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pptx" ContentType="application/vnd.openxmlformats-officedocument.presentationml.presentation"/>
  <Default Extension="gif" ContentType="image/gif"/>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11.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2.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3.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4.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15.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6.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17.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8.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19.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0.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1.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2.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23.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24.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5.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26.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7.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28.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29.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0.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1.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2.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3.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4.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5.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36.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7.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8.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39.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0.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1.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2.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3.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4.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5.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6.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47.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48.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49.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theme/theme50.xml" ContentType="application/vnd.openxmlformats-officedocument.theme+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51.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52.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3.xml" ContentType="application/vnd.openxmlformats-officedocument.theme+xml"/>
  <Override PartName="/ppt/theme/theme5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3.xml" ContentType="application/vnd.openxmlformats-officedocument.drawingml.chart+xml"/>
  <Override PartName="/ppt/drawings/drawing1.xml" ContentType="application/vnd.openxmlformats-officedocument.drawingml.chartshapes+xml"/>
  <Override PartName="/ppt/charts/chart4.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5.xml" ContentType="application/vnd.openxmlformats-officedocument.drawingml.chart+xml"/>
  <Override PartName="/ppt/drawings/drawing2.xml" ContentType="application/vnd.openxmlformats-officedocument.drawingml.chartshapes+xml"/>
  <Override PartName="/ppt/charts/chart6.xml" ContentType="application/vnd.openxmlformats-officedocument.drawingml.chart+xml"/>
  <Override PartName="/ppt/notesSlides/notesSlide103.xml" ContentType="application/vnd.openxmlformats-officedocument.presentationml.notesSlide+xml"/>
  <Override PartName="/ppt/charts/chart7.xml" ContentType="application/vnd.openxmlformats-officedocument.drawingml.chart+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charts/chart8.xml" ContentType="application/vnd.openxmlformats-officedocument.drawingml.chart+xml"/>
  <Override PartName="/ppt/theme/themeOverride1.xml" ContentType="application/vnd.openxmlformats-officedocument.themeOverride+xml"/>
  <Override PartName="/ppt/charts/chart9.xml" ContentType="application/vnd.openxmlformats-officedocument.drawingml.chart+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charts/chart10.xml" ContentType="application/vnd.openxmlformats-officedocument.drawingml.chart+xml"/>
  <Override PartName="/ppt/drawings/drawing3.xml" ContentType="application/vnd.openxmlformats-officedocument.drawingml.chartshapes+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charts/chart11.xml" ContentType="application/vnd.openxmlformats-officedocument.drawingml.chart+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457" r:id="rId1"/>
    <p:sldMasterId id="2147486121" r:id="rId2"/>
    <p:sldMasterId id="2147486349" r:id="rId3"/>
    <p:sldMasterId id="2147487148" r:id="rId4"/>
    <p:sldMasterId id="2147487173" r:id="rId5"/>
    <p:sldMasterId id="2147487224" r:id="rId6"/>
    <p:sldMasterId id="2147487284" r:id="rId7"/>
    <p:sldMasterId id="2147487320" r:id="rId8"/>
    <p:sldMasterId id="2147487348" r:id="rId9"/>
    <p:sldMasterId id="2147487398" r:id="rId10"/>
    <p:sldMasterId id="2147487499" r:id="rId11"/>
    <p:sldMasterId id="2147487511" r:id="rId12"/>
    <p:sldMasterId id="2147487607" r:id="rId13"/>
    <p:sldMasterId id="2147487727" r:id="rId14"/>
    <p:sldMasterId id="2147487835" r:id="rId15"/>
    <p:sldMasterId id="2147488068" r:id="rId16"/>
    <p:sldMasterId id="2147488323" r:id="rId17"/>
    <p:sldMasterId id="2147488479" r:id="rId18"/>
    <p:sldMasterId id="2147488491" r:id="rId19"/>
    <p:sldMasterId id="2147488505" r:id="rId20"/>
    <p:sldMasterId id="2147488517" r:id="rId21"/>
    <p:sldMasterId id="2147488613" r:id="rId22"/>
    <p:sldMasterId id="2147488697" r:id="rId23"/>
    <p:sldMasterId id="2147488913" r:id="rId24"/>
    <p:sldMasterId id="2147488973" r:id="rId25"/>
    <p:sldMasterId id="2147489165" r:id="rId26"/>
    <p:sldMasterId id="2147489201" r:id="rId27"/>
    <p:sldMasterId id="2147489213" r:id="rId28"/>
    <p:sldMasterId id="2147489225" r:id="rId29"/>
    <p:sldMasterId id="2147489249" r:id="rId30"/>
    <p:sldMasterId id="2147489261" r:id="rId31"/>
    <p:sldMasterId id="2147489285" r:id="rId32"/>
    <p:sldMasterId id="2147489321" r:id="rId33"/>
    <p:sldMasterId id="2147489549" r:id="rId34"/>
    <p:sldMasterId id="2147489561" r:id="rId35"/>
    <p:sldMasterId id="2147489573" r:id="rId36"/>
    <p:sldMasterId id="2147489585" r:id="rId37"/>
    <p:sldMasterId id="2147489597" r:id="rId38"/>
    <p:sldMasterId id="2147489609" r:id="rId39"/>
    <p:sldMasterId id="2147489645" r:id="rId40"/>
    <p:sldMasterId id="2147489657" r:id="rId41"/>
    <p:sldMasterId id="2147489669" r:id="rId42"/>
    <p:sldMasterId id="2147489802" r:id="rId43"/>
    <p:sldMasterId id="2147489814" r:id="rId44"/>
    <p:sldMasterId id="2147489827" r:id="rId45"/>
    <p:sldMasterId id="2147489851" r:id="rId46"/>
    <p:sldMasterId id="2147489863" r:id="rId47"/>
    <p:sldMasterId id="2147489875" r:id="rId48"/>
    <p:sldMasterId id="2147489887" r:id="rId49"/>
    <p:sldMasterId id="2147489899" r:id="rId50"/>
    <p:sldMasterId id="2147489911" r:id="rId51"/>
    <p:sldMasterId id="2147489923" r:id="rId52"/>
    <p:sldMasterId id="2147489947" r:id="rId53"/>
  </p:sldMasterIdLst>
  <p:notesMasterIdLst>
    <p:notesMasterId r:id="rId408"/>
  </p:notesMasterIdLst>
  <p:sldIdLst>
    <p:sldId id="3236" r:id="rId54"/>
    <p:sldId id="3237" r:id="rId55"/>
    <p:sldId id="3238" r:id="rId56"/>
    <p:sldId id="3239" r:id="rId57"/>
    <p:sldId id="3240" r:id="rId58"/>
    <p:sldId id="3241" r:id="rId59"/>
    <p:sldId id="3242" r:id="rId60"/>
    <p:sldId id="3243" r:id="rId61"/>
    <p:sldId id="3244" r:id="rId62"/>
    <p:sldId id="3245" r:id="rId63"/>
    <p:sldId id="3246" r:id="rId64"/>
    <p:sldId id="3247" r:id="rId65"/>
    <p:sldId id="3248" r:id="rId66"/>
    <p:sldId id="3249" r:id="rId67"/>
    <p:sldId id="3250" r:id="rId68"/>
    <p:sldId id="3251" r:id="rId69"/>
    <p:sldId id="3252" r:id="rId70"/>
    <p:sldId id="3253" r:id="rId71"/>
    <p:sldId id="3254" r:id="rId72"/>
    <p:sldId id="3255" r:id="rId73"/>
    <p:sldId id="3256" r:id="rId74"/>
    <p:sldId id="3257" r:id="rId75"/>
    <p:sldId id="3258" r:id="rId76"/>
    <p:sldId id="3259" r:id="rId77"/>
    <p:sldId id="3260" r:id="rId78"/>
    <p:sldId id="3261" r:id="rId79"/>
    <p:sldId id="3262" r:id="rId80"/>
    <p:sldId id="3263" r:id="rId81"/>
    <p:sldId id="3264" r:id="rId82"/>
    <p:sldId id="3265" r:id="rId83"/>
    <p:sldId id="3266" r:id="rId84"/>
    <p:sldId id="3267" r:id="rId85"/>
    <p:sldId id="3268" r:id="rId86"/>
    <p:sldId id="3269" r:id="rId87"/>
    <p:sldId id="3270" r:id="rId88"/>
    <p:sldId id="3271" r:id="rId89"/>
    <p:sldId id="3272" r:id="rId90"/>
    <p:sldId id="3273" r:id="rId91"/>
    <p:sldId id="3274" r:id="rId92"/>
    <p:sldId id="3275" r:id="rId93"/>
    <p:sldId id="3276" r:id="rId94"/>
    <p:sldId id="3277" r:id="rId95"/>
    <p:sldId id="3278" r:id="rId96"/>
    <p:sldId id="3279" r:id="rId97"/>
    <p:sldId id="3280" r:id="rId98"/>
    <p:sldId id="3281" r:id="rId99"/>
    <p:sldId id="3282" r:id="rId100"/>
    <p:sldId id="3283" r:id="rId101"/>
    <p:sldId id="3284" r:id="rId102"/>
    <p:sldId id="3285" r:id="rId103"/>
    <p:sldId id="3286" r:id="rId104"/>
    <p:sldId id="3287" r:id="rId105"/>
    <p:sldId id="3288" r:id="rId106"/>
    <p:sldId id="3289" r:id="rId107"/>
    <p:sldId id="3290" r:id="rId108"/>
    <p:sldId id="3291" r:id="rId109"/>
    <p:sldId id="3292" r:id="rId110"/>
    <p:sldId id="3293" r:id="rId111"/>
    <p:sldId id="3294" r:id="rId112"/>
    <p:sldId id="3295" r:id="rId113"/>
    <p:sldId id="3296" r:id="rId114"/>
    <p:sldId id="3297" r:id="rId115"/>
    <p:sldId id="3298" r:id="rId116"/>
    <p:sldId id="3299" r:id="rId117"/>
    <p:sldId id="3300" r:id="rId118"/>
    <p:sldId id="3301" r:id="rId119"/>
    <p:sldId id="3302" r:id="rId120"/>
    <p:sldId id="3303" r:id="rId121"/>
    <p:sldId id="3304" r:id="rId122"/>
    <p:sldId id="3305" r:id="rId123"/>
    <p:sldId id="3306" r:id="rId124"/>
    <p:sldId id="3307" r:id="rId125"/>
    <p:sldId id="3308" r:id="rId126"/>
    <p:sldId id="3498" r:id="rId127"/>
    <p:sldId id="3499" r:id="rId128"/>
    <p:sldId id="3500" r:id="rId129"/>
    <p:sldId id="3309" r:id="rId130"/>
    <p:sldId id="3310" r:id="rId131"/>
    <p:sldId id="3311" r:id="rId132"/>
    <p:sldId id="3312" r:id="rId133"/>
    <p:sldId id="3313" r:id="rId134"/>
    <p:sldId id="3314" r:id="rId135"/>
    <p:sldId id="3315" r:id="rId136"/>
    <p:sldId id="3316" r:id="rId137"/>
    <p:sldId id="3317" r:id="rId138"/>
    <p:sldId id="3318" r:id="rId139"/>
    <p:sldId id="3319" r:id="rId140"/>
    <p:sldId id="3320" r:id="rId141"/>
    <p:sldId id="3321" r:id="rId142"/>
    <p:sldId id="3322" r:id="rId143"/>
    <p:sldId id="3323" r:id="rId144"/>
    <p:sldId id="3324" r:id="rId145"/>
    <p:sldId id="3325" r:id="rId146"/>
    <p:sldId id="3501" r:id="rId147"/>
    <p:sldId id="3327" r:id="rId148"/>
    <p:sldId id="3328" r:id="rId149"/>
    <p:sldId id="3329" r:id="rId150"/>
    <p:sldId id="3330" r:id="rId151"/>
    <p:sldId id="3331" r:id="rId152"/>
    <p:sldId id="3332" r:id="rId153"/>
    <p:sldId id="3333" r:id="rId154"/>
    <p:sldId id="3334" r:id="rId155"/>
    <p:sldId id="3335" r:id="rId156"/>
    <p:sldId id="3336" r:id="rId157"/>
    <p:sldId id="3337" r:id="rId158"/>
    <p:sldId id="3338" r:id="rId159"/>
    <p:sldId id="3339" r:id="rId160"/>
    <p:sldId id="3340" r:id="rId161"/>
    <p:sldId id="3341" r:id="rId162"/>
    <p:sldId id="3342" r:id="rId163"/>
    <p:sldId id="3343" r:id="rId164"/>
    <p:sldId id="3344" r:id="rId165"/>
    <p:sldId id="3345" r:id="rId166"/>
    <p:sldId id="3346" r:id="rId167"/>
    <p:sldId id="3347" r:id="rId168"/>
    <p:sldId id="3348" r:id="rId169"/>
    <p:sldId id="3349" r:id="rId170"/>
    <p:sldId id="3350" r:id="rId171"/>
    <p:sldId id="3351" r:id="rId172"/>
    <p:sldId id="3352" r:id="rId173"/>
    <p:sldId id="3353" r:id="rId174"/>
    <p:sldId id="3354" r:id="rId175"/>
    <p:sldId id="3355" r:id="rId176"/>
    <p:sldId id="3356" r:id="rId177"/>
    <p:sldId id="3357" r:id="rId178"/>
    <p:sldId id="3358" r:id="rId179"/>
    <p:sldId id="3359" r:id="rId180"/>
    <p:sldId id="3360" r:id="rId181"/>
    <p:sldId id="3361" r:id="rId182"/>
    <p:sldId id="3362" r:id="rId183"/>
    <p:sldId id="3363" r:id="rId184"/>
    <p:sldId id="3364" r:id="rId185"/>
    <p:sldId id="3365" r:id="rId186"/>
    <p:sldId id="3366" r:id="rId187"/>
    <p:sldId id="3367" r:id="rId188"/>
    <p:sldId id="3368" r:id="rId189"/>
    <p:sldId id="3369" r:id="rId190"/>
    <p:sldId id="3370" r:id="rId191"/>
    <p:sldId id="3371" r:id="rId192"/>
    <p:sldId id="3372" r:id="rId193"/>
    <p:sldId id="3373" r:id="rId194"/>
    <p:sldId id="3374" r:id="rId195"/>
    <p:sldId id="3375" r:id="rId196"/>
    <p:sldId id="3376" r:id="rId197"/>
    <p:sldId id="3377" r:id="rId198"/>
    <p:sldId id="3378" r:id="rId199"/>
    <p:sldId id="3386" r:id="rId200"/>
    <p:sldId id="3387" r:id="rId201"/>
    <p:sldId id="3388" r:id="rId202"/>
    <p:sldId id="3389" r:id="rId203"/>
    <p:sldId id="3390" r:id="rId204"/>
    <p:sldId id="3391" r:id="rId205"/>
    <p:sldId id="3392" r:id="rId206"/>
    <p:sldId id="3393" r:id="rId207"/>
    <p:sldId id="3394" r:id="rId208"/>
    <p:sldId id="3395" r:id="rId209"/>
    <p:sldId id="3396" r:id="rId210"/>
    <p:sldId id="3397" r:id="rId211"/>
    <p:sldId id="3398" r:id="rId212"/>
    <p:sldId id="3399" r:id="rId213"/>
    <p:sldId id="3400" r:id="rId214"/>
    <p:sldId id="3401" r:id="rId215"/>
    <p:sldId id="3402" r:id="rId216"/>
    <p:sldId id="3403" r:id="rId217"/>
    <p:sldId id="3404" r:id="rId218"/>
    <p:sldId id="3405" r:id="rId219"/>
    <p:sldId id="3406" r:id="rId220"/>
    <p:sldId id="3407" r:id="rId221"/>
    <p:sldId id="3408" r:id="rId222"/>
    <p:sldId id="3409" r:id="rId223"/>
    <p:sldId id="3410" r:id="rId224"/>
    <p:sldId id="3411" r:id="rId225"/>
    <p:sldId id="3412" r:id="rId226"/>
    <p:sldId id="3413" r:id="rId227"/>
    <p:sldId id="3414" r:id="rId228"/>
    <p:sldId id="3415" r:id="rId229"/>
    <p:sldId id="3416" r:id="rId230"/>
    <p:sldId id="3417" r:id="rId231"/>
    <p:sldId id="3418" r:id="rId232"/>
    <p:sldId id="3419" r:id="rId233"/>
    <p:sldId id="3420" r:id="rId234"/>
    <p:sldId id="3421" r:id="rId235"/>
    <p:sldId id="3422" r:id="rId236"/>
    <p:sldId id="3423" r:id="rId237"/>
    <p:sldId id="3424" r:id="rId238"/>
    <p:sldId id="3425" r:id="rId239"/>
    <p:sldId id="3426" r:id="rId240"/>
    <p:sldId id="3427" r:id="rId241"/>
    <p:sldId id="3428" r:id="rId242"/>
    <p:sldId id="3429" r:id="rId243"/>
    <p:sldId id="3430" r:id="rId244"/>
    <p:sldId id="3431" r:id="rId245"/>
    <p:sldId id="3432" r:id="rId246"/>
    <p:sldId id="3433" r:id="rId247"/>
    <p:sldId id="3434" r:id="rId248"/>
    <p:sldId id="3018" r:id="rId249"/>
    <p:sldId id="3019" r:id="rId250"/>
    <p:sldId id="3020" r:id="rId251"/>
    <p:sldId id="3435" r:id="rId252"/>
    <p:sldId id="3436" r:id="rId253"/>
    <p:sldId id="3437" r:id="rId254"/>
    <p:sldId id="3438" r:id="rId255"/>
    <p:sldId id="3439" r:id="rId256"/>
    <p:sldId id="3440" r:id="rId257"/>
    <p:sldId id="3441" r:id="rId258"/>
    <p:sldId id="3379" r:id="rId259"/>
    <p:sldId id="3380" r:id="rId260"/>
    <p:sldId id="3381" r:id="rId261"/>
    <p:sldId id="3382" r:id="rId262"/>
    <p:sldId id="3383" r:id="rId263"/>
    <p:sldId id="3384" r:id="rId264"/>
    <p:sldId id="3385" r:id="rId265"/>
    <p:sldId id="3442" r:id="rId266"/>
    <p:sldId id="3443" r:id="rId267"/>
    <p:sldId id="3444" r:id="rId268"/>
    <p:sldId id="3445" r:id="rId269"/>
    <p:sldId id="3039" r:id="rId270"/>
    <p:sldId id="3059" r:id="rId271"/>
    <p:sldId id="3041" r:id="rId272"/>
    <p:sldId id="3042" r:id="rId273"/>
    <p:sldId id="3043" r:id="rId274"/>
    <p:sldId id="3044" r:id="rId275"/>
    <p:sldId id="3045" r:id="rId276"/>
    <p:sldId id="3046" r:id="rId277"/>
    <p:sldId id="3065" r:id="rId278"/>
    <p:sldId id="3048" r:id="rId279"/>
    <p:sldId id="3049" r:id="rId280"/>
    <p:sldId id="3050" r:id="rId281"/>
    <p:sldId id="3051" r:id="rId282"/>
    <p:sldId id="3061" r:id="rId283"/>
    <p:sldId id="3062" r:id="rId284"/>
    <p:sldId id="3063" r:id="rId285"/>
    <p:sldId id="3064" r:id="rId286"/>
    <p:sldId id="3053" r:id="rId287"/>
    <p:sldId id="3054" r:id="rId288"/>
    <p:sldId id="3055" r:id="rId289"/>
    <p:sldId id="3056" r:id="rId290"/>
    <p:sldId id="3057" r:id="rId291"/>
    <p:sldId id="3058" r:id="rId292"/>
    <p:sldId id="3083" r:id="rId293"/>
    <p:sldId id="3008" r:id="rId294"/>
    <p:sldId id="3009" r:id="rId295"/>
    <p:sldId id="3010" r:id="rId296"/>
    <p:sldId id="2600" r:id="rId297"/>
    <p:sldId id="2866" r:id="rId298"/>
    <p:sldId id="2867" r:id="rId299"/>
    <p:sldId id="3011" r:id="rId300"/>
    <p:sldId id="3012" r:id="rId301"/>
    <p:sldId id="2567" r:id="rId302"/>
    <p:sldId id="3013" r:id="rId303"/>
    <p:sldId id="2670" r:id="rId304"/>
    <p:sldId id="2868" r:id="rId305"/>
    <p:sldId id="2164" r:id="rId306"/>
    <p:sldId id="2668" r:id="rId307"/>
    <p:sldId id="2666" r:id="rId308"/>
    <p:sldId id="2669" r:id="rId309"/>
    <p:sldId id="2486" r:id="rId310"/>
    <p:sldId id="2715" r:id="rId311"/>
    <p:sldId id="2716" r:id="rId312"/>
    <p:sldId id="3067" r:id="rId313"/>
    <p:sldId id="3066" r:id="rId314"/>
    <p:sldId id="2168" r:id="rId315"/>
    <p:sldId id="2176" r:id="rId316"/>
    <p:sldId id="2431" r:id="rId317"/>
    <p:sldId id="2981" r:id="rId318"/>
    <p:sldId id="2699" r:id="rId319"/>
    <p:sldId id="2700" r:id="rId320"/>
    <p:sldId id="2432" r:id="rId321"/>
    <p:sldId id="3493" r:id="rId322"/>
    <p:sldId id="3494" r:id="rId323"/>
    <p:sldId id="3495" r:id="rId324"/>
    <p:sldId id="3496" r:id="rId325"/>
    <p:sldId id="2434" r:id="rId326"/>
    <p:sldId id="2973" r:id="rId327"/>
    <p:sldId id="2972" r:id="rId328"/>
    <p:sldId id="2435" r:id="rId329"/>
    <p:sldId id="2436" r:id="rId330"/>
    <p:sldId id="2971" r:id="rId331"/>
    <p:sldId id="2809" r:id="rId332"/>
    <p:sldId id="2806" r:id="rId333"/>
    <p:sldId id="2807" r:id="rId334"/>
    <p:sldId id="2808" r:id="rId335"/>
    <p:sldId id="2709" r:id="rId336"/>
    <p:sldId id="2805" r:id="rId337"/>
    <p:sldId id="2811" r:id="rId338"/>
    <p:sldId id="2970" r:id="rId339"/>
    <p:sldId id="3446" r:id="rId340"/>
    <p:sldId id="3447" r:id="rId341"/>
    <p:sldId id="3448" r:id="rId342"/>
    <p:sldId id="3449" r:id="rId343"/>
    <p:sldId id="3450" r:id="rId344"/>
    <p:sldId id="3451" r:id="rId345"/>
    <p:sldId id="3452" r:id="rId346"/>
    <p:sldId id="3453" r:id="rId347"/>
    <p:sldId id="3454" r:id="rId348"/>
    <p:sldId id="3455" r:id="rId349"/>
    <p:sldId id="3456" r:id="rId350"/>
    <p:sldId id="3457" r:id="rId351"/>
    <p:sldId id="3458" r:id="rId352"/>
    <p:sldId id="3459" r:id="rId353"/>
    <p:sldId id="3460" r:id="rId354"/>
    <p:sldId id="3461" r:id="rId355"/>
    <p:sldId id="3462" r:id="rId356"/>
    <p:sldId id="3463" r:id="rId357"/>
    <p:sldId id="3464" r:id="rId358"/>
    <p:sldId id="3465" r:id="rId359"/>
    <p:sldId id="3466" r:id="rId360"/>
    <p:sldId id="3467" r:id="rId361"/>
    <p:sldId id="3468" r:id="rId362"/>
    <p:sldId id="3469" r:id="rId363"/>
    <p:sldId id="3470" r:id="rId364"/>
    <p:sldId id="3471" r:id="rId365"/>
    <p:sldId id="3472" r:id="rId366"/>
    <p:sldId id="3473" r:id="rId367"/>
    <p:sldId id="3474" r:id="rId368"/>
    <p:sldId id="3475" r:id="rId369"/>
    <p:sldId id="3476" r:id="rId370"/>
    <p:sldId id="3477" r:id="rId371"/>
    <p:sldId id="3478" r:id="rId372"/>
    <p:sldId id="3479" r:id="rId373"/>
    <p:sldId id="3480" r:id="rId374"/>
    <p:sldId id="3481" r:id="rId375"/>
    <p:sldId id="3482" r:id="rId376"/>
    <p:sldId id="3483" r:id="rId377"/>
    <p:sldId id="3484" r:id="rId378"/>
    <p:sldId id="3485" r:id="rId379"/>
    <p:sldId id="3486" r:id="rId380"/>
    <p:sldId id="3487" r:id="rId381"/>
    <p:sldId id="3488" r:id="rId382"/>
    <p:sldId id="3489" r:id="rId383"/>
    <p:sldId id="3490" r:id="rId384"/>
    <p:sldId id="3491" r:id="rId385"/>
    <p:sldId id="3492" r:id="rId386"/>
    <p:sldId id="2747" r:id="rId387"/>
    <p:sldId id="2748" r:id="rId388"/>
    <p:sldId id="2754" r:id="rId389"/>
    <p:sldId id="2753" r:id="rId390"/>
    <p:sldId id="2755" r:id="rId391"/>
    <p:sldId id="2756" r:id="rId392"/>
    <p:sldId id="2757" r:id="rId393"/>
    <p:sldId id="2758" r:id="rId394"/>
    <p:sldId id="2759" r:id="rId395"/>
    <p:sldId id="2760" r:id="rId396"/>
    <p:sldId id="2254" r:id="rId397"/>
    <p:sldId id="2956" r:id="rId398"/>
    <p:sldId id="2957" r:id="rId399"/>
    <p:sldId id="2958" r:id="rId400"/>
    <p:sldId id="2959" r:id="rId401"/>
    <p:sldId id="3497" r:id="rId402"/>
    <p:sldId id="2874" r:id="rId403"/>
    <p:sldId id="3091" r:id="rId404"/>
    <p:sldId id="3092" r:id="rId405"/>
    <p:sldId id="2259" r:id="rId406"/>
    <p:sldId id="3502" r:id="rId407"/>
  </p:sldIdLst>
  <p:sldSz cx="9906000" cy="6858000" type="A4"/>
  <p:notesSz cx="6735763" cy="98663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DE00"/>
    <a:srgbClr val="6C6CCE"/>
    <a:srgbClr val="FB8D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淡色スタイル 1 - アクセント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D27102A9-8310-4765-A935-A1911B00CA55}" styleName="淡色スタイル 1 - アクセント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淡色スタイル 1 - アクセント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5DA37D80-6434-44D0-A028-1B22A696006F}" styleName="淡色スタイル 3 - アクセント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8799B23B-EC83-4686-B30A-512413B5E67A}" styleName="淡色スタイル 3 - アクセント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616DA210-FB5B-4158-B5E0-FEB733F419BA}" styleName="スタイル (淡色)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5FD0F851-EC5A-4D38-B0AD-8093EC10F338}" styleName="淡色スタイル 1 - アクセント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69CF1AB2-1976-4502-BF36-3FF5EA218861}" styleName="中間スタイル 4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9D7B26C5-4107-4FEC-AEDC-1716B250A1EF}" styleName="スタイル (淡色)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8A107856-5554-42FB-B03E-39F5DBC370BA}" styleName="中間スタイル 4 - アクセント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16D9F66E-5EB9-4882-86FB-DCBF35E3C3E4}" styleName="中間スタイル 4 - アクセント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347" autoAdjust="0"/>
    <p:restoredTop sz="97411" autoAdjust="0"/>
  </p:normalViewPr>
  <p:slideViewPr>
    <p:cSldViewPr>
      <p:cViewPr varScale="1">
        <p:scale>
          <a:sx n="108" d="100"/>
          <a:sy n="108" d="100"/>
        </p:scale>
        <p:origin x="864" y="42"/>
      </p:cViewPr>
      <p:guideLst>
        <p:guide orient="horz" pos="2160"/>
        <p:guide pos="312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4.xml"/><Relationship Id="rId299" Type="http://schemas.openxmlformats.org/officeDocument/2006/relationships/slide" Target="slides/slide246.xml"/><Relationship Id="rId21" Type="http://schemas.openxmlformats.org/officeDocument/2006/relationships/slideMaster" Target="slideMasters/slideMaster21.xml"/><Relationship Id="rId63" Type="http://schemas.openxmlformats.org/officeDocument/2006/relationships/slide" Target="slides/slide10.xml"/><Relationship Id="rId159" Type="http://schemas.openxmlformats.org/officeDocument/2006/relationships/slide" Target="slides/slide106.xml"/><Relationship Id="rId324" Type="http://schemas.openxmlformats.org/officeDocument/2006/relationships/slide" Target="slides/slide271.xml"/><Relationship Id="rId366" Type="http://schemas.openxmlformats.org/officeDocument/2006/relationships/slide" Target="slides/slide313.xml"/><Relationship Id="rId170" Type="http://schemas.openxmlformats.org/officeDocument/2006/relationships/slide" Target="slides/slide117.xml"/><Relationship Id="rId226" Type="http://schemas.openxmlformats.org/officeDocument/2006/relationships/slide" Target="slides/slide173.xml"/><Relationship Id="rId268" Type="http://schemas.openxmlformats.org/officeDocument/2006/relationships/slide" Target="slides/slide215.xml"/><Relationship Id="rId32" Type="http://schemas.openxmlformats.org/officeDocument/2006/relationships/slideMaster" Target="slideMasters/slideMaster32.xml"/><Relationship Id="rId74" Type="http://schemas.openxmlformats.org/officeDocument/2006/relationships/slide" Target="slides/slide21.xml"/><Relationship Id="rId128" Type="http://schemas.openxmlformats.org/officeDocument/2006/relationships/slide" Target="slides/slide75.xml"/><Relationship Id="rId335" Type="http://schemas.openxmlformats.org/officeDocument/2006/relationships/slide" Target="slides/slide282.xml"/><Relationship Id="rId377" Type="http://schemas.openxmlformats.org/officeDocument/2006/relationships/slide" Target="slides/slide324.xml"/><Relationship Id="rId5" Type="http://schemas.openxmlformats.org/officeDocument/2006/relationships/slideMaster" Target="slideMasters/slideMaster5.xml"/><Relationship Id="rId95" Type="http://schemas.openxmlformats.org/officeDocument/2006/relationships/slide" Target="slides/slide42.xml"/><Relationship Id="rId160" Type="http://schemas.openxmlformats.org/officeDocument/2006/relationships/slide" Target="slides/slide107.xml"/><Relationship Id="rId181" Type="http://schemas.openxmlformats.org/officeDocument/2006/relationships/slide" Target="slides/slide128.xml"/><Relationship Id="rId216" Type="http://schemas.openxmlformats.org/officeDocument/2006/relationships/slide" Target="slides/slide163.xml"/><Relationship Id="rId237" Type="http://schemas.openxmlformats.org/officeDocument/2006/relationships/slide" Target="slides/slide184.xml"/><Relationship Id="rId402" Type="http://schemas.openxmlformats.org/officeDocument/2006/relationships/slide" Target="slides/slide349.xml"/><Relationship Id="rId258" Type="http://schemas.openxmlformats.org/officeDocument/2006/relationships/slide" Target="slides/slide205.xml"/><Relationship Id="rId279" Type="http://schemas.openxmlformats.org/officeDocument/2006/relationships/slide" Target="slides/slide226.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11.xml"/><Relationship Id="rId118" Type="http://schemas.openxmlformats.org/officeDocument/2006/relationships/slide" Target="slides/slide65.xml"/><Relationship Id="rId139" Type="http://schemas.openxmlformats.org/officeDocument/2006/relationships/slide" Target="slides/slide86.xml"/><Relationship Id="rId290" Type="http://schemas.openxmlformats.org/officeDocument/2006/relationships/slide" Target="slides/slide237.xml"/><Relationship Id="rId304" Type="http://schemas.openxmlformats.org/officeDocument/2006/relationships/slide" Target="slides/slide251.xml"/><Relationship Id="rId325" Type="http://schemas.openxmlformats.org/officeDocument/2006/relationships/slide" Target="slides/slide272.xml"/><Relationship Id="rId346" Type="http://schemas.openxmlformats.org/officeDocument/2006/relationships/slide" Target="slides/slide293.xml"/><Relationship Id="rId367" Type="http://schemas.openxmlformats.org/officeDocument/2006/relationships/slide" Target="slides/slide314.xml"/><Relationship Id="rId388" Type="http://schemas.openxmlformats.org/officeDocument/2006/relationships/slide" Target="slides/slide335.xml"/><Relationship Id="rId85" Type="http://schemas.openxmlformats.org/officeDocument/2006/relationships/slide" Target="slides/slide32.xml"/><Relationship Id="rId150" Type="http://schemas.openxmlformats.org/officeDocument/2006/relationships/slide" Target="slides/slide97.xml"/><Relationship Id="rId171" Type="http://schemas.openxmlformats.org/officeDocument/2006/relationships/slide" Target="slides/slide118.xml"/><Relationship Id="rId192" Type="http://schemas.openxmlformats.org/officeDocument/2006/relationships/slide" Target="slides/slide139.xml"/><Relationship Id="rId206" Type="http://schemas.openxmlformats.org/officeDocument/2006/relationships/slide" Target="slides/slide153.xml"/><Relationship Id="rId227" Type="http://schemas.openxmlformats.org/officeDocument/2006/relationships/slide" Target="slides/slide174.xml"/><Relationship Id="rId248" Type="http://schemas.openxmlformats.org/officeDocument/2006/relationships/slide" Target="slides/slide195.xml"/><Relationship Id="rId269" Type="http://schemas.openxmlformats.org/officeDocument/2006/relationships/slide" Target="slides/slide216.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55.xml"/><Relationship Id="rId129" Type="http://schemas.openxmlformats.org/officeDocument/2006/relationships/slide" Target="slides/slide76.xml"/><Relationship Id="rId280" Type="http://schemas.openxmlformats.org/officeDocument/2006/relationships/slide" Target="slides/slide227.xml"/><Relationship Id="rId315" Type="http://schemas.openxmlformats.org/officeDocument/2006/relationships/slide" Target="slides/slide262.xml"/><Relationship Id="rId336" Type="http://schemas.openxmlformats.org/officeDocument/2006/relationships/slide" Target="slides/slide283.xml"/><Relationship Id="rId357" Type="http://schemas.openxmlformats.org/officeDocument/2006/relationships/slide" Target="slides/slide304.xml"/><Relationship Id="rId54" Type="http://schemas.openxmlformats.org/officeDocument/2006/relationships/slide" Target="slides/slide1.xml"/><Relationship Id="rId75" Type="http://schemas.openxmlformats.org/officeDocument/2006/relationships/slide" Target="slides/slide22.xml"/><Relationship Id="rId96" Type="http://schemas.openxmlformats.org/officeDocument/2006/relationships/slide" Target="slides/slide43.xml"/><Relationship Id="rId140" Type="http://schemas.openxmlformats.org/officeDocument/2006/relationships/slide" Target="slides/slide87.xml"/><Relationship Id="rId161" Type="http://schemas.openxmlformats.org/officeDocument/2006/relationships/slide" Target="slides/slide108.xml"/><Relationship Id="rId182" Type="http://schemas.openxmlformats.org/officeDocument/2006/relationships/slide" Target="slides/slide129.xml"/><Relationship Id="rId217" Type="http://schemas.openxmlformats.org/officeDocument/2006/relationships/slide" Target="slides/slide164.xml"/><Relationship Id="rId378" Type="http://schemas.openxmlformats.org/officeDocument/2006/relationships/slide" Target="slides/slide325.xml"/><Relationship Id="rId399" Type="http://schemas.openxmlformats.org/officeDocument/2006/relationships/slide" Target="slides/slide346.xml"/><Relationship Id="rId403" Type="http://schemas.openxmlformats.org/officeDocument/2006/relationships/slide" Target="slides/slide350.xml"/><Relationship Id="rId6" Type="http://schemas.openxmlformats.org/officeDocument/2006/relationships/slideMaster" Target="slideMasters/slideMaster6.xml"/><Relationship Id="rId238" Type="http://schemas.openxmlformats.org/officeDocument/2006/relationships/slide" Target="slides/slide185.xml"/><Relationship Id="rId259" Type="http://schemas.openxmlformats.org/officeDocument/2006/relationships/slide" Target="slides/slide206.xml"/><Relationship Id="rId23" Type="http://schemas.openxmlformats.org/officeDocument/2006/relationships/slideMaster" Target="slideMasters/slideMaster23.xml"/><Relationship Id="rId119" Type="http://schemas.openxmlformats.org/officeDocument/2006/relationships/slide" Target="slides/slide66.xml"/><Relationship Id="rId270" Type="http://schemas.openxmlformats.org/officeDocument/2006/relationships/slide" Target="slides/slide217.xml"/><Relationship Id="rId291" Type="http://schemas.openxmlformats.org/officeDocument/2006/relationships/slide" Target="slides/slide238.xml"/><Relationship Id="rId305" Type="http://schemas.openxmlformats.org/officeDocument/2006/relationships/slide" Target="slides/slide252.xml"/><Relationship Id="rId326" Type="http://schemas.openxmlformats.org/officeDocument/2006/relationships/slide" Target="slides/slide273.xml"/><Relationship Id="rId347" Type="http://schemas.openxmlformats.org/officeDocument/2006/relationships/slide" Target="slides/slide294.xml"/><Relationship Id="rId44" Type="http://schemas.openxmlformats.org/officeDocument/2006/relationships/slideMaster" Target="slideMasters/slideMaster44.xml"/><Relationship Id="rId65" Type="http://schemas.openxmlformats.org/officeDocument/2006/relationships/slide" Target="slides/slide12.xml"/><Relationship Id="rId86" Type="http://schemas.openxmlformats.org/officeDocument/2006/relationships/slide" Target="slides/slide33.xml"/><Relationship Id="rId130" Type="http://schemas.openxmlformats.org/officeDocument/2006/relationships/slide" Target="slides/slide77.xml"/><Relationship Id="rId151" Type="http://schemas.openxmlformats.org/officeDocument/2006/relationships/slide" Target="slides/slide98.xml"/><Relationship Id="rId368" Type="http://schemas.openxmlformats.org/officeDocument/2006/relationships/slide" Target="slides/slide315.xml"/><Relationship Id="rId389" Type="http://schemas.openxmlformats.org/officeDocument/2006/relationships/slide" Target="slides/slide336.xml"/><Relationship Id="rId172" Type="http://schemas.openxmlformats.org/officeDocument/2006/relationships/slide" Target="slides/slide119.xml"/><Relationship Id="rId193" Type="http://schemas.openxmlformats.org/officeDocument/2006/relationships/slide" Target="slides/slide140.xml"/><Relationship Id="rId207" Type="http://schemas.openxmlformats.org/officeDocument/2006/relationships/slide" Target="slides/slide154.xml"/><Relationship Id="rId228" Type="http://schemas.openxmlformats.org/officeDocument/2006/relationships/slide" Target="slides/slide175.xml"/><Relationship Id="rId249" Type="http://schemas.openxmlformats.org/officeDocument/2006/relationships/slide" Target="slides/slide196.xml"/><Relationship Id="rId13" Type="http://schemas.openxmlformats.org/officeDocument/2006/relationships/slideMaster" Target="slideMasters/slideMaster13.xml"/><Relationship Id="rId109" Type="http://schemas.openxmlformats.org/officeDocument/2006/relationships/slide" Target="slides/slide56.xml"/><Relationship Id="rId260" Type="http://schemas.openxmlformats.org/officeDocument/2006/relationships/slide" Target="slides/slide207.xml"/><Relationship Id="rId281" Type="http://schemas.openxmlformats.org/officeDocument/2006/relationships/slide" Target="slides/slide228.xml"/><Relationship Id="rId316" Type="http://schemas.openxmlformats.org/officeDocument/2006/relationships/slide" Target="slides/slide263.xml"/><Relationship Id="rId337" Type="http://schemas.openxmlformats.org/officeDocument/2006/relationships/slide" Target="slides/slide284.xml"/><Relationship Id="rId34" Type="http://schemas.openxmlformats.org/officeDocument/2006/relationships/slideMaster" Target="slideMasters/slideMaster34.xml"/><Relationship Id="rId55" Type="http://schemas.openxmlformats.org/officeDocument/2006/relationships/slide" Target="slides/slide2.xml"/><Relationship Id="rId76" Type="http://schemas.openxmlformats.org/officeDocument/2006/relationships/slide" Target="slides/slide23.xml"/><Relationship Id="rId97" Type="http://schemas.openxmlformats.org/officeDocument/2006/relationships/slide" Target="slides/slide44.xml"/><Relationship Id="rId120" Type="http://schemas.openxmlformats.org/officeDocument/2006/relationships/slide" Target="slides/slide67.xml"/><Relationship Id="rId141" Type="http://schemas.openxmlformats.org/officeDocument/2006/relationships/slide" Target="slides/slide88.xml"/><Relationship Id="rId358" Type="http://schemas.openxmlformats.org/officeDocument/2006/relationships/slide" Target="slides/slide305.xml"/><Relationship Id="rId379" Type="http://schemas.openxmlformats.org/officeDocument/2006/relationships/slide" Target="slides/slide326.xml"/><Relationship Id="rId7" Type="http://schemas.openxmlformats.org/officeDocument/2006/relationships/slideMaster" Target="slideMasters/slideMaster7.xml"/><Relationship Id="rId162" Type="http://schemas.openxmlformats.org/officeDocument/2006/relationships/slide" Target="slides/slide109.xml"/><Relationship Id="rId183" Type="http://schemas.openxmlformats.org/officeDocument/2006/relationships/slide" Target="slides/slide130.xml"/><Relationship Id="rId218" Type="http://schemas.openxmlformats.org/officeDocument/2006/relationships/slide" Target="slides/slide165.xml"/><Relationship Id="rId239" Type="http://schemas.openxmlformats.org/officeDocument/2006/relationships/slide" Target="slides/slide186.xml"/><Relationship Id="rId390" Type="http://schemas.openxmlformats.org/officeDocument/2006/relationships/slide" Target="slides/slide337.xml"/><Relationship Id="rId404" Type="http://schemas.openxmlformats.org/officeDocument/2006/relationships/slide" Target="slides/slide351.xml"/><Relationship Id="rId250" Type="http://schemas.openxmlformats.org/officeDocument/2006/relationships/slide" Target="slides/slide197.xml"/><Relationship Id="rId271" Type="http://schemas.openxmlformats.org/officeDocument/2006/relationships/slide" Target="slides/slide218.xml"/><Relationship Id="rId292" Type="http://schemas.openxmlformats.org/officeDocument/2006/relationships/slide" Target="slides/slide239.xml"/><Relationship Id="rId306" Type="http://schemas.openxmlformats.org/officeDocument/2006/relationships/slide" Target="slides/slide253.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3.xml"/><Relationship Id="rId87" Type="http://schemas.openxmlformats.org/officeDocument/2006/relationships/slide" Target="slides/slide34.xml"/><Relationship Id="rId110" Type="http://schemas.openxmlformats.org/officeDocument/2006/relationships/slide" Target="slides/slide57.xml"/><Relationship Id="rId131" Type="http://schemas.openxmlformats.org/officeDocument/2006/relationships/slide" Target="slides/slide78.xml"/><Relationship Id="rId327" Type="http://schemas.openxmlformats.org/officeDocument/2006/relationships/slide" Target="slides/slide274.xml"/><Relationship Id="rId348" Type="http://schemas.openxmlformats.org/officeDocument/2006/relationships/slide" Target="slides/slide295.xml"/><Relationship Id="rId369" Type="http://schemas.openxmlformats.org/officeDocument/2006/relationships/slide" Target="slides/slide316.xml"/><Relationship Id="rId152" Type="http://schemas.openxmlformats.org/officeDocument/2006/relationships/slide" Target="slides/slide99.xml"/><Relationship Id="rId173" Type="http://schemas.openxmlformats.org/officeDocument/2006/relationships/slide" Target="slides/slide120.xml"/><Relationship Id="rId194" Type="http://schemas.openxmlformats.org/officeDocument/2006/relationships/slide" Target="slides/slide141.xml"/><Relationship Id="rId208" Type="http://schemas.openxmlformats.org/officeDocument/2006/relationships/slide" Target="slides/slide155.xml"/><Relationship Id="rId229" Type="http://schemas.openxmlformats.org/officeDocument/2006/relationships/slide" Target="slides/slide176.xml"/><Relationship Id="rId380" Type="http://schemas.openxmlformats.org/officeDocument/2006/relationships/slide" Target="slides/slide327.xml"/><Relationship Id="rId240" Type="http://schemas.openxmlformats.org/officeDocument/2006/relationships/slide" Target="slides/slide187.xml"/><Relationship Id="rId261" Type="http://schemas.openxmlformats.org/officeDocument/2006/relationships/slide" Target="slides/slide208.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3.xml"/><Relationship Id="rId77" Type="http://schemas.openxmlformats.org/officeDocument/2006/relationships/slide" Target="slides/slide24.xml"/><Relationship Id="rId100" Type="http://schemas.openxmlformats.org/officeDocument/2006/relationships/slide" Target="slides/slide47.xml"/><Relationship Id="rId282" Type="http://schemas.openxmlformats.org/officeDocument/2006/relationships/slide" Target="slides/slide229.xml"/><Relationship Id="rId317" Type="http://schemas.openxmlformats.org/officeDocument/2006/relationships/slide" Target="slides/slide264.xml"/><Relationship Id="rId338" Type="http://schemas.openxmlformats.org/officeDocument/2006/relationships/slide" Target="slides/slide285.xml"/><Relationship Id="rId359" Type="http://schemas.openxmlformats.org/officeDocument/2006/relationships/slide" Target="slides/slide306.xml"/><Relationship Id="rId8" Type="http://schemas.openxmlformats.org/officeDocument/2006/relationships/slideMaster" Target="slideMasters/slideMaster8.xml"/><Relationship Id="rId98" Type="http://schemas.openxmlformats.org/officeDocument/2006/relationships/slide" Target="slides/slide45.xml"/><Relationship Id="rId121" Type="http://schemas.openxmlformats.org/officeDocument/2006/relationships/slide" Target="slides/slide68.xml"/><Relationship Id="rId142" Type="http://schemas.openxmlformats.org/officeDocument/2006/relationships/slide" Target="slides/slide89.xml"/><Relationship Id="rId163" Type="http://schemas.openxmlformats.org/officeDocument/2006/relationships/slide" Target="slides/slide110.xml"/><Relationship Id="rId184" Type="http://schemas.openxmlformats.org/officeDocument/2006/relationships/slide" Target="slides/slide131.xml"/><Relationship Id="rId219" Type="http://schemas.openxmlformats.org/officeDocument/2006/relationships/slide" Target="slides/slide166.xml"/><Relationship Id="rId370" Type="http://schemas.openxmlformats.org/officeDocument/2006/relationships/slide" Target="slides/slide317.xml"/><Relationship Id="rId391" Type="http://schemas.openxmlformats.org/officeDocument/2006/relationships/slide" Target="slides/slide338.xml"/><Relationship Id="rId405" Type="http://schemas.openxmlformats.org/officeDocument/2006/relationships/slide" Target="slides/slide352.xml"/><Relationship Id="rId230" Type="http://schemas.openxmlformats.org/officeDocument/2006/relationships/slide" Target="slides/slide177.xml"/><Relationship Id="rId251" Type="http://schemas.openxmlformats.org/officeDocument/2006/relationships/slide" Target="slides/slide198.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4.xml"/><Relationship Id="rId272" Type="http://schemas.openxmlformats.org/officeDocument/2006/relationships/slide" Target="slides/slide219.xml"/><Relationship Id="rId293" Type="http://schemas.openxmlformats.org/officeDocument/2006/relationships/slide" Target="slides/slide240.xml"/><Relationship Id="rId307" Type="http://schemas.openxmlformats.org/officeDocument/2006/relationships/slide" Target="slides/slide254.xml"/><Relationship Id="rId328" Type="http://schemas.openxmlformats.org/officeDocument/2006/relationships/slide" Target="slides/slide275.xml"/><Relationship Id="rId349" Type="http://schemas.openxmlformats.org/officeDocument/2006/relationships/slide" Target="slides/slide296.xml"/><Relationship Id="rId88" Type="http://schemas.openxmlformats.org/officeDocument/2006/relationships/slide" Target="slides/slide35.xml"/><Relationship Id="rId111" Type="http://schemas.openxmlformats.org/officeDocument/2006/relationships/slide" Target="slides/slide58.xml"/><Relationship Id="rId132" Type="http://schemas.openxmlformats.org/officeDocument/2006/relationships/slide" Target="slides/slide79.xml"/><Relationship Id="rId153" Type="http://schemas.openxmlformats.org/officeDocument/2006/relationships/slide" Target="slides/slide100.xml"/><Relationship Id="rId174" Type="http://schemas.openxmlformats.org/officeDocument/2006/relationships/slide" Target="slides/slide121.xml"/><Relationship Id="rId195" Type="http://schemas.openxmlformats.org/officeDocument/2006/relationships/slide" Target="slides/slide142.xml"/><Relationship Id="rId209" Type="http://schemas.openxmlformats.org/officeDocument/2006/relationships/slide" Target="slides/slide156.xml"/><Relationship Id="rId360" Type="http://schemas.openxmlformats.org/officeDocument/2006/relationships/slide" Target="slides/slide307.xml"/><Relationship Id="rId381" Type="http://schemas.openxmlformats.org/officeDocument/2006/relationships/slide" Target="slides/slide328.xml"/><Relationship Id="rId220" Type="http://schemas.openxmlformats.org/officeDocument/2006/relationships/slide" Target="slides/slide167.xml"/><Relationship Id="rId241" Type="http://schemas.openxmlformats.org/officeDocument/2006/relationships/slide" Target="slides/slide188.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4.xml"/><Relationship Id="rId262" Type="http://schemas.openxmlformats.org/officeDocument/2006/relationships/slide" Target="slides/slide209.xml"/><Relationship Id="rId283" Type="http://schemas.openxmlformats.org/officeDocument/2006/relationships/slide" Target="slides/slide230.xml"/><Relationship Id="rId318" Type="http://schemas.openxmlformats.org/officeDocument/2006/relationships/slide" Target="slides/slide265.xml"/><Relationship Id="rId339" Type="http://schemas.openxmlformats.org/officeDocument/2006/relationships/slide" Target="slides/slide286.xml"/><Relationship Id="rId78" Type="http://schemas.openxmlformats.org/officeDocument/2006/relationships/slide" Target="slides/slide25.xml"/><Relationship Id="rId99" Type="http://schemas.openxmlformats.org/officeDocument/2006/relationships/slide" Target="slides/slide46.xml"/><Relationship Id="rId101" Type="http://schemas.openxmlformats.org/officeDocument/2006/relationships/slide" Target="slides/slide48.xml"/><Relationship Id="rId122" Type="http://schemas.openxmlformats.org/officeDocument/2006/relationships/slide" Target="slides/slide69.xml"/><Relationship Id="rId143" Type="http://schemas.openxmlformats.org/officeDocument/2006/relationships/slide" Target="slides/slide90.xml"/><Relationship Id="rId164" Type="http://schemas.openxmlformats.org/officeDocument/2006/relationships/slide" Target="slides/slide111.xml"/><Relationship Id="rId185" Type="http://schemas.openxmlformats.org/officeDocument/2006/relationships/slide" Target="slides/slide132.xml"/><Relationship Id="rId350" Type="http://schemas.openxmlformats.org/officeDocument/2006/relationships/slide" Target="slides/slide297.xml"/><Relationship Id="rId371" Type="http://schemas.openxmlformats.org/officeDocument/2006/relationships/slide" Target="slides/slide318.xml"/><Relationship Id="rId406" Type="http://schemas.openxmlformats.org/officeDocument/2006/relationships/slide" Target="slides/slide353.xml"/><Relationship Id="rId9" Type="http://schemas.openxmlformats.org/officeDocument/2006/relationships/slideMaster" Target="slideMasters/slideMaster9.xml"/><Relationship Id="rId210" Type="http://schemas.openxmlformats.org/officeDocument/2006/relationships/slide" Target="slides/slide157.xml"/><Relationship Id="rId392" Type="http://schemas.openxmlformats.org/officeDocument/2006/relationships/slide" Target="slides/slide339.xml"/><Relationship Id="rId26" Type="http://schemas.openxmlformats.org/officeDocument/2006/relationships/slideMaster" Target="slideMasters/slideMaster26.xml"/><Relationship Id="rId231" Type="http://schemas.openxmlformats.org/officeDocument/2006/relationships/slide" Target="slides/slide178.xml"/><Relationship Id="rId252" Type="http://schemas.openxmlformats.org/officeDocument/2006/relationships/slide" Target="slides/slide199.xml"/><Relationship Id="rId273" Type="http://schemas.openxmlformats.org/officeDocument/2006/relationships/slide" Target="slides/slide220.xml"/><Relationship Id="rId294" Type="http://schemas.openxmlformats.org/officeDocument/2006/relationships/slide" Target="slides/slide241.xml"/><Relationship Id="rId308" Type="http://schemas.openxmlformats.org/officeDocument/2006/relationships/slide" Target="slides/slide255.xml"/><Relationship Id="rId329" Type="http://schemas.openxmlformats.org/officeDocument/2006/relationships/slide" Target="slides/slide276.xml"/><Relationship Id="rId47" Type="http://schemas.openxmlformats.org/officeDocument/2006/relationships/slideMaster" Target="slideMasters/slideMaster47.xml"/><Relationship Id="rId68" Type="http://schemas.openxmlformats.org/officeDocument/2006/relationships/slide" Target="slides/slide15.xml"/><Relationship Id="rId89" Type="http://schemas.openxmlformats.org/officeDocument/2006/relationships/slide" Target="slides/slide36.xml"/><Relationship Id="rId112" Type="http://schemas.openxmlformats.org/officeDocument/2006/relationships/slide" Target="slides/slide59.xml"/><Relationship Id="rId133" Type="http://schemas.openxmlformats.org/officeDocument/2006/relationships/slide" Target="slides/slide80.xml"/><Relationship Id="rId154" Type="http://schemas.openxmlformats.org/officeDocument/2006/relationships/slide" Target="slides/slide101.xml"/><Relationship Id="rId175" Type="http://schemas.openxmlformats.org/officeDocument/2006/relationships/slide" Target="slides/slide122.xml"/><Relationship Id="rId340" Type="http://schemas.openxmlformats.org/officeDocument/2006/relationships/slide" Target="slides/slide287.xml"/><Relationship Id="rId361" Type="http://schemas.openxmlformats.org/officeDocument/2006/relationships/slide" Target="slides/slide308.xml"/><Relationship Id="rId196" Type="http://schemas.openxmlformats.org/officeDocument/2006/relationships/slide" Target="slides/slide143.xml"/><Relationship Id="rId200" Type="http://schemas.openxmlformats.org/officeDocument/2006/relationships/slide" Target="slides/slide147.xml"/><Relationship Id="rId382" Type="http://schemas.openxmlformats.org/officeDocument/2006/relationships/slide" Target="slides/slide329.xml"/><Relationship Id="rId16" Type="http://schemas.openxmlformats.org/officeDocument/2006/relationships/slideMaster" Target="slideMasters/slideMaster16.xml"/><Relationship Id="rId221" Type="http://schemas.openxmlformats.org/officeDocument/2006/relationships/slide" Target="slides/slide168.xml"/><Relationship Id="rId242" Type="http://schemas.openxmlformats.org/officeDocument/2006/relationships/slide" Target="slides/slide189.xml"/><Relationship Id="rId263" Type="http://schemas.openxmlformats.org/officeDocument/2006/relationships/slide" Target="slides/slide210.xml"/><Relationship Id="rId284" Type="http://schemas.openxmlformats.org/officeDocument/2006/relationships/slide" Target="slides/slide231.xml"/><Relationship Id="rId319" Type="http://schemas.openxmlformats.org/officeDocument/2006/relationships/slide" Target="slides/slide266.xml"/><Relationship Id="rId37" Type="http://schemas.openxmlformats.org/officeDocument/2006/relationships/slideMaster" Target="slideMasters/slideMaster37.xml"/><Relationship Id="rId58" Type="http://schemas.openxmlformats.org/officeDocument/2006/relationships/slide" Target="slides/slide5.xml"/><Relationship Id="rId79" Type="http://schemas.openxmlformats.org/officeDocument/2006/relationships/slide" Target="slides/slide26.xml"/><Relationship Id="rId102" Type="http://schemas.openxmlformats.org/officeDocument/2006/relationships/slide" Target="slides/slide49.xml"/><Relationship Id="rId123" Type="http://schemas.openxmlformats.org/officeDocument/2006/relationships/slide" Target="slides/slide70.xml"/><Relationship Id="rId144" Type="http://schemas.openxmlformats.org/officeDocument/2006/relationships/slide" Target="slides/slide91.xml"/><Relationship Id="rId330" Type="http://schemas.openxmlformats.org/officeDocument/2006/relationships/slide" Target="slides/slide277.xml"/><Relationship Id="rId90" Type="http://schemas.openxmlformats.org/officeDocument/2006/relationships/slide" Target="slides/slide37.xml"/><Relationship Id="rId165" Type="http://schemas.openxmlformats.org/officeDocument/2006/relationships/slide" Target="slides/slide112.xml"/><Relationship Id="rId186" Type="http://schemas.openxmlformats.org/officeDocument/2006/relationships/slide" Target="slides/slide133.xml"/><Relationship Id="rId351" Type="http://schemas.openxmlformats.org/officeDocument/2006/relationships/slide" Target="slides/slide298.xml"/><Relationship Id="rId372" Type="http://schemas.openxmlformats.org/officeDocument/2006/relationships/slide" Target="slides/slide319.xml"/><Relationship Id="rId393" Type="http://schemas.openxmlformats.org/officeDocument/2006/relationships/slide" Target="slides/slide340.xml"/><Relationship Id="rId407" Type="http://schemas.openxmlformats.org/officeDocument/2006/relationships/slide" Target="slides/slide354.xml"/><Relationship Id="rId211" Type="http://schemas.openxmlformats.org/officeDocument/2006/relationships/slide" Target="slides/slide158.xml"/><Relationship Id="rId232" Type="http://schemas.openxmlformats.org/officeDocument/2006/relationships/slide" Target="slides/slide179.xml"/><Relationship Id="rId253" Type="http://schemas.openxmlformats.org/officeDocument/2006/relationships/slide" Target="slides/slide200.xml"/><Relationship Id="rId274" Type="http://schemas.openxmlformats.org/officeDocument/2006/relationships/slide" Target="slides/slide221.xml"/><Relationship Id="rId295" Type="http://schemas.openxmlformats.org/officeDocument/2006/relationships/slide" Target="slides/slide242.xml"/><Relationship Id="rId309" Type="http://schemas.openxmlformats.org/officeDocument/2006/relationships/slide" Target="slides/slide25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6.xml"/><Relationship Id="rId113" Type="http://schemas.openxmlformats.org/officeDocument/2006/relationships/slide" Target="slides/slide60.xml"/><Relationship Id="rId134" Type="http://schemas.openxmlformats.org/officeDocument/2006/relationships/slide" Target="slides/slide81.xml"/><Relationship Id="rId320" Type="http://schemas.openxmlformats.org/officeDocument/2006/relationships/slide" Target="slides/slide267.xml"/><Relationship Id="rId80" Type="http://schemas.openxmlformats.org/officeDocument/2006/relationships/slide" Target="slides/slide27.xml"/><Relationship Id="rId155" Type="http://schemas.openxmlformats.org/officeDocument/2006/relationships/slide" Target="slides/slide102.xml"/><Relationship Id="rId176" Type="http://schemas.openxmlformats.org/officeDocument/2006/relationships/slide" Target="slides/slide123.xml"/><Relationship Id="rId197" Type="http://schemas.openxmlformats.org/officeDocument/2006/relationships/slide" Target="slides/slide144.xml"/><Relationship Id="rId341" Type="http://schemas.openxmlformats.org/officeDocument/2006/relationships/slide" Target="slides/slide288.xml"/><Relationship Id="rId362" Type="http://schemas.openxmlformats.org/officeDocument/2006/relationships/slide" Target="slides/slide309.xml"/><Relationship Id="rId383" Type="http://schemas.openxmlformats.org/officeDocument/2006/relationships/slide" Target="slides/slide330.xml"/><Relationship Id="rId201" Type="http://schemas.openxmlformats.org/officeDocument/2006/relationships/slide" Target="slides/slide148.xml"/><Relationship Id="rId222" Type="http://schemas.openxmlformats.org/officeDocument/2006/relationships/slide" Target="slides/slide169.xml"/><Relationship Id="rId243" Type="http://schemas.openxmlformats.org/officeDocument/2006/relationships/slide" Target="slides/slide190.xml"/><Relationship Id="rId264" Type="http://schemas.openxmlformats.org/officeDocument/2006/relationships/slide" Target="slides/slide211.xml"/><Relationship Id="rId285" Type="http://schemas.openxmlformats.org/officeDocument/2006/relationships/slide" Target="slides/slide232.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6.xml"/><Relationship Id="rId103" Type="http://schemas.openxmlformats.org/officeDocument/2006/relationships/slide" Target="slides/slide50.xml"/><Relationship Id="rId124" Type="http://schemas.openxmlformats.org/officeDocument/2006/relationships/slide" Target="slides/slide71.xml"/><Relationship Id="rId310" Type="http://schemas.openxmlformats.org/officeDocument/2006/relationships/slide" Target="slides/slide257.xml"/><Relationship Id="rId70" Type="http://schemas.openxmlformats.org/officeDocument/2006/relationships/slide" Target="slides/slide17.xml"/><Relationship Id="rId91" Type="http://schemas.openxmlformats.org/officeDocument/2006/relationships/slide" Target="slides/slide38.xml"/><Relationship Id="rId145" Type="http://schemas.openxmlformats.org/officeDocument/2006/relationships/slide" Target="slides/slide92.xml"/><Relationship Id="rId166" Type="http://schemas.openxmlformats.org/officeDocument/2006/relationships/slide" Target="slides/slide113.xml"/><Relationship Id="rId187" Type="http://schemas.openxmlformats.org/officeDocument/2006/relationships/slide" Target="slides/slide134.xml"/><Relationship Id="rId331" Type="http://schemas.openxmlformats.org/officeDocument/2006/relationships/slide" Target="slides/slide278.xml"/><Relationship Id="rId352" Type="http://schemas.openxmlformats.org/officeDocument/2006/relationships/slide" Target="slides/slide299.xml"/><Relationship Id="rId373" Type="http://schemas.openxmlformats.org/officeDocument/2006/relationships/slide" Target="slides/slide320.xml"/><Relationship Id="rId394" Type="http://schemas.openxmlformats.org/officeDocument/2006/relationships/slide" Target="slides/slide341.xml"/><Relationship Id="rId408" Type="http://schemas.openxmlformats.org/officeDocument/2006/relationships/notesMaster" Target="notesMasters/notesMaster1.xml"/><Relationship Id="rId1" Type="http://schemas.openxmlformats.org/officeDocument/2006/relationships/slideMaster" Target="slideMasters/slideMaster1.xml"/><Relationship Id="rId212" Type="http://schemas.openxmlformats.org/officeDocument/2006/relationships/slide" Target="slides/slide159.xml"/><Relationship Id="rId233" Type="http://schemas.openxmlformats.org/officeDocument/2006/relationships/slide" Target="slides/slide180.xml"/><Relationship Id="rId254" Type="http://schemas.openxmlformats.org/officeDocument/2006/relationships/slide" Target="slides/slide20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1.xml"/><Relationship Id="rId275" Type="http://schemas.openxmlformats.org/officeDocument/2006/relationships/slide" Target="slides/slide222.xml"/><Relationship Id="rId296" Type="http://schemas.openxmlformats.org/officeDocument/2006/relationships/slide" Target="slides/slide243.xml"/><Relationship Id="rId300" Type="http://schemas.openxmlformats.org/officeDocument/2006/relationships/slide" Target="slides/slide247.xml"/><Relationship Id="rId60" Type="http://schemas.openxmlformats.org/officeDocument/2006/relationships/slide" Target="slides/slide7.xml"/><Relationship Id="rId81" Type="http://schemas.openxmlformats.org/officeDocument/2006/relationships/slide" Target="slides/slide28.xml"/><Relationship Id="rId135" Type="http://schemas.openxmlformats.org/officeDocument/2006/relationships/slide" Target="slides/slide82.xml"/><Relationship Id="rId156" Type="http://schemas.openxmlformats.org/officeDocument/2006/relationships/slide" Target="slides/slide103.xml"/><Relationship Id="rId177" Type="http://schemas.openxmlformats.org/officeDocument/2006/relationships/slide" Target="slides/slide124.xml"/><Relationship Id="rId198" Type="http://schemas.openxmlformats.org/officeDocument/2006/relationships/slide" Target="slides/slide145.xml"/><Relationship Id="rId321" Type="http://schemas.openxmlformats.org/officeDocument/2006/relationships/slide" Target="slides/slide268.xml"/><Relationship Id="rId342" Type="http://schemas.openxmlformats.org/officeDocument/2006/relationships/slide" Target="slides/slide289.xml"/><Relationship Id="rId363" Type="http://schemas.openxmlformats.org/officeDocument/2006/relationships/slide" Target="slides/slide310.xml"/><Relationship Id="rId384" Type="http://schemas.openxmlformats.org/officeDocument/2006/relationships/slide" Target="slides/slide331.xml"/><Relationship Id="rId202" Type="http://schemas.openxmlformats.org/officeDocument/2006/relationships/slide" Target="slides/slide149.xml"/><Relationship Id="rId223" Type="http://schemas.openxmlformats.org/officeDocument/2006/relationships/slide" Target="slides/slide170.xml"/><Relationship Id="rId244" Type="http://schemas.openxmlformats.org/officeDocument/2006/relationships/slide" Target="slides/slide19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2.xml"/><Relationship Id="rId286" Type="http://schemas.openxmlformats.org/officeDocument/2006/relationships/slide" Target="slides/slide233.xml"/><Relationship Id="rId50" Type="http://schemas.openxmlformats.org/officeDocument/2006/relationships/slideMaster" Target="slideMasters/slideMaster50.xml"/><Relationship Id="rId104" Type="http://schemas.openxmlformats.org/officeDocument/2006/relationships/slide" Target="slides/slide51.xml"/><Relationship Id="rId125" Type="http://schemas.openxmlformats.org/officeDocument/2006/relationships/slide" Target="slides/slide72.xml"/><Relationship Id="rId146" Type="http://schemas.openxmlformats.org/officeDocument/2006/relationships/slide" Target="slides/slide93.xml"/><Relationship Id="rId167" Type="http://schemas.openxmlformats.org/officeDocument/2006/relationships/slide" Target="slides/slide114.xml"/><Relationship Id="rId188" Type="http://schemas.openxmlformats.org/officeDocument/2006/relationships/slide" Target="slides/slide135.xml"/><Relationship Id="rId311" Type="http://schemas.openxmlformats.org/officeDocument/2006/relationships/slide" Target="slides/slide258.xml"/><Relationship Id="rId332" Type="http://schemas.openxmlformats.org/officeDocument/2006/relationships/slide" Target="slides/slide279.xml"/><Relationship Id="rId353" Type="http://schemas.openxmlformats.org/officeDocument/2006/relationships/slide" Target="slides/slide300.xml"/><Relationship Id="rId374" Type="http://schemas.openxmlformats.org/officeDocument/2006/relationships/slide" Target="slides/slide321.xml"/><Relationship Id="rId395" Type="http://schemas.openxmlformats.org/officeDocument/2006/relationships/slide" Target="slides/slide342.xml"/><Relationship Id="rId409" Type="http://schemas.openxmlformats.org/officeDocument/2006/relationships/presProps" Target="presProps.xml"/><Relationship Id="rId71" Type="http://schemas.openxmlformats.org/officeDocument/2006/relationships/slide" Target="slides/slide18.xml"/><Relationship Id="rId92" Type="http://schemas.openxmlformats.org/officeDocument/2006/relationships/slide" Target="slides/slide39.xml"/><Relationship Id="rId213" Type="http://schemas.openxmlformats.org/officeDocument/2006/relationships/slide" Target="slides/slide160.xml"/><Relationship Id="rId234"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2.xml"/><Relationship Id="rId276" Type="http://schemas.openxmlformats.org/officeDocument/2006/relationships/slide" Target="slides/slide223.xml"/><Relationship Id="rId297" Type="http://schemas.openxmlformats.org/officeDocument/2006/relationships/slide" Target="slides/slide244.xml"/><Relationship Id="rId40" Type="http://schemas.openxmlformats.org/officeDocument/2006/relationships/slideMaster" Target="slideMasters/slideMaster40.xml"/><Relationship Id="rId115" Type="http://schemas.openxmlformats.org/officeDocument/2006/relationships/slide" Target="slides/slide62.xml"/><Relationship Id="rId136" Type="http://schemas.openxmlformats.org/officeDocument/2006/relationships/slide" Target="slides/slide83.xml"/><Relationship Id="rId157" Type="http://schemas.openxmlformats.org/officeDocument/2006/relationships/slide" Target="slides/slide104.xml"/><Relationship Id="rId178" Type="http://schemas.openxmlformats.org/officeDocument/2006/relationships/slide" Target="slides/slide125.xml"/><Relationship Id="rId301" Type="http://schemas.openxmlformats.org/officeDocument/2006/relationships/slide" Target="slides/slide248.xml"/><Relationship Id="rId322" Type="http://schemas.openxmlformats.org/officeDocument/2006/relationships/slide" Target="slides/slide269.xml"/><Relationship Id="rId343" Type="http://schemas.openxmlformats.org/officeDocument/2006/relationships/slide" Target="slides/slide290.xml"/><Relationship Id="rId364" Type="http://schemas.openxmlformats.org/officeDocument/2006/relationships/slide" Target="slides/slide311.xml"/><Relationship Id="rId61" Type="http://schemas.openxmlformats.org/officeDocument/2006/relationships/slide" Target="slides/slide8.xml"/><Relationship Id="rId82" Type="http://schemas.openxmlformats.org/officeDocument/2006/relationships/slide" Target="slides/slide29.xml"/><Relationship Id="rId199" Type="http://schemas.openxmlformats.org/officeDocument/2006/relationships/slide" Target="slides/slide146.xml"/><Relationship Id="rId203" Type="http://schemas.openxmlformats.org/officeDocument/2006/relationships/slide" Target="slides/slide150.xml"/><Relationship Id="rId385" Type="http://schemas.openxmlformats.org/officeDocument/2006/relationships/slide" Target="slides/slide332.xml"/><Relationship Id="rId19" Type="http://schemas.openxmlformats.org/officeDocument/2006/relationships/slideMaster" Target="slideMasters/slideMaster19.xml"/><Relationship Id="rId224" Type="http://schemas.openxmlformats.org/officeDocument/2006/relationships/slide" Target="slides/slide171.xml"/><Relationship Id="rId245" Type="http://schemas.openxmlformats.org/officeDocument/2006/relationships/slide" Target="slides/slide192.xml"/><Relationship Id="rId266" Type="http://schemas.openxmlformats.org/officeDocument/2006/relationships/slide" Target="slides/slide213.xml"/><Relationship Id="rId287" Type="http://schemas.openxmlformats.org/officeDocument/2006/relationships/slide" Target="slides/slide234.xml"/><Relationship Id="rId410" Type="http://schemas.openxmlformats.org/officeDocument/2006/relationships/viewProps" Target="viewProps.xml"/><Relationship Id="rId30" Type="http://schemas.openxmlformats.org/officeDocument/2006/relationships/slideMaster" Target="slideMasters/slideMaster30.xml"/><Relationship Id="rId105" Type="http://schemas.openxmlformats.org/officeDocument/2006/relationships/slide" Target="slides/slide52.xml"/><Relationship Id="rId126" Type="http://schemas.openxmlformats.org/officeDocument/2006/relationships/slide" Target="slides/slide73.xml"/><Relationship Id="rId147" Type="http://schemas.openxmlformats.org/officeDocument/2006/relationships/slide" Target="slides/slide94.xml"/><Relationship Id="rId168" Type="http://schemas.openxmlformats.org/officeDocument/2006/relationships/slide" Target="slides/slide115.xml"/><Relationship Id="rId312" Type="http://schemas.openxmlformats.org/officeDocument/2006/relationships/slide" Target="slides/slide259.xml"/><Relationship Id="rId333" Type="http://schemas.openxmlformats.org/officeDocument/2006/relationships/slide" Target="slides/slide280.xml"/><Relationship Id="rId354" Type="http://schemas.openxmlformats.org/officeDocument/2006/relationships/slide" Target="slides/slide301.xml"/><Relationship Id="rId51" Type="http://schemas.openxmlformats.org/officeDocument/2006/relationships/slideMaster" Target="slideMasters/slideMaster51.xml"/><Relationship Id="rId72" Type="http://schemas.openxmlformats.org/officeDocument/2006/relationships/slide" Target="slides/slide19.xml"/><Relationship Id="rId93" Type="http://schemas.openxmlformats.org/officeDocument/2006/relationships/slide" Target="slides/slide40.xml"/><Relationship Id="rId189" Type="http://schemas.openxmlformats.org/officeDocument/2006/relationships/slide" Target="slides/slide136.xml"/><Relationship Id="rId375" Type="http://schemas.openxmlformats.org/officeDocument/2006/relationships/slide" Target="slides/slide322.xml"/><Relationship Id="rId396" Type="http://schemas.openxmlformats.org/officeDocument/2006/relationships/slide" Target="slides/slide343.xml"/><Relationship Id="rId3" Type="http://schemas.openxmlformats.org/officeDocument/2006/relationships/slideMaster" Target="slideMasters/slideMaster3.xml"/><Relationship Id="rId214" Type="http://schemas.openxmlformats.org/officeDocument/2006/relationships/slide" Target="slides/slide161.xml"/><Relationship Id="rId235" Type="http://schemas.openxmlformats.org/officeDocument/2006/relationships/slide" Target="slides/slide182.xml"/><Relationship Id="rId256" Type="http://schemas.openxmlformats.org/officeDocument/2006/relationships/slide" Target="slides/slide203.xml"/><Relationship Id="rId277" Type="http://schemas.openxmlformats.org/officeDocument/2006/relationships/slide" Target="slides/slide224.xml"/><Relationship Id="rId298" Type="http://schemas.openxmlformats.org/officeDocument/2006/relationships/slide" Target="slides/slide245.xml"/><Relationship Id="rId400" Type="http://schemas.openxmlformats.org/officeDocument/2006/relationships/slide" Target="slides/slide347.xml"/><Relationship Id="rId116" Type="http://schemas.openxmlformats.org/officeDocument/2006/relationships/slide" Target="slides/slide63.xml"/><Relationship Id="rId137" Type="http://schemas.openxmlformats.org/officeDocument/2006/relationships/slide" Target="slides/slide84.xml"/><Relationship Id="rId158" Type="http://schemas.openxmlformats.org/officeDocument/2006/relationships/slide" Target="slides/slide105.xml"/><Relationship Id="rId302" Type="http://schemas.openxmlformats.org/officeDocument/2006/relationships/slide" Target="slides/slide249.xml"/><Relationship Id="rId323" Type="http://schemas.openxmlformats.org/officeDocument/2006/relationships/slide" Target="slides/slide270.xml"/><Relationship Id="rId344" Type="http://schemas.openxmlformats.org/officeDocument/2006/relationships/slide" Target="slides/slide29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9.xml"/><Relationship Id="rId83" Type="http://schemas.openxmlformats.org/officeDocument/2006/relationships/slide" Target="slides/slide30.xml"/><Relationship Id="rId179" Type="http://schemas.openxmlformats.org/officeDocument/2006/relationships/slide" Target="slides/slide126.xml"/><Relationship Id="rId365" Type="http://schemas.openxmlformats.org/officeDocument/2006/relationships/slide" Target="slides/slide312.xml"/><Relationship Id="rId386" Type="http://schemas.openxmlformats.org/officeDocument/2006/relationships/slide" Target="slides/slide333.xml"/><Relationship Id="rId190" Type="http://schemas.openxmlformats.org/officeDocument/2006/relationships/slide" Target="slides/slide137.xml"/><Relationship Id="rId204" Type="http://schemas.openxmlformats.org/officeDocument/2006/relationships/slide" Target="slides/slide151.xml"/><Relationship Id="rId225" Type="http://schemas.openxmlformats.org/officeDocument/2006/relationships/slide" Target="slides/slide172.xml"/><Relationship Id="rId246" Type="http://schemas.openxmlformats.org/officeDocument/2006/relationships/slide" Target="slides/slide193.xml"/><Relationship Id="rId267" Type="http://schemas.openxmlformats.org/officeDocument/2006/relationships/slide" Target="slides/slide214.xml"/><Relationship Id="rId288" Type="http://schemas.openxmlformats.org/officeDocument/2006/relationships/slide" Target="slides/slide235.xml"/><Relationship Id="rId411" Type="http://schemas.openxmlformats.org/officeDocument/2006/relationships/theme" Target="theme/theme1.xml"/><Relationship Id="rId106" Type="http://schemas.openxmlformats.org/officeDocument/2006/relationships/slide" Target="slides/slide53.xml"/><Relationship Id="rId127" Type="http://schemas.openxmlformats.org/officeDocument/2006/relationships/slide" Target="slides/slide74.xml"/><Relationship Id="rId313" Type="http://schemas.openxmlformats.org/officeDocument/2006/relationships/slide" Target="slides/slide26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20.xml"/><Relationship Id="rId94" Type="http://schemas.openxmlformats.org/officeDocument/2006/relationships/slide" Target="slides/slide41.xml"/><Relationship Id="rId148" Type="http://schemas.openxmlformats.org/officeDocument/2006/relationships/slide" Target="slides/slide95.xml"/><Relationship Id="rId169" Type="http://schemas.openxmlformats.org/officeDocument/2006/relationships/slide" Target="slides/slide116.xml"/><Relationship Id="rId334" Type="http://schemas.openxmlformats.org/officeDocument/2006/relationships/slide" Target="slides/slide281.xml"/><Relationship Id="rId355" Type="http://schemas.openxmlformats.org/officeDocument/2006/relationships/slide" Target="slides/slide302.xml"/><Relationship Id="rId376" Type="http://schemas.openxmlformats.org/officeDocument/2006/relationships/slide" Target="slides/slide323.xml"/><Relationship Id="rId397" Type="http://schemas.openxmlformats.org/officeDocument/2006/relationships/slide" Target="slides/slide344.xml"/><Relationship Id="rId4" Type="http://schemas.openxmlformats.org/officeDocument/2006/relationships/slideMaster" Target="slideMasters/slideMaster4.xml"/><Relationship Id="rId180" Type="http://schemas.openxmlformats.org/officeDocument/2006/relationships/slide" Target="slides/slide127.xml"/><Relationship Id="rId215" Type="http://schemas.openxmlformats.org/officeDocument/2006/relationships/slide" Target="slides/slide162.xml"/><Relationship Id="rId236" Type="http://schemas.openxmlformats.org/officeDocument/2006/relationships/slide" Target="slides/slide183.xml"/><Relationship Id="rId257" Type="http://schemas.openxmlformats.org/officeDocument/2006/relationships/slide" Target="slides/slide204.xml"/><Relationship Id="rId278" Type="http://schemas.openxmlformats.org/officeDocument/2006/relationships/slide" Target="slides/slide225.xml"/><Relationship Id="rId401" Type="http://schemas.openxmlformats.org/officeDocument/2006/relationships/slide" Target="slides/slide348.xml"/><Relationship Id="rId303" Type="http://schemas.openxmlformats.org/officeDocument/2006/relationships/slide" Target="slides/slide250.xml"/><Relationship Id="rId42" Type="http://schemas.openxmlformats.org/officeDocument/2006/relationships/slideMaster" Target="slideMasters/slideMaster42.xml"/><Relationship Id="rId84" Type="http://schemas.openxmlformats.org/officeDocument/2006/relationships/slide" Target="slides/slide31.xml"/><Relationship Id="rId138" Type="http://schemas.openxmlformats.org/officeDocument/2006/relationships/slide" Target="slides/slide85.xml"/><Relationship Id="rId345" Type="http://schemas.openxmlformats.org/officeDocument/2006/relationships/slide" Target="slides/slide292.xml"/><Relationship Id="rId387" Type="http://schemas.openxmlformats.org/officeDocument/2006/relationships/slide" Target="slides/slide334.xml"/><Relationship Id="rId191" Type="http://schemas.openxmlformats.org/officeDocument/2006/relationships/slide" Target="slides/slide138.xml"/><Relationship Id="rId205" Type="http://schemas.openxmlformats.org/officeDocument/2006/relationships/slide" Target="slides/slide152.xml"/><Relationship Id="rId247" Type="http://schemas.openxmlformats.org/officeDocument/2006/relationships/slide" Target="slides/slide194.xml"/><Relationship Id="rId412" Type="http://schemas.openxmlformats.org/officeDocument/2006/relationships/tableStyles" Target="tableStyles.xml"/><Relationship Id="rId107" Type="http://schemas.openxmlformats.org/officeDocument/2006/relationships/slide" Target="slides/slide54.xml"/><Relationship Id="rId289" Type="http://schemas.openxmlformats.org/officeDocument/2006/relationships/slide" Target="slides/slide23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6.xml"/><Relationship Id="rId314" Type="http://schemas.openxmlformats.org/officeDocument/2006/relationships/slide" Target="slides/slide261.xml"/><Relationship Id="rId356" Type="http://schemas.openxmlformats.org/officeDocument/2006/relationships/slide" Target="slides/slide303.xml"/><Relationship Id="rId398" Type="http://schemas.openxmlformats.org/officeDocument/2006/relationships/slide" Target="slides/slide345.xml"/></Relationships>
</file>

<file path=ppt/charts/_rels/chart1.xml.rels><?xml version="1.0" encoding="UTF-8" standalone="yes"?>
<Relationships xmlns="http://schemas.openxmlformats.org/package/2006/relationships"><Relationship Id="rId1" Type="http://schemas.openxmlformats.org/officeDocument/2006/relationships/oleObject" Target="file:///C:\Users\AYFEA\Documents\&#29983;&#27963;&#32722;&#24931;&#30149;&#12288;&#24739;&#32773;&#35519;&#26619;.xlsx" TargetMode="Externa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file:///C:\Users\HYKVQ\Documents\&#20013;&#21307;&#21332;&#36039;&#26009;\&#12364;&#12435;&#25312;&#28857;_&#24179;&#22343;&#22312;&#38498;&#26085;&#25968;&#12464;&#12521;&#12501;%20(0&#26085;&#38500;&#12367;).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2.xml.rels><?xml version="1.0" encoding="UTF-8" standalone="yes"?>
<Relationships xmlns="http://schemas.openxmlformats.org/package/2006/relationships"><Relationship Id="rId1" Type="http://schemas.openxmlformats.org/officeDocument/2006/relationships/oleObject" Target="file:///C:\Users\AYFEA\Documents\&#29983;&#27963;&#32722;&#24931;&#30149;&#12288;&#24739;&#32773;&#35519;&#26619;.xlsx" TargetMode="External"/></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______1.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___2.xlsx"/></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______3.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___4.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___5.xlsx"/></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______6.xlsx"/><Relationship Id="rId1" Type="http://schemas.openxmlformats.org/officeDocument/2006/relationships/themeOverride" Target="../theme/themeOverrid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___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43572351421189"/>
          <c:y val="5.3961729812476079E-2"/>
          <c:w val="0.7984415374677003"/>
          <c:h val="0.87791083046306928"/>
        </c:manualLayout>
      </c:layout>
      <c:barChart>
        <c:barDir val="col"/>
        <c:grouping val="percentStacked"/>
        <c:varyColors val="0"/>
        <c:ser>
          <c:idx val="0"/>
          <c:order val="0"/>
          <c:tx>
            <c:strRef>
              <c:f>Sheet1!$D$33</c:f>
              <c:strCache>
                <c:ptCount val="1"/>
                <c:pt idx="0">
                  <c:v>悪性新生物</c:v>
                </c:pt>
              </c:strCache>
            </c:strRef>
          </c:tx>
          <c:spPr>
            <a:pattFill prst="lgGrid">
              <a:fgClr>
                <a:schemeClr val="tx2"/>
              </a:fgClr>
              <a:bgClr>
                <a:schemeClr val="bg1"/>
              </a:bgClr>
            </a:pattFill>
            <a:ln>
              <a:solidFill>
                <a:schemeClr val="accent5">
                  <a:lumMod val="20000"/>
                  <a:lumOff val="80000"/>
                </a:schemeClr>
              </a:solidFill>
            </a:ln>
          </c:spPr>
          <c:invertIfNegative val="0"/>
          <c:val>
            <c:numRef>
              <c:f>Sheet1!$E$33</c:f>
              <c:numCache>
                <c:formatCode>0.0%</c:formatCode>
                <c:ptCount val="1"/>
                <c:pt idx="0">
                  <c:v>2.913533834586466E-2</c:v>
                </c:pt>
              </c:numCache>
            </c:numRef>
          </c:val>
          <c:extLst xmlns:c16r2="http://schemas.microsoft.com/office/drawing/2015/06/chart">
            <c:ext xmlns:c16="http://schemas.microsoft.com/office/drawing/2014/chart" uri="{C3380CC4-5D6E-409C-BE32-E72D297353CC}">
              <c16:uniqueId val="{00000001-10B0-4DB6-A9D9-B3E60BAD3AE1}"/>
            </c:ext>
          </c:extLst>
        </c:ser>
        <c:ser>
          <c:idx val="1"/>
          <c:order val="1"/>
          <c:tx>
            <c:strRef>
              <c:f>Sheet1!$D$34</c:f>
              <c:strCache>
                <c:ptCount val="1"/>
                <c:pt idx="0">
                  <c:v>糖尿病</c:v>
                </c:pt>
              </c:strCache>
            </c:strRef>
          </c:tx>
          <c:spPr>
            <a:pattFill prst="pct50">
              <a:fgClr>
                <a:schemeClr val="accent2"/>
              </a:fgClr>
              <a:bgClr>
                <a:schemeClr val="bg1"/>
              </a:bgClr>
            </a:pattFill>
            <a:ln>
              <a:solidFill>
                <a:schemeClr val="accent2">
                  <a:lumMod val="60000"/>
                  <a:lumOff val="40000"/>
                </a:schemeClr>
              </a:solidFill>
            </a:ln>
          </c:spPr>
          <c:invertIfNegative val="0"/>
          <c:dLbls>
            <c:dLbl>
              <c:idx val="0"/>
              <c:numFmt formatCode="0%" sourceLinked="0"/>
              <c:spPr>
                <a:solidFill>
                  <a:schemeClr val="bg1"/>
                </a:solidFill>
                <a:ln>
                  <a:noFill/>
                </a:ln>
                <a:effectLst/>
              </c:spPr>
              <c:txPr>
                <a:bodyPr wrap="square" lIns="38100" tIns="19050" rIns="38100" bIns="19050" anchor="ctr">
                  <a:noAutofit/>
                </a:bodyPr>
                <a:lstStyle/>
                <a:p>
                  <a:pPr>
                    <a:defRPr>
                      <a:latin typeface="HGｺﾞｼｯｸM" panose="020B0609000000000000" pitchFamily="49" charset="-128"/>
                      <a:ea typeface="HGｺﾞｼｯｸM" panose="020B0609000000000000" pitchFamily="49" charset="-128"/>
                    </a:defRPr>
                  </a:pPr>
                  <a:endParaRPr lang="ja-JP"/>
                </a:p>
              </c:txPr>
              <c:showLegendKey val="0"/>
              <c:showVal val="1"/>
              <c:showCatName val="0"/>
              <c:showSerName val="1"/>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 sourceLinked="0"/>
            <c:spPr>
              <a:noFill/>
              <a:ln>
                <a:noFill/>
              </a:ln>
              <a:effectLst/>
            </c:spPr>
            <c:txPr>
              <a:bodyPr wrap="square" lIns="38100" tIns="19050" rIns="38100" bIns="19050" anchor="ctr">
                <a:spAutoFit/>
              </a:bodyPr>
              <a:lstStyle/>
              <a:p>
                <a:pPr>
                  <a:defRPr>
                    <a:latin typeface="HGｺﾞｼｯｸM" panose="020B0609000000000000" pitchFamily="49" charset="-128"/>
                    <a:ea typeface="HGｺﾞｼｯｸM" panose="020B0609000000000000" pitchFamily="49" charset="-128"/>
                  </a:defRPr>
                </a:pPr>
                <a:endParaRPr lang="ja-JP"/>
              </a:p>
            </c:txPr>
            <c:showLegendKey val="0"/>
            <c:showVal val="1"/>
            <c:showCatName val="0"/>
            <c:showSerName val="1"/>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Sheet1!$E$34</c:f>
              <c:numCache>
                <c:formatCode>0.0%</c:formatCode>
                <c:ptCount val="1"/>
                <c:pt idx="0">
                  <c:v>0.16999530075187969</c:v>
                </c:pt>
              </c:numCache>
            </c:numRef>
          </c:val>
          <c:extLst xmlns:c16r2="http://schemas.microsoft.com/office/drawing/2015/06/chart">
            <c:ext xmlns:c16="http://schemas.microsoft.com/office/drawing/2014/chart" uri="{C3380CC4-5D6E-409C-BE32-E72D297353CC}">
              <c16:uniqueId val="{00000002-10B0-4DB6-A9D9-B3E60BAD3AE1}"/>
            </c:ext>
          </c:extLst>
        </c:ser>
        <c:ser>
          <c:idx val="2"/>
          <c:order val="2"/>
          <c:tx>
            <c:strRef>
              <c:f>Sheet1!$D$35</c:f>
              <c:strCache>
                <c:ptCount val="1"/>
                <c:pt idx="0">
                  <c:v>高血圧性疾患</c:v>
                </c:pt>
              </c:strCache>
            </c:strRef>
          </c:tx>
          <c:spPr>
            <a:pattFill prst="ltHorz">
              <a:fgClr>
                <a:schemeClr val="accent6"/>
              </a:fgClr>
              <a:bgClr>
                <a:schemeClr val="bg1"/>
              </a:bgClr>
            </a:pattFill>
            <a:ln>
              <a:solidFill>
                <a:schemeClr val="accent6"/>
              </a:solidFill>
            </a:ln>
          </c:spPr>
          <c:invertIfNegative val="0"/>
          <c:dLbls>
            <c:dLbl>
              <c:idx val="0"/>
              <c:layout/>
              <c:numFmt formatCode="0%" sourceLinked="0"/>
              <c:spPr>
                <a:solidFill>
                  <a:schemeClr val="bg1"/>
                </a:solidFill>
                <a:ln>
                  <a:noFill/>
                </a:ln>
                <a:effectLst/>
              </c:spPr>
              <c:txPr>
                <a:bodyPr wrap="square" lIns="38100" tIns="19050" rIns="38100" bIns="19050" anchor="ctr">
                  <a:spAutoFit/>
                </a:bodyPr>
                <a:lstStyle/>
                <a:p>
                  <a:pPr>
                    <a:defRPr>
                      <a:latin typeface="HGｺﾞｼｯｸM" panose="020B0609000000000000" pitchFamily="49" charset="-128"/>
                      <a:ea typeface="HGｺﾞｼｯｸM" panose="020B0609000000000000" pitchFamily="49" charset="-128"/>
                    </a:defRPr>
                  </a:pPr>
                  <a:endParaRPr lang="ja-JP"/>
                </a:p>
              </c:txPr>
              <c:showLegendKey val="0"/>
              <c:showVal val="1"/>
              <c:showCatName val="0"/>
              <c:showSerName val="1"/>
              <c:showPercent val="0"/>
              <c:showBubbleSize val="0"/>
              <c:extLst xmlns:c16r2="http://schemas.microsoft.com/office/drawing/2015/06/chart">
                <c:ext xmlns:c16="http://schemas.microsoft.com/office/drawing/2014/chart" uri="{C3380CC4-5D6E-409C-BE32-E72D297353CC}">
                  <c16:uniqueId val="{00000003-10B0-4DB6-A9D9-B3E60BAD3AE1}"/>
                </c:ext>
                <c:ext xmlns:c15="http://schemas.microsoft.com/office/drawing/2012/chart" uri="{CE6537A1-D6FC-4f65-9D91-7224C49458BB}">
                  <c15:layout/>
                </c:ext>
              </c:extLst>
            </c:dLbl>
            <c:numFmt formatCode="0%" sourceLinked="0"/>
            <c:spPr>
              <a:noFill/>
              <a:ln>
                <a:noFill/>
              </a:ln>
              <a:effectLst/>
            </c:spPr>
            <c:txPr>
              <a:bodyPr wrap="square" lIns="38100" tIns="19050" rIns="38100" bIns="19050" anchor="ctr">
                <a:spAutoFit/>
              </a:bodyPr>
              <a:lstStyle/>
              <a:p>
                <a:pPr>
                  <a:defRPr>
                    <a:latin typeface="HGｺﾞｼｯｸM" panose="020B0609000000000000" pitchFamily="49" charset="-128"/>
                    <a:ea typeface="HGｺﾞｼｯｸM" panose="020B0609000000000000" pitchFamily="49" charset="-128"/>
                  </a:defRPr>
                </a:pPr>
                <a:endParaRPr lang="ja-JP"/>
              </a:p>
            </c:txPr>
            <c:showLegendKey val="0"/>
            <c:showVal val="0"/>
            <c:showCatName val="0"/>
            <c:showSerName val="1"/>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Sheet1!$E$35</c:f>
              <c:numCache>
                <c:formatCode>0.0%</c:formatCode>
                <c:ptCount val="1"/>
                <c:pt idx="0">
                  <c:v>0.66588345864661647</c:v>
                </c:pt>
              </c:numCache>
            </c:numRef>
          </c:val>
          <c:extLst xmlns:c16r2="http://schemas.microsoft.com/office/drawing/2015/06/chart">
            <c:ext xmlns:c16="http://schemas.microsoft.com/office/drawing/2014/chart" uri="{C3380CC4-5D6E-409C-BE32-E72D297353CC}">
              <c16:uniqueId val="{00000004-10B0-4DB6-A9D9-B3E60BAD3AE1}"/>
            </c:ext>
          </c:extLst>
        </c:ser>
        <c:ser>
          <c:idx val="3"/>
          <c:order val="3"/>
          <c:tx>
            <c:strRef>
              <c:f>Sheet1!$D$36</c:f>
              <c:strCache>
                <c:ptCount val="1"/>
                <c:pt idx="0">
                  <c:v>心疾患（高血圧性のものを除く）</c:v>
                </c:pt>
              </c:strCache>
            </c:strRef>
          </c:tx>
          <c:spPr>
            <a:pattFill prst="divot">
              <a:fgClr>
                <a:schemeClr val="accent4">
                  <a:lumMod val="75000"/>
                </a:schemeClr>
              </a:fgClr>
              <a:bgClr>
                <a:schemeClr val="bg1"/>
              </a:bgClr>
            </a:pattFill>
            <a:ln>
              <a:solidFill>
                <a:schemeClr val="accent4">
                  <a:lumMod val="75000"/>
                </a:schemeClr>
              </a:solidFill>
            </a:ln>
          </c:spPr>
          <c:invertIfNegative val="0"/>
          <c:val>
            <c:numRef>
              <c:f>Sheet1!$E$36</c:f>
              <c:numCache>
                <c:formatCode>0.0%</c:formatCode>
                <c:ptCount val="1"/>
                <c:pt idx="0">
                  <c:v>7.7185150375939843E-2</c:v>
                </c:pt>
              </c:numCache>
            </c:numRef>
          </c:val>
          <c:extLst xmlns:c16r2="http://schemas.microsoft.com/office/drawing/2015/06/chart">
            <c:ext xmlns:c16="http://schemas.microsoft.com/office/drawing/2014/chart" uri="{C3380CC4-5D6E-409C-BE32-E72D297353CC}">
              <c16:uniqueId val="{00000005-10B0-4DB6-A9D9-B3E60BAD3AE1}"/>
            </c:ext>
          </c:extLst>
        </c:ser>
        <c:ser>
          <c:idx val="4"/>
          <c:order val="4"/>
          <c:tx>
            <c:strRef>
              <c:f>Sheet1!$D$37</c:f>
              <c:strCache>
                <c:ptCount val="1"/>
                <c:pt idx="0">
                  <c:v>脳血管疾患</c:v>
                </c:pt>
              </c:strCache>
            </c:strRef>
          </c:tx>
          <c:spPr>
            <a:pattFill prst="ltDnDiag">
              <a:fgClr>
                <a:schemeClr val="accent5"/>
              </a:fgClr>
              <a:bgClr>
                <a:schemeClr val="bg1"/>
              </a:bgClr>
            </a:pattFill>
            <a:ln>
              <a:solidFill>
                <a:schemeClr val="accent1"/>
              </a:solidFill>
            </a:ln>
          </c:spPr>
          <c:invertIfNegative val="0"/>
          <c:val>
            <c:numRef>
              <c:f>Sheet1!$E$37</c:f>
              <c:numCache>
                <c:formatCode>0.0%</c:formatCode>
                <c:ptCount val="1"/>
                <c:pt idx="0">
                  <c:v>5.7800751879699248E-2</c:v>
                </c:pt>
              </c:numCache>
            </c:numRef>
          </c:val>
          <c:extLst xmlns:c16r2="http://schemas.microsoft.com/office/drawing/2015/06/chart">
            <c:ext xmlns:c16="http://schemas.microsoft.com/office/drawing/2014/chart" uri="{C3380CC4-5D6E-409C-BE32-E72D297353CC}">
              <c16:uniqueId val="{00000006-10B0-4DB6-A9D9-B3E60BAD3AE1}"/>
            </c:ext>
          </c:extLst>
        </c:ser>
        <c:dLbls>
          <c:showLegendKey val="0"/>
          <c:showVal val="0"/>
          <c:showCatName val="0"/>
          <c:showSerName val="0"/>
          <c:showPercent val="0"/>
          <c:showBubbleSize val="0"/>
        </c:dLbls>
        <c:gapWidth val="90"/>
        <c:overlap val="100"/>
        <c:axId val="677764352"/>
        <c:axId val="677764744"/>
      </c:barChart>
      <c:catAx>
        <c:axId val="677764352"/>
        <c:scaling>
          <c:orientation val="minMax"/>
        </c:scaling>
        <c:delete val="1"/>
        <c:axPos val="b"/>
        <c:majorTickMark val="out"/>
        <c:minorTickMark val="none"/>
        <c:tickLblPos val="nextTo"/>
        <c:crossAx val="677764744"/>
        <c:crosses val="autoZero"/>
        <c:auto val="1"/>
        <c:lblAlgn val="ctr"/>
        <c:lblOffset val="100"/>
        <c:noMultiLvlLbl val="0"/>
      </c:catAx>
      <c:valAx>
        <c:axId val="677764744"/>
        <c:scaling>
          <c:orientation val="minMax"/>
        </c:scaling>
        <c:delete val="0"/>
        <c:axPos val="l"/>
        <c:majorGridlines/>
        <c:numFmt formatCode="0%" sourceLinked="1"/>
        <c:majorTickMark val="out"/>
        <c:minorTickMark val="none"/>
        <c:tickLblPos val="nextTo"/>
        <c:crossAx val="677764352"/>
        <c:crosses val="autoZero"/>
        <c:crossBetween val="between"/>
        <c:majorUnit val="0.2"/>
      </c:valAx>
    </c:plotArea>
    <c:plotVisOnly val="1"/>
    <c:dispBlanksAs val="gap"/>
    <c:showDLblsOverMax val="0"/>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Sheet3!$B$1</c:f>
              <c:strCache>
                <c:ptCount val="1"/>
                <c:pt idx="0">
                  <c:v>平均待機期間</c:v>
                </c:pt>
              </c:strCache>
            </c:strRef>
          </c:tx>
          <c:spPr>
            <a:gradFill rotWithShape="1">
              <a:gsLst>
                <a:gs pos="0">
                  <a:schemeClr val="accent5">
                    <a:shade val="51000"/>
                    <a:satMod val="130000"/>
                  </a:schemeClr>
                </a:gs>
                <a:gs pos="80000">
                  <a:schemeClr val="accent5">
                    <a:shade val="93000"/>
                    <a:satMod val="130000"/>
                  </a:schemeClr>
                </a:gs>
                <a:gs pos="100000">
                  <a:schemeClr val="accent5">
                    <a:shade val="94000"/>
                    <a:satMod val="135000"/>
                  </a:schemeClr>
                </a:gs>
              </a:gsLst>
              <a:lin ang="16200000" scaled="0"/>
            </a:gradFill>
            <a:ln w="9525" cap="flat" cmpd="sng" algn="ctr">
              <a:solidFill>
                <a:schemeClr val="accent5">
                  <a:shade val="95000"/>
                  <a:satMod val="105000"/>
                </a:schemeClr>
              </a:solidFill>
              <a:prstDash val="solid"/>
            </a:ln>
            <a:effectLst>
              <a:outerShdw blurRad="40000" dist="23000" dir="5400000" rotWithShape="0">
                <a:srgbClr val="000000">
                  <a:alpha val="35000"/>
                </a:srgbClr>
              </a:outerShdw>
            </a:effectLst>
          </c:spPr>
          <c:invertIfNegative val="0"/>
          <c:cat>
            <c:numRef>
              <c:f>Sheet3!$A$2:$A$90</c:f>
              <c:numCache>
                <c:formatCode>General</c:formatCode>
                <c:ptCount val="89"/>
              </c:numCache>
            </c:numRef>
          </c:cat>
          <c:val>
            <c:numRef>
              <c:f>Sheet3!$B$2:$B$90</c:f>
              <c:numCache>
                <c:formatCode>General</c:formatCode>
                <c:ptCount val="89"/>
                <c:pt idx="0">
                  <c:v>87</c:v>
                </c:pt>
                <c:pt idx="1">
                  <c:v>68</c:v>
                </c:pt>
                <c:pt idx="2">
                  <c:v>53</c:v>
                </c:pt>
                <c:pt idx="3">
                  <c:v>32</c:v>
                </c:pt>
                <c:pt idx="4">
                  <c:v>32</c:v>
                </c:pt>
                <c:pt idx="5">
                  <c:v>30</c:v>
                </c:pt>
                <c:pt idx="6">
                  <c:v>30</c:v>
                </c:pt>
                <c:pt idx="7">
                  <c:v>30</c:v>
                </c:pt>
                <c:pt idx="8">
                  <c:v>26</c:v>
                </c:pt>
                <c:pt idx="9">
                  <c:v>26</c:v>
                </c:pt>
                <c:pt idx="10">
                  <c:v>21</c:v>
                </c:pt>
                <c:pt idx="11">
                  <c:v>21</c:v>
                </c:pt>
                <c:pt idx="12">
                  <c:v>21</c:v>
                </c:pt>
                <c:pt idx="13">
                  <c:v>20</c:v>
                </c:pt>
                <c:pt idx="14">
                  <c:v>20</c:v>
                </c:pt>
                <c:pt idx="15">
                  <c:v>19</c:v>
                </c:pt>
                <c:pt idx="16">
                  <c:v>19</c:v>
                </c:pt>
                <c:pt idx="17">
                  <c:v>17</c:v>
                </c:pt>
                <c:pt idx="18">
                  <c:v>16</c:v>
                </c:pt>
                <c:pt idx="19">
                  <c:v>16</c:v>
                </c:pt>
                <c:pt idx="20">
                  <c:v>16</c:v>
                </c:pt>
                <c:pt idx="21">
                  <c:v>15</c:v>
                </c:pt>
                <c:pt idx="22">
                  <c:v>14</c:v>
                </c:pt>
                <c:pt idx="23">
                  <c:v>14</c:v>
                </c:pt>
                <c:pt idx="24">
                  <c:v>14</c:v>
                </c:pt>
                <c:pt idx="25">
                  <c:v>14</c:v>
                </c:pt>
                <c:pt idx="26">
                  <c:v>14</c:v>
                </c:pt>
                <c:pt idx="27">
                  <c:v>14</c:v>
                </c:pt>
                <c:pt idx="28">
                  <c:v>14</c:v>
                </c:pt>
                <c:pt idx="29">
                  <c:v>14</c:v>
                </c:pt>
                <c:pt idx="30">
                  <c:v>14</c:v>
                </c:pt>
                <c:pt idx="31">
                  <c:v>12</c:v>
                </c:pt>
                <c:pt idx="32">
                  <c:v>11</c:v>
                </c:pt>
                <c:pt idx="33">
                  <c:v>11</c:v>
                </c:pt>
                <c:pt idx="34">
                  <c:v>11</c:v>
                </c:pt>
                <c:pt idx="35">
                  <c:v>10</c:v>
                </c:pt>
                <c:pt idx="36">
                  <c:v>10</c:v>
                </c:pt>
                <c:pt idx="37">
                  <c:v>10</c:v>
                </c:pt>
                <c:pt idx="38">
                  <c:v>10</c:v>
                </c:pt>
                <c:pt idx="39">
                  <c:v>10</c:v>
                </c:pt>
                <c:pt idx="40">
                  <c:v>9</c:v>
                </c:pt>
                <c:pt idx="41">
                  <c:v>8</c:v>
                </c:pt>
                <c:pt idx="42">
                  <c:v>8</c:v>
                </c:pt>
                <c:pt idx="43">
                  <c:v>8</c:v>
                </c:pt>
                <c:pt idx="44">
                  <c:v>8</c:v>
                </c:pt>
                <c:pt idx="45">
                  <c:v>8</c:v>
                </c:pt>
                <c:pt idx="46">
                  <c:v>7</c:v>
                </c:pt>
                <c:pt idx="47">
                  <c:v>7</c:v>
                </c:pt>
                <c:pt idx="48">
                  <c:v>7</c:v>
                </c:pt>
                <c:pt idx="49">
                  <c:v>7</c:v>
                </c:pt>
                <c:pt idx="50">
                  <c:v>7</c:v>
                </c:pt>
                <c:pt idx="51">
                  <c:v>7</c:v>
                </c:pt>
                <c:pt idx="52">
                  <c:v>7</c:v>
                </c:pt>
                <c:pt idx="53">
                  <c:v>7</c:v>
                </c:pt>
                <c:pt idx="54">
                  <c:v>7</c:v>
                </c:pt>
                <c:pt idx="55">
                  <c:v>7</c:v>
                </c:pt>
                <c:pt idx="56">
                  <c:v>7</c:v>
                </c:pt>
                <c:pt idx="57">
                  <c:v>7</c:v>
                </c:pt>
                <c:pt idx="58">
                  <c:v>7</c:v>
                </c:pt>
                <c:pt idx="59">
                  <c:v>6</c:v>
                </c:pt>
                <c:pt idx="60">
                  <c:v>6</c:v>
                </c:pt>
                <c:pt idx="61">
                  <c:v>6</c:v>
                </c:pt>
                <c:pt idx="62">
                  <c:v>6</c:v>
                </c:pt>
                <c:pt idx="63">
                  <c:v>6</c:v>
                </c:pt>
                <c:pt idx="64">
                  <c:v>5</c:v>
                </c:pt>
                <c:pt idx="65">
                  <c:v>5</c:v>
                </c:pt>
                <c:pt idx="66">
                  <c:v>5</c:v>
                </c:pt>
                <c:pt idx="67">
                  <c:v>5</c:v>
                </c:pt>
                <c:pt idx="68">
                  <c:v>5</c:v>
                </c:pt>
                <c:pt idx="69">
                  <c:v>4</c:v>
                </c:pt>
                <c:pt idx="70">
                  <c:v>4</c:v>
                </c:pt>
                <c:pt idx="71">
                  <c:v>4</c:v>
                </c:pt>
                <c:pt idx="72">
                  <c:v>4</c:v>
                </c:pt>
                <c:pt idx="73">
                  <c:v>3</c:v>
                </c:pt>
                <c:pt idx="74">
                  <c:v>3</c:v>
                </c:pt>
                <c:pt idx="75">
                  <c:v>3</c:v>
                </c:pt>
                <c:pt idx="76">
                  <c:v>3</c:v>
                </c:pt>
                <c:pt idx="77">
                  <c:v>3</c:v>
                </c:pt>
                <c:pt idx="78">
                  <c:v>3</c:v>
                </c:pt>
                <c:pt idx="79">
                  <c:v>2</c:v>
                </c:pt>
                <c:pt idx="80">
                  <c:v>2</c:v>
                </c:pt>
                <c:pt idx="81">
                  <c:v>2</c:v>
                </c:pt>
                <c:pt idx="82">
                  <c:v>2</c:v>
                </c:pt>
                <c:pt idx="83">
                  <c:v>1</c:v>
                </c:pt>
                <c:pt idx="84">
                  <c:v>1</c:v>
                </c:pt>
                <c:pt idx="85">
                  <c:v>1</c:v>
                </c:pt>
                <c:pt idx="86">
                  <c:v>1</c:v>
                </c:pt>
                <c:pt idx="87">
                  <c:v>1</c:v>
                </c:pt>
                <c:pt idx="88">
                  <c:v>1</c:v>
                </c:pt>
              </c:numCache>
            </c:numRef>
          </c:val>
          <c:extLst xmlns:c16r2="http://schemas.microsoft.com/office/drawing/2015/06/chart">
            <c:ext xmlns:c16="http://schemas.microsoft.com/office/drawing/2014/chart" uri="{C3380CC4-5D6E-409C-BE32-E72D297353CC}">
              <c16:uniqueId val="{00000000-297E-415B-851C-C623E968477A}"/>
            </c:ext>
          </c:extLst>
        </c:ser>
        <c:dLbls>
          <c:showLegendKey val="0"/>
          <c:showVal val="0"/>
          <c:showCatName val="0"/>
          <c:showSerName val="0"/>
          <c:showPercent val="0"/>
          <c:showBubbleSize val="0"/>
        </c:dLbls>
        <c:gapWidth val="150"/>
        <c:axId val="678356632"/>
        <c:axId val="678357024"/>
      </c:barChart>
      <c:catAx>
        <c:axId val="678356632"/>
        <c:scaling>
          <c:orientation val="minMax"/>
        </c:scaling>
        <c:delete val="0"/>
        <c:axPos val="b"/>
        <c:numFmt formatCode="General" sourceLinked="1"/>
        <c:majorTickMark val="out"/>
        <c:minorTickMark val="none"/>
        <c:tickLblPos val="nextTo"/>
        <c:crossAx val="678357024"/>
        <c:crosses val="autoZero"/>
        <c:auto val="1"/>
        <c:lblAlgn val="ctr"/>
        <c:lblOffset val="100"/>
        <c:noMultiLvlLbl val="0"/>
      </c:catAx>
      <c:valAx>
        <c:axId val="678357024"/>
        <c:scaling>
          <c:orientation val="minMax"/>
          <c:max val="90"/>
          <c:min val="0"/>
        </c:scaling>
        <c:delete val="0"/>
        <c:axPos val="l"/>
        <c:title>
          <c:tx>
            <c:rich>
              <a:bodyPr rot="0" vert="wordArtVertRtl"/>
              <a:lstStyle/>
              <a:p>
                <a:pPr>
                  <a:defRPr sz="1200"/>
                </a:pPr>
                <a:r>
                  <a:rPr lang="ja-JP" altLang="en-US" sz="1200" dirty="0"/>
                  <a:t>平均待機期間</a:t>
                </a:r>
              </a:p>
            </c:rich>
          </c:tx>
          <c:layout>
            <c:manualLayout>
              <c:xMode val="edge"/>
              <c:yMode val="edge"/>
              <c:x val="3.6036036036036036E-2"/>
              <c:y val="0.20534821926184543"/>
            </c:manualLayout>
          </c:layout>
          <c:overlay val="0"/>
        </c:title>
        <c:numFmt formatCode="General" sourceLinked="1"/>
        <c:majorTickMark val="out"/>
        <c:minorTickMark val="none"/>
        <c:tickLblPos val="nextTo"/>
        <c:txPr>
          <a:bodyPr/>
          <a:lstStyle/>
          <a:p>
            <a:pPr>
              <a:defRPr sz="1200"/>
            </a:pPr>
            <a:endParaRPr lang="ja-JP"/>
          </a:p>
        </c:txPr>
        <c:crossAx val="678356632"/>
        <c:crosses val="autoZero"/>
        <c:crossBetween val="between"/>
      </c:valAx>
    </c:plotArea>
    <c:plotVisOnly val="1"/>
    <c:dispBlanksAs val="gap"/>
    <c:showDLblsOverMax val="0"/>
  </c:chart>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0"/>
          <c:invertIfNegative val="0"/>
          <c:cat>
            <c:strRef>
              <c:f>財政影響見積もり!$AW$2:$AW$16</c:f>
              <c:strCache>
                <c:ptCount val="15"/>
                <c:pt idx="0">
                  <c:v>～0</c:v>
                </c:pt>
                <c:pt idx="1">
                  <c:v>0.5</c:v>
                </c:pt>
                <c:pt idx="2">
                  <c:v>1.0</c:v>
                </c:pt>
                <c:pt idx="3">
                  <c:v>1.5</c:v>
                </c:pt>
                <c:pt idx="4">
                  <c:v>2.0</c:v>
                </c:pt>
                <c:pt idx="5">
                  <c:v>2.5</c:v>
                </c:pt>
                <c:pt idx="6">
                  <c:v>3.0</c:v>
                </c:pt>
                <c:pt idx="7">
                  <c:v>3.5</c:v>
                </c:pt>
                <c:pt idx="8">
                  <c:v>4.0</c:v>
                </c:pt>
                <c:pt idx="9">
                  <c:v>4.5</c:v>
                </c:pt>
                <c:pt idx="10">
                  <c:v>5.0</c:v>
                </c:pt>
                <c:pt idx="11">
                  <c:v>5.5</c:v>
                </c:pt>
                <c:pt idx="12">
                  <c:v>6.0</c:v>
                </c:pt>
                <c:pt idx="13">
                  <c:v>6.5</c:v>
                </c:pt>
                <c:pt idx="14">
                  <c:v>7.0</c:v>
                </c:pt>
              </c:strCache>
            </c:strRef>
          </c:cat>
          <c:val>
            <c:numRef>
              <c:f>財政影響見積もり!$AY$2:$AY$16</c:f>
              <c:numCache>
                <c:formatCode>General</c:formatCode>
                <c:ptCount val="15"/>
                <c:pt idx="0">
                  <c:v>4</c:v>
                </c:pt>
                <c:pt idx="1">
                  <c:v>11</c:v>
                </c:pt>
                <c:pt idx="2">
                  <c:v>7</c:v>
                </c:pt>
                <c:pt idx="3">
                  <c:v>33</c:v>
                </c:pt>
                <c:pt idx="4">
                  <c:v>62</c:v>
                </c:pt>
                <c:pt idx="5">
                  <c:v>55</c:v>
                </c:pt>
                <c:pt idx="6">
                  <c:v>48</c:v>
                </c:pt>
                <c:pt idx="7">
                  <c:v>16</c:v>
                </c:pt>
                <c:pt idx="8">
                  <c:v>8</c:v>
                </c:pt>
                <c:pt idx="9">
                  <c:v>3</c:v>
                </c:pt>
                <c:pt idx="10">
                  <c:v>1</c:v>
                </c:pt>
                <c:pt idx="11">
                  <c:v>0</c:v>
                </c:pt>
                <c:pt idx="12">
                  <c:v>1</c:v>
                </c:pt>
                <c:pt idx="13">
                  <c:v>1</c:v>
                </c:pt>
                <c:pt idx="14">
                  <c:v>1</c:v>
                </c:pt>
              </c:numCache>
            </c:numRef>
          </c:val>
          <c:extLst xmlns:c16r2="http://schemas.microsoft.com/office/drawing/2015/06/chart">
            <c:ext xmlns:c16="http://schemas.microsoft.com/office/drawing/2014/chart" uri="{C3380CC4-5D6E-409C-BE32-E72D297353CC}">
              <c16:uniqueId val="{00000000-78BB-4E89-AE17-9296B8AF6A11}"/>
            </c:ext>
          </c:extLst>
        </c:ser>
        <c:dLbls>
          <c:showLegendKey val="0"/>
          <c:showVal val="0"/>
          <c:showCatName val="0"/>
          <c:showSerName val="0"/>
          <c:showPercent val="0"/>
          <c:showBubbleSize val="0"/>
        </c:dLbls>
        <c:gapWidth val="150"/>
        <c:axId val="683336392"/>
        <c:axId val="683336784"/>
      </c:barChart>
      <c:catAx>
        <c:axId val="683336392"/>
        <c:scaling>
          <c:orientation val="minMax"/>
        </c:scaling>
        <c:delete val="0"/>
        <c:axPos val="b"/>
        <c:numFmt formatCode="General" sourceLinked="0"/>
        <c:majorTickMark val="out"/>
        <c:minorTickMark val="none"/>
        <c:tickLblPos val="nextTo"/>
        <c:txPr>
          <a:bodyPr/>
          <a:lstStyle/>
          <a:p>
            <a:pPr>
              <a:defRPr sz="800"/>
            </a:pPr>
            <a:endParaRPr lang="ja-JP"/>
          </a:p>
        </c:txPr>
        <c:crossAx val="683336784"/>
        <c:crosses val="autoZero"/>
        <c:auto val="1"/>
        <c:lblAlgn val="ctr"/>
        <c:lblOffset val="100"/>
        <c:noMultiLvlLbl val="0"/>
      </c:catAx>
      <c:valAx>
        <c:axId val="683336784"/>
        <c:scaling>
          <c:orientation val="minMax"/>
        </c:scaling>
        <c:delete val="0"/>
        <c:axPos val="l"/>
        <c:majorGridlines/>
        <c:numFmt formatCode="General" sourceLinked="1"/>
        <c:majorTickMark val="out"/>
        <c:minorTickMark val="none"/>
        <c:tickLblPos val="nextTo"/>
        <c:crossAx val="683336392"/>
        <c:crosses val="autoZero"/>
        <c:crossBetween val="between"/>
      </c:valAx>
    </c:plotArea>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636128801959836E-2"/>
          <c:y val="0.20654012180197434"/>
          <c:w val="0.91272345993278192"/>
          <c:h val="0.78620946396292091"/>
        </c:manualLayout>
      </c:layout>
      <c:pieChart>
        <c:varyColors val="1"/>
        <c:ser>
          <c:idx val="0"/>
          <c:order val="0"/>
          <c:spPr>
            <a:pattFill prst="pct70">
              <a:fgClr>
                <a:schemeClr val="accent2"/>
              </a:fgClr>
              <a:bgClr>
                <a:schemeClr val="bg1"/>
              </a:bgClr>
            </a:pattFill>
          </c:spPr>
          <c:dPt>
            <c:idx val="0"/>
            <c:bubble3D val="0"/>
            <c:spPr>
              <a:pattFill prst="ltDnDiag">
                <a:fgClr>
                  <a:schemeClr val="accent5"/>
                </a:fgClr>
                <a:bgClr>
                  <a:schemeClr val="bg1"/>
                </a:bgClr>
              </a:pattFill>
              <a:ln>
                <a:solidFill>
                  <a:schemeClr val="accent5"/>
                </a:solidFill>
              </a:ln>
            </c:spPr>
            <c:extLst xmlns:c16r2="http://schemas.microsoft.com/office/drawing/2015/06/chart">
              <c:ext xmlns:c16="http://schemas.microsoft.com/office/drawing/2014/chart" uri="{C3380CC4-5D6E-409C-BE32-E72D297353CC}">
                <c16:uniqueId val="{00000001-68F5-4954-A51D-290201329BE0}"/>
              </c:ext>
            </c:extLst>
          </c:dPt>
          <c:dLbls>
            <c:dLbl>
              <c:idx val="0"/>
              <c:layout>
                <c:manualLayout>
                  <c:x val="-7.0119572758406606E-2"/>
                  <c:y val="2.6556739152577162E-2"/>
                </c:manualLayout>
              </c:layout>
              <c:spPr>
                <a:solidFill>
                  <a:schemeClr val="bg1"/>
                </a:solidFill>
                <a:ln>
                  <a:solidFill>
                    <a:schemeClr val="tx1"/>
                  </a:solidFill>
                </a:ln>
              </c:spPr>
              <c:txPr>
                <a:bodyPr wrap="square" lIns="38100" tIns="19050" rIns="38100" bIns="19050" anchor="ctr">
                  <a:noAutofit/>
                </a:bodyPr>
                <a:lstStyle/>
                <a:p>
                  <a:pPr>
                    <a:defRPr sz="800">
                      <a:latin typeface="HGｺﾞｼｯｸM" panose="020B0609000000000000" pitchFamily="49" charset="-128"/>
                      <a:ea typeface="HGｺﾞｼｯｸM" panose="020B0609000000000000" pitchFamily="49" charset="-128"/>
                    </a:defRPr>
                  </a:pPr>
                  <a:endParaRPr lang="ja-JP"/>
                </a:p>
              </c:txPr>
              <c:showLegendKey val="0"/>
              <c:showVal val="0"/>
              <c:showCatName val="1"/>
              <c:showSerName val="0"/>
              <c:showPercent val="1"/>
              <c:showBubbleSize val="0"/>
              <c:extLst xmlns:c16r2="http://schemas.microsoft.com/office/drawing/2015/06/chart">
                <c:ext xmlns:c16="http://schemas.microsoft.com/office/drawing/2014/chart" uri="{C3380CC4-5D6E-409C-BE32-E72D297353CC}">
                  <c16:uniqueId val="{00000001-68F5-4954-A51D-290201329BE0}"/>
                </c:ext>
                <c:ext xmlns:c15="http://schemas.microsoft.com/office/drawing/2012/chart" uri="{CE6537A1-D6FC-4f65-9D91-7224C49458BB}">
                  <c15:layout>
                    <c:manualLayout>
                      <c:w val="0.30690741147672018"/>
                      <c:h val="0.42553756922388081"/>
                    </c:manualLayout>
                  </c15:layout>
                </c:ext>
              </c:extLst>
            </c:dLbl>
            <c:spPr>
              <a:solidFill>
                <a:schemeClr val="bg1"/>
              </a:solidFill>
            </c:spPr>
            <c:txPr>
              <a:bodyPr wrap="square" lIns="38100" tIns="19050" rIns="38100" bIns="19050" anchor="ctr">
                <a:spAutoFit/>
              </a:bodyPr>
              <a:lstStyle/>
              <a:p>
                <a:pPr>
                  <a:defRPr>
                    <a:latin typeface="HGｺﾞｼｯｸM" panose="020B0609000000000000" pitchFamily="49" charset="-128"/>
                    <a:ea typeface="HGｺﾞｼｯｸM" panose="020B0609000000000000" pitchFamily="49" charset="-128"/>
                  </a:defRPr>
                </a:pPr>
                <a:endParaRPr lang="ja-JP"/>
              </a:p>
            </c:txPr>
            <c:showLegendKey val="0"/>
            <c:showVal val="0"/>
            <c:showCatName val="1"/>
            <c:showSerName val="0"/>
            <c:showPercent val="1"/>
            <c:showBubbleSize val="0"/>
            <c:showLeaderLines val="1"/>
            <c:extLst xmlns:c16r2="http://schemas.microsoft.com/office/drawing/2015/06/chart">
              <c:ext xmlns:c15="http://schemas.microsoft.com/office/drawing/2012/chart" uri="{CE6537A1-D6FC-4f65-9D91-7224C49458BB}">
                <c15:layout/>
              </c:ext>
            </c:extLst>
          </c:dLbls>
          <c:cat>
            <c:strRef>
              <c:f>Sheet1!$H$27:$H$28</c:f>
              <c:strCache>
                <c:ptCount val="2"/>
                <c:pt idx="0">
                  <c:v>生活習慣病に関連する患者</c:v>
                </c:pt>
                <c:pt idx="1">
                  <c:v>その他</c:v>
                </c:pt>
              </c:strCache>
            </c:strRef>
          </c:cat>
          <c:val>
            <c:numRef>
              <c:f>Sheet1!$I$27:$I$28</c:f>
              <c:numCache>
                <c:formatCode>0.0%</c:formatCode>
                <c:ptCount val="2"/>
                <c:pt idx="0">
                  <c:v>0.20108669974013699</c:v>
                </c:pt>
                <c:pt idx="1">
                  <c:v>0.79891330025986307</c:v>
                </c:pt>
              </c:numCache>
            </c:numRef>
          </c:val>
          <c:extLst xmlns:c16r2="http://schemas.microsoft.com/office/drawing/2015/06/chart">
            <c:ext xmlns:c16="http://schemas.microsoft.com/office/drawing/2014/chart" uri="{C3380CC4-5D6E-409C-BE32-E72D297353CC}">
              <c16:uniqueId val="{00000002-68F5-4954-A51D-290201329BE0}"/>
            </c:ext>
          </c:extLst>
        </c:ser>
        <c:dLbls>
          <c:showLegendKey val="0"/>
          <c:showVal val="0"/>
          <c:showCatName val="1"/>
          <c:showSerName val="0"/>
          <c:showPercent val="1"/>
          <c:showBubbleSize val="0"/>
          <c:showLeaderLines val="1"/>
        </c:dLbls>
        <c:firstSliceAng val="0"/>
      </c:pieChart>
    </c:plotArea>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7454601118620714"/>
          <c:y val="0.20252282042300074"/>
          <c:w val="0.66036924215254877"/>
          <c:h val="0.67856948831285246"/>
        </c:manualLayout>
      </c:layout>
      <c:barChart>
        <c:barDir val="bar"/>
        <c:grouping val="stacked"/>
        <c:varyColors val="0"/>
        <c:ser>
          <c:idx val="0"/>
          <c:order val="0"/>
          <c:tx>
            <c:strRef>
              <c:f>Sheet1!$B$1</c:f>
              <c:strCache>
                <c:ptCount val="1"/>
                <c:pt idx="0">
                  <c:v>在宅療養支援診療所</c:v>
                </c:pt>
              </c:strCache>
            </c:strRef>
          </c:tx>
          <c:spPr>
            <a:solidFill>
              <a:schemeClr val="accent1">
                <a:lumMod val="75000"/>
              </a:schemeClr>
            </a:solidFill>
          </c:spPr>
          <c:invertIfNegative val="0"/>
          <c:dLbls>
            <c:dLbl>
              <c:idx val="0"/>
              <c:numFmt formatCode="#,##0_);[Red]\(#,##0\)" sourceLinked="0"/>
              <c:spPr/>
              <c:txPr>
                <a:bodyPr/>
                <a:lstStyle/>
                <a:p>
                  <a:pPr>
                    <a:defRPr sz="1050"/>
                  </a:pPr>
                  <a:endParaRPr lang="ja-JP"/>
                </a:p>
              </c:txPr>
              <c:showLegendKey val="0"/>
              <c:showVal val="1"/>
              <c:showCatName val="0"/>
              <c:showSerName val="0"/>
              <c:showPercent val="0"/>
              <c:showBubbleSize val="0"/>
            </c:dLbl>
            <c:dLbl>
              <c:idx val="1"/>
              <c:numFmt formatCode="#,##0_);[Red]\(#,##0\)" sourceLinked="0"/>
              <c:spPr/>
              <c:txPr>
                <a:bodyPr/>
                <a:lstStyle/>
                <a:p>
                  <a:pPr>
                    <a:defRPr sz="1050"/>
                  </a:pPr>
                  <a:endParaRPr lang="ja-JP"/>
                </a:p>
              </c:txPr>
              <c:showLegendKey val="0"/>
              <c:showVal val="1"/>
              <c:showCatName val="0"/>
              <c:showSerName val="0"/>
              <c:showPercent val="0"/>
              <c:showBubbleSize val="0"/>
            </c:dLbl>
            <c:dLbl>
              <c:idx val="2"/>
              <c:numFmt formatCode="#,##0_);[Red]\(#,##0\)" sourceLinked="0"/>
              <c:spPr/>
              <c:txPr>
                <a:bodyPr/>
                <a:lstStyle/>
                <a:p>
                  <a:pPr>
                    <a:defRPr sz="1050"/>
                  </a:pPr>
                  <a:endParaRPr lang="ja-JP"/>
                </a:p>
              </c:txPr>
              <c:showLegendKey val="0"/>
              <c:showVal val="1"/>
              <c:showCatName val="0"/>
              <c:showSerName val="0"/>
              <c:showPercent val="0"/>
              <c:showBubbleSize val="0"/>
            </c:dLbl>
            <c:dLbl>
              <c:idx val="3"/>
              <c:layout/>
              <c:tx>
                <c:rich>
                  <a:bodyPr/>
                  <a:lstStyle/>
                  <a:p>
                    <a:pPr>
                      <a:defRPr sz="1050"/>
                    </a:pPr>
                    <a:r>
                      <a:rPr lang="en-US" altLang="ja-JP" sz="1050" dirty="0"/>
                      <a:t>(</a:t>
                    </a:r>
                    <a:r>
                      <a:rPr lang="ja-JP" altLang="en-US" sz="1050" dirty="0"/>
                      <a:t>在支診）</a:t>
                    </a:r>
                    <a:r>
                      <a:rPr lang="en-US" altLang="ja-JP" sz="1050" dirty="0"/>
                      <a:t>10,702 </a:t>
                    </a:r>
                  </a:p>
                </c:rich>
              </c:tx>
              <c:numFmt formatCode="#,##0_);[Red]\(#,##0\)" sourceLinked="0"/>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5824-4414-BCFD-D0E834DC5083}"/>
                </c:ext>
                <c:ext xmlns:c15="http://schemas.microsoft.com/office/drawing/2012/chart" uri="{CE6537A1-D6FC-4f65-9D91-7224C49458BB}">
                  <c15:layout/>
                </c:ext>
              </c:extLst>
            </c:dLbl>
            <c:numFmt formatCode="#,##0_);[Red]\(#,##0\)" sourceLinked="0"/>
            <c:spPr>
              <a:noFill/>
              <a:ln>
                <a:noFill/>
              </a:ln>
              <a:effectLst/>
            </c:spPr>
            <c:txPr>
              <a:bodyPr/>
              <a:lstStyle/>
              <a:p>
                <a:pPr>
                  <a:defRPr sz="1050"/>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(参考）在宅療養支援診療所の届出数</c:v>
                </c:pt>
                <c:pt idx="1">
                  <c:v>在宅看取り</c:v>
                </c:pt>
                <c:pt idx="2">
                  <c:v>往診</c:v>
                </c:pt>
                <c:pt idx="3">
                  <c:v>訪問診療</c:v>
                </c:pt>
              </c:strCache>
            </c:strRef>
          </c:cat>
          <c:val>
            <c:numRef>
              <c:f>Sheet1!$B$2:$B$5</c:f>
              <c:numCache>
                <c:formatCode>General</c:formatCode>
                <c:ptCount val="4"/>
                <c:pt idx="0">
                  <c:v>14188</c:v>
                </c:pt>
                <c:pt idx="1">
                  <c:v>3042</c:v>
                </c:pt>
                <c:pt idx="2">
                  <c:v>9289</c:v>
                </c:pt>
                <c:pt idx="3">
                  <c:v>10702</c:v>
                </c:pt>
              </c:numCache>
            </c:numRef>
          </c:val>
          <c:extLst xmlns:c16r2="http://schemas.microsoft.com/office/drawing/2015/06/chart">
            <c:ext xmlns:c16="http://schemas.microsoft.com/office/drawing/2014/chart" uri="{C3380CC4-5D6E-409C-BE32-E72D297353CC}">
              <c16:uniqueId val="{00000004-5824-4414-BCFD-D0E834DC5083}"/>
            </c:ext>
          </c:extLst>
        </c:ser>
        <c:ser>
          <c:idx val="1"/>
          <c:order val="1"/>
          <c:tx>
            <c:strRef>
              <c:f>Sheet1!$C$1</c:f>
              <c:strCache>
                <c:ptCount val="1"/>
                <c:pt idx="0">
                  <c:v>在宅療養支援診療所以外の一般診療所</c:v>
                </c:pt>
              </c:strCache>
            </c:strRef>
          </c:tx>
          <c:spPr>
            <a:solidFill>
              <a:schemeClr val="accent6">
                <a:lumMod val="60000"/>
                <a:lumOff val="40000"/>
              </a:schemeClr>
            </a:solidFill>
          </c:spPr>
          <c:invertIfNegative val="0"/>
          <c:dLbls>
            <c:dLbl>
              <c:idx val="1"/>
              <c:layout>
                <c:manualLayout>
                  <c:x val="3.2808225635257461E-2"/>
                  <c:y val="1.009148614554631E-2"/>
                </c:manualLayout>
              </c:layout>
              <c:numFmt formatCode="#,##0_);[Red]\(#,##0\)" sourceLinked="0"/>
              <c:spPr/>
              <c:txPr>
                <a:bodyPr/>
                <a:lstStyle/>
                <a:p>
                  <a:pPr>
                    <a:defRPr sz="1050" b="1">
                      <a:latin typeface="+mn-ea"/>
                      <a:ea typeface="+mn-ea"/>
                    </a:defRPr>
                  </a:pPr>
                  <a:endParaRPr lang="ja-JP"/>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5824-4414-BCFD-D0E834DC5083}"/>
                </c:ext>
                <c:ext xmlns:c15="http://schemas.microsoft.com/office/drawing/2012/chart" uri="{CE6537A1-D6FC-4f65-9D91-7224C49458BB}">
                  <c15:layout/>
                </c:ext>
              </c:extLst>
            </c:dLbl>
            <c:dLbl>
              <c:idx val="2"/>
              <c:numFmt formatCode="#,##0_);[Red]\(#,##0\)" sourceLinked="0"/>
              <c:spPr/>
              <c:txPr>
                <a:bodyPr/>
                <a:lstStyle/>
                <a:p>
                  <a:pPr>
                    <a:defRPr sz="1050" b="1">
                      <a:latin typeface="+mn-ea"/>
                      <a:ea typeface="+mn-ea"/>
                    </a:defRPr>
                  </a:pPr>
                  <a:endParaRPr lang="ja-JP"/>
                </a:p>
              </c:txPr>
              <c:showLegendKey val="0"/>
              <c:showVal val="1"/>
              <c:showCatName val="0"/>
              <c:showSerName val="0"/>
              <c:showPercent val="0"/>
              <c:showBubbleSize val="0"/>
            </c:dLbl>
            <c:dLbl>
              <c:idx val="3"/>
              <c:layout/>
              <c:tx>
                <c:rich>
                  <a:bodyPr/>
                  <a:lstStyle/>
                  <a:p>
                    <a:pPr>
                      <a:defRPr sz="1050" b="1">
                        <a:latin typeface="ＭＳ Ｐゴシック" panose="020B0600070205080204" pitchFamily="50" charset="-128"/>
                        <a:ea typeface="ＭＳ Ｐゴシック" panose="020B0600070205080204" pitchFamily="50" charset="-128"/>
                      </a:defRPr>
                    </a:pPr>
                    <a:r>
                      <a:rPr lang="en-US" altLang="zh-TW" sz="1050" b="1" dirty="0">
                        <a:latin typeface="ＭＳ Ｐゴシック" panose="020B0600070205080204" pitchFamily="50" charset="-128"/>
                        <a:ea typeface="ＭＳ Ｐゴシック" panose="020B0600070205080204" pitchFamily="50" charset="-128"/>
                      </a:rPr>
                      <a:t>(</a:t>
                    </a:r>
                    <a:r>
                      <a:rPr lang="zh-TW" altLang="en-US" sz="1050" b="1" dirty="0">
                        <a:latin typeface="ＭＳ Ｐゴシック" panose="020B0600070205080204" pitchFamily="50" charset="-128"/>
                        <a:ea typeface="ＭＳ Ｐゴシック" panose="020B0600070205080204" pitchFamily="50" charset="-128"/>
                      </a:rPr>
                      <a:t>在支診以外）</a:t>
                    </a:r>
                    <a:r>
                      <a:rPr lang="en-US" altLang="zh-TW" sz="1100" b="1" dirty="0">
                        <a:latin typeface="+mn-lt"/>
                        <a:ea typeface="ＭＳ Ｐゴシック" panose="020B0600070205080204" pitchFamily="50" charset="-128"/>
                      </a:rPr>
                      <a:t>9,895 </a:t>
                    </a:r>
                  </a:p>
                </c:rich>
              </c:tx>
              <c:numFmt formatCode="#,##0_);[Red]\(#,##0\)" sourceLinked="0"/>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5824-4414-BCFD-D0E834DC5083}"/>
                </c:ext>
                <c:ext xmlns:c15="http://schemas.microsoft.com/office/drawing/2012/chart" uri="{CE6537A1-D6FC-4f65-9D91-7224C49458BB}">
                  <c15:layout/>
                </c:ext>
              </c:extLst>
            </c:dLbl>
            <c:spPr>
              <a:noFill/>
              <a:ln>
                <a:noFill/>
              </a:ln>
              <a:effectLst/>
            </c:spPr>
            <c:txPr>
              <a:bodyPr/>
              <a:lstStyle/>
              <a:p>
                <a:pPr>
                  <a:defRPr sz="1050" b="1">
                    <a:latin typeface="+mn-ea"/>
                    <a:ea typeface="+mn-ea"/>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(参考）在宅療養支援診療所の届出数</c:v>
                </c:pt>
                <c:pt idx="1">
                  <c:v>在宅看取り</c:v>
                </c:pt>
                <c:pt idx="2">
                  <c:v>往診</c:v>
                </c:pt>
                <c:pt idx="3">
                  <c:v>訪問診療</c:v>
                </c:pt>
              </c:strCache>
            </c:strRef>
          </c:cat>
          <c:val>
            <c:numRef>
              <c:f>Sheet1!$C$2:$C$5</c:f>
              <c:numCache>
                <c:formatCode>General</c:formatCode>
                <c:ptCount val="4"/>
                <c:pt idx="1">
                  <c:v>1270</c:v>
                </c:pt>
                <c:pt idx="2">
                  <c:v>14069</c:v>
                </c:pt>
                <c:pt idx="3">
                  <c:v>9895</c:v>
                </c:pt>
              </c:numCache>
            </c:numRef>
          </c:val>
          <c:extLst xmlns:c16r2="http://schemas.microsoft.com/office/drawing/2015/06/chart">
            <c:ext xmlns:c16="http://schemas.microsoft.com/office/drawing/2014/chart" uri="{C3380CC4-5D6E-409C-BE32-E72D297353CC}">
              <c16:uniqueId val="{00000008-5824-4414-BCFD-D0E834DC5083}"/>
            </c:ext>
          </c:extLst>
        </c:ser>
        <c:dLbls>
          <c:showLegendKey val="0"/>
          <c:showVal val="0"/>
          <c:showCatName val="0"/>
          <c:showSerName val="0"/>
          <c:showPercent val="0"/>
          <c:showBubbleSize val="0"/>
        </c:dLbls>
        <c:gapWidth val="63"/>
        <c:overlap val="100"/>
        <c:axId val="635624368"/>
        <c:axId val="635624760"/>
      </c:barChart>
      <c:catAx>
        <c:axId val="635624368"/>
        <c:scaling>
          <c:orientation val="minMax"/>
        </c:scaling>
        <c:delete val="0"/>
        <c:axPos val="l"/>
        <c:numFmt formatCode="General" sourceLinked="0"/>
        <c:majorTickMark val="out"/>
        <c:minorTickMark val="none"/>
        <c:tickLblPos val="nextTo"/>
        <c:txPr>
          <a:bodyPr/>
          <a:lstStyle/>
          <a:p>
            <a:pPr>
              <a:defRPr sz="1050"/>
            </a:pPr>
            <a:endParaRPr lang="ja-JP"/>
          </a:p>
        </c:txPr>
        <c:crossAx val="635624760"/>
        <c:crosses val="autoZero"/>
        <c:auto val="1"/>
        <c:lblAlgn val="ctr"/>
        <c:lblOffset val="100"/>
        <c:noMultiLvlLbl val="0"/>
      </c:catAx>
      <c:valAx>
        <c:axId val="635624760"/>
        <c:scaling>
          <c:orientation val="minMax"/>
        </c:scaling>
        <c:delete val="0"/>
        <c:axPos val="b"/>
        <c:majorGridlines/>
        <c:numFmt formatCode="#,##0_);[Red]\(#,##0\)" sourceLinked="0"/>
        <c:majorTickMark val="out"/>
        <c:minorTickMark val="none"/>
        <c:tickLblPos val="nextTo"/>
        <c:crossAx val="635624368"/>
        <c:crosses val="autoZero"/>
        <c:crossBetween val="between"/>
      </c:valAx>
    </c:plotArea>
    <c:legend>
      <c:legendPos val="r"/>
      <c:legendEntry>
        <c:idx val="0"/>
        <c:txPr>
          <a:bodyPr/>
          <a:lstStyle/>
          <a:p>
            <a:pPr>
              <a:defRPr sz="1050" baseline="0">
                <a:latin typeface="ＭＳ Ｐゴシック" panose="020B0600070205080204" pitchFamily="50" charset="-128"/>
                <a:ea typeface="ＭＳ Ｐゴシック" panose="020B0600070205080204" pitchFamily="50" charset="-128"/>
              </a:defRPr>
            </a:pPr>
            <a:endParaRPr lang="ja-JP"/>
          </a:p>
        </c:txPr>
      </c:legendEntry>
      <c:layout>
        <c:manualLayout>
          <c:xMode val="edge"/>
          <c:yMode val="edge"/>
          <c:x val="0.30571865066494902"/>
          <c:y val="4.4921851040600425E-2"/>
          <c:w val="0.64411969486431497"/>
          <c:h val="0.11996073128943398"/>
        </c:manualLayout>
      </c:layout>
      <c:overlay val="0"/>
      <c:txPr>
        <a:bodyPr/>
        <a:lstStyle/>
        <a:p>
          <a:pPr>
            <a:defRPr sz="1050"/>
          </a:pPr>
          <a:endParaRPr lang="ja-JP"/>
        </a:p>
      </c:txPr>
    </c:legend>
    <c:plotVisOnly val="1"/>
    <c:dispBlanksAs val="gap"/>
    <c:showDLblsOverMax val="0"/>
  </c:chart>
  <c:txPr>
    <a:bodyPr/>
    <a:lstStyle/>
    <a:p>
      <a:pPr>
        <a:defRPr sz="1400"/>
      </a:pPr>
      <a:endParaRPr lang="ja-JP"/>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0738047660999194"/>
          <c:y val="0.10604721373826917"/>
          <c:w val="0.54106026583342648"/>
          <c:h val="0.61359619507809449"/>
        </c:manualLayout>
      </c:layout>
      <c:barChart>
        <c:barDir val="bar"/>
        <c:grouping val="percentStacked"/>
        <c:varyColors val="0"/>
        <c:ser>
          <c:idx val="0"/>
          <c:order val="0"/>
          <c:tx>
            <c:strRef>
              <c:f>Sheet1!$B$1</c:f>
              <c:strCache>
                <c:ptCount val="1"/>
                <c:pt idx="0">
                  <c:v>自院に通院等していた患者</c:v>
                </c:pt>
              </c:strCache>
            </c:strRef>
          </c:tx>
          <c:spPr>
            <a:pattFill prst="pct70">
              <a:fgClr>
                <a:schemeClr val="accent1"/>
              </a:fgClr>
              <a:bgClr>
                <a:schemeClr val="bg1"/>
              </a:bgClr>
            </a:pattFill>
            <a:ln>
              <a:solidFill>
                <a:schemeClr val="accent1"/>
              </a:solidFill>
            </a:ln>
          </c:spPr>
          <c:invertIfNegative val="0"/>
          <c:dPt>
            <c:idx val="2"/>
            <c:invertIfNegative val="0"/>
            <c:bubble3D val="0"/>
            <c:spPr>
              <a:pattFill prst="pct70">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1-3887-46A2-AE53-FD3FFCBECAB5}"/>
              </c:ext>
            </c:extLst>
          </c:dPt>
          <c:cat>
            <c:strRef>
              <c:f>Sheet1!$A$2:$A$4</c:f>
              <c:strCache>
                <c:ptCount val="3"/>
                <c:pt idx="0">
                  <c:v>機能強化型在支診 (n=146)</c:v>
                </c:pt>
                <c:pt idx="1">
                  <c:v>在支診 (n=508)</c:v>
                </c:pt>
                <c:pt idx="2">
                  <c:v>在支診以外の診療所 (n=250)</c:v>
                </c:pt>
              </c:strCache>
            </c:strRef>
          </c:cat>
          <c:val>
            <c:numRef>
              <c:f>Sheet1!$B$2:$B$4</c:f>
              <c:numCache>
                <c:formatCode>General</c:formatCode>
                <c:ptCount val="3"/>
                <c:pt idx="0">
                  <c:v>44</c:v>
                </c:pt>
                <c:pt idx="1">
                  <c:v>234</c:v>
                </c:pt>
                <c:pt idx="2">
                  <c:v>135</c:v>
                </c:pt>
              </c:numCache>
            </c:numRef>
          </c:val>
          <c:extLst xmlns:c16r2="http://schemas.microsoft.com/office/drawing/2015/06/chart">
            <c:ext xmlns:c16="http://schemas.microsoft.com/office/drawing/2014/chart" uri="{C3380CC4-5D6E-409C-BE32-E72D297353CC}">
              <c16:uniqueId val="{00000002-3887-46A2-AE53-FD3FFCBECAB5}"/>
            </c:ext>
          </c:extLst>
        </c:ser>
        <c:ser>
          <c:idx val="1"/>
          <c:order val="1"/>
          <c:tx>
            <c:strRef>
              <c:f>Sheet1!$C$1</c:f>
              <c:strCache>
                <c:ptCount val="1"/>
                <c:pt idx="0">
                  <c:v>他院からの紹介患者</c:v>
                </c:pt>
              </c:strCache>
            </c:strRef>
          </c:tx>
          <c:spPr>
            <a:pattFill prst="lgGrid">
              <a:fgClr>
                <a:schemeClr val="accent1"/>
              </a:fgClr>
              <a:bgClr>
                <a:schemeClr val="bg1"/>
              </a:bgClr>
            </a:pattFill>
            <a:ln>
              <a:solidFill>
                <a:schemeClr val="accent1"/>
              </a:solidFill>
            </a:ln>
          </c:spPr>
          <c:invertIfNegative val="0"/>
          <c:dPt>
            <c:idx val="2"/>
            <c:invertIfNegative val="0"/>
            <c:bubble3D val="0"/>
            <c:spPr>
              <a:pattFill prst="lgGrid">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4-3887-46A2-AE53-FD3FFCBECAB5}"/>
              </c:ext>
            </c:extLst>
          </c:dPt>
          <c:cat>
            <c:strRef>
              <c:f>Sheet1!$A$2:$A$4</c:f>
              <c:strCache>
                <c:ptCount val="3"/>
                <c:pt idx="0">
                  <c:v>機能強化型在支診 (n=146)</c:v>
                </c:pt>
                <c:pt idx="1">
                  <c:v>在支診 (n=508)</c:v>
                </c:pt>
                <c:pt idx="2">
                  <c:v>在支診以外の診療所 (n=250)</c:v>
                </c:pt>
              </c:strCache>
            </c:strRef>
          </c:cat>
          <c:val>
            <c:numRef>
              <c:f>Sheet1!$C$2:$C$4</c:f>
              <c:numCache>
                <c:formatCode>General</c:formatCode>
                <c:ptCount val="3"/>
                <c:pt idx="0">
                  <c:v>75</c:v>
                </c:pt>
                <c:pt idx="1">
                  <c:v>212</c:v>
                </c:pt>
                <c:pt idx="2">
                  <c:v>79</c:v>
                </c:pt>
              </c:numCache>
            </c:numRef>
          </c:val>
          <c:extLst xmlns:c16r2="http://schemas.microsoft.com/office/drawing/2015/06/chart">
            <c:ext xmlns:c16="http://schemas.microsoft.com/office/drawing/2014/chart" uri="{C3380CC4-5D6E-409C-BE32-E72D297353CC}">
              <c16:uniqueId val="{00000005-3887-46A2-AE53-FD3FFCBECAB5}"/>
            </c:ext>
          </c:extLst>
        </c:ser>
        <c:ser>
          <c:idx val="2"/>
          <c:order val="2"/>
          <c:tx>
            <c:strRef>
              <c:f>Sheet1!$D$1</c:f>
              <c:strCache>
                <c:ptCount val="1"/>
                <c:pt idx="0">
                  <c:v>医療機関以外からの紹介</c:v>
                </c:pt>
              </c:strCache>
            </c:strRef>
          </c:tx>
          <c:spPr>
            <a:pattFill prst="pct20">
              <a:fgClr>
                <a:schemeClr val="accent1"/>
              </a:fgClr>
              <a:bgClr>
                <a:schemeClr val="bg1"/>
              </a:bgClr>
            </a:pattFill>
            <a:ln>
              <a:solidFill>
                <a:schemeClr val="accent1"/>
              </a:solidFill>
            </a:ln>
          </c:spPr>
          <c:invertIfNegative val="0"/>
          <c:dPt>
            <c:idx val="2"/>
            <c:invertIfNegative val="0"/>
            <c:bubble3D val="0"/>
            <c:spPr>
              <a:pattFill prst="pct20">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7-3887-46A2-AE53-FD3FFCBECAB5}"/>
              </c:ext>
            </c:extLst>
          </c:dPt>
          <c:cat>
            <c:strRef>
              <c:f>Sheet1!$A$2:$A$4</c:f>
              <c:strCache>
                <c:ptCount val="3"/>
                <c:pt idx="0">
                  <c:v>機能強化型在支診 (n=146)</c:v>
                </c:pt>
                <c:pt idx="1">
                  <c:v>在支診 (n=508)</c:v>
                </c:pt>
                <c:pt idx="2">
                  <c:v>在支診以外の診療所 (n=250)</c:v>
                </c:pt>
              </c:strCache>
            </c:strRef>
          </c:cat>
          <c:val>
            <c:numRef>
              <c:f>Sheet1!$D$2:$D$4</c:f>
              <c:numCache>
                <c:formatCode>General</c:formatCode>
                <c:ptCount val="3"/>
                <c:pt idx="0">
                  <c:v>25</c:v>
                </c:pt>
                <c:pt idx="1">
                  <c:v>59</c:v>
                </c:pt>
                <c:pt idx="2">
                  <c:v>33</c:v>
                </c:pt>
              </c:numCache>
            </c:numRef>
          </c:val>
          <c:extLst xmlns:c16r2="http://schemas.microsoft.com/office/drawing/2015/06/chart">
            <c:ext xmlns:c16="http://schemas.microsoft.com/office/drawing/2014/chart" uri="{C3380CC4-5D6E-409C-BE32-E72D297353CC}">
              <c16:uniqueId val="{00000008-3887-46A2-AE53-FD3FFCBECAB5}"/>
            </c:ext>
          </c:extLst>
        </c:ser>
        <c:ser>
          <c:idx val="3"/>
          <c:order val="3"/>
          <c:tx>
            <c:strRef>
              <c:f>Sheet1!$E$1</c:f>
              <c:strCache>
                <c:ptCount val="1"/>
                <c:pt idx="0">
                  <c:v>無回答</c:v>
                </c:pt>
              </c:strCache>
            </c:strRef>
          </c:tx>
          <c:spPr>
            <a:pattFill prst="lgCheck">
              <a:fgClr>
                <a:schemeClr val="accent1"/>
              </a:fgClr>
              <a:bgClr>
                <a:schemeClr val="bg1"/>
              </a:bgClr>
            </a:pattFill>
            <a:ln>
              <a:solidFill>
                <a:schemeClr val="accent1"/>
              </a:solidFill>
            </a:ln>
          </c:spPr>
          <c:invertIfNegative val="0"/>
          <c:dPt>
            <c:idx val="2"/>
            <c:invertIfNegative val="0"/>
            <c:bubble3D val="0"/>
            <c:spPr>
              <a:pattFill prst="lgCheck">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A-3887-46A2-AE53-FD3FFCBECAB5}"/>
              </c:ext>
            </c:extLst>
          </c:dPt>
          <c:cat>
            <c:strRef>
              <c:f>Sheet1!$A$2:$A$4</c:f>
              <c:strCache>
                <c:ptCount val="3"/>
                <c:pt idx="0">
                  <c:v>機能強化型在支診 (n=146)</c:v>
                </c:pt>
                <c:pt idx="1">
                  <c:v>在支診 (n=508)</c:v>
                </c:pt>
                <c:pt idx="2">
                  <c:v>在支診以外の診療所 (n=250)</c:v>
                </c:pt>
              </c:strCache>
            </c:strRef>
          </c:cat>
          <c:val>
            <c:numRef>
              <c:f>Sheet1!$E$2:$E$4</c:f>
              <c:numCache>
                <c:formatCode>General</c:formatCode>
                <c:ptCount val="3"/>
                <c:pt idx="0">
                  <c:v>2</c:v>
                </c:pt>
                <c:pt idx="1">
                  <c:v>3</c:v>
                </c:pt>
                <c:pt idx="2">
                  <c:v>3</c:v>
                </c:pt>
              </c:numCache>
            </c:numRef>
          </c:val>
          <c:extLst xmlns:c16r2="http://schemas.microsoft.com/office/drawing/2015/06/chart">
            <c:ext xmlns:c16="http://schemas.microsoft.com/office/drawing/2014/chart" uri="{C3380CC4-5D6E-409C-BE32-E72D297353CC}">
              <c16:uniqueId val="{0000000B-3887-46A2-AE53-FD3FFCBECAB5}"/>
            </c:ext>
          </c:extLst>
        </c:ser>
        <c:dLbls>
          <c:showLegendKey val="0"/>
          <c:showVal val="0"/>
          <c:showCatName val="0"/>
          <c:showSerName val="0"/>
          <c:showPercent val="0"/>
          <c:showBubbleSize val="0"/>
        </c:dLbls>
        <c:gapWidth val="52"/>
        <c:overlap val="100"/>
        <c:axId val="635625544"/>
        <c:axId val="635625936"/>
      </c:barChart>
      <c:catAx>
        <c:axId val="635625544"/>
        <c:scaling>
          <c:orientation val="minMax"/>
        </c:scaling>
        <c:delete val="0"/>
        <c:axPos val="l"/>
        <c:numFmt formatCode="General" sourceLinked="0"/>
        <c:majorTickMark val="out"/>
        <c:minorTickMark val="none"/>
        <c:tickLblPos val="nextTo"/>
        <c:txPr>
          <a:bodyPr/>
          <a:lstStyle/>
          <a:p>
            <a:pPr>
              <a:defRPr sz="1050">
                <a:latin typeface="ＭＳ Ｐゴシック" panose="020B0600070205080204" pitchFamily="50" charset="-128"/>
                <a:ea typeface="ＭＳ Ｐゴシック" panose="020B0600070205080204" pitchFamily="50" charset="-128"/>
              </a:defRPr>
            </a:pPr>
            <a:endParaRPr lang="ja-JP"/>
          </a:p>
        </c:txPr>
        <c:crossAx val="635625936"/>
        <c:crosses val="autoZero"/>
        <c:auto val="1"/>
        <c:lblAlgn val="ctr"/>
        <c:lblOffset val="100"/>
        <c:noMultiLvlLbl val="0"/>
      </c:catAx>
      <c:valAx>
        <c:axId val="635625936"/>
        <c:scaling>
          <c:orientation val="minMax"/>
        </c:scaling>
        <c:delete val="0"/>
        <c:axPos val="b"/>
        <c:majorGridlines/>
        <c:numFmt formatCode="0%" sourceLinked="1"/>
        <c:majorTickMark val="out"/>
        <c:minorTickMark val="none"/>
        <c:tickLblPos val="nextTo"/>
        <c:txPr>
          <a:bodyPr/>
          <a:lstStyle/>
          <a:p>
            <a:pPr>
              <a:defRPr sz="1050"/>
            </a:pPr>
            <a:endParaRPr lang="ja-JP"/>
          </a:p>
        </c:txPr>
        <c:crossAx val="635625544"/>
        <c:crosses val="autoZero"/>
        <c:crossBetween val="between"/>
      </c:valAx>
    </c:plotArea>
    <c:legend>
      <c:legendPos val="b"/>
      <c:layout>
        <c:manualLayout>
          <c:xMode val="edge"/>
          <c:yMode val="edge"/>
          <c:x val="1.4307366557722292E-2"/>
          <c:y val="0.80836447199451578"/>
          <c:w val="0.96583164027892321"/>
          <c:h val="0.16097963676389651"/>
        </c:manualLayout>
      </c:layout>
      <c:overlay val="0"/>
      <c:txPr>
        <a:bodyPr/>
        <a:lstStyle/>
        <a:p>
          <a:pPr>
            <a:defRPr sz="1050"/>
          </a:pPr>
          <a:endParaRPr lang="ja-JP"/>
        </a:p>
      </c:txPr>
    </c:legend>
    <c:plotVisOnly val="1"/>
    <c:dispBlanksAs val="gap"/>
    <c:showDLblsOverMax val="0"/>
  </c:chart>
  <c:txPr>
    <a:bodyPr/>
    <a:lstStyle/>
    <a:p>
      <a:pPr>
        <a:defRPr sz="1800"/>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7454601118620714"/>
          <c:y val="0.20252282042300074"/>
          <c:w val="0.66036924215254877"/>
          <c:h val="0.67856948831285246"/>
        </c:manualLayout>
      </c:layout>
      <c:barChart>
        <c:barDir val="bar"/>
        <c:grouping val="stacked"/>
        <c:varyColors val="0"/>
        <c:ser>
          <c:idx val="0"/>
          <c:order val="0"/>
          <c:tx>
            <c:strRef>
              <c:f>Sheet1!$B$1</c:f>
              <c:strCache>
                <c:ptCount val="1"/>
                <c:pt idx="0">
                  <c:v>在宅療養支援診療所</c:v>
                </c:pt>
              </c:strCache>
            </c:strRef>
          </c:tx>
          <c:spPr>
            <a:solidFill>
              <a:schemeClr val="accent1">
                <a:lumMod val="75000"/>
              </a:schemeClr>
            </a:solidFill>
          </c:spPr>
          <c:invertIfNegative val="0"/>
          <c:dLbls>
            <c:dLbl>
              <c:idx val="0"/>
              <c:numFmt formatCode="#,##0_);[Red]\(#,##0\)" sourceLinked="0"/>
              <c:spPr/>
              <c:txPr>
                <a:bodyPr/>
                <a:lstStyle/>
                <a:p>
                  <a:pPr>
                    <a:defRPr sz="1050"/>
                  </a:pPr>
                  <a:endParaRPr lang="ja-JP"/>
                </a:p>
              </c:txPr>
              <c:showLegendKey val="0"/>
              <c:showVal val="1"/>
              <c:showCatName val="0"/>
              <c:showSerName val="0"/>
              <c:showPercent val="0"/>
              <c:showBubbleSize val="0"/>
            </c:dLbl>
            <c:dLbl>
              <c:idx val="1"/>
              <c:numFmt formatCode="#,##0_);[Red]\(#,##0\)" sourceLinked="0"/>
              <c:spPr/>
              <c:txPr>
                <a:bodyPr/>
                <a:lstStyle/>
                <a:p>
                  <a:pPr>
                    <a:defRPr sz="1050"/>
                  </a:pPr>
                  <a:endParaRPr lang="ja-JP"/>
                </a:p>
              </c:txPr>
              <c:showLegendKey val="0"/>
              <c:showVal val="1"/>
              <c:showCatName val="0"/>
              <c:showSerName val="0"/>
              <c:showPercent val="0"/>
              <c:showBubbleSize val="0"/>
            </c:dLbl>
            <c:dLbl>
              <c:idx val="2"/>
              <c:numFmt formatCode="#,##0_);[Red]\(#,##0\)" sourceLinked="0"/>
              <c:spPr/>
              <c:txPr>
                <a:bodyPr/>
                <a:lstStyle/>
                <a:p>
                  <a:pPr>
                    <a:defRPr sz="1050"/>
                  </a:pPr>
                  <a:endParaRPr lang="ja-JP"/>
                </a:p>
              </c:txPr>
              <c:showLegendKey val="0"/>
              <c:showVal val="1"/>
              <c:showCatName val="0"/>
              <c:showSerName val="0"/>
              <c:showPercent val="0"/>
              <c:showBubbleSize val="0"/>
            </c:dLbl>
            <c:dLbl>
              <c:idx val="3"/>
              <c:layout/>
              <c:tx>
                <c:rich>
                  <a:bodyPr/>
                  <a:lstStyle/>
                  <a:p>
                    <a:pPr>
                      <a:defRPr sz="1050"/>
                    </a:pPr>
                    <a:r>
                      <a:rPr lang="en-US" altLang="ja-JP" sz="1050" dirty="0"/>
                      <a:t>(</a:t>
                    </a:r>
                    <a:r>
                      <a:rPr lang="ja-JP" altLang="en-US" sz="1050" dirty="0"/>
                      <a:t>在支診）</a:t>
                    </a:r>
                    <a:r>
                      <a:rPr lang="en-US" altLang="ja-JP" sz="1050" dirty="0"/>
                      <a:t>10,702 </a:t>
                    </a:r>
                  </a:p>
                </c:rich>
              </c:tx>
              <c:numFmt formatCode="#,##0_);[Red]\(#,##0\)" sourceLinked="0"/>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5824-4414-BCFD-D0E834DC5083}"/>
                </c:ext>
                <c:ext xmlns:c15="http://schemas.microsoft.com/office/drawing/2012/chart" uri="{CE6537A1-D6FC-4f65-9D91-7224C49458BB}">
                  <c15:layout/>
                </c:ext>
              </c:extLst>
            </c:dLbl>
            <c:numFmt formatCode="#,##0_);[Red]\(#,##0\)" sourceLinked="0"/>
            <c:spPr>
              <a:noFill/>
              <a:ln>
                <a:noFill/>
              </a:ln>
              <a:effectLst/>
            </c:spPr>
            <c:txPr>
              <a:bodyPr/>
              <a:lstStyle/>
              <a:p>
                <a:pPr>
                  <a:defRPr sz="1050"/>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(参考）在宅療養支援診療所の届出数</c:v>
                </c:pt>
                <c:pt idx="1">
                  <c:v>在宅看取り</c:v>
                </c:pt>
                <c:pt idx="2">
                  <c:v>往診</c:v>
                </c:pt>
                <c:pt idx="3">
                  <c:v>訪問診療</c:v>
                </c:pt>
              </c:strCache>
            </c:strRef>
          </c:cat>
          <c:val>
            <c:numRef>
              <c:f>Sheet1!$B$2:$B$5</c:f>
              <c:numCache>
                <c:formatCode>General</c:formatCode>
                <c:ptCount val="4"/>
                <c:pt idx="0">
                  <c:v>14188</c:v>
                </c:pt>
                <c:pt idx="1">
                  <c:v>3042</c:v>
                </c:pt>
                <c:pt idx="2">
                  <c:v>9289</c:v>
                </c:pt>
                <c:pt idx="3">
                  <c:v>10702</c:v>
                </c:pt>
              </c:numCache>
            </c:numRef>
          </c:val>
          <c:extLst xmlns:c16r2="http://schemas.microsoft.com/office/drawing/2015/06/chart">
            <c:ext xmlns:c16="http://schemas.microsoft.com/office/drawing/2014/chart" uri="{C3380CC4-5D6E-409C-BE32-E72D297353CC}">
              <c16:uniqueId val="{00000004-5824-4414-BCFD-D0E834DC5083}"/>
            </c:ext>
          </c:extLst>
        </c:ser>
        <c:ser>
          <c:idx val="1"/>
          <c:order val="1"/>
          <c:tx>
            <c:strRef>
              <c:f>Sheet1!$C$1</c:f>
              <c:strCache>
                <c:ptCount val="1"/>
                <c:pt idx="0">
                  <c:v>在宅療養支援診療所以外の一般診療所</c:v>
                </c:pt>
              </c:strCache>
            </c:strRef>
          </c:tx>
          <c:spPr>
            <a:solidFill>
              <a:schemeClr val="accent6">
                <a:lumMod val="60000"/>
                <a:lumOff val="40000"/>
              </a:schemeClr>
            </a:solidFill>
          </c:spPr>
          <c:invertIfNegative val="0"/>
          <c:dLbls>
            <c:dLbl>
              <c:idx val="1"/>
              <c:layout>
                <c:manualLayout>
                  <c:x val="3.2808225635257461E-2"/>
                  <c:y val="1.009148614554631E-2"/>
                </c:manualLayout>
              </c:layout>
              <c:numFmt formatCode="#,##0_);[Red]\(#,##0\)" sourceLinked="0"/>
              <c:spPr/>
              <c:txPr>
                <a:bodyPr/>
                <a:lstStyle/>
                <a:p>
                  <a:pPr>
                    <a:defRPr sz="1050" b="1">
                      <a:latin typeface="+mn-ea"/>
                      <a:ea typeface="+mn-ea"/>
                    </a:defRPr>
                  </a:pPr>
                  <a:endParaRPr lang="ja-JP"/>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5824-4414-BCFD-D0E834DC5083}"/>
                </c:ext>
                <c:ext xmlns:c15="http://schemas.microsoft.com/office/drawing/2012/chart" uri="{CE6537A1-D6FC-4f65-9D91-7224C49458BB}">
                  <c15:layout/>
                </c:ext>
              </c:extLst>
            </c:dLbl>
            <c:dLbl>
              <c:idx val="2"/>
              <c:numFmt formatCode="#,##0_);[Red]\(#,##0\)" sourceLinked="0"/>
              <c:spPr/>
              <c:txPr>
                <a:bodyPr/>
                <a:lstStyle/>
                <a:p>
                  <a:pPr>
                    <a:defRPr sz="1050" b="1">
                      <a:latin typeface="+mn-ea"/>
                      <a:ea typeface="+mn-ea"/>
                    </a:defRPr>
                  </a:pPr>
                  <a:endParaRPr lang="ja-JP"/>
                </a:p>
              </c:txPr>
              <c:showLegendKey val="0"/>
              <c:showVal val="1"/>
              <c:showCatName val="0"/>
              <c:showSerName val="0"/>
              <c:showPercent val="0"/>
              <c:showBubbleSize val="0"/>
            </c:dLbl>
            <c:dLbl>
              <c:idx val="3"/>
              <c:layout/>
              <c:tx>
                <c:rich>
                  <a:bodyPr/>
                  <a:lstStyle/>
                  <a:p>
                    <a:pPr>
                      <a:defRPr sz="1050" b="1">
                        <a:latin typeface="ＭＳ Ｐゴシック" panose="020B0600070205080204" pitchFamily="50" charset="-128"/>
                        <a:ea typeface="ＭＳ Ｐゴシック" panose="020B0600070205080204" pitchFamily="50" charset="-128"/>
                      </a:defRPr>
                    </a:pPr>
                    <a:r>
                      <a:rPr lang="en-US" altLang="zh-TW" sz="1050" b="1" dirty="0">
                        <a:latin typeface="ＭＳ Ｐゴシック" panose="020B0600070205080204" pitchFamily="50" charset="-128"/>
                        <a:ea typeface="ＭＳ Ｐゴシック" panose="020B0600070205080204" pitchFamily="50" charset="-128"/>
                      </a:rPr>
                      <a:t>(</a:t>
                    </a:r>
                    <a:r>
                      <a:rPr lang="zh-TW" altLang="en-US" sz="1050" b="1" dirty="0">
                        <a:latin typeface="ＭＳ Ｐゴシック" panose="020B0600070205080204" pitchFamily="50" charset="-128"/>
                        <a:ea typeface="ＭＳ Ｐゴシック" panose="020B0600070205080204" pitchFamily="50" charset="-128"/>
                      </a:rPr>
                      <a:t>在支診以外）</a:t>
                    </a:r>
                    <a:r>
                      <a:rPr lang="en-US" altLang="zh-TW" sz="1100" b="1" dirty="0">
                        <a:latin typeface="+mn-lt"/>
                        <a:ea typeface="ＭＳ Ｐゴシック" panose="020B0600070205080204" pitchFamily="50" charset="-128"/>
                      </a:rPr>
                      <a:t>9,895 </a:t>
                    </a:r>
                  </a:p>
                </c:rich>
              </c:tx>
              <c:numFmt formatCode="#,##0_);[Red]\(#,##0\)" sourceLinked="0"/>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5824-4414-BCFD-D0E834DC5083}"/>
                </c:ext>
                <c:ext xmlns:c15="http://schemas.microsoft.com/office/drawing/2012/chart" uri="{CE6537A1-D6FC-4f65-9D91-7224C49458BB}">
                  <c15:layout/>
                </c:ext>
              </c:extLst>
            </c:dLbl>
            <c:spPr>
              <a:noFill/>
              <a:ln>
                <a:noFill/>
              </a:ln>
              <a:effectLst/>
            </c:spPr>
            <c:txPr>
              <a:bodyPr/>
              <a:lstStyle/>
              <a:p>
                <a:pPr>
                  <a:defRPr sz="1050" b="1">
                    <a:latin typeface="+mn-ea"/>
                    <a:ea typeface="+mn-ea"/>
                  </a:defRPr>
                </a:pPr>
                <a:endParaRPr lang="ja-JP"/>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(参考）在宅療養支援診療所の届出数</c:v>
                </c:pt>
                <c:pt idx="1">
                  <c:v>在宅看取り</c:v>
                </c:pt>
                <c:pt idx="2">
                  <c:v>往診</c:v>
                </c:pt>
                <c:pt idx="3">
                  <c:v>訪問診療</c:v>
                </c:pt>
              </c:strCache>
            </c:strRef>
          </c:cat>
          <c:val>
            <c:numRef>
              <c:f>Sheet1!$C$2:$C$5</c:f>
              <c:numCache>
                <c:formatCode>General</c:formatCode>
                <c:ptCount val="4"/>
                <c:pt idx="1">
                  <c:v>1270</c:v>
                </c:pt>
                <c:pt idx="2">
                  <c:v>14069</c:v>
                </c:pt>
                <c:pt idx="3">
                  <c:v>9895</c:v>
                </c:pt>
              </c:numCache>
            </c:numRef>
          </c:val>
          <c:extLst xmlns:c16r2="http://schemas.microsoft.com/office/drawing/2015/06/chart">
            <c:ext xmlns:c16="http://schemas.microsoft.com/office/drawing/2014/chart" uri="{C3380CC4-5D6E-409C-BE32-E72D297353CC}">
              <c16:uniqueId val="{00000008-5824-4414-BCFD-D0E834DC5083}"/>
            </c:ext>
          </c:extLst>
        </c:ser>
        <c:dLbls>
          <c:showLegendKey val="0"/>
          <c:showVal val="0"/>
          <c:showCatName val="0"/>
          <c:showSerName val="0"/>
          <c:showPercent val="0"/>
          <c:showBubbleSize val="0"/>
        </c:dLbls>
        <c:gapWidth val="63"/>
        <c:overlap val="100"/>
        <c:axId val="571276656"/>
        <c:axId val="571277048"/>
      </c:barChart>
      <c:catAx>
        <c:axId val="571276656"/>
        <c:scaling>
          <c:orientation val="minMax"/>
        </c:scaling>
        <c:delete val="0"/>
        <c:axPos val="l"/>
        <c:numFmt formatCode="General" sourceLinked="0"/>
        <c:majorTickMark val="out"/>
        <c:minorTickMark val="none"/>
        <c:tickLblPos val="nextTo"/>
        <c:txPr>
          <a:bodyPr/>
          <a:lstStyle/>
          <a:p>
            <a:pPr>
              <a:defRPr sz="1050"/>
            </a:pPr>
            <a:endParaRPr lang="ja-JP"/>
          </a:p>
        </c:txPr>
        <c:crossAx val="571277048"/>
        <c:crosses val="autoZero"/>
        <c:auto val="1"/>
        <c:lblAlgn val="ctr"/>
        <c:lblOffset val="100"/>
        <c:noMultiLvlLbl val="0"/>
      </c:catAx>
      <c:valAx>
        <c:axId val="571277048"/>
        <c:scaling>
          <c:orientation val="minMax"/>
        </c:scaling>
        <c:delete val="0"/>
        <c:axPos val="b"/>
        <c:majorGridlines/>
        <c:numFmt formatCode="#,##0_);[Red]\(#,##0\)" sourceLinked="0"/>
        <c:majorTickMark val="out"/>
        <c:minorTickMark val="none"/>
        <c:tickLblPos val="nextTo"/>
        <c:crossAx val="571276656"/>
        <c:crosses val="autoZero"/>
        <c:crossBetween val="between"/>
      </c:valAx>
    </c:plotArea>
    <c:legend>
      <c:legendPos val="r"/>
      <c:legendEntry>
        <c:idx val="0"/>
        <c:txPr>
          <a:bodyPr/>
          <a:lstStyle/>
          <a:p>
            <a:pPr>
              <a:defRPr sz="1050" baseline="0">
                <a:latin typeface="ＭＳ Ｐゴシック" panose="020B0600070205080204" pitchFamily="50" charset="-128"/>
                <a:ea typeface="ＭＳ Ｐゴシック" panose="020B0600070205080204" pitchFamily="50" charset="-128"/>
              </a:defRPr>
            </a:pPr>
            <a:endParaRPr lang="ja-JP"/>
          </a:p>
        </c:txPr>
      </c:legendEntry>
      <c:layout>
        <c:manualLayout>
          <c:xMode val="edge"/>
          <c:yMode val="edge"/>
          <c:x val="0.30571865066494902"/>
          <c:y val="4.4921851040600425E-2"/>
          <c:w val="0.64411969486431497"/>
          <c:h val="0.11996073128943398"/>
        </c:manualLayout>
      </c:layout>
      <c:overlay val="0"/>
      <c:txPr>
        <a:bodyPr/>
        <a:lstStyle/>
        <a:p>
          <a:pPr>
            <a:defRPr sz="1050"/>
          </a:pPr>
          <a:endParaRPr lang="ja-JP"/>
        </a:p>
      </c:txPr>
    </c:legend>
    <c:plotVisOnly val="1"/>
    <c:dispBlanksAs val="gap"/>
    <c:showDLblsOverMax val="0"/>
  </c:chart>
  <c:txPr>
    <a:bodyPr/>
    <a:lstStyle/>
    <a:p>
      <a:pPr>
        <a:defRPr sz="1400"/>
      </a:pPr>
      <a:endParaRPr lang="ja-JP"/>
    </a:p>
  </c:txPr>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0738047660999194"/>
          <c:y val="0.10604721373826917"/>
          <c:w val="0.54106026583342648"/>
          <c:h val="0.61359619507809449"/>
        </c:manualLayout>
      </c:layout>
      <c:barChart>
        <c:barDir val="bar"/>
        <c:grouping val="percentStacked"/>
        <c:varyColors val="0"/>
        <c:ser>
          <c:idx val="0"/>
          <c:order val="0"/>
          <c:tx>
            <c:strRef>
              <c:f>Sheet1!$B$1</c:f>
              <c:strCache>
                <c:ptCount val="1"/>
                <c:pt idx="0">
                  <c:v>自院に通院等していた患者</c:v>
                </c:pt>
              </c:strCache>
            </c:strRef>
          </c:tx>
          <c:spPr>
            <a:pattFill prst="pct70">
              <a:fgClr>
                <a:schemeClr val="accent1"/>
              </a:fgClr>
              <a:bgClr>
                <a:schemeClr val="bg1"/>
              </a:bgClr>
            </a:pattFill>
            <a:ln>
              <a:solidFill>
                <a:schemeClr val="accent1"/>
              </a:solidFill>
            </a:ln>
          </c:spPr>
          <c:invertIfNegative val="0"/>
          <c:dPt>
            <c:idx val="2"/>
            <c:invertIfNegative val="0"/>
            <c:bubble3D val="0"/>
            <c:spPr>
              <a:pattFill prst="pct70">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1-3887-46A2-AE53-FD3FFCBECAB5}"/>
              </c:ext>
            </c:extLst>
          </c:dPt>
          <c:cat>
            <c:strRef>
              <c:f>Sheet1!$A$2:$A$4</c:f>
              <c:strCache>
                <c:ptCount val="3"/>
                <c:pt idx="0">
                  <c:v>機能強化型在支診 (n=146)</c:v>
                </c:pt>
                <c:pt idx="1">
                  <c:v>在支診 (n=508)</c:v>
                </c:pt>
                <c:pt idx="2">
                  <c:v>在支診以外の診療所 (n=250)</c:v>
                </c:pt>
              </c:strCache>
            </c:strRef>
          </c:cat>
          <c:val>
            <c:numRef>
              <c:f>Sheet1!$B$2:$B$4</c:f>
              <c:numCache>
                <c:formatCode>General</c:formatCode>
                <c:ptCount val="3"/>
                <c:pt idx="0">
                  <c:v>44</c:v>
                </c:pt>
                <c:pt idx="1">
                  <c:v>234</c:v>
                </c:pt>
                <c:pt idx="2">
                  <c:v>135</c:v>
                </c:pt>
              </c:numCache>
            </c:numRef>
          </c:val>
          <c:extLst xmlns:c16r2="http://schemas.microsoft.com/office/drawing/2015/06/chart">
            <c:ext xmlns:c16="http://schemas.microsoft.com/office/drawing/2014/chart" uri="{C3380CC4-5D6E-409C-BE32-E72D297353CC}">
              <c16:uniqueId val="{00000002-3887-46A2-AE53-FD3FFCBECAB5}"/>
            </c:ext>
          </c:extLst>
        </c:ser>
        <c:ser>
          <c:idx val="1"/>
          <c:order val="1"/>
          <c:tx>
            <c:strRef>
              <c:f>Sheet1!$C$1</c:f>
              <c:strCache>
                <c:ptCount val="1"/>
                <c:pt idx="0">
                  <c:v>他院からの紹介患者</c:v>
                </c:pt>
              </c:strCache>
            </c:strRef>
          </c:tx>
          <c:spPr>
            <a:pattFill prst="lgGrid">
              <a:fgClr>
                <a:schemeClr val="accent1"/>
              </a:fgClr>
              <a:bgClr>
                <a:schemeClr val="bg1"/>
              </a:bgClr>
            </a:pattFill>
            <a:ln>
              <a:solidFill>
                <a:schemeClr val="accent1"/>
              </a:solidFill>
            </a:ln>
          </c:spPr>
          <c:invertIfNegative val="0"/>
          <c:dPt>
            <c:idx val="2"/>
            <c:invertIfNegative val="0"/>
            <c:bubble3D val="0"/>
            <c:spPr>
              <a:pattFill prst="lgGrid">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4-3887-46A2-AE53-FD3FFCBECAB5}"/>
              </c:ext>
            </c:extLst>
          </c:dPt>
          <c:cat>
            <c:strRef>
              <c:f>Sheet1!$A$2:$A$4</c:f>
              <c:strCache>
                <c:ptCount val="3"/>
                <c:pt idx="0">
                  <c:v>機能強化型在支診 (n=146)</c:v>
                </c:pt>
                <c:pt idx="1">
                  <c:v>在支診 (n=508)</c:v>
                </c:pt>
                <c:pt idx="2">
                  <c:v>在支診以外の診療所 (n=250)</c:v>
                </c:pt>
              </c:strCache>
            </c:strRef>
          </c:cat>
          <c:val>
            <c:numRef>
              <c:f>Sheet1!$C$2:$C$4</c:f>
              <c:numCache>
                <c:formatCode>General</c:formatCode>
                <c:ptCount val="3"/>
                <c:pt idx="0">
                  <c:v>75</c:v>
                </c:pt>
                <c:pt idx="1">
                  <c:v>212</c:v>
                </c:pt>
                <c:pt idx="2">
                  <c:v>79</c:v>
                </c:pt>
              </c:numCache>
            </c:numRef>
          </c:val>
          <c:extLst xmlns:c16r2="http://schemas.microsoft.com/office/drawing/2015/06/chart">
            <c:ext xmlns:c16="http://schemas.microsoft.com/office/drawing/2014/chart" uri="{C3380CC4-5D6E-409C-BE32-E72D297353CC}">
              <c16:uniqueId val="{00000005-3887-46A2-AE53-FD3FFCBECAB5}"/>
            </c:ext>
          </c:extLst>
        </c:ser>
        <c:ser>
          <c:idx val="2"/>
          <c:order val="2"/>
          <c:tx>
            <c:strRef>
              <c:f>Sheet1!$D$1</c:f>
              <c:strCache>
                <c:ptCount val="1"/>
                <c:pt idx="0">
                  <c:v>医療機関以外からの紹介</c:v>
                </c:pt>
              </c:strCache>
            </c:strRef>
          </c:tx>
          <c:spPr>
            <a:pattFill prst="pct20">
              <a:fgClr>
                <a:schemeClr val="accent1"/>
              </a:fgClr>
              <a:bgClr>
                <a:schemeClr val="bg1"/>
              </a:bgClr>
            </a:pattFill>
            <a:ln>
              <a:solidFill>
                <a:schemeClr val="accent1"/>
              </a:solidFill>
            </a:ln>
          </c:spPr>
          <c:invertIfNegative val="0"/>
          <c:dPt>
            <c:idx val="2"/>
            <c:invertIfNegative val="0"/>
            <c:bubble3D val="0"/>
            <c:spPr>
              <a:pattFill prst="pct20">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7-3887-46A2-AE53-FD3FFCBECAB5}"/>
              </c:ext>
            </c:extLst>
          </c:dPt>
          <c:cat>
            <c:strRef>
              <c:f>Sheet1!$A$2:$A$4</c:f>
              <c:strCache>
                <c:ptCount val="3"/>
                <c:pt idx="0">
                  <c:v>機能強化型在支診 (n=146)</c:v>
                </c:pt>
                <c:pt idx="1">
                  <c:v>在支診 (n=508)</c:v>
                </c:pt>
                <c:pt idx="2">
                  <c:v>在支診以外の診療所 (n=250)</c:v>
                </c:pt>
              </c:strCache>
            </c:strRef>
          </c:cat>
          <c:val>
            <c:numRef>
              <c:f>Sheet1!$D$2:$D$4</c:f>
              <c:numCache>
                <c:formatCode>General</c:formatCode>
                <c:ptCount val="3"/>
                <c:pt idx="0">
                  <c:v>25</c:v>
                </c:pt>
                <c:pt idx="1">
                  <c:v>59</c:v>
                </c:pt>
                <c:pt idx="2">
                  <c:v>33</c:v>
                </c:pt>
              </c:numCache>
            </c:numRef>
          </c:val>
          <c:extLst xmlns:c16r2="http://schemas.microsoft.com/office/drawing/2015/06/chart">
            <c:ext xmlns:c16="http://schemas.microsoft.com/office/drawing/2014/chart" uri="{C3380CC4-5D6E-409C-BE32-E72D297353CC}">
              <c16:uniqueId val="{00000008-3887-46A2-AE53-FD3FFCBECAB5}"/>
            </c:ext>
          </c:extLst>
        </c:ser>
        <c:ser>
          <c:idx val="3"/>
          <c:order val="3"/>
          <c:tx>
            <c:strRef>
              <c:f>Sheet1!$E$1</c:f>
              <c:strCache>
                <c:ptCount val="1"/>
                <c:pt idx="0">
                  <c:v>無回答</c:v>
                </c:pt>
              </c:strCache>
            </c:strRef>
          </c:tx>
          <c:spPr>
            <a:pattFill prst="lgCheck">
              <a:fgClr>
                <a:schemeClr val="accent1"/>
              </a:fgClr>
              <a:bgClr>
                <a:schemeClr val="bg1"/>
              </a:bgClr>
            </a:pattFill>
            <a:ln>
              <a:solidFill>
                <a:schemeClr val="accent1"/>
              </a:solidFill>
            </a:ln>
          </c:spPr>
          <c:invertIfNegative val="0"/>
          <c:dPt>
            <c:idx val="2"/>
            <c:invertIfNegative val="0"/>
            <c:bubble3D val="0"/>
            <c:spPr>
              <a:pattFill prst="lgCheck">
                <a:fgClr>
                  <a:schemeClr val="accent6"/>
                </a:fgClr>
                <a:bgClr>
                  <a:schemeClr val="bg1"/>
                </a:bgClr>
              </a:pattFill>
              <a:ln>
                <a:solidFill>
                  <a:schemeClr val="accent1"/>
                </a:solidFill>
              </a:ln>
            </c:spPr>
            <c:extLst xmlns:c16r2="http://schemas.microsoft.com/office/drawing/2015/06/chart">
              <c:ext xmlns:c16="http://schemas.microsoft.com/office/drawing/2014/chart" uri="{C3380CC4-5D6E-409C-BE32-E72D297353CC}">
                <c16:uniqueId val="{0000000A-3887-46A2-AE53-FD3FFCBECAB5}"/>
              </c:ext>
            </c:extLst>
          </c:dPt>
          <c:cat>
            <c:strRef>
              <c:f>Sheet1!$A$2:$A$4</c:f>
              <c:strCache>
                <c:ptCount val="3"/>
                <c:pt idx="0">
                  <c:v>機能強化型在支診 (n=146)</c:v>
                </c:pt>
                <c:pt idx="1">
                  <c:v>在支診 (n=508)</c:v>
                </c:pt>
                <c:pt idx="2">
                  <c:v>在支診以外の診療所 (n=250)</c:v>
                </c:pt>
              </c:strCache>
            </c:strRef>
          </c:cat>
          <c:val>
            <c:numRef>
              <c:f>Sheet1!$E$2:$E$4</c:f>
              <c:numCache>
                <c:formatCode>General</c:formatCode>
                <c:ptCount val="3"/>
                <c:pt idx="0">
                  <c:v>2</c:v>
                </c:pt>
                <c:pt idx="1">
                  <c:v>3</c:v>
                </c:pt>
                <c:pt idx="2">
                  <c:v>3</c:v>
                </c:pt>
              </c:numCache>
            </c:numRef>
          </c:val>
          <c:extLst xmlns:c16r2="http://schemas.microsoft.com/office/drawing/2015/06/chart">
            <c:ext xmlns:c16="http://schemas.microsoft.com/office/drawing/2014/chart" uri="{C3380CC4-5D6E-409C-BE32-E72D297353CC}">
              <c16:uniqueId val="{0000000B-3887-46A2-AE53-FD3FFCBECAB5}"/>
            </c:ext>
          </c:extLst>
        </c:ser>
        <c:dLbls>
          <c:showLegendKey val="0"/>
          <c:showVal val="0"/>
          <c:showCatName val="0"/>
          <c:showSerName val="0"/>
          <c:showPercent val="0"/>
          <c:showBubbleSize val="0"/>
        </c:dLbls>
        <c:gapWidth val="52"/>
        <c:overlap val="100"/>
        <c:axId val="502457160"/>
        <c:axId val="502457552"/>
      </c:barChart>
      <c:catAx>
        <c:axId val="502457160"/>
        <c:scaling>
          <c:orientation val="minMax"/>
        </c:scaling>
        <c:delete val="0"/>
        <c:axPos val="l"/>
        <c:numFmt formatCode="General" sourceLinked="0"/>
        <c:majorTickMark val="out"/>
        <c:minorTickMark val="none"/>
        <c:tickLblPos val="nextTo"/>
        <c:txPr>
          <a:bodyPr/>
          <a:lstStyle/>
          <a:p>
            <a:pPr>
              <a:defRPr sz="1050">
                <a:latin typeface="ＭＳ Ｐゴシック" panose="020B0600070205080204" pitchFamily="50" charset="-128"/>
                <a:ea typeface="ＭＳ Ｐゴシック" panose="020B0600070205080204" pitchFamily="50" charset="-128"/>
              </a:defRPr>
            </a:pPr>
            <a:endParaRPr lang="ja-JP"/>
          </a:p>
        </c:txPr>
        <c:crossAx val="502457552"/>
        <c:crosses val="autoZero"/>
        <c:auto val="1"/>
        <c:lblAlgn val="ctr"/>
        <c:lblOffset val="100"/>
        <c:noMultiLvlLbl val="0"/>
      </c:catAx>
      <c:valAx>
        <c:axId val="502457552"/>
        <c:scaling>
          <c:orientation val="minMax"/>
        </c:scaling>
        <c:delete val="0"/>
        <c:axPos val="b"/>
        <c:majorGridlines/>
        <c:numFmt formatCode="0%" sourceLinked="1"/>
        <c:majorTickMark val="out"/>
        <c:minorTickMark val="none"/>
        <c:tickLblPos val="nextTo"/>
        <c:txPr>
          <a:bodyPr/>
          <a:lstStyle/>
          <a:p>
            <a:pPr>
              <a:defRPr sz="1050"/>
            </a:pPr>
            <a:endParaRPr lang="ja-JP"/>
          </a:p>
        </c:txPr>
        <c:crossAx val="502457160"/>
        <c:crosses val="autoZero"/>
        <c:crossBetween val="between"/>
      </c:valAx>
    </c:plotArea>
    <c:legend>
      <c:legendPos val="b"/>
      <c:layout>
        <c:manualLayout>
          <c:xMode val="edge"/>
          <c:yMode val="edge"/>
          <c:x val="1.4307366557722292E-2"/>
          <c:y val="0.80836447199451578"/>
          <c:w val="0.96583164027892321"/>
          <c:h val="0.16097963676389651"/>
        </c:manualLayout>
      </c:layout>
      <c:overlay val="0"/>
      <c:txPr>
        <a:bodyPr/>
        <a:lstStyle/>
        <a:p>
          <a:pPr>
            <a:defRPr sz="1050"/>
          </a:pPr>
          <a:endParaRPr lang="ja-JP"/>
        </a:p>
      </c:txPr>
    </c:legend>
    <c:plotVisOnly val="1"/>
    <c:dispBlanksAs val="gap"/>
    <c:showDLblsOverMax val="0"/>
  </c:chart>
  <c:txPr>
    <a:bodyPr/>
    <a:lstStyle/>
    <a:p>
      <a:pPr>
        <a:defRPr sz="1800"/>
      </a:pPr>
      <a:endParaRPr lang="ja-JP"/>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7609945888753312"/>
          <c:y val="3.0313472114209532E-2"/>
          <c:w val="0.74139200497236046"/>
          <c:h val="0.76670517511943115"/>
        </c:manualLayout>
      </c:layout>
      <c:barChart>
        <c:barDir val="bar"/>
        <c:grouping val="clustered"/>
        <c:varyColors val="0"/>
        <c:ser>
          <c:idx val="0"/>
          <c:order val="0"/>
          <c:tx>
            <c:strRef>
              <c:f>Sheet1!$B$1</c:f>
              <c:strCache>
                <c:ptCount val="1"/>
                <c:pt idx="0">
                  <c:v>全体</c:v>
                </c:pt>
              </c:strCache>
            </c:strRef>
          </c:tx>
          <c:spPr>
            <a:pattFill prst="ltUpDiag">
              <a:fgClr>
                <a:schemeClr val="accent3"/>
              </a:fgClr>
              <a:bgClr>
                <a:schemeClr val="bg1"/>
              </a:bgClr>
            </a:pattFill>
            <a:ln>
              <a:solidFill>
                <a:schemeClr val="accent1"/>
              </a:solidFill>
            </a:ln>
          </c:spPr>
          <c:invertIfNegative val="0"/>
          <c:cat>
            <c:strRef>
              <c:f>Sheet1!$A$2:$A$5</c:f>
              <c:strCache>
                <c:ptCount val="4"/>
                <c:pt idx="0">
                  <c:v>疾患数１</c:v>
                </c:pt>
                <c:pt idx="1">
                  <c:v>疾患数２</c:v>
                </c:pt>
                <c:pt idx="2">
                  <c:v>疾患数３</c:v>
                </c:pt>
                <c:pt idx="3">
                  <c:v>疾患数４以上</c:v>
                </c:pt>
              </c:strCache>
            </c:strRef>
          </c:cat>
          <c:val>
            <c:numRef>
              <c:f>Sheet1!$B$2:$B$5</c:f>
              <c:numCache>
                <c:formatCode>General</c:formatCode>
                <c:ptCount val="4"/>
                <c:pt idx="0">
                  <c:v>396</c:v>
                </c:pt>
                <c:pt idx="1">
                  <c:v>373</c:v>
                </c:pt>
                <c:pt idx="2">
                  <c:v>229</c:v>
                </c:pt>
                <c:pt idx="3">
                  <c:v>131</c:v>
                </c:pt>
              </c:numCache>
            </c:numRef>
          </c:val>
          <c:extLst xmlns:c16r2="http://schemas.microsoft.com/office/drawing/2015/06/chart">
            <c:ext xmlns:c16="http://schemas.microsoft.com/office/drawing/2014/chart" uri="{C3380CC4-5D6E-409C-BE32-E72D297353CC}">
              <c16:uniqueId val="{00000000-C153-4C70-9475-732814DC32FE}"/>
            </c:ext>
          </c:extLst>
        </c:ser>
        <c:ser>
          <c:idx val="1"/>
          <c:order val="1"/>
          <c:tx>
            <c:strRef>
              <c:f>Sheet1!$C$1</c:f>
              <c:strCache>
                <c:ptCount val="1"/>
                <c:pt idx="0">
                  <c:v>うち、耳鼻科・眼科疾患あり</c:v>
                </c:pt>
              </c:strCache>
            </c:strRef>
          </c:tx>
          <c:spPr>
            <a:pattFill prst="pct75">
              <a:fgClr>
                <a:schemeClr val="accent3"/>
              </a:fgClr>
              <a:bgClr>
                <a:schemeClr val="bg1"/>
              </a:bgClr>
            </a:pattFill>
            <a:ln>
              <a:solidFill>
                <a:schemeClr val="accent1"/>
              </a:solidFill>
            </a:ln>
          </c:spPr>
          <c:invertIfNegative val="0"/>
          <c:cat>
            <c:strRef>
              <c:f>Sheet1!$A$2:$A$5</c:f>
              <c:strCache>
                <c:ptCount val="4"/>
                <c:pt idx="0">
                  <c:v>疾患数１</c:v>
                </c:pt>
                <c:pt idx="1">
                  <c:v>疾患数２</c:v>
                </c:pt>
                <c:pt idx="2">
                  <c:v>疾患数３</c:v>
                </c:pt>
                <c:pt idx="3">
                  <c:v>疾患数４以上</c:v>
                </c:pt>
              </c:strCache>
            </c:strRef>
          </c:cat>
          <c:val>
            <c:numRef>
              <c:f>Sheet1!$C$2:$C$5</c:f>
              <c:numCache>
                <c:formatCode>General</c:formatCode>
                <c:ptCount val="4"/>
                <c:pt idx="0">
                  <c:v>1</c:v>
                </c:pt>
                <c:pt idx="1">
                  <c:v>7</c:v>
                </c:pt>
                <c:pt idx="2">
                  <c:v>6</c:v>
                </c:pt>
                <c:pt idx="3">
                  <c:v>15</c:v>
                </c:pt>
              </c:numCache>
            </c:numRef>
          </c:val>
          <c:extLst xmlns:c16r2="http://schemas.microsoft.com/office/drawing/2015/06/chart">
            <c:ext xmlns:c16="http://schemas.microsoft.com/office/drawing/2014/chart" uri="{C3380CC4-5D6E-409C-BE32-E72D297353CC}">
              <c16:uniqueId val="{00000001-C153-4C70-9475-732814DC32FE}"/>
            </c:ext>
          </c:extLst>
        </c:ser>
        <c:dLbls>
          <c:showLegendKey val="0"/>
          <c:showVal val="0"/>
          <c:showCatName val="0"/>
          <c:showSerName val="0"/>
          <c:showPercent val="0"/>
          <c:showBubbleSize val="0"/>
        </c:dLbls>
        <c:gapWidth val="150"/>
        <c:axId val="5298600"/>
        <c:axId val="5298992"/>
      </c:barChart>
      <c:catAx>
        <c:axId val="5298600"/>
        <c:scaling>
          <c:orientation val="minMax"/>
        </c:scaling>
        <c:delete val="0"/>
        <c:axPos val="l"/>
        <c:numFmt formatCode="General" sourceLinked="0"/>
        <c:majorTickMark val="out"/>
        <c:minorTickMark val="none"/>
        <c:tickLblPos val="nextTo"/>
        <c:txPr>
          <a:bodyPr/>
          <a:lstStyle/>
          <a:p>
            <a:pPr>
              <a:defRPr>
                <a:latin typeface="ＭＳ Ｐゴシック" panose="020B0600070205080204" pitchFamily="50" charset="-128"/>
                <a:ea typeface="ＭＳ Ｐゴシック" panose="020B0600070205080204" pitchFamily="50" charset="-128"/>
              </a:defRPr>
            </a:pPr>
            <a:endParaRPr lang="ja-JP"/>
          </a:p>
        </c:txPr>
        <c:crossAx val="5298992"/>
        <c:crosses val="autoZero"/>
        <c:auto val="1"/>
        <c:lblAlgn val="ctr"/>
        <c:lblOffset val="100"/>
        <c:noMultiLvlLbl val="0"/>
      </c:catAx>
      <c:valAx>
        <c:axId val="5298992"/>
        <c:scaling>
          <c:orientation val="minMax"/>
          <c:max val="400"/>
        </c:scaling>
        <c:delete val="0"/>
        <c:axPos val="b"/>
        <c:majorGridlines/>
        <c:numFmt formatCode="General" sourceLinked="1"/>
        <c:majorTickMark val="out"/>
        <c:minorTickMark val="none"/>
        <c:tickLblPos val="nextTo"/>
        <c:crossAx val="5298600"/>
        <c:crosses val="autoZero"/>
        <c:crossBetween val="between"/>
      </c:valAx>
    </c:plotArea>
    <c:legend>
      <c:legendPos val="b"/>
      <c:layout>
        <c:manualLayout>
          <c:xMode val="edge"/>
          <c:yMode val="edge"/>
          <c:x val="0.60591052796941902"/>
          <c:y val="0.16288516539952336"/>
          <c:w val="0.29215039453702857"/>
          <c:h val="9.6695648686525554E-2"/>
        </c:manualLayout>
      </c:layout>
      <c:overlay val="0"/>
      <c:txPr>
        <a:bodyPr/>
        <a:lstStyle/>
        <a:p>
          <a:pPr>
            <a:defRPr sz="1200"/>
          </a:pPr>
          <a:endParaRPr lang="ja-JP"/>
        </a:p>
      </c:txPr>
    </c:legend>
    <c:plotVisOnly val="1"/>
    <c:dispBlanksAs val="gap"/>
    <c:showDLblsOverMax val="0"/>
  </c:chart>
  <c:txPr>
    <a:bodyPr/>
    <a:lstStyle/>
    <a:p>
      <a:pPr>
        <a:defRPr sz="1800"/>
      </a:pPr>
      <a:endParaRPr lang="ja-JP"/>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46358218378807"/>
          <c:y val="0.3516137566137566"/>
          <c:w val="0.52601477187111378"/>
          <c:h val="0.51463888888888887"/>
        </c:manualLayout>
      </c:layout>
      <c:barChart>
        <c:barDir val="col"/>
        <c:grouping val="clustered"/>
        <c:varyColors val="0"/>
        <c:ser>
          <c:idx val="1"/>
          <c:order val="0"/>
          <c:tx>
            <c:strRef>
              <c:f>Sheet1!$C$1</c:f>
              <c:strCache>
                <c:ptCount val="1"/>
                <c:pt idx="0">
                  <c:v>病院病床数総数に対する割合</c:v>
                </c:pt>
              </c:strCache>
            </c:strRef>
          </c:tx>
          <c:invertIfNegative val="0"/>
          <c:cat>
            <c:strRef>
              <c:f>Sheet1!$A$2:$A$18</c:f>
              <c:strCache>
                <c:ptCount val="17"/>
                <c:pt idx="0">
                  <c:v>H12</c:v>
                </c:pt>
                <c:pt idx="1">
                  <c:v>H13</c:v>
                </c:pt>
                <c:pt idx="2">
                  <c:v>H14</c:v>
                </c:pt>
                <c:pt idx="3">
                  <c:v>H15</c:v>
                </c:pt>
                <c:pt idx="4">
                  <c:v>H16</c:v>
                </c:pt>
                <c:pt idx="5">
                  <c:v>H17</c:v>
                </c:pt>
                <c:pt idx="6">
                  <c:v>H18</c:v>
                </c:pt>
                <c:pt idx="7">
                  <c:v>H19</c:v>
                </c:pt>
                <c:pt idx="8">
                  <c:v>H20</c:v>
                </c:pt>
                <c:pt idx="9">
                  <c:v>H21</c:v>
                </c:pt>
                <c:pt idx="10">
                  <c:v>H22</c:v>
                </c:pt>
                <c:pt idx="11">
                  <c:v>H23</c:v>
                </c:pt>
                <c:pt idx="12">
                  <c:v>H24</c:v>
                </c:pt>
                <c:pt idx="13">
                  <c:v>H25</c:v>
                </c:pt>
                <c:pt idx="14">
                  <c:v>H26</c:v>
                </c:pt>
                <c:pt idx="15">
                  <c:v>H27</c:v>
                </c:pt>
                <c:pt idx="16">
                  <c:v>H28</c:v>
                </c:pt>
              </c:strCache>
            </c:strRef>
          </c:cat>
          <c:val>
            <c:numRef>
              <c:f>Sheet1!$C$2:$C$18</c:f>
              <c:numCache>
                <c:formatCode>0%</c:formatCode>
                <c:ptCount val="17"/>
                <c:pt idx="0">
                  <c:v>1.0172476618486579E-3</c:v>
                </c:pt>
                <c:pt idx="1">
                  <c:v>3.7374746270580276E-3</c:v>
                </c:pt>
                <c:pt idx="2">
                  <c:v>7.6613388910586082E-3</c:v>
                </c:pt>
                <c:pt idx="3">
                  <c:v>1.3257915405533007E-2</c:v>
                </c:pt>
                <c:pt idx="4">
                  <c:v>1.7052722462940727E-2</c:v>
                </c:pt>
                <c:pt idx="5">
                  <c:v>1.8650770772588046E-2</c:v>
                </c:pt>
                <c:pt idx="6">
                  <c:v>2.2132930168662541E-2</c:v>
                </c:pt>
                <c:pt idx="7">
                  <c:v>2.6841089035947018E-2</c:v>
                </c:pt>
                <c:pt idx="8">
                  <c:v>3.1415099311469415E-2</c:v>
                </c:pt>
                <c:pt idx="9">
                  <c:v>3.3140443864050656E-2</c:v>
                </c:pt>
                <c:pt idx="10">
                  <c:v>3.7592717781451998E-2</c:v>
                </c:pt>
                <c:pt idx="11">
                  <c:v>3.8996714647835183E-2</c:v>
                </c:pt>
                <c:pt idx="12">
                  <c:v>4.1124125756705966E-2</c:v>
                </c:pt>
                <c:pt idx="13">
                  <c:v>4.2442469631593677E-2</c:v>
                </c:pt>
                <c:pt idx="14">
                  <c:v>4.5747237761548008E-2</c:v>
                </c:pt>
                <c:pt idx="15">
                  <c:v>4.8139556403621012E-2</c:v>
                </c:pt>
                <c:pt idx="16">
                  <c:v>5.0611591418507844E-2</c:v>
                </c:pt>
              </c:numCache>
            </c:numRef>
          </c:val>
          <c:extLst xmlns:c16r2="http://schemas.microsoft.com/office/drawing/2015/06/chart">
            <c:ext xmlns:c16="http://schemas.microsoft.com/office/drawing/2014/chart" uri="{C3380CC4-5D6E-409C-BE32-E72D297353CC}">
              <c16:uniqueId val="{00000000-AF87-43FA-8659-D0DD571993E9}"/>
            </c:ext>
          </c:extLst>
        </c:ser>
        <c:dLbls>
          <c:showLegendKey val="0"/>
          <c:showVal val="0"/>
          <c:showCatName val="0"/>
          <c:showSerName val="0"/>
          <c:showPercent val="0"/>
          <c:showBubbleSize val="0"/>
        </c:dLbls>
        <c:gapWidth val="80"/>
        <c:axId val="699612936"/>
        <c:axId val="699612544"/>
      </c:barChart>
      <c:lineChart>
        <c:grouping val="standard"/>
        <c:varyColors val="0"/>
        <c:ser>
          <c:idx val="0"/>
          <c:order val="1"/>
          <c:tx>
            <c:strRef>
              <c:f>Sheet1!$B$1</c:f>
              <c:strCache>
                <c:ptCount val="1"/>
                <c:pt idx="0">
                  <c:v>回復期リハビリテーション病棟病床数</c:v>
                </c:pt>
              </c:strCache>
            </c:strRef>
          </c:tx>
          <c:spPr>
            <a:ln w="47625">
              <a:solidFill>
                <a:schemeClr val="accent4"/>
              </a:solidFill>
            </a:ln>
          </c:spPr>
          <c:marker>
            <c:symbol val="diamond"/>
            <c:size val="7"/>
            <c:spPr>
              <a:solidFill>
                <a:schemeClr val="accent4"/>
              </a:solidFill>
              <a:ln>
                <a:solidFill>
                  <a:schemeClr val="accent4"/>
                </a:solidFill>
              </a:ln>
            </c:spPr>
          </c:marker>
          <c:cat>
            <c:strRef>
              <c:f>Sheet1!$A$2:$A$18</c:f>
              <c:strCache>
                <c:ptCount val="17"/>
                <c:pt idx="0">
                  <c:v>H12</c:v>
                </c:pt>
                <c:pt idx="1">
                  <c:v>H13</c:v>
                </c:pt>
                <c:pt idx="2">
                  <c:v>H14</c:v>
                </c:pt>
                <c:pt idx="3">
                  <c:v>H15</c:v>
                </c:pt>
                <c:pt idx="4">
                  <c:v>H16</c:v>
                </c:pt>
                <c:pt idx="5">
                  <c:v>H17</c:v>
                </c:pt>
                <c:pt idx="6">
                  <c:v>H18</c:v>
                </c:pt>
                <c:pt idx="7">
                  <c:v>H19</c:v>
                </c:pt>
                <c:pt idx="8">
                  <c:v>H20</c:v>
                </c:pt>
                <c:pt idx="9">
                  <c:v>H21</c:v>
                </c:pt>
                <c:pt idx="10">
                  <c:v>H22</c:v>
                </c:pt>
                <c:pt idx="11">
                  <c:v>H23</c:v>
                </c:pt>
                <c:pt idx="12">
                  <c:v>H24</c:v>
                </c:pt>
                <c:pt idx="13">
                  <c:v>H25</c:v>
                </c:pt>
                <c:pt idx="14">
                  <c:v>H26</c:v>
                </c:pt>
                <c:pt idx="15">
                  <c:v>H27</c:v>
                </c:pt>
                <c:pt idx="16">
                  <c:v>H28</c:v>
                </c:pt>
              </c:strCache>
            </c:strRef>
          </c:cat>
          <c:val>
            <c:numRef>
              <c:f>Sheet1!$B$2:$B$18</c:f>
              <c:numCache>
                <c:formatCode>General</c:formatCode>
                <c:ptCount val="17"/>
                <c:pt idx="0">
                  <c:v>1675</c:v>
                </c:pt>
                <c:pt idx="1">
                  <c:v>6148</c:v>
                </c:pt>
                <c:pt idx="2">
                  <c:v>12594</c:v>
                </c:pt>
                <c:pt idx="3">
                  <c:v>21735</c:v>
                </c:pt>
                <c:pt idx="4">
                  <c:v>27809</c:v>
                </c:pt>
                <c:pt idx="5">
                  <c:v>30409</c:v>
                </c:pt>
                <c:pt idx="6">
                  <c:v>36057</c:v>
                </c:pt>
                <c:pt idx="7">
                  <c:v>43525</c:v>
                </c:pt>
                <c:pt idx="8">
                  <c:v>50668</c:v>
                </c:pt>
                <c:pt idx="9">
                  <c:v>53141</c:v>
                </c:pt>
                <c:pt idx="10">
                  <c:v>60002</c:v>
                </c:pt>
                <c:pt idx="11">
                  <c:v>61937</c:v>
                </c:pt>
                <c:pt idx="12">
                  <c:v>64903</c:v>
                </c:pt>
                <c:pt idx="13">
                  <c:v>66878</c:v>
                </c:pt>
                <c:pt idx="14">
                  <c:v>71890</c:v>
                </c:pt>
                <c:pt idx="15">
                  <c:v>75433</c:v>
                </c:pt>
                <c:pt idx="16">
                  <c:v>79030</c:v>
                </c:pt>
              </c:numCache>
            </c:numRef>
          </c:val>
          <c:smooth val="0"/>
          <c:extLst xmlns:c16r2="http://schemas.microsoft.com/office/drawing/2015/06/chart">
            <c:ext xmlns:c16="http://schemas.microsoft.com/office/drawing/2014/chart" uri="{C3380CC4-5D6E-409C-BE32-E72D297353CC}">
              <c16:uniqueId val="{00000001-AF87-43FA-8659-D0DD571993E9}"/>
            </c:ext>
          </c:extLst>
        </c:ser>
        <c:dLbls>
          <c:showLegendKey val="0"/>
          <c:showVal val="0"/>
          <c:showCatName val="0"/>
          <c:showSerName val="0"/>
          <c:showPercent val="0"/>
          <c:showBubbleSize val="0"/>
        </c:dLbls>
        <c:marker val="1"/>
        <c:smooth val="0"/>
        <c:axId val="699611760"/>
        <c:axId val="699612152"/>
      </c:lineChart>
      <c:catAx>
        <c:axId val="699611760"/>
        <c:scaling>
          <c:orientation val="minMax"/>
        </c:scaling>
        <c:delete val="0"/>
        <c:axPos val="b"/>
        <c:numFmt formatCode="General" sourceLinked="0"/>
        <c:majorTickMark val="out"/>
        <c:minorTickMark val="none"/>
        <c:tickLblPos val="nextTo"/>
        <c:crossAx val="699612152"/>
        <c:crosses val="autoZero"/>
        <c:auto val="1"/>
        <c:lblAlgn val="ctr"/>
        <c:lblOffset val="100"/>
        <c:tickLblSkip val="3"/>
        <c:noMultiLvlLbl val="0"/>
      </c:catAx>
      <c:valAx>
        <c:axId val="699612152"/>
        <c:scaling>
          <c:orientation val="minMax"/>
        </c:scaling>
        <c:delete val="0"/>
        <c:axPos val="l"/>
        <c:majorGridlines/>
        <c:numFmt formatCode="#,##0_);[Red]\(#,##0\)" sourceLinked="0"/>
        <c:majorTickMark val="out"/>
        <c:minorTickMark val="none"/>
        <c:tickLblPos val="nextTo"/>
        <c:txPr>
          <a:bodyPr/>
          <a:lstStyle/>
          <a:p>
            <a:pPr>
              <a:defRPr sz="1050"/>
            </a:pPr>
            <a:endParaRPr lang="ja-JP"/>
          </a:p>
        </c:txPr>
        <c:crossAx val="699611760"/>
        <c:crosses val="autoZero"/>
        <c:crossBetween val="between"/>
      </c:valAx>
      <c:valAx>
        <c:axId val="699612544"/>
        <c:scaling>
          <c:orientation val="minMax"/>
          <c:max val="7.0000000000000007E-2"/>
        </c:scaling>
        <c:delete val="0"/>
        <c:axPos val="r"/>
        <c:numFmt formatCode="0%" sourceLinked="1"/>
        <c:majorTickMark val="out"/>
        <c:minorTickMark val="none"/>
        <c:tickLblPos val="nextTo"/>
        <c:txPr>
          <a:bodyPr/>
          <a:lstStyle/>
          <a:p>
            <a:pPr>
              <a:defRPr sz="1050"/>
            </a:pPr>
            <a:endParaRPr lang="ja-JP"/>
          </a:p>
        </c:txPr>
        <c:crossAx val="699612936"/>
        <c:crosses val="max"/>
        <c:crossBetween val="between"/>
      </c:valAx>
      <c:catAx>
        <c:axId val="699612936"/>
        <c:scaling>
          <c:orientation val="minMax"/>
        </c:scaling>
        <c:delete val="1"/>
        <c:axPos val="b"/>
        <c:numFmt formatCode="General" sourceLinked="1"/>
        <c:majorTickMark val="out"/>
        <c:minorTickMark val="none"/>
        <c:tickLblPos val="nextTo"/>
        <c:crossAx val="699612544"/>
        <c:crosses val="autoZero"/>
        <c:auto val="1"/>
        <c:lblAlgn val="ctr"/>
        <c:lblOffset val="100"/>
        <c:noMultiLvlLbl val="0"/>
      </c:catAx>
    </c:plotArea>
    <c:legend>
      <c:legendPos val="l"/>
      <c:layout>
        <c:manualLayout>
          <c:xMode val="edge"/>
          <c:yMode val="edge"/>
          <c:x val="0.36070678249362814"/>
          <c:y val="0.35069312169312167"/>
          <c:w val="0.58314481031516796"/>
          <c:h val="0.11564318783068785"/>
        </c:manualLayout>
      </c:layout>
      <c:overlay val="0"/>
      <c:txPr>
        <a:bodyPr/>
        <a:lstStyle/>
        <a:p>
          <a:pPr>
            <a:defRPr sz="1000"/>
          </a:pPr>
          <a:endParaRPr lang="ja-JP"/>
        </a:p>
      </c:txPr>
    </c:legend>
    <c:plotVisOnly val="1"/>
    <c:dispBlanksAs val="gap"/>
    <c:showDLblsOverMax val="0"/>
  </c:chart>
  <c:txPr>
    <a:bodyPr/>
    <a:lstStyle/>
    <a:p>
      <a:pPr>
        <a:defRPr sz="11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602834709772826"/>
          <c:y val="0.15798608711448808"/>
          <c:w val="0.66101348245690617"/>
          <c:h val="0.64858570760035306"/>
        </c:manualLayout>
      </c:layout>
      <c:barChart>
        <c:barDir val="col"/>
        <c:grouping val="stacked"/>
        <c:varyColors val="0"/>
        <c:ser>
          <c:idx val="3"/>
          <c:order val="0"/>
          <c:tx>
            <c:strRef>
              <c:f>Sheet1!$B$1</c:f>
              <c:strCache>
                <c:ptCount val="1"/>
                <c:pt idx="0">
                  <c:v>提供リハビリ単位数</c:v>
                </c:pt>
              </c:strCache>
            </c:strRef>
          </c:tx>
          <c:spPr>
            <a:solidFill>
              <a:schemeClr val="accent6">
                <a:lumMod val="60000"/>
                <a:lumOff val="40000"/>
              </a:schemeClr>
            </a:solidFill>
            <a:ln w="22225">
              <a:solidFill>
                <a:schemeClr val="accent6"/>
              </a:solidFill>
            </a:ln>
          </c:spPr>
          <c:invertIfNegative val="0"/>
          <c:cat>
            <c:strRef>
              <c:f>Sheet1!$A$2:$A$12</c:f>
              <c:strCache>
                <c:ptCount val="11"/>
                <c:pt idx="0">
                  <c:v>H18</c:v>
                </c:pt>
                <c:pt idx="1">
                  <c:v>H19</c:v>
                </c:pt>
                <c:pt idx="2">
                  <c:v>H20</c:v>
                </c:pt>
                <c:pt idx="3">
                  <c:v>H21</c:v>
                </c:pt>
                <c:pt idx="4">
                  <c:v>H22</c:v>
                </c:pt>
                <c:pt idx="5">
                  <c:v>H23</c:v>
                </c:pt>
                <c:pt idx="6">
                  <c:v>H24</c:v>
                </c:pt>
                <c:pt idx="7">
                  <c:v>H25</c:v>
                </c:pt>
                <c:pt idx="8">
                  <c:v>H26</c:v>
                </c:pt>
                <c:pt idx="9">
                  <c:v>H27</c:v>
                </c:pt>
                <c:pt idx="10">
                  <c:v>H28</c:v>
                </c:pt>
              </c:strCache>
            </c:strRef>
          </c:cat>
          <c:val>
            <c:numRef>
              <c:f>Sheet1!$B$2:$B$12</c:f>
              <c:numCache>
                <c:formatCode>#,##0_);[Red]\(#,##0\)</c:formatCode>
                <c:ptCount val="11"/>
                <c:pt idx="0">
                  <c:v>3150332</c:v>
                </c:pt>
                <c:pt idx="1">
                  <c:v>4000143</c:v>
                </c:pt>
                <c:pt idx="2">
                  <c:v>3894292</c:v>
                </c:pt>
                <c:pt idx="3">
                  <c:v>4841966</c:v>
                </c:pt>
                <c:pt idx="4">
                  <c:v>6223880</c:v>
                </c:pt>
                <c:pt idx="5">
                  <c:v>10421425</c:v>
                </c:pt>
                <c:pt idx="6">
                  <c:v>9763308</c:v>
                </c:pt>
                <c:pt idx="7">
                  <c:v>11243750</c:v>
                </c:pt>
                <c:pt idx="8">
                  <c:v>10420207</c:v>
                </c:pt>
                <c:pt idx="9">
                  <c:v>11382240</c:v>
                </c:pt>
                <c:pt idx="10">
                  <c:v>12070632</c:v>
                </c:pt>
              </c:numCache>
            </c:numRef>
          </c:val>
          <c:extLst xmlns:c16r2="http://schemas.microsoft.com/office/drawing/2015/06/chart">
            <c:ext xmlns:c16="http://schemas.microsoft.com/office/drawing/2014/chart" uri="{C3380CC4-5D6E-409C-BE32-E72D297353CC}">
              <c16:uniqueId val="{00000005-ECAC-4308-9ACE-A1BE853425B7}"/>
            </c:ext>
          </c:extLst>
        </c:ser>
        <c:dLbls>
          <c:showLegendKey val="0"/>
          <c:showVal val="0"/>
          <c:showCatName val="0"/>
          <c:showSerName val="0"/>
          <c:showPercent val="0"/>
          <c:showBubbleSize val="0"/>
        </c:dLbls>
        <c:gapWidth val="150"/>
        <c:overlap val="100"/>
        <c:axId val="698107072"/>
        <c:axId val="698107464"/>
      </c:barChart>
      <c:lineChart>
        <c:grouping val="standard"/>
        <c:varyColors val="0"/>
        <c:ser>
          <c:idx val="6"/>
          <c:order val="1"/>
          <c:tx>
            <c:strRef>
              <c:f>Sheet1!$C$1</c:f>
              <c:strCache>
                <c:ptCount val="1"/>
                <c:pt idx="0">
                  <c:v>入院１日当たりリハビリ提供単位数</c:v>
                </c:pt>
              </c:strCache>
            </c:strRef>
          </c:tx>
          <c:spPr>
            <a:ln w="34925">
              <a:solidFill>
                <a:schemeClr val="accent1">
                  <a:lumMod val="75000"/>
                </a:schemeClr>
              </a:solidFill>
            </a:ln>
          </c:spPr>
          <c:marker>
            <c:symbol val="plus"/>
            <c:size val="6"/>
            <c:spPr>
              <a:solidFill>
                <a:schemeClr val="accent1">
                  <a:lumMod val="75000"/>
                </a:schemeClr>
              </a:solidFill>
              <a:ln>
                <a:solidFill>
                  <a:schemeClr val="accent1">
                    <a:lumMod val="75000"/>
                  </a:schemeClr>
                </a:solidFill>
              </a:ln>
            </c:spPr>
          </c:marker>
          <c:cat>
            <c:strRef>
              <c:f>Sheet1!$A$2:$A$12</c:f>
              <c:strCache>
                <c:ptCount val="11"/>
                <c:pt idx="0">
                  <c:v>H18</c:v>
                </c:pt>
                <c:pt idx="1">
                  <c:v>H19</c:v>
                </c:pt>
                <c:pt idx="2">
                  <c:v>H20</c:v>
                </c:pt>
                <c:pt idx="3">
                  <c:v>H21</c:v>
                </c:pt>
                <c:pt idx="4">
                  <c:v>H22</c:v>
                </c:pt>
                <c:pt idx="5">
                  <c:v>H23</c:v>
                </c:pt>
                <c:pt idx="6">
                  <c:v>H24</c:v>
                </c:pt>
                <c:pt idx="7">
                  <c:v>H25</c:v>
                </c:pt>
                <c:pt idx="8">
                  <c:v>H26</c:v>
                </c:pt>
                <c:pt idx="9">
                  <c:v>H27</c:v>
                </c:pt>
                <c:pt idx="10">
                  <c:v>H28</c:v>
                </c:pt>
              </c:strCache>
            </c:strRef>
          </c:cat>
          <c:val>
            <c:numRef>
              <c:f>Sheet1!$C$2:$C$12</c:f>
              <c:numCache>
                <c:formatCode>General</c:formatCode>
                <c:ptCount val="11"/>
                <c:pt idx="0">
                  <c:v>3.547591918249307</c:v>
                </c:pt>
                <c:pt idx="1">
                  <c:v>3.5582446027806687</c:v>
                </c:pt>
                <c:pt idx="2">
                  <c:v>3.5880947576651305</c:v>
                </c:pt>
                <c:pt idx="3">
                  <c:v>3.9771243923795065</c:v>
                </c:pt>
                <c:pt idx="4">
                  <c:v>4.7294386933901968</c:v>
                </c:pt>
                <c:pt idx="5">
                  <c:v>7.0183210252174328</c:v>
                </c:pt>
                <c:pt idx="6">
                  <c:v>6.206619424165984</c:v>
                </c:pt>
                <c:pt idx="7">
                  <c:v>6.7724501835541071</c:v>
                </c:pt>
                <c:pt idx="8">
                  <c:v>5.9673427570215223</c:v>
                </c:pt>
                <c:pt idx="9">
                  <c:v>6.0851258111458852</c:v>
                </c:pt>
                <c:pt idx="10">
                  <c:v>6.2489973395264364</c:v>
                </c:pt>
              </c:numCache>
            </c:numRef>
          </c:val>
          <c:smooth val="0"/>
          <c:extLst xmlns:c16r2="http://schemas.microsoft.com/office/drawing/2015/06/chart">
            <c:ext xmlns:c16="http://schemas.microsoft.com/office/drawing/2014/chart" uri="{C3380CC4-5D6E-409C-BE32-E72D297353CC}">
              <c16:uniqueId val="{00000010-ECAC-4308-9ACE-A1BE853425B7}"/>
            </c:ext>
          </c:extLst>
        </c:ser>
        <c:dLbls>
          <c:showLegendKey val="0"/>
          <c:showVal val="0"/>
          <c:showCatName val="0"/>
          <c:showSerName val="0"/>
          <c:showPercent val="0"/>
          <c:showBubbleSize val="0"/>
        </c:dLbls>
        <c:marker val="1"/>
        <c:smooth val="0"/>
        <c:axId val="698108248"/>
        <c:axId val="698107856"/>
      </c:lineChart>
      <c:catAx>
        <c:axId val="6981070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ja-JP"/>
          </a:p>
        </c:txPr>
        <c:crossAx val="698107464"/>
        <c:crosses val="autoZero"/>
        <c:auto val="1"/>
        <c:lblAlgn val="ctr"/>
        <c:lblOffset val="100"/>
        <c:tickLblSkip val="2"/>
        <c:noMultiLvlLbl val="0"/>
      </c:catAx>
      <c:valAx>
        <c:axId val="698107464"/>
        <c:scaling>
          <c:orientation val="minMax"/>
          <c:max val="16000000"/>
          <c:min val="0"/>
        </c:scaling>
        <c:delete val="0"/>
        <c:axPos val="l"/>
        <c:majorGridlines>
          <c:spPr>
            <a:ln w="9525" cap="flat" cmpd="sng" algn="ctr">
              <a:solidFill>
                <a:schemeClr val="tx1">
                  <a:lumMod val="15000"/>
                  <a:lumOff val="85000"/>
                </a:schemeClr>
              </a:solidFill>
              <a:round/>
            </a:ln>
            <a:effectLst/>
          </c:spPr>
        </c:majorGridlines>
        <c:numFmt formatCode="#,##0_);[Red]\(#,##0\)" sourceLinked="0"/>
        <c:majorTickMark val="none"/>
        <c:minorTickMark val="none"/>
        <c:tickLblPos val="nextTo"/>
        <c:spPr>
          <a:noFill/>
          <a:ln>
            <a:noFill/>
          </a:ln>
          <a:effectLst/>
        </c:spPr>
        <c:txPr>
          <a:bodyPr rot="-60000000" vert="horz"/>
          <a:lstStyle/>
          <a:p>
            <a:pPr>
              <a:defRPr sz="1050"/>
            </a:pPr>
            <a:endParaRPr lang="ja-JP"/>
          </a:p>
        </c:txPr>
        <c:crossAx val="698107072"/>
        <c:crosses val="autoZero"/>
        <c:crossBetween val="between"/>
        <c:majorUnit val="2000000"/>
        <c:dispUnits>
          <c:builtInUnit val="millions"/>
        </c:dispUnits>
      </c:valAx>
      <c:valAx>
        <c:axId val="698107856"/>
        <c:scaling>
          <c:orientation val="minMax"/>
          <c:max val="8"/>
          <c:min val="0"/>
        </c:scaling>
        <c:delete val="0"/>
        <c:axPos val="r"/>
        <c:numFmt formatCode="General" sourceLinked="1"/>
        <c:majorTickMark val="out"/>
        <c:minorTickMark val="none"/>
        <c:tickLblPos val="nextTo"/>
        <c:txPr>
          <a:bodyPr/>
          <a:lstStyle/>
          <a:p>
            <a:pPr>
              <a:defRPr sz="1050"/>
            </a:pPr>
            <a:endParaRPr lang="ja-JP"/>
          </a:p>
        </c:txPr>
        <c:crossAx val="698108248"/>
        <c:crosses val="max"/>
        <c:crossBetween val="between"/>
      </c:valAx>
      <c:catAx>
        <c:axId val="698108248"/>
        <c:scaling>
          <c:orientation val="minMax"/>
        </c:scaling>
        <c:delete val="1"/>
        <c:axPos val="b"/>
        <c:numFmt formatCode="General" sourceLinked="1"/>
        <c:majorTickMark val="out"/>
        <c:minorTickMark val="none"/>
        <c:tickLblPos val="nextTo"/>
        <c:crossAx val="698107856"/>
        <c:crosses val="autoZero"/>
        <c:auto val="1"/>
        <c:lblAlgn val="ctr"/>
        <c:lblOffset val="100"/>
        <c:noMultiLvlLbl val="0"/>
      </c:catAx>
      <c:spPr>
        <a:noFill/>
        <a:ln>
          <a:solidFill>
            <a:schemeClr val="bg1">
              <a:lumMod val="65000"/>
            </a:schemeClr>
          </a:solidFill>
        </a:ln>
        <a:effectLst/>
      </c:spPr>
    </c:plotArea>
    <c:legend>
      <c:legendPos val="l"/>
      <c:layout>
        <c:manualLayout>
          <c:xMode val="edge"/>
          <c:yMode val="edge"/>
          <c:x val="0.20767980026511565"/>
          <c:y val="8.9851254943852835E-2"/>
          <c:w val="0.65658767622278869"/>
          <c:h val="0.13819843336880994"/>
        </c:manualLayout>
      </c:layout>
      <c:overlay val="1"/>
      <c:txPr>
        <a:bodyPr/>
        <a:lstStyle/>
        <a:p>
          <a:pPr>
            <a:defRPr sz="1000"/>
          </a:pPr>
          <a:endParaRPr lang="ja-JP"/>
        </a:p>
      </c:txPr>
    </c:legend>
    <c:plotVisOnly val="1"/>
    <c:dispBlanksAs val="gap"/>
    <c:showDLblsOverMax val="0"/>
  </c:chart>
  <c:spPr>
    <a:noFill/>
    <a:ln>
      <a:noFill/>
    </a:ln>
    <a:effectLst/>
  </c:spPr>
  <c:txPr>
    <a:bodyPr/>
    <a:lstStyle/>
    <a:p>
      <a:pPr>
        <a:defRPr sz="1100">
          <a:latin typeface="メイリオ" panose="020B0604030504040204" pitchFamily="50" charset="-128"/>
          <a:ea typeface="メイリオ" panose="020B0604030504040204" pitchFamily="50" charset="-128"/>
          <a:cs typeface="メイリオ" panose="020B0604030504040204" pitchFamily="50" charset="-128"/>
        </a:defRPr>
      </a:pPr>
      <a:endParaRPr lang="ja-JP"/>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73F152F-1708-4739-8DA2-0D369C0A524E}" type="doc">
      <dgm:prSet loTypeId="urn:microsoft.com/office/officeart/2005/8/layout/chevron1" loCatId="process" qsTypeId="urn:microsoft.com/office/officeart/2005/8/quickstyle/simple1" qsCatId="simple" csTypeId="urn:microsoft.com/office/officeart/2005/8/colors/accent0_3" csCatId="mainScheme" phldr="1"/>
      <dgm:spPr/>
    </dgm:pt>
    <dgm:pt modelId="{96C4927A-8461-4D6E-82AB-54E79DC88EE4}">
      <dgm:prSet phldrT="[テキスト]" custT="1"/>
      <dgm:spPr/>
      <dgm:t>
        <a:bodyPr/>
        <a:lstStyle/>
        <a:p>
          <a:r>
            <a:rPr kumimoji="1" lang="ja-JP" altLang="en-US" sz="1400" b="1" dirty="0"/>
            <a:t>１ヵ月目</a:t>
          </a:r>
        </a:p>
      </dgm:t>
    </dgm:pt>
    <dgm:pt modelId="{B8ED716E-C46D-42F5-A27D-D69A1DF0D94D}" type="parTrans" cxnId="{245B1E20-4A74-4B3E-ADBB-3D105B42D04A}">
      <dgm:prSet/>
      <dgm:spPr/>
      <dgm:t>
        <a:bodyPr/>
        <a:lstStyle/>
        <a:p>
          <a:endParaRPr kumimoji="1" lang="ja-JP" altLang="en-US" sz="1400" b="1"/>
        </a:p>
      </dgm:t>
    </dgm:pt>
    <dgm:pt modelId="{C3C1F6C8-A7D3-43A1-A9CE-1C1B1AF935F8}" type="sibTrans" cxnId="{245B1E20-4A74-4B3E-ADBB-3D105B42D04A}">
      <dgm:prSet/>
      <dgm:spPr/>
      <dgm:t>
        <a:bodyPr/>
        <a:lstStyle/>
        <a:p>
          <a:endParaRPr kumimoji="1" lang="ja-JP" altLang="en-US" sz="1400" b="1"/>
        </a:p>
      </dgm:t>
    </dgm:pt>
    <dgm:pt modelId="{C1471990-87BF-4F48-8260-947538848CA1}">
      <dgm:prSet phldrT="[テキスト]" custT="1"/>
      <dgm:spPr/>
      <dgm:t>
        <a:bodyPr/>
        <a:lstStyle/>
        <a:p>
          <a:r>
            <a:rPr kumimoji="1" lang="en-US" altLang="ja-JP" sz="1400" b="1" dirty="0"/>
            <a:t>4</a:t>
          </a:r>
          <a:r>
            <a:rPr kumimoji="1" lang="ja-JP" altLang="en-US" sz="1400" b="1" dirty="0"/>
            <a:t>ヵ月目</a:t>
          </a:r>
        </a:p>
      </dgm:t>
    </dgm:pt>
    <dgm:pt modelId="{C406FBFE-B13E-42D8-BC2A-B56B495095D5}" type="parTrans" cxnId="{27BA7485-0596-4BA3-9532-0546057FC72A}">
      <dgm:prSet/>
      <dgm:spPr/>
      <dgm:t>
        <a:bodyPr/>
        <a:lstStyle/>
        <a:p>
          <a:endParaRPr kumimoji="1" lang="ja-JP" altLang="en-US" sz="1400" b="1"/>
        </a:p>
      </dgm:t>
    </dgm:pt>
    <dgm:pt modelId="{69DB1C10-3734-4A4E-A2DB-629F6AAAB8C9}" type="sibTrans" cxnId="{27BA7485-0596-4BA3-9532-0546057FC72A}">
      <dgm:prSet/>
      <dgm:spPr/>
      <dgm:t>
        <a:bodyPr/>
        <a:lstStyle/>
        <a:p>
          <a:endParaRPr kumimoji="1" lang="ja-JP" altLang="en-US" sz="1400" b="1"/>
        </a:p>
      </dgm:t>
    </dgm:pt>
    <dgm:pt modelId="{D769779E-EDF7-4A5A-A0A2-AB6956F64AED}">
      <dgm:prSet phldrT="[テキスト]" custT="1"/>
      <dgm:spPr/>
      <dgm:t>
        <a:bodyPr/>
        <a:lstStyle/>
        <a:p>
          <a:r>
            <a:rPr kumimoji="1" lang="en-US" altLang="ja-JP" sz="1400" b="1" dirty="0"/>
            <a:t>3</a:t>
          </a:r>
          <a:r>
            <a:rPr kumimoji="1" lang="ja-JP" altLang="en-US" sz="1400" b="1" dirty="0"/>
            <a:t>ヵ月目</a:t>
          </a:r>
        </a:p>
      </dgm:t>
    </dgm:pt>
    <dgm:pt modelId="{51464654-508F-484C-B904-B5712B893241}" type="parTrans" cxnId="{3D2E51B8-31B6-48DB-969D-C7AA0688B64F}">
      <dgm:prSet/>
      <dgm:spPr/>
      <dgm:t>
        <a:bodyPr/>
        <a:lstStyle/>
        <a:p>
          <a:endParaRPr kumimoji="1" lang="ja-JP" altLang="en-US" sz="1400" b="1"/>
        </a:p>
      </dgm:t>
    </dgm:pt>
    <dgm:pt modelId="{1AB498FD-EB59-41D5-B5F8-DB7233FDA102}" type="sibTrans" cxnId="{3D2E51B8-31B6-48DB-969D-C7AA0688B64F}">
      <dgm:prSet/>
      <dgm:spPr/>
      <dgm:t>
        <a:bodyPr/>
        <a:lstStyle/>
        <a:p>
          <a:endParaRPr kumimoji="1" lang="ja-JP" altLang="en-US" sz="1400" b="1"/>
        </a:p>
      </dgm:t>
    </dgm:pt>
    <dgm:pt modelId="{590CEF00-2F3B-4C5E-B984-32EE3052D6F5}">
      <dgm:prSet phldrT="[テキスト]" custT="1"/>
      <dgm:spPr/>
      <dgm:t>
        <a:bodyPr/>
        <a:lstStyle/>
        <a:p>
          <a:r>
            <a:rPr kumimoji="1" lang="en-US" altLang="ja-JP" sz="1400" b="1" dirty="0"/>
            <a:t>2</a:t>
          </a:r>
          <a:r>
            <a:rPr kumimoji="1" lang="ja-JP" altLang="en-US" sz="1400" b="1" dirty="0"/>
            <a:t>ヵ月目</a:t>
          </a:r>
        </a:p>
      </dgm:t>
    </dgm:pt>
    <dgm:pt modelId="{3F58792C-BBD5-4CC5-B9DA-5FCEB1509457}" type="parTrans" cxnId="{37F738E8-BD73-4393-B3DC-076A0A136083}">
      <dgm:prSet/>
      <dgm:spPr/>
      <dgm:t>
        <a:bodyPr/>
        <a:lstStyle/>
        <a:p>
          <a:endParaRPr kumimoji="1" lang="ja-JP" altLang="en-US" sz="1400" b="1"/>
        </a:p>
      </dgm:t>
    </dgm:pt>
    <dgm:pt modelId="{B7A0C693-4F27-46DC-8770-821D65F186F1}" type="sibTrans" cxnId="{37F738E8-BD73-4393-B3DC-076A0A136083}">
      <dgm:prSet/>
      <dgm:spPr/>
      <dgm:t>
        <a:bodyPr/>
        <a:lstStyle/>
        <a:p>
          <a:endParaRPr kumimoji="1" lang="ja-JP" altLang="en-US" sz="1400" b="1"/>
        </a:p>
      </dgm:t>
    </dgm:pt>
    <dgm:pt modelId="{723F20FB-3FD2-4037-836C-6DAE1DD8E9B7}" type="pres">
      <dgm:prSet presAssocID="{C73F152F-1708-4739-8DA2-0D369C0A524E}" presName="Name0" presStyleCnt="0">
        <dgm:presLayoutVars>
          <dgm:dir/>
          <dgm:animLvl val="lvl"/>
          <dgm:resizeHandles val="exact"/>
        </dgm:presLayoutVars>
      </dgm:prSet>
      <dgm:spPr/>
    </dgm:pt>
    <dgm:pt modelId="{587857A3-3966-4D8F-AFD6-452CEAA5646E}" type="pres">
      <dgm:prSet presAssocID="{96C4927A-8461-4D6E-82AB-54E79DC88EE4}" presName="parTxOnly" presStyleLbl="node1" presStyleIdx="0" presStyleCnt="4">
        <dgm:presLayoutVars>
          <dgm:chMax val="0"/>
          <dgm:chPref val="0"/>
          <dgm:bulletEnabled val="1"/>
        </dgm:presLayoutVars>
      </dgm:prSet>
      <dgm:spPr/>
      <dgm:t>
        <a:bodyPr/>
        <a:lstStyle/>
        <a:p>
          <a:endParaRPr kumimoji="1" lang="ja-JP" altLang="en-US"/>
        </a:p>
      </dgm:t>
    </dgm:pt>
    <dgm:pt modelId="{BF66E8D8-5723-4E57-AD3E-295948BE9989}" type="pres">
      <dgm:prSet presAssocID="{C3C1F6C8-A7D3-43A1-A9CE-1C1B1AF935F8}" presName="parTxOnlySpace" presStyleCnt="0"/>
      <dgm:spPr/>
    </dgm:pt>
    <dgm:pt modelId="{3FCFF36C-B457-4915-BCC2-F0A072414847}" type="pres">
      <dgm:prSet presAssocID="{590CEF00-2F3B-4C5E-B984-32EE3052D6F5}" presName="parTxOnly" presStyleLbl="node1" presStyleIdx="1" presStyleCnt="4" custLinFactNeighborX="-12649" custLinFactNeighborY="25000">
        <dgm:presLayoutVars>
          <dgm:chMax val="0"/>
          <dgm:chPref val="0"/>
          <dgm:bulletEnabled val="1"/>
        </dgm:presLayoutVars>
      </dgm:prSet>
      <dgm:spPr/>
      <dgm:t>
        <a:bodyPr/>
        <a:lstStyle/>
        <a:p>
          <a:endParaRPr kumimoji="1" lang="ja-JP" altLang="en-US"/>
        </a:p>
      </dgm:t>
    </dgm:pt>
    <dgm:pt modelId="{C2E42DD0-ABC7-4ADA-A201-3409426114F2}" type="pres">
      <dgm:prSet presAssocID="{B7A0C693-4F27-46DC-8770-821D65F186F1}" presName="parTxOnlySpace" presStyleCnt="0"/>
      <dgm:spPr/>
    </dgm:pt>
    <dgm:pt modelId="{DD732D85-D250-42C3-939F-6289BDA5095B}" type="pres">
      <dgm:prSet presAssocID="{D769779E-EDF7-4A5A-A0A2-AB6956F64AED}" presName="parTxOnly" presStyleLbl="node1" presStyleIdx="2" presStyleCnt="4">
        <dgm:presLayoutVars>
          <dgm:chMax val="0"/>
          <dgm:chPref val="0"/>
          <dgm:bulletEnabled val="1"/>
        </dgm:presLayoutVars>
      </dgm:prSet>
      <dgm:spPr/>
      <dgm:t>
        <a:bodyPr/>
        <a:lstStyle/>
        <a:p>
          <a:endParaRPr kumimoji="1" lang="ja-JP" altLang="en-US"/>
        </a:p>
      </dgm:t>
    </dgm:pt>
    <dgm:pt modelId="{E3A187CD-5F51-402B-94ED-8C451C4CAD1D}" type="pres">
      <dgm:prSet presAssocID="{1AB498FD-EB59-41D5-B5F8-DB7233FDA102}" presName="parTxOnlySpace" presStyleCnt="0"/>
      <dgm:spPr/>
    </dgm:pt>
    <dgm:pt modelId="{112395AC-6FAF-4063-8158-2885E5A1F045}" type="pres">
      <dgm:prSet presAssocID="{C1471990-87BF-4F48-8260-947538848CA1}" presName="parTxOnly" presStyleLbl="node1" presStyleIdx="3" presStyleCnt="4">
        <dgm:presLayoutVars>
          <dgm:chMax val="0"/>
          <dgm:chPref val="0"/>
          <dgm:bulletEnabled val="1"/>
        </dgm:presLayoutVars>
      </dgm:prSet>
      <dgm:spPr/>
      <dgm:t>
        <a:bodyPr/>
        <a:lstStyle/>
        <a:p>
          <a:endParaRPr kumimoji="1" lang="ja-JP" altLang="en-US"/>
        </a:p>
      </dgm:t>
    </dgm:pt>
  </dgm:ptLst>
  <dgm:cxnLst>
    <dgm:cxn modelId="{487DB94B-701F-42A9-AD66-1EC20753D500}" type="presOf" srcId="{96C4927A-8461-4D6E-82AB-54E79DC88EE4}" destId="{587857A3-3966-4D8F-AFD6-452CEAA5646E}" srcOrd="0" destOrd="0" presId="urn:microsoft.com/office/officeart/2005/8/layout/chevron1"/>
    <dgm:cxn modelId="{3D2E51B8-31B6-48DB-969D-C7AA0688B64F}" srcId="{C73F152F-1708-4739-8DA2-0D369C0A524E}" destId="{D769779E-EDF7-4A5A-A0A2-AB6956F64AED}" srcOrd="2" destOrd="0" parTransId="{51464654-508F-484C-B904-B5712B893241}" sibTransId="{1AB498FD-EB59-41D5-B5F8-DB7233FDA102}"/>
    <dgm:cxn modelId="{A88E2D4E-4907-414C-9251-5E4807C5B247}" type="presOf" srcId="{C1471990-87BF-4F48-8260-947538848CA1}" destId="{112395AC-6FAF-4063-8158-2885E5A1F045}" srcOrd="0" destOrd="0" presId="urn:microsoft.com/office/officeart/2005/8/layout/chevron1"/>
    <dgm:cxn modelId="{245B1E20-4A74-4B3E-ADBB-3D105B42D04A}" srcId="{C73F152F-1708-4739-8DA2-0D369C0A524E}" destId="{96C4927A-8461-4D6E-82AB-54E79DC88EE4}" srcOrd="0" destOrd="0" parTransId="{B8ED716E-C46D-42F5-A27D-D69A1DF0D94D}" sibTransId="{C3C1F6C8-A7D3-43A1-A9CE-1C1B1AF935F8}"/>
    <dgm:cxn modelId="{37F738E8-BD73-4393-B3DC-076A0A136083}" srcId="{C73F152F-1708-4739-8DA2-0D369C0A524E}" destId="{590CEF00-2F3B-4C5E-B984-32EE3052D6F5}" srcOrd="1" destOrd="0" parTransId="{3F58792C-BBD5-4CC5-B9DA-5FCEB1509457}" sibTransId="{B7A0C693-4F27-46DC-8770-821D65F186F1}"/>
    <dgm:cxn modelId="{CFB0B36A-B104-4C2A-A3CA-2F99A293AD1E}" type="presOf" srcId="{590CEF00-2F3B-4C5E-B984-32EE3052D6F5}" destId="{3FCFF36C-B457-4915-BCC2-F0A072414847}" srcOrd="0" destOrd="0" presId="urn:microsoft.com/office/officeart/2005/8/layout/chevron1"/>
    <dgm:cxn modelId="{B154F7A1-7A54-4429-957F-F1E17D476C7F}" type="presOf" srcId="{C73F152F-1708-4739-8DA2-0D369C0A524E}" destId="{723F20FB-3FD2-4037-836C-6DAE1DD8E9B7}" srcOrd="0" destOrd="0" presId="urn:microsoft.com/office/officeart/2005/8/layout/chevron1"/>
    <dgm:cxn modelId="{B31490FD-5A73-463C-8BA8-EF173EDABA85}" type="presOf" srcId="{D769779E-EDF7-4A5A-A0A2-AB6956F64AED}" destId="{DD732D85-D250-42C3-939F-6289BDA5095B}" srcOrd="0" destOrd="0" presId="urn:microsoft.com/office/officeart/2005/8/layout/chevron1"/>
    <dgm:cxn modelId="{27BA7485-0596-4BA3-9532-0546057FC72A}" srcId="{C73F152F-1708-4739-8DA2-0D369C0A524E}" destId="{C1471990-87BF-4F48-8260-947538848CA1}" srcOrd="3" destOrd="0" parTransId="{C406FBFE-B13E-42D8-BC2A-B56B495095D5}" sibTransId="{69DB1C10-3734-4A4E-A2DB-629F6AAAB8C9}"/>
    <dgm:cxn modelId="{6B7896BA-7837-4CCE-9CFF-9ED3CF7E2AD8}" type="presParOf" srcId="{723F20FB-3FD2-4037-836C-6DAE1DD8E9B7}" destId="{587857A3-3966-4D8F-AFD6-452CEAA5646E}" srcOrd="0" destOrd="0" presId="urn:microsoft.com/office/officeart/2005/8/layout/chevron1"/>
    <dgm:cxn modelId="{78529561-4321-4F52-8175-E68C10C1ABFF}" type="presParOf" srcId="{723F20FB-3FD2-4037-836C-6DAE1DD8E9B7}" destId="{BF66E8D8-5723-4E57-AD3E-295948BE9989}" srcOrd="1" destOrd="0" presId="urn:microsoft.com/office/officeart/2005/8/layout/chevron1"/>
    <dgm:cxn modelId="{7F2858DA-8731-4A0C-9555-573120BA2835}" type="presParOf" srcId="{723F20FB-3FD2-4037-836C-6DAE1DD8E9B7}" destId="{3FCFF36C-B457-4915-BCC2-F0A072414847}" srcOrd="2" destOrd="0" presId="urn:microsoft.com/office/officeart/2005/8/layout/chevron1"/>
    <dgm:cxn modelId="{D864CA0E-76FC-4D9E-BD52-ABBEC6DD3B6B}" type="presParOf" srcId="{723F20FB-3FD2-4037-836C-6DAE1DD8E9B7}" destId="{C2E42DD0-ABC7-4ADA-A201-3409426114F2}" srcOrd="3" destOrd="0" presId="urn:microsoft.com/office/officeart/2005/8/layout/chevron1"/>
    <dgm:cxn modelId="{F77EE451-76CF-4D1A-92E1-0388B6608563}" type="presParOf" srcId="{723F20FB-3FD2-4037-836C-6DAE1DD8E9B7}" destId="{DD732D85-D250-42C3-939F-6289BDA5095B}" srcOrd="4" destOrd="0" presId="urn:microsoft.com/office/officeart/2005/8/layout/chevron1"/>
    <dgm:cxn modelId="{8DA4E018-A4ED-4532-B8A4-20C32FC37DD7}" type="presParOf" srcId="{723F20FB-3FD2-4037-836C-6DAE1DD8E9B7}" destId="{E3A187CD-5F51-402B-94ED-8C451C4CAD1D}" srcOrd="5" destOrd="0" presId="urn:microsoft.com/office/officeart/2005/8/layout/chevron1"/>
    <dgm:cxn modelId="{7EF146B0-097A-4EDA-A156-9AC03B0B6F99}" type="presParOf" srcId="{723F20FB-3FD2-4037-836C-6DAE1DD8E9B7}" destId="{112395AC-6FAF-4063-8158-2885E5A1F045}" srcOrd="6"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7857A3-3966-4D8F-AFD6-452CEAA5646E}">
      <dsp:nvSpPr>
        <dsp:cNvPr id="0" name=""/>
        <dsp:cNvSpPr/>
      </dsp:nvSpPr>
      <dsp:spPr>
        <a:xfrm>
          <a:off x="4101" y="0"/>
          <a:ext cx="2387363" cy="288032"/>
        </a:xfrm>
        <a:prstGeom prst="chevron">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lvl="0" algn="ctr" defTabSz="622300">
            <a:lnSpc>
              <a:spcPct val="90000"/>
            </a:lnSpc>
            <a:spcBef>
              <a:spcPct val="0"/>
            </a:spcBef>
            <a:spcAft>
              <a:spcPct val="35000"/>
            </a:spcAft>
          </a:pPr>
          <a:r>
            <a:rPr kumimoji="1" lang="ja-JP" altLang="en-US" sz="1400" b="1" kern="1200" dirty="0"/>
            <a:t>１ヵ月目</a:t>
          </a:r>
        </a:p>
      </dsp:txBody>
      <dsp:txXfrm>
        <a:off x="148117" y="0"/>
        <a:ext cx="2099331" cy="288032"/>
      </dsp:txXfrm>
    </dsp:sp>
    <dsp:sp modelId="{3FCFF36C-B457-4915-BCC2-F0A072414847}">
      <dsp:nvSpPr>
        <dsp:cNvPr id="0" name=""/>
        <dsp:cNvSpPr/>
      </dsp:nvSpPr>
      <dsp:spPr>
        <a:xfrm>
          <a:off x="2122530" y="0"/>
          <a:ext cx="2387363" cy="288032"/>
        </a:xfrm>
        <a:prstGeom prst="chevron">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lvl="0" algn="ctr" defTabSz="622300">
            <a:lnSpc>
              <a:spcPct val="90000"/>
            </a:lnSpc>
            <a:spcBef>
              <a:spcPct val="0"/>
            </a:spcBef>
            <a:spcAft>
              <a:spcPct val="35000"/>
            </a:spcAft>
          </a:pPr>
          <a:r>
            <a:rPr kumimoji="1" lang="en-US" altLang="ja-JP" sz="1400" b="1" kern="1200" dirty="0"/>
            <a:t>2</a:t>
          </a:r>
          <a:r>
            <a:rPr kumimoji="1" lang="ja-JP" altLang="en-US" sz="1400" b="1" kern="1200" dirty="0"/>
            <a:t>ヵ月目</a:t>
          </a:r>
        </a:p>
      </dsp:txBody>
      <dsp:txXfrm>
        <a:off x="2266546" y="0"/>
        <a:ext cx="2099331" cy="288032"/>
      </dsp:txXfrm>
    </dsp:sp>
    <dsp:sp modelId="{DD732D85-D250-42C3-939F-6289BDA5095B}">
      <dsp:nvSpPr>
        <dsp:cNvPr id="0" name=""/>
        <dsp:cNvSpPr/>
      </dsp:nvSpPr>
      <dsp:spPr>
        <a:xfrm>
          <a:off x="4301354" y="0"/>
          <a:ext cx="2387363" cy="288032"/>
        </a:xfrm>
        <a:prstGeom prst="chevron">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lvl="0" algn="ctr" defTabSz="622300">
            <a:lnSpc>
              <a:spcPct val="90000"/>
            </a:lnSpc>
            <a:spcBef>
              <a:spcPct val="0"/>
            </a:spcBef>
            <a:spcAft>
              <a:spcPct val="35000"/>
            </a:spcAft>
          </a:pPr>
          <a:r>
            <a:rPr kumimoji="1" lang="en-US" altLang="ja-JP" sz="1400" b="1" kern="1200" dirty="0"/>
            <a:t>3</a:t>
          </a:r>
          <a:r>
            <a:rPr kumimoji="1" lang="ja-JP" altLang="en-US" sz="1400" b="1" kern="1200" dirty="0"/>
            <a:t>ヵ月目</a:t>
          </a:r>
        </a:p>
      </dsp:txBody>
      <dsp:txXfrm>
        <a:off x="4445370" y="0"/>
        <a:ext cx="2099331" cy="288032"/>
      </dsp:txXfrm>
    </dsp:sp>
    <dsp:sp modelId="{112395AC-6FAF-4063-8158-2885E5A1F045}">
      <dsp:nvSpPr>
        <dsp:cNvPr id="0" name=""/>
        <dsp:cNvSpPr/>
      </dsp:nvSpPr>
      <dsp:spPr>
        <a:xfrm>
          <a:off x="6449981" y="0"/>
          <a:ext cx="2387363" cy="288032"/>
        </a:xfrm>
        <a:prstGeom prst="chevron">
          <a:avLst/>
        </a:prstGeom>
        <a:solidFill>
          <a:schemeClr val="dk2">
            <a:hueOff val="0"/>
            <a:satOff val="0"/>
            <a:lumOff val="0"/>
            <a:alphaOff val="0"/>
          </a:schemeClr>
        </a:solidFill>
        <a:ln w="1270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lvl="0" algn="ctr" defTabSz="622300">
            <a:lnSpc>
              <a:spcPct val="90000"/>
            </a:lnSpc>
            <a:spcBef>
              <a:spcPct val="0"/>
            </a:spcBef>
            <a:spcAft>
              <a:spcPct val="35000"/>
            </a:spcAft>
          </a:pPr>
          <a:r>
            <a:rPr kumimoji="1" lang="en-US" altLang="ja-JP" sz="1400" b="1" kern="1200" dirty="0"/>
            <a:t>4</a:t>
          </a:r>
          <a:r>
            <a:rPr kumimoji="1" lang="ja-JP" altLang="en-US" sz="1400" b="1" kern="1200" dirty="0"/>
            <a:t>ヵ月目</a:t>
          </a:r>
        </a:p>
      </dsp:txBody>
      <dsp:txXfrm>
        <a:off x="6593997" y="0"/>
        <a:ext cx="2099331" cy="288032"/>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7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70.emf"/></Relationships>
</file>

<file path=ppt/drawings/drawing1.xml><?xml version="1.0" encoding="utf-8"?>
<c:userShapes xmlns:c="http://schemas.openxmlformats.org/drawingml/2006/chart">
  <cdr:relSizeAnchor xmlns:cdr="http://schemas.openxmlformats.org/drawingml/2006/chartDrawing">
    <cdr:from>
      <cdr:x>0.44652</cdr:x>
      <cdr:y>0.59321</cdr:y>
    </cdr:from>
    <cdr:to>
      <cdr:x>0.68916</cdr:x>
      <cdr:y>0.6876</cdr:y>
    </cdr:to>
    <cdr:sp macro="" textlink="">
      <cdr:nvSpPr>
        <cdr:cNvPr id="4" name="テキスト ボックス 7"/>
        <cdr:cNvSpPr txBox="1"/>
      </cdr:nvSpPr>
      <cdr:spPr>
        <a:xfrm xmlns:a="http://schemas.openxmlformats.org/drawingml/2006/main">
          <a:off x="2358370" y="1740853"/>
          <a:ext cx="1281548" cy="27700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lang="ja-JP" altLang="en-US" sz="1200" dirty="0"/>
            <a:t>全</a:t>
          </a:r>
          <a:r>
            <a:rPr lang="en-US" altLang="ja-JP" sz="1200" dirty="0"/>
            <a:t>4,312</a:t>
          </a:r>
          <a:r>
            <a:rPr lang="ja-JP" altLang="en-US" sz="1200" dirty="0"/>
            <a:t>施設</a:t>
          </a:r>
          <a:endParaRPr kumimoji="1" lang="ja-JP" altLang="en-US" sz="1200" dirty="0"/>
        </a:p>
      </cdr:txBody>
    </cdr:sp>
  </cdr:relSizeAnchor>
</c:userShapes>
</file>

<file path=ppt/drawings/drawing2.xml><?xml version="1.0" encoding="utf-8"?>
<c:userShapes xmlns:c="http://schemas.openxmlformats.org/drawingml/2006/chart">
  <cdr:relSizeAnchor xmlns:cdr="http://schemas.openxmlformats.org/drawingml/2006/chartDrawing">
    <cdr:from>
      <cdr:x>0.44652</cdr:x>
      <cdr:y>0.59321</cdr:y>
    </cdr:from>
    <cdr:to>
      <cdr:x>0.68916</cdr:x>
      <cdr:y>0.6876</cdr:y>
    </cdr:to>
    <cdr:sp macro="" textlink="">
      <cdr:nvSpPr>
        <cdr:cNvPr id="4" name="テキスト ボックス 7"/>
        <cdr:cNvSpPr txBox="1"/>
      </cdr:nvSpPr>
      <cdr:spPr>
        <a:xfrm xmlns:a="http://schemas.openxmlformats.org/drawingml/2006/main">
          <a:off x="2358370" y="1740853"/>
          <a:ext cx="1281548" cy="27700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xmlns:a="http://schemas.openxmlformats.org/drawingml/2006/main">
          <a:r>
            <a:rPr lang="ja-JP" altLang="en-US" sz="1200" dirty="0"/>
            <a:t>全</a:t>
          </a:r>
          <a:r>
            <a:rPr lang="en-US" altLang="ja-JP" sz="1200" dirty="0"/>
            <a:t>4,312</a:t>
          </a:r>
          <a:r>
            <a:rPr lang="ja-JP" altLang="en-US" sz="1200" dirty="0"/>
            <a:t>施設</a:t>
          </a:r>
          <a:endParaRPr kumimoji="1" lang="ja-JP" altLang="en-US" sz="1200" dirty="0"/>
        </a:p>
      </cdr:txBody>
    </cdr:sp>
  </cdr:relSizeAnchor>
</c:userShapes>
</file>

<file path=ppt/drawings/drawing3.xml><?xml version="1.0" encoding="utf-8"?>
<c:userShapes xmlns:c="http://schemas.openxmlformats.org/drawingml/2006/chart">
  <cdr:relSizeAnchor xmlns:cdr="http://schemas.openxmlformats.org/drawingml/2006/chartDrawing">
    <cdr:from>
      <cdr:x>0.43194</cdr:x>
      <cdr:y>0.00708</cdr:y>
    </cdr:from>
    <cdr:to>
      <cdr:x>0.43194</cdr:x>
      <cdr:y>0.92867</cdr:y>
    </cdr:to>
    <cdr:cxnSp macro="">
      <cdr:nvCxnSpPr>
        <cdr:cNvPr id="3" name="直線コネクタ 2">
          <a:extLst xmlns:a="http://schemas.openxmlformats.org/drawingml/2006/main">
            <a:ext uri="{FF2B5EF4-FFF2-40B4-BE49-F238E27FC236}">
              <a16:creationId xmlns="" xmlns:a16="http://schemas.microsoft.com/office/drawing/2014/main" id="{BB68CC4A-CB07-448C-AB2C-8D0E64AA6376}"/>
            </a:ext>
          </a:extLst>
        </cdr:cNvPr>
        <cdr:cNvCxnSpPr/>
      </cdr:nvCxnSpPr>
      <cdr:spPr>
        <a:xfrm xmlns:a="http://schemas.openxmlformats.org/drawingml/2006/main">
          <a:off x="1962948" y="17401"/>
          <a:ext cx="0" cy="2263754"/>
        </a:xfrm>
        <a:prstGeom xmlns:a="http://schemas.openxmlformats.org/drawingml/2006/main" prst="line">
          <a:avLst/>
        </a:prstGeom>
        <a:ln xmlns:a="http://schemas.openxmlformats.org/drawingml/2006/main">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5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2"/>
            <a:ext cx="2918831" cy="493316"/>
          </a:xfrm>
          <a:prstGeom prst="rect">
            <a:avLst/>
          </a:prstGeom>
        </p:spPr>
        <p:txBody>
          <a:bodyPr vert="horz" lIns="90628" tIns="45314" rIns="90628" bIns="45314"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5374" y="2"/>
            <a:ext cx="2918831" cy="493316"/>
          </a:xfrm>
          <a:prstGeom prst="rect">
            <a:avLst/>
          </a:prstGeom>
        </p:spPr>
        <p:txBody>
          <a:bodyPr vert="horz" lIns="90628" tIns="45314" rIns="90628" bIns="45314" rtlCol="0"/>
          <a:lstStyle>
            <a:lvl1pPr algn="r">
              <a:defRPr sz="1200"/>
            </a:lvl1pPr>
          </a:lstStyle>
          <a:p>
            <a:fld id="{CF911FAE-0395-4DBC-AEDF-2E1C5E420542}" type="datetimeFigureOut">
              <a:rPr kumimoji="1" lang="ja-JP" altLang="en-US" smtClean="0"/>
              <a:t>2018/3/4</a:t>
            </a:fld>
            <a:endParaRPr kumimoji="1" lang="ja-JP" altLang="en-US"/>
          </a:p>
        </p:txBody>
      </p:sp>
      <p:sp>
        <p:nvSpPr>
          <p:cNvPr id="4" name="スライド イメージ プレースホルダー 3"/>
          <p:cNvSpPr>
            <a:spLocks noGrp="1" noRot="1" noChangeAspect="1"/>
          </p:cNvSpPr>
          <p:nvPr>
            <p:ph type="sldImg" idx="2"/>
          </p:nvPr>
        </p:nvSpPr>
        <p:spPr>
          <a:xfrm>
            <a:off x="698500" y="741363"/>
            <a:ext cx="5338763" cy="3697287"/>
          </a:xfrm>
          <a:prstGeom prst="rect">
            <a:avLst/>
          </a:prstGeom>
          <a:noFill/>
          <a:ln w="12700">
            <a:solidFill>
              <a:prstClr val="black"/>
            </a:solidFill>
          </a:ln>
        </p:spPr>
        <p:txBody>
          <a:bodyPr vert="horz" lIns="90628" tIns="45314" rIns="90628" bIns="45314" rtlCol="0" anchor="ctr"/>
          <a:lstStyle/>
          <a:p>
            <a:endParaRPr lang="ja-JP" altLang="en-US"/>
          </a:p>
        </p:txBody>
      </p:sp>
      <p:sp>
        <p:nvSpPr>
          <p:cNvPr id="5" name="ノート プレースホルダー 4"/>
          <p:cNvSpPr>
            <a:spLocks noGrp="1"/>
          </p:cNvSpPr>
          <p:nvPr>
            <p:ph type="body" sz="quarter" idx="3"/>
          </p:nvPr>
        </p:nvSpPr>
        <p:spPr>
          <a:xfrm>
            <a:off x="673577" y="4686499"/>
            <a:ext cx="5388610" cy="4439841"/>
          </a:xfrm>
          <a:prstGeom prst="rect">
            <a:avLst/>
          </a:prstGeom>
        </p:spPr>
        <p:txBody>
          <a:bodyPr vert="horz" lIns="90628" tIns="45314" rIns="90628" bIns="45314"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371287"/>
            <a:ext cx="2918831" cy="493316"/>
          </a:xfrm>
          <a:prstGeom prst="rect">
            <a:avLst/>
          </a:prstGeom>
        </p:spPr>
        <p:txBody>
          <a:bodyPr vert="horz" lIns="90628" tIns="45314" rIns="90628" bIns="45314"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5374" y="9371287"/>
            <a:ext cx="2918831" cy="493316"/>
          </a:xfrm>
          <a:prstGeom prst="rect">
            <a:avLst/>
          </a:prstGeom>
        </p:spPr>
        <p:txBody>
          <a:bodyPr vert="horz" lIns="90628" tIns="45314" rIns="90628" bIns="45314" rtlCol="0" anchor="b"/>
          <a:lstStyle>
            <a:lvl1pPr algn="r">
              <a:defRPr sz="1200"/>
            </a:lvl1pPr>
          </a:lstStyle>
          <a:p>
            <a:fld id="{87313978-A904-4F89-9472-829A76414E17}" type="slidenum">
              <a:rPr kumimoji="1" lang="ja-JP" altLang="en-US" smtClean="0"/>
              <a:t>‹#›</a:t>
            </a:fld>
            <a:endParaRPr kumimoji="1" lang="ja-JP" altLang="en-US"/>
          </a:p>
        </p:txBody>
      </p:sp>
    </p:spTree>
    <p:extLst>
      <p:ext uri="{BB962C8B-B14F-4D97-AF65-F5344CB8AC3E}">
        <p14:creationId xmlns:p14="http://schemas.microsoft.com/office/powerpoint/2010/main" val="236279346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653166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88572460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140</a:t>
            </a:fld>
            <a:endParaRPr lang="en-US" altLang="ja-JP" dirty="0">
              <a:solidFill>
                <a:prstClr val="black"/>
              </a:solidFill>
            </a:endParaRPr>
          </a:p>
        </p:txBody>
      </p:sp>
    </p:spTree>
    <p:extLst>
      <p:ext uri="{BB962C8B-B14F-4D97-AF65-F5344CB8AC3E}">
        <p14:creationId xmlns:p14="http://schemas.microsoft.com/office/powerpoint/2010/main" val="83777892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3"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234636438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143</a:t>
            </a:fld>
            <a:endParaRPr lang="en-US" altLang="ja-JP" dirty="0">
              <a:solidFill>
                <a:prstClr val="black"/>
              </a:solidFill>
            </a:endParaRPr>
          </a:p>
        </p:txBody>
      </p:sp>
    </p:spTree>
    <p:extLst>
      <p:ext uri="{BB962C8B-B14F-4D97-AF65-F5344CB8AC3E}">
        <p14:creationId xmlns:p14="http://schemas.microsoft.com/office/powerpoint/2010/main" val="724440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144</a:t>
            </a:fld>
            <a:endParaRPr lang="en-US" altLang="ja-JP" dirty="0">
              <a:solidFill>
                <a:prstClr val="black"/>
              </a:solidFill>
            </a:endParaRPr>
          </a:p>
        </p:txBody>
      </p:sp>
    </p:spTree>
    <p:extLst>
      <p:ext uri="{BB962C8B-B14F-4D97-AF65-F5344CB8AC3E}">
        <p14:creationId xmlns:p14="http://schemas.microsoft.com/office/powerpoint/2010/main" val="724440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150</a:t>
            </a:fld>
            <a:endParaRPr lang="en-US" altLang="ja-JP" dirty="0">
              <a:solidFill>
                <a:prstClr val="black"/>
              </a:solidFill>
            </a:endParaRPr>
          </a:p>
        </p:txBody>
      </p:sp>
    </p:spTree>
    <p:extLst>
      <p:ext uri="{BB962C8B-B14F-4D97-AF65-F5344CB8AC3E}">
        <p14:creationId xmlns:p14="http://schemas.microsoft.com/office/powerpoint/2010/main" val="24016515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151</a:t>
            </a:fld>
            <a:endParaRPr lang="en-US" altLang="ja-JP" dirty="0">
              <a:solidFill>
                <a:prstClr val="black"/>
              </a:solidFill>
            </a:endParaRPr>
          </a:p>
        </p:txBody>
      </p:sp>
    </p:spTree>
    <p:extLst>
      <p:ext uri="{BB962C8B-B14F-4D97-AF65-F5344CB8AC3E}">
        <p14:creationId xmlns:p14="http://schemas.microsoft.com/office/powerpoint/2010/main" val="45517763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152</a:t>
            </a:fld>
            <a:endParaRPr lang="en-US" altLang="ja-JP" dirty="0">
              <a:solidFill>
                <a:prstClr val="black"/>
              </a:solidFill>
            </a:endParaRPr>
          </a:p>
        </p:txBody>
      </p:sp>
    </p:spTree>
    <p:extLst>
      <p:ext uri="{BB962C8B-B14F-4D97-AF65-F5344CB8AC3E}">
        <p14:creationId xmlns:p14="http://schemas.microsoft.com/office/powerpoint/2010/main" val="233913352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153</a:t>
            </a:fld>
            <a:endParaRPr lang="en-US" altLang="ja-JP" dirty="0">
              <a:solidFill>
                <a:prstClr val="black"/>
              </a:solidFill>
            </a:endParaRPr>
          </a:p>
        </p:txBody>
      </p:sp>
    </p:spTree>
    <p:extLst>
      <p:ext uri="{BB962C8B-B14F-4D97-AF65-F5344CB8AC3E}">
        <p14:creationId xmlns:p14="http://schemas.microsoft.com/office/powerpoint/2010/main" val="16483593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9738"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154</a:t>
            </a:fld>
            <a:endParaRPr lang="en-US" altLang="ja-JP" dirty="0">
              <a:solidFill>
                <a:prstClr val="black"/>
              </a:solidFill>
            </a:endParaRPr>
          </a:p>
        </p:txBody>
      </p:sp>
    </p:spTree>
    <p:extLst>
      <p:ext uri="{BB962C8B-B14F-4D97-AF65-F5344CB8AC3E}">
        <p14:creationId xmlns:p14="http://schemas.microsoft.com/office/powerpoint/2010/main" val="425451274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155</a:t>
            </a:fld>
            <a:endParaRPr lang="en-US" altLang="ja-JP" dirty="0">
              <a:solidFill>
                <a:prstClr val="black"/>
              </a:solidFill>
            </a:endParaRPr>
          </a:p>
        </p:txBody>
      </p:sp>
    </p:spTree>
    <p:extLst>
      <p:ext uri="{BB962C8B-B14F-4D97-AF65-F5344CB8AC3E}">
        <p14:creationId xmlns:p14="http://schemas.microsoft.com/office/powerpoint/2010/main" val="27435283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88572460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06375" y="898525"/>
            <a:ext cx="6510338" cy="45085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156</a:t>
            </a:fld>
            <a:endParaRPr lang="en-US" altLang="ja-JP" dirty="0">
              <a:solidFill>
                <a:prstClr val="black"/>
              </a:solidFill>
            </a:endParaRPr>
          </a:p>
        </p:txBody>
      </p:sp>
    </p:spTree>
    <p:extLst>
      <p:ext uri="{BB962C8B-B14F-4D97-AF65-F5344CB8AC3E}">
        <p14:creationId xmlns:p14="http://schemas.microsoft.com/office/powerpoint/2010/main" val="138582036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157</a:t>
            </a:fld>
            <a:endParaRPr lang="en-US" altLang="ja-JP" dirty="0">
              <a:solidFill>
                <a:prstClr val="black"/>
              </a:solidFill>
            </a:endParaRPr>
          </a:p>
        </p:txBody>
      </p:sp>
    </p:spTree>
    <p:extLst>
      <p:ext uri="{BB962C8B-B14F-4D97-AF65-F5344CB8AC3E}">
        <p14:creationId xmlns:p14="http://schemas.microsoft.com/office/powerpoint/2010/main" val="198670886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158</a:t>
            </a:fld>
            <a:endParaRPr lang="en-US" altLang="ja-JP" dirty="0">
              <a:solidFill>
                <a:prstClr val="black"/>
              </a:solidFill>
            </a:endParaRPr>
          </a:p>
        </p:txBody>
      </p:sp>
    </p:spTree>
    <p:extLst>
      <p:ext uri="{BB962C8B-B14F-4D97-AF65-F5344CB8AC3E}">
        <p14:creationId xmlns:p14="http://schemas.microsoft.com/office/powerpoint/2010/main" val="361876685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159</a:t>
            </a:fld>
            <a:endParaRPr lang="en-US" altLang="ja-JP" dirty="0">
              <a:solidFill>
                <a:prstClr val="black"/>
              </a:solidFill>
            </a:endParaRPr>
          </a:p>
        </p:txBody>
      </p:sp>
    </p:spTree>
    <p:extLst>
      <p:ext uri="{BB962C8B-B14F-4D97-AF65-F5344CB8AC3E}">
        <p14:creationId xmlns:p14="http://schemas.microsoft.com/office/powerpoint/2010/main" val="210786071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160</a:t>
            </a:fld>
            <a:endParaRPr lang="en-US" altLang="ja-JP" dirty="0">
              <a:solidFill>
                <a:prstClr val="black"/>
              </a:solidFill>
            </a:endParaRPr>
          </a:p>
        </p:txBody>
      </p:sp>
    </p:spTree>
    <p:extLst>
      <p:ext uri="{BB962C8B-B14F-4D97-AF65-F5344CB8AC3E}">
        <p14:creationId xmlns:p14="http://schemas.microsoft.com/office/powerpoint/2010/main" val="32204371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1838"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161</a:t>
            </a:fld>
            <a:endParaRPr lang="en-US" altLang="ja-JP" dirty="0">
              <a:solidFill>
                <a:prstClr val="black"/>
              </a:solidFill>
            </a:endParaRPr>
          </a:p>
        </p:txBody>
      </p:sp>
    </p:spTree>
    <p:extLst>
      <p:ext uri="{BB962C8B-B14F-4D97-AF65-F5344CB8AC3E}">
        <p14:creationId xmlns:p14="http://schemas.microsoft.com/office/powerpoint/2010/main" val="125244011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9738"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162</a:t>
            </a:fld>
            <a:endParaRPr lang="en-US" altLang="ja-JP" dirty="0">
              <a:solidFill>
                <a:prstClr val="black"/>
              </a:solidFill>
            </a:endParaRPr>
          </a:p>
        </p:txBody>
      </p:sp>
    </p:spTree>
    <p:extLst>
      <p:ext uri="{BB962C8B-B14F-4D97-AF65-F5344CB8AC3E}">
        <p14:creationId xmlns:p14="http://schemas.microsoft.com/office/powerpoint/2010/main" val="226451847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163</a:t>
            </a:fld>
            <a:endParaRPr lang="en-US" altLang="ja-JP" dirty="0">
              <a:solidFill>
                <a:prstClr val="black"/>
              </a:solidFill>
            </a:endParaRPr>
          </a:p>
        </p:txBody>
      </p:sp>
    </p:spTree>
    <p:extLst>
      <p:ext uri="{BB962C8B-B14F-4D97-AF65-F5344CB8AC3E}">
        <p14:creationId xmlns:p14="http://schemas.microsoft.com/office/powerpoint/2010/main" val="184725019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415622348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165</a:t>
            </a:fld>
            <a:endParaRPr lang="en-US" altLang="ja-JP" dirty="0">
              <a:solidFill>
                <a:prstClr val="black"/>
              </a:solidFill>
            </a:endParaRPr>
          </a:p>
        </p:txBody>
      </p:sp>
    </p:spTree>
    <p:extLst>
      <p:ext uri="{BB962C8B-B14F-4D97-AF65-F5344CB8AC3E}">
        <p14:creationId xmlns:p14="http://schemas.microsoft.com/office/powerpoint/2010/main" val="17853104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1838"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166</a:t>
            </a:fld>
            <a:endParaRPr lang="en-US" altLang="ja-JP" dirty="0">
              <a:solidFill>
                <a:prstClr val="black"/>
              </a:solidFill>
            </a:endParaRPr>
          </a:p>
        </p:txBody>
      </p:sp>
    </p:spTree>
    <p:extLst>
      <p:ext uri="{BB962C8B-B14F-4D97-AF65-F5344CB8AC3E}">
        <p14:creationId xmlns:p14="http://schemas.microsoft.com/office/powerpoint/2010/main" val="307916056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9738"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167</a:t>
            </a:fld>
            <a:endParaRPr lang="en-US" altLang="ja-JP" dirty="0">
              <a:solidFill>
                <a:prstClr val="black"/>
              </a:solidFill>
            </a:endParaRPr>
          </a:p>
        </p:txBody>
      </p:sp>
    </p:spTree>
    <p:extLst>
      <p:ext uri="{BB962C8B-B14F-4D97-AF65-F5344CB8AC3E}">
        <p14:creationId xmlns:p14="http://schemas.microsoft.com/office/powerpoint/2010/main" val="90272738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37976347-805E-4FFF-9923-2C031D7650CD}" type="slidenum">
              <a:rPr lang="ja-JP" altLang="en-US" smtClean="0">
                <a:solidFill>
                  <a:prstClr val="black"/>
                </a:solidFill>
              </a:rPr>
              <a:pPr/>
              <a:t>169</a:t>
            </a:fld>
            <a:endParaRPr lang="ja-JP" altLang="en-US" dirty="0">
              <a:solidFill>
                <a:prstClr val="black"/>
              </a:solidFill>
            </a:endParaRPr>
          </a:p>
        </p:txBody>
      </p:sp>
    </p:spTree>
    <p:extLst>
      <p:ext uri="{BB962C8B-B14F-4D97-AF65-F5344CB8AC3E}">
        <p14:creationId xmlns:p14="http://schemas.microsoft.com/office/powerpoint/2010/main" val="361076478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0338"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170</a:t>
            </a:fld>
            <a:endParaRPr lang="en-US" altLang="ja-JP" dirty="0">
              <a:solidFill>
                <a:prstClr val="black"/>
              </a:solidFill>
            </a:endParaRPr>
          </a:p>
        </p:txBody>
      </p:sp>
    </p:spTree>
    <p:extLst>
      <p:ext uri="{BB962C8B-B14F-4D97-AF65-F5344CB8AC3E}">
        <p14:creationId xmlns:p14="http://schemas.microsoft.com/office/powerpoint/2010/main" val="416877133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01ABADE8-8BD3-452B-9E8F-AE8DBCD71F65}" type="slidenum">
              <a:rPr lang="ja-JP" altLang="en-US" smtClean="0">
                <a:solidFill>
                  <a:prstClr val="black"/>
                </a:solidFill>
              </a:rPr>
              <a:pPr/>
              <a:t>171</a:t>
            </a:fld>
            <a:endParaRPr lang="ja-JP" altLang="en-US">
              <a:solidFill>
                <a:prstClr val="black"/>
              </a:solidFill>
            </a:endParaRPr>
          </a:p>
        </p:txBody>
      </p:sp>
    </p:spTree>
    <p:extLst>
      <p:ext uri="{BB962C8B-B14F-4D97-AF65-F5344CB8AC3E}">
        <p14:creationId xmlns:p14="http://schemas.microsoft.com/office/powerpoint/2010/main" val="367678361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1838"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172</a:t>
            </a:fld>
            <a:endParaRPr lang="en-US" altLang="ja-JP" dirty="0">
              <a:solidFill>
                <a:prstClr val="black"/>
              </a:solidFill>
            </a:endParaRPr>
          </a:p>
        </p:txBody>
      </p:sp>
    </p:spTree>
    <p:extLst>
      <p:ext uri="{BB962C8B-B14F-4D97-AF65-F5344CB8AC3E}">
        <p14:creationId xmlns:p14="http://schemas.microsoft.com/office/powerpoint/2010/main" val="134752428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34436601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428979112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432609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38830477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181</a:t>
            </a:fld>
            <a:endParaRPr lang="en-US" altLang="ja-JP" dirty="0">
              <a:solidFill>
                <a:prstClr val="black"/>
              </a:solidFill>
            </a:endParaRPr>
          </a:p>
        </p:txBody>
      </p:sp>
    </p:spTree>
    <p:extLst>
      <p:ext uri="{BB962C8B-B14F-4D97-AF65-F5344CB8AC3E}">
        <p14:creationId xmlns:p14="http://schemas.microsoft.com/office/powerpoint/2010/main" val="378300898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182</a:t>
            </a:fld>
            <a:endParaRPr lang="en-US" altLang="ja-JP" dirty="0">
              <a:solidFill>
                <a:prstClr val="black"/>
              </a:solidFill>
            </a:endParaRPr>
          </a:p>
        </p:txBody>
      </p:sp>
    </p:spTree>
    <p:extLst>
      <p:ext uri="{BB962C8B-B14F-4D97-AF65-F5344CB8AC3E}">
        <p14:creationId xmlns:p14="http://schemas.microsoft.com/office/powerpoint/2010/main" val="253250635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183</a:t>
            </a:fld>
            <a:endParaRPr lang="en-US" altLang="ja-JP" dirty="0">
              <a:solidFill>
                <a:prstClr val="black"/>
              </a:solidFill>
            </a:endParaRPr>
          </a:p>
        </p:txBody>
      </p:sp>
    </p:spTree>
    <p:extLst>
      <p:ext uri="{BB962C8B-B14F-4D97-AF65-F5344CB8AC3E}">
        <p14:creationId xmlns:p14="http://schemas.microsoft.com/office/powerpoint/2010/main" val="148072074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184</a:t>
            </a:fld>
            <a:endParaRPr lang="en-US" altLang="ja-JP" dirty="0">
              <a:solidFill>
                <a:prstClr val="black"/>
              </a:solidFill>
            </a:endParaRPr>
          </a:p>
        </p:txBody>
      </p:sp>
    </p:spTree>
    <p:extLst>
      <p:ext uri="{BB962C8B-B14F-4D97-AF65-F5344CB8AC3E}">
        <p14:creationId xmlns:p14="http://schemas.microsoft.com/office/powerpoint/2010/main" val="123745724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185</a:t>
            </a:fld>
            <a:endParaRPr lang="en-US" altLang="ja-JP" dirty="0">
              <a:solidFill>
                <a:prstClr val="black"/>
              </a:solidFill>
            </a:endParaRPr>
          </a:p>
        </p:txBody>
      </p:sp>
    </p:spTree>
    <p:extLst>
      <p:ext uri="{BB962C8B-B14F-4D97-AF65-F5344CB8AC3E}">
        <p14:creationId xmlns:p14="http://schemas.microsoft.com/office/powerpoint/2010/main" val="396507771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186</a:t>
            </a:fld>
            <a:endParaRPr lang="en-US" altLang="ja-JP" dirty="0">
              <a:solidFill>
                <a:prstClr val="black"/>
              </a:solidFill>
            </a:endParaRPr>
          </a:p>
        </p:txBody>
      </p:sp>
    </p:spTree>
    <p:extLst>
      <p:ext uri="{BB962C8B-B14F-4D97-AF65-F5344CB8AC3E}">
        <p14:creationId xmlns:p14="http://schemas.microsoft.com/office/powerpoint/2010/main" val="189179018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187</a:t>
            </a:fld>
            <a:endParaRPr lang="en-US" altLang="ja-JP" dirty="0">
              <a:solidFill>
                <a:prstClr val="black"/>
              </a:solidFill>
            </a:endParaRPr>
          </a:p>
        </p:txBody>
      </p:sp>
    </p:spTree>
    <p:extLst>
      <p:ext uri="{BB962C8B-B14F-4D97-AF65-F5344CB8AC3E}">
        <p14:creationId xmlns:p14="http://schemas.microsoft.com/office/powerpoint/2010/main" val="93915934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188</a:t>
            </a:fld>
            <a:endParaRPr lang="en-US" altLang="ja-JP" dirty="0">
              <a:solidFill>
                <a:prstClr val="black"/>
              </a:solidFill>
            </a:endParaRPr>
          </a:p>
        </p:txBody>
      </p:sp>
    </p:spTree>
    <p:extLst>
      <p:ext uri="{BB962C8B-B14F-4D97-AF65-F5344CB8AC3E}">
        <p14:creationId xmlns:p14="http://schemas.microsoft.com/office/powerpoint/2010/main" val="404145195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189</a:t>
            </a:fld>
            <a:endParaRPr lang="en-US" altLang="ja-JP" dirty="0">
              <a:solidFill>
                <a:prstClr val="black"/>
              </a:solidFill>
            </a:endParaRPr>
          </a:p>
        </p:txBody>
      </p:sp>
    </p:spTree>
    <p:extLst>
      <p:ext uri="{BB962C8B-B14F-4D97-AF65-F5344CB8AC3E}">
        <p14:creationId xmlns:p14="http://schemas.microsoft.com/office/powerpoint/2010/main" val="369578592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190</a:t>
            </a:fld>
            <a:endParaRPr lang="en-US" altLang="ja-JP" dirty="0">
              <a:solidFill>
                <a:prstClr val="black"/>
              </a:solidFill>
            </a:endParaRPr>
          </a:p>
        </p:txBody>
      </p:sp>
    </p:spTree>
    <p:extLst>
      <p:ext uri="{BB962C8B-B14F-4D97-AF65-F5344CB8AC3E}">
        <p14:creationId xmlns:p14="http://schemas.microsoft.com/office/powerpoint/2010/main" val="407089696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191</a:t>
            </a:fld>
            <a:endParaRPr lang="en-US" altLang="ja-JP" dirty="0">
              <a:solidFill>
                <a:prstClr val="black"/>
              </a:solidFill>
            </a:endParaRPr>
          </a:p>
        </p:txBody>
      </p:sp>
    </p:spTree>
    <p:extLst>
      <p:ext uri="{BB962C8B-B14F-4D97-AF65-F5344CB8AC3E}">
        <p14:creationId xmlns:p14="http://schemas.microsoft.com/office/powerpoint/2010/main" val="39407229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222847859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AA10B0-40D2-4247-B940-229F567F8B58}" type="slidenum">
              <a:rPr lang="ja-JP" altLang="en-US" smtClean="0">
                <a:solidFill>
                  <a:prstClr val="black"/>
                </a:solidFill>
              </a:rPr>
              <a:pPr>
                <a:defRPr/>
              </a:pPr>
              <a:t>193</a:t>
            </a:fld>
            <a:endParaRPr lang="ja-JP" altLang="en-US">
              <a:solidFill>
                <a:prstClr val="black"/>
              </a:solidFill>
            </a:endParaRPr>
          </a:p>
        </p:txBody>
      </p:sp>
    </p:spTree>
    <p:extLst>
      <p:ext uri="{BB962C8B-B14F-4D97-AF65-F5344CB8AC3E}">
        <p14:creationId xmlns:p14="http://schemas.microsoft.com/office/powerpoint/2010/main" val="180459806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194</a:t>
            </a:fld>
            <a:endParaRPr lang="en-US" altLang="ja-JP" dirty="0">
              <a:solidFill>
                <a:prstClr val="black"/>
              </a:solidFill>
            </a:endParaRPr>
          </a:p>
        </p:txBody>
      </p:sp>
    </p:spTree>
    <p:extLst>
      <p:ext uri="{BB962C8B-B14F-4D97-AF65-F5344CB8AC3E}">
        <p14:creationId xmlns:p14="http://schemas.microsoft.com/office/powerpoint/2010/main" val="158020716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3613" y="1233488"/>
            <a:ext cx="4808537" cy="33305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08387B64-70C1-4E17-91BF-30406D0F11A1}" type="slidenum">
              <a:rPr lang="ja-JP" altLang="en-US" smtClean="0">
                <a:solidFill>
                  <a:prstClr val="black"/>
                </a:solidFill>
              </a:rPr>
              <a:pPr/>
              <a:t>195</a:t>
            </a:fld>
            <a:endParaRPr lang="ja-JP" altLang="en-US">
              <a:solidFill>
                <a:prstClr val="black"/>
              </a:solidFill>
            </a:endParaRPr>
          </a:p>
        </p:txBody>
      </p:sp>
    </p:spTree>
    <p:extLst>
      <p:ext uri="{BB962C8B-B14F-4D97-AF65-F5344CB8AC3E}">
        <p14:creationId xmlns:p14="http://schemas.microsoft.com/office/powerpoint/2010/main" val="29728141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198</a:t>
            </a:fld>
            <a:endParaRPr lang="en-US" altLang="ja-JP" dirty="0">
              <a:solidFill>
                <a:prstClr val="black"/>
              </a:solidFill>
            </a:endParaRPr>
          </a:p>
        </p:txBody>
      </p:sp>
    </p:spTree>
    <p:extLst>
      <p:ext uri="{BB962C8B-B14F-4D97-AF65-F5344CB8AC3E}">
        <p14:creationId xmlns:p14="http://schemas.microsoft.com/office/powerpoint/2010/main" val="65753038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199</a:t>
            </a:fld>
            <a:endParaRPr lang="en-US" altLang="ja-JP" dirty="0">
              <a:solidFill>
                <a:prstClr val="black"/>
              </a:solidFill>
            </a:endParaRPr>
          </a:p>
        </p:txBody>
      </p:sp>
    </p:spTree>
    <p:extLst>
      <p:ext uri="{BB962C8B-B14F-4D97-AF65-F5344CB8AC3E}">
        <p14:creationId xmlns:p14="http://schemas.microsoft.com/office/powerpoint/2010/main" val="91151414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200</a:t>
            </a:fld>
            <a:endParaRPr lang="en-US" altLang="ja-JP" dirty="0">
              <a:solidFill>
                <a:prstClr val="black"/>
              </a:solidFill>
            </a:endParaRPr>
          </a:p>
        </p:txBody>
      </p:sp>
    </p:spTree>
    <p:extLst>
      <p:ext uri="{BB962C8B-B14F-4D97-AF65-F5344CB8AC3E}">
        <p14:creationId xmlns:p14="http://schemas.microsoft.com/office/powerpoint/2010/main" val="202124949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201</a:t>
            </a:fld>
            <a:endParaRPr lang="en-US" altLang="ja-JP" dirty="0">
              <a:solidFill>
                <a:prstClr val="black"/>
              </a:solidFill>
            </a:endParaRPr>
          </a:p>
        </p:txBody>
      </p:sp>
    </p:spTree>
    <p:extLst>
      <p:ext uri="{BB962C8B-B14F-4D97-AF65-F5344CB8AC3E}">
        <p14:creationId xmlns:p14="http://schemas.microsoft.com/office/powerpoint/2010/main" val="58813601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202</a:t>
            </a:fld>
            <a:endParaRPr lang="en-US" altLang="ja-JP" dirty="0">
              <a:solidFill>
                <a:prstClr val="black"/>
              </a:solidFill>
            </a:endParaRPr>
          </a:p>
        </p:txBody>
      </p:sp>
    </p:spTree>
    <p:extLst>
      <p:ext uri="{BB962C8B-B14F-4D97-AF65-F5344CB8AC3E}">
        <p14:creationId xmlns:p14="http://schemas.microsoft.com/office/powerpoint/2010/main" val="2501490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203</a:t>
            </a:fld>
            <a:endParaRPr lang="en-US" altLang="ja-JP" dirty="0">
              <a:solidFill>
                <a:prstClr val="black"/>
              </a:solidFill>
            </a:endParaRPr>
          </a:p>
        </p:txBody>
      </p:sp>
    </p:spTree>
    <p:extLst>
      <p:ext uri="{BB962C8B-B14F-4D97-AF65-F5344CB8AC3E}">
        <p14:creationId xmlns:p14="http://schemas.microsoft.com/office/powerpoint/2010/main" val="332398698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204</a:t>
            </a:fld>
            <a:endParaRPr lang="en-US" altLang="ja-JP" dirty="0">
              <a:solidFill>
                <a:prstClr val="black"/>
              </a:solidFill>
            </a:endParaRPr>
          </a:p>
        </p:txBody>
      </p:sp>
    </p:spTree>
    <p:extLst>
      <p:ext uri="{BB962C8B-B14F-4D97-AF65-F5344CB8AC3E}">
        <p14:creationId xmlns:p14="http://schemas.microsoft.com/office/powerpoint/2010/main" val="128561968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205</a:t>
            </a:fld>
            <a:endParaRPr lang="en-US" altLang="ja-JP" dirty="0">
              <a:solidFill>
                <a:prstClr val="black"/>
              </a:solidFill>
            </a:endParaRPr>
          </a:p>
        </p:txBody>
      </p:sp>
    </p:spTree>
    <p:extLst>
      <p:ext uri="{BB962C8B-B14F-4D97-AF65-F5344CB8AC3E}">
        <p14:creationId xmlns:p14="http://schemas.microsoft.com/office/powerpoint/2010/main" val="131911587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208</a:t>
            </a:fld>
            <a:endParaRPr lang="en-US" altLang="ja-JP" dirty="0">
              <a:solidFill>
                <a:prstClr val="black"/>
              </a:solidFill>
            </a:endParaRPr>
          </a:p>
        </p:txBody>
      </p:sp>
    </p:spTree>
    <p:extLst>
      <p:ext uri="{BB962C8B-B14F-4D97-AF65-F5344CB8AC3E}">
        <p14:creationId xmlns:p14="http://schemas.microsoft.com/office/powerpoint/2010/main" val="359548393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46398D-B71F-421A-86FC-449CD94AC762}" type="slidenum">
              <a:rPr lang="ja-JP" altLang="en-US" smtClean="0">
                <a:solidFill>
                  <a:prstClr val="black"/>
                </a:solidFill>
              </a:rPr>
              <a:pPr/>
              <a:t>209</a:t>
            </a:fld>
            <a:endParaRPr lang="ja-JP" altLang="en-US">
              <a:solidFill>
                <a:prstClr val="black"/>
              </a:solidFill>
            </a:endParaRPr>
          </a:p>
        </p:txBody>
      </p:sp>
    </p:spTree>
    <p:extLst>
      <p:ext uri="{BB962C8B-B14F-4D97-AF65-F5344CB8AC3E}">
        <p14:creationId xmlns:p14="http://schemas.microsoft.com/office/powerpoint/2010/main" val="367149805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2B59954-83C6-4DCF-BF84-9DBB9C97B7C7}" type="slidenum">
              <a:rPr lang="ja-JP" altLang="en-US">
                <a:solidFill>
                  <a:prstClr val="black"/>
                </a:solidFill>
              </a:rPr>
              <a:pPr/>
              <a:t>210</a:t>
            </a:fld>
            <a:endParaRPr lang="ja-JP" altLang="en-US">
              <a:solidFill>
                <a:prstClr val="black"/>
              </a:solidFill>
            </a:endParaRPr>
          </a:p>
        </p:txBody>
      </p:sp>
    </p:spTree>
    <p:extLst>
      <p:ext uri="{BB962C8B-B14F-4D97-AF65-F5344CB8AC3E}">
        <p14:creationId xmlns:p14="http://schemas.microsoft.com/office/powerpoint/2010/main" val="160296554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211</a:t>
            </a:fld>
            <a:endParaRPr lang="en-US" altLang="ja-JP" dirty="0">
              <a:solidFill>
                <a:prstClr val="black"/>
              </a:solidFill>
            </a:endParaRPr>
          </a:p>
        </p:txBody>
      </p:sp>
    </p:spTree>
    <p:extLst>
      <p:ext uri="{BB962C8B-B14F-4D97-AF65-F5344CB8AC3E}">
        <p14:creationId xmlns:p14="http://schemas.microsoft.com/office/powerpoint/2010/main" val="65753038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212</a:t>
            </a:fld>
            <a:endParaRPr lang="en-US" altLang="ja-JP" dirty="0">
              <a:solidFill>
                <a:prstClr val="black"/>
              </a:solidFill>
            </a:endParaRPr>
          </a:p>
        </p:txBody>
      </p:sp>
    </p:spTree>
    <p:extLst>
      <p:ext uri="{BB962C8B-B14F-4D97-AF65-F5344CB8AC3E}">
        <p14:creationId xmlns:p14="http://schemas.microsoft.com/office/powerpoint/2010/main" val="65753038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213</a:t>
            </a:fld>
            <a:endParaRPr lang="en-US" altLang="ja-JP" dirty="0">
              <a:solidFill>
                <a:prstClr val="black"/>
              </a:solidFill>
            </a:endParaRPr>
          </a:p>
        </p:txBody>
      </p:sp>
    </p:spTree>
    <p:extLst>
      <p:ext uri="{BB962C8B-B14F-4D97-AF65-F5344CB8AC3E}">
        <p14:creationId xmlns:p14="http://schemas.microsoft.com/office/powerpoint/2010/main" val="408875104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46398D-B71F-421A-86FC-449CD94AC762}" type="slidenum">
              <a:rPr lang="ja-JP" altLang="en-US" smtClean="0">
                <a:solidFill>
                  <a:prstClr val="black"/>
                </a:solidFill>
              </a:rPr>
              <a:pPr/>
              <a:t>214</a:t>
            </a:fld>
            <a:endParaRPr lang="ja-JP" altLang="en-US">
              <a:solidFill>
                <a:prstClr val="black"/>
              </a:solidFill>
            </a:endParaRPr>
          </a:p>
        </p:txBody>
      </p:sp>
    </p:spTree>
    <p:extLst>
      <p:ext uri="{BB962C8B-B14F-4D97-AF65-F5344CB8AC3E}">
        <p14:creationId xmlns:p14="http://schemas.microsoft.com/office/powerpoint/2010/main" val="36057173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2B59954-83C6-4DCF-BF84-9DBB9C97B7C7}" type="slidenum">
              <a:rPr lang="ja-JP" altLang="en-US">
                <a:solidFill>
                  <a:prstClr val="black"/>
                </a:solidFill>
              </a:rPr>
              <a:pPr/>
              <a:t>215</a:t>
            </a:fld>
            <a:endParaRPr lang="ja-JP" altLang="en-US">
              <a:solidFill>
                <a:prstClr val="black"/>
              </a:solidFill>
            </a:endParaRPr>
          </a:p>
        </p:txBody>
      </p:sp>
    </p:spTree>
    <p:extLst>
      <p:ext uri="{BB962C8B-B14F-4D97-AF65-F5344CB8AC3E}">
        <p14:creationId xmlns:p14="http://schemas.microsoft.com/office/powerpoint/2010/main" val="220463402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216</a:t>
            </a:fld>
            <a:endParaRPr lang="en-US" altLang="ja-JP" dirty="0">
              <a:solidFill>
                <a:prstClr val="black"/>
              </a:solidFill>
            </a:endParaRPr>
          </a:p>
        </p:txBody>
      </p:sp>
    </p:spTree>
    <p:extLst>
      <p:ext uri="{BB962C8B-B14F-4D97-AF65-F5344CB8AC3E}">
        <p14:creationId xmlns:p14="http://schemas.microsoft.com/office/powerpoint/2010/main" val="49559168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217</a:t>
            </a:fld>
            <a:endParaRPr lang="en-US" altLang="ja-JP" dirty="0">
              <a:solidFill>
                <a:prstClr val="black"/>
              </a:solidFill>
            </a:endParaRPr>
          </a:p>
        </p:txBody>
      </p:sp>
    </p:spTree>
    <p:extLst>
      <p:ext uri="{BB962C8B-B14F-4D97-AF65-F5344CB8AC3E}">
        <p14:creationId xmlns:p14="http://schemas.microsoft.com/office/powerpoint/2010/main" val="171170892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218</a:t>
            </a:fld>
            <a:endParaRPr lang="en-US" altLang="ja-JP" dirty="0">
              <a:solidFill>
                <a:prstClr val="black"/>
              </a:solidFill>
            </a:endParaRPr>
          </a:p>
        </p:txBody>
      </p:sp>
    </p:spTree>
    <p:extLst>
      <p:ext uri="{BB962C8B-B14F-4D97-AF65-F5344CB8AC3E}">
        <p14:creationId xmlns:p14="http://schemas.microsoft.com/office/powerpoint/2010/main" val="65753038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08387B64-70C1-4E17-91BF-30406D0F11A1}" type="slidenum">
              <a:rPr lang="ja-JP" altLang="en-US" smtClean="0">
                <a:solidFill>
                  <a:prstClr val="black"/>
                </a:solidFill>
              </a:rPr>
              <a:pPr/>
              <a:t>221</a:t>
            </a:fld>
            <a:endParaRPr lang="ja-JP" altLang="en-US">
              <a:solidFill>
                <a:prstClr val="black"/>
              </a:solidFill>
            </a:endParaRPr>
          </a:p>
        </p:txBody>
      </p:sp>
    </p:spTree>
    <p:extLst>
      <p:ext uri="{BB962C8B-B14F-4D97-AF65-F5344CB8AC3E}">
        <p14:creationId xmlns:p14="http://schemas.microsoft.com/office/powerpoint/2010/main" val="72288774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222</a:t>
            </a:fld>
            <a:endParaRPr lang="en-US" altLang="ja-JP" dirty="0">
              <a:solidFill>
                <a:prstClr val="black"/>
              </a:solidFill>
            </a:endParaRPr>
          </a:p>
        </p:txBody>
      </p:sp>
    </p:spTree>
    <p:extLst>
      <p:ext uri="{BB962C8B-B14F-4D97-AF65-F5344CB8AC3E}">
        <p14:creationId xmlns:p14="http://schemas.microsoft.com/office/powerpoint/2010/main" val="359548393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08387B64-70C1-4E17-91BF-30406D0F11A1}" type="slidenum">
              <a:rPr lang="ja-JP" altLang="en-US" smtClean="0">
                <a:solidFill>
                  <a:prstClr val="black"/>
                </a:solidFill>
              </a:rPr>
              <a:pPr>
                <a:defRPr/>
              </a:pPr>
              <a:t>223</a:t>
            </a:fld>
            <a:endParaRPr lang="ja-JP" altLang="en-US">
              <a:solidFill>
                <a:prstClr val="black"/>
              </a:solidFill>
            </a:endParaRPr>
          </a:p>
        </p:txBody>
      </p:sp>
    </p:spTree>
    <p:extLst>
      <p:ext uri="{BB962C8B-B14F-4D97-AF65-F5344CB8AC3E}">
        <p14:creationId xmlns:p14="http://schemas.microsoft.com/office/powerpoint/2010/main" val="259404890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224</a:t>
            </a:fld>
            <a:endParaRPr lang="en-US" altLang="ja-JP" dirty="0">
              <a:solidFill>
                <a:prstClr val="black"/>
              </a:solidFill>
            </a:endParaRPr>
          </a:p>
        </p:txBody>
      </p:sp>
    </p:spTree>
    <p:extLst>
      <p:ext uri="{BB962C8B-B14F-4D97-AF65-F5344CB8AC3E}">
        <p14:creationId xmlns:p14="http://schemas.microsoft.com/office/powerpoint/2010/main" val="209300292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225</a:t>
            </a:fld>
            <a:endParaRPr lang="en-US" altLang="ja-JP" dirty="0">
              <a:solidFill>
                <a:prstClr val="black"/>
              </a:solidFill>
            </a:endParaRPr>
          </a:p>
        </p:txBody>
      </p:sp>
    </p:spTree>
    <p:extLst>
      <p:ext uri="{BB962C8B-B14F-4D97-AF65-F5344CB8AC3E}">
        <p14:creationId xmlns:p14="http://schemas.microsoft.com/office/powerpoint/2010/main" val="209300292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227</a:t>
            </a:fld>
            <a:endParaRPr lang="en-US" altLang="ja-JP" dirty="0">
              <a:solidFill>
                <a:prstClr val="black"/>
              </a:solidFill>
            </a:endParaRPr>
          </a:p>
        </p:txBody>
      </p:sp>
    </p:spTree>
    <p:extLst>
      <p:ext uri="{BB962C8B-B14F-4D97-AF65-F5344CB8AC3E}">
        <p14:creationId xmlns:p14="http://schemas.microsoft.com/office/powerpoint/2010/main" val="209300292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7410985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228</a:t>
            </a:fld>
            <a:endParaRPr lang="en-US" altLang="ja-JP" dirty="0">
              <a:solidFill>
                <a:prstClr val="black"/>
              </a:solidFill>
            </a:endParaRPr>
          </a:p>
        </p:txBody>
      </p:sp>
    </p:spTree>
    <p:extLst>
      <p:ext uri="{BB962C8B-B14F-4D97-AF65-F5344CB8AC3E}">
        <p14:creationId xmlns:p14="http://schemas.microsoft.com/office/powerpoint/2010/main" val="209300292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3613" y="1233488"/>
            <a:ext cx="4808537" cy="33305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96AC9331-FD0E-4D84-8757-073662E1CEDF}" type="slidenum">
              <a:rPr lang="ja-JP" altLang="en-US" smtClean="0">
                <a:solidFill>
                  <a:prstClr val="black"/>
                </a:solidFill>
              </a:rPr>
              <a:pPr>
                <a:defRPr/>
              </a:pPr>
              <a:t>229</a:t>
            </a:fld>
            <a:endParaRPr lang="ja-JP" altLang="en-US">
              <a:solidFill>
                <a:prstClr val="black"/>
              </a:solidFill>
            </a:endParaRPr>
          </a:p>
        </p:txBody>
      </p:sp>
    </p:spTree>
    <p:extLst>
      <p:ext uri="{BB962C8B-B14F-4D97-AF65-F5344CB8AC3E}">
        <p14:creationId xmlns:p14="http://schemas.microsoft.com/office/powerpoint/2010/main" val="336436359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230</a:t>
            </a:fld>
            <a:endParaRPr lang="en-US" altLang="ja-JP" dirty="0">
              <a:solidFill>
                <a:prstClr val="black"/>
              </a:solidFill>
            </a:endParaRPr>
          </a:p>
        </p:txBody>
      </p:sp>
    </p:spTree>
    <p:extLst>
      <p:ext uri="{BB962C8B-B14F-4D97-AF65-F5344CB8AC3E}">
        <p14:creationId xmlns:p14="http://schemas.microsoft.com/office/powerpoint/2010/main" val="314202208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231</a:t>
            </a:fld>
            <a:endParaRPr lang="en-US" altLang="ja-JP" dirty="0">
              <a:solidFill>
                <a:prstClr val="black"/>
              </a:solidFill>
            </a:endParaRPr>
          </a:p>
        </p:txBody>
      </p:sp>
    </p:spTree>
    <p:extLst>
      <p:ext uri="{BB962C8B-B14F-4D97-AF65-F5344CB8AC3E}">
        <p14:creationId xmlns:p14="http://schemas.microsoft.com/office/powerpoint/2010/main" val="116994140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232</a:t>
            </a:fld>
            <a:endParaRPr lang="en-US" altLang="ja-JP" dirty="0">
              <a:solidFill>
                <a:prstClr val="black"/>
              </a:solidFill>
            </a:endParaRPr>
          </a:p>
        </p:txBody>
      </p:sp>
    </p:spTree>
    <p:extLst>
      <p:ext uri="{BB962C8B-B14F-4D97-AF65-F5344CB8AC3E}">
        <p14:creationId xmlns:p14="http://schemas.microsoft.com/office/powerpoint/2010/main" val="241355041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233</a:t>
            </a:fld>
            <a:endParaRPr lang="en-US" altLang="ja-JP" dirty="0">
              <a:solidFill>
                <a:prstClr val="black"/>
              </a:solidFill>
            </a:endParaRPr>
          </a:p>
        </p:txBody>
      </p:sp>
    </p:spTree>
    <p:extLst>
      <p:ext uri="{BB962C8B-B14F-4D97-AF65-F5344CB8AC3E}">
        <p14:creationId xmlns:p14="http://schemas.microsoft.com/office/powerpoint/2010/main" val="287993700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235</a:t>
            </a:fld>
            <a:endParaRPr lang="en-US" altLang="ja-JP" dirty="0">
              <a:solidFill>
                <a:prstClr val="black"/>
              </a:solidFill>
            </a:endParaRPr>
          </a:p>
        </p:txBody>
      </p:sp>
    </p:spTree>
    <p:extLst>
      <p:ext uri="{BB962C8B-B14F-4D97-AF65-F5344CB8AC3E}">
        <p14:creationId xmlns:p14="http://schemas.microsoft.com/office/powerpoint/2010/main" val="427164426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236</a:t>
            </a:fld>
            <a:endParaRPr lang="en-US" altLang="ja-JP" dirty="0">
              <a:solidFill>
                <a:prstClr val="black"/>
              </a:solidFill>
            </a:endParaRPr>
          </a:p>
        </p:txBody>
      </p:sp>
    </p:spTree>
    <p:extLst>
      <p:ext uri="{BB962C8B-B14F-4D97-AF65-F5344CB8AC3E}">
        <p14:creationId xmlns:p14="http://schemas.microsoft.com/office/powerpoint/2010/main" val="427164426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237</a:t>
            </a:fld>
            <a:endParaRPr lang="en-US" altLang="ja-JP" dirty="0">
              <a:solidFill>
                <a:prstClr val="black"/>
              </a:solidFill>
            </a:endParaRPr>
          </a:p>
        </p:txBody>
      </p:sp>
    </p:spTree>
    <p:extLst>
      <p:ext uri="{BB962C8B-B14F-4D97-AF65-F5344CB8AC3E}">
        <p14:creationId xmlns:p14="http://schemas.microsoft.com/office/powerpoint/2010/main" val="4271644268"/>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238</a:t>
            </a:fld>
            <a:endParaRPr lang="en-US" altLang="ja-JP" dirty="0">
              <a:solidFill>
                <a:prstClr val="black"/>
              </a:solidFill>
            </a:endParaRPr>
          </a:p>
        </p:txBody>
      </p:sp>
    </p:spTree>
    <p:extLst>
      <p:ext uri="{BB962C8B-B14F-4D97-AF65-F5344CB8AC3E}">
        <p14:creationId xmlns:p14="http://schemas.microsoft.com/office/powerpoint/2010/main" val="42716442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Rot="1" noChangeAspect="1" noChangeArrowheads="1" noTextEdit="1"/>
          </p:cNvSpPr>
          <p:nvPr>
            <p:ph type="sldImg"/>
          </p:nvPr>
        </p:nvSpPr>
        <p:spPr>
          <a:xfrm>
            <a:off x="706438" y="739775"/>
            <a:ext cx="5340350" cy="3698875"/>
          </a:xfrm>
          <a:ln/>
        </p:spPr>
      </p:sp>
      <p:sp>
        <p:nvSpPr>
          <p:cNvPr id="296963" name="Rectangle 3"/>
          <p:cNvSpPr>
            <a:spLocks noGrp="1" noChangeArrowheads="1"/>
          </p:cNvSpPr>
          <p:nvPr>
            <p:ph type="body" idx="1"/>
          </p:nvPr>
        </p:nvSpPr>
        <p:spPr>
          <a:xfrm>
            <a:off x="673102" y="4687888"/>
            <a:ext cx="5389563" cy="4437062"/>
          </a:xfrm>
          <a:noFill/>
        </p:spPr>
        <p:txBody>
          <a:bodyPr/>
          <a:lstStyle/>
          <a:p>
            <a:pPr eaLnBrk="1" hangingPunct="1">
              <a:spcBef>
                <a:spcPct val="0"/>
              </a:spcBef>
            </a:pPr>
            <a:endParaRPr lang="ja-JP" altLang="en-US" dirty="0">
              <a:latin typeface="Arial" charset="0"/>
            </a:endParaRPr>
          </a:p>
        </p:txBody>
      </p:sp>
    </p:spTree>
    <p:extLst>
      <p:ext uri="{BB962C8B-B14F-4D97-AF65-F5344CB8AC3E}">
        <p14:creationId xmlns:p14="http://schemas.microsoft.com/office/powerpoint/2010/main" val="354612316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239</a:t>
            </a:fld>
            <a:endParaRPr lang="en-US" altLang="ja-JP" dirty="0">
              <a:solidFill>
                <a:prstClr val="black"/>
              </a:solidFill>
            </a:endParaRPr>
          </a:p>
        </p:txBody>
      </p:sp>
    </p:spTree>
    <p:extLst>
      <p:ext uri="{BB962C8B-B14F-4D97-AF65-F5344CB8AC3E}">
        <p14:creationId xmlns:p14="http://schemas.microsoft.com/office/powerpoint/2010/main" val="171170892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240</a:t>
            </a:fld>
            <a:endParaRPr lang="en-US" altLang="ja-JP" dirty="0">
              <a:solidFill>
                <a:prstClr val="black"/>
              </a:solidFill>
            </a:endParaRPr>
          </a:p>
        </p:txBody>
      </p:sp>
    </p:spTree>
    <p:extLst>
      <p:ext uri="{BB962C8B-B14F-4D97-AF65-F5344CB8AC3E}">
        <p14:creationId xmlns:p14="http://schemas.microsoft.com/office/powerpoint/2010/main" val="301886474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243</a:t>
            </a:fld>
            <a:endParaRPr lang="en-US" altLang="ja-JP" dirty="0">
              <a:solidFill>
                <a:prstClr val="black"/>
              </a:solidFill>
            </a:endParaRPr>
          </a:p>
        </p:txBody>
      </p:sp>
    </p:spTree>
    <p:extLst>
      <p:ext uri="{BB962C8B-B14F-4D97-AF65-F5344CB8AC3E}">
        <p14:creationId xmlns:p14="http://schemas.microsoft.com/office/powerpoint/2010/main" val="138305740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244</a:t>
            </a:fld>
            <a:endParaRPr lang="en-US" altLang="ja-JP" dirty="0">
              <a:solidFill>
                <a:prstClr val="black"/>
              </a:solidFill>
            </a:endParaRPr>
          </a:p>
        </p:txBody>
      </p:sp>
    </p:spTree>
    <p:extLst>
      <p:ext uri="{BB962C8B-B14F-4D97-AF65-F5344CB8AC3E}">
        <p14:creationId xmlns:p14="http://schemas.microsoft.com/office/powerpoint/2010/main" val="138305740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245</a:t>
            </a:fld>
            <a:endParaRPr lang="en-US" altLang="ja-JP" dirty="0">
              <a:solidFill>
                <a:prstClr val="black"/>
              </a:solidFill>
            </a:endParaRPr>
          </a:p>
        </p:txBody>
      </p:sp>
    </p:spTree>
    <p:extLst>
      <p:ext uri="{BB962C8B-B14F-4D97-AF65-F5344CB8AC3E}">
        <p14:creationId xmlns:p14="http://schemas.microsoft.com/office/powerpoint/2010/main" val="65753038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246</a:t>
            </a:fld>
            <a:endParaRPr lang="en-US" altLang="ja-JP" dirty="0">
              <a:solidFill>
                <a:prstClr val="black"/>
              </a:solidFill>
            </a:endParaRPr>
          </a:p>
        </p:txBody>
      </p:sp>
    </p:spTree>
    <p:extLst>
      <p:ext uri="{BB962C8B-B14F-4D97-AF65-F5344CB8AC3E}">
        <p14:creationId xmlns:p14="http://schemas.microsoft.com/office/powerpoint/2010/main" val="65753038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247</a:t>
            </a:fld>
            <a:endParaRPr lang="en-US" altLang="ja-JP" dirty="0">
              <a:solidFill>
                <a:prstClr val="black"/>
              </a:solidFill>
            </a:endParaRPr>
          </a:p>
        </p:txBody>
      </p:sp>
    </p:spTree>
    <p:extLst>
      <p:ext uri="{BB962C8B-B14F-4D97-AF65-F5344CB8AC3E}">
        <p14:creationId xmlns:p14="http://schemas.microsoft.com/office/powerpoint/2010/main" val="392037842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248</a:t>
            </a:fld>
            <a:endParaRPr lang="en-US" altLang="ja-JP" dirty="0">
              <a:solidFill>
                <a:prstClr val="black"/>
              </a:solidFill>
            </a:endParaRPr>
          </a:p>
        </p:txBody>
      </p:sp>
    </p:spTree>
    <p:extLst>
      <p:ext uri="{BB962C8B-B14F-4D97-AF65-F5344CB8AC3E}">
        <p14:creationId xmlns:p14="http://schemas.microsoft.com/office/powerpoint/2010/main" val="427164426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5914305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250</a:t>
            </a:fld>
            <a:endParaRPr lang="en-US" altLang="ja-JP" dirty="0">
              <a:solidFill>
                <a:prstClr val="black"/>
              </a:solidFill>
            </a:endParaRPr>
          </a:p>
        </p:txBody>
      </p:sp>
    </p:spTree>
    <p:extLst>
      <p:ext uri="{BB962C8B-B14F-4D97-AF65-F5344CB8AC3E}">
        <p14:creationId xmlns:p14="http://schemas.microsoft.com/office/powerpoint/2010/main" val="42716442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A3651F4-647C-4D0A-BCAC-BCED4C3E39AC}" type="slidenum">
              <a:rPr lang="ja-JP" altLang="en-US" smtClean="0">
                <a:solidFill>
                  <a:prstClr val="black"/>
                </a:solidFill>
              </a:rPr>
              <a:pPr/>
              <a:t>30</a:t>
            </a:fld>
            <a:endParaRPr lang="ja-JP" altLang="en-US">
              <a:solidFill>
                <a:prstClr val="black"/>
              </a:solidFill>
            </a:endParaRPr>
          </a:p>
        </p:txBody>
      </p:sp>
    </p:spTree>
    <p:extLst>
      <p:ext uri="{BB962C8B-B14F-4D97-AF65-F5344CB8AC3E}">
        <p14:creationId xmlns:p14="http://schemas.microsoft.com/office/powerpoint/2010/main" val="122847664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308031322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252</a:t>
            </a:fld>
            <a:endParaRPr lang="en-US" altLang="ja-JP" dirty="0">
              <a:solidFill>
                <a:prstClr val="black"/>
              </a:solidFill>
            </a:endParaRPr>
          </a:p>
        </p:txBody>
      </p:sp>
    </p:spTree>
    <p:extLst>
      <p:ext uri="{BB962C8B-B14F-4D97-AF65-F5344CB8AC3E}">
        <p14:creationId xmlns:p14="http://schemas.microsoft.com/office/powerpoint/2010/main" val="287746149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253</a:t>
            </a:fld>
            <a:endParaRPr lang="en-US" altLang="ja-JP" dirty="0">
              <a:solidFill>
                <a:prstClr val="black"/>
              </a:solidFill>
            </a:endParaRPr>
          </a:p>
        </p:txBody>
      </p:sp>
    </p:spTree>
    <p:extLst>
      <p:ext uri="{BB962C8B-B14F-4D97-AF65-F5344CB8AC3E}">
        <p14:creationId xmlns:p14="http://schemas.microsoft.com/office/powerpoint/2010/main" val="217737099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254</a:t>
            </a:fld>
            <a:endParaRPr lang="en-US" altLang="ja-JP" dirty="0">
              <a:solidFill>
                <a:prstClr val="black"/>
              </a:solidFill>
            </a:endParaRPr>
          </a:p>
        </p:txBody>
      </p:sp>
    </p:spTree>
    <p:extLst>
      <p:ext uri="{BB962C8B-B14F-4D97-AF65-F5344CB8AC3E}">
        <p14:creationId xmlns:p14="http://schemas.microsoft.com/office/powerpoint/2010/main" val="365032337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255</a:t>
            </a:fld>
            <a:endParaRPr lang="en-US" altLang="ja-JP" dirty="0">
              <a:solidFill>
                <a:prstClr val="black"/>
              </a:solidFill>
            </a:endParaRPr>
          </a:p>
        </p:txBody>
      </p:sp>
    </p:spTree>
    <p:extLst>
      <p:ext uri="{BB962C8B-B14F-4D97-AF65-F5344CB8AC3E}">
        <p14:creationId xmlns:p14="http://schemas.microsoft.com/office/powerpoint/2010/main" val="1359128500"/>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256</a:t>
            </a:fld>
            <a:endParaRPr lang="en-US" altLang="ja-JP" dirty="0">
              <a:solidFill>
                <a:prstClr val="black"/>
              </a:solidFill>
            </a:endParaRPr>
          </a:p>
        </p:txBody>
      </p:sp>
    </p:spTree>
    <p:extLst>
      <p:ext uri="{BB962C8B-B14F-4D97-AF65-F5344CB8AC3E}">
        <p14:creationId xmlns:p14="http://schemas.microsoft.com/office/powerpoint/2010/main" val="135912850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260</a:t>
            </a:fld>
            <a:endParaRPr lang="en-US" altLang="ja-JP" dirty="0">
              <a:solidFill>
                <a:prstClr val="black"/>
              </a:solidFill>
            </a:endParaRPr>
          </a:p>
        </p:txBody>
      </p:sp>
    </p:spTree>
    <p:extLst>
      <p:ext uri="{BB962C8B-B14F-4D97-AF65-F5344CB8AC3E}">
        <p14:creationId xmlns:p14="http://schemas.microsoft.com/office/powerpoint/2010/main" val="289621556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261</a:t>
            </a:fld>
            <a:endParaRPr lang="en-US" altLang="ja-JP" dirty="0">
              <a:solidFill>
                <a:prstClr val="black"/>
              </a:solidFill>
            </a:endParaRPr>
          </a:p>
        </p:txBody>
      </p:sp>
    </p:spTree>
    <p:extLst>
      <p:ext uri="{BB962C8B-B14F-4D97-AF65-F5344CB8AC3E}">
        <p14:creationId xmlns:p14="http://schemas.microsoft.com/office/powerpoint/2010/main" val="2896215564"/>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531746780"/>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6352629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08663" cy="40227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2751117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pPr marL="182521" indent="-182521"/>
            <a:endParaRPr lang="ja-JP" altLang="en-US" dirty="0"/>
          </a:p>
        </p:txBody>
      </p:sp>
      <p:sp>
        <p:nvSpPr>
          <p:cNvPr id="4" name="スライド番号プレースホルダー 3"/>
          <p:cNvSpPr>
            <a:spLocks noGrp="1"/>
          </p:cNvSpPr>
          <p:nvPr>
            <p:ph type="sldNum" sz="quarter" idx="10"/>
          </p:nvPr>
        </p:nvSpPr>
        <p:spPr/>
        <p:txBody>
          <a:bodyPr/>
          <a:lstStyle/>
          <a:p>
            <a:fld id="{7A3651F4-647C-4D0A-BCAC-BCED4C3E39AC}" type="slidenum">
              <a:rPr lang="ja-JP" altLang="en-US" smtClean="0">
                <a:solidFill>
                  <a:prstClr val="black"/>
                </a:solidFill>
              </a:rPr>
              <a:pPr/>
              <a:t>32</a:t>
            </a:fld>
            <a:endParaRPr lang="ja-JP" altLang="en-US">
              <a:solidFill>
                <a:prstClr val="black"/>
              </a:solidFill>
            </a:endParaRPr>
          </a:p>
        </p:txBody>
      </p:sp>
    </p:spTree>
    <p:extLst>
      <p:ext uri="{BB962C8B-B14F-4D97-AF65-F5344CB8AC3E}">
        <p14:creationId xmlns:p14="http://schemas.microsoft.com/office/powerpoint/2010/main" val="296966885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07231675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5325" y="739775"/>
            <a:ext cx="5343525"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5191049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269</a:t>
            </a:fld>
            <a:endParaRPr lang="en-US" altLang="ja-JP" dirty="0">
              <a:solidFill>
                <a:prstClr val="black"/>
              </a:solidFill>
            </a:endParaRPr>
          </a:p>
        </p:txBody>
      </p:sp>
    </p:spTree>
    <p:extLst>
      <p:ext uri="{BB962C8B-B14F-4D97-AF65-F5344CB8AC3E}">
        <p14:creationId xmlns:p14="http://schemas.microsoft.com/office/powerpoint/2010/main" val="2966308854"/>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271</a:t>
            </a:fld>
            <a:endParaRPr lang="en-US" altLang="ja-JP" dirty="0">
              <a:solidFill>
                <a:prstClr val="black"/>
              </a:solidFill>
            </a:endParaRPr>
          </a:p>
        </p:txBody>
      </p:sp>
    </p:spTree>
    <p:extLst>
      <p:ext uri="{BB962C8B-B14F-4D97-AF65-F5344CB8AC3E}">
        <p14:creationId xmlns:p14="http://schemas.microsoft.com/office/powerpoint/2010/main" val="422801729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272</a:t>
            </a:fld>
            <a:endParaRPr lang="en-US" altLang="ja-JP" dirty="0">
              <a:solidFill>
                <a:prstClr val="black"/>
              </a:solidFill>
            </a:endParaRPr>
          </a:p>
        </p:txBody>
      </p:sp>
    </p:spTree>
    <p:extLst>
      <p:ext uri="{BB962C8B-B14F-4D97-AF65-F5344CB8AC3E}">
        <p14:creationId xmlns:p14="http://schemas.microsoft.com/office/powerpoint/2010/main" val="153140104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273</a:t>
            </a:fld>
            <a:endParaRPr lang="en-US" altLang="ja-JP" dirty="0">
              <a:solidFill>
                <a:prstClr val="black"/>
              </a:solidFill>
            </a:endParaRPr>
          </a:p>
        </p:txBody>
      </p:sp>
    </p:spTree>
    <p:extLst>
      <p:ext uri="{BB962C8B-B14F-4D97-AF65-F5344CB8AC3E}">
        <p14:creationId xmlns:p14="http://schemas.microsoft.com/office/powerpoint/2010/main" val="1207542705"/>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274</a:t>
            </a:fld>
            <a:endParaRPr lang="en-US" altLang="ja-JP" dirty="0">
              <a:solidFill>
                <a:prstClr val="black"/>
              </a:solidFill>
            </a:endParaRPr>
          </a:p>
        </p:txBody>
      </p:sp>
    </p:spTree>
    <p:extLst>
      <p:ext uri="{BB962C8B-B14F-4D97-AF65-F5344CB8AC3E}">
        <p14:creationId xmlns:p14="http://schemas.microsoft.com/office/powerpoint/2010/main" val="392037842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276</a:t>
            </a:fld>
            <a:endParaRPr lang="en-US" altLang="ja-JP" dirty="0">
              <a:solidFill>
                <a:prstClr val="black"/>
              </a:solidFill>
            </a:endParaRPr>
          </a:p>
        </p:txBody>
      </p:sp>
    </p:spTree>
    <p:extLst>
      <p:ext uri="{BB962C8B-B14F-4D97-AF65-F5344CB8AC3E}">
        <p14:creationId xmlns:p14="http://schemas.microsoft.com/office/powerpoint/2010/main" val="141878917"/>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277</a:t>
            </a:fld>
            <a:endParaRPr lang="en-US" altLang="ja-JP" dirty="0">
              <a:solidFill>
                <a:prstClr val="black"/>
              </a:solidFill>
            </a:endParaRPr>
          </a:p>
        </p:txBody>
      </p:sp>
    </p:spTree>
    <p:extLst>
      <p:ext uri="{BB962C8B-B14F-4D97-AF65-F5344CB8AC3E}">
        <p14:creationId xmlns:p14="http://schemas.microsoft.com/office/powerpoint/2010/main" val="128430269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279</a:t>
            </a:fld>
            <a:endParaRPr lang="en-US" altLang="ja-JP" dirty="0">
              <a:solidFill>
                <a:prstClr val="black"/>
              </a:solidFill>
            </a:endParaRPr>
          </a:p>
        </p:txBody>
      </p:sp>
    </p:spTree>
    <p:extLst>
      <p:ext uri="{BB962C8B-B14F-4D97-AF65-F5344CB8AC3E}">
        <p14:creationId xmlns:p14="http://schemas.microsoft.com/office/powerpoint/2010/main" val="392037842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3A03DBA3-990A-4137-883A-86C312EC1019}" type="slidenum">
              <a:rPr lang="ja-JP" altLang="en-US" smtClean="0">
                <a:solidFill>
                  <a:prstClr val="black"/>
                </a:solidFill>
              </a:rPr>
              <a:pPr/>
              <a:t>36</a:t>
            </a:fld>
            <a:endParaRPr lang="ja-JP" altLang="en-US">
              <a:solidFill>
                <a:prstClr val="black"/>
              </a:solidFill>
            </a:endParaRPr>
          </a:p>
        </p:txBody>
      </p:sp>
    </p:spTree>
    <p:extLst>
      <p:ext uri="{BB962C8B-B14F-4D97-AF65-F5344CB8AC3E}">
        <p14:creationId xmlns:p14="http://schemas.microsoft.com/office/powerpoint/2010/main" val="382303033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280</a:t>
            </a:fld>
            <a:endParaRPr lang="en-US" altLang="ja-JP" dirty="0">
              <a:solidFill>
                <a:prstClr val="black"/>
              </a:solidFill>
            </a:endParaRPr>
          </a:p>
        </p:txBody>
      </p:sp>
    </p:spTree>
    <p:extLst>
      <p:ext uri="{BB962C8B-B14F-4D97-AF65-F5344CB8AC3E}">
        <p14:creationId xmlns:p14="http://schemas.microsoft.com/office/powerpoint/2010/main" val="1038120539"/>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281</a:t>
            </a:fld>
            <a:endParaRPr lang="en-US" altLang="ja-JP" dirty="0">
              <a:solidFill>
                <a:prstClr val="black"/>
              </a:solidFill>
            </a:endParaRPr>
          </a:p>
        </p:txBody>
      </p:sp>
    </p:spTree>
    <p:extLst>
      <p:ext uri="{BB962C8B-B14F-4D97-AF65-F5344CB8AC3E}">
        <p14:creationId xmlns:p14="http://schemas.microsoft.com/office/powerpoint/2010/main" val="254242112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282</a:t>
            </a:fld>
            <a:endParaRPr lang="en-US" altLang="ja-JP" dirty="0">
              <a:solidFill>
                <a:prstClr val="black"/>
              </a:solidFill>
            </a:endParaRPr>
          </a:p>
        </p:txBody>
      </p:sp>
    </p:spTree>
    <p:extLst>
      <p:ext uri="{BB962C8B-B14F-4D97-AF65-F5344CB8AC3E}">
        <p14:creationId xmlns:p14="http://schemas.microsoft.com/office/powerpoint/2010/main" val="290224591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313978-A904-4F89-9472-829A76414E17}"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2778988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285</a:t>
            </a:fld>
            <a:endParaRPr lang="en-US" altLang="ja-JP" dirty="0">
              <a:solidFill>
                <a:prstClr val="black"/>
              </a:solidFill>
            </a:endParaRPr>
          </a:p>
        </p:txBody>
      </p:sp>
    </p:spTree>
    <p:extLst>
      <p:ext uri="{BB962C8B-B14F-4D97-AF65-F5344CB8AC3E}">
        <p14:creationId xmlns:p14="http://schemas.microsoft.com/office/powerpoint/2010/main" val="392037842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286</a:t>
            </a:fld>
            <a:endParaRPr lang="en-US" altLang="ja-JP" dirty="0">
              <a:solidFill>
                <a:prstClr val="black"/>
              </a:solidFill>
            </a:endParaRPr>
          </a:p>
        </p:txBody>
      </p:sp>
    </p:spTree>
    <p:extLst>
      <p:ext uri="{BB962C8B-B14F-4D97-AF65-F5344CB8AC3E}">
        <p14:creationId xmlns:p14="http://schemas.microsoft.com/office/powerpoint/2010/main" val="392037842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313978-A904-4F89-9472-829A76414E17}"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511086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288</a:t>
            </a:fld>
            <a:endParaRPr lang="en-US" altLang="ja-JP" dirty="0">
              <a:solidFill>
                <a:prstClr val="black"/>
              </a:solidFill>
            </a:endParaRPr>
          </a:p>
        </p:txBody>
      </p:sp>
    </p:spTree>
    <p:extLst>
      <p:ext uri="{BB962C8B-B14F-4D97-AF65-F5344CB8AC3E}">
        <p14:creationId xmlns:p14="http://schemas.microsoft.com/office/powerpoint/2010/main" val="3746036828"/>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290</a:t>
            </a:fld>
            <a:endParaRPr lang="en-US" altLang="ja-JP" dirty="0">
              <a:solidFill>
                <a:prstClr val="black"/>
              </a:solidFill>
            </a:endParaRPr>
          </a:p>
        </p:txBody>
      </p:sp>
    </p:spTree>
    <p:extLst>
      <p:ext uri="{BB962C8B-B14F-4D97-AF65-F5344CB8AC3E}">
        <p14:creationId xmlns:p14="http://schemas.microsoft.com/office/powerpoint/2010/main" val="305969513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5D1659-9A2C-4BAF-9C64-5C92124D50C4}" type="slidenum">
              <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5341750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0DFB404A-81F7-45C8-8603-63008418765D}"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38</a:t>
            </a:fld>
            <a:endParaRPr lang="en-US" altLang="ja-JP" dirty="0">
              <a:solidFill>
                <a:srgbClr val="000000"/>
              </a:solidFill>
              <a:latin typeface="Calibri" pitchFamily="34" charset="0"/>
              <a:ea typeface="ＭＳ Ｐゴシック" pitchFamily="50" charset="-128"/>
            </a:endParaRPr>
          </a:p>
        </p:txBody>
      </p:sp>
      <p:sp>
        <p:nvSpPr>
          <p:cNvPr id="311299" name="Rectangle 2"/>
          <p:cNvSpPr>
            <a:spLocks noGrp="1" noRot="1" noChangeAspect="1" noChangeArrowheads="1" noTextEdit="1"/>
          </p:cNvSpPr>
          <p:nvPr>
            <p:ph type="sldImg"/>
          </p:nvPr>
        </p:nvSpPr>
        <p:spPr>
          <a:xfrm>
            <a:off x="701675" y="741363"/>
            <a:ext cx="5338763" cy="3697287"/>
          </a:xfrm>
          <a:ln/>
        </p:spPr>
      </p:sp>
      <p:sp>
        <p:nvSpPr>
          <p:cNvPr id="311300"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3710232427"/>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292</a:t>
            </a:fld>
            <a:endParaRPr lang="en-US" altLang="ja-JP" dirty="0">
              <a:solidFill>
                <a:prstClr val="black"/>
              </a:solidFill>
            </a:endParaRPr>
          </a:p>
        </p:txBody>
      </p:sp>
    </p:spTree>
    <p:extLst>
      <p:ext uri="{BB962C8B-B14F-4D97-AF65-F5344CB8AC3E}">
        <p14:creationId xmlns:p14="http://schemas.microsoft.com/office/powerpoint/2010/main" val="375284818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293</a:t>
            </a:fld>
            <a:endParaRPr lang="en-US" altLang="ja-JP" dirty="0">
              <a:solidFill>
                <a:prstClr val="black"/>
              </a:solidFill>
            </a:endParaRPr>
          </a:p>
        </p:txBody>
      </p:sp>
    </p:spTree>
    <p:extLst>
      <p:ext uri="{BB962C8B-B14F-4D97-AF65-F5344CB8AC3E}">
        <p14:creationId xmlns:p14="http://schemas.microsoft.com/office/powerpoint/2010/main" val="158819916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294</a:t>
            </a:fld>
            <a:endParaRPr lang="en-US" altLang="ja-JP" dirty="0">
              <a:solidFill>
                <a:prstClr val="black"/>
              </a:solidFill>
            </a:endParaRPr>
          </a:p>
        </p:txBody>
      </p:sp>
    </p:spTree>
    <p:extLst>
      <p:ext uri="{BB962C8B-B14F-4D97-AF65-F5344CB8AC3E}">
        <p14:creationId xmlns:p14="http://schemas.microsoft.com/office/powerpoint/2010/main" val="175597520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84732304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1838"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296</a:t>
            </a:fld>
            <a:endParaRPr lang="en-US" altLang="ja-JP" dirty="0">
              <a:solidFill>
                <a:prstClr val="black"/>
              </a:solidFill>
            </a:endParaRPr>
          </a:p>
        </p:txBody>
      </p:sp>
    </p:spTree>
    <p:extLst>
      <p:ext uri="{BB962C8B-B14F-4D97-AF65-F5344CB8AC3E}">
        <p14:creationId xmlns:p14="http://schemas.microsoft.com/office/powerpoint/2010/main" val="2353737094"/>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1838"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297</a:t>
            </a:fld>
            <a:endParaRPr lang="en-US" altLang="ja-JP" dirty="0">
              <a:solidFill>
                <a:prstClr val="black"/>
              </a:solidFill>
            </a:endParaRPr>
          </a:p>
        </p:txBody>
      </p:sp>
    </p:spTree>
    <p:extLst>
      <p:ext uri="{BB962C8B-B14F-4D97-AF65-F5344CB8AC3E}">
        <p14:creationId xmlns:p14="http://schemas.microsoft.com/office/powerpoint/2010/main" val="1419427347"/>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299</a:t>
            </a:fld>
            <a:endParaRPr lang="en-US" altLang="ja-JP" dirty="0">
              <a:solidFill>
                <a:prstClr val="black"/>
              </a:solidFill>
            </a:endParaRPr>
          </a:p>
        </p:txBody>
      </p:sp>
    </p:spTree>
    <p:extLst>
      <p:ext uri="{BB962C8B-B14F-4D97-AF65-F5344CB8AC3E}">
        <p14:creationId xmlns:p14="http://schemas.microsoft.com/office/powerpoint/2010/main" val="2834137715"/>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300</a:t>
            </a:fld>
            <a:endParaRPr lang="en-US" altLang="ja-JP" dirty="0">
              <a:solidFill>
                <a:prstClr val="black"/>
              </a:solidFill>
            </a:endParaRPr>
          </a:p>
        </p:txBody>
      </p:sp>
    </p:spTree>
    <p:extLst>
      <p:ext uri="{BB962C8B-B14F-4D97-AF65-F5344CB8AC3E}">
        <p14:creationId xmlns:p14="http://schemas.microsoft.com/office/powerpoint/2010/main" val="286862626"/>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9738"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301</a:t>
            </a:fld>
            <a:endParaRPr lang="en-US" altLang="ja-JP" dirty="0">
              <a:solidFill>
                <a:prstClr val="black"/>
              </a:solidFill>
            </a:endParaRPr>
          </a:p>
        </p:txBody>
      </p:sp>
    </p:spTree>
    <p:extLst>
      <p:ext uri="{BB962C8B-B14F-4D97-AF65-F5344CB8AC3E}">
        <p14:creationId xmlns:p14="http://schemas.microsoft.com/office/powerpoint/2010/main" val="77961066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p:spPr>
        <p:txBody>
          <a:bodyPr/>
          <a:lstStyle/>
          <a:p>
            <a:fld id="{135465F6-B803-4B34-A951-D43AFA479290}" type="slidenum">
              <a:rPr lang="en-US" altLang="ja-JP" smtClean="0">
                <a:solidFill>
                  <a:prstClr val="black"/>
                </a:solidFill>
              </a:rPr>
              <a:pPr/>
              <a:t>302</a:t>
            </a:fld>
            <a:endParaRPr lang="en-US" altLang="ja-JP" dirty="0">
              <a:solidFill>
                <a:prstClr val="black"/>
              </a:solidFill>
            </a:endParaRPr>
          </a:p>
        </p:txBody>
      </p:sp>
      <p:sp>
        <p:nvSpPr>
          <p:cNvPr id="28675" name="Rectangle 2"/>
          <p:cNvSpPr>
            <a:spLocks noGrp="1" noRot="1" noChangeAspect="1" noChangeArrowheads="1" noTextEdit="1"/>
          </p:cNvSpPr>
          <p:nvPr>
            <p:ph type="sldImg"/>
          </p:nvPr>
        </p:nvSpPr>
        <p:spPr>
          <a:xfrm>
            <a:off x="696913" y="738188"/>
            <a:ext cx="5345112" cy="3700462"/>
          </a:xfrm>
          <a:ln/>
        </p:spPr>
      </p:sp>
      <p:sp>
        <p:nvSpPr>
          <p:cNvPr id="28676" name="Rectangle 3"/>
          <p:cNvSpPr>
            <a:spLocks noGrp="1" noChangeArrowheads="1"/>
          </p:cNvSpPr>
          <p:nvPr>
            <p:ph type="body" idx="1"/>
          </p:nvPr>
        </p:nvSpPr>
        <p:spPr>
          <a:noFill/>
          <a:ln/>
        </p:spPr>
        <p:txBody>
          <a:bodyPr/>
          <a:lstStyle/>
          <a:p>
            <a:pPr defTabSz="906366" fontAlgn="base">
              <a:spcBef>
                <a:spcPct val="0"/>
              </a:spcBef>
              <a:spcAft>
                <a:spcPct val="0"/>
              </a:spcAft>
              <a:defRPr/>
            </a:pPr>
            <a:endParaRPr kumimoji="1" lang="ja-JP" altLang="en-US" dirty="0"/>
          </a:p>
        </p:txBody>
      </p:sp>
    </p:spTree>
    <p:extLst>
      <p:ext uri="{BB962C8B-B14F-4D97-AF65-F5344CB8AC3E}">
        <p14:creationId xmlns:p14="http://schemas.microsoft.com/office/powerpoint/2010/main" val="20656073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348694363"/>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303</a:t>
            </a:fld>
            <a:endParaRPr lang="en-US" altLang="ja-JP" dirty="0">
              <a:solidFill>
                <a:prstClr val="black"/>
              </a:solidFill>
            </a:endParaRPr>
          </a:p>
        </p:txBody>
      </p:sp>
    </p:spTree>
    <p:extLst>
      <p:ext uri="{BB962C8B-B14F-4D97-AF65-F5344CB8AC3E}">
        <p14:creationId xmlns:p14="http://schemas.microsoft.com/office/powerpoint/2010/main" val="289565822"/>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304</a:t>
            </a:fld>
            <a:endParaRPr lang="en-US" altLang="ja-JP" dirty="0">
              <a:solidFill>
                <a:prstClr val="black"/>
              </a:solidFill>
            </a:endParaRPr>
          </a:p>
        </p:txBody>
      </p:sp>
    </p:spTree>
    <p:extLst>
      <p:ext uri="{BB962C8B-B14F-4D97-AF65-F5344CB8AC3E}">
        <p14:creationId xmlns:p14="http://schemas.microsoft.com/office/powerpoint/2010/main" val="294799743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305</a:t>
            </a:fld>
            <a:endParaRPr lang="en-US" altLang="ja-JP" dirty="0">
              <a:solidFill>
                <a:prstClr val="black"/>
              </a:solidFill>
            </a:endParaRPr>
          </a:p>
        </p:txBody>
      </p:sp>
    </p:spTree>
    <p:extLst>
      <p:ext uri="{BB962C8B-B14F-4D97-AF65-F5344CB8AC3E}">
        <p14:creationId xmlns:p14="http://schemas.microsoft.com/office/powerpoint/2010/main" val="2240801865"/>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306</a:t>
            </a:fld>
            <a:endParaRPr lang="en-US" altLang="ja-JP" dirty="0">
              <a:solidFill>
                <a:prstClr val="black"/>
              </a:solidFill>
            </a:endParaRPr>
          </a:p>
        </p:txBody>
      </p:sp>
    </p:spTree>
    <p:extLst>
      <p:ext uri="{BB962C8B-B14F-4D97-AF65-F5344CB8AC3E}">
        <p14:creationId xmlns:p14="http://schemas.microsoft.com/office/powerpoint/2010/main" val="225740910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307</a:t>
            </a:fld>
            <a:endParaRPr lang="en-US" altLang="ja-JP" dirty="0">
              <a:solidFill>
                <a:prstClr val="black"/>
              </a:solidFill>
            </a:endParaRPr>
          </a:p>
        </p:txBody>
      </p:sp>
    </p:spTree>
    <p:extLst>
      <p:ext uri="{BB962C8B-B14F-4D97-AF65-F5344CB8AC3E}">
        <p14:creationId xmlns:p14="http://schemas.microsoft.com/office/powerpoint/2010/main" val="312397449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308</a:t>
            </a:fld>
            <a:endParaRPr lang="en-US" altLang="ja-JP" dirty="0">
              <a:solidFill>
                <a:prstClr val="black"/>
              </a:solidFill>
            </a:endParaRPr>
          </a:p>
        </p:txBody>
      </p:sp>
    </p:spTree>
    <p:extLst>
      <p:ext uri="{BB962C8B-B14F-4D97-AF65-F5344CB8AC3E}">
        <p14:creationId xmlns:p14="http://schemas.microsoft.com/office/powerpoint/2010/main" val="1634252875"/>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309</a:t>
            </a:fld>
            <a:endParaRPr lang="en-US" altLang="ja-JP" dirty="0">
              <a:solidFill>
                <a:prstClr val="black"/>
              </a:solidFill>
            </a:endParaRPr>
          </a:p>
        </p:txBody>
      </p:sp>
    </p:spTree>
    <p:extLst>
      <p:ext uri="{BB962C8B-B14F-4D97-AF65-F5344CB8AC3E}">
        <p14:creationId xmlns:p14="http://schemas.microsoft.com/office/powerpoint/2010/main" val="771108023"/>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310</a:t>
            </a:fld>
            <a:endParaRPr lang="en-US" altLang="ja-JP" dirty="0">
              <a:solidFill>
                <a:prstClr val="black"/>
              </a:solidFill>
            </a:endParaRPr>
          </a:p>
        </p:txBody>
      </p:sp>
    </p:spTree>
    <p:extLst>
      <p:ext uri="{BB962C8B-B14F-4D97-AF65-F5344CB8AC3E}">
        <p14:creationId xmlns:p14="http://schemas.microsoft.com/office/powerpoint/2010/main" val="411821630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311</a:t>
            </a:fld>
            <a:endParaRPr lang="en-US" altLang="ja-JP" dirty="0">
              <a:solidFill>
                <a:prstClr val="black"/>
              </a:solidFill>
            </a:endParaRPr>
          </a:p>
        </p:txBody>
      </p:sp>
    </p:spTree>
    <p:extLst>
      <p:ext uri="{BB962C8B-B14F-4D97-AF65-F5344CB8AC3E}">
        <p14:creationId xmlns:p14="http://schemas.microsoft.com/office/powerpoint/2010/main" val="403949458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312</a:t>
            </a:fld>
            <a:endParaRPr lang="en-US" altLang="ja-JP" dirty="0">
              <a:solidFill>
                <a:prstClr val="black"/>
              </a:solidFill>
            </a:endParaRPr>
          </a:p>
        </p:txBody>
      </p:sp>
    </p:spTree>
    <p:extLst>
      <p:ext uri="{BB962C8B-B14F-4D97-AF65-F5344CB8AC3E}">
        <p14:creationId xmlns:p14="http://schemas.microsoft.com/office/powerpoint/2010/main" val="18395643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348694363"/>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313</a:t>
            </a:fld>
            <a:endParaRPr lang="en-US" altLang="ja-JP" dirty="0">
              <a:solidFill>
                <a:prstClr val="black"/>
              </a:solidFill>
            </a:endParaRPr>
          </a:p>
        </p:txBody>
      </p:sp>
    </p:spTree>
    <p:extLst>
      <p:ext uri="{BB962C8B-B14F-4D97-AF65-F5344CB8AC3E}">
        <p14:creationId xmlns:p14="http://schemas.microsoft.com/office/powerpoint/2010/main" val="1036953360"/>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314</a:t>
            </a:fld>
            <a:endParaRPr lang="en-US" altLang="ja-JP" dirty="0">
              <a:solidFill>
                <a:prstClr val="black"/>
              </a:solidFill>
            </a:endParaRPr>
          </a:p>
        </p:txBody>
      </p:sp>
    </p:spTree>
    <p:extLst>
      <p:ext uri="{BB962C8B-B14F-4D97-AF65-F5344CB8AC3E}">
        <p14:creationId xmlns:p14="http://schemas.microsoft.com/office/powerpoint/2010/main" val="140814397"/>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315</a:t>
            </a:fld>
            <a:endParaRPr lang="en-US" altLang="ja-JP" dirty="0">
              <a:solidFill>
                <a:prstClr val="black"/>
              </a:solidFill>
            </a:endParaRPr>
          </a:p>
        </p:txBody>
      </p:sp>
    </p:spTree>
    <p:extLst>
      <p:ext uri="{BB962C8B-B14F-4D97-AF65-F5344CB8AC3E}">
        <p14:creationId xmlns:p14="http://schemas.microsoft.com/office/powerpoint/2010/main" val="45628058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316</a:t>
            </a:fld>
            <a:endParaRPr lang="en-US" altLang="ja-JP" dirty="0">
              <a:solidFill>
                <a:prstClr val="black"/>
              </a:solidFill>
            </a:endParaRPr>
          </a:p>
        </p:txBody>
      </p:sp>
    </p:spTree>
    <p:extLst>
      <p:ext uri="{BB962C8B-B14F-4D97-AF65-F5344CB8AC3E}">
        <p14:creationId xmlns:p14="http://schemas.microsoft.com/office/powerpoint/2010/main" val="39385478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317</a:t>
            </a:fld>
            <a:endParaRPr lang="en-US" altLang="ja-JP" dirty="0">
              <a:solidFill>
                <a:prstClr val="black"/>
              </a:solidFill>
            </a:endParaRPr>
          </a:p>
        </p:txBody>
      </p:sp>
    </p:spTree>
    <p:extLst>
      <p:ext uri="{BB962C8B-B14F-4D97-AF65-F5344CB8AC3E}">
        <p14:creationId xmlns:p14="http://schemas.microsoft.com/office/powerpoint/2010/main" val="277786364"/>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318</a:t>
            </a:fld>
            <a:endParaRPr lang="en-US" altLang="ja-JP" dirty="0">
              <a:solidFill>
                <a:prstClr val="black"/>
              </a:solidFill>
            </a:endParaRPr>
          </a:p>
        </p:txBody>
      </p:sp>
    </p:spTree>
    <p:extLst>
      <p:ext uri="{BB962C8B-B14F-4D97-AF65-F5344CB8AC3E}">
        <p14:creationId xmlns:p14="http://schemas.microsoft.com/office/powerpoint/2010/main" val="2187237409"/>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319</a:t>
            </a:fld>
            <a:endParaRPr lang="en-US" altLang="ja-JP" dirty="0">
              <a:solidFill>
                <a:prstClr val="black"/>
              </a:solidFill>
            </a:endParaRPr>
          </a:p>
        </p:txBody>
      </p:sp>
    </p:spTree>
    <p:extLst>
      <p:ext uri="{BB962C8B-B14F-4D97-AF65-F5344CB8AC3E}">
        <p14:creationId xmlns:p14="http://schemas.microsoft.com/office/powerpoint/2010/main" val="3225153680"/>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320</a:t>
            </a:fld>
            <a:endParaRPr lang="en-US" altLang="ja-JP" dirty="0">
              <a:solidFill>
                <a:prstClr val="black"/>
              </a:solidFill>
            </a:endParaRPr>
          </a:p>
        </p:txBody>
      </p:sp>
    </p:spTree>
    <p:extLst>
      <p:ext uri="{BB962C8B-B14F-4D97-AF65-F5344CB8AC3E}">
        <p14:creationId xmlns:p14="http://schemas.microsoft.com/office/powerpoint/2010/main" val="384512739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5D1659-9A2C-4BAF-9C64-5C92124D50C4}" type="slidenum">
              <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55612711"/>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1838"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322</a:t>
            </a:fld>
            <a:endParaRPr lang="en-US" altLang="ja-JP" dirty="0">
              <a:solidFill>
                <a:prstClr val="black"/>
              </a:solidFill>
            </a:endParaRPr>
          </a:p>
        </p:txBody>
      </p:sp>
    </p:spTree>
    <p:extLst>
      <p:ext uri="{BB962C8B-B14F-4D97-AF65-F5344CB8AC3E}">
        <p14:creationId xmlns:p14="http://schemas.microsoft.com/office/powerpoint/2010/main" val="13811381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348694363"/>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Rot="1" noChangeAspect="1" noTextEdit="1"/>
          </p:cNvSpPr>
          <p:nvPr>
            <p:ph type="sldImg"/>
          </p:nvPr>
        </p:nvSpPr>
        <p:spPr>
          <a:xfrm>
            <a:off x="754063" y="763588"/>
            <a:ext cx="5278437" cy="3656012"/>
          </a:xfrm>
          <a:ln/>
        </p:spPr>
      </p:sp>
      <p:sp>
        <p:nvSpPr>
          <p:cNvPr id="151555" name="Rectangle 3"/>
          <p:cNvSpPr>
            <a:spLocks noGrp="1"/>
          </p:cNvSpPr>
          <p:nvPr>
            <p:ph type="body" idx="1"/>
          </p:nvPr>
        </p:nvSpPr>
        <p:spPr>
          <a:xfrm>
            <a:off x="914400" y="6794501"/>
            <a:ext cx="4953000" cy="276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a typeface="ＭＳ Ｐ明朝" charset="-128"/>
            </a:endParaRPr>
          </a:p>
        </p:txBody>
      </p:sp>
    </p:spTree>
    <p:extLst>
      <p:ext uri="{BB962C8B-B14F-4D97-AF65-F5344CB8AC3E}">
        <p14:creationId xmlns:p14="http://schemas.microsoft.com/office/powerpoint/2010/main" val="267875620"/>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324</a:t>
            </a:fld>
            <a:endParaRPr lang="en-US" altLang="ja-JP" dirty="0">
              <a:solidFill>
                <a:prstClr val="black"/>
              </a:solidFill>
            </a:endParaRPr>
          </a:p>
        </p:txBody>
      </p:sp>
    </p:spTree>
    <p:extLst>
      <p:ext uri="{BB962C8B-B14F-4D97-AF65-F5344CB8AC3E}">
        <p14:creationId xmlns:p14="http://schemas.microsoft.com/office/powerpoint/2010/main" val="106687529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326</a:t>
            </a:fld>
            <a:endParaRPr lang="en-US" altLang="ja-JP" dirty="0">
              <a:solidFill>
                <a:prstClr val="black"/>
              </a:solidFill>
            </a:endParaRPr>
          </a:p>
        </p:txBody>
      </p:sp>
    </p:spTree>
    <p:extLst>
      <p:ext uri="{BB962C8B-B14F-4D97-AF65-F5344CB8AC3E}">
        <p14:creationId xmlns:p14="http://schemas.microsoft.com/office/powerpoint/2010/main" val="23949108"/>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327</a:t>
            </a:fld>
            <a:endParaRPr lang="en-US" altLang="ja-JP" dirty="0">
              <a:solidFill>
                <a:prstClr val="black"/>
              </a:solidFill>
            </a:endParaRPr>
          </a:p>
        </p:txBody>
      </p:sp>
    </p:spTree>
    <p:extLst>
      <p:ext uri="{BB962C8B-B14F-4D97-AF65-F5344CB8AC3E}">
        <p14:creationId xmlns:p14="http://schemas.microsoft.com/office/powerpoint/2010/main" val="3381848594"/>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328</a:t>
            </a:fld>
            <a:endParaRPr lang="en-US" altLang="ja-JP" dirty="0">
              <a:solidFill>
                <a:prstClr val="black"/>
              </a:solidFill>
            </a:endParaRPr>
          </a:p>
        </p:txBody>
      </p:sp>
    </p:spTree>
    <p:extLst>
      <p:ext uri="{BB962C8B-B14F-4D97-AF65-F5344CB8AC3E}">
        <p14:creationId xmlns:p14="http://schemas.microsoft.com/office/powerpoint/2010/main" val="98866817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329</a:t>
            </a:fld>
            <a:endParaRPr lang="en-US" altLang="ja-JP" dirty="0">
              <a:solidFill>
                <a:prstClr val="black"/>
              </a:solidFill>
            </a:endParaRPr>
          </a:p>
        </p:txBody>
      </p:sp>
    </p:spTree>
    <p:extLst>
      <p:ext uri="{BB962C8B-B14F-4D97-AF65-F5344CB8AC3E}">
        <p14:creationId xmlns:p14="http://schemas.microsoft.com/office/powerpoint/2010/main" val="47989778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330</a:t>
            </a:fld>
            <a:endParaRPr lang="en-US" altLang="ja-JP" dirty="0">
              <a:solidFill>
                <a:prstClr val="black"/>
              </a:solidFill>
            </a:endParaRPr>
          </a:p>
        </p:txBody>
      </p:sp>
    </p:spTree>
    <p:extLst>
      <p:ext uri="{BB962C8B-B14F-4D97-AF65-F5344CB8AC3E}">
        <p14:creationId xmlns:p14="http://schemas.microsoft.com/office/powerpoint/2010/main" val="2377710822"/>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331</a:t>
            </a:fld>
            <a:endParaRPr lang="en-US" altLang="ja-JP" dirty="0">
              <a:solidFill>
                <a:prstClr val="black"/>
              </a:solidFill>
            </a:endParaRPr>
          </a:p>
        </p:txBody>
      </p:sp>
    </p:spTree>
    <p:extLst>
      <p:ext uri="{BB962C8B-B14F-4D97-AF65-F5344CB8AC3E}">
        <p14:creationId xmlns:p14="http://schemas.microsoft.com/office/powerpoint/2010/main" val="226541465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332</a:t>
            </a:fld>
            <a:endParaRPr lang="en-US" altLang="ja-JP" dirty="0">
              <a:solidFill>
                <a:prstClr val="black"/>
              </a:solidFill>
            </a:endParaRPr>
          </a:p>
        </p:txBody>
      </p:sp>
    </p:spTree>
    <p:extLst>
      <p:ext uri="{BB962C8B-B14F-4D97-AF65-F5344CB8AC3E}">
        <p14:creationId xmlns:p14="http://schemas.microsoft.com/office/powerpoint/2010/main" val="2726334908"/>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333</a:t>
            </a:fld>
            <a:endParaRPr lang="en-US" altLang="ja-JP" dirty="0">
              <a:solidFill>
                <a:prstClr val="black"/>
              </a:solidFill>
            </a:endParaRPr>
          </a:p>
        </p:txBody>
      </p:sp>
    </p:spTree>
    <p:extLst>
      <p:ext uri="{BB962C8B-B14F-4D97-AF65-F5344CB8AC3E}">
        <p14:creationId xmlns:p14="http://schemas.microsoft.com/office/powerpoint/2010/main" val="398123016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348694363"/>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16AD411F-A034-49FE-862C-07BDFC56F78A}" type="slidenum">
              <a:rPr lang="ja-JP" altLang="en-US" smtClean="0">
                <a:solidFill>
                  <a:prstClr val="black"/>
                </a:solidFill>
              </a:rPr>
              <a:pPr/>
              <a:t>337</a:t>
            </a:fld>
            <a:endParaRPr lang="ja-JP" altLang="en-US">
              <a:solidFill>
                <a:prstClr val="black"/>
              </a:solidFill>
            </a:endParaRPr>
          </a:p>
        </p:txBody>
      </p:sp>
    </p:spTree>
    <p:extLst>
      <p:ext uri="{BB962C8B-B14F-4D97-AF65-F5344CB8AC3E}">
        <p14:creationId xmlns:p14="http://schemas.microsoft.com/office/powerpoint/2010/main" val="3349601827"/>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344</a:t>
            </a:fld>
            <a:endParaRPr lang="ja-JP" altLang="en-US">
              <a:solidFill>
                <a:prstClr val="black"/>
              </a:solidFill>
            </a:endParaRPr>
          </a:p>
        </p:txBody>
      </p:sp>
    </p:spTree>
    <p:extLst>
      <p:ext uri="{BB962C8B-B14F-4D97-AF65-F5344CB8AC3E}">
        <p14:creationId xmlns:p14="http://schemas.microsoft.com/office/powerpoint/2010/main" val="182495476"/>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3613" y="1233488"/>
            <a:ext cx="4808537" cy="33305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10012FD-EFC0-4502-939E-09CE001FAB98}" type="slidenum">
              <a:rPr lang="ja-JP" altLang="en-US" smtClean="0">
                <a:solidFill>
                  <a:prstClr val="black"/>
                </a:solidFill>
              </a:rPr>
              <a:pPr/>
              <a:t>345</a:t>
            </a:fld>
            <a:endParaRPr lang="ja-JP" altLang="en-US">
              <a:solidFill>
                <a:prstClr val="black"/>
              </a:solidFill>
            </a:endParaRPr>
          </a:p>
        </p:txBody>
      </p:sp>
    </p:spTree>
    <p:extLst>
      <p:ext uri="{BB962C8B-B14F-4D97-AF65-F5344CB8AC3E}">
        <p14:creationId xmlns:p14="http://schemas.microsoft.com/office/powerpoint/2010/main" val="1989043611"/>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350</a:t>
            </a:fld>
            <a:endParaRPr lang="en-US" altLang="ja-JP" dirty="0">
              <a:solidFill>
                <a:prstClr val="black"/>
              </a:solidFill>
            </a:endParaRPr>
          </a:p>
        </p:txBody>
      </p:sp>
    </p:spTree>
    <p:extLst>
      <p:ext uri="{BB962C8B-B14F-4D97-AF65-F5344CB8AC3E}">
        <p14:creationId xmlns:p14="http://schemas.microsoft.com/office/powerpoint/2010/main" val="2093002920"/>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351</a:t>
            </a:fld>
            <a:endParaRPr lang="en-US" altLang="ja-JP" dirty="0">
              <a:solidFill>
                <a:prstClr val="black"/>
              </a:solidFill>
            </a:endParaRPr>
          </a:p>
        </p:txBody>
      </p:sp>
    </p:spTree>
    <p:extLst>
      <p:ext uri="{BB962C8B-B14F-4D97-AF65-F5344CB8AC3E}">
        <p14:creationId xmlns:p14="http://schemas.microsoft.com/office/powerpoint/2010/main" val="288580854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352</a:t>
            </a:fld>
            <a:endParaRPr lang="en-US" altLang="ja-JP" dirty="0">
              <a:solidFill>
                <a:prstClr val="black"/>
              </a:solidFill>
            </a:endParaRPr>
          </a:p>
        </p:txBody>
      </p:sp>
    </p:spTree>
    <p:extLst>
      <p:ext uri="{BB962C8B-B14F-4D97-AF65-F5344CB8AC3E}">
        <p14:creationId xmlns:p14="http://schemas.microsoft.com/office/powerpoint/2010/main" val="134311703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11500" y="506413"/>
            <a:ext cx="3643313" cy="252412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618866166"/>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354</a:t>
            </a:fld>
            <a:endParaRPr lang="ja-JP" altLang="en-US">
              <a:solidFill>
                <a:prstClr val="black"/>
              </a:solidFill>
            </a:endParaRPr>
          </a:p>
        </p:txBody>
      </p:sp>
    </p:spTree>
    <p:extLst>
      <p:ext uri="{BB962C8B-B14F-4D97-AF65-F5344CB8AC3E}">
        <p14:creationId xmlns:p14="http://schemas.microsoft.com/office/powerpoint/2010/main" val="29793280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D302878A-FEAA-4C13-AB52-8FA9BA6BFB4D}"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50</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1675" y="741363"/>
            <a:ext cx="5338763" cy="3697287"/>
          </a:xfrm>
          <a:ln/>
        </p:spPr>
      </p:sp>
      <p:sp>
        <p:nvSpPr>
          <p:cNvPr id="312324"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D302878A-FEAA-4C13-AB52-8FA9BA6BFB4D}"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51</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1675" y="741363"/>
            <a:ext cx="5338763" cy="3697287"/>
          </a:xfrm>
          <a:ln/>
        </p:spPr>
      </p:sp>
      <p:sp>
        <p:nvSpPr>
          <p:cNvPr id="312324"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BD3CAA1E-5F5D-43AA-B265-1028BBD91603}"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52</a:t>
            </a:fld>
            <a:endParaRPr lang="en-US" altLang="ja-JP" dirty="0">
              <a:solidFill>
                <a:srgbClr val="000000"/>
              </a:solidFill>
              <a:latin typeface="Calibri" pitchFamily="34" charset="0"/>
              <a:ea typeface="ＭＳ Ｐゴシック" pitchFamily="50" charset="-128"/>
            </a:endParaRPr>
          </a:p>
        </p:txBody>
      </p:sp>
      <p:sp>
        <p:nvSpPr>
          <p:cNvPr id="313347" name="Rectangle 2"/>
          <p:cNvSpPr>
            <a:spLocks noGrp="1" noRot="1" noChangeAspect="1" noChangeArrowheads="1" noTextEdit="1"/>
          </p:cNvSpPr>
          <p:nvPr>
            <p:ph type="sldImg"/>
          </p:nvPr>
        </p:nvSpPr>
        <p:spPr>
          <a:xfrm>
            <a:off x="701675" y="741363"/>
            <a:ext cx="5338763" cy="3697287"/>
          </a:xfrm>
          <a:ln/>
        </p:spPr>
      </p:sp>
      <p:sp>
        <p:nvSpPr>
          <p:cNvPr id="313348"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9066128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0399349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98CE9DB4-46B7-4F1E-B9C8-D4FE2C291DE5}" type="slidenum">
              <a:rPr lang="ja-JP" altLang="en-US" smtClean="0">
                <a:solidFill>
                  <a:prstClr val="black"/>
                </a:solidFill>
              </a:rPr>
              <a:pPr/>
              <a:t>53</a:t>
            </a:fld>
            <a:endParaRPr lang="ja-JP" altLang="en-US">
              <a:solidFill>
                <a:prstClr val="black"/>
              </a:solidFill>
            </a:endParaRPr>
          </a:p>
        </p:txBody>
      </p:sp>
    </p:spTree>
    <p:extLst>
      <p:ext uri="{BB962C8B-B14F-4D97-AF65-F5344CB8AC3E}">
        <p14:creationId xmlns:p14="http://schemas.microsoft.com/office/powerpoint/2010/main" val="72439422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54</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65119380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E6F7EAC6-004F-4549-BB05-2EF292B46EB2}"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55</a:t>
            </a:fld>
            <a:endParaRPr lang="en-US" altLang="ja-JP" dirty="0">
              <a:solidFill>
                <a:srgbClr val="000000"/>
              </a:solidFill>
              <a:latin typeface="Calibri" pitchFamily="34" charset="0"/>
              <a:ea typeface="ＭＳ Ｐゴシック" pitchFamily="50" charset="-128"/>
            </a:endParaRPr>
          </a:p>
        </p:txBody>
      </p:sp>
      <p:sp>
        <p:nvSpPr>
          <p:cNvPr id="315395" name="Rectangle 2"/>
          <p:cNvSpPr>
            <a:spLocks noGrp="1" noRot="1" noChangeAspect="1" noChangeArrowheads="1" noTextEdit="1"/>
          </p:cNvSpPr>
          <p:nvPr>
            <p:ph type="sldImg"/>
          </p:nvPr>
        </p:nvSpPr>
        <p:spPr>
          <a:xfrm>
            <a:off x="701675" y="741363"/>
            <a:ext cx="5338763" cy="3697287"/>
          </a:xfrm>
          <a:ln/>
        </p:spPr>
      </p:sp>
      <p:sp>
        <p:nvSpPr>
          <p:cNvPr id="315396"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9189754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9" tIns="45317" rIns="90639" bIns="45317"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813A2704-713B-40C0-A09B-BD974FCA743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56</a:t>
            </a:fld>
            <a:endParaRPr lang="en-US" altLang="ja-JP" dirty="0">
              <a:solidFill>
                <a:srgbClr val="000000"/>
              </a:solidFill>
              <a:latin typeface="Calibri" pitchFamily="34" charset="0"/>
              <a:ea typeface="ＭＳ Ｐゴシック" pitchFamily="50" charset="-128"/>
            </a:endParaRPr>
          </a:p>
        </p:txBody>
      </p:sp>
      <p:sp>
        <p:nvSpPr>
          <p:cNvPr id="316419" name="Rectangle 2"/>
          <p:cNvSpPr>
            <a:spLocks noGrp="1" noRot="1" noChangeAspect="1" noChangeArrowheads="1" noTextEdit="1"/>
          </p:cNvSpPr>
          <p:nvPr>
            <p:ph type="sldImg"/>
          </p:nvPr>
        </p:nvSpPr>
        <p:spPr>
          <a:xfrm>
            <a:off x="701675" y="741363"/>
            <a:ext cx="5338763" cy="3697287"/>
          </a:xfrm>
          <a:ln/>
        </p:spPr>
      </p:sp>
      <p:sp>
        <p:nvSpPr>
          <p:cNvPr id="316420" name="Rectangle 3"/>
          <p:cNvSpPr>
            <a:spLocks noGrp="1" noChangeArrowheads="1"/>
          </p:cNvSpPr>
          <p:nvPr>
            <p:ph type="body" idx="1"/>
          </p:nvPr>
        </p:nvSpPr>
        <p:spPr>
          <a:xfrm>
            <a:off x="674690" y="4686300"/>
            <a:ext cx="5386387" cy="4438650"/>
          </a:xfrm>
          <a:noFill/>
        </p:spPr>
        <p:txBody>
          <a:bodyPr lIns="90639" tIns="45317" rIns="90639" bIns="45317"/>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387653916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3" tIns="45313" rIns="90633" bIns="45313"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57</a:t>
            </a:fld>
            <a:endParaRPr lang="en-US" altLang="ja-JP">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1" y="4686300"/>
            <a:ext cx="5386387" cy="4438650"/>
          </a:xfrm>
          <a:noFill/>
        </p:spPr>
        <p:txBody>
          <a:bodyPr lIns="90633" tIns="45313" rIns="90633" bIns="45313"/>
          <a:lstStyle/>
          <a:p>
            <a:pPr eaLnBrk="1" hangingPunct="1">
              <a:spcBef>
                <a:spcPct val="0"/>
              </a:spcBef>
            </a:pPr>
            <a:endParaRPr lang="ja-JP" altLang="ja-JP">
              <a:latin typeface="Arial" charset="0"/>
            </a:endParaRPr>
          </a:p>
        </p:txBody>
      </p:sp>
    </p:spTree>
    <p:extLst>
      <p:ext uri="{BB962C8B-B14F-4D97-AF65-F5344CB8AC3E}">
        <p14:creationId xmlns:p14="http://schemas.microsoft.com/office/powerpoint/2010/main" val="263044795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3" tIns="45313" rIns="90633" bIns="45313"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58</a:t>
            </a:fld>
            <a:endParaRPr lang="en-US" altLang="ja-JP">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1" y="4686300"/>
            <a:ext cx="5386387" cy="4438650"/>
          </a:xfrm>
          <a:noFill/>
        </p:spPr>
        <p:txBody>
          <a:bodyPr lIns="90633" tIns="45313" rIns="90633" bIns="45313"/>
          <a:lstStyle/>
          <a:p>
            <a:pPr eaLnBrk="1" hangingPunct="1">
              <a:spcBef>
                <a:spcPct val="0"/>
              </a:spcBef>
            </a:pPr>
            <a:endParaRPr lang="ja-JP" altLang="ja-JP">
              <a:latin typeface="Arial" charset="0"/>
            </a:endParaRPr>
          </a:p>
        </p:txBody>
      </p:sp>
    </p:spTree>
    <p:extLst>
      <p:ext uri="{BB962C8B-B14F-4D97-AF65-F5344CB8AC3E}">
        <p14:creationId xmlns:p14="http://schemas.microsoft.com/office/powerpoint/2010/main" val="263044795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3" tIns="45313" rIns="90633" bIns="45313"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59</a:t>
            </a:fld>
            <a:endParaRPr lang="en-US" altLang="ja-JP">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1" y="4686300"/>
            <a:ext cx="5386387" cy="4438650"/>
          </a:xfrm>
          <a:noFill/>
        </p:spPr>
        <p:txBody>
          <a:bodyPr lIns="90633" tIns="45313" rIns="90633" bIns="45313"/>
          <a:lstStyle/>
          <a:p>
            <a:pPr eaLnBrk="1" hangingPunct="1">
              <a:spcBef>
                <a:spcPct val="0"/>
              </a:spcBef>
            </a:pPr>
            <a:endParaRPr lang="ja-JP" altLang="ja-JP">
              <a:latin typeface="Arial" charset="0"/>
            </a:endParaRPr>
          </a:p>
        </p:txBody>
      </p:sp>
    </p:spTree>
    <p:extLst>
      <p:ext uri="{BB962C8B-B14F-4D97-AF65-F5344CB8AC3E}">
        <p14:creationId xmlns:p14="http://schemas.microsoft.com/office/powerpoint/2010/main" val="26304479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3" tIns="45313" rIns="90633" bIns="45313"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60</a:t>
            </a:fld>
            <a:endParaRPr lang="en-US" altLang="ja-JP">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1" y="4686300"/>
            <a:ext cx="5386387" cy="4438650"/>
          </a:xfrm>
          <a:noFill/>
        </p:spPr>
        <p:txBody>
          <a:bodyPr lIns="90633" tIns="45313" rIns="90633" bIns="45313"/>
          <a:lstStyle/>
          <a:p>
            <a:pPr eaLnBrk="1" hangingPunct="1">
              <a:spcBef>
                <a:spcPct val="0"/>
              </a:spcBef>
            </a:pPr>
            <a:endParaRPr lang="ja-JP" altLang="ja-JP">
              <a:latin typeface="Arial" charset="0"/>
            </a:endParaRPr>
          </a:p>
        </p:txBody>
      </p:sp>
    </p:spTree>
    <p:extLst>
      <p:ext uri="{BB962C8B-B14F-4D97-AF65-F5344CB8AC3E}">
        <p14:creationId xmlns:p14="http://schemas.microsoft.com/office/powerpoint/2010/main" val="263044795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3" tIns="45313" rIns="90633" bIns="45313"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61</a:t>
            </a:fld>
            <a:endParaRPr lang="en-US" altLang="ja-JP">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1" y="4686300"/>
            <a:ext cx="5386387" cy="4438650"/>
          </a:xfrm>
          <a:noFill/>
        </p:spPr>
        <p:txBody>
          <a:bodyPr lIns="90633" tIns="45313" rIns="90633" bIns="45313"/>
          <a:lstStyle/>
          <a:p>
            <a:pPr eaLnBrk="1" hangingPunct="1">
              <a:spcBef>
                <a:spcPct val="0"/>
              </a:spcBef>
            </a:pPr>
            <a:endParaRPr lang="ja-JP" altLang="ja-JP">
              <a:latin typeface="Arial" charset="0"/>
            </a:endParaRPr>
          </a:p>
        </p:txBody>
      </p:sp>
    </p:spTree>
    <p:extLst>
      <p:ext uri="{BB962C8B-B14F-4D97-AF65-F5344CB8AC3E}">
        <p14:creationId xmlns:p14="http://schemas.microsoft.com/office/powerpoint/2010/main" val="26304479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33" tIns="45313" rIns="90633" bIns="45313"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62</a:t>
            </a:fld>
            <a:endParaRPr lang="en-US" altLang="ja-JP">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91" y="4686300"/>
            <a:ext cx="5386387" cy="4438650"/>
          </a:xfrm>
          <a:noFill/>
        </p:spPr>
        <p:txBody>
          <a:bodyPr lIns="90633" tIns="45313" rIns="90633" bIns="45313"/>
          <a:lstStyle/>
          <a:p>
            <a:pPr eaLnBrk="1" hangingPunct="1">
              <a:spcBef>
                <a:spcPct val="0"/>
              </a:spcBef>
            </a:pPr>
            <a:endParaRPr lang="ja-JP" altLang="ja-JP">
              <a:latin typeface="Arial" charset="0"/>
            </a:endParaRPr>
          </a:p>
        </p:txBody>
      </p:sp>
    </p:spTree>
    <p:extLst>
      <p:ext uri="{BB962C8B-B14F-4D97-AF65-F5344CB8AC3E}">
        <p14:creationId xmlns:p14="http://schemas.microsoft.com/office/powerpoint/2010/main" val="26304479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62195128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11500" y="506413"/>
            <a:ext cx="3643313"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357183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11500" y="506413"/>
            <a:ext cx="3643313"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1592424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11500" y="506413"/>
            <a:ext cx="3643313"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93553254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3"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195632475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txBox="1">
            <a:spLocks noGrp="1" noChangeArrowheads="1"/>
          </p:cNvSpPr>
          <p:nvPr/>
        </p:nvSpPr>
        <p:spPr bwMode="auto">
          <a:xfrm>
            <a:off x="3786506" y="10186101"/>
            <a:ext cx="2897786" cy="536655"/>
          </a:xfrm>
          <a:prstGeom prst="rect">
            <a:avLst/>
          </a:prstGeom>
          <a:noFill/>
          <a:ln w="9525">
            <a:noFill/>
            <a:miter lim="800000"/>
            <a:headEnd/>
            <a:tailEnd/>
          </a:ln>
        </p:spPr>
        <p:txBody>
          <a:bodyPr lIns="90579" tIns="45292" rIns="90579" bIns="45292" anchor="b"/>
          <a:lstStyle/>
          <a:p>
            <a:pPr algn="r" defTabSz="905823">
              <a:defRPr/>
            </a:pPr>
            <a:fld id="{AB6AE947-2BA5-40D0-9BA5-C2C9ABEE97F0}" type="slidenum">
              <a:rPr lang="en-US" altLang="ja-JP" sz="1200">
                <a:solidFill>
                  <a:prstClr val="black"/>
                </a:solidFill>
              </a:rPr>
              <a:pPr algn="r" defTabSz="905823">
                <a:defRPr/>
              </a:pPr>
              <a:t>79</a:t>
            </a:fld>
            <a:endParaRPr lang="en-US" altLang="ja-JP" sz="1200" dirty="0">
              <a:solidFill>
                <a:prstClr val="black"/>
              </a:solidFill>
            </a:endParaRPr>
          </a:p>
        </p:txBody>
      </p:sp>
      <p:sp>
        <p:nvSpPr>
          <p:cNvPr id="11267" name="スライド イメージ プレースホルダ 1"/>
          <p:cNvSpPr>
            <a:spLocks noGrp="1" noRot="1" noChangeAspect="1" noTextEdit="1"/>
          </p:cNvSpPr>
          <p:nvPr>
            <p:ph type="sldImg"/>
          </p:nvPr>
        </p:nvSpPr>
        <p:spPr>
          <a:xfrm>
            <a:off x="441325" y="804863"/>
            <a:ext cx="5805488" cy="4021137"/>
          </a:xfrm>
          <a:ln/>
        </p:spPr>
      </p:sp>
      <p:sp>
        <p:nvSpPr>
          <p:cNvPr id="11268" name="ノート プレースホルダ 2"/>
          <p:cNvSpPr>
            <a:spLocks noGrp="1"/>
          </p:cNvSpPr>
          <p:nvPr>
            <p:ph type="body" idx="1"/>
          </p:nvPr>
        </p:nvSpPr>
        <p:spPr>
          <a:noFill/>
          <a:ln/>
        </p:spPr>
        <p:txBody>
          <a:bodyPr lIns="90579" tIns="45292" rIns="90579" bIns="45292"/>
          <a:lstStyle/>
          <a:p>
            <a:pPr eaLnBrk="1" hangingPunct="1"/>
            <a:endParaRPr lang="ja-JP" altLang="ja-JP" dirty="0">
              <a:latin typeface="Arial" charset="0"/>
              <a:ea typeface="ＭＳ Ｐゴシック" charset="-128"/>
            </a:endParaRPr>
          </a:p>
        </p:txBody>
      </p:sp>
      <p:sp>
        <p:nvSpPr>
          <p:cNvPr id="11269" name="スライド番号プレースホルダ 3"/>
          <p:cNvSpPr txBox="1">
            <a:spLocks noGrp="1"/>
          </p:cNvSpPr>
          <p:nvPr/>
        </p:nvSpPr>
        <p:spPr bwMode="auto">
          <a:xfrm>
            <a:off x="3786506" y="10186101"/>
            <a:ext cx="2897786" cy="536655"/>
          </a:xfrm>
          <a:prstGeom prst="rect">
            <a:avLst/>
          </a:prstGeom>
          <a:noFill/>
          <a:ln w="9525">
            <a:noFill/>
            <a:miter lim="800000"/>
            <a:headEnd/>
            <a:tailEnd/>
          </a:ln>
        </p:spPr>
        <p:txBody>
          <a:bodyPr lIns="90579" tIns="45292" rIns="90579" bIns="45292" anchor="b"/>
          <a:lstStyle/>
          <a:p>
            <a:pPr algn="r" defTabSz="905823">
              <a:defRPr/>
            </a:pPr>
            <a:fld id="{8948FFD2-C64B-468B-BAC8-0189C585E0E8}" type="slidenum">
              <a:rPr lang="en-US" altLang="ja-JP" sz="1200">
                <a:solidFill>
                  <a:prstClr val="black"/>
                </a:solidFill>
              </a:rPr>
              <a:pPr algn="r" defTabSz="905823">
                <a:defRPr/>
              </a:pPr>
              <a:t>79</a:t>
            </a:fld>
            <a:endParaRPr lang="en-US" altLang="ja-JP" sz="1200" dirty="0">
              <a:solidFill>
                <a:prstClr val="black"/>
              </a:solidFill>
            </a:endParaRPr>
          </a:p>
        </p:txBody>
      </p:sp>
    </p:spTree>
    <p:extLst>
      <p:ext uri="{BB962C8B-B14F-4D97-AF65-F5344CB8AC3E}">
        <p14:creationId xmlns:p14="http://schemas.microsoft.com/office/powerpoint/2010/main" val="27449577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98425" y="977900"/>
            <a:ext cx="7070725" cy="489585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82</a:t>
            </a:fld>
            <a:endParaRPr lang="en-US" altLang="ja-JP" dirty="0">
              <a:solidFill>
                <a:prstClr val="black"/>
              </a:solidFill>
            </a:endParaRPr>
          </a:p>
        </p:txBody>
      </p:sp>
    </p:spTree>
    <p:extLst>
      <p:ext uri="{BB962C8B-B14F-4D97-AF65-F5344CB8AC3E}">
        <p14:creationId xmlns:p14="http://schemas.microsoft.com/office/powerpoint/2010/main" val="214482583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98425" y="977900"/>
            <a:ext cx="7070725" cy="489585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83</a:t>
            </a:fld>
            <a:endParaRPr lang="en-US" altLang="ja-JP" dirty="0">
              <a:solidFill>
                <a:prstClr val="black"/>
              </a:solidFill>
            </a:endParaRPr>
          </a:p>
        </p:txBody>
      </p:sp>
    </p:spTree>
    <p:extLst>
      <p:ext uri="{BB962C8B-B14F-4D97-AF65-F5344CB8AC3E}">
        <p14:creationId xmlns:p14="http://schemas.microsoft.com/office/powerpoint/2010/main" val="15030643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98425" y="977900"/>
            <a:ext cx="7070725" cy="489585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84</a:t>
            </a:fld>
            <a:endParaRPr lang="en-US" altLang="ja-JP" dirty="0">
              <a:solidFill>
                <a:prstClr val="black"/>
              </a:solidFill>
            </a:endParaRPr>
          </a:p>
        </p:txBody>
      </p:sp>
    </p:spTree>
    <p:extLst>
      <p:ext uri="{BB962C8B-B14F-4D97-AF65-F5344CB8AC3E}">
        <p14:creationId xmlns:p14="http://schemas.microsoft.com/office/powerpoint/2010/main" val="23782770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98425" y="977900"/>
            <a:ext cx="7070725" cy="489585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85</a:t>
            </a:fld>
            <a:endParaRPr lang="en-US" altLang="ja-JP" dirty="0">
              <a:solidFill>
                <a:prstClr val="black"/>
              </a:solidFill>
            </a:endParaRPr>
          </a:p>
        </p:txBody>
      </p:sp>
    </p:spTree>
    <p:extLst>
      <p:ext uri="{BB962C8B-B14F-4D97-AF65-F5344CB8AC3E}">
        <p14:creationId xmlns:p14="http://schemas.microsoft.com/office/powerpoint/2010/main" val="156205026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98425" y="977900"/>
            <a:ext cx="7070725" cy="489585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86</a:t>
            </a:fld>
            <a:endParaRPr lang="en-US" altLang="ja-JP" dirty="0">
              <a:solidFill>
                <a:prstClr val="black"/>
              </a:solidFill>
            </a:endParaRPr>
          </a:p>
        </p:txBody>
      </p:sp>
    </p:spTree>
    <p:extLst>
      <p:ext uri="{BB962C8B-B14F-4D97-AF65-F5344CB8AC3E}">
        <p14:creationId xmlns:p14="http://schemas.microsoft.com/office/powerpoint/2010/main" val="2557854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2029160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39700" y="949325"/>
            <a:ext cx="6867525" cy="475615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a:defRPr/>
            </a:pPr>
            <a:fld id="{0A5D1659-9A2C-4BAF-9C64-5C92124D50C4}" type="slidenum">
              <a:rPr lang="ja-JP" altLang="en-US">
                <a:solidFill>
                  <a:prstClr val="black"/>
                </a:solidFill>
              </a:rPr>
              <a:pPr>
                <a:defRPr/>
              </a:pPr>
              <a:t>87</a:t>
            </a:fld>
            <a:endParaRPr lang="en-US" altLang="ja-JP" dirty="0">
              <a:solidFill>
                <a:prstClr val="black"/>
              </a:solidFill>
            </a:endParaRPr>
          </a:p>
        </p:txBody>
      </p:sp>
    </p:spTree>
    <p:extLst>
      <p:ext uri="{BB962C8B-B14F-4D97-AF65-F5344CB8AC3E}">
        <p14:creationId xmlns:p14="http://schemas.microsoft.com/office/powerpoint/2010/main" val="24352750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88</a:t>
            </a:fld>
            <a:endParaRPr lang="en-US" altLang="ja-JP" dirty="0">
              <a:solidFill>
                <a:prstClr val="black"/>
              </a:solidFill>
            </a:endParaRPr>
          </a:p>
        </p:txBody>
      </p:sp>
    </p:spTree>
    <p:extLst>
      <p:ext uri="{BB962C8B-B14F-4D97-AF65-F5344CB8AC3E}">
        <p14:creationId xmlns:p14="http://schemas.microsoft.com/office/powerpoint/2010/main" val="23601633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89</a:t>
            </a:fld>
            <a:endParaRPr lang="en-US" altLang="ja-JP" dirty="0">
              <a:solidFill>
                <a:prstClr val="black"/>
              </a:solidFill>
            </a:endParaRPr>
          </a:p>
        </p:txBody>
      </p:sp>
    </p:spTree>
    <p:extLst>
      <p:ext uri="{BB962C8B-B14F-4D97-AF65-F5344CB8AC3E}">
        <p14:creationId xmlns:p14="http://schemas.microsoft.com/office/powerpoint/2010/main" val="217737099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716491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716491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92</a:t>
            </a:fld>
            <a:endParaRPr lang="en-US" altLang="ja-JP" dirty="0">
              <a:solidFill>
                <a:prstClr val="black"/>
              </a:solidFill>
            </a:endParaRPr>
          </a:p>
        </p:txBody>
      </p:sp>
    </p:spTree>
    <p:extLst>
      <p:ext uri="{BB962C8B-B14F-4D97-AF65-F5344CB8AC3E}">
        <p14:creationId xmlns:p14="http://schemas.microsoft.com/office/powerpoint/2010/main" val="724440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21425"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93</a:t>
            </a:fld>
            <a:endParaRPr lang="en-US" altLang="ja-JP" dirty="0">
              <a:solidFill>
                <a:prstClr val="black"/>
              </a:solidFill>
            </a:endParaRPr>
          </a:p>
        </p:txBody>
      </p:sp>
    </p:spTree>
    <p:extLst>
      <p:ext uri="{BB962C8B-B14F-4D97-AF65-F5344CB8AC3E}">
        <p14:creationId xmlns:p14="http://schemas.microsoft.com/office/powerpoint/2010/main" val="128430269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8750" y="873125"/>
            <a:ext cx="6319838"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94</a:t>
            </a:fld>
            <a:endParaRPr lang="en-US" altLang="ja-JP" dirty="0">
              <a:solidFill>
                <a:prstClr val="black"/>
              </a:solidFill>
            </a:endParaRPr>
          </a:p>
        </p:txBody>
      </p:sp>
    </p:spTree>
    <p:extLst>
      <p:ext uri="{BB962C8B-B14F-4D97-AF65-F5344CB8AC3E}">
        <p14:creationId xmlns:p14="http://schemas.microsoft.com/office/powerpoint/2010/main" val="149100454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703513" y="595313"/>
            <a:ext cx="4314825" cy="29892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95</a:t>
            </a:fld>
            <a:endParaRPr lang="en-US" altLang="ja-JP" dirty="0">
              <a:solidFill>
                <a:prstClr val="black"/>
              </a:solidFill>
            </a:endParaRPr>
          </a:p>
        </p:txBody>
      </p:sp>
    </p:spTree>
    <p:extLst>
      <p:ext uri="{BB962C8B-B14F-4D97-AF65-F5344CB8AC3E}">
        <p14:creationId xmlns:p14="http://schemas.microsoft.com/office/powerpoint/2010/main" val="135721224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a:p>
        </p:txBody>
      </p:sp>
    </p:spTree>
    <p:extLst>
      <p:ext uri="{BB962C8B-B14F-4D97-AF65-F5344CB8AC3E}">
        <p14:creationId xmlns:p14="http://schemas.microsoft.com/office/powerpoint/2010/main" val="12006428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20291608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a:p>
        </p:txBody>
      </p:sp>
    </p:spTree>
    <p:extLst>
      <p:ext uri="{BB962C8B-B14F-4D97-AF65-F5344CB8AC3E}">
        <p14:creationId xmlns:p14="http://schemas.microsoft.com/office/powerpoint/2010/main" val="236170312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98</a:t>
            </a:fld>
            <a:endParaRPr lang="en-US" altLang="ja-JP" dirty="0">
              <a:solidFill>
                <a:prstClr val="black"/>
              </a:solidFill>
            </a:endParaRPr>
          </a:p>
        </p:txBody>
      </p:sp>
    </p:spTree>
    <p:extLst>
      <p:ext uri="{BB962C8B-B14F-4D97-AF65-F5344CB8AC3E}">
        <p14:creationId xmlns:p14="http://schemas.microsoft.com/office/powerpoint/2010/main" val="181486250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99</a:t>
            </a:fld>
            <a:endParaRPr lang="en-US" altLang="ja-JP" dirty="0">
              <a:solidFill>
                <a:prstClr val="black"/>
              </a:solidFill>
            </a:endParaRPr>
          </a:p>
        </p:txBody>
      </p:sp>
    </p:spTree>
    <p:extLst>
      <p:ext uri="{BB962C8B-B14F-4D97-AF65-F5344CB8AC3E}">
        <p14:creationId xmlns:p14="http://schemas.microsoft.com/office/powerpoint/2010/main" val="68778556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100</a:t>
            </a:fld>
            <a:endParaRPr lang="en-US" altLang="ja-JP" dirty="0">
              <a:solidFill>
                <a:prstClr val="black"/>
              </a:solidFill>
            </a:endParaRPr>
          </a:p>
        </p:txBody>
      </p:sp>
    </p:spTree>
    <p:extLst>
      <p:ext uri="{BB962C8B-B14F-4D97-AF65-F5344CB8AC3E}">
        <p14:creationId xmlns:p14="http://schemas.microsoft.com/office/powerpoint/2010/main" val="104876388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101</a:t>
            </a:fld>
            <a:endParaRPr lang="en-US" altLang="ja-JP" dirty="0">
              <a:solidFill>
                <a:prstClr val="black"/>
              </a:solidFill>
            </a:endParaRPr>
          </a:p>
        </p:txBody>
      </p:sp>
    </p:spTree>
    <p:extLst>
      <p:ext uri="{BB962C8B-B14F-4D97-AF65-F5344CB8AC3E}">
        <p14:creationId xmlns:p14="http://schemas.microsoft.com/office/powerpoint/2010/main" val="327389760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82515577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6475821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5751023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5751023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106</a:t>
            </a:fld>
            <a:endParaRPr lang="en-US" altLang="ja-JP" dirty="0">
              <a:solidFill>
                <a:prstClr val="black"/>
              </a:solidFill>
            </a:endParaRPr>
          </a:p>
        </p:txBody>
      </p:sp>
    </p:spTree>
    <p:extLst>
      <p:ext uri="{BB962C8B-B14F-4D97-AF65-F5344CB8AC3E}">
        <p14:creationId xmlns:p14="http://schemas.microsoft.com/office/powerpoint/2010/main" val="26889685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107</a:t>
            </a:fld>
            <a:endParaRPr lang="en-US" altLang="ja-JP" dirty="0">
              <a:solidFill>
                <a:prstClr val="black"/>
              </a:solidFill>
            </a:endParaRPr>
          </a:p>
        </p:txBody>
      </p:sp>
    </p:spTree>
    <p:extLst>
      <p:ext uri="{BB962C8B-B14F-4D97-AF65-F5344CB8AC3E}">
        <p14:creationId xmlns:p14="http://schemas.microsoft.com/office/powerpoint/2010/main" val="129578499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108</a:t>
            </a:fld>
            <a:endParaRPr lang="en-US" altLang="ja-JP" dirty="0">
              <a:solidFill>
                <a:prstClr val="black"/>
              </a:solidFill>
            </a:endParaRPr>
          </a:p>
        </p:txBody>
      </p:sp>
    </p:spTree>
    <p:extLst>
      <p:ext uri="{BB962C8B-B14F-4D97-AF65-F5344CB8AC3E}">
        <p14:creationId xmlns:p14="http://schemas.microsoft.com/office/powerpoint/2010/main" val="12536188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109</a:t>
            </a:fld>
            <a:endParaRPr lang="en-US" altLang="ja-JP" dirty="0">
              <a:solidFill>
                <a:prstClr val="black"/>
              </a:solidFill>
            </a:endParaRPr>
          </a:p>
        </p:txBody>
      </p:sp>
    </p:spTree>
    <p:extLst>
      <p:ext uri="{BB962C8B-B14F-4D97-AF65-F5344CB8AC3E}">
        <p14:creationId xmlns:p14="http://schemas.microsoft.com/office/powerpoint/2010/main" val="163749739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110</a:t>
            </a:fld>
            <a:endParaRPr lang="en-US" altLang="ja-JP" dirty="0">
              <a:solidFill>
                <a:prstClr val="black"/>
              </a:solidFill>
            </a:endParaRPr>
          </a:p>
        </p:txBody>
      </p:sp>
    </p:spTree>
    <p:extLst>
      <p:ext uri="{BB962C8B-B14F-4D97-AF65-F5344CB8AC3E}">
        <p14:creationId xmlns:p14="http://schemas.microsoft.com/office/powerpoint/2010/main" val="286514190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111</a:t>
            </a:fld>
            <a:endParaRPr lang="en-US" altLang="ja-JP" dirty="0">
              <a:solidFill>
                <a:prstClr val="black"/>
              </a:solidFill>
            </a:endParaRPr>
          </a:p>
        </p:txBody>
      </p:sp>
    </p:spTree>
    <p:extLst>
      <p:ext uri="{BB962C8B-B14F-4D97-AF65-F5344CB8AC3E}">
        <p14:creationId xmlns:p14="http://schemas.microsoft.com/office/powerpoint/2010/main" val="85074403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112</a:t>
            </a:fld>
            <a:endParaRPr lang="en-US" altLang="ja-JP" dirty="0">
              <a:solidFill>
                <a:prstClr val="black"/>
              </a:solidFill>
            </a:endParaRPr>
          </a:p>
        </p:txBody>
      </p:sp>
    </p:spTree>
    <p:extLst>
      <p:ext uri="{BB962C8B-B14F-4D97-AF65-F5344CB8AC3E}">
        <p14:creationId xmlns:p14="http://schemas.microsoft.com/office/powerpoint/2010/main" val="328991198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113</a:t>
            </a:fld>
            <a:endParaRPr lang="en-US" altLang="ja-JP" dirty="0">
              <a:solidFill>
                <a:prstClr val="black"/>
              </a:solidFill>
            </a:endParaRPr>
          </a:p>
        </p:txBody>
      </p:sp>
    </p:spTree>
    <p:extLst>
      <p:ext uri="{BB962C8B-B14F-4D97-AF65-F5344CB8AC3E}">
        <p14:creationId xmlns:p14="http://schemas.microsoft.com/office/powerpoint/2010/main" val="99893874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114</a:t>
            </a:fld>
            <a:endParaRPr lang="en-US" altLang="ja-JP" dirty="0">
              <a:solidFill>
                <a:prstClr val="black"/>
              </a:solidFill>
            </a:endParaRPr>
          </a:p>
        </p:txBody>
      </p:sp>
    </p:spTree>
    <p:extLst>
      <p:ext uri="{BB962C8B-B14F-4D97-AF65-F5344CB8AC3E}">
        <p14:creationId xmlns:p14="http://schemas.microsoft.com/office/powerpoint/2010/main" val="262661767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115</a:t>
            </a:fld>
            <a:endParaRPr lang="en-US" altLang="ja-JP" dirty="0">
              <a:solidFill>
                <a:prstClr val="black"/>
              </a:solidFill>
            </a:endParaRPr>
          </a:p>
        </p:txBody>
      </p:sp>
    </p:spTree>
    <p:extLst>
      <p:ext uri="{BB962C8B-B14F-4D97-AF65-F5344CB8AC3E}">
        <p14:creationId xmlns:p14="http://schemas.microsoft.com/office/powerpoint/2010/main" val="195477449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116</a:t>
            </a:fld>
            <a:endParaRPr lang="en-US" altLang="ja-JP" dirty="0">
              <a:solidFill>
                <a:prstClr val="black"/>
              </a:solidFill>
            </a:endParaRPr>
          </a:p>
        </p:txBody>
      </p:sp>
    </p:spTree>
    <p:extLst>
      <p:ext uri="{BB962C8B-B14F-4D97-AF65-F5344CB8AC3E}">
        <p14:creationId xmlns:p14="http://schemas.microsoft.com/office/powerpoint/2010/main" val="24754024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117</a:t>
            </a:fld>
            <a:endParaRPr lang="en-US" altLang="ja-JP" dirty="0">
              <a:solidFill>
                <a:prstClr val="black"/>
              </a:solidFill>
            </a:endParaRPr>
          </a:p>
        </p:txBody>
      </p:sp>
    </p:spTree>
    <p:extLst>
      <p:ext uri="{BB962C8B-B14F-4D97-AF65-F5344CB8AC3E}">
        <p14:creationId xmlns:p14="http://schemas.microsoft.com/office/powerpoint/2010/main" val="11694935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118</a:t>
            </a:fld>
            <a:endParaRPr lang="en-US" altLang="ja-JP" dirty="0">
              <a:solidFill>
                <a:prstClr val="black"/>
              </a:solidFill>
            </a:endParaRPr>
          </a:p>
        </p:txBody>
      </p:sp>
    </p:spTree>
    <p:extLst>
      <p:ext uri="{BB962C8B-B14F-4D97-AF65-F5344CB8AC3E}">
        <p14:creationId xmlns:p14="http://schemas.microsoft.com/office/powerpoint/2010/main" val="24446018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119</a:t>
            </a:fld>
            <a:endParaRPr lang="en-US" altLang="ja-JP" dirty="0">
              <a:solidFill>
                <a:prstClr val="black"/>
              </a:solidFill>
            </a:endParaRPr>
          </a:p>
        </p:txBody>
      </p:sp>
    </p:spTree>
    <p:extLst>
      <p:ext uri="{BB962C8B-B14F-4D97-AF65-F5344CB8AC3E}">
        <p14:creationId xmlns:p14="http://schemas.microsoft.com/office/powerpoint/2010/main" val="367510132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120</a:t>
            </a:fld>
            <a:endParaRPr lang="en-US" altLang="ja-JP" dirty="0">
              <a:solidFill>
                <a:prstClr val="black"/>
              </a:solidFill>
            </a:endParaRPr>
          </a:p>
        </p:txBody>
      </p:sp>
    </p:spTree>
    <p:extLst>
      <p:ext uri="{BB962C8B-B14F-4D97-AF65-F5344CB8AC3E}">
        <p14:creationId xmlns:p14="http://schemas.microsoft.com/office/powerpoint/2010/main" val="7438679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121</a:t>
            </a:fld>
            <a:endParaRPr lang="en-US" altLang="ja-JP" dirty="0">
              <a:solidFill>
                <a:prstClr val="black"/>
              </a:solidFill>
            </a:endParaRPr>
          </a:p>
        </p:txBody>
      </p:sp>
    </p:spTree>
    <p:extLst>
      <p:ext uri="{BB962C8B-B14F-4D97-AF65-F5344CB8AC3E}">
        <p14:creationId xmlns:p14="http://schemas.microsoft.com/office/powerpoint/2010/main" val="196716482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122</a:t>
            </a:fld>
            <a:endParaRPr lang="en-US" altLang="ja-JP" dirty="0">
              <a:solidFill>
                <a:prstClr val="black"/>
              </a:solidFill>
            </a:endParaRPr>
          </a:p>
        </p:txBody>
      </p:sp>
    </p:spTree>
    <p:extLst>
      <p:ext uri="{BB962C8B-B14F-4D97-AF65-F5344CB8AC3E}">
        <p14:creationId xmlns:p14="http://schemas.microsoft.com/office/powerpoint/2010/main" val="64574278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123</a:t>
            </a:fld>
            <a:endParaRPr lang="en-US" altLang="ja-JP" dirty="0">
              <a:solidFill>
                <a:prstClr val="black"/>
              </a:solidFill>
            </a:endParaRPr>
          </a:p>
        </p:txBody>
      </p:sp>
    </p:spTree>
    <p:extLst>
      <p:ext uri="{BB962C8B-B14F-4D97-AF65-F5344CB8AC3E}">
        <p14:creationId xmlns:p14="http://schemas.microsoft.com/office/powerpoint/2010/main" val="282269274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124</a:t>
            </a:fld>
            <a:endParaRPr lang="en-US" altLang="ja-JP" dirty="0">
              <a:solidFill>
                <a:prstClr val="black"/>
              </a:solidFill>
            </a:endParaRPr>
          </a:p>
        </p:txBody>
      </p:sp>
    </p:spTree>
    <p:extLst>
      <p:ext uri="{BB962C8B-B14F-4D97-AF65-F5344CB8AC3E}">
        <p14:creationId xmlns:p14="http://schemas.microsoft.com/office/powerpoint/2010/main" val="199997731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125</a:t>
            </a:fld>
            <a:endParaRPr lang="en-US" altLang="ja-JP" dirty="0">
              <a:solidFill>
                <a:prstClr val="black"/>
              </a:solidFill>
            </a:endParaRPr>
          </a:p>
        </p:txBody>
      </p:sp>
    </p:spTree>
    <p:extLst>
      <p:ext uri="{BB962C8B-B14F-4D97-AF65-F5344CB8AC3E}">
        <p14:creationId xmlns:p14="http://schemas.microsoft.com/office/powerpoint/2010/main" val="155531911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126</a:t>
            </a:fld>
            <a:endParaRPr lang="en-US" altLang="ja-JP" dirty="0">
              <a:solidFill>
                <a:prstClr val="black"/>
              </a:solidFill>
            </a:endParaRPr>
          </a:p>
        </p:txBody>
      </p:sp>
    </p:spTree>
    <p:extLst>
      <p:ext uri="{BB962C8B-B14F-4D97-AF65-F5344CB8AC3E}">
        <p14:creationId xmlns:p14="http://schemas.microsoft.com/office/powerpoint/2010/main" val="31025042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58124104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5812410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129</a:t>
            </a:fld>
            <a:endParaRPr lang="en-US" altLang="ja-JP" dirty="0">
              <a:solidFill>
                <a:prstClr val="black"/>
              </a:solidFill>
            </a:endParaRPr>
          </a:p>
        </p:txBody>
      </p:sp>
    </p:spTree>
    <p:extLst>
      <p:ext uri="{BB962C8B-B14F-4D97-AF65-F5344CB8AC3E}">
        <p14:creationId xmlns:p14="http://schemas.microsoft.com/office/powerpoint/2010/main" val="402809482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3"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a:latin typeface="Arial" charset="0"/>
            </a:endParaRPr>
          </a:p>
        </p:txBody>
      </p:sp>
    </p:spTree>
    <p:extLst>
      <p:ext uri="{BB962C8B-B14F-4D97-AF65-F5344CB8AC3E}">
        <p14:creationId xmlns:p14="http://schemas.microsoft.com/office/powerpoint/2010/main" val="75792281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D29E38E7-D4A7-4DDF-A13C-D926B5DAD63C}" type="slidenum">
              <a:rPr lang="ja-JP" altLang="en-US" smtClean="0">
                <a:solidFill>
                  <a:prstClr val="black"/>
                </a:solidFill>
              </a:rPr>
              <a:pPr/>
              <a:t>131</a:t>
            </a:fld>
            <a:endParaRPr lang="ja-JP" altLang="en-US">
              <a:solidFill>
                <a:prstClr val="black"/>
              </a:solidFill>
            </a:endParaRPr>
          </a:p>
        </p:txBody>
      </p:sp>
    </p:spTree>
    <p:extLst>
      <p:ext uri="{BB962C8B-B14F-4D97-AF65-F5344CB8AC3E}">
        <p14:creationId xmlns:p14="http://schemas.microsoft.com/office/powerpoint/2010/main" val="383724407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38763"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23C2A298-4251-457A-8507-1BFDC552D0E0}" type="slidenum">
              <a:rPr lang="en-US" altLang="ja-JP" smtClean="0">
                <a:solidFill>
                  <a:prstClr val="black"/>
                </a:solidFill>
              </a:rPr>
              <a:pPr>
                <a:defRPr/>
              </a:pPr>
              <a:t>133</a:t>
            </a:fld>
            <a:endParaRPr lang="en-US" altLang="ja-JP">
              <a:solidFill>
                <a:prstClr val="black"/>
              </a:solidFill>
            </a:endParaRPr>
          </a:p>
        </p:txBody>
      </p:sp>
    </p:spTree>
    <p:extLst>
      <p:ext uri="{BB962C8B-B14F-4D97-AF65-F5344CB8AC3E}">
        <p14:creationId xmlns:p14="http://schemas.microsoft.com/office/powerpoint/2010/main" val="55800551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136</a:t>
            </a:fld>
            <a:endParaRPr lang="en-US" altLang="ja-JP" dirty="0">
              <a:solidFill>
                <a:prstClr val="black"/>
              </a:solidFill>
            </a:endParaRPr>
          </a:p>
        </p:txBody>
      </p:sp>
    </p:spTree>
    <p:extLst>
      <p:ext uri="{BB962C8B-B14F-4D97-AF65-F5344CB8AC3E}">
        <p14:creationId xmlns:p14="http://schemas.microsoft.com/office/powerpoint/2010/main" val="78545270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137</a:t>
            </a:fld>
            <a:endParaRPr lang="en-US" altLang="ja-JP" dirty="0">
              <a:solidFill>
                <a:prstClr val="black"/>
              </a:solidFill>
            </a:endParaRPr>
          </a:p>
        </p:txBody>
      </p:sp>
    </p:spTree>
    <p:extLst>
      <p:ext uri="{BB962C8B-B14F-4D97-AF65-F5344CB8AC3E}">
        <p14:creationId xmlns:p14="http://schemas.microsoft.com/office/powerpoint/2010/main" val="19583384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138</a:t>
            </a:fld>
            <a:endParaRPr lang="en-US" altLang="ja-JP" dirty="0">
              <a:solidFill>
                <a:prstClr val="black"/>
              </a:solidFill>
            </a:endParaRPr>
          </a:p>
        </p:txBody>
      </p:sp>
    </p:spTree>
    <p:extLst>
      <p:ext uri="{BB962C8B-B14F-4D97-AF65-F5344CB8AC3E}">
        <p14:creationId xmlns:p14="http://schemas.microsoft.com/office/powerpoint/2010/main" val="390018809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10250"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139</a:t>
            </a:fld>
            <a:endParaRPr lang="en-US" altLang="ja-JP" dirty="0">
              <a:solidFill>
                <a:prstClr val="black"/>
              </a:solidFill>
            </a:endParaRPr>
          </a:p>
        </p:txBody>
      </p:sp>
    </p:spTree>
    <p:extLst>
      <p:ext uri="{BB962C8B-B14F-4D97-AF65-F5344CB8AC3E}">
        <p14:creationId xmlns:p14="http://schemas.microsoft.com/office/powerpoint/2010/main" val="8377789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2536"/>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9" y="3886204"/>
            <a:ext cx="6934200" cy="1752600"/>
          </a:xfrm>
        </p:spPr>
        <p:txBody>
          <a:bodyPr/>
          <a:lstStyle>
            <a:lvl1pPr marL="0" indent="0" algn="ctr">
              <a:buNone/>
              <a:defRPr/>
            </a:lvl1pPr>
            <a:lvl2pPr marL="457027" indent="0" algn="ctr">
              <a:buNone/>
              <a:defRPr/>
            </a:lvl2pPr>
            <a:lvl3pPr marL="914055" indent="0" algn="ctr">
              <a:buNone/>
              <a:defRPr/>
            </a:lvl3pPr>
            <a:lvl4pPr marL="1371081" indent="0" algn="ctr">
              <a:buNone/>
              <a:defRPr/>
            </a:lvl4pPr>
            <a:lvl5pPr marL="1828108" indent="0" algn="ctr">
              <a:buNone/>
              <a:defRPr/>
            </a:lvl5pPr>
            <a:lvl6pPr marL="2285134" indent="0" algn="ctr">
              <a:buNone/>
              <a:defRPr/>
            </a:lvl6pPr>
            <a:lvl7pPr marL="2742160" indent="0" algn="ctr">
              <a:buNone/>
              <a:defRPr/>
            </a:lvl7pPr>
            <a:lvl8pPr marL="3199188" indent="0" algn="ctr">
              <a:buNone/>
              <a:defRPr/>
            </a:lvl8pPr>
            <a:lvl9pPr marL="3656216" indent="0" algn="ctr">
              <a:buNone/>
              <a:defRPr/>
            </a:lvl9pPr>
          </a:lstStyle>
          <a:p>
            <a:r>
              <a:rPr lang="ja-JP" altLang="en-US"/>
              <a:t>マスター サブタイトルの書式設定</a:t>
            </a:r>
          </a:p>
        </p:txBody>
      </p:sp>
    </p:spTree>
    <p:extLst>
      <p:ext uri="{BB962C8B-B14F-4D97-AF65-F5344CB8AC3E}">
        <p14:creationId xmlns:p14="http://schemas.microsoft.com/office/powerpoint/2010/main" val="9061924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35785141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8"/>
            <a:ext cx="222885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47" y="274668"/>
            <a:ext cx="652145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D3F30461-90EA-4B07-828A-CC440497CB88}" type="datetime1">
              <a:rPr lang="ja-JP" altLang="en-US"/>
              <a:pPr>
                <a:defRPr/>
              </a:pPr>
              <a:t>2018/3/4</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27232428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88" y="2130682"/>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38"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31280600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135925679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44" y="4407157"/>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44"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32129865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3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25501387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39"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3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54"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54"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89787447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22701430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47573508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013" y="273116"/>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19699372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40091048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295379" y="333713"/>
            <a:ext cx="2340637" cy="5903913"/>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273469" y="333713"/>
            <a:ext cx="6856809" cy="590391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67702803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289183403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702"/>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38" y="274702"/>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29441158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70"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3395314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2484433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6558622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5846501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8070585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077591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6109585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522212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65118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1172695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2878570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4125608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70"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1845179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712922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0654853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011272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12282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4642833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277784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175721449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3036801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8029950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0876327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5518556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61539876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23205483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9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88015611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0501322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789997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009747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651"/>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5473381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2567444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4941538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87431419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4815846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8"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0230098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64"/>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35430726-EE02-445A-8226-7F5F5CB102E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8454680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D7BD548-05CD-400F-B227-F7B78B07862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2437779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39"/>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339E4DE5-4E7E-4E3C-A4C5-60D51938E797}"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7961719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536579"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448304"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0A327742-B8B0-4021-81C4-9662AD8B6EB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69375568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04133659-350E-4F6E-A1F8-0BA502A7029E}"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88084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2156728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5248F2D-42DC-496F-B0EC-982F3842F12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9906950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B5A3BC0-8777-42C0-97D2-7F9164F5F69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8845189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5"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55235B50-FD07-4837-9C6A-E0B3D254083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5881959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9"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9"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9"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0D95AD0A-58AF-466C-98E2-20E8310EEFD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820392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FE0103B-66DE-4F51-B05F-7F50AE42E8C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7580872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341" y="274639"/>
            <a:ext cx="2414588"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536579" y="274639"/>
            <a:ext cx="7078663"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EC6A4FA-B642-44D3-B7C4-3B39DDFD9CA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3009595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2832061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740125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9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0143661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980797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77082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6979678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76300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8769791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9598157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8282666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4488867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8"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6665090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70"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6014190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1701792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426584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8854532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7477424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5256624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0613254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9971646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6853699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5474015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0558262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0404523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2047303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498415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6990433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97"/>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5889817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0248114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326508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8449888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9349114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3192149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アイコンをクリックして図を追加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2562262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6662897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9"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5"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9188014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24164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803012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8726046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87"/>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5" y="458955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3762933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4910796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2173659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410748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360362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66" y="98747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0079476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66" y="987470"/>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4788065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0524280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10"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66"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2969"/>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967936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145069469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6346146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56"/>
            <a:ext cx="8420100" cy="1470025"/>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36F37CEE-0E7A-4260-A812-D7D1173F638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423865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CFCD7FC0-5E09-435A-B463-9491E5464D5D}"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19907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31"/>
            <a:ext cx="8420100" cy="1362075"/>
          </a:xfrm>
        </p:spPr>
        <p:txBody>
          <a:bodyPr anchor="t"/>
          <a:lstStyle>
            <a:lvl1pPr algn="l">
              <a:defRPr sz="4000"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B077A169-F0EB-41F8-93CF-94D258F9A9A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152449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9530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503555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83F529F2-240E-42B5-BD5A-DC2E4B7D8B67}"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2738793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1149F9EF-8C37-4CE8-86ED-5C7C5A93949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フッター プレースホルダ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 8"/>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3863389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176B97D9-B59A-4935-906B-A038A478CD7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661552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AB24EF3A-E6BF-4970-83E6-F155CEBF39A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フッター プレースホルダ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 3"/>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2779385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 タイトルの書式設定</a:t>
            </a:r>
          </a:p>
        </p:txBody>
      </p:sp>
      <p:sp>
        <p:nvSpPr>
          <p:cNvPr id="3" name="コンテンツ プレースホルダ 2"/>
          <p:cNvSpPr>
            <a:spLocks noGrp="1"/>
          </p:cNvSpPr>
          <p:nvPr>
            <p:ph idx="1"/>
          </p:nvPr>
        </p:nvSpPr>
        <p:spPr>
          <a:xfrm>
            <a:off x="3872972"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45A7B424-1D55-4D6D-8085-56343257AB6D}"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4423008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222F6BC1-B9A4-4CAD-A332-9894FE687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7583631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F43E1FDE-BEA2-463D-8FBA-97905AE484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0737749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500310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95300" y="274639"/>
            <a:ext cx="6521450"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18FE006E-1DB6-4B11-81B7-16F6489F205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895721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2_タイトル スライド">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14146" y="6563832"/>
            <a:ext cx="2311400" cy="365125"/>
          </a:xfrm>
        </p:spPr>
        <p:txBody>
          <a:bodyPr/>
          <a:lstStyle/>
          <a:p>
            <a:pPr>
              <a:defRPr/>
            </a:pPr>
            <a:fld id="{E9B1901F-00FA-4C6A-9098-3D2872E898C6}"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623213" y="6592298"/>
            <a:ext cx="2311400" cy="365125"/>
          </a:xfrm>
        </p:spPr>
        <p:txBody>
          <a:bodyPr/>
          <a:lstStyle/>
          <a:p>
            <a:pPr>
              <a:defRPr/>
            </a:pPr>
            <a:fld id="{17C4E106-E4D4-4543-B6B1-4D754DB78274}" type="slidenum">
              <a:rPr lang="ja-JP" altLang="en-US" smtClean="0">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307071271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4_タイトル スライド">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14146" y="6563832"/>
            <a:ext cx="2311400" cy="365125"/>
          </a:xfrm>
        </p:spPr>
        <p:txBody>
          <a:bodyPr/>
          <a:lstStyle/>
          <a:p>
            <a:pPr>
              <a:defRPr/>
            </a:pPr>
            <a:fld id="{AEC075FC-B51E-432F-A96C-11CBBAE841A8}"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329264" y="6492905"/>
            <a:ext cx="2311400" cy="365125"/>
          </a:xfrm>
        </p:spPr>
        <p:txBody>
          <a:bodyPr/>
          <a:lstStyle>
            <a:lvl1pPr>
              <a:defRPr sz="2800">
                <a:solidFill>
                  <a:schemeClr val="tx1"/>
                </a:solidFill>
              </a:defRPr>
            </a:lvl1pPr>
          </a:lstStyle>
          <a:p>
            <a:pPr>
              <a:defRPr/>
            </a:pPr>
            <a:fld id="{17C4E106-E4D4-4543-B6B1-4D754DB78274}"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76743962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70"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1117989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4295097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3381580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1891323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2474010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360016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4309230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9655020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4196438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1291904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6805292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0695116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572773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2464560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87"/>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5" y="4589627"/>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1854565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8246457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1906126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986230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716"/>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95225607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6944035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66" y="98747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3204302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66" y="987470"/>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2619093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7173883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47"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03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5026509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6335593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3416849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9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6068690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563427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3913849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5655393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7578013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7099804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0044225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42195662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1080849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8"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7643184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7745478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740837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9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7422678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130097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91"/>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74757861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0972090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7988963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2386765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2401733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063792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5571406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8"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3519360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pPr>
              <a:defRPr/>
            </a:pPr>
            <a:fld id="{3F4909AC-A87F-44BF-A4E9-51BE0B432A0C}"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3557400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5DEC3B40-BE74-4D84-898C-532855A5B32B}"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9661967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8"/>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pPr>
              <a:defRPr/>
            </a:pPr>
            <a:fld id="{0E438DDB-CC0E-4150-AED1-F5EDF4CC95FF}"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44510299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10262616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pPr>
              <a:defRPr/>
            </a:pPr>
            <a:fld id="{754C86D7-746F-4758-AA4A-E489813A9571}"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41213648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pPr>
              <a:defRPr/>
            </a:pPr>
            <a:fld id="{503E679E-B338-43EB-8D88-4A8C85328F3C}"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80189320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pPr>
              <a:defRPr/>
            </a:pPr>
            <a:fld id="{B593A5F9-8D78-4FC0-84B1-B9F6616CFC3A}"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07383829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953C774D-194F-428B-824C-63DB517E34F8}"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53931049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36"/>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pPr>
              <a:defRPr/>
            </a:pPr>
            <a:fld id="{7746290E-6566-4B0E-AFF4-B45AA06EB909}"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0329074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36"/>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pPr>
              <a:defRPr/>
            </a:pPr>
            <a:fld id="{0835678B-E627-4C45-B325-2837CF6852C0}"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91107516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F260FDBB-9EDA-44C4-AAC5-C73127C22EDC}"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69287703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9"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A42AE4EE-8035-4107-859B-DBA0C9D39586}"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82511861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70"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1416516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6622980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1606867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6532360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177008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562761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0391474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9342433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4838206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2940937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5519665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5571128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4994426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5"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08076578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14665176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7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16749998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95837524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40937276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82035906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0050140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25190102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dirty="0"/>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97124250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72795170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7"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81722346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4"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7216647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0398337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473433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7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8935558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5170424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3662212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6790476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812034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1777182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2712201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395633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6" y="4409011"/>
            <a:ext cx="8420100" cy="1362075"/>
          </a:xfrm>
        </p:spPr>
        <p:txBody>
          <a:bodyPr/>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16" y="2906713"/>
            <a:ext cx="8420100" cy="1500187"/>
          </a:xfrm>
        </p:spPr>
        <p:txBody>
          <a:bodyPr anchor="b"/>
          <a:lstStyle>
            <a:lvl1pPr marL="0" indent="0">
              <a:buNone/>
              <a:defRPr sz="2000"/>
            </a:lvl1pPr>
            <a:lvl2pPr marL="457027" indent="0">
              <a:buNone/>
              <a:defRPr sz="1800"/>
            </a:lvl2pPr>
            <a:lvl3pPr marL="914055" indent="0">
              <a:buNone/>
              <a:defRPr sz="1600"/>
            </a:lvl3pPr>
            <a:lvl4pPr marL="1371081" indent="0">
              <a:buNone/>
              <a:defRPr sz="1400"/>
            </a:lvl4pPr>
            <a:lvl5pPr marL="1828108" indent="0">
              <a:buNone/>
              <a:defRPr sz="1400"/>
            </a:lvl5pPr>
            <a:lvl6pPr marL="2285134" indent="0">
              <a:buNone/>
              <a:defRPr sz="1400"/>
            </a:lvl6pPr>
            <a:lvl7pPr marL="2742160" indent="0">
              <a:buNone/>
              <a:defRPr sz="1400"/>
            </a:lvl7pPr>
            <a:lvl8pPr marL="3199188" indent="0">
              <a:buNone/>
              <a:defRPr sz="1400"/>
            </a:lvl8pPr>
            <a:lvl9pPr marL="3656216" indent="0">
              <a:buNone/>
              <a:defRPr sz="1400"/>
            </a:lvl9pPr>
          </a:lstStyle>
          <a:p>
            <a:pPr lvl="0"/>
            <a:r>
              <a:rPr lang="ja-JP" altLang="en-US"/>
              <a:t>マスター テキストの書式設定</a:t>
            </a:r>
          </a:p>
        </p:txBody>
      </p:sp>
    </p:spTree>
    <p:extLst>
      <p:ext uri="{BB962C8B-B14F-4D97-AF65-F5344CB8AC3E}">
        <p14:creationId xmlns:p14="http://schemas.microsoft.com/office/powerpoint/2010/main" val="234969273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72" y="273103"/>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97048840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7"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9365852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0382663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3791257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1293605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3661363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8274546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1409609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7906210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9806867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009333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69929046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351995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664520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93130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0891083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7328037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9624658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8474405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3368833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5933491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57912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58414421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7747025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8132856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6323840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339974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623256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2"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2" y="4589471"/>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0560828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7645238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4571792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7639240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1179080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9"/>
            <a:ext cx="222885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00" y="274689"/>
            <a:ext cx="652145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1948192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1"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1"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3659432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1"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1"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2052804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8204413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5"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1"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6986233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7242562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4883803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7408302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8516902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167979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1769928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2604"/>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9" y="3886204"/>
            <a:ext cx="6934200" cy="1752600"/>
          </a:xfrm>
        </p:spPr>
        <p:txBody>
          <a:bodyPr/>
          <a:lstStyle>
            <a:lvl1pPr marL="0" indent="0" algn="ctr">
              <a:buNone/>
              <a:defRPr/>
            </a:lvl1pPr>
            <a:lvl2pPr marL="457027" indent="0" algn="ctr">
              <a:buNone/>
              <a:defRPr/>
            </a:lvl2pPr>
            <a:lvl3pPr marL="914055" indent="0" algn="ctr">
              <a:buNone/>
              <a:defRPr/>
            </a:lvl3pPr>
            <a:lvl4pPr marL="1371081" indent="0" algn="ctr">
              <a:buNone/>
              <a:defRPr/>
            </a:lvl4pPr>
            <a:lvl5pPr marL="1828108" indent="0" algn="ctr">
              <a:buNone/>
              <a:defRPr/>
            </a:lvl5pPr>
            <a:lvl6pPr marL="2285134" indent="0" algn="ctr">
              <a:buNone/>
              <a:defRPr/>
            </a:lvl6pPr>
            <a:lvl7pPr marL="2742160" indent="0" algn="ctr">
              <a:buNone/>
              <a:defRPr/>
            </a:lvl7pPr>
            <a:lvl8pPr marL="3199188" indent="0" algn="ctr">
              <a:buNone/>
              <a:defRPr/>
            </a:lvl8pPr>
            <a:lvl9pPr marL="3656216" indent="0" algn="ctr">
              <a:buNone/>
              <a:defRPr/>
            </a:lvl9pPr>
          </a:lstStyle>
          <a:p>
            <a:r>
              <a:rPr lang="ja-JP" altLang="en-US"/>
              <a:t>マスター サブタイトルの書式設定</a:t>
            </a:r>
          </a:p>
        </p:txBody>
      </p:sp>
    </p:spTree>
    <p:extLst>
      <p:ext uri="{BB962C8B-B14F-4D97-AF65-F5344CB8AC3E}">
        <p14:creationId xmlns:p14="http://schemas.microsoft.com/office/powerpoint/2010/main" val="40531094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0735122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1651217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5290802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5815803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9778305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7"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42070764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47347399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2"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2" y="458947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56637741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9451337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19575428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26019109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8243795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123217532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41837631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dirty="0"/>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52405895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12041045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0"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1"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75046662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9587710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5365195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7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3482615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7966016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6" y="4409079"/>
            <a:ext cx="8420100" cy="1362075"/>
          </a:xfrm>
        </p:spPr>
        <p:txBody>
          <a:bodyPr/>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16" y="2906713"/>
            <a:ext cx="8420100" cy="1500187"/>
          </a:xfrm>
        </p:spPr>
        <p:txBody>
          <a:bodyPr anchor="b"/>
          <a:lstStyle>
            <a:lvl1pPr marL="0" indent="0">
              <a:buNone/>
              <a:defRPr sz="2000"/>
            </a:lvl1pPr>
            <a:lvl2pPr marL="457027" indent="0">
              <a:buNone/>
              <a:defRPr sz="1800"/>
            </a:lvl2pPr>
            <a:lvl3pPr marL="914055" indent="0">
              <a:buNone/>
              <a:defRPr sz="1600"/>
            </a:lvl3pPr>
            <a:lvl4pPr marL="1371081" indent="0">
              <a:buNone/>
              <a:defRPr sz="1400"/>
            </a:lvl4pPr>
            <a:lvl5pPr marL="1828108" indent="0">
              <a:buNone/>
              <a:defRPr sz="1400"/>
            </a:lvl5pPr>
            <a:lvl6pPr marL="2285134" indent="0">
              <a:buNone/>
              <a:defRPr sz="1400"/>
            </a:lvl6pPr>
            <a:lvl7pPr marL="2742160" indent="0">
              <a:buNone/>
              <a:defRPr sz="1400"/>
            </a:lvl7pPr>
            <a:lvl8pPr marL="3199188" indent="0">
              <a:buNone/>
              <a:defRPr sz="1400"/>
            </a:lvl8pPr>
            <a:lvl9pPr marL="3656216" indent="0">
              <a:buNone/>
              <a:defRPr sz="1400"/>
            </a:lvl9pPr>
          </a:lstStyle>
          <a:p>
            <a:pPr lvl="0"/>
            <a:r>
              <a:rPr lang="ja-JP" altLang="en-US"/>
              <a:t>マスター テキストの書式設定</a:t>
            </a:r>
          </a:p>
        </p:txBody>
      </p:sp>
    </p:spTree>
    <p:extLst>
      <p:ext uri="{BB962C8B-B14F-4D97-AF65-F5344CB8AC3E}">
        <p14:creationId xmlns:p14="http://schemas.microsoft.com/office/powerpoint/2010/main" val="394867607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15588511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1747838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8139370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6010127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2903927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9391133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7"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15081252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7"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4834726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8219857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2"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2" y="458947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038064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273715"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7721"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37854041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4660332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5073839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4504644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4964546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4994116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3973314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6560416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0"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1"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0208714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873093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5633278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9"/>
            <a:ext cx="89154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28" y="1535113"/>
            <a:ext cx="437859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2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2865041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7178317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5873690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4232999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297706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9707674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4993280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8521610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6318874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4925400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7"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395571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Tree>
    <p:extLst>
      <p:ext uri="{BB962C8B-B14F-4D97-AF65-F5344CB8AC3E}">
        <p14:creationId xmlns:p14="http://schemas.microsoft.com/office/powerpoint/2010/main" val="176199916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5710564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2"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2" y="458947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6939696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7388433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415457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554452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2419700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8004683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7682280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3642887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0"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1"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722629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273715"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7721"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30068944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83377689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3305841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2914603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1135627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2823216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2270988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5160301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6851333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7030495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2641033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3043012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3000" y="2733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256906194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3969473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4705774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3468260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257791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435850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2437295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567933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3301565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2793066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4389687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027" indent="0">
              <a:buNone/>
              <a:defRPr sz="2800"/>
            </a:lvl2pPr>
            <a:lvl3pPr marL="914055" indent="0">
              <a:buNone/>
              <a:defRPr sz="2400"/>
            </a:lvl3pPr>
            <a:lvl4pPr marL="1371081" indent="0">
              <a:buNone/>
              <a:defRPr sz="2000"/>
            </a:lvl4pPr>
            <a:lvl5pPr marL="1828108" indent="0">
              <a:buNone/>
              <a:defRPr sz="2000"/>
            </a:lvl5pPr>
            <a:lvl6pPr marL="2285134" indent="0">
              <a:buNone/>
              <a:defRPr sz="2000"/>
            </a:lvl6pPr>
            <a:lvl7pPr marL="2742160" indent="0">
              <a:buNone/>
              <a:defRPr sz="2000"/>
            </a:lvl7pPr>
            <a:lvl8pPr marL="3199188" indent="0">
              <a:buNone/>
              <a:defRPr sz="2000"/>
            </a:lvl8pPr>
            <a:lvl9pPr marL="3656216" indent="0">
              <a:buNone/>
              <a:defRPr sz="2000"/>
            </a:lvl9pPr>
          </a:lstStyle>
          <a:p>
            <a:endParaRPr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366181237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2352042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8395847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196540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70528248"/>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7485398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0444412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7910387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3923959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4810244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37561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24107527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630663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5729871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8294560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44"/>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35430726-EE02-445A-8226-7F5F5CB102E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80003159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D7BD548-05CD-400F-B227-F7B78B07862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1028234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19"/>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339E4DE5-4E7E-4E3C-A4C5-60D51938E797}"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8642397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536579"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448304"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0A327742-B8B0-4021-81C4-9662AD8B6EB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6026198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04133659-350E-4F6E-A1F8-0BA502A7029E}"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0743054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5248F2D-42DC-496F-B0EC-982F3842F12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4640588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B5A3BC0-8777-42C0-97D2-7F9164F5F69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999263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295381" y="333713"/>
            <a:ext cx="2340637" cy="5903913"/>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273471" y="333713"/>
            <a:ext cx="6856809" cy="590391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87275342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5"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55235B50-FD07-4837-9C6A-E0B3D254083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16169281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9"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9"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9"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0D95AD0A-58AF-466C-98E2-20E8310EEFD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4297627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FE0103B-66DE-4F51-B05F-7F50AE42E8C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8263665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341" y="274639"/>
            <a:ext cx="2414588"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536579" y="274639"/>
            <a:ext cx="7078663"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EC6A4FA-B642-44D3-B7C4-3B39DDFD9CA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0889288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3DA26940-01E5-443C-8BDC-C71971D460F7}"/>
              </a:ext>
            </a:extLst>
          </p:cNvPr>
          <p:cNvSpPr>
            <a:spLocks noGrp="1"/>
          </p:cNvSpPr>
          <p:nvPr>
            <p:ph type="ctrTitle"/>
          </p:nvPr>
        </p:nvSpPr>
        <p:spPr>
          <a:xfrm>
            <a:off x="1238250" y="1122363"/>
            <a:ext cx="7429500" cy="2387600"/>
          </a:xfrm>
        </p:spPr>
        <p:txBody>
          <a:bodyPr anchor="b"/>
          <a:lstStyle>
            <a:lvl1pPr algn="ctr">
              <a:defRPr sz="4500"/>
            </a:lvl1pPr>
          </a:lstStyle>
          <a:p>
            <a:r>
              <a:rPr kumimoji="1" lang="ja-JP" altLang="en-US"/>
              <a:t>マスター タイトルの書式設定</a:t>
            </a:r>
          </a:p>
        </p:txBody>
      </p:sp>
      <p:sp>
        <p:nvSpPr>
          <p:cNvPr id="3" name="サブタイトル 2">
            <a:extLst>
              <a:ext uri="{FF2B5EF4-FFF2-40B4-BE49-F238E27FC236}">
                <a16:creationId xmlns="" xmlns:a16="http://schemas.microsoft.com/office/drawing/2014/main" id="{660DFFE2-F338-45A2-A5DC-1B577A2599B1}"/>
              </a:ext>
            </a:extLst>
          </p:cNvPr>
          <p:cNvSpPr>
            <a:spLocks noGrp="1"/>
          </p:cNvSpPr>
          <p:nvPr>
            <p:ph type="subTitle" idx="1"/>
          </p:nvPr>
        </p:nvSpPr>
        <p:spPr>
          <a:xfrm>
            <a:off x="1238250" y="3602038"/>
            <a:ext cx="74295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kumimoji="1" lang="ja-JP" altLang="en-US"/>
              <a:t>マスター サブタイトルの書式設定</a:t>
            </a:r>
          </a:p>
        </p:txBody>
      </p:sp>
      <p:sp>
        <p:nvSpPr>
          <p:cNvPr id="4" name="日付プレースホルダー 3">
            <a:extLst>
              <a:ext uri="{FF2B5EF4-FFF2-40B4-BE49-F238E27FC236}">
                <a16:creationId xmlns="" xmlns:a16="http://schemas.microsoft.com/office/drawing/2014/main" id="{6341BB60-521D-4633-B490-8DBAFC2F7A52}"/>
              </a:ext>
            </a:extLst>
          </p:cNvPr>
          <p:cNvSpPr>
            <a:spLocks noGrp="1"/>
          </p:cNvSpPr>
          <p:nvPr>
            <p:ph type="dt" sz="half" idx="10"/>
          </p:nvPr>
        </p:nvSpPr>
        <p:spPr/>
        <p:txBody>
          <a:bodyPr/>
          <a:lstStyle/>
          <a:p>
            <a:pPr defTabSz="685800"/>
            <a:fld id="{AC1C1B90-35AC-4AF7-B416-BE9374C4F47D}"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57FCC743-08D8-4417-9150-F23CABF4FE52}"/>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9C2835CA-C74B-434C-A953-CFD67133DCAA}"/>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7556969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1A8DAC18-886D-4589-9781-035E0DCB35DD}"/>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810E6F79-3674-4672-B6B6-F8EA29955F5E}"/>
              </a:ext>
            </a:extLst>
          </p:cNvPr>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6EF6A88E-CFDC-4B83-8690-BFCD38B250F7}"/>
              </a:ext>
            </a:extLst>
          </p:cNvPr>
          <p:cNvSpPr>
            <a:spLocks noGrp="1"/>
          </p:cNvSpPr>
          <p:nvPr>
            <p:ph type="dt" sz="half" idx="10"/>
          </p:nvPr>
        </p:nvSpPr>
        <p:spPr/>
        <p:txBody>
          <a:bodyPr/>
          <a:lstStyle/>
          <a:p>
            <a:pPr defTabSz="685800"/>
            <a:fld id="{551C5182-0114-44FA-81C2-868060A1E34C}"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F55B00C5-21E2-47D5-948E-BBA2A3CC428E}"/>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54DD5CCF-8837-4405-8484-C095B914ABE4}"/>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1133189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0166754A-2E95-4E58-9643-ADAD38DD140B}"/>
              </a:ext>
            </a:extLst>
          </p:cNvPr>
          <p:cNvSpPr>
            <a:spLocks noGrp="1"/>
          </p:cNvSpPr>
          <p:nvPr>
            <p:ph type="title"/>
          </p:nvPr>
        </p:nvSpPr>
        <p:spPr>
          <a:xfrm>
            <a:off x="675883" y="1709743"/>
            <a:ext cx="8543925" cy="2852737"/>
          </a:xfrm>
        </p:spPr>
        <p:txBody>
          <a:bodyPr anchor="b"/>
          <a:lstStyle>
            <a:lvl1pPr>
              <a:defRPr sz="4500"/>
            </a:lvl1p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817668B2-66AD-44E6-A784-6B1100DBB1CD}"/>
              </a:ext>
            </a:extLst>
          </p:cNvPr>
          <p:cNvSpPr>
            <a:spLocks noGrp="1"/>
          </p:cNvSpPr>
          <p:nvPr>
            <p:ph type="body" idx="1"/>
          </p:nvPr>
        </p:nvSpPr>
        <p:spPr>
          <a:xfrm>
            <a:off x="675883" y="4589705"/>
            <a:ext cx="8543925"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kumimoji="1" lang="ja-JP" altLang="en-US"/>
              <a:t>マスター テキストの書式設定</a:t>
            </a:r>
          </a:p>
        </p:txBody>
      </p:sp>
      <p:sp>
        <p:nvSpPr>
          <p:cNvPr id="4" name="日付プレースホルダー 3">
            <a:extLst>
              <a:ext uri="{FF2B5EF4-FFF2-40B4-BE49-F238E27FC236}">
                <a16:creationId xmlns="" xmlns:a16="http://schemas.microsoft.com/office/drawing/2014/main" id="{15611A0E-9033-4629-83FF-B24283C95DEE}"/>
              </a:ext>
            </a:extLst>
          </p:cNvPr>
          <p:cNvSpPr>
            <a:spLocks noGrp="1"/>
          </p:cNvSpPr>
          <p:nvPr>
            <p:ph type="dt" sz="half" idx="10"/>
          </p:nvPr>
        </p:nvSpPr>
        <p:spPr/>
        <p:txBody>
          <a:bodyPr/>
          <a:lstStyle/>
          <a:p>
            <a:pPr defTabSz="685800"/>
            <a:fld id="{FC4CB699-7C5C-405C-89F2-74B9DAEB226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5473CB7E-5220-4DB3-8C87-626751237A6B}"/>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B7C20100-B41B-4AFF-8F81-C8E57EEC0517}"/>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1644045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31FA62EA-4522-49AD-BA52-C29C3E39D119}"/>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39124DB6-E771-41BD-932C-6C46F793F6EC}"/>
              </a:ext>
            </a:extLst>
          </p:cNvPr>
          <p:cNvSpPr>
            <a:spLocks noGrp="1"/>
          </p:cNvSpPr>
          <p:nvPr>
            <p:ph sz="half" idx="1"/>
          </p:nvPr>
        </p:nvSpPr>
        <p:spPr>
          <a:xfrm>
            <a:off x="681038"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a:extLst>
              <a:ext uri="{FF2B5EF4-FFF2-40B4-BE49-F238E27FC236}">
                <a16:creationId xmlns="" xmlns:a16="http://schemas.microsoft.com/office/drawing/2014/main" id="{EEB5425E-9909-497D-BE33-E1CA1BE58DF1}"/>
              </a:ext>
            </a:extLst>
          </p:cNvPr>
          <p:cNvSpPr>
            <a:spLocks noGrp="1"/>
          </p:cNvSpPr>
          <p:nvPr>
            <p:ph sz="half" idx="2"/>
          </p:nvPr>
        </p:nvSpPr>
        <p:spPr>
          <a:xfrm>
            <a:off x="5014913"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a:extLst>
              <a:ext uri="{FF2B5EF4-FFF2-40B4-BE49-F238E27FC236}">
                <a16:creationId xmlns="" xmlns:a16="http://schemas.microsoft.com/office/drawing/2014/main" id="{1C403004-9817-4234-95F6-B3C3E59311B8}"/>
              </a:ext>
            </a:extLst>
          </p:cNvPr>
          <p:cNvSpPr>
            <a:spLocks noGrp="1"/>
          </p:cNvSpPr>
          <p:nvPr>
            <p:ph type="dt" sz="half" idx="10"/>
          </p:nvPr>
        </p:nvSpPr>
        <p:spPr/>
        <p:txBody>
          <a:bodyPr/>
          <a:lstStyle/>
          <a:p>
            <a:pPr defTabSz="685800"/>
            <a:fld id="{59687F70-38A5-4F21-9F5D-F0BE51B2540D}"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57EFB84E-0BF7-40FA-9465-C2161477AF51}"/>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4BE5558C-1881-46DC-B532-61D6417EC4C1}"/>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6352677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0E385B99-A8CA-4DEB-A5F4-6604A5543A3A}"/>
              </a:ext>
            </a:extLst>
          </p:cNvPr>
          <p:cNvSpPr>
            <a:spLocks noGrp="1"/>
          </p:cNvSpPr>
          <p:nvPr>
            <p:ph type="title"/>
          </p:nvPr>
        </p:nvSpPr>
        <p:spPr>
          <a:xfrm>
            <a:off x="682331" y="365126"/>
            <a:ext cx="8543925" cy="1325563"/>
          </a:xfrm>
        </p:spPr>
        <p:txBody>
          <a:body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32B0637E-C382-4A3F-AC26-4ED751857900}"/>
              </a:ext>
            </a:extLst>
          </p:cNvPr>
          <p:cNvSpPr>
            <a:spLocks noGrp="1"/>
          </p:cNvSpPr>
          <p:nvPr>
            <p:ph type="body" idx="1"/>
          </p:nvPr>
        </p:nvSpPr>
        <p:spPr>
          <a:xfrm>
            <a:off x="682329" y="1681163"/>
            <a:ext cx="4190702"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a:t>マスター テキストの書式設定</a:t>
            </a:r>
          </a:p>
        </p:txBody>
      </p:sp>
      <p:sp>
        <p:nvSpPr>
          <p:cNvPr id="4" name="コンテンツ プレースホルダー 3">
            <a:extLst>
              <a:ext uri="{FF2B5EF4-FFF2-40B4-BE49-F238E27FC236}">
                <a16:creationId xmlns="" xmlns:a16="http://schemas.microsoft.com/office/drawing/2014/main" id="{9849E547-F825-4327-B59B-F22188821349}"/>
              </a:ext>
            </a:extLst>
          </p:cNvPr>
          <p:cNvSpPr>
            <a:spLocks noGrp="1"/>
          </p:cNvSpPr>
          <p:nvPr>
            <p:ph sz="half" idx="2"/>
          </p:nvPr>
        </p:nvSpPr>
        <p:spPr>
          <a:xfrm>
            <a:off x="682329" y="2505075"/>
            <a:ext cx="4190702"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a:extLst>
              <a:ext uri="{FF2B5EF4-FFF2-40B4-BE49-F238E27FC236}">
                <a16:creationId xmlns="" xmlns:a16="http://schemas.microsoft.com/office/drawing/2014/main" id="{D5D9756A-BBB3-425A-8491-ED569F38D541}"/>
              </a:ext>
            </a:extLst>
          </p:cNvPr>
          <p:cNvSpPr>
            <a:spLocks noGrp="1"/>
          </p:cNvSpPr>
          <p:nvPr>
            <p:ph type="body" sz="quarter" idx="3"/>
          </p:nvPr>
        </p:nvSpPr>
        <p:spPr>
          <a:xfrm>
            <a:off x="5014913" y="1681163"/>
            <a:ext cx="4211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a:t>マスター テキストの書式設定</a:t>
            </a:r>
          </a:p>
        </p:txBody>
      </p:sp>
      <p:sp>
        <p:nvSpPr>
          <p:cNvPr id="6" name="コンテンツ プレースホルダー 5">
            <a:extLst>
              <a:ext uri="{FF2B5EF4-FFF2-40B4-BE49-F238E27FC236}">
                <a16:creationId xmlns="" xmlns:a16="http://schemas.microsoft.com/office/drawing/2014/main" id="{E9EFF590-7BDE-448E-BA73-391136620458}"/>
              </a:ext>
            </a:extLst>
          </p:cNvPr>
          <p:cNvSpPr>
            <a:spLocks noGrp="1"/>
          </p:cNvSpPr>
          <p:nvPr>
            <p:ph sz="quarter" idx="4"/>
          </p:nvPr>
        </p:nvSpPr>
        <p:spPr>
          <a:xfrm>
            <a:off x="5014913" y="2505075"/>
            <a:ext cx="4211340"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a:extLst>
              <a:ext uri="{FF2B5EF4-FFF2-40B4-BE49-F238E27FC236}">
                <a16:creationId xmlns="" xmlns:a16="http://schemas.microsoft.com/office/drawing/2014/main" id="{15D32170-C0F6-4A57-B77D-B455F535F95A}"/>
              </a:ext>
            </a:extLst>
          </p:cNvPr>
          <p:cNvSpPr>
            <a:spLocks noGrp="1"/>
          </p:cNvSpPr>
          <p:nvPr>
            <p:ph type="dt" sz="half" idx="10"/>
          </p:nvPr>
        </p:nvSpPr>
        <p:spPr/>
        <p:txBody>
          <a:bodyPr/>
          <a:lstStyle/>
          <a:p>
            <a:pPr defTabSz="685800"/>
            <a:fld id="{4C868B14-0DFB-4B07-B34C-834E9FF0AAAE}"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8" name="フッター プレースホルダー 7">
            <a:extLst>
              <a:ext uri="{FF2B5EF4-FFF2-40B4-BE49-F238E27FC236}">
                <a16:creationId xmlns="" xmlns:a16="http://schemas.microsoft.com/office/drawing/2014/main" id="{54BA27E2-C799-49D7-BBC2-39B6CBBE8B5B}"/>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9" name="スライド番号プレースホルダー 8">
            <a:extLst>
              <a:ext uri="{FF2B5EF4-FFF2-40B4-BE49-F238E27FC236}">
                <a16:creationId xmlns="" xmlns:a16="http://schemas.microsoft.com/office/drawing/2014/main" id="{4EEE653F-31F9-42ED-B34F-CDBACDFD6566}"/>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82063900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59731670-34B5-4373-BFA7-73907A01E007}"/>
              </a:ext>
            </a:extLst>
          </p:cNvPr>
          <p:cNvSpPr>
            <a:spLocks noGrp="1"/>
          </p:cNvSpPr>
          <p:nvPr>
            <p:ph type="title"/>
          </p:nvPr>
        </p:nvSpPr>
        <p:spPr/>
        <p:txBody>
          <a:bodyPr/>
          <a:lstStyle/>
          <a:p>
            <a:r>
              <a:rPr kumimoji="1" lang="ja-JP" altLang="en-US"/>
              <a:t>マスター タイトルの書式設定</a:t>
            </a:r>
          </a:p>
        </p:txBody>
      </p:sp>
      <p:sp>
        <p:nvSpPr>
          <p:cNvPr id="3" name="日付プレースホルダー 2">
            <a:extLst>
              <a:ext uri="{FF2B5EF4-FFF2-40B4-BE49-F238E27FC236}">
                <a16:creationId xmlns="" xmlns:a16="http://schemas.microsoft.com/office/drawing/2014/main" id="{E12FCE47-A78E-49E1-B524-8C3C4BA3B3EC}"/>
              </a:ext>
            </a:extLst>
          </p:cNvPr>
          <p:cNvSpPr>
            <a:spLocks noGrp="1"/>
          </p:cNvSpPr>
          <p:nvPr>
            <p:ph type="dt" sz="half" idx="10"/>
          </p:nvPr>
        </p:nvSpPr>
        <p:spPr/>
        <p:txBody>
          <a:bodyPr/>
          <a:lstStyle/>
          <a:p>
            <a:pPr defTabSz="685800"/>
            <a:fld id="{C4A0A04D-BEF7-462C-BDC2-46EC9EDDB6F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4" name="フッター プレースホルダー 3">
            <a:extLst>
              <a:ext uri="{FF2B5EF4-FFF2-40B4-BE49-F238E27FC236}">
                <a16:creationId xmlns="" xmlns:a16="http://schemas.microsoft.com/office/drawing/2014/main" id="{D2C01B69-4455-44E2-9EC2-3BE19446BE2A}"/>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5" name="スライド番号プレースホルダー 4">
            <a:extLst>
              <a:ext uri="{FF2B5EF4-FFF2-40B4-BE49-F238E27FC236}">
                <a16:creationId xmlns="" xmlns:a16="http://schemas.microsoft.com/office/drawing/2014/main" id="{DA52EA22-3384-458A-8A11-6B4BFBB6BF38}"/>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65266499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850"/>
            <a:ext cx="84201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fld id="{F32F2C85-96A4-4D92-9539-3A600B9EBAE3}" type="datetime1">
              <a:rPr lang="ja-JP" altLang="en-US"/>
              <a:pPr>
                <a:defRPr/>
              </a:pPr>
              <a:t>2018/3/4</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42A386FD-8164-421B-9B60-C66B11149F1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4666435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a:extLst>
              <a:ext uri="{FF2B5EF4-FFF2-40B4-BE49-F238E27FC236}">
                <a16:creationId xmlns="" xmlns:a16="http://schemas.microsoft.com/office/drawing/2014/main" id="{0255EB79-61C9-451C-8B20-E35A4A9987AE}"/>
              </a:ext>
            </a:extLst>
          </p:cNvPr>
          <p:cNvSpPr>
            <a:spLocks noGrp="1"/>
          </p:cNvSpPr>
          <p:nvPr>
            <p:ph type="dt" sz="half" idx="10"/>
          </p:nvPr>
        </p:nvSpPr>
        <p:spPr/>
        <p:txBody>
          <a:bodyPr/>
          <a:lstStyle/>
          <a:p>
            <a:pPr defTabSz="685800"/>
            <a:fld id="{257EA2CC-6BE9-4294-B6CC-38EA5D0BCA2F}"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3" name="フッター プレースホルダー 2">
            <a:extLst>
              <a:ext uri="{FF2B5EF4-FFF2-40B4-BE49-F238E27FC236}">
                <a16:creationId xmlns="" xmlns:a16="http://schemas.microsoft.com/office/drawing/2014/main" id="{B56B47CA-EE06-4809-9B51-88EC70F51AD1}"/>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4" name="スライド番号プレースホルダー 3">
            <a:extLst>
              <a:ext uri="{FF2B5EF4-FFF2-40B4-BE49-F238E27FC236}">
                <a16:creationId xmlns="" xmlns:a16="http://schemas.microsoft.com/office/drawing/2014/main" id="{E4F321DC-B07B-4D57-B8F9-E573D3C2EAAA}"/>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41757909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D54F5C64-0507-4108-BEE5-1C1D27460A11}"/>
              </a:ext>
            </a:extLst>
          </p:cNvPr>
          <p:cNvSpPr>
            <a:spLocks noGrp="1"/>
          </p:cNvSpPr>
          <p:nvPr>
            <p:ph type="title"/>
          </p:nvPr>
        </p:nvSpPr>
        <p:spPr>
          <a:xfrm>
            <a:off x="682332" y="457200"/>
            <a:ext cx="3194943" cy="1600200"/>
          </a:xfrm>
        </p:spPr>
        <p:txBody>
          <a:bodyPr anchor="b"/>
          <a:lstStyle>
            <a:lvl1pPr>
              <a:defRPr sz="2400"/>
            </a:lvl1p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25BFC438-7D1E-42BD-9F9F-E4F093E6EF5D}"/>
              </a:ext>
            </a:extLst>
          </p:cNvPr>
          <p:cNvSpPr>
            <a:spLocks noGrp="1"/>
          </p:cNvSpPr>
          <p:nvPr>
            <p:ph idx="1"/>
          </p:nvPr>
        </p:nvSpPr>
        <p:spPr>
          <a:xfrm>
            <a:off x="4211340" y="987426"/>
            <a:ext cx="5014913"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a:extLst>
              <a:ext uri="{FF2B5EF4-FFF2-40B4-BE49-F238E27FC236}">
                <a16:creationId xmlns="" xmlns:a16="http://schemas.microsoft.com/office/drawing/2014/main" id="{F8F90FDE-A7BB-4C40-8DD1-A93F3EB9C7AD}"/>
              </a:ext>
            </a:extLst>
          </p:cNvPr>
          <p:cNvSpPr>
            <a:spLocks noGrp="1"/>
          </p:cNvSpPr>
          <p:nvPr>
            <p:ph type="body" sz="half" idx="2"/>
          </p:nvPr>
        </p:nvSpPr>
        <p:spPr>
          <a:xfrm>
            <a:off x="682332" y="2057400"/>
            <a:ext cx="3194943"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a:t>マスター テキストの書式設定</a:t>
            </a:r>
          </a:p>
        </p:txBody>
      </p:sp>
      <p:sp>
        <p:nvSpPr>
          <p:cNvPr id="5" name="日付プレースホルダー 4">
            <a:extLst>
              <a:ext uri="{FF2B5EF4-FFF2-40B4-BE49-F238E27FC236}">
                <a16:creationId xmlns="" xmlns:a16="http://schemas.microsoft.com/office/drawing/2014/main" id="{4C0E5D3D-FFB5-4CA7-A7C8-A5779D28F0DF}"/>
              </a:ext>
            </a:extLst>
          </p:cNvPr>
          <p:cNvSpPr>
            <a:spLocks noGrp="1"/>
          </p:cNvSpPr>
          <p:nvPr>
            <p:ph type="dt" sz="half" idx="10"/>
          </p:nvPr>
        </p:nvSpPr>
        <p:spPr/>
        <p:txBody>
          <a:bodyPr/>
          <a:lstStyle/>
          <a:p>
            <a:pPr defTabSz="685800"/>
            <a:fld id="{1E80E748-0CD8-4E3C-A5BB-E6665D87C3CE}"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FB05D635-109B-4667-9C17-B0B98CDC63C0}"/>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BC559B17-0735-4DBC-BB36-F72A10042F36}"/>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17701252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899DFDE6-06B0-4602-A992-C62C0D7B1720}"/>
              </a:ext>
            </a:extLst>
          </p:cNvPr>
          <p:cNvSpPr>
            <a:spLocks noGrp="1"/>
          </p:cNvSpPr>
          <p:nvPr>
            <p:ph type="title"/>
          </p:nvPr>
        </p:nvSpPr>
        <p:spPr>
          <a:xfrm>
            <a:off x="682332" y="457200"/>
            <a:ext cx="3194943" cy="1600200"/>
          </a:xfrm>
        </p:spPr>
        <p:txBody>
          <a:bodyPr anchor="b"/>
          <a:lstStyle>
            <a:lvl1pPr>
              <a:defRPr sz="2400"/>
            </a:lvl1pPr>
          </a:lstStyle>
          <a:p>
            <a:r>
              <a:rPr kumimoji="1" lang="ja-JP" altLang="en-US"/>
              <a:t>マスター タイトルの書式設定</a:t>
            </a:r>
          </a:p>
        </p:txBody>
      </p:sp>
      <p:sp>
        <p:nvSpPr>
          <p:cNvPr id="3" name="図プレースホルダー 2">
            <a:extLst>
              <a:ext uri="{FF2B5EF4-FFF2-40B4-BE49-F238E27FC236}">
                <a16:creationId xmlns="" xmlns:a16="http://schemas.microsoft.com/office/drawing/2014/main" id="{449C0E9F-1023-45A6-BBFC-3562D08DC92E}"/>
              </a:ext>
            </a:extLst>
          </p:cNvPr>
          <p:cNvSpPr>
            <a:spLocks noGrp="1"/>
          </p:cNvSpPr>
          <p:nvPr>
            <p:ph type="pic" idx="1"/>
          </p:nvPr>
        </p:nvSpPr>
        <p:spPr>
          <a:xfrm>
            <a:off x="4211340" y="987426"/>
            <a:ext cx="5014913"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a:extLst>
              <a:ext uri="{FF2B5EF4-FFF2-40B4-BE49-F238E27FC236}">
                <a16:creationId xmlns="" xmlns:a16="http://schemas.microsoft.com/office/drawing/2014/main" id="{E4B1D702-6C1F-46D5-8FC4-F4E0BB57B012}"/>
              </a:ext>
            </a:extLst>
          </p:cNvPr>
          <p:cNvSpPr>
            <a:spLocks noGrp="1"/>
          </p:cNvSpPr>
          <p:nvPr>
            <p:ph type="body" sz="half" idx="2"/>
          </p:nvPr>
        </p:nvSpPr>
        <p:spPr>
          <a:xfrm>
            <a:off x="682332" y="2057400"/>
            <a:ext cx="3194943"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a:t>マスター テキストの書式設定</a:t>
            </a:r>
          </a:p>
        </p:txBody>
      </p:sp>
      <p:sp>
        <p:nvSpPr>
          <p:cNvPr id="5" name="日付プレースホルダー 4">
            <a:extLst>
              <a:ext uri="{FF2B5EF4-FFF2-40B4-BE49-F238E27FC236}">
                <a16:creationId xmlns="" xmlns:a16="http://schemas.microsoft.com/office/drawing/2014/main" id="{17E0D0D3-E0EB-42C9-A39B-855E560900FA}"/>
              </a:ext>
            </a:extLst>
          </p:cNvPr>
          <p:cNvSpPr>
            <a:spLocks noGrp="1"/>
          </p:cNvSpPr>
          <p:nvPr>
            <p:ph type="dt" sz="half" idx="10"/>
          </p:nvPr>
        </p:nvSpPr>
        <p:spPr/>
        <p:txBody>
          <a:bodyPr/>
          <a:lstStyle/>
          <a:p>
            <a:pPr defTabSz="685800"/>
            <a:fld id="{3A984BA5-0072-4D31-BECA-171F016E2767}"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C4D99D1B-04FB-4929-952A-67FB683539D3}"/>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A3583E3A-2422-455E-A310-B8C82E512D14}"/>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35183575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C5F89EE4-41D4-4DEC-9C68-95A1035A93CB}"/>
              </a:ext>
            </a:extLst>
          </p:cNvPr>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a:extLst>
              <a:ext uri="{FF2B5EF4-FFF2-40B4-BE49-F238E27FC236}">
                <a16:creationId xmlns="" xmlns:a16="http://schemas.microsoft.com/office/drawing/2014/main" id="{6B78F903-01C4-4BE1-AAC1-E1565193041C}"/>
              </a:ext>
            </a:extLst>
          </p:cNvPr>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29B43279-3E2D-4C09-ABB1-D14EC83F79EE}"/>
              </a:ext>
            </a:extLst>
          </p:cNvPr>
          <p:cNvSpPr>
            <a:spLocks noGrp="1"/>
          </p:cNvSpPr>
          <p:nvPr>
            <p:ph type="dt" sz="half" idx="10"/>
          </p:nvPr>
        </p:nvSpPr>
        <p:spPr/>
        <p:txBody>
          <a:bodyPr/>
          <a:lstStyle/>
          <a:p>
            <a:pPr defTabSz="685800"/>
            <a:fld id="{E1A100DA-2176-459E-802C-C9376936B47F}"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8F0256D5-684E-4EF6-B4EC-3973D95335D2}"/>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A2D0965E-7540-48BA-9E28-FCF51D6F615E}"/>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7245347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a:extLst>
              <a:ext uri="{FF2B5EF4-FFF2-40B4-BE49-F238E27FC236}">
                <a16:creationId xmlns="" xmlns:a16="http://schemas.microsoft.com/office/drawing/2014/main" id="{9A660D70-F725-4550-976B-13FE82CF71DD}"/>
              </a:ext>
            </a:extLst>
          </p:cNvPr>
          <p:cNvSpPr>
            <a:spLocks noGrp="1"/>
          </p:cNvSpPr>
          <p:nvPr>
            <p:ph type="title" orient="vert"/>
          </p:nvPr>
        </p:nvSpPr>
        <p:spPr>
          <a:xfrm>
            <a:off x="7089054" y="365125"/>
            <a:ext cx="2135981" cy="5811838"/>
          </a:xfrm>
        </p:spPr>
        <p:txBody>
          <a:bodyPr vert="eaVert"/>
          <a:lstStyle/>
          <a:p>
            <a:r>
              <a:rPr kumimoji="1" lang="ja-JP" altLang="en-US"/>
              <a:t>マスター タイトルの書式設定</a:t>
            </a:r>
          </a:p>
        </p:txBody>
      </p:sp>
      <p:sp>
        <p:nvSpPr>
          <p:cNvPr id="3" name="縦書きテキスト プレースホルダー 2">
            <a:extLst>
              <a:ext uri="{FF2B5EF4-FFF2-40B4-BE49-F238E27FC236}">
                <a16:creationId xmlns="" xmlns:a16="http://schemas.microsoft.com/office/drawing/2014/main" id="{48622B51-FD07-4298-8BD3-7BA273668DA7}"/>
              </a:ext>
            </a:extLst>
          </p:cNvPr>
          <p:cNvSpPr>
            <a:spLocks noGrp="1"/>
          </p:cNvSpPr>
          <p:nvPr>
            <p:ph type="body" orient="vert" idx="1"/>
          </p:nvPr>
        </p:nvSpPr>
        <p:spPr>
          <a:xfrm>
            <a:off x="681084" y="365125"/>
            <a:ext cx="6284119"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D916B030-D07A-42FC-A972-971DB1B63FEC}"/>
              </a:ext>
            </a:extLst>
          </p:cNvPr>
          <p:cNvSpPr>
            <a:spLocks noGrp="1"/>
          </p:cNvSpPr>
          <p:nvPr>
            <p:ph type="dt" sz="half" idx="10"/>
          </p:nvPr>
        </p:nvSpPr>
        <p:spPr/>
        <p:txBody>
          <a:bodyPr/>
          <a:lstStyle/>
          <a:p>
            <a:pPr defTabSz="685800"/>
            <a:fld id="{B355809C-A1F2-49E7-B38C-A531FDA9EBA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26A38EC9-EA19-4A2F-8F6B-039F96F8B669}"/>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92D32C19-25BD-4314-B85E-811B1718DD65}"/>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4066333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3361159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5619020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7778228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6799163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7515814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BDC30CAB-B9E0-4047-8747-A0F0DA5998BD}" type="datetime1">
              <a:rPr lang="ja-JP" altLang="en-US"/>
              <a:pPr>
                <a:defRPr/>
              </a:pPr>
              <a:t>2018/3/4</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66365261-AF36-4BA1-953F-F3FC52B7B409}"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32633053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920779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7858615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011389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8723819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3410854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0185030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6811086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895798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1457923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929708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325"/>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973170A0-DF9C-4298-B879-B2B37B1E4151}" type="datetime1">
              <a:rPr lang="ja-JP" altLang="en-US"/>
              <a:pPr>
                <a:defRPr/>
              </a:pPr>
              <a:t>2018/3/4</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F0AEB686-EDA6-4F35-8C69-9DA84AB6492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819170263"/>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7045610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3445108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6461975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0862795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8902439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6011135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1322944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21CF7381-47A4-4F8A-B65D-DF8A514F10AE}"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4399149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737F4E1A-2991-4093-A609-10B5236EB1D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6866571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6690083A-E2A7-4916-82F4-46DD8E877E2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2918475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fld id="{D573B16C-3EE8-444C-8AD3-692DA7B3C40C}" type="datetime1">
              <a:rPr lang="ja-JP" altLang="en-US"/>
              <a:pPr>
                <a:defRPr/>
              </a:pPr>
              <a:t>2018/3/4</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92135C17-90AA-4184-B672-4E382DA86F3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0897128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C824936D-0C89-45EB-B5F9-7BC61704112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6369717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1857C8F4-D5F3-455E-AD84-8A094C161F5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779784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5B662E36-BCDB-41B3-9866-33186D26DF9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605952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9B13045-0D80-4170-B305-691943D0CF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4086059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D0828364-6753-40D1-B5F2-DB41C5F00D3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1258319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2E7E29D2-9ECD-402D-852F-49B97CA461B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6986645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D5F196C9-F30C-42B3-B9AF-1EAA956227D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8920105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6"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62"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1878056-AF1B-4CC5-8871-9A47E073CB2D}"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4979712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a:xfrm>
            <a:off x="633001" y="116712"/>
            <a:ext cx="8640000" cy="720000"/>
          </a:xfrm>
          <a:ln>
            <a:solidFill>
              <a:schemeClr val="tx1"/>
            </a:solidFill>
          </a:ln>
        </p:spPr>
        <p:txBody>
          <a:bodyPr/>
          <a:lstStyle>
            <a:lvl1pPr>
              <a:defRPr sz="2800">
                <a:latin typeface="ＭＳ Ｐゴシック" panose="020B0600070205080204" pitchFamily="50" charset="-128"/>
                <a:ea typeface="ＭＳ Ｐゴシック" panose="020B0600070205080204" pitchFamily="50" charset="-128"/>
              </a:defRPr>
            </a:lvl1pPr>
          </a:lstStyle>
          <a:p>
            <a:r>
              <a:rPr kumimoji="1" lang="ja-JP" altLang="en-US" dirty="0"/>
              <a:t>マスター タイトルの書式設定</a:t>
            </a:r>
          </a:p>
        </p:txBody>
      </p:sp>
      <p:sp>
        <p:nvSpPr>
          <p:cNvPr id="3" name="日付プレースホルダー 2"/>
          <p:cNvSpPr>
            <a:spLocks noGrp="1"/>
          </p:cNvSpPr>
          <p:nvPr>
            <p:ph type="dt" sz="half" idx="10"/>
          </p:nvPr>
        </p:nvSpPr>
        <p:spPr/>
        <p:txBody>
          <a:bodyPr/>
          <a:lstStyle/>
          <a:p>
            <a:fld id="{48F10FD7-4C4D-46D6-87D1-0E5252AAF42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lvl1pPr>
              <a:defRPr>
                <a:latin typeface="ＭＳ Ｐゴシック" panose="020B0600070205080204" pitchFamily="50" charset="-128"/>
                <a:ea typeface="ＭＳ Ｐゴシック" panose="020B0600070205080204" pitchFamily="50" charset="-128"/>
              </a:defRPr>
            </a:lvl1pPr>
          </a:lstStyle>
          <a:p>
            <a:fld id="{CAAD8643-A32D-4137-AAD6-D8DBA3BB2D43}"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58579070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3DA26940-01E5-443C-8BDC-C71971D460F7}"/>
              </a:ext>
            </a:extLst>
          </p:cNvPr>
          <p:cNvSpPr>
            <a:spLocks noGrp="1"/>
          </p:cNvSpPr>
          <p:nvPr>
            <p:ph type="ctrTitle"/>
          </p:nvPr>
        </p:nvSpPr>
        <p:spPr>
          <a:xfrm>
            <a:off x="1238259" y="1122363"/>
            <a:ext cx="7429501" cy="2387600"/>
          </a:xfrm>
        </p:spPr>
        <p:txBody>
          <a:bodyPr anchor="b"/>
          <a:lstStyle>
            <a:lvl1pPr algn="ctr">
              <a:defRPr sz="4500"/>
            </a:lvl1pPr>
          </a:lstStyle>
          <a:p>
            <a:r>
              <a:rPr kumimoji="1" lang="ja-JP" altLang="en-US"/>
              <a:t>マスター タイトルの書式設定</a:t>
            </a:r>
          </a:p>
        </p:txBody>
      </p:sp>
      <p:sp>
        <p:nvSpPr>
          <p:cNvPr id="3" name="サブタイトル 2">
            <a:extLst>
              <a:ext uri="{FF2B5EF4-FFF2-40B4-BE49-F238E27FC236}">
                <a16:creationId xmlns="" xmlns:a16="http://schemas.microsoft.com/office/drawing/2014/main" id="{660DFFE2-F338-45A2-A5DC-1B577A2599B1}"/>
              </a:ext>
            </a:extLst>
          </p:cNvPr>
          <p:cNvSpPr>
            <a:spLocks noGrp="1"/>
          </p:cNvSpPr>
          <p:nvPr>
            <p:ph type="subTitle" idx="1"/>
          </p:nvPr>
        </p:nvSpPr>
        <p:spPr>
          <a:xfrm>
            <a:off x="1238259" y="3602038"/>
            <a:ext cx="7429501"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kumimoji="1" lang="ja-JP" altLang="en-US"/>
              <a:t>マスター サブタイトルの書式設定</a:t>
            </a:r>
          </a:p>
        </p:txBody>
      </p:sp>
      <p:sp>
        <p:nvSpPr>
          <p:cNvPr id="4" name="日付プレースホルダー 3">
            <a:extLst>
              <a:ext uri="{FF2B5EF4-FFF2-40B4-BE49-F238E27FC236}">
                <a16:creationId xmlns="" xmlns:a16="http://schemas.microsoft.com/office/drawing/2014/main" id="{6341BB60-521D-4633-B490-8DBAFC2F7A52}"/>
              </a:ext>
            </a:extLst>
          </p:cNvPr>
          <p:cNvSpPr>
            <a:spLocks noGrp="1"/>
          </p:cNvSpPr>
          <p:nvPr>
            <p:ph type="dt" sz="half" idx="10"/>
          </p:nvPr>
        </p:nvSpPr>
        <p:spPr/>
        <p:txBody>
          <a:bodyPr/>
          <a:lstStyle/>
          <a:p>
            <a:pPr defTabSz="685800"/>
            <a:fld id="{AC1C1B90-35AC-4AF7-B416-BE9374C4F47D}"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57FCC743-08D8-4417-9150-F23CABF4FE52}"/>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9C2835CA-C74B-434C-A953-CFD67133DCAA}"/>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04401637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fld id="{BAA3B772-B0CA-4371-80CB-92E751431BEC}" type="datetime1">
              <a:rPr lang="ja-JP" altLang="en-US"/>
              <a:pPr>
                <a:defRPr/>
              </a:pPr>
              <a:t>2018/3/4</a:t>
            </a:fld>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F6B3AABB-49B6-4EA8-B212-D4D67562F7E2}"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94788314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1A8DAC18-886D-4589-9781-035E0DCB35DD}"/>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810E6F79-3674-4672-B6B6-F8EA29955F5E}"/>
              </a:ext>
            </a:extLst>
          </p:cNvPr>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6EF6A88E-CFDC-4B83-8690-BFCD38B250F7}"/>
              </a:ext>
            </a:extLst>
          </p:cNvPr>
          <p:cNvSpPr>
            <a:spLocks noGrp="1"/>
          </p:cNvSpPr>
          <p:nvPr>
            <p:ph type="dt" sz="half" idx="10"/>
          </p:nvPr>
        </p:nvSpPr>
        <p:spPr/>
        <p:txBody>
          <a:bodyPr/>
          <a:lstStyle/>
          <a:p>
            <a:pPr defTabSz="685800"/>
            <a:fld id="{551C5182-0114-44FA-81C2-868060A1E34C}"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F55B00C5-21E2-47D5-948E-BBA2A3CC428E}"/>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54DD5CCF-8837-4405-8484-C095B914ABE4}"/>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72122346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0166754A-2E95-4E58-9643-ADAD38DD140B}"/>
              </a:ext>
            </a:extLst>
          </p:cNvPr>
          <p:cNvSpPr>
            <a:spLocks noGrp="1"/>
          </p:cNvSpPr>
          <p:nvPr>
            <p:ph type="title"/>
          </p:nvPr>
        </p:nvSpPr>
        <p:spPr>
          <a:xfrm>
            <a:off x="675883" y="1709743"/>
            <a:ext cx="8543925" cy="2852737"/>
          </a:xfrm>
        </p:spPr>
        <p:txBody>
          <a:bodyPr anchor="b"/>
          <a:lstStyle>
            <a:lvl1pPr>
              <a:defRPr sz="4500"/>
            </a:lvl1p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817668B2-66AD-44E6-A784-6B1100DBB1CD}"/>
              </a:ext>
            </a:extLst>
          </p:cNvPr>
          <p:cNvSpPr>
            <a:spLocks noGrp="1"/>
          </p:cNvSpPr>
          <p:nvPr>
            <p:ph type="body" idx="1"/>
          </p:nvPr>
        </p:nvSpPr>
        <p:spPr>
          <a:xfrm>
            <a:off x="675883" y="4589689"/>
            <a:ext cx="8543925"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kumimoji="1" lang="ja-JP" altLang="en-US"/>
              <a:t>マスター テキストの書式設定</a:t>
            </a:r>
          </a:p>
        </p:txBody>
      </p:sp>
      <p:sp>
        <p:nvSpPr>
          <p:cNvPr id="4" name="日付プレースホルダー 3">
            <a:extLst>
              <a:ext uri="{FF2B5EF4-FFF2-40B4-BE49-F238E27FC236}">
                <a16:creationId xmlns="" xmlns:a16="http://schemas.microsoft.com/office/drawing/2014/main" id="{15611A0E-9033-4629-83FF-B24283C95DEE}"/>
              </a:ext>
            </a:extLst>
          </p:cNvPr>
          <p:cNvSpPr>
            <a:spLocks noGrp="1"/>
          </p:cNvSpPr>
          <p:nvPr>
            <p:ph type="dt" sz="half" idx="10"/>
          </p:nvPr>
        </p:nvSpPr>
        <p:spPr/>
        <p:txBody>
          <a:bodyPr/>
          <a:lstStyle/>
          <a:p>
            <a:pPr defTabSz="685800"/>
            <a:fld id="{FC4CB699-7C5C-405C-89F2-74B9DAEB226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5473CB7E-5220-4DB3-8C87-626751237A6B}"/>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B7C20100-B41B-4AFF-8F81-C8E57EEC0517}"/>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73810031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31FA62EA-4522-49AD-BA52-C29C3E39D119}"/>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39124DB6-E771-41BD-932C-6C46F793F6EC}"/>
              </a:ext>
            </a:extLst>
          </p:cNvPr>
          <p:cNvSpPr>
            <a:spLocks noGrp="1"/>
          </p:cNvSpPr>
          <p:nvPr>
            <p:ph sz="half" idx="1"/>
          </p:nvPr>
        </p:nvSpPr>
        <p:spPr>
          <a:xfrm>
            <a:off x="681038"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a:extLst>
              <a:ext uri="{FF2B5EF4-FFF2-40B4-BE49-F238E27FC236}">
                <a16:creationId xmlns="" xmlns:a16="http://schemas.microsoft.com/office/drawing/2014/main" id="{EEB5425E-9909-497D-BE33-E1CA1BE58DF1}"/>
              </a:ext>
            </a:extLst>
          </p:cNvPr>
          <p:cNvSpPr>
            <a:spLocks noGrp="1"/>
          </p:cNvSpPr>
          <p:nvPr>
            <p:ph sz="half" idx="2"/>
          </p:nvPr>
        </p:nvSpPr>
        <p:spPr>
          <a:xfrm>
            <a:off x="5014913"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a:extLst>
              <a:ext uri="{FF2B5EF4-FFF2-40B4-BE49-F238E27FC236}">
                <a16:creationId xmlns="" xmlns:a16="http://schemas.microsoft.com/office/drawing/2014/main" id="{1C403004-9817-4234-95F6-B3C3E59311B8}"/>
              </a:ext>
            </a:extLst>
          </p:cNvPr>
          <p:cNvSpPr>
            <a:spLocks noGrp="1"/>
          </p:cNvSpPr>
          <p:nvPr>
            <p:ph type="dt" sz="half" idx="10"/>
          </p:nvPr>
        </p:nvSpPr>
        <p:spPr/>
        <p:txBody>
          <a:bodyPr/>
          <a:lstStyle/>
          <a:p>
            <a:pPr defTabSz="685800"/>
            <a:fld id="{59687F70-38A5-4F21-9F5D-F0BE51B2540D}"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57EFB84E-0BF7-40FA-9465-C2161477AF51}"/>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4BE5558C-1881-46DC-B532-61D6417EC4C1}"/>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624705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0E385B99-A8CA-4DEB-A5F4-6604A5543A3A}"/>
              </a:ext>
            </a:extLst>
          </p:cNvPr>
          <p:cNvSpPr>
            <a:spLocks noGrp="1"/>
          </p:cNvSpPr>
          <p:nvPr>
            <p:ph type="title"/>
          </p:nvPr>
        </p:nvSpPr>
        <p:spPr>
          <a:xfrm>
            <a:off x="682331" y="365126"/>
            <a:ext cx="8543925" cy="1325563"/>
          </a:xfrm>
        </p:spPr>
        <p:txBody>
          <a:body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32B0637E-C382-4A3F-AC26-4ED751857900}"/>
              </a:ext>
            </a:extLst>
          </p:cNvPr>
          <p:cNvSpPr>
            <a:spLocks noGrp="1"/>
          </p:cNvSpPr>
          <p:nvPr>
            <p:ph type="body" idx="1"/>
          </p:nvPr>
        </p:nvSpPr>
        <p:spPr>
          <a:xfrm>
            <a:off x="682329" y="1681163"/>
            <a:ext cx="4190702"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a:t>マスター テキストの書式設定</a:t>
            </a:r>
          </a:p>
        </p:txBody>
      </p:sp>
      <p:sp>
        <p:nvSpPr>
          <p:cNvPr id="4" name="コンテンツ プレースホルダー 3">
            <a:extLst>
              <a:ext uri="{FF2B5EF4-FFF2-40B4-BE49-F238E27FC236}">
                <a16:creationId xmlns="" xmlns:a16="http://schemas.microsoft.com/office/drawing/2014/main" id="{9849E547-F825-4327-B59B-F22188821349}"/>
              </a:ext>
            </a:extLst>
          </p:cNvPr>
          <p:cNvSpPr>
            <a:spLocks noGrp="1"/>
          </p:cNvSpPr>
          <p:nvPr>
            <p:ph sz="half" idx="2"/>
          </p:nvPr>
        </p:nvSpPr>
        <p:spPr>
          <a:xfrm>
            <a:off x="682329" y="2505075"/>
            <a:ext cx="4190702"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a:extLst>
              <a:ext uri="{FF2B5EF4-FFF2-40B4-BE49-F238E27FC236}">
                <a16:creationId xmlns="" xmlns:a16="http://schemas.microsoft.com/office/drawing/2014/main" id="{D5D9756A-BBB3-425A-8491-ED569F38D541}"/>
              </a:ext>
            </a:extLst>
          </p:cNvPr>
          <p:cNvSpPr>
            <a:spLocks noGrp="1"/>
          </p:cNvSpPr>
          <p:nvPr>
            <p:ph type="body" sz="quarter" idx="3"/>
          </p:nvPr>
        </p:nvSpPr>
        <p:spPr>
          <a:xfrm>
            <a:off x="5014913" y="1681163"/>
            <a:ext cx="4211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a:t>マスター テキストの書式設定</a:t>
            </a:r>
          </a:p>
        </p:txBody>
      </p:sp>
      <p:sp>
        <p:nvSpPr>
          <p:cNvPr id="6" name="コンテンツ プレースホルダー 5">
            <a:extLst>
              <a:ext uri="{FF2B5EF4-FFF2-40B4-BE49-F238E27FC236}">
                <a16:creationId xmlns="" xmlns:a16="http://schemas.microsoft.com/office/drawing/2014/main" id="{E9EFF590-7BDE-448E-BA73-391136620458}"/>
              </a:ext>
            </a:extLst>
          </p:cNvPr>
          <p:cNvSpPr>
            <a:spLocks noGrp="1"/>
          </p:cNvSpPr>
          <p:nvPr>
            <p:ph sz="quarter" idx="4"/>
          </p:nvPr>
        </p:nvSpPr>
        <p:spPr>
          <a:xfrm>
            <a:off x="5014913" y="2505075"/>
            <a:ext cx="4211340"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a:extLst>
              <a:ext uri="{FF2B5EF4-FFF2-40B4-BE49-F238E27FC236}">
                <a16:creationId xmlns="" xmlns:a16="http://schemas.microsoft.com/office/drawing/2014/main" id="{15D32170-C0F6-4A57-B77D-B455F535F95A}"/>
              </a:ext>
            </a:extLst>
          </p:cNvPr>
          <p:cNvSpPr>
            <a:spLocks noGrp="1"/>
          </p:cNvSpPr>
          <p:nvPr>
            <p:ph type="dt" sz="half" idx="10"/>
          </p:nvPr>
        </p:nvSpPr>
        <p:spPr/>
        <p:txBody>
          <a:bodyPr/>
          <a:lstStyle/>
          <a:p>
            <a:pPr defTabSz="685800"/>
            <a:fld id="{4C868B14-0DFB-4B07-B34C-834E9FF0AAAE}"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8" name="フッター プレースホルダー 7">
            <a:extLst>
              <a:ext uri="{FF2B5EF4-FFF2-40B4-BE49-F238E27FC236}">
                <a16:creationId xmlns="" xmlns:a16="http://schemas.microsoft.com/office/drawing/2014/main" id="{54BA27E2-C799-49D7-BBC2-39B6CBBE8B5B}"/>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9" name="スライド番号プレースホルダー 8">
            <a:extLst>
              <a:ext uri="{FF2B5EF4-FFF2-40B4-BE49-F238E27FC236}">
                <a16:creationId xmlns="" xmlns:a16="http://schemas.microsoft.com/office/drawing/2014/main" id="{4EEE653F-31F9-42ED-B34F-CDBACDFD6566}"/>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30727669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59731670-34B5-4373-BFA7-73907A01E007}"/>
              </a:ext>
            </a:extLst>
          </p:cNvPr>
          <p:cNvSpPr>
            <a:spLocks noGrp="1"/>
          </p:cNvSpPr>
          <p:nvPr>
            <p:ph type="title"/>
          </p:nvPr>
        </p:nvSpPr>
        <p:spPr/>
        <p:txBody>
          <a:bodyPr/>
          <a:lstStyle/>
          <a:p>
            <a:r>
              <a:rPr kumimoji="1" lang="ja-JP" altLang="en-US"/>
              <a:t>マスター タイトルの書式設定</a:t>
            </a:r>
          </a:p>
        </p:txBody>
      </p:sp>
      <p:sp>
        <p:nvSpPr>
          <p:cNvPr id="3" name="日付プレースホルダー 2">
            <a:extLst>
              <a:ext uri="{FF2B5EF4-FFF2-40B4-BE49-F238E27FC236}">
                <a16:creationId xmlns="" xmlns:a16="http://schemas.microsoft.com/office/drawing/2014/main" id="{E12FCE47-A78E-49E1-B524-8C3C4BA3B3EC}"/>
              </a:ext>
            </a:extLst>
          </p:cNvPr>
          <p:cNvSpPr>
            <a:spLocks noGrp="1"/>
          </p:cNvSpPr>
          <p:nvPr>
            <p:ph type="dt" sz="half" idx="10"/>
          </p:nvPr>
        </p:nvSpPr>
        <p:spPr/>
        <p:txBody>
          <a:bodyPr/>
          <a:lstStyle/>
          <a:p>
            <a:pPr defTabSz="685800"/>
            <a:fld id="{C4A0A04D-BEF7-462C-BDC2-46EC9EDDB6F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4" name="フッター プレースホルダー 3">
            <a:extLst>
              <a:ext uri="{FF2B5EF4-FFF2-40B4-BE49-F238E27FC236}">
                <a16:creationId xmlns="" xmlns:a16="http://schemas.microsoft.com/office/drawing/2014/main" id="{D2C01B69-4455-44E2-9EC2-3BE19446BE2A}"/>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5" name="スライド番号プレースホルダー 4">
            <a:extLst>
              <a:ext uri="{FF2B5EF4-FFF2-40B4-BE49-F238E27FC236}">
                <a16:creationId xmlns="" xmlns:a16="http://schemas.microsoft.com/office/drawing/2014/main" id="{DA52EA22-3384-458A-8A11-6B4BFBB6BF38}"/>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82101990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a:extLst>
              <a:ext uri="{FF2B5EF4-FFF2-40B4-BE49-F238E27FC236}">
                <a16:creationId xmlns="" xmlns:a16="http://schemas.microsoft.com/office/drawing/2014/main" id="{0255EB79-61C9-451C-8B20-E35A4A9987AE}"/>
              </a:ext>
            </a:extLst>
          </p:cNvPr>
          <p:cNvSpPr>
            <a:spLocks noGrp="1"/>
          </p:cNvSpPr>
          <p:nvPr>
            <p:ph type="dt" sz="half" idx="10"/>
          </p:nvPr>
        </p:nvSpPr>
        <p:spPr/>
        <p:txBody>
          <a:bodyPr/>
          <a:lstStyle/>
          <a:p>
            <a:pPr defTabSz="685800"/>
            <a:fld id="{257EA2CC-6BE9-4294-B6CC-38EA5D0BCA2F}"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3" name="フッター プレースホルダー 2">
            <a:extLst>
              <a:ext uri="{FF2B5EF4-FFF2-40B4-BE49-F238E27FC236}">
                <a16:creationId xmlns="" xmlns:a16="http://schemas.microsoft.com/office/drawing/2014/main" id="{B56B47CA-EE06-4809-9B51-88EC70F51AD1}"/>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4" name="スライド番号プレースホルダー 3">
            <a:extLst>
              <a:ext uri="{FF2B5EF4-FFF2-40B4-BE49-F238E27FC236}">
                <a16:creationId xmlns="" xmlns:a16="http://schemas.microsoft.com/office/drawing/2014/main" id="{E4F321DC-B07B-4D57-B8F9-E573D3C2EAAA}"/>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54333783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D54F5C64-0507-4108-BEE5-1C1D27460A11}"/>
              </a:ext>
            </a:extLst>
          </p:cNvPr>
          <p:cNvSpPr>
            <a:spLocks noGrp="1"/>
          </p:cNvSpPr>
          <p:nvPr>
            <p:ph type="title"/>
          </p:nvPr>
        </p:nvSpPr>
        <p:spPr>
          <a:xfrm>
            <a:off x="682336" y="457200"/>
            <a:ext cx="3194943" cy="1600200"/>
          </a:xfrm>
        </p:spPr>
        <p:txBody>
          <a:bodyPr anchor="b"/>
          <a:lstStyle>
            <a:lvl1pPr>
              <a:defRPr sz="2400"/>
            </a:lvl1p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25BFC438-7D1E-42BD-9F9F-E4F093E6EF5D}"/>
              </a:ext>
            </a:extLst>
          </p:cNvPr>
          <p:cNvSpPr>
            <a:spLocks noGrp="1"/>
          </p:cNvSpPr>
          <p:nvPr>
            <p:ph idx="1"/>
          </p:nvPr>
        </p:nvSpPr>
        <p:spPr>
          <a:xfrm>
            <a:off x="4211340" y="987426"/>
            <a:ext cx="5014913"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a:extLst>
              <a:ext uri="{FF2B5EF4-FFF2-40B4-BE49-F238E27FC236}">
                <a16:creationId xmlns="" xmlns:a16="http://schemas.microsoft.com/office/drawing/2014/main" id="{F8F90FDE-A7BB-4C40-8DD1-A93F3EB9C7AD}"/>
              </a:ext>
            </a:extLst>
          </p:cNvPr>
          <p:cNvSpPr>
            <a:spLocks noGrp="1"/>
          </p:cNvSpPr>
          <p:nvPr>
            <p:ph type="body" sz="half" idx="2"/>
          </p:nvPr>
        </p:nvSpPr>
        <p:spPr>
          <a:xfrm>
            <a:off x="682336" y="2057400"/>
            <a:ext cx="3194943"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a:t>マスター テキストの書式設定</a:t>
            </a:r>
          </a:p>
        </p:txBody>
      </p:sp>
      <p:sp>
        <p:nvSpPr>
          <p:cNvPr id="5" name="日付プレースホルダー 4">
            <a:extLst>
              <a:ext uri="{FF2B5EF4-FFF2-40B4-BE49-F238E27FC236}">
                <a16:creationId xmlns="" xmlns:a16="http://schemas.microsoft.com/office/drawing/2014/main" id="{4C0E5D3D-FFB5-4CA7-A7C8-A5779D28F0DF}"/>
              </a:ext>
            </a:extLst>
          </p:cNvPr>
          <p:cNvSpPr>
            <a:spLocks noGrp="1"/>
          </p:cNvSpPr>
          <p:nvPr>
            <p:ph type="dt" sz="half" idx="10"/>
          </p:nvPr>
        </p:nvSpPr>
        <p:spPr/>
        <p:txBody>
          <a:bodyPr/>
          <a:lstStyle/>
          <a:p>
            <a:pPr defTabSz="685800"/>
            <a:fld id="{1E80E748-0CD8-4E3C-A5BB-E6665D87C3CE}"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FB05D635-109B-4667-9C17-B0B98CDC63C0}"/>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BC559B17-0735-4DBC-BB36-F72A10042F36}"/>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30146129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899DFDE6-06B0-4602-A992-C62C0D7B1720}"/>
              </a:ext>
            </a:extLst>
          </p:cNvPr>
          <p:cNvSpPr>
            <a:spLocks noGrp="1"/>
          </p:cNvSpPr>
          <p:nvPr>
            <p:ph type="title"/>
          </p:nvPr>
        </p:nvSpPr>
        <p:spPr>
          <a:xfrm>
            <a:off x="682336" y="457200"/>
            <a:ext cx="3194943" cy="1600200"/>
          </a:xfrm>
        </p:spPr>
        <p:txBody>
          <a:bodyPr anchor="b"/>
          <a:lstStyle>
            <a:lvl1pPr>
              <a:defRPr sz="2400"/>
            </a:lvl1pPr>
          </a:lstStyle>
          <a:p>
            <a:r>
              <a:rPr kumimoji="1" lang="ja-JP" altLang="en-US"/>
              <a:t>マスター タイトルの書式設定</a:t>
            </a:r>
          </a:p>
        </p:txBody>
      </p:sp>
      <p:sp>
        <p:nvSpPr>
          <p:cNvPr id="3" name="図プレースホルダー 2">
            <a:extLst>
              <a:ext uri="{FF2B5EF4-FFF2-40B4-BE49-F238E27FC236}">
                <a16:creationId xmlns="" xmlns:a16="http://schemas.microsoft.com/office/drawing/2014/main" id="{449C0E9F-1023-45A6-BBFC-3562D08DC92E}"/>
              </a:ext>
            </a:extLst>
          </p:cNvPr>
          <p:cNvSpPr>
            <a:spLocks noGrp="1"/>
          </p:cNvSpPr>
          <p:nvPr>
            <p:ph type="pic" idx="1"/>
          </p:nvPr>
        </p:nvSpPr>
        <p:spPr>
          <a:xfrm>
            <a:off x="4211340" y="987426"/>
            <a:ext cx="5014913"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a:extLst>
              <a:ext uri="{FF2B5EF4-FFF2-40B4-BE49-F238E27FC236}">
                <a16:creationId xmlns="" xmlns:a16="http://schemas.microsoft.com/office/drawing/2014/main" id="{E4B1D702-6C1F-46D5-8FC4-F4E0BB57B012}"/>
              </a:ext>
            </a:extLst>
          </p:cNvPr>
          <p:cNvSpPr>
            <a:spLocks noGrp="1"/>
          </p:cNvSpPr>
          <p:nvPr>
            <p:ph type="body" sz="half" idx="2"/>
          </p:nvPr>
        </p:nvSpPr>
        <p:spPr>
          <a:xfrm>
            <a:off x="682336" y="2057400"/>
            <a:ext cx="3194943"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a:t>マスター テキストの書式設定</a:t>
            </a:r>
          </a:p>
        </p:txBody>
      </p:sp>
      <p:sp>
        <p:nvSpPr>
          <p:cNvPr id="5" name="日付プレースホルダー 4">
            <a:extLst>
              <a:ext uri="{FF2B5EF4-FFF2-40B4-BE49-F238E27FC236}">
                <a16:creationId xmlns="" xmlns:a16="http://schemas.microsoft.com/office/drawing/2014/main" id="{17E0D0D3-E0EB-42C9-A39B-855E560900FA}"/>
              </a:ext>
            </a:extLst>
          </p:cNvPr>
          <p:cNvSpPr>
            <a:spLocks noGrp="1"/>
          </p:cNvSpPr>
          <p:nvPr>
            <p:ph type="dt" sz="half" idx="10"/>
          </p:nvPr>
        </p:nvSpPr>
        <p:spPr/>
        <p:txBody>
          <a:bodyPr/>
          <a:lstStyle/>
          <a:p>
            <a:pPr defTabSz="685800"/>
            <a:fld id="{3A984BA5-0072-4D31-BECA-171F016E2767}"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C4D99D1B-04FB-4929-952A-67FB683539D3}"/>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A3583E3A-2422-455E-A310-B8C82E512D14}"/>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411108683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C5F89EE4-41D4-4DEC-9C68-95A1035A93CB}"/>
              </a:ext>
            </a:extLst>
          </p:cNvPr>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a:extLst>
              <a:ext uri="{FF2B5EF4-FFF2-40B4-BE49-F238E27FC236}">
                <a16:creationId xmlns="" xmlns:a16="http://schemas.microsoft.com/office/drawing/2014/main" id="{6B78F903-01C4-4BE1-AAC1-E1565193041C}"/>
              </a:ext>
            </a:extLst>
          </p:cNvPr>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29B43279-3E2D-4C09-ABB1-D14EC83F79EE}"/>
              </a:ext>
            </a:extLst>
          </p:cNvPr>
          <p:cNvSpPr>
            <a:spLocks noGrp="1"/>
          </p:cNvSpPr>
          <p:nvPr>
            <p:ph type="dt" sz="half" idx="10"/>
          </p:nvPr>
        </p:nvSpPr>
        <p:spPr/>
        <p:txBody>
          <a:bodyPr/>
          <a:lstStyle/>
          <a:p>
            <a:pPr defTabSz="685800"/>
            <a:fld id="{E1A100DA-2176-459E-802C-C9376936B47F}"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8F0256D5-684E-4EF6-B4EC-3973D95335D2}"/>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A2D0965E-7540-48BA-9E28-FCF51D6F615E}"/>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14849554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a:extLst>
              <a:ext uri="{FF2B5EF4-FFF2-40B4-BE49-F238E27FC236}">
                <a16:creationId xmlns="" xmlns:a16="http://schemas.microsoft.com/office/drawing/2014/main" id="{9A660D70-F725-4550-976B-13FE82CF71DD}"/>
              </a:ext>
            </a:extLst>
          </p:cNvPr>
          <p:cNvSpPr>
            <a:spLocks noGrp="1"/>
          </p:cNvSpPr>
          <p:nvPr>
            <p:ph type="title" orient="vert"/>
          </p:nvPr>
        </p:nvSpPr>
        <p:spPr>
          <a:xfrm>
            <a:off x="7089063" y="365125"/>
            <a:ext cx="2135981" cy="5811838"/>
          </a:xfrm>
        </p:spPr>
        <p:txBody>
          <a:bodyPr vert="eaVert"/>
          <a:lstStyle/>
          <a:p>
            <a:r>
              <a:rPr kumimoji="1" lang="ja-JP" altLang="en-US"/>
              <a:t>マスター タイトルの書式設定</a:t>
            </a:r>
          </a:p>
        </p:txBody>
      </p:sp>
      <p:sp>
        <p:nvSpPr>
          <p:cNvPr id="3" name="縦書きテキスト プレースホルダー 2">
            <a:extLst>
              <a:ext uri="{FF2B5EF4-FFF2-40B4-BE49-F238E27FC236}">
                <a16:creationId xmlns="" xmlns:a16="http://schemas.microsoft.com/office/drawing/2014/main" id="{48622B51-FD07-4298-8BD3-7BA273668DA7}"/>
              </a:ext>
            </a:extLst>
          </p:cNvPr>
          <p:cNvSpPr>
            <a:spLocks noGrp="1"/>
          </p:cNvSpPr>
          <p:nvPr>
            <p:ph type="body" orient="vert" idx="1"/>
          </p:nvPr>
        </p:nvSpPr>
        <p:spPr>
          <a:xfrm>
            <a:off x="681084" y="365125"/>
            <a:ext cx="6284119"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D916B030-D07A-42FC-A972-971DB1B63FEC}"/>
              </a:ext>
            </a:extLst>
          </p:cNvPr>
          <p:cNvSpPr>
            <a:spLocks noGrp="1"/>
          </p:cNvSpPr>
          <p:nvPr>
            <p:ph type="dt" sz="half" idx="10"/>
          </p:nvPr>
        </p:nvSpPr>
        <p:spPr/>
        <p:txBody>
          <a:bodyPr/>
          <a:lstStyle/>
          <a:p>
            <a:pPr defTabSz="685800"/>
            <a:fld id="{B355809C-A1F2-49E7-B38C-A531FDA9EBA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26A38EC9-EA19-4A2F-8F6B-039F96F8B669}"/>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92D32C19-25BD-4314-B85E-811B1718DD65}"/>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0966248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9"/>
            <a:ext cx="89154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28" y="1535113"/>
            <a:ext cx="437859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2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317001630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fld id="{0C924832-E22F-42F5-A69F-4358E2B0C8DD}" type="datetime1">
              <a:rPr lang="ja-JP" altLang="en-US"/>
              <a:pPr>
                <a:defRPr/>
              </a:pPr>
              <a:t>2018/3/4</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8C3F0B71-5FF9-4CDE-AC8B-E21E015F4481}"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72200388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6898701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8581546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7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5048276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8942309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5437600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3507255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9198277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5218154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7963454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642834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0296291A-3901-44CD-95B0-218E9BA156D3}" type="datetime1">
              <a:rPr lang="ja-JP" altLang="en-US"/>
              <a:pPr>
                <a:defRPr/>
              </a:pPr>
              <a:t>2018/3/4</a:t>
            </a:fld>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EB1B631A-89AD-44F2-8559-0C4159B53D2F}"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2003145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7"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8618951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610152" y="6592267"/>
            <a:ext cx="2311400" cy="365125"/>
          </a:xfrm>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14469606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3099897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9078825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7482365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5595072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9192650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8070506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2838614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805177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2974" y="27305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8E047131-7A94-4E6D-9D79-4B491D175C52}" type="datetime1">
              <a:rPr lang="ja-JP" altLang="en-US"/>
              <a:pPr>
                <a:defRPr/>
              </a:pPr>
              <a:t>2018/3/4</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C464EFE8-2898-4B37-9D77-CC548DB06A88}"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86047573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35930019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7599149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4278692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2667902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2230792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8524022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27827685"/>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3356134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1747135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1741650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08C2CAA4-42D7-44DA-9B35-FCFA0E212D92}" type="datetime1">
              <a:rPr lang="ja-JP" altLang="en-US"/>
              <a:pPr>
                <a:defRPr/>
              </a:pPr>
              <a:t>2018/3/4</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B76C1077-092C-4477-8E04-6400D71876E7}"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5912464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2864792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5834039"/>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4990340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3DA26940-01E5-443C-8BDC-C71971D460F7}"/>
              </a:ext>
            </a:extLst>
          </p:cNvPr>
          <p:cNvSpPr>
            <a:spLocks noGrp="1"/>
          </p:cNvSpPr>
          <p:nvPr>
            <p:ph type="ctrTitle"/>
          </p:nvPr>
        </p:nvSpPr>
        <p:spPr>
          <a:xfrm>
            <a:off x="1238259" y="1122363"/>
            <a:ext cx="7429501" cy="2387600"/>
          </a:xfrm>
        </p:spPr>
        <p:txBody>
          <a:bodyPr anchor="b"/>
          <a:lstStyle>
            <a:lvl1pPr algn="ctr">
              <a:defRPr sz="4500"/>
            </a:lvl1pPr>
          </a:lstStyle>
          <a:p>
            <a:r>
              <a:rPr kumimoji="1" lang="ja-JP" altLang="en-US"/>
              <a:t>マスター タイトルの書式設定</a:t>
            </a:r>
          </a:p>
        </p:txBody>
      </p:sp>
      <p:sp>
        <p:nvSpPr>
          <p:cNvPr id="3" name="サブタイトル 2">
            <a:extLst>
              <a:ext uri="{FF2B5EF4-FFF2-40B4-BE49-F238E27FC236}">
                <a16:creationId xmlns="" xmlns:a16="http://schemas.microsoft.com/office/drawing/2014/main" id="{660DFFE2-F338-45A2-A5DC-1B577A2599B1}"/>
              </a:ext>
            </a:extLst>
          </p:cNvPr>
          <p:cNvSpPr>
            <a:spLocks noGrp="1"/>
          </p:cNvSpPr>
          <p:nvPr>
            <p:ph type="subTitle" idx="1"/>
          </p:nvPr>
        </p:nvSpPr>
        <p:spPr>
          <a:xfrm>
            <a:off x="1238259" y="3602038"/>
            <a:ext cx="7429501"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kumimoji="1" lang="ja-JP" altLang="en-US"/>
              <a:t>マスター サブタイトルの書式設定</a:t>
            </a:r>
          </a:p>
        </p:txBody>
      </p:sp>
      <p:sp>
        <p:nvSpPr>
          <p:cNvPr id="4" name="日付プレースホルダー 3">
            <a:extLst>
              <a:ext uri="{FF2B5EF4-FFF2-40B4-BE49-F238E27FC236}">
                <a16:creationId xmlns="" xmlns:a16="http://schemas.microsoft.com/office/drawing/2014/main" id="{6341BB60-521D-4633-B490-8DBAFC2F7A52}"/>
              </a:ext>
            </a:extLst>
          </p:cNvPr>
          <p:cNvSpPr>
            <a:spLocks noGrp="1"/>
          </p:cNvSpPr>
          <p:nvPr>
            <p:ph type="dt" sz="half" idx="10"/>
          </p:nvPr>
        </p:nvSpPr>
        <p:spPr/>
        <p:txBody>
          <a:bodyPr/>
          <a:lstStyle/>
          <a:p>
            <a:pPr defTabSz="685800"/>
            <a:fld id="{AC1C1B90-35AC-4AF7-B416-BE9374C4F47D}"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57FCC743-08D8-4417-9150-F23CABF4FE52}"/>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9C2835CA-C74B-434C-A953-CFD67133DCAA}"/>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97251689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1A8DAC18-886D-4589-9781-035E0DCB35DD}"/>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810E6F79-3674-4672-B6B6-F8EA29955F5E}"/>
              </a:ext>
            </a:extLst>
          </p:cNvPr>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6EF6A88E-CFDC-4B83-8690-BFCD38B250F7}"/>
              </a:ext>
            </a:extLst>
          </p:cNvPr>
          <p:cNvSpPr>
            <a:spLocks noGrp="1"/>
          </p:cNvSpPr>
          <p:nvPr>
            <p:ph type="dt" sz="half" idx="10"/>
          </p:nvPr>
        </p:nvSpPr>
        <p:spPr/>
        <p:txBody>
          <a:bodyPr/>
          <a:lstStyle/>
          <a:p>
            <a:pPr defTabSz="685800"/>
            <a:fld id="{551C5182-0114-44FA-81C2-868060A1E34C}"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F55B00C5-21E2-47D5-948E-BBA2A3CC428E}"/>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54DD5CCF-8837-4405-8484-C095B914ABE4}"/>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03949788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0166754A-2E95-4E58-9643-ADAD38DD140B}"/>
              </a:ext>
            </a:extLst>
          </p:cNvPr>
          <p:cNvSpPr>
            <a:spLocks noGrp="1"/>
          </p:cNvSpPr>
          <p:nvPr>
            <p:ph type="title"/>
          </p:nvPr>
        </p:nvSpPr>
        <p:spPr>
          <a:xfrm>
            <a:off x="675883" y="1709743"/>
            <a:ext cx="8543925" cy="2852737"/>
          </a:xfrm>
        </p:spPr>
        <p:txBody>
          <a:bodyPr anchor="b"/>
          <a:lstStyle>
            <a:lvl1pPr>
              <a:defRPr sz="4500"/>
            </a:lvl1p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817668B2-66AD-44E6-A784-6B1100DBB1CD}"/>
              </a:ext>
            </a:extLst>
          </p:cNvPr>
          <p:cNvSpPr>
            <a:spLocks noGrp="1"/>
          </p:cNvSpPr>
          <p:nvPr>
            <p:ph type="body" idx="1"/>
          </p:nvPr>
        </p:nvSpPr>
        <p:spPr>
          <a:xfrm>
            <a:off x="675883" y="4589689"/>
            <a:ext cx="8543925"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kumimoji="1" lang="ja-JP" altLang="en-US"/>
              <a:t>マスター テキストの書式設定</a:t>
            </a:r>
          </a:p>
        </p:txBody>
      </p:sp>
      <p:sp>
        <p:nvSpPr>
          <p:cNvPr id="4" name="日付プレースホルダー 3">
            <a:extLst>
              <a:ext uri="{FF2B5EF4-FFF2-40B4-BE49-F238E27FC236}">
                <a16:creationId xmlns="" xmlns:a16="http://schemas.microsoft.com/office/drawing/2014/main" id="{15611A0E-9033-4629-83FF-B24283C95DEE}"/>
              </a:ext>
            </a:extLst>
          </p:cNvPr>
          <p:cNvSpPr>
            <a:spLocks noGrp="1"/>
          </p:cNvSpPr>
          <p:nvPr>
            <p:ph type="dt" sz="half" idx="10"/>
          </p:nvPr>
        </p:nvSpPr>
        <p:spPr/>
        <p:txBody>
          <a:bodyPr/>
          <a:lstStyle/>
          <a:p>
            <a:pPr defTabSz="685800"/>
            <a:fld id="{FC4CB699-7C5C-405C-89F2-74B9DAEB226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5473CB7E-5220-4DB3-8C87-626751237A6B}"/>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B7C20100-B41B-4AFF-8F81-C8E57EEC0517}"/>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95649196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31FA62EA-4522-49AD-BA52-C29C3E39D119}"/>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39124DB6-E771-41BD-932C-6C46F793F6EC}"/>
              </a:ext>
            </a:extLst>
          </p:cNvPr>
          <p:cNvSpPr>
            <a:spLocks noGrp="1"/>
          </p:cNvSpPr>
          <p:nvPr>
            <p:ph sz="half" idx="1"/>
          </p:nvPr>
        </p:nvSpPr>
        <p:spPr>
          <a:xfrm>
            <a:off x="681038"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a:extLst>
              <a:ext uri="{FF2B5EF4-FFF2-40B4-BE49-F238E27FC236}">
                <a16:creationId xmlns="" xmlns:a16="http://schemas.microsoft.com/office/drawing/2014/main" id="{EEB5425E-9909-497D-BE33-E1CA1BE58DF1}"/>
              </a:ext>
            </a:extLst>
          </p:cNvPr>
          <p:cNvSpPr>
            <a:spLocks noGrp="1"/>
          </p:cNvSpPr>
          <p:nvPr>
            <p:ph sz="half" idx="2"/>
          </p:nvPr>
        </p:nvSpPr>
        <p:spPr>
          <a:xfrm>
            <a:off x="5014913"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a:extLst>
              <a:ext uri="{FF2B5EF4-FFF2-40B4-BE49-F238E27FC236}">
                <a16:creationId xmlns="" xmlns:a16="http://schemas.microsoft.com/office/drawing/2014/main" id="{1C403004-9817-4234-95F6-B3C3E59311B8}"/>
              </a:ext>
            </a:extLst>
          </p:cNvPr>
          <p:cNvSpPr>
            <a:spLocks noGrp="1"/>
          </p:cNvSpPr>
          <p:nvPr>
            <p:ph type="dt" sz="half" idx="10"/>
          </p:nvPr>
        </p:nvSpPr>
        <p:spPr/>
        <p:txBody>
          <a:bodyPr/>
          <a:lstStyle/>
          <a:p>
            <a:pPr defTabSz="685800"/>
            <a:fld id="{59687F70-38A5-4F21-9F5D-F0BE51B2540D}"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57EFB84E-0BF7-40FA-9465-C2161477AF51}"/>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4BE5558C-1881-46DC-B532-61D6417EC4C1}"/>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92831075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0E385B99-A8CA-4DEB-A5F4-6604A5543A3A}"/>
              </a:ext>
            </a:extLst>
          </p:cNvPr>
          <p:cNvSpPr>
            <a:spLocks noGrp="1"/>
          </p:cNvSpPr>
          <p:nvPr>
            <p:ph type="title"/>
          </p:nvPr>
        </p:nvSpPr>
        <p:spPr>
          <a:xfrm>
            <a:off x="682331" y="365126"/>
            <a:ext cx="8543925" cy="1325563"/>
          </a:xfrm>
        </p:spPr>
        <p:txBody>
          <a:body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32B0637E-C382-4A3F-AC26-4ED751857900}"/>
              </a:ext>
            </a:extLst>
          </p:cNvPr>
          <p:cNvSpPr>
            <a:spLocks noGrp="1"/>
          </p:cNvSpPr>
          <p:nvPr>
            <p:ph type="body" idx="1"/>
          </p:nvPr>
        </p:nvSpPr>
        <p:spPr>
          <a:xfrm>
            <a:off x="682329" y="1681163"/>
            <a:ext cx="4190702"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a:t>マスター テキストの書式設定</a:t>
            </a:r>
          </a:p>
        </p:txBody>
      </p:sp>
      <p:sp>
        <p:nvSpPr>
          <p:cNvPr id="4" name="コンテンツ プレースホルダー 3">
            <a:extLst>
              <a:ext uri="{FF2B5EF4-FFF2-40B4-BE49-F238E27FC236}">
                <a16:creationId xmlns="" xmlns:a16="http://schemas.microsoft.com/office/drawing/2014/main" id="{9849E547-F825-4327-B59B-F22188821349}"/>
              </a:ext>
            </a:extLst>
          </p:cNvPr>
          <p:cNvSpPr>
            <a:spLocks noGrp="1"/>
          </p:cNvSpPr>
          <p:nvPr>
            <p:ph sz="half" idx="2"/>
          </p:nvPr>
        </p:nvSpPr>
        <p:spPr>
          <a:xfrm>
            <a:off x="682329" y="2505075"/>
            <a:ext cx="4190702"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a:extLst>
              <a:ext uri="{FF2B5EF4-FFF2-40B4-BE49-F238E27FC236}">
                <a16:creationId xmlns="" xmlns:a16="http://schemas.microsoft.com/office/drawing/2014/main" id="{D5D9756A-BBB3-425A-8491-ED569F38D541}"/>
              </a:ext>
            </a:extLst>
          </p:cNvPr>
          <p:cNvSpPr>
            <a:spLocks noGrp="1"/>
          </p:cNvSpPr>
          <p:nvPr>
            <p:ph type="body" sz="quarter" idx="3"/>
          </p:nvPr>
        </p:nvSpPr>
        <p:spPr>
          <a:xfrm>
            <a:off x="5014913" y="1681163"/>
            <a:ext cx="4211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a:t>マスター テキストの書式設定</a:t>
            </a:r>
          </a:p>
        </p:txBody>
      </p:sp>
      <p:sp>
        <p:nvSpPr>
          <p:cNvPr id="6" name="コンテンツ プレースホルダー 5">
            <a:extLst>
              <a:ext uri="{FF2B5EF4-FFF2-40B4-BE49-F238E27FC236}">
                <a16:creationId xmlns="" xmlns:a16="http://schemas.microsoft.com/office/drawing/2014/main" id="{E9EFF590-7BDE-448E-BA73-391136620458}"/>
              </a:ext>
            </a:extLst>
          </p:cNvPr>
          <p:cNvSpPr>
            <a:spLocks noGrp="1"/>
          </p:cNvSpPr>
          <p:nvPr>
            <p:ph sz="quarter" idx="4"/>
          </p:nvPr>
        </p:nvSpPr>
        <p:spPr>
          <a:xfrm>
            <a:off x="5014913" y="2505075"/>
            <a:ext cx="4211340"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a:extLst>
              <a:ext uri="{FF2B5EF4-FFF2-40B4-BE49-F238E27FC236}">
                <a16:creationId xmlns="" xmlns:a16="http://schemas.microsoft.com/office/drawing/2014/main" id="{15D32170-C0F6-4A57-B77D-B455F535F95A}"/>
              </a:ext>
            </a:extLst>
          </p:cNvPr>
          <p:cNvSpPr>
            <a:spLocks noGrp="1"/>
          </p:cNvSpPr>
          <p:nvPr>
            <p:ph type="dt" sz="half" idx="10"/>
          </p:nvPr>
        </p:nvSpPr>
        <p:spPr/>
        <p:txBody>
          <a:bodyPr/>
          <a:lstStyle/>
          <a:p>
            <a:pPr defTabSz="685800"/>
            <a:fld id="{4C868B14-0DFB-4B07-B34C-834E9FF0AAAE}"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8" name="フッター プレースホルダー 7">
            <a:extLst>
              <a:ext uri="{FF2B5EF4-FFF2-40B4-BE49-F238E27FC236}">
                <a16:creationId xmlns="" xmlns:a16="http://schemas.microsoft.com/office/drawing/2014/main" id="{54BA27E2-C799-49D7-BBC2-39B6CBBE8B5B}"/>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9" name="スライド番号プレースホルダー 8">
            <a:extLst>
              <a:ext uri="{FF2B5EF4-FFF2-40B4-BE49-F238E27FC236}">
                <a16:creationId xmlns="" xmlns:a16="http://schemas.microsoft.com/office/drawing/2014/main" id="{4EEE653F-31F9-42ED-B34F-CDBACDFD6566}"/>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927565974"/>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59731670-34B5-4373-BFA7-73907A01E007}"/>
              </a:ext>
            </a:extLst>
          </p:cNvPr>
          <p:cNvSpPr>
            <a:spLocks noGrp="1"/>
          </p:cNvSpPr>
          <p:nvPr>
            <p:ph type="title"/>
          </p:nvPr>
        </p:nvSpPr>
        <p:spPr/>
        <p:txBody>
          <a:bodyPr/>
          <a:lstStyle/>
          <a:p>
            <a:r>
              <a:rPr kumimoji="1" lang="ja-JP" altLang="en-US"/>
              <a:t>マスター タイトルの書式設定</a:t>
            </a:r>
          </a:p>
        </p:txBody>
      </p:sp>
      <p:sp>
        <p:nvSpPr>
          <p:cNvPr id="3" name="日付プレースホルダー 2">
            <a:extLst>
              <a:ext uri="{FF2B5EF4-FFF2-40B4-BE49-F238E27FC236}">
                <a16:creationId xmlns="" xmlns:a16="http://schemas.microsoft.com/office/drawing/2014/main" id="{E12FCE47-A78E-49E1-B524-8C3C4BA3B3EC}"/>
              </a:ext>
            </a:extLst>
          </p:cNvPr>
          <p:cNvSpPr>
            <a:spLocks noGrp="1"/>
          </p:cNvSpPr>
          <p:nvPr>
            <p:ph type="dt" sz="half" idx="10"/>
          </p:nvPr>
        </p:nvSpPr>
        <p:spPr/>
        <p:txBody>
          <a:bodyPr/>
          <a:lstStyle/>
          <a:p>
            <a:pPr defTabSz="685800"/>
            <a:fld id="{C4A0A04D-BEF7-462C-BDC2-46EC9EDDB6F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4" name="フッター プレースホルダー 3">
            <a:extLst>
              <a:ext uri="{FF2B5EF4-FFF2-40B4-BE49-F238E27FC236}">
                <a16:creationId xmlns="" xmlns:a16="http://schemas.microsoft.com/office/drawing/2014/main" id="{D2C01B69-4455-44E2-9EC2-3BE19446BE2A}"/>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5" name="スライド番号プレースホルダー 4">
            <a:extLst>
              <a:ext uri="{FF2B5EF4-FFF2-40B4-BE49-F238E27FC236}">
                <a16:creationId xmlns="" xmlns:a16="http://schemas.microsoft.com/office/drawing/2014/main" id="{DA52EA22-3384-458A-8A11-6B4BFBB6BF38}"/>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66172523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a:extLst>
              <a:ext uri="{FF2B5EF4-FFF2-40B4-BE49-F238E27FC236}">
                <a16:creationId xmlns="" xmlns:a16="http://schemas.microsoft.com/office/drawing/2014/main" id="{0255EB79-61C9-451C-8B20-E35A4A9987AE}"/>
              </a:ext>
            </a:extLst>
          </p:cNvPr>
          <p:cNvSpPr>
            <a:spLocks noGrp="1"/>
          </p:cNvSpPr>
          <p:nvPr>
            <p:ph type="dt" sz="half" idx="10"/>
          </p:nvPr>
        </p:nvSpPr>
        <p:spPr/>
        <p:txBody>
          <a:bodyPr/>
          <a:lstStyle/>
          <a:p>
            <a:pPr defTabSz="685800"/>
            <a:fld id="{257EA2CC-6BE9-4294-B6CC-38EA5D0BCA2F}"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3" name="フッター プレースホルダー 2">
            <a:extLst>
              <a:ext uri="{FF2B5EF4-FFF2-40B4-BE49-F238E27FC236}">
                <a16:creationId xmlns="" xmlns:a16="http://schemas.microsoft.com/office/drawing/2014/main" id="{B56B47CA-EE06-4809-9B51-88EC70F51AD1}"/>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4" name="スライド番号プレースホルダー 3">
            <a:extLst>
              <a:ext uri="{FF2B5EF4-FFF2-40B4-BE49-F238E27FC236}">
                <a16:creationId xmlns="" xmlns:a16="http://schemas.microsoft.com/office/drawing/2014/main" id="{E4F321DC-B07B-4D57-B8F9-E573D3C2EAAA}"/>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66986628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402159E6-E287-42F3-8C4D-866B6891089B}" type="datetime1">
              <a:rPr lang="ja-JP" altLang="en-US"/>
              <a:pPr>
                <a:defRPr/>
              </a:pPr>
              <a:t>2018/3/4</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EBFE0922-9210-469F-B19B-6A88220754B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2679277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D54F5C64-0507-4108-BEE5-1C1D27460A11}"/>
              </a:ext>
            </a:extLst>
          </p:cNvPr>
          <p:cNvSpPr>
            <a:spLocks noGrp="1"/>
          </p:cNvSpPr>
          <p:nvPr>
            <p:ph type="title"/>
          </p:nvPr>
        </p:nvSpPr>
        <p:spPr>
          <a:xfrm>
            <a:off x="682336" y="457200"/>
            <a:ext cx="3194943" cy="1600200"/>
          </a:xfrm>
        </p:spPr>
        <p:txBody>
          <a:bodyPr anchor="b"/>
          <a:lstStyle>
            <a:lvl1pPr>
              <a:defRPr sz="2400"/>
            </a:lvl1pPr>
          </a:lstStyle>
          <a:p>
            <a:r>
              <a:rPr kumimoji="1" lang="ja-JP" altLang="en-US"/>
              <a:t>マスター タイトルの書式設定</a:t>
            </a:r>
          </a:p>
        </p:txBody>
      </p:sp>
      <p:sp>
        <p:nvSpPr>
          <p:cNvPr id="3" name="コンテンツ プレースホルダー 2">
            <a:extLst>
              <a:ext uri="{FF2B5EF4-FFF2-40B4-BE49-F238E27FC236}">
                <a16:creationId xmlns="" xmlns:a16="http://schemas.microsoft.com/office/drawing/2014/main" id="{25BFC438-7D1E-42BD-9F9F-E4F093E6EF5D}"/>
              </a:ext>
            </a:extLst>
          </p:cNvPr>
          <p:cNvSpPr>
            <a:spLocks noGrp="1"/>
          </p:cNvSpPr>
          <p:nvPr>
            <p:ph idx="1"/>
          </p:nvPr>
        </p:nvSpPr>
        <p:spPr>
          <a:xfrm>
            <a:off x="4211340" y="987426"/>
            <a:ext cx="5014913"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a:extLst>
              <a:ext uri="{FF2B5EF4-FFF2-40B4-BE49-F238E27FC236}">
                <a16:creationId xmlns="" xmlns:a16="http://schemas.microsoft.com/office/drawing/2014/main" id="{F8F90FDE-A7BB-4C40-8DD1-A93F3EB9C7AD}"/>
              </a:ext>
            </a:extLst>
          </p:cNvPr>
          <p:cNvSpPr>
            <a:spLocks noGrp="1"/>
          </p:cNvSpPr>
          <p:nvPr>
            <p:ph type="body" sz="half" idx="2"/>
          </p:nvPr>
        </p:nvSpPr>
        <p:spPr>
          <a:xfrm>
            <a:off x="682336" y="2057400"/>
            <a:ext cx="3194943"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a:t>マスター テキストの書式設定</a:t>
            </a:r>
          </a:p>
        </p:txBody>
      </p:sp>
      <p:sp>
        <p:nvSpPr>
          <p:cNvPr id="5" name="日付プレースホルダー 4">
            <a:extLst>
              <a:ext uri="{FF2B5EF4-FFF2-40B4-BE49-F238E27FC236}">
                <a16:creationId xmlns="" xmlns:a16="http://schemas.microsoft.com/office/drawing/2014/main" id="{4C0E5D3D-FFB5-4CA7-A7C8-A5779D28F0DF}"/>
              </a:ext>
            </a:extLst>
          </p:cNvPr>
          <p:cNvSpPr>
            <a:spLocks noGrp="1"/>
          </p:cNvSpPr>
          <p:nvPr>
            <p:ph type="dt" sz="half" idx="10"/>
          </p:nvPr>
        </p:nvSpPr>
        <p:spPr/>
        <p:txBody>
          <a:bodyPr/>
          <a:lstStyle/>
          <a:p>
            <a:pPr defTabSz="685800"/>
            <a:fld id="{1E80E748-0CD8-4E3C-A5BB-E6665D87C3CE}"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FB05D635-109B-4667-9C17-B0B98CDC63C0}"/>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BC559B17-0735-4DBC-BB36-F72A10042F36}"/>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41437756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899DFDE6-06B0-4602-A992-C62C0D7B1720}"/>
              </a:ext>
            </a:extLst>
          </p:cNvPr>
          <p:cNvSpPr>
            <a:spLocks noGrp="1"/>
          </p:cNvSpPr>
          <p:nvPr>
            <p:ph type="title"/>
          </p:nvPr>
        </p:nvSpPr>
        <p:spPr>
          <a:xfrm>
            <a:off x="682336" y="457200"/>
            <a:ext cx="3194943" cy="1600200"/>
          </a:xfrm>
        </p:spPr>
        <p:txBody>
          <a:bodyPr anchor="b"/>
          <a:lstStyle>
            <a:lvl1pPr>
              <a:defRPr sz="2400"/>
            </a:lvl1pPr>
          </a:lstStyle>
          <a:p>
            <a:r>
              <a:rPr kumimoji="1" lang="ja-JP" altLang="en-US"/>
              <a:t>マスター タイトルの書式設定</a:t>
            </a:r>
          </a:p>
        </p:txBody>
      </p:sp>
      <p:sp>
        <p:nvSpPr>
          <p:cNvPr id="3" name="図プレースホルダー 2">
            <a:extLst>
              <a:ext uri="{FF2B5EF4-FFF2-40B4-BE49-F238E27FC236}">
                <a16:creationId xmlns="" xmlns:a16="http://schemas.microsoft.com/office/drawing/2014/main" id="{449C0E9F-1023-45A6-BBFC-3562D08DC92E}"/>
              </a:ext>
            </a:extLst>
          </p:cNvPr>
          <p:cNvSpPr>
            <a:spLocks noGrp="1"/>
          </p:cNvSpPr>
          <p:nvPr>
            <p:ph type="pic" idx="1"/>
          </p:nvPr>
        </p:nvSpPr>
        <p:spPr>
          <a:xfrm>
            <a:off x="4211340" y="987426"/>
            <a:ext cx="5014913"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a:extLst>
              <a:ext uri="{FF2B5EF4-FFF2-40B4-BE49-F238E27FC236}">
                <a16:creationId xmlns="" xmlns:a16="http://schemas.microsoft.com/office/drawing/2014/main" id="{E4B1D702-6C1F-46D5-8FC4-F4E0BB57B012}"/>
              </a:ext>
            </a:extLst>
          </p:cNvPr>
          <p:cNvSpPr>
            <a:spLocks noGrp="1"/>
          </p:cNvSpPr>
          <p:nvPr>
            <p:ph type="body" sz="half" idx="2"/>
          </p:nvPr>
        </p:nvSpPr>
        <p:spPr>
          <a:xfrm>
            <a:off x="682336" y="2057400"/>
            <a:ext cx="3194943"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a:t>マスター テキストの書式設定</a:t>
            </a:r>
          </a:p>
        </p:txBody>
      </p:sp>
      <p:sp>
        <p:nvSpPr>
          <p:cNvPr id="5" name="日付プレースホルダー 4">
            <a:extLst>
              <a:ext uri="{FF2B5EF4-FFF2-40B4-BE49-F238E27FC236}">
                <a16:creationId xmlns="" xmlns:a16="http://schemas.microsoft.com/office/drawing/2014/main" id="{17E0D0D3-E0EB-42C9-A39B-855E560900FA}"/>
              </a:ext>
            </a:extLst>
          </p:cNvPr>
          <p:cNvSpPr>
            <a:spLocks noGrp="1"/>
          </p:cNvSpPr>
          <p:nvPr>
            <p:ph type="dt" sz="half" idx="10"/>
          </p:nvPr>
        </p:nvSpPr>
        <p:spPr/>
        <p:txBody>
          <a:bodyPr/>
          <a:lstStyle/>
          <a:p>
            <a:pPr defTabSz="685800"/>
            <a:fld id="{3A984BA5-0072-4D31-BECA-171F016E2767}"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6" name="フッター プレースホルダー 5">
            <a:extLst>
              <a:ext uri="{FF2B5EF4-FFF2-40B4-BE49-F238E27FC236}">
                <a16:creationId xmlns="" xmlns:a16="http://schemas.microsoft.com/office/drawing/2014/main" id="{C4D99D1B-04FB-4929-952A-67FB683539D3}"/>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7" name="スライド番号プレースホルダー 6">
            <a:extLst>
              <a:ext uri="{FF2B5EF4-FFF2-40B4-BE49-F238E27FC236}">
                <a16:creationId xmlns="" xmlns:a16="http://schemas.microsoft.com/office/drawing/2014/main" id="{A3583E3A-2422-455E-A310-B8C82E512D14}"/>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07313561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a:extLst>
              <a:ext uri="{FF2B5EF4-FFF2-40B4-BE49-F238E27FC236}">
                <a16:creationId xmlns="" xmlns:a16="http://schemas.microsoft.com/office/drawing/2014/main" id="{C5F89EE4-41D4-4DEC-9C68-95A1035A93CB}"/>
              </a:ext>
            </a:extLst>
          </p:cNvPr>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a:extLst>
              <a:ext uri="{FF2B5EF4-FFF2-40B4-BE49-F238E27FC236}">
                <a16:creationId xmlns="" xmlns:a16="http://schemas.microsoft.com/office/drawing/2014/main" id="{6B78F903-01C4-4BE1-AAC1-E1565193041C}"/>
              </a:ext>
            </a:extLst>
          </p:cNvPr>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29B43279-3E2D-4C09-ABB1-D14EC83F79EE}"/>
              </a:ext>
            </a:extLst>
          </p:cNvPr>
          <p:cNvSpPr>
            <a:spLocks noGrp="1"/>
          </p:cNvSpPr>
          <p:nvPr>
            <p:ph type="dt" sz="half" idx="10"/>
          </p:nvPr>
        </p:nvSpPr>
        <p:spPr/>
        <p:txBody>
          <a:bodyPr/>
          <a:lstStyle/>
          <a:p>
            <a:pPr defTabSz="685800"/>
            <a:fld id="{E1A100DA-2176-459E-802C-C9376936B47F}"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8F0256D5-684E-4EF6-B4EC-3973D95335D2}"/>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A2D0965E-7540-48BA-9E28-FCF51D6F615E}"/>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4044010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a:extLst>
              <a:ext uri="{FF2B5EF4-FFF2-40B4-BE49-F238E27FC236}">
                <a16:creationId xmlns="" xmlns:a16="http://schemas.microsoft.com/office/drawing/2014/main" id="{9A660D70-F725-4550-976B-13FE82CF71DD}"/>
              </a:ext>
            </a:extLst>
          </p:cNvPr>
          <p:cNvSpPr>
            <a:spLocks noGrp="1"/>
          </p:cNvSpPr>
          <p:nvPr>
            <p:ph type="title" orient="vert"/>
          </p:nvPr>
        </p:nvSpPr>
        <p:spPr>
          <a:xfrm>
            <a:off x="7089063" y="365125"/>
            <a:ext cx="2135981" cy="5811838"/>
          </a:xfrm>
        </p:spPr>
        <p:txBody>
          <a:bodyPr vert="eaVert"/>
          <a:lstStyle/>
          <a:p>
            <a:r>
              <a:rPr kumimoji="1" lang="ja-JP" altLang="en-US"/>
              <a:t>マスター タイトルの書式設定</a:t>
            </a:r>
          </a:p>
        </p:txBody>
      </p:sp>
      <p:sp>
        <p:nvSpPr>
          <p:cNvPr id="3" name="縦書きテキスト プレースホルダー 2">
            <a:extLst>
              <a:ext uri="{FF2B5EF4-FFF2-40B4-BE49-F238E27FC236}">
                <a16:creationId xmlns="" xmlns:a16="http://schemas.microsoft.com/office/drawing/2014/main" id="{48622B51-FD07-4298-8BD3-7BA273668DA7}"/>
              </a:ext>
            </a:extLst>
          </p:cNvPr>
          <p:cNvSpPr>
            <a:spLocks noGrp="1"/>
          </p:cNvSpPr>
          <p:nvPr>
            <p:ph type="body" orient="vert" idx="1"/>
          </p:nvPr>
        </p:nvSpPr>
        <p:spPr>
          <a:xfrm>
            <a:off x="681084" y="365125"/>
            <a:ext cx="6284119"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D916B030-D07A-42FC-A972-971DB1B63FEC}"/>
              </a:ext>
            </a:extLst>
          </p:cNvPr>
          <p:cNvSpPr>
            <a:spLocks noGrp="1"/>
          </p:cNvSpPr>
          <p:nvPr>
            <p:ph type="dt" sz="half" idx="10"/>
          </p:nvPr>
        </p:nvSpPr>
        <p:spPr/>
        <p:txBody>
          <a:bodyPr/>
          <a:lstStyle/>
          <a:p>
            <a:pPr defTabSz="685800"/>
            <a:fld id="{B355809C-A1F2-49E7-B38C-A531FDA9EBA4}"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26A38EC9-EA19-4A2F-8F6B-039F96F8B669}"/>
              </a:ext>
            </a:extLst>
          </p:cNvPr>
          <p:cNvSpPr>
            <a:spLocks noGrp="1"/>
          </p:cNvSpPr>
          <p:nvPr>
            <p:ph type="ftr" sz="quarter" idx="11"/>
          </p:nvPr>
        </p:nvSpPr>
        <p:spPr/>
        <p:txBody>
          <a:body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92D32C19-25BD-4314-B85E-811B1718DD65}"/>
              </a:ext>
            </a:extLst>
          </p:cNvPr>
          <p:cNvSpPr>
            <a:spLocks noGrp="1"/>
          </p:cNvSpPr>
          <p:nvPr>
            <p:ph type="sldNum" sz="quarter" idx="12"/>
          </p:nvPr>
        </p:nvSpPr>
        <p:spPr/>
        <p:txBody>
          <a:body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222555259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7559609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59762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911951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6571912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3156899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570216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300" y="274645"/>
            <a:ext cx="65214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BAC2D820-1B45-4217-89FD-6A6305764B6F}" type="datetime1">
              <a:rPr lang="ja-JP" altLang="en-US"/>
              <a:pPr>
                <a:defRPr/>
              </a:pPr>
              <a:t>2018/3/4</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ABF68107-294C-4535-98B8-DE8512E63E0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792830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6066740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76687909"/>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4287252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915359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9251629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7453720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336331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8622594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6193160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8721818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95300" y="274645"/>
            <a:ext cx="8915400"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日付プレースホルダ 3"/>
          <p:cNvSpPr>
            <a:spLocks noGrp="1"/>
          </p:cNvSpPr>
          <p:nvPr>
            <p:ph type="dt" sz="half" idx="10"/>
          </p:nvPr>
        </p:nvSpPr>
        <p:spPr/>
        <p:txBody>
          <a:bodyPr/>
          <a:lstStyle>
            <a:lvl1pPr>
              <a:defRPr/>
            </a:lvl1pPr>
          </a:lstStyle>
          <a:p>
            <a:pPr>
              <a:defRPr/>
            </a:pPr>
            <a:fld id="{F129C755-B0E0-4976-B50A-35BA89DF0C76}" type="datetime1">
              <a:rPr lang="ja-JP" altLang="en-US"/>
              <a:pPr>
                <a:defRPr/>
              </a:pPr>
              <a:t>2018/3/4</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a:xfrm>
            <a:off x="7642754" y="6525050"/>
            <a:ext cx="2311400" cy="365125"/>
          </a:xfrm>
          <a:prstGeom prst="rect">
            <a:avLst/>
          </a:prstGeom>
        </p:spPr>
        <p:txBody>
          <a:bodyPr/>
          <a:lstStyle>
            <a:lvl1pPr>
              <a:defRPr/>
            </a:lvl1pPr>
          </a:lstStyle>
          <a:p>
            <a:pPr>
              <a:defRPr/>
            </a:pPr>
            <a:fld id="{91346DDF-D0AB-417D-BAB0-0359CFD047E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01643984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3088642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2249589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12774220"/>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12535636"/>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629746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9124452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9" y="3602038"/>
            <a:ext cx="7429501"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A5707696-3978-4681-A749-7414FE94EF8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2650988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D211098-1758-4C8B-B7BA-5C5FDF34CC8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7760997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8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325DF2F7-8931-41D8-B3D8-B715E064EAA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5031165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E0F1B53-F320-4772-999C-F6D5B14A93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8402618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30133705"/>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D98EC147-37BF-4D28-856C-D83EE084758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0629794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3414F9B1-27FA-48CF-8464-A904F71DAB0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5029392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E9DA8D-13D1-40CE-ABF3-9AE17E32F86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8596726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AD21F929-D094-4D94-B78F-1CC03C844C5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3459933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74B41AC-82C0-4A32-AD0A-4E62555ECB9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24727018"/>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0D66CBDD-9800-45EC-BC01-E33632A2559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0039301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9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2CA71CA1-E797-41E8-BFA9-0CFAEB54D1E3}"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3547653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4265286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0945613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47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22997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2777692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7415667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35453204"/>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448520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5379458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7335861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87871873"/>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1204700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7"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43"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723953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5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5" y="4589917"/>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353204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Tree>
    <p:extLst>
      <p:ext uri="{BB962C8B-B14F-4D97-AF65-F5344CB8AC3E}">
        <p14:creationId xmlns:p14="http://schemas.microsoft.com/office/powerpoint/2010/main" val="311287174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602148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6162753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7192842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634610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79" y="98743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929809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79" y="98743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0663190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3668200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5587797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686"/>
            <a:ext cx="84201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fld id="{1E0BC81B-C62D-4D1B-85B1-5508B8C1D186}"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609451" y="6493133"/>
            <a:ext cx="2311400" cy="365125"/>
          </a:xfrm>
        </p:spPr>
        <p:txBody>
          <a:bodyPr/>
          <a:lstStyle>
            <a:lvl1pPr>
              <a:defRPr sz="2800">
                <a:solidFill>
                  <a:schemeClr val="tx1"/>
                </a:solidFill>
              </a:defRPr>
            </a:lvl1pPr>
          </a:lstStyle>
          <a:p>
            <a:pPr>
              <a:defRPr/>
            </a:pPr>
            <a:fld id="{8FE0C078-5C35-495F-92D3-BB7EA03CBDD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222981285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F47BDC11-D7A8-4FA9-9848-932F0034A639}"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502386"/>
            <a:ext cx="2311400" cy="365125"/>
          </a:xfrm>
        </p:spPr>
        <p:txBody>
          <a:bodyPr/>
          <a:lstStyle>
            <a:lvl1pPr>
              <a:defRPr sz="2800">
                <a:solidFill>
                  <a:schemeClr val="tx1"/>
                </a:solidFill>
              </a:defRPr>
            </a:lvl1pPr>
          </a:lstStyle>
          <a:p>
            <a:pPr>
              <a:defRPr/>
            </a:pPr>
            <a:fld id="{7108BFC4-E38A-4B7E-A3DB-9657D9658C58}"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0324756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2413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61"/>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800C92F6-90FF-4CE6-8742-8D24EBFCD39E}"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8C2BFA45-423E-4E98-BF21-E04F0E7602D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2011452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fld id="{C990C5E7-F310-4034-B029-D988D34E48B3}"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6D93AD70-4941-4677-823A-8DC080DD9856}"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8962057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fld id="{BA2ACAAE-A774-41AB-81DB-25C5CA18B212}"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9" name="スライド番号プレースホルダ 5"/>
          <p:cNvSpPr>
            <a:spLocks noGrp="1"/>
          </p:cNvSpPr>
          <p:nvPr>
            <p:ph type="sldNum" sz="quarter" idx="12"/>
          </p:nvPr>
        </p:nvSpPr>
        <p:spPr/>
        <p:txBody>
          <a:bodyPr/>
          <a:lstStyle>
            <a:lvl1pPr>
              <a:defRPr/>
            </a:lvl1pPr>
          </a:lstStyle>
          <a:p>
            <a:pPr>
              <a:defRPr/>
            </a:pPr>
            <a:fld id="{010D9F44-1968-495D-9D4B-4716D6ED2CD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10657947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fld id="{81FDA322-C8D2-4E16-804E-E8C1152B35D3}"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5" name="スライド番号プレースホルダ 5"/>
          <p:cNvSpPr>
            <a:spLocks noGrp="1"/>
          </p:cNvSpPr>
          <p:nvPr>
            <p:ph type="sldNum" sz="quarter" idx="12"/>
          </p:nvPr>
        </p:nvSpPr>
        <p:spPr>
          <a:xfrm>
            <a:off x="7594600" y="6483846"/>
            <a:ext cx="2311400" cy="365125"/>
          </a:xfrm>
        </p:spPr>
        <p:txBody>
          <a:bodyPr/>
          <a:lstStyle>
            <a:lvl1pPr>
              <a:defRPr sz="2800">
                <a:solidFill>
                  <a:schemeClr val="tx1"/>
                </a:solidFill>
              </a:defRPr>
            </a:lvl1pPr>
          </a:lstStyle>
          <a:p>
            <a:pPr>
              <a:defRPr/>
            </a:pPr>
            <a:fld id="{BB23F5A4-6A9E-4883-AFD3-13584323561A}"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85776000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EB451154-4EFE-4C50-A508-131F52D9246D}"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 5"/>
          <p:cNvSpPr>
            <a:spLocks noGrp="1"/>
          </p:cNvSpPr>
          <p:nvPr>
            <p:ph type="sldNum" sz="quarter" idx="12"/>
          </p:nvPr>
        </p:nvSpPr>
        <p:spPr>
          <a:xfrm>
            <a:off x="7594600" y="6483540"/>
            <a:ext cx="2311400" cy="365125"/>
          </a:xfrm>
        </p:spPr>
        <p:txBody>
          <a:bodyPr/>
          <a:lstStyle>
            <a:lvl1pPr>
              <a:defRPr sz="2800">
                <a:solidFill>
                  <a:schemeClr val="tx1"/>
                </a:solidFill>
              </a:defRPr>
            </a:lvl1pPr>
          </a:lstStyle>
          <a:p>
            <a:pPr>
              <a:defRPr/>
            </a:pPr>
            <a:fld id="{DC9B2F2D-2D16-46BB-990C-BB249E950CA7}"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28638029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2974" y="27305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9AFE1E0C-BD8B-4143-BAB5-BC226DE2025A}"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CC36C530-246B-4A79-9BE2-12775974CAE5}"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59944938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476CAD40-A945-402E-848C-CD63789BF481}"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724B60ED-2949-44B6-9043-C31429D92B6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04833939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B7750CBA-63CF-4E85-8C51-DEE9B61117C8}"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8D7EFAC2-E966-4713-8B3B-7217293651BE}"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04851333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300" y="274645"/>
            <a:ext cx="65214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8DDCE588-416E-434F-9912-DA3F1182B8B5}"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A7C3689F-8D6E-4A33-862B-E90C906C1A7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3708223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601638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98" y="2733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58077644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9990091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43"/>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5" y="458962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9767804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3751274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7708636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1571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9041983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79"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47176961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79"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657833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645828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36"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739474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027" indent="0">
              <a:buNone/>
              <a:defRPr sz="2800"/>
            </a:lvl2pPr>
            <a:lvl3pPr marL="914055" indent="0">
              <a:buNone/>
              <a:defRPr sz="2400"/>
            </a:lvl3pPr>
            <a:lvl4pPr marL="1371081" indent="0">
              <a:buNone/>
              <a:defRPr sz="2000"/>
            </a:lvl4pPr>
            <a:lvl5pPr marL="1828108" indent="0">
              <a:buNone/>
              <a:defRPr sz="2000"/>
            </a:lvl5pPr>
            <a:lvl6pPr marL="2285134" indent="0">
              <a:buNone/>
              <a:defRPr sz="2000"/>
            </a:lvl6pPr>
            <a:lvl7pPr marL="2742160" indent="0">
              <a:buNone/>
              <a:defRPr sz="2000"/>
            </a:lvl7pPr>
            <a:lvl8pPr marL="3199188" indent="0">
              <a:buNone/>
              <a:defRPr sz="2000"/>
            </a:lvl8pPr>
            <a:lvl9pPr marL="3656216" indent="0">
              <a:buNone/>
              <a:defRPr sz="2000"/>
            </a:lvl9pPr>
          </a:lstStyle>
          <a:p>
            <a:endParaRPr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330385120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2261"/>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01C0BF3C-5CE2-483D-9C08-6EB47463200E}" type="datetime1">
              <a:rPr lang="ja-JP" altLang="en-US"/>
              <a:pPr>
                <a:defRPr/>
              </a:pPr>
              <a:t>2018/3/4</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72736095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38D361E2-52E2-430B-BD5B-F60512C1F7C4}" type="datetime1">
              <a:rPr lang="ja-JP" altLang="en-US"/>
              <a:pPr>
                <a:defRPr/>
              </a:pPr>
              <a:t>2018/3/4</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63380397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736"/>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2A7067AB-8946-4E28-AFE4-D71CFD03548D}" type="datetime1">
              <a:rPr lang="ja-JP" altLang="en-US"/>
              <a:pPr>
                <a:defRPr/>
              </a:pPr>
              <a:t>2018/3/4</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43518222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4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F09311DB-1FC5-420D-9CED-150E38111817}" type="datetime1">
              <a:rPr lang="ja-JP" altLang="en-US"/>
              <a:pPr>
                <a:defRPr/>
              </a:pPr>
              <a:t>2018/3/4</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36413215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5"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5"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8163AD06-0B1F-4D03-B570-7A5152883A02}" type="datetime1">
              <a:rPr lang="ja-JP" altLang="en-US"/>
              <a:pPr>
                <a:defRPr/>
              </a:pPr>
              <a:t>2018/3/4</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035536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BBCB534-72C2-4C11-AE8D-F7977983E821}" type="datetime1">
              <a:rPr lang="ja-JP" altLang="en-US"/>
              <a:pPr>
                <a:defRPr/>
              </a:pPr>
              <a:t>2018/3/4</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64282177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59C7DA75-7EC4-414D-8CF0-0C4AEE84942E}" type="datetime1">
              <a:rPr lang="ja-JP" altLang="en-US"/>
              <a:pPr>
                <a:defRPr/>
              </a:pPr>
              <a:t>2018/3/4</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69367415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74" y="27308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BB51F2D0-CE21-4425-832C-F471655A7F39}" type="datetime1">
              <a:rPr lang="ja-JP" altLang="en-US"/>
              <a:pPr>
                <a:defRPr/>
              </a:pPr>
              <a:t>2018/3/4</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5465771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7385B51A-F994-4C53-8770-AB293AC05921}" type="datetime1">
              <a:rPr lang="ja-JP" altLang="en-US"/>
              <a:pPr>
                <a:defRPr/>
              </a:pPr>
              <a:t>2018/3/4</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66567387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6AAEF7BE-CF9B-4714-A563-CF1B1914C066}" type="datetime1">
              <a:rPr lang="ja-JP" altLang="en-US"/>
              <a:pPr>
                <a:defRPr/>
              </a:pPr>
              <a:t>2018/3/4</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0538932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9.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theme" Target="../theme/theme11.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theme" Target="../theme/theme12.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1.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13.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2.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theme" Target="../theme/theme14.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15.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16.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5.xml"/><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theme" Target="../theme/theme17.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18.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20.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1.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2.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theme" Target="../theme/theme22.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3.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theme" Target="../theme/theme23.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4.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theme" Target="../theme/theme24.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5.xml"/><Relationship Id="rId3" Type="http://schemas.openxmlformats.org/officeDocument/2006/relationships/slideLayout" Target="../slideLayouts/slideLayout270.xml"/><Relationship Id="rId7" Type="http://schemas.openxmlformats.org/officeDocument/2006/relationships/slideLayout" Target="../slideLayouts/slideLayout274.xml"/><Relationship Id="rId12" Type="http://schemas.openxmlformats.org/officeDocument/2006/relationships/theme" Target="../theme/theme25.xml"/><Relationship Id="rId2" Type="http://schemas.openxmlformats.org/officeDocument/2006/relationships/slideLayout" Target="../slideLayouts/slideLayout269.xml"/><Relationship Id="rId1" Type="http://schemas.openxmlformats.org/officeDocument/2006/relationships/slideLayout" Target="../slideLayouts/slideLayout268.xml"/><Relationship Id="rId6" Type="http://schemas.openxmlformats.org/officeDocument/2006/relationships/slideLayout" Target="../slideLayouts/slideLayout273.xml"/><Relationship Id="rId11" Type="http://schemas.openxmlformats.org/officeDocument/2006/relationships/slideLayout" Target="../slideLayouts/slideLayout278.xml"/><Relationship Id="rId5" Type="http://schemas.openxmlformats.org/officeDocument/2006/relationships/slideLayout" Target="../slideLayouts/slideLayout272.xml"/><Relationship Id="rId10" Type="http://schemas.openxmlformats.org/officeDocument/2006/relationships/slideLayout" Target="../slideLayouts/slideLayout277.xml"/><Relationship Id="rId4" Type="http://schemas.openxmlformats.org/officeDocument/2006/relationships/slideLayout" Target="../slideLayouts/slideLayout271.xml"/><Relationship Id="rId9" Type="http://schemas.openxmlformats.org/officeDocument/2006/relationships/slideLayout" Target="../slideLayouts/slideLayout27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6.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theme" Target="../theme/theme26.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27.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8.xml"/><Relationship Id="rId3" Type="http://schemas.openxmlformats.org/officeDocument/2006/relationships/slideLayout" Target="../slideLayouts/slideLayout303.xml"/><Relationship Id="rId7" Type="http://schemas.openxmlformats.org/officeDocument/2006/relationships/slideLayout" Target="../slideLayouts/slideLayout307.xml"/><Relationship Id="rId12" Type="http://schemas.openxmlformats.org/officeDocument/2006/relationships/theme" Target="../theme/theme28.xml"/><Relationship Id="rId2" Type="http://schemas.openxmlformats.org/officeDocument/2006/relationships/slideLayout" Target="../slideLayouts/slideLayout302.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5" Type="http://schemas.openxmlformats.org/officeDocument/2006/relationships/slideLayout" Target="../slideLayouts/slideLayout305.xml"/><Relationship Id="rId10" Type="http://schemas.openxmlformats.org/officeDocument/2006/relationships/slideLayout" Target="../slideLayouts/slideLayout310.xml"/><Relationship Id="rId4" Type="http://schemas.openxmlformats.org/officeDocument/2006/relationships/slideLayout" Target="../slideLayouts/slideLayout304.xml"/><Relationship Id="rId9" Type="http://schemas.openxmlformats.org/officeDocument/2006/relationships/slideLayout" Target="../slideLayouts/slideLayout30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9.xml"/><Relationship Id="rId3" Type="http://schemas.openxmlformats.org/officeDocument/2006/relationships/slideLayout" Target="../slideLayouts/slideLayout314.xml"/><Relationship Id="rId7" Type="http://schemas.openxmlformats.org/officeDocument/2006/relationships/slideLayout" Target="../slideLayouts/slideLayout318.xml"/><Relationship Id="rId12" Type="http://schemas.openxmlformats.org/officeDocument/2006/relationships/theme" Target="../theme/theme29.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5" Type="http://schemas.openxmlformats.org/officeDocument/2006/relationships/slideLayout" Target="../slideLayouts/slideLayout316.xml"/><Relationship Id="rId10" Type="http://schemas.openxmlformats.org/officeDocument/2006/relationships/slideLayout" Target="../slideLayouts/slideLayout321.xml"/><Relationship Id="rId4" Type="http://schemas.openxmlformats.org/officeDocument/2006/relationships/slideLayout" Target="../slideLayouts/slideLayout315.xml"/><Relationship Id="rId9" Type="http://schemas.openxmlformats.org/officeDocument/2006/relationships/slideLayout" Target="../slideLayouts/slideLayout3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0.xml"/><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0.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1.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2.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3.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4.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5.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5.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6.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36.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37.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8.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9.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39.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2.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0.xml"/><Relationship Id="rId3" Type="http://schemas.openxmlformats.org/officeDocument/2006/relationships/slideLayout" Target="../slideLayouts/slideLayout435.xml"/><Relationship Id="rId7" Type="http://schemas.openxmlformats.org/officeDocument/2006/relationships/slideLayout" Target="../slideLayouts/slideLayout439.xml"/><Relationship Id="rId12" Type="http://schemas.openxmlformats.org/officeDocument/2006/relationships/theme" Target="../theme/theme40.xml"/><Relationship Id="rId2" Type="http://schemas.openxmlformats.org/officeDocument/2006/relationships/slideLayout" Target="../slideLayouts/slideLayout434.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0" Type="http://schemas.openxmlformats.org/officeDocument/2006/relationships/slideLayout" Target="../slideLayouts/slideLayout442.xml"/><Relationship Id="rId4" Type="http://schemas.openxmlformats.org/officeDocument/2006/relationships/slideLayout" Target="../slideLayouts/slideLayout436.xml"/><Relationship Id="rId9" Type="http://schemas.openxmlformats.org/officeDocument/2006/relationships/slideLayout" Target="../slideLayouts/slideLayout44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1.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2.xml"/><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2.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3.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3.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4.xml"/><Relationship Id="rId13" Type="http://schemas.openxmlformats.org/officeDocument/2006/relationships/theme" Target="../theme/theme44.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slideLayout" Target="../slideLayouts/slideLayout488.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5.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7.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6.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theme" Target="../theme/theme47.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48.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theme" Target="../theme/theme49.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5.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1.xml"/><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theme" Target="../theme/theme50.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2.xml"/><Relationship Id="rId3" Type="http://schemas.openxmlformats.org/officeDocument/2006/relationships/slideLayout" Target="../slideLayouts/slideLayout557.xml"/><Relationship Id="rId7" Type="http://schemas.openxmlformats.org/officeDocument/2006/relationships/slideLayout" Target="../slideLayouts/slideLayout561.xml"/><Relationship Id="rId12" Type="http://schemas.openxmlformats.org/officeDocument/2006/relationships/theme" Target="../theme/theme51.xml"/><Relationship Id="rId2" Type="http://schemas.openxmlformats.org/officeDocument/2006/relationships/slideLayout" Target="../slideLayouts/slideLayout556.xml"/><Relationship Id="rId1" Type="http://schemas.openxmlformats.org/officeDocument/2006/relationships/slideLayout" Target="../slideLayouts/slideLayout555.xml"/><Relationship Id="rId6" Type="http://schemas.openxmlformats.org/officeDocument/2006/relationships/slideLayout" Target="../slideLayouts/slideLayout560.xml"/><Relationship Id="rId11" Type="http://schemas.openxmlformats.org/officeDocument/2006/relationships/slideLayout" Target="../slideLayouts/slideLayout565.xml"/><Relationship Id="rId5" Type="http://schemas.openxmlformats.org/officeDocument/2006/relationships/slideLayout" Target="../slideLayouts/slideLayout559.xml"/><Relationship Id="rId10" Type="http://schemas.openxmlformats.org/officeDocument/2006/relationships/slideLayout" Target="../slideLayouts/slideLayout564.xml"/><Relationship Id="rId4" Type="http://schemas.openxmlformats.org/officeDocument/2006/relationships/slideLayout" Target="../slideLayouts/slideLayout558.xml"/><Relationship Id="rId9" Type="http://schemas.openxmlformats.org/officeDocument/2006/relationships/slideLayout" Target="../slideLayouts/slideLayout56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3.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52.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3.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9.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327014" y="333375"/>
            <a:ext cx="8526727" cy="592138"/>
          </a:xfrm>
          <a:prstGeom prst="rect">
            <a:avLst/>
          </a:prstGeom>
          <a:noFill/>
          <a:ln w="9525">
            <a:noFill/>
            <a:miter lim="800000"/>
            <a:headEnd/>
            <a:tailEnd/>
          </a:ln>
          <a:effectLst/>
        </p:spPr>
        <p:txBody>
          <a:bodyPr vert="horz" wrap="square" lIns="91404" tIns="45704" rIns="91404" bIns="45704" numCol="1" anchor="t" anchorCtr="0" compatLnSpc="1">
            <a:prstTxWarp prst="textNoShape">
              <a:avLst/>
            </a:prstTxWarp>
          </a:bodyPr>
          <a:lstStyle/>
          <a:p>
            <a:pPr lvl="0"/>
            <a:r>
              <a:rPr lang="ja-JP" altLang="en-US"/>
              <a:t>マスタ タイトルの書式設定</a:t>
            </a:r>
          </a:p>
        </p:txBody>
      </p:sp>
      <p:sp>
        <p:nvSpPr>
          <p:cNvPr id="5140" name="Rectangle 3"/>
          <p:cNvSpPr>
            <a:spLocks noGrp="1" noChangeArrowheads="1"/>
          </p:cNvSpPr>
          <p:nvPr>
            <p:ph type="body" idx="1"/>
          </p:nvPr>
        </p:nvSpPr>
        <p:spPr bwMode="auto">
          <a:xfrm>
            <a:off x="273447" y="1125538"/>
            <a:ext cx="9362546"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4" rIns="91404" bIns="45704" numCol="1" anchor="t" anchorCtr="0" compatLnSpc="1">
            <a:prstTxWarp prst="textNoShape">
              <a:avLst/>
            </a:prstTxWarp>
          </a:bodyPr>
          <a:lstStyle/>
          <a:p>
            <a:pPr lvl="0"/>
            <a:endParaRPr lang="ja-JP" altLang="ja-JP"/>
          </a:p>
        </p:txBody>
      </p:sp>
      <p:pic>
        <p:nvPicPr>
          <p:cNvPr id="5282" name="Picture 162" descr="B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t="3099" b="3917"/>
          <a:stretch>
            <a:fillRect/>
          </a:stretch>
        </p:blipFill>
        <p:spPr bwMode="auto">
          <a:xfrm>
            <a:off x="-15455" y="0"/>
            <a:ext cx="992147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83" name="Picture 163" descr="dot"/>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l="1300" t="1950" r="2699" b="26050"/>
          <a:stretch>
            <a:fillRect/>
          </a:stretch>
        </p:blipFill>
        <p:spPr bwMode="auto">
          <a:xfrm>
            <a:off x="9" y="0"/>
            <a:ext cx="9906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6174720"/>
      </p:ext>
    </p:extLst>
  </p:cSld>
  <p:clrMap bg1="lt1" tx1="dk1" bg2="lt2" tx2="dk2" accent1="accent1" accent2="accent2" accent3="accent3" accent4="accent4" accent5="accent5" accent6="accent6" hlink="hlink" folHlink="folHlink"/>
  <p:sldLayoutIdLst>
    <p:sldLayoutId id="2147485458" r:id="rId1"/>
    <p:sldLayoutId id="2147485459" r:id="rId2"/>
    <p:sldLayoutId id="2147485460" r:id="rId3"/>
    <p:sldLayoutId id="2147485461" r:id="rId4"/>
    <p:sldLayoutId id="2147485462" r:id="rId5"/>
    <p:sldLayoutId id="2147485463" r:id="rId6"/>
    <p:sldLayoutId id="2147485464" r:id="rId7"/>
    <p:sldLayoutId id="2147485465" r:id="rId8"/>
    <p:sldLayoutId id="2147485466" r:id="rId9"/>
    <p:sldLayoutId id="2147485467" r:id="rId10"/>
    <p:sldLayoutId id="2147485468" r:id="rId11"/>
  </p:sldLayoutIdLst>
  <p:txStyles>
    <p:titleStyle>
      <a:lvl1pPr algn="ctr" rtl="0" fontAlgn="base">
        <a:spcBef>
          <a:spcPct val="0"/>
        </a:spcBef>
        <a:spcAft>
          <a:spcPct val="0"/>
        </a:spcAft>
        <a:defRPr kumimoji="1" sz="4400">
          <a:solidFill>
            <a:schemeClr val="bg1"/>
          </a:solidFill>
          <a:latin typeface="+mj-lt"/>
          <a:ea typeface="+mj-ea"/>
          <a:cs typeface="+mj-cs"/>
        </a:defRPr>
      </a:lvl1pPr>
      <a:lvl2pPr algn="ctr" rtl="0" fontAlgn="base">
        <a:spcBef>
          <a:spcPct val="0"/>
        </a:spcBef>
        <a:spcAft>
          <a:spcPct val="0"/>
        </a:spcAft>
        <a:defRPr kumimoji="1" sz="4400">
          <a:solidFill>
            <a:schemeClr val="bg1"/>
          </a:solidFill>
          <a:latin typeface="Arial" pitchFamily="34" charset="0"/>
          <a:ea typeface="ＭＳ Ｐゴシック" pitchFamily="50" charset="-128"/>
        </a:defRPr>
      </a:lvl2pPr>
      <a:lvl3pPr algn="ctr" rtl="0" fontAlgn="base">
        <a:spcBef>
          <a:spcPct val="0"/>
        </a:spcBef>
        <a:spcAft>
          <a:spcPct val="0"/>
        </a:spcAft>
        <a:defRPr kumimoji="1" sz="4400">
          <a:solidFill>
            <a:schemeClr val="bg1"/>
          </a:solidFill>
          <a:latin typeface="Arial" pitchFamily="34" charset="0"/>
          <a:ea typeface="ＭＳ Ｐゴシック" pitchFamily="50" charset="-128"/>
        </a:defRPr>
      </a:lvl3pPr>
      <a:lvl4pPr algn="ctr" rtl="0" fontAlgn="base">
        <a:spcBef>
          <a:spcPct val="0"/>
        </a:spcBef>
        <a:spcAft>
          <a:spcPct val="0"/>
        </a:spcAft>
        <a:defRPr kumimoji="1" sz="4400">
          <a:solidFill>
            <a:schemeClr val="bg1"/>
          </a:solidFill>
          <a:latin typeface="Arial" pitchFamily="34" charset="0"/>
          <a:ea typeface="ＭＳ Ｐゴシック" pitchFamily="50" charset="-128"/>
        </a:defRPr>
      </a:lvl4pPr>
      <a:lvl5pPr algn="ctr" rtl="0" fontAlgn="base">
        <a:spcBef>
          <a:spcPct val="0"/>
        </a:spcBef>
        <a:spcAft>
          <a:spcPct val="0"/>
        </a:spcAft>
        <a:defRPr kumimoji="1" sz="4400">
          <a:solidFill>
            <a:schemeClr val="bg1"/>
          </a:solidFill>
          <a:latin typeface="Arial" pitchFamily="34" charset="0"/>
          <a:ea typeface="ＭＳ Ｐゴシック" pitchFamily="50" charset="-128"/>
        </a:defRPr>
      </a:lvl5pPr>
      <a:lvl6pPr marL="457027" algn="ctr" rtl="0" fontAlgn="base">
        <a:spcBef>
          <a:spcPct val="0"/>
        </a:spcBef>
        <a:spcAft>
          <a:spcPct val="0"/>
        </a:spcAft>
        <a:defRPr kumimoji="1" sz="4400">
          <a:solidFill>
            <a:schemeClr val="bg1"/>
          </a:solidFill>
          <a:latin typeface="Arial" pitchFamily="34" charset="0"/>
          <a:ea typeface="ＭＳ Ｐゴシック" pitchFamily="50" charset="-128"/>
        </a:defRPr>
      </a:lvl6pPr>
      <a:lvl7pPr marL="914055" algn="ctr" rtl="0" fontAlgn="base">
        <a:spcBef>
          <a:spcPct val="0"/>
        </a:spcBef>
        <a:spcAft>
          <a:spcPct val="0"/>
        </a:spcAft>
        <a:defRPr kumimoji="1" sz="4400">
          <a:solidFill>
            <a:schemeClr val="bg1"/>
          </a:solidFill>
          <a:latin typeface="Arial" pitchFamily="34" charset="0"/>
          <a:ea typeface="ＭＳ Ｐゴシック" pitchFamily="50" charset="-128"/>
        </a:defRPr>
      </a:lvl7pPr>
      <a:lvl8pPr marL="1371081" algn="ctr" rtl="0" fontAlgn="base">
        <a:spcBef>
          <a:spcPct val="0"/>
        </a:spcBef>
        <a:spcAft>
          <a:spcPct val="0"/>
        </a:spcAft>
        <a:defRPr kumimoji="1" sz="4400">
          <a:solidFill>
            <a:schemeClr val="bg1"/>
          </a:solidFill>
          <a:latin typeface="Arial" pitchFamily="34" charset="0"/>
          <a:ea typeface="ＭＳ Ｐゴシック" pitchFamily="50" charset="-128"/>
        </a:defRPr>
      </a:lvl8pPr>
      <a:lvl9pPr marL="1828108" algn="ctr" rtl="0" fontAlgn="base">
        <a:spcBef>
          <a:spcPct val="0"/>
        </a:spcBef>
        <a:spcAft>
          <a:spcPct val="0"/>
        </a:spcAft>
        <a:defRPr kumimoji="1" sz="4400">
          <a:solidFill>
            <a:schemeClr val="bg1"/>
          </a:solidFill>
          <a:latin typeface="Arial" pitchFamily="34" charset="0"/>
          <a:ea typeface="ＭＳ Ｐゴシック" pitchFamily="50" charset="-128"/>
        </a:defRPr>
      </a:lvl9pPr>
    </p:titleStyle>
    <p:bodyStyle>
      <a:lvl1pPr marL="342769" indent="-342769" algn="l" rtl="0" fontAlgn="base">
        <a:spcBef>
          <a:spcPct val="20000"/>
        </a:spcBef>
        <a:spcAft>
          <a:spcPct val="0"/>
        </a:spcAft>
        <a:buChar char="•"/>
        <a:defRPr kumimoji="1" sz="3200">
          <a:solidFill>
            <a:schemeClr val="tx1"/>
          </a:solidFill>
          <a:latin typeface="+mn-lt"/>
          <a:ea typeface="+mn-ea"/>
          <a:cs typeface="+mn-cs"/>
        </a:defRPr>
      </a:lvl1pPr>
      <a:lvl2pPr marL="742669" indent="-285642" algn="l" rtl="0" fontAlgn="base">
        <a:spcBef>
          <a:spcPct val="20000"/>
        </a:spcBef>
        <a:spcAft>
          <a:spcPct val="0"/>
        </a:spcAft>
        <a:buChar char="–"/>
        <a:defRPr kumimoji="1" sz="2800">
          <a:solidFill>
            <a:schemeClr val="tx1"/>
          </a:solidFill>
          <a:latin typeface="+mn-lt"/>
          <a:ea typeface="+mn-ea"/>
        </a:defRPr>
      </a:lvl2pPr>
      <a:lvl3pPr marL="1142567" indent="-228513" algn="l" rtl="0" fontAlgn="base">
        <a:spcBef>
          <a:spcPct val="20000"/>
        </a:spcBef>
        <a:spcAft>
          <a:spcPct val="0"/>
        </a:spcAft>
        <a:buChar char="•"/>
        <a:defRPr kumimoji="1" sz="2400">
          <a:solidFill>
            <a:schemeClr val="tx1"/>
          </a:solidFill>
          <a:latin typeface="+mn-lt"/>
          <a:ea typeface="+mn-ea"/>
        </a:defRPr>
      </a:lvl3pPr>
      <a:lvl4pPr marL="1599594" indent="-228513" algn="l" rtl="0" fontAlgn="base">
        <a:spcBef>
          <a:spcPct val="20000"/>
        </a:spcBef>
        <a:spcAft>
          <a:spcPct val="0"/>
        </a:spcAft>
        <a:buChar char="–"/>
        <a:defRPr kumimoji="1" sz="2000">
          <a:solidFill>
            <a:schemeClr val="tx1"/>
          </a:solidFill>
          <a:latin typeface="+mn-lt"/>
          <a:ea typeface="+mn-ea"/>
        </a:defRPr>
      </a:lvl4pPr>
      <a:lvl5pPr marL="2056620" indent="-228513" algn="l" rtl="0" fontAlgn="base">
        <a:spcBef>
          <a:spcPct val="20000"/>
        </a:spcBef>
        <a:spcAft>
          <a:spcPct val="0"/>
        </a:spcAft>
        <a:buChar char="»"/>
        <a:defRPr kumimoji="1" sz="2000">
          <a:solidFill>
            <a:schemeClr val="tx1"/>
          </a:solidFill>
          <a:latin typeface="+mn-lt"/>
          <a:ea typeface="+mn-ea"/>
        </a:defRPr>
      </a:lvl5pPr>
      <a:lvl6pPr marL="2513650" indent="-228513" algn="l" rtl="0" fontAlgn="base">
        <a:spcBef>
          <a:spcPct val="20000"/>
        </a:spcBef>
        <a:spcAft>
          <a:spcPct val="0"/>
        </a:spcAft>
        <a:buChar char="»"/>
        <a:defRPr kumimoji="1" sz="2000">
          <a:solidFill>
            <a:schemeClr val="tx1"/>
          </a:solidFill>
          <a:latin typeface="+mn-lt"/>
          <a:ea typeface="+mn-ea"/>
        </a:defRPr>
      </a:lvl6pPr>
      <a:lvl7pPr marL="2970674" indent="-228513" algn="l" rtl="0" fontAlgn="base">
        <a:spcBef>
          <a:spcPct val="20000"/>
        </a:spcBef>
        <a:spcAft>
          <a:spcPct val="0"/>
        </a:spcAft>
        <a:buChar char="»"/>
        <a:defRPr kumimoji="1" sz="2000">
          <a:solidFill>
            <a:schemeClr val="tx1"/>
          </a:solidFill>
          <a:latin typeface="+mn-lt"/>
          <a:ea typeface="+mn-ea"/>
        </a:defRPr>
      </a:lvl7pPr>
      <a:lvl8pPr marL="3427701" indent="-228513" algn="l" rtl="0" fontAlgn="base">
        <a:spcBef>
          <a:spcPct val="20000"/>
        </a:spcBef>
        <a:spcAft>
          <a:spcPct val="0"/>
        </a:spcAft>
        <a:buChar char="»"/>
        <a:defRPr kumimoji="1" sz="2000">
          <a:solidFill>
            <a:schemeClr val="tx1"/>
          </a:solidFill>
          <a:latin typeface="+mn-lt"/>
          <a:ea typeface="+mn-ea"/>
        </a:defRPr>
      </a:lvl8pPr>
      <a:lvl9pPr marL="3884727" indent="-228513"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055" rtl="0" eaLnBrk="1" latinLnBrk="0" hangingPunct="1">
        <a:defRPr kumimoji="1" sz="1800" kern="1200">
          <a:solidFill>
            <a:schemeClr val="tx1"/>
          </a:solidFill>
          <a:latin typeface="+mn-lt"/>
          <a:ea typeface="+mn-ea"/>
          <a:cs typeface="+mn-cs"/>
        </a:defRPr>
      </a:lvl1pPr>
      <a:lvl2pPr marL="457027" algn="l" defTabSz="914055" rtl="0" eaLnBrk="1" latinLnBrk="0" hangingPunct="1">
        <a:defRPr kumimoji="1" sz="1800" kern="1200">
          <a:solidFill>
            <a:schemeClr val="tx1"/>
          </a:solidFill>
          <a:latin typeface="+mn-lt"/>
          <a:ea typeface="+mn-ea"/>
          <a:cs typeface="+mn-cs"/>
        </a:defRPr>
      </a:lvl2pPr>
      <a:lvl3pPr marL="914055" algn="l" defTabSz="914055" rtl="0" eaLnBrk="1" latinLnBrk="0" hangingPunct="1">
        <a:defRPr kumimoji="1" sz="1800" kern="1200">
          <a:solidFill>
            <a:schemeClr val="tx1"/>
          </a:solidFill>
          <a:latin typeface="+mn-lt"/>
          <a:ea typeface="+mn-ea"/>
          <a:cs typeface="+mn-cs"/>
        </a:defRPr>
      </a:lvl3pPr>
      <a:lvl4pPr marL="1371081" algn="l" defTabSz="914055" rtl="0" eaLnBrk="1" latinLnBrk="0" hangingPunct="1">
        <a:defRPr kumimoji="1" sz="1800" kern="1200">
          <a:solidFill>
            <a:schemeClr val="tx1"/>
          </a:solidFill>
          <a:latin typeface="+mn-lt"/>
          <a:ea typeface="+mn-ea"/>
          <a:cs typeface="+mn-cs"/>
        </a:defRPr>
      </a:lvl4pPr>
      <a:lvl5pPr marL="1828108" algn="l" defTabSz="914055" rtl="0" eaLnBrk="1" latinLnBrk="0" hangingPunct="1">
        <a:defRPr kumimoji="1" sz="1800" kern="1200">
          <a:solidFill>
            <a:schemeClr val="tx1"/>
          </a:solidFill>
          <a:latin typeface="+mn-lt"/>
          <a:ea typeface="+mn-ea"/>
          <a:cs typeface="+mn-cs"/>
        </a:defRPr>
      </a:lvl5pPr>
      <a:lvl6pPr marL="2285134" algn="l" defTabSz="914055" rtl="0" eaLnBrk="1" latinLnBrk="0" hangingPunct="1">
        <a:defRPr kumimoji="1" sz="1800" kern="1200">
          <a:solidFill>
            <a:schemeClr val="tx1"/>
          </a:solidFill>
          <a:latin typeface="+mn-lt"/>
          <a:ea typeface="+mn-ea"/>
          <a:cs typeface="+mn-cs"/>
        </a:defRPr>
      </a:lvl6pPr>
      <a:lvl7pPr marL="2742160" algn="l" defTabSz="914055" rtl="0" eaLnBrk="1" latinLnBrk="0" hangingPunct="1">
        <a:defRPr kumimoji="1" sz="1800" kern="1200">
          <a:solidFill>
            <a:schemeClr val="tx1"/>
          </a:solidFill>
          <a:latin typeface="+mn-lt"/>
          <a:ea typeface="+mn-ea"/>
          <a:cs typeface="+mn-cs"/>
        </a:defRPr>
      </a:lvl7pPr>
      <a:lvl8pPr marL="3199188" algn="l" defTabSz="914055" rtl="0" eaLnBrk="1" latinLnBrk="0" hangingPunct="1">
        <a:defRPr kumimoji="1" sz="1800" kern="1200">
          <a:solidFill>
            <a:schemeClr val="tx1"/>
          </a:solidFill>
          <a:latin typeface="+mn-lt"/>
          <a:ea typeface="+mn-ea"/>
          <a:cs typeface="+mn-cs"/>
        </a:defRPr>
      </a:lvl8pPr>
      <a:lvl9pPr marL="3656216" algn="l" defTabSz="914055"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299" y="6356607"/>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4206BDF-F357-43B8-AAB5-21ACA6DA3D8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88" y="6356607"/>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1" y="6356607"/>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10C96B3-F79A-41B9-83C6-34B4D2CC722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35734441"/>
      </p:ext>
    </p:extLst>
  </p:cSld>
  <p:clrMap bg1="lt1" tx1="dk1" bg2="lt2" tx2="dk2" accent1="accent1" accent2="accent2" accent3="accent3" accent4="accent4" accent5="accent5" accent6="accent6" hlink="hlink" folHlink="folHlink"/>
  <p:sldLayoutIdLst>
    <p:sldLayoutId id="2147487399" r:id="rId1"/>
    <p:sldLayoutId id="2147487400" r:id="rId2"/>
    <p:sldLayoutId id="2147487401" r:id="rId3"/>
    <p:sldLayoutId id="2147487402" r:id="rId4"/>
    <p:sldLayoutId id="2147487403" r:id="rId5"/>
    <p:sldLayoutId id="2147487404" r:id="rId6"/>
    <p:sldLayoutId id="2147487405" r:id="rId7"/>
    <p:sldLayoutId id="2147487406" r:id="rId8"/>
    <p:sldLayoutId id="2147487407" r:id="rId9"/>
    <p:sldLayoutId id="2147487408" r:id="rId10"/>
    <p:sldLayoutId id="2147487409"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00708594"/>
      </p:ext>
    </p:extLst>
  </p:cSld>
  <p:clrMap bg1="lt1" tx1="dk1" bg2="lt2" tx2="dk2" accent1="accent1" accent2="accent2" accent3="accent3" accent4="accent4" accent5="accent5" accent6="accent6" hlink="hlink" folHlink="folHlink"/>
  <p:sldLayoutIdLst>
    <p:sldLayoutId id="2147487500" r:id="rId1"/>
    <p:sldLayoutId id="2147487501" r:id="rId2"/>
    <p:sldLayoutId id="2147487502" r:id="rId3"/>
    <p:sldLayoutId id="2147487503" r:id="rId4"/>
    <p:sldLayoutId id="2147487504" r:id="rId5"/>
    <p:sldLayoutId id="2147487505" r:id="rId6"/>
    <p:sldLayoutId id="2147487506" r:id="rId7"/>
    <p:sldLayoutId id="2147487507" r:id="rId8"/>
    <p:sldLayoutId id="2147487508" r:id="rId9"/>
    <p:sldLayoutId id="2147487509" r:id="rId10"/>
    <p:sldLayoutId id="214748751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56508861"/>
      </p:ext>
    </p:extLst>
  </p:cSld>
  <p:clrMap bg1="lt1" tx1="dk1" bg2="lt2" tx2="dk2" accent1="accent1" accent2="accent2" accent3="accent3" accent4="accent4" accent5="accent5" accent6="accent6" hlink="hlink" folHlink="folHlink"/>
  <p:sldLayoutIdLst>
    <p:sldLayoutId id="2147487512" r:id="rId1"/>
    <p:sldLayoutId id="2147487513" r:id="rId2"/>
    <p:sldLayoutId id="2147487514" r:id="rId3"/>
    <p:sldLayoutId id="2147487515" r:id="rId4"/>
    <p:sldLayoutId id="2147487516" r:id="rId5"/>
    <p:sldLayoutId id="2147487517" r:id="rId6"/>
    <p:sldLayoutId id="2147487518" r:id="rId7"/>
    <p:sldLayoutId id="2147487519" r:id="rId8"/>
    <p:sldLayoutId id="2147487520" r:id="rId9"/>
    <p:sldLayoutId id="2147487521" r:id="rId10"/>
    <p:sldLayoutId id="214748752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8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8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6996113" y="635638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35254588"/>
      </p:ext>
    </p:extLst>
  </p:cSld>
  <p:clrMap bg1="lt1" tx1="dk1" bg2="lt2" tx2="dk2" accent1="accent1" accent2="accent2" accent3="accent3" accent4="accent4" accent5="accent5" accent6="accent6" hlink="hlink" folHlink="folHlink"/>
  <p:sldLayoutIdLst>
    <p:sldLayoutId id="2147487608" r:id="rId1"/>
    <p:sldLayoutId id="2147487609" r:id="rId2"/>
    <p:sldLayoutId id="2147487610" r:id="rId3"/>
    <p:sldLayoutId id="2147487611" r:id="rId4"/>
    <p:sldLayoutId id="2147487612" r:id="rId5"/>
    <p:sldLayoutId id="2147487613" r:id="rId6"/>
    <p:sldLayoutId id="2147487614" r:id="rId7"/>
    <p:sldLayoutId id="2147487615" r:id="rId8"/>
    <p:sldLayoutId id="2147487616" r:id="rId9"/>
    <p:sldLayoutId id="2147487617" r:id="rId10"/>
    <p:sldLayoutId id="2147487618"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4" y="6356389"/>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C5662CA-4AA8-42B0-954F-D209D6345F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389"/>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389"/>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46430701"/>
      </p:ext>
    </p:extLst>
  </p:cSld>
  <p:clrMap bg1="lt1" tx1="dk1" bg2="lt2" tx2="dk2" accent1="accent1" accent2="accent2" accent3="accent3" accent4="accent4" accent5="accent5" accent6="accent6" hlink="hlink" folHlink="folHlink"/>
  <p:sldLayoutIdLst>
    <p:sldLayoutId id="2147487728" r:id="rId1"/>
    <p:sldLayoutId id="2147487729" r:id="rId2"/>
    <p:sldLayoutId id="2147487730" r:id="rId3"/>
    <p:sldLayoutId id="2147487731" r:id="rId4"/>
    <p:sldLayoutId id="2147487732" r:id="rId5"/>
    <p:sldLayoutId id="2147487733" r:id="rId6"/>
    <p:sldLayoutId id="2147487734" r:id="rId7"/>
    <p:sldLayoutId id="2147487735" r:id="rId8"/>
    <p:sldLayoutId id="2147487736" r:id="rId9"/>
    <p:sldLayoutId id="2147487737" r:id="rId10"/>
    <p:sldLayoutId id="2147487738"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8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8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05"/>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51874582"/>
      </p:ext>
    </p:extLst>
  </p:cSld>
  <p:clrMap bg1="lt1" tx1="dk1" bg2="lt2" tx2="dk2" accent1="accent1" accent2="accent2" accent3="accent3" accent4="accent4" accent5="accent5" accent6="accent6" hlink="hlink" folHlink="folHlink"/>
  <p:sldLayoutIdLst>
    <p:sldLayoutId id="2147487836" r:id="rId1"/>
    <p:sldLayoutId id="2147487837" r:id="rId2"/>
    <p:sldLayoutId id="2147487838" r:id="rId3"/>
    <p:sldLayoutId id="2147487839" r:id="rId4"/>
    <p:sldLayoutId id="2147487840" r:id="rId5"/>
    <p:sldLayoutId id="2147487841" r:id="rId6"/>
    <p:sldLayoutId id="2147487842" r:id="rId7"/>
    <p:sldLayoutId id="2147487843" r:id="rId8"/>
    <p:sldLayoutId id="2147487844" r:id="rId9"/>
    <p:sldLayoutId id="2147487845" r:id="rId10"/>
    <p:sldLayoutId id="214748784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41144497"/>
      </p:ext>
    </p:extLst>
  </p:cSld>
  <p:clrMap bg1="lt1" tx1="dk1" bg2="lt2" tx2="dk2" accent1="accent1" accent2="accent2" accent3="accent3" accent4="accent4" accent5="accent5" accent6="accent6" hlink="hlink" folHlink="folHlink"/>
  <p:sldLayoutIdLst>
    <p:sldLayoutId id="2147488069" r:id="rId1"/>
    <p:sldLayoutId id="2147488070" r:id="rId2"/>
    <p:sldLayoutId id="2147488071" r:id="rId3"/>
    <p:sldLayoutId id="2147488072" r:id="rId4"/>
    <p:sldLayoutId id="2147488073" r:id="rId5"/>
    <p:sldLayoutId id="2147488074" r:id="rId6"/>
    <p:sldLayoutId id="2147488075" r:id="rId7"/>
    <p:sldLayoutId id="2147488076" r:id="rId8"/>
    <p:sldLayoutId id="2147488077" r:id="rId9"/>
    <p:sldLayoutId id="2147488078" r:id="rId10"/>
    <p:sldLayoutId id="2147488079"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84"/>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84"/>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07"/>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34636690"/>
      </p:ext>
    </p:extLst>
  </p:cSld>
  <p:clrMap bg1="lt1" tx1="dk1" bg2="lt2" tx2="dk2" accent1="accent1" accent2="accent2" accent3="accent3" accent4="accent4" accent5="accent5" accent6="accent6" hlink="hlink" folHlink="folHlink"/>
  <p:sldLayoutIdLst>
    <p:sldLayoutId id="2147488324" r:id="rId1"/>
    <p:sldLayoutId id="2147488325" r:id="rId2"/>
    <p:sldLayoutId id="2147488326" r:id="rId3"/>
    <p:sldLayoutId id="2147488327" r:id="rId4"/>
    <p:sldLayoutId id="2147488328" r:id="rId5"/>
    <p:sldLayoutId id="2147488329" r:id="rId6"/>
    <p:sldLayoutId id="2147488330" r:id="rId7"/>
    <p:sldLayoutId id="2147488331" r:id="rId8"/>
    <p:sldLayoutId id="2147488332" r:id="rId9"/>
    <p:sldLayoutId id="2147488333" r:id="rId10"/>
    <p:sldLayoutId id="214748833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44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44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7" name="スライド番号プレースホルダー 2"/>
          <p:cNvSpPr txBox="1">
            <a:spLocks/>
          </p:cNvSpPr>
          <p:nvPr userDrawn="1"/>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105065125"/>
      </p:ext>
    </p:extLst>
  </p:cSld>
  <p:clrMap bg1="lt1" tx1="dk1" bg2="lt2" tx2="dk2" accent1="accent1" accent2="accent2" accent3="accent3" accent4="accent4" accent5="accent5" accent6="accent6" hlink="hlink" folHlink="folHlink"/>
  <p:sldLayoutIdLst>
    <p:sldLayoutId id="2147488480" r:id="rId1"/>
    <p:sldLayoutId id="2147488481" r:id="rId2"/>
    <p:sldLayoutId id="2147488482" r:id="rId3"/>
    <p:sldLayoutId id="2147488483" r:id="rId4"/>
    <p:sldLayoutId id="2147488484" r:id="rId5"/>
    <p:sldLayoutId id="2147488485" r:id="rId6"/>
    <p:sldLayoutId id="2147488486" r:id="rId7"/>
    <p:sldLayoutId id="2147488487" r:id="rId8"/>
    <p:sldLayoutId id="2147488488" r:id="rId9"/>
    <p:sldLayoutId id="2147488489" r:id="rId10"/>
    <p:sldLayoutId id="214748849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95300" y="635638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9CA8C3F-9091-4DE6-9801-4736122A0522}"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638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 5"/>
          <p:cNvSpPr>
            <a:spLocks noGrp="1"/>
          </p:cNvSpPr>
          <p:nvPr>
            <p:ph type="sldNum" sz="quarter" idx="4"/>
          </p:nvPr>
        </p:nvSpPr>
        <p:spPr>
          <a:xfrm>
            <a:off x="3797300" y="6492905"/>
            <a:ext cx="2311400" cy="365125"/>
          </a:xfrm>
          <a:prstGeom prst="rect">
            <a:avLst/>
          </a:prstGeom>
        </p:spPr>
        <p:txBody>
          <a:bodyPr vert="horz" lIns="91440" tIns="45720" rIns="91440" bIns="45720" rtlCol="0" anchor="ctr"/>
          <a:lstStyle>
            <a:lvl1pPr algn="ctr">
              <a:defRPr sz="1800" b="1">
                <a:solidFill>
                  <a:schemeClr val="tx1"/>
                </a:solidFill>
                <a:latin typeface="+mn-lt"/>
              </a:defRPr>
            </a:lvl1pPr>
          </a:lstStyle>
          <a:p>
            <a:fld id="{D2D8002D-B5B0-4BAC-B1F6-782DDCCE6D9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49659087"/>
      </p:ext>
    </p:extLst>
  </p:cSld>
  <p:clrMap bg1="lt1" tx1="dk1" bg2="lt2" tx2="dk2" accent1="accent1" accent2="accent2" accent3="accent3" accent4="accent4" accent5="accent5" accent6="accent6" hlink="hlink" folHlink="folHlink"/>
  <p:sldLayoutIdLst>
    <p:sldLayoutId id="2147488492" r:id="rId1"/>
    <p:sldLayoutId id="2147488493" r:id="rId2"/>
    <p:sldLayoutId id="2147488494" r:id="rId3"/>
    <p:sldLayoutId id="2147488495" r:id="rId4"/>
    <p:sldLayoutId id="2147488496" r:id="rId5"/>
    <p:sldLayoutId id="2147488497" r:id="rId6"/>
    <p:sldLayoutId id="2147488498" r:id="rId7"/>
    <p:sldLayoutId id="2147488499" r:id="rId8"/>
    <p:sldLayoutId id="2147488500" r:id="rId9"/>
    <p:sldLayoutId id="2147488501" r:id="rId10"/>
    <p:sldLayoutId id="2147488502" r:id="rId11"/>
    <p:sldLayoutId id="2147488503" r:id="rId12"/>
    <p:sldLayoutId id="2147488504" r:id="rId13"/>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538"/>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538"/>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3061"/>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46533531"/>
      </p:ext>
    </p:extLst>
  </p:cSld>
  <p:clrMap bg1="lt1" tx1="dk1" bg2="lt2" tx2="dk2" accent1="accent1" accent2="accent2" accent3="accent3" accent4="accent4" accent5="accent5" accent6="accent6" hlink="hlink" folHlink="folHlink"/>
  <p:sldLayoutIdLst>
    <p:sldLayoutId id="2147486122" r:id="rId1"/>
    <p:sldLayoutId id="2147486123" r:id="rId2"/>
    <p:sldLayoutId id="2147486124" r:id="rId3"/>
    <p:sldLayoutId id="2147486125" r:id="rId4"/>
    <p:sldLayoutId id="2147486126" r:id="rId5"/>
    <p:sldLayoutId id="2147486127" r:id="rId6"/>
    <p:sldLayoutId id="2147486128" r:id="rId7"/>
    <p:sldLayoutId id="2147486129" r:id="rId8"/>
    <p:sldLayoutId id="2147486130" r:id="rId9"/>
    <p:sldLayoutId id="2147486131" r:id="rId10"/>
    <p:sldLayoutId id="214748613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09395959"/>
      </p:ext>
    </p:extLst>
  </p:cSld>
  <p:clrMap bg1="lt1" tx1="dk1" bg2="lt2" tx2="dk2" accent1="accent1" accent2="accent2" accent3="accent3" accent4="accent4" accent5="accent5" accent6="accent6" hlink="hlink" folHlink="folHlink"/>
  <p:sldLayoutIdLst>
    <p:sldLayoutId id="2147488506" r:id="rId1"/>
    <p:sldLayoutId id="2147488507" r:id="rId2"/>
    <p:sldLayoutId id="2147488508" r:id="rId3"/>
    <p:sldLayoutId id="2147488509" r:id="rId4"/>
    <p:sldLayoutId id="2147488510" r:id="rId5"/>
    <p:sldLayoutId id="2147488511" r:id="rId6"/>
    <p:sldLayoutId id="2147488512" r:id="rId7"/>
    <p:sldLayoutId id="2147488513" r:id="rId8"/>
    <p:sldLayoutId id="2147488514" r:id="rId9"/>
    <p:sldLayoutId id="2147488515" r:id="rId10"/>
    <p:sldLayoutId id="214748851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514"/>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514"/>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7" name="スライド番号プレースホルダー 2"/>
          <p:cNvSpPr txBox="1">
            <a:spLocks/>
          </p:cNvSpPr>
          <p:nvPr userDrawn="1"/>
        </p:nvSpPr>
        <p:spPr>
          <a:xfrm>
            <a:off x="7682160" y="65926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411887039"/>
      </p:ext>
    </p:extLst>
  </p:cSld>
  <p:clrMap bg1="lt1" tx1="dk1" bg2="lt2" tx2="dk2" accent1="accent1" accent2="accent2" accent3="accent3" accent4="accent4" accent5="accent5" accent6="accent6" hlink="hlink" folHlink="folHlink"/>
  <p:sldLayoutIdLst>
    <p:sldLayoutId id="2147488518" r:id="rId1"/>
    <p:sldLayoutId id="2147488519" r:id="rId2"/>
    <p:sldLayoutId id="2147488520" r:id="rId3"/>
    <p:sldLayoutId id="2147488521" r:id="rId4"/>
    <p:sldLayoutId id="2147488522" r:id="rId5"/>
    <p:sldLayoutId id="2147488523" r:id="rId6"/>
    <p:sldLayoutId id="2147488524" r:id="rId7"/>
    <p:sldLayoutId id="2147488525" r:id="rId8"/>
    <p:sldLayoutId id="2147488526" r:id="rId9"/>
    <p:sldLayoutId id="2147488527" r:id="rId10"/>
    <p:sldLayoutId id="2147488528"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8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8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05"/>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62263548"/>
      </p:ext>
    </p:extLst>
  </p:cSld>
  <p:clrMap bg1="lt1" tx1="dk1" bg2="lt2" tx2="dk2" accent1="accent1" accent2="accent2" accent3="accent3" accent4="accent4" accent5="accent5" accent6="accent6" hlink="hlink" folHlink="folHlink"/>
  <p:sldLayoutIdLst>
    <p:sldLayoutId id="2147488614" r:id="rId1"/>
    <p:sldLayoutId id="2147488615" r:id="rId2"/>
    <p:sldLayoutId id="2147488616" r:id="rId3"/>
    <p:sldLayoutId id="2147488617" r:id="rId4"/>
    <p:sldLayoutId id="2147488618" r:id="rId5"/>
    <p:sldLayoutId id="2147488619" r:id="rId6"/>
    <p:sldLayoutId id="2147488620" r:id="rId7"/>
    <p:sldLayoutId id="2147488621" r:id="rId8"/>
    <p:sldLayoutId id="2147488622" r:id="rId9"/>
    <p:sldLayoutId id="2147488623" r:id="rId10"/>
    <p:sldLayoutId id="214748862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8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8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6996113" y="635638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87121245"/>
      </p:ext>
    </p:extLst>
  </p:cSld>
  <p:clrMap bg1="lt1" tx1="dk1" bg2="lt2" tx2="dk2" accent1="accent1" accent2="accent2" accent3="accent3" accent4="accent4" accent5="accent5" accent6="accent6" hlink="hlink" folHlink="folHlink"/>
  <p:sldLayoutIdLst>
    <p:sldLayoutId id="2147488698" r:id="rId1"/>
    <p:sldLayoutId id="2147488699" r:id="rId2"/>
    <p:sldLayoutId id="2147488700" r:id="rId3"/>
    <p:sldLayoutId id="2147488701" r:id="rId4"/>
    <p:sldLayoutId id="2147488702" r:id="rId5"/>
    <p:sldLayoutId id="2147488703" r:id="rId6"/>
    <p:sldLayoutId id="2147488704" r:id="rId7"/>
    <p:sldLayoutId id="2147488705" r:id="rId8"/>
    <p:sldLayoutId id="2147488706" r:id="rId9"/>
    <p:sldLayoutId id="2147488707" r:id="rId10"/>
    <p:sldLayoutId id="2147488708"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030468EE-96FB-459A-88DF-12103AB2CC91}" type="datetime1">
              <a:rPr lang="ja-JP" altLang="en-US" smtClean="0">
                <a:solidFill>
                  <a:prstClr val="black">
                    <a:tint val="75000"/>
                  </a:prstClr>
                </a:solidFill>
              </a:rPr>
              <a:pPr>
                <a:def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pPr>
              <a:defRPr/>
            </a:pPr>
            <a:fld id="{3CD7FEE9-580A-4EA0-A7DE-8D177AC2609D}"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876979431"/>
      </p:ext>
    </p:extLst>
  </p:cSld>
  <p:clrMap bg1="lt1" tx1="dk1" bg2="lt2" tx2="dk2" accent1="accent1" accent2="accent2" accent3="accent3" accent4="accent4" accent5="accent5" accent6="accent6" hlink="hlink" folHlink="folHlink"/>
  <p:sldLayoutIdLst>
    <p:sldLayoutId id="2147488914" r:id="rId1"/>
    <p:sldLayoutId id="2147488915" r:id="rId2"/>
    <p:sldLayoutId id="2147488916" r:id="rId3"/>
    <p:sldLayoutId id="2147488917" r:id="rId4"/>
    <p:sldLayoutId id="2147488918" r:id="rId5"/>
    <p:sldLayoutId id="2147488919" r:id="rId6"/>
    <p:sldLayoutId id="2147488920" r:id="rId7"/>
    <p:sldLayoutId id="2147488921" r:id="rId8"/>
    <p:sldLayoutId id="2147488922" r:id="rId9"/>
    <p:sldLayoutId id="2147488923" r:id="rId10"/>
    <p:sldLayoutId id="214748892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40761934"/>
      </p:ext>
    </p:extLst>
  </p:cSld>
  <p:clrMap bg1="lt1" tx1="dk1" bg2="lt2" tx2="dk2" accent1="accent1" accent2="accent2" accent3="accent3" accent4="accent4" accent5="accent5" accent6="accent6" hlink="hlink" folHlink="folHlink"/>
  <p:sldLayoutIdLst>
    <p:sldLayoutId id="2147488974" r:id="rId1"/>
    <p:sldLayoutId id="2147488975" r:id="rId2"/>
    <p:sldLayoutId id="2147488976" r:id="rId3"/>
    <p:sldLayoutId id="2147488977" r:id="rId4"/>
    <p:sldLayoutId id="2147488978" r:id="rId5"/>
    <p:sldLayoutId id="2147488979" r:id="rId6"/>
    <p:sldLayoutId id="2147488980" r:id="rId7"/>
    <p:sldLayoutId id="2147488981" r:id="rId8"/>
    <p:sldLayoutId id="2147488982" r:id="rId9"/>
    <p:sldLayoutId id="2147488983" r:id="rId10"/>
    <p:sldLayoutId id="214748898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3"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3"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3"/>
          </p:nvPr>
        </p:nvSpPr>
        <p:spPr>
          <a:xfrm>
            <a:off x="3281368" y="635636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dirty="0">
              <a:solidFill>
                <a:prstClr val="black">
                  <a:tint val="75000"/>
                </a:prstClr>
              </a:solidFill>
            </a:endParaRPr>
          </a:p>
        </p:txBody>
      </p:sp>
      <p:sp>
        <p:nvSpPr>
          <p:cNvPr id="6" name="Slide Number Placeholder 5"/>
          <p:cNvSpPr>
            <a:spLocks noGrp="1"/>
          </p:cNvSpPr>
          <p:nvPr>
            <p:ph type="sldNum" sz="quarter" idx="4"/>
          </p:nvPr>
        </p:nvSpPr>
        <p:spPr>
          <a:xfrm>
            <a:off x="7677150" y="6492885"/>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830307914"/>
      </p:ext>
    </p:extLst>
  </p:cSld>
  <p:clrMap bg1="lt1" tx1="dk1" bg2="lt2" tx2="dk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3"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3"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8" y="635636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85"/>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30376784"/>
      </p:ext>
    </p:extLst>
  </p:cSld>
  <p:clrMap bg1="lt1" tx1="dk1" bg2="lt2" tx2="dk2" accent1="accent1" accent2="accent2" accent3="accent3" accent4="accent4" accent5="accent5" accent6="accent6" hlink="hlink" folHlink="folHlink"/>
  <p:sldLayoutIdLst>
    <p:sldLayoutId id="2147489202" r:id="rId1"/>
    <p:sldLayoutId id="2147489203" r:id="rId2"/>
    <p:sldLayoutId id="2147489204" r:id="rId3"/>
    <p:sldLayoutId id="2147489205" r:id="rId4"/>
    <p:sldLayoutId id="2147489206" r:id="rId5"/>
    <p:sldLayoutId id="2147489207" r:id="rId6"/>
    <p:sldLayoutId id="2147489208" r:id="rId7"/>
    <p:sldLayoutId id="2147489209" r:id="rId8"/>
    <p:sldLayoutId id="2147489210" r:id="rId9"/>
    <p:sldLayoutId id="2147489211" r:id="rId10"/>
    <p:sldLayoutId id="214748921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87290690"/>
      </p:ext>
    </p:extLst>
  </p:cSld>
  <p:clrMap bg1="lt1" tx1="dk1" bg2="lt2" tx2="dk2" accent1="accent1" accent2="accent2" accent3="accent3" accent4="accent4" accent5="accent5" accent6="accent6" hlink="hlink" folHlink="folHlink"/>
  <p:sldLayoutIdLst>
    <p:sldLayoutId id="2147489214" r:id="rId1"/>
    <p:sldLayoutId id="2147489215" r:id="rId2"/>
    <p:sldLayoutId id="2147489216" r:id="rId3"/>
    <p:sldLayoutId id="2147489217" r:id="rId4"/>
    <p:sldLayoutId id="2147489218" r:id="rId5"/>
    <p:sldLayoutId id="2147489219" r:id="rId6"/>
    <p:sldLayoutId id="2147489220" r:id="rId7"/>
    <p:sldLayoutId id="2147489221" r:id="rId8"/>
    <p:sldLayoutId id="2147489222" r:id="rId9"/>
    <p:sldLayoutId id="2147489223" r:id="rId10"/>
    <p:sldLayoutId id="214748922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88055139"/>
      </p:ext>
    </p:extLst>
  </p:cSld>
  <p:clrMap bg1="lt1" tx1="dk1" bg2="lt2" tx2="dk2" accent1="accent1" accent2="accent2" accent3="accent3" accent4="accent4" accent5="accent5" accent6="accent6" hlink="hlink" folHlink="folHlink"/>
  <p:sldLayoutIdLst>
    <p:sldLayoutId id="2147489226" r:id="rId1"/>
    <p:sldLayoutId id="2147489227" r:id="rId2"/>
    <p:sldLayoutId id="2147489228" r:id="rId3"/>
    <p:sldLayoutId id="2147489229" r:id="rId4"/>
    <p:sldLayoutId id="2147489230" r:id="rId5"/>
    <p:sldLayoutId id="2147489231" r:id="rId6"/>
    <p:sldLayoutId id="2147489232" r:id="rId7"/>
    <p:sldLayoutId id="2147489233" r:id="rId8"/>
    <p:sldLayoutId id="2147489234" r:id="rId9"/>
    <p:sldLayoutId id="2147489235" r:id="rId10"/>
    <p:sldLayoutId id="214748923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タイトル プレースホルダー 1"/>
          <p:cNvSpPr>
            <a:spLocks noGrp="1"/>
          </p:cNvSpPr>
          <p:nvPr>
            <p:ph type="title"/>
          </p:nvPr>
        </p:nvSpPr>
        <p:spPr bwMode="auto">
          <a:xfrm>
            <a:off x="495300" y="274638"/>
            <a:ext cx="8915400" cy="1143000"/>
          </a:xfrm>
          <a:prstGeom prst="rect">
            <a:avLst/>
          </a:prstGeom>
          <a:noFill/>
          <a:ln w="9525">
            <a:solidFill>
              <a:schemeClr val="tx1"/>
            </a:solidFill>
            <a:miter lim="800000"/>
            <a:headEnd/>
            <a:tailEnd/>
          </a:ln>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507339" y="6382041"/>
            <a:ext cx="2311400" cy="365125"/>
          </a:xfrm>
          <a:prstGeom prst="rect">
            <a:avLst/>
          </a:prstGeom>
        </p:spPr>
        <p:txBody>
          <a:bodyPr vert="horz" wrap="square" lIns="91440" tIns="45720" rIns="91440" bIns="45720" numCol="1" anchor="ctr" anchorCtr="0" compatLnSpc="1">
            <a:prstTxWarp prst="textNoShape">
              <a:avLst/>
            </a:prstTxWarp>
          </a:bodyPr>
          <a:lstStyle>
            <a:lvl1pPr>
              <a:defRPr sz="1200">
                <a:latin typeface="Calibri" pitchFamily="34" charset="0"/>
              </a:defRPr>
            </a:lvl1pPr>
          </a:lstStyle>
          <a:p>
            <a:pPr fontAlgn="base">
              <a:spcBef>
                <a:spcPct val="0"/>
              </a:spcBef>
              <a:spcAft>
                <a:spcPct val="0"/>
              </a:spcAft>
              <a:defRPr/>
            </a:pPr>
            <a:endParaRPr lang="en-US" altLang="ja-JP">
              <a:solidFill>
                <a:prstClr val="black"/>
              </a:solidFill>
            </a:endParaRPr>
          </a:p>
        </p:txBody>
      </p:sp>
      <p:sp>
        <p:nvSpPr>
          <p:cNvPr id="1031" name="Rectangle 7"/>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r>
              <a:rPr lang="zh-CN" altLang="en-US">
                <a:solidFill>
                  <a:prstClr val="black"/>
                </a:solidFill>
                <a:latin typeface="Arial" charset="0"/>
                <a:ea typeface="ＭＳ Ｐゴシック" charset="-128"/>
              </a:rPr>
              <a:t>社団法人 日本医師会</a:t>
            </a:r>
            <a:endParaRPr lang="en-US" altLang="ja-JP">
              <a:solidFill>
                <a:prstClr val="black"/>
              </a:solidFill>
              <a:latin typeface="Arial" charset="0"/>
            </a:endParaRPr>
          </a:p>
        </p:txBody>
      </p:sp>
      <p:sp>
        <p:nvSpPr>
          <p:cNvPr id="7" name="スライド番号プレースホルダー 1"/>
          <p:cNvSpPr txBox="1">
            <a:spLocks/>
          </p:cNvSpPr>
          <p:nvPr userDrawn="1"/>
        </p:nvSpPr>
        <p:spPr bwMode="auto">
          <a:xfrm>
            <a:off x="7645038" y="6525344"/>
            <a:ext cx="2310182" cy="476250"/>
          </a:xfrm>
          <a:prstGeom prst="rect">
            <a:avLst/>
          </a:prstGeom>
          <a:noFill/>
          <a:ln>
            <a:miter lim="800000"/>
            <a:headEnd/>
            <a:tailEnd/>
          </a:ln>
        </p:spPr>
        <p:txBody>
          <a:bodyPr vert="horz" wrap="square" lIns="91428" tIns="45714" rIns="91428" bIns="45714"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fontAlgn="base">
              <a:spcBef>
                <a:spcPct val="0"/>
              </a:spcBef>
              <a:spcAft>
                <a:spcPct val="0"/>
              </a:spcAft>
            </a:pPr>
            <a:fld id="{924C5B6B-29D1-4561-ACBA-F00534D3597F}" type="slidenum">
              <a:rPr lang="en-US" altLang="ja-JP" smtClean="0">
                <a:solidFill>
                  <a:srgbClr val="000000"/>
                </a:solidFill>
                <a:latin typeface="Arial" charset="0"/>
                <a:ea typeface="HG創英角ｺﾞｼｯｸUB" pitchFamily="49" charset="-128"/>
              </a:rPr>
              <a:pPr algn="r" fontAlgn="base">
                <a:spcBef>
                  <a:spcPct val="0"/>
                </a:spcBef>
                <a:spcAft>
                  <a:spcPct val="0"/>
                </a:spcAft>
              </a:pPr>
              <a:t>‹#›</a:t>
            </a:fld>
            <a:endParaRPr lang="en-US" altLang="ja-JP" dirty="0">
              <a:solidFill>
                <a:srgbClr val="000000"/>
              </a:solidFill>
              <a:latin typeface="Arial" charset="0"/>
              <a:ea typeface="HG創英角ｺﾞｼｯｸUB" pitchFamily="49" charset="-128"/>
            </a:endParaRPr>
          </a:p>
        </p:txBody>
      </p:sp>
    </p:spTree>
    <p:extLst>
      <p:ext uri="{BB962C8B-B14F-4D97-AF65-F5344CB8AC3E}">
        <p14:creationId xmlns:p14="http://schemas.microsoft.com/office/powerpoint/2010/main" val="3521126546"/>
      </p:ext>
    </p:extLst>
  </p:cSld>
  <p:clrMap bg1="lt1" tx1="dk1" bg2="lt2" tx2="dk2" accent1="accent1" accent2="accent2" accent3="accent3" accent4="accent4" accent5="accent5" accent6="accent6" hlink="hlink" folHlink="folHlink"/>
  <p:sldLayoutIdLst>
    <p:sldLayoutId id="2147486350" r:id="rId1"/>
    <p:sldLayoutId id="2147486351" r:id="rId2"/>
    <p:sldLayoutId id="2147486352" r:id="rId3"/>
    <p:sldLayoutId id="2147486353" r:id="rId4"/>
    <p:sldLayoutId id="2147486354" r:id="rId5"/>
    <p:sldLayoutId id="2147486355" r:id="rId6"/>
    <p:sldLayoutId id="2147486356" r:id="rId7"/>
    <p:sldLayoutId id="2147486357" r:id="rId8"/>
    <p:sldLayoutId id="2147486358" r:id="rId9"/>
    <p:sldLayoutId id="2147486359" r:id="rId10"/>
    <p:sldLayoutId id="2147486360" r:id="rId11"/>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1"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1"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58"/>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6" y="6356358"/>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81"/>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36893403"/>
      </p:ext>
    </p:extLst>
  </p:cSld>
  <p:clrMap bg1="lt1" tx1="dk1" bg2="lt2" tx2="dk2" accent1="accent1" accent2="accent2" accent3="accent3" accent4="accent4" accent5="accent5" accent6="accent6" hlink="hlink" folHlink="folHlink"/>
  <p:sldLayoutIdLst>
    <p:sldLayoutId id="2147489250" r:id="rId1"/>
    <p:sldLayoutId id="2147489251" r:id="rId2"/>
    <p:sldLayoutId id="2147489252" r:id="rId3"/>
    <p:sldLayoutId id="2147489253" r:id="rId4"/>
    <p:sldLayoutId id="2147489254" r:id="rId5"/>
    <p:sldLayoutId id="2147489255" r:id="rId6"/>
    <p:sldLayoutId id="2147489256" r:id="rId7"/>
    <p:sldLayoutId id="2147489257" r:id="rId8"/>
    <p:sldLayoutId id="2147489258" r:id="rId9"/>
    <p:sldLayoutId id="2147489259" r:id="rId10"/>
    <p:sldLayoutId id="214748926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61288644"/>
      </p:ext>
    </p:extLst>
  </p:cSld>
  <p:clrMap bg1="lt1" tx1="dk1" bg2="lt2" tx2="dk2" accent1="accent1" accent2="accent2" accent3="accent3" accent4="accent4" accent5="accent5" accent6="accent6" hlink="hlink" folHlink="folHlink"/>
  <p:sldLayoutIdLst>
    <p:sldLayoutId id="2147489262" r:id="rId1"/>
    <p:sldLayoutId id="2147489263" r:id="rId2"/>
    <p:sldLayoutId id="2147489264" r:id="rId3"/>
    <p:sldLayoutId id="2147489265" r:id="rId4"/>
    <p:sldLayoutId id="2147489266" r:id="rId5"/>
    <p:sldLayoutId id="2147489267" r:id="rId6"/>
    <p:sldLayoutId id="2147489268" r:id="rId7"/>
    <p:sldLayoutId id="2147489269" r:id="rId8"/>
    <p:sldLayoutId id="2147489270" r:id="rId9"/>
    <p:sldLayoutId id="2147489271" r:id="rId10"/>
    <p:sldLayoutId id="214748927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dirty="0">
              <a:solidFill>
                <a:prstClr val="black">
                  <a:tint val="75000"/>
                </a:prstClr>
              </a:solidFill>
            </a:endParaRPr>
          </a:p>
        </p:txBody>
      </p:sp>
      <p:sp>
        <p:nvSpPr>
          <p:cNvPr id="5" name="Footer Placeholder 4"/>
          <p:cNvSpPr>
            <a:spLocks noGrp="1"/>
          </p:cNvSpPr>
          <p:nvPr>
            <p:ph type="ftr" sz="quarter" idx="3"/>
          </p:nvPr>
        </p:nvSpPr>
        <p:spPr>
          <a:xfrm>
            <a:off x="3281369" y="635636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dirty="0">
              <a:solidFill>
                <a:prstClr val="black">
                  <a:tint val="75000"/>
                </a:prstClr>
              </a:solidFill>
            </a:endParaRPr>
          </a:p>
        </p:txBody>
      </p:sp>
      <p:sp>
        <p:nvSpPr>
          <p:cNvPr id="6" name="Slide Number Placeholder 5"/>
          <p:cNvSpPr>
            <a:spLocks noGrp="1"/>
          </p:cNvSpPr>
          <p:nvPr>
            <p:ph type="sldNum" sz="quarter" idx="4"/>
          </p:nvPr>
        </p:nvSpPr>
        <p:spPr>
          <a:xfrm>
            <a:off x="7677150" y="6492889"/>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2529844250"/>
      </p:ext>
    </p:extLst>
  </p:cSld>
  <p:clrMap bg1="lt1" tx1="dk1" bg2="lt2" tx2="dk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3"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3"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B57473D-502C-42BD-83FE-6CE6B67E01A7}"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8" y="635636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6996113" y="635636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98C1B73-405F-4CBE-ACA2-41054A072E83}"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7291491"/>
      </p:ext>
    </p:extLst>
  </p:cSld>
  <p:clrMap bg1="lt1" tx1="dk1" bg2="lt2" tx2="dk2" accent1="accent1" accent2="accent2" accent3="accent3" accent4="accent4" accent5="accent5" accent6="accent6" hlink="hlink" folHlink="folHlink"/>
  <p:sldLayoutIdLst>
    <p:sldLayoutId id="2147489322" r:id="rId1"/>
    <p:sldLayoutId id="2147489323" r:id="rId2"/>
    <p:sldLayoutId id="2147489324" r:id="rId3"/>
    <p:sldLayoutId id="2147489325" r:id="rId4"/>
    <p:sldLayoutId id="2147489326" r:id="rId5"/>
    <p:sldLayoutId id="2147489327" r:id="rId6"/>
    <p:sldLayoutId id="2147489328" r:id="rId7"/>
    <p:sldLayoutId id="2147489329" r:id="rId8"/>
    <p:sldLayoutId id="2147489330" r:id="rId9"/>
    <p:sldLayoutId id="2147489331" r:id="rId10"/>
    <p:sldLayoutId id="2147489332"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6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89"/>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76066989"/>
      </p:ext>
    </p:extLst>
  </p:cSld>
  <p:clrMap bg1="lt1" tx1="dk1" bg2="lt2" tx2="dk2" accent1="accent1" accent2="accent2" accent3="accent3" accent4="accent4" accent5="accent5" accent6="accent6" hlink="hlink" folHlink="folHlink"/>
  <p:sldLayoutIdLst>
    <p:sldLayoutId id="2147489550" r:id="rId1"/>
    <p:sldLayoutId id="2147489551" r:id="rId2"/>
    <p:sldLayoutId id="2147489552" r:id="rId3"/>
    <p:sldLayoutId id="2147489553" r:id="rId4"/>
    <p:sldLayoutId id="2147489554" r:id="rId5"/>
    <p:sldLayoutId id="2147489555" r:id="rId6"/>
    <p:sldLayoutId id="2147489556" r:id="rId7"/>
    <p:sldLayoutId id="2147489557" r:id="rId8"/>
    <p:sldLayoutId id="2147489558" r:id="rId9"/>
    <p:sldLayoutId id="2147489559" r:id="rId10"/>
    <p:sldLayoutId id="214748956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87006468"/>
      </p:ext>
    </p:extLst>
  </p:cSld>
  <p:clrMap bg1="lt1" tx1="dk1" bg2="lt2" tx2="dk2" accent1="accent1" accent2="accent2" accent3="accent3" accent4="accent4" accent5="accent5" accent6="accent6" hlink="hlink" folHlink="folHlink"/>
  <p:sldLayoutIdLst>
    <p:sldLayoutId id="2147489562" r:id="rId1"/>
    <p:sldLayoutId id="2147489563" r:id="rId2"/>
    <p:sldLayoutId id="2147489564" r:id="rId3"/>
    <p:sldLayoutId id="2147489565" r:id="rId4"/>
    <p:sldLayoutId id="2147489566" r:id="rId5"/>
    <p:sldLayoutId id="2147489567" r:id="rId6"/>
    <p:sldLayoutId id="2147489568" r:id="rId7"/>
    <p:sldLayoutId id="2147489569" r:id="rId8"/>
    <p:sldLayoutId id="2147489570" r:id="rId9"/>
    <p:sldLayoutId id="2147489571" r:id="rId10"/>
    <p:sldLayoutId id="214748957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6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89"/>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79067749"/>
      </p:ext>
    </p:extLst>
  </p:cSld>
  <p:clrMap bg1="lt1" tx1="dk1" bg2="lt2" tx2="dk2" accent1="accent1" accent2="accent2" accent3="accent3" accent4="accent4" accent5="accent5" accent6="accent6" hlink="hlink" folHlink="folHlink"/>
  <p:sldLayoutIdLst>
    <p:sldLayoutId id="2147489574" r:id="rId1"/>
    <p:sldLayoutId id="2147489575" r:id="rId2"/>
    <p:sldLayoutId id="2147489576" r:id="rId3"/>
    <p:sldLayoutId id="2147489577" r:id="rId4"/>
    <p:sldLayoutId id="2147489578" r:id="rId5"/>
    <p:sldLayoutId id="2147489579" r:id="rId6"/>
    <p:sldLayoutId id="2147489580" r:id="rId7"/>
    <p:sldLayoutId id="2147489581" r:id="rId8"/>
    <p:sldLayoutId id="2147489582" r:id="rId9"/>
    <p:sldLayoutId id="2147489583" r:id="rId10"/>
    <p:sldLayoutId id="214748958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49137753"/>
      </p:ext>
    </p:extLst>
  </p:cSld>
  <p:clrMap bg1="lt1" tx1="dk1" bg2="lt2" tx2="dk2" accent1="accent1" accent2="accent2" accent3="accent3" accent4="accent4" accent5="accent5" accent6="accent6" hlink="hlink" folHlink="folHlink"/>
  <p:sldLayoutIdLst>
    <p:sldLayoutId id="2147489586" r:id="rId1"/>
    <p:sldLayoutId id="2147489587" r:id="rId2"/>
    <p:sldLayoutId id="2147489588" r:id="rId3"/>
    <p:sldLayoutId id="2147489589" r:id="rId4"/>
    <p:sldLayoutId id="2147489590" r:id="rId5"/>
    <p:sldLayoutId id="2147489591" r:id="rId6"/>
    <p:sldLayoutId id="2147489592" r:id="rId7"/>
    <p:sldLayoutId id="2147489593" r:id="rId8"/>
    <p:sldLayoutId id="2147489594" r:id="rId9"/>
    <p:sldLayoutId id="2147489595" r:id="rId10"/>
    <p:sldLayoutId id="214748959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40927153"/>
      </p:ext>
    </p:extLst>
  </p:cSld>
  <p:clrMap bg1="lt1" tx1="dk1" bg2="lt2" tx2="dk2" accent1="accent1" accent2="accent2" accent3="accent3" accent4="accent4" accent5="accent5" accent6="accent6" hlink="hlink" folHlink="folHlink"/>
  <p:sldLayoutIdLst>
    <p:sldLayoutId id="2147489598" r:id="rId1"/>
    <p:sldLayoutId id="2147489599" r:id="rId2"/>
    <p:sldLayoutId id="2147489600" r:id="rId3"/>
    <p:sldLayoutId id="2147489601" r:id="rId4"/>
    <p:sldLayoutId id="2147489602" r:id="rId5"/>
    <p:sldLayoutId id="2147489603" r:id="rId6"/>
    <p:sldLayoutId id="2147489604" r:id="rId7"/>
    <p:sldLayoutId id="2147489605" r:id="rId8"/>
    <p:sldLayoutId id="2147489606" r:id="rId9"/>
    <p:sldLayoutId id="2147489607" r:id="rId10"/>
    <p:sldLayoutId id="2147489608"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47674542"/>
      </p:ext>
    </p:extLst>
  </p:cSld>
  <p:clrMap bg1="lt1" tx1="dk1" bg2="lt2" tx2="dk2" accent1="accent1" accent2="accent2" accent3="accent3" accent4="accent4" accent5="accent5" accent6="accent6" hlink="hlink" folHlink="folHlink"/>
  <p:sldLayoutIdLst>
    <p:sldLayoutId id="2147489610" r:id="rId1"/>
    <p:sldLayoutId id="2147489611" r:id="rId2"/>
    <p:sldLayoutId id="2147489612" r:id="rId3"/>
    <p:sldLayoutId id="2147489613" r:id="rId4"/>
    <p:sldLayoutId id="2147489614" r:id="rId5"/>
    <p:sldLayoutId id="2147489615" r:id="rId6"/>
    <p:sldLayoutId id="2147489616" r:id="rId7"/>
    <p:sldLayoutId id="2147489617" r:id="rId8"/>
    <p:sldLayoutId id="2147489618" r:id="rId9"/>
    <p:sldLayoutId id="2147489619" r:id="rId10"/>
    <p:sldLayoutId id="214748962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327014" y="333375"/>
            <a:ext cx="8526727" cy="592138"/>
          </a:xfrm>
          <a:prstGeom prst="rect">
            <a:avLst/>
          </a:prstGeom>
          <a:noFill/>
          <a:ln w="9525">
            <a:noFill/>
            <a:miter lim="800000"/>
            <a:headEnd/>
            <a:tailEnd/>
          </a:ln>
          <a:effectLst/>
        </p:spPr>
        <p:txBody>
          <a:bodyPr vert="horz" wrap="square" lIns="91404" tIns="45704" rIns="91404" bIns="45704" numCol="1" anchor="t" anchorCtr="0" compatLnSpc="1">
            <a:prstTxWarp prst="textNoShape">
              <a:avLst/>
            </a:prstTxWarp>
          </a:bodyPr>
          <a:lstStyle/>
          <a:p>
            <a:pPr lvl="0"/>
            <a:r>
              <a:rPr lang="ja-JP" altLang="en-US"/>
              <a:t>マスタ タイトルの書式設定</a:t>
            </a:r>
          </a:p>
        </p:txBody>
      </p:sp>
      <p:sp>
        <p:nvSpPr>
          <p:cNvPr id="5140" name="Rectangle 3"/>
          <p:cNvSpPr>
            <a:spLocks noGrp="1" noChangeArrowheads="1"/>
          </p:cNvSpPr>
          <p:nvPr>
            <p:ph type="body" idx="1"/>
          </p:nvPr>
        </p:nvSpPr>
        <p:spPr bwMode="auto">
          <a:xfrm>
            <a:off x="273447" y="1125538"/>
            <a:ext cx="9362546"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4" rIns="91404" bIns="45704" numCol="1" anchor="t" anchorCtr="0" compatLnSpc="1">
            <a:prstTxWarp prst="textNoShape">
              <a:avLst/>
            </a:prstTxWarp>
          </a:bodyPr>
          <a:lstStyle/>
          <a:p>
            <a:pPr lvl="0"/>
            <a:endParaRPr lang="ja-JP" altLang="ja-JP"/>
          </a:p>
        </p:txBody>
      </p:sp>
      <p:pic>
        <p:nvPicPr>
          <p:cNvPr id="5282" name="Picture 162" descr="B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t="3099" b="3917"/>
          <a:stretch>
            <a:fillRect/>
          </a:stretch>
        </p:blipFill>
        <p:spPr bwMode="auto">
          <a:xfrm>
            <a:off x="-15449" y="0"/>
            <a:ext cx="992147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83" name="Picture 163" descr="dot"/>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l="1300" t="1950" r="2699" b="26050"/>
          <a:stretch>
            <a:fillRect/>
          </a:stretch>
        </p:blipFill>
        <p:spPr bwMode="auto">
          <a:xfrm>
            <a:off x="9" y="0"/>
            <a:ext cx="9906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2929406"/>
      </p:ext>
    </p:extLst>
  </p:cSld>
  <p:clrMap bg1="lt1" tx1="dk1" bg2="lt2" tx2="dk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Lst>
  <p:txStyles>
    <p:titleStyle>
      <a:lvl1pPr algn="ctr" rtl="0" fontAlgn="base">
        <a:spcBef>
          <a:spcPct val="0"/>
        </a:spcBef>
        <a:spcAft>
          <a:spcPct val="0"/>
        </a:spcAft>
        <a:defRPr kumimoji="1" sz="4400">
          <a:solidFill>
            <a:schemeClr val="bg1"/>
          </a:solidFill>
          <a:latin typeface="+mj-lt"/>
          <a:ea typeface="+mj-ea"/>
          <a:cs typeface="+mj-cs"/>
        </a:defRPr>
      </a:lvl1pPr>
      <a:lvl2pPr algn="ctr" rtl="0" fontAlgn="base">
        <a:spcBef>
          <a:spcPct val="0"/>
        </a:spcBef>
        <a:spcAft>
          <a:spcPct val="0"/>
        </a:spcAft>
        <a:defRPr kumimoji="1" sz="4400">
          <a:solidFill>
            <a:schemeClr val="bg1"/>
          </a:solidFill>
          <a:latin typeface="Arial" pitchFamily="34" charset="0"/>
          <a:ea typeface="ＭＳ Ｐゴシック" pitchFamily="50" charset="-128"/>
        </a:defRPr>
      </a:lvl2pPr>
      <a:lvl3pPr algn="ctr" rtl="0" fontAlgn="base">
        <a:spcBef>
          <a:spcPct val="0"/>
        </a:spcBef>
        <a:spcAft>
          <a:spcPct val="0"/>
        </a:spcAft>
        <a:defRPr kumimoji="1" sz="4400">
          <a:solidFill>
            <a:schemeClr val="bg1"/>
          </a:solidFill>
          <a:latin typeface="Arial" pitchFamily="34" charset="0"/>
          <a:ea typeface="ＭＳ Ｐゴシック" pitchFamily="50" charset="-128"/>
        </a:defRPr>
      </a:lvl3pPr>
      <a:lvl4pPr algn="ctr" rtl="0" fontAlgn="base">
        <a:spcBef>
          <a:spcPct val="0"/>
        </a:spcBef>
        <a:spcAft>
          <a:spcPct val="0"/>
        </a:spcAft>
        <a:defRPr kumimoji="1" sz="4400">
          <a:solidFill>
            <a:schemeClr val="bg1"/>
          </a:solidFill>
          <a:latin typeface="Arial" pitchFamily="34" charset="0"/>
          <a:ea typeface="ＭＳ Ｐゴシック" pitchFamily="50" charset="-128"/>
        </a:defRPr>
      </a:lvl4pPr>
      <a:lvl5pPr algn="ctr" rtl="0" fontAlgn="base">
        <a:spcBef>
          <a:spcPct val="0"/>
        </a:spcBef>
        <a:spcAft>
          <a:spcPct val="0"/>
        </a:spcAft>
        <a:defRPr kumimoji="1" sz="4400">
          <a:solidFill>
            <a:schemeClr val="bg1"/>
          </a:solidFill>
          <a:latin typeface="Arial" pitchFamily="34" charset="0"/>
          <a:ea typeface="ＭＳ Ｐゴシック" pitchFamily="50" charset="-128"/>
        </a:defRPr>
      </a:lvl5pPr>
      <a:lvl6pPr marL="457027" algn="ctr" rtl="0" fontAlgn="base">
        <a:spcBef>
          <a:spcPct val="0"/>
        </a:spcBef>
        <a:spcAft>
          <a:spcPct val="0"/>
        </a:spcAft>
        <a:defRPr kumimoji="1" sz="4400">
          <a:solidFill>
            <a:schemeClr val="bg1"/>
          </a:solidFill>
          <a:latin typeface="Arial" pitchFamily="34" charset="0"/>
          <a:ea typeface="ＭＳ Ｐゴシック" pitchFamily="50" charset="-128"/>
        </a:defRPr>
      </a:lvl6pPr>
      <a:lvl7pPr marL="914055" algn="ctr" rtl="0" fontAlgn="base">
        <a:spcBef>
          <a:spcPct val="0"/>
        </a:spcBef>
        <a:spcAft>
          <a:spcPct val="0"/>
        </a:spcAft>
        <a:defRPr kumimoji="1" sz="4400">
          <a:solidFill>
            <a:schemeClr val="bg1"/>
          </a:solidFill>
          <a:latin typeface="Arial" pitchFamily="34" charset="0"/>
          <a:ea typeface="ＭＳ Ｐゴシック" pitchFamily="50" charset="-128"/>
        </a:defRPr>
      </a:lvl7pPr>
      <a:lvl8pPr marL="1371081" algn="ctr" rtl="0" fontAlgn="base">
        <a:spcBef>
          <a:spcPct val="0"/>
        </a:spcBef>
        <a:spcAft>
          <a:spcPct val="0"/>
        </a:spcAft>
        <a:defRPr kumimoji="1" sz="4400">
          <a:solidFill>
            <a:schemeClr val="bg1"/>
          </a:solidFill>
          <a:latin typeface="Arial" pitchFamily="34" charset="0"/>
          <a:ea typeface="ＭＳ Ｐゴシック" pitchFamily="50" charset="-128"/>
        </a:defRPr>
      </a:lvl8pPr>
      <a:lvl9pPr marL="1828108" algn="ctr" rtl="0" fontAlgn="base">
        <a:spcBef>
          <a:spcPct val="0"/>
        </a:spcBef>
        <a:spcAft>
          <a:spcPct val="0"/>
        </a:spcAft>
        <a:defRPr kumimoji="1" sz="4400">
          <a:solidFill>
            <a:schemeClr val="bg1"/>
          </a:solidFill>
          <a:latin typeface="Arial" pitchFamily="34" charset="0"/>
          <a:ea typeface="ＭＳ Ｐゴシック" pitchFamily="50" charset="-128"/>
        </a:defRPr>
      </a:lvl9pPr>
    </p:titleStyle>
    <p:bodyStyle>
      <a:lvl1pPr marL="342769" indent="-342769" algn="l" rtl="0" fontAlgn="base">
        <a:spcBef>
          <a:spcPct val="20000"/>
        </a:spcBef>
        <a:spcAft>
          <a:spcPct val="0"/>
        </a:spcAft>
        <a:buChar char="•"/>
        <a:defRPr kumimoji="1" sz="3200">
          <a:solidFill>
            <a:schemeClr val="tx1"/>
          </a:solidFill>
          <a:latin typeface="+mn-lt"/>
          <a:ea typeface="+mn-ea"/>
          <a:cs typeface="+mn-cs"/>
        </a:defRPr>
      </a:lvl1pPr>
      <a:lvl2pPr marL="742669" indent="-285642" algn="l" rtl="0" fontAlgn="base">
        <a:spcBef>
          <a:spcPct val="20000"/>
        </a:spcBef>
        <a:spcAft>
          <a:spcPct val="0"/>
        </a:spcAft>
        <a:buChar char="–"/>
        <a:defRPr kumimoji="1" sz="2800">
          <a:solidFill>
            <a:schemeClr val="tx1"/>
          </a:solidFill>
          <a:latin typeface="+mn-lt"/>
          <a:ea typeface="+mn-ea"/>
        </a:defRPr>
      </a:lvl2pPr>
      <a:lvl3pPr marL="1142567" indent="-228513" algn="l" rtl="0" fontAlgn="base">
        <a:spcBef>
          <a:spcPct val="20000"/>
        </a:spcBef>
        <a:spcAft>
          <a:spcPct val="0"/>
        </a:spcAft>
        <a:buChar char="•"/>
        <a:defRPr kumimoji="1" sz="2400">
          <a:solidFill>
            <a:schemeClr val="tx1"/>
          </a:solidFill>
          <a:latin typeface="+mn-lt"/>
          <a:ea typeface="+mn-ea"/>
        </a:defRPr>
      </a:lvl3pPr>
      <a:lvl4pPr marL="1599594" indent="-228513" algn="l" rtl="0" fontAlgn="base">
        <a:spcBef>
          <a:spcPct val="20000"/>
        </a:spcBef>
        <a:spcAft>
          <a:spcPct val="0"/>
        </a:spcAft>
        <a:buChar char="–"/>
        <a:defRPr kumimoji="1" sz="2000">
          <a:solidFill>
            <a:schemeClr val="tx1"/>
          </a:solidFill>
          <a:latin typeface="+mn-lt"/>
          <a:ea typeface="+mn-ea"/>
        </a:defRPr>
      </a:lvl4pPr>
      <a:lvl5pPr marL="2056620" indent="-228513" algn="l" rtl="0" fontAlgn="base">
        <a:spcBef>
          <a:spcPct val="20000"/>
        </a:spcBef>
        <a:spcAft>
          <a:spcPct val="0"/>
        </a:spcAft>
        <a:buChar char="»"/>
        <a:defRPr kumimoji="1" sz="2000">
          <a:solidFill>
            <a:schemeClr val="tx1"/>
          </a:solidFill>
          <a:latin typeface="+mn-lt"/>
          <a:ea typeface="+mn-ea"/>
        </a:defRPr>
      </a:lvl5pPr>
      <a:lvl6pPr marL="2513650" indent="-228513" algn="l" rtl="0" fontAlgn="base">
        <a:spcBef>
          <a:spcPct val="20000"/>
        </a:spcBef>
        <a:spcAft>
          <a:spcPct val="0"/>
        </a:spcAft>
        <a:buChar char="»"/>
        <a:defRPr kumimoji="1" sz="2000">
          <a:solidFill>
            <a:schemeClr val="tx1"/>
          </a:solidFill>
          <a:latin typeface="+mn-lt"/>
          <a:ea typeface="+mn-ea"/>
        </a:defRPr>
      </a:lvl6pPr>
      <a:lvl7pPr marL="2970674" indent="-228513" algn="l" rtl="0" fontAlgn="base">
        <a:spcBef>
          <a:spcPct val="20000"/>
        </a:spcBef>
        <a:spcAft>
          <a:spcPct val="0"/>
        </a:spcAft>
        <a:buChar char="»"/>
        <a:defRPr kumimoji="1" sz="2000">
          <a:solidFill>
            <a:schemeClr val="tx1"/>
          </a:solidFill>
          <a:latin typeface="+mn-lt"/>
          <a:ea typeface="+mn-ea"/>
        </a:defRPr>
      </a:lvl7pPr>
      <a:lvl8pPr marL="3427701" indent="-228513" algn="l" rtl="0" fontAlgn="base">
        <a:spcBef>
          <a:spcPct val="20000"/>
        </a:spcBef>
        <a:spcAft>
          <a:spcPct val="0"/>
        </a:spcAft>
        <a:buChar char="»"/>
        <a:defRPr kumimoji="1" sz="2000">
          <a:solidFill>
            <a:schemeClr val="tx1"/>
          </a:solidFill>
          <a:latin typeface="+mn-lt"/>
          <a:ea typeface="+mn-ea"/>
        </a:defRPr>
      </a:lvl8pPr>
      <a:lvl9pPr marL="3884727" indent="-228513"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055" rtl="0" eaLnBrk="1" latinLnBrk="0" hangingPunct="1">
        <a:defRPr kumimoji="1" sz="1800" kern="1200">
          <a:solidFill>
            <a:schemeClr val="tx1"/>
          </a:solidFill>
          <a:latin typeface="+mn-lt"/>
          <a:ea typeface="+mn-ea"/>
          <a:cs typeface="+mn-cs"/>
        </a:defRPr>
      </a:lvl1pPr>
      <a:lvl2pPr marL="457027" algn="l" defTabSz="914055" rtl="0" eaLnBrk="1" latinLnBrk="0" hangingPunct="1">
        <a:defRPr kumimoji="1" sz="1800" kern="1200">
          <a:solidFill>
            <a:schemeClr val="tx1"/>
          </a:solidFill>
          <a:latin typeface="+mn-lt"/>
          <a:ea typeface="+mn-ea"/>
          <a:cs typeface="+mn-cs"/>
        </a:defRPr>
      </a:lvl2pPr>
      <a:lvl3pPr marL="914055" algn="l" defTabSz="914055" rtl="0" eaLnBrk="1" latinLnBrk="0" hangingPunct="1">
        <a:defRPr kumimoji="1" sz="1800" kern="1200">
          <a:solidFill>
            <a:schemeClr val="tx1"/>
          </a:solidFill>
          <a:latin typeface="+mn-lt"/>
          <a:ea typeface="+mn-ea"/>
          <a:cs typeface="+mn-cs"/>
        </a:defRPr>
      </a:lvl3pPr>
      <a:lvl4pPr marL="1371081" algn="l" defTabSz="914055" rtl="0" eaLnBrk="1" latinLnBrk="0" hangingPunct="1">
        <a:defRPr kumimoji="1" sz="1800" kern="1200">
          <a:solidFill>
            <a:schemeClr val="tx1"/>
          </a:solidFill>
          <a:latin typeface="+mn-lt"/>
          <a:ea typeface="+mn-ea"/>
          <a:cs typeface="+mn-cs"/>
        </a:defRPr>
      </a:lvl4pPr>
      <a:lvl5pPr marL="1828108" algn="l" defTabSz="914055" rtl="0" eaLnBrk="1" latinLnBrk="0" hangingPunct="1">
        <a:defRPr kumimoji="1" sz="1800" kern="1200">
          <a:solidFill>
            <a:schemeClr val="tx1"/>
          </a:solidFill>
          <a:latin typeface="+mn-lt"/>
          <a:ea typeface="+mn-ea"/>
          <a:cs typeface="+mn-cs"/>
        </a:defRPr>
      </a:lvl5pPr>
      <a:lvl6pPr marL="2285134" algn="l" defTabSz="914055" rtl="0" eaLnBrk="1" latinLnBrk="0" hangingPunct="1">
        <a:defRPr kumimoji="1" sz="1800" kern="1200">
          <a:solidFill>
            <a:schemeClr val="tx1"/>
          </a:solidFill>
          <a:latin typeface="+mn-lt"/>
          <a:ea typeface="+mn-ea"/>
          <a:cs typeface="+mn-cs"/>
        </a:defRPr>
      </a:lvl6pPr>
      <a:lvl7pPr marL="2742160" algn="l" defTabSz="914055" rtl="0" eaLnBrk="1" latinLnBrk="0" hangingPunct="1">
        <a:defRPr kumimoji="1" sz="1800" kern="1200">
          <a:solidFill>
            <a:schemeClr val="tx1"/>
          </a:solidFill>
          <a:latin typeface="+mn-lt"/>
          <a:ea typeface="+mn-ea"/>
          <a:cs typeface="+mn-cs"/>
        </a:defRPr>
      </a:lvl7pPr>
      <a:lvl8pPr marL="3199188" algn="l" defTabSz="914055" rtl="0" eaLnBrk="1" latinLnBrk="0" hangingPunct="1">
        <a:defRPr kumimoji="1" sz="1800" kern="1200">
          <a:solidFill>
            <a:schemeClr val="tx1"/>
          </a:solidFill>
          <a:latin typeface="+mn-lt"/>
          <a:ea typeface="+mn-ea"/>
          <a:cs typeface="+mn-cs"/>
        </a:defRPr>
      </a:lvl8pPr>
      <a:lvl9pPr marL="3656216" algn="l" defTabSz="914055" rtl="0" eaLnBrk="1" latinLnBrk="0" hangingPunct="1">
        <a:defRPr kumimoji="1"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4" y="6356369"/>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C5662CA-4AA8-42B0-954F-D209D6345F79}"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369"/>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369"/>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94120626"/>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 xmlns:a16="http://schemas.microsoft.com/office/drawing/2014/main" id="{CA40C2C6-0FDC-4F59-8AB6-01383577D65A}"/>
              </a:ext>
            </a:extLst>
          </p:cNvPr>
          <p:cNvSpPr>
            <a:spLocks noGrp="1"/>
          </p:cNvSpPr>
          <p:nvPr>
            <p:ph type="title"/>
          </p:nvPr>
        </p:nvSpPr>
        <p:spPr>
          <a:xfrm>
            <a:off x="681044" y="365126"/>
            <a:ext cx="8543925"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9DE7215E-841B-4BC0-8300-B37AC3594D47}"/>
              </a:ext>
            </a:extLst>
          </p:cNvPr>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8C9FDF88-2719-4BEC-84B0-3ED80AC44569}"/>
              </a:ext>
            </a:extLst>
          </p:cNvPr>
          <p:cNvSpPr>
            <a:spLocks noGrp="1"/>
          </p:cNvSpPr>
          <p:nvPr>
            <p:ph type="dt" sz="half" idx="2"/>
          </p:nvPr>
        </p:nvSpPr>
        <p:spPr>
          <a:xfrm>
            <a:off x="681038" y="6356592"/>
            <a:ext cx="222885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9ED3D5CB-CDD8-4F1D-B433-4EBAF6EB2E42}"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7731AD4B-1676-45C5-A8B2-37D4A092DA03}"/>
              </a:ext>
            </a:extLst>
          </p:cNvPr>
          <p:cNvSpPr>
            <a:spLocks noGrp="1"/>
          </p:cNvSpPr>
          <p:nvPr>
            <p:ph type="ftr" sz="quarter" idx="3"/>
          </p:nvPr>
        </p:nvSpPr>
        <p:spPr>
          <a:xfrm>
            <a:off x="3281369" y="6356592"/>
            <a:ext cx="3343275"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DB9D9EAE-BA87-4140-8F67-D5CAA06C650B}"/>
              </a:ext>
            </a:extLst>
          </p:cNvPr>
          <p:cNvSpPr>
            <a:spLocks noGrp="1"/>
          </p:cNvSpPr>
          <p:nvPr>
            <p:ph type="sldNum" sz="quarter" idx="4"/>
          </p:nvPr>
        </p:nvSpPr>
        <p:spPr>
          <a:xfrm>
            <a:off x="6996113" y="6356592"/>
            <a:ext cx="222885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947335811"/>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hf hdr="0" ftr="0" dt="0"/>
  <p:txStyles>
    <p:title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p:bodyStyle>
    <p:otherStyle>
      <a:defPPr>
        <a:defRPr lang="ja-JP"/>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81165128"/>
      </p:ext>
    </p:extLst>
  </p:cSld>
  <p:clrMap bg1="lt1" tx1="dk1" bg2="lt2" tx2="dk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13171312"/>
      </p:ext>
    </p:extLst>
  </p:cSld>
  <p:clrMap bg1="lt1" tx1="dk1" bg2="lt2" tx2="dk2" accent1="accent1" accent2="accent2" accent3="accent3" accent4="accent4" accent5="accent5" accent6="accent6" hlink="hlink" folHlink="folHlink"/>
  <p:sldLayoutIdLst>
    <p:sldLayoutId id="2147489803" r:id="rId1"/>
    <p:sldLayoutId id="2147489804" r:id="rId2"/>
    <p:sldLayoutId id="2147489805" r:id="rId3"/>
    <p:sldLayoutId id="2147489806" r:id="rId4"/>
    <p:sldLayoutId id="2147489807" r:id="rId5"/>
    <p:sldLayoutId id="2147489808" r:id="rId6"/>
    <p:sldLayoutId id="2147489809" r:id="rId7"/>
    <p:sldLayoutId id="2147489810" r:id="rId8"/>
    <p:sldLayoutId id="2147489811" r:id="rId9"/>
    <p:sldLayoutId id="2147489812" r:id="rId10"/>
    <p:sldLayoutId id="2147489813"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4F56B25-2ABE-4C95-A9C0-DB9A2B9CDB3A}"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9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3152800" y="6498158"/>
            <a:ext cx="2228850" cy="365125"/>
          </a:xfrm>
          <a:prstGeom prst="rect">
            <a:avLst/>
          </a:prstGeom>
        </p:spPr>
        <p:txBody>
          <a:bodyPr vert="horz" lIns="91440" tIns="45720" rIns="91440" bIns="45720" rtlCol="0" anchor="ctr"/>
          <a:lstStyle>
            <a:lvl1pPr algn="r">
              <a:defRPr sz="1800" b="1">
                <a:solidFill>
                  <a:schemeClr val="tx1"/>
                </a:solidFill>
              </a:defRPr>
            </a:lvl1pPr>
          </a:lstStyle>
          <a:p>
            <a:fld id="{9F4FDCFA-1AC1-45F3-A80C-447075DB7F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1567786"/>
      </p:ext>
    </p:extLst>
  </p:cSld>
  <p:clrMap bg1="lt1" tx1="dk1" bg2="lt2" tx2="dk2" accent1="accent1" accent2="accent2" accent3="accent3" accent4="accent4" accent5="accent5" accent6="accent6" hlink="hlink" folHlink="folHlink"/>
  <p:sldLayoutIdLst>
    <p:sldLayoutId id="2147489815" r:id="rId1"/>
    <p:sldLayoutId id="2147489816" r:id="rId2"/>
    <p:sldLayoutId id="2147489817" r:id="rId3"/>
    <p:sldLayoutId id="2147489818" r:id="rId4"/>
    <p:sldLayoutId id="2147489819" r:id="rId5"/>
    <p:sldLayoutId id="2147489820" r:id="rId6"/>
    <p:sldLayoutId id="2147489821" r:id="rId7"/>
    <p:sldLayoutId id="2147489822" r:id="rId8"/>
    <p:sldLayoutId id="2147489823" r:id="rId9"/>
    <p:sldLayoutId id="2147489824" r:id="rId10"/>
    <p:sldLayoutId id="2147489825" r:id="rId11"/>
    <p:sldLayoutId id="2147489826" r:id="rId12"/>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 xmlns:a16="http://schemas.microsoft.com/office/drawing/2014/main" id="{CA40C2C6-0FDC-4F59-8AB6-01383577D65A}"/>
              </a:ext>
            </a:extLst>
          </p:cNvPr>
          <p:cNvSpPr>
            <a:spLocks noGrp="1"/>
          </p:cNvSpPr>
          <p:nvPr>
            <p:ph type="title"/>
          </p:nvPr>
        </p:nvSpPr>
        <p:spPr>
          <a:xfrm>
            <a:off x="681048" y="365126"/>
            <a:ext cx="8543925"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9DE7215E-841B-4BC0-8300-B37AC3594D47}"/>
              </a:ext>
            </a:extLst>
          </p:cNvPr>
          <p:cNvSpPr>
            <a:spLocks noGrp="1"/>
          </p:cNvSpPr>
          <p:nvPr>
            <p:ph type="body" idx="1"/>
          </p:nvPr>
        </p:nvSpPr>
        <p:spPr>
          <a:xfrm>
            <a:off x="681048" y="1825625"/>
            <a:ext cx="8543925"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8C9FDF88-2719-4BEC-84B0-3ED80AC44569}"/>
              </a:ext>
            </a:extLst>
          </p:cNvPr>
          <p:cNvSpPr>
            <a:spLocks noGrp="1"/>
          </p:cNvSpPr>
          <p:nvPr>
            <p:ph type="dt" sz="half" idx="2"/>
          </p:nvPr>
        </p:nvSpPr>
        <p:spPr>
          <a:xfrm>
            <a:off x="681038" y="6356576"/>
            <a:ext cx="222885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9ED3D5CB-CDD8-4F1D-B433-4EBAF6EB2E42}"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7731AD4B-1676-45C5-A8B2-37D4A092DA03}"/>
              </a:ext>
            </a:extLst>
          </p:cNvPr>
          <p:cNvSpPr>
            <a:spLocks noGrp="1"/>
          </p:cNvSpPr>
          <p:nvPr>
            <p:ph type="ftr" sz="quarter" idx="3"/>
          </p:nvPr>
        </p:nvSpPr>
        <p:spPr>
          <a:xfrm>
            <a:off x="3281373" y="6356576"/>
            <a:ext cx="3343275"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DB9D9EAE-BA87-4140-8F67-D5CAA06C650B}"/>
              </a:ext>
            </a:extLst>
          </p:cNvPr>
          <p:cNvSpPr>
            <a:spLocks noGrp="1"/>
          </p:cNvSpPr>
          <p:nvPr>
            <p:ph type="sldNum" sz="quarter" idx="4"/>
          </p:nvPr>
        </p:nvSpPr>
        <p:spPr>
          <a:xfrm>
            <a:off x="6996117" y="6356576"/>
            <a:ext cx="222885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1861909422"/>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Lst>
  <p:hf hdr="0" ftr="0" dt="0"/>
  <p:txStyles>
    <p:title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p:bodyStyle>
    <p:otherStyle>
      <a:defPPr>
        <a:defRPr lang="ja-JP"/>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3"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3"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8" y="635636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85"/>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60268893"/>
      </p:ext>
    </p:extLst>
  </p:cSld>
  <p:clrMap bg1="lt1" tx1="dk1" bg2="lt2" tx2="dk2" accent1="accent1" accent2="accent2" accent3="accent3" accent4="accent4" accent5="accent5" accent6="accent6" hlink="hlink" folHlink="folHlink"/>
  <p:sldLayoutIdLst>
    <p:sldLayoutId id="2147489852" r:id="rId1"/>
    <p:sldLayoutId id="2147489853" r:id="rId2"/>
    <p:sldLayoutId id="2147489854" r:id="rId3"/>
    <p:sldLayoutId id="2147489855" r:id="rId4"/>
    <p:sldLayoutId id="2147489856" r:id="rId5"/>
    <p:sldLayoutId id="2147489857" r:id="rId6"/>
    <p:sldLayoutId id="2147489858" r:id="rId7"/>
    <p:sldLayoutId id="2147489859" r:id="rId8"/>
    <p:sldLayoutId id="2147489860" r:id="rId9"/>
    <p:sldLayoutId id="2147489861" r:id="rId10"/>
    <p:sldLayoutId id="214748986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162B75C-FD3F-41D6-B6D6-E6AB10642EAB}" type="datetimeFigureOut">
              <a:rPr lang="ja-JP" altLang="en-US" smtClean="0">
                <a:solidFill>
                  <a:prstClr val="black">
                    <a:tint val="75000"/>
                  </a:prstClr>
                </a:solidFill>
              </a:rPr>
              <a:pPr/>
              <a:t>2018/3/4</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FE447A-B724-4E8D-B066-C2FD601C3C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66917484"/>
      </p:ext>
    </p:extLst>
  </p:cSld>
  <p:clrMap bg1="lt1" tx1="dk1" bg2="lt2" tx2="dk2" accent1="accent1" accent2="accent2" accent3="accent3" accent4="accent4" accent5="accent5" accent6="accent6" hlink="hlink" folHlink="folHlink"/>
  <p:sldLayoutIdLst>
    <p:sldLayoutId id="2147489864" r:id="rId1"/>
    <p:sldLayoutId id="2147489865" r:id="rId2"/>
    <p:sldLayoutId id="2147489866" r:id="rId3"/>
    <p:sldLayoutId id="2147489867" r:id="rId4"/>
    <p:sldLayoutId id="2147489868" r:id="rId5"/>
    <p:sldLayoutId id="2147489869" r:id="rId6"/>
    <p:sldLayoutId id="2147489870" r:id="rId7"/>
    <p:sldLayoutId id="2147489871" r:id="rId8"/>
    <p:sldLayoutId id="2147489872" r:id="rId9"/>
    <p:sldLayoutId id="2147489873" r:id="rId10"/>
    <p:sldLayoutId id="2147489874"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63131608"/>
      </p:ext>
    </p:extLst>
  </p:cSld>
  <p:clrMap bg1="lt1" tx1="dk1" bg2="lt2" tx2="dk2" accent1="accent1" accent2="accent2" accent3="accent3" accent4="accent4" accent5="accent5" accent6="accent6" hlink="hlink" folHlink="folHlink"/>
  <p:sldLayoutIdLst>
    <p:sldLayoutId id="2147489876" r:id="rId1"/>
    <p:sldLayoutId id="2147489877" r:id="rId2"/>
    <p:sldLayoutId id="2147489878" r:id="rId3"/>
    <p:sldLayoutId id="2147489879" r:id="rId4"/>
    <p:sldLayoutId id="2147489880" r:id="rId5"/>
    <p:sldLayoutId id="2147489881" r:id="rId6"/>
    <p:sldLayoutId id="2147489882" r:id="rId7"/>
    <p:sldLayoutId id="2147489883" r:id="rId8"/>
    <p:sldLayoutId id="2147489884" r:id="rId9"/>
    <p:sldLayoutId id="2147489885" r:id="rId10"/>
    <p:sldLayoutId id="2147489886"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 xmlns:a16="http://schemas.microsoft.com/office/drawing/2014/main" id="{CA40C2C6-0FDC-4F59-8AB6-01383577D65A}"/>
              </a:ext>
            </a:extLst>
          </p:cNvPr>
          <p:cNvSpPr>
            <a:spLocks noGrp="1"/>
          </p:cNvSpPr>
          <p:nvPr>
            <p:ph type="title"/>
          </p:nvPr>
        </p:nvSpPr>
        <p:spPr>
          <a:xfrm>
            <a:off x="681048" y="365126"/>
            <a:ext cx="8543925"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a:extLst>
              <a:ext uri="{FF2B5EF4-FFF2-40B4-BE49-F238E27FC236}">
                <a16:creationId xmlns="" xmlns:a16="http://schemas.microsoft.com/office/drawing/2014/main" id="{9DE7215E-841B-4BC0-8300-B37AC3594D47}"/>
              </a:ext>
            </a:extLst>
          </p:cNvPr>
          <p:cNvSpPr>
            <a:spLocks noGrp="1"/>
          </p:cNvSpPr>
          <p:nvPr>
            <p:ph type="body" idx="1"/>
          </p:nvPr>
        </p:nvSpPr>
        <p:spPr>
          <a:xfrm>
            <a:off x="681048" y="1825625"/>
            <a:ext cx="8543925"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 xmlns:a16="http://schemas.microsoft.com/office/drawing/2014/main" id="{8C9FDF88-2719-4BEC-84B0-3ED80AC44569}"/>
              </a:ext>
            </a:extLst>
          </p:cNvPr>
          <p:cNvSpPr>
            <a:spLocks noGrp="1"/>
          </p:cNvSpPr>
          <p:nvPr>
            <p:ph type="dt" sz="half" idx="2"/>
          </p:nvPr>
        </p:nvSpPr>
        <p:spPr>
          <a:xfrm>
            <a:off x="681038" y="6356576"/>
            <a:ext cx="222885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9ED3D5CB-CDD8-4F1D-B433-4EBAF6EB2E42}" type="datetime1">
              <a:rPr lang="ja-JP" altLang="en-US" smtClean="0">
                <a:solidFill>
                  <a:prstClr val="black">
                    <a:tint val="75000"/>
                  </a:prstClr>
                </a:solidFill>
              </a:rPr>
              <a:pPr defTabSz="685800"/>
              <a:t>2018/3/4</a:t>
            </a:fld>
            <a:endParaRPr lang="ja-JP" altLang="en-US">
              <a:solidFill>
                <a:prstClr val="black">
                  <a:tint val="75000"/>
                </a:prstClr>
              </a:solidFill>
            </a:endParaRPr>
          </a:p>
        </p:txBody>
      </p:sp>
      <p:sp>
        <p:nvSpPr>
          <p:cNvPr id="5" name="フッター プレースホルダー 4">
            <a:extLst>
              <a:ext uri="{FF2B5EF4-FFF2-40B4-BE49-F238E27FC236}">
                <a16:creationId xmlns="" xmlns:a16="http://schemas.microsoft.com/office/drawing/2014/main" id="{7731AD4B-1676-45C5-A8B2-37D4A092DA03}"/>
              </a:ext>
            </a:extLst>
          </p:cNvPr>
          <p:cNvSpPr>
            <a:spLocks noGrp="1"/>
          </p:cNvSpPr>
          <p:nvPr>
            <p:ph type="ftr" sz="quarter" idx="3"/>
          </p:nvPr>
        </p:nvSpPr>
        <p:spPr>
          <a:xfrm>
            <a:off x="3281373" y="6356576"/>
            <a:ext cx="3343275"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ja-JP" altLang="en-US">
              <a:solidFill>
                <a:prstClr val="black">
                  <a:tint val="75000"/>
                </a:prstClr>
              </a:solidFill>
            </a:endParaRPr>
          </a:p>
        </p:txBody>
      </p:sp>
      <p:sp>
        <p:nvSpPr>
          <p:cNvPr id="6" name="スライド番号プレースホルダー 5">
            <a:extLst>
              <a:ext uri="{FF2B5EF4-FFF2-40B4-BE49-F238E27FC236}">
                <a16:creationId xmlns="" xmlns:a16="http://schemas.microsoft.com/office/drawing/2014/main" id="{DB9D9EAE-BA87-4140-8F67-D5CAA06C650B}"/>
              </a:ext>
            </a:extLst>
          </p:cNvPr>
          <p:cNvSpPr>
            <a:spLocks noGrp="1"/>
          </p:cNvSpPr>
          <p:nvPr>
            <p:ph type="sldNum" sz="quarter" idx="4"/>
          </p:nvPr>
        </p:nvSpPr>
        <p:spPr>
          <a:xfrm>
            <a:off x="6996117" y="6356576"/>
            <a:ext cx="222885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D3913091-7891-4DFC-9F11-20A5359C15BB}" type="slidenum">
              <a:rPr lang="ja-JP" altLang="en-US" smtClean="0">
                <a:solidFill>
                  <a:prstClr val="black">
                    <a:tint val="75000"/>
                  </a:prstClr>
                </a:solidFill>
              </a:rPr>
              <a:pPr defTabSz="685800"/>
              <a:t>‹#›</a:t>
            </a:fld>
            <a:endParaRPr lang="ja-JP" altLang="en-US">
              <a:solidFill>
                <a:prstClr val="black">
                  <a:tint val="75000"/>
                </a:prstClr>
              </a:solidFill>
            </a:endParaRPr>
          </a:p>
        </p:txBody>
      </p:sp>
    </p:spTree>
    <p:extLst>
      <p:ext uri="{BB962C8B-B14F-4D97-AF65-F5344CB8AC3E}">
        <p14:creationId xmlns:p14="http://schemas.microsoft.com/office/powerpoint/2010/main" val="3567807953"/>
      </p:ext>
    </p:extLst>
  </p:cSld>
  <p:clrMap bg1="lt1" tx1="dk1" bg2="lt2" tx2="dk2" accent1="accent1" accent2="accent2" accent3="accent3" accent4="accent4" accent5="accent5" accent6="accent6" hlink="hlink" folHlink="folHlink"/>
  <p:sldLayoutIdLst>
    <p:sldLayoutId id="2147489888" r:id="rId1"/>
    <p:sldLayoutId id="2147489889" r:id="rId2"/>
    <p:sldLayoutId id="2147489890" r:id="rId3"/>
    <p:sldLayoutId id="2147489891" r:id="rId4"/>
    <p:sldLayoutId id="2147489892" r:id="rId5"/>
    <p:sldLayoutId id="2147489893" r:id="rId6"/>
    <p:sldLayoutId id="2147489894" r:id="rId7"/>
    <p:sldLayoutId id="2147489895" r:id="rId8"/>
    <p:sldLayoutId id="2147489896" r:id="rId9"/>
    <p:sldLayoutId id="2147489897" r:id="rId10"/>
    <p:sldLayoutId id="2147489898" r:id="rId11"/>
  </p:sldLayoutIdLst>
  <p:hf hdr="0" ftr="0" dt="0"/>
  <p:txStyles>
    <p:titleStyle>
      <a:lvl1pPr algn="l" defTabSz="685800" rtl="0" eaLnBrk="1" latinLnBrk="0" hangingPunct="1">
        <a:lnSpc>
          <a:spcPct val="90000"/>
        </a:lnSpc>
        <a:spcBef>
          <a:spcPct val="0"/>
        </a:spcBef>
        <a:buNone/>
        <a:defRPr kumimoji="1"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kumimoji="1"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kumimoji="1"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kumimoji="1"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kumimoji="1" sz="1350" kern="1200">
          <a:solidFill>
            <a:schemeClr val="tx1"/>
          </a:solidFill>
          <a:latin typeface="+mn-lt"/>
          <a:ea typeface="+mn-ea"/>
          <a:cs typeface="+mn-cs"/>
        </a:defRPr>
      </a:lvl9pPr>
    </p:bodyStyle>
    <p:otherStyle>
      <a:defPPr>
        <a:defRPr lang="ja-JP"/>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5123" name="テキスト プレースホルダ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300" y="6356775"/>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mn-lt"/>
                <a:ea typeface="+mn-ea"/>
              </a:defRPr>
            </a:lvl1pPr>
          </a:lstStyle>
          <a:p>
            <a:pPr>
              <a:defRPr/>
            </a:pPr>
            <a:fld id="{C4C24FD9-25F4-41F3-B470-C61F0C5768E3}" type="datetime1">
              <a:rPr lang="ja-JP" altLang="en-US"/>
              <a:pPr>
                <a:defRPr/>
              </a:pPr>
              <a:t>2018/3/4</a:t>
            </a:fld>
            <a:endParaRPr lang="ja-JP" altLang="en-US"/>
          </a:p>
        </p:txBody>
      </p:sp>
      <p:sp>
        <p:nvSpPr>
          <p:cNvPr id="5" name="フッター プレースホルダ 4"/>
          <p:cNvSpPr>
            <a:spLocks noGrp="1"/>
          </p:cNvSpPr>
          <p:nvPr>
            <p:ph type="ftr" sz="quarter" idx="3"/>
          </p:nvPr>
        </p:nvSpPr>
        <p:spPr>
          <a:xfrm>
            <a:off x="3384550" y="6356775"/>
            <a:ext cx="31369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pitchFamily="50" charset="-128"/>
              </a:defRPr>
            </a:lvl1pPr>
          </a:lstStyle>
          <a:p>
            <a:pPr fontAlgn="base">
              <a:spcBef>
                <a:spcPct val="0"/>
              </a:spcBef>
              <a:spcAft>
                <a:spcPct val="0"/>
              </a:spcAft>
              <a:defRPr/>
            </a:pPr>
            <a:endParaRPr lang="en-US" altLang="ja-JP"/>
          </a:p>
        </p:txBody>
      </p:sp>
    </p:spTree>
    <p:extLst>
      <p:ext uri="{BB962C8B-B14F-4D97-AF65-F5344CB8AC3E}">
        <p14:creationId xmlns:p14="http://schemas.microsoft.com/office/powerpoint/2010/main" val="3935382147"/>
      </p:ext>
    </p:extLst>
  </p:cSld>
  <p:clrMap bg1="lt1" tx1="dk1" bg2="lt2" tx2="dk2" accent1="accent1" accent2="accent2" accent3="accent3" accent4="accent4" accent5="accent5" accent6="accent6" hlink="hlink" folHlink="folHlink"/>
  <p:sldLayoutIdLst>
    <p:sldLayoutId id="2147487174" r:id="rId1"/>
    <p:sldLayoutId id="2147487175" r:id="rId2"/>
    <p:sldLayoutId id="2147487176" r:id="rId3"/>
    <p:sldLayoutId id="2147487177" r:id="rId4"/>
    <p:sldLayoutId id="2147487178" r:id="rId5"/>
    <p:sldLayoutId id="2147487179" r:id="rId6"/>
    <p:sldLayoutId id="2147487180" r:id="rId7"/>
    <p:sldLayoutId id="2147487181" r:id="rId8"/>
    <p:sldLayoutId id="2147487182" r:id="rId9"/>
    <p:sldLayoutId id="2147487183" r:id="rId10"/>
    <p:sldLayoutId id="2147487184" r:id="rId11"/>
    <p:sldLayoutId id="2147487185" r:id="rId12"/>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200"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400"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97154652"/>
      </p:ext>
    </p:extLst>
  </p:cSld>
  <p:clrMap bg1="lt1" tx1="dk1" bg2="lt2" tx2="dk2" accent1="accent1" accent2="accent2" accent3="accent3" accent4="accent4" accent5="accent5" accent6="accent6" hlink="hlink" folHlink="folHlink"/>
  <p:sldLayoutIdLst>
    <p:sldLayoutId id="2147489900" r:id="rId1"/>
    <p:sldLayoutId id="2147489901" r:id="rId2"/>
    <p:sldLayoutId id="2147489902" r:id="rId3"/>
    <p:sldLayoutId id="2147489903" r:id="rId4"/>
    <p:sldLayoutId id="2147489904" r:id="rId5"/>
    <p:sldLayoutId id="2147489905" r:id="rId6"/>
    <p:sldLayoutId id="2147489906" r:id="rId7"/>
    <p:sldLayoutId id="2147489907" r:id="rId8"/>
    <p:sldLayoutId id="2147489908" r:id="rId9"/>
    <p:sldLayoutId id="2147489909" r:id="rId10"/>
    <p:sldLayoutId id="2147489910"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61899939"/>
      </p:ext>
    </p:extLst>
  </p:cSld>
  <p:clrMap bg1="lt1" tx1="dk1" bg2="lt2" tx2="dk2" accent1="accent1" accent2="accent2" accent3="accent3" accent4="accent4" accent5="accent5" accent6="accent6" hlink="hlink" folHlink="folHlink"/>
  <p:sldLayoutIdLst>
    <p:sldLayoutId id="2147489912" r:id="rId1"/>
    <p:sldLayoutId id="2147489913" r:id="rId2"/>
    <p:sldLayoutId id="2147489914" r:id="rId3"/>
    <p:sldLayoutId id="2147489915" r:id="rId4"/>
    <p:sldLayoutId id="2147489916" r:id="rId5"/>
    <p:sldLayoutId id="2147489917" r:id="rId6"/>
    <p:sldLayoutId id="2147489918" r:id="rId7"/>
    <p:sldLayoutId id="2147489919" r:id="rId8"/>
    <p:sldLayoutId id="2147489920" r:id="rId9"/>
    <p:sldLayoutId id="2147489921" r:id="rId10"/>
    <p:sldLayoutId id="214748992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7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BA3AD75-356C-4B3C-A97D-34360C3736B5}"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37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9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19745507"/>
      </p:ext>
    </p:extLst>
  </p:cSld>
  <p:clrMap bg1="lt1" tx1="dk1" bg2="lt2" tx2="dk2" accent1="accent1" accent2="accent2" accent3="accent3" accent4="accent4" accent5="accent5" accent6="accent6" hlink="hlink" folHlink="folHlink"/>
  <p:sldLayoutIdLst>
    <p:sldLayoutId id="2147489924" r:id="rId1"/>
    <p:sldLayoutId id="2147489925" r:id="rId2"/>
    <p:sldLayoutId id="2147489926" r:id="rId3"/>
    <p:sldLayoutId id="2147489927" r:id="rId4"/>
    <p:sldLayoutId id="2147489928" r:id="rId5"/>
    <p:sldLayoutId id="2147489929" r:id="rId6"/>
    <p:sldLayoutId id="2147489930" r:id="rId7"/>
    <p:sldLayoutId id="2147489931" r:id="rId8"/>
    <p:sldLayoutId id="2147489932" r:id="rId9"/>
    <p:sldLayoutId id="2147489933" r:id="rId10"/>
    <p:sldLayoutId id="2147489934"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3"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3"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6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8" y="635636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885"/>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5981256"/>
      </p:ext>
    </p:extLst>
  </p:cSld>
  <p:clrMap bg1="lt1" tx1="dk1" bg2="lt2" tx2="dk2" accent1="accent1" accent2="accent2" accent3="accent3" accent4="accent4" accent5="accent5" accent6="accent6" hlink="hlink" folHlink="folHlink"/>
  <p:sldLayoutIdLst>
    <p:sldLayoutId id="2147489948" r:id="rId1"/>
    <p:sldLayoutId id="2147489949" r:id="rId2"/>
    <p:sldLayoutId id="2147489950" r:id="rId3"/>
    <p:sldLayoutId id="2147489951" r:id="rId4"/>
    <p:sldLayoutId id="2147489952" r:id="rId5"/>
    <p:sldLayoutId id="2147489953" r:id="rId6"/>
    <p:sldLayoutId id="2147489954" r:id="rId7"/>
    <p:sldLayoutId id="2147489955" r:id="rId8"/>
    <p:sldLayoutId id="2147489956" r:id="rId9"/>
    <p:sldLayoutId id="2147489957" r:id="rId10"/>
    <p:sldLayoutId id="2147489958"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804"/>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804"/>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Tree>
    <p:extLst>
      <p:ext uri="{BB962C8B-B14F-4D97-AF65-F5344CB8AC3E}">
        <p14:creationId xmlns:p14="http://schemas.microsoft.com/office/powerpoint/2010/main" val="2166419382"/>
      </p:ext>
    </p:extLst>
  </p:cSld>
  <p:clrMap bg1="lt1" tx1="dk1" bg2="lt2" tx2="dk2" accent1="accent1" accent2="accent2" accent3="accent3" accent4="accent4" accent5="accent5" accent6="accent6" hlink="hlink" folHlink="folHlink"/>
  <p:sldLayoutIdLst>
    <p:sldLayoutId id="2147487225" r:id="rId1"/>
    <p:sldLayoutId id="2147487226" r:id="rId2"/>
    <p:sldLayoutId id="2147487227" r:id="rId3"/>
    <p:sldLayoutId id="2147487228" r:id="rId4"/>
    <p:sldLayoutId id="2147487229" r:id="rId5"/>
    <p:sldLayoutId id="2147487230" r:id="rId6"/>
    <p:sldLayoutId id="2147487231" r:id="rId7"/>
    <p:sldLayoutId id="2147487232" r:id="rId8"/>
    <p:sldLayoutId id="2147487233" r:id="rId9"/>
    <p:sldLayoutId id="2147487234" r:id="rId10"/>
    <p:sldLayoutId id="2147487235"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95300" y="274638"/>
            <a:ext cx="8915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テキスト プレースホルダ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300" y="6356611"/>
            <a:ext cx="23114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FBBF298C-61F4-4ACC-8EEE-D00DA43B9E31}" type="datetime1">
              <a:rPr lang="ja-JP" altLang="en-US">
                <a:solidFill>
                  <a:prstClr val="black">
                    <a:tint val="75000"/>
                  </a:prstClr>
                </a:solidFill>
              </a:rPr>
              <a:pPr>
                <a:defRPr/>
              </a:pPr>
              <a:t>2018/3/4</a:t>
            </a:fld>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661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4"/>
          </p:nvPr>
        </p:nvSpPr>
        <p:spPr>
          <a:xfrm>
            <a:off x="7594600" y="6493133"/>
            <a:ext cx="2311400" cy="365125"/>
          </a:xfrm>
          <a:prstGeom prst="rect">
            <a:avLst/>
          </a:prstGeom>
        </p:spPr>
        <p:txBody>
          <a:bodyPr vert="horz" lIns="91440" tIns="45720" rIns="91440" bIns="45720" rtlCol="0" anchor="ctr"/>
          <a:lstStyle>
            <a:lvl1pPr algn="r" fontAlgn="auto">
              <a:spcBef>
                <a:spcPts val="0"/>
              </a:spcBef>
              <a:spcAft>
                <a:spcPts val="0"/>
              </a:spcAft>
              <a:defRPr sz="2400" smtClean="0">
                <a:solidFill>
                  <a:schemeClr val="tx1"/>
                </a:solidFill>
                <a:latin typeface="+mn-lt"/>
                <a:ea typeface="+mn-ea"/>
              </a:defRPr>
            </a:lvl1pPr>
          </a:lstStyle>
          <a:p>
            <a:pPr>
              <a:defRPr/>
            </a:pPr>
            <a:fld id="{B2489443-A461-48A0-8936-1A54467E4574}" type="slidenum">
              <a:rPr lang="ja-JP" altLang="en-US">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2082044447"/>
      </p:ext>
    </p:extLst>
  </p:cSld>
  <p:clrMap bg1="lt1" tx1="dk1" bg2="lt2" tx2="dk2" accent1="accent1" accent2="accent2" accent3="accent3" accent4="accent4" accent5="accent5" accent6="accent6" hlink="hlink" folHlink="folHlink"/>
  <p:sldLayoutIdLst>
    <p:sldLayoutId id="2147487285" r:id="rId1"/>
    <p:sldLayoutId id="2147487286" r:id="rId2"/>
    <p:sldLayoutId id="2147487287" r:id="rId3"/>
    <p:sldLayoutId id="2147487288" r:id="rId4"/>
    <p:sldLayoutId id="2147487289" r:id="rId5"/>
    <p:sldLayoutId id="2147487290" r:id="rId6"/>
    <p:sldLayoutId id="2147487291" r:id="rId7"/>
    <p:sldLayoutId id="2147487292" r:id="rId8"/>
    <p:sldLayoutId id="2147487293" r:id="rId9"/>
    <p:sldLayoutId id="2147487294" r:id="rId10"/>
    <p:sldLayoutId id="2147487295" r:id="rId11"/>
  </p:sldLayoutIdLst>
  <p:hf hdr="0" ftr="0" dt="0"/>
  <p:txStyles>
    <p:titleStyle>
      <a:lvl1pPr algn="ctr" rtl="0" fontAlgn="base">
        <a:spcBef>
          <a:spcPct val="0"/>
        </a:spcBef>
        <a:spcAft>
          <a:spcPct val="0"/>
        </a:spcAft>
        <a:defRPr kumimoji="1" sz="4400" kern="1200">
          <a:solidFill>
            <a:schemeClr val="tx1"/>
          </a:solidFill>
          <a:latin typeface="+mj-lt"/>
          <a:ea typeface="+mj-ea"/>
          <a:cs typeface="+mj-cs"/>
        </a:defRPr>
      </a:lvl1pPr>
      <a:lvl2pPr algn="ctr" rtl="0" fontAlgn="base">
        <a:spcBef>
          <a:spcPct val="0"/>
        </a:spcBef>
        <a:spcAft>
          <a:spcPct val="0"/>
        </a:spcAft>
        <a:defRPr kumimoji="1" sz="4400">
          <a:solidFill>
            <a:schemeClr val="tx1"/>
          </a:solidFill>
          <a:latin typeface="Calibri" pitchFamily="34" charset="0"/>
          <a:ea typeface="ＭＳ Ｐゴシック" charset="-128"/>
        </a:defRPr>
      </a:lvl2pPr>
      <a:lvl3pPr algn="ctr" rtl="0" fontAlgn="base">
        <a:spcBef>
          <a:spcPct val="0"/>
        </a:spcBef>
        <a:spcAft>
          <a:spcPct val="0"/>
        </a:spcAft>
        <a:defRPr kumimoji="1" sz="4400">
          <a:solidFill>
            <a:schemeClr val="tx1"/>
          </a:solidFill>
          <a:latin typeface="Calibri" pitchFamily="34" charset="0"/>
          <a:ea typeface="ＭＳ Ｐゴシック" charset="-128"/>
        </a:defRPr>
      </a:lvl3pPr>
      <a:lvl4pPr algn="ctr" rtl="0" fontAlgn="base">
        <a:spcBef>
          <a:spcPct val="0"/>
        </a:spcBef>
        <a:spcAft>
          <a:spcPct val="0"/>
        </a:spcAft>
        <a:defRPr kumimoji="1" sz="4400">
          <a:solidFill>
            <a:schemeClr val="tx1"/>
          </a:solidFill>
          <a:latin typeface="Calibri" pitchFamily="34" charset="0"/>
          <a:ea typeface="ＭＳ Ｐゴシック" charset="-128"/>
        </a:defRPr>
      </a:lvl4pPr>
      <a:lvl5pPr algn="ctr" rtl="0" fontAlgn="base">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fontAlgn="base">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51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2018/3/4</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51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3039"/>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18872426"/>
      </p:ext>
    </p:extLst>
  </p:cSld>
  <p:clrMap bg1="lt1" tx1="dk1" bg2="lt2" tx2="dk2" accent1="accent1" accent2="accent2" accent3="accent3" accent4="accent4" accent5="accent5" accent6="accent6" hlink="hlink" folHlink="folHlink"/>
  <p:sldLayoutIdLst>
    <p:sldLayoutId id="2147487321" r:id="rId1"/>
    <p:sldLayoutId id="2147487322" r:id="rId2"/>
    <p:sldLayoutId id="2147487323" r:id="rId3"/>
    <p:sldLayoutId id="2147487324" r:id="rId4"/>
    <p:sldLayoutId id="2147487325" r:id="rId5"/>
    <p:sldLayoutId id="2147487326" r:id="rId6"/>
    <p:sldLayoutId id="2147487327" r:id="rId7"/>
    <p:sldLayoutId id="2147487328" r:id="rId8"/>
    <p:sldLayoutId id="2147487329" r:id="rId9"/>
    <p:sldLayoutId id="2147487330" r:id="rId10"/>
    <p:sldLayoutId id="214748733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5123"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495300" y="635827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70736B8B-1636-44C3-A871-DE4685C017FD}" type="datetime1">
              <a:rPr lang="ja-JP" altLang="en-US"/>
              <a:pPr>
                <a:defRPr/>
              </a:pPr>
              <a:t>2018/3/4</a:t>
            </a:fld>
            <a:endParaRPr lang="ja-JP" altLang="en-US"/>
          </a:p>
        </p:txBody>
      </p:sp>
      <p:sp>
        <p:nvSpPr>
          <p:cNvPr id="5" name="フッター プレースホルダー 4"/>
          <p:cNvSpPr>
            <a:spLocks noGrp="1"/>
          </p:cNvSpPr>
          <p:nvPr>
            <p:ph type="ftr" sz="quarter" idx="3"/>
          </p:nvPr>
        </p:nvSpPr>
        <p:spPr>
          <a:xfrm>
            <a:off x="3384550" y="635827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Tree>
    <p:extLst>
      <p:ext uri="{BB962C8B-B14F-4D97-AF65-F5344CB8AC3E}">
        <p14:creationId xmlns:p14="http://schemas.microsoft.com/office/powerpoint/2010/main" val="1936263118"/>
      </p:ext>
    </p:extLst>
  </p:cSld>
  <p:clrMap bg1="lt1" tx1="dk1" bg2="lt2" tx2="dk2" accent1="accent1" accent2="accent2" accent3="accent3" accent4="accent4" accent5="accent5" accent6="accent6" hlink="hlink" folHlink="folHlink"/>
  <p:sldLayoutIdLst>
    <p:sldLayoutId id="2147487349" r:id="rId1"/>
    <p:sldLayoutId id="2147487350" r:id="rId2"/>
    <p:sldLayoutId id="2147487351" r:id="rId3"/>
    <p:sldLayoutId id="2147487352" r:id="rId4"/>
    <p:sldLayoutId id="2147487353" r:id="rId5"/>
    <p:sldLayoutId id="2147487354" r:id="rId6"/>
    <p:sldLayoutId id="2147487355" r:id="rId7"/>
    <p:sldLayoutId id="2147487356" r:id="rId8"/>
    <p:sldLayoutId id="2147487357" r:id="rId9"/>
    <p:sldLayoutId id="2147487358" r:id="rId10"/>
    <p:sldLayoutId id="2147487359" r:id="rId11"/>
  </p:sldLayoutIdLst>
  <p:hf sldNum="0"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25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7.xml"/></Relationships>
</file>

<file path=ppt/slides/_rels/slide10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3.xml"/><Relationship Id="rId1" Type="http://schemas.openxmlformats.org/officeDocument/2006/relationships/slideLayout" Target="../slideLayouts/slideLayout257.xml"/><Relationship Id="rId4" Type="http://schemas.openxmlformats.org/officeDocument/2006/relationships/image" Target="../media/image54.jpeg"/></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57.xml"/></Relationships>
</file>

<file path=ppt/slides/_rels/slide102.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notesSlide" Target="../notesSlides/notesSlide65.xml"/><Relationship Id="rId1" Type="http://schemas.openxmlformats.org/officeDocument/2006/relationships/slideLayout" Target="../slideLayouts/slideLayout257.xml"/></Relationships>
</file>

<file path=ppt/slides/_rels/slide103.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66.xml"/><Relationship Id="rId1" Type="http://schemas.openxmlformats.org/officeDocument/2006/relationships/slideLayout" Target="../slideLayouts/slideLayout257.xml"/></Relationships>
</file>

<file path=ppt/slides/_rels/slide104.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67.xml"/><Relationship Id="rId1" Type="http://schemas.openxmlformats.org/officeDocument/2006/relationships/slideLayout" Target="../slideLayouts/slideLayout257.xml"/></Relationships>
</file>

<file path=ppt/slides/_rels/slide105.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68.xml"/><Relationship Id="rId1" Type="http://schemas.openxmlformats.org/officeDocument/2006/relationships/slideLayout" Target="../slideLayouts/slideLayout25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5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5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5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5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5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5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5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5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5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5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5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5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57.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5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57.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5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57.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5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5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5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57.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57.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5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5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7.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60.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6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3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5.xml"/><Relationship Id="rId1" Type="http://schemas.openxmlformats.org/officeDocument/2006/relationships/slideLayout" Target="../slideLayouts/slideLayout257.xml"/><Relationship Id="rId6" Type="http://schemas.openxmlformats.org/officeDocument/2006/relationships/image" Target="../media/image60.jpeg"/><Relationship Id="rId5" Type="http://schemas.openxmlformats.org/officeDocument/2006/relationships/image" Target="../media/image59.wmf"/><Relationship Id="rId4" Type="http://schemas.openxmlformats.org/officeDocument/2006/relationships/image" Target="../media/image58.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135.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image" Target="../media/image62.jpeg"/><Relationship Id="rId7" Type="http://schemas.openxmlformats.org/officeDocument/2006/relationships/image" Target="../media/image59.wmf"/><Relationship Id="rId2" Type="http://schemas.openxmlformats.org/officeDocument/2006/relationships/image" Target="../media/image61.png"/><Relationship Id="rId1" Type="http://schemas.openxmlformats.org/officeDocument/2006/relationships/slideLayout" Target="../slideLayouts/slideLayout257.xml"/><Relationship Id="rId6" Type="http://schemas.openxmlformats.org/officeDocument/2006/relationships/image" Target="../media/image63.PNG"/><Relationship Id="rId5" Type="http://schemas.openxmlformats.org/officeDocument/2006/relationships/image" Target="../media/image58.png"/><Relationship Id="rId4" Type="http://schemas.openxmlformats.org/officeDocument/2006/relationships/image" Target="../media/image57.png"/></Relationships>
</file>

<file path=ppt/slides/_rels/slide13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96.xml"/><Relationship Id="rId1" Type="http://schemas.openxmlformats.org/officeDocument/2006/relationships/slideLayout" Target="../slideLayouts/slideLayout25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5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5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5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7.xml"/></Relationships>
</file>

<file path=ppt/slides/_rels/slide140.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00.xml"/><Relationship Id="rId1" Type="http://schemas.openxmlformats.org/officeDocument/2006/relationships/slideLayout" Target="../slideLayouts/slideLayout25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66.jpeg"/></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6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4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02.xml"/><Relationship Id="rId1" Type="http://schemas.openxmlformats.org/officeDocument/2006/relationships/slideLayout" Target="../slideLayouts/slideLayout257.xml"/><Relationship Id="rId4" Type="http://schemas.openxmlformats.org/officeDocument/2006/relationships/chart" Target="../charts/chart6.xml"/></Relationships>
</file>

<file path=ppt/slides/_rels/slide144.xml.rels><?xml version="1.0" encoding="UTF-8" standalone="yes"?>
<Relationships xmlns="http://schemas.openxmlformats.org/package/2006/relationships"><Relationship Id="rId3" Type="http://schemas.openxmlformats.org/officeDocument/2006/relationships/image" Target="../media/image67.gif"/><Relationship Id="rId2" Type="http://schemas.openxmlformats.org/officeDocument/2006/relationships/notesSlide" Target="../notesSlides/notesSlide103.xml"/><Relationship Id="rId1" Type="http://schemas.openxmlformats.org/officeDocument/2006/relationships/slideLayout" Target="../slideLayouts/slideLayout257.xml"/><Relationship Id="rId4" Type="http://schemas.openxmlformats.org/officeDocument/2006/relationships/chart" Target="../charts/chart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57.xml"/></Relationships>
</file>

<file path=ppt/slides/_rels/slide151.xml.rels><?xml version="1.0" encoding="UTF-8" standalone="yes"?>
<Relationships xmlns="http://schemas.openxmlformats.org/package/2006/relationships"><Relationship Id="rId8" Type="http://schemas.openxmlformats.org/officeDocument/2006/relationships/hyperlink" Target="http://2.bp.blogspot.com/-p3Pv3aTw0XE/VmFjPSd8W1I/AAAAAAAA1Sg/3Tb-MaReNus/s800/bicycle_tsukin_woman.png" TargetMode="External"/><Relationship Id="rId3" Type="http://schemas.openxmlformats.org/officeDocument/2006/relationships/hyperlink" Target="http://1.bp.blogspot.com/-36NRZNqEOic/VGLMdNRQwUI/AAAAAAAApAw/NR_Q4VUF3wE/s800/kangoshi_kaigi.png" TargetMode="External"/><Relationship Id="rId7" Type="http://schemas.openxmlformats.org/officeDocument/2006/relationships/image" Target="../media/image70.png"/><Relationship Id="rId2" Type="http://schemas.openxmlformats.org/officeDocument/2006/relationships/notesSlide" Target="../notesSlides/notesSlide105.xml"/><Relationship Id="rId1" Type="http://schemas.openxmlformats.org/officeDocument/2006/relationships/slideLayout" Target="../slideLayouts/slideLayout257.xml"/><Relationship Id="rId6" Type="http://schemas.openxmlformats.org/officeDocument/2006/relationships/hyperlink" Target="http://4.bp.blogspot.com/-R5fd_pogAvk/VmFjdlOMvqI/AAAAAAAA1VA/W589zmXCPq8/s800/kaigo_family.png" TargetMode="External"/><Relationship Id="rId5" Type="http://schemas.openxmlformats.org/officeDocument/2006/relationships/image" Target="../media/image69.png"/><Relationship Id="rId4" Type="http://schemas.openxmlformats.org/officeDocument/2006/relationships/image" Target="../media/image68.png"/><Relationship Id="rId9" Type="http://schemas.openxmlformats.org/officeDocument/2006/relationships/image" Target="../media/image71.png"/></Relationships>
</file>

<file path=ppt/slides/_rels/slide152.xml.rels><?xml version="1.0" encoding="UTF-8" standalone="yes"?>
<Relationships xmlns="http://schemas.openxmlformats.org/package/2006/relationships"><Relationship Id="rId8" Type="http://schemas.openxmlformats.org/officeDocument/2006/relationships/hyperlink" Target="http://2.bp.blogspot.com/-v93bcubm_Cg/Vz_w2fNGB2I/AAAAAAAA6uY/zc9eh0nTW2YrW9P_q_5SpuefmCJWNKMQwCLcB/s800/document_syorui_fuutou.png" TargetMode="External"/><Relationship Id="rId3" Type="http://schemas.openxmlformats.org/officeDocument/2006/relationships/image" Target="../media/image72.png"/><Relationship Id="rId7" Type="http://schemas.openxmlformats.org/officeDocument/2006/relationships/image" Target="../media/image74.png"/><Relationship Id="rId2" Type="http://schemas.openxmlformats.org/officeDocument/2006/relationships/notesSlide" Target="../notesSlides/notesSlide106.xml"/><Relationship Id="rId1" Type="http://schemas.openxmlformats.org/officeDocument/2006/relationships/slideLayout" Target="../slideLayouts/slideLayout257.xml"/><Relationship Id="rId6" Type="http://schemas.openxmlformats.org/officeDocument/2006/relationships/hyperlink" Target="http://1.bp.blogspot.com/-LSCklp2fqOI/Vkcaeten8KI/AAAAAAAA0cM/r_CPwIofBVQ/s800/dai_byouin2.png" TargetMode="External"/><Relationship Id="rId5" Type="http://schemas.openxmlformats.org/officeDocument/2006/relationships/image" Target="../media/image73.png"/><Relationship Id="rId4" Type="http://schemas.openxmlformats.org/officeDocument/2006/relationships/hyperlink" Target="http://1.bp.blogspot.com/-aa8DuSxqUvY/UgsxcYkGbFI/AAAAAAAAXXU/SsPSIQU5jGE/s800/job_doctor.png" TargetMode="External"/><Relationship Id="rId9" Type="http://schemas.openxmlformats.org/officeDocument/2006/relationships/image" Target="../media/image75.png"/></Relationships>
</file>

<file path=ppt/slides/_rels/slide153.xml.rels><?xml version="1.0" encoding="UTF-8" standalone="yes"?>
<Relationships xmlns="http://schemas.openxmlformats.org/package/2006/relationships"><Relationship Id="rId8" Type="http://schemas.openxmlformats.org/officeDocument/2006/relationships/image" Target="../media/image79.png"/><Relationship Id="rId13" Type="http://schemas.openxmlformats.org/officeDocument/2006/relationships/image" Target="../media/image83.png"/><Relationship Id="rId3" Type="http://schemas.openxmlformats.org/officeDocument/2006/relationships/image" Target="../media/image69.png"/><Relationship Id="rId7" Type="http://schemas.openxmlformats.org/officeDocument/2006/relationships/hyperlink" Target="http://1.bp.blogspot.com/-XKTafTy2_Bw/UOKDYzJbICI/AAAAAAAAKNY/tTeng5oVcJk/s1600/school.png" TargetMode="External"/><Relationship Id="rId12" Type="http://schemas.openxmlformats.org/officeDocument/2006/relationships/image" Target="../media/image82.png"/><Relationship Id="rId2" Type="http://schemas.openxmlformats.org/officeDocument/2006/relationships/notesSlide" Target="../notesSlides/notesSlide107.xml"/><Relationship Id="rId1" Type="http://schemas.openxmlformats.org/officeDocument/2006/relationships/slideLayout" Target="../slideLayouts/slideLayout257.xml"/><Relationship Id="rId6" Type="http://schemas.openxmlformats.org/officeDocument/2006/relationships/image" Target="../media/image78.png"/><Relationship Id="rId11" Type="http://schemas.openxmlformats.org/officeDocument/2006/relationships/image" Target="../media/image81.png"/><Relationship Id="rId5" Type="http://schemas.openxmlformats.org/officeDocument/2006/relationships/image" Target="../media/image77.png"/><Relationship Id="rId10" Type="http://schemas.openxmlformats.org/officeDocument/2006/relationships/hyperlink" Target="http://2.bp.blogspot.com/-v93bcubm_Cg/Vz_w2fNGB2I/AAAAAAAA6uY/zc9eh0nTW2YrW9P_q_5SpuefmCJWNKMQwCLcB/s800/document_syorui_fuutou.png" TargetMode="External"/><Relationship Id="rId4" Type="http://schemas.openxmlformats.org/officeDocument/2006/relationships/image" Target="../media/image76.png"/><Relationship Id="rId9" Type="http://schemas.openxmlformats.org/officeDocument/2006/relationships/image" Target="../media/image80.png"/></Relationships>
</file>

<file path=ppt/slides/_rels/slide154.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82.png"/><Relationship Id="rId7" Type="http://schemas.openxmlformats.org/officeDocument/2006/relationships/image" Target="../media/image73.png"/><Relationship Id="rId2" Type="http://schemas.openxmlformats.org/officeDocument/2006/relationships/notesSlide" Target="../notesSlides/notesSlide108.xml"/><Relationship Id="rId1" Type="http://schemas.openxmlformats.org/officeDocument/2006/relationships/slideLayout" Target="../slideLayouts/slideLayout257.xml"/><Relationship Id="rId6"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84.png"/><Relationship Id="rId4" Type="http://schemas.openxmlformats.org/officeDocument/2006/relationships/hyperlink" Target="http://1.bp.blogspot.com/-wqa7uTnP6v0/VSufO6KauWI/AAAAAAAAs4c/leH-H5gVK7A/s800/job_kaigoshi_woman.png" TargetMode="External"/><Relationship Id="rId9" Type="http://schemas.openxmlformats.org/officeDocument/2006/relationships/image" Target="../media/image86.png"/></Relationships>
</file>

<file path=ppt/slides/_rels/slide155.xml.rels><?xml version="1.0" encoding="UTF-8" standalone="yes"?>
<Relationships xmlns="http://schemas.openxmlformats.org/package/2006/relationships"><Relationship Id="rId3" Type="http://schemas.openxmlformats.org/officeDocument/2006/relationships/hyperlink" Target="http://1.bp.blogspot.com/-36NRZNqEOic/VGLMdNRQwUI/AAAAAAAApAw/NR_Q4VUF3wE/s800/kangoshi_kaigi.png" TargetMode="External"/><Relationship Id="rId2" Type="http://schemas.openxmlformats.org/officeDocument/2006/relationships/notesSlide" Target="../notesSlides/notesSlide109.xml"/><Relationship Id="rId1" Type="http://schemas.openxmlformats.org/officeDocument/2006/relationships/slideLayout" Target="../slideLayouts/slideLayout257.xml"/><Relationship Id="rId6" Type="http://schemas.openxmlformats.org/officeDocument/2006/relationships/image" Target="../media/image87.png"/><Relationship Id="rId5" Type="http://schemas.openxmlformats.org/officeDocument/2006/relationships/hyperlink" Target="http://3.bp.blogspot.com/-O0mchradsMo/VwIgUXTY1LI/AAAAAAAA5aw/9Y3Gz_AOy9sAS_OrM09_ORHwOmrexf7oQ/s800/medical_seishinka_woman.png" TargetMode="External"/><Relationship Id="rId4" Type="http://schemas.openxmlformats.org/officeDocument/2006/relationships/image" Target="../media/image68.png"/></Relationships>
</file>

<file path=ppt/slides/_rels/slide156.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hyperlink" Target="http://3.bp.blogspot.com/-O0mchradsMo/VwIgUXTY1LI/AAAAAAAA5aw/9Y3Gz_AOy9sAS_OrM09_ORHwOmrexf7oQ/s800/medical_seishinka_woman.png" TargetMode="External"/><Relationship Id="rId18" Type="http://schemas.openxmlformats.org/officeDocument/2006/relationships/image" Target="../media/image93.png"/><Relationship Id="rId26" Type="http://schemas.openxmlformats.org/officeDocument/2006/relationships/image" Target="../media/image98.png"/><Relationship Id="rId3" Type="http://schemas.openxmlformats.org/officeDocument/2006/relationships/image" Target="../media/image88.png"/><Relationship Id="rId21" Type="http://schemas.openxmlformats.org/officeDocument/2006/relationships/image" Target="../media/image95.png"/><Relationship Id="rId7" Type="http://schemas.openxmlformats.org/officeDocument/2006/relationships/hyperlink" Target="http://1.bp.blogspot.com/-WK8bF0PScz0/Ugsxcg6jwHI/AAAAAAAAXXY/e9VZyoP23zw/s800/job_doctor_woman.png" TargetMode="External"/><Relationship Id="rId12" Type="http://schemas.openxmlformats.org/officeDocument/2006/relationships/image" Target="../media/image74.png"/><Relationship Id="rId17" Type="http://schemas.openxmlformats.org/officeDocument/2006/relationships/hyperlink" Target="http://4.bp.blogspot.com/-R5fd_pogAvk/VmFjdlOMvqI/AAAAAAAA1VA/W589zmXCPq8/s800/kaigo_family.png" TargetMode="External"/><Relationship Id="rId25" Type="http://schemas.openxmlformats.org/officeDocument/2006/relationships/image" Target="../media/image97.png"/><Relationship Id="rId2" Type="http://schemas.openxmlformats.org/officeDocument/2006/relationships/notesSlide" Target="../notesSlides/notesSlide110.xml"/><Relationship Id="rId16" Type="http://schemas.openxmlformats.org/officeDocument/2006/relationships/image" Target="../media/image92.png"/><Relationship Id="rId20"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257.xml"/><Relationship Id="rId6" Type="http://schemas.openxmlformats.org/officeDocument/2006/relationships/image" Target="../media/image68.png"/><Relationship Id="rId11" Type="http://schemas.openxmlformats.org/officeDocument/2006/relationships/hyperlink" Target="http://1.bp.blogspot.com/-LSCklp2fqOI/Vkcaeten8KI/AAAAAAAA0cM/r_CPwIofBVQ/s800/dai_byouin2.png" TargetMode="External"/><Relationship Id="rId24" Type="http://schemas.openxmlformats.org/officeDocument/2006/relationships/hyperlink" Target="http://3.bp.blogspot.com/-Lcumj5myAeU/WlGpKowYfaI/AAAAAAABJk8/ENsUUTeurpY-pV_GAqVi4wc84V52l-KegCLcBGAs/s800/building_business_office.png" TargetMode="External"/><Relationship Id="rId5" Type="http://schemas.openxmlformats.org/officeDocument/2006/relationships/hyperlink" Target="http://1.bp.blogspot.com/-36NRZNqEOic/VGLMdNRQwUI/AAAAAAAApAw/NR_Q4VUF3wE/s800/kangoshi_kaigi.png" TargetMode="External"/><Relationship Id="rId15" Type="http://schemas.openxmlformats.org/officeDocument/2006/relationships/hyperlink" Target="http://2.bp.blogspot.com/-tWEXQoaJi2I/V1z9PlVwAeI/AAAAAAAA7QU/6J76Cp1CB-YtWLwHfcLFEWc7oIA8dRJlwCLcB/s800/medical_keikan_keibi_eiyou.png" TargetMode="External"/><Relationship Id="rId23" Type="http://schemas.openxmlformats.org/officeDocument/2006/relationships/image" Target="../media/image96.png"/><Relationship Id="rId10" Type="http://schemas.openxmlformats.org/officeDocument/2006/relationships/image" Target="../media/image91.png"/><Relationship Id="rId19" Type="http://schemas.openxmlformats.org/officeDocument/2006/relationships/image" Target="../media/image94.png"/><Relationship Id="rId4" Type="http://schemas.openxmlformats.org/officeDocument/2006/relationships/image" Target="../media/image89.png"/><Relationship Id="rId9" Type="http://schemas.openxmlformats.org/officeDocument/2006/relationships/hyperlink" Target="http://2.bp.blogspot.com/-fzcHF6qhtXE/UgsxdWs5r5I/AAAAAAAAXXw/UrXG_KQ7TEw/s800/job_nurse_man.png" TargetMode="External"/><Relationship Id="rId14" Type="http://schemas.openxmlformats.org/officeDocument/2006/relationships/image" Target="../media/image87.png"/><Relationship Id="rId22" Type="http://schemas.openxmlformats.org/officeDocument/2006/relationships/hyperlink" Target="http://4.bp.blogspot.com/-6zjo3kUu7ko/VJ6XK2pggVI/AAAAAAAAqGg/skf8wO3bD_w/s800/time2_hiru.png" TargetMode="Externa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57.xml"/></Relationships>
</file>

<file path=ppt/slides/_rels/slide158.xml.rels><?xml version="1.0" encoding="UTF-8" standalone="yes"?>
<Relationships xmlns="http://schemas.openxmlformats.org/package/2006/relationships"><Relationship Id="rId8" Type="http://schemas.openxmlformats.org/officeDocument/2006/relationships/hyperlink" Target="http://1.bp.blogspot.com/-GjtZwqQV6Uc/VYJrlz1v_BI/AAAAAAAAugg/XwKvPJx5Bw4/s800/medical_rigaku_ryouhoushi.png" TargetMode="External"/><Relationship Id="rId3" Type="http://schemas.openxmlformats.org/officeDocument/2006/relationships/image" Target="../media/image99.png"/><Relationship Id="rId7" Type="http://schemas.openxmlformats.org/officeDocument/2006/relationships/image" Target="../media/image69.png"/><Relationship Id="rId2" Type="http://schemas.openxmlformats.org/officeDocument/2006/relationships/notesSlide" Target="../notesSlides/notesSlide112.xml"/><Relationship Id="rId1" Type="http://schemas.openxmlformats.org/officeDocument/2006/relationships/slideLayout" Target="../slideLayouts/slideLayout257.xml"/><Relationship Id="rId6" Type="http://schemas.openxmlformats.org/officeDocument/2006/relationships/image" Target="../media/image68.png"/><Relationship Id="rId5" Type="http://schemas.openxmlformats.org/officeDocument/2006/relationships/hyperlink" Target="http://1.bp.blogspot.com/-36NRZNqEOic/VGLMdNRQwUI/AAAAAAAApAw/NR_Q4VUF3wE/s800/kangoshi_kaigi.png" TargetMode="External"/><Relationship Id="rId10" Type="http://schemas.openxmlformats.org/officeDocument/2006/relationships/image" Target="../media/image94.png"/><Relationship Id="rId4" Type="http://schemas.openxmlformats.org/officeDocument/2006/relationships/image" Target="../media/image72.png"/><Relationship Id="rId9" Type="http://schemas.openxmlformats.org/officeDocument/2006/relationships/image" Target="../media/image100.pn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5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57.xml"/></Relationships>
</file>

<file path=ppt/slides/_rels/slide161.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69.png"/><Relationship Id="rId7" Type="http://schemas.openxmlformats.org/officeDocument/2006/relationships/hyperlink" Target="http://2.bp.blogspot.com/-tWEXQoaJi2I/V1z9PlVwAeI/AAAAAAAA7QU/6J76Cp1CB-YtWLwHfcLFEWc7oIA8dRJlwCLcB/s800/medical_keikan_keibi_eiyou.png" TargetMode="External"/><Relationship Id="rId2" Type="http://schemas.openxmlformats.org/officeDocument/2006/relationships/notesSlide" Target="../notesSlides/notesSlide115.xml"/><Relationship Id="rId1" Type="http://schemas.openxmlformats.org/officeDocument/2006/relationships/slideLayout" Target="../slideLayouts/slideLayout257.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162.xml.rels><?xml version="1.0" encoding="UTF-8" standalone="yes"?>
<Relationships xmlns="http://schemas.openxmlformats.org/package/2006/relationships"><Relationship Id="rId3" Type="http://schemas.openxmlformats.org/officeDocument/2006/relationships/image" Target="../media/image102.png"/><Relationship Id="rId7" Type="http://schemas.openxmlformats.org/officeDocument/2006/relationships/image" Target="../media/image105.png"/><Relationship Id="rId2" Type="http://schemas.openxmlformats.org/officeDocument/2006/relationships/notesSlide" Target="../notesSlides/notesSlide116.xml"/><Relationship Id="rId1" Type="http://schemas.openxmlformats.org/officeDocument/2006/relationships/slideLayout" Target="../slideLayouts/slideLayout257.xml"/><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25.wmf"/></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5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60.xml"/></Relationships>
</file>

<file path=ppt/slides/_rels/slide165.xml.rels><?xml version="1.0" encoding="UTF-8" standalone="yes"?>
<Relationships xmlns="http://schemas.openxmlformats.org/package/2006/relationships"><Relationship Id="rId3" Type="http://schemas.openxmlformats.org/officeDocument/2006/relationships/hyperlink" Target="http://4.bp.blogspot.com/-R5fd_pogAvk/VmFjdlOMvqI/AAAAAAAA1VA/W589zmXCPq8/s800/kaigo_family.png" TargetMode="External"/><Relationship Id="rId2" Type="http://schemas.openxmlformats.org/officeDocument/2006/relationships/notesSlide" Target="../notesSlides/notesSlide119.xml"/><Relationship Id="rId1" Type="http://schemas.openxmlformats.org/officeDocument/2006/relationships/slideLayout" Target="../slideLayouts/slideLayout257.xml"/><Relationship Id="rId6" Type="http://schemas.openxmlformats.org/officeDocument/2006/relationships/image" Target="../media/image68.png"/><Relationship Id="rId5" Type="http://schemas.openxmlformats.org/officeDocument/2006/relationships/hyperlink" Target="http://1.bp.blogspot.com/-36NRZNqEOic/VGLMdNRQwUI/AAAAAAAApAw/NR_Q4VUF3wE/s800/kangoshi_kaigi.png" TargetMode="External"/><Relationship Id="rId4" Type="http://schemas.openxmlformats.org/officeDocument/2006/relationships/image" Target="../media/image106.png"/></Relationships>
</file>

<file path=ppt/slides/_rels/slide166.xml.rels><?xml version="1.0" encoding="UTF-8" standalone="yes"?>
<Relationships xmlns="http://schemas.openxmlformats.org/package/2006/relationships"><Relationship Id="rId3" Type="http://schemas.openxmlformats.org/officeDocument/2006/relationships/hyperlink" Target="http://2.bp.blogspot.com/-CcPxqR5ZwmU/U0pTZFbJGMI/AAAAAAAAfKA/fizLuwMlaH4/s800/tatemono_kaigo_shisetsu.png" TargetMode="External"/><Relationship Id="rId2" Type="http://schemas.openxmlformats.org/officeDocument/2006/relationships/notesSlide" Target="../notesSlides/notesSlide120.xml"/><Relationship Id="rId1" Type="http://schemas.openxmlformats.org/officeDocument/2006/relationships/slideLayout" Target="../slideLayouts/slideLayout257.xml"/><Relationship Id="rId4" Type="http://schemas.openxmlformats.org/officeDocument/2006/relationships/image" Target="../media/image107.png"/></Relationships>
</file>

<file path=ppt/slides/_rels/slide167.xml.rels><?xml version="1.0" encoding="UTF-8" standalone="yes"?>
<Relationships xmlns="http://schemas.openxmlformats.org/package/2006/relationships"><Relationship Id="rId3" Type="http://schemas.openxmlformats.org/officeDocument/2006/relationships/hyperlink" Target="http://4.bp.blogspot.com/-R5fd_pogAvk/VmFjdlOMvqI/AAAAAAAA1VA/W589zmXCPq8/s800/kaigo_family.png" TargetMode="External"/><Relationship Id="rId2" Type="http://schemas.openxmlformats.org/officeDocument/2006/relationships/notesSlide" Target="../notesSlides/notesSlide121.xml"/><Relationship Id="rId1" Type="http://schemas.openxmlformats.org/officeDocument/2006/relationships/slideLayout" Target="../slideLayouts/slideLayout257.xml"/><Relationship Id="rId4" Type="http://schemas.openxmlformats.org/officeDocument/2006/relationships/image" Target="../media/image106.png"/></Relationships>
</file>

<file path=ppt/slides/_rels/slide168.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jpeg"/><Relationship Id="rId7" Type="http://schemas.openxmlformats.org/officeDocument/2006/relationships/image" Target="../media/image113.png"/><Relationship Id="rId2" Type="http://schemas.openxmlformats.org/officeDocument/2006/relationships/image" Target="../media/image108.gif"/><Relationship Id="rId1" Type="http://schemas.openxmlformats.org/officeDocument/2006/relationships/slideLayout" Target="../slideLayouts/slideLayout263.xml"/><Relationship Id="rId6" Type="http://schemas.openxmlformats.org/officeDocument/2006/relationships/image" Target="../media/image112.png"/><Relationship Id="rId11" Type="http://schemas.openxmlformats.org/officeDocument/2006/relationships/image" Target="../media/image116.png"/><Relationship Id="rId5" Type="http://schemas.openxmlformats.org/officeDocument/2006/relationships/image" Target="../media/image111.png"/><Relationship Id="rId10" Type="http://schemas.openxmlformats.org/officeDocument/2006/relationships/image" Target="../media/image46.gif"/><Relationship Id="rId4" Type="http://schemas.openxmlformats.org/officeDocument/2006/relationships/image" Target="../media/image110.png"/><Relationship Id="rId9" Type="http://schemas.openxmlformats.org/officeDocument/2006/relationships/image" Target="../media/image115.png"/></Relationships>
</file>

<file path=ppt/slides/_rels/slide169.xml.rels><?xml version="1.0" encoding="UTF-8" standalone="yes"?>
<Relationships xmlns="http://schemas.openxmlformats.org/package/2006/relationships"><Relationship Id="rId8" Type="http://schemas.openxmlformats.org/officeDocument/2006/relationships/image" Target="../media/image113.png"/><Relationship Id="rId13" Type="http://schemas.openxmlformats.org/officeDocument/2006/relationships/image" Target="../media/image115.png"/><Relationship Id="rId3" Type="http://schemas.openxmlformats.org/officeDocument/2006/relationships/image" Target="../media/image108.gif"/><Relationship Id="rId7" Type="http://schemas.openxmlformats.org/officeDocument/2006/relationships/image" Target="../media/image112.png"/><Relationship Id="rId12" Type="http://schemas.openxmlformats.org/officeDocument/2006/relationships/image" Target="../media/image114.png"/><Relationship Id="rId2" Type="http://schemas.openxmlformats.org/officeDocument/2006/relationships/notesSlide" Target="../notesSlides/notesSlide122.xml"/><Relationship Id="rId1" Type="http://schemas.openxmlformats.org/officeDocument/2006/relationships/slideLayout" Target="../slideLayouts/slideLayout263.xml"/><Relationship Id="rId6" Type="http://schemas.openxmlformats.org/officeDocument/2006/relationships/image" Target="../media/image111.png"/><Relationship Id="rId11" Type="http://schemas.openxmlformats.org/officeDocument/2006/relationships/image" Target="../media/image116.png"/><Relationship Id="rId5" Type="http://schemas.openxmlformats.org/officeDocument/2006/relationships/image" Target="../media/image110.png"/><Relationship Id="rId10" Type="http://schemas.openxmlformats.org/officeDocument/2006/relationships/image" Target="../media/image46.gif"/><Relationship Id="rId4" Type="http://schemas.openxmlformats.org/officeDocument/2006/relationships/image" Target="../media/image109.jpeg"/><Relationship Id="rId9" Type="http://schemas.openxmlformats.org/officeDocument/2006/relationships/image" Target="../media/image117.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5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5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24.xml"/><Relationship Id="rId1" Type="http://schemas.openxmlformats.org/officeDocument/2006/relationships/slideLayout" Target="../slideLayouts/slideLayout258.xml"/></Relationships>
</file>

<file path=ppt/slides/_rels/slide172.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82.png"/><Relationship Id="rId7" Type="http://schemas.openxmlformats.org/officeDocument/2006/relationships/image" Target="../media/image73.png"/><Relationship Id="rId2" Type="http://schemas.openxmlformats.org/officeDocument/2006/relationships/notesSlide" Target="../notesSlides/notesSlide125.xml"/><Relationship Id="rId1" Type="http://schemas.openxmlformats.org/officeDocument/2006/relationships/slideLayout" Target="../slideLayouts/slideLayout257.xml"/><Relationship Id="rId6"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84.png"/><Relationship Id="rId4" Type="http://schemas.openxmlformats.org/officeDocument/2006/relationships/hyperlink" Target="http://1.bp.blogspot.com/-wqa7uTnP6v0/VSufO6KauWI/AAAAAAAAs4c/leH-H5gVK7A/s800/job_kaigoshi_woman.png" TargetMode="External"/><Relationship Id="rId9" Type="http://schemas.openxmlformats.org/officeDocument/2006/relationships/image" Target="../media/image86.pn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5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5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5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60.xml"/></Relationships>
</file>

<file path=ppt/slides/_rels/slide18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0.xml"/><Relationship Id="rId1" Type="http://schemas.openxmlformats.org/officeDocument/2006/relationships/slideLayout" Target="../slideLayouts/slideLayout257.xml"/></Relationships>
</file>

<file path=ppt/slides/_rels/slide18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1.xml"/><Relationship Id="rId1" Type="http://schemas.openxmlformats.org/officeDocument/2006/relationships/slideLayout" Target="../slideLayouts/slideLayout257.xml"/></Relationships>
</file>

<file path=ppt/slides/_rels/slide18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2.xml"/><Relationship Id="rId1" Type="http://schemas.openxmlformats.org/officeDocument/2006/relationships/slideLayout" Target="../slideLayouts/slideLayout257.xml"/></Relationships>
</file>

<file path=ppt/slides/_rels/slide18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33.xml"/><Relationship Id="rId1" Type="http://schemas.openxmlformats.org/officeDocument/2006/relationships/slideLayout" Target="../slideLayouts/slideLayout25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57.xml"/></Relationships>
</file>

<file path=ppt/slides/_rels/slide186.xml.rels><?xml version="1.0" encoding="UTF-8" standalone="yes"?>
<Relationships xmlns="http://schemas.openxmlformats.org/package/2006/relationships"><Relationship Id="rId3" Type="http://schemas.openxmlformats.org/officeDocument/2006/relationships/image" Target="../media/image123.png"/><Relationship Id="rId7" Type="http://schemas.microsoft.com/office/2007/relationships/hdphoto" Target="../media/hdphoto5.wdp"/><Relationship Id="rId2" Type="http://schemas.openxmlformats.org/officeDocument/2006/relationships/notesSlide" Target="../notesSlides/notesSlide135.xml"/><Relationship Id="rId1" Type="http://schemas.openxmlformats.org/officeDocument/2006/relationships/slideLayout" Target="../slideLayouts/slideLayout257.xml"/><Relationship Id="rId6" Type="http://schemas.openxmlformats.org/officeDocument/2006/relationships/image" Target="../media/image125.png"/><Relationship Id="rId5" Type="http://schemas.openxmlformats.org/officeDocument/2006/relationships/hyperlink" Target="http://2.bp.blogspot.com/-BPXRyPZGjrA/VJ6XMHPQHXI/AAAAAAAAqG4/FosuyD-hKOQ/s800/time4_yoru.png" TargetMode="External"/><Relationship Id="rId4" Type="http://schemas.openxmlformats.org/officeDocument/2006/relationships/image" Target="../media/image124.png"/></Relationships>
</file>

<file path=ppt/slides/_rels/slide187.xml.rels><?xml version="1.0" encoding="UTF-8" standalone="yes"?>
<Relationships xmlns="http://schemas.openxmlformats.org/package/2006/relationships"><Relationship Id="rId3" Type="http://schemas.openxmlformats.org/officeDocument/2006/relationships/hyperlink" Target="http://2.bp.blogspot.com/-BPXRyPZGjrA/VJ6XMHPQHXI/AAAAAAAAqG4/FosuyD-hKOQ/s800/time4_yoru.png" TargetMode="External"/><Relationship Id="rId7" Type="http://schemas.microsoft.com/office/2007/relationships/hdphoto" Target="../media/hdphoto6.wdp"/><Relationship Id="rId2" Type="http://schemas.openxmlformats.org/officeDocument/2006/relationships/notesSlide" Target="../notesSlides/notesSlide136.xml"/><Relationship Id="rId1" Type="http://schemas.openxmlformats.org/officeDocument/2006/relationships/slideLayout" Target="../slideLayouts/slideLayout257.xml"/><Relationship Id="rId6" Type="http://schemas.openxmlformats.org/officeDocument/2006/relationships/image" Target="../media/image126.png"/><Relationship Id="rId5" Type="http://schemas.microsoft.com/office/2007/relationships/hdphoto" Target="../media/hdphoto5.wdp"/><Relationship Id="rId4" Type="http://schemas.openxmlformats.org/officeDocument/2006/relationships/image" Target="../media/image125.png"/></Relationships>
</file>

<file path=ppt/slides/_rels/slide188.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37.xml"/><Relationship Id="rId1" Type="http://schemas.openxmlformats.org/officeDocument/2006/relationships/slideLayout" Target="../slideLayouts/slideLayout257.xml"/><Relationship Id="rId5" Type="http://schemas.openxmlformats.org/officeDocument/2006/relationships/image" Target="../media/image128.wmf"/><Relationship Id="rId4" Type="http://schemas.microsoft.com/office/2007/relationships/hdphoto" Target="../media/hdphoto7.wdp"/></Relationships>
</file>

<file path=ppt/slides/_rels/slide18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38.xml"/><Relationship Id="rId1" Type="http://schemas.openxmlformats.org/officeDocument/2006/relationships/slideLayout" Target="../slideLayouts/slideLayout257.xml"/><Relationship Id="rId6" Type="http://schemas.microsoft.com/office/2007/relationships/hdphoto" Target="../media/hdphoto8.wdp"/><Relationship Id="rId5" Type="http://schemas.openxmlformats.org/officeDocument/2006/relationships/image" Target="../media/image131.png"/><Relationship Id="rId4" Type="http://schemas.openxmlformats.org/officeDocument/2006/relationships/image" Target="../media/image130.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57.xml"/></Relationships>
</file>

<file path=ppt/slides/_rels/slide19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40.xml"/><Relationship Id="rId1" Type="http://schemas.openxmlformats.org/officeDocument/2006/relationships/slideLayout" Target="../slideLayouts/slideLayout257.xml"/><Relationship Id="rId5" Type="http://schemas.openxmlformats.org/officeDocument/2006/relationships/image" Target="../media/image132.png"/><Relationship Id="rId4" Type="http://schemas.openxmlformats.org/officeDocument/2006/relationships/image" Target="../media/image62.jpe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60.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58.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5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5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55.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45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63.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455.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45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455.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455.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455.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455.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434.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433.xml"/></Relationships>
</file>

<file path=ppt/slides/_rels/slide209.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133.png"/><Relationship Id="rId7" Type="http://schemas.openxmlformats.org/officeDocument/2006/relationships/image" Target="../media/image137.WMF"/><Relationship Id="rId2" Type="http://schemas.openxmlformats.org/officeDocument/2006/relationships/notesSlide" Target="../notesSlides/notesSlide154.xml"/><Relationship Id="rId1" Type="http://schemas.openxmlformats.org/officeDocument/2006/relationships/slideLayout" Target="../slideLayouts/slideLayout438.xml"/><Relationship Id="rId6" Type="http://schemas.openxmlformats.org/officeDocument/2006/relationships/image" Target="../media/image136.png"/><Relationship Id="rId5" Type="http://schemas.openxmlformats.org/officeDocument/2006/relationships/image" Target="../media/image135.png"/><Relationship Id="rId4" Type="http://schemas.openxmlformats.org/officeDocument/2006/relationships/image" Target="../media/image134.wm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434.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43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433.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301.xml"/></Relationships>
</file>

<file path=ppt/slides/_rels/slide21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59.xml"/><Relationship Id="rId1" Type="http://schemas.openxmlformats.org/officeDocument/2006/relationships/slideLayout" Target="../slideLayouts/slideLayout482.xml"/><Relationship Id="rId4" Type="http://schemas.openxmlformats.org/officeDocument/2006/relationships/chart" Target="../charts/chart9.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490.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301.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500.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433.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58.xml"/></Relationships>
</file>

<file path=ppt/slides/_rels/slide220.xml.rels><?xml version="1.0" encoding="UTF-8" standalone="yes"?>
<Relationships xmlns="http://schemas.openxmlformats.org/package/2006/relationships"><Relationship Id="rId8" Type="http://schemas.openxmlformats.org/officeDocument/2006/relationships/image" Target="../media/image142.wmf"/><Relationship Id="rId13" Type="http://schemas.openxmlformats.org/officeDocument/2006/relationships/image" Target="../media/image146.png"/><Relationship Id="rId18" Type="http://schemas.openxmlformats.org/officeDocument/2006/relationships/image" Target="../media/image150.png"/><Relationship Id="rId3" Type="http://schemas.openxmlformats.org/officeDocument/2006/relationships/image" Target="../media/image139.jpeg"/><Relationship Id="rId21" Type="http://schemas.openxmlformats.org/officeDocument/2006/relationships/image" Target="../media/image153.png"/><Relationship Id="rId7" Type="http://schemas.openxmlformats.org/officeDocument/2006/relationships/image" Target="../media/image141.png"/><Relationship Id="rId12" Type="http://schemas.openxmlformats.org/officeDocument/2006/relationships/image" Target="../media/image145.png"/><Relationship Id="rId17" Type="http://schemas.openxmlformats.org/officeDocument/2006/relationships/image" Target="../media/image149.jpeg"/><Relationship Id="rId2" Type="http://schemas.openxmlformats.org/officeDocument/2006/relationships/image" Target="../media/image138.png"/><Relationship Id="rId16" Type="http://schemas.openxmlformats.org/officeDocument/2006/relationships/image" Target="../media/image148.png"/><Relationship Id="rId20" Type="http://schemas.openxmlformats.org/officeDocument/2006/relationships/image" Target="../media/image152.jpeg"/><Relationship Id="rId1" Type="http://schemas.openxmlformats.org/officeDocument/2006/relationships/slideLayout" Target="../slideLayouts/slideLayout512.xml"/><Relationship Id="rId6" Type="http://schemas.openxmlformats.org/officeDocument/2006/relationships/image" Target="../media/image26.wmf"/><Relationship Id="rId11" Type="http://schemas.microsoft.com/office/2007/relationships/hdphoto" Target="../media/hdphoto10.wdp"/><Relationship Id="rId5" Type="http://schemas.microsoft.com/office/2007/relationships/hdphoto" Target="../media/hdphoto9.wdp"/><Relationship Id="rId15" Type="http://schemas.openxmlformats.org/officeDocument/2006/relationships/image" Target="../media/image147.png"/><Relationship Id="rId10" Type="http://schemas.openxmlformats.org/officeDocument/2006/relationships/image" Target="../media/image144.jpeg"/><Relationship Id="rId19" Type="http://schemas.openxmlformats.org/officeDocument/2006/relationships/image" Target="../media/image151.png"/><Relationship Id="rId4" Type="http://schemas.openxmlformats.org/officeDocument/2006/relationships/image" Target="../media/image140.png"/><Relationship Id="rId9" Type="http://schemas.openxmlformats.org/officeDocument/2006/relationships/image" Target="../media/image143.png"/><Relationship Id="rId14" Type="http://schemas.microsoft.com/office/2007/relationships/hdphoto" Target="../media/hdphoto11.wdp"/></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41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52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534.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466.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46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44.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555.xml"/></Relationships>
</file>

<file path=ppt/slides/_rels/slide229.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1.xml"/><Relationship Id="rId1" Type="http://schemas.openxmlformats.org/officeDocument/2006/relationships/slideLayout" Target="../slideLayouts/slideLayout567.xml"/></Relationships>
</file>

<file path=ppt/slides/_rels/slide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58.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68.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8.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68.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68.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400.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400.xml"/></Relationships>
</file>

<file path=ppt/slides/_rels/slide23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8.xml"/><Relationship Id="rId1" Type="http://schemas.openxmlformats.org/officeDocument/2006/relationships/slideLayout" Target="../slideLayouts/slideLayout400.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400.xml"/></Relationships>
</file>

<file path=ppt/slides/_rels/slide239.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0.xml"/><Relationship Id="rId1" Type="http://schemas.openxmlformats.org/officeDocument/2006/relationships/slideLayout" Target="../slideLayouts/slideLayout577.xml"/></Relationships>
</file>

<file path=ppt/slides/_rels/slide2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58.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345.xml"/></Relationships>
</file>

<file path=ppt/slides/_rels/slide241.xml.rels><?xml version="1.0" encoding="UTF-8" standalone="yes"?>
<Relationships xmlns="http://schemas.openxmlformats.org/package/2006/relationships"><Relationship Id="rId8" Type="http://schemas.openxmlformats.org/officeDocument/2006/relationships/image" Target="../media/image128.wmf"/><Relationship Id="rId3" Type="http://schemas.openxmlformats.org/officeDocument/2006/relationships/image" Target="../media/image158.png"/><Relationship Id="rId7" Type="http://schemas.microsoft.com/office/2007/relationships/hdphoto" Target="../media/hdphoto8.wdp"/><Relationship Id="rId2" Type="http://schemas.openxmlformats.org/officeDocument/2006/relationships/image" Target="../media/image157.png"/><Relationship Id="rId1" Type="http://schemas.openxmlformats.org/officeDocument/2006/relationships/slideLayout" Target="../slideLayouts/slideLayout373.xml"/><Relationship Id="rId6" Type="http://schemas.openxmlformats.org/officeDocument/2006/relationships/image" Target="../media/image131.png"/><Relationship Id="rId5" Type="http://schemas.openxmlformats.org/officeDocument/2006/relationships/image" Target="../media/image159.png"/><Relationship Id="rId4" Type="http://schemas.microsoft.com/office/2007/relationships/hdphoto" Target="../media/hdphoto12.wdp"/></Relationships>
</file>

<file path=ppt/slides/_rels/slide242.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160.png"/><Relationship Id="rId1" Type="http://schemas.openxmlformats.org/officeDocument/2006/relationships/slideLayout" Target="../slideLayouts/slideLayout384.xml"/><Relationship Id="rId5" Type="http://schemas.openxmlformats.org/officeDocument/2006/relationships/image" Target="../media/image162.png"/><Relationship Id="rId4" Type="http://schemas.openxmlformats.org/officeDocument/2006/relationships/image" Target="../media/image161.png"/></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89.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67.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45.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45.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400.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411.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00.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48.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9.xml"/></Relationships>
</file>

<file path=ppt/slides/_rels/slide253.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92.xml"/><Relationship Id="rId1" Type="http://schemas.openxmlformats.org/officeDocument/2006/relationships/slideLayout" Target="../slideLayouts/slideLayout79.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9.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9.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9.xml"/></Relationships>
</file>

<file path=ppt/slides/_rels/slide25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emf"/><Relationship Id="rId1" Type="http://schemas.openxmlformats.org/officeDocument/2006/relationships/slideLayout" Target="../slideLayouts/slideLayout161.xml"/></Relationships>
</file>

<file path=ppt/slides/_rels/slide258.xml.rels><?xml version="1.0" encoding="UTF-8" standalone="yes"?>
<Relationships xmlns="http://schemas.openxmlformats.org/package/2006/relationships"><Relationship Id="rId2" Type="http://schemas.openxmlformats.org/officeDocument/2006/relationships/image" Target="../media/image166.emf"/><Relationship Id="rId1" Type="http://schemas.openxmlformats.org/officeDocument/2006/relationships/slideLayout" Target="../slideLayouts/slideLayout24.xml"/></Relationships>
</file>

<file path=ppt/slides/_rels/slide259.xml.rels><?xml version="1.0" encoding="UTF-8" standalone="yes"?>
<Relationships xmlns="http://schemas.openxmlformats.org/package/2006/relationships"><Relationship Id="rId2" Type="http://schemas.openxmlformats.org/officeDocument/2006/relationships/image" Target="../media/image167.emf"/><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260.xml.rels><?xml version="1.0" encoding="UTF-8" standalone="yes"?>
<Relationships xmlns="http://schemas.openxmlformats.org/package/2006/relationships"><Relationship Id="rId3" Type="http://schemas.openxmlformats.org/officeDocument/2006/relationships/image" Target="../media/image168.wmf"/><Relationship Id="rId2" Type="http://schemas.openxmlformats.org/officeDocument/2006/relationships/notesSlide" Target="../notesSlides/notesSlide196.xml"/><Relationship Id="rId1" Type="http://schemas.openxmlformats.org/officeDocument/2006/relationships/slideLayout" Target="../slideLayouts/slideLayout301.xml"/><Relationship Id="rId4" Type="http://schemas.openxmlformats.org/officeDocument/2006/relationships/image" Target="../media/image169.png"/></Relationships>
</file>

<file path=ppt/slides/_rels/slide261.xml.rels><?xml version="1.0" encoding="UTF-8" standalone="yes"?>
<Relationships xmlns="http://schemas.openxmlformats.org/package/2006/relationships"><Relationship Id="rId3" Type="http://schemas.openxmlformats.org/officeDocument/2006/relationships/notesSlide" Target="../notesSlides/notesSlide197.xml"/><Relationship Id="rId2" Type="http://schemas.openxmlformats.org/officeDocument/2006/relationships/slideLayout" Target="../slideLayouts/slideLayout312.xml"/><Relationship Id="rId1" Type="http://schemas.openxmlformats.org/officeDocument/2006/relationships/vmlDrawing" Target="../drawings/vmlDrawing1.vml"/><Relationship Id="rId6" Type="http://schemas.openxmlformats.org/officeDocument/2006/relationships/image" Target="../media/image171.png"/><Relationship Id="rId5" Type="http://schemas.openxmlformats.org/officeDocument/2006/relationships/image" Target="../media/image170.emf"/><Relationship Id="rId4" Type="http://schemas.openxmlformats.org/officeDocument/2006/relationships/package" Target="../embeddings/Microsoft_PowerPoint__________8.pptx"/></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5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9.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2.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2.xml"/></Relationships>
</file>

<file path=ppt/slides/_rels/slide268.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13.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1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112.xml"/></Relationships>
</file>

<file path=ppt/slides/_rels/slide27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05.xml"/><Relationship Id="rId1" Type="http://schemas.openxmlformats.org/officeDocument/2006/relationships/slideLayout" Target="../slideLayouts/slideLayout112.xml"/></Relationships>
</file>

<file path=ppt/slides/_rels/slide274.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206.xml"/><Relationship Id="rId1" Type="http://schemas.openxmlformats.org/officeDocument/2006/relationships/slideLayout" Target="../slideLayouts/slideLayout290.xml"/></Relationships>
</file>

<file path=ppt/slides/_rels/slide27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340.xml"/><Relationship Id="rId6" Type="http://schemas.openxmlformats.org/officeDocument/2006/relationships/image" Target="../media/image137.WMF"/><Relationship Id="rId5" Type="http://schemas.openxmlformats.org/officeDocument/2006/relationships/image" Target="../media/image177.png"/><Relationship Id="rId4" Type="http://schemas.openxmlformats.org/officeDocument/2006/relationships/image" Target="../media/image176.png"/></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123.xml"/></Relationships>
</file>

<file path=ppt/slides/_rels/slide27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08.xml"/><Relationship Id="rId1" Type="http://schemas.openxmlformats.org/officeDocument/2006/relationships/slideLayout" Target="../slideLayouts/slideLayout112.xml"/></Relationships>
</file>

<file path=ppt/slides/_rels/slide278.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image" Target="../media/image178.wmf"/><Relationship Id="rId1" Type="http://schemas.openxmlformats.org/officeDocument/2006/relationships/slideLayout" Target="../slideLayouts/slideLayout329.xml"/><Relationship Id="rId5" Type="http://schemas.openxmlformats.org/officeDocument/2006/relationships/image" Target="../media/image137.WMF"/><Relationship Id="rId4" Type="http://schemas.openxmlformats.org/officeDocument/2006/relationships/image" Target="../media/image180.png"/></Relationships>
</file>

<file path=ppt/slides/_rels/slide27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9.xml"/><Relationship Id="rId1" Type="http://schemas.openxmlformats.org/officeDocument/2006/relationships/slideLayout" Target="../slideLayouts/slideLayout235.xml"/><Relationship Id="rId4" Type="http://schemas.openxmlformats.org/officeDocument/2006/relationships/image" Target="../media/image182.png"/></Relationships>
</file>

<file path=ppt/slides/_rels/slide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58.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46.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46.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46.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85.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52.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35.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90.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96.xml"/></Relationships>
</file>

<file path=ppt/slides/_rels/slide28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7.xml"/><Relationship Id="rId1" Type="http://schemas.openxmlformats.org/officeDocument/2006/relationships/slideLayout" Target="../slideLayouts/slideLayout290.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91.xml"/></Relationships>
</file>

<file path=ppt/slides/_rels/slide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58.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90.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90.xml"/></Relationships>
</file>

<file path=ppt/slides/_rels/slide292.xml.rels><?xml version="1.0" encoding="UTF-8" standalone="yes"?>
<Relationships xmlns="http://schemas.openxmlformats.org/package/2006/relationships"><Relationship Id="rId8" Type="http://schemas.openxmlformats.org/officeDocument/2006/relationships/hyperlink" Target="http://1.bp.blogspot.com/-aa8DuSxqUvY/UgsxcYkGbFI/AAAAAAAAXXU/SsPSIQU5jGE/s800/job_doctor.png" TargetMode="External"/><Relationship Id="rId13" Type="http://schemas.openxmlformats.org/officeDocument/2006/relationships/image" Target="../media/image189.png"/><Relationship Id="rId18" Type="http://schemas.openxmlformats.org/officeDocument/2006/relationships/image" Target="../media/image192.png"/><Relationship Id="rId3" Type="http://schemas.openxmlformats.org/officeDocument/2006/relationships/hyperlink" Target="http://4.bp.blogspot.com/-w479PzxVHA8/V1z9Kq-uRzI/AAAAAAAA7Ps/JfchSeRC-Rc8wT3Gi1OvoB8--89Ux370QCLcB/s800/iryou_doctor_nurse_jimu.png" TargetMode="External"/><Relationship Id="rId21" Type="http://schemas.openxmlformats.org/officeDocument/2006/relationships/image" Target="../media/image195.png"/><Relationship Id="rId7" Type="http://schemas.openxmlformats.org/officeDocument/2006/relationships/image" Target="../media/image185.png"/><Relationship Id="rId12" Type="http://schemas.openxmlformats.org/officeDocument/2006/relationships/image" Target="../media/image188.png"/><Relationship Id="rId17" Type="http://schemas.openxmlformats.org/officeDocument/2006/relationships/image" Target="../media/image191.png"/><Relationship Id="rId2" Type="http://schemas.openxmlformats.org/officeDocument/2006/relationships/notesSlide" Target="../notesSlides/notesSlide220.xml"/><Relationship Id="rId16" Type="http://schemas.openxmlformats.org/officeDocument/2006/relationships/hyperlink" Target="http://1.bp.blogspot.com/-N2ZYsp5rTEw/VozfiTpRFmI/AAAAAAAA2mY/YCyXq4--b1Q/s800/school_chakuseki.png" TargetMode="External"/><Relationship Id="rId20" Type="http://schemas.openxmlformats.org/officeDocument/2006/relationships/image" Target="../media/image194.png"/><Relationship Id="rId1" Type="http://schemas.openxmlformats.org/officeDocument/2006/relationships/slideLayout" Target="../slideLayouts/slideLayout290.xml"/><Relationship Id="rId6" Type="http://schemas.openxmlformats.org/officeDocument/2006/relationships/image" Target="../media/image74.png"/><Relationship Id="rId11" Type="http://schemas.openxmlformats.org/officeDocument/2006/relationships/image" Target="../media/image69.png"/><Relationship Id="rId5" Type="http://schemas.openxmlformats.org/officeDocument/2006/relationships/hyperlink" Target="http://1.bp.blogspot.com/-LSCklp2fqOI/Vkcaeten8KI/AAAAAAAA0cM/r_CPwIofBVQ/s800/dai_byouin2.png" TargetMode="External"/><Relationship Id="rId15" Type="http://schemas.openxmlformats.org/officeDocument/2006/relationships/image" Target="../media/image190.png"/><Relationship Id="rId10" Type="http://schemas.openxmlformats.org/officeDocument/2006/relationships/image" Target="../media/image187.png"/><Relationship Id="rId19" Type="http://schemas.openxmlformats.org/officeDocument/2006/relationships/image" Target="../media/image193.png"/><Relationship Id="rId4" Type="http://schemas.openxmlformats.org/officeDocument/2006/relationships/image" Target="../media/image184.png"/><Relationship Id="rId9" Type="http://schemas.openxmlformats.org/officeDocument/2006/relationships/image" Target="../media/image186.png"/><Relationship Id="rId14" Type="http://schemas.openxmlformats.org/officeDocument/2006/relationships/hyperlink" Target="http://1.bp.blogspot.com/-XKTafTy2_Bw/UOKDYzJbICI/AAAAAAAAKNY/tTeng5oVcJk/s1600/school.png" TargetMode="Externa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290.xml"/></Relationships>
</file>

<file path=ppt/slides/_rels/slide294.xml.rels><?xml version="1.0" encoding="UTF-8" standalone="yes"?>
<Relationships xmlns="http://schemas.openxmlformats.org/package/2006/relationships"><Relationship Id="rId3" Type="http://schemas.openxmlformats.org/officeDocument/2006/relationships/image" Target="../media/image196.WMF"/><Relationship Id="rId2" Type="http://schemas.openxmlformats.org/officeDocument/2006/relationships/notesSlide" Target="../notesSlides/notesSlide222.xml"/><Relationship Id="rId1" Type="http://schemas.openxmlformats.org/officeDocument/2006/relationships/slideLayout" Target="../slideLayouts/slideLayout290.xml"/></Relationships>
</file>

<file path=ppt/slides/_rels/slide295.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23.xml"/><Relationship Id="rId1" Type="http://schemas.openxmlformats.org/officeDocument/2006/relationships/slideLayout" Target="../slideLayouts/slideLayout290.xml"/><Relationship Id="rId5" Type="http://schemas.openxmlformats.org/officeDocument/2006/relationships/image" Target="../media/image198.png"/><Relationship Id="rId4" Type="http://schemas.openxmlformats.org/officeDocument/2006/relationships/hyperlink" Target="http://2.bp.blogspot.com/-tWEXQoaJi2I/V1z9PlVwAeI/AAAAAAAA7QU/6J76Cp1CB-YtWLwHfcLFEWc7oIA8dRJlwCLcB/s800/medical_keikan_keibi_eiyou.png" TargetMode="External"/></Relationships>
</file>

<file path=ppt/slides/_rels/slide296.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69.png"/><Relationship Id="rId7" Type="http://schemas.openxmlformats.org/officeDocument/2006/relationships/hyperlink" Target="http://2.bp.blogspot.com/-tWEXQoaJi2I/V1z9PlVwAeI/AAAAAAAA7QU/6J76Cp1CB-YtWLwHfcLFEWc7oIA8dRJlwCLcB/s800/medical_keikan_keibi_eiyou.png" TargetMode="External"/><Relationship Id="rId2" Type="http://schemas.openxmlformats.org/officeDocument/2006/relationships/notesSlide" Target="../notesSlides/notesSlide224.xml"/><Relationship Id="rId1" Type="http://schemas.openxmlformats.org/officeDocument/2006/relationships/slideLayout" Target="../slideLayouts/slideLayout290.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297.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82.png"/><Relationship Id="rId7" Type="http://schemas.openxmlformats.org/officeDocument/2006/relationships/image" Target="../media/image73.png"/><Relationship Id="rId2" Type="http://schemas.openxmlformats.org/officeDocument/2006/relationships/notesSlide" Target="../notesSlides/notesSlide225.xml"/><Relationship Id="rId1" Type="http://schemas.openxmlformats.org/officeDocument/2006/relationships/slideLayout" Target="../slideLayouts/slideLayout290.xml"/><Relationship Id="rId6"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84.png"/><Relationship Id="rId4" Type="http://schemas.openxmlformats.org/officeDocument/2006/relationships/hyperlink" Target="http://1.bp.blogspot.com/-wqa7uTnP6v0/VSufO6KauWI/AAAAAAAAs4c/leH-H5gVK7A/s800/job_kaigoshi_woman.png" TargetMode="External"/><Relationship Id="rId9" Type="http://schemas.openxmlformats.org/officeDocument/2006/relationships/image" Target="../media/image86.png"/></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91.xml"/></Relationships>
</file>

<file path=ppt/slides/_rels/slide299.xml.rels><?xml version="1.0" encoding="UTF-8" standalone="yes"?>
<Relationships xmlns="http://schemas.openxmlformats.org/package/2006/relationships"><Relationship Id="rId8" Type="http://schemas.openxmlformats.org/officeDocument/2006/relationships/image" Target="../media/image204.png"/><Relationship Id="rId3" Type="http://schemas.openxmlformats.org/officeDocument/2006/relationships/image" Target="../media/image199.png"/><Relationship Id="rId7" Type="http://schemas.openxmlformats.org/officeDocument/2006/relationships/image" Target="../media/image203.png"/><Relationship Id="rId2" Type="http://schemas.openxmlformats.org/officeDocument/2006/relationships/notesSlide" Target="../notesSlides/notesSlide226.xml"/><Relationship Id="rId1" Type="http://schemas.openxmlformats.org/officeDocument/2006/relationships/slideLayout" Target="../slideLayouts/slideLayout290.xml"/><Relationship Id="rId6" Type="http://schemas.openxmlformats.org/officeDocument/2006/relationships/image" Target="../media/image202.png"/><Relationship Id="rId11" Type="http://schemas.openxmlformats.org/officeDocument/2006/relationships/image" Target="../media/image207.png"/><Relationship Id="rId5" Type="http://schemas.openxmlformats.org/officeDocument/2006/relationships/image" Target="../media/image201.png"/><Relationship Id="rId10" Type="http://schemas.openxmlformats.org/officeDocument/2006/relationships/image" Target="../media/image206.png"/><Relationship Id="rId4" Type="http://schemas.openxmlformats.org/officeDocument/2006/relationships/image" Target="../media/image200.png"/><Relationship Id="rId9" Type="http://schemas.openxmlformats.org/officeDocument/2006/relationships/image" Target="../media/image20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3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58.xml"/><Relationship Id="rId6" Type="http://schemas.microsoft.com/office/2007/relationships/hdphoto" Target="../media/hdphoto2.wdp"/><Relationship Id="rId5" Type="http://schemas.openxmlformats.org/officeDocument/2006/relationships/image" Target="../media/image10.png"/><Relationship Id="rId10" Type="http://schemas.openxmlformats.org/officeDocument/2006/relationships/image" Target="../media/image13.jpeg"/><Relationship Id="rId4" Type="http://schemas.microsoft.com/office/2007/relationships/hdphoto" Target="../media/hdphoto1.wdp"/><Relationship Id="rId9" Type="http://schemas.openxmlformats.org/officeDocument/2006/relationships/image" Target="../media/image12.jpe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290.xml"/></Relationships>
</file>

<file path=ppt/slides/_rels/slide301.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28.xml"/><Relationship Id="rId1" Type="http://schemas.openxmlformats.org/officeDocument/2006/relationships/slideLayout" Target="../slideLayouts/slideLayout290.xml"/></Relationships>
</file>

<file path=ppt/slides/_rels/slide302.xml.rels><?xml version="1.0" encoding="UTF-8" standalone="yes"?>
<Relationships xmlns="http://schemas.openxmlformats.org/package/2006/relationships"><Relationship Id="rId8" Type="http://schemas.openxmlformats.org/officeDocument/2006/relationships/image" Target="../media/image211.png"/><Relationship Id="rId3" Type="http://schemas.openxmlformats.org/officeDocument/2006/relationships/hyperlink" Target="http://2.bp.blogspot.com/-LOjEN9FxWD0/WI1zI6HDEFI/AAAAAAABBWs/y_IOFjlzqB8aOzKFev9mUgs7jhk3d1EZwCLcB/s800/car_side_kyukyusya.png" TargetMode="External"/><Relationship Id="rId7" Type="http://schemas.openxmlformats.org/officeDocument/2006/relationships/hyperlink" Target="http://2.bp.blogspot.com/-3Yq4chqAbIA/VIhOoVZOgII/AAAAAAAApfE/W2u5_NaF8aw/s800/helicopter_doctor.png" TargetMode="External"/><Relationship Id="rId2" Type="http://schemas.openxmlformats.org/officeDocument/2006/relationships/notesSlide" Target="../notesSlides/notesSlide229.xml"/><Relationship Id="rId1" Type="http://schemas.openxmlformats.org/officeDocument/2006/relationships/slideLayout" Target="../slideLayouts/slideLayout290.xml"/><Relationship Id="rId6" Type="http://schemas.openxmlformats.org/officeDocument/2006/relationships/image" Target="../media/image210.png"/><Relationship Id="rId5" Type="http://schemas.openxmlformats.org/officeDocument/2006/relationships/hyperlink" Target="http://3.bp.blogspot.com/-mLSGAuLw3bs/VGLLE1qMDJI/AAAAAAAAot0/fpLwUBXxzKA/s800/chiryou_syochi_boy.png" TargetMode="External"/><Relationship Id="rId4" Type="http://schemas.openxmlformats.org/officeDocument/2006/relationships/image" Target="../media/image209.png"/></Relationships>
</file>

<file path=ppt/slides/_rels/slide303.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30.xml"/><Relationship Id="rId1" Type="http://schemas.openxmlformats.org/officeDocument/2006/relationships/slideLayout" Target="../slideLayouts/slideLayout290.xml"/><Relationship Id="rId5" Type="http://schemas.openxmlformats.org/officeDocument/2006/relationships/image" Target="../media/image214.png"/><Relationship Id="rId4" Type="http://schemas.openxmlformats.org/officeDocument/2006/relationships/image" Target="../media/image213.png"/></Relationships>
</file>

<file path=ppt/slides/_rels/slide30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1.xml"/><Relationship Id="rId1" Type="http://schemas.openxmlformats.org/officeDocument/2006/relationships/slideLayout" Target="../slideLayouts/slideLayout290.xml"/></Relationships>
</file>

<file path=ppt/slides/_rels/slide305.xml.rels><?xml version="1.0" encoding="UTF-8" standalone="yes"?>
<Relationships xmlns="http://schemas.openxmlformats.org/package/2006/relationships"><Relationship Id="rId8" Type="http://schemas.openxmlformats.org/officeDocument/2006/relationships/image" Target="../media/image217.png"/><Relationship Id="rId3" Type="http://schemas.openxmlformats.org/officeDocument/2006/relationships/image" Target="../media/image199.png"/><Relationship Id="rId7" Type="http://schemas.openxmlformats.org/officeDocument/2006/relationships/image" Target="../media/image216.png"/><Relationship Id="rId12" Type="http://schemas.openxmlformats.org/officeDocument/2006/relationships/image" Target="../media/image221.png"/><Relationship Id="rId2" Type="http://schemas.openxmlformats.org/officeDocument/2006/relationships/notesSlide" Target="../notesSlides/notesSlide232.xml"/><Relationship Id="rId1" Type="http://schemas.openxmlformats.org/officeDocument/2006/relationships/slideLayout" Target="../slideLayouts/slideLayout290.xml"/><Relationship Id="rId6" Type="http://schemas.openxmlformats.org/officeDocument/2006/relationships/image" Target="../media/image168.wmf"/><Relationship Id="rId11" Type="http://schemas.openxmlformats.org/officeDocument/2006/relationships/image" Target="../media/image220.png"/><Relationship Id="rId5" Type="http://schemas.openxmlformats.org/officeDocument/2006/relationships/image" Target="../media/image184.png"/><Relationship Id="rId10" Type="http://schemas.openxmlformats.org/officeDocument/2006/relationships/image" Target="../media/image219.png"/><Relationship Id="rId4" Type="http://schemas.openxmlformats.org/officeDocument/2006/relationships/hyperlink" Target="http://4.bp.blogspot.com/-w479PzxVHA8/V1z9Kq-uRzI/AAAAAAAA7Ps/JfchSeRC-Rc8wT3Gi1OvoB8--89Ux370QCLcB/s800/iryou_doctor_nurse_jimu.png" TargetMode="External"/><Relationship Id="rId9" Type="http://schemas.openxmlformats.org/officeDocument/2006/relationships/image" Target="../media/image218.png"/></Relationships>
</file>

<file path=ppt/slides/_rels/slide306.xml.rels><?xml version="1.0" encoding="UTF-8" standalone="yes"?>
<Relationships xmlns="http://schemas.openxmlformats.org/package/2006/relationships"><Relationship Id="rId3" Type="http://schemas.openxmlformats.org/officeDocument/2006/relationships/image" Target="../media/image168.wmf"/><Relationship Id="rId2" Type="http://schemas.openxmlformats.org/officeDocument/2006/relationships/notesSlide" Target="../notesSlides/notesSlide233.xml"/><Relationship Id="rId1" Type="http://schemas.openxmlformats.org/officeDocument/2006/relationships/slideLayout" Target="../slideLayouts/slideLayout290.xml"/><Relationship Id="rId4" Type="http://schemas.openxmlformats.org/officeDocument/2006/relationships/image" Target="../media/image169.png"/></Relationships>
</file>

<file path=ppt/slides/_rels/slide307.xml.rels><?xml version="1.0" encoding="UTF-8" standalone="yes"?>
<Relationships xmlns="http://schemas.openxmlformats.org/package/2006/relationships"><Relationship Id="rId3" Type="http://schemas.openxmlformats.org/officeDocument/2006/relationships/notesSlide" Target="../notesSlides/notesSlide234.xml"/><Relationship Id="rId2" Type="http://schemas.openxmlformats.org/officeDocument/2006/relationships/slideLayout" Target="../slideLayouts/slideLayout290.xml"/><Relationship Id="rId1" Type="http://schemas.openxmlformats.org/officeDocument/2006/relationships/vmlDrawing" Target="../drawings/vmlDrawing2.vml"/><Relationship Id="rId6" Type="http://schemas.openxmlformats.org/officeDocument/2006/relationships/image" Target="../media/image171.png"/><Relationship Id="rId5" Type="http://schemas.openxmlformats.org/officeDocument/2006/relationships/image" Target="../media/image170.emf"/><Relationship Id="rId4" Type="http://schemas.openxmlformats.org/officeDocument/2006/relationships/package" Target="../embeddings/Microsoft_PowerPoint__________9.pptx"/></Relationships>
</file>

<file path=ppt/slides/_rels/slide30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35.xml"/><Relationship Id="rId1" Type="http://schemas.openxmlformats.org/officeDocument/2006/relationships/slideLayout" Target="../slideLayouts/slideLayout290.xml"/><Relationship Id="rId4" Type="http://schemas.openxmlformats.org/officeDocument/2006/relationships/image" Target="../media/image218.png"/></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90.xml"/></Relationships>
</file>

<file path=ppt/slides/_rels/slide3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258.xml"/><Relationship Id="rId4" Type="http://schemas.openxmlformats.org/officeDocument/2006/relationships/image" Target="../media/image16.jpeg"/></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90.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90.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90.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90.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90.xml"/></Relationships>
</file>

<file path=ppt/slides/_rels/slide315.xml.rels><?xml version="1.0" encoding="UTF-8" standalone="yes"?>
<Relationships xmlns="http://schemas.openxmlformats.org/package/2006/relationships"><Relationship Id="rId3" Type="http://schemas.openxmlformats.org/officeDocument/2006/relationships/image" Target="../media/image137.WMF"/><Relationship Id="rId2" Type="http://schemas.openxmlformats.org/officeDocument/2006/relationships/notesSlide" Target="../notesSlides/notesSlide242.xml"/><Relationship Id="rId1" Type="http://schemas.openxmlformats.org/officeDocument/2006/relationships/slideLayout" Target="../slideLayouts/slideLayout290.xml"/><Relationship Id="rId6" Type="http://schemas.openxmlformats.org/officeDocument/2006/relationships/image" Target="../media/image225.jpeg"/><Relationship Id="rId5" Type="http://schemas.openxmlformats.org/officeDocument/2006/relationships/image" Target="../media/image224.gif"/><Relationship Id="rId4" Type="http://schemas.openxmlformats.org/officeDocument/2006/relationships/image" Target="../media/image223.wmf"/></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290.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90.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90.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290.xml"/></Relationships>
</file>

<file path=ppt/slides/_rels/slide3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0.xml"/><Relationship Id="rId1" Type="http://schemas.openxmlformats.org/officeDocument/2006/relationships/slideLayout" Target="../slideLayouts/slideLayout258.xml"/></Relationships>
</file>

<file path=ppt/slides/_rels/slide320.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247.xml"/><Relationship Id="rId1" Type="http://schemas.openxmlformats.org/officeDocument/2006/relationships/slideLayout" Target="../slideLayouts/slideLayout290.xml"/><Relationship Id="rId6" Type="http://schemas.openxmlformats.org/officeDocument/2006/relationships/image" Target="../media/image229.png"/><Relationship Id="rId5" Type="http://schemas.openxmlformats.org/officeDocument/2006/relationships/image" Target="../media/image228.png"/><Relationship Id="rId4" Type="http://schemas.openxmlformats.org/officeDocument/2006/relationships/image" Target="../media/image227.png"/></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90.xml"/></Relationships>
</file>

<file path=ppt/slides/_rels/slide322.xml.rels><?xml version="1.0" encoding="UTF-8" standalone="yes"?>
<Relationships xmlns="http://schemas.openxmlformats.org/package/2006/relationships"><Relationship Id="rId3" Type="http://schemas.openxmlformats.org/officeDocument/2006/relationships/image" Target="../media/image230.wmf"/><Relationship Id="rId2" Type="http://schemas.openxmlformats.org/officeDocument/2006/relationships/notesSlide" Target="../notesSlides/notesSlide249.xml"/><Relationship Id="rId1" Type="http://schemas.openxmlformats.org/officeDocument/2006/relationships/slideLayout" Target="../slideLayouts/slideLayout290.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93.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90.xml"/></Relationships>
</file>

<file path=ppt/slides/_rels/slide325.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31.png"/><Relationship Id="rId1" Type="http://schemas.openxmlformats.org/officeDocument/2006/relationships/slideLayout" Target="../slideLayouts/slideLayout291.xml"/><Relationship Id="rId4" Type="http://schemas.openxmlformats.org/officeDocument/2006/relationships/chart" Target="../charts/chart11.xml"/></Relationships>
</file>

<file path=ppt/slides/_rels/slide32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52.xml"/><Relationship Id="rId1" Type="http://schemas.openxmlformats.org/officeDocument/2006/relationships/slideLayout" Target="../slideLayouts/slideLayout290.xml"/><Relationship Id="rId4" Type="http://schemas.openxmlformats.org/officeDocument/2006/relationships/image" Target="../media/image234.png"/></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90.xml"/></Relationships>
</file>

<file path=ppt/slides/_rels/slide32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54.xml"/><Relationship Id="rId1" Type="http://schemas.openxmlformats.org/officeDocument/2006/relationships/slideLayout" Target="../slideLayouts/slideLayout290.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9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90.xml"/></Relationships>
</file>

<file path=ppt/slides/_rels/slide331.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57.xml"/><Relationship Id="rId1" Type="http://schemas.openxmlformats.org/officeDocument/2006/relationships/slideLayout" Target="../slideLayouts/slideLayout290.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90.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90.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19.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91.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80.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268.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268.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68.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91.xml"/></Relationships>
</file>

<file path=ppt/slides/_rels/slide354.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67.xml"/><Relationship Id="rId1" Type="http://schemas.openxmlformats.org/officeDocument/2006/relationships/slideLayout" Target="../slideLayouts/slideLayout4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5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6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3.xml"/></Relationships>
</file>

<file path=ppt/slides/_rels/slide5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29.xml"/><Relationship Id="rId1" Type="http://schemas.openxmlformats.org/officeDocument/2006/relationships/slideLayout" Target="../slideLayouts/slideLayout26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5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0.xml"/></Relationships>
</file>

<file path=ppt/slides/_rels/slide78.xml.rels><?xml version="1.0" encoding="UTF-8" standalone="yes"?>
<Relationships xmlns="http://schemas.openxmlformats.org/package/2006/relationships"><Relationship Id="rId8" Type="http://schemas.openxmlformats.org/officeDocument/2006/relationships/image" Target="../media/image25.wmf"/><Relationship Id="rId13" Type="http://schemas.openxmlformats.org/officeDocument/2006/relationships/image" Target="../media/image30.gif"/><Relationship Id="rId18" Type="http://schemas.openxmlformats.org/officeDocument/2006/relationships/image" Target="../media/image35.wmf"/><Relationship Id="rId3" Type="http://schemas.openxmlformats.org/officeDocument/2006/relationships/image" Target="../media/image20.wmf"/><Relationship Id="rId7" Type="http://schemas.openxmlformats.org/officeDocument/2006/relationships/image" Target="../media/image24.wmf"/><Relationship Id="rId12" Type="http://schemas.openxmlformats.org/officeDocument/2006/relationships/image" Target="../media/image29.gif"/><Relationship Id="rId17" Type="http://schemas.openxmlformats.org/officeDocument/2006/relationships/image" Target="../media/image34.png"/><Relationship Id="rId2" Type="http://schemas.openxmlformats.org/officeDocument/2006/relationships/image" Target="../media/image19.jpeg"/><Relationship Id="rId16" Type="http://schemas.openxmlformats.org/officeDocument/2006/relationships/image" Target="../media/image33.wmf"/><Relationship Id="rId20" Type="http://schemas.openxmlformats.org/officeDocument/2006/relationships/image" Target="../media/image37.png"/><Relationship Id="rId1" Type="http://schemas.openxmlformats.org/officeDocument/2006/relationships/slideLayout" Target="../slideLayouts/slideLayout263.xml"/><Relationship Id="rId6" Type="http://schemas.openxmlformats.org/officeDocument/2006/relationships/image" Target="../media/image23.wmf"/><Relationship Id="rId11" Type="http://schemas.openxmlformats.org/officeDocument/2006/relationships/image" Target="../media/image28.wmf"/><Relationship Id="rId5" Type="http://schemas.openxmlformats.org/officeDocument/2006/relationships/image" Target="../media/image22.wmf"/><Relationship Id="rId15" Type="http://schemas.openxmlformats.org/officeDocument/2006/relationships/image" Target="../media/image32.wmf"/><Relationship Id="rId10" Type="http://schemas.openxmlformats.org/officeDocument/2006/relationships/image" Target="../media/image27.wmf"/><Relationship Id="rId19" Type="http://schemas.openxmlformats.org/officeDocument/2006/relationships/image" Target="../media/image36.wmf"/><Relationship Id="rId4" Type="http://schemas.openxmlformats.org/officeDocument/2006/relationships/image" Target="../media/image21.wmf"/><Relationship Id="rId9" Type="http://schemas.openxmlformats.org/officeDocument/2006/relationships/image" Target="../media/image26.wmf"/><Relationship Id="rId14" Type="http://schemas.openxmlformats.org/officeDocument/2006/relationships/image" Target="../media/image31.wmf"/></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7.xml"/></Relationships>
</file>

<file path=ppt/slides/_rels/slide80.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45.png"/><Relationship Id="rId3" Type="http://schemas.microsoft.com/office/2007/relationships/hdphoto" Target="../media/hdphoto4.wdp"/><Relationship Id="rId7" Type="http://schemas.openxmlformats.org/officeDocument/2006/relationships/image" Target="../media/image40.png"/><Relationship Id="rId12" Type="http://schemas.openxmlformats.org/officeDocument/2006/relationships/image" Target="../media/image44.png"/><Relationship Id="rId2" Type="http://schemas.openxmlformats.org/officeDocument/2006/relationships/image" Target="../media/image38.png"/><Relationship Id="rId1" Type="http://schemas.openxmlformats.org/officeDocument/2006/relationships/slideLayout" Target="../slideLayouts/slideLayout257.xml"/><Relationship Id="rId6" Type="http://schemas.openxmlformats.org/officeDocument/2006/relationships/hyperlink" Target="http://4.bp.blogspot.com/-QhV91eEE8ms/UZ2U537QLOI/AAAAAAAATpk/n5gGu_PitTY/s800/haisya.png" TargetMode="External"/><Relationship Id="rId11" Type="http://schemas.openxmlformats.org/officeDocument/2006/relationships/hyperlink" Target="http://1.bp.blogspot.com/-c_09YwfX0og/VahRoPvLIwI/AAAAAAAAvuE/netnwrZnQLo/s800/medical_houmon_iryou_man.png" TargetMode="External"/><Relationship Id="rId5" Type="http://schemas.openxmlformats.org/officeDocument/2006/relationships/image" Target="../media/image39.png"/><Relationship Id="rId10" Type="http://schemas.openxmlformats.org/officeDocument/2006/relationships/image" Target="../media/image43.png"/><Relationship Id="rId4" Type="http://schemas.openxmlformats.org/officeDocument/2006/relationships/hyperlink" Target="http://1.bp.blogspot.com/-jASHTjY6Ln0/ViipCXLrrUI/AAAAAAAAzuM/kStbjG9nErA/s800/medical_haisya_building.png" TargetMode="External"/><Relationship Id="rId9" Type="http://schemas.openxmlformats.org/officeDocument/2006/relationships/image" Target="../media/image42.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57.xml"/></Relationships>
</file>

<file path=ppt/slides/_rels/slide87.xml.rels><?xml version="1.0" encoding="UTF-8" standalone="yes"?>
<Relationships xmlns="http://schemas.openxmlformats.org/package/2006/relationships"><Relationship Id="rId3" Type="http://schemas.openxmlformats.org/officeDocument/2006/relationships/image" Target="../media/image46.gif"/><Relationship Id="rId2" Type="http://schemas.openxmlformats.org/officeDocument/2006/relationships/notesSlide" Target="../notesSlides/notesSlide50.xml"/><Relationship Id="rId1" Type="http://schemas.openxmlformats.org/officeDocument/2006/relationships/slideLayout" Target="../slideLayouts/slideLayout257.xml"/><Relationship Id="rId6" Type="http://schemas.openxmlformats.org/officeDocument/2006/relationships/image" Target="../media/image30.gif"/><Relationship Id="rId5" Type="http://schemas.openxmlformats.org/officeDocument/2006/relationships/chart" Target="../charts/chart2.xml"/><Relationship Id="rId4" Type="http://schemas.openxmlformats.org/officeDocument/2006/relationships/chart" Target="../charts/chart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57.xml"/></Relationships>
</file>

<file path=ppt/slides/_rels/slide89.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notesSlide" Target="../notesSlides/notesSlide52.xml"/><Relationship Id="rId1" Type="http://schemas.openxmlformats.org/officeDocument/2006/relationships/slideLayout" Target="../slideLayouts/slideLayout25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7.xml"/></Relationships>
</file>

<file path=ppt/slides/_rels/slide90.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notesSlide" Target="../notesSlides/notesSlide53.xml"/><Relationship Id="rId1" Type="http://schemas.openxmlformats.org/officeDocument/2006/relationships/slideLayout" Target="../slideLayouts/slideLayout257.xml"/></Relationships>
</file>

<file path=ppt/slides/_rels/slide91.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notesSlide" Target="../notesSlides/notesSlide54.xml"/><Relationship Id="rId1" Type="http://schemas.openxmlformats.org/officeDocument/2006/relationships/slideLayout" Target="../slideLayouts/slideLayout257.xml"/></Relationships>
</file>

<file path=ppt/slides/_rels/slide9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5.xml"/><Relationship Id="rId1" Type="http://schemas.openxmlformats.org/officeDocument/2006/relationships/slideLayout" Target="../slideLayouts/slideLayout257.xml"/><Relationship Id="rId4" Type="http://schemas.openxmlformats.org/officeDocument/2006/relationships/chart" Target="../charts/chart4.xml"/></Relationships>
</file>

<file path=ppt/slides/_rels/slide9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6.xml"/><Relationship Id="rId1" Type="http://schemas.openxmlformats.org/officeDocument/2006/relationships/slideLayout" Target="../slideLayouts/slideLayout257.xml"/></Relationships>
</file>

<file path=ppt/slides/_rels/slide9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7.xml"/><Relationship Id="rId1" Type="http://schemas.openxmlformats.org/officeDocument/2006/relationships/slideLayout" Target="../slideLayouts/slideLayout25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5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7.xml"/></Relationships>
</file>

<file path=ppt/slides/_rels/slide9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0.xml"/><Relationship Id="rId1" Type="http://schemas.openxmlformats.org/officeDocument/2006/relationships/slideLayout" Target="../slideLayouts/slideLayout257.xml"/></Relationships>
</file>

<file path=ppt/slides/_rels/slide98.xml.rels><?xml version="1.0" encoding="UTF-8" standalone="yes"?>
<Relationships xmlns="http://schemas.openxmlformats.org/package/2006/relationships"><Relationship Id="rId3" Type="http://schemas.openxmlformats.org/officeDocument/2006/relationships/image" Target="../media/image51.WMF"/><Relationship Id="rId2" Type="http://schemas.openxmlformats.org/officeDocument/2006/relationships/notesSlide" Target="../notesSlides/notesSlide61.xml"/><Relationship Id="rId1" Type="http://schemas.openxmlformats.org/officeDocument/2006/relationships/slideLayout" Target="../slideLayouts/slideLayout257.xml"/></Relationships>
</file>

<file path=ppt/slides/_rels/slide9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2.xml"/><Relationship Id="rId1" Type="http://schemas.openxmlformats.org/officeDocument/2006/relationships/slideLayout" Target="../slideLayouts/slideLayout2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5"/>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61315" y="4197964"/>
            <a:ext cx="2003411" cy="2487640"/>
          </a:xfrm>
          <a:prstGeom prst="rect">
            <a:avLst/>
          </a:prstGeom>
          <a:gradFill rotWithShape="0">
            <a:gsLst>
              <a:gs pos="0">
                <a:srgbClr val="5E9EFF"/>
              </a:gs>
              <a:gs pos="39999">
                <a:srgbClr val="85C2FF"/>
              </a:gs>
              <a:gs pos="70000">
                <a:srgbClr val="C4D6EB"/>
              </a:gs>
              <a:gs pos="100000">
                <a:srgbClr val="FFEBFA"/>
              </a:gs>
            </a:gsLst>
            <a:lin ang="1080000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タイトル 1"/>
          <p:cNvSpPr>
            <a:spLocks noGrp="1"/>
          </p:cNvSpPr>
          <p:nvPr>
            <p:ph type="ctrTitle"/>
          </p:nvPr>
        </p:nvSpPr>
        <p:spPr>
          <a:xfrm>
            <a:off x="351112" y="1268760"/>
            <a:ext cx="9205799" cy="1827212"/>
          </a:xfrm>
        </p:spPr>
        <p:txBody>
          <a:bodyPr>
            <a:normAutofit fontScale="90000"/>
          </a:bodyPr>
          <a:lstStyle/>
          <a:p>
            <a:r>
              <a:rPr lang="en-US" altLang="ja-JP" sz="3200" dirty="0">
                <a:latin typeface="+mj-ea"/>
              </a:rPr>
              <a:t>《</a:t>
            </a:r>
            <a:r>
              <a:rPr lang="ja-JP" altLang="en-US" sz="3200" dirty="0">
                <a:latin typeface="+mj-ea"/>
              </a:rPr>
              <a:t>都道府県医師会 社会保険担当理事連絡協議会</a:t>
            </a:r>
            <a:r>
              <a:rPr lang="en-US" altLang="ja-JP" sz="3200" dirty="0">
                <a:latin typeface="+mj-ea"/>
              </a:rPr>
              <a:t>》</a:t>
            </a:r>
            <a:br>
              <a:rPr lang="en-US" altLang="ja-JP" sz="3200" dirty="0">
                <a:latin typeface="+mj-ea"/>
              </a:rPr>
            </a:br>
            <a:r>
              <a:rPr lang="en-US" altLang="ja-JP" sz="3200" dirty="0">
                <a:latin typeface="+mj-ea"/>
              </a:rPr>
              <a:t/>
            </a:r>
            <a:br>
              <a:rPr lang="en-US" altLang="ja-JP" sz="3200" dirty="0">
                <a:latin typeface="+mj-ea"/>
              </a:rPr>
            </a:br>
            <a:r>
              <a:rPr lang="ja-JP" altLang="en-US" sz="4400" dirty="0">
                <a:ea typeface="HG創英角ｺﾞｼｯｸUB" pitchFamily="49" charset="-128"/>
              </a:rPr>
              <a:t>平成３０年度診療報酬改定について</a:t>
            </a:r>
            <a:r>
              <a:rPr lang="en-US" altLang="ja-JP" sz="4400" dirty="0">
                <a:ea typeface="HG創英角ｺﾞｼｯｸUB" pitchFamily="49" charset="-128"/>
              </a:rPr>
              <a:t/>
            </a:r>
            <a:br>
              <a:rPr lang="en-US" altLang="ja-JP" sz="4400" dirty="0">
                <a:ea typeface="HG創英角ｺﾞｼｯｸUB" pitchFamily="49" charset="-128"/>
              </a:rPr>
            </a:br>
            <a:r>
              <a:rPr lang="en-US" altLang="ja-JP" sz="4400" dirty="0">
                <a:ea typeface="HG創英角ｺﾞｼｯｸUB" pitchFamily="49" charset="-128"/>
              </a:rPr>
              <a:t>〔</a:t>
            </a:r>
            <a:r>
              <a:rPr lang="ja-JP" altLang="en-US" sz="4400" dirty="0">
                <a:ea typeface="HG創英角ｺﾞｼｯｸUB" pitchFamily="49" charset="-128"/>
              </a:rPr>
              <a:t>概要版</a:t>
            </a:r>
            <a:r>
              <a:rPr lang="en-US" altLang="ja-JP" sz="4400" dirty="0">
                <a:ea typeface="HG創英角ｺﾞｼｯｸUB" pitchFamily="49" charset="-128"/>
              </a:rPr>
              <a:t>〕</a:t>
            </a:r>
            <a:endParaRPr lang="ja-JP" altLang="en-US" sz="4400" dirty="0">
              <a:latin typeface="HGP創英角ｺﾞｼｯｸUB" panose="020B0900000000000000" pitchFamily="50" charset="-128"/>
              <a:ea typeface="HGP創英角ｺﾞｼｯｸUB" panose="020B0900000000000000" pitchFamily="50" charset="-128"/>
            </a:endParaRPr>
          </a:p>
        </p:txBody>
      </p:sp>
      <p:sp>
        <p:nvSpPr>
          <p:cNvPr id="7" name="サブタイトル 2"/>
          <p:cNvSpPr>
            <a:spLocks noGrp="1"/>
          </p:cNvSpPr>
          <p:nvPr>
            <p:ph type="subTitle" idx="1"/>
          </p:nvPr>
        </p:nvSpPr>
        <p:spPr>
          <a:xfrm>
            <a:off x="1487151" y="5589240"/>
            <a:ext cx="6933723" cy="781691"/>
          </a:xfrm>
        </p:spPr>
        <p:txBody>
          <a:bodyPr>
            <a:normAutofit/>
          </a:bodyPr>
          <a:lstStyle/>
          <a:p>
            <a:pPr eaLnBrk="1" hangingPunct="1">
              <a:spcBef>
                <a:spcPct val="0"/>
              </a:spcBef>
            </a:pPr>
            <a:r>
              <a:rPr lang="ja-JP" altLang="en-US" dirty="0">
                <a:solidFill>
                  <a:schemeClr val="tx1"/>
                </a:solidFill>
              </a:rPr>
              <a:t>平成３０年３月５日</a:t>
            </a:r>
          </a:p>
          <a:p>
            <a:pPr eaLnBrk="1" hangingPunct="1">
              <a:spcBef>
                <a:spcPct val="0"/>
              </a:spcBef>
            </a:pPr>
            <a:r>
              <a:rPr lang="ja-JP" altLang="en-US" dirty="0">
                <a:solidFill>
                  <a:schemeClr val="tx1"/>
                </a:solidFill>
              </a:rPr>
              <a:t>公益社団法人　日本医師会 </a:t>
            </a:r>
          </a:p>
        </p:txBody>
      </p:sp>
    </p:spTree>
    <p:extLst>
      <p:ext uri="{BB962C8B-B14F-4D97-AF65-F5344CB8AC3E}">
        <p14:creationId xmlns:p14="http://schemas.microsoft.com/office/powerpoint/2010/main" val="92661910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２．改定の基本的視点と具体的方向性②</a:t>
            </a:r>
            <a:endParaRPr lang="en-US" altLang="ja-JP" sz="2200" dirty="0">
              <a:solidFill>
                <a:srgbClr val="000000"/>
              </a:solidFill>
            </a:endParaRPr>
          </a:p>
        </p:txBody>
      </p:sp>
      <p:sp>
        <p:nvSpPr>
          <p:cNvPr id="7" name="Rectangle 4"/>
          <p:cNvSpPr>
            <a:spLocks noChangeArrowheads="1"/>
          </p:cNvSpPr>
          <p:nvPr/>
        </p:nvSpPr>
        <p:spPr bwMode="auto">
          <a:xfrm>
            <a:off x="340537" y="1196756"/>
            <a:ext cx="9360827" cy="4832092"/>
          </a:xfrm>
          <a:prstGeom prst="rect">
            <a:avLst/>
          </a:prstGeom>
          <a:solidFill>
            <a:srgbClr val="CCECFF"/>
          </a:solidFill>
          <a:ln w="9525">
            <a:solidFill>
              <a:srgbClr val="000000"/>
            </a:solidFill>
            <a:miter lim="800000"/>
            <a:headEnd/>
            <a:tailEnd/>
          </a:ln>
        </p:spPr>
        <p:txBody>
          <a:bodyPr>
            <a:spAutoFit/>
          </a:bodyPr>
          <a:lstStyle/>
          <a:p>
            <a:pPr fontAlgn="base">
              <a:spcAft>
                <a:spcPct val="0"/>
              </a:spcAft>
              <a:defRPr/>
            </a:pPr>
            <a:r>
              <a:rPr lang="ja-JP" altLang="en-US" sz="2000" b="1" u="sng" dirty="0">
                <a:solidFill>
                  <a:srgbClr val="000000"/>
                </a:solidFill>
                <a:latin typeface="ＭＳ Ｐゴシック"/>
              </a:rPr>
              <a:t>（１）地域包括ケアシステムの構築と医療機能の分化・強化、連携の推進　</a:t>
            </a:r>
            <a:r>
              <a:rPr lang="en-US" altLang="ja-JP" sz="2000" b="1" dirty="0">
                <a:solidFill>
                  <a:srgbClr val="000000"/>
                </a:solidFill>
                <a:latin typeface="ＭＳ Ｐゴシック"/>
              </a:rPr>
              <a:t>【</a:t>
            </a:r>
            <a:r>
              <a:rPr lang="ja-JP" altLang="en-US" sz="2000" b="1" dirty="0">
                <a:solidFill>
                  <a:srgbClr val="000000"/>
                </a:solidFill>
                <a:latin typeface="ＭＳ Ｐゴシック"/>
              </a:rPr>
              <a:t>重点課題</a:t>
            </a:r>
            <a:r>
              <a:rPr lang="en-US" altLang="ja-JP" sz="2000" b="1" dirty="0">
                <a:solidFill>
                  <a:srgbClr val="000000"/>
                </a:solidFill>
                <a:latin typeface="ＭＳ Ｐゴシック"/>
              </a:rPr>
              <a:t>】 </a:t>
            </a:r>
          </a:p>
          <a:p>
            <a:pPr fontAlgn="base">
              <a:spcAft>
                <a:spcPct val="0"/>
              </a:spcAft>
              <a:defRPr/>
            </a:pPr>
            <a:r>
              <a:rPr kumimoji="0" lang="ja-JP" altLang="en-US" kern="0" dirty="0">
                <a:solidFill>
                  <a:prstClr val="black"/>
                </a:solidFill>
                <a:uFill>
                  <a:solidFill>
                    <a:srgbClr val="FF0000"/>
                  </a:solidFill>
                </a:uFill>
                <a:latin typeface="ＭＳ Ｐゴシック"/>
              </a:rPr>
              <a:t>○　かかりつけ医、かかりつけ歯科医、かかりつけ薬剤師・薬局の機能の評価</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複数の慢性疾患を有する患者に対し、療養上の指導、服薬管理、健康管理等の対応を</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継続的に実施するなど、個別の疾患だけでなく、患者の療養環境や希望に応じた診療が</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行われるよう、かかりつけ医の機能を評価。</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　　歯科医療機関を受診する患者像が多様化する中、地域の関係者との連携体制を確保しつ</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つ、口腔疾患の重症化予防や口腔機能の維持・向上のため、継続的な口腔管理・指導が</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行われるよう、かかりつけ歯科医の機能を評価。</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患者に対する薬物療法の有効性・安全性を確保するため、服薬情報の一元的・継続的な</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把握とそれに基づく薬学的管理・指導が行われるよう、かかりつけ薬剤師・薬局の評価を</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推進。その際、薬剤調製などの対物業務に係る評価や、いわゆる門前薬局・同一敷地内薬</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局の評価を適正化。</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医療機能や患者の状態に応じた入院医療の評価</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人口構造や疾病構造の変化に伴い、入院医療ニーズも多様化する中、地域において必要</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な入院医療が効果的・効率的に提供されるよう、医療機能や患者の状態に応じた評価を</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行い、医療機能の分化・強化、連携を推進。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10</a:t>
            </a:fld>
            <a:endParaRPr lang="ja-JP" altLang="en-US" sz="1600" dirty="0">
              <a:solidFill>
                <a:prstClr val="black"/>
              </a:solidFill>
              <a:latin typeface="Calibri"/>
            </a:endParaRPr>
          </a:p>
        </p:txBody>
      </p:sp>
      <p:sp>
        <p:nvSpPr>
          <p:cNvPr id="11"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0414618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3477" y="1484784"/>
            <a:ext cx="9689654" cy="5290327"/>
          </a:xfrm>
          <a:prstGeom prst="rect">
            <a:avLst/>
          </a:prstGeom>
          <a:noFill/>
          <a:ln w="9525">
            <a:solidFill>
              <a:schemeClr val="tx1"/>
            </a:solidFill>
            <a:miter lim="800000"/>
            <a:headEnd/>
            <a:tailEnd/>
          </a:ln>
        </p:spPr>
        <p:txBody>
          <a:bodyPr/>
          <a:lstStyle/>
          <a:p>
            <a:pPr marL="361950" fontAlgn="base">
              <a:spcBef>
                <a:spcPts val="600"/>
              </a:spcBef>
              <a:spcAft>
                <a:spcPct val="0"/>
              </a:spcAft>
              <a:defRPr/>
            </a:pPr>
            <a:r>
              <a:rPr lang="ja-JP" altLang="en-US" sz="1600" dirty="0">
                <a:solidFill>
                  <a:prstClr val="black"/>
                </a:solidFill>
                <a:latin typeface="ＭＳ Ｐゴシック"/>
                <a:cs typeface="Arial" panose="020B0604020202020204" pitchFamily="34" charset="0"/>
              </a:rPr>
              <a:t>　</a:t>
            </a:r>
            <a:r>
              <a:rPr lang="ja-JP" altLang="en-US" sz="1600" b="1" dirty="0">
                <a:solidFill>
                  <a:prstClr val="black"/>
                </a:solidFill>
                <a:latin typeface="ＭＳ Ｐゴシック"/>
                <a:cs typeface="Arial" panose="020B0604020202020204" pitchFamily="34" charset="0"/>
              </a:rPr>
              <a:t>Ｍ００１－４　粒子線治療（一連につき）</a:t>
            </a:r>
            <a:endParaRPr lang="en-US" altLang="ja-JP" sz="1600" b="1" dirty="0">
              <a:solidFill>
                <a:prstClr val="black"/>
              </a:solidFill>
              <a:latin typeface="ＭＳ Ｐゴシック"/>
              <a:cs typeface="Arial" panose="020B0604020202020204" pitchFamily="34" charset="0"/>
            </a:endParaRPr>
          </a:p>
          <a:p>
            <a:pPr marL="712788" fontAlgn="base">
              <a:spcBef>
                <a:spcPts val="600"/>
              </a:spcBef>
              <a:spcAft>
                <a:spcPct val="0"/>
              </a:spcAft>
              <a:defRPr/>
            </a:pPr>
            <a:r>
              <a:rPr lang="ja-JP" altLang="en-US" sz="1600" b="1" dirty="0">
                <a:solidFill>
                  <a:srgbClr val="0070C0"/>
                </a:solidFill>
                <a:latin typeface="ＭＳ Ｐゴシック"/>
                <a:cs typeface="Arial" panose="020B0604020202020204" pitchFamily="34" charset="0"/>
              </a:rPr>
              <a:t>　</a:t>
            </a:r>
            <a:r>
              <a:rPr lang="ja-JP" altLang="en-US" sz="1600" b="1" u="sng" dirty="0">
                <a:solidFill>
                  <a:srgbClr val="0070C0"/>
                </a:solidFill>
                <a:latin typeface="ＭＳ Ｐゴシック"/>
                <a:cs typeface="Arial" panose="020B0604020202020204" pitchFamily="34" charset="0"/>
              </a:rPr>
              <a:t>（新）　希少な疾病以外の特定の疾病に対して実施した場合</a:t>
            </a:r>
            <a:endParaRPr lang="en-US" altLang="ja-JP" sz="1600" b="1" u="sng" dirty="0">
              <a:solidFill>
                <a:srgbClr val="0070C0"/>
              </a:solidFill>
              <a:latin typeface="ＭＳ Ｐゴシック"/>
              <a:cs typeface="Arial" panose="020B0604020202020204" pitchFamily="34" charset="0"/>
            </a:endParaRPr>
          </a:p>
          <a:p>
            <a:pPr marL="712788" fontAlgn="base">
              <a:spcBef>
                <a:spcPts val="600"/>
              </a:spcBef>
              <a:spcAft>
                <a:spcPct val="0"/>
              </a:spcAft>
              <a:defRPr/>
            </a:pPr>
            <a:r>
              <a:rPr lang="ja-JP" altLang="en-US" sz="1600" b="1" dirty="0">
                <a:solidFill>
                  <a:srgbClr val="0070C0"/>
                </a:solidFill>
                <a:latin typeface="ＭＳ Ｐゴシック"/>
                <a:cs typeface="Arial" panose="020B0604020202020204" pitchFamily="34" charset="0"/>
              </a:rPr>
              <a:t>　　　　　　　　　　　　　</a:t>
            </a:r>
            <a:r>
              <a:rPr lang="ja-JP" altLang="en-US" sz="1600" b="1" u="sng" dirty="0">
                <a:solidFill>
                  <a:srgbClr val="0070C0"/>
                </a:solidFill>
                <a:latin typeface="ＭＳ Ｐゴシック"/>
                <a:cs typeface="Arial" panose="020B0604020202020204" pitchFamily="34" charset="0"/>
              </a:rPr>
              <a:t>重粒子線治療の場合：</a:t>
            </a:r>
            <a:r>
              <a:rPr lang="en-US" altLang="ja-JP" sz="1600" b="1" u="sng" dirty="0">
                <a:solidFill>
                  <a:srgbClr val="0070C0"/>
                </a:solidFill>
                <a:latin typeface="ＭＳ Ｐゴシック"/>
                <a:cs typeface="Arial" panose="020B0604020202020204" pitchFamily="34" charset="0"/>
              </a:rPr>
              <a:t>110,000</a:t>
            </a:r>
            <a:r>
              <a:rPr lang="ja-JP" altLang="en-US" sz="1600" b="1" u="sng" dirty="0">
                <a:solidFill>
                  <a:srgbClr val="0070C0"/>
                </a:solidFill>
                <a:latin typeface="ＭＳ Ｐゴシック"/>
                <a:cs typeface="Arial" panose="020B0604020202020204" pitchFamily="34" charset="0"/>
              </a:rPr>
              <a:t>点</a:t>
            </a:r>
            <a:endParaRPr lang="en-US" altLang="ja-JP" sz="1600" b="1" u="sng" dirty="0">
              <a:solidFill>
                <a:srgbClr val="0070C0"/>
              </a:solidFill>
              <a:latin typeface="ＭＳ Ｐゴシック"/>
              <a:cs typeface="Arial" panose="020B0604020202020204" pitchFamily="34" charset="0"/>
            </a:endParaRPr>
          </a:p>
          <a:p>
            <a:pPr marL="712788" fontAlgn="base">
              <a:spcBef>
                <a:spcPts val="600"/>
              </a:spcBef>
              <a:spcAft>
                <a:spcPct val="0"/>
              </a:spcAft>
              <a:defRPr/>
            </a:pPr>
            <a:r>
              <a:rPr lang="ja-JP" altLang="en-US" sz="1600" b="1" dirty="0">
                <a:solidFill>
                  <a:srgbClr val="0070C0"/>
                </a:solidFill>
                <a:latin typeface="ＭＳ Ｐゴシック"/>
                <a:cs typeface="Arial" panose="020B0604020202020204" pitchFamily="34" charset="0"/>
              </a:rPr>
              <a:t>　　　　　　　　　　　　　</a:t>
            </a:r>
            <a:r>
              <a:rPr lang="ja-JP" altLang="en-US" sz="1600" b="1" u="sng" dirty="0">
                <a:solidFill>
                  <a:srgbClr val="0070C0"/>
                </a:solidFill>
                <a:latin typeface="ＭＳ Ｐゴシック"/>
                <a:cs typeface="Arial" panose="020B0604020202020204" pitchFamily="34" charset="0"/>
              </a:rPr>
              <a:t>陽子線治療の場合    ：</a:t>
            </a:r>
            <a:r>
              <a:rPr lang="en-US" altLang="ja-JP" sz="1600" b="1" u="sng" dirty="0">
                <a:solidFill>
                  <a:srgbClr val="0070C0"/>
                </a:solidFill>
                <a:latin typeface="ＭＳ Ｐゴシック"/>
                <a:cs typeface="Arial" panose="020B0604020202020204" pitchFamily="34" charset="0"/>
              </a:rPr>
              <a:t>110,000</a:t>
            </a:r>
            <a:r>
              <a:rPr lang="ja-JP" altLang="en-US" sz="1600" b="1" u="sng" dirty="0">
                <a:solidFill>
                  <a:srgbClr val="0070C0"/>
                </a:solidFill>
                <a:latin typeface="ＭＳ Ｐゴシック"/>
                <a:cs typeface="Arial" panose="020B0604020202020204" pitchFamily="34" charset="0"/>
              </a:rPr>
              <a:t>点</a:t>
            </a:r>
            <a:endParaRPr lang="en-US" altLang="ja-JP" sz="1600" dirty="0">
              <a:solidFill>
                <a:prstClr val="black"/>
              </a:solidFill>
              <a:latin typeface="ＭＳ Ｐゴシック"/>
            </a:endParaRPr>
          </a:p>
          <a:p>
            <a:pPr marL="712788">
              <a:defRPr/>
            </a:pPr>
            <a:endParaRPr lang="en-US" altLang="ja-JP" sz="1600" dirty="0">
              <a:solidFill>
                <a:prstClr val="black"/>
              </a:solidFill>
              <a:latin typeface="ＭＳ Ｐゴシック"/>
            </a:endParaRPr>
          </a:p>
        </p:txBody>
      </p:sp>
      <p:sp>
        <p:nvSpPr>
          <p:cNvPr id="13" name="正方形/長方形 12"/>
          <p:cNvSpPr/>
          <p:nvPr/>
        </p:nvSpPr>
        <p:spPr>
          <a:xfrm>
            <a:off x="396243" y="5535157"/>
            <a:ext cx="9088021" cy="1061829"/>
          </a:xfrm>
          <a:prstGeom prst="rect">
            <a:avLst/>
          </a:prstGeom>
          <a:noFill/>
          <a:ln w="6350">
            <a:solidFill>
              <a:schemeClr val="tx1"/>
            </a:solidFill>
          </a:ln>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pPr>
            <a:r>
              <a:rPr lang="en-US" altLang="ja-JP" sz="1600" kern="100" dirty="0">
                <a:solidFill>
                  <a:prstClr val="black"/>
                </a:solidFill>
                <a:latin typeface="ＭＳ Ｐゴシック"/>
                <a:cs typeface="Arial" panose="020B0604020202020204" pitchFamily="34" charset="0"/>
              </a:rPr>
              <a:t>[</a:t>
            </a:r>
            <a:r>
              <a:rPr lang="ja-JP" altLang="en-US" sz="1600" kern="100" dirty="0">
                <a:solidFill>
                  <a:prstClr val="black"/>
                </a:solidFill>
                <a:latin typeface="ＭＳ Ｐゴシック"/>
                <a:cs typeface="Arial" panose="020B0604020202020204" pitchFamily="34" charset="0"/>
              </a:rPr>
              <a:t>加算</a:t>
            </a:r>
            <a:r>
              <a:rPr lang="en-US" altLang="ja-JP" sz="1600" kern="100" dirty="0">
                <a:solidFill>
                  <a:prstClr val="black"/>
                </a:solidFill>
                <a:latin typeface="ＭＳ Ｐゴシック"/>
                <a:cs typeface="Arial" panose="020B0604020202020204" pitchFamily="34" charset="0"/>
              </a:rPr>
              <a:t>]</a:t>
            </a:r>
            <a:r>
              <a:rPr lang="ja-JP" altLang="en-US" sz="1600" dirty="0">
                <a:solidFill>
                  <a:prstClr val="black"/>
                </a:solidFill>
                <a:latin typeface="ＭＳ Ｐゴシック"/>
                <a:cs typeface="Arial" panose="020B0604020202020204" pitchFamily="34" charset="0"/>
              </a:rPr>
              <a:t>　　　　　　　　　　</a:t>
            </a:r>
            <a:endParaRPr lang="en-US" altLang="ja-JP" sz="1600" dirty="0">
              <a:solidFill>
                <a:prstClr val="black"/>
              </a:solidFill>
              <a:latin typeface="ＭＳ Ｐゴシック"/>
              <a:cs typeface="Arial" panose="020B0604020202020204" pitchFamily="34" charset="0"/>
            </a:endParaRPr>
          </a:p>
          <a:p>
            <a:pPr latinLnBrk="1">
              <a:spcBef>
                <a:spcPts val="600"/>
              </a:spcBef>
              <a:spcAft>
                <a:spcPts val="600"/>
              </a:spcAft>
            </a:pPr>
            <a:r>
              <a:rPr lang="ja-JP" altLang="en-US" sz="1600" dirty="0">
                <a:solidFill>
                  <a:prstClr val="black"/>
                </a:solidFill>
                <a:latin typeface="ＭＳ Ｐゴシック"/>
                <a:cs typeface="Arial" panose="020B0604020202020204" pitchFamily="34" charset="0"/>
              </a:rPr>
              <a:t>　①粒子線治療適応判定加算　　</a:t>
            </a:r>
            <a:r>
              <a:rPr lang="en-US" altLang="ja-JP" sz="1600" dirty="0">
                <a:solidFill>
                  <a:prstClr val="black"/>
                </a:solidFill>
                <a:latin typeface="ＭＳ Ｐゴシック"/>
                <a:cs typeface="Arial" panose="020B0604020202020204" pitchFamily="34" charset="0"/>
              </a:rPr>
              <a:t>40,000</a:t>
            </a:r>
            <a:r>
              <a:rPr lang="ja-JP" altLang="en-US" sz="1600" dirty="0">
                <a:solidFill>
                  <a:prstClr val="black"/>
                </a:solidFill>
                <a:latin typeface="ＭＳ Ｐゴシック"/>
                <a:cs typeface="Arial" panose="020B0604020202020204" pitchFamily="34" charset="0"/>
              </a:rPr>
              <a:t>点　　</a:t>
            </a:r>
            <a:r>
              <a:rPr lang="en-US" altLang="ja-JP" sz="1400" dirty="0">
                <a:solidFill>
                  <a:prstClr val="black"/>
                </a:solidFill>
                <a:latin typeface="ＭＳ Ｐゴシック"/>
                <a:cs typeface="Arial" panose="020B0604020202020204" pitchFamily="34" charset="0"/>
              </a:rPr>
              <a:t>※</a:t>
            </a:r>
            <a:r>
              <a:rPr lang="ja-JP" altLang="en-US" sz="1400" dirty="0">
                <a:solidFill>
                  <a:prstClr val="black"/>
                </a:solidFill>
                <a:latin typeface="ＭＳ Ｐゴシック"/>
                <a:cs typeface="Arial" panose="020B0604020202020204" pitchFamily="34" charset="0"/>
              </a:rPr>
              <a:t>　キャンサーボードによる</a:t>
            </a:r>
            <a:r>
              <a:rPr lang="ja-JP" altLang="ja-JP" sz="1400" dirty="0">
                <a:solidFill>
                  <a:prstClr val="black"/>
                </a:solidFill>
                <a:latin typeface="ＭＳ Ｐゴシック"/>
                <a:cs typeface="Arial" panose="020B0604020202020204" pitchFamily="34" charset="0"/>
              </a:rPr>
              <a:t>適応判定に関する体制</a:t>
            </a:r>
            <a:r>
              <a:rPr lang="ja-JP" altLang="en-US" sz="1400" dirty="0">
                <a:solidFill>
                  <a:prstClr val="black"/>
                </a:solidFill>
                <a:latin typeface="ＭＳ Ｐゴシック"/>
                <a:cs typeface="Arial" panose="020B0604020202020204" pitchFamily="34" charset="0"/>
              </a:rPr>
              <a:t>整備を評価</a:t>
            </a:r>
            <a:endParaRPr lang="en-US" altLang="ja-JP" sz="1400" dirty="0">
              <a:solidFill>
                <a:prstClr val="black"/>
              </a:solidFill>
              <a:latin typeface="ＭＳ Ｐゴシック"/>
              <a:cs typeface="Arial" panose="020B0604020202020204" pitchFamily="34" charset="0"/>
            </a:endParaRPr>
          </a:p>
          <a:p>
            <a:pPr latinLnBrk="1">
              <a:spcBef>
                <a:spcPts val="600"/>
              </a:spcBef>
            </a:pPr>
            <a:r>
              <a:rPr lang="ja-JP" altLang="en-US" sz="1600" dirty="0">
                <a:solidFill>
                  <a:prstClr val="black"/>
                </a:solidFill>
                <a:latin typeface="ＭＳ Ｐゴシック"/>
                <a:cs typeface="Arial" panose="020B0604020202020204" pitchFamily="34" charset="0"/>
              </a:rPr>
              <a:t>　②粒子線治療医学管理加算　　</a:t>
            </a:r>
            <a:r>
              <a:rPr lang="en-US" altLang="ja-JP" sz="1600" dirty="0">
                <a:solidFill>
                  <a:prstClr val="black"/>
                </a:solidFill>
                <a:latin typeface="ＭＳ Ｐゴシック"/>
                <a:cs typeface="Arial" panose="020B0604020202020204" pitchFamily="34" charset="0"/>
              </a:rPr>
              <a:t>10,000</a:t>
            </a:r>
            <a:r>
              <a:rPr lang="ja-JP" altLang="en-US" sz="1600" dirty="0">
                <a:solidFill>
                  <a:prstClr val="black"/>
                </a:solidFill>
                <a:latin typeface="ＭＳ Ｐゴシック"/>
                <a:cs typeface="Arial" panose="020B0604020202020204" pitchFamily="34" charset="0"/>
              </a:rPr>
              <a:t>点　　</a:t>
            </a:r>
            <a:r>
              <a:rPr lang="en-US" altLang="ja-JP" sz="1400" dirty="0">
                <a:solidFill>
                  <a:prstClr val="black"/>
                </a:solidFill>
                <a:latin typeface="ＭＳ Ｐゴシック"/>
                <a:cs typeface="Arial" panose="020B0604020202020204" pitchFamily="34" charset="0"/>
              </a:rPr>
              <a:t>※</a:t>
            </a:r>
            <a:r>
              <a:rPr lang="ja-JP" altLang="en-US" sz="1400" dirty="0">
                <a:solidFill>
                  <a:prstClr val="black"/>
                </a:solidFill>
                <a:latin typeface="ＭＳ Ｐゴシック"/>
                <a:cs typeface="Arial" panose="020B0604020202020204" pitchFamily="34" charset="0"/>
              </a:rPr>
              <a:t>　照射計画を三次元的に確認するなどの医学的管理を評価</a:t>
            </a:r>
            <a:endParaRPr lang="ja-JP" altLang="ja-JP" sz="1400" dirty="0">
              <a:solidFill>
                <a:prstClr val="black"/>
              </a:solidFill>
              <a:latin typeface="ＭＳ Ｐゴシック"/>
              <a:cs typeface="Arial" panose="020B0604020202020204" pitchFamily="34" charset="0"/>
            </a:endParaRPr>
          </a:p>
        </p:txBody>
      </p:sp>
      <p:sp>
        <p:nvSpPr>
          <p:cNvPr id="2" name="テキスト ボックス 1"/>
          <p:cNvSpPr txBox="1"/>
          <p:nvPr/>
        </p:nvSpPr>
        <p:spPr>
          <a:xfrm>
            <a:off x="117956" y="2995459"/>
            <a:ext cx="6187167" cy="2126736"/>
          </a:xfrm>
          <a:prstGeom prst="rect">
            <a:avLst/>
          </a:prstGeom>
          <a:noFill/>
        </p:spPr>
        <p:txBody>
          <a:bodyPr wrap="square" rtlCol="0">
            <a:spAutoFit/>
          </a:bodyPr>
          <a:lstStyle/>
          <a:p>
            <a:r>
              <a:rPr lang="ja-JP" altLang="en-US" sz="1600" b="1" dirty="0">
                <a:solidFill>
                  <a:prstClr val="black"/>
                </a:solidFill>
                <a:latin typeface="ＭＳ Ｐゴシック"/>
              </a:rPr>
              <a:t>技術の概要：</a:t>
            </a:r>
            <a:endParaRPr lang="en-US" altLang="ja-JP" sz="1600" b="1" dirty="0">
              <a:solidFill>
                <a:prstClr val="black"/>
              </a:solidFill>
              <a:latin typeface="ＭＳ Ｐゴシック"/>
            </a:endParaRPr>
          </a:p>
          <a:p>
            <a:pPr marL="182563" indent="182563">
              <a:lnSpc>
                <a:spcPct val="90000"/>
              </a:lnSpc>
              <a:spcAft>
                <a:spcPts val="600"/>
              </a:spcAft>
            </a:pPr>
            <a:r>
              <a:rPr lang="ja-JP" altLang="ja-JP" dirty="0">
                <a:solidFill>
                  <a:prstClr val="black"/>
                </a:solidFill>
                <a:latin typeface="ＭＳ Ｐゴシック"/>
                <a:cs typeface="Arial" panose="020B0604020202020204" pitchFamily="34" charset="0"/>
              </a:rPr>
              <a:t>水素原子核</a:t>
            </a:r>
            <a:r>
              <a:rPr lang="ja-JP" altLang="en-US" dirty="0">
                <a:solidFill>
                  <a:prstClr val="black"/>
                </a:solidFill>
                <a:latin typeface="ＭＳ Ｐゴシック"/>
                <a:cs typeface="Arial" panose="020B0604020202020204" pitchFamily="34" charset="0"/>
              </a:rPr>
              <a:t>（陽子線）又は炭素原子核（重粒子線）</a:t>
            </a:r>
            <a:r>
              <a:rPr lang="ja-JP" altLang="ja-JP" dirty="0">
                <a:solidFill>
                  <a:prstClr val="black"/>
                </a:solidFill>
                <a:latin typeface="ＭＳ Ｐゴシック"/>
                <a:cs typeface="Arial" panose="020B0604020202020204" pitchFamily="34" charset="0"/>
              </a:rPr>
              <a:t>を加速することにより得ら</a:t>
            </a:r>
            <a:r>
              <a:rPr lang="ja-JP" altLang="en-US" dirty="0">
                <a:solidFill>
                  <a:prstClr val="black"/>
                </a:solidFill>
                <a:latin typeface="ＭＳ Ｐゴシック"/>
                <a:cs typeface="Arial" panose="020B0604020202020204" pitchFamily="34" charset="0"/>
              </a:rPr>
              <a:t>れた放射線</a:t>
            </a:r>
            <a:r>
              <a:rPr lang="ja-JP" altLang="ja-JP" dirty="0">
                <a:solidFill>
                  <a:prstClr val="black"/>
                </a:solidFill>
                <a:latin typeface="ＭＳ Ｐゴシック"/>
                <a:cs typeface="Arial" panose="020B0604020202020204" pitchFamily="34" charset="0"/>
              </a:rPr>
              <a:t>を</a:t>
            </a:r>
            <a:r>
              <a:rPr lang="ja-JP" altLang="en-US" dirty="0">
                <a:solidFill>
                  <a:prstClr val="black"/>
                </a:solidFill>
                <a:latin typeface="ＭＳ Ｐゴシック"/>
                <a:cs typeface="Arial" panose="020B0604020202020204" pitchFamily="34" charset="0"/>
              </a:rPr>
              <a:t>、病巣に集中的に</a:t>
            </a:r>
            <a:r>
              <a:rPr lang="ja-JP" altLang="ja-JP" dirty="0">
                <a:solidFill>
                  <a:prstClr val="black"/>
                </a:solidFill>
                <a:latin typeface="ＭＳ Ｐゴシック"/>
                <a:cs typeface="Arial" panose="020B0604020202020204" pitchFamily="34" charset="0"/>
              </a:rPr>
              <a:t>照射</a:t>
            </a:r>
            <a:r>
              <a:rPr lang="ja-JP" altLang="en-US" dirty="0">
                <a:solidFill>
                  <a:prstClr val="black"/>
                </a:solidFill>
                <a:latin typeface="ＭＳ Ｐゴシック"/>
                <a:cs typeface="Arial" panose="020B0604020202020204" pitchFamily="34" charset="0"/>
              </a:rPr>
              <a:t>して、悪性腫瘍を治療する技術。</a:t>
            </a:r>
            <a:endParaRPr lang="en-US" altLang="ja-JP" dirty="0">
              <a:solidFill>
                <a:prstClr val="black"/>
              </a:solidFill>
              <a:latin typeface="ＭＳ Ｐゴシック"/>
              <a:cs typeface="Arial" panose="020B0604020202020204" pitchFamily="34" charset="0"/>
            </a:endParaRPr>
          </a:p>
          <a:p>
            <a:pPr marL="182563" indent="182563">
              <a:lnSpc>
                <a:spcPct val="90000"/>
              </a:lnSpc>
              <a:spcAft>
                <a:spcPts val="600"/>
              </a:spcAft>
            </a:pPr>
            <a:r>
              <a:rPr lang="ja-JP" altLang="en-US" sz="1600" dirty="0">
                <a:solidFill>
                  <a:prstClr val="black"/>
                </a:solidFill>
                <a:latin typeface="ＭＳ Ｐゴシック"/>
                <a:cs typeface="Arial" panose="020B0604020202020204" pitchFamily="34" charset="0"/>
              </a:rPr>
              <a:t>［算定の要件］</a:t>
            </a:r>
          </a:p>
          <a:p>
            <a:pPr indent="361950">
              <a:lnSpc>
                <a:spcPct val="90000"/>
              </a:lnSpc>
              <a:tabLst>
                <a:tab pos="0" algn="l"/>
              </a:tabLst>
            </a:pPr>
            <a:r>
              <a:rPr lang="ja-JP" altLang="en-US" sz="1400" dirty="0">
                <a:solidFill>
                  <a:prstClr val="black"/>
                </a:solidFill>
                <a:latin typeface="ＭＳ Ｐゴシック"/>
                <a:cs typeface="Arial" panose="020B0604020202020204" pitchFamily="34" charset="0"/>
              </a:rPr>
              <a:t>　</a:t>
            </a:r>
            <a:r>
              <a:rPr lang="ja-JP" altLang="en-US" sz="1600" dirty="0">
                <a:solidFill>
                  <a:prstClr val="black"/>
                </a:solidFill>
                <a:latin typeface="ＭＳ Ｐゴシック"/>
                <a:cs typeface="Arial" panose="020B0604020202020204" pitchFamily="34" charset="0"/>
              </a:rPr>
              <a:t>・陽子線治療：</a:t>
            </a:r>
            <a:r>
              <a:rPr lang="ja-JP" altLang="en-US" sz="1600" b="1" u="sng" dirty="0">
                <a:solidFill>
                  <a:srgbClr val="0070C0"/>
                </a:solidFill>
                <a:latin typeface="ＭＳ Ｐゴシック"/>
                <a:cs typeface="Arial" panose="020B0604020202020204" pitchFamily="34" charset="0"/>
              </a:rPr>
              <a:t>前立腺がん</a:t>
            </a:r>
            <a:endParaRPr lang="en-US" altLang="ja-JP" sz="1600" b="1" u="sng" dirty="0">
              <a:solidFill>
                <a:srgbClr val="0070C0"/>
              </a:solidFill>
              <a:latin typeface="ＭＳ Ｐゴシック"/>
              <a:cs typeface="Arial" panose="020B0604020202020204" pitchFamily="34" charset="0"/>
            </a:endParaRPr>
          </a:p>
          <a:p>
            <a:pPr indent="361950">
              <a:lnSpc>
                <a:spcPct val="90000"/>
              </a:lnSpc>
              <a:tabLst>
                <a:tab pos="0" algn="l"/>
              </a:tabLst>
            </a:pPr>
            <a:r>
              <a:rPr lang="ja-JP" altLang="en-US" sz="1600" dirty="0">
                <a:solidFill>
                  <a:prstClr val="black"/>
                </a:solidFill>
                <a:latin typeface="ＭＳ Ｐゴシック"/>
                <a:cs typeface="Arial" panose="020B0604020202020204" pitchFamily="34" charset="0"/>
              </a:rPr>
              <a:t>　・重粒子線治療：</a:t>
            </a:r>
            <a:r>
              <a:rPr lang="ja-JP" altLang="en-US" sz="1600" b="1" u="sng" dirty="0">
                <a:solidFill>
                  <a:srgbClr val="0070C0"/>
                </a:solidFill>
                <a:latin typeface="ＭＳ Ｐゴシック"/>
                <a:cs typeface="Arial" panose="020B0604020202020204" pitchFamily="34" charset="0"/>
              </a:rPr>
              <a:t>前立腺がん</a:t>
            </a:r>
            <a:endParaRPr lang="en-US" altLang="ja-JP" sz="1600" b="1" u="sng" dirty="0">
              <a:solidFill>
                <a:srgbClr val="0070C0"/>
              </a:solidFill>
              <a:latin typeface="ＭＳ Ｐゴシック"/>
              <a:cs typeface="Arial" panose="020B0604020202020204" pitchFamily="34" charset="0"/>
            </a:endParaRPr>
          </a:p>
          <a:p>
            <a:pPr indent="361950">
              <a:lnSpc>
                <a:spcPct val="90000"/>
              </a:lnSpc>
              <a:tabLst>
                <a:tab pos="0" algn="l"/>
              </a:tabLst>
            </a:pPr>
            <a:r>
              <a:rPr lang="ja-JP" altLang="en-US" sz="1600" dirty="0">
                <a:solidFill>
                  <a:prstClr val="black"/>
                </a:solidFill>
                <a:latin typeface="ＭＳ Ｐゴシック"/>
                <a:cs typeface="Arial" panose="020B0604020202020204" pitchFamily="34" charset="0"/>
              </a:rPr>
              <a:t>　・実施に用いる粒子線治療装置の薬事承認が得られていること</a:t>
            </a:r>
            <a:endParaRPr lang="en-US" altLang="ja-JP" sz="1600" dirty="0">
              <a:solidFill>
                <a:prstClr val="black"/>
              </a:solidFill>
              <a:latin typeface="ＭＳ Ｐゴシック"/>
              <a:cs typeface="Arial" panose="020B0604020202020204" pitchFamily="34" charset="0"/>
            </a:endParaRPr>
          </a:p>
        </p:txBody>
      </p:sp>
      <p:sp>
        <p:nvSpPr>
          <p:cNvPr id="3" name="正方形/長方形 2"/>
          <p:cNvSpPr/>
          <p:nvPr/>
        </p:nvSpPr>
        <p:spPr>
          <a:xfrm>
            <a:off x="103086" y="892321"/>
            <a:ext cx="9689654" cy="646331"/>
          </a:xfrm>
          <a:prstGeom prst="rect">
            <a:avLst/>
          </a:prstGeom>
        </p:spPr>
        <p:txBody>
          <a:bodyPr wrap="square">
            <a:spAutoFit/>
          </a:bodyPr>
          <a:lstStyle/>
          <a:p>
            <a:pPr>
              <a:buFont typeface="Wingdings" pitchFamily="2" charset="2"/>
              <a:buChar char="Ø"/>
              <a:defRPr/>
            </a:pPr>
            <a:r>
              <a:rPr lang="ja-JP" altLang="en-US" dirty="0">
                <a:solidFill>
                  <a:prstClr val="black"/>
                </a:solidFill>
                <a:latin typeface="ＭＳ Ｐゴシック"/>
              </a:rPr>
              <a:t>　保険導入を行う新規技術の例（２）</a:t>
            </a:r>
            <a:endParaRPr lang="en-US" altLang="ja-JP" dirty="0">
              <a:solidFill>
                <a:prstClr val="black"/>
              </a:solidFill>
              <a:latin typeface="ＭＳ Ｐゴシック"/>
            </a:endParaRPr>
          </a:p>
          <a:p>
            <a:pPr>
              <a:defRPr/>
            </a:pPr>
            <a:r>
              <a:rPr lang="ja-JP" altLang="en-US" b="1" dirty="0">
                <a:solidFill>
                  <a:prstClr val="black"/>
                </a:solidFill>
                <a:latin typeface="ＭＳ Ｐゴシック"/>
              </a:rPr>
              <a:t>○　既存Ｘ線治療と同等の有効性が認められた疾患に対する粒子線治療を保険適用する。</a:t>
            </a:r>
            <a:endParaRPr lang="en-US" altLang="ja-JP" dirty="0">
              <a:solidFill>
                <a:prstClr val="black"/>
              </a:solidFill>
              <a:latin typeface="ＭＳ Ｐゴシック"/>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2823" y="3535906"/>
            <a:ext cx="2740598" cy="188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テキスト ボックス 3"/>
          <p:cNvSpPr txBox="1"/>
          <p:nvPr/>
        </p:nvSpPr>
        <p:spPr>
          <a:xfrm>
            <a:off x="6755564" y="3613178"/>
            <a:ext cx="1672822" cy="215444"/>
          </a:xfrm>
          <a:prstGeom prst="rect">
            <a:avLst/>
          </a:prstGeom>
          <a:solidFill>
            <a:schemeClr val="bg1"/>
          </a:solidFill>
        </p:spPr>
        <p:txBody>
          <a:bodyPr wrap="square" rtlCol="0" anchor="ctr">
            <a:spAutoFit/>
          </a:bodyPr>
          <a:lstStyle/>
          <a:p>
            <a:pPr algn="dist"/>
            <a:r>
              <a:rPr lang="ja-JP" altLang="en-US" sz="800" dirty="0">
                <a:solidFill>
                  <a:prstClr val="black"/>
                </a:solidFill>
              </a:rPr>
              <a:t>前立腺がんに対する陽子線治療</a:t>
            </a:r>
          </a:p>
        </p:txBody>
      </p:sp>
      <p:sp>
        <p:nvSpPr>
          <p:cNvPr id="20" name="テキスト ボックス 19"/>
          <p:cNvSpPr txBox="1"/>
          <p:nvPr/>
        </p:nvSpPr>
        <p:spPr>
          <a:xfrm>
            <a:off x="8495983" y="3751750"/>
            <a:ext cx="911335" cy="230832"/>
          </a:xfrm>
          <a:prstGeom prst="rect">
            <a:avLst/>
          </a:prstGeom>
          <a:solidFill>
            <a:schemeClr val="bg1"/>
          </a:solidFill>
        </p:spPr>
        <p:txBody>
          <a:bodyPr wrap="square" rtlCol="0" anchor="ctr">
            <a:spAutoFit/>
          </a:bodyPr>
          <a:lstStyle/>
          <a:p>
            <a:pPr algn="ctr"/>
            <a:r>
              <a:rPr lang="en-US" altLang="ja-JP" sz="900" dirty="0">
                <a:solidFill>
                  <a:srgbClr val="4472C4">
                    <a:lumMod val="50000"/>
                  </a:srgbClr>
                </a:solidFill>
              </a:rPr>
              <a:t>50%</a:t>
            </a:r>
            <a:r>
              <a:rPr lang="ja-JP" altLang="en-US" sz="900" dirty="0">
                <a:solidFill>
                  <a:srgbClr val="4472C4">
                    <a:lumMod val="50000"/>
                  </a:srgbClr>
                </a:solidFill>
              </a:rPr>
              <a:t>線量領域</a:t>
            </a:r>
          </a:p>
        </p:txBody>
      </p:sp>
      <p:sp>
        <p:nvSpPr>
          <p:cNvPr id="21" name="テキスト ボックス 20"/>
          <p:cNvSpPr txBox="1"/>
          <p:nvPr/>
        </p:nvSpPr>
        <p:spPr>
          <a:xfrm>
            <a:off x="8428384" y="4857460"/>
            <a:ext cx="911335" cy="230832"/>
          </a:xfrm>
          <a:prstGeom prst="rect">
            <a:avLst/>
          </a:prstGeom>
          <a:solidFill>
            <a:schemeClr val="bg1"/>
          </a:solidFill>
        </p:spPr>
        <p:txBody>
          <a:bodyPr wrap="square" rtlCol="0" anchor="ctr">
            <a:spAutoFit/>
          </a:bodyPr>
          <a:lstStyle/>
          <a:p>
            <a:pPr algn="ctr"/>
            <a:r>
              <a:rPr lang="en-US" altLang="ja-JP" sz="900" dirty="0">
                <a:solidFill>
                  <a:srgbClr val="00B050"/>
                </a:solidFill>
              </a:rPr>
              <a:t>30%</a:t>
            </a:r>
            <a:r>
              <a:rPr lang="ja-JP" altLang="en-US" sz="900" dirty="0">
                <a:solidFill>
                  <a:srgbClr val="00B050"/>
                </a:solidFill>
              </a:rPr>
              <a:t>線量領域</a:t>
            </a:r>
          </a:p>
        </p:txBody>
      </p:sp>
      <p:sp>
        <p:nvSpPr>
          <p:cNvPr id="22" name="テキスト ボックス 21"/>
          <p:cNvSpPr txBox="1"/>
          <p:nvPr/>
        </p:nvSpPr>
        <p:spPr>
          <a:xfrm>
            <a:off x="6755569" y="4988917"/>
            <a:ext cx="911335" cy="230832"/>
          </a:xfrm>
          <a:prstGeom prst="rect">
            <a:avLst/>
          </a:prstGeom>
          <a:solidFill>
            <a:schemeClr val="bg1"/>
          </a:solidFill>
        </p:spPr>
        <p:txBody>
          <a:bodyPr wrap="square" rtlCol="0">
            <a:spAutoFit/>
          </a:bodyPr>
          <a:lstStyle/>
          <a:p>
            <a:pPr algn="ctr"/>
            <a:r>
              <a:rPr lang="en-US" altLang="ja-JP" sz="900" b="1" dirty="0">
                <a:solidFill>
                  <a:srgbClr val="F79709"/>
                </a:solidFill>
              </a:rPr>
              <a:t>10%</a:t>
            </a:r>
            <a:r>
              <a:rPr lang="ja-JP" altLang="en-US" sz="900" b="1" dirty="0">
                <a:solidFill>
                  <a:srgbClr val="F79709"/>
                </a:solidFill>
              </a:rPr>
              <a:t>線量領域</a:t>
            </a:r>
          </a:p>
        </p:txBody>
      </p:sp>
      <p:pic>
        <p:nvPicPr>
          <p:cNvPr id="6148" name="Picture 4" descr="「粒子線　go.jp」の画像検索結果"/>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23007" y="1683720"/>
            <a:ext cx="2713913" cy="180657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2"/>
          <p:cNvSpPr>
            <a:spLocks noChangeArrowheads="1"/>
          </p:cNvSpPr>
          <p:nvPr/>
        </p:nvSpPr>
        <p:spPr bwMode="auto">
          <a:xfrm>
            <a:off x="189267" y="11628"/>
            <a:ext cx="9517327" cy="43351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 typeface="Arial" charset="0"/>
              <a:buNone/>
              <a:defRPr/>
            </a:pPr>
            <a:r>
              <a:rPr lang="ja-JP" altLang="en-US" sz="2400" kern="0" dirty="0">
                <a:solidFill>
                  <a:srgbClr val="000000"/>
                </a:solidFill>
              </a:rPr>
              <a:t>２．医療技術の適切な評価</a:t>
            </a:r>
            <a:r>
              <a:rPr lang="ja-JP" altLang="en-US" sz="2400" kern="0" dirty="0">
                <a:solidFill>
                  <a:srgbClr val="000000"/>
                </a:solidFill>
                <a:latin typeface="Calibri"/>
                <a:ea typeface="ＭＳ Ｐゴシック"/>
              </a:rPr>
              <a:t>（モノから人へ）</a:t>
            </a:r>
          </a:p>
        </p:txBody>
      </p:sp>
      <p:sp>
        <p:nvSpPr>
          <p:cNvPr id="1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100</a:t>
            </a:fld>
            <a:endParaRPr lang="ja-JP" altLang="en-US" sz="1600" dirty="0">
              <a:solidFill>
                <a:prstClr val="black"/>
              </a:solidFill>
            </a:endParaRPr>
          </a:p>
        </p:txBody>
      </p:sp>
      <p:sp>
        <p:nvSpPr>
          <p:cNvPr id="17" name="Rectangle 36"/>
          <p:cNvSpPr>
            <a:spLocks noChangeArrowheads="1"/>
          </p:cNvSpPr>
          <p:nvPr/>
        </p:nvSpPr>
        <p:spPr bwMode="auto">
          <a:xfrm>
            <a:off x="43171" y="532278"/>
            <a:ext cx="633670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医療技術評価分科会における検討を踏まえた対応③</a:t>
            </a:r>
            <a:endParaRPr lang="en-US" altLang="ja-JP" sz="2000" dirty="0">
              <a:solidFill>
                <a:prstClr val="black"/>
              </a:solidFill>
            </a:endParaRPr>
          </a:p>
        </p:txBody>
      </p:sp>
      <p:sp>
        <p:nvSpPr>
          <p:cNvPr id="16" name="テキスト ボックス 15"/>
          <p:cNvSpPr txBox="1"/>
          <p:nvPr/>
        </p:nvSpPr>
        <p:spPr>
          <a:xfrm>
            <a:off x="6440656" y="638402"/>
            <a:ext cx="2440063" cy="253916"/>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50" dirty="0">
                <a:solidFill>
                  <a:srgbClr val="002060"/>
                </a:solidFill>
                <a:latin typeface="ＭＳ Ｐゴシック" panose="020B0600070205080204" pitchFamily="50" charset="-128"/>
              </a:rPr>
              <a:t>点</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621</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留</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625</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施告</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813</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施通</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937</a:t>
            </a:r>
            <a:endParaRPr lang="ja-JP" altLang="en-US" sz="105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611207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683520" y="6528043"/>
            <a:ext cx="2228850" cy="365125"/>
          </a:xfrm>
        </p:spPr>
        <p:txBody>
          <a:bodyPr/>
          <a:lstStyle/>
          <a:p>
            <a:fld id="{3CD7FEE9-580A-4EA0-A7DE-8D177AC2609D}" type="slidenum">
              <a:rPr lang="ja-JP" altLang="en-US" b="0" smtClean="0">
                <a:solidFill>
                  <a:prstClr val="black"/>
                </a:solidFill>
              </a:rPr>
              <a:pPr/>
              <a:t>101</a:t>
            </a:fld>
            <a:endParaRPr lang="ja-JP" altLang="en-US" b="0" dirty="0">
              <a:solidFill>
                <a:prstClr val="black"/>
              </a:solidFill>
            </a:endParaRPr>
          </a:p>
        </p:txBody>
      </p:sp>
      <p:sp>
        <p:nvSpPr>
          <p:cNvPr id="11" name="Rectangle 36"/>
          <p:cNvSpPr>
            <a:spLocks noChangeArrowheads="1"/>
          </p:cNvSpPr>
          <p:nvPr/>
        </p:nvSpPr>
        <p:spPr bwMode="auto">
          <a:xfrm>
            <a:off x="117941" y="1087740"/>
            <a:ext cx="2508302"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r>
              <a:rPr lang="ja-JP" altLang="en-US" sz="2000" dirty="0">
                <a:solidFill>
                  <a:prstClr val="black"/>
                </a:solidFill>
                <a:latin typeface="ＭＳ Ｐゴシック"/>
              </a:rPr>
              <a:t>小腸移植術の評価</a:t>
            </a:r>
            <a:endParaRPr lang="ja-JP" altLang="ja-JP" sz="2000" dirty="0">
              <a:solidFill>
                <a:prstClr val="black"/>
              </a:solidFill>
              <a:latin typeface="ＭＳ Ｐゴシック"/>
            </a:endParaRPr>
          </a:p>
        </p:txBody>
      </p:sp>
      <p:sp>
        <p:nvSpPr>
          <p:cNvPr id="10" name="Rectangle 37"/>
          <p:cNvSpPr>
            <a:spLocks noChangeArrowheads="1"/>
          </p:cNvSpPr>
          <p:nvPr/>
        </p:nvSpPr>
        <p:spPr bwMode="auto">
          <a:xfrm>
            <a:off x="117941" y="1407003"/>
            <a:ext cx="9689654" cy="1846151"/>
          </a:xfrm>
          <a:prstGeom prst="rect">
            <a:avLst/>
          </a:prstGeom>
          <a:noFill/>
          <a:ln w="9525">
            <a:solidFill>
              <a:schemeClr val="tx1"/>
            </a:solidFill>
            <a:miter lim="800000"/>
            <a:headEnd/>
            <a:tailEnd/>
          </a:ln>
        </p:spPr>
        <p:txBody>
          <a:bodyPr tIns="108000"/>
          <a:lstStyle/>
          <a:p>
            <a:pPr marL="177800" indent="-177800">
              <a:spcAft>
                <a:spcPts val="1200"/>
              </a:spcAft>
              <a:buFont typeface="Wingdings" pitchFamily="2" charset="2"/>
              <a:buChar char="Ø"/>
              <a:defRPr/>
            </a:pPr>
            <a:r>
              <a:rPr lang="ja-JP" altLang="en-US" dirty="0">
                <a:solidFill>
                  <a:prstClr val="black"/>
                </a:solidFill>
                <a:latin typeface="ＭＳ Ｐゴシック"/>
              </a:rPr>
              <a:t>　</a:t>
            </a:r>
            <a:r>
              <a:rPr lang="ja-JP" altLang="en-US" dirty="0">
                <a:solidFill>
                  <a:prstClr val="black"/>
                </a:solidFill>
              </a:rPr>
              <a:t>短腸症候群及び機能的難治性小腸不全の患者に対する小腸移植を保険適用する</a:t>
            </a:r>
            <a:r>
              <a:rPr lang="ja-JP" altLang="ja-JP" dirty="0">
                <a:solidFill>
                  <a:prstClr val="black"/>
                </a:solidFill>
              </a:rPr>
              <a:t>。</a:t>
            </a:r>
            <a:endParaRPr lang="en-US" altLang="ja-JP" sz="1600" dirty="0">
              <a:solidFill>
                <a:srgbClr val="0070C0"/>
              </a:solidFill>
              <a:latin typeface="ＭＳ Ｐゴシック"/>
            </a:endParaRPr>
          </a:p>
          <a:p>
            <a:pPr marL="1073150" indent="-361950">
              <a:tabLst>
                <a:tab pos="0" algn="l"/>
              </a:tabLst>
            </a:pPr>
            <a:r>
              <a:rPr lang="en-US" altLang="ja-JP" b="1" dirty="0">
                <a:solidFill>
                  <a:srgbClr val="0070C0"/>
                </a:solidFill>
                <a:latin typeface="ＭＳ Ｐゴシック"/>
              </a:rPr>
              <a:t>(</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移植用部分小腸採取術（生体）　　　　　　　　　 　　　　</a:t>
            </a:r>
            <a:r>
              <a:rPr lang="en-US" altLang="ja-JP" b="1" u="sng" dirty="0">
                <a:solidFill>
                  <a:srgbClr val="0070C0"/>
                </a:solidFill>
                <a:latin typeface="ＭＳ Ｐゴシック"/>
              </a:rPr>
              <a:t>56,850</a:t>
            </a:r>
            <a:r>
              <a:rPr lang="ja-JP" altLang="en-US" b="1" u="sng" dirty="0">
                <a:solidFill>
                  <a:srgbClr val="0070C0"/>
                </a:solidFill>
                <a:latin typeface="ＭＳ Ｐゴシック"/>
              </a:rPr>
              <a:t>点</a:t>
            </a:r>
            <a:endParaRPr lang="en-US" altLang="ja-JP" b="1" dirty="0">
              <a:solidFill>
                <a:srgbClr val="0070C0"/>
              </a:solidFill>
              <a:latin typeface="ＭＳ Ｐゴシック"/>
            </a:endParaRPr>
          </a:p>
          <a:p>
            <a:pPr marL="1073150" indent="-361950">
              <a:tabLst>
                <a:tab pos="0" algn="l"/>
              </a:tabLst>
            </a:pPr>
            <a:r>
              <a:rPr lang="en-US" altLang="ja-JP" b="1" dirty="0">
                <a:solidFill>
                  <a:srgbClr val="0070C0"/>
                </a:solidFill>
                <a:latin typeface="ＭＳ Ｐゴシック"/>
              </a:rPr>
              <a:t>(</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生体部分小腸移植術　　　　　　　　　　　　　 　　　　　　</a:t>
            </a:r>
            <a:r>
              <a:rPr lang="en-US" altLang="ja-JP" b="1" u="sng" dirty="0">
                <a:solidFill>
                  <a:srgbClr val="0070C0"/>
                </a:solidFill>
                <a:latin typeface="ＭＳ Ｐゴシック"/>
              </a:rPr>
              <a:t>164,240</a:t>
            </a:r>
            <a:r>
              <a:rPr lang="ja-JP" altLang="en-US" b="1" u="sng" dirty="0">
                <a:solidFill>
                  <a:srgbClr val="0070C0"/>
                </a:solidFill>
                <a:latin typeface="ＭＳ Ｐゴシック"/>
              </a:rPr>
              <a:t>点</a:t>
            </a:r>
            <a:endParaRPr lang="en-US" altLang="ja-JP" b="1" dirty="0">
              <a:solidFill>
                <a:srgbClr val="0070C0"/>
              </a:solidFill>
              <a:latin typeface="ＭＳ Ｐゴシック"/>
            </a:endParaRPr>
          </a:p>
          <a:p>
            <a:pPr marL="1073150" indent="-361950">
              <a:tabLst>
                <a:tab pos="0" algn="l"/>
              </a:tabLst>
            </a:pPr>
            <a:r>
              <a:rPr lang="en-US" altLang="ja-JP" b="1" dirty="0">
                <a:solidFill>
                  <a:srgbClr val="0070C0"/>
                </a:solidFill>
                <a:latin typeface="ＭＳ Ｐゴシック"/>
              </a:rPr>
              <a:t>(</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移植用小腸採取術（死体）　　　　　　　　　　　　 　　　　</a:t>
            </a:r>
            <a:r>
              <a:rPr lang="en-US" altLang="ja-JP" b="1" u="sng" dirty="0">
                <a:solidFill>
                  <a:srgbClr val="0070C0"/>
                </a:solidFill>
                <a:latin typeface="ＭＳ Ｐゴシック"/>
              </a:rPr>
              <a:t>65,140</a:t>
            </a:r>
            <a:r>
              <a:rPr lang="ja-JP" altLang="en-US" b="1" u="sng" dirty="0">
                <a:solidFill>
                  <a:srgbClr val="0070C0"/>
                </a:solidFill>
                <a:latin typeface="ＭＳ Ｐゴシック"/>
              </a:rPr>
              <a:t>点</a:t>
            </a:r>
            <a:endParaRPr lang="en-US" altLang="ja-JP" b="1" dirty="0">
              <a:solidFill>
                <a:srgbClr val="0070C0"/>
              </a:solidFill>
              <a:latin typeface="ＭＳ Ｐゴシック"/>
            </a:endParaRPr>
          </a:p>
          <a:p>
            <a:pPr marL="1073150" indent="-361950">
              <a:tabLst>
                <a:tab pos="0" algn="l"/>
              </a:tabLst>
            </a:pPr>
            <a:r>
              <a:rPr lang="en-US" altLang="ja-JP" b="1" dirty="0">
                <a:solidFill>
                  <a:srgbClr val="0070C0"/>
                </a:solidFill>
                <a:latin typeface="ＭＳ Ｐゴシック"/>
              </a:rPr>
              <a:t>(</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同種死体小腸移植術　　　　　　　　　　　　　 　　　　　　</a:t>
            </a:r>
            <a:r>
              <a:rPr lang="en-US" altLang="ja-JP" b="1" u="sng" dirty="0">
                <a:solidFill>
                  <a:srgbClr val="0070C0"/>
                </a:solidFill>
                <a:latin typeface="ＭＳ Ｐゴシック"/>
              </a:rPr>
              <a:t>177,980</a:t>
            </a:r>
            <a:r>
              <a:rPr lang="ja-JP" altLang="en-US" b="1" u="sng" dirty="0">
                <a:solidFill>
                  <a:srgbClr val="0070C0"/>
                </a:solidFill>
                <a:latin typeface="ＭＳ Ｐゴシック"/>
              </a:rPr>
              <a:t>点</a:t>
            </a:r>
            <a:endParaRPr lang="en-US" altLang="ja-JP" b="1" dirty="0">
              <a:solidFill>
                <a:srgbClr val="0070C0"/>
              </a:solidFill>
              <a:latin typeface="ＭＳ Ｐゴシック"/>
            </a:endParaRPr>
          </a:p>
          <a:p>
            <a:pPr>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sp>
        <p:nvSpPr>
          <p:cNvPr id="16" name="Rectangle 37"/>
          <p:cNvSpPr>
            <a:spLocks noChangeArrowheads="1"/>
          </p:cNvSpPr>
          <p:nvPr/>
        </p:nvSpPr>
        <p:spPr bwMode="auto">
          <a:xfrm>
            <a:off x="98893" y="3731803"/>
            <a:ext cx="9689654" cy="2907832"/>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dirty="0">
                <a:solidFill>
                  <a:prstClr val="black"/>
                </a:solidFill>
              </a:rPr>
              <a:t>　長谷川式知能評価スケール等の施行頻度の高い認知機能検査について、評価の対象とする。</a:t>
            </a:r>
            <a:endParaRPr lang="en-US" altLang="ja-JP" dirty="0">
              <a:solidFill>
                <a:prstClr val="black"/>
              </a:solidFill>
            </a:endParaRPr>
          </a:p>
          <a:p>
            <a:pPr>
              <a:defRPr/>
            </a:pPr>
            <a:endParaRPr lang="en-US" altLang="ja-JP" dirty="0">
              <a:solidFill>
                <a:prstClr val="black"/>
              </a:solidFill>
            </a:endParaRPr>
          </a:p>
          <a:p>
            <a:pPr>
              <a:defRPr/>
            </a:pPr>
            <a:r>
              <a:rPr lang="ja-JP" altLang="en-US" dirty="0">
                <a:solidFill>
                  <a:prstClr val="black"/>
                </a:solidFill>
              </a:rPr>
              <a:t>　</a:t>
            </a:r>
            <a:endParaRPr lang="en-US" altLang="ja-JP" dirty="0">
              <a:solidFill>
                <a:prstClr val="black"/>
              </a:solidFill>
            </a:endParaRPr>
          </a:p>
          <a:p>
            <a:pPr>
              <a:defRPr/>
            </a:pPr>
            <a:endParaRPr lang="en-US" altLang="ja-JP" sz="1050" dirty="0">
              <a:solidFill>
                <a:prstClr val="black"/>
              </a:solidFill>
              <a:latin typeface="ＭＳ Ｐゴシック"/>
            </a:endParaRPr>
          </a:p>
        </p:txBody>
      </p:sp>
      <p:sp>
        <p:nvSpPr>
          <p:cNvPr id="21" name="Rectangle 36"/>
          <p:cNvSpPr>
            <a:spLocks noChangeArrowheads="1"/>
          </p:cNvSpPr>
          <p:nvPr/>
        </p:nvSpPr>
        <p:spPr bwMode="auto">
          <a:xfrm>
            <a:off x="94049" y="3390657"/>
            <a:ext cx="4339727" cy="348485"/>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r>
              <a:rPr lang="ja-JP" altLang="en-US" sz="2000" dirty="0">
                <a:solidFill>
                  <a:prstClr val="black"/>
                </a:solidFill>
                <a:latin typeface="ＭＳ Ｐゴシック"/>
              </a:rPr>
              <a:t>施行頻度の高い認知機能検査の評価</a:t>
            </a:r>
          </a:p>
        </p:txBody>
      </p:sp>
      <p:graphicFrame>
        <p:nvGraphicFramePr>
          <p:cNvPr id="9" name="表 8"/>
          <p:cNvGraphicFramePr>
            <a:graphicFrameLocks noGrp="1"/>
          </p:cNvGraphicFramePr>
          <p:nvPr>
            <p:extLst>
              <p:ext uri="{D42A27DB-BD31-4B8C-83A1-F6EECF244321}">
                <p14:modId xmlns:p14="http://schemas.microsoft.com/office/powerpoint/2010/main" val="758045258"/>
              </p:ext>
            </p:extLst>
          </p:nvPr>
        </p:nvGraphicFramePr>
        <p:xfrm>
          <a:off x="5908397" y="4194373"/>
          <a:ext cx="3575844" cy="2368775"/>
        </p:xfrm>
        <a:graphic>
          <a:graphicData uri="http://schemas.openxmlformats.org/drawingml/2006/table">
            <a:tbl>
              <a:tblPr firstRow="1" bandRow="1">
                <a:tableStyleId>{21E4AEA4-8DFA-4A89-87EB-49C32662AFE0}</a:tableStyleId>
              </a:tblPr>
              <a:tblGrid>
                <a:gridCol w="3575844">
                  <a:extLst>
                    <a:ext uri="{9D8B030D-6E8A-4147-A177-3AD203B41FA5}">
                      <a16:colId xmlns="" xmlns:a16="http://schemas.microsoft.com/office/drawing/2014/main" val="20000"/>
                    </a:ext>
                  </a:extLst>
                </a:gridCol>
              </a:tblGrid>
              <a:tr h="297820">
                <a:tc>
                  <a:txBody>
                    <a:bodyPr/>
                    <a:lstStyle/>
                    <a:p>
                      <a:pPr algn="ctr"/>
                      <a:r>
                        <a:rPr kumimoji="1" lang="ja-JP" altLang="en-US" sz="1200" baseline="0" dirty="0">
                          <a:latin typeface="+mn-lt"/>
                          <a:ea typeface="+mn-ea"/>
                        </a:rPr>
                        <a:t>改定後</a:t>
                      </a:r>
                      <a:endParaRPr kumimoji="1" lang="ja-JP" altLang="en-US" sz="1200" baseline="0" dirty="0">
                        <a:latin typeface="+mn-ea"/>
                        <a:ea typeface="+mn-ea"/>
                      </a:endParaRPr>
                    </a:p>
                  </a:txBody>
                  <a:tcPr/>
                </a:tc>
                <a:extLst>
                  <a:ext uri="{0D108BD9-81ED-4DB2-BD59-A6C34878D82A}">
                    <a16:rowId xmlns="" xmlns:a16="http://schemas.microsoft.com/office/drawing/2014/main" val="10000"/>
                  </a:ext>
                </a:extLst>
              </a:tr>
              <a:tr h="2070955">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t>【</a:t>
                      </a:r>
                      <a:r>
                        <a:rPr kumimoji="1" lang="ja-JP" altLang="en-US" sz="1200" baseline="0" dirty="0"/>
                        <a:t>Ｄ２８５　認知機能検査その他の心理検査</a:t>
                      </a:r>
                      <a:r>
                        <a:rPr kumimoji="1" lang="en-US" altLang="ja-JP" sz="1200" baseline="0" dirty="0"/>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1" baseline="0" dirty="0"/>
                        <a:t>　</a:t>
                      </a:r>
                      <a:r>
                        <a:rPr kumimoji="1" lang="ja-JP" altLang="en-US" sz="1200" b="1" u="sng" baseline="0" dirty="0"/>
                        <a:t>１　操作が用意なもの</a:t>
                      </a:r>
                      <a:endParaRPr kumimoji="1" lang="en-US" altLang="ja-JP" sz="1200" b="1" u="sng" baseline="0" dirty="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２　操作が複雑なもの</a:t>
                      </a:r>
                      <a:endParaRPr kumimoji="1" lang="en-US" altLang="ja-JP" sz="1200" baseline="0" dirty="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３　操作と処理が極めて複雑なもの</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［留意事項］（抜粋）</a:t>
                      </a:r>
                      <a:endParaRPr kumimoji="1" lang="en-US" altLang="ja-JP" sz="1200" baseline="0" dirty="0"/>
                    </a:p>
                    <a:p>
                      <a:pPr marL="90488" marR="0" indent="-90488" algn="l" defTabSz="914400" rtl="0" eaLnBrk="1" fontAlgn="auto" latinLnBrk="0" hangingPunct="1">
                        <a:lnSpc>
                          <a:spcPts val="1600"/>
                        </a:lnSpc>
                        <a:spcBef>
                          <a:spcPts val="0"/>
                        </a:spcBef>
                        <a:spcAft>
                          <a:spcPts val="0"/>
                        </a:spcAft>
                        <a:buClrTx/>
                        <a:buSzTx/>
                        <a:buFontTx/>
                        <a:buNone/>
                        <a:tabLst/>
                        <a:defRPr/>
                      </a:pPr>
                      <a:r>
                        <a:rPr kumimoji="1" lang="ja-JP" altLang="en-US" sz="1200" baseline="0" dirty="0"/>
                        <a:t>　　「１」の「操作が容易なもの」とは、</a:t>
                      </a:r>
                      <a:r>
                        <a:rPr kumimoji="1" lang="en-US" altLang="ja-JP" sz="1200" baseline="0" dirty="0"/>
                        <a:t>CAS</a:t>
                      </a:r>
                      <a:r>
                        <a:rPr kumimoji="1" lang="ja-JP" altLang="en-US" sz="1200" baseline="0" dirty="0"/>
                        <a:t>不安測定検査、</a:t>
                      </a:r>
                      <a:r>
                        <a:rPr kumimoji="1" lang="en-US" altLang="ja-JP" sz="1200" baseline="0" dirty="0"/>
                        <a:t>SDS</a:t>
                      </a:r>
                      <a:r>
                        <a:rPr kumimoji="1" lang="ja-JP" altLang="en-US" sz="1200" baseline="0" dirty="0"/>
                        <a:t>うつ性自己評価尺度、（中略）、</a:t>
                      </a:r>
                      <a:r>
                        <a:rPr kumimoji="1" lang="ja-JP" altLang="en-US" sz="1200" b="1" u="sng" baseline="0" dirty="0">
                          <a:solidFill>
                            <a:srgbClr val="0070C0"/>
                          </a:solidFill>
                        </a:rPr>
                        <a:t>長谷川式知能評価スケール、</a:t>
                      </a:r>
                      <a:r>
                        <a:rPr kumimoji="1" lang="en-US" altLang="ja-JP" sz="1200" b="1" u="sng" baseline="0" dirty="0">
                          <a:solidFill>
                            <a:srgbClr val="0070C0"/>
                          </a:solidFill>
                        </a:rPr>
                        <a:t>MMSE</a:t>
                      </a:r>
                      <a:r>
                        <a:rPr kumimoji="1" lang="ja-JP" altLang="en-US" sz="1200" b="1" u="sng" baseline="0" dirty="0" err="1">
                          <a:solidFill>
                            <a:srgbClr val="0070C0"/>
                          </a:solidFill>
                        </a:rPr>
                        <a:t>、</a:t>
                      </a:r>
                      <a:r>
                        <a:rPr kumimoji="1" lang="ja-JP" altLang="en-US" sz="1200" b="1" u="sng" baseline="0" dirty="0">
                          <a:solidFill>
                            <a:srgbClr val="0070C0"/>
                          </a:solidFill>
                        </a:rPr>
                        <a:t>前頭葉評価バッテリー、ストループテスト及び</a:t>
                      </a:r>
                      <a:r>
                        <a:rPr kumimoji="1" lang="en-US" altLang="ja-JP" sz="1200" b="1" u="sng" baseline="0" dirty="0" err="1">
                          <a:solidFill>
                            <a:srgbClr val="0070C0"/>
                          </a:solidFill>
                        </a:rPr>
                        <a:t>MoCA</a:t>
                      </a:r>
                      <a:r>
                        <a:rPr kumimoji="1" lang="en-US" altLang="ja-JP" sz="1200" b="1" u="sng" baseline="0" dirty="0">
                          <a:solidFill>
                            <a:srgbClr val="0070C0"/>
                          </a:solidFill>
                        </a:rPr>
                        <a:t>-J</a:t>
                      </a:r>
                      <a:r>
                        <a:rPr kumimoji="1" lang="ja-JP" altLang="en-US" sz="1200" baseline="0" dirty="0"/>
                        <a:t>のことをいう。</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endParaRPr kumimoji="1" lang="en-US" altLang="ja-JP" sz="1200" baseline="0" dirty="0"/>
                    </a:p>
                  </a:txBody>
                  <a:tcPr/>
                </a:tc>
                <a:extLst>
                  <a:ext uri="{0D108BD9-81ED-4DB2-BD59-A6C34878D82A}">
                    <a16:rowId xmlns="" xmlns:a16="http://schemas.microsoft.com/office/drawing/2014/main" val="10001"/>
                  </a:ext>
                </a:extLst>
              </a:tr>
            </a:tbl>
          </a:graphicData>
        </a:graphic>
      </p:graphicFrame>
      <p:graphicFrame>
        <p:nvGraphicFramePr>
          <p:cNvPr id="13" name="表 12"/>
          <p:cNvGraphicFramePr>
            <a:graphicFrameLocks noGrp="1"/>
          </p:cNvGraphicFramePr>
          <p:nvPr>
            <p:extLst>
              <p:ext uri="{D42A27DB-BD31-4B8C-83A1-F6EECF244321}">
                <p14:modId xmlns:p14="http://schemas.microsoft.com/office/powerpoint/2010/main" val="1848722219"/>
              </p:ext>
            </p:extLst>
          </p:nvPr>
        </p:nvGraphicFramePr>
        <p:xfrm>
          <a:off x="733885" y="4208550"/>
          <a:ext cx="3575844" cy="2346960"/>
        </p:xfrm>
        <a:graphic>
          <a:graphicData uri="http://schemas.openxmlformats.org/drawingml/2006/table">
            <a:tbl>
              <a:tblPr firstRow="1" bandRow="1">
                <a:tableStyleId>{5C22544A-7EE6-4342-B048-85BDC9FD1C3A}</a:tableStyleId>
              </a:tblPr>
              <a:tblGrid>
                <a:gridCol w="3575844">
                  <a:extLst>
                    <a:ext uri="{9D8B030D-6E8A-4147-A177-3AD203B41FA5}">
                      <a16:colId xmlns="" xmlns:a16="http://schemas.microsoft.com/office/drawing/2014/main" val="20000"/>
                    </a:ext>
                  </a:extLst>
                </a:gridCol>
              </a:tblGrid>
              <a:tr h="228379">
                <a:tc>
                  <a:txBody>
                    <a:bodyPr/>
                    <a:lstStyle/>
                    <a:p>
                      <a:pPr algn="ctr"/>
                      <a:r>
                        <a:rPr kumimoji="1" lang="ja-JP" altLang="en-US" sz="1200" baseline="0" dirty="0">
                          <a:latin typeface="+mn-lt"/>
                          <a:ea typeface="+mn-ea"/>
                        </a:rPr>
                        <a:t>現行</a:t>
                      </a:r>
                      <a:endParaRPr kumimoji="1" lang="ja-JP" altLang="en-US" sz="1200" baseline="0" dirty="0">
                        <a:latin typeface="+mn-ea"/>
                        <a:ea typeface="+mn-ea"/>
                      </a:endParaRPr>
                    </a:p>
                  </a:txBody>
                  <a:tcPr/>
                </a:tc>
                <a:extLst>
                  <a:ext uri="{0D108BD9-81ED-4DB2-BD59-A6C34878D82A}">
                    <a16:rowId xmlns="" xmlns:a16="http://schemas.microsoft.com/office/drawing/2014/main" val="10000"/>
                  </a:ext>
                </a:extLst>
              </a:tr>
              <a:tr h="1750902">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t>【</a:t>
                      </a:r>
                      <a:r>
                        <a:rPr kumimoji="1" lang="ja-JP" altLang="en-US" sz="1200" baseline="0" dirty="0"/>
                        <a:t>Ｄ２８５　認知機能検査その他の心理検査</a:t>
                      </a:r>
                      <a:r>
                        <a:rPr kumimoji="1" lang="en-US" altLang="ja-JP" sz="1200" baseline="0" dirty="0"/>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a:t>
                      </a:r>
                      <a:r>
                        <a:rPr kumimoji="1" lang="ja-JP" altLang="en-US" sz="1200" u="sng" baseline="0" dirty="0"/>
                        <a:t>１　操作が用意なもの</a:t>
                      </a:r>
                      <a:endParaRPr kumimoji="1" lang="en-US" altLang="ja-JP" sz="1200" u="sng" baseline="0" dirty="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２　操作が複雑なもの</a:t>
                      </a:r>
                      <a:endParaRPr kumimoji="1" lang="en-US" altLang="ja-JP" sz="1200" baseline="0" dirty="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３　操作と処理が極めて複雑なもの</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［留意事項］（抜粋）</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「１」の「操作が容易なもの」とは、</a:t>
                      </a:r>
                      <a:r>
                        <a:rPr kumimoji="1" lang="en-US" altLang="ja-JP" sz="1200" baseline="0" dirty="0"/>
                        <a:t>CAS</a:t>
                      </a:r>
                      <a:r>
                        <a:rPr kumimoji="1" lang="ja-JP" altLang="en-US" sz="1200" baseline="0" dirty="0"/>
                        <a:t>不安測定検査、</a:t>
                      </a:r>
                      <a:r>
                        <a:rPr kumimoji="1" lang="en-US" altLang="ja-JP" sz="1200" baseline="0" dirty="0"/>
                        <a:t>SDS</a:t>
                      </a:r>
                      <a:r>
                        <a:rPr kumimoji="1" lang="ja-JP" altLang="en-US" sz="1200" baseline="0" dirty="0"/>
                        <a:t>うつ性自己評価尺度、（中略）のことをいう。</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改定長谷川式簡易知能評価スケールを用いた検査及び（中略）の費用は、基本診療料に含まれているものであり、別に算定できない。</a:t>
                      </a:r>
                      <a:endParaRPr kumimoji="1" lang="en-US" altLang="ja-JP" sz="1200" baseline="0" dirty="0"/>
                    </a:p>
                  </a:txBody>
                  <a:tcPr/>
                </a:tc>
                <a:extLst>
                  <a:ext uri="{0D108BD9-81ED-4DB2-BD59-A6C34878D82A}">
                    <a16:rowId xmlns="" xmlns:a16="http://schemas.microsoft.com/office/drawing/2014/main" val="10001"/>
                  </a:ext>
                </a:extLst>
              </a:tr>
            </a:tbl>
          </a:graphicData>
        </a:graphic>
      </p:graphicFrame>
      <p:sp>
        <p:nvSpPr>
          <p:cNvPr id="14" name="右矢印 13"/>
          <p:cNvSpPr/>
          <p:nvPr/>
        </p:nvSpPr>
        <p:spPr>
          <a:xfrm>
            <a:off x="4922420" y="4859488"/>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5" name="正方形/長方形 14"/>
          <p:cNvSpPr/>
          <p:nvPr/>
        </p:nvSpPr>
        <p:spPr>
          <a:xfrm>
            <a:off x="117941" y="744603"/>
            <a:ext cx="9689654" cy="369332"/>
          </a:xfrm>
          <a:prstGeom prst="rect">
            <a:avLst/>
          </a:prstGeom>
        </p:spPr>
        <p:txBody>
          <a:bodyPr wrap="square">
            <a:spAutoFit/>
          </a:bodyPr>
          <a:lstStyle/>
          <a:p>
            <a:pPr>
              <a:buFont typeface="Wingdings" pitchFamily="2" charset="2"/>
              <a:buChar char="Ø"/>
              <a:defRPr/>
            </a:pPr>
            <a:r>
              <a:rPr lang="ja-JP" altLang="en-US" dirty="0">
                <a:solidFill>
                  <a:prstClr val="black"/>
                </a:solidFill>
                <a:latin typeface="ＭＳ Ｐゴシック"/>
              </a:rPr>
              <a:t>　保険導入を行う新規技術の例（３）</a:t>
            </a:r>
            <a:endParaRPr lang="en-US" altLang="ja-JP" dirty="0">
              <a:solidFill>
                <a:prstClr val="black"/>
              </a:solidFill>
              <a:latin typeface="ＭＳ Ｐゴシック"/>
            </a:endParaRPr>
          </a:p>
        </p:txBody>
      </p:sp>
      <p:sp>
        <p:nvSpPr>
          <p:cNvPr id="17" name="Rectangle 2"/>
          <p:cNvSpPr>
            <a:spLocks noChangeArrowheads="1"/>
          </p:cNvSpPr>
          <p:nvPr/>
        </p:nvSpPr>
        <p:spPr bwMode="auto">
          <a:xfrm>
            <a:off x="189267" y="11628"/>
            <a:ext cx="9517327" cy="43351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 typeface="Arial" charset="0"/>
              <a:buNone/>
              <a:defRPr/>
            </a:pPr>
            <a:r>
              <a:rPr lang="ja-JP" altLang="en-US" sz="2400" kern="0" dirty="0">
                <a:solidFill>
                  <a:srgbClr val="000000"/>
                </a:solidFill>
              </a:rPr>
              <a:t>２．医療技術の適切な評価</a:t>
            </a:r>
            <a:r>
              <a:rPr lang="ja-JP" altLang="en-US" sz="2400" kern="0" dirty="0">
                <a:solidFill>
                  <a:srgbClr val="000000"/>
                </a:solidFill>
                <a:latin typeface="Calibri"/>
                <a:ea typeface="ＭＳ Ｐゴシック"/>
              </a:rPr>
              <a:t>（モノから人へ）</a:t>
            </a:r>
          </a:p>
        </p:txBody>
      </p:sp>
      <p:sp>
        <p:nvSpPr>
          <p:cNvPr id="18" name="Rectangle 36"/>
          <p:cNvSpPr>
            <a:spLocks noChangeArrowheads="1"/>
          </p:cNvSpPr>
          <p:nvPr/>
        </p:nvSpPr>
        <p:spPr bwMode="auto">
          <a:xfrm>
            <a:off x="43171" y="445141"/>
            <a:ext cx="633670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医療技術評価分科会における検討を踏まえた対応④</a:t>
            </a:r>
            <a:endParaRPr lang="en-US" altLang="ja-JP" sz="2000" dirty="0">
              <a:solidFill>
                <a:prstClr val="black"/>
              </a:solidFill>
            </a:endParaRPr>
          </a:p>
        </p:txBody>
      </p:sp>
    </p:spTree>
    <p:extLst>
      <p:ext uri="{BB962C8B-B14F-4D97-AF65-F5344CB8AC3E}">
        <p14:creationId xmlns:p14="http://schemas.microsoft.com/office/powerpoint/2010/main" val="298057132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0" y="809328"/>
            <a:ext cx="9557624" cy="6048672"/>
          </a:xfrm>
          <a:prstGeom prst="rect">
            <a:avLst/>
          </a:prstGeom>
          <a:solidFill>
            <a:schemeClr val="bg1">
              <a:lumMod val="95000"/>
              <a:alpha val="50000"/>
            </a:scheme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医療技術の保険導入①</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34797" y="459958"/>
            <a:ext cx="3652961"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a:solidFill>
                  <a:prstClr val="black"/>
                </a:solidFill>
              </a:rPr>
              <a:t>《</a:t>
            </a:r>
            <a:r>
              <a:rPr lang="ja-JP" altLang="en-US" sz="2000" dirty="0">
                <a:solidFill>
                  <a:prstClr val="black"/>
                </a:solidFill>
              </a:rPr>
              <a:t>新規に保険導入された検査</a:t>
            </a:r>
            <a:r>
              <a:rPr lang="en-US" altLang="ja-JP" sz="2000" dirty="0">
                <a:solidFill>
                  <a:prstClr val="black"/>
                </a:solidFill>
              </a:rPr>
              <a:t>》</a:t>
            </a:r>
            <a:endParaRPr lang="ja-JP" altLang="en-US" sz="2000" dirty="0">
              <a:solidFill>
                <a:prstClr val="black"/>
              </a:solidFill>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102</a:t>
            </a:fld>
            <a:endParaRPr lang="ja-JP" altLang="en-US" sz="1600" dirty="0">
              <a:solidFill>
                <a:prstClr val="black"/>
              </a:solidFill>
            </a:endParaRPr>
          </a:p>
        </p:txBody>
      </p:sp>
      <p:graphicFrame>
        <p:nvGraphicFramePr>
          <p:cNvPr id="11" name="表 10"/>
          <p:cNvGraphicFramePr>
            <a:graphicFrameLocks noGrp="1"/>
          </p:cNvGraphicFramePr>
          <p:nvPr>
            <p:extLst>
              <p:ext uri="{D42A27DB-BD31-4B8C-83A1-F6EECF244321}">
                <p14:modId xmlns:p14="http://schemas.microsoft.com/office/powerpoint/2010/main" val="3910025576"/>
              </p:ext>
            </p:extLst>
          </p:nvPr>
        </p:nvGraphicFramePr>
        <p:xfrm>
          <a:off x="344502" y="845113"/>
          <a:ext cx="7704842" cy="5962577"/>
        </p:xfrm>
        <a:graphic>
          <a:graphicData uri="http://schemas.openxmlformats.org/drawingml/2006/table">
            <a:tbl>
              <a:tblPr firstRow="1" bandRow="1">
                <a:tableStyleId>{16D9F66E-5EB9-4882-86FB-DCBF35E3C3E4}</a:tableStyleId>
              </a:tblPr>
              <a:tblGrid>
                <a:gridCol w="1083618">
                  <a:extLst>
                    <a:ext uri="{9D8B030D-6E8A-4147-A177-3AD203B41FA5}">
                      <a16:colId xmlns="" xmlns:a16="http://schemas.microsoft.com/office/drawing/2014/main" val="20000"/>
                    </a:ext>
                  </a:extLst>
                </a:gridCol>
                <a:gridCol w="5211651">
                  <a:extLst>
                    <a:ext uri="{9D8B030D-6E8A-4147-A177-3AD203B41FA5}">
                      <a16:colId xmlns="" xmlns:a16="http://schemas.microsoft.com/office/drawing/2014/main" val="20001"/>
                    </a:ext>
                  </a:extLst>
                </a:gridCol>
                <a:gridCol w="1409573">
                  <a:extLst>
                    <a:ext uri="{9D8B030D-6E8A-4147-A177-3AD203B41FA5}">
                      <a16:colId xmlns="" xmlns:a16="http://schemas.microsoft.com/office/drawing/2014/main" val="20002"/>
                    </a:ext>
                  </a:extLst>
                </a:gridCol>
              </a:tblGrid>
              <a:tr h="30390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100" b="1" u="none" strike="noStrike" dirty="0">
                          <a:effectLst/>
                        </a:rPr>
                        <a:t>区分番号</a:t>
                      </a:r>
                      <a:endParaRPr lang="en-US" sz="11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100" b="1" u="none" strike="noStrike" dirty="0">
                          <a:effectLst/>
                        </a:rPr>
                        <a:t>検査項目名</a:t>
                      </a:r>
                      <a:endParaRPr lang="zh-TW" altLang="en-US" sz="11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100" b="1" u="none" strike="noStrike" dirty="0">
                          <a:effectLst/>
                        </a:rPr>
                        <a:t>点数</a:t>
                      </a:r>
                      <a:endParaRPr lang="en-US" altLang="ja-JP" sz="11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 xmlns:a16="http://schemas.microsoft.com/office/drawing/2014/main" val="10000"/>
                  </a:ext>
                </a:extLst>
              </a:tr>
              <a:tr h="3261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lnSpc>
                          <a:spcPts val="1500"/>
                        </a:lnSpc>
                      </a:pPr>
                      <a:r>
                        <a:rPr lang="en-US" sz="1050" b="1" u="none" strike="noStrike" dirty="0">
                          <a:effectLst/>
                        </a:rPr>
                        <a:t>D001</a:t>
                      </a:r>
                      <a:r>
                        <a:rPr lang="ja-JP" altLang="en-US" sz="1050" b="1" u="none" strike="noStrike" dirty="0">
                          <a:effectLst/>
                        </a:rPr>
                        <a:t>「</a:t>
                      </a:r>
                      <a:r>
                        <a:rPr lang="en-US" altLang="ja-JP" sz="1050" b="1" u="none" strike="noStrike" dirty="0">
                          <a:effectLst/>
                        </a:rPr>
                        <a:t>17</a:t>
                      </a:r>
                      <a:r>
                        <a:rPr lang="ja-JP" altLang="en-US" sz="1050" b="1" u="none" strike="noStrike" dirty="0">
                          <a:effectLst/>
                        </a:rPr>
                        <a:t>」</a:t>
                      </a:r>
                      <a:endParaRPr lang="en-US" sz="1050" b="1" u="none" strike="noStrike" dirty="0">
                        <a:effectLst/>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lnSpc>
                          <a:spcPts val="1500"/>
                        </a:lnSpc>
                      </a:pPr>
                      <a:r>
                        <a:rPr lang="ja-JP" altLang="en-US" sz="1050" b="1" u="none" strike="noStrike" dirty="0">
                          <a:effectLst/>
                        </a:rPr>
                        <a:t>シュウ酸（尿）</a:t>
                      </a:r>
                      <a:endParaRPr lang="zh-TW" altLang="en-US" sz="105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lnSpc>
                          <a:spcPts val="1500"/>
                        </a:lnSpc>
                      </a:pPr>
                      <a:r>
                        <a:rPr lang="ja-JP" altLang="en-US" sz="1050" b="1" u="sng" strike="noStrike" dirty="0">
                          <a:effectLst/>
                        </a:rPr>
                        <a:t>２００点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1"/>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050" b="1" u="none" strike="noStrike" dirty="0">
                          <a:effectLst/>
                        </a:rPr>
                        <a:t>D006</a:t>
                      </a:r>
                      <a:r>
                        <a:rPr lang="ja-JP" altLang="en-US" sz="1050" b="1" u="none" strike="noStrike" dirty="0">
                          <a:effectLst/>
                        </a:rPr>
                        <a:t>「</a:t>
                      </a:r>
                      <a:r>
                        <a:rPr lang="en-US" altLang="ja-JP" sz="1050" b="1" u="none" strike="noStrike" dirty="0">
                          <a:effectLst/>
                        </a:rPr>
                        <a:t>34</a:t>
                      </a:r>
                      <a:r>
                        <a:rPr lang="ja-JP" altLang="en-US" sz="1050" b="1" u="none" strike="noStrike" dirty="0">
                          <a:effectLst/>
                        </a:rPr>
                        <a:t>」</a:t>
                      </a:r>
                      <a:endParaRPr lang="en-US" sz="1050" b="1" u="none" strike="noStrike" dirty="0">
                        <a:effectLst/>
                        <a:latin typeface="+mn-lt"/>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en-US" altLang="zh-TW" sz="1050" b="1" u="none" strike="noStrike" dirty="0">
                          <a:effectLst/>
                        </a:rPr>
                        <a:t>ADAMTS13</a:t>
                      </a:r>
                      <a:r>
                        <a:rPr lang="ja-JP" altLang="en-US" sz="1050" b="1" u="none" strike="noStrike" dirty="0">
                          <a:effectLst/>
                        </a:rPr>
                        <a:t>活性</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４００点</a:t>
                      </a:r>
                      <a:endParaRPr lang="en-US" altLang="ja-JP" sz="1050" b="1"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2"/>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D006</a:t>
                      </a:r>
                      <a:r>
                        <a:rPr kumimoji="1" lang="ja-JP" altLang="en-US" sz="1050" b="1" u="none" strike="noStrike" kern="1200" cap="none" spc="0" normalizeH="0" baseline="0" noProof="0" dirty="0">
                          <a:ln>
                            <a:noFill/>
                          </a:ln>
                          <a:effectLst/>
                          <a:uLnTx/>
                          <a:uFillTx/>
                        </a:rPr>
                        <a:t>「</a:t>
                      </a:r>
                      <a:r>
                        <a:rPr kumimoji="1" lang="en-US" altLang="ja-JP" sz="1050" b="1" u="none" strike="noStrike" kern="1200" cap="none" spc="0" normalizeH="0" baseline="0" noProof="0" dirty="0">
                          <a:ln>
                            <a:noFill/>
                          </a:ln>
                          <a:effectLst/>
                          <a:uLnTx/>
                          <a:uFillTx/>
                        </a:rPr>
                        <a:t>35</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en-US" altLang="ja-JP" sz="1050" b="1" u="none" strike="noStrike" dirty="0">
                          <a:effectLst/>
                        </a:rPr>
                        <a:t>ADAMTS13</a:t>
                      </a:r>
                      <a:r>
                        <a:rPr lang="ja-JP" altLang="en-US" sz="1050" b="1" u="none" strike="noStrike" dirty="0">
                          <a:effectLst/>
                        </a:rPr>
                        <a:t>インヒビター</a:t>
                      </a:r>
                      <a:endParaRPr lang="ja-JP"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６００点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3"/>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dirty="0">
                          <a:effectLst/>
                        </a:rPr>
                        <a:t>D007</a:t>
                      </a:r>
                      <a:r>
                        <a:rPr kumimoji="1" lang="ja-JP" altLang="en-US" sz="1050" b="1" u="none" strike="noStrike" kern="1200" dirty="0">
                          <a:effectLst/>
                        </a:rPr>
                        <a:t>「</a:t>
                      </a:r>
                      <a:r>
                        <a:rPr kumimoji="1" lang="en-US" altLang="ja-JP" sz="1050" b="1" u="none" strike="noStrike" kern="1200" dirty="0">
                          <a:effectLst/>
                        </a:rPr>
                        <a:t>20</a:t>
                      </a:r>
                      <a:r>
                        <a:rPr kumimoji="1" lang="ja-JP" altLang="en-US" sz="1050" b="1" u="none" strike="noStrike" kern="1200" dirty="0">
                          <a:effectLst/>
                        </a:rPr>
                        <a:t>」</a:t>
                      </a:r>
                      <a:endParaRPr kumimoji="1" lang="en-US" altLang="ja-JP" sz="1050" b="1" u="none" strike="noStrike" kern="1200" dirty="0">
                        <a:solidFill>
                          <a:schemeClr val="dk1"/>
                        </a:solidFill>
                        <a:effectLst/>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遊離脂肪酸</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５９点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4"/>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dirty="0">
                          <a:effectLst/>
                        </a:rPr>
                        <a:t>D015</a:t>
                      </a:r>
                      <a:r>
                        <a:rPr kumimoji="1" lang="ja-JP" altLang="en-US" sz="1050" b="1" u="none" strike="noStrike" kern="1200" dirty="0">
                          <a:effectLst/>
                        </a:rPr>
                        <a:t>「</a:t>
                      </a:r>
                      <a:r>
                        <a:rPr kumimoji="1" lang="en-US" altLang="ja-JP" sz="1050" b="1" u="none" strike="noStrike" kern="1200" dirty="0">
                          <a:effectLst/>
                        </a:rPr>
                        <a:t>17</a:t>
                      </a:r>
                      <a:r>
                        <a:rPr kumimoji="1" lang="ja-JP" altLang="en-US" sz="1050" b="1" u="none" strike="noStrike" kern="1200" dirty="0">
                          <a:effectLst/>
                        </a:rPr>
                        <a:t>」</a:t>
                      </a:r>
                      <a:endParaRPr kumimoji="1" lang="en-US" altLang="ja-JP" sz="1050" b="1" u="none" strike="noStrike" kern="1200" dirty="0">
                        <a:solidFill>
                          <a:schemeClr val="dk1"/>
                        </a:solidFill>
                        <a:effectLst/>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免疫電気泳動法（抗ヒト全血清）</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１７０点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5"/>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D015</a:t>
                      </a:r>
                      <a:r>
                        <a:rPr kumimoji="1" lang="ja-JP" altLang="en-US" sz="1050" b="1" u="none" strike="noStrike" kern="1200" cap="none" spc="0" normalizeH="0" baseline="0" noProof="0" dirty="0">
                          <a:ln>
                            <a:noFill/>
                          </a:ln>
                          <a:effectLst/>
                          <a:uLnTx/>
                          <a:uFillTx/>
                        </a:rPr>
                        <a:t>「</a:t>
                      </a:r>
                      <a:r>
                        <a:rPr kumimoji="1" lang="en-US" altLang="ja-JP" sz="1050" b="1" u="none" strike="noStrike" kern="1200" cap="none" spc="0" normalizeH="0" baseline="0" noProof="0" dirty="0">
                          <a:ln>
                            <a:noFill/>
                          </a:ln>
                          <a:effectLst/>
                          <a:uLnTx/>
                          <a:uFillTx/>
                        </a:rPr>
                        <a:t>24</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kumimoji="1" lang="ja-JP" altLang="en-US" sz="1050" b="1" u="none" strike="noStrike" kern="1200" cap="none" spc="0" normalizeH="0" baseline="0" noProof="0" dirty="0">
                          <a:ln>
                            <a:noFill/>
                          </a:ln>
                          <a:effectLst/>
                          <a:uLnTx/>
                          <a:uFillTx/>
                        </a:rPr>
                        <a:t>免疫電気泳動法（特異抗血清</a:t>
                      </a:r>
                      <a:r>
                        <a:rPr lang="zh-TW" altLang="en-US" sz="1050" b="1" u="none" strike="noStrike" dirty="0">
                          <a:effectLst/>
                        </a:rPr>
                        <a:t>）</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２３０点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6"/>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D018</a:t>
                      </a:r>
                      <a:r>
                        <a:rPr kumimoji="1" lang="ja-JP" altLang="en-US" sz="1050" b="1" u="none" strike="noStrike" kern="1200" cap="none" spc="0" normalizeH="0" baseline="0" noProof="0" dirty="0">
                          <a:ln>
                            <a:noFill/>
                          </a:ln>
                          <a:effectLst/>
                          <a:uLnTx/>
                          <a:uFillTx/>
                        </a:rPr>
                        <a:t>「注</a:t>
                      </a:r>
                      <a:r>
                        <a:rPr kumimoji="1" lang="en-US" altLang="ja-JP" sz="1050" b="1" u="none" strike="noStrike" kern="1200" cap="none" spc="0" normalizeH="0" baseline="0" noProof="0" dirty="0">
                          <a:ln>
                            <a:noFill/>
                          </a:ln>
                          <a:effectLst/>
                          <a:uLnTx/>
                          <a:uFillTx/>
                        </a:rPr>
                        <a:t>2</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質量分析装置加算</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４０点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7"/>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D023</a:t>
                      </a:r>
                      <a:r>
                        <a:rPr kumimoji="1" lang="ja-JP" altLang="en-US" sz="1050" b="1" u="none" strike="noStrike" kern="1200" cap="none" spc="0" normalizeH="0" baseline="0" noProof="0" dirty="0">
                          <a:ln>
                            <a:noFill/>
                          </a:ln>
                          <a:effectLst/>
                          <a:uLnTx/>
                          <a:uFillTx/>
                        </a:rPr>
                        <a:t>「</a:t>
                      </a:r>
                      <a:r>
                        <a:rPr kumimoji="1" lang="en-US" altLang="ja-JP" sz="1050" b="1" u="none" strike="noStrike" kern="1200" cap="none" spc="0" normalizeH="0" baseline="0" noProof="0" dirty="0">
                          <a:ln>
                            <a:noFill/>
                          </a:ln>
                          <a:effectLst/>
                          <a:uLnTx/>
                          <a:uFillTx/>
                        </a:rPr>
                        <a:t>14</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サイトメガロウイルス核酸検出</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８５０点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8"/>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D023</a:t>
                      </a:r>
                      <a:r>
                        <a:rPr kumimoji="1" lang="ja-JP" altLang="en-US" sz="1050" b="1" u="none" strike="noStrike" kern="1200" cap="none" spc="0" normalizeH="0" baseline="0" noProof="0" dirty="0">
                          <a:ln>
                            <a:noFill/>
                          </a:ln>
                          <a:effectLst/>
                          <a:uLnTx/>
                          <a:uFillTx/>
                        </a:rPr>
                        <a:t>「注」</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迅速微生物核酸同定・定量検査加算</a:t>
                      </a:r>
                      <a:endParaRPr lang="en-US" altLang="zh-TW" sz="1050" b="1"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１００点</a:t>
                      </a:r>
                      <a:r>
                        <a:rPr lang="ja-JP" altLang="en-US" sz="1050" b="1" u="none" strike="noStrike" dirty="0">
                          <a:effectLst/>
                        </a:rPr>
                        <a:t>　</a:t>
                      </a:r>
                      <a:endParaRPr lang="ja-JP" altLang="en-US" sz="105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9"/>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D206</a:t>
                      </a:r>
                      <a:r>
                        <a:rPr kumimoji="1" lang="ja-JP" altLang="en-US" sz="1050" b="1" u="none" strike="noStrike" kern="1200" cap="none" spc="0" normalizeH="0" baseline="0" noProof="0" dirty="0">
                          <a:ln>
                            <a:noFill/>
                          </a:ln>
                          <a:effectLst/>
                          <a:uLnTx/>
                          <a:uFillTx/>
                        </a:rPr>
                        <a:t>「注</a:t>
                      </a:r>
                      <a:r>
                        <a:rPr kumimoji="1" lang="en-US" altLang="ja-JP" sz="1050" b="1" u="none" strike="noStrike" kern="1200" cap="none" spc="0" normalizeH="0" baseline="0" noProof="0" dirty="0">
                          <a:ln>
                            <a:noFill/>
                          </a:ln>
                          <a:effectLst/>
                          <a:uLnTx/>
                          <a:uFillTx/>
                        </a:rPr>
                        <a:t>2</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冠攣縮誘発薬物負荷試験加算</a:t>
                      </a:r>
                      <a:endParaRPr lang="ja-JP"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６００点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0"/>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D215</a:t>
                      </a:r>
                      <a:r>
                        <a:rPr kumimoji="1" lang="ja-JP" altLang="en-US" sz="1050" b="1" u="none" strike="noStrike" kern="1200" cap="none" spc="0" normalizeH="0" baseline="0" noProof="0" dirty="0">
                          <a:ln>
                            <a:noFill/>
                          </a:ln>
                          <a:effectLst/>
                          <a:uLnTx/>
                          <a:uFillTx/>
                        </a:rPr>
                        <a:t>「</a:t>
                      </a:r>
                      <a:r>
                        <a:rPr kumimoji="1" lang="en-US" altLang="ja-JP" sz="1050" b="1" u="none" strike="noStrike" kern="1200" cap="none" spc="0" normalizeH="0" baseline="0" noProof="0" dirty="0">
                          <a:ln>
                            <a:noFill/>
                          </a:ln>
                          <a:effectLst/>
                          <a:uLnTx/>
                          <a:uFillTx/>
                        </a:rPr>
                        <a:t>2</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超音波検査</a:t>
                      </a:r>
                      <a:r>
                        <a:rPr lang="ja-JP" altLang="en-US" sz="1050" b="1" u="none" strike="noStrike" baseline="0" dirty="0">
                          <a:effectLst/>
                        </a:rPr>
                        <a:t> </a:t>
                      </a:r>
                      <a:r>
                        <a:rPr lang="ja-JP" altLang="en-US" sz="1050" b="1" u="none" strike="noStrike" dirty="0">
                          <a:effectLst/>
                        </a:rPr>
                        <a:t>断層撮影法（心臓超音波検査を除く）ロ 下肢血管</a:t>
                      </a:r>
                      <a:endParaRPr lang="zh-TW" altLang="en-US" sz="105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４５０点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1"/>
                  </a:ext>
                </a:extLst>
              </a:tr>
              <a:tr h="391157">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D215</a:t>
                      </a:r>
                      <a:r>
                        <a:rPr kumimoji="1" lang="ja-JP" altLang="en-US" sz="1050" b="1" u="none" strike="noStrike" kern="1200" cap="none" spc="0" normalizeH="0" baseline="0" noProof="0" dirty="0">
                          <a:ln>
                            <a:noFill/>
                          </a:ln>
                          <a:effectLst/>
                          <a:uLnTx/>
                          <a:uFillTx/>
                        </a:rPr>
                        <a:t>「</a:t>
                      </a:r>
                      <a:r>
                        <a:rPr kumimoji="1" lang="en-US" altLang="ja-JP" sz="1050" b="1" u="none" strike="noStrike" kern="1200" cap="none" spc="0" normalizeH="0" baseline="0" noProof="0" dirty="0">
                          <a:ln>
                            <a:noFill/>
                          </a:ln>
                          <a:effectLst/>
                          <a:uLnTx/>
                          <a:uFillTx/>
                        </a:rPr>
                        <a:t>3</a:t>
                      </a:r>
                      <a:r>
                        <a:rPr kumimoji="1" lang="ja-JP" altLang="en-US" sz="1050" b="1" u="none" strike="noStrike" kern="1200" cap="none" spc="0" normalizeH="0" baseline="0" noProof="0" dirty="0">
                          <a:ln>
                            <a:noFill/>
                          </a:ln>
                          <a:effectLst/>
                          <a:uLnTx/>
                          <a:uFillTx/>
                        </a:rPr>
                        <a:t>」</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1" u="none" strike="noStrike" kern="1200" cap="none" spc="0" normalizeH="0" baseline="0" noProof="0" dirty="0">
                          <a:ln>
                            <a:noFill/>
                          </a:ln>
                          <a:effectLst/>
                          <a:uLnTx/>
                          <a:uFillTx/>
                        </a:rPr>
                        <a:t>超音波検査 断層撮影法（心臓超音波検査を除く）ニ 胎児心エコー法診断加算</a:t>
                      </a:r>
                      <a:endParaRPr kumimoji="1" lang="zh-TW" altLang="en-US" sz="105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７００点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2"/>
                  </a:ext>
                </a:extLst>
              </a:tr>
              <a:tr h="29647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u="none" strike="noStrike" kern="1200" cap="none" spc="0" normalizeH="0" baseline="0" noProof="0" dirty="0">
                          <a:ln>
                            <a:noFill/>
                          </a:ln>
                          <a:effectLst/>
                          <a:uLnTx/>
                          <a:uFillTx/>
                        </a:rPr>
                        <a:t>D256-3</a:t>
                      </a:r>
                      <a:endParaRPr kumimoji="1" lang="en-US" altLang="ja-JP" sz="105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050" b="1" u="none" strike="noStrike" dirty="0">
                          <a:effectLst/>
                        </a:rPr>
                        <a:t>光干渉断層血管撮影</a:t>
                      </a:r>
                      <a:endParaRPr lang="zh-TW" altLang="en-US" sz="105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1" u="sng" strike="noStrike" dirty="0">
                          <a:effectLst/>
                        </a:rPr>
                        <a:t>４００点</a:t>
                      </a:r>
                      <a:endParaRPr lang="en-US" altLang="ja-JP" sz="105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3"/>
                  </a:ext>
                </a:extLst>
              </a:tr>
              <a:tr h="3261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lnSpc>
                          <a:spcPts val="1500"/>
                        </a:lnSpc>
                      </a:pPr>
                      <a:r>
                        <a:rPr lang="en-US" sz="1100" b="1" u="none" strike="noStrike" dirty="0">
                          <a:effectLst/>
                        </a:rPr>
                        <a:t>D263-2</a:t>
                      </a: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lnSpc>
                          <a:spcPts val="1500"/>
                        </a:lnSpc>
                      </a:pPr>
                      <a:r>
                        <a:rPr lang="ja-JP" altLang="en-US" sz="1100" b="1" u="none" strike="noStrike" dirty="0">
                          <a:effectLst/>
                        </a:rPr>
                        <a:t>コントラスト感度検査</a:t>
                      </a:r>
                      <a:endParaRPr lang="zh-TW" altLang="en-US" sz="110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lnSpc>
                          <a:spcPts val="1500"/>
                        </a:lnSpc>
                      </a:pPr>
                      <a:r>
                        <a:rPr lang="ja-JP" altLang="en-US" sz="1100" b="1" u="sng" strike="noStrike" dirty="0">
                          <a:effectLst/>
                        </a:rPr>
                        <a:t>２０７点</a:t>
                      </a:r>
                      <a:endParaRPr lang="en-US" altLang="ja-JP" sz="11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4"/>
                  </a:ext>
                </a:extLst>
              </a:tr>
              <a:tr h="30390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100" b="1" u="none" strike="noStrike" dirty="0">
                          <a:effectLst/>
                        </a:rPr>
                        <a:t>D275-2</a:t>
                      </a:r>
                      <a:endParaRPr lang="en-US" sz="1100" b="1" u="none" strike="noStrike" dirty="0">
                        <a:effectLst/>
                        <a:latin typeface="+mn-lt"/>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100" b="1" u="none" strike="noStrike" dirty="0">
                          <a:effectLst/>
                        </a:rPr>
                        <a:t>前房水漏出検査</a:t>
                      </a:r>
                      <a:endParaRPr lang="zh-TW" altLang="en-US" sz="11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1" u="sng" strike="noStrike" dirty="0">
                          <a:effectLst/>
                        </a:rPr>
                        <a:t>１４９点</a:t>
                      </a:r>
                      <a:endParaRPr lang="en-US" altLang="ja-JP" sz="1100" b="1"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5"/>
                  </a:ext>
                </a:extLst>
              </a:tr>
              <a:tr h="30390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b="1" u="none" strike="noStrike" kern="1200" cap="none" spc="0" normalizeH="0" baseline="0" noProof="0" dirty="0">
                          <a:ln>
                            <a:noFill/>
                          </a:ln>
                          <a:effectLst/>
                          <a:uLnTx/>
                          <a:uFillTx/>
                        </a:rPr>
                        <a:t>D277-2</a:t>
                      </a:r>
                      <a:endParaRPr kumimoji="1" lang="en-US" altLang="ja-JP" sz="1100" b="1" i="0" u="none" strike="noStrike" kern="1200" cap="none" spc="0" normalizeH="0" baseline="0" noProof="0" dirty="0">
                        <a:ln>
                          <a:noFill/>
                        </a:ln>
                        <a:solidFill>
                          <a:prstClr val="black"/>
                        </a:solidFill>
                        <a:effectLst/>
                        <a:uLnTx/>
                        <a:uFillTx/>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100" b="1" u="none" strike="noStrike" dirty="0">
                          <a:effectLst/>
                        </a:rPr>
                        <a:t>涙道内視鏡検査</a:t>
                      </a:r>
                      <a:endParaRPr lang="ja-JP" altLang="en-US" sz="11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1" u="sng" strike="noStrike" dirty="0">
                          <a:effectLst/>
                        </a:rPr>
                        <a:t>６４０点</a:t>
                      </a:r>
                      <a:endParaRPr lang="en-US" altLang="ja-JP" sz="11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6"/>
                  </a:ext>
                </a:extLst>
              </a:tr>
              <a:tr h="30390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100" b="1" u="none" strike="noStrike" kern="1200" dirty="0">
                          <a:effectLst/>
                        </a:rPr>
                        <a:t>D417</a:t>
                      </a:r>
                      <a:r>
                        <a:rPr kumimoji="1" lang="ja-JP" altLang="en-US" sz="1100" b="1" u="none" strike="noStrike" kern="1200" dirty="0">
                          <a:effectLst/>
                        </a:rPr>
                        <a:t>「</a:t>
                      </a:r>
                      <a:r>
                        <a:rPr kumimoji="1" lang="en-US" altLang="ja-JP" sz="1100" b="1" u="none" strike="noStrike" kern="1200" dirty="0">
                          <a:effectLst/>
                        </a:rPr>
                        <a:t>3</a:t>
                      </a:r>
                      <a:r>
                        <a:rPr kumimoji="1" lang="ja-JP" altLang="en-US" sz="1100" b="1" u="none" strike="noStrike" kern="1200" dirty="0">
                          <a:effectLst/>
                        </a:rPr>
                        <a:t>」</a:t>
                      </a:r>
                      <a:endParaRPr kumimoji="1" lang="en-US" altLang="ja-JP" sz="1100" b="1" u="none" strike="noStrike" kern="1200" dirty="0">
                        <a:solidFill>
                          <a:schemeClr val="dk1"/>
                        </a:solidFill>
                        <a:effectLst/>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100" b="1" u="none" strike="noStrike" dirty="0">
                          <a:effectLst/>
                        </a:rPr>
                        <a:t>組織試験採取、切採法　筋肉（心筋を除く）</a:t>
                      </a:r>
                      <a:endParaRPr lang="zh-TW" altLang="en-US" sz="11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1" u="sng" strike="noStrike" dirty="0">
                          <a:effectLst/>
                        </a:rPr>
                        <a:t>１</a:t>
                      </a:r>
                      <a:r>
                        <a:rPr lang="en-US" altLang="ja-JP" sz="1100" b="1" u="sng" strike="noStrike" dirty="0">
                          <a:effectLst/>
                        </a:rPr>
                        <a:t>,</a:t>
                      </a:r>
                      <a:r>
                        <a:rPr lang="ja-JP" altLang="en-US" sz="1100" b="1" u="sng" strike="noStrike" dirty="0">
                          <a:effectLst/>
                        </a:rPr>
                        <a:t>５００点</a:t>
                      </a:r>
                      <a:endParaRPr lang="en-US" altLang="ja-JP" sz="11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7"/>
                  </a:ext>
                </a:extLst>
              </a:tr>
              <a:tr h="30390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100" b="1" u="none" strike="noStrike" kern="1200" dirty="0">
                          <a:effectLst/>
                        </a:rPr>
                        <a:t>D419-2</a:t>
                      </a:r>
                      <a:endParaRPr kumimoji="1" lang="en-US" altLang="ja-JP" sz="1100" b="1" u="none" strike="noStrike" kern="1200" dirty="0">
                        <a:solidFill>
                          <a:schemeClr val="dk1"/>
                        </a:solidFill>
                        <a:effectLst/>
                        <a:latin typeface="Calibri"/>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100" b="1" u="none" strike="noStrike" dirty="0">
                          <a:effectLst/>
                        </a:rPr>
                        <a:t>眼内液（前房水・硝子体液）検査</a:t>
                      </a:r>
                      <a:endParaRPr lang="zh-TW" altLang="en-US" sz="11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1" u="sng" strike="noStrike" dirty="0">
                          <a:effectLst/>
                        </a:rPr>
                        <a:t>１</a:t>
                      </a:r>
                      <a:r>
                        <a:rPr lang="en-US" altLang="ja-JP" sz="1100" b="1" u="sng" strike="noStrike" dirty="0">
                          <a:effectLst/>
                        </a:rPr>
                        <a:t>,</a:t>
                      </a:r>
                      <a:r>
                        <a:rPr lang="ja-JP" altLang="en-US" sz="1100" b="1" u="sng" strike="noStrike" dirty="0">
                          <a:effectLst/>
                        </a:rPr>
                        <a:t>０００点</a:t>
                      </a:r>
                      <a:endParaRPr lang="en-US" altLang="ja-JP" sz="11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18"/>
                  </a:ext>
                </a:extLst>
              </a:tr>
            </a:tbl>
          </a:graphicData>
        </a:graphic>
      </p:graphicFrame>
      <p:pic>
        <p:nvPicPr>
          <p:cNvPr id="8" name="Picture 12" descr="C:\Users\kc\AppData\Local\Microsoft\Windows\Temporary Internet Files\Content.IE5\E01DJKBA\MC90028710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49344" y="997572"/>
            <a:ext cx="1389883" cy="12152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2503166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88236" y="24727"/>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医療技術の保険導入②</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4" y="548680"/>
            <a:ext cx="3508947"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a:solidFill>
                  <a:prstClr val="black"/>
                </a:solidFill>
              </a:rPr>
              <a:t>《</a:t>
            </a:r>
            <a:r>
              <a:rPr lang="ja-JP" altLang="en-US" sz="2000" dirty="0">
                <a:solidFill>
                  <a:prstClr val="black"/>
                </a:solidFill>
              </a:rPr>
              <a:t>新規に保険導入された手術</a:t>
            </a:r>
            <a:r>
              <a:rPr lang="en-US" altLang="ja-JP" sz="2000" dirty="0">
                <a:solidFill>
                  <a:prstClr val="black"/>
                </a:solidFill>
              </a:rPr>
              <a:t>》</a:t>
            </a:r>
            <a:endParaRPr lang="ja-JP" altLang="en-US" sz="2000" dirty="0">
              <a:solidFill>
                <a:prstClr val="black"/>
              </a:solidFill>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103</a:t>
            </a:fld>
            <a:endParaRPr lang="ja-JP" altLang="en-US" sz="1600" dirty="0">
              <a:solidFill>
                <a:prstClr val="black"/>
              </a:solidFill>
            </a:endParaRPr>
          </a:p>
        </p:txBody>
      </p:sp>
      <p:graphicFrame>
        <p:nvGraphicFramePr>
          <p:cNvPr id="11" name="表 10"/>
          <p:cNvGraphicFramePr>
            <a:graphicFrameLocks noGrp="1"/>
          </p:cNvGraphicFramePr>
          <p:nvPr>
            <p:extLst>
              <p:ext uri="{D42A27DB-BD31-4B8C-83A1-F6EECF244321}">
                <p14:modId xmlns:p14="http://schemas.microsoft.com/office/powerpoint/2010/main" val="1686775620"/>
              </p:ext>
            </p:extLst>
          </p:nvPr>
        </p:nvGraphicFramePr>
        <p:xfrm>
          <a:off x="344488" y="1100896"/>
          <a:ext cx="7457549" cy="4997760"/>
        </p:xfrm>
        <a:graphic>
          <a:graphicData uri="http://schemas.openxmlformats.org/drawingml/2006/table">
            <a:tbl>
              <a:tblPr firstRow="1" bandRow="1">
                <a:tableStyleId>{16D9F66E-5EB9-4882-86FB-DCBF35E3C3E4}</a:tableStyleId>
              </a:tblPr>
              <a:tblGrid>
                <a:gridCol w="1048838">
                  <a:extLst>
                    <a:ext uri="{9D8B030D-6E8A-4147-A177-3AD203B41FA5}">
                      <a16:colId xmlns="" xmlns:a16="http://schemas.microsoft.com/office/drawing/2014/main" val="20000"/>
                    </a:ext>
                  </a:extLst>
                </a:gridCol>
                <a:gridCol w="4900345">
                  <a:extLst>
                    <a:ext uri="{9D8B030D-6E8A-4147-A177-3AD203B41FA5}">
                      <a16:colId xmlns="" xmlns:a16="http://schemas.microsoft.com/office/drawing/2014/main" val="20001"/>
                    </a:ext>
                  </a:extLst>
                </a:gridCol>
                <a:gridCol w="1508366">
                  <a:extLst>
                    <a:ext uri="{9D8B030D-6E8A-4147-A177-3AD203B41FA5}">
                      <a16:colId xmlns=""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区分番号</a:t>
                      </a:r>
                      <a:endParaRPr 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手術項目名</a:t>
                      </a:r>
                      <a:endParaRPr lang="zh-TW" alt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点数</a:t>
                      </a:r>
                      <a:endParaRPr lang="en-US" altLang="ja-JP"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K046-3</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一時的創外固定骨折治療</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1"/>
                  </a:ext>
                </a:extLst>
              </a:tr>
              <a:tr h="95846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K076-2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関節鏡下関節授動</a:t>
                      </a:r>
                      <a:r>
                        <a:rPr kumimoji="1" lang="zh-TW" altLang="en-US" sz="1400" b="1" u="none" strike="noStrike" kern="1200" cap="none" spc="0" normalizeH="0" baseline="0" noProof="0" dirty="0">
                          <a:ln>
                            <a:noFill/>
                          </a:ln>
                          <a:effectLst/>
                          <a:uLnTx/>
                          <a:uFillTx/>
                        </a:rPr>
                        <a:t>術</a:t>
                      </a:r>
                      <a:endParaRPr kumimoji="1" lang="en-US" altLang="zh-TW"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肩、股、膝</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胸鎖、肘、手、足</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３　肩鎖、指（手、足）</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４６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６６０点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３３</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８５０点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１０</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K082-4</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自家肋骨肋軟骨関節全置換術</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９１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５００点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K133-2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後縦靱帯骨化症手術（前方進入によるもの）</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６９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内視鏡下椎弓形成術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３０</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３９０点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5"/>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K142-6</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歯突起骨折骨接合</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２３</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6"/>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K142-7</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腰椎分離部修復</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２８</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２１０点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K149-2</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後頭蓋窩減圧</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8"/>
                  </a:ext>
                </a:extLst>
              </a:tr>
              <a:tr h="34339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K188-2</a:t>
                      </a:r>
                      <a:endParaRPr kumimoji="1" lang="en-US" altLang="ja-JP" sz="1400" b="1" i="0" u="none" strike="noStrike" kern="1200" cap="none" spc="0" normalizeH="0" baseline="0" noProof="0" dirty="0">
                        <a:ln>
                          <a:noFill/>
                        </a:ln>
                        <a:solidFill>
                          <a:prstClr val="black"/>
                        </a:solidFill>
                        <a:effectLst/>
                        <a:uLnTx/>
                        <a:uFillTx/>
                        <a:latin typeface="+mn-lt"/>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硬膜外腔癒着剥離術</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9"/>
                  </a:ext>
                </a:extLst>
              </a:tr>
              <a:tr h="753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K190</a:t>
                      </a:r>
                      <a:endParaRPr kumimoji="1" lang="en-US" altLang="ja-JP" sz="1400" b="1" i="0" u="none" strike="noStrike" kern="1200" cap="none" spc="0" normalizeH="0" baseline="0" noProof="0" dirty="0">
                        <a:ln>
                          <a:noFill/>
                        </a:ln>
                        <a:solidFill>
                          <a:prstClr val="black"/>
                        </a:solidFill>
                        <a:effectLst/>
                        <a:uLnTx/>
                        <a:uFillTx/>
                        <a:latin typeface="+mn-lt"/>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脊髄刺激装置植込術</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脊髄刺激電極を留置した場合</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ジェネレーターを留置した場合</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２００点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10"/>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5450292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医療技術の保険導入③</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3508946"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a:solidFill>
                  <a:prstClr val="black"/>
                </a:solidFill>
              </a:rPr>
              <a:t>《</a:t>
            </a:r>
            <a:r>
              <a:rPr lang="ja-JP" altLang="en-US" sz="2000" dirty="0">
                <a:solidFill>
                  <a:prstClr val="black"/>
                </a:solidFill>
              </a:rPr>
              <a:t>新規に保険導入された手術</a:t>
            </a:r>
            <a:r>
              <a:rPr lang="en-US" altLang="ja-JP" sz="2000" dirty="0">
                <a:solidFill>
                  <a:prstClr val="black"/>
                </a:solidFill>
              </a:rPr>
              <a:t>》</a:t>
            </a:r>
            <a:endParaRPr lang="ja-JP" altLang="en-US" sz="2000" dirty="0">
              <a:solidFill>
                <a:prstClr val="black"/>
              </a:solidFill>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104</a:t>
            </a:fld>
            <a:endParaRPr lang="ja-JP" altLang="en-US" sz="1600" dirty="0">
              <a:solidFill>
                <a:prstClr val="black"/>
              </a:solidFill>
            </a:endParaRPr>
          </a:p>
        </p:txBody>
      </p:sp>
      <p:graphicFrame>
        <p:nvGraphicFramePr>
          <p:cNvPr id="11" name="表 10"/>
          <p:cNvGraphicFramePr>
            <a:graphicFrameLocks noGrp="1"/>
          </p:cNvGraphicFramePr>
          <p:nvPr>
            <p:extLst>
              <p:ext uri="{D42A27DB-BD31-4B8C-83A1-F6EECF244321}">
                <p14:modId xmlns:p14="http://schemas.microsoft.com/office/powerpoint/2010/main" val="99802952"/>
              </p:ext>
            </p:extLst>
          </p:nvPr>
        </p:nvGraphicFramePr>
        <p:xfrm>
          <a:off x="344502" y="967697"/>
          <a:ext cx="7457549" cy="5624704"/>
        </p:xfrm>
        <a:graphic>
          <a:graphicData uri="http://schemas.openxmlformats.org/drawingml/2006/table">
            <a:tbl>
              <a:tblPr firstRow="1" bandRow="1">
                <a:tableStyleId>{16D9F66E-5EB9-4882-86FB-DCBF35E3C3E4}</a:tableStyleId>
              </a:tblPr>
              <a:tblGrid>
                <a:gridCol w="1048838">
                  <a:extLst>
                    <a:ext uri="{9D8B030D-6E8A-4147-A177-3AD203B41FA5}">
                      <a16:colId xmlns="" xmlns:a16="http://schemas.microsoft.com/office/drawing/2014/main" val="20000"/>
                    </a:ext>
                  </a:extLst>
                </a:gridCol>
                <a:gridCol w="4900345">
                  <a:extLst>
                    <a:ext uri="{9D8B030D-6E8A-4147-A177-3AD203B41FA5}">
                      <a16:colId xmlns="" xmlns:a16="http://schemas.microsoft.com/office/drawing/2014/main" val="20001"/>
                    </a:ext>
                  </a:extLst>
                </a:gridCol>
                <a:gridCol w="1508366">
                  <a:extLst>
                    <a:ext uri="{9D8B030D-6E8A-4147-A177-3AD203B41FA5}">
                      <a16:colId xmlns="" xmlns:a16="http://schemas.microsoft.com/office/drawing/2014/main" val="20002"/>
                    </a:ext>
                  </a:extLst>
                </a:gridCol>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区分番号</a:t>
                      </a:r>
                      <a:endParaRPr 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手術項目名</a:t>
                      </a:r>
                      <a:endParaRPr lang="zh-TW" alt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点数</a:t>
                      </a:r>
                      <a:endParaRPr lang="en-US" altLang="ja-JP"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 xmlns:a16="http://schemas.microsoft.com/office/drawing/2014/main" val="10000"/>
                  </a:ext>
                </a:extLst>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K523-2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硬性内視鏡下食道異物摘出</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５</a:t>
                      </a:r>
                      <a:r>
                        <a:rPr lang="en-US" altLang="ja-JP" sz="1400" b="1" u="sng" strike="noStrike" dirty="0">
                          <a:effectLst/>
                        </a:rPr>
                        <a:t>,</a:t>
                      </a:r>
                      <a:r>
                        <a:rPr lang="ja-JP" altLang="en-US" sz="1400" b="1" u="sng" strike="noStrike" dirty="0">
                          <a:effectLst/>
                        </a:rPr>
                        <a:t>３６０点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1"/>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K524-3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rPr>
                        <a:t>腹腔鏡下</a:t>
                      </a:r>
                      <a:r>
                        <a:rPr lang="ja-JP" altLang="en-US" sz="1400" b="1" u="none" strike="noStrike" dirty="0">
                          <a:effectLst/>
                        </a:rPr>
                        <a:t>食道憩室切除</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３９</a:t>
                      </a:r>
                      <a:r>
                        <a:rPr lang="en-US" altLang="ja-JP" sz="1400" b="1" u="sng" strike="noStrike" dirty="0">
                          <a:effectLst/>
                        </a:rPr>
                        <a:t>,</a:t>
                      </a:r>
                      <a:r>
                        <a:rPr lang="ja-JP" altLang="en-US" sz="1400" b="1" u="sng" strike="noStrike" dirty="0">
                          <a:effectLst/>
                        </a:rPr>
                        <a:t>９３０点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2"/>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K529-3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縦隔</a:t>
                      </a:r>
                      <a:r>
                        <a:rPr lang="zh-TW" altLang="en-US" sz="1400" b="1" u="none" strike="noStrike" dirty="0">
                          <a:effectLst/>
                        </a:rPr>
                        <a:t>鏡下</a:t>
                      </a:r>
                      <a:r>
                        <a:rPr lang="ja-JP" altLang="en-US" sz="1400" b="1" u="none" strike="noStrike" dirty="0">
                          <a:effectLst/>
                        </a:rPr>
                        <a:t>食道悪性腫瘍手術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１０９</a:t>
                      </a:r>
                      <a:r>
                        <a:rPr lang="en-US" altLang="ja-JP" sz="1400" b="1" u="sng" strike="noStrike" dirty="0">
                          <a:effectLst/>
                        </a:rPr>
                        <a:t>,</a:t>
                      </a:r>
                      <a:r>
                        <a:rPr lang="ja-JP" altLang="en-US" sz="1400" b="1" u="sng" strike="noStrike" dirty="0">
                          <a:effectLst/>
                        </a:rPr>
                        <a:t>２４０点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3"/>
                  </a:ext>
                </a:extLst>
              </a:tr>
              <a:tr h="50405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a:t>
                      </a:r>
                      <a:r>
                        <a:rPr lang="en-US" altLang="ja-JP" sz="1400" b="1" u="none" strike="noStrike" dirty="0">
                          <a:effectLst/>
                        </a:rPr>
                        <a:t>554</a:t>
                      </a:r>
                      <a:r>
                        <a:rPr lang="en-US" sz="1400" b="1" u="none" strike="noStrike" dirty="0">
                          <a:effectLst/>
                        </a:rPr>
                        <a:t>-2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胸腔鏡下弁形成術</a:t>
                      </a:r>
                      <a:endParaRPr lang="en-US" altLang="ja-JP" sz="1400" b="1" u="none" strike="noStrike" dirty="0">
                        <a:effectLst/>
                      </a:endParaRPr>
                    </a:p>
                    <a:p>
                      <a:pPr algn="l" fontAlgn="ctr"/>
                      <a:r>
                        <a:rPr lang="ja-JP" altLang="en-US" sz="1400" b="1" u="none" strike="noStrike" dirty="0">
                          <a:effectLst/>
                        </a:rPr>
                        <a:t>１　１弁のもの</a:t>
                      </a:r>
                      <a:endParaRPr lang="en-US" altLang="ja-JP" sz="1400" b="1" u="none" strike="noStrike" dirty="0">
                        <a:effectLst/>
                      </a:endParaRPr>
                    </a:p>
                    <a:p>
                      <a:pPr algn="l" fontAlgn="ctr"/>
                      <a:r>
                        <a:rPr lang="ja-JP" altLang="en-US" sz="1400" b="1" u="none" strike="noStrike" dirty="0">
                          <a:effectLst/>
                        </a:rPr>
                        <a:t>２　２弁のもの</a:t>
                      </a:r>
                      <a:endParaRPr lang="ja-JP"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１０９</a:t>
                      </a:r>
                      <a:r>
                        <a:rPr lang="en-US" altLang="ja-JP" sz="1400" b="1" u="sng" strike="noStrike" dirty="0">
                          <a:effectLst/>
                        </a:rPr>
                        <a:t>,</a:t>
                      </a:r>
                      <a:r>
                        <a:rPr lang="ja-JP" altLang="en-US" sz="1400" b="1" u="sng" strike="noStrike" dirty="0">
                          <a:effectLst/>
                        </a:rPr>
                        <a:t>８６０点</a:t>
                      </a:r>
                      <a:endParaRPr lang="en-US" altLang="ja-JP" sz="1400" b="1" u="sng" strike="noStrike" dirty="0">
                        <a:effectLst/>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１２３</a:t>
                      </a:r>
                      <a:r>
                        <a:rPr lang="en-US" altLang="ja-JP" sz="1400" b="1" u="sng" strike="noStrike" dirty="0">
                          <a:effectLst/>
                        </a:rPr>
                        <a:t>,</a:t>
                      </a:r>
                      <a:r>
                        <a:rPr lang="ja-JP" altLang="en-US" sz="1400" b="1" u="sng" strike="noStrike" dirty="0">
                          <a:effectLst/>
                        </a:rPr>
                        <a:t>１７０点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4"/>
                  </a:ext>
                </a:extLst>
              </a:tr>
              <a:tr h="58406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K555-3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胸腔鏡下弁置換術</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１弁のもの</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２弁のもの</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１１５</a:t>
                      </a:r>
                      <a:r>
                        <a:rPr lang="en-US" altLang="ja-JP" sz="1400" b="1" u="sng" strike="noStrike" dirty="0">
                          <a:effectLst/>
                        </a:rPr>
                        <a:t>,</a:t>
                      </a:r>
                      <a:r>
                        <a:rPr lang="ja-JP" altLang="en-US" sz="1400" b="1" u="sng" strike="noStrike" dirty="0">
                          <a:effectLst/>
                        </a:rPr>
                        <a:t>５００点</a:t>
                      </a:r>
                      <a:endParaRPr lang="en-US" altLang="ja-JP" sz="1400" b="1" u="sng" strike="noStrike" dirty="0">
                        <a:effectLs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１３０</a:t>
                      </a:r>
                      <a:r>
                        <a:rPr lang="en-US" altLang="ja-JP" sz="1400" b="1" u="sng" strike="noStrike" dirty="0">
                          <a:effectLst/>
                        </a:rPr>
                        <a:t>,</a:t>
                      </a:r>
                      <a:r>
                        <a:rPr lang="ja-JP" altLang="en-US" sz="1400" b="1" u="sng" strike="noStrike" dirty="0">
                          <a:effectLst/>
                        </a:rPr>
                        <a:t>２００点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5"/>
                  </a:ext>
                </a:extLst>
              </a:tr>
              <a:tr h="232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K647-3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内視鏡下胃、十二指腸穿孔瘻孔閉鎖術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a:t>
                      </a:r>
                      <a:r>
                        <a:rPr lang="en-US" altLang="ja-JP" sz="1400" b="1" u="sng" strike="noStrike" dirty="0">
                          <a:effectLst/>
                        </a:rPr>
                        <a:t>,</a:t>
                      </a:r>
                      <a:r>
                        <a:rPr lang="ja-JP" altLang="en-US" sz="1400" b="1" u="sng" strike="noStrike" dirty="0">
                          <a:effectLst/>
                        </a:rPr>
                        <a:t>３００点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a:effectLst/>
                        </a:rPr>
                        <a:t>K668-2</a:t>
                      </a: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バルーン閉塞下逆行性経静脈的塞栓</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７１０点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7"/>
                  </a:ext>
                </a:extLst>
              </a:tr>
              <a:tr h="3094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K684-2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腹腔鏡下胆道閉鎖症手術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１１９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8"/>
                  </a:ext>
                </a:extLst>
              </a:tr>
              <a:tr h="31208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K700-3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腹腔鏡下膵腫瘍摘出術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９５０点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9"/>
                  </a:ext>
                </a:extLst>
              </a:tr>
              <a:tr h="24275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移植用部分小腸採取術（生体）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５６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８５０点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10"/>
                  </a:ext>
                </a:extLst>
              </a:tr>
              <a:tr h="317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K716-4</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生体部分小腸移植術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１６４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２４０点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11"/>
                  </a:ext>
                </a:extLst>
              </a:tr>
              <a:tr h="32012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移植用小腸採取術（死体）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６５</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１４０点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12"/>
                  </a:ext>
                </a:extLst>
              </a:tr>
              <a:tr h="3228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K716-6</a:t>
                      </a:r>
                      <a:endParaRPr kumimoji="1" lang="en-US" altLang="ja-JP" sz="1400" b="1" i="0" u="none" strike="noStrike" kern="1200" cap="none" spc="0" normalizeH="0" baseline="0" noProof="0" dirty="0">
                        <a:ln>
                          <a:noFill/>
                        </a:ln>
                        <a:solidFill>
                          <a:prstClr val="black"/>
                        </a:solidFill>
                        <a:effectLst/>
                        <a:uLnTx/>
                        <a:uFillTx/>
                        <a:latin typeface="+mn-lt"/>
                        <a:ea typeface="+mn-ea"/>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同種死体小腸移植術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１７７</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９８０点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13"/>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256288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5"/>
            <a:ext cx="9557624" cy="3456384"/>
          </a:xfrm>
          <a:prstGeom prst="rect">
            <a:avLst/>
          </a:prstGeom>
          <a:solidFill>
            <a:schemeClr val="bg1">
              <a:lumMod val="95000"/>
              <a:alpha val="50000"/>
            </a:scheme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医療技術の保険導入④</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3508946"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a:solidFill>
                  <a:prstClr val="black"/>
                </a:solidFill>
              </a:rPr>
              <a:t>《</a:t>
            </a:r>
            <a:r>
              <a:rPr lang="ja-JP" altLang="en-US" sz="2000" dirty="0">
                <a:solidFill>
                  <a:prstClr val="black"/>
                </a:solidFill>
              </a:rPr>
              <a:t>新規に保険導入された手術</a:t>
            </a:r>
            <a:r>
              <a:rPr lang="en-US" altLang="ja-JP" sz="2000" dirty="0">
                <a:solidFill>
                  <a:prstClr val="black"/>
                </a:solidFill>
              </a:rPr>
              <a:t>》</a:t>
            </a:r>
            <a:endParaRPr lang="ja-JP" altLang="en-US" sz="2000" dirty="0">
              <a:solidFill>
                <a:prstClr val="black"/>
              </a:solidFill>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105</a:t>
            </a:fld>
            <a:endParaRPr lang="ja-JP" altLang="en-US" sz="1600" dirty="0">
              <a:solidFill>
                <a:prstClr val="black"/>
              </a:solidFill>
            </a:endParaRPr>
          </a:p>
        </p:txBody>
      </p:sp>
      <p:graphicFrame>
        <p:nvGraphicFramePr>
          <p:cNvPr id="11" name="表 10"/>
          <p:cNvGraphicFramePr>
            <a:graphicFrameLocks noGrp="1"/>
          </p:cNvGraphicFramePr>
          <p:nvPr>
            <p:extLst>
              <p:ext uri="{D42A27DB-BD31-4B8C-83A1-F6EECF244321}">
                <p14:modId xmlns:p14="http://schemas.microsoft.com/office/powerpoint/2010/main" val="3118389552"/>
              </p:ext>
            </p:extLst>
          </p:nvPr>
        </p:nvGraphicFramePr>
        <p:xfrm>
          <a:off x="344502" y="967698"/>
          <a:ext cx="7457549" cy="3026647"/>
        </p:xfrm>
        <a:graphic>
          <a:graphicData uri="http://schemas.openxmlformats.org/drawingml/2006/table">
            <a:tbl>
              <a:tblPr firstRow="1" bandRow="1">
                <a:tableStyleId>{16D9F66E-5EB9-4882-86FB-DCBF35E3C3E4}</a:tableStyleId>
              </a:tblPr>
              <a:tblGrid>
                <a:gridCol w="1048838">
                  <a:extLst>
                    <a:ext uri="{9D8B030D-6E8A-4147-A177-3AD203B41FA5}">
                      <a16:colId xmlns="" xmlns:a16="http://schemas.microsoft.com/office/drawing/2014/main" val="20000"/>
                    </a:ext>
                  </a:extLst>
                </a:gridCol>
                <a:gridCol w="4900345">
                  <a:extLst>
                    <a:ext uri="{9D8B030D-6E8A-4147-A177-3AD203B41FA5}">
                      <a16:colId xmlns="" xmlns:a16="http://schemas.microsoft.com/office/drawing/2014/main" val="20001"/>
                    </a:ext>
                  </a:extLst>
                </a:gridCol>
                <a:gridCol w="1508366">
                  <a:extLst>
                    <a:ext uri="{9D8B030D-6E8A-4147-A177-3AD203B41FA5}">
                      <a16:colId xmlns="" xmlns:a16="http://schemas.microsoft.com/office/drawing/2014/main" val="20002"/>
                    </a:ext>
                  </a:extLst>
                </a:gridCol>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区分番号</a:t>
                      </a:r>
                      <a:endParaRPr 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手術項目名</a:t>
                      </a:r>
                      <a:endParaRPr lang="zh-TW" alt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点数</a:t>
                      </a:r>
                      <a:endParaRPr lang="en-US" altLang="ja-JP"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 xmlns:a16="http://schemas.microsoft.com/office/drawing/2014/main" val="10000"/>
                  </a:ext>
                </a:extLst>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K735-5</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腸管延長</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７６</a:t>
                      </a:r>
                      <a:r>
                        <a:rPr lang="en-US" altLang="ja-JP" sz="1400" b="1" u="sng" strike="noStrike" dirty="0">
                          <a:effectLst/>
                        </a:rPr>
                        <a:t>,</a:t>
                      </a:r>
                      <a:r>
                        <a:rPr lang="ja-JP" altLang="en-US" sz="1400" b="1" u="sng" strike="noStrike" dirty="0">
                          <a:effectLst/>
                        </a:rPr>
                        <a:t>０００点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1"/>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K741-2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直腸瘤手</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５</a:t>
                      </a:r>
                      <a:r>
                        <a:rPr lang="en-US" altLang="ja-JP" sz="1400" b="1" u="sng" strike="noStrike" dirty="0">
                          <a:effectLst/>
                        </a:rPr>
                        <a:t>,</a:t>
                      </a:r>
                      <a:r>
                        <a:rPr lang="ja-JP" altLang="en-US" sz="1400" b="1" u="sng" strike="noStrike" dirty="0">
                          <a:effectLst/>
                        </a:rPr>
                        <a:t>７６０点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2"/>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K805-2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膀胱皮膚</a:t>
                      </a:r>
                      <a:r>
                        <a:rPr kumimoji="1" lang="ja-JP" altLang="en-US" sz="1400" b="1" u="none" strike="noStrike" kern="1200" cap="none" spc="0" normalizeH="0" baseline="0" noProof="0" dirty="0">
                          <a:ln>
                            <a:noFill/>
                          </a:ln>
                          <a:effectLst/>
                          <a:uLnTx/>
                          <a:uFillTx/>
                        </a:rPr>
                        <a:t>瘻</a:t>
                      </a:r>
                      <a:r>
                        <a:rPr lang="ja-JP" altLang="en-US" sz="1400" b="1" u="none" strike="noStrike" dirty="0">
                          <a:effectLst/>
                        </a:rPr>
                        <a:t>造設術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２５</a:t>
                      </a:r>
                      <a:r>
                        <a:rPr lang="en-US" altLang="ja-JP" sz="1400" b="1" u="sng" strike="noStrike" dirty="0">
                          <a:effectLst/>
                        </a:rPr>
                        <a:t>,</a:t>
                      </a:r>
                      <a:r>
                        <a:rPr lang="ja-JP" altLang="en-US" sz="1400" b="1" u="sng" strike="noStrike" dirty="0">
                          <a:effectLst/>
                        </a:rPr>
                        <a:t>２００点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3"/>
                  </a:ext>
                </a:extLst>
              </a:tr>
              <a:tr h="32754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K805-3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導尿路造設術</a:t>
                      </a:r>
                      <a:endParaRPr lang="en-US" altLang="ja-JP" sz="1400" b="1" u="none"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４９</a:t>
                      </a:r>
                      <a:r>
                        <a:rPr lang="en-US" altLang="ja-JP" sz="1400" b="1" u="sng" strike="noStrike" dirty="0">
                          <a:effectLst/>
                        </a:rPr>
                        <a:t>,</a:t>
                      </a:r>
                      <a:r>
                        <a:rPr lang="ja-JP" altLang="en-US" sz="1400" b="1" u="sng" strike="noStrike" dirty="0">
                          <a:effectLst/>
                        </a:rPr>
                        <a:t>４００点</a:t>
                      </a:r>
                      <a:endParaRPr lang="en-US" altLang="ja-JP" sz="1400" b="1"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 xmlns:a16="http://schemas.microsoft.com/office/drawing/2014/main" val="10004"/>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K834-3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顕微鏡下精索静脈瘤手術</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１２</a:t>
                      </a:r>
                      <a:r>
                        <a:rPr lang="en-US" altLang="ja-JP" sz="1400" b="1" u="sng" strike="noStrike" dirty="0">
                          <a:effectLst/>
                        </a:rPr>
                        <a:t>,</a:t>
                      </a:r>
                      <a:r>
                        <a:rPr lang="ja-JP" altLang="en-US" sz="1400" b="1" u="sng" strike="noStrike" dirty="0">
                          <a:effectLst/>
                        </a:rPr>
                        <a:t>５００点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5"/>
                  </a:ext>
                </a:extLst>
              </a:tr>
              <a:tr h="232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K841-5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経尿道的前立腺核出術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２１</a:t>
                      </a:r>
                      <a:r>
                        <a:rPr lang="en-US" altLang="ja-JP" sz="1400" b="1" u="sng" strike="noStrike" dirty="0">
                          <a:effectLst/>
                        </a:rPr>
                        <a:t>,</a:t>
                      </a:r>
                      <a:r>
                        <a:rPr lang="ja-JP" altLang="en-US" sz="1400" b="1" u="sng" strike="noStrike" dirty="0">
                          <a:effectLst/>
                        </a:rPr>
                        <a:t>５００点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a:effectLst/>
                        </a:rPr>
                        <a:t>K920</a:t>
                      </a:r>
                      <a:r>
                        <a:rPr lang="ja-JP" altLang="en-US" sz="1400" b="1" u="none" strike="noStrike" dirty="0">
                          <a:effectLst/>
                        </a:rPr>
                        <a:t>「注</a:t>
                      </a:r>
                      <a:r>
                        <a:rPr lang="en-US" altLang="ja-JP" sz="1400" b="1" u="none" strike="noStrike" dirty="0">
                          <a:effectLst/>
                        </a:rPr>
                        <a:t>8</a:t>
                      </a:r>
                      <a:r>
                        <a:rPr lang="ja-JP" altLang="en-US" sz="1400" b="1" u="none" strike="noStrike" dirty="0">
                          <a:effectLst/>
                        </a:rPr>
                        <a:t>」</a:t>
                      </a: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輸血　コンピュータクロスマッチ加算</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7"/>
                  </a:ext>
                </a:extLst>
              </a:tr>
              <a:tr h="3094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K924-2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effectLst/>
                          <a:uLnTx/>
                          <a:uFillTx/>
                        </a:rPr>
                        <a:t>自己クリオプレレシピテート</a:t>
                      </a:r>
                      <a:r>
                        <a:rPr kumimoji="1" lang="ja-JP" altLang="en-US" sz="1400" b="1" u="none" strike="noStrike" kern="1200" cap="none" spc="0" normalizeH="0" baseline="0" noProof="0" dirty="0">
                          <a:ln>
                            <a:noFill/>
                          </a:ln>
                          <a:effectLst/>
                          <a:uLnTx/>
                          <a:uFillTx/>
                        </a:rPr>
                        <a:t>作製術（用手法）</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７６０点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 xmlns:a16="http://schemas.microsoft.com/office/drawing/2014/main" val="10008"/>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4821159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49410" y="1546271"/>
          <a:ext cx="9505056" cy="4653177"/>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K000 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創傷処理　イ　頭頸部のもの（長径</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20cm</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以上のものに限る）</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7,170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8,600</a:t>
                      </a:r>
                    </a:p>
                  </a:txBody>
                  <a:tcPr marL="9525" marR="9525" marT="9525" marB="0" anchor="ctr"/>
                </a:tc>
                <a:extLst>
                  <a:ext uri="{0D108BD9-81ED-4DB2-BD59-A6C34878D82A}">
                    <a16:rowId xmlns="" xmlns:a16="http://schemas.microsoft.com/office/drawing/2014/main" val="1000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K000 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創傷処理　ロ　その他のもの</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2,400</a:t>
                      </a:r>
                    </a:p>
                  </a:txBody>
                  <a:tcPr marL="9525" marR="9525" marT="9525" marB="0" anchor="ctr"/>
                </a:tc>
                <a:extLst>
                  <a:ext uri="{0D108BD9-81ED-4DB2-BD59-A6C34878D82A}">
                    <a16:rowId xmlns="" xmlns:a16="http://schemas.microsoft.com/office/drawing/2014/main" val="1000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00-2</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小児創傷処理（６歳未満）筋肉、臓器に達するもの（長径</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5cm</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以上</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10cmm</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未満）</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2,220</a:t>
                      </a:r>
                    </a:p>
                  </a:txBody>
                  <a:tcPr marL="9525" marR="9525" marT="9525" marB="0" anchor="ctr"/>
                </a:tc>
                <a:extLst>
                  <a:ext uri="{0D108BD9-81ED-4DB2-BD59-A6C34878D82A}">
                    <a16:rowId xmlns="" xmlns:a16="http://schemas.microsoft.com/office/drawing/2014/main" val="1000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K000-2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小児創傷処理（６歳未満）筋肉、臓器に達するもの（長径</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10cmm</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3,430</a:t>
                      </a:r>
                    </a:p>
                  </a:txBody>
                  <a:tcPr marL="9525" marR="9525" marT="9525" marB="0" anchor="ctr"/>
                </a:tc>
                <a:extLst>
                  <a:ext uri="{0D108BD9-81ED-4DB2-BD59-A6C34878D82A}">
                    <a16:rowId xmlns="" xmlns:a16="http://schemas.microsoft.com/office/drawing/2014/main" val="1000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K000-2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小児創傷処理（６歳未満）筋肉、臓器に達しないもの（長径</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10cm</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1,740</a:t>
                      </a:r>
                    </a:p>
                  </a:txBody>
                  <a:tcPr marL="9525" marR="9525" marT="9525" marB="0" anchor="ctr"/>
                </a:tc>
                <a:extLst>
                  <a:ext uri="{0D108BD9-81ED-4DB2-BD59-A6C34878D82A}">
                    <a16:rowId xmlns="" xmlns:a16="http://schemas.microsoft.com/office/drawing/2014/main" val="10005"/>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デブリードマン　</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100</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㎠以上</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3,000</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㎠未満</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2,990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3,580</a:t>
                      </a:r>
                    </a:p>
                  </a:txBody>
                  <a:tcPr marL="9525" marR="9525" marT="9525" marB="0" anchor="ctr"/>
                </a:tc>
                <a:extLst>
                  <a:ext uri="{0D108BD9-81ED-4DB2-BD59-A6C34878D82A}">
                    <a16:rowId xmlns="" xmlns:a16="http://schemas.microsoft.com/office/drawing/2014/main" val="1000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デブリードマン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3,000</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8,360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10,030</a:t>
                      </a:r>
                    </a:p>
                  </a:txBody>
                  <a:tcPr marL="9525" marR="9525" marT="9525" marB="0" anchor="ctr"/>
                </a:tc>
                <a:extLst>
                  <a:ext uri="{0D108BD9-81ED-4DB2-BD59-A6C34878D82A}">
                    <a16:rowId xmlns="" xmlns:a16="http://schemas.microsoft.com/office/drawing/2014/main" val="10007"/>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K004</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皮膚、皮下、粘膜下血管腫摘出術（露出部以外）長径</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6cm</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以上</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9,480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11,370</a:t>
                      </a:r>
                    </a:p>
                  </a:txBody>
                  <a:tcPr marL="9525" marR="9525" marT="9525" marB="0" anchor="ctr"/>
                </a:tc>
                <a:extLst>
                  <a:ext uri="{0D108BD9-81ED-4DB2-BD59-A6C34878D82A}">
                    <a16:rowId xmlns="" xmlns:a16="http://schemas.microsoft.com/office/drawing/2014/main" val="10008"/>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K008</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腋臭症手術　皮弁法</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5,730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6,870</a:t>
                      </a:r>
                    </a:p>
                  </a:txBody>
                  <a:tcPr marL="9525" marR="9525" marT="9525" marB="0" anchor="ctr"/>
                </a:tc>
                <a:extLst>
                  <a:ext uri="{0D108BD9-81ED-4DB2-BD59-A6C34878D82A}">
                    <a16:rowId xmlns="" xmlns:a16="http://schemas.microsoft.com/office/drawing/2014/main" val="10009"/>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K009</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皮膚剥術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100</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200</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㎠未満</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9,060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9,610</a:t>
                      </a:r>
                    </a:p>
                  </a:txBody>
                  <a:tcPr marL="9525" marR="9525" marT="9525" marB="0" anchor="ctr"/>
                </a:tc>
                <a:extLst>
                  <a:ext uri="{0D108BD9-81ED-4DB2-BD59-A6C34878D82A}">
                    <a16:rowId xmlns="" xmlns:a16="http://schemas.microsoft.com/office/drawing/2014/main" val="1001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K015</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皮弁作成術、移動術、切断術、遷延皮弁術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㎠未満</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3,760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4,510</a:t>
                      </a:r>
                    </a:p>
                  </a:txBody>
                  <a:tcPr marL="9525" marR="9525" marT="9525" marB="0" anchor="ctr"/>
                </a:tc>
                <a:extLst>
                  <a:ext uri="{0D108BD9-81ED-4DB2-BD59-A6C34878D82A}">
                    <a16:rowId xmlns="" xmlns:a16="http://schemas.microsoft.com/office/drawing/2014/main" val="1001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K015</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皮弁作成術、移動術、切断術、遷延皮弁術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100</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㎠未満</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11,440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13,720</a:t>
                      </a:r>
                    </a:p>
                  </a:txBody>
                  <a:tcPr marL="9525" marR="9525" marT="9525" marB="0" anchor="ctr"/>
                </a:tc>
                <a:extLst>
                  <a:ext uri="{0D108BD9-81ED-4DB2-BD59-A6C34878D82A}">
                    <a16:rowId xmlns="" xmlns:a16="http://schemas.microsoft.com/office/drawing/2014/main" val="1001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K017</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遊離皮弁術（顕微鏡下血管柄付きのもの）　乳房再建術の場合</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84,050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87,880</a:t>
                      </a:r>
                    </a:p>
                  </a:txBody>
                  <a:tcPr marL="9525" marR="9525" marT="9525" marB="0" anchor="ctr"/>
                </a:tc>
                <a:extLst>
                  <a:ext uri="{0D108BD9-81ED-4DB2-BD59-A6C34878D82A}">
                    <a16:rowId xmlns="" xmlns:a16="http://schemas.microsoft.com/office/drawing/2014/main" val="1001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複合組織移植術</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17,490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19,420</a:t>
                      </a:r>
                    </a:p>
                  </a:txBody>
                  <a:tcPr marL="9525" marR="9525" marT="9525" marB="0" anchor="ctr"/>
                </a:tc>
                <a:extLst>
                  <a:ext uri="{0D108BD9-81ED-4DB2-BD59-A6C34878D82A}">
                    <a16:rowId xmlns="" xmlns:a16="http://schemas.microsoft.com/office/drawing/2014/main" val="1001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粘膜移植術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7,080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7,820</a:t>
                      </a:r>
                    </a:p>
                  </a:txBody>
                  <a:tcPr marL="9525" marR="9525" marT="9525" marB="0" anchor="ctr"/>
                </a:tc>
                <a:extLst>
                  <a:ext uri="{0D108BD9-81ED-4DB2-BD59-A6C34878D82A}">
                    <a16:rowId xmlns="" xmlns:a16="http://schemas.microsoft.com/office/drawing/2014/main" val="1001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106</a:t>
            </a:fld>
            <a:endParaRPr lang="ja-JP" altLang="en-US" sz="1600" dirty="0">
              <a:solidFill>
                <a:prstClr val="black"/>
              </a:solidFill>
            </a:endParaRPr>
          </a:p>
        </p:txBody>
      </p:sp>
      <p:sp>
        <p:nvSpPr>
          <p:cNvPr id="7" name="Rectangle 2"/>
          <p:cNvSpPr>
            <a:spLocks noChangeArrowheads="1"/>
          </p:cNvSpPr>
          <p:nvPr/>
        </p:nvSpPr>
        <p:spPr bwMode="auto">
          <a:xfrm>
            <a:off x="202344" y="11162"/>
            <a:ext cx="9517327" cy="46551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
        <p:nvSpPr>
          <p:cNvPr id="9" name="Rectangle 2"/>
          <p:cNvSpPr txBox="1">
            <a:spLocks noChangeArrowheads="1"/>
          </p:cNvSpPr>
          <p:nvPr/>
        </p:nvSpPr>
        <p:spPr>
          <a:xfrm>
            <a:off x="30356" y="476672"/>
            <a:ext cx="5066677"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06029" rtl="0" eaLnBrk="1" fontAlgn="auto" latinLnBrk="0" hangingPunct="1">
              <a:lnSpc>
                <a:spcPct val="9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a:cs typeface="+mn-cs"/>
              </a:rPr>
              <a:t>（２）外保連試案等を活用した技術料の見直し</a:t>
            </a: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a:cs typeface="+mn-cs"/>
            </a:endParaRPr>
          </a:p>
        </p:txBody>
      </p:sp>
      <p:sp>
        <p:nvSpPr>
          <p:cNvPr id="11" name="正方形/長方形 10"/>
          <p:cNvSpPr/>
          <p:nvPr/>
        </p:nvSpPr>
        <p:spPr>
          <a:xfrm>
            <a:off x="127128" y="874970"/>
            <a:ext cx="9632502" cy="646331"/>
          </a:xfrm>
          <a:prstGeom prst="rect">
            <a:avLst/>
          </a:prstGeom>
        </p:spPr>
        <p:txBody>
          <a:bodyPr wrap="square">
            <a:spAutoFit/>
          </a:bodyPr>
          <a:lstStyle/>
          <a:p>
            <a:pPr marL="180000" indent="-360000">
              <a:buFont typeface="Wingdings" pitchFamily="2" charset="2"/>
              <a:buChar char="Ø"/>
              <a:defRPr/>
            </a:pPr>
            <a:r>
              <a:rPr lang="ja-JP" altLang="ja-JP" dirty="0">
                <a:solidFill>
                  <a:prstClr val="black"/>
                </a:solidFill>
                <a:latin typeface="ＭＳ Ｐゴシック"/>
              </a:rPr>
              <a:t>外科系学会社会保険委員連合会「外保連試案</a:t>
            </a:r>
            <a:r>
              <a:rPr lang="en-US" altLang="ja-JP" dirty="0">
                <a:solidFill>
                  <a:prstClr val="black"/>
                </a:solidFill>
                <a:latin typeface="ＭＳ Ｐゴシック"/>
              </a:rPr>
              <a:t>2018</a:t>
            </a:r>
            <a:r>
              <a:rPr lang="ja-JP" altLang="ja-JP" dirty="0">
                <a:solidFill>
                  <a:prstClr val="black"/>
                </a:solidFill>
                <a:latin typeface="ＭＳ Ｐゴシック"/>
              </a:rPr>
              <a:t>」等における、手術等に係る人件費及び材料に係る費用の調査結果等を参考とし、技術料の見直しを行う。</a:t>
            </a:r>
            <a:endParaRPr lang="en-US" altLang="ja-JP" dirty="0">
              <a:solidFill>
                <a:prstClr val="black"/>
              </a:solidFill>
              <a:latin typeface="ＭＳ Ｐゴシック"/>
            </a:endParaRPr>
          </a:p>
        </p:txBody>
      </p:sp>
    </p:spTree>
    <p:extLst>
      <p:ext uri="{BB962C8B-B14F-4D97-AF65-F5344CB8AC3E}">
        <p14:creationId xmlns:p14="http://schemas.microsoft.com/office/powerpoint/2010/main" val="330508935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799871"/>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K021-2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粘膜弁手術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㎠未満</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11,600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13,190</a:t>
                      </a:r>
                    </a:p>
                  </a:txBody>
                  <a:tcPr marL="9525" marR="9525" marT="9525" marB="0" anchor="ctr"/>
                </a:tc>
                <a:extLst>
                  <a:ext uri="{0D108BD9-81ED-4DB2-BD59-A6C34878D82A}">
                    <a16:rowId xmlns="" xmlns:a16="http://schemas.microsoft.com/office/drawing/2014/main" val="1000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K021-2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粘膜弁手術　</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㎠以上</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12,260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13,460</a:t>
                      </a:r>
                    </a:p>
                  </a:txBody>
                  <a:tcPr marL="9525" marR="9525" marT="9525" marB="0" anchor="ctr"/>
                </a:tc>
                <a:extLst>
                  <a:ext uri="{0D108BD9-81ED-4DB2-BD59-A6C34878D82A}">
                    <a16:rowId xmlns="" xmlns:a16="http://schemas.microsoft.com/office/drawing/2014/main" val="1000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組織拡張器による再建手術（一連につき）　その他の場合</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18,460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19,400</a:t>
                      </a:r>
                    </a:p>
                  </a:txBody>
                  <a:tcPr marL="9525" marR="9525" marT="9525" marB="0" anchor="ctr"/>
                </a:tc>
                <a:extLst>
                  <a:ext uri="{0D108BD9-81ED-4DB2-BD59-A6C34878D82A}">
                    <a16:rowId xmlns="" xmlns:a16="http://schemas.microsoft.com/office/drawing/2014/main" val="1000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K022-2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象皮病根治手術　下腿</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21,010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23,400</a:t>
                      </a:r>
                    </a:p>
                  </a:txBody>
                  <a:tcPr marL="9525" marR="9525" marT="9525" marB="0" anchor="ctr"/>
                </a:tc>
                <a:extLst>
                  <a:ext uri="{0D108BD9-81ED-4DB2-BD59-A6C34878D82A}">
                    <a16:rowId xmlns="" xmlns:a16="http://schemas.microsoft.com/office/drawing/2014/main" val="1000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K024</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筋切離術</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3,080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3,690</a:t>
                      </a:r>
                    </a:p>
                  </a:txBody>
                  <a:tcPr marL="9525" marR="9525" marT="9525" marB="0" anchor="ctr"/>
                </a:tc>
                <a:extLst>
                  <a:ext uri="{0D108BD9-81ED-4DB2-BD59-A6C34878D82A}">
                    <a16:rowId xmlns="" xmlns:a16="http://schemas.microsoft.com/office/drawing/2014/main" val="10005"/>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K025</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股関節内転筋切離術</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4,410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5,290</a:t>
                      </a:r>
                    </a:p>
                  </a:txBody>
                  <a:tcPr marL="9525" marR="9525" marT="9525" marB="0" anchor="ctr"/>
                </a:tc>
                <a:extLst>
                  <a:ext uri="{0D108BD9-81ED-4DB2-BD59-A6C34878D82A}">
                    <a16:rowId xmlns="" xmlns:a16="http://schemas.microsoft.com/office/drawing/2014/main" val="1000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033</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筋膜移植術　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7,890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8,720</a:t>
                      </a:r>
                    </a:p>
                  </a:txBody>
                  <a:tcPr marL="9525" marR="9525" marT="9525" marB="0" anchor="ctr"/>
                </a:tc>
                <a:extLst>
                  <a:ext uri="{0D108BD9-81ED-4DB2-BD59-A6C34878D82A}">
                    <a16:rowId xmlns="" xmlns:a16="http://schemas.microsoft.com/office/drawing/2014/main" val="10007"/>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K035</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腱剥離術（関節鏡下によるものを含む）</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11,430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13,580</a:t>
                      </a:r>
                    </a:p>
                  </a:txBody>
                  <a:tcPr marL="9525" marR="9525" marT="9525" marB="0" anchor="ctr"/>
                </a:tc>
                <a:extLst>
                  <a:ext uri="{0D108BD9-81ED-4DB2-BD59-A6C34878D82A}">
                    <a16:rowId xmlns="" xmlns:a16="http://schemas.microsoft.com/office/drawing/2014/main" val="10008"/>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K035-2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腱滑膜切除術</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7,550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9,060</a:t>
                      </a:r>
                    </a:p>
                  </a:txBody>
                  <a:tcPr marL="9525" marR="9525" marT="9525" marB="0" anchor="ctr"/>
                </a:tc>
                <a:extLst>
                  <a:ext uri="{0D108BD9-81ED-4DB2-BD59-A6C34878D82A}">
                    <a16:rowId xmlns="" xmlns:a16="http://schemas.microsoft.com/office/drawing/2014/main" val="10009"/>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K037</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腱縫合術</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11,320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13,580</a:t>
                      </a:r>
                    </a:p>
                  </a:txBody>
                  <a:tcPr marL="9525" marR="9525" marT="9525" marB="0" anchor="ctr"/>
                </a:tc>
                <a:extLst>
                  <a:ext uri="{0D108BD9-81ED-4DB2-BD59-A6C34878D82A}">
                    <a16:rowId xmlns="" xmlns:a16="http://schemas.microsoft.com/office/drawing/2014/main" val="1001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K039</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腱移植術（人工腱形成術を含む）　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15,650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18,780</a:t>
                      </a:r>
                    </a:p>
                  </a:txBody>
                  <a:tcPr marL="9525" marR="9525" marT="9525" marB="0" anchor="ctr"/>
                </a:tc>
                <a:extLst>
                  <a:ext uri="{0D108BD9-81ED-4DB2-BD59-A6C34878D82A}">
                    <a16:rowId xmlns="" xmlns:a16="http://schemas.microsoft.com/office/drawing/2014/main" val="1001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K039</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腱移植術（人工腱形成術を含む）　その他のもの</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19,890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23,860</a:t>
                      </a:r>
                    </a:p>
                  </a:txBody>
                  <a:tcPr marL="9525" marR="9525" marT="9525" marB="0" anchor="ctr"/>
                </a:tc>
                <a:extLst>
                  <a:ext uri="{0D108BD9-81ED-4DB2-BD59-A6C34878D82A}">
                    <a16:rowId xmlns="" xmlns:a16="http://schemas.microsoft.com/office/drawing/2014/main" val="1001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K040</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腱移行術　指（手、足）</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13,610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15,570</a:t>
                      </a:r>
                    </a:p>
                  </a:txBody>
                  <a:tcPr marL="9525" marR="9525" marT="9525" marB="0" anchor="ctr"/>
                </a:tc>
                <a:extLst>
                  <a:ext uri="{0D108BD9-81ED-4DB2-BD59-A6C34878D82A}">
                    <a16:rowId xmlns="" xmlns:a16="http://schemas.microsoft.com/office/drawing/2014/main" val="1001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K043</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骨掻爬術　前腕、下腿</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6,700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8,040</a:t>
                      </a:r>
                    </a:p>
                  </a:txBody>
                  <a:tcPr marL="9525" marR="9525" marT="9525" marB="0" anchor="ctr"/>
                </a:tc>
                <a:extLst>
                  <a:ext uri="{0D108BD9-81ED-4DB2-BD59-A6C34878D82A}">
                    <a16:rowId xmlns="" xmlns:a16="http://schemas.microsoft.com/office/drawing/2014/main" val="1001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K046 </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骨折観血的手術　前腕、下腿、手舟状骨</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14,810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15,980</a:t>
                      </a:r>
                    </a:p>
                  </a:txBody>
                  <a:tcPr marL="9525" marR="9525" marT="9525" marB="0" anchor="ctr"/>
                </a:tc>
                <a:extLst>
                  <a:ext uri="{0D108BD9-81ED-4DB2-BD59-A6C34878D82A}">
                    <a16:rowId xmlns="" xmlns:a16="http://schemas.microsoft.com/office/drawing/2014/main" val="10015"/>
                  </a:ext>
                </a:extLst>
              </a:tr>
              <a:tr h="274204">
                <a:tc>
                  <a:txBody>
                    <a:bodyPr/>
                    <a:lstStyle/>
                    <a:p>
                      <a:pPr algn="l" fontAlgn="b"/>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K046</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骨折観血的手術　鎖骨、膝蓋骨、手（舟状骨を除く）、足、指（手、足）その他</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9,480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11,370</a:t>
                      </a:r>
                    </a:p>
                  </a:txBody>
                  <a:tcPr marL="9525" marR="9525" marT="9525" marB="0" anchor="ctr"/>
                </a:tc>
                <a:extLst>
                  <a:ext uri="{0D108BD9-81ED-4DB2-BD59-A6C34878D82A}">
                    <a16:rowId xmlns="" xmlns:a16="http://schemas.microsoft.com/office/drawing/2014/main" val="1001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K046-2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観血的整復固定術（インプラント周囲骨折に対するもの）</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肩甲骨、上腕、大腿</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21,710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23,420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K046-2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観血的整復固定術（インプラント周囲骨折に対するもの）</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手、足、指（手、足）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10,940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13,120</a:t>
                      </a:r>
                    </a:p>
                  </a:txBody>
                  <a:tcPr marL="9525" marR="9525" marT="9525" marB="0" anchor="ctr"/>
                </a:tc>
                <a:extLst>
                  <a:ext uri="{0D108BD9-81ED-4DB2-BD59-A6C34878D82A}">
                    <a16:rowId xmlns="" xmlns:a16="http://schemas.microsoft.com/office/drawing/2014/main" val="10018"/>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107</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307516338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749993"/>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50</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腐骨摘出術　肩甲骨、上腕、大腿</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14,960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15,570</a:t>
                      </a:r>
                    </a:p>
                  </a:txBody>
                  <a:tcPr marL="9525" marR="9525" marT="9525" marB="0" anchor="ctr"/>
                </a:tc>
                <a:extLst>
                  <a:ext uri="{0D108BD9-81ED-4DB2-BD59-A6C34878D82A}">
                    <a16:rowId xmlns="" xmlns:a16="http://schemas.microsoft.com/office/drawing/2014/main" val="1000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K050</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腐骨摘出術　前腕、下腿</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10,430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12,510</a:t>
                      </a:r>
                    </a:p>
                  </a:txBody>
                  <a:tcPr marL="9525" marR="9525" marT="9525" marB="0" anchor="ctr"/>
                </a:tc>
                <a:extLst>
                  <a:ext uri="{0D108BD9-81ED-4DB2-BD59-A6C34878D82A}">
                    <a16:rowId xmlns="" xmlns:a16="http://schemas.microsoft.com/office/drawing/2014/main" val="1000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骨全摘術　</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前腕、下腿</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13,050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15,570</a:t>
                      </a:r>
                    </a:p>
                  </a:txBody>
                  <a:tcPr marL="9525" marR="9525" marT="9525" marB="0" anchor="ctr"/>
                </a:tc>
                <a:extLst>
                  <a:ext uri="{0D108BD9-81ED-4DB2-BD59-A6C34878D82A}">
                    <a16:rowId xmlns="" xmlns:a16="http://schemas.microsoft.com/office/drawing/2014/main" val="1000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K054</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骨切り術　鎖骨、膝蓋骨、手、足、指（手、足）その他</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7,930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8,150</a:t>
                      </a:r>
                    </a:p>
                  </a:txBody>
                  <a:tcPr marL="9525" marR="9525" marT="9525" marB="0" anchor="ctr"/>
                </a:tc>
                <a:extLst>
                  <a:ext uri="{0D108BD9-81ED-4DB2-BD59-A6C34878D82A}">
                    <a16:rowId xmlns="" xmlns:a16="http://schemas.microsoft.com/office/drawing/2014/main" val="1000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K056</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偽関節手術　肩甲骨、上腕、大腿</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30,310</a:t>
                      </a:r>
                    </a:p>
                  </a:txBody>
                  <a:tcPr marL="9525" marR="9525" marT="9525" marB="0" anchor="ctr"/>
                </a:tc>
                <a:extLst>
                  <a:ext uri="{0D108BD9-81ED-4DB2-BD59-A6C34878D82A}">
                    <a16:rowId xmlns="" xmlns:a16="http://schemas.microsoft.com/office/drawing/2014/main" val="10005"/>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K056</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偽関節手術  </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鎖骨、膝蓋骨、手（舟状骨を除く）、足、指（手、足）その他</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14,500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15,570</a:t>
                      </a:r>
                    </a:p>
                  </a:txBody>
                  <a:tcPr marL="9525" marR="9525" marT="9525" marB="0" anchor="ctr"/>
                </a:tc>
                <a:extLst>
                  <a:ext uri="{0D108BD9-81ED-4DB2-BD59-A6C34878D82A}">
                    <a16:rowId xmlns="" xmlns:a16="http://schemas.microsoft.com/office/drawing/2014/main" val="1000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058</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骨長調整手術　骨短縮術</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14,960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15,200</a:t>
                      </a:r>
                    </a:p>
                  </a:txBody>
                  <a:tcPr marL="9525" marR="9525" marT="9525" marB="0" anchor="ctr"/>
                </a:tc>
                <a:extLst>
                  <a:ext uri="{0D108BD9-81ED-4DB2-BD59-A6C34878D82A}">
                    <a16:rowId xmlns="" xmlns:a16="http://schemas.microsoft.com/office/drawing/2014/main" val="10007"/>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K059</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骨移植術（軟骨移植術を含む）　自家骨移植</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14,030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16,830</a:t>
                      </a:r>
                    </a:p>
                  </a:txBody>
                  <a:tcPr marL="9525" marR="9525" marT="9525" marB="0" anchor="ctr"/>
                </a:tc>
                <a:extLst>
                  <a:ext uri="{0D108BD9-81ED-4DB2-BD59-A6C34878D82A}">
                    <a16:rowId xmlns="" xmlns:a16="http://schemas.microsoft.com/office/drawing/2014/main" val="10008"/>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K059</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骨移植術（軟骨移植術を含む）　同種骨移植（生体）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23,890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28,660</a:t>
                      </a:r>
                    </a:p>
                  </a:txBody>
                  <a:tcPr marL="9525" marR="9525" marT="9525" marB="0" anchor="ctr"/>
                </a:tc>
                <a:extLst>
                  <a:ext uri="{0D108BD9-81ED-4DB2-BD59-A6C34878D82A}">
                    <a16:rowId xmlns="" xmlns:a16="http://schemas.microsoft.com/office/drawing/2014/main" val="10009"/>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K059-2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関節鏡下自家骨軟骨移植術</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18,620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22,340</a:t>
                      </a:r>
                    </a:p>
                  </a:txBody>
                  <a:tcPr marL="9525" marR="9525" marT="9525" marB="0" anchor="ctr"/>
                </a:tc>
                <a:extLst>
                  <a:ext uri="{0D108BD9-81ED-4DB2-BD59-A6C34878D82A}">
                    <a16:rowId xmlns="" xmlns:a16="http://schemas.microsoft.com/office/drawing/2014/main" val="1001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K065</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関節内異物（挿入物を含む）除去術　肩、股、膝</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12,430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12,540</a:t>
                      </a:r>
                    </a:p>
                  </a:txBody>
                  <a:tcPr marL="9525" marR="9525" marT="9525" marB="0" anchor="ctr"/>
                </a:tc>
                <a:extLst>
                  <a:ext uri="{0D108BD9-81ED-4DB2-BD59-A6C34878D82A}">
                    <a16:rowId xmlns="" xmlns:a16="http://schemas.microsoft.com/office/drawing/2014/main" val="1001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K067</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関節鼠摘出手術　肩、股、膝</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13,000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15,600</a:t>
                      </a:r>
                    </a:p>
                  </a:txBody>
                  <a:tcPr marL="9525" marR="9525" marT="9525" marB="0" anchor="ctr"/>
                </a:tc>
                <a:extLst>
                  <a:ext uri="{0D108BD9-81ED-4DB2-BD59-A6C34878D82A}">
                    <a16:rowId xmlns="" xmlns:a16="http://schemas.microsoft.com/office/drawing/2014/main" val="1001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関節切除術　</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肩、股、膝</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21,200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23,280</a:t>
                      </a:r>
                    </a:p>
                  </a:txBody>
                  <a:tcPr marL="9525" marR="9525" marT="9525" marB="0" anchor="ctr"/>
                </a:tc>
                <a:extLst>
                  <a:ext uri="{0D108BD9-81ED-4DB2-BD59-A6C34878D82A}">
                    <a16:rowId xmlns="" xmlns:a16="http://schemas.microsoft.com/office/drawing/2014/main" val="1001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関節切除術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5,670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6,800</a:t>
                      </a:r>
                    </a:p>
                  </a:txBody>
                  <a:tcPr marL="9525" marR="9525" marT="9525" marB="0" anchor="ctr"/>
                </a:tc>
                <a:extLst>
                  <a:ext uri="{0D108BD9-81ED-4DB2-BD59-A6C34878D82A}">
                    <a16:rowId xmlns="" xmlns:a16="http://schemas.microsoft.com/office/drawing/2014/main" val="1001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K073</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関節内骨折観血的手術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10,370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11,990</a:t>
                      </a:r>
                    </a:p>
                  </a:txBody>
                  <a:tcPr marL="9525" marR="9525" marT="9525" marB="0" anchor="ctr"/>
                </a:tc>
                <a:extLst>
                  <a:ext uri="{0D108BD9-81ED-4DB2-BD59-A6C34878D82A}">
                    <a16:rowId xmlns="" xmlns:a16="http://schemas.microsoft.com/office/drawing/2014/main" val="10015"/>
                  </a:ext>
                </a:extLst>
              </a:tr>
              <a:tr h="274204">
                <a:tc>
                  <a:txBody>
                    <a:bodyPr/>
                    <a:lstStyle/>
                    <a:p>
                      <a:pPr algn="l" fontAlgn="b"/>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K073-2</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関節鏡下関節内骨折観血的手術　胸鎖、手、足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18,910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22,690</a:t>
                      </a:r>
                    </a:p>
                  </a:txBody>
                  <a:tcPr marL="9525" marR="9525" marT="9525" marB="0" anchor="ctr"/>
                </a:tc>
                <a:extLst>
                  <a:ext uri="{0D108BD9-81ED-4DB2-BD59-A6C34878D82A}">
                    <a16:rowId xmlns="" xmlns:a16="http://schemas.microsoft.com/office/drawing/2014/main" val="1001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73-2</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関節鏡下関節内骨折観血的手術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11,970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14,360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K076</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観血的関節授動術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8,460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10,150</a:t>
                      </a:r>
                    </a:p>
                  </a:txBody>
                  <a:tcPr marL="9525" marR="9525" marT="9525" marB="0" anchor="ctr"/>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K077</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観血的関節制動術　胸鎖、肘、手、足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15,560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16,040</a:t>
                      </a:r>
                    </a:p>
                  </a:txBody>
                  <a:tcPr marL="9525" marR="9525" marT="9525" marB="0" anchor="ctr"/>
                </a:tc>
                <a:extLst>
                  <a:ext uri="{0D108BD9-81ED-4DB2-BD59-A6C34878D82A}">
                    <a16:rowId xmlns="" xmlns:a16="http://schemas.microsoft.com/office/drawing/2014/main" val="10019"/>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108</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18672471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6024197"/>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K078</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観血的関節固定術　胸鎖、肘、手、足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18,590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22,300</a:t>
                      </a:r>
                    </a:p>
                  </a:txBody>
                  <a:tcPr marL="9525" marR="9525" marT="9525" marB="0" anchor="ctr"/>
                </a:tc>
                <a:extLst>
                  <a:ext uri="{0D108BD9-81ED-4DB2-BD59-A6C34878D82A}">
                    <a16:rowId xmlns="" xmlns:a16="http://schemas.microsoft.com/office/drawing/2014/main" val="1000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K078</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観血的関節固定術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7,200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8,640</a:t>
                      </a:r>
                    </a:p>
                  </a:txBody>
                  <a:tcPr marL="9525" marR="9525" marT="9525" marB="0" anchor="ctr"/>
                </a:tc>
                <a:extLst>
                  <a:ext uri="{0D108BD9-81ED-4DB2-BD59-A6C34878D82A}">
                    <a16:rowId xmlns="" xmlns:a16="http://schemas.microsoft.com/office/drawing/2014/main" val="1000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K079-2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関節鏡下靱帯断裂形成手術　指（手、足）その他の靱帯</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16,390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18,250</a:t>
                      </a:r>
                    </a:p>
                  </a:txBody>
                  <a:tcPr marL="9525" marR="9525" marT="9525" marB="0" anchor="ctr"/>
                </a:tc>
                <a:extLst>
                  <a:ext uri="{0D108BD9-81ED-4DB2-BD59-A6C34878D82A}">
                    <a16:rowId xmlns="" xmlns:a16="http://schemas.microsoft.com/office/drawing/2014/main" val="1000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K079-2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関節鏡下靱帯断裂形成手術　内側膝蓋大腿靱帯</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20,180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24,210</a:t>
                      </a:r>
                    </a:p>
                  </a:txBody>
                  <a:tcPr marL="9525" marR="9525" marT="9525" marB="0" anchor="ctr"/>
                </a:tc>
                <a:extLst>
                  <a:ext uri="{0D108BD9-81ED-4DB2-BD59-A6C34878D82A}">
                    <a16:rowId xmlns="" xmlns:a16="http://schemas.microsoft.com/office/drawing/2014/main" val="1000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K080</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関節形成手術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13,740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14,050</a:t>
                      </a:r>
                    </a:p>
                  </a:txBody>
                  <a:tcPr marL="9525" marR="9525" marT="9525" marB="0" anchor="ctr"/>
                </a:tc>
                <a:extLst>
                  <a:ext uri="{0D108BD9-81ED-4DB2-BD59-A6C34878D82A}">
                    <a16:rowId xmlns="" xmlns:a16="http://schemas.microsoft.com/office/drawing/2014/main" val="10005"/>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人工骨頭挿入術　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9,070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10,880</a:t>
                      </a:r>
                    </a:p>
                  </a:txBody>
                  <a:tcPr marL="9525" marR="9525" marT="9525" marB="0" anchor="ctr"/>
                </a:tc>
                <a:extLst>
                  <a:ext uri="{0D108BD9-81ED-4DB2-BD59-A6C34878D82A}">
                    <a16:rowId xmlns="" xmlns:a16="http://schemas.microsoft.com/office/drawing/2014/main" val="1000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082</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人工関節置換術　肩鎖、指（手、足）</a:t>
                      </a:r>
                      <a:endPar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13,310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15,790</a:t>
                      </a:r>
                    </a:p>
                  </a:txBody>
                  <a:tcPr marL="9525" marR="9525" marT="9525" marB="0" anchor="ctr"/>
                </a:tc>
                <a:extLst>
                  <a:ext uri="{0D108BD9-81ED-4DB2-BD59-A6C34878D82A}">
                    <a16:rowId xmlns="" xmlns:a16="http://schemas.microsoft.com/office/drawing/2014/main" val="10007"/>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K082-2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人工関節抜去術　</a:t>
                      </a: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胸鎖、肘、手、足</a:t>
                      </a:r>
                      <a:endPar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22,680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23,650</a:t>
                      </a:r>
                    </a:p>
                  </a:txBody>
                  <a:tcPr marL="9525" marR="9525" marT="9525" marB="0" anchor="ctr"/>
                </a:tc>
                <a:extLst>
                  <a:ext uri="{0D108BD9-81ED-4DB2-BD59-A6C34878D82A}">
                    <a16:rowId xmlns="" xmlns:a16="http://schemas.microsoft.com/office/drawing/2014/main" val="10008"/>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K082-2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人工関節抜去術　肩鎖、指（手、足）</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13,950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15,990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K083</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鋼線等による直達牽引（初日。観血的に行った場合の手技料を含む）（１局所につき）</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2,510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3,010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K085</a:t>
                      </a:r>
                    </a:p>
                  </a:txBody>
                  <a:tcPr marL="9525" marR="9525" marT="9525" marB="0" anchor="ctr"/>
                </a:tc>
                <a:tc>
                  <a:txBody>
                    <a:bodyPr/>
                    <a:lstStyle/>
                    <a:p>
                      <a:pPr marL="0" algn="l" defTabSz="914400" rtl="0" eaLnBrk="1" fontAlgn="b" latinLnBrk="0" hangingPunct="1"/>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四肢関節離断術　肩、股、膝</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28,630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31,000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K098</a:t>
                      </a:r>
                    </a:p>
                  </a:txBody>
                  <a:tcPr marL="9525" marR="9525" marT="9525" marB="0" anchor="ctr"/>
                </a:tc>
                <a:tc>
                  <a:txBody>
                    <a:bodyPr/>
                    <a:lstStyle/>
                    <a:p>
                      <a:pPr marL="0" algn="l" defTabSz="914400" rtl="0" eaLnBrk="1" fontAlgn="b" latinLnBrk="0" hangingPunct="1"/>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手掌屈筋腱縫合術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11,090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13,300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K099</a:t>
                      </a:r>
                    </a:p>
                  </a:txBody>
                  <a:tcPr marL="9525" marR="9525" marT="9525" marB="0" anchor="ctr"/>
                </a:tc>
                <a:tc>
                  <a:txBody>
                    <a:bodyPr/>
                    <a:lstStyle/>
                    <a:p>
                      <a:pPr marL="0" algn="l" defTabSz="914400" rtl="0" eaLnBrk="1" fontAlgn="b" latinLnBrk="0" hangingPunct="1"/>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指瘢痕拘縮手術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6,880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8,150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K100</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多指症手術　骨関節、腱の形成を要するもの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13,250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15,570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合指症手術　軟部形成のみのもの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7,320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8,720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K101</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合指症手術　骨関節、腱の形成を要するもの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13,910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15,570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巨指症手術　軟部形成のみのもの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8,330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8,720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K102</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巨指症手術　骨関節、腱の形成を要するもの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17,700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21,240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K103</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屈指症手術、斜指症手術　軟部形成のみのもの</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11,510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13,810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K103</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屈指症手術、斜指症手術　骨関節、腱の形成を要するもの</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15,390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15,570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109</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95096513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２．改定の基本的視点と具体的方向性③</a:t>
            </a:r>
            <a:endParaRPr lang="en-US" altLang="ja-JP" sz="2200" dirty="0">
              <a:solidFill>
                <a:srgbClr val="000000"/>
              </a:solidFill>
            </a:endParaRPr>
          </a:p>
        </p:txBody>
      </p:sp>
      <p:sp>
        <p:nvSpPr>
          <p:cNvPr id="7" name="Rectangle 4"/>
          <p:cNvSpPr>
            <a:spLocks noChangeArrowheads="1"/>
          </p:cNvSpPr>
          <p:nvPr/>
        </p:nvSpPr>
        <p:spPr bwMode="auto">
          <a:xfrm>
            <a:off x="340537" y="1196756"/>
            <a:ext cx="9360827" cy="4801314"/>
          </a:xfrm>
          <a:prstGeom prst="rect">
            <a:avLst/>
          </a:prstGeom>
          <a:solidFill>
            <a:srgbClr val="CCECFF"/>
          </a:solidFill>
          <a:ln w="9525">
            <a:solidFill>
              <a:srgbClr val="000000"/>
            </a:solidFill>
            <a:miter lim="800000"/>
            <a:headEnd/>
            <a:tailEnd/>
          </a:ln>
        </p:spPr>
        <p:txBody>
          <a:bodyPr>
            <a:spAutoFit/>
          </a:bodyPr>
          <a:lstStyle/>
          <a:p>
            <a:pPr fontAlgn="base">
              <a:spcAft>
                <a:spcPct val="0"/>
              </a:spcAft>
              <a:defRPr/>
            </a:pPr>
            <a:r>
              <a:rPr lang="ja-JP" altLang="en-US" sz="2000" b="1" u="sng" dirty="0">
                <a:solidFill>
                  <a:srgbClr val="000000"/>
                </a:solidFill>
                <a:latin typeface="ＭＳ Ｐゴシック"/>
              </a:rPr>
              <a:t>（１）地域包括ケアシステムの構築と医療機能の分化・強化、連携の推進　</a:t>
            </a:r>
            <a:r>
              <a:rPr lang="en-US" altLang="ja-JP" sz="2000" b="1" dirty="0">
                <a:solidFill>
                  <a:srgbClr val="000000"/>
                </a:solidFill>
                <a:latin typeface="ＭＳ Ｐゴシック"/>
              </a:rPr>
              <a:t>【</a:t>
            </a:r>
            <a:r>
              <a:rPr lang="ja-JP" altLang="en-US" sz="2000" b="1" dirty="0">
                <a:solidFill>
                  <a:srgbClr val="000000"/>
                </a:solidFill>
                <a:latin typeface="ＭＳ Ｐゴシック"/>
              </a:rPr>
              <a:t>重点課題</a:t>
            </a:r>
            <a:r>
              <a:rPr lang="en-US" altLang="ja-JP" sz="2000" b="1" dirty="0">
                <a:solidFill>
                  <a:srgbClr val="000000"/>
                </a:solidFill>
                <a:latin typeface="ＭＳ Ｐゴシック"/>
              </a:rPr>
              <a:t>】</a:t>
            </a:r>
            <a:endParaRPr kumimoji="0" lang="en-US" altLang="ja-JP" sz="2000"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外来医療の機能分化、重症化予防の取組の推進</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大病院受診時定額負担の見直しを含め、大病院と中小病院・診療所の機能分化を推進。</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a:solidFill>
                  <a:prstClr val="black"/>
                </a:solidFill>
                <a:uFill>
                  <a:solidFill>
                    <a:srgbClr val="FF0000"/>
                  </a:solidFill>
                </a:uFill>
                <a:latin typeface="ＭＳ Ｐゴシック"/>
              </a:rPr>
              <a:t> ・　　生活習慣病の増加等に対応できるよう、情報通信技術（ＩＣＴ）の有効活用や、かかりつけ</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医と専門医療機関等との連携、医療機関と保険者、地方公共団体等との連携等を含め、</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質の高い医学管理や、効果的・効率的な重症化予防の取組を評価するなど、疾患の進展の</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阻止や合併症の予防、早期治療の取組を推進。</a:t>
            </a:r>
            <a:endParaRPr kumimoji="0" lang="en-US" altLang="ja-JP" kern="0" dirty="0">
              <a:solidFill>
                <a:prstClr val="black"/>
              </a:solidFill>
              <a:uFill>
                <a:solidFill>
                  <a:srgbClr val="FF0000"/>
                </a:solidFill>
              </a:u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質の高い在宅医療・訪問看護の確保</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多様化しながら増大する在宅医療ニーズに対応できるよう、地域の状況、患者の状態、</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医療内容、住まい・住まい方等に応じた、効果的・効率的で質の高い訪問診療、訪問看護、</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歯科訪問診療及び訪問薬剤管理等を評価。</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国民の希望に応じた看取りの推進</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住み慣れた自宅や介護施設など、国民が望む場所において看取りを行うことができるよう、</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「人生の最終段階における医療の決定プロセスに関するガイドライン」の普及を含め、</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患者本人の意思を尊重したサービスの提供のための取組を推進。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11</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62702854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6024197"/>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K108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母指対立再建術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19,150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22,740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K113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腸骨窩膿瘍掻爬術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11,600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13,920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K124-2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寛骨臼骨折観血的手術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43,790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52,540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K128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脊椎、骨盤内異物（挿入物）除去術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12,770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13,520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K134</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椎間板摘出術　前方摘出術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40,030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40,180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K136</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脊椎、骨盤悪性腫瘍手術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88,870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90,470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K138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脊椎披裂手術　その他のもの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18,990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22,780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K142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脊椎固定術、椎弓切除術、椎弓形成術（多椎間又は多椎弓の場合を含む）　椎弓形成</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23,870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24,260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K146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頭蓋開溝術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14,430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17,310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K149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減圧開頭術　キアリ奇形、脊髄空洞症の場合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28,280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K149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減圧開頭術　その他の場合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26,400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26,470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K155</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脳切截術（開頭して行うもの）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16,340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19,600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K163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頭蓋骨膜下血腫摘出術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10,460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10,680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K164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頭蓋内血腫除去術（開頭して行うもの）　硬膜外のもの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36,970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35,790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K164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頭蓋内血腫除去術（開頭して行うもの）　硬膜下のもの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33,790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36,970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K164-5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内視鏡下脳内血腫除去術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42,950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47,020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K169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頭蓋内腫瘍摘出術　注２　原発性悪性脳腫瘍光線力学療法加算</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12,000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K178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脳血管内手術　１箇所</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63,270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66,270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K178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脳血管内手術　２箇所以上</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81,800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84,800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K178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脳血管内手術　脳血管内ステントを用いるもの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79,850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82,850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110</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56207076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749993"/>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K178-3</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経皮的選択的脳血栓・塞栓溶解術</a:t>
                      </a:r>
                      <a:endPar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　頸部脳血管の場合（内頸動脈、椎骨動脈）</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21,570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25,880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K178-5</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経皮的脳血管ステント留置術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33,150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35,560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K180</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頭蓋骨形成手術　頭蓋骨のみのもの</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16,450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17,530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K181-4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迷走神経刺激装置植込術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24,350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28,030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K181-5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迷走神経刺激装置交換術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4,800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14,270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K182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神経縫合術　指（手、足）</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12,640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15,160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K183-2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空洞・くも膜下腔シャント術（脊髄空洞症に対するもの）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25,840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26,450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K189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脊髄ドレナージ術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340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408</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K190-4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重症痙性麻痺治療薬髄腔内持続注入用植込型ポンプ交換術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6,080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7,290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K191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脊髄腫瘍摘出術　髄外のもの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59,500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62,000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K195</a:t>
                      </a:r>
                    </a:p>
                  </a:txBody>
                  <a:tcPr marL="9525" marR="9525" marT="9525" marB="0" anchor="ctr"/>
                </a:tc>
                <a:tc>
                  <a:txBody>
                    <a:bodyPr/>
                    <a:lstStyle/>
                    <a:p>
                      <a:pPr marL="0" algn="l" defTabSz="914400" rtl="0" eaLnBrk="1" fontAlgn="b" latinLnBrk="0" hangingPunct="1"/>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交感神経切除術　頸動脈周囲</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7,930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8,810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K195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交感神経切除術　股動脈周囲</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7,750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8,810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K196</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交感神経節切除術　腰部</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16,240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17,530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K218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眼瞼外反症手術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3,670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4,400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K223</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結膜嚢形成手術　皮膚及び結膜の形成</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13,610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14,960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K227</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眼窩骨折観血的手術（眼窩ブローアウト骨折手術を含む）</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14,940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14,960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K230</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眼窩内異物除去術（深在性）　その他</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13,310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14,960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K237</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眼窩縁形成手術（骨移植によるもの）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17,700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19,300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K239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眼球内容除去術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5,110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6,130</a:t>
                      </a:r>
                    </a:p>
                  </a:txBody>
                  <a:tcPr marL="9525" marR="9525" marT="9525" marB="0" anchor="ctr"/>
                </a:tc>
                <a:extLst>
                  <a:ext uri="{0D108BD9-81ED-4DB2-BD59-A6C34878D82A}">
                    <a16:rowId xmlns="" xmlns:a16="http://schemas.microsoft.com/office/drawing/2014/main" val="10019"/>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111</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159875051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K243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義眼台包埋術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8,010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K245</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眼球摘出及び組織又は義眼台充填術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7,330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8,790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K255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強角膜瘻孔閉鎖術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10,010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11,610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K257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角膜表層除去併用結膜被覆術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6,920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8,300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K260-2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羊膜移植術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8,780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10,530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K265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虹彩腫瘍切除術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16,790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20,140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K266</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毛様体腫瘍切除術、脈絡膜腫瘍切除術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30,800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35,820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K271</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毛様体光凝固術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4,670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5,600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K273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隅角光凝固術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8,970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9,660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K282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水晶体再建術　眼内レンズを挿入する場合　縫着レンズを挿入するもの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17,440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17,840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K282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水晶体再建術　計画的後嚢切開を伴う場合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18,150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21,780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K290</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外耳道骨増生（外骨腫）切除術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8,440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10,120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耳介悪性腫瘍手術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19,180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22,290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耳後瘻孔閉鎖術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3,340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4,000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耳介形成手術　耳介軟骨形成を要するもの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16,760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19,240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耳介形成手術　耳介軟骨形成を要しないもの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8,910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9,960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外耳道形成手術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17,110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19,240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外耳道造設術・閉鎖症手術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35,290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36,700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K299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小耳症手術　耳介挙上</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12,290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14,740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K301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鼓室開放術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6,070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7,280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112</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252812236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K302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上鼓室開放術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10,950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13,140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K303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上鼓室乳突洞開放術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20,600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24,720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K304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乳突洞開放術（アントロトミー）</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11,240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13,480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K305</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乳突削開術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20,410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24,490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K306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錐体部手術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38,090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38,470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K310</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乳突充填術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6,230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7,470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K313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中耳、側頭骨腫瘍摘出術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37,370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38,330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K317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中耳根治手術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35,370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42,440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K323</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内リンパ嚢開放術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28,890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K325</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迷路摘出術　部分摘出（膜迷路摘出術を含む）</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26,960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29,220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K328-2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植込型骨導補聴器移植術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8,850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10,620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K334-2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鼻骨変形治癒骨折矯正術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21,010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23,060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K335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鼻中隔骨折観血的手術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2,740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3,280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K337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鼻前庭嚢胞摘出術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4,150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4,980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K338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鼻甲介切除術　その他のもの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2,310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2,770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K339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粘膜下下鼻甲介骨切除術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2,960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3,550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K340-4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内視鏡下鼻・副鼻腔手術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Ⅱ</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型（副鼻腔単洞手術）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12,000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K340-5</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内視鏡下鼻・副鼻腔手術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Ⅲ</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選択的（複数洞）副鼻腔手術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24,500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24,910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K340-6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内視鏡下鼻・副鼻腔手術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Ⅳ</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汎副鼻腔手術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31,990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32,080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K340-7</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内視鏡下鼻・副鼻腔手術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Ⅴ</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拡大副鼻腔手術</a:t>
                      </a:r>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44,000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51,630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113</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99036116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鼻副鼻腔腫瘍摘出術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14,110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15,200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鼻副鼻腔悪性腫瘍手術　切除</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20,870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25,040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K344</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経鼻腔的翼突管神経切除術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26,530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30,460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萎縮性鼻炎手術（両側）</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20,080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22,370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後鼻孔閉鎖症手術　単純なもの（膜性閉鎖）</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4,360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鼻中隔矯正術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6,860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8,230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K347-3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内視鏡下鼻中隔手術</a:t>
                      </a:r>
                      <a:r>
                        <a:rPr kumimoji="1" lang="en-US" altLang="zh-TW"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Ⅰ</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型（骨、軟骨手術）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5,520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6,620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K347-5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内視鏡下鼻腔手術</a:t>
                      </a:r>
                      <a:r>
                        <a:rPr kumimoji="1" lang="en-US" altLang="zh-TW"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Ⅰ</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型（下鼻甲介手術）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5,520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6,620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K350</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前頭洞充填術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13,200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K352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6,660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7,990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K353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鼻内篩骨洞根治手術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4,170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5,000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K357</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鼻内蝶形洞根治手術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3,190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3,820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K358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上顎洞篩骨洞根治手術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9,430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11,310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K359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前頭洞篩骨洞根治手術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9,410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11,290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K360</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篩骨洞蝶形洞根治手術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9,410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11,290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K361</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上顎洞篩骨洞蝶形洞根治手術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10,530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12,630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K362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上顎洞篩骨洞前頭洞根治手術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11,760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14,110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K364</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汎副鼻腔根治手術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16,680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20,010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上咽頭腫瘍摘出術　経口腔によるもの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4,460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5,350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上咽頭腫瘍摘出術　経鼻腔によるもの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5,060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6,070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114</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354095086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671326485"/>
              </p:ext>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上咽頭腫瘍摘出術　経副鼻腔によるもの</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8,270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8,790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中咽頭腫瘍摘出術　外切開によるもの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15,870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16,260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鼻咽腔線維腫手術　切除</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8,030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9,630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鼻咽腔線維腫手術　摘出</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36,140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37,850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K379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副咽頭間隙腫瘍摘出術　経頸部によるもの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28,600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34,320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K380</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過長茎状突起切除術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5,880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6,440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K384-2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深頸部膿瘍切開術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4,800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K388-2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喉頭粘膜下軟骨片挿入術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11,410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12,240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K398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喉頭狭窄症手術　前方開大術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23,420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23,430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K398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喉頭狭窄症手術　前壁形成手術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22,500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23,320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K398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喉頭狭窄症手術　Ｔチューブ挿入術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11,700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14,040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K399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気管狭窄症手術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37,510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38,540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K400</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喉頭形成手術　チタンブリッジを用いたもの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34,840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K403-2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嚥下機能手術　喉頭気管分離術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30,260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K407</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顎・口蓋裂形成手術　軟口蓋のみのもの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14,520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15,770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K409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口腔底腫瘍摘出術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6,800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7,210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K410</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口腔底悪性腫瘍手術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28,140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29,360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K414</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舌根甲状腺腫摘出術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9,800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11,760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K414-2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甲状舌管嚢胞摘出術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8,520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8,970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K415</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舌悪性腫瘍手術　切除</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22,010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26,410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115</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154653756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K418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舌形成手術（巨舌症手術）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7,590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9,100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K423</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頬腫瘍摘出術　その他のもの</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4,380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5,250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K427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頬骨骨折観血的整復術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15,090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18,100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K433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上顎骨折観血的手術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15,220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16,400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K436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顎骨腫瘍摘出術　長径３センチメートル以上</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11,160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13,390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K437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下顎骨部分切除術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14,940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16,780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K438</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下顎骨離断術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27,140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32,560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K439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下顎骨悪性腫瘍手術　切断</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53,830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64,590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K441</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上顎骨全摘術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38,750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42,590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上顎骨悪性腫瘍手術　掻爬</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7,640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9,160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K443</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上顎骨形成術　単純な場合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23,240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27,880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下顎骨形成術　おとがい形成の場合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6,490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7,780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K444</a:t>
                      </a:r>
                    </a:p>
                  </a:txBody>
                  <a:tcPr marL="9525" marR="9525" marT="9525" marB="0" anchor="ctr"/>
                </a:tc>
                <a:tc>
                  <a:txBody>
                    <a:bodyPr/>
                    <a:lstStyle/>
                    <a:p>
                      <a:pPr marL="0" algn="l" defTabSz="914400" rtl="0" eaLnBrk="1" fontAlgn="b" latinLnBrk="0" hangingPunct="1"/>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下顎骨形成術　短縮又は伸長の場合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25,660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30,790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K444</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下顎骨形成術　再建の場合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43,300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51,120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下顎骨延長術　片側</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25,660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30,790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K444-2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下顎骨延長術　両側</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40,150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47,550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K446</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顎関節授動術　徒手的授動術　関節腔洗浄療法を併用した場合</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2,400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K446</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顎関節授動術　顎関節鏡下授動術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8,770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10,520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K447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顎関節円板整位術　顎関節鏡下円板整位術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20,690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22,100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K451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がま腫摘出術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5,950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7,140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116</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408155830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K452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舌下腺腫瘍摘出術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5,990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7,180</a:t>
                      </a:r>
                    </a:p>
                  </a:txBody>
                  <a:tcPr marL="9525" marR="9525" marT="9525" marB="0" anchor="ctr"/>
                </a:tc>
                <a:extLst>
                  <a:ext uri="{0D108BD9-81ED-4DB2-BD59-A6C34878D82A}">
                    <a16:rowId xmlns="" xmlns:a16="http://schemas.microsoft.com/office/drawing/2014/main" val="1000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K453</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顎下腺腫瘍摘出術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9,480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9,640</a:t>
                      </a:r>
                    </a:p>
                  </a:txBody>
                  <a:tcPr marL="9525" marR="9525" marT="9525" marB="0" anchor="ctr"/>
                </a:tc>
                <a:extLst>
                  <a:ext uri="{0D108BD9-81ED-4DB2-BD59-A6C34878D82A}">
                    <a16:rowId xmlns="" xmlns:a16="http://schemas.microsoft.com/office/drawing/2014/main" val="1000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K454</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顎下腺摘出術</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9,670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10,210</a:t>
                      </a:r>
                    </a:p>
                  </a:txBody>
                  <a:tcPr marL="9525" marR="9525" marT="9525" marB="0" anchor="ctr"/>
                </a:tc>
                <a:extLst>
                  <a:ext uri="{0D108BD9-81ED-4DB2-BD59-A6C34878D82A}">
                    <a16:rowId xmlns="" xmlns:a16="http://schemas.microsoft.com/office/drawing/2014/main" val="1000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K459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唾液腺管形成手術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11,360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13,630</a:t>
                      </a:r>
                    </a:p>
                  </a:txBody>
                  <a:tcPr marL="9525" marR="9525" marT="9525" marB="0" anchor="ctr"/>
                </a:tc>
                <a:extLst>
                  <a:ext uri="{0D108BD9-81ED-4DB2-BD59-A6C34878D82A}">
                    <a16:rowId xmlns="" xmlns:a16="http://schemas.microsoft.com/office/drawing/2014/main" val="1000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K460</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唾液腺管移動術　上顎洞内へのもの</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11,360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13,630</a:t>
                      </a:r>
                    </a:p>
                  </a:txBody>
                  <a:tcPr marL="9525" marR="9525" marT="9525" marB="0" anchor="ctr"/>
                </a:tc>
                <a:extLst>
                  <a:ext uri="{0D108BD9-81ED-4DB2-BD59-A6C34878D82A}">
                    <a16:rowId xmlns="" xmlns:a16="http://schemas.microsoft.com/office/drawing/2014/main" val="1000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K460</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唾液腺管移動術　結膜嚢内へのもの</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14,070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15,490</a:t>
                      </a:r>
                    </a:p>
                  </a:txBody>
                  <a:tcPr marL="9525" marR="9525" marT="9525" marB="0" anchor="ctr"/>
                </a:tc>
                <a:extLst>
                  <a:ext uri="{0D108BD9-81ED-4DB2-BD59-A6C34878D82A}">
                    <a16:rowId xmlns="" xmlns:a16="http://schemas.microsoft.com/office/drawing/2014/main" val="1000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甲状腺部分切除術、甲状腺腫摘出術　片葉のみの場合</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8,480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8,860</a:t>
                      </a:r>
                    </a:p>
                  </a:txBody>
                  <a:tcPr marL="9525" marR="9525" marT="9525" marB="0" anchor="ctr"/>
                </a:tc>
                <a:extLst>
                  <a:ext uri="{0D108BD9-81ED-4DB2-BD59-A6C34878D82A}">
                    <a16:rowId xmlns="" xmlns:a16="http://schemas.microsoft.com/office/drawing/2014/main" val="1000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K467</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頸瘻、頸嚢摘出術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11,430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13,710</a:t>
                      </a:r>
                    </a:p>
                  </a:txBody>
                  <a:tcPr marL="9525" marR="9525" marT="9525" marB="0" anchor="ctr"/>
                </a:tc>
                <a:extLst>
                  <a:ext uri="{0D108BD9-81ED-4DB2-BD59-A6C34878D82A}">
                    <a16:rowId xmlns="" xmlns:a16="http://schemas.microsoft.com/office/drawing/2014/main" val="1000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頸肋切除術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12,700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15,240</a:t>
                      </a:r>
                    </a:p>
                  </a:txBody>
                  <a:tcPr marL="9525" marR="9525" marT="9525" marB="0" anchor="ctr"/>
                </a:tc>
                <a:extLst>
                  <a:ext uri="{0D108BD9-81ED-4DB2-BD59-A6C34878D82A}">
                    <a16:rowId xmlns="" xmlns:a16="http://schemas.microsoft.com/office/drawing/2014/main" val="1000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頸部郭清術　片側</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23,060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27,670</a:t>
                      </a:r>
                    </a:p>
                  </a:txBody>
                  <a:tcPr marL="9525" marR="9525" marT="9525" marB="0" anchor="ctr"/>
                </a:tc>
                <a:extLst>
                  <a:ext uri="{0D108BD9-81ED-4DB2-BD59-A6C34878D82A}">
                    <a16:rowId xmlns="" xmlns:a16="http://schemas.microsoft.com/office/drawing/2014/main" val="10010"/>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K469</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頸部郭清術　両側</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34,680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37,140</a:t>
                      </a:r>
                    </a:p>
                  </a:txBody>
                  <a:tcPr marL="9525" marR="9525" marT="9525" marB="0" anchor="ctr"/>
                </a:tc>
                <a:extLst>
                  <a:ext uri="{0D108BD9-81ED-4DB2-BD59-A6C34878D82A}">
                    <a16:rowId xmlns="" xmlns:a16="http://schemas.microsoft.com/office/drawing/2014/main" val="10011"/>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K475-2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乳癌冷凍凝固摘出術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6,040</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7,240</a:t>
                      </a:r>
                    </a:p>
                  </a:txBody>
                  <a:tcPr marL="9525" marR="9525" marT="9525" marB="0" anchor="ctr"/>
                </a:tc>
                <a:extLst>
                  <a:ext uri="{0D108BD9-81ED-4DB2-BD59-A6C34878D82A}">
                    <a16:rowId xmlns="" xmlns:a16="http://schemas.microsoft.com/office/drawing/2014/main" val="10012"/>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K478</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肋骨・胸骨カリエス又は肋骨骨髄炎手術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7,460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8,950</a:t>
                      </a:r>
                    </a:p>
                  </a:txBody>
                  <a:tcPr marL="9525" marR="9525" marT="9525" marB="0" anchor="ctr"/>
                </a:tc>
                <a:extLst>
                  <a:ext uri="{0D108BD9-81ED-4DB2-BD59-A6C34878D82A}">
                    <a16:rowId xmlns="" xmlns:a16="http://schemas.microsoft.com/office/drawing/2014/main" val="10013"/>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K480</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胸壁冷膿瘍手術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7,670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7,810</a:t>
                      </a:r>
                    </a:p>
                  </a:txBody>
                  <a:tcPr marL="9525" marR="9525" marT="9525" marB="0" anchor="ctr"/>
                </a:tc>
                <a:extLst>
                  <a:ext uri="{0D108BD9-81ED-4DB2-BD59-A6C34878D82A}">
                    <a16:rowId xmlns="" xmlns:a16="http://schemas.microsoft.com/office/drawing/2014/main" val="10014"/>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K481</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肋骨骨折観血的手術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8,610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10,330</a:t>
                      </a:r>
                    </a:p>
                  </a:txBody>
                  <a:tcPr marL="9525" marR="9525" marT="9525" marB="0" anchor="ctr"/>
                </a:tc>
                <a:extLst>
                  <a:ext uri="{0D108BD9-81ED-4DB2-BD59-A6C34878D82A}">
                    <a16:rowId xmlns="" xmlns:a16="http://schemas.microsoft.com/office/drawing/2014/main" val="10015"/>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K482</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肋骨切除術　その他の肋骨</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4,300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5,160</a:t>
                      </a:r>
                    </a:p>
                  </a:txBody>
                  <a:tcPr marL="9525" marR="9525" marT="9525" marB="0" anchor="ctr"/>
                </a:tc>
                <a:extLst>
                  <a:ext uri="{0D108BD9-81ED-4DB2-BD59-A6C34878D82A}">
                    <a16:rowId xmlns="" xmlns:a16="http://schemas.microsoft.com/office/drawing/2014/main" val="10016"/>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K499</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胸郭形成手術（肺切除後遺残腔を含む）</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15,830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16,540</a:t>
                      </a:r>
                    </a:p>
                  </a:txBody>
                  <a:tcPr marL="9525" marR="9525" marT="9525" marB="0" anchor="ctr"/>
                </a:tc>
                <a:extLst>
                  <a:ext uri="{0D108BD9-81ED-4DB2-BD59-A6C34878D82A}">
                    <a16:rowId xmlns="" xmlns:a16="http://schemas.microsoft.com/office/drawing/2014/main" val="10017"/>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K501</a:t>
                      </a:r>
                    </a:p>
                  </a:txBody>
                  <a:tcPr marL="9525" marR="9525" marT="9525" marB="0" anchor="ctr"/>
                </a:tc>
                <a:tc>
                  <a:txBody>
                    <a:bodyPr/>
                    <a:lstStyle/>
                    <a:p>
                      <a:pPr marL="0" algn="l" defTabSz="914400" rtl="0" eaLnBrk="1" fontAlgn="b" latinLnBrk="0" hangingPunct="1"/>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乳糜胸手術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14,410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17,290</a:t>
                      </a:r>
                    </a:p>
                  </a:txBody>
                  <a:tcPr marL="9525" marR="9525" marT="9525" marB="0" anchor="ctr"/>
                </a:tc>
                <a:extLst>
                  <a:ext uri="{0D108BD9-81ED-4DB2-BD59-A6C34878D82A}">
                    <a16:rowId xmlns="" xmlns:a16="http://schemas.microsoft.com/office/drawing/2014/main" val="10018"/>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K502</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縦隔腫瘍、胸腺摘出術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37,000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38,850</a:t>
                      </a:r>
                    </a:p>
                  </a:txBody>
                  <a:tcPr marL="9525" marR="9525" marT="9525" marB="0" anchor="ctr"/>
                </a:tc>
                <a:extLst>
                  <a:ext uri="{0D108BD9-81ED-4DB2-BD59-A6C34878D82A}">
                    <a16:rowId xmlns="" xmlns:a16="http://schemas.microsoft.com/office/drawing/2014/main" val="10019"/>
                  </a:ext>
                </a:extLst>
              </a:tr>
              <a:tr h="274204">
                <a:tc>
                  <a:txBody>
                    <a:bodyPr/>
                    <a:lstStyle/>
                    <a:p>
                      <a:pPr marL="0" algn="l" defTabSz="914400" rtl="0" eaLnBrk="1" fontAlgn="b" latinLnBrk="0" hangingPunct="1"/>
                      <a:r>
                        <a:rPr kumimoji="1" 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K502-4</a:t>
                      </a:r>
                    </a:p>
                  </a:txBody>
                  <a:tcPr marL="9525" marR="9525" marT="9525" marB="0" anchor="ctr"/>
                </a:tc>
                <a:tc>
                  <a:txBody>
                    <a:bodyPr/>
                    <a:lstStyle/>
                    <a:p>
                      <a:pPr marL="0" algn="l" defTabSz="914400" rtl="0" eaLnBrk="1" fontAlgn="b" latinLnBrk="0" hangingPunct="1"/>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拡大胸腺摘出術</a:t>
                      </a:r>
                    </a:p>
                  </a:txBody>
                  <a:tcPr marL="9525" marR="9525" marT="9525" marB="0" anchor="ctr"/>
                </a:tc>
                <a:tc>
                  <a:txBody>
                    <a:bodyPr/>
                    <a:lstStyle/>
                    <a:p>
                      <a:pPr marL="0" algn="r" defTabSz="914400" rtl="0" eaLnBrk="1" fontAlgn="b" latinLnBrk="0" hangingPunct="1"/>
                      <a:r>
                        <a:rPr kumimoji="1" lang="en-US" altLang="ja-JP"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32,270</a:t>
                      </a:r>
                    </a:p>
                  </a:txBody>
                  <a:tcPr marL="9525" marR="9525" marT="9525" marB="0" anchor="ctr"/>
                </a:tc>
                <a:tc>
                  <a:txBody>
                    <a:bodyPr/>
                    <a:lstStyle/>
                    <a:p>
                      <a:pPr marL="0" algn="r" defTabSz="914400" rtl="0" eaLnBrk="1" fontAlgn="b" latinLnBrk="0" hangingPunct="1"/>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33,870</a:t>
                      </a:r>
                    </a:p>
                  </a:txBody>
                  <a:tcPr marL="9525" marR="9525" marT="9525" marB="0" anchor="ctr"/>
                </a:tc>
                <a:extLst>
                  <a:ext uri="{0D108BD9-81ED-4DB2-BD59-A6C34878D82A}">
                    <a16:rowId xmlns="" xmlns:a16="http://schemas.microsoft.com/office/drawing/2014/main" val="1002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117</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107775214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749993"/>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K504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縦隔悪性腫瘍手術　単純摘出</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37,000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38,850</a:t>
                      </a:r>
                    </a:p>
                  </a:txBody>
                  <a:tcPr marL="9525" marR="9525" marT="9525" marB="0" anchor="ctr"/>
                </a:tc>
                <a:extLst>
                  <a:ext uri="{0D108BD9-81ED-4DB2-BD59-A6C34878D82A}">
                    <a16:rowId xmlns="" xmlns:a16="http://schemas.microsoft.com/office/drawing/2014/main" val="1000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K504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縦隔悪性腫瘍手術　広汎摘出</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56,020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58,820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K508-2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気管・気管支ステント留置術　硬性鏡によるもの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9,360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9,400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K509-4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気管支瘻孔閉鎖術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4,560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9,130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K510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気管支腫瘍摘出術（気管支鏡又は気管支ファイバースコープによるもの）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6,700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8,040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K510-2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光線力学療法　早期肺がん（０期又は１期に限る）に対するもの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8,710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10,450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K510-2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光線力学療法　その他のもの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8,710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10,450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K510-3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気管支鏡下レーザー腫瘍焼灼術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10,020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12,020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K514-5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移植用部分肺採取術（生体）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52,680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60,750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K521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食道周囲膿瘍切開誘導術　胸骨切開によるもの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19,440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23,290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K521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食道周囲膿瘍切開誘導術　その他のもの（頸部手術を含む）</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6,600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7,920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K526-3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内視鏡的表在性食道悪性腫瘍光線力学療法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11,490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12,950</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K526-4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内視鏡的食道悪性腫瘍光線力学療法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6,300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14,510</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K530-3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内視鏡下筋層切開術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9,450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11,340</a:t>
                      </a:r>
                    </a:p>
                  </a:txBody>
                  <a:tcPr marL="9525" marR="9525" marT="9525" marB="0" anchor="ctr"/>
                </a:tc>
                <a:extLst>
                  <a:ext uri="{0D108BD9-81ED-4DB2-BD59-A6C34878D82A}">
                    <a16:rowId xmlns="" xmlns:a16="http://schemas.microsoft.com/office/drawing/2014/main" val="1001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K532-3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腹腔鏡下食道静脈瘤手術（胃上部血行遮断術）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46,770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49,800</a:t>
                      </a:r>
                    </a:p>
                  </a:txBody>
                  <a:tcPr marL="9525" marR="9525" marT="9525" marB="0" anchor="ctr"/>
                </a:tc>
                <a:extLst>
                  <a:ext uri="{0D108BD9-81ED-4DB2-BD59-A6C34878D82A}">
                    <a16:rowId xmlns="" xmlns:a16="http://schemas.microsoft.com/office/drawing/2014/main" val="1001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K534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横隔膜縫合術　経胸又は経腹</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27,890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33,460</a:t>
                      </a:r>
                    </a:p>
                  </a:txBody>
                  <a:tcPr marL="9525" marR="9525" marT="9525" marB="0" anchor="ctr"/>
                </a:tc>
                <a:extLst>
                  <a:ext uri="{0D108BD9-81ED-4DB2-BD59-A6C34878D82A}">
                    <a16:rowId xmlns="" xmlns:a16="http://schemas.microsoft.com/office/drawing/2014/main" val="1001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K534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横隔膜縫合術　経胸及び経腹</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37,620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40,910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K539-3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胸腔鏡下心膜開窓術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16,060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16,540</a:t>
                      </a:r>
                    </a:p>
                  </a:txBody>
                  <a:tcPr marL="9525" marR="9525" marT="9525" marB="0" anchor="ctr"/>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K547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経皮的冠動脈粥腫切除術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23,950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28,280</a:t>
                      </a:r>
                    </a:p>
                  </a:txBody>
                  <a:tcPr marL="9525" marR="9525" marT="9525" marB="0" anchor="ctr"/>
                </a:tc>
                <a:extLst>
                  <a:ext uri="{0D108BD9-81ED-4DB2-BD59-A6C34878D82A}">
                    <a16:rowId xmlns="" xmlns:a16="http://schemas.microsoft.com/office/drawing/2014/main" val="10019"/>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118</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313033685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912034"/>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K548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経皮的冠動脈形成術（特殊カテーテルによるもの）</a:t>
                      </a:r>
                      <a:endPar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高速回転式経皮経管アテレクトミーカテーテルによるもの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24,500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24,720</a:t>
                      </a:r>
                    </a:p>
                  </a:txBody>
                  <a:tcPr marL="9525" marR="9525" marT="9525" marB="0" anchor="ctr"/>
                </a:tc>
                <a:extLst>
                  <a:ext uri="{0D108BD9-81ED-4DB2-BD59-A6C34878D82A}">
                    <a16:rowId xmlns="" xmlns:a16="http://schemas.microsoft.com/office/drawing/2014/main" val="1000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K548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経皮的冠動脈形成術（特殊カテーテルによるもの）</a:t>
                      </a:r>
                      <a:endPar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エキシマレーザー血管形成用カテーテルによるもの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24,500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24,720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K550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冠動脈内血栓溶解療法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17,410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17,720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K562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動脈管開存症手術　経皮的動脈管開存閉鎖術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18,990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22,780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K565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巨大側副血管手術（肺内肺動脈統合術）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90,870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94,420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K573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心房中隔欠損作成術　経皮的心房中隔欠損作成術（ラシュキンド法）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13,410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16,090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K599-2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植込型除細動器交換術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6,000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7,200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K599-4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両室ペーシング機能付き植込型除細動器交換術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6,000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7,200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K601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人工心肺（１日につき）　初日</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26,950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30,150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K607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血管結紮術　開胸又は開腹を伴うもの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10,550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12,660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K607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血管結紮術　その他のもの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3,130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3,750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K610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動脈形成術、吻合術　指（手、足）の動脈</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15,340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18,400</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K615-2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経皮的大動脈遮断術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1,660</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K620-2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下大静脈フィルター除去術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6,190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6,490</a:t>
                      </a:r>
                    </a:p>
                  </a:txBody>
                  <a:tcPr marL="9525" marR="9525" marT="9525" marB="0" anchor="ctr"/>
                </a:tc>
                <a:extLst>
                  <a:ext uri="{0D108BD9-81ED-4DB2-BD59-A6C34878D82A}">
                    <a16:rowId xmlns="" xmlns:a16="http://schemas.microsoft.com/office/drawing/2014/main" val="1001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リンパ管腫摘出術　長径５センチメートル未満</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10,910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13,090</a:t>
                      </a:r>
                    </a:p>
                  </a:txBody>
                  <a:tcPr marL="9525" marR="9525" marT="9525" marB="0" anchor="ctr"/>
                </a:tc>
                <a:extLst>
                  <a:ext uri="{0D108BD9-81ED-4DB2-BD59-A6C34878D82A}">
                    <a16:rowId xmlns="" xmlns:a16="http://schemas.microsoft.com/office/drawing/2014/main" val="1001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リンパ節群郭清術　顎下部又は舌下部（浅在性）</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9,060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10,870</a:t>
                      </a:r>
                    </a:p>
                  </a:txBody>
                  <a:tcPr marL="9525" marR="9525" marT="9525" marB="0" anchor="ctr"/>
                </a:tc>
                <a:extLst>
                  <a:ext uri="{0D108BD9-81ED-4DB2-BD59-A6C34878D82A}">
                    <a16:rowId xmlns="" xmlns:a16="http://schemas.microsoft.com/office/drawing/2014/main" val="1001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リンパ節群郭清術　頸部（深在性）</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20,080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24,090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リンパ節群郭清術　鎖骨上窩及び下窩</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12,050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14,460</a:t>
                      </a:r>
                    </a:p>
                  </a:txBody>
                  <a:tcPr marL="9525" marR="9525" marT="9525" marB="0" anchor="ctr"/>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リンパ節群郭清術　胸骨旁</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20,080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23,190</a:t>
                      </a:r>
                    </a:p>
                  </a:txBody>
                  <a:tcPr marL="9525" marR="9525" marT="9525" marB="0" anchor="ctr"/>
                </a:tc>
                <a:extLst>
                  <a:ext uri="{0D108BD9-81ED-4DB2-BD59-A6C34878D82A}">
                    <a16:rowId xmlns="" xmlns:a16="http://schemas.microsoft.com/office/drawing/2014/main" val="3603725156"/>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119</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6293997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36" y="822295"/>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２．改定の基本的視点と具体的方向性④</a:t>
            </a:r>
            <a:endParaRPr lang="en-US" altLang="ja-JP" sz="2200" dirty="0">
              <a:solidFill>
                <a:srgbClr val="000000"/>
              </a:solidFill>
            </a:endParaRPr>
          </a:p>
        </p:txBody>
      </p:sp>
      <p:sp>
        <p:nvSpPr>
          <p:cNvPr id="7" name="Rectangle 4"/>
          <p:cNvSpPr>
            <a:spLocks noChangeArrowheads="1"/>
          </p:cNvSpPr>
          <p:nvPr/>
        </p:nvSpPr>
        <p:spPr bwMode="auto">
          <a:xfrm>
            <a:off x="340537" y="1196753"/>
            <a:ext cx="9360827" cy="4806444"/>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（２）新しいニーズにも対応でき、安心・安全で納得できる質の高い医療の実現・充実</a:t>
            </a:r>
            <a:endParaRPr lang="en-US" altLang="ja-JP" sz="2000" b="1" u="sng" dirty="0">
              <a:solidFill>
                <a:srgbClr val="000000"/>
              </a:solidFill>
              <a:latin typeface="ＭＳ Ｐゴシック"/>
            </a:endParaRP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基本的視点</a:t>
            </a:r>
            <a:r>
              <a:rPr kumimoji="0" lang="en-US" altLang="ja-JP" kern="0" dirty="0">
                <a:solidFill>
                  <a:prstClr val="black"/>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国民の安心・安全を確保する観点から、今後の医療技術の進展や疾病構造の変化等を</a:t>
            </a:r>
            <a:r>
              <a:rPr kumimoji="0" lang="ja-JP" altLang="en-US" kern="0" dirty="0" err="1">
                <a:solidFill>
                  <a:prstClr val="black"/>
                </a:solidFill>
                <a:latin typeface="ＭＳ Ｐゴシック"/>
              </a:rPr>
              <a:t>踏ま</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え、第三者による評価やアウトカム評価など客観的な評価を進めながら、適切な情報に基づき</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患者自身が納得して主体的に医療を選択できるようにし、また、新たなニーズにも対応できる</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医療を実現するとともに、我が国の医療の中で重点的な対応が求められる分野を時々の診療</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報酬改定において適切に評価していくことが重要である。</a:t>
            </a:r>
            <a:endParaRPr kumimoji="0" lang="en-US" altLang="ja-JP" kern="0" dirty="0">
              <a:solidFill>
                <a:prstClr val="black"/>
              </a:solidFill>
              <a:latin typeface="ＭＳ Ｐゴシック"/>
            </a:endParaRPr>
          </a:p>
          <a:p>
            <a:pPr fontAlgn="base">
              <a:spcBef>
                <a:spcPct val="0"/>
              </a:spcBef>
              <a:spcAft>
                <a:spcPct val="0"/>
              </a:spcAft>
              <a:defRPr/>
            </a:pP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具体的方向性の例</a:t>
            </a:r>
            <a:r>
              <a:rPr kumimoji="0" lang="en-US" altLang="ja-JP" kern="0" dirty="0">
                <a:solidFill>
                  <a:prstClr val="black"/>
                </a:solidFill>
                <a:latin typeface="ＭＳ Ｐゴシック"/>
              </a:rPr>
              <a:t>》</a:t>
            </a:r>
          </a:p>
          <a:p>
            <a:pPr fontAlgn="base">
              <a:spcAft>
                <a:spcPct val="0"/>
              </a:spcAft>
              <a:defRPr/>
            </a:pPr>
            <a:r>
              <a:rPr kumimoji="0" lang="ja-JP" altLang="en-US" kern="0" dirty="0">
                <a:solidFill>
                  <a:prstClr val="black"/>
                </a:solidFill>
                <a:uFill>
                  <a:solidFill>
                    <a:srgbClr val="FF0000"/>
                  </a:solidFill>
                </a:uFill>
                <a:latin typeface="ＭＳ Ｐゴシック"/>
              </a:rPr>
              <a:t>○　重点的な対応が求められる医療分野の充実</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緩和ケアを含む質の高いがん医療の評価</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認知症の者に対する適切な医療の評価</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地域移行・地域生活支援の充実を含む質の高い精神医療の評価</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難病患者に対する適切な医療の評価</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小児医療、周産期医療、救急医療の充実</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口腔疾患の重症化予防、口腔機能低下への対応、生活の質に配慮した歯科医療の推進</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医薬品、医療機器、検査等におけるイノベーションを含む先進的な医療技術の適切な評価</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12</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388284328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リンパ節群郭清術　鼠径部及び股部</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7,370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8,710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K627-2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腹腔鏡下骨盤内リンパ節群郭清術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36,140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41,090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腹壁瘻手術　腹腔に通ずるもの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8,390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10,050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ヘルニア手術　腹壁瘢痕ヘルニア</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8,450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9,950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ヘルニア手術　腰ヘルニア</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8,590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8,880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K633-2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腹腔鏡下ヘルニア手術　腹壁瘢痕ヘルニア</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13,770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16,520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K633-2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腹腔鏡下ヘルニア手術　大腿ヘルニア</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15,460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18,550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K633-2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腹腔鏡下ヘルニア手術　半月状線ヘルニア、白線ヘルニア</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11,520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13,820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K633-2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腹腔鏡下ヘルニア手術　臍ヘルニア</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9,520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11,420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胸水・腹水濾過濃縮再静注法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4,160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4,990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K636-2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ダメージコントロール手術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9,370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11,240</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限局性腹腔膿瘍手術　その他のもの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8,330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9,270</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K639</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急性汎発性腹膜炎手術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12,000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14,400</a:t>
                      </a:r>
                    </a:p>
                  </a:txBody>
                  <a:tcPr marL="9525" marR="9525" marT="9525" marB="0" anchor="ctr"/>
                </a:tc>
                <a:extLst>
                  <a:ext uri="{0D108BD9-81ED-4DB2-BD59-A6C34878D82A}">
                    <a16:rowId xmlns="" xmlns:a16="http://schemas.microsoft.com/office/drawing/2014/main" val="1001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K639-3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腹腔鏡下汎発性腹膜炎手術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19,260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23,040</a:t>
                      </a:r>
                    </a:p>
                  </a:txBody>
                  <a:tcPr marL="9525" marR="9525" marT="9525" marB="0" anchor="ctr"/>
                </a:tc>
                <a:extLst>
                  <a:ext uri="{0D108BD9-81ED-4DB2-BD59-A6C34878D82A}">
                    <a16:rowId xmlns="" xmlns:a16="http://schemas.microsoft.com/office/drawing/2014/main" val="1001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K642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大網、腸間膜、後腹膜腫瘍摘出術　腸切除を伴わないもの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11,910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14,290</a:t>
                      </a:r>
                    </a:p>
                  </a:txBody>
                  <a:tcPr marL="9525" marR="9525" marT="9525" marB="0" anchor="ctr"/>
                </a:tc>
                <a:extLst>
                  <a:ext uri="{0D108BD9-81ED-4DB2-BD59-A6C34878D82A}">
                    <a16:rowId xmlns="" xmlns:a16="http://schemas.microsoft.com/office/drawing/2014/main" val="1001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K642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大網、腸間膜、後腹膜腫瘍摘出術　腸切除を伴うもの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29,970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K647-2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腹腔鏡下胃、十二指腸潰瘍穿孔縫合術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22,460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23,940</a:t>
                      </a:r>
                    </a:p>
                  </a:txBody>
                  <a:tcPr marL="9525" marR="9525" marT="9525" marB="0" anchor="ctr"/>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K648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胃切開術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10,970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11,140</a:t>
                      </a:r>
                    </a:p>
                  </a:txBody>
                  <a:tcPr marL="9525" marR="9525" marT="9525" marB="0" anchor="ctr"/>
                </a:tc>
                <a:extLst>
                  <a:ext uri="{0D108BD9-81ED-4DB2-BD59-A6C34878D82A}">
                    <a16:rowId xmlns="" xmlns:a16="http://schemas.microsoft.com/office/drawing/2014/main" val="1001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K649-2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腹腔鏡下胃吊上げ固定術（胃下垂症手術）、胃捻転症手術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18,600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22,320</a:t>
                      </a:r>
                    </a:p>
                  </a:txBody>
                  <a:tcPr marL="9525" marR="9525" marT="9525" marB="0" anchor="ctr"/>
                </a:tc>
                <a:extLst>
                  <a:ext uri="{0D108BD9-81ED-4DB2-BD59-A6C34878D82A}">
                    <a16:rowId xmlns="" xmlns:a16="http://schemas.microsoft.com/office/drawing/2014/main" val="1002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K653-3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内視鏡的食道及び胃内異物摘出術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3,200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3,250</a:t>
                      </a:r>
                    </a:p>
                  </a:txBody>
                  <a:tcPr marL="9525" marR="9525" marT="9525" marB="0" anchor="ctr"/>
                </a:tc>
                <a:extLst>
                  <a:ext uri="{0D108BD9-81ED-4DB2-BD59-A6C34878D82A}">
                    <a16:rowId xmlns="" xmlns:a16="http://schemas.microsoft.com/office/drawing/2014/main" val="346155909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120</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163722842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K654-2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胃局所切除術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11,530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13,830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K655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胃切除術　単純切除術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33,850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K655-2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腹腔鏡下胃切除術　単純切除術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40,890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45,470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K659-2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腹腔鏡下食道下部迷走神経切断術（幹迷切）</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25,480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30,570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K660-2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腹腔鏡下食道下部迷走神経選択的切除術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31,310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34,100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K662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胃腸吻合術（ブラウン吻合を含む）</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13,600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16,010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K662-2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腹腔鏡下胃腸吻合術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17,700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18,890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胆管切開結石摘出術（チューブ挿入を含む）　胆嚢摘出を含むもの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33,850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K671-2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腹腔鏡下胆管切開結石摘出術　胆嚢摘出を含むもの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35,470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39,890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胆嚢摘出術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23,060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27,670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総胆管拡張症手術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49,580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59,490</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K674-2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腹腔鏡下総胆管拡張症手術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34,880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110,000</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胆嚢悪性腫瘍手術　膵頭十二指腸切除及び肝切除（葉以上）を伴うもの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209,520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173,500</a:t>
                      </a:r>
                    </a:p>
                  </a:txBody>
                  <a:tcPr marL="9525" marR="9525" marT="9525" marB="0" anchor="ctr"/>
                </a:tc>
                <a:extLst>
                  <a:ext uri="{0D108BD9-81ED-4DB2-BD59-A6C34878D82A}">
                    <a16:rowId xmlns="" xmlns:a16="http://schemas.microsoft.com/office/drawing/2014/main" val="1001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K677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胆管悪性腫瘍手術　膵頭十二指腸切除及び肝切除（葉以上）を伴うもの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119,280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173,500</a:t>
                      </a:r>
                    </a:p>
                  </a:txBody>
                  <a:tcPr marL="9525" marR="9525" marT="9525" marB="0" anchor="ctr"/>
                </a:tc>
                <a:extLst>
                  <a:ext uri="{0D108BD9-81ED-4DB2-BD59-A6C34878D82A}">
                    <a16:rowId xmlns="" xmlns:a16="http://schemas.microsoft.com/office/drawing/2014/main" val="1001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K680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総胆管胃（腸）吻合術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33,850</a:t>
                      </a:r>
                    </a:p>
                  </a:txBody>
                  <a:tcPr marL="9525" marR="9525" marT="9525" marB="0" anchor="ctr"/>
                </a:tc>
                <a:extLst>
                  <a:ext uri="{0D108BD9-81ED-4DB2-BD59-A6C34878D82A}">
                    <a16:rowId xmlns="" xmlns:a16="http://schemas.microsoft.com/office/drawing/2014/main" val="1001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K682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胆管外瘻造設術　開腹によるもの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12,300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14,760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K682-4</a:t>
                      </a:r>
                    </a:p>
                  </a:txBody>
                  <a:tcPr marL="9525" marR="9525" marT="9525" marB="0" anchor="b"/>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超音波内視鏡下瘻孔形成術（腹腔内膿瘍に対するもの）</a:t>
                      </a:r>
                    </a:p>
                  </a:txBody>
                  <a:tcPr marL="9525" marR="9525" marT="9525" marB="0" anchor="b"/>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23,450</a:t>
                      </a:r>
                    </a:p>
                  </a:txBody>
                  <a:tcPr marL="9525" marR="9525" marT="9525" marB="0" anchor="b"/>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25,570</a:t>
                      </a:r>
                    </a:p>
                  </a:txBody>
                  <a:tcPr marL="9525" marR="9525" marT="9525" marB="0" anchor="b"/>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K685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内視鏡的胆道結石除去術　胆道砕石術を伴うもの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11,920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14,300</a:t>
                      </a:r>
                    </a:p>
                  </a:txBody>
                  <a:tcPr marL="9525" marR="9525" marT="9525" marB="0" anchor="ctr"/>
                </a:tc>
                <a:extLst>
                  <a:ext uri="{0D108BD9-81ED-4DB2-BD59-A6C34878D82A}">
                    <a16:rowId xmlns="" xmlns:a16="http://schemas.microsoft.com/office/drawing/2014/main" val="1001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K685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内視鏡的胆道結石除去術　その他のもの</a:t>
                      </a:r>
                    </a:p>
                  </a:txBody>
                  <a:tcPr marL="9525" marR="9525" marT="9525" marB="0" anchor="b"/>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8,320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9,980</a:t>
                      </a:r>
                    </a:p>
                  </a:txBody>
                  <a:tcPr marL="9525" marR="9525" marT="9525" marB="0" anchor="ctr"/>
                </a:tc>
                <a:extLst>
                  <a:ext uri="{0D108BD9-81ED-4DB2-BD59-A6C34878D82A}">
                    <a16:rowId xmlns="" xmlns:a16="http://schemas.microsoft.com/office/drawing/2014/main" val="1002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K692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肝嚢胞切開又は縫縮術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12,520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13,710</a:t>
                      </a:r>
                    </a:p>
                  </a:txBody>
                  <a:tcPr marL="9525" marR="9525" marT="9525" marB="0" anchor="ctr"/>
                </a:tc>
                <a:extLst>
                  <a:ext uri="{0D108BD9-81ED-4DB2-BD59-A6C34878D82A}">
                    <a16:rowId xmlns="" xmlns:a16="http://schemas.microsoft.com/office/drawing/2014/main" val="2315098494"/>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121</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385613428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K695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肝切除術　部分切除</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36,340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39,040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K696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肝内胆管（肝管）胃（腸）吻合術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30,940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K700-2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膵腫瘍摘出術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21,750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26,100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K702-2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腹腔鏡下膵体尾部腫瘍切除術　脾同時切除の場合</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47,250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53,480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K703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膵頭部腫瘍切除術　膵頭十二指腸切除術の場合</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77,950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78,620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K705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膵嚢胞胃（腸）吻合術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31,310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K718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虫垂切除術　虫垂周囲膿瘍を伴わないもの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6,210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6,740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K718-2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腹腔鏡下虫垂切除術　虫垂周囲膿瘍を伴わないもの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11,470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13,760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K719</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結腸切除術　小範囲切除</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22,140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24,170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K721-4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早期悪性腫瘍大腸粘膜下層剥離術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18,370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22,040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K725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腸瘻、虫垂瘻造設術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6,140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7,360</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K725-2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腹腔鏡下腸瘻、虫垂瘻造設術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12,080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13,250</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K726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人工肛門造設術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7,980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9,570</a:t>
                      </a:r>
                    </a:p>
                  </a:txBody>
                  <a:tcPr marL="9525" marR="9525" marT="9525" marB="0" anchor="ctr"/>
                </a:tc>
                <a:extLst>
                  <a:ext uri="{0D108BD9-81ED-4DB2-BD59-A6C34878D82A}">
                    <a16:rowId xmlns="" xmlns:a16="http://schemas.microsoft.com/office/drawing/2014/main" val="1001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K726-2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腹腔鏡下人工肛門造設術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13,920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16,700</a:t>
                      </a:r>
                    </a:p>
                  </a:txBody>
                  <a:tcPr marL="9525" marR="9525" marT="9525" marB="0" anchor="ctr"/>
                </a:tc>
                <a:extLst>
                  <a:ext uri="{0D108BD9-81ED-4DB2-BD59-A6C34878D82A}">
                    <a16:rowId xmlns="" xmlns:a16="http://schemas.microsoft.com/office/drawing/2014/main" val="1001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K735-4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下部消化管ステント留置術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9,100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10,920</a:t>
                      </a:r>
                    </a:p>
                  </a:txBody>
                  <a:tcPr marL="9525" marR="9525" marT="9525" marB="0" anchor="ctr"/>
                </a:tc>
                <a:extLst>
                  <a:ext uri="{0D108BD9-81ED-4DB2-BD59-A6C34878D82A}">
                    <a16:rowId xmlns="" xmlns:a16="http://schemas.microsoft.com/office/drawing/2014/main" val="1001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K738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直腸異物除去術　経肛門（内視鏡によるもの）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6,700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8,040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K742-2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腹腔鏡下直腸脱手術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30,200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30,810</a:t>
                      </a:r>
                    </a:p>
                  </a:txBody>
                  <a:tcPr marL="9525" marR="9525" marT="9525" marB="0" anchor="ctr"/>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K772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腎摘出術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17,680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18,760</a:t>
                      </a:r>
                    </a:p>
                  </a:txBody>
                  <a:tcPr marL="9525" marR="9525" marT="9525" marB="0" anchor="ctr"/>
                </a:tc>
                <a:extLst>
                  <a:ext uri="{0D108BD9-81ED-4DB2-BD59-A6C34878D82A}">
                    <a16:rowId xmlns="" xmlns:a16="http://schemas.microsoft.com/office/drawing/2014/main" val="1001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K786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尿管膀胱吻合術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21,310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25,570</a:t>
                      </a:r>
                    </a:p>
                  </a:txBody>
                  <a:tcPr marL="9525" marR="9525" marT="9525" marB="0" anchor="ctr"/>
                </a:tc>
                <a:extLst>
                  <a:ext uri="{0D108BD9-81ED-4DB2-BD59-A6C34878D82A}">
                    <a16:rowId xmlns="" xmlns:a16="http://schemas.microsoft.com/office/drawing/2014/main" val="1002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K791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尿管皮膚瘻閉鎖術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28,450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30,450</a:t>
                      </a:r>
                    </a:p>
                  </a:txBody>
                  <a:tcPr marL="9525" marR="9525" marT="9525" marB="0" anchor="ctr"/>
                </a:tc>
                <a:extLst>
                  <a:ext uri="{0D108BD9-81ED-4DB2-BD59-A6C34878D82A}">
                    <a16:rowId xmlns="" xmlns:a16="http://schemas.microsoft.com/office/drawing/2014/main" val="3813543529"/>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122</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310299845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K799</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膀胱壁切除術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9,260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9,270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K802-2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膀胱脱手術　その他のもの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19,390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23,260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K802-5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腹腔鏡下膀胱部分切除術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18,680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22,410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K802-6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腹腔鏡下膀胱脱手術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40,930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41,160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K804-2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腹腔鏡下尿膜管摘出術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18,360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22,030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膀胱皮膚瘻閉鎖術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7,870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8,700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K809-2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膀胱尿管逆流手術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23,520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25,570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K809-3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腹腔鏡下膀胱内手術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37,440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39,280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K819-2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陰茎形成術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43,930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52,710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K826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陰茎切断術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5,850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7,020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K826-3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陰茎様陰核形成手術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5,850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7,020</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陰茎悪性腫瘍手術　陰茎切除</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21,750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23,200</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K833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精巣悪性腫瘍手術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10,290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12,340</a:t>
                      </a:r>
                    </a:p>
                  </a:txBody>
                  <a:tcPr marL="9525" marR="9525" marT="9525" marB="0" anchor="ctr"/>
                </a:tc>
                <a:extLst>
                  <a:ext uri="{0D108BD9-81ED-4DB2-BD59-A6C34878D82A}">
                    <a16:rowId xmlns="" xmlns:a16="http://schemas.microsoft.com/office/drawing/2014/main" val="1001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K834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精索静脈瘤手術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2,970</a:t>
                      </a:r>
                    </a:p>
                  </a:txBody>
                  <a:tcPr marL="9525" marR="9525" marT="9525" marB="0" anchor="ctr"/>
                </a:tc>
                <a:extLst>
                  <a:ext uri="{0D108BD9-81ED-4DB2-BD59-A6C34878D82A}">
                    <a16:rowId xmlns="" xmlns:a16="http://schemas.microsoft.com/office/drawing/2014/main" val="1001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K834-2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腹腔鏡下内精巣静脈結紮術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18,590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20,500</a:t>
                      </a:r>
                    </a:p>
                  </a:txBody>
                  <a:tcPr marL="9525" marR="9525" marT="9525" marB="0" anchor="ctr"/>
                </a:tc>
                <a:extLst>
                  <a:ext uri="{0D108BD9-81ED-4DB2-BD59-A6C34878D82A}">
                    <a16:rowId xmlns="" xmlns:a16="http://schemas.microsoft.com/office/drawing/2014/main" val="1001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K837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精管形成手術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11,310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12,470</a:t>
                      </a:r>
                    </a:p>
                  </a:txBody>
                  <a:tcPr marL="9525" marR="9525" marT="9525" marB="0" anchor="ctr"/>
                </a:tc>
                <a:extLst>
                  <a:ext uri="{0D108BD9-81ED-4DB2-BD59-A6C34878D82A}">
                    <a16:rowId xmlns="" xmlns:a16="http://schemas.microsoft.com/office/drawing/2014/main" val="1001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K851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会陰形成手術　筋層に及ぶもの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5,760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6,910</a:t>
                      </a:r>
                    </a:p>
                  </a:txBody>
                  <a:tcPr marL="9525" marR="9525" marT="9525" marB="0" anchor="ctr"/>
                </a:tc>
                <a:extLst>
                  <a:ext uri="{0D108BD9-81ED-4DB2-BD59-A6C34878D82A}">
                    <a16:rowId xmlns="" xmlns:a16="http://schemas.microsoft.com/office/drawing/2014/main" val="1001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K851-3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癒合陰唇形成手術　筋層に及ぶもの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5,760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6,240</a:t>
                      </a:r>
                    </a:p>
                  </a:txBody>
                  <a:tcPr marL="9525" marR="9525" marT="9525" marB="0" anchor="ctr"/>
                </a:tc>
                <a:extLst>
                  <a:ext uri="{0D108BD9-81ED-4DB2-BD59-A6C34878D82A}">
                    <a16:rowId xmlns="" xmlns:a16="http://schemas.microsoft.com/office/drawing/2014/main" val="1001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K852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腟壁裂創縫合術（分娩時を除く）　前後壁裂創</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5,410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6,330</a:t>
                      </a:r>
                    </a:p>
                  </a:txBody>
                  <a:tcPr marL="9525" marR="9525" marT="9525" marB="0" anchor="ctr"/>
                </a:tc>
                <a:extLst>
                  <a:ext uri="{0D108BD9-81ED-4DB2-BD59-A6C34878D82A}">
                    <a16:rowId xmlns="" xmlns:a16="http://schemas.microsoft.com/office/drawing/2014/main" val="1002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K853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腟閉鎖術　中央腟閉鎖術（子宮全脱）</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6,370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7,410</a:t>
                      </a:r>
                    </a:p>
                  </a:txBody>
                  <a:tcPr marL="9525" marR="9525" marT="9525" marB="0" anchor="ctr"/>
                </a:tc>
                <a:extLst>
                  <a:ext uri="{0D108BD9-81ED-4DB2-BD59-A6C34878D82A}">
                    <a16:rowId xmlns="" xmlns:a16="http://schemas.microsoft.com/office/drawing/2014/main" val="400216211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123</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321370748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86215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手術名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K857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腟壁悪性腫瘍手術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37,070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44,480</a:t>
                      </a:r>
                    </a:p>
                  </a:txBody>
                  <a:tcPr marL="9525" marR="9525" marT="9525" marB="0" anchor="ctr"/>
                </a:tc>
                <a:extLst>
                  <a:ext uri="{0D108BD9-81ED-4DB2-BD59-A6C34878D82A}">
                    <a16:rowId xmlns="" xmlns:a16="http://schemas.microsoft.com/office/drawing/2014/main" val="30316269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K864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子宮位置矯正術　開腹による位置矯正術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7,540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8,140</a:t>
                      </a:r>
                    </a:p>
                  </a:txBody>
                  <a:tcPr marL="9525" marR="9525" marT="9525" marB="0" anchor="ctr"/>
                </a:tc>
                <a:extLst>
                  <a:ext uri="{0D108BD9-81ED-4DB2-BD59-A6C34878D82A}">
                    <a16:rowId xmlns="" xmlns:a16="http://schemas.microsoft.com/office/drawing/2014/main" val="38841739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K864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子宮位置矯正術　癒着剥離矯正術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14,070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16,420</a:t>
                      </a:r>
                    </a:p>
                  </a:txBody>
                  <a:tcPr marL="9525" marR="9525" marT="9525" marB="0" anchor="ctr"/>
                </a:tc>
                <a:extLst>
                  <a:ext uri="{0D108BD9-81ED-4DB2-BD59-A6C34878D82A}">
                    <a16:rowId xmlns="" xmlns:a16="http://schemas.microsoft.com/office/drawing/2014/main" val="30142623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K876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子宮腟上部切断術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9,500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10,390</a:t>
                      </a:r>
                    </a:p>
                  </a:txBody>
                  <a:tcPr marL="9525" marR="9525" marT="9525" marB="0" anchor="ctr"/>
                </a:tc>
                <a:extLst>
                  <a:ext uri="{0D108BD9-81ED-4DB2-BD59-A6C34878D82A}">
                    <a16:rowId xmlns="" xmlns:a16="http://schemas.microsoft.com/office/drawing/2014/main" val="34347442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K876-2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腹腔鏡下子宮腟上部切断術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14,620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17,540</a:t>
                      </a:r>
                    </a:p>
                  </a:txBody>
                  <a:tcPr marL="9525" marR="9525" marT="9525" marB="0" anchor="ctr"/>
                </a:tc>
                <a:extLst>
                  <a:ext uri="{0D108BD9-81ED-4DB2-BD59-A6C34878D82A}">
                    <a16:rowId xmlns="" xmlns:a16="http://schemas.microsoft.com/office/drawing/2014/main" val="87612533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K878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広靱帯内腫瘍摘出術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14,290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16,120</a:t>
                      </a:r>
                    </a:p>
                  </a:txBody>
                  <a:tcPr marL="9525" marR="9525" marT="9525" marB="0" anchor="ctr"/>
                </a:tc>
                <a:extLst>
                  <a:ext uri="{0D108BD9-81ED-4DB2-BD59-A6C34878D82A}">
                    <a16:rowId xmlns="" xmlns:a16="http://schemas.microsoft.com/office/drawing/2014/main" val="173174024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K881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腹壁子宮瘻手術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23,290</a:t>
                      </a:r>
                    </a:p>
                  </a:txBody>
                  <a:tcPr marL="9525" marR="9525" marT="9525" marB="0" anchor="ctr"/>
                </a:tc>
                <a:extLst>
                  <a:ext uri="{0D108BD9-81ED-4DB2-BD59-A6C34878D82A}">
                    <a16:rowId xmlns="" xmlns:a16="http://schemas.microsoft.com/office/drawing/2014/main" val="234855184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K884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奇形子宮形成手術（ストラスマン手術）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23,240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23,290</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K886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子宮附属器癒着剥離術（両側）　開腹によるもの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11,580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13,890</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K887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卵巣部分切除術（腟式を含む）　開腹によるもの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5,130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6,150</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K887-3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卵管口切開術　開腹によるもの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4,350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5,220</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K888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子宮附属器腫瘍摘出術（両側）　開腹によるもの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15,720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17,080</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K896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会陰（腟壁）裂創縫合術（分娩時）　肛門に及ぶもの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3,860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4,630</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K896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会陰（腟壁）裂創縫合術（分娩時）　直腸裂創を伴うもの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8,200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8,920</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K897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頸管裂創縫合術（分娩時）</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4,900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5,880</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K903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子宮破裂手術　その他のもの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14,500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16,130</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K905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子宮内反症整復手術（腟式、腹式）　観血的</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13,820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15,490</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K920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輸血　注５　輸血に伴って行った患者の血液型検査（</a:t>
                      </a: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ABO</a:t>
                      </a: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式及び</a:t>
                      </a: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Rh</a:t>
                      </a:r>
                      <a:r>
                        <a:rPr kumimoji="1" lang="ja-JP" altLang="en-US"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式）</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48</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54</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K920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輸血　注８　間接クームス検査加算</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34</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47</a:t>
                      </a:r>
                    </a:p>
                  </a:txBody>
                  <a:tcPr marL="9525" marR="9525" marT="9525" marB="0" anchor="ctr"/>
                </a:tc>
                <a:extLst>
                  <a:ext uri="{0D108BD9-81ED-4DB2-BD59-A6C34878D82A}">
                    <a16:rowId xmlns="" xmlns:a16="http://schemas.microsoft.com/office/drawing/2014/main" val="1001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K924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自己生体組織接着剤作成術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1,400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4,340</a:t>
                      </a:r>
                    </a:p>
                  </a:txBody>
                  <a:tcPr marL="9525" marR="9525" marT="9525" marB="0" anchor="ctr"/>
                </a:tc>
                <a:extLst>
                  <a:ext uri="{0D108BD9-81ED-4DB2-BD59-A6C34878D82A}">
                    <a16:rowId xmlns="" xmlns:a16="http://schemas.microsoft.com/office/drawing/2014/main" val="10014"/>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124</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243301251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5587952"/>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処置名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J001</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熱傷処置　</a:t>
                      </a:r>
                      <a:r>
                        <a:rPr kumimoji="1" lang="en-US" altLang="zh-TW"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500c㎡</a:t>
                      </a: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以上</a:t>
                      </a:r>
                      <a:r>
                        <a:rPr kumimoji="1" lang="en-US" altLang="zh-TW"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3,000c㎡</a:t>
                      </a: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未満</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225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270 </a:t>
                      </a:r>
                    </a:p>
                  </a:txBody>
                  <a:tcPr marL="9525" marR="9525" marT="9525" marB="0" anchor="ctr"/>
                </a:tc>
                <a:extLst>
                  <a:ext uri="{0D108BD9-81ED-4DB2-BD59-A6C34878D82A}">
                    <a16:rowId xmlns="" xmlns:a16="http://schemas.microsoft.com/office/drawing/2014/main" val="30316269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J001</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熱傷処置　</a:t>
                      </a:r>
                      <a:r>
                        <a:rPr kumimoji="1" lang="en-US" altLang="zh-TW"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3,000c㎡</a:t>
                      </a: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以上</a:t>
                      </a:r>
                      <a:r>
                        <a:rPr kumimoji="1" lang="en-US" altLang="zh-TW"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6,000c㎡</a:t>
                      </a: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未満</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420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504 </a:t>
                      </a:r>
                    </a:p>
                  </a:txBody>
                  <a:tcPr marL="9525" marR="9525" marT="9525" marB="0" anchor="ctr"/>
                </a:tc>
                <a:extLst>
                  <a:ext uri="{0D108BD9-81ED-4DB2-BD59-A6C34878D82A}">
                    <a16:rowId xmlns="" xmlns:a16="http://schemas.microsoft.com/office/drawing/2014/main" val="38841739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J001 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熱傷処置　</a:t>
                      </a:r>
                      <a:r>
                        <a:rPr kumimoji="1" lang="en-US" altLang="zh-TW"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6,000c㎡</a:t>
                      </a: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以上</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1,250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1,500 </a:t>
                      </a:r>
                    </a:p>
                  </a:txBody>
                  <a:tcPr marL="9525" marR="9525" marT="9525" marB="0" anchor="ctr"/>
                </a:tc>
                <a:extLst>
                  <a:ext uri="{0D108BD9-81ED-4DB2-BD59-A6C34878D82A}">
                    <a16:rowId xmlns="" xmlns:a16="http://schemas.microsoft.com/office/drawing/2014/main" val="30142623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脳室穿刺</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600 </a:t>
                      </a:r>
                    </a:p>
                  </a:txBody>
                  <a:tcPr marL="9525" marR="9525" marT="9525" marB="0" anchor="ctr"/>
                </a:tc>
                <a:extLst>
                  <a:ext uri="{0D108BD9-81ED-4DB2-BD59-A6C34878D82A}">
                    <a16:rowId xmlns="" xmlns:a16="http://schemas.microsoft.com/office/drawing/2014/main" val="34347442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腰椎穿刺</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220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264 </a:t>
                      </a:r>
                    </a:p>
                  </a:txBody>
                  <a:tcPr marL="9525" marR="9525" marT="9525" marB="0" anchor="ctr"/>
                </a:tc>
                <a:extLst>
                  <a:ext uri="{0D108BD9-81ED-4DB2-BD59-A6C34878D82A}">
                    <a16:rowId xmlns="" xmlns:a16="http://schemas.microsoft.com/office/drawing/2014/main" val="87612533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J011 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骨髄穿刺　胸骨</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260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310 </a:t>
                      </a:r>
                    </a:p>
                  </a:txBody>
                  <a:tcPr marL="9525" marR="9525" marT="9525" marB="0" anchor="ctr"/>
                </a:tc>
                <a:extLst>
                  <a:ext uri="{0D108BD9-81ED-4DB2-BD59-A6C34878D82A}">
                    <a16:rowId xmlns="" xmlns:a16="http://schemas.microsoft.com/office/drawing/2014/main" val="173174024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J011 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骨髄穿刺　その他</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280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330 </a:t>
                      </a:r>
                    </a:p>
                  </a:txBody>
                  <a:tcPr marL="9525" marR="9525" marT="9525" marB="0" anchor="ctr"/>
                </a:tc>
                <a:extLst>
                  <a:ext uri="{0D108BD9-81ED-4DB2-BD59-A6C34878D82A}">
                    <a16:rowId xmlns="" xmlns:a16="http://schemas.microsoft.com/office/drawing/2014/main" val="234855184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腎嚢胞穿刺</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280 </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水腎症穿刺</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280 </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エタノール局所注入</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1,200 </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J017-2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リンパ管腫局所注入</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1,020 </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J019</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持続的胸腔ドレナージ（開始日）</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550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660 </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J026-4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ハイフローセラピー</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160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192 </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J030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食道ブジー法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 </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J031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直腸ブジー法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 </a:t>
                      </a:r>
                    </a:p>
                  </a:txBody>
                  <a:tcPr marL="9525" marR="9525" marT="9525" marB="0" anchor="ctr"/>
                </a:tc>
                <a:extLst>
                  <a:ext uri="{0D108BD9-81ED-4DB2-BD59-A6C34878D82A}">
                    <a16:rowId xmlns="" xmlns:a16="http://schemas.microsoft.com/office/drawing/2014/main" val="100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J049</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食道圧迫止血チューブ挿入法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2,700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3,240 </a:t>
                      </a:r>
                    </a:p>
                  </a:txBody>
                  <a:tcPr marL="9525" marR="9525" marT="9525" marB="0" anchor="ctr"/>
                </a:tc>
                <a:extLst>
                  <a:ext uri="{0D108BD9-81ED-4DB2-BD59-A6C34878D82A}">
                    <a16:rowId xmlns="" xmlns:a16="http://schemas.microsoft.com/office/drawing/2014/main" val="1001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J050</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CN"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気管内洗浄</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280 </a:t>
                      </a:r>
                    </a:p>
                  </a:txBody>
                  <a:tcPr marL="9525" marR="9525" marT="9525" marB="0" anchor="ctr"/>
                </a:tc>
                <a:extLst>
                  <a:ext uri="{0D108BD9-81ED-4DB2-BD59-A6C34878D82A}">
                    <a16:rowId xmlns="" xmlns:a16="http://schemas.microsoft.com/office/drawing/2014/main" val="10011"/>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J062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腎盂内注入（尿管カテーテル法を含む）</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1,080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1,290 </a:t>
                      </a:r>
                    </a:p>
                  </a:txBody>
                  <a:tcPr marL="9525" marR="9525" marT="9525" marB="0" anchor="ctr"/>
                </a:tc>
                <a:extLst>
                  <a:ext uri="{0D108BD9-81ED-4DB2-BD59-A6C34878D82A}">
                    <a16:rowId xmlns="" xmlns:a16="http://schemas.microsoft.com/office/drawing/2014/main" val="1001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J066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尿道拡張法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180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216 </a:t>
                      </a:r>
                    </a:p>
                  </a:txBody>
                  <a:tcPr marL="9525" marR="9525" marT="9525" marB="0" anchor="ctr"/>
                </a:tc>
                <a:extLst>
                  <a:ext uri="{0D108BD9-81ED-4DB2-BD59-A6C34878D82A}">
                    <a16:rowId xmlns="" xmlns:a16="http://schemas.microsoft.com/office/drawing/2014/main" val="10013"/>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125</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202743305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656168"/>
          <a:ext cx="9505056" cy="4491136"/>
        </p:xfrm>
        <a:graphic>
          <a:graphicData uri="http://schemas.openxmlformats.org/drawingml/2006/table">
            <a:tbl>
              <a:tblPr firstRow="1" bandRow="1">
                <a:tableStyleId>{00A15C55-8517-42AA-B614-E9B94910E393}</a:tableStyleId>
              </a:tblPr>
              <a:tblGrid>
                <a:gridCol w="920651">
                  <a:extLst>
                    <a:ext uri="{9D8B030D-6E8A-4147-A177-3AD203B41FA5}">
                      <a16:colId xmlns="" xmlns:a16="http://schemas.microsoft.com/office/drawing/2014/main" val="20000"/>
                    </a:ext>
                  </a:extLst>
                </a:gridCol>
                <a:gridCol w="5770908">
                  <a:extLst>
                    <a:ext uri="{9D8B030D-6E8A-4147-A177-3AD203B41FA5}">
                      <a16:colId xmlns="" xmlns:a16="http://schemas.microsoft.com/office/drawing/2014/main" val="20001"/>
                    </a:ext>
                  </a:extLst>
                </a:gridCol>
                <a:gridCol w="1444769">
                  <a:extLst>
                    <a:ext uri="{9D8B030D-6E8A-4147-A177-3AD203B41FA5}">
                      <a16:colId xmlns="" xmlns:a16="http://schemas.microsoft.com/office/drawing/2014/main" val="20002"/>
                    </a:ext>
                  </a:extLst>
                </a:gridCol>
                <a:gridCol w="1368728">
                  <a:extLst>
                    <a:ext uri="{9D8B030D-6E8A-4147-A177-3AD203B41FA5}">
                      <a16:colId xmlns="" xmlns:a16="http://schemas.microsoft.com/office/drawing/2014/main" val="20003"/>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処置名</a:t>
                      </a: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現行</a:t>
                      </a:r>
                      <a:endParaRPr kumimoji="1" lang="en-US" altLang="ja-JP" sz="1400" b="0" dirty="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a:latin typeface="ＭＳ ゴシック" pitchFamily="49" charset="-128"/>
                          <a:ea typeface="ＭＳ ゴシック" pitchFamily="49" charset="-128"/>
                        </a:rPr>
                        <a:t>改定</a:t>
                      </a:r>
                      <a:endParaRPr kumimoji="1" lang="en-US" altLang="ja-JP" sz="1400" b="0" dirty="0">
                        <a:latin typeface="ＭＳ ゴシック" pitchFamily="49" charset="-128"/>
                        <a:ea typeface="ＭＳ ゴシック" pitchFamily="49" charset="-128"/>
                      </a:endParaRPr>
                    </a:p>
                  </a:txBody>
                  <a:tcPr marL="99060" marR="99060" anchor="ctr"/>
                </a:tc>
                <a:extLst>
                  <a:ext uri="{0D108BD9-81ED-4DB2-BD59-A6C34878D82A}">
                    <a16:rowId xmlns="" xmlns:a16="http://schemas.microsoft.com/office/drawing/2014/main" val="10000"/>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J067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誘導ブジー法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180</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216 </a:t>
                      </a:r>
                    </a:p>
                  </a:txBody>
                  <a:tcPr marL="9525" marR="9525" marT="9525" marB="0" anchor="ctr"/>
                </a:tc>
                <a:extLst>
                  <a:ext uri="{0D108BD9-81ED-4DB2-BD59-A6C34878D82A}">
                    <a16:rowId xmlns="" xmlns:a16="http://schemas.microsoft.com/office/drawing/2014/main" val="30316269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羊水穿刺（羊水過多症の場合）</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144 </a:t>
                      </a:r>
                    </a:p>
                  </a:txBody>
                  <a:tcPr marL="9525" marR="9525" marT="9525" marB="0" anchor="ctr"/>
                </a:tc>
                <a:extLst>
                  <a:ext uri="{0D108BD9-81ED-4DB2-BD59-A6C34878D82A}">
                    <a16:rowId xmlns="" xmlns:a16="http://schemas.microsoft.com/office/drawing/2014/main" val="38841739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陣痛誘発のための卵膜外薬液注入法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340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408 </a:t>
                      </a:r>
                    </a:p>
                  </a:txBody>
                  <a:tcPr marL="9525" marR="9525" marT="9525" marB="0" anchor="ctr"/>
                </a:tc>
                <a:extLst>
                  <a:ext uri="{0D108BD9-81ED-4DB2-BD59-A6C34878D82A}">
                    <a16:rowId xmlns="" xmlns:a16="http://schemas.microsoft.com/office/drawing/2014/main" val="3014262309"/>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J077-1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子宮出血止血法　分娩時のもの</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520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624 </a:t>
                      </a:r>
                    </a:p>
                  </a:txBody>
                  <a:tcPr marL="9525" marR="9525" marT="9525" marB="0" anchor="ctr"/>
                </a:tc>
                <a:extLst>
                  <a:ext uri="{0D108BD9-81ED-4DB2-BD59-A6C34878D82A}">
                    <a16:rowId xmlns="" xmlns:a16="http://schemas.microsoft.com/office/drawing/2014/main" val="34347442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J081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分娩時鈍性頸管拡張法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380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456 </a:t>
                      </a:r>
                    </a:p>
                  </a:txBody>
                  <a:tcPr marL="9525" marR="9525" marT="9525" marB="0" anchor="ctr"/>
                </a:tc>
                <a:extLst>
                  <a:ext uri="{0D108BD9-81ED-4DB2-BD59-A6C34878D82A}">
                    <a16:rowId xmlns="" xmlns:a16="http://schemas.microsoft.com/office/drawing/2014/main" val="87612533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J082-2 1</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薬物放出子宮内システム処置　挿入術</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240 </a:t>
                      </a:r>
                    </a:p>
                  </a:txBody>
                  <a:tcPr marL="9525" marR="9525" marT="9525" marB="0" anchor="ctr"/>
                </a:tc>
                <a:extLst>
                  <a:ext uri="{0D108BD9-81ED-4DB2-BD59-A6C34878D82A}">
                    <a16:rowId xmlns="" xmlns:a16="http://schemas.microsoft.com/office/drawing/2014/main" val="173174024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J085-2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人工羊水注入法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720 </a:t>
                      </a:r>
                    </a:p>
                  </a:txBody>
                  <a:tcPr marL="9525" marR="9525" marT="9525" marB="0" anchor="ctr"/>
                </a:tc>
                <a:extLst>
                  <a:ext uri="{0D108BD9-81ED-4DB2-BD59-A6C34878D82A}">
                    <a16:rowId xmlns="" xmlns:a16="http://schemas.microsoft.com/office/drawing/2014/main" val="234855184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J113-2</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耳垢栓塞除去</a:t>
                      </a: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複雑なもの</a:t>
                      </a: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両側</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150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180 </a:t>
                      </a:r>
                    </a:p>
                  </a:txBody>
                  <a:tcPr marL="9525" marR="9525" marT="9525" marB="0" anchor="ctr"/>
                </a:tc>
                <a:extLst>
                  <a:ext uri="{0D108BD9-81ED-4DB2-BD59-A6C34878D82A}">
                    <a16:rowId xmlns="" xmlns:a16="http://schemas.microsoft.com/office/drawing/2014/main" val="10002"/>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J116-5</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酵素注射療法</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490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2,490 </a:t>
                      </a:r>
                    </a:p>
                  </a:txBody>
                  <a:tcPr marL="9525" marR="9525" marT="9525" marB="0" anchor="ctr"/>
                </a:tc>
                <a:extLst>
                  <a:ext uri="{0D108BD9-81ED-4DB2-BD59-A6C34878D82A}">
                    <a16:rowId xmlns="" xmlns:a16="http://schemas.microsoft.com/office/drawing/2014/main" val="10003"/>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J122-4</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四肢ギプス包帯　内反足矯正ギプス包帯（片側）</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950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1,140 </a:t>
                      </a:r>
                    </a:p>
                  </a:txBody>
                  <a:tcPr marL="9525" marR="9525" marT="9525" marB="0" anchor="ctr"/>
                </a:tc>
                <a:extLst>
                  <a:ext uri="{0D108BD9-81ED-4DB2-BD59-A6C34878D82A}">
                    <a16:rowId xmlns="" xmlns:a16="http://schemas.microsoft.com/office/drawing/2014/main" val="10004"/>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J122-6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四肢ギプス包帯　体幹より四肢にわたるギプス包帯（片側）</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1,700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1,840 </a:t>
                      </a:r>
                    </a:p>
                  </a:txBody>
                  <a:tcPr marL="9525" marR="9525" marT="9525" marB="0" anchor="ctr"/>
                </a:tc>
                <a:extLst>
                  <a:ext uri="{0D108BD9-81ED-4DB2-BD59-A6C34878D82A}">
                    <a16:rowId xmlns="" xmlns:a16="http://schemas.microsoft.com/office/drawing/2014/main" val="10005"/>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J123</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体幹ギプス包帯</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1,250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1,500 </a:t>
                      </a:r>
                    </a:p>
                  </a:txBody>
                  <a:tcPr marL="9525" marR="9525" marT="9525" marB="0" anchor="ctr"/>
                </a:tc>
                <a:extLst>
                  <a:ext uri="{0D108BD9-81ED-4DB2-BD59-A6C34878D82A}">
                    <a16:rowId xmlns="" xmlns:a16="http://schemas.microsoft.com/office/drawing/2014/main" val="10006"/>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J126</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斜頸矯正ギプス包帯</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1,500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1,670 </a:t>
                      </a:r>
                    </a:p>
                  </a:txBody>
                  <a:tcPr marL="9525" marR="9525" marT="9525" marB="0" anchor="ctr"/>
                </a:tc>
                <a:extLst>
                  <a:ext uri="{0D108BD9-81ED-4DB2-BD59-A6C34878D82A}">
                    <a16:rowId xmlns="" xmlns:a16="http://schemas.microsoft.com/office/drawing/2014/main" val="10007"/>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J127</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先天性股関節脱臼ギプス包帯</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2,000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2,400 </a:t>
                      </a:r>
                    </a:p>
                  </a:txBody>
                  <a:tcPr marL="9525" marR="9525" marT="9525" marB="0" anchor="ctr"/>
                </a:tc>
                <a:extLst>
                  <a:ext uri="{0D108BD9-81ED-4DB2-BD59-A6C34878D82A}">
                    <a16:rowId xmlns="" xmlns:a16="http://schemas.microsoft.com/office/drawing/2014/main" val="10008"/>
                  </a:ext>
                </a:extLst>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J128</a:t>
                      </a:r>
                    </a:p>
                  </a:txBody>
                  <a:tcPr marL="9525" marR="9525" marT="9525" marB="0" anchor="ct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脊椎側弯矯正ギプス包帯</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3,000 </a:t>
                      </a:r>
                    </a:p>
                  </a:txBody>
                  <a:tcPr marL="9525" marR="9525" marT="9525" marB="0" anchor="ct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3,440 </a:t>
                      </a:r>
                    </a:p>
                  </a:txBody>
                  <a:tcPr marL="9525" marR="9525" marT="9525" marB="0" anchor="ctr"/>
                </a:tc>
                <a:extLst>
                  <a:ext uri="{0D108BD9-81ED-4DB2-BD59-A6C34878D82A}">
                    <a16:rowId xmlns="" xmlns:a16="http://schemas.microsoft.com/office/drawing/2014/main" val="10009"/>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126</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Tree>
    <p:extLst>
      <p:ext uri="{BB962C8B-B14F-4D97-AF65-F5344CB8AC3E}">
        <p14:creationId xmlns:p14="http://schemas.microsoft.com/office/powerpoint/2010/main" val="171004095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85059" y="764704"/>
            <a:ext cx="9719658" cy="1385204"/>
          </a:xfrm>
          <a:prstGeom prst="rect">
            <a:avLst/>
          </a:prstGeom>
          <a:solidFill>
            <a:srgbClr val="FFFFAF">
              <a:alpha val="49804"/>
            </a:srgbClr>
          </a:solidFill>
          <a:ln w="9525">
            <a:solidFill>
              <a:schemeClr val="tx1"/>
            </a:solidFill>
            <a:miter lim="800000"/>
            <a:headEnd/>
            <a:tailEnd/>
          </a:ln>
        </p:spPr>
        <p:txBody>
          <a:bodyPr/>
          <a:lstStyle/>
          <a:p>
            <a:r>
              <a:rPr lang="ja-JP" altLang="en-US" sz="2000" b="1" u="sng" dirty="0">
                <a:solidFill>
                  <a:prstClr val="black"/>
                </a:solidFill>
              </a:rPr>
              <a:t>（３）先進医療会議・医療技術評価分科会の検討結果を踏まえた新規技術の保険導入</a:t>
            </a:r>
            <a:endParaRPr lang="en-US" altLang="ja-JP" sz="2000" dirty="0">
              <a:solidFill>
                <a:prstClr val="black"/>
              </a:solidFill>
            </a:endParaRPr>
          </a:p>
          <a:p>
            <a:pPr>
              <a:lnSpc>
                <a:spcPts val="1900"/>
              </a:lnSpc>
            </a:pPr>
            <a:r>
              <a:rPr lang="ja-JP" altLang="en-US" sz="1600" dirty="0">
                <a:solidFill>
                  <a:prstClr val="black"/>
                </a:solidFill>
              </a:rPr>
              <a:t>　</a:t>
            </a:r>
            <a:r>
              <a:rPr lang="ja-JP" altLang="en-US" sz="1900" dirty="0">
                <a:solidFill>
                  <a:prstClr val="black"/>
                </a:solidFill>
                <a:latin typeface="ＭＳゴシック"/>
              </a:rPr>
              <a:t>平２９年６月３０日時点で先進医療告示に掲げられている先進医療Ａ：３１技術及び総括報告書の報告を終えている先進医療Ｂ：２技術について、先進医療会議・中医協において保険導入等を検討し、</a:t>
            </a:r>
            <a:r>
              <a:rPr lang="ja-JP" altLang="ja-JP" sz="1900" b="1" u="sng" kern="0" dirty="0">
                <a:solidFill>
                  <a:prstClr val="black"/>
                </a:solidFill>
                <a:latin typeface="ＭＳ Ｐゴシック"/>
                <a:cs typeface="ＭＳゴシック"/>
              </a:rPr>
              <a:t>有効性、効率性等に鑑み、</a:t>
            </a:r>
            <a:r>
              <a:rPr lang="ja-JP" altLang="en-US" sz="1900" b="1" u="sng" dirty="0">
                <a:solidFill>
                  <a:srgbClr val="FF0000"/>
                </a:solidFill>
                <a:latin typeface="ＭＳ Ｐゴシック"/>
              </a:rPr>
              <a:t>９技術（医科８、歯科１）</a:t>
            </a:r>
            <a:r>
              <a:rPr lang="ja-JP" altLang="en-US" sz="1900" b="1" u="sng" dirty="0">
                <a:solidFill>
                  <a:prstClr val="black"/>
                </a:solidFill>
                <a:latin typeface="ＭＳ Ｐゴシック"/>
              </a:rPr>
              <a:t>について</a:t>
            </a:r>
            <a:r>
              <a:rPr lang="ja-JP" altLang="ja-JP" sz="1900" b="1" u="sng" kern="0" dirty="0">
                <a:solidFill>
                  <a:prstClr val="black"/>
                </a:solidFill>
                <a:latin typeface="ＭＳ Ｐゴシック"/>
                <a:cs typeface="ＭＳゴシック"/>
              </a:rPr>
              <a:t>保険</a:t>
            </a:r>
            <a:r>
              <a:rPr lang="ja-JP" altLang="en-US" sz="1900" b="1" u="sng" kern="0" dirty="0">
                <a:solidFill>
                  <a:prstClr val="black"/>
                </a:solidFill>
                <a:latin typeface="ＭＳ Ｐゴシック"/>
                <a:cs typeface="ＭＳゴシック"/>
              </a:rPr>
              <a:t>導入</a:t>
            </a:r>
            <a:r>
              <a:rPr lang="ja-JP" altLang="en-US" sz="1900" kern="0" dirty="0">
                <a:solidFill>
                  <a:prstClr val="black"/>
                </a:solidFill>
                <a:latin typeface="ＭＳ Ｐゴシック"/>
                <a:cs typeface="ＭＳゴシック"/>
              </a:rPr>
              <a:t>を行うこととなった</a:t>
            </a:r>
            <a:endParaRPr lang="en-US" altLang="ja-JP" sz="1900" dirty="0">
              <a:solidFill>
                <a:prstClr val="black"/>
              </a:solidFill>
              <a:latin typeface="ＭＳ Ｐゴシック"/>
            </a:endParaRPr>
          </a:p>
          <a:p>
            <a:pPr fontAlgn="base">
              <a:spcBef>
                <a:spcPct val="20000"/>
              </a:spcBef>
              <a:spcAft>
                <a:spcPct val="0"/>
              </a:spcAft>
              <a:defRPr/>
            </a:pPr>
            <a:endParaRPr lang="en-US" altLang="ja-JP" sz="1600" dirty="0">
              <a:solidFill>
                <a:prstClr val="black"/>
              </a:solidFill>
            </a:endParaRPr>
          </a:p>
          <a:p>
            <a:pPr>
              <a:lnSpc>
                <a:spcPts val="2200"/>
              </a:lnSpc>
            </a:pPr>
            <a:r>
              <a:rPr lang="ja-JP" altLang="en-US" sz="2000" kern="0" dirty="0">
                <a:solidFill>
                  <a:prstClr val="black"/>
                </a:solidFill>
                <a:latin typeface="ＭＳ Ｐゴシック"/>
                <a:cs typeface="ＭＳゴシック"/>
              </a:rPr>
              <a:t>　　　</a:t>
            </a:r>
            <a:endParaRPr lang="en-US" altLang="ja-JP" sz="1600" dirty="0">
              <a:solidFill>
                <a:prstClr val="black"/>
              </a:solidFill>
            </a:endParaRPr>
          </a:p>
          <a:p>
            <a:pPr fontAlgn="base">
              <a:spcBef>
                <a:spcPct val="20000"/>
              </a:spcBef>
              <a:spcAft>
                <a:spcPct val="0"/>
              </a:spcAft>
              <a:defRPr/>
            </a:pPr>
            <a:endParaRPr lang="en-US" altLang="ja-JP" sz="1600" dirty="0">
              <a:solidFill>
                <a:prstClr val="black"/>
              </a:solidFill>
            </a:endParaRPr>
          </a:p>
          <a:p>
            <a:pPr fontAlgn="base">
              <a:spcBef>
                <a:spcPct val="20000"/>
              </a:spcBef>
              <a:spcAft>
                <a:spcPct val="0"/>
              </a:spcAft>
              <a:defRPr/>
            </a:pPr>
            <a:endParaRPr lang="en-US" altLang="ja-JP" sz="1200" dirty="0">
              <a:solidFill>
                <a:prstClr val="black"/>
              </a:solidFill>
            </a:endParaRPr>
          </a:p>
          <a:p>
            <a:pPr fontAlgn="base">
              <a:spcBef>
                <a:spcPct val="20000"/>
              </a:spcBef>
              <a:spcAft>
                <a:spcPct val="0"/>
              </a:spcAft>
              <a:defRPr/>
            </a:pPr>
            <a:r>
              <a:rPr lang="ja-JP" altLang="en-US" sz="1600" b="1" dirty="0">
                <a:solidFill>
                  <a:prstClr val="black"/>
                </a:solidFill>
              </a:rPr>
              <a:t>　　　　　　　　　　　　　　　　 </a:t>
            </a:r>
          </a:p>
        </p:txBody>
      </p:sp>
      <p:sp>
        <p:nvSpPr>
          <p:cNvPr id="20" name="Rectangle 2"/>
          <p:cNvSpPr>
            <a:spLocks noChangeArrowheads="1"/>
          </p:cNvSpPr>
          <p:nvPr/>
        </p:nvSpPr>
        <p:spPr bwMode="auto">
          <a:xfrm>
            <a:off x="85058" y="0"/>
            <a:ext cx="9719659" cy="5760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
        <p:nvSpPr>
          <p:cNvPr id="2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127</a:t>
            </a:fld>
            <a:endParaRPr lang="ja-JP" altLang="en-US" sz="1600" dirty="0">
              <a:solidFill>
                <a:prstClr val="black"/>
              </a:solidFill>
            </a:endParaRPr>
          </a:p>
        </p:txBody>
      </p:sp>
      <p:sp>
        <p:nvSpPr>
          <p:cNvPr id="12" name="Rectangle 37"/>
          <p:cNvSpPr>
            <a:spLocks noChangeArrowheads="1"/>
          </p:cNvSpPr>
          <p:nvPr/>
        </p:nvSpPr>
        <p:spPr bwMode="auto">
          <a:xfrm>
            <a:off x="85059" y="2390104"/>
            <a:ext cx="9719658" cy="3919216"/>
          </a:xfrm>
          <a:prstGeom prst="rect">
            <a:avLst/>
          </a:prstGeom>
          <a:solidFill>
            <a:schemeClr val="bg1">
              <a:lumMod val="95000"/>
              <a:alpha val="50000"/>
            </a:schemeClr>
          </a:solidFill>
          <a:ln w="9525">
            <a:solidFill>
              <a:schemeClr val="tx1"/>
            </a:solidFill>
            <a:miter lim="800000"/>
            <a:headEnd/>
            <a:tailEnd/>
          </a:ln>
        </p:spPr>
        <p:txBody>
          <a:bodyPr/>
          <a:lstStyle/>
          <a:p>
            <a:pPr>
              <a:lnSpc>
                <a:spcPts val="1800"/>
              </a:lnSpc>
              <a:spcBef>
                <a:spcPts val="600"/>
              </a:spcBef>
            </a:pPr>
            <a:r>
              <a:rPr lang="en-US" altLang="ja-JP" kern="0" dirty="0">
                <a:solidFill>
                  <a:prstClr val="black"/>
                </a:solidFill>
                <a:latin typeface="ＭＳ Ｐゴシック"/>
                <a:cs typeface="ＭＳゴシック"/>
              </a:rPr>
              <a:t>【</a:t>
            </a:r>
            <a:r>
              <a:rPr lang="ja-JP" altLang="en-US" kern="0" dirty="0">
                <a:solidFill>
                  <a:prstClr val="black"/>
                </a:solidFill>
                <a:latin typeface="ＭＳ Ｐゴシック"/>
                <a:cs typeface="ＭＳゴシック"/>
              </a:rPr>
              <a:t>医科の８技術</a:t>
            </a:r>
            <a:r>
              <a:rPr lang="en-US" altLang="ja-JP" kern="0" dirty="0">
                <a:solidFill>
                  <a:prstClr val="black"/>
                </a:solidFill>
                <a:latin typeface="ＭＳ Ｐゴシック"/>
                <a:cs typeface="ＭＳゴシック"/>
              </a:rPr>
              <a:t>】</a:t>
            </a:r>
          </a:p>
          <a:p>
            <a:pPr>
              <a:lnSpc>
                <a:spcPts val="2000"/>
              </a:lnSpc>
              <a:spcBef>
                <a:spcPts val="600"/>
              </a:spcBef>
            </a:pPr>
            <a:r>
              <a:rPr lang="ja-JP" altLang="en-US" kern="0" dirty="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① 陽子線治療、</a:t>
            </a:r>
            <a:r>
              <a:rPr lang="en-US" altLang="ja-JP" sz="2000" u="sng" kern="0" dirty="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②</a:t>
            </a:r>
            <a:r>
              <a:rPr lang="en-US" altLang="ja-JP" sz="2000" u="sng" kern="0" dirty="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重粒子線治療</a:t>
            </a:r>
            <a:endParaRPr lang="en-US" altLang="ja-JP" sz="2000" u="sng" kern="0" dirty="0">
              <a:solidFill>
                <a:prstClr val="black"/>
              </a:solidFill>
              <a:latin typeface="ＭＳ Ｐゴシック"/>
              <a:cs typeface="ＭＳゴシック"/>
            </a:endParaRPr>
          </a:p>
          <a:p>
            <a:pPr>
              <a:lnSpc>
                <a:spcPts val="2000"/>
              </a:lnSpc>
            </a:pPr>
            <a:r>
              <a:rPr lang="ja-JP" altLang="en-US" kern="0" dirty="0">
                <a:solidFill>
                  <a:srgbClr val="00B0F0"/>
                </a:solidFill>
                <a:latin typeface="ＭＳ Ｐゴシック"/>
                <a:cs typeface="ＭＳゴシック"/>
              </a:rPr>
              <a:t>　　　   </a:t>
            </a:r>
            <a:r>
              <a:rPr lang="en-US" altLang="ja-JP" sz="1900" kern="0" dirty="0">
                <a:solidFill>
                  <a:srgbClr val="0070C0"/>
                </a:solidFill>
                <a:latin typeface="ＭＳ Ｐゴシック"/>
                <a:cs typeface="Times New Roman"/>
              </a:rPr>
              <a:t>M</a:t>
            </a:r>
            <a:r>
              <a:rPr lang="ja-JP" altLang="en-US" sz="1900" kern="0" dirty="0">
                <a:solidFill>
                  <a:srgbClr val="0070C0"/>
                </a:solidFill>
                <a:latin typeface="ＭＳ Ｐゴシック"/>
                <a:cs typeface="Times New Roman"/>
              </a:rPr>
              <a:t>００１－４ 粒子線治療　１ 重粒子線治療の場合：</a:t>
            </a:r>
            <a:r>
              <a:rPr lang="en-US" altLang="ja-JP" sz="1900" dirty="0">
                <a:solidFill>
                  <a:srgbClr val="0070C0"/>
                </a:solidFill>
                <a:latin typeface="ＭＳ Ｐゴシック"/>
              </a:rPr>
              <a:t>187,500</a:t>
            </a:r>
            <a:r>
              <a:rPr lang="ja-JP" altLang="ja-JP" sz="1900" dirty="0">
                <a:solidFill>
                  <a:srgbClr val="0070C0"/>
                </a:solidFill>
                <a:latin typeface="ＭＳ Ｐゴシック"/>
              </a:rPr>
              <a:t>点／</a:t>
            </a:r>
            <a:r>
              <a:rPr lang="en-US" altLang="ja-JP" sz="1900" dirty="0">
                <a:solidFill>
                  <a:srgbClr val="0070C0"/>
                </a:solidFill>
                <a:latin typeface="ＭＳ Ｐゴシック"/>
              </a:rPr>
              <a:t>110,000</a:t>
            </a:r>
            <a:r>
              <a:rPr lang="ja-JP" altLang="ja-JP" sz="1900" dirty="0">
                <a:solidFill>
                  <a:srgbClr val="0070C0"/>
                </a:solidFill>
                <a:latin typeface="ＭＳ Ｐゴシック"/>
              </a:rPr>
              <a:t>点</a:t>
            </a:r>
          </a:p>
          <a:p>
            <a:pPr>
              <a:lnSpc>
                <a:spcPts val="1400"/>
              </a:lnSpc>
            </a:pPr>
            <a:r>
              <a:rPr lang="ja-JP" altLang="ja-JP" dirty="0">
                <a:solidFill>
                  <a:prstClr val="black"/>
                </a:solidFill>
              </a:rPr>
              <a:t>　　　　　　　　　　　　　 </a:t>
            </a:r>
            <a:r>
              <a:rPr lang="en-US" altLang="ja-JP" dirty="0">
                <a:solidFill>
                  <a:prstClr val="black"/>
                </a:solidFill>
              </a:rPr>
              <a:t>                      </a:t>
            </a:r>
            <a:r>
              <a:rPr lang="ja-JP" altLang="ja-JP" sz="1200" dirty="0">
                <a:solidFill>
                  <a:prstClr val="black"/>
                </a:solidFill>
              </a:rPr>
              <a:t>※前立腺がん、頭頸部悪性腫瘍（口腔・咽喉頭の扁平上皮がんを除く）</a:t>
            </a:r>
          </a:p>
          <a:p>
            <a:pPr>
              <a:lnSpc>
                <a:spcPts val="2000"/>
              </a:lnSpc>
            </a:pPr>
            <a:r>
              <a:rPr lang="ja-JP" altLang="ja-JP" dirty="0">
                <a:solidFill>
                  <a:prstClr val="black"/>
                </a:solidFill>
              </a:rPr>
              <a:t>　　　　　　　　　　　　　　　　　 　</a:t>
            </a:r>
            <a:r>
              <a:rPr lang="en-US" altLang="ja-JP" dirty="0">
                <a:solidFill>
                  <a:prstClr val="black"/>
                </a:solidFill>
              </a:rPr>
              <a:t>        </a:t>
            </a:r>
            <a:r>
              <a:rPr lang="ja-JP" altLang="ja-JP" sz="1900" dirty="0">
                <a:solidFill>
                  <a:srgbClr val="0070C0"/>
                </a:solidFill>
              </a:rPr>
              <a:t>２</a:t>
            </a:r>
            <a:r>
              <a:rPr lang="en-US" altLang="ja-JP" sz="1900" dirty="0">
                <a:solidFill>
                  <a:srgbClr val="0070C0"/>
                </a:solidFill>
              </a:rPr>
              <a:t> </a:t>
            </a:r>
            <a:r>
              <a:rPr lang="ja-JP" altLang="ja-JP" sz="1900" dirty="0">
                <a:solidFill>
                  <a:srgbClr val="0070C0"/>
                </a:solidFill>
              </a:rPr>
              <a:t>陽子線治療の場合：</a:t>
            </a:r>
            <a:r>
              <a:rPr lang="en-US" altLang="ja-JP" sz="1900" dirty="0">
                <a:solidFill>
                  <a:srgbClr val="0070C0"/>
                </a:solidFill>
              </a:rPr>
              <a:t>187,500</a:t>
            </a:r>
            <a:r>
              <a:rPr lang="ja-JP" altLang="ja-JP" sz="1900" dirty="0">
                <a:solidFill>
                  <a:srgbClr val="0070C0"/>
                </a:solidFill>
              </a:rPr>
              <a:t>点／</a:t>
            </a:r>
            <a:r>
              <a:rPr lang="en-US" altLang="ja-JP" sz="1900" dirty="0">
                <a:solidFill>
                  <a:srgbClr val="0070C0"/>
                </a:solidFill>
              </a:rPr>
              <a:t>110,000</a:t>
            </a:r>
            <a:r>
              <a:rPr lang="ja-JP" altLang="ja-JP" sz="1900" dirty="0">
                <a:solidFill>
                  <a:srgbClr val="0070C0"/>
                </a:solidFill>
              </a:rPr>
              <a:t>点</a:t>
            </a:r>
          </a:p>
          <a:p>
            <a:pPr>
              <a:lnSpc>
                <a:spcPts val="1400"/>
              </a:lnSpc>
            </a:pPr>
            <a:r>
              <a:rPr lang="ja-JP" altLang="ja-JP" dirty="0">
                <a:solidFill>
                  <a:prstClr val="black"/>
                </a:solidFill>
              </a:rPr>
              <a:t>　　　　　　　　　　　　　　　　　　　</a:t>
            </a:r>
            <a:r>
              <a:rPr lang="en-US" altLang="ja-JP" dirty="0">
                <a:solidFill>
                  <a:prstClr val="black"/>
                </a:solidFill>
              </a:rPr>
              <a:t>      </a:t>
            </a:r>
            <a:r>
              <a:rPr lang="ja-JP" altLang="ja-JP" sz="1200" dirty="0">
                <a:solidFill>
                  <a:prstClr val="black"/>
                </a:solidFill>
              </a:rPr>
              <a:t>※前立腺がん、切除非適応の骨軟部腫瘍、頭頸部悪性腫瘍（口腔・咽喉頭の扁平上皮がんを除く） </a:t>
            </a:r>
            <a:r>
              <a:rPr lang="ja-JP" altLang="en-US" sz="1200" kern="0" dirty="0">
                <a:solidFill>
                  <a:prstClr val="black"/>
                </a:solidFill>
                <a:latin typeface="ＭＳ Ｐゴシック"/>
                <a:cs typeface="ＭＳゴシック"/>
              </a:rPr>
              <a:t>　</a:t>
            </a:r>
            <a:r>
              <a:rPr lang="ja-JP" altLang="en-US" kern="0" dirty="0">
                <a:solidFill>
                  <a:prstClr val="black"/>
                </a:solidFill>
                <a:latin typeface="ＭＳ Ｐゴシック"/>
                <a:cs typeface="ＭＳゴシック"/>
              </a:rPr>
              <a:t>　</a:t>
            </a:r>
            <a:r>
              <a:rPr lang="ja-JP" altLang="en-US" u="sng" kern="0" dirty="0">
                <a:solidFill>
                  <a:prstClr val="black"/>
                </a:solidFill>
                <a:latin typeface="ＭＳ Ｐゴシック"/>
                <a:cs typeface="ＭＳゴシック"/>
              </a:rPr>
              <a:t>         </a:t>
            </a:r>
            <a:r>
              <a:rPr lang="ja-JP" altLang="en-US" kern="0" dirty="0">
                <a:solidFill>
                  <a:prstClr val="black"/>
                </a:solidFill>
                <a:latin typeface="ＭＳ Ｐゴシック"/>
                <a:cs typeface="ＭＳゴシック"/>
              </a:rPr>
              <a:t>　　</a:t>
            </a:r>
            <a:endParaRPr lang="en-US" altLang="ja-JP" kern="0" dirty="0">
              <a:solidFill>
                <a:prstClr val="black"/>
              </a:solidFill>
              <a:latin typeface="ＭＳ Ｐゴシック"/>
              <a:cs typeface="ＭＳゴシック"/>
            </a:endParaRPr>
          </a:p>
          <a:p>
            <a:pPr>
              <a:lnSpc>
                <a:spcPts val="2000"/>
              </a:lnSpc>
              <a:spcBef>
                <a:spcPts val="600"/>
              </a:spcBef>
            </a:pPr>
            <a:r>
              <a:rPr lang="en-US" altLang="ja-JP" kern="0" dirty="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③</a:t>
            </a:r>
            <a:r>
              <a:rPr lang="en-US" altLang="ja-JP" sz="2000" u="sng" kern="0" dirty="0">
                <a:solidFill>
                  <a:prstClr val="black"/>
                </a:solidFill>
                <a:latin typeface="ＭＳ Ｐゴシック"/>
                <a:cs typeface="ＭＳゴシック"/>
              </a:rPr>
              <a:t> </a:t>
            </a:r>
            <a:r>
              <a:rPr lang="ja-JP" altLang="ja-JP" sz="2000" u="sng" dirty="0">
                <a:solidFill>
                  <a:prstClr val="black"/>
                </a:solidFill>
              </a:rPr>
              <a:t>ＥＢウイルス感染症迅速診断（リアルタイム</a:t>
            </a:r>
            <a:r>
              <a:rPr lang="ja-JP" altLang="en-US" sz="2000" u="sng" dirty="0">
                <a:solidFill>
                  <a:prstClr val="black"/>
                </a:solidFill>
              </a:rPr>
              <a:t>ＰＣＲ</a:t>
            </a:r>
            <a:r>
              <a:rPr lang="ja-JP" altLang="ja-JP" sz="2000" u="sng" dirty="0">
                <a:solidFill>
                  <a:prstClr val="black"/>
                </a:solidFill>
              </a:rPr>
              <a:t>法）</a:t>
            </a:r>
          </a:p>
          <a:p>
            <a:pPr>
              <a:lnSpc>
                <a:spcPts val="2000"/>
              </a:lnSpc>
            </a:pPr>
            <a:r>
              <a:rPr lang="ja-JP" altLang="ja-JP" dirty="0">
                <a:solidFill>
                  <a:prstClr val="black"/>
                </a:solidFill>
              </a:rPr>
              <a:t>　　　</a:t>
            </a:r>
            <a:r>
              <a:rPr lang="en-US" altLang="ja-JP" sz="1900" dirty="0">
                <a:solidFill>
                  <a:prstClr val="black"/>
                </a:solidFill>
              </a:rPr>
              <a:t>    </a:t>
            </a:r>
            <a:r>
              <a:rPr lang="ja-JP" altLang="ja-JP" sz="1900" dirty="0">
                <a:solidFill>
                  <a:srgbClr val="0070C0"/>
                </a:solidFill>
              </a:rPr>
              <a:t>Ｄ０２３</a:t>
            </a:r>
            <a:r>
              <a:rPr lang="en-US" altLang="ja-JP" sz="1900" dirty="0">
                <a:solidFill>
                  <a:srgbClr val="0070C0"/>
                </a:solidFill>
              </a:rPr>
              <a:t> </a:t>
            </a:r>
            <a:r>
              <a:rPr lang="ja-JP" altLang="ja-JP" sz="1900" dirty="0">
                <a:solidFill>
                  <a:srgbClr val="0070C0"/>
                </a:solidFill>
              </a:rPr>
              <a:t>ＥＢウイルス核酸定量：３１０点</a:t>
            </a:r>
            <a:endParaRPr lang="en-US" altLang="ja-JP" sz="1900" dirty="0">
              <a:solidFill>
                <a:srgbClr val="0070C0"/>
              </a:solidFill>
            </a:endParaRPr>
          </a:p>
          <a:p>
            <a:pPr>
              <a:lnSpc>
                <a:spcPts val="1800"/>
              </a:lnSpc>
              <a:spcBef>
                <a:spcPts val="600"/>
              </a:spcBef>
            </a:pPr>
            <a:r>
              <a:rPr lang="en-US" altLang="ja-JP" sz="2000" kern="100" dirty="0">
                <a:solidFill>
                  <a:srgbClr val="0070C0"/>
                </a:solidFill>
                <a:latin typeface="Century"/>
                <a:cs typeface="Times New Roman"/>
              </a:rPr>
              <a:t>    </a:t>
            </a:r>
            <a:r>
              <a:rPr lang="ja-JP" altLang="ja-JP" sz="2000" u="sng" kern="100" dirty="0">
                <a:solidFill>
                  <a:prstClr val="black"/>
                </a:solidFill>
                <a:latin typeface="Century"/>
                <a:cs typeface="Times New Roman"/>
              </a:rPr>
              <a:t>④</a:t>
            </a:r>
            <a:r>
              <a:rPr lang="en-US" altLang="ja-JP" sz="2000" u="sng" kern="100" dirty="0">
                <a:solidFill>
                  <a:prstClr val="black"/>
                </a:solidFill>
                <a:latin typeface="Century"/>
                <a:cs typeface="Times New Roman"/>
              </a:rPr>
              <a:t> </a:t>
            </a:r>
            <a:r>
              <a:rPr lang="ja-JP" altLang="ja-JP" sz="2000" u="sng" kern="100" dirty="0">
                <a:solidFill>
                  <a:prstClr val="black"/>
                </a:solidFill>
                <a:latin typeface="Century"/>
                <a:cs typeface="Times New Roman"/>
              </a:rPr>
              <a:t>前眼部三次元画像解析</a:t>
            </a:r>
            <a:endParaRPr lang="ja-JP" altLang="ja-JP" sz="2000" u="sng" kern="100" dirty="0">
              <a:solidFill>
                <a:prstClr val="black"/>
              </a:solidFill>
              <a:latin typeface="Century"/>
              <a:ea typeface="ＭＳ 明朝"/>
              <a:cs typeface="Times New Roman"/>
            </a:endParaRPr>
          </a:p>
          <a:p>
            <a:pPr>
              <a:lnSpc>
                <a:spcPts val="2000"/>
              </a:lnSpc>
            </a:pPr>
            <a:r>
              <a:rPr lang="ja-JP" altLang="ja-JP" kern="100" dirty="0">
                <a:solidFill>
                  <a:prstClr val="black"/>
                </a:solidFill>
                <a:latin typeface="Century"/>
                <a:cs typeface="Times New Roman"/>
              </a:rPr>
              <a:t>　　　</a:t>
            </a:r>
            <a:r>
              <a:rPr lang="en-US" altLang="ja-JP" kern="100" dirty="0">
                <a:solidFill>
                  <a:prstClr val="black"/>
                </a:solidFill>
                <a:latin typeface="Century"/>
                <a:cs typeface="Times New Roman"/>
              </a:rPr>
              <a:t>   </a:t>
            </a:r>
            <a:r>
              <a:rPr lang="ja-JP" altLang="ja-JP" sz="1900" kern="100" dirty="0">
                <a:solidFill>
                  <a:srgbClr val="0070C0"/>
                </a:solidFill>
                <a:latin typeface="Century"/>
                <a:cs typeface="Times New Roman"/>
              </a:rPr>
              <a:t>Ｄ２７</a:t>
            </a:r>
            <a:r>
              <a:rPr lang="ja-JP" altLang="en-US" sz="1900" kern="100" dirty="0">
                <a:solidFill>
                  <a:srgbClr val="0070C0"/>
                </a:solidFill>
                <a:latin typeface="Century"/>
                <a:cs typeface="Times New Roman"/>
              </a:rPr>
              <a:t>４</a:t>
            </a:r>
            <a:r>
              <a:rPr lang="ja-JP" altLang="ja-JP" sz="1900" kern="100" dirty="0">
                <a:solidFill>
                  <a:srgbClr val="0070C0"/>
                </a:solidFill>
                <a:latin typeface="Century"/>
                <a:cs typeface="Times New Roman"/>
              </a:rPr>
              <a:t>－２</a:t>
            </a:r>
            <a:r>
              <a:rPr lang="en-US" altLang="ja-JP" sz="1900" kern="100" dirty="0">
                <a:solidFill>
                  <a:srgbClr val="0070C0"/>
                </a:solidFill>
                <a:latin typeface="Century"/>
                <a:cs typeface="Times New Roman"/>
              </a:rPr>
              <a:t> </a:t>
            </a:r>
            <a:r>
              <a:rPr lang="ja-JP" altLang="ja-JP" sz="1900" kern="100" dirty="0">
                <a:solidFill>
                  <a:srgbClr val="0070C0"/>
                </a:solidFill>
                <a:latin typeface="Century"/>
                <a:cs typeface="Times New Roman"/>
              </a:rPr>
              <a:t>前眼部三次元画像解析：２６５点</a:t>
            </a:r>
            <a:endParaRPr lang="ja-JP" altLang="ja-JP" sz="1900" kern="100" dirty="0">
              <a:solidFill>
                <a:srgbClr val="0070C0"/>
              </a:solidFill>
              <a:latin typeface="Century"/>
              <a:ea typeface="ＭＳ 明朝"/>
              <a:cs typeface="Times New Roman"/>
            </a:endParaRPr>
          </a:p>
          <a:p>
            <a:pPr>
              <a:lnSpc>
                <a:spcPts val="2000"/>
              </a:lnSpc>
              <a:spcBef>
                <a:spcPts val="600"/>
              </a:spcBef>
            </a:pPr>
            <a:r>
              <a:rPr lang="en-US" altLang="ja-JP" kern="100" dirty="0">
                <a:solidFill>
                  <a:prstClr val="black"/>
                </a:solidFill>
                <a:latin typeface="Century"/>
                <a:cs typeface="Times New Roman"/>
              </a:rPr>
              <a:t>    </a:t>
            </a:r>
            <a:r>
              <a:rPr lang="ja-JP" altLang="ja-JP" sz="2000" u="sng" kern="100" dirty="0">
                <a:solidFill>
                  <a:prstClr val="black"/>
                </a:solidFill>
                <a:latin typeface="Century"/>
                <a:cs typeface="Times New Roman"/>
              </a:rPr>
              <a:t>⑤</a:t>
            </a:r>
            <a:r>
              <a:rPr lang="en-US" altLang="ja-JP" sz="2000" u="sng" kern="100" dirty="0">
                <a:solidFill>
                  <a:prstClr val="black"/>
                </a:solidFill>
                <a:latin typeface="Century"/>
                <a:cs typeface="Times New Roman"/>
              </a:rPr>
              <a:t> </a:t>
            </a:r>
            <a:r>
              <a:rPr lang="ja-JP" altLang="ja-JP" sz="2000" u="sng" kern="100" dirty="0">
                <a:solidFill>
                  <a:prstClr val="black"/>
                </a:solidFill>
                <a:latin typeface="Century"/>
                <a:cs typeface="Times New Roman"/>
              </a:rPr>
              <a:t>急性リンパ性白血病細胞の免疫遺伝子再構成を利用した定量的</a:t>
            </a:r>
            <a:r>
              <a:rPr lang="en-US" altLang="ja-JP" sz="2000" u="sng" kern="100" dirty="0">
                <a:solidFill>
                  <a:prstClr val="black"/>
                </a:solidFill>
                <a:latin typeface="ＭＳ Ｐゴシック"/>
                <a:cs typeface="Times New Roman"/>
              </a:rPr>
              <a:t>PCR</a:t>
            </a:r>
            <a:r>
              <a:rPr lang="ja-JP" altLang="ja-JP" sz="2000" u="sng" kern="100" dirty="0">
                <a:solidFill>
                  <a:prstClr val="black"/>
                </a:solidFill>
                <a:latin typeface="Century"/>
                <a:cs typeface="Times New Roman"/>
              </a:rPr>
              <a:t>法による</a:t>
            </a:r>
            <a:endParaRPr lang="en-US" altLang="ja-JP" sz="2000" u="sng" kern="100" dirty="0">
              <a:solidFill>
                <a:prstClr val="black"/>
              </a:solidFill>
              <a:latin typeface="Century"/>
              <a:cs typeface="Times New Roman"/>
            </a:endParaRPr>
          </a:p>
          <a:p>
            <a:pPr>
              <a:lnSpc>
                <a:spcPts val="2000"/>
              </a:lnSpc>
            </a:pPr>
            <a:r>
              <a:rPr lang="en-US" altLang="ja-JP" sz="2000" kern="100" dirty="0">
                <a:solidFill>
                  <a:prstClr val="black"/>
                </a:solidFill>
                <a:latin typeface="Century"/>
                <a:cs typeface="Times New Roman"/>
              </a:rPr>
              <a:t>       </a:t>
            </a:r>
            <a:r>
              <a:rPr lang="ja-JP" altLang="ja-JP" sz="2000" u="sng" kern="100" dirty="0">
                <a:solidFill>
                  <a:prstClr val="black"/>
                </a:solidFill>
                <a:latin typeface="Century"/>
                <a:cs typeface="Times New Roman"/>
              </a:rPr>
              <a:t>骨髄微小残存病変</a:t>
            </a:r>
            <a:r>
              <a:rPr lang="ja-JP" altLang="ja-JP" sz="2000" u="sng" kern="100" dirty="0">
                <a:solidFill>
                  <a:prstClr val="black"/>
                </a:solidFill>
                <a:latin typeface="ＭＳ Ｐゴシック"/>
                <a:cs typeface="Times New Roman"/>
              </a:rPr>
              <a:t>（</a:t>
            </a:r>
            <a:r>
              <a:rPr lang="ja-JP" altLang="en-US" sz="2000" u="sng" kern="100" dirty="0">
                <a:solidFill>
                  <a:prstClr val="black"/>
                </a:solidFill>
                <a:latin typeface="ＭＳ Ｐゴシック"/>
                <a:cs typeface="Times New Roman"/>
              </a:rPr>
              <a:t>ＭＲＤ</a:t>
            </a:r>
            <a:r>
              <a:rPr lang="ja-JP" altLang="ja-JP" sz="2000" u="sng" kern="100" dirty="0">
                <a:solidFill>
                  <a:prstClr val="black"/>
                </a:solidFill>
                <a:latin typeface="ＭＳ Ｐゴシック"/>
                <a:cs typeface="Times New Roman"/>
              </a:rPr>
              <a:t>）</a:t>
            </a:r>
            <a:r>
              <a:rPr lang="ja-JP" altLang="ja-JP" sz="2000" u="sng" kern="100" dirty="0">
                <a:solidFill>
                  <a:prstClr val="black"/>
                </a:solidFill>
                <a:latin typeface="Century"/>
                <a:cs typeface="Times New Roman"/>
              </a:rPr>
              <a:t>量の測定</a:t>
            </a:r>
            <a:endParaRPr lang="ja-JP" altLang="ja-JP" sz="2000" u="sng" kern="100" dirty="0">
              <a:solidFill>
                <a:prstClr val="black"/>
              </a:solidFill>
              <a:latin typeface="Century"/>
              <a:ea typeface="ＭＳ 明朝"/>
              <a:cs typeface="Times New Roman"/>
            </a:endParaRPr>
          </a:p>
          <a:p>
            <a:pPr>
              <a:lnSpc>
                <a:spcPts val="2000"/>
              </a:lnSpc>
            </a:pPr>
            <a:r>
              <a:rPr lang="ja-JP" altLang="ja-JP" kern="100" dirty="0">
                <a:solidFill>
                  <a:prstClr val="black"/>
                </a:solidFill>
                <a:latin typeface="Century"/>
                <a:cs typeface="Times New Roman"/>
              </a:rPr>
              <a:t>　　　</a:t>
            </a:r>
            <a:r>
              <a:rPr lang="en-US" altLang="ja-JP" kern="100" dirty="0">
                <a:solidFill>
                  <a:prstClr val="black"/>
                </a:solidFill>
                <a:latin typeface="Century"/>
                <a:cs typeface="Times New Roman"/>
              </a:rPr>
              <a:t>   </a:t>
            </a:r>
            <a:r>
              <a:rPr lang="ja-JP" altLang="ja-JP" sz="1900" kern="100" dirty="0">
                <a:solidFill>
                  <a:srgbClr val="0070C0"/>
                </a:solidFill>
                <a:latin typeface="Century"/>
                <a:cs typeface="Times New Roman"/>
              </a:rPr>
              <a:t>Ｄ００６－１３</a:t>
            </a:r>
            <a:r>
              <a:rPr lang="en-US" altLang="ja-JP" sz="1900" kern="100" dirty="0">
                <a:solidFill>
                  <a:srgbClr val="0070C0"/>
                </a:solidFill>
                <a:latin typeface="Century"/>
                <a:cs typeface="Times New Roman"/>
              </a:rPr>
              <a:t> </a:t>
            </a:r>
            <a:r>
              <a:rPr lang="ja-JP" altLang="ja-JP" sz="1900" kern="100" dirty="0">
                <a:solidFill>
                  <a:srgbClr val="0070C0"/>
                </a:solidFill>
                <a:latin typeface="Century"/>
                <a:cs typeface="Times New Roman"/>
              </a:rPr>
              <a:t>骨髄微小残存病変量測定　</a:t>
            </a:r>
            <a:r>
              <a:rPr lang="ja-JP" altLang="ja-JP" sz="1900" kern="100" dirty="0">
                <a:solidFill>
                  <a:srgbClr val="0070C0"/>
                </a:solidFill>
                <a:latin typeface="ＭＳ Ｐゴシック"/>
                <a:cs typeface="Times New Roman"/>
              </a:rPr>
              <a:t>１</a:t>
            </a:r>
            <a:r>
              <a:rPr lang="en-US" altLang="ja-JP" sz="1900" kern="100" dirty="0">
                <a:solidFill>
                  <a:srgbClr val="0070C0"/>
                </a:solidFill>
                <a:latin typeface="ＭＳ Ｐゴシック"/>
                <a:cs typeface="Times New Roman"/>
              </a:rPr>
              <a:t> </a:t>
            </a:r>
            <a:r>
              <a:rPr lang="ja-JP" altLang="ja-JP" sz="1900" kern="100" dirty="0">
                <a:solidFill>
                  <a:srgbClr val="0070C0"/>
                </a:solidFill>
                <a:latin typeface="ＭＳ Ｐゴシック"/>
                <a:cs typeface="Times New Roman"/>
              </a:rPr>
              <a:t>遺伝子再構成の同定に用いるもの：</a:t>
            </a:r>
            <a:r>
              <a:rPr lang="en-US" altLang="ja-JP" sz="1900" kern="100" dirty="0">
                <a:solidFill>
                  <a:srgbClr val="0070C0"/>
                </a:solidFill>
                <a:latin typeface="ＭＳ Ｐゴシック"/>
                <a:cs typeface="Times New Roman"/>
              </a:rPr>
              <a:t>3,500</a:t>
            </a:r>
            <a:r>
              <a:rPr lang="ja-JP" altLang="ja-JP" sz="1900" kern="100" dirty="0">
                <a:solidFill>
                  <a:srgbClr val="0070C0"/>
                </a:solidFill>
                <a:latin typeface="ＭＳ Ｐゴシック"/>
                <a:cs typeface="Times New Roman"/>
              </a:rPr>
              <a:t>点</a:t>
            </a:r>
          </a:p>
          <a:p>
            <a:pPr>
              <a:lnSpc>
                <a:spcPts val="2000"/>
              </a:lnSpc>
            </a:pPr>
            <a:r>
              <a:rPr lang="ja-JP" altLang="ja-JP" sz="1900" kern="100" dirty="0">
                <a:solidFill>
                  <a:srgbClr val="0070C0"/>
                </a:solidFill>
                <a:latin typeface="ＭＳ Ｐゴシック"/>
                <a:cs typeface="Times New Roman"/>
              </a:rPr>
              <a:t>　　　　　　　　　　　　　　　　　　　　　　　　　　　</a:t>
            </a:r>
            <a:r>
              <a:rPr lang="en-US" altLang="ja-JP" sz="1900" kern="100" dirty="0">
                <a:solidFill>
                  <a:srgbClr val="0070C0"/>
                </a:solidFill>
                <a:latin typeface="ＭＳ Ｐゴシック"/>
                <a:cs typeface="Times New Roman"/>
              </a:rPr>
              <a:t> </a:t>
            </a:r>
            <a:r>
              <a:rPr lang="ja-JP" altLang="ja-JP" sz="1900" kern="100" dirty="0">
                <a:solidFill>
                  <a:srgbClr val="0070C0"/>
                </a:solidFill>
                <a:latin typeface="ＭＳ Ｐゴシック"/>
                <a:cs typeface="Times New Roman"/>
              </a:rPr>
              <a:t>　 </a:t>
            </a:r>
            <a:r>
              <a:rPr lang="en-US" altLang="ja-JP" sz="1900" kern="100" dirty="0">
                <a:solidFill>
                  <a:srgbClr val="0070C0"/>
                </a:solidFill>
                <a:latin typeface="ＭＳ Ｐゴシック"/>
                <a:cs typeface="Times New Roman"/>
              </a:rPr>
              <a:t>  </a:t>
            </a:r>
            <a:r>
              <a:rPr lang="ja-JP" altLang="ja-JP" sz="1900" kern="100" dirty="0">
                <a:solidFill>
                  <a:srgbClr val="0070C0"/>
                </a:solidFill>
                <a:latin typeface="ＭＳ Ｐゴシック"/>
                <a:cs typeface="Times New Roman"/>
              </a:rPr>
              <a:t>２</a:t>
            </a:r>
            <a:r>
              <a:rPr lang="en-US" altLang="ja-JP" sz="1900" kern="100" dirty="0">
                <a:solidFill>
                  <a:srgbClr val="0070C0"/>
                </a:solidFill>
                <a:latin typeface="ＭＳ Ｐゴシック"/>
                <a:cs typeface="Times New Roman"/>
              </a:rPr>
              <a:t> </a:t>
            </a:r>
            <a:r>
              <a:rPr lang="ja-JP" altLang="ja-JP" sz="1900" kern="100" dirty="0">
                <a:solidFill>
                  <a:srgbClr val="0070C0"/>
                </a:solidFill>
                <a:latin typeface="ＭＳ Ｐゴシック"/>
                <a:cs typeface="Times New Roman"/>
              </a:rPr>
              <a:t>モニタリングに用いるもの：</a:t>
            </a:r>
            <a:r>
              <a:rPr lang="en-US" altLang="ja-JP" sz="1900" kern="100" dirty="0">
                <a:solidFill>
                  <a:srgbClr val="0070C0"/>
                </a:solidFill>
                <a:latin typeface="ＭＳ Ｐゴシック"/>
                <a:cs typeface="Times New Roman"/>
              </a:rPr>
              <a:t>2,100</a:t>
            </a:r>
            <a:r>
              <a:rPr lang="ja-JP" altLang="ja-JP" sz="1900" kern="100" dirty="0">
                <a:solidFill>
                  <a:srgbClr val="0070C0"/>
                </a:solidFill>
                <a:latin typeface="ＭＳ Ｐゴシック"/>
                <a:cs typeface="Times New Roman"/>
              </a:rPr>
              <a:t>点</a:t>
            </a:r>
            <a:endParaRPr lang="en-US" altLang="ja-JP" sz="1900" kern="100" dirty="0">
              <a:solidFill>
                <a:srgbClr val="0070C0"/>
              </a:solidFill>
              <a:latin typeface="ＭＳ Ｐゴシック"/>
              <a:cs typeface="Times New Roman"/>
            </a:endParaRPr>
          </a:p>
          <a:p>
            <a:pPr>
              <a:lnSpc>
                <a:spcPts val="1600"/>
              </a:lnSpc>
            </a:pPr>
            <a:r>
              <a:rPr lang="en-US" altLang="ja-JP" dirty="0">
                <a:solidFill>
                  <a:prstClr val="black"/>
                </a:solidFill>
              </a:rPr>
              <a:t>   </a:t>
            </a:r>
            <a:endParaRPr lang="ja-JP" altLang="ja-JP" sz="1700" kern="100" dirty="0">
              <a:solidFill>
                <a:srgbClr val="0070C0"/>
              </a:solidFill>
              <a:latin typeface="ＭＳ Ｐゴシック"/>
              <a:cs typeface="Times New Roman"/>
            </a:endParaRPr>
          </a:p>
        </p:txBody>
      </p:sp>
    </p:spTree>
    <p:extLst>
      <p:ext uri="{BB962C8B-B14F-4D97-AF65-F5344CB8AC3E}">
        <p14:creationId xmlns:p14="http://schemas.microsoft.com/office/powerpoint/2010/main" val="159736550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2"/>
          <p:cNvSpPr>
            <a:spLocks noChangeArrowheads="1"/>
          </p:cNvSpPr>
          <p:nvPr/>
        </p:nvSpPr>
        <p:spPr bwMode="auto">
          <a:xfrm>
            <a:off x="85058" y="116632"/>
            <a:ext cx="9719659"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
        <p:nvSpPr>
          <p:cNvPr id="2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128</a:t>
            </a:fld>
            <a:endParaRPr lang="ja-JP" altLang="en-US" sz="1600" dirty="0">
              <a:solidFill>
                <a:prstClr val="black"/>
              </a:solidFill>
            </a:endParaRPr>
          </a:p>
        </p:txBody>
      </p:sp>
      <p:sp>
        <p:nvSpPr>
          <p:cNvPr id="12" name="Rectangle 37"/>
          <p:cNvSpPr>
            <a:spLocks noChangeArrowheads="1"/>
          </p:cNvSpPr>
          <p:nvPr/>
        </p:nvSpPr>
        <p:spPr bwMode="auto">
          <a:xfrm>
            <a:off x="85059" y="836712"/>
            <a:ext cx="9719658" cy="4824536"/>
          </a:xfrm>
          <a:prstGeom prst="rect">
            <a:avLst/>
          </a:prstGeom>
          <a:solidFill>
            <a:schemeClr val="bg1">
              <a:lumMod val="95000"/>
              <a:alpha val="50000"/>
            </a:schemeClr>
          </a:solidFill>
          <a:ln w="9525">
            <a:solidFill>
              <a:schemeClr val="tx1"/>
            </a:solidFill>
            <a:miter lim="800000"/>
            <a:headEnd/>
            <a:tailEnd/>
          </a:ln>
        </p:spPr>
        <p:txBody>
          <a:bodyPr/>
          <a:lstStyle/>
          <a:p>
            <a:pPr>
              <a:lnSpc>
                <a:spcPts val="1800"/>
              </a:lnSpc>
              <a:spcBef>
                <a:spcPts val="600"/>
              </a:spcBef>
            </a:pPr>
            <a:endParaRPr lang="en-US" altLang="ja-JP" kern="0" dirty="0">
              <a:solidFill>
                <a:prstClr val="black"/>
              </a:solidFill>
              <a:latin typeface="ＭＳ Ｐゴシック"/>
              <a:cs typeface="ＭＳゴシック"/>
            </a:endParaRPr>
          </a:p>
          <a:p>
            <a:pPr>
              <a:lnSpc>
                <a:spcPts val="2000"/>
              </a:lnSpc>
              <a:spcBef>
                <a:spcPts val="600"/>
              </a:spcBef>
            </a:pPr>
            <a:r>
              <a:rPr lang="ja-JP" altLang="en-US" kern="0" dirty="0">
                <a:solidFill>
                  <a:prstClr val="black"/>
                </a:solidFill>
                <a:latin typeface="ＭＳ Ｐゴシック"/>
                <a:cs typeface="ＭＳゴシック"/>
              </a:rPr>
              <a:t>　</a:t>
            </a:r>
            <a:r>
              <a:rPr lang="ja-JP" altLang="en-US" sz="2000" kern="0" dirty="0">
                <a:solidFill>
                  <a:prstClr val="black"/>
                </a:solidFill>
                <a:latin typeface="ＭＳ Ｐゴシック"/>
                <a:cs typeface="ＭＳゴシック"/>
              </a:rPr>
              <a:t>　</a:t>
            </a:r>
            <a:r>
              <a:rPr lang="ja-JP" altLang="ja-JP" sz="2000" u="sng" dirty="0">
                <a:solidFill>
                  <a:prstClr val="black"/>
                </a:solidFill>
              </a:rPr>
              <a:t>⑥内視鏡下甲状腺悪性腫瘍手術</a:t>
            </a:r>
          </a:p>
          <a:p>
            <a:pPr>
              <a:lnSpc>
                <a:spcPts val="2000"/>
              </a:lnSpc>
            </a:pPr>
            <a:r>
              <a:rPr lang="ja-JP" altLang="ja-JP" sz="1600" dirty="0">
                <a:solidFill>
                  <a:prstClr val="black"/>
                </a:solidFill>
              </a:rPr>
              <a:t>　　　</a:t>
            </a:r>
            <a:r>
              <a:rPr lang="en-US" altLang="ja-JP" sz="1900" dirty="0">
                <a:solidFill>
                  <a:prstClr val="black"/>
                </a:solidFill>
                <a:latin typeface="ＭＳ Ｐゴシック"/>
              </a:rPr>
              <a:t>     </a:t>
            </a:r>
            <a:r>
              <a:rPr lang="ja-JP" altLang="ja-JP" sz="1900" dirty="0">
                <a:solidFill>
                  <a:srgbClr val="0070C0"/>
                </a:solidFill>
                <a:latin typeface="ＭＳ Ｐゴシック"/>
              </a:rPr>
              <a:t>Ｋ４６３－２</a:t>
            </a:r>
            <a:r>
              <a:rPr lang="en-US" altLang="ja-JP" sz="1900" dirty="0">
                <a:solidFill>
                  <a:srgbClr val="0070C0"/>
                </a:solidFill>
                <a:latin typeface="ＭＳ Ｐゴシック"/>
              </a:rPr>
              <a:t> </a:t>
            </a:r>
            <a:r>
              <a:rPr lang="ja-JP" altLang="ja-JP" sz="1900" dirty="0">
                <a:solidFill>
                  <a:srgbClr val="0070C0"/>
                </a:solidFill>
                <a:latin typeface="ＭＳ Ｐゴシック"/>
              </a:rPr>
              <a:t>内視鏡下甲状腺悪性腫瘍手術　切除：</a:t>
            </a:r>
            <a:r>
              <a:rPr lang="en-US" altLang="ja-JP" sz="1900" dirty="0">
                <a:solidFill>
                  <a:srgbClr val="0070C0"/>
                </a:solidFill>
                <a:latin typeface="ＭＳ Ｐゴシック"/>
              </a:rPr>
              <a:t>27,550</a:t>
            </a:r>
            <a:r>
              <a:rPr lang="ja-JP" altLang="ja-JP" sz="1900" dirty="0">
                <a:solidFill>
                  <a:srgbClr val="0070C0"/>
                </a:solidFill>
                <a:latin typeface="ＭＳ Ｐゴシック"/>
              </a:rPr>
              <a:t>点</a:t>
            </a:r>
          </a:p>
          <a:p>
            <a:pPr>
              <a:lnSpc>
                <a:spcPts val="2000"/>
              </a:lnSpc>
            </a:pPr>
            <a:r>
              <a:rPr lang="ja-JP" altLang="ja-JP" sz="1900" dirty="0">
                <a:solidFill>
                  <a:srgbClr val="0070C0"/>
                </a:solidFill>
                <a:latin typeface="ＭＳ Ｐゴシック"/>
              </a:rPr>
              <a:t>　　　　　　　　　　　　　　　　　　　　　　　　　　　　　　 </a:t>
            </a:r>
            <a:r>
              <a:rPr lang="en-US" altLang="ja-JP" sz="1900" dirty="0">
                <a:solidFill>
                  <a:srgbClr val="0070C0"/>
                </a:solidFill>
                <a:latin typeface="ＭＳ Ｐゴシック"/>
              </a:rPr>
              <a:t>     </a:t>
            </a:r>
            <a:r>
              <a:rPr lang="ja-JP" altLang="ja-JP" sz="1900" dirty="0">
                <a:solidFill>
                  <a:srgbClr val="0070C0"/>
                </a:solidFill>
                <a:latin typeface="ＭＳ Ｐゴシック"/>
              </a:rPr>
              <a:t>全摘及び亜全摘：</a:t>
            </a:r>
            <a:r>
              <a:rPr lang="en-US" altLang="ja-JP" sz="1900" dirty="0">
                <a:solidFill>
                  <a:srgbClr val="0070C0"/>
                </a:solidFill>
                <a:latin typeface="ＭＳ Ｐゴシック"/>
              </a:rPr>
              <a:t>37,160</a:t>
            </a:r>
            <a:r>
              <a:rPr lang="ja-JP" altLang="ja-JP" sz="1900" dirty="0">
                <a:solidFill>
                  <a:srgbClr val="0070C0"/>
                </a:solidFill>
                <a:latin typeface="ＭＳ Ｐゴシック"/>
              </a:rPr>
              <a:t>点</a:t>
            </a:r>
          </a:p>
          <a:p>
            <a:pPr>
              <a:lnSpc>
                <a:spcPts val="2000"/>
              </a:lnSpc>
              <a:spcBef>
                <a:spcPts val="600"/>
              </a:spcBef>
            </a:pPr>
            <a:r>
              <a:rPr lang="en-US" altLang="ja-JP" sz="1600" dirty="0">
                <a:solidFill>
                  <a:prstClr val="black"/>
                </a:solidFill>
                <a:latin typeface="ＭＳ Ｐゴシック"/>
              </a:rPr>
              <a:t>     </a:t>
            </a:r>
            <a:r>
              <a:rPr lang="ja-JP" altLang="ja-JP" sz="2000" u="sng" dirty="0">
                <a:solidFill>
                  <a:prstClr val="black"/>
                </a:solidFill>
                <a:latin typeface="ＭＳ Ｐゴシック"/>
              </a:rPr>
              <a:t>⑦腹腔鏡下広</a:t>
            </a:r>
            <a:r>
              <a:rPr lang="ja-JP" altLang="en-US" sz="2000" u="sng" dirty="0">
                <a:solidFill>
                  <a:prstClr val="black"/>
                </a:solidFill>
                <a:latin typeface="ＭＳ Ｐゴシック"/>
              </a:rPr>
              <a:t>汎</a:t>
            </a:r>
            <a:r>
              <a:rPr lang="ja-JP" altLang="ja-JP" sz="2000" u="sng" dirty="0">
                <a:solidFill>
                  <a:prstClr val="black"/>
                </a:solidFill>
                <a:latin typeface="ＭＳ Ｐゴシック"/>
              </a:rPr>
              <a:t>子宮全摘術</a:t>
            </a:r>
          </a:p>
          <a:p>
            <a:pPr>
              <a:lnSpc>
                <a:spcPts val="2000"/>
              </a:lnSpc>
            </a:pPr>
            <a:r>
              <a:rPr lang="en-US" altLang="ja-JP" sz="1900" dirty="0">
                <a:solidFill>
                  <a:srgbClr val="0070C0"/>
                </a:solidFill>
                <a:latin typeface="ＭＳ Ｐゴシック"/>
              </a:rPr>
              <a:t>             </a:t>
            </a:r>
            <a:r>
              <a:rPr lang="ja-JP" altLang="en-US" sz="1900" dirty="0">
                <a:solidFill>
                  <a:srgbClr val="0070C0"/>
                </a:solidFill>
                <a:latin typeface="ＭＳ Ｐゴシック"/>
              </a:rPr>
              <a:t>Ｋ８７９－２ 腹腔鏡下子宮悪性腫瘍手術：</a:t>
            </a:r>
            <a:r>
              <a:rPr lang="en-US" altLang="ja-JP" sz="1900" dirty="0">
                <a:solidFill>
                  <a:srgbClr val="0070C0"/>
                </a:solidFill>
                <a:latin typeface="ＭＳ Ｐゴシック"/>
              </a:rPr>
              <a:t>70,200</a:t>
            </a:r>
            <a:r>
              <a:rPr lang="ja-JP" altLang="en-US" sz="1900" dirty="0">
                <a:solidFill>
                  <a:srgbClr val="0070C0"/>
                </a:solidFill>
                <a:latin typeface="ＭＳ Ｐゴシック"/>
              </a:rPr>
              <a:t>点</a:t>
            </a:r>
            <a:endParaRPr lang="en-US" altLang="ja-JP" sz="1900" dirty="0">
              <a:solidFill>
                <a:srgbClr val="0070C0"/>
              </a:solidFill>
              <a:latin typeface="ＭＳ Ｐゴシック"/>
            </a:endParaRPr>
          </a:p>
          <a:p>
            <a:pPr>
              <a:lnSpc>
                <a:spcPts val="1600"/>
              </a:lnSpc>
            </a:pPr>
            <a:endParaRPr lang="en-US" altLang="ja-JP" sz="2000" dirty="0">
              <a:solidFill>
                <a:prstClr val="black"/>
              </a:solidFill>
              <a:latin typeface="ＭＳ Ｐゴシック"/>
            </a:endParaRPr>
          </a:p>
          <a:p>
            <a:pPr>
              <a:lnSpc>
                <a:spcPts val="1600"/>
              </a:lnSpc>
            </a:pPr>
            <a:r>
              <a:rPr lang="ja-JP" altLang="en-US" sz="2000" dirty="0">
                <a:solidFill>
                  <a:prstClr val="black"/>
                </a:solidFill>
                <a:latin typeface="ＭＳ Ｐゴシック"/>
              </a:rPr>
              <a:t>　  </a:t>
            </a:r>
            <a:r>
              <a:rPr lang="ja-JP" altLang="ja-JP" sz="2000" u="sng" dirty="0">
                <a:solidFill>
                  <a:prstClr val="black"/>
                </a:solidFill>
                <a:latin typeface="ＭＳ Ｐゴシック"/>
              </a:rPr>
              <a:t>⑧内視鏡下手術用ロボットを用いた腹腔鏡下胃切除術</a:t>
            </a:r>
          </a:p>
          <a:p>
            <a:pPr>
              <a:lnSpc>
                <a:spcPts val="2000"/>
              </a:lnSpc>
            </a:pPr>
            <a:r>
              <a:rPr lang="en-US" altLang="ja-JP" sz="1900" dirty="0">
                <a:solidFill>
                  <a:srgbClr val="0070C0"/>
                </a:solidFill>
                <a:latin typeface="ＭＳ Ｐゴシック"/>
              </a:rPr>
              <a:t>             </a:t>
            </a:r>
            <a:r>
              <a:rPr lang="ja-JP" altLang="ja-JP" sz="1900" dirty="0">
                <a:solidFill>
                  <a:srgbClr val="0070C0"/>
                </a:solidFill>
                <a:latin typeface="ＭＳ Ｐゴシック"/>
              </a:rPr>
              <a:t>Ｋ６５５－２</a:t>
            </a:r>
            <a:r>
              <a:rPr lang="en-US" altLang="ja-JP" sz="1900" dirty="0">
                <a:solidFill>
                  <a:srgbClr val="0070C0"/>
                </a:solidFill>
                <a:latin typeface="ＭＳ Ｐゴシック"/>
              </a:rPr>
              <a:t> </a:t>
            </a:r>
            <a:r>
              <a:rPr lang="ja-JP" altLang="ja-JP" sz="1900" dirty="0">
                <a:solidFill>
                  <a:srgbClr val="0070C0"/>
                </a:solidFill>
                <a:latin typeface="ＭＳ Ｐゴシック"/>
              </a:rPr>
              <a:t>腹腔鏡下胃切除術　１</a:t>
            </a:r>
            <a:r>
              <a:rPr lang="en-US" altLang="ja-JP" sz="1900" dirty="0">
                <a:solidFill>
                  <a:srgbClr val="0070C0"/>
                </a:solidFill>
                <a:latin typeface="ＭＳ Ｐゴシック"/>
              </a:rPr>
              <a:t>  </a:t>
            </a:r>
            <a:r>
              <a:rPr lang="ja-JP" altLang="ja-JP" sz="1900" dirty="0">
                <a:solidFill>
                  <a:srgbClr val="0070C0"/>
                </a:solidFill>
                <a:latin typeface="ＭＳ Ｐゴシック"/>
              </a:rPr>
              <a:t>単純切除術</a:t>
            </a:r>
            <a:r>
              <a:rPr lang="en-US" altLang="ja-JP" sz="1900" dirty="0">
                <a:solidFill>
                  <a:srgbClr val="0070C0"/>
                </a:solidFill>
                <a:latin typeface="ＭＳ Ｐゴシック"/>
              </a:rPr>
              <a:t>    </a:t>
            </a:r>
            <a:r>
              <a:rPr lang="ja-JP" altLang="ja-JP" sz="1900" dirty="0">
                <a:solidFill>
                  <a:srgbClr val="0070C0"/>
                </a:solidFill>
                <a:latin typeface="ＭＳ Ｐゴシック"/>
              </a:rPr>
              <a:t>：</a:t>
            </a:r>
            <a:r>
              <a:rPr lang="en-US" altLang="ja-JP" sz="1900" dirty="0">
                <a:solidFill>
                  <a:srgbClr val="0070C0"/>
                </a:solidFill>
                <a:latin typeface="ＭＳ Ｐゴシック"/>
              </a:rPr>
              <a:t>45,470</a:t>
            </a:r>
            <a:r>
              <a:rPr lang="ja-JP" altLang="ja-JP" sz="1900" dirty="0">
                <a:solidFill>
                  <a:srgbClr val="0070C0"/>
                </a:solidFill>
                <a:latin typeface="ＭＳ Ｐゴシック"/>
              </a:rPr>
              <a:t>点</a:t>
            </a:r>
          </a:p>
          <a:p>
            <a:pPr>
              <a:lnSpc>
                <a:spcPts val="2000"/>
              </a:lnSpc>
            </a:pPr>
            <a:r>
              <a:rPr lang="en-US" altLang="ja-JP" sz="1900" dirty="0">
                <a:solidFill>
                  <a:srgbClr val="0070C0"/>
                </a:solidFill>
                <a:latin typeface="ＭＳ Ｐゴシック"/>
              </a:rPr>
              <a:t>                                                          </a:t>
            </a:r>
            <a:r>
              <a:rPr lang="ja-JP" altLang="ja-JP" sz="1900" dirty="0">
                <a:solidFill>
                  <a:srgbClr val="0070C0"/>
                </a:solidFill>
                <a:latin typeface="ＭＳ Ｐゴシック"/>
              </a:rPr>
              <a:t>２</a:t>
            </a:r>
            <a:r>
              <a:rPr lang="en-US" altLang="ja-JP" sz="1900" dirty="0">
                <a:solidFill>
                  <a:srgbClr val="0070C0"/>
                </a:solidFill>
                <a:latin typeface="ＭＳ Ｐゴシック"/>
              </a:rPr>
              <a:t>  </a:t>
            </a:r>
            <a:r>
              <a:rPr lang="ja-JP" altLang="ja-JP" sz="1900" dirty="0">
                <a:solidFill>
                  <a:srgbClr val="0070C0"/>
                </a:solidFill>
                <a:latin typeface="ＭＳ Ｐゴシック"/>
              </a:rPr>
              <a:t>悪性腫瘍手術：</a:t>
            </a:r>
            <a:r>
              <a:rPr lang="en-US" altLang="ja-JP" sz="1900" dirty="0">
                <a:solidFill>
                  <a:srgbClr val="0070C0"/>
                </a:solidFill>
                <a:latin typeface="ＭＳ Ｐゴシック"/>
              </a:rPr>
              <a:t>64,120</a:t>
            </a:r>
            <a:r>
              <a:rPr lang="ja-JP" altLang="ja-JP" sz="1900" dirty="0">
                <a:solidFill>
                  <a:srgbClr val="0070C0"/>
                </a:solidFill>
                <a:latin typeface="ＭＳ Ｐゴシック"/>
              </a:rPr>
              <a:t>点</a:t>
            </a:r>
            <a:endParaRPr lang="en-US" altLang="ja-JP" sz="1900" dirty="0">
              <a:solidFill>
                <a:srgbClr val="0070C0"/>
              </a:solidFill>
              <a:latin typeface="ＭＳ Ｐゴシック"/>
            </a:endParaRPr>
          </a:p>
          <a:p>
            <a:pPr>
              <a:lnSpc>
                <a:spcPts val="2000"/>
              </a:lnSpc>
            </a:pPr>
            <a:r>
              <a:rPr lang="en-US" altLang="ja-JP" sz="1900" dirty="0">
                <a:solidFill>
                  <a:srgbClr val="0070C0"/>
                </a:solidFill>
                <a:latin typeface="ＭＳ Ｐゴシック"/>
              </a:rPr>
              <a:t>             </a:t>
            </a:r>
            <a:r>
              <a:rPr lang="ja-JP" altLang="en-US" sz="1900" dirty="0">
                <a:solidFill>
                  <a:srgbClr val="0070C0"/>
                </a:solidFill>
                <a:latin typeface="ＭＳ Ｐゴシック"/>
              </a:rPr>
              <a:t>Ｋ６５５－５ 腹腔鏡下噴門側胃切除術　１　単純切除術    ：</a:t>
            </a:r>
            <a:r>
              <a:rPr lang="en-US" altLang="ja-JP" sz="1900" dirty="0">
                <a:solidFill>
                  <a:srgbClr val="0070C0"/>
                </a:solidFill>
                <a:latin typeface="ＭＳ Ｐゴシック"/>
              </a:rPr>
              <a:t>54,010</a:t>
            </a:r>
            <a:r>
              <a:rPr lang="ja-JP" altLang="en-US" sz="1900" dirty="0">
                <a:solidFill>
                  <a:srgbClr val="0070C0"/>
                </a:solidFill>
                <a:latin typeface="ＭＳ Ｐゴシック"/>
              </a:rPr>
              <a:t>点</a:t>
            </a:r>
            <a:endParaRPr lang="en-US" altLang="ja-JP" sz="1900" dirty="0">
              <a:solidFill>
                <a:srgbClr val="0070C0"/>
              </a:solidFill>
              <a:latin typeface="ＭＳ Ｐゴシック"/>
            </a:endParaRPr>
          </a:p>
          <a:p>
            <a:pPr>
              <a:lnSpc>
                <a:spcPts val="2000"/>
              </a:lnSpc>
            </a:pPr>
            <a:r>
              <a:rPr lang="ja-JP" altLang="en-US" sz="1900" dirty="0">
                <a:solidFill>
                  <a:srgbClr val="0070C0"/>
                </a:solidFill>
                <a:latin typeface="ＭＳ Ｐゴシック"/>
              </a:rPr>
              <a:t>　　　　　　　　　　　　　　　　　　　　　　　　　　    　　　２　悪性腫瘍手術：</a:t>
            </a:r>
            <a:r>
              <a:rPr lang="en-US" altLang="ja-JP" sz="1900" dirty="0">
                <a:solidFill>
                  <a:srgbClr val="0070C0"/>
                </a:solidFill>
                <a:latin typeface="ＭＳ Ｐゴシック"/>
              </a:rPr>
              <a:t>75,730</a:t>
            </a:r>
            <a:r>
              <a:rPr lang="ja-JP" altLang="en-US" sz="1900" dirty="0">
                <a:solidFill>
                  <a:srgbClr val="0070C0"/>
                </a:solidFill>
                <a:latin typeface="ＭＳ Ｐゴシック"/>
              </a:rPr>
              <a:t>点</a:t>
            </a:r>
            <a:endParaRPr lang="en-US" altLang="ja-JP" sz="1900" dirty="0">
              <a:solidFill>
                <a:srgbClr val="0070C0"/>
              </a:solidFill>
              <a:latin typeface="ＭＳ Ｐゴシック"/>
            </a:endParaRPr>
          </a:p>
          <a:p>
            <a:pPr>
              <a:lnSpc>
                <a:spcPts val="2000"/>
              </a:lnSpc>
            </a:pPr>
            <a:r>
              <a:rPr lang="ja-JP" altLang="en-US" sz="1900" dirty="0">
                <a:solidFill>
                  <a:srgbClr val="0070C0"/>
                </a:solidFill>
                <a:latin typeface="ＭＳ Ｐゴシック"/>
              </a:rPr>
              <a:t>　　　　    Ｋ６５７－２ 腹腔鏡下胃全摘術　１　単純切除術    ：</a:t>
            </a:r>
            <a:r>
              <a:rPr lang="en-US" altLang="ja-JP" sz="1900" dirty="0">
                <a:solidFill>
                  <a:srgbClr val="0070C0"/>
                </a:solidFill>
                <a:latin typeface="ＭＳ Ｐゴシック"/>
              </a:rPr>
              <a:t>64,740</a:t>
            </a:r>
            <a:r>
              <a:rPr lang="ja-JP" altLang="en-US" sz="1900" dirty="0">
                <a:solidFill>
                  <a:srgbClr val="0070C0"/>
                </a:solidFill>
                <a:latin typeface="ＭＳ Ｐゴシック"/>
              </a:rPr>
              <a:t>点</a:t>
            </a:r>
            <a:endParaRPr lang="en-US" altLang="ja-JP" sz="1900" dirty="0">
              <a:solidFill>
                <a:srgbClr val="0070C0"/>
              </a:solidFill>
              <a:latin typeface="ＭＳ Ｐゴシック"/>
            </a:endParaRPr>
          </a:p>
          <a:p>
            <a:pPr>
              <a:lnSpc>
                <a:spcPts val="2000"/>
              </a:lnSpc>
            </a:pPr>
            <a:r>
              <a:rPr lang="ja-JP" altLang="en-US" sz="1900" dirty="0">
                <a:solidFill>
                  <a:srgbClr val="0070C0"/>
                </a:solidFill>
                <a:latin typeface="ＭＳ Ｐゴシック"/>
              </a:rPr>
              <a:t>　　　　　　　　　　　　　　　　　　　　　　　　     ２　悪性腫瘍手術：</a:t>
            </a:r>
            <a:r>
              <a:rPr lang="en-US" altLang="ja-JP" sz="1900" dirty="0">
                <a:solidFill>
                  <a:srgbClr val="0070C0"/>
                </a:solidFill>
                <a:latin typeface="ＭＳ Ｐゴシック"/>
              </a:rPr>
              <a:t>83,090</a:t>
            </a:r>
            <a:r>
              <a:rPr lang="ja-JP" altLang="en-US" sz="1900" dirty="0">
                <a:solidFill>
                  <a:srgbClr val="0070C0"/>
                </a:solidFill>
                <a:latin typeface="ＭＳ Ｐゴシック"/>
              </a:rPr>
              <a:t>点</a:t>
            </a:r>
            <a:endParaRPr lang="en-US" altLang="ja-JP" sz="1900" dirty="0">
              <a:solidFill>
                <a:srgbClr val="0070C0"/>
              </a:solidFill>
              <a:latin typeface="ＭＳ Ｐゴシック"/>
            </a:endParaRPr>
          </a:p>
          <a:p>
            <a:pPr>
              <a:lnSpc>
                <a:spcPts val="1800"/>
              </a:lnSpc>
            </a:pPr>
            <a:endParaRPr lang="ja-JP" altLang="ja-JP" dirty="0">
              <a:solidFill>
                <a:srgbClr val="0070C0"/>
              </a:solidFill>
            </a:endParaRPr>
          </a:p>
          <a:p>
            <a:pPr>
              <a:lnSpc>
                <a:spcPts val="1800"/>
              </a:lnSpc>
            </a:pPr>
            <a:endParaRPr lang="ja-JP" altLang="ja-JP" sz="1700" kern="100" dirty="0">
              <a:solidFill>
                <a:srgbClr val="0070C0"/>
              </a:solidFill>
              <a:latin typeface="ＭＳ Ｐゴシック"/>
              <a:cs typeface="Times New Roman"/>
            </a:endParaRPr>
          </a:p>
        </p:txBody>
      </p:sp>
    </p:spTree>
    <p:extLst>
      <p:ext uri="{BB962C8B-B14F-4D97-AF65-F5344CB8AC3E}">
        <p14:creationId xmlns:p14="http://schemas.microsoft.com/office/powerpoint/2010/main" val="311701599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778648042"/>
              </p:ext>
            </p:extLst>
          </p:nvPr>
        </p:nvGraphicFramePr>
        <p:xfrm>
          <a:off x="222818" y="1934949"/>
          <a:ext cx="4221431" cy="1833110"/>
        </p:xfrm>
        <a:graphic>
          <a:graphicData uri="http://schemas.openxmlformats.org/drawingml/2006/table">
            <a:tbl>
              <a:tblPr firstRow="1" bandRow="1">
                <a:tableStyleId>{00A15C55-8517-42AA-B614-E9B94910E393}</a:tableStyleId>
              </a:tblPr>
              <a:tblGrid>
                <a:gridCol w="580801">
                  <a:extLst>
                    <a:ext uri="{9D8B030D-6E8A-4147-A177-3AD203B41FA5}">
                      <a16:colId xmlns="" xmlns:a16="http://schemas.microsoft.com/office/drawing/2014/main" val="20000"/>
                    </a:ext>
                  </a:extLst>
                </a:gridCol>
                <a:gridCol w="3640630">
                  <a:extLst>
                    <a:ext uri="{9D8B030D-6E8A-4147-A177-3AD203B41FA5}">
                      <a16:colId xmlns="" xmlns:a16="http://schemas.microsoft.com/office/drawing/2014/main" val="20001"/>
                    </a:ext>
                  </a:extLst>
                </a:gridCol>
              </a:tblGrid>
              <a:tr h="378076">
                <a:tc>
                  <a:txBody>
                    <a:bodyPr/>
                    <a:lstStyle/>
                    <a:p>
                      <a:pPr algn="ctr">
                        <a:lnSpc>
                          <a:spcPts val="1500"/>
                        </a:lnSpc>
                      </a:pPr>
                      <a:r>
                        <a:rPr kumimoji="1" lang="ja-JP" altLang="en-US" sz="1200" b="0" dirty="0"/>
                        <a:t>区分番号</a:t>
                      </a:r>
                    </a:p>
                  </a:txBody>
                  <a:tcPr marL="99060" marR="99060" anchor="ctr"/>
                </a:tc>
                <a:tc>
                  <a:txBody>
                    <a:bodyPr/>
                    <a:lstStyle/>
                    <a:p>
                      <a:pPr algn="ctr">
                        <a:lnSpc>
                          <a:spcPts val="1500"/>
                        </a:lnSpc>
                      </a:pPr>
                      <a:r>
                        <a:rPr kumimoji="1" lang="ja-JP" altLang="en-US" sz="1400" b="0" dirty="0"/>
                        <a:t>検査名</a:t>
                      </a:r>
                    </a:p>
                  </a:txBody>
                  <a:tcPr marL="99060" marR="99060" anchor="ctr"/>
                </a:tc>
                <a:extLst>
                  <a:ext uri="{0D108BD9-81ED-4DB2-BD59-A6C34878D82A}">
                    <a16:rowId xmlns="" xmlns:a16="http://schemas.microsoft.com/office/drawing/2014/main" val="10000"/>
                  </a:ext>
                </a:extLst>
              </a:tr>
              <a:tr h="274204">
                <a:tc>
                  <a:txBody>
                    <a:bodyPr/>
                    <a:lstStyle/>
                    <a:p>
                      <a:pPr algn="l" fontAlgn="b"/>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D006</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トロンボテスト</a:t>
                      </a:r>
                    </a:p>
                  </a:txBody>
                  <a:tcPr marL="9525" marR="9525" marT="9525" marB="0" anchor="ctr"/>
                </a:tc>
                <a:extLst>
                  <a:ext uri="{0D108BD9-81ED-4DB2-BD59-A6C34878D82A}">
                    <a16:rowId xmlns="" xmlns:a16="http://schemas.microsoft.com/office/drawing/2014/main" val="10001"/>
                  </a:ext>
                </a:extLst>
              </a:tr>
              <a:tr h="274204">
                <a:tc>
                  <a:txBody>
                    <a:bodyPr/>
                    <a:lstStyle/>
                    <a:p>
                      <a:pPr algn="l" fontAlgn="b"/>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D006-3</a:t>
                      </a:r>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 </a:t>
                      </a:r>
                    </a:p>
                  </a:txBody>
                  <a:tcPr marL="9525" marR="9525" marT="9525" marB="0" anchor="ctr"/>
                </a:tc>
                <a:tc>
                  <a:txBody>
                    <a:bodyPr/>
                    <a:lstStyle/>
                    <a:p>
                      <a:pPr algn="l"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mRNA</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定量</a:t>
                      </a:r>
                    </a:p>
                  </a:txBody>
                  <a:tcPr marL="9525" marR="9525" marT="9525" marB="0" anchor="ctr"/>
                </a:tc>
                <a:extLst>
                  <a:ext uri="{0D108BD9-81ED-4DB2-BD59-A6C34878D82A}">
                    <a16:rowId xmlns="" xmlns:a16="http://schemas.microsoft.com/office/drawing/2014/main" val="10002"/>
                  </a:ext>
                </a:extLst>
              </a:tr>
              <a:tr h="274204">
                <a:tc>
                  <a:txBody>
                    <a:bodyPr/>
                    <a:lstStyle/>
                    <a:p>
                      <a:pPr algn="l" fontAlgn="b"/>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D</a:t>
                      </a:r>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007</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ムコ蛋白</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extLst>
                  <a:ext uri="{0D108BD9-81ED-4DB2-BD59-A6C34878D82A}">
                    <a16:rowId xmlns="" xmlns:a16="http://schemas.microsoft.com/office/drawing/2014/main" val="1000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D007</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膵分泌性トリプシンインヒビター（</a:t>
                      </a:r>
                      <a:r>
                        <a:rPr kumimoji="1" lang="en-US" altLang="ja-JP"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PSTI)</a:t>
                      </a:r>
                      <a:endPar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endParaRPr>
                    </a:p>
                  </a:txBody>
                  <a:tcPr marL="9525" marR="9525" marT="9525" marB="0" anchor="ctr"/>
                </a:tc>
                <a:extLst>
                  <a:ext uri="{0D108BD9-81ED-4DB2-BD59-A6C34878D82A}">
                    <a16:rowId xmlns="" xmlns:a16="http://schemas.microsoft.com/office/drawing/2014/main" val="10004"/>
                  </a:ext>
                </a:extLst>
              </a:tr>
              <a:tr h="274204">
                <a:tc>
                  <a:txBody>
                    <a:bodyPr/>
                    <a:lstStyle/>
                    <a:p>
                      <a:pPr algn="l" fontAlgn="b"/>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D009</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前立腺酸ホスファターゼ抗原（</a:t>
                      </a: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PAP)</a:t>
                      </a:r>
                      <a:endPar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extLst>
                  <a:ext uri="{0D108BD9-81ED-4DB2-BD59-A6C34878D82A}">
                    <a16:rowId xmlns="" xmlns:a16="http://schemas.microsoft.com/office/drawing/2014/main" val="10005"/>
                  </a:ext>
                </a:extLst>
              </a:tr>
            </a:tbl>
          </a:graphicData>
        </a:graphic>
      </p:graphicFrame>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129</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
        <p:nvSpPr>
          <p:cNvPr id="2" name="正方形/長方形 1"/>
          <p:cNvSpPr/>
          <p:nvPr/>
        </p:nvSpPr>
        <p:spPr>
          <a:xfrm>
            <a:off x="183416" y="1611262"/>
            <a:ext cx="877163" cy="323165"/>
          </a:xfrm>
          <a:prstGeom prst="rect">
            <a:avLst/>
          </a:prstGeom>
        </p:spPr>
        <p:txBody>
          <a:bodyPr wrap="none">
            <a:spAutoFit/>
          </a:bodyPr>
          <a:lstStyle/>
          <a:p>
            <a:pPr>
              <a:lnSpc>
                <a:spcPts val="1800"/>
              </a:lnSpc>
              <a:spcBef>
                <a:spcPts val="600"/>
              </a:spcBef>
            </a:pPr>
            <a:r>
              <a:rPr lang="en-US" altLang="ja-JP" kern="0" dirty="0">
                <a:solidFill>
                  <a:prstClr val="black"/>
                </a:solidFill>
                <a:latin typeface="ＭＳ Ｐゴシック"/>
                <a:cs typeface="ＭＳゴシック"/>
              </a:rPr>
              <a:t>【</a:t>
            </a:r>
            <a:r>
              <a:rPr lang="ja-JP" altLang="en-US" kern="0" dirty="0">
                <a:solidFill>
                  <a:prstClr val="black"/>
                </a:solidFill>
                <a:latin typeface="ＭＳ Ｐゴシック"/>
                <a:cs typeface="ＭＳゴシック"/>
              </a:rPr>
              <a:t>検査</a:t>
            </a:r>
            <a:r>
              <a:rPr lang="en-US" altLang="ja-JP" kern="0" dirty="0">
                <a:solidFill>
                  <a:prstClr val="black"/>
                </a:solidFill>
                <a:latin typeface="ＭＳ Ｐゴシック"/>
                <a:cs typeface="ＭＳゴシック"/>
              </a:rPr>
              <a:t>】</a:t>
            </a:r>
          </a:p>
        </p:txBody>
      </p:sp>
      <p:graphicFrame>
        <p:nvGraphicFramePr>
          <p:cNvPr id="9" name="表 8"/>
          <p:cNvGraphicFramePr>
            <a:graphicFrameLocks noGrp="1"/>
          </p:cNvGraphicFramePr>
          <p:nvPr>
            <p:extLst>
              <p:ext uri="{D42A27DB-BD31-4B8C-83A1-F6EECF244321}">
                <p14:modId xmlns:p14="http://schemas.microsoft.com/office/powerpoint/2010/main" val="2617173101"/>
              </p:ext>
            </p:extLst>
          </p:nvPr>
        </p:nvGraphicFramePr>
        <p:xfrm>
          <a:off x="5118892" y="1926836"/>
          <a:ext cx="3675141" cy="2381518"/>
        </p:xfrm>
        <a:graphic>
          <a:graphicData uri="http://schemas.openxmlformats.org/drawingml/2006/table">
            <a:tbl>
              <a:tblPr firstRow="1" bandRow="1">
                <a:tableStyleId>{00A15C55-8517-42AA-B614-E9B94910E393}</a:tableStyleId>
              </a:tblPr>
              <a:tblGrid>
                <a:gridCol w="722813">
                  <a:extLst>
                    <a:ext uri="{9D8B030D-6E8A-4147-A177-3AD203B41FA5}">
                      <a16:colId xmlns="" xmlns:a16="http://schemas.microsoft.com/office/drawing/2014/main" val="20000"/>
                    </a:ext>
                  </a:extLst>
                </a:gridCol>
                <a:gridCol w="2952328">
                  <a:extLst>
                    <a:ext uri="{9D8B030D-6E8A-4147-A177-3AD203B41FA5}">
                      <a16:colId xmlns="" xmlns:a16="http://schemas.microsoft.com/office/drawing/2014/main" val="20001"/>
                    </a:ext>
                  </a:extLst>
                </a:gridCol>
              </a:tblGrid>
              <a:tr h="378076">
                <a:tc>
                  <a:txBody>
                    <a:bodyPr/>
                    <a:lstStyle/>
                    <a:p>
                      <a:pPr algn="ctr">
                        <a:lnSpc>
                          <a:spcPts val="1500"/>
                        </a:lnSpc>
                      </a:pPr>
                      <a:r>
                        <a:rPr kumimoji="1" lang="ja-JP" altLang="en-US" sz="1200" b="0" dirty="0"/>
                        <a:t>区分</a:t>
                      </a:r>
                      <a:endParaRPr kumimoji="1" lang="en-US" altLang="ja-JP" sz="1200" b="0" dirty="0"/>
                    </a:p>
                    <a:p>
                      <a:pPr algn="ctr">
                        <a:lnSpc>
                          <a:spcPts val="1500"/>
                        </a:lnSpc>
                      </a:pPr>
                      <a:r>
                        <a:rPr kumimoji="1" lang="ja-JP" altLang="en-US" sz="1200" b="0" dirty="0"/>
                        <a:t>番号</a:t>
                      </a:r>
                    </a:p>
                  </a:txBody>
                  <a:tcPr marL="99060" marR="99060" anchor="ctr"/>
                </a:tc>
                <a:tc>
                  <a:txBody>
                    <a:bodyPr/>
                    <a:lstStyle/>
                    <a:p>
                      <a:pPr algn="ctr">
                        <a:lnSpc>
                          <a:spcPts val="1500"/>
                        </a:lnSpc>
                      </a:pPr>
                      <a:r>
                        <a:rPr kumimoji="1" lang="ja-JP" altLang="en-US" sz="1400" b="0" dirty="0"/>
                        <a:t>手術名</a:t>
                      </a:r>
                    </a:p>
                  </a:txBody>
                  <a:tcPr marL="99060" marR="99060" anchor="ctr"/>
                </a:tc>
                <a:extLst>
                  <a:ext uri="{0D108BD9-81ED-4DB2-BD59-A6C34878D82A}">
                    <a16:rowId xmlns="" xmlns:a16="http://schemas.microsoft.com/office/drawing/2014/main" val="10000"/>
                  </a:ext>
                </a:extLst>
              </a:tr>
              <a:tr h="274204">
                <a:tc>
                  <a:txBody>
                    <a:bodyPr/>
                    <a:lstStyle/>
                    <a:p>
                      <a:pPr algn="l" fontAlgn="b"/>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K043-2</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骨関節結核瘻孔摘出術</a:t>
                      </a:r>
                      <a:endPar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extLst>
                  <a:ext uri="{0D108BD9-81ED-4DB2-BD59-A6C34878D82A}">
                    <a16:rowId xmlns="" xmlns:a16="http://schemas.microsoft.com/office/drawing/2014/main" val="10001"/>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K043-3 </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骨髄炎手術（骨結核手術を含む）</a:t>
                      </a:r>
                    </a:p>
                  </a:txBody>
                  <a:tcPr marL="9525" marR="9525" marT="9525" marB="0" anchor="ctr"/>
                </a:tc>
                <a:extLst>
                  <a:ext uri="{0D108BD9-81ED-4DB2-BD59-A6C34878D82A}">
                    <a16:rowId xmlns="" xmlns:a16="http://schemas.microsoft.com/office/drawing/2014/main" val="10002"/>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K052-2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多発性軟骨性外骨腫摘出術</a:t>
                      </a:r>
                    </a:p>
                  </a:txBody>
                  <a:tcPr marL="9525" marR="9525" marT="9525" marB="0" anchor="ctr"/>
                </a:tc>
                <a:extLst>
                  <a:ext uri="{0D108BD9-81ED-4DB2-BD59-A6C34878D82A}">
                    <a16:rowId xmlns="" xmlns:a16="http://schemas.microsoft.com/office/drawing/2014/main" val="10003"/>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K052-3</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多発性骨腫摘出術</a:t>
                      </a:r>
                    </a:p>
                  </a:txBody>
                  <a:tcPr marL="9525" marR="9525" marT="9525" marB="0" anchor="ctr"/>
                </a:tc>
                <a:extLst>
                  <a:ext uri="{0D108BD9-81ED-4DB2-BD59-A6C34878D82A}">
                    <a16:rowId xmlns="" xmlns:a16="http://schemas.microsoft.com/office/drawing/2014/main" val="10004"/>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K084</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四肢切断術　１</a:t>
                      </a:r>
                      <a:r>
                        <a:rPr lang="ja-JP" altLang="en-US" sz="1400" b="1" i="0" u="none" strike="noStrike" baseline="0" dirty="0">
                          <a:solidFill>
                            <a:srgbClr val="0070C0"/>
                          </a:solidFill>
                          <a:effectLst/>
                          <a:latin typeface="ＭＳ ゴシック" panose="020B0609070205080204" pitchFamily="49" charset="-128"/>
                          <a:ea typeface="ＭＳ ゴシック" panose="020B0609070205080204" pitchFamily="49" charset="-128"/>
                        </a:rPr>
                        <a:t> 肩甲帯</a:t>
                      </a:r>
                      <a:endPar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extLst>
                  <a:ext uri="{0D108BD9-81ED-4DB2-BD59-A6C34878D82A}">
                    <a16:rowId xmlns="" xmlns:a16="http://schemas.microsoft.com/office/drawing/2014/main" val="10005"/>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K667-3</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腹腔鏡下食道噴門部縫縮術</a:t>
                      </a:r>
                      <a:endPar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extLst>
                  <a:ext uri="{0D108BD9-81ED-4DB2-BD59-A6C34878D82A}">
                    <a16:rowId xmlns="" xmlns:a16="http://schemas.microsoft.com/office/drawing/2014/main" val="10006"/>
                  </a:ext>
                </a:extLst>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K781-2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ピンハンマー式尿路結石破砕術</a:t>
                      </a:r>
                    </a:p>
                  </a:txBody>
                  <a:tcPr marL="9525" marR="9525" marT="9525" marB="0" anchor="ctr"/>
                </a:tc>
                <a:extLst>
                  <a:ext uri="{0D108BD9-81ED-4DB2-BD59-A6C34878D82A}">
                    <a16:rowId xmlns="" xmlns:a16="http://schemas.microsoft.com/office/drawing/2014/main" val="10007"/>
                  </a:ext>
                </a:extLst>
              </a:tr>
            </a:tbl>
          </a:graphicData>
        </a:graphic>
      </p:graphicFrame>
      <p:sp>
        <p:nvSpPr>
          <p:cNvPr id="11" name="正方形/長方形 10"/>
          <p:cNvSpPr/>
          <p:nvPr/>
        </p:nvSpPr>
        <p:spPr>
          <a:xfrm>
            <a:off x="5025024" y="1603671"/>
            <a:ext cx="877163" cy="323165"/>
          </a:xfrm>
          <a:prstGeom prst="rect">
            <a:avLst/>
          </a:prstGeom>
        </p:spPr>
        <p:txBody>
          <a:bodyPr wrap="none">
            <a:spAutoFit/>
          </a:bodyPr>
          <a:lstStyle/>
          <a:p>
            <a:pPr>
              <a:lnSpc>
                <a:spcPts val="1800"/>
              </a:lnSpc>
              <a:spcBef>
                <a:spcPts val="600"/>
              </a:spcBef>
            </a:pPr>
            <a:r>
              <a:rPr lang="en-US" altLang="ja-JP" kern="0" dirty="0">
                <a:solidFill>
                  <a:prstClr val="black"/>
                </a:solidFill>
                <a:latin typeface="ＭＳ Ｐゴシック"/>
                <a:cs typeface="ＭＳゴシック"/>
              </a:rPr>
              <a:t>【</a:t>
            </a:r>
            <a:r>
              <a:rPr lang="ja-JP" altLang="en-US" kern="0" dirty="0">
                <a:solidFill>
                  <a:prstClr val="black"/>
                </a:solidFill>
                <a:latin typeface="ＭＳ Ｐゴシック"/>
                <a:cs typeface="ＭＳゴシック"/>
              </a:rPr>
              <a:t>手術</a:t>
            </a:r>
            <a:r>
              <a:rPr lang="en-US" altLang="ja-JP" kern="0" dirty="0">
                <a:solidFill>
                  <a:prstClr val="black"/>
                </a:solidFill>
                <a:latin typeface="ＭＳ Ｐゴシック"/>
                <a:cs typeface="ＭＳゴシック"/>
              </a:rPr>
              <a:t>】</a:t>
            </a:r>
          </a:p>
        </p:txBody>
      </p:sp>
      <p:sp>
        <p:nvSpPr>
          <p:cNvPr id="12" name="正方形/長方形 11"/>
          <p:cNvSpPr/>
          <p:nvPr/>
        </p:nvSpPr>
        <p:spPr>
          <a:xfrm>
            <a:off x="344488" y="3789048"/>
            <a:ext cx="3817398" cy="553998"/>
          </a:xfrm>
          <a:prstGeom prst="rect">
            <a:avLst/>
          </a:prstGeom>
          <a:noFill/>
          <a:ln w="6350" cap="flat" cmpd="sng" algn="ctr">
            <a:solidFill>
              <a:sysClr val="windowText" lastClr="000000"/>
            </a:solidFill>
            <a:prstDash val="dash"/>
            <a:miter lim="800000"/>
          </a:ln>
          <a:effectLst/>
        </p:spPr>
        <p:txBody>
          <a:bodyPr wrap="square">
            <a:spAutoFit/>
          </a:bodyPr>
          <a:lstStyle/>
          <a:p>
            <a:pPr algn="just" fontAlgn="base">
              <a:spcBef>
                <a:spcPct val="0"/>
              </a:spcBef>
              <a:spcAft>
                <a:spcPct val="0"/>
              </a:spcAft>
              <a:defRPr/>
            </a:pPr>
            <a:r>
              <a:rPr kumimoji="0" lang="en-US" altLang="ja-JP" sz="1400" kern="100" dirty="0">
                <a:solidFill>
                  <a:prstClr val="black"/>
                </a:solidFill>
                <a:latin typeface="ＭＳ Ｐゴシック"/>
                <a:cs typeface="Arial" panose="020B0604020202020204" pitchFamily="34" charset="0"/>
              </a:rPr>
              <a:t>[</a:t>
            </a:r>
            <a:r>
              <a:rPr kumimoji="0" lang="ja-JP" altLang="en-US" sz="1400" kern="100" dirty="0">
                <a:solidFill>
                  <a:prstClr val="black"/>
                </a:solidFill>
                <a:latin typeface="ＭＳ Ｐゴシック"/>
                <a:cs typeface="Arial" panose="020B0604020202020204" pitchFamily="34" charset="0"/>
              </a:rPr>
              <a:t>経過措置</a:t>
            </a:r>
            <a:r>
              <a:rPr kumimoji="0" lang="en-US" altLang="ja-JP" sz="1400" kern="100" dirty="0">
                <a:solidFill>
                  <a:prstClr val="black"/>
                </a:solidFill>
                <a:latin typeface="ＭＳ Ｐゴシック"/>
                <a:cs typeface="Arial" panose="020B0604020202020204" pitchFamily="34" charset="0"/>
              </a:rPr>
              <a:t>]</a:t>
            </a:r>
          </a:p>
          <a:p>
            <a:pPr algn="just" fontAlgn="base">
              <a:spcBef>
                <a:spcPct val="0"/>
              </a:spcBef>
              <a:spcAft>
                <a:spcPct val="0"/>
              </a:spcAft>
              <a:defRPr/>
            </a:pPr>
            <a:r>
              <a:rPr kumimoji="0" lang="ja-JP" altLang="en-US" sz="1400" kern="100" dirty="0">
                <a:solidFill>
                  <a:prstClr val="black"/>
                </a:solidFill>
                <a:latin typeface="ＭＳ Ｐゴシック"/>
                <a:cs typeface="Arial" panose="020B0604020202020204" pitchFamily="34" charset="0"/>
              </a:rPr>
              <a:t>平成３２年３月３１日までの間に限り算定できる</a:t>
            </a:r>
            <a:r>
              <a:rPr kumimoji="0" lang="ja-JP" altLang="en-US" sz="1400" kern="0" dirty="0">
                <a:solidFill>
                  <a:prstClr val="black"/>
                </a:solidFill>
                <a:latin typeface="ＭＳ Ｐゴシック"/>
                <a:cs typeface="Arial" panose="020B0604020202020204" pitchFamily="34" charset="0"/>
              </a:rPr>
              <a:t>　　</a:t>
            </a:r>
            <a:r>
              <a:rPr kumimoji="0" lang="ja-JP" altLang="en-US" sz="1600" kern="0" dirty="0">
                <a:solidFill>
                  <a:prstClr val="black"/>
                </a:solidFill>
                <a:latin typeface="ＭＳ Ｐゴシック"/>
                <a:cs typeface="Arial" panose="020B0604020202020204" pitchFamily="34" charset="0"/>
              </a:rPr>
              <a:t>　　　　　　　　</a:t>
            </a:r>
            <a:endParaRPr kumimoji="0" lang="en-US" altLang="ja-JP" sz="1600" kern="0" dirty="0">
              <a:solidFill>
                <a:prstClr val="black"/>
              </a:solidFill>
              <a:latin typeface="ＭＳ Ｐゴシック"/>
              <a:cs typeface="Arial" panose="020B0604020202020204" pitchFamily="34" charset="0"/>
            </a:endParaRPr>
          </a:p>
        </p:txBody>
      </p:sp>
      <p:sp>
        <p:nvSpPr>
          <p:cNvPr id="13" name="Rectangle 37"/>
          <p:cNvSpPr>
            <a:spLocks noChangeArrowheads="1"/>
          </p:cNvSpPr>
          <p:nvPr/>
        </p:nvSpPr>
        <p:spPr bwMode="auto">
          <a:xfrm>
            <a:off x="85059" y="764707"/>
            <a:ext cx="9719658" cy="846557"/>
          </a:xfrm>
          <a:prstGeom prst="rect">
            <a:avLst/>
          </a:prstGeom>
          <a:solidFill>
            <a:srgbClr val="FFFFAF">
              <a:alpha val="49804"/>
            </a:srgbClr>
          </a:solidFill>
          <a:ln w="9525">
            <a:solidFill>
              <a:schemeClr val="tx1"/>
            </a:solidFill>
            <a:miter lim="800000"/>
            <a:headEnd/>
            <a:tailEnd/>
          </a:ln>
        </p:spPr>
        <p:txBody>
          <a:bodyPr/>
          <a:lstStyle/>
          <a:p>
            <a:r>
              <a:rPr lang="ja-JP" altLang="en-US" sz="2000" b="1" u="sng" dirty="0">
                <a:solidFill>
                  <a:prstClr val="black"/>
                </a:solidFill>
              </a:rPr>
              <a:t>（４）廃止を行う技術</a:t>
            </a:r>
            <a:endParaRPr lang="en-US" altLang="ja-JP" sz="2000" dirty="0">
              <a:solidFill>
                <a:prstClr val="black"/>
              </a:solidFill>
            </a:endParaRPr>
          </a:p>
          <a:p>
            <a:pPr>
              <a:lnSpc>
                <a:spcPts val="1900"/>
              </a:lnSpc>
            </a:pPr>
            <a:r>
              <a:rPr lang="ja-JP" altLang="en-US" sz="1600" dirty="0">
                <a:solidFill>
                  <a:prstClr val="black"/>
                </a:solidFill>
              </a:rPr>
              <a:t>　</a:t>
            </a:r>
            <a:r>
              <a:rPr lang="ja-JP" altLang="en-US" sz="1900" dirty="0">
                <a:solidFill>
                  <a:prstClr val="black"/>
                </a:solidFill>
                <a:latin typeface="ＭＳゴシック"/>
              </a:rPr>
              <a:t>医療技術評価分科会における検討結果等を踏まえ、廃止を行う技術や、すでに製造販売が中止されてから一定期間が経過した医療機器を用いる技術</a:t>
            </a:r>
            <a:endParaRPr lang="en-US" altLang="ja-JP" sz="1600" dirty="0">
              <a:solidFill>
                <a:prstClr val="black"/>
              </a:solidFill>
            </a:endParaRPr>
          </a:p>
          <a:p>
            <a:pPr>
              <a:lnSpc>
                <a:spcPts val="2200"/>
              </a:lnSpc>
            </a:pPr>
            <a:r>
              <a:rPr lang="ja-JP" altLang="en-US" sz="2000" kern="0" dirty="0">
                <a:solidFill>
                  <a:prstClr val="black"/>
                </a:solidFill>
                <a:latin typeface="ＭＳ Ｐゴシック"/>
                <a:cs typeface="ＭＳゴシック"/>
              </a:rPr>
              <a:t>　　　</a:t>
            </a:r>
            <a:endParaRPr lang="en-US" altLang="ja-JP" sz="1600" dirty="0">
              <a:solidFill>
                <a:prstClr val="black"/>
              </a:solidFill>
            </a:endParaRPr>
          </a:p>
          <a:p>
            <a:pPr fontAlgn="base">
              <a:spcBef>
                <a:spcPct val="20000"/>
              </a:spcBef>
              <a:spcAft>
                <a:spcPct val="0"/>
              </a:spcAft>
              <a:defRPr/>
            </a:pPr>
            <a:endParaRPr lang="en-US" altLang="ja-JP" sz="1600" dirty="0">
              <a:solidFill>
                <a:prstClr val="black"/>
              </a:solidFill>
            </a:endParaRPr>
          </a:p>
          <a:p>
            <a:pPr fontAlgn="base">
              <a:spcBef>
                <a:spcPct val="20000"/>
              </a:spcBef>
              <a:spcAft>
                <a:spcPct val="0"/>
              </a:spcAft>
              <a:defRPr/>
            </a:pPr>
            <a:endParaRPr lang="en-US" altLang="ja-JP" sz="1200" dirty="0">
              <a:solidFill>
                <a:prstClr val="black"/>
              </a:solidFill>
            </a:endParaRPr>
          </a:p>
          <a:p>
            <a:pPr fontAlgn="base">
              <a:spcBef>
                <a:spcPct val="20000"/>
              </a:spcBef>
              <a:spcAft>
                <a:spcPct val="0"/>
              </a:spcAft>
              <a:defRPr/>
            </a:pPr>
            <a:r>
              <a:rPr lang="ja-JP" altLang="en-US" sz="1600" b="1" dirty="0">
                <a:solidFill>
                  <a:prstClr val="black"/>
                </a:solidFill>
              </a:rPr>
              <a:t>　　　　　　　　　　　　　　　　 </a:t>
            </a:r>
          </a:p>
        </p:txBody>
      </p:sp>
      <p:sp>
        <p:nvSpPr>
          <p:cNvPr id="14" name="テキスト ボックス 13"/>
          <p:cNvSpPr txBox="1"/>
          <p:nvPr/>
        </p:nvSpPr>
        <p:spPr>
          <a:xfrm>
            <a:off x="1352600" y="3830163"/>
            <a:ext cx="639863" cy="253916"/>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50" dirty="0">
                <a:solidFill>
                  <a:srgbClr val="002060"/>
                </a:solidFill>
                <a:latin typeface="ＭＳ Ｐゴシック" panose="020B0600070205080204" pitchFamily="50" charset="-128"/>
              </a:rPr>
              <a:t>点</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644</a:t>
            </a:r>
            <a:endParaRPr lang="ja-JP" altLang="en-US" sz="105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026764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36" y="822295"/>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２．改定の基本的視点と具体的方向性⑤</a:t>
            </a:r>
            <a:endParaRPr lang="en-US" altLang="ja-JP" sz="2200" dirty="0">
              <a:solidFill>
                <a:srgbClr val="000000"/>
              </a:solidFill>
            </a:endParaRPr>
          </a:p>
        </p:txBody>
      </p:sp>
      <p:sp>
        <p:nvSpPr>
          <p:cNvPr id="7" name="Rectangle 4"/>
          <p:cNvSpPr>
            <a:spLocks noChangeArrowheads="1"/>
          </p:cNvSpPr>
          <p:nvPr/>
        </p:nvSpPr>
        <p:spPr bwMode="auto">
          <a:xfrm>
            <a:off x="340537" y="1196756"/>
            <a:ext cx="9360827" cy="2313454"/>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（２）新しいニーズにも対応でき、安心・安全で納得できる質の高い医療の実現・充実</a:t>
            </a:r>
            <a:endParaRPr lang="en-US" altLang="ja-JP" sz="2000" b="1" u="sng" dirty="0">
              <a:solidFill>
                <a:srgbClr val="000000"/>
              </a:solid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ＩＣＴ等の将来の医療を担う新たな技術の着実な導入、データの収集・利活用の推進</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最新の技術革新を取り込むことにより、医療の質を向上させるため、遠隔診療の適切な</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活用や、医療連携を含めたＩＣＴ等の有効活用を進めるとともに、データを収集・利活用し、</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実態やエビデンスに基づく評価を推進。</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アウトカムに着目した評価の推進</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質の高いリハビリテーションの評価をはじめとして、アウトカムに着目した評価を推進。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13</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00459101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３．情報通信機器を活用した診療</a:t>
            </a:r>
          </a:p>
        </p:txBody>
      </p:sp>
      <p:sp>
        <p:nvSpPr>
          <p:cNvPr id="7" name="正方形/長方形 6"/>
          <p:cNvSpPr/>
          <p:nvPr/>
        </p:nvSpPr>
        <p:spPr>
          <a:xfrm>
            <a:off x="178455" y="1986133"/>
            <a:ext cx="9519941" cy="4324261"/>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2200"/>
              </a:lnSpc>
            </a:pPr>
            <a:r>
              <a:rPr lang="ja-JP" altLang="en-US" sz="2000" kern="100" dirty="0">
                <a:solidFill>
                  <a:prstClr val="black"/>
                </a:solidFill>
                <a:latin typeface="+mn-ea"/>
                <a:ea typeface="+mn-ea"/>
                <a:cs typeface="Times New Roman"/>
              </a:rPr>
              <a:t>◇　遠隔診療はあくまでも対面診療の補完であり、最終的に、医療の責任をとるのは　</a:t>
            </a:r>
            <a:endParaRPr lang="en-US" altLang="ja-JP" sz="2000" kern="100" dirty="0">
              <a:solidFill>
                <a:prstClr val="black"/>
              </a:solidFill>
              <a:latin typeface="+mn-ea"/>
              <a:ea typeface="+mn-ea"/>
              <a:cs typeface="Times New Roman"/>
            </a:endParaRPr>
          </a:p>
          <a:p>
            <a:pPr eaLnBrk="1" hangingPunct="1">
              <a:lnSpc>
                <a:spcPts val="2200"/>
              </a:lnSpc>
            </a:pPr>
            <a:r>
              <a:rPr lang="ja-JP" altLang="en-US" sz="2000" kern="100" dirty="0">
                <a:solidFill>
                  <a:prstClr val="black"/>
                </a:solidFill>
                <a:latin typeface="+mn-ea"/>
                <a:ea typeface="+mn-ea"/>
                <a:cs typeface="Times New Roman"/>
              </a:rPr>
              <a:t>　 我々医師であり、遠隔診療は医師の対面診療に取って代わるものではない。</a:t>
            </a:r>
            <a:endParaRPr lang="en-US" altLang="ja-JP" sz="2000" kern="100" dirty="0">
              <a:solidFill>
                <a:prstClr val="black"/>
              </a:solidFill>
              <a:latin typeface="+mn-ea"/>
              <a:ea typeface="+mn-ea"/>
              <a:cs typeface="Times New Roman"/>
            </a:endParaRPr>
          </a:p>
          <a:p>
            <a:pPr eaLnBrk="1" hangingPunct="1">
              <a:lnSpc>
                <a:spcPts val="2200"/>
              </a:lnSpc>
            </a:pPr>
            <a:r>
              <a:rPr lang="ja-JP" altLang="en-US" sz="2000" kern="100" dirty="0">
                <a:solidFill>
                  <a:prstClr val="black"/>
                </a:solidFill>
                <a:latin typeface="+mn-ea"/>
                <a:ea typeface="+mn-ea"/>
                <a:cs typeface="Times New Roman"/>
              </a:rPr>
              <a:t>◇　中医協では「遠隔診療の診療報酬上の評価のためには、対面診療に比べて患者に</a:t>
            </a:r>
            <a:endParaRPr lang="en-US" altLang="ja-JP" sz="2000" kern="100" dirty="0">
              <a:solidFill>
                <a:prstClr val="black"/>
              </a:solidFill>
              <a:latin typeface="+mn-ea"/>
              <a:ea typeface="+mn-ea"/>
              <a:cs typeface="Times New Roman"/>
            </a:endParaRPr>
          </a:p>
          <a:p>
            <a:pPr eaLnBrk="1" hangingPunct="1">
              <a:lnSpc>
                <a:spcPts val="2200"/>
              </a:lnSpc>
            </a:pPr>
            <a:r>
              <a:rPr lang="en-US" altLang="ja-JP" sz="2000" kern="100" dirty="0">
                <a:solidFill>
                  <a:prstClr val="black"/>
                </a:solidFill>
                <a:latin typeface="+mn-ea"/>
                <a:ea typeface="+mn-ea"/>
                <a:cs typeface="Times New Roman"/>
              </a:rPr>
              <a:t>   </a:t>
            </a:r>
            <a:r>
              <a:rPr lang="ja-JP" altLang="en-US" sz="2000" kern="100" dirty="0">
                <a:solidFill>
                  <a:prstClr val="black"/>
                </a:solidFill>
                <a:latin typeface="+mn-ea"/>
                <a:ea typeface="+mn-ea"/>
                <a:cs typeface="Times New Roman"/>
              </a:rPr>
              <a:t>対する医療サービスの質が上がるという科学的なデータが必要」というスタンスで対応</a:t>
            </a:r>
            <a:endParaRPr lang="en-US" altLang="ja-JP" sz="2000" kern="100" dirty="0">
              <a:solidFill>
                <a:prstClr val="black"/>
              </a:solidFill>
              <a:latin typeface="+mn-ea"/>
              <a:ea typeface="+mn-ea"/>
              <a:cs typeface="Times New Roman"/>
            </a:endParaRPr>
          </a:p>
          <a:p>
            <a:pPr eaLnBrk="1" hangingPunct="1">
              <a:lnSpc>
                <a:spcPts val="2200"/>
              </a:lnSpc>
            </a:pPr>
            <a:r>
              <a:rPr lang="en-US" altLang="ja-JP" sz="2000" kern="100" dirty="0">
                <a:solidFill>
                  <a:prstClr val="black"/>
                </a:solidFill>
                <a:latin typeface="+mn-ea"/>
                <a:ea typeface="+mn-ea"/>
                <a:cs typeface="Times New Roman"/>
              </a:rPr>
              <a:t>   </a:t>
            </a:r>
            <a:r>
              <a:rPr lang="ja-JP" altLang="en-US" sz="2000" kern="100" dirty="0">
                <a:solidFill>
                  <a:prstClr val="black"/>
                </a:solidFill>
                <a:latin typeface="+mn-ea"/>
                <a:ea typeface="+mn-ea"/>
                <a:cs typeface="Times New Roman"/>
              </a:rPr>
              <a:t>してきた経緯がある。</a:t>
            </a:r>
            <a:r>
              <a:rPr lang="ja-JP" altLang="en-US" sz="2000" dirty="0">
                <a:latin typeface="+mn-ea"/>
                <a:ea typeface="+mn-ea"/>
              </a:rPr>
              <a:t/>
            </a:r>
            <a:br>
              <a:rPr lang="ja-JP" altLang="en-US" sz="2000" dirty="0">
                <a:latin typeface="+mn-ea"/>
                <a:ea typeface="+mn-ea"/>
              </a:rPr>
            </a:br>
            <a:r>
              <a:rPr lang="ja-JP" altLang="en-US" sz="2000" dirty="0">
                <a:latin typeface="+mn-ea"/>
                <a:ea typeface="+mn-ea"/>
              </a:rPr>
              <a:t>◇　一方、日本再興戦略や未来投資会議などから、ＩＣＴを活用した診療支援や遠隔診</a:t>
            </a:r>
            <a:endParaRPr lang="en-US" altLang="ja-JP" sz="2000" dirty="0">
              <a:latin typeface="+mn-ea"/>
              <a:ea typeface="+mn-ea"/>
            </a:endParaRPr>
          </a:p>
          <a:p>
            <a:pPr eaLnBrk="1" hangingPunct="1">
              <a:lnSpc>
                <a:spcPts val="2200"/>
              </a:lnSpc>
            </a:pPr>
            <a:r>
              <a:rPr lang="en-US" altLang="ja-JP" sz="2000" dirty="0">
                <a:latin typeface="+mn-ea"/>
                <a:ea typeface="+mn-ea"/>
              </a:rPr>
              <a:t>   </a:t>
            </a:r>
            <a:r>
              <a:rPr lang="ja-JP" altLang="en-US" sz="2000" dirty="0">
                <a:latin typeface="+mn-ea"/>
                <a:ea typeface="+mn-ea"/>
              </a:rPr>
              <a:t>療を保険導入させるべきと大きな圧力があった。 </a:t>
            </a:r>
            <a:br>
              <a:rPr lang="ja-JP" altLang="en-US" sz="2000" dirty="0">
                <a:latin typeface="+mn-ea"/>
                <a:ea typeface="+mn-ea"/>
              </a:rPr>
            </a:br>
            <a:r>
              <a:rPr lang="ja-JP" altLang="en-US" sz="2000" dirty="0">
                <a:latin typeface="+mn-ea"/>
                <a:ea typeface="+mn-ea"/>
              </a:rPr>
              <a:t>◇　中医協で審議した結果、　 </a:t>
            </a:r>
            <a:br>
              <a:rPr lang="ja-JP" altLang="en-US" sz="2000" dirty="0">
                <a:latin typeface="+mn-ea"/>
                <a:ea typeface="+mn-ea"/>
              </a:rPr>
            </a:br>
            <a:r>
              <a:rPr lang="ja-JP" altLang="en-US" sz="2000" dirty="0">
                <a:latin typeface="+mn-ea"/>
                <a:ea typeface="+mn-ea"/>
              </a:rPr>
              <a:t>　１） 情報通信機器の条件、対象疾病、どのような状況に使用し得るか等のガイドライン</a:t>
            </a:r>
            <a:endParaRPr lang="en-US" altLang="ja-JP" sz="2000" dirty="0">
              <a:latin typeface="+mn-ea"/>
              <a:ea typeface="+mn-ea"/>
            </a:endParaRPr>
          </a:p>
          <a:p>
            <a:pPr eaLnBrk="1" hangingPunct="1">
              <a:lnSpc>
                <a:spcPts val="2200"/>
              </a:lnSpc>
            </a:pPr>
            <a:r>
              <a:rPr lang="en-US" altLang="ja-JP" sz="2000" dirty="0">
                <a:latin typeface="+mn-ea"/>
                <a:ea typeface="+mn-ea"/>
              </a:rPr>
              <a:t>     </a:t>
            </a:r>
            <a:r>
              <a:rPr lang="ja-JP" altLang="en-US" sz="2000" dirty="0">
                <a:latin typeface="+mn-ea"/>
                <a:ea typeface="+mn-ea"/>
              </a:rPr>
              <a:t>を設けた上で </a:t>
            </a:r>
            <a:br>
              <a:rPr lang="ja-JP" altLang="en-US" sz="2000" dirty="0">
                <a:latin typeface="+mn-ea"/>
                <a:ea typeface="+mn-ea"/>
              </a:rPr>
            </a:br>
            <a:r>
              <a:rPr lang="ja-JP" altLang="en-US" sz="2000" dirty="0">
                <a:latin typeface="+mn-ea"/>
                <a:ea typeface="+mn-ea"/>
              </a:rPr>
              <a:t>　２） ７項目におよぶ基本的な考え方をまとめ、 </a:t>
            </a:r>
            <a:br>
              <a:rPr lang="ja-JP" altLang="en-US" sz="2000" dirty="0">
                <a:latin typeface="+mn-ea"/>
                <a:ea typeface="+mn-ea"/>
              </a:rPr>
            </a:br>
            <a:r>
              <a:rPr lang="ja-JP" altLang="en-US" sz="2000" dirty="0">
                <a:latin typeface="+mn-ea"/>
                <a:ea typeface="+mn-ea"/>
              </a:rPr>
              <a:t>　３） 不適切な受診防止のための算定回数制限などを設け、 </a:t>
            </a:r>
            <a:br>
              <a:rPr lang="ja-JP" altLang="en-US" sz="2000" dirty="0">
                <a:latin typeface="+mn-ea"/>
                <a:ea typeface="+mn-ea"/>
              </a:rPr>
            </a:br>
            <a:r>
              <a:rPr lang="ja-JP" altLang="en-US" sz="2000" dirty="0">
                <a:latin typeface="+mn-ea"/>
                <a:ea typeface="+mn-ea"/>
              </a:rPr>
              <a:t>　４） 対面診療との報酬上の差を付けた上で、 </a:t>
            </a:r>
            <a:r>
              <a:rPr lang="ja-JP" altLang="en-US" sz="2000" spc="-20" dirty="0">
                <a:latin typeface="+mn-ea"/>
                <a:ea typeface="+mn-ea"/>
              </a:rPr>
              <a:t>限定的に保険適用とすることを了承した。 </a:t>
            </a:r>
            <a:br>
              <a:rPr lang="ja-JP" altLang="en-US" sz="2000" spc="-20" dirty="0">
                <a:latin typeface="+mn-ea"/>
                <a:ea typeface="+mn-ea"/>
              </a:rPr>
            </a:br>
            <a:r>
              <a:rPr lang="ja-JP" altLang="en-US" sz="2000" dirty="0">
                <a:latin typeface="+mn-ea"/>
                <a:ea typeface="+mn-ea"/>
              </a:rPr>
              <a:t>◇　ガイドラインの作成には日本医師会として深く関わっており、問題のあるまま完成と</a:t>
            </a:r>
            <a:endParaRPr lang="en-US" altLang="ja-JP" sz="2000" dirty="0">
              <a:latin typeface="+mn-ea"/>
              <a:ea typeface="+mn-ea"/>
            </a:endParaRPr>
          </a:p>
          <a:p>
            <a:pPr eaLnBrk="1" hangingPunct="1">
              <a:lnSpc>
                <a:spcPts val="2200"/>
              </a:lnSpc>
            </a:pPr>
            <a:r>
              <a:rPr lang="en-US" altLang="ja-JP" sz="2000" dirty="0">
                <a:latin typeface="+mn-ea"/>
                <a:ea typeface="+mn-ea"/>
              </a:rPr>
              <a:t>   </a:t>
            </a:r>
            <a:r>
              <a:rPr lang="ja-JP" altLang="en-US" sz="2000" dirty="0">
                <a:latin typeface="+mn-ea"/>
                <a:ea typeface="+mn-ea"/>
              </a:rPr>
              <a:t>はしない。 </a:t>
            </a:r>
            <a:endParaRPr lang="ja-JP" altLang="ja-JP" sz="2000" kern="100" dirty="0">
              <a:solidFill>
                <a:prstClr val="black"/>
              </a:solidFill>
              <a:latin typeface="+mn-ea"/>
              <a:ea typeface="+mn-ea"/>
              <a:cs typeface="Times New Roman"/>
            </a:endParaRPr>
          </a:p>
        </p:txBody>
      </p:sp>
      <p:sp>
        <p:nvSpPr>
          <p:cNvPr id="9" name="Rectangle 7"/>
          <p:cNvSpPr>
            <a:spLocks noChangeArrowheads="1"/>
          </p:cNvSpPr>
          <p:nvPr/>
        </p:nvSpPr>
        <p:spPr bwMode="auto">
          <a:xfrm>
            <a:off x="165111" y="764704"/>
            <a:ext cx="9546631" cy="1152128"/>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500"/>
              </a:lnSpc>
              <a:spcBef>
                <a:spcPts val="0"/>
              </a:spcBef>
              <a:buFont typeface="Arial" charset="0"/>
              <a:buNone/>
            </a:pPr>
            <a:r>
              <a:rPr lang="ja-JP" altLang="en-US" sz="2200" kern="100" dirty="0">
                <a:solidFill>
                  <a:prstClr val="black"/>
                </a:solidFill>
                <a:latin typeface="ＭＳ Ｐゴシック"/>
                <a:ea typeface="ＭＳ Ｐゴシック"/>
                <a:cs typeface="Times New Roman"/>
              </a:rPr>
              <a:t>（１）オンライン診療料・オンライン医学管理料・オンライン在宅管理料の新設</a:t>
            </a:r>
            <a:endParaRPr lang="en-US" altLang="ja-JP" sz="2200" kern="100" dirty="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200" kern="100" dirty="0">
                <a:solidFill>
                  <a:prstClr val="black"/>
                </a:solidFill>
                <a:latin typeface="ＭＳ Ｐゴシック"/>
                <a:ea typeface="ＭＳ Ｐゴシック"/>
                <a:cs typeface="Times New Roman"/>
              </a:rPr>
              <a:t>（２）電話等再診の見直し　（３）ＩＣＴを利用した死亡診断における連携</a:t>
            </a:r>
            <a:endParaRPr lang="en-US" altLang="ja-JP" sz="2200" kern="100" dirty="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200" kern="100" dirty="0">
                <a:solidFill>
                  <a:prstClr val="black"/>
                </a:solidFill>
                <a:latin typeface="ＭＳ Ｐゴシック"/>
                <a:ea typeface="ＭＳ Ｐゴシック"/>
                <a:cs typeface="Times New Roman"/>
              </a:rPr>
              <a:t>（４）遠隔モニタリング加算の新設　等</a:t>
            </a:r>
            <a:endParaRPr lang="ja-JP" altLang="ja-JP" sz="2200" kern="100" dirty="0">
              <a:solidFill>
                <a:prstClr val="black"/>
              </a:solidFill>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130</a:t>
            </a:fld>
            <a:endParaRPr lang="ja-JP" altLang="en-US" sz="1600" dirty="0">
              <a:solidFill>
                <a:prstClr val="black"/>
              </a:solidFill>
            </a:endParaRPr>
          </a:p>
        </p:txBody>
      </p:sp>
    </p:spTree>
    <p:extLst>
      <p:ext uri="{BB962C8B-B14F-4D97-AF65-F5344CB8AC3E}">
        <p14:creationId xmlns:p14="http://schemas.microsoft.com/office/powerpoint/2010/main" val="56913699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0" y="0"/>
            <a:ext cx="93172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cxnSp>
        <p:nvCxnSpPr>
          <p:cNvPr id="2" name="直線コネクタ 1"/>
          <p:cNvCxnSpPr/>
          <p:nvPr/>
        </p:nvCxnSpPr>
        <p:spPr>
          <a:xfrm>
            <a:off x="0" y="0"/>
            <a:ext cx="931720" cy="0"/>
          </a:xfrm>
          <a:prstGeom prst="line">
            <a:avLst/>
          </a:prstGeom>
          <a:ln w="0" cap="flat" cmpd="sng" algn="ctr">
            <a:solidFill>
              <a:srgbClr val="FBFFFF"/>
            </a:solidFill>
            <a:prstDash val="solid"/>
            <a:round/>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90585" y="12700"/>
            <a:ext cx="9722177" cy="730721"/>
          </a:xfrm>
          <a:prstGeom prst="rect">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2800" b="1" dirty="0">
                <a:solidFill>
                  <a:prstClr val="black"/>
                </a:solidFill>
                <a:latin typeface="ＭＳ Ｐゴシック"/>
                <a:cs typeface="Meiryo UI" panose="020B0604030504040204" pitchFamily="50" charset="-128"/>
              </a:rPr>
              <a:t>遠隔診療</a:t>
            </a:r>
            <a:endParaRPr lang="en-US" altLang="ja-JP" sz="2800" b="1" dirty="0">
              <a:solidFill>
                <a:prstClr val="black"/>
              </a:solidFill>
              <a:latin typeface="ＭＳ Ｐゴシック"/>
              <a:cs typeface="Meiryo UI" panose="020B0604030504040204" pitchFamily="50" charset="-128"/>
            </a:endParaRPr>
          </a:p>
        </p:txBody>
      </p:sp>
      <p:sp>
        <p:nvSpPr>
          <p:cNvPr id="15" name="角丸四角形 14"/>
          <p:cNvSpPr/>
          <p:nvPr/>
        </p:nvSpPr>
        <p:spPr>
          <a:xfrm>
            <a:off x="58756" y="1268762"/>
            <a:ext cx="9792826" cy="1206638"/>
          </a:xfrm>
          <a:prstGeom prst="roundRect">
            <a:avLst>
              <a:gd name="adj" fmla="val 3371"/>
            </a:avLst>
          </a:prstGeom>
          <a:ln>
            <a:solidFill>
              <a:schemeClr val="accent1"/>
            </a:solidFill>
          </a:ln>
          <a:effectLst>
            <a:outerShdw blurRad="50800" dist="38100" dir="5400000" algn="t"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t"/>
          <a:lstStyle/>
          <a:p>
            <a:r>
              <a:rPr lang="ja-JP"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遠隔診療や小型無人機等の「近未来技術実証」の推進</a:t>
            </a:r>
            <a:r>
              <a:rPr lang="ja-JP"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srgbClr val="1F497D"/>
                </a:solidFill>
                <a:latin typeface="Meiryo UI" panose="020B0604030504040204" pitchFamily="50" charset="-128"/>
                <a:ea typeface="Meiryo UI" panose="020B0604030504040204" pitchFamily="50" charset="-128"/>
                <a:cs typeface="Meiryo UI" panose="020B0604030504040204" pitchFamily="50" charset="-128"/>
              </a:rPr>
              <a:t>②　遠隔診療の取扱いの明確化</a:t>
            </a:r>
            <a:endParaRPr lang="ja-JP" altLang="ja-JP" sz="1400" b="1" dirty="0">
              <a:solidFill>
                <a:srgbClr val="1F497D"/>
              </a:solidFill>
              <a:latin typeface="Meiryo UI" panose="020B0604030504040204" pitchFamily="50" charset="-128"/>
              <a:ea typeface="Meiryo UI" panose="020B0604030504040204" pitchFamily="50" charset="-128"/>
              <a:cs typeface="Meiryo UI" panose="020B0604030504040204" pitchFamily="50" charset="-128"/>
            </a:endParaRPr>
          </a:p>
          <a:p>
            <a:r>
              <a:rPr lang="ja-JP"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患者の遠隔診療のニーズに対応するため、</a:t>
            </a:r>
            <a:r>
              <a:rPr lang="ja-JP" altLang="en-US" sz="1400" u="heavy" dirty="0">
                <a:solidFill>
                  <a:prstClr val="black"/>
                </a:solidFill>
                <a:uFill>
                  <a:solidFill>
                    <a:srgbClr val="FF0000"/>
                  </a:solidFill>
                </a:uFill>
                <a:latin typeface="Meiryo UI" panose="020B0604030504040204" pitchFamily="50" charset="-128"/>
                <a:ea typeface="Meiryo UI" panose="020B0604030504040204" pitchFamily="50" charset="-128"/>
                <a:cs typeface="Meiryo UI" panose="020B0604030504040204" pitchFamily="50" charset="-128"/>
              </a:rPr>
              <a:t>遠隔診療に関する現行の通知に記載された、離島・へき地の患者や特定（９種類）の遠隔診療以外の場合、また、初診であっても直接の対面診療を行うことが困難である場合についても、医師の判断により遠隔診療が可能であることを明確化するため、速やかに通知を発出</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する。</a:t>
            </a:r>
          </a:p>
          <a:p>
            <a:endParaRPr lang="en-US" altLang="ja-JP" sz="1400" b="1" dirty="0">
              <a:solidFill>
                <a:srgbClr val="1F497D"/>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51243" y="920596"/>
            <a:ext cx="6506909" cy="369332"/>
          </a:xfrm>
          <a:prstGeom prst="rect">
            <a:avLst/>
          </a:prstGeom>
          <a:solidFill>
            <a:schemeClr val="accent1">
              <a:lumMod val="20000"/>
              <a:lumOff val="80000"/>
            </a:schemeClr>
          </a:solidFill>
          <a:ln w="25400">
            <a:solidFill>
              <a:schemeClr val="accent1"/>
            </a:solidFill>
          </a:ln>
        </p:spPr>
        <p:txBody>
          <a:bodyPr wrap="none" rtlCol="0">
            <a:spAutoFit/>
          </a:bodyPr>
          <a:lstStyle/>
          <a:p>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日本再興戦略</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改訂</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」（平成</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27</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年６月</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日閣議決定）</a:t>
            </a:r>
            <a:endPar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角丸四角形 22"/>
          <p:cNvSpPr/>
          <p:nvPr/>
        </p:nvSpPr>
        <p:spPr>
          <a:xfrm>
            <a:off x="49850" y="4486609"/>
            <a:ext cx="9792826" cy="2113383"/>
          </a:xfrm>
          <a:prstGeom prst="roundRect">
            <a:avLst>
              <a:gd name="adj" fmla="val 3371"/>
            </a:avLst>
          </a:prstGeom>
          <a:ln>
            <a:solidFill>
              <a:schemeClr val="accent6"/>
            </a:solidFill>
          </a:ln>
          <a:effectLst>
            <a:outerShdw blurRad="50800" dist="38100" dir="5400000" algn="t"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nchorCtr="0"/>
          <a:lstStyle/>
          <a:p>
            <a:pPr marL="285750" indent="-285750">
              <a:buFont typeface="Arial" panose="020B0604020202020204" pitchFamily="34" charset="0"/>
              <a:buChar char="•"/>
            </a:pPr>
            <a:r>
              <a:rPr lang="ja-JP" altLang="en-US" sz="1400" dirty="0">
                <a:solidFill>
                  <a:prstClr val="black"/>
                </a:solidFill>
              </a:rPr>
              <a:t>平成</a:t>
            </a:r>
            <a:r>
              <a:rPr lang="en-US" altLang="ja-JP" sz="1400" dirty="0">
                <a:solidFill>
                  <a:prstClr val="black"/>
                </a:solidFill>
              </a:rPr>
              <a:t>27</a:t>
            </a:r>
            <a:r>
              <a:rPr lang="ja-JP" altLang="en-US" sz="1400" dirty="0">
                <a:solidFill>
                  <a:prstClr val="black"/>
                </a:solidFill>
              </a:rPr>
              <a:t>年８月</a:t>
            </a:r>
            <a:r>
              <a:rPr lang="en-US" altLang="ja-JP" sz="1400" dirty="0">
                <a:solidFill>
                  <a:prstClr val="black"/>
                </a:solidFill>
              </a:rPr>
              <a:t>10</a:t>
            </a:r>
            <a:r>
              <a:rPr lang="ja-JP" altLang="en-US" sz="1400" dirty="0">
                <a:solidFill>
                  <a:prstClr val="black"/>
                </a:solidFill>
              </a:rPr>
              <a:t>日の事務連絡で</a:t>
            </a:r>
            <a:r>
              <a:rPr lang="ja-JP" altLang="ja-JP" sz="1400" dirty="0">
                <a:solidFill>
                  <a:prstClr val="black"/>
                </a:solidFill>
              </a:rPr>
              <a:t>遠隔診療</a:t>
            </a:r>
            <a:r>
              <a:rPr lang="ja-JP" altLang="en-US" sz="1400" dirty="0">
                <a:solidFill>
                  <a:prstClr val="black"/>
                </a:solidFill>
              </a:rPr>
              <a:t>の取り扱いを明確化したものの、</a:t>
            </a:r>
            <a:r>
              <a:rPr lang="en-US" altLang="ja-JP" sz="1400" dirty="0">
                <a:solidFill>
                  <a:prstClr val="black"/>
                </a:solidFill>
              </a:rPr>
              <a:t>『</a:t>
            </a:r>
            <a:r>
              <a:rPr lang="ja-JP" altLang="en-US" sz="1400" dirty="0">
                <a:solidFill>
                  <a:prstClr val="black"/>
                </a:solidFill>
              </a:rPr>
              <a:t>対面診療が原則であり、遠隔診療はあくまで補完的な役割であることから、診療報酬上の評価のためには、対面診療に比べて患者に対するサービスの質が上がるという科学的データが必要</a:t>
            </a:r>
            <a:r>
              <a:rPr lang="en-US" altLang="ja-JP" sz="1400" dirty="0">
                <a:solidFill>
                  <a:prstClr val="black"/>
                </a:solidFill>
              </a:rPr>
              <a:t>』</a:t>
            </a:r>
            <a:r>
              <a:rPr lang="ja-JP" altLang="en-US" sz="1400" dirty="0">
                <a:solidFill>
                  <a:prstClr val="black"/>
                </a:solidFill>
              </a:rPr>
              <a:t>との理由から、遠隔診療で「初診」を行った場合、「初診料」の</a:t>
            </a:r>
            <a:r>
              <a:rPr lang="ja-JP" altLang="ja-JP" sz="1400" dirty="0">
                <a:solidFill>
                  <a:prstClr val="black"/>
                </a:solidFill>
              </a:rPr>
              <a:t>適用</a:t>
            </a:r>
            <a:r>
              <a:rPr lang="ja-JP" altLang="en-US" sz="1400" dirty="0">
                <a:solidFill>
                  <a:prstClr val="black"/>
                </a:solidFill>
              </a:rPr>
              <a:t>対象</a:t>
            </a:r>
            <a:r>
              <a:rPr lang="ja-JP" altLang="ja-JP" sz="1400" dirty="0">
                <a:solidFill>
                  <a:prstClr val="black"/>
                </a:solidFill>
              </a:rPr>
              <a:t>とな</a:t>
            </a:r>
            <a:r>
              <a:rPr lang="ja-JP" altLang="en-US" sz="1400" dirty="0">
                <a:solidFill>
                  <a:prstClr val="black"/>
                </a:solidFill>
              </a:rPr>
              <a:t>ってい</a:t>
            </a:r>
            <a:r>
              <a:rPr lang="ja-JP" altLang="ja-JP" sz="1400" dirty="0">
                <a:solidFill>
                  <a:prstClr val="black"/>
                </a:solidFill>
              </a:rPr>
              <a:t>ない。</a:t>
            </a:r>
            <a:endParaRPr lang="en-US" altLang="ja-JP" sz="1400" dirty="0">
              <a:solidFill>
                <a:prstClr val="black"/>
              </a:solidFill>
            </a:endParaRPr>
          </a:p>
          <a:p>
            <a:endParaRPr lang="en-US" altLang="ja-JP" sz="1400" dirty="0">
              <a:solidFill>
                <a:prstClr val="black"/>
              </a:solidFill>
            </a:endParaRPr>
          </a:p>
          <a:p>
            <a:pPr marL="285750" indent="-285750">
              <a:buFont typeface="Arial" panose="020B0604020202020204" pitchFamily="34" charset="0"/>
              <a:buChar char="•"/>
            </a:pPr>
            <a:r>
              <a:rPr lang="ja-JP" altLang="en-US" sz="1400" dirty="0">
                <a:solidFill>
                  <a:prstClr val="black"/>
                </a:solidFill>
              </a:rPr>
              <a:t>遠隔診療で「初診」を行った場合であっても、「初診料」を適用できるケース</a:t>
            </a:r>
            <a:r>
              <a:rPr lang="en-US" altLang="ja-JP" sz="1200" dirty="0">
                <a:solidFill>
                  <a:prstClr val="black"/>
                </a:solidFill>
              </a:rPr>
              <a:t>※</a:t>
            </a:r>
            <a:r>
              <a:rPr lang="ja-JP" altLang="en-US" sz="1400" dirty="0">
                <a:solidFill>
                  <a:prstClr val="black"/>
                </a:solidFill>
              </a:rPr>
              <a:t>について、２年に１度の診療報酬の改定時期まで待たずに期中改定も含め検討し、速やかに適用すべき。</a:t>
            </a:r>
            <a:endParaRPr lang="en-US" altLang="ja-JP" sz="1400" dirty="0">
              <a:solidFill>
                <a:prstClr val="black"/>
              </a:solidFill>
            </a:endParaRPr>
          </a:p>
          <a:p>
            <a:endParaRPr lang="en-US" altLang="ja-JP" sz="1400" dirty="0">
              <a:solidFill>
                <a:prstClr val="black"/>
              </a:solidFill>
            </a:endParaRPr>
          </a:p>
          <a:p>
            <a:pPr marL="447675" indent="-447675"/>
            <a:r>
              <a:rPr lang="ja-JP" altLang="en-US" sz="1400" dirty="0">
                <a:solidFill>
                  <a:prstClr val="black"/>
                </a:solidFill>
              </a:rPr>
              <a:t>　　　</a:t>
            </a:r>
            <a:r>
              <a:rPr lang="en-US" altLang="ja-JP" sz="1200" dirty="0">
                <a:solidFill>
                  <a:prstClr val="black"/>
                </a:solidFill>
              </a:rPr>
              <a:t>※</a:t>
            </a:r>
            <a:r>
              <a:rPr lang="ja-JP" altLang="en-US" sz="1200" dirty="0">
                <a:solidFill>
                  <a:prstClr val="black"/>
                </a:solidFill>
              </a:rPr>
              <a:t>かかりつけ医が登録済患者の診療をする場合や他の医師からの紹介を受けた患者を診療する場合など、当該患者背景や診療録等による十分な患者情報を共有可能な場合</a:t>
            </a:r>
            <a:endParaRPr lang="ja-JP" altLang="ja-JP" sz="1200" dirty="0">
              <a:solidFill>
                <a:prstClr val="black"/>
              </a:solidFill>
            </a:endParaRPr>
          </a:p>
        </p:txBody>
      </p:sp>
      <p:sp>
        <p:nvSpPr>
          <p:cNvPr id="17" name="テキスト ボックス 16"/>
          <p:cNvSpPr txBox="1"/>
          <p:nvPr/>
        </p:nvSpPr>
        <p:spPr>
          <a:xfrm>
            <a:off x="39369" y="4124266"/>
            <a:ext cx="1319592" cy="369332"/>
          </a:xfrm>
          <a:prstGeom prst="rect">
            <a:avLst/>
          </a:prstGeom>
          <a:solidFill>
            <a:schemeClr val="accent6">
              <a:lumMod val="20000"/>
              <a:lumOff val="80000"/>
            </a:schemeClr>
          </a:solidFill>
          <a:ln w="25400">
            <a:solidFill>
              <a:schemeClr val="accent6"/>
            </a:solidFill>
          </a:ln>
        </p:spPr>
        <p:txBody>
          <a:bodyPr wrap="none" rtlCol="0">
            <a:spAutoFit/>
          </a:bodyPr>
          <a:lstStyle/>
          <a:p>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今後の課題</a:t>
            </a:r>
            <a:endPar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83370" y="2721799"/>
            <a:ext cx="5117106" cy="369332"/>
          </a:xfrm>
          <a:prstGeom prst="rect">
            <a:avLst/>
          </a:prstGeom>
          <a:solidFill>
            <a:schemeClr val="accent1">
              <a:lumMod val="20000"/>
              <a:lumOff val="80000"/>
            </a:schemeClr>
          </a:solidFill>
          <a:ln w="25400">
            <a:solidFill>
              <a:schemeClr val="accent1"/>
            </a:solidFill>
          </a:ln>
        </p:spPr>
        <p:txBody>
          <a:bodyPr wrap="none" rtlCol="0">
            <a:spAutoFit/>
          </a:bodyPr>
          <a:lstStyle/>
          <a:p>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厚生労働省事務連絡発出（平成</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27</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日）</a:t>
            </a:r>
            <a:endPar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角丸四角形 11"/>
          <p:cNvSpPr/>
          <p:nvPr/>
        </p:nvSpPr>
        <p:spPr>
          <a:xfrm>
            <a:off x="49850" y="3101769"/>
            <a:ext cx="9792826" cy="768783"/>
          </a:xfrm>
          <a:prstGeom prst="roundRect">
            <a:avLst>
              <a:gd name="adj" fmla="val 3371"/>
            </a:avLst>
          </a:prstGeom>
          <a:ln>
            <a:solidFill>
              <a:schemeClr val="accent1"/>
            </a:solidFill>
          </a:ln>
          <a:effectLst>
            <a:outerShdw blurRad="50800" dist="38100" dir="5400000" algn="t"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t"/>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平成９年遠隔診療通知における、直接の対面診療を行うことが困難である場合として離島・へき地の患者を挙げているがこれらは例示であること、遠隔診療の対象として挙げている特定（９種類）の診療も例示であること、直接の対面診療を行った上で遠隔診療を行わなければならないものではないこと、を明確化。</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6045959" y="58661"/>
            <a:ext cx="3860046" cy="640104"/>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black"/>
                </a:solidFill>
                <a:latin typeface="ＭＳ Ｐ明朝" panose="02020600040205080304" pitchFamily="18" charset="-128"/>
                <a:ea typeface="ＭＳ Ｐ明朝" panose="02020600040205080304" pitchFamily="18" charset="-128"/>
              </a:rPr>
              <a:t>規制改革推進会議第１回投資等ワーキング・グループ　地方創生推進事務局提出資料（改）</a:t>
            </a:r>
            <a:endParaRPr lang="en-US" altLang="ja-JP" sz="1400" dirty="0">
              <a:solidFill>
                <a:prstClr val="black"/>
              </a:solidFill>
              <a:latin typeface="ＭＳ Ｐ明朝" panose="02020600040205080304" pitchFamily="18" charset="-128"/>
              <a:ea typeface="ＭＳ Ｐ明朝" panose="02020600040205080304" pitchFamily="18" charset="-128"/>
            </a:endParaRPr>
          </a:p>
        </p:txBody>
      </p:sp>
      <p:sp>
        <p:nvSpPr>
          <p:cNvPr id="1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83513945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正方形/長方形 42"/>
          <p:cNvSpPr/>
          <p:nvPr/>
        </p:nvSpPr>
        <p:spPr>
          <a:xfrm>
            <a:off x="5547166" y="1991960"/>
            <a:ext cx="1232902" cy="4125726"/>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正方形/長方形 3"/>
          <p:cNvSpPr/>
          <p:nvPr/>
        </p:nvSpPr>
        <p:spPr>
          <a:xfrm>
            <a:off x="-4060" y="-2008"/>
            <a:ext cx="9910060" cy="478680"/>
          </a:xfrm>
          <a:prstGeom prst="rect">
            <a:avLst/>
          </a:prstGeom>
          <a:solidFill>
            <a:schemeClr val="accent1"/>
          </a:solidFill>
          <a:ln>
            <a:solidFill>
              <a:schemeClr val="tx2">
                <a:lumMod val="60000"/>
                <a:lumOff val="4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ja-JP" altLang="en-US" sz="2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2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ICT</a:t>
            </a:r>
            <a:r>
              <a:rPr lang="ja-JP" altLang="en-US" sz="2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2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AI</a:t>
            </a:r>
            <a:r>
              <a:rPr lang="ja-JP" altLang="en-US" sz="2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等を活用した医療・介護のパラダイムシフト（工程表）</a:t>
            </a:r>
            <a:endParaRPr lang="ja-JP" altLang="en-US" sz="12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正方形/長方形 4"/>
          <p:cNvSpPr/>
          <p:nvPr/>
        </p:nvSpPr>
        <p:spPr>
          <a:xfrm>
            <a:off x="6892458" y="1991960"/>
            <a:ext cx="2885725" cy="4125726"/>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正方形/長方形 5"/>
          <p:cNvSpPr/>
          <p:nvPr/>
        </p:nvSpPr>
        <p:spPr>
          <a:xfrm>
            <a:off x="2802576" y="1991960"/>
            <a:ext cx="1232902" cy="4125726"/>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4186972" y="1991960"/>
            <a:ext cx="1232902" cy="4125726"/>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正方形/長方形 7"/>
          <p:cNvSpPr/>
          <p:nvPr/>
        </p:nvSpPr>
        <p:spPr>
          <a:xfrm>
            <a:off x="130738" y="1991960"/>
            <a:ext cx="1232902" cy="4125726"/>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正方形/長方形 8"/>
          <p:cNvSpPr/>
          <p:nvPr/>
        </p:nvSpPr>
        <p:spPr>
          <a:xfrm>
            <a:off x="1455685" y="1991960"/>
            <a:ext cx="1232902" cy="4125726"/>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ホームベース 9"/>
          <p:cNvSpPr/>
          <p:nvPr/>
        </p:nvSpPr>
        <p:spPr>
          <a:xfrm rot="5400000">
            <a:off x="1093376" y="1181328"/>
            <a:ext cx="620092" cy="865199"/>
          </a:xfrm>
          <a:prstGeom prst="homePlate">
            <a:avLst>
              <a:gd name="adj" fmla="val 23545"/>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2" name="ホームベース 11"/>
          <p:cNvSpPr/>
          <p:nvPr/>
        </p:nvSpPr>
        <p:spPr>
          <a:xfrm rot="5400000">
            <a:off x="2446718" y="1181328"/>
            <a:ext cx="620092" cy="865199"/>
          </a:xfrm>
          <a:prstGeom prst="homePlate">
            <a:avLst>
              <a:gd name="adj" fmla="val 23545"/>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3" name="ホームベース 12"/>
          <p:cNvSpPr/>
          <p:nvPr/>
        </p:nvSpPr>
        <p:spPr>
          <a:xfrm rot="5400000">
            <a:off x="3794756" y="1181328"/>
            <a:ext cx="620092" cy="865199"/>
          </a:xfrm>
          <a:prstGeom prst="homePlate">
            <a:avLst>
              <a:gd name="adj" fmla="val 23545"/>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4" name="ホームベース 13"/>
          <p:cNvSpPr/>
          <p:nvPr/>
        </p:nvSpPr>
        <p:spPr>
          <a:xfrm rot="5400000">
            <a:off x="5180080" y="1181328"/>
            <a:ext cx="620092" cy="865199"/>
          </a:xfrm>
          <a:prstGeom prst="homePlate">
            <a:avLst>
              <a:gd name="adj" fmla="val 23545"/>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5" name="テキスト ボックス 14"/>
          <p:cNvSpPr txBox="1"/>
          <p:nvPr/>
        </p:nvSpPr>
        <p:spPr>
          <a:xfrm>
            <a:off x="750746" y="1327067"/>
            <a:ext cx="1166976" cy="307777"/>
          </a:xfrm>
          <a:prstGeom prst="rect">
            <a:avLst/>
          </a:prstGeom>
          <a:noFill/>
        </p:spPr>
        <p:txBody>
          <a:bodyPr wrap="square" rtlCol="0">
            <a:spAutoFit/>
          </a:bodyPr>
          <a:lstStyle/>
          <a:p>
            <a:pPr fontAlgn="base">
              <a:spcBef>
                <a:spcPct val="0"/>
              </a:spcBef>
              <a:spcAft>
                <a:spcPct val="0"/>
              </a:spcAft>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2017</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テキスト ボックス 15"/>
          <p:cNvSpPr txBox="1"/>
          <p:nvPr/>
        </p:nvSpPr>
        <p:spPr>
          <a:xfrm>
            <a:off x="1675583" y="1291957"/>
            <a:ext cx="2199457" cy="477054"/>
          </a:xfrm>
          <a:prstGeom prst="rect">
            <a:avLst/>
          </a:prstGeom>
          <a:noFill/>
        </p:spPr>
        <p:txBody>
          <a:bodyPr wrap="square" rtlCol="0">
            <a:spAutoFit/>
          </a:bodyPr>
          <a:lstStyle/>
          <a:p>
            <a:pPr algn="ctr" fontAlgn="base">
              <a:spcBef>
                <a:spcPct val="0"/>
              </a:spcBef>
              <a:spcAft>
                <a:spcPct val="0"/>
              </a:spcAft>
            </a:pP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2018</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診療報酬・介護報酬改定</a:t>
            </a: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17" name="テキスト ボックス 16"/>
          <p:cNvSpPr txBox="1"/>
          <p:nvPr/>
        </p:nvSpPr>
        <p:spPr>
          <a:xfrm>
            <a:off x="3419031" y="1315067"/>
            <a:ext cx="1166976" cy="307777"/>
          </a:xfrm>
          <a:prstGeom prst="rect">
            <a:avLst/>
          </a:prstGeom>
          <a:noFill/>
        </p:spPr>
        <p:txBody>
          <a:bodyPr wrap="square" rtlCol="0">
            <a:spAutoFit/>
          </a:bodyPr>
          <a:lstStyle/>
          <a:p>
            <a:pPr fontAlgn="base">
              <a:spcBef>
                <a:spcPct val="0"/>
              </a:spcBef>
              <a:spcAft>
                <a:spcPct val="0"/>
              </a:spcAft>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2019</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テキスト ボックス 18"/>
          <p:cNvSpPr txBox="1"/>
          <p:nvPr/>
        </p:nvSpPr>
        <p:spPr>
          <a:xfrm>
            <a:off x="4860888" y="1327064"/>
            <a:ext cx="1313574" cy="477054"/>
          </a:xfrm>
          <a:prstGeom prst="rect">
            <a:avLst/>
          </a:prstGeom>
          <a:noFill/>
        </p:spPr>
        <p:txBody>
          <a:bodyPr wrap="square" rtlCol="0">
            <a:spAutoFit/>
          </a:bodyPr>
          <a:lstStyle/>
          <a:p>
            <a:pPr fontAlgn="base">
              <a:spcBef>
                <a:spcPct val="0"/>
              </a:spcBef>
              <a:spcAft>
                <a:spcPct val="0"/>
              </a:spcAft>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2020</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診療報酬改定</a:t>
            </a: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0" name="ホームベース 19"/>
          <p:cNvSpPr/>
          <p:nvPr/>
        </p:nvSpPr>
        <p:spPr>
          <a:xfrm rot="5400000">
            <a:off x="8816086" y="1181327"/>
            <a:ext cx="620091" cy="865199"/>
          </a:xfrm>
          <a:prstGeom prst="homePlate">
            <a:avLst>
              <a:gd name="adj" fmla="val 23545"/>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21" name="テキスト ボックス 20"/>
          <p:cNvSpPr txBox="1"/>
          <p:nvPr/>
        </p:nvSpPr>
        <p:spPr>
          <a:xfrm>
            <a:off x="8500874" y="1327067"/>
            <a:ext cx="1166976" cy="307777"/>
          </a:xfrm>
          <a:prstGeom prst="rect">
            <a:avLst/>
          </a:prstGeom>
          <a:noFill/>
        </p:spPr>
        <p:txBody>
          <a:bodyPr wrap="square" rtlCol="0">
            <a:spAutoFit/>
          </a:bodyPr>
          <a:lstStyle/>
          <a:p>
            <a:pPr fontAlgn="base">
              <a:spcBef>
                <a:spcPct val="0"/>
              </a:spcBef>
              <a:spcAft>
                <a:spcPct val="0"/>
              </a:spcAft>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2025</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2" name="ホームベース 21"/>
          <p:cNvSpPr/>
          <p:nvPr/>
        </p:nvSpPr>
        <p:spPr>
          <a:xfrm rot="5400000">
            <a:off x="6530145" y="1181328"/>
            <a:ext cx="620092" cy="865199"/>
          </a:xfrm>
          <a:prstGeom prst="homePlate">
            <a:avLst>
              <a:gd name="adj" fmla="val 23545"/>
            </a:avLst>
          </a:pr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23" name="テキスト ボックス 22"/>
          <p:cNvSpPr txBox="1"/>
          <p:nvPr/>
        </p:nvSpPr>
        <p:spPr>
          <a:xfrm>
            <a:off x="6213568" y="1330737"/>
            <a:ext cx="1321120" cy="477054"/>
          </a:xfrm>
          <a:prstGeom prst="rect">
            <a:avLst/>
          </a:prstGeom>
          <a:noFill/>
        </p:spPr>
        <p:txBody>
          <a:bodyPr wrap="square" rtlCol="0">
            <a:spAutoFit/>
          </a:bodyPr>
          <a:lstStyle/>
          <a:p>
            <a:pPr fontAlgn="base">
              <a:spcBef>
                <a:spcPct val="0"/>
              </a:spcBef>
              <a:spcAft>
                <a:spcPct val="0"/>
              </a:spcAft>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2021</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pP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介護報酬改定</a:t>
            </a: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9" name="正方形/長方形 28"/>
          <p:cNvSpPr/>
          <p:nvPr/>
        </p:nvSpPr>
        <p:spPr>
          <a:xfrm>
            <a:off x="103898" y="521387"/>
            <a:ext cx="9644201" cy="504055"/>
          </a:xfrm>
          <a:prstGeom prst="rect">
            <a:avLst/>
          </a:prstGeom>
          <a:solidFill>
            <a:schemeClr val="bg1"/>
          </a:solidFill>
          <a:ln w="3810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fontAlgn="base">
              <a:spcBef>
                <a:spcPct val="0"/>
              </a:spcBef>
              <a:spcAft>
                <a:spcPct val="0"/>
              </a:spcAft>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AI</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や</a:t>
            </a:r>
            <a:r>
              <a:rPr lang="en-US" altLang="ja-JP" sz="1200" dirty="0" err="1">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IoT</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等の</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ICT</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を活用した</a:t>
            </a:r>
            <a:r>
              <a:rPr lang="ja-JP" altLang="en-US" sz="1200"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診療支援や遠隔医療、見守り、ロボット等の技術革新</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を、医療・介護の枠組み（診療報酬・介護報酬）</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の中に、</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現場や国民がメリットを実感できる形で、</a:t>
            </a:r>
            <a:r>
              <a:rPr lang="ja-JP" altLang="en-US" sz="1200" b="1" i="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十分な</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エビデンスの下に組み込み</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ホームベース 38"/>
          <p:cNvSpPr/>
          <p:nvPr/>
        </p:nvSpPr>
        <p:spPr>
          <a:xfrm>
            <a:off x="5230092" y="2205153"/>
            <a:ext cx="4535809" cy="664167"/>
          </a:xfrm>
          <a:prstGeom prst="homePlate">
            <a:avLst>
              <a:gd name="adj" fmla="val 17891"/>
            </a:avLst>
          </a:prstGeom>
          <a:solidFill>
            <a:schemeClr val="accent2">
              <a:lumMod val="20000"/>
              <a:lumOff val="80000"/>
            </a:schemeClr>
          </a:solidFill>
          <a:ln w="38100">
            <a:solidFill>
              <a:schemeClr val="accent2"/>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最新のエビデンスや診療データを</a:t>
            </a: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ＡＩで分析</a:t>
            </a: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し、</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　　　最適な診療</a:t>
            </a: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が受けられる。　　　　</a:t>
            </a:r>
          </a:p>
        </p:txBody>
      </p:sp>
      <p:sp>
        <p:nvSpPr>
          <p:cNvPr id="40" name="ホームベース 39"/>
          <p:cNvSpPr/>
          <p:nvPr/>
        </p:nvSpPr>
        <p:spPr>
          <a:xfrm>
            <a:off x="5299487" y="2996955"/>
            <a:ext cx="4466545" cy="1384247"/>
          </a:xfrm>
          <a:prstGeom prst="homePlate">
            <a:avLst>
              <a:gd name="adj" fmla="val 9910"/>
            </a:avLst>
          </a:prstGeom>
          <a:solidFill>
            <a:schemeClr val="tx2">
              <a:lumMod val="20000"/>
              <a:lumOff val="80000"/>
            </a:schemeClr>
          </a:solidFill>
          <a:ln w="38100">
            <a:solidFill>
              <a:schemeClr val="tx2"/>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個人の健康～医療・介護段階のデータを</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医療・介護スタッフ等に共有し、</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適切な診療・サポート</a:t>
            </a: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が受けられる。</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個人自らも</a:t>
            </a: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健康管理に役立てる</a:t>
            </a: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ことができる。</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ホームベース 40"/>
          <p:cNvSpPr/>
          <p:nvPr/>
        </p:nvSpPr>
        <p:spPr>
          <a:xfrm>
            <a:off x="5230092" y="5385709"/>
            <a:ext cx="4535809" cy="664167"/>
          </a:xfrm>
          <a:prstGeom prst="homePlate">
            <a:avLst>
              <a:gd name="adj" fmla="val 11300"/>
            </a:avLst>
          </a:prstGeom>
          <a:solidFill>
            <a:schemeClr val="accent3">
              <a:lumMod val="40000"/>
              <a:lumOff val="60000"/>
            </a:schemeClr>
          </a:solidFill>
          <a:ln w="38100">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産官学が多様な目的で</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医療・介護データを活用</a:t>
            </a: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できる。</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ホームベース 52"/>
          <p:cNvSpPr/>
          <p:nvPr/>
        </p:nvSpPr>
        <p:spPr>
          <a:xfrm>
            <a:off x="2597950" y="3725079"/>
            <a:ext cx="2978445" cy="656120"/>
          </a:xfrm>
          <a:prstGeom prst="homePlate">
            <a:avLst>
              <a:gd name="adj" fmla="val 17891"/>
            </a:avLst>
          </a:prstGeom>
          <a:ln w="38100">
            <a:solidFill>
              <a:schemeClr val="tx2"/>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●全国規模への拡大</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ホームベース 26"/>
          <p:cNvSpPr/>
          <p:nvPr/>
        </p:nvSpPr>
        <p:spPr>
          <a:xfrm>
            <a:off x="2597950" y="2997241"/>
            <a:ext cx="2978445" cy="664167"/>
          </a:xfrm>
          <a:prstGeom prst="homePlate">
            <a:avLst>
              <a:gd name="adj" fmla="val 17891"/>
            </a:avLst>
          </a:prstGeom>
          <a:ln w="38100">
            <a:solidFill>
              <a:schemeClr val="tx2"/>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●段階運用</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ホームベース 55"/>
          <p:cNvSpPr/>
          <p:nvPr/>
        </p:nvSpPr>
        <p:spPr>
          <a:xfrm>
            <a:off x="2597952" y="2205153"/>
            <a:ext cx="2978446" cy="664167"/>
          </a:xfrm>
          <a:prstGeom prst="homePlate">
            <a:avLst>
              <a:gd name="adj" fmla="val 17891"/>
            </a:avLst>
          </a:prstGeom>
          <a:ln w="38100">
            <a:solidFill>
              <a:schemeClr val="accent2"/>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●開発・実装化</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ホームベース 27"/>
          <p:cNvSpPr/>
          <p:nvPr/>
        </p:nvSpPr>
        <p:spPr>
          <a:xfrm>
            <a:off x="2688594" y="5385709"/>
            <a:ext cx="2887809" cy="664167"/>
          </a:xfrm>
          <a:prstGeom prst="homePlate">
            <a:avLst>
              <a:gd name="adj" fmla="val 17891"/>
            </a:avLst>
          </a:prstGeom>
          <a:ln w="38100">
            <a:solidFill>
              <a:schemeClr val="accent3">
                <a:lumMod val="75000"/>
              </a:schemeClr>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2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●健康・医療・介護の公的データベースの整備・連結</a:t>
            </a:r>
            <a:endParaRPr lang="en-US" altLang="ja-JP" sz="12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ホームベース 50"/>
          <p:cNvSpPr/>
          <p:nvPr/>
        </p:nvSpPr>
        <p:spPr>
          <a:xfrm>
            <a:off x="119810" y="5385709"/>
            <a:ext cx="2655531" cy="664167"/>
          </a:xfrm>
          <a:prstGeom prst="homePlate">
            <a:avLst>
              <a:gd name="adj" fmla="val 17891"/>
            </a:avLst>
          </a:prstGeom>
          <a:ln w="38100">
            <a:solidFill>
              <a:schemeClr val="accent3">
                <a:lumMod val="75000"/>
              </a:schemeClr>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●調査・研究</a:t>
            </a:r>
            <a:endPar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テキスト ボックス 68"/>
          <p:cNvSpPr txBox="1"/>
          <p:nvPr/>
        </p:nvSpPr>
        <p:spPr>
          <a:xfrm>
            <a:off x="-53487" y="6259378"/>
            <a:ext cx="2965934" cy="553998"/>
          </a:xfrm>
          <a:prstGeom prst="rect">
            <a:avLst/>
          </a:prstGeom>
          <a:noFill/>
        </p:spPr>
        <p:txBody>
          <a:bodyPr wrap="square" rtlCol="0">
            <a:spAutoFit/>
          </a:bodyPr>
          <a:lstStyle/>
          <a:p>
            <a:pPr algn="ctr" fontAlgn="base">
              <a:spcBef>
                <a:spcPct val="0"/>
              </a:spcBef>
              <a:spcAft>
                <a:spcPct val="0"/>
              </a:spcAft>
            </a:pPr>
            <a:r>
              <a:rPr lang="ja-JP" altLang="en-US" sz="1500" b="1" dirty="0">
                <a:solidFill>
                  <a:srgbClr val="9BBB59">
                    <a:lumMod val="75000"/>
                  </a:srgbClr>
                </a:solidFill>
                <a:effectLst>
                  <a:glow rad="101600">
                    <a:prstClr val="white"/>
                  </a:glow>
                </a:effectLst>
                <a:latin typeface="メイリオ" panose="020B0604030504040204" pitchFamily="50" charset="-128"/>
                <a:ea typeface="メイリオ" panose="020B0604030504040204" pitchFamily="50" charset="-128"/>
                <a:cs typeface="メイリオ" panose="020B0604030504040204" pitchFamily="50" charset="-128"/>
              </a:rPr>
              <a:t>データヘルス時代の質の高い医療の実現に向けた有識者検討会</a:t>
            </a:r>
            <a:endParaRPr lang="ja-JP" altLang="en-US" sz="1500" dirty="0">
              <a:solidFill>
                <a:srgbClr val="9BBB59">
                  <a:lumMod val="75000"/>
                </a:srgbClr>
              </a:solidFill>
              <a:effectLst>
                <a:glow rad="101600">
                  <a:prstClr val="white"/>
                </a:glow>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二等辺三角形 69"/>
          <p:cNvSpPr/>
          <p:nvPr/>
        </p:nvSpPr>
        <p:spPr>
          <a:xfrm>
            <a:off x="556523" y="6063986"/>
            <a:ext cx="448308" cy="173615"/>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8" name="角丸四角形 17"/>
          <p:cNvSpPr/>
          <p:nvPr/>
        </p:nvSpPr>
        <p:spPr>
          <a:xfrm>
            <a:off x="4537405" y="1025442"/>
            <a:ext cx="1999773" cy="278153"/>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医療介護</a:t>
            </a:r>
            <a:r>
              <a:rPr lang="en-US" altLang="ja-JP"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ICT</a:t>
            </a: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本格稼働</a:t>
            </a:r>
          </a:p>
        </p:txBody>
      </p:sp>
      <p:sp>
        <p:nvSpPr>
          <p:cNvPr id="60" name="ホームベース 59"/>
          <p:cNvSpPr/>
          <p:nvPr/>
        </p:nvSpPr>
        <p:spPr>
          <a:xfrm>
            <a:off x="122725" y="5385708"/>
            <a:ext cx="9652700" cy="664167"/>
          </a:xfrm>
          <a:prstGeom prst="homePlate">
            <a:avLst>
              <a:gd name="adj" fmla="val 11300"/>
            </a:avLst>
          </a:prstGeom>
          <a:noFill/>
          <a:ln w="38100">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ホームベース 62"/>
          <p:cNvSpPr/>
          <p:nvPr/>
        </p:nvSpPr>
        <p:spPr>
          <a:xfrm>
            <a:off x="119781" y="2205153"/>
            <a:ext cx="9651267" cy="664167"/>
          </a:xfrm>
          <a:prstGeom prst="homePlate">
            <a:avLst>
              <a:gd name="adj" fmla="val 17891"/>
            </a:avLst>
          </a:prstGeom>
          <a:noFill/>
          <a:ln w="38100">
            <a:solidFill>
              <a:schemeClr val="accent2"/>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p>
        </p:txBody>
      </p:sp>
      <p:cxnSp>
        <p:nvCxnSpPr>
          <p:cNvPr id="32" name="直線コネクタ 31"/>
          <p:cNvCxnSpPr/>
          <p:nvPr/>
        </p:nvCxnSpPr>
        <p:spPr>
          <a:xfrm>
            <a:off x="119776" y="2997242"/>
            <a:ext cx="0" cy="664167"/>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a:off x="122716" y="3717030"/>
            <a:ext cx="0" cy="664167"/>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flipV="1">
            <a:off x="130738" y="2997241"/>
            <a:ext cx="5352686" cy="1"/>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 name="直線コネクタ 70"/>
          <p:cNvCxnSpPr/>
          <p:nvPr/>
        </p:nvCxnSpPr>
        <p:spPr>
          <a:xfrm>
            <a:off x="130738" y="3645029"/>
            <a:ext cx="5289136" cy="1609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直線コネクタ 73"/>
          <p:cNvCxnSpPr/>
          <p:nvPr/>
        </p:nvCxnSpPr>
        <p:spPr>
          <a:xfrm>
            <a:off x="103897" y="3725079"/>
            <a:ext cx="5195435"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76" name="テキスト ボックス 75"/>
          <p:cNvSpPr txBox="1"/>
          <p:nvPr/>
        </p:nvSpPr>
        <p:spPr>
          <a:xfrm>
            <a:off x="61645" y="5288569"/>
            <a:ext cx="3610569" cy="307777"/>
          </a:xfrm>
          <a:prstGeom prst="rect">
            <a:avLst/>
          </a:prstGeom>
          <a:solidFill>
            <a:schemeClr val="accent3">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健康・医療・介護のデータベースの連結</a:t>
            </a:r>
          </a:p>
        </p:txBody>
      </p:sp>
      <p:sp>
        <p:nvSpPr>
          <p:cNvPr id="62" name="テキスト ボックス 61"/>
          <p:cNvSpPr txBox="1"/>
          <p:nvPr/>
        </p:nvSpPr>
        <p:spPr>
          <a:xfrm>
            <a:off x="3016183" y="6297942"/>
            <a:ext cx="4481787" cy="461665"/>
          </a:xfrm>
          <a:prstGeom prst="rect">
            <a:avLst/>
          </a:prstGeom>
          <a:noFill/>
        </p:spPr>
        <p:txBody>
          <a:bodyPr wrap="square" rtlCol="0">
            <a:spAutoFit/>
          </a:bodyPr>
          <a:lstStyle/>
          <a:p>
            <a:pP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審査支払機関を</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業務集団</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から</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頭脳集団</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に改革</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基盤となる</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データプラットフォーム</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の構築</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テキスト ボックス 63"/>
          <p:cNvSpPr txBox="1"/>
          <p:nvPr/>
        </p:nvSpPr>
        <p:spPr>
          <a:xfrm>
            <a:off x="7225678" y="6283122"/>
            <a:ext cx="2705370" cy="492443"/>
          </a:xfrm>
          <a:prstGeom prst="rect">
            <a:avLst/>
          </a:prstGeom>
          <a:noFill/>
        </p:spPr>
        <p:txBody>
          <a:bodyPr wrap="square" rtlCol="0">
            <a:spAutoFit/>
          </a:bodyPr>
          <a:lstStyle/>
          <a:p>
            <a:pPr fontAlgn="base">
              <a:spcBef>
                <a:spcPct val="0"/>
              </a:spcBef>
              <a:spcAft>
                <a:spcPct val="0"/>
              </a:spcAft>
            </a:pPr>
            <a:r>
              <a:rPr lang="ja-JP" altLang="en-US" sz="11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審査支払機関も保険者も</a:t>
            </a:r>
            <a:endParaRPr lang="en-US" altLang="ja-JP"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pPr>
            <a:r>
              <a:rPr lang="ja-JP" altLang="en-US" sz="110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それぞれが質の高い医療を実現</a:t>
            </a:r>
            <a:endParaRPr lang="en-US" altLang="ja-JP"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二等辺三角形 64"/>
          <p:cNvSpPr/>
          <p:nvPr/>
        </p:nvSpPr>
        <p:spPr>
          <a:xfrm rot="5400000">
            <a:off x="2677651" y="6447323"/>
            <a:ext cx="466054" cy="167005"/>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68" name="右矢印 67"/>
          <p:cNvSpPr/>
          <p:nvPr/>
        </p:nvSpPr>
        <p:spPr>
          <a:xfrm>
            <a:off x="6998602" y="6263897"/>
            <a:ext cx="346293" cy="490194"/>
          </a:xfrm>
          <a:prstGeom prst="rightArrow">
            <a:avLst>
              <a:gd name="adj1" fmla="val 50000"/>
              <a:gd name="adj2" fmla="val 57769"/>
            </a:avLst>
          </a:prstGeom>
          <a:solidFill>
            <a:schemeClr val="accent3">
              <a:lumMod val="7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78" name="ホームベース 77"/>
          <p:cNvSpPr/>
          <p:nvPr/>
        </p:nvSpPr>
        <p:spPr>
          <a:xfrm>
            <a:off x="5299331" y="4555245"/>
            <a:ext cx="4457266" cy="664166"/>
          </a:xfrm>
          <a:prstGeom prst="homePlate">
            <a:avLst>
              <a:gd name="adj" fmla="val 11300"/>
            </a:avLst>
          </a:prstGeom>
          <a:solidFill>
            <a:schemeClr val="accent3">
              <a:lumMod val="40000"/>
              <a:lumOff val="60000"/>
            </a:schemeClr>
          </a:solidFill>
          <a:ln w="38100">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データベースの分析により、</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「科学的に裏付けられた介護」</a:t>
            </a: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が受けられる。</a:t>
            </a:r>
          </a:p>
        </p:txBody>
      </p:sp>
      <p:sp>
        <p:nvSpPr>
          <p:cNvPr id="72" name="正方形/長方形 71"/>
          <p:cNvSpPr/>
          <p:nvPr/>
        </p:nvSpPr>
        <p:spPr>
          <a:xfrm>
            <a:off x="6335051" y="1118205"/>
            <a:ext cx="2749471" cy="246221"/>
          </a:xfrm>
          <a:prstGeom prst="rect">
            <a:avLst/>
          </a:prstGeom>
        </p:spPr>
        <p:txBody>
          <a:bodyPr wrap="none">
            <a:spAutoFit/>
          </a:bodyPr>
          <a:lstStyle/>
          <a:p>
            <a:pPr algn="r" fontAlgn="base">
              <a:spcBef>
                <a:spcPct val="0"/>
              </a:spcBef>
              <a:spcAft>
                <a:spcPct val="0"/>
              </a:spcAft>
            </a:pP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本格稼働後も技術革新に合わせ機能を拡充</a:t>
            </a:r>
            <a:endPar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3" name="直線コネクタ 72"/>
          <p:cNvCxnSpPr/>
          <p:nvPr/>
        </p:nvCxnSpPr>
        <p:spPr>
          <a:xfrm>
            <a:off x="122721" y="4381199"/>
            <a:ext cx="5195435"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ホームベース 74"/>
          <p:cNvSpPr/>
          <p:nvPr/>
        </p:nvSpPr>
        <p:spPr>
          <a:xfrm>
            <a:off x="113180" y="4555534"/>
            <a:ext cx="5463219" cy="673955"/>
          </a:xfrm>
          <a:prstGeom prst="homePlate">
            <a:avLst>
              <a:gd name="adj" fmla="val 17891"/>
            </a:avLst>
          </a:prstGeom>
          <a:ln w="38100">
            <a:solidFill>
              <a:schemeClr val="accent3">
                <a:lumMod val="75000"/>
              </a:schemeClr>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ホームベース 87"/>
          <p:cNvSpPr/>
          <p:nvPr/>
        </p:nvSpPr>
        <p:spPr>
          <a:xfrm>
            <a:off x="113183" y="4555534"/>
            <a:ext cx="9652700" cy="673955"/>
          </a:xfrm>
          <a:prstGeom prst="homePlate">
            <a:avLst>
              <a:gd name="adj" fmla="val 11300"/>
            </a:avLst>
          </a:prstGeom>
          <a:noFill/>
          <a:ln w="38100">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正方形/長方形 85"/>
          <p:cNvSpPr/>
          <p:nvPr/>
        </p:nvSpPr>
        <p:spPr>
          <a:xfrm>
            <a:off x="2829906" y="4739955"/>
            <a:ext cx="1357066" cy="468000"/>
          </a:xfrm>
          <a:prstGeom prst="rect">
            <a:avLst/>
          </a:prstGeom>
          <a:noFill/>
          <a:ln w="38100">
            <a:noFill/>
            <a:prstDash val="sysDot"/>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●分類の精緻化</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●データベース</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の構築</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正方形/長方形 78"/>
          <p:cNvSpPr/>
          <p:nvPr/>
        </p:nvSpPr>
        <p:spPr>
          <a:xfrm>
            <a:off x="4224545" y="4594988"/>
            <a:ext cx="1212024" cy="648000"/>
          </a:xfrm>
          <a:prstGeom prst="rect">
            <a:avLst/>
          </a:prstGeom>
          <a:noFill/>
          <a:ln w="38100">
            <a:noFill/>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●ケア内容の</a:t>
            </a:r>
            <a:endParaRPr lang="en-US" altLang="ja-JP"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データベース</a:t>
            </a:r>
            <a:endParaRPr lang="en-US" altLang="ja-JP"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試行運用</a:t>
            </a:r>
            <a:endParaRPr lang="en-US" altLang="ja-JP"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ホームベース 79"/>
          <p:cNvSpPr/>
          <p:nvPr/>
        </p:nvSpPr>
        <p:spPr>
          <a:xfrm>
            <a:off x="96462" y="2208516"/>
            <a:ext cx="2678845" cy="664167"/>
          </a:xfrm>
          <a:prstGeom prst="homePlate">
            <a:avLst>
              <a:gd name="adj" fmla="val 17891"/>
            </a:avLst>
          </a:prstGeom>
          <a:ln w="38100">
            <a:solidFill>
              <a:schemeClr val="accent2"/>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p:cNvSpPr txBox="1"/>
          <p:nvPr/>
        </p:nvSpPr>
        <p:spPr>
          <a:xfrm>
            <a:off x="206195" y="2023676"/>
            <a:ext cx="1976177" cy="307777"/>
          </a:xfrm>
          <a:prstGeom prst="rect">
            <a:avLst/>
          </a:prstGeom>
          <a:solidFill>
            <a:schemeClr val="accent2"/>
          </a:solidFill>
          <a:ln>
            <a:solidFill>
              <a:schemeClr val="accent2"/>
            </a:solid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en-US" altLang="ja-JP"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AI</a:t>
            </a: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を用いた診療支援</a:t>
            </a:r>
          </a:p>
        </p:txBody>
      </p:sp>
      <p:sp>
        <p:nvSpPr>
          <p:cNvPr id="82" name="ホームベース 81"/>
          <p:cNvSpPr/>
          <p:nvPr/>
        </p:nvSpPr>
        <p:spPr>
          <a:xfrm>
            <a:off x="113622" y="2997242"/>
            <a:ext cx="2678845" cy="664167"/>
          </a:xfrm>
          <a:prstGeom prst="homePlate">
            <a:avLst>
              <a:gd name="adj" fmla="val 17891"/>
            </a:avLst>
          </a:prstGeom>
          <a:ln w="38100">
            <a:solidFill>
              <a:schemeClr val="tx2"/>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●設計・開発</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テキスト ボックス 54"/>
          <p:cNvSpPr txBox="1"/>
          <p:nvPr/>
        </p:nvSpPr>
        <p:spPr>
          <a:xfrm>
            <a:off x="190304" y="2925233"/>
            <a:ext cx="1992050" cy="307777"/>
          </a:xfrm>
          <a:prstGeom prst="rect">
            <a:avLst/>
          </a:prstGeom>
          <a:solidFill>
            <a:schemeClr val="tx2"/>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医療等</a:t>
            </a:r>
            <a:r>
              <a:rPr lang="en-US" altLang="ja-JP"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ID</a:t>
            </a:r>
            <a:endPar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ホームベース 83"/>
          <p:cNvSpPr/>
          <p:nvPr/>
        </p:nvSpPr>
        <p:spPr>
          <a:xfrm>
            <a:off x="113178" y="3714156"/>
            <a:ext cx="2678845" cy="664167"/>
          </a:xfrm>
          <a:prstGeom prst="homePlate">
            <a:avLst>
              <a:gd name="adj" fmla="val 17891"/>
            </a:avLst>
          </a:prstGeom>
          <a:ln w="38100">
            <a:solidFill>
              <a:schemeClr val="tx2"/>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●全国各地への普及</a:t>
            </a: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endParaRPr lang="ja-JP" altLang="en-US"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ホームベース 84"/>
          <p:cNvSpPr/>
          <p:nvPr/>
        </p:nvSpPr>
        <p:spPr>
          <a:xfrm>
            <a:off x="96462" y="4565322"/>
            <a:ext cx="2678845" cy="664167"/>
          </a:xfrm>
          <a:prstGeom prst="homePlate">
            <a:avLst>
              <a:gd name="adj" fmla="val 17891"/>
            </a:avLst>
          </a:prstGeom>
          <a:ln w="38100">
            <a:solidFill>
              <a:schemeClr val="accent3">
                <a:lumMod val="75000"/>
              </a:schemeClr>
            </a:solidFill>
            <a:prstDash val="solid"/>
          </a:ln>
        </p:spPr>
        <p:style>
          <a:lnRef idx="2">
            <a:schemeClr val="dk1"/>
          </a:lnRef>
          <a:fillRef idx="1">
            <a:schemeClr val="lt1"/>
          </a:fillRef>
          <a:effectRef idx="0">
            <a:schemeClr val="dk1"/>
          </a:effectRef>
          <a:fontRef idx="minor">
            <a:schemeClr val="dk1"/>
          </a:fontRef>
        </p:style>
        <p:txBody>
          <a:bodyPr lIns="98868" tIns="49435" rIns="98868" bIns="49435" rtlCol="0" anchor="ctr"/>
          <a:lstStyle/>
          <a:p>
            <a:pPr algn="ctr" fontAlgn="base">
              <a:spcBef>
                <a:spcPct val="0"/>
              </a:spcBef>
              <a:spcAft>
                <a:spcPct val="0"/>
              </a:spcAft>
            </a:pPr>
            <a:endParaRPr lang="en-US" altLang="ja-JP" sz="13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テキスト ボックス 33"/>
          <p:cNvSpPr txBox="1"/>
          <p:nvPr/>
        </p:nvSpPr>
        <p:spPr>
          <a:xfrm>
            <a:off x="190304" y="3645028"/>
            <a:ext cx="1992050" cy="307777"/>
          </a:xfrm>
          <a:prstGeom prst="rect">
            <a:avLst/>
          </a:prstGeom>
          <a:solidFill>
            <a:schemeClr val="tx2"/>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医療</a:t>
            </a: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連携ネットワーク</a:t>
            </a:r>
          </a:p>
        </p:txBody>
      </p:sp>
      <p:sp>
        <p:nvSpPr>
          <p:cNvPr id="81" name="正方形/長方形 80"/>
          <p:cNvSpPr/>
          <p:nvPr/>
        </p:nvSpPr>
        <p:spPr>
          <a:xfrm>
            <a:off x="792942" y="4682283"/>
            <a:ext cx="2249560" cy="253916"/>
          </a:xfrm>
          <a:prstGeom prst="rect">
            <a:avLst/>
          </a:prstGeom>
          <a:noFill/>
        </p:spPr>
        <p:txBody>
          <a:bodyPr wrap="square">
            <a:spAutoFit/>
          </a:bodyPr>
          <a:lstStyle/>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●ケア内容の分類の作成</a:t>
            </a:r>
          </a:p>
        </p:txBody>
      </p:sp>
      <p:sp>
        <p:nvSpPr>
          <p:cNvPr id="77" name="正方形/長方形 76"/>
          <p:cNvSpPr/>
          <p:nvPr/>
        </p:nvSpPr>
        <p:spPr>
          <a:xfrm>
            <a:off x="-241957" y="4665072"/>
            <a:ext cx="1611221" cy="253916"/>
          </a:xfrm>
          <a:prstGeom prst="rect">
            <a:avLst/>
          </a:prstGeom>
        </p:spPr>
        <p:txBody>
          <a:bodyPr wrap="square">
            <a:spAutoFit/>
          </a:bodyPr>
          <a:lstStyle/>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●調査・研究</a:t>
            </a:r>
          </a:p>
        </p:txBody>
      </p:sp>
      <p:sp>
        <p:nvSpPr>
          <p:cNvPr id="83" name="テキスト ボックス 82"/>
          <p:cNvSpPr txBox="1"/>
          <p:nvPr/>
        </p:nvSpPr>
        <p:spPr>
          <a:xfrm>
            <a:off x="130738" y="4338020"/>
            <a:ext cx="3470458" cy="307777"/>
          </a:xfrm>
          <a:prstGeom prst="rect">
            <a:avLst/>
          </a:prstGeom>
          <a:solidFill>
            <a:schemeClr val="accent3">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介護保険総合データベースの抜本的改革</a:t>
            </a:r>
          </a:p>
        </p:txBody>
      </p:sp>
      <p:sp>
        <p:nvSpPr>
          <p:cNvPr id="87" name="正方形/長方形 86"/>
          <p:cNvSpPr/>
          <p:nvPr/>
        </p:nvSpPr>
        <p:spPr>
          <a:xfrm>
            <a:off x="78782" y="4872928"/>
            <a:ext cx="3175765" cy="415498"/>
          </a:xfrm>
          <a:prstGeom prst="rect">
            <a:avLst/>
          </a:prstGeom>
        </p:spPr>
        <p:txBody>
          <a:bodyPr wrap="square">
            <a:spAutoFit/>
          </a:bodyPr>
          <a:lstStyle/>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●介護報酬改定において自立支援に</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向けたインセンティブ付けの検討</a:t>
            </a:r>
          </a:p>
        </p:txBody>
      </p:sp>
      <p:sp>
        <p:nvSpPr>
          <p:cNvPr id="89" name="正方形/長方形 88"/>
          <p:cNvSpPr/>
          <p:nvPr/>
        </p:nvSpPr>
        <p:spPr>
          <a:xfrm>
            <a:off x="242902" y="2506687"/>
            <a:ext cx="2810033" cy="415498"/>
          </a:xfrm>
          <a:prstGeom prst="rect">
            <a:avLst/>
          </a:prstGeom>
        </p:spPr>
        <p:txBody>
          <a:bodyPr wrap="square">
            <a:spAutoFit/>
          </a:bodyPr>
          <a:lstStyle/>
          <a:p>
            <a:pP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●診療報酬改定において</a:t>
            </a:r>
            <a:r>
              <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AI</a:t>
            </a: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を用いた診療</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支援に向けたインセンティブ付けを検討</a:t>
            </a:r>
          </a:p>
        </p:txBody>
      </p:sp>
      <p:sp>
        <p:nvSpPr>
          <p:cNvPr id="2" name="正方形/長方形 1"/>
          <p:cNvSpPr/>
          <p:nvPr/>
        </p:nvSpPr>
        <p:spPr>
          <a:xfrm>
            <a:off x="629338" y="2348880"/>
            <a:ext cx="1531188" cy="253916"/>
          </a:xfrm>
          <a:prstGeom prst="rect">
            <a:avLst/>
          </a:prstGeom>
        </p:spPr>
        <p:txBody>
          <a:bodyPr wrap="none">
            <a:spAutoFit/>
          </a:bodyPr>
          <a:lstStyle/>
          <a:p>
            <a:pPr algn="ctr" fontAlgn="base">
              <a:spcBef>
                <a:spcPct val="0"/>
              </a:spcBef>
              <a:spcAft>
                <a:spcPct val="0"/>
              </a:spcAft>
            </a:pP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●診療支援技術の確立</a:t>
            </a:r>
            <a:endPar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p:cNvSpPr txBox="1">
            <a:spLocks noChangeArrowheads="1"/>
          </p:cNvSpPr>
          <p:nvPr/>
        </p:nvSpPr>
        <p:spPr bwMode="auto">
          <a:xfrm>
            <a:off x="7132003" y="38202"/>
            <a:ext cx="2799042" cy="452182"/>
          </a:xfrm>
          <a:prstGeom prst="rect">
            <a:avLst/>
          </a:prstGeom>
          <a:solidFill>
            <a:srgbClr val="FFFFFF"/>
          </a:solidFill>
          <a:ln w="19050">
            <a:solidFill>
              <a:srgbClr val="000000"/>
            </a:solidFill>
            <a:miter lim="800000"/>
            <a:headEnd/>
            <a:tailEnd/>
          </a:ln>
        </p:spPr>
        <p:txBody>
          <a:bodyPr rot="0" vert="horz" wrap="square" lIns="74295" tIns="8890" rIns="74295" bIns="8890" anchor="t" anchorCtr="0" upright="1">
            <a:noAutofit/>
          </a:bodyPr>
          <a:lstStyle/>
          <a:p>
            <a:pPr algn="dist">
              <a:lnSpc>
                <a:spcPts val="1800"/>
              </a:lnSpc>
            </a:pPr>
            <a:r>
              <a:rPr lang="ja-JP" altLang="en-US" sz="1400" kern="100" spc="-100" dirty="0">
                <a:solidFill>
                  <a:prstClr val="black"/>
                </a:solidFill>
                <a:latin typeface="Century"/>
                <a:ea typeface="ＭＳ 明朝"/>
                <a:cs typeface="Times New Roman"/>
              </a:rPr>
              <a:t>第２回</a:t>
            </a:r>
            <a:r>
              <a:rPr lang="zh-TW" altLang="en-US" sz="1400" kern="100" spc="-100" dirty="0">
                <a:solidFill>
                  <a:prstClr val="black"/>
                </a:solidFill>
                <a:latin typeface="Century"/>
                <a:ea typeface="ＭＳ 明朝"/>
                <a:cs typeface="Times New Roman"/>
              </a:rPr>
              <a:t>未来投資会議</a:t>
            </a:r>
          </a:p>
          <a:p>
            <a:pPr algn="dist">
              <a:lnSpc>
                <a:spcPts val="1800"/>
              </a:lnSpc>
            </a:pPr>
            <a:r>
              <a:rPr lang="zh-TW" altLang="en-US" sz="1400" kern="100" spc="-100" dirty="0">
                <a:solidFill>
                  <a:prstClr val="black"/>
                </a:solidFill>
                <a:latin typeface="Century"/>
                <a:ea typeface="ＭＳ 明朝"/>
                <a:cs typeface="Times New Roman"/>
              </a:rPr>
              <a:t>厚生労働大臣 配付資料</a:t>
            </a:r>
          </a:p>
          <a:p>
            <a:pPr algn="dist">
              <a:lnSpc>
                <a:spcPts val="1800"/>
              </a:lnSpc>
            </a:pPr>
            <a:r>
              <a:rPr lang="ja-JP" altLang="en-US" sz="1400" kern="100" spc="-100" dirty="0">
                <a:solidFill>
                  <a:prstClr val="black"/>
                </a:solidFill>
                <a:latin typeface="Century"/>
                <a:ea typeface="ＭＳ 明朝"/>
                <a:cs typeface="Times New Roman"/>
              </a:rPr>
              <a:t>　</a:t>
            </a:r>
            <a:endParaRPr lang="ja-JP" altLang="en-US" sz="1400" kern="100" dirty="0">
              <a:solidFill>
                <a:prstClr val="black"/>
              </a:solidFill>
              <a:latin typeface="Century"/>
              <a:ea typeface="ＭＳ 明朝"/>
              <a:cs typeface="Times New Roman"/>
            </a:endParaRPr>
          </a:p>
          <a:p>
            <a:pPr algn="dist">
              <a:lnSpc>
                <a:spcPts val="1800"/>
              </a:lnSpc>
            </a:pPr>
            <a:r>
              <a:rPr lang="ja-JP" altLang="en-US" sz="1200" kern="100" dirty="0">
                <a:solidFill>
                  <a:prstClr val="black"/>
                </a:solidFill>
                <a:latin typeface="Century"/>
                <a:ea typeface="ＭＳ 明朝"/>
                <a:cs typeface="Times New Roman"/>
              </a:rPr>
              <a:t>　</a:t>
            </a:r>
            <a:endParaRPr lang="ja-JP" altLang="en-US" sz="1050" kern="100" dirty="0">
              <a:solidFill>
                <a:prstClr val="black"/>
              </a:solidFill>
              <a:latin typeface="Century"/>
              <a:ea typeface="ＭＳ 明朝"/>
              <a:cs typeface="Times New Roman"/>
            </a:endParaRPr>
          </a:p>
          <a:p>
            <a:pPr algn="dist">
              <a:lnSpc>
                <a:spcPts val="1800"/>
              </a:lnSpc>
            </a:pPr>
            <a:r>
              <a:rPr lang="en-US" sz="1200" kern="100" dirty="0">
                <a:solidFill>
                  <a:prstClr val="black"/>
                </a:solidFill>
                <a:latin typeface="ＭＳ 明朝"/>
                <a:ea typeface="ＭＳ 明朝"/>
                <a:cs typeface="Times New Roman"/>
              </a:rPr>
              <a:t> </a:t>
            </a:r>
            <a:endParaRPr lang="ja-JP" altLang="en-US" sz="1050" kern="100" dirty="0">
              <a:solidFill>
                <a:prstClr val="black"/>
              </a:solidFill>
              <a:latin typeface="Century"/>
              <a:ea typeface="ＭＳ 明朝"/>
              <a:cs typeface="Times New Roman"/>
            </a:endParaRPr>
          </a:p>
        </p:txBody>
      </p:sp>
      <p:sp>
        <p:nvSpPr>
          <p:cNvPr id="9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4638524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正方形/長方形 90"/>
          <p:cNvSpPr/>
          <p:nvPr/>
        </p:nvSpPr>
        <p:spPr>
          <a:xfrm>
            <a:off x="139242" y="766601"/>
            <a:ext cx="4274348" cy="6024298"/>
          </a:xfrm>
          <a:prstGeom prst="rect">
            <a:avLst/>
          </a:prstGeom>
          <a:solidFill>
            <a:schemeClr val="accent6">
              <a:lumMod val="20000"/>
              <a:lumOff val="80000"/>
            </a:schemeClr>
          </a:solidFill>
          <a:ln w="57150">
            <a:solidFill>
              <a:srgbClr val="C00000"/>
            </a:solidFill>
          </a:ln>
        </p:spPr>
        <p:style>
          <a:lnRef idx="2">
            <a:schemeClr val="accent2"/>
          </a:lnRef>
          <a:fillRef idx="1">
            <a:schemeClr val="lt1"/>
          </a:fillRef>
          <a:effectRef idx="0">
            <a:schemeClr val="accent2"/>
          </a:effectRef>
          <a:fontRef idx="minor">
            <a:schemeClr val="dk1"/>
          </a:fontRef>
        </p:style>
        <p:txBody>
          <a:bodyPr rtlCol="0" anchor="ctr"/>
          <a:lstStyle/>
          <a:p>
            <a:pPr algn="ctr" fontAlgn="base">
              <a:spcBef>
                <a:spcPct val="0"/>
              </a:spcBef>
              <a:spcAft>
                <a:spcPct val="0"/>
              </a:spcAft>
            </a:pPr>
            <a:endParaRPr lang="ja-JP" altLang="en-US">
              <a:solidFill>
                <a:prstClr val="black"/>
              </a:solidFill>
            </a:endParaRPr>
          </a:p>
        </p:txBody>
      </p:sp>
      <p:sp>
        <p:nvSpPr>
          <p:cNvPr id="62" name="スライド番号プレースホルダー 5"/>
          <p:cNvSpPr>
            <a:spLocks noGrp="1"/>
          </p:cNvSpPr>
          <p:nvPr>
            <p:ph type="sldNum" sz="quarter" idx="12"/>
          </p:nvPr>
        </p:nvSpPr>
        <p:spPr>
          <a:xfrm>
            <a:off x="7568131" y="6423727"/>
            <a:ext cx="2311400" cy="367461"/>
          </a:xfrm>
        </p:spPr>
        <p:txBody>
          <a:bodyPr/>
          <a:lstStyle/>
          <a:p>
            <a:pPr>
              <a:defRPr/>
            </a:pPr>
            <a:fld id="{17C4E106-E4D4-4543-B6B1-4D754DB78274}" type="slidenum">
              <a:rPr lang="ja-JP" altLang="en-US" sz="2200">
                <a:solidFill>
                  <a:prstClr val="black"/>
                </a:solidFill>
              </a:rPr>
              <a:pPr>
                <a:defRPr/>
              </a:pPr>
              <a:t>133</a:t>
            </a:fld>
            <a:endParaRPr lang="ja-JP" altLang="en-US" sz="2200" dirty="0">
              <a:solidFill>
                <a:prstClr val="black"/>
              </a:solidFill>
            </a:endParaRPr>
          </a:p>
        </p:txBody>
      </p:sp>
      <p:sp>
        <p:nvSpPr>
          <p:cNvPr id="148" name="テキスト ボックス 147"/>
          <p:cNvSpPr txBox="1"/>
          <p:nvPr/>
        </p:nvSpPr>
        <p:spPr>
          <a:xfrm>
            <a:off x="212475" y="615447"/>
            <a:ext cx="1800721" cy="307776"/>
          </a:xfrm>
          <a:prstGeom prst="rect">
            <a:avLst/>
          </a:prstGeom>
          <a:solidFill>
            <a:schemeClr val="accent2"/>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これまでの取組</a:t>
            </a:r>
          </a:p>
        </p:txBody>
      </p:sp>
      <p:sp>
        <p:nvSpPr>
          <p:cNvPr id="12" name="下矢印 11"/>
          <p:cNvSpPr/>
          <p:nvPr/>
        </p:nvSpPr>
        <p:spPr>
          <a:xfrm>
            <a:off x="6753921" y="3058627"/>
            <a:ext cx="1038993" cy="261431"/>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5" name="テキスト ボックス 14"/>
          <p:cNvSpPr txBox="1"/>
          <p:nvPr/>
        </p:nvSpPr>
        <p:spPr>
          <a:xfrm>
            <a:off x="176668" y="923223"/>
            <a:ext cx="4222202" cy="6281720"/>
          </a:xfrm>
          <a:prstGeom prst="rect">
            <a:avLst/>
          </a:prstGeom>
          <a:noFill/>
        </p:spPr>
        <p:txBody>
          <a:bodyPr wrap="square" rtlCol="0">
            <a:spAutoFit/>
          </a:bodyPr>
          <a:lstStyle/>
          <a:p>
            <a:pPr fontAlgn="base">
              <a:spcBef>
                <a:spcPct val="0"/>
              </a:spcBef>
              <a:spcAft>
                <a:spcPct val="0"/>
              </a:spcAft>
            </a:pPr>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遠隔診療の診療報酬上の取扱い</a:t>
            </a:r>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fontAlgn="base">
              <a:spcBef>
                <a:spcPct val="0"/>
              </a:spcBef>
              <a:spcAft>
                <a:spcPct val="0"/>
              </a:spcAft>
            </a:pPr>
            <a:r>
              <a:rPr lang="ja-JP" altLang="en-US" sz="16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［医師対医師のケース］</a:t>
            </a:r>
            <a:endParaRPr lang="en-US" altLang="ja-JP" sz="16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80975" indent="-180975" fontAlgn="base">
              <a:lnSpc>
                <a:spcPct val="120000"/>
              </a:lnSpc>
              <a:spcBef>
                <a:spcPct val="0"/>
              </a:spcBef>
              <a:spcAft>
                <a:spcPct val="0"/>
              </a:spcAft>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遠隔画像診断</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lnSpc>
                <a:spcPct val="120000"/>
              </a:lnSpc>
              <a:spcBef>
                <a:spcPct val="0"/>
              </a:spcBef>
              <a:spcAft>
                <a:spcPct val="0"/>
              </a:spcAft>
            </a:pPr>
            <a:r>
              <a:rPr lang="ja-JP" altLang="en-US" sz="1600" dirty="0">
                <a:solidFill>
                  <a:prstClr val="black"/>
                </a:solidFill>
                <a:latin typeface="ＭＳ Ｐゴシック"/>
              </a:rPr>
              <a:t>　</a:t>
            </a:r>
            <a:endParaRPr lang="en-US" altLang="ja-JP" sz="1600" dirty="0">
              <a:solidFill>
                <a:prstClr val="black"/>
              </a:solidFill>
              <a:latin typeface="ＭＳ Ｐゴシック"/>
            </a:endParaRPr>
          </a:p>
          <a:p>
            <a:pPr marL="180975" indent="-180975" fontAlgn="base">
              <a:lnSpc>
                <a:spcPct val="130000"/>
              </a:lnSpc>
              <a:spcBef>
                <a:spcPct val="0"/>
              </a:spcBef>
              <a:spcAft>
                <a:spcPct val="0"/>
              </a:spcAft>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遠隔病理診断</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85725" indent="-85725" fontAlgn="base">
              <a:lnSpc>
                <a:spcPct val="130000"/>
              </a:lnSpc>
              <a:spcBef>
                <a:spcPct val="0"/>
              </a:spcBef>
              <a:spcAft>
                <a:spcPct val="0"/>
              </a:spcAft>
            </a:pPr>
            <a:endParaRPr lang="en-US" altLang="ja-JP" sz="1400" dirty="0">
              <a:solidFill>
                <a:prstClr val="black"/>
              </a:solidFill>
              <a:latin typeface="ＭＳ Ｐゴシック"/>
            </a:endParaRPr>
          </a:p>
          <a:p>
            <a:pPr marL="85725" indent="-85725" fontAlgn="base">
              <a:lnSpc>
                <a:spcPct val="130000"/>
              </a:lnSpc>
              <a:spcBef>
                <a:spcPct val="0"/>
              </a:spcBef>
              <a:spcAft>
                <a:spcPct val="0"/>
              </a:spcAft>
            </a:pPr>
            <a:r>
              <a:rPr lang="ja-JP" altLang="en-US" sz="16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［医師対患者のケース］</a:t>
            </a:r>
          </a:p>
          <a:p>
            <a:pPr fontAlgn="base">
              <a:spcBef>
                <a:spcPct val="0"/>
              </a:spcBef>
              <a:spcAft>
                <a:spcPct val="0"/>
              </a:spcAft>
              <a:buFont typeface="Arial" panose="020B0604020202020204" pitchFamily="34" charset="0"/>
              <a:buChar char="•"/>
              <a:tabLst>
                <a:tab pos="177800" algn="l"/>
              </a:tabLst>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電話等（テレビ画像等も含む）による再診</a:t>
            </a:r>
          </a:p>
          <a:p>
            <a:pPr fontAlgn="base">
              <a:spcBef>
                <a:spcPct val="0"/>
              </a:spcBef>
              <a:spcAft>
                <a:spcPct val="0"/>
              </a:spcAft>
              <a:buFont typeface="Arial" panose="020B0604020202020204" pitchFamily="34" charset="0"/>
              <a:buChar char="•"/>
              <a:tabLst>
                <a:tab pos="177800" algn="l"/>
              </a:tabLst>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心臓ペースメーカー等の遠隔モニタリング</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tabLst>
                <a:tab pos="177800" algn="l"/>
              </a:tabLst>
            </a:pPr>
            <a:r>
              <a:rPr lang="ja-JP" altLang="en-US" sz="1600" dirty="0">
                <a:solidFill>
                  <a:prstClr val="black"/>
                </a:solidFill>
                <a:latin typeface="ＭＳ Ｐゴシック"/>
              </a:rPr>
              <a:t>　</a:t>
            </a:r>
            <a:r>
              <a:rPr lang="ja-JP" altLang="en-US" sz="1000" dirty="0">
                <a:solidFill>
                  <a:prstClr val="black"/>
                </a:solidFill>
                <a:latin typeface="ＭＳ Ｐゴシック"/>
              </a:rPr>
              <a:t>　</a:t>
            </a:r>
            <a:endParaRPr lang="en-US" altLang="ja-JP" sz="1600" dirty="0">
              <a:solidFill>
                <a:prstClr val="black"/>
              </a:solidFill>
              <a:latin typeface="ＭＳ Ｐゴシック"/>
            </a:endParaRPr>
          </a:p>
          <a:p>
            <a:pPr marL="177800" indent="177800" fontAlgn="base">
              <a:spcBef>
                <a:spcPct val="0"/>
              </a:spcBef>
              <a:spcAft>
                <a:spcPct val="0"/>
              </a:spcAft>
              <a:tabLst>
                <a:tab pos="177800" algn="l"/>
              </a:tabLst>
            </a:pPr>
            <a:endParaRPr lang="en-US" altLang="ja-JP" sz="1600" dirty="0">
              <a:solidFill>
                <a:prstClr val="black"/>
              </a:solidFill>
              <a:latin typeface="ＭＳ Ｐゴシック"/>
            </a:endParaRPr>
          </a:p>
          <a:p>
            <a:pPr marL="177800" indent="177800" fontAlgn="base">
              <a:spcBef>
                <a:spcPct val="0"/>
              </a:spcBef>
              <a:spcAft>
                <a:spcPct val="0"/>
              </a:spcAft>
              <a:tabLst>
                <a:tab pos="177800" algn="l"/>
              </a:tabLst>
            </a:pPr>
            <a:endParaRPr lang="en-US" altLang="ja-JP" sz="1600" dirty="0">
              <a:solidFill>
                <a:prstClr val="black"/>
              </a:solidFill>
              <a:latin typeface="ＭＳ Ｐゴシック"/>
            </a:endParaRPr>
          </a:p>
          <a:p>
            <a:pPr marL="177800" indent="177800" fontAlgn="base">
              <a:spcBef>
                <a:spcPct val="0"/>
              </a:spcBef>
              <a:spcAft>
                <a:spcPct val="0"/>
              </a:spcAft>
              <a:tabLst>
                <a:tab pos="177800" algn="l"/>
              </a:tabLst>
            </a:pPr>
            <a:endParaRPr lang="en-US" altLang="ja-JP" sz="1600" dirty="0">
              <a:solidFill>
                <a:prstClr val="black"/>
              </a:solidFill>
              <a:latin typeface="ＭＳ Ｐゴシック"/>
            </a:endParaRPr>
          </a:p>
          <a:p>
            <a:pPr marL="177800" indent="177800" fontAlgn="base">
              <a:spcBef>
                <a:spcPct val="0"/>
              </a:spcBef>
              <a:spcAft>
                <a:spcPct val="0"/>
              </a:spcAft>
              <a:tabLst>
                <a:tab pos="177800" algn="l"/>
              </a:tabLst>
            </a:pPr>
            <a:endParaRPr lang="ja-JP" altLang="en-US" sz="1600" dirty="0">
              <a:solidFill>
                <a:prstClr val="black"/>
              </a:solidFill>
              <a:latin typeface="ＭＳ Ｐゴシック"/>
            </a:endParaRPr>
          </a:p>
          <a:p>
            <a:pPr fontAlgn="base">
              <a:spcBef>
                <a:spcPct val="0"/>
              </a:spcBef>
              <a:spcAft>
                <a:spcPct val="0"/>
              </a:spcAft>
            </a:pPr>
            <a:endParaRPr lang="en-US" altLang="ja-JP" sz="1600" dirty="0">
              <a:solidFill>
                <a:prstClr val="black"/>
              </a:solidFill>
              <a:latin typeface="ＭＳ Ｐゴシック"/>
            </a:endParaRPr>
          </a:p>
          <a:p>
            <a:pPr fontAlgn="base">
              <a:spcBef>
                <a:spcPct val="0"/>
              </a:spcBef>
              <a:spcAft>
                <a:spcPct val="0"/>
              </a:spcAft>
            </a:pPr>
            <a:endParaRPr lang="en-US" altLang="ja-JP" sz="1600" dirty="0">
              <a:solidFill>
                <a:prstClr val="black"/>
              </a:solidFill>
              <a:latin typeface="ＭＳ Ｐゴシック"/>
            </a:endParaRPr>
          </a:p>
          <a:p>
            <a:pPr fontAlgn="base">
              <a:spcBef>
                <a:spcPct val="0"/>
              </a:spcBef>
              <a:spcAft>
                <a:spcPct val="0"/>
              </a:spcAft>
            </a:pPr>
            <a:endParaRPr lang="en-US" altLang="ja-JP" sz="1400" b="1" dirty="0">
              <a:solidFill>
                <a:prstClr val="black"/>
              </a:solidFill>
              <a:latin typeface="ＭＳ Ｐゴシック"/>
            </a:endParaRPr>
          </a:p>
          <a:p>
            <a:pPr fontAlgn="base">
              <a:spcBef>
                <a:spcPct val="0"/>
              </a:spcBef>
              <a:spcAft>
                <a:spcPct val="0"/>
              </a:spcAft>
            </a:pPr>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人工知能（ＡＩ）の研究開発の取組</a:t>
            </a:r>
            <a:r>
              <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fontAlgn="base">
              <a:spcBef>
                <a:spcPct val="0"/>
              </a:spcBef>
              <a:spcAft>
                <a:spcPct val="0"/>
              </a:spcAft>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平成２８年度より、臨床研究等ＩＣＴ基盤構築研究事業及び医療のデジタル革命実現プロジェクトにおいて、</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Ｘ線や病理診断へのＡＩの応用や、ＡＩを活用した診療支援システムの開発に関連した研究事業を開始している。</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pPr>
            <a:endParaRPr lang="ja-JP" altLang="en-US" sz="1600" dirty="0">
              <a:solidFill>
                <a:prstClr val="black"/>
              </a:solidFill>
              <a:latin typeface="ＭＳ Ｐゴシック"/>
            </a:endParaRPr>
          </a:p>
        </p:txBody>
      </p:sp>
      <p:grpSp>
        <p:nvGrpSpPr>
          <p:cNvPr id="5" name="グループ化 4"/>
          <p:cNvGrpSpPr/>
          <p:nvPr/>
        </p:nvGrpSpPr>
        <p:grpSpPr>
          <a:xfrm>
            <a:off x="4537402" y="674326"/>
            <a:ext cx="5317020" cy="2318485"/>
            <a:chOff x="4398965" y="674326"/>
            <a:chExt cx="5871631" cy="2318485"/>
          </a:xfrm>
        </p:grpSpPr>
        <p:sp>
          <p:nvSpPr>
            <p:cNvPr id="92" name="正方形/長方形 91"/>
            <p:cNvSpPr/>
            <p:nvPr/>
          </p:nvSpPr>
          <p:spPr>
            <a:xfrm>
              <a:off x="4437948" y="851613"/>
              <a:ext cx="5832648" cy="2141198"/>
            </a:xfrm>
            <a:prstGeom prst="rect">
              <a:avLst/>
            </a:prstGeom>
            <a:solidFill>
              <a:schemeClr val="tx2">
                <a:lumMod val="20000"/>
                <a:lumOff val="80000"/>
              </a:schemeClr>
            </a:solidFill>
            <a:ln w="57150">
              <a:solidFill>
                <a:schemeClr val="tx2"/>
              </a:solidFill>
            </a:ln>
          </p:spPr>
          <p:style>
            <a:lnRef idx="2">
              <a:schemeClr val="accent1"/>
            </a:lnRef>
            <a:fillRef idx="1">
              <a:schemeClr val="lt1"/>
            </a:fillRef>
            <a:effectRef idx="0">
              <a:schemeClr val="accent1"/>
            </a:effectRef>
            <a:fontRef idx="minor">
              <a:schemeClr val="dk1"/>
            </a:fontRef>
          </p:style>
          <p:txBody>
            <a:bodyPr rtlCol="0" anchor="ctr"/>
            <a:lstStyle/>
            <a:p>
              <a:pPr algn="ctr" fontAlgn="base">
                <a:spcBef>
                  <a:spcPct val="0"/>
                </a:spcBef>
                <a:spcAft>
                  <a:spcPct val="0"/>
                </a:spcAft>
              </a:pPr>
              <a:endParaRPr lang="ja-JP" altLang="en-US" sz="1600" b="1" dirty="0">
                <a:solidFill>
                  <a:prstClr val="black"/>
                </a:solidFill>
              </a:endParaRPr>
            </a:p>
          </p:txBody>
        </p:sp>
        <p:sp>
          <p:nvSpPr>
            <p:cNvPr id="149" name="テキスト ボックス 148"/>
            <p:cNvSpPr txBox="1"/>
            <p:nvPr/>
          </p:nvSpPr>
          <p:spPr>
            <a:xfrm>
              <a:off x="4398965" y="674326"/>
              <a:ext cx="2098103" cy="307777"/>
            </a:xfrm>
            <a:prstGeom prst="rect">
              <a:avLst/>
            </a:prstGeom>
            <a:solidFill>
              <a:schemeClr val="tx2"/>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目指すべき在り方</a:t>
              </a:r>
            </a:p>
          </p:txBody>
        </p:sp>
        <p:sp>
          <p:nvSpPr>
            <p:cNvPr id="16" name="テキスト ボックス 15"/>
            <p:cNvSpPr txBox="1"/>
            <p:nvPr/>
          </p:nvSpPr>
          <p:spPr>
            <a:xfrm>
              <a:off x="4492821" y="1847168"/>
              <a:ext cx="5697966" cy="1077218"/>
            </a:xfrm>
            <a:prstGeom prst="rect">
              <a:avLst/>
            </a:prstGeom>
            <a:noFill/>
          </p:spPr>
          <p:txBody>
            <a:bodyPr wrap="square" rtlCol="0">
              <a:spAutoFit/>
            </a:bodyPr>
            <a:lstStyle/>
            <a:p>
              <a:pPr marL="285750" indent="-285750" fontAlgn="base">
                <a:spcBef>
                  <a:spcPct val="0"/>
                </a:spcBef>
                <a:spcAft>
                  <a:spcPct val="0"/>
                </a:spcAft>
                <a:buFont typeface="Arial" panose="020B0604020202020204" pitchFamily="34" charset="0"/>
                <a:buChar char="•"/>
              </a:pP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AI</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や</a:t>
              </a:r>
              <a:r>
                <a:rPr lang="en-US" altLang="ja-JP" sz="1600" dirty="0" err="1">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IoT</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等の</a:t>
              </a:r>
              <a:r>
                <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ICT</a:t>
              </a: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を活用した診療支援や遠隔医療等の技術革新を、診療報酬の中に、現場や国民がメリットを実感できる形で、十分なエビデンスの元に組み込み。</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テキスト ボックス 39"/>
            <p:cNvSpPr txBox="1"/>
            <p:nvPr/>
          </p:nvSpPr>
          <p:spPr>
            <a:xfrm>
              <a:off x="4467435" y="1044025"/>
              <a:ext cx="5634265" cy="830997"/>
            </a:xfrm>
            <a:prstGeom prst="rect">
              <a:avLst/>
            </a:prstGeom>
            <a:noFill/>
          </p:spPr>
          <p:txBody>
            <a:bodyPr wrap="square" rtlCol="0">
              <a:spAutoFit/>
            </a:bodyPr>
            <a:lstStyle/>
            <a:p>
              <a:pPr marL="285750" indent="-285750" fontAlgn="base">
                <a:spcBef>
                  <a:spcPct val="0"/>
                </a:spcBef>
                <a:spcAft>
                  <a:spcPct val="0"/>
                </a:spcAft>
                <a:buFont typeface="Arial" panose="020B0604020202020204" pitchFamily="34" charset="0"/>
                <a:buChar char="•"/>
              </a:pPr>
              <a:r>
                <a:rPr lang="ja-JP" altLang="en-US"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ＡＩを用いた最新のエビデンスや診療データの解析により、患者が最適な診療を受けられるシステムを構築。</a:t>
              </a:r>
              <a:endParaRPr lang="en-US" altLang="ja-JP" sz="16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 name="グループ化 5"/>
          <p:cNvGrpSpPr/>
          <p:nvPr/>
        </p:nvGrpSpPr>
        <p:grpSpPr>
          <a:xfrm>
            <a:off x="4537402" y="3192879"/>
            <a:ext cx="5317020" cy="3476482"/>
            <a:chOff x="4379520" y="3192877"/>
            <a:chExt cx="5864974" cy="3578537"/>
          </a:xfrm>
        </p:grpSpPr>
        <p:sp>
          <p:nvSpPr>
            <p:cNvPr id="93" name="正方形/長方形 92"/>
            <p:cNvSpPr/>
            <p:nvPr/>
          </p:nvSpPr>
          <p:spPr>
            <a:xfrm>
              <a:off x="4434398" y="3387708"/>
              <a:ext cx="5810096" cy="3383706"/>
            </a:xfrm>
            <a:prstGeom prst="rect">
              <a:avLst/>
            </a:prstGeom>
            <a:solidFill>
              <a:schemeClr val="accent3">
                <a:lumMod val="20000"/>
                <a:lumOff val="80000"/>
              </a:schemeClr>
            </a:solidFill>
            <a:ln w="57150">
              <a:solidFill>
                <a:schemeClr val="accent3">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marL="285750" indent="-285750" algn="ctr" fontAlgn="base">
                <a:spcBef>
                  <a:spcPct val="0"/>
                </a:spcBef>
                <a:spcAft>
                  <a:spcPct val="0"/>
                </a:spcAft>
                <a:buFont typeface="Arial" panose="020B0604020202020204" pitchFamily="34" charset="0"/>
                <a:buChar char="•"/>
              </a:pPr>
              <a:endParaRPr lang="ja-JP" altLang="en-US">
                <a:solidFill>
                  <a:prstClr val="black"/>
                </a:solidFill>
              </a:endParaRPr>
            </a:p>
          </p:txBody>
        </p:sp>
        <p:sp>
          <p:nvSpPr>
            <p:cNvPr id="150" name="テキスト ボックス 149"/>
            <p:cNvSpPr txBox="1"/>
            <p:nvPr/>
          </p:nvSpPr>
          <p:spPr>
            <a:xfrm>
              <a:off x="4379520" y="3192877"/>
              <a:ext cx="2095724" cy="307777"/>
            </a:xfrm>
            <a:prstGeom prst="rect">
              <a:avLst/>
            </a:prstGeom>
            <a:solidFill>
              <a:schemeClr val="accent3">
                <a:lumMod val="75000"/>
              </a:schemeClr>
            </a:solidFill>
            <a:ln>
              <a:noFill/>
            </a:ln>
          </p:spPr>
          <p:style>
            <a:lnRef idx="3">
              <a:schemeClr val="lt1"/>
            </a:lnRef>
            <a:fillRef idx="1">
              <a:schemeClr val="accent2"/>
            </a:fillRef>
            <a:effectRef idx="1">
              <a:schemeClr val="accent2"/>
            </a:effectRef>
            <a:fontRef idx="minor">
              <a:schemeClr val="lt1"/>
            </a:fontRef>
          </p:style>
          <p:txBody>
            <a:bodyPr wrap="square" rtlCol="0">
              <a:spAutoFit/>
            </a:bodyPr>
            <a:lstStyle/>
            <a:p>
              <a:pPr algn="ctr" fontAlgn="base">
                <a:spcBef>
                  <a:spcPct val="0"/>
                </a:spcBef>
                <a:spcAft>
                  <a:spcPct val="0"/>
                </a:spcAft>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今後の検討の進め方</a:t>
              </a:r>
            </a:p>
          </p:txBody>
        </p:sp>
        <p:sp>
          <p:nvSpPr>
            <p:cNvPr id="117" name="テキスト ボックス 116"/>
            <p:cNvSpPr txBox="1"/>
            <p:nvPr/>
          </p:nvSpPr>
          <p:spPr>
            <a:xfrm>
              <a:off x="4489847" y="3500654"/>
              <a:ext cx="5589440" cy="1077218"/>
            </a:xfrm>
            <a:prstGeom prst="rect">
              <a:avLst/>
            </a:prstGeom>
            <a:noFill/>
          </p:spPr>
          <p:txBody>
            <a:bodyPr wrap="square" rtlCol="0">
              <a:spAutoFit/>
            </a:bodyPr>
            <a:lstStyle/>
            <a:p>
              <a:pPr fontAlgn="base">
                <a:spcBef>
                  <a:spcPct val="0"/>
                </a:spcBef>
                <a:spcAft>
                  <a:spcPct val="0"/>
                </a:spcAft>
              </a:pPr>
              <a:r>
                <a:rPr lang="en-US" altLang="ja-JP" sz="1600" b="1" dirty="0">
                  <a:solidFill>
                    <a:prstClr val="black"/>
                  </a:solidFill>
                  <a:latin typeface="ＭＳ Ｐゴシック"/>
                </a:rPr>
                <a:t>【</a:t>
              </a:r>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遠隔診療</a:t>
              </a:r>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marL="285750" indent="-285750" fontAlgn="base">
                <a:spcBef>
                  <a:spcPct val="0"/>
                </a:spcBef>
                <a:spcAft>
                  <a:spcPct val="0"/>
                </a:spcAft>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今後も関係審議会での議論を踏まえ、エビデンスを収集した上で平成</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年度診療報酬改定での対応を検討していく。</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4460717" y="4523636"/>
              <a:ext cx="5647700" cy="1569660"/>
            </a:xfrm>
            <a:prstGeom prst="rect">
              <a:avLst/>
            </a:prstGeom>
            <a:noFill/>
          </p:spPr>
          <p:txBody>
            <a:bodyPr wrap="square" rtlCol="0">
              <a:spAutoFit/>
            </a:bodyPr>
            <a:lstStyle/>
            <a:p>
              <a:pPr fontAlgn="base">
                <a:spcBef>
                  <a:spcPct val="0"/>
                </a:spcBef>
                <a:spcAft>
                  <a:spcPct val="0"/>
                </a:spcAft>
              </a:pPr>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ＡＩ</a:t>
              </a:r>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a:p>
              <a:pPr marL="285750" indent="-285750" fontAlgn="base">
                <a:spcBef>
                  <a:spcPct val="0"/>
                </a:spcBef>
                <a:spcAft>
                  <a:spcPct val="0"/>
                </a:spcAft>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ＡＩを用いた診療支援技術を確立し、平成</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32</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年度までの実装を目指す。</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85750" indent="-285750" fontAlgn="base">
                <a:spcBef>
                  <a:spcPct val="0"/>
                </a:spcBef>
                <a:spcAft>
                  <a:spcPct val="0"/>
                </a:spcAft>
                <a:buFont typeface="Arial" panose="020B0604020202020204" pitchFamily="34" charset="0"/>
                <a:buChar cha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平成</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年度診療報酬改定において、十分なエビデンスの元に、</a:t>
              </a:r>
              <a:r>
                <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AI</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を用いた診療支援に向けたインセンティブ付けの検討を行う。</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 name="テキスト ボックス 2"/>
          <p:cNvSpPr txBox="1"/>
          <p:nvPr/>
        </p:nvSpPr>
        <p:spPr>
          <a:xfrm>
            <a:off x="935561" y="3499995"/>
            <a:ext cx="3478029" cy="561692"/>
          </a:xfrm>
          <a:prstGeom prst="rect">
            <a:avLst/>
          </a:prstGeom>
          <a:noFill/>
        </p:spPr>
        <p:txBody>
          <a:bodyPr wrap="square" rtlCol="0">
            <a:spAutoFit/>
          </a:bodyPr>
          <a:lstStyle/>
          <a:p>
            <a:pPr fontAlgn="base">
              <a:spcBef>
                <a:spcPct val="0"/>
              </a:spcBef>
              <a:spcAft>
                <a:spcPct val="0"/>
              </a:spcAft>
              <a:tabLst>
                <a:tab pos="177800" algn="l"/>
              </a:tabLst>
            </a:pP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在宅患者のペースメーカーから送信されたデータを</a:t>
            </a:r>
            <a:endPar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tabLst>
                <a:tab pos="177800" algn="l"/>
              </a:tabLst>
            </a:pP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医師が確認し、指導・管理を行うことが可能。</a:t>
            </a:r>
            <a:endPar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tabLst>
                <a:tab pos="177800" algn="l"/>
              </a:tabLst>
            </a:pP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この場合の指導・管理行為も診療報酬により評価</a:t>
            </a:r>
            <a:r>
              <a:rPr lang="ja-JP" altLang="en-US" sz="1000" dirty="0">
                <a:solidFill>
                  <a:prstClr val="black"/>
                </a:solidFill>
                <a:latin typeface="ＭＳ Ｐゴシック"/>
              </a:rPr>
              <a:t>。</a:t>
            </a:r>
            <a:r>
              <a:rPr lang="ja-JP" altLang="en-US" sz="1050" dirty="0">
                <a:solidFill>
                  <a:prstClr val="black"/>
                </a:solidFill>
                <a:latin typeface="ＭＳ Ｐゴシック"/>
              </a:rPr>
              <a:t>　</a:t>
            </a:r>
            <a:endParaRPr lang="en-US" altLang="ja-JP" sz="1050" dirty="0">
              <a:solidFill>
                <a:prstClr val="black"/>
              </a:solidFill>
              <a:latin typeface="ＭＳ Ｐゴシック"/>
            </a:endParaRPr>
          </a:p>
        </p:txBody>
      </p:sp>
      <p:grpSp>
        <p:nvGrpSpPr>
          <p:cNvPr id="7" name="グループ化 6"/>
          <p:cNvGrpSpPr/>
          <p:nvPr/>
        </p:nvGrpSpPr>
        <p:grpSpPr>
          <a:xfrm>
            <a:off x="244216" y="4233141"/>
            <a:ext cx="4000238" cy="965555"/>
            <a:chOff x="253881" y="3984905"/>
            <a:chExt cx="4158582" cy="965555"/>
          </a:xfrm>
        </p:grpSpPr>
        <p:grpSp>
          <p:nvGrpSpPr>
            <p:cNvPr id="2" name="グループ化 1"/>
            <p:cNvGrpSpPr/>
            <p:nvPr/>
          </p:nvGrpSpPr>
          <p:grpSpPr>
            <a:xfrm>
              <a:off x="789549" y="3984905"/>
              <a:ext cx="2743263" cy="596223"/>
              <a:chOff x="418584" y="3693212"/>
              <a:chExt cx="3581703" cy="900332"/>
            </a:xfrm>
          </p:grpSpPr>
          <p:pic>
            <p:nvPicPr>
              <p:cNvPr id="135" name="Picture 33" descr="モニター-黒 イラストアイコン"/>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14068" y="3906087"/>
                <a:ext cx="861934" cy="675041"/>
              </a:xfrm>
              <a:prstGeom prst="rect">
                <a:avLst/>
              </a:prstGeom>
              <a:noFill/>
              <a:extLst>
                <a:ext uri="{909E8E84-426E-40DD-AFC4-6F175D3DCCD1}">
                  <a14:hiddenFill xmlns:a14="http://schemas.microsoft.com/office/drawing/2010/main">
                    <a:solidFill>
                      <a:srgbClr val="FFFFFF"/>
                    </a:solidFill>
                  </a14:hiddenFill>
                </a:ext>
              </a:extLst>
            </p:spPr>
          </p:pic>
          <p:pic>
            <p:nvPicPr>
              <p:cNvPr id="136" name="Picture 9" descr="医者-RED"/>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011611" y="3693212"/>
                <a:ext cx="988676" cy="774301"/>
              </a:xfrm>
              <a:prstGeom prst="rect">
                <a:avLst/>
              </a:prstGeom>
              <a:noFill/>
              <a:extLst>
                <a:ext uri="{909E8E84-426E-40DD-AFC4-6F175D3DCCD1}">
                  <a14:hiddenFill xmlns:a14="http://schemas.microsoft.com/office/drawing/2010/main">
                    <a:solidFill>
                      <a:srgbClr val="FFFFFF"/>
                    </a:solidFill>
                  </a14:hiddenFill>
                </a:ext>
              </a:extLst>
            </p:spPr>
          </p:pic>
          <p:sp>
            <p:nvSpPr>
              <p:cNvPr id="138" name="右矢印 137"/>
              <p:cNvSpPr/>
              <p:nvPr/>
            </p:nvSpPr>
            <p:spPr>
              <a:xfrm>
                <a:off x="1692672" y="4189264"/>
                <a:ext cx="1020628" cy="10890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dirty="0">
                  <a:solidFill>
                    <a:prstClr val="white"/>
                  </a:solidFill>
                </a:endParaRPr>
              </a:p>
            </p:txBody>
          </p:sp>
          <p:pic>
            <p:nvPicPr>
              <p:cNvPr id="139" name="Picture 290" descr="j0360998"/>
              <p:cNvPicPr>
                <a:picLocks noChangeAspect="1" noChangeArrowheads="1"/>
              </p:cNvPicPr>
              <p:nvPr/>
            </p:nvPicPr>
            <p:blipFill>
              <a:blip r:embed="rId5" cstate="print"/>
              <a:srcRect/>
              <a:stretch>
                <a:fillRect/>
              </a:stretch>
            </p:blipFill>
            <p:spPr bwMode="auto">
              <a:xfrm>
                <a:off x="418584" y="3832863"/>
                <a:ext cx="891454" cy="760681"/>
              </a:xfrm>
              <a:prstGeom prst="rect">
                <a:avLst/>
              </a:prstGeom>
              <a:noFill/>
              <a:ln w="9525">
                <a:noFill/>
                <a:miter lim="800000"/>
                <a:headEnd/>
                <a:tailEnd/>
              </a:ln>
            </p:spPr>
          </p:pic>
          <p:pic>
            <p:nvPicPr>
              <p:cNvPr id="1026" name="Picture 2" descr="https://encrypted-tbn3.gstatic.com/images?q=tbn:ANd9GcQA4wJtiKP6C7vqGEKtqzDnaEmaLQLd4D1v4gEwxwkJLO797WL006mPs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56884" y="3733614"/>
                <a:ext cx="527415" cy="527415"/>
              </a:xfrm>
              <a:prstGeom prst="rect">
                <a:avLst/>
              </a:prstGeom>
              <a:noFill/>
              <a:extLst>
                <a:ext uri="{909E8E84-426E-40DD-AFC4-6F175D3DCCD1}">
                  <a14:hiddenFill xmlns:a14="http://schemas.microsoft.com/office/drawing/2010/main">
                    <a:solidFill>
                      <a:srgbClr val="FFFFFF"/>
                    </a:solidFill>
                  </a14:hiddenFill>
                </a:ext>
              </a:extLst>
            </p:spPr>
          </p:pic>
        </p:grpSp>
        <p:sp>
          <p:nvSpPr>
            <p:cNvPr id="142" name="テキスト ボックス 141"/>
            <p:cNvSpPr txBox="1"/>
            <p:nvPr/>
          </p:nvSpPr>
          <p:spPr>
            <a:xfrm>
              <a:off x="253881" y="4581128"/>
              <a:ext cx="1726823" cy="369332"/>
            </a:xfrm>
            <a:prstGeom prst="wedgeRectCallout">
              <a:avLst>
                <a:gd name="adj1" fmla="val -8314"/>
                <a:gd name="adj2" fmla="val -78089"/>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fontAlgn="base">
                <a:spcBef>
                  <a:spcPct val="0"/>
                </a:spcBef>
                <a:spcAft>
                  <a:spcPct val="0"/>
                </a:spcAft>
              </a:pP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在宅患者のペースメーカーから稼働状況を送信。</a:t>
              </a:r>
            </a:p>
          </p:txBody>
        </p:sp>
        <p:sp>
          <p:nvSpPr>
            <p:cNvPr id="143" name="テキスト ボックス 142"/>
            <p:cNvSpPr txBox="1"/>
            <p:nvPr/>
          </p:nvSpPr>
          <p:spPr>
            <a:xfrm>
              <a:off x="2052712" y="4581128"/>
              <a:ext cx="2359751" cy="369332"/>
            </a:xfrm>
            <a:prstGeom prst="wedgeRectCallout">
              <a:avLst>
                <a:gd name="adj1" fmla="val -9320"/>
                <a:gd name="adj2" fmla="val -92777"/>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fontAlgn="base">
                <a:spcBef>
                  <a:spcPct val="0"/>
                </a:spcBef>
                <a:spcAft>
                  <a:spcPct val="0"/>
                </a:spcAft>
              </a:pP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医師は医療機関において稼働状況を確認。状況に応じて必要な指導を行う。</a:t>
              </a:r>
            </a:p>
          </p:txBody>
        </p:sp>
      </p:grpSp>
      <p:sp>
        <p:nvSpPr>
          <p:cNvPr id="265" name="テキスト ボックス 264"/>
          <p:cNvSpPr txBox="1"/>
          <p:nvPr/>
        </p:nvSpPr>
        <p:spPr>
          <a:xfrm>
            <a:off x="711100" y="2293422"/>
            <a:ext cx="3687772" cy="553998"/>
          </a:xfrm>
          <a:prstGeom prst="rect">
            <a:avLst/>
          </a:prstGeom>
          <a:noFill/>
        </p:spPr>
        <p:txBody>
          <a:bodyPr wrap="square" rtlCol="0">
            <a:spAutoFit/>
          </a:bodyPr>
          <a:lstStyle/>
          <a:p>
            <a:pPr fontAlgn="base">
              <a:spcBef>
                <a:spcPct val="0"/>
              </a:spcBef>
              <a:spcAft>
                <a:spcPct val="0"/>
              </a:spcAft>
              <a:tabLst>
                <a:tab pos="177800" algn="l"/>
              </a:tabLst>
            </a:pP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患者から採取した標本画像等を他医療機関の専従の医師に</a:t>
            </a:r>
            <a:endPar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tabLst>
                <a:tab pos="177800" algn="l"/>
              </a:tabLst>
            </a:pP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送信し、その診断結果を受信した場合も、診断行為を評価</a:t>
            </a:r>
            <a:r>
              <a:rPr lang="ja-JP" altLang="en-US" sz="1000" dirty="0">
                <a:solidFill>
                  <a:prstClr val="black"/>
                </a:solidFill>
                <a:latin typeface="ＭＳ Ｐゴシック"/>
              </a:rPr>
              <a:t>。</a:t>
            </a:r>
            <a:endParaRPr lang="en-US" altLang="ja-JP" sz="1000" dirty="0">
              <a:solidFill>
                <a:prstClr val="black"/>
              </a:solidFill>
              <a:latin typeface="ＭＳ Ｐゴシック"/>
            </a:endParaRPr>
          </a:p>
        </p:txBody>
      </p:sp>
      <p:sp>
        <p:nvSpPr>
          <p:cNvPr id="266" name="テキスト ボックス 265"/>
          <p:cNvSpPr txBox="1"/>
          <p:nvPr/>
        </p:nvSpPr>
        <p:spPr>
          <a:xfrm>
            <a:off x="711102" y="1677891"/>
            <a:ext cx="3687771" cy="553998"/>
          </a:xfrm>
          <a:prstGeom prst="rect">
            <a:avLst/>
          </a:prstGeom>
          <a:noFill/>
        </p:spPr>
        <p:txBody>
          <a:bodyPr wrap="square" rtlCol="0">
            <a:spAutoFit/>
          </a:bodyPr>
          <a:lstStyle/>
          <a:p>
            <a:pPr fontAlgn="base">
              <a:spcBef>
                <a:spcPct val="0"/>
              </a:spcBef>
              <a:spcAft>
                <a:spcPct val="0"/>
              </a:spcAft>
              <a:tabLst>
                <a:tab pos="177800" algn="l"/>
              </a:tabLst>
            </a:pP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※CT</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等により撮影された画像を他医療機関の専門の医師に</a:t>
            </a:r>
            <a:endPar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base">
              <a:spcBef>
                <a:spcPct val="0"/>
              </a:spcBef>
              <a:spcAft>
                <a:spcPct val="0"/>
              </a:spcAft>
              <a:tabLst>
                <a:tab pos="177800" algn="l"/>
              </a:tabLst>
            </a:pP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送信し、その診断結果を受信した場合も、診断行為を評価</a:t>
            </a:r>
            <a:r>
              <a:rPr lang="ja-JP" altLang="en-US" sz="1000" dirty="0">
                <a:solidFill>
                  <a:prstClr val="black"/>
                </a:solidFill>
                <a:latin typeface="ＭＳ Ｐゴシック"/>
              </a:rPr>
              <a:t>。</a:t>
            </a:r>
            <a:endParaRPr lang="en-US" altLang="ja-JP" sz="1000" dirty="0">
              <a:solidFill>
                <a:prstClr val="black"/>
              </a:solidFill>
              <a:latin typeface="ＭＳ Ｐゴシック"/>
            </a:endParaRPr>
          </a:p>
        </p:txBody>
      </p:sp>
      <p:sp>
        <p:nvSpPr>
          <p:cNvPr id="30" name="正方形/長方形 29"/>
          <p:cNvSpPr/>
          <p:nvPr/>
        </p:nvSpPr>
        <p:spPr>
          <a:xfrm>
            <a:off x="0" y="0"/>
            <a:ext cx="9906000" cy="5486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spcBef>
                <a:spcPct val="0"/>
              </a:spcBef>
              <a:spcAft>
                <a:spcPct val="0"/>
              </a:spcAft>
            </a:pPr>
            <a:r>
              <a:rPr lang="ja-JP" altLang="en-US" sz="2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　　　　　　　遠隔診療やＡＩ等の技術革新に係る取組</a:t>
            </a:r>
          </a:p>
        </p:txBody>
      </p:sp>
      <p:sp>
        <p:nvSpPr>
          <p:cNvPr id="33" name="テキスト ボックス 32"/>
          <p:cNvSpPr txBox="1">
            <a:spLocks noChangeArrowheads="1"/>
          </p:cNvSpPr>
          <p:nvPr/>
        </p:nvSpPr>
        <p:spPr bwMode="auto">
          <a:xfrm>
            <a:off x="6474907" y="64304"/>
            <a:ext cx="3384376" cy="473524"/>
          </a:xfrm>
          <a:prstGeom prst="rect">
            <a:avLst/>
          </a:prstGeom>
          <a:solidFill>
            <a:srgbClr val="FFFFFF"/>
          </a:solidFill>
          <a:ln w="19050">
            <a:solidFill>
              <a:srgbClr val="000000"/>
            </a:solidFill>
            <a:miter lim="800000"/>
            <a:headEnd/>
            <a:tailEnd/>
          </a:ln>
        </p:spPr>
        <p:txBody>
          <a:bodyPr rot="0" vert="horz" wrap="square" lIns="74295" tIns="8890" rIns="74295" bIns="8890" anchor="t" anchorCtr="0" upright="1">
            <a:noAutofit/>
          </a:bodyPr>
          <a:lstStyle/>
          <a:p>
            <a:pPr algn="dist">
              <a:lnSpc>
                <a:spcPts val="1800"/>
              </a:lnSpc>
            </a:pPr>
            <a:r>
              <a:rPr lang="ja-JP" altLang="en-US" sz="1400" kern="100" spc="-100" dirty="0">
                <a:solidFill>
                  <a:prstClr val="black"/>
                </a:solidFill>
                <a:latin typeface="Century"/>
                <a:ea typeface="ＭＳ 明朝"/>
                <a:cs typeface="Times New Roman"/>
              </a:rPr>
              <a:t>第４回</a:t>
            </a:r>
            <a:r>
              <a:rPr lang="zh-TW" altLang="en-US" sz="1400" kern="100" spc="-100" dirty="0">
                <a:solidFill>
                  <a:prstClr val="black"/>
                </a:solidFill>
                <a:latin typeface="Century"/>
                <a:ea typeface="ＭＳ 明朝"/>
                <a:cs typeface="Times New Roman"/>
              </a:rPr>
              <a:t>未来投資会議構造改革徹底推進会合</a:t>
            </a:r>
          </a:p>
          <a:p>
            <a:pPr algn="dist">
              <a:lnSpc>
                <a:spcPts val="1800"/>
              </a:lnSpc>
            </a:pPr>
            <a:r>
              <a:rPr lang="zh-TW" altLang="en-US" sz="1400" kern="100" spc="-100" dirty="0">
                <a:solidFill>
                  <a:prstClr val="black"/>
                </a:solidFill>
                <a:latin typeface="Century"/>
                <a:ea typeface="ＭＳ 明朝"/>
                <a:cs typeface="Times New Roman"/>
              </a:rPr>
              <a:t>厚生労働省提出資料</a:t>
            </a:r>
            <a:r>
              <a:rPr lang="ja-JP" altLang="en-US" sz="1400" kern="100" spc="-100" dirty="0">
                <a:solidFill>
                  <a:prstClr val="black"/>
                </a:solidFill>
                <a:latin typeface="Century"/>
                <a:ea typeface="ＭＳ 明朝"/>
                <a:cs typeface="Times New Roman"/>
              </a:rPr>
              <a:t>（２８．１２．７）</a:t>
            </a:r>
            <a:endParaRPr lang="zh-TW" altLang="en-US" sz="1400" kern="100" spc="-100" dirty="0">
              <a:solidFill>
                <a:prstClr val="black"/>
              </a:solidFill>
              <a:latin typeface="Century"/>
              <a:ea typeface="ＭＳ 明朝"/>
              <a:cs typeface="Times New Roman"/>
            </a:endParaRPr>
          </a:p>
          <a:p>
            <a:pPr algn="dist">
              <a:lnSpc>
                <a:spcPts val="1800"/>
              </a:lnSpc>
            </a:pPr>
            <a:r>
              <a:rPr lang="ja-JP" altLang="en-US" sz="1400" kern="100" spc="-100" dirty="0">
                <a:solidFill>
                  <a:prstClr val="black"/>
                </a:solidFill>
                <a:latin typeface="Century"/>
                <a:ea typeface="ＭＳ 明朝"/>
                <a:cs typeface="Times New Roman"/>
              </a:rPr>
              <a:t>　</a:t>
            </a:r>
            <a:endParaRPr lang="ja-JP" altLang="en-US" sz="1400" kern="100" dirty="0">
              <a:solidFill>
                <a:prstClr val="black"/>
              </a:solidFill>
              <a:latin typeface="Century"/>
              <a:ea typeface="ＭＳ 明朝"/>
              <a:cs typeface="Times New Roman"/>
            </a:endParaRPr>
          </a:p>
          <a:p>
            <a:pPr algn="dist">
              <a:lnSpc>
                <a:spcPts val="1800"/>
              </a:lnSpc>
            </a:pPr>
            <a:r>
              <a:rPr lang="ja-JP" altLang="en-US" sz="1200" kern="100" dirty="0">
                <a:solidFill>
                  <a:prstClr val="black"/>
                </a:solidFill>
                <a:latin typeface="Century"/>
                <a:ea typeface="ＭＳ 明朝"/>
                <a:cs typeface="Times New Roman"/>
              </a:rPr>
              <a:t>　</a:t>
            </a:r>
            <a:endParaRPr lang="ja-JP" altLang="en-US" sz="1050" kern="100" dirty="0">
              <a:solidFill>
                <a:prstClr val="black"/>
              </a:solidFill>
              <a:latin typeface="Century"/>
              <a:ea typeface="ＭＳ 明朝"/>
              <a:cs typeface="Times New Roman"/>
            </a:endParaRPr>
          </a:p>
          <a:p>
            <a:pPr algn="dist">
              <a:lnSpc>
                <a:spcPts val="1800"/>
              </a:lnSpc>
            </a:pPr>
            <a:r>
              <a:rPr lang="en-US" sz="1200" kern="100" dirty="0">
                <a:solidFill>
                  <a:prstClr val="black"/>
                </a:solidFill>
                <a:latin typeface="ＭＳ 明朝"/>
                <a:ea typeface="ＭＳ 明朝"/>
                <a:cs typeface="Times New Roman"/>
              </a:rPr>
              <a:t> </a:t>
            </a:r>
            <a:endParaRPr lang="ja-JP" altLang="en-US" sz="1050" kern="100" dirty="0">
              <a:solidFill>
                <a:prstClr val="black"/>
              </a:solidFill>
              <a:latin typeface="Century"/>
              <a:ea typeface="ＭＳ 明朝"/>
              <a:cs typeface="Times New Roman"/>
            </a:endParaRPr>
          </a:p>
        </p:txBody>
      </p:sp>
      <p:sp>
        <p:nvSpPr>
          <p:cNvPr id="3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34929350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プレースホルダー 4">
            <a:extLst>
              <a:ext uri="{FF2B5EF4-FFF2-40B4-BE49-F238E27FC236}">
                <a16:creationId xmlns="" xmlns:a16="http://schemas.microsoft.com/office/drawing/2014/main" id="{BCB041E8-4847-4FE2-A9B9-75B399048B2F}"/>
              </a:ext>
            </a:extLst>
          </p:cNvPr>
          <p:cNvSpPr txBox="1">
            <a:spLocks/>
          </p:cNvSpPr>
          <p:nvPr/>
        </p:nvSpPr>
        <p:spPr>
          <a:xfrm>
            <a:off x="56491" y="651752"/>
            <a:ext cx="9849544" cy="5688632"/>
          </a:xfrm>
          <a:prstGeom prst="rect">
            <a:avLst/>
          </a:prstGeom>
        </p:spPr>
        <p:txBody>
          <a:bodyPr lIns="91335" tIns="45670" rIns="91335" bIns="45670"/>
          <a:lstStyle>
            <a:lvl1pPr marL="360363" indent="-360363" algn="l" defTabSz="914400" rtl="0" eaLnBrk="1" latinLnBrk="0" hangingPunct="1">
              <a:lnSpc>
                <a:spcPct val="100000"/>
              </a:lnSpc>
              <a:spcBef>
                <a:spcPts val="600"/>
              </a:spcBef>
              <a:buFont typeface="Wingdings" panose="05000000000000000000" pitchFamily="2" charset="2"/>
              <a:buChar char="l"/>
              <a:defRPr kumimoji="1" sz="2400" kern="1200">
                <a:solidFill>
                  <a:schemeClr val="tx1"/>
                </a:solidFill>
                <a:latin typeface="メイリオ" panose="020B0604030504040204" pitchFamily="50" charset="-128"/>
                <a:ea typeface="メイリオ" panose="020B0604030504040204" pitchFamily="50" charset="-128"/>
                <a:cs typeface="+mn-cs"/>
              </a:defRPr>
            </a:lvl1pPr>
            <a:lvl2pPr marL="685800" indent="-228600" algn="l" defTabSz="914400" rtl="0" eaLnBrk="1" latinLnBrk="0" hangingPunct="1">
              <a:lnSpc>
                <a:spcPct val="100000"/>
              </a:lnSpc>
              <a:spcBef>
                <a:spcPts val="600"/>
              </a:spcBef>
              <a:buFont typeface="Wingdings" panose="05000000000000000000" pitchFamily="2" charset="2"/>
              <a:buChar char="ü"/>
              <a:defRPr kumimoji="1" sz="2000" kern="1200">
                <a:solidFill>
                  <a:schemeClr val="tx1"/>
                </a:solidFill>
                <a:latin typeface="メイリオ" panose="020B0604030504040204" pitchFamily="50" charset="-128"/>
                <a:ea typeface="メイリオ" panose="020B0604030504040204" pitchFamily="50" charset="-128"/>
                <a:cs typeface="+mn-cs"/>
              </a:defRPr>
            </a:lvl2pPr>
            <a:lvl3pPr marL="1143000" indent="-228600" algn="l" defTabSz="914400" rtl="0" eaLnBrk="1" latinLnBrk="0" hangingPunct="1">
              <a:lnSpc>
                <a:spcPct val="100000"/>
              </a:lnSpc>
              <a:spcBef>
                <a:spcPts val="600"/>
              </a:spcBef>
              <a:buFont typeface="Arial" panose="020B0604020202020204" pitchFamily="34" charset="0"/>
              <a:buChar char="•"/>
              <a:defRPr kumimoji="1" sz="1600" kern="1200">
                <a:solidFill>
                  <a:schemeClr val="tx1"/>
                </a:solidFill>
                <a:latin typeface="メイリオ" panose="020B0604030504040204" pitchFamily="50" charset="-128"/>
                <a:ea typeface="メイリオ" panose="020B0604030504040204" pitchFamily="50" charset="-128"/>
                <a:cs typeface="+mn-cs"/>
              </a:defRPr>
            </a:lvl3pPr>
            <a:lvl4pPr marL="1600200" indent="-228600" algn="l" defTabSz="914400" rtl="0" eaLnBrk="1" latinLnBrk="0" hangingPunct="1">
              <a:lnSpc>
                <a:spcPct val="90000"/>
              </a:lnSpc>
              <a:spcBef>
                <a:spcPts val="500"/>
              </a:spcBef>
              <a:buFont typeface="Wingdings" panose="05000000000000000000" pitchFamily="2" charset="2"/>
              <a:buChar char="l"/>
              <a:defRPr kumimoji="1" sz="1800" kern="1200">
                <a:solidFill>
                  <a:schemeClr val="tx1"/>
                </a:solidFill>
                <a:latin typeface="メイリオ" panose="020B0604030504040204" pitchFamily="50" charset="-128"/>
                <a:ea typeface="メイリオ" panose="020B0604030504040204" pitchFamily="50" charset="-128"/>
                <a:cs typeface="+mn-cs"/>
              </a:defRPr>
            </a:lvl4pPr>
            <a:lvl5pPr marL="2057400" indent="-228600" algn="l" defTabSz="914400" rtl="0" eaLnBrk="1" latinLnBrk="0" hangingPunct="1">
              <a:lnSpc>
                <a:spcPct val="90000"/>
              </a:lnSpc>
              <a:spcBef>
                <a:spcPts val="500"/>
              </a:spcBef>
              <a:buFont typeface="Wingdings" panose="05000000000000000000" pitchFamily="2" charset="2"/>
              <a:buChar char="l"/>
              <a:defRPr kumimoji="1" sz="1800" kern="1200">
                <a:solidFill>
                  <a:schemeClr val="tx1"/>
                </a:solidFill>
                <a:latin typeface="メイリオ" panose="020B0604030504040204" pitchFamily="50" charset="-128"/>
                <a:ea typeface="メイリオ"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endParaRPr lang="ja-JP" altLang="en-US" dirty="0">
              <a:solidFill>
                <a:prstClr val="black"/>
              </a:solidFill>
            </a:endParaRPr>
          </a:p>
          <a:p>
            <a:endParaRPr lang="ja-JP" altLang="en-US" dirty="0">
              <a:solidFill>
                <a:prstClr val="black"/>
              </a:solidFill>
            </a:endParaRPr>
          </a:p>
          <a:p>
            <a:endParaRPr lang="ja-JP" altLang="en-US" dirty="0">
              <a:solidFill>
                <a:prstClr val="black"/>
              </a:solidFill>
            </a:endParaRPr>
          </a:p>
          <a:p>
            <a:endParaRPr lang="ja-JP" altLang="en-US" dirty="0">
              <a:solidFill>
                <a:prstClr val="black"/>
              </a:solidFill>
            </a:endParaRPr>
          </a:p>
        </p:txBody>
      </p:sp>
      <p:sp>
        <p:nvSpPr>
          <p:cNvPr id="8" name="Rectangle 2"/>
          <p:cNvSpPr txBox="1">
            <a:spLocks noChangeArrowheads="1"/>
          </p:cNvSpPr>
          <p:nvPr/>
        </p:nvSpPr>
        <p:spPr>
          <a:xfrm>
            <a:off x="0" y="-26469"/>
            <a:ext cx="9906000" cy="575150"/>
          </a:xfrm>
          <a:prstGeom prst="rect">
            <a:avLst/>
          </a:prstGeom>
          <a:solidFill>
            <a:srgbClr val="1F497D"/>
          </a:solidFill>
        </p:spPr>
        <p:txBody>
          <a:bodyPr vert="horz" lIns="91440" tIns="45720" rIns="91440" bIns="45720" rtlCol="0" anchor="ctr">
            <a:normAutofit fontScale="85000" lnSpcReduction="10000"/>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ja-JP" altLang="en-US" sz="2600" dirty="0">
                <a:solidFill>
                  <a:sysClr val="window" lastClr="FFFFFF"/>
                </a:solidFill>
              </a:rPr>
              <a:t>遠隔診療（情報通信機器を用いた診療）を評価する場合の基本的な考え方（案）</a:t>
            </a:r>
          </a:p>
        </p:txBody>
      </p:sp>
      <p:sp>
        <p:nvSpPr>
          <p:cNvPr id="2" name="テキスト ボックス 1"/>
          <p:cNvSpPr txBox="1"/>
          <p:nvPr/>
        </p:nvSpPr>
        <p:spPr>
          <a:xfrm>
            <a:off x="476554" y="1320988"/>
            <a:ext cx="9289032" cy="646331"/>
          </a:xfrm>
          <a:prstGeom prst="rect">
            <a:avLst/>
          </a:prstGeom>
          <a:noFill/>
          <a:ln>
            <a:solidFill>
              <a:schemeClr val="tx1"/>
            </a:solidFill>
            <a:prstDash val="dash"/>
          </a:ln>
        </p:spPr>
        <p:txBody>
          <a:bodyPr wrap="square" rtlCol="0">
            <a:spAutoFit/>
          </a:bodyPr>
          <a:lstStyle/>
          <a:p>
            <a:pPr marL="360363" indent="-360363"/>
            <a:r>
              <a:rPr lang="ja-JP" altLang="en-US" dirty="0">
                <a:solidFill>
                  <a:prstClr val="black"/>
                </a:solidFill>
              </a:rPr>
              <a:t>○　前回（平成</a:t>
            </a:r>
            <a:r>
              <a:rPr lang="en-US" altLang="ja-JP" dirty="0">
                <a:solidFill>
                  <a:prstClr val="black"/>
                </a:solidFill>
              </a:rPr>
              <a:t>29</a:t>
            </a:r>
            <a:r>
              <a:rPr lang="ja-JP" altLang="en-US" dirty="0">
                <a:solidFill>
                  <a:prstClr val="black"/>
                </a:solidFill>
              </a:rPr>
              <a:t>年</a:t>
            </a:r>
            <a:r>
              <a:rPr lang="en-US" altLang="ja-JP" dirty="0">
                <a:solidFill>
                  <a:prstClr val="black"/>
                </a:solidFill>
              </a:rPr>
              <a:t>11</a:t>
            </a:r>
            <a:r>
              <a:rPr lang="ja-JP" altLang="en-US" dirty="0">
                <a:solidFill>
                  <a:prstClr val="black"/>
                </a:solidFill>
              </a:rPr>
              <a:t>月１日）の議論を踏まえ、情報通信機器を用いた医学管理を診療報酬で評価する場合の基本的な考え方を以下のように整理してはどうか。</a:t>
            </a:r>
            <a:endParaRPr lang="en-US" altLang="ja-JP" dirty="0">
              <a:solidFill>
                <a:prstClr val="black"/>
              </a:solidFill>
            </a:endParaRPr>
          </a:p>
        </p:txBody>
      </p:sp>
      <p:sp>
        <p:nvSpPr>
          <p:cNvPr id="7" name="テキスト プレースホルダー 4">
            <a:extLst>
              <a:ext uri="{FF2B5EF4-FFF2-40B4-BE49-F238E27FC236}">
                <a16:creationId xmlns="" xmlns:a16="http://schemas.microsoft.com/office/drawing/2014/main" id="{BCB041E8-4847-4FE2-A9B9-75B399048B2F}"/>
              </a:ext>
            </a:extLst>
          </p:cNvPr>
          <p:cNvSpPr txBox="1">
            <a:spLocks/>
          </p:cNvSpPr>
          <p:nvPr/>
        </p:nvSpPr>
        <p:spPr>
          <a:xfrm>
            <a:off x="398510" y="2543380"/>
            <a:ext cx="9505056" cy="3241516"/>
          </a:xfrm>
          <a:prstGeom prst="rect">
            <a:avLst/>
          </a:prstGeom>
          <a:solidFill>
            <a:schemeClr val="bg1">
              <a:lumMod val="95000"/>
            </a:schemeClr>
          </a:solidFill>
        </p:spPr>
        <p:txBody>
          <a:bodyPr lIns="91335" tIns="45670" rIns="91335" bIns="45670"/>
          <a:lstStyle>
            <a:lvl1pPr marL="360363" indent="-360363" algn="l" defTabSz="914400" rtl="0" eaLnBrk="1" latinLnBrk="0" hangingPunct="1">
              <a:lnSpc>
                <a:spcPct val="100000"/>
              </a:lnSpc>
              <a:spcBef>
                <a:spcPts val="600"/>
              </a:spcBef>
              <a:buFont typeface="Wingdings" panose="05000000000000000000" pitchFamily="2" charset="2"/>
              <a:buChar char="l"/>
              <a:defRPr kumimoji="1" sz="2400" kern="1200">
                <a:solidFill>
                  <a:schemeClr val="tx1"/>
                </a:solidFill>
                <a:latin typeface="メイリオ" panose="020B0604030504040204" pitchFamily="50" charset="-128"/>
                <a:ea typeface="メイリオ" panose="020B0604030504040204" pitchFamily="50" charset="-128"/>
                <a:cs typeface="+mn-cs"/>
              </a:defRPr>
            </a:lvl1pPr>
            <a:lvl2pPr marL="685800" indent="-228600" algn="l" defTabSz="914400" rtl="0" eaLnBrk="1" latinLnBrk="0" hangingPunct="1">
              <a:lnSpc>
                <a:spcPct val="100000"/>
              </a:lnSpc>
              <a:spcBef>
                <a:spcPts val="600"/>
              </a:spcBef>
              <a:buFont typeface="Wingdings" panose="05000000000000000000" pitchFamily="2" charset="2"/>
              <a:buChar char="ü"/>
              <a:defRPr kumimoji="1" sz="2000" kern="1200">
                <a:solidFill>
                  <a:schemeClr val="tx1"/>
                </a:solidFill>
                <a:latin typeface="メイリオ" panose="020B0604030504040204" pitchFamily="50" charset="-128"/>
                <a:ea typeface="メイリオ" panose="020B0604030504040204" pitchFamily="50" charset="-128"/>
                <a:cs typeface="+mn-cs"/>
              </a:defRPr>
            </a:lvl2pPr>
            <a:lvl3pPr marL="1143000" indent="-228600" algn="l" defTabSz="914400" rtl="0" eaLnBrk="1" latinLnBrk="0" hangingPunct="1">
              <a:lnSpc>
                <a:spcPct val="100000"/>
              </a:lnSpc>
              <a:spcBef>
                <a:spcPts val="600"/>
              </a:spcBef>
              <a:buFont typeface="Arial" panose="020B0604020202020204" pitchFamily="34" charset="0"/>
              <a:buChar char="•"/>
              <a:defRPr kumimoji="1" sz="1600" kern="1200">
                <a:solidFill>
                  <a:schemeClr val="tx1"/>
                </a:solidFill>
                <a:latin typeface="メイリオ" panose="020B0604030504040204" pitchFamily="50" charset="-128"/>
                <a:ea typeface="メイリオ" panose="020B0604030504040204" pitchFamily="50" charset="-128"/>
                <a:cs typeface="+mn-cs"/>
              </a:defRPr>
            </a:lvl3pPr>
            <a:lvl4pPr marL="1600200" indent="-228600" algn="l" defTabSz="914400" rtl="0" eaLnBrk="1" latinLnBrk="0" hangingPunct="1">
              <a:lnSpc>
                <a:spcPct val="90000"/>
              </a:lnSpc>
              <a:spcBef>
                <a:spcPts val="500"/>
              </a:spcBef>
              <a:buFont typeface="Wingdings" panose="05000000000000000000" pitchFamily="2" charset="2"/>
              <a:buChar char="l"/>
              <a:defRPr kumimoji="1" sz="1800" kern="1200">
                <a:solidFill>
                  <a:schemeClr val="tx1"/>
                </a:solidFill>
                <a:latin typeface="メイリオ" panose="020B0604030504040204" pitchFamily="50" charset="-128"/>
                <a:ea typeface="メイリオ" panose="020B0604030504040204" pitchFamily="50" charset="-128"/>
                <a:cs typeface="+mn-cs"/>
              </a:defRPr>
            </a:lvl4pPr>
            <a:lvl5pPr marL="2057400" indent="-228600" algn="l" defTabSz="914400" rtl="0" eaLnBrk="1" latinLnBrk="0" hangingPunct="1">
              <a:lnSpc>
                <a:spcPct val="90000"/>
              </a:lnSpc>
              <a:spcBef>
                <a:spcPts val="500"/>
              </a:spcBef>
              <a:buFont typeface="Wingdings" panose="05000000000000000000" pitchFamily="2" charset="2"/>
              <a:buChar char="l"/>
              <a:defRPr kumimoji="1" sz="1800" kern="1200">
                <a:solidFill>
                  <a:schemeClr val="tx1"/>
                </a:solidFill>
                <a:latin typeface="メイリオ" panose="020B0604030504040204" pitchFamily="50" charset="-128"/>
                <a:ea typeface="メイリオ"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Wingdings" panose="05000000000000000000" pitchFamily="2" charset="2"/>
              <a:buNone/>
            </a:pPr>
            <a:r>
              <a:rPr lang="ja-JP" altLang="en-US" sz="2000" dirty="0">
                <a:solidFill>
                  <a:prstClr val="black"/>
                </a:solidFill>
              </a:rPr>
              <a:t>＜基本的な考え方＞</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１）特定された疾患・患者であること</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２）一定期間継続的に対面診療を行っており、受診間隔が長すぎないこと（</a:t>
            </a:r>
            <a:r>
              <a:rPr lang="en-US" altLang="ja-JP" sz="2000" dirty="0">
                <a:solidFill>
                  <a:prstClr val="black"/>
                </a:solidFill>
              </a:rPr>
              <a:t>※</a:t>
            </a:r>
            <a:r>
              <a:rPr lang="ja-JP" altLang="en-US" sz="2000" dirty="0">
                <a:solidFill>
                  <a:prstClr val="black"/>
                </a:solidFill>
              </a:rPr>
              <a:t>）</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３）急変時に円滑に対面診療ができる体制があること</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４）安全性や有効性のエビデンスが確認されていること</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５）事前に治療計画を作成していること（</a:t>
            </a:r>
            <a:r>
              <a:rPr lang="en-US" altLang="ja-JP" sz="2000" dirty="0">
                <a:solidFill>
                  <a:prstClr val="black"/>
                </a:solidFill>
              </a:rPr>
              <a:t>※</a:t>
            </a:r>
            <a:r>
              <a:rPr lang="ja-JP" altLang="en-US" sz="2000" dirty="0">
                <a:solidFill>
                  <a:prstClr val="black"/>
                </a:solidFill>
              </a:rPr>
              <a:t>）</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６）医師と患者の両者の合意があること</a:t>
            </a:r>
            <a:endParaRPr lang="en-US" altLang="ja-JP" sz="2000" dirty="0">
              <a:solidFill>
                <a:prstClr val="black"/>
              </a:solidFill>
            </a:endParaRPr>
          </a:p>
          <a:p>
            <a:pPr marL="0" indent="0">
              <a:buFont typeface="Wingdings" panose="05000000000000000000" pitchFamily="2" charset="2"/>
              <a:buNone/>
            </a:pPr>
            <a:r>
              <a:rPr lang="ja-JP" altLang="en-US" sz="2000" dirty="0">
                <a:solidFill>
                  <a:prstClr val="black"/>
                </a:solidFill>
              </a:rPr>
              <a:t>７）上記のような内容を含む一定のルールに沿った診療が行われていること</a:t>
            </a:r>
            <a:endParaRPr lang="en-US" altLang="ja-JP" sz="2000" dirty="0">
              <a:solidFill>
                <a:prstClr val="black"/>
              </a:solidFill>
            </a:endParaRPr>
          </a:p>
        </p:txBody>
      </p:sp>
      <p:sp>
        <p:nvSpPr>
          <p:cNvPr id="3" name="下矢印 2"/>
          <p:cNvSpPr/>
          <p:nvPr/>
        </p:nvSpPr>
        <p:spPr>
          <a:xfrm>
            <a:off x="4715092" y="2111332"/>
            <a:ext cx="576064" cy="324036"/>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テキスト ボックス 4"/>
          <p:cNvSpPr txBox="1"/>
          <p:nvPr/>
        </p:nvSpPr>
        <p:spPr>
          <a:xfrm>
            <a:off x="474871" y="5855748"/>
            <a:ext cx="6872394" cy="369332"/>
          </a:xfrm>
          <a:prstGeom prst="rect">
            <a:avLst/>
          </a:prstGeom>
          <a:noFill/>
        </p:spPr>
        <p:txBody>
          <a:bodyPr wrap="none" rtlCol="0">
            <a:spAutoFit/>
          </a:bodyPr>
          <a:lstStyle/>
          <a:p>
            <a:r>
              <a:rPr lang="ja-JP" altLang="en-US" dirty="0">
                <a:solidFill>
                  <a:prstClr val="black"/>
                </a:solidFill>
              </a:rPr>
              <a:t>（</a:t>
            </a:r>
            <a:r>
              <a:rPr lang="en-US" altLang="ja-JP" dirty="0">
                <a:solidFill>
                  <a:prstClr val="black"/>
                </a:solidFill>
              </a:rPr>
              <a:t>※</a:t>
            </a:r>
            <a:r>
              <a:rPr lang="ja-JP" altLang="en-US" dirty="0">
                <a:solidFill>
                  <a:prstClr val="black"/>
                </a:solidFill>
              </a:rPr>
              <a:t>）初診の患者は、当該要件を満たさないため、対象に含まれない。</a:t>
            </a:r>
          </a:p>
        </p:txBody>
      </p:sp>
      <p:sp>
        <p:nvSpPr>
          <p:cNvPr id="1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 name="テキスト ボックス 9"/>
          <p:cNvSpPr txBox="1"/>
          <p:nvPr/>
        </p:nvSpPr>
        <p:spPr>
          <a:xfrm>
            <a:off x="8069272" y="690861"/>
            <a:ext cx="1537176" cy="502702"/>
          </a:xfrm>
          <a:prstGeom prst="rect">
            <a:avLst/>
          </a:prstGeom>
          <a:noFill/>
          <a:ln>
            <a:solidFill>
              <a:schemeClr val="tx1"/>
            </a:solidFill>
          </a:ln>
        </p:spPr>
        <p:txBody>
          <a:bodyPr wrap="square" rtlCol="0">
            <a:spAutoFit/>
          </a:bodyPr>
          <a:lstStyle/>
          <a:p>
            <a:pPr algn="dist">
              <a:lnSpc>
                <a:spcPts val="1600"/>
              </a:lnSpc>
            </a:pPr>
            <a:r>
              <a:rPr lang="ja-JP" altLang="en-US" sz="1600" dirty="0">
                <a:solidFill>
                  <a:prstClr val="black"/>
                </a:solidFill>
                <a:latin typeface="ＭＳ Ｐゴシック"/>
              </a:rPr>
              <a:t>中医協　総会</a:t>
            </a:r>
            <a:endParaRPr lang="en-US" altLang="ja-JP" sz="1600" dirty="0">
              <a:solidFill>
                <a:prstClr val="black"/>
              </a:solidFill>
              <a:latin typeface="ＭＳ Ｐゴシック"/>
            </a:endParaRPr>
          </a:p>
          <a:p>
            <a:pPr algn="dist">
              <a:lnSpc>
                <a:spcPts val="1600"/>
              </a:lnSpc>
            </a:pPr>
            <a:r>
              <a:rPr lang="ja-JP" altLang="en-US" sz="1600" dirty="0">
                <a:solidFill>
                  <a:prstClr val="black"/>
                </a:solidFill>
                <a:latin typeface="ＭＳ Ｐゴシック"/>
              </a:rPr>
              <a:t>２９．１２．１</a:t>
            </a:r>
          </a:p>
        </p:txBody>
      </p:sp>
    </p:spTree>
    <p:extLst>
      <p:ext uri="{BB962C8B-B14F-4D97-AF65-F5344CB8AC3E}">
        <p14:creationId xmlns:p14="http://schemas.microsoft.com/office/powerpoint/2010/main" val="309612518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ext uri="{D42A27DB-BD31-4B8C-83A1-F6EECF244321}">
                <p14:modId xmlns:p14="http://schemas.microsoft.com/office/powerpoint/2010/main" val="2518049711"/>
              </p:ext>
            </p:extLst>
          </p:nvPr>
        </p:nvGraphicFramePr>
        <p:xfrm>
          <a:off x="67114" y="620691"/>
          <a:ext cx="9805834" cy="6068171"/>
        </p:xfrm>
        <a:graphic>
          <a:graphicData uri="http://schemas.openxmlformats.org/drawingml/2006/table">
            <a:tbl>
              <a:tblPr/>
              <a:tblGrid>
                <a:gridCol w="1111310">
                  <a:extLst>
                    <a:ext uri="{9D8B030D-6E8A-4147-A177-3AD203B41FA5}">
                      <a16:colId xmlns="" xmlns:a16="http://schemas.microsoft.com/office/drawing/2014/main" val="20000"/>
                    </a:ext>
                  </a:extLst>
                </a:gridCol>
                <a:gridCol w="983664">
                  <a:extLst>
                    <a:ext uri="{9D8B030D-6E8A-4147-A177-3AD203B41FA5}">
                      <a16:colId xmlns="" xmlns:a16="http://schemas.microsoft.com/office/drawing/2014/main" val="20001"/>
                    </a:ext>
                  </a:extLst>
                </a:gridCol>
                <a:gridCol w="2768838">
                  <a:extLst>
                    <a:ext uri="{9D8B030D-6E8A-4147-A177-3AD203B41FA5}">
                      <a16:colId xmlns="" xmlns:a16="http://schemas.microsoft.com/office/drawing/2014/main" val="20002"/>
                    </a:ext>
                  </a:extLst>
                </a:gridCol>
                <a:gridCol w="4942022">
                  <a:extLst>
                    <a:ext uri="{9D8B030D-6E8A-4147-A177-3AD203B41FA5}">
                      <a16:colId xmlns="" xmlns:a16="http://schemas.microsoft.com/office/drawing/2014/main" val="20003"/>
                    </a:ext>
                  </a:extLst>
                </a:gridCol>
              </a:tblGrid>
              <a:tr h="288032">
                <a:tc>
                  <a:txBody>
                    <a:bodyPr/>
                    <a:lstStyle/>
                    <a:p>
                      <a:pPr algn="ctr" fontAlgn="ctr"/>
                      <a:endParaRPr lang="ja-JP" altLang="en-US" sz="1600" b="1" i="0" u="none" strike="noStrike" dirty="0">
                        <a:solidFill>
                          <a:schemeClr val="tx2"/>
                        </a:solidFill>
                        <a:effectLst/>
                        <a:latin typeface="ＭＳ Ｐゴシック"/>
                      </a:endParaRP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gridSpan="2">
                  <a:txBody>
                    <a:bodyPr/>
                    <a:lstStyle/>
                    <a:p>
                      <a:pPr algn="ctr" fontAlgn="ctr"/>
                      <a:r>
                        <a:rPr lang="ja-JP" altLang="en-US" sz="1400" b="0" i="0" u="none" strike="noStrike" dirty="0">
                          <a:solidFill>
                            <a:srgbClr val="000000"/>
                          </a:solidFill>
                          <a:effectLst/>
                          <a:latin typeface="ＭＳ Ｐゴシック"/>
                        </a:rPr>
                        <a:t>診療形態</a:t>
                      </a: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hMerge="1">
                  <a:txBody>
                    <a:bodyPr/>
                    <a:lstStyle/>
                    <a:p>
                      <a:endParaRPr kumimoji="1" lang="ja-JP" altLang="en-US"/>
                    </a:p>
                  </a:txBody>
                  <a:tcPr/>
                </a:tc>
                <a:tc>
                  <a:txBody>
                    <a:bodyPr/>
                    <a:lstStyle/>
                    <a:p>
                      <a:pPr algn="ctr" fontAlgn="ctr"/>
                      <a:r>
                        <a:rPr lang="ja-JP" altLang="en-US" sz="1400" b="0" i="0" u="none" strike="noStrike" dirty="0">
                          <a:solidFill>
                            <a:srgbClr val="000000"/>
                          </a:solidFill>
                          <a:effectLst/>
                          <a:latin typeface="ＭＳ Ｐゴシック"/>
                        </a:rPr>
                        <a:t>診療報酬での</a:t>
                      </a:r>
                      <a:r>
                        <a:rPr lang="ja-JP" altLang="en-US" sz="1400" b="0" i="0" u="none" strike="noStrike" dirty="0">
                          <a:solidFill>
                            <a:schemeClr val="tx1"/>
                          </a:solidFill>
                          <a:effectLst/>
                          <a:latin typeface="ＭＳ Ｐゴシック"/>
                        </a:rPr>
                        <a:t>対応</a:t>
                      </a: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10000"/>
                  </a:ext>
                </a:extLst>
              </a:tr>
              <a:tr h="622129">
                <a:tc rowSpan="2">
                  <a:txBody>
                    <a:bodyPr/>
                    <a:lstStyle/>
                    <a:p>
                      <a:pPr algn="ctr" fontAlgn="ctr"/>
                      <a:r>
                        <a:rPr lang="ja-JP" altLang="en-US" sz="1600" b="1" i="0" u="none" strike="noStrike" dirty="0">
                          <a:solidFill>
                            <a:schemeClr val="tx2"/>
                          </a:solidFill>
                          <a:effectLst/>
                          <a:latin typeface="ＭＳ Ｐゴシック"/>
                        </a:rPr>
                        <a:t>医師対医師</a:t>
                      </a:r>
                      <a:endParaRPr lang="en-US" altLang="ja-JP" sz="1600" b="1" i="0" u="none" strike="noStrike" dirty="0">
                        <a:solidFill>
                          <a:schemeClr val="tx2"/>
                        </a:solidFill>
                        <a:effectLst/>
                        <a:latin typeface="ＭＳ Ｐゴシック"/>
                      </a:endParaRPr>
                    </a:p>
                    <a:p>
                      <a:pPr algn="ctr" fontAlgn="ctr"/>
                      <a:r>
                        <a:rPr lang="en-US" altLang="ja-JP" sz="1600" b="1" i="0" u="none" strike="noStrike" dirty="0">
                          <a:solidFill>
                            <a:schemeClr val="tx2"/>
                          </a:solidFill>
                          <a:effectLst/>
                          <a:latin typeface="ＭＳ Ｐゴシック"/>
                        </a:rPr>
                        <a:t>(D to D)</a:t>
                      </a:r>
                      <a:endParaRPr lang="ja-JP" altLang="en-US" sz="1600" b="1" i="0" u="none" strike="noStrike" dirty="0">
                        <a:solidFill>
                          <a:schemeClr val="tx2"/>
                        </a:solidFill>
                        <a:effectLst/>
                        <a:latin typeface="ＭＳ Ｐゴシック"/>
                      </a:endParaRP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rowSpan="2" gridSpan="2">
                  <a:txBody>
                    <a:bodyPr/>
                    <a:lstStyle/>
                    <a:p>
                      <a:pPr algn="l" fontAlgn="ct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情報通信機器を用いて画像等の送受信を行い</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特定領域の専門的な知識を持っている医師と</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連携して診療を行うもの</a:t>
                      </a:r>
                    </a:p>
                    <a:p>
                      <a:pPr algn="l" fontAlgn="ctr"/>
                      <a:r>
                        <a:rPr lang="ja-JP" altLang="en-US" sz="1400" b="0" i="0" u="none" strike="noStrike" dirty="0">
                          <a:solidFill>
                            <a:srgbClr val="000000"/>
                          </a:solidFill>
                          <a:effectLst/>
                          <a:latin typeface="ＭＳ Ｐゴシック"/>
                        </a:rPr>
                        <a:t>　</a:t>
                      </a:r>
                    </a:p>
                  </a:txBody>
                  <a:tcPr marL="6273" marR="6273" marT="627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rowSpan="2" hMerge="1">
                  <a:txBody>
                    <a:bodyPr/>
                    <a:lstStyle/>
                    <a:p>
                      <a:endParaRPr kumimoji="1" lang="ja-JP" altLang="en-US"/>
                    </a:p>
                  </a:txBody>
                  <a:tcPr/>
                </a:tc>
                <a:tc>
                  <a:txBody>
                    <a:bodyPr/>
                    <a:lstStyle/>
                    <a:p>
                      <a:pPr marL="85725" indent="-85725" algn="l" fontAlgn="ctr"/>
                      <a:r>
                        <a:rPr lang="ja-JP" altLang="en-US" sz="1200" b="1" i="0" u="none" strike="noStrike" dirty="0">
                          <a:solidFill>
                            <a:srgbClr val="000000"/>
                          </a:solidFill>
                          <a:effectLst/>
                          <a:latin typeface="ＭＳ Ｐゴシック"/>
                        </a:rPr>
                        <a:t>［遠隔画像診断］</a:t>
                      </a:r>
                      <a:endParaRPr lang="en-US" altLang="ja-JP" sz="1200" b="0" i="0" u="none" strike="noStrike" dirty="0">
                        <a:solidFill>
                          <a:srgbClr val="000000"/>
                        </a:solidFill>
                        <a:effectLst/>
                        <a:latin typeface="ＭＳ Ｐゴシック"/>
                      </a:endParaRPr>
                    </a:p>
                    <a:p>
                      <a:pPr marL="179388" indent="-179388" algn="l" fontAlgn="ctr"/>
                      <a:r>
                        <a:rPr lang="ja-JP" altLang="en-US" sz="1200" b="0" i="0" u="none" strike="noStrike" dirty="0">
                          <a:solidFill>
                            <a:srgbClr val="000000"/>
                          </a:solidFill>
                          <a:effectLst/>
                          <a:latin typeface="ＭＳ Ｐゴシック"/>
                        </a:rPr>
                        <a:t>　・　</a:t>
                      </a:r>
                      <a:r>
                        <a:rPr lang="ja-JP" altLang="en-US" sz="1100" b="0" i="0" u="none" strike="noStrike" dirty="0">
                          <a:solidFill>
                            <a:srgbClr val="000000"/>
                          </a:solidFill>
                          <a:effectLst/>
                          <a:latin typeface="ＭＳ Ｐゴシック"/>
                        </a:rPr>
                        <a:t>画像を他医療機関の専門的な知識を持っている医師に送信し、その読影・診断　結果を受信した場合</a:t>
                      </a:r>
                      <a:endParaRPr lang="en-US" altLang="ja-JP" sz="1100" b="0" i="0" u="none" strike="noStrike" dirty="0">
                        <a:solidFill>
                          <a:srgbClr val="000000"/>
                        </a:solidFill>
                        <a:effectLst/>
                        <a:latin typeface="ＭＳ Ｐゴシック"/>
                      </a:endParaRP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1"/>
                  </a:ext>
                </a:extLst>
              </a:tr>
              <a:tr h="1173022">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a:txBody>
                    <a:bodyPr/>
                    <a:lstStyle/>
                    <a:p>
                      <a:pPr marL="179388" indent="-179388" algn="l" fontAlgn="ctr">
                        <a:tabLst/>
                      </a:pPr>
                      <a:r>
                        <a:rPr lang="ja-JP" altLang="en-US" sz="1200" b="1" i="0" u="none" strike="noStrike" baseline="0" dirty="0">
                          <a:solidFill>
                            <a:srgbClr val="000000"/>
                          </a:solidFill>
                          <a:effectLst/>
                          <a:latin typeface="ＭＳ Ｐゴシック"/>
                        </a:rPr>
                        <a:t>［</a:t>
                      </a:r>
                      <a:r>
                        <a:rPr lang="ja-JP" altLang="en-US" sz="1200" b="1" i="0" u="none" strike="noStrike" dirty="0">
                          <a:solidFill>
                            <a:srgbClr val="000000"/>
                          </a:solidFill>
                          <a:effectLst/>
                          <a:latin typeface="ＭＳ Ｐゴシック"/>
                        </a:rPr>
                        <a:t>遠隔病理診断］</a:t>
                      </a:r>
                      <a:endParaRPr lang="en-US" altLang="ja-JP" sz="1200" b="0" i="0" u="none" strike="noStrike" dirty="0">
                        <a:solidFill>
                          <a:srgbClr val="000000"/>
                        </a:solidFill>
                        <a:effectLst/>
                        <a:latin typeface="ＭＳ Ｐゴシック"/>
                      </a:endParaRPr>
                    </a:p>
                    <a:p>
                      <a:pPr marL="179388" indent="-179388" algn="l" fontAlgn="ctr">
                        <a:tabLst/>
                      </a:pPr>
                      <a:r>
                        <a:rPr lang="ja-JP" altLang="en-US" sz="1200" b="0" i="0" u="none" strike="noStrike" dirty="0">
                          <a:solidFill>
                            <a:srgbClr val="000000"/>
                          </a:solidFill>
                          <a:effectLst/>
                          <a:latin typeface="ＭＳ Ｐゴシック"/>
                        </a:rPr>
                        <a:t>　・　</a:t>
                      </a:r>
                      <a:r>
                        <a:rPr lang="ja-JP" altLang="en-US" sz="1100" b="0" i="0" u="none" strike="noStrike" dirty="0">
                          <a:solidFill>
                            <a:srgbClr val="000000"/>
                          </a:solidFill>
                          <a:effectLst/>
                          <a:latin typeface="ＭＳ Ｐゴシック"/>
                        </a:rPr>
                        <a:t>術中迅速病理検査において、標本画像等を他医療機関の専門的な知識を持っている医師に送信し、診断結果を受信した場合（その後、顕微鏡による観察を行う。）</a:t>
                      </a:r>
                      <a:endParaRPr lang="en-US" altLang="ja-JP" sz="1100" b="0" i="0" u="none" strike="noStrike" dirty="0">
                        <a:solidFill>
                          <a:srgbClr val="000000"/>
                        </a:solidFill>
                        <a:effectLst/>
                        <a:latin typeface="ＭＳ Ｐゴシック"/>
                      </a:endParaRPr>
                    </a:p>
                    <a:p>
                      <a:pPr marL="179388" indent="-179388" algn="l" fontAlgn="ctr"/>
                      <a:r>
                        <a:rPr lang="ja-JP" altLang="en-US" sz="1200" b="0" i="0" u="none" strike="noStrike" dirty="0">
                          <a:solidFill>
                            <a:srgbClr val="FF0000"/>
                          </a:solidFill>
                          <a:effectLst/>
                          <a:latin typeface="ＭＳ Ｐゴシック"/>
                        </a:rPr>
                        <a:t>　</a:t>
                      </a:r>
                      <a:r>
                        <a:rPr lang="ja-JP" altLang="en-US" sz="1100" b="1" i="0" u="sng" strike="noStrike" dirty="0">
                          <a:solidFill>
                            <a:schemeClr val="accent5"/>
                          </a:solidFill>
                          <a:effectLst/>
                          <a:latin typeface="+mn-ea"/>
                          <a:ea typeface="+mn-ea"/>
                        </a:rPr>
                        <a:t>・</a:t>
                      </a:r>
                      <a:r>
                        <a:rPr lang="en-US" altLang="ja-JP" sz="1100" b="1" i="0" u="sng" strike="noStrike" baseline="0" dirty="0">
                          <a:solidFill>
                            <a:schemeClr val="accent5"/>
                          </a:solidFill>
                          <a:effectLst/>
                          <a:latin typeface="+mn-ea"/>
                          <a:ea typeface="+mn-ea"/>
                        </a:rPr>
                        <a:t> </a:t>
                      </a:r>
                      <a:r>
                        <a:rPr lang="ja-JP" altLang="en-US" sz="1100" b="1" i="0" u="sng" strike="noStrike" dirty="0">
                          <a:solidFill>
                            <a:schemeClr val="accent5"/>
                          </a:solidFill>
                          <a:effectLst/>
                          <a:latin typeface="+mn-ea"/>
                          <a:ea typeface="+mn-ea"/>
                        </a:rPr>
                        <a:t>（新）生検検体等については、連携先の病理医が標本画像の観察のみによって病理診断を行った場合も病理診断料等を算定可能</a:t>
                      </a:r>
                      <a:endParaRPr lang="en-US" altLang="ja-JP" sz="1100" b="1" i="0" u="sng" strike="noStrike" dirty="0">
                        <a:solidFill>
                          <a:schemeClr val="accent5"/>
                        </a:solidFill>
                        <a:effectLst/>
                        <a:latin typeface="+mn-ea"/>
                        <a:ea typeface="+mn-ea"/>
                      </a:endParaRP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4"/>
                  </a:ext>
                </a:extLst>
              </a:tr>
              <a:tr h="2184323">
                <a:tc rowSpan="2">
                  <a:txBody>
                    <a:bodyPr/>
                    <a:lstStyle/>
                    <a:p>
                      <a:pPr algn="ctr" fontAlgn="ctr"/>
                      <a:r>
                        <a:rPr lang="ja-JP" altLang="en-US" sz="1600" b="1" i="0" u="none" strike="noStrike" dirty="0">
                          <a:solidFill>
                            <a:schemeClr val="tx2"/>
                          </a:solidFill>
                          <a:effectLst/>
                          <a:latin typeface="ＭＳ Ｐゴシック"/>
                        </a:rPr>
                        <a:t>医師対患者</a:t>
                      </a:r>
                      <a:r>
                        <a:rPr lang="en-US" altLang="ja-JP" sz="1600" b="1" i="0" u="none" strike="noStrike" dirty="0">
                          <a:solidFill>
                            <a:schemeClr val="tx2"/>
                          </a:solidFill>
                          <a:effectLst/>
                          <a:latin typeface="ＭＳ Ｐゴシック"/>
                        </a:rPr>
                        <a:t/>
                      </a:r>
                      <a:br>
                        <a:rPr lang="en-US" altLang="ja-JP" sz="1600" b="1" i="0" u="none" strike="noStrike" dirty="0">
                          <a:solidFill>
                            <a:schemeClr val="tx2"/>
                          </a:solidFill>
                          <a:effectLst/>
                          <a:latin typeface="ＭＳ Ｐゴシック"/>
                        </a:rPr>
                      </a:br>
                      <a:r>
                        <a:rPr lang="en-US" altLang="ja-JP" sz="1600" b="1" i="0" u="none" strike="noStrike" dirty="0">
                          <a:solidFill>
                            <a:schemeClr val="tx2"/>
                          </a:solidFill>
                          <a:effectLst/>
                          <a:latin typeface="ＭＳ Ｐゴシック"/>
                        </a:rPr>
                        <a:t>(D to P)</a:t>
                      </a: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ctr" fontAlgn="ctr"/>
                      <a:r>
                        <a:rPr lang="ja-JP" altLang="en-US" sz="1400" b="0" i="0" u="none" strike="noStrike" dirty="0">
                          <a:solidFill>
                            <a:srgbClr val="000000"/>
                          </a:solidFill>
                          <a:effectLst/>
                          <a:latin typeface="ＭＳ Ｐゴシック"/>
                        </a:rPr>
                        <a:t>情報通信機器を用いた診察</a:t>
                      </a: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医師が情報通信機器を用いて</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患者と離れた場所から診療を</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行うもの</a:t>
                      </a:r>
                    </a:p>
                    <a:p>
                      <a:pPr algn="l" fontAlgn="ctr"/>
                      <a:r>
                        <a:rPr lang="ja-JP" altLang="en-US" sz="1400" b="0" i="0" u="none" strike="noStrike" dirty="0">
                          <a:solidFill>
                            <a:srgbClr val="000000"/>
                          </a:solidFill>
                          <a:effectLst/>
                          <a:latin typeface="ＭＳ Ｐゴシック"/>
                        </a:rPr>
                        <a:t>　</a:t>
                      </a:r>
                    </a:p>
                  </a:txBody>
                  <a:tcPr marL="6273" marR="6273" marT="627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ja-JP" altLang="en-US" sz="1200" b="0" i="0" u="none" strike="noStrike" dirty="0">
                          <a:solidFill>
                            <a:srgbClr val="000000"/>
                          </a:solidFill>
                          <a:effectLst/>
                          <a:latin typeface="ＭＳ Ｐゴシック"/>
                        </a:rPr>
                        <a:t>［</a:t>
                      </a:r>
                      <a:r>
                        <a:rPr lang="ja-JP" altLang="en-US" sz="1200" b="1" i="0" u="none" strike="noStrike" dirty="0">
                          <a:solidFill>
                            <a:srgbClr val="000000"/>
                          </a:solidFill>
                          <a:effectLst/>
                          <a:latin typeface="ＭＳ Ｐゴシック"/>
                        </a:rPr>
                        <a:t>オンライン診療］</a:t>
                      </a:r>
                      <a:r>
                        <a:rPr lang="ja-JP" altLang="en-US" sz="1200" b="0" i="0" u="none" strike="noStrike" dirty="0">
                          <a:solidFill>
                            <a:srgbClr val="000000"/>
                          </a:solidFill>
                          <a:effectLst/>
                          <a:latin typeface="ＭＳ Ｐゴシック"/>
                        </a:rPr>
                        <a:t>　</a:t>
                      </a:r>
                      <a:endParaRPr lang="en-US" altLang="ja-JP" sz="1200" b="0" i="0" u="none" strike="noStrike" dirty="0">
                        <a:solidFill>
                          <a:srgbClr val="FF0000"/>
                        </a:solidFill>
                        <a:effectLst/>
                        <a:latin typeface="ＭＳ Ｐゴシック"/>
                      </a:endParaRPr>
                    </a:p>
                    <a:p>
                      <a:pPr algn="l" fontAlgn="ctr"/>
                      <a:r>
                        <a:rPr lang="en-US" altLang="ja-JP" sz="1200" b="1" i="0" u="none" strike="noStrike" dirty="0">
                          <a:solidFill>
                            <a:schemeClr val="accent5"/>
                          </a:solidFill>
                          <a:effectLst/>
                          <a:latin typeface="ＭＳ Ｐゴシック"/>
                        </a:rPr>
                        <a:t>   </a:t>
                      </a:r>
                      <a:r>
                        <a:rPr lang="ja-JP" altLang="en-US" sz="1200" b="1" i="0" u="sng" strike="noStrike" dirty="0">
                          <a:solidFill>
                            <a:schemeClr val="accent5"/>
                          </a:solidFill>
                          <a:effectLst/>
                          <a:latin typeface="ＭＳ Ｐゴシック"/>
                        </a:rPr>
                        <a:t>・（新）オンライン診療料</a:t>
                      </a:r>
                      <a:endParaRPr lang="en-US" altLang="ja-JP" sz="1200" b="1" i="0" u="sng" strike="noStrike" dirty="0">
                        <a:solidFill>
                          <a:schemeClr val="accent5"/>
                        </a:solidFill>
                        <a:effectLst/>
                        <a:latin typeface="ＭＳ Ｐゴシック"/>
                      </a:endParaRPr>
                    </a:p>
                    <a:p>
                      <a:pPr algn="l" fontAlgn="ctr"/>
                      <a:r>
                        <a:rPr lang="en-US" altLang="ja-JP" sz="1200" b="1" i="0" u="none" strike="noStrike" dirty="0">
                          <a:solidFill>
                            <a:schemeClr val="accent5"/>
                          </a:solidFill>
                          <a:effectLst/>
                          <a:latin typeface="ＭＳ Ｐゴシック"/>
                        </a:rPr>
                        <a:t>   </a:t>
                      </a:r>
                      <a:r>
                        <a:rPr lang="ja-JP" altLang="en-US" sz="1200" b="1" i="0" u="sng" strike="noStrike" dirty="0">
                          <a:solidFill>
                            <a:schemeClr val="accent5"/>
                          </a:solidFill>
                          <a:effectLst/>
                          <a:latin typeface="ＭＳ Ｐゴシック"/>
                        </a:rPr>
                        <a:t>・（新）オンライン医学管理料</a:t>
                      </a:r>
                      <a:endParaRPr lang="en-US" altLang="ja-JP" sz="1200" b="1" i="0" u="sng" strike="noStrike" dirty="0">
                        <a:solidFill>
                          <a:schemeClr val="accent5"/>
                        </a:solidFill>
                        <a:effectLst/>
                        <a:latin typeface="ＭＳ Ｐゴシック"/>
                      </a:endParaRPr>
                    </a:p>
                    <a:p>
                      <a:pPr marL="179388" indent="-179388" algn="l" fontAlgn="ctr"/>
                      <a:r>
                        <a:rPr lang="en-US" altLang="ja-JP" sz="1200" b="1" i="0" u="none" strike="noStrike" dirty="0">
                          <a:solidFill>
                            <a:schemeClr val="accent5"/>
                          </a:solidFill>
                          <a:effectLst/>
                          <a:latin typeface="ＭＳ Ｐゴシック"/>
                        </a:rPr>
                        <a:t>   </a:t>
                      </a:r>
                      <a:r>
                        <a:rPr lang="ja-JP" altLang="en-US" sz="1200" b="1" i="0" u="sng" strike="noStrike" dirty="0">
                          <a:solidFill>
                            <a:schemeClr val="accent5"/>
                          </a:solidFill>
                          <a:effectLst/>
                          <a:latin typeface="ＭＳ Ｐゴシック"/>
                        </a:rPr>
                        <a:t>・（新）オンライン在宅管理料・精神科オンライン在宅管理料</a:t>
                      </a:r>
                      <a:r>
                        <a:rPr lang="ja-JP" altLang="en-US" sz="1200" b="0" i="0" u="none" strike="noStrike" dirty="0">
                          <a:solidFill>
                            <a:srgbClr val="FF0000"/>
                          </a:solidFill>
                          <a:effectLst/>
                          <a:latin typeface="ＭＳ Ｐゴシック"/>
                        </a:rPr>
                        <a:t/>
                      </a:r>
                      <a:br>
                        <a:rPr lang="ja-JP" altLang="en-US" sz="1200" b="0" i="0" u="none" strike="noStrike" dirty="0">
                          <a:solidFill>
                            <a:srgbClr val="FF0000"/>
                          </a:solidFill>
                          <a:effectLst/>
                          <a:latin typeface="ＭＳ Ｐゴシック"/>
                        </a:rPr>
                      </a:br>
                      <a:r>
                        <a:rPr lang="ja-JP" altLang="en-US" sz="1200" b="0" i="0" u="none" strike="noStrike" dirty="0">
                          <a:solidFill>
                            <a:srgbClr val="FF0000"/>
                          </a:solidFill>
                          <a:effectLst/>
                          <a:latin typeface="ＭＳ Ｐゴシック"/>
                        </a:rPr>
                        <a:t>　</a:t>
                      </a:r>
                      <a:r>
                        <a:rPr lang="ja-JP" altLang="en-US" sz="1100" b="0" i="0" u="none" strike="noStrike" dirty="0">
                          <a:solidFill>
                            <a:schemeClr val="tx1"/>
                          </a:solidFill>
                          <a:effectLst/>
                          <a:latin typeface="ＭＳ Ｐゴシック"/>
                        </a:rPr>
                        <a:t>対面診療の原則の上で、有効性や安全性等への配慮を含む一定の要件を満たすことを前提に、情報通信機器を用いた診察や、外来・</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在宅での医学管理を行った場合</a:t>
                      </a:r>
                      <a:endParaRPr lang="en-US" altLang="ja-JP" sz="1100" b="0" i="0" u="none" strike="noStrike" dirty="0">
                        <a:solidFill>
                          <a:schemeClr val="tx1"/>
                        </a:solidFill>
                        <a:effectLst/>
                        <a:latin typeface="ＭＳ Ｐゴシック"/>
                      </a:endParaRPr>
                    </a:p>
                    <a:p>
                      <a:pPr algn="l" fontAlgn="ctr"/>
                      <a:endParaRPr lang="en-US" altLang="ja-JP" sz="800" b="0" i="0" u="none" strike="noStrike" dirty="0">
                        <a:solidFill>
                          <a:srgbClr val="FF0000"/>
                        </a:solidFill>
                        <a:effectLst/>
                        <a:latin typeface="ＭＳ Ｐゴシック"/>
                      </a:endParaRPr>
                    </a:p>
                    <a:p>
                      <a:pPr algn="l" fontAlgn="ctr"/>
                      <a:r>
                        <a:rPr lang="ja-JP" altLang="en-US" sz="1200" b="1" i="0" u="none" strike="noStrike" dirty="0">
                          <a:solidFill>
                            <a:srgbClr val="000000"/>
                          </a:solidFill>
                          <a:effectLst/>
                          <a:latin typeface="ＭＳ Ｐゴシック"/>
                        </a:rPr>
                        <a:t>　</a:t>
                      </a:r>
                      <a:r>
                        <a:rPr lang="ja-JP" altLang="en-US" sz="1200" b="0" i="0" u="none" strike="noStrike" dirty="0">
                          <a:solidFill>
                            <a:srgbClr val="000000"/>
                          </a:solidFill>
                          <a:effectLst/>
                          <a:latin typeface="ＭＳ Ｐゴシック"/>
                        </a:rPr>
                        <a:t>　　</a:t>
                      </a:r>
                      <a:r>
                        <a:rPr lang="en-US" altLang="ja-JP" sz="1200" b="1" i="0" u="none" strike="noStrike" dirty="0">
                          <a:solidFill>
                            <a:srgbClr val="000000"/>
                          </a:solidFill>
                          <a:effectLst/>
                          <a:latin typeface="ＭＳ Ｐゴシック"/>
                        </a:rPr>
                        <a:t>※</a:t>
                      </a:r>
                      <a:r>
                        <a:rPr lang="ja-JP" altLang="en-US" sz="1200" b="1" i="0" u="none" strike="noStrike" dirty="0">
                          <a:solidFill>
                            <a:srgbClr val="000000"/>
                          </a:solidFill>
                          <a:effectLst/>
                          <a:latin typeface="ＭＳ Ｐゴシック"/>
                        </a:rPr>
                        <a:t>電話等による再診</a:t>
                      </a:r>
                      <a:r>
                        <a:rPr lang="ja-JP" altLang="en-US" sz="1200" b="0" i="0" u="none" strike="noStrike" dirty="0">
                          <a:solidFill>
                            <a:srgbClr val="000000"/>
                          </a:solidFill>
                          <a:effectLst/>
                          <a:latin typeface="ＭＳ Ｐゴシック"/>
                        </a:rPr>
                        <a:t/>
                      </a:r>
                      <a:br>
                        <a:rPr lang="ja-JP" altLang="en-US" sz="1200" b="0" i="0" u="none" strike="noStrike" dirty="0">
                          <a:solidFill>
                            <a:srgbClr val="000000"/>
                          </a:solidFill>
                          <a:effectLst/>
                          <a:latin typeface="ＭＳ Ｐゴシック"/>
                        </a:rPr>
                      </a:br>
                      <a:r>
                        <a:rPr lang="ja-JP" altLang="en-US" sz="1100" b="0" i="0" u="none" strike="noStrike" dirty="0">
                          <a:solidFill>
                            <a:srgbClr val="000000"/>
                          </a:solidFill>
                          <a:effectLst/>
                          <a:latin typeface="ＭＳ Ｐゴシック"/>
                        </a:rPr>
                        <a:t>　　</a:t>
                      </a:r>
                      <a:r>
                        <a:rPr lang="en-US" altLang="ja-JP" sz="1100" b="0" i="0" u="none" strike="noStrike" dirty="0">
                          <a:solidFill>
                            <a:srgbClr val="FF0000"/>
                          </a:solidFill>
                          <a:effectLst/>
                          <a:latin typeface="ＭＳ Ｐゴシック"/>
                        </a:rPr>
                        <a:t> </a:t>
                      </a:r>
                      <a:r>
                        <a:rPr lang="ja-JP" altLang="en-US" sz="1100" b="0" i="0" u="none" strike="noStrike" dirty="0">
                          <a:solidFill>
                            <a:srgbClr val="FF0000"/>
                          </a:solidFill>
                          <a:effectLst/>
                          <a:latin typeface="ＭＳ Ｐゴシック"/>
                        </a:rPr>
                        <a:t>　</a:t>
                      </a:r>
                      <a:r>
                        <a:rPr lang="ja-JP" altLang="en-US" sz="1100" b="1" i="0" u="none" strike="noStrike" dirty="0">
                          <a:solidFill>
                            <a:schemeClr val="accent5"/>
                          </a:solidFill>
                          <a:effectLst/>
                          <a:latin typeface="ＭＳ Ｐゴシック"/>
                        </a:rPr>
                        <a:t>（新）患者等から電話等によって治療上の意見を求められて指示をした</a:t>
                      </a:r>
                      <a:endParaRPr lang="en-US" altLang="ja-JP" sz="1100" b="1" i="0" u="none" strike="noStrike" dirty="0">
                        <a:solidFill>
                          <a:schemeClr val="accent5"/>
                        </a:solidFill>
                        <a:effectLst/>
                        <a:latin typeface="ＭＳ Ｐゴシック"/>
                      </a:endParaRPr>
                    </a:p>
                    <a:p>
                      <a:pPr algn="l" fontAlgn="ctr"/>
                      <a:r>
                        <a:rPr lang="ja-JP" altLang="en-US" sz="1100" b="1" i="0" u="none" strike="noStrike" dirty="0">
                          <a:solidFill>
                            <a:schemeClr val="accent5"/>
                          </a:solidFill>
                          <a:effectLst/>
                          <a:latin typeface="ＭＳ Ｐゴシック"/>
                        </a:rPr>
                        <a:t>　　　場合に算定が可能であるとの取扱いがより明確になるよう要件の見直し</a:t>
                      </a:r>
                      <a:endParaRPr lang="en-US" altLang="ja-JP" sz="1100" b="1" i="0" u="none" strike="noStrike" dirty="0">
                        <a:solidFill>
                          <a:schemeClr val="accent5"/>
                        </a:solidFill>
                        <a:effectLst/>
                        <a:latin typeface="ＭＳ Ｐゴシック"/>
                      </a:endParaRPr>
                    </a:p>
                    <a:p>
                      <a:pPr algn="l" fontAlgn="ctr"/>
                      <a:r>
                        <a:rPr lang="ja-JP" altLang="en-US" sz="1100" b="1" i="0" u="none" strike="noStrike" dirty="0">
                          <a:solidFill>
                            <a:schemeClr val="accent5"/>
                          </a:solidFill>
                          <a:effectLst/>
                          <a:latin typeface="ＭＳ Ｐゴシック"/>
                        </a:rPr>
                        <a:t>　　</a:t>
                      </a:r>
                      <a:r>
                        <a:rPr lang="ja-JP" altLang="en-US" sz="1100" b="0" i="0" u="none" strike="noStrike" dirty="0">
                          <a:solidFill>
                            <a:schemeClr val="tx1"/>
                          </a:solidFill>
                          <a:effectLst/>
                          <a:latin typeface="ＭＳ Ｐゴシック"/>
                        </a:rPr>
                        <a:t>（定期的な医学管理を前提とした遠隔での診察は、オンライン診療料に整理。）</a:t>
                      </a:r>
                      <a:endParaRPr lang="en-US" altLang="ja-JP" sz="1100" b="0" i="0" u="none" strike="noStrike" dirty="0">
                        <a:solidFill>
                          <a:schemeClr val="tx1"/>
                        </a:solidFill>
                        <a:effectLst/>
                        <a:latin typeface="ＭＳ Ｐゴシック"/>
                      </a:endParaRP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2"/>
                  </a:ext>
                </a:extLst>
              </a:tr>
              <a:tr h="1800665">
                <a:tc vMerge="1">
                  <a:txBody>
                    <a:bodyPr/>
                    <a:lstStyle/>
                    <a:p>
                      <a:endParaRPr kumimoji="1" lang="ja-JP" altLang="en-US"/>
                    </a:p>
                  </a:txBody>
                  <a:tcPr/>
                </a:tc>
                <a:tc>
                  <a:txBody>
                    <a:bodyPr/>
                    <a:lstStyle/>
                    <a:p>
                      <a:pPr algn="ctr" fontAlgn="ctr"/>
                      <a:r>
                        <a:rPr lang="ja-JP" altLang="en-US" sz="1400" b="0" i="0" u="none" strike="noStrike" dirty="0">
                          <a:solidFill>
                            <a:srgbClr val="000000"/>
                          </a:solidFill>
                          <a:effectLst/>
                          <a:latin typeface="ＭＳ Ｐゴシック"/>
                        </a:rPr>
                        <a:t>情報通信機器を用いた遠隔</a:t>
                      </a:r>
                      <a:endParaRPr lang="en-US" altLang="ja-JP" sz="1400" b="0" i="0" u="none" strike="noStrike" dirty="0">
                        <a:solidFill>
                          <a:srgbClr val="000000"/>
                        </a:solidFill>
                        <a:effectLst/>
                        <a:latin typeface="ＭＳ Ｐゴシック"/>
                      </a:endParaRPr>
                    </a:p>
                    <a:p>
                      <a:pPr algn="ctr" fontAlgn="ctr"/>
                      <a:r>
                        <a:rPr lang="ja-JP" altLang="en-US" sz="1400" b="0" i="0" u="none" strike="noStrike" dirty="0">
                          <a:solidFill>
                            <a:srgbClr val="000000"/>
                          </a:solidFill>
                          <a:effectLst/>
                          <a:latin typeface="ＭＳ Ｐゴシック"/>
                        </a:rPr>
                        <a:t>モニタリング</a:t>
                      </a: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情報通信機能を備えた機器を</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用いて患者情報の遠隔モニタリ</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ングを行うもの</a:t>
                      </a:r>
                      <a:endParaRPr lang="en-US" altLang="ja-JP" sz="1400" b="0" i="0" u="none" strike="noStrike" dirty="0">
                        <a:solidFill>
                          <a:srgbClr val="000000"/>
                        </a:solidFill>
                        <a:effectLst/>
                        <a:latin typeface="ＭＳ Ｐゴシック"/>
                      </a:endParaRPr>
                    </a:p>
                    <a:p>
                      <a:pPr algn="l" fontAlgn="ctr"/>
                      <a:r>
                        <a:rPr lang="ja-JP" altLang="en-US" sz="1400" b="0" i="0" u="none" strike="noStrike" dirty="0">
                          <a:solidFill>
                            <a:srgbClr val="000000"/>
                          </a:solidFill>
                          <a:effectLst/>
                          <a:latin typeface="ＭＳ Ｐゴシック"/>
                        </a:rPr>
                        <a:t>　</a:t>
                      </a:r>
                    </a:p>
                    <a:p>
                      <a:pPr algn="l" fontAlgn="ctr"/>
                      <a:r>
                        <a:rPr lang="ja-JP" altLang="en-US" sz="1400" b="0" i="0" u="none" strike="noStrike" dirty="0">
                          <a:solidFill>
                            <a:srgbClr val="000000"/>
                          </a:solidFill>
                          <a:effectLst/>
                          <a:latin typeface="ＭＳ Ｐゴシック"/>
                        </a:rPr>
                        <a:t>　</a:t>
                      </a:r>
                    </a:p>
                  </a:txBody>
                  <a:tcPr marL="6273" marR="6273" marT="6273"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ja-JP" altLang="en-US" sz="1200" b="1" i="0" u="none" strike="noStrike" dirty="0">
                          <a:solidFill>
                            <a:srgbClr val="000000"/>
                          </a:solidFill>
                          <a:effectLst/>
                          <a:latin typeface="ＭＳ Ｐゴシック"/>
                        </a:rPr>
                        <a:t>［遠隔モニタリング］　</a:t>
                      </a:r>
                      <a:endParaRPr lang="en-US" altLang="ja-JP" sz="1200" b="1" i="0" u="none" strike="noStrike" dirty="0">
                        <a:solidFill>
                          <a:srgbClr val="000000"/>
                        </a:solidFill>
                        <a:effectLst/>
                        <a:latin typeface="ＭＳ Ｐゴシック"/>
                      </a:endParaRPr>
                    </a:p>
                    <a:p>
                      <a:pPr marL="179388" indent="-179388" algn="l" fontAlgn="ctr"/>
                      <a:r>
                        <a:rPr lang="en-US" altLang="ja-JP" sz="1400" b="0" i="0" u="none" strike="noStrike" baseline="0" dirty="0">
                          <a:solidFill>
                            <a:srgbClr val="000000"/>
                          </a:solidFill>
                          <a:effectLst/>
                          <a:latin typeface="ＭＳ Ｐゴシック"/>
                        </a:rPr>
                        <a:t>  </a:t>
                      </a:r>
                      <a:r>
                        <a:rPr lang="ja-JP" altLang="en-US" sz="1200" b="1" i="0" u="none" strike="noStrike" dirty="0">
                          <a:solidFill>
                            <a:srgbClr val="000000"/>
                          </a:solidFill>
                          <a:effectLst/>
                          <a:latin typeface="ＭＳ Ｐゴシック"/>
                        </a:rPr>
                        <a:t>・心臓ペースメーカー指導管理料（遠隔モニタリング加算）</a:t>
                      </a:r>
                      <a:br>
                        <a:rPr lang="ja-JP" altLang="en-US" sz="1200" b="1" i="0" u="none" strike="noStrike" dirty="0">
                          <a:solidFill>
                            <a:srgbClr val="000000"/>
                          </a:solidFill>
                          <a:effectLst/>
                          <a:latin typeface="ＭＳ Ｐゴシック"/>
                        </a:rPr>
                      </a:br>
                      <a:r>
                        <a:rPr lang="ja-JP" altLang="en-US" sz="1200" b="0" i="0" u="none" strike="noStrike" dirty="0">
                          <a:solidFill>
                            <a:srgbClr val="000000"/>
                          </a:solidFill>
                          <a:effectLst/>
                          <a:latin typeface="ＭＳ Ｐゴシック"/>
                        </a:rPr>
                        <a:t>　</a:t>
                      </a:r>
                      <a:r>
                        <a:rPr lang="ja-JP" altLang="en-US" sz="1100" b="0" i="0" u="none" strike="noStrike" dirty="0">
                          <a:solidFill>
                            <a:srgbClr val="000000"/>
                          </a:solidFill>
                          <a:effectLst/>
                          <a:latin typeface="ＭＳ Ｐゴシック"/>
                        </a:rPr>
                        <a:t>体内植込式心臓ペースメーカー等を使用している患者に対して、医師が遠隔モニタリングを用いて療養上必要な指導を行った場合</a:t>
                      </a:r>
                      <a:endParaRPr lang="en-US" altLang="ja-JP" sz="1100" b="0" i="0" u="none" strike="noStrike" dirty="0">
                        <a:solidFill>
                          <a:srgbClr val="000000"/>
                        </a:solidFill>
                        <a:effectLst/>
                        <a:latin typeface="ＭＳ Ｐゴシック"/>
                      </a:endParaRPr>
                    </a:p>
                    <a:p>
                      <a:pPr algn="l" fontAlgn="ctr"/>
                      <a:endParaRPr lang="en-US" altLang="ja-JP" sz="700" b="0" i="0" u="none" strike="noStrike" dirty="0">
                        <a:solidFill>
                          <a:srgbClr val="000000"/>
                        </a:solidFill>
                        <a:effectLst/>
                        <a:latin typeface="ＭＳ Ｐゴシック"/>
                      </a:endParaRPr>
                    </a:p>
                    <a:p>
                      <a:pPr algn="l" fontAlgn="ctr"/>
                      <a:r>
                        <a:rPr lang="ja-JP" altLang="en-US" sz="1400" b="0" i="0" u="none" strike="noStrike" dirty="0">
                          <a:solidFill>
                            <a:srgbClr val="FF0000"/>
                          </a:solidFill>
                          <a:effectLst/>
                          <a:latin typeface="ＭＳ Ｐゴシック"/>
                        </a:rPr>
                        <a:t>　</a:t>
                      </a:r>
                      <a:r>
                        <a:rPr lang="ja-JP" altLang="en-US" sz="1200" b="1" i="0" u="sng" strike="noStrike" dirty="0">
                          <a:solidFill>
                            <a:schemeClr val="accent5"/>
                          </a:solidFill>
                          <a:effectLst/>
                          <a:latin typeface="ＭＳ Ｐゴシック"/>
                        </a:rPr>
                        <a:t>・（新）在宅患者酸素療法指導料（遠隔モニタリング加算）</a:t>
                      </a:r>
                      <a:endParaRPr lang="en-US" altLang="ja-JP" sz="1200" b="0" i="0" u="sng" strike="noStrike" dirty="0">
                        <a:solidFill>
                          <a:schemeClr val="accent5"/>
                        </a:solidFill>
                        <a:effectLst/>
                        <a:latin typeface="ＭＳ Ｐゴシック"/>
                      </a:endParaRPr>
                    </a:p>
                    <a:p>
                      <a:pPr marL="179388" indent="-179388" algn="l" fontAlgn="ctr"/>
                      <a:r>
                        <a:rPr lang="ja-JP" altLang="en-US" sz="1400" b="0" i="0" u="none" strike="noStrike" dirty="0">
                          <a:solidFill>
                            <a:schemeClr val="accent5"/>
                          </a:solidFill>
                          <a:effectLst/>
                          <a:latin typeface="ＭＳ Ｐゴシック"/>
                        </a:rPr>
                        <a:t>　</a:t>
                      </a:r>
                      <a:r>
                        <a:rPr lang="ja-JP" altLang="en-US" sz="1200" b="1" i="0" u="sng" strike="noStrike" dirty="0">
                          <a:solidFill>
                            <a:schemeClr val="accent5"/>
                          </a:solidFill>
                          <a:effectLst/>
                          <a:latin typeface="ＭＳ Ｐゴシック"/>
                        </a:rPr>
                        <a:t>・（新）在宅患者持続陽圧呼吸療法（遠隔モニタリング加算）</a:t>
                      </a:r>
                      <a:r>
                        <a:rPr lang="ja-JP" altLang="en-US" sz="1200" b="1" i="0" u="none" strike="noStrike" dirty="0">
                          <a:solidFill>
                            <a:srgbClr val="000000"/>
                          </a:solidFill>
                          <a:effectLst/>
                          <a:latin typeface="ＭＳ Ｐゴシック"/>
                        </a:rPr>
                        <a:t/>
                      </a:r>
                      <a:br>
                        <a:rPr lang="ja-JP" altLang="en-US" sz="1200" b="1" i="0" u="none" strike="noStrike" dirty="0">
                          <a:solidFill>
                            <a:srgbClr val="000000"/>
                          </a:solidFill>
                          <a:effectLst/>
                          <a:latin typeface="ＭＳ Ｐゴシック"/>
                        </a:rPr>
                      </a:br>
                      <a:r>
                        <a:rPr lang="ja-JP" altLang="en-US" sz="1200" b="0" i="0" u="none" strike="noStrike" dirty="0">
                          <a:solidFill>
                            <a:srgbClr val="FF0000"/>
                          </a:solidFill>
                          <a:effectLst/>
                          <a:latin typeface="ＭＳ Ｐゴシック"/>
                        </a:rPr>
                        <a:t>　</a:t>
                      </a:r>
                      <a:r>
                        <a:rPr lang="ja-JP" altLang="en-US" sz="1100" b="0" i="0" u="none" strike="noStrike" dirty="0">
                          <a:solidFill>
                            <a:schemeClr val="tx1"/>
                          </a:solidFill>
                          <a:effectLst/>
                          <a:latin typeface="ＭＳ Ｐゴシック"/>
                        </a:rPr>
                        <a:t>在宅酸素療法、在宅</a:t>
                      </a:r>
                      <a:r>
                        <a:rPr lang="en-US" altLang="ja-JP" sz="1100" b="0" i="0" u="none" strike="noStrike" dirty="0">
                          <a:solidFill>
                            <a:schemeClr val="tx1"/>
                          </a:solidFill>
                          <a:effectLst/>
                          <a:latin typeface="ＭＳ Ｐゴシック"/>
                        </a:rPr>
                        <a:t>CPAP</a:t>
                      </a:r>
                      <a:r>
                        <a:rPr lang="ja-JP" altLang="en-US" sz="1100" b="0" i="0" u="none" strike="noStrike" dirty="0">
                          <a:solidFill>
                            <a:schemeClr val="tx1"/>
                          </a:solidFill>
                          <a:effectLst/>
                          <a:latin typeface="ＭＳ Ｐゴシック"/>
                        </a:rPr>
                        <a:t>療法を行っている患者に対して、情報通信機器を備えた機器を活用したモニタリングを行ない、療養上必要な指導管理を行った場合</a:t>
                      </a:r>
                      <a:endParaRPr lang="en-US" altLang="ja-JP" sz="1100" b="0" i="0" u="none" strike="noStrike" dirty="0">
                        <a:solidFill>
                          <a:schemeClr val="tx1"/>
                        </a:solidFill>
                        <a:effectLst/>
                        <a:latin typeface="ＭＳ Ｐゴシック"/>
                      </a:endParaRPr>
                    </a:p>
                  </a:txBody>
                  <a:tcPr marL="6273" marR="6273" marT="62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3"/>
                  </a:ext>
                </a:extLst>
              </a:tr>
            </a:tbl>
          </a:graphicData>
        </a:graphic>
      </p:graphicFrame>
      <p:sp>
        <p:nvSpPr>
          <p:cNvPr id="6" name="Rectangle 2"/>
          <p:cNvSpPr txBox="1">
            <a:spLocks noChangeArrowheads="1"/>
          </p:cNvSpPr>
          <p:nvPr/>
        </p:nvSpPr>
        <p:spPr>
          <a:xfrm>
            <a:off x="67115" y="217756"/>
            <a:ext cx="9773174" cy="368505"/>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defPPr>
              <a:defRPr lang="ja-JP"/>
            </a:defPPr>
            <a:lvl1pPr algn="ctr" defTabSz="906029">
              <a:lnSpc>
                <a:spcPct val="90000"/>
              </a:lnSpc>
              <a:spcBef>
                <a:spcPct val="0"/>
              </a:spcBef>
              <a:buNone/>
              <a:defRPr sz="2400">
                <a:latin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ja-JP" altLang="en-US" dirty="0">
                <a:solidFill>
                  <a:prstClr val="black"/>
                </a:solidFill>
              </a:rPr>
              <a:t>診療報酬における遠隔診療（情報通信機器を用いた診療）への対応</a:t>
            </a:r>
          </a:p>
        </p:txBody>
      </p:sp>
      <p:pic>
        <p:nvPicPr>
          <p:cNvPr id="27" name="Picture 18"/>
          <p:cNvPicPr>
            <a:picLocks noChangeAspect="1" noChangeArrowheads="1"/>
          </p:cNvPicPr>
          <p:nvPr/>
        </p:nvPicPr>
        <p:blipFill>
          <a:blip r:embed="rId2" cstate="print"/>
          <a:srcRect/>
          <a:stretch>
            <a:fillRect/>
          </a:stretch>
        </p:blipFill>
        <p:spPr bwMode="auto">
          <a:xfrm>
            <a:off x="2372633" y="1766168"/>
            <a:ext cx="924190" cy="868360"/>
          </a:xfrm>
          <a:prstGeom prst="rect">
            <a:avLst/>
          </a:prstGeom>
          <a:noFill/>
          <a:ln w="9525">
            <a:noFill/>
            <a:miter lim="800000"/>
            <a:headEnd/>
            <a:tailEnd/>
          </a:ln>
        </p:spPr>
      </p:pic>
      <p:pic>
        <p:nvPicPr>
          <p:cNvPr id="28" name="Picture 4" descr="http://www007.upp.so-net.ne.jp/pathology/images/stomach_ca.jpg"/>
          <p:cNvPicPr>
            <a:picLocks noChangeAspect="1" noChangeArrowheads="1"/>
          </p:cNvPicPr>
          <p:nvPr/>
        </p:nvPicPr>
        <p:blipFill>
          <a:blip r:embed="rId3" cstate="print"/>
          <a:srcRect/>
          <a:stretch>
            <a:fillRect/>
          </a:stretch>
        </p:blipFill>
        <p:spPr bwMode="auto">
          <a:xfrm>
            <a:off x="3717678" y="1766168"/>
            <a:ext cx="947291" cy="864094"/>
          </a:xfrm>
          <a:prstGeom prst="rect">
            <a:avLst/>
          </a:prstGeom>
          <a:noFill/>
        </p:spPr>
      </p:pic>
      <p:pic>
        <p:nvPicPr>
          <p:cNvPr id="32" name="Picture 33" descr="モニター-黒 イラストアイコン"/>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17814" y="3823441"/>
            <a:ext cx="871756" cy="613675"/>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9" descr="医者-RED"/>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2513510" y="4149080"/>
            <a:ext cx="873459" cy="61487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descr="モニター-黒 イラストアイコン"/>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09693" y="3861053"/>
            <a:ext cx="828547" cy="583259"/>
          </a:xfrm>
          <a:prstGeom prst="rect">
            <a:avLst/>
          </a:prstGeom>
          <a:noFill/>
          <a:extLst>
            <a:ext uri="{909E8E84-426E-40DD-AFC4-6F175D3DCCD1}">
              <a14:hiddenFill xmlns:a14="http://schemas.microsoft.com/office/drawing/2010/main">
                <a:solidFill>
                  <a:srgbClr val="FFFFFF"/>
                </a:solidFill>
              </a14:hiddenFill>
            </a:ext>
          </a:extLst>
        </p:spPr>
      </p:pic>
      <p:cxnSp>
        <p:nvCxnSpPr>
          <p:cNvPr id="36" name="直線矢印コネクタ 35"/>
          <p:cNvCxnSpPr/>
          <p:nvPr/>
        </p:nvCxnSpPr>
        <p:spPr>
          <a:xfrm>
            <a:off x="3266511" y="4221088"/>
            <a:ext cx="679495" cy="0"/>
          </a:xfrm>
          <a:prstGeom prst="straightConnector1">
            <a:avLst/>
          </a:prstGeom>
          <a:ln w="38100">
            <a:headEnd type="arrow"/>
            <a:tailEnd type="arrow"/>
          </a:ln>
        </p:spPr>
        <p:style>
          <a:lnRef idx="1">
            <a:schemeClr val="accent1"/>
          </a:lnRef>
          <a:fillRef idx="0">
            <a:schemeClr val="accent1"/>
          </a:fillRef>
          <a:effectRef idx="0">
            <a:schemeClr val="accent1"/>
          </a:effectRef>
          <a:fontRef idx="minor">
            <a:schemeClr val="tx1"/>
          </a:fontRef>
        </p:style>
      </p:cxnSp>
      <p:pic>
        <p:nvPicPr>
          <p:cNvPr id="37" name="図 3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306043" y="4149248"/>
            <a:ext cx="575896" cy="575896"/>
          </a:xfrm>
          <a:prstGeom prst="rect">
            <a:avLst/>
          </a:prstGeom>
        </p:spPr>
      </p:pic>
      <p:pic>
        <p:nvPicPr>
          <p:cNvPr id="38" name="Picture 290" descr="j0360998"/>
          <p:cNvPicPr>
            <a:picLocks noChangeAspect="1" noChangeArrowheads="1"/>
          </p:cNvPicPr>
          <p:nvPr/>
        </p:nvPicPr>
        <p:blipFill>
          <a:blip r:embed="rId7" cstate="print"/>
          <a:srcRect/>
          <a:stretch>
            <a:fillRect/>
          </a:stretch>
        </p:blipFill>
        <p:spPr bwMode="auto">
          <a:xfrm>
            <a:off x="2413104" y="5948234"/>
            <a:ext cx="781980" cy="599773"/>
          </a:xfrm>
          <a:prstGeom prst="rect">
            <a:avLst/>
          </a:prstGeom>
          <a:noFill/>
          <a:ln w="9525">
            <a:noFill/>
            <a:miter lim="800000"/>
            <a:headEnd/>
            <a:tailEnd/>
          </a:ln>
        </p:spPr>
      </p:pic>
      <p:pic>
        <p:nvPicPr>
          <p:cNvPr id="39" name="Picture 2" descr="https://encrypted-tbn3.gstatic.com/images?q=tbn:ANd9GcQA4wJtiKP6C7vqGEKtqzDnaEmaLQLd4D1v4gEwxwkJLO797WL006mPs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980627" y="5875108"/>
            <a:ext cx="388572" cy="349268"/>
          </a:xfrm>
          <a:prstGeom prst="rect">
            <a:avLst/>
          </a:prstGeom>
          <a:noFill/>
          <a:extLst>
            <a:ext uri="{909E8E84-426E-40DD-AFC4-6F175D3DCCD1}">
              <a14:hiddenFill xmlns:a14="http://schemas.microsoft.com/office/drawing/2010/main">
                <a:solidFill>
                  <a:srgbClr val="FFFFFF"/>
                </a:solidFill>
              </a14:hiddenFill>
            </a:ext>
          </a:extLst>
        </p:spPr>
      </p:pic>
      <p:cxnSp>
        <p:nvCxnSpPr>
          <p:cNvPr id="40" name="直線矢印コネクタ 39"/>
          <p:cNvCxnSpPr/>
          <p:nvPr/>
        </p:nvCxnSpPr>
        <p:spPr>
          <a:xfrm>
            <a:off x="3390897" y="6255622"/>
            <a:ext cx="534385"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pic>
        <p:nvPicPr>
          <p:cNvPr id="42" name="Picture 33" descr="モニター-黒 イラストアイコン"/>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31103" y="5709637"/>
            <a:ext cx="871756" cy="613675"/>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9" descr="医者-RED"/>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4122135" y="6032479"/>
            <a:ext cx="873459" cy="614874"/>
          </a:xfrm>
          <a:prstGeom prst="rect">
            <a:avLst/>
          </a:prstGeom>
          <a:noFill/>
          <a:extLst>
            <a:ext uri="{909E8E84-426E-40DD-AFC4-6F175D3DCCD1}">
              <a14:hiddenFill xmlns:a14="http://schemas.microsoft.com/office/drawing/2010/main">
                <a:solidFill>
                  <a:srgbClr val="FFFFFF"/>
                </a:solidFill>
              </a14:hiddenFill>
            </a:ext>
          </a:extLst>
        </p:spPr>
      </p:pic>
      <p:sp>
        <p:nvSpPr>
          <p:cNvPr id="3" name="大かっこ 2"/>
          <p:cNvSpPr/>
          <p:nvPr/>
        </p:nvSpPr>
        <p:spPr>
          <a:xfrm>
            <a:off x="5098280" y="4127090"/>
            <a:ext cx="4618303" cy="709837"/>
          </a:xfrm>
          <a:prstGeom prst="bracketPair">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9"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84702343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7941" y="1399176"/>
            <a:ext cx="9689654" cy="5375907"/>
          </a:xfrm>
          <a:prstGeom prst="rect">
            <a:avLst/>
          </a:prstGeom>
          <a:solidFill>
            <a:schemeClr val="bg1"/>
          </a:solidFill>
          <a:ln w="9525">
            <a:solidFill>
              <a:schemeClr val="tx1"/>
            </a:solidFill>
            <a:miter lim="800000"/>
            <a:headEnd/>
            <a:tailEnd/>
          </a:ln>
        </p:spPr>
        <p:txBody>
          <a:bodyPr/>
          <a:lstStyle/>
          <a:p>
            <a:pPr marL="180975" indent="-180975">
              <a:buFont typeface="Wingdings" pitchFamily="2" charset="2"/>
              <a:buChar char="Ø"/>
              <a:defRPr/>
            </a:pPr>
            <a:endParaRPr lang="ja-JP" altLang="ja-JP" sz="600" kern="100" dirty="0">
              <a:solidFill>
                <a:prstClr val="black"/>
              </a:solidFill>
              <a:latin typeface="ＭＳ Ｐゴシック"/>
              <a:cs typeface="Times New Roman" panose="02020603050405020304" pitchFamily="18" charset="0"/>
            </a:endParaRPr>
          </a:p>
          <a:p>
            <a:pPr marL="361950" indent="-361950">
              <a:tabLst>
                <a:tab pos="0" algn="l"/>
              </a:tabLst>
            </a:pPr>
            <a:r>
              <a:rPr lang="en-US" altLang="ja-JP" dirty="0">
                <a:solidFill>
                  <a:srgbClr val="0070C0"/>
                </a:solidFill>
                <a:latin typeface="ＭＳ Ｐゴシック"/>
              </a:rPr>
              <a:t>(</a:t>
            </a:r>
            <a:r>
              <a:rPr lang="ja-JP" altLang="ja-JP" dirty="0">
                <a:solidFill>
                  <a:srgbClr val="0070C0"/>
                </a:solidFill>
                <a:latin typeface="ＭＳ Ｐゴシック"/>
              </a:rPr>
              <a:t>新</a:t>
            </a:r>
            <a:r>
              <a:rPr lang="en-US" altLang="ja-JP" dirty="0">
                <a:solidFill>
                  <a:srgbClr val="0070C0"/>
                </a:solidFill>
                <a:latin typeface="ＭＳ Ｐゴシック"/>
              </a:rPr>
              <a:t>)</a:t>
            </a:r>
            <a:r>
              <a:rPr lang="ja-JP" altLang="ja-JP" dirty="0">
                <a:solidFill>
                  <a:srgbClr val="0070C0"/>
                </a:solidFill>
                <a:latin typeface="ＭＳ Ｐゴシック"/>
              </a:rPr>
              <a:t>　　</a:t>
            </a:r>
            <a:r>
              <a:rPr lang="ja-JP" altLang="en-US" u="sng" dirty="0">
                <a:solidFill>
                  <a:srgbClr val="0070C0"/>
                </a:solidFill>
                <a:latin typeface="ＭＳ Ｐゴシック"/>
              </a:rPr>
              <a:t>オンライン診療料：７０点（１月につき）</a:t>
            </a:r>
            <a:endParaRPr lang="en-US" altLang="ja-JP" u="sng" dirty="0">
              <a:solidFill>
                <a:srgbClr val="0070C0"/>
              </a:solidFill>
              <a:latin typeface="ＭＳ Ｐゴシック"/>
            </a:endParaRPr>
          </a:p>
          <a:p>
            <a:pPr marL="361950" indent="-361950">
              <a:tabLst>
                <a:tab pos="0" algn="l"/>
              </a:tabLst>
            </a:pPr>
            <a:endParaRPr lang="en-US" altLang="ja-JP" sz="600" dirty="0">
              <a:solidFill>
                <a:srgbClr val="0070C0"/>
              </a:solidFill>
              <a:latin typeface="ＭＳ Ｐゴシック"/>
            </a:endParaRPr>
          </a:p>
          <a:p>
            <a:pPr marL="361950" indent="-361950">
              <a:lnSpc>
                <a:spcPts val="1500"/>
              </a:lnSpc>
              <a:tabLst>
                <a:tab pos="0" algn="l"/>
              </a:tabLst>
            </a:pPr>
            <a:r>
              <a:rPr lang="ja-JP" altLang="en-US" sz="1400" dirty="0">
                <a:solidFill>
                  <a:srgbClr val="0070C0"/>
                </a:solidFill>
                <a:latin typeface="ＭＳ Ｐゴシック"/>
              </a:rPr>
              <a:t>　</a:t>
            </a:r>
            <a:r>
              <a:rPr lang="ja-JP" altLang="en-US" sz="1300" dirty="0">
                <a:solidFill>
                  <a:prstClr val="black"/>
                </a:solidFill>
                <a:latin typeface="ＭＳ Ｐゴシック"/>
              </a:rPr>
              <a:t>［算定要件］　　　</a:t>
            </a:r>
            <a:endParaRPr lang="en-US" altLang="ja-JP" sz="1300" dirty="0">
              <a:solidFill>
                <a:prstClr val="black"/>
              </a:solidFill>
              <a:latin typeface="ＭＳ Ｐゴシック"/>
            </a:endParaRPr>
          </a:p>
          <a:p>
            <a:pPr marL="542925" indent="-180975">
              <a:lnSpc>
                <a:spcPts val="1500"/>
              </a:lnSpc>
              <a:tabLst>
                <a:tab pos="0" algn="l"/>
                <a:tab pos="542925" algn="l"/>
              </a:tabLst>
            </a:pPr>
            <a:r>
              <a:rPr lang="en-US" altLang="ja-JP" sz="1300" dirty="0">
                <a:solidFill>
                  <a:prstClr val="black"/>
                </a:solidFill>
                <a:latin typeface="ＭＳ Ｐゴシック"/>
              </a:rPr>
              <a:t>(1)</a:t>
            </a:r>
            <a:r>
              <a:rPr lang="ja-JP" altLang="en-US" sz="1300" dirty="0">
                <a:solidFill>
                  <a:prstClr val="black"/>
                </a:solidFill>
                <a:latin typeface="ＭＳ Ｐゴシック"/>
              </a:rPr>
              <a:t>　オンライン診療料が算定可能な患者に対して、</a:t>
            </a:r>
            <a:r>
              <a:rPr lang="ja-JP" altLang="en-US" sz="1300" u="sng" dirty="0">
                <a:solidFill>
                  <a:srgbClr val="0070C0"/>
                </a:solidFill>
                <a:latin typeface="ＭＳ Ｐゴシック"/>
              </a:rPr>
              <a:t>リアルタイムでのコミュニケーション（ビデオ通話）が可能な情報通信機器</a:t>
            </a:r>
            <a:r>
              <a:rPr lang="ja-JP" altLang="en-US" sz="1300" dirty="0">
                <a:solidFill>
                  <a:prstClr val="black"/>
                </a:solidFill>
                <a:latin typeface="ＭＳ Ｐゴシック"/>
              </a:rPr>
              <a:t>を用いてオンラインによる診察を行った場合に算定。ただし、</a:t>
            </a:r>
            <a:r>
              <a:rPr lang="ja-JP" altLang="en-US" sz="1300" u="sng" dirty="0">
                <a:solidFill>
                  <a:srgbClr val="0070C0"/>
                </a:solidFill>
                <a:latin typeface="ＭＳ Ｐゴシック"/>
              </a:rPr>
              <a:t>連続する３月は算定できない</a:t>
            </a:r>
            <a:r>
              <a:rPr lang="ja-JP" altLang="en-US" sz="1300" dirty="0">
                <a:solidFill>
                  <a:prstClr val="black"/>
                </a:solidFill>
                <a:latin typeface="ＭＳ Ｐゴシック"/>
              </a:rPr>
              <a:t>。</a:t>
            </a:r>
            <a:endParaRPr lang="en-US" altLang="ja-JP" sz="1300" dirty="0">
              <a:solidFill>
                <a:prstClr val="black"/>
              </a:solidFill>
              <a:latin typeface="ＭＳ Ｐゴシック"/>
            </a:endParaRPr>
          </a:p>
          <a:p>
            <a:pPr marL="542925" indent="-180975">
              <a:lnSpc>
                <a:spcPts val="1500"/>
              </a:lnSpc>
              <a:tabLst>
                <a:tab pos="0" algn="l"/>
                <a:tab pos="542925" algn="l"/>
              </a:tabLst>
            </a:pPr>
            <a:r>
              <a:rPr lang="en-US" altLang="ja-JP" sz="1300" dirty="0">
                <a:solidFill>
                  <a:prstClr val="black"/>
                </a:solidFill>
                <a:latin typeface="ＭＳ Ｐゴシック"/>
              </a:rPr>
              <a:t>(2)</a:t>
            </a:r>
            <a:r>
              <a:rPr lang="ja-JP" altLang="en-US" sz="1300" dirty="0">
                <a:solidFill>
                  <a:prstClr val="black"/>
                </a:solidFill>
                <a:latin typeface="ＭＳ Ｐゴシック"/>
              </a:rPr>
              <a:t>　対象となる管理料等を初めて算定してから</a:t>
            </a:r>
            <a:r>
              <a:rPr lang="ja-JP" altLang="en-US" sz="1300" u="sng" dirty="0">
                <a:solidFill>
                  <a:srgbClr val="0070C0"/>
                </a:solidFill>
                <a:latin typeface="ＭＳ Ｐゴシック"/>
              </a:rPr>
              <a:t>６月の間は毎月同一の医師により対面診療</a:t>
            </a:r>
            <a:r>
              <a:rPr lang="ja-JP" altLang="en-US" sz="1300" dirty="0">
                <a:solidFill>
                  <a:prstClr val="black"/>
                </a:solidFill>
                <a:latin typeface="ＭＳ Ｐゴシック"/>
              </a:rPr>
              <a:t>を行っている場合に限り算定する。ただし当該管理料等を初めて算定した月から６月以上経過している場合は、直近</a:t>
            </a:r>
            <a:r>
              <a:rPr lang="en-US" altLang="ja-JP" sz="1300" dirty="0">
                <a:solidFill>
                  <a:prstClr val="black"/>
                </a:solidFill>
                <a:latin typeface="ＭＳ Ｐゴシック"/>
              </a:rPr>
              <a:t>12</a:t>
            </a:r>
            <a:r>
              <a:rPr lang="ja-JP" altLang="en-US" sz="1300" dirty="0">
                <a:solidFill>
                  <a:prstClr val="black"/>
                </a:solidFill>
                <a:latin typeface="ＭＳ Ｐゴシック"/>
              </a:rPr>
              <a:t>月以内に６回以上、同一医師と対面診療を行っていればよい。</a:t>
            </a:r>
            <a:endParaRPr lang="en-US" altLang="ja-JP" sz="1300" u="sng" dirty="0">
              <a:solidFill>
                <a:srgbClr val="0070C0"/>
              </a:solidFill>
              <a:latin typeface="ＭＳ Ｐゴシック"/>
            </a:endParaRPr>
          </a:p>
          <a:p>
            <a:pPr marL="542925" indent="-180975">
              <a:lnSpc>
                <a:spcPts val="1500"/>
              </a:lnSpc>
              <a:tabLst>
                <a:tab pos="0" algn="l"/>
                <a:tab pos="542925" algn="l"/>
              </a:tabLst>
            </a:pPr>
            <a:r>
              <a:rPr lang="en-US" altLang="ja-JP" sz="1300" dirty="0">
                <a:solidFill>
                  <a:prstClr val="black"/>
                </a:solidFill>
                <a:latin typeface="ＭＳ Ｐゴシック"/>
              </a:rPr>
              <a:t>(3)</a:t>
            </a:r>
            <a:r>
              <a:rPr lang="ja-JP" altLang="en-US" sz="1300" dirty="0">
                <a:solidFill>
                  <a:prstClr val="black"/>
                </a:solidFill>
                <a:latin typeface="ＭＳ Ｐゴシック"/>
              </a:rPr>
              <a:t>　患者の同意を得た上で、対面による診療（</a:t>
            </a:r>
            <a:r>
              <a:rPr lang="ja-JP" altLang="en-US" sz="1300" u="sng" dirty="0">
                <a:solidFill>
                  <a:srgbClr val="0070C0"/>
                </a:solidFill>
                <a:latin typeface="ＭＳ Ｐゴシック"/>
              </a:rPr>
              <a:t>対面診療の間隔は３月以内</a:t>
            </a:r>
            <a:r>
              <a:rPr lang="ja-JP" altLang="en-US" sz="1300" dirty="0">
                <a:solidFill>
                  <a:prstClr val="black"/>
                </a:solidFill>
                <a:latin typeface="ＭＳ Ｐゴシック"/>
              </a:rPr>
              <a:t>）とオンラインによる診察を組み合わせた療養計画を作成し、当該計画に基づき診察を行う。</a:t>
            </a:r>
            <a:endParaRPr lang="en-US" altLang="ja-JP" sz="1300" dirty="0">
              <a:solidFill>
                <a:prstClr val="black"/>
              </a:solidFill>
              <a:latin typeface="ＭＳ Ｐゴシック"/>
            </a:endParaRPr>
          </a:p>
          <a:p>
            <a:pPr marL="542925" indent="-180975">
              <a:lnSpc>
                <a:spcPts val="1500"/>
              </a:lnSpc>
              <a:tabLst>
                <a:tab pos="0" algn="l"/>
                <a:tab pos="542925" algn="l"/>
              </a:tabLst>
            </a:pPr>
            <a:r>
              <a:rPr lang="en-US" altLang="ja-JP" sz="1300" dirty="0">
                <a:solidFill>
                  <a:prstClr val="black"/>
                </a:solidFill>
                <a:latin typeface="ＭＳ Ｐゴシック"/>
              </a:rPr>
              <a:t>(4)</a:t>
            </a:r>
            <a:r>
              <a:rPr lang="ja-JP" altLang="en-US" sz="1300" dirty="0">
                <a:solidFill>
                  <a:prstClr val="black"/>
                </a:solidFill>
                <a:latin typeface="ＭＳ Ｐゴシック"/>
              </a:rPr>
              <a:t>　オンライン診察は、当該保険医療機関内において行う。また、オンライン診察を行う際には、厚生労働省の定める情報通信機器を用いた診療に係る指針に沿って診療を行う。</a:t>
            </a:r>
            <a:endParaRPr lang="en-US" altLang="ja-JP" sz="1300" dirty="0">
              <a:solidFill>
                <a:prstClr val="black"/>
              </a:solidFill>
              <a:latin typeface="ＭＳ Ｐゴシック"/>
            </a:endParaRPr>
          </a:p>
          <a:p>
            <a:pPr marL="542925" indent="-180975">
              <a:lnSpc>
                <a:spcPts val="1500"/>
              </a:lnSpc>
              <a:tabLst>
                <a:tab pos="0" algn="l"/>
                <a:tab pos="542925" algn="l"/>
              </a:tabLst>
            </a:pPr>
            <a:r>
              <a:rPr lang="en-US" altLang="ja-JP" sz="1300" dirty="0">
                <a:solidFill>
                  <a:prstClr val="black"/>
                </a:solidFill>
                <a:latin typeface="ＭＳ Ｐゴシック"/>
              </a:rPr>
              <a:t>(</a:t>
            </a:r>
            <a:r>
              <a:rPr lang="ja-JP" altLang="en-US" sz="1300" dirty="0">
                <a:solidFill>
                  <a:prstClr val="black"/>
                </a:solidFill>
                <a:latin typeface="ＭＳ Ｐゴシック"/>
              </a:rPr>
              <a:t>５</a:t>
            </a:r>
            <a:r>
              <a:rPr lang="en-US" altLang="ja-JP" sz="1300" dirty="0">
                <a:solidFill>
                  <a:prstClr val="black"/>
                </a:solidFill>
                <a:latin typeface="ＭＳ Ｐゴシック"/>
              </a:rPr>
              <a:t>)</a:t>
            </a:r>
            <a:r>
              <a:rPr lang="ja-JP" altLang="en-US" sz="1300" dirty="0">
                <a:solidFill>
                  <a:prstClr val="black"/>
                </a:solidFill>
                <a:latin typeface="ＭＳ Ｐゴシック"/>
              </a:rPr>
              <a:t>　オンライン診療料を算定した同一月に、第２章第１部の各区分に規定する医学管理等は算定できない。また、当該診察を行う際には、予約に基づく診察による特別の料金の徴収はできない。</a:t>
            </a:r>
            <a:endParaRPr lang="en-US" altLang="ja-JP" sz="1300" dirty="0">
              <a:solidFill>
                <a:prstClr val="black"/>
              </a:solidFill>
              <a:latin typeface="ＭＳ Ｐゴシック"/>
            </a:endParaRPr>
          </a:p>
          <a:p>
            <a:pPr>
              <a:lnSpc>
                <a:spcPts val="1700"/>
              </a:lnSpc>
              <a:tabLst>
                <a:tab pos="0" algn="l"/>
              </a:tabLst>
            </a:pPr>
            <a:r>
              <a:rPr lang="ja-JP" altLang="en-US" sz="1200" dirty="0">
                <a:solidFill>
                  <a:prstClr val="black"/>
                </a:solidFill>
                <a:latin typeface="ＭＳ Ｐゴシック"/>
              </a:rPr>
              <a:t>　　</a:t>
            </a:r>
            <a:r>
              <a:rPr lang="ja-JP" altLang="en-US" sz="1300" dirty="0">
                <a:solidFill>
                  <a:prstClr val="black"/>
                </a:solidFill>
                <a:latin typeface="ＭＳ Ｐゴシック"/>
              </a:rPr>
              <a:t>［施設基準］</a:t>
            </a:r>
            <a:endParaRPr lang="en-US" altLang="ja-JP" sz="1300" dirty="0">
              <a:solidFill>
                <a:prstClr val="black"/>
              </a:solidFill>
              <a:latin typeface="ＭＳ Ｐゴシック"/>
            </a:endParaRPr>
          </a:p>
          <a:p>
            <a:pPr marL="542925" indent="-180975">
              <a:lnSpc>
                <a:spcPts val="1700"/>
              </a:lnSpc>
              <a:tabLst>
                <a:tab pos="0" algn="l"/>
              </a:tabLst>
            </a:pPr>
            <a:r>
              <a:rPr lang="en-US" altLang="ja-JP" sz="1300" dirty="0">
                <a:solidFill>
                  <a:prstClr val="black"/>
                </a:solidFill>
                <a:latin typeface="ＭＳ Ｐゴシック"/>
              </a:rPr>
              <a:t>(1)</a:t>
            </a:r>
            <a:r>
              <a:rPr lang="ja-JP" altLang="en-US" sz="1300" dirty="0">
                <a:solidFill>
                  <a:prstClr val="black"/>
                </a:solidFill>
                <a:latin typeface="ＭＳ Ｐゴシック"/>
              </a:rPr>
              <a:t>　厚生労働省の定める</a:t>
            </a:r>
            <a:r>
              <a:rPr lang="ja-JP" altLang="en-US" sz="1300" u="sng" dirty="0">
                <a:solidFill>
                  <a:srgbClr val="0070C0"/>
                </a:solidFill>
                <a:latin typeface="ＭＳ Ｐゴシック"/>
              </a:rPr>
              <a:t>情報通信機器を用いた診療に係る指針</a:t>
            </a:r>
            <a:r>
              <a:rPr lang="ja-JP" altLang="en-US" sz="1300" dirty="0">
                <a:solidFill>
                  <a:prstClr val="black"/>
                </a:solidFill>
                <a:latin typeface="ＭＳ Ｐゴシック"/>
              </a:rPr>
              <a:t>に沿って診療を行う体制を有すること。</a:t>
            </a:r>
          </a:p>
          <a:p>
            <a:pPr marL="542925" indent="-180975">
              <a:lnSpc>
                <a:spcPts val="1700"/>
              </a:lnSpc>
              <a:tabLst>
                <a:tab pos="0" algn="l"/>
              </a:tabLst>
            </a:pPr>
            <a:r>
              <a:rPr lang="en-US" altLang="ja-JP" sz="1300" dirty="0">
                <a:solidFill>
                  <a:prstClr val="black"/>
                </a:solidFill>
                <a:latin typeface="ＭＳ Ｐゴシック"/>
              </a:rPr>
              <a:t>(2)</a:t>
            </a:r>
            <a:r>
              <a:rPr lang="ja-JP" altLang="en-US" sz="1300" dirty="0">
                <a:solidFill>
                  <a:prstClr val="black"/>
                </a:solidFill>
                <a:latin typeface="ＭＳ Ｐゴシック"/>
              </a:rPr>
              <a:t>　</a:t>
            </a:r>
            <a:r>
              <a:rPr lang="ja-JP" altLang="en-US" sz="1300" u="sng" dirty="0">
                <a:solidFill>
                  <a:srgbClr val="0070C0"/>
                </a:solidFill>
                <a:latin typeface="ＭＳ Ｐゴシック"/>
              </a:rPr>
              <a:t>緊急時に概ね</a:t>
            </a:r>
            <a:r>
              <a:rPr lang="en-US" altLang="ja-JP" sz="1300" u="sng" dirty="0">
                <a:solidFill>
                  <a:srgbClr val="0070C0"/>
                </a:solidFill>
                <a:latin typeface="ＭＳ Ｐゴシック"/>
              </a:rPr>
              <a:t>30</a:t>
            </a:r>
            <a:r>
              <a:rPr lang="ja-JP" altLang="en-US" sz="1300" u="sng" dirty="0">
                <a:solidFill>
                  <a:srgbClr val="0070C0"/>
                </a:solidFill>
                <a:latin typeface="ＭＳ Ｐゴシック"/>
              </a:rPr>
              <a:t>分以内</a:t>
            </a:r>
            <a:r>
              <a:rPr lang="ja-JP" altLang="en-US" sz="1300" dirty="0">
                <a:solidFill>
                  <a:prstClr val="black"/>
                </a:solidFill>
                <a:latin typeface="ＭＳ Ｐゴシック"/>
              </a:rPr>
              <a:t>に当該保険医療機関において診察可能な体制を有していること</a:t>
            </a:r>
          </a:p>
          <a:p>
            <a:pPr marL="542925" indent="-180975">
              <a:lnSpc>
                <a:spcPts val="1700"/>
              </a:lnSpc>
              <a:tabLst>
                <a:tab pos="0" algn="l"/>
              </a:tabLst>
            </a:pPr>
            <a:r>
              <a:rPr lang="en-US" altLang="ja-JP" sz="1300" dirty="0">
                <a:solidFill>
                  <a:prstClr val="black"/>
                </a:solidFill>
                <a:latin typeface="ＭＳ Ｐゴシック"/>
              </a:rPr>
              <a:t>(3)</a:t>
            </a:r>
            <a:r>
              <a:rPr lang="ja-JP" altLang="en-US" sz="1300" dirty="0">
                <a:solidFill>
                  <a:prstClr val="black"/>
                </a:solidFill>
                <a:latin typeface="ＭＳ Ｐゴシック"/>
              </a:rPr>
              <a:t>　１月あたりの再診料等（電話等による再診は除く）及びオンライン診療料の算定回数に占めるオンライン診療料の割合が</a:t>
            </a:r>
            <a:r>
              <a:rPr lang="ja-JP" altLang="en-US" sz="1300" u="sng" dirty="0">
                <a:solidFill>
                  <a:srgbClr val="0070C0"/>
                </a:solidFill>
                <a:latin typeface="ＭＳ Ｐゴシック"/>
              </a:rPr>
              <a:t>１割以下</a:t>
            </a:r>
            <a:r>
              <a:rPr lang="ja-JP" altLang="en-US" sz="1300" dirty="0">
                <a:solidFill>
                  <a:prstClr val="black"/>
                </a:solidFill>
                <a:latin typeface="ＭＳ Ｐゴシック"/>
              </a:rPr>
              <a:t>であること。</a:t>
            </a:r>
            <a:endParaRPr lang="en-US" altLang="ja-JP" sz="1300" dirty="0">
              <a:solidFill>
                <a:prstClr val="black"/>
              </a:solidFill>
              <a:latin typeface="ＭＳ Ｐゴシック"/>
            </a:endParaRPr>
          </a:p>
          <a:p>
            <a:pPr marL="361950" indent="-361950">
              <a:lnSpc>
                <a:spcPts val="1700"/>
              </a:lnSpc>
              <a:tabLst>
                <a:tab pos="0" algn="l"/>
              </a:tabLst>
            </a:pPr>
            <a:r>
              <a:rPr lang="ja-JP" altLang="en-US" sz="1300" dirty="0">
                <a:solidFill>
                  <a:prstClr val="black"/>
                </a:solidFill>
                <a:latin typeface="ＭＳ Ｐゴシック"/>
              </a:rPr>
              <a:t>　　　［オンライン診療料が算定可能な患者］　</a:t>
            </a:r>
          </a:p>
          <a:p>
            <a:pPr marL="447675" indent="-447675">
              <a:lnSpc>
                <a:spcPts val="1700"/>
              </a:lnSpc>
              <a:tabLst>
                <a:tab pos="0" algn="l"/>
              </a:tabLst>
            </a:pPr>
            <a:r>
              <a:rPr lang="ja-JP" altLang="en-US" sz="1300" dirty="0">
                <a:solidFill>
                  <a:prstClr val="black"/>
                </a:solidFill>
                <a:latin typeface="ＭＳ Ｐゴシック"/>
              </a:rPr>
              <a:t>　　　　　以下に掲げる管理料等を算定している初診以外の患者で、かつ当該管理料等を初めて算定した月から</a:t>
            </a:r>
            <a:r>
              <a:rPr lang="ja-JP" altLang="en-US" sz="1300" u="sng" dirty="0">
                <a:solidFill>
                  <a:srgbClr val="0070C0"/>
                </a:solidFill>
                <a:latin typeface="ＭＳ Ｐゴシック"/>
              </a:rPr>
              <a:t>６月以上を経過した患者</a:t>
            </a:r>
            <a:r>
              <a:rPr lang="ja-JP" altLang="en-US" sz="1300" dirty="0">
                <a:solidFill>
                  <a:prstClr val="black"/>
                </a:solidFill>
                <a:latin typeface="ＭＳ Ｐゴシック"/>
              </a:rPr>
              <a:t>。</a:t>
            </a:r>
            <a:endParaRPr lang="en-US" altLang="ja-JP" sz="1300" dirty="0">
              <a:solidFill>
                <a:prstClr val="black"/>
              </a:solidFill>
              <a:latin typeface="ＭＳ Ｐゴシック"/>
            </a:endParaRPr>
          </a:p>
          <a:p>
            <a:pPr marL="361950" indent="-361950">
              <a:tabLst>
                <a:tab pos="0" algn="l"/>
              </a:tabLst>
            </a:pPr>
            <a:endParaRPr lang="en-US" altLang="ja-JP" sz="400" dirty="0">
              <a:solidFill>
                <a:prstClr val="black"/>
              </a:solidFill>
              <a:latin typeface="ＭＳ Ｐゴシック"/>
            </a:endParaRPr>
          </a:p>
          <a:p>
            <a:pPr>
              <a:defRPr/>
            </a:pPr>
            <a:endParaRPr lang="ja-JP" altLang="ja-JP" sz="300" kern="100" dirty="0">
              <a:solidFill>
                <a:prstClr val="black"/>
              </a:solidFill>
              <a:latin typeface="ＭＳ Ｐゴシック"/>
              <a:cs typeface="Times New Roman" panose="02020603050405020304" pitchFamily="18" charset="0"/>
            </a:endParaRPr>
          </a:p>
          <a:p>
            <a:pPr marL="361950" indent="-361950">
              <a:tabLst>
                <a:tab pos="0" algn="l"/>
              </a:tabLst>
            </a:pPr>
            <a:endParaRPr lang="en-US" altLang="ja-JP" sz="1200" dirty="0">
              <a:solidFill>
                <a:prstClr val="black"/>
              </a:solidFill>
              <a:latin typeface="ＭＳ Ｐゴシック"/>
            </a:endParaRPr>
          </a:p>
          <a:p>
            <a:pPr marL="361950" indent="-361950">
              <a:tabLst>
                <a:tab pos="0" algn="l"/>
              </a:tabLst>
            </a:pPr>
            <a:endParaRPr lang="ja-JP" altLang="en-US" sz="1200" dirty="0">
              <a:solidFill>
                <a:prstClr val="black"/>
              </a:solidFill>
              <a:latin typeface="ＭＳ Ｐゴシック"/>
            </a:endParaRPr>
          </a:p>
          <a:p>
            <a:pPr marL="361950" indent="-361950">
              <a:tabLst>
                <a:tab pos="0" algn="l"/>
              </a:tabLst>
            </a:pPr>
            <a:endParaRPr lang="ja-JP" altLang="en-US" sz="1200" u="sng" dirty="0">
              <a:solidFill>
                <a:srgbClr val="0070C0"/>
              </a:solidFill>
              <a:latin typeface="ＭＳ Ｐゴシック"/>
            </a:endParaRPr>
          </a:p>
          <a:p>
            <a:pPr marL="361950" indent="-361950">
              <a:tabLst>
                <a:tab pos="0" algn="l"/>
              </a:tabLst>
            </a:pPr>
            <a:endParaRPr lang="en-US" altLang="ja-JP" u="sng" dirty="0">
              <a:solidFill>
                <a:srgbClr val="0070C0"/>
              </a:solidFill>
              <a:latin typeface="ＭＳ Ｐゴシック"/>
            </a:endParaRPr>
          </a:p>
          <a:p>
            <a:pPr marL="361950" indent="-361950">
              <a:tabLst>
                <a:tab pos="0" algn="l"/>
              </a:tabLst>
            </a:pPr>
            <a:r>
              <a:rPr lang="ja-JP" altLang="en-US" u="sng" dirty="0">
                <a:solidFill>
                  <a:srgbClr val="0070C0"/>
                </a:solidFill>
                <a:latin typeface="ＭＳ Ｐゴシック"/>
              </a:rPr>
              <a:t>　　</a:t>
            </a:r>
            <a:endParaRPr lang="en-US" altLang="ja-JP" u="sng" dirty="0">
              <a:solidFill>
                <a:srgbClr val="0070C0"/>
              </a:solidFill>
              <a:latin typeface="ＭＳ Ｐゴシック"/>
            </a:endParaRPr>
          </a:p>
          <a:p>
            <a:pPr marL="361950" indent="-361950">
              <a:tabLst>
                <a:tab pos="0" algn="l"/>
              </a:tabLst>
            </a:pPr>
            <a:endParaRPr lang="en-US" altLang="ja-JP" sz="1400" dirty="0">
              <a:solidFill>
                <a:prstClr val="black"/>
              </a:solidFill>
              <a:latin typeface="ＭＳ Ｐゴシック"/>
            </a:endParaRPr>
          </a:p>
          <a:p>
            <a:pPr>
              <a:tabLst>
                <a:tab pos="361950" algn="l"/>
              </a:tabLst>
            </a:pPr>
            <a:endParaRPr lang="ja-JP" altLang="en-US" sz="1400" dirty="0">
              <a:solidFill>
                <a:prstClr val="black"/>
              </a:solidFill>
              <a:latin typeface="ＭＳ Ｐゴシック"/>
            </a:endParaRPr>
          </a:p>
          <a:p>
            <a:pPr marL="361950" indent="-361950"/>
            <a:endParaRPr lang="en-US" altLang="ja-JP" sz="1400" dirty="0">
              <a:solidFill>
                <a:prstClr val="black"/>
              </a:solidFill>
              <a:latin typeface="ＭＳ Ｐゴシック"/>
            </a:endParaRPr>
          </a:p>
          <a:p>
            <a:pPr marL="361950" indent="-361950"/>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p:txBody>
      </p:sp>
      <p:graphicFrame>
        <p:nvGraphicFramePr>
          <p:cNvPr id="4" name="表 3"/>
          <p:cNvGraphicFramePr>
            <a:graphicFrameLocks noGrp="1"/>
          </p:cNvGraphicFramePr>
          <p:nvPr>
            <p:extLst/>
          </p:nvPr>
        </p:nvGraphicFramePr>
        <p:xfrm>
          <a:off x="1424766" y="5709711"/>
          <a:ext cx="7076854" cy="962025"/>
        </p:xfrm>
        <a:graphic>
          <a:graphicData uri="http://schemas.openxmlformats.org/drawingml/2006/table">
            <a:tbl>
              <a:tblPr/>
              <a:tblGrid>
                <a:gridCol w="3538427">
                  <a:extLst>
                    <a:ext uri="{9D8B030D-6E8A-4147-A177-3AD203B41FA5}">
                      <a16:colId xmlns="" xmlns:a16="http://schemas.microsoft.com/office/drawing/2014/main" val="20000"/>
                    </a:ext>
                  </a:extLst>
                </a:gridCol>
                <a:gridCol w="3538427">
                  <a:extLst>
                    <a:ext uri="{9D8B030D-6E8A-4147-A177-3AD203B41FA5}">
                      <a16:colId xmlns="" xmlns:a16="http://schemas.microsoft.com/office/drawing/2014/main" val="20001"/>
                    </a:ext>
                  </a:extLst>
                </a:gridCol>
              </a:tblGrid>
              <a:tr h="174595">
                <a:tc>
                  <a:txBody>
                    <a:bodyPr/>
                    <a:lstStyle/>
                    <a:p>
                      <a:pPr algn="l" fontAlgn="ctr"/>
                      <a:r>
                        <a:rPr lang="ja-JP" altLang="en-US" sz="1200" b="0" i="0" u="none" strike="noStrike" baseline="0" dirty="0">
                          <a:solidFill>
                            <a:srgbClr val="000000"/>
                          </a:solidFill>
                          <a:effectLst/>
                          <a:latin typeface="ＭＳ ゴシック" panose="020B0609070205080204" pitchFamily="49" charset="-128"/>
                          <a:ea typeface="ＭＳ ゴシック" panose="020B0609070205080204" pitchFamily="49" charset="-128"/>
                        </a:rPr>
                        <a:t> </a:t>
                      </a: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特定疾患療養管理料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小児科療養指導料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認知症地域包括診療料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r h="174595">
                <a:tc>
                  <a:txBody>
                    <a:bodyPr/>
                    <a:lstStyle/>
                    <a:p>
                      <a:pPr algn="l" fontAlgn="ctr"/>
                      <a:r>
                        <a:rPr lang="ja-JP"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てんかん指導料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生活習慣病管理料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難病外来指導管理料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在宅時医学総合管理料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糖尿病透析予防指導管理料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精神科在宅患者支援管理料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pic>
        <p:nvPicPr>
          <p:cNvPr id="9" name="Picture 6" descr="「女性医師」の画像検索結果"/>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01056" y="932446"/>
            <a:ext cx="1219983" cy="1086708"/>
          </a:xfrm>
          <a:prstGeom prst="rect">
            <a:avLst/>
          </a:prstGeom>
          <a:noFill/>
          <a:extLst>
            <a:ext uri="{909E8E84-426E-40DD-AFC4-6F175D3DCCD1}">
              <a14:hiddenFill xmlns:a14="http://schemas.microsoft.com/office/drawing/2010/main">
                <a:solidFill>
                  <a:srgbClr val="FFFFFF"/>
                </a:solidFill>
              </a14:hiddenFill>
            </a:ext>
          </a:extLst>
        </p:spPr>
      </p:pic>
      <p:sp>
        <p:nvSpPr>
          <p:cNvPr id="3" name="テキスト ボックス 2"/>
          <p:cNvSpPr txBox="1"/>
          <p:nvPr/>
        </p:nvSpPr>
        <p:spPr>
          <a:xfrm>
            <a:off x="175093" y="752840"/>
            <a:ext cx="9632502" cy="646331"/>
          </a:xfrm>
          <a:prstGeom prst="rect">
            <a:avLst/>
          </a:prstGeom>
          <a:noFill/>
        </p:spPr>
        <p:txBody>
          <a:bodyPr wrap="square" rtlCol="0">
            <a:spAutoFit/>
          </a:bodyPr>
          <a:lstStyle/>
          <a:p>
            <a:pPr>
              <a:defRPr/>
            </a:pPr>
            <a:r>
              <a:rPr lang="ja-JP" altLang="en-US" dirty="0">
                <a:solidFill>
                  <a:prstClr val="black"/>
                </a:solidFill>
                <a:latin typeface="ＭＳ Ｐゴシック"/>
              </a:rPr>
              <a:t>　　情報通信機器を活用した診療について、対面診療の原則の上で、有効性や安全性等への</a:t>
            </a:r>
            <a:endParaRPr lang="en-US" altLang="ja-JP" dirty="0">
              <a:solidFill>
                <a:prstClr val="black"/>
              </a:solidFill>
              <a:latin typeface="ＭＳ Ｐゴシック"/>
            </a:endParaRPr>
          </a:p>
          <a:p>
            <a:pPr>
              <a:defRPr/>
            </a:pPr>
            <a:r>
              <a:rPr lang="ja-JP" altLang="en-US" dirty="0">
                <a:solidFill>
                  <a:prstClr val="black"/>
                </a:solidFill>
                <a:latin typeface="ＭＳ Ｐゴシック"/>
              </a:rPr>
              <a:t>　配慮を含む一定の要件を満たすことを前提に、オンライン診療料を新設する。</a:t>
            </a:r>
            <a:endParaRPr lang="en-US" altLang="ja-JP" dirty="0">
              <a:solidFill>
                <a:prstClr val="black"/>
              </a:solidFill>
              <a:latin typeface="ＭＳ Ｐゴシック"/>
            </a:endParaRPr>
          </a:p>
        </p:txBody>
      </p:sp>
      <p:sp>
        <p:nvSpPr>
          <p:cNvPr id="13" name="Rectangle 2"/>
          <p:cNvSpPr>
            <a:spLocks noChangeArrowheads="1"/>
          </p:cNvSpPr>
          <p:nvPr/>
        </p:nvSpPr>
        <p:spPr bwMode="auto">
          <a:xfrm>
            <a:off x="204120"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３．情報通信機器を活用した診療</a:t>
            </a:r>
          </a:p>
        </p:txBody>
      </p:sp>
      <p:sp>
        <p:nvSpPr>
          <p:cNvPr id="14" name="Rectangle 2"/>
          <p:cNvSpPr txBox="1">
            <a:spLocks noChangeArrowheads="1"/>
          </p:cNvSpPr>
          <p:nvPr/>
        </p:nvSpPr>
        <p:spPr>
          <a:xfrm>
            <a:off x="117941" y="428744"/>
            <a:ext cx="3472658"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（１）オンライン診療料の新設</a:t>
            </a:r>
            <a:endParaRPr kumimoji="0" lang="ja-JP" altLang="en-US" sz="2000" kern="0" dirty="0">
              <a:solidFill>
                <a:prstClr val="black"/>
              </a:solidFill>
              <a:latin typeface="ＭＳ Ｐゴシック" panose="020B0600070205080204" pitchFamily="50" charset="-128"/>
            </a:endParaRP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6" name="テキスト ボックス 15"/>
          <p:cNvSpPr txBox="1"/>
          <p:nvPr/>
        </p:nvSpPr>
        <p:spPr>
          <a:xfrm>
            <a:off x="4941453" y="1506907"/>
            <a:ext cx="2819859"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6</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23</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646</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702</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58757713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7941" y="1325688"/>
            <a:ext cx="9689654" cy="5404122"/>
          </a:xfrm>
          <a:prstGeom prst="rect">
            <a:avLst/>
          </a:prstGeom>
          <a:solidFill>
            <a:schemeClr val="bg1"/>
          </a:solidFill>
          <a:ln w="9525">
            <a:solidFill>
              <a:schemeClr val="tx1"/>
            </a:solidFill>
            <a:miter lim="800000"/>
            <a:headEnd/>
            <a:tailEnd/>
          </a:ln>
        </p:spPr>
        <p:txBody>
          <a:bodyPr/>
          <a:lstStyle/>
          <a:p>
            <a:pPr>
              <a:defRPr/>
            </a:pPr>
            <a:endParaRPr lang="ja-JP" altLang="ja-JP" sz="300" kern="100" dirty="0">
              <a:solidFill>
                <a:prstClr val="black"/>
              </a:solidFill>
              <a:latin typeface="ＭＳ Ｐゴシック"/>
              <a:cs typeface="Times New Roman" panose="02020603050405020304" pitchFamily="18" charset="0"/>
            </a:endParaRPr>
          </a:p>
          <a:p>
            <a:pPr marL="361950" indent="-361950">
              <a:tabLst>
                <a:tab pos="0" algn="l"/>
              </a:tabLst>
            </a:pPr>
            <a:r>
              <a:rPr lang="en-US" altLang="ja-JP" sz="1600" b="1" dirty="0">
                <a:solidFill>
                  <a:srgbClr val="0070C0"/>
                </a:solidFill>
                <a:latin typeface="ＭＳ Ｐゴシック"/>
              </a:rPr>
              <a:t>(</a:t>
            </a:r>
            <a:r>
              <a:rPr lang="ja-JP" altLang="ja-JP" sz="1600" b="1" dirty="0">
                <a:solidFill>
                  <a:srgbClr val="0070C0"/>
                </a:solidFill>
                <a:latin typeface="ＭＳ Ｐゴシック"/>
              </a:rPr>
              <a:t>新</a:t>
            </a:r>
            <a:r>
              <a:rPr lang="en-US" altLang="ja-JP" sz="1600" b="1" dirty="0">
                <a:solidFill>
                  <a:srgbClr val="0070C0"/>
                </a:solidFill>
                <a:latin typeface="ＭＳ Ｐゴシック"/>
              </a:rPr>
              <a:t>)</a:t>
            </a:r>
            <a:r>
              <a:rPr lang="ja-JP" altLang="ja-JP" sz="1600" b="1" dirty="0">
                <a:solidFill>
                  <a:srgbClr val="0070C0"/>
                </a:solidFill>
                <a:latin typeface="ＭＳ Ｐゴシック"/>
              </a:rPr>
              <a:t>　　</a:t>
            </a:r>
            <a:r>
              <a:rPr lang="ja-JP" altLang="en-US" sz="1600" b="1" u="sng" dirty="0">
                <a:solidFill>
                  <a:srgbClr val="0070C0"/>
                </a:solidFill>
                <a:latin typeface="ＭＳ Ｐゴシック"/>
              </a:rPr>
              <a:t>オンライン医学管理料：１００点（１月につき）</a:t>
            </a:r>
            <a:endParaRPr lang="en-US" altLang="ja-JP" sz="1600" b="1" u="sng" dirty="0">
              <a:solidFill>
                <a:srgbClr val="0070C0"/>
              </a:solidFill>
              <a:latin typeface="ＭＳ Ｐゴシック"/>
            </a:endParaRPr>
          </a:p>
          <a:p>
            <a:pPr marL="361950" indent="-361950">
              <a:tabLst>
                <a:tab pos="0" algn="l"/>
              </a:tabLst>
            </a:pPr>
            <a:endParaRPr lang="ja-JP" altLang="en-US" sz="400" dirty="0">
              <a:solidFill>
                <a:prstClr val="black"/>
              </a:solidFill>
              <a:latin typeface="ＭＳ Ｐゴシック"/>
            </a:endParaRPr>
          </a:p>
          <a:p>
            <a:pPr marL="361950" indent="-361950">
              <a:lnSpc>
                <a:spcPts val="14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(1)</a:t>
            </a:r>
            <a:r>
              <a:rPr lang="ja-JP" altLang="en-US" sz="1200" dirty="0">
                <a:solidFill>
                  <a:prstClr val="black"/>
                </a:solidFill>
                <a:latin typeface="ＭＳ Ｐゴシック"/>
              </a:rPr>
              <a:t>　オンライン医学管理料の対象となる管理料を算定している患者に対し、リアルタイムでのコミュニケーション（ビデオ通話）が可能な情報通信機器を用いてオンラインによる医学管理を行った場合に、</a:t>
            </a:r>
            <a:r>
              <a:rPr lang="ja-JP" altLang="en-US" sz="1200" u="sng" dirty="0">
                <a:solidFill>
                  <a:srgbClr val="0070C0"/>
                </a:solidFill>
                <a:latin typeface="ＭＳ Ｐゴシック"/>
              </a:rPr>
              <a:t>前回対面受診月の翌月から今回対面受診月の前月までの期間が２月以内の場合に限り</a:t>
            </a:r>
            <a:r>
              <a:rPr lang="ja-JP" altLang="en-US" sz="1200" dirty="0">
                <a:solidFill>
                  <a:prstClr val="black"/>
                </a:solidFill>
                <a:latin typeface="ＭＳ Ｐゴシック"/>
              </a:rPr>
              <a:t>、次回対面受診時に所定の管理料に合わせて算定。</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(2)</a:t>
            </a:r>
            <a:r>
              <a:rPr lang="ja-JP" altLang="en-US" sz="1200" dirty="0">
                <a:solidFill>
                  <a:prstClr val="black"/>
                </a:solidFill>
                <a:latin typeface="ＭＳ Ｐゴシック"/>
              </a:rPr>
              <a:t>　対面診療で管理料等を算定する月においては、オンライン医学管理料は算定できない。</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(3)  </a:t>
            </a:r>
            <a:r>
              <a:rPr lang="ja-JP" altLang="en-US" sz="1200" dirty="0">
                <a:solidFill>
                  <a:prstClr val="black"/>
                </a:solidFill>
                <a:latin typeface="ＭＳ Ｐゴシック"/>
              </a:rPr>
              <a:t>対象となる管理料等を初めて算定してから</a:t>
            </a:r>
            <a:r>
              <a:rPr lang="ja-JP" altLang="en-US" sz="1200" u="sng" dirty="0">
                <a:solidFill>
                  <a:srgbClr val="0070C0"/>
                </a:solidFill>
                <a:latin typeface="ＭＳ Ｐゴシック"/>
              </a:rPr>
              <a:t>６月の間は毎月同一の医師により対面診療を行っている</a:t>
            </a:r>
            <a:r>
              <a:rPr lang="ja-JP" altLang="en-US" sz="1200" dirty="0">
                <a:solidFill>
                  <a:prstClr val="black"/>
                </a:solidFill>
                <a:latin typeface="ＭＳ Ｐゴシック"/>
              </a:rPr>
              <a:t>場合に限り算定する。ただし当該管理料等を初めて算定した月から６月以上経過している場合は、直近</a:t>
            </a:r>
            <a:r>
              <a:rPr lang="en-US" altLang="ja-JP" sz="1200" dirty="0">
                <a:solidFill>
                  <a:prstClr val="black"/>
                </a:solidFill>
                <a:latin typeface="ＭＳ Ｐゴシック"/>
              </a:rPr>
              <a:t>12</a:t>
            </a:r>
            <a:r>
              <a:rPr lang="ja-JP" altLang="en-US" sz="1200" dirty="0">
                <a:solidFill>
                  <a:prstClr val="black"/>
                </a:solidFill>
                <a:latin typeface="ＭＳ Ｐゴシック"/>
              </a:rPr>
              <a:t>月以内に６回以上、同一医師と対面診療を行っていればよい。</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(4)</a:t>
            </a:r>
            <a:r>
              <a:rPr lang="ja-JP" altLang="en-US" sz="1200" dirty="0">
                <a:solidFill>
                  <a:prstClr val="black"/>
                </a:solidFill>
                <a:latin typeface="ＭＳ Ｐゴシック"/>
              </a:rPr>
              <a:t>　患者の同意を得た上で、対面による診療（</a:t>
            </a:r>
            <a:r>
              <a:rPr lang="ja-JP" altLang="en-US" sz="1200" u="sng" dirty="0">
                <a:solidFill>
                  <a:srgbClr val="0070C0"/>
                </a:solidFill>
                <a:latin typeface="ＭＳ Ｐゴシック"/>
              </a:rPr>
              <a:t>対面診療の間隔は３月以内</a:t>
            </a:r>
            <a:r>
              <a:rPr lang="ja-JP" altLang="en-US" sz="1200" dirty="0">
                <a:solidFill>
                  <a:prstClr val="black"/>
                </a:solidFill>
                <a:latin typeface="ＭＳ Ｐゴシック"/>
              </a:rPr>
              <a:t>）とオンラインによる診察を組み合わせた療養計画を作成し、当該計画に基づき診察を行う。</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(5)</a:t>
            </a:r>
            <a:r>
              <a:rPr lang="ja-JP" altLang="en-US" sz="1200" dirty="0">
                <a:solidFill>
                  <a:prstClr val="black"/>
                </a:solidFill>
                <a:latin typeface="ＭＳ Ｐゴシック"/>
              </a:rPr>
              <a:t>　オンライン診察による計画的な療養上の医学管理は、当該保険医療機関内において行う。また、当該管理を行う際には、厚生労働省の定める情報通信機器を用いた診療に係る指針に沿って診療を行う。</a:t>
            </a:r>
            <a:endParaRPr lang="en-US" altLang="ja-JP" sz="700" dirty="0">
              <a:solidFill>
                <a:prstClr val="black"/>
              </a:solidFill>
              <a:latin typeface="ＭＳ Ｐゴシック"/>
            </a:endParaRPr>
          </a:p>
          <a:p>
            <a:pPr>
              <a:lnSpc>
                <a:spcPts val="1400"/>
              </a:lnSpc>
              <a:tabLst>
                <a:tab pos="0" algn="l"/>
              </a:tabLst>
            </a:pPr>
            <a:r>
              <a:rPr lang="ja-JP" altLang="en-US" sz="1200" dirty="0">
                <a:solidFill>
                  <a:prstClr val="black"/>
                </a:solidFill>
                <a:latin typeface="ＭＳ Ｐゴシック"/>
              </a:rPr>
              <a:t>　 ［施設基準］</a:t>
            </a:r>
            <a:endParaRPr lang="en-US" altLang="ja-JP" sz="1200" dirty="0">
              <a:solidFill>
                <a:prstClr val="black"/>
              </a:solidFill>
              <a:latin typeface="ＭＳ Ｐゴシック"/>
            </a:endParaRPr>
          </a:p>
          <a:p>
            <a:pPr marL="361950" indent="-361950">
              <a:lnSpc>
                <a:spcPts val="1400"/>
              </a:lnSpc>
              <a:tabLst>
                <a:tab pos="0" algn="l"/>
              </a:tabLst>
            </a:pPr>
            <a:r>
              <a:rPr lang="ja-JP" altLang="en-US" sz="1200" dirty="0">
                <a:solidFill>
                  <a:prstClr val="black"/>
                </a:solidFill>
                <a:latin typeface="ＭＳ Ｐゴシック"/>
              </a:rPr>
              <a:t>　　　　オンライン診療料の施設基準を満たしていること。</a:t>
            </a:r>
            <a:endParaRPr lang="en-US" altLang="ja-JP" sz="1200" dirty="0">
              <a:solidFill>
                <a:prstClr val="black"/>
              </a:solidFill>
              <a:latin typeface="ＭＳ Ｐゴシック"/>
            </a:endParaRPr>
          </a:p>
          <a:p>
            <a:pPr marL="361950" indent="-361950">
              <a:lnSpc>
                <a:spcPts val="1400"/>
              </a:lnSpc>
              <a:tabLst>
                <a:tab pos="0" algn="l"/>
              </a:tabLst>
            </a:pPr>
            <a:r>
              <a:rPr lang="ja-JP" altLang="en-US" sz="1200" dirty="0">
                <a:solidFill>
                  <a:prstClr val="black"/>
                </a:solidFill>
                <a:latin typeface="ＭＳ Ｐゴシック"/>
              </a:rPr>
              <a:t>　 ［オンライン診療料が算定可能な患者］　</a:t>
            </a:r>
          </a:p>
          <a:p>
            <a:pPr marL="447675" indent="-447675">
              <a:lnSpc>
                <a:spcPts val="1400"/>
              </a:lnSpc>
              <a:tabLst>
                <a:tab pos="0" algn="l"/>
              </a:tabLst>
            </a:pPr>
            <a:r>
              <a:rPr lang="ja-JP" altLang="en-US" sz="1200" dirty="0">
                <a:solidFill>
                  <a:prstClr val="black"/>
                </a:solidFill>
                <a:latin typeface="ＭＳ Ｐゴシック"/>
              </a:rPr>
              <a:t>　　　　以下に掲げる管理料等を算定している初診以外の患者で、かつ、当該管理料等を初めて算定した月から</a:t>
            </a:r>
            <a:r>
              <a:rPr lang="ja-JP" altLang="en-US" sz="1200" u="sng" dirty="0">
                <a:solidFill>
                  <a:srgbClr val="0070C0"/>
                </a:solidFill>
                <a:latin typeface="ＭＳ Ｐゴシック"/>
              </a:rPr>
              <a:t>６月以上を経過した患者</a:t>
            </a:r>
            <a:r>
              <a:rPr lang="ja-JP" altLang="en-US" sz="1200" dirty="0">
                <a:solidFill>
                  <a:prstClr val="black"/>
                </a:solidFill>
                <a:latin typeface="ＭＳ Ｐゴシック"/>
              </a:rPr>
              <a:t>。</a:t>
            </a:r>
            <a:endParaRPr lang="ja-JP" altLang="ja-JP" sz="300" kern="100" dirty="0">
              <a:solidFill>
                <a:prstClr val="black"/>
              </a:solidFill>
              <a:latin typeface="ＭＳ Ｐゴシック"/>
              <a:cs typeface="Times New Roman" panose="02020603050405020304" pitchFamily="18" charset="0"/>
            </a:endParaRPr>
          </a:p>
          <a:p>
            <a:pPr marL="361950" indent="-361950">
              <a:tabLst>
                <a:tab pos="0" algn="l"/>
              </a:tabLst>
            </a:pPr>
            <a:endParaRPr lang="en-US" altLang="ja-JP" sz="1200" dirty="0">
              <a:solidFill>
                <a:prstClr val="black"/>
              </a:solidFill>
              <a:latin typeface="ＭＳ Ｐゴシック"/>
            </a:endParaRPr>
          </a:p>
          <a:p>
            <a:pPr marL="361950" indent="-361950">
              <a:tabLst>
                <a:tab pos="0" algn="l"/>
              </a:tabLst>
            </a:pPr>
            <a:endParaRPr lang="ja-JP" altLang="en-US" sz="1200" dirty="0">
              <a:solidFill>
                <a:prstClr val="black"/>
              </a:solidFill>
              <a:latin typeface="ＭＳ Ｐゴシック"/>
            </a:endParaRPr>
          </a:p>
          <a:p>
            <a:pPr marL="361950" indent="-361950">
              <a:tabLst>
                <a:tab pos="0" algn="l"/>
              </a:tabLst>
            </a:pPr>
            <a:endParaRPr lang="ja-JP" altLang="en-US" sz="1200" u="sng" dirty="0">
              <a:solidFill>
                <a:srgbClr val="0070C0"/>
              </a:solidFill>
              <a:latin typeface="ＭＳ Ｐゴシック"/>
            </a:endParaRPr>
          </a:p>
          <a:p>
            <a:pPr marL="361950" indent="-361950">
              <a:tabLst>
                <a:tab pos="0" algn="l"/>
              </a:tabLst>
            </a:pPr>
            <a:endParaRPr lang="en-US" altLang="ja-JP" sz="1200" dirty="0">
              <a:solidFill>
                <a:prstClr val="black"/>
              </a:solidFill>
              <a:latin typeface="ＭＳ Ｐゴシック"/>
            </a:endParaRPr>
          </a:p>
          <a:p>
            <a:pPr marL="361950" indent="-361950">
              <a:tabLst>
                <a:tab pos="0" algn="l"/>
              </a:tabLst>
            </a:pPr>
            <a:endParaRPr lang="en-US" altLang="ja-JP" sz="1400" dirty="0">
              <a:solidFill>
                <a:prstClr val="black"/>
              </a:solidFill>
              <a:latin typeface="ＭＳ Ｐゴシック"/>
            </a:endParaRPr>
          </a:p>
          <a:p>
            <a:pPr marL="361950" indent="-361950">
              <a:tabLst>
                <a:tab pos="0" algn="l"/>
              </a:tabLst>
            </a:pPr>
            <a:r>
              <a:rPr lang="en-US" altLang="ja-JP" sz="1400" dirty="0">
                <a:solidFill>
                  <a:prstClr val="black"/>
                </a:solidFill>
                <a:latin typeface="ＭＳ Ｐゴシック"/>
              </a:rPr>
              <a:t> </a:t>
            </a:r>
            <a:endParaRPr lang="ja-JP" altLang="en-US" sz="1400" dirty="0">
              <a:solidFill>
                <a:prstClr val="black"/>
              </a:solidFill>
              <a:latin typeface="ＭＳ Ｐゴシック"/>
            </a:endParaRPr>
          </a:p>
          <a:p>
            <a:pPr marL="361950" indent="-361950">
              <a:tabLst>
                <a:tab pos="0" algn="l"/>
              </a:tabLst>
            </a:pPr>
            <a:r>
              <a:rPr lang="ja-JP" altLang="en-US" sz="1400" dirty="0">
                <a:solidFill>
                  <a:prstClr val="black"/>
                </a:solidFill>
                <a:latin typeface="ＭＳ Ｐゴシック"/>
              </a:rPr>
              <a:t>　</a:t>
            </a:r>
            <a:endParaRPr lang="en-US" altLang="ja-JP" sz="1200" dirty="0">
              <a:solidFill>
                <a:prstClr val="black"/>
              </a:solidFill>
              <a:latin typeface="ＭＳ Ｐゴシック"/>
            </a:endParaRPr>
          </a:p>
          <a:p>
            <a:pPr marL="361950" indent="-361950">
              <a:tabLst>
                <a:tab pos="0" algn="l"/>
              </a:tabLst>
            </a:pPr>
            <a:endParaRPr lang="ja-JP" altLang="en-US" sz="1200" dirty="0">
              <a:solidFill>
                <a:prstClr val="black"/>
              </a:solidFill>
              <a:latin typeface="ＭＳ Ｐゴシック"/>
            </a:endParaRPr>
          </a:p>
          <a:p>
            <a:pPr marL="361950" indent="-361950">
              <a:tabLst>
                <a:tab pos="0" algn="l"/>
              </a:tabLst>
            </a:pPr>
            <a:endParaRPr lang="ja-JP" altLang="en-US" sz="1200" u="sng" dirty="0">
              <a:solidFill>
                <a:srgbClr val="0070C0"/>
              </a:solidFill>
              <a:latin typeface="ＭＳ Ｐゴシック"/>
            </a:endParaRPr>
          </a:p>
          <a:p>
            <a:pPr marL="361950" indent="-361950">
              <a:tabLst>
                <a:tab pos="0" algn="l"/>
              </a:tabLst>
            </a:pPr>
            <a:endParaRPr lang="en-US" altLang="ja-JP" sz="1200" dirty="0">
              <a:solidFill>
                <a:prstClr val="black"/>
              </a:solidFill>
              <a:latin typeface="ＭＳ Ｐゴシック"/>
            </a:endParaRPr>
          </a:p>
          <a:p>
            <a:pPr marL="361950" indent="-361950">
              <a:tabLst>
                <a:tab pos="0" algn="l"/>
              </a:tabLst>
            </a:pPr>
            <a:endParaRPr lang="ja-JP" altLang="en-US" sz="1200" dirty="0">
              <a:solidFill>
                <a:prstClr val="black"/>
              </a:solidFill>
              <a:latin typeface="ＭＳ Ｐゴシック"/>
            </a:endParaRPr>
          </a:p>
          <a:p>
            <a:pPr marL="361950" indent="-361950">
              <a:tabLst>
                <a:tab pos="0" algn="l"/>
              </a:tabLst>
            </a:pPr>
            <a:endParaRPr lang="en-US" altLang="ja-JP" u="sng" dirty="0">
              <a:solidFill>
                <a:srgbClr val="0070C0"/>
              </a:solidFill>
              <a:latin typeface="ＭＳ Ｐゴシック"/>
            </a:endParaRPr>
          </a:p>
          <a:p>
            <a:pPr marL="361950" indent="-361950">
              <a:tabLst>
                <a:tab pos="0" algn="l"/>
              </a:tabLst>
            </a:pPr>
            <a:r>
              <a:rPr lang="ja-JP" altLang="en-US" u="sng" dirty="0">
                <a:solidFill>
                  <a:srgbClr val="0070C0"/>
                </a:solidFill>
                <a:latin typeface="ＭＳ Ｐゴシック"/>
              </a:rPr>
              <a:t>　　</a:t>
            </a:r>
            <a:endParaRPr lang="en-US" altLang="ja-JP" u="sng" dirty="0">
              <a:solidFill>
                <a:srgbClr val="0070C0"/>
              </a:solidFill>
              <a:latin typeface="ＭＳ Ｐゴシック"/>
            </a:endParaRPr>
          </a:p>
          <a:p>
            <a:pPr marL="361950" indent="-361950">
              <a:tabLst>
                <a:tab pos="0" algn="l"/>
              </a:tabLst>
            </a:pPr>
            <a:endParaRPr lang="en-US" altLang="ja-JP" sz="1400" dirty="0">
              <a:solidFill>
                <a:prstClr val="black"/>
              </a:solidFill>
              <a:latin typeface="ＭＳ Ｐゴシック"/>
            </a:endParaRPr>
          </a:p>
          <a:p>
            <a:pPr>
              <a:tabLst>
                <a:tab pos="361950" algn="l"/>
              </a:tabLst>
            </a:pPr>
            <a:endParaRPr lang="ja-JP" altLang="en-US" sz="1400" dirty="0">
              <a:solidFill>
                <a:prstClr val="black"/>
              </a:solidFill>
              <a:latin typeface="ＭＳ Ｐゴシック"/>
            </a:endParaRPr>
          </a:p>
          <a:p>
            <a:pPr marL="361950" indent="-361950"/>
            <a:endParaRPr lang="en-US" altLang="ja-JP" sz="1400" dirty="0">
              <a:solidFill>
                <a:prstClr val="black"/>
              </a:solidFill>
              <a:latin typeface="ＭＳ Ｐゴシック"/>
            </a:endParaRPr>
          </a:p>
          <a:p>
            <a:pPr marL="361950" indent="-361950"/>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p:txBody>
      </p:sp>
      <p:graphicFrame>
        <p:nvGraphicFramePr>
          <p:cNvPr id="3" name="表 2"/>
          <p:cNvGraphicFramePr>
            <a:graphicFrameLocks noGrp="1"/>
          </p:cNvGraphicFramePr>
          <p:nvPr>
            <p:extLst>
              <p:ext uri="{D42A27DB-BD31-4B8C-83A1-F6EECF244321}">
                <p14:modId xmlns:p14="http://schemas.microsoft.com/office/powerpoint/2010/main" val="197067033"/>
              </p:ext>
            </p:extLst>
          </p:nvPr>
        </p:nvGraphicFramePr>
        <p:xfrm>
          <a:off x="1189213" y="4437112"/>
          <a:ext cx="7718793" cy="354330"/>
        </p:xfrm>
        <a:graphic>
          <a:graphicData uri="http://schemas.openxmlformats.org/drawingml/2006/table">
            <a:tbl>
              <a:tblPr/>
              <a:tblGrid>
                <a:gridCol w="2328192">
                  <a:extLst>
                    <a:ext uri="{9D8B030D-6E8A-4147-A177-3AD203B41FA5}">
                      <a16:colId xmlns="" xmlns:a16="http://schemas.microsoft.com/office/drawing/2014/main" val="20000"/>
                    </a:ext>
                  </a:extLst>
                </a:gridCol>
                <a:gridCol w="1673863">
                  <a:extLst>
                    <a:ext uri="{9D8B030D-6E8A-4147-A177-3AD203B41FA5}">
                      <a16:colId xmlns="" xmlns:a16="http://schemas.microsoft.com/office/drawing/2014/main" val="20001"/>
                    </a:ext>
                  </a:extLst>
                </a:gridCol>
                <a:gridCol w="1951573">
                  <a:extLst>
                    <a:ext uri="{9D8B030D-6E8A-4147-A177-3AD203B41FA5}">
                      <a16:colId xmlns="" xmlns:a16="http://schemas.microsoft.com/office/drawing/2014/main" val="20002"/>
                    </a:ext>
                  </a:extLst>
                </a:gridCol>
                <a:gridCol w="1765165">
                  <a:extLst>
                    <a:ext uri="{9D8B030D-6E8A-4147-A177-3AD203B41FA5}">
                      <a16:colId xmlns="" xmlns:a16="http://schemas.microsoft.com/office/drawing/2014/main" val="20003"/>
                    </a:ext>
                  </a:extLst>
                </a:gridCol>
              </a:tblGrid>
              <a:tr h="170053">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特定疾患療養管理料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小児科療養指導料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てんかん指導料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難病外来指導管理料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0"/>
                  </a:ext>
                </a:extLst>
              </a:tr>
              <a:tr h="170053">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糖尿病透析予防指導管理料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認知症地域包括診療料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effectLst/>
                          <a:latin typeface="ＭＳ ゴシック" panose="020B0609070205080204" pitchFamily="49" charset="-128"/>
                          <a:ea typeface="ＭＳ ゴシック" panose="020B0609070205080204" pitchFamily="49" charset="-128"/>
                        </a:rPr>
                        <a:t> 生活習慣病管理料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graphicFrame>
        <p:nvGraphicFramePr>
          <p:cNvPr id="9" name="表 8">
            <a:extLst>
              <a:ext uri="{FF2B5EF4-FFF2-40B4-BE49-F238E27FC236}">
                <a16:creationId xmlns="" xmlns:a16="http://schemas.microsoft.com/office/drawing/2014/main" id="{5F99F9DD-3329-4E57-AE57-D06FEF981E6B}"/>
              </a:ext>
            </a:extLst>
          </p:cNvPr>
          <p:cNvGraphicFramePr>
            <a:graphicFrameLocks noGrp="1"/>
          </p:cNvGraphicFramePr>
          <p:nvPr>
            <p:extLst>
              <p:ext uri="{D42A27DB-BD31-4B8C-83A1-F6EECF244321}">
                <p14:modId xmlns:p14="http://schemas.microsoft.com/office/powerpoint/2010/main" val="1653102401"/>
              </p:ext>
            </p:extLst>
          </p:nvPr>
        </p:nvGraphicFramePr>
        <p:xfrm>
          <a:off x="620116" y="5149325"/>
          <a:ext cx="8856985" cy="456968"/>
        </p:xfrm>
        <a:graphic>
          <a:graphicData uri="http://schemas.openxmlformats.org/drawingml/2006/table">
            <a:tbl>
              <a:tblPr firstRow="1" firstCol="1" bandRow="1">
                <a:tableStyleId>{5C22544A-7EE6-4342-B048-85BDC9FD1C3A}</a:tableStyleId>
              </a:tblPr>
              <a:tblGrid>
                <a:gridCol w="151238">
                  <a:extLst>
                    <a:ext uri="{9D8B030D-6E8A-4147-A177-3AD203B41FA5}">
                      <a16:colId xmlns="" xmlns:a16="http://schemas.microsoft.com/office/drawing/2014/main" val="1940366979"/>
                    </a:ext>
                  </a:extLst>
                </a:gridCol>
                <a:gridCol w="599223">
                  <a:extLst>
                    <a:ext uri="{9D8B030D-6E8A-4147-A177-3AD203B41FA5}">
                      <a16:colId xmlns="" xmlns:a16="http://schemas.microsoft.com/office/drawing/2014/main" val="2225848747"/>
                    </a:ext>
                  </a:extLst>
                </a:gridCol>
                <a:gridCol w="571258">
                  <a:extLst>
                    <a:ext uri="{9D8B030D-6E8A-4147-A177-3AD203B41FA5}">
                      <a16:colId xmlns="" xmlns:a16="http://schemas.microsoft.com/office/drawing/2014/main" val="4326701"/>
                    </a:ext>
                  </a:extLst>
                </a:gridCol>
                <a:gridCol w="571258">
                  <a:extLst>
                    <a:ext uri="{9D8B030D-6E8A-4147-A177-3AD203B41FA5}">
                      <a16:colId xmlns="" xmlns:a16="http://schemas.microsoft.com/office/drawing/2014/main" val="3557433733"/>
                    </a:ext>
                  </a:extLst>
                </a:gridCol>
                <a:gridCol w="572325">
                  <a:extLst>
                    <a:ext uri="{9D8B030D-6E8A-4147-A177-3AD203B41FA5}">
                      <a16:colId xmlns="" xmlns:a16="http://schemas.microsoft.com/office/drawing/2014/main" val="2017796490"/>
                    </a:ext>
                  </a:extLst>
                </a:gridCol>
                <a:gridCol w="572325">
                  <a:extLst>
                    <a:ext uri="{9D8B030D-6E8A-4147-A177-3AD203B41FA5}">
                      <a16:colId xmlns="" xmlns:a16="http://schemas.microsoft.com/office/drawing/2014/main" val="1319771746"/>
                    </a:ext>
                  </a:extLst>
                </a:gridCol>
                <a:gridCol w="572325">
                  <a:extLst>
                    <a:ext uri="{9D8B030D-6E8A-4147-A177-3AD203B41FA5}">
                      <a16:colId xmlns="" xmlns:a16="http://schemas.microsoft.com/office/drawing/2014/main" val="634940449"/>
                    </a:ext>
                  </a:extLst>
                </a:gridCol>
                <a:gridCol w="572325">
                  <a:extLst>
                    <a:ext uri="{9D8B030D-6E8A-4147-A177-3AD203B41FA5}">
                      <a16:colId xmlns="" xmlns:a16="http://schemas.microsoft.com/office/drawing/2014/main" val="3651054416"/>
                    </a:ext>
                  </a:extLst>
                </a:gridCol>
                <a:gridCol w="572325">
                  <a:extLst>
                    <a:ext uri="{9D8B030D-6E8A-4147-A177-3AD203B41FA5}">
                      <a16:colId xmlns="" xmlns:a16="http://schemas.microsoft.com/office/drawing/2014/main" val="4050265120"/>
                    </a:ext>
                  </a:extLst>
                </a:gridCol>
                <a:gridCol w="572325">
                  <a:extLst>
                    <a:ext uri="{9D8B030D-6E8A-4147-A177-3AD203B41FA5}">
                      <a16:colId xmlns="" xmlns:a16="http://schemas.microsoft.com/office/drawing/2014/main" val="3423067256"/>
                    </a:ext>
                  </a:extLst>
                </a:gridCol>
                <a:gridCol w="588343">
                  <a:extLst>
                    <a:ext uri="{9D8B030D-6E8A-4147-A177-3AD203B41FA5}">
                      <a16:colId xmlns="" xmlns:a16="http://schemas.microsoft.com/office/drawing/2014/main" val="3371260934"/>
                    </a:ext>
                  </a:extLst>
                </a:gridCol>
                <a:gridCol w="588343">
                  <a:extLst>
                    <a:ext uri="{9D8B030D-6E8A-4147-A177-3AD203B41FA5}">
                      <a16:colId xmlns="" xmlns:a16="http://schemas.microsoft.com/office/drawing/2014/main" val="803633831"/>
                    </a:ext>
                  </a:extLst>
                </a:gridCol>
                <a:gridCol w="588343">
                  <a:extLst>
                    <a:ext uri="{9D8B030D-6E8A-4147-A177-3AD203B41FA5}">
                      <a16:colId xmlns="" xmlns:a16="http://schemas.microsoft.com/office/drawing/2014/main" val="3316570286"/>
                    </a:ext>
                  </a:extLst>
                </a:gridCol>
                <a:gridCol w="588343">
                  <a:extLst>
                    <a:ext uri="{9D8B030D-6E8A-4147-A177-3AD203B41FA5}">
                      <a16:colId xmlns="" xmlns:a16="http://schemas.microsoft.com/office/drawing/2014/main" val="20013"/>
                    </a:ext>
                  </a:extLst>
                </a:gridCol>
                <a:gridCol w="588343">
                  <a:extLst>
                    <a:ext uri="{9D8B030D-6E8A-4147-A177-3AD203B41FA5}">
                      <a16:colId xmlns="" xmlns:a16="http://schemas.microsoft.com/office/drawing/2014/main" val="20014"/>
                    </a:ext>
                  </a:extLst>
                </a:gridCol>
                <a:gridCol w="588343">
                  <a:extLst>
                    <a:ext uri="{9D8B030D-6E8A-4147-A177-3AD203B41FA5}">
                      <a16:colId xmlns="" xmlns:a16="http://schemas.microsoft.com/office/drawing/2014/main" val="20015"/>
                    </a:ext>
                  </a:extLst>
                </a:gridCol>
              </a:tblGrid>
              <a:tr h="164904">
                <a:tc>
                  <a:txBody>
                    <a:bodyPr/>
                    <a:lstStyle/>
                    <a:p>
                      <a:pPr algn="just">
                        <a:spcAft>
                          <a:spcPts val="0"/>
                        </a:spcAft>
                      </a:pPr>
                      <a:endParaRPr lang="ja-JP" sz="800" kern="100" dirty="0">
                        <a:effectLst/>
                        <a:latin typeface="+mn-lt"/>
                        <a:ea typeface="+mn-ea"/>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１ｗ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２ｗ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３ｗ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４ｗ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５ｗ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６ｗ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７ｗ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８ｗ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９ｗ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１０ｗ</a:t>
                      </a:r>
                      <a:endParaRPr lang="en-US" altLang="ja-JP" sz="800" kern="100" dirty="0">
                        <a:effectLst/>
                        <a:latin typeface="ＭＳ Ｐゴシック" panose="020B0600070205080204" pitchFamily="50" charset="-128"/>
                        <a:ea typeface="ＭＳ Ｐゴシック" panose="020B0600070205080204" pitchFamily="50" charset="-128"/>
                        <a:cs typeface="+mn-cs"/>
                      </a:endParaRPr>
                    </a:p>
                  </a:txBody>
                  <a:tcPr marL="36000" marR="36000" marT="36000" marB="36000"/>
                </a:tc>
                <a:tc>
                  <a:txBody>
                    <a:bodyPr/>
                    <a:lstStyle/>
                    <a:p>
                      <a:pPr algn="ctr">
                        <a:spcAft>
                          <a:spcPts val="0"/>
                        </a:spcAft>
                      </a:pPr>
                      <a:r>
                        <a:rPr lang="en-US" sz="800" kern="100" dirty="0">
                          <a:effectLst/>
                          <a:latin typeface="ＭＳ Ｐゴシック" panose="020B0600070205080204" pitchFamily="50" charset="-128"/>
                          <a:ea typeface="ＭＳ Ｐゴシック" panose="020B0600070205080204" pitchFamily="50" charset="-128"/>
                        </a:rPr>
                        <a:t>11w</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en-US" sz="800" kern="100" dirty="0">
                          <a:effectLst/>
                          <a:latin typeface="ＭＳ Ｐゴシック" panose="020B0600070205080204" pitchFamily="50" charset="-128"/>
                          <a:ea typeface="ＭＳ Ｐゴシック" panose="020B0600070205080204" pitchFamily="50" charset="-128"/>
                        </a:rPr>
                        <a:t>12w</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en-US" alt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13W  </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en-US" alt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en-US" alt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15</a:t>
                      </a:r>
                      <a:r>
                        <a:rPr lang="ja-JP" altLang="en-US"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extLst>
                  <a:ext uri="{0D108BD9-81ED-4DB2-BD59-A6C34878D82A}">
                    <a16:rowId xmlns="" xmlns:a16="http://schemas.microsoft.com/office/drawing/2014/main" val="2780968422"/>
                  </a:ext>
                </a:extLst>
              </a:tr>
              <a:tr h="263048">
                <a:tc>
                  <a:txBody>
                    <a:bodyPr/>
                    <a:lstStyle/>
                    <a:p>
                      <a:pPr algn="just">
                        <a:spcAft>
                          <a:spcPts val="0"/>
                        </a:spcAft>
                      </a:pPr>
                      <a:endParaRPr lang="ja-JP" sz="800" kern="100" dirty="0">
                        <a:effectLst/>
                        <a:latin typeface="+mn-lt"/>
                        <a:ea typeface="+mn-ea"/>
                        <a:cs typeface="Times New Roman" panose="02020603050405020304" pitchFamily="18" charset="0"/>
                      </a:endParaRPr>
                    </a:p>
                  </a:txBody>
                  <a:tcPr marL="36000" marR="36000" marT="36000" marB="3600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800" kern="100" dirty="0">
                          <a:effectLst/>
                          <a:latin typeface="+mn-lt"/>
                          <a:ea typeface="+mn-ea"/>
                          <a:cs typeface="Times New Roman" panose="02020603050405020304" pitchFamily="18" charset="0"/>
                        </a:rPr>
                        <a:t>●</a:t>
                      </a:r>
                      <a:r>
                        <a:rPr lang="en-US" altLang="ja-JP" sz="800" kern="100" dirty="0">
                          <a:effectLst/>
                          <a:latin typeface="+mn-lt"/>
                          <a:ea typeface="+mn-ea"/>
                        </a:rPr>
                        <a:t> </a:t>
                      </a:r>
                      <a:endParaRPr lang="ja-JP" altLang="ja-JP" sz="800" kern="100" dirty="0">
                        <a:effectLst/>
                        <a:latin typeface="+mn-lt"/>
                        <a:ea typeface="+mn-ea"/>
                        <a:cs typeface="Times New Roman" panose="02020603050405020304" pitchFamily="18" charset="0"/>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kern="100" dirty="0">
                          <a:effectLst/>
                          <a:latin typeface="MS PGothic" charset="-128"/>
                          <a:ea typeface="MS PGothic" charset="-128"/>
                          <a:cs typeface="MS PGothic" charset="-128"/>
                        </a:rPr>
                        <a:t> </a:t>
                      </a: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800" kern="100" dirty="0">
                          <a:solidFill>
                            <a:schemeClr val="dk1"/>
                          </a:solidFill>
                          <a:effectLst/>
                          <a:latin typeface="+mn-lt"/>
                          <a:ea typeface="+mn-ea"/>
                          <a:cs typeface="+mn-cs"/>
                        </a:rPr>
                        <a:t>○</a:t>
                      </a: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800" kern="100" dirty="0">
                          <a:solidFill>
                            <a:schemeClr val="dk1"/>
                          </a:solidFill>
                          <a:effectLst/>
                          <a:latin typeface="+mn-lt"/>
                          <a:ea typeface="+mn-ea"/>
                          <a:cs typeface="+mn-cs"/>
                        </a:rPr>
                        <a:t>○</a:t>
                      </a: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algn="ctr">
                        <a:spcAft>
                          <a:spcPts val="0"/>
                        </a:spcAft>
                      </a:pPr>
                      <a:r>
                        <a:rPr lang="ja-JP" altLang="en-US" sz="800" kern="100" dirty="0">
                          <a:effectLst/>
                          <a:latin typeface="+mn-lt"/>
                          <a:ea typeface="+mn-ea"/>
                          <a:cs typeface="Times New Roman" panose="02020603050405020304" pitchFamily="18" charset="0"/>
                        </a:rPr>
                        <a:t>●</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algn="ctr">
                        <a:spcAft>
                          <a:spcPts val="0"/>
                        </a:spcAft>
                      </a:pP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algn="ctr">
                        <a:spcAft>
                          <a:spcPts val="0"/>
                        </a:spcAft>
                      </a:pPr>
                      <a:endParaRPr lang="ja-JP" sz="800" kern="100" dirty="0">
                        <a:effectLst/>
                        <a:latin typeface="+mn-lt"/>
                        <a:ea typeface="+mn-ea"/>
                        <a:cs typeface="Times New Roman" panose="02020603050405020304" pitchFamily="18" charset="0"/>
                      </a:endParaRPr>
                    </a:p>
                  </a:txBody>
                  <a:tcPr marL="36000" marR="36000" marT="36000" marB="36000" anchor="ctr"/>
                </a:tc>
                <a:extLst>
                  <a:ext uri="{0D108BD9-81ED-4DB2-BD59-A6C34878D82A}">
                    <a16:rowId xmlns="" xmlns:a16="http://schemas.microsoft.com/office/drawing/2014/main" val="377646364"/>
                  </a:ext>
                </a:extLst>
              </a:tr>
            </a:tbl>
          </a:graphicData>
        </a:graphic>
      </p:graphicFrame>
      <p:sp>
        <p:nvSpPr>
          <p:cNvPr id="13" name="右中かっこ 12"/>
          <p:cNvSpPr/>
          <p:nvPr/>
        </p:nvSpPr>
        <p:spPr>
          <a:xfrm rot="5400000">
            <a:off x="1822545" y="4598806"/>
            <a:ext cx="120561" cy="2250901"/>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右中かっこ 13"/>
          <p:cNvSpPr/>
          <p:nvPr/>
        </p:nvSpPr>
        <p:spPr>
          <a:xfrm rot="5400000">
            <a:off x="4148349" y="4636057"/>
            <a:ext cx="136347" cy="219543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右中かっこ 14"/>
          <p:cNvSpPr/>
          <p:nvPr/>
        </p:nvSpPr>
        <p:spPr>
          <a:xfrm rot="5400000">
            <a:off x="6454545" y="4599339"/>
            <a:ext cx="169120" cy="228611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角丸四角形 15"/>
          <p:cNvSpPr/>
          <p:nvPr/>
        </p:nvSpPr>
        <p:spPr>
          <a:xfrm>
            <a:off x="1416422" y="5851417"/>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医学管理料</a:t>
            </a:r>
          </a:p>
        </p:txBody>
      </p:sp>
      <p:sp>
        <p:nvSpPr>
          <p:cNvPr id="17" name="テキスト ボックス 16"/>
          <p:cNvSpPr txBox="1"/>
          <p:nvPr/>
        </p:nvSpPr>
        <p:spPr>
          <a:xfrm>
            <a:off x="1728445" y="6044092"/>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18" name="角丸四角形 17"/>
          <p:cNvSpPr/>
          <p:nvPr/>
        </p:nvSpPr>
        <p:spPr>
          <a:xfrm>
            <a:off x="1404729" y="6231995"/>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再診料</a:t>
            </a:r>
          </a:p>
        </p:txBody>
      </p:sp>
      <p:sp>
        <p:nvSpPr>
          <p:cNvPr id="19" name="角丸四角形 18"/>
          <p:cNvSpPr/>
          <p:nvPr/>
        </p:nvSpPr>
        <p:spPr>
          <a:xfrm>
            <a:off x="3227190" y="5862103"/>
            <a:ext cx="1944001" cy="180000"/>
          </a:xfrm>
          <a:prstGeom prst="roundRect">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オンライン医学管理料 </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100</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点</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22" name="角丸四角形 21"/>
          <p:cNvSpPr/>
          <p:nvPr/>
        </p:nvSpPr>
        <p:spPr>
          <a:xfrm>
            <a:off x="8062479" y="5880141"/>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医学管理料</a:t>
            </a:r>
          </a:p>
        </p:txBody>
      </p:sp>
      <p:sp>
        <p:nvSpPr>
          <p:cNvPr id="23" name="テキスト ボックス 22"/>
          <p:cNvSpPr txBox="1"/>
          <p:nvPr/>
        </p:nvSpPr>
        <p:spPr>
          <a:xfrm>
            <a:off x="4064154" y="6001617"/>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4" name="角丸四角形 23"/>
          <p:cNvSpPr/>
          <p:nvPr/>
        </p:nvSpPr>
        <p:spPr>
          <a:xfrm>
            <a:off x="8062479" y="6236429"/>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再診料</a:t>
            </a:r>
          </a:p>
        </p:txBody>
      </p:sp>
      <p:sp>
        <p:nvSpPr>
          <p:cNvPr id="25" name="テキスト ボックス 24"/>
          <p:cNvSpPr txBox="1"/>
          <p:nvPr/>
        </p:nvSpPr>
        <p:spPr>
          <a:xfrm>
            <a:off x="416496" y="4863329"/>
            <a:ext cx="2054716" cy="261610"/>
          </a:xfrm>
          <a:prstGeom prst="rect">
            <a:avLst/>
          </a:prstGeom>
          <a:noFill/>
        </p:spPr>
        <p:txBody>
          <a:bodyPr wrap="square" rtlCol="0">
            <a:spAutoFit/>
          </a:bodyPr>
          <a:lstStyle/>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＜算定例＞</a:t>
            </a:r>
          </a:p>
        </p:txBody>
      </p:sp>
      <p:sp>
        <p:nvSpPr>
          <p:cNvPr id="26" name="テキスト ボックス 25"/>
          <p:cNvSpPr txBox="1"/>
          <p:nvPr/>
        </p:nvSpPr>
        <p:spPr>
          <a:xfrm>
            <a:off x="1330112" y="4843220"/>
            <a:ext cx="2943127" cy="230832"/>
          </a:xfrm>
          <a:prstGeom prst="rect">
            <a:avLst/>
          </a:prstGeom>
          <a:noFill/>
        </p:spPr>
        <p:txBody>
          <a:bodyPr wrap="square" rtlCol="0">
            <a:spAutoFit/>
          </a:bodyPr>
          <a:lstStyle/>
          <a:p>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●：対面診療　○：オンライン診察</a:t>
            </a:r>
          </a:p>
        </p:txBody>
      </p:sp>
      <p:sp>
        <p:nvSpPr>
          <p:cNvPr id="29" name="右中かっこ 28"/>
          <p:cNvSpPr/>
          <p:nvPr/>
        </p:nvSpPr>
        <p:spPr>
          <a:xfrm rot="5400000">
            <a:off x="8485165" y="4880034"/>
            <a:ext cx="169120" cy="1719119"/>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a:off x="8396014" y="6045563"/>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1" name="角丸四角形 30"/>
          <p:cNvSpPr/>
          <p:nvPr/>
        </p:nvSpPr>
        <p:spPr>
          <a:xfrm>
            <a:off x="3224961" y="6232377"/>
            <a:ext cx="1944001" cy="180000"/>
          </a:xfrm>
          <a:prstGeom prst="roundRect">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オンライン診療料 </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70</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点</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32" name="角丸四角形 31"/>
          <p:cNvSpPr/>
          <p:nvPr/>
        </p:nvSpPr>
        <p:spPr>
          <a:xfrm>
            <a:off x="5489653" y="5880793"/>
            <a:ext cx="1944001" cy="180000"/>
          </a:xfrm>
          <a:prstGeom prst="roundRect">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オンライン医学管理料 </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100</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点</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33" name="テキスト ボックス 32"/>
          <p:cNvSpPr txBox="1"/>
          <p:nvPr/>
        </p:nvSpPr>
        <p:spPr>
          <a:xfrm>
            <a:off x="6365298" y="6029501"/>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4" name="角丸四角形 33"/>
          <p:cNvSpPr/>
          <p:nvPr/>
        </p:nvSpPr>
        <p:spPr>
          <a:xfrm>
            <a:off x="5511226" y="6234360"/>
            <a:ext cx="1944001" cy="180000"/>
          </a:xfrm>
          <a:prstGeom prst="roundRect">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オンライン診療料 </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70</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点</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4" name="テキスト ボックス 3"/>
          <p:cNvSpPr txBox="1"/>
          <p:nvPr/>
        </p:nvSpPr>
        <p:spPr>
          <a:xfrm>
            <a:off x="3870278" y="6468199"/>
            <a:ext cx="3051544" cy="261610"/>
          </a:xfrm>
          <a:prstGeom prst="rect">
            <a:avLst/>
          </a:prstGeom>
          <a:noFill/>
        </p:spPr>
        <p:txBody>
          <a:bodyPr wrap="square" rtlCol="0">
            <a:spAutoFit/>
          </a:bodyPr>
          <a:lstStyle/>
          <a:p>
            <a:r>
              <a:rPr lang="en-US" altLang="ja-JP" sz="1100" dirty="0">
                <a:solidFill>
                  <a:prstClr val="black"/>
                </a:solidFill>
              </a:rPr>
              <a:t>※</a:t>
            </a:r>
            <a:r>
              <a:rPr lang="ja-JP" altLang="en-US" sz="1100" dirty="0">
                <a:solidFill>
                  <a:prstClr val="black"/>
                </a:solidFill>
              </a:rPr>
              <a:t>　オンライン医学管理料の請求は次回受診月</a:t>
            </a:r>
          </a:p>
        </p:txBody>
      </p:sp>
      <p:sp>
        <p:nvSpPr>
          <p:cNvPr id="5" name="テキスト ボックス 4"/>
          <p:cNvSpPr txBox="1"/>
          <p:nvPr/>
        </p:nvSpPr>
        <p:spPr>
          <a:xfrm>
            <a:off x="59660" y="779338"/>
            <a:ext cx="9806216" cy="553998"/>
          </a:xfrm>
          <a:prstGeom prst="rect">
            <a:avLst/>
          </a:prstGeom>
          <a:noFill/>
        </p:spPr>
        <p:txBody>
          <a:bodyPr wrap="square" rtlCol="0">
            <a:spAutoFit/>
          </a:bodyPr>
          <a:lstStyle/>
          <a:p>
            <a:pPr>
              <a:lnSpc>
                <a:spcPts val="1800"/>
              </a:lnSpc>
            </a:pPr>
            <a:r>
              <a:rPr lang="ja-JP" altLang="en-US" dirty="0">
                <a:solidFill>
                  <a:prstClr val="black"/>
                </a:solidFill>
                <a:latin typeface="ＭＳ Ｐゴシック"/>
              </a:rPr>
              <a:t>　</a:t>
            </a:r>
            <a:r>
              <a:rPr lang="ja-JP" altLang="en-US" sz="1600" dirty="0">
                <a:solidFill>
                  <a:prstClr val="black"/>
                </a:solidFill>
                <a:latin typeface="ＭＳ Ｐゴシック"/>
              </a:rPr>
              <a:t>情報通信機器を活用した診療について、対面診療の原則の上で、有効性や安全性等への配慮を含む一定の要件を満たすことを前提に、オンライン医学管理料を新設する。</a:t>
            </a:r>
            <a:endParaRPr lang="en-US" altLang="ja-JP" sz="1600" dirty="0">
              <a:solidFill>
                <a:prstClr val="black"/>
              </a:solidFill>
              <a:latin typeface="ＭＳ Ｐゴシック"/>
            </a:endParaRPr>
          </a:p>
        </p:txBody>
      </p:sp>
      <p:sp>
        <p:nvSpPr>
          <p:cNvPr id="39" name="Rectangle 2"/>
          <p:cNvSpPr>
            <a:spLocks noChangeArrowheads="1"/>
          </p:cNvSpPr>
          <p:nvPr/>
        </p:nvSpPr>
        <p:spPr bwMode="auto">
          <a:xfrm>
            <a:off x="204120"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３．情報通信機器を活用した診療</a:t>
            </a:r>
          </a:p>
        </p:txBody>
      </p:sp>
      <p:sp>
        <p:nvSpPr>
          <p:cNvPr id="40" name="Rectangle 2"/>
          <p:cNvSpPr txBox="1">
            <a:spLocks noChangeArrowheads="1"/>
          </p:cNvSpPr>
          <p:nvPr/>
        </p:nvSpPr>
        <p:spPr>
          <a:xfrm>
            <a:off x="90936" y="415041"/>
            <a:ext cx="3923579"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（２）オンライン医学管理料の新設</a:t>
            </a:r>
            <a:endParaRPr kumimoji="0" lang="ja-JP" altLang="en-US" sz="2000" kern="0" dirty="0">
              <a:solidFill>
                <a:prstClr val="black"/>
              </a:solidFill>
              <a:latin typeface="ＭＳ Ｐゴシック" panose="020B0600070205080204" pitchFamily="50" charset="-128"/>
            </a:endParaRPr>
          </a:p>
        </p:txBody>
      </p:sp>
      <p:sp>
        <p:nvSpPr>
          <p:cNvPr id="4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6" name="テキスト ボックス 45"/>
          <p:cNvSpPr txBox="1"/>
          <p:nvPr/>
        </p:nvSpPr>
        <p:spPr>
          <a:xfrm>
            <a:off x="5673080" y="1484784"/>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150</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179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791</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842</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8947790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7941" y="1353353"/>
            <a:ext cx="9689654" cy="5428257"/>
          </a:xfrm>
          <a:prstGeom prst="rect">
            <a:avLst/>
          </a:prstGeom>
          <a:solidFill>
            <a:schemeClr val="bg1"/>
          </a:solidFill>
          <a:ln w="9525">
            <a:solidFill>
              <a:schemeClr val="tx1"/>
            </a:solidFill>
            <a:miter lim="800000"/>
            <a:headEnd/>
            <a:tailEnd/>
          </a:ln>
        </p:spPr>
        <p:txBody>
          <a:bodyPr/>
          <a:lstStyle/>
          <a:p>
            <a:pPr marL="361950" indent="-361950">
              <a:tabLst>
                <a:tab pos="0" algn="l"/>
              </a:tabLst>
            </a:pPr>
            <a:r>
              <a:rPr lang="en-US" altLang="ja-JP" sz="1600" b="1" dirty="0">
                <a:solidFill>
                  <a:srgbClr val="0070C0"/>
                </a:solidFill>
                <a:latin typeface="ＭＳ Ｐゴシック"/>
              </a:rPr>
              <a:t>(</a:t>
            </a:r>
            <a:r>
              <a:rPr lang="ja-JP" altLang="ja-JP" sz="1600" b="1" dirty="0">
                <a:solidFill>
                  <a:srgbClr val="0070C0"/>
                </a:solidFill>
                <a:latin typeface="ＭＳ Ｐゴシック"/>
              </a:rPr>
              <a:t>新</a:t>
            </a:r>
            <a:r>
              <a:rPr lang="en-US" altLang="ja-JP" sz="1600" b="1" dirty="0">
                <a:solidFill>
                  <a:srgbClr val="0070C0"/>
                </a:solidFill>
                <a:latin typeface="ＭＳ Ｐゴシック"/>
              </a:rPr>
              <a:t>)</a:t>
            </a:r>
            <a:r>
              <a:rPr lang="ja-JP" altLang="ja-JP" sz="1600" b="1" dirty="0">
                <a:solidFill>
                  <a:srgbClr val="0070C0"/>
                </a:solidFill>
                <a:latin typeface="ＭＳ Ｐゴシック"/>
              </a:rPr>
              <a:t>　　</a:t>
            </a:r>
            <a:r>
              <a:rPr lang="ja-JP" altLang="en-US" sz="1600" b="1" u="sng" dirty="0">
                <a:solidFill>
                  <a:srgbClr val="0070C0"/>
                </a:solidFill>
                <a:latin typeface="ＭＳ Ｐゴシック"/>
              </a:rPr>
              <a:t>在宅時医学総合管理料　オンライン在宅管理料：１００点（１月につき）</a:t>
            </a:r>
            <a:endParaRPr lang="en-US" altLang="ja-JP" sz="1600" b="1" u="sng" dirty="0">
              <a:solidFill>
                <a:srgbClr val="0070C0"/>
              </a:solidFill>
              <a:latin typeface="ＭＳ Ｐゴシック"/>
            </a:endParaRPr>
          </a:p>
          <a:p>
            <a:pPr marL="361950" indent="-361950">
              <a:tabLst>
                <a:tab pos="0" algn="l"/>
              </a:tabLst>
            </a:pPr>
            <a:endParaRPr lang="ja-JP" altLang="en-US" sz="400" dirty="0">
              <a:solidFill>
                <a:prstClr val="black"/>
              </a:solidFill>
              <a:latin typeface="ＭＳ Ｐゴシック"/>
            </a:endParaRPr>
          </a:p>
          <a:p>
            <a:pPr marL="361950" indent="-361950">
              <a:lnSpc>
                <a:spcPts val="13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542925" indent="-542925">
              <a:lnSpc>
                <a:spcPts val="1300"/>
              </a:lnSpc>
              <a:tabLst>
                <a:tab pos="0" algn="l"/>
              </a:tabLst>
            </a:pPr>
            <a:r>
              <a:rPr lang="ja-JP" altLang="en-US" sz="1200" dirty="0">
                <a:solidFill>
                  <a:prstClr val="black"/>
                </a:solidFill>
                <a:latin typeface="ＭＳ Ｐゴシック"/>
              </a:rPr>
              <a:t>　　　</a:t>
            </a:r>
            <a:r>
              <a:rPr lang="en-US" altLang="ja-JP" sz="1200" dirty="0">
                <a:solidFill>
                  <a:prstClr val="black"/>
                </a:solidFill>
                <a:latin typeface="ＭＳ Ｐゴシック"/>
              </a:rPr>
              <a:t>(</a:t>
            </a:r>
            <a:r>
              <a:rPr lang="ja-JP" altLang="en-US" sz="1200" dirty="0">
                <a:solidFill>
                  <a:prstClr val="black"/>
                </a:solidFill>
                <a:latin typeface="ＭＳ Ｐゴシック"/>
              </a:rPr>
              <a:t>１</a:t>
            </a:r>
            <a:r>
              <a:rPr lang="en-US" altLang="ja-JP" sz="1200" dirty="0">
                <a:solidFill>
                  <a:prstClr val="black"/>
                </a:solidFill>
                <a:latin typeface="ＭＳ Ｐゴシック"/>
              </a:rPr>
              <a:t>)</a:t>
            </a:r>
            <a:r>
              <a:rPr lang="ja-JP" altLang="en-US" sz="1200" dirty="0">
                <a:solidFill>
                  <a:prstClr val="black"/>
                </a:solidFill>
                <a:latin typeface="ＭＳ Ｐゴシック"/>
              </a:rPr>
              <a:t>　患者の同意を得て、計画的な医学管理の下に定期的な訪問診療を１回のみ行い、かつ、当該月において訪問診療を行った日以外に、リア　　ルタイムでのコミュニケーション（ビデオ通話）が可能な</a:t>
            </a:r>
            <a:r>
              <a:rPr lang="ja-JP" altLang="en-US" sz="1200" u="sng" dirty="0">
                <a:solidFill>
                  <a:srgbClr val="0070C0"/>
                </a:solidFill>
                <a:latin typeface="ＭＳ Ｐゴシック"/>
              </a:rPr>
              <a:t>情報通信機器を用いた医学管理を行った場合に、在宅時医学総合管理料の所定点数に加えて算定</a:t>
            </a:r>
            <a:r>
              <a:rPr lang="ja-JP" altLang="en-US" sz="1200" dirty="0">
                <a:solidFill>
                  <a:prstClr val="black"/>
                </a:solidFill>
                <a:latin typeface="ＭＳ Ｐゴシック"/>
              </a:rPr>
              <a:t>する。ただし、連続する３月は算定できない。</a:t>
            </a:r>
            <a:endParaRPr lang="en-US" altLang="ja-JP" sz="1200" dirty="0">
              <a:solidFill>
                <a:prstClr val="black"/>
              </a:solidFill>
              <a:latin typeface="ＭＳ Ｐゴシック"/>
            </a:endParaRPr>
          </a:p>
          <a:p>
            <a:pPr marL="542925" indent="-542925">
              <a:lnSpc>
                <a:spcPts val="1300"/>
              </a:lnSpc>
              <a:tabLst>
                <a:tab pos="0" algn="l"/>
              </a:tabLst>
            </a:pPr>
            <a:r>
              <a:rPr lang="ja-JP" altLang="en-US" sz="1200" dirty="0">
                <a:solidFill>
                  <a:prstClr val="black"/>
                </a:solidFill>
                <a:latin typeface="ＭＳ Ｐゴシック"/>
              </a:rPr>
              <a:t>　　　</a:t>
            </a:r>
            <a:r>
              <a:rPr lang="en-US" altLang="ja-JP" sz="1200" dirty="0">
                <a:solidFill>
                  <a:prstClr val="black"/>
                </a:solidFill>
                <a:latin typeface="ＭＳ Ｐゴシック"/>
              </a:rPr>
              <a:t>(</a:t>
            </a:r>
            <a:r>
              <a:rPr lang="ja-JP" altLang="en-US" sz="1200" dirty="0">
                <a:solidFill>
                  <a:prstClr val="black"/>
                </a:solidFill>
                <a:latin typeface="ＭＳ Ｐゴシック"/>
              </a:rPr>
              <a:t>２</a:t>
            </a:r>
            <a:r>
              <a:rPr lang="en-US" altLang="ja-JP" sz="1200" dirty="0">
                <a:solidFill>
                  <a:prstClr val="black"/>
                </a:solidFill>
                <a:latin typeface="ＭＳ Ｐゴシック"/>
              </a:rPr>
              <a:t>)</a:t>
            </a:r>
            <a:r>
              <a:rPr lang="ja-JP" altLang="en-US" sz="1200" dirty="0">
                <a:solidFill>
                  <a:prstClr val="black"/>
                </a:solidFill>
                <a:latin typeface="ＭＳ Ｐゴシック"/>
              </a:rPr>
              <a:t>　対象となる管理料を初めて算定してから</a:t>
            </a:r>
            <a:r>
              <a:rPr lang="ja-JP" altLang="en-US" sz="1200" u="sng" dirty="0">
                <a:solidFill>
                  <a:srgbClr val="0070C0"/>
                </a:solidFill>
                <a:latin typeface="ＭＳ Ｐゴシック"/>
              </a:rPr>
              <a:t>６月の間は毎月同一の医師により対面診療を行っている</a:t>
            </a:r>
            <a:r>
              <a:rPr lang="ja-JP" altLang="en-US" sz="1200" dirty="0">
                <a:solidFill>
                  <a:prstClr val="black"/>
                </a:solidFill>
                <a:latin typeface="ＭＳ Ｐゴシック"/>
              </a:rPr>
              <a:t>場合に限り算定する。ただし当該管理料等を初めて算定した月から６月以上経過している場合は、直近</a:t>
            </a:r>
            <a:r>
              <a:rPr lang="en-US" altLang="ja-JP" sz="1200" dirty="0">
                <a:solidFill>
                  <a:prstClr val="black"/>
                </a:solidFill>
                <a:latin typeface="ＭＳ Ｐゴシック"/>
              </a:rPr>
              <a:t>12</a:t>
            </a:r>
            <a:r>
              <a:rPr lang="ja-JP" altLang="en-US" sz="1200" dirty="0">
                <a:solidFill>
                  <a:prstClr val="black"/>
                </a:solidFill>
                <a:latin typeface="ＭＳ Ｐゴシック"/>
              </a:rPr>
              <a:t>月以内に６回以上、同一医師と対面診療を行っていればよい。</a:t>
            </a:r>
            <a:endParaRPr lang="en-US" altLang="ja-JP" sz="700" dirty="0">
              <a:solidFill>
                <a:prstClr val="black"/>
              </a:solidFill>
              <a:latin typeface="ＭＳ Ｐゴシック"/>
            </a:endParaRPr>
          </a:p>
          <a:p>
            <a:pPr>
              <a:lnSpc>
                <a:spcPts val="1300"/>
              </a:lnSpc>
              <a:tabLst>
                <a:tab pos="0" algn="l"/>
              </a:tabLst>
            </a:pPr>
            <a:r>
              <a:rPr lang="ja-JP" altLang="en-US" sz="1200" dirty="0">
                <a:solidFill>
                  <a:prstClr val="black"/>
                </a:solidFill>
                <a:latin typeface="ＭＳ Ｐゴシック"/>
              </a:rPr>
              <a:t>　　［施設基準］</a:t>
            </a:r>
            <a:endParaRPr lang="en-US" altLang="ja-JP" sz="1200" dirty="0">
              <a:solidFill>
                <a:prstClr val="black"/>
              </a:solidFill>
              <a:latin typeface="ＭＳ Ｐゴシック"/>
            </a:endParaRPr>
          </a:p>
          <a:p>
            <a:pPr marL="361950" indent="-361950">
              <a:lnSpc>
                <a:spcPts val="1300"/>
              </a:lnSpc>
              <a:tabLst>
                <a:tab pos="0" algn="l"/>
              </a:tabLst>
            </a:pPr>
            <a:r>
              <a:rPr lang="ja-JP" altLang="en-US" sz="1200" dirty="0">
                <a:solidFill>
                  <a:prstClr val="black"/>
                </a:solidFill>
                <a:latin typeface="ＭＳ Ｐゴシック"/>
              </a:rPr>
              <a:t>　　　　オンライン診療料の施設基準を満たしていること。</a:t>
            </a:r>
            <a:r>
              <a:rPr lang="ja-JP" altLang="en-US" sz="700" dirty="0">
                <a:solidFill>
                  <a:prstClr val="black"/>
                </a:solidFill>
                <a:latin typeface="ＭＳ Ｐゴシック"/>
              </a:rPr>
              <a:t>　　</a:t>
            </a:r>
            <a:endParaRPr lang="en-US" altLang="ja-JP" sz="700" dirty="0">
              <a:solidFill>
                <a:prstClr val="black"/>
              </a:solidFill>
              <a:latin typeface="ＭＳ Ｐゴシック"/>
            </a:endParaRPr>
          </a:p>
          <a:p>
            <a:pPr marL="361950" indent="-361950">
              <a:lnSpc>
                <a:spcPts val="1300"/>
              </a:lnSpc>
              <a:tabLst>
                <a:tab pos="0" algn="l"/>
              </a:tabLst>
            </a:pPr>
            <a:r>
              <a:rPr lang="ja-JP" altLang="en-US" sz="1200" dirty="0">
                <a:solidFill>
                  <a:prstClr val="black"/>
                </a:solidFill>
                <a:latin typeface="ＭＳ Ｐゴシック"/>
              </a:rPr>
              <a:t>　　［オンライン在宅管理料が算定可能な患者］　</a:t>
            </a:r>
          </a:p>
          <a:p>
            <a:pPr marL="447675" indent="-447675">
              <a:lnSpc>
                <a:spcPts val="1300"/>
              </a:lnSpc>
              <a:tabLst>
                <a:tab pos="0" algn="l"/>
              </a:tabLst>
            </a:pPr>
            <a:r>
              <a:rPr lang="ja-JP" altLang="en-US" sz="1200" dirty="0">
                <a:solidFill>
                  <a:prstClr val="black"/>
                </a:solidFill>
                <a:latin typeface="ＭＳ Ｐゴシック"/>
              </a:rPr>
              <a:t>　　　　在宅時医学総合管理料を算定している初診以外の患者で、かつ、当該管理料を初めて算定した月から</a:t>
            </a:r>
            <a:r>
              <a:rPr lang="ja-JP" altLang="en-US" sz="1200" u="sng" dirty="0">
                <a:solidFill>
                  <a:srgbClr val="0070C0"/>
                </a:solidFill>
                <a:latin typeface="ＭＳ Ｐゴシック"/>
              </a:rPr>
              <a:t>６月以上を経過した患者</a:t>
            </a:r>
            <a:r>
              <a:rPr lang="ja-JP" altLang="en-US" sz="1200" dirty="0">
                <a:solidFill>
                  <a:prstClr val="black"/>
                </a:solidFill>
                <a:latin typeface="ＭＳ Ｐゴシック"/>
              </a:rPr>
              <a:t>。</a:t>
            </a:r>
            <a:endParaRPr lang="en-US" altLang="ja-JP" sz="1200" dirty="0">
              <a:solidFill>
                <a:prstClr val="black"/>
              </a:solidFill>
              <a:latin typeface="ＭＳ Ｐゴシック"/>
            </a:endParaRPr>
          </a:p>
          <a:p>
            <a:pPr marL="447675" indent="-447675">
              <a:tabLst>
                <a:tab pos="0" algn="l"/>
              </a:tabLst>
            </a:pPr>
            <a:endParaRPr lang="en-US" altLang="ja-JP" sz="1200" dirty="0">
              <a:solidFill>
                <a:prstClr val="black"/>
              </a:solidFill>
              <a:latin typeface="ＭＳ Ｐゴシック"/>
            </a:endParaRPr>
          </a:p>
          <a:p>
            <a:pPr marL="447675" indent="-447675">
              <a:tabLst>
                <a:tab pos="0" algn="l"/>
              </a:tabLst>
            </a:pPr>
            <a:endParaRPr lang="en-US" altLang="ja-JP" sz="1200" dirty="0">
              <a:solidFill>
                <a:prstClr val="black"/>
              </a:solidFill>
              <a:latin typeface="ＭＳ Ｐゴシック"/>
            </a:endParaRPr>
          </a:p>
          <a:p>
            <a:pPr marL="447675" indent="-447675">
              <a:tabLst>
                <a:tab pos="0" algn="l"/>
              </a:tabLst>
            </a:pPr>
            <a:endParaRPr lang="en-US" altLang="ja-JP" sz="1200" dirty="0">
              <a:solidFill>
                <a:prstClr val="black"/>
              </a:solidFill>
              <a:latin typeface="ＭＳ Ｐゴシック"/>
            </a:endParaRPr>
          </a:p>
          <a:p>
            <a:pPr marL="447675" indent="-447675">
              <a:tabLst>
                <a:tab pos="0" algn="l"/>
              </a:tabLst>
            </a:pPr>
            <a:endParaRPr lang="en-US" altLang="ja-JP" sz="1200" dirty="0">
              <a:solidFill>
                <a:prstClr val="black"/>
              </a:solidFill>
              <a:latin typeface="ＭＳ Ｐゴシック"/>
            </a:endParaRPr>
          </a:p>
          <a:p>
            <a:pPr marL="447675" indent="-447675">
              <a:tabLst>
                <a:tab pos="0" algn="l"/>
              </a:tabLst>
            </a:pPr>
            <a:endParaRPr lang="en-US" altLang="ja-JP" sz="1200" dirty="0">
              <a:solidFill>
                <a:prstClr val="black"/>
              </a:solidFill>
              <a:latin typeface="ＭＳ Ｐゴシック"/>
            </a:endParaRPr>
          </a:p>
          <a:p>
            <a:pPr marL="447675" indent="-447675">
              <a:tabLst>
                <a:tab pos="0" algn="l"/>
              </a:tabLst>
            </a:pPr>
            <a:endParaRPr lang="en-US" altLang="ja-JP" sz="1200" dirty="0">
              <a:solidFill>
                <a:prstClr val="black"/>
              </a:solidFill>
              <a:latin typeface="ＭＳ Ｐゴシック"/>
            </a:endParaRPr>
          </a:p>
          <a:p>
            <a:pPr marL="447675" indent="-447675">
              <a:tabLst>
                <a:tab pos="0" algn="l"/>
              </a:tabLst>
            </a:pPr>
            <a:endParaRPr lang="en-US" altLang="ja-JP" sz="500" dirty="0">
              <a:solidFill>
                <a:prstClr val="black"/>
              </a:solidFill>
              <a:latin typeface="ＭＳ Ｐゴシック"/>
            </a:endParaRPr>
          </a:p>
          <a:p>
            <a:pPr marL="361950" indent="-361950">
              <a:tabLst>
                <a:tab pos="0" algn="l"/>
              </a:tabLst>
            </a:pPr>
            <a:endParaRPr lang="en-US" altLang="ja-JP" sz="500" dirty="0">
              <a:solidFill>
                <a:prstClr val="black"/>
              </a:solidFill>
              <a:latin typeface="ＭＳ Ｐゴシック"/>
            </a:endParaRPr>
          </a:p>
          <a:p>
            <a:pPr>
              <a:defRPr/>
            </a:pPr>
            <a:endParaRPr lang="ja-JP" altLang="ja-JP" sz="300" kern="100" dirty="0">
              <a:solidFill>
                <a:prstClr val="black"/>
              </a:solidFill>
              <a:latin typeface="ＭＳ Ｐゴシック"/>
              <a:cs typeface="Times New Roman" panose="02020603050405020304" pitchFamily="18" charset="0"/>
            </a:endParaRPr>
          </a:p>
          <a:p>
            <a:pPr marL="361950" indent="-361950">
              <a:tabLst>
                <a:tab pos="0" algn="l"/>
              </a:tabLst>
            </a:pPr>
            <a:r>
              <a:rPr lang="en-US" altLang="ja-JP" sz="1600" b="1" dirty="0">
                <a:solidFill>
                  <a:srgbClr val="0070C0"/>
                </a:solidFill>
                <a:latin typeface="ＭＳ Ｐゴシック"/>
              </a:rPr>
              <a:t>(</a:t>
            </a:r>
            <a:r>
              <a:rPr lang="ja-JP" altLang="ja-JP" sz="1600" b="1" dirty="0">
                <a:solidFill>
                  <a:srgbClr val="0070C0"/>
                </a:solidFill>
                <a:latin typeface="ＭＳ Ｐゴシック"/>
              </a:rPr>
              <a:t>新</a:t>
            </a:r>
            <a:r>
              <a:rPr lang="en-US" altLang="ja-JP" sz="1600" b="1" dirty="0">
                <a:solidFill>
                  <a:srgbClr val="0070C0"/>
                </a:solidFill>
                <a:latin typeface="ＭＳ Ｐゴシック"/>
              </a:rPr>
              <a:t>)</a:t>
            </a:r>
            <a:r>
              <a:rPr lang="ja-JP" altLang="ja-JP" sz="1600" b="1" dirty="0">
                <a:solidFill>
                  <a:srgbClr val="0070C0"/>
                </a:solidFill>
                <a:latin typeface="ＭＳ Ｐゴシック"/>
              </a:rPr>
              <a:t>　　</a:t>
            </a:r>
            <a:r>
              <a:rPr lang="ja-JP" altLang="en-US" sz="1600" b="1" u="sng" dirty="0">
                <a:solidFill>
                  <a:srgbClr val="0070C0"/>
                </a:solidFill>
                <a:latin typeface="ＭＳ Ｐゴシック"/>
              </a:rPr>
              <a:t>精神科在宅患者支援管理料　精神科オンライン在宅管理料：１００点（１月につき）</a:t>
            </a:r>
            <a:endParaRPr lang="en-US" altLang="ja-JP" sz="1600" b="1" u="sng" dirty="0">
              <a:solidFill>
                <a:srgbClr val="0070C0"/>
              </a:solidFill>
              <a:latin typeface="ＭＳ Ｐゴシック"/>
            </a:endParaRPr>
          </a:p>
          <a:p>
            <a:pPr marL="361950" indent="-361950">
              <a:tabLst>
                <a:tab pos="0" algn="l"/>
              </a:tabLst>
            </a:pPr>
            <a:endParaRPr lang="ja-JP" altLang="en-US" sz="400" dirty="0">
              <a:solidFill>
                <a:prstClr val="black"/>
              </a:solidFill>
              <a:latin typeface="ＭＳ Ｐゴシック"/>
            </a:endParaRPr>
          </a:p>
          <a:p>
            <a:pPr marL="361950" indent="-361950">
              <a:lnSpc>
                <a:spcPts val="13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542925" indent="-542925">
              <a:lnSpc>
                <a:spcPts val="1300"/>
              </a:lnSpc>
              <a:tabLst>
                <a:tab pos="0" algn="l"/>
              </a:tabLst>
            </a:pPr>
            <a:r>
              <a:rPr lang="ja-JP" altLang="en-US" sz="1200" dirty="0">
                <a:solidFill>
                  <a:prstClr val="black"/>
                </a:solidFill>
                <a:latin typeface="ＭＳ Ｐゴシック"/>
              </a:rPr>
              <a:t>　　　</a:t>
            </a:r>
            <a:r>
              <a:rPr lang="en-US" altLang="ja-JP" sz="1200" dirty="0">
                <a:solidFill>
                  <a:prstClr val="black"/>
                </a:solidFill>
                <a:latin typeface="ＭＳ Ｐゴシック"/>
              </a:rPr>
              <a:t>(</a:t>
            </a:r>
            <a:r>
              <a:rPr lang="ja-JP" altLang="en-US" sz="1200" dirty="0">
                <a:solidFill>
                  <a:prstClr val="black"/>
                </a:solidFill>
                <a:latin typeface="ＭＳ Ｐゴシック"/>
              </a:rPr>
              <a:t>１</a:t>
            </a:r>
            <a:r>
              <a:rPr lang="en-US" altLang="ja-JP" sz="1200" dirty="0">
                <a:solidFill>
                  <a:prstClr val="black"/>
                </a:solidFill>
                <a:latin typeface="ＭＳ Ｐゴシック"/>
              </a:rPr>
              <a:t>)</a:t>
            </a:r>
            <a:r>
              <a:rPr lang="ja-JP" altLang="en-US" sz="1200" dirty="0">
                <a:solidFill>
                  <a:prstClr val="black"/>
                </a:solidFill>
                <a:latin typeface="ＭＳ Ｐゴシック"/>
              </a:rPr>
              <a:t>　患者の同意を得て、計画的な医学管理の下に、当該月において訪問診療を行った日以外に、リアルタイムでのコミュニケーション（ビデオ通話）が可能な</a:t>
            </a:r>
            <a:r>
              <a:rPr lang="ja-JP" altLang="en-US" sz="1200" u="sng" dirty="0">
                <a:solidFill>
                  <a:srgbClr val="0070C0"/>
                </a:solidFill>
                <a:latin typeface="ＭＳ Ｐゴシック"/>
              </a:rPr>
              <a:t>情報通信機器を用いた医学管理を行った場合に、精神科在宅患者支援管理料の所定点数に加えて算定</a:t>
            </a:r>
            <a:r>
              <a:rPr lang="ja-JP" altLang="en-US" sz="1200" dirty="0">
                <a:solidFill>
                  <a:prstClr val="black"/>
                </a:solidFill>
                <a:latin typeface="ＭＳ Ｐゴシック"/>
              </a:rPr>
              <a:t>する。ただし、連続する３月は算定できない。</a:t>
            </a:r>
            <a:endParaRPr lang="en-US" altLang="ja-JP" sz="1200" dirty="0">
              <a:solidFill>
                <a:prstClr val="black"/>
              </a:solidFill>
              <a:latin typeface="ＭＳ Ｐゴシック"/>
            </a:endParaRPr>
          </a:p>
          <a:p>
            <a:pPr marL="542925" indent="-542925">
              <a:lnSpc>
                <a:spcPts val="1300"/>
              </a:lnSpc>
              <a:tabLst>
                <a:tab pos="0" algn="l"/>
              </a:tabLst>
            </a:pPr>
            <a:r>
              <a:rPr lang="ja-JP" altLang="en-US" sz="1200" dirty="0">
                <a:solidFill>
                  <a:prstClr val="black"/>
                </a:solidFill>
                <a:latin typeface="ＭＳ Ｐゴシック"/>
              </a:rPr>
              <a:t>　　　</a:t>
            </a:r>
            <a:r>
              <a:rPr lang="en-US" altLang="ja-JP" sz="1200" dirty="0">
                <a:solidFill>
                  <a:prstClr val="black"/>
                </a:solidFill>
                <a:latin typeface="ＭＳ Ｐゴシック"/>
              </a:rPr>
              <a:t>(</a:t>
            </a:r>
            <a:r>
              <a:rPr lang="ja-JP" altLang="en-US" sz="1200" dirty="0">
                <a:solidFill>
                  <a:prstClr val="black"/>
                </a:solidFill>
                <a:latin typeface="ＭＳ Ｐゴシック"/>
              </a:rPr>
              <a:t>２</a:t>
            </a:r>
            <a:r>
              <a:rPr lang="en-US" altLang="ja-JP" sz="1200" dirty="0">
                <a:solidFill>
                  <a:prstClr val="black"/>
                </a:solidFill>
                <a:latin typeface="ＭＳ Ｐゴシック"/>
              </a:rPr>
              <a:t>)</a:t>
            </a:r>
            <a:r>
              <a:rPr lang="ja-JP" altLang="en-US" sz="1200" dirty="0">
                <a:solidFill>
                  <a:prstClr val="black"/>
                </a:solidFill>
                <a:latin typeface="ＭＳ Ｐゴシック"/>
              </a:rPr>
              <a:t>　対象となる管理料を初めて算定してから</a:t>
            </a:r>
            <a:r>
              <a:rPr lang="ja-JP" altLang="en-US" sz="1200" u="sng" dirty="0">
                <a:solidFill>
                  <a:srgbClr val="0070C0"/>
                </a:solidFill>
                <a:latin typeface="ＭＳ Ｐゴシック"/>
              </a:rPr>
              <a:t>６月の間は毎月同一の医師により対面診療を行っている</a:t>
            </a:r>
            <a:r>
              <a:rPr lang="ja-JP" altLang="en-US" sz="1200" dirty="0">
                <a:solidFill>
                  <a:prstClr val="black"/>
                </a:solidFill>
                <a:latin typeface="ＭＳ Ｐゴシック"/>
              </a:rPr>
              <a:t>場合に限り算定する。ただし当該管理料等　　　　　を初めて算定した月から６月以上経過している場合は、直近</a:t>
            </a:r>
            <a:r>
              <a:rPr lang="en-US" altLang="ja-JP" sz="1200" dirty="0">
                <a:solidFill>
                  <a:prstClr val="black"/>
                </a:solidFill>
                <a:latin typeface="ＭＳ Ｐゴシック"/>
              </a:rPr>
              <a:t>12</a:t>
            </a:r>
            <a:r>
              <a:rPr lang="ja-JP" altLang="en-US" sz="1200" dirty="0">
                <a:solidFill>
                  <a:prstClr val="black"/>
                </a:solidFill>
                <a:latin typeface="ＭＳ Ｐゴシック"/>
              </a:rPr>
              <a:t>月以内に６回以上、同一医師と対面診療を行っていればよい。</a:t>
            </a:r>
            <a:endParaRPr lang="en-US" altLang="ja-JP" sz="700" dirty="0">
              <a:solidFill>
                <a:prstClr val="black"/>
              </a:solidFill>
              <a:latin typeface="ＭＳ Ｐゴシック"/>
            </a:endParaRPr>
          </a:p>
          <a:p>
            <a:pPr>
              <a:lnSpc>
                <a:spcPts val="1300"/>
              </a:lnSpc>
              <a:tabLst>
                <a:tab pos="0" algn="l"/>
              </a:tabLst>
            </a:pPr>
            <a:r>
              <a:rPr lang="ja-JP" altLang="en-US" sz="1200" dirty="0">
                <a:solidFill>
                  <a:prstClr val="black"/>
                </a:solidFill>
                <a:latin typeface="ＭＳ Ｐゴシック"/>
              </a:rPr>
              <a:t>　　［施設基準］</a:t>
            </a:r>
            <a:endParaRPr lang="en-US" altLang="ja-JP" sz="1200" dirty="0">
              <a:solidFill>
                <a:prstClr val="black"/>
              </a:solidFill>
              <a:latin typeface="ＭＳ Ｐゴシック"/>
            </a:endParaRPr>
          </a:p>
          <a:p>
            <a:pPr marL="361950" indent="-361950">
              <a:lnSpc>
                <a:spcPts val="1300"/>
              </a:lnSpc>
              <a:tabLst>
                <a:tab pos="0" algn="l"/>
              </a:tabLst>
            </a:pPr>
            <a:r>
              <a:rPr lang="ja-JP" altLang="en-US" sz="1200" dirty="0">
                <a:solidFill>
                  <a:prstClr val="black"/>
                </a:solidFill>
                <a:latin typeface="ＭＳ Ｐゴシック"/>
              </a:rPr>
              <a:t>　　　　オンライン診療料の施設基準を満たしていること。</a:t>
            </a:r>
            <a:endParaRPr lang="en-US" altLang="ja-JP" sz="700" dirty="0">
              <a:solidFill>
                <a:prstClr val="black"/>
              </a:solidFill>
              <a:latin typeface="ＭＳ Ｐゴシック"/>
            </a:endParaRPr>
          </a:p>
          <a:p>
            <a:pPr marL="361950" indent="-361950">
              <a:lnSpc>
                <a:spcPts val="1300"/>
              </a:lnSpc>
              <a:tabLst>
                <a:tab pos="0" algn="l"/>
              </a:tabLst>
            </a:pPr>
            <a:r>
              <a:rPr lang="ja-JP" altLang="en-US" sz="1200" dirty="0">
                <a:solidFill>
                  <a:prstClr val="black"/>
                </a:solidFill>
                <a:latin typeface="ＭＳ Ｐゴシック"/>
              </a:rPr>
              <a:t>　　［精神科オンライン在宅管理料が算定可能な患者］　</a:t>
            </a:r>
          </a:p>
          <a:p>
            <a:pPr marL="447675" indent="-447675">
              <a:lnSpc>
                <a:spcPts val="1300"/>
              </a:lnSpc>
              <a:tabLst>
                <a:tab pos="0" algn="l"/>
              </a:tabLst>
            </a:pPr>
            <a:r>
              <a:rPr lang="ja-JP" altLang="en-US" sz="1200" dirty="0">
                <a:solidFill>
                  <a:prstClr val="black"/>
                </a:solidFill>
                <a:latin typeface="ＭＳ Ｐゴシック"/>
              </a:rPr>
              <a:t>　　　　</a:t>
            </a:r>
            <a:r>
              <a:rPr lang="zh-CN" altLang="en-US" sz="1200" dirty="0">
                <a:solidFill>
                  <a:prstClr val="black"/>
                </a:solidFill>
                <a:latin typeface="ＭＳ Ｐゴシック" panose="020B0600070205080204" pitchFamily="50" charset="-128"/>
                <a:ea typeface="ＭＳ Ｐゴシック" panose="020B0600070205080204" pitchFamily="50" charset="-128"/>
              </a:rPr>
              <a:t>精神科在宅患者支援管理料</a:t>
            </a:r>
            <a:r>
              <a:rPr lang="ja-JP" altLang="en-US" sz="1200" dirty="0">
                <a:solidFill>
                  <a:prstClr val="black"/>
                </a:solidFill>
                <a:latin typeface="ＭＳ Ｐゴシック"/>
              </a:rPr>
              <a:t>を算定している初診以外の患者で、かつ、当該管理料を初めて算定した月から</a:t>
            </a:r>
            <a:r>
              <a:rPr lang="ja-JP" altLang="en-US" sz="1200" u="sng" dirty="0">
                <a:solidFill>
                  <a:srgbClr val="0070C0"/>
                </a:solidFill>
                <a:latin typeface="ＭＳ Ｐゴシック"/>
              </a:rPr>
              <a:t>６月以上を経過した患者。</a:t>
            </a:r>
            <a:endParaRPr lang="en-US" altLang="ja-JP" sz="1400" dirty="0">
              <a:solidFill>
                <a:prstClr val="black"/>
              </a:solidFill>
              <a:latin typeface="ＭＳ Ｐゴシック"/>
            </a:endParaRPr>
          </a:p>
          <a:p>
            <a:pPr marL="361950" indent="-361950">
              <a:tabLst>
                <a:tab pos="0" algn="l"/>
              </a:tabLst>
            </a:pPr>
            <a:r>
              <a:rPr lang="en-US" altLang="ja-JP" sz="1400" dirty="0">
                <a:solidFill>
                  <a:prstClr val="black"/>
                </a:solidFill>
                <a:latin typeface="ＭＳ Ｐゴシック"/>
              </a:rPr>
              <a:t> </a:t>
            </a:r>
            <a:endParaRPr lang="ja-JP" altLang="en-US" sz="1400" dirty="0">
              <a:solidFill>
                <a:prstClr val="black"/>
              </a:solidFill>
              <a:latin typeface="ＭＳ Ｐゴシック"/>
            </a:endParaRPr>
          </a:p>
          <a:p>
            <a:pPr marL="361950" indent="-361950">
              <a:tabLst>
                <a:tab pos="0" algn="l"/>
              </a:tabLst>
            </a:pPr>
            <a:r>
              <a:rPr lang="ja-JP" altLang="en-US" sz="1400" dirty="0">
                <a:solidFill>
                  <a:prstClr val="black"/>
                </a:solidFill>
                <a:latin typeface="ＭＳ Ｐゴシック"/>
              </a:rPr>
              <a:t>　</a:t>
            </a:r>
            <a:endParaRPr lang="en-US" altLang="ja-JP" sz="1200" dirty="0">
              <a:solidFill>
                <a:prstClr val="black"/>
              </a:solidFill>
              <a:latin typeface="ＭＳ Ｐゴシック"/>
            </a:endParaRPr>
          </a:p>
          <a:p>
            <a:pPr marL="361950" indent="-361950">
              <a:tabLst>
                <a:tab pos="0" algn="l"/>
              </a:tabLst>
            </a:pPr>
            <a:endParaRPr lang="ja-JP" altLang="en-US" sz="1200" dirty="0">
              <a:solidFill>
                <a:prstClr val="black"/>
              </a:solidFill>
              <a:latin typeface="ＭＳ Ｐゴシック"/>
            </a:endParaRPr>
          </a:p>
          <a:p>
            <a:pPr marL="361950" indent="-361950">
              <a:tabLst>
                <a:tab pos="0" algn="l"/>
              </a:tabLst>
            </a:pPr>
            <a:endParaRPr lang="ja-JP" altLang="en-US" sz="1200" u="sng" dirty="0">
              <a:solidFill>
                <a:srgbClr val="0070C0"/>
              </a:solidFill>
              <a:latin typeface="ＭＳ Ｐゴシック"/>
            </a:endParaRPr>
          </a:p>
          <a:p>
            <a:pPr marL="361950" indent="-361950">
              <a:tabLst>
                <a:tab pos="0" algn="l"/>
              </a:tabLst>
            </a:pPr>
            <a:endParaRPr lang="en-US" altLang="ja-JP" sz="1200" dirty="0">
              <a:solidFill>
                <a:prstClr val="black"/>
              </a:solidFill>
              <a:latin typeface="ＭＳ Ｐゴシック"/>
            </a:endParaRPr>
          </a:p>
          <a:p>
            <a:pPr marL="361950" indent="-361950">
              <a:tabLst>
                <a:tab pos="0" algn="l"/>
              </a:tabLst>
            </a:pPr>
            <a:endParaRPr lang="ja-JP" altLang="en-US" sz="1200" dirty="0">
              <a:solidFill>
                <a:prstClr val="black"/>
              </a:solidFill>
              <a:latin typeface="ＭＳ Ｐゴシック"/>
            </a:endParaRPr>
          </a:p>
          <a:p>
            <a:pPr marL="361950" indent="-361950">
              <a:tabLst>
                <a:tab pos="0" algn="l"/>
              </a:tabLst>
            </a:pPr>
            <a:endParaRPr lang="en-US" altLang="ja-JP" u="sng" dirty="0">
              <a:solidFill>
                <a:srgbClr val="0070C0"/>
              </a:solidFill>
              <a:latin typeface="ＭＳ Ｐゴシック"/>
            </a:endParaRPr>
          </a:p>
          <a:p>
            <a:pPr marL="361950" indent="-361950">
              <a:tabLst>
                <a:tab pos="0" algn="l"/>
              </a:tabLst>
            </a:pPr>
            <a:r>
              <a:rPr lang="ja-JP" altLang="en-US" u="sng" dirty="0">
                <a:solidFill>
                  <a:srgbClr val="0070C0"/>
                </a:solidFill>
                <a:latin typeface="ＭＳ Ｐゴシック"/>
              </a:rPr>
              <a:t>　　</a:t>
            </a:r>
            <a:endParaRPr lang="en-US" altLang="ja-JP" u="sng" dirty="0">
              <a:solidFill>
                <a:srgbClr val="0070C0"/>
              </a:solidFill>
              <a:latin typeface="ＭＳ Ｐゴシック"/>
            </a:endParaRPr>
          </a:p>
          <a:p>
            <a:pPr marL="361950" indent="-361950">
              <a:tabLst>
                <a:tab pos="0" algn="l"/>
              </a:tabLst>
            </a:pPr>
            <a:endParaRPr lang="en-US" altLang="ja-JP" sz="1400" dirty="0">
              <a:solidFill>
                <a:prstClr val="black"/>
              </a:solidFill>
              <a:latin typeface="ＭＳ Ｐゴシック"/>
            </a:endParaRPr>
          </a:p>
          <a:p>
            <a:pPr>
              <a:tabLst>
                <a:tab pos="361950" algn="l"/>
              </a:tabLst>
            </a:pPr>
            <a:endParaRPr lang="ja-JP" altLang="en-US" sz="1400" dirty="0">
              <a:solidFill>
                <a:prstClr val="black"/>
              </a:solidFill>
              <a:latin typeface="ＭＳ Ｐゴシック"/>
            </a:endParaRPr>
          </a:p>
          <a:p>
            <a:pPr marL="361950" indent="-361950"/>
            <a:endParaRPr lang="en-US" altLang="ja-JP" sz="1400" dirty="0">
              <a:solidFill>
                <a:prstClr val="black"/>
              </a:solidFill>
              <a:latin typeface="ＭＳ Ｐゴシック"/>
            </a:endParaRPr>
          </a:p>
          <a:p>
            <a:pPr marL="361950" indent="-361950"/>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p:txBody>
      </p:sp>
      <p:graphicFrame>
        <p:nvGraphicFramePr>
          <p:cNvPr id="9" name="表 8">
            <a:extLst>
              <a:ext uri="{FF2B5EF4-FFF2-40B4-BE49-F238E27FC236}">
                <a16:creationId xmlns="" xmlns:a16="http://schemas.microsoft.com/office/drawing/2014/main" id="{5F99F9DD-3329-4E57-AE57-D06FEF981E6B}"/>
              </a:ext>
            </a:extLst>
          </p:cNvPr>
          <p:cNvGraphicFramePr>
            <a:graphicFrameLocks noGrp="1"/>
          </p:cNvGraphicFramePr>
          <p:nvPr>
            <p:extLst>
              <p:ext uri="{D42A27DB-BD31-4B8C-83A1-F6EECF244321}">
                <p14:modId xmlns:p14="http://schemas.microsoft.com/office/powerpoint/2010/main" val="3324206179"/>
              </p:ext>
            </p:extLst>
          </p:nvPr>
        </p:nvGraphicFramePr>
        <p:xfrm>
          <a:off x="528722" y="3499548"/>
          <a:ext cx="8976787" cy="412366"/>
        </p:xfrm>
        <a:graphic>
          <a:graphicData uri="http://schemas.openxmlformats.org/drawingml/2006/table">
            <a:tbl>
              <a:tblPr firstRow="1" firstCol="1" bandRow="1">
                <a:tableStyleId>{5C22544A-7EE6-4342-B048-85BDC9FD1C3A}</a:tableStyleId>
              </a:tblPr>
              <a:tblGrid>
                <a:gridCol w="191433">
                  <a:extLst>
                    <a:ext uri="{9D8B030D-6E8A-4147-A177-3AD203B41FA5}">
                      <a16:colId xmlns="" xmlns:a16="http://schemas.microsoft.com/office/drawing/2014/main" val="1940366979"/>
                    </a:ext>
                  </a:extLst>
                </a:gridCol>
                <a:gridCol w="758479">
                  <a:extLst>
                    <a:ext uri="{9D8B030D-6E8A-4147-A177-3AD203B41FA5}">
                      <a16:colId xmlns="" xmlns:a16="http://schemas.microsoft.com/office/drawing/2014/main" val="2225848747"/>
                    </a:ext>
                  </a:extLst>
                </a:gridCol>
                <a:gridCol w="723081">
                  <a:extLst>
                    <a:ext uri="{9D8B030D-6E8A-4147-A177-3AD203B41FA5}">
                      <a16:colId xmlns="" xmlns:a16="http://schemas.microsoft.com/office/drawing/2014/main" val="4326701"/>
                    </a:ext>
                  </a:extLst>
                </a:gridCol>
                <a:gridCol w="723081">
                  <a:extLst>
                    <a:ext uri="{9D8B030D-6E8A-4147-A177-3AD203B41FA5}">
                      <a16:colId xmlns="" xmlns:a16="http://schemas.microsoft.com/office/drawing/2014/main" val="3557433733"/>
                    </a:ext>
                  </a:extLst>
                </a:gridCol>
                <a:gridCol w="724432">
                  <a:extLst>
                    <a:ext uri="{9D8B030D-6E8A-4147-A177-3AD203B41FA5}">
                      <a16:colId xmlns="" xmlns:a16="http://schemas.microsoft.com/office/drawing/2014/main" val="2017796490"/>
                    </a:ext>
                  </a:extLst>
                </a:gridCol>
                <a:gridCol w="724432">
                  <a:extLst>
                    <a:ext uri="{9D8B030D-6E8A-4147-A177-3AD203B41FA5}">
                      <a16:colId xmlns="" xmlns:a16="http://schemas.microsoft.com/office/drawing/2014/main" val="1319771746"/>
                    </a:ext>
                  </a:extLst>
                </a:gridCol>
                <a:gridCol w="724432">
                  <a:extLst>
                    <a:ext uri="{9D8B030D-6E8A-4147-A177-3AD203B41FA5}">
                      <a16:colId xmlns="" xmlns:a16="http://schemas.microsoft.com/office/drawing/2014/main" val="634940449"/>
                    </a:ext>
                  </a:extLst>
                </a:gridCol>
                <a:gridCol w="724432">
                  <a:extLst>
                    <a:ext uri="{9D8B030D-6E8A-4147-A177-3AD203B41FA5}">
                      <a16:colId xmlns="" xmlns:a16="http://schemas.microsoft.com/office/drawing/2014/main" val="3651054416"/>
                    </a:ext>
                  </a:extLst>
                </a:gridCol>
                <a:gridCol w="724432">
                  <a:extLst>
                    <a:ext uri="{9D8B030D-6E8A-4147-A177-3AD203B41FA5}">
                      <a16:colId xmlns="" xmlns:a16="http://schemas.microsoft.com/office/drawing/2014/main" val="4050265120"/>
                    </a:ext>
                  </a:extLst>
                </a:gridCol>
                <a:gridCol w="724432">
                  <a:extLst>
                    <a:ext uri="{9D8B030D-6E8A-4147-A177-3AD203B41FA5}">
                      <a16:colId xmlns="" xmlns:a16="http://schemas.microsoft.com/office/drawing/2014/main" val="3423067256"/>
                    </a:ext>
                  </a:extLst>
                </a:gridCol>
                <a:gridCol w="744707">
                  <a:extLst>
                    <a:ext uri="{9D8B030D-6E8A-4147-A177-3AD203B41FA5}">
                      <a16:colId xmlns="" xmlns:a16="http://schemas.microsoft.com/office/drawing/2014/main" val="3371260934"/>
                    </a:ext>
                  </a:extLst>
                </a:gridCol>
                <a:gridCol w="744707">
                  <a:extLst>
                    <a:ext uri="{9D8B030D-6E8A-4147-A177-3AD203B41FA5}">
                      <a16:colId xmlns="" xmlns:a16="http://schemas.microsoft.com/office/drawing/2014/main" val="803633831"/>
                    </a:ext>
                  </a:extLst>
                </a:gridCol>
                <a:gridCol w="744707">
                  <a:extLst>
                    <a:ext uri="{9D8B030D-6E8A-4147-A177-3AD203B41FA5}">
                      <a16:colId xmlns="" xmlns:a16="http://schemas.microsoft.com/office/drawing/2014/main" val="3316570286"/>
                    </a:ext>
                  </a:extLst>
                </a:gridCol>
              </a:tblGrid>
              <a:tr h="206183">
                <a:tc>
                  <a:txBody>
                    <a:bodyPr/>
                    <a:lstStyle/>
                    <a:p>
                      <a:pPr algn="just">
                        <a:spcAft>
                          <a:spcPts val="0"/>
                        </a:spcAft>
                      </a:pPr>
                      <a:endParaRPr lang="ja-JP" sz="800" kern="100" dirty="0">
                        <a:effectLst/>
                        <a:latin typeface="+mn-lt"/>
                        <a:ea typeface="+mn-ea"/>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１ｗ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２ｗ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３ｗ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４ｗ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５ｗ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６ｗ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７ｗ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８ｗ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９ｗ</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ja-JP" altLang="en-US" sz="800" kern="100" dirty="0">
                          <a:effectLst/>
                          <a:latin typeface="ＭＳ Ｐゴシック" panose="020B0600070205080204" pitchFamily="50" charset="-128"/>
                          <a:ea typeface="ＭＳ Ｐゴシック" panose="020B0600070205080204" pitchFamily="50" charset="-128"/>
                          <a:cs typeface="+mn-cs"/>
                        </a:rPr>
                        <a:t>１０ｗ</a:t>
                      </a:r>
                      <a:endParaRPr lang="en-US" altLang="ja-JP" sz="800" kern="100" dirty="0">
                        <a:effectLst/>
                        <a:latin typeface="ＭＳ Ｐゴシック" panose="020B0600070205080204" pitchFamily="50" charset="-128"/>
                        <a:ea typeface="ＭＳ Ｐゴシック" panose="020B0600070205080204" pitchFamily="50" charset="-128"/>
                        <a:cs typeface="+mn-cs"/>
                      </a:endParaRPr>
                    </a:p>
                  </a:txBody>
                  <a:tcPr marL="36000" marR="36000" marT="36000" marB="36000"/>
                </a:tc>
                <a:tc>
                  <a:txBody>
                    <a:bodyPr/>
                    <a:lstStyle/>
                    <a:p>
                      <a:pPr algn="ctr">
                        <a:spcAft>
                          <a:spcPts val="0"/>
                        </a:spcAft>
                      </a:pPr>
                      <a:r>
                        <a:rPr lang="en-US" sz="800" kern="100" dirty="0">
                          <a:effectLst/>
                          <a:latin typeface="ＭＳ Ｐゴシック" panose="020B0600070205080204" pitchFamily="50" charset="-128"/>
                          <a:ea typeface="ＭＳ Ｐゴシック" panose="020B0600070205080204" pitchFamily="50" charset="-128"/>
                        </a:rPr>
                        <a:t>11w</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tc>
                  <a:txBody>
                    <a:bodyPr/>
                    <a:lstStyle/>
                    <a:p>
                      <a:pPr algn="ctr">
                        <a:spcAft>
                          <a:spcPts val="0"/>
                        </a:spcAft>
                      </a:pPr>
                      <a:r>
                        <a:rPr lang="en-US" sz="800" kern="100" dirty="0">
                          <a:effectLst/>
                          <a:latin typeface="ＭＳ Ｐゴシック" panose="020B0600070205080204" pitchFamily="50" charset="-128"/>
                          <a:ea typeface="ＭＳ Ｐゴシック" panose="020B0600070205080204" pitchFamily="50" charset="-128"/>
                        </a:rPr>
                        <a:t>12w</a:t>
                      </a:r>
                      <a:endParaRPr lang="ja-JP" sz="8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36000" marB="36000"/>
                </a:tc>
                <a:extLst>
                  <a:ext uri="{0D108BD9-81ED-4DB2-BD59-A6C34878D82A}">
                    <a16:rowId xmlns="" xmlns:a16="http://schemas.microsoft.com/office/drawing/2014/main" val="2780968422"/>
                  </a:ext>
                </a:extLst>
              </a:tr>
              <a:tr h="206183">
                <a:tc>
                  <a:txBody>
                    <a:bodyPr/>
                    <a:lstStyle/>
                    <a:p>
                      <a:pPr algn="just">
                        <a:spcAft>
                          <a:spcPts val="0"/>
                        </a:spcAft>
                      </a:pPr>
                      <a:endParaRPr lang="ja-JP" sz="800" kern="100" dirty="0">
                        <a:effectLst/>
                        <a:latin typeface="+mn-lt"/>
                        <a:ea typeface="+mn-ea"/>
                        <a:cs typeface="Times New Roman" panose="02020603050405020304" pitchFamily="18" charset="0"/>
                      </a:endParaRPr>
                    </a:p>
                  </a:txBody>
                  <a:tcPr marL="36000" marR="36000" marT="36000" marB="36000"/>
                </a:tc>
                <a:tc>
                  <a:txBody>
                    <a:bodyPr/>
                    <a:lstStyle/>
                    <a:p>
                      <a:pPr algn="ctr">
                        <a:spcAft>
                          <a:spcPts val="0"/>
                        </a:spcAft>
                      </a:pPr>
                      <a:r>
                        <a:rPr lang="ja-JP" sz="800" kern="100" dirty="0">
                          <a:effectLst/>
                          <a:latin typeface="+mn-lt"/>
                          <a:ea typeface="+mn-ea"/>
                        </a:rPr>
                        <a:t>●</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800" kern="100" dirty="0">
                          <a:effectLst/>
                          <a:latin typeface="MS PGothic" charset="-128"/>
                          <a:ea typeface="MS PGothic" charset="-128"/>
                          <a:cs typeface="MS PGothic" charset="-128"/>
                        </a:rPr>
                        <a:t> </a:t>
                      </a: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ja-JP" sz="800" kern="100" dirty="0">
                          <a:solidFill>
                            <a:schemeClr val="dk1"/>
                          </a:solidFill>
                          <a:effectLst/>
                          <a:latin typeface="+mn-lt"/>
                          <a:ea typeface="+mn-ea"/>
                          <a:cs typeface="+mn-cs"/>
                        </a:rPr>
                        <a:t>●</a:t>
                      </a:r>
                    </a:p>
                  </a:txBody>
                  <a:tcPr marL="36000" marR="36000" marT="36000" marB="36000" anchor="ctr"/>
                </a:tc>
                <a:tc>
                  <a:txBody>
                    <a:bodyPr/>
                    <a:lstStyle/>
                    <a:p>
                      <a:pPr algn="ctr">
                        <a:spcAft>
                          <a:spcPts val="0"/>
                        </a:spcAft>
                      </a:pP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800" kern="100" dirty="0">
                          <a:solidFill>
                            <a:schemeClr val="dk1"/>
                          </a:solidFill>
                          <a:effectLst/>
                          <a:latin typeface="+mn-lt"/>
                          <a:ea typeface="+mn-ea"/>
                          <a:cs typeface="+mn-cs"/>
                        </a:rPr>
                        <a:t>○</a:t>
                      </a: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ja-JP" sz="800" kern="100" dirty="0">
                          <a:solidFill>
                            <a:schemeClr val="dk1"/>
                          </a:solidFill>
                          <a:effectLst/>
                          <a:latin typeface="+mn-lt"/>
                          <a:ea typeface="+mn-ea"/>
                          <a:cs typeface="+mn-cs"/>
                        </a:rPr>
                        <a:t>●</a:t>
                      </a: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800" kern="100" dirty="0">
                          <a:solidFill>
                            <a:schemeClr val="dk1"/>
                          </a:solidFill>
                          <a:effectLst/>
                          <a:latin typeface="+mn-lt"/>
                          <a:ea typeface="+mn-ea"/>
                          <a:cs typeface="+mn-cs"/>
                        </a:rPr>
                        <a:t>●</a:t>
                      </a:r>
                      <a:endParaRPr kumimoji="1" lang="ja-JP" altLang="ja-JP" sz="800" kern="100" dirty="0">
                        <a:solidFill>
                          <a:schemeClr val="dk1"/>
                        </a:solidFill>
                        <a:effectLst/>
                        <a:latin typeface="+mn-lt"/>
                        <a:ea typeface="+mn-ea"/>
                        <a:cs typeface="+mn-cs"/>
                      </a:endParaRPr>
                    </a:p>
                  </a:txBody>
                  <a:tcPr marL="36000" marR="36000" marT="36000" marB="36000" anchor="ctr"/>
                </a:tc>
                <a:tc>
                  <a:txBody>
                    <a:bodyPr/>
                    <a:lstStyle/>
                    <a:p>
                      <a:pPr algn="ctr">
                        <a:spcAft>
                          <a:spcPts val="0"/>
                        </a:spcAft>
                      </a:pPr>
                      <a:r>
                        <a:rPr lang="en-US" sz="800" kern="100" dirty="0">
                          <a:effectLst/>
                          <a:latin typeface="+mn-lt"/>
                          <a:ea typeface="+mn-ea"/>
                        </a:rPr>
                        <a:t> </a:t>
                      </a:r>
                      <a:endParaRPr lang="ja-JP" sz="800" kern="100" dirty="0">
                        <a:effectLst/>
                        <a:latin typeface="+mn-lt"/>
                        <a:ea typeface="+mn-ea"/>
                        <a:cs typeface="Times New Roman" panose="02020603050405020304" pitchFamily="18" charset="0"/>
                      </a:endParaRPr>
                    </a:p>
                  </a:txBody>
                  <a:tcPr marL="36000" marR="36000" marT="36000" marB="36000" anchor="ctr"/>
                </a:tc>
                <a:extLst>
                  <a:ext uri="{0D108BD9-81ED-4DB2-BD59-A6C34878D82A}">
                    <a16:rowId xmlns="" xmlns:a16="http://schemas.microsoft.com/office/drawing/2014/main" val="377646364"/>
                  </a:ext>
                </a:extLst>
              </a:tr>
            </a:tbl>
          </a:graphicData>
        </a:graphic>
      </p:graphicFrame>
      <p:sp>
        <p:nvSpPr>
          <p:cNvPr id="13" name="右中かっこ 12"/>
          <p:cNvSpPr/>
          <p:nvPr/>
        </p:nvSpPr>
        <p:spPr>
          <a:xfrm rot="5400000">
            <a:off x="2124646" y="2489431"/>
            <a:ext cx="120561" cy="2966322"/>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右中かっこ 13"/>
          <p:cNvSpPr/>
          <p:nvPr/>
        </p:nvSpPr>
        <p:spPr>
          <a:xfrm rot="5400000">
            <a:off x="5029967" y="2582331"/>
            <a:ext cx="136349" cy="2783789"/>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角丸四角形 15"/>
          <p:cNvSpPr/>
          <p:nvPr/>
        </p:nvSpPr>
        <p:spPr>
          <a:xfrm>
            <a:off x="1008433" y="4063732"/>
            <a:ext cx="2332361"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zh-CN"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在宅時医学総合管理料</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（月１回）</a:t>
            </a:r>
          </a:p>
        </p:txBody>
      </p:sp>
      <p:sp>
        <p:nvSpPr>
          <p:cNvPr id="17" name="テキスト ボックス 16"/>
          <p:cNvSpPr txBox="1"/>
          <p:nvPr/>
        </p:nvSpPr>
        <p:spPr>
          <a:xfrm>
            <a:off x="2058825" y="4207299"/>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18" name="角丸四角形 17"/>
          <p:cNvSpPr/>
          <p:nvPr/>
        </p:nvSpPr>
        <p:spPr>
          <a:xfrm>
            <a:off x="1716587" y="4395767"/>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訪問診療料</a:t>
            </a:r>
          </a:p>
        </p:txBody>
      </p:sp>
      <p:sp>
        <p:nvSpPr>
          <p:cNvPr id="19" name="角丸四角形 18"/>
          <p:cNvSpPr/>
          <p:nvPr/>
        </p:nvSpPr>
        <p:spPr>
          <a:xfrm>
            <a:off x="4780805" y="4407841"/>
            <a:ext cx="1944001" cy="180000"/>
          </a:xfrm>
          <a:prstGeom prst="roundRect">
            <a:avLst/>
          </a:prstGeom>
          <a:ln>
            <a:noFill/>
          </a:ln>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オンライン在宅管理料 </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100</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点</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23" name="テキスト ボックス 22"/>
          <p:cNvSpPr txBox="1"/>
          <p:nvPr/>
        </p:nvSpPr>
        <p:spPr>
          <a:xfrm>
            <a:off x="4183961" y="4229707"/>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6" name="テキスト ボックス 25"/>
          <p:cNvSpPr txBox="1"/>
          <p:nvPr/>
        </p:nvSpPr>
        <p:spPr>
          <a:xfrm>
            <a:off x="7051823" y="3295133"/>
            <a:ext cx="2943127" cy="230832"/>
          </a:xfrm>
          <a:prstGeom prst="rect">
            <a:avLst/>
          </a:prstGeom>
          <a:noFill/>
        </p:spPr>
        <p:txBody>
          <a:bodyPr wrap="square" rtlCol="0">
            <a:spAutoFit/>
          </a:bodyPr>
          <a:lstStyle/>
          <a:p>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●：訪問診療　○：オンライン診察</a:t>
            </a:r>
          </a:p>
        </p:txBody>
      </p:sp>
      <p:sp>
        <p:nvSpPr>
          <p:cNvPr id="29" name="右中かっこ 28"/>
          <p:cNvSpPr/>
          <p:nvPr/>
        </p:nvSpPr>
        <p:spPr>
          <a:xfrm rot="5400000">
            <a:off x="7917883" y="2488053"/>
            <a:ext cx="207811" cy="296746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12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a:off x="8591603" y="4232167"/>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3" name="テキスト ボックス 32"/>
          <p:cNvSpPr txBox="1"/>
          <p:nvPr/>
        </p:nvSpPr>
        <p:spPr>
          <a:xfrm>
            <a:off x="7444920" y="4227456"/>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5" name="角丸四角形 34"/>
          <p:cNvSpPr/>
          <p:nvPr/>
        </p:nvSpPr>
        <p:spPr>
          <a:xfrm>
            <a:off x="4031755" y="4056638"/>
            <a:ext cx="2332361"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zh-CN"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在宅時医学総合管理料</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（月１回）</a:t>
            </a:r>
          </a:p>
        </p:txBody>
      </p:sp>
      <p:sp>
        <p:nvSpPr>
          <p:cNvPr id="36" name="テキスト ボックス 35"/>
          <p:cNvSpPr txBox="1"/>
          <p:nvPr/>
        </p:nvSpPr>
        <p:spPr>
          <a:xfrm>
            <a:off x="5645681" y="4229887"/>
            <a:ext cx="308759" cy="276999"/>
          </a:xfrm>
          <a:prstGeom prst="rect">
            <a:avLst/>
          </a:prstGeom>
          <a:noFill/>
        </p:spPr>
        <p:txBody>
          <a:bodyPr wrap="square" rtlCol="0">
            <a:spAutoFit/>
          </a:bodyPr>
          <a:lstStyle/>
          <a:p>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7" name="角丸四角形 36"/>
          <p:cNvSpPr/>
          <p:nvPr/>
        </p:nvSpPr>
        <p:spPr>
          <a:xfrm>
            <a:off x="3676715" y="4392296"/>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訪問診療料</a:t>
            </a:r>
          </a:p>
        </p:txBody>
      </p:sp>
      <p:sp>
        <p:nvSpPr>
          <p:cNvPr id="38" name="角丸四角形 37"/>
          <p:cNvSpPr/>
          <p:nvPr/>
        </p:nvSpPr>
        <p:spPr>
          <a:xfrm>
            <a:off x="6916835" y="4067481"/>
            <a:ext cx="2332361"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zh-CN"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在宅時医学総合管理料</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（月２回）</a:t>
            </a:r>
          </a:p>
        </p:txBody>
      </p:sp>
      <p:sp>
        <p:nvSpPr>
          <p:cNvPr id="39" name="角丸四角形 38"/>
          <p:cNvSpPr/>
          <p:nvPr/>
        </p:nvSpPr>
        <p:spPr>
          <a:xfrm>
            <a:off x="7051823" y="4408902"/>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訪問診療料</a:t>
            </a:r>
          </a:p>
        </p:txBody>
      </p:sp>
      <p:sp>
        <p:nvSpPr>
          <p:cNvPr id="40" name="角丸四角形 39"/>
          <p:cNvSpPr/>
          <p:nvPr/>
        </p:nvSpPr>
        <p:spPr>
          <a:xfrm>
            <a:off x="8257160" y="4417247"/>
            <a:ext cx="1014492" cy="21686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訪問診療料</a:t>
            </a:r>
          </a:p>
        </p:txBody>
      </p:sp>
      <p:sp>
        <p:nvSpPr>
          <p:cNvPr id="3" name="テキスト ボックス 2"/>
          <p:cNvSpPr txBox="1"/>
          <p:nvPr/>
        </p:nvSpPr>
        <p:spPr>
          <a:xfrm>
            <a:off x="120883" y="762564"/>
            <a:ext cx="9683770" cy="615553"/>
          </a:xfrm>
          <a:prstGeom prst="rect">
            <a:avLst/>
          </a:prstGeom>
          <a:noFill/>
        </p:spPr>
        <p:txBody>
          <a:bodyPr wrap="square" rtlCol="0">
            <a:spAutoFit/>
          </a:bodyPr>
          <a:lstStyle/>
          <a:p>
            <a:r>
              <a:rPr lang="ja-JP" altLang="en-US" dirty="0">
                <a:solidFill>
                  <a:prstClr val="black"/>
                </a:solidFill>
                <a:latin typeface="ＭＳ Ｐゴシック"/>
              </a:rPr>
              <a:t>　</a:t>
            </a:r>
            <a:r>
              <a:rPr lang="ja-JP" altLang="en-US" sz="1600" dirty="0">
                <a:solidFill>
                  <a:prstClr val="black"/>
                </a:solidFill>
                <a:latin typeface="ＭＳ Ｐゴシック"/>
              </a:rPr>
              <a:t>情報通信機器を活用した診療について、対面診療の原則の上で、有効性や安全性等への配慮を含む一定の要件を満たすことを前提に、オンライン在宅管理料等を新設する。</a:t>
            </a:r>
            <a:endParaRPr lang="en-US" altLang="ja-JP" sz="1600" dirty="0">
              <a:solidFill>
                <a:prstClr val="black"/>
              </a:solidFill>
              <a:latin typeface="ＭＳ Ｐゴシック"/>
            </a:endParaRPr>
          </a:p>
        </p:txBody>
      </p:sp>
      <p:sp>
        <p:nvSpPr>
          <p:cNvPr id="32" name="Rectangle 2"/>
          <p:cNvSpPr>
            <a:spLocks noChangeArrowheads="1"/>
          </p:cNvSpPr>
          <p:nvPr/>
        </p:nvSpPr>
        <p:spPr bwMode="auto">
          <a:xfrm>
            <a:off x="204120"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３．情報通信機器を活用した診療</a:t>
            </a:r>
          </a:p>
        </p:txBody>
      </p:sp>
      <p:sp>
        <p:nvSpPr>
          <p:cNvPr id="34" name="Rectangle 2"/>
          <p:cNvSpPr txBox="1">
            <a:spLocks noChangeArrowheads="1"/>
          </p:cNvSpPr>
          <p:nvPr/>
        </p:nvSpPr>
        <p:spPr>
          <a:xfrm>
            <a:off x="28729" y="463429"/>
            <a:ext cx="3843783"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（３）オンライン在宅管理料の新設</a:t>
            </a:r>
            <a:endParaRPr kumimoji="0" lang="ja-JP" altLang="en-US" sz="2000" kern="0" dirty="0">
              <a:solidFill>
                <a:prstClr val="black"/>
              </a:solidFill>
              <a:latin typeface="ＭＳ Ｐゴシック" panose="020B0600070205080204" pitchFamily="50" charset="-128"/>
            </a:endParaRPr>
          </a:p>
        </p:txBody>
      </p:sp>
      <p:sp>
        <p:nvSpPr>
          <p:cNvPr id="4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2" name="テキスト ボックス 41"/>
          <p:cNvSpPr txBox="1"/>
          <p:nvPr/>
        </p:nvSpPr>
        <p:spPr>
          <a:xfrm>
            <a:off x="6976219" y="1470375"/>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243</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276</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799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863</a:t>
            </a:r>
            <a:endParaRPr lang="ja-JP" altLang="en-US" sz="1200" dirty="0">
              <a:solidFill>
                <a:srgbClr val="002060"/>
              </a:solidFill>
              <a:latin typeface="ＭＳ Ｐゴシック" panose="020B0600070205080204" pitchFamily="50" charset="-128"/>
            </a:endParaRPr>
          </a:p>
        </p:txBody>
      </p:sp>
      <p:sp>
        <p:nvSpPr>
          <p:cNvPr id="43" name="テキスト ボックス 42"/>
          <p:cNvSpPr txBox="1"/>
          <p:nvPr/>
        </p:nvSpPr>
        <p:spPr>
          <a:xfrm>
            <a:off x="7079835" y="6093296"/>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461</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491</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809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899</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03858906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
          <p:cNvSpPr txBox="1">
            <a:spLocks noChangeArrowheads="1"/>
          </p:cNvSpPr>
          <p:nvPr/>
        </p:nvSpPr>
        <p:spPr>
          <a:xfrm>
            <a:off x="69380" y="465290"/>
            <a:ext cx="2939404"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（４）電話等再診の見直し</a:t>
            </a:r>
            <a:endParaRPr kumimoji="0" lang="ja-JP" altLang="en-US" sz="2000" kern="0" dirty="0">
              <a:solidFill>
                <a:prstClr val="black"/>
              </a:solidFill>
              <a:latin typeface="ＭＳ Ｐゴシック" panose="020B0600070205080204" pitchFamily="50" charset="-128"/>
            </a:endParaRPr>
          </a:p>
        </p:txBody>
      </p:sp>
      <p:sp>
        <p:nvSpPr>
          <p:cNvPr id="4" name="テキスト ボックス 3"/>
          <p:cNvSpPr txBox="1"/>
          <p:nvPr/>
        </p:nvSpPr>
        <p:spPr>
          <a:xfrm>
            <a:off x="112742" y="841242"/>
            <a:ext cx="9661273" cy="605294"/>
          </a:xfrm>
          <a:prstGeom prst="rect">
            <a:avLst/>
          </a:prstGeom>
          <a:noFill/>
        </p:spPr>
        <p:txBody>
          <a:bodyPr wrap="square" rtlCol="0">
            <a:spAutoFit/>
          </a:bodyPr>
          <a:lstStyle/>
          <a:p>
            <a:pPr marL="285750" indent="-285750">
              <a:lnSpc>
                <a:spcPts val="2000"/>
              </a:lnSpc>
              <a:buFont typeface="Wingdings" panose="05000000000000000000" pitchFamily="2" charset="2"/>
              <a:buChar char="Ø"/>
            </a:pPr>
            <a:r>
              <a:rPr lang="ja-JP" altLang="en-US" dirty="0">
                <a:solidFill>
                  <a:prstClr val="black"/>
                </a:solidFill>
                <a:latin typeface="ＭＳ Ｐゴシック"/>
              </a:rPr>
              <a:t>　電話等による再診について、患者等から電話等によって治療上の意見を求められて指示をした場合に算定が可能であるとの取扱いがより明確になるよう、要件を見直す。</a:t>
            </a:r>
            <a:endParaRPr lang="en-US" altLang="ja-JP" dirty="0">
              <a:solidFill>
                <a:prstClr val="black"/>
              </a:solidFill>
              <a:latin typeface="ＭＳ Ｐゴシック"/>
            </a:endParaRPr>
          </a:p>
        </p:txBody>
      </p:sp>
      <p:sp>
        <p:nvSpPr>
          <p:cNvPr id="22" name="Rectangle 2"/>
          <p:cNvSpPr>
            <a:spLocks noChangeArrowheads="1"/>
          </p:cNvSpPr>
          <p:nvPr/>
        </p:nvSpPr>
        <p:spPr bwMode="auto">
          <a:xfrm>
            <a:off x="194414" y="4445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３．情報通信機器を活用した診療</a:t>
            </a:r>
          </a:p>
        </p:txBody>
      </p:sp>
      <p:sp>
        <p:nvSpPr>
          <p:cNvPr id="24" name="Rectangle 2"/>
          <p:cNvSpPr txBox="1">
            <a:spLocks noChangeArrowheads="1"/>
          </p:cNvSpPr>
          <p:nvPr/>
        </p:nvSpPr>
        <p:spPr>
          <a:xfrm>
            <a:off x="71695" y="3693305"/>
            <a:ext cx="484033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（５）ＩＣＴを利用した死亡診断における連携</a:t>
            </a:r>
            <a:endParaRPr kumimoji="0" lang="ja-JP" altLang="en-US" sz="2000" kern="0" dirty="0">
              <a:solidFill>
                <a:prstClr val="black"/>
              </a:solidFill>
              <a:latin typeface="ＭＳ Ｐゴシック" panose="020B0600070205080204" pitchFamily="50" charset="-128"/>
            </a:endParaRPr>
          </a:p>
        </p:txBody>
      </p:sp>
      <p:sp>
        <p:nvSpPr>
          <p:cNvPr id="26" name="テキスト ボックス 25"/>
          <p:cNvSpPr txBox="1"/>
          <p:nvPr/>
        </p:nvSpPr>
        <p:spPr>
          <a:xfrm>
            <a:off x="44734" y="4021947"/>
            <a:ext cx="9661273" cy="646331"/>
          </a:xfrm>
          <a:prstGeom prst="rect">
            <a:avLst/>
          </a:prstGeom>
          <a:noFill/>
        </p:spPr>
        <p:txBody>
          <a:bodyPr wrap="square" rtlCol="0">
            <a:spAutoFit/>
          </a:bodyPr>
          <a:lstStyle/>
          <a:p>
            <a:pPr marL="285750" indent="-285750">
              <a:buFont typeface="Wingdings" panose="05000000000000000000" pitchFamily="2" charset="2"/>
              <a:buChar char="Ø"/>
            </a:pPr>
            <a:r>
              <a:rPr lang="ja-JP" altLang="en-US" dirty="0">
                <a:solidFill>
                  <a:prstClr val="black"/>
                </a:solidFill>
                <a:latin typeface="ＭＳ Ｐゴシック"/>
              </a:rPr>
              <a:t>　ＩＣＴを利用した死亡診断等について、在宅患者訪問診療料の死亡診断加算の算定要件に明記する。</a:t>
            </a:r>
            <a:endParaRPr lang="en-US" altLang="ja-JP" dirty="0">
              <a:solidFill>
                <a:prstClr val="black"/>
              </a:solidFill>
              <a:latin typeface="ＭＳ Ｐゴシック"/>
            </a:endParaRPr>
          </a:p>
        </p:txBody>
      </p:sp>
      <p:sp>
        <p:nvSpPr>
          <p:cNvPr id="29" name="Rectangle 37"/>
          <p:cNvSpPr>
            <a:spLocks noChangeArrowheads="1"/>
          </p:cNvSpPr>
          <p:nvPr/>
        </p:nvSpPr>
        <p:spPr bwMode="auto">
          <a:xfrm>
            <a:off x="98551" y="4668271"/>
            <a:ext cx="9689654" cy="2105706"/>
          </a:xfrm>
          <a:prstGeom prst="rect">
            <a:avLst/>
          </a:prstGeom>
          <a:solidFill>
            <a:schemeClr val="bg1"/>
          </a:solidFill>
          <a:ln w="9525">
            <a:solidFill>
              <a:schemeClr val="tx1"/>
            </a:solidFill>
            <a:miter lim="800000"/>
            <a:headEnd/>
            <a:tailEnd/>
          </a:ln>
        </p:spPr>
        <p:txBody>
          <a:bodyPr/>
          <a:lstStyle/>
          <a:p>
            <a:pPr>
              <a:defRPr/>
            </a:pPr>
            <a:endParaRPr lang="en-US" altLang="ja-JP" sz="600" dirty="0">
              <a:solidFill>
                <a:prstClr val="black"/>
              </a:solidFill>
              <a:latin typeface="ＭＳ Ｐゴシック"/>
            </a:endParaRPr>
          </a:p>
          <a:p>
            <a:pPr>
              <a:defRPr/>
            </a:pPr>
            <a:r>
              <a:rPr lang="ja-JP" altLang="en-US" sz="1600" b="1" dirty="0">
                <a:solidFill>
                  <a:srgbClr val="0070C0"/>
                </a:solidFill>
                <a:latin typeface="ＭＳ Ｐゴシック"/>
              </a:rPr>
              <a:t>在宅患者訪問診療料　死亡診断加算：２００点</a:t>
            </a:r>
            <a:endParaRPr lang="ja-JP" altLang="en-US" sz="1600" b="1" u="sng" dirty="0">
              <a:solidFill>
                <a:srgbClr val="0070C0"/>
              </a:solidFill>
              <a:latin typeface="ＭＳ Ｐゴシック"/>
            </a:endParaRPr>
          </a:p>
          <a:p>
            <a:pPr marL="361950" indent="-361950">
              <a:tabLst>
                <a:tab pos="0" algn="l"/>
              </a:tabLst>
            </a:pPr>
            <a:endParaRPr lang="ja-JP" altLang="en-US" sz="400" dirty="0">
              <a:solidFill>
                <a:prstClr val="black"/>
              </a:solidFill>
              <a:latin typeface="ＭＳ Ｐゴシック"/>
            </a:endParaRPr>
          </a:p>
          <a:p>
            <a:pPr marL="361950" indent="-361950">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361950" indent="-361950">
              <a:tabLst>
                <a:tab pos="0" algn="l"/>
              </a:tabLst>
            </a:pPr>
            <a:r>
              <a:rPr lang="ja-JP" altLang="en-US" sz="1200" dirty="0">
                <a:solidFill>
                  <a:prstClr val="black"/>
                </a:solidFill>
                <a:latin typeface="ＭＳ Ｐゴシック"/>
              </a:rPr>
              <a:t>　　　　　死亡診断加算は、在宅での療養を行っている患者が在宅で死亡した場合であって、死亡日に往診または訪問診療を行い、死亡診断を行った場合に算定する。「情報通信機器（ＩＣＴ）を用いた死亡診断等ガイドライン」に基づき、ＩＣＴを利用した看護師との連携による死亡診断を行い死亡診断加算を算定する場合は、以下の要件を満たしていること。</a:t>
            </a:r>
            <a:endParaRPr lang="en-US" altLang="ja-JP" sz="1200" dirty="0">
              <a:solidFill>
                <a:prstClr val="black"/>
              </a:solidFill>
              <a:latin typeface="ＭＳ Ｐゴシック"/>
            </a:endParaRPr>
          </a:p>
          <a:p>
            <a:pPr marL="361950" indent="-361950">
              <a:tabLst>
                <a:tab pos="0" algn="l"/>
              </a:tabLst>
            </a:pPr>
            <a:r>
              <a:rPr lang="ja-JP" altLang="en-US" sz="1200" dirty="0">
                <a:solidFill>
                  <a:prstClr val="black"/>
                </a:solidFill>
                <a:latin typeface="ＭＳ Ｐゴシック"/>
              </a:rPr>
              <a:t>　　　　　ア　定期的・計画的な訪問診療を行っていること</a:t>
            </a:r>
            <a:endParaRPr lang="en-US" altLang="ja-JP" sz="1200" dirty="0">
              <a:solidFill>
                <a:prstClr val="black"/>
              </a:solidFill>
              <a:latin typeface="ＭＳ Ｐゴシック"/>
            </a:endParaRPr>
          </a:p>
          <a:p>
            <a:pPr marL="361950" indent="-361950">
              <a:tabLst>
                <a:tab pos="0" algn="l"/>
              </a:tabLst>
            </a:pPr>
            <a:r>
              <a:rPr lang="ja-JP" altLang="en-US" sz="1200" dirty="0">
                <a:solidFill>
                  <a:prstClr val="black"/>
                </a:solidFill>
                <a:latin typeface="ＭＳ Ｐゴシック"/>
              </a:rPr>
              <a:t>　　　　　イ　正当な理由のために、医師が直接対面での死亡診断等を行うまでに１２時間以上を要することが見込まれる状況であること</a:t>
            </a:r>
            <a:endParaRPr lang="en-US" altLang="ja-JP" sz="1200" dirty="0">
              <a:solidFill>
                <a:prstClr val="black"/>
              </a:solidFill>
              <a:latin typeface="ＭＳ Ｐゴシック"/>
            </a:endParaRPr>
          </a:p>
          <a:p>
            <a:pPr marL="361950" indent="-361950">
              <a:tabLst>
                <a:tab pos="0" algn="l"/>
              </a:tabLst>
            </a:pPr>
            <a:r>
              <a:rPr lang="ja-JP" altLang="en-US" sz="1200" dirty="0">
                <a:solidFill>
                  <a:prstClr val="black"/>
                </a:solidFill>
                <a:latin typeface="ＭＳ Ｐゴシック"/>
              </a:rPr>
              <a:t>　　　　　ウ　離島地域等に居住している患者であって、連携する他の保険医療機関において在宅患者訪問看護・指導料の在宅ターミナルケア加算</a:t>
            </a:r>
            <a:endParaRPr lang="en-US" altLang="ja-JP" sz="1200" dirty="0">
              <a:solidFill>
                <a:prstClr val="black"/>
              </a:solidFill>
              <a:latin typeface="ＭＳ Ｐゴシック"/>
            </a:endParaRPr>
          </a:p>
          <a:p>
            <a:pPr marL="361950" indent="-361950">
              <a:tabLst>
                <a:tab pos="0" algn="l"/>
              </a:tabLst>
            </a:pPr>
            <a:r>
              <a:rPr lang="ja-JP" altLang="en-US" sz="1200" dirty="0">
                <a:solidFill>
                  <a:prstClr val="black"/>
                </a:solidFill>
                <a:latin typeface="ＭＳ Ｐゴシック"/>
              </a:rPr>
              <a:t>　　　　　　または連携する訪問看護ステーションにおいて訪問看護ターミナルケア療養費を算定していること</a:t>
            </a:r>
            <a:endParaRPr lang="en-US" altLang="ja-JP" sz="1200" dirty="0">
              <a:solidFill>
                <a:prstClr val="black"/>
              </a:solidFill>
              <a:latin typeface="ＭＳ Ｐゴシック"/>
            </a:endParaRPr>
          </a:p>
          <a:p>
            <a:pPr marL="361950" indent="-361950">
              <a:tabLst>
                <a:tab pos="0" algn="l"/>
              </a:tabLst>
            </a:pPr>
            <a:endParaRPr lang="en-US" altLang="ja-JP" sz="700" dirty="0">
              <a:solidFill>
                <a:prstClr val="black"/>
              </a:solidFill>
              <a:latin typeface="ＭＳ Ｐゴシック"/>
            </a:endParaRPr>
          </a:p>
          <a:p>
            <a:pPr>
              <a:tabLst>
                <a:tab pos="0" algn="l"/>
              </a:tabLst>
            </a:pPr>
            <a:r>
              <a:rPr lang="ja-JP" altLang="en-US" sz="1200" dirty="0">
                <a:solidFill>
                  <a:prstClr val="black"/>
                </a:solidFill>
                <a:latin typeface="ＭＳ Ｐゴシック"/>
              </a:rPr>
              <a:t>　</a:t>
            </a:r>
            <a:endParaRPr lang="en-US" altLang="ja-JP" sz="1200" dirty="0">
              <a:solidFill>
                <a:prstClr val="black"/>
              </a:solidFill>
              <a:latin typeface="ＭＳ Ｐゴシック"/>
            </a:endParaRPr>
          </a:p>
          <a:p>
            <a:pPr marL="361950" indent="-361950">
              <a:tabLst>
                <a:tab pos="0" algn="l"/>
              </a:tabLst>
            </a:pPr>
            <a:endParaRPr lang="en-US" altLang="ja-JP" sz="1400" dirty="0">
              <a:solidFill>
                <a:prstClr val="black"/>
              </a:solidFill>
              <a:latin typeface="ＭＳ Ｐゴシック"/>
            </a:endParaRPr>
          </a:p>
          <a:p>
            <a:pPr>
              <a:defRPr/>
            </a:pPr>
            <a:endParaRPr lang="en-US" altLang="ja-JP" sz="1600" dirty="0">
              <a:solidFill>
                <a:prstClr val="black"/>
              </a:solidFill>
              <a:latin typeface="ＭＳ Ｐゴシック"/>
            </a:endParaRPr>
          </a:p>
        </p:txBody>
      </p:sp>
      <p:sp>
        <p:nvSpPr>
          <p:cNvPr id="30" name="テキスト ボックス 29"/>
          <p:cNvSpPr txBox="1"/>
          <p:nvPr/>
        </p:nvSpPr>
        <p:spPr>
          <a:xfrm>
            <a:off x="81394" y="1446562"/>
            <a:ext cx="9661273" cy="2246769"/>
          </a:xfrm>
          <a:prstGeom prst="rect">
            <a:avLst/>
          </a:prstGeom>
          <a:noFill/>
          <a:ln w="6350">
            <a:solidFill>
              <a:schemeClr val="tx1"/>
            </a:solidFill>
          </a:ln>
        </p:spPr>
        <p:txBody>
          <a:bodyPr wrap="square" rtlCol="0">
            <a:spAutoFit/>
          </a:bodyPr>
          <a:lstStyle/>
          <a:p>
            <a:r>
              <a:rPr lang="en-US" altLang="ja-JP" sz="1400" dirty="0">
                <a:solidFill>
                  <a:prstClr val="black"/>
                </a:solidFill>
                <a:latin typeface="ＭＳ Ｐゴシック"/>
              </a:rPr>
              <a:t>【</a:t>
            </a:r>
            <a:r>
              <a:rPr lang="ja-JP" altLang="en-US" sz="1400" dirty="0">
                <a:solidFill>
                  <a:prstClr val="black"/>
                </a:solidFill>
                <a:latin typeface="ＭＳ Ｐゴシック"/>
              </a:rPr>
              <a:t>再診料</a:t>
            </a:r>
            <a:r>
              <a:rPr lang="en-US" altLang="ja-JP" sz="1400" dirty="0">
                <a:solidFill>
                  <a:prstClr val="black"/>
                </a:solidFill>
                <a:latin typeface="ＭＳ Ｐゴシック"/>
              </a:rPr>
              <a:t>】</a:t>
            </a:r>
          </a:p>
          <a:p>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算定要件</a:t>
            </a:r>
            <a:r>
              <a:rPr lang="en-US" altLang="ja-JP" sz="1400" dirty="0">
                <a:solidFill>
                  <a:prstClr val="black"/>
                </a:solidFill>
                <a:latin typeface="ＭＳ Ｐゴシック"/>
              </a:rPr>
              <a:t>]</a:t>
            </a:r>
          </a:p>
          <a:p>
            <a:r>
              <a:rPr lang="en-US" altLang="ja-JP" sz="1400" dirty="0">
                <a:solidFill>
                  <a:prstClr val="black"/>
                </a:solidFill>
                <a:latin typeface="ＭＳ Ｐゴシック"/>
              </a:rPr>
              <a:t> (</a:t>
            </a:r>
            <a:r>
              <a:rPr lang="ja-JP" altLang="en-US" sz="1400" dirty="0">
                <a:solidFill>
                  <a:prstClr val="black"/>
                </a:solidFill>
                <a:latin typeface="ＭＳ Ｐゴシック"/>
              </a:rPr>
              <a:t>１</a:t>
            </a:r>
            <a:r>
              <a:rPr lang="en-US" altLang="ja-JP" sz="1400" dirty="0">
                <a:solidFill>
                  <a:prstClr val="black"/>
                </a:solidFill>
                <a:latin typeface="ＭＳ Ｐゴシック"/>
              </a:rPr>
              <a:t>)</a:t>
            </a:r>
            <a:r>
              <a:rPr lang="ja-JP" altLang="en-US" sz="1400" dirty="0">
                <a:solidFill>
                  <a:prstClr val="black"/>
                </a:solidFill>
                <a:latin typeface="ＭＳ Ｐゴシック"/>
              </a:rPr>
              <a:t>  当該保険医療機関で初診を受けた患者について、再診以後、当該患者又はその看護に当たっている者から直接又は間接</a:t>
            </a:r>
            <a:endParaRPr lang="en-US" altLang="ja-JP" sz="1400" dirty="0">
              <a:solidFill>
                <a:prstClr val="black"/>
              </a:solidFill>
              <a:latin typeface="ＭＳ Ｐゴシック"/>
            </a:endParaRPr>
          </a:p>
          <a:p>
            <a:r>
              <a:rPr lang="en-US" altLang="ja-JP" sz="1400" dirty="0">
                <a:solidFill>
                  <a:prstClr val="black"/>
                </a:solidFill>
                <a:latin typeface="ＭＳ Ｐゴシック"/>
              </a:rPr>
              <a:t>     </a:t>
            </a:r>
            <a:r>
              <a:rPr lang="ja-JP" altLang="en-US" sz="1400" dirty="0">
                <a:solidFill>
                  <a:prstClr val="black"/>
                </a:solidFill>
                <a:latin typeface="ＭＳ Ｐゴシック"/>
              </a:rPr>
              <a:t>（電話、テレビ画像等による場合を含む。）に、治療上の意見を求められた場合に、必要な指示をしたときには、再診料を算定</a:t>
            </a:r>
            <a:endParaRPr lang="en-US" altLang="ja-JP" sz="1400" dirty="0">
              <a:solidFill>
                <a:prstClr val="black"/>
              </a:solidFill>
              <a:latin typeface="ＭＳ Ｐゴシック"/>
            </a:endParaRPr>
          </a:p>
          <a:p>
            <a:r>
              <a:rPr lang="en-US" altLang="ja-JP" sz="1400" dirty="0">
                <a:solidFill>
                  <a:prstClr val="black"/>
                </a:solidFill>
                <a:latin typeface="ＭＳ Ｐゴシック"/>
              </a:rPr>
              <a:t>     </a:t>
            </a:r>
            <a:r>
              <a:rPr lang="ja-JP" altLang="en-US" sz="1400" dirty="0">
                <a:solidFill>
                  <a:prstClr val="black"/>
                </a:solidFill>
                <a:latin typeface="ＭＳ Ｐゴシック"/>
              </a:rPr>
              <a:t>できる。なお、</a:t>
            </a:r>
            <a:r>
              <a:rPr lang="ja-JP" altLang="en-US" sz="1400" u="sng" dirty="0">
                <a:solidFill>
                  <a:srgbClr val="0070C0"/>
                </a:solidFill>
                <a:latin typeface="ＭＳ Ｐゴシック"/>
              </a:rPr>
              <a:t>定期的な医学管理を前提として行われる場合は算定できない</a:t>
            </a:r>
            <a:r>
              <a:rPr lang="ja-JP" altLang="en-US" sz="1400" dirty="0">
                <a:solidFill>
                  <a:prstClr val="black"/>
                </a:solidFill>
                <a:latin typeface="ＭＳ Ｐゴシック"/>
              </a:rPr>
              <a:t>。ただし、</a:t>
            </a:r>
            <a:r>
              <a:rPr lang="ja-JP" altLang="en-US" sz="1400" u="sng" dirty="0">
                <a:solidFill>
                  <a:srgbClr val="0070C0"/>
                </a:solidFill>
                <a:latin typeface="ＭＳ Ｐゴシック"/>
              </a:rPr>
              <a:t>平成</a:t>
            </a:r>
            <a:r>
              <a:rPr lang="en-US" altLang="ja-JP" sz="1400" u="sng" dirty="0">
                <a:solidFill>
                  <a:srgbClr val="0070C0"/>
                </a:solidFill>
                <a:latin typeface="ＭＳ Ｐゴシック"/>
              </a:rPr>
              <a:t>30</a:t>
            </a:r>
            <a:r>
              <a:rPr lang="ja-JP" altLang="en-US" sz="1400" u="sng" dirty="0">
                <a:solidFill>
                  <a:srgbClr val="0070C0"/>
                </a:solidFill>
                <a:latin typeface="ＭＳ Ｐゴシック"/>
              </a:rPr>
              <a:t>年３月</a:t>
            </a:r>
            <a:r>
              <a:rPr lang="en-US" altLang="ja-JP" sz="1400" u="sng" dirty="0">
                <a:solidFill>
                  <a:srgbClr val="0070C0"/>
                </a:solidFill>
                <a:latin typeface="ＭＳ Ｐゴシック"/>
              </a:rPr>
              <a:t>31</a:t>
            </a:r>
            <a:r>
              <a:rPr lang="ja-JP" altLang="en-US" sz="1400" u="sng" dirty="0">
                <a:solidFill>
                  <a:srgbClr val="0070C0"/>
                </a:solidFill>
                <a:latin typeface="ＭＳ Ｐゴシック"/>
              </a:rPr>
              <a:t>日以前に、３月以上</a:t>
            </a:r>
            <a:endParaRPr lang="en-US" altLang="ja-JP" sz="1400" u="sng" dirty="0">
              <a:solidFill>
                <a:srgbClr val="0070C0"/>
              </a:solidFill>
              <a:latin typeface="ＭＳ Ｐゴシック"/>
            </a:endParaRPr>
          </a:p>
          <a:p>
            <a:r>
              <a:rPr lang="en-US" altLang="ja-JP" sz="1400" dirty="0">
                <a:solidFill>
                  <a:srgbClr val="0070C0"/>
                </a:solidFill>
                <a:latin typeface="ＭＳ Ｐゴシック"/>
              </a:rPr>
              <a:t>     </a:t>
            </a:r>
            <a:r>
              <a:rPr lang="ja-JP" altLang="en-US" sz="1400" u="sng" dirty="0">
                <a:solidFill>
                  <a:srgbClr val="0070C0"/>
                </a:solidFill>
                <a:latin typeface="ＭＳ Ｐゴシック"/>
              </a:rPr>
              <a:t>継続して定期的に、電話、テレビ画像等による再診料を算定していた患者については、当該医学管理を前提とした医学管理</a:t>
            </a:r>
            <a:endParaRPr lang="en-US" altLang="ja-JP" sz="1400" u="sng" dirty="0">
              <a:solidFill>
                <a:srgbClr val="0070C0"/>
              </a:solidFill>
              <a:latin typeface="ＭＳ Ｐゴシック"/>
            </a:endParaRPr>
          </a:p>
          <a:p>
            <a:r>
              <a:rPr lang="en-US" altLang="ja-JP" sz="1400" dirty="0">
                <a:solidFill>
                  <a:srgbClr val="0070C0"/>
                </a:solidFill>
                <a:latin typeface="ＭＳ Ｐゴシック"/>
              </a:rPr>
              <a:t>     </a:t>
            </a:r>
            <a:r>
              <a:rPr lang="ja-JP" altLang="en-US" sz="1400" u="sng" dirty="0">
                <a:solidFill>
                  <a:srgbClr val="0070C0"/>
                </a:solidFill>
                <a:latin typeface="ＭＳ Ｐゴシック"/>
              </a:rPr>
              <a:t>に係る一連の診療が終了するまでの間、当該再診料を引き続き算定することができる</a:t>
            </a:r>
            <a:r>
              <a:rPr lang="ja-JP" altLang="en-US" sz="1400" dirty="0">
                <a:solidFill>
                  <a:prstClr val="black"/>
                </a:solidFill>
                <a:latin typeface="ＭＳ Ｐゴシック"/>
              </a:rPr>
              <a:t>。その場合には、</a:t>
            </a:r>
            <a:r>
              <a:rPr lang="ja-JP" altLang="en-US" sz="1400" u="sng" dirty="0">
                <a:solidFill>
                  <a:srgbClr val="0070C0"/>
                </a:solidFill>
                <a:latin typeface="ＭＳ Ｐゴシック"/>
              </a:rPr>
              <a:t>時間外加算、休日加</a:t>
            </a:r>
            <a:endParaRPr lang="en-US" altLang="ja-JP" sz="1400" u="sng" dirty="0">
              <a:solidFill>
                <a:srgbClr val="0070C0"/>
              </a:solidFill>
              <a:latin typeface="ＭＳ Ｐゴシック"/>
            </a:endParaRPr>
          </a:p>
          <a:p>
            <a:r>
              <a:rPr lang="en-US" altLang="ja-JP" sz="1400" dirty="0">
                <a:solidFill>
                  <a:srgbClr val="0070C0"/>
                </a:solidFill>
                <a:latin typeface="ＭＳ Ｐゴシック"/>
              </a:rPr>
              <a:t>     </a:t>
            </a:r>
            <a:r>
              <a:rPr lang="ja-JP" altLang="en-US" sz="1400" u="sng" dirty="0">
                <a:solidFill>
                  <a:srgbClr val="0070C0"/>
                </a:solidFill>
                <a:latin typeface="ＭＳ Ｐゴシック"/>
              </a:rPr>
              <a:t>算、深夜加算又は夜間・早朝等加算は算定できない</a:t>
            </a:r>
            <a:r>
              <a:rPr lang="ja-JP" altLang="en-US" sz="1400" dirty="0">
                <a:solidFill>
                  <a:prstClr val="black"/>
                </a:solidFill>
                <a:latin typeface="ＭＳ Ｐゴシック"/>
              </a:rPr>
              <a:t>。</a:t>
            </a:r>
          </a:p>
          <a:p>
            <a:pPr lvl="0">
              <a:defRPr/>
            </a:pPr>
            <a:r>
              <a:rPr lang="en-US" altLang="ja-JP" sz="1400" dirty="0">
                <a:solidFill>
                  <a:prstClr val="black"/>
                </a:solidFill>
                <a:latin typeface="ＭＳ Ｐゴシック"/>
              </a:rPr>
              <a:t>(</a:t>
            </a:r>
            <a:r>
              <a:rPr lang="ja-JP" altLang="en-US" sz="1400" dirty="0">
                <a:solidFill>
                  <a:prstClr val="black"/>
                </a:solidFill>
                <a:latin typeface="ＭＳ Ｐゴシック"/>
              </a:rPr>
              <a:t>２</a:t>
            </a:r>
            <a:r>
              <a:rPr lang="en-US" altLang="ja-JP" sz="1400" dirty="0">
                <a:solidFill>
                  <a:prstClr val="black"/>
                </a:solidFill>
                <a:latin typeface="ＭＳ Ｐゴシック"/>
              </a:rPr>
              <a:t>)  </a:t>
            </a:r>
            <a:r>
              <a:rPr lang="ja-JP" altLang="en-US" sz="1400" dirty="0">
                <a:solidFill>
                  <a:prstClr val="black"/>
                </a:solidFill>
                <a:latin typeface="ＭＳ Ｐゴシック"/>
              </a:rPr>
              <a:t>当該再診料を算定する際には、第２章第１部の各区分に規定する</a:t>
            </a:r>
            <a:r>
              <a:rPr lang="ja-JP" altLang="en-US" sz="1400" u="sng" dirty="0">
                <a:solidFill>
                  <a:srgbClr val="0070C0"/>
                </a:solidFill>
                <a:latin typeface="ＭＳ Ｐゴシック"/>
              </a:rPr>
              <a:t>医学管理等は算定できない</a:t>
            </a:r>
            <a:r>
              <a:rPr lang="ja-JP" altLang="en-US" sz="1400" dirty="0">
                <a:solidFill>
                  <a:prstClr val="black"/>
                </a:solidFill>
                <a:latin typeface="ＭＳ Ｐゴシック"/>
              </a:rPr>
              <a:t>。</a:t>
            </a:r>
          </a:p>
          <a:p>
            <a:pPr lvl="0">
              <a:defRPr/>
            </a:pPr>
            <a:r>
              <a:rPr lang="en-US" altLang="ja-JP" sz="1400" dirty="0">
                <a:solidFill>
                  <a:prstClr val="black"/>
                </a:solidFill>
                <a:latin typeface="ＭＳ Ｐゴシック"/>
              </a:rPr>
              <a:t>(</a:t>
            </a:r>
            <a:r>
              <a:rPr lang="ja-JP" altLang="en-US" sz="1400" dirty="0">
                <a:solidFill>
                  <a:prstClr val="black"/>
                </a:solidFill>
                <a:latin typeface="ＭＳ Ｐゴシック"/>
              </a:rPr>
              <a:t>３</a:t>
            </a:r>
            <a:r>
              <a:rPr lang="en-US" altLang="ja-JP" sz="1400" dirty="0">
                <a:solidFill>
                  <a:prstClr val="black"/>
                </a:solidFill>
                <a:latin typeface="ＭＳ Ｐゴシック"/>
              </a:rPr>
              <a:t>)  </a:t>
            </a:r>
            <a:r>
              <a:rPr lang="ja-JP" altLang="en-US" sz="1400" dirty="0">
                <a:solidFill>
                  <a:prstClr val="black"/>
                </a:solidFill>
                <a:latin typeface="ＭＳ Ｐゴシック"/>
              </a:rPr>
              <a:t>当該再診料を算定する際には、</a:t>
            </a:r>
            <a:r>
              <a:rPr lang="ja-JP" altLang="en-US" sz="1400" u="sng" dirty="0">
                <a:solidFill>
                  <a:srgbClr val="0070C0"/>
                </a:solidFill>
                <a:latin typeface="ＭＳ Ｐゴシック"/>
              </a:rPr>
              <a:t>予約に基づく診察による特別の料金の徴収はできない</a:t>
            </a:r>
            <a:endParaRPr lang="en-US" altLang="ja-JP" sz="1400" u="sng" dirty="0">
              <a:solidFill>
                <a:srgbClr val="FF0000"/>
              </a:solidFill>
              <a:latin typeface="ＭＳ Ｐゴシック"/>
            </a:endParaRPr>
          </a:p>
        </p:txBody>
      </p:sp>
      <p:sp>
        <p:nvSpPr>
          <p:cNvPr id="1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 name="テキスト ボックス 9"/>
          <p:cNvSpPr txBox="1"/>
          <p:nvPr/>
        </p:nvSpPr>
        <p:spPr>
          <a:xfrm>
            <a:off x="1352600" y="1484784"/>
            <a:ext cx="864096"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17</a:t>
            </a:r>
            <a:endParaRPr lang="ja-JP" altLang="en-US" sz="1200" dirty="0">
              <a:solidFill>
                <a:srgbClr val="002060"/>
              </a:solidFill>
              <a:latin typeface="ＭＳ Ｐゴシック" panose="020B0600070205080204" pitchFamily="50" charset="-128"/>
            </a:endParaRPr>
          </a:p>
        </p:txBody>
      </p:sp>
      <p:sp>
        <p:nvSpPr>
          <p:cNvPr id="13" name="テキスト ボックス 12"/>
          <p:cNvSpPr txBox="1"/>
          <p:nvPr/>
        </p:nvSpPr>
        <p:spPr>
          <a:xfrm>
            <a:off x="4448944" y="4879793"/>
            <a:ext cx="2097156"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240</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269</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217151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２．改定の基本的視点と具体的方向性⑥</a:t>
            </a:r>
            <a:endParaRPr lang="en-US" altLang="ja-JP" sz="2200" dirty="0">
              <a:solidFill>
                <a:srgbClr val="000000"/>
              </a:solidFill>
            </a:endParaRPr>
          </a:p>
        </p:txBody>
      </p:sp>
      <p:sp>
        <p:nvSpPr>
          <p:cNvPr id="7" name="Rectangle 4"/>
          <p:cNvSpPr>
            <a:spLocks noChangeArrowheads="1"/>
          </p:cNvSpPr>
          <p:nvPr/>
        </p:nvSpPr>
        <p:spPr bwMode="auto">
          <a:xfrm>
            <a:off x="340537" y="1196776"/>
            <a:ext cx="9360827" cy="5083443"/>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（３）医療従事者の負担軽減、働き方改革の推進</a:t>
            </a:r>
            <a:endParaRPr lang="en-US" altLang="ja-JP" sz="2000" b="1" u="sng" dirty="0">
              <a:solidFill>
                <a:srgbClr val="000000"/>
              </a:solidFill>
              <a:latin typeface="ＭＳ Ｐゴシック"/>
            </a:endParaRP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基本的視点</a:t>
            </a:r>
            <a:r>
              <a:rPr kumimoji="0" lang="en-US" altLang="ja-JP" kern="0" dirty="0">
                <a:solidFill>
                  <a:prstClr val="black"/>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医療従事者の厳しい勤務環境が指摘されている中、医療の安全の確保や地域医療の確保</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err="1">
                <a:solidFill>
                  <a:prstClr val="black"/>
                </a:solidFill>
                <a:latin typeface="ＭＳ Ｐゴシック"/>
              </a:rPr>
              <a:t>にも</a:t>
            </a:r>
            <a:r>
              <a:rPr kumimoji="0" lang="ja-JP" altLang="en-US" kern="0" dirty="0">
                <a:solidFill>
                  <a:prstClr val="black"/>
                </a:solidFill>
                <a:latin typeface="ＭＳ Ｐゴシック"/>
              </a:rPr>
              <a:t>留意しつつ、医療従事者の負担の軽減を図り、あわせて、各々の専門性を発揮でき、</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柔軟な働き方ができるよう、環境の整備、働き方改革を推進することが必要である。</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具体的方向性の例</a:t>
            </a:r>
            <a:r>
              <a:rPr kumimoji="0" lang="en-US" altLang="ja-JP" kern="0" dirty="0">
                <a:solidFill>
                  <a:prstClr val="black"/>
                </a:solidFill>
                <a:latin typeface="ＭＳ Ｐゴシック"/>
              </a:rPr>
              <a:t>》</a:t>
            </a:r>
          </a:p>
          <a:p>
            <a:pPr fontAlgn="base">
              <a:spcAft>
                <a:spcPct val="0"/>
              </a:spcAft>
              <a:defRPr/>
            </a:pPr>
            <a:r>
              <a:rPr kumimoji="0" lang="ja-JP" altLang="en-US" kern="0" dirty="0">
                <a:solidFill>
                  <a:prstClr val="black"/>
                </a:solidFill>
                <a:uFill>
                  <a:solidFill>
                    <a:srgbClr val="FF0000"/>
                  </a:solidFill>
                </a:uFill>
                <a:latin typeface="ＭＳ Ｐゴシック"/>
              </a:rPr>
              <a:t>○　チーム医療等の推進（業務の共同化、移管等）等の勤務環境の改善</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専門職の柔軟な配置や、業務の共同化・移管等を含む多職種によるチーム医療の推進等、</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勤務環境を改善。</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業務の効率化・合理化</a:t>
            </a:r>
            <a:endParaRPr kumimoji="0" lang="en-US" altLang="ja-JP" kern="0" dirty="0">
              <a:solidFill>
                <a:prstClr val="black"/>
              </a:solidFill>
              <a:uFill>
                <a:solidFill>
                  <a:srgbClr val="FF0000"/>
                </a:solidFill>
              </a:uFill>
              <a:latin typeface="ＭＳ Ｐゴシック"/>
            </a:endParaRPr>
          </a:p>
          <a:p>
            <a:pPr marL="273050" indent="-273050" fontAlgn="base">
              <a:spcAft>
                <a:spcPct val="0"/>
              </a:spcAft>
              <a:defRPr/>
            </a:pPr>
            <a:r>
              <a:rPr kumimoji="0" lang="ja-JP" altLang="en-US" kern="0" dirty="0">
                <a:solidFill>
                  <a:prstClr val="black"/>
                </a:solidFill>
                <a:latin typeface="ＭＳ Ｐゴシック"/>
              </a:rPr>
              <a:t>　・  　保険医療機関や審査支払機関の業務を効率化・合理化し、負担を軽減する観点から、</a:t>
            </a:r>
            <a:endParaRPr kumimoji="0" lang="en-US" altLang="ja-JP" kern="0" dirty="0">
              <a:solidFill>
                <a:prstClr val="black"/>
              </a:solidFill>
              <a:latin typeface="ＭＳ Ｐゴシック"/>
            </a:endParaRPr>
          </a:p>
          <a:p>
            <a:pPr marL="273050" indent="-273050" fontAlgn="base">
              <a:spcAft>
                <a:spcPct val="0"/>
              </a:spcAft>
              <a:defRPr/>
            </a:pPr>
            <a:r>
              <a:rPr kumimoji="0" lang="ja-JP" altLang="en-US" kern="0" dirty="0">
                <a:solidFill>
                  <a:prstClr val="black"/>
                </a:solidFill>
                <a:latin typeface="ＭＳ Ｐゴシック"/>
              </a:rPr>
              <a:t>　　 診療報酬に関する届出・報告等を簡略化。</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ＩＣＴ等の将来の医療を担う新たな技術の着実な導入</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最新の技術革新を取り込むことにより、医療の質を向上させるため、遠隔診療の適切な</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活用や、医療連携を含めたＩＣＴ等の有効活用を推進。（再掲）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14</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51491020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2743" y="1313384"/>
            <a:ext cx="9689654" cy="5544616"/>
          </a:xfrm>
          <a:prstGeom prst="rect">
            <a:avLst/>
          </a:prstGeom>
          <a:solidFill>
            <a:schemeClr val="bg1"/>
          </a:solidFill>
          <a:ln w="9525">
            <a:solidFill>
              <a:schemeClr val="tx1"/>
            </a:solidFill>
            <a:miter lim="800000"/>
            <a:headEnd/>
            <a:tailEnd/>
          </a:ln>
        </p:spPr>
        <p:txBody>
          <a:bodyPr/>
          <a:lstStyle/>
          <a:p>
            <a:pPr>
              <a:defRPr/>
            </a:pPr>
            <a:endParaRPr lang="en-US" altLang="ja-JP" sz="600" dirty="0">
              <a:solidFill>
                <a:prstClr val="black"/>
              </a:solidFill>
              <a:latin typeface="ＭＳ Ｐゴシック"/>
            </a:endParaRPr>
          </a:p>
          <a:p>
            <a:pPr>
              <a:defRPr/>
            </a:pPr>
            <a:r>
              <a:rPr lang="en-US" altLang="ja-JP" sz="1600" b="1" dirty="0">
                <a:solidFill>
                  <a:srgbClr val="0070C0"/>
                </a:solidFill>
                <a:latin typeface="ＭＳ Ｐゴシック"/>
              </a:rPr>
              <a:t>(</a:t>
            </a:r>
            <a:r>
              <a:rPr lang="ja-JP" altLang="ja-JP" sz="1600" b="1" dirty="0">
                <a:solidFill>
                  <a:srgbClr val="0070C0"/>
                </a:solidFill>
                <a:latin typeface="ＭＳ Ｐゴシック"/>
              </a:rPr>
              <a:t>新</a:t>
            </a:r>
            <a:r>
              <a:rPr lang="en-US" altLang="ja-JP" sz="1600" b="1" dirty="0">
                <a:solidFill>
                  <a:srgbClr val="0070C0"/>
                </a:solidFill>
                <a:latin typeface="ＭＳ Ｐゴシック"/>
              </a:rPr>
              <a:t>)</a:t>
            </a:r>
            <a:r>
              <a:rPr lang="ja-JP" altLang="ja-JP" sz="1600" b="1" dirty="0">
                <a:solidFill>
                  <a:srgbClr val="0070C0"/>
                </a:solidFill>
                <a:latin typeface="ＭＳ Ｐゴシック"/>
              </a:rPr>
              <a:t>　　</a:t>
            </a:r>
            <a:r>
              <a:rPr lang="ja-JP" altLang="en-US" sz="1600" b="1" u="sng" dirty="0">
                <a:solidFill>
                  <a:srgbClr val="0070C0"/>
                </a:solidFill>
                <a:latin typeface="ＭＳ Ｐゴシック"/>
              </a:rPr>
              <a:t>在宅酸素療法指導管理料　遠隔モニタリング加算：１５０点（１月につき）</a:t>
            </a:r>
            <a:endParaRPr lang="en-US" altLang="ja-JP" sz="1600" b="1" dirty="0">
              <a:solidFill>
                <a:prstClr val="black"/>
              </a:solidFill>
              <a:latin typeface="ＭＳ Ｐゴシック"/>
            </a:endParaRPr>
          </a:p>
          <a:p>
            <a:pPr>
              <a:defRPr/>
            </a:pPr>
            <a:endParaRPr lang="ja-JP" altLang="ja-JP" sz="300" b="1" kern="100" dirty="0">
              <a:solidFill>
                <a:prstClr val="black"/>
              </a:solidFill>
              <a:latin typeface="ＭＳ Ｐゴシック"/>
              <a:cs typeface="Times New Roman" panose="02020603050405020304" pitchFamily="18" charset="0"/>
            </a:endParaRPr>
          </a:p>
          <a:p>
            <a:pPr marL="361950" indent="-361950">
              <a:tabLst>
                <a:tab pos="0" algn="l"/>
              </a:tabLst>
            </a:pPr>
            <a:r>
              <a:rPr lang="en-US" altLang="ja-JP" sz="1600" b="1" dirty="0">
                <a:solidFill>
                  <a:srgbClr val="0070C0"/>
                </a:solidFill>
                <a:latin typeface="ＭＳ Ｐゴシック"/>
              </a:rPr>
              <a:t>(</a:t>
            </a:r>
            <a:r>
              <a:rPr lang="ja-JP" altLang="ja-JP" sz="1600" b="1" dirty="0">
                <a:solidFill>
                  <a:srgbClr val="0070C0"/>
                </a:solidFill>
                <a:latin typeface="ＭＳ Ｐゴシック"/>
              </a:rPr>
              <a:t>新</a:t>
            </a:r>
            <a:r>
              <a:rPr lang="en-US" altLang="ja-JP" sz="1600" b="1" dirty="0">
                <a:solidFill>
                  <a:srgbClr val="0070C0"/>
                </a:solidFill>
                <a:latin typeface="ＭＳ Ｐゴシック"/>
              </a:rPr>
              <a:t>)</a:t>
            </a:r>
            <a:r>
              <a:rPr lang="ja-JP" altLang="ja-JP" sz="1600" b="1" dirty="0">
                <a:solidFill>
                  <a:srgbClr val="0070C0"/>
                </a:solidFill>
                <a:latin typeface="ＭＳ Ｐゴシック"/>
              </a:rPr>
              <a:t>　　</a:t>
            </a:r>
            <a:r>
              <a:rPr lang="ja-JP" altLang="en-US" sz="1600" b="1" u="sng" dirty="0">
                <a:solidFill>
                  <a:srgbClr val="0070C0"/>
                </a:solidFill>
                <a:latin typeface="ＭＳ Ｐゴシック"/>
              </a:rPr>
              <a:t>在宅持続陽圧呼吸療法指導管理料　遠隔モニタリング加算：１５０点（１月につき）</a:t>
            </a:r>
          </a:p>
          <a:p>
            <a:pPr marL="361950" indent="-361950">
              <a:tabLst>
                <a:tab pos="0" algn="l"/>
              </a:tabLst>
            </a:pPr>
            <a:endParaRPr lang="ja-JP" altLang="en-US" sz="400" dirty="0">
              <a:solidFill>
                <a:prstClr val="black"/>
              </a:solidFill>
              <a:latin typeface="ＭＳ Ｐゴシック"/>
            </a:endParaRPr>
          </a:p>
          <a:p>
            <a:pPr marL="361950" indent="-361950">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671512" indent="-228600">
              <a:buFontTx/>
              <a:buAutoNum type="arabicParenBoth"/>
              <a:tabLst>
                <a:tab pos="0" algn="l"/>
              </a:tabLst>
            </a:pPr>
            <a:r>
              <a:rPr lang="ja-JP" altLang="en-US" sz="1200" dirty="0">
                <a:solidFill>
                  <a:prstClr val="black"/>
                </a:solidFill>
                <a:latin typeface="ＭＳ Ｐゴシック"/>
              </a:rPr>
              <a:t> 前回受診月の翌月から今回受診月の前月までの期間、情報通信機器を活用した遠隔モニタリングを活用し、　　　　　　　　　　　　　　　　　　　療養上必要な指導を行った場合、遠隔モニタリング加算として、</a:t>
            </a:r>
            <a:r>
              <a:rPr lang="ja-JP" altLang="en-US" sz="1200" u="sng" dirty="0">
                <a:solidFill>
                  <a:srgbClr val="0070C0"/>
                </a:solidFill>
                <a:latin typeface="ＭＳ Ｐゴシック"/>
              </a:rPr>
              <a:t>２月を限度として</a:t>
            </a:r>
            <a:r>
              <a:rPr lang="ja-JP" altLang="en-US" sz="1200" dirty="0">
                <a:solidFill>
                  <a:prstClr val="black"/>
                </a:solidFill>
                <a:latin typeface="ＭＳ Ｐゴシック"/>
              </a:rPr>
              <a:t>所定点数に加算。</a:t>
            </a:r>
            <a:endParaRPr lang="en-US" altLang="ja-JP" sz="1200" dirty="0">
              <a:solidFill>
                <a:prstClr val="black"/>
              </a:solidFill>
              <a:latin typeface="ＭＳ Ｐゴシック"/>
            </a:endParaRPr>
          </a:p>
          <a:p>
            <a:pPr marL="625475" indent="-182563">
              <a:tabLst>
                <a:tab pos="0" algn="l"/>
              </a:tabLst>
            </a:pPr>
            <a:r>
              <a:rPr lang="en-US" altLang="ja-JP" sz="1200" dirty="0">
                <a:solidFill>
                  <a:prstClr val="black"/>
                </a:solidFill>
                <a:latin typeface="ＭＳ Ｐゴシック"/>
              </a:rPr>
              <a:t>(2)</a:t>
            </a:r>
            <a:r>
              <a:rPr lang="ja-JP" altLang="en-US" sz="1200" dirty="0">
                <a:solidFill>
                  <a:prstClr val="black"/>
                </a:solidFill>
                <a:latin typeface="ＭＳ Ｐゴシック"/>
              </a:rPr>
              <a:t>　患者の同意を得た上で、対面による診療と遠隔モニタリングを組み合わせた療養計画を作成し、当該計画に　　　　　　　　　　　　　　　　　　　基づき診察を行った上で、その内容を診療録に添付している。</a:t>
            </a:r>
            <a:endParaRPr lang="en-US" altLang="ja-JP" sz="1200" dirty="0">
              <a:solidFill>
                <a:prstClr val="black"/>
              </a:solidFill>
              <a:latin typeface="ＭＳ Ｐゴシック"/>
            </a:endParaRPr>
          </a:p>
          <a:p>
            <a:pPr marL="625475" indent="-182563">
              <a:tabLst>
                <a:tab pos="0" algn="l"/>
              </a:tabLst>
            </a:pPr>
            <a:r>
              <a:rPr lang="en-US" altLang="ja-JP" sz="1200" dirty="0">
                <a:solidFill>
                  <a:prstClr val="black"/>
                </a:solidFill>
                <a:latin typeface="ＭＳ Ｐゴシック"/>
              </a:rPr>
              <a:t>(3)</a:t>
            </a:r>
            <a:r>
              <a:rPr lang="ja-JP" altLang="en-US" sz="1200" dirty="0">
                <a:solidFill>
                  <a:prstClr val="black"/>
                </a:solidFill>
                <a:latin typeface="ＭＳ Ｐゴシック"/>
              </a:rPr>
              <a:t>　対面診療の間に、適切な指導・管理を行い、状況に応じて適宜患者に来院等を促す等の対応を行うこと。</a:t>
            </a:r>
            <a:endParaRPr lang="en-US" altLang="ja-JP" sz="1200" dirty="0">
              <a:solidFill>
                <a:prstClr val="black"/>
              </a:solidFill>
              <a:latin typeface="ＭＳ Ｐゴシック"/>
            </a:endParaRPr>
          </a:p>
          <a:p>
            <a:pPr marL="671512" indent="-228600">
              <a:buFontTx/>
              <a:buAutoNum type="arabicParenBoth" startAt="4"/>
              <a:tabLst>
                <a:tab pos="0" algn="l"/>
              </a:tabLst>
            </a:pPr>
            <a:r>
              <a:rPr lang="ja-JP" altLang="en-US" sz="1200" u="sng" dirty="0">
                <a:solidFill>
                  <a:srgbClr val="0070C0"/>
                </a:solidFill>
                <a:latin typeface="ＭＳ Ｐゴシック"/>
              </a:rPr>
              <a:t>少なくとも月１回は、モニタリングにより得られた臨床所見等を診療録に記載</a:t>
            </a:r>
            <a:r>
              <a:rPr lang="ja-JP" altLang="en-US" sz="1200" dirty="0">
                <a:solidFill>
                  <a:prstClr val="black"/>
                </a:solidFill>
                <a:latin typeface="ＭＳ Ｐゴシック"/>
              </a:rPr>
              <a:t>しており、また、必要な指導を　　　　　　　　　　　　　　　　　　　行った際には、当該指導内容を診療録に記載していること。</a:t>
            </a:r>
            <a:endParaRPr lang="en-US" altLang="ja-JP" sz="1200" dirty="0">
              <a:solidFill>
                <a:prstClr val="black"/>
              </a:solidFill>
              <a:latin typeface="ＭＳ Ｐゴシック"/>
            </a:endParaRPr>
          </a:p>
          <a:p>
            <a:pPr marL="671512" indent="-228600">
              <a:buFontTx/>
              <a:buAutoNum type="arabicParenBoth" startAt="4"/>
              <a:tabLst>
                <a:tab pos="0" algn="l"/>
              </a:tabLst>
            </a:pPr>
            <a:r>
              <a:rPr lang="ja-JP" altLang="en-US" sz="1200" dirty="0">
                <a:solidFill>
                  <a:prstClr val="black"/>
                </a:solidFill>
                <a:latin typeface="ＭＳ Ｐゴシック"/>
              </a:rPr>
              <a:t>当該管理を行う際には、厚生労働省の定める情報通信機器を用いた診療に係る指針に沿って診療を行う。</a:t>
            </a:r>
          </a:p>
          <a:p>
            <a:pPr marL="361950" indent="-361950">
              <a:tabLst>
                <a:tab pos="0" algn="l"/>
              </a:tabLst>
            </a:pPr>
            <a:endParaRPr lang="en-US" altLang="ja-JP" sz="700" dirty="0">
              <a:solidFill>
                <a:prstClr val="black"/>
              </a:solidFill>
              <a:latin typeface="ＭＳ Ｐゴシック"/>
            </a:endParaRPr>
          </a:p>
          <a:p>
            <a:pPr>
              <a:tabLst>
                <a:tab pos="0" algn="l"/>
              </a:tabLst>
            </a:pPr>
            <a:r>
              <a:rPr lang="ja-JP" altLang="en-US" sz="1200" dirty="0">
                <a:solidFill>
                  <a:prstClr val="black"/>
                </a:solidFill>
                <a:latin typeface="ＭＳ Ｐゴシック"/>
              </a:rPr>
              <a:t>　　［施設基準］</a:t>
            </a:r>
            <a:endParaRPr lang="en-US" altLang="ja-JP" sz="1200" dirty="0">
              <a:solidFill>
                <a:prstClr val="black"/>
              </a:solidFill>
              <a:latin typeface="ＭＳ Ｐゴシック"/>
            </a:endParaRPr>
          </a:p>
          <a:p>
            <a:pPr marL="671512" indent="-228600">
              <a:buFontTx/>
              <a:buAutoNum type="arabicParenBoth"/>
              <a:tabLst>
                <a:tab pos="0" algn="l"/>
              </a:tabLst>
            </a:pPr>
            <a:r>
              <a:rPr lang="ja-JP" altLang="en-US" sz="1200" dirty="0">
                <a:solidFill>
                  <a:prstClr val="black"/>
                </a:solidFill>
                <a:latin typeface="ＭＳ Ｐゴシック"/>
              </a:rPr>
              <a:t> 厚生労働省の定める情報通信機器を用いた診療に係る指針に沿って診療を行う体制を有する保険医療機関であること。</a:t>
            </a:r>
            <a:endParaRPr lang="en-US" altLang="ja-JP" sz="1200" dirty="0">
              <a:solidFill>
                <a:prstClr val="black"/>
              </a:solidFill>
              <a:latin typeface="ＭＳ Ｐゴシック"/>
            </a:endParaRPr>
          </a:p>
          <a:p>
            <a:pPr marL="671512" indent="-228600">
              <a:buFontTx/>
              <a:buAutoNum type="arabicParenBoth"/>
              <a:tabLst>
                <a:tab pos="0" algn="l"/>
              </a:tabLst>
            </a:pPr>
            <a:r>
              <a:rPr lang="ja-JP" altLang="en-US" sz="1200" dirty="0">
                <a:solidFill>
                  <a:prstClr val="black"/>
                </a:solidFill>
                <a:latin typeface="ＭＳ Ｐゴシック"/>
              </a:rPr>
              <a:t> オンライン診療料の算定患者について、緊急時に概ね</a:t>
            </a:r>
            <a:r>
              <a:rPr lang="en-US" altLang="ja-JP" sz="1200" dirty="0">
                <a:solidFill>
                  <a:prstClr val="black"/>
                </a:solidFill>
                <a:latin typeface="ＭＳ Ｐゴシック"/>
              </a:rPr>
              <a:t>30</a:t>
            </a:r>
            <a:r>
              <a:rPr lang="ja-JP" altLang="en-US" sz="1200" dirty="0">
                <a:solidFill>
                  <a:prstClr val="black"/>
                </a:solidFill>
                <a:latin typeface="ＭＳ Ｐゴシック"/>
              </a:rPr>
              <a:t>分以内に当該保険医療機関が対面による診察が可能な体制を有していること。</a:t>
            </a:r>
            <a:endParaRPr lang="en-US" altLang="ja-JP" sz="1200" dirty="0">
              <a:solidFill>
                <a:prstClr val="black"/>
              </a:solidFill>
              <a:latin typeface="ＭＳ Ｐゴシック"/>
            </a:endParaRPr>
          </a:p>
          <a:p>
            <a:pPr marL="361950" indent="-361950">
              <a:tabLst>
                <a:tab pos="0" algn="l"/>
              </a:tabLst>
            </a:pPr>
            <a:r>
              <a:rPr lang="ja-JP" altLang="en-US" sz="700" dirty="0">
                <a:solidFill>
                  <a:prstClr val="black"/>
                </a:solidFill>
                <a:latin typeface="ＭＳ Ｐゴシック"/>
              </a:rPr>
              <a:t>　　</a:t>
            </a:r>
            <a:endParaRPr lang="ja-JP" altLang="en-US" sz="1200" dirty="0">
              <a:solidFill>
                <a:prstClr val="black"/>
              </a:solidFill>
              <a:latin typeface="ＭＳ Ｐゴシック"/>
            </a:endParaRPr>
          </a:p>
          <a:p>
            <a:pPr marL="361950" indent="-361950">
              <a:tabLst>
                <a:tab pos="0" algn="l"/>
              </a:tabLst>
            </a:pPr>
            <a:endParaRPr lang="ja-JP" altLang="en-US" sz="1200" u="sng" dirty="0">
              <a:solidFill>
                <a:srgbClr val="0070C0"/>
              </a:solidFill>
              <a:latin typeface="ＭＳ Ｐゴシック"/>
            </a:endParaRPr>
          </a:p>
          <a:p>
            <a:pPr marL="361950" indent="-361950">
              <a:tabLst>
                <a:tab pos="0" algn="l"/>
              </a:tabLst>
            </a:pPr>
            <a:endParaRPr lang="en-US" altLang="ja-JP" sz="1200" dirty="0">
              <a:solidFill>
                <a:prstClr val="black"/>
              </a:solidFill>
              <a:latin typeface="ＭＳ Ｐゴシック"/>
            </a:endParaRPr>
          </a:p>
          <a:p>
            <a:pPr marL="361950" indent="-361950">
              <a:tabLst>
                <a:tab pos="0" algn="l"/>
              </a:tabLst>
            </a:pPr>
            <a:r>
              <a:rPr lang="ja-JP" altLang="en-US" u="sng" dirty="0">
                <a:solidFill>
                  <a:srgbClr val="0070C0"/>
                </a:solidFill>
                <a:latin typeface="ＭＳ Ｐゴシック"/>
              </a:rPr>
              <a:t>　　</a:t>
            </a:r>
            <a:endParaRPr lang="en-US" altLang="ja-JP" sz="1400" dirty="0">
              <a:solidFill>
                <a:prstClr val="black"/>
              </a:solidFill>
              <a:latin typeface="ＭＳ Ｐゴシック"/>
            </a:endParaRPr>
          </a:p>
          <a:p>
            <a:pPr>
              <a:defRPr/>
            </a:pPr>
            <a:endParaRPr lang="en-US" altLang="ja-JP" sz="1600" dirty="0">
              <a:solidFill>
                <a:prstClr val="black"/>
              </a:solidFill>
              <a:latin typeface="ＭＳ Ｐゴシック"/>
            </a:endParaRPr>
          </a:p>
        </p:txBody>
      </p:sp>
      <p:graphicFrame>
        <p:nvGraphicFramePr>
          <p:cNvPr id="25" name="図表 24"/>
          <p:cNvGraphicFramePr/>
          <p:nvPr>
            <p:extLst/>
          </p:nvPr>
        </p:nvGraphicFramePr>
        <p:xfrm>
          <a:off x="812636" y="6209255"/>
          <a:ext cx="8841446" cy="2880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円/楕円 26"/>
          <p:cNvSpPr/>
          <p:nvPr/>
        </p:nvSpPr>
        <p:spPr>
          <a:xfrm>
            <a:off x="3213764" y="4769105"/>
            <a:ext cx="1638092" cy="438963"/>
          </a:xfrm>
          <a:prstGeom prst="ellipse">
            <a:avLst/>
          </a:prstGeom>
          <a:solidFill>
            <a:schemeClr val="accent4">
              <a:lumMod val="40000"/>
              <a:lumOff val="60000"/>
            </a:schemeClr>
          </a:solidFill>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algn="ctr" defTabSz="913363"/>
            <a:r>
              <a:rPr lang="ja-JP" altLang="en-US" sz="1100" b="1" dirty="0">
                <a:solidFill>
                  <a:prstClr val="black"/>
                </a:solidFill>
              </a:rPr>
              <a:t>遠隔モニタリングによる指導管理</a:t>
            </a:r>
          </a:p>
        </p:txBody>
      </p:sp>
      <p:sp>
        <p:nvSpPr>
          <p:cNvPr id="28" name="正方形/長方形 27"/>
          <p:cNvSpPr/>
          <p:nvPr/>
        </p:nvSpPr>
        <p:spPr>
          <a:xfrm>
            <a:off x="1196685" y="5309239"/>
            <a:ext cx="792000" cy="756000"/>
          </a:xfrm>
          <a:prstGeom prst="rect">
            <a:avLst/>
          </a:prstGeom>
          <a:solidFill>
            <a:schemeClr val="accent6">
              <a:lumMod val="20000"/>
              <a:lumOff val="80000"/>
            </a:schemeClr>
          </a:solidFill>
          <a:ln>
            <a:solidFill>
              <a:schemeClr val="accent6"/>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100" dirty="0">
                <a:solidFill>
                  <a:prstClr val="black"/>
                </a:solidFill>
              </a:rPr>
              <a:t>指導管理料</a:t>
            </a:r>
          </a:p>
        </p:txBody>
      </p:sp>
      <p:sp>
        <p:nvSpPr>
          <p:cNvPr id="31" name="正方形/長方形 30"/>
          <p:cNvSpPr/>
          <p:nvPr/>
        </p:nvSpPr>
        <p:spPr>
          <a:xfrm>
            <a:off x="1975882"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100" dirty="0">
                <a:solidFill>
                  <a:prstClr val="black"/>
                </a:solidFill>
              </a:rPr>
              <a:t>機器</a:t>
            </a:r>
          </a:p>
          <a:p>
            <a:pPr algn="ctr" defTabSz="913363"/>
            <a:r>
              <a:rPr lang="ja-JP" altLang="en-US" sz="1100" dirty="0">
                <a:solidFill>
                  <a:prstClr val="black"/>
                </a:solidFill>
              </a:rPr>
              <a:t>加算</a:t>
            </a:r>
          </a:p>
        </p:txBody>
      </p:sp>
      <p:sp>
        <p:nvSpPr>
          <p:cNvPr id="32" name="円/楕円 31"/>
          <p:cNvSpPr/>
          <p:nvPr/>
        </p:nvSpPr>
        <p:spPr>
          <a:xfrm>
            <a:off x="1033420" y="4870286"/>
            <a:ext cx="1638092" cy="258859"/>
          </a:xfrm>
          <a:prstGeom prst="ellipse">
            <a:avLst/>
          </a:prstGeom>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algn="ctr" defTabSz="913363"/>
            <a:r>
              <a:rPr lang="ja-JP" altLang="en-US" sz="1400" b="1" dirty="0">
                <a:solidFill>
                  <a:prstClr val="black"/>
                </a:solidFill>
              </a:rPr>
              <a:t>対面受診</a:t>
            </a:r>
          </a:p>
        </p:txBody>
      </p:sp>
      <p:sp>
        <p:nvSpPr>
          <p:cNvPr id="34" name="円/楕円 33"/>
          <p:cNvSpPr/>
          <p:nvPr/>
        </p:nvSpPr>
        <p:spPr>
          <a:xfrm>
            <a:off x="7604240" y="4870286"/>
            <a:ext cx="1638092" cy="258859"/>
          </a:xfrm>
          <a:prstGeom prst="ellipse">
            <a:avLst/>
          </a:prstGeom>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algn="ctr" defTabSz="913363"/>
            <a:r>
              <a:rPr lang="ja-JP" altLang="en-US" sz="1400" b="1" dirty="0">
                <a:solidFill>
                  <a:prstClr val="black"/>
                </a:solidFill>
              </a:rPr>
              <a:t>対面受診</a:t>
            </a:r>
          </a:p>
        </p:txBody>
      </p:sp>
      <p:sp>
        <p:nvSpPr>
          <p:cNvPr id="41" name="正方形/長方形 40"/>
          <p:cNvSpPr/>
          <p:nvPr/>
        </p:nvSpPr>
        <p:spPr>
          <a:xfrm>
            <a:off x="4093828"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100" dirty="0">
                <a:solidFill>
                  <a:prstClr val="black"/>
                </a:solidFill>
              </a:rPr>
              <a:t>機器</a:t>
            </a:r>
          </a:p>
          <a:p>
            <a:pPr algn="ctr" defTabSz="913363"/>
            <a:r>
              <a:rPr lang="ja-JP" altLang="en-US" sz="1100" dirty="0">
                <a:solidFill>
                  <a:prstClr val="black"/>
                </a:solidFill>
              </a:rPr>
              <a:t>加算</a:t>
            </a:r>
          </a:p>
        </p:txBody>
      </p:sp>
      <p:sp>
        <p:nvSpPr>
          <p:cNvPr id="42" name="正方形/長方形 41"/>
          <p:cNvSpPr/>
          <p:nvPr/>
        </p:nvSpPr>
        <p:spPr>
          <a:xfrm>
            <a:off x="6326081"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100" dirty="0">
                <a:solidFill>
                  <a:prstClr val="black"/>
                </a:solidFill>
              </a:rPr>
              <a:t>機器</a:t>
            </a:r>
          </a:p>
          <a:p>
            <a:pPr algn="ctr" defTabSz="913363"/>
            <a:r>
              <a:rPr lang="ja-JP" altLang="en-US" sz="1100" dirty="0">
                <a:solidFill>
                  <a:prstClr val="black"/>
                </a:solidFill>
              </a:rPr>
              <a:t>加算</a:t>
            </a:r>
          </a:p>
        </p:txBody>
      </p:sp>
      <p:sp>
        <p:nvSpPr>
          <p:cNvPr id="43" name="正方形/長方形 42"/>
          <p:cNvSpPr/>
          <p:nvPr/>
        </p:nvSpPr>
        <p:spPr>
          <a:xfrm>
            <a:off x="7658161" y="5309239"/>
            <a:ext cx="792000" cy="756000"/>
          </a:xfrm>
          <a:prstGeom prst="rect">
            <a:avLst/>
          </a:prstGeom>
          <a:solidFill>
            <a:schemeClr val="accent6">
              <a:lumMod val="20000"/>
              <a:lumOff val="80000"/>
            </a:schemeClr>
          </a:solidFill>
          <a:ln>
            <a:solidFill>
              <a:schemeClr val="accent6"/>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100" dirty="0">
                <a:solidFill>
                  <a:prstClr val="black"/>
                </a:solidFill>
              </a:rPr>
              <a:t>指導管理料</a:t>
            </a:r>
          </a:p>
        </p:txBody>
      </p:sp>
      <p:sp>
        <p:nvSpPr>
          <p:cNvPr id="44" name="正方形/長方形 43"/>
          <p:cNvSpPr/>
          <p:nvPr/>
        </p:nvSpPr>
        <p:spPr>
          <a:xfrm>
            <a:off x="8450161"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100" dirty="0">
                <a:solidFill>
                  <a:prstClr val="black"/>
                </a:solidFill>
              </a:rPr>
              <a:t>機器</a:t>
            </a:r>
          </a:p>
          <a:p>
            <a:pPr algn="ctr" defTabSz="913363"/>
            <a:r>
              <a:rPr lang="ja-JP" altLang="en-US" sz="1100" dirty="0">
                <a:solidFill>
                  <a:prstClr val="black"/>
                </a:solidFill>
              </a:rPr>
              <a:t>加算</a:t>
            </a:r>
          </a:p>
        </p:txBody>
      </p:sp>
      <p:sp>
        <p:nvSpPr>
          <p:cNvPr id="45" name="正方形/長方形 44"/>
          <p:cNvSpPr/>
          <p:nvPr/>
        </p:nvSpPr>
        <p:spPr>
          <a:xfrm>
            <a:off x="3337828" y="5633191"/>
            <a:ext cx="756000" cy="430668"/>
          </a:xfrm>
          <a:prstGeom prst="rect">
            <a:avLst/>
          </a:prstGeom>
          <a:solidFill>
            <a:schemeClr val="accent3">
              <a:lumMod val="20000"/>
              <a:lumOff val="80000"/>
            </a:schemeClr>
          </a:solidFill>
          <a:ln>
            <a:solidFill>
              <a:schemeClr val="accent3"/>
            </a:solidFill>
            <a:prstDash val="solid"/>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050" b="1" dirty="0">
                <a:solidFill>
                  <a:srgbClr val="FF0000"/>
                </a:solidFill>
              </a:rPr>
              <a:t>遠隔モニタリング加算</a:t>
            </a:r>
          </a:p>
        </p:txBody>
      </p:sp>
      <p:sp>
        <p:nvSpPr>
          <p:cNvPr id="46" name="正方形/長方形 45"/>
          <p:cNvSpPr/>
          <p:nvPr/>
        </p:nvSpPr>
        <p:spPr>
          <a:xfrm>
            <a:off x="5569924" y="5633191"/>
            <a:ext cx="756000" cy="429288"/>
          </a:xfrm>
          <a:prstGeom prst="rect">
            <a:avLst/>
          </a:prstGeom>
          <a:solidFill>
            <a:schemeClr val="accent3">
              <a:lumMod val="20000"/>
              <a:lumOff val="80000"/>
            </a:schemeClr>
          </a:solidFill>
          <a:ln>
            <a:solidFill>
              <a:schemeClr val="accent3"/>
            </a:solidFill>
            <a:prstDash val="solid"/>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algn="ctr" defTabSz="913363"/>
            <a:r>
              <a:rPr lang="ja-JP" altLang="en-US" sz="1050" b="1" dirty="0">
                <a:solidFill>
                  <a:srgbClr val="FF0000"/>
                </a:solidFill>
              </a:rPr>
              <a:t>遠隔モニタリング加算</a:t>
            </a:r>
          </a:p>
        </p:txBody>
      </p:sp>
      <p:sp>
        <p:nvSpPr>
          <p:cNvPr id="47" name="テキスト ボックス 46"/>
          <p:cNvSpPr txBox="1"/>
          <p:nvPr/>
        </p:nvSpPr>
        <p:spPr>
          <a:xfrm>
            <a:off x="4096386" y="6050431"/>
            <a:ext cx="1440160" cy="230832"/>
          </a:xfrm>
          <a:prstGeom prst="rect">
            <a:avLst/>
          </a:prstGeom>
          <a:noFill/>
        </p:spPr>
        <p:txBody>
          <a:bodyPr wrap="square" rtlCol="0">
            <a:spAutoFit/>
          </a:bodyPr>
          <a:lstStyle/>
          <a:p>
            <a:r>
              <a:rPr lang="en-US" altLang="ja-JP" sz="900" dirty="0">
                <a:solidFill>
                  <a:prstClr val="black"/>
                </a:solidFill>
              </a:rPr>
              <a:t>※</a:t>
            </a:r>
            <a:r>
              <a:rPr lang="ja-JP" altLang="en-US" sz="900" dirty="0">
                <a:solidFill>
                  <a:prstClr val="black"/>
                </a:solidFill>
              </a:rPr>
              <a:t>請求は対面受診月</a:t>
            </a:r>
          </a:p>
        </p:txBody>
      </p:sp>
      <p:sp>
        <p:nvSpPr>
          <p:cNvPr id="48" name="テキスト ボックス 47"/>
          <p:cNvSpPr txBox="1"/>
          <p:nvPr/>
        </p:nvSpPr>
        <p:spPr>
          <a:xfrm>
            <a:off x="6362012" y="6050431"/>
            <a:ext cx="1440160" cy="230832"/>
          </a:xfrm>
          <a:prstGeom prst="rect">
            <a:avLst/>
          </a:prstGeom>
          <a:noFill/>
        </p:spPr>
        <p:txBody>
          <a:bodyPr wrap="square" rtlCol="0">
            <a:spAutoFit/>
          </a:bodyPr>
          <a:lstStyle/>
          <a:p>
            <a:r>
              <a:rPr lang="en-US" altLang="ja-JP" sz="900" dirty="0">
                <a:solidFill>
                  <a:prstClr val="black"/>
                </a:solidFill>
              </a:rPr>
              <a:t>※</a:t>
            </a:r>
            <a:r>
              <a:rPr lang="ja-JP" altLang="en-US" sz="900" dirty="0">
                <a:solidFill>
                  <a:prstClr val="black"/>
                </a:solidFill>
              </a:rPr>
              <a:t>請求は対面受診月</a:t>
            </a:r>
          </a:p>
        </p:txBody>
      </p:sp>
      <p:sp>
        <p:nvSpPr>
          <p:cNvPr id="49" name="円/楕円 48"/>
          <p:cNvSpPr/>
          <p:nvPr/>
        </p:nvSpPr>
        <p:spPr>
          <a:xfrm>
            <a:off x="5403145" y="4797162"/>
            <a:ext cx="1638092" cy="438963"/>
          </a:xfrm>
          <a:prstGeom prst="ellipse">
            <a:avLst/>
          </a:prstGeom>
          <a:solidFill>
            <a:schemeClr val="accent4">
              <a:lumMod val="40000"/>
              <a:lumOff val="60000"/>
            </a:schemeClr>
          </a:solidFill>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algn="ctr" defTabSz="913363"/>
            <a:r>
              <a:rPr lang="ja-JP" altLang="en-US" sz="1100" b="1" dirty="0">
                <a:solidFill>
                  <a:prstClr val="black"/>
                </a:solidFill>
              </a:rPr>
              <a:t>遠隔モニタリングによる指導管理</a:t>
            </a:r>
          </a:p>
        </p:txBody>
      </p:sp>
      <p:sp>
        <p:nvSpPr>
          <p:cNvPr id="3" name="テキスト ボックス 2"/>
          <p:cNvSpPr txBox="1"/>
          <p:nvPr/>
        </p:nvSpPr>
        <p:spPr>
          <a:xfrm>
            <a:off x="5026726" y="4440833"/>
            <a:ext cx="5457545" cy="246221"/>
          </a:xfrm>
          <a:prstGeom prst="rect">
            <a:avLst/>
          </a:prstGeom>
          <a:noFill/>
        </p:spPr>
        <p:txBody>
          <a:bodyPr wrap="square" rtlCol="0">
            <a:spAutoFit/>
          </a:bodyPr>
          <a:lstStyle/>
          <a:p>
            <a:r>
              <a:rPr lang="en-US" altLang="ja-JP" sz="1000" dirty="0">
                <a:solidFill>
                  <a:prstClr val="black"/>
                </a:solidFill>
              </a:rPr>
              <a:t>※</a:t>
            </a:r>
            <a:r>
              <a:rPr lang="ja-JP" altLang="en-US" sz="1000" dirty="0">
                <a:solidFill>
                  <a:prstClr val="black"/>
                </a:solidFill>
              </a:rPr>
              <a:t>それぞれの管理料ごとに、別途対象患者要件・施設基準が定められていることに留意</a:t>
            </a:r>
          </a:p>
        </p:txBody>
      </p:sp>
      <p:sp>
        <p:nvSpPr>
          <p:cNvPr id="4" name="テキスト ボックス 3"/>
          <p:cNvSpPr txBox="1"/>
          <p:nvPr/>
        </p:nvSpPr>
        <p:spPr>
          <a:xfrm>
            <a:off x="112742" y="796058"/>
            <a:ext cx="9661273" cy="805349"/>
          </a:xfrm>
          <a:prstGeom prst="rect">
            <a:avLst/>
          </a:prstGeom>
          <a:noFill/>
        </p:spPr>
        <p:txBody>
          <a:bodyPr wrap="square" rtlCol="0">
            <a:spAutoFit/>
          </a:bodyPr>
          <a:lstStyle/>
          <a:p>
            <a:pPr marL="176213" indent="-176213">
              <a:lnSpc>
                <a:spcPts val="1700"/>
              </a:lnSpc>
              <a:buFont typeface="Wingdings" panose="05000000000000000000" pitchFamily="2" charset="2"/>
              <a:buChar char="Ø"/>
            </a:pPr>
            <a:r>
              <a:rPr lang="ja-JP" altLang="en-US" dirty="0">
                <a:solidFill>
                  <a:prstClr val="black"/>
                </a:solidFill>
                <a:latin typeface="ＭＳ Ｐゴシック"/>
              </a:rPr>
              <a:t>　</a:t>
            </a:r>
            <a:r>
              <a:rPr lang="ja-JP" altLang="en-US" sz="1600" dirty="0">
                <a:solidFill>
                  <a:prstClr val="black"/>
                </a:solidFill>
                <a:latin typeface="ＭＳ Ｐゴシック"/>
              </a:rPr>
              <a:t>在宅酸素療法指導管理料及び在宅持続陽圧呼吸療法指導管理料について、情報通信機器等を併用した指導管理を評価する観点から、遠隔モニタリング加算を新設する。</a:t>
            </a:r>
            <a:endParaRPr lang="en-US" altLang="ja-JP" sz="1600" dirty="0">
              <a:solidFill>
                <a:prstClr val="black"/>
              </a:solidFill>
              <a:latin typeface="ＭＳ Ｐゴシック"/>
            </a:endParaRPr>
          </a:p>
          <a:p>
            <a:endParaRPr lang="ja-JP" altLang="en-US" dirty="0">
              <a:solidFill>
                <a:prstClr val="black"/>
              </a:solidFill>
            </a:endParaRPr>
          </a:p>
        </p:txBody>
      </p:sp>
      <p:pic>
        <p:nvPicPr>
          <p:cNvPr id="1026" name="Picture 2" descr="CPAP装着中の全体像"/>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6302"/>
          <a:stretch/>
        </p:blipFill>
        <p:spPr bwMode="auto">
          <a:xfrm>
            <a:off x="8207139" y="2831118"/>
            <a:ext cx="1393522" cy="976674"/>
          </a:xfrm>
          <a:prstGeom prst="rect">
            <a:avLst/>
          </a:prstGeom>
          <a:noFill/>
          <a:extLst>
            <a:ext uri="{909E8E84-426E-40DD-AFC4-6F175D3DCCD1}">
              <a14:hiddenFill xmlns:a14="http://schemas.microsoft.com/office/drawing/2010/main">
                <a:solidFill>
                  <a:srgbClr val="FFFFFF"/>
                </a:solidFill>
              </a14:hiddenFill>
            </a:ext>
          </a:extLst>
        </p:spPr>
      </p:pic>
      <p:sp>
        <p:nvSpPr>
          <p:cNvPr id="33" name="テキスト ボックス 32"/>
          <p:cNvSpPr txBox="1"/>
          <p:nvPr/>
        </p:nvSpPr>
        <p:spPr>
          <a:xfrm>
            <a:off x="8057140" y="3769239"/>
            <a:ext cx="1693520" cy="246120"/>
          </a:xfrm>
          <a:prstGeom prst="rect">
            <a:avLst/>
          </a:prstGeom>
          <a:noFill/>
        </p:spPr>
        <p:txBody>
          <a:bodyPr wrap="square" lIns="91335" tIns="45670" rIns="91335" bIns="45670" rtlCol="0">
            <a:spAutoFit/>
          </a:bodyPr>
          <a:lstStyle/>
          <a:p>
            <a:pPr algn="ctr"/>
            <a:r>
              <a:rPr lang="ja-JP" altLang="en-US" sz="1000" dirty="0">
                <a:solidFill>
                  <a:prstClr val="black"/>
                </a:solidFill>
              </a:rPr>
              <a:t>出典：日本呼吸器学会ＨＰ</a:t>
            </a:r>
          </a:p>
        </p:txBody>
      </p:sp>
      <p:sp>
        <p:nvSpPr>
          <p:cNvPr id="35" name="テキスト ボックス 34"/>
          <p:cNvSpPr txBox="1"/>
          <p:nvPr/>
        </p:nvSpPr>
        <p:spPr>
          <a:xfrm>
            <a:off x="8279369" y="2637753"/>
            <a:ext cx="1249069" cy="246120"/>
          </a:xfrm>
          <a:prstGeom prst="rect">
            <a:avLst/>
          </a:prstGeom>
          <a:noFill/>
        </p:spPr>
        <p:txBody>
          <a:bodyPr wrap="square" lIns="91335" tIns="45670" rIns="91335" bIns="45670" rtlCol="0">
            <a:spAutoFit/>
          </a:bodyPr>
          <a:lstStyle/>
          <a:p>
            <a:pPr algn="ctr"/>
            <a:r>
              <a:rPr lang="ja-JP" altLang="en-US" sz="1000" dirty="0">
                <a:solidFill>
                  <a:prstClr val="black"/>
                </a:solidFill>
              </a:rPr>
              <a:t>持続陽圧呼吸療法</a:t>
            </a:r>
          </a:p>
        </p:txBody>
      </p:sp>
      <p:pic>
        <p:nvPicPr>
          <p:cNvPr id="1028" name="Picture 4" descr="資料1"/>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5552" b="9487"/>
          <a:stretch/>
        </p:blipFill>
        <p:spPr bwMode="auto">
          <a:xfrm>
            <a:off x="8170428" y="1480213"/>
            <a:ext cx="1466949" cy="1141642"/>
          </a:xfrm>
          <a:prstGeom prst="rect">
            <a:avLst/>
          </a:prstGeom>
          <a:noFill/>
          <a:extLst>
            <a:ext uri="{909E8E84-426E-40DD-AFC4-6F175D3DCCD1}">
              <a14:hiddenFill xmlns:a14="http://schemas.microsoft.com/office/drawing/2010/main">
                <a:solidFill>
                  <a:srgbClr val="FFFFFF"/>
                </a:solidFill>
              </a14:hiddenFill>
            </a:ext>
          </a:extLst>
        </p:spPr>
      </p:pic>
      <p:sp>
        <p:nvSpPr>
          <p:cNvPr id="36" name="テキスト ボックス 35"/>
          <p:cNvSpPr txBox="1"/>
          <p:nvPr/>
        </p:nvSpPr>
        <p:spPr>
          <a:xfrm>
            <a:off x="8279369" y="1278053"/>
            <a:ext cx="1249069" cy="246120"/>
          </a:xfrm>
          <a:prstGeom prst="rect">
            <a:avLst/>
          </a:prstGeom>
          <a:noFill/>
        </p:spPr>
        <p:txBody>
          <a:bodyPr wrap="square" lIns="91335" tIns="45670" rIns="91335" bIns="45670" rtlCol="0">
            <a:spAutoFit/>
          </a:bodyPr>
          <a:lstStyle/>
          <a:p>
            <a:pPr algn="ctr"/>
            <a:r>
              <a:rPr lang="ja-JP" altLang="en-US" sz="1000" dirty="0">
                <a:solidFill>
                  <a:prstClr val="black"/>
                </a:solidFill>
              </a:rPr>
              <a:t>在宅酸素療法</a:t>
            </a:r>
          </a:p>
        </p:txBody>
      </p:sp>
      <p:sp>
        <p:nvSpPr>
          <p:cNvPr id="37" name="Rectangle 2"/>
          <p:cNvSpPr>
            <a:spLocks noChangeArrowheads="1"/>
          </p:cNvSpPr>
          <p:nvPr/>
        </p:nvSpPr>
        <p:spPr bwMode="auto">
          <a:xfrm>
            <a:off x="200611"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３．情報通信機器を活用した診療</a:t>
            </a:r>
          </a:p>
        </p:txBody>
      </p:sp>
      <p:sp>
        <p:nvSpPr>
          <p:cNvPr id="38" name="Rectangle 2"/>
          <p:cNvSpPr txBox="1">
            <a:spLocks noChangeArrowheads="1"/>
          </p:cNvSpPr>
          <p:nvPr/>
        </p:nvSpPr>
        <p:spPr>
          <a:xfrm>
            <a:off x="69380" y="455562"/>
            <a:ext cx="3803500"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（６）遠隔モニタリング加算の新設</a:t>
            </a:r>
            <a:endParaRPr kumimoji="0" lang="ja-JP" altLang="en-US" sz="2000" kern="0" dirty="0">
              <a:solidFill>
                <a:prstClr val="black"/>
              </a:solidFill>
              <a:latin typeface="ＭＳ Ｐゴシック" panose="020B0600070205080204" pitchFamily="50" charset="-128"/>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9" name="テキスト ボックス 38"/>
          <p:cNvSpPr txBox="1"/>
          <p:nvPr/>
        </p:nvSpPr>
        <p:spPr>
          <a:xfrm>
            <a:off x="606338" y="6592520"/>
            <a:ext cx="3796560" cy="24622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a:solidFill>
                  <a:srgbClr val="002060"/>
                </a:solidFill>
                <a:latin typeface="ＭＳ Ｐゴシック" panose="020B0600070205080204" pitchFamily="50" charset="-128"/>
              </a:rPr>
              <a:t>在宅酸素療法指導管理料：点</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255</a:t>
            </a:r>
            <a:r>
              <a:rPr lang="ja-JP" altLang="en-US" sz="1000" dirty="0" err="1">
                <a:solidFill>
                  <a:srgbClr val="002060"/>
                </a:solidFill>
                <a:latin typeface="ＭＳ Ｐゴシック" panose="020B0600070205080204" pitchFamily="50" charset="-128"/>
              </a:rPr>
              <a:t>，</a:t>
            </a:r>
            <a:r>
              <a:rPr lang="ja-JP" altLang="en-US" sz="1000" dirty="0">
                <a:solidFill>
                  <a:srgbClr val="002060"/>
                </a:solidFill>
                <a:latin typeface="ＭＳ Ｐゴシック" panose="020B0600070205080204" pitchFamily="50" charset="-128"/>
              </a:rPr>
              <a:t>留</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305</a:t>
            </a:r>
            <a:r>
              <a:rPr lang="ja-JP" altLang="en-US" sz="1000" dirty="0" err="1">
                <a:solidFill>
                  <a:srgbClr val="002060"/>
                </a:solidFill>
                <a:latin typeface="ＭＳ Ｐゴシック" panose="020B0600070205080204" pitchFamily="50" charset="-128"/>
              </a:rPr>
              <a:t>，</a:t>
            </a:r>
            <a:r>
              <a:rPr lang="ja-JP" altLang="en-US" sz="1000" dirty="0">
                <a:solidFill>
                  <a:srgbClr val="002060"/>
                </a:solidFill>
                <a:latin typeface="ＭＳ Ｐゴシック" panose="020B0600070205080204" pitchFamily="50" charset="-128"/>
              </a:rPr>
              <a:t>施告</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801</a:t>
            </a:r>
            <a:r>
              <a:rPr lang="ja-JP" altLang="en-US" sz="1000" dirty="0" err="1">
                <a:solidFill>
                  <a:srgbClr val="002060"/>
                </a:solidFill>
                <a:latin typeface="ＭＳ Ｐゴシック" panose="020B0600070205080204" pitchFamily="50" charset="-128"/>
              </a:rPr>
              <a:t>，</a:t>
            </a:r>
            <a:r>
              <a:rPr lang="ja-JP" altLang="en-US" sz="1000" dirty="0">
                <a:solidFill>
                  <a:srgbClr val="002060"/>
                </a:solidFill>
                <a:latin typeface="ＭＳ Ｐゴシック" panose="020B0600070205080204" pitchFamily="50" charset="-128"/>
              </a:rPr>
              <a:t>施通</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865</a:t>
            </a:r>
            <a:endParaRPr lang="ja-JP" altLang="en-US" sz="1000" dirty="0">
              <a:solidFill>
                <a:srgbClr val="002060"/>
              </a:solidFill>
              <a:latin typeface="ＭＳ Ｐゴシック" panose="020B0600070205080204" pitchFamily="50" charset="-128"/>
            </a:endParaRPr>
          </a:p>
        </p:txBody>
      </p:sp>
      <p:sp>
        <p:nvSpPr>
          <p:cNvPr id="40" name="テキスト ボックス 39"/>
          <p:cNvSpPr txBox="1"/>
          <p:nvPr/>
        </p:nvSpPr>
        <p:spPr>
          <a:xfrm>
            <a:off x="4592960" y="6592521"/>
            <a:ext cx="4935478" cy="24622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a:solidFill>
                  <a:srgbClr val="002060"/>
                </a:solidFill>
                <a:latin typeface="ＭＳ Ｐゴシック" panose="020B0600070205080204" pitchFamily="50" charset="-128"/>
              </a:rPr>
              <a:t>在宅持続陽圧呼吸療法指導管理料点</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256</a:t>
            </a:r>
            <a:r>
              <a:rPr lang="ja-JP" altLang="en-US" sz="1000" dirty="0" err="1">
                <a:solidFill>
                  <a:srgbClr val="002060"/>
                </a:solidFill>
                <a:latin typeface="ＭＳ Ｐゴシック" panose="020B0600070205080204" pitchFamily="50" charset="-128"/>
              </a:rPr>
              <a:t>，</a:t>
            </a:r>
            <a:r>
              <a:rPr lang="ja-JP" altLang="en-US" sz="1000" dirty="0">
                <a:solidFill>
                  <a:srgbClr val="002060"/>
                </a:solidFill>
                <a:latin typeface="ＭＳ Ｐゴシック" panose="020B0600070205080204" pitchFamily="50" charset="-128"/>
              </a:rPr>
              <a:t>留</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309</a:t>
            </a:r>
            <a:r>
              <a:rPr lang="ja-JP" altLang="en-US" sz="1000" dirty="0" err="1">
                <a:solidFill>
                  <a:srgbClr val="002060"/>
                </a:solidFill>
                <a:latin typeface="ＭＳ Ｐゴシック" panose="020B0600070205080204" pitchFamily="50" charset="-128"/>
              </a:rPr>
              <a:t>，</a:t>
            </a:r>
            <a:r>
              <a:rPr lang="ja-JP" altLang="en-US" sz="1000" dirty="0">
                <a:solidFill>
                  <a:srgbClr val="002060"/>
                </a:solidFill>
                <a:latin typeface="ＭＳ Ｐゴシック" panose="020B0600070205080204" pitchFamily="50" charset="-128"/>
              </a:rPr>
              <a:t>施告</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802</a:t>
            </a:r>
            <a:r>
              <a:rPr lang="ja-JP" altLang="en-US" sz="1000" dirty="0" err="1">
                <a:solidFill>
                  <a:srgbClr val="002060"/>
                </a:solidFill>
                <a:latin typeface="ＭＳ Ｐゴシック" panose="020B0600070205080204" pitchFamily="50" charset="-128"/>
              </a:rPr>
              <a:t>，</a:t>
            </a:r>
            <a:r>
              <a:rPr lang="ja-JP" altLang="en-US" sz="1000" dirty="0">
                <a:solidFill>
                  <a:srgbClr val="002060"/>
                </a:solidFill>
                <a:latin typeface="ＭＳ Ｐゴシック" panose="020B0600070205080204" pitchFamily="50" charset="-128"/>
              </a:rPr>
              <a:t>施通</a:t>
            </a:r>
            <a:r>
              <a:rPr lang="ja-JP" altLang="en-US" sz="1000" dirty="0" err="1">
                <a:solidFill>
                  <a:srgbClr val="002060"/>
                </a:solidFill>
                <a:latin typeface="ＭＳ Ｐゴシック" panose="020B0600070205080204" pitchFamily="50" charset="-128"/>
              </a:rPr>
              <a:t>ｐ</a:t>
            </a:r>
            <a:r>
              <a:rPr lang="en-US" altLang="ja-JP" sz="1000" dirty="0">
                <a:solidFill>
                  <a:srgbClr val="002060"/>
                </a:solidFill>
                <a:latin typeface="ＭＳ Ｐゴシック" panose="020B0600070205080204" pitchFamily="50" charset="-128"/>
              </a:rPr>
              <a:t>865</a:t>
            </a:r>
            <a:endParaRPr lang="ja-JP" altLang="en-US" sz="10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4873602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432222"/>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dirty="0">
                <a:solidFill>
                  <a:srgbClr val="000000"/>
                </a:solidFill>
              </a:rPr>
              <a:t>４．質の高い在宅医療・訪問看護の確保</a:t>
            </a:r>
          </a:p>
        </p:txBody>
      </p:sp>
      <p:sp>
        <p:nvSpPr>
          <p:cNvPr id="7" name="正方形/長方形 6"/>
          <p:cNvSpPr/>
          <p:nvPr/>
        </p:nvSpPr>
        <p:spPr>
          <a:xfrm>
            <a:off x="165111" y="1988840"/>
            <a:ext cx="9493250" cy="3477875"/>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r>
              <a:rPr lang="ja-JP" altLang="en-US" sz="2000" kern="0" dirty="0">
                <a:solidFill>
                  <a:prstClr val="black"/>
                </a:solidFill>
                <a:latin typeface="ＭＳ Ｐゴシック"/>
                <a:ea typeface="ＭＳ Ｐゴシック"/>
                <a:cs typeface="Times New Roman"/>
              </a:rPr>
              <a:t>◇　</a:t>
            </a:r>
            <a:r>
              <a:rPr lang="ja-JP" altLang="ja-JP" sz="2000" dirty="0">
                <a:solidFill>
                  <a:prstClr val="black"/>
                </a:solidFill>
                <a:latin typeface="Calibri"/>
                <a:ea typeface="ＭＳ Ｐゴシック"/>
              </a:rPr>
              <a:t>地域包括ケアシステムの確立において、在宅医療の推進は極めて重要である。 </a:t>
            </a:r>
            <a:endParaRPr lang="en-US" altLang="ja-JP" sz="2000" dirty="0">
              <a:solidFill>
                <a:prstClr val="black"/>
              </a:solidFill>
              <a:latin typeface="Calibri"/>
              <a:ea typeface="ＭＳ Ｐゴシック"/>
            </a:endParaRPr>
          </a:p>
          <a:p>
            <a:r>
              <a:rPr lang="ja-JP" altLang="en-US" sz="2000" dirty="0">
                <a:solidFill>
                  <a:prstClr val="black"/>
                </a:solidFill>
                <a:latin typeface="Calibri"/>
                <a:ea typeface="ＭＳ Ｐゴシック"/>
              </a:rPr>
              <a:t>◇　</a:t>
            </a:r>
            <a:r>
              <a:rPr lang="en-US" altLang="ja-JP" sz="2000" kern="0" dirty="0">
                <a:solidFill>
                  <a:prstClr val="black"/>
                </a:solidFill>
                <a:latin typeface="ＭＳ Ｐゴシック"/>
                <a:ea typeface="ＭＳ Ｐゴシック"/>
                <a:cs typeface="Times New Roman"/>
              </a:rPr>
              <a:t>2025</a:t>
            </a:r>
            <a:r>
              <a:rPr lang="ja-JP" altLang="en-US" sz="2000" kern="0" dirty="0">
                <a:solidFill>
                  <a:prstClr val="black"/>
                </a:solidFill>
                <a:latin typeface="ＭＳ Ｐゴシック"/>
                <a:ea typeface="ＭＳ Ｐゴシック"/>
                <a:cs typeface="Times New Roman"/>
              </a:rPr>
              <a:t>年には</a:t>
            </a:r>
            <a:r>
              <a:rPr lang="en-US" altLang="ja-JP" sz="2000" kern="0" dirty="0">
                <a:solidFill>
                  <a:prstClr val="black"/>
                </a:solidFill>
                <a:latin typeface="ＭＳ Ｐゴシック"/>
                <a:ea typeface="ＭＳ Ｐゴシック"/>
                <a:cs typeface="Times New Roman"/>
              </a:rPr>
              <a:t>75</a:t>
            </a:r>
            <a:r>
              <a:rPr lang="ja-JP" altLang="en-US" sz="2000" kern="0" dirty="0">
                <a:solidFill>
                  <a:prstClr val="black"/>
                </a:solidFill>
                <a:latin typeface="ＭＳ Ｐゴシック"/>
                <a:ea typeface="ＭＳ Ｐゴシック"/>
                <a:cs typeface="Times New Roman"/>
              </a:rPr>
              <a:t>歳以上人口比率が</a:t>
            </a:r>
            <a:r>
              <a:rPr lang="en-US" altLang="ja-JP" sz="2000" kern="0" dirty="0">
                <a:solidFill>
                  <a:prstClr val="black"/>
                </a:solidFill>
                <a:latin typeface="ＭＳ Ｐゴシック"/>
                <a:ea typeface="ＭＳ Ｐゴシック"/>
                <a:cs typeface="Times New Roman"/>
              </a:rPr>
              <a:t>18</a:t>
            </a:r>
            <a:r>
              <a:rPr lang="ja-JP" altLang="en-US" sz="2000" kern="0" dirty="0">
                <a:solidFill>
                  <a:prstClr val="black"/>
                </a:solidFill>
                <a:latin typeface="ＭＳ Ｐゴシック"/>
                <a:ea typeface="ＭＳ Ｐゴシック"/>
                <a:cs typeface="Times New Roman"/>
              </a:rPr>
              <a:t>％に達すると推計されており、看取りや在宅医　</a:t>
            </a:r>
            <a:endParaRPr lang="en-US" altLang="ja-JP" sz="2000" kern="0" dirty="0">
              <a:solidFill>
                <a:prstClr val="black"/>
              </a:solidFill>
              <a:latin typeface="ＭＳ Ｐゴシック"/>
              <a:ea typeface="ＭＳ Ｐゴシック"/>
              <a:cs typeface="Times New Roman"/>
            </a:endParaRPr>
          </a:p>
          <a:p>
            <a:r>
              <a:rPr lang="ja-JP" altLang="en-US" sz="2000" kern="0" dirty="0">
                <a:solidFill>
                  <a:prstClr val="black"/>
                </a:solidFill>
                <a:latin typeface="ＭＳ Ｐゴシック"/>
                <a:ea typeface="ＭＳ Ｐゴシック"/>
                <a:cs typeface="Times New Roman"/>
              </a:rPr>
              <a:t>　 療を含めた療養の多様なニーズは一層高まる。</a:t>
            </a:r>
            <a:endParaRPr lang="ja-JP" altLang="ja-JP" sz="2000" dirty="0">
              <a:solidFill>
                <a:prstClr val="black"/>
              </a:solidFill>
            </a:endParaRPr>
          </a:p>
          <a:p>
            <a:r>
              <a:rPr lang="ja-JP" altLang="en-US" sz="2000" dirty="0">
                <a:solidFill>
                  <a:prstClr val="black"/>
                </a:solidFill>
              </a:rPr>
              <a:t>◇ </a:t>
            </a:r>
            <a:r>
              <a:rPr lang="en-US" altLang="ja-JP" sz="2000" dirty="0">
                <a:solidFill>
                  <a:prstClr val="black"/>
                </a:solidFill>
              </a:rPr>
              <a:t> </a:t>
            </a:r>
            <a:r>
              <a:rPr lang="ja-JP" altLang="en-US" sz="2000" dirty="0">
                <a:solidFill>
                  <a:prstClr val="black"/>
                </a:solidFill>
              </a:rPr>
              <a:t>在宅医療の質、量、効率性を確保しつつ、多様な患者のニーズに応えることができ</a:t>
            </a:r>
            <a:endParaRPr lang="en-US" altLang="ja-JP" sz="2000" dirty="0">
              <a:solidFill>
                <a:prstClr val="black"/>
              </a:solidFill>
            </a:endParaRPr>
          </a:p>
          <a:p>
            <a:r>
              <a:rPr lang="en-US" altLang="ja-JP" sz="2000" dirty="0">
                <a:solidFill>
                  <a:prstClr val="black"/>
                </a:solidFill>
              </a:rPr>
              <a:t>   </a:t>
            </a:r>
            <a:r>
              <a:rPr lang="ja-JP" altLang="en-US" sz="2000" dirty="0" err="1">
                <a:solidFill>
                  <a:prstClr val="black"/>
                </a:solidFill>
              </a:rPr>
              <a:t>るような</a:t>
            </a:r>
            <a:r>
              <a:rPr lang="ja-JP" altLang="en-US" sz="2000" dirty="0">
                <a:solidFill>
                  <a:prstClr val="black"/>
                </a:solidFill>
              </a:rPr>
              <a:t>新たなサービス提供のあり方や地域の状況、個々の患者の状態、医療内容、</a:t>
            </a:r>
            <a:endParaRPr lang="en-US" altLang="ja-JP" sz="2000" dirty="0">
              <a:solidFill>
                <a:prstClr val="black"/>
              </a:solidFill>
            </a:endParaRPr>
          </a:p>
          <a:p>
            <a:r>
              <a:rPr lang="en-US" altLang="ja-JP" sz="2000" dirty="0">
                <a:solidFill>
                  <a:prstClr val="black"/>
                </a:solidFill>
              </a:rPr>
              <a:t>   </a:t>
            </a:r>
            <a:r>
              <a:rPr lang="ja-JP" altLang="en-US" sz="2000" dirty="0">
                <a:solidFill>
                  <a:prstClr val="black"/>
                </a:solidFill>
              </a:rPr>
              <a:t>住まい・住まい方等を踏まえた評価のあり方を検討した。</a:t>
            </a:r>
            <a:endParaRPr lang="en-US" altLang="ja-JP" sz="2000" dirty="0">
              <a:solidFill>
                <a:prstClr val="black"/>
              </a:solidFill>
            </a:endParaRPr>
          </a:p>
          <a:p>
            <a:r>
              <a:rPr lang="ja-JP" altLang="en-US" sz="2000" dirty="0">
                <a:solidFill>
                  <a:prstClr val="black"/>
                </a:solidFill>
              </a:rPr>
              <a:t>◇  今回、在宅医療におけるニーズの増加や、看取りを含めた課題の多様化を踏まえ、</a:t>
            </a:r>
            <a:endParaRPr lang="en-US" altLang="ja-JP" sz="2000" dirty="0">
              <a:solidFill>
                <a:prstClr val="black"/>
              </a:solidFill>
            </a:endParaRPr>
          </a:p>
          <a:p>
            <a:r>
              <a:rPr lang="ja-JP" altLang="en-US" sz="2000" dirty="0">
                <a:solidFill>
                  <a:prstClr val="black"/>
                </a:solidFill>
              </a:rPr>
              <a:t>　各々の地域において限られた医療資源も考慮した在宅医療を確保・推進するため、</a:t>
            </a:r>
            <a:endParaRPr lang="en-US" altLang="ja-JP" sz="2000" dirty="0">
              <a:solidFill>
                <a:prstClr val="black"/>
              </a:solidFill>
            </a:endParaRPr>
          </a:p>
          <a:p>
            <a:r>
              <a:rPr lang="ja-JP" altLang="en-US" sz="2000" dirty="0">
                <a:solidFill>
                  <a:prstClr val="black"/>
                </a:solidFill>
              </a:rPr>
              <a:t>　在支診以外を</a:t>
            </a:r>
            <a:r>
              <a:rPr lang="ja-JP" altLang="en-US" sz="2000" dirty="0" err="1">
                <a:solidFill>
                  <a:prstClr val="black"/>
                </a:solidFill>
              </a:rPr>
              <a:t>含めたかかりつけ</a:t>
            </a:r>
            <a:r>
              <a:rPr lang="ja-JP" altLang="en-US" sz="2000" dirty="0">
                <a:solidFill>
                  <a:prstClr val="black"/>
                </a:solidFill>
              </a:rPr>
              <a:t>医による在宅医療提供体制、かかりつけ医機能を</a:t>
            </a:r>
            <a:endParaRPr lang="en-US" altLang="ja-JP" sz="2000" dirty="0">
              <a:solidFill>
                <a:prstClr val="black"/>
              </a:solidFill>
            </a:endParaRPr>
          </a:p>
          <a:p>
            <a:r>
              <a:rPr lang="ja-JP" altLang="en-US" sz="2000" dirty="0">
                <a:solidFill>
                  <a:prstClr val="black"/>
                </a:solidFill>
              </a:rPr>
              <a:t>　補完するため、複数の診療科の医師が協働して行う訪問診療、訪問看護ステーション</a:t>
            </a:r>
            <a:endParaRPr lang="en-US" altLang="ja-JP" sz="2000" dirty="0">
              <a:solidFill>
                <a:prstClr val="black"/>
              </a:solidFill>
            </a:endParaRPr>
          </a:p>
          <a:p>
            <a:r>
              <a:rPr lang="ja-JP" altLang="en-US" sz="2000" dirty="0">
                <a:solidFill>
                  <a:prstClr val="black"/>
                </a:solidFill>
              </a:rPr>
              <a:t>　と関係機関の連携等を評価した。　</a:t>
            </a:r>
            <a:endParaRPr lang="ja-JP" altLang="ja-JP" sz="1400" kern="100" dirty="0">
              <a:latin typeface="Century"/>
              <a:ea typeface="ＭＳ 明朝"/>
              <a:cs typeface="Times New Roman"/>
            </a:endParaRPr>
          </a:p>
        </p:txBody>
      </p:sp>
      <p:sp>
        <p:nvSpPr>
          <p:cNvPr id="9" name="Rectangle 7"/>
          <p:cNvSpPr>
            <a:spLocks noChangeArrowheads="1"/>
          </p:cNvSpPr>
          <p:nvPr/>
        </p:nvSpPr>
        <p:spPr bwMode="auto">
          <a:xfrm>
            <a:off x="165111" y="620688"/>
            <a:ext cx="9546631" cy="1368152"/>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eaLnBrk="1" hangingPunct="1">
              <a:lnSpc>
                <a:spcPts val="2000"/>
              </a:lnSpc>
              <a:spcBef>
                <a:spcPts val="0"/>
              </a:spcBef>
              <a:buNone/>
            </a:pPr>
            <a:r>
              <a:rPr lang="ja-JP" altLang="en-US" sz="2200" kern="100" dirty="0">
                <a:solidFill>
                  <a:prstClr val="black"/>
                </a:solidFill>
                <a:latin typeface="ＭＳ Ｐゴシック"/>
                <a:ea typeface="ＭＳ Ｐゴシック"/>
                <a:cs typeface="Times New Roman"/>
              </a:rPr>
              <a:t>（１）複数医療機関が行う訪問診療の評価</a:t>
            </a:r>
            <a:endParaRPr lang="en-US" altLang="ja-JP" sz="2200" kern="100" dirty="0">
              <a:solidFill>
                <a:prstClr val="black"/>
              </a:solidFill>
              <a:latin typeface="ＭＳ Ｐゴシック"/>
              <a:ea typeface="ＭＳ Ｐゴシック"/>
              <a:cs typeface="Times New Roman"/>
            </a:endParaRPr>
          </a:p>
          <a:p>
            <a:pPr>
              <a:lnSpc>
                <a:spcPts val="2000"/>
              </a:lnSpc>
              <a:buFont typeface="Arial" charset="0"/>
              <a:buNone/>
            </a:pPr>
            <a:r>
              <a:rPr lang="ja-JP" altLang="en-US" sz="2200" kern="100" dirty="0">
                <a:solidFill>
                  <a:prstClr val="black"/>
                </a:solidFill>
                <a:latin typeface="ＭＳ Ｐゴシック"/>
                <a:ea typeface="ＭＳ Ｐゴシック"/>
                <a:cs typeface="Times New Roman"/>
              </a:rPr>
              <a:t>（２）在支診以外の診療所による訪問診療の提供に係る評価</a:t>
            </a:r>
            <a:endParaRPr lang="en-US" altLang="ja-JP" sz="2200" kern="100" dirty="0">
              <a:solidFill>
                <a:prstClr val="black"/>
              </a:solidFill>
              <a:latin typeface="ＭＳ Ｐゴシック"/>
              <a:ea typeface="ＭＳ Ｐゴシック"/>
              <a:cs typeface="Times New Roman"/>
            </a:endParaRPr>
          </a:p>
          <a:p>
            <a:pPr>
              <a:lnSpc>
                <a:spcPts val="2000"/>
              </a:lnSpc>
              <a:buFont typeface="Arial" charset="0"/>
              <a:buNone/>
            </a:pPr>
            <a:r>
              <a:rPr lang="ja-JP" altLang="en-US" sz="2200" kern="100" dirty="0">
                <a:solidFill>
                  <a:prstClr val="black"/>
                </a:solidFill>
                <a:latin typeface="ＭＳ Ｐゴシック"/>
                <a:ea typeface="ＭＳ Ｐゴシック"/>
                <a:cs typeface="Times New Roman"/>
              </a:rPr>
              <a:t>（３）</a:t>
            </a:r>
            <a:r>
              <a:rPr lang="ja-JP" altLang="ja-JP" sz="2200" kern="100" dirty="0">
                <a:solidFill>
                  <a:prstClr val="black"/>
                </a:solidFill>
                <a:latin typeface="ＭＳ Ｐゴシック"/>
                <a:ea typeface="ＭＳ Ｐゴシック"/>
                <a:cs typeface="Times New Roman"/>
              </a:rPr>
              <a:t>患者の状態に応じたきめ細かな評価を実施</a:t>
            </a:r>
            <a:endParaRPr lang="en-US" altLang="ja-JP" sz="2200" kern="100" dirty="0">
              <a:solidFill>
                <a:prstClr val="black"/>
              </a:solidFill>
              <a:latin typeface="ＭＳ Ｐゴシック"/>
              <a:ea typeface="ＭＳ Ｐゴシック"/>
              <a:cs typeface="Times New Roman"/>
            </a:endParaRPr>
          </a:p>
          <a:p>
            <a:pPr>
              <a:lnSpc>
                <a:spcPts val="2000"/>
              </a:lnSpc>
              <a:buFont typeface="Arial" charset="0"/>
              <a:buNone/>
            </a:pPr>
            <a:r>
              <a:rPr lang="ja-JP" altLang="en-US" sz="2200" kern="100" dirty="0">
                <a:solidFill>
                  <a:prstClr val="black"/>
                </a:solidFill>
                <a:latin typeface="ＭＳ Ｐゴシック"/>
                <a:ea typeface="ＭＳ Ｐゴシック"/>
                <a:cs typeface="Times New Roman"/>
              </a:rPr>
              <a:t>（４）訪問看護ステーションと関係機関との連携　等</a:t>
            </a:r>
            <a:endParaRPr lang="en-US" altLang="ja-JP" sz="2200" kern="100" dirty="0">
              <a:solidFill>
                <a:prstClr val="black"/>
              </a:solidFill>
              <a:latin typeface="ＭＳ Ｐゴシック"/>
              <a:ea typeface="ＭＳ Ｐゴシック"/>
              <a:cs typeface="Times New Roman"/>
            </a:endParaRPr>
          </a:p>
        </p:txBody>
      </p:sp>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141</a:t>
            </a:fld>
            <a:endParaRPr lang="ja-JP" altLang="en-US" sz="1600" dirty="0">
              <a:solidFill>
                <a:prstClr val="black"/>
              </a:solidFill>
            </a:endParaRPr>
          </a:p>
        </p:txBody>
      </p:sp>
    </p:spTree>
    <p:extLst>
      <p:ext uri="{BB962C8B-B14F-4D97-AF65-F5344CB8AC3E}">
        <p14:creationId xmlns:p14="http://schemas.microsoft.com/office/powerpoint/2010/main" val="90062408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flipH="1">
            <a:off x="116461" y="938701"/>
            <a:ext cx="4881487" cy="1383774"/>
          </a:xfrm>
          <a:prstGeom prst="roundRect">
            <a:avLst/>
          </a:prstGeom>
          <a:solidFill>
            <a:schemeClr val="accent1">
              <a:lumMod val="20000"/>
              <a:lumOff val="80000"/>
            </a:schemeClr>
          </a:solidFill>
        </p:spPr>
        <p:style>
          <a:lnRef idx="1">
            <a:schemeClr val="accent1"/>
          </a:lnRef>
          <a:fillRef idx="2">
            <a:schemeClr val="accent1"/>
          </a:fillRef>
          <a:effectRef idx="1">
            <a:schemeClr val="accent1"/>
          </a:effectRef>
          <a:fontRef idx="minor">
            <a:schemeClr val="dk1"/>
          </a:fontRef>
        </p:style>
        <p:txBody>
          <a:bodyPr rtlCol="0" anchor="ctr"/>
          <a:lstStyle/>
          <a:p>
            <a:pPr marL="90488" indent="-90488">
              <a:spcAft>
                <a:spcPts val="600"/>
              </a:spcAft>
              <a:tabLst>
                <a:tab pos="90488" algn="l"/>
              </a:tabLst>
            </a:pPr>
            <a:r>
              <a:rPr lang="ja-JP" altLang="en-US" sz="1600" dirty="0">
                <a:solidFill>
                  <a:prstClr val="black"/>
                </a:solidFill>
                <a:latin typeface="ＭＳ Ｐゴシック"/>
              </a:rPr>
              <a:t>在宅医療の</a:t>
            </a:r>
            <a:r>
              <a:rPr lang="ja-JP" altLang="ja-JP" sz="1600" dirty="0">
                <a:solidFill>
                  <a:prstClr val="black"/>
                </a:solidFill>
              </a:rPr>
              <a:t>提供</a:t>
            </a:r>
            <a:r>
              <a:rPr lang="ja-JP" altLang="en-US" sz="1600" dirty="0">
                <a:solidFill>
                  <a:prstClr val="black"/>
                </a:solidFill>
              </a:rPr>
              <a:t>体制では、在支診以外の医療機関の訪問診療</a:t>
            </a:r>
            <a:r>
              <a:rPr lang="ja-JP" altLang="en-US" sz="1600" b="1" u="sng" dirty="0">
                <a:solidFill>
                  <a:srgbClr val="FF0000"/>
                </a:solidFill>
              </a:rPr>
              <a:t>（</a:t>
            </a:r>
            <a:r>
              <a:rPr lang="ja-JP" altLang="ja-JP" sz="1600" b="1" u="sng" dirty="0">
                <a:solidFill>
                  <a:srgbClr val="FF0000"/>
                </a:solidFill>
              </a:rPr>
              <a:t>裾野</a:t>
            </a:r>
            <a:r>
              <a:rPr lang="ja-JP" altLang="en-US" sz="1600" b="1" u="sng" dirty="0">
                <a:solidFill>
                  <a:srgbClr val="FF0000"/>
                </a:solidFill>
              </a:rPr>
              <a:t>の拡大）</a:t>
            </a:r>
            <a:r>
              <a:rPr lang="ja-JP" altLang="en-US" sz="1600" dirty="0">
                <a:solidFill>
                  <a:prstClr val="black"/>
                </a:solidFill>
              </a:rPr>
              <a:t>が必要である一方、</a:t>
            </a:r>
            <a:r>
              <a:rPr lang="ja-JP" altLang="en-US" sz="1600" dirty="0">
                <a:solidFill>
                  <a:prstClr val="black"/>
                </a:solidFill>
                <a:latin typeface="ＭＳ Ｐゴシック"/>
              </a:rPr>
              <a:t>かかりつけ医機能の一部として在宅医療を提供するには、</a:t>
            </a:r>
            <a:r>
              <a:rPr lang="en-US" altLang="ja-JP" sz="1600" b="1" u="sng" dirty="0">
                <a:solidFill>
                  <a:srgbClr val="FF0000"/>
                </a:solidFill>
                <a:latin typeface="ＭＳ Ｐゴシック"/>
              </a:rPr>
              <a:t>24</a:t>
            </a:r>
            <a:r>
              <a:rPr lang="ja-JP" altLang="en-US" sz="1600" b="1" u="sng" dirty="0">
                <a:solidFill>
                  <a:srgbClr val="FF0000"/>
                </a:solidFill>
                <a:latin typeface="ＭＳ Ｐゴシック"/>
              </a:rPr>
              <a:t>時間体制の確保が負担</a:t>
            </a:r>
            <a:endParaRPr lang="en-US" altLang="ja-JP" sz="1600" b="1" u="sng" dirty="0">
              <a:solidFill>
                <a:srgbClr val="FF0000"/>
              </a:solidFill>
              <a:latin typeface="ＭＳ Ｐゴシック"/>
            </a:endParaRPr>
          </a:p>
        </p:txBody>
      </p:sp>
      <p:sp>
        <p:nvSpPr>
          <p:cNvPr id="9" name="角丸四角形 8"/>
          <p:cNvSpPr/>
          <p:nvPr/>
        </p:nvSpPr>
        <p:spPr>
          <a:xfrm>
            <a:off x="135099" y="2745100"/>
            <a:ext cx="3311616" cy="2063100"/>
          </a:xfrm>
          <a:prstGeom prst="roundRect">
            <a:avLst>
              <a:gd name="adj" fmla="val 8186"/>
            </a:avLst>
          </a:prstGeom>
        </p:spPr>
        <p:style>
          <a:lnRef idx="2">
            <a:schemeClr val="accent1"/>
          </a:lnRef>
          <a:fillRef idx="1">
            <a:schemeClr val="lt1"/>
          </a:fillRef>
          <a:effectRef idx="0">
            <a:schemeClr val="accent1"/>
          </a:effectRef>
          <a:fontRef idx="minor">
            <a:schemeClr val="dk1"/>
          </a:fontRef>
        </p:style>
        <p:txBody>
          <a:bodyPr rtlCol="0" anchor="ctr"/>
          <a:lstStyle/>
          <a:p>
            <a:r>
              <a:rPr lang="ja-JP" altLang="en-US" b="1" u="sng" dirty="0">
                <a:solidFill>
                  <a:srgbClr val="00B050"/>
                </a:solidFill>
              </a:rPr>
              <a:t>複数の医療機関の連携による</a:t>
            </a:r>
            <a:r>
              <a:rPr lang="en-US" altLang="ja-JP" b="1" u="sng" dirty="0">
                <a:solidFill>
                  <a:srgbClr val="00B050"/>
                </a:solidFill>
              </a:rPr>
              <a:t>24</a:t>
            </a:r>
            <a:r>
              <a:rPr lang="ja-JP" altLang="en-US" b="1" u="sng" dirty="0">
                <a:solidFill>
                  <a:srgbClr val="00B050"/>
                </a:solidFill>
              </a:rPr>
              <a:t>時間体制の確保</a:t>
            </a:r>
            <a:endParaRPr lang="en-US" altLang="ja-JP" b="1" u="sng" dirty="0">
              <a:solidFill>
                <a:srgbClr val="00B050"/>
              </a:solidFill>
            </a:endParaRPr>
          </a:p>
          <a:p>
            <a:pPr marL="88900"/>
            <a:r>
              <a:rPr lang="ja-JP" altLang="en-US" sz="1600" dirty="0">
                <a:solidFill>
                  <a:prstClr val="black"/>
                </a:solidFill>
                <a:latin typeface="ＭＳ Ｐゴシック"/>
              </a:rPr>
              <a:t>在支診以外の診療所が、他の医療機関との連携等により</a:t>
            </a:r>
            <a:r>
              <a:rPr lang="en-US" altLang="ja-JP" sz="1600" dirty="0">
                <a:solidFill>
                  <a:prstClr val="black"/>
                </a:solidFill>
                <a:latin typeface="ＭＳ Ｐゴシック"/>
              </a:rPr>
              <a:t>24</a:t>
            </a:r>
            <a:r>
              <a:rPr lang="ja-JP" altLang="en-US" sz="1600" dirty="0">
                <a:solidFill>
                  <a:prstClr val="black"/>
                </a:solidFill>
                <a:latin typeface="ＭＳ Ｐゴシック"/>
              </a:rPr>
              <a:t>時間の往診体制等を確保し、かかりつけの患者に対し訪問診療を行う場合の評価を新設。</a:t>
            </a:r>
          </a:p>
        </p:txBody>
      </p:sp>
      <p:sp>
        <p:nvSpPr>
          <p:cNvPr id="10" name="角丸四角形 9"/>
          <p:cNvSpPr/>
          <p:nvPr/>
        </p:nvSpPr>
        <p:spPr>
          <a:xfrm>
            <a:off x="3572603" y="2737870"/>
            <a:ext cx="3071523" cy="2055091"/>
          </a:xfrm>
          <a:prstGeom prst="roundRect">
            <a:avLst>
              <a:gd name="adj" fmla="val 8186"/>
            </a:avLst>
          </a:prstGeom>
        </p:spPr>
        <p:style>
          <a:lnRef idx="2">
            <a:schemeClr val="accent1"/>
          </a:lnRef>
          <a:fillRef idx="1">
            <a:schemeClr val="lt1"/>
          </a:fillRef>
          <a:effectRef idx="0">
            <a:schemeClr val="accent1"/>
          </a:effectRef>
          <a:fontRef idx="minor">
            <a:schemeClr val="dk1"/>
          </a:fontRef>
        </p:style>
        <p:txBody>
          <a:bodyPr rtlCol="0" anchor="ctr"/>
          <a:lstStyle/>
          <a:p>
            <a:r>
              <a:rPr lang="ja-JP" altLang="en-US" b="1" u="sng" dirty="0">
                <a:solidFill>
                  <a:srgbClr val="00B050"/>
                </a:solidFill>
                <a:latin typeface="ＭＳ Ｐゴシック"/>
              </a:rPr>
              <a:t>２ヶ所目の医療機関による訪問診療の評価</a:t>
            </a:r>
            <a:endParaRPr lang="en-US" altLang="ja-JP" b="1" u="sng" dirty="0">
              <a:solidFill>
                <a:srgbClr val="00B050"/>
              </a:solidFill>
              <a:latin typeface="ＭＳ Ｐゴシック"/>
            </a:endParaRPr>
          </a:p>
          <a:p>
            <a:pPr marL="90488">
              <a:tabLst>
                <a:tab pos="90488" algn="l"/>
              </a:tabLst>
            </a:pPr>
            <a:r>
              <a:rPr lang="ja-JP" altLang="en-US" sz="1600" dirty="0">
                <a:solidFill>
                  <a:prstClr val="black"/>
                </a:solidFill>
                <a:latin typeface="ＭＳ Ｐゴシック"/>
              </a:rPr>
              <a:t>複数疾患を有する患者等に対し、在宅の主治医の依頼を受けた他の医療機関が訪問診療を行った場合の評価を新設。</a:t>
            </a:r>
            <a:endParaRPr lang="en-US" altLang="ja-JP" sz="1600" dirty="0">
              <a:solidFill>
                <a:prstClr val="black"/>
              </a:solidFill>
              <a:latin typeface="ＭＳ Ｐゴシック"/>
            </a:endParaRPr>
          </a:p>
        </p:txBody>
      </p:sp>
      <p:sp>
        <p:nvSpPr>
          <p:cNvPr id="11" name="角丸四角形 10"/>
          <p:cNvSpPr/>
          <p:nvPr/>
        </p:nvSpPr>
        <p:spPr>
          <a:xfrm flipH="1">
            <a:off x="5095149" y="978821"/>
            <a:ext cx="4694387" cy="1343654"/>
          </a:xfrm>
          <a:prstGeom prst="roundRect">
            <a:avLst/>
          </a:prstGeom>
          <a:solidFill>
            <a:schemeClr val="accent1">
              <a:lumMod val="20000"/>
              <a:lumOff val="8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750" dirty="0">
                <a:solidFill>
                  <a:prstClr val="black"/>
                </a:solidFill>
              </a:rPr>
              <a:t>訪問診療を必要とする患者が複数の疾患を有するなど、</a:t>
            </a:r>
            <a:r>
              <a:rPr lang="ja-JP" altLang="en-US" sz="1750" b="1" u="sng" dirty="0">
                <a:solidFill>
                  <a:srgbClr val="FF0000"/>
                </a:solidFill>
              </a:rPr>
              <a:t>在宅医療ニーズは多様化・高度化</a:t>
            </a:r>
            <a:endParaRPr lang="en-US" altLang="ja-JP" sz="1750" b="1" u="sng" dirty="0">
              <a:solidFill>
                <a:srgbClr val="FF0000"/>
              </a:solidFill>
            </a:endParaRPr>
          </a:p>
        </p:txBody>
      </p:sp>
      <p:sp>
        <p:nvSpPr>
          <p:cNvPr id="13" name="角丸四角形 12"/>
          <p:cNvSpPr/>
          <p:nvPr/>
        </p:nvSpPr>
        <p:spPr>
          <a:xfrm>
            <a:off x="6731450" y="2753109"/>
            <a:ext cx="3058088" cy="2039851"/>
          </a:xfrm>
          <a:prstGeom prst="roundRect">
            <a:avLst>
              <a:gd name="adj" fmla="val 8186"/>
            </a:avLst>
          </a:prstGeom>
        </p:spPr>
        <p:style>
          <a:lnRef idx="2">
            <a:schemeClr val="accent1"/>
          </a:lnRef>
          <a:fillRef idx="1">
            <a:schemeClr val="lt1"/>
          </a:fillRef>
          <a:effectRef idx="0">
            <a:schemeClr val="accent1"/>
          </a:effectRef>
          <a:fontRef idx="minor">
            <a:schemeClr val="dk1"/>
          </a:fontRef>
        </p:style>
        <p:txBody>
          <a:bodyPr rtlCol="0" anchor="ctr"/>
          <a:lstStyle/>
          <a:p>
            <a:r>
              <a:rPr lang="ja-JP" altLang="en-US" b="1" u="sng" dirty="0">
                <a:solidFill>
                  <a:srgbClr val="00B050"/>
                </a:solidFill>
              </a:rPr>
              <a:t>患者の状態に応じたきめ細やかな評価</a:t>
            </a:r>
            <a:endParaRPr lang="en-US" altLang="ja-JP" b="1" u="sng" dirty="0">
              <a:solidFill>
                <a:srgbClr val="00B050"/>
              </a:solidFill>
            </a:endParaRPr>
          </a:p>
          <a:p>
            <a:pPr marL="90488">
              <a:tabLst>
                <a:tab pos="90488" algn="l"/>
              </a:tabLst>
            </a:pPr>
            <a:r>
              <a:rPr lang="ja-JP" altLang="en-US" sz="1600" dirty="0">
                <a:solidFill>
                  <a:prstClr val="black"/>
                </a:solidFill>
              </a:rPr>
              <a:t>在宅時医学総合管理料等について、重症患者以外であって、特に通院が困難な患者等に対する加算を新設。</a:t>
            </a:r>
            <a:endParaRPr lang="en-US" altLang="ja-JP" sz="1600" dirty="0">
              <a:solidFill>
                <a:prstClr val="black"/>
              </a:solidFill>
            </a:endParaRPr>
          </a:p>
        </p:txBody>
      </p:sp>
      <p:sp>
        <p:nvSpPr>
          <p:cNvPr id="18" name="角丸四角形 17"/>
          <p:cNvSpPr/>
          <p:nvPr/>
        </p:nvSpPr>
        <p:spPr>
          <a:xfrm>
            <a:off x="135099" y="4869161"/>
            <a:ext cx="3196047" cy="1836089"/>
          </a:xfrm>
          <a:prstGeom prst="roundRect">
            <a:avLst>
              <a:gd name="adj" fmla="val 8186"/>
            </a:avLst>
          </a:prstGeom>
        </p:spPr>
        <p:style>
          <a:lnRef idx="2">
            <a:schemeClr val="accent1"/>
          </a:lnRef>
          <a:fillRef idx="1">
            <a:schemeClr val="lt1"/>
          </a:fillRef>
          <a:effectRef idx="0">
            <a:schemeClr val="accent1"/>
          </a:effectRef>
          <a:fontRef idx="minor">
            <a:schemeClr val="dk1"/>
          </a:fontRef>
        </p:style>
        <p:txBody>
          <a:bodyPr rtlCol="0" anchor="ctr"/>
          <a:lstStyle/>
          <a:p>
            <a:pPr marL="90488" indent="-90488"/>
            <a:r>
              <a:rPr lang="ja-JP" altLang="en-US" b="1" u="sng" dirty="0">
                <a:solidFill>
                  <a:srgbClr val="00B050"/>
                </a:solidFill>
              </a:rPr>
              <a:t>在支診以外の医療機関による医学管理の評価</a:t>
            </a:r>
            <a:endParaRPr lang="en-US" altLang="ja-JP" b="1" u="sng" dirty="0">
              <a:solidFill>
                <a:srgbClr val="00B050"/>
              </a:solidFill>
            </a:endParaRPr>
          </a:p>
          <a:p>
            <a:pPr marL="90488" indent="-4763"/>
            <a:r>
              <a:rPr lang="ja-JP" altLang="en-US" sz="1600" dirty="0">
                <a:solidFill>
                  <a:prstClr val="black"/>
                </a:solidFill>
              </a:rPr>
              <a:t>在宅時医学総合管理料等について、機能強化型在支診以外の医療機関が月１回の訪問診療を行う場合の評価を充実。</a:t>
            </a:r>
          </a:p>
        </p:txBody>
      </p:sp>
      <p:sp>
        <p:nvSpPr>
          <p:cNvPr id="20" name="角丸四角形 19"/>
          <p:cNvSpPr/>
          <p:nvPr/>
        </p:nvSpPr>
        <p:spPr>
          <a:xfrm>
            <a:off x="3446716" y="4869160"/>
            <a:ext cx="2898472" cy="1836090"/>
          </a:xfrm>
          <a:prstGeom prst="roundRect">
            <a:avLst>
              <a:gd name="adj" fmla="val 8186"/>
            </a:avLst>
          </a:prstGeom>
        </p:spPr>
        <p:style>
          <a:lnRef idx="2">
            <a:schemeClr val="accent1"/>
          </a:lnRef>
          <a:fillRef idx="1">
            <a:schemeClr val="lt1"/>
          </a:fillRef>
          <a:effectRef idx="0">
            <a:schemeClr val="accent1"/>
          </a:effectRef>
          <a:fontRef idx="minor">
            <a:schemeClr val="dk1"/>
          </a:fontRef>
        </p:style>
        <p:txBody>
          <a:bodyPr rtlCol="0" anchor="ctr"/>
          <a:lstStyle/>
          <a:p>
            <a:pPr marL="90488" indent="-90488"/>
            <a:r>
              <a:rPr lang="ja-JP" altLang="en-US" b="1" u="sng" dirty="0">
                <a:solidFill>
                  <a:srgbClr val="00B050"/>
                </a:solidFill>
                <a:latin typeface="ＭＳ Ｐゴシック"/>
              </a:rPr>
              <a:t>末期の患者への緊急対応の評価</a:t>
            </a:r>
            <a:endParaRPr lang="en-US" altLang="ja-JP" b="1" u="sng" dirty="0">
              <a:solidFill>
                <a:srgbClr val="00B050"/>
              </a:solidFill>
              <a:latin typeface="ＭＳ Ｐゴシック"/>
            </a:endParaRPr>
          </a:p>
          <a:p>
            <a:pPr marL="90488" indent="-4763"/>
            <a:r>
              <a:rPr lang="ja-JP" altLang="en-US" sz="1600" dirty="0">
                <a:solidFill>
                  <a:prstClr val="black"/>
                </a:solidFill>
                <a:latin typeface="ＭＳ Ｐゴシック"/>
              </a:rPr>
              <a:t>標榜時間内に往診を行った場合の加算（緊急往診加算）の算定対象に、訪問診療を行っている医学的に末期の患者を追加。</a:t>
            </a:r>
          </a:p>
        </p:txBody>
      </p:sp>
      <p:sp>
        <p:nvSpPr>
          <p:cNvPr id="21" name="下矢印 20"/>
          <p:cNvSpPr/>
          <p:nvPr/>
        </p:nvSpPr>
        <p:spPr>
          <a:xfrm>
            <a:off x="662524" y="2322475"/>
            <a:ext cx="4056451" cy="380100"/>
          </a:xfrm>
          <a:prstGeom prst="downArrow">
            <a:avLst>
              <a:gd name="adj1" fmla="val 50000"/>
              <a:gd name="adj2" fmla="val 50596"/>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ja-JP" altLang="en-US">
              <a:solidFill>
                <a:prstClr val="black"/>
              </a:solidFill>
            </a:endParaRPr>
          </a:p>
        </p:txBody>
      </p:sp>
      <p:sp>
        <p:nvSpPr>
          <p:cNvPr id="22" name="下矢印 21"/>
          <p:cNvSpPr/>
          <p:nvPr/>
        </p:nvSpPr>
        <p:spPr>
          <a:xfrm>
            <a:off x="5733087" y="2322475"/>
            <a:ext cx="3432380" cy="380101"/>
          </a:xfrm>
          <a:prstGeom prst="downArrow">
            <a:avLst>
              <a:gd name="adj1" fmla="val 50000"/>
              <a:gd name="adj2" fmla="val 30831"/>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ja-JP" altLang="en-US">
              <a:solidFill>
                <a:prstClr val="black"/>
              </a:solidFill>
            </a:endParaRPr>
          </a:p>
        </p:txBody>
      </p:sp>
      <p:sp>
        <p:nvSpPr>
          <p:cNvPr id="2" name="テキスト ボックス 1"/>
          <p:cNvSpPr txBox="1"/>
          <p:nvPr/>
        </p:nvSpPr>
        <p:spPr>
          <a:xfrm>
            <a:off x="789250" y="608511"/>
            <a:ext cx="2954655" cy="369332"/>
          </a:xfrm>
          <a:prstGeom prst="rect">
            <a:avLst/>
          </a:prstGeom>
          <a:noFill/>
        </p:spPr>
        <p:txBody>
          <a:bodyPr wrap="none" rtlCol="0">
            <a:spAutoFit/>
          </a:bodyPr>
          <a:lstStyle/>
          <a:p>
            <a:r>
              <a:rPr lang="ja-JP" altLang="en-US" dirty="0">
                <a:solidFill>
                  <a:prstClr val="black"/>
                </a:solidFill>
              </a:rPr>
              <a:t>在宅医療の提供体制の確保</a:t>
            </a:r>
          </a:p>
        </p:txBody>
      </p:sp>
      <p:sp>
        <p:nvSpPr>
          <p:cNvPr id="27" name="テキスト ボックス 26"/>
          <p:cNvSpPr txBox="1"/>
          <p:nvPr/>
        </p:nvSpPr>
        <p:spPr>
          <a:xfrm>
            <a:off x="5079143" y="620688"/>
            <a:ext cx="4423006" cy="369332"/>
          </a:xfrm>
          <a:prstGeom prst="rect">
            <a:avLst/>
          </a:prstGeom>
          <a:noFill/>
        </p:spPr>
        <p:txBody>
          <a:bodyPr wrap="none" rtlCol="0">
            <a:spAutoFit/>
          </a:bodyPr>
          <a:lstStyle/>
          <a:p>
            <a:r>
              <a:rPr lang="ja-JP" altLang="en-US" dirty="0">
                <a:solidFill>
                  <a:prstClr val="black"/>
                </a:solidFill>
              </a:rPr>
              <a:t>在宅患者の状態に応じたきめ細やかな対応</a:t>
            </a:r>
          </a:p>
        </p:txBody>
      </p:sp>
      <p:sp>
        <p:nvSpPr>
          <p:cNvPr id="28" name="角丸四角形 27"/>
          <p:cNvSpPr/>
          <p:nvPr/>
        </p:nvSpPr>
        <p:spPr>
          <a:xfrm>
            <a:off x="6435165" y="4869161"/>
            <a:ext cx="3354373" cy="1836089"/>
          </a:xfrm>
          <a:prstGeom prst="roundRect">
            <a:avLst>
              <a:gd name="adj" fmla="val 8186"/>
            </a:avLst>
          </a:prstGeom>
          <a:noFill/>
        </p:spPr>
        <p:style>
          <a:lnRef idx="2">
            <a:schemeClr val="accent1"/>
          </a:lnRef>
          <a:fillRef idx="1">
            <a:schemeClr val="lt1"/>
          </a:fillRef>
          <a:effectRef idx="0">
            <a:schemeClr val="accent1"/>
          </a:effectRef>
          <a:fontRef idx="minor">
            <a:schemeClr val="dk1"/>
          </a:fontRef>
        </p:style>
        <p:txBody>
          <a:bodyPr rtlCol="0" anchor="ctr"/>
          <a:lstStyle/>
          <a:p>
            <a:pPr marL="90488" indent="-90488"/>
            <a:r>
              <a:rPr lang="ja-JP" altLang="en-US" b="1" u="sng" dirty="0">
                <a:solidFill>
                  <a:srgbClr val="00B050"/>
                </a:solidFill>
              </a:rPr>
              <a:t>ターミナルケアの評価の充実</a:t>
            </a:r>
            <a:endParaRPr lang="en-US" altLang="ja-JP" b="1" u="sng" dirty="0">
              <a:solidFill>
                <a:srgbClr val="00B050"/>
              </a:solidFill>
            </a:endParaRPr>
          </a:p>
          <a:p>
            <a:pPr marL="90488" indent="-4763"/>
            <a:r>
              <a:rPr lang="ja-JP" altLang="en-US" sz="1600" dirty="0">
                <a:solidFill>
                  <a:prstClr val="black"/>
                </a:solidFill>
              </a:rPr>
              <a:t>ターミナルケアの評価を充実するとともに、特養での看取りに協力して行ったターミナルケアも評価対象に追加。</a:t>
            </a:r>
            <a:endParaRPr lang="en-US" altLang="ja-JP" sz="1600" dirty="0">
              <a:solidFill>
                <a:prstClr val="black"/>
              </a:solidFill>
            </a:endParaRPr>
          </a:p>
        </p:txBody>
      </p:sp>
      <p:sp>
        <p:nvSpPr>
          <p:cNvPr id="26" name="Rectangle 2"/>
          <p:cNvSpPr>
            <a:spLocks noChangeArrowheads="1"/>
          </p:cNvSpPr>
          <p:nvPr/>
        </p:nvSpPr>
        <p:spPr bwMode="auto">
          <a:xfrm>
            <a:off x="194414" y="44450"/>
            <a:ext cx="9517327" cy="428442"/>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dirty="0">
                <a:solidFill>
                  <a:srgbClr val="000000"/>
                </a:solidFill>
              </a:rPr>
              <a:t>４．質の高い在宅医療・訪問看護の確保</a:t>
            </a:r>
          </a:p>
        </p:txBody>
      </p:sp>
      <p:sp>
        <p:nvSpPr>
          <p:cNvPr id="2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78859472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txBox="1">
            <a:spLocks noChangeArrowheads="1"/>
          </p:cNvSpPr>
          <p:nvPr/>
        </p:nvSpPr>
        <p:spPr>
          <a:xfrm>
            <a:off x="48702" y="539938"/>
            <a:ext cx="7969657"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（１）在宅療養支援診療所以外の診療所の訪問診療に対する評価（再掲）</a:t>
            </a:r>
          </a:p>
        </p:txBody>
      </p:sp>
      <p:sp>
        <p:nvSpPr>
          <p:cNvPr id="13" name="Rectangle 37"/>
          <p:cNvSpPr>
            <a:spLocks noChangeArrowheads="1"/>
          </p:cNvSpPr>
          <p:nvPr/>
        </p:nvSpPr>
        <p:spPr bwMode="auto">
          <a:xfrm>
            <a:off x="212030" y="924446"/>
            <a:ext cx="9511189" cy="2216523"/>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pPr>
            <a:r>
              <a:rPr lang="ja-JP" altLang="en-US" dirty="0">
                <a:solidFill>
                  <a:prstClr val="black"/>
                </a:solidFill>
              </a:rPr>
              <a:t>  在支診以外の診療所が、かかりつけの患者に対し、他の医療機関との連携等により</a:t>
            </a:r>
            <a:r>
              <a:rPr lang="en-US" altLang="ja-JP" dirty="0">
                <a:solidFill>
                  <a:prstClr val="black"/>
                </a:solidFill>
              </a:rPr>
              <a:t>24</a:t>
            </a:r>
            <a:r>
              <a:rPr lang="ja-JP" altLang="en-US" dirty="0">
                <a:solidFill>
                  <a:prstClr val="black"/>
                </a:solidFill>
              </a:rPr>
              <a:t>時間の往診体制と連絡体制を構築した場合の加算を新設する。</a:t>
            </a:r>
            <a:endParaRPr lang="en-US" altLang="ja-JP" dirty="0">
              <a:solidFill>
                <a:prstClr val="black"/>
              </a:solidFill>
            </a:endParaRPr>
          </a:p>
          <a:p>
            <a:r>
              <a:rPr lang="en-US" altLang="ja-JP" dirty="0">
                <a:solidFill>
                  <a:prstClr val="black"/>
                </a:solidFill>
              </a:rPr>
              <a:t>	</a:t>
            </a:r>
            <a:r>
              <a:rPr lang="ja-JP" altLang="en-US" dirty="0">
                <a:solidFill>
                  <a:prstClr val="black"/>
                </a:solidFill>
              </a:rPr>
              <a:t>在宅時医学総合管理料・施設入居時医学総合管理料</a:t>
            </a:r>
            <a:endParaRPr lang="en-US" altLang="ja-JP" dirty="0">
              <a:solidFill>
                <a:prstClr val="black"/>
              </a:solidFill>
            </a:endParaRPr>
          </a:p>
          <a:p>
            <a:r>
              <a:rPr lang="ja-JP" altLang="en-US" b="1" dirty="0">
                <a:solidFill>
                  <a:srgbClr val="0070C0"/>
                </a:solidFill>
              </a:rPr>
              <a:t>（新）</a:t>
            </a:r>
            <a:r>
              <a:rPr lang="en-US" altLang="ja-JP" b="1" dirty="0">
                <a:solidFill>
                  <a:prstClr val="black"/>
                </a:solidFill>
              </a:rPr>
              <a:t>	</a:t>
            </a:r>
            <a:r>
              <a:rPr lang="ja-JP" altLang="en-US" b="1" u="sng" dirty="0">
                <a:solidFill>
                  <a:srgbClr val="0070C0"/>
                </a:solidFill>
              </a:rPr>
              <a:t>継続診療加算：２１６点（１月に１回）</a:t>
            </a:r>
            <a:endParaRPr lang="en-US" altLang="ja-JP" sz="1200" dirty="0">
              <a:solidFill>
                <a:prstClr val="black"/>
              </a:solidFill>
            </a:endParaRPr>
          </a:p>
          <a:p>
            <a:r>
              <a:rPr lang="ja-JP" altLang="en-US" sz="1200" dirty="0">
                <a:solidFill>
                  <a:prstClr val="black"/>
                </a:solidFill>
              </a:rPr>
              <a:t>　　　</a:t>
            </a:r>
            <a:r>
              <a:rPr lang="ja-JP" altLang="en-US" sz="1400" dirty="0">
                <a:solidFill>
                  <a:prstClr val="black"/>
                </a:solidFill>
              </a:rPr>
              <a:t>［算定要件］</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(1) </a:t>
            </a:r>
            <a:r>
              <a:rPr lang="ja-JP" altLang="en-US" sz="1400" dirty="0">
                <a:solidFill>
                  <a:prstClr val="black"/>
                </a:solidFill>
              </a:rPr>
              <a:t>当該保険医療機関の外来又は訪問診療を継続的に受診していた患者であること。</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(2) </a:t>
            </a:r>
            <a:r>
              <a:rPr lang="ja-JP" altLang="en-US" sz="1400" dirty="0">
                <a:solidFill>
                  <a:prstClr val="black"/>
                </a:solidFill>
              </a:rPr>
              <a:t>算定患者ごとに、連携する医療機関との協力等により、</a:t>
            </a:r>
            <a:r>
              <a:rPr lang="en-US" altLang="ja-JP" sz="1400" dirty="0">
                <a:solidFill>
                  <a:prstClr val="black"/>
                </a:solidFill>
              </a:rPr>
              <a:t>24</a:t>
            </a:r>
            <a:r>
              <a:rPr lang="ja-JP" altLang="en-US" sz="1400" dirty="0">
                <a:solidFill>
                  <a:prstClr val="black"/>
                </a:solidFill>
              </a:rPr>
              <a:t>時間の往診体制及び </a:t>
            </a:r>
            <a:r>
              <a:rPr lang="en-US" altLang="ja-JP" sz="1400" dirty="0">
                <a:solidFill>
                  <a:prstClr val="black"/>
                </a:solidFill>
              </a:rPr>
              <a:t>24</a:t>
            </a:r>
            <a:r>
              <a:rPr lang="ja-JP" altLang="en-US" sz="1400" dirty="0">
                <a:solidFill>
                  <a:prstClr val="black"/>
                </a:solidFill>
              </a:rPr>
              <a:t>時間の連絡体制を構築すること。　　　　　　</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(3) </a:t>
            </a:r>
            <a:r>
              <a:rPr lang="ja-JP" altLang="en-US" sz="1400" dirty="0">
                <a:solidFill>
                  <a:prstClr val="black"/>
                </a:solidFill>
              </a:rPr>
              <a:t>訪問看護が必要な患者に対し、訪問看護を提供する体制を有していること。</a:t>
            </a:r>
          </a:p>
        </p:txBody>
      </p:sp>
      <p:graphicFrame>
        <p:nvGraphicFramePr>
          <p:cNvPr id="17" name="グラフ 16"/>
          <p:cNvGraphicFramePr/>
          <p:nvPr>
            <p:extLst>
              <p:ext uri="{D42A27DB-BD31-4B8C-83A1-F6EECF244321}">
                <p14:modId xmlns:p14="http://schemas.microsoft.com/office/powerpoint/2010/main" val="167824679"/>
              </p:ext>
            </p:extLst>
          </p:nvPr>
        </p:nvGraphicFramePr>
        <p:xfrm>
          <a:off x="0" y="3439086"/>
          <a:ext cx="5281683" cy="2934652"/>
        </p:xfrm>
        <a:graphic>
          <a:graphicData uri="http://schemas.openxmlformats.org/drawingml/2006/chart">
            <c:chart xmlns:c="http://schemas.openxmlformats.org/drawingml/2006/chart" xmlns:r="http://schemas.openxmlformats.org/officeDocument/2006/relationships" r:id="rId3"/>
          </a:graphicData>
        </a:graphic>
      </p:graphicFrame>
      <p:sp>
        <p:nvSpPr>
          <p:cNvPr id="19" name="テキスト ボックス 18"/>
          <p:cNvSpPr txBox="1"/>
          <p:nvPr/>
        </p:nvSpPr>
        <p:spPr>
          <a:xfrm>
            <a:off x="21604" y="6559846"/>
            <a:ext cx="4673543" cy="261610"/>
          </a:xfrm>
          <a:prstGeom prst="rect">
            <a:avLst/>
          </a:prstGeom>
          <a:noFill/>
        </p:spPr>
        <p:txBody>
          <a:bodyPr wrap="square" rtlCol="0">
            <a:spAutoFit/>
          </a:bodyPr>
          <a:lstStyle/>
          <a:p>
            <a:r>
              <a:rPr lang="ja-JP" altLang="en-US" sz="1100" dirty="0">
                <a:solidFill>
                  <a:prstClr val="black"/>
                </a:solidFill>
              </a:rPr>
              <a:t>出典：平成</a:t>
            </a:r>
            <a:r>
              <a:rPr lang="en-US" altLang="ja-JP" sz="1100" dirty="0">
                <a:solidFill>
                  <a:prstClr val="black"/>
                </a:solidFill>
              </a:rPr>
              <a:t>26</a:t>
            </a:r>
            <a:r>
              <a:rPr lang="ja-JP" altLang="en-US" sz="1100" dirty="0">
                <a:solidFill>
                  <a:prstClr val="black"/>
                </a:solidFill>
              </a:rPr>
              <a:t>年度医療施設調査</a:t>
            </a:r>
            <a:r>
              <a:rPr lang="en-US" altLang="ja-JP" sz="1100" dirty="0">
                <a:solidFill>
                  <a:prstClr val="black"/>
                </a:solidFill>
              </a:rPr>
              <a:t>(</a:t>
            </a:r>
            <a:r>
              <a:rPr lang="ja-JP" altLang="en-US" sz="1100" dirty="0">
                <a:solidFill>
                  <a:prstClr val="black"/>
                </a:solidFill>
              </a:rPr>
              <a:t>厚生労働省）（特別集計）</a:t>
            </a:r>
          </a:p>
        </p:txBody>
      </p:sp>
      <p:sp>
        <p:nvSpPr>
          <p:cNvPr id="20" name="テキスト ボックス 1"/>
          <p:cNvSpPr txBox="1"/>
          <p:nvPr/>
        </p:nvSpPr>
        <p:spPr>
          <a:xfrm>
            <a:off x="4358821" y="6451435"/>
            <a:ext cx="672642" cy="16809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dirty="0">
                <a:solidFill>
                  <a:prstClr val="black"/>
                </a:solidFill>
              </a:rPr>
              <a:t>（施設）</a:t>
            </a:r>
            <a:endParaRPr lang="en-US" altLang="ja-JP" sz="1200" dirty="0">
              <a:solidFill>
                <a:prstClr val="black"/>
              </a:solidFill>
            </a:endParaRPr>
          </a:p>
          <a:p>
            <a:endParaRPr lang="ja-JP" altLang="en-US" sz="1200" dirty="0">
              <a:solidFill>
                <a:prstClr val="black"/>
              </a:solidFill>
            </a:endParaRPr>
          </a:p>
        </p:txBody>
      </p:sp>
      <p:sp>
        <p:nvSpPr>
          <p:cNvPr id="21" name="テキスト ボックス 20"/>
          <p:cNvSpPr txBox="1"/>
          <p:nvPr/>
        </p:nvSpPr>
        <p:spPr>
          <a:xfrm>
            <a:off x="4280374" y="4069166"/>
            <a:ext cx="1710684" cy="276999"/>
          </a:xfrm>
          <a:prstGeom prst="rect">
            <a:avLst/>
          </a:prstGeom>
          <a:noFill/>
        </p:spPr>
        <p:txBody>
          <a:bodyPr wrap="square" rtlCol="0">
            <a:spAutoFit/>
          </a:bodyPr>
          <a:lstStyle/>
          <a:p>
            <a:r>
              <a:rPr lang="ja-JP" altLang="en-US" sz="1200" dirty="0">
                <a:solidFill>
                  <a:prstClr val="black"/>
                </a:solidFill>
              </a:rPr>
              <a:t>全</a:t>
            </a:r>
            <a:r>
              <a:rPr lang="en-US" altLang="ja-JP" sz="1200" dirty="0">
                <a:solidFill>
                  <a:prstClr val="black"/>
                </a:solidFill>
              </a:rPr>
              <a:t>20,597</a:t>
            </a:r>
            <a:r>
              <a:rPr lang="ja-JP" altLang="en-US" sz="1200" dirty="0">
                <a:solidFill>
                  <a:prstClr val="black"/>
                </a:solidFill>
              </a:rPr>
              <a:t>施設</a:t>
            </a:r>
          </a:p>
        </p:txBody>
      </p:sp>
      <p:sp>
        <p:nvSpPr>
          <p:cNvPr id="22" name="テキスト ボックス 2"/>
          <p:cNvSpPr txBox="1"/>
          <p:nvPr/>
        </p:nvSpPr>
        <p:spPr>
          <a:xfrm>
            <a:off x="230845" y="3234756"/>
            <a:ext cx="4464298" cy="35030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400" b="1" dirty="0">
                <a:solidFill>
                  <a:prstClr val="black"/>
                </a:solidFill>
              </a:rPr>
              <a:t>［在宅医療サービスを実施する一般診療所の施設数］</a:t>
            </a:r>
          </a:p>
        </p:txBody>
      </p:sp>
      <p:sp>
        <p:nvSpPr>
          <p:cNvPr id="23" name="テキスト ボックス 7"/>
          <p:cNvSpPr txBox="1"/>
          <p:nvPr/>
        </p:nvSpPr>
        <p:spPr>
          <a:xfrm>
            <a:off x="4659517" y="4577943"/>
            <a:ext cx="1485064"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dirty="0">
                <a:solidFill>
                  <a:prstClr val="black"/>
                </a:solidFill>
              </a:rPr>
              <a:t>全</a:t>
            </a:r>
            <a:r>
              <a:rPr lang="en-US" altLang="ja-JP" sz="1200" dirty="0">
                <a:solidFill>
                  <a:prstClr val="black"/>
                </a:solidFill>
              </a:rPr>
              <a:t>23,358</a:t>
            </a:r>
            <a:r>
              <a:rPr lang="ja-JP" altLang="en-US" sz="1200" dirty="0">
                <a:solidFill>
                  <a:prstClr val="black"/>
                </a:solidFill>
              </a:rPr>
              <a:t>施設</a:t>
            </a:r>
          </a:p>
        </p:txBody>
      </p:sp>
      <p:graphicFrame>
        <p:nvGraphicFramePr>
          <p:cNvPr id="24" name="コンテンツ プレースホルダー 4"/>
          <p:cNvGraphicFramePr>
            <a:graphicFrameLocks/>
          </p:cNvGraphicFramePr>
          <p:nvPr>
            <p:extLst>
              <p:ext uri="{D42A27DB-BD31-4B8C-83A1-F6EECF244321}">
                <p14:modId xmlns:p14="http://schemas.microsoft.com/office/powerpoint/2010/main" val="1038522490"/>
              </p:ext>
            </p:extLst>
          </p:nvPr>
        </p:nvGraphicFramePr>
        <p:xfrm>
          <a:off x="5538151" y="3743910"/>
          <a:ext cx="4367848" cy="2968276"/>
        </p:xfrm>
        <a:graphic>
          <a:graphicData uri="http://schemas.openxmlformats.org/drawingml/2006/chart">
            <c:chart xmlns:c="http://schemas.openxmlformats.org/drawingml/2006/chart" xmlns:r="http://schemas.openxmlformats.org/officeDocument/2006/relationships" r:id="rId4"/>
          </a:graphicData>
        </a:graphic>
      </p:graphicFrame>
      <p:sp>
        <p:nvSpPr>
          <p:cNvPr id="26" name="テキスト ボックス 25"/>
          <p:cNvSpPr txBox="1"/>
          <p:nvPr/>
        </p:nvSpPr>
        <p:spPr>
          <a:xfrm>
            <a:off x="5171340" y="6623876"/>
            <a:ext cx="3961506" cy="253916"/>
          </a:xfrm>
          <a:prstGeom prst="rect">
            <a:avLst/>
          </a:prstGeom>
          <a:noFill/>
        </p:spPr>
        <p:txBody>
          <a:bodyPr wrap="square" rtlCol="0">
            <a:spAutoFit/>
          </a:bodyPr>
          <a:lstStyle/>
          <a:p>
            <a:pPr algn="r"/>
            <a:r>
              <a:rPr lang="ja-JP" altLang="en-US" sz="1050" dirty="0">
                <a:solidFill>
                  <a:prstClr val="black"/>
                </a:solidFill>
              </a:rPr>
              <a:t>（出典：診療報酬改定の結果検証に係る特別調査（平成</a:t>
            </a:r>
            <a:r>
              <a:rPr lang="en-US" altLang="ja-JP" sz="1050" dirty="0">
                <a:solidFill>
                  <a:prstClr val="black"/>
                </a:solidFill>
              </a:rPr>
              <a:t>28</a:t>
            </a:r>
            <a:r>
              <a:rPr lang="ja-JP" altLang="en-US" sz="1050" dirty="0">
                <a:solidFill>
                  <a:prstClr val="black"/>
                </a:solidFill>
              </a:rPr>
              <a:t>年度））</a:t>
            </a:r>
            <a:endParaRPr lang="en-US" altLang="ja-JP" sz="1050" dirty="0">
              <a:solidFill>
                <a:prstClr val="black"/>
              </a:solidFill>
            </a:endParaRPr>
          </a:p>
        </p:txBody>
      </p:sp>
      <p:sp>
        <p:nvSpPr>
          <p:cNvPr id="28" name="テキスト ボックス 27"/>
          <p:cNvSpPr txBox="1"/>
          <p:nvPr/>
        </p:nvSpPr>
        <p:spPr>
          <a:xfrm>
            <a:off x="6987098" y="3686469"/>
            <a:ext cx="1429269" cy="415498"/>
          </a:xfrm>
          <a:prstGeom prst="rect">
            <a:avLst/>
          </a:prstGeom>
          <a:noFill/>
        </p:spPr>
        <p:txBody>
          <a:bodyPr wrap="square" rtlCol="0">
            <a:spAutoFit/>
          </a:bodyPr>
          <a:lstStyle/>
          <a:p>
            <a:r>
              <a:rPr lang="ja-JP" altLang="en-US" sz="1050" b="1" dirty="0">
                <a:solidFill>
                  <a:prstClr val="black"/>
                </a:solidFill>
              </a:rPr>
              <a:t>自院に通院等していた患者</a:t>
            </a:r>
          </a:p>
        </p:txBody>
      </p:sp>
      <p:cxnSp>
        <p:nvCxnSpPr>
          <p:cNvPr id="29" name="直線コネクタ 28"/>
          <p:cNvCxnSpPr/>
          <p:nvPr/>
        </p:nvCxnSpPr>
        <p:spPr>
          <a:xfrm>
            <a:off x="7497819" y="3962496"/>
            <a:ext cx="217960" cy="276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8417122" y="3669955"/>
            <a:ext cx="1431438" cy="253916"/>
          </a:xfrm>
          <a:prstGeom prst="rect">
            <a:avLst/>
          </a:prstGeom>
          <a:noFill/>
        </p:spPr>
        <p:txBody>
          <a:bodyPr wrap="square" rtlCol="0">
            <a:spAutoFit/>
          </a:bodyPr>
          <a:lstStyle/>
          <a:p>
            <a:r>
              <a:rPr lang="ja-JP" altLang="en-US" sz="1050" dirty="0">
                <a:solidFill>
                  <a:prstClr val="black"/>
                </a:solidFill>
              </a:rPr>
              <a:t>他院からの紹介患者</a:t>
            </a:r>
          </a:p>
        </p:txBody>
      </p:sp>
      <p:cxnSp>
        <p:nvCxnSpPr>
          <p:cNvPr id="31" name="直線コネクタ 30"/>
          <p:cNvCxnSpPr/>
          <p:nvPr/>
        </p:nvCxnSpPr>
        <p:spPr>
          <a:xfrm flipH="1">
            <a:off x="8915746" y="3922290"/>
            <a:ext cx="111916" cy="232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2"/>
          <p:cNvSpPr txBox="1"/>
          <p:nvPr/>
        </p:nvSpPr>
        <p:spPr>
          <a:xfrm>
            <a:off x="5786212" y="3234756"/>
            <a:ext cx="4464298" cy="35030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400" b="1" dirty="0">
                <a:solidFill>
                  <a:prstClr val="black"/>
                </a:solidFill>
              </a:rPr>
              <a:t>［訪問診療を行っている患者の受診経路別割合］</a:t>
            </a:r>
          </a:p>
        </p:txBody>
      </p:sp>
      <p:sp>
        <p:nvSpPr>
          <p:cNvPr id="25" name="Rectangle 2"/>
          <p:cNvSpPr>
            <a:spLocks noChangeArrowheads="1"/>
          </p:cNvSpPr>
          <p:nvPr/>
        </p:nvSpPr>
        <p:spPr bwMode="auto">
          <a:xfrm>
            <a:off x="194414" y="4445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3"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7" name="テキスト ボックス 26"/>
          <p:cNvSpPr txBox="1"/>
          <p:nvPr/>
        </p:nvSpPr>
        <p:spPr>
          <a:xfrm>
            <a:off x="5182323" y="1894207"/>
            <a:ext cx="2315496"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243</a:t>
            </a:r>
            <a:r>
              <a:rPr lang="ja-JP" altLang="en-US" sz="1200" dirty="0" err="1">
                <a:solidFill>
                  <a:srgbClr val="002060"/>
                </a:solidFill>
                <a:latin typeface="ＭＳ Ｐゴシック" panose="020B0600070205080204" pitchFamily="50" charset="-128"/>
              </a:rPr>
              <a:t>，</a:t>
            </a:r>
            <a:r>
              <a:rPr lang="en-US" altLang="ja-JP" sz="1200" dirty="0">
                <a:solidFill>
                  <a:srgbClr val="002060"/>
                </a:solidFill>
                <a:latin typeface="ＭＳ Ｐゴシック" panose="020B0600070205080204" pitchFamily="50" charset="-128"/>
              </a:rPr>
              <a:t>245</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274</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0090287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txBox="1">
            <a:spLocks noChangeArrowheads="1"/>
          </p:cNvSpPr>
          <p:nvPr/>
        </p:nvSpPr>
        <p:spPr>
          <a:xfrm>
            <a:off x="41357" y="541070"/>
            <a:ext cx="5055666"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（２）複数の医療機関が行う訪問診療の評価</a:t>
            </a:r>
          </a:p>
        </p:txBody>
      </p:sp>
      <p:sp>
        <p:nvSpPr>
          <p:cNvPr id="25" name="Rectangle 37"/>
          <p:cNvSpPr>
            <a:spLocks noChangeArrowheads="1"/>
          </p:cNvSpPr>
          <p:nvPr/>
        </p:nvSpPr>
        <p:spPr bwMode="auto">
          <a:xfrm>
            <a:off x="200493" y="917022"/>
            <a:ext cx="9511189" cy="2517787"/>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pPr>
            <a:r>
              <a:rPr lang="ja-JP" altLang="en-US" dirty="0">
                <a:solidFill>
                  <a:prstClr val="black"/>
                </a:solidFill>
              </a:rPr>
              <a:t>　在宅で療養する患者が複数の疾病等を有している等の現状を踏まえ、主治医の依頼を受けた他の医療機関が訪問診療を提供可能となるよう、在宅患者訪問診療料の評価を見直す。</a:t>
            </a:r>
            <a:endParaRPr lang="en-US" altLang="ja-JP" dirty="0">
              <a:solidFill>
                <a:srgbClr val="0070C0"/>
              </a:solidFill>
              <a:latin typeface="ＭＳ Ｐゴシック"/>
            </a:endParaRPr>
          </a:p>
          <a:p>
            <a:r>
              <a:rPr lang="en-US" altLang="ja-JP" dirty="0">
                <a:solidFill>
                  <a:srgbClr val="0070C0"/>
                </a:solidFill>
                <a:latin typeface="ＭＳ Ｐゴシック"/>
              </a:rPr>
              <a:t>	</a:t>
            </a:r>
            <a:r>
              <a:rPr lang="ja-JP" altLang="en-US" dirty="0">
                <a:solidFill>
                  <a:srgbClr val="0070C0"/>
                </a:solidFill>
                <a:latin typeface="ＭＳ Ｐゴシック"/>
              </a:rPr>
              <a:t>在宅患者訪問診療料</a:t>
            </a:r>
            <a:r>
              <a:rPr lang="en-US" altLang="ja-JP" dirty="0">
                <a:solidFill>
                  <a:srgbClr val="0070C0"/>
                </a:solidFill>
                <a:latin typeface="ＭＳ Ｐゴシック"/>
              </a:rPr>
              <a:t>Ⅰ</a:t>
            </a:r>
          </a:p>
          <a:p>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	</a:t>
            </a:r>
            <a:r>
              <a:rPr lang="ja-JP" altLang="en-US" b="1" u="sng" dirty="0">
                <a:solidFill>
                  <a:srgbClr val="0070C0"/>
                </a:solidFill>
                <a:latin typeface="ＭＳ Ｐゴシック"/>
              </a:rPr>
              <a:t>２　他の医療機関の依頼を受けて訪問診療を行った場合</a:t>
            </a:r>
            <a:endParaRPr lang="en-US" altLang="ja-JP" b="1" u="sng" dirty="0">
              <a:solidFill>
                <a:srgbClr val="0070C0"/>
              </a:solidFill>
              <a:latin typeface="ＭＳ Ｐゴシック"/>
            </a:endParaRPr>
          </a:p>
          <a:p>
            <a:pPr marL="1520825"/>
            <a:r>
              <a:rPr lang="ja-JP" altLang="en-US" b="1" u="sng" dirty="0">
                <a:solidFill>
                  <a:srgbClr val="0070C0"/>
                </a:solidFill>
                <a:latin typeface="ＭＳ Ｐゴシック"/>
              </a:rPr>
              <a:t>同一建物居住者以外</a:t>
            </a:r>
            <a:r>
              <a:rPr lang="en-US" altLang="ja-JP" b="1" u="sng" dirty="0">
                <a:solidFill>
                  <a:srgbClr val="0070C0"/>
                </a:solidFill>
                <a:latin typeface="ＭＳ Ｐゴシック"/>
              </a:rPr>
              <a:t>	</a:t>
            </a:r>
            <a:r>
              <a:rPr lang="ja-JP" altLang="en-US" b="1" u="sng" dirty="0">
                <a:solidFill>
                  <a:srgbClr val="0070C0"/>
                </a:solidFill>
                <a:latin typeface="ＭＳ Ｐゴシック"/>
              </a:rPr>
              <a:t>：８３０点</a:t>
            </a:r>
            <a:endParaRPr lang="en-US" altLang="ja-JP" b="1" u="sng" dirty="0">
              <a:solidFill>
                <a:srgbClr val="0070C0"/>
              </a:solidFill>
              <a:latin typeface="ＭＳ Ｐゴシック"/>
            </a:endParaRPr>
          </a:p>
          <a:p>
            <a:pPr marL="1520825"/>
            <a:r>
              <a:rPr lang="ja-JP" altLang="en-US" b="1" u="sng" dirty="0">
                <a:solidFill>
                  <a:srgbClr val="0070C0"/>
                </a:solidFill>
                <a:latin typeface="ＭＳ Ｐゴシック"/>
              </a:rPr>
              <a:t>同一建物居住者　　　 ：１７８点</a:t>
            </a:r>
            <a:endParaRPr lang="en-US" altLang="ja-JP" sz="1200" dirty="0">
              <a:solidFill>
                <a:prstClr val="black"/>
              </a:solidFill>
              <a:latin typeface="ＭＳ Ｐゴシック"/>
            </a:endParaRPr>
          </a:p>
          <a:p>
            <a:pPr marL="625475"/>
            <a:r>
              <a:rPr lang="ja-JP" altLang="en-US" sz="1400" dirty="0">
                <a:solidFill>
                  <a:prstClr val="black"/>
                </a:solidFill>
                <a:latin typeface="ＭＳ Ｐゴシック"/>
              </a:rPr>
              <a:t>［算定要件］</a:t>
            </a:r>
            <a:endParaRPr lang="en-US" altLang="ja-JP" sz="1400" dirty="0">
              <a:solidFill>
                <a:prstClr val="black"/>
              </a:solidFill>
              <a:latin typeface="ＭＳ Ｐゴシック"/>
            </a:endParaRPr>
          </a:p>
          <a:p>
            <a:pPr marL="625475" indent="180975"/>
            <a:r>
              <a:rPr lang="ja-JP" altLang="en-US" sz="1400" dirty="0">
                <a:solidFill>
                  <a:prstClr val="black"/>
                </a:solidFill>
                <a:latin typeface="ＭＳ Ｐゴシック"/>
              </a:rPr>
              <a:t>在宅時医学総合管理料等の算定要件を満たす他の医療機関の依頼を受けて訪問診療を行った場合に、一連の治療につき６月以内に限り（神経難病等の患者を除く）月１回を限度として算定する。</a:t>
            </a:r>
            <a:endParaRPr lang="en-US" altLang="ja-JP" sz="1400" dirty="0">
              <a:solidFill>
                <a:prstClr val="black"/>
              </a:solidFill>
              <a:latin typeface="ＭＳ Ｐゴシック"/>
            </a:endParaRPr>
          </a:p>
        </p:txBody>
      </p:sp>
      <p:pic>
        <p:nvPicPr>
          <p:cNvPr id="27" name="図 2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5052" y="1551176"/>
            <a:ext cx="1346743" cy="1249477"/>
          </a:xfrm>
          <a:prstGeom prst="rect">
            <a:avLst/>
          </a:prstGeom>
        </p:spPr>
      </p:pic>
      <p:graphicFrame>
        <p:nvGraphicFramePr>
          <p:cNvPr id="33" name="グラフ 32"/>
          <p:cNvGraphicFramePr/>
          <p:nvPr>
            <p:extLst>
              <p:ext uri="{D42A27DB-BD31-4B8C-83A1-F6EECF244321}">
                <p14:modId xmlns:p14="http://schemas.microsoft.com/office/powerpoint/2010/main" val="3065259378"/>
              </p:ext>
            </p:extLst>
          </p:nvPr>
        </p:nvGraphicFramePr>
        <p:xfrm>
          <a:off x="128464" y="3795777"/>
          <a:ext cx="9777536" cy="2692934"/>
        </p:xfrm>
        <a:graphic>
          <a:graphicData uri="http://schemas.openxmlformats.org/drawingml/2006/chart">
            <c:chart xmlns:c="http://schemas.openxmlformats.org/drawingml/2006/chart" xmlns:r="http://schemas.openxmlformats.org/officeDocument/2006/relationships" r:id="rId4"/>
          </a:graphicData>
        </a:graphic>
      </p:graphicFrame>
      <p:sp>
        <p:nvSpPr>
          <p:cNvPr id="34" name="テキスト ボックス 33"/>
          <p:cNvSpPr txBox="1"/>
          <p:nvPr/>
        </p:nvSpPr>
        <p:spPr>
          <a:xfrm>
            <a:off x="142758" y="6496642"/>
            <a:ext cx="4436590" cy="276999"/>
          </a:xfrm>
          <a:prstGeom prst="rect">
            <a:avLst/>
          </a:prstGeom>
          <a:noFill/>
        </p:spPr>
        <p:txBody>
          <a:bodyPr wrap="square" rtlCol="0">
            <a:spAutoFit/>
          </a:bodyPr>
          <a:lstStyle/>
          <a:p>
            <a:pPr algn="r"/>
            <a:r>
              <a:rPr lang="ja-JP" altLang="en-US" sz="1200" dirty="0">
                <a:solidFill>
                  <a:prstClr val="black"/>
                </a:solidFill>
              </a:rPr>
              <a:t>（出典：診療報酬改定の結果検証に係る特別調査（平成</a:t>
            </a:r>
            <a:r>
              <a:rPr lang="en-US" altLang="ja-JP" sz="1200" dirty="0">
                <a:solidFill>
                  <a:prstClr val="black"/>
                </a:solidFill>
              </a:rPr>
              <a:t>28</a:t>
            </a:r>
            <a:r>
              <a:rPr lang="ja-JP" altLang="en-US" sz="1200" dirty="0">
                <a:solidFill>
                  <a:prstClr val="black"/>
                </a:solidFill>
              </a:rPr>
              <a:t>年度））</a:t>
            </a:r>
            <a:endParaRPr lang="en-US" altLang="ja-JP" sz="1200" dirty="0">
              <a:solidFill>
                <a:prstClr val="black"/>
              </a:solidFill>
            </a:endParaRPr>
          </a:p>
        </p:txBody>
      </p:sp>
      <p:sp>
        <p:nvSpPr>
          <p:cNvPr id="35" name="テキスト ボックス 34"/>
          <p:cNvSpPr txBox="1"/>
          <p:nvPr/>
        </p:nvSpPr>
        <p:spPr>
          <a:xfrm>
            <a:off x="9016962" y="5814739"/>
            <a:ext cx="729667" cy="307777"/>
          </a:xfrm>
          <a:prstGeom prst="rect">
            <a:avLst/>
          </a:prstGeom>
          <a:noFill/>
        </p:spPr>
        <p:txBody>
          <a:bodyPr wrap="square" rtlCol="0">
            <a:spAutoFit/>
          </a:bodyPr>
          <a:lstStyle/>
          <a:p>
            <a:r>
              <a:rPr lang="ja-JP" altLang="en-US" sz="1400" dirty="0">
                <a:solidFill>
                  <a:prstClr val="black"/>
                </a:solidFill>
              </a:rPr>
              <a:t>（人）</a:t>
            </a:r>
          </a:p>
        </p:txBody>
      </p:sp>
      <p:sp>
        <p:nvSpPr>
          <p:cNvPr id="36" name="テキスト ボックス 35"/>
          <p:cNvSpPr txBox="1"/>
          <p:nvPr/>
        </p:nvSpPr>
        <p:spPr>
          <a:xfrm>
            <a:off x="3090019" y="3444063"/>
            <a:ext cx="3732112" cy="369332"/>
          </a:xfrm>
          <a:prstGeom prst="rect">
            <a:avLst/>
          </a:prstGeom>
          <a:noFill/>
        </p:spPr>
        <p:txBody>
          <a:bodyPr wrap="none" rtlCol="0">
            <a:spAutoFit/>
          </a:bodyPr>
          <a:lstStyle/>
          <a:p>
            <a:r>
              <a:rPr lang="ja-JP" altLang="en-US" dirty="0">
                <a:solidFill>
                  <a:prstClr val="black"/>
                </a:solidFill>
              </a:rPr>
              <a:t>訪問診療を行っている患者の疾患数</a:t>
            </a:r>
          </a:p>
        </p:txBody>
      </p:sp>
      <p:sp>
        <p:nvSpPr>
          <p:cNvPr id="12" name="Rectangle 2"/>
          <p:cNvSpPr>
            <a:spLocks noChangeArrowheads="1"/>
          </p:cNvSpPr>
          <p:nvPr/>
        </p:nvSpPr>
        <p:spPr bwMode="auto">
          <a:xfrm>
            <a:off x="194414" y="44450"/>
            <a:ext cx="9517327" cy="35951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テキスト ボックス 12"/>
          <p:cNvSpPr txBox="1"/>
          <p:nvPr/>
        </p:nvSpPr>
        <p:spPr>
          <a:xfrm>
            <a:off x="5817096" y="590546"/>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239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267</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9259598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16465" y="44624"/>
            <a:ext cx="9751083" cy="576064"/>
          </a:xfrm>
        </p:spPr>
        <p:txBody>
          <a:bodyPr>
            <a:normAutofit/>
          </a:bodyPr>
          <a:lstStyle/>
          <a:p>
            <a:r>
              <a:rPr kumimoji="1" lang="ja-JP" altLang="en-US" sz="2800" dirty="0"/>
              <a:t>複数の医療機関による訪問診療の例</a:t>
            </a:r>
          </a:p>
        </p:txBody>
      </p:sp>
      <p:sp>
        <p:nvSpPr>
          <p:cNvPr id="4" name="右矢印 3"/>
          <p:cNvSpPr/>
          <p:nvPr/>
        </p:nvSpPr>
        <p:spPr>
          <a:xfrm>
            <a:off x="1353395" y="3384376"/>
            <a:ext cx="8424936" cy="432048"/>
          </a:xfrm>
          <a:prstGeom prst="rightArrow">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 name="テキスト ボックス 6"/>
          <p:cNvSpPr txBox="1"/>
          <p:nvPr/>
        </p:nvSpPr>
        <p:spPr>
          <a:xfrm>
            <a:off x="1788969" y="3461139"/>
            <a:ext cx="667170" cy="307777"/>
          </a:xfrm>
          <a:prstGeom prst="rect">
            <a:avLst/>
          </a:prstGeom>
          <a:noFill/>
        </p:spPr>
        <p:txBody>
          <a:bodyPr wrap="none" rtlCol="0">
            <a:spAutoFit/>
          </a:bodyPr>
          <a:lstStyle/>
          <a:p>
            <a:r>
              <a:rPr lang="ja-JP" altLang="en-US" sz="1400" dirty="0">
                <a:solidFill>
                  <a:prstClr val="white"/>
                </a:solidFill>
              </a:rPr>
              <a:t>１週目</a:t>
            </a:r>
          </a:p>
        </p:txBody>
      </p:sp>
      <p:sp>
        <p:nvSpPr>
          <p:cNvPr id="10" name="テキスト ボックス 9"/>
          <p:cNvSpPr txBox="1"/>
          <p:nvPr/>
        </p:nvSpPr>
        <p:spPr>
          <a:xfrm>
            <a:off x="2892879" y="3456386"/>
            <a:ext cx="667170" cy="307777"/>
          </a:xfrm>
          <a:prstGeom prst="rect">
            <a:avLst/>
          </a:prstGeom>
          <a:noFill/>
        </p:spPr>
        <p:txBody>
          <a:bodyPr wrap="none" rtlCol="0">
            <a:spAutoFit/>
          </a:bodyPr>
          <a:lstStyle/>
          <a:p>
            <a:r>
              <a:rPr lang="ja-JP" altLang="en-US" sz="1400" dirty="0">
                <a:solidFill>
                  <a:prstClr val="white"/>
                </a:solidFill>
              </a:rPr>
              <a:t>２週目</a:t>
            </a:r>
          </a:p>
        </p:txBody>
      </p:sp>
      <p:sp>
        <p:nvSpPr>
          <p:cNvPr id="11" name="テキスト ボックス 10"/>
          <p:cNvSpPr txBox="1"/>
          <p:nvPr/>
        </p:nvSpPr>
        <p:spPr>
          <a:xfrm>
            <a:off x="3985000" y="3456386"/>
            <a:ext cx="667170" cy="307777"/>
          </a:xfrm>
          <a:prstGeom prst="rect">
            <a:avLst/>
          </a:prstGeom>
          <a:noFill/>
        </p:spPr>
        <p:txBody>
          <a:bodyPr wrap="none" rtlCol="0">
            <a:spAutoFit/>
          </a:bodyPr>
          <a:lstStyle/>
          <a:p>
            <a:r>
              <a:rPr lang="ja-JP" altLang="en-US" sz="1400" dirty="0">
                <a:solidFill>
                  <a:prstClr val="white"/>
                </a:solidFill>
              </a:rPr>
              <a:t>３週目</a:t>
            </a:r>
          </a:p>
        </p:txBody>
      </p:sp>
      <p:sp>
        <p:nvSpPr>
          <p:cNvPr id="12" name="テキスト ボックス 11"/>
          <p:cNvSpPr txBox="1"/>
          <p:nvPr/>
        </p:nvSpPr>
        <p:spPr>
          <a:xfrm>
            <a:off x="5155130" y="3456386"/>
            <a:ext cx="667170" cy="307777"/>
          </a:xfrm>
          <a:prstGeom prst="rect">
            <a:avLst/>
          </a:prstGeom>
          <a:noFill/>
        </p:spPr>
        <p:txBody>
          <a:bodyPr wrap="none" rtlCol="0">
            <a:spAutoFit/>
          </a:bodyPr>
          <a:lstStyle/>
          <a:p>
            <a:r>
              <a:rPr lang="ja-JP" altLang="en-US" sz="1400" dirty="0">
                <a:solidFill>
                  <a:prstClr val="white"/>
                </a:solidFill>
              </a:rPr>
              <a:t>４週目</a:t>
            </a:r>
          </a:p>
        </p:txBody>
      </p:sp>
      <p:sp>
        <p:nvSpPr>
          <p:cNvPr id="13" name="テキスト ボックス 12"/>
          <p:cNvSpPr txBox="1"/>
          <p:nvPr/>
        </p:nvSpPr>
        <p:spPr>
          <a:xfrm>
            <a:off x="6247252" y="3456386"/>
            <a:ext cx="667170" cy="307777"/>
          </a:xfrm>
          <a:prstGeom prst="rect">
            <a:avLst/>
          </a:prstGeom>
          <a:noFill/>
        </p:spPr>
        <p:txBody>
          <a:bodyPr wrap="none" rtlCol="0">
            <a:spAutoFit/>
          </a:bodyPr>
          <a:lstStyle/>
          <a:p>
            <a:r>
              <a:rPr lang="ja-JP" altLang="en-US" sz="1400" dirty="0">
                <a:solidFill>
                  <a:prstClr val="white"/>
                </a:solidFill>
              </a:rPr>
              <a:t>５週目</a:t>
            </a:r>
          </a:p>
        </p:txBody>
      </p:sp>
      <p:sp>
        <p:nvSpPr>
          <p:cNvPr id="14" name="テキスト ボックス 13"/>
          <p:cNvSpPr txBox="1"/>
          <p:nvPr/>
        </p:nvSpPr>
        <p:spPr>
          <a:xfrm>
            <a:off x="7339373" y="3456386"/>
            <a:ext cx="667170" cy="307777"/>
          </a:xfrm>
          <a:prstGeom prst="rect">
            <a:avLst/>
          </a:prstGeom>
          <a:noFill/>
        </p:spPr>
        <p:txBody>
          <a:bodyPr wrap="none" rtlCol="0">
            <a:spAutoFit/>
          </a:bodyPr>
          <a:lstStyle/>
          <a:p>
            <a:r>
              <a:rPr lang="ja-JP" altLang="en-US" sz="1400" dirty="0">
                <a:solidFill>
                  <a:prstClr val="white"/>
                </a:solidFill>
              </a:rPr>
              <a:t>６週目</a:t>
            </a:r>
          </a:p>
        </p:txBody>
      </p:sp>
      <p:sp>
        <p:nvSpPr>
          <p:cNvPr id="16" name="テキスト ボックス 15"/>
          <p:cNvSpPr txBox="1"/>
          <p:nvPr/>
        </p:nvSpPr>
        <p:spPr>
          <a:xfrm>
            <a:off x="8353486" y="3456386"/>
            <a:ext cx="667170" cy="307777"/>
          </a:xfrm>
          <a:prstGeom prst="rect">
            <a:avLst/>
          </a:prstGeom>
          <a:noFill/>
        </p:spPr>
        <p:txBody>
          <a:bodyPr wrap="none" rtlCol="0">
            <a:spAutoFit/>
          </a:bodyPr>
          <a:lstStyle/>
          <a:p>
            <a:r>
              <a:rPr lang="ja-JP" altLang="en-US" sz="1400" dirty="0">
                <a:solidFill>
                  <a:prstClr val="white"/>
                </a:solidFill>
              </a:rPr>
              <a:t>７週目</a:t>
            </a:r>
          </a:p>
        </p:txBody>
      </p:sp>
      <p:sp>
        <p:nvSpPr>
          <p:cNvPr id="18" name="テキスト ボックス 17"/>
          <p:cNvSpPr txBox="1"/>
          <p:nvPr/>
        </p:nvSpPr>
        <p:spPr>
          <a:xfrm>
            <a:off x="1937931" y="2368718"/>
            <a:ext cx="461665" cy="1015663"/>
          </a:xfrm>
          <a:prstGeom prst="rect">
            <a:avLst/>
          </a:prstGeom>
          <a:noFill/>
        </p:spPr>
        <p:txBody>
          <a:bodyPr vert="eaVert" wrap="none" rtlCol="0">
            <a:spAutoFit/>
          </a:bodyPr>
          <a:lstStyle/>
          <a:p>
            <a:r>
              <a:rPr lang="ja-JP" altLang="en-US" dirty="0">
                <a:solidFill>
                  <a:prstClr val="black"/>
                </a:solidFill>
              </a:rPr>
              <a:t>訪問診療</a:t>
            </a:r>
          </a:p>
        </p:txBody>
      </p:sp>
      <p:sp>
        <p:nvSpPr>
          <p:cNvPr id="19" name="テキスト ボックス 18"/>
          <p:cNvSpPr txBox="1"/>
          <p:nvPr/>
        </p:nvSpPr>
        <p:spPr>
          <a:xfrm>
            <a:off x="227814" y="1196752"/>
            <a:ext cx="400110" cy="2022348"/>
          </a:xfrm>
          <a:prstGeom prst="rect">
            <a:avLst/>
          </a:prstGeom>
          <a:solidFill>
            <a:schemeClr val="accent3">
              <a:lumMod val="40000"/>
              <a:lumOff val="60000"/>
            </a:schemeClr>
          </a:solidFill>
        </p:spPr>
        <p:txBody>
          <a:bodyPr vert="eaVert" wrap="none" rtlCol="0">
            <a:spAutoFit/>
          </a:bodyPr>
          <a:lstStyle/>
          <a:p>
            <a:r>
              <a:rPr lang="ja-JP" altLang="en-US" sz="1400" dirty="0">
                <a:solidFill>
                  <a:prstClr val="black"/>
                </a:solidFill>
              </a:rPr>
              <a:t>在宅の主治医による診療</a:t>
            </a:r>
          </a:p>
        </p:txBody>
      </p:sp>
      <p:sp>
        <p:nvSpPr>
          <p:cNvPr id="20" name="テキスト ボックス 19"/>
          <p:cNvSpPr txBox="1"/>
          <p:nvPr/>
        </p:nvSpPr>
        <p:spPr>
          <a:xfrm>
            <a:off x="167761" y="3789040"/>
            <a:ext cx="615553" cy="2780928"/>
          </a:xfrm>
          <a:prstGeom prst="rect">
            <a:avLst/>
          </a:prstGeom>
          <a:solidFill>
            <a:schemeClr val="accent5">
              <a:lumMod val="40000"/>
              <a:lumOff val="60000"/>
            </a:schemeClr>
          </a:solidFill>
        </p:spPr>
        <p:txBody>
          <a:bodyPr vert="eaVert" wrap="square" rtlCol="0">
            <a:spAutoFit/>
          </a:bodyPr>
          <a:lstStyle/>
          <a:p>
            <a:r>
              <a:rPr lang="ja-JP" altLang="en-US" sz="1400" dirty="0">
                <a:solidFill>
                  <a:prstClr val="black"/>
                </a:solidFill>
              </a:rPr>
              <a:t>在宅の主治医の依頼を受けた他の保険医療機関の医師による診療</a:t>
            </a:r>
          </a:p>
        </p:txBody>
      </p:sp>
      <p:sp>
        <p:nvSpPr>
          <p:cNvPr id="21" name="テキスト ボックス 20"/>
          <p:cNvSpPr txBox="1"/>
          <p:nvPr/>
        </p:nvSpPr>
        <p:spPr>
          <a:xfrm>
            <a:off x="1937931" y="3816429"/>
            <a:ext cx="461665" cy="1246495"/>
          </a:xfrm>
          <a:prstGeom prst="rect">
            <a:avLst/>
          </a:prstGeom>
          <a:noFill/>
        </p:spPr>
        <p:txBody>
          <a:bodyPr vert="eaVert" wrap="none" rtlCol="0">
            <a:spAutoFit/>
          </a:bodyPr>
          <a:lstStyle/>
          <a:p>
            <a:r>
              <a:rPr lang="ja-JP" altLang="en-US" dirty="0">
                <a:solidFill>
                  <a:prstClr val="black"/>
                </a:solidFill>
              </a:rPr>
              <a:t>対診（往診）</a:t>
            </a:r>
          </a:p>
        </p:txBody>
      </p:sp>
      <p:sp>
        <p:nvSpPr>
          <p:cNvPr id="22" name="テキスト ボックス 21"/>
          <p:cNvSpPr txBox="1"/>
          <p:nvPr/>
        </p:nvSpPr>
        <p:spPr>
          <a:xfrm>
            <a:off x="4168097" y="2368718"/>
            <a:ext cx="461665" cy="1015663"/>
          </a:xfrm>
          <a:prstGeom prst="rect">
            <a:avLst/>
          </a:prstGeom>
          <a:noFill/>
        </p:spPr>
        <p:txBody>
          <a:bodyPr vert="eaVert" wrap="none" rtlCol="0">
            <a:spAutoFit/>
          </a:bodyPr>
          <a:lstStyle/>
          <a:p>
            <a:r>
              <a:rPr lang="ja-JP" altLang="en-US" dirty="0">
                <a:solidFill>
                  <a:prstClr val="black"/>
                </a:solidFill>
              </a:rPr>
              <a:t>訪問診療</a:t>
            </a:r>
          </a:p>
        </p:txBody>
      </p:sp>
      <p:sp>
        <p:nvSpPr>
          <p:cNvPr id="23" name="テキスト ボックス 22"/>
          <p:cNvSpPr txBox="1"/>
          <p:nvPr/>
        </p:nvSpPr>
        <p:spPr>
          <a:xfrm>
            <a:off x="8458574" y="2304261"/>
            <a:ext cx="461665" cy="1015663"/>
          </a:xfrm>
          <a:prstGeom prst="rect">
            <a:avLst/>
          </a:prstGeom>
          <a:noFill/>
        </p:spPr>
        <p:txBody>
          <a:bodyPr vert="eaVert" wrap="none" rtlCol="0">
            <a:spAutoFit/>
          </a:bodyPr>
          <a:lstStyle/>
          <a:p>
            <a:r>
              <a:rPr lang="ja-JP" altLang="en-US" dirty="0">
                <a:solidFill>
                  <a:prstClr val="black"/>
                </a:solidFill>
              </a:rPr>
              <a:t>訪問診療</a:t>
            </a:r>
          </a:p>
        </p:txBody>
      </p:sp>
      <p:sp>
        <p:nvSpPr>
          <p:cNvPr id="24" name="テキスト ボックス 23"/>
          <p:cNvSpPr txBox="1"/>
          <p:nvPr/>
        </p:nvSpPr>
        <p:spPr>
          <a:xfrm>
            <a:off x="6352340" y="2368718"/>
            <a:ext cx="461665" cy="1015663"/>
          </a:xfrm>
          <a:prstGeom prst="rect">
            <a:avLst/>
          </a:prstGeom>
          <a:noFill/>
        </p:spPr>
        <p:txBody>
          <a:bodyPr vert="eaVert" wrap="none" rtlCol="0">
            <a:spAutoFit/>
          </a:bodyPr>
          <a:lstStyle/>
          <a:p>
            <a:r>
              <a:rPr lang="ja-JP" altLang="en-US" dirty="0">
                <a:solidFill>
                  <a:prstClr val="black"/>
                </a:solidFill>
              </a:rPr>
              <a:t>訪問診療</a:t>
            </a:r>
          </a:p>
        </p:txBody>
      </p:sp>
      <p:sp>
        <p:nvSpPr>
          <p:cNvPr id="26" name="角丸四角形吹き出し 25"/>
          <p:cNvSpPr/>
          <p:nvPr/>
        </p:nvSpPr>
        <p:spPr>
          <a:xfrm>
            <a:off x="3491717" y="1152128"/>
            <a:ext cx="1840123" cy="1008112"/>
          </a:xfrm>
          <a:prstGeom prst="wedgeRoundRectCallout">
            <a:avLst>
              <a:gd name="adj1" fmla="val 6074"/>
              <a:gd name="adj2" fmla="val 70221"/>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定期の訪問診療⇒措置後の創傷に発赤、追加の診療を依頼</a:t>
            </a:r>
          </a:p>
        </p:txBody>
      </p:sp>
      <p:sp>
        <p:nvSpPr>
          <p:cNvPr id="27" name="テキスト ボックス 26"/>
          <p:cNvSpPr txBox="1"/>
          <p:nvPr/>
        </p:nvSpPr>
        <p:spPr>
          <a:xfrm>
            <a:off x="3030052" y="3773726"/>
            <a:ext cx="461665" cy="1432443"/>
          </a:xfrm>
          <a:prstGeom prst="rect">
            <a:avLst/>
          </a:prstGeom>
          <a:noFill/>
        </p:spPr>
        <p:txBody>
          <a:bodyPr vert="eaVert" wrap="none" rtlCol="0">
            <a:spAutoFit/>
          </a:bodyPr>
          <a:lstStyle/>
          <a:p>
            <a:r>
              <a:rPr lang="ja-JP" altLang="en-US" dirty="0">
                <a:solidFill>
                  <a:prstClr val="black"/>
                </a:solidFill>
              </a:rPr>
              <a:t>訪問診療（２）</a:t>
            </a:r>
          </a:p>
        </p:txBody>
      </p:sp>
      <p:sp>
        <p:nvSpPr>
          <p:cNvPr id="29" name="角丸四角形吹き出し 28"/>
          <p:cNvSpPr/>
          <p:nvPr/>
        </p:nvSpPr>
        <p:spPr>
          <a:xfrm>
            <a:off x="1476756" y="5334445"/>
            <a:ext cx="1060036" cy="656360"/>
          </a:xfrm>
          <a:prstGeom prst="wedgeRoundRectCallout">
            <a:avLst>
              <a:gd name="adj1" fmla="val 7812"/>
              <a:gd name="adj2" fmla="val -10473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専門的処置を実施</a:t>
            </a:r>
          </a:p>
        </p:txBody>
      </p:sp>
      <p:sp>
        <p:nvSpPr>
          <p:cNvPr id="30" name="角丸四角形吹き出し 29"/>
          <p:cNvSpPr/>
          <p:nvPr/>
        </p:nvSpPr>
        <p:spPr>
          <a:xfrm>
            <a:off x="3052154" y="5350904"/>
            <a:ext cx="1060036" cy="656360"/>
          </a:xfrm>
          <a:prstGeom prst="wedgeRoundRectCallout">
            <a:avLst>
              <a:gd name="adj1" fmla="val -30486"/>
              <a:gd name="adj2" fmla="val -8646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処置後の経過観察</a:t>
            </a:r>
          </a:p>
        </p:txBody>
      </p:sp>
      <p:sp>
        <p:nvSpPr>
          <p:cNvPr id="31" name="角丸四角形吹き出し 30"/>
          <p:cNvSpPr/>
          <p:nvPr/>
        </p:nvSpPr>
        <p:spPr>
          <a:xfrm>
            <a:off x="6189934" y="1512168"/>
            <a:ext cx="1092120" cy="651134"/>
          </a:xfrm>
          <a:prstGeom prst="wedgeRoundRectCallout">
            <a:avLst>
              <a:gd name="adj1" fmla="val -21226"/>
              <a:gd name="adj2" fmla="val 71708"/>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定期の訪問診療</a:t>
            </a:r>
          </a:p>
        </p:txBody>
      </p:sp>
      <p:sp>
        <p:nvSpPr>
          <p:cNvPr id="32" name="角丸四角形吹き出し 31"/>
          <p:cNvSpPr/>
          <p:nvPr/>
        </p:nvSpPr>
        <p:spPr>
          <a:xfrm>
            <a:off x="8374177" y="1512168"/>
            <a:ext cx="1092120" cy="651134"/>
          </a:xfrm>
          <a:prstGeom prst="wedgeRoundRectCallout">
            <a:avLst>
              <a:gd name="adj1" fmla="val -21226"/>
              <a:gd name="adj2" fmla="val 71708"/>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定期の訪問診療</a:t>
            </a:r>
          </a:p>
        </p:txBody>
      </p:sp>
      <p:sp>
        <p:nvSpPr>
          <p:cNvPr id="33" name="テキスト ボックス 32"/>
          <p:cNvSpPr txBox="1"/>
          <p:nvPr/>
        </p:nvSpPr>
        <p:spPr>
          <a:xfrm>
            <a:off x="4948184" y="3809431"/>
            <a:ext cx="461665" cy="553998"/>
          </a:xfrm>
          <a:prstGeom prst="rect">
            <a:avLst/>
          </a:prstGeom>
          <a:noFill/>
        </p:spPr>
        <p:txBody>
          <a:bodyPr vert="eaVert" wrap="none" rtlCol="0">
            <a:spAutoFit/>
          </a:bodyPr>
          <a:lstStyle/>
          <a:p>
            <a:r>
              <a:rPr lang="ja-JP" altLang="en-US" dirty="0">
                <a:solidFill>
                  <a:prstClr val="black"/>
                </a:solidFill>
              </a:rPr>
              <a:t>往診</a:t>
            </a:r>
          </a:p>
        </p:txBody>
      </p:sp>
      <p:sp>
        <p:nvSpPr>
          <p:cNvPr id="34" name="角丸四角形吹き出し 33"/>
          <p:cNvSpPr/>
          <p:nvPr/>
        </p:nvSpPr>
        <p:spPr>
          <a:xfrm>
            <a:off x="4565151" y="5233677"/>
            <a:ext cx="1498208" cy="685806"/>
          </a:xfrm>
          <a:prstGeom prst="wedgeRoundRectCallout">
            <a:avLst>
              <a:gd name="adj1" fmla="val -5511"/>
              <a:gd name="adj2" fmla="val -175658"/>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患家（主治医）の依頼で、発赤部位の処置</a:t>
            </a:r>
          </a:p>
        </p:txBody>
      </p:sp>
      <p:sp>
        <p:nvSpPr>
          <p:cNvPr id="35" name="テキスト ボックス 34"/>
          <p:cNvSpPr txBox="1"/>
          <p:nvPr/>
        </p:nvSpPr>
        <p:spPr>
          <a:xfrm>
            <a:off x="7008494" y="3759411"/>
            <a:ext cx="461665" cy="1432443"/>
          </a:xfrm>
          <a:prstGeom prst="rect">
            <a:avLst/>
          </a:prstGeom>
          <a:noFill/>
        </p:spPr>
        <p:txBody>
          <a:bodyPr vert="eaVert" wrap="none" rtlCol="0">
            <a:spAutoFit/>
          </a:bodyPr>
          <a:lstStyle/>
          <a:p>
            <a:r>
              <a:rPr lang="ja-JP" altLang="en-US" dirty="0">
                <a:solidFill>
                  <a:prstClr val="black"/>
                </a:solidFill>
              </a:rPr>
              <a:t>訪問診療（２）</a:t>
            </a:r>
          </a:p>
        </p:txBody>
      </p:sp>
      <p:sp>
        <p:nvSpPr>
          <p:cNvPr id="36" name="角丸四角形吹き出し 35"/>
          <p:cNvSpPr/>
          <p:nvPr/>
        </p:nvSpPr>
        <p:spPr>
          <a:xfrm>
            <a:off x="6752037" y="5536328"/>
            <a:ext cx="1060036" cy="656360"/>
          </a:xfrm>
          <a:prstGeom prst="wedgeRoundRectCallout">
            <a:avLst>
              <a:gd name="adj1" fmla="val -5975"/>
              <a:gd name="adj2" fmla="val -11843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処置後の経過観察</a:t>
            </a:r>
          </a:p>
        </p:txBody>
      </p:sp>
      <p:sp>
        <p:nvSpPr>
          <p:cNvPr id="37" name="テキスト ボックス 36"/>
          <p:cNvSpPr txBox="1"/>
          <p:nvPr/>
        </p:nvSpPr>
        <p:spPr>
          <a:xfrm>
            <a:off x="38454" y="548680"/>
            <a:ext cx="9156674" cy="369332"/>
          </a:xfrm>
          <a:prstGeom prst="rect">
            <a:avLst/>
          </a:prstGeom>
          <a:noFill/>
        </p:spPr>
        <p:txBody>
          <a:bodyPr wrap="none" rtlCol="0">
            <a:spAutoFit/>
          </a:bodyPr>
          <a:lstStyle/>
          <a:p>
            <a:r>
              <a:rPr lang="ja-JP" altLang="en-US" dirty="0">
                <a:solidFill>
                  <a:prstClr val="black"/>
                </a:solidFill>
              </a:rPr>
              <a:t>〇　専門的処置を要するため、在宅の主治医から、他の診療科の医師に診療を依頼した場合</a:t>
            </a:r>
          </a:p>
        </p:txBody>
      </p:sp>
      <p:sp>
        <p:nvSpPr>
          <p:cNvPr id="38" name="角丸四角形吹き出し 37"/>
          <p:cNvSpPr/>
          <p:nvPr/>
        </p:nvSpPr>
        <p:spPr>
          <a:xfrm>
            <a:off x="1353399" y="1152133"/>
            <a:ext cx="1732232" cy="1000339"/>
          </a:xfrm>
          <a:prstGeom prst="wedgeRoundRectCallout">
            <a:avLst>
              <a:gd name="adj1" fmla="val -7557"/>
              <a:gd name="adj2" fmla="val 64215"/>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rPr>
              <a:t>処置の要否について対診を依頼（定期の訪問診療時）</a:t>
            </a:r>
          </a:p>
        </p:txBody>
      </p:sp>
      <p:sp>
        <p:nvSpPr>
          <p:cNvPr id="39" name="テキスト ボックス 2"/>
          <p:cNvSpPr txBox="1">
            <a:spLocks noChangeArrowheads="1"/>
          </p:cNvSpPr>
          <p:nvPr/>
        </p:nvSpPr>
        <p:spPr bwMode="auto">
          <a:xfrm>
            <a:off x="900142" y="6464374"/>
            <a:ext cx="9279441" cy="276999"/>
          </a:xfrm>
          <a:prstGeom prst="rect">
            <a:avLst/>
          </a:prstGeom>
          <a:noFill/>
          <a:ln w="9525">
            <a:noFill/>
            <a:miter lim="800000"/>
            <a:headEnd/>
            <a:tailEnd/>
          </a:ln>
        </p:spPr>
        <p:txBody>
          <a:bodyPr rot="0" vert="horz" wrap="square" lIns="91440" tIns="45720" rIns="91440" bIns="45720" anchor="t" anchorCtr="0">
            <a:spAutoFit/>
          </a:bodyPr>
          <a:lstStyle/>
          <a:p>
            <a:pPr algn="just"/>
            <a:r>
              <a:rPr lang="ja-JP" altLang="en-US" sz="1200" kern="100" dirty="0">
                <a:solidFill>
                  <a:prstClr val="black"/>
                </a:solidFill>
                <a:latin typeface="Century"/>
                <a:ea typeface="ＭＳ ゴシック"/>
                <a:cs typeface="Times New Roman"/>
              </a:rPr>
              <a:t>注）説明用のイメージとして作成したものであり、実際には様々なパターンが想定されこれに限定されるものではない</a:t>
            </a:r>
          </a:p>
        </p:txBody>
      </p:sp>
      <p:sp>
        <p:nvSpPr>
          <p:cNvPr id="4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5446234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7"/>
          <p:cNvSpPr>
            <a:spLocks noChangeArrowheads="1"/>
          </p:cNvSpPr>
          <p:nvPr/>
        </p:nvSpPr>
        <p:spPr bwMode="auto">
          <a:xfrm>
            <a:off x="200493" y="1199247"/>
            <a:ext cx="9511189" cy="1535409"/>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a:solidFill>
                  <a:prstClr val="black"/>
                </a:solidFill>
                <a:latin typeface="ＭＳ Ｐゴシック" panose="020B0600070205080204" pitchFamily="50" charset="-128"/>
                <a:ea typeface="ＭＳ Ｐゴシック" panose="020B0600070205080204" pitchFamily="50" charset="-128"/>
              </a:rPr>
              <a:t>  在宅患者訪問診療料について、併設する介護施設等への訪問診療の場合、訪問と外来の中間的な診療形態となることを踏まえ、併設する介護施設等の入居者への訪問診療を行った場合の評価を新設する。</a:t>
            </a:r>
            <a:endParaRPr lang="en-US" altLang="ja-JP" dirty="0">
              <a:solidFill>
                <a:srgbClr val="0070C0"/>
              </a:solidFill>
              <a:latin typeface="ＭＳ Ｐゴシック" panose="020B0600070205080204" pitchFamily="50" charset="-128"/>
              <a:ea typeface="ＭＳ Ｐゴシック" panose="020B0600070205080204" pitchFamily="50" charset="-128"/>
            </a:endParaRPr>
          </a:p>
          <a:p>
            <a:r>
              <a:rPr lang="en-US" altLang="ja-JP" dirty="0">
                <a:solidFill>
                  <a:srgbClr val="0070C0"/>
                </a:solidFill>
                <a:latin typeface="ＭＳ Ｐゴシック" panose="020B0600070205080204" pitchFamily="50" charset="-128"/>
                <a:ea typeface="ＭＳ Ｐゴシック" panose="020B0600070205080204" pitchFamily="50" charset="-128"/>
              </a:rPr>
              <a:t>(</a:t>
            </a:r>
            <a:r>
              <a:rPr lang="ja-JP" altLang="en-US" dirty="0">
                <a:solidFill>
                  <a:srgbClr val="0070C0"/>
                </a:solidFill>
                <a:latin typeface="ＭＳ Ｐゴシック" panose="020B0600070205080204" pitchFamily="50" charset="-128"/>
                <a:ea typeface="ＭＳ Ｐゴシック" panose="020B0600070205080204" pitchFamily="50" charset="-128"/>
              </a:rPr>
              <a:t>新</a:t>
            </a:r>
            <a:r>
              <a:rPr lang="en-US" altLang="ja-JP" dirty="0">
                <a:solidFill>
                  <a:srgbClr val="0070C0"/>
                </a:solidFill>
                <a:latin typeface="ＭＳ Ｐゴシック" panose="020B0600070205080204" pitchFamily="50" charset="-128"/>
                <a:ea typeface="ＭＳ Ｐゴシック" panose="020B0600070205080204" pitchFamily="50" charset="-128"/>
              </a:rPr>
              <a:t>)</a:t>
            </a:r>
            <a:r>
              <a:rPr lang="ja-JP" altLang="en-US" dirty="0">
                <a:solidFill>
                  <a:srgbClr val="0070C0"/>
                </a:solidFill>
                <a:latin typeface="ＭＳ Ｐゴシック" panose="020B0600070205080204" pitchFamily="50" charset="-128"/>
                <a:ea typeface="ＭＳ Ｐゴシック" panose="020B0600070205080204" pitchFamily="50" charset="-128"/>
              </a:rPr>
              <a:t>　　　</a:t>
            </a:r>
            <a:r>
              <a:rPr lang="zh-TW" altLang="en-US" u="sng" dirty="0">
                <a:solidFill>
                  <a:srgbClr val="0070C0"/>
                </a:solidFill>
                <a:latin typeface="ＭＳ Ｐゴシック" panose="020B0600070205080204" pitchFamily="50" charset="-128"/>
                <a:ea typeface="ＭＳ Ｐゴシック" panose="020B0600070205080204" pitchFamily="50" charset="-128"/>
              </a:rPr>
              <a:t>在宅患者訪問診療料</a:t>
            </a:r>
            <a:r>
              <a:rPr lang="en-US" altLang="ja-JP" u="sng" dirty="0">
                <a:solidFill>
                  <a:srgbClr val="0070C0"/>
                </a:solidFill>
                <a:latin typeface="ＭＳ Ｐゴシック" panose="020B0600070205080204" pitchFamily="50" charset="-128"/>
                <a:ea typeface="ＭＳ Ｐゴシック" panose="020B0600070205080204" pitchFamily="50" charset="-128"/>
              </a:rPr>
              <a:t>(</a:t>
            </a:r>
            <a:r>
              <a:rPr lang="en-US" altLang="zh-TW" u="sng" dirty="0">
                <a:solidFill>
                  <a:srgbClr val="0070C0"/>
                </a:solidFill>
                <a:latin typeface="ＭＳ Ｐゴシック" panose="020B0600070205080204" pitchFamily="50" charset="-128"/>
                <a:ea typeface="ＭＳ Ｐゴシック" panose="020B0600070205080204" pitchFamily="50" charset="-128"/>
              </a:rPr>
              <a:t>Ⅱ</a:t>
            </a:r>
            <a:r>
              <a:rPr lang="en-US" altLang="ja-JP" u="sng" dirty="0">
                <a:solidFill>
                  <a:srgbClr val="0070C0"/>
                </a:solidFill>
                <a:latin typeface="ＭＳ Ｐゴシック" panose="020B0600070205080204" pitchFamily="50" charset="-128"/>
                <a:ea typeface="ＭＳ Ｐゴシック" panose="020B0600070205080204" pitchFamily="50" charset="-128"/>
              </a:rPr>
              <a:t>)</a:t>
            </a:r>
            <a:endParaRPr lang="en-US" altLang="zh-TW" u="sng" dirty="0">
              <a:solidFill>
                <a:srgbClr val="0070C0"/>
              </a:solidFill>
              <a:latin typeface="ＭＳ Ｐゴシック" panose="020B0600070205080204" pitchFamily="50" charset="-128"/>
              <a:ea typeface="ＭＳ Ｐゴシック" panose="020B0600070205080204" pitchFamily="50" charset="-128"/>
            </a:endParaRPr>
          </a:p>
          <a:p>
            <a:r>
              <a:rPr lang="en-US" altLang="ja-JP" dirty="0">
                <a:solidFill>
                  <a:srgbClr val="0070C0"/>
                </a:solidFill>
                <a:latin typeface="ＭＳ Ｐゴシック" panose="020B0600070205080204" pitchFamily="50" charset="-128"/>
                <a:ea typeface="ＭＳ Ｐゴシック" panose="020B0600070205080204" pitchFamily="50" charset="-128"/>
              </a:rPr>
              <a:t>	</a:t>
            </a:r>
            <a:r>
              <a:rPr lang="ja-JP" altLang="en-US" dirty="0">
                <a:solidFill>
                  <a:srgbClr val="0070C0"/>
                </a:solidFill>
                <a:latin typeface="ＭＳ Ｐゴシック" panose="020B0600070205080204" pitchFamily="50" charset="-128"/>
                <a:ea typeface="ＭＳ Ｐゴシック" panose="020B0600070205080204" pitchFamily="50" charset="-128"/>
              </a:rPr>
              <a:t>　</a:t>
            </a:r>
            <a:r>
              <a:rPr lang="ja-JP" altLang="en-US" u="sng" dirty="0">
                <a:solidFill>
                  <a:srgbClr val="0070C0"/>
                </a:solidFill>
                <a:latin typeface="ＭＳ Ｐゴシック" panose="020B0600070205080204" pitchFamily="50" charset="-128"/>
                <a:ea typeface="ＭＳ Ｐゴシック" panose="020B0600070205080204" pitchFamily="50" charset="-128"/>
              </a:rPr>
              <a:t>併設する介護施設等の入居者の場合：１４４点（１日につき）</a:t>
            </a:r>
            <a:endParaRPr lang="en-US" altLang="ja-JP" u="sng" dirty="0">
              <a:solidFill>
                <a:srgbClr val="0070C0"/>
              </a:solidFill>
              <a:latin typeface="ＭＳ Ｐゴシック" panose="020B0600070205080204" pitchFamily="50" charset="-128"/>
              <a:ea typeface="ＭＳ Ｐゴシック" panose="020B0600070205080204" pitchFamily="50" charset="-128"/>
            </a:endParaRPr>
          </a:p>
        </p:txBody>
      </p:sp>
      <p:sp>
        <p:nvSpPr>
          <p:cNvPr id="8" name="Rectangle 37"/>
          <p:cNvSpPr>
            <a:spLocks noChangeArrowheads="1"/>
          </p:cNvSpPr>
          <p:nvPr/>
        </p:nvSpPr>
        <p:spPr bwMode="auto">
          <a:xfrm>
            <a:off x="200493" y="3292973"/>
            <a:ext cx="9511189" cy="3299548"/>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pPr>
            <a:r>
              <a:rPr lang="en-US" altLang="ja-JP" dirty="0">
                <a:solidFill>
                  <a:prstClr val="black"/>
                </a:solidFill>
                <a:latin typeface="ＭＳ Ｐゴシック" panose="020B0600070205080204" pitchFamily="50" charset="-128"/>
                <a:ea typeface="ＭＳ Ｐゴシック" panose="020B0600070205080204" pitchFamily="50" charset="-128"/>
              </a:rPr>
              <a:t>  </a:t>
            </a:r>
            <a:r>
              <a:rPr lang="ja-JP" altLang="ja-JP" dirty="0">
                <a:solidFill>
                  <a:prstClr val="black"/>
                </a:solidFill>
                <a:latin typeface="ＭＳ Ｐゴシック" panose="020B0600070205080204" pitchFamily="50" charset="-128"/>
                <a:ea typeface="ＭＳ Ｐゴシック" panose="020B0600070205080204" pitchFamily="50" charset="-128"/>
              </a:rPr>
              <a:t>在宅時医学総合管理料（</a:t>
            </a:r>
            <a:r>
              <a:rPr lang="ja-JP" altLang="en-US" dirty="0">
                <a:solidFill>
                  <a:prstClr val="black"/>
                </a:solidFill>
                <a:latin typeface="ＭＳ Ｐゴシック" panose="020B0600070205080204" pitchFamily="50" charset="-128"/>
                <a:ea typeface="ＭＳ Ｐゴシック" panose="020B0600070205080204" pitchFamily="50" charset="-128"/>
              </a:rPr>
              <a:t>在医総管</a:t>
            </a:r>
            <a:r>
              <a:rPr lang="ja-JP" altLang="ja-JP" dirty="0">
                <a:solidFill>
                  <a:prstClr val="black"/>
                </a:solidFill>
                <a:latin typeface="ＭＳ Ｐゴシック" panose="020B0600070205080204" pitchFamily="50" charset="-128"/>
                <a:ea typeface="ＭＳ Ｐゴシック" panose="020B0600070205080204" pitchFamily="50" charset="-128"/>
              </a:rPr>
              <a:t>）及び施設入居時等医学総合管理料（施設総管）について、患者の状態に応じたきめ細やかな評価とするため</a:t>
            </a:r>
            <a:r>
              <a:rPr lang="ja-JP" altLang="en-US" dirty="0">
                <a:solidFill>
                  <a:prstClr val="black"/>
                </a:solidFill>
                <a:latin typeface="ＭＳ Ｐゴシック" panose="020B0600070205080204" pitchFamily="50" charset="-128"/>
                <a:ea typeface="ＭＳ Ｐゴシック" panose="020B0600070205080204" pitchFamily="50" charset="-128"/>
              </a:rPr>
              <a:t>、</a:t>
            </a:r>
            <a:r>
              <a:rPr lang="ja-JP" altLang="ja-JP" dirty="0">
                <a:solidFill>
                  <a:prstClr val="black"/>
                </a:solidFill>
                <a:latin typeface="ＭＳ Ｐゴシック" panose="020B0600070205080204" pitchFamily="50" charset="-128"/>
                <a:ea typeface="ＭＳ Ｐゴシック" panose="020B0600070205080204" pitchFamily="50" charset="-128"/>
              </a:rPr>
              <a:t>一定の状態にある患者について、加算を新設する。</a:t>
            </a:r>
            <a:endParaRPr lang="en-US" altLang="ja-JP" dirty="0">
              <a:solidFill>
                <a:srgbClr val="0070C0"/>
              </a:solidFill>
              <a:latin typeface="ＭＳ Ｐゴシック" panose="020B0600070205080204" pitchFamily="50" charset="-128"/>
              <a:ea typeface="ＭＳ Ｐゴシック" panose="020B0600070205080204" pitchFamily="50" charset="-128"/>
            </a:endParaRPr>
          </a:p>
          <a:p>
            <a:pPr>
              <a:defRPr/>
            </a:pPr>
            <a:r>
              <a:rPr lang="ja-JP" altLang="en-US" dirty="0">
                <a:solidFill>
                  <a:srgbClr val="0070C0"/>
                </a:solidFill>
                <a:latin typeface="ＭＳ Ｐゴシック" panose="020B0600070205080204" pitchFamily="50" charset="-128"/>
                <a:ea typeface="ＭＳ Ｐゴシック" panose="020B0600070205080204" pitchFamily="50" charset="-128"/>
              </a:rPr>
              <a:t>　　　　在宅時医学総合管理料・施設入居時等医学総合管理料</a:t>
            </a:r>
            <a:endParaRPr lang="en-US" altLang="ja-JP" dirty="0">
              <a:solidFill>
                <a:srgbClr val="0070C0"/>
              </a:solidFill>
              <a:latin typeface="ＭＳ Ｐゴシック" panose="020B0600070205080204" pitchFamily="50" charset="-128"/>
              <a:ea typeface="ＭＳ Ｐゴシック" panose="020B0600070205080204" pitchFamily="50" charset="-128"/>
            </a:endParaRPr>
          </a:p>
          <a:p>
            <a:r>
              <a:rPr lang="en-US" altLang="ja-JP" dirty="0">
                <a:solidFill>
                  <a:srgbClr val="0070C0"/>
                </a:solidFill>
                <a:latin typeface="ＭＳ Ｐゴシック" panose="020B0600070205080204" pitchFamily="50" charset="-128"/>
                <a:ea typeface="ＭＳ Ｐゴシック" panose="020B0600070205080204" pitchFamily="50" charset="-128"/>
              </a:rPr>
              <a:t>(</a:t>
            </a:r>
            <a:r>
              <a:rPr lang="ja-JP" altLang="en-US" dirty="0">
                <a:solidFill>
                  <a:srgbClr val="0070C0"/>
                </a:solidFill>
                <a:latin typeface="ＭＳ Ｐゴシック" panose="020B0600070205080204" pitchFamily="50" charset="-128"/>
                <a:ea typeface="ＭＳ Ｐゴシック" panose="020B0600070205080204" pitchFamily="50" charset="-128"/>
              </a:rPr>
              <a:t>新</a:t>
            </a:r>
            <a:r>
              <a:rPr lang="en-US" altLang="ja-JP" dirty="0">
                <a:solidFill>
                  <a:srgbClr val="0070C0"/>
                </a:solidFill>
                <a:latin typeface="ＭＳ Ｐゴシック" panose="020B0600070205080204" pitchFamily="50" charset="-128"/>
                <a:ea typeface="ＭＳ Ｐゴシック" panose="020B0600070205080204" pitchFamily="50" charset="-128"/>
              </a:rPr>
              <a:t>)</a:t>
            </a:r>
            <a:r>
              <a:rPr lang="ja-JP" altLang="en-US" dirty="0">
                <a:solidFill>
                  <a:srgbClr val="0070C0"/>
                </a:solidFill>
                <a:latin typeface="ＭＳ Ｐゴシック" panose="020B0600070205080204" pitchFamily="50" charset="-128"/>
                <a:ea typeface="ＭＳ Ｐゴシック" panose="020B0600070205080204" pitchFamily="50" charset="-128"/>
              </a:rPr>
              <a:t>　　　</a:t>
            </a:r>
            <a:r>
              <a:rPr lang="ja-JP" altLang="en-US" u="sng" dirty="0">
                <a:solidFill>
                  <a:srgbClr val="0070C0"/>
                </a:solidFill>
                <a:latin typeface="ＭＳ Ｐゴシック" panose="020B0600070205080204" pitchFamily="50" charset="-128"/>
                <a:ea typeface="ＭＳ Ｐゴシック" panose="020B0600070205080204" pitchFamily="50" charset="-128"/>
              </a:rPr>
              <a:t>包括的支援加算：１５０</a:t>
            </a:r>
            <a:r>
              <a:rPr lang="zh-CN" altLang="en-US" u="sng" dirty="0">
                <a:solidFill>
                  <a:srgbClr val="0070C0"/>
                </a:solidFill>
                <a:latin typeface="ＭＳ Ｐゴシック" panose="020B0600070205080204" pitchFamily="50" charset="-128"/>
                <a:ea typeface="ＭＳ Ｐゴシック" panose="020B0600070205080204" pitchFamily="50" charset="-128"/>
              </a:rPr>
              <a:t>点（月</a:t>
            </a:r>
            <a:r>
              <a:rPr lang="ja-JP" altLang="en-US" u="sng" dirty="0">
                <a:solidFill>
                  <a:srgbClr val="0070C0"/>
                </a:solidFill>
                <a:latin typeface="ＭＳ Ｐゴシック" panose="020B0600070205080204" pitchFamily="50" charset="-128"/>
                <a:ea typeface="ＭＳ Ｐゴシック" panose="020B0600070205080204" pitchFamily="50" charset="-128"/>
              </a:rPr>
              <a:t>１</a:t>
            </a:r>
            <a:r>
              <a:rPr lang="zh-CN" altLang="en-US" u="sng" dirty="0">
                <a:solidFill>
                  <a:srgbClr val="0070C0"/>
                </a:solidFill>
                <a:latin typeface="ＭＳ Ｐゴシック" panose="020B0600070205080204" pitchFamily="50" charset="-128"/>
                <a:ea typeface="ＭＳ Ｐゴシック" panose="020B0600070205080204" pitchFamily="50" charset="-128"/>
              </a:rPr>
              <a:t>回）</a:t>
            </a:r>
            <a:endParaRPr lang="en-US" altLang="ja-JP" u="sng" dirty="0">
              <a:solidFill>
                <a:prstClr val="black"/>
              </a:solidFill>
              <a:latin typeface="ＭＳ Ｐゴシック" panose="020B0600070205080204" pitchFamily="50" charset="-128"/>
              <a:ea typeface="ＭＳ Ｐゴシック" panose="020B0600070205080204" pitchFamily="50" charset="-128"/>
            </a:endParaRPr>
          </a:p>
          <a:p>
            <a:pPr marL="625475">
              <a:defRPr/>
            </a:pP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625475">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［対象患者］</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717550" lvl="2"/>
            <a:r>
              <a:rPr lang="ja-JP" altLang="ja-JP" sz="1200" dirty="0">
                <a:solidFill>
                  <a:prstClr val="black"/>
                </a:solidFill>
                <a:latin typeface="ＭＳ Ｐゴシック" panose="020B0600070205080204" pitchFamily="50" charset="-128"/>
                <a:ea typeface="ＭＳ Ｐゴシック" panose="020B0600070205080204" pitchFamily="50" charset="-128"/>
              </a:rPr>
              <a:t>以下のいずれかに該当する患者</a:t>
            </a:r>
          </a:p>
          <a:p>
            <a:pPr marL="896938" lvl="2" indent="-93663"/>
            <a:r>
              <a:rPr lang="en-US" altLang="ja-JP" sz="1200" dirty="0">
                <a:solidFill>
                  <a:prstClr val="black"/>
                </a:solidFill>
                <a:latin typeface="ＭＳ Ｐゴシック" panose="020B0600070205080204" pitchFamily="50" charset="-128"/>
                <a:ea typeface="ＭＳ Ｐゴシック" panose="020B0600070205080204" pitchFamily="50" charset="-128"/>
              </a:rPr>
              <a:t>(1) </a:t>
            </a:r>
            <a:r>
              <a:rPr lang="ja-JP" altLang="ja-JP" sz="1200" dirty="0">
                <a:solidFill>
                  <a:prstClr val="black"/>
                </a:solidFill>
                <a:latin typeface="ＭＳ Ｐゴシック" panose="020B0600070205080204" pitchFamily="50" charset="-128"/>
                <a:ea typeface="ＭＳ Ｐゴシック" panose="020B0600070205080204" pitchFamily="50" charset="-128"/>
              </a:rPr>
              <a:t>要介護２以上に相当する患者</a:t>
            </a:r>
          </a:p>
          <a:p>
            <a:pPr marL="896938" lvl="2" indent="-93663"/>
            <a:r>
              <a:rPr lang="en-US" altLang="ja-JP" sz="1200" dirty="0">
                <a:solidFill>
                  <a:prstClr val="black"/>
                </a:solidFill>
                <a:latin typeface="ＭＳ Ｐゴシック" panose="020B0600070205080204" pitchFamily="50" charset="-128"/>
                <a:ea typeface="ＭＳ Ｐゴシック" panose="020B0600070205080204" pitchFamily="50" charset="-128"/>
              </a:rPr>
              <a:t>(2) </a:t>
            </a:r>
            <a:r>
              <a:rPr lang="ja-JP" altLang="ja-JP" sz="1200" dirty="0">
                <a:solidFill>
                  <a:prstClr val="black"/>
                </a:solidFill>
                <a:latin typeface="ＭＳ Ｐゴシック" panose="020B0600070205080204" pitchFamily="50" charset="-128"/>
                <a:ea typeface="ＭＳ Ｐゴシック" panose="020B0600070205080204" pitchFamily="50" charset="-128"/>
              </a:rPr>
              <a:t>認知症高齢者の日常生活自立度でランクⅡ</a:t>
            </a:r>
            <a:r>
              <a:rPr lang="en-US" altLang="ja-JP" sz="1200" dirty="0">
                <a:solidFill>
                  <a:prstClr val="black"/>
                </a:solidFill>
                <a:latin typeface="ＭＳ Ｐゴシック" panose="020B0600070205080204" pitchFamily="50" charset="-128"/>
                <a:ea typeface="ＭＳ Ｐゴシック" panose="020B0600070205080204" pitchFamily="50" charset="-128"/>
              </a:rPr>
              <a:t>b</a:t>
            </a:r>
            <a:r>
              <a:rPr lang="ja-JP" altLang="ja-JP" sz="1200" dirty="0">
                <a:solidFill>
                  <a:prstClr val="black"/>
                </a:solidFill>
                <a:latin typeface="ＭＳ Ｐゴシック" panose="020B0600070205080204" pitchFamily="50" charset="-128"/>
                <a:ea typeface="ＭＳ Ｐゴシック" panose="020B0600070205080204" pitchFamily="50" charset="-128"/>
              </a:rPr>
              <a:t>以上の患者</a:t>
            </a:r>
          </a:p>
          <a:p>
            <a:pPr marL="896938" lvl="2" indent="-93663"/>
            <a:r>
              <a:rPr lang="en-US" altLang="ja-JP" sz="1200" dirty="0">
                <a:solidFill>
                  <a:prstClr val="black"/>
                </a:solidFill>
                <a:latin typeface="ＭＳ Ｐゴシック" panose="020B0600070205080204" pitchFamily="50" charset="-128"/>
                <a:ea typeface="ＭＳ Ｐゴシック" panose="020B0600070205080204" pitchFamily="50" charset="-128"/>
              </a:rPr>
              <a:t>(3) </a:t>
            </a:r>
            <a:r>
              <a:rPr lang="ja-JP" altLang="ja-JP" sz="1200" dirty="0">
                <a:solidFill>
                  <a:prstClr val="black"/>
                </a:solidFill>
                <a:latin typeface="ＭＳ Ｐゴシック" panose="020B0600070205080204" pitchFamily="50" charset="-128"/>
                <a:ea typeface="ＭＳ Ｐゴシック" panose="020B0600070205080204" pitchFamily="50" charset="-128"/>
              </a:rPr>
              <a:t>月４回以上の訪問看護を受ける患者</a:t>
            </a:r>
          </a:p>
          <a:p>
            <a:pPr marL="896938" lvl="2" indent="-93663"/>
            <a:r>
              <a:rPr lang="en-US" altLang="ja-JP" sz="1200" dirty="0">
                <a:solidFill>
                  <a:prstClr val="black"/>
                </a:solidFill>
                <a:latin typeface="ＭＳ Ｐゴシック" panose="020B0600070205080204" pitchFamily="50" charset="-128"/>
                <a:ea typeface="ＭＳ Ｐゴシック" panose="020B0600070205080204" pitchFamily="50" charset="-128"/>
              </a:rPr>
              <a:t>(4) </a:t>
            </a:r>
            <a:r>
              <a:rPr lang="ja-JP" altLang="ja-JP" sz="1200" dirty="0">
                <a:solidFill>
                  <a:prstClr val="black"/>
                </a:solidFill>
                <a:latin typeface="ＭＳ Ｐゴシック" panose="020B0600070205080204" pitchFamily="50" charset="-128"/>
                <a:ea typeface="ＭＳ Ｐゴシック" panose="020B0600070205080204" pitchFamily="50" charset="-128"/>
              </a:rPr>
              <a:t>訪問診療時又は訪問看護時に</a:t>
            </a:r>
            <a:r>
              <a:rPr lang="ja-JP" altLang="en-US" sz="1200" dirty="0">
                <a:solidFill>
                  <a:prstClr val="black"/>
                </a:solidFill>
                <a:latin typeface="ＭＳ Ｐゴシック" panose="020B0600070205080204" pitchFamily="50" charset="-128"/>
                <a:ea typeface="ＭＳ Ｐゴシック" panose="020B0600070205080204" pitchFamily="50" charset="-128"/>
              </a:rPr>
              <a:t>、注射や処置</a:t>
            </a:r>
            <a:r>
              <a:rPr lang="ja-JP" altLang="ja-JP" sz="1200" dirty="0">
                <a:solidFill>
                  <a:prstClr val="black"/>
                </a:solidFill>
                <a:latin typeface="ＭＳ Ｐゴシック" panose="020B0600070205080204" pitchFamily="50" charset="-128"/>
                <a:ea typeface="ＭＳ Ｐゴシック" panose="020B0600070205080204" pitchFamily="50" charset="-128"/>
              </a:rPr>
              <a:t>を行っている</a:t>
            </a:r>
            <a:r>
              <a:rPr lang="ja-JP" altLang="en-US" sz="1200" dirty="0">
                <a:solidFill>
                  <a:prstClr val="black"/>
                </a:solidFill>
                <a:latin typeface="ＭＳ Ｐゴシック" panose="020B0600070205080204" pitchFamily="50" charset="-128"/>
                <a:ea typeface="ＭＳ Ｐゴシック" panose="020B0600070205080204" pitchFamily="50" charset="-128"/>
              </a:rPr>
              <a:t>患者</a:t>
            </a:r>
            <a:endParaRPr lang="ja-JP" altLang="ja-JP" sz="1200" dirty="0">
              <a:solidFill>
                <a:prstClr val="black"/>
              </a:solidFill>
              <a:latin typeface="ＭＳ Ｐゴシック" panose="020B0600070205080204" pitchFamily="50" charset="-128"/>
              <a:ea typeface="ＭＳ Ｐゴシック" panose="020B0600070205080204" pitchFamily="50" charset="-128"/>
            </a:endParaRPr>
          </a:p>
          <a:p>
            <a:pPr marL="896938" lvl="2" indent="-93663"/>
            <a:r>
              <a:rPr lang="en-US" altLang="ja-JP" sz="1200" dirty="0">
                <a:solidFill>
                  <a:prstClr val="black"/>
                </a:solidFill>
                <a:latin typeface="ＭＳ Ｐゴシック" panose="020B0600070205080204" pitchFamily="50" charset="-128"/>
                <a:ea typeface="ＭＳ Ｐゴシック" panose="020B0600070205080204" pitchFamily="50" charset="-128"/>
              </a:rPr>
              <a:t>(5) </a:t>
            </a:r>
            <a:r>
              <a:rPr lang="ja-JP" altLang="ja-JP" sz="1200" dirty="0">
                <a:solidFill>
                  <a:prstClr val="black"/>
                </a:solidFill>
                <a:latin typeface="ＭＳ Ｐゴシック" panose="020B0600070205080204" pitchFamily="50" charset="-128"/>
                <a:ea typeface="ＭＳ Ｐゴシック" panose="020B0600070205080204" pitchFamily="50" charset="-128"/>
              </a:rPr>
              <a:t>特定施設等の入居者の場合には、医師の指示を受けて、看護師が</a:t>
            </a:r>
            <a:r>
              <a:rPr lang="ja-JP" altLang="en-US" sz="1200" dirty="0">
                <a:solidFill>
                  <a:prstClr val="black"/>
                </a:solidFill>
                <a:latin typeface="ＭＳ Ｐゴシック" panose="020B0600070205080204" pitchFamily="50" charset="-128"/>
                <a:ea typeface="ＭＳ Ｐゴシック" panose="020B0600070205080204" pitchFamily="50" charset="-128"/>
              </a:rPr>
              <a:t>痰</a:t>
            </a:r>
            <a:r>
              <a:rPr lang="ja-JP" altLang="ja-JP" sz="1200" dirty="0">
                <a:solidFill>
                  <a:prstClr val="black"/>
                </a:solidFill>
                <a:latin typeface="ＭＳ Ｐゴシック" panose="020B0600070205080204" pitchFamily="50" charset="-128"/>
                <a:ea typeface="ＭＳ Ｐゴシック" panose="020B0600070205080204" pitchFamily="50" charset="-128"/>
              </a:rPr>
              <a:t>の吸引</a:t>
            </a:r>
            <a:r>
              <a:rPr lang="ja-JP" altLang="en-US" sz="1200" dirty="0">
                <a:solidFill>
                  <a:prstClr val="black"/>
                </a:solidFill>
                <a:latin typeface="ＭＳ Ｐゴシック" panose="020B0600070205080204" pitchFamily="50" charset="-128"/>
                <a:ea typeface="ＭＳ Ｐゴシック" panose="020B0600070205080204" pitchFamily="50" charset="-128"/>
              </a:rPr>
              <a:t>や経管栄養</a:t>
            </a:r>
            <a:r>
              <a:rPr lang="ja-JP" altLang="ja-JP" sz="1200" dirty="0">
                <a:solidFill>
                  <a:prstClr val="black"/>
                </a:solidFill>
                <a:latin typeface="ＭＳ Ｐゴシック" panose="020B0600070205080204" pitchFamily="50" charset="-128"/>
                <a:ea typeface="ＭＳ Ｐゴシック" panose="020B0600070205080204" pitchFamily="50" charset="-128"/>
              </a:rPr>
              <a:t>の管理等の処置を行っている患者</a:t>
            </a:r>
          </a:p>
          <a:p>
            <a:pPr marL="896938" lvl="2" indent="-93663"/>
            <a:r>
              <a:rPr lang="en-US" altLang="ja-JP" sz="1200" dirty="0">
                <a:solidFill>
                  <a:prstClr val="black"/>
                </a:solidFill>
                <a:latin typeface="ＭＳ Ｐゴシック" panose="020B0600070205080204" pitchFamily="50" charset="-128"/>
                <a:ea typeface="ＭＳ Ｐゴシック" panose="020B0600070205080204" pitchFamily="50" charset="-128"/>
              </a:rPr>
              <a:t>(6) </a:t>
            </a:r>
            <a:r>
              <a:rPr lang="ja-JP" altLang="en-US" sz="1200" dirty="0">
                <a:solidFill>
                  <a:prstClr val="black"/>
                </a:solidFill>
                <a:latin typeface="ＭＳ Ｐゴシック" panose="020B0600070205080204" pitchFamily="50" charset="-128"/>
                <a:ea typeface="ＭＳ Ｐゴシック" panose="020B0600070205080204" pitchFamily="50" charset="-128"/>
              </a:rPr>
              <a:t>医師の指導管理のもと、家族等が処置を行っている患者等、</a:t>
            </a:r>
            <a:r>
              <a:rPr lang="ja-JP" altLang="ja-JP" sz="1200" dirty="0">
                <a:solidFill>
                  <a:prstClr val="black"/>
                </a:solidFill>
                <a:latin typeface="ＭＳ Ｐゴシック" panose="020B0600070205080204" pitchFamily="50" charset="-128"/>
                <a:ea typeface="ＭＳ Ｐゴシック" panose="020B0600070205080204" pitchFamily="50" charset="-128"/>
              </a:rPr>
              <a:t>関係機関等との連携のために特に重点的な支援が必要な患者</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2" name="Rectangle 2"/>
          <p:cNvSpPr>
            <a:spLocks noChangeArrowheads="1"/>
          </p:cNvSpPr>
          <p:nvPr/>
        </p:nvSpPr>
        <p:spPr bwMode="auto">
          <a:xfrm>
            <a:off x="194414" y="44450"/>
            <a:ext cx="9517327" cy="428442"/>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dirty="0">
                <a:solidFill>
                  <a:srgbClr val="000000"/>
                </a:solidFill>
              </a:rPr>
              <a:t>４．質の高い在宅医療・訪問看護の確保</a:t>
            </a:r>
          </a:p>
        </p:txBody>
      </p:sp>
      <p:sp>
        <p:nvSpPr>
          <p:cNvPr id="13" name="Rectangle 2"/>
          <p:cNvSpPr txBox="1">
            <a:spLocks noChangeArrowheads="1"/>
          </p:cNvSpPr>
          <p:nvPr/>
        </p:nvSpPr>
        <p:spPr>
          <a:xfrm>
            <a:off x="200493" y="796054"/>
            <a:ext cx="527184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a:cs typeface="+mn-cs"/>
              </a:rPr>
              <a:t>（３）併設する介護施設等への訪問診療の整理</a:t>
            </a:r>
            <a:endParaRPr kumimoji="1" lang="ja-JP" altLang="ja-JP" sz="20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4" name="Rectangle 2"/>
          <p:cNvSpPr txBox="1">
            <a:spLocks noChangeArrowheads="1"/>
          </p:cNvSpPr>
          <p:nvPr/>
        </p:nvSpPr>
        <p:spPr>
          <a:xfrm>
            <a:off x="194419" y="2917021"/>
            <a:ext cx="6419236"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a:cs typeface="+mn-cs"/>
              </a:rPr>
              <a:t>（４）患者の状態に応じたきめ細やかな訪問診療の評価①</a:t>
            </a:r>
            <a:endParaRPr kumimoji="1" lang="ja-JP" altLang="ja-JP" sz="20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146</a:t>
            </a:fld>
            <a:endParaRPr lang="ja-JP" altLang="en-US" sz="1600" dirty="0">
              <a:solidFill>
                <a:prstClr val="black"/>
              </a:solidFill>
              <a:ea typeface="ＭＳ Ｐゴシック"/>
            </a:endParaRPr>
          </a:p>
        </p:txBody>
      </p:sp>
      <p:sp>
        <p:nvSpPr>
          <p:cNvPr id="9" name="テキスト ボックス 8"/>
          <p:cNvSpPr txBox="1"/>
          <p:nvPr/>
        </p:nvSpPr>
        <p:spPr>
          <a:xfrm>
            <a:off x="5637085" y="845529"/>
            <a:ext cx="1953140"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240</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270</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
        <p:nvSpPr>
          <p:cNvPr id="11" name="テキスト ボックス 10"/>
          <p:cNvSpPr txBox="1"/>
          <p:nvPr/>
        </p:nvSpPr>
        <p:spPr>
          <a:xfrm>
            <a:off x="6825208" y="2984090"/>
            <a:ext cx="238518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243</a:t>
            </a:r>
            <a:r>
              <a:rPr lang="ja-JP" altLang="en-US" sz="1200" dirty="0" err="1">
                <a:solidFill>
                  <a:srgbClr val="002060"/>
                </a:solidFill>
                <a:latin typeface="ＭＳ Ｐゴシック" panose="020B0600070205080204" pitchFamily="50" charset="-128"/>
              </a:rPr>
              <a:t>，</a:t>
            </a:r>
            <a:r>
              <a:rPr lang="en-US" altLang="ja-JP" sz="1200" dirty="0">
                <a:solidFill>
                  <a:srgbClr val="002060"/>
                </a:solidFill>
                <a:latin typeface="ＭＳ Ｐゴシック" panose="020B0600070205080204" pitchFamily="50" charset="-128"/>
              </a:rPr>
              <a:t>245</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a:solidFill>
                  <a:srgbClr val="002060"/>
                </a:solidFill>
                <a:latin typeface="ＭＳ Ｐゴシック" panose="020B0600070205080204" pitchFamily="50" charset="-128"/>
              </a:rPr>
              <a:t>274</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3235919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7"/>
          <p:cNvSpPr>
            <a:spLocks noChangeArrowheads="1"/>
          </p:cNvSpPr>
          <p:nvPr/>
        </p:nvSpPr>
        <p:spPr bwMode="auto">
          <a:xfrm>
            <a:off x="200493" y="980731"/>
            <a:ext cx="9511189" cy="5704849"/>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r>
              <a:rPr lang="en-US" altLang="ja-JP" sz="1600" dirty="0">
                <a:solidFill>
                  <a:prstClr val="black"/>
                </a:solidFill>
              </a:rPr>
              <a:t>  </a:t>
            </a:r>
            <a:r>
              <a:rPr lang="ja-JP" altLang="ja-JP" sz="1600" dirty="0">
                <a:solidFill>
                  <a:prstClr val="black"/>
                </a:solidFill>
              </a:rPr>
              <a:t>在宅時医学総合管理料（</a:t>
            </a:r>
            <a:r>
              <a:rPr lang="ja-JP" altLang="en-US" sz="1600" dirty="0">
                <a:solidFill>
                  <a:prstClr val="black"/>
                </a:solidFill>
              </a:rPr>
              <a:t>在医総管</a:t>
            </a:r>
            <a:r>
              <a:rPr lang="ja-JP" altLang="ja-JP" sz="1600" dirty="0">
                <a:solidFill>
                  <a:prstClr val="black"/>
                </a:solidFill>
              </a:rPr>
              <a:t>）及び施設入居時等医学総合管理料（施設総管）について、患者の状態に応じたきめ細やかな評価とするため、 月２回以上の訪問診療を行った場合の</a:t>
            </a:r>
            <a:r>
              <a:rPr lang="ja-JP" altLang="en-US" sz="1600" dirty="0">
                <a:solidFill>
                  <a:prstClr val="black"/>
                </a:solidFill>
              </a:rPr>
              <a:t>在医総管</a:t>
            </a:r>
            <a:r>
              <a:rPr lang="ja-JP" altLang="ja-JP" sz="1600" dirty="0">
                <a:solidFill>
                  <a:prstClr val="black"/>
                </a:solidFill>
              </a:rPr>
              <a:t>・施設総管を適正化し、月１回の訪問診療を行っている場合の</a:t>
            </a:r>
            <a:r>
              <a:rPr lang="ja-JP" altLang="en-US" sz="1600" dirty="0">
                <a:solidFill>
                  <a:prstClr val="black"/>
                </a:solidFill>
              </a:rPr>
              <a:t>在医総管</a:t>
            </a:r>
            <a:r>
              <a:rPr lang="ja-JP" altLang="ja-JP" sz="1600" dirty="0">
                <a:solidFill>
                  <a:prstClr val="black"/>
                </a:solidFill>
              </a:rPr>
              <a:t>・施設総管を充実する。</a:t>
            </a:r>
            <a:endParaRPr lang="en-US" altLang="ja-JP" sz="1600" dirty="0">
              <a:solidFill>
                <a:prstClr val="black"/>
              </a:solidFill>
            </a:endParaRPr>
          </a:p>
          <a:p>
            <a:pPr marL="623888" lvl="1" indent="-166688"/>
            <a:endParaRPr lang="en-US" altLang="ja-JP" dirty="0">
              <a:solidFill>
                <a:srgbClr val="0070C0"/>
              </a:solidFill>
              <a:latin typeface="ＭＳ Ｐゴシック"/>
            </a:endParaRPr>
          </a:p>
          <a:p>
            <a:pPr>
              <a:defRPr/>
            </a:pPr>
            <a:r>
              <a:rPr lang="en-US" altLang="ja-JP" dirty="0">
                <a:solidFill>
                  <a:srgbClr val="0070C0"/>
                </a:solidFill>
                <a:latin typeface="ＭＳ Ｐゴシック"/>
              </a:rPr>
              <a:t>	</a:t>
            </a:r>
            <a:endParaRPr lang="en-US" altLang="ja-JP" sz="1400" dirty="0">
              <a:solidFill>
                <a:prstClr val="black"/>
              </a:solidFill>
              <a:latin typeface="ＭＳ Ｐゴシック"/>
            </a:endParaRPr>
          </a:p>
        </p:txBody>
      </p:sp>
      <p:sp>
        <p:nvSpPr>
          <p:cNvPr id="10" name="テキスト ボックス 9"/>
          <p:cNvSpPr txBox="1"/>
          <p:nvPr/>
        </p:nvSpPr>
        <p:spPr>
          <a:xfrm>
            <a:off x="290808" y="1840584"/>
            <a:ext cx="4066137" cy="523220"/>
          </a:xfrm>
          <a:prstGeom prst="rect">
            <a:avLst/>
          </a:prstGeom>
          <a:noFill/>
        </p:spPr>
        <p:txBody>
          <a:bodyPr wrap="square" rtlCol="0">
            <a:spAutoFit/>
          </a:bodyPr>
          <a:lstStyle/>
          <a:p>
            <a:r>
              <a:rPr lang="ja-JP" altLang="en-US" sz="1400" dirty="0">
                <a:solidFill>
                  <a:prstClr val="black"/>
                </a:solidFill>
              </a:rPr>
              <a:t>＜在医総管　月</a:t>
            </a:r>
            <a:r>
              <a:rPr lang="en-US" altLang="ja-JP" sz="1400" dirty="0">
                <a:solidFill>
                  <a:prstClr val="black"/>
                </a:solidFill>
              </a:rPr>
              <a:t>2</a:t>
            </a:r>
            <a:r>
              <a:rPr lang="ja-JP" altLang="en-US" sz="1400" dirty="0">
                <a:solidFill>
                  <a:prstClr val="black"/>
                </a:solidFill>
              </a:rPr>
              <a:t>回以上訪問診療を行っている場合＞</a:t>
            </a:r>
          </a:p>
        </p:txBody>
      </p:sp>
      <p:sp>
        <p:nvSpPr>
          <p:cNvPr id="12" name="右矢印 11"/>
          <p:cNvSpPr/>
          <p:nvPr/>
        </p:nvSpPr>
        <p:spPr>
          <a:xfrm>
            <a:off x="4610816" y="2580659"/>
            <a:ext cx="364841" cy="776363"/>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4" name="テキスト ボックス 13"/>
          <p:cNvSpPr txBox="1"/>
          <p:nvPr/>
        </p:nvSpPr>
        <p:spPr>
          <a:xfrm>
            <a:off x="290808" y="4227922"/>
            <a:ext cx="4247025" cy="307777"/>
          </a:xfrm>
          <a:prstGeom prst="rect">
            <a:avLst/>
          </a:prstGeom>
          <a:noFill/>
        </p:spPr>
        <p:txBody>
          <a:bodyPr wrap="square" rtlCol="0">
            <a:spAutoFit/>
          </a:bodyPr>
          <a:lstStyle/>
          <a:p>
            <a:r>
              <a:rPr lang="ja-JP" altLang="en-US" sz="1400" dirty="0">
                <a:solidFill>
                  <a:prstClr val="black"/>
                </a:solidFill>
              </a:rPr>
              <a:t>＜施設総管　月</a:t>
            </a:r>
            <a:r>
              <a:rPr lang="en-US" altLang="ja-JP" sz="1400" dirty="0">
                <a:solidFill>
                  <a:prstClr val="black"/>
                </a:solidFill>
              </a:rPr>
              <a:t>2</a:t>
            </a:r>
            <a:r>
              <a:rPr lang="ja-JP" altLang="en-US" sz="1400" dirty="0">
                <a:solidFill>
                  <a:prstClr val="black"/>
                </a:solidFill>
              </a:rPr>
              <a:t>回以上訪問診療を行っている場合＞</a:t>
            </a:r>
          </a:p>
        </p:txBody>
      </p:sp>
      <p:sp>
        <p:nvSpPr>
          <p:cNvPr id="16" name="右矢印 15"/>
          <p:cNvSpPr/>
          <p:nvPr/>
        </p:nvSpPr>
        <p:spPr>
          <a:xfrm>
            <a:off x="4610816" y="5133192"/>
            <a:ext cx="364841" cy="816088"/>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17" name="表 16"/>
          <p:cNvGraphicFramePr>
            <a:graphicFrameLocks noGrp="1"/>
          </p:cNvGraphicFramePr>
          <p:nvPr>
            <p:extLst/>
          </p:nvPr>
        </p:nvGraphicFramePr>
        <p:xfrm>
          <a:off x="290792" y="2148357"/>
          <a:ext cx="4066135" cy="1892396"/>
        </p:xfrm>
        <a:graphic>
          <a:graphicData uri="http://schemas.openxmlformats.org/drawingml/2006/table">
            <a:tbl>
              <a:tblPr firstRow="1" bandRow="1">
                <a:tableStyleId>{BC89EF96-8CEA-46FF-86C4-4CE0E7609802}</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gridSpan="3">
                  <a:txBody>
                    <a:bodyPr/>
                    <a:lstStyle/>
                    <a:p>
                      <a:pPr algn="ctr"/>
                      <a:r>
                        <a:rPr kumimoji="1" lang="ja-JP" altLang="en-US" sz="1200" dirty="0"/>
                        <a:t>単一建物診療患者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r>
                        <a:rPr kumimoji="1" lang="ja-JP" altLang="en-US" sz="1100" b="1" dirty="0"/>
                        <a:t>病床あり</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4,600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2,500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1,300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4,200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2,300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1,200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3,800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2,100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1,100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2,850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1,575</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850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graphicFrame>
        <p:nvGraphicFramePr>
          <p:cNvPr id="18" name="表 17"/>
          <p:cNvGraphicFramePr>
            <a:graphicFrameLocks noGrp="1"/>
          </p:cNvGraphicFramePr>
          <p:nvPr>
            <p:extLst/>
          </p:nvPr>
        </p:nvGraphicFramePr>
        <p:xfrm>
          <a:off x="290792" y="4570085"/>
          <a:ext cx="4066135" cy="1892396"/>
        </p:xfrm>
        <a:graphic>
          <a:graphicData uri="http://schemas.openxmlformats.org/drawingml/2006/table">
            <a:tbl>
              <a:tblPr firstRow="1" bandRow="1">
                <a:tableStyleId>{BC89EF96-8CEA-46FF-86C4-4CE0E7609802}</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gridSpan="3">
                  <a:txBody>
                    <a:bodyPr/>
                    <a:lstStyle/>
                    <a:p>
                      <a:pPr algn="ctr"/>
                      <a:r>
                        <a:rPr kumimoji="1" lang="ja-JP" altLang="en-US" sz="1200" dirty="0"/>
                        <a:t>単一建物診療患者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r>
                        <a:rPr kumimoji="1" lang="ja-JP" altLang="en-US" sz="1100" b="1" dirty="0"/>
                        <a:t>病床あり</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3,300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1,800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1,300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3,000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1,650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1,200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2,700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1,500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1,100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2,050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1,125</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850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graphicFrame>
        <p:nvGraphicFramePr>
          <p:cNvPr id="19" name="表 18"/>
          <p:cNvGraphicFramePr>
            <a:graphicFrameLocks noGrp="1"/>
          </p:cNvGraphicFramePr>
          <p:nvPr>
            <p:extLst/>
          </p:nvPr>
        </p:nvGraphicFramePr>
        <p:xfrm>
          <a:off x="5385048" y="2148357"/>
          <a:ext cx="4066135" cy="1892396"/>
        </p:xfrm>
        <a:graphic>
          <a:graphicData uri="http://schemas.openxmlformats.org/drawingml/2006/table">
            <a:tbl>
              <a:tblPr firstRow="1" bandRow="1">
                <a:tableStyleId>{5DA37D80-6434-44D0-A028-1B22A696006F}</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rowSpan="2" hMerge="1">
                  <a:txBody>
                    <a:bodyPr/>
                    <a:lstStyle/>
                    <a:p>
                      <a:endParaRPr kumimoji="1" lang="ja-JP" altLang="en-US"/>
                    </a:p>
                  </a:txBody>
                  <a:tcPr/>
                </a:tc>
                <a:tc gridSpan="3">
                  <a:txBody>
                    <a:bodyPr/>
                    <a:lstStyle/>
                    <a:p>
                      <a:pPr algn="ctr"/>
                      <a:r>
                        <a:rPr kumimoji="1" lang="ja-JP" altLang="en-US" sz="1200" dirty="0"/>
                        <a:t>単一建物診療患者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r>
                        <a:rPr kumimoji="1" lang="ja-JP" altLang="en-US" sz="1100" b="1" dirty="0"/>
                        <a:t>病床あり</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b="1" u="sng" dirty="0">
                          <a:solidFill>
                            <a:srgbClr val="0070C0"/>
                          </a:solidFill>
                        </a:rPr>
                        <a:t>4,500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2,400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1,200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b="1" u="sng" dirty="0">
                          <a:solidFill>
                            <a:srgbClr val="0070C0"/>
                          </a:solidFill>
                        </a:rPr>
                        <a:t>4,100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2,200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1,100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u="sng" dirty="0">
                          <a:solidFill>
                            <a:srgbClr val="0070C0"/>
                          </a:solidFill>
                        </a:rPr>
                        <a:t>3,700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2,000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1,000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u="sng" dirty="0">
                          <a:solidFill>
                            <a:srgbClr val="0070C0"/>
                          </a:solidFill>
                        </a:rPr>
                        <a:t>2,750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1,475</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750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graphicFrame>
        <p:nvGraphicFramePr>
          <p:cNvPr id="20" name="表 19"/>
          <p:cNvGraphicFramePr>
            <a:graphicFrameLocks noGrp="1"/>
          </p:cNvGraphicFramePr>
          <p:nvPr>
            <p:extLst/>
          </p:nvPr>
        </p:nvGraphicFramePr>
        <p:xfrm>
          <a:off x="5385048" y="4538554"/>
          <a:ext cx="4066135" cy="1892396"/>
        </p:xfrm>
        <a:graphic>
          <a:graphicData uri="http://schemas.openxmlformats.org/drawingml/2006/table">
            <a:tbl>
              <a:tblPr firstRow="1" bandRow="1">
                <a:tableStyleId>{5DA37D80-6434-44D0-A028-1B22A696006F}</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rowSpan="2" hMerge="1">
                  <a:txBody>
                    <a:bodyPr/>
                    <a:lstStyle/>
                    <a:p>
                      <a:endParaRPr kumimoji="1" lang="ja-JP" altLang="en-US"/>
                    </a:p>
                  </a:txBody>
                  <a:tcPr/>
                </a:tc>
                <a:tc gridSpan="3">
                  <a:txBody>
                    <a:bodyPr/>
                    <a:lstStyle/>
                    <a:p>
                      <a:pPr algn="ctr"/>
                      <a:r>
                        <a:rPr kumimoji="1" lang="ja-JP" altLang="en-US" sz="1200" dirty="0"/>
                        <a:t>単一建物診療患者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r>
                        <a:rPr kumimoji="1" lang="ja-JP" altLang="en-US" sz="1100" b="1" dirty="0"/>
                        <a:t>病床あり</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b="1" u="sng" dirty="0">
                          <a:solidFill>
                            <a:srgbClr val="0070C0"/>
                          </a:solidFill>
                        </a:rPr>
                        <a:t>3,200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1,700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1,200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b="1" u="sng" dirty="0">
                          <a:solidFill>
                            <a:srgbClr val="0070C0"/>
                          </a:solidFill>
                        </a:rPr>
                        <a:t>2,900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1,550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1,100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u="sng" dirty="0">
                          <a:solidFill>
                            <a:srgbClr val="0070C0"/>
                          </a:solidFill>
                        </a:rPr>
                        <a:t>2,600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1,400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1,000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u="sng" dirty="0">
                          <a:solidFill>
                            <a:srgbClr val="0070C0"/>
                          </a:solidFill>
                        </a:rPr>
                        <a:t>1,950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1,025</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750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sp>
        <p:nvSpPr>
          <p:cNvPr id="22" name="Rectangle 2"/>
          <p:cNvSpPr>
            <a:spLocks noChangeArrowheads="1"/>
          </p:cNvSpPr>
          <p:nvPr/>
        </p:nvSpPr>
        <p:spPr bwMode="auto">
          <a:xfrm>
            <a:off x="194414" y="4445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23" name="Rectangle 2"/>
          <p:cNvSpPr txBox="1">
            <a:spLocks noChangeArrowheads="1"/>
          </p:cNvSpPr>
          <p:nvPr/>
        </p:nvSpPr>
        <p:spPr>
          <a:xfrm>
            <a:off x="194414" y="578574"/>
            <a:ext cx="641923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（４）患者の状態に応じたきめ細やかな訪問診療の評価②</a:t>
            </a:r>
            <a:endParaRPr lang="ja-JP" altLang="ja-JP" sz="2000" dirty="0">
              <a:solidFill>
                <a:prstClr val="black"/>
              </a:solidFill>
            </a:endParaRPr>
          </a:p>
        </p:txBody>
      </p:sp>
      <p:sp>
        <p:nvSpPr>
          <p:cNvPr id="24"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1" name="テキスト ボックス 20"/>
          <p:cNvSpPr txBox="1"/>
          <p:nvPr/>
        </p:nvSpPr>
        <p:spPr>
          <a:xfrm>
            <a:off x="6825208" y="479809"/>
            <a:ext cx="230425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245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270-277</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798-799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820-821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863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97456370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7"/>
          <p:cNvSpPr>
            <a:spLocks noChangeArrowheads="1"/>
          </p:cNvSpPr>
          <p:nvPr/>
        </p:nvSpPr>
        <p:spPr bwMode="auto">
          <a:xfrm>
            <a:off x="200493" y="980728"/>
            <a:ext cx="9511189" cy="5695972"/>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en-US" altLang="ja-JP" sz="1600" dirty="0">
                <a:solidFill>
                  <a:prstClr val="black"/>
                </a:solidFill>
              </a:rPr>
              <a:t>  </a:t>
            </a:r>
            <a:r>
              <a:rPr lang="ja-JP" altLang="ja-JP" sz="1600" dirty="0">
                <a:solidFill>
                  <a:prstClr val="black"/>
                </a:solidFill>
              </a:rPr>
              <a:t>在宅時医学総合管理料（</a:t>
            </a:r>
            <a:r>
              <a:rPr lang="ja-JP" altLang="en-US" sz="1600" dirty="0">
                <a:solidFill>
                  <a:prstClr val="black"/>
                </a:solidFill>
              </a:rPr>
              <a:t>在医総管</a:t>
            </a:r>
            <a:r>
              <a:rPr lang="ja-JP" altLang="ja-JP" sz="1600" dirty="0">
                <a:solidFill>
                  <a:prstClr val="black"/>
                </a:solidFill>
              </a:rPr>
              <a:t>）及び施設入居時等医学総合管理料（施設総管）について、患者の状態に応じたきめ細やかな評価とするため、 月２回以上の訪問診療を行った場合の</a:t>
            </a:r>
            <a:r>
              <a:rPr lang="ja-JP" altLang="en-US" sz="1600" dirty="0">
                <a:solidFill>
                  <a:prstClr val="black"/>
                </a:solidFill>
              </a:rPr>
              <a:t>在医総管</a:t>
            </a:r>
            <a:r>
              <a:rPr lang="ja-JP" altLang="ja-JP" sz="1600" dirty="0">
                <a:solidFill>
                  <a:prstClr val="black"/>
                </a:solidFill>
              </a:rPr>
              <a:t>・施設総管を適正化し、月１回の訪問診療を行っている場合の</a:t>
            </a:r>
            <a:r>
              <a:rPr lang="ja-JP" altLang="en-US" sz="1600" dirty="0">
                <a:solidFill>
                  <a:prstClr val="black"/>
                </a:solidFill>
              </a:rPr>
              <a:t>在医総管</a:t>
            </a:r>
            <a:r>
              <a:rPr lang="ja-JP" altLang="ja-JP" sz="1600" dirty="0">
                <a:solidFill>
                  <a:prstClr val="black"/>
                </a:solidFill>
              </a:rPr>
              <a:t>・施設総管を充実する。</a:t>
            </a:r>
            <a:endParaRPr lang="en-US" altLang="ja-JP" sz="1600" dirty="0">
              <a:solidFill>
                <a:prstClr val="black"/>
              </a:solidFill>
            </a:endParaRPr>
          </a:p>
          <a:p>
            <a:pPr marL="623888" lvl="1" indent="-166688">
              <a:defRPr/>
            </a:pPr>
            <a:endParaRPr lang="en-US" altLang="ja-JP" dirty="0">
              <a:solidFill>
                <a:srgbClr val="0070C0"/>
              </a:solidFill>
              <a:latin typeface="ＭＳ Ｐゴシック"/>
            </a:endParaRPr>
          </a:p>
          <a:p>
            <a:pPr>
              <a:defRPr/>
            </a:pPr>
            <a:r>
              <a:rPr lang="en-US" altLang="ja-JP" dirty="0">
                <a:solidFill>
                  <a:srgbClr val="0070C0"/>
                </a:solidFill>
                <a:latin typeface="ＭＳ Ｐゴシック"/>
              </a:rPr>
              <a:t>	</a:t>
            </a:r>
            <a:endParaRPr lang="en-US" altLang="ja-JP" sz="1400" dirty="0">
              <a:solidFill>
                <a:prstClr val="black"/>
              </a:solidFill>
              <a:latin typeface="ＭＳ Ｐゴシック"/>
            </a:endParaRPr>
          </a:p>
        </p:txBody>
      </p:sp>
      <p:graphicFrame>
        <p:nvGraphicFramePr>
          <p:cNvPr id="9" name="表 8"/>
          <p:cNvGraphicFramePr>
            <a:graphicFrameLocks noGrp="1"/>
          </p:cNvGraphicFramePr>
          <p:nvPr>
            <p:extLst/>
          </p:nvPr>
        </p:nvGraphicFramePr>
        <p:xfrm>
          <a:off x="290792" y="2142259"/>
          <a:ext cx="4066135" cy="1877156"/>
        </p:xfrm>
        <a:graphic>
          <a:graphicData uri="http://schemas.openxmlformats.org/drawingml/2006/table">
            <a:tbl>
              <a:tblPr firstRow="1" bandRow="1">
                <a:tableStyleId>{BC89EF96-8CEA-46FF-86C4-4CE0E7609802}</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gridSpan="3">
                  <a:txBody>
                    <a:bodyPr/>
                    <a:lstStyle/>
                    <a:p>
                      <a:pPr algn="ctr"/>
                      <a:r>
                        <a:rPr kumimoji="1" lang="ja-JP" altLang="en-US" sz="1100" dirty="0"/>
                        <a:t>単一建物診療患者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r>
                        <a:rPr kumimoji="1" lang="ja-JP" altLang="en-US" sz="1100" b="1" dirty="0"/>
                        <a:t>病床あり</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2,760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1,500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780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2,520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1,380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720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2,280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1,260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660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1,710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945</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510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sp>
        <p:nvSpPr>
          <p:cNvPr id="10" name="テキスト ボックス 9"/>
          <p:cNvSpPr txBox="1"/>
          <p:nvPr/>
        </p:nvSpPr>
        <p:spPr>
          <a:xfrm>
            <a:off x="290808" y="1834488"/>
            <a:ext cx="4066137" cy="307777"/>
          </a:xfrm>
          <a:prstGeom prst="rect">
            <a:avLst/>
          </a:prstGeom>
          <a:noFill/>
        </p:spPr>
        <p:txBody>
          <a:bodyPr wrap="square" rtlCol="0">
            <a:spAutoFit/>
          </a:bodyPr>
          <a:lstStyle/>
          <a:p>
            <a:pPr>
              <a:defRPr/>
            </a:pPr>
            <a:r>
              <a:rPr lang="ja-JP" altLang="en-US" sz="1400" dirty="0">
                <a:solidFill>
                  <a:prstClr val="black"/>
                </a:solidFill>
              </a:rPr>
              <a:t>＜在医総管　月</a:t>
            </a:r>
            <a:r>
              <a:rPr lang="en-US" altLang="ja-JP" sz="1400" dirty="0">
                <a:solidFill>
                  <a:prstClr val="black"/>
                </a:solidFill>
              </a:rPr>
              <a:t>1</a:t>
            </a:r>
            <a:r>
              <a:rPr lang="ja-JP" altLang="en-US" sz="1400" dirty="0">
                <a:solidFill>
                  <a:prstClr val="black"/>
                </a:solidFill>
              </a:rPr>
              <a:t>回訪問診療を行っている場合＞</a:t>
            </a:r>
          </a:p>
        </p:txBody>
      </p:sp>
      <p:sp>
        <p:nvSpPr>
          <p:cNvPr id="14" name="テキスト ボックス 13"/>
          <p:cNvSpPr txBox="1"/>
          <p:nvPr/>
        </p:nvSpPr>
        <p:spPr>
          <a:xfrm>
            <a:off x="200484" y="4234403"/>
            <a:ext cx="4247025" cy="307777"/>
          </a:xfrm>
          <a:prstGeom prst="rect">
            <a:avLst/>
          </a:prstGeom>
          <a:noFill/>
        </p:spPr>
        <p:txBody>
          <a:bodyPr wrap="square" rtlCol="0">
            <a:spAutoFit/>
          </a:bodyPr>
          <a:lstStyle/>
          <a:p>
            <a:pPr>
              <a:defRPr/>
            </a:pPr>
            <a:r>
              <a:rPr lang="ja-JP" altLang="en-US" sz="1400" dirty="0">
                <a:solidFill>
                  <a:prstClr val="black"/>
                </a:solidFill>
              </a:rPr>
              <a:t>＜施設総管　月</a:t>
            </a:r>
            <a:r>
              <a:rPr lang="en-US" altLang="ja-JP" sz="1400" dirty="0">
                <a:solidFill>
                  <a:prstClr val="black"/>
                </a:solidFill>
              </a:rPr>
              <a:t>1</a:t>
            </a:r>
            <a:r>
              <a:rPr lang="ja-JP" altLang="en-US" sz="1400" dirty="0">
                <a:solidFill>
                  <a:prstClr val="black"/>
                </a:solidFill>
              </a:rPr>
              <a:t>回訪問診療を行っている場合＞</a:t>
            </a:r>
          </a:p>
        </p:txBody>
      </p:sp>
      <p:graphicFrame>
        <p:nvGraphicFramePr>
          <p:cNvPr id="17" name="表 16"/>
          <p:cNvGraphicFramePr>
            <a:graphicFrameLocks noGrp="1"/>
          </p:cNvGraphicFramePr>
          <p:nvPr>
            <p:extLst/>
          </p:nvPr>
        </p:nvGraphicFramePr>
        <p:xfrm>
          <a:off x="290920" y="4542150"/>
          <a:ext cx="4066135" cy="1877156"/>
        </p:xfrm>
        <a:graphic>
          <a:graphicData uri="http://schemas.openxmlformats.org/drawingml/2006/table">
            <a:tbl>
              <a:tblPr firstRow="1" bandRow="1">
                <a:tableStyleId>{BC89EF96-8CEA-46FF-86C4-4CE0E7609802}</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gridSpan="3">
                  <a:txBody>
                    <a:bodyPr/>
                    <a:lstStyle/>
                    <a:p>
                      <a:pPr algn="ctr"/>
                      <a:r>
                        <a:rPr kumimoji="1" lang="ja-JP" altLang="en-US" sz="1100" dirty="0"/>
                        <a:t>単一建物診療患者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r>
                        <a:rPr kumimoji="1" lang="ja-JP" altLang="en-US" sz="1100" b="1" dirty="0"/>
                        <a:t>病床あり</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1,980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1,080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780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400" dirty="0"/>
                        <a:t>1,800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990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720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1,620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900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400" dirty="0"/>
                        <a:t>660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a:txBody>
                    <a:bodyPr/>
                    <a:lstStyle/>
                    <a:p>
                      <a:pPr algn="r"/>
                      <a:r>
                        <a:rPr kumimoji="1" lang="en-US" altLang="ja-JP" sz="1400" dirty="0"/>
                        <a:t>1,230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675</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400" dirty="0"/>
                        <a:t>510</a:t>
                      </a:r>
                      <a:r>
                        <a:rPr kumimoji="1" lang="ja-JP" altLang="en-US" sz="1400" dirty="0"/>
                        <a:t>点</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graphicFrame>
        <p:nvGraphicFramePr>
          <p:cNvPr id="18" name="表 17"/>
          <p:cNvGraphicFramePr>
            <a:graphicFrameLocks noGrp="1"/>
          </p:cNvGraphicFramePr>
          <p:nvPr>
            <p:extLst/>
          </p:nvPr>
        </p:nvGraphicFramePr>
        <p:xfrm>
          <a:off x="5385048" y="2142259"/>
          <a:ext cx="4066135" cy="1877156"/>
        </p:xfrm>
        <a:graphic>
          <a:graphicData uri="http://schemas.openxmlformats.org/drawingml/2006/table">
            <a:tbl>
              <a:tblPr firstRow="1" bandRow="1">
                <a:tableStyleId>{5DA37D80-6434-44D0-A028-1B22A696006F}</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rowSpan="2" hMerge="1">
                  <a:txBody>
                    <a:bodyPr/>
                    <a:lstStyle/>
                    <a:p>
                      <a:endParaRPr kumimoji="1" lang="ja-JP" altLang="en-US"/>
                    </a:p>
                  </a:txBody>
                  <a:tcPr/>
                </a:tc>
                <a:tc gridSpan="3">
                  <a:txBody>
                    <a:bodyPr/>
                    <a:lstStyle/>
                    <a:p>
                      <a:pPr algn="ctr"/>
                      <a:r>
                        <a:rPr kumimoji="1" lang="ja-JP" altLang="en-US" sz="1100" dirty="0"/>
                        <a:t>単一建物診療患者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r>
                        <a:rPr kumimoji="1" lang="ja-JP" altLang="en-US" sz="1100" b="1" dirty="0"/>
                        <a:t>病床あり</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dirty="0"/>
                        <a:t>2,760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dirty="0"/>
                        <a:t>1,500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dirty="0"/>
                        <a:t>780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b="0" dirty="0"/>
                        <a:t>2,520</a:t>
                      </a:r>
                      <a:r>
                        <a:rPr kumimoji="1" lang="ja-JP" altLang="en-US" sz="1400" b="1"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dirty="0"/>
                        <a:t>1,380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dirty="0"/>
                        <a:t>720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u="sng" dirty="0">
                          <a:solidFill>
                            <a:srgbClr val="0070C0"/>
                          </a:solidFill>
                        </a:rPr>
                        <a:t>2,300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1,280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u="sng" dirty="0">
                          <a:solidFill>
                            <a:srgbClr val="0070C0"/>
                          </a:solidFill>
                        </a:rPr>
                        <a:t>680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u="sng" dirty="0">
                          <a:solidFill>
                            <a:srgbClr val="0070C0"/>
                          </a:solidFill>
                        </a:rPr>
                        <a:t>1,760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995</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u="sng" dirty="0">
                          <a:solidFill>
                            <a:srgbClr val="0070C0"/>
                          </a:solidFill>
                        </a:rPr>
                        <a:t>560</a:t>
                      </a:r>
                      <a:r>
                        <a:rPr kumimoji="1" lang="ja-JP" altLang="en-US" sz="1400" b="1"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graphicFrame>
        <p:nvGraphicFramePr>
          <p:cNvPr id="19" name="表 18"/>
          <p:cNvGraphicFramePr>
            <a:graphicFrameLocks noGrp="1"/>
          </p:cNvGraphicFramePr>
          <p:nvPr>
            <p:extLst/>
          </p:nvPr>
        </p:nvGraphicFramePr>
        <p:xfrm>
          <a:off x="5457057" y="4542150"/>
          <a:ext cx="4066135" cy="1877156"/>
        </p:xfrm>
        <a:graphic>
          <a:graphicData uri="http://schemas.openxmlformats.org/drawingml/2006/table">
            <a:tbl>
              <a:tblPr firstRow="1" bandRow="1">
                <a:tableStyleId>{5DA37D80-6434-44D0-A028-1B22A696006F}</a:tableStyleId>
              </a:tblPr>
              <a:tblGrid>
                <a:gridCol w="486875">
                  <a:extLst>
                    <a:ext uri="{9D8B030D-6E8A-4147-A177-3AD203B41FA5}">
                      <a16:colId xmlns="" xmlns:a16="http://schemas.microsoft.com/office/drawing/2014/main" val="3632379047"/>
                    </a:ext>
                  </a:extLst>
                </a:gridCol>
                <a:gridCol w="863126">
                  <a:extLst>
                    <a:ext uri="{9D8B030D-6E8A-4147-A177-3AD203B41FA5}">
                      <a16:colId xmlns="" xmlns:a16="http://schemas.microsoft.com/office/drawing/2014/main" val="1866908492"/>
                    </a:ext>
                  </a:extLst>
                </a:gridCol>
                <a:gridCol w="905378">
                  <a:extLst>
                    <a:ext uri="{9D8B030D-6E8A-4147-A177-3AD203B41FA5}">
                      <a16:colId xmlns="" xmlns:a16="http://schemas.microsoft.com/office/drawing/2014/main" val="2603688653"/>
                    </a:ext>
                  </a:extLst>
                </a:gridCol>
                <a:gridCol w="905378">
                  <a:extLst>
                    <a:ext uri="{9D8B030D-6E8A-4147-A177-3AD203B41FA5}">
                      <a16:colId xmlns="" xmlns:a16="http://schemas.microsoft.com/office/drawing/2014/main" val="978092859"/>
                    </a:ext>
                  </a:extLst>
                </a:gridCol>
                <a:gridCol w="905378">
                  <a:extLst>
                    <a:ext uri="{9D8B030D-6E8A-4147-A177-3AD203B41FA5}">
                      <a16:colId xmlns="" xmlns:a16="http://schemas.microsoft.com/office/drawing/2014/main" val="2777664235"/>
                    </a:ext>
                  </a:extLst>
                </a:gridCol>
              </a:tblGrid>
              <a:tr h="229601">
                <a:tc rowSpan="2" gridSpan="2">
                  <a:txBody>
                    <a:bodyPr/>
                    <a:lstStyle/>
                    <a:p>
                      <a:endParaRPr kumimoji="1" lang="ja-JP" altLang="en-US" sz="1100" b="1" dirty="0"/>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rowSpan="2" hMerge="1">
                  <a:txBody>
                    <a:bodyPr/>
                    <a:lstStyle/>
                    <a:p>
                      <a:endParaRPr kumimoji="1" lang="ja-JP" altLang="en-US"/>
                    </a:p>
                  </a:txBody>
                  <a:tcPr/>
                </a:tc>
                <a:tc gridSpan="3">
                  <a:txBody>
                    <a:bodyPr/>
                    <a:lstStyle/>
                    <a:p>
                      <a:pPr algn="ctr"/>
                      <a:r>
                        <a:rPr kumimoji="1" lang="ja-JP" altLang="en-US" sz="1100" dirty="0"/>
                        <a:t>単一建物診療患者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pPr algn="ctr"/>
                      <a:endParaRPr kumimoji="1" lang="ja-JP" altLang="en-US" sz="1200" dirty="0"/>
                    </a:p>
                  </a:txBody>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61561">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400" dirty="0"/>
                        <a:t>１人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2</a:t>
                      </a:r>
                      <a:r>
                        <a:rPr kumimoji="1" lang="ja-JP" altLang="en-US" sz="1400" dirty="0"/>
                        <a:t>～</a:t>
                      </a:r>
                      <a:r>
                        <a:rPr kumimoji="1" lang="en-US" altLang="ja-JP" sz="1400" dirty="0"/>
                        <a:t>9</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ctr"/>
                      <a:r>
                        <a:rPr kumimoji="1" lang="en-US" altLang="ja-JP" sz="1400" dirty="0"/>
                        <a:t>10</a:t>
                      </a:r>
                      <a:r>
                        <a:rPr kumimoji="1" lang="ja-JP" altLang="en-US" sz="1400" dirty="0"/>
                        <a:t>人～</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extLst>
                  <a:ext uri="{0D108BD9-81ED-4DB2-BD59-A6C34878D82A}">
                    <a16:rowId xmlns="" xmlns:a16="http://schemas.microsoft.com/office/drawing/2014/main" val="2476417976"/>
                  </a:ext>
                </a:extLst>
              </a:tr>
              <a:tr h="328319">
                <a:tc rowSpan="2">
                  <a:txBody>
                    <a:bodyPr/>
                    <a:lstStyle/>
                    <a:p>
                      <a:r>
                        <a:rPr lang="ja-JP" altLang="en-US" sz="1200" b="1" dirty="0"/>
                        <a:t>機能</a:t>
                      </a:r>
                      <a:endParaRPr lang="en-US" altLang="ja-JP" sz="1200" b="1" dirty="0"/>
                    </a:p>
                    <a:p>
                      <a:r>
                        <a:rPr lang="ja-JP" altLang="en-US" sz="1200" b="1" dirty="0"/>
                        <a:t>強化型</a:t>
                      </a:r>
                    </a:p>
                  </a:txBody>
                  <a:tcPr vert="eaVert">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r>
                        <a:rPr kumimoji="1" lang="ja-JP" altLang="en-US" sz="1100" b="1" dirty="0"/>
                        <a:t>病床あり</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dirty="0"/>
                        <a:t>1,980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dirty="0"/>
                        <a:t>1,080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dirty="0"/>
                        <a:t>780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981046261"/>
                  </a:ext>
                </a:extLst>
              </a:tr>
              <a:tr h="328319">
                <a:tc vMerge="1">
                  <a:txBody>
                    <a:bodyPr/>
                    <a:lstStyle/>
                    <a:p>
                      <a:endParaRPr lang="ja-JP" altLang="en-US" dirty="0"/>
                    </a:p>
                  </a:txBody>
                  <a:tcP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noFill/>
                  </a:tcPr>
                </a:tc>
                <a:tc>
                  <a:txBody>
                    <a:bodyPr/>
                    <a:lstStyle/>
                    <a:p>
                      <a:r>
                        <a:rPr kumimoji="1" lang="ja-JP" altLang="en-US" sz="1100" b="1" dirty="0"/>
                        <a:t>病床なし</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a:txBody>
                    <a:bodyPr/>
                    <a:lstStyle/>
                    <a:p>
                      <a:pPr algn="r"/>
                      <a:r>
                        <a:rPr kumimoji="1" lang="en-US" altLang="ja-JP" sz="1400" dirty="0"/>
                        <a:t>1,800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dirty="0"/>
                        <a:t>990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dirty="0"/>
                        <a:t>720</a:t>
                      </a:r>
                      <a:r>
                        <a:rPr kumimoji="1" lang="ja-JP" altLang="en-US" sz="1400" dirty="0"/>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3648702677"/>
                  </a:ext>
                </a:extLst>
              </a:tr>
              <a:tr h="328319">
                <a:tc gridSpan="2">
                  <a:txBody>
                    <a:bodyPr/>
                    <a:lstStyle/>
                    <a:p>
                      <a:r>
                        <a:rPr kumimoji="1" lang="ja-JP" altLang="en-US" sz="1100" b="1" dirty="0"/>
                        <a:t>在支診・在支病</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i="0" u="sng" dirty="0">
                          <a:solidFill>
                            <a:srgbClr val="0070C0"/>
                          </a:solidFill>
                        </a:rPr>
                        <a:t>1,640</a:t>
                      </a:r>
                      <a:r>
                        <a:rPr kumimoji="1" lang="ja-JP" altLang="en-US" sz="1400" b="1" i="0"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i="0" u="sng" dirty="0">
                          <a:solidFill>
                            <a:srgbClr val="0070C0"/>
                          </a:solidFill>
                        </a:rPr>
                        <a:t>920</a:t>
                      </a:r>
                      <a:r>
                        <a:rPr kumimoji="1" lang="ja-JP" altLang="en-US" sz="1400" b="1" i="0"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r"/>
                      <a:r>
                        <a:rPr kumimoji="1" lang="en-US" altLang="ja-JP" sz="1400" b="1" i="0" u="sng" dirty="0">
                          <a:solidFill>
                            <a:srgbClr val="0070C0"/>
                          </a:solidFill>
                        </a:rPr>
                        <a:t>680</a:t>
                      </a:r>
                      <a:r>
                        <a:rPr kumimoji="1" lang="ja-JP" altLang="en-US" sz="1400" b="1" i="0"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4183913011"/>
                  </a:ext>
                </a:extLst>
              </a:tr>
              <a:tr h="328319">
                <a:tc gridSpan="2">
                  <a:txBody>
                    <a:bodyPr/>
                    <a:lstStyle/>
                    <a:p>
                      <a:r>
                        <a:rPr kumimoji="1" lang="ja-JP" altLang="en-US" sz="1100" b="1" dirty="0"/>
                        <a:t>その他の医療機関</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a:txBody>
                    <a:bodyPr/>
                    <a:lstStyle/>
                    <a:p>
                      <a:pPr algn="r"/>
                      <a:r>
                        <a:rPr kumimoji="1" lang="en-US" altLang="ja-JP" sz="1400" b="1" i="0" u="sng" dirty="0">
                          <a:solidFill>
                            <a:srgbClr val="0070C0"/>
                          </a:solidFill>
                        </a:rPr>
                        <a:t>1,280</a:t>
                      </a:r>
                      <a:r>
                        <a:rPr kumimoji="1" lang="ja-JP" altLang="en-US" sz="1400" b="1" i="0"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i="0" u="sng" dirty="0">
                          <a:solidFill>
                            <a:srgbClr val="0070C0"/>
                          </a:solidFill>
                        </a:rPr>
                        <a:t>725</a:t>
                      </a:r>
                      <a:r>
                        <a:rPr kumimoji="1" lang="ja-JP" altLang="en-US" sz="1400" b="1" i="0"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tc>
                  <a:txBody>
                    <a:bodyPr/>
                    <a:lstStyle/>
                    <a:p>
                      <a:pPr algn="r"/>
                      <a:r>
                        <a:rPr kumimoji="1" lang="en-US" altLang="ja-JP" sz="1400" b="1" i="0" u="sng" dirty="0">
                          <a:solidFill>
                            <a:srgbClr val="0070C0"/>
                          </a:solidFill>
                        </a:rPr>
                        <a:t>560</a:t>
                      </a:r>
                      <a:r>
                        <a:rPr kumimoji="1" lang="ja-JP" altLang="en-US" sz="1400" b="1" i="0" u="sng" dirty="0">
                          <a:solidFill>
                            <a:srgbClr val="0070C0"/>
                          </a:solidFill>
                        </a:rPr>
                        <a:t>点</a:t>
                      </a:r>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sp>
        <p:nvSpPr>
          <p:cNvPr id="21" name="Rectangle 2"/>
          <p:cNvSpPr>
            <a:spLocks noChangeArrowheads="1"/>
          </p:cNvSpPr>
          <p:nvPr/>
        </p:nvSpPr>
        <p:spPr bwMode="auto">
          <a:xfrm>
            <a:off x="194414" y="4445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23" name="Rectangle 2"/>
          <p:cNvSpPr txBox="1">
            <a:spLocks noChangeArrowheads="1"/>
          </p:cNvSpPr>
          <p:nvPr/>
        </p:nvSpPr>
        <p:spPr>
          <a:xfrm>
            <a:off x="176416" y="589081"/>
            <a:ext cx="641923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（４）患者の状態に応じたきめ細やかな訪問診療の評価③</a:t>
            </a:r>
            <a:endParaRPr lang="ja-JP" altLang="ja-JP" sz="2000" dirty="0">
              <a:solidFill>
                <a:prstClr val="black"/>
              </a:solidFill>
            </a:endParaRPr>
          </a:p>
        </p:txBody>
      </p:sp>
      <p:sp>
        <p:nvSpPr>
          <p:cNvPr id="24"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0" name="右矢印 19"/>
          <p:cNvSpPr/>
          <p:nvPr/>
        </p:nvSpPr>
        <p:spPr>
          <a:xfrm>
            <a:off x="4610816" y="2580659"/>
            <a:ext cx="364841" cy="776363"/>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2" name="右矢印 21"/>
          <p:cNvSpPr/>
          <p:nvPr/>
        </p:nvSpPr>
        <p:spPr>
          <a:xfrm>
            <a:off x="4610816" y="5133192"/>
            <a:ext cx="364841" cy="816088"/>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6" name="テキスト ボックス 15"/>
          <p:cNvSpPr txBox="1"/>
          <p:nvPr/>
        </p:nvSpPr>
        <p:spPr>
          <a:xfrm>
            <a:off x="6825208" y="479809"/>
            <a:ext cx="230425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245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270-277</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798-799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820-821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863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55713801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a:spLocks noChangeArrowheads="1"/>
          </p:cNvSpPr>
          <p:nvPr/>
        </p:nvSpPr>
        <p:spPr bwMode="auto">
          <a:xfrm>
            <a:off x="63709" y="816565"/>
            <a:ext cx="9792000" cy="5924809"/>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rPr>
              <a:t>  患者等が保険医療機関等に直接往診を求め、医師が往診の必要性を認めた場合に限り、往診料の算定が可能である旨を明確化する。</a:t>
            </a:r>
            <a:endParaRPr lang="en-US" altLang="ja-JP" sz="1600" dirty="0">
              <a:solidFill>
                <a:prstClr val="black"/>
              </a:solidFill>
              <a:latin typeface="ＭＳ Ｐゴシック"/>
            </a:endParaRPr>
          </a:p>
          <a:p>
            <a:pPr marL="271454" indent="-271454">
              <a:buFont typeface="Wingdings" pitchFamily="2" charset="2"/>
              <a:buChar char="Ø"/>
            </a:pPr>
            <a:endParaRPr lang="en-US" altLang="ja-JP" sz="2000" dirty="0">
              <a:solidFill>
                <a:prstClr val="black"/>
              </a:solidFill>
              <a:latin typeface="ＭＳ Ｐゴシック"/>
            </a:endParaRPr>
          </a:p>
          <a:p>
            <a:pPr marL="271454" indent="-271454">
              <a:buFont typeface="Wingdings" pitchFamily="2" charset="2"/>
              <a:buChar char="Ø"/>
            </a:pPr>
            <a:endParaRPr lang="en-US" altLang="ja-JP" sz="2000" dirty="0">
              <a:solidFill>
                <a:prstClr val="black"/>
              </a:solidFill>
              <a:latin typeface="ＭＳ Ｐゴシック"/>
            </a:endParaRPr>
          </a:p>
          <a:p>
            <a:pPr marL="271454" indent="-271454">
              <a:buFont typeface="Wingdings" pitchFamily="2" charset="2"/>
              <a:buChar char="Ø"/>
            </a:pPr>
            <a:endParaRPr lang="en-US" altLang="ja-JP" sz="2000" dirty="0">
              <a:solidFill>
                <a:prstClr val="black"/>
              </a:solidFill>
              <a:latin typeface="ＭＳ Ｐゴシック"/>
            </a:endParaRPr>
          </a:p>
          <a:p>
            <a:pPr marL="271454" indent="-271454">
              <a:buFont typeface="Wingdings" pitchFamily="2" charset="2"/>
              <a:buChar char="Ø"/>
            </a:pPr>
            <a:endParaRPr lang="en-US" altLang="ja-JP" sz="2000" dirty="0">
              <a:solidFill>
                <a:prstClr val="black"/>
              </a:solidFill>
              <a:latin typeface="ＭＳ Ｐゴシック"/>
            </a:endParaRPr>
          </a:p>
          <a:p>
            <a:pPr marL="271454" indent="-271454">
              <a:buFont typeface="Wingdings" pitchFamily="2" charset="2"/>
              <a:buChar char="Ø"/>
            </a:pPr>
            <a:endParaRPr lang="en-US" altLang="ja-JP" sz="2000" dirty="0">
              <a:solidFill>
                <a:prstClr val="black"/>
              </a:solidFill>
              <a:latin typeface="ＭＳ Ｐゴシック"/>
            </a:endParaRPr>
          </a:p>
          <a:p>
            <a:endParaRPr lang="en-US" altLang="ja-JP" sz="700" dirty="0">
              <a:solidFill>
                <a:prstClr val="black"/>
              </a:solidFill>
              <a:latin typeface="ＭＳ Ｐゴシック"/>
            </a:endParaRPr>
          </a:p>
          <a:p>
            <a:pPr marL="271454" indent="-271454">
              <a:lnSpc>
                <a:spcPts val="1900"/>
              </a:lnSpc>
              <a:spcBef>
                <a:spcPts val="600"/>
              </a:spcBef>
              <a:buFont typeface="Wingdings" pitchFamily="2" charset="2"/>
              <a:buChar char="Ø"/>
            </a:pPr>
            <a:r>
              <a:rPr lang="ja-JP" altLang="en-US" sz="1600" dirty="0">
                <a:solidFill>
                  <a:prstClr val="black"/>
                </a:solidFill>
                <a:latin typeface="ＭＳ Ｐゴシック"/>
              </a:rPr>
              <a:t>  緊急往診加算の対象患者について、対象患者に医学的に終末期であると考えられる患者を追加する。</a:t>
            </a:r>
            <a:endParaRPr lang="en-US" altLang="ja-JP" sz="1600" dirty="0">
              <a:solidFill>
                <a:prstClr val="black"/>
              </a:solidFill>
              <a:latin typeface="ＭＳ Ｐゴシック"/>
            </a:endParaRPr>
          </a:p>
          <a:p>
            <a:pPr>
              <a:lnSpc>
                <a:spcPts val="1900"/>
              </a:lnSpc>
            </a:pPr>
            <a:r>
              <a:rPr lang="ja-JP" altLang="en-US" sz="1600" dirty="0">
                <a:solidFill>
                  <a:prstClr val="black"/>
                </a:solidFill>
                <a:latin typeface="ＭＳ Ｐゴシック"/>
              </a:rPr>
              <a:t>    また、夜間・休日加算及び深夜加算について、夜間・休日・深夜の時間帯を標榜時間とする場合に算定不可と</a:t>
            </a:r>
            <a:endParaRPr lang="en-US" altLang="ja-JP" sz="1600" dirty="0">
              <a:solidFill>
                <a:prstClr val="black"/>
              </a:solidFill>
              <a:latin typeface="ＭＳ Ｐゴシック"/>
            </a:endParaRPr>
          </a:p>
          <a:p>
            <a:pPr>
              <a:lnSpc>
                <a:spcPts val="1900"/>
              </a:lnSpc>
            </a:pPr>
            <a:r>
              <a:rPr lang="en-US" altLang="ja-JP" sz="1600" dirty="0">
                <a:solidFill>
                  <a:prstClr val="black"/>
                </a:solidFill>
                <a:latin typeface="ＭＳ Ｐゴシック"/>
              </a:rPr>
              <a:t>    </a:t>
            </a:r>
            <a:r>
              <a:rPr lang="ja-JP" altLang="en-US" sz="1600" dirty="0">
                <a:solidFill>
                  <a:prstClr val="black"/>
                </a:solidFill>
                <a:latin typeface="ＭＳ Ｐゴシック"/>
              </a:rPr>
              <a:t>する要件を追加する。</a:t>
            </a:r>
            <a:endParaRPr lang="en-US" altLang="ja-JP" sz="1600" dirty="0">
              <a:solidFill>
                <a:prstClr val="black"/>
              </a:solidFill>
              <a:latin typeface="ＭＳ Ｐゴシック"/>
            </a:endParaRPr>
          </a:p>
        </p:txBody>
      </p:sp>
      <p:graphicFrame>
        <p:nvGraphicFramePr>
          <p:cNvPr id="7" name="表 6"/>
          <p:cNvGraphicFramePr>
            <a:graphicFrameLocks noGrp="1"/>
          </p:cNvGraphicFramePr>
          <p:nvPr>
            <p:extLst/>
          </p:nvPr>
        </p:nvGraphicFramePr>
        <p:xfrm>
          <a:off x="344493" y="1412776"/>
          <a:ext cx="3751606" cy="1636413"/>
        </p:xfrm>
        <a:graphic>
          <a:graphicData uri="http://schemas.openxmlformats.org/drawingml/2006/table">
            <a:tbl>
              <a:tblPr firstRow="1" bandRow="1">
                <a:tableStyleId>{5C22544A-7EE6-4342-B048-85BDC9FD1C3A}</a:tableStyleId>
              </a:tblPr>
              <a:tblGrid>
                <a:gridCol w="3751606">
                  <a:extLst>
                    <a:ext uri="{9D8B030D-6E8A-4147-A177-3AD203B41FA5}">
                      <a16:colId xmlns="" xmlns:a16="http://schemas.microsoft.com/office/drawing/2014/main" val="20000"/>
                    </a:ext>
                  </a:extLst>
                </a:gridCol>
              </a:tblGrid>
              <a:tr h="241107">
                <a:tc>
                  <a:txBody>
                    <a:bodyPr/>
                    <a:lstStyle/>
                    <a:p>
                      <a:pPr algn="ctr"/>
                      <a:r>
                        <a:rPr kumimoji="1" lang="ja-JP" altLang="en-US" sz="1100" baseline="0" dirty="0"/>
                        <a:t>現行</a:t>
                      </a:r>
                    </a:p>
                  </a:txBody>
                  <a:tcPr/>
                </a:tc>
                <a:extLst>
                  <a:ext uri="{0D108BD9-81ED-4DB2-BD59-A6C34878D82A}">
                    <a16:rowId xmlns="" xmlns:a16="http://schemas.microsoft.com/office/drawing/2014/main" val="10000"/>
                  </a:ext>
                </a:extLst>
              </a:tr>
              <a:tr h="137733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往診料</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　 往診料は、患家の求めに応じて患家に赴き診療を行った場合に算定できるものであり、定期的ないし計画的に患家又は他の保険医療機関に赴いて診療を行った場合には算定できない。</a:t>
                      </a: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mn-ea"/>
                        <a:ea typeface="+mn-ea"/>
                      </a:endParaRPr>
                    </a:p>
                  </a:txBody>
                  <a:tcPr/>
                </a:tc>
                <a:extLst>
                  <a:ext uri="{0D108BD9-81ED-4DB2-BD59-A6C34878D82A}">
                    <a16:rowId xmlns="" xmlns:a16="http://schemas.microsoft.com/office/drawing/2014/main" val="10001"/>
                  </a:ext>
                </a:extLst>
              </a:tr>
            </a:tbl>
          </a:graphicData>
        </a:graphic>
      </p:graphicFrame>
      <p:graphicFrame>
        <p:nvGraphicFramePr>
          <p:cNvPr id="8" name="表 7"/>
          <p:cNvGraphicFramePr>
            <a:graphicFrameLocks noGrp="1"/>
          </p:cNvGraphicFramePr>
          <p:nvPr>
            <p:extLst/>
          </p:nvPr>
        </p:nvGraphicFramePr>
        <p:xfrm>
          <a:off x="4875329" y="1412776"/>
          <a:ext cx="4968943" cy="1630680"/>
        </p:xfrm>
        <a:graphic>
          <a:graphicData uri="http://schemas.openxmlformats.org/drawingml/2006/table">
            <a:tbl>
              <a:tblPr firstRow="1" bandRow="1">
                <a:tableStyleId>{21E4AEA4-8DFA-4A89-87EB-49C32662AFE0}</a:tableStyleId>
              </a:tblPr>
              <a:tblGrid>
                <a:gridCol w="4968943">
                  <a:extLst>
                    <a:ext uri="{9D8B030D-6E8A-4147-A177-3AD203B41FA5}">
                      <a16:colId xmlns="" xmlns:a16="http://schemas.microsoft.com/office/drawing/2014/main" val="20000"/>
                    </a:ext>
                  </a:extLst>
                </a:gridCol>
              </a:tblGrid>
              <a:tr h="235242">
                <a:tc>
                  <a:txBody>
                    <a:bodyPr/>
                    <a:lstStyle/>
                    <a:p>
                      <a:pPr algn="ctr"/>
                      <a:r>
                        <a:rPr kumimoji="1" lang="ja-JP" altLang="en-US" sz="1100" dirty="0"/>
                        <a:t>改定後</a:t>
                      </a:r>
                    </a:p>
                  </a:txBody>
                  <a:tcPr/>
                </a:tc>
                <a:extLst>
                  <a:ext uri="{0D108BD9-81ED-4DB2-BD59-A6C34878D82A}">
                    <a16:rowId xmlns="" xmlns:a16="http://schemas.microsoft.com/office/drawing/2014/main" val="10000"/>
                  </a:ext>
                </a:extLst>
              </a:tr>
              <a:tr h="134374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往診料</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a:t>
                      </a:r>
                    </a:p>
                    <a:p>
                      <a:pPr marL="0" marR="0" indent="0" algn="l" defTabSz="914400" rtl="0" eaLnBrk="1" fontAlgn="auto" latinLnBrk="0" hangingPunct="1">
                        <a:lnSpc>
                          <a:spcPct val="100000"/>
                        </a:lnSpc>
                        <a:spcBef>
                          <a:spcPts val="0"/>
                        </a:spcBef>
                        <a:spcAft>
                          <a:spcPts val="0"/>
                        </a:spcAft>
                        <a:buClrTx/>
                        <a:buSzTx/>
                        <a:buFontTx/>
                        <a:buNone/>
                        <a:tabLst>
                          <a:tab pos="36000" algn="l"/>
                          <a:tab pos="144000" algn="l"/>
                        </a:tabLst>
                        <a:defRPr/>
                      </a:pPr>
                      <a:r>
                        <a:rPr kumimoji="1" lang="ja-JP" altLang="en-US" sz="1200" baseline="0" dirty="0">
                          <a:latin typeface="+mn-ea"/>
                          <a:ea typeface="+mn-ea"/>
                        </a:rPr>
                        <a:t>　往診料は、</a:t>
                      </a:r>
                      <a:r>
                        <a:rPr kumimoji="1" lang="ja-JP" altLang="en-US" sz="1200" b="1" u="sng" baseline="0" dirty="0">
                          <a:solidFill>
                            <a:srgbClr val="0070C0"/>
                          </a:solidFill>
                          <a:latin typeface="+mn-ea"/>
                          <a:ea typeface="+mn-ea"/>
                        </a:rPr>
                        <a:t>患者又は家族等患者の看護・介護に当たる者が、保険医療機関に対し電話等で直接往診を求め、当該保険医療機関の医師が往診の必要性を認めた場合に、可及的速やかに</a:t>
                      </a:r>
                      <a:r>
                        <a:rPr kumimoji="1" lang="ja-JP" altLang="en-US" sz="1200" baseline="0" dirty="0">
                          <a:latin typeface="+mn-ea"/>
                          <a:ea typeface="+mn-ea"/>
                        </a:rPr>
                        <a:t>患家に赴き診療を行った場合に算定できるものであり、定期的ないし計画的に患家又は他の保険医療機関に赴いて診療を行った場合には算定できない。</a:t>
                      </a:r>
                      <a:endParaRPr lang="en-US" altLang="ja-JP" sz="1200" b="1" dirty="0">
                        <a:solidFill>
                          <a:srgbClr val="0070C0"/>
                        </a:solidFill>
                        <a:latin typeface="+mn-ea"/>
                        <a:ea typeface="+mn-ea"/>
                      </a:endParaRPr>
                    </a:p>
                  </a:txBody>
                  <a:tcPr/>
                </a:tc>
                <a:extLst>
                  <a:ext uri="{0D108BD9-81ED-4DB2-BD59-A6C34878D82A}">
                    <a16:rowId xmlns="" xmlns:a16="http://schemas.microsoft.com/office/drawing/2014/main" val="10001"/>
                  </a:ext>
                </a:extLst>
              </a:tr>
            </a:tbl>
          </a:graphicData>
        </a:graphic>
      </p:graphicFrame>
      <p:sp>
        <p:nvSpPr>
          <p:cNvPr id="9" name="右矢印 8"/>
          <p:cNvSpPr/>
          <p:nvPr/>
        </p:nvSpPr>
        <p:spPr>
          <a:xfrm>
            <a:off x="4325401" y="2020719"/>
            <a:ext cx="364841" cy="652463"/>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10" name="表 9"/>
          <p:cNvGraphicFramePr>
            <a:graphicFrameLocks noGrp="1"/>
          </p:cNvGraphicFramePr>
          <p:nvPr>
            <p:extLst/>
          </p:nvPr>
        </p:nvGraphicFramePr>
        <p:xfrm>
          <a:off x="194414" y="3778963"/>
          <a:ext cx="4130984" cy="2804160"/>
        </p:xfrm>
        <a:graphic>
          <a:graphicData uri="http://schemas.openxmlformats.org/drawingml/2006/table">
            <a:tbl>
              <a:tblPr firstRow="1" bandRow="1">
                <a:tableStyleId>{5C22544A-7EE6-4342-B048-85BDC9FD1C3A}</a:tableStyleId>
              </a:tblPr>
              <a:tblGrid>
                <a:gridCol w="4130984">
                  <a:extLst>
                    <a:ext uri="{9D8B030D-6E8A-4147-A177-3AD203B41FA5}">
                      <a16:colId xmlns="" xmlns:a16="http://schemas.microsoft.com/office/drawing/2014/main" val="20000"/>
                    </a:ext>
                  </a:extLst>
                </a:gridCol>
              </a:tblGrid>
              <a:tr h="247683">
                <a:tc>
                  <a:txBody>
                    <a:bodyPr/>
                    <a:lstStyle/>
                    <a:p>
                      <a:pPr algn="ctr"/>
                      <a:r>
                        <a:rPr kumimoji="1" lang="ja-JP" altLang="en-US" sz="1100" baseline="0" dirty="0"/>
                        <a:t>現行</a:t>
                      </a:r>
                    </a:p>
                  </a:txBody>
                  <a:tcPr/>
                </a:tc>
                <a:extLst>
                  <a:ext uri="{0D108BD9-81ED-4DB2-BD59-A6C34878D82A}">
                    <a16:rowId xmlns="" xmlns:a16="http://schemas.microsoft.com/office/drawing/2014/main" val="10000"/>
                  </a:ext>
                </a:extLst>
              </a:tr>
              <a:tr h="24653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往診料　緊急往診加算</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a:t>
                      </a:r>
                    </a:p>
                    <a:p>
                      <a:pPr marL="0" marR="0" indent="0" algn="l" defTabSz="914400" rtl="0" eaLnBrk="1" fontAlgn="auto" latinLnBrk="0" hangingPunct="1">
                        <a:lnSpc>
                          <a:spcPct val="100000"/>
                        </a:lnSpc>
                        <a:spcBef>
                          <a:spcPts val="0"/>
                        </a:spcBef>
                        <a:spcAft>
                          <a:spcPts val="600"/>
                        </a:spcAft>
                        <a:buClrTx/>
                        <a:buSzTx/>
                        <a:buFontTx/>
                        <a:buNone/>
                        <a:tabLst/>
                        <a:defRPr/>
                      </a:pPr>
                      <a:r>
                        <a:rPr kumimoji="1" lang="ja-JP" altLang="en-US" sz="1200" baseline="0" dirty="0">
                          <a:latin typeface="+mn-ea"/>
                          <a:ea typeface="+mn-ea"/>
                        </a:rPr>
                        <a:t>　緊急往診加算の対象となる緊急な場合とは、患者又は現にその看護に当たっている者からの訴えにより、速やかに往診しなければならないと判断した場合をいい、具体的には、急性心筋梗塞、脳血管障害若しくは急性腹症等が予想される患者をいう。</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往診料　夜間・休日加算、深夜加算</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　夜間（深夜を除く。）とは午後６時から午前８時までとし、深夜の取扱いについては、午後</a:t>
                      </a:r>
                      <a:r>
                        <a:rPr kumimoji="1" lang="en-US" altLang="ja-JP" sz="1200" baseline="0" dirty="0">
                          <a:latin typeface="+mn-ea"/>
                          <a:ea typeface="+mn-ea"/>
                        </a:rPr>
                        <a:t>10</a:t>
                      </a:r>
                      <a:r>
                        <a:rPr kumimoji="1" lang="ja-JP" altLang="en-US" sz="1200" baseline="0" dirty="0">
                          <a:latin typeface="+mn-ea"/>
                          <a:ea typeface="+mn-ea"/>
                        </a:rPr>
                        <a:t>時から午前６時までとする。</a:t>
                      </a:r>
                    </a:p>
                  </a:txBody>
                  <a:tcPr/>
                </a:tc>
                <a:extLst>
                  <a:ext uri="{0D108BD9-81ED-4DB2-BD59-A6C34878D82A}">
                    <a16:rowId xmlns="" xmlns:a16="http://schemas.microsoft.com/office/drawing/2014/main" val="10001"/>
                  </a:ext>
                </a:extLst>
              </a:tr>
            </a:tbl>
          </a:graphicData>
        </a:graphic>
      </p:graphicFrame>
      <p:graphicFrame>
        <p:nvGraphicFramePr>
          <p:cNvPr id="11" name="表 10"/>
          <p:cNvGraphicFramePr>
            <a:graphicFrameLocks noGrp="1"/>
          </p:cNvGraphicFramePr>
          <p:nvPr>
            <p:extLst/>
          </p:nvPr>
        </p:nvGraphicFramePr>
        <p:xfrm>
          <a:off x="4690240" y="3723860"/>
          <a:ext cx="5096400" cy="2987040"/>
        </p:xfrm>
        <a:graphic>
          <a:graphicData uri="http://schemas.openxmlformats.org/drawingml/2006/table">
            <a:tbl>
              <a:tblPr firstRow="1" bandRow="1">
                <a:tableStyleId>{21E4AEA4-8DFA-4A89-87EB-49C32662AFE0}</a:tableStyleId>
              </a:tblPr>
              <a:tblGrid>
                <a:gridCol w="5096400">
                  <a:extLst>
                    <a:ext uri="{9D8B030D-6E8A-4147-A177-3AD203B41FA5}">
                      <a16:colId xmlns="" xmlns:a16="http://schemas.microsoft.com/office/drawing/2014/main" val="20000"/>
                    </a:ext>
                  </a:extLst>
                </a:gridCol>
              </a:tblGrid>
              <a:tr h="216024">
                <a:tc>
                  <a:txBody>
                    <a:bodyPr/>
                    <a:lstStyle/>
                    <a:p>
                      <a:pPr algn="ctr"/>
                      <a:r>
                        <a:rPr kumimoji="1" lang="ja-JP" altLang="en-US" sz="1100" dirty="0"/>
                        <a:t>改定後</a:t>
                      </a:r>
                    </a:p>
                  </a:txBody>
                  <a:tcPr/>
                </a:tc>
                <a:extLst>
                  <a:ext uri="{0D108BD9-81ED-4DB2-BD59-A6C34878D82A}">
                    <a16:rowId xmlns="" xmlns:a16="http://schemas.microsoft.com/office/drawing/2014/main" val="10000"/>
                  </a:ext>
                </a:extLst>
              </a:tr>
              <a:tr h="242465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往診料　緊急往診加算</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a:t>
                      </a:r>
                    </a:p>
                    <a:p>
                      <a:pPr marL="0" marR="0" indent="0" algn="l" defTabSz="914400" rtl="0" eaLnBrk="1" fontAlgn="auto" latinLnBrk="0" hangingPunct="1">
                        <a:lnSpc>
                          <a:spcPct val="100000"/>
                        </a:lnSpc>
                        <a:spcBef>
                          <a:spcPts val="0"/>
                        </a:spcBef>
                        <a:spcAft>
                          <a:spcPts val="600"/>
                        </a:spcAft>
                        <a:buClrTx/>
                        <a:buSzTx/>
                        <a:buFontTx/>
                        <a:buNone/>
                        <a:tabLst/>
                        <a:defRPr/>
                      </a:pPr>
                      <a:r>
                        <a:rPr kumimoji="1" lang="ja-JP" altLang="en-US" sz="1200" baseline="0" dirty="0">
                          <a:latin typeface="+mn-ea"/>
                          <a:ea typeface="+mn-ea"/>
                        </a:rPr>
                        <a:t>　緊急往診加算の対象となる緊急な場合とは、患者又は現にその看護に当たっている者からの訴えにより、速やかに往診しなければならないと判断した場合をいい、具体的には、急性心筋梗塞、脳血管障害若しくは急性腹症等が予想される患者をいう。</a:t>
                      </a:r>
                      <a:r>
                        <a:rPr kumimoji="1" lang="ja-JP" altLang="en-US" sz="1200" b="1" u="sng" baseline="0" dirty="0">
                          <a:solidFill>
                            <a:srgbClr val="0070C0"/>
                          </a:solidFill>
                          <a:latin typeface="+mn-ea"/>
                          <a:ea typeface="+mn-ea"/>
                        </a:rPr>
                        <a:t>また、医学的に終末期であると考えられる患者（当該保険医療機関又は当該保険医療機関と連携する保険医療機関が訪問診療を提供している患者に限る。）に対して往診した場合にも緊急往診加算を算定できる。</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往診料　夜間・休日加算、深夜加算</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　夜間（深夜を除く。）とは午後６時から午前８時までとし、深夜の取扱いについては、午後</a:t>
                      </a:r>
                      <a:r>
                        <a:rPr kumimoji="1" lang="en-US" altLang="ja-JP" sz="1200" baseline="0" dirty="0">
                          <a:latin typeface="+mn-ea"/>
                          <a:ea typeface="+mn-ea"/>
                        </a:rPr>
                        <a:t>10</a:t>
                      </a:r>
                      <a:r>
                        <a:rPr kumimoji="1" lang="ja-JP" altLang="en-US" sz="1200" baseline="0" dirty="0">
                          <a:latin typeface="+mn-ea"/>
                          <a:ea typeface="+mn-ea"/>
                        </a:rPr>
                        <a:t>時から午前６時までとする。</a:t>
                      </a:r>
                      <a:r>
                        <a:rPr kumimoji="1" lang="ja-JP" altLang="en-US" sz="1200" b="1" u="sng" baseline="0" dirty="0">
                          <a:solidFill>
                            <a:srgbClr val="0070C0"/>
                          </a:solidFill>
                          <a:latin typeface="+mn-ea"/>
                          <a:ea typeface="+mn-ea"/>
                        </a:rPr>
                        <a:t>ただし、これらの時間帯が標榜時間に含まれる場合、夜間・休日往診 加算及び深夜往診加算は算定できない。</a:t>
                      </a:r>
                    </a:p>
                  </a:txBody>
                  <a:tcPr/>
                </a:tc>
                <a:extLst>
                  <a:ext uri="{0D108BD9-81ED-4DB2-BD59-A6C34878D82A}">
                    <a16:rowId xmlns="" xmlns:a16="http://schemas.microsoft.com/office/drawing/2014/main" val="10001"/>
                  </a:ext>
                </a:extLst>
              </a:tr>
            </a:tbl>
          </a:graphicData>
        </a:graphic>
      </p:graphicFrame>
      <p:sp>
        <p:nvSpPr>
          <p:cNvPr id="12" name="右矢印 11"/>
          <p:cNvSpPr/>
          <p:nvPr/>
        </p:nvSpPr>
        <p:spPr>
          <a:xfrm>
            <a:off x="4325401" y="5026926"/>
            <a:ext cx="364841" cy="652463"/>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5" name="Rectangle 2"/>
          <p:cNvSpPr>
            <a:spLocks noChangeArrowheads="1"/>
          </p:cNvSpPr>
          <p:nvPr/>
        </p:nvSpPr>
        <p:spPr bwMode="auto">
          <a:xfrm>
            <a:off x="194414" y="4445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16" name="Rectangle 2"/>
          <p:cNvSpPr txBox="1">
            <a:spLocks noChangeArrowheads="1"/>
          </p:cNvSpPr>
          <p:nvPr/>
        </p:nvSpPr>
        <p:spPr>
          <a:xfrm>
            <a:off x="44588" y="440613"/>
            <a:ext cx="6707267"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（５）適切な往診の推進と看取り期の患者に対する往診評価</a:t>
            </a:r>
          </a:p>
        </p:txBody>
      </p:sp>
      <p:sp>
        <p:nvSpPr>
          <p:cNvPr id="17"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7221888" y="479809"/>
            <a:ext cx="17635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238-239</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263-266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423908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２．改定の基本的視点と具体的方向性⑦</a:t>
            </a:r>
            <a:endParaRPr lang="en-US" altLang="ja-JP" sz="2200" dirty="0">
              <a:solidFill>
                <a:srgbClr val="000000"/>
              </a:solidFill>
            </a:endParaRPr>
          </a:p>
        </p:txBody>
      </p:sp>
      <p:sp>
        <p:nvSpPr>
          <p:cNvPr id="7" name="Rectangle 4"/>
          <p:cNvSpPr>
            <a:spLocks noChangeArrowheads="1"/>
          </p:cNvSpPr>
          <p:nvPr/>
        </p:nvSpPr>
        <p:spPr bwMode="auto">
          <a:xfrm>
            <a:off x="340537" y="1196753"/>
            <a:ext cx="9360827" cy="3698448"/>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（３）医療従事者の負担軽減、働き方改革の推進</a:t>
            </a:r>
            <a:endParaRPr lang="en-US" altLang="ja-JP" sz="2000" b="1" u="sng" dirty="0">
              <a:solidFill>
                <a:srgbClr val="000000"/>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地域包括ケアシステム構築のための多職種連携による取組の強化</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医療機関間の連携（病病連携・病診連携・診診連携）、周術期口腔管理等の医科歯科連</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携、服用薬管理等の病診薬連携、栄養指導や、介護、障害保健福祉、母子保健、児童福祉</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等との連携など、地域包括ケアシステムを構築し、患者・利用者の状態に応じて真に必要な</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サービスを適時適切に提供するため、地域の関係者間の多職種連携の取組等を推進。</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患者が安心・納得して入退院し、住み慣れた地域での療養や生活を継続できるようにする</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ための取組を推進。（再掲）</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外来医療の機能分化</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　　大病院受診時定額負担の見直しを含め、大病院と中小病院・診療所の機能分化を推進。</a:t>
            </a:r>
            <a:endParaRPr kumimoji="0" lang="en-US" altLang="ja-JP" kern="0" dirty="0">
              <a:solidFill>
                <a:prstClr val="black"/>
              </a:solidFill>
              <a:latin typeface="ＭＳ Ｐゴシック"/>
            </a:endParaRPr>
          </a:p>
          <a:p>
            <a:pPr algn="r" fontAlgn="base">
              <a:spcAft>
                <a:spcPct val="0"/>
              </a:spcAft>
              <a:defRPr/>
            </a:pPr>
            <a:r>
              <a:rPr kumimoji="0" lang="ja-JP" altLang="en-US" kern="0" dirty="0">
                <a:solidFill>
                  <a:prstClr val="black"/>
                </a:solidFill>
                <a:latin typeface="ＭＳ Ｐゴシック"/>
              </a:rPr>
              <a:t>（再掲）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15</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18448087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32908" y="784958"/>
            <a:ext cx="9689654" cy="5164325"/>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defRPr/>
            </a:pPr>
            <a:r>
              <a:rPr lang="ja-JP" altLang="en-US" dirty="0">
                <a:solidFill>
                  <a:prstClr val="black"/>
                </a:solidFill>
              </a:rPr>
              <a:t>　在宅患者訪問薬剤管理指導料、在宅患者訪問栄養食事指導料について、単一建物診療患者の人数に応じた評価に見直す。</a:t>
            </a: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23" name="Rectangle 2"/>
          <p:cNvSpPr txBox="1">
            <a:spLocks noChangeArrowheads="1"/>
          </p:cNvSpPr>
          <p:nvPr/>
        </p:nvSpPr>
        <p:spPr>
          <a:xfrm>
            <a:off x="117941" y="409004"/>
            <a:ext cx="5339115"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（６）訪問指導料における居住場所に応じた評価</a:t>
            </a:r>
            <a:endParaRPr lang="ja-JP" altLang="ja-JP" sz="2000" dirty="0">
              <a:solidFill>
                <a:prstClr val="black"/>
              </a:solidFill>
            </a:endParaRPr>
          </a:p>
        </p:txBody>
      </p:sp>
      <p:sp>
        <p:nvSpPr>
          <p:cNvPr id="26" name="右矢印 25"/>
          <p:cNvSpPr/>
          <p:nvPr/>
        </p:nvSpPr>
        <p:spPr>
          <a:xfrm>
            <a:off x="3777287" y="1700808"/>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 name="表 1"/>
          <p:cNvGraphicFramePr>
            <a:graphicFrameLocks noGrp="1"/>
          </p:cNvGraphicFramePr>
          <p:nvPr>
            <p:extLst/>
          </p:nvPr>
        </p:nvGraphicFramePr>
        <p:xfrm>
          <a:off x="344488" y="1463159"/>
          <a:ext cx="3025536" cy="1127760"/>
        </p:xfrm>
        <a:graphic>
          <a:graphicData uri="http://schemas.openxmlformats.org/drawingml/2006/table">
            <a:tbl>
              <a:tblPr firstRow="1" bandRow="1">
                <a:tableStyleId>{5C22544A-7EE6-4342-B048-85BDC9FD1C3A}</a:tableStyleId>
              </a:tblPr>
              <a:tblGrid>
                <a:gridCol w="3025536">
                  <a:extLst>
                    <a:ext uri="{9D8B030D-6E8A-4147-A177-3AD203B41FA5}">
                      <a16:colId xmlns="" xmlns:a16="http://schemas.microsoft.com/office/drawing/2014/main" val="20000"/>
                    </a:ext>
                  </a:extLst>
                </a:gridCol>
              </a:tblGrid>
              <a:tr h="401134">
                <a:tc>
                  <a:txBody>
                    <a:bodyPr/>
                    <a:lstStyle/>
                    <a:p>
                      <a:pPr algn="ctr"/>
                      <a:r>
                        <a:rPr kumimoji="1" lang="ja-JP" altLang="en-US" sz="1400" dirty="0"/>
                        <a:t>現行</a:t>
                      </a:r>
                      <a:endParaRPr kumimoji="1" lang="en-US" altLang="ja-JP" sz="1400" dirty="0"/>
                    </a:p>
                    <a:p>
                      <a:pPr algn="ctr"/>
                      <a:r>
                        <a:rPr kumimoji="1" lang="en-US" altLang="ja-JP" sz="1400" dirty="0"/>
                        <a:t>【</a:t>
                      </a:r>
                      <a:r>
                        <a:rPr kumimoji="1" lang="ja-JP" altLang="en-US" sz="1400" dirty="0"/>
                        <a:t>在宅患者訪問薬剤管理指導料</a:t>
                      </a:r>
                      <a:r>
                        <a:rPr kumimoji="1" lang="en-US" altLang="ja-JP" sz="1400" dirty="0"/>
                        <a:t>】</a:t>
                      </a:r>
                      <a:endParaRPr kumimoji="1" lang="ja-JP" altLang="en-US" sz="1400" dirty="0"/>
                    </a:p>
                  </a:txBody>
                  <a:tcPr/>
                </a:tc>
                <a:extLst>
                  <a:ext uri="{0D108BD9-81ED-4DB2-BD59-A6C34878D82A}">
                    <a16:rowId xmlns="" xmlns:a16="http://schemas.microsoft.com/office/drawing/2014/main" val="10000"/>
                  </a:ext>
                </a:extLst>
              </a:tr>
              <a:tr h="243014">
                <a:tc>
                  <a:txBody>
                    <a:bodyPr/>
                    <a:lstStyle/>
                    <a:p>
                      <a:r>
                        <a:rPr kumimoji="1" lang="ja-JP" altLang="en-US" sz="1400" dirty="0"/>
                        <a:t>同一建物居住者以外の場合　   </a:t>
                      </a:r>
                      <a:r>
                        <a:rPr kumimoji="1" lang="en-US" altLang="ja-JP" sz="1400" dirty="0"/>
                        <a:t>650</a:t>
                      </a:r>
                      <a:r>
                        <a:rPr kumimoji="1" lang="ja-JP" altLang="en-US" sz="1400" dirty="0"/>
                        <a:t>点</a:t>
                      </a:r>
                    </a:p>
                  </a:txBody>
                  <a:tcPr/>
                </a:tc>
                <a:extLst>
                  <a:ext uri="{0D108BD9-81ED-4DB2-BD59-A6C34878D82A}">
                    <a16:rowId xmlns="" xmlns:a16="http://schemas.microsoft.com/office/drawing/2014/main" val="10001"/>
                  </a:ext>
                </a:extLst>
              </a:tr>
              <a:tr h="2982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同一建物居住者の場合</a:t>
                      </a:r>
                      <a:r>
                        <a:rPr kumimoji="1" lang="en-US" altLang="ja-JP" sz="1350" b="0" i="0" u="none" strike="noStrike" kern="1200" cap="none" spc="0" normalizeH="0" baseline="30000" noProof="0" dirty="0">
                          <a:ln>
                            <a:noFill/>
                          </a:ln>
                          <a:solidFill>
                            <a:prstClr val="black"/>
                          </a:solidFill>
                          <a:effectLst/>
                          <a:uLnTx/>
                          <a:uFillTx/>
                          <a:latin typeface="+mn-lt"/>
                          <a:ea typeface="+mn-ea"/>
                          <a:cs typeface="+mn-cs"/>
                        </a:rPr>
                        <a:t>※1</a:t>
                      </a:r>
                      <a:r>
                        <a:rPr kumimoji="1" lang="ja-JP" altLang="en-US" sz="1400" dirty="0"/>
                        <a:t>　　　  </a:t>
                      </a:r>
                      <a:r>
                        <a:rPr kumimoji="1" lang="en-US" altLang="ja-JP" sz="1400" dirty="0"/>
                        <a:t>300</a:t>
                      </a:r>
                      <a:r>
                        <a:rPr kumimoji="1" lang="ja-JP" altLang="en-US" sz="1400" dirty="0"/>
                        <a:t>点</a:t>
                      </a:r>
                    </a:p>
                  </a:txBody>
                  <a:tcPr/>
                </a:tc>
                <a:extLst>
                  <a:ext uri="{0D108BD9-81ED-4DB2-BD59-A6C34878D82A}">
                    <a16:rowId xmlns="" xmlns:a16="http://schemas.microsoft.com/office/drawing/2014/main" val="10002"/>
                  </a:ext>
                </a:extLst>
              </a:tr>
            </a:tbl>
          </a:graphicData>
        </a:graphic>
      </p:graphicFrame>
      <p:graphicFrame>
        <p:nvGraphicFramePr>
          <p:cNvPr id="14" name="表 13"/>
          <p:cNvGraphicFramePr>
            <a:graphicFrameLocks noGrp="1"/>
          </p:cNvGraphicFramePr>
          <p:nvPr>
            <p:extLst/>
          </p:nvPr>
        </p:nvGraphicFramePr>
        <p:xfrm>
          <a:off x="4628157" y="1324570"/>
          <a:ext cx="2917133" cy="1371600"/>
        </p:xfrm>
        <a:graphic>
          <a:graphicData uri="http://schemas.openxmlformats.org/drawingml/2006/table">
            <a:tbl>
              <a:tblPr firstRow="1" bandRow="1">
                <a:tableStyleId>{21E4AEA4-8DFA-4A89-87EB-49C32662AFE0}</a:tableStyleId>
              </a:tblPr>
              <a:tblGrid>
                <a:gridCol w="863600">
                  <a:extLst>
                    <a:ext uri="{9D8B030D-6E8A-4147-A177-3AD203B41FA5}">
                      <a16:colId xmlns="" xmlns:a16="http://schemas.microsoft.com/office/drawing/2014/main" val="20000"/>
                    </a:ext>
                  </a:extLst>
                </a:gridCol>
                <a:gridCol w="855133">
                  <a:extLst>
                    <a:ext uri="{9D8B030D-6E8A-4147-A177-3AD203B41FA5}">
                      <a16:colId xmlns="" xmlns:a16="http://schemas.microsoft.com/office/drawing/2014/main" val="20001"/>
                    </a:ext>
                  </a:extLst>
                </a:gridCol>
                <a:gridCol w="1198400">
                  <a:extLst>
                    <a:ext uri="{9D8B030D-6E8A-4147-A177-3AD203B41FA5}">
                      <a16:colId xmlns="" xmlns:a16="http://schemas.microsoft.com/office/drawing/2014/main" val="20002"/>
                    </a:ext>
                  </a:extLst>
                </a:gridCol>
              </a:tblGrid>
              <a:tr h="445346">
                <a:tc gridSpan="3">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600" dirty="0"/>
                        <a:t>改定</a:t>
                      </a:r>
                      <a:endParaRPr kumimoji="1" lang="en-US" altLang="ja-JP" sz="1600" dirty="0"/>
                    </a:p>
                    <a:p>
                      <a:pPr marL="0" marR="0" lvl="0" indent="0" algn="ctr" defTabSz="914400" rtl="0" eaLnBrk="1" fontAlgn="auto" latinLnBrk="0" hangingPunct="1">
                        <a:lnSpc>
                          <a:spcPts val="15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rPr>
                        <a:t>【</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rPr>
                        <a:t>在宅患者訪問薬剤管理指導料</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rPr>
                        <a:t>】</a:t>
                      </a:r>
                      <a:endPar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endParaRPr>
                    </a:p>
                  </a:txBody>
                  <a:tcPr marL="99060" marR="9906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0"/>
                  </a:ext>
                </a:extLst>
              </a:tr>
              <a:tr h="241229">
                <a:tc gridSpan="3">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350" u="sng" dirty="0"/>
                        <a:t>単一建物診療患者の人数</a:t>
                      </a:r>
                      <a:r>
                        <a:rPr kumimoji="1" lang="en-US" altLang="ja-JP" sz="1350" u="sng" baseline="30000" dirty="0"/>
                        <a:t>※2</a:t>
                      </a:r>
                      <a:endParaRPr kumimoji="1" lang="en-US" altLang="ja-JP" sz="1350" b="1" u="sng" baseline="30000" dirty="0">
                        <a:solidFill>
                          <a:srgbClr val="0070C0"/>
                        </a:solidFill>
                      </a:endParaRPr>
                    </a:p>
                  </a:txBody>
                  <a:tcPr marL="99060" marR="9906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1"/>
                  </a:ext>
                </a:extLst>
              </a:tr>
              <a:tr h="241229">
                <a:tc>
                  <a:txBody>
                    <a:bodyPr/>
                    <a:lstStyle/>
                    <a:p>
                      <a:pPr algn="ctr"/>
                      <a:r>
                        <a:rPr kumimoji="1" lang="en-US" altLang="ja-JP" sz="1350" u="sng" dirty="0"/>
                        <a:t>1</a:t>
                      </a:r>
                      <a:r>
                        <a:rPr kumimoji="1" lang="ja-JP" altLang="en-US" sz="1350" u="sng" dirty="0"/>
                        <a:t>人</a:t>
                      </a:r>
                      <a:endParaRPr kumimoji="1" lang="en-US" altLang="ja-JP" sz="1350" b="1" u="sng" dirty="0">
                        <a:solidFill>
                          <a:srgbClr val="0070C0"/>
                        </a:solidFill>
                      </a:endParaRPr>
                    </a:p>
                  </a:txBody>
                  <a:tcPr marL="99060" marR="99060" anchor="ctr"/>
                </a:tc>
                <a:tc>
                  <a:txBody>
                    <a:bodyPr/>
                    <a:lstStyle/>
                    <a:p>
                      <a:pPr algn="ctr"/>
                      <a:r>
                        <a:rPr kumimoji="1" lang="en-US" altLang="ja-JP" sz="1350" u="sng" dirty="0"/>
                        <a:t>2</a:t>
                      </a:r>
                      <a:r>
                        <a:rPr kumimoji="1" lang="ja-JP" altLang="en-US" sz="1350" u="sng" dirty="0"/>
                        <a:t>～</a:t>
                      </a:r>
                      <a:r>
                        <a:rPr kumimoji="1" lang="en-US" altLang="ja-JP" sz="1350" u="sng" dirty="0"/>
                        <a:t>9</a:t>
                      </a:r>
                      <a:r>
                        <a:rPr kumimoji="1" lang="ja-JP" altLang="en-US" sz="1350" u="sng" dirty="0"/>
                        <a:t>人</a:t>
                      </a:r>
                      <a:endParaRPr kumimoji="1" lang="en-US" altLang="ja-JP" sz="1350" b="1" u="sng" dirty="0">
                        <a:solidFill>
                          <a:srgbClr val="0070C0"/>
                        </a:solidFill>
                      </a:endParaRPr>
                    </a:p>
                  </a:txBody>
                  <a:tcPr marL="99060" marR="99060" anchor="ctr"/>
                </a:tc>
                <a:tc>
                  <a:txBody>
                    <a:bodyPr/>
                    <a:lstStyle/>
                    <a:p>
                      <a:pPr algn="ctr"/>
                      <a:r>
                        <a:rPr kumimoji="1" lang="en-US" altLang="ja-JP" sz="1350" u="sng" dirty="0"/>
                        <a:t>10</a:t>
                      </a:r>
                      <a:r>
                        <a:rPr kumimoji="1" lang="ja-JP" altLang="en-US" sz="1350" u="sng" dirty="0"/>
                        <a:t>人～</a:t>
                      </a:r>
                      <a:endParaRPr kumimoji="1" lang="en-US" altLang="ja-JP" sz="1350" b="1" u="sng" dirty="0">
                        <a:solidFill>
                          <a:srgbClr val="0070C0"/>
                        </a:solidFill>
                      </a:endParaRPr>
                    </a:p>
                  </a:txBody>
                  <a:tcPr marL="99060" marR="99060" anchor="ctr"/>
                </a:tc>
                <a:extLst>
                  <a:ext uri="{0D108BD9-81ED-4DB2-BD59-A6C34878D82A}">
                    <a16:rowId xmlns="" xmlns:a16="http://schemas.microsoft.com/office/drawing/2014/main" val="10002"/>
                  </a:ext>
                </a:extLst>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u="sng" dirty="0"/>
                        <a:t>650</a:t>
                      </a:r>
                      <a:r>
                        <a:rPr kumimoji="1" lang="ja-JP" altLang="en-US" sz="1400" u="sng" dirty="0"/>
                        <a:t>点</a:t>
                      </a:r>
                      <a:endParaRPr kumimoji="1" lang="en-US" altLang="ja-JP" sz="1400" b="1" u="sng" dirty="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a:t>320</a:t>
                      </a:r>
                      <a:r>
                        <a:rPr kumimoji="1" lang="ja-JP" altLang="en-US" sz="1400" u="sng" dirty="0"/>
                        <a:t>点</a:t>
                      </a:r>
                      <a:endParaRPr kumimoji="1" lang="en-US" altLang="ja-JP" sz="1400" b="1" u="sng" dirty="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a:t>290</a:t>
                      </a:r>
                      <a:r>
                        <a:rPr kumimoji="1" lang="ja-JP" altLang="en-US" sz="1400" u="sng" dirty="0"/>
                        <a:t>点</a:t>
                      </a:r>
                      <a:endParaRPr kumimoji="1" lang="en-US" altLang="ja-JP" sz="1400" b="1" u="sng" dirty="0">
                        <a:solidFill>
                          <a:srgbClr val="0070C0"/>
                        </a:solidFill>
                      </a:endParaRPr>
                    </a:p>
                  </a:txBody>
                  <a:tcPr marL="99060" marR="99060" anchor="ctr"/>
                </a:tc>
                <a:extLst>
                  <a:ext uri="{0D108BD9-81ED-4DB2-BD59-A6C34878D82A}">
                    <a16:rowId xmlns="" xmlns:a16="http://schemas.microsoft.com/office/drawing/2014/main" val="10003"/>
                  </a:ext>
                </a:extLst>
              </a:tr>
            </a:tbl>
          </a:graphicData>
        </a:graphic>
      </p:graphicFrame>
      <p:sp>
        <p:nvSpPr>
          <p:cNvPr id="15" name="テキスト ボックス 14"/>
          <p:cNvSpPr txBox="1"/>
          <p:nvPr/>
        </p:nvSpPr>
        <p:spPr>
          <a:xfrm>
            <a:off x="217432" y="3933058"/>
            <a:ext cx="3810000" cy="646331"/>
          </a:xfrm>
          <a:prstGeom prst="rect">
            <a:avLst/>
          </a:prstGeom>
          <a:noFill/>
        </p:spPr>
        <p:txBody>
          <a:bodyPr wrap="square" rtlCol="0">
            <a:spAutoFit/>
          </a:bodyPr>
          <a:lstStyle/>
          <a:p>
            <a:pPr marL="177800" indent="-177800"/>
            <a:r>
              <a:rPr lang="en-US" altLang="ja-JP" sz="1200" dirty="0">
                <a:solidFill>
                  <a:prstClr val="black"/>
                </a:solidFill>
              </a:rPr>
              <a:t>※1 </a:t>
            </a:r>
            <a:r>
              <a:rPr lang="ja-JP" altLang="en-US" sz="1200" dirty="0">
                <a:solidFill>
                  <a:prstClr val="black"/>
                </a:solidFill>
              </a:rPr>
              <a:t>同一建物居住者の場合；当該患者と同一の建物に居住する他の患者に対して当該保険医療機関が同一日に訪問薬剤管理指導を行う場合</a:t>
            </a:r>
            <a:endParaRPr lang="ja-JP" altLang="en-US" sz="1200" u="sng" dirty="0">
              <a:solidFill>
                <a:prstClr val="black"/>
              </a:solidFill>
            </a:endParaRPr>
          </a:p>
        </p:txBody>
      </p:sp>
      <p:sp>
        <p:nvSpPr>
          <p:cNvPr id="17" name="テキスト ボックス 16"/>
          <p:cNvSpPr txBox="1"/>
          <p:nvPr/>
        </p:nvSpPr>
        <p:spPr>
          <a:xfrm>
            <a:off x="4520954" y="4256221"/>
            <a:ext cx="5023626" cy="1569660"/>
          </a:xfrm>
          <a:prstGeom prst="rect">
            <a:avLst/>
          </a:prstGeom>
          <a:noFill/>
        </p:spPr>
        <p:txBody>
          <a:bodyPr wrap="square" rtlCol="0">
            <a:spAutoFit/>
          </a:bodyPr>
          <a:lstStyle/>
          <a:p>
            <a:pPr marL="177800" indent="-177800"/>
            <a:r>
              <a:rPr lang="en-US" altLang="ja-JP" sz="1200" dirty="0">
                <a:solidFill>
                  <a:prstClr val="black"/>
                </a:solidFill>
              </a:rPr>
              <a:t>※2 </a:t>
            </a:r>
            <a:r>
              <a:rPr lang="ja-JP" altLang="en-US" sz="1200" dirty="0">
                <a:solidFill>
                  <a:prstClr val="black"/>
                </a:solidFill>
              </a:rPr>
              <a:t>単一建物診療患者の人数：当該患者が居住する建築物に居住する者のうち、当該保険医療機関が在宅患者薬剤管理指導料を算定する者</a:t>
            </a:r>
            <a:endParaRPr lang="en-US" altLang="ja-JP" sz="1200" dirty="0">
              <a:solidFill>
                <a:prstClr val="black"/>
              </a:solidFill>
            </a:endParaRPr>
          </a:p>
          <a:p>
            <a:pPr marL="177800" indent="-177800"/>
            <a:r>
              <a:rPr lang="en-US" altLang="ja-JP" sz="1200" dirty="0">
                <a:solidFill>
                  <a:prstClr val="black"/>
                </a:solidFill>
              </a:rPr>
              <a:t>        </a:t>
            </a:r>
            <a:r>
              <a:rPr lang="ja-JP" altLang="en-US" sz="1200" u="sng" dirty="0">
                <a:solidFill>
                  <a:prstClr val="black"/>
                </a:solidFill>
              </a:rPr>
              <a:t>ただし、当該建築物において当該保険医療機関が在宅患者訪問薬剤管理指導料（在宅患者訪問栄養食事指導料）を算定する者の数が、当該建築物の戸数の</a:t>
            </a:r>
            <a:r>
              <a:rPr lang="en-US" altLang="ja-JP" sz="1200" u="sng" dirty="0">
                <a:solidFill>
                  <a:prstClr val="black"/>
                </a:solidFill>
              </a:rPr>
              <a:t>10</a:t>
            </a:r>
            <a:r>
              <a:rPr lang="ja-JP" altLang="en-US" sz="1200" u="sng" dirty="0">
                <a:solidFill>
                  <a:prstClr val="black"/>
                </a:solidFill>
              </a:rPr>
              <a:t>％以下の場合または当該建築物の戸数が</a:t>
            </a:r>
            <a:r>
              <a:rPr lang="en-US" altLang="ja-JP" sz="1200" u="sng" dirty="0">
                <a:solidFill>
                  <a:prstClr val="black"/>
                </a:solidFill>
              </a:rPr>
              <a:t>20</a:t>
            </a:r>
            <a:r>
              <a:rPr lang="ja-JP" altLang="en-US" sz="1200" u="sng" dirty="0">
                <a:solidFill>
                  <a:prstClr val="black"/>
                </a:solidFill>
              </a:rPr>
              <a:t>戸未満であって、在宅患者訪問薬剤管理指導料（在宅患者訪問栄養食事指導料）を算定する者の数が</a:t>
            </a:r>
            <a:r>
              <a:rPr lang="en-US" altLang="ja-JP" sz="1200" u="sng" dirty="0">
                <a:solidFill>
                  <a:prstClr val="black"/>
                </a:solidFill>
              </a:rPr>
              <a:t>2</a:t>
            </a:r>
            <a:r>
              <a:rPr lang="ja-JP" altLang="en-US" sz="1200" u="sng" dirty="0">
                <a:solidFill>
                  <a:prstClr val="black"/>
                </a:solidFill>
              </a:rPr>
              <a:t>人以下の場合には、それぞれ単一建物診療患者が</a:t>
            </a:r>
            <a:r>
              <a:rPr lang="en-US" altLang="ja-JP" sz="1200" u="sng" dirty="0">
                <a:solidFill>
                  <a:prstClr val="black"/>
                </a:solidFill>
              </a:rPr>
              <a:t>1</a:t>
            </a:r>
            <a:r>
              <a:rPr lang="ja-JP" altLang="en-US" sz="1200" u="sng" dirty="0">
                <a:solidFill>
                  <a:prstClr val="black"/>
                </a:solidFill>
              </a:rPr>
              <a:t>人であるものとみなす。</a:t>
            </a:r>
          </a:p>
        </p:txBody>
      </p:sp>
      <p:graphicFrame>
        <p:nvGraphicFramePr>
          <p:cNvPr id="18" name="表 17"/>
          <p:cNvGraphicFramePr>
            <a:graphicFrameLocks noGrp="1"/>
          </p:cNvGraphicFramePr>
          <p:nvPr>
            <p:extLst/>
          </p:nvPr>
        </p:nvGraphicFramePr>
        <p:xfrm>
          <a:off x="343289" y="2731229"/>
          <a:ext cx="3025536" cy="1127760"/>
        </p:xfrm>
        <a:graphic>
          <a:graphicData uri="http://schemas.openxmlformats.org/drawingml/2006/table">
            <a:tbl>
              <a:tblPr firstRow="1" bandRow="1">
                <a:tableStyleId>{5C22544A-7EE6-4342-B048-85BDC9FD1C3A}</a:tableStyleId>
              </a:tblPr>
              <a:tblGrid>
                <a:gridCol w="3025536">
                  <a:extLst>
                    <a:ext uri="{9D8B030D-6E8A-4147-A177-3AD203B41FA5}">
                      <a16:colId xmlns="" xmlns:a16="http://schemas.microsoft.com/office/drawing/2014/main" val="20000"/>
                    </a:ext>
                  </a:extLst>
                </a:gridCol>
              </a:tblGrid>
              <a:tr h="0">
                <a:tc>
                  <a:txBody>
                    <a:bodyPr/>
                    <a:lstStyle/>
                    <a:p>
                      <a:pPr algn="ctr"/>
                      <a:r>
                        <a:rPr kumimoji="1" lang="ja-JP" altLang="en-US" sz="1400" dirty="0"/>
                        <a:t>現行</a:t>
                      </a:r>
                      <a:endParaRPr kumimoji="1" lang="en-US" altLang="ja-JP" sz="1400" dirty="0"/>
                    </a:p>
                    <a:p>
                      <a:pPr algn="ctr"/>
                      <a:r>
                        <a:rPr kumimoji="1" lang="en-US" altLang="ja-JP" sz="1400" dirty="0"/>
                        <a:t>【</a:t>
                      </a:r>
                      <a:r>
                        <a:rPr kumimoji="1" lang="ja-JP" altLang="en-US" sz="1400" dirty="0"/>
                        <a:t>在宅患者訪問栄養食事指導料</a:t>
                      </a:r>
                      <a:r>
                        <a:rPr kumimoji="1" lang="en-US" altLang="ja-JP" sz="1400" dirty="0"/>
                        <a:t>】</a:t>
                      </a:r>
                      <a:endParaRPr kumimoji="1" lang="ja-JP" altLang="en-US" sz="1400" dirty="0"/>
                    </a:p>
                  </a:txBody>
                  <a:tcPr/>
                </a:tc>
                <a:extLst>
                  <a:ext uri="{0D108BD9-81ED-4DB2-BD59-A6C34878D82A}">
                    <a16:rowId xmlns="" xmlns:a16="http://schemas.microsoft.com/office/drawing/2014/main" val="10000"/>
                  </a:ext>
                </a:extLst>
              </a:tr>
              <a:tr h="0">
                <a:tc>
                  <a:txBody>
                    <a:bodyPr/>
                    <a:lstStyle/>
                    <a:p>
                      <a:r>
                        <a:rPr kumimoji="1" lang="ja-JP" altLang="en-US" sz="1400" dirty="0"/>
                        <a:t>同一建物居住者以外の場合　   </a:t>
                      </a:r>
                      <a:r>
                        <a:rPr kumimoji="1" lang="en-US" altLang="ja-JP" sz="1400" dirty="0"/>
                        <a:t>530</a:t>
                      </a:r>
                      <a:r>
                        <a:rPr kumimoji="1" lang="ja-JP" altLang="en-US" sz="1400" dirty="0"/>
                        <a:t>点</a:t>
                      </a:r>
                    </a:p>
                  </a:txBody>
                  <a:tcPr/>
                </a:tc>
                <a:extLst>
                  <a:ext uri="{0D108BD9-81ED-4DB2-BD59-A6C34878D82A}">
                    <a16:rowId xmlns="" xmlns:a16="http://schemas.microsoft.com/office/drawing/2014/main" val="1000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同一建物居住者の場合</a:t>
                      </a:r>
                      <a:r>
                        <a:rPr kumimoji="1" lang="en-US" altLang="ja-JP" sz="1350" b="0" i="0" u="none" strike="noStrike" kern="1200" cap="none" spc="0" normalizeH="0" baseline="30000" noProof="0" dirty="0">
                          <a:ln>
                            <a:noFill/>
                          </a:ln>
                          <a:solidFill>
                            <a:prstClr val="black"/>
                          </a:solidFill>
                          <a:effectLst/>
                          <a:uLnTx/>
                          <a:uFillTx/>
                          <a:latin typeface="+mn-lt"/>
                          <a:ea typeface="+mn-ea"/>
                          <a:cs typeface="+mn-cs"/>
                        </a:rPr>
                        <a:t>※1</a:t>
                      </a:r>
                      <a:r>
                        <a:rPr kumimoji="1" lang="ja-JP" altLang="en-US" sz="1400" dirty="0"/>
                        <a:t>　　　  </a:t>
                      </a:r>
                      <a:r>
                        <a:rPr kumimoji="1" lang="en-US" altLang="ja-JP" sz="1400" dirty="0"/>
                        <a:t>450</a:t>
                      </a:r>
                      <a:r>
                        <a:rPr kumimoji="1" lang="ja-JP" altLang="en-US" sz="1400" dirty="0"/>
                        <a:t>点</a:t>
                      </a:r>
                    </a:p>
                  </a:txBody>
                  <a:tcPr/>
                </a:tc>
                <a:extLst>
                  <a:ext uri="{0D108BD9-81ED-4DB2-BD59-A6C34878D82A}">
                    <a16:rowId xmlns="" xmlns:a16="http://schemas.microsoft.com/office/drawing/2014/main" val="10002"/>
                  </a:ext>
                </a:extLst>
              </a:tr>
            </a:tbl>
          </a:graphicData>
        </a:graphic>
      </p:graphicFrame>
      <p:graphicFrame>
        <p:nvGraphicFramePr>
          <p:cNvPr id="21" name="表 20"/>
          <p:cNvGraphicFramePr>
            <a:graphicFrameLocks noGrp="1"/>
          </p:cNvGraphicFramePr>
          <p:nvPr>
            <p:extLst/>
          </p:nvPr>
        </p:nvGraphicFramePr>
        <p:xfrm>
          <a:off x="4646565" y="2780928"/>
          <a:ext cx="2917133" cy="1371600"/>
        </p:xfrm>
        <a:graphic>
          <a:graphicData uri="http://schemas.openxmlformats.org/drawingml/2006/table">
            <a:tbl>
              <a:tblPr firstRow="1" bandRow="1">
                <a:tableStyleId>{21E4AEA4-8DFA-4A89-87EB-49C32662AFE0}</a:tableStyleId>
              </a:tblPr>
              <a:tblGrid>
                <a:gridCol w="863600">
                  <a:extLst>
                    <a:ext uri="{9D8B030D-6E8A-4147-A177-3AD203B41FA5}">
                      <a16:colId xmlns="" xmlns:a16="http://schemas.microsoft.com/office/drawing/2014/main" val="20000"/>
                    </a:ext>
                  </a:extLst>
                </a:gridCol>
                <a:gridCol w="855133">
                  <a:extLst>
                    <a:ext uri="{9D8B030D-6E8A-4147-A177-3AD203B41FA5}">
                      <a16:colId xmlns="" xmlns:a16="http://schemas.microsoft.com/office/drawing/2014/main" val="20001"/>
                    </a:ext>
                  </a:extLst>
                </a:gridCol>
                <a:gridCol w="1198400">
                  <a:extLst>
                    <a:ext uri="{9D8B030D-6E8A-4147-A177-3AD203B41FA5}">
                      <a16:colId xmlns="" xmlns:a16="http://schemas.microsoft.com/office/drawing/2014/main" val="20002"/>
                    </a:ext>
                  </a:extLst>
                </a:gridCol>
              </a:tblGrid>
              <a:tr h="445346">
                <a:tc gridSpan="3">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600" dirty="0"/>
                        <a:t>改定</a:t>
                      </a:r>
                      <a:endParaRPr kumimoji="1" lang="en-US" altLang="ja-JP" sz="1600" dirty="0"/>
                    </a:p>
                    <a:p>
                      <a:pPr marL="0" marR="0" lvl="0" indent="0" algn="ctr" defTabSz="914400" rtl="0" eaLnBrk="1" fontAlgn="auto" latinLnBrk="0" hangingPunct="1">
                        <a:lnSpc>
                          <a:spcPts val="15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rPr>
                        <a:t>【</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rPr>
                        <a:t>在宅患者訪問栄養食事指導料</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rPr>
                        <a:t>】</a:t>
                      </a:r>
                      <a:endParaRPr kumimoji="1" lang="ja-JP" altLang="en-US" sz="1400" b="1" i="0" u="none" strike="noStrike" kern="1200" cap="none" spc="0" normalizeH="0" baseline="0" noProof="0" dirty="0">
                        <a:ln>
                          <a:noFill/>
                        </a:ln>
                        <a:solidFill>
                          <a:prstClr val="white"/>
                        </a:solidFill>
                        <a:effectLst/>
                        <a:uLnTx/>
                        <a:uFillTx/>
                        <a:latin typeface="Calibri" panose="020F0502020204030204"/>
                        <a:ea typeface="ＭＳ Ｐゴシック"/>
                        <a:cs typeface="+mn-cs"/>
                      </a:endParaRPr>
                    </a:p>
                  </a:txBody>
                  <a:tcPr marL="99060" marR="9906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0"/>
                  </a:ext>
                </a:extLst>
              </a:tr>
              <a:tr h="241229">
                <a:tc gridSpan="3">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350" u="sng" dirty="0"/>
                        <a:t>単一建物診療患者の人数</a:t>
                      </a:r>
                      <a:r>
                        <a:rPr kumimoji="1" lang="en-US" altLang="ja-JP" sz="1350" u="sng" baseline="30000" dirty="0"/>
                        <a:t>※2</a:t>
                      </a:r>
                      <a:endParaRPr kumimoji="1" lang="en-US" altLang="ja-JP" sz="1350" b="1" u="sng" baseline="30000" dirty="0">
                        <a:solidFill>
                          <a:srgbClr val="0070C0"/>
                        </a:solidFill>
                      </a:endParaRPr>
                    </a:p>
                  </a:txBody>
                  <a:tcPr marL="99060" marR="9906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1"/>
                  </a:ext>
                </a:extLst>
              </a:tr>
              <a:tr h="241229">
                <a:tc>
                  <a:txBody>
                    <a:bodyPr/>
                    <a:lstStyle/>
                    <a:p>
                      <a:pPr algn="ctr"/>
                      <a:r>
                        <a:rPr kumimoji="1" lang="en-US" altLang="ja-JP" sz="1350" u="sng" dirty="0"/>
                        <a:t>1</a:t>
                      </a:r>
                      <a:r>
                        <a:rPr kumimoji="1" lang="ja-JP" altLang="en-US" sz="1350" u="sng" dirty="0"/>
                        <a:t>人</a:t>
                      </a:r>
                      <a:endParaRPr kumimoji="1" lang="en-US" altLang="ja-JP" sz="1350" b="1" u="sng" dirty="0">
                        <a:solidFill>
                          <a:srgbClr val="0070C0"/>
                        </a:solidFill>
                      </a:endParaRPr>
                    </a:p>
                  </a:txBody>
                  <a:tcPr marL="99060" marR="99060" anchor="ctr"/>
                </a:tc>
                <a:tc>
                  <a:txBody>
                    <a:bodyPr/>
                    <a:lstStyle/>
                    <a:p>
                      <a:pPr algn="ctr"/>
                      <a:r>
                        <a:rPr kumimoji="1" lang="en-US" altLang="ja-JP" sz="1350" u="sng" dirty="0"/>
                        <a:t>2</a:t>
                      </a:r>
                      <a:r>
                        <a:rPr kumimoji="1" lang="ja-JP" altLang="en-US" sz="1350" u="sng" dirty="0"/>
                        <a:t>～</a:t>
                      </a:r>
                      <a:r>
                        <a:rPr kumimoji="1" lang="en-US" altLang="ja-JP" sz="1350" u="sng" dirty="0"/>
                        <a:t>9</a:t>
                      </a:r>
                      <a:r>
                        <a:rPr kumimoji="1" lang="ja-JP" altLang="en-US" sz="1350" u="sng" dirty="0"/>
                        <a:t>人</a:t>
                      </a:r>
                      <a:endParaRPr kumimoji="1" lang="en-US" altLang="ja-JP" sz="1350" b="1" u="sng" dirty="0">
                        <a:solidFill>
                          <a:srgbClr val="0070C0"/>
                        </a:solidFill>
                      </a:endParaRPr>
                    </a:p>
                  </a:txBody>
                  <a:tcPr marL="99060" marR="99060" anchor="ctr"/>
                </a:tc>
                <a:tc>
                  <a:txBody>
                    <a:bodyPr/>
                    <a:lstStyle/>
                    <a:p>
                      <a:pPr algn="ctr"/>
                      <a:r>
                        <a:rPr kumimoji="1" lang="en-US" altLang="ja-JP" sz="1350" u="sng" dirty="0"/>
                        <a:t>10</a:t>
                      </a:r>
                      <a:r>
                        <a:rPr kumimoji="1" lang="ja-JP" altLang="en-US" sz="1350" u="sng" dirty="0"/>
                        <a:t>人～</a:t>
                      </a:r>
                      <a:endParaRPr kumimoji="1" lang="en-US" altLang="ja-JP" sz="1350" b="1" u="sng" dirty="0">
                        <a:solidFill>
                          <a:srgbClr val="0070C0"/>
                        </a:solidFill>
                      </a:endParaRPr>
                    </a:p>
                  </a:txBody>
                  <a:tcPr marL="99060" marR="99060" anchor="ctr"/>
                </a:tc>
                <a:extLst>
                  <a:ext uri="{0D108BD9-81ED-4DB2-BD59-A6C34878D82A}">
                    <a16:rowId xmlns="" xmlns:a16="http://schemas.microsoft.com/office/drawing/2014/main" val="10002"/>
                  </a:ext>
                </a:extLst>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u="sng" dirty="0"/>
                        <a:t>530</a:t>
                      </a:r>
                      <a:r>
                        <a:rPr kumimoji="1" lang="ja-JP" altLang="en-US" sz="1400" u="sng" dirty="0"/>
                        <a:t>点</a:t>
                      </a:r>
                      <a:endParaRPr kumimoji="1" lang="en-US" altLang="ja-JP" sz="1400" b="1" u="sng" dirty="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a:t>480</a:t>
                      </a:r>
                      <a:r>
                        <a:rPr kumimoji="1" lang="ja-JP" altLang="en-US" sz="1400" u="sng" dirty="0"/>
                        <a:t>点</a:t>
                      </a:r>
                      <a:endParaRPr kumimoji="1" lang="en-US" altLang="ja-JP" sz="1400" b="1" u="sng" dirty="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a:t>440</a:t>
                      </a:r>
                      <a:r>
                        <a:rPr kumimoji="1" lang="ja-JP" altLang="en-US" sz="1400" u="sng" dirty="0"/>
                        <a:t>点</a:t>
                      </a:r>
                      <a:endParaRPr kumimoji="1" lang="en-US" altLang="ja-JP" sz="1400" b="1" u="sng" dirty="0">
                        <a:solidFill>
                          <a:srgbClr val="0070C0"/>
                        </a:solidFill>
                      </a:endParaRPr>
                    </a:p>
                  </a:txBody>
                  <a:tcPr marL="99060" marR="99060" anchor="ctr"/>
                </a:tc>
                <a:extLst>
                  <a:ext uri="{0D108BD9-81ED-4DB2-BD59-A6C34878D82A}">
                    <a16:rowId xmlns="" xmlns:a16="http://schemas.microsoft.com/office/drawing/2014/main" val="10003"/>
                  </a:ext>
                </a:extLst>
              </a:tr>
            </a:tbl>
          </a:graphicData>
        </a:graphic>
      </p:graphicFrame>
      <p:sp>
        <p:nvSpPr>
          <p:cNvPr id="24" name="右矢印 23"/>
          <p:cNvSpPr/>
          <p:nvPr/>
        </p:nvSpPr>
        <p:spPr>
          <a:xfrm>
            <a:off x="3742807" y="2968878"/>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9" name="Rectangle 2"/>
          <p:cNvSpPr>
            <a:spLocks noChangeArrowheads="1"/>
          </p:cNvSpPr>
          <p:nvPr/>
        </p:nvSpPr>
        <p:spPr bwMode="auto">
          <a:xfrm>
            <a:off x="194414" y="4445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2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2" name="テキスト ボックス 21"/>
          <p:cNvSpPr txBox="1"/>
          <p:nvPr/>
        </p:nvSpPr>
        <p:spPr>
          <a:xfrm>
            <a:off x="7504274" y="1332354"/>
            <a:ext cx="17287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251-252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292-294</a:t>
            </a:r>
          </a:p>
        </p:txBody>
      </p:sp>
      <p:sp>
        <p:nvSpPr>
          <p:cNvPr id="29" name="テキスト ボックス 28"/>
          <p:cNvSpPr txBox="1"/>
          <p:nvPr/>
        </p:nvSpPr>
        <p:spPr>
          <a:xfrm>
            <a:off x="7504274" y="2756179"/>
            <a:ext cx="172873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252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294-295</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801,818-819</a:t>
            </a:r>
          </a:p>
        </p:txBody>
      </p:sp>
    </p:spTree>
    <p:extLst>
      <p:ext uri="{BB962C8B-B14F-4D97-AF65-F5344CB8AC3E}">
        <p14:creationId xmlns:p14="http://schemas.microsoft.com/office/powerpoint/2010/main" val="15763087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33987" y="959682"/>
          <a:ext cx="9828000" cy="5800680"/>
        </p:xfrm>
        <a:graphic>
          <a:graphicData uri="http://schemas.openxmlformats.org/drawingml/2006/table">
            <a:tbl>
              <a:tblPr firstRow="1" bandRow="1">
                <a:tableStyleId>{5940675A-B579-460E-94D1-54222C63F5DA}</a:tableStyleId>
              </a:tblPr>
              <a:tblGrid>
                <a:gridCol w="3276000">
                  <a:extLst>
                    <a:ext uri="{9D8B030D-6E8A-4147-A177-3AD203B41FA5}">
                      <a16:colId xmlns="" xmlns:a16="http://schemas.microsoft.com/office/drawing/2014/main" val="20000"/>
                    </a:ext>
                  </a:extLst>
                </a:gridCol>
                <a:gridCol w="3276000">
                  <a:extLst>
                    <a:ext uri="{9D8B030D-6E8A-4147-A177-3AD203B41FA5}">
                      <a16:colId xmlns="" xmlns:a16="http://schemas.microsoft.com/office/drawing/2014/main" val="20001"/>
                    </a:ext>
                  </a:extLst>
                </a:gridCol>
                <a:gridCol w="3276000">
                  <a:extLst>
                    <a:ext uri="{9D8B030D-6E8A-4147-A177-3AD203B41FA5}">
                      <a16:colId xmlns="" xmlns:a16="http://schemas.microsoft.com/office/drawing/2014/main" val="20002"/>
                    </a:ext>
                  </a:extLst>
                </a:gridCol>
              </a:tblGrid>
              <a:tr h="684000">
                <a:tc>
                  <a:txBody>
                    <a:bodyPr/>
                    <a:lstStyle/>
                    <a:p>
                      <a:pPr algn="ctr">
                        <a:lnSpc>
                          <a:spcPct val="100000"/>
                        </a:lnSpc>
                      </a:pP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訪問看護の提供体制</a:t>
                      </a:r>
                    </a:p>
                    <a:p>
                      <a:pPr marL="171450" indent="-171450">
                        <a:lnSpc>
                          <a:spcPct val="100000"/>
                        </a:lnSpc>
                        <a:buFont typeface="Wingdings" panose="05000000000000000000" pitchFamily="2" charset="2"/>
                        <a:buChar char="Ø"/>
                      </a:pPr>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利用者が地域で安心して在宅で療養するために、訪問看護ステーションの事業規模の拡大や人材確保等の訪問看護の提供体制を確保する取組が必要</a:t>
                      </a:r>
                    </a:p>
                  </a:txBody>
                  <a:tcPr>
                    <a:lnL w="28575" cap="flat" cmpd="sng" algn="ctr">
                      <a:solidFill>
                        <a:schemeClr val="accent6">
                          <a:lumMod val="75000"/>
                        </a:schemeClr>
                      </a:solidFill>
                      <a:prstDash val="solid"/>
                      <a:round/>
                      <a:headEnd type="none" w="med" len="med"/>
                      <a:tailEnd type="none" w="med" len="med"/>
                    </a:lnL>
                    <a:lnR w="28575" cap="flat" cmpd="sng" algn="ctr">
                      <a:solidFill>
                        <a:schemeClr val="bg1"/>
                      </a:solidFill>
                      <a:prstDash val="sysDot"/>
                      <a:round/>
                      <a:headEnd type="none" w="med" len="med"/>
                      <a:tailEnd type="none" w="med" len="med"/>
                    </a:lnR>
                    <a:lnT w="28575" cap="flat" cmpd="sng" algn="ctr">
                      <a:solidFill>
                        <a:schemeClr val="accent6">
                          <a:lumMod val="75000"/>
                        </a:schemeClr>
                      </a:solidFill>
                      <a:prstDash val="solid"/>
                      <a:round/>
                      <a:headEnd type="none" w="med" len="med"/>
                      <a:tailEnd type="none" w="med" len="med"/>
                    </a:lnT>
                    <a:lnB w="28575"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tc>
                  <a:txBody>
                    <a:bodyPr/>
                    <a:lstStyle/>
                    <a:p>
                      <a:pPr algn="ctr">
                        <a:lnSpc>
                          <a:spcPct val="100000"/>
                        </a:lnSpc>
                      </a:pP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利用者のニーズへの対応</a:t>
                      </a:r>
                      <a:endParaRPr kumimoji="1" lang="en-US" altLang="ja-JP" sz="1800" b="1" dirty="0">
                        <a:latin typeface="Meiryo UI" panose="020B0604030504040204" pitchFamily="50" charset="-128"/>
                        <a:ea typeface="Meiryo UI" panose="020B0604030504040204" pitchFamily="50" charset="-128"/>
                        <a:cs typeface="Meiryo UI"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小児、精神疾患を有する者等、多様化する訪問看護の利用者のニーズへの、よりきめ細やかな対応が必要</a:t>
                      </a:r>
                    </a:p>
                  </a:txBody>
                  <a:tcPr>
                    <a:lnL w="28575" cap="flat" cmpd="sng" algn="ctr">
                      <a:solidFill>
                        <a:schemeClr val="bg1"/>
                      </a:solidFill>
                      <a:prstDash val="sysDot"/>
                      <a:round/>
                      <a:headEnd type="none" w="med" len="med"/>
                      <a:tailEnd type="none" w="med" len="med"/>
                    </a:lnL>
                    <a:lnR w="28575" cap="flat" cmpd="sng" algn="ctr">
                      <a:solidFill>
                        <a:schemeClr val="bg1"/>
                      </a:solidFill>
                      <a:prstDash val="sysDot"/>
                      <a:round/>
                      <a:headEnd type="none" w="med" len="med"/>
                      <a:tailEnd type="none" w="med" len="med"/>
                    </a:lnR>
                    <a:lnT w="28575" cap="flat" cmpd="sng" algn="ctr">
                      <a:solidFill>
                        <a:schemeClr val="accent5"/>
                      </a:solidFill>
                      <a:prstDash val="solid"/>
                      <a:round/>
                      <a:headEnd type="none" w="med" len="med"/>
                      <a:tailEnd type="none" w="med" len="med"/>
                    </a:lnT>
                    <a:lnB w="28575" cap="flat" cmpd="sng" algn="ctr">
                      <a:solidFill>
                        <a:schemeClr val="accent5"/>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kumimoji="1" lang="ja-JP" altLang="en-US" sz="1800" b="1" dirty="0">
                          <a:latin typeface="Meiryo UI" panose="020B0604030504040204" pitchFamily="50" charset="-128"/>
                          <a:ea typeface="Meiryo UI" panose="020B0604030504040204" pitchFamily="50" charset="-128"/>
                          <a:cs typeface="Meiryo UI" panose="020B0604030504040204" pitchFamily="50" charset="-128"/>
                        </a:rPr>
                        <a:t>関係機関との連携</a:t>
                      </a:r>
                      <a:endParaRPr kumimoji="1" lang="en-US" altLang="ja-JP" sz="1800" b="1" dirty="0">
                        <a:latin typeface="Meiryo UI" panose="020B0604030504040204" pitchFamily="50" charset="-128"/>
                        <a:ea typeface="Meiryo UI" panose="020B0604030504040204" pitchFamily="50" charset="-128"/>
                        <a:cs typeface="Meiryo UI"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利用者の療養生活の場が変わっても、切れ目なく支援が受けられるよう関係機関との連携の推進が必要</a:t>
                      </a:r>
                    </a:p>
                  </a:txBody>
                  <a:tcPr>
                    <a:lnL w="28575" cap="flat" cmpd="sng" algn="ctr">
                      <a:solidFill>
                        <a:schemeClr val="bg1"/>
                      </a:solidFill>
                      <a:prstDash val="sysDot"/>
                      <a:round/>
                      <a:headEnd type="none" w="med" len="med"/>
                      <a:tailEnd type="none" w="med" len="med"/>
                    </a:lnL>
                    <a:lnR w="28575" cap="flat" cmpd="sng" algn="ctr">
                      <a:solidFill>
                        <a:srgbClr val="7030A0"/>
                      </a:solidFill>
                      <a:prstDash val="solid"/>
                      <a:round/>
                      <a:headEnd type="none" w="med" len="med"/>
                      <a:tailEnd type="none" w="med" len="med"/>
                    </a:lnR>
                    <a:lnT w="28575" cap="flat" cmpd="sng" algn="ctr">
                      <a:solidFill>
                        <a:srgbClr val="7030A0"/>
                      </a:solidFill>
                      <a:prstDash val="solid"/>
                      <a:round/>
                      <a:headEnd type="none" w="med" len="med"/>
                      <a:tailEnd type="none" w="med" len="med"/>
                    </a:lnT>
                    <a:lnB w="28575" cap="flat" cmpd="sng" algn="ctr">
                      <a:solidFill>
                        <a:srgbClr val="7030A0"/>
                      </a:solidFill>
                      <a:prstDash val="solid"/>
                      <a:round/>
                      <a:headEnd type="none" w="med" len="med"/>
                      <a:tailEnd type="none" w="med" len="med"/>
                    </a:lnB>
                    <a:solidFill>
                      <a:srgbClr val="D7CCE6"/>
                    </a:solidFill>
                  </a:tcPr>
                </a:tc>
                <a:extLst>
                  <a:ext uri="{0D108BD9-81ED-4DB2-BD59-A6C34878D82A}">
                    <a16:rowId xmlns="" xmlns:a16="http://schemas.microsoft.com/office/drawing/2014/main" val="10000"/>
                  </a:ext>
                </a:extLst>
              </a:tr>
              <a:tr h="4932000">
                <a:tc>
                  <a:txBody>
                    <a:bodyP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28575" cap="flat" cmpd="sng" algn="ctr">
                      <a:solidFill>
                        <a:schemeClr val="accent6">
                          <a:lumMod val="7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28575" cap="flat" cmpd="sng" algn="ctr">
                      <a:solidFill>
                        <a:schemeClr val="accent5"/>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rgbClr val="7030A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bl>
          </a:graphicData>
        </a:graphic>
      </p:graphicFrame>
      <p:pic>
        <p:nvPicPr>
          <p:cNvPr id="37" name="Picture 2" descr="看護師の会議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94417" y="1602747"/>
            <a:ext cx="847485" cy="739431"/>
          </a:xfrm>
          <a:prstGeom prst="rect">
            <a:avLst/>
          </a:prstGeom>
          <a:noFill/>
          <a:extLst>
            <a:ext uri="{909E8E84-426E-40DD-AFC4-6F175D3DCCD1}">
              <a14:hiddenFill xmlns:a14="http://schemas.microsoft.com/office/drawing/2010/main">
                <a:solidFill>
                  <a:srgbClr val="FFFFFF"/>
                </a:solidFill>
              </a14:hiddenFill>
            </a:ext>
          </a:extLst>
        </p:spPr>
      </p:pic>
      <p:sp>
        <p:nvSpPr>
          <p:cNvPr id="42" name="Rectangle 36"/>
          <p:cNvSpPr>
            <a:spLocks noChangeArrowheads="1"/>
          </p:cNvSpPr>
          <p:nvPr/>
        </p:nvSpPr>
        <p:spPr bwMode="auto">
          <a:xfrm>
            <a:off x="49574" y="629866"/>
            <a:ext cx="3024000" cy="288000"/>
          </a:xfrm>
          <a:prstGeom prst="rect">
            <a:avLst/>
          </a:prstGeom>
          <a:solidFill>
            <a:schemeClr val="accent2">
              <a:lumMod val="40000"/>
              <a:lumOff val="60000"/>
            </a:schemeClr>
          </a:solidFill>
          <a:ln>
            <a:solidFill>
              <a:schemeClr val="accent2"/>
            </a:solidFill>
            <a:headEnd/>
            <a:tailEnd/>
          </a:ln>
          <a:effectLst>
            <a:outerShdw blurRad="50800" dist="38100" dir="2700000" algn="tl" rotWithShape="0">
              <a:prstClr val="black">
                <a:alpha val="40000"/>
              </a:prstClr>
            </a:outerShdw>
          </a:effectLst>
        </p:spPr>
        <p:style>
          <a:lnRef idx="1">
            <a:schemeClr val="accent2"/>
          </a:lnRef>
          <a:fillRef idx="2">
            <a:schemeClr val="accent2"/>
          </a:fillRef>
          <a:effectRef idx="1">
            <a:schemeClr val="accent2"/>
          </a:effectRef>
          <a:fontRef idx="minor">
            <a:schemeClr val="dk1"/>
          </a:fontRef>
        </p:style>
        <p:txBody>
          <a:bodyPr tIns="0"/>
          <a:lstStyle/>
          <a:p>
            <a:pPr algn="ctr"/>
            <a:r>
              <a:rPr lang="ja-JP" altLang="en-US" b="1" dirty="0">
                <a:solidFill>
                  <a:prstClr val="black"/>
                </a:solidFill>
                <a:latin typeface="ＭＳ Ｐゴシック"/>
              </a:rPr>
              <a:t>訪問看護の課題と改定内容</a:t>
            </a:r>
            <a:endParaRPr lang="ja-JP" altLang="ja-JP" b="1" dirty="0">
              <a:solidFill>
                <a:prstClr val="black"/>
              </a:solidFill>
              <a:latin typeface="ＭＳ Ｐゴシック"/>
            </a:endParaRPr>
          </a:p>
        </p:txBody>
      </p:sp>
      <p:grpSp>
        <p:nvGrpSpPr>
          <p:cNvPr id="6" name="グループ化 5"/>
          <p:cNvGrpSpPr/>
          <p:nvPr/>
        </p:nvGrpSpPr>
        <p:grpSpPr>
          <a:xfrm>
            <a:off x="133864" y="1835789"/>
            <a:ext cx="9662283" cy="4782405"/>
            <a:chOff x="159742" y="1652775"/>
            <a:chExt cx="9662283" cy="4782405"/>
          </a:xfrm>
        </p:grpSpPr>
        <p:grpSp>
          <p:nvGrpSpPr>
            <p:cNvPr id="2" name="グループ化 1"/>
            <p:cNvGrpSpPr/>
            <p:nvPr/>
          </p:nvGrpSpPr>
          <p:grpSpPr>
            <a:xfrm>
              <a:off x="159742" y="1652775"/>
              <a:ext cx="9662283" cy="4174633"/>
              <a:chOff x="161179" y="1761316"/>
              <a:chExt cx="9662283" cy="4174633"/>
            </a:xfrm>
          </p:grpSpPr>
          <p:grpSp>
            <p:nvGrpSpPr>
              <p:cNvPr id="5" name="グループ化 4"/>
              <p:cNvGrpSpPr/>
              <p:nvPr/>
            </p:nvGrpSpPr>
            <p:grpSpPr>
              <a:xfrm>
                <a:off x="6709717" y="2510762"/>
                <a:ext cx="3113745" cy="2912080"/>
                <a:chOff x="6812592" y="1575964"/>
                <a:chExt cx="2972162" cy="2912080"/>
              </a:xfrm>
            </p:grpSpPr>
            <p:sp>
              <p:nvSpPr>
                <p:cNvPr id="53" name="テキスト ボックス 52"/>
                <p:cNvSpPr txBox="1"/>
                <p:nvPr/>
              </p:nvSpPr>
              <p:spPr>
                <a:xfrm>
                  <a:off x="6822230" y="3218014"/>
                  <a:ext cx="2955224" cy="646331"/>
                </a:xfrm>
                <a:prstGeom prst="rect">
                  <a:avLst/>
                </a:prstGeom>
                <a:solidFill>
                  <a:srgbClr val="D7CCE6"/>
                </a:solidFill>
                <a:ln w="19050">
                  <a:solidFill>
                    <a:srgbClr val="7030A0"/>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退院時の医療機関等との</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連携の推進</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テキスト ボックス 56"/>
                <p:cNvSpPr txBox="1"/>
                <p:nvPr/>
              </p:nvSpPr>
              <p:spPr>
                <a:xfrm>
                  <a:off x="6818337" y="2765206"/>
                  <a:ext cx="2955224" cy="369332"/>
                </a:xfrm>
                <a:prstGeom prst="rect">
                  <a:avLst/>
                </a:prstGeom>
                <a:solidFill>
                  <a:srgbClr val="D7CCE6"/>
                </a:solidFill>
                <a:ln w="19050">
                  <a:solidFill>
                    <a:srgbClr val="7030A0"/>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入院・入所時の連携の強化</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テキスト ボックス 64"/>
                <p:cNvSpPr txBox="1"/>
                <p:nvPr/>
              </p:nvSpPr>
              <p:spPr>
                <a:xfrm>
                  <a:off x="6829530" y="1575964"/>
                  <a:ext cx="2955224" cy="369332"/>
                </a:xfrm>
                <a:prstGeom prst="rect">
                  <a:avLst/>
                </a:prstGeom>
                <a:solidFill>
                  <a:srgbClr val="D7CCE6"/>
                </a:solidFill>
                <a:ln w="19050">
                  <a:solidFill>
                    <a:srgbClr val="7030A0"/>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学校への情報提供の評価</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テキスト ボックス 71"/>
                <p:cNvSpPr txBox="1"/>
                <p:nvPr/>
              </p:nvSpPr>
              <p:spPr>
                <a:xfrm>
                  <a:off x="6812592" y="4118712"/>
                  <a:ext cx="2955224" cy="369332"/>
                </a:xfrm>
                <a:prstGeom prst="rect">
                  <a:avLst/>
                </a:prstGeom>
                <a:solidFill>
                  <a:srgbClr val="D7CCE6"/>
                </a:solidFill>
                <a:ln w="19050">
                  <a:solidFill>
                    <a:srgbClr val="7030A0"/>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介護職員等との連携の推進</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テキスト ボックス 98"/>
                <p:cNvSpPr txBox="1"/>
                <p:nvPr/>
              </p:nvSpPr>
              <p:spPr>
                <a:xfrm>
                  <a:off x="6823338" y="2168021"/>
                  <a:ext cx="2955224" cy="369332"/>
                </a:xfrm>
                <a:prstGeom prst="rect">
                  <a:avLst/>
                </a:prstGeom>
                <a:solidFill>
                  <a:srgbClr val="D7CCE6"/>
                </a:solidFill>
                <a:ln w="19050">
                  <a:solidFill>
                    <a:srgbClr val="7030A0"/>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自治体への情報提供の見直し</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76" name="テキスト ボックス 75"/>
              <p:cNvSpPr txBox="1"/>
              <p:nvPr/>
            </p:nvSpPr>
            <p:spPr>
              <a:xfrm>
                <a:off x="1155930" y="1761316"/>
                <a:ext cx="4428000" cy="646331"/>
              </a:xfrm>
              <a:prstGeom prst="rect">
                <a:avLst/>
              </a:prstGeom>
              <a:gradFill flip="none" rotWithShape="1">
                <a:gsLst>
                  <a:gs pos="68000">
                    <a:srgbClr val="D5E7E5"/>
                  </a:gs>
                  <a:gs pos="2000">
                    <a:schemeClr val="accent1">
                      <a:tint val="44500"/>
                      <a:satMod val="160000"/>
                    </a:schemeClr>
                  </a:gs>
                  <a:gs pos="100000">
                    <a:schemeClr val="accent6">
                      <a:lumMod val="20000"/>
                      <a:lumOff val="80000"/>
                    </a:schemeClr>
                  </a:gs>
                </a:gsLst>
                <a:lin ang="10800000" scaled="1"/>
                <a:tileRect/>
              </a:gradFill>
              <a:ln w="19050">
                <a:solidFill>
                  <a:schemeClr val="accent5"/>
                </a:solidFill>
              </a:ln>
            </p:spPr>
            <p:txBody>
              <a:bodyPr wrap="square" rtlCol="0" anchor="ctr">
                <a:spAutoFit/>
              </a:bodyPr>
              <a:lstStyle/>
              <a:p>
                <a:pPr algn="ctr"/>
                <a:r>
                  <a:rPr lang="ja-JP" altLang="en-US" i="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地域支援機能を有する</a:t>
                </a:r>
                <a:endParaRPr lang="en-US" altLang="ja-JP" i="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i="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訪問看護ステーションの評価</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テキスト ボックス 77"/>
              <p:cNvSpPr txBox="1"/>
              <p:nvPr/>
            </p:nvSpPr>
            <p:spPr>
              <a:xfrm>
                <a:off x="165705" y="2976787"/>
                <a:ext cx="3096000" cy="646331"/>
              </a:xfrm>
              <a:prstGeom prst="rect">
                <a:avLst/>
              </a:prstGeom>
              <a:solidFill>
                <a:schemeClr val="accent6">
                  <a:lumMod val="40000"/>
                  <a:lumOff val="60000"/>
                </a:schemeClr>
              </a:solidFill>
              <a:ln w="19050">
                <a:solidFill>
                  <a:schemeClr val="accent6"/>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複数の実施主体による</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訪問看護の連携強化</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テキスト ボックス 82"/>
              <p:cNvSpPr txBox="1"/>
              <p:nvPr/>
            </p:nvSpPr>
            <p:spPr>
              <a:xfrm>
                <a:off x="161179" y="2503234"/>
                <a:ext cx="3096000" cy="369332"/>
              </a:xfrm>
              <a:prstGeom prst="rect">
                <a:avLst/>
              </a:prstGeom>
              <a:solidFill>
                <a:schemeClr val="accent6">
                  <a:lumMod val="40000"/>
                  <a:lumOff val="60000"/>
                </a:schemeClr>
              </a:solidFill>
              <a:ln w="19050">
                <a:solidFill>
                  <a:schemeClr val="accent6"/>
                </a:solidFill>
              </a:ln>
            </p:spPr>
            <p:txBody>
              <a:bodyPr wrap="square" rtlCol="0" anchor="ctr">
                <a:spAutoFit/>
              </a:bodyPr>
              <a:lstStyle/>
              <a:p>
                <a:pPr algn="ctr"/>
                <a:r>
                  <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時間対応体制の見直し</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テキスト ボックス 84"/>
              <p:cNvSpPr txBox="1"/>
              <p:nvPr/>
            </p:nvSpPr>
            <p:spPr>
              <a:xfrm>
                <a:off x="1124632" y="4339814"/>
                <a:ext cx="4428000" cy="369332"/>
              </a:xfrm>
              <a:prstGeom prst="rect">
                <a:avLst/>
              </a:prstGeom>
              <a:gradFill flip="none" rotWithShape="1">
                <a:gsLst>
                  <a:gs pos="0">
                    <a:schemeClr val="accent6">
                      <a:lumMod val="40000"/>
                      <a:lumOff val="60000"/>
                    </a:schemeClr>
                  </a:gs>
                  <a:gs pos="65000">
                    <a:schemeClr val="accent1">
                      <a:tint val="44500"/>
                      <a:satMod val="160000"/>
                    </a:schemeClr>
                  </a:gs>
                  <a:gs pos="100000">
                    <a:schemeClr val="accent1">
                      <a:tint val="23500"/>
                      <a:satMod val="160000"/>
                    </a:schemeClr>
                  </a:gs>
                </a:gsLst>
                <a:lin ang="0" scaled="1"/>
                <a:tileRect/>
              </a:gra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理学療法士等の訪問看護の適正化</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テキスト ボックス 86"/>
              <p:cNvSpPr txBox="1"/>
              <p:nvPr/>
            </p:nvSpPr>
            <p:spPr>
              <a:xfrm>
                <a:off x="1133826" y="4952715"/>
                <a:ext cx="4428000" cy="369332"/>
              </a:xfrm>
              <a:prstGeom prst="rect">
                <a:avLst/>
              </a:prstGeom>
              <a:gradFill>
                <a:gsLst>
                  <a:gs pos="0">
                    <a:schemeClr val="accent6">
                      <a:lumMod val="40000"/>
                      <a:lumOff val="60000"/>
                    </a:schemeClr>
                  </a:gs>
                  <a:gs pos="65000">
                    <a:schemeClr val="accent1">
                      <a:tint val="44500"/>
                      <a:satMod val="160000"/>
                    </a:schemeClr>
                  </a:gs>
                  <a:gs pos="100000">
                    <a:schemeClr val="accent1">
                      <a:tint val="23500"/>
                      <a:satMod val="160000"/>
                    </a:schemeClr>
                  </a:gs>
                </a:gsLst>
                <a:lin ang="0" scaled="1"/>
              </a:gra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複数名による訪問看護の見直し</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テキスト ボックス 88"/>
              <p:cNvSpPr txBox="1"/>
              <p:nvPr/>
            </p:nvSpPr>
            <p:spPr>
              <a:xfrm>
                <a:off x="3429391" y="3112676"/>
                <a:ext cx="3096000" cy="369332"/>
              </a:xfrm>
              <a:prstGeom prst="rect">
                <a:avLst/>
              </a:prstGeom>
              <a:solidFill>
                <a:schemeClr val="accent1">
                  <a:lumMod val="40000"/>
                  <a:lumOff val="60000"/>
                </a:schemeClr>
              </a:soli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精神障害を有する者への支援</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テキスト ボックス 90"/>
              <p:cNvSpPr txBox="1"/>
              <p:nvPr/>
            </p:nvSpPr>
            <p:spPr>
              <a:xfrm>
                <a:off x="3416701" y="2497068"/>
                <a:ext cx="3096000" cy="369332"/>
              </a:xfrm>
              <a:prstGeom prst="rect">
                <a:avLst/>
              </a:prstGeom>
              <a:solidFill>
                <a:schemeClr val="accent1">
                  <a:lumMod val="40000"/>
                  <a:lumOff val="60000"/>
                </a:schemeClr>
              </a:soli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小児への対応</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テキスト ボックス 92"/>
              <p:cNvSpPr txBox="1"/>
              <p:nvPr/>
            </p:nvSpPr>
            <p:spPr>
              <a:xfrm>
                <a:off x="1142535" y="5566617"/>
                <a:ext cx="4428000" cy="369332"/>
              </a:xfrm>
              <a:prstGeom prst="rect">
                <a:avLst/>
              </a:prstGeom>
              <a:gradFill>
                <a:gsLst>
                  <a:gs pos="0">
                    <a:schemeClr val="accent6">
                      <a:lumMod val="40000"/>
                      <a:lumOff val="60000"/>
                    </a:schemeClr>
                  </a:gs>
                  <a:gs pos="65000">
                    <a:schemeClr val="accent1">
                      <a:tint val="44500"/>
                      <a:satMod val="160000"/>
                    </a:schemeClr>
                  </a:gs>
                  <a:gs pos="100000">
                    <a:schemeClr val="accent1">
                      <a:tint val="23500"/>
                      <a:satMod val="160000"/>
                    </a:schemeClr>
                  </a:gs>
                </a:gsLst>
                <a:lin ang="0" scaled="1"/>
              </a:gra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過疎地域等の訪問看護の見直し</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テキスト ボックス 96"/>
              <p:cNvSpPr txBox="1"/>
              <p:nvPr/>
            </p:nvSpPr>
            <p:spPr>
              <a:xfrm>
                <a:off x="3424219" y="3581232"/>
                <a:ext cx="3096000" cy="646331"/>
              </a:xfrm>
              <a:prstGeom prst="rect">
                <a:avLst/>
              </a:prstGeom>
              <a:solidFill>
                <a:schemeClr val="accent1">
                  <a:lumMod val="40000"/>
                  <a:lumOff val="60000"/>
                </a:schemeClr>
              </a:soli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訪問看護指示に係る医師</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との連携</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51" name="テキスト ボックス 50"/>
            <p:cNvSpPr txBox="1"/>
            <p:nvPr/>
          </p:nvSpPr>
          <p:spPr>
            <a:xfrm>
              <a:off x="4400033" y="6065848"/>
              <a:ext cx="4428000" cy="369332"/>
            </a:xfrm>
            <a:prstGeom prst="rect">
              <a:avLst/>
            </a:prstGeom>
            <a:gradFill>
              <a:gsLst>
                <a:gs pos="0">
                  <a:srgbClr val="D7CCE6"/>
                </a:gs>
                <a:gs pos="70000">
                  <a:schemeClr val="accent1">
                    <a:tint val="44500"/>
                    <a:satMod val="160000"/>
                  </a:schemeClr>
                </a:gs>
                <a:gs pos="100000">
                  <a:schemeClr val="accent1">
                    <a:tint val="23500"/>
                    <a:satMod val="160000"/>
                  </a:schemeClr>
                </a:gs>
              </a:gsLst>
              <a:lin ang="10800000" scaled="1"/>
            </a:gradFill>
            <a:ln w="19050">
              <a:solidFill>
                <a:schemeClr val="accent5"/>
              </a:solidFill>
            </a:ln>
          </p:spPr>
          <p:txBody>
            <a:bodyPr wrap="square" rtlCol="0" anchor="ctr">
              <a:spAutoFit/>
            </a:bodyPr>
            <a:lstStyle/>
            <a:p>
              <a:pPr algn="ct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ターミナルケアの評価の見直し</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化 6"/>
          <p:cNvGrpSpPr/>
          <p:nvPr/>
        </p:nvGrpSpPr>
        <p:grpSpPr>
          <a:xfrm>
            <a:off x="196152" y="5910830"/>
            <a:ext cx="1187999" cy="638549"/>
            <a:chOff x="544111" y="5787144"/>
            <a:chExt cx="1187999" cy="638549"/>
          </a:xfrm>
        </p:grpSpPr>
        <p:grpSp>
          <p:nvGrpSpPr>
            <p:cNvPr id="45" name="グループ化 44"/>
            <p:cNvGrpSpPr/>
            <p:nvPr/>
          </p:nvGrpSpPr>
          <p:grpSpPr>
            <a:xfrm>
              <a:off x="544111" y="5787144"/>
              <a:ext cx="1187999" cy="638549"/>
              <a:chOff x="709604" y="4109056"/>
              <a:chExt cx="1076655" cy="763556"/>
            </a:xfrm>
          </p:grpSpPr>
          <p:sp>
            <p:nvSpPr>
              <p:cNvPr id="46" name="円/楕円 45"/>
              <p:cNvSpPr/>
              <p:nvPr/>
            </p:nvSpPr>
            <p:spPr>
              <a:xfrm>
                <a:off x="709604" y="4244157"/>
                <a:ext cx="1076655" cy="628455"/>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algn="ctr">
                  <a:defRPr/>
                </a:pPr>
                <a:endParaRPr kumimoji="0" lang="ja-JP" altLang="en-US" kern="0">
                  <a:solidFill>
                    <a:prstClr val="white"/>
                  </a:solidFill>
                </a:endParaRPr>
              </a:p>
            </p:txBody>
          </p:sp>
          <p:pic>
            <p:nvPicPr>
              <p:cNvPr id="47" name="Picture 14" descr="http://1.bp.blogspot.com/-oMgIvKQd3t8/V2vXnEgy8zI/AAAAAAAA73k/e0EfqlNMyAY4pRGZipIM0rZBapAEQ3u4ACLcB/s800/building_house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2264" y="4109056"/>
                <a:ext cx="632560" cy="615825"/>
              </a:xfrm>
              <a:prstGeom prst="rect">
                <a:avLst/>
              </a:prstGeom>
              <a:noFill/>
              <a:extLst>
                <a:ext uri="{909E8E84-426E-40DD-AFC4-6F175D3DCCD1}">
                  <a14:hiddenFill xmlns:a14="http://schemas.microsoft.com/office/drawing/2010/main">
                    <a:solidFill>
                      <a:srgbClr val="FFFFFF"/>
                    </a:solidFill>
                  </a14:hiddenFill>
                </a:ext>
              </a:extLst>
            </p:spPr>
          </p:pic>
        </p:grpSp>
        <p:pic>
          <p:nvPicPr>
            <p:cNvPr id="44" name="Picture 2" descr="親の介護をする夫婦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44031" y="5924963"/>
              <a:ext cx="512326" cy="475894"/>
            </a:xfrm>
            <a:prstGeom prst="rect">
              <a:avLst/>
            </a:prstGeom>
            <a:noFill/>
            <a:extLst>
              <a:ext uri="{909E8E84-426E-40DD-AFC4-6F175D3DCCD1}">
                <a14:hiddenFill xmlns:a14="http://schemas.microsoft.com/office/drawing/2010/main">
                  <a:solidFill>
                    <a:srgbClr val="FFFFFF"/>
                  </a:solidFill>
                </a14:hiddenFill>
              </a:ext>
            </a:extLst>
          </p:spPr>
        </p:pic>
      </p:grpSp>
      <p:pic>
        <p:nvPicPr>
          <p:cNvPr id="1026" name="Picture 2" descr="自転車通勤のイラスト（女性）">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480000">
            <a:off x="1457836" y="6018292"/>
            <a:ext cx="599401" cy="648000"/>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2"/>
          <p:cNvSpPr>
            <a:spLocks noChangeArrowheads="1"/>
          </p:cNvSpPr>
          <p:nvPr/>
        </p:nvSpPr>
        <p:spPr bwMode="auto">
          <a:xfrm>
            <a:off x="194414" y="4445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01831642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17941" y="820415"/>
            <a:ext cx="9689654" cy="2448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a:rPr>
              <a:t>　退院に向けた医療機関等との共同指導を推進するために、退院時共同指導の評価を充実する。</a:t>
            </a:r>
            <a:endParaRPr lang="en-US" altLang="ja-JP" dirty="0">
              <a:solidFill>
                <a:prstClr val="black"/>
              </a:solidFill>
              <a:latin typeface="ＭＳ Ｐゴシック"/>
            </a:endParaRPr>
          </a:p>
          <a:p>
            <a:pPr marL="177800" indent="-177800">
              <a:buFont typeface="Wingdings" pitchFamily="2" charset="2"/>
              <a:buChar char="Ø"/>
              <a:defRPr/>
            </a:pPr>
            <a:r>
              <a:rPr lang="ja-JP" altLang="en-US" dirty="0">
                <a:solidFill>
                  <a:prstClr val="black"/>
                </a:solidFill>
                <a:latin typeface="ＭＳ Ｐゴシック"/>
              </a:rPr>
              <a:t>　連携に関する評価において、特別の関係にある医療機関等と訪問看護ステーションが連携する場合も算定できるように見直す。</a:t>
            </a: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graphicFrame>
        <p:nvGraphicFramePr>
          <p:cNvPr id="23" name="表 22"/>
          <p:cNvGraphicFramePr>
            <a:graphicFrameLocks noGrp="1"/>
          </p:cNvGraphicFramePr>
          <p:nvPr>
            <p:extLst/>
          </p:nvPr>
        </p:nvGraphicFramePr>
        <p:xfrm>
          <a:off x="301276" y="1784186"/>
          <a:ext cx="3996000" cy="1341120"/>
        </p:xfrm>
        <a:graphic>
          <a:graphicData uri="http://schemas.openxmlformats.org/drawingml/2006/table">
            <a:tbl>
              <a:tblPr firstRow="1" bandRow="1">
                <a:tableStyleId>{FABFCF23-3B69-468F-B69F-88F6DE6A72F2}</a:tableStyleId>
              </a:tblPr>
              <a:tblGrid>
                <a:gridCol w="3996000">
                  <a:extLst>
                    <a:ext uri="{9D8B030D-6E8A-4147-A177-3AD203B41FA5}">
                      <a16:colId xmlns="" xmlns:a16="http://schemas.microsoft.com/office/drawing/2014/main" val="20000"/>
                    </a:ext>
                  </a:extLst>
                </a:gridCol>
              </a:tblGrid>
              <a:tr h="13030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現行</a:t>
                      </a:r>
                      <a:endParaRPr kumimoji="1" lang="en-US" altLang="ja-JP" sz="12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ja-JP" altLang="en-US" sz="1400" u="none" dirty="0">
                          <a:latin typeface="+mn-ea"/>
                          <a:ea typeface="+mn-ea"/>
                        </a:rPr>
                        <a:t>退院時共同指導加算　　　　　</a:t>
                      </a:r>
                      <a:r>
                        <a:rPr kumimoji="1" lang="en-US" altLang="ja-JP" sz="1400" u="none" baseline="0" dirty="0">
                          <a:latin typeface="+mn-ea"/>
                          <a:ea typeface="+mn-ea"/>
                        </a:rPr>
                        <a:t>6,000</a:t>
                      </a:r>
                      <a:r>
                        <a:rPr kumimoji="1" lang="ja-JP" altLang="en-US" sz="1400" u="none" dirty="0">
                          <a:latin typeface="+mn-ea"/>
                          <a:ea typeface="+mn-ea"/>
                        </a:rPr>
                        <a:t>円</a:t>
                      </a:r>
                      <a:endParaRPr kumimoji="1" lang="en-US" altLang="ja-JP" sz="1400" u="none" dirty="0">
                        <a:latin typeface="+mn-ea"/>
                        <a:ea typeface="+mn-ea"/>
                      </a:endParaRPr>
                    </a:p>
                    <a:p>
                      <a:pPr algn="l"/>
                      <a:r>
                        <a:rPr kumimoji="1" lang="ja-JP" altLang="en-US" sz="1400" u="none" dirty="0">
                          <a:latin typeface="+mn-ea"/>
                          <a:ea typeface="+mn-ea"/>
                        </a:rPr>
                        <a:t>［算定要件］</a:t>
                      </a:r>
                    </a:p>
                    <a:p>
                      <a:pPr lvl="1" algn="l"/>
                      <a:r>
                        <a:rPr kumimoji="1" lang="ja-JP" altLang="en-US" sz="1200" u="none" dirty="0">
                          <a:latin typeface="+mn-ea"/>
                          <a:ea typeface="+mn-ea"/>
                        </a:rPr>
                        <a:t>訪問看護ステーションと特別の関係にある保険医療機関又は介護老人保健施設において行われた退院時共同指導については、所定額は算定しないこと。</a:t>
                      </a:r>
                    </a:p>
                  </a:txBody>
                  <a:tcPr marL="99060" marR="99060" anchor="ctr"/>
                </a:tc>
                <a:extLst>
                  <a:ext uri="{0D108BD9-81ED-4DB2-BD59-A6C34878D82A}">
                    <a16:rowId xmlns="" xmlns:a16="http://schemas.microsoft.com/office/drawing/2014/main" val="10001"/>
                  </a:ext>
                </a:extLst>
              </a:tr>
            </a:tbl>
          </a:graphicData>
        </a:graphic>
      </p:graphicFrame>
      <p:sp>
        <p:nvSpPr>
          <p:cNvPr id="24" name="右矢印 23"/>
          <p:cNvSpPr/>
          <p:nvPr/>
        </p:nvSpPr>
        <p:spPr>
          <a:xfrm>
            <a:off x="4448944" y="1990589"/>
            <a:ext cx="406032" cy="687566"/>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5" name="表 24"/>
          <p:cNvGraphicFramePr>
            <a:graphicFrameLocks noGrp="1"/>
          </p:cNvGraphicFramePr>
          <p:nvPr>
            <p:extLst/>
          </p:nvPr>
        </p:nvGraphicFramePr>
        <p:xfrm>
          <a:off x="5003296" y="1791855"/>
          <a:ext cx="4608000" cy="1447800"/>
        </p:xfrm>
        <a:graphic>
          <a:graphicData uri="http://schemas.openxmlformats.org/drawingml/2006/table">
            <a:tbl>
              <a:tblPr firstRow="1" bandRow="1">
                <a:tableStyleId>{21E4AEA4-8DFA-4A89-87EB-49C32662AFE0}</a:tableStyleId>
              </a:tblPr>
              <a:tblGrid>
                <a:gridCol w="4608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endParaRPr kumimoji="1" lang="en-US" altLang="ja-JP" sz="12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退院時共同指導加算　　　　　</a:t>
                      </a:r>
                      <a:r>
                        <a:rPr kumimoji="1" lang="ja-JP" altLang="en-US" sz="1400" b="1" i="0" u="none" strike="noStrike" kern="1200" cap="none" spc="0" normalizeH="0" baseline="0" noProof="0" dirty="0">
                          <a:ln>
                            <a:noFill/>
                          </a:ln>
                          <a:solidFill>
                            <a:srgbClr val="0070C0"/>
                          </a:solidFill>
                          <a:effectLst/>
                          <a:uLnTx/>
                          <a:uFillTx/>
                          <a:latin typeface="ＭＳ Ｐゴシック"/>
                          <a:ea typeface="+mn-ea"/>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a:ea typeface="+mn-ea"/>
                          <a:cs typeface="+mn-cs"/>
                        </a:rPr>
                        <a:t>8,000</a:t>
                      </a:r>
                      <a:r>
                        <a:rPr kumimoji="1" lang="ja-JP" altLang="en-US" sz="1400" b="1" i="0" u="sng" strike="noStrike" kern="1200" cap="none" spc="0" normalizeH="0" baseline="0" noProof="0" dirty="0">
                          <a:ln>
                            <a:noFill/>
                          </a:ln>
                          <a:solidFill>
                            <a:srgbClr val="0070C0"/>
                          </a:solidFill>
                          <a:effectLst/>
                          <a:uLnTx/>
                          <a:uFillTx/>
                          <a:latin typeface="ＭＳ Ｐゴシック"/>
                          <a:ea typeface="+mn-ea"/>
                          <a:cs typeface="+mn-cs"/>
                        </a:rPr>
                        <a:t>円</a:t>
                      </a:r>
                      <a:endParaRPr kumimoji="1" lang="en-US" altLang="ja-JP" sz="1400" b="1" i="0" u="sng" strike="noStrike" kern="1200" cap="none" spc="0" normalizeH="0" baseline="0" noProof="0" dirty="0">
                        <a:ln>
                          <a:noFill/>
                        </a:ln>
                        <a:solidFill>
                          <a:srgbClr val="0070C0"/>
                        </a:solidFill>
                        <a:effectLst/>
                        <a:uLnTx/>
                        <a:uFillTx/>
                        <a:latin typeface="ＭＳ Ｐゴシック"/>
                        <a:ea typeface="+mn-ea"/>
                        <a:cs typeface="+mn-cs"/>
                      </a:endParaRPr>
                    </a:p>
                    <a:p>
                      <a:pPr algn="l"/>
                      <a:r>
                        <a:rPr kumimoji="1" lang="ja-JP" altLang="en-US" sz="1200" b="0" u="none" dirty="0">
                          <a:solidFill>
                            <a:schemeClr val="dk1"/>
                          </a:solidFill>
                          <a:latin typeface="+mn-ea"/>
                          <a:ea typeface="+mn-ea"/>
                        </a:rPr>
                        <a:t>　［算定要件］</a:t>
                      </a:r>
                    </a:p>
                    <a:p>
                      <a:pPr lvl="1" algn="l"/>
                      <a:r>
                        <a:rPr kumimoji="1" lang="ja-JP" altLang="en-US" sz="1200" b="1" u="sng" dirty="0">
                          <a:solidFill>
                            <a:srgbClr val="0070C0"/>
                          </a:solidFill>
                          <a:latin typeface="+mn-ea"/>
                          <a:ea typeface="+mn-ea"/>
                        </a:rPr>
                        <a:t>（削除）</a:t>
                      </a:r>
                      <a:endParaRPr kumimoji="1" lang="en-US" altLang="ja-JP" sz="1200" b="1" u="sng" dirty="0">
                        <a:solidFill>
                          <a:srgbClr val="0070C0"/>
                        </a:solidFill>
                        <a:latin typeface="+mn-ea"/>
                        <a:ea typeface="+mn-ea"/>
                      </a:endParaRPr>
                    </a:p>
                    <a:p>
                      <a:pPr marL="628650" lvl="1" indent="-171450" algn="l">
                        <a:buFont typeface="ＭＳ Ｐゴシック" panose="020B0600070205080204" pitchFamily="50" charset="-128"/>
                        <a:buChar char="※"/>
                      </a:pPr>
                      <a:r>
                        <a:rPr kumimoji="1" lang="ja-JP" altLang="en-US" sz="1100" b="0" u="none" dirty="0">
                          <a:solidFill>
                            <a:schemeClr val="tx1"/>
                          </a:solidFill>
                          <a:latin typeface="+mn-ea"/>
                          <a:ea typeface="+mn-ea"/>
                        </a:rPr>
                        <a:t>退院時共同指導料、在宅患者連携指導加算（訪問看護管理療養費）及び在宅患者緊急時等カンファレンス加算（訪問看護管理療養費）の算定要件についても同様。</a:t>
                      </a:r>
                      <a:endParaRPr kumimoji="1" lang="en-US" altLang="ja-JP" sz="1100" b="0" u="none" dirty="0">
                        <a:solidFill>
                          <a:schemeClr val="tx1"/>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56" name="Rectangle 37"/>
          <p:cNvSpPr>
            <a:spLocks noChangeArrowheads="1"/>
          </p:cNvSpPr>
          <p:nvPr/>
        </p:nvSpPr>
        <p:spPr bwMode="auto">
          <a:xfrm>
            <a:off x="98893" y="3570777"/>
            <a:ext cx="9720000" cy="3240000"/>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pPr>
            <a:r>
              <a:rPr lang="ja-JP" altLang="en-US" dirty="0">
                <a:solidFill>
                  <a:prstClr val="black"/>
                </a:solidFill>
                <a:latin typeface="ＭＳ Ｐゴシック"/>
              </a:rPr>
              <a:t>　主治医が、患者が入院又は入所する医療機関等に情報提供を行う際、訪問看護ステーションから提供された情報を併せて提供した場合の評価を設ける。また、情報提供を行う訪問看護ステーションの評価を設ける。</a:t>
            </a:r>
            <a:endParaRPr lang="en-US" altLang="ja-JP" dirty="0">
              <a:solidFill>
                <a:prstClr val="black"/>
              </a:solidFill>
              <a:latin typeface="ＭＳ Ｐゴシック"/>
            </a:endParaRPr>
          </a:p>
          <a:p>
            <a:pPr>
              <a:spcAft>
                <a:spcPts val="600"/>
              </a:spcAft>
            </a:pP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療養情報提供加算（診療情報提供料（</a:t>
            </a:r>
            <a:r>
              <a:rPr lang="en-US" altLang="ja-JP" u="sng" dirty="0">
                <a:solidFill>
                  <a:srgbClr val="0070C0"/>
                </a:solidFill>
                <a:latin typeface="ＭＳ Ｐゴシック" panose="020B0600070205080204" pitchFamily="50" charset="-128"/>
              </a:rPr>
              <a:t>Ⅰ</a:t>
            </a:r>
            <a:r>
              <a:rPr lang="ja-JP" altLang="en-US" u="sng" dirty="0">
                <a:solidFill>
                  <a:srgbClr val="0070C0"/>
                </a:solidFill>
                <a:latin typeface="ＭＳ Ｐゴシック" panose="020B0600070205080204" pitchFamily="50" charset="-128"/>
              </a:rPr>
              <a:t>））：５０点</a:t>
            </a:r>
            <a:r>
              <a:rPr lang="en-US" altLang="ja-JP" u="sng" dirty="0">
                <a:solidFill>
                  <a:srgbClr val="0070C0"/>
                </a:solidFill>
                <a:latin typeface="ＭＳ Ｐゴシック" panose="020B0600070205080204" pitchFamily="50" charset="-128"/>
              </a:rPr>
              <a:t>   </a:t>
            </a:r>
          </a:p>
          <a:p>
            <a:pPr>
              <a:spcAft>
                <a:spcPts val="600"/>
              </a:spcAft>
            </a:pPr>
            <a:endParaRPr lang="en-US" altLang="ja-JP" u="sng" dirty="0">
              <a:solidFill>
                <a:srgbClr val="0070C0"/>
              </a:solidFill>
              <a:latin typeface="ＭＳ Ｐゴシック" panose="020B0600070205080204" pitchFamily="50" charset="-128"/>
            </a:endParaRPr>
          </a:p>
          <a:p>
            <a:pPr>
              <a:lnSpc>
                <a:spcPts val="2100"/>
              </a:lnSpc>
            </a:pPr>
            <a:endParaRPr lang="en-US" altLang="ja-JP" sz="7200" u="sng" dirty="0">
              <a:solidFill>
                <a:srgbClr val="0070C0"/>
              </a:solidFill>
              <a:latin typeface="ＭＳ Ｐゴシック"/>
            </a:endParaRPr>
          </a:p>
          <a:p>
            <a:pPr>
              <a:lnSpc>
                <a:spcPts val="2100"/>
              </a:lnSpc>
            </a:pP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訪問看護情報提供療養費３：１</a:t>
            </a:r>
            <a:r>
              <a:rPr lang="en-US" altLang="ja-JP" u="sng" dirty="0">
                <a:solidFill>
                  <a:srgbClr val="0070C0"/>
                </a:solidFill>
                <a:latin typeface="ＭＳ Ｐゴシック" panose="020B0600070205080204" pitchFamily="50" charset="-128"/>
              </a:rPr>
              <a:t>,</a:t>
            </a:r>
            <a:r>
              <a:rPr lang="ja-JP" altLang="en-US" u="sng" dirty="0">
                <a:solidFill>
                  <a:srgbClr val="0070C0"/>
                </a:solidFill>
                <a:latin typeface="ＭＳ Ｐゴシック" panose="020B0600070205080204" pitchFamily="50" charset="-128"/>
              </a:rPr>
              <a:t>５００円</a:t>
            </a:r>
            <a:endParaRPr lang="en-US" altLang="ja-JP" dirty="0">
              <a:solidFill>
                <a:srgbClr val="0070C0"/>
              </a:solidFill>
              <a:latin typeface="ＭＳ Ｐゴシック" panose="020B0600070205080204" pitchFamily="50" charset="-128"/>
            </a:endParaRPr>
          </a:p>
          <a:p>
            <a:pPr>
              <a:spcAft>
                <a:spcPts val="600"/>
              </a:spcAft>
            </a:pPr>
            <a:endParaRPr lang="en-US" altLang="ja-JP" sz="1600" dirty="0">
              <a:solidFill>
                <a:prstClr val="black"/>
              </a:solidFill>
              <a:latin typeface="ＭＳ Ｐゴシック"/>
            </a:endParaRPr>
          </a:p>
          <a:p>
            <a:pPr>
              <a:spcAft>
                <a:spcPts val="600"/>
              </a:spcAft>
            </a:pPr>
            <a:r>
              <a:rPr lang="ja-JP" altLang="en-US" dirty="0">
                <a:solidFill>
                  <a:prstClr val="black"/>
                </a:solidFill>
                <a:latin typeface="ＭＳ Ｐゴシック"/>
              </a:rPr>
              <a:t>　　</a:t>
            </a:r>
            <a:r>
              <a:rPr lang="ja-JP" altLang="en-US" sz="1300" dirty="0">
                <a:solidFill>
                  <a:prstClr val="black"/>
                </a:solidFill>
                <a:latin typeface="ＭＳ Ｐゴシック"/>
              </a:rPr>
              <a:t>　　</a:t>
            </a:r>
            <a:endParaRPr lang="en-US" altLang="ja-JP" b="1" u="sng" dirty="0">
              <a:solidFill>
                <a:srgbClr val="0070C0"/>
              </a:solidFill>
              <a:latin typeface="ＭＳ Ｐゴシック"/>
            </a:endParaRPr>
          </a:p>
          <a:p>
            <a:endParaRPr lang="en-US" altLang="ja-JP" dirty="0">
              <a:solidFill>
                <a:prstClr val="black"/>
              </a:solidFill>
              <a:latin typeface="ＭＳ Ｐゴシック"/>
            </a:endParaRPr>
          </a:p>
          <a:p>
            <a:pPr marL="285750" indent="-285750">
              <a:buFont typeface="Wingdings" charset="2"/>
              <a:buChar char="Ø"/>
            </a:pPr>
            <a:endParaRPr lang="en-US" altLang="ja-JP" dirty="0">
              <a:solidFill>
                <a:prstClr val="black"/>
              </a:solidFill>
              <a:latin typeface="ＭＳ Ｐゴシック"/>
            </a:endParaRPr>
          </a:p>
          <a:p>
            <a:pPr>
              <a:defRPr/>
            </a:pP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a:defRPr/>
            </a:pPr>
            <a:endParaRPr lang="en-US" altLang="ja-JP" sz="1050" dirty="0">
              <a:solidFill>
                <a:prstClr val="black"/>
              </a:solidFill>
              <a:latin typeface="ＭＳ Ｐゴシック"/>
            </a:endParaRPr>
          </a:p>
        </p:txBody>
      </p:sp>
      <p:sp>
        <p:nvSpPr>
          <p:cNvPr id="58" name="正方形/長方形 57"/>
          <p:cNvSpPr/>
          <p:nvPr/>
        </p:nvSpPr>
        <p:spPr>
          <a:xfrm>
            <a:off x="97742" y="4779692"/>
            <a:ext cx="6552000" cy="682238"/>
          </a:xfrm>
          <a:prstGeom prst="rect">
            <a:avLst/>
          </a:prstGeom>
        </p:spPr>
        <p:txBody>
          <a:bodyPr wrap="square">
            <a:spAutoFit/>
          </a:bodyPr>
          <a:lstStyle/>
          <a:p>
            <a:pPr>
              <a:lnSpc>
                <a:spcPts val="1000"/>
              </a:lnSpc>
            </a:pPr>
            <a:r>
              <a:rPr lang="ja-JP" altLang="en-US" sz="1100" dirty="0">
                <a:solidFill>
                  <a:srgbClr val="4472C4"/>
                </a:solidFill>
                <a:latin typeface="ＭＳ Ｐゴシック"/>
              </a:rPr>
              <a:t>　　</a:t>
            </a:r>
            <a:r>
              <a:rPr lang="ja-JP" altLang="en-US" sz="1100" dirty="0">
                <a:solidFill>
                  <a:prstClr val="black"/>
                </a:solidFill>
                <a:latin typeface="ＭＳ Ｐゴシック"/>
              </a:rPr>
              <a:t>　　［算定要件］</a:t>
            </a:r>
            <a:endParaRPr lang="en-US" altLang="ja-JP" sz="1100" dirty="0">
              <a:solidFill>
                <a:prstClr val="black"/>
              </a:solidFill>
              <a:latin typeface="ＭＳ Ｐゴシック"/>
            </a:endParaRPr>
          </a:p>
          <a:p>
            <a:pPr lvl="1">
              <a:lnSpc>
                <a:spcPts val="1200"/>
              </a:lnSpc>
            </a:pPr>
            <a:r>
              <a:rPr lang="ja-JP" altLang="en-US" sz="1100" dirty="0">
                <a:solidFill>
                  <a:srgbClr val="4472C4"/>
                </a:solidFill>
                <a:latin typeface="ＭＳ Ｐゴシック"/>
              </a:rPr>
              <a:t>　</a:t>
            </a:r>
            <a:r>
              <a:rPr lang="ja-JP" altLang="en-US" sz="1100" dirty="0">
                <a:solidFill>
                  <a:prstClr val="black"/>
                </a:solidFill>
                <a:latin typeface="ＭＳ Ｐゴシック"/>
              </a:rPr>
              <a:t>保険医療機関が、患者が入院又は入所する保険医療機関、介護老人保健施設又は介護医療院に対して文書で診療情報を提供する際、当該患者に訪問看護を定期的に行っていた訪問看護ステーションから得た指定訪問看護に係る情報を添付して紹介を行った場合に加算。</a:t>
            </a:r>
          </a:p>
        </p:txBody>
      </p:sp>
      <p:sp>
        <p:nvSpPr>
          <p:cNvPr id="59" name="正方形/長方形 58"/>
          <p:cNvSpPr/>
          <p:nvPr/>
        </p:nvSpPr>
        <p:spPr>
          <a:xfrm>
            <a:off x="103383" y="5754591"/>
            <a:ext cx="6552000" cy="836126"/>
          </a:xfrm>
          <a:prstGeom prst="rect">
            <a:avLst/>
          </a:prstGeom>
        </p:spPr>
        <p:txBody>
          <a:bodyPr wrap="square">
            <a:spAutoFit/>
          </a:bodyPr>
          <a:lstStyle/>
          <a:p>
            <a:pPr>
              <a:lnSpc>
                <a:spcPts val="1000"/>
              </a:lnSpc>
            </a:pPr>
            <a:r>
              <a:rPr lang="ja-JP" altLang="en-US" sz="1100" dirty="0">
                <a:solidFill>
                  <a:srgbClr val="4472C4"/>
                </a:solidFill>
                <a:latin typeface="ＭＳ Ｐゴシック"/>
              </a:rPr>
              <a:t>　　</a:t>
            </a:r>
            <a:r>
              <a:rPr lang="ja-JP" altLang="en-US" sz="1100" dirty="0">
                <a:solidFill>
                  <a:prstClr val="black"/>
                </a:solidFill>
                <a:latin typeface="ＭＳ Ｐゴシック"/>
              </a:rPr>
              <a:t>　　［算定要件］</a:t>
            </a:r>
            <a:endParaRPr lang="en-US" altLang="ja-JP" sz="1100" dirty="0">
              <a:solidFill>
                <a:prstClr val="black"/>
              </a:solidFill>
              <a:latin typeface="ＭＳ Ｐゴシック"/>
            </a:endParaRPr>
          </a:p>
          <a:p>
            <a:pPr lvl="1">
              <a:lnSpc>
                <a:spcPts val="1200"/>
              </a:lnSpc>
            </a:pPr>
            <a:r>
              <a:rPr lang="ja-JP" altLang="en-US" sz="1100" dirty="0">
                <a:solidFill>
                  <a:prstClr val="black"/>
                </a:solidFill>
                <a:latin typeface="ＭＳ Ｐゴシック"/>
              </a:rPr>
              <a:t>　保険医療機関等に入院又は入所する利用者について、当該利用者の診療を行っている保険医療機関が入院又は入所する保険医療機関等に対して診療状況を示す文書を添えて紹介を行うにあたって、訪問看護ステーションが、当該保険医療機関に指定訪問看護に係る情報を提供した場合に算定。</a:t>
            </a:r>
            <a:endParaRPr lang="en-US" altLang="ja-JP" sz="1100" dirty="0">
              <a:solidFill>
                <a:prstClr val="black"/>
              </a:solidFill>
              <a:latin typeface="ＭＳ Ｐゴシック"/>
            </a:endParaRPr>
          </a:p>
          <a:p>
            <a:pPr lvl="1">
              <a:lnSpc>
                <a:spcPts val="1200"/>
              </a:lnSpc>
            </a:pPr>
            <a:r>
              <a:rPr lang="ja-JP" altLang="en-US" sz="1100" dirty="0">
                <a:solidFill>
                  <a:prstClr val="black"/>
                </a:solidFill>
                <a:latin typeface="ＭＳ Ｐゴシック"/>
              </a:rPr>
              <a:t>　また、当該文書の写しを求めに応じて、入院又は入所先の保険医療機関等と共有する。</a:t>
            </a:r>
            <a:endParaRPr lang="ja-JP" altLang="en-US" sz="1100" dirty="0">
              <a:solidFill>
                <a:srgbClr val="4472C4"/>
              </a:solidFill>
              <a:latin typeface="ＭＳ Ｐゴシック"/>
            </a:endParaRPr>
          </a:p>
        </p:txBody>
      </p:sp>
      <p:grpSp>
        <p:nvGrpSpPr>
          <p:cNvPr id="60" name="グループ化 59"/>
          <p:cNvGrpSpPr/>
          <p:nvPr/>
        </p:nvGrpSpPr>
        <p:grpSpPr>
          <a:xfrm>
            <a:off x="6721089" y="4254504"/>
            <a:ext cx="3243730" cy="2553844"/>
            <a:chOff x="6806814" y="4292604"/>
            <a:chExt cx="3243730" cy="2553844"/>
          </a:xfrm>
        </p:grpSpPr>
        <p:pic>
          <p:nvPicPr>
            <p:cNvPr id="61" name="Picture 4"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390606" y="5839799"/>
              <a:ext cx="613577" cy="864000"/>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8" descr="お医者さんのイラスト（全身）">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35554" y="4292604"/>
              <a:ext cx="576001" cy="864000"/>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6" descr="大病院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847521" y="4695877"/>
              <a:ext cx="909093" cy="720000"/>
            </a:xfrm>
            <a:prstGeom prst="rect">
              <a:avLst/>
            </a:prstGeom>
            <a:noFill/>
            <a:extLst>
              <a:ext uri="{909E8E84-426E-40DD-AFC4-6F175D3DCCD1}">
                <a14:hiddenFill xmlns:a14="http://schemas.microsoft.com/office/drawing/2010/main">
                  <a:solidFill>
                    <a:srgbClr val="FFFFFF"/>
                  </a:solidFill>
                </a14:hiddenFill>
              </a:ext>
            </a:extLst>
          </p:spPr>
        </p:pic>
        <p:sp>
          <p:nvSpPr>
            <p:cNvPr id="64" name="テキスト ボックス 63"/>
            <p:cNvSpPr txBox="1"/>
            <p:nvPr/>
          </p:nvSpPr>
          <p:spPr>
            <a:xfrm>
              <a:off x="7212027" y="4299450"/>
              <a:ext cx="612000" cy="261610"/>
            </a:xfrm>
            <a:prstGeom prst="rect">
              <a:avLst/>
            </a:prstGeom>
            <a:noFill/>
          </p:spPr>
          <p:txBody>
            <a:bodyPr wrap="square" rtlCol="0">
              <a:spAutoFit/>
            </a:bodyPr>
            <a:lstStyle/>
            <a:p>
              <a:pPr algn="ctr"/>
              <a:r>
                <a:rPr lang="ja-JP" altLang="en-US" sz="11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主治医</a:t>
              </a:r>
              <a:endParaRPr lang="en-US" altLang="ja-JP" sz="11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テキスト ボックス 64"/>
            <p:cNvSpPr txBox="1"/>
            <p:nvPr/>
          </p:nvSpPr>
          <p:spPr>
            <a:xfrm>
              <a:off x="7027224" y="6584838"/>
              <a:ext cx="1512000" cy="261610"/>
            </a:xfrm>
            <a:prstGeom prst="rect">
              <a:avLst/>
            </a:prstGeom>
            <a:noFill/>
          </p:spPr>
          <p:txBody>
            <a:bodyPr wrap="square" rtlCol="0">
              <a:spAutoFit/>
            </a:bodyPr>
            <a:lstStyle/>
            <a:p>
              <a:pPr algn="ctr"/>
              <a:r>
                <a:rPr lang="ja-JP" altLang="en-US" sz="11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訪問看護ステーション</a:t>
              </a:r>
              <a:endParaRPr lang="en-US" altLang="ja-JP" sz="11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テキスト ボックス 65"/>
            <p:cNvSpPr txBox="1"/>
            <p:nvPr/>
          </p:nvSpPr>
          <p:spPr>
            <a:xfrm>
              <a:off x="8538544" y="5344819"/>
              <a:ext cx="1512000" cy="261610"/>
            </a:xfrm>
            <a:prstGeom prst="rect">
              <a:avLst/>
            </a:prstGeom>
            <a:noFill/>
          </p:spPr>
          <p:txBody>
            <a:bodyPr wrap="square" rtlCol="0">
              <a:spAutoFit/>
            </a:bodyPr>
            <a:lstStyle/>
            <a:p>
              <a:pPr algn="ctr"/>
              <a:r>
                <a:rPr lang="ja-JP" altLang="en-US" sz="11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入院先医療機関等</a:t>
              </a:r>
              <a:endParaRPr lang="en-US" altLang="ja-JP" sz="11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下矢印 66"/>
            <p:cNvSpPr/>
            <p:nvPr/>
          </p:nvSpPr>
          <p:spPr>
            <a:xfrm rot="14100000">
              <a:off x="8474831" y="5448321"/>
              <a:ext cx="216000" cy="1224000"/>
            </a:xfrm>
            <a:prstGeom prst="downArrow">
              <a:avLst/>
            </a:prstGeom>
            <a:solidFill>
              <a:schemeClr val="accent4">
                <a:lumMod val="40000"/>
                <a:lumOff val="60000"/>
              </a:schemeClr>
            </a:solidFill>
            <a:ln>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68" name="下矢印 67"/>
            <p:cNvSpPr/>
            <p:nvPr/>
          </p:nvSpPr>
          <p:spPr>
            <a:xfrm rot="16680000">
              <a:off x="7996834" y="4242519"/>
              <a:ext cx="288000" cy="1332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69" name="下矢印 68"/>
            <p:cNvSpPr/>
            <p:nvPr/>
          </p:nvSpPr>
          <p:spPr>
            <a:xfrm rot="10260000" flipH="1">
              <a:off x="7151351" y="5206044"/>
              <a:ext cx="288000" cy="936000"/>
            </a:xfrm>
            <a:prstGeom prst="downArrow">
              <a:avLst/>
            </a:prstGeom>
            <a:solidFill>
              <a:schemeClr val="accent4">
                <a:lumMod val="40000"/>
                <a:lumOff val="6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grpSp>
          <p:nvGrpSpPr>
            <p:cNvPr id="70" name="グループ化 69"/>
            <p:cNvGrpSpPr/>
            <p:nvPr/>
          </p:nvGrpSpPr>
          <p:grpSpPr>
            <a:xfrm>
              <a:off x="7914588" y="4572610"/>
              <a:ext cx="554748" cy="540000"/>
              <a:chOff x="7950789" y="4363060"/>
              <a:chExt cx="554748" cy="540000"/>
            </a:xfrm>
          </p:grpSpPr>
          <p:pic>
            <p:nvPicPr>
              <p:cNvPr id="79" name="Picture 4" descr="書類と封筒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50789" y="4363060"/>
                <a:ext cx="522450" cy="540000"/>
              </a:xfrm>
              <a:prstGeom prst="rect">
                <a:avLst/>
              </a:prstGeom>
              <a:noFill/>
              <a:extLst>
                <a:ext uri="{909E8E84-426E-40DD-AFC4-6F175D3DCCD1}">
                  <a14:hiddenFill xmlns:a14="http://schemas.microsoft.com/office/drawing/2010/main">
                    <a:solidFill>
                      <a:srgbClr val="FFFFFF"/>
                    </a:solidFill>
                  </a14:hiddenFill>
                </a:ext>
              </a:extLst>
            </p:spPr>
          </p:pic>
          <p:sp>
            <p:nvSpPr>
              <p:cNvPr id="80" name="テキスト ボックス 79"/>
              <p:cNvSpPr txBox="1"/>
              <p:nvPr/>
            </p:nvSpPr>
            <p:spPr>
              <a:xfrm rot="1080000">
                <a:off x="8130434" y="4509943"/>
                <a:ext cx="375103" cy="360000"/>
              </a:xfrm>
              <a:prstGeom prst="rect">
                <a:avLst/>
              </a:prstGeom>
              <a:solidFill>
                <a:schemeClr val="bg1">
                  <a:alpha val="50000"/>
                </a:schemeClr>
              </a:solidFill>
            </p:spPr>
            <p:txBody>
              <a:bodyPr vert="eaVert" wrap="square" rtlCol="0">
                <a:spAutoFit/>
              </a:bodyPr>
              <a:lstStyle/>
              <a:p>
                <a:pPr algn="ctr"/>
                <a:r>
                  <a:rPr lang="ja-JP" altLang="en-US" sz="105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療養</a:t>
                </a:r>
              </a:p>
            </p:txBody>
          </p:sp>
        </p:grpSp>
        <p:grpSp>
          <p:nvGrpSpPr>
            <p:cNvPr id="71" name="グループ化 70"/>
            <p:cNvGrpSpPr/>
            <p:nvPr/>
          </p:nvGrpSpPr>
          <p:grpSpPr>
            <a:xfrm>
              <a:off x="6806814" y="5389899"/>
              <a:ext cx="545222" cy="540000"/>
              <a:chOff x="7950789" y="4363060"/>
              <a:chExt cx="545222" cy="540000"/>
            </a:xfrm>
          </p:grpSpPr>
          <p:pic>
            <p:nvPicPr>
              <p:cNvPr id="77" name="Picture 4" descr="書類と封筒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50789" y="4363060"/>
                <a:ext cx="522450" cy="540000"/>
              </a:xfrm>
              <a:prstGeom prst="rect">
                <a:avLst/>
              </a:prstGeom>
              <a:noFill/>
              <a:extLst>
                <a:ext uri="{909E8E84-426E-40DD-AFC4-6F175D3DCCD1}">
                  <a14:hiddenFill xmlns:a14="http://schemas.microsoft.com/office/drawing/2010/main">
                    <a:solidFill>
                      <a:srgbClr val="FFFFFF"/>
                    </a:solidFill>
                  </a14:hiddenFill>
                </a:ext>
              </a:extLst>
            </p:spPr>
          </p:pic>
          <p:sp>
            <p:nvSpPr>
              <p:cNvPr id="78" name="テキスト ボックス 77"/>
              <p:cNvSpPr txBox="1"/>
              <p:nvPr/>
            </p:nvSpPr>
            <p:spPr>
              <a:xfrm rot="1080000">
                <a:off x="8120908" y="4509943"/>
                <a:ext cx="375103" cy="360000"/>
              </a:xfrm>
              <a:prstGeom prst="rect">
                <a:avLst/>
              </a:prstGeom>
              <a:solidFill>
                <a:schemeClr val="bg1">
                  <a:alpha val="50000"/>
                </a:schemeClr>
              </a:solidFill>
            </p:spPr>
            <p:txBody>
              <a:bodyPr vert="eaVert" wrap="square" rtlCol="0">
                <a:spAutoFit/>
              </a:bodyPr>
              <a:lstStyle/>
              <a:p>
                <a:pPr algn="ctr"/>
                <a:r>
                  <a:rPr lang="ja-JP" altLang="en-US" sz="105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療養</a:t>
                </a:r>
              </a:p>
            </p:txBody>
          </p:sp>
        </p:grpSp>
        <p:grpSp>
          <p:nvGrpSpPr>
            <p:cNvPr id="72" name="グループ化 71"/>
            <p:cNvGrpSpPr/>
            <p:nvPr/>
          </p:nvGrpSpPr>
          <p:grpSpPr>
            <a:xfrm>
              <a:off x="8246793" y="5982550"/>
              <a:ext cx="541270" cy="728886"/>
              <a:chOff x="7950789" y="4363060"/>
              <a:chExt cx="541270" cy="728886"/>
            </a:xfrm>
          </p:grpSpPr>
          <p:pic>
            <p:nvPicPr>
              <p:cNvPr id="75" name="Picture 4" descr="書類と封筒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50789" y="4363060"/>
                <a:ext cx="522450" cy="540000"/>
              </a:xfrm>
              <a:prstGeom prst="rect">
                <a:avLst/>
              </a:prstGeom>
              <a:noFill/>
              <a:extLst>
                <a:ext uri="{909E8E84-426E-40DD-AFC4-6F175D3DCCD1}">
                  <a14:hiddenFill xmlns:a14="http://schemas.microsoft.com/office/drawing/2010/main">
                    <a:solidFill>
                      <a:srgbClr val="FFFFFF"/>
                    </a:solidFill>
                  </a14:hiddenFill>
                </a:ext>
              </a:extLst>
            </p:spPr>
          </p:pic>
          <p:sp>
            <p:nvSpPr>
              <p:cNvPr id="76" name="テキスト ボックス 75"/>
              <p:cNvSpPr txBox="1"/>
              <p:nvPr/>
            </p:nvSpPr>
            <p:spPr>
              <a:xfrm rot="1080000">
                <a:off x="8153505" y="4407946"/>
                <a:ext cx="338554" cy="684000"/>
              </a:xfrm>
              <a:prstGeom prst="rect">
                <a:avLst/>
              </a:prstGeom>
              <a:solidFill>
                <a:schemeClr val="bg1">
                  <a:alpha val="50000"/>
                </a:schemeClr>
              </a:solidFill>
            </p:spPr>
            <p:txBody>
              <a:bodyPr vert="eaVert" wrap="square" rtlCol="0">
                <a:spAutoFit/>
              </a:bodyPr>
              <a:lstStyle/>
              <a:p>
                <a:pPr algn="ctr"/>
                <a:r>
                  <a:rPr lang="en-US" altLang="ja-JP"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写</a:t>
                </a:r>
                <a:r>
                  <a:rPr lang="en-US" altLang="ja-JP" sz="8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療養</a:t>
                </a:r>
                <a:endParaRPr lang="ja-JP" altLang="en-US" sz="7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73" name="テキスト ボックス 72"/>
            <p:cNvSpPr txBox="1"/>
            <p:nvPr/>
          </p:nvSpPr>
          <p:spPr>
            <a:xfrm>
              <a:off x="7480475" y="5028391"/>
              <a:ext cx="1320717" cy="230832"/>
            </a:xfrm>
            <a:prstGeom prst="rect">
              <a:avLst/>
            </a:prstGeom>
            <a:noFill/>
          </p:spPr>
          <p:txBody>
            <a:bodyPr wrap="square" rtlCol="0">
              <a:spAutoFit/>
            </a:bodyPr>
            <a:lstStyle/>
            <a:p>
              <a:pPr algn="ctr"/>
              <a:r>
                <a:rPr lang="ja-JP" altLang="en-US" sz="900" b="1" dirty="0">
                  <a:solidFill>
                    <a:srgbClr val="4472C4"/>
                  </a:solidFill>
                  <a:latin typeface="Meiryo UI" panose="020B0604030504040204" pitchFamily="50" charset="-128"/>
                  <a:ea typeface="Meiryo UI" panose="020B0604030504040204" pitchFamily="50" charset="-128"/>
                  <a:cs typeface="Meiryo UI" panose="020B0604030504040204" pitchFamily="50" charset="-128"/>
                </a:rPr>
                <a:t>療養情報提供加算</a:t>
              </a:r>
              <a:endParaRPr lang="en-US" altLang="ja-JP" sz="900" b="1" dirty="0">
                <a:solidFill>
                  <a:srgbClr val="4472C4"/>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テキスト ボックス 73"/>
            <p:cNvSpPr txBox="1"/>
            <p:nvPr/>
          </p:nvSpPr>
          <p:spPr>
            <a:xfrm>
              <a:off x="7341602" y="5682577"/>
              <a:ext cx="1584000" cy="230832"/>
            </a:xfrm>
            <a:prstGeom prst="rect">
              <a:avLst/>
            </a:prstGeom>
            <a:noFill/>
          </p:spPr>
          <p:txBody>
            <a:bodyPr wrap="square" rtlCol="0">
              <a:spAutoFit/>
            </a:bodyPr>
            <a:lstStyle/>
            <a:p>
              <a:pPr algn="ctr"/>
              <a:r>
                <a:rPr lang="ja-JP" altLang="en-US" sz="900" b="1" dirty="0">
                  <a:solidFill>
                    <a:srgbClr val="FFC000"/>
                  </a:solidFill>
                  <a:latin typeface="Meiryo UI" panose="020B0604030504040204" pitchFamily="50" charset="-128"/>
                  <a:ea typeface="Meiryo UI" panose="020B0604030504040204" pitchFamily="50" charset="-128"/>
                  <a:cs typeface="Meiryo UI" panose="020B0604030504040204" pitchFamily="50" charset="-128"/>
                </a:rPr>
                <a:t>訪問看護情報提供療養費３</a:t>
              </a:r>
              <a:endParaRPr lang="en-US" altLang="ja-JP" sz="900" b="1" dirty="0">
                <a:solidFill>
                  <a:srgbClr val="FFC000"/>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1" name="テキスト ボックス 80"/>
          <p:cNvSpPr txBox="1"/>
          <p:nvPr/>
        </p:nvSpPr>
        <p:spPr>
          <a:xfrm>
            <a:off x="7720293" y="4392155"/>
            <a:ext cx="1404000" cy="230832"/>
          </a:xfrm>
          <a:prstGeom prst="rect">
            <a:avLst/>
          </a:prstGeom>
          <a:noFill/>
        </p:spPr>
        <p:txBody>
          <a:bodyPr wrap="square" rtlCol="0">
            <a:spAutoFit/>
          </a:bodyPr>
          <a:lstStyle/>
          <a:p>
            <a:pPr algn="ctr"/>
            <a:r>
              <a:rPr lang="ja-JP" altLang="en-US" sz="900" b="1" dirty="0">
                <a:solidFill>
                  <a:srgbClr val="4472C4"/>
                </a:solidFill>
                <a:latin typeface="Meiryo UI" panose="020B0604030504040204" pitchFamily="50" charset="-128"/>
                <a:ea typeface="Meiryo UI" panose="020B0604030504040204" pitchFamily="50" charset="-128"/>
                <a:cs typeface="Meiryo UI" panose="020B0604030504040204" pitchFamily="50" charset="-128"/>
              </a:rPr>
              <a:t>診療情報提供料（</a:t>
            </a:r>
            <a:r>
              <a:rPr lang="en-US" altLang="ja-JP" sz="900" b="1" dirty="0">
                <a:solidFill>
                  <a:srgbClr val="4472C4"/>
                </a:solidFill>
                <a:latin typeface="Meiryo UI" panose="020B0604030504040204" pitchFamily="50" charset="-128"/>
                <a:ea typeface="Meiryo UI" panose="020B0604030504040204" pitchFamily="50" charset="-128"/>
                <a:cs typeface="Meiryo UI" panose="020B0604030504040204" pitchFamily="50" charset="-128"/>
              </a:rPr>
              <a:t>Ⅰ</a:t>
            </a:r>
            <a:r>
              <a:rPr lang="ja-JP" altLang="en-US" sz="900" b="1" dirty="0">
                <a:solidFill>
                  <a:srgbClr val="4472C4"/>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900" b="1" dirty="0">
              <a:solidFill>
                <a:srgbClr val="4472C4"/>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Rectangle 2"/>
          <p:cNvSpPr txBox="1">
            <a:spLocks noChangeArrowheads="1"/>
          </p:cNvSpPr>
          <p:nvPr/>
        </p:nvSpPr>
        <p:spPr>
          <a:xfrm>
            <a:off x="97742" y="3221953"/>
            <a:ext cx="410445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（８）入院又は入所時の連携の強化</a:t>
            </a:r>
            <a:endParaRPr lang="ja-JP" altLang="ja-JP" sz="2000" dirty="0">
              <a:solidFill>
                <a:prstClr val="black"/>
              </a:solidFill>
            </a:endParaRPr>
          </a:p>
        </p:txBody>
      </p:sp>
      <p:sp>
        <p:nvSpPr>
          <p:cNvPr id="40" name="Rectangle 2"/>
          <p:cNvSpPr txBox="1">
            <a:spLocks noChangeArrowheads="1"/>
          </p:cNvSpPr>
          <p:nvPr/>
        </p:nvSpPr>
        <p:spPr>
          <a:xfrm>
            <a:off x="117941" y="561911"/>
            <a:ext cx="4801663"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（７）退院時の医療機関等との連携の推進</a:t>
            </a:r>
            <a:endParaRPr lang="ja-JP" altLang="ja-JP" sz="2000" dirty="0">
              <a:solidFill>
                <a:prstClr val="black"/>
              </a:solidFill>
            </a:endParaRPr>
          </a:p>
        </p:txBody>
      </p:sp>
      <p:sp>
        <p:nvSpPr>
          <p:cNvPr id="41"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8"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2" name="テキスト ボックス 41"/>
          <p:cNvSpPr txBox="1"/>
          <p:nvPr/>
        </p:nvSpPr>
        <p:spPr>
          <a:xfrm>
            <a:off x="5281089" y="586960"/>
            <a:ext cx="166041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1002-1003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1012</a:t>
            </a:r>
            <a:endParaRPr lang="ja-JP" altLang="en-US" sz="1100" dirty="0">
              <a:solidFill>
                <a:srgbClr val="002060"/>
              </a:solidFill>
              <a:latin typeface="ＭＳ Ｐゴシック" panose="020B0600070205080204" pitchFamily="50" charset="-128"/>
            </a:endParaRPr>
          </a:p>
        </p:txBody>
      </p:sp>
      <p:sp>
        <p:nvSpPr>
          <p:cNvPr id="43" name="テキスト ボックス 42"/>
          <p:cNvSpPr txBox="1"/>
          <p:nvPr/>
        </p:nvSpPr>
        <p:spPr>
          <a:xfrm>
            <a:off x="4824301" y="4254504"/>
            <a:ext cx="17588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174-175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232-233</a:t>
            </a:r>
          </a:p>
        </p:txBody>
      </p:sp>
      <p:sp>
        <p:nvSpPr>
          <p:cNvPr id="44" name="テキスト ボックス 43"/>
          <p:cNvSpPr txBox="1"/>
          <p:nvPr/>
        </p:nvSpPr>
        <p:spPr>
          <a:xfrm>
            <a:off x="4783030" y="5443125"/>
            <a:ext cx="18191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en-US" altLang="ja-JP" sz="1100" dirty="0">
                <a:solidFill>
                  <a:srgbClr val="002060"/>
                </a:solidFill>
                <a:latin typeface="ＭＳ Ｐゴシック" panose="020B0600070205080204" pitchFamily="50" charset="-128"/>
              </a:rPr>
              <a:t>p1002-1003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1015</a:t>
            </a:r>
          </a:p>
        </p:txBody>
      </p:sp>
    </p:spTree>
    <p:extLst>
      <p:ext uri="{BB962C8B-B14F-4D97-AF65-F5344CB8AC3E}">
        <p14:creationId xmlns:p14="http://schemas.microsoft.com/office/powerpoint/2010/main" val="45846134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円/楕円 5"/>
          <p:cNvSpPr/>
          <p:nvPr/>
        </p:nvSpPr>
        <p:spPr>
          <a:xfrm>
            <a:off x="7420536" y="6292938"/>
            <a:ext cx="504000" cy="180000"/>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ja-JP" altLang="en-US">
              <a:solidFill>
                <a:prstClr val="white"/>
              </a:solidFill>
            </a:endParaRPr>
          </a:p>
        </p:txBody>
      </p:sp>
      <p:sp>
        <p:nvSpPr>
          <p:cNvPr id="16" name="Rectangle 37"/>
          <p:cNvSpPr>
            <a:spLocks noChangeArrowheads="1"/>
          </p:cNvSpPr>
          <p:nvPr/>
        </p:nvSpPr>
        <p:spPr bwMode="auto">
          <a:xfrm>
            <a:off x="117941" y="4183355"/>
            <a:ext cx="9689654" cy="2592000"/>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defRPr/>
            </a:pPr>
            <a:r>
              <a:rPr lang="ja-JP" altLang="en-US" dirty="0">
                <a:solidFill>
                  <a:prstClr val="black"/>
                </a:solidFill>
              </a:rPr>
              <a:t>　医療的ケアが必要な小児が学校へ通学する際に、訪問看護ステーションから訪問看護についての情報を学校へ提供した場合の評価を新設する。</a:t>
            </a:r>
            <a:endParaRPr lang="en-US" altLang="ja-JP" b="1" u="sng" dirty="0">
              <a:solidFill>
                <a:srgbClr val="0070C0"/>
              </a:solidFill>
              <a:latin typeface="ＭＳ Ｐゴシック" panose="020B0600070205080204" pitchFamily="50" charset="-128"/>
            </a:endParaRPr>
          </a:p>
          <a:p>
            <a:pPr>
              <a:defRPr/>
            </a:pPr>
            <a:r>
              <a:rPr lang="en-US" altLang="ja-JP" b="1" u="sng" dirty="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新</a:t>
            </a:r>
            <a:r>
              <a:rPr lang="en-US" altLang="ja-JP" b="1" u="sng" dirty="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　　訪問看護情報提供療養費２：１</a:t>
            </a:r>
            <a:r>
              <a:rPr lang="en-US" altLang="ja-JP" b="1" u="sng" dirty="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５００円</a:t>
            </a:r>
            <a:endParaRPr lang="en-US" altLang="ja-JP"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17" name="テキスト ボックス 16"/>
          <p:cNvSpPr txBox="1"/>
          <p:nvPr/>
        </p:nvSpPr>
        <p:spPr>
          <a:xfrm>
            <a:off x="163885" y="5186843"/>
            <a:ext cx="9504000" cy="1569660"/>
          </a:xfrm>
          <a:prstGeom prst="rect">
            <a:avLst/>
          </a:prstGeom>
          <a:noFill/>
        </p:spPr>
        <p:txBody>
          <a:bodyPr wrap="square" rtlCol="0">
            <a:spAutoFit/>
          </a:bodyPr>
          <a:lstStyle/>
          <a:p>
            <a:pPr>
              <a:defRPr/>
            </a:pPr>
            <a:r>
              <a:rPr lang="ja-JP" altLang="en-US" sz="1200" dirty="0">
                <a:solidFill>
                  <a:prstClr val="black"/>
                </a:solidFill>
              </a:rPr>
              <a:t>［算定要件］</a:t>
            </a:r>
            <a:endParaRPr lang="en-US" altLang="ja-JP" sz="1200" dirty="0">
              <a:solidFill>
                <a:prstClr val="black"/>
              </a:solidFill>
            </a:endParaRPr>
          </a:p>
          <a:p>
            <a:pPr lvl="1">
              <a:defRPr/>
            </a:pPr>
            <a:r>
              <a:rPr lang="ja-JP" altLang="en-US" sz="1200" dirty="0">
                <a:solidFill>
                  <a:prstClr val="black"/>
                </a:solidFill>
              </a:rPr>
              <a:t>小学校又は中学校等に入学や転学時等の当該学校に初めて在籍する利用者</a:t>
            </a:r>
            <a:endParaRPr lang="en-US" altLang="ja-JP" sz="1200" dirty="0">
              <a:solidFill>
                <a:prstClr val="black"/>
              </a:solidFill>
            </a:endParaRPr>
          </a:p>
          <a:p>
            <a:pPr lvl="1">
              <a:defRPr/>
            </a:pPr>
            <a:r>
              <a:rPr lang="ja-JP" altLang="en-US" sz="1200" dirty="0">
                <a:solidFill>
                  <a:prstClr val="black"/>
                </a:solidFill>
              </a:rPr>
              <a:t>について、学校からの求めに応じて、指定訪問看護の状況を示す文書を添えて</a:t>
            </a:r>
            <a:endParaRPr lang="en-US" altLang="ja-JP" sz="1200" dirty="0">
              <a:solidFill>
                <a:prstClr val="black"/>
              </a:solidFill>
            </a:endParaRPr>
          </a:p>
          <a:p>
            <a:pPr lvl="1">
              <a:defRPr/>
            </a:pPr>
            <a:r>
              <a:rPr lang="ja-JP" altLang="en-US" sz="1200" dirty="0">
                <a:solidFill>
                  <a:prstClr val="black"/>
                </a:solidFill>
              </a:rPr>
              <a:t>必要な情報を提供した場合に、月１回に限り算定。</a:t>
            </a:r>
          </a:p>
          <a:p>
            <a:pPr>
              <a:defRPr/>
            </a:pPr>
            <a:r>
              <a:rPr lang="ja-JP" altLang="en-US" sz="1200" dirty="0">
                <a:solidFill>
                  <a:prstClr val="black"/>
                </a:solidFill>
              </a:rPr>
              <a:t>［算定対象］</a:t>
            </a:r>
            <a:endParaRPr lang="en-US" altLang="ja-JP" sz="1200" dirty="0">
              <a:solidFill>
                <a:prstClr val="black"/>
              </a:solidFill>
            </a:endParaRPr>
          </a:p>
          <a:p>
            <a:pPr lvl="1">
              <a:defRPr/>
            </a:pPr>
            <a:r>
              <a:rPr lang="ja-JP" altLang="en-US" sz="1200" dirty="0">
                <a:solidFill>
                  <a:prstClr val="black"/>
                </a:solidFill>
              </a:rPr>
              <a:t>（１）</a:t>
            </a:r>
            <a:r>
              <a:rPr lang="en-US" altLang="ja-JP" sz="1200" dirty="0">
                <a:solidFill>
                  <a:prstClr val="black"/>
                </a:solidFill>
              </a:rPr>
              <a:t> </a:t>
            </a:r>
            <a:r>
              <a:rPr lang="ja-JP" altLang="en-US" sz="1200" dirty="0">
                <a:solidFill>
                  <a:prstClr val="black"/>
                </a:solidFill>
              </a:rPr>
              <a:t>特掲診療料の施設基準等別表第７に掲げる疾病等の</a:t>
            </a:r>
            <a:r>
              <a:rPr lang="en-US" altLang="ja-JP" sz="1200" dirty="0">
                <a:solidFill>
                  <a:prstClr val="black"/>
                </a:solidFill>
              </a:rPr>
              <a:t>15</a:t>
            </a:r>
            <a:r>
              <a:rPr lang="ja-JP" altLang="en-US" sz="1200" dirty="0">
                <a:solidFill>
                  <a:prstClr val="black"/>
                </a:solidFill>
              </a:rPr>
              <a:t>歳未満の小児</a:t>
            </a:r>
          </a:p>
          <a:p>
            <a:pPr marL="727200" lvl="1" indent="-270000">
              <a:defRPr/>
            </a:pPr>
            <a:r>
              <a:rPr lang="ja-JP" altLang="en-US" sz="1200" dirty="0">
                <a:solidFill>
                  <a:prstClr val="black"/>
                </a:solidFill>
              </a:rPr>
              <a:t>（２） 特掲診療料の施設基準等別表第８に掲げる</a:t>
            </a:r>
            <a:r>
              <a:rPr lang="en-US" altLang="ja-JP" sz="1200" dirty="0">
                <a:solidFill>
                  <a:prstClr val="black"/>
                </a:solidFill>
              </a:rPr>
              <a:t>15</a:t>
            </a:r>
            <a:r>
              <a:rPr lang="ja-JP" altLang="en-US" sz="1200" dirty="0">
                <a:solidFill>
                  <a:prstClr val="black"/>
                </a:solidFill>
              </a:rPr>
              <a:t>歳未満の小児</a:t>
            </a:r>
          </a:p>
          <a:p>
            <a:pPr marL="727200" lvl="1" indent="-270000">
              <a:defRPr/>
            </a:pPr>
            <a:r>
              <a:rPr lang="ja-JP" altLang="en-US" sz="1200" dirty="0">
                <a:solidFill>
                  <a:prstClr val="black"/>
                </a:solidFill>
              </a:rPr>
              <a:t>（３） </a:t>
            </a:r>
            <a:r>
              <a:rPr lang="en-US" altLang="ja-JP" sz="1200" dirty="0">
                <a:solidFill>
                  <a:prstClr val="black"/>
                </a:solidFill>
              </a:rPr>
              <a:t>15</a:t>
            </a:r>
            <a:r>
              <a:rPr lang="ja-JP" altLang="en-US" sz="1200" dirty="0">
                <a:solidFill>
                  <a:prstClr val="black"/>
                </a:solidFill>
              </a:rPr>
              <a:t>歳未満の超重症児又は準超重症児　</a:t>
            </a:r>
          </a:p>
        </p:txBody>
      </p:sp>
      <p:sp>
        <p:nvSpPr>
          <p:cNvPr id="25" name="Rectangle 37"/>
          <p:cNvSpPr>
            <a:spLocks noChangeArrowheads="1"/>
          </p:cNvSpPr>
          <p:nvPr/>
        </p:nvSpPr>
        <p:spPr bwMode="auto">
          <a:xfrm>
            <a:off x="98552" y="861123"/>
            <a:ext cx="9689654" cy="2988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sz="2000" dirty="0">
                <a:solidFill>
                  <a:prstClr val="black"/>
                </a:solidFill>
                <a:latin typeface="ＭＳ Ｐゴシック" panose="020B0600070205080204" pitchFamily="50" charset="-128"/>
              </a:rPr>
              <a:t>　</a:t>
            </a:r>
            <a:r>
              <a:rPr lang="ja-JP" altLang="en-US" dirty="0">
                <a:solidFill>
                  <a:prstClr val="black"/>
                </a:solidFill>
                <a:latin typeface="ＭＳ Ｐゴシック" panose="020B0600070205080204" pitchFamily="50" charset="-128"/>
              </a:rPr>
              <a:t>訪問看護ステーションから自治体への情報提供が効果的に実施されるよう、利用者の状態等に基づき、算定要件や対象の見直しを行う。</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graphicFrame>
        <p:nvGraphicFramePr>
          <p:cNvPr id="26" name="表 25"/>
          <p:cNvGraphicFramePr>
            <a:graphicFrameLocks noGrp="1"/>
          </p:cNvGraphicFramePr>
          <p:nvPr>
            <p:extLst/>
          </p:nvPr>
        </p:nvGraphicFramePr>
        <p:xfrm>
          <a:off x="268468" y="1672376"/>
          <a:ext cx="3172364" cy="1924411"/>
        </p:xfrm>
        <a:graphic>
          <a:graphicData uri="http://schemas.openxmlformats.org/drawingml/2006/table">
            <a:tbl>
              <a:tblPr firstRow="1" bandRow="1">
                <a:tableStyleId>{FABFCF23-3B69-468F-B69F-88F6DE6A72F2}</a:tableStyleId>
              </a:tblPr>
              <a:tblGrid>
                <a:gridCol w="3172364">
                  <a:extLst>
                    <a:ext uri="{9D8B030D-6E8A-4147-A177-3AD203B41FA5}">
                      <a16:colId xmlns="" xmlns:a16="http://schemas.microsoft.com/office/drawing/2014/main" val="20000"/>
                    </a:ext>
                  </a:extLst>
                </a:gridCol>
              </a:tblGrid>
              <a:tr h="268227">
                <a:tc>
                  <a:txBody>
                    <a:bodyPr/>
                    <a:lstStyle/>
                    <a:p>
                      <a:pPr algn="ctr"/>
                      <a:r>
                        <a:rPr kumimoji="1" lang="ja-JP" altLang="en-US" sz="1400" dirty="0">
                          <a:latin typeface="+mn-ea"/>
                          <a:ea typeface="+mn-ea"/>
                        </a:rPr>
                        <a:t>現行</a:t>
                      </a:r>
                    </a:p>
                  </a:txBody>
                  <a:tcPr marL="99060" marR="99060" anchor="ctr"/>
                </a:tc>
                <a:extLst>
                  <a:ext uri="{0D108BD9-81ED-4DB2-BD59-A6C34878D82A}">
                    <a16:rowId xmlns="" xmlns:a16="http://schemas.microsoft.com/office/drawing/2014/main" val="10000"/>
                  </a:ext>
                </a:extLst>
              </a:tr>
              <a:tr h="1619611">
                <a:tc>
                  <a:txBody>
                    <a:bodyPr/>
                    <a:lstStyle/>
                    <a:p>
                      <a:pPr marL="0" marR="0" indent="0" algn="l" defTabSz="914400" rtl="0" eaLnBrk="1" fontAlgn="auto" latinLnBrk="0" hangingPunct="1">
                        <a:lnSpc>
                          <a:spcPts val="13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訪問看護情報提供療養費</a:t>
                      </a:r>
                      <a:r>
                        <a:rPr lang="en-US" altLang="ja-JP" sz="1200" dirty="0">
                          <a:solidFill>
                            <a:prstClr val="black"/>
                          </a:solidFill>
                          <a:latin typeface="ＭＳ Ｐゴシック"/>
                        </a:rPr>
                        <a:t>】</a:t>
                      </a:r>
                    </a:p>
                    <a:p>
                      <a:pPr marL="0" indent="0">
                        <a:lnSpc>
                          <a:spcPts val="1300"/>
                        </a:lnSpc>
                        <a:spcBef>
                          <a:spcPts val="600"/>
                        </a:spcBef>
                        <a:defRPr/>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pPr marL="171450" indent="-171450">
                        <a:lnSpc>
                          <a:spcPts val="1300"/>
                        </a:lnSpc>
                        <a:spcBef>
                          <a:spcPts val="600"/>
                        </a:spcBef>
                        <a:buFont typeface="Arial" panose="020B0604020202020204" pitchFamily="34" charset="0"/>
                        <a:buChar char="•"/>
                        <a:defRPr/>
                      </a:pPr>
                      <a:r>
                        <a:rPr lang="ja-JP" altLang="en-US" sz="1200" dirty="0">
                          <a:solidFill>
                            <a:prstClr val="black"/>
                          </a:solidFill>
                          <a:latin typeface="ＭＳ Ｐゴシック"/>
                        </a:rPr>
                        <a:t>指定訪問看護の状況を示す文書を添えて、当該利用者に係る保健福祉サービスに必要な情報を提供した場合に算定</a:t>
                      </a:r>
                      <a:endParaRPr lang="en-US" altLang="ja-JP" sz="12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27" name="表 26"/>
          <p:cNvGraphicFramePr>
            <a:graphicFrameLocks noGrp="1"/>
          </p:cNvGraphicFramePr>
          <p:nvPr>
            <p:extLst/>
          </p:nvPr>
        </p:nvGraphicFramePr>
        <p:xfrm>
          <a:off x="4116179" y="1663986"/>
          <a:ext cx="5635743" cy="2088792"/>
        </p:xfrm>
        <a:graphic>
          <a:graphicData uri="http://schemas.openxmlformats.org/drawingml/2006/table">
            <a:tbl>
              <a:tblPr firstRow="1" bandRow="1">
                <a:tableStyleId>{9DCAF9ED-07DC-4A11-8D7F-57B35C25682E}</a:tableStyleId>
              </a:tblPr>
              <a:tblGrid>
                <a:gridCol w="5635743">
                  <a:extLst>
                    <a:ext uri="{9D8B030D-6E8A-4147-A177-3AD203B41FA5}">
                      <a16:colId xmlns="" xmlns:a16="http://schemas.microsoft.com/office/drawing/2014/main" val="20000"/>
                    </a:ext>
                  </a:extLst>
                </a:gridCol>
              </a:tblGrid>
              <a:tr h="296413">
                <a:tc>
                  <a:txBody>
                    <a:bodyPr/>
                    <a:lstStyle/>
                    <a:p>
                      <a:pPr algn="ctr"/>
                      <a:r>
                        <a:rPr kumimoji="1" lang="ja-JP" altLang="en-US" sz="1400" u="none" dirty="0">
                          <a:latin typeface="+mn-ea"/>
                          <a:ea typeface="+mn-ea"/>
                        </a:rPr>
                        <a:t>改定後</a:t>
                      </a:r>
                    </a:p>
                  </a:txBody>
                  <a:tcPr marL="99060" marR="99060" anchor="ctr"/>
                </a:tc>
                <a:extLst>
                  <a:ext uri="{0D108BD9-81ED-4DB2-BD59-A6C34878D82A}">
                    <a16:rowId xmlns="" xmlns:a16="http://schemas.microsoft.com/office/drawing/2014/main" val="10000"/>
                  </a:ext>
                </a:extLst>
              </a:tr>
              <a:tr h="1783992">
                <a:tc>
                  <a:txBody>
                    <a:bodyPr/>
                    <a:lstStyle/>
                    <a:p>
                      <a:pPr marL="0" marR="0" indent="0" algn="l" defTabSz="914400" rtl="0" eaLnBrk="1" fontAlgn="auto" latinLnBrk="0" hangingPunct="1">
                        <a:lnSpc>
                          <a:spcPts val="13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訪問看護情報提供療養費</a:t>
                      </a:r>
                      <a:r>
                        <a:rPr lang="ja-JP" altLang="en-US" sz="1200" b="1" u="sng" dirty="0">
                          <a:solidFill>
                            <a:srgbClr val="0070C0"/>
                          </a:solidFill>
                          <a:latin typeface="ＭＳ Ｐゴシック"/>
                        </a:rPr>
                        <a:t>１</a:t>
                      </a:r>
                      <a:r>
                        <a:rPr lang="en-US" altLang="ja-JP" sz="1200" dirty="0">
                          <a:solidFill>
                            <a:prstClr val="black"/>
                          </a:solidFill>
                          <a:latin typeface="ＭＳ Ｐゴシック"/>
                        </a:rPr>
                        <a:t>】</a:t>
                      </a:r>
                    </a:p>
                    <a:p>
                      <a:pPr marL="0" indent="0">
                        <a:lnSpc>
                          <a:spcPts val="1300"/>
                        </a:lnSpc>
                        <a:spcBef>
                          <a:spcPts val="600"/>
                        </a:spcBef>
                        <a:defRPr/>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pPr marL="171450" indent="-171450">
                        <a:lnSpc>
                          <a:spcPts val="1300"/>
                        </a:lnSpc>
                        <a:spcBef>
                          <a:spcPts val="600"/>
                        </a:spcBef>
                        <a:buFont typeface="Arial" panose="020B0604020202020204" pitchFamily="34" charset="0"/>
                        <a:buChar char="•"/>
                        <a:defRPr/>
                      </a:pPr>
                      <a:r>
                        <a:rPr lang="ja-JP" altLang="en-US" sz="1200" b="1" u="sng" dirty="0">
                          <a:solidFill>
                            <a:srgbClr val="0070C0"/>
                          </a:solidFill>
                          <a:latin typeface="ＭＳ Ｐゴシック"/>
                        </a:rPr>
                        <a:t>市町村等からの求めに応じて、</a:t>
                      </a:r>
                      <a:r>
                        <a:rPr lang="ja-JP" altLang="en-US" sz="1200" dirty="0">
                          <a:solidFill>
                            <a:prstClr val="black"/>
                          </a:solidFill>
                          <a:latin typeface="ＭＳ Ｐゴシック"/>
                        </a:rPr>
                        <a:t>指定訪問看護の状況を示す文書を添えて、当該利用者に係る保健福祉サービスに必要な情報を提供した場合に算定</a:t>
                      </a:r>
                    </a:p>
                    <a:p>
                      <a:pPr marL="0" indent="0">
                        <a:lnSpc>
                          <a:spcPts val="1300"/>
                        </a:lnSpc>
                        <a:spcBef>
                          <a:spcPts val="600"/>
                        </a:spcBef>
                        <a:buFont typeface="Arial" panose="020B0604020202020204" pitchFamily="34" charset="0"/>
                        <a:buNone/>
                        <a:defRPr/>
                      </a:pPr>
                      <a:r>
                        <a:rPr lang="ja-JP" altLang="en-US" sz="1200" b="1" u="sng" dirty="0">
                          <a:solidFill>
                            <a:srgbClr val="0070C0"/>
                          </a:solidFill>
                          <a:latin typeface="ＭＳ Ｐゴシック"/>
                        </a:rPr>
                        <a:t>［算定対象］</a:t>
                      </a:r>
                      <a:endParaRPr lang="en-US" altLang="ja-JP" sz="1200" b="1" u="sng" dirty="0">
                        <a:solidFill>
                          <a:srgbClr val="0070C0"/>
                        </a:solidFill>
                        <a:latin typeface="ＭＳ Ｐゴシック"/>
                      </a:endParaRPr>
                    </a:p>
                    <a:p>
                      <a:pPr marL="457200" lvl="1" indent="0">
                        <a:lnSpc>
                          <a:spcPts val="1000"/>
                        </a:lnSpc>
                        <a:spcBef>
                          <a:spcPts val="600"/>
                        </a:spcBef>
                        <a:buFont typeface="Arial" panose="020B0604020202020204" pitchFamily="34" charset="0"/>
                        <a:buNone/>
                        <a:defRPr/>
                      </a:pPr>
                      <a:r>
                        <a:rPr lang="ja-JP" altLang="en-US" sz="1200" dirty="0">
                          <a:solidFill>
                            <a:srgbClr val="0070C0"/>
                          </a:solidFill>
                          <a:latin typeface="ＭＳ Ｐゴシック"/>
                        </a:rPr>
                        <a:t>（１）　特掲診療料の施設基準等別表第７に掲げる疾病等の者</a:t>
                      </a:r>
                    </a:p>
                    <a:p>
                      <a:pPr marL="457200" lvl="1" indent="0">
                        <a:lnSpc>
                          <a:spcPts val="1000"/>
                        </a:lnSpc>
                        <a:spcBef>
                          <a:spcPts val="600"/>
                        </a:spcBef>
                        <a:buFont typeface="Arial" panose="020B0604020202020204" pitchFamily="34" charset="0"/>
                        <a:buNone/>
                        <a:defRPr/>
                      </a:pPr>
                      <a:r>
                        <a:rPr lang="ja-JP" altLang="en-US" sz="1200" dirty="0">
                          <a:solidFill>
                            <a:srgbClr val="0070C0"/>
                          </a:solidFill>
                          <a:latin typeface="ＭＳ Ｐゴシック"/>
                        </a:rPr>
                        <a:t>（２）　特掲診療料の施設基準等別表第８に掲げる者</a:t>
                      </a:r>
                    </a:p>
                    <a:p>
                      <a:pPr marL="457200" lvl="1" indent="0">
                        <a:lnSpc>
                          <a:spcPts val="1000"/>
                        </a:lnSpc>
                        <a:spcBef>
                          <a:spcPts val="600"/>
                        </a:spcBef>
                        <a:buFont typeface="Arial" panose="020B0604020202020204" pitchFamily="34" charset="0"/>
                        <a:buNone/>
                        <a:defRPr/>
                      </a:pPr>
                      <a:r>
                        <a:rPr lang="ja-JP" altLang="en-US" sz="1200" dirty="0">
                          <a:solidFill>
                            <a:srgbClr val="0070C0"/>
                          </a:solidFill>
                          <a:latin typeface="ＭＳ Ｐゴシック"/>
                        </a:rPr>
                        <a:t>（３）　精神障害を有する者又はその家族等</a:t>
                      </a:r>
                    </a:p>
                  </a:txBody>
                  <a:tcPr marL="99060" marR="99060" horzOverflow="overflow"/>
                </a:tc>
                <a:extLst>
                  <a:ext uri="{0D108BD9-81ED-4DB2-BD59-A6C34878D82A}">
                    <a16:rowId xmlns="" xmlns:a16="http://schemas.microsoft.com/office/drawing/2014/main" val="10001"/>
                  </a:ext>
                </a:extLst>
              </a:tr>
            </a:tbl>
          </a:graphicData>
        </a:graphic>
      </p:graphicFrame>
      <p:sp>
        <p:nvSpPr>
          <p:cNvPr id="28" name="右矢印 27"/>
          <p:cNvSpPr/>
          <p:nvPr/>
        </p:nvSpPr>
        <p:spPr>
          <a:xfrm>
            <a:off x="3554844" y="2401716"/>
            <a:ext cx="468000" cy="652462"/>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pSp>
        <p:nvGrpSpPr>
          <p:cNvPr id="5" name="グループ化 4"/>
          <p:cNvGrpSpPr/>
          <p:nvPr/>
        </p:nvGrpSpPr>
        <p:grpSpPr>
          <a:xfrm>
            <a:off x="5740553" y="4530655"/>
            <a:ext cx="3939124" cy="2159693"/>
            <a:chOff x="5740553" y="4530645"/>
            <a:chExt cx="3939123" cy="2159693"/>
          </a:xfrm>
        </p:grpSpPr>
        <p:grpSp>
          <p:nvGrpSpPr>
            <p:cNvPr id="41" name="グループ化 40"/>
            <p:cNvGrpSpPr/>
            <p:nvPr/>
          </p:nvGrpSpPr>
          <p:grpSpPr>
            <a:xfrm>
              <a:off x="5740553" y="4530645"/>
              <a:ext cx="1600022" cy="1122406"/>
              <a:chOff x="523724" y="3834096"/>
              <a:chExt cx="1258131" cy="1048735"/>
            </a:xfrm>
          </p:grpSpPr>
          <p:sp>
            <p:nvSpPr>
              <p:cNvPr id="42" name="円/楕円 41"/>
              <p:cNvSpPr/>
              <p:nvPr/>
            </p:nvSpPr>
            <p:spPr>
              <a:xfrm>
                <a:off x="523724" y="4254376"/>
                <a:ext cx="1258131" cy="628455"/>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algn="ctr">
                  <a:defRPr/>
                </a:pPr>
                <a:endParaRPr kumimoji="0" lang="ja-JP" altLang="en-US" kern="0">
                  <a:solidFill>
                    <a:prstClr val="white"/>
                  </a:solidFill>
                </a:endParaRPr>
              </a:p>
            </p:txBody>
          </p:sp>
          <p:pic>
            <p:nvPicPr>
              <p:cNvPr id="43" name="Picture 14" descr="http://1.bp.blogspot.com/-oMgIvKQd3t8/V2vXnEgy8zI/AAAAAAAA73k/e0EfqlNMyAY4pRGZipIM0rZBapAEQ3u4ACLcB/s800/building_house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3724" y="399066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10" descr="http://2.bp.blogspot.com/-XF-4XNDxO2g/VmFkBRHkXPI/AAAAAAAA1b0/P38LiMdJhgA/s800/stand1_front06_woman.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997" y="3840564"/>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12" descr="http://3.bp.blogspot.com/-6PbsTK7_BRM/VmFkA9OHslI/AAAAAAAA1bw/d9wvGFac3pg/s800/stand1_front05_man.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96654" y="3834096"/>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6" descr="http://1.bp.blogspot.com/-1VnkvF3Vbn0/VCkbJRkVpwI/AAAAAAAAnCE/HUDl8LC9DnI/s800/kurumaisu_boy.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42970" y="4047233"/>
                <a:ext cx="595430" cy="71357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 name="グループ化 2"/>
            <p:cNvGrpSpPr/>
            <p:nvPr/>
          </p:nvGrpSpPr>
          <p:grpSpPr>
            <a:xfrm>
              <a:off x="8043838" y="5511956"/>
              <a:ext cx="1635838" cy="1178382"/>
              <a:chOff x="8298701" y="5467773"/>
              <a:chExt cx="1368000" cy="999250"/>
            </a:xfrm>
          </p:grpSpPr>
          <p:grpSp>
            <p:nvGrpSpPr>
              <p:cNvPr id="31" name="グループ化 30"/>
              <p:cNvGrpSpPr/>
              <p:nvPr/>
            </p:nvGrpSpPr>
            <p:grpSpPr>
              <a:xfrm>
                <a:off x="8298701" y="5467773"/>
                <a:ext cx="1368000" cy="995217"/>
                <a:chOff x="1007880" y="4071594"/>
                <a:chExt cx="2265570" cy="1842383"/>
              </a:xfrm>
            </p:grpSpPr>
            <p:sp>
              <p:nvSpPr>
                <p:cNvPr id="33" name="円/楕円 32"/>
                <p:cNvSpPr/>
                <p:nvPr/>
              </p:nvSpPr>
              <p:spPr>
                <a:xfrm>
                  <a:off x="1007880" y="4438213"/>
                  <a:ext cx="2265570" cy="1475764"/>
                </a:xfrm>
                <a:prstGeom prst="ellipse">
                  <a:avLst/>
                </a:prstGeom>
                <a:solidFill>
                  <a:srgbClr val="FFCCFF">
                    <a:alpha val="55000"/>
                  </a:srgbClr>
                </a:solidFill>
                <a:ln w="12700" cap="flat" cmpd="sng" algn="ctr">
                  <a:solidFill>
                    <a:srgbClr val="FFCCFF"/>
                  </a:solidFill>
                  <a:prstDash val="solid"/>
                </a:ln>
                <a:effectLst/>
              </p:spPr>
              <p:txBody>
                <a:bodyPr rtlCol="0" anchor="ctr"/>
                <a:lstStyle/>
                <a:p>
                  <a:pPr algn="ctr">
                    <a:defRPr/>
                  </a:pPr>
                  <a:endParaRPr kumimoji="0" lang="ja-JP" altLang="en-US" kern="0">
                    <a:solidFill>
                      <a:prstClr val="black"/>
                    </a:solidFill>
                  </a:endParaRPr>
                </a:p>
              </p:txBody>
            </p:sp>
            <p:pic>
              <p:nvPicPr>
                <p:cNvPr id="35" name="Picture 18" descr="校舎のイラスト">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204930" y="4071594"/>
                  <a:ext cx="1904999" cy="1200150"/>
                </a:xfrm>
                <a:prstGeom prst="rect">
                  <a:avLst/>
                </a:prstGeom>
                <a:noFill/>
                <a:extLst>
                  <a:ext uri="{909E8E84-426E-40DD-AFC4-6F175D3DCCD1}">
                    <a14:hiddenFill xmlns:a14="http://schemas.microsoft.com/office/drawing/2010/main">
                      <a:solidFill>
                        <a:srgbClr val="FFFFFF"/>
                      </a:solidFill>
                    </a14:hiddenFill>
                  </a:ext>
                </a:extLst>
              </p:spPr>
            </p:pic>
          </p:grpSp>
          <p:pic>
            <p:nvPicPr>
              <p:cNvPr id="1026" name="Picture 2" descr="http://1.bp.blogspot.com/-ZqQQsOyX8Xc/VD3SYol2_aI/AAAAAAAAoTM/DFXLZg14l7E/s800/school_print_kubaru.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82643" y="5669597"/>
                <a:ext cx="656880" cy="797426"/>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右矢印 1"/>
            <p:cNvSpPr/>
            <p:nvPr/>
          </p:nvSpPr>
          <p:spPr>
            <a:xfrm rot="14102655">
              <a:off x="6887700" y="5560951"/>
              <a:ext cx="289905" cy="445391"/>
            </a:xfrm>
            <a:prstGeom prst="rightArrow">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8" name="テキスト ボックス 47"/>
            <p:cNvSpPr txBox="1"/>
            <p:nvPr/>
          </p:nvSpPr>
          <p:spPr>
            <a:xfrm>
              <a:off x="6181560" y="5972904"/>
              <a:ext cx="1181405" cy="246221"/>
            </a:xfrm>
            <a:prstGeom prst="rect">
              <a:avLst/>
            </a:prstGeom>
            <a:noFill/>
          </p:spPr>
          <p:txBody>
            <a:bodyPr wrap="square" rtlCol="0">
              <a:spAutoFit/>
            </a:bodyPr>
            <a:lstStyle/>
            <a:p>
              <a:r>
                <a:rPr lang="ja-JP" altLang="en-US" sz="10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定期的な訪問看護</a:t>
              </a:r>
            </a:p>
          </p:txBody>
        </p:sp>
        <p:pic>
          <p:nvPicPr>
            <p:cNvPr id="1028" name="Picture 4" descr="書類と封筒のイラスト">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886960" y="4937617"/>
              <a:ext cx="632189" cy="653425"/>
            </a:xfrm>
            <a:prstGeom prst="rect">
              <a:avLst/>
            </a:prstGeom>
            <a:noFill/>
            <a:extLst>
              <a:ext uri="{909E8E84-426E-40DD-AFC4-6F175D3DCCD1}">
                <a14:hiddenFill xmlns:a14="http://schemas.microsoft.com/office/drawing/2010/main">
                  <a:solidFill>
                    <a:srgbClr val="FFFFFF"/>
                  </a:solidFill>
                </a14:hiddenFill>
              </a:ext>
            </a:extLst>
          </p:spPr>
        </p:pic>
        <p:sp>
          <p:nvSpPr>
            <p:cNvPr id="49" name="右矢印 48"/>
            <p:cNvSpPr/>
            <p:nvPr/>
          </p:nvSpPr>
          <p:spPr>
            <a:xfrm rot="22140000">
              <a:off x="7788701" y="5584055"/>
              <a:ext cx="540000" cy="199873"/>
            </a:xfrm>
            <a:prstGeom prst="rightArrow">
              <a:avLst>
                <a:gd name="adj1" fmla="val 50000"/>
                <a:gd name="adj2" fmla="val 39489"/>
              </a:avLst>
            </a:prstGeom>
            <a:solidFill>
              <a:srgbClr val="FFCCCC"/>
            </a:solidFill>
            <a:ln w="12700">
              <a:solidFill>
                <a:srgbClr val="FF99F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7" name="Picture 6" descr="http://3.bp.blogspot.com/-qg77VZduUQk/V2ub12BzJmI/AAAAAAAA7sk/6jW0yuZUngkXKin5Yp0HvUrmh8iBIwmlgCLcB/s800/houmon_shinryou_shifuku.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800000" flipH="1" flipV="1">
              <a:off x="7133459" y="5366734"/>
              <a:ext cx="843877" cy="1116000"/>
            </a:xfrm>
            <a:prstGeom prst="rect">
              <a:avLst/>
            </a:prstGeom>
            <a:noFill/>
            <a:extLst>
              <a:ext uri="{909E8E84-426E-40DD-AFC4-6F175D3DCCD1}">
                <a14:hiddenFill xmlns:a14="http://schemas.microsoft.com/office/drawing/2010/main">
                  <a:solidFill>
                    <a:srgbClr val="FFFFFF"/>
                  </a:solidFill>
                </a14:hiddenFill>
              </a:ext>
            </a:extLst>
          </p:spPr>
        </p:pic>
        <p:sp>
          <p:nvSpPr>
            <p:cNvPr id="50" name="テキスト ボックス 49"/>
            <p:cNvSpPr txBox="1"/>
            <p:nvPr/>
          </p:nvSpPr>
          <p:spPr>
            <a:xfrm>
              <a:off x="7638895" y="4739129"/>
              <a:ext cx="1764000" cy="246221"/>
            </a:xfrm>
            <a:prstGeom prst="rect">
              <a:avLst/>
            </a:prstGeom>
            <a:noFill/>
          </p:spPr>
          <p:txBody>
            <a:bodyPr wrap="square" rtlCol="0">
              <a:spAutoFit/>
            </a:bodyPr>
            <a:lstStyle/>
            <a:p>
              <a:r>
                <a:rPr lang="ja-JP" altLang="en-US" sz="1000"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訪問看護についての情報提供</a:t>
              </a:r>
            </a:p>
          </p:txBody>
        </p:sp>
      </p:grpSp>
      <p:pic>
        <p:nvPicPr>
          <p:cNvPr id="1030" name="Picture 6" descr="http://1.bp.blogspot.com/--n-q0MpZ8Jw/V9ppd8H4ctI/AAAAAAAA9qw/4uLfZapZZZcOx-ACfIy_v2rudy5_0HRtACLcB/s800/nurse_shortcut.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9098773" y="5828132"/>
            <a:ext cx="462838" cy="774835"/>
          </a:xfrm>
          <a:prstGeom prst="rect">
            <a:avLst/>
          </a:prstGeom>
          <a:noFill/>
          <a:extLst>
            <a:ext uri="{909E8E84-426E-40DD-AFC4-6F175D3DCCD1}">
              <a14:hiddenFill xmlns:a14="http://schemas.microsoft.com/office/drawing/2010/main">
                <a:solidFill>
                  <a:srgbClr val="FFFFFF"/>
                </a:solidFill>
              </a14:hiddenFill>
            </a:ext>
          </a:extLst>
        </p:spPr>
      </p:pic>
      <p:sp>
        <p:nvSpPr>
          <p:cNvPr id="51" name="テキスト ボックス 50"/>
          <p:cNvSpPr txBox="1"/>
          <p:nvPr/>
        </p:nvSpPr>
        <p:spPr>
          <a:xfrm>
            <a:off x="9023253" y="5467931"/>
            <a:ext cx="485932" cy="230832"/>
          </a:xfrm>
          <a:prstGeom prst="rect">
            <a:avLst/>
          </a:prstGeom>
          <a:noFill/>
        </p:spPr>
        <p:txBody>
          <a:bodyPr wrap="square" rtlCol="0">
            <a:spAutoFit/>
          </a:bodyPr>
          <a:lstStyle/>
          <a:p>
            <a:r>
              <a:rPr lang="ja-JP" altLang="en-US" sz="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学校</a:t>
            </a:r>
          </a:p>
        </p:txBody>
      </p:sp>
      <p:sp>
        <p:nvSpPr>
          <p:cNvPr id="36" name="Rectangle 2"/>
          <p:cNvSpPr txBox="1">
            <a:spLocks noChangeArrowheads="1"/>
          </p:cNvSpPr>
          <p:nvPr/>
        </p:nvSpPr>
        <p:spPr>
          <a:xfrm>
            <a:off x="117941" y="3849123"/>
            <a:ext cx="410445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（１０）学校への情報提供に係る評価</a:t>
            </a:r>
            <a:endParaRPr lang="en-US" altLang="ja-JP" sz="2000" dirty="0">
              <a:solidFill>
                <a:prstClr val="black"/>
              </a:solidFill>
            </a:endParaRPr>
          </a:p>
        </p:txBody>
      </p:sp>
      <p:sp>
        <p:nvSpPr>
          <p:cNvPr id="37" name="Rectangle 2"/>
          <p:cNvSpPr txBox="1">
            <a:spLocks noChangeArrowheads="1"/>
          </p:cNvSpPr>
          <p:nvPr/>
        </p:nvSpPr>
        <p:spPr>
          <a:xfrm>
            <a:off x="98552" y="608082"/>
            <a:ext cx="410445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（９）自治体への情報提供の見直し</a:t>
            </a:r>
            <a:endParaRPr lang="ja-JP" altLang="ja-JP" sz="2000" dirty="0">
              <a:solidFill>
                <a:prstClr val="black"/>
              </a:solidFill>
            </a:endParaRPr>
          </a:p>
        </p:txBody>
      </p:sp>
      <p:sp>
        <p:nvSpPr>
          <p:cNvPr id="38"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4"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9" name="テキスト ボックス 38"/>
          <p:cNvSpPr txBox="1"/>
          <p:nvPr/>
        </p:nvSpPr>
        <p:spPr>
          <a:xfrm>
            <a:off x="4376936" y="618119"/>
            <a:ext cx="18046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1002-1003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1015</a:t>
            </a:r>
            <a:endParaRPr lang="ja-JP" altLang="en-US" sz="1100" dirty="0">
              <a:solidFill>
                <a:srgbClr val="002060"/>
              </a:solidFill>
              <a:latin typeface="ＭＳ Ｐゴシック" panose="020B0600070205080204" pitchFamily="50" charset="-128"/>
            </a:endParaRPr>
          </a:p>
        </p:txBody>
      </p:sp>
      <p:sp>
        <p:nvSpPr>
          <p:cNvPr id="40" name="テキスト ボックス 39"/>
          <p:cNvSpPr txBox="1"/>
          <p:nvPr/>
        </p:nvSpPr>
        <p:spPr>
          <a:xfrm>
            <a:off x="4376936" y="3893930"/>
            <a:ext cx="18046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1002-1003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0618876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46613" y="993956"/>
            <a:ext cx="9792000" cy="5832000"/>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2000" kern="100" dirty="0">
                <a:solidFill>
                  <a:prstClr val="black"/>
                </a:solidFill>
                <a:latin typeface="ＭＳ Ｐゴシック" panose="020B0600070205080204" pitchFamily="50" charset="-128"/>
                <a:cs typeface="Times New Roman" panose="02020603050405020304" pitchFamily="18" charset="0"/>
              </a:rPr>
              <a:t>　訪問看護ステーションが利用者に対して喀痰吸引等の業務を行う介護職員等と連携した場合の</a:t>
            </a:r>
            <a:r>
              <a:rPr lang="ja-JP" altLang="ja-JP" sz="2000" kern="100" dirty="0">
                <a:solidFill>
                  <a:prstClr val="black"/>
                </a:solidFill>
                <a:latin typeface="ＭＳ Ｐゴシック" panose="020B0600070205080204" pitchFamily="50" charset="-128"/>
                <a:cs typeface="Times New Roman" panose="02020603050405020304" pitchFamily="18" charset="0"/>
              </a:rPr>
              <a:t>評価を新設する。</a:t>
            </a:r>
          </a:p>
          <a:p>
            <a:pPr indent="177800"/>
            <a:r>
              <a:rPr lang="en-US" altLang="ja-JP" sz="2000" kern="100" dirty="0">
                <a:solidFill>
                  <a:prstClr val="black"/>
                </a:solidFill>
                <a:latin typeface="ＭＳ Ｐゴシック" panose="020B0600070205080204" pitchFamily="50" charset="-128"/>
                <a:cs typeface="Times New Roman" panose="02020603050405020304" pitchFamily="18" charset="0"/>
              </a:rPr>
              <a:t> </a:t>
            </a:r>
            <a:r>
              <a:rPr lang="ja-JP" altLang="en-US" sz="2000" kern="100" dirty="0">
                <a:solidFill>
                  <a:prstClr val="black"/>
                </a:solidFill>
                <a:latin typeface="ＭＳ Ｐゴシック" panose="020B0600070205080204" pitchFamily="50" charset="-128"/>
                <a:cs typeface="Times New Roman" panose="02020603050405020304" pitchFamily="18" charset="0"/>
              </a:rPr>
              <a:t>　　</a:t>
            </a:r>
            <a:r>
              <a:rPr lang="ja-JP" altLang="en-US" kern="100" dirty="0">
                <a:solidFill>
                  <a:srgbClr val="0070C0"/>
                </a:solidFill>
                <a:latin typeface="ＭＳ Ｐゴシック" panose="020B0600070205080204" pitchFamily="50" charset="-128"/>
                <a:cs typeface="Times New Roman" panose="02020603050405020304" pitchFamily="18" charset="0"/>
              </a:rPr>
              <a:t>　（訪問看護管理療養費）</a:t>
            </a:r>
            <a:endParaRPr lang="ja-JP" altLang="ja-JP" kern="100" dirty="0">
              <a:solidFill>
                <a:srgbClr val="0070C0"/>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看護・介護職員連携強化加算：２</a:t>
            </a:r>
            <a:r>
              <a:rPr lang="en-US" altLang="ja-JP" u="sng" dirty="0">
                <a:solidFill>
                  <a:srgbClr val="0070C0"/>
                </a:solidFill>
                <a:latin typeface="ＭＳ Ｐゴシック" panose="020B0600070205080204" pitchFamily="50" charset="-128"/>
              </a:rPr>
              <a:t>,</a:t>
            </a:r>
            <a:r>
              <a:rPr lang="ja-JP" altLang="en-US" u="sng" dirty="0">
                <a:solidFill>
                  <a:srgbClr val="0070C0"/>
                </a:solidFill>
                <a:latin typeface="ＭＳ Ｐゴシック" panose="020B0600070205080204" pitchFamily="50" charset="-128"/>
              </a:rPr>
              <a:t>５００円</a:t>
            </a:r>
            <a:endParaRPr lang="en-US" altLang="ja-JP" u="sng" dirty="0">
              <a:solidFill>
                <a:srgbClr val="0070C0"/>
              </a:solidFill>
              <a:latin typeface="ＭＳ Ｐゴシック" panose="020B0600070205080204" pitchFamily="50" charset="-128"/>
            </a:endParaRPr>
          </a:p>
          <a:p>
            <a:pPr indent="177800"/>
            <a:r>
              <a:rPr lang="ja-JP" altLang="en-US" kern="100" dirty="0">
                <a:solidFill>
                  <a:srgbClr val="0070C0"/>
                </a:solidFill>
                <a:latin typeface="ＭＳ Ｐゴシック" panose="020B0600070205080204" pitchFamily="50" charset="-128"/>
                <a:cs typeface="Times New Roman" panose="02020603050405020304" pitchFamily="18" charset="0"/>
              </a:rPr>
              <a:t>　　　　</a:t>
            </a:r>
            <a:r>
              <a:rPr lang="ja-JP" altLang="en-US" sz="1700" kern="100" dirty="0">
                <a:solidFill>
                  <a:srgbClr val="0070C0"/>
                </a:solidFill>
                <a:latin typeface="ＭＳ Ｐゴシック" panose="020B0600070205080204" pitchFamily="50" charset="-128"/>
                <a:cs typeface="Times New Roman" panose="02020603050405020304" pitchFamily="18" charset="0"/>
              </a:rPr>
              <a:t>（在宅患者訪問看護・指導料／同一建物居住者訪問看護・指導料／精神科訪問看護・指導料）</a:t>
            </a:r>
            <a:endParaRPr lang="ja-JP" altLang="ja-JP" sz="1700" kern="100" dirty="0">
              <a:solidFill>
                <a:srgbClr val="0070C0"/>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看護・介護職員連携強化加算：２５０点</a:t>
            </a:r>
            <a:endParaRPr lang="en-US" altLang="ja-JP" dirty="0">
              <a:solidFill>
                <a:srgbClr val="0070C0"/>
              </a:solidFill>
              <a:latin typeface="ＭＳ Ｐゴシック" panose="020B0600070205080204" pitchFamily="50" charset="-128"/>
            </a:endParaRPr>
          </a:p>
          <a:p>
            <a:pPr>
              <a:lnSpc>
                <a:spcPts val="1200"/>
              </a:lnSpc>
            </a:pPr>
            <a:r>
              <a:rPr lang="ja-JP" altLang="en-US" sz="1200" dirty="0">
                <a:solidFill>
                  <a:srgbClr val="0070C0"/>
                </a:solidFill>
                <a:latin typeface="ＭＳ Ｐゴシック" panose="020B0600070205080204" pitchFamily="50" charset="-128"/>
              </a:rPr>
              <a:t>　　　　　</a:t>
            </a:r>
            <a:r>
              <a:rPr lang="ja-JP" altLang="en-US" sz="1100" dirty="0">
                <a:solidFill>
                  <a:srgbClr val="0070C0"/>
                </a:solidFill>
                <a:latin typeface="ＭＳ Ｐゴシック" panose="020B0600070205080204" pitchFamily="50" charset="-128"/>
              </a:rPr>
              <a:t>　</a:t>
            </a:r>
            <a:endParaRPr lang="en-US" altLang="ja-JP" sz="1100" dirty="0">
              <a:solidFill>
                <a:srgbClr val="0070C0"/>
              </a:solidFill>
              <a:latin typeface="ＭＳ Ｐゴシック" panose="020B0600070205080204" pitchFamily="50" charset="-128"/>
            </a:endParaRPr>
          </a:p>
          <a:p>
            <a:pPr>
              <a:lnSpc>
                <a:spcPts val="1200"/>
              </a:lnSpc>
            </a:pPr>
            <a:r>
              <a:rPr lang="ja-JP" altLang="en-US" sz="1100" dirty="0">
                <a:solidFill>
                  <a:srgbClr val="0070C0"/>
                </a:solidFill>
                <a:latin typeface="ＭＳ Ｐゴシック" panose="020B0600070205080204" pitchFamily="50" charset="-128"/>
              </a:rPr>
              <a:t>　　　　</a:t>
            </a:r>
            <a:r>
              <a:rPr lang="ja-JP" altLang="en-US" sz="1200" dirty="0">
                <a:solidFill>
                  <a:srgbClr val="0070C0"/>
                </a:solidFill>
                <a:latin typeface="ＭＳ Ｐゴシック" panose="020B0600070205080204" pitchFamily="50" charset="-128"/>
              </a:rPr>
              <a:t>　　</a:t>
            </a: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算定要件</a:t>
            </a:r>
            <a:r>
              <a:rPr lang="en-US" altLang="ja-JP" sz="1200" dirty="0">
                <a:solidFill>
                  <a:prstClr val="black"/>
                </a:solidFill>
                <a:latin typeface="ＭＳ Ｐゴシック" panose="020B0600070205080204" pitchFamily="50" charset="-128"/>
              </a:rPr>
              <a:t>]</a:t>
            </a:r>
          </a:p>
          <a:p>
            <a:pPr>
              <a:lnSpc>
                <a:spcPts val="1200"/>
              </a:lnSpc>
            </a:pPr>
            <a:r>
              <a:rPr lang="ja-JP" altLang="en-US" sz="1100" dirty="0">
                <a:solidFill>
                  <a:prstClr val="black"/>
                </a:solidFill>
                <a:latin typeface="ＭＳ Ｐゴシック" panose="020B0600070205080204" pitchFamily="50" charset="-128"/>
              </a:rPr>
              <a:t>　　　　　　　　　</a:t>
            </a:r>
            <a:r>
              <a:rPr lang="ja-JP" altLang="en-US" sz="1050" dirty="0">
                <a:solidFill>
                  <a:prstClr val="black"/>
                </a:solidFill>
                <a:latin typeface="ＭＳ Ｐゴシック" panose="020B0600070205080204" pitchFamily="50" charset="-128"/>
              </a:rPr>
              <a:t>訪問看護ステーションの利用者のうち喀痰吸引等（</a:t>
            </a:r>
            <a:r>
              <a:rPr lang="en-US" altLang="ja-JP" sz="1050" dirty="0">
                <a:solidFill>
                  <a:prstClr val="black"/>
                </a:solidFill>
                <a:latin typeface="ＭＳ Ｐゴシック" panose="020B0600070205080204" pitchFamily="50" charset="-128"/>
              </a:rPr>
              <a:t>※</a:t>
            </a:r>
            <a:r>
              <a:rPr lang="ja-JP" altLang="en-US" sz="1050" dirty="0">
                <a:solidFill>
                  <a:prstClr val="black"/>
                </a:solidFill>
                <a:latin typeface="ＭＳ Ｐゴシック" panose="020B0600070205080204" pitchFamily="50" charset="-128"/>
              </a:rPr>
              <a:t>）を必要とする利用者について、訪問看護ステーションの看護職員が、喀痰吸引等を行う</a:t>
            </a:r>
            <a:endParaRPr lang="en-US" altLang="ja-JP" sz="1050" dirty="0">
              <a:solidFill>
                <a:prstClr val="black"/>
              </a:solidFill>
              <a:latin typeface="ＭＳ Ｐゴシック" panose="020B0600070205080204" pitchFamily="50" charset="-128"/>
            </a:endParaRPr>
          </a:p>
          <a:p>
            <a:pPr>
              <a:lnSpc>
                <a:spcPts val="1200"/>
              </a:lnSpc>
            </a:pPr>
            <a:r>
              <a:rPr lang="ja-JP" altLang="en-US" sz="1050" dirty="0">
                <a:solidFill>
                  <a:prstClr val="black"/>
                </a:solidFill>
                <a:latin typeface="ＭＳ Ｐゴシック" panose="020B0600070205080204" pitchFamily="50" charset="-128"/>
              </a:rPr>
              <a:t>　　　　　　　　介護職員等に対し、支援した場合に算定。</a:t>
            </a:r>
            <a:endParaRPr lang="en-US" altLang="ja-JP" sz="1050" dirty="0">
              <a:solidFill>
                <a:prstClr val="black"/>
              </a:solidFill>
              <a:latin typeface="ＭＳ Ｐゴシック" panose="020B0600070205080204" pitchFamily="50" charset="-128"/>
            </a:endParaRPr>
          </a:p>
          <a:p>
            <a:pPr lvl="2">
              <a:lnSpc>
                <a:spcPts val="1200"/>
              </a:lnSpc>
            </a:pPr>
            <a:r>
              <a:rPr lang="ja-JP" altLang="en-US" sz="1050" dirty="0">
                <a:solidFill>
                  <a:prstClr val="black"/>
                </a:solidFill>
                <a:latin typeface="ＭＳ Ｐゴシック" panose="020B0600070205080204" pitchFamily="50" charset="-128"/>
              </a:rPr>
              <a:t>①患者の病状やその変化に合わせて、主治医の指示により、（イ）及び（ロ）の対応を行っている場合に算定する。</a:t>
            </a:r>
          </a:p>
          <a:p>
            <a:pPr lvl="2">
              <a:lnSpc>
                <a:spcPts val="1200"/>
              </a:lnSpc>
            </a:pPr>
            <a:r>
              <a:rPr lang="ja-JP" altLang="en-US" sz="1050" dirty="0">
                <a:solidFill>
                  <a:prstClr val="black"/>
                </a:solidFill>
                <a:latin typeface="ＭＳ Ｐゴシック" panose="020B0600070205080204" pitchFamily="50" charset="-128"/>
              </a:rPr>
              <a:t>　　　（イ）喀痰吸引等に係る計画書や報告書の作成及び緊急時等の対応についての助言</a:t>
            </a:r>
          </a:p>
          <a:p>
            <a:pPr lvl="2">
              <a:lnSpc>
                <a:spcPts val="1200"/>
              </a:lnSpc>
            </a:pPr>
            <a:r>
              <a:rPr lang="ja-JP" altLang="en-US" sz="1050" dirty="0">
                <a:solidFill>
                  <a:prstClr val="black"/>
                </a:solidFill>
                <a:latin typeface="ＭＳ Ｐゴシック" panose="020B0600070205080204" pitchFamily="50" charset="-128"/>
              </a:rPr>
              <a:t>　　　（ロ）介護職員等に同行し、患者の居宅において喀痰吸引等の業務の実施状況についての確認</a:t>
            </a:r>
          </a:p>
          <a:p>
            <a:pPr marL="1079500" indent="-187325">
              <a:lnSpc>
                <a:spcPts val="1200"/>
              </a:lnSpc>
            </a:pPr>
            <a:r>
              <a:rPr lang="ja-JP" altLang="ja-JP" sz="1050" dirty="0">
                <a:solidFill>
                  <a:prstClr val="black"/>
                </a:solidFill>
                <a:latin typeface="ＭＳ Ｐゴシック" panose="020B0600070205080204" pitchFamily="50" charset="-128"/>
              </a:rPr>
              <a:t>② </a:t>
            </a:r>
            <a:r>
              <a:rPr lang="ja-JP" altLang="en-US" sz="1050" dirty="0">
                <a:solidFill>
                  <a:prstClr val="black"/>
                </a:solidFill>
                <a:latin typeface="ＭＳ Ｐゴシック" panose="020B0600070205080204" pitchFamily="50" charset="-128"/>
              </a:rPr>
              <a:t>介護職員等と同行訪問を実施した日の属する月の初日の指定訪問看護の実施日に加算する。</a:t>
            </a:r>
            <a:endParaRPr lang="en-US" altLang="ja-JP" sz="1050" dirty="0">
              <a:solidFill>
                <a:prstClr val="black"/>
              </a:solidFill>
              <a:latin typeface="ＭＳ Ｐゴシック" panose="020B0600070205080204" pitchFamily="50" charset="-128"/>
            </a:endParaRPr>
          </a:p>
          <a:p>
            <a:pPr marL="1079500" indent="-187325">
              <a:lnSpc>
                <a:spcPts val="1200"/>
              </a:lnSpc>
            </a:pPr>
            <a:r>
              <a:rPr lang="ja-JP" altLang="en-US" sz="1050" dirty="0">
                <a:solidFill>
                  <a:prstClr val="black"/>
                </a:solidFill>
                <a:latin typeface="ＭＳ Ｐゴシック" panose="020B0600070205080204" pitchFamily="50" charset="-128"/>
              </a:rPr>
              <a:t>③登録喀痰吸引等事業者等が、患者に対する安全なサービス提供体制整備や連携体制確保のために会議を開催する場合は、当該会議に出席し連携する。</a:t>
            </a:r>
            <a:endParaRPr lang="ja-JP" altLang="ja-JP" sz="1050" dirty="0">
              <a:solidFill>
                <a:prstClr val="black"/>
              </a:solidFill>
              <a:latin typeface="ＭＳ Ｐゴシック" panose="020B0600070205080204" pitchFamily="50" charset="-128"/>
            </a:endParaRPr>
          </a:p>
          <a:p>
            <a:pPr marL="1079500" indent="-187325">
              <a:lnSpc>
                <a:spcPts val="1200"/>
              </a:lnSpc>
            </a:pPr>
            <a:r>
              <a:rPr lang="ja-JP" altLang="en-US" sz="1050" dirty="0">
                <a:solidFill>
                  <a:prstClr val="black"/>
                </a:solidFill>
                <a:latin typeface="ＭＳ Ｐゴシック" panose="020B0600070205080204" pitchFamily="50" charset="-128"/>
              </a:rPr>
              <a:t>④</a:t>
            </a:r>
            <a:r>
              <a:rPr lang="ja-JP" altLang="ja-JP" sz="1050" dirty="0">
                <a:solidFill>
                  <a:prstClr val="black"/>
                </a:solidFill>
                <a:latin typeface="ＭＳ Ｐゴシック" panose="020B0600070205080204" pitchFamily="50" charset="-128"/>
              </a:rPr>
              <a:t> </a:t>
            </a:r>
            <a:r>
              <a:rPr lang="en-US" altLang="ja-JP" sz="1050" dirty="0">
                <a:solidFill>
                  <a:prstClr val="black"/>
                </a:solidFill>
                <a:latin typeface="ＭＳ Ｐゴシック" panose="020B0600070205080204" pitchFamily="50" charset="-128"/>
              </a:rPr>
              <a:t>24</a:t>
            </a:r>
            <a:r>
              <a:rPr lang="ja-JP" altLang="en-US" sz="1050" dirty="0">
                <a:solidFill>
                  <a:prstClr val="black"/>
                </a:solidFill>
                <a:latin typeface="ＭＳ Ｐゴシック" panose="020B0600070205080204" pitchFamily="50" charset="-128"/>
              </a:rPr>
              <a:t>時間対応体制加算を届け出ている場合に算定。</a:t>
            </a:r>
            <a:endParaRPr lang="ja-JP" altLang="ja-JP" sz="1050" dirty="0">
              <a:solidFill>
                <a:prstClr val="black"/>
              </a:solidFill>
              <a:latin typeface="ＭＳ Ｐゴシック" panose="020B0600070205080204" pitchFamily="50" charset="-128"/>
            </a:endParaRPr>
          </a:p>
          <a:p>
            <a:pPr marL="1079500" indent="-187325">
              <a:lnSpc>
                <a:spcPts val="1200"/>
              </a:lnSpc>
            </a:pPr>
            <a:r>
              <a:rPr lang="ja-JP" altLang="en-US" sz="1050" dirty="0">
                <a:solidFill>
                  <a:prstClr val="black"/>
                </a:solidFill>
                <a:latin typeface="ＭＳ Ｐゴシック" panose="020B0600070205080204" pitchFamily="50" charset="-128"/>
              </a:rPr>
              <a:t>⑤</a:t>
            </a:r>
            <a:r>
              <a:rPr lang="ja-JP" altLang="ja-JP" sz="1050" dirty="0">
                <a:solidFill>
                  <a:prstClr val="black"/>
                </a:solidFill>
                <a:latin typeface="ＭＳ Ｐゴシック" panose="020B0600070205080204" pitchFamily="50" charset="-128"/>
              </a:rPr>
              <a:t> </a:t>
            </a:r>
            <a:r>
              <a:rPr lang="en-US" altLang="ja-JP" sz="1050" dirty="0">
                <a:solidFill>
                  <a:prstClr val="black"/>
                </a:solidFill>
                <a:latin typeface="ＭＳ Ｐゴシック" panose="020B0600070205080204" pitchFamily="50" charset="-128"/>
              </a:rPr>
              <a:t>1</a:t>
            </a:r>
            <a:r>
              <a:rPr lang="ja-JP" altLang="en-US" sz="1050" dirty="0">
                <a:solidFill>
                  <a:prstClr val="black"/>
                </a:solidFill>
                <a:latin typeface="ＭＳ Ｐゴシック" panose="020B0600070205080204" pitchFamily="50" charset="-128"/>
              </a:rPr>
              <a:t>人の利用者に対し、１つの訪問看護ステーションにおいてのみ算定。</a:t>
            </a:r>
            <a:endParaRPr lang="ja-JP" altLang="ja-JP" sz="1050" dirty="0">
              <a:solidFill>
                <a:prstClr val="black"/>
              </a:solidFill>
              <a:latin typeface="ＭＳ Ｐゴシック" panose="020B0600070205080204" pitchFamily="50" charset="-128"/>
            </a:endParaRPr>
          </a:p>
        </p:txBody>
      </p:sp>
      <p:grpSp>
        <p:nvGrpSpPr>
          <p:cNvPr id="2" name="グループ化 1"/>
          <p:cNvGrpSpPr/>
          <p:nvPr/>
        </p:nvGrpSpPr>
        <p:grpSpPr>
          <a:xfrm>
            <a:off x="1000780" y="4466206"/>
            <a:ext cx="7996861" cy="2249449"/>
            <a:chOff x="975142" y="4042736"/>
            <a:chExt cx="7996861" cy="2249449"/>
          </a:xfrm>
        </p:grpSpPr>
        <p:pic>
          <p:nvPicPr>
            <p:cNvPr id="13"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677894" y="5131930"/>
              <a:ext cx="846984" cy="116025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介護士のイラスト（女性）">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46075" y="4042736"/>
              <a:ext cx="612361" cy="1296000"/>
            </a:xfrm>
            <a:prstGeom prst="rect">
              <a:avLst/>
            </a:prstGeom>
            <a:noFill/>
            <a:extLst>
              <a:ext uri="{909E8E84-426E-40DD-AFC4-6F175D3DCCD1}">
                <a14:hiddenFill xmlns:a14="http://schemas.microsoft.com/office/drawing/2010/main">
                  <a:solidFill>
                    <a:srgbClr val="FFFFFF"/>
                  </a:solidFill>
                </a14:hiddenFill>
              </a:ext>
            </a:extLst>
          </p:spPr>
        </p:pic>
        <p:sp>
          <p:nvSpPr>
            <p:cNvPr id="20" name="円/楕円 19"/>
            <p:cNvSpPr/>
            <p:nvPr/>
          </p:nvSpPr>
          <p:spPr>
            <a:xfrm>
              <a:off x="7401272" y="4979549"/>
              <a:ext cx="1368152" cy="686020"/>
            </a:xfrm>
            <a:prstGeom prst="ellipse">
              <a:avLst/>
            </a:prstGeom>
            <a:solidFill>
              <a:schemeClr val="accent5">
                <a:lumMod val="40000"/>
                <a:lumOff val="6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pic>
          <p:nvPicPr>
            <p:cNvPr id="18" name="Picture 8" descr="お医者さんのイラスト（全身）">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75142" y="4109504"/>
              <a:ext cx="785552" cy="11783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1.bp.blogspot.com/-0L0XttO6MCg/UZmB9c_SsKI/AAAAAAAATYc/Vk-8_vEkUew/s800/house_2f.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89304" y="4139284"/>
              <a:ext cx="1282699" cy="12475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たんの吸引のイラスト"/>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587448" y="4727119"/>
              <a:ext cx="715930" cy="715930"/>
            </a:xfrm>
            <a:prstGeom prst="rect">
              <a:avLst/>
            </a:prstGeom>
            <a:noFill/>
            <a:extLst>
              <a:ext uri="{909E8E84-426E-40DD-AFC4-6F175D3DCCD1}">
                <a14:hiddenFill xmlns:a14="http://schemas.microsoft.com/office/drawing/2010/main">
                  <a:solidFill>
                    <a:srgbClr val="FFFFFF"/>
                  </a:solidFill>
                </a14:hiddenFill>
              </a:ext>
            </a:extLst>
          </p:spPr>
        </p:pic>
        <p:sp>
          <p:nvSpPr>
            <p:cNvPr id="21" name="下矢印 20"/>
            <p:cNvSpPr/>
            <p:nvPr/>
          </p:nvSpPr>
          <p:spPr>
            <a:xfrm rot="16919197">
              <a:off x="6441702" y="4162285"/>
              <a:ext cx="144000" cy="1728000"/>
            </a:xfrm>
            <a:prstGeom prst="downArrow">
              <a:avLst/>
            </a:prstGeom>
            <a:solidFill>
              <a:schemeClr val="accent6">
                <a:lumMod val="60000"/>
                <a:lumOff val="4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 name="テキスト ボックス 2"/>
            <p:cNvSpPr txBox="1"/>
            <p:nvPr/>
          </p:nvSpPr>
          <p:spPr>
            <a:xfrm>
              <a:off x="5511213" y="4206495"/>
              <a:ext cx="1584176" cy="400110"/>
            </a:xfrm>
            <a:prstGeom prst="rect">
              <a:avLst/>
            </a:prstGeom>
            <a:noFill/>
          </p:spPr>
          <p:txBody>
            <a:bodyPr wrap="square" rtlCol="0">
              <a:spAutoFit/>
            </a:bodyPr>
            <a:lstStyle/>
            <a:p>
              <a:r>
                <a:rPr lang="ja-JP" altLang="en-US" sz="1100" u="sng" dirty="0">
                  <a:solidFill>
                    <a:prstClr val="black"/>
                  </a:solidFill>
                  <a:latin typeface="ＭＳ Ｐゴシック" panose="020B0600070205080204" pitchFamily="50" charset="-128"/>
                  <a:cs typeface="Meiryo UI" panose="020B0604030504040204" pitchFamily="50" charset="-128"/>
                </a:rPr>
                <a:t>介護職員等</a:t>
              </a:r>
              <a:endParaRPr lang="en-US" altLang="ja-JP" sz="1100" u="sng" dirty="0">
                <a:solidFill>
                  <a:prstClr val="black"/>
                </a:solidFill>
                <a:latin typeface="ＭＳ Ｐゴシック" panose="020B0600070205080204" pitchFamily="50" charset="-128"/>
                <a:cs typeface="Meiryo UI" panose="020B0604030504040204" pitchFamily="50" charset="-128"/>
              </a:endParaRPr>
            </a:p>
            <a:p>
              <a:r>
                <a:rPr lang="ja-JP" altLang="en-US" sz="900" dirty="0">
                  <a:solidFill>
                    <a:prstClr val="black"/>
                  </a:solidFill>
                  <a:latin typeface="ＭＳ Ｐゴシック" panose="020B0600070205080204" pitchFamily="50" charset="-128"/>
                  <a:cs typeface="Meiryo UI" panose="020B0604030504040204" pitchFamily="50" charset="-128"/>
                </a:rPr>
                <a:t>（登録喀痰吸引等事業者）</a:t>
              </a:r>
            </a:p>
          </p:txBody>
        </p:sp>
        <p:sp>
          <p:nvSpPr>
            <p:cNvPr id="23" name="テキスト ボックス 22"/>
            <p:cNvSpPr txBox="1"/>
            <p:nvPr/>
          </p:nvSpPr>
          <p:spPr>
            <a:xfrm>
              <a:off x="1552851" y="4549913"/>
              <a:ext cx="2484000" cy="415498"/>
            </a:xfrm>
            <a:prstGeom prst="rect">
              <a:avLst/>
            </a:prstGeom>
            <a:noFill/>
            <a:ln>
              <a:noFill/>
            </a:ln>
          </p:spPr>
          <p:txBody>
            <a:bodyPr wrap="square" rtlCol="0">
              <a:spAutoFit/>
            </a:bodyPr>
            <a:lstStyle/>
            <a:p>
              <a:r>
                <a:rPr lang="ja-JP" altLang="en-US" sz="1050" dirty="0">
                  <a:solidFill>
                    <a:prstClr val="black"/>
                  </a:solidFill>
                  <a:latin typeface="ＭＳ Ｐゴシック" panose="020B0600070205080204" pitchFamily="50" charset="-128"/>
                  <a:cs typeface="Meiryo UI" panose="020B0604030504040204" pitchFamily="50" charset="-128"/>
                </a:rPr>
                <a:t>・介護職員に喀痰吸引等の指示</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・看護職員に介護職員等との連携の指示</a:t>
              </a:r>
            </a:p>
          </p:txBody>
        </p:sp>
        <p:sp>
          <p:nvSpPr>
            <p:cNvPr id="25" name="テキスト ボックス 24"/>
            <p:cNvSpPr txBox="1"/>
            <p:nvPr/>
          </p:nvSpPr>
          <p:spPr>
            <a:xfrm>
              <a:off x="3302939" y="5701672"/>
              <a:ext cx="4864929" cy="577081"/>
            </a:xfrm>
            <a:prstGeom prst="rect">
              <a:avLst/>
            </a:prstGeom>
            <a:noFill/>
          </p:spPr>
          <p:txBody>
            <a:bodyPr wrap="square" rtlCol="0">
              <a:spAutoFit/>
            </a:bodyPr>
            <a:lstStyle/>
            <a:p>
              <a:r>
                <a:rPr lang="ja-JP" altLang="en-US" sz="1050" dirty="0">
                  <a:solidFill>
                    <a:prstClr val="black"/>
                  </a:solidFill>
                  <a:latin typeface="ＭＳ Ｐゴシック" panose="020B0600070205080204" pitchFamily="50" charset="-128"/>
                  <a:cs typeface="Meiryo UI" panose="020B0604030504040204" pitchFamily="50" charset="-128"/>
                </a:rPr>
                <a:t>・喀痰吸引等に係る計画書や報告書の作成及び緊急時等の対応についての助言</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・介護職員等に同行し喀痰吸引等の業務の実施状況について確認</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・安全なサービス提供体制整備や連携体制確保のための会議に出席</a:t>
              </a:r>
            </a:p>
          </p:txBody>
        </p:sp>
        <p:sp>
          <p:nvSpPr>
            <p:cNvPr id="26" name="テキスト ボックス 25"/>
            <p:cNvSpPr txBox="1"/>
            <p:nvPr/>
          </p:nvSpPr>
          <p:spPr>
            <a:xfrm>
              <a:off x="1570270" y="4340877"/>
              <a:ext cx="978264" cy="261610"/>
            </a:xfrm>
            <a:prstGeom prst="rect">
              <a:avLst/>
            </a:prstGeom>
            <a:noFill/>
          </p:spPr>
          <p:txBody>
            <a:bodyPr wrap="square" rtlCol="0">
              <a:spAutoFit/>
            </a:bodyPr>
            <a:lstStyle/>
            <a:p>
              <a:r>
                <a:rPr lang="ja-JP" altLang="en-US" sz="1100" u="sng" dirty="0">
                  <a:solidFill>
                    <a:prstClr val="black"/>
                  </a:solidFill>
                  <a:latin typeface="ＭＳ Ｐゴシック" panose="020B0600070205080204" pitchFamily="50" charset="-128"/>
                  <a:cs typeface="Meiryo UI" panose="020B0604030504040204" pitchFamily="50" charset="-128"/>
                </a:rPr>
                <a:t>医師</a:t>
              </a:r>
            </a:p>
          </p:txBody>
        </p:sp>
        <p:sp>
          <p:nvSpPr>
            <p:cNvPr id="27" name="下矢印 26"/>
            <p:cNvSpPr/>
            <p:nvPr/>
          </p:nvSpPr>
          <p:spPr>
            <a:xfrm rot="18300000">
              <a:off x="2173984" y="4772845"/>
              <a:ext cx="144000" cy="1440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8" name="下矢印 27"/>
            <p:cNvSpPr/>
            <p:nvPr/>
          </p:nvSpPr>
          <p:spPr>
            <a:xfrm rot="16200000">
              <a:off x="3457154" y="2834853"/>
              <a:ext cx="144000" cy="3096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9" name="下矢印 28"/>
            <p:cNvSpPr/>
            <p:nvPr/>
          </p:nvSpPr>
          <p:spPr>
            <a:xfrm rot="14880000">
              <a:off x="4133758" y="4141922"/>
              <a:ext cx="288000" cy="1728000"/>
            </a:xfrm>
            <a:prstGeom prst="downArrow">
              <a:avLst/>
            </a:prstGeom>
            <a:solidFill>
              <a:schemeClr val="accent4">
                <a:lumMod val="40000"/>
                <a:lumOff val="6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0" name="テキスト ボックス 29"/>
            <p:cNvSpPr txBox="1"/>
            <p:nvPr/>
          </p:nvSpPr>
          <p:spPr>
            <a:xfrm>
              <a:off x="2996927" y="4144340"/>
              <a:ext cx="468000"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指示</a:t>
              </a:r>
            </a:p>
          </p:txBody>
        </p:sp>
        <p:sp>
          <p:nvSpPr>
            <p:cNvPr id="31" name="テキスト ボックス 30"/>
            <p:cNvSpPr txBox="1"/>
            <p:nvPr/>
          </p:nvSpPr>
          <p:spPr>
            <a:xfrm>
              <a:off x="2024566" y="5158057"/>
              <a:ext cx="468000"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指示</a:t>
              </a:r>
            </a:p>
          </p:txBody>
        </p:sp>
        <p:sp>
          <p:nvSpPr>
            <p:cNvPr id="32" name="テキスト ボックス 31"/>
            <p:cNvSpPr txBox="1"/>
            <p:nvPr/>
          </p:nvSpPr>
          <p:spPr>
            <a:xfrm>
              <a:off x="3566409" y="4819081"/>
              <a:ext cx="1512000" cy="469359"/>
            </a:xfrm>
            <a:prstGeom prst="rect">
              <a:avLst/>
            </a:prstGeom>
            <a:noFill/>
          </p:spPr>
          <p:txBody>
            <a:bodyPr wrap="square" rtlCol="0">
              <a:spAutoFit/>
            </a:bodyPr>
            <a:lstStyle/>
            <a:p>
              <a:pPr algn="ctr"/>
              <a:r>
                <a:rPr lang="ja-JP" altLang="en-US" sz="1400" b="1" dirty="0">
                  <a:solidFill>
                    <a:prstClr val="black"/>
                  </a:solidFill>
                  <a:latin typeface="ＭＳ Ｐゴシック" panose="020B0600070205080204" pitchFamily="50" charset="-128"/>
                  <a:cs typeface="Meiryo UI" panose="020B0604030504040204" pitchFamily="50" charset="-128"/>
                </a:rPr>
                <a:t>支援</a:t>
              </a:r>
              <a:endParaRPr lang="en-US" altLang="ja-JP" sz="1400" b="1" dirty="0">
                <a:solidFill>
                  <a:prstClr val="black"/>
                </a:solidFill>
                <a:latin typeface="ＭＳ Ｐゴシック" panose="020B0600070205080204" pitchFamily="50" charset="-128"/>
                <a:cs typeface="Meiryo UI" panose="020B0604030504040204" pitchFamily="50" charset="-128"/>
              </a:endParaRPr>
            </a:p>
            <a:p>
              <a:pPr algn="ctr"/>
              <a:r>
                <a:rPr lang="ja-JP" altLang="en-US" sz="1050" dirty="0">
                  <a:solidFill>
                    <a:prstClr val="black"/>
                  </a:solidFill>
                  <a:latin typeface="ＭＳ Ｐゴシック" panose="020B0600070205080204" pitchFamily="50" charset="-128"/>
                  <a:cs typeface="Meiryo UI" panose="020B0604030504040204" pitchFamily="50" charset="-128"/>
                </a:rPr>
                <a:t>（助言や会議出席等）</a:t>
              </a:r>
            </a:p>
          </p:txBody>
        </p:sp>
        <p:sp>
          <p:nvSpPr>
            <p:cNvPr id="34" name="下矢印 33"/>
            <p:cNvSpPr/>
            <p:nvPr/>
          </p:nvSpPr>
          <p:spPr>
            <a:xfrm rot="16200000">
              <a:off x="5527943" y="3849759"/>
              <a:ext cx="288000" cy="3199836"/>
            </a:xfrm>
            <a:prstGeom prst="downArrow">
              <a:avLst/>
            </a:prstGeom>
            <a:solidFill>
              <a:schemeClr val="accent4">
                <a:lumMod val="40000"/>
                <a:lumOff val="60000"/>
              </a:schemeClr>
            </a:solidFill>
            <a:ln>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3" name="テキスト ボックス 32"/>
            <p:cNvSpPr txBox="1"/>
            <p:nvPr/>
          </p:nvSpPr>
          <p:spPr>
            <a:xfrm>
              <a:off x="6494697" y="4791135"/>
              <a:ext cx="1554328"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喀痰吸引等の実施</a:t>
              </a:r>
              <a:endParaRPr lang="en-US" altLang="ja-JP" sz="1000" dirty="0">
                <a:solidFill>
                  <a:prstClr val="black"/>
                </a:solidFill>
                <a:latin typeface="ＭＳ Ｐゴシック" panose="020B0600070205080204" pitchFamily="50" charset="-128"/>
                <a:cs typeface="Meiryo UI" panose="020B0604030504040204" pitchFamily="50" charset="-128"/>
              </a:endParaRPr>
            </a:p>
          </p:txBody>
        </p:sp>
        <p:sp>
          <p:nvSpPr>
            <p:cNvPr id="35" name="テキスト ボックス 34"/>
            <p:cNvSpPr txBox="1"/>
            <p:nvPr/>
          </p:nvSpPr>
          <p:spPr>
            <a:xfrm>
              <a:off x="6060579" y="5250435"/>
              <a:ext cx="576000" cy="307777"/>
            </a:xfrm>
            <a:prstGeom prst="rect">
              <a:avLst/>
            </a:prstGeom>
            <a:noFill/>
          </p:spPr>
          <p:txBody>
            <a:bodyPr wrap="square" rtlCol="0">
              <a:spAutoFit/>
            </a:bodyPr>
            <a:lstStyle/>
            <a:p>
              <a:pPr algn="ctr"/>
              <a:r>
                <a:rPr lang="ja-JP" altLang="en-US" sz="1400" b="1" dirty="0">
                  <a:solidFill>
                    <a:prstClr val="black"/>
                  </a:solidFill>
                  <a:latin typeface="ＭＳ Ｐゴシック" panose="020B0600070205080204" pitchFamily="50" charset="-128"/>
                  <a:cs typeface="Meiryo UI" panose="020B0604030504040204" pitchFamily="50" charset="-128"/>
                </a:rPr>
                <a:t>同行</a:t>
              </a:r>
            </a:p>
          </p:txBody>
        </p:sp>
        <p:sp>
          <p:nvSpPr>
            <p:cNvPr id="24" name="テキスト ボックス 23"/>
            <p:cNvSpPr txBox="1"/>
            <p:nvPr/>
          </p:nvSpPr>
          <p:spPr>
            <a:xfrm>
              <a:off x="3329066" y="5354559"/>
              <a:ext cx="1939946" cy="446276"/>
            </a:xfrm>
            <a:prstGeom prst="rect">
              <a:avLst/>
            </a:prstGeom>
            <a:noFill/>
          </p:spPr>
          <p:txBody>
            <a:bodyPr wrap="square" rtlCol="0">
              <a:spAutoFit/>
            </a:bodyPr>
            <a:lstStyle/>
            <a:p>
              <a:r>
                <a:rPr lang="ja-JP" altLang="en-US" sz="1400" b="1" u="sng" dirty="0">
                  <a:solidFill>
                    <a:prstClr val="black"/>
                  </a:solidFill>
                  <a:latin typeface="ＭＳ Ｐゴシック" panose="020B0600070205080204" pitchFamily="50" charset="-128"/>
                  <a:cs typeface="Meiryo UI" panose="020B0604030504040204" pitchFamily="50" charset="-128"/>
                </a:rPr>
                <a:t>看護職員</a:t>
              </a:r>
              <a:endParaRPr lang="en-US" altLang="ja-JP" sz="1400" b="1" u="sng" dirty="0">
                <a:solidFill>
                  <a:prstClr val="black"/>
                </a:solidFill>
                <a:latin typeface="ＭＳ Ｐゴシック" panose="020B0600070205080204" pitchFamily="50" charset="-128"/>
                <a:cs typeface="Meiryo UI" panose="020B0604030504040204" pitchFamily="50" charset="-128"/>
              </a:endParaRPr>
            </a:p>
            <a:p>
              <a:r>
                <a:rPr lang="ja-JP" altLang="en-US" sz="900" dirty="0">
                  <a:solidFill>
                    <a:prstClr val="black"/>
                  </a:solidFill>
                  <a:latin typeface="ＭＳ Ｐゴシック" panose="020B0600070205080204" pitchFamily="50" charset="-128"/>
                  <a:cs typeface="Meiryo UI" panose="020B0604030504040204" pitchFamily="50" charset="-128"/>
                </a:rPr>
                <a:t>（医療機関</a:t>
              </a:r>
              <a:r>
                <a:rPr lang="en-US" altLang="ja-JP" sz="900" dirty="0">
                  <a:solidFill>
                    <a:prstClr val="black"/>
                  </a:solidFill>
                  <a:latin typeface="ＭＳ Ｐゴシック" panose="020B0600070205080204" pitchFamily="50" charset="-128"/>
                  <a:cs typeface="Meiryo UI" panose="020B0604030504040204" pitchFamily="50" charset="-128"/>
                </a:rPr>
                <a:t>/</a:t>
              </a:r>
              <a:r>
                <a:rPr lang="ja-JP" altLang="en-US" sz="900" dirty="0">
                  <a:solidFill>
                    <a:prstClr val="black"/>
                  </a:solidFill>
                  <a:latin typeface="ＭＳ Ｐゴシック" panose="020B0600070205080204" pitchFamily="50" charset="-128"/>
                  <a:cs typeface="Meiryo UI" panose="020B0604030504040204" pitchFamily="50" charset="-128"/>
                </a:rPr>
                <a:t>訪問看護ステーション）</a:t>
              </a:r>
            </a:p>
          </p:txBody>
        </p:sp>
      </p:grpSp>
      <p:sp>
        <p:nvSpPr>
          <p:cNvPr id="4" name="テキスト ボックス 3"/>
          <p:cNvSpPr txBox="1"/>
          <p:nvPr/>
        </p:nvSpPr>
        <p:spPr>
          <a:xfrm>
            <a:off x="5931825" y="4143915"/>
            <a:ext cx="3564000" cy="338554"/>
          </a:xfrm>
          <a:prstGeom prst="rect">
            <a:avLst/>
          </a:prstGeom>
          <a:noFill/>
        </p:spPr>
        <p:txBody>
          <a:bodyPr wrap="square" rtlCol="0">
            <a:spAutoFit/>
          </a:bodyPr>
          <a:lstStyle/>
          <a:p>
            <a:r>
              <a:rPr lang="en-US" altLang="ja-JP" sz="800" dirty="0">
                <a:solidFill>
                  <a:prstClr val="black"/>
                </a:solidFill>
                <a:latin typeface="ＭＳ Ｐゴシック" panose="020B0600070205080204" pitchFamily="50" charset="-128"/>
              </a:rPr>
              <a:t>※</a:t>
            </a:r>
            <a:r>
              <a:rPr lang="ja-JP" altLang="en-US" sz="800" dirty="0">
                <a:solidFill>
                  <a:prstClr val="black"/>
                </a:solidFill>
                <a:latin typeface="ＭＳ Ｐゴシック" panose="020B0600070205080204" pitchFamily="50" charset="-128"/>
              </a:rPr>
              <a:t>口腔内の喀痰吸引、鼻腔内の喀痰吸引、気管カニューレ内部の喀痰吸引、</a:t>
            </a:r>
            <a:endParaRPr lang="en-US" altLang="ja-JP" sz="800" dirty="0">
              <a:solidFill>
                <a:prstClr val="black"/>
              </a:solidFill>
              <a:latin typeface="ＭＳ Ｐゴシック" panose="020B0600070205080204" pitchFamily="50" charset="-128"/>
            </a:endParaRPr>
          </a:p>
          <a:p>
            <a:r>
              <a:rPr lang="ja-JP" altLang="en-US" sz="800" dirty="0">
                <a:solidFill>
                  <a:prstClr val="black"/>
                </a:solidFill>
                <a:latin typeface="ＭＳ Ｐゴシック" panose="020B0600070205080204" pitchFamily="50" charset="-128"/>
              </a:rPr>
              <a:t>　　胃瘻又は腸瘻による経管栄養又は経鼻経管栄養</a:t>
            </a:r>
          </a:p>
        </p:txBody>
      </p:sp>
      <p:sp>
        <p:nvSpPr>
          <p:cNvPr id="36" name="Rectangle 2"/>
          <p:cNvSpPr txBox="1">
            <a:spLocks noChangeArrowheads="1"/>
          </p:cNvSpPr>
          <p:nvPr/>
        </p:nvSpPr>
        <p:spPr>
          <a:xfrm>
            <a:off x="46613" y="618004"/>
            <a:ext cx="6473722"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（１１）喀痰吸引等を実施する介護職員等との連携の推進</a:t>
            </a:r>
          </a:p>
        </p:txBody>
      </p:sp>
      <p:sp>
        <p:nvSpPr>
          <p:cNvPr id="42"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7"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8" name="テキスト ボックス 37"/>
          <p:cNvSpPr txBox="1"/>
          <p:nvPr/>
        </p:nvSpPr>
        <p:spPr>
          <a:xfrm>
            <a:off x="4869312" y="1868113"/>
            <a:ext cx="18046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1014-1015</a:t>
            </a:r>
            <a:endParaRPr lang="ja-JP" altLang="en-US" sz="1100" dirty="0">
              <a:solidFill>
                <a:srgbClr val="002060"/>
              </a:solidFill>
              <a:latin typeface="ＭＳ Ｐゴシック" panose="020B0600070205080204" pitchFamily="50" charset="-128"/>
            </a:endParaRPr>
          </a:p>
        </p:txBody>
      </p:sp>
      <p:sp>
        <p:nvSpPr>
          <p:cNvPr id="39" name="テキスト ボックス 38"/>
          <p:cNvSpPr txBox="1"/>
          <p:nvPr/>
        </p:nvSpPr>
        <p:spPr>
          <a:xfrm>
            <a:off x="4869312" y="2541117"/>
            <a:ext cx="31080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288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p288-289,460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484-485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5955214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98552" y="3848310"/>
            <a:ext cx="9689654" cy="2916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sz="2000" dirty="0">
                <a:solidFill>
                  <a:prstClr val="black"/>
                </a:solidFill>
                <a:latin typeface="ＭＳ Ｐゴシック" panose="020B0600070205080204" pitchFamily="50" charset="-128"/>
              </a:rPr>
              <a:t>　</a:t>
            </a:r>
            <a:r>
              <a:rPr lang="ja-JP" altLang="en-US" dirty="0">
                <a:solidFill>
                  <a:prstClr val="black"/>
                </a:solidFill>
                <a:latin typeface="ＭＳ Ｐゴシック" panose="020B0600070205080204" pitchFamily="50" charset="-128"/>
              </a:rPr>
              <a:t>地域で生活する障害児・者の支援を促進するため、福祉サービス事業所を併設する等の機能強化型訪問看護ステーションの要件を見直す。</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nvPr>
        </p:nvGraphicFramePr>
        <p:xfrm>
          <a:off x="259759" y="4616015"/>
          <a:ext cx="3172364" cy="1672800"/>
        </p:xfrm>
        <a:graphic>
          <a:graphicData uri="http://schemas.openxmlformats.org/drawingml/2006/table">
            <a:tbl>
              <a:tblPr firstRow="1" bandRow="1">
                <a:tableStyleId>{FABFCF23-3B69-468F-B69F-88F6DE6A72F2}</a:tableStyleId>
              </a:tblPr>
              <a:tblGrid>
                <a:gridCol w="3172364">
                  <a:extLst>
                    <a:ext uri="{9D8B030D-6E8A-4147-A177-3AD203B41FA5}">
                      <a16:colId xmlns="" xmlns:a16="http://schemas.microsoft.com/office/drawing/2014/main" val="20000"/>
                    </a:ext>
                  </a:extLst>
                </a:gridCol>
              </a:tblGrid>
              <a:tr h="268227">
                <a:tc>
                  <a:txBody>
                    <a:bodyPr/>
                    <a:lstStyle/>
                    <a:p>
                      <a:pPr algn="ctr"/>
                      <a:r>
                        <a:rPr kumimoji="1" lang="ja-JP" altLang="en-US" sz="1400" dirty="0">
                          <a:latin typeface="+mn-ea"/>
                          <a:ea typeface="+mn-ea"/>
                        </a:rPr>
                        <a:t>現行</a:t>
                      </a:r>
                    </a:p>
                  </a:txBody>
                  <a:tcPr marL="99060" marR="99060" anchor="ctr"/>
                </a:tc>
                <a:extLst>
                  <a:ext uri="{0D108BD9-81ED-4DB2-BD59-A6C34878D82A}">
                    <a16:rowId xmlns="" xmlns:a16="http://schemas.microsoft.com/office/drawing/2014/main" val="10000"/>
                  </a:ext>
                </a:extLst>
              </a:tr>
              <a:tr h="1368000">
                <a:tc>
                  <a:txBody>
                    <a:bodyPr/>
                    <a:lstStyle/>
                    <a:p>
                      <a:pPr marL="0" marR="0" indent="0" algn="l" defTabSz="914400" rtl="0" eaLnBrk="1" fontAlgn="auto" latinLnBrk="0" hangingPunct="1">
                        <a:lnSpc>
                          <a:spcPts val="13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機能強化型訪問看護管理療養費１</a:t>
                      </a:r>
                      <a:r>
                        <a:rPr lang="en-US" altLang="ja-JP" sz="1200" dirty="0">
                          <a:solidFill>
                            <a:prstClr val="black"/>
                          </a:solidFill>
                          <a:latin typeface="ＭＳ Ｐゴシック"/>
                        </a:rPr>
                        <a:t>】</a:t>
                      </a:r>
                    </a:p>
                    <a:p>
                      <a:pPr marL="0" indent="0">
                        <a:lnSpc>
                          <a:spcPts val="1300"/>
                        </a:lnSpc>
                        <a:spcBef>
                          <a:spcPts val="600"/>
                        </a:spcBef>
                        <a:defRPr/>
                      </a:pPr>
                      <a:r>
                        <a:rPr lang="ja-JP" altLang="en-US" sz="1200" dirty="0">
                          <a:solidFill>
                            <a:prstClr val="black"/>
                          </a:solidFill>
                          <a:latin typeface="ＭＳ Ｐゴシック"/>
                        </a:rPr>
                        <a:t>［施設基準］</a:t>
                      </a:r>
                      <a:endParaRPr lang="en-US" altLang="ja-JP" sz="1200" dirty="0">
                        <a:solidFill>
                          <a:prstClr val="black"/>
                        </a:solidFill>
                        <a:latin typeface="ＭＳ Ｐゴシック"/>
                      </a:endParaRPr>
                    </a:p>
                    <a:p>
                      <a:pPr marL="171450" indent="-171450">
                        <a:lnSpc>
                          <a:spcPts val="1300"/>
                        </a:lnSpc>
                        <a:spcBef>
                          <a:spcPts val="600"/>
                        </a:spcBef>
                        <a:buFont typeface="Arial" panose="020B0604020202020204" pitchFamily="34" charset="0"/>
                        <a:buChar char="•"/>
                        <a:defRPr/>
                      </a:pPr>
                      <a:r>
                        <a:rPr lang="ja-JP" altLang="en-US" sz="1200" dirty="0">
                          <a:solidFill>
                            <a:prstClr val="black"/>
                          </a:solidFill>
                          <a:latin typeface="ＭＳ Ｐゴシック"/>
                        </a:rPr>
                        <a:t>居宅介護支援事業所が同一敷地内に設置されていること。</a:t>
                      </a:r>
                      <a:endParaRPr lang="en-US" altLang="ja-JP" sz="1200" dirty="0">
                        <a:solidFill>
                          <a:prstClr val="black"/>
                        </a:solidFill>
                        <a:latin typeface="ＭＳ Ｐゴシック"/>
                      </a:endParaRPr>
                    </a:p>
                    <a:p>
                      <a:pPr marL="171450" indent="-171450">
                        <a:lnSpc>
                          <a:spcPts val="1300"/>
                        </a:lnSpc>
                        <a:spcBef>
                          <a:spcPts val="600"/>
                        </a:spcBef>
                        <a:buFont typeface="Arial" panose="020B0604020202020204" pitchFamily="34" charset="0"/>
                        <a:buChar char="•"/>
                        <a:defRPr/>
                      </a:pPr>
                      <a:r>
                        <a:rPr lang="ja-JP" altLang="en-US" sz="1200" dirty="0">
                          <a:solidFill>
                            <a:prstClr val="black"/>
                          </a:solidFill>
                          <a:latin typeface="ＭＳ Ｐゴシック"/>
                        </a:rPr>
                        <a:t>常勤の保健師、助産師、看護師又は准看護師の数が７以上であること。</a:t>
                      </a:r>
                      <a:endParaRPr lang="en-US" altLang="ja-JP" sz="12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3924581" y="4607628"/>
          <a:ext cx="5724000" cy="2110740"/>
        </p:xfrm>
        <a:graphic>
          <a:graphicData uri="http://schemas.openxmlformats.org/drawingml/2006/table">
            <a:tbl>
              <a:tblPr firstRow="1" bandRow="1">
                <a:tableStyleId>{9DCAF9ED-07DC-4A11-8D7F-57B35C25682E}</a:tableStyleId>
              </a:tblPr>
              <a:tblGrid>
                <a:gridCol w="5724000">
                  <a:extLst>
                    <a:ext uri="{9D8B030D-6E8A-4147-A177-3AD203B41FA5}">
                      <a16:colId xmlns="" xmlns:a16="http://schemas.microsoft.com/office/drawing/2014/main" val="20000"/>
                    </a:ext>
                  </a:extLst>
                </a:gridCol>
              </a:tblGrid>
              <a:tr h="296413">
                <a:tc>
                  <a:txBody>
                    <a:bodyPr/>
                    <a:lstStyle/>
                    <a:p>
                      <a:pPr algn="ctr"/>
                      <a:r>
                        <a:rPr kumimoji="1" lang="ja-JP" altLang="en-US" sz="1400" u="none" dirty="0">
                          <a:latin typeface="+mn-ea"/>
                          <a:ea typeface="+mn-ea"/>
                        </a:rPr>
                        <a:t>改定後</a:t>
                      </a:r>
                    </a:p>
                  </a:txBody>
                  <a:tcPr marL="99060" marR="99060" anchor="ctr"/>
                </a:tc>
                <a:extLst>
                  <a:ext uri="{0D108BD9-81ED-4DB2-BD59-A6C34878D82A}">
                    <a16:rowId xmlns="" xmlns:a16="http://schemas.microsoft.com/office/drawing/2014/main" val="10000"/>
                  </a:ext>
                </a:extLst>
              </a:tr>
              <a:tr h="1783992">
                <a:tc>
                  <a:txBody>
                    <a:bodyPr/>
                    <a:lstStyle/>
                    <a:p>
                      <a:pPr marL="0" marR="0" indent="0" algn="l" defTabSz="914400" rtl="0" eaLnBrk="1" fontAlgn="auto" latinLnBrk="0" hangingPunct="1">
                        <a:lnSpc>
                          <a:spcPts val="13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機能強化型訪問看護管理療養費１</a:t>
                      </a:r>
                      <a:r>
                        <a:rPr lang="en-US" altLang="ja-JP" sz="1200" dirty="0">
                          <a:solidFill>
                            <a:prstClr val="black"/>
                          </a:solidFill>
                          <a:latin typeface="ＭＳ Ｐゴシック"/>
                        </a:rPr>
                        <a:t>】</a:t>
                      </a:r>
                    </a:p>
                    <a:p>
                      <a:pPr marL="0" indent="0">
                        <a:lnSpc>
                          <a:spcPts val="1300"/>
                        </a:lnSpc>
                        <a:spcBef>
                          <a:spcPts val="600"/>
                        </a:spcBef>
                        <a:defRPr/>
                      </a:pPr>
                      <a:r>
                        <a:rPr lang="ja-JP" altLang="en-US" sz="1200" dirty="0">
                          <a:solidFill>
                            <a:prstClr val="black"/>
                          </a:solidFill>
                          <a:latin typeface="ＭＳ Ｐゴシック"/>
                        </a:rPr>
                        <a:t>［施設基準］</a:t>
                      </a:r>
                      <a:endParaRPr lang="en-US" altLang="ja-JP" sz="1200" dirty="0">
                        <a:solidFill>
                          <a:prstClr val="black"/>
                        </a:solidFill>
                        <a:latin typeface="ＭＳ Ｐゴシック"/>
                      </a:endParaRPr>
                    </a:p>
                    <a:p>
                      <a:pPr marL="171450" indent="-171450">
                        <a:lnSpc>
                          <a:spcPts val="1300"/>
                        </a:lnSpc>
                        <a:spcBef>
                          <a:spcPts val="600"/>
                        </a:spcBef>
                        <a:buFont typeface="Arial" panose="020B0604020202020204" pitchFamily="34" charset="0"/>
                        <a:buChar char="•"/>
                        <a:defRPr/>
                      </a:pPr>
                      <a:r>
                        <a:rPr lang="ja-JP" altLang="en-US" sz="1200" dirty="0">
                          <a:solidFill>
                            <a:prstClr val="black"/>
                          </a:solidFill>
                          <a:latin typeface="ＭＳ Ｐゴシック"/>
                        </a:rPr>
                        <a:t>居宅介護支援事業所</a:t>
                      </a:r>
                      <a:r>
                        <a:rPr lang="ja-JP" altLang="en-US" sz="1200" b="1" u="sng" dirty="0">
                          <a:solidFill>
                            <a:srgbClr val="0070C0"/>
                          </a:solidFill>
                          <a:latin typeface="ＭＳ Ｐゴシック"/>
                        </a:rPr>
                        <a:t>、特定相談支援事業所又は障害児相談支援事業所</a:t>
                      </a:r>
                      <a:r>
                        <a:rPr lang="ja-JP" altLang="en-US" sz="1200" dirty="0">
                          <a:solidFill>
                            <a:prstClr val="black"/>
                          </a:solidFill>
                          <a:latin typeface="ＭＳ Ｐゴシック"/>
                        </a:rPr>
                        <a:t>が同一敷地内に設置されていること。</a:t>
                      </a:r>
                      <a:endParaRPr lang="en-US" altLang="ja-JP" sz="1200" dirty="0">
                        <a:solidFill>
                          <a:prstClr val="black"/>
                        </a:solidFill>
                        <a:latin typeface="ＭＳ Ｐゴシック"/>
                      </a:endParaRPr>
                    </a:p>
                    <a:p>
                      <a:pPr marL="171450" indent="-171450">
                        <a:lnSpc>
                          <a:spcPts val="1300"/>
                        </a:lnSpc>
                        <a:spcBef>
                          <a:spcPts val="600"/>
                        </a:spcBef>
                        <a:buFont typeface="Arial" panose="020B0604020202020204" pitchFamily="34" charset="0"/>
                        <a:buChar char="•"/>
                        <a:defRPr/>
                      </a:pPr>
                      <a:r>
                        <a:rPr lang="ja-JP" altLang="en-US" sz="1200" dirty="0">
                          <a:solidFill>
                            <a:prstClr val="black"/>
                          </a:solidFill>
                          <a:latin typeface="ＭＳ Ｐゴシック"/>
                        </a:rPr>
                        <a:t>常勤の保健師、助産師、看護師又は准看護師の数が７以上であること。</a:t>
                      </a:r>
                      <a:r>
                        <a:rPr lang="ja-JP" altLang="en-US" sz="1200" u="sng" dirty="0">
                          <a:solidFill>
                            <a:srgbClr val="0070C0"/>
                          </a:solidFill>
                          <a:latin typeface="ＭＳ Ｐゴシック"/>
                        </a:rPr>
                        <a:t>ただし、訪問看護ステーションの同一敷地内に、</a:t>
                      </a:r>
                      <a:r>
                        <a:rPr lang="ja-JP" altLang="en-US" sz="1200" b="1" u="sng" dirty="0">
                          <a:solidFill>
                            <a:srgbClr val="0070C0"/>
                          </a:solidFill>
                          <a:latin typeface="ＭＳ Ｐゴシック"/>
                        </a:rPr>
                        <a:t>療養通所介護事業所、児童発達支援を行う事業所、放課後等デイサービスを行う事業所</a:t>
                      </a:r>
                      <a:r>
                        <a:rPr lang="ja-JP" altLang="en-US" sz="1200" u="sng" dirty="0">
                          <a:solidFill>
                            <a:srgbClr val="0070C0"/>
                          </a:solidFill>
                          <a:latin typeface="ＭＳ Ｐゴシック"/>
                        </a:rPr>
                        <a:t>として指定を受けており、当該訪問看護ステーションと開設者が同じである事業所が設置されている場合は</a:t>
                      </a:r>
                      <a:r>
                        <a:rPr lang="ja-JP" altLang="en-US" sz="1200" b="1" u="sng" dirty="0">
                          <a:solidFill>
                            <a:srgbClr val="0070C0"/>
                          </a:solidFill>
                          <a:latin typeface="ＭＳ Ｐゴシック"/>
                        </a:rPr>
                        <a:t>、当該事業所の常勤職員のうち１名まで当該訪問看護ステーションの常勤職員の数に含めてよい</a:t>
                      </a:r>
                      <a:r>
                        <a:rPr lang="ja-JP" altLang="en-US" sz="1200" u="sng" dirty="0">
                          <a:solidFill>
                            <a:srgbClr val="0070C0"/>
                          </a:solidFill>
                          <a:latin typeface="ＭＳ Ｐゴシック"/>
                        </a:rPr>
                        <a:t>。</a:t>
                      </a:r>
                      <a:endParaRPr lang="en-US" altLang="ja-JP" sz="1200" u="sng" dirty="0">
                        <a:solidFill>
                          <a:srgbClr val="0070C0"/>
                        </a:solidFill>
                        <a:latin typeface="ＭＳ Ｐゴシック"/>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15" name="右矢印 14"/>
          <p:cNvSpPr/>
          <p:nvPr/>
        </p:nvSpPr>
        <p:spPr>
          <a:xfrm>
            <a:off x="3493885" y="5258268"/>
            <a:ext cx="324000"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6" name="Rectangle 37"/>
          <p:cNvSpPr>
            <a:spLocks noChangeArrowheads="1"/>
          </p:cNvSpPr>
          <p:nvPr/>
        </p:nvSpPr>
        <p:spPr bwMode="auto">
          <a:xfrm>
            <a:off x="117941" y="891353"/>
            <a:ext cx="9689654" cy="2628000"/>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defRPr/>
            </a:pPr>
            <a:r>
              <a:rPr lang="ja-JP" altLang="en-US" dirty="0">
                <a:solidFill>
                  <a:prstClr val="black"/>
                </a:solidFill>
              </a:rPr>
              <a:t>　地域の訪問看護に関わる人材育成等の一定の役割を担う訪問看護ステーションについての評価を新設する。</a:t>
            </a:r>
            <a:endParaRPr lang="en-US" altLang="ja-JP" b="1" u="sng" dirty="0">
              <a:solidFill>
                <a:srgbClr val="0070C0"/>
              </a:solidFill>
              <a:latin typeface="ＭＳ Ｐゴシック" panose="020B0600070205080204" pitchFamily="50" charset="-128"/>
            </a:endParaRPr>
          </a:p>
          <a:p>
            <a:pPr>
              <a:defRPr/>
            </a:pPr>
            <a:r>
              <a:rPr lang="en-US" altLang="ja-JP" b="1" u="sng" dirty="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新</a:t>
            </a:r>
            <a:r>
              <a:rPr lang="en-US" altLang="ja-JP" b="1" u="sng" dirty="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　　機能強化型訪問看護管理療養費３：８</a:t>
            </a:r>
            <a:r>
              <a:rPr lang="en-US" altLang="ja-JP" b="1" u="sng" dirty="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４００点（月の初日の訪問の場合</a:t>
            </a:r>
            <a:endParaRPr lang="en-US" altLang="ja-JP"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17" name="テキスト ボックス 16"/>
          <p:cNvSpPr txBox="1"/>
          <p:nvPr/>
        </p:nvSpPr>
        <p:spPr>
          <a:xfrm>
            <a:off x="355484" y="1913604"/>
            <a:ext cx="4587897" cy="1615827"/>
          </a:xfrm>
          <a:prstGeom prst="rect">
            <a:avLst/>
          </a:prstGeom>
          <a:noFill/>
        </p:spPr>
        <p:txBody>
          <a:bodyPr wrap="square" rtlCol="0">
            <a:spAutoFit/>
          </a:bodyPr>
          <a:lstStyle/>
          <a:p>
            <a:pPr>
              <a:defRPr/>
            </a:pPr>
            <a:r>
              <a:rPr lang="ja-JP" altLang="en-US" sz="1100" dirty="0">
                <a:solidFill>
                  <a:prstClr val="black"/>
                </a:solidFill>
              </a:rPr>
              <a:t>［施設基準］</a:t>
            </a:r>
            <a:endParaRPr lang="en-US" altLang="ja-JP" sz="1100" dirty="0">
              <a:solidFill>
                <a:prstClr val="black"/>
              </a:solidFill>
            </a:endParaRPr>
          </a:p>
          <a:p>
            <a:pPr marL="270000" indent="-270000">
              <a:defRPr/>
            </a:pPr>
            <a:r>
              <a:rPr lang="ja-JP" altLang="en-US" sz="1100" dirty="0">
                <a:solidFill>
                  <a:prstClr val="black"/>
                </a:solidFill>
              </a:rPr>
              <a:t>　ア</a:t>
            </a:r>
            <a:r>
              <a:rPr lang="ja-JP" altLang="en-US" sz="1100" dirty="0">
                <a:solidFill>
                  <a:prstClr val="black"/>
                </a:solidFill>
                <a:latin typeface="ＭＳ Ｐゴシック"/>
              </a:rPr>
              <a:t>　常勤の看護職員が４人以上</a:t>
            </a:r>
            <a:endParaRPr lang="en-US" altLang="ja-JP" sz="1100" dirty="0">
              <a:solidFill>
                <a:prstClr val="black"/>
              </a:solidFill>
              <a:latin typeface="ＭＳ Ｐゴシック"/>
            </a:endParaRPr>
          </a:p>
          <a:p>
            <a:pPr marL="270000" indent="-270000">
              <a:defRPr/>
            </a:pPr>
            <a:r>
              <a:rPr lang="ja-JP" altLang="en-US" sz="1100" dirty="0">
                <a:solidFill>
                  <a:prstClr val="black"/>
                </a:solidFill>
                <a:latin typeface="ＭＳ Ｐゴシック"/>
              </a:rPr>
              <a:t>　イ　</a:t>
            </a:r>
            <a:r>
              <a:rPr lang="en-US" altLang="ja-JP" sz="1100" dirty="0">
                <a:solidFill>
                  <a:prstClr val="black"/>
                </a:solidFill>
                <a:latin typeface="ＭＳ Ｐゴシック"/>
              </a:rPr>
              <a:t>24</a:t>
            </a:r>
            <a:r>
              <a:rPr lang="ja-JP" altLang="en-US" sz="1100" dirty="0">
                <a:solidFill>
                  <a:prstClr val="black"/>
                </a:solidFill>
                <a:latin typeface="ＭＳ Ｐゴシック"/>
              </a:rPr>
              <a:t>時間対応体制加算の届出及び休日・祝日の対応</a:t>
            </a:r>
            <a:endParaRPr lang="en-US" altLang="ja-JP" sz="1100" dirty="0">
              <a:solidFill>
                <a:prstClr val="black"/>
              </a:solidFill>
              <a:latin typeface="ＭＳ Ｐゴシック"/>
            </a:endParaRPr>
          </a:p>
          <a:p>
            <a:pPr marL="270000" indent="-270000">
              <a:defRPr/>
            </a:pPr>
            <a:r>
              <a:rPr lang="ja-JP" altLang="en-US" sz="1100" dirty="0">
                <a:solidFill>
                  <a:prstClr val="black"/>
                </a:solidFill>
                <a:latin typeface="ＭＳ Ｐゴシック"/>
              </a:rPr>
              <a:t>　　</a:t>
            </a:r>
            <a:r>
              <a:rPr lang="ja-JP" altLang="en-US" sz="1050" dirty="0">
                <a:solidFill>
                  <a:prstClr val="black"/>
                </a:solidFill>
                <a:latin typeface="ＭＳ Ｐゴシック"/>
              </a:rPr>
              <a:t>　</a:t>
            </a:r>
            <a:r>
              <a:rPr lang="en-US" altLang="ja-JP" sz="1050" dirty="0">
                <a:solidFill>
                  <a:prstClr val="black"/>
                </a:solidFill>
                <a:latin typeface="ＭＳ Ｐゴシック"/>
              </a:rPr>
              <a:t>※</a:t>
            </a:r>
            <a:r>
              <a:rPr lang="ja-JP" altLang="en-US" sz="1050" dirty="0">
                <a:solidFill>
                  <a:prstClr val="black"/>
                </a:solidFill>
                <a:latin typeface="ＭＳ Ｐゴシック"/>
              </a:rPr>
              <a:t>　同一敷地内に同一開設者の医療機関がある場合、営業時間外の利用者・家族からの電話等による相談について、医療機関の看護師が行うことができる。</a:t>
            </a:r>
            <a:endParaRPr lang="en-US" altLang="ja-JP" sz="1050" dirty="0">
              <a:solidFill>
                <a:prstClr val="black"/>
              </a:solidFill>
              <a:latin typeface="ＭＳ Ｐゴシック"/>
            </a:endParaRPr>
          </a:p>
          <a:p>
            <a:pPr marL="270000" indent="-270000">
              <a:defRPr/>
            </a:pPr>
            <a:r>
              <a:rPr lang="ja-JP" altLang="en-US" sz="1100" dirty="0">
                <a:solidFill>
                  <a:prstClr val="black"/>
                </a:solidFill>
                <a:latin typeface="ＭＳ Ｐゴシック"/>
              </a:rPr>
              <a:t>　ウ  重症患者（難病等、精神疾患、医療機器の使用）の受け入れ、又は複数の訪問看護ステーションと共同して訪問看護を提供する利用者が一定数以上</a:t>
            </a:r>
            <a:endParaRPr lang="en-US" altLang="ja-JP" sz="1100" dirty="0">
              <a:solidFill>
                <a:prstClr val="black"/>
              </a:solidFill>
              <a:latin typeface="ＭＳ Ｐゴシック"/>
            </a:endParaRPr>
          </a:p>
        </p:txBody>
      </p:sp>
      <p:sp>
        <p:nvSpPr>
          <p:cNvPr id="24" name="テキスト ボックス 23"/>
          <p:cNvSpPr txBox="1"/>
          <p:nvPr/>
        </p:nvSpPr>
        <p:spPr>
          <a:xfrm>
            <a:off x="4985372" y="1854197"/>
            <a:ext cx="4532699" cy="1697901"/>
          </a:xfrm>
          <a:prstGeom prst="rect">
            <a:avLst/>
          </a:prstGeom>
          <a:noFill/>
        </p:spPr>
        <p:txBody>
          <a:bodyPr wrap="square" rtlCol="0">
            <a:spAutoFit/>
          </a:bodyPr>
          <a:lstStyle/>
          <a:p>
            <a:pPr>
              <a:defRPr/>
            </a:pPr>
            <a:endParaRPr lang="en-US" altLang="ja-JP" sz="1100" dirty="0">
              <a:solidFill>
                <a:prstClr val="black"/>
              </a:solidFill>
            </a:endParaRPr>
          </a:p>
          <a:p>
            <a:pPr marL="270000" indent="-270000">
              <a:lnSpc>
                <a:spcPts val="1400"/>
              </a:lnSpc>
              <a:defRPr/>
            </a:pPr>
            <a:r>
              <a:rPr lang="ja-JP" altLang="en-US" sz="1100" dirty="0">
                <a:solidFill>
                  <a:prstClr val="black"/>
                </a:solidFill>
              </a:rPr>
              <a:t>　エ　</a:t>
            </a:r>
            <a:r>
              <a:rPr lang="ja-JP" altLang="en-US" sz="1100" b="1" u="sng" dirty="0">
                <a:solidFill>
                  <a:srgbClr val="0070C0"/>
                </a:solidFill>
              </a:rPr>
              <a:t>地域の医療機関の看護職員の当該訪問看護ステーションでの一定</a:t>
            </a:r>
            <a:endParaRPr lang="en-US" altLang="ja-JP" sz="1100" b="1" u="sng" dirty="0">
              <a:solidFill>
                <a:srgbClr val="0070C0"/>
              </a:solidFill>
            </a:endParaRPr>
          </a:p>
          <a:p>
            <a:pPr marL="270000" indent="-270000">
              <a:lnSpc>
                <a:spcPts val="1400"/>
              </a:lnSpc>
              <a:defRPr/>
            </a:pPr>
            <a:r>
              <a:rPr lang="ja-JP" altLang="en-US" sz="1100" b="1" dirty="0">
                <a:solidFill>
                  <a:srgbClr val="0070C0"/>
                </a:solidFill>
              </a:rPr>
              <a:t>　　　 </a:t>
            </a:r>
            <a:r>
              <a:rPr lang="ja-JP" altLang="en-US" sz="1100" b="1" u="sng" dirty="0">
                <a:solidFill>
                  <a:srgbClr val="0070C0"/>
                </a:solidFill>
              </a:rPr>
              <a:t>期間の勤務実績</a:t>
            </a:r>
            <a:endParaRPr lang="en-US" altLang="ja-JP" sz="1100" b="1" u="sng" dirty="0">
              <a:solidFill>
                <a:srgbClr val="0070C0"/>
              </a:solidFill>
            </a:endParaRPr>
          </a:p>
          <a:p>
            <a:pPr marL="270000" indent="-270000">
              <a:lnSpc>
                <a:spcPts val="1400"/>
              </a:lnSpc>
              <a:defRPr/>
            </a:pPr>
            <a:r>
              <a:rPr lang="ja-JP" altLang="en-US" sz="1100" dirty="0">
                <a:solidFill>
                  <a:prstClr val="black"/>
                </a:solidFill>
              </a:rPr>
              <a:t>　オ　</a:t>
            </a:r>
            <a:r>
              <a:rPr lang="ja-JP" altLang="en-US" sz="1100" b="1" u="sng" dirty="0">
                <a:solidFill>
                  <a:srgbClr val="0070C0"/>
                </a:solidFill>
              </a:rPr>
              <a:t>地域の医療機関・訪問看護ステーションを対象とした研修の実績</a:t>
            </a:r>
            <a:endParaRPr lang="en-US" altLang="ja-JP" sz="1100" b="1" u="sng" dirty="0">
              <a:solidFill>
                <a:srgbClr val="0070C0"/>
              </a:solidFill>
            </a:endParaRPr>
          </a:p>
          <a:p>
            <a:pPr marL="270000" indent="-270000">
              <a:lnSpc>
                <a:spcPts val="1400"/>
              </a:lnSpc>
              <a:defRPr/>
            </a:pPr>
            <a:r>
              <a:rPr lang="ja-JP" altLang="en-US" sz="1100" dirty="0">
                <a:solidFill>
                  <a:prstClr val="black"/>
                </a:solidFill>
              </a:rPr>
              <a:t>　カ　</a:t>
            </a:r>
            <a:r>
              <a:rPr lang="ja-JP" altLang="en-US" sz="1100" b="1" u="sng" dirty="0">
                <a:solidFill>
                  <a:srgbClr val="0070C0"/>
                </a:solidFill>
              </a:rPr>
              <a:t>地域の訪問看護ステーションや住民等に対する訪問看護に関する</a:t>
            </a:r>
            <a:endParaRPr lang="en-US" altLang="ja-JP" sz="1100" b="1" u="sng" dirty="0">
              <a:solidFill>
                <a:srgbClr val="0070C0"/>
              </a:solidFill>
            </a:endParaRPr>
          </a:p>
          <a:p>
            <a:pPr marL="270000" indent="-270000">
              <a:lnSpc>
                <a:spcPts val="1400"/>
              </a:lnSpc>
              <a:defRPr/>
            </a:pPr>
            <a:r>
              <a:rPr lang="ja-JP" altLang="en-US" sz="1100" b="1" dirty="0">
                <a:solidFill>
                  <a:srgbClr val="0070C0"/>
                </a:solidFill>
              </a:rPr>
              <a:t>　　　 </a:t>
            </a:r>
            <a:r>
              <a:rPr lang="ja-JP" altLang="en-US" sz="1100" b="1" u="sng" dirty="0">
                <a:solidFill>
                  <a:srgbClr val="0070C0"/>
                </a:solidFill>
              </a:rPr>
              <a:t>情報提供や相談の実施</a:t>
            </a:r>
            <a:endParaRPr lang="en-US" altLang="ja-JP" sz="1100" b="1" u="sng" dirty="0">
              <a:solidFill>
                <a:srgbClr val="0070C0"/>
              </a:solidFill>
            </a:endParaRPr>
          </a:p>
          <a:p>
            <a:pPr marL="270000" indent="-270000">
              <a:lnSpc>
                <a:spcPts val="1400"/>
              </a:lnSpc>
              <a:defRPr/>
            </a:pPr>
            <a:r>
              <a:rPr lang="ja-JP" altLang="en-US" sz="1100" dirty="0">
                <a:solidFill>
                  <a:prstClr val="black"/>
                </a:solidFill>
              </a:rPr>
              <a:t>　キ　エの医療機関以外の医療機関との退院時共同の実績</a:t>
            </a:r>
            <a:endParaRPr lang="en-US" altLang="ja-JP" sz="1100" dirty="0">
              <a:solidFill>
                <a:prstClr val="black"/>
              </a:solidFill>
            </a:endParaRPr>
          </a:p>
          <a:p>
            <a:pPr marL="270000" indent="-270000">
              <a:lnSpc>
                <a:spcPts val="1400"/>
              </a:lnSpc>
              <a:defRPr/>
            </a:pPr>
            <a:r>
              <a:rPr lang="ja-JP" altLang="en-US" sz="1100" dirty="0">
                <a:solidFill>
                  <a:prstClr val="black"/>
                </a:solidFill>
              </a:rPr>
              <a:t>　ク　同一敷地内に医療機関がある場合、当該医療機関以外の医師を主治医とする利用者が１割以上</a:t>
            </a:r>
            <a:endParaRPr lang="en-US" altLang="ja-JP" sz="1100" dirty="0">
              <a:solidFill>
                <a:prstClr val="black"/>
              </a:solidFill>
            </a:endParaRPr>
          </a:p>
        </p:txBody>
      </p:sp>
      <p:sp>
        <p:nvSpPr>
          <p:cNvPr id="18" name="テキスト ボックス 17"/>
          <p:cNvSpPr txBox="1"/>
          <p:nvPr/>
        </p:nvSpPr>
        <p:spPr>
          <a:xfrm>
            <a:off x="6535480" y="4930128"/>
            <a:ext cx="3024000" cy="246221"/>
          </a:xfrm>
          <a:prstGeom prst="rect">
            <a:avLst/>
          </a:prstGeom>
          <a:noFill/>
        </p:spPr>
        <p:txBody>
          <a:bodyPr wrap="square" rtlCol="0">
            <a:spAutoFit/>
          </a:bodyPr>
          <a:lstStyle/>
          <a:p>
            <a:pPr algn="ctr">
              <a:defRPr/>
            </a:pPr>
            <a:r>
              <a:rPr lang="en-US" altLang="ja-JP" sz="1000" dirty="0">
                <a:solidFill>
                  <a:prstClr val="black"/>
                </a:solidFill>
                <a:latin typeface="ＭＳ Ｐゴシック"/>
                <a:cs typeface="Meiryo UI" panose="020B0604030504040204" pitchFamily="50" charset="-128"/>
              </a:rPr>
              <a:t>※</a:t>
            </a:r>
            <a:r>
              <a:rPr lang="ja-JP" altLang="en-US" sz="1000" dirty="0">
                <a:solidFill>
                  <a:prstClr val="black"/>
                </a:solidFill>
                <a:latin typeface="ＭＳ Ｐゴシック"/>
                <a:cs typeface="Meiryo UI" panose="020B0604030504040204" pitchFamily="50" charset="-128"/>
              </a:rPr>
              <a:t>　機能強化型訪問看護管理療養費２も同様</a:t>
            </a:r>
            <a:endParaRPr lang="en-US" altLang="ja-JP" sz="1000" dirty="0">
              <a:solidFill>
                <a:prstClr val="black"/>
              </a:solidFill>
              <a:latin typeface="ＭＳ Ｐゴシック"/>
              <a:cs typeface="Meiryo UI" panose="020B0604030504040204" pitchFamily="50" charset="-128"/>
            </a:endParaRPr>
          </a:p>
        </p:txBody>
      </p:sp>
      <p:pic>
        <p:nvPicPr>
          <p:cNvPr id="19" name="Picture 2" descr="看護師の会議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54134" y="1285356"/>
            <a:ext cx="720065" cy="62825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8" descr="カウンセリングのイラスト（女性医師）">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188971" y="2460178"/>
            <a:ext cx="522695" cy="522695"/>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
          <p:cNvSpPr txBox="1">
            <a:spLocks noChangeArrowheads="1"/>
          </p:cNvSpPr>
          <p:nvPr/>
        </p:nvSpPr>
        <p:spPr>
          <a:xfrm>
            <a:off x="98552" y="3472358"/>
            <a:ext cx="4243503"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（１３）福祉サービス事業との連携推進</a:t>
            </a:r>
          </a:p>
        </p:txBody>
      </p:sp>
      <p:sp>
        <p:nvSpPr>
          <p:cNvPr id="28" name="Rectangle 2"/>
          <p:cNvSpPr txBox="1">
            <a:spLocks noChangeArrowheads="1"/>
          </p:cNvSpPr>
          <p:nvPr/>
        </p:nvSpPr>
        <p:spPr>
          <a:xfrm>
            <a:off x="98552" y="515401"/>
            <a:ext cx="6436928"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（１２）地域支援機能を有する訪問看護ステーションの評価</a:t>
            </a:r>
          </a:p>
        </p:txBody>
      </p:sp>
      <p:sp>
        <p:nvSpPr>
          <p:cNvPr id="29"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2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2" name="テキスト ボックス 21"/>
          <p:cNvSpPr txBox="1"/>
          <p:nvPr/>
        </p:nvSpPr>
        <p:spPr>
          <a:xfrm>
            <a:off x="6575392" y="430863"/>
            <a:ext cx="238068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1019-1020</a:t>
            </a:r>
          </a:p>
          <a:p>
            <a:pPr>
              <a:defRPr/>
            </a:pP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1010-1011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 1023-1027</a:t>
            </a:r>
          </a:p>
        </p:txBody>
      </p:sp>
      <p:sp>
        <p:nvSpPr>
          <p:cNvPr id="23" name="テキスト ボックス 22"/>
          <p:cNvSpPr txBox="1"/>
          <p:nvPr/>
        </p:nvSpPr>
        <p:spPr>
          <a:xfrm>
            <a:off x="5241032" y="4252931"/>
            <a:ext cx="25247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1010-1011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1025-1026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7916341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 name="表 55"/>
          <p:cNvGraphicFramePr>
            <a:graphicFrameLocks noGrp="1"/>
          </p:cNvGraphicFramePr>
          <p:nvPr>
            <p:extLst/>
          </p:nvPr>
        </p:nvGraphicFramePr>
        <p:xfrm>
          <a:off x="255395" y="3894013"/>
          <a:ext cx="9496014" cy="2770823"/>
        </p:xfrm>
        <a:graphic>
          <a:graphicData uri="http://schemas.openxmlformats.org/drawingml/2006/table">
            <a:tbl>
              <a:tblPr firstRow="1" bandRow="1">
                <a:tableStyleId>{5940675A-B579-460E-94D1-54222C63F5DA}</a:tableStyleId>
              </a:tblPr>
              <a:tblGrid>
                <a:gridCol w="283891">
                  <a:extLst>
                    <a:ext uri="{9D8B030D-6E8A-4147-A177-3AD203B41FA5}">
                      <a16:colId xmlns="" xmlns:a16="http://schemas.microsoft.com/office/drawing/2014/main" val="1848845450"/>
                    </a:ext>
                  </a:extLst>
                </a:gridCol>
                <a:gridCol w="3204000">
                  <a:extLst>
                    <a:ext uri="{9D8B030D-6E8A-4147-A177-3AD203B41FA5}">
                      <a16:colId xmlns="" xmlns:a16="http://schemas.microsoft.com/office/drawing/2014/main" val="20000"/>
                    </a:ext>
                  </a:extLst>
                </a:gridCol>
                <a:gridCol w="1728000">
                  <a:extLst>
                    <a:ext uri="{9D8B030D-6E8A-4147-A177-3AD203B41FA5}">
                      <a16:colId xmlns="" xmlns:a16="http://schemas.microsoft.com/office/drawing/2014/main" val="1227375482"/>
                    </a:ext>
                  </a:extLst>
                </a:gridCol>
                <a:gridCol w="1728000">
                  <a:extLst>
                    <a:ext uri="{9D8B030D-6E8A-4147-A177-3AD203B41FA5}">
                      <a16:colId xmlns="" xmlns:a16="http://schemas.microsoft.com/office/drawing/2014/main" val="20003"/>
                    </a:ext>
                  </a:extLst>
                </a:gridCol>
                <a:gridCol w="2552123">
                  <a:extLst>
                    <a:ext uri="{9D8B030D-6E8A-4147-A177-3AD203B41FA5}">
                      <a16:colId xmlns="" xmlns:a16="http://schemas.microsoft.com/office/drawing/2014/main" val="3858213429"/>
                    </a:ext>
                  </a:extLst>
                </a:gridCol>
              </a:tblGrid>
              <a:tr h="144000">
                <a:tc gridSpan="2">
                  <a:txBody>
                    <a:bodyPr/>
                    <a:lstStyle/>
                    <a:p>
                      <a:pPr algn="ctr">
                        <a:lnSpc>
                          <a:spcPts val="600"/>
                        </a:lnSpc>
                      </a:pPr>
                      <a:r>
                        <a:rPr kumimoji="1" lang="ja-JP" altLang="en-US" sz="800" dirty="0"/>
                        <a:t>要件</a:t>
                      </a:r>
                      <a:endParaRPr kumimoji="1" lang="ja-JP" altLang="en-US" sz="800" dirty="0">
                        <a:solidFill>
                          <a:schemeClr val="tx1"/>
                        </a:solidFill>
                      </a:endParaRPr>
                    </a:p>
                  </a:txBody>
                  <a:tcPr>
                    <a:solidFill>
                      <a:schemeClr val="accent2">
                        <a:lumMod val="40000"/>
                        <a:lumOff val="60000"/>
                      </a:schemeClr>
                    </a:solidFill>
                  </a:tcPr>
                </a:tc>
                <a:tc hMerge="1">
                  <a:txBody>
                    <a:bodyPr/>
                    <a:lstStyle/>
                    <a:p>
                      <a:pPr algn="ctr"/>
                      <a:endParaRPr kumimoji="1" lang="ja-JP" altLang="en-US" sz="800" dirty="0">
                        <a:solidFill>
                          <a:schemeClr val="tx1"/>
                        </a:solidFill>
                      </a:endParaRPr>
                    </a:p>
                  </a:txBody>
                  <a:tcPr>
                    <a:solidFill>
                      <a:schemeClr val="bg1">
                        <a:lumMod val="75000"/>
                      </a:schemeClr>
                    </a:solidFill>
                  </a:tcPr>
                </a:tc>
                <a:tc>
                  <a:txBody>
                    <a:bodyPr/>
                    <a:lstStyle/>
                    <a:p>
                      <a:pPr algn="ctr">
                        <a:lnSpc>
                          <a:spcPts val="600"/>
                        </a:lnSpc>
                      </a:pPr>
                      <a:r>
                        <a:rPr kumimoji="1" lang="ja-JP" altLang="en-US" sz="800" dirty="0"/>
                        <a:t>機能強化型１</a:t>
                      </a:r>
                      <a:endParaRPr kumimoji="1" lang="ja-JP" altLang="en-US" sz="800" dirty="0">
                        <a:solidFill>
                          <a:schemeClr val="tx1"/>
                        </a:solidFill>
                      </a:endParaRPr>
                    </a:p>
                  </a:txBody>
                  <a:tcPr>
                    <a:solidFill>
                      <a:schemeClr val="accent6">
                        <a:lumMod val="40000"/>
                        <a:lumOff val="60000"/>
                      </a:schemeClr>
                    </a:solidFill>
                  </a:tcPr>
                </a:tc>
                <a:tc>
                  <a:txBody>
                    <a:bodyPr/>
                    <a:lstStyle/>
                    <a:p>
                      <a:pPr algn="ctr">
                        <a:lnSpc>
                          <a:spcPts val="600"/>
                        </a:lnSpc>
                      </a:pPr>
                      <a:r>
                        <a:rPr kumimoji="1" lang="ja-JP" altLang="en-US" sz="800" dirty="0"/>
                        <a:t>機能強化型２</a:t>
                      </a:r>
                      <a:endParaRPr kumimoji="1" lang="ja-JP" altLang="en-US" sz="800" dirty="0">
                        <a:solidFill>
                          <a:schemeClr val="tx1"/>
                        </a:solidFill>
                      </a:endParaRPr>
                    </a:p>
                  </a:txBody>
                  <a:tcPr>
                    <a:solidFill>
                      <a:schemeClr val="accent6">
                        <a:lumMod val="60000"/>
                        <a:lumOff val="40000"/>
                      </a:schemeClr>
                    </a:solidFill>
                  </a:tcPr>
                </a:tc>
                <a:tc>
                  <a:txBody>
                    <a:bodyPr/>
                    <a:lstStyle/>
                    <a:p>
                      <a:pPr algn="ctr">
                        <a:lnSpc>
                          <a:spcPts val="600"/>
                        </a:lnSpc>
                      </a:pPr>
                      <a:r>
                        <a:rPr kumimoji="1" lang="ja-JP" altLang="en-US" sz="800" dirty="0">
                          <a:solidFill>
                            <a:schemeClr val="tx1"/>
                          </a:solidFill>
                        </a:rPr>
                        <a:t>機能強化型</a:t>
                      </a:r>
                      <a:r>
                        <a:rPr kumimoji="1" lang="en-US" altLang="ja-JP" sz="800" dirty="0">
                          <a:solidFill>
                            <a:schemeClr val="tx1"/>
                          </a:solidFill>
                        </a:rPr>
                        <a:t>3</a:t>
                      </a:r>
                      <a:endParaRPr kumimoji="1" lang="ja-JP" altLang="en-US" sz="800" dirty="0">
                        <a:solidFill>
                          <a:schemeClr val="tx1"/>
                        </a:solidFill>
                      </a:endParaRPr>
                    </a:p>
                  </a:txBody>
                  <a:tcPr>
                    <a:solidFill>
                      <a:schemeClr val="accent4">
                        <a:lumMod val="40000"/>
                        <a:lumOff val="60000"/>
                      </a:schemeClr>
                    </a:solidFill>
                  </a:tcPr>
                </a:tc>
                <a:extLst>
                  <a:ext uri="{0D108BD9-81ED-4DB2-BD59-A6C34878D82A}">
                    <a16:rowId xmlns="" xmlns:a16="http://schemas.microsoft.com/office/drawing/2014/main" val="10000"/>
                  </a:ext>
                </a:extLst>
              </a:tr>
              <a:tr h="0">
                <a:tc>
                  <a:txBody>
                    <a:bodyPr/>
                    <a:lstStyle/>
                    <a:p>
                      <a:pPr>
                        <a:lnSpc>
                          <a:spcPts val="800"/>
                        </a:lnSpc>
                      </a:pPr>
                      <a:r>
                        <a:rPr kumimoji="1" lang="ja-JP" altLang="en-US" sz="800" dirty="0"/>
                        <a:t>①</a:t>
                      </a:r>
                    </a:p>
                  </a:txBody>
                  <a:tcPr>
                    <a:solidFill>
                      <a:schemeClr val="bg1"/>
                    </a:solidFill>
                  </a:tcPr>
                </a:tc>
                <a:tc>
                  <a:txBody>
                    <a:bodyPr/>
                    <a:lstStyle/>
                    <a:p>
                      <a:pPr>
                        <a:lnSpc>
                          <a:spcPts val="1000"/>
                        </a:lnSpc>
                      </a:pPr>
                      <a:r>
                        <a:rPr kumimoji="1" lang="ja-JP" altLang="en-US" sz="800" dirty="0"/>
                        <a:t>常勤看護職員の数</a:t>
                      </a:r>
                    </a:p>
                  </a:txBody>
                  <a:tcPr>
                    <a:solidFill>
                      <a:schemeClr val="bg1"/>
                    </a:solidFill>
                  </a:tcPr>
                </a:tc>
                <a:tc>
                  <a:txBody>
                    <a:bodyPr/>
                    <a:lstStyle/>
                    <a:p>
                      <a:pPr>
                        <a:lnSpc>
                          <a:spcPts val="1000"/>
                        </a:lnSpc>
                      </a:pPr>
                      <a:r>
                        <a:rPr kumimoji="1" lang="ja-JP" altLang="en-US" sz="800" dirty="0"/>
                        <a:t>７人以上</a:t>
                      </a:r>
                    </a:p>
                  </a:txBody>
                  <a:tcPr>
                    <a:solidFill>
                      <a:schemeClr val="bg1"/>
                    </a:solidFill>
                  </a:tcPr>
                </a:tc>
                <a:tc>
                  <a:txBody>
                    <a:bodyPr/>
                    <a:lstStyle/>
                    <a:p>
                      <a:pPr>
                        <a:lnSpc>
                          <a:spcPts val="1000"/>
                        </a:lnSpc>
                      </a:pPr>
                      <a:r>
                        <a:rPr kumimoji="1" lang="ja-JP" altLang="en-US" sz="800" dirty="0"/>
                        <a:t>５人以上</a:t>
                      </a:r>
                    </a:p>
                  </a:txBody>
                  <a:tcPr>
                    <a:solidFill>
                      <a:schemeClr val="bg1"/>
                    </a:solidFill>
                  </a:tcPr>
                </a:tc>
                <a:tc>
                  <a:txBody>
                    <a:bodyPr/>
                    <a:lstStyle/>
                    <a:p>
                      <a:pPr>
                        <a:lnSpc>
                          <a:spcPts val="1000"/>
                        </a:lnSpc>
                      </a:pPr>
                      <a:r>
                        <a:rPr kumimoji="1" lang="ja-JP" altLang="en-US" sz="800" dirty="0"/>
                        <a:t>４人以上</a:t>
                      </a:r>
                    </a:p>
                  </a:txBody>
                  <a:tcPr>
                    <a:solidFill>
                      <a:schemeClr val="bg1"/>
                    </a:solidFill>
                  </a:tcPr>
                </a:tc>
                <a:extLst>
                  <a:ext uri="{0D108BD9-81ED-4DB2-BD59-A6C34878D82A}">
                    <a16:rowId xmlns="" xmlns:a16="http://schemas.microsoft.com/office/drawing/2014/main" val="10001"/>
                  </a:ext>
                </a:extLst>
              </a:tr>
              <a:tr h="0">
                <a:tc>
                  <a:txBody>
                    <a:bodyPr/>
                    <a:lstStyle/>
                    <a:p>
                      <a:pPr>
                        <a:lnSpc>
                          <a:spcPts val="800"/>
                        </a:lnSpc>
                      </a:pPr>
                      <a:r>
                        <a:rPr kumimoji="1" lang="ja-JP" altLang="en-US" sz="800" dirty="0"/>
                        <a:t>②</a:t>
                      </a:r>
                    </a:p>
                  </a:txBody>
                  <a:tcPr>
                    <a:solidFill>
                      <a:schemeClr val="bg1"/>
                    </a:solidFill>
                  </a:tcPr>
                </a:tc>
                <a:tc gridSpan="4">
                  <a:txBody>
                    <a:bodyPr/>
                    <a:lstStyle/>
                    <a:p>
                      <a:pPr>
                        <a:lnSpc>
                          <a:spcPts val="1000"/>
                        </a:lnSpc>
                      </a:pPr>
                      <a:r>
                        <a:rPr kumimoji="1" lang="en-US" altLang="ja-JP" sz="800" dirty="0"/>
                        <a:t>24</a:t>
                      </a:r>
                      <a:r>
                        <a:rPr kumimoji="1" lang="ja-JP" altLang="en-US" sz="800" dirty="0"/>
                        <a:t>時間対応体制加算の届出を行っている／休日、祝日等も含めた計画的な訪問看護の実施</a:t>
                      </a:r>
                    </a:p>
                  </a:txBody>
                  <a:tcPr>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sz="800" dirty="0"/>
                    </a:p>
                  </a:txBody>
                  <a:tcPr>
                    <a:solidFill>
                      <a:schemeClr val="bg1"/>
                    </a:solidFill>
                  </a:tcPr>
                </a:tc>
                <a:extLst>
                  <a:ext uri="{0D108BD9-81ED-4DB2-BD59-A6C34878D82A}">
                    <a16:rowId xmlns="" xmlns:a16="http://schemas.microsoft.com/office/drawing/2014/main" val="3886627839"/>
                  </a:ext>
                </a:extLst>
              </a:tr>
              <a:tr h="288000">
                <a:tc>
                  <a:txBody>
                    <a:bodyPr/>
                    <a:lstStyle/>
                    <a:p>
                      <a:pPr>
                        <a:lnSpc>
                          <a:spcPts val="800"/>
                        </a:lnSpc>
                      </a:pPr>
                      <a:r>
                        <a:rPr kumimoji="1" lang="ja-JP" altLang="en-US" sz="800" dirty="0"/>
                        <a:t>③</a:t>
                      </a:r>
                    </a:p>
                  </a:txBody>
                  <a:tcPr>
                    <a:solidFill>
                      <a:schemeClr val="bg1"/>
                    </a:solidFill>
                  </a:tcPr>
                </a:tc>
                <a:tc>
                  <a:txBody>
                    <a:bodyPr/>
                    <a:lstStyle/>
                    <a:p>
                      <a:pPr marL="0" marR="0" indent="0" algn="l" defTabSz="914400" rtl="0" eaLnBrk="1" fontAlgn="auto" latinLnBrk="0" hangingPunct="1">
                        <a:lnSpc>
                          <a:spcPts val="1000"/>
                        </a:lnSpc>
                        <a:spcBef>
                          <a:spcPts val="0"/>
                        </a:spcBef>
                        <a:spcAft>
                          <a:spcPts val="0"/>
                        </a:spcAft>
                        <a:buClrTx/>
                        <a:buSzTx/>
                        <a:buFontTx/>
                        <a:buNone/>
                        <a:tabLst/>
                        <a:defRPr/>
                      </a:pPr>
                      <a:r>
                        <a:rPr kumimoji="1" lang="ja-JP" altLang="en-US" sz="800" dirty="0"/>
                        <a:t>重症度の高い利用者の受け入れ</a:t>
                      </a:r>
                    </a:p>
                    <a:p>
                      <a:pPr>
                        <a:lnSpc>
                          <a:spcPts val="1000"/>
                        </a:lnSpc>
                      </a:pPr>
                      <a:endParaRPr kumimoji="1" lang="ja-JP" altLang="en-US" sz="800" dirty="0"/>
                    </a:p>
                  </a:txBody>
                  <a:tcPr>
                    <a:solidFill>
                      <a:schemeClr val="bg1"/>
                    </a:solidFill>
                  </a:tcPr>
                </a:tc>
                <a:tc>
                  <a:txBody>
                    <a:bodyPr/>
                    <a:lstStyle/>
                    <a:p>
                      <a:pPr>
                        <a:lnSpc>
                          <a:spcPts val="1000"/>
                        </a:lnSpc>
                      </a:pPr>
                      <a:r>
                        <a:rPr kumimoji="1" lang="ja-JP" altLang="en-US" sz="800" dirty="0"/>
                        <a:t>別表第７に該当する利用者数</a:t>
                      </a:r>
                      <a:endParaRPr kumimoji="1" lang="en-US" altLang="ja-JP" sz="800" dirty="0"/>
                    </a:p>
                    <a:p>
                      <a:pPr>
                        <a:lnSpc>
                          <a:spcPts val="1000"/>
                        </a:lnSpc>
                      </a:pPr>
                      <a:r>
                        <a:rPr kumimoji="1" lang="en-US" altLang="ja-JP" sz="800" dirty="0"/>
                        <a:t>10</a:t>
                      </a:r>
                      <a:r>
                        <a:rPr kumimoji="1" lang="ja-JP" altLang="en-US" sz="800" dirty="0"/>
                        <a:t>人以上／月</a:t>
                      </a:r>
                    </a:p>
                  </a:txBody>
                  <a:tcPr>
                    <a:solidFill>
                      <a:schemeClr val="bg1"/>
                    </a:solidFill>
                  </a:tcPr>
                </a:tc>
                <a:tc>
                  <a:txBody>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n-lt"/>
                          <a:ea typeface="+mn-ea"/>
                          <a:cs typeface="+mn-cs"/>
                        </a:rPr>
                        <a:t>別表第７に該当する利用者数</a:t>
                      </a:r>
                      <a:endParaRPr kumimoji="1" lang="en-US" altLang="ja-JP" sz="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n-lt"/>
                          <a:ea typeface="+mn-ea"/>
                          <a:cs typeface="+mn-cs"/>
                        </a:rPr>
                        <a:t>７人以上／月</a:t>
                      </a:r>
                      <a:endParaRPr kumimoji="1" lang="ja-JP" altLang="en-US" sz="800" dirty="0"/>
                    </a:p>
                  </a:txBody>
                  <a:tcPr>
                    <a:solidFill>
                      <a:schemeClr val="bg1"/>
                    </a:solidFill>
                  </a:tcPr>
                </a:tc>
                <a:tc>
                  <a:txBody>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n-lt"/>
                          <a:ea typeface="+mn-ea"/>
                          <a:cs typeface="+mn-cs"/>
                        </a:rPr>
                        <a:t>別表７、別表８に該当する利用者、精神科重症患者</a:t>
                      </a:r>
                      <a:r>
                        <a:rPr kumimoji="1" lang="en-US" altLang="ja-JP" sz="800" b="0" i="0" u="none" strike="noStrike" kern="1200" cap="none" spc="0" normalizeH="0" baseline="0" noProof="0" dirty="0">
                          <a:ln>
                            <a:noFill/>
                          </a:ln>
                          <a:solidFill>
                            <a:prstClr val="black"/>
                          </a:solidFill>
                          <a:effectLst/>
                          <a:uLnTx/>
                          <a:uFillTx/>
                          <a:latin typeface="+mn-lt"/>
                          <a:ea typeface="+mn-ea"/>
                          <a:cs typeface="+mn-cs"/>
                        </a:rPr>
                        <a:t>or</a:t>
                      </a:r>
                      <a:r>
                        <a:rPr kumimoji="1" lang="ja-JP" altLang="en-US" sz="800" b="0" i="0" u="none" strike="noStrike" kern="1200" cap="none" spc="0" normalizeH="0" baseline="0" noProof="0" dirty="0">
                          <a:ln>
                            <a:noFill/>
                          </a:ln>
                          <a:solidFill>
                            <a:prstClr val="black"/>
                          </a:solidFill>
                          <a:effectLst/>
                          <a:uLnTx/>
                          <a:uFillTx/>
                          <a:latin typeface="+mn-lt"/>
                          <a:ea typeface="+mn-ea"/>
                          <a:cs typeface="+mn-cs"/>
                        </a:rPr>
                        <a:t>複数の訪看</a:t>
                      </a:r>
                      <a:r>
                        <a:rPr kumimoji="1" lang="en-US" altLang="ja-JP" sz="800" b="0" i="0" u="none" strike="noStrike" kern="1200" cap="none" spc="0" normalizeH="0" baseline="0" noProof="0" dirty="0">
                          <a:ln>
                            <a:noFill/>
                          </a:ln>
                          <a:solidFill>
                            <a:prstClr val="black"/>
                          </a:solidFill>
                          <a:effectLst/>
                          <a:uLnTx/>
                          <a:uFillTx/>
                          <a:latin typeface="+mn-lt"/>
                          <a:ea typeface="+mn-ea"/>
                          <a:cs typeface="+mn-cs"/>
                        </a:rPr>
                        <a:t>ST</a:t>
                      </a:r>
                      <a:r>
                        <a:rPr kumimoji="1" lang="ja-JP" altLang="en-US" sz="800" b="0" i="0" u="none" strike="noStrike" kern="1200" cap="none" spc="0" normalizeH="0" baseline="0" noProof="0" dirty="0">
                          <a:ln>
                            <a:noFill/>
                          </a:ln>
                          <a:solidFill>
                            <a:prstClr val="black"/>
                          </a:solidFill>
                          <a:effectLst/>
                          <a:uLnTx/>
                          <a:uFillTx/>
                          <a:latin typeface="+mn-lt"/>
                          <a:ea typeface="+mn-ea"/>
                          <a:cs typeface="+mn-cs"/>
                        </a:rPr>
                        <a:t>が共同している利用者が１０人以上／月</a:t>
                      </a:r>
                    </a:p>
                  </a:txBody>
                  <a:tcPr>
                    <a:solidFill>
                      <a:schemeClr val="bg1"/>
                    </a:solidFill>
                  </a:tcPr>
                </a:tc>
                <a:extLst>
                  <a:ext uri="{0D108BD9-81ED-4DB2-BD59-A6C34878D82A}">
                    <a16:rowId xmlns="" xmlns:a16="http://schemas.microsoft.com/office/drawing/2014/main" val="2428733366"/>
                  </a:ext>
                </a:extLst>
              </a:tr>
              <a:tr h="0">
                <a:tc>
                  <a:txBody>
                    <a:bodyPr/>
                    <a:lstStyle/>
                    <a:p>
                      <a:pPr>
                        <a:lnSpc>
                          <a:spcPts val="800"/>
                        </a:lnSpc>
                      </a:pPr>
                      <a:r>
                        <a:rPr kumimoji="1" lang="ja-JP" altLang="en-US" sz="800" dirty="0"/>
                        <a:t>④</a:t>
                      </a:r>
                    </a:p>
                  </a:txBody>
                  <a:tcPr>
                    <a:solidFill>
                      <a:schemeClr val="bg1"/>
                    </a:solidFill>
                  </a:tcPr>
                </a:tc>
                <a:tc>
                  <a:txBody>
                    <a:bodyPr/>
                    <a:lstStyle/>
                    <a:p>
                      <a:pPr>
                        <a:lnSpc>
                          <a:spcPts val="1000"/>
                        </a:lnSpc>
                      </a:pPr>
                      <a:r>
                        <a:rPr kumimoji="1" lang="ja-JP" altLang="en-US" sz="800" dirty="0"/>
                        <a:t>ターミナルケア又は重症児の受け入れ実績</a:t>
                      </a:r>
                      <a:r>
                        <a:rPr kumimoji="1" lang="ja-JP" altLang="en-US" sz="800" baseline="30000" dirty="0"/>
                        <a:t>注）</a:t>
                      </a:r>
                      <a:r>
                        <a:rPr kumimoji="1" lang="ja-JP" altLang="en-US" sz="800" dirty="0"/>
                        <a:t>（いずれかを満たすこと）</a:t>
                      </a:r>
                      <a:endParaRPr kumimoji="1" lang="en-US" altLang="ja-JP" sz="800" dirty="0"/>
                    </a:p>
                    <a:p>
                      <a:pPr>
                        <a:lnSpc>
                          <a:spcPts val="1000"/>
                        </a:lnSpc>
                      </a:pPr>
                      <a:r>
                        <a:rPr kumimoji="1" lang="ja-JP" altLang="en-US" sz="800" dirty="0"/>
                        <a:t>　①ターミナルケア件数　②ターミナルケア件数、かつ、超重症児・準超</a:t>
                      </a:r>
                      <a:endParaRPr kumimoji="1" lang="en-US" altLang="ja-JP" sz="800" dirty="0"/>
                    </a:p>
                    <a:p>
                      <a:pPr>
                        <a:lnSpc>
                          <a:spcPts val="1000"/>
                        </a:lnSpc>
                      </a:pPr>
                      <a:r>
                        <a:rPr kumimoji="1" lang="ja-JP" altLang="en-US" sz="800" dirty="0"/>
                        <a:t>　　重症児の利用者数　③超重症児・準超重症児の利用者数</a:t>
                      </a:r>
                    </a:p>
                  </a:txBody>
                  <a:tcPr>
                    <a:solidFill>
                      <a:schemeClr val="bg1"/>
                    </a:solidFill>
                  </a:tcPr>
                </a:tc>
                <a:tc>
                  <a:txBody>
                    <a:bodyPr/>
                    <a:lstStyle/>
                    <a:p>
                      <a:pPr>
                        <a:lnSpc>
                          <a:spcPts val="1000"/>
                        </a:lnSpc>
                      </a:pPr>
                      <a:endParaRPr kumimoji="1" lang="en-US" altLang="ja-JP" sz="800" dirty="0"/>
                    </a:p>
                    <a:p>
                      <a:pPr>
                        <a:lnSpc>
                          <a:spcPts val="1000"/>
                        </a:lnSpc>
                      </a:pPr>
                      <a:r>
                        <a:rPr kumimoji="1" lang="ja-JP" altLang="en-US" sz="800" dirty="0"/>
                        <a:t>①</a:t>
                      </a:r>
                      <a:r>
                        <a:rPr kumimoji="1" lang="en-US" altLang="ja-JP" sz="800" dirty="0"/>
                        <a:t>20</a:t>
                      </a:r>
                      <a:r>
                        <a:rPr kumimoji="1" lang="ja-JP" altLang="en-US" sz="800" dirty="0"/>
                        <a:t>件／年　　　②</a:t>
                      </a:r>
                      <a:r>
                        <a:rPr kumimoji="1" lang="en-US" altLang="ja-JP" sz="800" dirty="0"/>
                        <a:t>15</a:t>
                      </a:r>
                      <a:r>
                        <a:rPr kumimoji="1" lang="ja-JP" altLang="en-US" sz="800" dirty="0"/>
                        <a:t>件／年、４人</a:t>
                      </a:r>
                      <a:endParaRPr kumimoji="1" lang="en-US" altLang="ja-JP" sz="800" dirty="0"/>
                    </a:p>
                    <a:p>
                      <a:pPr>
                        <a:lnSpc>
                          <a:spcPts val="1000"/>
                        </a:lnSpc>
                      </a:pPr>
                      <a:r>
                        <a:rPr kumimoji="1" lang="ja-JP" altLang="en-US" sz="800" dirty="0"/>
                        <a:t>③６人</a:t>
                      </a:r>
                    </a:p>
                  </a:txBody>
                  <a:tcPr>
                    <a:solidFill>
                      <a:schemeClr val="bg1"/>
                    </a:solidFill>
                  </a:tcPr>
                </a:tc>
                <a:tc>
                  <a:txBody>
                    <a:bodyPr/>
                    <a:lstStyle/>
                    <a:p>
                      <a:pPr>
                        <a:lnSpc>
                          <a:spcPts val="1000"/>
                        </a:lnSpc>
                      </a:pPr>
                      <a:endParaRPr kumimoji="1" lang="en-US" altLang="ja-JP" sz="800" dirty="0"/>
                    </a:p>
                    <a:p>
                      <a:pPr>
                        <a:lnSpc>
                          <a:spcPts val="1000"/>
                        </a:lnSpc>
                      </a:pPr>
                      <a:r>
                        <a:rPr kumimoji="1" lang="ja-JP" altLang="en-US" sz="800" dirty="0"/>
                        <a:t>①</a:t>
                      </a:r>
                      <a:r>
                        <a:rPr kumimoji="1" lang="en-US" altLang="ja-JP" sz="800" dirty="0"/>
                        <a:t>15</a:t>
                      </a:r>
                      <a:r>
                        <a:rPr kumimoji="1" lang="ja-JP" altLang="en-US" sz="800" dirty="0"/>
                        <a:t>件年　　</a:t>
                      </a:r>
                      <a:r>
                        <a:rPr kumimoji="1" lang="ja-JP" altLang="en-US" sz="800"/>
                        <a:t>　②</a:t>
                      </a:r>
                      <a:r>
                        <a:rPr kumimoji="1" lang="en-US" altLang="ja-JP" sz="800" dirty="0"/>
                        <a:t>10</a:t>
                      </a:r>
                      <a:r>
                        <a:rPr kumimoji="1" lang="ja-JP" altLang="en-US" sz="800" dirty="0"/>
                        <a:t>件／年、３人</a:t>
                      </a:r>
                      <a:endParaRPr kumimoji="1" lang="en-US" altLang="ja-JP" sz="800" dirty="0"/>
                    </a:p>
                    <a:p>
                      <a:pPr>
                        <a:lnSpc>
                          <a:spcPts val="1000"/>
                        </a:lnSpc>
                      </a:pPr>
                      <a:r>
                        <a:rPr kumimoji="1" lang="ja-JP" altLang="en-US" sz="800" dirty="0"/>
                        <a:t>③５人</a:t>
                      </a:r>
                    </a:p>
                  </a:txBody>
                  <a:tcPr>
                    <a:solidFill>
                      <a:schemeClr val="bg1"/>
                    </a:solidFill>
                  </a:tcPr>
                </a:tc>
                <a:tc>
                  <a:txBody>
                    <a:bodyPr/>
                    <a:lstStyle/>
                    <a:p>
                      <a:pPr>
                        <a:lnSpc>
                          <a:spcPts val="1000"/>
                        </a:lnSpc>
                      </a:pPr>
                      <a:endParaRPr kumimoji="1" lang="ja-JP" altLang="en-US" sz="800" dirty="0"/>
                    </a:p>
                  </a:txBody>
                  <a:tcPr>
                    <a:lnBlToTr w="12700" cap="flat" cmpd="sng" algn="ctr">
                      <a:solidFill>
                        <a:schemeClr val="tx1"/>
                      </a:solidFill>
                      <a:prstDash val="solid"/>
                      <a:round/>
                      <a:headEnd type="none" w="med" len="med"/>
                      <a:tailEnd type="none" w="med" len="med"/>
                    </a:lnBlToTr>
                    <a:solidFill>
                      <a:schemeClr val="bg1"/>
                    </a:solidFill>
                  </a:tcPr>
                </a:tc>
                <a:extLst>
                  <a:ext uri="{0D108BD9-81ED-4DB2-BD59-A6C34878D82A}">
                    <a16:rowId xmlns="" xmlns:a16="http://schemas.microsoft.com/office/drawing/2014/main" val="10002"/>
                  </a:ext>
                </a:extLst>
              </a:tr>
              <a:tr h="0">
                <a:tc>
                  <a:txBody>
                    <a:bodyPr/>
                    <a:lstStyle/>
                    <a:p>
                      <a:pPr>
                        <a:lnSpc>
                          <a:spcPts val="800"/>
                        </a:lnSpc>
                      </a:pPr>
                      <a:r>
                        <a:rPr kumimoji="1" lang="ja-JP" altLang="en-US" sz="800" dirty="0"/>
                        <a:t>⑤</a:t>
                      </a:r>
                    </a:p>
                  </a:txBody>
                  <a:tcPr>
                    <a:solidFill>
                      <a:schemeClr val="bg1"/>
                    </a:solidFill>
                  </a:tcPr>
                </a:tc>
                <a:tc gridSpan="3">
                  <a:txBody>
                    <a:bodyPr/>
                    <a:lstStyle/>
                    <a:p>
                      <a:pPr>
                        <a:lnSpc>
                          <a:spcPts val="1000"/>
                        </a:lnSpc>
                      </a:pPr>
                      <a:r>
                        <a:rPr kumimoji="1" lang="ja-JP" altLang="en-US" sz="800" dirty="0"/>
                        <a:t>居宅介護支援事業所、特定相談支援事業所又は障害児相談支援事業所を同一敷地内に設置（計画作成が必要な利用者の１割程度の計画を作成）</a:t>
                      </a:r>
                    </a:p>
                  </a:txBody>
                  <a:tcPr>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nSpc>
                          <a:spcPts val="1000"/>
                        </a:lnSpc>
                      </a:pPr>
                      <a:endParaRPr kumimoji="1" lang="ja-JP" altLang="en-US" sz="800" dirty="0"/>
                    </a:p>
                  </a:txBody>
                  <a:tcPr>
                    <a:lnBlToTr w="12700" cap="flat" cmpd="sng" algn="ctr">
                      <a:solidFill>
                        <a:schemeClr val="tx1"/>
                      </a:solidFill>
                      <a:prstDash val="solid"/>
                      <a:round/>
                      <a:headEnd type="none" w="med" len="med"/>
                      <a:tailEnd type="none" w="med" len="med"/>
                    </a:lnBlToTr>
                    <a:solidFill>
                      <a:schemeClr val="bg1"/>
                    </a:solidFill>
                  </a:tcPr>
                </a:tc>
                <a:extLst>
                  <a:ext uri="{0D108BD9-81ED-4DB2-BD59-A6C34878D82A}">
                    <a16:rowId xmlns="" xmlns:a16="http://schemas.microsoft.com/office/drawing/2014/main" val="10005"/>
                  </a:ext>
                </a:extLst>
              </a:tr>
              <a:tr h="0">
                <a:tc>
                  <a:txBody>
                    <a:bodyPr/>
                    <a:lstStyle/>
                    <a:p>
                      <a:pPr>
                        <a:lnSpc>
                          <a:spcPts val="800"/>
                        </a:lnSpc>
                      </a:pPr>
                      <a:r>
                        <a:rPr kumimoji="1" lang="ja-JP" altLang="en-US" sz="800" dirty="0"/>
                        <a:t>⑥</a:t>
                      </a:r>
                    </a:p>
                    <a:p>
                      <a:pPr>
                        <a:lnSpc>
                          <a:spcPts val="800"/>
                        </a:lnSpc>
                      </a:pPr>
                      <a:endParaRPr kumimoji="1" lang="ja-JP" altLang="en-US" sz="800" dirty="0"/>
                    </a:p>
                  </a:txBody>
                  <a:tcPr>
                    <a:solidFill>
                      <a:schemeClr val="bg1"/>
                    </a:solidFill>
                  </a:tcPr>
                </a:tc>
                <a:tc>
                  <a:txBody>
                    <a:bodyPr/>
                    <a:lstStyle/>
                    <a:p>
                      <a:pPr marL="0" marR="0" indent="0" algn="l" defTabSz="914400" rtl="0" eaLnBrk="1" fontAlgn="auto" latinLnBrk="0" hangingPunct="1">
                        <a:lnSpc>
                          <a:spcPts val="1000"/>
                        </a:lnSpc>
                        <a:spcBef>
                          <a:spcPts val="0"/>
                        </a:spcBef>
                        <a:spcAft>
                          <a:spcPts val="0"/>
                        </a:spcAft>
                        <a:buClrTx/>
                        <a:buSzTx/>
                        <a:buFontTx/>
                        <a:buNone/>
                        <a:tabLst/>
                        <a:defRPr/>
                      </a:pPr>
                      <a:r>
                        <a:rPr kumimoji="1" lang="ja-JP" altLang="en-US" sz="800" dirty="0"/>
                        <a:t>情報提供・相談・人材育成等</a:t>
                      </a:r>
                    </a:p>
                  </a:txBody>
                  <a:tcPr>
                    <a:solidFill>
                      <a:schemeClr val="bg1"/>
                    </a:solidFill>
                  </a:tcPr>
                </a:tc>
                <a:tc gridSpan="2">
                  <a:txBody>
                    <a:bodyPr/>
                    <a:lstStyle/>
                    <a:p>
                      <a:pPr>
                        <a:lnSpc>
                          <a:spcPts val="1000"/>
                        </a:lnSpc>
                      </a:pPr>
                      <a:r>
                        <a:rPr lang="ja-JP" altLang="en-US" sz="800" dirty="0"/>
                        <a:t>地域住民等に対する情報提供や相談、人材育成のための研修の実施</a:t>
                      </a:r>
                      <a:endParaRPr lang="en-US" altLang="ja-JP" sz="800" dirty="0"/>
                    </a:p>
                    <a:p>
                      <a:pPr>
                        <a:lnSpc>
                          <a:spcPts val="1000"/>
                        </a:lnSpc>
                      </a:pPr>
                      <a:r>
                        <a:rPr lang="ja-JP" altLang="en-US" sz="800" dirty="0"/>
                        <a:t>（望ましい）</a:t>
                      </a:r>
                      <a:endParaRPr kumimoji="1" lang="ja-JP" altLang="en-US" sz="1600" dirty="0"/>
                    </a:p>
                  </a:txBody>
                  <a:tcPr>
                    <a:solidFill>
                      <a:schemeClr val="bg1"/>
                    </a:solidFill>
                  </a:tcPr>
                </a:tc>
                <a:tc hMerge="1">
                  <a:txBody>
                    <a:bodyPr/>
                    <a:lstStyle/>
                    <a:p>
                      <a:endParaRPr kumimoji="1" lang="ja-JP" altLang="en-US"/>
                    </a:p>
                  </a:txBody>
                  <a:tcPr/>
                </a:tc>
                <a:tc>
                  <a:txBody>
                    <a:bodyPr/>
                    <a:lstStyle/>
                    <a:p>
                      <a:pPr marL="0" marR="0" indent="0" algn="l" defTabSz="914400" rtl="0" eaLnBrk="1" fontAlgn="auto" latinLnBrk="0" hangingPunct="1">
                        <a:lnSpc>
                          <a:spcPts val="1000"/>
                        </a:lnSpc>
                        <a:spcBef>
                          <a:spcPts val="0"/>
                        </a:spcBef>
                        <a:spcAft>
                          <a:spcPts val="0"/>
                        </a:spcAft>
                        <a:buClrTx/>
                        <a:buSzTx/>
                        <a:buFontTx/>
                        <a:buNone/>
                        <a:tabLst/>
                        <a:defRPr/>
                      </a:pPr>
                      <a:r>
                        <a:rPr kumimoji="1" lang="ja-JP" altLang="en-US" sz="800" dirty="0"/>
                        <a:t>医療機関や他の訪問看護ＳＴを対象とした研修２回以上／年、地域住民・訪問看護ＳＴに対する情報提供や相談対応の実績　</a:t>
                      </a:r>
                    </a:p>
                  </a:txBody>
                  <a:tcPr>
                    <a:lnBlToTr w="12700" cap="flat" cmpd="sng" algn="ctr">
                      <a:noFill/>
                      <a:prstDash val="solid"/>
                      <a:round/>
                      <a:headEnd type="none" w="med" len="med"/>
                      <a:tailEnd type="none" w="med" len="med"/>
                    </a:lnBlToTr>
                    <a:solidFill>
                      <a:schemeClr val="bg1"/>
                    </a:solidFill>
                  </a:tcPr>
                </a:tc>
                <a:extLst>
                  <a:ext uri="{0D108BD9-81ED-4DB2-BD59-A6C34878D82A}">
                    <a16:rowId xmlns="" xmlns:a16="http://schemas.microsoft.com/office/drawing/2014/main" val="10006"/>
                  </a:ext>
                </a:extLst>
              </a:tr>
              <a:tr h="171125">
                <a:tc>
                  <a:txBody>
                    <a:bodyPr/>
                    <a:lstStyle/>
                    <a:p>
                      <a:pPr>
                        <a:lnSpc>
                          <a:spcPts val="800"/>
                        </a:lnSpc>
                      </a:pPr>
                      <a:r>
                        <a:rPr kumimoji="1" lang="ja-JP" altLang="en-US" sz="800" dirty="0"/>
                        <a:t>⑦</a:t>
                      </a:r>
                    </a:p>
                  </a:txBody>
                  <a:tcPr>
                    <a:solidFill>
                      <a:schemeClr val="bg1"/>
                    </a:solidFill>
                  </a:tcPr>
                </a:tc>
                <a:tc gridSpan="3">
                  <a:txBody>
                    <a:bodyPr/>
                    <a:lstStyle/>
                    <a:p>
                      <a:pPr>
                        <a:lnSpc>
                          <a:spcPts val="1000"/>
                        </a:lnSpc>
                      </a:pPr>
                      <a:endParaRPr kumimoji="1" lang="ja-JP" altLang="en-US" sz="800" dirty="0"/>
                    </a:p>
                  </a:txBody>
                  <a:tcPr>
                    <a:lnBlToTr w="12700" cap="flat" cmpd="sng" algn="ctr">
                      <a:solidFill>
                        <a:schemeClr val="tx1"/>
                      </a:solidFill>
                      <a:prstDash val="solid"/>
                      <a:round/>
                      <a:headEnd type="none" w="med" len="med"/>
                      <a:tailEnd type="none" w="med" len="med"/>
                    </a:lnBlToTr>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nSpc>
                          <a:spcPts val="1000"/>
                        </a:lnSpc>
                      </a:pPr>
                      <a:r>
                        <a:rPr kumimoji="1" lang="ja-JP" altLang="en-US" sz="800" dirty="0"/>
                        <a:t>⑧の医療機関以外との退院時共同指導の実績　</a:t>
                      </a:r>
                      <a:r>
                        <a:rPr kumimoji="1" lang="en-US" altLang="ja-JP" sz="800" dirty="0"/>
                        <a:t>and</a:t>
                      </a:r>
                    </a:p>
                    <a:p>
                      <a:pPr>
                        <a:lnSpc>
                          <a:spcPts val="1000"/>
                        </a:lnSpc>
                      </a:pPr>
                      <a:r>
                        <a:rPr kumimoji="1" lang="ja-JP" altLang="en-US" sz="800" dirty="0"/>
                        <a:t>併設医療機関以外の医師を主治医とする利用者が１割以上</a:t>
                      </a:r>
                    </a:p>
                  </a:txBody>
                  <a:tcPr>
                    <a:solidFill>
                      <a:schemeClr val="bg1"/>
                    </a:solidFill>
                  </a:tcPr>
                </a:tc>
                <a:extLst>
                  <a:ext uri="{0D108BD9-81ED-4DB2-BD59-A6C34878D82A}">
                    <a16:rowId xmlns="" xmlns:a16="http://schemas.microsoft.com/office/drawing/2014/main" val="2646806172"/>
                  </a:ext>
                </a:extLst>
              </a:tr>
              <a:tr h="171125">
                <a:tc>
                  <a:txBody>
                    <a:bodyPr/>
                    <a:lstStyle/>
                    <a:p>
                      <a:pPr>
                        <a:lnSpc>
                          <a:spcPts val="800"/>
                        </a:lnSpc>
                      </a:pPr>
                      <a:r>
                        <a:rPr kumimoji="1" lang="ja-JP" altLang="en-US" sz="800" dirty="0"/>
                        <a:t>⑧</a:t>
                      </a:r>
                    </a:p>
                  </a:txBody>
                  <a:tcPr>
                    <a:solidFill>
                      <a:schemeClr val="bg1"/>
                    </a:solidFill>
                  </a:tcPr>
                </a:tc>
                <a:tc gridSpan="3">
                  <a:txBody>
                    <a:bodyPr/>
                    <a:lstStyle/>
                    <a:p>
                      <a:pPr>
                        <a:lnSpc>
                          <a:spcPts val="1000"/>
                        </a:lnSpc>
                      </a:pPr>
                      <a:endParaRPr kumimoji="1" lang="ja-JP" altLang="en-US" sz="800" dirty="0"/>
                    </a:p>
                  </a:txBody>
                  <a:tcPr>
                    <a:lnBlToTr w="12700" cap="flat" cmpd="sng" algn="ctr">
                      <a:solidFill>
                        <a:schemeClr val="tx1"/>
                      </a:solidFill>
                      <a:prstDash val="solid"/>
                      <a:round/>
                      <a:headEnd type="none" w="med" len="med"/>
                      <a:tailEnd type="none" w="med" len="med"/>
                    </a:lnBlToTr>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nSpc>
                          <a:spcPts val="1000"/>
                        </a:lnSpc>
                      </a:pPr>
                      <a:r>
                        <a:rPr kumimoji="1" lang="ja-JP" altLang="en-US" sz="800" dirty="0"/>
                        <a:t>医療機関の看護職員の訪問看護ＳＴでの勤務実績</a:t>
                      </a:r>
                    </a:p>
                  </a:txBody>
                  <a:tcPr>
                    <a:solidFill>
                      <a:schemeClr val="bg1"/>
                    </a:solidFill>
                  </a:tcPr>
                </a:tc>
                <a:extLst>
                  <a:ext uri="{0D108BD9-81ED-4DB2-BD59-A6C34878D82A}">
                    <a16:rowId xmlns="" xmlns:a16="http://schemas.microsoft.com/office/drawing/2014/main" val="2353516886"/>
                  </a:ext>
                </a:extLst>
              </a:tr>
            </a:tbl>
          </a:graphicData>
        </a:graphic>
      </p:graphicFrame>
      <p:sp>
        <p:nvSpPr>
          <p:cNvPr id="2053" name="Rectangle 37"/>
          <p:cNvSpPr>
            <a:spLocks noChangeArrowheads="1"/>
          </p:cNvSpPr>
          <p:nvPr/>
        </p:nvSpPr>
        <p:spPr bwMode="auto">
          <a:xfrm>
            <a:off x="131215" y="697255"/>
            <a:ext cx="9684000" cy="6120000"/>
          </a:xfrm>
          <a:prstGeom prst="rect">
            <a:avLst/>
          </a:prstGeom>
          <a:noFill/>
          <a:ln w="9525">
            <a:solidFill>
              <a:schemeClr val="tx1"/>
            </a:solidFill>
            <a:miter lim="800000"/>
            <a:headEnd/>
            <a:tailEnd/>
          </a:ln>
        </p:spPr>
        <p:txBody>
          <a:bodyPr/>
          <a:lstStyle/>
          <a:p>
            <a:pPr marL="271463" indent="-271463">
              <a:buFont typeface="Wingdings" pitchFamily="2" charset="2"/>
              <a:buChar char="Ø"/>
              <a:defRPr/>
            </a:pPr>
            <a:endParaRPr lang="en-US" altLang="ja-JP" dirty="0">
              <a:solidFill>
                <a:prstClr val="black"/>
              </a:solidFill>
            </a:endParaRPr>
          </a:p>
          <a:p>
            <a:pPr>
              <a:defRPr/>
            </a:pPr>
            <a:endParaRPr lang="en-US" altLang="ja-JP" dirty="0">
              <a:solidFill>
                <a:prstClr val="black"/>
              </a:solidFill>
            </a:endParaRPr>
          </a:p>
        </p:txBody>
      </p:sp>
      <p:sp>
        <p:nvSpPr>
          <p:cNvPr id="59" name="テキスト ボックス 58"/>
          <p:cNvSpPr txBox="1"/>
          <p:nvPr/>
        </p:nvSpPr>
        <p:spPr>
          <a:xfrm>
            <a:off x="2165595" y="3576632"/>
            <a:ext cx="1963891" cy="230832"/>
          </a:xfrm>
          <a:prstGeom prst="rect">
            <a:avLst/>
          </a:prstGeom>
          <a:noFill/>
        </p:spPr>
        <p:txBody>
          <a:bodyPr wrap="square" rtlCol="0">
            <a:spAutoFit/>
          </a:bodyPr>
          <a:lstStyle/>
          <a:p>
            <a:pPr>
              <a:defRPr/>
            </a:pPr>
            <a:r>
              <a:rPr lang="en-US" altLang="ja-JP" sz="900" dirty="0">
                <a:solidFill>
                  <a:prstClr val="black"/>
                </a:solidFill>
              </a:rPr>
              <a:t>※</a:t>
            </a:r>
            <a:r>
              <a:rPr lang="ja-JP" altLang="en-US" sz="900" dirty="0">
                <a:solidFill>
                  <a:prstClr val="black"/>
                </a:solidFill>
              </a:rPr>
              <a:t>印は１～３で要件が異なる</a:t>
            </a:r>
            <a:endParaRPr lang="en-US" altLang="ja-JP" sz="900" dirty="0">
              <a:solidFill>
                <a:prstClr val="black"/>
              </a:solidFill>
            </a:endParaRPr>
          </a:p>
        </p:txBody>
      </p:sp>
      <p:sp>
        <p:nvSpPr>
          <p:cNvPr id="75" name="テキスト ボックス 74"/>
          <p:cNvSpPr txBox="1"/>
          <p:nvPr/>
        </p:nvSpPr>
        <p:spPr>
          <a:xfrm>
            <a:off x="5040251" y="6662328"/>
            <a:ext cx="6203893" cy="200055"/>
          </a:xfrm>
          <a:prstGeom prst="rect">
            <a:avLst/>
          </a:prstGeom>
          <a:noFill/>
        </p:spPr>
        <p:txBody>
          <a:bodyPr wrap="square" rtlCol="0">
            <a:spAutoFit/>
          </a:bodyPr>
          <a:lstStyle/>
          <a:p>
            <a:pPr marL="108000" indent="-108000"/>
            <a:r>
              <a:rPr lang="ja-JP" altLang="en-US" sz="700" dirty="0">
                <a:solidFill>
                  <a:prstClr val="black"/>
                </a:solidFill>
              </a:rPr>
              <a:t>注）ターミナルケア件数は過去１年間の実績を、超重症児・準超重症児の利用者数は常時要件を満たしていること。</a:t>
            </a:r>
            <a:endParaRPr lang="en-US" altLang="ja-JP" sz="700" dirty="0">
              <a:solidFill>
                <a:prstClr val="black"/>
              </a:solidFill>
            </a:endParaRPr>
          </a:p>
        </p:txBody>
      </p:sp>
      <p:grpSp>
        <p:nvGrpSpPr>
          <p:cNvPr id="6" name="グループ化 5"/>
          <p:cNvGrpSpPr/>
          <p:nvPr/>
        </p:nvGrpSpPr>
        <p:grpSpPr>
          <a:xfrm>
            <a:off x="242368" y="899534"/>
            <a:ext cx="9623780" cy="2997820"/>
            <a:chOff x="242362" y="995615"/>
            <a:chExt cx="9623780" cy="2997820"/>
          </a:xfrm>
        </p:grpSpPr>
        <p:grpSp>
          <p:nvGrpSpPr>
            <p:cNvPr id="29" name="グループ化 28"/>
            <p:cNvGrpSpPr/>
            <p:nvPr/>
          </p:nvGrpSpPr>
          <p:grpSpPr>
            <a:xfrm>
              <a:off x="242362" y="995615"/>
              <a:ext cx="9623780" cy="2969005"/>
              <a:chOff x="200346" y="914397"/>
              <a:chExt cx="9623780" cy="2969005"/>
            </a:xfrm>
          </p:grpSpPr>
          <p:grpSp>
            <p:nvGrpSpPr>
              <p:cNvPr id="7" name="グループ化 6"/>
              <p:cNvGrpSpPr/>
              <p:nvPr/>
            </p:nvGrpSpPr>
            <p:grpSpPr>
              <a:xfrm>
                <a:off x="200346" y="914397"/>
                <a:ext cx="9623780" cy="2969005"/>
                <a:chOff x="200346" y="1123011"/>
                <a:chExt cx="9623780" cy="2969005"/>
              </a:xfrm>
            </p:grpSpPr>
            <p:sp>
              <p:nvSpPr>
                <p:cNvPr id="4" name="楕円 3"/>
                <p:cNvSpPr/>
                <p:nvPr/>
              </p:nvSpPr>
              <p:spPr>
                <a:xfrm>
                  <a:off x="200346" y="1168312"/>
                  <a:ext cx="8136000" cy="2628000"/>
                </a:xfrm>
                <a:prstGeom prst="ellipse">
                  <a:avLst/>
                </a:prstGeom>
                <a:solidFill>
                  <a:schemeClr val="accent6">
                    <a:lumMod val="60000"/>
                    <a:lumOff val="40000"/>
                    <a:alpha val="20000"/>
                  </a:schemeClr>
                </a:solidFill>
                <a:ln w="254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6" name="楕円 45"/>
                <p:cNvSpPr/>
                <p:nvPr/>
              </p:nvSpPr>
              <p:spPr>
                <a:xfrm>
                  <a:off x="1011619" y="1176838"/>
                  <a:ext cx="6804000" cy="2592000"/>
                </a:xfrm>
                <a:prstGeom prst="ellipse">
                  <a:avLst/>
                </a:prstGeom>
                <a:solidFill>
                  <a:schemeClr val="accent6">
                    <a:lumMod val="60000"/>
                    <a:lumOff val="40000"/>
                    <a:alpha val="66000"/>
                  </a:schemeClr>
                </a:solidFill>
                <a:ln w="25400">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5" name="楕円 54"/>
                <p:cNvSpPr/>
                <p:nvPr/>
              </p:nvSpPr>
              <p:spPr>
                <a:xfrm>
                  <a:off x="2389454" y="1824016"/>
                  <a:ext cx="7308000" cy="2268000"/>
                </a:xfrm>
                <a:prstGeom prst="ellipse">
                  <a:avLst/>
                </a:prstGeom>
                <a:solidFill>
                  <a:schemeClr val="accent4">
                    <a:lumMod val="60000"/>
                    <a:lumOff val="40000"/>
                    <a:alpha val="40000"/>
                  </a:schemeClr>
                </a:solid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7" name="円/楕円 37"/>
                <p:cNvSpPr/>
                <p:nvPr/>
              </p:nvSpPr>
              <p:spPr>
                <a:xfrm>
                  <a:off x="3367848" y="1265317"/>
                  <a:ext cx="2268000" cy="504000"/>
                </a:xfrm>
                <a:prstGeom prst="ellipse">
                  <a:avLst/>
                </a:prstGeom>
                <a:solidFill>
                  <a:srgbClr val="FFFFCC"/>
                </a:solidFill>
                <a:ln>
                  <a:solidFill>
                    <a:srgbClr val="FFFF00"/>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b="1" dirty="0">
                      <a:solidFill>
                        <a:prstClr val="black"/>
                      </a:solidFill>
                      <a:latin typeface="Meiryo UI" panose="020B0604030504040204" pitchFamily="50" charset="-128"/>
                      <a:ea typeface="Meiryo UI" panose="020B0604030504040204" pitchFamily="50" charset="-128"/>
                    </a:rPr>
                    <a:t>　居宅介護支援事業所</a:t>
                  </a:r>
                  <a:r>
                    <a:rPr lang="en-US" altLang="ja-JP" sz="1000" b="1" dirty="0">
                      <a:solidFill>
                        <a:prstClr val="black"/>
                      </a:solidFill>
                      <a:latin typeface="Meiryo UI" panose="020B0604030504040204" pitchFamily="50" charset="-128"/>
                      <a:ea typeface="Meiryo UI" panose="020B0604030504040204" pitchFamily="50" charset="-128"/>
                    </a:rPr>
                    <a:t>or</a:t>
                  </a:r>
                  <a:r>
                    <a:rPr lang="ja-JP" altLang="en-US" sz="1000" b="1" dirty="0">
                      <a:solidFill>
                        <a:prstClr val="black"/>
                      </a:solidFill>
                      <a:latin typeface="Meiryo UI" panose="020B0604030504040204" pitchFamily="50" charset="-128"/>
                      <a:ea typeface="Meiryo UI" panose="020B0604030504040204" pitchFamily="50" charset="-128"/>
                    </a:rPr>
                    <a:t>相談支援事業所</a:t>
                  </a:r>
                  <a:r>
                    <a:rPr lang="en-US" altLang="ja-JP" sz="1000" b="1" dirty="0">
                      <a:solidFill>
                        <a:prstClr val="black"/>
                      </a:solidFill>
                      <a:latin typeface="Meiryo UI" panose="020B0604030504040204" pitchFamily="50" charset="-128"/>
                      <a:ea typeface="Meiryo UI" panose="020B0604030504040204" pitchFamily="50" charset="-128"/>
                    </a:rPr>
                    <a:t>	</a:t>
                  </a:r>
                  <a:r>
                    <a:rPr lang="ja-JP" altLang="en-US" sz="1000" b="1" dirty="0">
                      <a:solidFill>
                        <a:prstClr val="black"/>
                      </a:solidFill>
                      <a:latin typeface="Meiryo UI" panose="020B0604030504040204" pitchFamily="50" charset="-128"/>
                      <a:ea typeface="Meiryo UI" panose="020B0604030504040204" pitchFamily="50" charset="-128"/>
                    </a:rPr>
                    <a:t>の設置</a:t>
                  </a:r>
                  <a:endParaRPr lang="en-US" altLang="ja-JP" sz="1000" b="1" dirty="0">
                    <a:solidFill>
                      <a:prstClr val="black"/>
                    </a:solidFill>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242137" y="1247899"/>
                  <a:ext cx="1638268" cy="307777"/>
                </a:xfrm>
                <a:prstGeom prst="rect">
                  <a:avLst/>
                </a:prstGeom>
                <a:noFill/>
              </p:spPr>
              <p:txBody>
                <a:bodyPr wrap="square" rtlCol="0">
                  <a:spAutoFit/>
                </a:bodyPr>
                <a:lstStyle/>
                <a:p>
                  <a:r>
                    <a:rPr lang="ja-JP" altLang="en-US" sz="1400" b="1" dirty="0">
                      <a:solidFill>
                        <a:srgbClr val="70AD47">
                          <a:lumMod val="50000"/>
                        </a:srgbClr>
                      </a:solidFill>
                      <a:latin typeface="Meiryo UI" panose="020B0604030504040204" pitchFamily="50" charset="-128"/>
                      <a:ea typeface="Meiryo UI" panose="020B0604030504040204" pitchFamily="50" charset="-128"/>
                    </a:rPr>
                    <a:t>機能強化型</a:t>
                  </a:r>
                  <a:r>
                    <a:rPr lang="en-US" altLang="ja-JP" sz="1400" b="1" dirty="0">
                      <a:solidFill>
                        <a:srgbClr val="70AD47">
                          <a:lumMod val="50000"/>
                        </a:srgbClr>
                      </a:solidFill>
                      <a:latin typeface="Meiryo UI" panose="020B0604030504040204" pitchFamily="50" charset="-128"/>
                      <a:ea typeface="Meiryo UI" panose="020B0604030504040204" pitchFamily="50" charset="-128"/>
                    </a:rPr>
                    <a:t>1</a:t>
                  </a:r>
                  <a:endParaRPr lang="ja-JP" altLang="en-US" sz="1400" b="1" dirty="0">
                    <a:solidFill>
                      <a:srgbClr val="70AD47">
                        <a:lumMod val="50000"/>
                      </a:srgbClr>
                    </a:solidFill>
                    <a:latin typeface="Meiryo UI" panose="020B0604030504040204" pitchFamily="50" charset="-128"/>
                    <a:ea typeface="Meiryo UI" panose="020B0604030504040204" pitchFamily="50" charset="-128"/>
                  </a:endParaRPr>
                </a:p>
              </p:txBody>
            </p:sp>
            <p:sp>
              <p:nvSpPr>
                <p:cNvPr id="65" name="テキスト ボックス 64"/>
                <p:cNvSpPr txBox="1"/>
                <p:nvPr/>
              </p:nvSpPr>
              <p:spPr>
                <a:xfrm>
                  <a:off x="6768990" y="1123011"/>
                  <a:ext cx="1638268" cy="307777"/>
                </a:xfrm>
                <a:prstGeom prst="rect">
                  <a:avLst/>
                </a:prstGeom>
                <a:noFill/>
              </p:spPr>
              <p:txBody>
                <a:bodyPr wrap="square" rtlCol="0">
                  <a:spAutoFit/>
                </a:bodyPr>
                <a:lstStyle/>
                <a:p>
                  <a:r>
                    <a:rPr lang="ja-JP" altLang="en-US" sz="1400" b="1" dirty="0">
                      <a:solidFill>
                        <a:srgbClr val="70AD47">
                          <a:lumMod val="50000"/>
                        </a:srgbClr>
                      </a:solidFill>
                      <a:latin typeface="Meiryo UI" panose="020B0604030504040204" pitchFamily="50" charset="-128"/>
                      <a:ea typeface="Meiryo UI" panose="020B0604030504040204" pitchFamily="50" charset="-128"/>
                    </a:rPr>
                    <a:t>機能強化型</a:t>
                  </a:r>
                  <a:r>
                    <a:rPr lang="en-US" altLang="ja-JP" sz="1400" b="1" dirty="0">
                      <a:solidFill>
                        <a:srgbClr val="70AD47">
                          <a:lumMod val="50000"/>
                        </a:srgbClr>
                      </a:solidFill>
                      <a:latin typeface="Meiryo UI" panose="020B0604030504040204" pitchFamily="50" charset="-128"/>
                      <a:ea typeface="Meiryo UI" panose="020B0604030504040204" pitchFamily="50" charset="-128"/>
                    </a:rPr>
                    <a:t>2</a:t>
                  </a:r>
                  <a:endParaRPr lang="ja-JP" altLang="en-US" sz="1400" b="1" dirty="0">
                    <a:solidFill>
                      <a:srgbClr val="70AD47">
                        <a:lumMod val="50000"/>
                      </a:srgbClr>
                    </a:solidFill>
                    <a:latin typeface="Meiryo UI" panose="020B0604030504040204" pitchFamily="50" charset="-128"/>
                    <a:ea typeface="Meiryo UI" panose="020B0604030504040204" pitchFamily="50" charset="-128"/>
                  </a:endParaRPr>
                </a:p>
              </p:txBody>
            </p:sp>
            <p:sp>
              <p:nvSpPr>
                <p:cNvPr id="68" name="円/楕円 37"/>
                <p:cNvSpPr/>
                <p:nvPr/>
              </p:nvSpPr>
              <p:spPr>
                <a:xfrm>
                  <a:off x="4467098" y="2818654"/>
                  <a:ext cx="1872000" cy="612000"/>
                </a:xfrm>
                <a:prstGeom prst="ellipse">
                  <a:avLst/>
                </a:prstGeom>
                <a:solidFill>
                  <a:schemeClr val="accent2">
                    <a:lumMod val="40000"/>
                    <a:lumOff val="60000"/>
                  </a:schemeClr>
                </a:solidFill>
                <a:ln>
                  <a:solidFill>
                    <a:schemeClr val="accent2"/>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ja-JP" sz="1100" b="1" dirty="0">
                      <a:solidFill>
                        <a:prstClr val="black"/>
                      </a:solidFill>
                      <a:latin typeface="Meiryo UI" panose="020B0604030504040204" pitchFamily="50" charset="-128"/>
                      <a:ea typeface="Meiryo UI" panose="020B0604030504040204" pitchFamily="50" charset="-128"/>
                    </a:rPr>
                    <a:t>24</a:t>
                  </a:r>
                  <a:r>
                    <a:rPr lang="ja-JP" altLang="en-US" sz="1100" b="1" dirty="0">
                      <a:solidFill>
                        <a:prstClr val="black"/>
                      </a:solidFill>
                      <a:latin typeface="Meiryo UI" panose="020B0604030504040204" pitchFamily="50" charset="-128"/>
                      <a:ea typeface="Meiryo UI" panose="020B0604030504040204" pitchFamily="50" charset="-128"/>
                    </a:rPr>
                    <a:t>時間対応／</a:t>
                  </a:r>
                  <a:endParaRPr lang="en-US" altLang="ja-JP" sz="1100" b="1" dirty="0">
                    <a:solidFill>
                      <a:prstClr val="black"/>
                    </a:solidFill>
                    <a:latin typeface="Meiryo UI" panose="020B0604030504040204" pitchFamily="50" charset="-128"/>
                    <a:ea typeface="Meiryo UI" panose="020B0604030504040204" pitchFamily="50" charset="-128"/>
                  </a:endParaRPr>
                </a:p>
                <a:p>
                  <a:pPr algn="ctr"/>
                  <a:r>
                    <a:rPr lang="ja-JP" altLang="en-US" sz="1100" b="1" dirty="0">
                      <a:solidFill>
                        <a:prstClr val="black"/>
                      </a:solidFill>
                      <a:latin typeface="Meiryo UI" panose="020B0604030504040204" pitchFamily="50" charset="-128"/>
                      <a:ea typeface="Meiryo UI" panose="020B0604030504040204" pitchFamily="50" charset="-128"/>
                    </a:rPr>
                    <a:t>休日等も含めた</a:t>
                  </a:r>
                  <a:endParaRPr lang="en-US" altLang="ja-JP" sz="1100" b="1" dirty="0">
                    <a:solidFill>
                      <a:prstClr val="black"/>
                    </a:solidFill>
                    <a:latin typeface="Meiryo UI" panose="020B0604030504040204" pitchFamily="50" charset="-128"/>
                    <a:ea typeface="Meiryo UI" panose="020B0604030504040204" pitchFamily="50" charset="-128"/>
                  </a:endParaRPr>
                </a:p>
                <a:p>
                  <a:pPr algn="ctr"/>
                  <a:r>
                    <a:rPr lang="ja-JP" altLang="en-US" sz="1100" b="1" dirty="0">
                      <a:solidFill>
                        <a:prstClr val="black"/>
                      </a:solidFill>
                      <a:latin typeface="Meiryo UI" panose="020B0604030504040204" pitchFamily="50" charset="-128"/>
                      <a:ea typeface="Meiryo UI" panose="020B0604030504040204" pitchFamily="50" charset="-128"/>
                    </a:rPr>
                    <a:t>訪問看護の実施</a:t>
                  </a:r>
                  <a:endParaRPr lang="en-US" altLang="ja-JP" sz="1100" b="1" dirty="0">
                    <a:solidFill>
                      <a:prstClr val="black"/>
                    </a:solidFill>
                    <a:latin typeface="Meiryo UI" panose="020B0604030504040204" pitchFamily="50" charset="-128"/>
                    <a:ea typeface="Meiryo UI" panose="020B0604030504040204" pitchFamily="50" charset="-128"/>
                  </a:endParaRPr>
                </a:p>
              </p:txBody>
            </p:sp>
            <p:sp>
              <p:nvSpPr>
                <p:cNvPr id="69" name="円/楕円 37"/>
                <p:cNvSpPr/>
                <p:nvPr/>
              </p:nvSpPr>
              <p:spPr>
                <a:xfrm>
                  <a:off x="1320607" y="1792144"/>
                  <a:ext cx="2016000" cy="540000"/>
                </a:xfrm>
                <a:prstGeom prst="ellipse">
                  <a:avLst/>
                </a:prstGeom>
                <a:solidFill>
                  <a:srgbClr val="FFFFCC"/>
                </a:solidFill>
                <a:ln>
                  <a:solidFill>
                    <a:srgbClr val="FFFF00"/>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b="1" dirty="0">
                      <a:solidFill>
                        <a:prstClr val="black"/>
                      </a:solidFill>
                      <a:latin typeface="Meiryo UI" panose="020B0604030504040204" pitchFamily="50" charset="-128"/>
                      <a:ea typeface="Meiryo UI" panose="020B0604030504040204" pitchFamily="50" charset="-128"/>
                    </a:rPr>
                    <a:t>重症児の受け入れ</a:t>
                  </a:r>
                  <a:r>
                    <a:rPr lang="en-US" altLang="ja-JP" sz="1000" b="1" dirty="0">
                      <a:solidFill>
                        <a:prstClr val="black"/>
                      </a:solidFill>
                      <a:latin typeface="Meiryo UI" panose="020B0604030504040204" pitchFamily="50" charset="-128"/>
                      <a:ea typeface="Meiryo UI" panose="020B0604030504040204" pitchFamily="50" charset="-128"/>
                    </a:rPr>
                    <a:t>or</a:t>
                  </a:r>
                  <a:r>
                    <a:rPr lang="ja-JP" altLang="en-US" sz="1000" b="1" dirty="0">
                      <a:solidFill>
                        <a:prstClr val="black"/>
                      </a:solidFill>
                      <a:latin typeface="Meiryo UI" panose="020B0604030504040204" pitchFamily="50" charset="-128"/>
                      <a:ea typeface="Meiryo UI" panose="020B0604030504040204" pitchFamily="50" charset="-128"/>
                    </a:rPr>
                    <a:t>ターミナルケアの実績</a:t>
                  </a:r>
                  <a:r>
                    <a:rPr lang="en-US" altLang="ja-JP" sz="800" b="1" dirty="0">
                      <a:solidFill>
                        <a:prstClr val="black"/>
                      </a:solidFill>
                      <a:latin typeface="Meiryo UI" panose="020B0604030504040204" pitchFamily="50" charset="-128"/>
                      <a:ea typeface="Meiryo UI" panose="020B0604030504040204" pitchFamily="50" charset="-128"/>
                    </a:rPr>
                    <a:t>※</a:t>
                  </a:r>
                </a:p>
              </p:txBody>
            </p:sp>
            <p:sp>
              <p:nvSpPr>
                <p:cNvPr id="70" name="円/楕円 37"/>
                <p:cNvSpPr/>
                <p:nvPr/>
              </p:nvSpPr>
              <p:spPr>
                <a:xfrm>
                  <a:off x="5592864" y="1956309"/>
                  <a:ext cx="2160000" cy="612000"/>
                </a:xfrm>
                <a:prstGeom prst="ellipse">
                  <a:avLst/>
                </a:prstGeom>
                <a:solidFill>
                  <a:schemeClr val="accent2">
                    <a:lumMod val="40000"/>
                    <a:lumOff val="60000"/>
                  </a:schemeClr>
                </a:solidFill>
                <a:ln>
                  <a:solidFill>
                    <a:schemeClr val="accent2"/>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00" b="1" dirty="0">
                      <a:solidFill>
                        <a:prstClr val="black"/>
                      </a:solidFill>
                      <a:latin typeface="Meiryo UI" panose="020B0604030504040204" pitchFamily="50" charset="-128"/>
                      <a:ea typeface="Meiryo UI" panose="020B0604030504040204" pitchFamily="50" charset="-128"/>
                    </a:rPr>
                    <a:t>地域住民等に対する情報提供や相談、人材育成のための研修</a:t>
                  </a:r>
                  <a:r>
                    <a:rPr lang="en-US" altLang="ja-JP" sz="800" b="1" dirty="0">
                      <a:solidFill>
                        <a:prstClr val="black"/>
                      </a:solidFill>
                      <a:latin typeface="Meiryo UI" panose="020B0604030504040204" pitchFamily="50" charset="-128"/>
                      <a:ea typeface="Meiryo UI" panose="020B0604030504040204" pitchFamily="50" charset="-128"/>
                    </a:rPr>
                    <a:t>※</a:t>
                  </a:r>
                </a:p>
              </p:txBody>
            </p:sp>
            <p:sp>
              <p:nvSpPr>
                <p:cNvPr id="72" name="円/楕円 37"/>
                <p:cNvSpPr/>
                <p:nvPr/>
              </p:nvSpPr>
              <p:spPr>
                <a:xfrm>
                  <a:off x="6568763" y="3460314"/>
                  <a:ext cx="1728000" cy="468000"/>
                </a:xfrm>
                <a:prstGeom prst="ellipse">
                  <a:avLst/>
                </a:prstGeom>
                <a:solidFill>
                  <a:schemeClr val="accent4">
                    <a:lumMod val="60000"/>
                    <a:lumOff val="40000"/>
                  </a:schemeClr>
                </a:solidFill>
                <a:ln>
                  <a:solidFill>
                    <a:schemeClr val="accent4">
                      <a:lumMod val="50000"/>
                    </a:schemeClr>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900" dirty="0">
                      <a:solidFill>
                        <a:prstClr val="black"/>
                      </a:solidFill>
                      <a:latin typeface="Meiryo UI" panose="020B0604030504040204" pitchFamily="50" charset="-128"/>
                      <a:ea typeface="Meiryo UI" panose="020B0604030504040204" pitchFamily="50" charset="-128"/>
                    </a:rPr>
                    <a:t>保険医療機関の</a:t>
                  </a:r>
                  <a:endParaRPr lang="en-US" altLang="ja-JP" sz="900" dirty="0">
                    <a:solidFill>
                      <a:prstClr val="black"/>
                    </a:solidFill>
                    <a:latin typeface="Meiryo UI" panose="020B0604030504040204" pitchFamily="50" charset="-128"/>
                    <a:ea typeface="Meiryo UI" panose="020B0604030504040204" pitchFamily="50" charset="-128"/>
                  </a:endParaRPr>
                </a:p>
                <a:p>
                  <a:pPr algn="ctr"/>
                  <a:r>
                    <a:rPr lang="ja-JP" altLang="en-US" sz="900" dirty="0">
                      <a:solidFill>
                        <a:prstClr val="black"/>
                      </a:solidFill>
                      <a:latin typeface="Meiryo UI" panose="020B0604030504040204" pitchFamily="50" charset="-128"/>
                      <a:ea typeface="Meiryo UI" panose="020B0604030504040204" pitchFamily="50" charset="-128"/>
                    </a:rPr>
                    <a:t>看護職員の勤務実績</a:t>
                  </a:r>
                  <a:endParaRPr lang="en-US" altLang="ja-JP" sz="900" dirty="0">
                    <a:solidFill>
                      <a:prstClr val="black"/>
                    </a:solidFill>
                    <a:latin typeface="Meiryo UI" panose="020B0604030504040204" pitchFamily="50" charset="-128"/>
                    <a:ea typeface="Meiryo UI" panose="020B0604030504040204" pitchFamily="50" charset="-128"/>
                  </a:endParaRPr>
                </a:p>
              </p:txBody>
            </p:sp>
            <p:sp>
              <p:nvSpPr>
                <p:cNvPr id="67" name="円/楕円 37"/>
                <p:cNvSpPr/>
                <p:nvPr/>
              </p:nvSpPr>
              <p:spPr>
                <a:xfrm>
                  <a:off x="2418690" y="2649132"/>
                  <a:ext cx="1944000" cy="612000"/>
                </a:xfrm>
                <a:prstGeom prst="ellipse">
                  <a:avLst/>
                </a:prstGeom>
                <a:solidFill>
                  <a:schemeClr val="accent2">
                    <a:lumMod val="40000"/>
                    <a:lumOff val="60000"/>
                  </a:schemeClr>
                </a:solidFill>
                <a:ln>
                  <a:solidFill>
                    <a:schemeClr val="accent2"/>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100" b="1" dirty="0">
                      <a:solidFill>
                        <a:prstClr val="black"/>
                      </a:solidFill>
                      <a:latin typeface="Meiryo UI" panose="020B0604030504040204" pitchFamily="50" charset="-128"/>
                      <a:ea typeface="Meiryo UI" panose="020B0604030504040204" pitchFamily="50" charset="-128"/>
                    </a:rPr>
                    <a:t>重症度の高い</a:t>
                  </a:r>
                  <a:endParaRPr lang="en-US" altLang="ja-JP" sz="1100" b="1" dirty="0">
                    <a:solidFill>
                      <a:prstClr val="black"/>
                    </a:solidFill>
                    <a:latin typeface="Meiryo UI" panose="020B0604030504040204" pitchFamily="50" charset="-128"/>
                    <a:ea typeface="Meiryo UI" panose="020B0604030504040204" pitchFamily="50" charset="-128"/>
                  </a:endParaRPr>
                </a:p>
                <a:p>
                  <a:pPr algn="ctr"/>
                  <a:r>
                    <a:rPr lang="ja-JP" altLang="en-US" sz="1100" b="1" dirty="0">
                      <a:solidFill>
                        <a:prstClr val="black"/>
                      </a:solidFill>
                      <a:latin typeface="Meiryo UI" panose="020B0604030504040204" pitchFamily="50" charset="-128"/>
                      <a:ea typeface="Meiryo UI" panose="020B0604030504040204" pitchFamily="50" charset="-128"/>
                    </a:rPr>
                    <a:t>利用者の受け入れ</a:t>
                  </a:r>
                  <a:r>
                    <a:rPr lang="en-US" altLang="ja-JP" sz="800" b="1" dirty="0">
                      <a:solidFill>
                        <a:prstClr val="black"/>
                      </a:solidFill>
                      <a:latin typeface="Meiryo UI" panose="020B0604030504040204" pitchFamily="50" charset="-128"/>
                      <a:ea typeface="Meiryo UI" panose="020B0604030504040204" pitchFamily="50" charset="-128"/>
                    </a:rPr>
                    <a:t>※</a:t>
                  </a:r>
                  <a:endParaRPr lang="en-US" altLang="ja-JP" sz="1100" b="1" dirty="0">
                    <a:solidFill>
                      <a:prstClr val="black"/>
                    </a:solidFill>
                    <a:latin typeface="Meiryo UI" panose="020B0604030504040204" pitchFamily="50" charset="-128"/>
                    <a:ea typeface="Meiryo UI" panose="020B0604030504040204" pitchFamily="50" charset="-128"/>
                  </a:endParaRPr>
                </a:p>
              </p:txBody>
            </p:sp>
            <p:sp>
              <p:nvSpPr>
                <p:cNvPr id="73" name="円/楕円 37"/>
                <p:cNvSpPr/>
                <p:nvPr/>
              </p:nvSpPr>
              <p:spPr>
                <a:xfrm>
                  <a:off x="7965484" y="2828506"/>
                  <a:ext cx="1800000" cy="540000"/>
                </a:xfrm>
                <a:prstGeom prst="ellipse">
                  <a:avLst/>
                </a:prstGeom>
                <a:solidFill>
                  <a:schemeClr val="accent4">
                    <a:lumMod val="60000"/>
                    <a:lumOff val="40000"/>
                  </a:schemeClr>
                </a:solidFill>
                <a:ln>
                  <a:solidFill>
                    <a:schemeClr val="accent4">
                      <a:lumMod val="50000"/>
                    </a:schemeClr>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900" dirty="0">
                      <a:solidFill>
                        <a:prstClr val="black"/>
                      </a:solidFill>
                      <a:latin typeface="Meiryo UI" panose="020B0604030504040204" pitchFamily="50" charset="-128"/>
                      <a:ea typeface="Meiryo UI" panose="020B0604030504040204" pitchFamily="50" charset="-128"/>
                    </a:rPr>
                    <a:t>退院時の共同指導／主治医の指示に係る保険医療機関との連携</a:t>
                  </a:r>
                  <a:endParaRPr lang="en-US" altLang="ja-JP" sz="900" dirty="0">
                    <a:solidFill>
                      <a:prstClr val="black"/>
                    </a:solidFill>
                    <a:latin typeface="Meiryo UI" panose="020B0604030504040204" pitchFamily="50" charset="-128"/>
                    <a:ea typeface="Meiryo UI" panose="020B0604030504040204" pitchFamily="50" charset="-128"/>
                  </a:endParaRPr>
                </a:p>
              </p:txBody>
            </p:sp>
            <p:sp>
              <p:nvSpPr>
                <p:cNvPr id="71" name="円/楕円 37"/>
                <p:cNvSpPr/>
                <p:nvPr/>
              </p:nvSpPr>
              <p:spPr>
                <a:xfrm>
                  <a:off x="3416463" y="2017325"/>
                  <a:ext cx="1944000" cy="576000"/>
                </a:xfrm>
                <a:prstGeom prst="ellipse">
                  <a:avLst/>
                </a:prstGeom>
                <a:solidFill>
                  <a:schemeClr val="accent2">
                    <a:lumMod val="40000"/>
                    <a:lumOff val="60000"/>
                  </a:schemeClr>
                </a:solidFill>
                <a:ln>
                  <a:solidFill>
                    <a:schemeClr val="accent2"/>
                  </a:solidFill>
                </a:ln>
                <a:effectLst/>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200" b="1" dirty="0">
                      <a:solidFill>
                        <a:prstClr val="black"/>
                      </a:solidFill>
                      <a:latin typeface="Meiryo UI" panose="020B0604030504040204" pitchFamily="50" charset="-128"/>
                      <a:ea typeface="Meiryo UI" panose="020B0604030504040204" pitchFamily="50" charset="-128"/>
                    </a:rPr>
                    <a:t>常勤看護職員</a:t>
                  </a:r>
                  <a:r>
                    <a:rPr lang="en-US" altLang="ja-JP" sz="800" b="1" dirty="0">
                      <a:solidFill>
                        <a:prstClr val="black"/>
                      </a:solidFill>
                      <a:latin typeface="Meiryo UI" panose="020B0604030504040204" pitchFamily="50" charset="-128"/>
                      <a:ea typeface="Meiryo UI" panose="020B0604030504040204" pitchFamily="50" charset="-128"/>
                    </a:rPr>
                    <a:t>※</a:t>
                  </a:r>
                </a:p>
              </p:txBody>
            </p:sp>
            <p:sp>
              <p:nvSpPr>
                <p:cNvPr id="33" name="テキスト ボックス 32"/>
                <p:cNvSpPr txBox="1"/>
                <p:nvPr/>
              </p:nvSpPr>
              <p:spPr>
                <a:xfrm>
                  <a:off x="8185858" y="1731564"/>
                  <a:ext cx="1638268" cy="307777"/>
                </a:xfrm>
                <a:prstGeom prst="rect">
                  <a:avLst/>
                </a:prstGeom>
                <a:noFill/>
              </p:spPr>
              <p:txBody>
                <a:bodyPr wrap="square" rtlCol="0">
                  <a:spAutoFit/>
                </a:bodyPr>
                <a:lstStyle/>
                <a:p>
                  <a:r>
                    <a:rPr lang="ja-JP" altLang="en-US" sz="1400" b="1" dirty="0">
                      <a:solidFill>
                        <a:srgbClr val="FFC000">
                          <a:lumMod val="75000"/>
                        </a:srgbClr>
                      </a:solidFill>
                      <a:latin typeface="Meiryo UI" panose="020B0604030504040204" pitchFamily="50" charset="-128"/>
                      <a:ea typeface="Meiryo UI" panose="020B0604030504040204" pitchFamily="50" charset="-128"/>
                    </a:rPr>
                    <a:t>機能強化型</a:t>
                  </a:r>
                  <a:r>
                    <a:rPr lang="en-US" altLang="ja-JP" sz="1400" b="1" dirty="0">
                      <a:solidFill>
                        <a:srgbClr val="FFC000">
                          <a:lumMod val="75000"/>
                        </a:srgbClr>
                      </a:solidFill>
                      <a:latin typeface="Meiryo UI" panose="020B0604030504040204" pitchFamily="50" charset="-128"/>
                      <a:ea typeface="Meiryo UI" panose="020B0604030504040204" pitchFamily="50" charset="-128"/>
                    </a:rPr>
                    <a:t>3</a:t>
                  </a:r>
                  <a:endParaRPr lang="ja-JP" altLang="en-US" sz="1400" b="1" dirty="0">
                    <a:solidFill>
                      <a:srgbClr val="FFC000">
                        <a:lumMod val="75000"/>
                      </a:srgbClr>
                    </a:solidFill>
                    <a:latin typeface="Meiryo UI" panose="020B0604030504040204" pitchFamily="50" charset="-128"/>
                    <a:ea typeface="Meiryo UI" panose="020B0604030504040204" pitchFamily="50" charset="-128"/>
                  </a:endParaRPr>
                </a:p>
              </p:txBody>
            </p:sp>
          </p:grpSp>
          <p:cxnSp>
            <p:nvCxnSpPr>
              <p:cNvPr id="12" name="直線矢印コネクタ 11"/>
              <p:cNvCxnSpPr/>
              <p:nvPr/>
            </p:nvCxnSpPr>
            <p:spPr>
              <a:xfrm flipH="1">
                <a:off x="6177805" y="1056703"/>
                <a:ext cx="677395" cy="414671"/>
              </a:xfrm>
              <a:prstGeom prst="straightConnector1">
                <a:avLst/>
              </a:prstGeom>
              <a:ln w="38100">
                <a:solidFill>
                  <a:schemeClr val="accent6">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6" name="直線矢印コネクタ 75"/>
              <p:cNvCxnSpPr/>
              <p:nvPr/>
            </p:nvCxnSpPr>
            <p:spPr>
              <a:xfrm>
                <a:off x="751543" y="1291637"/>
                <a:ext cx="295197" cy="261957"/>
              </a:xfrm>
              <a:prstGeom prst="straightConnector1">
                <a:avLst/>
              </a:prstGeom>
              <a:ln w="3810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flipH="1">
                <a:off x="8605163" y="1792567"/>
                <a:ext cx="61607" cy="453062"/>
              </a:xfrm>
              <a:prstGeom prst="straightConnector1">
                <a:avLst/>
              </a:prstGeom>
              <a:ln w="3810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pic>
          <p:nvPicPr>
            <p:cNvPr id="31" name="Picture 2" descr="人工呼吸器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5647" y="2971110"/>
              <a:ext cx="554305" cy="464384"/>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10733" y="1859184"/>
              <a:ext cx="427752" cy="566898"/>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看護師の会議のイラスト">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54714" y="2345442"/>
              <a:ext cx="720065" cy="628257"/>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6" descr="女性のお医者さんのイラスト「優しそうな女医さん」">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280720" y="2327287"/>
              <a:ext cx="425065" cy="60278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男性看護師・ナースのイラスト（全身）">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953889" y="1859184"/>
              <a:ext cx="375537" cy="54956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大病院のイラスト">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362643" y="3435494"/>
              <a:ext cx="704471" cy="557941"/>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カウンセリングのイラスト（女性医師）">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416516" y="1987476"/>
              <a:ext cx="522695" cy="522695"/>
            </a:xfrm>
            <a:prstGeom prst="rect">
              <a:avLst/>
            </a:prstGeom>
            <a:noFill/>
            <a:extLst>
              <a:ext uri="{909E8E84-426E-40DD-AFC4-6F175D3DCCD1}">
                <a14:hiddenFill xmlns:a14="http://schemas.microsoft.com/office/drawing/2010/main">
                  <a:solidFill>
                    <a:srgbClr val="FFFFFF"/>
                  </a:solidFill>
                </a14:hiddenFill>
              </a:ext>
            </a:extLst>
          </p:spPr>
        </p:pic>
        <p:grpSp>
          <p:nvGrpSpPr>
            <p:cNvPr id="40" name="グループ化 39"/>
            <p:cNvGrpSpPr/>
            <p:nvPr/>
          </p:nvGrpSpPr>
          <p:grpSpPr>
            <a:xfrm>
              <a:off x="1111239" y="1868860"/>
              <a:ext cx="744534" cy="377690"/>
              <a:chOff x="9427417" y="4568603"/>
              <a:chExt cx="2284413" cy="1470294"/>
            </a:xfrm>
          </p:grpSpPr>
          <p:pic>
            <p:nvPicPr>
              <p:cNvPr id="41" name="Picture 2" descr="経鼻栄養のイラスト">
                <a:hlinkClick r:id="rId15"/>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42" name="二等辺三角形 41"/>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43" name="二等辺三角形 42"/>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44" name="二等辺三角形 43"/>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grpSp>
        <p:pic>
          <p:nvPicPr>
            <p:cNvPr id="45" name="Picture 2" descr="親の介護をする夫婦のイラスト">
              <a:hlinkClick r:id="rId17"/>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661005" y="1235661"/>
              <a:ext cx="671257" cy="623523"/>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http://3.bp.blogspot.com/-Hk8GT73fNYI/V2ub1Q5oBnI/AAAAAAAA7sg/HTl1cOqftOAjp3hU--jPGpGnRxLIBMwuwCLcB/s800/houmon_shinryou_nocap_nurse.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8107362" y="3291493"/>
              <a:ext cx="395665" cy="599492"/>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夜のイラスト">
              <a:hlinkClick r:id="rId20"/>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5977020" y="3073111"/>
              <a:ext cx="350270" cy="324000"/>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昼のイラスト">
              <a:hlinkClick r:id="rId22"/>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4548815" y="2606075"/>
              <a:ext cx="350269" cy="324000"/>
            </a:xfrm>
            <a:prstGeom prst="rect">
              <a:avLst/>
            </a:prstGeom>
            <a:noFill/>
            <a:extLst>
              <a:ext uri="{909E8E84-426E-40DD-AFC4-6F175D3DCCD1}">
                <a14:hiddenFill xmlns:a14="http://schemas.microsoft.com/office/drawing/2010/main">
                  <a:solidFill>
                    <a:srgbClr val="FFFFFF"/>
                  </a:solidFill>
                </a14:hiddenFill>
              </a:ext>
            </a:extLst>
          </p:spPr>
        </p:pic>
      </p:grpSp>
      <p:pic>
        <p:nvPicPr>
          <p:cNvPr id="8" name="Picture 2" descr="オフィスのイラスト">
            <a:hlinkClick r:id="rId24"/>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5436186" y="1045958"/>
            <a:ext cx="452149" cy="496867"/>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http://3.bp.blogspot.com/-vilfie6H9L4/VA7l71znPjI/AAAAAAAAmIA/I9c51V1vc0w/s800/business_eigyou_woman.png"/>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5175649" y="1113735"/>
            <a:ext cx="503000" cy="504000"/>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54" name="Rectangle 2"/>
          <p:cNvSpPr txBox="1">
            <a:spLocks noChangeArrowheads="1"/>
          </p:cNvSpPr>
          <p:nvPr/>
        </p:nvSpPr>
        <p:spPr>
          <a:xfrm>
            <a:off x="117957" y="360214"/>
            <a:ext cx="5915179"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（１４）機能強化型訪問看護ステーションの要件見直し</a:t>
            </a:r>
            <a:endParaRPr lang="ja-JP" altLang="ja-JP" sz="2000" dirty="0">
              <a:solidFill>
                <a:prstClr val="black"/>
              </a:solidFill>
            </a:endParaRPr>
          </a:p>
        </p:txBody>
      </p:sp>
      <p:sp>
        <p:nvSpPr>
          <p:cNvPr id="58"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47492778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98552" y="845055"/>
            <a:ext cx="9689654" cy="5940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sz="2000" dirty="0">
                <a:solidFill>
                  <a:prstClr val="black"/>
                </a:solidFill>
                <a:latin typeface="ＭＳ Ｐゴシック" panose="020B0600070205080204" pitchFamily="50" charset="-128"/>
              </a:rPr>
              <a:t>　</a:t>
            </a:r>
            <a:r>
              <a:rPr lang="ja-JP" altLang="en-US" dirty="0">
                <a:solidFill>
                  <a:prstClr val="black"/>
                </a:solidFill>
                <a:latin typeface="ＭＳ Ｐゴシック" panose="020B0600070205080204" pitchFamily="50" charset="-128"/>
              </a:rPr>
              <a:t>複数の実施主体から訪問看護が行われている場合に、目標の設定や評価の共有等の連携のあり方について明確化する。</a:t>
            </a:r>
            <a:endParaRPr lang="en-US" altLang="ja-JP" dirty="0">
              <a:solidFill>
                <a:prstClr val="black"/>
              </a:solidFill>
              <a:latin typeface="ＭＳ Ｐゴシック" panose="020B0600070205080204" pitchFamily="50" charset="-128"/>
            </a:endParaRPr>
          </a:p>
          <a:p>
            <a:pPr marL="177800" indent="-177800">
              <a:lnSpc>
                <a:spcPts val="1600"/>
              </a:lnSpc>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a:defRPr/>
            </a:pPr>
            <a:endParaRPr lang="en-US" altLang="ja-JP" sz="24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在宅患者連携指導加算、在宅患者緊急時等カンファレンス加算について、連携している複数の訪問看護ステーションそれぞれで算定可能とする。</a:t>
            </a:r>
            <a:endParaRPr lang="en-US" altLang="ja-JP" sz="2400" dirty="0">
              <a:solidFill>
                <a:prstClr val="black"/>
              </a:solidFill>
              <a:latin typeface="ＭＳ Ｐゴシック" panose="020B0600070205080204" pitchFamily="50" charset="-128"/>
            </a:endParaRPr>
          </a:p>
          <a:p>
            <a:pPr>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訪問看護ステーションと医療機関のターミナルケアの評価について、１つの医療機関又は１つの訪問看護ステーションのみの算定とする。</a:t>
            </a:r>
            <a:endParaRPr lang="en-US" altLang="ja-JP" dirty="0">
              <a:solidFill>
                <a:prstClr val="black"/>
              </a:solidFill>
              <a:latin typeface="ＭＳ Ｐゴシック" panose="020B0600070205080204" pitchFamily="50" charset="-128"/>
            </a:endParaRPr>
          </a:p>
          <a:p>
            <a:pPr>
              <a:lnSpc>
                <a:spcPts val="1900"/>
              </a:lnSpc>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p:txBody>
      </p:sp>
      <p:graphicFrame>
        <p:nvGraphicFramePr>
          <p:cNvPr id="26" name="表 25"/>
          <p:cNvGraphicFramePr>
            <a:graphicFrameLocks noGrp="1"/>
          </p:cNvGraphicFramePr>
          <p:nvPr>
            <p:extLst/>
          </p:nvPr>
        </p:nvGraphicFramePr>
        <p:xfrm>
          <a:off x="268469" y="1626083"/>
          <a:ext cx="3456000" cy="1498600"/>
        </p:xfrm>
        <a:graphic>
          <a:graphicData uri="http://schemas.openxmlformats.org/drawingml/2006/table">
            <a:tbl>
              <a:tblPr firstRow="1" bandRow="1">
                <a:tableStyleId>{FABFCF23-3B69-468F-B69F-88F6DE6A72F2}</a:tableStyleId>
              </a:tblPr>
              <a:tblGrid>
                <a:gridCol w="3456000">
                  <a:extLst>
                    <a:ext uri="{9D8B030D-6E8A-4147-A177-3AD203B41FA5}">
                      <a16:colId xmlns="" xmlns:a16="http://schemas.microsoft.com/office/drawing/2014/main" val="20000"/>
                    </a:ext>
                  </a:extLst>
                </a:gridCol>
              </a:tblGrid>
              <a:tr h="216000">
                <a:tc>
                  <a:txBody>
                    <a:bodyPr/>
                    <a:lstStyle/>
                    <a:p>
                      <a:pPr algn="ctr">
                        <a:lnSpc>
                          <a:spcPts val="1000"/>
                        </a:lnSpc>
                      </a:pPr>
                      <a:r>
                        <a:rPr kumimoji="1" lang="ja-JP" altLang="en-US" sz="1100" dirty="0">
                          <a:latin typeface="+mn-ea"/>
                          <a:ea typeface="+mn-ea"/>
                        </a:rPr>
                        <a:t>現行</a:t>
                      </a:r>
                    </a:p>
                  </a:txBody>
                  <a:tcPr marL="99060" marR="99060" anchor="ctr"/>
                </a:tc>
                <a:extLst>
                  <a:ext uri="{0D108BD9-81ED-4DB2-BD59-A6C34878D82A}">
                    <a16:rowId xmlns="" xmlns:a16="http://schemas.microsoft.com/office/drawing/2014/main" val="10000"/>
                  </a:ext>
                </a:extLst>
              </a:tr>
              <a:tr h="1135149">
                <a:tc>
                  <a:txBody>
                    <a:bodyPr/>
                    <a:lstStyle/>
                    <a:p>
                      <a:pPr marL="0" marR="0" indent="0" algn="l" defTabSz="914400" rtl="0" eaLnBrk="1" fontAlgn="auto" latinLnBrk="0" hangingPunct="1">
                        <a:lnSpc>
                          <a:spcPts val="12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訪問看護管理療養費</a:t>
                      </a:r>
                      <a:r>
                        <a:rPr lang="en-US" altLang="ja-JP" sz="1200" dirty="0">
                          <a:solidFill>
                            <a:prstClr val="black"/>
                          </a:solidFill>
                          <a:latin typeface="ＭＳ Ｐゴシック"/>
                        </a:rPr>
                        <a:t>】</a:t>
                      </a:r>
                    </a:p>
                    <a:p>
                      <a:pPr marL="0" indent="0">
                        <a:lnSpc>
                          <a:spcPts val="1200"/>
                        </a:lnSpc>
                        <a:spcBef>
                          <a:spcPts val="600"/>
                        </a:spcBef>
                        <a:defRPr/>
                      </a:pPr>
                      <a:r>
                        <a:rPr lang="ja-JP" altLang="en-US" sz="1100" dirty="0">
                          <a:solidFill>
                            <a:prstClr val="black"/>
                          </a:solidFill>
                          <a:latin typeface="+mn-ea"/>
                          <a:ea typeface="+mn-ea"/>
                        </a:rPr>
                        <a:t>［算定要件］</a:t>
                      </a:r>
                      <a:endParaRPr lang="en-US" altLang="ja-JP" sz="1100" dirty="0">
                        <a:solidFill>
                          <a:prstClr val="black"/>
                        </a:solidFill>
                        <a:latin typeface="+mn-ea"/>
                        <a:ea typeface="+mn-ea"/>
                      </a:endParaRPr>
                    </a:p>
                    <a:p>
                      <a:pPr marL="0" indent="0">
                        <a:lnSpc>
                          <a:spcPct val="100000"/>
                        </a:lnSpc>
                        <a:spcBef>
                          <a:spcPts val="600"/>
                        </a:spcBef>
                        <a:defRPr/>
                      </a:pPr>
                      <a:r>
                        <a:rPr lang="ja-JP" altLang="en-US" sz="1200" dirty="0">
                          <a:solidFill>
                            <a:prstClr val="black"/>
                          </a:solidFill>
                          <a:latin typeface="+mn-ea"/>
                          <a:ea typeface="+mn-ea"/>
                        </a:rPr>
                        <a:t>　１人の利用者に対し、複数の訪問看護ステーションにおいて指定訪問看護の実施に関する計画的な管理を行う場合は、訪問看護ステーション間において十分に連携を図ること。</a:t>
                      </a:r>
                      <a:endParaRPr lang="en-US" altLang="ja-JP" sz="1200" dirty="0">
                        <a:solidFill>
                          <a:prstClr val="black"/>
                        </a:solidFill>
                        <a:latin typeface="+mn-ea"/>
                        <a:ea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27" name="表 26"/>
          <p:cNvGraphicFramePr>
            <a:graphicFrameLocks noGrp="1"/>
          </p:cNvGraphicFramePr>
          <p:nvPr>
            <p:extLst/>
          </p:nvPr>
        </p:nvGraphicFramePr>
        <p:xfrm>
          <a:off x="4351326" y="1600278"/>
          <a:ext cx="5364000" cy="1681480"/>
        </p:xfrm>
        <a:graphic>
          <a:graphicData uri="http://schemas.openxmlformats.org/drawingml/2006/table">
            <a:tbl>
              <a:tblPr firstRow="1" bandRow="1">
                <a:tableStyleId>{9DCAF9ED-07DC-4A11-8D7F-57B35C25682E}</a:tableStyleId>
              </a:tblPr>
              <a:tblGrid>
                <a:gridCol w="5364000">
                  <a:extLst>
                    <a:ext uri="{9D8B030D-6E8A-4147-A177-3AD203B41FA5}">
                      <a16:colId xmlns="" xmlns:a16="http://schemas.microsoft.com/office/drawing/2014/main" val="20000"/>
                    </a:ext>
                  </a:extLst>
                </a:gridCol>
              </a:tblGrid>
              <a:tr h="216000">
                <a:tc>
                  <a:txBody>
                    <a:bodyPr/>
                    <a:lstStyle/>
                    <a:p>
                      <a:pPr algn="ctr">
                        <a:lnSpc>
                          <a:spcPts val="1000"/>
                        </a:lnSpc>
                      </a:pPr>
                      <a:r>
                        <a:rPr kumimoji="1" lang="ja-JP" altLang="en-US" sz="1100" u="none" dirty="0">
                          <a:latin typeface="+mn-ea"/>
                          <a:ea typeface="+mn-ea"/>
                        </a:rPr>
                        <a:t>改定後</a:t>
                      </a:r>
                    </a:p>
                  </a:txBody>
                  <a:tcPr marL="99060" marR="99060" anchor="ctr"/>
                </a:tc>
                <a:extLst>
                  <a:ext uri="{0D108BD9-81ED-4DB2-BD59-A6C34878D82A}">
                    <a16:rowId xmlns="" xmlns:a16="http://schemas.microsoft.com/office/drawing/2014/main" val="10000"/>
                  </a:ext>
                </a:extLst>
              </a:tr>
              <a:tr h="1135149">
                <a:tc>
                  <a:txBody>
                    <a:bodyPr/>
                    <a:lstStyle/>
                    <a:p>
                      <a:pPr marL="0" marR="0" indent="0" algn="l" defTabSz="914400" rtl="0" eaLnBrk="1" fontAlgn="auto" latinLnBrk="0" hangingPunct="1">
                        <a:lnSpc>
                          <a:spcPts val="12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訪問看護管理療養費</a:t>
                      </a:r>
                      <a:r>
                        <a:rPr lang="en-US" altLang="ja-JP" sz="1200" dirty="0">
                          <a:solidFill>
                            <a:prstClr val="black"/>
                          </a:solidFill>
                          <a:latin typeface="ＭＳ Ｐゴシック"/>
                        </a:rPr>
                        <a:t>】</a:t>
                      </a:r>
                    </a:p>
                    <a:p>
                      <a:pPr marL="0" indent="0">
                        <a:lnSpc>
                          <a:spcPts val="1200"/>
                        </a:lnSpc>
                        <a:spcBef>
                          <a:spcPts val="600"/>
                        </a:spcBef>
                        <a:defRPr/>
                      </a:pPr>
                      <a:r>
                        <a:rPr lang="ja-JP" altLang="en-US" sz="1100" dirty="0">
                          <a:solidFill>
                            <a:prstClr val="black"/>
                          </a:solidFill>
                          <a:latin typeface="+mn-ea"/>
                          <a:ea typeface="+mn-ea"/>
                        </a:rPr>
                        <a:t>［算定要件］</a:t>
                      </a:r>
                      <a:endParaRPr lang="en-US" altLang="ja-JP" sz="1100" dirty="0">
                        <a:solidFill>
                          <a:prstClr val="black"/>
                        </a:solidFill>
                        <a:latin typeface="+mn-ea"/>
                        <a:ea typeface="+mn-ea"/>
                      </a:endParaRPr>
                    </a:p>
                    <a:p>
                      <a:pPr marL="0" indent="0">
                        <a:lnSpc>
                          <a:spcPct val="100000"/>
                        </a:lnSpc>
                        <a:spcBef>
                          <a:spcPts val="600"/>
                        </a:spcBef>
                        <a:buFont typeface="Arial" panose="020B0604020202020204" pitchFamily="34" charset="0"/>
                        <a:buNone/>
                        <a:defRPr/>
                      </a:pPr>
                      <a:r>
                        <a:rPr lang="ja-JP" altLang="en-US" sz="1100" b="0" u="none" dirty="0">
                          <a:solidFill>
                            <a:schemeClr val="tx1"/>
                          </a:solidFill>
                          <a:latin typeface="+mn-ea"/>
                          <a:ea typeface="+mn-ea"/>
                        </a:rPr>
                        <a:t>　</a:t>
                      </a:r>
                      <a:r>
                        <a:rPr lang="ja-JP" altLang="en-US" sz="1200" b="0" u="none" dirty="0">
                          <a:solidFill>
                            <a:schemeClr val="tx1"/>
                          </a:solidFill>
                          <a:latin typeface="+mn-ea"/>
                          <a:ea typeface="+mn-ea"/>
                        </a:rPr>
                        <a:t>１人の利用者に対し、複数の訪問看護ステーションや</a:t>
                      </a:r>
                      <a:r>
                        <a:rPr lang="ja-JP" altLang="en-US" sz="1200" b="1" u="sng" dirty="0">
                          <a:solidFill>
                            <a:schemeClr val="accent5"/>
                          </a:solidFill>
                          <a:latin typeface="+mn-ea"/>
                          <a:ea typeface="+mn-ea"/>
                        </a:rPr>
                        <a:t>保険医療機関において</a:t>
                      </a:r>
                      <a:r>
                        <a:rPr lang="ja-JP" altLang="en-US" sz="1200" b="0" u="sng" dirty="0">
                          <a:solidFill>
                            <a:schemeClr val="accent5"/>
                          </a:solidFill>
                          <a:latin typeface="+mn-ea"/>
                          <a:ea typeface="+mn-ea"/>
                        </a:rPr>
                        <a:t>訪問看護を行う場合は、訪問看護ステーション間及び訪問看護ステーションと保険医療機関との間において十分に連携を図ること。</a:t>
                      </a:r>
                      <a:r>
                        <a:rPr lang="ja-JP" altLang="en-US" sz="1200" b="1" u="sng" dirty="0">
                          <a:solidFill>
                            <a:schemeClr val="accent5"/>
                          </a:solidFill>
                          <a:latin typeface="+mn-ea"/>
                          <a:ea typeface="+mn-ea"/>
                        </a:rPr>
                        <a:t>具体的には、訪問看護の実施による利用者の目標の設定、計画の立案、訪問看護の実施状況及び評価を共有すること。</a:t>
                      </a:r>
                    </a:p>
                  </a:txBody>
                  <a:tcPr marL="99060" marR="99060" horzOverflow="overflow"/>
                </a:tc>
                <a:extLst>
                  <a:ext uri="{0D108BD9-81ED-4DB2-BD59-A6C34878D82A}">
                    <a16:rowId xmlns="" xmlns:a16="http://schemas.microsoft.com/office/drawing/2014/main" val="10001"/>
                  </a:ext>
                </a:extLst>
              </a:tr>
            </a:tbl>
          </a:graphicData>
        </a:graphic>
      </p:graphicFrame>
      <p:sp>
        <p:nvSpPr>
          <p:cNvPr id="28" name="右矢印 27"/>
          <p:cNvSpPr/>
          <p:nvPr/>
        </p:nvSpPr>
        <p:spPr>
          <a:xfrm>
            <a:off x="3804956" y="1954545"/>
            <a:ext cx="468000"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61" name="表 60"/>
          <p:cNvGraphicFramePr>
            <a:graphicFrameLocks noGrp="1"/>
          </p:cNvGraphicFramePr>
          <p:nvPr>
            <p:extLst/>
          </p:nvPr>
        </p:nvGraphicFramePr>
        <p:xfrm>
          <a:off x="246688" y="5059861"/>
          <a:ext cx="2736000" cy="1132840"/>
        </p:xfrm>
        <a:graphic>
          <a:graphicData uri="http://schemas.openxmlformats.org/drawingml/2006/table">
            <a:tbl>
              <a:tblPr firstRow="1" bandRow="1">
                <a:tableStyleId>{FABFCF23-3B69-468F-B69F-88F6DE6A72F2}</a:tableStyleId>
              </a:tblPr>
              <a:tblGrid>
                <a:gridCol w="2736000">
                  <a:extLst>
                    <a:ext uri="{9D8B030D-6E8A-4147-A177-3AD203B41FA5}">
                      <a16:colId xmlns="" xmlns:a16="http://schemas.microsoft.com/office/drawing/2014/main" val="20000"/>
                    </a:ext>
                  </a:extLst>
                </a:gridCol>
              </a:tblGrid>
              <a:tr h="216000">
                <a:tc>
                  <a:txBody>
                    <a:bodyPr/>
                    <a:lstStyle/>
                    <a:p>
                      <a:pPr algn="ctr">
                        <a:lnSpc>
                          <a:spcPts val="1000"/>
                        </a:lnSpc>
                      </a:pPr>
                      <a:r>
                        <a:rPr kumimoji="1" lang="ja-JP" altLang="en-US" sz="1100" dirty="0">
                          <a:latin typeface="+mn-ea"/>
                          <a:ea typeface="+mn-ea"/>
                        </a:rPr>
                        <a:t>現行</a:t>
                      </a:r>
                    </a:p>
                  </a:txBody>
                  <a:tcPr marL="99060" marR="99060" anchor="ctr"/>
                </a:tc>
                <a:extLst>
                  <a:ext uri="{0D108BD9-81ED-4DB2-BD59-A6C34878D82A}">
                    <a16:rowId xmlns="" xmlns:a16="http://schemas.microsoft.com/office/drawing/2014/main" val="10000"/>
                  </a:ext>
                </a:extLst>
              </a:tr>
              <a:tr h="828000">
                <a:tc>
                  <a:txBody>
                    <a:bodyPr/>
                    <a:lstStyle/>
                    <a:p>
                      <a:pPr marL="0" marR="0" indent="0" algn="l" defTabSz="914400" rtl="0" eaLnBrk="1" fontAlgn="auto" latinLnBrk="0" hangingPunct="1">
                        <a:lnSpc>
                          <a:spcPts val="12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訪問看護ターミナルケア療養費</a:t>
                      </a:r>
                      <a:r>
                        <a:rPr lang="en-US" altLang="ja-JP" sz="1200" dirty="0">
                          <a:solidFill>
                            <a:prstClr val="black"/>
                          </a:solidFill>
                          <a:latin typeface="ＭＳ Ｐゴシック"/>
                        </a:rPr>
                        <a:t>】</a:t>
                      </a:r>
                    </a:p>
                    <a:p>
                      <a:pPr marL="0" indent="0">
                        <a:lnSpc>
                          <a:spcPts val="1200"/>
                        </a:lnSpc>
                        <a:spcBef>
                          <a:spcPts val="600"/>
                        </a:spcBef>
                        <a:defRPr/>
                      </a:pPr>
                      <a:r>
                        <a:rPr lang="ja-JP" altLang="en-US" sz="1100" dirty="0">
                          <a:solidFill>
                            <a:prstClr val="black"/>
                          </a:solidFill>
                          <a:latin typeface="+mn-ea"/>
                          <a:ea typeface="+mn-ea"/>
                        </a:rPr>
                        <a:t>［算定要件］</a:t>
                      </a:r>
                      <a:endParaRPr lang="en-US" altLang="ja-JP" sz="1100" dirty="0">
                        <a:solidFill>
                          <a:prstClr val="black"/>
                        </a:solidFill>
                        <a:latin typeface="+mn-ea"/>
                        <a:ea typeface="+mn-ea"/>
                      </a:endParaRPr>
                    </a:p>
                    <a:p>
                      <a:pPr marL="0" indent="0">
                        <a:lnSpc>
                          <a:spcPct val="100000"/>
                        </a:lnSpc>
                        <a:spcBef>
                          <a:spcPts val="600"/>
                        </a:spcBef>
                        <a:defRPr/>
                      </a:pPr>
                      <a:r>
                        <a:rPr lang="ja-JP" altLang="en-US" sz="1100" dirty="0">
                          <a:solidFill>
                            <a:prstClr val="black"/>
                          </a:solidFill>
                          <a:latin typeface="+mn-ea"/>
                          <a:ea typeface="+mn-ea"/>
                        </a:rPr>
                        <a:t>　</a:t>
                      </a:r>
                      <a:r>
                        <a:rPr lang="ja-JP" altLang="en-US" sz="1200" dirty="0">
                          <a:solidFill>
                            <a:prstClr val="black"/>
                          </a:solidFill>
                          <a:latin typeface="+mn-ea"/>
                          <a:ea typeface="+mn-ea"/>
                        </a:rPr>
                        <a:t>１人の利用者に対し、１つの訪問看護ステーションにおいてのみ算定できる。</a:t>
                      </a:r>
                      <a:endParaRPr lang="en-US" altLang="ja-JP" sz="1200" dirty="0">
                        <a:solidFill>
                          <a:prstClr val="black"/>
                        </a:solidFill>
                        <a:latin typeface="+mn-ea"/>
                        <a:ea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62" name="表 61"/>
          <p:cNvGraphicFramePr>
            <a:graphicFrameLocks noGrp="1"/>
          </p:cNvGraphicFramePr>
          <p:nvPr>
            <p:extLst/>
          </p:nvPr>
        </p:nvGraphicFramePr>
        <p:xfrm>
          <a:off x="3601101" y="5058865"/>
          <a:ext cx="6084000" cy="1498600"/>
        </p:xfrm>
        <a:graphic>
          <a:graphicData uri="http://schemas.openxmlformats.org/drawingml/2006/table">
            <a:tbl>
              <a:tblPr firstRow="1" bandRow="1">
                <a:tableStyleId>{9DCAF9ED-07DC-4A11-8D7F-57B35C25682E}</a:tableStyleId>
              </a:tblPr>
              <a:tblGrid>
                <a:gridCol w="6084000">
                  <a:extLst>
                    <a:ext uri="{9D8B030D-6E8A-4147-A177-3AD203B41FA5}">
                      <a16:colId xmlns="" xmlns:a16="http://schemas.microsoft.com/office/drawing/2014/main" val="20000"/>
                    </a:ext>
                  </a:extLst>
                </a:gridCol>
              </a:tblGrid>
              <a:tr h="216000">
                <a:tc>
                  <a:txBody>
                    <a:bodyPr/>
                    <a:lstStyle/>
                    <a:p>
                      <a:pPr algn="ctr">
                        <a:lnSpc>
                          <a:spcPts val="1000"/>
                        </a:lnSpc>
                      </a:pPr>
                      <a:r>
                        <a:rPr kumimoji="1" lang="ja-JP" altLang="en-US" sz="1100" u="none" dirty="0">
                          <a:latin typeface="+mn-ea"/>
                          <a:ea typeface="+mn-ea"/>
                        </a:rPr>
                        <a:t>改定後</a:t>
                      </a:r>
                    </a:p>
                  </a:txBody>
                  <a:tcPr marL="99060" marR="99060" anchor="ctr"/>
                </a:tc>
                <a:extLst>
                  <a:ext uri="{0D108BD9-81ED-4DB2-BD59-A6C34878D82A}">
                    <a16:rowId xmlns="" xmlns:a16="http://schemas.microsoft.com/office/drawing/2014/main" val="10000"/>
                  </a:ext>
                </a:extLst>
              </a:tr>
              <a:tr h="972000">
                <a:tc>
                  <a:txBody>
                    <a:bodyPr/>
                    <a:lstStyle/>
                    <a:p>
                      <a:pPr marL="0" marR="0" indent="0" algn="l" defTabSz="914400" rtl="0" eaLnBrk="1" fontAlgn="auto" latinLnBrk="0" hangingPunct="1">
                        <a:lnSpc>
                          <a:spcPts val="1200"/>
                        </a:lnSpc>
                        <a:spcBef>
                          <a:spcPts val="600"/>
                        </a:spcBef>
                        <a:spcAft>
                          <a:spcPts val="0"/>
                        </a:spcAft>
                        <a:buClrTx/>
                        <a:buSzTx/>
                        <a:buFontTx/>
                        <a:buNone/>
                        <a:tabLst/>
                        <a:defRPr/>
                      </a:pPr>
                      <a:r>
                        <a:rPr lang="en-US" altLang="ja-JP" sz="1200" dirty="0">
                          <a:solidFill>
                            <a:prstClr val="black"/>
                          </a:solidFill>
                          <a:latin typeface="ＭＳ Ｐゴシック"/>
                        </a:rPr>
                        <a:t>【</a:t>
                      </a:r>
                      <a:r>
                        <a:rPr lang="ja-JP" altLang="en-US" sz="1200" dirty="0">
                          <a:solidFill>
                            <a:prstClr val="black"/>
                          </a:solidFill>
                          <a:latin typeface="ＭＳ Ｐゴシック"/>
                        </a:rPr>
                        <a:t>訪問看護ターミナルケア療養費</a:t>
                      </a:r>
                      <a:r>
                        <a:rPr lang="en-US" altLang="ja-JP" sz="1200" dirty="0">
                          <a:solidFill>
                            <a:prstClr val="black"/>
                          </a:solidFill>
                          <a:latin typeface="ＭＳ Ｐゴシック"/>
                        </a:rPr>
                        <a:t>】</a:t>
                      </a:r>
                    </a:p>
                    <a:p>
                      <a:pPr marL="0" indent="0">
                        <a:lnSpc>
                          <a:spcPts val="1200"/>
                        </a:lnSpc>
                        <a:spcBef>
                          <a:spcPts val="600"/>
                        </a:spcBef>
                        <a:defRPr/>
                      </a:pPr>
                      <a:r>
                        <a:rPr lang="ja-JP" altLang="en-US" sz="1100" dirty="0">
                          <a:solidFill>
                            <a:prstClr val="black"/>
                          </a:solidFill>
                          <a:latin typeface="+mn-ea"/>
                          <a:ea typeface="+mn-ea"/>
                        </a:rPr>
                        <a:t>［算定要件］</a:t>
                      </a:r>
                      <a:endParaRPr lang="en-US" altLang="ja-JP" sz="1100" dirty="0">
                        <a:solidFill>
                          <a:prstClr val="black"/>
                        </a:solidFill>
                        <a:latin typeface="+mn-ea"/>
                        <a:ea typeface="+mn-ea"/>
                      </a:endParaRPr>
                    </a:p>
                    <a:p>
                      <a:pPr marL="0" indent="0">
                        <a:lnSpc>
                          <a:spcPct val="100000"/>
                        </a:lnSpc>
                        <a:spcBef>
                          <a:spcPts val="600"/>
                        </a:spcBef>
                        <a:buFont typeface="Arial" panose="020B0604020202020204" pitchFamily="34" charset="0"/>
                        <a:buNone/>
                        <a:defRPr/>
                      </a:pPr>
                      <a:r>
                        <a:rPr lang="ja-JP" altLang="en-US" sz="1100" b="0" u="none" dirty="0">
                          <a:solidFill>
                            <a:schemeClr val="tx1"/>
                          </a:solidFill>
                          <a:latin typeface="+mn-ea"/>
                          <a:ea typeface="+mn-ea"/>
                        </a:rPr>
                        <a:t>　</a:t>
                      </a:r>
                      <a:r>
                        <a:rPr lang="ja-JP" altLang="en-US" sz="1200" b="0" u="none" dirty="0">
                          <a:solidFill>
                            <a:schemeClr val="accent5"/>
                          </a:solidFill>
                          <a:latin typeface="+mn-ea"/>
                          <a:ea typeface="+mn-ea"/>
                        </a:rPr>
                        <a:t>同一の利用者に、他の訪問看護ステーションにおいて</a:t>
                      </a:r>
                      <a:r>
                        <a:rPr lang="ja-JP" altLang="en-US" sz="1200" b="1" u="sng" dirty="0">
                          <a:solidFill>
                            <a:schemeClr val="accent5"/>
                          </a:solidFill>
                          <a:latin typeface="+mn-ea"/>
                          <a:ea typeface="+mn-ea"/>
                        </a:rPr>
                        <a:t>訪問看護ターミナルケア療養費</a:t>
                      </a:r>
                      <a:r>
                        <a:rPr lang="ja-JP" altLang="en-US" sz="1200" b="0" u="none" dirty="0">
                          <a:solidFill>
                            <a:schemeClr val="accent5"/>
                          </a:solidFill>
                          <a:latin typeface="+mn-ea"/>
                          <a:ea typeface="+mn-ea"/>
                        </a:rPr>
                        <a:t>を算定している場合又は保険医療機関において</a:t>
                      </a:r>
                      <a:r>
                        <a:rPr lang="ja-JP" altLang="en-US" sz="1200" b="1" u="sng" dirty="0">
                          <a:solidFill>
                            <a:schemeClr val="accent5"/>
                          </a:solidFill>
                          <a:latin typeface="+mn-ea"/>
                          <a:ea typeface="+mn-ea"/>
                        </a:rPr>
                        <a:t>在宅患者訪問看護・指導料の在宅ターミナルケア加算又は同一建物居住者訪問看護・指導料の同一建物居住者ターミナルケア加算</a:t>
                      </a:r>
                      <a:r>
                        <a:rPr lang="ja-JP" altLang="en-US" sz="1200" b="0" u="none" dirty="0">
                          <a:solidFill>
                            <a:schemeClr val="accent5"/>
                          </a:solidFill>
                          <a:latin typeface="+mn-ea"/>
                          <a:ea typeface="+mn-ea"/>
                        </a:rPr>
                        <a:t>を算定している場合においては、算定できない。</a:t>
                      </a:r>
                      <a:endParaRPr lang="ja-JP" altLang="en-US" sz="1200" b="0" u="none" dirty="0">
                        <a:solidFill>
                          <a:prstClr val="black"/>
                        </a:solidFill>
                        <a:latin typeface="+mn-ea"/>
                        <a:ea typeface="+mn-ea"/>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63" name="右矢印 62"/>
          <p:cNvSpPr/>
          <p:nvPr/>
        </p:nvSpPr>
        <p:spPr>
          <a:xfrm>
            <a:off x="3064935" y="5328771"/>
            <a:ext cx="468000"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5" name="Rectangle 2"/>
          <p:cNvSpPr txBox="1">
            <a:spLocks noChangeArrowheads="1"/>
          </p:cNvSpPr>
          <p:nvPr/>
        </p:nvSpPr>
        <p:spPr>
          <a:xfrm>
            <a:off x="121274" y="472892"/>
            <a:ext cx="5555139"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（１５）複数の実施主体による訪問看護の連携強化</a:t>
            </a:r>
            <a:endParaRPr lang="en-US" altLang="ja-JP" sz="2000" dirty="0">
              <a:solidFill>
                <a:prstClr val="black"/>
              </a:solidFill>
            </a:endParaRPr>
          </a:p>
        </p:txBody>
      </p:sp>
      <p:sp>
        <p:nvSpPr>
          <p:cNvPr id="16"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17"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5961112" y="534448"/>
            <a:ext cx="7920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1010</a:t>
            </a:r>
          </a:p>
        </p:txBody>
      </p:sp>
      <p:sp>
        <p:nvSpPr>
          <p:cNvPr id="18" name="テキスト ボックス 17"/>
          <p:cNvSpPr txBox="1"/>
          <p:nvPr/>
        </p:nvSpPr>
        <p:spPr>
          <a:xfrm>
            <a:off x="5565068" y="3902387"/>
            <a:ext cx="17641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250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285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286</a:t>
            </a:r>
          </a:p>
        </p:txBody>
      </p:sp>
      <p:sp>
        <p:nvSpPr>
          <p:cNvPr id="20" name="テキスト ボックス 19"/>
          <p:cNvSpPr txBox="1"/>
          <p:nvPr/>
        </p:nvSpPr>
        <p:spPr>
          <a:xfrm>
            <a:off x="4592960" y="4729750"/>
            <a:ext cx="148543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en-US" altLang="ja-JP" sz="1100" dirty="0">
                <a:solidFill>
                  <a:srgbClr val="002060"/>
                </a:solidFill>
                <a:latin typeface="ＭＳ Ｐゴシック" panose="020B0600070205080204" pitchFamily="50" charset="-128"/>
              </a:rPr>
              <a:t>1003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en-US" altLang="ja-JP" sz="1100" dirty="0">
                <a:solidFill>
                  <a:srgbClr val="002060"/>
                </a:solidFill>
                <a:latin typeface="ＭＳ Ｐゴシック" panose="020B0600070205080204" pitchFamily="50" charset="-128"/>
              </a:rPr>
              <a:t>1015-1016</a:t>
            </a:r>
          </a:p>
        </p:txBody>
      </p:sp>
    </p:spTree>
    <p:extLst>
      <p:ext uri="{BB962C8B-B14F-4D97-AF65-F5344CB8AC3E}">
        <p14:creationId xmlns:p14="http://schemas.microsoft.com/office/powerpoint/2010/main" val="135670121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17941" y="972815"/>
            <a:ext cx="9689654" cy="2628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a:rPr>
              <a:t>　利用者が安心して療養生活を送れるよう、</a:t>
            </a:r>
            <a:r>
              <a:rPr lang="en-US" altLang="ja-JP" dirty="0">
                <a:solidFill>
                  <a:prstClr val="black"/>
                </a:solidFill>
                <a:latin typeface="ＭＳ Ｐゴシック"/>
              </a:rPr>
              <a:t>24</a:t>
            </a:r>
            <a:r>
              <a:rPr lang="ja-JP" altLang="en-US" dirty="0">
                <a:solidFill>
                  <a:prstClr val="black"/>
                </a:solidFill>
                <a:latin typeface="ＭＳ Ｐゴシック"/>
              </a:rPr>
              <a:t>時間対応体制の内容を明確化し、評価の充実を行う。また、電話等の連絡のみを行う</a:t>
            </a:r>
            <a:r>
              <a:rPr lang="en-US" altLang="ja-JP" dirty="0">
                <a:solidFill>
                  <a:prstClr val="black"/>
                </a:solidFill>
                <a:latin typeface="ＭＳ Ｐゴシック"/>
              </a:rPr>
              <a:t>24</a:t>
            </a:r>
            <a:r>
              <a:rPr lang="ja-JP" altLang="en-US" dirty="0">
                <a:solidFill>
                  <a:prstClr val="black"/>
                </a:solidFill>
                <a:latin typeface="ＭＳ Ｐゴシック"/>
              </a:rPr>
              <a:t>時間連絡体制加算を廃止し、</a:t>
            </a:r>
            <a:r>
              <a:rPr lang="en-US" altLang="ja-JP" dirty="0">
                <a:solidFill>
                  <a:prstClr val="black"/>
                </a:solidFill>
                <a:latin typeface="ＭＳ Ｐゴシック"/>
              </a:rPr>
              <a:t>24</a:t>
            </a:r>
            <a:r>
              <a:rPr lang="ja-JP" altLang="en-US" dirty="0">
                <a:solidFill>
                  <a:prstClr val="black"/>
                </a:solidFill>
                <a:latin typeface="ＭＳ Ｐゴシック"/>
              </a:rPr>
              <a:t>時間対応体制の整備を推進する。</a:t>
            </a: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sp>
        <p:nvSpPr>
          <p:cNvPr id="16" name="Rectangle 37"/>
          <p:cNvSpPr>
            <a:spLocks noChangeArrowheads="1"/>
          </p:cNvSpPr>
          <p:nvPr/>
        </p:nvSpPr>
        <p:spPr bwMode="auto">
          <a:xfrm>
            <a:off x="98893" y="4070872"/>
            <a:ext cx="9689654" cy="2736000"/>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pPr>
            <a:r>
              <a:rPr lang="ja-JP" altLang="en-US" dirty="0">
                <a:solidFill>
                  <a:prstClr val="black"/>
                </a:solidFill>
                <a:latin typeface="ＭＳ Ｐゴシック"/>
              </a:rPr>
              <a:t>　利用者の全体像を踏まえた効果的な訪問看護の提供を推進するために、理学療法士等</a:t>
            </a:r>
            <a:r>
              <a:rPr lang="ja-JP" altLang="en-US" sz="1200" dirty="0">
                <a:solidFill>
                  <a:prstClr val="black"/>
                </a:solidFill>
                <a:latin typeface="ＭＳ Ｐゴシック"/>
              </a:rPr>
              <a:t>（</a:t>
            </a:r>
            <a:r>
              <a:rPr lang="en-US" altLang="ja-JP" sz="1200" dirty="0">
                <a:solidFill>
                  <a:prstClr val="black"/>
                </a:solidFill>
                <a:latin typeface="ＭＳ Ｐゴシック"/>
              </a:rPr>
              <a:t>※</a:t>
            </a:r>
            <a:r>
              <a:rPr lang="ja-JP" altLang="en-US" sz="1200" dirty="0">
                <a:solidFill>
                  <a:prstClr val="black"/>
                </a:solidFill>
                <a:latin typeface="ＭＳ Ｐゴシック"/>
              </a:rPr>
              <a:t>）</a:t>
            </a:r>
            <a:r>
              <a:rPr lang="ja-JP" altLang="en-US" dirty="0">
                <a:solidFill>
                  <a:prstClr val="black"/>
                </a:solidFill>
                <a:latin typeface="ＭＳ Ｐゴシック"/>
              </a:rPr>
              <a:t>によって提供される訪問看護について、看護職員と理学療法士等の連携が求められることを明確化する。</a:t>
            </a:r>
            <a:endParaRPr lang="en-US" altLang="ja-JP" dirty="0">
              <a:solidFill>
                <a:prstClr val="black"/>
              </a:solidFill>
              <a:latin typeface="ＭＳ Ｐゴシック"/>
            </a:endParaRPr>
          </a:p>
          <a:p>
            <a:pPr>
              <a:lnSpc>
                <a:spcPts val="1700"/>
              </a:lnSpc>
              <a:spcAft>
                <a:spcPts val="600"/>
              </a:spcAft>
            </a:pPr>
            <a:r>
              <a:rPr lang="ja-JP" altLang="en-US" dirty="0">
                <a:solidFill>
                  <a:prstClr val="black"/>
                </a:solidFill>
                <a:latin typeface="ＭＳ Ｐゴシック"/>
              </a:rPr>
              <a:t>　　　</a:t>
            </a:r>
            <a:r>
              <a:rPr lang="ja-JP" altLang="en-US" sz="1600" dirty="0">
                <a:solidFill>
                  <a:prstClr val="black"/>
                </a:solidFill>
                <a:latin typeface="ＭＳ Ｐゴシック"/>
              </a:rPr>
              <a:t>訪問看護管理療養費</a:t>
            </a:r>
            <a:endParaRPr lang="en-US" altLang="ja-JP" sz="1600" dirty="0">
              <a:solidFill>
                <a:prstClr val="black"/>
              </a:solidFill>
              <a:latin typeface="ＭＳ Ｐゴシック"/>
            </a:endParaRPr>
          </a:p>
          <a:p>
            <a:pPr>
              <a:lnSpc>
                <a:spcPts val="1700"/>
              </a:lnSpc>
              <a:spcAft>
                <a:spcPts val="600"/>
              </a:spcAft>
            </a:pPr>
            <a:r>
              <a:rPr lang="ja-JP" altLang="en-US" dirty="0">
                <a:solidFill>
                  <a:prstClr val="black"/>
                </a:solidFill>
                <a:latin typeface="ＭＳ Ｐゴシック"/>
              </a:rPr>
              <a:t>　　</a:t>
            </a:r>
            <a:r>
              <a:rPr lang="ja-JP" altLang="en-US" sz="1300" dirty="0">
                <a:solidFill>
                  <a:prstClr val="black"/>
                </a:solidFill>
                <a:latin typeface="ＭＳ Ｐゴシック"/>
              </a:rPr>
              <a:t>　　［算定要件］</a:t>
            </a:r>
            <a:endParaRPr lang="en-US" altLang="ja-JP" sz="1300" dirty="0">
              <a:solidFill>
                <a:prstClr val="black"/>
              </a:solidFill>
              <a:latin typeface="ＭＳ Ｐゴシック"/>
            </a:endParaRPr>
          </a:p>
          <a:p>
            <a:pPr>
              <a:lnSpc>
                <a:spcPts val="1700"/>
              </a:lnSpc>
            </a:pPr>
            <a:r>
              <a:rPr lang="en-US" altLang="ja-JP" sz="1300" dirty="0">
                <a:solidFill>
                  <a:prstClr val="black"/>
                </a:solidFill>
                <a:latin typeface="ＭＳ Ｐゴシック"/>
              </a:rPr>
              <a:t>             </a:t>
            </a:r>
            <a:r>
              <a:rPr lang="ja-JP" altLang="en-US" sz="1300" dirty="0">
                <a:solidFill>
                  <a:prstClr val="black"/>
                </a:solidFill>
                <a:latin typeface="ＭＳ Ｐゴシック"/>
              </a:rPr>
              <a:t>・　</a:t>
            </a:r>
            <a:r>
              <a:rPr lang="ja-JP" altLang="en-US" sz="1300" dirty="0">
                <a:solidFill>
                  <a:srgbClr val="4472C4"/>
                </a:solidFill>
                <a:latin typeface="ＭＳ Ｐゴシック"/>
              </a:rPr>
              <a:t>理学療法士等が訪問看護を提供している利用者について、</a:t>
            </a:r>
            <a:r>
              <a:rPr lang="ja-JP" altLang="en-US" sz="1300" b="1" u="sng" dirty="0">
                <a:solidFill>
                  <a:srgbClr val="4472C4"/>
                </a:solidFill>
                <a:latin typeface="ＭＳ Ｐゴシック"/>
              </a:rPr>
              <a:t>訪問看護計画書及び訪問看護報告書は、理学療法士等が提供</a:t>
            </a:r>
            <a:endParaRPr lang="en-US" altLang="ja-JP" sz="1300" b="1" u="sng" dirty="0">
              <a:solidFill>
                <a:srgbClr val="4472C4"/>
              </a:solidFill>
              <a:latin typeface="ＭＳ Ｐゴシック"/>
            </a:endParaRPr>
          </a:p>
          <a:p>
            <a:pPr>
              <a:lnSpc>
                <a:spcPts val="1700"/>
              </a:lnSpc>
            </a:pPr>
            <a:r>
              <a:rPr lang="en-US" altLang="ja-JP" sz="1300" b="1" dirty="0">
                <a:solidFill>
                  <a:srgbClr val="4472C4"/>
                </a:solidFill>
                <a:latin typeface="ＭＳ Ｐゴシック"/>
              </a:rPr>
              <a:t>              </a:t>
            </a:r>
            <a:r>
              <a:rPr lang="ja-JP" altLang="en-US" sz="1300" b="1" u="sng" dirty="0">
                <a:solidFill>
                  <a:srgbClr val="4472C4"/>
                </a:solidFill>
                <a:latin typeface="ＭＳ Ｐゴシック"/>
              </a:rPr>
              <a:t>する内容についても一体的に含むものとし、看護職員（准看護師を除く）と理学療法士等が連携し作成</a:t>
            </a:r>
            <a:r>
              <a:rPr lang="ja-JP" altLang="en-US" sz="1300" dirty="0">
                <a:solidFill>
                  <a:srgbClr val="4472C4"/>
                </a:solidFill>
                <a:latin typeface="ＭＳ Ｐゴシック"/>
              </a:rPr>
              <a:t>する。</a:t>
            </a:r>
            <a:endParaRPr lang="en-US" altLang="ja-JP" sz="1300" dirty="0">
              <a:solidFill>
                <a:srgbClr val="4472C4"/>
              </a:solidFill>
              <a:latin typeface="ＭＳ Ｐゴシック"/>
            </a:endParaRPr>
          </a:p>
          <a:p>
            <a:pPr>
              <a:lnSpc>
                <a:spcPts val="1700"/>
              </a:lnSpc>
            </a:pPr>
            <a:r>
              <a:rPr lang="en-US" altLang="ja-JP" sz="1300" dirty="0">
                <a:solidFill>
                  <a:srgbClr val="4472C4"/>
                </a:solidFill>
                <a:latin typeface="ＭＳ Ｐゴシック"/>
              </a:rPr>
              <a:t>             </a:t>
            </a:r>
            <a:r>
              <a:rPr lang="ja-JP" altLang="en-US" sz="1300" dirty="0">
                <a:solidFill>
                  <a:srgbClr val="4472C4"/>
                </a:solidFill>
                <a:latin typeface="ＭＳ Ｐゴシック"/>
              </a:rPr>
              <a:t>・　訪問看護計画書及び訪問看護報告書の作成にあたっては、</a:t>
            </a:r>
            <a:r>
              <a:rPr lang="ja-JP" altLang="en-US" sz="1300" b="1" u="sng" dirty="0">
                <a:solidFill>
                  <a:srgbClr val="4472C4"/>
                </a:solidFill>
                <a:latin typeface="ＭＳ Ｐゴシック"/>
              </a:rPr>
              <a:t>指定訪問看護の利用開始時及び利用者の状態の変化等に</a:t>
            </a:r>
            <a:endParaRPr lang="en-US" altLang="ja-JP" sz="1300" b="1" u="sng" dirty="0">
              <a:solidFill>
                <a:srgbClr val="4472C4"/>
              </a:solidFill>
              <a:latin typeface="ＭＳ Ｐゴシック"/>
            </a:endParaRPr>
          </a:p>
          <a:p>
            <a:pPr>
              <a:lnSpc>
                <a:spcPts val="1700"/>
              </a:lnSpc>
            </a:pPr>
            <a:r>
              <a:rPr lang="en-US" altLang="ja-JP" sz="1300" b="1" dirty="0">
                <a:solidFill>
                  <a:srgbClr val="4472C4"/>
                </a:solidFill>
                <a:latin typeface="ＭＳ Ｐゴシック"/>
              </a:rPr>
              <a:t>              </a:t>
            </a:r>
            <a:r>
              <a:rPr lang="ja-JP" altLang="en-US" sz="1300" b="1" u="sng" dirty="0">
                <a:solidFill>
                  <a:srgbClr val="4472C4"/>
                </a:solidFill>
                <a:latin typeface="ＭＳ Ｐゴシック"/>
              </a:rPr>
              <a:t>合わせ看護職員による定期的な訪問により、利用者の病状及びその変化に応じた適切な評価</a:t>
            </a:r>
            <a:r>
              <a:rPr lang="ja-JP" altLang="en-US" sz="1300" dirty="0">
                <a:solidFill>
                  <a:srgbClr val="4472C4"/>
                </a:solidFill>
                <a:latin typeface="ＭＳ Ｐゴシック"/>
              </a:rPr>
              <a:t>を行う。</a:t>
            </a:r>
            <a:endParaRPr lang="en-US" altLang="ja-JP" dirty="0">
              <a:solidFill>
                <a:prstClr val="black"/>
              </a:solidFill>
              <a:latin typeface="ＭＳ Ｐゴシック"/>
            </a:endParaRPr>
          </a:p>
          <a:p>
            <a:pPr marL="285750" indent="-285750">
              <a:buFont typeface="Wingdings" charset="2"/>
              <a:buChar char="Ø"/>
            </a:pPr>
            <a:endParaRPr lang="en-US" altLang="ja-JP" dirty="0">
              <a:solidFill>
                <a:prstClr val="black"/>
              </a:solidFill>
              <a:latin typeface="ＭＳ Ｐゴシック"/>
            </a:endParaRPr>
          </a:p>
          <a:p>
            <a:pPr>
              <a:defRPr/>
            </a:pP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a:defRPr/>
            </a:pPr>
            <a:endParaRPr lang="en-US" altLang="ja-JP" sz="1050" dirty="0">
              <a:solidFill>
                <a:prstClr val="black"/>
              </a:solidFill>
              <a:latin typeface="ＭＳ Ｐゴシック"/>
            </a:endParaRPr>
          </a:p>
        </p:txBody>
      </p:sp>
      <p:graphicFrame>
        <p:nvGraphicFramePr>
          <p:cNvPr id="23" name="表 22"/>
          <p:cNvGraphicFramePr>
            <a:graphicFrameLocks noGrp="1"/>
          </p:cNvGraphicFramePr>
          <p:nvPr>
            <p:extLst/>
          </p:nvPr>
        </p:nvGraphicFramePr>
        <p:xfrm>
          <a:off x="301280" y="1936586"/>
          <a:ext cx="3024000" cy="792480"/>
        </p:xfrm>
        <a:graphic>
          <a:graphicData uri="http://schemas.openxmlformats.org/drawingml/2006/table">
            <a:tbl>
              <a:tblPr firstRow="1" bandRow="1">
                <a:tableStyleId>{FABFCF23-3B69-468F-B69F-88F6DE6A72F2}</a:tableStyleId>
              </a:tblPr>
              <a:tblGrid>
                <a:gridCol w="3024000">
                  <a:extLst>
                    <a:ext uri="{9D8B030D-6E8A-4147-A177-3AD203B41FA5}">
                      <a16:colId xmlns="" xmlns:a16="http://schemas.microsoft.com/office/drawing/2014/main" val="20000"/>
                    </a:ext>
                  </a:extLst>
                </a:gridCol>
              </a:tblGrid>
              <a:tr h="13030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現行</a:t>
                      </a:r>
                      <a:endParaRPr kumimoji="1" lang="en-US" altLang="ja-JP" sz="12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400" u="none" dirty="0">
                          <a:latin typeface="+mn-ea"/>
                          <a:ea typeface="+mn-ea"/>
                        </a:rPr>
                        <a:t>24</a:t>
                      </a:r>
                      <a:r>
                        <a:rPr kumimoji="1" lang="ja-JP" altLang="en-US" sz="1400" u="none" dirty="0">
                          <a:latin typeface="+mn-ea"/>
                          <a:ea typeface="+mn-ea"/>
                        </a:rPr>
                        <a:t>時間連絡体制加算　 　　　　</a:t>
                      </a:r>
                      <a:r>
                        <a:rPr kumimoji="1" lang="en-US" altLang="ja-JP" sz="1400" u="none" dirty="0">
                          <a:latin typeface="+mn-ea"/>
                          <a:ea typeface="+mn-ea"/>
                        </a:rPr>
                        <a:t>2,500</a:t>
                      </a:r>
                      <a:r>
                        <a:rPr kumimoji="1" lang="ja-JP" altLang="en-US" sz="1400" u="none" dirty="0">
                          <a:latin typeface="+mn-ea"/>
                          <a:ea typeface="+mn-ea"/>
                        </a:rPr>
                        <a:t>円</a:t>
                      </a:r>
                      <a:endParaRPr kumimoji="1" lang="en-US" altLang="ja-JP" sz="1400" u="none" dirty="0">
                        <a:latin typeface="+mn-ea"/>
                        <a:ea typeface="+mn-ea"/>
                      </a:endParaRPr>
                    </a:p>
                    <a:p>
                      <a:pPr algn="l"/>
                      <a:r>
                        <a:rPr kumimoji="1" lang="en-US" altLang="ja-JP" sz="1400" u="none" dirty="0">
                          <a:latin typeface="+mn-ea"/>
                          <a:ea typeface="+mn-ea"/>
                        </a:rPr>
                        <a:t>24</a:t>
                      </a:r>
                      <a:r>
                        <a:rPr kumimoji="1" lang="ja-JP" altLang="en-US" sz="1400" u="none" dirty="0">
                          <a:latin typeface="+mn-ea"/>
                          <a:ea typeface="+mn-ea"/>
                        </a:rPr>
                        <a:t>時間対応体制加算　　　　　</a:t>
                      </a:r>
                      <a:r>
                        <a:rPr kumimoji="1" lang="ja-JP" altLang="en-US" sz="1400" u="none" baseline="0" dirty="0">
                          <a:latin typeface="+mn-ea"/>
                          <a:ea typeface="+mn-ea"/>
                        </a:rPr>
                        <a:t> </a:t>
                      </a:r>
                      <a:r>
                        <a:rPr kumimoji="1" lang="en-US" altLang="ja-JP" sz="1400" u="none" dirty="0">
                          <a:latin typeface="+mn-ea"/>
                          <a:ea typeface="+mn-ea"/>
                        </a:rPr>
                        <a:t>5,400</a:t>
                      </a:r>
                      <a:r>
                        <a:rPr kumimoji="1" lang="ja-JP" altLang="en-US" sz="1400" u="none" dirty="0">
                          <a:latin typeface="+mn-ea"/>
                          <a:ea typeface="+mn-ea"/>
                        </a:rPr>
                        <a:t>円</a:t>
                      </a:r>
                    </a:p>
                  </a:txBody>
                  <a:tcPr marL="99060" marR="99060" anchor="ctr"/>
                </a:tc>
                <a:extLst>
                  <a:ext uri="{0D108BD9-81ED-4DB2-BD59-A6C34878D82A}">
                    <a16:rowId xmlns="" xmlns:a16="http://schemas.microsoft.com/office/drawing/2014/main" val="10001"/>
                  </a:ext>
                </a:extLst>
              </a:tr>
            </a:tbl>
          </a:graphicData>
        </a:graphic>
      </p:graphicFrame>
      <p:sp>
        <p:nvSpPr>
          <p:cNvPr id="24" name="右矢印 23"/>
          <p:cNvSpPr/>
          <p:nvPr/>
        </p:nvSpPr>
        <p:spPr>
          <a:xfrm>
            <a:off x="3375197" y="2010930"/>
            <a:ext cx="406032" cy="687566"/>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5" name="表 24"/>
          <p:cNvGraphicFramePr>
            <a:graphicFrameLocks noGrp="1"/>
          </p:cNvGraphicFramePr>
          <p:nvPr>
            <p:extLst/>
          </p:nvPr>
        </p:nvGraphicFramePr>
        <p:xfrm>
          <a:off x="3800872" y="1882273"/>
          <a:ext cx="5868000" cy="1524000"/>
        </p:xfrm>
        <a:graphic>
          <a:graphicData uri="http://schemas.openxmlformats.org/drawingml/2006/table">
            <a:tbl>
              <a:tblPr firstRow="1" bandRow="1">
                <a:tableStyleId>{21E4AEA4-8DFA-4A89-87EB-49C32662AFE0}</a:tableStyleId>
              </a:tblPr>
              <a:tblGrid>
                <a:gridCol w="5868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endParaRPr kumimoji="1" lang="en-US" altLang="ja-JP" sz="12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ja-JP" altLang="en-US" sz="1400" b="1" u="sng" dirty="0">
                          <a:solidFill>
                            <a:schemeClr val="accent5"/>
                          </a:solidFill>
                          <a:latin typeface="+mn-ea"/>
                          <a:ea typeface="+mn-ea"/>
                        </a:rPr>
                        <a:t>（廃止）</a:t>
                      </a:r>
                      <a:endParaRPr kumimoji="1" lang="en-US" altLang="ja-JP" sz="1400" b="1" u="sng" dirty="0">
                        <a:solidFill>
                          <a:schemeClr val="accent5"/>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rPr>
                        <a:t>24</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時間対応体制加算　　　　</a:t>
                      </a:r>
                      <a:r>
                        <a:rPr kumimoji="1" lang="ja-JP" altLang="en-US" sz="1400" b="1" i="0" u="none" strike="noStrike" kern="1200" cap="none" spc="0" normalizeH="0" baseline="0" noProof="0" dirty="0">
                          <a:ln>
                            <a:noFill/>
                          </a:ln>
                          <a:solidFill>
                            <a:schemeClr val="accent5"/>
                          </a:solidFill>
                          <a:effectLst/>
                          <a:uLnTx/>
                          <a:uFillTx/>
                          <a:latin typeface="ＭＳ Ｐゴシック"/>
                          <a:ea typeface="+mn-ea"/>
                          <a:cs typeface="+mn-cs"/>
                        </a:rPr>
                        <a:t> </a:t>
                      </a:r>
                      <a:r>
                        <a:rPr kumimoji="1" lang="en-US" altLang="ja-JP" sz="1400" b="1" i="0" u="sng" strike="noStrike" kern="1200" cap="none" spc="0" normalizeH="0" baseline="0" noProof="0" dirty="0">
                          <a:ln>
                            <a:noFill/>
                          </a:ln>
                          <a:solidFill>
                            <a:schemeClr val="accent5"/>
                          </a:solidFill>
                          <a:effectLst/>
                          <a:uLnTx/>
                          <a:uFillTx/>
                          <a:latin typeface="ＭＳ Ｐゴシック"/>
                          <a:ea typeface="+mn-ea"/>
                          <a:cs typeface="+mn-cs"/>
                        </a:rPr>
                        <a:t>6,400</a:t>
                      </a:r>
                      <a:r>
                        <a:rPr kumimoji="1" lang="ja-JP" altLang="en-US" sz="1400" b="1" i="0" u="sng" strike="noStrike" kern="1200" cap="none" spc="0" normalizeH="0" baseline="0" noProof="0" dirty="0">
                          <a:ln>
                            <a:noFill/>
                          </a:ln>
                          <a:solidFill>
                            <a:schemeClr val="accent5"/>
                          </a:solidFill>
                          <a:effectLst/>
                          <a:uLnTx/>
                          <a:uFillTx/>
                          <a:latin typeface="ＭＳ Ｐゴシック"/>
                          <a:ea typeface="+mn-ea"/>
                          <a:cs typeface="+mn-cs"/>
                        </a:rPr>
                        <a:t>円</a:t>
                      </a:r>
                    </a:p>
                    <a:p>
                      <a:pPr algn="l"/>
                      <a:r>
                        <a:rPr kumimoji="1" lang="ja-JP" altLang="en-US" sz="1200" b="0" u="none" dirty="0">
                          <a:solidFill>
                            <a:schemeClr val="dk1"/>
                          </a:solidFill>
                          <a:latin typeface="+mn-ea"/>
                          <a:ea typeface="+mn-ea"/>
                        </a:rPr>
                        <a:t>　［算定要件］</a:t>
                      </a:r>
                      <a:endParaRPr kumimoji="1" lang="en-US" altLang="ja-JP" sz="1200" b="0" u="none" dirty="0">
                        <a:solidFill>
                          <a:schemeClr val="dk1"/>
                        </a:solidFill>
                        <a:latin typeface="+mn-ea"/>
                        <a:ea typeface="+mn-ea"/>
                      </a:endParaRPr>
                    </a:p>
                    <a:p>
                      <a:pPr lvl="1" algn="l"/>
                      <a:r>
                        <a:rPr kumimoji="1" lang="en-US" altLang="ja-JP" sz="1200" b="0" u="none" dirty="0">
                          <a:solidFill>
                            <a:schemeClr val="accent5"/>
                          </a:solidFill>
                          <a:latin typeface="+mn-ea"/>
                          <a:ea typeface="+mn-ea"/>
                        </a:rPr>
                        <a:t>24</a:t>
                      </a:r>
                      <a:r>
                        <a:rPr kumimoji="1" lang="ja-JP" altLang="en-US" sz="1200" b="0" u="none" dirty="0">
                          <a:solidFill>
                            <a:schemeClr val="accent5"/>
                          </a:solidFill>
                          <a:latin typeface="+mn-ea"/>
                          <a:ea typeface="+mn-ea"/>
                        </a:rPr>
                        <a:t>時間対応体制加算は、必要時の緊急時訪問に加えて、</a:t>
                      </a:r>
                      <a:r>
                        <a:rPr kumimoji="1" lang="ja-JP" altLang="en-US" sz="1200" b="1" u="sng" dirty="0">
                          <a:solidFill>
                            <a:schemeClr val="accent5"/>
                          </a:solidFill>
                          <a:latin typeface="+mn-ea"/>
                          <a:ea typeface="+mn-ea"/>
                        </a:rPr>
                        <a:t>営業時間外における利用者や家族等との電話連絡</a:t>
                      </a:r>
                      <a:r>
                        <a:rPr kumimoji="1" lang="ja-JP" altLang="en-US" sz="1200" b="0" u="none" dirty="0">
                          <a:solidFill>
                            <a:schemeClr val="accent5"/>
                          </a:solidFill>
                          <a:latin typeface="+mn-ea"/>
                          <a:ea typeface="+mn-ea"/>
                        </a:rPr>
                        <a:t>及び</a:t>
                      </a:r>
                      <a:r>
                        <a:rPr kumimoji="1" lang="ja-JP" altLang="en-US" sz="1200" b="1" u="sng" dirty="0">
                          <a:solidFill>
                            <a:schemeClr val="accent5"/>
                          </a:solidFill>
                          <a:latin typeface="+mn-ea"/>
                          <a:ea typeface="+mn-ea"/>
                        </a:rPr>
                        <a:t>利用者や家族等への指導等による日々の状況の適切な管理</a:t>
                      </a:r>
                      <a:r>
                        <a:rPr kumimoji="1" lang="ja-JP" altLang="en-US" sz="1200" b="0" u="none" dirty="0">
                          <a:solidFill>
                            <a:schemeClr val="accent5"/>
                          </a:solidFill>
                          <a:latin typeface="+mn-ea"/>
                          <a:ea typeface="+mn-ea"/>
                        </a:rPr>
                        <a:t>といった対応やその体制整備を評価するものである。</a:t>
                      </a:r>
                      <a:endParaRPr kumimoji="1" lang="en-US" altLang="ja-JP" sz="1200" b="0" u="none" dirty="0">
                        <a:solidFill>
                          <a:schemeClr val="accent5"/>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pic>
        <p:nvPicPr>
          <p:cNvPr id="28" name="Picture 2" descr="http://3.bp.blogspot.com/-HZPYISFISSc/VozfrgRZiCI/AAAAAAAA2oA/gl_31sySrGs/s800/telephone_kok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265368" y="2260640"/>
            <a:ext cx="437856" cy="43785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25412" y="1915131"/>
            <a:ext cx="657001" cy="900000"/>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6370509" y="6455559"/>
            <a:ext cx="2880001" cy="261610"/>
          </a:xfrm>
          <a:prstGeom prst="rect">
            <a:avLst/>
          </a:prstGeom>
          <a:noFill/>
        </p:spPr>
        <p:txBody>
          <a:bodyPr wrap="square" rtlCol="0">
            <a:spAutoFit/>
          </a:bodyPr>
          <a:lstStyle/>
          <a:p>
            <a:r>
              <a:rPr lang="en-US" altLang="ja-JP" sz="1100" dirty="0">
                <a:solidFill>
                  <a:prstClr val="black"/>
                </a:solidFill>
              </a:rPr>
              <a:t>※</a:t>
            </a:r>
            <a:r>
              <a:rPr lang="ja-JP" altLang="en-US" sz="1100" dirty="0">
                <a:solidFill>
                  <a:prstClr val="black"/>
                </a:solidFill>
              </a:rPr>
              <a:t>理学療法士、作業療法士、言語聴覚士</a:t>
            </a:r>
          </a:p>
        </p:txBody>
      </p:sp>
      <p:pic>
        <p:nvPicPr>
          <p:cNvPr id="30" name="Picture 2" descr="看護師の会議のイラスト">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45088" y="4698406"/>
            <a:ext cx="868134" cy="757446"/>
          </a:xfrm>
          <a:prstGeom prst="rect">
            <a:avLst/>
          </a:prstGeom>
          <a:noFill/>
          <a:extLst>
            <a:ext uri="{909E8E84-426E-40DD-AFC4-6F175D3DCCD1}">
              <a14:hiddenFill xmlns:a14="http://schemas.microsoft.com/office/drawing/2010/main">
                <a:solidFill>
                  <a:srgbClr val="FFFFFF"/>
                </a:solidFill>
              </a14:hiddenFill>
            </a:ext>
          </a:extLst>
        </p:spPr>
      </p:pic>
      <p:grpSp>
        <p:nvGrpSpPr>
          <p:cNvPr id="31" name="グループ化 30"/>
          <p:cNvGrpSpPr/>
          <p:nvPr/>
        </p:nvGrpSpPr>
        <p:grpSpPr>
          <a:xfrm>
            <a:off x="7878847" y="4617025"/>
            <a:ext cx="1440001" cy="895778"/>
            <a:chOff x="523724" y="3987053"/>
            <a:chExt cx="1258132" cy="895778"/>
          </a:xfrm>
        </p:grpSpPr>
        <p:sp>
          <p:nvSpPr>
            <p:cNvPr id="32" name="円/楕円 31"/>
            <p:cNvSpPr/>
            <p:nvPr/>
          </p:nvSpPr>
          <p:spPr>
            <a:xfrm>
              <a:off x="523724" y="4254376"/>
              <a:ext cx="1258131" cy="628455"/>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algn="ctr">
                <a:defRPr/>
              </a:pPr>
              <a:endParaRPr kumimoji="0" lang="ja-JP" altLang="en-US" kern="0">
                <a:solidFill>
                  <a:prstClr val="white"/>
                </a:solidFill>
              </a:endParaRPr>
            </a:p>
          </p:txBody>
        </p:sp>
        <p:pic>
          <p:nvPicPr>
            <p:cNvPr id="33" name="Picture 14" descr="http://1.bp.blogspot.com/-oMgIvKQd3t8/V2vXnEgy8zI/AAAAAAAA73k/e0EfqlNMyAY4pRGZipIM0rZBapAEQ3u4ACLcB/s800/building_house1.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68976" y="3987053"/>
              <a:ext cx="712880" cy="694021"/>
            </a:xfrm>
            <a:prstGeom prst="rect">
              <a:avLst/>
            </a:prstGeom>
            <a:noFill/>
            <a:extLst>
              <a:ext uri="{909E8E84-426E-40DD-AFC4-6F175D3DCCD1}">
                <a14:hiddenFill xmlns:a14="http://schemas.microsoft.com/office/drawing/2010/main">
                  <a:solidFill>
                    <a:srgbClr val="FFFFFF"/>
                  </a:solidFill>
                </a14:hiddenFill>
              </a:ext>
            </a:extLst>
          </p:spPr>
        </p:pic>
      </p:grpSp>
      <p:pic>
        <p:nvPicPr>
          <p:cNvPr id="1026" name="Picture 2" descr="理学療法士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146642" y="4848341"/>
            <a:ext cx="712559" cy="664462"/>
          </a:xfrm>
          <a:prstGeom prst="rect">
            <a:avLst/>
          </a:prstGeom>
          <a:noFill/>
          <a:extLst>
            <a:ext uri="{909E8E84-426E-40DD-AFC4-6F175D3DCCD1}">
              <a14:hiddenFill xmlns:a14="http://schemas.microsoft.com/office/drawing/2010/main">
                <a:solidFill>
                  <a:srgbClr val="FFFFFF"/>
                </a:solidFill>
              </a14:hiddenFill>
            </a:ext>
          </a:extLst>
        </p:spPr>
      </p:pic>
      <p:sp>
        <p:nvSpPr>
          <p:cNvPr id="3" name="左右矢印 2"/>
          <p:cNvSpPr/>
          <p:nvPr/>
        </p:nvSpPr>
        <p:spPr>
          <a:xfrm>
            <a:off x="7263630" y="5077139"/>
            <a:ext cx="576064" cy="292653"/>
          </a:xfrm>
          <a:prstGeom prst="leftRightArrow">
            <a:avLst>
              <a:gd name="adj1" fmla="val 20243"/>
              <a:gd name="adj2" fmla="val 55952"/>
            </a:avLst>
          </a:prstGeom>
          <a:solidFill>
            <a:schemeClr val="accent4">
              <a:lumMod val="60000"/>
              <a:lumOff val="4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テキスト ボックス 4"/>
          <p:cNvSpPr txBox="1"/>
          <p:nvPr/>
        </p:nvSpPr>
        <p:spPr>
          <a:xfrm>
            <a:off x="7237506" y="4875531"/>
            <a:ext cx="615219" cy="276999"/>
          </a:xfrm>
          <a:prstGeom prst="rect">
            <a:avLst/>
          </a:prstGeom>
          <a:noFill/>
        </p:spPr>
        <p:txBody>
          <a:bodyPr wrap="square" rtlCol="0">
            <a:spAutoFit/>
          </a:bodyPr>
          <a:lstStyle/>
          <a:p>
            <a:pPr algn="ct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連携</a:t>
            </a:r>
          </a:p>
        </p:txBody>
      </p:sp>
      <p:pic>
        <p:nvPicPr>
          <p:cNvPr id="37" name="Picture 10" descr="http://3.bp.blogspot.com/-Hk8GT73fNYI/V2ub1Q5oBnI/AAAAAAAA7sg/HTl1cOqftOAjp3hU--jPGpGnRxLIBMwuwCLcB/s800/houmon_shinryou_nocap_nurse.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6744496" y="4717590"/>
            <a:ext cx="541228" cy="820041"/>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
          <p:cNvSpPr txBox="1">
            <a:spLocks noChangeArrowheads="1"/>
          </p:cNvSpPr>
          <p:nvPr/>
        </p:nvSpPr>
        <p:spPr>
          <a:xfrm>
            <a:off x="117941" y="596863"/>
            <a:ext cx="4475020"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（１６）２４時間対応体制の評価の見直し</a:t>
            </a:r>
            <a:endParaRPr lang="ja-JP" altLang="ja-JP" sz="2000" dirty="0">
              <a:solidFill>
                <a:prstClr val="black"/>
              </a:solidFill>
            </a:endParaRPr>
          </a:p>
        </p:txBody>
      </p:sp>
      <p:sp>
        <p:nvSpPr>
          <p:cNvPr id="27" name="Rectangle 2"/>
          <p:cNvSpPr txBox="1">
            <a:spLocks noChangeArrowheads="1"/>
          </p:cNvSpPr>
          <p:nvPr/>
        </p:nvSpPr>
        <p:spPr>
          <a:xfrm>
            <a:off x="98893" y="3687439"/>
            <a:ext cx="4619035"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（１７）理学療法士等の訪問看護の適正化</a:t>
            </a:r>
            <a:endParaRPr lang="ja-JP" altLang="ja-JP" sz="2000" dirty="0">
              <a:solidFill>
                <a:prstClr val="black"/>
              </a:solidFill>
            </a:endParaRPr>
          </a:p>
        </p:txBody>
      </p:sp>
      <p:sp>
        <p:nvSpPr>
          <p:cNvPr id="36"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8"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5" name="テキスト ボックス 34"/>
          <p:cNvSpPr txBox="1"/>
          <p:nvPr/>
        </p:nvSpPr>
        <p:spPr>
          <a:xfrm>
            <a:off x="4799259" y="643309"/>
            <a:ext cx="15712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1011</a:t>
            </a:r>
          </a:p>
        </p:txBody>
      </p:sp>
      <p:sp>
        <p:nvSpPr>
          <p:cNvPr id="39" name="テキスト ボックス 38"/>
          <p:cNvSpPr txBox="1"/>
          <p:nvPr/>
        </p:nvSpPr>
        <p:spPr>
          <a:xfrm>
            <a:off x="4831159" y="3746064"/>
            <a:ext cx="7751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1010</a:t>
            </a:r>
          </a:p>
        </p:txBody>
      </p:sp>
    </p:spTree>
    <p:extLst>
      <p:ext uri="{BB962C8B-B14F-4D97-AF65-F5344CB8AC3E}">
        <p14:creationId xmlns:p14="http://schemas.microsoft.com/office/powerpoint/2010/main" val="95704154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47566" y="843936"/>
            <a:ext cx="9828000" cy="5976000"/>
          </a:xfrm>
          <a:prstGeom prst="rect">
            <a:avLst/>
          </a:prstGeom>
          <a:noFill/>
          <a:ln w="9525">
            <a:solidFill>
              <a:schemeClr val="tx1"/>
            </a:solidFill>
            <a:miter lim="800000"/>
            <a:headEnd/>
            <a:tailEnd/>
          </a:ln>
        </p:spPr>
        <p:txBody>
          <a:bodyPr/>
          <a:lstStyle/>
          <a:p>
            <a:pPr marL="285750" indent="-285750">
              <a:lnSpc>
                <a:spcPts val="1600"/>
              </a:lnSpc>
              <a:buFont typeface="Wingdings" panose="05000000000000000000" pitchFamily="2" charset="2"/>
              <a:buChar char="Ø"/>
              <a:defRPr/>
            </a:pPr>
            <a:r>
              <a:rPr lang="ja-JP" altLang="en-US" sz="1600" dirty="0">
                <a:solidFill>
                  <a:prstClr val="black"/>
                </a:solidFill>
                <a:latin typeface="ＭＳ Ｐゴシック"/>
              </a:rPr>
              <a:t>複数名訪問看護加算について算定方法と評価を見直す。</a:t>
            </a:r>
            <a:endParaRPr lang="en-US" altLang="ja-JP" sz="1600" dirty="0">
              <a:solidFill>
                <a:prstClr val="black"/>
              </a:solidFill>
              <a:latin typeface="ＭＳ Ｐゴシック"/>
            </a:endParaRPr>
          </a:p>
          <a:p>
            <a:pPr marL="285750" indent="-285750">
              <a:lnSpc>
                <a:spcPts val="1600"/>
              </a:lnSpc>
              <a:buFont typeface="Wingdings" panose="05000000000000000000" pitchFamily="2" charset="2"/>
              <a:buChar char="Ø"/>
              <a:defRPr/>
            </a:pPr>
            <a:r>
              <a:rPr lang="ja-JP" altLang="ja-JP" sz="1600" kern="100" dirty="0">
                <a:solidFill>
                  <a:prstClr val="black"/>
                </a:solidFill>
                <a:latin typeface="ＭＳ Ｐゴシック"/>
                <a:cs typeface="Times New Roman"/>
              </a:rPr>
              <a:t>看護職員が看護補助者との同行訪問により訪問看護を実施する場合の利用者の要件に、利用者の身体的理由を追加する</a:t>
            </a:r>
            <a:r>
              <a:rPr lang="ja-JP" altLang="en-US" sz="1600" kern="100" dirty="0">
                <a:solidFill>
                  <a:prstClr val="black"/>
                </a:solidFill>
                <a:latin typeface="ＭＳ Ｐゴシック"/>
                <a:cs typeface="Times New Roman"/>
              </a:rPr>
              <a:t>。</a:t>
            </a: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lnSpc>
                <a:spcPts val="1600"/>
              </a:lnSpc>
              <a:buFont typeface="Wingdings" panose="05000000000000000000" pitchFamily="2" charset="2"/>
              <a:buChar char="Ø"/>
              <a:defRPr/>
            </a:pPr>
            <a:endParaRPr lang="en-US" altLang="ja-JP" sz="1600" kern="100" dirty="0">
              <a:solidFill>
                <a:prstClr val="black"/>
              </a:solidFill>
              <a:latin typeface="ＭＳ Ｐゴシック"/>
              <a:cs typeface="Times New Roman"/>
            </a:endParaRPr>
          </a:p>
          <a:p>
            <a:pPr marL="285750" indent="-285750">
              <a:buFont typeface="Wingdings" panose="05000000000000000000" pitchFamily="2" charset="2"/>
              <a:buChar char="Ø"/>
              <a:defRPr/>
            </a:pPr>
            <a:r>
              <a:rPr lang="ja-JP" altLang="en-US" sz="1600" kern="100" dirty="0">
                <a:solidFill>
                  <a:prstClr val="black"/>
                </a:solidFill>
                <a:latin typeface="ＭＳ Ｐゴシック"/>
                <a:cs typeface="Times New Roman"/>
              </a:rPr>
              <a:t>複数名精神科訪問看護加算について算定方法と評価を見直す。</a:t>
            </a:r>
          </a:p>
          <a:p>
            <a:pPr marL="285750" indent="-285750">
              <a:lnSpc>
                <a:spcPts val="1600"/>
              </a:lnSpc>
              <a:buFont typeface="Wingdings" panose="05000000000000000000" pitchFamily="2" charset="2"/>
              <a:buChar char="Ø"/>
              <a:defRPr/>
            </a:pPr>
            <a:endParaRPr lang="en-US" altLang="ja-JP" sz="1600" dirty="0">
              <a:solidFill>
                <a:prstClr val="black"/>
              </a:solidFill>
              <a:latin typeface="ＭＳ Ｐゴシック"/>
            </a:endParaRPr>
          </a:p>
        </p:txBody>
      </p:sp>
      <p:graphicFrame>
        <p:nvGraphicFramePr>
          <p:cNvPr id="17" name="表 16"/>
          <p:cNvGraphicFramePr>
            <a:graphicFrameLocks noGrp="1"/>
          </p:cNvGraphicFramePr>
          <p:nvPr>
            <p:extLst/>
          </p:nvPr>
        </p:nvGraphicFramePr>
        <p:xfrm>
          <a:off x="122543" y="1527083"/>
          <a:ext cx="4437637" cy="1778519"/>
        </p:xfrm>
        <a:graphic>
          <a:graphicData uri="http://schemas.openxmlformats.org/drawingml/2006/table">
            <a:tbl>
              <a:tblPr firstRow="1" bandRow="1">
                <a:tableStyleId>{FABFCF23-3B69-468F-B69F-88F6DE6A72F2}</a:tableStyleId>
              </a:tblPr>
              <a:tblGrid>
                <a:gridCol w="225637">
                  <a:extLst>
                    <a:ext uri="{9D8B030D-6E8A-4147-A177-3AD203B41FA5}">
                      <a16:colId xmlns="" xmlns:a16="http://schemas.microsoft.com/office/drawing/2014/main" val="20000"/>
                    </a:ext>
                  </a:extLst>
                </a:gridCol>
                <a:gridCol w="720000">
                  <a:extLst>
                    <a:ext uri="{9D8B030D-6E8A-4147-A177-3AD203B41FA5}">
                      <a16:colId xmlns="" xmlns:a16="http://schemas.microsoft.com/office/drawing/2014/main" val="20001"/>
                    </a:ext>
                  </a:extLst>
                </a:gridCol>
                <a:gridCol w="1368000">
                  <a:extLst>
                    <a:ext uri="{9D8B030D-6E8A-4147-A177-3AD203B41FA5}">
                      <a16:colId xmlns="" xmlns:a16="http://schemas.microsoft.com/office/drawing/2014/main" val="20002"/>
                    </a:ext>
                  </a:extLst>
                </a:gridCol>
                <a:gridCol w="756000">
                  <a:extLst>
                    <a:ext uri="{9D8B030D-6E8A-4147-A177-3AD203B41FA5}">
                      <a16:colId xmlns="" xmlns:a16="http://schemas.microsoft.com/office/drawing/2014/main" val="20003"/>
                    </a:ext>
                  </a:extLst>
                </a:gridCol>
                <a:gridCol w="756000">
                  <a:extLst>
                    <a:ext uri="{9D8B030D-6E8A-4147-A177-3AD203B41FA5}">
                      <a16:colId xmlns="" xmlns:a16="http://schemas.microsoft.com/office/drawing/2014/main" val="20004"/>
                    </a:ext>
                  </a:extLst>
                </a:gridCol>
                <a:gridCol w="612000">
                  <a:extLst>
                    <a:ext uri="{9D8B030D-6E8A-4147-A177-3AD203B41FA5}">
                      <a16:colId xmlns="" xmlns:a16="http://schemas.microsoft.com/office/drawing/2014/main" val="20005"/>
                    </a:ext>
                  </a:extLst>
                </a:gridCol>
              </a:tblGrid>
              <a:tr h="179453">
                <a:tc gridSpan="6">
                  <a:txBody>
                    <a:bodyPr/>
                    <a:lstStyle/>
                    <a:p>
                      <a:pPr algn="ctr"/>
                      <a:r>
                        <a:rPr kumimoji="1" lang="ja-JP" altLang="en-US" sz="1050" dirty="0">
                          <a:latin typeface="+mn-ea"/>
                          <a:ea typeface="+mn-ea"/>
                        </a:rPr>
                        <a:t>現行</a:t>
                      </a:r>
                    </a:p>
                  </a:txBody>
                  <a:tcPr marL="99060" marR="99060" anchor="ctr"/>
                </a:tc>
                <a:tc hMerge="1">
                  <a:txBody>
                    <a:bodyPr/>
                    <a:lstStyle/>
                    <a:p>
                      <a:pPr algn="ctr"/>
                      <a:endParaRPr kumimoji="1" lang="ja-JP" altLang="en-US" sz="1050" dirty="0"/>
                    </a:p>
                  </a:txBody>
                  <a:tcPr marL="99060" marR="99060" anchor="ctr"/>
                </a:tc>
                <a:tc hMerge="1">
                  <a:txBody>
                    <a:bodyPr/>
                    <a:lstStyle/>
                    <a:p>
                      <a:pPr algn="ctr"/>
                      <a:endParaRPr kumimoji="1" lang="ja-JP" altLang="en-US" sz="1050" dirty="0"/>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050" dirty="0"/>
                    </a:p>
                  </a:txBody>
                  <a:tcPr marL="99060" marR="99060" anchor="ctr"/>
                </a:tc>
                <a:extLst>
                  <a:ext uri="{0D108BD9-81ED-4DB2-BD59-A6C34878D82A}">
                    <a16:rowId xmlns="" xmlns:a16="http://schemas.microsoft.com/office/drawing/2014/main" val="10000"/>
                  </a:ext>
                </a:extLst>
              </a:tr>
              <a:tr h="21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solidFill>
                      <a:schemeClr val="accent1">
                        <a:lumMod val="60000"/>
                        <a:lumOff val="40000"/>
                      </a:schemeClr>
                    </a:solidFill>
                  </a:tcPr>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spc="600" normalizeH="0" baseline="0" dirty="0">
                          <a:ln>
                            <a:noFill/>
                          </a:ln>
                          <a:solidFill>
                            <a:schemeClr val="tx1"/>
                          </a:solidFill>
                          <a:effectLst/>
                          <a:latin typeface="+mn-ea"/>
                          <a:ea typeface="+mn-ea"/>
                          <a:cs typeface="メイリオ" pitchFamily="50" charset="-128"/>
                        </a:rPr>
                        <a:t>　　訪問者</a:t>
                      </a:r>
                    </a:p>
                  </a:txBody>
                  <a:tcPr marL="99060" marR="99060" anchor="ctr" horzOverflow="overflow">
                    <a:solidFill>
                      <a:schemeClr val="accent1">
                        <a:lumMod val="60000"/>
                        <a:lumOff val="40000"/>
                      </a:schemeClr>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算定回数</a:t>
                      </a:r>
                    </a:p>
                  </a:txBody>
                  <a:tcPr marL="99060" marR="99060" anchor="ctr" horzOverflow="overflow">
                    <a:solidFill>
                      <a:schemeClr val="accent1">
                        <a:lumMod val="60000"/>
                        <a:lumOff val="40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算定対象</a:t>
                      </a:r>
                    </a:p>
                  </a:txBody>
                  <a:tcPr marL="99060" marR="99060" anchor="ctr" horzOverflow="overflow">
                    <a:solidFill>
                      <a:schemeClr val="accent1">
                        <a:lumMod val="60000"/>
                        <a:lumOff val="4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b" horzOverflow="overflow">
                    <a:lnR w="12700" cap="flat" cmpd="sng" algn="ctr">
                      <a:solidFill>
                        <a:schemeClr val="accent5">
                          <a:lumMod val="60000"/>
                          <a:lumOff val="40000"/>
                        </a:schemeClr>
                      </a:solidFill>
                      <a:prstDash val="solid"/>
                      <a:round/>
                      <a:headEnd type="none" w="med" len="med"/>
                      <a:tailEnd type="none" w="med" len="med"/>
                    </a:lnR>
                    <a:solidFill>
                      <a:schemeClr val="accent1">
                        <a:lumMod val="60000"/>
                        <a:lumOff val="40000"/>
                      </a:schemeClr>
                    </a:solidFill>
                  </a:tcPr>
                </a:tc>
                <a:extLst>
                  <a:ext uri="{0D108BD9-81ED-4DB2-BD59-A6C34878D82A}">
                    <a16:rowId xmlns="" xmlns:a16="http://schemas.microsoft.com/office/drawing/2014/main" val="10001"/>
                  </a:ext>
                </a:extLst>
              </a:tr>
              <a:tr h="39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cs typeface="メイリオ" pitchFamily="50" charset="-128"/>
                        </a:rPr>
                        <a:t>イ</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看護職員</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保健師、助産師、看護師、理学療法士、作業療法士、言語聴覚士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週</a:t>
                      </a:r>
                      <a:r>
                        <a:rPr kumimoji="1" lang="en-US" altLang="ja-JP" sz="1000" b="0" i="0" u="none" strike="noStrike" cap="none" normalizeH="0" baseline="0" dirty="0">
                          <a:ln>
                            <a:noFill/>
                          </a:ln>
                          <a:solidFill>
                            <a:schemeClr val="tx1"/>
                          </a:solidFill>
                          <a:effectLst/>
                          <a:latin typeface="+mn-ea"/>
                          <a:ea typeface="+mn-ea"/>
                          <a:cs typeface="メイリオ" pitchFamily="50" charset="-128"/>
                        </a:rPr>
                        <a:t>1</a:t>
                      </a:r>
                      <a:r>
                        <a:rPr kumimoji="1" lang="ja-JP" altLang="en-US" sz="1000" b="0" i="0" u="none" strike="noStrike" cap="none" normalizeH="0" baseline="0" dirty="0">
                          <a:ln>
                            <a:noFill/>
                          </a:ln>
                          <a:solidFill>
                            <a:schemeClr val="tx1"/>
                          </a:solidFill>
                          <a:effectLst/>
                          <a:latin typeface="+mn-ea"/>
                          <a:ea typeface="+mn-ea"/>
                          <a:cs typeface="メイリオ" pitchFamily="50" charset="-128"/>
                        </a:rPr>
                        <a:t>回</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①②③④</a:t>
                      </a: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4,300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2849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cs typeface="メイリオ" pitchFamily="50" charset="-128"/>
                        </a:rPr>
                        <a:t>ロ</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看護職員</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准看護師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週</a:t>
                      </a:r>
                      <a:r>
                        <a:rPr kumimoji="1" lang="en-US" altLang="ja-JP" sz="1000" b="0" i="0" u="none" strike="noStrike" cap="none" normalizeH="0" baseline="0" dirty="0">
                          <a:ln>
                            <a:noFill/>
                          </a:ln>
                          <a:solidFill>
                            <a:schemeClr val="tx1"/>
                          </a:solidFill>
                          <a:effectLst/>
                          <a:latin typeface="+mn-ea"/>
                          <a:ea typeface="+mn-ea"/>
                          <a:cs typeface="メイリオ" pitchFamily="50" charset="-128"/>
                        </a:rPr>
                        <a:t>1</a:t>
                      </a:r>
                      <a:r>
                        <a:rPr kumimoji="1" lang="ja-JP" altLang="en-US" sz="1000" b="0" i="0" u="none" strike="noStrike" cap="none" normalizeH="0" baseline="0" dirty="0">
                          <a:ln>
                            <a:noFill/>
                          </a:ln>
                          <a:solidFill>
                            <a:schemeClr val="tx1"/>
                          </a:solidFill>
                          <a:effectLst/>
                          <a:latin typeface="+mn-ea"/>
                          <a:ea typeface="+mn-ea"/>
                          <a:cs typeface="メイリオ" pitchFamily="50" charset="-128"/>
                        </a:rPr>
                        <a:t>回</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①②③④</a:t>
                      </a: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3,800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b"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3"/>
                  </a:ext>
                </a:extLst>
              </a:tr>
              <a:tr h="178982">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50" b="0" i="0" u="none" strike="noStrike" cap="none" normalizeH="0" baseline="0" dirty="0">
                          <a:ln>
                            <a:noFill/>
                          </a:ln>
                          <a:solidFill>
                            <a:schemeClr val="tx1"/>
                          </a:solidFill>
                          <a:effectLst/>
                          <a:latin typeface="+mn-ea"/>
                          <a:ea typeface="+mn-ea"/>
                          <a:cs typeface="メイリオ" pitchFamily="50" charset="-128"/>
                        </a:rPr>
                        <a:t>ハ</a:t>
                      </a:r>
                      <a:endParaRPr kumimoji="1" lang="en-US" altLang="ja-JP"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看護職員</a:t>
                      </a:r>
                    </a:p>
                  </a:txBody>
                  <a:tcPr marL="99060" marR="99060" anchor="ctr" horzOverflow="overflow"/>
                </a:tc>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看護補助者</a:t>
                      </a:r>
                      <a:endParaRPr kumimoji="1" lang="en-US" altLang="ja-JP" sz="900" b="0" i="0" u="none" strike="noStrike" cap="none" normalizeH="0" baseline="3000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週</a:t>
                      </a:r>
                      <a:r>
                        <a:rPr kumimoji="1" lang="en-US" altLang="ja-JP" sz="1000" b="0" i="0" u="none" strike="noStrike" cap="none" normalizeH="0" baseline="0" dirty="0">
                          <a:ln>
                            <a:noFill/>
                          </a:ln>
                          <a:solidFill>
                            <a:schemeClr val="tx1"/>
                          </a:solidFill>
                          <a:effectLst/>
                          <a:latin typeface="+mn-ea"/>
                          <a:ea typeface="+mn-ea"/>
                          <a:cs typeface="メイリオ" pitchFamily="50" charset="-128"/>
                        </a:rPr>
                        <a:t>3</a:t>
                      </a:r>
                      <a:r>
                        <a:rPr kumimoji="1" lang="ja-JP" altLang="en-US" sz="1000" b="0" i="0" u="none" strike="noStrike" cap="none" normalizeH="0" baseline="0" dirty="0">
                          <a:ln>
                            <a:noFill/>
                          </a:ln>
                          <a:solidFill>
                            <a:schemeClr val="tx1"/>
                          </a:solidFill>
                          <a:effectLst/>
                          <a:latin typeface="+mn-ea"/>
                          <a:ea typeface="+mn-ea"/>
                          <a:cs typeface="メイリオ" pitchFamily="50" charset="-128"/>
                        </a:rPr>
                        <a:t>回</a:t>
                      </a:r>
                      <a:endParaRPr kumimoji="1" lang="en-US" altLang="ja-JP"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④⑤</a:t>
                      </a:r>
                    </a:p>
                  </a:txBody>
                  <a:tcPr marL="99060" marR="99060" anchor="ctr" horzOverflow="overflow"/>
                </a:tc>
                <a:tc rowSpan="2">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3,000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4"/>
                  </a:ext>
                </a:extLst>
              </a:tr>
              <a:tr h="178982">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ja-JP"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cap="none" normalizeH="0" baseline="3000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a:t>
                      </a:r>
                    </a:p>
                  </a:txBody>
                  <a:tcPr marL="99060" marR="9906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①②③</a:t>
                      </a:r>
                    </a:p>
                  </a:txBody>
                  <a:tcPr marL="99060" marR="99060" anchor="ctr" horzOverflow="overflow">
                    <a:solidFill>
                      <a:schemeClr val="bg1"/>
                    </a:solid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5"/>
                  </a:ext>
                </a:extLst>
              </a:tr>
            </a:tbl>
          </a:graphicData>
        </a:graphic>
      </p:graphicFrame>
      <p:sp>
        <p:nvSpPr>
          <p:cNvPr id="2" name="テキスト ボックス 1"/>
          <p:cNvSpPr txBox="1"/>
          <p:nvPr/>
        </p:nvSpPr>
        <p:spPr>
          <a:xfrm>
            <a:off x="127653" y="3516995"/>
            <a:ext cx="4572000" cy="887422"/>
          </a:xfrm>
          <a:prstGeom prst="rect">
            <a:avLst/>
          </a:prstGeom>
          <a:noFill/>
        </p:spPr>
        <p:txBody>
          <a:bodyPr wrap="square" rtlCol="0">
            <a:spAutoFit/>
          </a:bodyPr>
          <a:lstStyle/>
          <a:p>
            <a:r>
              <a:rPr lang="ja-JP" altLang="en-US" sz="1000" dirty="0">
                <a:solidFill>
                  <a:prstClr val="black"/>
                </a:solidFill>
                <a:latin typeface="ＭＳ Ｐゴシック"/>
              </a:rPr>
              <a:t>［算定対象］</a:t>
            </a:r>
            <a:endParaRPr lang="en-US" altLang="ja-JP" sz="10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特掲診療料の施設基準等別表第７に掲げる疾病等の利用者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特掲診療料の施設基準等別表第８に掲げる者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特別訪問看護指示書に係る指定訪問看護を受けている者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暴力行為、著しい迷惑行為、器物破損行為等が認められる者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その他利用者の状況等から判断して、①から④のいずれかに準ずると認められる者</a:t>
            </a:r>
          </a:p>
        </p:txBody>
      </p:sp>
      <p:graphicFrame>
        <p:nvGraphicFramePr>
          <p:cNvPr id="28" name="表 27"/>
          <p:cNvGraphicFramePr>
            <a:graphicFrameLocks noGrp="1"/>
          </p:cNvGraphicFramePr>
          <p:nvPr>
            <p:extLst/>
          </p:nvPr>
        </p:nvGraphicFramePr>
        <p:xfrm>
          <a:off x="4791012" y="1516392"/>
          <a:ext cx="5013637" cy="2060459"/>
        </p:xfrm>
        <a:graphic>
          <a:graphicData uri="http://schemas.openxmlformats.org/drawingml/2006/table">
            <a:tbl>
              <a:tblPr firstRow="1" bandRow="1">
                <a:tableStyleId>{9DCAF9ED-07DC-4A11-8D7F-57B35C25682E}</a:tableStyleId>
              </a:tblPr>
              <a:tblGrid>
                <a:gridCol w="225637">
                  <a:extLst>
                    <a:ext uri="{9D8B030D-6E8A-4147-A177-3AD203B41FA5}">
                      <a16:colId xmlns="" xmlns:a16="http://schemas.microsoft.com/office/drawing/2014/main" val="20000"/>
                    </a:ext>
                  </a:extLst>
                </a:gridCol>
                <a:gridCol w="684000">
                  <a:extLst>
                    <a:ext uri="{9D8B030D-6E8A-4147-A177-3AD203B41FA5}">
                      <a16:colId xmlns="" xmlns:a16="http://schemas.microsoft.com/office/drawing/2014/main" val="20001"/>
                    </a:ext>
                  </a:extLst>
                </a:gridCol>
                <a:gridCol w="1332000">
                  <a:extLst>
                    <a:ext uri="{9D8B030D-6E8A-4147-A177-3AD203B41FA5}">
                      <a16:colId xmlns="" xmlns:a16="http://schemas.microsoft.com/office/drawing/2014/main" val="20002"/>
                    </a:ext>
                  </a:extLst>
                </a:gridCol>
                <a:gridCol w="720000">
                  <a:extLst>
                    <a:ext uri="{9D8B030D-6E8A-4147-A177-3AD203B41FA5}">
                      <a16:colId xmlns="" xmlns:a16="http://schemas.microsoft.com/office/drawing/2014/main" val="20003"/>
                    </a:ext>
                  </a:extLst>
                </a:gridCol>
                <a:gridCol w="720000">
                  <a:extLst>
                    <a:ext uri="{9D8B030D-6E8A-4147-A177-3AD203B41FA5}">
                      <a16:colId xmlns="" xmlns:a16="http://schemas.microsoft.com/office/drawing/2014/main" val="20004"/>
                    </a:ext>
                  </a:extLst>
                </a:gridCol>
                <a:gridCol w="1332000">
                  <a:extLst>
                    <a:ext uri="{9D8B030D-6E8A-4147-A177-3AD203B41FA5}">
                      <a16:colId xmlns="" xmlns:a16="http://schemas.microsoft.com/office/drawing/2014/main" val="20005"/>
                    </a:ext>
                  </a:extLst>
                </a:gridCol>
              </a:tblGrid>
              <a:tr h="179453">
                <a:tc gridSpan="6">
                  <a:txBody>
                    <a:bodyPr/>
                    <a:lstStyle/>
                    <a:p>
                      <a:pPr algn="ctr"/>
                      <a:r>
                        <a:rPr kumimoji="1" lang="ja-JP" altLang="en-US" sz="1050" dirty="0"/>
                        <a:t>改定後</a:t>
                      </a:r>
                      <a:endParaRPr kumimoji="1" lang="ja-JP" altLang="en-US" sz="1050" dirty="0">
                        <a:latin typeface="+mn-ea"/>
                        <a:ea typeface="+mn-ea"/>
                      </a:endParaRPr>
                    </a:p>
                  </a:txBody>
                  <a:tcPr marL="99060" marR="99060" anchor="ctr"/>
                </a:tc>
                <a:tc hMerge="1">
                  <a:txBody>
                    <a:bodyPr/>
                    <a:lstStyle/>
                    <a:p>
                      <a:pPr algn="ctr"/>
                      <a:endParaRPr kumimoji="1" lang="ja-JP" altLang="en-US" sz="1050" dirty="0"/>
                    </a:p>
                  </a:txBody>
                  <a:tcPr marL="99060" marR="99060" anchor="ctr"/>
                </a:tc>
                <a:tc hMerge="1">
                  <a:txBody>
                    <a:bodyPr/>
                    <a:lstStyle/>
                    <a:p>
                      <a:pPr algn="ctr"/>
                      <a:endParaRPr kumimoji="1" lang="ja-JP" altLang="en-US" sz="1050" dirty="0"/>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0"/>
                  </a:ext>
                </a:extLst>
              </a:tr>
              <a:tr h="21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solidFill>
                      <a:schemeClr val="accent2">
                        <a:lumMod val="40000"/>
                        <a:lumOff val="60000"/>
                      </a:schemeClr>
                    </a:solidFill>
                  </a:tcPr>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spc="600" normalizeH="0" baseline="0" dirty="0">
                          <a:ln>
                            <a:noFill/>
                          </a:ln>
                          <a:solidFill>
                            <a:schemeClr val="tx1"/>
                          </a:solidFill>
                          <a:effectLst/>
                          <a:latin typeface="+mn-ea"/>
                          <a:ea typeface="+mn-ea"/>
                          <a:cs typeface="メイリオ" pitchFamily="50" charset="-128"/>
                        </a:rPr>
                        <a:t>　　訪問者</a:t>
                      </a:r>
                    </a:p>
                  </a:txBody>
                  <a:tcPr marL="99060" marR="99060" anchor="ctr" horzOverflow="overflow">
                    <a:solidFill>
                      <a:schemeClr val="accent2">
                        <a:lumMod val="40000"/>
                        <a:lumOff val="60000"/>
                      </a:schemeClr>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算定日数</a:t>
                      </a:r>
                    </a:p>
                  </a:txBody>
                  <a:tcPr marL="99060" marR="99060" anchor="ctr" horzOverflow="overflow">
                    <a:solidFill>
                      <a:schemeClr val="accent2">
                        <a:lumMod val="40000"/>
                        <a:lumOff val="6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算定対象</a:t>
                      </a:r>
                    </a:p>
                  </a:txBody>
                  <a:tcPr marL="99060" marR="99060" anchor="ctr" horzOverflow="overflow">
                    <a:solidFill>
                      <a:schemeClr val="accent2">
                        <a:lumMod val="40000"/>
                        <a:lumOff val="6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1000" b="1"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solidFill>
                      <a:schemeClr val="accent2">
                        <a:lumMod val="40000"/>
                        <a:lumOff val="60000"/>
                      </a:schemeClr>
                    </a:solidFill>
                  </a:tcPr>
                </a:tc>
                <a:extLst>
                  <a:ext uri="{0D108BD9-81ED-4DB2-BD59-A6C34878D82A}">
                    <a16:rowId xmlns="" xmlns:a16="http://schemas.microsoft.com/office/drawing/2014/main" val="10001"/>
                  </a:ext>
                </a:extLst>
              </a:tr>
              <a:tr h="39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u="none" strike="noStrike" cap="none" normalizeH="0" baseline="0" dirty="0">
                          <a:ln>
                            <a:noFill/>
                          </a:ln>
                          <a:effectLst/>
                        </a:rPr>
                        <a:t>イ</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看護職員</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保健師、助産師、看護師、理学療法士、作業療法士、言語聴覚士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u="none" strike="noStrike" cap="none" normalizeH="0" baseline="0" dirty="0">
                          <a:ln>
                            <a:noFill/>
                          </a:ln>
                          <a:effectLst/>
                        </a:rPr>
                        <a:t>週</a:t>
                      </a:r>
                      <a:r>
                        <a:rPr kumimoji="1" lang="en-US" altLang="ja-JP" sz="1000" u="none" strike="noStrike" cap="none" normalizeH="0" baseline="0" dirty="0">
                          <a:ln>
                            <a:noFill/>
                          </a:ln>
                          <a:effectLst/>
                        </a:rPr>
                        <a:t>1</a:t>
                      </a:r>
                      <a:r>
                        <a:rPr kumimoji="1" lang="ja-JP" altLang="en-US" sz="1000" u="none" strike="noStrike" cap="none" normalizeH="0" baseline="0" dirty="0">
                          <a:ln>
                            <a:noFill/>
                          </a:ln>
                          <a:effectLst/>
                        </a:rPr>
                        <a:t>日</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dk1"/>
                          </a:solidFill>
                          <a:effectLst/>
                          <a:latin typeface="+mn-lt"/>
                          <a:ea typeface="+mn-ea"/>
                          <a:cs typeface="+mn-cs"/>
                        </a:rPr>
                        <a:t>①②③④</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cap="none" normalizeH="0" baseline="0" dirty="0">
                          <a:ln>
                            <a:noFill/>
                          </a:ln>
                          <a:solidFill>
                            <a:schemeClr val="accent5"/>
                          </a:solidFill>
                          <a:effectLst/>
                          <a:latin typeface="+mn-ea"/>
                          <a:ea typeface="+mn-ea"/>
                          <a:cs typeface="メイリオ" pitchFamily="50" charset="-128"/>
                        </a:rPr>
                        <a:t>4,500</a:t>
                      </a:r>
                      <a:r>
                        <a:rPr kumimoji="1" lang="ja-JP" altLang="en-US" sz="1000" b="0" i="0" u="sng" strike="noStrike" cap="none" normalizeH="0" baseline="0" dirty="0">
                          <a:ln>
                            <a:noFill/>
                          </a:ln>
                          <a:solidFill>
                            <a:schemeClr val="accent5"/>
                          </a:solidFill>
                          <a:effectLst/>
                          <a:latin typeface="+mn-ea"/>
                          <a:ea typeface="+mn-ea"/>
                          <a:cs typeface="メイリオ" pitchFamily="50" charset="-128"/>
                        </a:rPr>
                        <a:t>円</a:t>
                      </a:r>
                    </a:p>
                  </a:txBody>
                  <a:tcPr marL="99060" marR="99060" anchor="ctr" horzOverflow="overflow"/>
                </a:tc>
                <a:extLst>
                  <a:ext uri="{0D108BD9-81ED-4DB2-BD59-A6C34878D82A}">
                    <a16:rowId xmlns="" xmlns:a16="http://schemas.microsoft.com/office/drawing/2014/main" val="10002"/>
                  </a:ext>
                </a:extLst>
              </a:tr>
              <a:tr h="2849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u="none" strike="noStrike" cap="none" normalizeH="0" baseline="0" dirty="0">
                          <a:ln>
                            <a:noFill/>
                          </a:ln>
                          <a:effectLst/>
                        </a:rPr>
                        <a:t>ロ</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看護職員</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准看護師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u="none" strike="noStrike" cap="none" normalizeH="0" baseline="0" dirty="0">
                          <a:ln>
                            <a:noFill/>
                          </a:ln>
                          <a:effectLst/>
                        </a:rPr>
                        <a:t>週</a:t>
                      </a:r>
                      <a:r>
                        <a:rPr kumimoji="1" lang="en-US" altLang="ja-JP" sz="1000" u="none" strike="noStrike" cap="none" normalizeH="0" baseline="0" dirty="0">
                          <a:ln>
                            <a:noFill/>
                          </a:ln>
                          <a:effectLst/>
                        </a:rPr>
                        <a:t>1</a:t>
                      </a:r>
                      <a:r>
                        <a:rPr kumimoji="1" lang="ja-JP" altLang="en-US" sz="1000" u="none" strike="noStrike" cap="none" normalizeH="0" baseline="0" dirty="0">
                          <a:ln>
                            <a:noFill/>
                          </a:ln>
                          <a:effectLst/>
                        </a:rPr>
                        <a:t>日</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u="none" strike="noStrike" cap="none" normalizeH="0" baseline="0" dirty="0">
                          <a:ln>
                            <a:noFill/>
                          </a:ln>
                          <a:effectLst/>
                        </a:rPr>
                        <a:t>①②③④</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3,800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tc>
                <a:extLst>
                  <a:ext uri="{0D108BD9-81ED-4DB2-BD59-A6C34878D82A}">
                    <a16:rowId xmlns="" xmlns:a16="http://schemas.microsoft.com/office/drawing/2014/main" val="10003"/>
                  </a:ext>
                </a:extLst>
              </a:tr>
              <a:tr h="1789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u="none" strike="noStrike" cap="none" normalizeH="0" baseline="0" dirty="0">
                          <a:ln>
                            <a:noFill/>
                          </a:ln>
                          <a:effectLst/>
                        </a:rPr>
                        <a:t>ハ</a:t>
                      </a:r>
                      <a:endParaRPr kumimoji="1" lang="en-US" altLang="ja-JP"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看護職員</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看護補助者</a:t>
                      </a:r>
                      <a:endParaRPr kumimoji="1" lang="en-US" altLang="ja-JP"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dk1"/>
                          </a:solidFill>
                          <a:effectLst/>
                          <a:latin typeface="+mn-lt"/>
                          <a:ea typeface="+mn-ea"/>
                          <a:cs typeface="+mn-cs"/>
                        </a:rPr>
                        <a:t>週</a:t>
                      </a:r>
                      <a:r>
                        <a:rPr kumimoji="1" lang="en-US" altLang="ja-JP" sz="1000" b="0" i="0" u="none" strike="noStrike" cap="none" normalizeH="0" baseline="0" dirty="0">
                          <a:ln>
                            <a:noFill/>
                          </a:ln>
                          <a:solidFill>
                            <a:schemeClr val="dk1"/>
                          </a:solidFill>
                          <a:effectLst/>
                          <a:latin typeface="+mn-lt"/>
                          <a:ea typeface="+mn-ea"/>
                          <a:cs typeface="+mn-cs"/>
                        </a:rPr>
                        <a:t>3</a:t>
                      </a:r>
                      <a:r>
                        <a:rPr kumimoji="1" lang="ja-JP" altLang="en-US" sz="1000" b="0" i="0" u="none" strike="noStrike" cap="none" normalizeH="0" baseline="0" dirty="0">
                          <a:ln>
                            <a:noFill/>
                          </a:ln>
                          <a:solidFill>
                            <a:schemeClr val="dk1"/>
                          </a:solidFill>
                          <a:effectLst/>
                          <a:latin typeface="+mn-lt"/>
                          <a:ea typeface="+mn-ea"/>
                          <a:cs typeface="+mn-cs"/>
                        </a:rPr>
                        <a:t>日</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dk1"/>
                          </a:solidFill>
                          <a:effectLst/>
                          <a:latin typeface="+mn-lt"/>
                          <a:ea typeface="+mn-ea"/>
                          <a:cs typeface="+mn-cs"/>
                        </a:rPr>
                        <a:t>④</a:t>
                      </a:r>
                      <a:r>
                        <a:rPr kumimoji="1" lang="ja-JP" altLang="en-US" sz="1000" b="1" i="0" u="none" strike="noStrike" cap="none" normalizeH="0" baseline="0" dirty="0">
                          <a:ln>
                            <a:noFill/>
                          </a:ln>
                          <a:solidFill>
                            <a:schemeClr val="accent5"/>
                          </a:solidFill>
                          <a:effectLst/>
                          <a:latin typeface="+mn-lt"/>
                          <a:ea typeface="+mn-ea"/>
                          <a:cs typeface="+mn-cs"/>
                        </a:rPr>
                        <a:t>⑤</a:t>
                      </a:r>
                      <a:r>
                        <a:rPr kumimoji="1" lang="ja-JP" altLang="en-US" sz="1000" b="0" i="0" u="none" strike="noStrike" cap="none" normalizeH="0" baseline="0" dirty="0">
                          <a:ln>
                            <a:noFill/>
                          </a:ln>
                          <a:solidFill>
                            <a:schemeClr val="dk1"/>
                          </a:solidFill>
                          <a:effectLst/>
                          <a:latin typeface="+mn-lt"/>
                          <a:ea typeface="+mn-ea"/>
                          <a:cs typeface="+mn-cs"/>
                        </a:rPr>
                        <a:t>⑥</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3,000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tc>
                <a:extLst>
                  <a:ext uri="{0D108BD9-81ED-4DB2-BD59-A6C34878D82A}">
                    <a16:rowId xmlns="" xmlns:a16="http://schemas.microsoft.com/office/drawing/2014/main" val="10004"/>
                  </a:ext>
                </a:extLst>
              </a:tr>
              <a:tr h="1789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dk1"/>
                          </a:solidFill>
                          <a:effectLst/>
                          <a:latin typeface="+mn-lt"/>
                          <a:ea typeface="+mn-ea"/>
                          <a:cs typeface="+mn-cs"/>
                        </a:rPr>
                        <a:t>二</a:t>
                      </a:r>
                      <a:endParaRPr kumimoji="1" lang="en-US" altLang="ja-JP"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solidFill>
                      <a:schemeClr val="bg1"/>
                    </a:solidFill>
                  </a:tcPr>
                </a:tc>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dk1"/>
                          </a:solidFill>
                          <a:effectLst/>
                          <a:latin typeface="+mn-lt"/>
                          <a:ea typeface="+mn-ea"/>
                          <a:cs typeface="+mn-cs"/>
                        </a:rPr>
                        <a:t>－</a:t>
                      </a:r>
                      <a:endParaRPr kumimoji="1" lang="ja-JP" altLang="en-US" sz="1000" b="1"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algn="l"/>
                      <a:r>
                        <a:rPr lang="ja-JP" altLang="en-US" sz="1000" dirty="0"/>
                        <a:t>①②③</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latin typeface="+mn-ea"/>
                          <a:ea typeface="+mn-ea"/>
                        </a:rPr>
                        <a:t>１日に１回</a:t>
                      </a:r>
                      <a:r>
                        <a:rPr kumimoji="1" lang="ja-JP" altLang="en-US" sz="800" u="none" strike="noStrike" cap="none" normalizeH="0" baseline="0" dirty="0">
                          <a:ln>
                            <a:noFill/>
                          </a:ln>
                          <a:solidFill>
                            <a:schemeClr val="accent5"/>
                          </a:solidFill>
                          <a:effectLst/>
                          <a:latin typeface="+mn-ea"/>
                          <a:ea typeface="+mn-ea"/>
                        </a:rPr>
                        <a:t>　　　　</a:t>
                      </a:r>
                      <a:r>
                        <a:rPr kumimoji="1" lang="en-US" altLang="ja-JP" sz="1000" u="sng" strike="noStrike" cap="none" normalizeH="0" baseline="0" dirty="0">
                          <a:ln>
                            <a:noFill/>
                          </a:ln>
                          <a:solidFill>
                            <a:schemeClr val="accent5"/>
                          </a:solidFill>
                          <a:effectLst/>
                          <a:latin typeface="+mn-ea"/>
                          <a:ea typeface="+mn-ea"/>
                        </a:rPr>
                        <a:t>3,000</a:t>
                      </a:r>
                      <a:r>
                        <a:rPr kumimoji="1" lang="ja-JP" altLang="en-US" sz="1000" u="sng" strike="noStrike" cap="none" normalizeH="0" baseline="0" dirty="0">
                          <a:ln>
                            <a:noFill/>
                          </a:ln>
                          <a:solidFill>
                            <a:schemeClr val="accent5"/>
                          </a:solidFill>
                          <a:effectLst/>
                          <a:latin typeface="+mn-ea"/>
                          <a:ea typeface="+mn-ea"/>
                        </a:rPr>
                        <a:t>円</a:t>
                      </a:r>
                      <a:endParaRPr kumimoji="1" lang="en-US" altLang="ja-JP" sz="800" u="sng" strike="noStrike" cap="none" normalizeH="0" baseline="0" dirty="0">
                        <a:ln>
                          <a:noFill/>
                        </a:ln>
                        <a:solidFill>
                          <a:schemeClr val="accent5"/>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latin typeface="+mn-ea"/>
                          <a:ea typeface="+mn-ea"/>
                        </a:rPr>
                        <a:t>１日に２回</a:t>
                      </a:r>
                      <a:r>
                        <a:rPr kumimoji="1" lang="ja-JP" altLang="en-US" sz="800" u="none" strike="noStrike" cap="none" normalizeH="0" baseline="0" dirty="0">
                          <a:ln>
                            <a:noFill/>
                          </a:ln>
                          <a:solidFill>
                            <a:schemeClr val="accent5"/>
                          </a:solidFill>
                          <a:effectLst/>
                          <a:latin typeface="+mn-ea"/>
                          <a:ea typeface="+mn-ea"/>
                        </a:rPr>
                        <a:t>　　　　</a:t>
                      </a:r>
                      <a:r>
                        <a:rPr kumimoji="1" lang="en-US" altLang="ja-JP" sz="1000" u="sng" strike="noStrike" cap="none" normalizeH="0" baseline="0" dirty="0">
                          <a:ln>
                            <a:noFill/>
                          </a:ln>
                          <a:solidFill>
                            <a:schemeClr val="accent5"/>
                          </a:solidFill>
                          <a:effectLst/>
                          <a:latin typeface="+mn-ea"/>
                          <a:ea typeface="+mn-ea"/>
                        </a:rPr>
                        <a:t>6,000</a:t>
                      </a:r>
                      <a:r>
                        <a:rPr kumimoji="1" lang="ja-JP" altLang="en-US" sz="1000" u="sng" strike="noStrike" cap="none" normalizeH="0" baseline="0" dirty="0">
                          <a:ln>
                            <a:noFill/>
                          </a:ln>
                          <a:solidFill>
                            <a:schemeClr val="accent5"/>
                          </a:solidFill>
                          <a:effectLst/>
                          <a:latin typeface="+mn-ea"/>
                          <a:ea typeface="+mn-ea"/>
                        </a:rPr>
                        <a:t>円</a:t>
                      </a:r>
                      <a:endParaRPr kumimoji="1" lang="en-US" altLang="ja-JP" sz="800" u="sng" strike="noStrike" cap="none" normalizeH="0" baseline="0" dirty="0">
                        <a:ln>
                          <a:noFill/>
                        </a:ln>
                        <a:solidFill>
                          <a:schemeClr val="accent5"/>
                        </a:solidFill>
                        <a:effectLst/>
                        <a:latin typeface="+mn-ea"/>
                        <a:ea typeface="+mn-ea"/>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latin typeface="+mn-ea"/>
                          <a:ea typeface="+mn-ea"/>
                        </a:rPr>
                        <a:t>１日に３回以上</a:t>
                      </a:r>
                      <a:r>
                        <a:rPr kumimoji="1" lang="ja-JP" altLang="en-US" sz="800" u="none" strike="noStrike" cap="none" normalizeH="0" baseline="0" dirty="0">
                          <a:ln>
                            <a:noFill/>
                          </a:ln>
                          <a:solidFill>
                            <a:schemeClr val="accent5"/>
                          </a:solidFill>
                          <a:effectLst/>
                          <a:latin typeface="+mn-ea"/>
                          <a:ea typeface="+mn-ea"/>
                        </a:rPr>
                        <a:t>　</a:t>
                      </a:r>
                      <a:r>
                        <a:rPr kumimoji="1" lang="en-US" altLang="ja-JP" sz="900" u="sng" strike="noStrike" cap="none" normalizeH="0" baseline="0" dirty="0">
                          <a:ln>
                            <a:noFill/>
                          </a:ln>
                          <a:solidFill>
                            <a:schemeClr val="accent5"/>
                          </a:solidFill>
                          <a:effectLst/>
                          <a:latin typeface="+mn-ea"/>
                          <a:ea typeface="+mn-ea"/>
                        </a:rPr>
                        <a:t>10,000</a:t>
                      </a:r>
                      <a:r>
                        <a:rPr kumimoji="1" lang="ja-JP" altLang="en-US" sz="900" u="sng" strike="noStrike" cap="none" normalizeH="0" baseline="0" dirty="0">
                          <a:ln>
                            <a:noFill/>
                          </a:ln>
                          <a:solidFill>
                            <a:schemeClr val="accent5"/>
                          </a:solidFill>
                          <a:effectLst/>
                          <a:latin typeface="+mn-ea"/>
                          <a:ea typeface="+mn-ea"/>
                        </a:rPr>
                        <a:t>円</a:t>
                      </a:r>
                      <a:endParaRPr kumimoji="1" lang="ja-JP" altLang="en-US" sz="900" b="0" i="0" u="sng" strike="noStrike" cap="none" normalizeH="0" baseline="0" dirty="0">
                        <a:ln>
                          <a:noFill/>
                        </a:ln>
                        <a:solidFill>
                          <a:schemeClr val="accent5"/>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5"/>
                  </a:ext>
                </a:extLst>
              </a:tr>
            </a:tbl>
          </a:graphicData>
        </a:graphic>
      </p:graphicFrame>
      <p:sp>
        <p:nvSpPr>
          <p:cNvPr id="30" name="テキスト ボックス 29"/>
          <p:cNvSpPr txBox="1"/>
          <p:nvPr/>
        </p:nvSpPr>
        <p:spPr>
          <a:xfrm>
            <a:off x="4749804" y="3499326"/>
            <a:ext cx="5148000" cy="1015663"/>
          </a:xfrm>
          <a:prstGeom prst="rect">
            <a:avLst/>
          </a:prstGeom>
          <a:noFill/>
        </p:spPr>
        <p:txBody>
          <a:bodyPr wrap="square" rtlCol="0">
            <a:spAutoFit/>
          </a:bodyPr>
          <a:lstStyle/>
          <a:p>
            <a:r>
              <a:rPr lang="ja-JP" altLang="en-US" sz="1000" dirty="0">
                <a:solidFill>
                  <a:prstClr val="black"/>
                </a:solidFill>
                <a:latin typeface="ＭＳ Ｐゴシック"/>
              </a:rPr>
              <a:t>［算定対象］</a:t>
            </a:r>
            <a:endParaRPr lang="en-US" altLang="ja-JP" sz="10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特掲診療料の施設基準等別表第７に掲げる疾病等の利用者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特掲診療料の施設基準等別表第８に掲げる者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特別訪問看護指示書に係る指定訪問看護を受けている者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暴力行為、著しい迷惑行為、器物破損行為等が認められる者</a:t>
            </a:r>
            <a:endParaRPr lang="en-US" altLang="ja-JP" sz="900" dirty="0">
              <a:solidFill>
                <a:prstClr val="black"/>
              </a:solidFill>
              <a:latin typeface="ＭＳ Ｐゴシック"/>
            </a:endParaRPr>
          </a:p>
          <a:p>
            <a:pPr marL="228600" indent="-228600">
              <a:lnSpc>
                <a:spcPts val="1000"/>
              </a:lnSpc>
              <a:buFont typeface="+mj-ea"/>
              <a:buAutoNum type="circleNumDbPlain"/>
            </a:pPr>
            <a:r>
              <a:rPr lang="ja-JP" altLang="en-US" sz="900" b="1" u="sng" dirty="0">
                <a:solidFill>
                  <a:srgbClr val="0070C0"/>
                </a:solidFill>
                <a:latin typeface="ＭＳ Ｐゴシック"/>
              </a:rPr>
              <a:t>利用者の身体的理由により１人の看護師等による訪問看護が困難と認められる者</a:t>
            </a:r>
            <a:endParaRPr lang="en-US" altLang="ja-JP" sz="900" u="sng" dirty="0">
              <a:solidFill>
                <a:prstClr val="black"/>
              </a:solidFill>
              <a:latin typeface="ＭＳ Ｐゴシック"/>
            </a:endParaRPr>
          </a:p>
          <a:p>
            <a:pPr marL="228600" indent="-228600">
              <a:lnSpc>
                <a:spcPts val="1000"/>
              </a:lnSpc>
              <a:buFont typeface="+mj-ea"/>
              <a:buAutoNum type="circleNumDbPlain"/>
            </a:pPr>
            <a:r>
              <a:rPr lang="ja-JP" altLang="en-US" sz="900" dirty="0">
                <a:solidFill>
                  <a:prstClr val="black"/>
                </a:solidFill>
                <a:latin typeface="ＭＳ Ｐゴシック"/>
              </a:rPr>
              <a:t>その他利用者の状況等から判断して、①から⑤のいずれかに準ずると認められる者</a:t>
            </a:r>
          </a:p>
        </p:txBody>
      </p:sp>
      <p:graphicFrame>
        <p:nvGraphicFramePr>
          <p:cNvPr id="36" name="表 35"/>
          <p:cNvGraphicFramePr>
            <a:graphicFrameLocks noGrp="1"/>
          </p:cNvGraphicFramePr>
          <p:nvPr>
            <p:extLst/>
          </p:nvPr>
        </p:nvGraphicFramePr>
        <p:xfrm>
          <a:off x="141811" y="4825911"/>
          <a:ext cx="3989786" cy="1630440"/>
        </p:xfrm>
        <a:graphic>
          <a:graphicData uri="http://schemas.openxmlformats.org/drawingml/2006/table">
            <a:tbl>
              <a:tblPr firstRow="1" bandRow="1">
                <a:tableStyleId>{FABFCF23-3B69-468F-B69F-88F6DE6A72F2}</a:tableStyleId>
              </a:tblPr>
              <a:tblGrid>
                <a:gridCol w="245786">
                  <a:extLst>
                    <a:ext uri="{9D8B030D-6E8A-4147-A177-3AD203B41FA5}">
                      <a16:colId xmlns="" xmlns:a16="http://schemas.microsoft.com/office/drawing/2014/main" val="20000"/>
                    </a:ext>
                  </a:extLst>
                </a:gridCol>
                <a:gridCol w="756000">
                  <a:extLst>
                    <a:ext uri="{9D8B030D-6E8A-4147-A177-3AD203B41FA5}">
                      <a16:colId xmlns="" xmlns:a16="http://schemas.microsoft.com/office/drawing/2014/main" val="20001"/>
                    </a:ext>
                  </a:extLst>
                </a:gridCol>
                <a:gridCol w="1656000">
                  <a:extLst>
                    <a:ext uri="{9D8B030D-6E8A-4147-A177-3AD203B41FA5}">
                      <a16:colId xmlns="" xmlns:a16="http://schemas.microsoft.com/office/drawing/2014/main" val="20002"/>
                    </a:ext>
                  </a:extLst>
                </a:gridCol>
                <a:gridCol w="720000">
                  <a:extLst>
                    <a:ext uri="{9D8B030D-6E8A-4147-A177-3AD203B41FA5}">
                      <a16:colId xmlns="" xmlns:a16="http://schemas.microsoft.com/office/drawing/2014/main" val="20003"/>
                    </a:ext>
                  </a:extLst>
                </a:gridCol>
                <a:gridCol w="612000">
                  <a:extLst>
                    <a:ext uri="{9D8B030D-6E8A-4147-A177-3AD203B41FA5}">
                      <a16:colId xmlns="" xmlns:a16="http://schemas.microsoft.com/office/drawing/2014/main" val="20004"/>
                    </a:ext>
                  </a:extLst>
                </a:gridCol>
              </a:tblGrid>
              <a:tr h="179453">
                <a:tc gridSpan="5">
                  <a:txBody>
                    <a:bodyPr/>
                    <a:lstStyle/>
                    <a:p>
                      <a:pPr algn="ctr"/>
                      <a:r>
                        <a:rPr kumimoji="1" lang="ja-JP" altLang="en-US" sz="1050" dirty="0">
                          <a:latin typeface="+mn-ea"/>
                          <a:ea typeface="+mn-ea"/>
                        </a:rPr>
                        <a:t>現行</a:t>
                      </a:r>
                    </a:p>
                  </a:txBody>
                  <a:tcPr marL="99060" marR="99060" anchor="ctr"/>
                </a:tc>
                <a:tc hMerge="1">
                  <a:txBody>
                    <a:bodyPr/>
                    <a:lstStyle/>
                    <a:p>
                      <a:pPr algn="ctr"/>
                      <a:endParaRPr kumimoji="1" lang="ja-JP" altLang="en-US" sz="1050" dirty="0"/>
                    </a:p>
                  </a:txBody>
                  <a:tcPr marL="99060" marR="99060" anchor="ctr"/>
                </a:tc>
                <a:tc hMerge="1">
                  <a:txBody>
                    <a:bodyPr/>
                    <a:lstStyle/>
                    <a:p>
                      <a:pPr algn="ctr"/>
                      <a:endParaRPr kumimoji="1" lang="ja-JP" altLang="en-US" sz="1050" dirty="0"/>
                    </a:p>
                  </a:txBody>
                  <a:tcPr marL="99060" marR="99060" anchor="ctr"/>
                </a:tc>
                <a:tc hMerge="1">
                  <a:txBody>
                    <a:bodyPr/>
                    <a:lstStyle/>
                    <a:p>
                      <a:endParaRPr kumimoji="1" lang="ja-JP" altLang="en-US"/>
                    </a:p>
                  </a:txBody>
                  <a:tcPr/>
                </a:tc>
                <a:tc hMerge="1">
                  <a:txBody>
                    <a:bodyPr/>
                    <a:lstStyle/>
                    <a:p>
                      <a:pPr algn="ctr"/>
                      <a:endParaRPr kumimoji="1" lang="ja-JP" altLang="en-US" sz="1050" dirty="0"/>
                    </a:p>
                  </a:txBody>
                  <a:tcPr marL="99060" marR="99060" anchor="ctr"/>
                </a:tc>
                <a:extLst>
                  <a:ext uri="{0D108BD9-81ED-4DB2-BD59-A6C34878D82A}">
                    <a16:rowId xmlns="" xmlns:a16="http://schemas.microsoft.com/office/drawing/2014/main" val="10000"/>
                  </a:ext>
                </a:extLst>
              </a:tr>
              <a:tr h="21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solidFill>
                      <a:schemeClr val="accent1">
                        <a:lumMod val="60000"/>
                        <a:lumOff val="40000"/>
                      </a:schemeClr>
                    </a:solidFill>
                  </a:tcPr>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spc="600" normalizeH="0" baseline="0" dirty="0">
                          <a:ln>
                            <a:noFill/>
                          </a:ln>
                          <a:solidFill>
                            <a:schemeClr val="tx1"/>
                          </a:solidFill>
                          <a:effectLst/>
                          <a:latin typeface="+mn-ea"/>
                          <a:ea typeface="+mn-ea"/>
                          <a:cs typeface="メイリオ" pitchFamily="50" charset="-128"/>
                        </a:rPr>
                        <a:t>　　訪問者</a:t>
                      </a:r>
                    </a:p>
                  </a:txBody>
                  <a:tcPr marL="99060" marR="99060" anchor="ctr" horzOverflow="overflow">
                    <a:solidFill>
                      <a:schemeClr val="accent1">
                        <a:lumMod val="60000"/>
                        <a:lumOff val="40000"/>
                      </a:schemeClr>
                    </a:solidFill>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算定回数</a:t>
                      </a:r>
                    </a:p>
                  </a:txBody>
                  <a:tcPr marL="99060" marR="99060" anchor="ctr" horzOverflow="overflow">
                    <a:solidFill>
                      <a:schemeClr val="accent1">
                        <a:lumMod val="60000"/>
                        <a:lumOff val="40000"/>
                      </a:schemeClr>
                    </a:solidFill>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1000" b="1" i="0" u="none" strike="noStrike" cap="none" normalizeH="0" baseline="0" dirty="0">
                        <a:ln>
                          <a:noFill/>
                        </a:ln>
                        <a:solidFill>
                          <a:schemeClr val="tx1"/>
                        </a:solidFill>
                        <a:effectLst/>
                        <a:latin typeface="+mn-ea"/>
                        <a:ea typeface="+mn-ea"/>
                        <a:cs typeface="メイリオ" pitchFamily="50" charset="-128"/>
                      </a:endParaRPr>
                    </a:p>
                  </a:txBody>
                  <a:tcPr marL="99060" marR="99060" anchor="b" horzOverflow="overflow">
                    <a:lnR w="12700" cap="flat" cmpd="sng" algn="ctr">
                      <a:solidFill>
                        <a:schemeClr val="accent5">
                          <a:lumMod val="60000"/>
                          <a:lumOff val="40000"/>
                        </a:schemeClr>
                      </a:solidFill>
                      <a:prstDash val="solid"/>
                      <a:round/>
                      <a:headEnd type="none" w="med" len="med"/>
                      <a:tailEnd type="none" w="med" len="med"/>
                    </a:lnR>
                    <a:solidFill>
                      <a:schemeClr val="accent1">
                        <a:lumMod val="60000"/>
                        <a:lumOff val="40000"/>
                      </a:schemeClr>
                    </a:solidFill>
                  </a:tcPr>
                </a:tc>
                <a:extLst>
                  <a:ext uri="{0D108BD9-81ED-4DB2-BD59-A6C34878D82A}">
                    <a16:rowId xmlns="" xmlns:a16="http://schemas.microsoft.com/office/drawing/2014/main" val="10001"/>
                  </a:ext>
                </a:extLst>
              </a:tr>
              <a:tr h="39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a:ln>
                            <a:noFill/>
                          </a:ln>
                          <a:solidFill>
                            <a:schemeClr val="tx1"/>
                          </a:solidFill>
                          <a:effectLst/>
                          <a:latin typeface="+mn-ea"/>
                          <a:ea typeface="+mn-ea"/>
                          <a:cs typeface="メイリオ" pitchFamily="50" charset="-128"/>
                        </a:rPr>
                        <a:t>イ</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保健師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看護師</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保健師、看護師、作業療法士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a:t>
                      </a: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4,300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2849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a:ln>
                            <a:noFill/>
                          </a:ln>
                          <a:solidFill>
                            <a:schemeClr val="tx1"/>
                          </a:solidFill>
                          <a:effectLst/>
                          <a:latin typeface="+mn-ea"/>
                          <a:ea typeface="+mn-ea"/>
                          <a:cs typeface="メイリオ" pitchFamily="50" charset="-128"/>
                        </a:rPr>
                        <a:t>ロ</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保健師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看護師</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准看護師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tx1"/>
                          </a:solidFill>
                          <a:effectLst/>
                          <a:latin typeface="+mn-ea"/>
                          <a:ea typeface="+mn-ea"/>
                          <a:cs typeface="メイリオ" pitchFamily="50" charset="-128"/>
                        </a:rPr>
                        <a:t>－</a:t>
                      </a: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3,800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3"/>
                  </a:ext>
                </a:extLst>
              </a:tr>
              <a:tr h="1789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a:ln>
                            <a:noFill/>
                          </a:ln>
                          <a:solidFill>
                            <a:schemeClr val="tx1"/>
                          </a:solidFill>
                          <a:effectLst/>
                          <a:latin typeface="+mn-ea"/>
                          <a:ea typeface="+mn-ea"/>
                          <a:cs typeface="メイリオ" pitchFamily="50" charset="-128"/>
                        </a:rPr>
                        <a:t>ハ</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保健師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看護師</a:t>
                      </a: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tx1"/>
                          </a:solidFill>
                          <a:effectLst/>
                          <a:latin typeface="+mn-ea"/>
                          <a:ea typeface="+mn-ea"/>
                          <a:cs typeface="メイリオ" pitchFamily="50" charset="-128"/>
                        </a:rPr>
                        <a:t>看護補助者</a:t>
                      </a:r>
                      <a:endParaRPr kumimoji="1" lang="en-US" altLang="ja-JP" sz="900" b="0" i="0" u="none" strike="noStrike" cap="none" normalizeH="0" baseline="3000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tx1"/>
                          </a:solidFill>
                          <a:effectLst/>
                          <a:latin typeface="+mn-ea"/>
                          <a:ea typeface="+mn-ea"/>
                          <a:cs typeface="メイリオ" pitchFamily="50" charset="-128"/>
                        </a:rPr>
                        <a:t>週</a:t>
                      </a:r>
                      <a:r>
                        <a:rPr kumimoji="1" lang="en-US" altLang="ja-JP" sz="1000" b="0" i="0" u="none" strike="noStrike" cap="none" normalizeH="0" baseline="0" dirty="0">
                          <a:ln>
                            <a:noFill/>
                          </a:ln>
                          <a:solidFill>
                            <a:schemeClr val="tx1"/>
                          </a:solidFill>
                          <a:effectLst/>
                          <a:latin typeface="+mn-ea"/>
                          <a:ea typeface="+mn-ea"/>
                          <a:cs typeface="メイリオ" pitchFamily="50" charset="-128"/>
                        </a:rPr>
                        <a:t>1</a:t>
                      </a:r>
                      <a:r>
                        <a:rPr kumimoji="1" lang="ja-JP" altLang="en-US" sz="1000" b="0" i="0" u="none" strike="noStrike" cap="none" normalizeH="0" baseline="0" dirty="0">
                          <a:ln>
                            <a:noFill/>
                          </a:ln>
                          <a:solidFill>
                            <a:schemeClr val="tx1"/>
                          </a:solidFill>
                          <a:effectLst/>
                          <a:latin typeface="+mn-ea"/>
                          <a:ea typeface="+mn-ea"/>
                          <a:cs typeface="メイリオ" pitchFamily="50" charset="-128"/>
                        </a:rPr>
                        <a:t>回</a:t>
                      </a:r>
                      <a:endParaRPr kumimoji="1" lang="en-US" altLang="ja-JP"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n-ea"/>
                          <a:ea typeface="+mn-ea"/>
                          <a:cs typeface="メイリオ" pitchFamily="50" charset="-128"/>
                        </a:rPr>
                        <a:t>3,000</a:t>
                      </a:r>
                      <a:r>
                        <a:rPr kumimoji="1" lang="ja-JP" altLang="en-US" sz="1000" b="0" i="0" u="none" strike="noStrike" cap="none" normalizeH="0" baseline="0" dirty="0">
                          <a:ln>
                            <a:noFill/>
                          </a:ln>
                          <a:solidFill>
                            <a:schemeClr val="tx1"/>
                          </a:solidFill>
                          <a:effectLst/>
                          <a:latin typeface="+mn-ea"/>
                          <a:ea typeface="+mn-ea"/>
                          <a:cs typeface="メイリオ" pitchFamily="50" charset="-128"/>
                        </a:rPr>
                        <a:t>円</a:t>
                      </a: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4"/>
                  </a:ext>
                </a:extLst>
              </a:tr>
            </a:tbl>
          </a:graphicData>
        </a:graphic>
      </p:graphicFrame>
      <p:graphicFrame>
        <p:nvGraphicFramePr>
          <p:cNvPr id="40" name="表 39"/>
          <p:cNvGraphicFramePr>
            <a:graphicFrameLocks noGrp="1"/>
          </p:cNvGraphicFramePr>
          <p:nvPr>
            <p:extLst/>
          </p:nvPr>
        </p:nvGraphicFramePr>
        <p:xfrm>
          <a:off x="4731907" y="4802620"/>
          <a:ext cx="5085639" cy="1927860"/>
        </p:xfrm>
        <a:graphic>
          <a:graphicData uri="http://schemas.openxmlformats.org/drawingml/2006/table">
            <a:tbl>
              <a:tblPr firstRow="1" bandRow="1">
                <a:tableStyleId>{9DCAF9ED-07DC-4A11-8D7F-57B35C25682E}</a:tableStyleId>
              </a:tblPr>
              <a:tblGrid>
                <a:gridCol w="225637">
                  <a:extLst>
                    <a:ext uri="{9D8B030D-6E8A-4147-A177-3AD203B41FA5}">
                      <a16:colId xmlns="" xmlns:a16="http://schemas.microsoft.com/office/drawing/2014/main" val="20000"/>
                    </a:ext>
                  </a:extLst>
                </a:gridCol>
                <a:gridCol w="756000">
                  <a:extLst>
                    <a:ext uri="{9D8B030D-6E8A-4147-A177-3AD203B41FA5}">
                      <a16:colId xmlns="" xmlns:a16="http://schemas.microsoft.com/office/drawing/2014/main" val="20001"/>
                    </a:ext>
                  </a:extLst>
                </a:gridCol>
                <a:gridCol w="1620000">
                  <a:extLst>
                    <a:ext uri="{9D8B030D-6E8A-4147-A177-3AD203B41FA5}">
                      <a16:colId xmlns="" xmlns:a16="http://schemas.microsoft.com/office/drawing/2014/main" val="20002"/>
                    </a:ext>
                  </a:extLst>
                </a:gridCol>
                <a:gridCol w="684000">
                  <a:extLst>
                    <a:ext uri="{9D8B030D-6E8A-4147-A177-3AD203B41FA5}">
                      <a16:colId xmlns="" xmlns:a16="http://schemas.microsoft.com/office/drawing/2014/main" val="20003"/>
                    </a:ext>
                  </a:extLst>
                </a:gridCol>
                <a:gridCol w="1152002">
                  <a:extLst>
                    <a:ext uri="{9D8B030D-6E8A-4147-A177-3AD203B41FA5}">
                      <a16:colId xmlns="" xmlns:a16="http://schemas.microsoft.com/office/drawing/2014/main" val="20004"/>
                    </a:ext>
                  </a:extLst>
                </a:gridCol>
                <a:gridCol w="648000">
                  <a:extLst>
                    <a:ext uri="{9D8B030D-6E8A-4147-A177-3AD203B41FA5}">
                      <a16:colId xmlns="" xmlns:a16="http://schemas.microsoft.com/office/drawing/2014/main" val="20005"/>
                    </a:ext>
                  </a:extLst>
                </a:gridCol>
              </a:tblGrid>
              <a:tr h="179453">
                <a:tc gridSpan="6">
                  <a:txBody>
                    <a:bodyPr/>
                    <a:lstStyle/>
                    <a:p>
                      <a:pPr algn="ctr"/>
                      <a:r>
                        <a:rPr kumimoji="1" lang="ja-JP" altLang="en-US" sz="1050" dirty="0"/>
                        <a:t>改定後</a:t>
                      </a:r>
                      <a:endParaRPr kumimoji="1" lang="ja-JP" altLang="en-US" sz="1050" dirty="0">
                        <a:latin typeface="+mn-ea"/>
                        <a:ea typeface="+mn-ea"/>
                      </a:endParaRPr>
                    </a:p>
                  </a:txBody>
                  <a:tcPr marL="99060" marR="99060" anchor="ctr"/>
                </a:tc>
                <a:tc hMerge="1">
                  <a:txBody>
                    <a:bodyPr/>
                    <a:lstStyle/>
                    <a:p>
                      <a:pPr algn="ctr"/>
                      <a:endParaRPr kumimoji="1" lang="ja-JP" altLang="en-US" sz="1050" dirty="0"/>
                    </a:p>
                  </a:txBody>
                  <a:tcPr marL="99060" marR="99060" anchor="ctr"/>
                </a:tc>
                <a:tc hMerge="1">
                  <a:txBody>
                    <a:bodyPr/>
                    <a:lstStyle/>
                    <a:p>
                      <a:pPr algn="ctr"/>
                      <a:endParaRPr kumimoji="1" lang="ja-JP" altLang="en-US" sz="1050" dirty="0"/>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050" dirty="0"/>
                    </a:p>
                  </a:txBody>
                  <a:tcPr marL="99060" marR="99060" anchor="ctr"/>
                </a:tc>
                <a:extLst>
                  <a:ext uri="{0D108BD9-81ED-4DB2-BD59-A6C34878D82A}">
                    <a16:rowId xmlns="" xmlns:a16="http://schemas.microsoft.com/office/drawing/2014/main" val="10000"/>
                  </a:ext>
                </a:extLst>
              </a:tr>
              <a:tr h="21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spc="600" normalizeH="0" baseline="0" dirty="0">
                          <a:ln>
                            <a:noFill/>
                          </a:ln>
                          <a:solidFill>
                            <a:schemeClr val="tx1"/>
                          </a:solidFill>
                          <a:effectLst/>
                          <a:latin typeface="+mn-ea"/>
                          <a:ea typeface="+mn-ea"/>
                          <a:cs typeface="メイリオ" pitchFamily="50" charset="-128"/>
                        </a:rPr>
                        <a:t>訪問者</a:t>
                      </a:r>
                    </a:p>
                  </a:txBody>
                  <a:tcPr marL="99060" marR="99060" anchor="ctr" horzOverflow="overflow"/>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cap="none" normalizeH="0" baseline="0">
                          <a:ln>
                            <a:noFill/>
                          </a:ln>
                          <a:solidFill>
                            <a:schemeClr val="tx1"/>
                          </a:solidFill>
                          <a:effectLst/>
                          <a:latin typeface="+mn-ea"/>
                          <a:ea typeface="+mn-ea"/>
                          <a:cs typeface="メイリオ" pitchFamily="50" charset="-128"/>
                        </a:rPr>
                        <a:t>算定日数</a:t>
                      </a:r>
                      <a:endParaRPr kumimoji="1" lang="ja-JP" altLang="en-US" sz="900" b="1"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hMerge="1">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1"/>
                  </a:ext>
                </a:extLst>
              </a:tr>
              <a:tr h="396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u="none" strike="noStrike" cap="none" normalizeH="0" baseline="0" dirty="0">
                          <a:ln>
                            <a:noFill/>
                          </a:ln>
                          <a:effectLst/>
                        </a:rPr>
                        <a:t>イ</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dk1"/>
                          </a:solidFill>
                          <a:effectLst/>
                          <a:latin typeface="+mn-lt"/>
                          <a:ea typeface="+mn-ea"/>
                          <a:cs typeface="+mn-cs"/>
                        </a:rPr>
                        <a:t>保健師</a:t>
                      </a:r>
                      <a:endParaRPr kumimoji="1" lang="en-US" altLang="ja-JP" sz="900" b="0" i="0" u="none" strike="noStrike" cap="none" normalizeH="0" baseline="0" dirty="0">
                        <a:ln>
                          <a:noFill/>
                        </a:ln>
                        <a:solidFill>
                          <a:schemeClr val="dk1"/>
                        </a:solidFill>
                        <a:effectLst/>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cap="none" normalizeH="0" baseline="0" dirty="0">
                          <a:ln>
                            <a:noFill/>
                          </a:ln>
                          <a:solidFill>
                            <a:schemeClr val="dk1"/>
                          </a:solidFill>
                          <a:effectLst/>
                          <a:latin typeface="+mn-lt"/>
                          <a:ea typeface="+mn-ea"/>
                          <a:cs typeface="+mn-cs"/>
                        </a:rPr>
                        <a:t>看護師</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保健師、看護師、作業療法士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dk1"/>
                          </a:solidFill>
                          <a:effectLst/>
                          <a:latin typeface="+mn-lt"/>
                          <a:ea typeface="+mn-ea"/>
                          <a:cs typeface="+mn-cs"/>
                        </a:rPr>
                        <a:t>－</a:t>
                      </a:r>
                      <a:endParaRPr kumimoji="1" lang="ja-JP" altLang="en-US" sz="1000" b="1"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rPr>
                        <a:t>１日に１回の場合</a:t>
                      </a:r>
                      <a:endParaRPr kumimoji="1" lang="en-US" altLang="ja-JP" sz="800" u="sng" strike="noStrike" cap="none" normalizeH="0" baseline="0" dirty="0">
                        <a:ln>
                          <a:noFill/>
                        </a:ln>
                        <a:solidFill>
                          <a:schemeClr val="accent5"/>
                        </a:solidFill>
                        <a:effectLst/>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rPr>
                        <a:t>１日に２回の場合</a:t>
                      </a:r>
                      <a:endParaRPr kumimoji="1" lang="en-US" altLang="ja-JP" sz="800" u="sng" strike="noStrike" cap="none" normalizeH="0" baseline="0" dirty="0">
                        <a:ln>
                          <a:noFill/>
                        </a:ln>
                        <a:solidFill>
                          <a:schemeClr val="accent5"/>
                        </a:solidFill>
                        <a:effectLst/>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rPr>
                        <a:t>１日に３回以上の場合</a:t>
                      </a:r>
                      <a:endParaRPr kumimoji="1" lang="ja-JP" altLang="en-US" sz="800" b="0" i="0" u="sng" strike="noStrike" cap="none" normalizeH="0" baseline="0" dirty="0">
                        <a:ln>
                          <a:noFill/>
                        </a:ln>
                        <a:solidFill>
                          <a:schemeClr val="accent5"/>
                        </a:solidFill>
                        <a:effectLst/>
                        <a:latin typeface="+mn-ea"/>
                        <a:ea typeface="+mn-ea"/>
                        <a:cs typeface="メイリオ" pitchFamily="50" charset="-128"/>
                      </a:endParaRP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u="sng" strike="noStrike" cap="none" normalizeH="0" baseline="0" dirty="0">
                          <a:ln>
                            <a:noFill/>
                          </a:ln>
                          <a:solidFill>
                            <a:schemeClr val="accent5"/>
                          </a:solidFill>
                          <a:effectLst/>
                          <a:latin typeface="+mn-ea"/>
                          <a:ea typeface="+mn-ea"/>
                        </a:rPr>
                        <a:t>4,500</a:t>
                      </a:r>
                      <a:r>
                        <a:rPr kumimoji="1" lang="ja-JP" altLang="en-US" sz="1000" u="sng" strike="noStrike" cap="none" normalizeH="0" baseline="0" dirty="0">
                          <a:ln>
                            <a:noFill/>
                          </a:ln>
                          <a:solidFill>
                            <a:schemeClr val="accent5"/>
                          </a:solidFill>
                          <a:effectLst/>
                          <a:latin typeface="+mn-ea"/>
                          <a:ea typeface="+mn-ea"/>
                        </a:rPr>
                        <a:t>円</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u="sng" strike="noStrike" cap="none" normalizeH="0" baseline="0" dirty="0">
                          <a:ln>
                            <a:noFill/>
                          </a:ln>
                          <a:solidFill>
                            <a:schemeClr val="accent5"/>
                          </a:solidFill>
                          <a:effectLst/>
                          <a:latin typeface="+mn-ea"/>
                          <a:ea typeface="+mn-ea"/>
                        </a:rPr>
                        <a:t>9,000</a:t>
                      </a:r>
                      <a:r>
                        <a:rPr kumimoji="1" lang="ja-JP" altLang="en-US" sz="1000" u="sng" strike="noStrike" cap="none" normalizeH="0" baseline="0" dirty="0">
                          <a:ln>
                            <a:noFill/>
                          </a:ln>
                          <a:solidFill>
                            <a:schemeClr val="accent5"/>
                          </a:solidFill>
                          <a:effectLst/>
                          <a:latin typeface="+mn-ea"/>
                          <a:ea typeface="+mn-ea"/>
                        </a:rPr>
                        <a:t>円</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900" u="sng" strike="noStrike" cap="none" normalizeH="0" baseline="0" dirty="0">
                          <a:ln>
                            <a:noFill/>
                          </a:ln>
                          <a:solidFill>
                            <a:schemeClr val="accent5"/>
                          </a:solidFill>
                          <a:effectLst/>
                          <a:latin typeface="+mn-ea"/>
                          <a:ea typeface="+mn-ea"/>
                        </a:rPr>
                        <a:t>14,500</a:t>
                      </a:r>
                      <a:r>
                        <a:rPr kumimoji="1" lang="ja-JP" altLang="en-US" sz="900" u="sng" strike="noStrike" cap="none" normalizeH="0" baseline="0" dirty="0">
                          <a:ln>
                            <a:noFill/>
                          </a:ln>
                          <a:solidFill>
                            <a:schemeClr val="accent5"/>
                          </a:solidFill>
                          <a:effectLst/>
                          <a:latin typeface="+mn-ea"/>
                          <a:ea typeface="+mn-ea"/>
                        </a:rPr>
                        <a:t>円</a:t>
                      </a:r>
                      <a:endParaRPr kumimoji="1" lang="ja-JP" altLang="en-US" sz="900" b="0" i="0" u="sng" strike="noStrike" cap="none" normalizeH="0" baseline="0" dirty="0">
                        <a:ln>
                          <a:noFill/>
                        </a:ln>
                        <a:solidFill>
                          <a:schemeClr val="accent5"/>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2"/>
                  </a:ext>
                </a:extLst>
              </a:tr>
              <a:tr h="2849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u="none" strike="noStrike" cap="none" normalizeH="0" baseline="0" dirty="0">
                          <a:ln>
                            <a:noFill/>
                          </a:ln>
                          <a:effectLst/>
                        </a:rPr>
                        <a:t>ロ</a:t>
                      </a:r>
                      <a:endParaRPr kumimoji="1" lang="ja-JP" altLang="en-US"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n-lt"/>
                          <a:ea typeface="+mn-ea"/>
                          <a:cs typeface="+mn-cs"/>
                        </a:rPr>
                        <a:t>保健師</a:t>
                      </a:r>
                      <a:endParaRPr kumimoji="1" lang="en-US" altLang="ja-JP" sz="9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n-lt"/>
                          <a:ea typeface="+mn-ea"/>
                          <a:cs typeface="+mn-cs"/>
                        </a:rPr>
                        <a:t>看護師</a:t>
                      </a:r>
                      <a:endParaRPr kumimoji="1" lang="ja-JP" altLang="en-US" sz="9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准看護師</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cap="none" normalizeH="0" baseline="0" dirty="0">
                          <a:ln>
                            <a:noFill/>
                          </a:ln>
                          <a:solidFill>
                            <a:schemeClr val="dk1"/>
                          </a:solidFill>
                          <a:effectLst/>
                          <a:latin typeface="+mn-lt"/>
                          <a:ea typeface="+mn-ea"/>
                          <a:cs typeface="+mn-cs"/>
                        </a:rPr>
                        <a:t>－</a:t>
                      </a:r>
                      <a:endParaRPr kumimoji="1" lang="ja-JP" altLang="en-US" sz="1000" b="1"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rPr>
                        <a:t>１日に１回の場合</a:t>
                      </a:r>
                      <a:endParaRPr kumimoji="1" lang="en-US" altLang="ja-JP" sz="800" u="sng" strike="noStrike" cap="none" normalizeH="0" baseline="0" dirty="0">
                        <a:ln>
                          <a:noFill/>
                        </a:ln>
                        <a:solidFill>
                          <a:schemeClr val="accent5"/>
                        </a:solidFill>
                        <a:effectLst/>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rPr>
                        <a:t>１日に２回の場合</a:t>
                      </a:r>
                      <a:endParaRPr kumimoji="1" lang="en-US" altLang="ja-JP" sz="800" u="sng" strike="noStrike" cap="none" normalizeH="0" baseline="0" dirty="0">
                        <a:ln>
                          <a:noFill/>
                        </a:ln>
                        <a:solidFill>
                          <a:schemeClr val="accent5"/>
                        </a:solidFill>
                        <a:effectLst/>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u="sng" strike="noStrike" cap="none" normalizeH="0" baseline="0" dirty="0">
                          <a:ln>
                            <a:noFill/>
                          </a:ln>
                          <a:solidFill>
                            <a:schemeClr val="accent5"/>
                          </a:solidFill>
                          <a:effectLst/>
                        </a:rPr>
                        <a:t>１日に３回以上の場合</a:t>
                      </a:r>
                      <a:endParaRPr kumimoji="1" lang="ja-JP" altLang="en-US" sz="800" b="0" i="0" u="sng" strike="noStrike" cap="none" normalizeH="0" baseline="0" dirty="0">
                        <a:ln>
                          <a:noFill/>
                        </a:ln>
                        <a:solidFill>
                          <a:schemeClr val="accent5"/>
                        </a:solidFill>
                        <a:effectLst/>
                        <a:latin typeface="+mn-ea"/>
                        <a:ea typeface="+mn-ea"/>
                        <a:cs typeface="メイリオ" pitchFamily="50" charset="-128"/>
                      </a:endParaRPr>
                    </a:p>
                  </a:txBody>
                  <a:tcPr marL="99060" marR="99060" anchor="ctr" horzOverflow="overflow"/>
                </a:tc>
                <a:tc>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u="sng" strike="noStrike" cap="none" normalizeH="0" baseline="0" dirty="0">
                          <a:ln>
                            <a:noFill/>
                          </a:ln>
                          <a:solidFill>
                            <a:schemeClr val="accent5"/>
                          </a:solidFill>
                          <a:effectLst/>
                          <a:latin typeface="+mn-ea"/>
                          <a:ea typeface="+mn-ea"/>
                        </a:rPr>
                        <a:t>3,800</a:t>
                      </a:r>
                      <a:r>
                        <a:rPr kumimoji="1" lang="ja-JP" altLang="en-US" sz="1000" u="sng" strike="noStrike" cap="none" normalizeH="0" baseline="0" dirty="0">
                          <a:ln>
                            <a:noFill/>
                          </a:ln>
                          <a:solidFill>
                            <a:schemeClr val="accent5"/>
                          </a:solidFill>
                          <a:effectLst/>
                          <a:latin typeface="+mn-ea"/>
                          <a:ea typeface="+mn-ea"/>
                        </a:rPr>
                        <a:t>円</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u="sng" strike="noStrike" cap="none" normalizeH="0" baseline="0" dirty="0">
                          <a:ln>
                            <a:noFill/>
                          </a:ln>
                          <a:solidFill>
                            <a:schemeClr val="accent5"/>
                          </a:solidFill>
                          <a:effectLst/>
                          <a:latin typeface="+mn-ea"/>
                          <a:ea typeface="+mn-ea"/>
                        </a:rPr>
                        <a:t>7,600</a:t>
                      </a:r>
                      <a:r>
                        <a:rPr kumimoji="1" lang="ja-JP" altLang="en-US" sz="1000" u="sng" strike="noStrike" cap="none" normalizeH="0" baseline="0" dirty="0">
                          <a:ln>
                            <a:noFill/>
                          </a:ln>
                          <a:solidFill>
                            <a:schemeClr val="accent5"/>
                          </a:solidFill>
                          <a:effectLst/>
                          <a:latin typeface="+mn-ea"/>
                          <a:ea typeface="+mn-ea"/>
                        </a:rPr>
                        <a:t>円</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900" u="sng" strike="noStrike" cap="none" normalizeH="0" baseline="0" dirty="0">
                          <a:ln>
                            <a:noFill/>
                          </a:ln>
                          <a:solidFill>
                            <a:schemeClr val="accent5"/>
                          </a:solidFill>
                          <a:effectLst/>
                          <a:latin typeface="+mn-ea"/>
                          <a:ea typeface="+mn-ea"/>
                        </a:rPr>
                        <a:t>12,400</a:t>
                      </a:r>
                      <a:r>
                        <a:rPr kumimoji="1" lang="ja-JP" altLang="en-US" sz="900" u="sng" strike="noStrike" cap="none" normalizeH="0" baseline="0" dirty="0">
                          <a:ln>
                            <a:noFill/>
                          </a:ln>
                          <a:solidFill>
                            <a:schemeClr val="accent5"/>
                          </a:solidFill>
                          <a:effectLst/>
                          <a:latin typeface="+mn-ea"/>
                          <a:ea typeface="+mn-ea"/>
                        </a:rPr>
                        <a:t>円</a:t>
                      </a:r>
                      <a:endParaRPr kumimoji="1" lang="ja-JP" altLang="en-US" sz="900" b="0" i="0" u="sng" strike="noStrike" cap="none" normalizeH="0" baseline="0" dirty="0">
                        <a:ln>
                          <a:noFill/>
                        </a:ln>
                        <a:solidFill>
                          <a:schemeClr val="accent5"/>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3"/>
                  </a:ext>
                </a:extLst>
              </a:tr>
              <a:tr h="1789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u="none" strike="noStrike" cap="none" normalizeH="0" baseline="0" dirty="0">
                          <a:ln>
                            <a:noFill/>
                          </a:ln>
                          <a:effectLst/>
                        </a:rPr>
                        <a:t>ハ</a:t>
                      </a:r>
                      <a:endParaRPr kumimoji="1" lang="en-US" altLang="ja-JP" sz="9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chemeClr val="dk1"/>
                          </a:solidFill>
                          <a:effectLst/>
                          <a:uLnTx/>
                          <a:uFillTx/>
                          <a:latin typeface="+mn-lt"/>
                          <a:ea typeface="+mn-ea"/>
                          <a:cs typeface="+mn-cs"/>
                        </a:rPr>
                        <a:t>保健師</a:t>
                      </a:r>
                      <a:endParaRPr kumimoji="1" lang="en-US" altLang="ja-JP" sz="900" b="0" i="0" u="none" strike="noStrike" kern="1200" cap="none" spc="0" normalizeH="0" baseline="0" noProof="0" dirty="0">
                        <a:ln>
                          <a:noFill/>
                        </a:ln>
                        <a:solidFill>
                          <a:schemeClr val="dk1"/>
                        </a:solidFill>
                        <a:effectLst/>
                        <a:uLnTx/>
                        <a:uFillTx/>
                        <a:latin typeface="+mn-lt"/>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schemeClr val="dk1"/>
                          </a:solidFill>
                          <a:effectLst/>
                          <a:uLnTx/>
                          <a:uFillTx/>
                          <a:latin typeface="+mn-lt"/>
                          <a:ea typeface="+mn-ea"/>
                          <a:cs typeface="+mn-cs"/>
                        </a:rPr>
                        <a:t>看護師</a:t>
                      </a:r>
                      <a:endParaRPr kumimoji="1" lang="en-US" altLang="ja-JP" sz="900" b="0" i="0" u="none" strike="noStrike" kern="1200" cap="none" spc="0" normalizeH="0" baseline="0" noProof="0" dirty="0">
                        <a:ln>
                          <a:noFill/>
                        </a:ln>
                        <a:solidFill>
                          <a:prstClr val="black"/>
                        </a:solidFill>
                        <a:effectLst/>
                        <a:uLnTx/>
                        <a:uFillTx/>
                        <a:latin typeface="+mn-lt"/>
                        <a:ea typeface="+mn-ea"/>
                        <a:cs typeface="+mn-cs"/>
                      </a:endParaRPr>
                    </a:p>
                  </a:txBody>
                  <a:tcPr marL="99060" marR="99060" anchor="ctr" horzOverflow="overflow"/>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900" u="none" strike="noStrike" cap="none" normalizeH="0" baseline="0" dirty="0">
                          <a:ln>
                            <a:noFill/>
                          </a:ln>
                          <a:effectLst/>
                        </a:rPr>
                        <a:t>看護補助者</a:t>
                      </a:r>
                      <a:endParaRPr kumimoji="1" lang="en-US" altLang="ja-JP" sz="900" u="none" strike="noStrike" cap="none" normalizeH="0" baseline="0" dirty="0">
                        <a:ln>
                          <a:noFill/>
                        </a:ln>
                        <a:effectLst/>
                      </a:endParaRPr>
                    </a:p>
                  </a:txBody>
                  <a:tcPr marL="99060" marR="99060"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a:ln>
                            <a:noFill/>
                          </a:ln>
                          <a:solidFill>
                            <a:schemeClr val="dk1"/>
                          </a:solidFill>
                          <a:effectLst/>
                          <a:latin typeface="+mn-lt"/>
                          <a:ea typeface="+mn-ea"/>
                          <a:cs typeface="+mn-cs"/>
                        </a:rPr>
                        <a:t>週１日</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gridSpan="2">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000" u="none" strike="noStrike" cap="none" normalizeH="0" baseline="0" dirty="0">
                          <a:ln>
                            <a:noFill/>
                          </a:ln>
                          <a:effectLst/>
                          <a:latin typeface="+mn-ea"/>
                          <a:ea typeface="+mn-ea"/>
                        </a:rPr>
                        <a:t>3,000</a:t>
                      </a:r>
                      <a:r>
                        <a:rPr kumimoji="1" lang="ja-JP" altLang="en-US" sz="1000" u="none" strike="noStrike" cap="none" normalizeH="0" baseline="0" dirty="0">
                          <a:ln>
                            <a:noFill/>
                          </a:ln>
                          <a:effectLst/>
                          <a:latin typeface="+mn-ea"/>
                          <a:ea typeface="+mn-ea"/>
                        </a:rPr>
                        <a:t>円</a:t>
                      </a:r>
                      <a:endParaRPr kumimoji="1" lang="ja-JP" altLang="en-US" sz="1000" b="0" i="0" u="none" strike="noStrike" cap="none" normalizeH="0" baseline="0" dirty="0">
                        <a:ln>
                          <a:noFill/>
                        </a:ln>
                        <a:solidFill>
                          <a:schemeClr val="tx1"/>
                        </a:solidFill>
                        <a:effectLst/>
                        <a:latin typeface="+mn-ea"/>
                        <a:ea typeface="+mn-ea"/>
                        <a:cs typeface="メイリオ" pitchFamily="50" charset="-128"/>
                      </a:endParaRPr>
                    </a:p>
                  </a:txBody>
                  <a:tcPr marL="99060" marR="99060" anchor="ctr" horzOverflow="overflow"/>
                </a:tc>
                <a:tc hMerge="1">
                  <a: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cap="none" normalizeH="0" baseline="0" dirty="0">
                        <a:ln>
                          <a:noFill/>
                        </a:ln>
                        <a:solidFill>
                          <a:schemeClr val="tx1"/>
                        </a:solidFill>
                        <a:effectLst/>
                        <a:latin typeface="+mn-ea"/>
                        <a:ea typeface="+mn-ea"/>
                        <a:cs typeface="メイリオ" pitchFamily="50" charset="-128"/>
                      </a:endParaRPr>
                    </a:p>
                  </a:txBody>
                  <a:tcPr marL="99060" marR="99060" anchor="b" horzOverflow="overflow"/>
                </a:tc>
                <a:extLst>
                  <a:ext uri="{0D108BD9-81ED-4DB2-BD59-A6C34878D82A}">
                    <a16:rowId xmlns="" xmlns:a16="http://schemas.microsoft.com/office/drawing/2014/main" val="10004"/>
                  </a:ext>
                </a:extLst>
              </a:tr>
            </a:tbl>
          </a:graphicData>
        </a:graphic>
      </p:graphicFrame>
      <p:grpSp>
        <p:nvGrpSpPr>
          <p:cNvPr id="3" name="グループ化 2"/>
          <p:cNvGrpSpPr/>
          <p:nvPr/>
        </p:nvGrpSpPr>
        <p:grpSpPr>
          <a:xfrm>
            <a:off x="940603" y="1884678"/>
            <a:ext cx="8823715" cy="4748203"/>
            <a:chOff x="940603" y="1846578"/>
            <a:chExt cx="8823715" cy="4748203"/>
          </a:xfrm>
        </p:grpSpPr>
        <p:grpSp>
          <p:nvGrpSpPr>
            <p:cNvPr id="14" name="グループ化 13"/>
            <p:cNvGrpSpPr/>
            <p:nvPr/>
          </p:nvGrpSpPr>
          <p:grpSpPr>
            <a:xfrm>
              <a:off x="940603" y="2191275"/>
              <a:ext cx="152694" cy="914454"/>
              <a:chOff x="1001566" y="1898998"/>
              <a:chExt cx="152694" cy="914454"/>
            </a:xfrm>
          </p:grpSpPr>
          <p:sp>
            <p:nvSpPr>
              <p:cNvPr id="8" name="十字形 7"/>
              <p:cNvSpPr/>
              <p:nvPr/>
            </p:nvSpPr>
            <p:spPr>
              <a:xfrm>
                <a:off x="1001566" y="1898998"/>
                <a:ext cx="144000" cy="144000"/>
              </a:xfrm>
              <a:prstGeom prst="plus">
                <a:avLst>
                  <a:gd name="adj" fmla="val 396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nvGrpSpPr>
              <p:cNvPr id="6" name="グループ化 5"/>
              <p:cNvGrpSpPr/>
              <p:nvPr/>
            </p:nvGrpSpPr>
            <p:grpSpPr>
              <a:xfrm>
                <a:off x="1005914" y="2278856"/>
                <a:ext cx="148346" cy="534596"/>
                <a:chOff x="1005914" y="2278856"/>
                <a:chExt cx="148346" cy="534596"/>
              </a:xfrm>
            </p:grpSpPr>
            <p:sp>
              <p:nvSpPr>
                <p:cNvPr id="25" name="十字形 24"/>
                <p:cNvSpPr/>
                <p:nvPr/>
              </p:nvSpPr>
              <p:spPr>
                <a:xfrm>
                  <a:off x="1005914" y="2278856"/>
                  <a:ext cx="144000" cy="144000"/>
                </a:xfrm>
                <a:prstGeom prst="plus">
                  <a:avLst>
                    <a:gd name="adj" fmla="val 396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十字形 25"/>
                <p:cNvSpPr/>
                <p:nvPr/>
              </p:nvSpPr>
              <p:spPr>
                <a:xfrm>
                  <a:off x="1010260" y="2669452"/>
                  <a:ext cx="144000" cy="144000"/>
                </a:xfrm>
                <a:prstGeom prst="plus">
                  <a:avLst>
                    <a:gd name="adj" fmla="val 396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pSp>
        <p:sp>
          <p:nvSpPr>
            <p:cNvPr id="19" name="右矢印 18"/>
            <p:cNvSpPr/>
            <p:nvPr/>
          </p:nvSpPr>
          <p:spPr>
            <a:xfrm>
              <a:off x="4627103" y="1846578"/>
              <a:ext cx="108000" cy="792000"/>
            </a:xfrm>
            <a:prstGeom prst="rightArrow">
              <a:avLst/>
            </a:prstGeom>
            <a:solidFill>
              <a:srgbClr val="FF0000"/>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ja-JP" altLang="en-US">
                <a:solidFill>
                  <a:prstClr val="black"/>
                </a:solidFill>
                <a:latin typeface="ＭＳ Ｐゴシック"/>
              </a:endParaRPr>
            </a:p>
          </p:txBody>
        </p:sp>
        <p:grpSp>
          <p:nvGrpSpPr>
            <p:cNvPr id="9" name="グループ化 8"/>
            <p:cNvGrpSpPr/>
            <p:nvPr/>
          </p:nvGrpSpPr>
          <p:grpSpPr>
            <a:xfrm>
              <a:off x="5602910" y="2152897"/>
              <a:ext cx="152694" cy="1072569"/>
              <a:chOff x="5768381" y="1586545"/>
              <a:chExt cx="152694" cy="1072569"/>
            </a:xfrm>
          </p:grpSpPr>
          <p:sp>
            <p:nvSpPr>
              <p:cNvPr id="31" name="十字形 30"/>
              <p:cNvSpPr/>
              <p:nvPr/>
            </p:nvSpPr>
            <p:spPr>
              <a:xfrm>
                <a:off x="5768381" y="1586545"/>
                <a:ext cx="144000" cy="144000"/>
              </a:xfrm>
              <a:prstGeom prst="plus">
                <a:avLst>
                  <a:gd name="adj" fmla="val 39607"/>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ja-JP" altLang="en-US">
                  <a:solidFill>
                    <a:prstClr val="white"/>
                  </a:solidFill>
                </a:endParaRPr>
              </a:p>
            </p:txBody>
          </p:sp>
          <p:sp>
            <p:nvSpPr>
              <p:cNvPr id="32" name="十字形 31"/>
              <p:cNvSpPr/>
              <p:nvPr/>
            </p:nvSpPr>
            <p:spPr>
              <a:xfrm>
                <a:off x="5772728" y="1974088"/>
                <a:ext cx="144000" cy="144000"/>
              </a:xfrm>
              <a:prstGeom prst="plus">
                <a:avLst>
                  <a:gd name="adj" fmla="val 39607"/>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ja-JP" altLang="en-US">
                  <a:solidFill>
                    <a:prstClr val="white"/>
                  </a:solidFill>
                </a:endParaRPr>
              </a:p>
            </p:txBody>
          </p:sp>
          <p:sp>
            <p:nvSpPr>
              <p:cNvPr id="33" name="十字形 32"/>
              <p:cNvSpPr/>
              <p:nvPr/>
            </p:nvSpPr>
            <p:spPr>
              <a:xfrm>
                <a:off x="5777075" y="2515114"/>
                <a:ext cx="144000" cy="144000"/>
              </a:xfrm>
              <a:prstGeom prst="plus">
                <a:avLst>
                  <a:gd name="adj" fmla="val 39607"/>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ja-JP" altLang="en-US">
                  <a:solidFill>
                    <a:prstClr val="white"/>
                  </a:solidFill>
                </a:endParaRPr>
              </a:p>
            </p:txBody>
          </p:sp>
        </p:grpSp>
        <p:cxnSp>
          <p:nvCxnSpPr>
            <p:cNvPr id="21" name="直線矢印コネクタ 20"/>
            <p:cNvCxnSpPr/>
            <p:nvPr/>
          </p:nvCxnSpPr>
          <p:spPr>
            <a:xfrm>
              <a:off x="3119117" y="3128870"/>
              <a:ext cx="4070203" cy="214408"/>
            </a:xfrm>
            <a:prstGeom prst="straightConnector1">
              <a:avLst/>
            </a:prstGeom>
            <a:ln w="19050">
              <a:solidFill>
                <a:schemeClr val="accent6"/>
              </a:solidFill>
              <a:prstDash val="sysDot"/>
              <a:tailEnd type="arrow"/>
            </a:ln>
          </p:spPr>
          <p:style>
            <a:lnRef idx="1">
              <a:schemeClr val="accent6"/>
            </a:lnRef>
            <a:fillRef idx="0">
              <a:schemeClr val="accent6"/>
            </a:fillRef>
            <a:effectRef idx="0">
              <a:schemeClr val="accent6"/>
            </a:effectRef>
            <a:fontRef idx="minor">
              <a:schemeClr val="tx1"/>
            </a:fontRef>
          </p:style>
        </p:cxnSp>
        <p:sp>
          <p:nvSpPr>
            <p:cNvPr id="24" name="角丸四角形 23"/>
            <p:cNvSpPr/>
            <p:nvPr/>
          </p:nvSpPr>
          <p:spPr>
            <a:xfrm>
              <a:off x="2471117" y="3053193"/>
              <a:ext cx="648000" cy="180000"/>
            </a:xfrm>
            <a:prstGeom prst="roundRect">
              <a:avLst/>
            </a:prstGeom>
            <a:noFill/>
            <a:ln w="19050">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sp>
          <p:nvSpPr>
            <p:cNvPr id="35" name="角丸四角形 34"/>
            <p:cNvSpPr/>
            <p:nvPr/>
          </p:nvSpPr>
          <p:spPr>
            <a:xfrm>
              <a:off x="7182833" y="3033431"/>
              <a:ext cx="2555820" cy="468000"/>
            </a:xfrm>
            <a:prstGeom prst="roundRect">
              <a:avLst/>
            </a:prstGeom>
            <a:noFill/>
            <a:ln w="19050">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grpSp>
          <p:nvGrpSpPr>
            <p:cNvPr id="13" name="グループ化 12"/>
            <p:cNvGrpSpPr/>
            <p:nvPr/>
          </p:nvGrpSpPr>
          <p:grpSpPr>
            <a:xfrm>
              <a:off x="967725" y="5433593"/>
              <a:ext cx="152694" cy="884250"/>
              <a:chOff x="1063524" y="5125781"/>
              <a:chExt cx="152694" cy="884250"/>
            </a:xfrm>
          </p:grpSpPr>
          <p:sp>
            <p:nvSpPr>
              <p:cNvPr id="37" name="十字形 36"/>
              <p:cNvSpPr/>
              <p:nvPr/>
            </p:nvSpPr>
            <p:spPr>
              <a:xfrm>
                <a:off x="1063524" y="5125781"/>
                <a:ext cx="144000" cy="144000"/>
              </a:xfrm>
              <a:prstGeom prst="plus">
                <a:avLst>
                  <a:gd name="adj" fmla="val 396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8" name="十字形 37"/>
              <p:cNvSpPr/>
              <p:nvPr/>
            </p:nvSpPr>
            <p:spPr>
              <a:xfrm>
                <a:off x="1067872" y="5513324"/>
                <a:ext cx="144000" cy="144000"/>
              </a:xfrm>
              <a:prstGeom prst="plus">
                <a:avLst>
                  <a:gd name="adj" fmla="val 396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十字形 38"/>
              <p:cNvSpPr/>
              <p:nvPr/>
            </p:nvSpPr>
            <p:spPr>
              <a:xfrm>
                <a:off x="1072218" y="5866031"/>
                <a:ext cx="144000" cy="144000"/>
              </a:xfrm>
              <a:prstGeom prst="plus">
                <a:avLst>
                  <a:gd name="adj" fmla="val 3960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cxnSp>
          <p:nvCxnSpPr>
            <p:cNvPr id="45" name="直線矢印コネクタ 44"/>
            <p:cNvCxnSpPr/>
            <p:nvPr/>
          </p:nvCxnSpPr>
          <p:spPr>
            <a:xfrm rot="-60000">
              <a:off x="3460261" y="5913284"/>
              <a:ext cx="3888000" cy="360000"/>
            </a:xfrm>
            <a:prstGeom prst="straightConnector1">
              <a:avLst/>
            </a:prstGeom>
            <a:ln w="19050">
              <a:solidFill>
                <a:srgbClr val="7030A0"/>
              </a:solidFill>
              <a:prstDash val="sysDot"/>
              <a:tailEnd type="arrow"/>
            </a:ln>
          </p:spPr>
          <p:style>
            <a:lnRef idx="1">
              <a:schemeClr val="accent6"/>
            </a:lnRef>
            <a:fillRef idx="0">
              <a:schemeClr val="accent6"/>
            </a:fillRef>
            <a:effectRef idx="0">
              <a:schemeClr val="accent6"/>
            </a:effectRef>
            <a:fontRef idx="minor">
              <a:schemeClr val="tx1"/>
            </a:fontRef>
          </p:style>
        </p:cxnSp>
        <p:sp>
          <p:nvSpPr>
            <p:cNvPr id="46" name="角丸四角形 45"/>
            <p:cNvSpPr/>
            <p:nvPr/>
          </p:nvSpPr>
          <p:spPr>
            <a:xfrm>
              <a:off x="2835559" y="5387375"/>
              <a:ext cx="612000" cy="252000"/>
            </a:xfrm>
            <a:prstGeom prst="roundRect">
              <a:avLst/>
            </a:prstGeom>
            <a:noFill/>
            <a:ln w="19050">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sp>
          <p:nvSpPr>
            <p:cNvPr id="47" name="角丸四角形 46"/>
            <p:cNvSpPr/>
            <p:nvPr/>
          </p:nvSpPr>
          <p:spPr>
            <a:xfrm>
              <a:off x="2838129" y="5759149"/>
              <a:ext cx="612000" cy="252000"/>
            </a:xfrm>
            <a:prstGeom prst="roundRect">
              <a:avLst/>
            </a:prstGeom>
            <a:noFill/>
            <a:ln w="19050">
              <a:solidFill>
                <a:srgbClr val="7030A0"/>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sp>
          <p:nvSpPr>
            <p:cNvPr id="48" name="角丸四角形 47"/>
            <p:cNvSpPr/>
            <p:nvPr/>
          </p:nvSpPr>
          <p:spPr>
            <a:xfrm>
              <a:off x="7352318" y="5300661"/>
              <a:ext cx="2412000" cy="468000"/>
            </a:xfrm>
            <a:prstGeom prst="roundRect">
              <a:avLst/>
            </a:prstGeom>
            <a:noFill/>
            <a:ln w="19050">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grpSp>
          <p:nvGrpSpPr>
            <p:cNvPr id="16" name="グループ化 15"/>
            <p:cNvGrpSpPr/>
            <p:nvPr/>
          </p:nvGrpSpPr>
          <p:grpSpPr>
            <a:xfrm>
              <a:off x="5530736" y="5466679"/>
              <a:ext cx="163905" cy="1128102"/>
              <a:chOff x="5391392" y="5514304"/>
              <a:chExt cx="163905" cy="1128102"/>
            </a:xfrm>
          </p:grpSpPr>
          <p:sp>
            <p:nvSpPr>
              <p:cNvPr id="42" name="十字形 41"/>
              <p:cNvSpPr/>
              <p:nvPr/>
            </p:nvSpPr>
            <p:spPr>
              <a:xfrm>
                <a:off x="5391392" y="5514304"/>
                <a:ext cx="144000" cy="144000"/>
              </a:xfrm>
              <a:prstGeom prst="plus">
                <a:avLst>
                  <a:gd name="adj" fmla="val 39607"/>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ja-JP" altLang="en-US">
                  <a:solidFill>
                    <a:prstClr val="white"/>
                  </a:solidFill>
                </a:endParaRPr>
              </a:p>
            </p:txBody>
          </p:sp>
          <p:sp>
            <p:nvSpPr>
              <p:cNvPr id="43" name="十字形 42"/>
              <p:cNvSpPr/>
              <p:nvPr/>
            </p:nvSpPr>
            <p:spPr>
              <a:xfrm>
                <a:off x="5411297" y="6058609"/>
                <a:ext cx="144000" cy="144000"/>
              </a:xfrm>
              <a:prstGeom prst="plus">
                <a:avLst>
                  <a:gd name="adj" fmla="val 39607"/>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ja-JP" altLang="en-US">
                  <a:solidFill>
                    <a:prstClr val="white"/>
                  </a:solidFill>
                </a:endParaRPr>
              </a:p>
            </p:txBody>
          </p:sp>
          <p:sp>
            <p:nvSpPr>
              <p:cNvPr id="49" name="十字形 48"/>
              <p:cNvSpPr/>
              <p:nvPr/>
            </p:nvSpPr>
            <p:spPr>
              <a:xfrm>
                <a:off x="5411297" y="6498406"/>
                <a:ext cx="144000" cy="144000"/>
              </a:xfrm>
              <a:prstGeom prst="plus">
                <a:avLst>
                  <a:gd name="adj" fmla="val 39607"/>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ja-JP" altLang="en-US">
                  <a:solidFill>
                    <a:prstClr val="white"/>
                  </a:solidFill>
                </a:endParaRPr>
              </a:p>
            </p:txBody>
          </p:sp>
        </p:grpSp>
        <p:sp>
          <p:nvSpPr>
            <p:cNvPr id="50" name="角丸四角形 49"/>
            <p:cNvSpPr/>
            <p:nvPr/>
          </p:nvSpPr>
          <p:spPr>
            <a:xfrm>
              <a:off x="7342239" y="5835101"/>
              <a:ext cx="2412000" cy="468000"/>
            </a:xfrm>
            <a:prstGeom prst="roundRect">
              <a:avLst/>
            </a:prstGeom>
            <a:noFill/>
            <a:ln w="19050">
              <a:solidFill>
                <a:srgbClr val="7030A0"/>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cxnSp>
          <p:nvCxnSpPr>
            <p:cNvPr id="51" name="直線矢印コネクタ 50"/>
            <p:cNvCxnSpPr/>
            <p:nvPr/>
          </p:nvCxnSpPr>
          <p:spPr>
            <a:xfrm>
              <a:off x="3468059" y="5609047"/>
              <a:ext cx="3884259" cy="142196"/>
            </a:xfrm>
            <a:prstGeom prst="straightConnector1">
              <a:avLst/>
            </a:prstGeom>
            <a:ln w="19050">
              <a:prstDash val="sysDot"/>
              <a:tailEnd type="arrow"/>
            </a:ln>
          </p:spPr>
          <p:style>
            <a:lnRef idx="1">
              <a:schemeClr val="accent6"/>
            </a:lnRef>
            <a:fillRef idx="0">
              <a:schemeClr val="accent6"/>
            </a:fillRef>
            <a:effectRef idx="0">
              <a:schemeClr val="accent6"/>
            </a:effectRef>
            <a:fontRef idx="minor">
              <a:schemeClr val="tx1"/>
            </a:fontRef>
          </p:style>
        </p:cxnSp>
        <p:sp>
          <p:nvSpPr>
            <p:cNvPr id="55" name="右矢印 54"/>
            <p:cNvSpPr/>
            <p:nvPr/>
          </p:nvSpPr>
          <p:spPr>
            <a:xfrm>
              <a:off x="4265919" y="5252783"/>
              <a:ext cx="298578" cy="792000"/>
            </a:xfrm>
            <a:prstGeom prst="rightArrow">
              <a:avLst/>
            </a:prstGeom>
            <a:solidFill>
              <a:srgbClr val="FF0000"/>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ja-JP" altLang="en-US">
                <a:solidFill>
                  <a:prstClr val="black"/>
                </a:solidFill>
                <a:latin typeface="ＭＳ Ｐゴシック"/>
              </a:endParaRPr>
            </a:p>
          </p:txBody>
        </p:sp>
      </p:grpSp>
      <p:sp>
        <p:nvSpPr>
          <p:cNvPr id="52" name="テキスト ボックス 51"/>
          <p:cNvSpPr txBox="1"/>
          <p:nvPr/>
        </p:nvSpPr>
        <p:spPr>
          <a:xfrm>
            <a:off x="4607611" y="1267623"/>
            <a:ext cx="5292000" cy="246221"/>
          </a:xfrm>
          <a:prstGeom prst="rect">
            <a:avLst/>
          </a:prstGeom>
          <a:noFill/>
        </p:spPr>
        <p:txBody>
          <a:bodyPr wrap="square" rtlCol="0">
            <a:spAutoFit/>
          </a:bodyPr>
          <a:lstStyle/>
          <a:p>
            <a:pPr algn="ctr">
              <a:defRPr/>
            </a:pPr>
            <a:r>
              <a:rPr lang="en-US" altLang="ja-JP" sz="1000" dirty="0">
                <a:solidFill>
                  <a:prstClr val="black"/>
                </a:solidFill>
                <a:latin typeface="ＭＳ Ｐゴシック"/>
                <a:cs typeface="Meiryo UI" panose="020B0604030504040204" pitchFamily="50" charset="-128"/>
              </a:rPr>
              <a:t>※</a:t>
            </a:r>
            <a:r>
              <a:rPr lang="ja-JP" altLang="en-US" sz="1000" dirty="0">
                <a:solidFill>
                  <a:prstClr val="black"/>
                </a:solidFill>
                <a:latin typeface="ＭＳ Ｐゴシック"/>
                <a:cs typeface="Meiryo UI" panose="020B0604030504040204" pitchFamily="50" charset="-128"/>
              </a:rPr>
              <a:t>　在宅患者訪問看護・指導料・同一建物居住者訪問看護・指導料の当該加算についても同様</a:t>
            </a:r>
            <a:endParaRPr lang="en-US" altLang="ja-JP" sz="1000" dirty="0">
              <a:solidFill>
                <a:prstClr val="black"/>
              </a:solidFill>
              <a:latin typeface="ＭＳ Ｐゴシック"/>
              <a:cs typeface="Meiryo UI" panose="020B0604030504040204" pitchFamily="50" charset="-128"/>
            </a:endParaRPr>
          </a:p>
        </p:txBody>
      </p:sp>
      <p:sp>
        <p:nvSpPr>
          <p:cNvPr id="54" name="テキスト ボックス 53"/>
          <p:cNvSpPr txBox="1"/>
          <p:nvPr/>
        </p:nvSpPr>
        <p:spPr>
          <a:xfrm>
            <a:off x="6460785" y="4597388"/>
            <a:ext cx="3600000" cy="246221"/>
          </a:xfrm>
          <a:prstGeom prst="rect">
            <a:avLst/>
          </a:prstGeom>
          <a:noFill/>
        </p:spPr>
        <p:txBody>
          <a:bodyPr wrap="square" rtlCol="0">
            <a:spAutoFit/>
          </a:bodyPr>
          <a:lstStyle/>
          <a:p>
            <a:pPr algn="ctr">
              <a:defRPr/>
            </a:pPr>
            <a:r>
              <a:rPr lang="en-US" altLang="ja-JP" sz="1000" dirty="0">
                <a:solidFill>
                  <a:prstClr val="black"/>
                </a:solidFill>
                <a:latin typeface="ＭＳ Ｐゴシック"/>
                <a:cs typeface="Meiryo UI" panose="020B0604030504040204" pitchFamily="50" charset="-128"/>
              </a:rPr>
              <a:t>※</a:t>
            </a:r>
            <a:r>
              <a:rPr lang="ja-JP" altLang="en-US" sz="1000" dirty="0">
                <a:solidFill>
                  <a:prstClr val="black"/>
                </a:solidFill>
                <a:latin typeface="ＭＳ Ｐゴシック"/>
                <a:cs typeface="Meiryo UI" panose="020B0604030504040204" pitchFamily="50" charset="-128"/>
              </a:rPr>
              <a:t>　精神科訪問看護・指導料の当該加算についても同様</a:t>
            </a:r>
            <a:endParaRPr lang="en-US" altLang="ja-JP" sz="1000" dirty="0">
              <a:solidFill>
                <a:prstClr val="black"/>
              </a:solidFill>
              <a:latin typeface="ＭＳ Ｐゴシック"/>
              <a:cs typeface="Meiryo UI" panose="020B0604030504040204" pitchFamily="50" charset="-128"/>
            </a:endParaRPr>
          </a:p>
        </p:txBody>
      </p:sp>
      <p:sp>
        <p:nvSpPr>
          <p:cNvPr id="59" name="Rectangle 2"/>
          <p:cNvSpPr txBox="1">
            <a:spLocks noChangeArrowheads="1"/>
          </p:cNvSpPr>
          <p:nvPr/>
        </p:nvSpPr>
        <p:spPr>
          <a:xfrm>
            <a:off x="47566" y="472892"/>
            <a:ext cx="4330225"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（１８）複数名による訪問看護の見直し</a:t>
            </a:r>
            <a:endParaRPr lang="ja-JP" altLang="ja-JP" sz="2000" dirty="0">
              <a:solidFill>
                <a:prstClr val="black"/>
              </a:solidFill>
            </a:endParaRPr>
          </a:p>
        </p:txBody>
      </p:sp>
      <p:sp>
        <p:nvSpPr>
          <p:cNvPr id="60"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44"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3" name="テキスト ボックス 52"/>
          <p:cNvSpPr txBox="1"/>
          <p:nvPr/>
        </p:nvSpPr>
        <p:spPr>
          <a:xfrm>
            <a:off x="4560180" y="505026"/>
            <a:ext cx="20490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1020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1006</a:t>
            </a:r>
          </a:p>
        </p:txBody>
      </p:sp>
    </p:spTree>
    <p:extLst>
      <p:ext uri="{BB962C8B-B14F-4D97-AF65-F5344CB8AC3E}">
        <p14:creationId xmlns:p14="http://schemas.microsoft.com/office/powerpoint/2010/main" val="148903779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２．改定の基本的視点と具体的方向性⑧</a:t>
            </a:r>
            <a:endParaRPr lang="en-US" altLang="ja-JP" sz="2200" dirty="0">
              <a:solidFill>
                <a:srgbClr val="000000"/>
              </a:solidFill>
            </a:endParaRPr>
          </a:p>
        </p:txBody>
      </p:sp>
      <p:sp>
        <p:nvSpPr>
          <p:cNvPr id="7" name="Rectangle 4"/>
          <p:cNvSpPr>
            <a:spLocks noChangeArrowheads="1"/>
          </p:cNvSpPr>
          <p:nvPr/>
        </p:nvSpPr>
        <p:spPr bwMode="auto">
          <a:xfrm>
            <a:off x="340537" y="1196759"/>
            <a:ext cx="9360827" cy="4529445"/>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（４）効率化・適正化を通じた制度の安定性・持続可能性の向上</a:t>
            </a:r>
            <a:endParaRPr lang="en-US" altLang="ja-JP" sz="2000" b="1" u="sng" dirty="0">
              <a:solidFill>
                <a:srgbClr val="000000"/>
              </a:solidFill>
              <a:latin typeface="ＭＳ Ｐゴシック"/>
            </a:endParaRP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基本的視点</a:t>
            </a:r>
            <a:r>
              <a:rPr kumimoji="0" lang="en-US" altLang="ja-JP" kern="0" dirty="0">
                <a:solidFill>
                  <a:prstClr val="black"/>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国民皆保険を維持するためには、制度の安定性・持続可能性を高める不断の取組が求め</a:t>
            </a:r>
            <a:r>
              <a:rPr kumimoji="0" lang="ja-JP" altLang="en-US" kern="0" dirty="0" err="1">
                <a:solidFill>
                  <a:prstClr val="black"/>
                </a:solidFill>
                <a:latin typeface="ＭＳ Ｐゴシック"/>
              </a:rPr>
              <a:t>ら</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れ、医療関係者が共同して、医療サービスの維持・向上と同時に、医療の効率化・適正化を</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図ることが必要である。</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具体的方向性の例</a:t>
            </a:r>
            <a:r>
              <a:rPr kumimoji="0" lang="en-US" altLang="ja-JP" kern="0" dirty="0">
                <a:solidFill>
                  <a:prstClr val="black"/>
                </a:solidFill>
                <a:latin typeface="ＭＳ Ｐゴシック"/>
              </a:rPr>
              <a:t>》</a:t>
            </a:r>
          </a:p>
          <a:p>
            <a:pPr fontAlgn="base">
              <a:spcAft>
                <a:spcPct val="0"/>
              </a:spcAft>
              <a:defRPr/>
            </a:pPr>
            <a:r>
              <a:rPr kumimoji="0" lang="ja-JP" altLang="en-US" kern="0" dirty="0">
                <a:solidFill>
                  <a:prstClr val="black"/>
                </a:solidFill>
                <a:uFill>
                  <a:solidFill>
                    <a:srgbClr val="FF0000"/>
                  </a:solidFill>
                </a:uFill>
                <a:latin typeface="ＭＳ Ｐゴシック"/>
              </a:rPr>
              <a:t>○　薬価制度の抜本改革の推進</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a:t>
            </a:r>
            <a:r>
              <a:rPr kumimoji="0" lang="ja-JP" altLang="en-US" kern="0" dirty="0">
                <a:solidFill>
                  <a:prstClr val="black"/>
                </a:solidFill>
                <a:latin typeface="ＭＳ Ｐゴシック"/>
              </a:rPr>
              <a:t>　・　　「薬価制度の抜本改革に向けた基本方針」を踏まえ、「国民皆保険の持続性」と「イノベー</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ションの推進」を両立し、「国民負担の軽減」と「医療の質の向上」を実現できるよう、</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薬価制度の抜本改革を推進。</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後発医薬品の使用促進</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後発医薬品の使用について、「経済財政運営と改革の基本方針２０１７」で掲げられた</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新たな目標（平成３２年９月までに後発医薬品の使用割合を８０％とし、できる限り早期に達</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成）を実現するための取組を推進。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16</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70790910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17941" y="873935"/>
            <a:ext cx="9689654" cy="2304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a:rPr>
              <a:t>　個々の患者のニーズに応じた訪問看護を推進する観点から、障害福祉サービスを行う施設に入所中の利用者への精神科訪問看護を実施した際に算定する精神科訪問看護基本料療養費（</a:t>
            </a:r>
            <a:r>
              <a:rPr lang="en-US" altLang="ja-JP" dirty="0">
                <a:solidFill>
                  <a:prstClr val="black"/>
                </a:solidFill>
                <a:latin typeface="ＭＳ Ｐゴシック"/>
              </a:rPr>
              <a:t>Ⅱ</a:t>
            </a:r>
            <a:r>
              <a:rPr lang="ja-JP" altLang="en-US" dirty="0">
                <a:solidFill>
                  <a:prstClr val="black"/>
                </a:solidFill>
                <a:latin typeface="ＭＳ Ｐゴシック"/>
              </a:rPr>
              <a:t>）及び精神科訪問看護・指導料（</a:t>
            </a:r>
            <a:r>
              <a:rPr lang="en-US" altLang="ja-JP" dirty="0">
                <a:solidFill>
                  <a:prstClr val="black"/>
                </a:solidFill>
                <a:latin typeface="ＭＳ Ｐゴシック"/>
              </a:rPr>
              <a:t>Ⅱ</a:t>
            </a:r>
            <a:r>
              <a:rPr lang="ja-JP" altLang="en-US" dirty="0">
                <a:solidFill>
                  <a:prstClr val="black"/>
                </a:solidFill>
                <a:latin typeface="ＭＳ Ｐゴシック"/>
              </a:rPr>
              <a:t>）を廃止する。</a:t>
            </a:r>
            <a:endParaRPr lang="en-US" altLang="ja-JP"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graphicFrame>
        <p:nvGraphicFramePr>
          <p:cNvPr id="9" name="表 8"/>
          <p:cNvGraphicFramePr>
            <a:graphicFrameLocks noGrp="1"/>
          </p:cNvGraphicFramePr>
          <p:nvPr>
            <p:extLst/>
          </p:nvPr>
        </p:nvGraphicFramePr>
        <p:xfrm>
          <a:off x="301619" y="1861415"/>
          <a:ext cx="3960000" cy="834462"/>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301062">
                <a:tc>
                  <a:txBody>
                    <a:bodyPr/>
                    <a:lstStyle/>
                    <a:p>
                      <a:pPr algn="ctr"/>
                      <a:r>
                        <a:rPr kumimoji="1" lang="ja-JP" altLang="en-US" sz="1200" dirty="0">
                          <a:latin typeface="+mn-ea"/>
                          <a:ea typeface="+mn-ea"/>
                        </a:rPr>
                        <a:t>現行</a:t>
                      </a:r>
                    </a:p>
                  </a:txBody>
                  <a:tcPr marL="99060" marR="99060" anchor="ctr"/>
                </a:tc>
                <a:extLst>
                  <a:ext uri="{0D108BD9-81ED-4DB2-BD59-A6C34878D82A}">
                    <a16:rowId xmlns="" xmlns:a16="http://schemas.microsoft.com/office/drawing/2014/main" val="10000"/>
                  </a:ext>
                </a:extLst>
              </a:tr>
              <a:tr h="504000">
                <a:tc>
                  <a:txBody>
                    <a:bodyPr/>
                    <a:lstStyle/>
                    <a:p>
                      <a:pPr marL="0" indent="0">
                        <a:spcBef>
                          <a:spcPts val="600"/>
                        </a:spcBef>
                        <a:defRPr/>
                      </a:pPr>
                      <a:r>
                        <a:rPr lang="ja-JP" altLang="en-US" sz="1200" dirty="0">
                          <a:solidFill>
                            <a:prstClr val="black"/>
                          </a:solidFill>
                          <a:latin typeface="ＭＳ Ｐゴシック"/>
                        </a:rPr>
                        <a:t>精神科訪問看護基本療養費（</a:t>
                      </a:r>
                      <a:r>
                        <a:rPr lang="en-US" altLang="ja-JP" sz="1200" dirty="0">
                          <a:solidFill>
                            <a:prstClr val="black"/>
                          </a:solidFill>
                          <a:latin typeface="ＭＳ Ｐゴシック"/>
                        </a:rPr>
                        <a:t>Ⅱ</a:t>
                      </a:r>
                      <a:r>
                        <a:rPr lang="ja-JP" altLang="en-US" sz="1200" dirty="0">
                          <a:solidFill>
                            <a:prstClr val="black"/>
                          </a:solidFill>
                          <a:latin typeface="ＭＳ Ｐゴシック"/>
                        </a:rPr>
                        <a:t>）　　　　　　　　　</a:t>
                      </a:r>
                      <a:r>
                        <a:rPr lang="en-US" altLang="ja-JP" sz="1200" dirty="0">
                          <a:solidFill>
                            <a:prstClr val="black"/>
                          </a:solidFill>
                          <a:latin typeface="ＭＳ Ｐゴシック"/>
                        </a:rPr>
                        <a:t>1,600</a:t>
                      </a:r>
                      <a:r>
                        <a:rPr lang="ja-JP" altLang="en-US" sz="1200" dirty="0">
                          <a:solidFill>
                            <a:prstClr val="black"/>
                          </a:solidFill>
                          <a:latin typeface="ＭＳ Ｐゴシック"/>
                        </a:rPr>
                        <a:t>円</a:t>
                      </a:r>
                      <a:endParaRPr lang="en-US" altLang="ja-JP" sz="1200" dirty="0">
                        <a:solidFill>
                          <a:prstClr val="black"/>
                        </a:solidFill>
                        <a:latin typeface="ＭＳ Ｐゴシック"/>
                      </a:endParaRPr>
                    </a:p>
                    <a:p>
                      <a:pPr marL="0" indent="0">
                        <a:spcBef>
                          <a:spcPts val="600"/>
                        </a:spcBef>
                        <a:defRPr/>
                      </a:pPr>
                      <a:r>
                        <a:rPr lang="ja-JP" altLang="en-US" sz="1200" dirty="0">
                          <a:solidFill>
                            <a:prstClr val="black"/>
                          </a:solidFill>
                          <a:latin typeface="ＭＳ Ｐゴシック"/>
                        </a:rPr>
                        <a:t>精神科訪問看護・指導料（</a:t>
                      </a:r>
                      <a:r>
                        <a:rPr lang="en-US" altLang="ja-JP" sz="1200" dirty="0">
                          <a:solidFill>
                            <a:prstClr val="black"/>
                          </a:solidFill>
                          <a:latin typeface="ＭＳ Ｐゴシック"/>
                        </a:rPr>
                        <a:t>Ⅱ</a:t>
                      </a:r>
                      <a:r>
                        <a:rPr lang="ja-JP" altLang="en-US" sz="1200" dirty="0">
                          <a:solidFill>
                            <a:prstClr val="black"/>
                          </a:solidFill>
                          <a:latin typeface="ＭＳ Ｐゴシック"/>
                        </a:rPr>
                        <a:t>）　　　　　　　　　　　　</a:t>
                      </a:r>
                      <a:r>
                        <a:rPr lang="ja-JP" altLang="en-US" sz="1200" baseline="0" dirty="0">
                          <a:solidFill>
                            <a:prstClr val="black"/>
                          </a:solidFill>
                          <a:latin typeface="ＭＳ Ｐゴシック"/>
                        </a:rPr>
                        <a:t> </a:t>
                      </a:r>
                      <a:r>
                        <a:rPr lang="en-US" altLang="ja-JP" sz="1200" dirty="0">
                          <a:solidFill>
                            <a:prstClr val="black"/>
                          </a:solidFill>
                          <a:latin typeface="ＭＳ Ｐゴシック"/>
                        </a:rPr>
                        <a:t>160</a:t>
                      </a:r>
                      <a:r>
                        <a:rPr lang="ja-JP" altLang="en-US" sz="1200" dirty="0">
                          <a:solidFill>
                            <a:prstClr val="black"/>
                          </a:solidFill>
                          <a:latin typeface="ＭＳ Ｐゴシック"/>
                        </a:rPr>
                        <a:t>点</a:t>
                      </a:r>
                      <a:endParaRPr lang="en-US" altLang="ja-JP" sz="12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5175323" y="1800452"/>
          <a:ext cx="4536000" cy="1309080"/>
        </p:xfrm>
        <a:graphic>
          <a:graphicData uri="http://schemas.openxmlformats.org/drawingml/2006/table">
            <a:tbl>
              <a:tblPr firstRow="1" bandRow="1">
                <a:tableStyleId>{9DCAF9ED-07DC-4A11-8D7F-57B35C25682E}</a:tableStyleId>
              </a:tblPr>
              <a:tblGrid>
                <a:gridCol w="4536000">
                  <a:extLst>
                    <a:ext uri="{9D8B030D-6E8A-4147-A177-3AD203B41FA5}">
                      <a16:colId xmlns="" xmlns:a16="http://schemas.microsoft.com/office/drawing/2014/main" val="20000"/>
                    </a:ext>
                  </a:extLst>
                </a:gridCol>
              </a:tblGrid>
              <a:tr h="288000">
                <a:tc>
                  <a:txBody>
                    <a:bodyPr/>
                    <a:lstStyle/>
                    <a:p>
                      <a:pPr algn="ctr"/>
                      <a:r>
                        <a:rPr kumimoji="1" lang="ja-JP" altLang="en-US" sz="1200" u="none" dirty="0">
                          <a:latin typeface="+mn-ea"/>
                          <a:ea typeface="+mn-ea"/>
                        </a:rPr>
                        <a:t>改定後</a:t>
                      </a:r>
                    </a:p>
                  </a:txBody>
                  <a:tcPr marL="99060" marR="99060" anchor="ctr"/>
                </a:tc>
                <a:extLst>
                  <a:ext uri="{0D108BD9-81ED-4DB2-BD59-A6C34878D82A}">
                    <a16:rowId xmlns="" xmlns:a16="http://schemas.microsoft.com/office/drawing/2014/main" val="10000"/>
                  </a:ext>
                </a:extLst>
              </a:tr>
              <a:tr h="1008000">
                <a:tc>
                  <a:txBody>
                    <a:bodyPr/>
                    <a:lstStyle/>
                    <a:p>
                      <a:pPr marL="0" marR="0" indent="0" algn="l" defTabSz="914400" rtl="0" eaLnBrk="1" fontAlgn="auto" latinLnBrk="0" hangingPunct="1">
                        <a:lnSpc>
                          <a:spcPct val="100000"/>
                        </a:lnSpc>
                        <a:spcBef>
                          <a:spcPts val="600"/>
                        </a:spcBef>
                        <a:spcAft>
                          <a:spcPts val="0"/>
                        </a:spcAft>
                        <a:buClrTx/>
                        <a:buSzTx/>
                        <a:buFontTx/>
                        <a:buNone/>
                        <a:tabLst/>
                        <a:defRPr/>
                      </a:pPr>
                      <a:r>
                        <a:rPr lang="ja-JP" altLang="en-US" sz="1200" b="1" u="sng" dirty="0">
                          <a:solidFill>
                            <a:schemeClr val="accent5"/>
                          </a:solidFill>
                          <a:latin typeface="ＭＳ Ｐゴシック"/>
                        </a:rPr>
                        <a:t>（廃止）</a:t>
                      </a:r>
                      <a:endParaRPr lang="en-US" altLang="ja-JP" sz="1200" b="1" u="sng" dirty="0">
                        <a:solidFill>
                          <a:schemeClr val="accent5"/>
                        </a:solidFill>
                        <a:latin typeface="ＭＳ Ｐゴシック"/>
                      </a:endParaRPr>
                    </a:p>
                    <a:p>
                      <a:pPr marL="0" marR="0" indent="0" algn="l" defTabSz="914400" rtl="0" eaLnBrk="1" fontAlgn="auto" latinLnBrk="0" hangingPunct="1">
                        <a:lnSpc>
                          <a:spcPct val="100000"/>
                        </a:lnSpc>
                        <a:spcBef>
                          <a:spcPts val="600"/>
                        </a:spcBef>
                        <a:spcAft>
                          <a:spcPts val="0"/>
                        </a:spcAft>
                        <a:buClrTx/>
                        <a:buSzTx/>
                        <a:buFontTx/>
                        <a:buNone/>
                        <a:tabLst/>
                        <a:defRPr/>
                      </a:pPr>
                      <a:r>
                        <a:rPr lang="ja-JP" altLang="en-US" sz="1200" b="1" u="sng" dirty="0">
                          <a:solidFill>
                            <a:schemeClr val="accent5"/>
                          </a:solidFill>
                          <a:latin typeface="ＭＳ Ｐゴシック"/>
                        </a:rPr>
                        <a:t>（廃止）</a:t>
                      </a:r>
                      <a:endParaRPr lang="en-US" altLang="ja-JP" sz="1200" b="1" u="sng" dirty="0">
                        <a:solidFill>
                          <a:schemeClr val="accent5"/>
                        </a:solidFill>
                        <a:latin typeface="ＭＳ Ｐゴシック"/>
                      </a:endParaRPr>
                    </a:p>
                    <a:p>
                      <a:pPr marL="171450" marR="0" indent="-171450" algn="l" defTabSz="914400" rtl="0" eaLnBrk="1" fontAlgn="auto" latinLnBrk="0" hangingPunct="1">
                        <a:lnSpc>
                          <a:spcPct val="100000"/>
                        </a:lnSpc>
                        <a:spcBef>
                          <a:spcPts val="600"/>
                        </a:spcBef>
                        <a:spcAft>
                          <a:spcPts val="0"/>
                        </a:spcAft>
                        <a:buClrTx/>
                        <a:buSzTx/>
                        <a:buFont typeface="ＭＳ Ｐゴシック" panose="020B0600070205080204" pitchFamily="50" charset="-128"/>
                        <a:buChar char="※"/>
                        <a:tabLst/>
                        <a:defRPr/>
                      </a:pPr>
                      <a:r>
                        <a:rPr lang="ja-JP" altLang="en-US" sz="900" dirty="0">
                          <a:solidFill>
                            <a:prstClr val="black"/>
                          </a:solidFill>
                          <a:latin typeface="ＭＳ Ｐゴシック"/>
                        </a:rPr>
                        <a:t>障害福祉サービスを行う施設等に入所している精神障害を有する利用者については、同一建物居住者へ個別に精神科訪問看護を実施した場合に算定する精神科訪問看護基本療養費</a:t>
                      </a:r>
                      <a:r>
                        <a:rPr lang="en-US" altLang="ja-JP" sz="900" dirty="0">
                          <a:solidFill>
                            <a:prstClr val="black"/>
                          </a:solidFill>
                          <a:latin typeface="ＭＳ Ｐゴシック"/>
                        </a:rPr>
                        <a:t>Ⅲ</a:t>
                      </a:r>
                      <a:r>
                        <a:rPr lang="ja-JP" altLang="en-US" sz="900" dirty="0">
                          <a:solidFill>
                            <a:prstClr val="black"/>
                          </a:solidFill>
                          <a:latin typeface="ＭＳ Ｐゴシック"/>
                        </a:rPr>
                        <a:t>（精神科訪問看護・指導料</a:t>
                      </a:r>
                      <a:r>
                        <a:rPr lang="en-US" altLang="ja-JP" sz="900" dirty="0">
                          <a:solidFill>
                            <a:prstClr val="black"/>
                          </a:solidFill>
                          <a:latin typeface="ＭＳ Ｐゴシック"/>
                        </a:rPr>
                        <a:t>Ⅲ</a:t>
                      </a:r>
                      <a:r>
                        <a:rPr lang="ja-JP" altLang="en-US" sz="900" dirty="0">
                          <a:solidFill>
                            <a:prstClr val="black"/>
                          </a:solidFill>
                          <a:latin typeface="ＭＳ Ｐゴシック"/>
                        </a:rPr>
                        <a:t>）が引き続き算定可能</a:t>
                      </a:r>
                      <a:endParaRPr lang="ja-JP" altLang="en-US" sz="900" b="1" u="sng" dirty="0">
                        <a:solidFill>
                          <a:schemeClr val="accent5"/>
                        </a:solidFill>
                        <a:latin typeface="ＭＳ Ｐゴシック"/>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15" name="右矢印 14"/>
          <p:cNvSpPr/>
          <p:nvPr/>
        </p:nvSpPr>
        <p:spPr>
          <a:xfrm>
            <a:off x="4499139" y="1958086"/>
            <a:ext cx="432000" cy="61200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6" name="Rectangle 37"/>
          <p:cNvSpPr>
            <a:spLocks noChangeArrowheads="1"/>
          </p:cNvSpPr>
          <p:nvPr/>
        </p:nvSpPr>
        <p:spPr bwMode="auto">
          <a:xfrm>
            <a:off x="107602" y="3652840"/>
            <a:ext cx="9689654" cy="3168000"/>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pPr>
            <a:r>
              <a:rPr lang="ja-JP" altLang="en-US" dirty="0">
                <a:solidFill>
                  <a:prstClr val="black"/>
                </a:solidFill>
                <a:latin typeface="ＭＳ Ｐゴシック"/>
              </a:rPr>
              <a:t>　在宅で療養する重症な精神疾患患者を支援するため、精神科重症患者早期集中支援管理料の見直しを踏まえ、精神科重症患者早期集中支援管理加算の名称を変更し評価を充実するとともに、精神科複数回訪問加算の算定対象を見直す。</a:t>
            </a:r>
            <a:endParaRPr lang="en-US" altLang="ja-JP" dirty="0">
              <a:solidFill>
                <a:prstClr val="black"/>
              </a:solidFill>
              <a:latin typeface="ＭＳ Ｐゴシック"/>
            </a:endParaRPr>
          </a:p>
          <a:p>
            <a:pPr marL="285750" indent="-285750">
              <a:spcAft>
                <a:spcPts val="600"/>
              </a:spcAft>
              <a:buFont typeface="Wingdings" charset="2"/>
              <a:buChar char="Ø"/>
            </a:pPr>
            <a:endParaRPr lang="en-US" altLang="ja-JP" b="1" u="sng" dirty="0">
              <a:solidFill>
                <a:srgbClr val="0070C0"/>
              </a:solidFill>
              <a:latin typeface="ＭＳ Ｐゴシック"/>
            </a:endParaRPr>
          </a:p>
          <a:p>
            <a:endParaRPr lang="en-US" altLang="ja-JP" b="1" u="sng" dirty="0">
              <a:solidFill>
                <a:srgbClr val="0070C0"/>
              </a:solidFill>
              <a:latin typeface="ＭＳ Ｐゴシック"/>
            </a:endParaRPr>
          </a:p>
          <a:p>
            <a:endParaRPr lang="en-US" altLang="ja-JP" dirty="0">
              <a:solidFill>
                <a:prstClr val="black"/>
              </a:solidFill>
              <a:latin typeface="ＭＳ Ｐゴシック"/>
            </a:endParaRPr>
          </a:p>
          <a:p>
            <a:endParaRPr lang="en-US" altLang="ja-JP" dirty="0">
              <a:solidFill>
                <a:prstClr val="black"/>
              </a:solidFill>
              <a:latin typeface="ＭＳ Ｐゴシック"/>
            </a:endParaRPr>
          </a:p>
          <a:p>
            <a:pPr marL="285750" indent="-285750">
              <a:buFont typeface="Wingdings" charset="2"/>
              <a:buChar char="Ø"/>
            </a:pPr>
            <a:endParaRPr lang="en-US" altLang="ja-JP" dirty="0">
              <a:solidFill>
                <a:prstClr val="black"/>
              </a:solidFill>
              <a:latin typeface="ＭＳ Ｐゴシック"/>
            </a:endParaRPr>
          </a:p>
          <a:p>
            <a:pPr>
              <a:defRPr/>
            </a:pP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a:defRPr/>
            </a:pPr>
            <a:endParaRPr lang="en-US" altLang="ja-JP" sz="1050" dirty="0">
              <a:solidFill>
                <a:prstClr val="black"/>
              </a:solidFill>
              <a:latin typeface="ＭＳ Ｐゴシック"/>
            </a:endParaRPr>
          </a:p>
        </p:txBody>
      </p:sp>
      <p:graphicFrame>
        <p:nvGraphicFramePr>
          <p:cNvPr id="18" name="表 17"/>
          <p:cNvGraphicFramePr>
            <a:graphicFrameLocks noGrp="1"/>
          </p:cNvGraphicFramePr>
          <p:nvPr>
            <p:extLst/>
          </p:nvPr>
        </p:nvGraphicFramePr>
        <p:xfrm>
          <a:off x="288220" y="5759195"/>
          <a:ext cx="3960000" cy="91440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現行</a:t>
                      </a:r>
                      <a:endParaRPr kumimoji="1" lang="en-US" altLang="ja-JP" sz="12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200" u="none" dirty="0">
                          <a:latin typeface="+mn-ea"/>
                          <a:ea typeface="+mn-ea"/>
                        </a:rPr>
                        <a:t>【</a:t>
                      </a:r>
                      <a:r>
                        <a:rPr kumimoji="1" lang="ja-JP" altLang="en-US" sz="1200" u="none" dirty="0">
                          <a:latin typeface="+mn-ea"/>
                          <a:ea typeface="+mn-ea"/>
                        </a:rPr>
                        <a:t>精神科複数回訪問加算</a:t>
                      </a:r>
                      <a:r>
                        <a:rPr kumimoji="1" lang="en-US" altLang="ja-JP" sz="1200" u="none" dirty="0">
                          <a:latin typeface="+mn-ea"/>
                          <a:ea typeface="+mn-ea"/>
                        </a:rPr>
                        <a:t>】</a:t>
                      </a:r>
                      <a:r>
                        <a:rPr kumimoji="1" lang="ja-JP" altLang="en-US" sz="1200" u="none" dirty="0">
                          <a:latin typeface="+mn-ea"/>
                          <a:ea typeface="+mn-ea"/>
                        </a:rPr>
                        <a:t>　</a:t>
                      </a:r>
                      <a:endParaRPr kumimoji="1" lang="en-US" altLang="ja-JP" sz="1200" u="none" dirty="0">
                        <a:latin typeface="+mn-ea"/>
                        <a:ea typeface="+mn-ea"/>
                      </a:endParaRPr>
                    </a:p>
                    <a:p>
                      <a:pPr algn="l"/>
                      <a:r>
                        <a:rPr kumimoji="1" lang="ja-JP" altLang="en-US" sz="1200" u="none" dirty="0">
                          <a:latin typeface="+mn-ea"/>
                          <a:ea typeface="+mn-ea"/>
                        </a:rPr>
                        <a:t>［算定対象］</a:t>
                      </a:r>
                      <a:endParaRPr kumimoji="1" lang="en-US" altLang="ja-JP" sz="1200" u="none" dirty="0">
                        <a:latin typeface="+mn-ea"/>
                        <a:ea typeface="+mn-ea"/>
                      </a:endParaRPr>
                    </a:p>
                    <a:p>
                      <a:pPr algn="l"/>
                      <a:r>
                        <a:rPr kumimoji="1" lang="ja-JP" altLang="en-US" sz="1200" u="none" dirty="0">
                          <a:latin typeface="+mn-ea"/>
                          <a:ea typeface="+mn-ea"/>
                        </a:rPr>
                        <a:t>精神科重症患者早期集中支援管理料を算定する利用者　　</a:t>
                      </a:r>
                    </a:p>
                  </a:txBody>
                  <a:tcPr marL="99060" marR="99060" anchor="ctr"/>
                </a:tc>
                <a:extLst>
                  <a:ext uri="{0D108BD9-81ED-4DB2-BD59-A6C34878D82A}">
                    <a16:rowId xmlns="" xmlns:a16="http://schemas.microsoft.com/office/drawing/2014/main" val="10001"/>
                  </a:ext>
                </a:extLst>
              </a:tr>
            </a:tbl>
          </a:graphicData>
        </a:graphic>
      </p:graphicFrame>
      <p:sp>
        <p:nvSpPr>
          <p:cNvPr id="19" name="右矢印 18"/>
          <p:cNvSpPr/>
          <p:nvPr/>
        </p:nvSpPr>
        <p:spPr>
          <a:xfrm>
            <a:off x="4506589" y="5811993"/>
            <a:ext cx="432000" cy="61200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0" name="表 19"/>
          <p:cNvGraphicFramePr>
            <a:graphicFrameLocks noGrp="1"/>
          </p:cNvGraphicFramePr>
          <p:nvPr>
            <p:extLst/>
          </p:nvPr>
        </p:nvGraphicFramePr>
        <p:xfrm>
          <a:off x="5146771" y="5732931"/>
          <a:ext cx="4536000" cy="914400"/>
        </p:xfrm>
        <a:graphic>
          <a:graphicData uri="http://schemas.openxmlformats.org/drawingml/2006/table">
            <a:tbl>
              <a:tblPr firstRow="1" bandRow="1">
                <a:tableStyleId>{21E4AEA4-8DFA-4A89-87EB-49C32662AFE0}</a:tableStyleId>
              </a:tblPr>
              <a:tblGrid>
                <a:gridCol w="4536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endParaRPr kumimoji="1" lang="en-US" altLang="ja-JP" sz="12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精神科複数回訪問加算</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chemeClr val="accent5"/>
                          </a:solidFill>
                          <a:effectLst/>
                          <a:uLnTx/>
                          <a:uFillTx/>
                          <a:latin typeface="ＭＳ Ｐゴシック"/>
                          <a:ea typeface="+mn-ea"/>
                          <a:cs typeface="+mn-cs"/>
                        </a:rPr>
                        <a:t>精神科在宅患者支援管理料１（ハを除く。）又は２</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を算定する利用者</a:t>
                      </a:r>
                      <a:endParaRPr kumimoji="1" lang="en-US" altLang="ja-JP" sz="12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graphicFrame>
        <p:nvGraphicFramePr>
          <p:cNvPr id="23" name="表 22"/>
          <p:cNvGraphicFramePr>
            <a:graphicFrameLocks noGrp="1"/>
          </p:cNvGraphicFramePr>
          <p:nvPr>
            <p:extLst/>
          </p:nvPr>
        </p:nvGraphicFramePr>
        <p:xfrm>
          <a:off x="301280" y="4626743"/>
          <a:ext cx="3960000" cy="54864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現行</a:t>
                      </a:r>
                      <a:endParaRPr kumimoji="1" lang="en-US" altLang="ja-JP" sz="12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ja-JP" altLang="en-US" sz="1200" u="none" dirty="0">
                          <a:latin typeface="+mn-ea"/>
                          <a:ea typeface="+mn-ea"/>
                        </a:rPr>
                        <a:t>精神科重症患者早期集中支援管理連携加算　  </a:t>
                      </a:r>
                      <a:r>
                        <a:rPr kumimoji="1" lang="en-US" altLang="ja-JP" sz="1200" u="none" dirty="0">
                          <a:latin typeface="+mn-ea"/>
                          <a:ea typeface="+mn-ea"/>
                        </a:rPr>
                        <a:t>6,400</a:t>
                      </a:r>
                      <a:r>
                        <a:rPr kumimoji="1" lang="ja-JP" altLang="en-US" sz="1200" u="none" dirty="0">
                          <a:latin typeface="+mn-ea"/>
                          <a:ea typeface="+mn-ea"/>
                        </a:rPr>
                        <a:t>円</a:t>
                      </a:r>
                    </a:p>
                  </a:txBody>
                  <a:tcPr marL="99060" marR="99060" anchor="ctr"/>
                </a:tc>
                <a:extLst>
                  <a:ext uri="{0D108BD9-81ED-4DB2-BD59-A6C34878D82A}">
                    <a16:rowId xmlns="" xmlns:a16="http://schemas.microsoft.com/office/drawing/2014/main" val="10001"/>
                  </a:ext>
                </a:extLst>
              </a:tr>
            </a:tbl>
          </a:graphicData>
        </a:graphic>
      </p:graphicFrame>
      <p:sp>
        <p:nvSpPr>
          <p:cNvPr id="24" name="右矢印 23"/>
          <p:cNvSpPr/>
          <p:nvPr/>
        </p:nvSpPr>
        <p:spPr>
          <a:xfrm>
            <a:off x="4503040" y="4622428"/>
            <a:ext cx="432000" cy="61200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5" name="表 24"/>
          <p:cNvGraphicFramePr>
            <a:graphicFrameLocks noGrp="1"/>
          </p:cNvGraphicFramePr>
          <p:nvPr>
            <p:extLst/>
          </p:nvPr>
        </p:nvGraphicFramePr>
        <p:xfrm>
          <a:off x="5149749" y="4600616"/>
          <a:ext cx="4536000" cy="944880"/>
        </p:xfrm>
        <a:graphic>
          <a:graphicData uri="http://schemas.openxmlformats.org/drawingml/2006/table">
            <a:tbl>
              <a:tblPr firstRow="1" bandRow="1">
                <a:tableStyleId>{21E4AEA4-8DFA-4A89-87EB-49C32662AFE0}</a:tableStyleId>
              </a:tblPr>
              <a:tblGrid>
                <a:gridCol w="4536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endParaRPr kumimoji="1" lang="en-US" altLang="ja-JP" sz="12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ja-JP" altLang="en-US" sz="1200" b="1" u="sng" dirty="0">
                          <a:solidFill>
                            <a:schemeClr val="accent5"/>
                          </a:solidFill>
                          <a:latin typeface="+mn-ea"/>
                          <a:ea typeface="+mn-ea"/>
                        </a:rPr>
                        <a:t>精神科重症患者支援管理連携加算</a:t>
                      </a:r>
                      <a:r>
                        <a:rPr kumimoji="1" lang="ja-JP" altLang="en-US" sz="1200" b="0" u="none" dirty="0">
                          <a:solidFill>
                            <a:schemeClr val="dk1"/>
                          </a:solidFill>
                          <a:latin typeface="+mn-ea"/>
                          <a:ea typeface="+mn-ea"/>
                        </a:rPr>
                        <a:t>　</a:t>
                      </a:r>
                      <a:endParaRPr kumimoji="1" lang="en-US" altLang="ja-JP" sz="1200" b="0" u="none" dirty="0">
                        <a:solidFill>
                          <a:schemeClr val="dk1"/>
                        </a:solidFill>
                        <a:latin typeface="+mn-ea"/>
                        <a:ea typeface="+mn-ea"/>
                      </a:endParaRPr>
                    </a:p>
                    <a:p>
                      <a:pPr algn="l"/>
                      <a:r>
                        <a:rPr kumimoji="1" lang="ja-JP" altLang="en-US" sz="1100" b="1" u="sng" dirty="0">
                          <a:solidFill>
                            <a:schemeClr val="accent5"/>
                          </a:solidFill>
                          <a:latin typeface="+mn-ea"/>
                          <a:ea typeface="+mn-ea"/>
                        </a:rPr>
                        <a:t>イ　精神科在宅患者支援管理料２のイを算定する利用者 　 　　</a:t>
                      </a:r>
                      <a:r>
                        <a:rPr kumimoji="1" lang="en-US" altLang="ja-JP" sz="1200" b="1" u="sng" dirty="0">
                          <a:solidFill>
                            <a:schemeClr val="accent5"/>
                          </a:solidFill>
                          <a:latin typeface="+mn-ea"/>
                          <a:ea typeface="+mn-ea"/>
                        </a:rPr>
                        <a:t>8,400</a:t>
                      </a:r>
                      <a:r>
                        <a:rPr kumimoji="1" lang="ja-JP" altLang="en-US" sz="1200" b="1" u="sng" dirty="0">
                          <a:solidFill>
                            <a:schemeClr val="accent5"/>
                          </a:solidFill>
                          <a:latin typeface="+mn-ea"/>
                          <a:ea typeface="+mn-ea"/>
                        </a:rPr>
                        <a:t>円</a:t>
                      </a:r>
                      <a:endParaRPr kumimoji="1" lang="en-US" altLang="ja-JP" sz="1100" b="1" u="sng" dirty="0">
                        <a:solidFill>
                          <a:schemeClr val="accent5"/>
                        </a:solidFill>
                        <a:latin typeface="+mn-ea"/>
                        <a:ea typeface="+mn-ea"/>
                      </a:endParaRPr>
                    </a:p>
                    <a:p>
                      <a:pPr algn="l"/>
                      <a:r>
                        <a:rPr kumimoji="1" lang="ja-JP" altLang="en-US" sz="1100" b="1" u="sng" dirty="0">
                          <a:solidFill>
                            <a:schemeClr val="accent5"/>
                          </a:solidFill>
                          <a:latin typeface="+mn-ea"/>
                          <a:ea typeface="+mn-ea"/>
                        </a:rPr>
                        <a:t>ロ　精神科在宅患者支援管理料２のロを算定する利用者　　　　</a:t>
                      </a:r>
                      <a:r>
                        <a:rPr kumimoji="1" lang="en-US" altLang="ja-JP" sz="1200" b="1" u="sng" dirty="0">
                          <a:solidFill>
                            <a:schemeClr val="accent5"/>
                          </a:solidFill>
                          <a:latin typeface="+mn-ea"/>
                          <a:ea typeface="+mn-ea"/>
                        </a:rPr>
                        <a:t>5,800</a:t>
                      </a:r>
                      <a:r>
                        <a:rPr kumimoji="1" lang="ja-JP" altLang="en-US" sz="1200" b="1" u="sng" dirty="0">
                          <a:solidFill>
                            <a:schemeClr val="accent5"/>
                          </a:solidFill>
                          <a:latin typeface="+mn-ea"/>
                          <a:ea typeface="+mn-ea"/>
                        </a:rPr>
                        <a:t>円</a:t>
                      </a:r>
                      <a:r>
                        <a:rPr kumimoji="1" lang="ja-JP" altLang="en-US" sz="1400" b="1" u="sng" dirty="0">
                          <a:solidFill>
                            <a:schemeClr val="accent5"/>
                          </a:solidFill>
                          <a:latin typeface="+mn-ea"/>
                          <a:ea typeface="+mn-ea"/>
                        </a:rPr>
                        <a:t>　</a:t>
                      </a:r>
                      <a:r>
                        <a:rPr kumimoji="1" lang="ja-JP" altLang="en-US" sz="1400" u="none" dirty="0">
                          <a:latin typeface="+mn-ea"/>
                          <a:ea typeface="+mn-ea"/>
                        </a:rPr>
                        <a:t>　　</a:t>
                      </a:r>
                      <a:endParaRPr kumimoji="1" lang="en-US" altLang="ja-JP" sz="1400" b="1" u="sng" dirty="0">
                        <a:solidFill>
                          <a:srgbClr val="0070C0"/>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26" name="テキスト ボックス 25"/>
          <p:cNvSpPr txBox="1"/>
          <p:nvPr/>
        </p:nvSpPr>
        <p:spPr>
          <a:xfrm>
            <a:off x="6530804" y="6015566"/>
            <a:ext cx="3600000" cy="230832"/>
          </a:xfrm>
          <a:prstGeom prst="rect">
            <a:avLst/>
          </a:prstGeom>
          <a:noFill/>
        </p:spPr>
        <p:txBody>
          <a:bodyPr wrap="square" rtlCol="0">
            <a:spAutoFit/>
          </a:bodyPr>
          <a:lstStyle/>
          <a:p>
            <a:pPr algn="ctr">
              <a:defRPr/>
            </a:pPr>
            <a:r>
              <a:rPr lang="en-US" altLang="ja-JP" sz="900" dirty="0">
                <a:solidFill>
                  <a:prstClr val="black"/>
                </a:solidFill>
                <a:latin typeface="ＭＳ Ｐゴシック"/>
                <a:cs typeface="Meiryo UI" panose="020B0604030504040204" pitchFamily="50" charset="-128"/>
              </a:rPr>
              <a:t>※</a:t>
            </a:r>
            <a:r>
              <a:rPr lang="ja-JP" altLang="en-US" sz="900" dirty="0">
                <a:solidFill>
                  <a:prstClr val="black"/>
                </a:solidFill>
                <a:latin typeface="ＭＳ Ｐゴシック"/>
                <a:cs typeface="Meiryo UI" panose="020B0604030504040204" pitchFamily="50" charset="-128"/>
              </a:rPr>
              <a:t>精神科訪問看護・指導料の当該加算についても同様</a:t>
            </a:r>
            <a:endParaRPr lang="en-US" altLang="ja-JP" sz="900" dirty="0">
              <a:solidFill>
                <a:prstClr val="black"/>
              </a:solidFill>
              <a:latin typeface="ＭＳ Ｐゴシック"/>
              <a:cs typeface="Meiryo UI" panose="020B0604030504040204" pitchFamily="50" charset="-128"/>
            </a:endParaRPr>
          </a:p>
        </p:txBody>
      </p:sp>
      <p:sp>
        <p:nvSpPr>
          <p:cNvPr id="29" name="Rectangle 2"/>
          <p:cNvSpPr txBox="1">
            <a:spLocks noChangeArrowheads="1"/>
          </p:cNvSpPr>
          <p:nvPr/>
        </p:nvSpPr>
        <p:spPr>
          <a:xfrm>
            <a:off x="117941" y="608082"/>
            <a:ext cx="5123092"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（１９）精神科訪問看護基本療養費（</a:t>
            </a:r>
            <a:r>
              <a:rPr lang="en-US" altLang="ja-JP" sz="2000" dirty="0">
                <a:solidFill>
                  <a:prstClr val="black"/>
                </a:solidFill>
              </a:rPr>
              <a:t>Ⅱ</a:t>
            </a:r>
            <a:r>
              <a:rPr lang="ja-JP" altLang="en-US" sz="2000" dirty="0">
                <a:solidFill>
                  <a:prstClr val="black"/>
                </a:solidFill>
              </a:rPr>
              <a:t>）の廃止</a:t>
            </a:r>
            <a:endParaRPr lang="ja-JP" altLang="ja-JP" sz="2000" dirty="0">
              <a:solidFill>
                <a:prstClr val="black"/>
              </a:solidFill>
            </a:endParaRPr>
          </a:p>
        </p:txBody>
      </p:sp>
      <p:sp>
        <p:nvSpPr>
          <p:cNvPr id="30" name="Rectangle 2"/>
          <p:cNvSpPr txBox="1">
            <a:spLocks noChangeArrowheads="1"/>
          </p:cNvSpPr>
          <p:nvPr/>
        </p:nvSpPr>
        <p:spPr>
          <a:xfrm>
            <a:off x="118824" y="3276888"/>
            <a:ext cx="4859795"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（２０）精神障害を有する者への重点的支援</a:t>
            </a:r>
            <a:endParaRPr lang="ja-JP" altLang="ja-JP" sz="2000" dirty="0">
              <a:solidFill>
                <a:prstClr val="black"/>
              </a:solidFill>
            </a:endParaRPr>
          </a:p>
        </p:txBody>
      </p:sp>
      <p:sp>
        <p:nvSpPr>
          <p:cNvPr id="31"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2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2" name="テキスト ボックス 21"/>
          <p:cNvSpPr txBox="1"/>
          <p:nvPr/>
        </p:nvSpPr>
        <p:spPr>
          <a:xfrm>
            <a:off x="5197674" y="3334059"/>
            <a:ext cx="27076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1001-1002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1020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1029</a:t>
            </a:r>
          </a:p>
        </p:txBody>
      </p:sp>
    </p:spTree>
    <p:extLst>
      <p:ext uri="{BB962C8B-B14F-4D97-AF65-F5344CB8AC3E}">
        <p14:creationId xmlns:p14="http://schemas.microsoft.com/office/powerpoint/2010/main" val="18949340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47380" y="933761"/>
            <a:ext cx="9792000" cy="3924000"/>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2000"/>
              </a:lnSpc>
              <a:buFont typeface="Wingdings" panose="05000000000000000000" pitchFamily="2" charset="2"/>
              <a:buChar char="Ø"/>
            </a:pPr>
            <a:r>
              <a:rPr lang="ja-JP" altLang="en-US" sz="1600" kern="100" dirty="0">
                <a:solidFill>
                  <a:prstClr val="black"/>
                </a:solidFill>
                <a:latin typeface="ＭＳ Ｐゴシック"/>
                <a:cs typeface="Times New Roman" panose="02020603050405020304" pitchFamily="18" charset="0"/>
              </a:rPr>
              <a:t>在宅で療養しながら生活する小児への支援を充実するために、医療的ケアが必要な児における長時間訪問看護加算の算定回数を週</a:t>
            </a:r>
            <a:r>
              <a:rPr lang="en-US" altLang="ja-JP" sz="1600" kern="100" dirty="0">
                <a:solidFill>
                  <a:prstClr val="black"/>
                </a:solidFill>
                <a:latin typeface="ＭＳ Ｐゴシック"/>
                <a:cs typeface="Times New Roman" panose="02020603050405020304" pitchFamily="18" charset="0"/>
              </a:rPr>
              <a:t>1</a:t>
            </a:r>
            <a:r>
              <a:rPr lang="ja-JP" altLang="en-US" sz="1600" kern="100" dirty="0">
                <a:solidFill>
                  <a:prstClr val="black"/>
                </a:solidFill>
                <a:latin typeface="ＭＳ Ｐゴシック"/>
                <a:cs typeface="Times New Roman" panose="02020603050405020304" pitchFamily="18" charset="0"/>
              </a:rPr>
              <a:t>日から週３日まで拡大する。</a:t>
            </a:r>
            <a:endParaRPr lang="en-US" altLang="ja-JP" sz="1600" kern="100" dirty="0">
              <a:solidFill>
                <a:prstClr val="black"/>
              </a:solidFill>
              <a:latin typeface="ＭＳ Ｐゴシック"/>
              <a:cs typeface="Times New Roman" panose="02020603050405020304" pitchFamily="18" charset="0"/>
            </a:endParaRPr>
          </a:p>
          <a:p>
            <a:pPr>
              <a:lnSpc>
                <a:spcPts val="2000"/>
              </a:lnSpc>
            </a:pPr>
            <a:endParaRPr lang="en-US" altLang="ja-JP"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indent="177800"/>
            <a:endParaRPr lang="ja-JP" altLang="ja-JP" sz="1050" dirty="0">
              <a:solidFill>
                <a:prstClr val="black"/>
              </a:solidFill>
              <a:latin typeface="ＭＳ Ｐゴシック"/>
            </a:endParaRPr>
          </a:p>
        </p:txBody>
      </p:sp>
      <p:graphicFrame>
        <p:nvGraphicFramePr>
          <p:cNvPr id="42" name="表 41"/>
          <p:cNvGraphicFramePr>
            <a:graphicFrameLocks noGrp="1"/>
          </p:cNvGraphicFramePr>
          <p:nvPr>
            <p:extLst/>
          </p:nvPr>
        </p:nvGraphicFramePr>
        <p:xfrm>
          <a:off x="5323376" y="5508378"/>
          <a:ext cx="4428000" cy="1240800"/>
        </p:xfrm>
        <a:graphic>
          <a:graphicData uri="http://schemas.openxmlformats.org/drawingml/2006/table">
            <a:tbl>
              <a:tblPr firstRow="1" bandRow="1">
                <a:tableStyleId>{9DCAF9ED-07DC-4A11-8D7F-57B35C25682E}</a:tableStyleId>
              </a:tblPr>
              <a:tblGrid>
                <a:gridCol w="4428000">
                  <a:extLst>
                    <a:ext uri="{9D8B030D-6E8A-4147-A177-3AD203B41FA5}">
                      <a16:colId xmlns="" xmlns:a16="http://schemas.microsoft.com/office/drawing/2014/main" val="20000"/>
                    </a:ext>
                  </a:extLst>
                </a:gridCol>
              </a:tblGrid>
              <a:tr h="288000">
                <a:tc>
                  <a:txBody>
                    <a:bodyPr/>
                    <a:lstStyle/>
                    <a:p>
                      <a:pPr algn="ctr"/>
                      <a:r>
                        <a:rPr kumimoji="1" lang="ja-JP" altLang="en-US" sz="1200" u="none" dirty="0">
                          <a:latin typeface="+mn-ea"/>
                          <a:ea typeface="+mn-ea"/>
                        </a:rPr>
                        <a:t>改定後</a:t>
                      </a:r>
                      <a:r>
                        <a:rPr kumimoji="1" lang="ja-JP" altLang="en-US" sz="1400" u="none" dirty="0">
                          <a:latin typeface="+mn-ea"/>
                          <a:ea typeface="+mn-ea"/>
                        </a:rPr>
                        <a:t>　　　　　　　　</a:t>
                      </a:r>
                    </a:p>
                  </a:txBody>
                  <a:tcPr marL="99060" marR="99060" anchor="ctr"/>
                </a:tc>
                <a:extLst>
                  <a:ext uri="{0D108BD9-81ED-4DB2-BD59-A6C34878D82A}">
                    <a16:rowId xmlns="" xmlns:a16="http://schemas.microsoft.com/office/drawing/2014/main" val="10000"/>
                  </a:ext>
                </a:extLst>
              </a:tr>
              <a:tr h="936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a:ea typeface="+mn-ea"/>
                          <a:cs typeface="+mn-cs"/>
                        </a:rPr>
                        <a:t>乳幼児加算</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400" b="0" i="0" u="none" strike="noStrike" kern="1200" cap="none" spc="0" normalizeH="0" baseline="0" noProof="0" dirty="0">
                          <a:ln>
                            <a:noFill/>
                          </a:ln>
                          <a:solidFill>
                            <a:srgbClr val="0070C0"/>
                          </a:solidFill>
                          <a:effectLst/>
                          <a:uLnTx/>
                          <a:uFillTx/>
                          <a:latin typeface="ＭＳ Ｐゴシック"/>
                          <a:ea typeface="+mn-ea"/>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a:ea typeface="+mn-ea"/>
                          <a:cs typeface="+mn-cs"/>
                        </a:rPr>
                        <a:t>1,500</a:t>
                      </a:r>
                      <a:r>
                        <a:rPr kumimoji="1" lang="ja-JP" altLang="en-US" sz="1400" b="1" i="0" u="sng" strike="noStrike" kern="1200" cap="none" spc="0" normalizeH="0" baseline="0" noProof="0" dirty="0">
                          <a:ln>
                            <a:noFill/>
                          </a:ln>
                          <a:solidFill>
                            <a:srgbClr val="0070C0"/>
                          </a:solidFill>
                          <a:effectLst/>
                          <a:uLnTx/>
                          <a:uFillTx/>
                          <a:latin typeface="ＭＳ Ｐゴシック"/>
                          <a:ea typeface="+mn-ea"/>
                          <a:cs typeface="+mn-cs"/>
                        </a:rPr>
                        <a:t>円</a:t>
                      </a:r>
                      <a:endParaRPr kumimoji="1" lang="en-US" altLang="ja-JP" sz="1400" b="1" i="0" u="sng" strike="noStrike" kern="1200" cap="none" spc="0" normalizeH="0" baseline="0" noProof="0" dirty="0">
                        <a:ln>
                          <a:noFill/>
                        </a:ln>
                        <a:solidFill>
                          <a:srgbClr val="0070C0"/>
                        </a:solidFill>
                        <a:effectLst/>
                        <a:uLnTx/>
                        <a:uFillTx/>
                        <a:latin typeface="ＭＳ Ｐゴシック"/>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在宅患者訪問看護・指導料、同一建物居住者訪問看護・指導料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a:ea typeface="+mn-ea"/>
                          <a:cs typeface="+mn-cs"/>
                        </a:rPr>
                        <a:t>乳幼児加算</a:t>
                      </a:r>
                      <a:r>
                        <a:rPr kumimoji="1" lang="ja-JP" altLang="en-US" sz="1400" b="1" i="0" u="none" strike="noStrike" kern="1200" cap="none" spc="0" normalizeH="0" baseline="0" noProof="0" dirty="0">
                          <a:ln>
                            <a:noFill/>
                          </a:ln>
                          <a:solidFill>
                            <a:srgbClr val="0070C0"/>
                          </a:solidFill>
                          <a:effectLst/>
                          <a:uLnTx/>
                          <a:uFillTx/>
                          <a:latin typeface="ＭＳ Ｐゴシック"/>
                          <a:ea typeface="+mn-ea"/>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a:ea typeface="+mn-ea"/>
                          <a:cs typeface="+mn-cs"/>
                        </a:rPr>
                        <a:t>150</a:t>
                      </a:r>
                      <a:r>
                        <a:rPr kumimoji="1" lang="ja-JP" altLang="en-US" sz="1400" b="1" i="0" u="sng" strike="noStrike" kern="1200" cap="none" spc="0" normalizeH="0" baseline="0" noProof="0" dirty="0">
                          <a:ln>
                            <a:noFill/>
                          </a:ln>
                          <a:solidFill>
                            <a:srgbClr val="0070C0"/>
                          </a:solidFill>
                          <a:effectLst/>
                          <a:uLnTx/>
                          <a:uFillTx/>
                          <a:latin typeface="ＭＳ Ｐゴシック"/>
                          <a:ea typeface="+mn-ea"/>
                          <a:cs typeface="+mn-cs"/>
                        </a:rPr>
                        <a:t>点</a:t>
                      </a:r>
                      <a:endParaRPr kumimoji="1" lang="en-US" altLang="ja-JP" sz="1400" b="1" i="0" u="sng" strike="noStrike" kern="1200" cap="none" spc="0" normalizeH="0" baseline="0" noProof="0" dirty="0">
                        <a:ln>
                          <a:noFill/>
                        </a:ln>
                        <a:solidFill>
                          <a:srgbClr val="0070C0"/>
                        </a:solidFill>
                        <a:effectLst/>
                        <a:uLnTx/>
                        <a:uFillTx/>
                        <a:latin typeface="ＭＳ Ｐゴシック"/>
                        <a:ea typeface="+mn-ea"/>
                        <a:cs typeface="+mn-cs"/>
                      </a:endParaRPr>
                    </a:p>
                  </a:txBody>
                  <a:tcPr marL="99060" marR="99060" horzOverflow="overflow"/>
                </a:tc>
                <a:extLst>
                  <a:ext uri="{0D108BD9-81ED-4DB2-BD59-A6C34878D82A}">
                    <a16:rowId xmlns="" xmlns:a16="http://schemas.microsoft.com/office/drawing/2014/main" val="10001"/>
                  </a:ext>
                </a:extLst>
              </a:tr>
            </a:tbl>
          </a:graphicData>
        </a:graphic>
      </p:graphicFrame>
      <p:graphicFrame>
        <p:nvGraphicFramePr>
          <p:cNvPr id="44" name="表 43"/>
          <p:cNvGraphicFramePr>
            <a:graphicFrameLocks noGrp="1"/>
          </p:cNvGraphicFramePr>
          <p:nvPr>
            <p:extLst/>
          </p:nvPr>
        </p:nvGraphicFramePr>
        <p:xfrm>
          <a:off x="144526" y="1522169"/>
          <a:ext cx="4428000" cy="1979640"/>
        </p:xfrm>
        <a:graphic>
          <a:graphicData uri="http://schemas.openxmlformats.org/drawingml/2006/table">
            <a:tbl>
              <a:tblPr firstRow="1" bandRow="1">
                <a:tableStyleId>{FABFCF23-3B69-468F-B69F-88F6DE6A72F2}</a:tableStyleId>
              </a:tblPr>
              <a:tblGrid>
                <a:gridCol w="4428000">
                  <a:extLst>
                    <a:ext uri="{9D8B030D-6E8A-4147-A177-3AD203B41FA5}">
                      <a16:colId xmlns="" xmlns:a16="http://schemas.microsoft.com/office/drawing/2014/main" val="20000"/>
                    </a:ext>
                  </a:extLst>
                </a:gridCol>
              </a:tblGrid>
              <a:tr h="288000">
                <a:tc>
                  <a:txBody>
                    <a:bodyPr/>
                    <a:lstStyle/>
                    <a:p>
                      <a:pPr algn="ctr"/>
                      <a:r>
                        <a:rPr kumimoji="1" lang="ja-JP" altLang="en-US" sz="1200" dirty="0">
                          <a:latin typeface="+mn-ea"/>
                          <a:ea typeface="+mn-ea"/>
                        </a:rPr>
                        <a:t>現行</a:t>
                      </a:r>
                    </a:p>
                  </a:txBody>
                  <a:tcPr marL="99060" marR="99060" anchor="ctr"/>
                </a:tc>
                <a:extLst>
                  <a:ext uri="{0D108BD9-81ED-4DB2-BD59-A6C34878D82A}">
                    <a16:rowId xmlns="" xmlns:a16="http://schemas.microsoft.com/office/drawing/2014/main" val="10000"/>
                  </a:ext>
                </a:extLst>
              </a:tr>
              <a:tr h="288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長時間訪問看護加算（週１日まで）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（１）　</a:t>
                      </a:r>
                      <a:r>
                        <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15</a:t>
                      </a: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歳未満の超重症児又は準超重症児</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（２）　特掲診療料の施設基準等別表第８に掲げる疾病等の者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（３）　特別訪問看護指示書又は精神科特別訪問看護指示書に係る</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指定訪問看護を受けている者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長時間訪問看護加算（週３日まで）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上記の（１）　</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45" name="表 44"/>
          <p:cNvGraphicFramePr>
            <a:graphicFrameLocks noGrp="1"/>
          </p:cNvGraphicFramePr>
          <p:nvPr>
            <p:extLst/>
          </p:nvPr>
        </p:nvGraphicFramePr>
        <p:xfrm>
          <a:off x="5325012" y="1529828"/>
          <a:ext cx="4428000" cy="1965960"/>
        </p:xfrm>
        <a:graphic>
          <a:graphicData uri="http://schemas.openxmlformats.org/drawingml/2006/table">
            <a:tbl>
              <a:tblPr firstRow="1" bandRow="1">
                <a:tableStyleId>{9DCAF9ED-07DC-4A11-8D7F-57B35C25682E}</a:tableStyleId>
              </a:tblPr>
              <a:tblGrid>
                <a:gridCol w="4428000">
                  <a:extLst>
                    <a:ext uri="{9D8B030D-6E8A-4147-A177-3AD203B41FA5}">
                      <a16:colId xmlns="" xmlns:a16="http://schemas.microsoft.com/office/drawing/2014/main" val="20000"/>
                    </a:ext>
                  </a:extLst>
                </a:gridCol>
              </a:tblGrid>
              <a:tr h="190188">
                <a:tc>
                  <a:txBody>
                    <a:bodyPr/>
                    <a:lstStyle/>
                    <a:p>
                      <a:pPr algn="ctr"/>
                      <a:r>
                        <a:rPr kumimoji="1" lang="ja-JP" altLang="en-US" sz="1200" u="none" dirty="0">
                          <a:latin typeface="+mn-ea"/>
                          <a:ea typeface="+mn-ea"/>
                        </a:rPr>
                        <a:t>改定後</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長時間訪問看護加算（週１日まで）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（１）　</a:t>
                      </a:r>
                      <a:r>
                        <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15</a:t>
                      </a: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歳未満の超重症児又は準超重症児</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（２）　特掲診療料の施設基準等別表第８に掲げる疾病等の者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（３）　特別訪問看護指示書又は精神科特別訪問看護指示書に係る</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指定訪問看護を受けている者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長時間訪問看護加算（週３日まで）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上記の（１）及び</a:t>
                      </a:r>
                      <a:r>
                        <a:rPr kumimoji="1" lang="ja-JP" altLang="en-US" sz="1100" b="1" i="0" u="sng" strike="noStrike" cap="none" normalizeH="0" baseline="0" dirty="0">
                          <a:ln>
                            <a:noFill/>
                          </a:ln>
                          <a:solidFill>
                            <a:srgbClr val="0070C0"/>
                          </a:solidFill>
                          <a:effectLst/>
                          <a:latin typeface="+mn-ea"/>
                          <a:ea typeface="+mn-ea"/>
                          <a:cs typeface="メイリオ" pitchFamily="50" charset="-128"/>
                        </a:rPr>
                        <a:t>（２）　（</a:t>
                      </a:r>
                      <a:r>
                        <a:rPr kumimoji="1" lang="en-US" altLang="ja-JP" sz="1100" b="1" i="0" u="sng" strike="noStrike" cap="none" normalizeH="0" baseline="0" dirty="0">
                          <a:ln>
                            <a:noFill/>
                          </a:ln>
                          <a:solidFill>
                            <a:srgbClr val="0070C0"/>
                          </a:solidFill>
                          <a:effectLst/>
                          <a:latin typeface="+mn-ea"/>
                          <a:ea typeface="+mn-ea"/>
                          <a:cs typeface="メイリオ" pitchFamily="50" charset="-128"/>
                        </a:rPr>
                        <a:t>15</a:t>
                      </a:r>
                      <a:r>
                        <a:rPr kumimoji="1" lang="ja-JP" altLang="en-US" sz="1100" b="1" i="0" u="sng" strike="noStrike" cap="none" normalizeH="0" baseline="0" dirty="0">
                          <a:ln>
                            <a:noFill/>
                          </a:ln>
                          <a:solidFill>
                            <a:srgbClr val="0070C0"/>
                          </a:solidFill>
                          <a:effectLst/>
                          <a:latin typeface="+mn-ea"/>
                          <a:ea typeface="+mn-ea"/>
                          <a:cs typeface="メイリオ" pitchFamily="50" charset="-128"/>
                        </a:rPr>
                        <a:t>歳未満の小児）</a:t>
                      </a:r>
                    </a:p>
                  </a:txBody>
                  <a:tcPr marL="99060" marR="99060" horzOverflow="overflow"/>
                </a:tc>
                <a:extLst>
                  <a:ext uri="{0D108BD9-81ED-4DB2-BD59-A6C34878D82A}">
                    <a16:rowId xmlns="" xmlns:a16="http://schemas.microsoft.com/office/drawing/2014/main" val="10001"/>
                  </a:ext>
                </a:extLst>
              </a:tr>
            </a:tbl>
          </a:graphicData>
        </a:graphic>
      </p:graphicFrame>
      <p:sp>
        <p:nvSpPr>
          <p:cNvPr id="46" name="右矢印 45"/>
          <p:cNvSpPr/>
          <p:nvPr/>
        </p:nvSpPr>
        <p:spPr>
          <a:xfrm>
            <a:off x="4763271" y="2089921"/>
            <a:ext cx="379829" cy="80584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47" name="正方形/長方形 46"/>
          <p:cNvSpPr/>
          <p:nvPr/>
        </p:nvSpPr>
        <p:spPr>
          <a:xfrm>
            <a:off x="1737187" y="3684396"/>
            <a:ext cx="8064000" cy="1118255"/>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marL="216000" indent="-108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１　在宅悪性腫瘍等患者指導管理若しくは在宅気管切開患者指導管理を受けている状態にある者又は気管カニューレ若しくは留置カテーテルを使用している状態にある者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08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２　以下のいずれかを受けている状態にある者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在宅自己腹膜灌流指導管理　　在宅血液透析指導管理　　在宅酸素療法指導管理　　在宅中心静脈栄養法指導管理　　</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在宅成分栄養経管栄養法指導管理　　在宅自己導尿指導管理　　在宅人工呼吸指導管理　　在宅持続陽圧呼吸療法指導管理</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在宅自己疼痛管理指導管理　　在宅肺高血圧症患者指導管理</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indent="-108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３　人工肛門又は人工膀胱を設置している状態にある者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08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４　真皮を超える褥瘡の状態にある者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indent="-108000">
              <a:lnSpc>
                <a:spcPts val="1000"/>
              </a:lnSpc>
            </a:pPr>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５　在宅患者訪問点滴注射管理指導料を算定している者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1377714" y="3488316"/>
            <a:ext cx="2669649" cy="261610"/>
          </a:xfrm>
          <a:prstGeom prst="rect">
            <a:avLst/>
          </a:prstGeom>
          <a:noFill/>
        </p:spPr>
        <p:txBody>
          <a:bodyPr wrap="square" rtlCol="0">
            <a:spAutoFit/>
          </a:bodyPr>
          <a:lstStyle/>
          <a:p>
            <a:pPr algn="ct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特掲診療料の施設基準　別表８</a:t>
            </a: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p:cNvGrpSpPr/>
          <p:nvPr/>
        </p:nvGrpSpPr>
        <p:grpSpPr>
          <a:xfrm>
            <a:off x="342153" y="3684960"/>
            <a:ext cx="1440000" cy="1048735"/>
            <a:chOff x="523724" y="3834096"/>
            <a:chExt cx="1258131" cy="1048735"/>
          </a:xfrm>
        </p:grpSpPr>
        <p:sp>
          <p:nvSpPr>
            <p:cNvPr id="49" name="円/楕円 48"/>
            <p:cNvSpPr/>
            <p:nvPr/>
          </p:nvSpPr>
          <p:spPr>
            <a:xfrm>
              <a:off x="523724" y="4254376"/>
              <a:ext cx="1258131" cy="628455"/>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algn="ctr">
                <a:defRPr/>
              </a:pPr>
              <a:endParaRPr kumimoji="0" lang="ja-JP" altLang="en-US" kern="0">
                <a:solidFill>
                  <a:prstClr val="white"/>
                </a:solidFill>
              </a:endParaRPr>
            </a:p>
          </p:txBody>
        </p:sp>
        <p:pic>
          <p:nvPicPr>
            <p:cNvPr id="50" name="Picture 14" descr="http://1.bp.blogspot.com/-oMgIvKQd3t8/V2vXnEgy8zI/AAAAAAAA73k/e0EfqlNMyAY4pRGZipIM0rZBapAEQ3u4ACLcB/s800/building_house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3724" y="399066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10" descr="http://2.bp.blogspot.com/-XF-4XNDxO2g/VmFkBRHkXPI/AAAAAAAA1b0/P38LiMdJhgA/s800/stand1_front06_woman.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997" y="3840564"/>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12" descr="http://3.bp.blogspot.com/-6PbsTK7_BRM/VmFkA9OHslI/AAAAAAAA1bw/d9wvGFac3pg/s800/stand1_front05_man.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96654" y="3834096"/>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http://1.bp.blogspot.com/-1VnkvF3Vbn0/VCkbJRkVpwI/AAAAAAAAnCE/HUDl8LC9DnI/s800/kurumaisu_boy.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42970" y="4047233"/>
              <a:ext cx="595430" cy="713573"/>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正方形/長方形 1"/>
          <p:cNvSpPr/>
          <p:nvPr/>
        </p:nvSpPr>
        <p:spPr>
          <a:xfrm>
            <a:off x="82467" y="5173068"/>
            <a:ext cx="9718720" cy="1656000"/>
          </a:xfrm>
          <a:prstGeom prst="rect">
            <a:avLst/>
          </a:prstGeom>
          <a:ln>
            <a:solidFill>
              <a:schemeClr val="tx1"/>
            </a:solidFill>
          </a:ln>
        </p:spPr>
        <p:txBody>
          <a:bodyPr wrap="square">
            <a:spAutoFit/>
          </a:bodyPr>
          <a:lstStyle/>
          <a:p>
            <a:pPr marL="285750" indent="-285750">
              <a:lnSpc>
                <a:spcPts val="1900"/>
              </a:lnSpc>
              <a:buFont typeface="Wingdings" panose="05000000000000000000" pitchFamily="2" charset="2"/>
              <a:buChar char="Ø"/>
            </a:pPr>
            <a:r>
              <a:rPr lang="ja-JP" altLang="en-US" sz="1600" kern="100" dirty="0">
                <a:solidFill>
                  <a:prstClr val="black"/>
                </a:solidFill>
                <a:latin typeface="ＭＳ Ｐゴシック"/>
                <a:cs typeface="Times New Roman" panose="02020603050405020304" pitchFamily="18" charset="0"/>
              </a:rPr>
              <a:t>乳幼児への訪問看護を推進するために、乳幼児加算の評価を充実する</a:t>
            </a:r>
            <a:r>
              <a:rPr lang="ja-JP" altLang="en-US" kern="100" dirty="0">
                <a:solidFill>
                  <a:prstClr val="black"/>
                </a:solidFill>
                <a:latin typeface="ＭＳ Ｐゴシック"/>
                <a:cs typeface="Times New Roman" panose="02020603050405020304" pitchFamily="18" charset="0"/>
              </a:rPr>
              <a:t>。</a:t>
            </a:r>
            <a:endParaRPr lang="en-US" altLang="ja-JP" sz="2000" kern="100" dirty="0">
              <a:solidFill>
                <a:prstClr val="black"/>
              </a:solidFill>
              <a:latin typeface="ＭＳ Ｐゴシック"/>
              <a:cs typeface="Times New Roman" panose="02020603050405020304" pitchFamily="18" charset="0"/>
            </a:endParaRPr>
          </a:p>
        </p:txBody>
      </p:sp>
      <p:graphicFrame>
        <p:nvGraphicFramePr>
          <p:cNvPr id="41" name="表 40"/>
          <p:cNvGraphicFramePr>
            <a:graphicFrameLocks noGrp="1"/>
          </p:cNvGraphicFramePr>
          <p:nvPr>
            <p:extLst/>
          </p:nvPr>
        </p:nvGraphicFramePr>
        <p:xfrm>
          <a:off x="143958" y="5508378"/>
          <a:ext cx="4428000" cy="1240800"/>
        </p:xfrm>
        <a:graphic>
          <a:graphicData uri="http://schemas.openxmlformats.org/drawingml/2006/table">
            <a:tbl>
              <a:tblPr firstRow="1" bandRow="1">
                <a:tableStyleId>{FABFCF23-3B69-468F-B69F-88F6DE6A72F2}</a:tableStyleId>
              </a:tblPr>
              <a:tblGrid>
                <a:gridCol w="4428000">
                  <a:extLst>
                    <a:ext uri="{9D8B030D-6E8A-4147-A177-3AD203B41FA5}">
                      <a16:colId xmlns="" xmlns:a16="http://schemas.microsoft.com/office/drawing/2014/main" val="20000"/>
                    </a:ext>
                  </a:extLst>
                </a:gridCol>
              </a:tblGrid>
              <a:tr h="288000">
                <a:tc>
                  <a:txBody>
                    <a:bodyPr/>
                    <a:lstStyle/>
                    <a:p>
                      <a:pPr algn="ctr"/>
                      <a:r>
                        <a:rPr kumimoji="1" lang="ja-JP" altLang="en-US" sz="1200" dirty="0">
                          <a:latin typeface="+mn-ea"/>
                          <a:ea typeface="+mn-ea"/>
                        </a:rPr>
                        <a:t>現行</a:t>
                      </a:r>
                      <a:r>
                        <a:rPr kumimoji="1" lang="ja-JP" altLang="en-US" sz="1400" dirty="0">
                          <a:latin typeface="+mn-ea"/>
                          <a:ea typeface="+mn-ea"/>
                        </a:rPr>
                        <a:t>　　　　　　　　　　　　</a:t>
                      </a:r>
                    </a:p>
                  </a:txBody>
                  <a:tcPr marL="99060" marR="99060" anchor="ctr"/>
                </a:tc>
                <a:extLst>
                  <a:ext uri="{0D108BD9-81ED-4DB2-BD59-A6C34878D82A}">
                    <a16:rowId xmlns="" xmlns:a16="http://schemas.microsoft.com/office/drawing/2014/main" val="10000"/>
                  </a:ext>
                </a:extLst>
              </a:tr>
              <a:tr h="936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dirty="0">
                          <a:solidFill>
                            <a:prstClr val="black"/>
                          </a:solidFill>
                          <a:latin typeface="ＭＳ Ｐゴシック"/>
                        </a:rPr>
                        <a:t>乳幼児加算・幼児加算　　　　　　　　　　　　　　</a:t>
                      </a:r>
                      <a:r>
                        <a:rPr lang="en-US" altLang="ja-JP" sz="1400" dirty="0">
                          <a:solidFill>
                            <a:prstClr val="black"/>
                          </a:solidFill>
                          <a:latin typeface="ＭＳ Ｐゴシック"/>
                        </a:rPr>
                        <a:t>500</a:t>
                      </a:r>
                      <a:r>
                        <a:rPr lang="ja-JP" altLang="en-US" sz="1400" dirty="0">
                          <a:solidFill>
                            <a:prstClr val="black"/>
                          </a:solidFill>
                          <a:latin typeface="ＭＳ Ｐゴシック"/>
                        </a:rPr>
                        <a:t>円</a:t>
                      </a:r>
                      <a:endParaRPr lang="en-US" altLang="ja-JP" sz="1400" dirty="0">
                        <a:solidFill>
                          <a:prstClr val="black"/>
                        </a:solidFill>
                        <a:latin typeface="ＭＳ Ｐゴシック"/>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［在宅患者訪問看護・指導料、同一建物居住者訪問看護・指導料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乳幼児加算・幼児加算　　　　　　　　　　　　　　  </a:t>
                      </a:r>
                      <a:r>
                        <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pSp>
        <p:nvGrpSpPr>
          <p:cNvPr id="7" name="グループ化 6"/>
          <p:cNvGrpSpPr/>
          <p:nvPr/>
        </p:nvGrpSpPr>
        <p:grpSpPr>
          <a:xfrm>
            <a:off x="8033774" y="2794091"/>
            <a:ext cx="1368153" cy="755380"/>
            <a:chOff x="9427417" y="4568603"/>
            <a:chExt cx="2284413" cy="1470294"/>
          </a:xfrm>
        </p:grpSpPr>
        <p:pic>
          <p:nvPicPr>
            <p:cNvPr id="1026" name="Picture 2" descr="経鼻栄養のイラスト">
              <a:hlinkClick r:id="rId7"/>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3" name="二等辺三角形 2"/>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29" name="二等辺三角形 28"/>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30" name="二等辺三角形 29"/>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grpSp>
      <p:sp>
        <p:nvSpPr>
          <p:cNvPr id="28" name="テキスト ボックス 27"/>
          <p:cNvSpPr txBox="1"/>
          <p:nvPr/>
        </p:nvSpPr>
        <p:spPr>
          <a:xfrm>
            <a:off x="4693341" y="1225444"/>
            <a:ext cx="5292000" cy="246221"/>
          </a:xfrm>
          <a:prstGeom prst="rect">
            <a:avLst/>
          </a:prstGeom>
          <a:noFill/>
        </p:spPr>
        <p:txBody>
          <a:bodyPr wrap="square" rtlCol="0">
            <a:spAutoFit/>
          </a:bodyPr>
          <a:lstStyle/>
          <a:p>
            <a:pPr algn="ctr">
              <a:defRPr/>
            </a:pPr>
            <a:r>
              <a:rPr lang="en-US" altLang="ja-JP" sz="1000" dirty="0">
                <a:solidFill>
                  <a:prstClr val="black"/>
                </a:solidFill>
                <a:latin typeface="ＭＳ Ｐゴシック"/>
                <a:cs typeface="Meiryo UI" panose="020B0604030504040204" pitchFamily="50" charset="-128"/>
              </a:rPr>
              <a:t>※</a:t>
            </a:r>
            <a:r>
              <a:rPr lang="ja-JP" altLang="en-US" sz="1000" dirty="0">
                <a:solidFill>
                  <a:prstClr val="black"/>
                </a:solidFill>
                <a:latin typeface="ＭＳ Ｐゴシック"/>
                <a:cs typeface="Meiryo UI" panose="020B0604030504040204" pitchFamily="50" charset="-128"/>
              </a:rPr>
              <a:t>在宅患者訪問看護・指導料・同一建物居住者訪問看護・指導料の当該加算についても同様</a:t>
            </a:r>
            <a:endParaRPr lang="en-US" altLang="ja-JP" sz="1000" dirty="0">
              <a:solidFill>
                <a:prstClr val="black"/>
              </a:solidFill>
              <a:latin typeface="ＭＳ Ｐゴシック"/>
              <a:cs typeface="Meiryo UI" panose="020B0604030504040204" pitchFamily="50" charset="-128"/>
            </a:endParaRPr>
          </a:p>
        </p:txBody>
      </p:sp>
      <p:sp>
        <p:nvSpPr>
          <p:cNvPr id="37" name="Rectangle 2"/>
          <p:cNvSpPr txBox="1">
            <a:spLocks noChangeArrowheads="1"/>
          </p:cNvSpPr>
          <p:nvPr/>
        </p:nvSpPr>
        <p:spPr>
          <a:xfrm>
            <a:off x="47380" y="557809"/>
            <a:ext cx="6291238"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（２１）長時間の訪問看護における医療的ケア児への対応</a:t>
            </a:r>
            <a:endParaRPr lang="ja-JP" altLang="ja-JP" sz="2000" dirty="0">
              <a:solidFill>
                <a:prstClr val="black"/>
              </a:solidFill>
            </a:endParaRPr>
          </a:p>
        </p:txBody>
      </p:sp>
      <p:sp>
        <p:nvSpPr>
          <p:cNvPr id="38" name="Rectangle 2"/>
          <p:cNvSpPr txBox="1">
            <a:spLocks noChangeArrowheads="1"/>
          </p:cNvSpPr>
          <p:nvPr/>
        </p:nvSpPr>
        <p:spPr>
          <a:xfrm>
            <a:off x="56088" y="4840811"/>
            <a:ext cx="399128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（２２）乳幼児への訪問看護の評価</a:t>
            </a:r>
            <a:endParaRPr lang="ja-JP" altLang="ja-JP" sz="2000" dirty="0">
              <a:solidFill>
                <a:prstClr val="black"/>
              </a:solidFill>
            </a:endParaRPr>
          </a:p>
        </p:txBody>
      </p:sp>
      <p:sp>
        <p:nvSpPr>
          <p:cNvPr id="39"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31" name="右矢印 30"/>
          <p:cNvSpPr/>
          <p:nvPr/>
        </p:nvSpPr>
        <p:spPr>
          <a:xfrm>
            <a:off x="4766812" y="5733256"/>
            <a:ext cx="379829" cy="80584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3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3" name="テキスト ボックス 32"/>
          <p:cNvSpPr txBox="1"/>
          <p:nvPr/>
        </p:nvSpPr>
        <p:spPr>
          <a:xfrm>
            <a:off x="6512874" y="643070"/>
            <a:ext cx="20490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1020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1006</a:t>
            </a:r>
          </a:p>
        </p:txBody>
      </p:sp>
      <p:sp>
        <p:nvSpPr>
          <p:cNvPr id="35" name="テキスト ボックス 34"/>
          <p:cNvSpPr txBox="1"/>
          <p:nvPr/>
        </p:nvSpPr>
        <p:spPr>
          <a:xfrm>
            <a:off x="6995030" y="5860576"/>
            <a:ext cx="13742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1006</a:t>
            </a:r>
          </a:p>
        </p:txBody>
      </p:sp>
      <p:sp>
        <p:nvSpPr>
          <p:cNvPr id="36" name="テキスト ボックス 35"/>
          <p:cNvSpPr txBox="1"/>
          <p:nvPr/>
        </p:nvSpPr>
        <p:spPr>
          <a:xfrm>
            <a:off x="6995030" y="6513473"/>
            <a:ext cx="156684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247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248-249</a:t>
            </a:r>
          </a:p>
        </p:txBody>
      </p:sp>
    </p:spTree>
    <p:extLst>
      <p:ext uri="{BB962C8B-B14F-4D97-AF65-F5344CB8AC3E}">
        <p14:creationId xmlns:p14="http://schemas.microsoft.com/office/powerpoint/2010/main" val="159736723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3360" y="927281"/>
            <a:ext cx="9792000" cy="5868000"/>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1600" kern="100" dirty="0">
                <a:solidFill>
                  <a:prstClr val="black"/>
                </a:solidFill>
                <a:latin typeface="ＭＳ Ｐゴシック" panose="020B0600070205080204" pitchFamily="50" charset="-128"/>
                <a:cs typeface="Times New Roman" panose="02020603050405020304" pitchFamily="18" charset="0"/>
              </a:rPr>
              <a:t>  住み慣れた地域で療養しながら生活を継続することができるよう、特別地域訪問看護加算の算定要件を見直し、過疎地域等に利用者の居宅が所在する場合で訪問看護ステーションが過疎地域等に所在しない場合についても算定を可能とする</a:t>
            </a:r>
            <a:r>
              <a:rPr lang="ja-JP" altLang="ja-JP" sz="1600" kern="100" dirty="0">
                <a:solidFill>
                  <a:prstClr val="black"/>
                </a:solidFill>
                <a:latin typeface="ＭＳ Ｐゴシック" panose="020B0600070205080204" pitchFamily="50" charset="-128"/>
                <a:cs typeface="Times New Roman" panose="02020603050405020304" pitchFamily="18" charset="0"/>
              </a:rPr>
              <a:t>。</a:t>
            </a:r>
          </a:p>
          <a:p>
            <a:pPr indent="177800"/>
            <a:r>
              <a:rPr lang="en-US" altLang="ja-JP" sz="2000" kern="100" dirty="0">
                <a:solidFill>
                  <a:prstClr val="black"/>
                </a:solidFill>
                <a:latin typeface="ＭＳ Ｐゴシック" panose="020B0600070205080204" pitchFamily="50" charset="-128"/>
                <a:cs typeface="Times New Roman" panose="02020603050405020304" pitchFamily="18" charset="0"/>
              </a:rPr>
              <a:t> </a:t>
            </a:r>
            <a:r>
              <a:rPr lang="ja-JP" altLang="en-US" sz="2000" kern="100" dirty="0">
                <a:solidFill>
                  <a:prstClr val="black"/>
                </a:solidFill>
                <a:latin typeface="ＭＳ Ｐゴシック" panose="020B0600070205080204" pitchFamily="50" charset="-128"/>
                <a:cs typeface="Times New Roman" panose="02020603050405020304" pitchFamily="18" charset="0"/>
              </a:rPr>
              <a:t>　　</a:t>
            </a:r>
            <a:r>
              <a:rPr lang="ja-JP" altLang="en-US" kern="100" dirty="0">
                <a:solidFill>
                  <a:srgbClr val="0070C0"/>
                </a:solidFill>
                <a:latin typeface="ＭＳ Ｐゴシック" panose="020B0600070205080204" pitchFamily="50" charset="-128"/>
                <a:cs typeface="Times New Roman" panose="02020603050405020304" pitchFamily="18" charset="0"/>
              </a:rPr>
              <a:t>　</a:t>
            </a:r>
            <a:endParaRPr lang="en-US" altLang="ja-JP" kern="100" dirty="0">
              <a:solidFill>
                <a:srgbClr val="0070C0"/>
              </a:solidFill>
              <a:latin typeface="ＭＳ Ｐゴシック" panose="020B0600070205080204" pitchFamily="50" charset="-128"/>
              <a:cs typeface="Times New Roman" panose="02020603050405020304" pitchFamily="18" charset="0"/>
            </a:endParaRPr>
          </a:p>
          <a:p>
            <a:pPr indent="177800"/>
            <a:endParaRPr lang="en-US" altLang="ja-JP" kern="100" dirty="0">
              <a:solidFill>
                <a:srgbClr val="0070C0"/>
              </a:solidFill>
              <a:latin typeface="ＭＳ Ｐゴシック" panose="020B0600070205080204" pitchFamily="50" charset="-128"/>
              <a:cs typeface="Times New Roman" panose="02020603050405020304" pitchFamily="18" charset="0"/>
            </a:endParaRPr>
          </a:p>
          <a:p>
            <a:pPr indent="177800"/>
            <a:endParaRPr lang="en-US" altLang="ja-JP" kern="100" dirty="0">
              <a:solidFill>
                <a:srgbClr val="0070C0"/>
              </a:solidFill>
              <a:latin typeface="ＭＳ Ｐゴシック" panose="020B0600070205080204" pitchFamily="50" charset="-128"/>
              <a:cs typeface="Times New Roman" panose="02020603050405020304" pitchFamily="18" charset="0"/>
            </a:endParaRPr>
          </a:p>
          <a:p>
            <a:pPr indent="177800"/>
            <a:endParaRPr lang="en-US" altLang="ja-JP" kern="100" dirty="0">
              <a:solidFill>
                <a:srgbClr val="0070C0"/>
              </a:solidFill>
              <a:latin typeface="ＭＳ Ｐゴシック" panose="020B0600070205080204" pitchFamily="50" charset="-128"/>
              <a:cs typeface="Times New Roman" panose="02020603050405020304" pitchFamily="18" charset="0"/>
            </a:endParaRPr>
          </a:p>
          <a:p>
            <a:pPr indent="177800"/>
            <a:endParaRPr lang="en-US" altLang="ja-JP" kern="100" dirty="0">
              <a:solidFill>
                <a:srgbClr val="0070C0"/>
              </a:solidFill>
              <a:latin typeface="ＭＳ Ｐゴシック" panose="020B0600070205080204" pitchFamily="50" charset="-128"/>
              <a:cs typeface="Times New Roman" panose="02020603050405020304" pitchFamily="18" charset="0"/>
            </a:endParaRPr>
          </a:p>
          <a:p>
            <a:pPr indent="177800"/>
            <a:endParaRPr lang="en-US" altLang="ja-JP" dirty="0">
              <a:solidFill>
                <a:srgbClr val="0070C0"/>
              </a:solidFill>
              <a:latin typeface="ＭＳ Ｐゴシック" panose="020B0600070205080204" pitchFamily="50" charset="-128"/>
            </a:endParaRPr>
          </a:p>
          <a:p>
            <a:endParaRPr lang="en-US" altLang="ja-JP" dirty="0">
              <a:solidFill>
                <a:srgbClr val="0070C0"/>
              </a:solidFill>
              <a:latin typeface="ＭＳ Ｐゴシック" panose="020B0600070205080204" pitchFamily="50" charset="-128"/>
            </a:endParaRPr>
          </a:p>
          <a:p>
            <a:endParaRPr lang="en-US" altLang="ja-JP" dirty="0">
              <a:solidFill>
                <a:srgbClr val="0070C0"/>
              </a:solidFill>
              <a:latin typeface="ＭＳ Ｐゴシック" panose="020B0600070205080204" pitchFamily="50" charset="-128"/>
            </a:endParaRPr>
          </a:p>
          <a:p>
            <a:endParaRPr lang="en-US" altLang="ja-JP" dirty="0">
              <a:solidFill>
                <a:srgbClr val="0070C0"/>
              </a:solidFill>
              <a:latin typeface="ＭＳ Ｐゴシック" panose="020B0600070205080204" pitchFamily="50" charset="-128"/>
            </a:endParaRPr>
          </a:p>
          <a:p>
            <a:pPr marL="285750" indent="-285750">
              <a:buFont typeface="Wingdings" panose="05000000000000000000" pitchFamily="2" charset="2"/>
              <a:buChar char="Ø"/>
            </a:pPr>
            <a:r>
              <a:rPr lang="ja-JP" altLang="en-US" sz="1600" kern="100" dirty="0">
                <a:solidFill>
                  <a:prstClr val="black"/>
                </a:solidFill>
                <a:latin typeface="ＭＳ Ｐゴシック" panose="020B0600070205080204" pitchFamily="50" charset="-128"/>
                <a:cs typeface="Times New Roman" panose="02020603050405020304" pitchFamily="18" charset="0"/>
              </a:rPr>
              <a:t>過疎地域等における医療機関の訪問看護についての評価を新設する。</a:t>
            </a:r>
            <a:endParaRPr lang="en-US" altLang="ja-JP" kern="100" dirty="0">
              <a:solidFill>
                <a:prstClr val="black"/>
              </a:solidFill>
              <a:latin typeface="ＭＳ Ｐゴシック" panose="020B0600070205080204" pitchFamily="50" charset="-128"/>
              <a:cs typeface="Times New Roman" panose="02020603050405020304" pitchFamily="18" charset="0"/>
            </a:endParaRPr>
          </a:p>
          <a:p>
            <a:r>
              <a:rPr lang="en-US" altLang="ja-JP" sz="2000" kern="100" dirty="0">
                <a:solidFill>
                  <a:prstClr val="black"/>
                </a:solidFill>
                <a:latin typeface="ＭＳ Ｐゴシック" panose="020B0600070205080204" pitchFamily="50" charset="-128"/>
                <a:cs typeface="Times New Roman" panose="02020603050405020304" pitchFamily="18" charset="0"/>
              </a:rPr>
              <a:t> </a:t>
            </a:r>
            <a:r>
              <a:rPr lang="ja-JP" altLang="en-US" sz="2000" kern="100" dirty="0">
                <a:solidFill>
                  <a:prstClr val="black"/>
                </a:solidFill>
                <a:latin typeface="ＭＳ Ｐゴシック" panose="020B0600070205080204" pitchFamily="50" charset="-128"/>
                <a:cs typeface="Times New Roman" panose="02020603050405020304" pitchFamily="18" charset="0"/>
              </a:rPr>
              <a:t>　　</a:t>
            </a:r>
            <a:r>
              <a:rPr lang="ja-JP" altLang="en-US" kern="100" dirty="0">
                <a:solidFill>
                  <a:srgbClr val="0070C0"/>
                </a:solidFill>
                <a:latin typeface="ＭＳ Ｐゴシック" panose="020B0600070205080204" pitchFamily="50" charset="-128"/>
                <a:cs typeface="Times New Roman" panose="02020603050405020304" pitchFamily="18" charset="0"/>
              </a:rPr>
              <a:t>　</a:t>
            </a:r>
            <a:r>
              <a:rPr lang="ja-JP" altLang="en-US" sz="1200" kern="100" dirty="0">
                <a:solidFill>
                  <a:prstClr val="black"/>
                </a:solidFill>
                <a:latin typeface="ＭＳ Ｐゴシック" panose="020B0600070205080204" pitchFamily="50" charset="-128"/>
                <a:cs typeface="Times New Roman" panose="02020603050405020304" pitchFamily="18" charset="0"/>
              </a:rPr>
              <a:t>在宅患者訪問看護・指導料、同一建物居住者訪問看護、指導料・精神科訪問看護・指導料</a:t>
            </a:r>
            <a:endParaRPr lang="ja-JP" altLang="ja-JP" sz="1200" kern="100" dirty="0">
              <a:solidFill>
                <a:prstClr val="black"/>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特別地域訪問看護加算　　　　所定点数の</a:t>
            </a:r>
            <a:r>
              <a:rPr lang="en-US" altLang="ja-JP" u="sng" dirty="0">
                <a:solidFill>
                  <a:srgbClr val="0070C0"/>
                </a:solidFill>
                <a:latin typeface="ＭＳ Ｐゴシック" panose="020B0600070205080204" pitchFamily="50" charset="-128"/>
              </a:rPr>
              <a:t>100</a:t>
            </a:r>
            <a:r>
              <a:rPr lang="ja-JP" altLang="en-US" u="sng" dirty="0">
                <a:solidFill>
                  <a:srgbClr val="0070C0"/>
                </a:solidFill>
                <a:latin typeface="ＭＳ Ｐゴシック" panose="020B0600070205080204" pitchFamily="50" charset="-128"/>
              </a:rPr>
              <a:t>の</a:t>
            </a:r>
            <a:r>
              <a:rPr lang="en-US" altLang="ja-JP" u="sng" dirty="0">
                <a:solidFill>
                  <a:srgbClr val="0070C0"/>
                </a:solidFill>
                <a:latin typeface="ＭＳ Ｐゴシック" panose="020B0600070205080204" pitchFamily="50" charset="-128"/>
              </a:rPr>
              <a:t>50</a:t>
            </a:r>
          </a:p>
          <a:p>
            <a:endParaRPr lang="en-US" altLang="ja-JP" sz="1600" kern="100" dirty="0">
              <a:solidFill>
                <a:prstClr val="black"/>
              </a:solidFill>
              <a:latin typeface="ＭＳ Ｐゴシック" panose="020B0600070205080204" pitchFamily="50" charset="-128"/>
              <a:cs typeface="Times New Roman" panose="02020603050405020304" pitchFamily="18" charset="0"/>
            </a:endParaRPr>
          </a:p>
          <a:p>
            <a:pPr marL="285750" indent="-285750">
              <a:buFont typeface="Wingdings" panose="05000000000000000000" pitchFamily="2" charset="2"/>
              <a:buChar char="Ø"/>
            </a:pPr>
            <a:r>
              <a:rPr lang="ja-JP" altLang="en-US" sz="1600" kern="100" dirty="0">
                <a:solidFill>
                  <a:prstClr val="black"/>
                </a:solidFill>
                <a:latin typeface="ＭＳ Ｐゴシック" panose="020B0600070205080204" pitchFamily="50" charset="-128"/>
                <a:cs typeface="Times New Roman" panose="02020603050405020304" pitchFamily="18" charset="0"/>
              </a:rPr>
              <a:t>過疎地域等においては、複数の訪問看護ステーションが連携して</a:t>
            </a:r>
            <a:endParaRPr lang="en-US" altLang="ja-JP" sz="1600" kern="100" dirty="0">
              <a:solidFill>
                <a:prstClr val="black"/>
              </a:solidFill>
              <a:latin typeface="ＭＳ Ｐゴシック" panose="020B0600070205080204" pitchFamily="50" charset="-128"/>
              <a:cs typeface="Times New Roman" panose="02020603050405020304" pitchFamily="18" charset="0"/>
            </a:endParaRPr>
          </a:p>
          <a:p>
            <a:r>
              <a:rPr lang="ja-JP" altLang="en-US" sz="1600" kern="100" dirty="0">
                <a:solidFill>
                  <a:prstClr val="black"/>
                </a:solidFill>
                <a:latin typeface="ＭＳ Ｐゴシック" panose="020B0600070205080204" pitchFamily="50" charset="-128"/>
                <a:cs typeface="Times New Roman" panose="02020603050405020304" pitchFamily="18" charset="0"/>
              </a:rPr>
              <a:t>　　</a:t>
            </a:r>
            <a:r>
              <a:rPr lang="en-US" altLang="ja-JP" sz="1600" kern="100" dirty="0">
                <a:solidFill>
                  <a:prstClr val="black"/>
                </a:solidFill>
                <a:latin typeface="ＭＳ Ｐゴシック" panose="020B0600070205080204" pitchFamily="50" charset="-128"/>
                <a:cs typeface="Times New Roman" panose="02020603050405020304" pitchFamily="18" charset="0"/>
              </a:rPr>
              <a:t>24</a:t>
            </a:r>
            <a:r>
              <a:rPr lang="ja-JP" altLang="en-US" sz="1600" kern="100" dirty="0">
                <a:solidFill>
                  <a:prstClr val="black"/>
                </a:solidFill>
                <a:latin typeface="ＭＳ Ｐゴシック" panose="020B0600070205080204" pitchFamily="50" charset="-128"/>
                <a:cs typeface="Times New Roman" panose="02020603050405020304" pitchFamily="18" charset="0"/>
              </a:rPr>
              <a:t>時間対応体制加算の体制を確保した場合にも算定を可能とする。</a:t>
            </a:r>
            <a:endParaRPr lang="en-US" altLang="ja-JP" sz="1600" kern="100" dirty="0">
              <a:solidFill>
                <a:prstClr val="black"/>
              </a:solidFill>
              <a:latin typeface="ＭＳ Ｐゴシック" panose="020B0600070205080204" pitchFamily="50" charset="-128"/>
              <a:cs typeface="Times New Roman" panose="02020603050405020304" pitchFamily="18" charset="0"/>
            </a:endParaRPr>
          </a:p>
          <a:p>
            <a:pPr>
              <a:lnSpc>
                <a:spcPts val="1700"/>
              </a:lnSpc>
            </a:pPr>
            <a:r>
              <a:rPr lang="en-US" altLang="ja-JP" sz="2000" kern="100" dirty="0">
                <a:solidFill>
                  <a:prstClr val="black"/>
                </a:solidFill>
                <a:latin typeface="ＭＳ Ｐゴシック" panose="020B0600070205080204" pitchFamily="50" charset="-128"/>
                <a:cs typeface="Times New Roman" panose="02020603050405020304" pitchFamily="18" charset="0"/>
              </a:rPr>
              <a:t> </a:t>
            </a:r>
            <a:r>
              <a:rPr lang="ja-JP" altLang="en-US" sz="2000" kern="100" dirty="0">
                <a:solidFill>
                  <a:prstClr val="black"/>
                </a:solidFill>
                <a:latin typeface="ＭＳ Ｐゴシック" panose="020B0600070205080204" pitchFamily="50" charset="-128"/>
                <a:cs typeface="Times New Roman" panose="02020603050405020304" pitchFamily="18" charset="0"/>
              </a:rPr>
              <a:t>　</a:t>
            </a:r>
            <a:r>
              <a:rPr lang="en-US" altLang="ja-JP" sz="1400" kern="100" dirty="0">
                <a:solidFill>
                  <a:prstClr val="black"/>
                </a:solidFill>
                <a:latin typeface="ＭＳ Ｐゴシック" panose="020B0600070205080204" pitchFamily="50" charset="-128"/>
                <a:cs typeface="Times New Roman" panose="02020603050405020304" pitchFamily="18" charset="0"/>
              </a:rPr>
              <a:t>24</a:t>
            </a:r>
            <a:r>
              <a:rPr lang="ja-JP" altLang="en-US" sz="1400" kern="100" dirty="0">
                <a:solidFill>
                  <a:prstClr val="black"/>
                </a:solidFill>
                <a:latin typeface="ＭＳ Ｐゴシック" panose="020B0600070205080204" pitchFamily="50" charset="-128"/>
                <a:cs typeface="Times New Roman" panose="02020603050405020304" pitchFamily="18" charset="0"/>
              </a:rPr>
              <a:t>時間対応体制加算</a:t>
            </a:r>
            <a:endParaRPr lang="ja-JP" altLang="ja-JP" sz="1400" kern="100" dirty="0">
              <a:solidFill>
                <a:prstClr val="black"/>
              </a:solidFill>
              <a:latin typeface="ＭＳ Ｐゴシック" panose="020B0600070205080204" pitchFamily="50" charset="-128"/>
              <a:cs typeface="Times New Roman" panose="02020603050405020304" pitchFamily="18" charset="0"/>
            </a:endParaRPr>
          </a:p>
          <a:p>
            <a:pPr>
              <a:spcBef>
                <a:spcPts val="600"/>
              </a:spcBef>
            </a:pPr>
            <a:r>
              <a:rPr lang="ja-JP" altLang="en-US" sz="1300" dirty="0">
                <a:solidFill>
                  <a:prstClr val="black"/>
                </a:solidFill>
                <a:latin typeface="ＭＳ Ｐゴシック"/>
              </a:rPr>
              <a:t> 　　　　　　　　</a:t>
            </a:r>
            <a:endParaRPr lang="en-US" altLang="ja-JP" u="sng" dirty="0">
              <a:solidFill>
                <a:srgbClr val="0070C0"/>
              </a:solidFill>
              <a:latin typeface="ＭＳ Ｐゴシック" panose="020B0600070205080204" pitchFamily="50" charset="-128"/>
            </a:endParaRPr>
          </a:p>
        </p:txBody>
      </p:sp>
      <p:graphicFrame>
        <p:nvGraphicFramePr>
          <p:cNvPr id="64" name="表 63"/>
          <p:cNvGraphicFramePr>
            <a:graphicFrameLocks noGrp="1"/>
          </p:cNvGraphicFramePr>
          <p:nvPr>
            <p:extLst/>
          </p:nvPr>
        </p:nvGraphicFramePr>
        <p:xfrm>
          <a:off x="132903" y="1699490"/>
          <a:ext cx="3960000" cy="87376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180000">
                <a:tc>
                  <a:txBody>
                    <a:bodyPr/>
                    <a:lstStyle/>
                    <a:p>
                      <a:pPr algn="ctr">
                        <a:lnSpc>
                          <a:spcPts val="1000"/>
                        </a:lnSpc>
                      </a:pPr>
                      <a:r>
                        <a:rPr kumimoji="1" lang="ja-JP" altLang="en-US" sz="1200" dirty="0">
                          <a:latin typeface="+mn-ea"/>
                          <a:ea typeface="+mn-ea"/>
                        </a:rPr>
                        <a:t>現行</a:t>
                      </a:r>
                    </a:p>
                  </a:txBody>
                  <a:tcPr marL="99060" marR="99060" anchor="ctr"/>
                </a:tc>
                <a:extLst>
                  <a:ext uri="{0D108BD9-81ED-4DB2-BD59-A6C34878D82A}">
                    <a16:rowId xmlns="" xmlns:a16="http://schemas.microsoft.com/office/drawing/2014/main" val="10000"/>
                  </a:ext>
                </a:extLst>
              </a:tr>
              <a:tr h="306000">
                <a:tc>
                  <a:txBody>
                    <a:bodyPr/>
                    <a:lstStyle/>
                    <a:p>
                      <a:pPr marL="0" indent="0">
                        <a:spcBef>
                          <a:spcPts val="600"/>
                        </a:spcBef>
                        <a:defRPr/>
                      </a:pPr>
                      <a:r>
                        <a:rPr lang="ja-JP" altLang="en-US" sz="1200" dirty="0">
                          <a:solidFill>
                            <a:prstClr val="black"/>
                          </a:solidFill>
                          <a:latin typeface="ＭＳ Ｐゴシック"/>
                        </a:rPr>
                        <a:t>特別地域訪問看護加算　　所定額の</a:t>
                      </a:r>
                      <a:r>
                        <a:rPr lang="en-US" altLang="ja-JP" sz="1200" dirty="0">
                          <a:solidFill>
                            <a:prstClr val="black"/>
                          </a:solidFill>
                          <a:latin typeface="ＭＳ Ｐゴシック"/>
                        </a:rPr>
                        <a:t>100</a:t>
                      </a:r>
                      <a:r>
                        <a:rPr lang="ja-JP" altLang="en-US" sz="1200" dirty="0">
                          <a:solidFill>
                            <a:prstClr val="black"/>
                          </a:solidFill>
                          <a:latin typeface="ＭＳ Ｐゴシック"/>
                        </a:rPr>
                        <a:t>分の</a:t>
                      </a:r>
                      <a:r>
                        <a:rPr lang="en-US" altLang="ja-JP" sz="1200" dirty="0">
                          <a:solidFill>
                            <a:prstClr val="black"/>
                          </a:solidFill>
                          <a:latin typeface="ＭＳ Ｐゴシック"/>
                        </a:rPr>
                        <a:t>50</a:t>
                      </a:r>
                    </a:p>
                    <a:p>
                      <a:pPr marL="0" indent="0">
                        <a:lnSpc>
                          <a:spcPts val="1200"/>
                        </a:lnSpc>
                        <a:spcBef>
                          <a:spcPts val="600"/>
                        </a:spcBef>
                        <a:defRPr/>
                      </a:pPr>
                      <a:r>
                        <a:rPr lang="ja-JP" altLang="en-US" sz="1100" dirty="0">
                          <a:solidFill>
                            <a:prstClr val="black"/>
                          </a:solidFill>
                          <a:latin typeface="ＭＳ Ｐゴシック"/>
                        </a:rPr>
                        <a:t>　過疎地域等に所在する訪問看護ステーションの看護師等が、指定訪問看護を行った場合に算定</a:t>
                      </a:r>
                      <a:endParaRPr lang="en-US" altLang="ja-JP" sz="11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65" name="表 64"/>
          <p:cNvGraphicFramePr>
            <a:graphicFrameLocks noGrp="1"/>
          </p:cNvGraphicFramePr>
          <p:nvPr>
            <p:extLst/>
          </p:nvPr>
        </p:nvGraphicFramePr>
        <p:xfrm>
          <a:off x="4416695" y="1703779"/>
          <a:ext cx="5400000" cy="1062238"/>
        </p:xfrm>
        <a:graphic>
          <a:graphicData uri="http://schemas.openxmlformats.org/drawingml/2006/table">
            <a:tbl>
              <a:tblPr firstRow="1" bandRow="1">
                <a:tableStyleId>{9DCAF9ED-07DC-4A11-8D7F-57B35C25682E}</a:tableStyleId>
              </a:tblPr>
              <a:tblGrid>
                <a:gridCol w="5400000">
                  <a:extLst>
                    <a:ext uri="{9D8B030D-6E8A-4147-A177-3AD203B41FA5}">
                      <a16:colId xmlns="" xmlns:a16="http://schemas.microsoft.com/office/drawing/2014/main" val="20000"/>
                    </a:ext>
                  </a:extLst>
                </a:gridCol>
              </a:tblGrid>
              <a:tr h="180000">
                <a:tc>
                  <a:txBody>
                    <a:bodyPr/>
                    <a:lstStyle/>
                    <a:p>
                      <a:pPr algn="ctr">
                        <a:lnSpc>
                          <a:spcPts val="1000"/>
                        </a:lnSpc>
                      </a:pPr>
                      <a:r>
                        <a:rPr kumimoji="1" lang="ja-JP" altLang="en-US" sz="1200" u="none" dirty="0">
                          <a:latin typeface="+mn-ea"/>
                          <a:ea typeface="+mn-ea"/>
                        </a:rPr>
                        <a:t>改定後</a:t>
                      </a:r>
                    </a:p>
                  </a:txBody>
                  <a:tcPr marL="99060" marR="99060" anchor="ctr"/>
                </a:tc>
                <a:extLst>
                  <a:ext uri="{0D108BD9-81ED-4DB2-BD59-A6C34878D82A}">
                    <a16:rowId xmlns="" xmlns:a16="http://schemas.microsoft.com/office/drawing/2014/main" val="10000"/>
                  </a:ext>
                </a:extLst>
              </a:tr>
              <a:tr h="843798">
                <a:tc>
                  <a: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特別地域訪問看護加算　　　　　　　　　　　　　所定額の</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分の</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50</a:t>
                      </a:r>
                    </a:p>
                    <a:p>
                      <a:pPr marL="0" marR="0" lvl="0" indent="0" algn="l" defTabSz="914400" rtl="0" eaLnBrk="1" fontAlgn="auto" latinLnBrk="0" hangingPunct="1">
                        <a:lnSpc>
                          <a:spcPts val="1200"/>
                        </a:lnSpc>
                        <a:spcBef>
                          <a:spcPts val="600"/>
                        </a:spcBef>
                        <a:spcAft>
                          <a:spcPts val="0"/>
                        </a:spcAft>
                        <a:buClrTx/>
                        <a:buSzTx/>
                        <a:buFontTx/>
                        <a:buNone/>
                        <a:tabLst/>
                        <a:defRPr/>
                      </a:pPr>
                      <a:r>
                        <a:rPr lang="ja-JP" altLang="ja-JP" sz="1100" b="1" u="sng" kern="0" dirty="0">
                          <a:solidFill>
                            <a:schemeClr val="accent5"/>
                          </a:solidFill>
                          <a:effectLst/>
                          <a:latin typeface="ＭＳ ゴシック"/>
                          <a:cs typeface="MS-Gothic"/>
                        </a:rPr>
                        <a:t>イ　</a:t>
                      </a:r>
                      <a:r>
                        <a:rPr lang="ja-JP" altLang="en-US" sz="1100" b="1" u="sng" kern="0" dirty="0">
                          <a:solidFill>
                            <a:schemeClr val="accent5"/>
                          </a:solidFill>
                          <a:effectLst/>
                          <a:latin typeface="ＭＳ ゴシック"/>
                          <a:cs typeface="MS-Gothic"/>
                        </a:rPr>
                        <a:t>過疎地域等</a:t>
                      </a:r>
                      <a:r>
                        <a:rPr lang="ja-JP" altLang="ja-JP" sz="1100" b="1" u="sng" kern="0" dirty="0">
                          <a:solidFill>
                            <a:schemeClr val="accent5"/>
                          </a:solidFill>
                          <a:effectLst/>
                          <a:latin typeface="ＭＳ ゴシック"/>
                          <a:cs typeface="MS-Gothic"/>
                        </a:rPr>
                        <a:t>に所在する訪問看護ステーションの看護師等が指定訪問看護を行う場合</a:t>
                      </a:r>
                      <a:endParaRPr lang="ja-JP" altLang="ja-JP" sz="1200" b="1" kern="100" dirty="0">
                        <a:solidFill>
                          <a:schemeClr val="accent5"/>
                        </a:solidFill>
                        <a:effectLst/>
                        <a:latin typeface="ＭＳ ゴシック"/>
                        <a:cs typeface="Times New Roman"/>
                      </a:endParaRPr>
                    </a:p>
                    <a:p>
                      <a:pPr marL="170815" indent="-170815" algn="just">
                        <a:spcAft>
                          <a:spcPts val="0"/>
                        </a:spcAft>
                      </a:pPr>
                      <a:r>
                        <a:rPr lang="ja-JP" altLang="ja-JP" sz="1100" b="1" u="sng" kern="0" dirty="0">
                          <a:solidFill>
                            <a:schemeClr val="accent5"/>
                          </a:solidFill>
                          <a:effectLst/>
                          <a:latin typeface="ＭＳ ゴシック"/>
                          <a:cs typeface="MS-Gothic"/>
                        </a:rPr>
                        <a:t>ロ　</a:t>
                      </a:r>
                      <a:r>
                        <a:rPr lang="ja-JP" altLang="en-US" sz="1100" b="1" u="sng" kern="0" dirty="0">
                          <a:solidFill>
                            <a:schemeClr val="accent5"/>
                          </a:solidFill>
                          <a:effectLst/>
                          <a:latin typeface="ＭＳ ゴシック"/>
                          <a:cs typeface="MS-Gothic"/>
                        </a:rPr>
                        <a:t>過疎地域等外</a:t>
                      </a:r>
                      <a:r>
                        <a:rPr lang="ja-JP" altLang="ja-JP" sz="1100" b="1" u="sng" kern="0" dirty="0">
                          <a:solidFill>
                            <a:schemeClr val="accent5"/>
                          </a:solidFill>
                          <a:effectLst/>
                          <a:latin typeface="ＭＳ ゴシック"/>
                          <a:cs typeface="MS-Gothic"/>
                        </a:rPr>
                        <a:t>に所在する訪問看護ステーションの看護師等が当該地域に居住する利用者に対して指定訪問看護を行う場合</a:t>
                      </a:r>
                      <a:endParaRPr lang="ja-JP" altLang="ja-JP" sz="1200" b="1" kern="100" dirty="0">
                        <a:solidFill>
                          <a:schemeClr val="accent5"/>
                        </a:solidFill>
                        <a:effectLst/>
                        <a:latin typeface="ＭＳ ゴシック"/>
                        <a:cs typeface="Times New Roman"/>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66" name="右矢印 65"/>
          <p:cNvSpPr/>
          <p:nvPr/>
        </p:nvSpPr>
        <p:spPr>
          <a:xfrm>
            <a:off x="4134248" y="1848064"/>
            <a:ext cx="180000" cy="86400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67" name="正方形/長方形 66"/>
          <p:cNvSpPr/>
          <p:nvPr/>
        </p:nvSpPr>
        <p:spPr>
          <a:xfrm>
            <a:off x="337370" y="5942260"/>
            <a:ext cx="6516000" cy="800219"/>
          </a:xfrm>
          <a:prstGeom prst="rect">
            <a:avLst/>
          </a:prstGeom>
        </p:spPr>
        <p:txBody>
          <a:bodyPr wrap="square">
            <a:spAutoFit/>
          </a:bodyPr>
          <a:lstStyle/>
          <a:p>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r>
              <a:rPr lang="ja-JP" altLang="en-US" sz="1200" b="1" dirty="0">
                <a:solidFill>
                  <a:prstClr val="black"/>
                </a:solidFill>
                <a:latin typeface="ＭＳ Ｐゴシック"/>
              </a:rPr>
              <a:t>　</a:t>
            </a:r>
            <a:r>
              <a:rPr lang="ja-JP" altLang="en-US" sz="1100" b="1" u="sng" dirty="0">
                <a:solidFill>
                  <a:srgbClr val="4472C4"/>
                </a:solidFill>
                <a:latin typeface="ＭＳ Ｐゴシック"/>
              </a:rPr>
              <a:t>特別地域に所在する訪問看護ステーションにおいては、２つの訪問看護ステーションが連携することによって当該加算に係る体制にあるものとして、地方厚生（支）局長に届け出た訪問看護ステーションが算定できる。</a:t>
            </a:r>
            <a:r>
              <a:rPr lang="en-US" altLang="ja-JP" sz="1100" b="1" u="sng" dirty="0">
                <a:solidFill>
                  <a:srgbClr val="4472C4"/>
                </a:solidFill>
                <a:latin typeface="ＭＳ Ｐゴシック"/>
              </a:rPr>
              <a:t>24</a:t>
            </a:r>
            <a:r>
              <a:rPr lang="ja-JP" altLang="en-US" sz="1100" b="1" u="sng" dirty="0">
                <a:solidFill>
                  <a:srgbClr val="4472C4"/>
                </a:solidFill>
                <a:latin typeface="ＭＳ Ｐゴシック"/>
              </a:rPr>
              <a:t>時間対応体制加算は１人の利用者に対し、１つの訪問看護ステーションにおいて一括して算定する。</a:t>
            </a:r>
            <a:endParaRPr lang="en-US" altLang="ja-JP" sz="1100" b="1" u="sng" dirty="0">
              <a:solidFill>
                <a:srgbClr val="4472C4"/>
              </a:solidFill>
              <a:latin typeface="ＭＳ Ｐゴシック" panose="020B0600070205080204" pitchFamily="50" charset="-128"/>
            </a:endParaRPr>
          </a:p>
        </p:txBody>
      </p:sp>
      <p:grpSp>
        <p:nvGrpSpPr>
          <p:cNvPr id="14" name="グループ化 13"/>
          <p:cNvGrpSpPr/>
          <p:nvPr/>
        </p:nvGrpSpPr>
        <p:grpSpPr>
          <a:xfrm>
            <a:off x="275512" y="2780716"/>
            <a:ext cx="9432001" cy="1404000"/>
            <a:chOff x="294560" y="2742611"/>
            <a:chExt cx="9432000" cy="1456985"/>
          </a:xfrm>
        </p:grpSpPr>
        <p:sp>
          <p:nvSpPr>
            <p:cNvPr id="90" name="右矢印 89"/>
            <p:cNvSpPr/>
            <p:nvPr/>
          </p:nvSpPr>
          <p:spPr>
            <a:xfrm>
              <a:off x="3185545" y="3239316"/>
              <a:ext cx="648000" cy="468000"/>
            </a:xfrm>
            <a:prstGeom prst="rightArrow">
              <a:avLst/>
            </a:prstGeom>
            <a:solidFill>
              <a:schemeClr val="accent4">
                <a:lumMod val="60000"/>
                <a:lumOff val="40000"/>
              </a:schemeClr>
            </a:solidFill>
            <a:ln w="28575">
              <a:solidFill>
                <a:schemeClr val="accent4"/>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pSp>
          <p:nvGrpSpPr>
            <p:cNvPr id="8" name="グループ化 7"/>
            <p:cNvGrpSpPr/>
            <p:nvPr/>
          </p:nvGrpSpPr>
          <p:grpSpPr>
            <a:xfrm>
              <a:off x="394529" y="2780711"/>
              <a:ext cx="2675247" cy="1366403"/>
              <a:chOff x="444457" y="2780711"/>
              <a:chExt cx="2675247" cy="1366403"/>
            </a:xfrm>
          </p:grpSpPr>
          <p:grpSp>
            <p:nvGrpSpPr>
              <p:cNvPr id="5" name="グループ化 4"/>
              <p:cNvGrpSpPr/>
              <p:nvPr/>
            </p:nvGrpSpPr>
            <p:grpSpPr>
              <a:xfrm>
                <a:off x="444457" y="2877900"/>
                <a:ext cx="2675247" cy="1269214"/>
                <a:chOff x="1034108" y="4432780"/>
                <a:chExt cx="2497230" cy="1224963"/>
              </a:xfrm>
            </p:grpSpPr>
            <p:grpSp>
              <p:nvGrpSpPr>
                <p:cNvPr id="37" name="グループ化 36"/>
                <p:cNvGrpSpPr/>
                <p:nvPr/>
              </p:nvGrpSpPr>
              <p:grpSpPr>
                <a:xfrm>
                  <a:off x="1034108" y="4432780"/>
                  <a:ext cx="2497230" cy="1224963"/>
                  <a:chOff x="337909" y="2470973"/>
                  <a:chExt cx="2497230" cy="1224963"/>
                </a:xfrm>
              </p:grpSpPr>
              <p:sp>
                <p:nvSpPr>
                  <p:cNvPr id="40" name="円/楕円 39"/>
                  <p:cNvSpPr/>
                  <p:nvPr/>
                </p:nvSpPr>
                <p:spPr>
                  <a:xfrm>
                    <a:off x="415617" y="2470973"/>
                    <a:ext cx="2419522" cy="1146581"/>
                  </a:xfrm>
                  <a:prstGeom prst="ellipse">
                    <a:avLst/>
                  </a:prstGeom>
                  <a:solidFill>
                    <a:srgbClr val="9BBB59">
                      <a:lumMod val="20000"/>
                      <a:lumOff val="80000"/>
                    </a:srgbClr>
                  </a:solidFill>
                  <a:ln w="9525" cap="flat" cmpd="sng" algn="ctr">
                    <a:solidFill>
                      <a:srgbClr val="9BBB59">
                        <a:lumMod val="75000"/>
                      </a:srgbClr>
                    </a:solidFill>
                    <a:prstDash val="solid"/>
                  </a:ln>
                  <a:effectLst/>
                </p:spPr>
                <p:txBody>
                  <a:bodyPr rtlCol="0" anchor="ctr"/>
                  <a:lstStyle/>
                  <a:p>
                    <a:pPr algn="ctr">
                      <a:defRPr/>
                    </a:pPr>
                    <a:endParaRPr kumimoji="0" lang="ja-JP" altLang="en-US" kern="0">
                      <a:solidFill>
                        <a:prstClr val="white"/>
                      </a:solidFill>
                    </a:endParaRPr>
                  </a:p>
                </p:txBody>
              </p:sp>
              <p:sp>
                <p:nvSpPr>
                  <p:cNvPr id="41" name="テキスト ボックス 40"/>
                  <p:cNvSpPr txBox="1"/>
                  <p:nvPr/>
                </p:nvSpPr>
                <p:spPr>
                  <a:xfrm>
                    <a:off x="337909" y="3215035"/>
                    <a:ext cx="1548000" cy="215780"/>
                  </a:xfrm>
                  <a:prstGeom prst="rect">
                    <a:avLst/>
                  </a:prstGeom>
                  <a:noFill/>
                </p:spPr>
                <p:txBody>
                  <a:bodyPr wrap="square" rtlCol="0">
                    <a:spAutoFit/>
                  </a:bodyPr>
                  <a:lstStyle/>
                  <a:p>
                    <a:pPr algn="ctr">
                      <a:defRPr/>
                    </a:pPr>
                    <a:r>
                      <a:rPr kumimoji="0" lang="ja-JP" altLang="en-US" sz="8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訪問看護ステーション</a:t>
                    </a:r>
                  </a:p>
                </p:txBody>
              </p:sp>
              <p:sp>
                <p:nvSpPr>
                  <p:cNvPr id="42" name="テキスト ボックス 41"/>
                  <p:cNvSpPr txBox="1"/>
                  <p:nvPr/>
                </p:nvSpPr>
                <p:spPr>
                  <a:xfrm>
                    <a:off x="687656" y="3395387"/>
                    <a:ext cx="1881850" cy="300549"/>
                  </a:xfrm>
                  <a:prstGeom prst="rect">
                    <a:avLst/>
                  </a:prstGeom>
                  <a:solidFill>
                    <a:sysClr val="window" lastClr="FFFFFF"/>
                  </a:solidFill>
                  <a:ln w="25400" cap="flat" cmpd="sng" algn="ctr">
                    <a:solidFill>
                      <a:srgbClr val="4BACC6"/>
                    </a:solidFill>
                    <a:prstDash val="solid"/>
                  </a:ln>
                  <a:effectLst/>
                </p:spPr>
                <p:txBody>
                  <a:bodyPr wrap="square" rtlCol="0">
                    <a:spAutoFit/>
                  </a:bodyPr>
                  <a:lstStyle/>
                  <a:p>
                    <a:pPr algn="ctr">
                      <a:lnSpc>
                        <a:spcPct val="150000"/>
                      </a:lnSpc>
                      <a:defRPr/>
                    </a:pPr>
                    <a:r>
                      <a:rPr kumimoji="0" lang="ja-JP" altLang="en-US" sz="9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特別地域訪問看護加算で定める地域</a:t>
                    </a:r>
                  </a:p>
                </p:txBody>
              </p:sp>
              <p:pic>
                <p:nvPicPr>
                  <p:cNvPr id="43" name="Picture 2" descr="http://1.bp.blogspot.com/-0L0XttO6MCg/UZmB9c_SsKI/AAAAAAAATYc/Vk-8_vEkUew/s800/house_2f.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38950" y="2591266"/>
                    <a:ext cx="584271" cy="568275"/>
                  </a:xfrm>
                  <a:prstGeom prst="rect">
                    <a:avLst/>
                  </a:prstGeom>
                  <a:noFill/>
                  <a:extLst>
                    <a:ext uri="{909E8E84-426E-40DD-AFC4-6F175D3DCCD1}">
                      <a14:hiddenFill xmlns:a14="http://schemas.microsoft.com/office/drawing/2010/main">
                        <a:solidFill>
                          <a:srgbClr val="FFFFFF"/>
                        </a:solidFill>
                      </a14:hiddenFill>
                    </a:ext>
                  </a:extLst>
                </p:spPr>
              </p:pic>
              <p:sp>
                <p:nvSpPr>
                  <p:cNvPr id="44" name="テキスト ボックス 43"/>
                  <p:cNvSpPr txBox="1"/>
                  <p:nvPr/>
                </p:nvSpPr>
                <p:spPr>
                  <a:xfrm>
                    <a:off x="1881514" y="3129978"/>
                    <a:ext cx="648000" cy="230832"/>
                  </a:xfrm>
                  <a:prstGeom prst="rect">
                    <a:avLst/>
                  </a:prstGeom>
                  <a:noFill/>
                </p:spPr>
                <p:txBody>
                  <a:bodyPr wrap="square" rtlCol="0">
                    <a:spAutoFit/>
                  </a:bodyPr>
                  <a:lstStyle/>
                  <a:p>
                    <a:pPr algn="ctr">
                      <a:defRPr/>
                    </a:pPr>
                    <a:r>
                      <a:rPr kumimoji="0" lang="ja-JP" altLang="en-US" sz="9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利用者宅</a:t>
                    </a:r>
                  </a:p>
                </p:txBody>
              </p:sp>
              <p:sp>
                <p:nvSpPr>
                  <p:cNvPr id="45" name="右矢印 44"/>
                  <p:cNvSpPr/>
                  <p:nvPr/>
                </p:nvSpPr>
                <p:spPr>
                  <a:xfrm rot="20280000" flipV="1">
                    <a:off x="1681069" y="2996358"/>
                    <a:ext cx="268836" cy="173724"/>
                  </a:xfrm>
                  <a:prstGeom prst="rightArrow">
                    <a:avLst/>
                  </a:prstGeom>
                  <a:solidFill>
                    <a:srgbClr val="F79646">
                      <a:lumMod val="60000"/>
                      <a:lumOff val="40000"/>
                    </a:srgbClr>
                  </a:solidFill>
                  <a:ln w="25400" cap="flat" cmpd="sng" algn="ctr">
                    <a:solidFill>
                      <a:srgbClr val="F79646"/>
                    </a:solidFill>
                    <a:prstDash val="solid"/>
                  </a:ln>
                  <a:effectLst/>
                </p:spPr>
                <p:txBody>
                  <a:bodyPr rtlCol="0" anchor="ctr"/>
                  <a:lstStyle/>
                  <a:p>
                    <a:pPr algn="ctr">
                      <a:defRPr/>
                    </a:pPr>
                    <a:endParaRPr kumimoji="0" lang="ja-JP" altLang="en-US" kern="0">
                      <a:solidFill>
                        <a:prstClr val="white"/>
                      </a:solidFill>
                    </a:endParaRPr>
                  </a:p>
                </p:txBody>
              </p:sp>
              <p:pic>
                <p:nvPicPr>
                  <p:cNvPr id="47" name="図 57" descr="build34.wmf"/>
                  <p:cNvPicPr>
                    <a:picLocks noChangeAspect="1"/>
                  </p:cNvPicPr>
                  <p:nvPr/>
                </p:nvPicPr>
                <p:blipFill>
                  <a:blip r:embed="rId4" cstate="print"/>
                  <a:srcRect/>
                  <a:stretch>
                    <a:fillRect/>
                  </a:stretch>
                </p:blipFill>
                <p:spPr bwMode="auto">
                  <a:xfrm>
                    <a:off x="735269" y="2858058"/>
                    <a:ext cx="676519" cy="347449"/>
                  </a:xfrm>
                  <a:prstGeom prst="rect">
                    <a:avLst/>
                  </a:prstGeom>
                  <a:noFill/>
                  <a:ln w="9525">
                    <a:noFill/>
                    <a:miter lim="800000"/>
                    <a:headEnd/>
                    <a:tailEnd/>
                  </a:ln>
                </p:spPr>
              </p:pic>
              <p:pic>
                <p:nvPicPr>
                  <p:cNvPr id="48" name="Picture 6" descr="http://3.bp.blogspot.com/-qg77VZduUQk/V2ub12BzJmI/AAAAAAAA7sk/6jW0yuZUngkXKin5Yp0HvUrmh8iBIwmlgCLcB/s800/houmon_shinryou_shifuku.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1248076" y="2704092"/>
                    <a:ext cx="433853" cy="594320"/>
                  </a:xfrm>
                  <a:prstGeom prst="rect">
                    <a:avLst/>
                  </a:prstGeom>
                  <a:noFill/>
                  <a:extLst>
                    <a:ext uri="{909E8E84-426E-40DD-AFC4-6F175D3DCCD1}">
                      <a14:hiddenFill xmlns:a14="http://schemas.microsoft.com/office/drawing/2010/main">
                        <a:solidFill>
                          <a:srgbClr val="FFFFFF"/>
                        </a:solidFill>
                      </a14:hiddenFill>
                    </a:ext>
                  </a:extLst>
                </p:spPr>
              </p:pic>
            </p:grpSp>
            <p:sp>
              <p:nvSpPr>
                <p:cNvPr id="49" name="テキスト ボックス 48"/>
                <p:cNvSpPr txBox="1"/>
                <p:nvPr/>
              </p:nvSpPr>
              <p:spPr>
                <a:xfrm>
                  <a:off x="1128807" y="4538941"/>
                  <a:ext cx="504000" cy="254312"/>
                </a:xfrm>
                <a:prstGeom prst="rect">
                  <a:avLst/>
                </a:prstGeom>
                <a:solidFill>
                  <a:schemeClr val="accent5">
                    <a:lumMod val="20000"/>
                    <a:lumOff val="80000"/>
                  </a:schemeClr>
                </a:solidFill>
                <a:ln w="28575">
                  <a:solidFill>
                    <a:schemeClr val="accent5"/>
                  </a:solid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a:defRPr/>
                  </a:pPr>
                  <a:r>
                    <a:rPr kumimoji="0" lang="ja-JP" altLang="en-US"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現行</a:t>
                  </a:r>
                </a:p>
              </p:txBody>
            </p:sp>
          </p:grpSp>
          <p:pic>
            <p:nvPicPr>
              <p:cNvPr id="92" name="Picture 2" descr="http://4.bp.blogspot.com/-bpRAktDRy3Y/WGnPYN1nibI/AAAAAAABA5c/4UKn82O-hx0npPoYWVqcFXlUALmmLCmhACLcB/s800/mountain_yam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1140015" y="2860600"/>
                <a:ext cx="456841" cy="330068"/>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http://4.bp.blogspot.com/-bpRAktDRy3Y/WGnPYN1nibI/AAAAAAABA5c/4UKn82O-hx0npPoYWVqcFXlUALmmLCmhACLcB/s800/mountain_yam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1437657" y="2780711"/>
                <a:ext cx="456841" cy="3300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グループ化 8"/>
            <p:cNvGrpSpPr/>
            <p:nvPr/>
          </p:nvGrpSpPr>
          <p:grpSpPr>
            <a:xfrm>
              <a:off x="3710270" y="2742611"/>
              <a:ext cx="2773826" cy="1414525"/>
              <a:chOff x="3760198" y="2742611"/>
              <a:chExt cx="2773826" cy="1414525"/>
            </a:xfrm>
          </p:grpSpPr>
          <p:grpSp>
            <p:nvGrpSpPr>
              <p:cNvPr id="68" name="グループ化 67"/>
              <p:cNvGrpSpPr/>
              <p:nvPr/>
            </p:nvGrpSpPr>
            <p:grpSpPr>
              <a:xfrm>
                <a:off x="3760198" y="2849819"/>
                <a:ext cx="2773826" cy="1307317"/>
                <a:chOff x="870961" y="4405201"/>
                <a:chExt cx="2589248" cy="1261737"/>
              </a:xfrm>
            </p:grpSpPr>
            <p:grpSp>
              <p:nvGrpSpPr>
                <p:cNvPr id="69" name="グループ化 68"/>
                <p:cNvGrpSpPr/>
                <p:nvPr/>
              </p:nvGrpSpPr>
              <p:grpSpPr>
                <a:xfrm>
                  <a:off x="1016326" y="4405201"/>
                  <a:ext cx="2443883" cy="1261737"/>
                  <a:chOff x="320127" y="2443394"/>
                  <a:chExt cx="2443883" cy="1261737"/>
                </a:xfrm>
              </p:grpSpPr>
              <p:sp>
                <p:nvSpPr>
                  <p:cNvPr id="71" name="円/楕円 70"/>
                  <p:cNvSpPr/>
                  <p:nvPr/>
                </p:nvSpPr>
                <p:spPr>
                  <a:xfrm>
                    <a:off x="344488" y="2443394"/>
                    <a:ext cx="2419522" cy="1146580"/>
                  </a:xfrm>
                  <a:prstGeom prst="ellipse">
                    <a:avLst/>
                  </a:prstGeom>
                  <a:solidFill>
                    <a:srgbClr val="9BBB59">
                      <a:lumMod val="20000"/>
                      <a:lumOff val="80000"/>
                    </a:srgbClr>
                  </a:solidFill>
                  <a:ln w="9525" cap="flat" cmpd="sng" algn="ctr">
                    <a:solidFill>
                      <a:srgbClr val="9BBB59">
                        <a:lumMod val="75000"/>
                      </a:srgbClr>
                    </a:solidFill>
                    <a:prstDash val="solid"/>
                  </a:ln>
                  <a:effectLst/>
                </p:spPr>
                <p:txBody>
                  <a:bodyPr rtlCol="0" anchor="ctr"/>
                  <a:lstStyle/>
                  <a:p>
                    <a:pPr algn="ctr">
                      <a:defRPr/>
                    </a:pPr>
                    <a:endParaRPr kumimoji="0" lang="ja-JP" altLang="en-US" kern="0">
                      <a:solidFill>
                        <a:prstClr val="white"/>
                      </a:solidFill>
                    </a:endParaRPr>
                  </a:p>
                </p:txBody>
              </p:sp>
              <p:sp>
                <p:nvSpPr>
                  <p:cNvPr id="72" name="テキスト ボックス 71"/>
                  <p:cNvSpPr txBox="1"/>
                  <p:nvPr/>
                </p:nvSpPr>
                <p:spPr>
                  <a:xfrm>
                    <a:off x="320127" y="3233420"/>
                    <a:ext cx="1548000" cy="215780"/>
                  </a:xfrm>
                  <a:prstGeom prst="rect">
                    <a:avLst/>
                  </a:prstGeom>
                  <a:noFill/>
                </p:spPr>
                <p:txBody>
                  <a:bodyPr wrap="square" rtlCol="0">
                    <a:spAutoFit/>
                  </a:bodyPr>
                  <a:lstStyle/>
                  <a:p>
                    <a:pPr algn="ctr">
                      <a:defRPr/>
                    </a:pPr>
                    <a:r>
                      <a:rPr kumimoji="0" lang="ja-JP" altLang="en-US" sz="8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訪問看護ステーション</a:t>
                    </a:r>
                  </a:p>
                </p:txBody>
              </p:sp>
              <p:sp>
                <p:nvSpPr>
                  <p:cNvPr id="73" name="テキスト ボックス 72"/>
                  <p:cNvSpPr txBox="1"/>
                  <p:nvPr/>
                </p:nvSpPr>
                <p:spPr>
                  <a:xfrm>
                    <a:off x="652092" y="3404582"/>
                    <a:ext cx="1881850" cy="300549"/>
                  </a:xfrm>
                  <a:prstGeom prst="rect">
                    <a:avLst/>
                  </a:prstGeom>
                  <a:solidFill>
                    <a:sysClr val="window" lastClr="FFFFFF"/>
                  </a:solidFill>
                  <a:ln w="25400" cap="flat" cmpd="sng" algn="ctr">
                    <a:solidFill>
                      <a:srgbClr val="4BACC6"/>
                    </a:solidFill>
                    <a:prstDash val="solid"/>
                  </a:ln>
                  <a:effectLst/>
                </p:spPr>
                <p:txBody>
                  <a:bodyPr wrap="square" rtlCol="0">
                    <a:spAutoFit/>
                  </a:bodyPr>
                  <a:lstStyle/>
                  <a:p>
                    <a:pPr algn="ctr">
                      <a:lnSpc>
                        <a:spcPct val="150000"/>
                      </a:lnSpc>
                      <a:defRPr/>
                    </a:pPr>
                    <a:r>
                      <a:rPr kumimoji="0" lang="ja-JP" altLang="en-US" sz="9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特別地域訪問看護加算で定める地域</a:t>
                    </a:r>
                  </a:p>
                </p:txBody>
              </p:sp>
              <p:pic>
                <p:nvPicPr>
                  <p:cNvPr id="74" name="Picture 2" descr="http://1.bp.blogspot.com/-0L0XttO6MCg/UZmB9c_SsKI/AAAAAAAATYc/Vk-8_vEkUew/s800/house_2f.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38950" y="2591266"/>
                    <a:ext cx="584271" cy="568275"/>
                  </a:xfrm>
                  <a:prstGeom prst="rect">
                    <a:avLst/>
                  </a:prstGeom>
                  <a:noFill/>
                  <a:extLst>
                    <a:ext uri="{909E8E84-426E-40DD-AFC4-6F175D3DCCD1}">
                      <a14:hiddenFill xmlns:a14="http://schemas.microsoft.com/office/drawing/2010/main">
                        <a:solidFill>
                          <a:srgbClr val="FFFFFF"/>
                        </a:solidFill>
                      </a14:hiddenFill>
                    </a:ext>
                  </a:extLst>
                </p:spPr>
              </p:pic>
              <p:sp>
                <p:nvSpPr>
                  <p:cNvPr id="75" name="テキスト ボックス 74"/>
                  <p:cNvSpPr txBox="1"/>
                  <p:nvPr/>
                </p:nvSpPr>
                <p:spPr>
                  <a:xfrm>
                    <a:off x="1881514" y="3129978"/>
                    <a:ext cx="648000" cy="230832"/>
                  </a:xfrm>
                  <a:prstGeom prst="rect">
                    <a:avLst/>
                  </a:prstGeom>
                  <a:noFill/>
                </p:spPr>
                <p:txBody>
                  <a:bodyPr wrap="square" rtlCol="0">
                    <a:spAutoFit/>
                  </a:bodyPr>
                  <a:lstStyle/>
                  <a:p>
                    <a:pPr algn="ctr">
                      <a:defRPr/>
                    </a:pPr>
                    <a:r>
                      <a:rPr kumimoji="0" lang="ja-JP" altLang="en-US" sz="9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利用者宅</a:t>
                    </a:r>
                  </a:p>
                </p:txBody>
              </p:sp>
              <p:sp>
                <p:nvSpPr>
                  <p:cNvPr id="76" name="右矢印 75"/>
                  <p:cNvSpPr/>
                  <p:nvPr/>
                </p:nvSpPr>
                <p:spPr>
                  <a:xfrm rot="20280000" flipV="1">
                    <a:off x="1654396" y="2996358"/>
                    <a:ext cx="268836" cy="173724"/>
                  </a:xfrm>
                  <a:prstGeom prst="rightArrow">
                    <a:avLst/>
                  </a:prstGeom>
                  <a:solidFill>
                    <a:srgbClr val="F79646">
                      <a:lumMod val="60000"/>
                      <a:lumOff val="40000"/>
                    </a:srgbClr>
                  </a:solidFill>
                  <a:ln w="25400" cap="flat" cmpd="sng" algn="ctr">
                    <a:solidFill>
                      <a:srgbClr val="F79646"/>
                    </a:solidFill>
                    <a:prstDash val="solid"/>
                  </a:ln>
                  <a:effectLst/>
                </p:spPr>
                <p:txBody>
                  <a:bodyPr rtlCol="0" anchor="ctr"/>
                  <a:lstStyle/>
                  <a:p>
                    <a:pPr algn="ctr">
                      <a:defRPr/>
                    </a:pPr>
                    <a:endParaRPr kumimoji="0" lang="ja-JP" altLang="en-US" kern="0">
                      <a:solidFill>
                        <a:prstClr val="white"/>
                      </a:solidFill>
                    </a:endParaRPr>
                  </a:p>
                </p:txBody>
              </p:sp>
              <p:pic>
                <p:nvPicPr>
                  <p:cNvPr id="77" name="図 57" descr="build34.wmf"/>
                  <p:cNvPicPr>
                    <a:picLocks noChangeAspect="1"/>
                  </p:cNvPicPr>
                  <p:nvPr/>
                </p:nvPicPr>
                <p:blipFill>
                  <a:blip r:embed="rId4" cstate="print"/>
                  <a:srcRect/>
                  <a:stretch>
                    <a:fillRect/>
                  </a:stretch>
                </p:blipFill>
                <p:spPr bwMode="auto">
                  <a:xfrm>
                    <a:off x="717487" y="2876445"/>
                    <a:ext cx="676519" cy="347449"/>
                  </a:xfrm>
                  <a:prstGeom prst="rect">
                    <a:avLst/>
                  </a:prstGeom>
                  <a:noFill/>
                  <a:ln w="9525">
                    <a:noFill/>
                    <a:miter lim="800000"/>
                    <a:headEnd/>
                    <a:tailEnd/>
                  </a:ln>
                </p:spPr>
              </p:pic>
              <p:pic>
                <p:nvPicPr>
                  <p:cNvPr id="78" name="Picture 6" descr="http://3.bp.blogspot.com/-qg77VZduUQk/V2ub12BzJmI/AAAAAAAA7sk/6jW0yuZUngkXKin5Yp0HvUrmh8iBIwmlgCLcB/s800/houmon_shinryou_shifuku.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1230294" y="2722479"/>
                    <a:ext cx="433853" cy="594320"/>
                  </a:xfrm>
                  <a:prstGeom prst="rect">
                    <a:avLst/>
                  </a:prstGeom>
                  <a:noFill/>
                  <a:extLst>
                    <a:ext uri="{909E8E84-426E-40DD-AFC4-6F175D3DCCD1}">
                      <a14:hiddenFill xmlns:a14="http://schemas.microsoft.com/office/drawing/2010/main">
                        <a:solidFill>
                          <a:srgbClr val="FFFFFF"/>
                        </a:solidFill>
                      </a14:hiddenFill>
                    </a:ext>
                  </a:extLst>
                </p:spPr>
              </p:pic>
            </p:grpSp>
            <p:sp>
              <p:nvSpPr>
                <p:cNvPr id="70" name="テキスト ボックス 69"/>
                <p:cNvSpPr txBox="1"/>
                <p:nvPr/>
              </p:nvSpPr>
              <p:spPr>
                <a:xfrm>
                  <a:off x="870961" y="4511362"/>
                  <a:ext cx="806507" cy="254311"/>
                </a:xfrm>
                <a:prstGeom prst="rect">
                  <a:avLst/>
                </a:prstGeom>
                <a:solidFill>
                  <a:schemeClr val="accent2">
                    <a:lumMod val="40000"/>
                    <a:lumOff val="60000"/>
                  </a:schemeClr>
                </a:solidFill>
                <a:ln w="28575">
                  <a:solidFill>
                    <a:schemeClr val="accent2"/>
                  </a:solid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a:defRPr/>
                  </a:pPr>
                  <a:r>
                    <a:rPr kumimoji="0" lang="ja-JP" altLang="en-US"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イ（現行）</a:t>
                  </a:r>
                </a:p>
              </p:txBody>
            </p:sp>
          </p:grpSp>
          <p:pic>
            <p:nvPicPr>
              <p:cNvPr id="94" name="Picture 2" descr="http://4.bp.blogspot.com/-bpRAktDRy3Y/WGnPYN1nibI/AAAAAAABA5c/4UKn82O-hx0npPoYWVqcFXlUALmmLCmhACLcB/s800/mountain_yam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4683315" y="2822500"/>
                <a:ext cx="456841" cy="330068"/>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2" descr="http://4.bp.blogspot.com/-bpRAktDRy3Y/WGnPYN1nibI/AAAAAAABA5c/4UKn82O-hx0npPoYWVqcFXlUALmmLCmhACLcB/s800/mountain_yam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4980957" y="2742611"/>
                <a:ext cx="456841" cy="3300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グループ化 9"/>
            <p:cNvGrpSpPr/>
            <p:nvPr/>
          </p:nvGrpSpPr>
          <p:grpSpPr>
            <a:xfrm>
              <a:off x="6633366" y="2804423"/>
              <a:ext cx="2966624" cy="1351124"/>
              <a:chOff x="6769019" y="2852048"/>
              <a:chExt cx="2966624" cy="1351124"/>
            </a:xfrm>
          </p:grpSpPr>
          <p:grpSp>
            <p:nvGrpSpPr>
              <p:cNvPr id="6" name="グループ化 5"/>
              <p:cNvGrpSpPr/>
              <p:nvPr/>
            </p:nvGrpSpPr>
            <p:grpSpPr>
              <a:xfrm>
                <a:off x="6769019" y="2920993"/>
                <a:ext cx="2966624" cy="1282179"/>
                <a:chOff x="6769019" y="2778118"/>
                <a:chExt cx="2966624" cy="1282179"/>
              </a:xfrm>
            </p:grpSpPr>
            <p:grpSp>
              <p:nvGrpSpPr>
                <p:cNvPr id="79" name="グループ化 78"/>
                <p:cNvGrpSpPr/>
                <p:nvPr/>
              </p:nvGrpSpPr>
              <p:grpSpPr>
                <a:xfrm>
                  <a:off x="6769019" y="2778118"/>
                  <a:ext cx="2966624" cy="1282179"/>
                  <a:chOff x="746354" y="4369572"/>
                  <a:chExt cx="2769215" cy="1237475"/>
                </a:xfrm>
              </p:grpSpPr>
              <p:grpSp>
                <p:nvGrpSpPr>
                  <p:cNvPr id="80" name="グループ化 79"/>
                  <p:cNvGrpSpPr/>
                  <p:nvPr/>
                </p:nvGrpSpPr>
                <p:grpSpPr>
                  <a:xfrm>
                    <a:off x="746354" y="4369572"/>
                    <a:ext cx="2769215" cy="1237475"/>
                    <a:chOff x="50155" y="2407765"/>
                    <a:chExt cx="2769215" cy="1237475"/>
                  </a:xfrm>
                </p:grpSpPr>
                <p:sp>
                  <p:nvSpPr>
                    <p:cNvPr id="82" name="円/楕円 81"/>
                    <p:cNvSpPr/>
                    <p:nvPr/>
                  </p:nvSpPr>
                  <p:spPr>
                    <a:xfrm>
                      <a:off x="1287597" y="2407765"/>
                      <a:ext cx="1344178" cy="1146580"/>
                    </a:xfrm>
                    <a:prstGeom prst="ellipse">
                      <a:avLst/>
                    </a:prstGeom>
                    <a:solidFill>
                      <a:srgbClr val="9BBB59">
                        <a:lumMod val="20000"/>
                        <a:lumOff val="80000"/>
                      </a:srgbClr>
                    </a:solidFill>
                    <a:ln w="9525" cap="flat" cmpd="sng" algn="ctr">
                      <a:solidFill>
                        <a:srgbClr val="9BBB59">
                          <a:lumMod val="75000"/>
                        </a:srgbClr>
                      </a:solidFill>
                      <a:prstDash val="solid"/>
                    </a:ln>
                    <a:effectLst/>
                  </p:spPr>
                  <p:txBody>
                    <a:bodyPr rtlCol="0" anchor="ctr"/>
                    <a:lstStyle/>
                    <a:p>
                      <a:pPr algn="ctr">
                        <a:defRPr/>
                      </a:pPr>
                      <a:endParaRPr kumimoji="0" lang="ja-JP" altLang="en-US" kern="0">
                        <a:solidFill>
                          <a:prstClr val="white"/>
                        </a:solidFill>
                      </a:endParaRPr>
                    </a:p>
                  </p:txBody>
                </p:sp>
                <p:sp>
                  <p:nvSpPr>
                    <p:cNvPr id="83" name="テキスト ボックス 82"/>
                    <p:cNvSpPr txBox="1"/>
                    <p:nvPr/>
                  </p:nvSpPr>
                  <p:spPr>
                    <a:xfrm>
                      <a:off x="50155" y="3286292"/>
                      <a:ext cx="1548000" cy="215780"/>
                    </a:xfrm>
                    <a:prstGeom prst="rect">
                      <a:avLst/>
                    </a:prstGeom>
                    <a:noFill/>
                  </p:spPr>
                  <p:txBody>
                    <a:bodyPr wrap="square" rtlCol="0">
                      <a:spAutoFit/>
                    </a:bodyPr>
                    <a:lstStyle/>
                    <a:p>
                      <a:pPr>
                        <a:defRPr/>
                      </a:pPr>
                      <a:r>
                        <a:rPr kumimoji="0" lang="ja-JP" altLang="en-US" sz="8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訪問看護ステーション</a:t>
                      </a:r>
                    </a:p>
                  </p:txBody>
                </p:sp>
                <p:sp>
                  <p:nvSpPr>
                    <p:cNvPr id="84" name="テキスト ボックス 83"/>
                    <p:cNvSpPr txBox="1"/>
                    <p:nvPr/>
                  </p:nvSpPr>
                  <p:spPr>
                    <a:xfrm>
                      <a:off x="1105542" y="3367810"/>
                      <a:ext cx="1713828" cy="277430"/>
                    </a:xfrm>
                    <a:prstGeom prst="rect">
                      <a:avLst/>
                    </a:prstGeom>
                    <a:solidFill>
                      <a:sysClr val="window" lastClr="FFFFFF"/>
                    </a:solidFill>
                    <a:ln w="25400" cap="flat" cmpd="sng" algn="ctr">
                      <a:solidFill>
                        <a:srgbClr val="4BACC6"/>
                      </a:solidFill>
                      <a:prstDash val="solid"/>
                    </a:ln>
                    <a:effectLst/>
                  </p:spPr>
                  <p:txBody>
                    <a:bodyPr wrap="square" rtlCol="0">
                      <a:spAutoFit/>
                    </a:bodyPr>
                    <a:lstStyle/>
                    <a:p>
                      <a:pPr algn="ctr">
                        <a:lnSpc>
                          <a:spcPct val="150000"/>
                        </a:lnSpc>
                        <a:defRPr/>
                      </a:pPr>
                      <a:r>
                        <a:rPr kumimoji="0" lang="ja-JP" altLang="en-US" sz="8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特別地域訪問看護加算で定める地域</a:t>
                      </a:r>
                    </a:p>
                  </p:txBody>
                </p:sp>
                <p:pic>
                  <p:nvPicPr>
                    <p:cNvPr id="85" name="Picture 2" descr="http://1.bp.blogspot.com/-0L0XttO6MCg/UZmB9c_SsKI/AAAAAAAATYc/Vk-8_vEkUew/s800/house_2f.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2212" y="2664809"/>
                      <a:ext cx="584271" cy="568275"/>
                    </a:xfrm>
                    <a:prstGeom prst="rect">
                      <a:avLst/>
                    </a:prstGeom>
                    <a:noFill/>
                    <a:extLst>
                      <a:ext uri="{909E8E84-426E-40DD-AFC4-6F175D3DCCD1}">
                        <a14:hiddenFill xmlns:a14="http://schemas.microsoft.com/office/drawing/2010/main">
                          <a:solidFill>
                            <a:srgbClr val="FFFFFF"/>
                          </a:solidFill>
                        </a14:hiddenFill>
                      </a:ext>
                    </a:extLst>
                  </p:spPr>
                </p:pic>
                <p:sp>
                  <p:nvSpPr>
                    <p:cNvPr id="86" name="テキスト ボックス 85"/>
                    <p:cNvSpPr txBox="1"/>
                    <p:nvPr/>
                  </p:nvSpPr>
                  <p:spPr>
                    <a:xfrm>
                      <a:off x="1614776" y="3203521"/>
                      <a:ext cx="648000" cy="230832"/>
                    </a:xfrm>
                    <a:prstGeom prst="rect">
                      <a:avLst/>
                    </a:prstGeom>
                    <a:noFill/>
                  </p:spPr>
                  <p:txBody>
                    <a:bodyPr wrap="square" rtlCol="0">
                      <a:spAutoFit/>
                    </a:bodyPr>
                    <a:lstStyle/>
                    <a:p>
                      <a:pPr algn="ctr">
                        <a:defRPr/>
                      </a:pPr>
                      <a:r>
                        <a:rPr kumimoji="0" lang="ja-JP" altLang="en-US" sz="9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利用者宅</a:t>
                      </a:r>
                    </a:p>
                  </p:txBody>
                </p:sp>
                <p:sp>
                  <p:nvSpPr>
                    <p:cNvPr id="87" name="右矢印 86"/>
                    <p:cNvSpPr/>
                    <p:nvPr/>
                  </p:nvSpPr>
                  <p:spPr>
                    <a:xfrm rot="21360000" flipV="1">
                      <a:off x="1055062" y="2936938"/>
                      <a:ext cx="638485" cy="173724"/>
                    </a:xfrm>
                    <a:prstGeom prst="rightArrow">
                      <a:avLst/>
                    </a:prstGeom>
                    <a:solidFill>
                      <a:srgbClr val="F79646">
                        <a:lumMod val="60000"/>
                        <a:lumOff val="40000"/>
                      </a:srgbClr>
                    </a:solidFill>
                    <a:ln w="25400" cap="flat" cmpd="sng" algn="ctr">
                      <a:solidFill>
                        <a:srgbClr val="F79646"/>
                      </a:solidFill>
                      <a:prstDash val="solid"/>
                    </a:ln>
                    <a:effectLst/>
                  </p:spPr>
                  <p:txBody>
                    <a:bodyPr rtlCol="0" anchor="ctr"/>
                    <a:lstStyle/>
                    <a:p>
                      <a:pPr algn="ctr">
                        <a:defRPr/>
                      </a:pPr>
                      <a:endParaRPr kumimoji="0" lang="ja-JP" altLang="en-US" kern="0">
                        <a:solidFill>
                          <a:prstClr val="white"/>
                        </a:solidFill>
                      </a:endParaRPr>
                    </a:p>
                  </p:txBody>
                </p:sp>
                <p:pic>
                  <p:nvPicPr>
                    <p:cNvPr id="88" name="図 57" descr="build34.wmf"/>
                    <p:cNvPicPr>
                      <a:picLocks noChangeAspect="1"/>
                    </p:cNvPicPr>
                    <p:nvPr/>
                  </p:nvPicPr>
                  <p:blipFill>
                    <a:blip r:embed="rId4" cstate="print"/>
                    <a:srcRect/>
                    <a:stretch>
                      <a:fillRect/>
                    </a:stretch>
                  </p:blipFill>
                  <p:spPr bwMode="auto">
                    <a:xfrm>
                      <a:off x="317024" y="3008837"/>
                      <a:ext cx="593367" cy="304743"/>
                    </a:xfrm>
                    <a:prstGeom prst="rect">
                      <a:avLst/>
                    </a:prstGeom>
                    <a:noFill/>
                    <a:ln w="9525">
                      <a:noFill/>
                      <a:miter lim="800000"/>
                      <a:headEnd/>
                      <a:tailEnd/>
                    </a:ln>
                  </p:spPr>
                </p:pic>
                <p:pic>
                  <p:nvPicPr>
                    <p:cNvPr id="89" name="Picture 6" descr="http://3.bp.blogspot.com/-qg77VZduUQk/V2ub12BzJmI/AAAAAAAA7sk/6jW0yuZUngkXKin5Yp0HvUrmh8iBIwmlgCLcB/s800/houmon_shinryou_shifuku.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737465" y="2786743"/>
                      <a:ext cx="433853" cy="594320"/>
                    </a:xfrm>
                    <a:prstGeom prst="rect">
                      <a:avLst/>
                    </a:prstGeom>
                    <a:noFill/>
                    <a:extLst>
                      <a:ext uri="{909E8E84-426E-40DD-AFC4-6F175D3DCCD1}">
                        <a14:hiddenFill xmlns:a14="http://schemas.microsoft.com/office/drawing/2010/main">
                          <a:solidFill>
                            <a:srgbClr val="FFFFFF"/>
                          </a:solidFill>
                        </a14:hiddenFill>
                      </a:ext>
                    </a:extLst>
                  </p:spPr>
                </p:pic>
              </p:grpSp>
              <p:sp>
                <p:nvSpPr>
                  <p:cNvPr id="81" name="テキスト ボックス 80"/>
                  <p:cNvSpPr txBox="1"/>
                  <p:nvPr/>
                </p:nvSpPr>
                <p:spPr>
                  <a:xfrm>
                    <a:off x="1479796" y="4452527"/>
                    <a:ext cx="504000" cy="254311"/>
                  </a:xfrm>
                  <a:prstGeom prst="rect">
                    <a:avLst/>
                  </a:prstGeom>
                  <a:solidFill>
                    <a:schemeClr val="accent2">
                      <a:lumMod val="40000"/>
                      <a:lumOff val="60000"/>
                    </a:schemeClr>
                  </a:solidFill>
                  <a:ln w="28575">
                    <a:solidFill>
                      <a:schemeClr val="accent2"/>
                    </a:solid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a:defRPr/>
                    </a:pPr>
                    <a:r>
                      <a:rPr kumimoji="0" lang="ja-JP" altLang="en-US"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ロ</a:t>
                    </a:r>
                  </a:p>
                </p:txBody>
              </p:sp>
            </p:grpSp>
            <p:pic>
              <p:nvPicPr>
                <p:cNvPr id="91" name="Picture 4" descr="http://3.bp.blogspot.com/-kyCggVWkmro/Uku9bVG2B7I/AAAAAAAAYic/El5YLTvXyQs/s800/tatemono_buildings.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185248" y="3074413"/>
                  <a:ext cx="328240" cy="293005"/>
                </a:xfrm>
                <a:prstGeom prst="rect">
                  <a:avLst/>
                </a:prstGeom>
                <a:noFill/>
                <a:extLst>
                  <a:ext uri="{909E8E84-426E-40DD-AFC4-6F175D3DCCD1}">
                    <a14:hiddenFill xmlns:a14="http://schemas.microsoft.com/office/drawing/2010/main">
                      <a:solidFill>
                        <a:srgbClr val="FFFFFF"/>
                      </a:solidFill>
                    </a14:hiddenFill>
                  </a:ext>
                </a:extLst>
              </p:spPr>
            </p:pic>
          </p:grpSp>
          <p:pic>
            <p:nvPicPr>
              <p:cNvPr id="96" name="Picture 2" descr="http://4.bp.blogspot.com/-bpRAktDRy3Y/WGnPYN1nibI/AAAAAAABA5c/4UKn82O-hx0npPoYWVqcFXlUALmmLCmhACLcB/s800/mountain_yam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8995415" y="2984088"/>
                <a:ext cx="456841" cy="330068"/>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2" descr="http://4.bp.blogspot.com/-bpRAktDRy3Y/WGnPYN1nibI/AAAAAAABA5c/4UKn82O-hx0npPoYWVqcFXlUALmmLCmhACLcB/s800/mountain_yama.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8766994" y="2852048"/>
                <a:ext cx="456841" cy="330068"/>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角丸四角形 11"/>
            <p:cNvSpPr/>
            <p:nvPr/>
          </p:nvSpPr>
          <p:spPr>
            <a:xfrm>
              <a:off x="294560" y="2759596"/>
              <a:ext cx="9432000" cy="1440000"/>
            </a:xfrm>
            <a:prstGeom prst="roundRect">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 name="加算記号 6"/>
            <p:cNvSpPr/>
            <p:nvPr/>
          </p:nvSpPr>
          <p:spPr>
            <a:xfrm>
              <a:off x="6530821" y="3218220"/>
              <a:ext cx="432000" cy="432000"/>
            </a:xfrm>
            <a:prstGeom prst="mathPlus">
              <a:avLst/>
            </a:prstGeom>
            <a:solidFill>
              <a:schemeClr val="accent4">
                <a:lumMod val="60000"/>
                <a:lumOff val="40000"/>
              </a:schemeClr>
            </a:solidFill>
            <a:ln w="28575">
              <a:solidFill>
                <a:schemeClr val="accent4"/>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ja-JP" altLang="en-US">
                <a:solidFill>
                  <a:prstClr val="white"/>
                </a:solidFill>
              </a:endParaRPr>
            </a:p>
          </p:txBody>
        </p:sp>
      </p:grpSp>
      <p:sp>
        <p:nvSpPr>
          <p:cNvPr id="58" name="テキスト ボックス 57"/>
          <p:cNvSpPr txBox="1"/>
          <p:nvPr/>
        </p:nvSpPr>
        <p:spPr>
          <a:xfrm>
            <a:off x="361317" y="5008994"/>
            <a:ext cx="5292000" cy="276999"/>
          </a:xfrm>
          <a:prstGeom prst="rect">
            <a:avLst/>
          </a:prstGeom>
          <a:noFill/>
        </p:spPr>
        <p:txBody>
          <a:bodyPr wrap="square" rtlCol="0">
            <a:spAutoFit/>
          </a:bodyPr>
          <a:lstStyle/>
          <a:p>
            <a:pPr>
              <a:defRPr/>
            </a:pPr>
            <a:r>
              <a:rPr lang="ja-JP" altLang="en-US" sz="1200" dirty="0">
                <a:solidFill>
                  <a:prstClr val="black"/>
                </a:solidFill>
                <a:latin typeface="ＭＳ Ｐゴシック"/>
                <a:cs typeface="Meiryo UI" panose="020B0604030504040204" pitchFamily="50" charset="-128"/>
              </a:rPr>
              <a:t>［算定要件］</a:t>
            </a:r>
            <a:r>
              <a:rPr lang="ja-JP" altLang="en-US" sz="1100" dirty="0">
                <a:solidFill>
                  <a:prstClr val="black"/>
                </a:solidFill>
                <a:latin typeface="ＭＳ Ｐゴシック"/>
                <a:cs typeface="Meiryo UI" panose="020B0604030504040204" pitchFamily="50" charset="-128"/>
              </a:rPr>
              <a:t>　訪問看護療養費の当該加算と同様</a:t>
            </a:r>
            <a:endParaRPr lang="en-US" altLang="ja-JP" sz="1100" dirty="0">
              <a:solidFill>
                <a:prstClr val="black"/>
              </a:solidFill>
              <a:latin typeface="ＭＳ Ｐゴシック"/>
              <a:cs typeface="Meiryo UI" panose="020B0604030504040204" pitchFamily="50" charset="-128"/>
            </a:endParaRPr>
          </a:p>
        </p:txBody>
      </p:sp>
      <p:graphicFrame>
        <p:nvGraphicFramePr>
          <p:cNvPr id="60" name="表 59"/>
          <p:cNvGraphicFramePr>
            <a:graphicFrameLocks noGrp="1"/>
          </p:cNvGraphicFramePr>
          <p:nvPr>
            <p:extLst/>
          </p:nvPr>
        </p:nvGraphicFramePr>
        <p:xfrm>
          <a:off x="6954350" y="4449688"/>
          <a:ext cx="2772000" cy="2326640"/>
        </p:xfrm>
        <a:graphic>
          <a:graphicData uri="http://schemas.openxmlformats.org/drawingml/2006/table">
            <a:tbl>
              <a:tblPr firstRow="1" bandRow="1">
                <a:tableStyleId>{5940675A-B579-460E-94D1-54222C63F5DA}</a:tableStyleId>
              </a:tblPr>
              <a:tblGrid>
                <a:gridCol w="2772000">
                  <a:extLst>
                    <a:ext uri="{9D8B030D-6E8A-4147-A177-3AD203B41FA5}">
                      <a16:colId xmlns="" xmlns:a16="http://schemas.microsoft.com/office/drawing/2014/main" val="20000"/>
                    </a:ext>
                  </a:extLst>
                </a:gridCol>
              </a:tblGrid>
              <a:tr h="1345849">
                <a:tc>
                  <a:txBody>
                    <a:bodyPr/>
                    <a:lstStyle/>
                    <a:p>
                      <a:pPr marL="171450" indent="-171450">
                        <a:lnSpc>
                          <a:spcPts val="1100"/>
                        </a:lnSpc>
                        <a:buFont typeface="Arial" panose="020B0604020202020204" pitchFamily="34" charset="0"/>
                        <a:buChar char="•"/>
                      </a:pP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離島振興法（昭和二十八年法律第七十二号）第二条第一項の規定により</a:t>
                      </a:r>
                      <a:r>
                        <a:rPr kumimoji="1" lang="ja-JP" altLang="en-US" sz="900" u="sng" dirty="0">
                          <a:latin typeface="メイリオ" panose="020B0604030504040204" pitchFamily="50" charset="-128"/>
                          <a:ea typeface="メイリオ" panose="020B0604030504040204" pitchFamily="50" charset="-128"/>
                          <a:cs typeface="メイリオ" panose="020B0604030504040204" pitchFamily="50" charset="-128"/>
                        </a:rPr>
                        <a:t>離島振興対策実施地域として指定された離島の地域</a:t>
                      </a:r>
                      <a:endParaRPr kumimoji="1" lang="en-US" altLang="ja-JP" sz="900" u="sng" dirty="0">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lnSpc>
                          <a:spcPts val="1100"/>
                        </a:lnSpc>
                        <a:buFont typeface="Arial" panose="020B0604020202020204" pitchFamily="34" charset="0"/>
                        <a:buChar char="•"/>
                      </a:pP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奄美群島振興開発特別措置法（昭和二十九年法律第百八十九号）第一条に規定する</a:t>
                      </a:r>
                      <a:r>
                        <a:rPr kumimoji="1" lang="ja-JP" altLang="en-US" sz="900" u="sng" dirty="0">
                          <a:latin typeface="メイリオ" panose="020B0604030504040204" pitchFamily="50" charset="-128"/>
                          <a:ea typeface="メイリオ" panose="020B0604030504040204" pitchFamily="50" charset="-128"/>
                          <a:cs typeface="メイリオ" panose="020B0604030504040204" pitchFamily="50" charset="-128"/>
                        </a:rPr>
                        <a:t>奄美群島の地域</a:t>
                      </a:r>
                      <a:endParaRPr kumimoji="1" lang="en-US" altLang="ja-JP" sz="900" u="sng" dirty="0">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lnSpc>
                          <a:spcPts val="1100"/>
                        </a:lnSpc>
                        <a:buFont typeface="Arial" panose="020B0604020202020204" pitchFamily="34" charset="0"/>
                        <a:buChar char="•"/>
                      </a:pP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山村振興法（昭和四十年法律第六十四号）第七条第一項の規定により</a:t>
                      </a:r>
                      <a:r>
                        <a:rPr kumimoji="1" lang="ja-JP" altLang="en-US" sz="900" u="sng" dirty="0">
                          <a:latin typeface="メイリオ" panose="020B0604030504040204" pitchFamily="50" charset="-128"/>
                          <a:ea typeface="メイリオ" panose="020B0604030504040204" pitchFamily="50" charset="-128"/>
                          <a:cs typeface="メイリオ" panose="020B0604030504040204" pitchFamily="50" charset="-128"/>
                        </a:rPr>
                        <a:t>振興山村として指定された山村の地域</a:t>
                      </a:r>
                      <a:endParaRPr kumimoji="1" lang="en-US" altLang="ja-JP" sz="900" u="none" dirty="0">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lnSpc>
                          <a:spcPts val="1100"/>
                        </a:lnSpc>
                        <a:buFont typeface="Arial" panose="020B0604020202020204" pitchFamily="34" charset="0"/>
                        <a:buChar char="•"/>
                      </a:pPr>
                      <a:r>
                        <a:rPr kumimoji="1" lang="ja-JP" altLang="en-US" sz="900" u="none" dirty="0">
                          <a:latin typeface="メイリオ" panose="020B0604030504040204" pitchFamily="50" charset="-128"/>
                          <a:ea typeface="メイリオ" panose="020B0604030504040204" pitchFamily="50" charset="-128"/>
                          <a:cs typeface="メイリオ" panose="020B0604030504040204" pitchFamily="50" charset="-128"/>
                        </a:rPr>
                        <a:t>小笠原諸島振興開発特別措置法（昭和四十四年法律第七十九号）第四条第一項に規定する</a:t>
                      </a: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小笠原諸島の地域</a:t>
                      </a:r>
                      <a:endParaRPr kumimoji="1" lang="en-US" altLang="ja-JP" sz="900" dirty="0">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lnSpc>
                          <a:spcPts val="1100"/>
                        </a:lnSpc>
                        <a:buFont typeface="Arial" panose="020B0604020202020204" pitchFamily="34" charset="0"/>
                        <a:buChar char="•"/>
                      </a:pP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沖縄振興特別措置法（平成十四年法律第十四号）第三条第三号に規定する</a:t>
                      </a:r>
                      <a:r>
                        <a:rPr kumimoji="1" lang="ja-JP" altLang="en-US" sz="900" u="sng" dirty="0">
                          <a:latin typeface="メイリオ" panose="020B0604030504040204" pitchFamily="50" charset="-128"/>
                          <a:ea typeface="メイリオ" panose="020B0604030504040204" pitchFamily="50" charset="-128"/>
                          <a:cs typeface="メイリオ" panose="020B0604030504040204" pitchFamily="50" charset="-128"/>
                        </a:rPr>
                        <a:t>離島</a:t>
                      </a:r>
                      <a:endParaRPr kumimoji="1" lang="en-US" altLang="ja-JP" sz="900" u="sng" dirty="0">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lnSpc>
                          <a:spcPts val="1100"/>
                        </a:lnSpc>
                        <a:buFont typeface="Arial" panose="020B0604020202020204" pitchFamily="34" charset="0"/>
                        <a:buChar char="•"/>
                      </a:pP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過疎地域自立促進特別措置法（平成十二年法律第十五号）第二条第一項に規定する</a:t>
                      </a:r>
                      <a:r>
                        <a:rPr kumimoji="1" lang="ja-JP" altLang="en-US" sz="900" u="sng" dirty="0">
                          <a:latin typeface="メイリオ" panose="020B0604030504040204" pitchFamily="50" charset="-128"/>
                          <a:ea typeface="メイリオ" panose="020B0604030504040204" pitchFamily="50" charset="-128"/>
                          <a:cs typeface="メイリオ" panose="020B0604030504040204" pitchFamily="50" charset="-128"/>
                        </a:rPr>
                        <a:t>過疎地域</a:t>
                      </a:r>
                      <a:endParaRPr kumimoji="1" lang="ja-JP" altLang="en-US" sz="800" u="sng"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9050" cap="flat" cmpd="sng" algn="ctr">
                      <a:solidFill>
                        <a:schemeClr val="accent6">
                          <a:lumMod val="75000"/>
                        </a:schemeClr>
                      </a:solidFill>
                      <a:prstDash val="solid"/>
                      <a:round/>
                      <a:headEnd type="none" w="med" len="med"/>
                      <a:tailEnd type="none" w="med" len="med"/>
                    </a:lnL>
                    <a:lnR w="19050" cap="flat" cmpd="sng" algn="ctr">
                      <a:solidFill>
                        <a:schemeClr val="accent6">
                          <a:lumMod val="75000"/>
                        </a:schemeClr>
                      </a:solidFill>
                      <a:prstDash val="solid"/>
                      <a:round/>
                      <a:headEnd type="none" w="med" len="med"/>
                      <a:tailEnd type="none" w="med" len="med"/>
                    </a:lnR>
                    <a:lnT w="19050" cap="flat" cmpd="sng" algn="ctr">
                      <a:solidFill>
                        <a:schemeClr val="accent6">
                          <a:lumMod val="75000"/>
                        </a:schemeClr>
                      </a:solidFill>
                      <a:prstDash val="solid"/>
                      <a:round/>
                      <a:headEnd type="none" w="med" len="med"/>
                      <a:tailEnd type="none" w="med" len="med"/>
                    </a:lnT>
                    <a:lnB w="19050" cap="flat" cmpd="sng" algn="ctr">
                      <a:solidFill>
                        <a:schemeClr val="accent6">
                          <a:lumMod val="75000"/>
                        </a:schemeClr>
                      </a:solidFill>
                      <a:prstDash val="solid"/>
                      <a:round/>
                      <a:headEnd type="none" w="med" len="med"/>
                      <a:tailEnd type="none" w="med" len="med"/>
                    </a:lnB>
                    <a:noFill/>
                  </a:tcPr>
                </a:tc>
                <a:extLst>
                  <a:ext uri="{0D108BD9-81ED-4DB2-BD59-A6C34878D82A}">
                    <a16:rowId xmlns="" xmlns:a16="http://schemas.microsoft.com/office/drawing/2014/main" val="10000"/>
                  </a:ext>
                </a:extLst>
              </a:tr>
            </a:tbl>
          </a:graphicData>
        </a:graphic>
      </p:graphicFrame>
      <p:sp>
        <p:nvSpPr>
          <p:cNvPr id="61" name="テキスト ボックス 60"/>
          <p:cNvSpPr txBox="1"/>
          <p:nvPr/>
        </p:nvSpPr>
        <p:spPr>
          <a:xfrm>
            <a:off x="7335401" y="4225284"/>
            <a:ext cx="2016000" cy="259045"/>
          </a:xfrm>
          <a:prstGeom prst="rect">
            <a:avLst/>
          </a:prstGeom>
          <a:solidFill>
            <a:schemeClr val="accent6">
              <a:lumMod val="40000"/>
              <a:lumOff val="60000"/>
            </a:schemeClr>
          </a:solidFill>
          <a:ln w="25400" cap="flat" cmpd="sng" algn="ctr">
            <a:solidFill>
              <a:schemeClr val="accent6">
                <a:lumMod val="75000"/>
              </a:schemeClr>
            </a:solidFill>
            <a:prstDash val="solid"/>
          </a:ln>
          <a:effectLst/>
        </p:spPr>
        <p:txBody>
          <a:bodyPr wrap="square" rtlCol="0">
            <a:spAutoFit/>
          </a:bodyPr>
          <a:lstStyle/>
          <a:p>
            <a:pPr algn="ctr">
              <a:lnSpc>
                <a:spcPts val="1300"/>
              </a:lnSpc>
              <a:defRPr/>
            </a:pPr>
            <a:r>
              <a:rPr kumimoji="0" lang="ja-JP" altLang="en-US" sz="9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特別地域訪問看護加算で定める地域</a:t>
            </a:r>
          </a:p>
        </p:txBody>
      </p:sp>
      <p:sp>
        <p:nvSpPr>
          <p:cNvPr id="99" name="Rectangle 2"/>
          <p:cNvSpPr txBox="1">
            <a:spLocks noChangeArrowheads="1"/>
          </p:cNvSpPr>
          <p:nvPr/>
        </p:nvSpPr>
        <p:spPr>
          <a:xfrm>
            <a:off x="46052" y="608082"/>
            <a:ext cx="4258996"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（２３）過疎地域等の訪問看護の充実</a:t>
            </a:r>
            <a:endParaRPr lang="ja-JP" altLang="ja-JP" sz="2000" dirty="0">
              <a:solidFill>
                <a:prstClr val="black"/>
              </a:solidFill>
            </a:endParaRPr>
          </a:p>
        </p:txBody>
      </p:sp>
      <p:sp>
        <p:nvSpPr>
          <p:cNvPr id="100"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6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8" name="テキスト ボックス 97"/>
          <p:cNvSpPr txBox="1"/>
          <p:nvPr/>
        </p:nvSpPr>
        <p:spPr>
          <a:xfrm>
            <a:off x="7400046" y="1551376"/>
            <a:ext cx="241664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1001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1021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1005-1006</a:t>
            </a:r>
          </a:p>
        </p:txBody>
      </p:sp>
      <p:sp>
        <p:nvSpPr>
          <p:cNvPr id="101" name="テキスト ボックス 100"/>
          <p:cNvSpPr txBox="1"/>
          <p:nvPr/>
        </p:nvSpPr>
        <p:spPr>
          <a:xfrm>
            <a:off x="4609269" y="5000767"/>
            <a:ext cx="18557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289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485</a:t>
            </a:r>
          </a:p>
        </p:txBody>
      </p:sp>
    </p:spTree>
    <p:extLst>
      <p:ext uri="{BB962C8B-B14F-4D97-AF65-F5344CB8AC3E}">
        <p14:creationId xmlns:p14="http://schemas.microsoft.com/office/powerpoint/2010/main" val="322295762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17941" y="851946"/>
            <a:ext cx="9689654" cy="3384000"/>
          </a:xfrm>
          <a:prstGeom prst="rect">
            <a:avLst/>
          </a:prstGeom>
          <a:noFill/>
          <a:ln w="9525">
            <a:solidFill>
              <a:schemeClr val="tx1"/>
            </a:solidFill>
            <a:miter lim="800000"/>
            <a:headEnd/>
            <a:tailEnd/>
          </a:ln>
        </p:spPr>
        <p:txBody>
          <a:bodyPr tIns="108000"/>
          <a:lstStyle/>
          <a:p>
            <a:pPr marL="177800" indent="-177800">
              <a:lnSpc>
                <a:spcPts val="2000"/>
              </a:lnSpc>
              <a:buFont typeface="Wingdings" pitchFamily="2" charset="2"/>
              <a:buChar char="Ø"/>
              <a:defRPr/>
            </a:pPr>
            <a:r>
              <a:rPr lang="ja-JP" altLang="en-US" dirty="0">
                <a:solidFill>
                  <a:prstClr val="black"/>
                </a:solidFill>
                <a:latin typeface="ＭＳ Ｐゴシック"/>
              </a:rPr>
              <a:t>　訪問看護ステーションが緊急訪問看護加算を算定する際の医師による緊急訪問の指示について、在宅療養支援診療所以外の診療所が、</a:t>
            </a:r>
            <a:r>
              <a:rPr lang="en-US" altLang="ja-JP" dirty="0">
                <a:solidFill>
                  <a:prstClr val="black"/>
                </a:solidFill>
                <a:latin typeface="ＭＳ Ｐゴシック"/>
              </a:rPr>
              <a:t>24</a:t>
            </a:r>
            <a:r>
              <a:rPr lang="ja-JP" altLang="en-US" dirty="0">
                <a:solidFill>
                  <a:prstClr val="black"/>
                </a:solidFill>
                <a:latin typeface="ＭＳ Ｐゴシック"/>
              </a:rPr>
              <a:t>時間の往診体制及び連絡体制を他の保険医療機関と連携して構築している場合、主治医が対応していない夜間等において連携する医療機関の医師による緊急訪問の指示を可能とする。</a:t>
            </a:r>
            <a:endParaRPr lang="en-US" altLang="ja-JP"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graphicFrame>
        <p:nvGraphicFramePr>
          <p:cNvPr id="23" name="表 22"/>
          <p:cNvGraphicFramePr>
            <a:graphicFrameLocks noGrp="1"/>
          </p:cNvGraphicFramePr>
          <p:nvPr>
            <p:extLst/>
          </p:nvPr>
        </p:nvGraphicFramePr>
        <p:xfrm>
          <a:off x="301281" y="2098511"/>
          <a:ext cx="4068000" cy="1249680"/>
        </p:xfrm>
        <a:graphic>
          <a:graphicData uri="http://schemas.openxmlformats.org/drawingml/2006/table">
            <a:tbl>
              <a:tblPr firstRow="1" bandRow="1">
                <a:tableStyleId>{FABFCF23-3B69-468F-B69F-88F6DE6A72F2}</a:tableStyleId>
              </a:tblPr>
              <a:tblGrid>
                <a:gridCol w="4068000">
                  <a:extLst>
                    <a:ext uri="{9D8B030D-6E8A-4147-A177-3AD203B41FA5}">
                      <a16:colId xmlns="" xmlns:a16="http://schemas.microsoft.com/office/drawing/2014/main" val="20000"/>
                    </a:ext>
                  </a:extLst>
                </a:gridCol>
              </a:tblGrid>
              <a:tr h="13030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現行</a:t>
                      </a:r>
                      <a:endParaRPr kumimoji="1" lang="en-US" altLang="ja-JP" sz="12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ja-JP" altLang="en-US" sz="1400" u="none" dirty="0">
                          <a:latin typeface="+mn-ea"/>
                          <a:ea typeface="+mn-ea"/>
                        </a:rPr>
                        <a:t>緊急訪問看護加算、精神科緊急訪問看護加算　　　　</a:t>
                      </a:r>
                      <a:endParaRPr kumimoji="1" lang="en-US" altLang="ja-JP" sz="1400" u="none" dirty="0">
                        <a:latin typeface="+mn-ea"/>
                        <a:ea typeface="+mn-ea"/>
                      </a:endParaRPr>
                    </a:p>
                    <a:p>
                      <a:pPr algn="l"/>
                      <a:r>
                        <a:rPr kumimoji="1" lang="ja-JP" altLang="en-US" sz="1100" u="none" dirty="0">
                          <a:latin typeface="+mn-ea"/>
                          <a:ea typeface="+mn-ea"/>
                        </a:rPr>
                        <a:t>［算定要件］</a:t>
                      </a:r>
                      <a:endParaRPr kumimoji="1" lang="en-US" altLang="ja-JP" sz="1100" u="none" dirty="0">
                        <a:latin typeface="+mn-ea"/>
                        <a:ea typeface="+mn-ea"/>
                      </a:endParaRPr>
                    </a:p>
                    <a:p>
                      <a:pPr algn="l"/>
                      <a:r>
                        <a:rPr kumimoji="1" lang="ja-JP" altLang="en-US" sz="1100" u="none" dirty="0">
                          <a:latin typeface="+mn-ea"/>
                          <a:ea typeface="+mn-ea"/>
                        </a:rPr>
                        <a:t>　主治医の指示により、連携する訪問看護ステーションの看護師等が訪問看護を行った場合に１日につき１回に限り所定額に加算すること。</a:t>
                      </a:r>
                    </a:p>
                  </a:txBody>
                  <a:tcPr marL="99060" marR="99060" anchor="ctr"/>
                </a:tc>
                <a:extLst>
                  <a:ext uri="{0D108BD9-81ED-4DB2-BD59-A6C34878D82A}">
                    <a16:rowId xmlns="" xmlns:a16="http://schemas.microsoft.com/office/drawing/2014/main" val="10001"/>
                  </a:ext>
                </a:extLst>
              </a:tr>
            </a:tbl>
          </a:graphicData>
        </a:graphic>
      </p:graphicFrame>
      <p:sp>
        <p:nvSpPr>
          <p:cNvPr id="24" name="右矢印 23"/>
          <p:cNvSpPr/>
          <p:nvPr/>
        </p:nvSpPr>
        <p:spPr>
          <a:xfrm>
            <a:off x="4462256" y="2595761"/>
            <a:ext cx="406032" cy="687566"/>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11" name="表 10"/>
          <p:cNvGraphicFramePr>
            <a:graphicFrameLocks noGrp="1"/>
          </p:cNvGraphicFramePr>
          <p:nvPr>
            <p:extLst/>
          </p:nvPr>
        </p:nvGraphicFramePr>
        <p:xfrm>
          <a:off x="4980152" y="2081039"/>
          <a:ext cx="4716000" cy="2087880"/>
        </p:xfrm>
        <a:graphic>
          <a:graphicData uri="http://schemas.openxmlformats.org/drawingml/2006/table">
            <a:tbl>
              <a:tblPr firstRow="1" bandRow="1">
                <a:tableStyleId>{21E4AEA4-8DFA-4A89-87EB-49C32662AFE0}</a:tableStyleId>
              </a:tblPr>
              <a:tblGrid>
                <a:gridCol w="4716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endParaRPr kumimoji="1" lang="en-US" altLang="ja-JP" sz="12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緊急訪問看護加算、精神科緊急訪問看護加算　　　　　</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rPr>
                        <a:t>　主治医の指示により、連携する訪問看護ステーションの看護師等が訪問看護を行った場合に１日につき１回に限り所定額に加算すること。</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100" b="0" i="0" u="none" strike="noStrike" kern="1200" cap="none" spc="0" normalizeH="0" baseline="0" noProof="0" dirty="0">
                          <a:ln>
                            <a:noFill/>
                          </a:ln>
                          <a:solidFill>
                            <a:schemeClr val="accent5"/>
                          </a:solidFill>
                          <a:effectLst/>
                          <a:uLnTx/>
                          <a:uFillTx/>
                          <a:latin typeface="ＭＳ Ｐゴシック"/>
                          <a:ea typeface="+mn-ea"/>
                          <a:cs typeface="+mn-cs"/>
                        </a:rPr>
                        <a:t>主治医の属する診療所が、</a:t>
                      </a:r>
                      <a:r>
                        <a:rPr kumimoji="1" lang="ja-JP" altLang="en-US" sz="1100" b="1" i="0" u="sng" strike="noStrike" kern="1200" cap="none" spc="0" normalizeH="0" baseline="0" noProof="0" dirty="0">
                          <a:ln>
                            <a:noFill/>
                          </a:ln>
                          <a:solidFill>
                            <a:schemeClr val="accent5"/>
                          </a:solidFill>
                          <a:effectLst/>
                          <a:uLnTx/>
                          <a:uFillTx/>
                          <a:latin typeface="ＭＳ Ｐゴシック"/>
                          <a:ea typeface="+mn-ea"/>
                          <a:cs typeface="+mn-cs"/>
                        </a:rPr>
                        <a:t>他の保険医療機関と連携して</a:t>
                      </a:r>
                      <a:r>
                        <a:rPr kumimoji="1" lang="en-US" altLang="ja-JP" sz="1100" b="1" i="0" u="sng" strike="noStrike" kern="1200" cap="none" spc="0" normalizeH="0" baseline="0" noProof="0" dirty="0">
                          <a:ln>
                            <a:noFill/>
                          </a:ln>
                          <a:solidFill>
                            <a:schemeClr val="accent5"/>
                          </a:solidFill>
                          <a:effectLst/>
                          <a:uLnTx/>
                          <a:uFillTx/>
                          <a:latin typeface="ＭＳ Ｐゴシック"/>
                          <a:ea typeface="+mn-ea"/>
                          <a:cs typeface="+mn-cs"/>
                        </a:rPr>
                        <a:t>24</a:t>
                      </a:r>
                      <a:r>
                        <a:rPr kumimoji="1" lang="ja-JP" altLang="en-US" sz="1100" b="1" i="0" u="sng" strike="noStrike" kern="1200" cap="none" spc="0" normalizeH="0" baseline="0" noProof="0" dirty="0">
                          <a:ln>
                            <a:noFill/>
                          </a:ln>
                          <a:solidFill>
                            <a:schemeClr val="accent5"/>
                          </a:solidFill>
                          <a:effectLst/>
                          <a:uLnTx/>
                          <a:uFillTx/>
                          <a:latin typeface="ＭＳ Ｐゴシック"/>
                          <a:ea typeface="+mn-ea"/>
                          <a:cs typeface="+mn-cs"/>
                        </a:rPr>
                        <a:t>時間の往診体制及び連絡体制を構築し、</a:t>
                      </a:r>
                      <a:r>
                        <a:rPr kumimoji="1" lang="ja-JP" altLang="en-US" sz="1100" b="0" i="0" u="none" strike="noStrike" kern="1200" cap="none" spc="0" normalizeH="0" baseline="0" noProof="0" dirty="0">
                          <a:ln>
                            <a:noFill/>
                          </a:ln>
                          <a:solidFill>
                            <a:schemeClr val="accent5"/>
                          </a:solidFill>
                          <a:effectLst/>
                          <a:uLnTx/>
                          <a:uFillTx/>
                          <a:latin typeface="ＭＳ Ｐゴシック"/>
                          <a:ea typeface="+mn-ea"/>
                          <a:cs typeface="+mn-cs"/>
                        </a:rPr>
                        <a:t>当該利用者が診療報酬の算定方法（平成</a:t>
                      </a:r>
                      <a:r>
                        <a:rPr kumimoji="1" lang="en-US" altLang="ja-JP" sz="1100" b="0" i="0" u="none" strike="noStrike" kern="1200" cap="none" spc="0" normalizeH="0" baseline="0" noProof="0" dirty="0">
                          <a:ln>
                            <a:noFill/>
                          </a:ln>
                          <a:solidFill>
                            <a:schemeClr val="accent5"/>
                          </a:solidFill>
                          <a:effectLst/>
                          <a:uLnTx/>
                          <a:uFillTx/>
                          <a:latin typeface="ＭＳ Ｐゴシック"/>
                          <a:ea typeface="+mn-ea"/>
                          <a:cs typeface="+mn-cs"/>
                        </a:rPr>
                        <a:t>20</a:t>
                      </a:r>
                      <a:r>
                        <a:rPr kumimoji="1" lang="ja-JP" altLang="en-US" sz="1100" b="0" i="0" u="none" strike="noStrike" kern="1200" cap="none" spc="0" normalizeH="0" baseline="0" noProof="0" dirty="0">
                          <a:ln>
                            <a:noFill/>
                          </a:ln>
                          <a:solidFill>
                            <a:schemeClr val="accent5"/>
                          </a:solidFill>
                          <a:effectLst/>
                          <a:uLnTx/>
                          <a:uFillTx/>
                          <a:latin typeface="ＭＳ Ｐゴシック"/>
                          <a:ea typeface="+mn-ea"/>
                          <a:cs typeface="+mn-cs"/>
                        </a:rPr>
                        <a:t>年厚生労働省告示第</a:t>
                      </a:r>
                      <a:r>
                        <a:rPr kumimoji="1" lang="en-US" altLang="ja-JP" sz="1100" b="0" i="0" u="none" strike="noStrike" kern="1200" cap="none" spc="0" normalizeH="0" baseline="0" noProof="0" dirty="0">
                          <a:ln>
                            <a:noFill/>
                          </a:ln>
                          <a:solidFill>
                            <a:schemeClr val="accent5"/>
                          </a:solidFill>
                          <a:effectLst/>
                          <a:uLnTx/>
                          <a:uFillTx/>
                          <a:latin typeface="ＭＳ Ｐゴシック"/>
                          <a:ea typeface="+mn-ea"/>
                          <a:cs typeface="+mn-cs"/>
                        </a:rPr>
                        <a:t>59</a:t>
                      </a:r>
                      <a:r>
                        <a:rPr kumimoji="1" lang="ja-JP" altLang="en-US" sz="1100" b="0" i="0" u="none" strike="noStrike" kern="1200" cap="none" spc="0" normalizeH="0" baseline="0" noProof="0" dirty="0">
                          <a:ln>
                            <a:noFill/>
                          </a:ln>
                          <a:solidFill>
                            <a:schemeClr val="accent5"/>
                          </a:solidFill>
                          <a:effectLst/>
                          <a:uLnTx/>
                          <a:uFillTx/>
                          <a:latin typeface="ＭＳ Ｐゴシック"/>
                          <a:ea typeface="+mn-ea"/>
                          <a:cs typeface="+mn-cs"/>
                        </a:rPr>
                        <a:t>号）別表第一の区分番号Ｃ００２に掲げる在宅時医学総合管理料の注９に規定する</a:t>
                      </a:r>
                      <a:r>
                        <a:rPr kumimoji="1" lang="ja-JP" altLang="en-US" sz="1100" b="1" i="0" u="sng" strike="noStrike" kern="1200" cap="none" spc="0" normalizeH="0" baseline="0" noProof="0" dirty="0">
                          <a:ln>
                            <a:noFill/>
                          </a:ln>
                          <a:solidFill>
                            <a:schemeClr val="accent5"/>
                          </a:solidFill>
                          <a:effectLst/>
                          <a:uLnTx/>
                          <a:uFillTx/>
                          <a:latin typeface="ＭＳ Ｐゴシック"/>
                          <a:ea typeface="+mn-ea"/>
                          <a:cs typeface="+mn-cs"/>
                        </a:rPr>
                        <a:t>継続診療加算</a:t>
                      </a:r>
                      <a:r>
                        <a:rPr kumimoji="1" lang="ja-JP" altLang="en-US" sz="1100" b="0" i="0" u="none" strike="noStrike" kern="1200" cap="none" spc="0" normalizeH="0" baseline="0" noProof="0" dirty="0">
                          <a:ln>
                            <a:noFill/>
                          </a:ln>
                          <a:solidFill>
                            <a:schemeClr val="accent5"/>
                          </a:solidFill>
                          <a:effectLst/>
                          <a:uLnTx/>
                          <a:uFillTx/>
                          <a:latin typeface="ＭＳ Ｐゴシック"/>
                          <a:ea typeface="+mn-ea"/>
                          <a:cs typeface="+mn-cs"/>
                        </a:rPr>
                        <a:t>を算定している場合、</a:t>
                      </a:r>
                      <a:r>
                        <a:rPr kumimoji="1" lang="ja-JP" altLang="en-US" sz="1100" b="1" i="0" u="sng" strike="noStrike" kern="1200" cap="none" spc="0" normalizeH="0" baseline="0" noProof="0" dirty="0">
                          <a:ln>
                            <a:noFill/>
                          </a:ln>
                          <a:solidFill>
                            <a:schemeClr val="accent5"/>
                          </a:solidFill>
                          <a:effectLst/>
                          <a:uLnTx/>
                          <a:uFillTx/>
                          <a:latin typeface="ＭＳ Ｐゴシック"/>
                          <a:ea typeface="+mn-ea"/>
                          <a:cs typeface="+mn-cs"/>
                        </a:rPr>
                        <a:t>主治医が対応していない夜間等においては、連携先の医療機関の医師の指示により緊急に指定訪問看護を行った場合においても算定できる。</a:t>
                      </a: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12" name="Rectangle 37"/>
          <p:cNvSpPr>
            <a:spLocks noChangeArrowheads="1"/>
          </p:cNvSpPr>
          <p:nvPr/>
        </p:nvSpPr>
        <p:spPr bwMode="auto">
          <a:xfrm>
            <a:off x="89368" y="4617061"/>
            <a:ext cx="9720000" cy="2160000"/>
          </a:xfrm>
          <a:prstGeom prst="rect">
            <a:avLst/>
          </a:prstGeom>
          <a:noFill/>
          <a:ln w="9525">
            <a:solidFill>
              <a:schemeClr val="tx1"/>
            </a:solidFill>
            <a:miter lim="800000"/>
            <a:headEnd/>
            <a:tailEnd/>
          </a:ln>
        </p:spPr>
        <p:txBody>
          <a:bodyPr/>
          <a:lstStyle/>
          <a:p>
            <a:pPr marL="285750" indent="-285750">
              <a:spcAft>
                <a:spcPts val="600"/>
              </a:spcAft>
              <a:buFont typeface="Wingdings" charset="2"/>
              <a:buChar char="Ø"/>
            </a:pPr>
            <a:r>
              <a:rPr lang="ja-JP" altLang="en-US" dirty="0">
                <a:solidFill>
                  <a:prstClr val="black"/>
                </a:solidFill>
                <a:latin typeface="ＭＳ Ｐゴシック"/>
              </a:rPr>
              <a:t>　同一の保険医療機関において同一の診療科に所属する複数の医師が、主治医として利用者の診療を共同で担っている場合については、当該複数の医師のいずれかにより交付された指示書に基づき、指定訪問看護を行うことは可能であることを明確化する。</a:t>
            </a:r>
          </a:p>
          <a:p>
            <a:pPr marL="285750" indent="-285750">
              <a:spcAft>
                <a:spcPts val="600"/>
              </a:spcAft>
              <a:buFont typeface="Wingdings" charset="2"/>
              <a:buChar char="Ø"/>
            </a:pPr>
            <a:endParaRPr lang="en-US" altLang="ja-JP" dirty="0">
              <a:solidFill>
                <a:prstClr val="black"/>
              </a:solidFill>
              <a:latin typeface="ＭＳ Ｐゴシック"/>
            </a:endParaRPr>
          </a:p>
          <a:p>
            <a:pPr>
              <a:defRPr/>
            </a:pP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a:defRPr/>
            </a:pPr>
            <a:endParaRPr lang="en-US" altLang="ja-JP" sz="1050" dirty="0">
              <a:solidFill>
                <a:prstClr val="black"/>
              </a:solidFill>
              <a:latin typeface="ＭＳ Ｐゴシック"/>
            </a:endParaRPr>
          </a:p>
        </p:txBody>
      </p:sp>
      <p:sp>
        <p:nvSpPr>
          <p:cNvPr id="14" name="正方形/長方形 13"/>
          <p:cNvSpPr/>
          <p:nvPr/>
        </p:nvSpPr>
        <p:spPr>
          <a:xfrm>
            <a:off x="17657" y="5506938"/>
            <a:ext cx="9602145" cy="1420902"/>
          </a:xfrm>
          <a:prstGeom prst="rect">
            <a:avLst/>
          </a:prstGeom>
        </p:spPr>
        <p:txBody>
          <a:bodyPr wrap="square">
            <a:spAutoFit/>
          </a:bodyPr>
          <a:lstStyle/>
          <a:p>
            <a:pPr>
              <a:lnSpc>
                <a:spcPts val="1700"/>
              </a:lnSpc>
            </a:pPr>
            <a:r>
              <a:rPr lang="ja-JP" altLang="en-US" sz="1400" dirty="0">
                <a:solidFill>
                  <a:prstClr val="black"/>
                </a:solidFill>
                <a:latin typeface="ＭＳ Ｐゴシック"/>
              </a:rPr>
              <a:t>　　（訪問看護基本療養費及び精神科緊急訪問看護基本療養費）　</a:t>
            </a:r>
            <a:r>
              <a:rPr lang="ja-JP" altLang="en-US" sz="1100" dirty="0">
                <a:solidFill>
                  <a:srgbClr val="4472C4"/>
                </a:solidFill>
                <a:latin typeface="ＭＳ Ｐゴシック"/>
              </a:rPr>
              <a:t>　</a:t>
            </a:r>
            <a:r>
              <a:rPr lang="ja-JP" altLang="en-US" sz="1100" dirty="0">
                <a:solidFill>
                  <a:prstClr val="black"/>
                </a:solidFill>
                <a:latin typeface="ＭＳ Ｐゴシック"/>
              </a:rPr>
              <a:t>　</a:t>
            </a:r>
            <a:endParaRPr lang="en-US" altLang="ja-JP" sz="1100" dirty="0">
              <a:solidFill>
                <a:prstClr val="black"/>
              </a:solidFill>
              <a:latin typeface="ＭＳ Ｐゴシック"/>
            </a:endParaRPr>
          </a:p>
          <a:p>
            <a:pPr>
              <a:lnSpc>
                <a:spcPts val="1600"/>
              </a:lnSpc>
            </a:pPr>
            <a:r>
              <a:rPr lang="ja-JP" altLang="en-US" sz="1200" dirty="0">
                <a:solidFill>
                  <a:prstClr val="black"/>
                </a:solidFill>
                <a:latin typeface="ＭＳ Ｐゴシック"/>
              </a:rPr>
              <a:t>　　［算定要件］以下の指示に基づき行われた指定訪問看護は訪問看護療養費を算定できる。</a:t>
            </a:r>
            <a:endParaRPr lang="en-US" altLang="ja-JP" sz="1200" dirty="0">
              <a:solidFill>
                <a:prstClr val="black"/>
              </a:solidFill>
              <a:latin typeface="ＭＳ Ｐゴシック"/>
            </a:endParaRPr>
          </a:p>
          <a:p>
            <a:pPr marL="628650" lvl="1" indent="-171450">
              <a:buFont typeface="Arial" panose="020B0604020202020204" pitchFamily="34" charset="0"/>
              <a:buChar char="•"/>
            </a:pPr>
            <a:r>
              <a:rPr lang="ja-JP" altLang="en-US" sz="1200" dirty="0">
                <a:solidFill>
                  <a:srgbClr val="4472C4"/>
                </a:solidFill>
                <a:latin typeface="ＭＳ Ｐゴシック"/>
              </a:rPr>
              <a:t>同一の保険医療機関において同一の診療科に所属する複数の医師が</a:t>
            </a:r>
            <a:r>
              <a:rPr lang="ja-JP" altLang="en-US" sz="1200" b="1" u="sng" dirty="0">
                <a:solidFill>
                  <a:srgbClr val="4472C4"/>
                </a:solidFill>
                <a:latin typeface="ＭＳ Ｐゴシック"/>
              </a:rPr>
              <a:t>主治医として利用者の診療を共同で担っている場合</a:t>
            </a:r>
            <a:r>
              <a:rPr lang="ja-JP" altLang="en-US" sz="1200" dirty="0">
                <a:solidFill>
                  <a:srgbClr val="4472C4"/>
                </a:solidFill>
                <a:latin typeface="ＭＳ Ｐゴシック"/>
              </a:rPr>
              <a:t>について、</a:t>
            </a:r>
            <a:r>
              <a:rPr lang="ja-JP" altLang="en-US" sz="1200" b="1" u="sng" dirty="0">
                <a:solidFill>
                  <a:srgbClr val="4472C4"/>
                </a:solidFill>
                <a:latin typeface="ＭＳ Ｐゴシック"/>
              </a:rPr>
              <a:t>当該同一診療科の複数の医師のいずれかにより交付された指示書</a:t>
            </a:r>
            <a:r>
              <a:rPr lang="ja-JP" altLang="en-US" sz="1200" dirty="0">
                <a:solidFill>
                  <a:srgbClr val="4472C4"/>
                </a:solidFill>
                <a:latin typeface="ＭＳ Ｐゴシック"/>
              </a:rPr>
              <a:t>に基づいて行われた指定訪問看護</a:t>
            </a:r>
            <a:endParaRPr lang="en-US" altLang="ja-JP" sz="1200" dirty="0">
              <a:solidFill>
                <a:srgbClr val="4472C4"/>
              </a:solidFill>
              <a:latin typeface="ＭＳ Ｐゴシック"/>
            </a:endParaRPr>
          </a:p>
          <a:p>
            <a:pPr marL="628650" lvl="1" indent="-171450">
              <a:buFont typeface="Arial" panose="020B0604020202020204" pitchFamily="34" charset="0"/>
              <a:buChar char="•"/>
            </a:pPr>
            <a:r>
              <a:rPr lang="ja-JP" altLang="en-US" sz="1200" dirty="0">
                <a:solidFill>
                  <a:srgbClr val="4472C4"/>
                </a:solidFill>
                <a:latin typeface="ＭＳ Ｐゴシック"/>
              </a:rPr>
              <a:t>複数の傷病を有する利用者が、</a:t>
            </a:r>
            <a:r>
              <a:rPr lang="ja-JP" altLang="en-US" sz="1200" b="1" u="sng" dirty="0">
                <a:solidFill>
                  <a:srgbClr val="4472C4"/>
                </a:solidFill>
                <a:latin typeface="ＭＳ Ｐゴシック"/>
              </a:rPr>
              <a:t>複数の保険医療機関において診療を受けている場合</a:t>
            </a:r>
            <a:r>
              <a:rPr lang="ja-JP" altLang="en-US" sz="1200" dirty="0">
                <a:solidFill>
                  <a:srgbClr val="4472C4"/>
                </a:solidFill>
                <a:latin typeface="ＭＳ Ｐゴシック"/>
              </a:rPr>
              <a:t>について、原則として指定訪問看護が必要となる</a:t>
            </a:r>
            <a:r>
              <a:rPr lang="ja-JP" altLang="en-US" sz="1200" b="1" u="sng" dirty="0">
                <a:solidFill>
                  <a:srgbClr val="4472C4"/>
                </a:solidFill>
                <a:latin typeface="ＭＳ Ｐゴシック"/>
              </a:rPr>
              <a:t>主傷病の診療を担う主治医によって交付された指示書</a:t>
            </a:r>
            <a:r>
              <a:rPr lang="ja-JP" altLang="en-US" sz="1200" dirty="0">
                <a:solidFill>
                  <a:srgbClr val="4472C4"/>
                </a:solidFill>
                <a:latin typeface="ＭＳ Ｐゴシック"/>
              </a:rPr>
              <a:t>に基づき行われた指定訪問看護</a:t>
            </a:r>
            <a:endParaRPr lang="en-US" altLang="ja-JP" sz="1200" dirty="0">
              <a:solidFill>
                <a:srgbClr val="4472C4"/>
              </a:solidFill>
              <a:latin typeface="ＭＳ Ｐゴシック"/>
            </a:endParaRPr>
          </a:p>
          <a:p>
            <a:pPr lvl="1"/>
            <a:endParaRPr lang="ja-JP" altLang="en-US" sz="1100" dirty="0">
              <a:solidFill>
                <a:srgbClr val="4472C4"/>
              </a:solidFill>
              <a:latin typeface="ＭＳ Ｐゴシック"/>
            </a:endParaRPr>
          </a:p>
        </p:txBody>
      </p:sp>
      <p:sp>
        <p:nvSpPr>
          <p:cNvPr id="16" name="Rectangle 2"/>
          <p:cNvSpPr txBox="1">
            <a:spLocks noChangeArrowheads="1"/>
          </p:cNvSpPr>
          <p:nvPr/>
        </p:nvSpPr>
        <p:spPr>
          <a:xfrm>
            <a:off x="70732" y="475994"/>
            <a:ext cx="6707268"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（２４）連携する診療所の医師による緊急訪問の指示の見直し</a:t>
            </a:r>
            <a:endParaRPr lang="ja-JP" altLang="ja-JP" sz="2000" dirty="0">
              <a:solidFill>
                <a:prstClr val="black"/>
              </a:solidFill>
            </a:endParaRPr>
          </a:p>
        </p:txBody>
      </p:sp>
      <p:sp>
        <p:nvSpPr>
          <p:cNvPr id="18" name="Rectangle 2"/>
          <p:cNvSpPr txBox="1">
            <a:spLocks noChangeArrowheads="1"/>
          </p:cNvSpPr>
          <p:nvPr/>
        </p:nvSpPr>
        <p:spPr>
          <a:xfrm>
            <a:off x="106956" y="4242426"/>
            <a:ext cx="8231063"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lnSpc>
                <a:spcPct val="100000"/>
              </a:lnSpc>
              <a:spcBef>
                <a:spcPts val="0"/>
              </a:spcBef>
              <a:defRPr/>
            </a:pPr>
            <a:r>
              <a:rPr lang="ja-JP" altLang="en-US" sz="2000" dirty="0">
                <a:solidFill>
                  <a:prstClr val="black"/>
                </a:solidFill>
              </a:rPr>
              <a:t>（２５）同一の医療機関・診療科に属する複数の医師による訪問看護の指示</a:t>
            </a:r>
            <a:endParaRPr lang="ja-JP" altLang="ja-JP" sz="2000" dirty="0">
              <a:solidFill>
                <a:prstClr val="black"/>
              </a:solidFill>
            </a:endParaRPr>
          </a:p>
        </p:txBody>
      </p:sp>
      <p:sp>
        <p:nvSpPr>
          <p:cNvPr id="19" name="Rectangle 2"/>
          <p:cNvSpPr>
            <a:spLocks noChangeArrowheads="1"/>
          </p:cNvSpPr>
          <p:nvPr/>
        </p:nvSpPr>
        <p:spPr bwMode="auto">
          <a:xfrm>
            <a:off x="194414" y="0"/>
            <a:ext cx="9517327" cy="360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kern="0" dirty="0">
                <a:solidFill>
                  <a:srgbClr val="000000"/>
                </a:solidFill>
              </a:rPr>
              <a:t>４．質の高い在宅医療・訪問看護の確保</a:t>
            </a:r>
          </a:p>
        </p:txBody>
      </p:sp>
      <p:sp>
        <p:nvSpPr>
          <p:cNvPr id="13"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7" name="テキスト ボックス 16"/>
          <p:cNvSpPr txBox="1"/>
          <p:nvPr/>
        </p:nvSpPr>
        <p:spPr>
          <a:xfrm>
            <a:off x="5921370" y="1752402"/>
            <a:ext cx="241664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1001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1008</a:t>
            </a:r>
          </a:p>
        </p:txBody>
      </p:sp>
      <p:sp>
        <p:nvSpPr>
          <p:cNvPr id="20" name="テキスト ボックス 19"/>
          <p:cNvSpPr txBox="1"/>
          <p:nvPr/>
        </p:nvSpPr>
        <p:spPr>
          <a:xfrm>
            <a:off x="7129695" y="5321529"/>
            <a:ext cx="7756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1010</a:t>
            </a:r>
          </a:p>
        </p:txBody>
      </p:sp>
    </p:spTree>
    <p:extLst>
      <p:ext uri="{BB962C8B-B14F-4D97-AF65-F5344CB8AC3E}">
        <p14:creationId xmlns:p14="http://schemas.microsoft.com/office/powerpoint/2010/main" val="107690116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04230"/>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7" name="正方形/長方形 6"/>
          <p:cNvSpPr/>
          <p:nvPr/>
        </p:nvSpPr>
        <p:spPr>
          <a:xfrm>
            <a:off x="165112" y="2708920"/>
            <a:ext cx="9519941" cy="2631490"/>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2200"/>
              </a:lnSpc>
            </a:pPr>
            <a:r>
              <a:rPr lang="ja-JP" altLang="en-US" sz="2000" kern="100" dirty="0">
                <a:solidFill>
                  <a:prstClr val="black"/>
                </a:solidFill>
                <a:latin typeface="ＭＳ Ｐゴシック"/>
                <a:ea typeface="ＭＳ Ｐゴシック"/>
                <a:cs typeface="Times New Roman"/>
              </a:rPr>
              <a:t>◇　今回は６年に一度の同時改定であり、団塊の世代がすべて７５歳以上の高齢者に</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en-US" altLang="ja-JP" sz="2000" kern="100" dirty="0">
                <a:solidFill>
                  <a:prstClr val="black"/>
                </a:solidFill>
                <a:latin typeface="ＭＳ Ｐゴシック"/>
                <a:ea typeface="ＭＳ Ｐゴシック"/>
                <a:cs typeface="Times New Roman"/>
              </a:rPr>
              <a:t>   </a:t>
            </a:r>
            <a:r>
              <a:rPr lang="ja-JP" altLang="en-US" sz="2000" kern="100" dirty="0">
                <a:solidFill>
                  <a:prstClr val="black"/>
                </a:solidFill>
                <a:latin typeface="ＭＳ Ｐゴシック"/>
                <a:ea typeface="ＭＳ Ｐゴシック"/>
                <a:cs typeface="Times New Roman"/>
              </a:rPr>
              <a:t>なる２０２５年に向けた道筋を示す実質的に最後の同時改定になるなど、重要な位置</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en-US" altLang="ja-JP" sz="2000" kern="100" dirty="0">
                <a:solidFill>
                  <a:prstClr val="black"/>
                </a:solidFill>
                <a:latin typeface="ＭＳ Ｐゴシック"/>
                <a:ea typeface="ＭＳ Ｐゴシック"/>
                <a:cs typeface="Times New Roman"/>
              </a:rPr>
              <a:t>   </a:t>
            </a:r>
            <a:r>
              <a:rPr lang="ja-JP" altLang="en-US" sz="2000" kern="100" dirty="0">
                <a:solidFill>
                  <a:prstClr val="black"/>
                </a:solidFill>
                <a:latin typeface="ＭＳ Ｐゴシック"/>
                <a:ea typeface="ＭＳ Ｐゴシック"/>
                <a:cs typeface="Times New Roman"/>
              </a:rPr>
              <a:t>づけになっている。</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平成２９年度末で設置期限を迎える介護療養病床の経過措置が６年間延期され、</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同時に要介護者に長期療養のための医療と、日常生活上の支援を一体的に提供する</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介護医療院が創設され、平成３０年４月から順次転換をしていけるようになった。</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これに合わせ、介護医療院の診療報酬上の取扱いがその機能に応じて整理された。</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また、退院時に医師と介護職との連携を促進するなど、地域包括ケアシステム構築</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に向けてきめ細やかな配慮がなされた。　</a:t>
            </a:r>
            <a:endParaRPr lang="ja-JP" altLang="ja-JP" sz="2000" kern="100" dirty="0">
              <a:solidFill>
                <a:prstClr val="black"/>
              </a:solidFill>
              <a:latin typeface="ＭＳ Ｐゴシック"/>
              <a:ea typeface="ＭＳ Ｐゴシック"/>
              <a:cs typeface="Times New Roman"/>
            </a:endParaRPr>
          </a:p>
        </p:txBody>
      </p:sp>
      <p:sp>
        <p:nvSpPr>
          <p:cNvPr id="9" name="Rectangle 7"/>
          <p:cNvSpPr>
            <a:spLocks noChangeArrowheads="1"/>
          </p:cNvSpPr>
          <p:nvPr/>
        </p:nvSpPr>
        <p:spPr bwMode="auto">
          <a:xfrm>
            <a:off x="165111" y="764704"/>
            <a:ext cx="9546631" cy="1800200"/>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2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（１）介護医療院の創設への対応</a:t>
            </a:r>
            <a:endParaRPr lang="en-US" altLang="ja-JP" sz="2000" kern="100" dirty="0">
              <a:solidFill>
                <a:prstClr val="black"/>
              </a:solidFill>
              <a:latin typeface="ＭＳ Ｐゴシック"/>
              <a:ea typeface="ＭＳ Ｐゴシック"/>
              <a:cs typeface="Times New Roman"/>
            </a:endParaRPr>
          </a:p>
          <a:p>
            <a:pPr>
              <a:lnSpc>
                <a:spcPts val="22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（２）国民の希望に応じた看取りの推進</a:t>
            </a:r>
            <a:endParaRPr lang="en-US" altLang="ja-JP" sz="2000" kern="100" dirty="0">
              <a:solidFill>
                <a:prstClr val="black"/>
              </a:solidFill>
              <a:latin typeface="ＭＳ Ｐゴシック"/>
              <a:ea typeface="ＭＳ Ｐゴシック"/>
              <a:cs typeface="Times New Roman"/>
            </a:endParaRPr>
          </a:p>
          <a:p>
            <a:pPr eaLnBrk="1" hangingPunct="1">
              <a:lnSpc>
                <a:spcPts val="22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（３）特別養護老人ホーム等におけるターミナルケアの評価</a:t>
            </a:r>
            <a:endParaRPr lang="en-US" altLang="ja-JP" sz="2000" kern="100" dirty="0">
              <a:solidFill>
                <a:prstClr val="black"/>
              </a:solidFill>
              <a:latin typeface="ＭＳ Ｐゴシック"/>
              <a:ea typeface="ＭＳ Ｐゴシック"/>
              <a:cs typeface="Times New Roman"/>
            </a:endParaRPr>
          </a:p>
          <a:p>
            <a:pPr lvl="0" defTabSz="906029" eaLnBrk="1" hangingPunct="1">
              <a:lnSpc>
                <a:spcPts val="2200"/>
              </a:lnSpc>
              <a:spcBef>
                <a:spcPts val="0"/>
              </a:spcBef>
              <a:buNone/>
              <a:defRPr/>
            </a:pPr>
            <a:r>
              <a:rPr lang="ja-JP" altLang="en-US" sz="2000" kern="100" dirty="0">
                <a:solidFill>
                  <a:prstClr val="black"/>
                </a:solidFill>
                <a:latin typeface="ＭＳ Ｐゴシック"/>
                <a:ea typeface="ＭＳ Ｐゴシック"/>
                <a:cs typeface="Times New Roman"/>
              </a:rPr>
              <a:t>（４）</a:t>
            </a:r>
            <a:r>
              <a:rPr kumimoji="0" lang="ja-JP" altLang="en-US" sz="2000" kern="0" dirty="0">
                <a:solidFill>
                  <a:prstClr val="black"/>
                </a:solidFill>
                <a:latin typeface="ＭＳ Ｐゴシック" panose="020B0600070205080204" pitchFamily="50" charset="-128"/>
                <a:ea typeface="ＭＳ Ｐゴシック" panose="020B0600070205080204" pitchFamily="50" charset="-128"/>
              </a:rPr>
              <a:t>訪問診療の主治医とケアマネジャーの連携強化</a:t>
            </a:r>
          </a:p>
          <a:p>
            <a:pPr lvl="0" defTabSz="906029" eaLnBrk="1" hangingPunct="1">
              <a:lnSpc>
                <a:spcPts val="2200"/>
              </a:lnSpc>
              <a:spcBef>
                <a:spcPts val="0"/>
              </a:spcBef>
              <a:buNone/>
              <a:defRPr/>
            </a:pPr>
            <a:r>
              <a:rPr lang="ja-JP" altLang="en-US" sz="2000" kern="100" dirty="0">
                <a:solidFill>
                  <a:prstClr val="black"/>
                </a:solidFill>
                <a:latin typeface="ＭＳ Ｐゴシック"/>
                <a:ea typeface="ＭＳ Ｐゴシック"/>
                <a:cs typeface="Times New Roman"/>
              </a:rPr>
              <a:t>（５）リハビリテーションにおける医療介護連携の推進</a:t>
            </a:r>
            <a:endParaRPr lang="en-US" altLang="ja-JP" sz="2000" kern="100" dirty="0">
              <a:solidFill>
                <a:prstClr val="black"/>
              </a:solidFill>
              <a:latin typeface="ＭＳ Ｐゴシック"/>
              <a:ea typeface="ＭＳ Ｐゴシック"/>
              <a:cs typeface="Times New Roman"/>
            </a:endParaRPr>
          </a:p>
          <a:p>
            <a:pPr lvl="0" defTabSz="906029" eaLnBrk="1" hangingPunct="1">
              <a:lnSpc>
                <a:spcPts val="2200"/>
              </a:lnSpc>
              <a:spcBef>
                <a:spcPts val="0"/>
              </a:spcBef>
              <a:buNone/>
              <a:defRPr/>
            </a:pPr>
            <a:r>
              <a:rPr kumimoji="0" lang="ja-JP" altLang="en-US" sz="2000" kern="100" dirty="0">
                <a:solidFill>
                  <a:prstClr val="black"/>
                </a:solidFill>
                <a:latin typeface="ＭＳ Ｐゴシック"/>
                <a:ea typeface="ＭＳ Ｐゴシック"/>
                <a:cs typeface="Times New Roman"/>
              </a:rPr>
              <a:t>（６）</a:t>
            </a:r>
            <a:r>
              <a:rPr kumimoji="0" lang="ja-JP" altLang="en-US" sz="2000" kern="0" dirty="0">
                <a:solidFill>
                  <a:prstClr val="black"/>
                </a:solidFill>
                <a:latin typeface="ＭＳ Ｐゴシック" panose="020B0600070205080204" pitchFamily="50" charset="-128"/>
                <a:ea typeface="ＭＳ Ｐゴシック"/>
              </a:rPr>
              <a:t>有床診療所の地域包括ケアモデル（医療・介護併用モデル）での運用の支援　　</a:t>
            </a:r>
            <a:r>
              <a:rPr lang="ja-JP" altLang="en-US" sz="2000" kern="100" dirty="0">
                <a:solidFill>
                  <a:prstClr val="black"/>
                </a:solidFill>
                <a:latin typeface="ＭＳ Ｐゴシック"/>
                <a:ea typeface="ＭＳ Ｐゴシック"/>
                <a:cs typeface="Times New Roman"/>
              </a:rPr>
              <a:t>等</a:t>
            </a:r>
            <a:endParaRPr lang="ja-JP" altLang="ja-JP" sz="2000" kern="100" dirty="0">
              <a:solidFill>
                <a:prstClr val="black"/>
              </a:solidFill>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164</a:t>
            </a:fld>
            <a:endParaRPr lang="ja-JP" altLang="en-US" sz="1600" dirty="0">
              <a:solidFill>
                <a:prstClr val="black"/>
              </a:solidFill>
            </a:endParaRPr>
          </a:p>
        </p:txBody>
      </p:sp>
    </p:spTree>
    <p:extLst>
      <p:ext uri="{BB962C8B-B14F-4D97-AF65-F5344CB8AC3E}">
        <p14:creationId xmlns:p14="http://schemas.microsoft.com/office/powerpoint/2010/main" val="420235354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2418" y="1170246"/>
            <a:ext cx="4536000" cy="1725357"/>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a:rPr>
              <a:t>　ターミナルケアに関する報酬において、</a:t>
            </a:r>
            <a:r>
              <a:rPr lang="ja-JP" altLang="en-US" sz="1600" u="sng" dirty="0">
                <a:solidFill>
                  <a:srgbClr val="FF0000"/>
                </a:solidFill>
                <a:latin typeface="ＭＳ Ｐゴシック"/>
              </a:rPr>
              <a:t>「人生の最終段階における医療の決定プロセスに関するガイドライン」等を踏まえた対応を要件</a:t>
            </a:r>
            <a:r>
              <a:rPr lang="ja-JP" altLang="en-US" sz="1600" dirty="0">
                <a:solidFill>
                  <a:prstClr val="black"/>
                </a:solidFill>
                <a:latin typeface="ＭＳ Ｐゴシック"/>
              </a:rPr>
              <a:t>とするとともに、評価を充実</a:t>
            </a:r>
            <a:endParaRPr lang="en-US" altLang="ja-JP" sz="1600" u="sng" dirty="0">
              <a:solidFill>
                <a:srgbClr val="FF0000"/>
              </a:solidFill>
              <a:latin typeface="ＭＳ Ｐゴシック"/>
            </a:endParaRPr>
          </a:p>
          <a:p>
            <a:pPr marL="177800" indent="-177800">
              <a:spcBef>
                <a:spcPts val="1200"/>
              </a:spcBef>
              <a:buFont typeface="Wingdings" pitchFamily="2" charset="2"/>
              <a:buChar char="Ø"/>
              <a:defRPr/>
            </a:pPr>
            <a:r>
              <a:rPr lang="ja-JP" altLang="en-US" sz="1600" dirty="0">
                <a:solidFill>
                  <a:prstClr val="black"/>
                </a:solidFill>
                <a:latin typeface="ＭＳ Ｐゴシック"/>
              </a:rPr>
              <a:t>　特別養護老人ホーム等の入所者に対する、</a:t>
            </a:r>
            <a:r>
              <a:rPr lang="ja-JP" altLang="en-US" sz="1600" u="sng" dirty="0">
                <a:solidFill>
                  <a:srgbClr val="FF0000"/>
                </a:solidFill>
                <a:latin typeface="ＭＳ Ｐゴシック"/>
              </a:rPr>
              <a:t>ターミナルケアを含む訪問診療・訪問看護の提供等の評価</a:t>
            </a:r>
            <a:r>
              <a:rPr lang="ja-JP" altLang="en-US" sz="1600" dirty="0">
                <a:solidFill>
                  <a:prstClr val="black"/>
                </a:solidFill>
                <a:latin typeface="ＭＳ Ｐゴシック"/>
              </a:rPr>
              <a:t>を充実</a:t>
            </a:r>
            <a:endParaRPr lang="en-US" altLang="ja-JP" sz="1600" u="sng" dirty="0">
              <a:solidFill>
                <a:srgbClr val="FF0000"/>
              </a:solidFill>
              <a:latin typeface="ＭＳ Ｐゴシック"/>
            </a:endParaRPr>
          </a:p>
        </p:txBody>
      </p:sp>
      <p:sp>
        <p:nvSpPr>
          <p:cNvPr id="17" name="正方形/長方形 16"/>
          <p:cNvSpPr/>
          <p:nvPr/>
        </p:nvSpPr>
        <p:spPr>
          <a:xfrm>
            <a:off x="152418" y="838319"/>
            <a:ext cx="4536000" cy="2520000"/>
          </a:xfrm>
          <a:prstGeom prst="rect">
            <a:avLst/>
          </a:prstGeom>
          <a:noFill/>
          <a:ln w="9525">
            <a:solidFill>
              <a:srgbClr val="C80000"/>
            </a:solidFill>
            <a:prstDash val="solid"/>
          </a:ln>
        </p:spPr>
        <p:style>
          <a:lnRef idx="2">
            <a:schemeClr val="dk1"/>
          </a:lnRef>
          <a:fillRef idx="1">
            <a:schemeClr val="lt1"/>
          </a:fillRef>
          <a:effectRef idx="0">
            <a:schemeClr val="dk1"/>
          </a:effectRef>
          <a:fontRef idx="minor">
            <a:schemeClr val="dk1"/>
          </a:fontRef>
        </p:style>
        <p:txBody>
          <a:bodyPr lIns="91360" tIns="45680" rIns="91360" bIns="45680" rtlCol="0" anchor="ctr"/>
          <a:lstStyle/>
          <a:p>
            <a:pPr indent="-456804" defTabSz="913447"/>
            <a:endParaRPr lang="ja-JP" altLang="en-US" sz="1400" b="1" u="sng" dirty="0">
              <a:solidFill>
                <a:srgbClr val="1F497D"/>
              </a:solidFill>
              <a:latin typeface="ＭＳ Ｐゴシック"/>
            </a:endParaRPr>
          </a:p>
        </p:txBody>
      </p:sp>
      <p:sp>
        <p:nvSpPr>
          <p:cNvPr id="18" name="正方形/長方形 17"/>
          <p:cNvSpPr/>
          <p:nvPr/>
        </p:nvSpPr>
        <p:spPr>
          <a:xfrm>
            <a:off x="152415" y="838319"/>
            <a:ext cx="3205191" cy="324000"/>
          </a:xfrm>
          <a:prstGeom prst="rect">
            <a:avLst/>
          </a:prstGeom>
          <a:solidFill>
            <a:srgbClr val="C8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360" tIns="45680" rIns="91360" bIns="45680" rtlCol="0" anchor="b"/>
          <a:lstStyle/>
          <a:p>
            <a:pPr algn="ctr" defTabSz="913609"/>
            <a:r>
              <a:rPr lang="ja-JP" altLang="en-US" sz="1600" spc="-50" dirty="0">
                <a:solidFill>
                  <a:prstClr val="white"/>
                </a:solidFill>
                <a:latin typeface="ＤＨＰ特太ゴシック体" panose="020B0500000000000000" pitchFamily="50" charset="-128"/>
                <a:ea typeface="ＤＨＰ特太ゴシック体" panose="020B0500000000000000" pitchFamily="50" charset="-128"/>
              </a:rPr>
              <a:t>国民の希望に応じた看取りの推進</a:t>
            </a:r>
            <a:endParaRPr lang="en-US" altLang="ja-JP" sz="1600" spc="-50" dirty="0">
              <a:solidFill>
                <a:prstClr val="white"/>
              </a:solidFill>
              <a:latin typeface="ＤＨＰ特太ゴシック体" panose="020B0500000000000000" pitchFamily="50" charset="-128"/>
              <a:ea typeface="ＤＨＰ特太ゴシック体" panose="020B0500000000000000" pitchFamily="50" charset="-128"/>
            </a:endParaRPr>
          </a:p>
        </p:txBody>
      </p:sp>
      <p:sp>
        <p:nvSpPr>
          <p:cNvPr id="21" name="正方形/長方形 20"/>
          <p:cNvSpPr/>
          <p:nvPr/>
        </p:nvSpPr>
        <p:spPr>
          <a:xfrm>
            <a:off x="174780" y="4037213"/>
            <a:ext cx="4513633" cy="2664000"/>
          </a:xfrm>
          <a:prstGeom prst="rect">
            <a:avLst/>
          </a:prstGeom>
          <a:noFill/>
          <a:ln w="9525">
            <a:solidFill>
              <a:schemeClr val="accent5"/>
            </a:solidFill>
            <a:prstDash val="solid"/>
          </a:ln>
        </p:spPr>
        <p:style>
          <a:lnRef idx="2">
            <a:schemeClr val="dk1"/>
          </a:lnRef>
          <a:fillRef idx="1">
            <a:schemeClr val="lt1"/>
          </a:fillRef>
          <a:effectRef idx="0">
            <a:schemeClr val="dk1"/>
          </a:effectRef>
          <a:fontRef idx="minor">
            <a:schemeClr val="dk1"/>
          </a:fontRef>
        </p:style>
        <p:txBody>
          <a:bodyPr lIns="91360" tIns="45680" rIns="91360" bIns="45680" rtlCol="0" anchor="ctr"/>
          <a:lstStyle/>
          <a:p>
            <a:pPr indent="-456804" defTabSz="913447"/>
            <a:endParaRPr lang="ja-JP" altLang="en-US" sz="1400" b="1" u="sng" dirty="0">
              <a:solidFill>
                <a:srgbClr val="1F497D"/>
              </a:solidFill>
              <a:latin typeface="ＭＳ Ｐゴシック"/>
            </a:endParaRPr>
          </a:p>
        </p:txBody>
      </p:sp>
      <p:sp>
        <p:nvSpPr>
          <p:cNvPr id="22" name="正方形/長方形 21"/>
          <p:cNvSpPr/>
          <p:nvPr/>
        </p:nvSpPr>
        <p:spPr>
          <a:xfrm>
            <a:off x="175099" y="4033694"/>
            <a:ext cx="4513314" cy="32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45680" rIns="72000" bIns="45680" rtlCol="0" anchor="b"/>
          <a:lstStyle/>
          <a:p>
            <a:pPr algn="ctr" defTabSz="913609"/>
            <a:r>
              <a:rPr lang="ja-JP" altLang="en-US" sz="1600" spc="-50" dirty="0">
                <a:solidFill>
                  <a:prstClr val="white"/>
                </a:solidFill>
                <a:latin typeface="ＤＨＰ特太ゴシック体" panose="020B0500000000000000" pitchFamily="50" charset="-128"/>
                <a:ea typeface="ＤＨＰ特太ゴシック体" panose="020B0500000000000000" pitchFamily="50" charset="-128"/>
              </a:rPr>
              <a:t>介護医療院・有床診地域包括ケアモデルへの対応</a:t>
            </a:r>
          </a:p>
        </p:txBody>
      </p:sp>
      <p:sp>
        <p:nvSpPr>
          <p:cNvPr id="23" name="Rectangle 37"/>
          <p:cNvSpPr>
            <a:spLocks noChangeArrowheads="1"/>
          </p:cNvSpPr>
          <p:nvPr/>
        </p:nvSpPr>
        <p:spPr bwMode="auto">
          <a:xfrm>
            <a:off x="174780" y="4360435"/>
            <a:ext cx="4536000" cy="2497575"/>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a:rPr>
              <a:t>　介護医療院について、在宅復帰・在宅移行に係る取組の評価において</a:t>
            </a:r>
            <a:r>
              <a:rPr lang="ja-JP" altLang="en-US" sz="1600" u="sng" dirty="0">
                <a:solidFill>
                  <a:srgbClr val="FF0000"/>
                </a:solidFill>
                <a:latin typeface="ＭＳ Ｐゴシック"/>
              </a:rPr>
              <a:t>「居住系介護施設等」と同様の取扱い</a:t>
            </a:r>
            <a:r>
              <a:rPr lang="ja-JP" altLang="en-US" sz="1600" dirty="0">
                <a:solidFill>
                  <a:prstClr val="black"/>
                </a:solidFill>
                <a:latin typeface="ＭＳ Ｐゴシック"/>
              </a:rPr>
              <a:t>とし、退院時の情報提供等に係る取組の評価において</a:t>
            </a:r>
            <a:r>
              <a:rPr lang="ja-JP" altLang="en-US" sz="1600" u="sng" dirty="0">
                <a:solidFill>
                  <a:srgbClr val="FF0000"/>
                </a:solidFill>
                <a:latin typeface="ＭＳ Ｐゴシック"/>
              </a:rPr>
              <a:t>「介護老人保健施設」と同様の取扱い</a:t>
            </a:r>
            <a:r>
              <a:rPr lang="ja-JP" altLang="en-US" sz="1600" dirty="0">
                <a:solidFill>
                  <a:prstClr val="black"/>
                </a:solidFill>
                <a:latin typeface="ＭＳ Ｐゴシック"/>
              </a:rPr>
              <a:t>とする</a:t>
            </a:r>
            <a:endParaRPr lang="en-US" altLang="ja-JP" sz="1600" dirty="0">
              <a:solidFill>
                <a:prstClr val="black"/>
              </a:solidFill>
              <a:latin typeface="ＭＳ Ｐゴシック"/>
            </a:endParaRPr>
          </a:p>
          <a:p>
            <a:pPr marL="177800" indent="-177800">
              <a:buFont typeface="Wingdings" pitchFamily="2" charset="2"/>
              <a:buChar char="Ø"/>
              <a:defRPr/>
            </a:pPr>
            <a:endParaRPr lang="en-US" altLang="ja-JP" sz="1600"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latin typeface="ＭＳ Ｐゴシック"/>
              </a:rPr>
              <a:t>　有床診療所の</a:t>
            </a:r>
            <a:r>
              <a:rPr lang="ja-JP" altLang="en-US" sz="1600" u="sng" dirty="0">
                <a:solidFill>
                  <a:srgbClr val="FF0000"/>
                </a:solidFill>
                <a:latin typeface="ＭＳ Ｐゴシック"/>
              </a:rPr>
              <a:t>地域包括ケアモデル（医療・介護併用モデル）</a:t>
            </a:r>
            <a:r>
              <a:rPr lang="ja-JP" altLang="en-US" sz="1600" dirty="0">
                <a:solidFill>
                  <a:prstClr val="black"/>
                </a:solidFill>
                <a:latin typeface="ＭＳ Ｐゴシック"/>
              </a:rPr>
              <a:t>での運用を支援</a:t>
            </a:r>
            <a:endParaRPr lang="en-US" altLang="ja-JP" sz="1600" dirty="0">
              <a:solidFill>
                <a:prstClr val="black"/>
              </a:solidFill>
              <a:latin typeface="ＭＳ Ｐゴシック"/>
            </a:endParaRPr>
          </a:p>
        </p:txBody>
      </p:sp>
      <p:sp>
        <p:nvSpPr>
          <p:cNvPr id="26" name="正方形/長方形 25"/>
          <p:cNvSpPr/>
          <p:nvPr/>
        </p:nvSpPr>
        <p:spPr>
          <a:xfrm>
            <a:off x="5038732" y="833289"/>
            <a:ext cx="4516956" cy="2520000"/>
          </a:xfrm>
          <a:prstGeom prst="rect">
            <a:avLst/>
          </a:prstGeom>
          <a:noFill/>
          <a:ln w="9525" cap="flat" cmpd="sng" algn="ctr">
            <a:solidFill>
              <a:srgbClr val="F79646">
                <a:lumMod val="75000"/>
              </a:srgbClr>
            </a:solidFill>
            <a:prstDash val="solid"/>
          </a:ln>
          <a:effectLst/>
        </p:spPr>
        <p:txBody>
          <a:bodyPr lIns="91360" tIns="45680" rIns="91360" bIns="45680" rtlCol="0" anchor="ctr"/>
          <a:lstStyle/>
          <a:p>
            <a:pPr indent="-456804" defTabSz="913447">
              <a:defRPr/>
            </a:pPr>
            <a:endParaRPr kumimoji="0" lang="ja-JP" altLang="en-US" sz="1400" b="1" u="sng" kern="0" dirty="0">
              <a:solidFill>
                <a:srgbClr val="1F497D"/>
              </a:solidFill>
              <a:latin typeface="ＭＳ Ｐゴシック"/>
            </a:endParaRPr>
          </a:p>
        </p:txBody>
      </p:sp>
      <p:sp>
        <p:nvSpPr>
          <p:cNvPr id="27" name="正方形/長方形 26"/>
          <p:cNvSpPr/>
          <p:nvPr/>
        </p:nvSpPr>
        <p:spPr>
          <a:xfrm>
            <a:off x="5038732" y="837700"/>
            <a:ext cx="4306756" cy="324000"/>
          </a:xfrm>
          <a:prstGeom prst="rect">
            <a:avLst/>
          </a:prstGeom>
          <a:solidFill>
            <a:srgbClr val="F79646">
              <a:lumMod val="75000"/>
            </a:srgbClr>
          </a:solidFill>
          <a:ln w="25400" cap="flat" cmpd="sng" algn="ctr">
            <a:noFill/>
            <a:prstDash val="solid"/>
          </a:ln>
          <a:effectLst/>
        </p:spPr>
        <p:txBody>
          <a:bodyPr lIns="91360" tIns="45680" rIns="91360" bIns="45680" rtlCol="0" anchor="b"/>
          <a:lstStyle/>
          <a:p>
            <a:pPr algn="ctr" defTabSz="913609">
              <a:defRPr/>
            </a:pPr>
            <a:r>
              <a:rPr kumimoji="0" lang="ja-JP" altLang="en-US" sz="1600" kern="0" spc="-50" dirty="0">
                <a:solidFill>
                  <a:prstClr val="white"/>
                </a:solidFill>
                <a:latin typeface="ＤＨＰ特太ゴシック体" panose="020B0500000000000000" pitchFamily="50" charset="-128"/>
                <a:ea typeface="ＤＨＰ特太ゴシック体" panose="020B0500000000000000" pitchFamily="50" charset="-128"/>
              </a:rPr>
              <a:t>訪問診療の主治医とケアマネジャーの連携強化</a:t>
            </a:r>
            <a:endParaRPr kumimoji="0" lang="en-US" altLang="ja-JP" sz="1600" kern="0" spc="-50" dirty="0">
              <a:solidFill>
                <a:prstClr val="white"/>
              </a:solidFill>
              <a:latin typeface="ＤＨＰ特太ゴシック体" panose="020B0500000000000000" pitchFamily="50" charset="-128"/>
              <a:ea typeface="ＤＨＰ特太ゴシック体" panose="020B0500000000000000" pitchFamily="50" charset="-128"/>
            </a:endParaRPr>
          </a:p>
        </p:txBody>
      </p:sp>
      <p:sp>
        <p:nvSpPr>
          <p:cNvPr id="28" name="Rectangle 37"/>
          <p:cNvSpPr>
            <a:spLocks noChangeArrowheads="1"/>
          </p:cNvSpPr>
          <p:nvPr/>
        </p:nvSpPr>
        <p:spPr bwMode="auto">
          <a:xfrm>
            <a:off x="5038732" y="1170245"/>
            <a:ext cx="4536000" cy="2138881"/>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a:rPr>
              <a:t>　訪問診療を提供する</a:t>
            </a:r>
            <a:r>
              <a:rPr lang="ja-JP" altLang="en-US" sz="1600" u="sng" dirty="0">
                <a:solidFill>
                  <a:srgbClr val="FF0000"/>
                </a:solidFill>
                <a:latin typeface="ＭＳ Ｐゴシック"/>
              </a:rPr>
              <a:t>主治医から居宅介護支援事業者への情報提供</a:t>
            </a:r>
            <a:r>
              <a:rPr lang="ja-JP" altLang="en-US" sz="1600" dirty="0">
                <a:solidFill>
                  <a:prstClr val="black"/>
                </a:solidFill>
                <a:latin typeface="ＭＳ Ｐゴシック"/>
              </a:rPr>
              <a:t>を推進</a:t>
            </a:r>
            <a:endParaRPr lang="en-US" altLang="ja-JP" sz="1600" u="sng" dirty="0">
              <a:solidFill>
                <a:srgbClr val="FF0000"/>
              </a:solidFill>
              <a:latin typeface="ＭＳ Ｐゴシック"/>
            </a:endParaRPr>
          </a:p>
          <a:p>
            <a:pPr marL="177800" indent="-177800">
              <a:spcBef>
                <a:spcPts val="1200"/>
              </a:spcBef>
              <a:buFont typeface="Wingdings" pitchFamily="2" charset="2"/>
              <a:buChar char="Ø"/>
              <a:defRPr/>
            </a:pPr>
            <a:r>
              <a:rPr lang="ja-JP" altLang="en-US" sz="1600" dirty="0">
                <a:solidFill>
                  <a:prstClr val="black"/>
                </a:solidFill>
                <a:latin typeface="ＭＳ Ｐゴシック"/>
              </a:rPr>
              <a:t>　末期のがん患者について、</a:t>
            </a:r>
            <a:r>
              <a:rPr lang="ja-JP" altLang="en-US" sz="1600" u="sng" dirty="0">
                <a:solidFill>
                  <a:srgbClr val="FF0000"/>
                </a:solidFill>
                <a:latin typeface="ＭＳ Ｐゴシック"/>
              </a:rPr>
              <a:t>主治医の助言を得る</a:t>
            </a:r>
            <a:r>
              <a:rPr lang="ja-JP" altLang="en-US" sz="1600" dirty="0">
                <a:solidFill>
                  <a:prstClr val="black"/>
                </a:solidFill>
                <a:latin typeface="ＭＳ Ｐゴシック"/>
              </a:rPr>
              <a:t>ことを前提に、ケアマネジメントプロセスを簡素化するとともに、</a:t>
            </a:r>
            <a:r>
              <a:rPr lang="ja-JP" altLang="en-US" sz="1600" u="sng" dirty="0">
                <a:solidFill>
                  <a:srgbClr val="FF0000"/>
                </a:solidFill>
                <a:latin typeface="ＭＳ Ｐゴシック"/>
              </a:rPr>
              <a:t>主治医に対する患者の心身の状況等の情報提供</a:t>
            </a:r>
            <a:r>
              <a:rPr lang="ja-JP" altLang="en-US" sz="1600" dirty="0">
                <a:solidFill>
                  <a:prstClr val="black"/>
                </a:solidFill>
                <a:latin typeface="ＭＳ Ｐゴシック"/>
              </a:rPr>
              <a:t>を推進</a:t>
            </a:r>
            <a:endParaRPr lang="en-US" altLang="ja-JP" sz="1600" dirty="0">
              <a:solidFill>
                <a:prstClr val="black"/>
              </a:solidFill>
            </a:endParaRPr>
          </a:p>
        </p:txBody>
      </p:sp>
      <p:sp>
        <p:nvSpPr>
          <p:cNvPr id="30" name="正方形/長方形 29"/>
          <p:cNvSpPr/>
          <p:nvPr/>
        </p:nvSpPr>
        <p:spPr>
          <a:xfrm>
            <a:off x="5029207" y="4037213"/>
            <a:ext cx="4526481" cy="2664000"/>
          </a:xfrm>
          <a:prstGeom prst="rect">
            <a:avLst/>
          </a:prstGeom>
          <a:noFill/>
          <a:ln w="9525">
            <a:solidFill>
              <a:schemeClr val="accent6">
                <a:lumMod val="75000"/>
              </a:schemeClr>
            </a:solidFill>
            <a:prstDash val="solid"/>
          </a:ln>
        </p:spPr>
        <p:style>
          <a:lnRef idx="2">
            <a:schemeClr val="dk1"/>
          </a:lnRef>
          <a:fillRef idx="1">
            <a:schemeClr val="lt1"/>
          </a:fillRef>
          <a:effectRef idx="0">
            <a:schemeClr val="dk1"/>
          </a:effectRef>
          <a:fontRef idx="minor">
            <a:schemeClr val="dk1"/>
          </a:fontRef>
        </p:style>
        <p:txBody>
          <a:bodyPr lIns="91360" tIns="45680" rIns="91360" bIns="45680" rtlCol="0" anchor="ctr"/>
          <a:lstStyle/>
          <a:p>
            <a:pPr indent="-456804" defTabSz="913447"/>
            <a:endParaRPr lang="ja-JP" altLang="en-US" sz="1400" b="1" u="sng" dirty="0">
              <a:solidFill>
                <a:srgbClr val="1F497D"/>
              </a:solidFill>
              <a:latin typeface="ＭＳ Ｐゴシック"/>
            </a:endParaRPr>
          </a:p>
        </p:txBody>
      </p:sp>
      <p:sp>
        <p:nvSpPr>
          <p:cNvPr id="31" name="正方形/長方形 30"/>
          <p:cNvSpPr/>
          <p:nvPr/>
        </p:nvSpPr>
        <p:spPr>
          <a:xfrm>
            <a:off x="5029206" y="4041624"/>
            <a:ext cx="4388290" cy="3240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0" tIns="45680" rIns="91360" bIns="45680" rtlCol="0" anchor="b"/>
          <a:lstStyle/>
          <a:p>
            <a:pPr algn="ctr" defTabSz="913609"/>
            <a:r>
              <a:rPr lang="ja-JP" altLang="en-US" sz="1600" spc="-50" dirty="0">
                <a:solidFill>
                  <a:prstClr val="white"/>
                </a:solidFill>
                <a:latin typeface="ＤＨＰ特太ゴシック体" panose="020B0500000000000000" pitchFamily="50" charset="-128"/>
                <a:ea typeface="ＤＨＰ特太ゴシック体" panose="020B0500000000000000" pitchFamily="50" charset="-128"/>
              </a:rPr>
              <a:t>リハビリテーションにおける医療介護連携の推進</a:t>
            </a:r>
            <a:endParaRPr lang="en-US" altLang="ja-JP" sz="1600" spc="-50" dirty="0">
              <a:solidFill>
                <a:prstClr val="white"/>
              </a:solidFill>
              <a:latin typeface="ＤＨＰ特太ゴシック体" panose="020B0500000000000000" pitchFamily="50" charset="-128"/>
              <a:ea typeface="ＤＨＰ特太ゴシック体" panose="020B0500000000000000" pitchFamily="50" charset="-128"/>
            </a:endParaRPr>
          </a:p>
        </p:txBody>
      </p:sp>
      <p:sp>
        <p:nvSpPr>
          <p:cNvPr id="32" name="Rectangle 37"/>
          <p:cNvSpPr>
            <a:spLocks noChangeArrowheads="1"/>
          </p:cNvSpPr>
          <p:nvPr/>
        </p:nvSpPr>
        <p:spPr bwMode="auto">
          <a:xfrm>
            <a:off x="5038732" y="4360435"/>
            <a:ext cx="4536000" cy="2138881"/>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a:rPr>
              <a:t>　医療保険と介護保険の双方で使用可能な</a:t>
            </a:r>
            <a:r>
              <a:rPr lang="ja-JP" altLang="en-US" sz="1600" u="sng" dirty="0">
                <a:solidFill>
                  <a:srgbClr val="FF0000"/>
                </a:solidFill>
                <a:latin typeface="ＭＳ Ｐゴシック"/>
              </a:rPr>
              <a:t>計画書の共通様式を新設</a:t>
            </a:r>
            <a:r>
              <a:rPr lang="ja-JP" altLang="en-US" sz="1600" dirty="0">
                <a:solidFill>
                  <a:prstClr val="black"/>
                </a:solidFill>
                <a:latin typeface="ＭＳ Ｐゴシック"/>
              </a:rPr>
              <a:t>し、当該様式を用いて医療機関から介護保険のリハビリテーション事業所に情報提供した場合を評価</a:t>
            </a:r>
            <a:endParaRPr lang="en-US" altLang="ja-JP" sz="1600" u="sng" dirty="0">
              <a:solidFill>
                <a:prstClr val="black"/>
              </a:solidFill>
              <a:latin typeface="ＭＳ Ｐゴシック"/>
            </a:endParaRPr>
          </a:p>
          <a:p>
            <a:pPr marL="177800" indent="-177800">
              <a:buFont typeface="Wingdings" pitchFamily="2" charset="2"/>
              <a:buChar char="Ø"/>
              <a:defRPr/>
            </a:pPr>
            <a:endParaRPr lang="en-US" altLang="ja-JP" sz="1600" u="sng"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rPr>
              <a:t>　医療保険の疾患別リハビリテーションを担う医療機関において、介護保険の維持期・生活期のリハビリテーションを一貫してできるよう、</a:t>
            </a:r>
            <a:r>
              <a:rPr lang="ja-JP" altLang="en-US" sz="1600" u="sng" dirty="0">
                <a:solidFill>
                  <a:srgbClr val="FF0000"/>
                </a:solidFill>
              </a:rPr>
              <a:t>人員配置等に係る施設基準を緩和</a:t>
            </a:r>
            <a:endParaRPr lang="en-US" altLang="ja-JP" sz="1600" u="sng" dirty="0">
              <a:solidFill>
                <a:srgbClr val="FF0000"/>
              </a:solidFill>
            </a:endParaRPr>
          </a:p>
        </p:txBody>
      </p:sp>
      <p:pic>
        <p:nvPicPr>
          <p:cNvPr id="24" name="Picture 2" descr="親の介護をする夫婦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066619" y="2748338"/>
            <a:ext cx="1512168" cy="13602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看護師の会議のイラスト">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57186" y="2764884"/>
            <a:ext cx="1360310" cy="118687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2"/>
          <p:cNvSpPr>
            <a:spLocks noChangeArrowheads="1"/>
          </p:cNvSpPr>
          <p:nvPr/>
        </p:nvSpPr>
        <p:spPr bwMode="auto">
          <a:xfrm>
            <a:off x="194414" y="44450"/>
            <a:ext cx="9517327" cy="504230"/>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2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03104937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75093" y="806221"/>
            <a:ext cx="9652396" cy="5884729"/>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a:solidFill>
                  <a:prstClr val="black"/>
                </a:solidFill>
                <a:latin typeface="ＭＳ Ｐゴシック"/>
                <a:cs typeface="Times New Roman" panose="02020603050405020304" pitchFamily="18" charset="0"/>
              </a:rPr>
              <a:t>  介護療養型医療施設（介護療養病床）の転換先として介護医療院が創設されるに当たり、</a:t>
            </a:r>
            <a:endParaRPr lang="en-US" altLang="ja-JP" kern="100" dirty="0">
              <a:solidFill>
                <a:prstClr val="black"/>
              </a:solidFill>
              <a:latin typeface="ＭＳ Ｐゴシック"/>
              <a:cs typeface="Times New Roman" panose="02020603050405020304" pitchFamily="18" charset="0"/>
            </a:endParaRPr>
          </a:p>
          <a:p>
            <a:r>
              <a:rPr lang="en-US" altLang="ja-JP" kern="100" dirty="0">
                <a:solidFill>
                  <a:prstClr val="black"/>
                </a:solidFill>
                <a:latin typeface="ＭＳ Ｐゴシック"/>
                <a:cs typeface="Times New Roman" panose="02020603050405020304" pitchFamily="18" charset="0"/>
              </a:rPr>
              <a:t>   </a:t>
            </a:r>
            <a:r>
              <a:rPr lang="ja-JP" altLang="en-US" kern="100" dirty="0">
                <a:solidFill>
                  <a:prstClr val="black"/>
                </a:solidFill>
                <a:latin typeface="ＭＳ Ｐゴシック"/>
                <a:cs typeface="Times New Roman" panose="02020603050405020304" pitchFamily="18" charset="0"/>
              </a:rPr>
              <a:t>診療報酬における取扱いについて、介護医療院の特性を踏まえた、以下のような対応を行う。</a:t>
            </a:r>
            <a:endParaRPr lang="en-US" altLang="ja-JP" kern="100" dirty="0">
              <a:solidFill>
                <a:prstClr val="black"/>
              </a:solidFill>
              <a:latin typeface="ＭＳ Ｐゴシック"/>
              <a:cs typeface="Times New Roman" panose="02020603050405020304" pitchFamily="18" charset="0"/>
            </a:endParaRPr>
          </a:p>
          <a:p>
            <a:pPr marL="447675" indent="-447675">
              <a:spcBef>
                <a:spcPts val="1200"/>
              </a:spcBef>
            </a:pPr>
            <a:r>
              <a:rPr lang="ja-JP" altLang="en-US" sz="1600" kern="100" dirty="0">
                <a:solidFill>
                  <a:prstClr val="black"/>
                </a:solidFill>
                <a:latin typeface="ＭＳ Ｐゴシック"/>
                <a:cs typeface="Times New Roman" panose="02020603050405020304" pitchFamily="18" charset="0"/>
              </a:rPr>
              <a:t>　　１．介護医療院は、医療提供が内包されている施設であるため、その内容に応じて給付調整を行う。具体的には、</a:t>
            </a:r>
            <a:r>
              <a:rPr lang="ja-JP" altLang="en-US" sz="1600" b="1" u="sng" kern="100" dirty="0">
                <a:solidFill>
                  <a:srgbClr val="0070C0"/>
                </a:solidFill>
                <a:latin typeface="ＭＳ Ｐゴシック"/>
                <a:cs typeface="Times New Roman" panose="02020603050405020304" pitchFamily="18" charset="0"/>
              </a:rPr>
              <a:t>診療内容については介護療養型医療施設</a:t>
            </a:r>
            <a:r>
              <a:rPr lang="ja-JP" altLang="en-US" sz="1600" kern="100" dirty="0">
                <a:solidFill>
                  <a:prstClr val="black"/>
                </a:solidFill>
                <a:latin typeface="ＭＳ Ｐゴシック"/>
                <a:cs typeface="Times New Roman" panose="02020603050405020304" pitchFamily="18" charset="0"/>
              </a:rPr>
              <a:t>、</a:t>
            </a:r>
            <a:r>
              <a:rPr lang="ja-JP" altLang="en-US" sz="1600" b="1" u="sng" kern="100" dirty="0">
                <a:solidFill>
                  <a:srgbClr val="0070C0"/>
                </a:solidFill>
                <a:latin typeface="ＭＳ Ｐゴシック"/>
                <a:cs typeface="Times New Roman" panose="02020603050405020304" pitchFamily="18" charset="0"/>
              </a:rPr>
              <a:t>体制の基準については介護老人保健施設</a:t>
            </a:r>
            <a:r>
              <a:rPr lang="ja-JP" altLang="en-US" sz="1600" kern="100" dirty="0">
                <a:solidFill>
                  <a:prstClr val="black"/>
                </a:solidFill>
                <a:latin typeface="ＭＳ Ｐゴシック"/>
                <a:cs typeface="Times New Roman" panose="02020603050405020304" pitchFamily="18" charset="0"/>
              </a:rPr>
              <a:t>に係る給付調整と同様に扱う。</a:t>
            </a:r>
          </a:p>
          <a:p>
            <a:pPr marL="447675" indent="-447675">
              <a:spcBef>
                <a:spcPts val="900"/>
              </a:spcBef>
            </a:pPr>
            <a:r>
              <a:rPr lang="ja-JP" altLang="en-US" sz="1600" kern="100" dirty="0">
                <a:solidFill>
                  <a:prstClr val="black"/>
                </a:solidFill>
                <a:latin typeface="ＭＳ Ｐゴシック"/>
                <a:cs typeface="Times New Roman" panose="02020603050405020304" pitchFamily="18" charset="0"/>
              </a:rPr>
              <a:t>　　２．</a:t>
            </a:r>
            <a:r>
              <a:rPr lang="ja-JP" altLang="en-US" sz="1600" b="1" u="sng" kern="100" dirty="0">
                <a:solidFill>
                  <a:srgbClr val="0070C0"/>
                </a:solidFill>
                <a:latin typeface="ＭＳ Ｐゴシック"/>
                <a:cs typeface="Times New Roman" panose="02020603050405020304" pitchFamily="18" charset="0"/>
              </a:rPr>
              <a:t>在宅復帰・在宅移行に係る評価において</a:t>
            </a:r>
            <a:r>
              <a:rPr lang="ja-JP" altLang="en-US" sz="1600" kern="100" dirty="0">
                <a:solidFill>
                  <a:prstClr val="black"/>
                </a:solidFill>
                <a:latin typeface="ＭＳ Ｐゴシック"/>
                <a:cs typeface="Times New Roman" panose="02020603050405020304" pitchFamily="18" charset="0"/>
              </a:rPr>
              <a:t>、介護医療院は住まいの機能を有するとの考え方から、居住系介護施設等に含め</a:t>
            </a:r>
            <a:r>
              <a:rPr lang="ja-JP" altLang="en-US" sz="1600" b="1" u="sng" kern="100" dirty="0">
                <a:solidFill>
                  <a:srgbClr val="0070C0"/>
                </a:solidFill>
                <a:latin typeface="ＭＳ Ｐゴシック"/>
                <a:cs typeface="Times New Roman" panose="02020603050405020304" pitchFamily="18" charset="0"/>
              </a:rPr>
              <a:t>「退院先」として扱う。</a:t>
            </a:r>
          </a:p>
          <a:p>
            <a:pPr marL="447675" indent="-447675">
              <a:spcBef>
                <a:spcPts val="900"/>
              </a:spcBef>
            </a:pPr>
            <a:r>
              <a:rPr lang="ja-JP" altLang="en-US" sz="1600" kern="100" dirty="0">
                <a:solidFill>
                  <a:prstClr val="black"/>
                </a:solidFill>
                <a:latin typeface="ＭＳ Ｐゴシック"/>
                <a:cs typeface="Times New Roman" panose="02020603050405020304" pitchFamily="18" charset="0"/>
              </a:rPr>
              <a:t>　　３．介護医療院は住まいの機能を有するとの考え方から、入院料において、</a:t>
            </a:r>
            <a:r>
              <a:rPr lang="ja-JP" altLang="en-US" sz="1600" b="1" u="sng" kern="100" dirty="0">
                <a:solidFill>
                  <a:srgbClr val="0070C0"/>
                </a:solidFill>
                <a:latin typeface="ＭＳ Ｐゴシック"/>
                <a:cs typeface="Times New Roman" panose="02020603050405020304" pitchFamily="18" charset="0"/>
              </a:rPr>
              <a:t>在宅からの受入れに対する評価について、介護医療院を「自宅」と同様の取扱いとする。</a:t>
            </a:r>
          </a:p>
          <a:p>
            <a:pPr marL="447675" indent="-447675">
              <a:spcBef>
                <a:spcPts val="900"/>
              </a:spcBef>
            </a:pPr>
            <a:r>
              <a:rPr lang="ja-JP" altLang="en-US" sz="1600" kern="100" dirty="0">
                <a:solidFill>
                  <a:prstClr val="black"/>
                </a:solidFill>
                <a:latin typeface="ＭＳ Ｐゴシック"/>
                <a:cs typeface="Times New Roman" panose="02020603050405020304" pitchFamily="18" charset="0"/>
              </a:rPr>
              <a:t>　　４．介護医療院は、医療を提供する機能を有することから、</a:t>
            </a:r>
            <a:r>
              <a:rPr lang="ja-JP" altLang="en-US" sz="1600" b="1" u="sng" kern="100" dirty="0">
                <a:solidFill>
                  <a:srgbClr val="0070C0"/>
                </a:solidFill>
                <a:latin typeface="ＭＳ Ｐゴシック"/>
                <a:cs typeface="Times New Roman" panose="02020603050405020304" pitchFamily="18" charset="0"/>
              </a:rPr>
              <a:t>医療に係る情報提供や共同指導について、介護老人保健施設と同様の取扱いとする。</a:t>
            </a:r>
          </a:p>
          <a:p>
            <a:pPr marL="354013" indent="-354013">
              <a:spcBef>
                <a:spcPts val="300"/>
              </a:spcBef>
            </a:pPr>
            <a:r>
              <a:rPr lang="ja-JP" altLang="en-US" sz="1600" kern="100" dirty="0">
                <a:solidFill>
                  <a:prstClr val="black"/>
                </a:solidFill>
                <a:latin typeface="ＭＳ Ｐゴシック"/>
                <a:cs typeface="Times New Roman" panose="02020603050405020304" pitchFamily="18" charset="0"/>
              </a:rPr>
              <a:t>　　　　［対応する報酬］　診療情報提供料（</a:t>
            </a:r>
            <a:r>
              <a:rPr lang="en-US" altLang="ja-JP" sz="1600" kern="100" dirty="0">
                <a:solidFill>
                  <a:prstClr val="black"/>
                </a:solidFill>
                <a:latin typeface="ＭＳ Ｐゴシック"/>
                <a:cs typeface="Times New Roman" panose="02020603050405020304" pitchFamily="18" charset="0"/>
              </a:rPr>
              <a:t>Ⅰ</a:t>
            </a:r>
            <a:r>
              <a:rPr lang="ja-JP" altLang="en-US" sz="1600" kern="100" dirty="0">
                <a:solidFill>
                  <a:prstClr val="black"/>
                </a:solidFill>
                <a:latin typeface="ＭＳ Ｐゴシック"/>
                <a:cs typeface="Times New Roman" panose="02020603050405020304" pitchFamily="18" charset="0"/>
              </a:rPr>
              <a:t>）、退院時共同指導加算（訪問看護管理療養費）</a:t>
            </a:r>
          </a:p>
          <a:p>
            <a:pPr marL="447675" indent="-447675">
              <a:spcBef>
                <a:spcPts val="900"/>
              </a:spcBef>
            </a:pPr>
            <a:r>
              <a:rPr lang="ja-JP" altLang="en-US" sz="1600" kern="100" dirty="0">
                <a:solidFill>
                  <a:prstClr val="black"/>
                </a:solidFill>
                <a:latin typeface="ＭＳ Ｐゴシック"/>
                <a:cs typeface="Times New Roman" panose="02020603050405020304" pitchFamily="18" charset="0"/>
              </a:rPr>
              <a:t>　　５．病院の機能分化の観点から、</a:t>
            </a:r>
            <a:r>
              <a:rPr lang="ja-JP" altLang="en-US" sz="1600" b="1" u="sng" kern="100" dirty="0">
                <a:solidFill>
                  <a:srgbClr val="0070C0"/>
                </a:solidFill>
                <a:latin typeface="ＭＳ Ｐゴシック"/>
                <a:cs typeface="Times New Roman" panose="02020603050405020304" pitchFamily="18" charset="0"/>
              </a:rPr>
              <a:t>介護医療院等の介護保険施設を有する医療機関については、総合入院体制加算の評価対象から除外する。</a:t>
            </a:r>
            <a:r>
              <a:rPr lang="ja-JP" altLang="en-US" sz="1600" kern="100" dirty="0">
                <a:solidFill>
                  <a:prstClr val="black"/>
                </a:solidFill>
                <a:latin typeface="ＭＳ Ｐゴシック"/>
                <a:cs typeface="Times New Roman" panose="02020603050405020304" pitchFamily="18" charset="0"/>
              </a:rPr>
              <a:t>　</a:t>
            </a:r>
          </a:p>
          <a:p>
            <a:pPr marL="355600" indent="-355600"/>
            <a:endParaRPr lang="ja-JP" altLang="ja-JP" sz="2000" kern="100" dirty="0">
              <a:solidFill>
                <a:prstClr val="black"/>
              </a:solidFill>
              <a:latin typeface="ＭＳ Ｐゴシック"/>
              <a:cs typeface="Times New Roman" panose="02020603050405020304" pitchFamily="18" charset="0"/>
            </a:endParaRPr>
          </a:p>
        </p:txBody>
      </p:sp>
      <p:sp>
        <p:nvSpPr>
          <p:cNvPr id="11" name="テキスト ボックス 10"/>
          <p:cNvSpPr txBox="1"/>
          <p:nvPr/>
        </p:nvSpPr>
        <p:spPr>
          <a:xfrm>
            <a:off x="239364" y="5134169"/>
            <a:ext cx="3057456" cy="307777"/>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algn="ctr"/>
            <a:r>
              <a:rPr lang="ja-JP" altLang="en-US" sz="1400" dirty="0">
                <a:solidFill>
                  <a:prstClr val="black"/>
                </a:solidFill>
              </a:rPr>
              <a:t>介護報酬改定における対応</a:t>
            </a:r>
          </a:p>
        </p:txBody>
      </p:sp>
      <p:sp>
        <p:nvSpPr>
          <p:cNvPr id="12" name="テキスト ボックス 11"/>
          <p:cNvSpPr txBox="1"/>
          <p:nvPr/>
        </p:nvSpPr>
        <p:spPr>
          <a:xfrm>
            <a:off x="239366" y="5432941"/>
            <a:ext cx="7521951" cy="1169551"/>
          </a:xfrm>
          <a:prstGeom prst="rect">
            <a:avLst/>
          </a:prstGeom>
          <a:solidFill>
            <a:schemeClr val="accent6">
              <a:lumMod val="20000"/>
              <a:lumOff val="80000"/>
            </a:schemeClr>
          </a:solidFill>
          <a:ln>
            <a:solidFill>
              <a:schemeClr val="accent6">
                <a:lumMod val="75000"/>
              </a:schemeClr>
            </a:solidFill>
          </a:ln>
        </p:spPr>
        <p:style>
          <a:lnRef idx="2">
            <a:schemeClr val="accent4"/>
          </a:lnRef>
          <a:fillRef idx="1">
            <a:schemeClr val="lt1"/>
          </a:fillRef>
          <a:effectRef idx="0">
            <a:schemeClr val="accent4"/>
          </a:effectRef>
          <a:fontRef idx="minor">
            <a:schemeClr val="dk1"/>
          </a:fontRef>
        </p:style>
        <p:txBody>
          <a:bodyPr wrap="square" rtlCol="0">
            <a:spAutoFit/>
          </a:bodyPr>
          <a:lstStyle/>
          <a:p>
            <a:pPr marL="360363" indent="-360363"/>
            <a:r>
              <a:rPr kumimoji="0" lang="ja-JP" altLang="en-US" sz="1400" kern="0" dirty="0">
                <a:solidFill>
                  <a:prstClr val="black"/>
                </a:solidFill>
                <a:latin typeface="ＭＳ ゴシック" panose="020B0609070205080204" pitchFamily="49" charset="-128"/>
                <a:ea typeface="ＭＳ ゴシック" panose="020B0609070205080204" pitchFamily="49" charset="-128"/>
              </a:rPr>
              <a:t>（医療と介護の複合的ニーズに対応する介護医療院の創設）</a:t>
            </a:r>
            <a:endParaRPr kumimoji="0" lang="en-US" altLang="ja-JP" sz="1400" kern="0" dirty="0">
              <a:solidFill>
                <a:prstClr val="black"/>
              </a:solidFill>
              <a:latin typeface="ＭＳ ゴシック" panose="020B0609070205080204" pitchFamily="49" charset="-128"/>
              <a:ea typeface="ＭＳ ゴシック" panose="020B0609070205080204" pitchFamily="49" charset="-128"/>
            </a:endParaRPr>
          </a:p>
          <a:p>
            <a:pPr marL="176213" indent="-176213">
              <a:defRPr/>
            </a:pPr>
            <a:r>
              <a:rPr kumimoji="0" lang="ja-JP" altLang="en-US" sz="1400" kern="0" dirty="0">
                <a:solidFill>
                  <a:prstClr val="black"/>
                </a:solidFill>
                <a:latin typeface="ＭＳ ゴシック" panose="020B0609070205080204" pitchFamily="49" charset="-128"/>
                <a:ea typeface="ＭＳ ゴシック" panose="020B0609070205080204" pitchFamily="49" charset="-128"/>
              </a:rPr>
              <a:t>○　介護医療院については、介護療養病床（療養機能強化型）相当のサービスを提供する</a:t>
            </a:r>
            <a:r>
              <a:rPr kumimoji="0" lang="en-US" altLang="ja-JP" sz="1400" kern="0" dirty="0">
                <a:solidFill>
                  <a:prstClr val="black"/>
                </a:solidFill>
                <a:latin typeface="ＭＳ ゴシック" panose="020B0609070205080204" pitchFamily="49" charset="-128"/>
                <a:ea typeface="ＭＳ ゴシック" panose="020B0609070205080204" pitchFamily="49" charset="-128"/>
              </a:rPr>
              <a:t>Ⅰ</a:t>
            </a:r>
            <a:r>
              <a:rPr kumimoji="0" lang="ja-JP" altLang="en-US" sz="1400" kern="0" dirty="0">
                <a:solidFill>
                  <a:prstClr val="black"/>
                </a:solidFill>
                <a:latin typeface="ＭＳ ゴシック" panose="020B0609070205080204" pitchFamily="49" charset="-128"/>
                <a:ea typeface="ＭＳ ゴシック" panose="020B0609070205080204" pitchFamily="49" charset="-128"/>
              </a:rPr>
              <a:t>型と、老人保健施設相当以上のサービスを提供する</a:t>
            </a:r>
            <a:r>
              <a:rPr kumimoji="0" lang="en-US" altLang="ja-JP" sz="1400" kern="0" dirty="0">
                <a:solidFill>
                  <a:prstClr val="black"/>
                </a:solidFill>
                <a:latin typeface="ＭＳ ゴシック" panose="020B0609070205080204" pitchFamily="49" charset="-128"/>
                <a:ea typeface="ＭＳ ゴシック" panose="020B0609070205080204" pitchFamily="49" charset="-128"/>
              </a:rPr>
              <a:t>Ⅱ</a:t>
            </a:r>
            <a:r>
              <a:rPr kumimoji="0" lang="ja-JP" altLang="en-US" sz="1400" kern="0" dirty="0">
                <a:solidFill>
                  <a:prstClr val="black"/>
                </a:solidFill>
                <a:latin typeface="ＭＳ ゴシック" panose="020B0609070205080204" pitchFamily="49" charset="-128"/>
                <a:ea typeface="ＭＳ ゴシック" panose="020B0609070205080204" pitchFamily="49" charset="-128"/>
              </a:rPr>
              <a:t>型の２つの類型が創設される</a:t>
            </a:r>
            <a:r>
              <a:rPr kumimoji="0" lang="ja-JP" altLang="en-US" sz="1400" kern="0" dirty="0" err="1">
                <a:solidFill>
                  <a:prstClr val="black"/>
                </a:solidFill>
                <a:latin typeface="ＭＳ ゴシック" panose="020B0609070205080204" pitchFamily="49" charset="-128"/>
                <a:ea typeface="ＭＳ ゴシック" panose="020B0609070205080204" pitchFamily="49" charset="-128"/>
              </a:rPr>
              <a:t>。</a:t>
            </a:r>
            <a:endParaRPr kumimoji="0" lang="en-US" altLang="ja-JP" sz="1400" kern="0" dirty="0">
              <a:solidFill>
                <a:prstClr val="black"/>
              </a:solidFill>
              <a:latin typeface="ＭＳ ゴシック" panose="020B0609070205080204" pitchFamily="49" charset="-128"/>
              <a:ea typeface="ＭＳ ゴシック" panose="020B0609070205080204" pitchFamily="49" charset="-128"/>
            </a:endParaRPr>
          </a:p>
          <a:p>
            <a:pPr marL="176213" indent="-176213">
              <a:defRPr/>
            </a:pPr>
            <a:r>
              <a:rPr kumimoji="0" lang="ja-JP" altLang="en-US" sz="1400" kern="0" dirty="0">
                <a:solidFill>
                  <a:prstClr val="black"/>
                </a:solidFill>
                <a:latin typeface="ＭＳ ゴシック" panose="020B0609070205080204" pitchFamily="49" charset="-128"/>
                <a:ea typeface="ＭＳ ゴシック" panose="020B0609070205080204" pitchFamily="49" charset="-128"/>
              </a:rPr>
              <a:t>○　介護療養型医療施設等から介護医療院への転換について、各種の転換支援・促進策が設けられる。</a:t>
            </a:r>
          </a:p>
        </p:txBody>
      </p:sp>
      <p:pic>
        <p:nvPicPr>
          <p:cNvPr id="1028" name="Picture 4" descr="介護施設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62597" y="5133837"/>
            <a:ext cx="1863611" cy="149503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2"/>
          <p:cNvSpPr>
            <a:spLocks noChangeArrowheads="1"/>
          </p:cNvSpPr>
          <p:nvPr/>
        </p:nvSpPr>
        <p:spPr bwMode="auto">
          <a:xfrm>
            <a:off x="194414" y="44450"/>
            <a:ext cx="9517327" cy="432222"/>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14" name="Rectangle 36"/>
          <p:cNvSpPr>
            <a:spLocks noChangeArrowheads="1"/>
          </p:cNvSpPr>
          <p:nvPr/>
        </p:nvSpPr>
        <p:spPr bwMode="auto">
          <a:xfrm>
            <a:off x="194414" y="476672"/>
            <a:ext cx="3749470" cy="32954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a:solidFill>
                  <a:prstClr val="black"/>
                </a:solidFill>
                <a:latin typeface="ＭＳ Ｐゴシック"/>
              </a:rPr>
              <a:t>（１）介護医療院の創設への対応</a:t>
            </a:r>
            <a:endParaRPr lang="en-US" altLang="ja-JP" sz="2000" dirty="0">
              <a:solidFill>
                <a:prstClr val="black"/>
              </a:solidFill>
              <a:latin typeface="ＭＳ Ｐゴシック"/>
            </a:endParaRP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20549173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7279" y="730919"/>
            <a:ext cx="9792000" cy="6084000"/>
          </a:xfrm>
          <a:prstGeom prst="rect">
            <a:avLst/>
          </a:prstGeom>
          <a:ln>
            <a:headEnd/>
            <a:tailEnd/>
          </a:ln>
        </p:spPr>
        <p:style>
          <a:lnRef idx="2">
            <a:schemeClr val="dk1"/>
          </a:lnRef>
          <a:fillRef idx="1">
            <a:schemeClr val="lt1"/>
          </a:fillRef>
          <a:effectRef idx="0">
            <a:schemeClr val="dk1"/>
          </a:effectRef>
          <a:fontRef idx="minor">
            <a:schemeClr val="dk1"/>
          </a:fontRef>
        </p:style>
        <p:txBody>
          <a:bodyPr/>
          <a:lstStyle/>
          <a:p>
            <a:pPr marL="271463" indent="-271463">
              <a:spcBef>
                <a:spcPts val="600"/>
              </a:spcBef>
              <a:buFont typeface="Wingdings" pitchFamily="2" charset="2"/>
              <a:buChar char="Ø"/>
            </a:pPr>
            <a:r>
              <a:rPr lang="ja-JP" altLang="en-US" dirty="0">
                <a:solidFill>
                  <a:prstClr val="black"/>
                </a:solidFill>
                <a:latin typeface="ＭＳ Ｐゴシック"/>
              </a:rPr>
              <a:t>　</a:t>
            </a:r>
            <a:r>
              <a:rPr lang="ja-JP" altLang="en-US" sz="1600" dirty="0">
                <a:solidFill>
                  <a:prstClr val="black"/>
                </a:solidFill>
                <a:latin typeface="ＭＳ Ｐゴシック"/>
              </a:rPr>
              <a:t>ターミナルケアに関連する報酬において、</a:t>
            </a:r>
            <a:r>
              <a:rPr lang="ja-JP" altLang="en-US" sz="1600" u="sng" dirty="0">
                <a:solidFill>
                  <a:srgbClr val="0070C0"/>
                </a:solidFill>
                <a:latin typeface="ＭＳ Ｐゴシック"/>
              </a:rPr>
              <a:t>「人生の最終段階における医療の決定プロセスに関するガイドライン」</a:t>
            </a:r>
            <a:r>
              <a:rPr lang="ja-JP" altLang="en-US" sz="1600" u="sng" dirty="0">
                <a:solidFill>
                  <a:prstClr val="black"/>
                </a:solidFill>
                <a:latin typeface="ＭＳ Ｐゴシック"/>
              </a:rPr>
              <a:t>等を踏まえた対応を要件</a:t>
            </a:r>
            <a:r>
              <a:rPr lang="ja-JP" altLang="en-US" sz="1600" dirty="0">
                <a:solidFill>
                  <a:prstClr val="black"/>
                </a:solidFill>
                <a:latin typeface="ＭＳ Ｐゴシック"/>
              </a:rPr>
              <a:t>とするとともに、ターミナルケアの充実を推進する</a:t>
            </a:r>
            <a:endParaRPr lang="en-US" altLang="ja-JP" sz="1600" dirty="0">
              <a:solidFill>
                <a:prstClr val="black"/>
              </a:solidFill>
              <a:latin typeface="ＭＳ Ｐゴシック"/>
            </a:endParaRPr>
          </a:p>
          <a:p>
            <a:endParaRPr lang="en-US" altLang="ja-JP" sz="2000" dirty="0">
              <a:solidFill>
                <a:prstClr val="black"/>
              </a:solidFill>
              <a:latin typeface="ＭＳ Ｐゴシック"/>
            </a:endParaRPr>
          </a:p>
          <a:p>
            <a:pPr marL="271463" indent="-271463">
              <a:buFont typeface="Wingdings" pitchFamily="2" charset="2"/>
              <a:buChar char="Ø"/>
            </a:pPr>
            <a:endParaRPr lang="en-US" altLang="ja-JP" sz="2000" dirty="0">
              <a:solidFill>
                <a:prstClr val="black"/>
              </a:solidFill>
              <a:latin typeface="ＭＳ Ｐゴシック"/>
            </a:endParaRPr>
          </a:p>
          <a:p>
            <a:pPr marL="271463" indent="-271463">
              <a:buFont typeface="Wingdings" pitchFamily="2" charset="2"/>
              <a:buChar char="Ø"/>
            </a:pPr>
            <a:endParaRPr lang="en-US" altLang="ja-JP" sz="2000" dirty="0">
              <a:solidFill>
                <a:prstClr val="black"/>
              </a:solidFill>
              <a:latin typeface="ＭＳ Ｐゴシック"/>
            </a:endParaRPr>
          </a:p>
          <a:p>
            <a:pPr marL="271463" indent="-271463">
              <a:buFont typeface="Wingdings" pitchFamily="2" charset="2"/>
              <a:buChar char="Ø"/>
            </a:pPr>
            <a:endParaRPr lang="en-US" altLang="ja-JP" sz="2000" dirty="0">
              <a:solidFill>
                <a:prstClr val="black"/>
              </a:solidFill>
              <a:latin typeface="ＭＳ Ｐゴシック"/>
            </a:endParaRPr>
          </a:p>
          <a:p>
            <a:pPr marL="271463" indent="-271463">
              <a:buFont typeface="Wingdings" pitchFamily="2" charset="2"/>
              <a:buChar char="Ø"/>
            </a:pPr>
            <a:endParaRPr lang="en-US" altLang="ja-JP" sz="2000" dirty="0">
              <a:solidFill>
                <a:prstClr val="black"/>
              </a:solidFill>
              <a:latin typeface="ＭＳ Ｐゴシック"/>
            </a:endParaRPr>
          </a:p>
          <a:p>
            <a:endParaRPr lang="en-US" altLang="ja-JP" sz="2000" dirty="0">
              <a:solidFill>
                <a:prstClr val="black"/>
              </a:solidFill>
              <a:latin typeface="ＭＳ Ｐゴシック"/>
            </a:endParaRPr>
          </a:p>
          <a:p>
            <a:endParaRPr lang="en-US" altLang="ja-JP" sz="2000" dirty="0">
              <a:solidFill>
                <a:prstClr val="black"/>
              </a:solidFill>
              <a:latin typeface="ＭＳ Ｐゴシック"/>
            </a:endParaRPr>
          </a:p>
          <a:p>
            <a:pPr marL="271463" indent="-271463">
              <a:buFont typeface="Wingdings" pitchFamily="2" charset="2"/>
              <a:buChar char="Ø"/>
            </a:pPr>
            <a:endParaRPr lang="en-US" altLang="ja-JP" sz="700" dirty="0">
              <a:solidFill>
                <a:prstClr val="black"/>
              </a:solidFill>
              <a:latin typeface="ＭＳ Ｐゴシック"/>
            </a:endParaRPr>
          </a:p>
          <a:p>
            <a:pPr marL="271463" indent="-271463">
              <a:buFont typeface="Wingdings" pitchFamily="2" charset="2"/>
              <a:buChar char="Ø"/>
            </a:pPr>
            <a:endParaRPr lang="en-US" altLang="ja-JP" sz="1400" dirty="0">
              <a:solidFill>
                <a:prstClr val="black"/>
              </a:solidFill>
              <a:latin typeface="ＭＳ Ｐゴシック"/>
            </a:endParaRPr>
          </a:p>
          <a:p>
            <a:endParaRPr lang="en-US" altLang="ja-JP" sz="1400" dirty="0">
              <a:solidFill>
                <a:prstClr val="black"/>
              </a:solidFill>
              <a:latin typeface="ＭＳ Ｐゴシック"/>
            </a:endParaRPr>
          </a:p>
          <a:p>
            <a:pPr marL="271463" indent="-271463">
              <a:buFont typeface="Wingdings" pitchFamily="2" charset="2"/>
              <a:buChar char="Ø"/>
            </a:pPr>
            <a:endParaRPr lang="en-US" altLang="ja-JP" sz="1400" dirty="0">
              <a:solidFill>
                <a:prstClr val="black"/>
              </a:solidFill>
              <a:latin typeface="ＭＳ Ｐゴシック"/>
            </a:endParaRPr>
          </a:p>
          <a:p>
            <a:pPr marL="271463" indent="-271463">
              <a:buFont typeface="Wingdings" pitchFamily="2" charset="2"/>
              <a:buChar char="Ø"/>
            </a:pPr>
            <a:endParaRPr lang="en-US" altLang="ja-JP" dirty="0">
              <a:solidFill>
                <a:prstClr val="black"/>
              </a:solidFill>
              <a:latin typeface="ＭＳ Ｐゴシック"/>
            </a:endParaRPr>
          </a:p>
        </p:txBody>
      </p:sp>
      <p:pic>
        <p:nvPicPr>
          <p:cNvPr id="2" name="Picture 2" descr="親の介護をする夫婦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8504" y="3772919"/>
            <a:ext cx="1185427" cy="110113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1" name="表 30"/>
          <p:cNvGraphicFramePr>
            <a:graphicFrameLocks noGrp="1"/>
          </p:cNvGraphicFramePr>
          <p:nvPr>
            <p:extLst/>
          </p:nvPr>
        </p:nvGraphicFramePr>
        <p:xfrm>
          <a:off x="294953" y="1792543"/>
          <a:ext cx="4032000" cy="1977223"/>
        </p:xfrm>
        <a:graphic>
          <a:graphicData uri="http://schemas.openxmlformats.org/drawingml/2006/table">
            <a:tbl>
              <a:tblPr firstRow="1" bandRow="1">
                <a:tableStyleId>{5C22544A-7EE6-4342-B048-85BDC9FD1C3A}</a:tableStyleId>
              </a:tblPr>
              <a:tblGrid>
                <a:gridCol w="4032000">
                  <a:extLst>
                    <a:ext uri="{9D8B030D-6E8A-4147-A177-3AD203B41FA5}">
                      <a16:colId xmlns="" xmlns:a16="http://schemas.microsoft.com/office/drawing/2014/main" val="20000"/>
                    </a:ext>
                  </a:extLst>
                </a:gridCol>
              </a:tblGrid>
              <a:tr h="288000">
                <a:tc>
                  <a:txBody>
                    <a:bodyPr/>
                    <a:lstStyle/>
                    <a:p>
                      <a:pPr algn="ctr"/>
                      <a:r>
                        <a:rPr kumimoji="1" lang="ja-JP" altLang="en-US" sz="1400" baseline="0" dirty="0"/>
                        <a:t>現行</a:t>
                      </a:r>
                    </a:p>
                  </a:txBody>
                  <a:tcPr>
                    <a:lnB w="12700" cap="flat" cmpd="sng" algn="ctr">
                      <a:solidFill>
                        <a:schemeClr val="accent5"/>
                      </a:solidFill>
                      <a:prstDash val="solid"/>
                      <a:round/>
                      <a:headEnd type="none" w="med" len="med"/>
                      <a:tailEnd type="none" w="med" len="med"/>
                    </a:lnB>
                  </a:tcPr>
                </a:tc>
                <a:extLst>
                  <a:ext uri="{0D108BD9-81ED-4DB2-BD59-A6C34878D82A}">
                    <a16:rowId xmlns="" xmlns:a16="http://schemas.microsoft.com/office/drawing/2014/main" val="10000"/>
                  </a:ext>
                </a:extLst>
              </a:tr>
              <a:tr h="16724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在宅ターミナルケア加算（在宅患者訪問診療料）</a:t>
                      </a:r>
                      <a:r>
                        <a:rPr kumimoji="1" lang="en-US" altLang="ja-JP" sz="1400" baseline="0" dirty="0">
                          <a:latin typeface="+mn-ea"/>
                          <a:ea typeface="+mn-ea"/>
                        </a:rPr>
                        <a:t>】</a:t>
                      </a:r>
                      <a:endParaRPr kumimoji="1" lang="ja-JP" altLang="en-US"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機能強化型在支診・在支病（病床あり）　  </a:t>
                      </a:r>
                      <a:r>
                        <a:rPr kumimoji="1" lang="en-US" altLang="ja-JP" sz="1400" baseline="0" dirty="0">
                          <a:latin typeface="+mn-ea"/>
                          <a:ea typeface="+mn-ea"/>
                        </a:rPr>
                        <a:t>6,000</a:t>
                      </a:r>
                      <a:r>
                        <a:rPr kumimoji="1" lang="ja-JP" altLang="en-US" sz="1400" baseline="0" dirty="0">
                          <a:latin typeface="+mn-ea"/>
                          <a:ea typeface="+mn-ea"/>
                        </a:rPr>
                        <a:t>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機能強化型在支診・在支病（病床なし）　  </a:t>
                      </a:r>
                      <a:r>
                        <a:rPr kumimoji="1" lang="en-US" altLang="ja-JP" sz="1400" baseline="0" dirty="0">
                          <a:latin typeface="+mn-ea"/>
                          <a:ea typeface="+mn-ea"/>
                        </a:rPr>
                        <a:t>5,000</a:t>
                      </a:r>
                      <a:r>
                        <a:rPr kumimoji="1" lang="ja-JP" altLang="en-US" sz="1400" baseline="0" dirty="0">
                          <a:latin typeface="+mn-ea"/>
                          <a:ea typeface="+mn-ea"/>
                        </a:rPr>
                        <a:t>点</a:t>
                      </a:r>
                    </a:p>
                    <a:p>
                      <a:pPr>
                        <a:tabLst/>
                      </a:pPr>
                      <a:r>
                        <a:rPr kumimoji="1" lang="ja-JP" altLang="en-US" sz="1400" baseline="0" dirty="0">
                          <a:latin typeface="+mn-ea"/>
                          <a:ea typeface="+mn-ea"/>
                        </a:rPr>
                        <a:t>　在支診・在支病　　　　　　　　　　　　　　　　 </a:t>
                      </a:r>
                      <a:r>
                        <a:rPr kumimoji="1" lang="en-US" altLang="ja-JP" sz="1400" baseline="0" dirty="0">
                          <a:latin typeface="+mn-ea"/>
                          <a:ea typeface="+mn-ea"/>
                        </a:rPr>
                        <a:t>4,000</a:t>
                      </a:r>
                      <a:r>
                        <a:rPr kumimoji="1" lang="ja-JP" altLang="en-US" sz="1400" baseline="0" dirty="0">
                          <a:latin typeface="+mn-ea"/>
                          <a:ea typeface="+mn-ea"/>
                        </a:rPr>
                        <a:t>点</a:t>
                      </a:r>
                    </a:p>
                    <a:p>
                      <a:pPr algn="l">
                        <a:tabLst>
                          <a:tab pos="2960688" algn="l"/>
                        </a:tabLst>
                      </a:pPr>
                      <a:r>
                        <a:rPr kumimoji="1" lang="ja-JP" altLang="en-US" sz="1400" baseline="0" dirty="0">
                          <a:latin typeface="+mn-ea"/>
                          <a:ea typeface="+mn-ea"/>
                        </a:rPr>
                        <a:t>　その他の医療機関　　　　　　　　　　　　　　 </a:t>
                      </a:r>
                      <a:r>
                        <a:rPr kumimoji="1" lang="en-US" altLang="ja-JP" sz="1400" baseline="0" dirty="0">
                          <a:latin typeface="+mn-ea"/>
                          <a:ea typeface="+mn-ea"/>
                        </a:rPr>
                        <a:t>3,000</a:t>
                      </a:r>
                      <a:r>
                        <a:rPr kumimoji="1" lang="ja-JP" altLang="en-US" sz="1400" baseline="0" dirty="0">
                          <a:latin typeface="+mn-ea"/>
                          <a:ea typeface="+mn-ea"/>
                        </a:rPr>
                        <a:t>点</a:t>
                      </a:r>
                      <a:endParaRPr kumimoji="1" lang="en-US" altLang="ja-JP" sz="1400" baseline="0" dirty="0">
                        <a:latin typeface="+mn-ea"/>
                        <a:ea typeface="+mn-ea"/>
                      </a:endParaRPr>
                    </a:p>
                    <a:p>
                      <a:pPr algn="l">
                        <a:tabLst>
                          <a:tab pos="2960688" algn="l"/>
                        </a:tabLst>
                      </a:pPr>
                      <a:endParaRPr kumimoji="1" lang="en-US" altLang="ja-JP" sz="1400" baseline="0"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a:t>
                      </a:r>
                      <a:r>
                        <a:rPr lang="ja-JP" altLang="en-US" sz="1400" dirty="0">
                          <a:solidFill>
                            <a:prstClr val="black"/>
                          </a:solidFill>
                          <a:latin typeface="+mn-ea"/>
                          <a:ea typeface="+mn-ea"/>
                        </a:rPr>
                        <a:t>訪問看護ターミナルケア療養費</a:t>
                      </a:r>
                      <a:r>
                        <a:rPr lang="en-US" altLang="ja-JP" sz="1400" dirty="0">
                          <a:solidFill>
                            <a:prstClr val="black"/>
                          </a:solidFill>
                          <a:latin typeface="+mn-ea"/>
                          <a:ea typeface="+mn-ea"/>
                        </a:rPr>
                        <a:t>】</a:t>
                      </a:r>
                      <a:r>
                        <a:rPr lang="ja-JP" altLang="en-US" sz="1400" dirty="0">
                          <a:solidFill>
                            <a:prstClr val="black"/>
                          </a:solidFill>
                          <a:latin typeface="+mn-ea"/>
                          <a:ea typeface="+mn-ea"/>
                        </a:rPr>
                        <a:t>　　　　　</a:t>
                      </a:r>
                      <a:r>
                        <a:rPr lang="en-US" altLang="ja-JP" sz="1400" dirty="0">
                          <a:solidFill>
                            <a:prstClr val="black"/>
                          </a:solidFill>
                          <a:latin typeface="+mn-ea"/>
                          <a:ea typeface="+mn-ea"/>
                        </a:rPr>
                        <a:t>20,000</a:t>
                      </a:r>
                      <a:r>
                        <a:rPr lang="ja-JP" altLang="en-US" sz="1400" dirty="0">
                          <a:solidFill>
                            <a:prstClr val="black"/>
                          </a:solidFill>
                          <a:latin typeface="+mn-ea"/>
                          <a:ea typeface="+mn-ea"/>
                        </a:rPr>
                        <a:t>円</a:t>
                      </a:r>
                      <a:endParaRPr lang="en-US" altLang="ja-JP" sz="1400" dirty="0">
                        <a:solidFill>
                          <a:prstClr val="black"/>
                        </a:solidFill>
                        <a:latin typeface="+mn-ea"/>
                        <a:ea typeface="+mn-ea"/>
                      </a:endParaRPr>
                    </a:p>
                  </a:txBody>
                  <a:tcPr>
                    <a:lnT w="12700" cap="flat" cmpd="sng" algn="ctr">
                      <a:solidFill>
                        <a:schemeClr val="accent5"/>
                      </a:solidFill>
                      <a:prstDash val="solid"/>
                      <a:round/>
                      <a:headEnd type="none" w="med" len="med"/>
                      <a:tailEnd type="none" w="med" len="med"/>
                    </a:lnT>
                  </a:tcPr>
                </a:tc>
                <a:extLst>
                  <a:ext uri="{0D108BD9-81ED-4DB2-BD59-A6C34878D82A}">
                    <a16:rowId xmlns="" xmlns:a16="http://schemas.microsoft.com/office/drawing/2014/main" val="10001"/>
                  </a:ext>
                </a:extLst>
              </a:tr>
            </a:tbl>
          </a:graphicData>
        </a:graphic>
      </p:graphicFrame>
      <p:graphicFrame>
        <p:nvGraphicFramePr>
          <p:cNvPr id="32" name="表 31"/>
          <p:cNvGraphicFramePr>
            <a:graphicFrameLocks noGrp="1"/>
          </p:cNvGraphicFramePr>
          <p:nvPr>
            <p:extLst/>
          </p:nvPr>
        </p:nvGraphicFramePr>
        <p:xfrm>
          <a:off x="5058582" y="1785357"/>
          <a:ext cx="4464496" cy="3491793"/>
        </p:xfrm>
        <a:graphic>
          <a:graphicData uri="http://schemas.openxmlformats.org/drawingml/2006/table">
            <a:tbl>
              <a:tblPr firstRow="1" bandRow="1">
                <a:tableStyleId>{21E4AEA4-8DFA-4A89-87EB-49C32662AFE0}</a:tableStyleId>
              </a:tblPr>
              <a:tblGrid>
                <a:gridCol w="4464496">
                  <a:extLst>
                    <a:ext uri="{9D8B030D-6E8A-4147-A177-3AD203B41FA5}">
                      <a16:colId xmlns="" xmlns:a16="http://schemas.microsoft.com/office/drawing/2014/main" val="20000"/>
                    </a:ext>
                  </a:extLst>
                </a:gridCol>
              </a:tblGrid>
              <a:tr h="288000">
                <a:tc>
                  <a:txBody>
                    <a:bodyPr/>
                    <a:lstStyle/>
                    <a:p>
                      <a:pPr algn="ctr"/>
                      <a:r>
                        <a:rPr kumimoji="1" lang="ja-JP" altLang="en-US" sz="1400" dirty="0"/>
                        <a:t>改定後</a:t>
                      </a:r>
                    </a:p>
                  </a:txBody>
                  <a:tcPr>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31869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在宅ターミナルケア加算（在宅患者訪問診療料）</a:t>
                      </a:r>
                      <a:r>
                        <a:rPr kumimoji="1" lang="en-US" altLang="ja-JP" sz="14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latin typeface="+mn-ea"/>
                          <a:ea typeface="+mn-ea"/>
                        </a:rPr>
                        <a:t>（有料老人ホーム等とそれ以外で報酬を区分）</a:t>
                      </a:r>
                      <a:endParaRPr kumimoji="1" lang="en-US" altLang="ja-JP" sz="1400" b="1" baseline="0" dirty="0">
                        <a:solidFill>
                          <a:srgbClr val="0070C0"/>
                        </a:solidFill>
                        <a:latin typeface="+mn-ea"/>
                        <a:ea typeface="+mn-ea"/>
                      </a:endParaRPr>
                    </a:p>
                    <a:p>
                      <a:pPr marL="184150" marR="0" lvl="1" indent="0" algn="l" defTabSz="914400" rtl="0" eaLnBrk="1" fontAlgn="auto" latinLnBrk="0" hangingPunct="1">
                        <a:lnSpc>
                          <a:spcPct val="100000"/>
                        </a:lnSpc>
                        <a:spcBef>
                          <a:spcPts val="0"/>
                        </a:spcBef>
                        <a:spcAft>
                          <a:spcPts val="0"/>
                        </a:spcAft>
                        <a:buClrTx/>
                        <a:buSzTx/>
                        <a:buFontTx/>
                        <a:buNone/>
                        <a:tabLst>
                          <a:tab pos="36000" algn="l"/>
                          <a:tab pos="144000" algn="l"/>
                        </a:tabLst>
                        <a:defRPr/>
                      </a:pPr>
                      <a:r>
                        <a:rPr kumimoji="1" lang="ja-JP" altLang="en-US" sz="1400" b="1" baseline="0" dirty="0">
                          <a:solidFill>
                            <a:srgbClr val="0070C0"/>
                          </a:solidFill>
                          <a:latin typeface="+mn-ea"/>
                          <a:ea typeface="+mn-ea"/>
                        </a:rPr>
                        <a:t>　　　</a:t>
                      </a:r>
                      <a:r>
                        <a:rPr kumimoji="1" lang="ja-JP" altLang="en-US" sz="1400" b="0" baseline="0" dirty="0">
                          <a:solidFill>
                            <a:schemeClr val="tx1"/>
                          </a:solidFill>
                          <a:latin typeface="+mn-ea"/>
                          <a:ea typeface="+mn-ea"/>
                        </a:rPr>
                        <a:t>機能強化型在支診・在支病（病床あり）</a:t>
                      </a:r>
                      <a:r>
                        <a:rPr kumimoji="1" lang="en-US" altLang="ja-JP" sz="1400" b="1" baseline="0" dirty="0">
                          <a:solidFill>
                            <a:srgbClr val="0070C0"/>
                          </a:solidFill>
                          <a:latin typeface="+mn-ea"/>
                          <a:ea typeface="+mn-ea"/>
                        </a:rPr>
                        <a:t>	</a:t>
                      </a:r>
                      <a:r>
                        <a:rPr kumimoji="1" lang="en-US" altLang="ja-JP" sz="1400" b="1" u="sng" baseline="0" dirty="0">
                          <a:solidFill>
                            <a:srgbClr val="0070C0"/>
                          </a:solidFill>
                          <a:latin typeface="+mn-ea"/>
                          <a:ea typeface="+mn-ea"/>
                        </a:rPr>
                        <a:t>6,500</a:t>
                      </a:r>
                      <a:r>
                        <a:rPr kumimoji="1" lang="ja-JP" altLang="en-US" sz="1400" b="1" u="sng" baseline="0" dirty="0">
                          <a:solidFill>
                            <a:srgbClr val="0070C0"/>
                          </a:solidFill>
                          <a:latin typeface="+mn-ea"/>
                          <a:ea typeface="+mn-ea"/>
                        </a:rPr>
                        <a:t>点</a:t>
                      </a:r>
                    </a:p>
                    <a:p>
                      <a:pPr marL="184150" marR="0" lvl="1" indent="0" algn="l" defTabSz="914400" rtl="0" eaLnBrk="1" fontAlgn="auto" latinLnBrk="0" hangingPunct="1">
                        <a:lnSpc>
                          <a:spcPct val="100000"/>
                        </a:lnSpc>
                        <a:spcBef>
                          <a:spcPts val="0"/>
                        </a:spcBef>
                        <a:spcAft>
                          <a:spcPts val="0"/>
                        </a:spcAft>
                        <a:buClrTx/>
                        <a:buSzTx/>
                        <a:buFontTx/>
                        <a:buNone/>
                        <a:tabLst>
                          <a:tab pos="144000" algn="l"/>
                        </a:tabLst>
                        <a:defRPr/>
                      </a:pPr>
                      <a:r>
                        <a:rPr kumimoji="1" lang="ja-JP" altLang="en-US" sz="1400" b="1" baseline="0" dirty="0">
                          <a:solidFill>
                            <a:srgbClr val="0070C0"/>
                          </a:solidFill>
                          <a:latin typeface="+mn-ea"/>
                          <a:ea typeface="+mn-ea"/>
                        </a:rPr>
                        <a:t>　　　</a:t>
                      </a:r>
                      <a:r>
                        <a:rPr kumimoji="1" lang="ja-JP" altLang="en-US" sz="1400" b="0" baseline="0" dirty="0">
                          <a:solidFill>
                            <a:schemeClr val="tx1"/>
                          </a:solidFill>
                          <a:latin typeface="+mn-ea"/>
                          <a:ea typeface="+mn-ea"/>
                        </a:rPr>
                        <a:t>機能強化型在支診・在支病（病床なし）</a:t>
                      </a:r>
                      <a:r>
                        <a:rPr kumimoji="1" lang="en-US" altLang="ja-JP" sz="1400" b="1" baseline="0" dirty="0">
                          <a:solidFill>
                            <a:srgbClr val="0070C0"/>
                          </a:solidFill>
                          <a:latin typeface="+mn-ea"/>
                          <a:ea typeface="+mn-ea"/>
                        </a:rPr>
                        <a:t>	</a:t>
                      </a:r>
                      <a:r>
                        <a:rPr kumimoji="1" lang="en-US" altLang="ja-JP" sz="1400" b="1" u="sng" baseline="0" dirty="0">
                          <a:solidFill>
                            <a:srgbClr val="0070C0"/>
                          </a:solidFill>
                          <a:latin typeface="+mn-ea"/>
                          <a:ea typeface="+mn-ea"/>
                        </a:rPr>
                        <a:t>5,500</a:t>
                      </a:r>
                      <a:r>
                        <a:rPr kumimoji="1" lang="ja-JP" altLang="en-US" sz="1400" b="1" u="sng" baseline="0" dirty="0">
                          <a:solidFill>
                            <a:srgbClr val="0070C0"/>
                          </a:solidFill>
                          <a:latin typeface="+mn-ea"/>
                          <a:ea typeface="+mn-ea"/>
                        </a:rPr>
                        <a:t>点</a:t>
                      </a:r>
                    </a:p>
                    <a:p>
                      <a:pPr marL="184150" lvl="1" indent="0">
                        <a:tabLst>
                          <a:tab pos="144000" algn="l"/>
                        </a:tabLst>
                      </a:pPr>
                      <a:r>
                        <a:rPr kumimoji="1" lang="ja-JP" altLang="en-US" sz="1400" b="1" baseline="0" dirty="0">
                          <a:solidFill>
                            <a:srgbClr val="0070C0"/>
                          </a:solidFill>
                          <a:latin typeface="+mn-ea"/>
                          <a:ea typeface="+mn-ea"/>
                        </a:rPr>
                        <a:t>　　　</a:t>
                      </a:r>
                      <a:r>
                        <a:rPr kumimoji="1" lang="ja-JP" altLang="en-US" sz="1400" b="0" baseline="0" dirty="0">
                          <a:solidFill>
                            <a:schemeClr val="tx1"/>
                          </a:solidFill>
                          <a:latin typeface="+mn-ea"/>
                          <a:ea typeface="+mn-ea"/>
                        </a:rPr>
                        <a:t>在支診・在支病</a:t>
                      </a:r>
                      <a:r>
                        <a:rPr kumimoji="1" lang="en-US" altLang="ja-JP" sz="1400" b="1" baseline="0" dirty="0">
                          <a:solidFill>
                            <a:srgbClr val="0070C0"/>
                          </a:solidFill>
                          <a:latin typeface="+mn-ea"/>
                          <a:ea typeface="+mn-ea"/>
                        </a:rPr>
                        <a:t>			</a:t>
                      </a:r>
                      <a:r>
                        <a:rPr kumimoji="1" lang="en-US" altLang="ja-JP" sz="1400" b="1" u="sng" baseline="0" dirty="0">
                          <a:solidFill>
                            <a:srgbClr val="0070C0"/>
                          </a:solidFill>
                          <a:latin typeface="+mn-ea"/>
                          <a:ea typeface="+mn-ea"/>
                        </a:rPr>
                        <a:t>4,500</a:t>
                      </a:r>
                      <a:r>
                        <a:rPr kumimoji="1" lang="ja-JP" altLang="en-US" sz="1400" b="1" u="sng" baseline="0" dirty="0">
                          <a:solidFill>
                            <a:srgbClr val="0070C0"/>
                          </a:solidFill>
                          <a:latin typeface="+mn-ea"/>
                          <a:ea typeface="+mn-ea"/>
                        </a:rPr>
                        <a:t>点</a:t>
                      </a:r>
                    </a:p>
                    <a:p>
                      <a:pPr marL="184150" lvl="1" indent="0" algn="l">
                        <a:tabLst/>
                      </a:pPr>
                      <a:r>
                        <a:rPr kumimoji="1" lang="ja-JP" altLang="en-US" sz="1400" b="1" baseline="0" dirty="0">
                          <a:solidFill>
                            <a:srgbClr val="0070C0"/>
                          </a:solidFill>
                          <a:latin typeface="+mn-ea"/>
                          <a:ea typeface="+mn-ea"/>
                        </a:rPr>
                        <a:t>　　　</a:t>
                      </a:r>
                      <a:r>
                        <a:rPr kumimoji="1" lang="ja-JP" altLang="en-US" sz="1400" b="0" baseline="0" dirty="0">
                          <a:solidFill>
                            <a:schemeClr val="tx1"/>
                          </a:solidFill>
                          <a:latin typeface="+mn-ea"/>
                          <a:ea typeface="+mn-ea"/>
                        </a:rPr>
                        <a:t>その他の医療機関</a:t>
                      </a:r>
                      <a:r>
                        <a:rPr kumimoji="1" lang="en-US" altLang="ja-JP" sz="1400" b="1" baseline="0" dirty="0">
                          <a:solidFill>
                            <a:srgbClr val="0070C0"/>
                          </a:solidFill>
                          <a:latin typeface="+mn-ea"/>
                          <a:ea typeface="+mn-ea"/>
                        </a:rPr>
                        <a:t>		</a:t>
                      </a:r>
                      <a:r>
                        <a:rPr kumimoji="1" lang="en-US" altLang="ja-JP" sz="1400" b="1" u="sng" baseline="0" dirty="0">
                          <a:solidFill>
                            <a:srgbClr val="0070C0"/>
                          </a:solidFill>
                          <a:latin typeface="+mn-ea"/>
                          <a:ea typeface="+mn-ea"/>
                        </a:rPr>
                        <a:t>3,500</a:t>
                      </a:r>
                      <a:r>
                        <a:rPr kumimoji="1" lang="ja-JP" altLang="en-US" sz="1400" b="1" u="sng" baseline="0" dirty="0">
                          <a:solidFill>
                            <a:srgbClr val="0070C0"/>
                          </a:solidFill>
                          <a:latin typeface="+mn-ea"/>
                          <a:ea typeface="+mn-ea"/>
                        </a:rPr>
                        <a:t>点</a:t>
                      </a:r>
                      <a:endParaRPr lang="en-US" altLang="ja-JP" sz="1800" u="sng" dirty="0">
                        <a:solidFill>
                          <a:prstClr val="black"/>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400" dirty="0">
                          <a:solidFill>
                            <a:prstClr val="black"/>
                          </a:solidFill>
                          <a:latin typeface="+mn-ea"/>
                          <a:ea typeface="+mn-ea"/>
                        </a:rPr>
                        <a:t>【</a:t>
                      </a:r>
                      <a:r>
                        <a:rPr lang="ja-JP" altLang="en-US" sz="1400" dirty="0">
                          <a:solidFill>
                            <a:prstClr val="black"/>
                          </a:solidFill>
                          <a:latin typeface="+mn-ea"/>
                          <a:ea typeface="+mn-ea"/>
                        </a:rPr>
                        <a:t>訪問看護ターミナルケア療養費</a:t>
                      </a:r>
                      <a:r>
                        <a:rPr lang="en-US" altLang="ja-JP" sz="1400" dirty="0">
                          <a:solidFill>
                            <a:prstClr val="black"/>
                          </a:solidFill>
                          <a:latin typeface="+mn-ea"/>
                          <a:ea typeface="+mn-ea"/>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dirty="0">
                          <a:solidFill>
                            <a:prstClr val="black"/>
                          </a:solidFill>
                          <a:latin typeface="+mn-ea"/>
                          <a:ea typeface="+mn-ea"/>
                        </a:rPr>
                        <a:t>　　　　</a:t>
                      </a:r>
                      <a:r>
                        <a:rPr lang="ja-JP" altLang="en-US" sz="1400" baseline="0" dirty="0">
                          <a:solidFill>
                            <a:prstClr val="black"/>
                          </a:solidFill>
                          <a:latin typeface="+mn-ea"/>
                          <a:ea typeface="+mn-ea"/>
                        </a:rPr>
                        <a:t>  </a:t>
                      </a:r>
                      <a:r>
                        <a:rPr lang="ja-JP" altLang="en-US" sz="1400" dirty="0">
                          <a:solidFill>
                            <a:prstClr val="black"/>
                          </a:solidFill>
                          <a:latin typeface="+mn-ea"/>
                          <a:ea typeface="+mn-ea"/>
                        </a:rPr>
                        <a:t>訪問看護ターミナルケア療養費</a:t>
                      </a:r>
                      <a:r>
                        <a:rPr lang="ja-JP" altLang="en-US" sz="1400" b="1" dirty="0">
                          <a:solidFill>
                            <a:srgbClr val="0070C0"/>
                          </a:solidFill>
                          <a:latin typeface="+mn-ea"/>
                          <a:ea typeface="+mn-ea"/>
                        </a:rPr>
                        <a:t>１　</a:t>
                      </a:r>
                      <a:r>
                        <a:rPr lang="ja-JP" altLang="en-US" sz="1400" dirty="0">
                          <a:solidFill>
                            <a:prstClr val="black"/>
                          </a:solidFill>
                          <a:latin typeface="+mn-ea"/>
                          <a:ea typeface="+mn-ea"/>
                        </a:rPr>
                        <a:t>　　　  </a:t>
                      </a:r>
                      <a:r>
                        <a:rPr lang="en-US" altLang="ja-JP" sz="1400" b="1" u="sng" dirty="0">
                          <a:solidFill>
                            <a:srgbClr val="0070C0"/>
                          </a:solidFill>
                          <a:latin typeface="+mn-ea"/>
                          <a:ea typeface="+mn-ea"/>
                        </a:rPr>
                        <a:t>25,000</a:t>
                      </a:r>
                      <a:r>
                        <a:rPr lang="ja-JP" altLang="en-US" sz="1400" b="1" u="sng" dirty="0">
                          <a:solidFill>
                            <a:srgbClr val="0070C0"/>
                          </a:solidFill>
                          <a:latin typeface="+mn-ea"/>
                          <a:ea typeface="+mn-ea"/>
                        </a:rPr>
                        <a:t>円</a:t>
                      </a:r>
                      <a:endParaRPr lang="en-US" altLang="ja-JP" sz="1400" b="1" u="sng" dirty="0">
                        <a:solidFill>
                          <a:srgbClr val="0070C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baseline="0" dirty="0">
                          <a:solidFill>
                            <a:srgbClr val="0070C0"/>
                          </a:solidFill>
                          <a:latin typeface="+mn-ea"/>
                          <a:ea typeface="+mn-ea"/>
                        </a:rPr>
                        <a:t>  </a:t>
                      </a:r>
                      <a:r>
                        <a:rPr lang="ja-JP" altLang="en-US" sz="1400" b="1" dirty="0">
                          <a:solidFill>
                            <a:srgbClr val="0070C0"/>
                          </a:solidFill>
                          <a:latin typeface="+mn-ea"/>
                          <a:ea typeface="+mn-ea"/>
                        </a:rPr>
                        <a:t> </a:t>
                      </a:r>
                      <a:r>
                        <a:rPr lang="ja-JP" altLang="en-US" sz="1400" b="1" u="sng" dirty="0">
                          <a:solidFill>
                            <a:srgbClr val="0070C0"/>
                          </a:solidFill>
                          <a:latin typeface="+mn-ea"/>
                          <a:ea typeface="+mn-ea"/>
                        </a:rPr>
                        <a:t>（新） 訪問看護ターミナルケア療養費２　　　　 </a:t>
                      </a:r>
                      <a:r>
                        <a:rPr lang="en-US" altLang="ja-JP" sz="1400" b="1" u="sng" dirty="0">
                          <a:solidFill>
                            <a:srgbClr val="0070C0"/>
                          </a:solidFill>
                          <a:latin typeface="+mn-ea"/>
                          <a:ea typeface="+mn-ea"/>
                        </a:rPr>
                        <a:t>10,000</a:t>
                      </a:r>
                      <a:r>
                        <a:rPr lang="ja-JP" altLang="en-US" sz="1400" b="1" u="sng" dirty="0">
                          <a:solidFill>
                            <a:srgbClr val="0070C0"/>
                          </a:solidFill>
                          <a:latin typeface="+mn-ea"/>
                          <a:ea typeface="+mn-ea"/>
                        </a:rPr>
                        <a:t>円</a:t>
                      </a:r>
                      <a:endParaRPr lang="en-US" altLang="ja-JP" sz="1400" b="1" u="sng" dirty="0">
                        <a:solidFill>
                          <a:srgbClr val="0070C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latin typeface="+mn-ea"/>
                          <a:ea typeface="+mn-ea"/>
                        </a:rPr>
                        <a:t>［算定要件］</a:t>
                      </a:r>
                      <a:endParaRPr lang="en-US" altLang="ja-JP" sz="12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latin typeface="+mn-ea"/>
                          <a:ea typeface="+mn-ea"/>
                        </a:rPr>
                        <a:t>　ターミナルケアの実施については、「人生の最終段階における医療の決定プロセスに関するガイドライン」等の内容を踏まえ、患者本人及びその家族等と話し合いを行い、患者本人及びその家族等の意思決定を基本に、他の関係者との連携の上対応すること。</a:t>
                      </a:r>
                      <a:endParaRPr lang="en-US" altLang="ja-JP" sz="1200" b="0" dirty="0">
                        <a:solidFill>
                          <a:schemeClr val="tx1"/>
                        </a:solidFill>
                        <a:latin typeface="+mn-ea"/>
                        <a:ea typeface="+mn-ea"/>
                      </a:endParaRPr>
                    </a:p>
                  </a:txBody>
                  <a:tcPr>
                    <a:lnT w="12700" cap="flat" cmpd="sng" algn="ctr">
                      <a:solidFill>
                        <a:schemeClr val="accent2"/>
                      </a:solidFill>
                      <a:prstDash val="solid"/>
                      <a:round/>
                      <a:headEnd type="none" w="med" len="med"/>
                      <a:tailEnd type="none" w="med" len="med"/>
                    </a:lnT>
                  </a:tcPr>
                </a:tc>
                <a:extLst>
                  <a:ext uri="{0D108BD9-81ED-4DB2-BD59-A6C34878D82A}">
                    <a16:rowId xmlns="" xmlns:a16="http://schemas.microsoft.com/office/drawing/2014/main" val="10001"/>
                  </a:ext>
                </a:extLst>
              </a:tr>
            </a:tbl>
          </a:graphicData>
        </a:graphic>
      </p:graphicFrame>
      <p:sp>
        <p:nvSpPr>
          <p:cNvPr id="33" name="右矢印 32"/>
          <p:cNvSpPr/>
          <p:nvPr/>
        </p:nvSpPr>
        <p:spPr>
          <a:xfrm>
            <a:off x="4509312" y="2142032"/>
            <a:ext cx="364841" cy="926927"/>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4" name="テキスト ボックス 3"/>
          <p:cNvSpPr txBox="1"/>
          <p:nvPr/>
        </p:nvSpPr>
        <p:spPr>
          <a:xfrm>
            <a:off x="267145" y="5187400"/>
            <a:ext cx="2484000" cy="307777"/>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algn="ctr"/>
            <a:r>
              <a:rPr lang="ja-JP" altLang="en-US" sz="1400" b="1" dirty="0">
                <a:solidFill>
                  <a:prstClr val="black"/>
                </a:solidFill>
              </a:rPr>
              <a:t>介護報酬改定における対応</a:t>
            </a:r>
          </a:p>
        </p:txBody>
      </p:sp>
      <p:sp>
        <p:nvSpPr>
          <p:cNvPr id="19" name="テキスト ボックス 18"/>
          <p:cNvSpPr txBox="1"/>
          <p:nvPr/>
        </p:nvSpPr>
        <p:spPr>
          <a:xfrm>
            <a:off x="267150" y="5495417"/>
            <a:ext cx="9444523" cy="1169551"/>
          </a:xfrm>
          <a:prstGeom prst="rect">
            <a:avLst/>
          </a:prstGeom>
          <a:solidFill>
            <a:schemeClr val="accent6">
              <a:lumMod val="20000"/>
              <a:lumOff val="80000"/>
            </a:schemeClr>
          </a:solidFill>
          <a:ln>
            <a:solidFill>
              <a:schemeClr val="accent6">
                <a:lumMod val="75000"/>
              </a:schemeClr>
            </a:solidFill>
          </a:ln>
        </p:spPr>
        <p:style>
          <a:lnRef idx="2">
            <a:schemeClr val="accent4"/>
          </a:lnRef>
          <a:fillRef idx="1">
            <a:schemeClr val="lt1"/>
          </a:fillRef>
          <a:effectRef idx="0">
            <a:schemeClr val="accent4"/>
          </a:effectRef>
          <a:fontRef idx="minor">
            <a:schemeClr val="dk1"/>
          </a:fontRef>
        </p:style>
        <p:txBody>
          <a:bodyPr wrap="square" rtlCol="0">
            <a:spAutoFit/>
          </a:bodyPr>
          <a:lstStyle/>
          <a:p>
            <a:pPr marL="360363" indent="-360363"/>
            <a:r>
              <a:rPr kumimoji="0" lang="ja-JP" altLang="en-US" sz="1400" kern="0" dirty="0">
                <a:solidFill>
                  <a:prstClr val="black"/>
                </a:solidFill>
                <a:latin typeface="ＭＳ ゴシック" panose="020B0609070205080204" pitchFamily="49" charset="-128"/>
                <a:ea typeface="ＭＳ ゴシック" panose="020B0609070205080204" pitchFamily="49" charset="-128"/>
              </a:rPr>
              <a:t>（訪問看護、定期巡回・随時対応型訪問介護看護、</a:t>
            </a:r>
            <a:r>
              <a:rPr kumimoji="0" lang="zh-TW" altLang="en-US" sz="1400" kern="0" dirty="0">
                <a:solidFill>
                  <a:prstClr val="black"/>
                </a:solidFill>
                <a:latin typeface="ＭＳ ゴシック" panose="020B0609070205080204" pitchFamily="49" charset="-128"/>
                <a:ea typeface="ＭＳ ゴシック" panose="020B0609070205080204" pitchFamily="49" charset="-128"/>
              </a:rPr>
              <a:t>看護小規模多機能型居宅介護</a:t>
            </a:r>
            <a:r>
              <a:rPr kumimoji="0" lang="ja-JP" altLang="en-US" sz="1400" kern="0" dirty="0">
                <a:solidFill>
                  <a:prstClr val="black"/>
                </a:solidFill>
                <a:latin typeface="ＭＳ ゴシック" panose="020B0609070205080204" pitchFamily="49" charset="-128"/>
                <a:ea typeface="ＭＳ ゴシック" panose="020B0609070205080204" pitchFamily="49" charset="-128"/>
              </a:rPr>
              <a:t>）</a:t>
            </a:r>
            <a:endParaRPr kumimoji="0" lang="en-US" altLang="ja-JP" sz="1400" kern="0" dirty="0">
              <a:solidFill>
                <a:prstClr val="black"/>
              </a:solidFill>
              <a:latin typeface="ＭＳ ゴシック" panose="020B0609070205080204" pitchFamily="49" charset="-128"/>
              <a:ea typeface="ＭＳ ゴシック" panose="020B0609070205080204" pitchFamily="49" charset="-128"/>
            </a:endParaRPr>
          </a:p>
          <a:p>
            <a:pPr marL="360363" indent="-360363">
              <a:defRPr/>
            </a:pPr>
            <a:r>
              <a:rPr kumimoji="0" lang="ja-JP" altLang="en-US" sz="1400" kern="0" dirty="0">
                <a:solidFill>
                  <a:prstClr val="black"/>
                </a:solidFill>
                <a:latin typeface="ＭＳ ゴシック" panose="020B0609070205080204" pitchFamily="49" charset="-128"/>
                <a:ea typeface="ＭＳ ゴシック" panose="020B0609070205080204" pitchFamily="49" charset="-128"/>
              </a:rPr>
              <a:t>○　ターミナルケア加算の要件として、下の内容等を通知に記載する。</a:t>
            </a:r>
          </a:p>
          <a:p>
            <a:pPr marL="360363" indent="-360363">
              <a:defRPr/>
            </a:pPr>
            <a:r>
              <a:rPr kumimoji="0" lang="ja-JP" altLang="en-US" sz="1400" kern="0" dirty="0">
                <a:solidFill>
                  <a:prstClr val="black"/>
                </a:solidFill>
                <a:latin typeface="ＭＳ ゴシック" panose="020B0609070205080204" pitchFamily="49" charset="-128"/>
                <a:ea typeface="ＭＳ ゴシック" panose="020B0609070205080204" pitchFamily="49" charset="-128"/>
              </a:rPr>
              <a:t>　・</a:t>
            </a:r>
            <a:r>
              <a:rPr kumimoji="0" lang="ja-JP" altLang="en-US" sz="1400" b="1" u="sng" kern="0" dirty="0">
                <a:solidFill>
                  <a:srgbClr val="0070C0"/>
                </a:solidFill>
                <a:latin typeface="ＭＳ ゴシック" panose="020B0609070205080204" pitchFamily="49" charset="-128"/>
                <a:ea typeface="ＭＳ ゴシック" panose="020B0609070205080204" pitchFamily="49" charset="-128"/>
              </a:rPr>
              <a:t>「人生の最終段階における医療の決定プロセスに関するガイドライン」</a:t>
            </a:r>
            <a:r>
              <a:rPr kumimoji="0" lang="ja-JP" altLang="en-US" sz="1400" b="1" u="sng" kern="0" dirty="0">
                <a:solidFill>
                  <a:prstClr val="black"/>
                </a:solidFill>
                <a:latin typeface="ＭＳ ゴシック" panose="020B0609070205080204" pitchFamily="49" charset="-128"/>
                <a:ea typeface="ＭＳ ゴシック" panose="020B0609070205080204" pitchFamily="49" charset="-128"/>
              </a:rPr>
              <a:t>等の内容を踏まえ</a:t>
            </a:r>
            <a:r>
              <a:rPr kumimoji="0" lang="ja-JP" altLang="en-US" sz="1400" kern="0" dirty="0">
                <a:solidFill>
                  <a:prstClr val="black"/>
                </a:solidFill>
                <a:latin typeface="ＭＳ ゴシック" panose="020B0609070205080204" pitchFamily="49" charset="-128"/>
                <a:ea typeface="ＭＳ ゴシック" panose="020B0609070205080204" pitchFamily="49" charset="-128"/>
              </a:rPr>
              <a:t>、利用者本人と話し合いを行い、利用者本人の意思決定を基本に、他の医療及び介護関係者との連携の上、対応すること。</a:t>
            </a:r>
            <a:endParaRPr kumimoji="0" lang="en-US" altLang="ja-JP" sz="1400" kern="0" dirty="0">
              <a:solidFill>
                <a:prstClr val="black"/>
              </a:solidFill>
              <a:latin typeface="ＭＳ ゴシック" panose="020B0609070205080204" pitchFamily="49" charset="-128"/>
              <a:ea typeface="ＭＳ ゴシック" panose="020B0609070205080204" pitchFamily="49" charset="-128"/>
            </a:endParaRPr>
          </a:p>
          <a:p>
            <a:pPr marL="360363" indent="-360363">
              <a:defRPr/>
            </a:pPr>
            <a:r>
              <a:rPr kumimoji="0" lang="ja-JP" altLang="en-US" sz="1400" kern="0" dirty="0">
                <a:solidFill>
                  <a:prstClr val="black"/>
                </a:solidFill>
                <a:latin typeface="ＭＳ ゴシック" panose="020B0609070205080204" pitchFamily="49" charset="-128"/>
                <a:ea typeface="ＭＳ ゴシック" panose="020B0609070205080204" pitchFamily="49" charset="-128"/>
              </a:rPr>
              <a:t>　・ターミナルケアの実施にあたっては、居宅介護支援事業者等と十分な連携を図るよう努めること。</a:t>
            </a:r>
          </a:p>
        </p:txBody>
      </p:sp>
      <p:cxnSp>
        <p:nvCxnSpPr>
          <p:cNvPr id="6" name="直線矢印コネクタ 5"/>
          <p:cNvCxnSpPr/>
          <p:nvPr/>
        </p:nvCxnSpPr>
        <p:spPr>
          <a:xfrm flipH="1">
            <a:off x="4550181" y="4849537"/>
            <a:ext cx="323972" cy="645630"/>
          </a:xfrm>
          <a:prstGeom prst="straightConnector1">
            <a:avLst/>
          </a:prstGeom>
          <a:ln w="38100">
            <a:solidFill>
              <a:schemeClr val="accent6">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2094499" y="4249672"/>
            <a:ext cx="2628000" cy="646331"/>
          </a:xfrm>
          <a:prstGeom prst="rect">
            <a:avLst/>
          </a:prstGeom>
          <a:noFill/>
          <a:ln>
            <a:solidFill>
              <a:schemeClr val="accent6">
                <a:lumMod val="75000"/>
              </a:schemeClr>
            </a:solidFill>
            <a:prstDash val="dash"/>
          </a:ln>
        </p:spPr>
        <p:txBody>
          <a:bodyPr wrap="square" rtlCol="0">
            <a:spAutoFit/>
          </a:bodyPr>
          <a:lstStyle/>
          <a:p>
            <a:pPr algn="ctr"/>
            <a:r>
              <a:rPr lang="ja-JP" altLang="en-US" sz="1200" dirty="0">
                <a:solidFill>
                  <a:prstClr val="black"/>
                </a:solidFill>
              </a:rPr>
              <a:t>「人生の最終段階における医療の決定プロセスに関するガイドライン」等への対応を共通の要件とする。</a:t>
            </a:r>
          </a:p>
        </p:txBody>
      </p:sp>
      <p:sp>
        <p:nvSpPr>
          <p:cNvPr id="11" name="左中かっこ 10"/>
          <p:cNvSpPr/>
          <p:nvPr/>
        </p:nvSpPr>
        <p:spPr>
          <a:xfrm>
            <a:off x="4963279" y="4471537"/>
            <a:ext cx="180000" cy="756000"/>
          </a:xfrm>
          <a:prstGeom prst="leftBrace">
            <a:avLst>
              <a:gd name="adj1" fmla="val 56709"/>
              <a:gd name="adj2" fmla="val 45823"/>
            </a:avLst>
          </a:prstGeom>
          <a:ln w="381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5" name="Rectangle 36">
            <a:extLst>
              <a:ext uri="{FF2B5EF4-FFF2-40B4-BE49-F238E27FC236}">
                <a16:creationId xmlns="" xmlns:a16="http://schemas.microsoft.com/office/drawing/2014/main" id="{A52A8484-0783-4D42-BD0F-392AB3AC180C}"/>
              </a:ext>
            </a:extLst>
          </p:cNvPr>
          <p:cNvSpPr>
            <a:spLocks noChangeArrowheads="1"/>
          </p:cNvSpPr>
          <p:nvPr/>
        </p:nvSpPr>
        <p:spPr bwMode="auto">
          <a:xfrm>
            <a:off x="294953" y="1419508"/>
            <a:ext cx="6660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400" b="1" dirty="0">
                <a:solidFill>
                  <a:prstClr val="black"/>
                </a:solidFill>
                <a:latin typeface="ＭＳ Ｐゴシック" panose="020B0600070205080204" pitchFamily="50" charset="-128"/>
              </a:rPr>
              <a:t>　診療報酬改定における対応　（在宅医療・訪問看護のターミナルケア関連の報酬）</a:t>
            </a:r>
            <a:endParaRPr lang="en-US" altLang="ja-JP" sz="1400" b="1" dirty="0">
              <a:solidFill>
                <a:prstClr val="black"/>
              </a:solidFill>
              <a:latin typeface="ＭＳ Ｐゴシック" panose="020B0600070205080204" pitchFamily="50" charset="-128"/>
            </a:endParaRPr>
          </a:p>
        </p:txBody>
      </p:sp>
      <p:sp>
        <p:nvSpPr>
          <p:cNvPr id="17" name="テキスト ボックス 16"/>
          <p:cNvSpPr txBox="1"/>
          <p:nvPr/>
        </p:nvSpPr>
        <p:spPr>
          <a:xfrm>
            <a:off x="4722504" y="5233278"/>
            <a:ext cx="5292000" cy="230832"/>
          </a:xfrm>
          <a:prstGeom prst="rect">
            <a:avLst/>
          </a:prstGeom>
          <a:noFill/>
        </p:spPr>
        <p:txBody>
          <a:bodyPr wrap="square" rtlCol="0">
            <a:spAutoFit/>
          </a:bodyPr>
          <a:lstStyle/>
          <a:p>
            <a:pPr algn="ctr">
              <a:defRPr/>
            </a:pPr>
            <a:r>
              <a:rPr lang="en-US" altLang="ja-JP" sz="900" dirty="0">
                <a:solidFill>
                  <a:prstClr val="black"/>
                </a:solidFill>
                <a:latin typeface="ＭＳ Ｐゴシック"/>
                <a:cs typeface="Meiryo UI" panose="020B0604030504040204" pitchFamily="50" charset="-128"/>
              </a:rPr>
              <a:t>※</a:t>
            </a:r>
            <a:r>
              <a:rPr lang="ja-JP" altLang="en-US" sz="900" dirty="0">
                <a:solidFill>
                  <a:prstClr val="black"/>
                </a:solidFill>
                <a:latin typeface="ＭＳ Ｐゴシック"/>
                <a:cs typeface="Meiryo UI" panose="020B0604030504040204" pitchFamily="50" charset="-128"/>
              </a:rPr>
              <a:t>　在宅患者訪問看護・指導料・同一建物居住者訪問看護・指導料の当該加算についても同様</a:t>
            </a:r>
            <a:endParaRPr lang="en-US" altLang="ja-JP" sz="900" dirty="0">
              <a:solidFill>
                <a:prstClr val="black"/>
              </a:solidFill>
              <a:latin typeface="ＭＳ Ｐゴシック"/>
              <a:cs typeface="Meiryo UI" panose="020B0604030504040204" pitchFamily="50" charset="-128"/>
            </a:endParaRPr>
          </a:p>
        </p:txBody>
      </p:sp>
      <p:sp>
        <p:nvSpPr>
          <p:cNvPr id="20" name="Rectangle 2"/>
          <p:cNvSpPr>
            <a:spLocks noChangeArrowheads="1"/>
          </p:cNvSpPr>
          <p:nvPr/>
        </p:nvSpPr>
        <p:spPr bwMode="auto">
          <a:xfrm>
            <a:off x="195269" y="4595"/>
            <a:ext cx="9517327" cy="43311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５．医療と介護の同時改定</a:t>
            </a:r>
          </a:p>
        </p:txBody>
      </p:sp>
      <p:sp>
        <p:nvSpPr>
          <p:cNvPr id="22" name="Rectangle 36"/>
          <p:cNvSpPr>
            <a:spLocks noChangeArrowheads="1"/>
          </p:cNvSpPr>
          <p:nvPr/>
        </p:nvSpPr>
        <p:spPr bwMode="auto">
          <a:xfrm>
            <a:off x="119629" y="446133"/>
            <a:ext cx="4389683" cy="31857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a:solidFill>
                  <a:prstClr val="black"/>
                </a:solidFill>
                <a:latin typeface="ＭＳ Ｐゴシック"/>
              </a:rPr>
              <a:t>（２）国民の希望に応じた看取りの推進</a:t>
            </a:r>
            <a:endParaRPr lang="en-US" altLang="ja-JP" sz="2000" dirty="0">
              <a:solidFill>
                <a:prstClr val="black"/>
              </a:solidFill>
              <a:latin typeface="ＭＳ Ｐゴシック"/>
            </a:endParaRPr>
          </a:p>
        </p:txBody>
      </p:sp>
      <p:sp>
        <p:nvSpPr>
          <p:cNvPr id="2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1" name="テキスト ボックス 20"/>
          <p:cNvSpPr txBox="1"/>
          <p:nvPr/>
        </p:nvSpPr>
        <p:spPr>
          <a:xfrm>
            <a:off x="7182627" y="1382953"/>
            <a:ext cx="236724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250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268-269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286-287</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798</a:t>
            </a:r>
          </a:p>
        </p:txBody>
      </p:sp>
      <p:sp>
        <p:nvSpPr>
          <p:cNvPr id="24" name="テキスト ボックス 23"/>
          <p:cNvSpPr txBox="1"/>
          <p:nvPr/>
        </p:nvSpPr>
        <p:spPr>
          <a:xfrm>
            <a:off x="7867793" y="3400448"/>
            <a:ext cx="168207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1015-1016</a:t>
            </a:r>
          </a:p>
        </p:txBody>
      </p:sp>
    </p:spTree>
    <p:extLst>
      <p:ext uri="{BB962C8B-B14F-4D97-AF65-F5344CB8AC3E}">
        <p14:creationId xmlns:p14="http://schemas.microsoft.com/office/powerpoint/2010/main" val="97016901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円/楕円 11"/>
          <p:cNvSpPr/>
          <p:nvPr/>
        </p:nvSpPr>
        <p:spPr>
          <a:xfrm>
            <a:off x="884062" y="1802423"/>
            <a:ext cx="3185017" cy="1106132"/>
          </a:xfrm>
          <a:prstGeom prst="ellipse">
            <a:avLst/>
          </a:prstGeom>
          <a:noFill/>
          <a:ln w="571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pic>
        <p:nvPicPr>
          <p:cNvPr id="1032" name="Picture 8" descr="http://guritiruritinsan2k.com/img/hospi.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9378" y="1441616"/>
            <a:ext cx="1585715" cy="719715"/>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http://blog-imgs-56.fc2.com/l/o/c/lockhelper/3057888.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520" y="2057195"/>
            <a:ext cx="1456747" cy="1175109"/>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http://www.pasocafe.com/illust/data/map/map1_sample4.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72062" y="3776993"/>
            <a:ext cx="2308770" cy="97363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img01.gatag.net/201506/03toaxu/gatag-0000605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01684" y="4180516"/>
            <a:ext cx="989681" cy="992915"/>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http://2.bp.blogspot.com/-lYVVqLIOxNk/VJ6XAvZ4VqI/AAAAAAAAqDk/-LqEVU9ijpY/s800/kaigo_kurumaisu.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89276" y="4109181"/>
            <a:ext cx="732227" cy="904602"/>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8" descr="http://kids.wanpug.com/illust/illust193.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80792" y="1008749"/>
            <a:ext cx="601424" cy="798081"/>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p:cNvSpPr/>
          <p:nvPr/>
        </p:nvSpPr>
        <p:spPr>
          <a:xfrm>
            <a:off x="3655093" y="2275417"/>
            <a:ext cx="1174602" cy="738664"/>
          </a:xfrm>
          <a:prstGeom prst="rect">
            <a:avLst/>
          </a:prstGeom>
          <a:solidFill>
            <a:schemeClr val="bg1"/>
          </a:solidFill>
        </p:spPr>
        <p:txBody>
          <a:bodyPr wrap="square">
            <a:spAutoFit/>
          </a:bodyPr>
          <a:lstStyle/>
          <a:p>
            <a:pPr algn="ctr"/>
            <a:r>
              <a:rPr lang="ja-JP" altLang="en-US" sz="14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協力医療機関の医師等による往診</a:t>
            </a:r>
            <a:endParaRPr lang="ja-JP" altLang="en-US" sz="1400" dirty="0">
              <a:solidFill>
                <a:prstClr val="black"/>
              </a:solidFill>
            </a:endParaRPr>
          </a:p>
        </p:txBody>
      </p:sp>
      <p:sp>
        <p:nvSpPr>
          <p:cNvPr id="9" name="テキスト ボックス 8"/>
          <p:cNvSpPr txBox="1"/>
          <p:nvPr/>
        </p:nvSpPr>
        <p:spPr>
          <a:xfrm>
            <a:off x="4666941" y="3803415"/>
            <a:ext cx="1669487" cy="276999"/>
          </a:xfrm>
          <a:prstGeom prst="rect">
            <a:avLst/>
          </a:prstGeom>
          <a:no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特別養護老人ホーム</a:t>
            </a:r>
          </a:p>
        </p:txBody>
      </p:sp>
      <p:grpSp>
        <p:nvGrpSpPr>
          <p:cNvPr id="23" name="グループ化 22"/>
          <p:cNvGrpSpPr/>
          <p:nvPr/>
        </p:nvGrpSpPr>
        <p:grpSpPr>
          <a:xfrm>
            <a:off x="6810894" y="1173930"/>
            <a:ext cx="1667657" cy="1256986"/>
            <a:chOff x="3522280" y="5626106"/>
            <a:chExt cx="1667657" cy="1256986"/>
          </a:xfrm>
        </p:grpSpPr>
        <p:pic>
          <p:nvPicPr>
            <p:cNvPr id="1048" name="Picture 24" descr="http://illustrain.com/img/work/2016/illustrain08-house03.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522280" y="5626106"/>
              <a:ext cx="1256986" cy="1256986"/>
            </a:xfrm>
            <a:prstGeom prst="rect">
              <a:avLst/>
            </a:prstGeom>
            <a:noFill/>
            <a:extLst>
              <a:ext uri="{909E8E84-426E-40DD-AFC4-6F175D3DCCD1}">
                <a14:hiddenFill xmlns:a14="http://schemas.microsoft.com/office/drawing/2010/main">
                  <a:solidFill>
                    <a:srgbClr val="FFFFFF"/>
                  </a:solidFill>
                </a14:hiddenFill>
              </a:ext>
            </a:extLst>
          </p:spPr>
        </p:pic>
        <p:pic>
          <p:nvPicPr>
            <p:cNvPr id="1052" name="Picture 28" descr="http://www.wanpagu-s.sakura.ne.jp/illust/illust289.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227366" y="5831867"/>
              <a:ext cx="962571" cy="845463"/>
            </a:xfrm>
            <a:prstGeom prst="rect">
              <a:avLst/>
            </a:prstGeom>
            <a:noFill/>
            <a:extLst>
              <a:ext uri="{909E8E84-426E-40DD-AFC4-6F175D3DCCD1}">
                <a14:hiddenFill xmlns:a14="http://schemas.microsoft.com/office/drawing/2010/main">
                  <a:solidFill>
                    <a:srgbClr val="FFFFFF"/>
                  </a:solidFill>
                </a14:hiddenFill>
              </a:ext>
            </a:extLst>
          </p:spPr>
        </p:pic>
        <p:sp>
          <p:nvSpPr>
            <p:cNvPr id="20" name="テキスト ボックス 19"/>
            <p:cNvSpPr txBox="1"/>
            <p:nvPr/>
          </p:nvSpPr>
          <p:spPr>
            <a:xfrm>
              <a:off x="3765430" y="5816297"/>
              <a:ext cx="756084" cy="276999"/>
            </a:xfrm>
            <a:prstGeom prst="rect">
              <a:avLst/>
            </a:prstGeom>
            <a:noFill/>
            <a:ln>
              <a:noFill/>
            </a:ln>
          </p:spPr>
          <p:txBody>
            <a:bodyPr wrap="square" lIns="72000" rIns="72000" rtlCol="0">
              <a:spAutoFit/>
            </a:bodyPr>
            <a:lstStyle/>
            <a:p>
              <a:pPr marL="216000" indent="-216000" algn="ctr"/>
              <a:r>
                <a:rPr lang="ja-JP" altLang="en-US" sz="1200" dirty="0">
                  <a:solidFill>
                    <a:prstClr val="white"/>
                  </a:solidFill>
                  <a:latin typeface="HG丸ｺﾞｼｯｸM-PRO" panose="020F0600000000000000" pitchFamily="50" charset="-128"/>
                  <a:ea typeface="HG丸ｺﾞｼｯｸM-PRO" panose="020F0600000000000000" pitchFamily="50" charset="-128"/>
                </a:rPr>
                <a:t>訪看</a:t>
              </a:r>
              <a:r>
                <a:rPr lang="en-US" altLang="ja-JP" sz="1200" dirty="0">
                  <a:solidFill>
                    <a:prstClr val="white"/>
                  </a:solidFill>
                  <a:latin typeface="HG丸ｺﾞｼｯｸM-PRO" panose="020F0600000000000000" pitchFamily="50" charset="-128"/>
                  <a:ea typeface="HG丸ｺﾞｼｯｸM-PRO" panose="020F0600000000000000" pitchFamily="50" charset="-128"/>
                </a:rPr>
                <a:t>ST</a:t>
              </a:r>
              <a:endParaRPr lang="ja-JP" altLang="en-US" sz="1200" dirty="0">
                <a:solidFill>
                  <a:prstClr val="white"/>
                </a:solidFill>
                <a:latin typeface="HG丸ｺﾞｼｯｸM-PRO" panose="020F0600000000000000" pitchFamily="50" charset="-128"/>
                <a:ea typeface="HG丸ｺﾞｼｯｸM-PRO" panose="020F0600000000000000" pitchFamily="50" charset="-128"/>
              </a:endParaRPr>
            </a:p>
          </p:txBody>
        </p:sp>
      </p:grpSp>
      <p:sp>
        <p:nvSpPr>
          <p:cNvPr id="30" name="テキスト ボックス 29"/>
          <p:cNvSpPr txBox="1"/>
          <p:nvPr/>
        </p:nvSpPr>
        <p:spPr>
          <a:xfrm>
            <a:off x="7275315" y="4207216"/>
            <a:ext cx="1130751" cy="584775"/>
          </a:xfrm>
          <a:prstGeom prst="rect">
            <a:avLst/>
          </a:prstGeom>
          <a:noFill/>
          <a:ln>
            <a:noFill/>
          </a:ln>
        </p:spPr>
        <p:txBody>
          <a:bodyPr wrap="square" lIns="72000" rIns="72000" rtlCol="0">
            <a:spAutoFit/>
          </a:bodyPr>
          <a:lstStyle/>
          <a:p>
            <a:pPr marL="216000" indent="-216000" algn="ctr"/>
            <a:r>
              <a:rPr lang="ja-JP" altLang="en-US" sz="1600" dirty="0">
                <a:solidFill>
                  <a:prstClr val="black"/>
                </a:solidFill>
                <a:latin typeface="HG丸ｺﾞｼｯｸM-PRO" panose="020F0600000000000000" pitchFamily="50" charset="-128"/>
                <a:ea typeface="HG丸ｺﾞｼｯｸM-PRO" panose="020F0600000000000000" pitchFamily="50" charset="-128"/>
              </a:rPr>
              <a:t>看取り</a:t>
            </a:r>
            <a:endParaRPr lang="en-US" altLang="ja-JP" sz="1600" dirty="0">
              <a:solidFill>
                <a:prstClr val="black"/>
              </a:solidFill>
              <a:latin typeface="HG丸ｺﾞｼｯｸM-PRO" panose="020F0600000000000000" pitchFamily="50" charset="-128"/>
              <a:ea typeface="HG丸ｺﾞｼｯｸM-PRO" panose="020F0600000000000000" pitchFamily="50" charset="-128"/>
            </a:endParaRPr>
          </a:p>
          <a:p>
            <a:pPr marL="216000" indent="-216000" algn="ctr"/>
            <a:r>
              <a:rPr lang="ja-JP" altLang="en-US" sz="1600" dirty="0">
                <a:solidFill>
                  <a:prstClr val="black"/>
                </a:solidFill>
                <a:latin typeface="HG丸ｺﾞｼｯｸM-PRO" panose="020F0600000000000000" pitchFamily="50" charset="-128"/>
                <a:ea typeface="HG丸ｺﾞｼｯｸM-PRO" panose="020F0600000000000000" pitchFamily="50" charset="-128"/>
              </a:rPr>
              <a:t>実施</a:t>
            </a:r>
          </a:p>
        </p:txBody>
      </p:sp>
      <p:sp>
        <p:nvSpPr>
          <p:cNvPr id="25" name="上カーブ矢印 24"/>
          <p:cNvSpPr/>
          <p:nvPr/>
        </p:nvSpPr>
        <p:spPr>
          <a:xfrm rot="18263097" flipH="1">
            <a:off x="6904035" y="4256438"/>
            <a:ext cx="2143434" cy="670683"/>
          </a:xfrm>
          <a:prstGeom prst="curvedUpArrow">
            <a:avLst/>
          </a:prstGeom>
          <a:gradFill>
            <a:gsLst>
              <a:gs pos="0">
                <a:srgbClr val="5E9EFF"/>
              </a:gs>
              <a:gs pos="39999">
                <a:srgbClr val="85C2FF"/>
              </a:gs>
              <a:gs pos="70000">
                <a:srgbClr val="C4D6EB"/>
              </a:gs>
              <a:gs pos="100000">
                <a:srgbClr val="FFEBFA"/>
              </a:gs>
            </a:gsLst>
            <a:lin ang="5400000" scaled="0"/>
          </a:gra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32" name="正方形/長方形 31"/>
          <p:cNvSpPr/>
          <p:nvPr/>
        </p:nvSpPr>
        <p:spPr>
          <a:xfrm>
            <a:off x="4649478" y="5367846"/>
            <a:ext cx="2031878" cy="1200329"/>
          </a:xfrm>
          <a:prstGeom prst="rect">
            <a:avLst/>
          </a:prstGeom>
          <a:solidFill>
            <a:schemeClr val="accent6">
              <a:lumMod val="40000"/>
              <a:lumOff val="60000"/>
            </a:schemeClr>
          </a:solidFill>
          <a:ln>
            <a:solidFill>
              <a:schemeClr val="accent6"/>
            </a:solidFill>
          </a:ln>
        </p:spPr>
        <p:txBody>
          <a:bodyPr wrap="square">
            <a:spAutoFit/>
          </a:bodyPr>
          <a:lstStyle/>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看取り介護加算</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30</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日前～４日前</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lgn="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144</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死亡日前々日、前日　</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lgn="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680</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　</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1280</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p:txBody>
      </p:sp>
      <p:sp>
        <p:nvSpPr>
          <p:cNvPr id="89" name="正方形/長方形 88"/>
          <p:cNvSpPr/>
          <p:nvPr/>
        </p:nvSpPr>
        <p:spPr>
          <a:xfrm>
            <a:off x="114150" y="3197968"/>
            <a:ext cx="3816425" cy="1600438"/>
          </a:xfrm>
          <a:prstGeom prst="rect">
            <a:avLst/>
          </a:prstGeom>
          <a:solidFill>
            <a:schemeClr val="accent1">
              <a:lumMod val="40000"/>
              <a:lumOff val="60000"/>
            </a:schemeClr>
          </a:solidFill>
          <a:ln w="19050">
            <a:solidFill>
              <a:srgbClr val="0070C0"/>
            </a:solidFill>
          </a:ln>
        </p:spPr>
        <p:txBody>
          <a:bodyPr wrap="square" lIns="36000" rIns="36000">
            <a:spAutoFit/>
          </a:bodyPr>
          <a:lstStyle/>
          <a:p>
            <a:r>
              <a:rPr lang="en-US" altLang="ja-JP" sz="1400" dirty="0">
                <a:solidFill>
                  <a:prstClr val="black"/>
                </a:solidFill>
                <a:latin typeface="HG丸ｺﾞｼｯｸM-PRO" panose="020F0600000000000000" pitchFamily="50" charset="-128"/>
                <a:ea typeface="HG丸ｺﾞｼｯｸM-PRO" panose="020F0600000000000000" pitchFamily="50" charset="-128"/>
              </a:rPr>
              <a:t>【</a:t>
            </a:r>
            <a:r>
              <a:rPr lang="ja-JP" altLang="en-US" sz="1400" dirty="0">
                <a:solidFill>
                  <a:prstClr val="black"/>
                </a:solidFill>
                <a:latin typeface="HG丸ｺﾞｼｯｸM-PRO" panose="020F0600000000000000" pitchFamily="50" charset="-128"/>
                <a:ea typeface="HG丸ｺﾞｼｯｸM-PRO" panose="020F0600000000000000" pitchFamily="50" charset="-128"/>
              </a:rPr>
              <a:t>末期の悪性腫瘍の患者等</a:t>
            </a:r>
            <a:r>
              <a:rPr lang="en-US" altLang="ja-JP" sz="1400" dirty="0">
                <a:solidFill>
                  <a:prstClr val="black"/>
                </a:solidFill>
                <a:latin typeface="HG丸ｺﾞｼｯｸM-PRO" panose="020F0600000000000000" pitchFamily="50" charset="-128"/>
                <a:ea typeface="HG丸ｺﾞｼｯｸM-PRO" panose="020F0600000000000000" pitchFamily="50" charset="-128"/>
              </a:rPr>
              <a:t>】</a:t>
            </a:r>
          </a:p>
          <a:p>
            <a:pPr marL="82550" indent="-82550"/>
            <a:r>
              <a:rPr lang="ja-JP" altLang="en-US" sz="1400" dirty="0">
                <a:solidFill>
                  <a:prstClr val="black"/>
                </a:solidFill>
                <a:latin typeface="HG丸ｺﾞｼｯｸM-PRO" panose="020F0600000000000000" pitchFamily="50" charset="-128"/>
                <a:ea typeface="HG丸ｺﾞｼｯｸM-PRO" panose="020F0600000000000000" pitchFamily="50" charset="-128"/>
              </a:rPr>
              <a:t>○看取り介護加算を算定している場合</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a:p>
            <a:pPr marL="82550" indent="-82550"/>
            <a:r>
              <a:rPr lang="ja-JP" altLang="en-US" sz="1400" dirty="0">
                <a:solidFill>
                  <a:prstClr val="black"/>
                </a:solidFill>
                <a:latin typeface="HG丸ｺﾞｼｯｸM-PRO" panose="020F0600000000000000" pitchFamily="50" charset="-128"/>
                <a:ea typeface="HG丸ｺﾞｼｯｸM-PRO" panose="020F0600000000000000" pitchFamily="50" charset="-128"/>
              </a:rPr>
              <a:t>　在宅患者訪問診療料のみ算定可</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a:p>
            <a:pPr marL="82550" indent="-82550"/>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a:p>
            <a:pPr marL="82550" indent="-82550"/>
            <a:r>
              <a:rPr lang="ja-JP" altLang="en-US" sz="1400" dirty="0">
                <a:solidFill>
                  <a:prstClr val="black"/>
                </a:solidFill>
                <a:latin typeface="HG丸ｺﾞｼｯｸM-PRO" panose="020F0600000000000000" pitchFamily="50" charset="-128"/>
                <a:ea typeface="HG丸ｺﾞｼｯｸM-PRO" panose="020F0600000000000000" pitchFamily="50" charset="-128"/>
              </a:rPr>
              <a:t>○看取り介護加算を算定していない場合</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a:p>
            <a:pPr marL="82550" indent="-82550"/>
            <a:r>
              <a:rPr lang="ja-JP" altLang="en-US" sz="1400" dirty="0">
                <a:solidFill>
                  <a:prstClr val="black"/>
                </a:solidFill>
                <a:latin typeface="HG丸ｺﾞｼｯｸM-PRO" panose="020F0600000000000000" pitchFamily="50" charset="-128"/>
                <a:ea typeface="HG丸ｺﾞｼｯｸM-PRO" panose="020F0600000000000000" pitchFamily="50" charset="-128"/>
              </a:rPr>
              <a:t>　在宅患者訪問診療料、在宅ターミナルケア加算、看取り加算を算定可</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p:txBody>
      </p:sp>
      <p:sp>
        <p:nvSpPr>
          <p:cNvPr id="87" name="上カーブ矢印 86"/>
          <p:cNvSpPr/>
          <p:nvPr/>
        </p:nvSpPr>
        <p:spPr>
          <a:xfrm rot="2897181">
            <a:off x="2668177" y="5269015"/>
            <a:ext cx="1815649" cy="511859"/>
          </a:xfrm>
          <a:prstGeom prst="curvedUpArrow">
            <a:avLst/>
          </a:prstGeom>
          <a:gradFill>
            <a:gsLst>
              <a:gs pos="0">
                <a:srgbClr val="5E9EFF"/>
              </a:gs>
              <a:gs pos="39999">
                <a:srgbClr val="85C2FF"/>
              </a:gs>
              <a:gs pos="70000">
                <a:srgbClr val="C4D6EB"/>
              </a:gs>
              <a:gs pos="100000">
                <a:srgbClr val="FFEBFA"/>
              </a:gs>
            </a:gsLst>
            <a:lin ang="5400000" scaled="0"/>
          </a:gra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90" name="テキスト ボックス 89"/>
          <p:cNvSpPr txBox="1"/>
          <p:nvPr/>
        </p:nvSpPr>
        <p:spPr>
          <a:xfrm>
            <a:off x="3387794" y="5232556"/>
            <a:ext cx="1130751" cy="584775"/>
          </a:xfrm>
          <a:prstGeom prst="rect">
            <a:avLst/>
          </a:prstGeom>
          <a:noFill/>
          <a:ln>
            <a:noFill/>
          </a:ln>
        </p:spPr>
        <p:txBody>
          <a:bodyPr wrap="square" lIns="72000" rIns="72000" rtlCol="0">
            <a:spAutoFit/>
          </a:bodyPr>
          <a:lstStyle/>
          <a:p>
            <a:pPr marL="216000" indent="-216000" algn="ctr"/>
            <a:r>
              <a:rPr lang="ja-JP" altLang="en-US" sz="1600" dirty="0">
                <a:solidFill>
                  <a:prstClr val="black"/>
                </a:solidFill>
                <a:latin typeface="HG丸ｺﾞｼｯｸM-PRO" panose="020F0600000000000000" pitchFamily="50" charset="-128"/>
                <a:ea typeface="HG丸ｺﾞｼｯｸM-PRO" panose="020F0600000000000000" pitchFamily="50" charset="-128"/>
              </a:rPr>
              <a:t>看取り</a:t>
            </a:r>
            <a:endParaRPr lang="en-US" altLang="ja-JP" sz="1600" dirty="0">
              <a:solidFill>
                <a:prstClr val="black"/>
              </a:solidFill>
              <a:latin typeface="HG丸ｺﾞｼｯｸM-PRO" panose="020F0600000000000000" pitchFamily="50" charset="-128"/>
              <a:ea typeface="HG丸ｺﾞｼｯｸM-PRO" panose="020F0600000000000000" pitchFamily="50" charset="-128"/>
            </a:endParaRPr>
          </a:p>
          <a:p>
            <a:pPr marL="216000" indent="-216000" algn="ctr"/>
            <a:r>
              <a:rPr lang="ja-JP" altLang="en-US" sz="1600" dirty="0">
                <a:solidFill>
                  <a:prstClr val="black"/>
                </a:solidFill>
                <a:latin typeface="HG丸ｺﾞｼｯｸM-PRO" panose="020F0600000000000000" pitchFamily="50" charset="-128"/>
                <a:ea typeface="HG丸ｺﾞｼｯｸM-PRO" panose="020F0600000000000000" pitchFamily="50" charset="-128"/>
              </a:rPr>
              <a:t>実施</a:t>
            </a:r>
          </a:p>
        </p:txBody>
      </p:sp>
      <p:sp>
        <p:nvSpPr>
          <p:cNvPr id="33" name="下カーブ矢印 32"/>
          <p:cNvSpPr/>
          <p:nvPr/>
        </p:nvSpPr>
        <p:spPr>
          <a:xfrm rot="3765460">
            <a:off x="3794461" y="2091954"/>
            <a:ext cx="1658001" cy="752832"/>
          </a:xfrm>
          <a:prstGeom prst="curvedDownArrow">
            <a:avLst/>
          </a:prstGeom>
          <a:solidFill>
            <a:schemeClr val="accent6"/>
          </a:solidFill>
          <a:ln w="95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pic>
        <p:nvPicPr>
          <p:cNvPr id="61" name="Picture 2" descr="http://www.fumira.jp/cut/medical/doctor/doctor4_2.gif"/>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877422" y="3100740"/>
            <a:ext cx="688163" cy="786471"/>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http://www.yoshie.bz/medical/nurse/06.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502169" y="3108587"/>
            <a:ext cx="607629" cy="730105"/>
          </a:xfrm>
          <a:prstGeom prst="rect">
            <a:avLst/>
          </a:prstGeom>
          <a:noFill/>
          <a:extLst>
            <a:ext uri="{909E8E84-426E-40DD-AFC4-6F175D3DCCD1}">
              <a14:hiddenFill xmlns:a14="http://schemas.microsoft.com/office/drawing/2010/main">
                <a:solidFill>
                  <a:srgbClr val="FFFFFF"/>
                </a:solidFill>
              </a14:hiddenFill>
            </a:ext>
          </a:extLst>
        </p:spPr>
      </p:pic>
      <p:sp>
        <p:nvSpPr>
          <p:cNvPr id="29" name="正方形/長方形 28"/>
          <p:cNvSpPr/>
          <p:nvPr/>
        </p:nvSpPr>
        <p:spPr>
          <a:xfrm>
            <a:off x="6810894" y="2350140"/>
            <a:ext cx="3038650" cy="1169551"/>
          </a:xfrm>
          <a:prstGeom prst="rect">
            <a:avLst/>
          </a:prstGeom>
          <a:solidFill>
            <a:schemeClr val="accent1">
              <a:lumMod val="40000"/>
              <a:lumOff val="60000"/>
            </a:schemeClr>
          </a:solidFill>
          <a:ln w="19050">
            <a:solidFill>
              <a:srgbClr val="0070C0"/>
            </a:solidFill>
          </a:ln>
        </p:spPr>
        <p:txBody>
          <a:bodyPr wrap="square" lIns="36000" rIns="36000">
            <a:spAutoFit/>
          </a:bodyPr>
          <a:lstStyle/>
          <a:p>
            <a:pPr>
              <a:defRPr/>
            </a:pPr>
            <a:r>
              <a:rPr lang="en-US" altLang="ja-JP" sz="1400" dirty="0">
                <a:solidFill>
                  <a:prstClr val="black"/>
                </a:solidFill>
                <a:latin typeface="HG丸ｺﾞｼｯｸM-PRO" panose="020F0600000000000000" pitchFamily="50" charset="-128"/>
                <a:ea typeface="HG丸ｺﾞｼｯｸM-PRO" panose="020F0600000000000000" pitchFamily="50" charset="-128"/>
              </a:rPr>
              <a:t>【</a:t>
            </a:r>
            <a:r>
              <a:rPr lang="ja-JP" altLang="en-US" sz="1400" dirty="0">
                <a:solidFill>
                  <a:prstClr val="black"/>
                </a:solidFill>
                <a:latin typeface="HG丸ｺﾞｼｯｸM-PRO" panose="020F0600000000000000" pitchFamily="50" charset="-128"/>
                <a:ea typeface="HG丸ｺﾞｼｯｸM-PRO" panose="020F0600000000000000" pitchFamily="50" charset="-128"/>
              </a:rPr>
              <a:t>末期の悪性腫瘍の患者</a:t>
            </a:r>
            <a:r>
              <a:rPr lang="en-US" altLang="ja-JP" sz="1400" dirty="0">
                <a:solidFill>
                  <a:prstClr val="black"/>
                </a:solidFill>
                <a:latin typeface="HG丸ｺﾞｼｯｸM-PRO" panose="020F0600000000000000" pitchFamily="50" charset="-128"/>
                <a:ea typeface="HG丸ｺﾞｼｯｸM-PRO" panose="020F0600000000000000" pitchFamily="50" charset="-128"/>
              </a:rPr>
              <a:t>】</a:t>
            </a:r>
          </a:p>
          <a:p>
            <a:pPr>
              <a:defRPr/>
            </a:pPr>
            <a:r>
              <a:rPr lang="ja-JP" altLang="en-US" sz="1400" u="sng" dirty="0">
                <a:solidFill>
                  <a:prstClr val="black"/>
                </a:solidFill>
                <a:latin typeface="HG丸ｺﾞｼｯｸM-PRO" panose="020F0600000000000000" pitchFamily="50" charset="-128"/>
                <a:ea typeface="HG丸ｺﾞｼｯｸM-PRO" panose="020F0600000000000000" pitchFamily="50" charset="-128"/>
              </a:rPr>
              <a:t>○ 看取り介護加算を算定していない場合</a:t>
            </a:r>
            <a:endParaRPr lang="en-US" altLang="ja-JP" sz="1400" u="sng" dirty="0">
              <a:solidFill>
                <a:prstClr val="black"/>
              </a:solidFill>
              <a:latin typeface="HG丸ｺﾞｼｯｸM-PRO" panose="020F0600000000000000" pitchFamily="50" charset="-128"/>
              <a:ea typeface="HG丸ｺﾞｼｯｸM-PRO" panose="020F0600000000000000" pitchFamily="50" charset="-128"/>
            </a:endParaRPr>
          </a:p>
          <a:p>
            <a:pPr>
              <a:defRPr/>
            </a:pPr>
            <a:r>
              <a:rPr lang="ja-JP" altLang="en-US" sz="1400" dirty="0">
                <a:solidFill>
                  <a:prstClr val="black"/>
                </a:solidFill>
                <a:latin typeface="HG丸ｺﾞｼｯｸM-PRO" panose="020F0600000000000000" pitchFamily="50" charset="-128"/>
                <a:ea typeface="HG丸ｺﾞｼｯｸM-PRO" panose="020F0600000000000000" pitchFamily="50" charset="-128"/>
              </a:rPr>
              <a:t> ・訪問看護ターミナルケア療養費</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a:p>
            <a:pPr algn="r">
              <a:defRPr/>
            </a:pPr>
            <a:r>
              <a:rPr lang="ja-JP" altLang="en-US" sz="1400" dirty="0">
                <a:solidFill>
                  <a:prstClr val="black"/>
                </a:solidFill>
                <a:latin typeface="HG丸ｺﾞｼｯｸM-PRO" panose="020F0600000000000000" pitchFamily="50" charset="-128"/>
                <a:ea typeface="HG丸ｺﾞｼｯｸM-PRO" panose="020F0600000000000000" pitchFamily="50" charset="-128"/>
              </a:rPr>
              <a:t>　　 </a:t>
            </a:r>
            <a:r>
              <a:rPr lang="en-US" altLang="ja-JP" sz="1400" dirty="0">
                <a:solidFill>
                  <a:prstClr val="black"/>
                </a:solidFill>
                <a:latin typeface="HG丸ｺﾞｼｯｸM-PRO" panose="020F0600000000000000" pitchFamily="50" charset="-128"/>
                <a:ea typeface="HG丸ｺﾞｼｯｸM-PRO" panose="020F0600000000000000" pitchFamily="50" charset="-128"/>
              </a:rPr>
              <a:t>20,000</a:t>
            </a:r>
            <a:r>
              <a:rPr lang="ja-JP" altLang="en-US" sz="1400" dirty="0">
                <a:solidFill>
                  <a:prstClr val="black"/>
                </a:solidFill>
                <a:latin typeface="HG丸ｺﾞｼｯｸM-PRO" panose="020F0600000000000000" pitchFamily="50" charset="-128"/>
                <a:ea typeface="HG丸ｺﾞｼｯｸM-PRO" panose="020F0600000000000000" pitchFamily="50" charset="-128"/>
              </a:rPr>
              <a:t>円</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p:txBody>
      </p:sp>
      <p:pic>
        <p:nvPicPr>
          <p:cNvPr id="26" name="Picture 18" descr="http://kids.wanpug.com/illust/illust193.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786996" y="2259927"/>
            <a:ext cx="579996" cy="769646"/>
          </a:xfrm>
          <a:prstGeom prst="rect">
            <a:avLst/>
          </a:prstGeom>
          <a:noFill/>
          <a:extLst>
            <a:ext uri="{909E8E84-426E-40DD-AFC4-6F175D3DCCD1}">
              <a14:hiddenFill xmlns:a14="http://schemas.microsoft.com/office/drawing/2010/main">
                <a:solidFill>
                  <a:srgbClr val="FFFFFF"/>
                </a:solidFill>
              </a14:hiddenFill>
            </a:ext>
          </a:extLst>
        </p:spPr>
      </p:pic>
      <p:sp>
        <p:nvSpPr>
          <p:cNvPr id="72" name="テキスト ボックス 71"/>
          <p:cNvSpPr txBox="1"/>
          <p:nvPr/>
        </p:nvSpPr>
        <p:spPr>
          <a:xfrm>
            <a:off x="2316165" y="2030526"/>
            <a:ext cx="1196187" cy="261610"/>
          </a:xfrm>
          <a:prstGeom prst="rect">
            <a:avLst/>
          </a:prstGeom>
          <a:noFill/>
          <a:ln>
            <a:noFill/>
          </a:ln>
        </p:spPr>
        <p:txBody>
          <a:bodyPr wrap="square" lIns="72000" rIns="72000" rtlCol="0">
            <a:spAutoFit/>
          </a:bodyPr>
          <a:lstStyle/>
          <a:p>
            <a:pPr marL="216000" indent="-216000"/>
            <a:r>
              <a:rPr lang="ja-JP" altLang="en-US" sz="1100" dirty="0">
                <a:solidFill>
                  <a:prstClr val="black"/>
                </a:solidFill>
                <a:latin typeface="HG丸ｺﾞｼｯｸM-PRO" panose="020F0600000000000000" pitchFamily="50" charset="-128"/>
                <a:ea typeface="HG丸ｺﾞｼｯｸM-PRO" panose="020F0600000000000000" pitchFamily="50" charset="-128"/>
              </a:rPr>
              <a:t>協力医療機関</a:t>
            </a:r>
          </a:p>
        </p:txBody>
      </p:sp>
      <p:sp>
        <p:nvSpPr>
          <p:cNvPr id="74" name="テキスト ボックス 73"/>
          <p:cNvSpPr txBox="1"/>
          <p:nvPr/>
        </p:nvSpPr>
        <p:spPr>
          <a:xfrm>
            <a:off x="2410405" y="2933161"/>
            <a:ext cx="1179786" cy="276999"/>
          </a:xfrm>
          <a:prstGeom prst="rect">
            <a:avLst/>
          </a:prstGeom>
          <a:noFill/>
          <a:ln>
            <a:noFill/>
          </a:ln>
        </p:spPr>
        <p:txBody>
          <a:bodyPr wrap="square" lIns="72000" rIns="72000" rtlCol="0">
            <a:spAutoFit/>
          </a:bodyPr>
          <a:lstStyle/>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rPr>
              <a:t>協力医療機関</a:t>
            </a:r>
          </a:p>
        </p:txBody>
      </p:sp>
      <p:sp>
        <p:nvSpPr>
          <p:cNvPr id="75" name="テキスト ボックス 74"/>
          <p:cNvSpPr txBox="1"/>
          <p:nvPr/>
        </p:nvSpPr>
        <p:spPr>
          <a:xfrm>
            <a:off x="4107735" y="3507212"/>
            <a:ext cx="936104" cy="276999"/>
          </a:xfrm>
          <a:prstGeom prst="rect">
            <a:avLst/>
          </a:prstGeom>
          <a:noFill/>
          <a:ln>
            <a:noFill/>
          </a:ln>
        </p:spPr>
        <p:txBody>
          <a:bodyPr wrap="square" lIns="72000" rIns="72000" rtlCol="0">
            <a:spAutoFit/>
          </a:bodyPr>
          <a:lstStyle/>
          <a:p>
            <a:pPr marL="216000" indent="-216000" algn="r"/>
            <a:r>
              <a:rPr lang="ja-JP" altLang="en-US" sz="1200" dirty="0">
                <a:solidFill>
                  <a:prstClr val="black"/>
                </a:solidFill>
                <a:latin typeface="HG丸ｺﾞｼｯｸM-PRO" panose="020F0600000000000000" pitchFamily="50" charset="-128"/>
                <a:ea typeface="HG丸ｺﾞｼｯｸM-PRO" panose="020F0600000000000000" pitchFamily="50" charset="-128"/>
              </a:rPr>
              <a:t>配置医</a:t>
            </a:r>
          </a:p>
        </p:txBody>
      </p:sp>
      <p:sp>
        <p:nvSpPr>
          <p:cNvPr id="77" name="正方形/長方形 76"/>
          <p:cNvSpPr/>
          <p:nvPr/>
        </p:nvSpPr>
        <p:spPr>
          <a:xfrm>
            <a:off x="498182" y="1153034"/>
            <a:ext cx="1363208" cy="307777"/>
          </a:xfrm>
          <a:prstGeom prst="rect">
            <a:avLst/>
          </a:prstGeom>
          <a:solidFill>
            <a:schemeClr val="accent1">
              <a:lumMod val="40000"/>
              <a:lumOff val="60000"/>
            </a:schemeClr>
          </a:solidFill>
          <a:ln w="19050">
            <a:solidFill>
              <a:srgbClr val="0070C0"/>
            </a:solidFill>
          </a:ln>
        </p:spPr>
        <p:txBody>
          <a:bodyPr wrap="square" lIns="36000" rIns="36000">
            <a:spAutoFit/>
          </a:bodyPr>
          <a:lstStyle/>
          <a:p>
            <a:r>
              <a:rPr lang="ja-JP" altLang="en-US" sz="1400" dirty="0">
                <a:solidFill>
                  <a:prstClr val="black"/>
                </a:solidFill>
                <a:latin typeface="HG丸ｺﾞｼｯｸM-PRO" panose="020F0600000000000000" pitchFamily="50" charset="-128"/>
                <a:ea typeface="HG丸ｺﾞｼｯｸM-PRO" panose="020F0600000000000000" pitchFamily="50" charset="-128"/>
              </a:rPr>
              <a:t>往診料　</a:t>
            </a:r>
            <a:r>
              <a:rPr lang="en-US" altLang="ja-JP" sz="1400" dirty="0">
                <a:solidFill>
                  <a:prstClr val="black"/>
                </a:solidFill>
                <a:latin typeface="HG丸ｺﾞｼｯｸM-PRO" panose="020F0600000000000000" pitchFamily="50" charset="-128"/>
                <a:ea typeface="HG丸ｺﾞｼｯｸM-PRO" panose="020F0600000000000000" pitchFamily="50" charset="-128"/>
              </a:rPr>
              <a:t>720</a:t>
            </a:r>
            <a:r>
              <a:rPr lang="ja-JP" altLang="en-US" sz="1400" dirty="0">
                <a:solidFill>
                  <a:prstClr val="black"/>
                </a:solidFill>
                <a:latin typeface="HG丸ｺﾞｼｯｸM-PRO" panose="020F0600000000000000" pitchFamily="50" charset="-128"/>
                <a:ea typeface="HG丸ｺﾞｼｯｸM-PRO" panose="020F0600000000000000" pitchFamily="50" charset="-128"/>
              </a:rPr>
              <a:t>点</a:t>
            </a:r>
            <a:endParaRPr lang="en-US" altLang="ja-JP" sz="1400" dirty="0">
              <a:solidFill>
                <a:prstClr val="black"/>
              </a:solidFill>
              <a:latin typeface="HG丸ｺﾞｼｯｸM-PRO" panose="020F0600000000000000" pitchFamily="50" charset="-128"/>
              <a:ea typeface="HG丸ｺﾞｼｯｸM-PRO" panose="020F0600000000000000" pitchFamily="50" charset="-128"/>
            </a:endParaRPr>
          </a:p>
        </p:txBody>
      </p:sp>
      <p:sp>
        <p:nvSpPr>
          <p:cNvPr id="35" name="Rectangle 2"/>
          <p:cNvSpPr txBox="1">
            <a:spLocks noChangeArrowheads="1"/>
          </p:cNvSpPr>
          <p:nvPr/>
        </p:nvSpPr>
        <p:spPr>
          <a:xfrm>
            <a:off x="4371122" y="759810"/>
            <a:ext cx="1381447" cy="375952"/>
          </a:xfrm>
          <a:prstGeom prst="rect">
            <a:avLst/>
          </a:prstGeom>
          <a:solidFill>
            <a:srgbClr val="00B0F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200" kern="0" dirty="0">
                <a:solidFill>
                  <a:prstClr val="black"/>
                </a:solidFill>
                <a:latin typeface="ＭＳ Ｐゴシック" panose="020B0600070205080204" pitchFamily="50" charset="-128"/>
              </a:rPr>
              <a:t>（現行）</a:t>
            </a:r>
          </a:p>
        </p:txBody>
      </p:sp>
      <p:sp>
        <p:nvSpPr>
          <p:cNvPr id="36" name="Rectangle 36"/>
          <p:cNvSpPr>
            <a:spLocks noChangeArrowheads="1"/>
          </p:cNvSpPr>
          <p:nvPr/>
        </p:nvSpPr>
        <p:spPr bwMode="auto">
          <a:xfrm>
            <a:off x="35871" y="443133"/>
            <a:ext cx="6691265" cy="31857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a:cs typeface="+mn-cs"/>
              </a:rPr>
              <a:t>（３）特別養護老人ホームにおける医療サービスに係る見直し</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a:cs typeface="+mn-cs"/>
            </a:endParaRPr>
          </a:p>
        </p:txBody>
      </p:sp>
      <p:sp>
        <p:nvSpPr>
          <p:cNvPr id="37" name="Rectangle 2"/>
          <p:cNvSpPr>
            <a:spLocks noChangeArrowheads="1"/>
          </p:cNvSpPr>
          <p:nvPr/>
        </p:nvSpPr>
        <p:spPr bwMode="auto">
          <a:xfrm>
            <a:off x="195269" y="4595"/>
            <a:ext cx="9517327" cy="43311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５．医療と介護の同時改定</a:t>
            </a:r>
          </a:p>
        </p:txBody>
      </p:sp>
      <p:sp>
        <p:nvSpPr>
          <p:cNvPr id="3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168</a:t>
            </a:fld>
            <a:endParaRPr lang="ja-JP" altLang="en-US" sz="1600" dirty="0">
              <a:solidFill>
                <a:prstClr val="black"/>
              </a:solidFill>
            </a:endParaRPr>
          </a:p>
        </p:txBody>
      </p:sp>
    </p:spTree>
    <p:extLst>
      <p:ext uri="{BB962C8B-B14F-4D97-AF65-F5344CB8AC3E}">
        <p14:creationId xmlns:p14="http://schemas.microsoft.com/office/powerpoint/2010/main" val="163014523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円/楕円 11"/>
          <p:cNvSpPr/>
          <p:nvPr/>
        </p:nvSpPr>
        <p:spPr>
          <a:xfrm>
            <a:off x="5123025" y="2321697"/>
            <a:ext cx="2057382" cy="1320387"/>
          </a:xfrm>
          <a:prstGeom prst="ellipse">
            <a:avLst/>
          </a:prstGeom>
          <a:noFill/>
          <a:ln w="571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7" name="正方形/長方形 6"/>
          <p:cNvSpPr/>
          <p:nvPr/>
        </p:nvSpPr>
        <p:spPr>
          <a:xfrm>
            <a:off x="4664967" y="621971"/>
            <a:ext cx="3666969" cy="523220"/>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a:spAutoFit/>
          </a:bodyPr>
          <a:lstStyle/>
          <a:p>
            <a:r>
              <a:rPr lang="ja-JP" altLang="ja-JP" sz="1400" dirty="0">
                <a:solidFill>
                  <a:prstClr val="white"/>
                </a:solidFill>
                <a:latin typeface="HG丸ｺﾞｼｯｸM-PRO" panose="020F0600000000000000" pitchFamily="50" charset="-128"/>
                <a:ea typeface="HG丸ｺﾞｼｯｸM-PRO" panose="020F0600000000000000" pitchFamily="50" charset="-128"/>
              </a:rPr>
              <a:t>配置医師や協力医療機関による</a:t>
            </a:r>
            <a:endParaRPr lang="en-US" altLang="ja-JP" sz="1400" dirty="0">
              <a:solidFill>
                <a:prstClr val="white"/>
              </a:solidFill>
              <a:latin typeface="HG丸ｺﾞｼｯｸM-PRO" panose="020F0600000000000000" pitchFamily="50" charset="-128"/>
              <a:ea typeface="HG丸ｺﾞｼｯｸM-PRO" panose="020F0600000000000000" pitchFamily="50" charset="-128"/>
            </a:endParaRPr>
          </a:p>
          <a:p>
            <a:r>
              <a:rPr lang="ja-JP" altLang="ja-JP" sz="1400" dirty="0">
                <a:solidFill>
                  <a:prstClr val="white"/>
                </a:solidFill>
                <a:latin typeface="HG丸ｺﾞｼｯｸM-PRO" panose="020F0600000000000000" pitchFamily="50" charset="-128"/>
                <a:ea typeface="HG丸ｺﾞｼｯｸM-PRO" panose="020F0600000000000000" pitchFamily="50" charset="-128"/>
              </a:rPr>
              <a:t>緊急時の</a:t>
            </a:r>
            <a:r>
              <a:rPr lang="en-US" altLang="ja-JP" sz="1400" dirty="0">
                <a:solidFill>
                  <a:prstClr val="white"/>
                </a:solidFill>
                <a:latin typeface="HG丸ｺﾞｼｯｸM-PRO" panose="020F0600000000000000" pitchFamily="50" charset="-128"/>
                <a:ea typeface="HG丸ｺﾞｼｯｸM-PRO" panose="020F0600000000000000" pitchFamily="50" charset="-128"/>
              </a:rPr>
              <a:t>24</a:t>
            </a:r>
            <a:r>
              <a:rPr lang="ja-JP" altLang="en-US" sz="1400" dirty="0">
                <a:solidFill>
                  <a:prstClr val="white"/>
                </a:solidFill>
                <a:latin typeface="HG丸ｺﾞｼｯｸM-PRO" panose="020F0600000000000000" pitchFamily="50" charset="-128"/>
                <a:ea typeface="HG丸ｺﾞｼｯｸM-PRO" panose="020F0600000000000000" pitchFamily="50" charset="-128"/>
              </a:rPr>
              <a:t>時間</a:t>
            </a:r>
            <a:r>
              <a:rPr lang="ja-JP" altLang="ja-JP" sz="1400" dirty="0">
                <a:solidFill>
                  <a:prstClr val="white"/>
                </a:solidFill>
                <a:latin typeface="HG丸ｺﾞｼｯｸM-PRO" panose="020F0600000000000000" pitchFamily="50" charset="-128"/>
                <a:ea typeface="HG丸ｺﾞｼｯｸM-PRO" panose="020F0600000000000000" pitchFamily="50" charset="-128"/>
              </a:rPr>
              <a:t>対応の体制</a:t>
            </a:r>
            <a:r>
              <a:rPr lang="ja-JP" altLang="en-US" sz="1400" dirty="0">
                <a:solidFill>
                  <a:prstClr val="white"/>
                </a:solidFill>
                <a:latin typeface="HG丸ｺﾞｼｯｸM-PRO" panose="020F0600000000000000" pitchFamily="50" charset="-128"/>
                <a:ea typeface="HG丸ｺﾞｼｯｸM-PRO" panose="020F0600000000000000" pitchFamily="50" charset="-128"/>
              </a:rPr>
              <a:t>を有する</a:t>
            </a:r>
            <a:r>
              <a:rPr lang="ja-JP" altLang="ja-JP" sz="1400" dirty="0">
                <a:solidFill>
                  <a:prstClr val="white"/>
                </a:solidFill>
                <a:latin typeface="HG丸ｺﾞｼｯｸM-PRO" panose="020F0600000000000000" pitchFamily="50" charset="-128"/>
                <a:ea typeface="HG丸ｺﾞｼｯｸM-PRO" panose="020F0600000000000000" pitchFamily="50" charset="-128"/>
              </a:rPr>
              <a:t>施設</a:t>
            </a:r>
            <a:endParaRPr lang="ja-JP" altLang="en-US" sz="1400" dirty="0">
              <a:solidFill>
                <a:prstClr val="white"/>
              </a:solidFill>
              <a:latin typeface="HG丸ｺﾞｼｯｸM-PRO" panose="020F0600000000000000" pitchFamily="50" charset="-128"/>
              <a:ea typeface="HG丸ｺﾞｼｯｸM-PRO" panose="020F0600000000000000" pitchFamily="50" charset="-128"/>
            </a:endParaRPr>
          </a:p>
        </p:txBody>
      </p:sp>
      <p:sp>
        <p:nvSpPr>
          <p:cNvPr id="8" name="正方形/長方形 7"/>
          <p:cNvSpPr/>
          <p:nvPr/>
        </p:nvSpPr>
        <p:spPr>
          <a:xfrm>
            <a:off x="27428" y="621971"/>
            <a:ext cx="3619064" cy="52322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wrap="square">
            <a:spAutoFit/>
          </a:bodyPr>
          <a:lstStyle/>
          <a:p>
            <a:r>
              <a:rPr lang="ja-JP" altLang="en-US" sz="1400" dirty="0">
                <a:solidFill>
                  <a:prstClr val="white"/>
                </a:solidFill>
                <a:latin typeface="HG丸ｺﾞｼｯｸM-PRO" panose="020F0600000000000000" pitchFamily="50" charset="-128"/>
                <a:ea typeface="HG丸ｺﾞｼｯｸM-PRO" panose="020F0600000000000000" pitchFamily="50" charset="-128"/>
                <a:cs typeface="メイリオ" panose="020B0604030504040204" pitchFamily="50" charset="-128"/>
              </a:rPr>
              <a:t>配置医師や協力医療機関による</a:t>
            </a:r>
            <a:endParaRPr lang="en-US" altLang="ja-JP" sz="1400" dirty="0">
              <a:solidFill>
                <a:prstClr val="white"/>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r>
              <a:rPr lang="ja-JP" altLang="en-US" sz="1400" dirty="0">
                <a:solidFill>
                  <a:prstClr val="white"/>
                </a:solidFill>
                <a:latin typeface="HG丸ｺﾞｼｯｸM-PRO" panose="020F0600000000000000" pitchFamily="50" charset="-128"/>
                <a:ea typeface="HG丸ｺﾞｼｯｸM-PRO" panose="020F0600000000000000" pitchFamily="50" charset="-128"/>
                <a:cs typeface="メイリオ" panose="020B0604030504040204" pitchFamily="50" charset="-128"/>
              </a:rPr>
              <a:t>緊急時の</a:t>
            </a:r>
            <a:r>
              <a:rPr lang="en-US" altLang="ja-JP" sz="1400" dirty="0">
                <a:solidFill>
                  <a:prstClr val="white"/>
                </a:solidFill>
                <a:latin typeface="HG丸ｺﾞｼｯｸM-PRO" panose="020F0600000000000000" pitchFamily="50" charset="-128"/>
                <a:ea typeface="HG丸ｺﾞｼｯｸM-PRO" panose="020F0600000000000000" pitchFamily="50" charset="-128"/>
                <a:cs typeface="メイリオ" panose="020B0604030504040204" pitchFamily="50" charset="-128"/>
              </a:rPr>
              <a:t>24</a:t>
            </a:r>
            <a:r>
              <a:rPr lang="ja-JP" altLang="en-US" sz="1400" dirty="0">
                <a:solidFill>
                  <a:prstClr val="white"/>
                </a:solidFill>
                <a:latin typeface="HG丸ｺﾞｼｯｸM-PRO" panose="020F0600000000000000" pitchFamily="50" charset="-128"/>
                <a:ea typeface="HG丸ｺﾞｼｯｸM-PRO" panose="020F0600000000000000" pitchFamily="50" charset="-128"/>
                <a:cs typeface="メイリオ" panose="020B0604030504040204" pitchFamily="50" charset="-128"/>
              </a:rPr>
              <a:t>時間対応の体制がない施設</a:t>
            </a:r>
            <a:endParaRPr lang="ja-JP" altLang="en-US" sz="1400" dirty="0">
              <a:solidFill>
                <a:prstClr val="white"/>
              </a:solidFill>
            </a:endParaRPr>
          </a:p>
        </p:txBody>
      </p:sp>
      <p:pic>
        <p:nvPicPr>
          <p:cNvPr id="1032" name="Picture 8" descr="http://guritiruritinsan2k.com/img/hospi.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4968" y="2978824"/>
            <a:ext cx="1429147" cy="648653"/>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http://blog-imgs-56.fc2.com/l/o/c/lockhelper/3057888.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62538" y="2211923"/>
            <a:ext cx="1141515" cy="920822"/>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http://www.pasocafe.com/illust/data/map/map1_sample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23167" y="4730704"/>
            <a:ext cx="2308770" cy="97363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img01.gatag.net/201506/03toaxu/gatag-00006051.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237863" y="5018736"/>
            <a:ext cx="989681" cy="992915"/>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http://2.bp.blogspot.com/-lYVVqLIOxNk/VJ6XAvZ4VqI/AAAAAAAAqDk/-LqEVU9ijpY/s800/kaigo_kurumaisu.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217604" y="5090744"/>
            <a:ext cx="732227" cy="904602"/>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8" descr="http://kids.wanpug.com/illust/illust193.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678713" y="2667223"/>
            <a:ext cx="458498" cy="608420"/>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p:cNvSpPr/>
          <p:nvPr/>
        </p:nvSpPr>
        <p:spPr>
          <a:xfrm>
            <a:off x="6149012" y="3089949"/>
            <a:ext cx="1713005" cy="646331"/>
          </a:xfrm>
          <a:prstGeom prst="rect">
            <a:avLst/>
          </a:prstGeom>
          <a:solidFill>
            <a:schemeClr val="bg1"/>
          </a:solidFill>
        </p:spPr>
        <p:txBody>
          <a:bodyPr wrap="square">
            <a:spAutoFit/>
          </a:bodyPr>
          <a:lstStyle/>
          <a:p>
            <a:pPr algn="ct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協力医療機関の医師等による</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24</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時間対応（往診含む）</a:t>
            </a:r>
            <a:endParaRPr lang="ja-JP" altLang="en-US" sz="1200" dirty="0">
              <a:solidFill>
                <a:prstClr val="black"/>
              </a:solidFill>
            </a:endParaRPr>
          </a:p>
        </p:txBody>
      </p:sp>
      <p:sp>
        <p:nvSpPr>
          <p:cNvPr id="37" name="正方形/長方形 36"/>
          <p:cNvSpPr/>
          <p:nvPr/>
        </p:nvSpPr>
        <p:spPr>
          <a:xfrm>
            <a:off x="7838859" y="3301097"/>
            <a:ext cx="2084559" cy="646331"/>
          </a:xfrm>
          <a:prstGeom prst="rect">
            <a:avLst/>
          </a:prstGeom>
        </p:spPr>
        <p:txBody>
          <a:bodyPr wrap="square">
            <a:spAutoFit/>
          </a:bodyPr>
          <a:lstStyle/>
          <a:p>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施設看護師や訪看</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ST</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による</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24</a:t>
            </a:r>
            <a:r>
              <a:rPr lang="ja-JP" altLang="en-US"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時間対応できる体制</a:t>
            </a:r>
            <a:endPar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a:t>
            </a:r>
            <a:r>
              <a:rPr lang="ja-JP" altLang="en-US" sz="1200" dirty="0">
                <a:solidFill>
                  <a:prstClr val="black"/>
                </a:solidFill>
                <a:latin typeface="HG丸ｺﾞｼｯｸM-PRO" panose="020F0600000000000000" pitchFamily="50" charset="-128"/>
                <a:ea typeface="HG丸ｺﾞｼｯｸM-PRO" panose="020F0600000000000000" pitchFamily="50" charset="-128"/>
              </a:rPr>
              <a:t>看護体制加算</a:t>
            </a:r>
            <a:r>
              <a:rPr lang="en-US" altLang="ja-JP" sz="1200" dirty="0">
                <a:solidFill>
                  <a:prstClr val="black"/>
                </a:solidFill>
                <a:latin typeface="HG丸ｺﾞｼｯｸM-PRO" panose="020F0600000000000000" pitchFamily="50" charset="-128"/>
                <a:ea typeface="HG丸ｺﾞｼｯｸM-PRO" panose="020F0600000000000000" pitchFamily="50" charset="-128"/>
              </a:rPr>
              <a:t>(Ⅱ)</a:t>
            </a:r>
            <a:r>
              <a:rPr lang="ja-JP" altLang="en-US" sz="1200" dirty="0">
                <a:solidFill>
                  <a:prstClr val="black"/>
                </a:solidFill>
                <a:latin typeface="HG丸ｺﾞｼｯｸM-PRO" panose="020F0600000000000000" pitchFamily="50" charset="-128"/>
                <a:ea typeface="HG丸ｺﾞｼｯｸM-PRO" panose="020F0600000000000000" pitchFamily="50" charset="-128"/>
              </a:rPr>
              <a:t>を算定</a:t>
            </a:r>
            <a:r>
              <a:rPr lang="en-US" altLang="ja-JP" sz="120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a:t>
            </a:r>
          </a:p>
        </p:txBody>
      </p:sp>
      <p:sp>
        <p:nvSpPr>
          <p:cNvPr id="25" name="上カーブ矢印 24"/>
          <p:cNvSpPr/>
          <p:nvPr/>
        </p:nvSpPr>
        <p:spPr>
          <a:xfrm rot="17901723" flipH="1">
            <a:off x="8501803" y="4522421"/>
            <a:ext cx="1063746" cy="444932"/>
          </a:xfrm>
          <a:prstGeom prst="curvedUpArrow">
            <a:avLst/>
          </a:prstGeom>
          <a:gradFill>
            <a:gsLst>
              <a:gs pos="0">
                <a:srgbClr val="5E9EFF"/>
              </a:gs>
              <a:gs pos="39999">
                <a:srgbClr val="85C2FF"/>
              </a:gs>
              <a:gs pos="70000">
                <a:srgbClr val="C4D6EB"/>
              </a:gs>
              <a:gs pos="100000">
                <a:srgbClr val="FFEBFA"/>
              </a:gs>
            </a:gsLst>
            <a:lin ang="5400000" scaled="0"/>
          </a:gra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32" name="正方形/長方形 31"/>
          <p:cNvSpPr/>
          <p:nvPr/>
        </p:nvSpPr>
        <p:spPr>
          <a:xfrm>
            <a:off x="6101269" y="6034727"/>
            <a:ext cx="2736000" cy="738664"/>
          </a:xfrm>
          <a:prstGeom prst="rect">
            <a:avLst/>
          </a:prstGeom>
          <a:solidFill>
            <a:schemeClr val="accent6">
              <a:lumMod val="40000"/>
              <a:lumOff val="60000"/>
            </a:schemeClr>
          </a:solidFill>
          <a:ln>
            <a:solidFill>
              <a:schemeClr val="accent6"/>
            </a:solidFill>
          </a:ln>
        </p:spPr>
        <p:txBody>
          <a:bodyPr wrap="square">
            <a:spAutoFit/>
          </a:bodyPr>
          <a:lstStyle/>
          <a:p>
            <a:pPr marL="216000" indent="-216000" defTabSz="360000"/>
            <a:r>
              <a:rPr lang="ja-JP" altLang="en-US" sz="1050" u="sng"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看取り介護加算</a:t>
            </a:r>
            <a:r>
              <a:rPr lang="en-US" altLang="ja-JP" sz="1050" u="sng"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(Ⅱ)</a:t>
            </a:r>
          </a:p>
          <a:p>
            <a:pPr marL="216000" indent="-216000" defTabSz="360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30</a:t>
            </a:r>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日前～４日前</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144</a:t>
            </a:r>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defTabSz="360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死亡日前々日、前日</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a:t>
            </a:r>
            <a:r>
              <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780</a:t>
            </a:r>
            <a:r>
              <a:rPr lang="ja-JP" altLang="en-US"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defTabSz="360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a:t>
            </a:r>
            <a:r>
              <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1580</a:t>
            </a:r>
            <a:r>
              <a:rPr lang="ja-JP" altLang="en-US"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p:txBody>
      </p:sp>
      <p:pic>
        <p:nvPicPr>
          <p:cNvPr id="67" name="Picture 10" descr="http://hana-sekkotsuin.jp/wp/wp-content/uploads/2012/12/%E7%97%85%E9%99%A2%E5%AE%8C%E6%88%90%E2%91%A1.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3951" y="2767491"/>
            <a:ext cx="1251793" cy="906180"/>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14" descr="http://www.pasocafe.com/illust/data/map/map1_sample4.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85519" y="4718465"/>
            <a:ext cx="2308770" cy="973635"/>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4" descr="http://img01.gatag.net/201506/03toaxu/gatag-00006051.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00215" y="5006497"/>
            <a:ext cx="989681" cy="992915"/>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16" descr="http://2.bp.blogspot.com/-lYVVqLIOxNk/VJ6XAvZ4VqI/AAAAAAAAqDk/-LqEVU9ijpY/s800/kaigo_kurumaisu.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379956" y="5078505"/>
            <a:ext cx="732227" cy="904602"/>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18" descr="http://kids.wanpug.com/illust/illust193.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20114" y="2828535"/>
            <a:ext cx="515297" cy="683792"/>
          </a:xfrm>
          <a:prstGeom prst="rect">
            <a:avLst/>
          </a:prstGeom>
          <a:noFill/>
          <a:extLst>
            <a:ext uri="{909E8E84-426E-40DD-AFC4-6F175D3DCCD1}">
              <a14:hiddenFill xmlns:a14="http://schemas.microsoft.com/office/drawing/2010/main">
                <a:solidFill>
                  <a:srgbClr val="FFFFFF"/>
                </a:solidFill>
              </a14:hiddenFill>
            </a:ext>
          </a:extLst>
        </p:spPr>
      </p:pic>
      <p:sp>
        <p:nvSpPr>
          <p:cNvPr id="76" name="テキスト ボックス 75"/>
          <p:cNvSpPr txBox="1"/>
          <p:nvPr/>
        </p:nvSpPr>
        <p:spPr>
          <a:xfrm>
            <a:off x="1598214" y="4744887"/>
            <a:ext cx="1548000" cy="461665"/>
          </a:xfrm>
          <a:prstGeom prst="rect">
            <a:avLst/>
          </a:prstGeom>
          <a:no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特別養護老人ホーム</a:t>
            </a:r>
          </a:p>
        </p:txBody>
      </p:sp>
      <p:sp>
        <p:nvSpPr>
          <p:cNvPr id="80" name="上カーブ矢印 79"/>
          <p:cNvSpPr/>
          <p:nvPr/>
        </p:nvSpPr>
        <p:spPr>
          <a:xfrm rot="16840492" flipH="1">
            <a:off x="3478779" y="4182103"/>
            <a:ext cx="1260000" cy="468000"/>
          </a:xfrm>
          <a:prstGeom prst="curvedUpArrow">
            <a:avLst/>
          </a:prstGeom>
          <a:gradFill>
            <a:gsLst>
              <a:gs pos="0">
                <a:srgbClr val="5E9EFF"/>
              </a:gs>
              <a:gs pos="39999">
                <a:srgbClr val="85C2FF"/>
              </a:gs>
              <a:gs pos="70000">
                <a:srgbClr val="C4D6EB"/>
              </a:gs>
              <a:gs pos="100000">
                <a:srgbClr val="FFEBFA"/>
              </a:gs>
            </a:gsLst>
            <a:lin ang="5400000" scaled="0"/>
          </a:gra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81" name="正方形/長方形 80"/>
          <p:cNvSpPr/>
          <p:nvPr/>
        </p:nvSpPr>
        <p:spPr>
          <a:xfrm>
            <a:off x="915840" y="6034727"/>
            <a:ext cx="2730652" cy="738664"/>
          </a:xfrm>
          <a:prstGeom prst="rect">
            <a:avLst/>
          </a:prstGeom>
          <a:solidFill>
            <a:schemeClr val="accent6">
              <a:lumMod val="40000"/>
              <a:lumOff val="60000"/>
            </a:schemeClr>
          </a:solidFill>
          <a:ln>
            <a:solidFill>
              <a:schemeClr val="accent6"/>
            </a:solidFill>
          </a:ln>
        </p:spPr>
        <p:txBody>
          <a:bodyPr wrap="square">
            <a:spAutoFit/>
          </a:bodyPr>
          <a:lstStyle/>
          <a:p>
            <a:pPr marL="216000" indent="-216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看取り介護加算</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(Ⅰ)</a:t>
            </a:r>
          </a:p>
          <a:p>
            <a:pPr marL="216000" indent="-216000" defTabSz="360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30</a:t>
            </a:r>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日前～４日前</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144</a:t>
            </a:r>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defTabSz="360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死亡日前々日、前日</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680</a:t>
            </a:r>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defTabSz="360000"/>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死亡日</a:t>
            </a:r>
            <a:r>
              <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		      1280</a:t>
            </a:r>
            <a:r>
              <a:rPr lang="ja-JP" altLang="en-US"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単位／日</a:t>
            </a:r>
            <a:endParaRPr lang="en-US" altLang="ja-JP" sz="1050" dirty="0">
              <a:solidFill>
                <a:prstClr val="black"/>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p:txBody>
      </p:sp>
      <p:sp>
        <p:nvSpPr>
          <p:cNvPr id="88" name="正方形/長方形 87"/>
          <p:cNvSpPr/>
          <p:nvPr/>
        </p:nvSpPr>
        <p:spPr>
          <a:xfrm>
            <a:off x="57742" y="1189262"/>
            <a:ext cx="2126686" cy="1107996"/>
          </a:xfrm>
          <a:prstGeom prst="rect">
            <a:avLst/>
          </a:prstGeom>
          <a:solidFill>
            <a:schemeClr val="accent1">
              <a:lumMod val="20000"/>
              <a:lumOff val="80000"/>
            </a:schemeClr>
          </a:solidFill>
          <a:ln w="19050">
            <a:solidFill>
              <a:srgbClr val="0070C0"/>
            </a:solidFill>
          </a:ln>
        </p:spPr>
        <p:txBody>
          <a:bodyPr wrap="square" lIns="36000" rIns="36000">
            <a:spAutoFit/>
          </a:bodyPr>
          <a:lstStyle/>
          <a:p>
            <a:r>
              <a:rPr lang="en-US" altLang="ja-JP" sz="1100" dirty="0">
                <a:solidFill>
                  <a:prstClr val="black"/>
                </a:solidFill>
                <a:latin typeface="HG丸ｺﾞｼｯｸM-PRO" panose="020F0600000000000000" pitchFamily="50" charset="-128"/>
                <a:ea typeface="HG丸ｺﾞｼｯｸM-PRO" panose="020F0600000000000000" pitchFamily="50" charset="-128"/>
              </a:rPr>
              <a:t>【</a:t>
            </a:r>
            <a:r>
              <a:rPr lang="ja-JP" altLang="en-US" sz="1100" dirty="0">
                <a:solidFill>
                  <a:prstClr val="black"/>
                </a:solidFill>
                <a:latin typeface="HG丸ｺﾞｼｯｸM-PRO" panose="020F0600000000000000" pitchFamily="50" charset="-128"/>
                <a:ea typeface="HG丸ｺﾞｼｯｸM-PRO" panose="020F0600000000000000" pitchFamily="50" charset="-128"/>
              </a:rPr>
              <a:t>末期の悪性腫瘍の患者等</a:t>
            </a:r>
            <a:r>
              <a:rPr lang="en-US" altLang="ja-JP" sz="1100" dirty="0">
                <a:solidFill>
                  <a:prstClr val="black"/>
                </a:solidFill>
                <a:latin typeface="HG丸ｺﾞｼｯｸM-PRO" panose="020F0600000000000000" pitchFamily="50" charset="-128"/>
                <a:ea typeface="HG丸ｺﾞｼｯｸM-PRO" panose="020F0600000000000000" pitchFamily="50" charset="-128"/>
              </a:rPr>
              <a:t>】</a:t>
            </a:r>
          </a:p>
          <a:p>
            <a:pPr marL="82550" indent="-82550"/>
            <a:r>
              <a:rPr lang="ja-JP" altLang="en-US" sz="1100" dirty="0">
                <a:solidFill>
                  <a:prstClr val="black"/>
                </a:solidFill>
                <a:latin typeface="HG丸ｺﾞｼｯｸM-PRO" panose="020F0600000000000000" pitchFamily="50" charset="-128"/>
                <a:ea typeface="HG丸ｺﾞｼｯｸM-PRO" panose="020F0600000000000000" pitchFamily="50" charset="-128"/>
              </a:rPr>
              <a:t>・看取り介護加算</a:t>
            </a:r>
            <a:r>
              <a:rPr lang="en-US" altLang="ja-JP" sz="1100" dirty="0">
                <a:solidFill>
                  <a:prstClr val="black"/>
                </a:solidFill>
                <a:latin typeface="HG丸ｺﾞｼｯｸM-PRO" panose="020F0600000000000000" pitchFamily="50" charset="-128"/>
                <a:ea typeface="HG丸ｺﾞｼｯｸM-PRO" panose="020F0600000000000000" pitchFamily="50" charset="-128"/>
              </a:rPr>
              <a:t>(Ⅰ)</a:t>
            </a:r>
            <a:r>
              <a:rPr lang="ja-JP" altLang="en-US" sz="1100" dirty="0">
                <a:solidFill>
                  <a:prstClr val="black"/>
                </a:solidFill>
                <a:latin typeface="HG丸ｺﾞｼｯｸM-PRO" panose="020F0600000000000000" pitchFamily="50" charset="-128"/>
                <a:ea typeface="HG丸ｺﾞｼｯｸM-PRO" panose="020F0600000000000000" pitchFamily="50" charset="-128"/>
              </a:rPr>
              <a:t>を算定している場合であっても</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a:p>
            <a:pPr marL="182563"/>
            <a:r>
              <a:rPr lang="ja-JP" altLang="en-US" sz="1100" dirty="0">
                <a:solidFill>
                  <a:srgbClr val="FF0000"/>
                </a:solidFill>
                <a:latin typeface="HG丸ｺﾞｼｯｸM-PRO" panose="020F0600000000000000" pitchFamily="50" charset="-128"/>
                <a:ea typeface="HG丸ｺﾞｼｯｸM-PRO" panose="020F0600000000000000" pitchFamily="50" charset="-128"/>
              </a:rPr>
              <a:t>在宅患者訪問診療料、在宅ターミナルケア加算、</a:t>
            </a:r>
            <a:endParaRPr lang="en-US" altLang="ja-JP" sz="1100" dirty="0">
              <a:solidFill>
                <a:srgbClr val="FF0000"/>
              </a:solidFill>
              <a:latin typeface="HG丸ｺﾞｼｯｸM-PRO" panose="020F0600000000000000" pitchFamily="50" charset="-128"/>
              <a:ea typeface="HG丸ｺﾞｼｯｸM-PRO" panose="020F0600000000000000" pitchFamily="50" charset="-128"/>
            </a:endParaRPr>
          </a:p>
          <a:p>
            <a:pPr marL="182563"/>
            <a:r>
              <a:rPr lang="ja-JP" altLang="en-US" sz="1100" dirty="0">
                <a:solidFill>
                  <a:srgbClr val="FF0000"/>
                </a:solidFill>
                <a:latin typeface="HG丸ｺﾞｼｯｸM-PRO" panose="020F0600000000000000" pitchFamily="50" charset="-128"/>
                <a:ea typeface="HG丸ｺﾞｼｯｸM-PRO" panose="020F0600000000000000" pitchFamily="50" charset="-128"/>
              </a:rPr>
              <a:t>看取り加算</a:t>
            </a:r>
            <a:r>
              <a:rPr lang="ja-JP" altLang="en-US" sz="1100" dirty="0">
                <a:solidFill>
                  <a:prstClr val="black"/>
                </a:solidFill>
                <a:latin typeface="HG丸ｺﾞｼｯｸM-PRO" panose="020F0600000000000000" pitchFamily="50" charset="-128"/>
                <a:ea typeface="HG丸ｺﾞｼｯｸM-PRO" panose="020F0600000000000000" pitchFamily="50" charset="-128"/>
              </a:rPr>
              <a:t>が算定可</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p:txBody>
      </p:sp>
      <p:sp>
        <p:nvSpPr>
          <p:cNvPr id="89" name="正方形/長方形 88"/>
          <p:cNvSpPr/>
          <p:nvPr/>
        </p:nvSpPr>
        <p:spPr>
          <a:xfrm>
            <a:off x="4664968" y="1189262"/>
            <a:ext cx="2069276" cy="938719"/>
          </a:xfrm>
          <a:prstGeom prst="rect">
            <a:avLst/>
          </a:prstGeom>
          <a:solidFill>
            <a:schemeClr val="accent1">
              <a:lumMod val="20000"/>
              <a:lumOff val="80000"/>
            </a:schemeClr>
          </a:solidFill>
          <a:ln w="19050">
            <a:solidFill>
              <a:srgbClr val="0070C0"/>
            </a:solidFill>
          </a:ln>
        </p:spPr>
        <p:txBody>
          <a:bodyPr wrap="square" lIns="36000" rIns="36000">
            <a:spAutoFit/>
          </a:bodyPr>
          <a:lstStyle/>
          <a:p>
            <a:r>
              <a:rPr lang="en-US" altLang="ja-JP" sz="1100" dirty="0">
                <a:solidFill>
                  <a:prstClr val="black"/>
                </a:solidFill>
                <a:latin typeface="HG丸ｺﾞｼｯｸM-PRO" panose="020F0600000000000000" pitchFamily="50" charset="-128"/>
                <a:ea typeface="HG丸ｺﾞｼｯｸM-PRO" panose="020F0600000000000000" pitchFamily="50" charset="-128"/>
              </a:rPr>
              <a:t>【</a:t>
            </a:r>
            <a:r>
              <a:rPr lang="ja-JP" altLang="en-US" sz="1100" dirty="0">
                <a:solidFill>
                  <a:prstClr val="black"/>
                </a:solidFill>
                <a:latin typeface="HG丸ｺﾞｼｯｸM-PRO" panose="020F0600000000000000" pitchFamily="50" charset="-128"/>
                <a:ea typeface="HG丸ｺﾞｼｯｸM-PRO" panose="020F0600000000000000" pitchFamily="50" charset="-128"/>
              </a:rPr>
              <a:t>末期の悪性腫瘍の患者等</a:t>
            </a:r>
            <a:r>
              <a:rPr lang="en-US" altLang="ja-JP" sz="1100" dirty="0">
                <a:solidFill>
                  <a:prstClr val="black"/>
                </a:solidFill>
                <a:latin typeface="HG丸ｺﾞｼｯｸM-PRO" panose="020F0600000000000000" pitchFamily="50" charset="-128"/>
                <a:ea typeface="HG丸ｺﾞｼｯｸM-PRO" panose="020F0600000000000000" pitchFamily="50" charset="-128"/>
              </a:rPr>
              <a:t>】</a:t>
            </a:r>
          </a:p>
          <a:p>
            <a:pPr marL="82550" indent="-82550"/>
            <a:r>
              <a:rPr lang="ja-JP" altLang="en-US" sz="1100" dirty="0">
                <a:solidFill>
                  <a:prstClr val="black"/>
                </a:solidFill>
                <a:latin typeface="HG丸ｺﾞｼｯｸM-PRO" panose="020F0600000000000000" pitchFamily="50" charset="-128"/>
                <a:ea typeface="HG丸ｺﾞｼｯｸM-PRO" panose="020F0600000000000000" pitchFamily="50" charset="-128"/>
              </a:rPr>
              <a:t>・看取り介護加算</a:t>
            </a:r>
            <a:r>
              <a:rPr lang="en-US" altLang="ja-JP" sz="1100" dirty="0">
                <a:solidFill>
                  <a:prstClr val="black"/>
                </a:solidFill>
                <a:latin typeface="HG丸ｺﾞｼｯｸM-PRO" panose="020F0600000000000000" pitchFamily="50" charset="-128"/>
                <a:ea typeface="HG丸ｺﾞｼｯｸM-PRO" panose="020F0600000000000000" pitchFamily="50" charset="-128"/>
              </a:rPr>
              <a:t>(Ⅱ)</a:t>
            </a:r>
            <a:r>
              <a:rPr lang="ja-JP" altLang="en-US" sz="1100" dirty="0">
                <a:solidFill>
                  <a:prstClr val="black"/>
                </a:solidFill>
                <a:latin typeface="HG丸ｺﾞｼｯｸM-PRO" panose="020F0600000000000000" pitchFamily="50" charset="-128"/>
                <a:ea typeface="HG丸ｺﾞｼｯｸM-PRO" panose="020F0600000000000000" pitchFamily="50" charset="-128"/>
              </a:rPr>
              <a:t>を算定している場合であっても、</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a:p>
            <a:pPr marL="82550" indent="-82550"/>
            <a:r>
              <a:rPr lang="ja-JP" altLang="en-US" sz="1100" dirty="0">
                <a:solidFill>
                  <a:srgbClr val="FF0000"/>
                </a:solidFill>
                <a:latin typeface="HG丸ｺﾞｼｯｸM-PRO" panose="020F0600000000000000" pitchFamily="50" charset="-128"/>
                <a:ea typeface="HG丸ｺﾞｼｯｸM-PRO" panose="020F0600000000000000" pitchFamily="50" charset="-128"/>
              </a:rPr>
              <a:t>　在宅患者訪問診療料、在宅ターミナルケア加算</a:t>
            </a:r>
            <a:r>
              <a:rPr lang="ja-JP" altLang="en-US" sz="1100" dirty="0">
                <a:solidFill>
                  <a:prstClr val="black"/>
                </a:solidFill>
                <a:latin typeface="HG丸ｺﾞｼｯｸM-PRO" panose="020F0600000000000000" pitchFamily="50" charset="-128"/>
                <a:ea typeface="HG丸ｺﾞｼｯｸM-PRO" panose="020F0600000000000000" pitchFamily="50" charset="-128"/>
              </a:rPr>
              <a:t>が算定可</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p:txBody>
      </p:sp>
      <p:sp>
        <p:nvSpPr>
          <p:cNvPr id="87" name="上カーブ矢印 86"/>
          <p:cNvSpPr/>
          <p:nvPr/>
        </p:nvSpPr>
        <p:spPr>
          <a:xfrm rot="4749987">
            <a:off x="4717813" y="4467546"/>
            <a:ext cx="1430720" cy="511859"/>
          </a:xfrm>
          <a:prstGeom prst="curvedUpArrow">
            <a:avLst/>
          </a:prstGeom>
          <a:gradFill>
            <a:gsLst>
              <a:gs pos="0">
                <a:srgbClr val="5E9EFF"/>
              </a:gs>
              <a:gs pos="39999">
                <a:srgbClr val="85C2FF"/>
              </a:gs>
              <a:gs pos="70000">
                <a:srgbClr val="C4D6EB"/>
              </a:gs>
              <a:gs pos="100000">
                <a:srgbClr val="FFEBFA"/>
              </a:gs>
            </a:gsLst>
            <a:lin ang="5400000" scaled="0"/>
          </a:gra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86" name="上カーブ矢印 85"/>
          <p:cNvSpPr/>
          <p:nvPr/>
        </p:nvSpPr>
        <p:spPr>
          <a:xfrm rot="4300946">
            <a:off x="-9386" y="4281883"/>
            <a:ext cx="1260000" cy="468000"/>
          </a:xfrm>
          <a:prstGeom prst="curvedUpArrow">
            <a:avLst/>
          </a:prstGeom>
          <a:gradFill>
            <a:gsLst>
              <a:gs pos="0">
                <a:srgbClr val="5E9EFF"/>
              </a:gs>
              <a:gs pos="39999">
                <a:srgbClr val="85C2FF"/>
              </a:gs>
              <a:gs pos="70000">
                <a:srgbClr val="C4D6EB"/>
              </a:gs>
              <a:gs pos="100000">
                <a:srgbClr val="FFEBFA"/>
              </a:gs>
            </a:gsLst>
            <a:lin ang="5400000" scaled="0"/>
          </a:gradFill>
          <a:ln w="952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400" b="1" dirty="0">
              <a:solidFill>
                <a:prstClr val="black"/>
              </a:solidFill>
            </a:endParaRPr>
          </a:p>
        </p:txBody>
      </p:sp>
      <p:sp>
        <p:nvSpPr>
          <p:cNvPr id="93" name="正方形/長方形 92"/>
          <p:cNvSpPr/>
          <p:nvPr/>
        </p:nvSpPr>
        <p:spPr>
          <a:xfrm>
            <a:off x="5942709" y="3991833"/>
            <a:ext cx="2476500" cy="577081"/>
          </a:xfrm>
          <a:prstGeom prst="rect">
            <a:avLst/>
          </a:prstGeom>
          <a:solidFill>
            <a:schemeClr val="accent6">
              <a:lumMod val="40000"/>
              <a:lumOff val="60000"/>
            </a:schemeClr>
          </a:solidFill>
          <a:ln>
            <a:solidFill>
              <a:schemeClr val="accent6"/>
            </a:solidFill>
          </a:ln>
        </p:spPr>
        <p:txBody>
          <a:bodyPr wrap="square">
            <a:spAutoFit/>
          </a:bodyPr>
          <a:lstStyle/>
          <a:p>
            <a:pPr marL="216000" indent="-216000"/>
            <a:r>
              <a:rPr lang="ja-JP" altLang="en-US" sz="1050" u="sng"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配置医師緊急時対応加算</a:t>
            </a:r>
            <a:endParaRPr lang="en-US" altLang="ja-JP" sz="1050" u="sng"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r>
              <a:rPr lang="ja-JP" altLang="en-US"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早朝・夜間の場合　　</a:t>
            </a:r>
            <a:r>
              <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650</a:t>
            </a:r>
            <a:r>
              <a:rPr lang="ja-JP" altLang="en-US"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単位／回</a:t>
            </a:r>
            <a:endPar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endParaRPr>
          </a:p>
          <a:p>
            <a:pPr marL="216000" indent="-216000"/>
            <a:r>
              <a:rPr lang="ja-JP" altLang="en-US"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深夜の場合　　　　 </a:t>
            </a:r>
            <a:r>
              <a:rPr lang="en-US" altLang="ja-JP"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1300</a:t>
            </a:r>
            <a:r>
              <a:rPr lang="ja-JP" altLang="en-US" sz="1050" dirty="0">
                <a:solidFill>
                  <a:srgbClr val="FF0000"/>
                </a:solidFill>
                <a:latin typeface="HG丸ｺﾞｼｯｸM-PRO" panose="020F0600000000000000" pitchFamily="50" charset="-128"/>
                <a:ea typeface="HG丸ｺﾞｼｯｸM-PRO" panose="020F0600000000000000" pitchFamily="50" charset="-128"/>
                <a:cs typeface="メイリオ" panose="020B0604030504040204" pitchFamily="50" charset="-128"/>
              </a:rPr>
              <a:t>単位／回</a:t>
            </a:r>
          </a:p>
        </p:txBody>
      </p:sp>
      <p:grpSp>
        <p:nvGrpSpPr>
          <p:cNvPr id="11" name="グループ化 10"/>
          <p:cNvGrpSpPr/>
          <p:nvPr/>
        </p:nvGrpSpPr>
        <p:grpSpPr>
          <a:xfrm>
            <a:off x="3857242" y="6080219"/>
            <a:ext cx="1428006" cy="607412"/>
            <a:chOff x="8337376" y="548680"/>
            <a:chExt cx="1428006" cy="682160"/>
          </a:xfrm>
        </p:grpSpPr>
        <p:sp>
          <p:nvSpPr>
            <p:cNvPr id="10" name="テキスト ボックス 9"/>
            <p:cNvSpPr txBox="1"/>
            <p:nvPr/>
          </p:nvSpPr>
          <p:spPr>
            <a:xfrm>
              <a:off x="8553400" y="548680"/>
              <a:ext cx="1211982" cy="276999"/>
            </a:xfrm>
            <a:prstGeom prst="rect">
              <a:avLst/>
            </a:prstGeom>
            <a:solidFill>
              <a:schemeClr val="bg1"/>
            </a:solidFill>
            <a:ln>
              <a:noFill/>
            </a:ln>
          </p:spPr>
          <p:txBody>
            <a:bodyPr wrap="square" lIns="72000" rIns="72000" rtlCol="0">
              <a:spAutoFit/>
            </a:bodyPr>
            <a:lstStyle/>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rPr>
                <a:t>診療報酬で対応</a:t>
              </a:r>
            </a:p>
          </p:txBody>
        </p:sp>
        <p:sp>
          <p:nvSpPr>
            <p:cNvPr id="55" name="テキスト ボックス 54"/>
            <p:cNvSpPr txBox="1"/>
            <p:nvPr/>
          </p:nvSpPr>
          <p:spPr>
            <a:xfrm>
              <a:off x="8553400" y="919754"/>
              <a:ext cx="1211982" cy="311086"/>
            </a:xfrm>
            <a:prstGeom prst="rect">
              <a:avLst/>
            </a:prstGeom>
            <a:noFill/>
            <a:ln>
              <a:noFill/>
            </a:ln>
          </p:spPr>
          <p:txBody>
            <a:bodyPr wrap="square" lIns="72000" rIns="72000" rtlCol="0">
              <a:spAutoFit/>
            </a:bodyPr>
            <a:lstStyle/>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rPr>
                <a:t>介護報酬で対応</a:t>
              </a:r>
            </a:p>
          </p:txBody>
        </p:sp>
        <p:sp>
          <p:nvSpPr>
            <p:cNvPr id="56" name="テキスト ボックス 55"/>
            <p:cNvSpPr txBox="1"/>
            <p:nvPr/>
          </p:nvSpPr>
          <p:spPr>
            <a:xfrm>
              <a:off x="8337376" y="548680"/>
              <a:ext cx="216024" cy="276999"/>
            </a:xfrm>
            <a:prstGeom prst="rect">
              <a:avLst/>
            </a:prstGeom>
            <a:solidFill>
              <a:schemeClr val="accent1">
                <a:lumMod val="40000"/>
                <a:lumOff val="60000"/>
              </a:schemeClr>
            </a:solidFill>
            <a:ln>
              <a:solidFill>
                <a:schemeClr val="tx1"/>
              </a:solidFill>
            </a:ln>
          </p:spPr>
          <p:txBody>
            <a:bodyPr wrap="square" lIns="72000" rIns="72000" rtlCol="0">
              <a:spAutoFit/>
            </a:bodyPr>
            <a:lstStyle/>
            <a:p>
              <a:pPr marL="216000" indent="-216000"/>
              <a:endParaRPr lang="ja-JP" altLang="en-US" sz="1200" dirty="0">
                <a:solidFill>
                  <a:prstClr val="black"/>
                </a:solidFill>
                <a:latin typeface="HG丸ｺﾞｼｯｸM-PRO" panose="020F0600000000000000" pitchFamily="50" charset="-128"/>
                <a:ea typeface="HG丸ｺﾞｼｯｸM-PRO" panose="020F0600000000000000" pitchFamily="50" charset="-128"/>
              </a:endParaRPr>
            </a:p>
          </p:txBody>
        </p:sp>
        <p:sp>
          <p:nvSpPr>
            <p:cNvPr id="57" name="テキスト ボックス 56"/>
            <p:cNvSpPr txBox="1"/>
            <p:nvPr/>
          </p:nvSpPr>
          <p:spPr>
            <a:xfrm>
              <a:off x="8337376" y="919753"/>
              <a:ext cx="216024" cy="276999"/>
            </a:xfrm>
            <a:prstGeom prst="rect">
              <a:avLst/>
            </a:prstGeom>
            <a:solidFill>
              <a:schemeClr val="accent6">
                <a:lumMod val="40000"/>
                <a:lumOff val="60000"/>
              </a:schemeClr>
            </a:solidFill>
            <a:ln>
              <a:solidFill>
                <a:schemeClr val="tx1"/>
              </a:solidFill>
            </a:ln>
          </p:spPr>
          <p:txBody>
            <a:bodyPr wrap="square" lIns="72000" rIns="72000" rtlCol="0">
              <a:spAutoFit/>
            </a:bodyPr>
            <a:lstStyle/>
            <a:p>
              <a:pPr marL="216000" indent="-216000"/>
              <a:endParaRPr lang="ja-JP" altLang="en-US" sz="1200" dirty="0">
                <a:solidFill>
                  <a:prstClr val="black"/>
                </a:solidFill>
                <a:latin typeface="HG丸ｺﾞｼｯｸM-PRO" panose="020F0600000000000000" pitchFamily="50" charset="-128"/>
                <a:ea typeface="HG丸ｺﾞｼｯｸM-PRO" panose="020F0600000000000000" pitchFamily="50" charset="-128"/>
              </a:endParaRPr>
            </a:p>
          </p:txBody>
        </p:sp>
      </p:grpSp>
      <p:pic>
        <p:nvPicPr>
          <p:cNvPr id="64" name="Picture 2" descr="http://www.fumira.jp/cut/medical/doctor/doctor4_2.gif"/>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03637" y="4492434"/>
            <a:ext cx="632956" cy="723377"/>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 descr="http://www.yoshie.bz/medical/nurse/06.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163837" y="4511791"/>
            <a:ext cx="558883" cy="671534"/>
          </a:xfrm>
          <a:prstGeom prst="rect">
            <a:avLst/>
          </a:prstGeom>
          <a:noFill/>
          <a:extLst>
            <a:ext uri="{909E8E84-426E-40DD-AFC4-6F175D3DCCD1}">
              <a14:hiddenFill xmlns:a14="http://schemas.microsoft.com/office/drawing/2010/main">
                <a:solidFill>
                  <a:srgbClr val="FFFFFF"/>
                </a:solidFill>
              </a14:hiddenFill>
            </a:ext>
          </a:extLst>
        </p:spPr>
      </p:pic>
      <p:sp>
        <p:nvSpPr>
          <p:cNvPr id="78" name="正方形/長方形 77"/>
          <p:cNvSpPr/>
          <p:nvPr/>
        </p:nvSpPr>
        <p:spPr>
          <a:xfrm>
            <a:off x="2329570" y="1189262"/>
            <a:ext cx="2058320" cy="1692771"/>
          </a:xfrm>
          <a:prstGeom prst="rect">
            <a:avLst/>
          </a:prstGeom>
          <a:solidFill>
            <a:schemeClr val="accent1">
              <a:lumMod val="20000"/>
              <a:lumOff val="80000"/>
            </a:schemeClr>
          </a:solidFill>
          <a:ln w="19050">
            <a:solidFill>
              <a:srgbClr val="0070C0"/>
            </a:solidFill>
          </a:ln>
        </p:spPr>
        <p:txBody>
          <a:bodyPr wrap="square" lIns="36000" rIns="36000">
            <a:spAutoFit/>
          </a:bodyPr>
          <a:lstStyle/>
          <a:p>
            <a:pPr>
              <a:defRPr/>
            </a:pPr>
            <a:r>
              <a:rPr lang="en-US" altLang="ja-JP" sz="1100" dirty="0">
                <a:solidFill>
                  <a:prstClr val="black"/>
                </a:solidFill>
                <a:latin typeface="HG丸ｺﾞｼｯｸM-PRO" panose="020F0600000000000000" pitchFamily="50" charset="-128"/>
                <a:ea typeface="HG丸ｺﾞｼｯｸM-PRO" panose="020F0600000000000000" pitchFamily="50" charset="-128"/>
              </a:rPr>
              <a:t>【</a:t>
            </a:r>
            <a:r>
              <a:rPr lang="ja-JP" altLang="en-US" sz="1100" dirty="0">
                <a:solidFill>
                  <a:prstClr val="black"/>
                </a:solidFill>
                <a:latin typeface="HG丸ｺﾞｼｯｸM-PRO" panose="020F0600000000000000" pitchFamily="50" charset="-128"/>
                <a:ea typeface="HG丸ｺﾞｼｯｸM-PRO" panose="020F0600000000000000" pitchFamily="50" charset="-128"/>
              </a:rPr>
              <a:t>末期の悪性腫瘍の患者</a:t>
            </a:r>
            <a:r>
              <a:rPr lang="en-US" altLang="ja-JP" sz="1100" dirty="0">
                <a:solidFill>
                  <a:prstClr val="black"/>
                </a:solidFill>
                <a:latin typeface="HG丸ｺﾞｼｯｸM-PRO" panose="020F0600000000000000" pitchFamily="50" charset="-128"/>
                <a:ea typeface="HG丸ｺﾞｼｯｸM-PRO" panose="020F0600000000000000" pitchFamily="50" charset="-128"/>
              </a:rPr>
              <a:t>】</a:t>
            </a:r>
            <a:endParaRPr lang="en-US" altLang="ja-JP" sz="1100" u="sng" dirty="0">
              <a:solidFill>
                <a:prstClr val="black"/>
              </a:solidFill>
              <a:latin typeface="HG丸ｺﾞｼｯｸM-PRO" panose="020F0600000000000000" pitchFamily="50" charset="-128"/>
              <a:ea typeface="HG丸ｺﾞｼｯｸM-PRO" panose="020F0600000000000000" pitchFamily="50" charset="-128"/>
            </a:endParaRPr>
          </a:p>
          <a:p>
            <a:pPr>
              <a:defRPr/>
            </a:pPr>
            <a:r>
              <a:rPr lang="ja-JP" altLang="en-US" sz="1100" u="sng" dirty="0">
                <a:solidFill>
                  <a:prstClr val="black"/>
                </a:solidFill>
                <a:latin typeface="HG丸ｺﾞｼｯｸM-PRO" panose="020F0600000000000000" pitchFamily="50" charset="-128"/>
                <a:ea typeface="HG丸ｺﾞｼｯｸM-PRO" panose="020F0600000000000000" pitchFamily="50" charset="-128"/>
              </a:rPr>
              <a:t>○ 看取り介護加算を算定していない</a:t>
            </a:r>
            <a:endParaRPr lang="en-US" altLang="ja-JP" sz="1100" u="sng" dirty="0">
              <a:solidFill>
                <a:prstClr val="black"/>
              </a:solidFill>
              <a:latin typeface="HG丸ｺﾞｼｯｸM-PRO" panose="020F0600000000000000" pitchFamily="50" charset="-128"/>
              <a:ea typeface="HG丸ｺﾞｼｯｸM-PRO" panose="020F0600000000000000" pitchFamily="50" charset="-128"/>
            </a:endParaRPr>
          </a:p>
          <a:p>
            <a:pPr>
              <a:defRPr/>
            </a:pPr>
            <a:r>
              <a:rPr lang="ja-JP" altLang="en-US" sz="1100" dirty="0">
                <a:solidFill>
                  <a:prstClr val="black"/>
                </a:solidFill>
                <a:latin typeface="HG丸ｺﾞｼｯｸM-PRO" panose="020F0600000000000000" pitchFamily="50" charset="-128"/>
                <a:ea typeface="HG丸ｺﾞｼｯｸM-PRO" panose="020F0600000000000000" pitchFamily="50" charset="-128"/>
              </a:rPr>
              <a:t> ・訪問看護ターミナルケア療養費１　　　　　  </a:t>
            </a:r>
            <a:r>
              <a:rPr lang="en-US" altLang="ja-JP" sz="1100" dirty="0">
                <a:solidFill>
                  <a:prstClr val="black"/>
                </a:solidFill>
                <a:latin typeface="HG丸ｺﾞｼｯｸM-PRO" panose="020F0600000000000000" pitchFamily="50" charset="-128"/>
                <a:ea typeface="HG丸ｺﾞｼｯｸM-PRO" panose="020F0600000000000000" pitchFamily="50" charset="-128"/>
              </a:rPr>
              <a:t>25,000</a:t>
            </a:r>
            <a:r>
              <a:rPr lang="ja-JP" altLang="en-US" sz="1100" dirty="0">
                <a:solidFill>
                  <a:prstClr val="black"/>
                </a:solidFill>
                <a:latin typeface="HG丸ｺﾞｼｯｸM-PRO" panose="020F0600000000000000" pitchFamily="50" charset="-128"/>
                <a:ea typeface="HG丸ｺﾞｼｯｸM-PRO" panose="020F0600000000000000" pitchFamily="50" charset="-128"/>
              </a:rPr>
              <a:t>円</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a:p>
            <a:pPr>
              <a:spcBef>
                <a:spcPts val="600"/>
              </a:spcBef>
              <a:defRPr/>
            </a:pPr>
            <a:r>
              <a:rPr lang="ja-JP" altLang="en-US" sz="1100" u="sng" dirty="0">
                <a:solidFill>
                  <a:srgbClr val="FF0000"/>
                </a:solidFill>
                <a:latin typeface="HG丸ｺﾞｼｯｸM-PRO" panose="020F0600000000000000" pitchFamily="50" charset="-128"/>
                <a:ea typeface="HG丸ｺﾞｼｯｸM-PRO" panose="020F0600000000000000" pitchFamily="50" charset="-128"/>
              </a:rPr>
              <a:t>○ 看取り介護加算を算定している</a:t>
            </a:r>
            <a:endParaRPr lang="en-US" altLang="ja-JP" sz="1100" u="sng" dirty="0">
              <a:solidFill>
                <a:srgbClr val="FF0000"/>
              </a:solidFill>
              <a:latin typeface="HG丸ｺﾞｼｯｸM-PRO" panose="020F0600000000000000" pitchFamily="50" charset="-128"/>
              <a:ea typeface="HG丸ｺﾞｼｯｸM-PRO" panose="020F0600000000000000" pitchFamily="50" charset="-128"/>
            </a:endParaRPr>
          </a:p>
          <a:p>
            <a:pPr>
              <a:defRPr/>
            </a:pPr>
            <a:r>
              <a:rPr lang="en-US" altLang="ja-JP" sz="1100" dirty="0">
                <a:solidFill>
                  <a:srgbClr val="FF0000"/>
                </a:solidFill>
                <a:latin typeface="HG丸ｺﾞｼｯｸM-PRO" panose="020F0600000000000000" pitchFamily="50" charset="-128"/>
                <a:ea typeface="HG丸ｺﾞｼｯｸM-PRO" panose="020F0600000000000000" pitchFamily="50" charset="-128"/>
              </a:rPr>
              <a:t>(</a:t>
            </a:r>
            <a:r>
              <a:rPr lang="ja-JP" altLang="en-US" sz="1100" dirty="0">
                <a:solidFill>
                  <a:srgbClr val="FF0000"/>
                </a:solidFill>
                <a:latin typeface="HG丸ｺﾞｼｯｸM-PRO" panose="020F0600000000000000" pitchFamily="50" charset="-128"/>
                <a:ea typeface="HG丸ｺﾞｼｯｸM-PRO" panose="020F0600000000000000" pitchFamily="50" charset="-128"/>
              </a:rPr>
              <a:t>新</a:t>
            </a:r>
            <a:r>
              <a:rPr lang="en-US" altLang="ja-JP" sz="1100" dirty="0">
                <a:solidFill>
                  <a:srgbClr val="FF0000"/>
                </a:solidFill>
                <a:latin typeface="HG丸ｺﾞｼｯｸM-PRO" panose="020F0600000000000000" pitchFamily="50" charset="-128"/>
                <a:ea typeface="HG丸ｺﾞｼｯｸM-PRO" panose="020F0600000000000000" pitchFamily="50" charset="-128"/>
              </a:rPr>
              <a:t>)</a:t>
            </a:r>
            <a:r>
              <a:rPr lang="ja-JP" altLang="en-US" sz="1100" dirty="0">
                <a:solidFill>
                  <a:srgbClr val="FF0000"/>
                </a:solidFill>
                <a:latin typeface="HG丸ｺﾞｼｯｸM-PRO" panose="020F0600000000000000" pitchFamily="50" charset="-128"/>
                <a:ea typeface="HG丸ｺﾞｼｯｸM-PRO" panose="020F0600000000000000" pitchFamily="50" charset="-128"/>
              </a:rPr>
              <a:t>訪問看護ターミナルケア療養費２　　　　　  </a:t>
            </a:r>
            <a:r>
              <a:rPr lang="en-US" altLang="ja-JP" sz="1100" dirty="0">
                <a:solidFill>
                  <a:srgbClr val="FF0000"/>
                </a:solidFill>
                <a:latin typeface="HG丸ｺﾞｼｯｸM-PRO" panose="020F0600000000000000" pitchFamily="50" charset="-128"/>
                <a:ea typeface="HG丸ｺﾞｼｯｸM-PRO" panose="020F0600000000000000" pitchFamily="50" charset="-128"/>
              </a:rPr>
              <a:t>10,000</a:t>
            </a:r>
            <a:r>
              <a:rPr lang="ja-JP" altLang="en-US" sz="1100" dirty="0">
                <a:solidFill>
                  <a:srgbClr val="FF0000"/>
                </a:solidFill>
                <a:latin typeface="HG丸ｺﾞｼｯｸM-PRO" panose="020F0600000000000000" pitchFamily="50" charset="-128"/>
                <a:ea typeface="HG丸ｺﾞｼｯｸM-PRO" panose="020F0600000000000000" pitchFamily="50" charset="-128"/>
              </a:rPr>
              <a:t>円</a:t>
            </a:r>
            <a:endParaRPr lang="en-US" altLang="ja-JP" sz="11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29" name="正方形/長方形 28"/>
          <p:cNvSpPr/>
          <p:nvPr/>
        </p:nvSpPr>
        <p:spPr>
          <a:xfrm>
            <a:off x="7180407" y="1189262"/>
            <a:ext cx="2634028" cy="1354217"/>
          </a:xfrm>
          <a:prstGeom prst="rect">
            <a:avLst/>
          </a:prstGeom>
          <a:solidFill>
            <a:schemeClr val="accent1">
              <a:lumMod val="20000"/>
              <a:lumOff val="80000"/>
            </a:schemeClr>
          </a:solidFill>
          <a:ln w="19050">
            <a:solidFill>
              <a:srgbClr val="0070C0"/>
            </a:solidFill>
          </a:ln>
        </p:spPr>
        <p:txBody>
          <a:bodyPr wrap="square" lIns="36000" rIns="36000">
            <a:spAutoFit/>
          </a:bodyPr>
          <a:lstStyle/>
          <a:p>
            <a:pPr>
              <a:defRPr/>
            </a:pPr>
            <a:r>
              <a:rPr lang="en-US" altLang="ja-JP" sz="1100" dirty="0">
                <a:solidFill>
                  <a:prstClr val="black"/>
                </a:solidFill>
                <a:latin typeface="HG丸ｺﾞｼｯｸM-PRO" panose="020F0600000000000000" pitchFamily="50" charset="-128"/>
                <a:ea typeface="HG丸ｺﾞｼｯｸM-PRO" panose="020F0600000000000000" pitchFamily="50" charset="-128"/>
              </a:rPr>
              <a:t>【</a:t>
            </a:r>
            <a:r>
              <a:rPr lang="ja-JP" altLang="en-US" sz="1100" dirty="0">
                <a:solidFill>
                  <a:prstClr val="black"/>
                </a:solidFill>
                <a:latin typeface="HG丸ｺﾞｼｯｸM-PRO" panose="020F0600000000000000" pitchFamily="50" charset="-128"/>
                <a:ea typeface="HG丸ｺﾞｼｯｸM-PRO" panose="020F0600000000000000" pitchFamily="50" charset="-128"/>
              </a:rPr>
              <a:t>末期の悪性腫瘍の患者</a:t>
            </a:r>
            <a:r>
              <a:rPr lang="en-US" altLang="ja-JP" sz="1100" dirty="0">
                <a:solidFill>
                  <a:prstClr val="black"/>
                </a:solidFill>
                <a:latin typeface="HG丸ｺﾞｼｯｸM-PRO" panose="020F0600000000000000" pitchFamily="50" charset="-128"/>
                <a:ea typeface="HG丸ｺﾞｼｯｸM-PRO" panose="020F0600000000000000" pitchFamily="50" charset="-128"/>
              </a:rPr>
              <a:t>】</a:t>
            </a:r>
          </a:p>
          <a:p>
            <a:pPr>
              <a:defRPr/>
            </a:pPr>
            <a:r>
              <a:rPr lang="ja-JP" altLang="en-US" sz="1100" u="sng" dirty="0">
                <a:solidFill>
                  <a:prstClr val="black"/>
                </a:solidFill>
                <a:latin typeface="HG丸ｺﾞｼｯｸM-PRO" panose="020F0600000000000000" pitchFamily="50" charset="-128"/>
                <a:ea typeface="HG丸ｺﾞｼｯｸM-PRO" panose="020F0600000000000000" pitchFamily="50" charset="-128"/>
              </a:rPr>
              <a:t>○ 看取り介護加算を算定していない</a:t>
            </a:r>
            <a:endParaRPr lang="en-US" altLang="ja-JP" sz="1100" u="sng" dirty="0">
              <a:solidFill>
                <a:prstClr val="black"/>
              </a:solidFill>
              <a:latin typeface="HG丸ｺﾞｼｯｸM-PRO" panose="020F0600000000000000" pitchFamily="50" charset="-128"/>
              <a:ea typeface="HG丸ｺﾞｼｯｸM-PRO" panose="020F0600000000000000" pitchFamily="50" charset="-128"/>
            </a:endParaRPr>
          </a:p>
          <a:p>
            <a:pPr>
              <a:defRPr/>
            </a:pPr>
            <a:r>
              <a:rPr lang="ja-JP" altLang="en-US" sz="1100" dirty="0">
                <a:solidFill>
                  <a:prstClr val="black"/>
                </a:solidFill>
                <a:latin typeface="HG丸ｺﾞｼｯｸM-PRO" panose="020F0600000000000000" pitchFamily="50" charset="-128"/>
                <a:ea typeface="HG丸ｺﾞｼｯｸM-PRO" panose="020F0600000000000000" pitchFamily="50" charset="-128"/>
              </a:rPr>
              <a:t> ・訪問看護ターミナルケア療養費１</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a:p>
            <a:pPr algn="r">
              <a:defRPr/>
            </a:pPr>
            <a:r>
              <a:rPr lang="ja-JP" altLang="en-US" sz="1100" dirty="0">
                <a:solidFill>
                  <a:prstClr val="black"/>
                </a:solidFill>
                <a:latin typeface="HG丸ｺﾞｼｯｸM-PRO" panose="020F0600000000000000" pitchFamily="50" charset="-128"/>
                <a:ea typeface="HG丸ｺﾞｼｯｸM-PRO" panose="020F0600000000000000" pitchFamily="50" charset="-128"/>
              </a:rPr>
              <a:t>　　 </a:t>
            </a:r>
            <a:r>
              <a:rPr lang="en-US" altLang="ja-JP" sz="1100" dirty="0">
                <a:solidFill>
                  <a:prstClr val="black"/>
                </a:solidFill>
                <a:latin typeface="HG丸ｺﾞｼｯｸM-PRO" panose="020F0600000000000000" pitchFamily="50" charset="-128"/>
                <a:ea typeface="HG丸ｺﾞｼｯｸM-PRO" panose="020F0600000000000000" pitchFamily="50" charset="-128"/>
              </a:rPr>
              <a:t>25,000</a:t>
            </a:r>
            <a:r>
              <a:rPr lang="ja-JP" altLang="en-US" sz="1100" dirty="0">
                <a:solidFill>
                  <a:prstClr val="black"/>
                </a:solidFill>
                <a:latin typeface="HG丸ｺﾞｼｯｸM-PRO" panose="020F0600000000000000" pitchFamily="50" charset="-128"/>
                <a:ea typeface="HG丸ｺﾞｼｯｸM-PRO" panose="020F0600000000000000" pitchFamily="50" charset="-128"/>
              </a:rPr>
              <a:t>円</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a:p>
            <a:pPr>
              <a:spcBef>
                <a:spcPts val="600"/>
              </a:spcBef>
              <a:defRPr/>
            </a:pPr>
            <a:r>
              <a:rPr lang="ja-JP" altLang="en-US" sz="1100" u="sng" dirty="0">
                <a:solidFill>
                  <a:srgbClr val="FF0000"/>
                </a:solidFill>
                <a:latin typeface="HG丸ｺﾞｼｯｸM-PRO" panose="020F0600000000000000" pitchFamily="50" charset="-128"/>
                <a:ea typeface="HG丸ｺﾞｼｯｸM-PRO" panose="020F0600000000000000" pitchFamily="50" charset="-128"/>
              </a:rPr>
              <a:t>○ 看取り介護加算を算定している</a:t>
            </a:r>
            <a:endParaRPr lang="en-US" altLang="ja-JP" sz="1100" u="sng" dirty="0">
              <a:solidFill>
                <a:srgbClr val="FF0000"/>
              </a:solidFill>
              <a:latin typeface="HG丸ｺﾞｼｯｸM-PRO" panose="020F0600000000000000" pitchFamily="50" charset="-128"/>
              <a:ea typeface="HG丸ｺﾞｼｯｸM-PRO" panose="020F0600000000000000" pitchFamily="50" charset="-128"/>
            </a:endParaRPr>
          </a:p>
          <a:p>
            <a:pPr>
              <a:defRPr/>
            </a:pPr>
            <a:r>
              <a:rPr lang="en-US" altLang="ja-JP" sz="1100" dirty="0">
                <a:solidFill>
                  <a:srgbClr val="FF0000"/>
                </a:solidFill>
                <a:latin typeface="HG丸ｺﾞｼｯｸM-PRO" panose="020F0600000000000000" pitchFamily="50" charset="-128"/>
                <a:ea typeface="HG丸ｺﾞｼｯｸM-PRO" panose="020F0600000000000000" pitchFamily="50" charset="-128"/>
              </a:rPr>
              <a:t>(</a:t>
            </a:r>
            <a:r>
              <a:rPr lang="ja-JP" altLang="en-US" sz="1100" dirty="0">
                <a:solidFill>
                  <a:srgbClr val="FF0000"/>
                </a:solidFill>
                <a:latin typeface="HG丸ｺﾞｼｯｸM-PRO" panose="020F0600000000000000" pitchFamily="50" charset="-128"/>
                <a:ea typeface="HG丸ｺﾞｼｯｸM-PRO" panose="020F0600000000000000" pitchFamily="50" charset="-128"/>
              </a:rPr>
              <a:t>新</a:t>
            </a:r>
            <a:r>
              <a:rPr lang="en-US" altLang="ja-JP" sz="1100" dirty="0">
                <a:solidFill>
                  <a:srgbClr val="FF0000"/>
                </a:solidFill>
                <a:latin typeface="HG丸ｺﾞｼｯｸM-PRO" panose="020F0600000000000000" pitchFamily="50" charset="-128"/>
                <a:ea typeface="HG丸ｺﾞｼｯｸM-PRO" panose="020F0600000000000000" pitchFamily="50" charset="-128"/>
              </a:rPr>
              <a:t>)</a:t>
            </a:r>
            <a:r>
              <a:rPr lang="ja-JP" altLang="en-US" sz="1100" dirty="0">
                <a:solidFill>
                  <a:srgbClr val="FF0000"/>
                </a:solidFill>
                <a:latin typeface="HG丸ｺﾞｼｯｸM-PRO" panose="020F0600000000000000" pitchFamily="50" charset="-128"/>
                <a:ea typeface="HG丸ｺﾞｼｯｸM-PRO" panose="020F0600000000000000" pitchFamily="50" charset="-128"/>
              </a:rPr>
              <a:t>訪問看護ターミナルケア療養費２</a:t>
            </a:r>
            <a:endParaRPr lang="en-US" altLang="ja-JP" sz="1100" dirty="0">
              <a:solidFill>
                <a:srgbClr val="FF0000"/>
              </a:solidFill>
              <a:latin typeface="HG丸ｺﾞｼｯｸM-PRO" panose="020F0600000000000000" pitchFamily="50" charset="-128"/>
              <a:ea typeface="HG丸ｺﾞｼｯｸM-PRO" panose="020F0600000000000000" pitchFamily="50" charset="-128"/>
            </a:endParaRPr>
          </a:p>
          <a:p>
            <a:pPr algn="r">
              <a:defRPr/>
            </a:pPr>
            <a:r>
              <a:rPr lang="ja-JP" altLang="en-US" sz="1100" dirty="0">
                <a:solidFill>
                  <a:srgbClr val="FF0000"/>
                </a:solidFill>
                <a:latin typeface="HG丸ｺﾞｼｯｸM-PRO" panose="020F0600000000000000" pitchFamily="50" charset="-128"/>
                <a:ea typeface="HG丸ｺﾞｼｯｸM-PRO" panose="020F0600000000000000" pitchFamily="50" charset="-128"/>
              </a:rPr>
              <a:t>  </a:t>
            </a:r>
            <a:r>
              <a:rPr lang="en-US" altLang="ja-JP" sz="1100" dirty="0">
                <a:solidFill>
                  <a:srgbClr val="FF0000"/>
                </a:solidFill>
                <a:latin typeface="HG丸ｺﾞｼｯｸM-PRO" panose="020F0600000000000000" pitchFamily="50" charset="-128"/>
                <a:ea typeface="HG丸ｺﾞｼｯｸM-PRO" panose="020F0600000000000000" pitchFamily="50" charset="-128"/>
              </a:rPr>
              <a:t>10,000</a:t>
            </a:r>
            <a:r>
              <a:rPr lang="ja-JP" altLang="en-US" sz="1100" dirty="0">
                <a:solidFill>
                  <a:srgbClr val="FF0000"/>
                </a:solidFill>
                <a:latin typeface="HG丸ｺﾞｼｯｸM-PRO" panose="020F0600000000000000" pitchFamily="50" charset="-128"/>
                <a:ea typeface="HG丸ｺﾞｼｯｸM-PRO" panose="020F0600000000000000" pitchFamily="50" charset="-128"/>
              </a:rPr>
              <a:t>円</a:t>
            </a:r>
            <a:endParaRPr lang="en-US" altLang="ja-JP" sz="1100" dirty="0">
              <a:solidFill>
                <a:srgbClr val="FF0000"/>
              </a:solidFill>
              <a:latin typeface="HG丸ｺﾞｼｯｸM-PRO" panose="020F0600000000000000" pitchFamily="50" charset="-128"/>
              <a:ea typeface="HG丸ｺﾞｼｯｸM-PRO" panose="020F0600000000000000" pitchFamily="50" charset="-128"/>
            </a:endParaRPr>
          </a:p>
        </p:txBody>
      </p:sp>
      <p:pic>
        <p:nvPicPr>
          <p:cNvPr id="26" name="Picture 18" descr="http://kids.wanpug.com/illust/illust193.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649891" y="2033665"/>
            <a:ext cx="458498" cy="608420"/>
          </a:xfrm>
          <a:prstGeom prst="rect">
            <a:avLst/>
          </a:prstGeom>
          <a:noFill/>
          <a:extLst>
            <a:ext uri="{909E8E84-426E-40DD-AFC4-6F175D3DCCD1}">
              <a14:hiddenFill xmlns:a14="http://schemas.microsoft.com/office/drawing/2010/main">
                <a:solidFill>
                  <a:srgbClr val="FFFFFF"/>
                </a:solidFill>
              </a14:hiddenFill>
            </a:ext>
          </a:extLst>
        </p:spPr>
      </p:pic>
      <p:sp>
        <p:nvSpPr>
          <p:cNvPr id="72" name="テキスト ボックス 71"/>
          <p:cNvSpPr txBox="1"/>
          <p:nvPr/>
        </p:nvSpPr>
        <p:spPr>
          <a:xfrm>
            <a:off x="303072" y="3634339"/>
            <a:ext cx="1117877" cy="276999"/>
          </a:xfrm>
          <a:prstGeom prst="rect">
            <a:avLst/>
          </a:prstGeom>
          <a:noFill/>
          <a:ln>
            <a:noFill/>
          </a:ln>
        </p:spPr>
        <p:txBody>
          <a:bodyPr wrap="square" lIns="72000" rIns="72000" rtlCol="0">
            <a:spAutoFit/>
          </a:bodyPr>
          <a:lstStyle/>
          <a:p>
            <a:pPr marL="216000" indent="-216000"/>
            <a:r>
              <a:rPr lang="ja-JP" altLang="en-US" sz="1200" dirty="0">
                <a:solidFill>
                  <a:prstClr val="black"/>
                </a:solidFill>
                <a:latin typeface="HG丸ｺﾞｼｯｸM-PRO" panose="020F0600000000000000" pitchFamily="50" charset="-128"/>
                <a:ea typeface="HG丸ｺﾞｼｯｸM-PRO" panose="020F0600000000000000" pitchFamily="50" charset="-128"/>
              </a:rPr>
              <a:t>協力医療機関</a:t>
            </a:r>
          </a:p>
        </p:txBody>
      </p:sp>
      <p:sp>
        <p:nvSpPr>
          <p:cNvPr id="77" name="正方形/長方形 76"/>
          <p:cNvSpPr/>
          <p:nvPr/>
        </p:nvSpPr>
        <p:spPr>
          <a:xfrm>
            <a:off x="4664968" y="2248122"/>
            <a:ext cx="1363208" cy="261610"/>
          </a:xfrm>
          <a:prstGeom prst="rect">
            <a:avLst/>
          </a:prstGeom>
          <a:solidFill>
            <a:schemeClr val="accent1">
              <a:lumMod val="20000"/>
              <a:lumOff val="80000"/>
            </a:schemeClr>
          </a:solidFill>
          <a:ln w="19050">
            <a:solidFill>
              <a:srgbClr val="0070C0"/>
            </a:solidFill>
          </a:ln>
        </p:spPr>
        <p:txBody>
          <a:bodyPr wrap="square" lIns="36000" rIns="36000">
            <a:spAutoFit/>
          </a:bodyPr>
          <a:lstStyle/>
          <a:p>
            <a:r>
              <a:rPr lang="ja-JP" altLang="en-US" sz="1100" dirty="0">
                <a:solidFill>
                  <a:prstClr val="black"/>
                </a:solidFill>
                <a:latin typeface="HG丸ｺﾞｼｯｸM-PRO" panose="020F0600000000000000" pitchFamily="50" charset="-128"/>
                <a:ea typeface="HG丸ｺﾞｼｯｸM-PRO" panose="020F0600000000000000" pitchFamily="50" charset="-128"/>
              </a:rPr>
              <a:t>往診料　</a:t>
            </a:r>
            <a:r>
              <a:rPr lang="en-US" altLang="ja-JP" sz="1100" dirty="0">
                <a:solidFill>
                  <a:prstClr val="black"/>
                </a:solidFill>
                <a:latin typeface="HG丸ｺﾞｼｯｸM-PRO" panose="020F0600000000000000" pitchFamily="50" charset="-128"/>
                <a:ea typeface="HG丸ｺﾞｼｯｸM-PRO" panose="020F0600000000000000" pitchFamily="50" charset="-128"/>
              </a:rPr>
              <a:t> 720</a:t>
            </a:r>
            <a:r>
              <a:rPr lang="ja-JP" altLang="en-US" sz="1100" dirty="0">
                <a:solidFill>
                  <a:prstClr val="black"/>
                </a:solidFill>
                <a:latin typeface="HG丸ｺﾞｼｯｸM-PRO" panose="020F0600000000000000" pitchFamily="50" charset="-128"/>
                <a:ea typeface="HG丸ｺﾞｼｯｸM-PRO" panose="020F0600000000000000" pitchFamily="50" charset="-128"/>
              </a:rPr>
              <a:t>点</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p:txBody>
      </p:sp>
      <p:cxnSp>
        <p:nvCxnSpPr>
          <p:cNvPr id="13" name="直線コネクタ 12"/>
          <p:cNvCxnSpPr/>
          <p:nvPr/>
        </p:nvCxnSpPr>
        <p:spPr>
          <a:xfrm>
            <a:off x="4535466" y="819401"/>
            <a:ext cx="0" cy="5148000"/>
          </a:xfrm>
          <a:prstGeom prst="line">
            <a:avLst/>
          </a:prstGeom>
        </p:spPr>
        <p:style>
          <a:lnRef idx="1">
            <a:schemeClr val="accent1"/>
          </a:lnRef>
          <a:fillRef idx="0">
            <a:schemeClr val="accent1"/>
          </a:fillRef>
          <a:effectRef idx="0">
            <a:schemeClr val="accent1"/>
          </a:effectRef>
          <a:fontRef idx="minor">
            <a:schemeClr val="tx1"/>
          </a:fontRef>
        </p:style>
      </p:cxnSp>
      <p:grpSp>
        <p:nvGrpSpPr>
          <p:cNvPr id="82" name="グループ化 81"/>
          <p:cNvGrpSpPr/>
          <p:nvPr/>
        </p:nvGrpSpPr>
        <p:grpSpPr>
          <a:xfrm>
            <a:off x="2274594" y="2760009"/>
            <a:ext cx="1667657" cy="1256986"/>
            <a:chOff x="3522280" y="5626106"/>
            <a:chExt cx="1667657" cy="1256986"/>
          </a:xfrm>
        </p:grpSpPr>
        <p:pic>
          <p:nvPicPr>
            <p:cNvPr id="83" name="Picture 24" descr="http://illustrain.com/img/work/2016/illustrain08-house03.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522280" y="5626106"/>
              <a:ext cx="1256986" cy="1256986"/>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8" descr="http://www.wanpagu-s.sakura.ne.jp/illust/illust289.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227366" y="5831867"/>
              <a:ext cx="962571" cy="845463"/>
            </a:xfrm>
            <a:prstGeom prst="rect">
              <a:avLst/>
            </a:prstGeom>
            <a:noFill/>
            <a:extLst>
              <a:ext uri="{909E8E84-426E-40DD-AFC4-6F175D3DCCD1}">
                <a14:hiddenFill xmlns:a14="http://schemas.microsoft.com/office/drawing/2010/main">
                  <a:solidFill>
                    <a:srgbClr val="FFFFFF"/>
                  </a:solidFill>
                </a14:hiddenFill>
              </a:ext>
            </a:extLst>
          </p:spPr>
        </p:pic>
        <p:sp>
          <p:nvSpPr>
            <p:cNvPr id="85" name="テキスト ボックス 84"/>
            <p:cNvSpPr txBox="1"/>
            <p:nvPr/>
          </p:nvSpPr>
          <p:spPr>
            <a:xfrm>
              <a:off x="3765430" y="5816297"/>
              <a:ext cx="756084" cy="276999"/>
            </a:xfrm>
            <a:prstGeom prst="rect">
              <a:avLst/>
            </a:prstGeom>
            <a:noFill/>
            <a:ln>
              <a:noFill/>
            </a:ln>
          </p:spPr>
          <p:txBody>
            <a:bodyPr wrap="square" lIns="72000" rIns="72000" rtlCol="0">
              <a:spAutoFit/>
            </a:bodyPr>
            <a:lstStyle/>
            <a:p>
              <a:pPr marL="216000" indent="-216000" algn="ctr"/>
              <a:r>
                <a:rPr lang="ja-JP" altLang="en-US" sz="1200" dirty="0">
                  <a:solidFill>
                    <a:prstClr val="white"/>
                  </a:solidFill>
                  <a:latin typeface="HG丸ｺﾞｼｯｸM-PRO" panose="020F0600000000000000" pitchFamily="50" charset="-128"/>
                  <a:ea typeface="HG丸ｺﾞｼｯｸM-PRO" panose="020F0600000000000000" pitchFamily="50" charset="-128"/>
                </a:rPr>
                <a:t>訪看</a:t>
              </a:r>
              <a:r>
                <a:rPr lang="en-US" altLang="ja-JP" sz="1200" dirty="0">
                  <a:solidFill>
                    <a:prstClr val="white"/>
                  </a:solidFill>
                  <a:latin typeface="HG丸ｺﾞｼｯｸM-PRO" panose="020F0600000000000000" pitchFamily="50" charset="-128"/>
                  <a:ea typeface="HG丸ｺﾞｼｯｸM-PRO" panose="020F0600000000000000" pitchFamily="50" charset="-128"/>
                </a:rPr>
                <a:t>ST</a:t>
              </a:r>
              <a:endParaRPr lang="ja-JP" altLang="en-US" sz="1200" dirty="0">
                <a:solidFill>
                  <a:prstClr val="white"/>
                </a:solidFill>
                <a:latin typeface="HG丸ｺﾞｼｯｸM-PRO" panose="020F0600000000000000" pitchFamily="50" charset="-128"/>
                <a:ea typeface="HG丸ｺﾞｼｯｸM-PRO" panose="020F0600000000000000" pitchFamily="50" charset="-128"/>
              </a:endParaRPr>
            </a:p>
          </p:txBody>
        </p:sp>
      </p:grpSp>
      <p:sp>
        <p:nvSpPr>
          <p:cNvPr id="14" name="二方向矢印 13"/>
          <p:cNvSpPr/>
          <p:nvPr/>
        </p:nvSpPr>
        <p:spPr>
          <a:xfrm>
            <a:off x="8331937" y="3991834"/>
            <a:ext cx="1482498" cy="1991274"/>
          </a:xfrm>
          <a:prstGeom prst="leftUpArrow">
            <a:avLst>
              <a:gd name="adj1" fmla="val 15036"/>
              <a:gd name="adj2" fmla="val 17475"/>
              <a:gd name="adj3" fmla="val 15548"/>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sz="2400" b="1" dirty="0">
              <a:solidFill>
                <a:prstClr val="black"/>
              </a:solidFill>
            </a:endParaRPr>
          </a:p>
        </p:txBody>
      </p:sp>
      <p:sp>
        <p:nvSpPr>
          <p:cNvPr id="15" name="テキスト ボックス 14"/>
          <p:cNvSpPr txBox="1"/>
          <p:nvPr/>
        </p:nvSpPr>
        <p:spPr>
          <a:xfrm>
            <a:off x="9339748" y="4730704"/>
            <a:ext cx="391628" cy="646331"/>
          </a:xfrm>
          <a:prstGeom prst="rect">
            <a:avLst/>
          </a:prstGeom>
          <a:noFill/>
          <a:ln>
            <a:noFill/>
          </a:ln>
        </p:spPr>
        <p:txBody>
          <a:bodyPr vert="eaVert" wrap="square" lIns="72000" rIns="72000" rtlCol="0">
            <a:spAutoFit/>
          </a:bodyPr>
          <a:lstStyle/>
          <a:p>
            <a:pPr marL="216000" indent="-216000"/>
            <a:r>
              <a:rPr lang="ja-JP" altLang="en-US" sz="1600" b="1" dirty="0">
                <a:solidFill>
                  <a:prstClr val="white"/>
                </a:solidFill>
                <a:latin typeface="HG丸ｺﾞｼｯｸM-PRO" panose="020F0600000000000000" pitchFamily="50" charset="-128"/>
                <a:ea typeface="HG丸ｺﾞｼｯｸM-PRO" panose="020F0600000000000000" pitchFamily="50" charset="-128"/>
              </a:rPr>
              <a:t>連携</a:t>
            </a:r>
          </a:p>
        </p:txBody>
      </p:sp>
      <p:sp>
        <p:nvSpPr>
          <p:cNvPr id="92" name="正方形/長方形 91"/>
          <p:cNvSpPr/>
          <p:nvPr/>
        </p:nvSpPr>
        <p:spPr>
          <a:xfrm>
            <a:off x="57742" y="2354646"/>
            <a:ext cx="1363208" cy="261610"/>
          </a:xfrm>
          <a:prstGeom prst="rect">
            <a:avLst/>
          </a:prstGeom>
          <a:solidFill>
            <a:schemeClr val="accent1">
              <a:lumMod val="20000"/>
              <a:lumOff val="80000"/>
            </a:schemeClr>
          </a:solidFill>
          <a:ln w="19050">
            <a:solidFill>
              <a:srgbClr val="0070C0"/>
            </a:solidFill>
          </a:ln>
        </p:spPr>
        <p:txBody>
          <a:bodyPr wrap="square" lIns="36000" rIns="36000">
            <a:spAutoFit/>
          </a:bodyPr>
          <a:lstStyle/>
          <a:p>
            <a:r>
              <a:rPr lang="ja-JP" altLang="en-US" sz="1100" dirty="0">
                <a:solidFill>
                  <a:prstClr val="black"/>
                </a:solidFill>
                <a:latin typeface="HG丸ｺﾞｼｯｸM-PRO" panose="020F0600000000000000" pitchFamily="50" charset="-128"/>
                <a:ea typeface="HG丸ｺﾞｼｯｸM-PRO" panose="020F0600000000000000" pitchFamily="50" charset="-128"/>
              </a:rPr>
              <a:t>往診料　</a:t>
            </a:r>
            <a:r>
              <a:rPr lang="en-US" altLang="ja-JP" sz="1100" dirty="0">
                <a:solidFill>
                  <a:prstClr val="black"/>
                </a:solidFill>
                <a:latin typeface="HG丸ｺﾞｼｯｸM-PRO" panose="020F0600000000000000" pitchFamily="50" charset="-128"/>
                <a:ea typeface="HG丸ｺﾞｼｯｸM-PRO" panose="020F0600000000000000" pitchFamily="50" charset="-128"/>
              </a:rPr>
              <a:t> 720</a:t>
            </a:r>
            <a:r>
              <a:rPr lang="ja-JP" altLang="en-US" sz="1100" dirty="0">
                <a:solidFill>
                  <a:prstClr val="black"/>
                </a:solidFill>
                <a:latin typeface="HG丸ｺﾞｼｯｸM-PRO" panose="020F0600000000000000" pitchFamily="50" charset="-128"/>
                <a:ea typeface="HG丸ｺﾞｼｯｸM-PRO" panose="020F0600000000000000" pitchFamily="50" charset="-128"/>
              </a:rPr>
              <a:t>点</a:t>
            </a:r>
            <a:endParaRPr lang="en-US" altLang="ja-JP" sz="1100" dirty="0">
              <a:solidFill>
                <a:prstClr val="black"/>
              </a:solidFill>
              <a:latin typeface="HG丸ｺﾞｼｯｸM-PRO" panose="020F0600000000000000" pitchFamily="50" charset="-128"/>
              <a:ea typeface="HG丸ｺﾞｼｯｸM-PRO" panose="020F0600000000000000" pitchFamily="50" charset="-128"/>
            </a:endParaRPr>
          </a:p>
        </p:txBody>
      </p:sp>
      <p:sp>
        <p:nvSpPr>
          <p:cNvPr id="30" name="テキスト ボックス 29"/>
          <p:cNvSpPr txBox="1"/>
          <p:nvPr/>
        </p:nvSpPr>
        <p:spPr>
          <a:xfrm>
            <a:off x="8489390" y="4432163"/>
            <a:ext cx="720080" cy="461665"/>
          </a:xfrm>
          <a:prstGeom prst="rect">
            <a:avLst/>
          </a:prstGeom>
          <a:no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看取り</a:t>
            </a:r>
            <a:endParaRPr lang="en-US" altLang="ja-JP" sz="1200" dirty="0">
              <a:solidFill>
                <a:prstClr val="black"/>
              </a:solidFill>
              <a:latin typeface="HG丸ｺﾞｼｯｸM-PRO" panose="020F0600000000000000" pitchFamily="50" charset="-128"/>
              <a:ea typeface="HG丸ｺﾞｼｯｸM-PRO" panose="020F0600000000000000" pitchFamily="50" charset="-128"/>
            </a:endParaRPr>
          </a:p>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実施</a:t>
            </a:r>
          </a:p>
        </p:txBody>
      </p:sp>
      <p:sp>
        <p:nvSpPr>
          <p:cNvPr id="90" name="テキスト ボックス 89"/>
          <p:cNvSpPr txBox="1"/>
          <p:nvPr/>
        </p:nvSpPr>
        <p:spPr>
          <a:xfrm>
            <a:off x="4984197" y="4517100"/>
            <a:ext cx="720080" cy="461665"/>
          </a:xfrm>
          <a:prstGeom prst="rect">
            <a:avLst/>
          </a:prstGeom>
          <a:solidFill>
            <a:schemeClr val="bg1"/>
          </a:solid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看取り</a:t>
            </a:r>
            <a:endParaRPr lang="en-US" altLang="ja-JP" sz="1200" dirty="0">
              <a:solidFill>
                <a:prstClr val="black"/>
              </a:solidFill>
              <a:latin typeface="HG丸ｺﾞｼｯｸM-PRO" panose="020F0600000000000000" pitchFamily="50" charset="-128"/>
              <a:ea typeface="HG丸ｺﾞｼｯｸM-PRO" panose="020F0600000000000000" pitchFamily="50" charset="-128"/>
            </a:endParaRPr>
          </a:p>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実施</a:t>
            </a:r>
          </a:p>
        </p:txBody>
      </p:sp>
      <p:sp>
        <p:nvSpPr>
          <p:cNvPr id="79" name="テキスト ボックス 78"/>
          <p:cNvSpPr txBox="1"/>
          <p:nvPr/>
        </p:nvSpPr>
        <p:spPr>
          <a:xfrm>
            <a:off x="3811826" y="4085915"/>
            <a:ext cx="720080" cy="461665"/>
          </a:xfrm>
          <a:prstGeom prst="rect">
            <a:avLst/>
          </a:prstGeom>
          <a:solidFill>
            <a:schemeClr val="bg1"/>
          </a:solid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看取り</a:t>
            </a:r>
            <a:endParaRPr lang="en-US" altLang="ja-JP" sz="1200" dirty="0">
              <a:solidFill>
                <a:prstClr val="black"/>
              </a:solidFill>
              <a:latin typeface="HG丸ｺﾞｼｯｸM-PRO" panose="020F0600000000000000" pitchFamily="50" charset="-128"/>
              <a:ea typeface="HG丸ｺﾞｼｯｸM-PRO" panose="020F0600000000000000" pitchFamily="50" charset="-128"/>
            </a:endParaRPr>
          </a:p>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実施</a:t>
            </a:r>
          </a:p>
        </p:txBody>
      </p:sp>
      <p:sp>
        <p:nvSpPr>
          <p:cNvPr id="91" name="テキスト ボックス 90"/>
          <p:cNvSpPr txBox="1"/>
          <p:nvPr/>
        </p:nvSpPr>
        <p:spPr>
          <a:xfrm>
            <a:off x="237349" y="4220497"/>
            <a:ext cx="720080" cy="461665"/>
          </a:xfrm>
          <a:prstGeom prst="rect">
            <a:avLst/>
          </a:prstGeom>
          <a:solidFill>
            <a:schemeClr val="bg1"/>
          </a:solid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看取り</a:t>
            </a:r>
            <a:endParaRPr lang="en-US" altLang="ja-JP" sz="1200" dirty="0">
              <a:solidFill>
                <a:prstClr val="black"/>
              </a:solidFill>
              <a:latin typeface="HG丸ｺﾞｼｯｸM-PRO" panose="020F0600000000000000" pitchFamily="50" charset="-128"/>
              <a:ea typeface="HG丸ｺﾞｼｯｸM-PRO" panose="020F0600000000000000" pitchFamily="50" charset="-128"/>
            </a:endParaRPr>
          </a:p>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実施</a:t>
            </a:r>
          </a:p>
        </p:txBody>
      </p:sp>
      <p:sp>
        <p:nvSpPr>
          <p:cNvPr id="95" name="テキスト ボックス 94"/>
          <p:cNvSpPr txBox="1"/>
          <p:nvPr/>
        </p:nvSpPr>
        <p:spPr>
          <a:xfrm>
            <a:off x="6392711" y="4826874"/>
            <a:ext cx="1548000" cy="461665"/>
          </a:xfrm>
          <a:prstGeom prst="rect">
            <a:avLst/>
          </a:prstGeom>
          <a:noFill/>
          <a:ln>
            <a:noFill/>
          </a:ln>
        </p:spPr>
        <p:txBody>
          <a:bodyPr wrap="square" lIns="72000" rIns="72000" rtlCol="0">
            <a:spAutoFit/>
          </a:bodyPr>
          <a:lstStyle/>
          <a:p>
            <a:pPr marL="216000" indent="-216000" algn="ctr"/>
            <a:r>
              <a:rPr lang="ja-JP" altLang="en-US" sz="1200" dirty="0">
                <a:solidFill>
                  <a:prstClr val="black"/>
                </a:solidFill>
                <a:latin typeface="HG丸ｺﾞｼｯｸM-PRO" panose="020F0600000000000000" pitchFamily="50" charset="-128"/>
                <a:ea typeface="HG丸ｺﾞｼｯｸM-PRO" panose="020F0600000000000000" pitchFamily="50" charset="-128"/>
              </a:rPr>
              <a:t>特別養護老人ホーム</a:t>
            </a:r>
          </a:p>
        </p:txBody>
      </p:sp>
      <p:pic>
        <p:nvPicPr>
          <p:cNvPr id="97" name="Picture 2" descr="http://www.fumira.jp/cut/medical/doctor/doctor4_2.gif"/>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812648" y="4484463"/>
            <a:ext cx="632956" cy="723377"/>
          </a:xfrm>
          <a:prstGeom prst="rect">
            <a:avLst/>
          </a:prstGeom>
          <a:noFill/>
          <a:extLst>
            <a:ext uri="{909E8E84-426E-40DD-AFC4-6F175D3DCCD1}">
              <a14:hiddenFill xmlns:a14="http://schemas.microsoft.com/office/drawing/2010/main">
                <a:solidFill>
                  <a:srgbClr val="FFFFFF"/>
                </a:solidFill>
              </a14:hiddenFill>
            </a:ext>
          </a:extLst>
        </p:spPr>
      </p:pic>
      <p:pic>
        <p:nvPicPr>
          <p:cNvPr id="98" name="Picture 6" descr="http://www.yoshie.bz/medical/nurse/06.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972848" y="4503820"/>
            <a:ext cx="558883" cy="671534"/>
          </a:xfrm>
          <a:prstGeom prst="rect">
            <a:avLst/>
          </a:prstGeom>
          <a:noFill/>
          <a:extLst>
            <a:ext uri="{909E8E84-426E-40DD-AFC4-6F175D3DCCD1}">
              <a14:hiddenFill xmlns:a14="http://schemas.microsoft.com/office/drawing/2010/main">
                <a:solidFill>
                  <a:srgbClr val="FFFFFF"/>
                </a:solidFill>
              </a14:hiddenFill>
            </a:ext>
          </a:extLst>
        </p:spPr>
      </p:pic>
      <p:grpSp>
        <p:nvGrpSpPr>
          <p:cNvPr id="23" name="グループ化 22"/>
          <p:cNvGrpSpPr/>
          <p:nvPr/>
        </p:nvGrpSpPr>
        <p:grpSpPr>
          <a:xfrm>
            <a:off x="7891046" y="2254591"/>
            <a:ext cx="1575053" cy="1256986"/>
            <a:chOff x="3522280" y="5626106"/>
            <a:chExt cx="1667657" cy="1256986"/>
          </a:xfrm>
        </p:grpSpPr>
        <p:pic>
          <p:nvPicPr>
            <p:cNvPr id="1048" name="Picture 24" descr="http://illustrain.com/img/work/2016/illustrain08-house03.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522280" y="5626106"/>
              <a:ext cx="1256986" cy="1256986"/>
            </a:xfrm>
            <a:prstGeom prst="rect">
              <a:avLst/>
            </a:prstGeom>
            <a:noFill/>
            <a:extLst>
              <a:ext uri="{909E8E84-426E-40DD-AFC4-6F175D3DCCD1}">
                <a14:hiddenFill xmlns:a14="http://schemas.microsoft.com/office/drawing/2010/main">
                  <a:solidFill>
                    <a:srgbClr val="FFFFFF"/>
                  </a:solidFill>
                </a14:hiddenFill>
              </a:ext>
            </a:extLst>
          </p:spPr>
        </p:pic>
        <p:pic>
          <p:nvPicPr>
            <p:cNvPr id="1052" name="Picture 28" descr="http://www.wanpagu-s.sakura.ne.jp/illust/illust289.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227366" y="5831867"/>
              <a:ext cx="962571" cy="845463"/>
            </a:xfrm>
            <a:prstGeom prst="rect">
              <a:avLst/>
            </a:prstGeom>
            <a:noFill/>
            <a:extLst>
              <a:ext uri="{909E8E84-426E-40DD-AFC4-6F175D3DCCD1}">
                <a14:hiddenFill xmlns:a14="http://schemas.microsoft.com/office/drawing/2010/main">
                  <a:solidFill>
                    <a:srgbClr val="FFFFFF"/>
                  </a:solidFill>
                </a14:hiddenFill>
              </a:ext>
            </a:extLst>
          </p:spPr>
        </p:pic>
        <p:sp>
          <p:nvSpPr>
            <p:cNvPr id="20" name="テキスト ボックス 19"/>
            <p:cNvSpPr txBox="1"/>
            <p:nvPr/>
          </p:nvSpPr>
          <p:spPr>
            <a:xfrm>
              <a:off x="3765430" y="5816297"/>
              <a:ext cx="756084" cy="276999"/>
            </a:xfrm>
            <a:prstGeom prst="rect">
              <a:avLst/>
            </a:prstGeom>
            <a:noFill/>
            <a:ln>
              <a:noFill/>
            </a:ln>
          </p:spPr>
          <p:txBody>
            <a:bodyPr wrap="square" lIns="72000" rIns="72000" rtlCol="0">
              <a:spAutoFit/>
            </a:bodyPr>
            <a:lstStyle/>
            <a:p>
              <a:pPr marL="216000" indent="-216000" algn="ctr"/>
              <a:r>
                <a:rPr lang="ja-JP" altLang="en-US" sz="1200" dirty="0">
                  <a:solidFill>
                    <a:prstClr val="white"/>
                  </a:solidFill>
                  <a:latin typeface="HG丸ｺﾞｼｯｸM-PRO" panose="020F0600000000000000" pitchFamily="50" charset="-128"/>
                  <a:ea typeface="HG丸ｺﾞｼｯｸM-PRO" panose="020F0600000000000000" pitchFamily="50" charset="-128"/>
                </a:rPr>
                <a:t>訪看</a:t>
              </a:r>
              <a:r>
                <a:rPr lang="en-US" altLang="ja-JP" sz="1200" dirty="0">
                  <a:solidFill>
                    <a:prstClr val="white"/>
                  </a:solidFill>
                  <a:latin typeface="HG丸ｺﾞｼｯｸM-PRO" panose="020F0600000000000000" pitchFamily="50" charset="-128"/>
                  <a:ea typeface="HG丸ｺﾞｼｯｸM-PRO" panose="020F0600000000000000" pitchFamily="50" charset="-128"/>
                </a:rPr>
                <a:t>ST</a:t>
              </a:r>
              <a:endParaRPr lang="ja-JP" altLang="en-US" sz="1200" dirty="0">
                <a:solidFill>
                  <a:prstClr val="white"/>
                </a:solidFill>
                <a:latin typeface="HG丸ｺﾞｼｯｸM-PRO" panose="020F0600000000000000" pitchFamily="50" charset="-128"/>
                <a:ea typeface="HG丸ｺﾞｼｯｸM-PRO" panose="020F0600000000000000" pitchFamily="50" charset="-128"/>
              </a:endParaRPr>
            </a:p>
          </p:txBody>
        </p:sp>
      </p:grpSp>
      <p:sp>
        <p:nvSpPr>
          <p:cNvPr id="74" name="Rectangle 2"/>
          <p:cNvSpPr txBox="1">
            <a:spLocks noChangeArrowheads="1"/>
          </p:cNvSpPr>
          <p:nvPr/>
        </p:nvSpPr>
        <p:spPr>
          <a:xfrm>
            <a:off x="4173476" y="235072"/>
            <a:ext cx="1381447" cy="375952"/>
          </a:xfrm>
          <a:prstGeom prst="rect">
            <a:avLst/>
          </a:prstGeom>
          <a:solidFill>
            <a:srgbClr val="00B0F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200" kern="0" dirty="0">
                <a:solidFill>
                  <a:prstClr val="black"/>
                </a:solidFill>
                <a:latin typeface="ＭＳ Ｐゴシック" panose="020B0600070205080204" pitchFamily="50" charset="-128"/>
              </a:rPr>
              <a:t>（改定後）</a:t>
            </a:r>
          </a:p>
        </p:txBody>
      </p:sp>
      <p:sp>
        <p:nvSpPr>
          <p:cNvPr id="7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169</a:t>
            </a:fld>
            <a:endParaRPr lang="ja-JP" altLang="en-US" sz="1600" dirty="0">
              <a:solidFill>
                <a:prstClr val="black"/>
              </a:solidFill>
            </a:endParaRPr>
          </a:p>
        </p:txBody>
      </p:sp>
    </p:spTree>
    <p:extLst>
      <p:ext uri="{BB962C8B-B14F-4D97-AF65-F5344CB8AC3E}">
        <p14:creationId xmlns:p14="http://schemas.microsoft.com/office/powerpoint/2010/main" val="2349158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２．改定の基本的視点と具体的方向性⑨</a:t>
            </a:r>
            <a:endParaRPr lang="en-US" altLang="ja-JP" sz="2200" dirty="0">
              <a:solidFill>
                <a:srgbClr val="000000"/>
              </a:solidFill>
            </a:endParaRPr>
          </a:p>
        </p:txBody>
      </p:sp>
      <p:sp>
        <p:nvSpPr>
          <p:cNvPr id="7" name="Rectangle 4"/>
          <p:cNvSpPr>
            <a:spLocks noChangeArrowheads="1"/>
          </p:cNvSpPr>
          <p:nvPr/>
        </p:nvSpPr>
        <p:spPr bwMode="auto">
          <a:xfrm>
            <a:off x="340537" y="1196759"/>
            <a:ext cx="9360827" cy="5083443"/>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（４）効率化・適正化を通じた制度の安定性・持続可能性の向上</a:t>
            </a:r>
            <a:endParaRPr lang="en-US" altLang="ja-JP" sz="2000" b="1" u="sng" dirty="0">
              <a:solidFill>
                <a:srgbClr val="000000"/>
              </a:solidFill>
              <a:latin typeface="ＭＳ Ｐゴシック"/>
            </a:endParaRPr>
          </a:p>
          <a:p>
            <a:pPr fontAlgn="base">
              <a:spcAft>
                <a:spcPct val="0"/>
              </a:spcAft>
              <a:defRPr/>
            </a:pP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医療機能や患者の状態に応じた入院医療の評価</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人口構造や疾病構造の変化に伴い、入院医療ニーズも多様化する中、地域において</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必要な入院医療が効果的・効率的に提供されるよう、医療機能や患者の状態に応じた評価</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を行い、医療機能の分化・強化、連携を推進。（再掲）</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lvl="0" fontAlgn="base">
              <a:spcAft>
                <a:spcPct val="0"/>
              </a:spcAft>
              <a:defRPr/>
            </a:pPr>
            <a:r>
              <a:rPr kumimoji="0" lang="ja-JP" altLang="en-US" kern="0" dirty="0">
                <a:solidFill>
                  <a:prstClr val="black"/>
                </a:solidFill>
                <a:uFill>
                  <a:solidFill>
                    <a:srgbClr val="FF0000"/>
                  </a:solidFill>
                </a:uFill>
                <a:latin typeface="ＭＳ Ｐゴシック"/>
              </a:rPr>
              <a:t>○　外来医療の機能分化、重症化予防の取組の推進</a:t>
            </a: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ja-JP" altLang="en-US" kern="0" dirty="0">
                <a:solidFill>
                  <a:prstClr val="black"/>
                </a:solidFill>
                <a:latin typeface="ＭＳ Ｐゴシック"/>
              </a:rPr>
              <a:t>　・　　大病院受診時定額負担の見直しを含め、大病院と中小病院・診療所の機能分化を推進。</a:t>
            </a:r>
            <a:endParaRPr kumimoji="0" lang="en-US" altLang="ja-JP" kern="0" dirty="0">
              <a:solidFill>
                <a:prstClr val="black"/>
              </a:solidFill>
              <a:latin typeface="ＭＳ Ｐゴシック"/>
            </a:endParaRPr>
          </a:p>
          <a:p>
            <a:pPr lvl="0" algn="r" fontAlgn="base">
              <a:spcAft>
                <a:spcPct val="0"/>
              </a:spcAft>
              <a:defRPr/>
            </a:pPr>
            <a:r>
              <a:rPr kumimoji="0" lang="ja-JP" altLang="en-US" kern="0" dirty="0">
                <a:solidFill>
                  <a:prstClr val="black"/>
                </a:solidFill>
                <a:latin typeface="ＭＳ Ｐゴシック"/>
              </a:rPr>
              <a:t>（再掲）</a:t>
            </a:r>
            <a:endParaRPr kumimoji="0" lang="en-US" altLang="ja-JP" kern="0" dirty="0">
              <a:solidFill>
                <a:prstClr val="black"/>
              </a:solidFill>
              <a:latin typeface="ＭＳ Ｐゴシック"/>
            </a:endParaRPr>
          </a:p>
          <a:p>
            <a:pPr lvl="0" fontAlgn="base">
              <a:spcAft>
                <a:spcPct val="0"/>
              </a:spcAft>
              <a:defRPr/>
            </a:pPr>
            <a:r>
              <a:rPr kumimoji="0" lang="ja-JP" altLang="en-US" kern="0" dirty="0">
                <a:solidFill>
                  <a:prstClr val="black"/>
                </a:solidFill>
                <a:latin typeface="ＭＳ Ｐゴシック"/>
              </a:rPr>
              <a:t> </a:t>
            </a:r>
            <a:r>
              <a:rPr kumimoji="0" lang="ja-JP" altLang="en-US" kern="0" dirty="0">
                <a:solidFill>
                  <a:prstClr val="black"/>
                </a:solidFill>
                <a:uFill>
                  <a:solidFill>
                    <a:srgbClr val="FF0000"/>
                  </a:solidFill>
                </a:uFill>
                <a:latin typeface="ＭＳ Ｐゴシック"/>
              </a:rPr>
              <a:t> ・　　生活習慣病の増加等に対応できるよう、情報通信技術（ＩＣＴ）の有効活用や、かかりつけ</a:t>
            </a: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医と専門医療機関等との連携、医療機関と保険者、地方公共団体等との連携等を含め、</a:t>
            </a: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質の高い医学管理や、効果的・効率的な重症化予防の取組を評価するなど、疾患の進展の</a:t>
            </a: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阻止や合併症の予防、早期治療の取組を推進。（再掲）</a:t>
            </a:r>
            <a:endParaRPr kumimoji="0" lang="en-US" altLang="ja-JP" kern="0" dirty="0">
              <a:solidFill>
                <a:prstClr val="black"/>
              </a:solidFill>
              <a:uFill>
                <a:solidFill>
                  <a:srgbClr val="FF0000"/>
                </a:solidFill>
              </a:uFill>
              <a:latin typeface="ＭＳ Ｐゴシック"/>
            </a:endParaRPr>
          </a:p>
          <a:p>
            <a:pPr lvl="0" fontAlgn="base">
              <a:spcAft>
                <a:spcPct val="0"/>
              </a:spcAft>
              <a:defRPr/>
            </a:pP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ja-JP" altLang="en-US" kern="0" dirty="0">
                <a:solidFill>
                  <a:prstClr val="black"/>
                </a:solidFill>
                <a:uFill>
                  <a:solidFill>
                    <a:srgbClr val="FF0000"/>
                  </a:solidFill>
                </a:uFill>
                <a:latin typeface="ＭＳ Ｐゴシック"/>
              </a:rPr>
              <a:t>○　費用対効果の評価</a:t>
            </a: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ja-JP" altLang="en-US" kern="0" dirty="0">
                <a:solidFill>
                  <a:prstClr val="black"/>
                </a:solidFill>
                <a:uFill>
                  <a:solidFill>
                    <a:srgbClr val="FF0000"/>
                  </a:solidFill>
                </a:uFill>
                <a:latin typeface="ＭＳ Ｐゴシック"/>
              </a:rPr>
              <a:t>　・　　試行的導入の対象となっている医薬品・医療機器について、試行的な費用対効果評価の</a:t>
            </a:r>
            <a:endParaRPr kumimoji="0" lang="en-US" altLang="ja-JP" kern="0" dirty="0">
              <a:solidFill>
                <a:prstClr val="black"/>
              </a:solidFill>
              <a:uFill>
                <a:solidFill>
                  <a:srgbClr val="FF0000"/>
                </a:solidFill>
              </a:uFill>
              <a:latin typeface="ＭＳ Ｐゴシック"/>
            </a:endParaRPr>
          </a:p>
          <a:p>
            <a:pPr lvl="0"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結果を踏まえた価格を設定するとともに、費用対効果評価の本格導入に向けた取組を推進。</a:t>
            </a:r>
            <a:endParaRPr kumimoji="0" lang="en-US" altLang="ja-JP" kern="0" dirty="0">
              <a:solidFill>
                <a:prstClr val="black"/>
              </a:solidFill>
              <a:uFill>
                <a:solidFill>
                  <a:srgbClr val="FF0000"/>
                </a:solidFill>
              </a:u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17</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357688702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75093" y="1088260"/>
            <a:ext cx="9451456" cy="2124716"/>
          </a:xfrm>
          <a:prstGeom prst="rect">
            <a:avLst/>
          </a:prstGeom>
          <a:noFill/>
          <a:ln w="9525">
            <a:noFill/>
            <a:miter lim="800000"/>
            <a:headEnd/>
            <a:tailEnd/>
          </a:ln>
        </p:spPr>
        <p:txBody>
          <a:bodyPr/>
          <a:lstStyle/>
          <a:p>
            <a:pPr marL="285750" indent="-285750">
              <a:buFont typeface="Wingdings" panose="05000000000000000000" pitchFamily="2" charset="2"/>
              <a:buChar char="Ø"/>
              <a:defRPr/>
            </a:pPr>
            <a:r>
              <a:rPr lang="ja-JP" altLang="en-US" dirty="0">
                <a:solidFill>
                  <a:prstClr val="black"/>
                </a:solidFill>
                <a:latin typeface="ＭＳ Ｐゴシック" panose="020B0600070205080204" pitchFamily="50" charset="-128"/>
                <a:ea typeface="ＭＳ Ｐゴシック" panose="020B0600070205080204" pitchFamily="50" charset="-128"/>
              </a:rPr>
              <a:t>　末期がんの患者について主治医から患者のケアマネジメントを担当する介護支援専門員への情報提供を推進（</a:t>
            </a:r>
            <a:r>
              <a:rPr lang="ja-JP" altLang="en-US" u="sng" dirty="0">
                <a:solidFill>
                  <a:srgbClr val="FF0000"/>
                </a:solidFill>
                <a:latin typeface="ＭＳ Ｐゴシック" panose="020B0600070205080204" pitchFamily="50" charset="-128"/>
                <a:ea typeface="ＭＳ Ｐゴシック" panose="020B0600070205080204" pitchFamily="50" charset="-128"/>
              </a:rPr>
              <a:t>在宅時医学総合管理料及び在宅がん医療総合診療料の要件に追加</a:t>
            </a:r>
            <a:r>
              <a:rPr lang="ja-JP" altLang="en-US" dirty="0">
                <a:solidFill>
                  <a:prstClr val="black"/>
                </a:solidFill>
                <a:latin typeface="ＭＳ Ｐゴシック" panose="020B0600070205080204" pitchFamily="50" charset="-128"/>
                <a:ea typeface="ＭＳ Ｐゴシック" panose="020B0600070205080204" pitchFamily="50" charset="-128"/>
              </a:rPr>
              <a:t>）</a:t>
            </a:r>
            <a:endParaRPr lang="en-US" altLang="ja-JP" dirty="0">
              <a:solidFill>
                <a:prstClr val="black"/>
              </a:solidFill>
              <a:latin typeface="ＭＳ Ｐゴシック" panose="020B0600070205080204" pitchFamily="50" charset="-128"/>
              <a:ea typeface="ＭＳ Ｐゴシック" panose="020B0600070205080204" pitchFamily="50" charset="-128"/>
            </a:endParaRPr>
          </a:p>
          <a:p>
            <a:pPr marL="285750" indent="-285750">
              <a:buFont typeface="Wingdings" panose="05000000000000000000" pitchFamily="2" charset="2"/>
              <a:buChar char="Ø"/>
              <a:defRPr/>
            </a:pPr>
            <a:endParaRPr lang="en-US" altLang="ja-JP" sz="800" dirty="0">
              <a:solidFill>
                <a:prstClr val="black"/>
              </a:solidFill>
              <a:latin typeface="ＭＳ Ｐゴシック" panose="020B0600070205080204" pitchFamily="50" charset="-128"/>
              <a:ea typeface="ＭＳ Ｐゴシック" panose="020B0600070205080204" pitchFamily="50" charset="-128"/>
            </a:endParaRPr>
          </a:p>
          <a:p>
            <a:pPr marL="285750" indent="-285750">
              <a:buFont typeface="Wingdings" panose="05000000000000000000" pitchFamily="2" charset="2"/>
              <a:buChar char="Ø"/>
              <a:defRPr/>
            </a:pPr>
            <a:endParaRPr lang="en-US" altLang="ja-JP" sz="800"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800" dirty="0">
              <a:solidFill>
                <a:prstClr val="black"/>
              </a:solidFill>
              <a:latin typeface="ＭＳ Ｐゴシック" panose="020B0600070205080204" pitchFamily="50" charset="-128"/>
              <a:ea typeface="ＭＳ Ｐゴシック" panose="020B0600070205080204" pitchFamily="50" charset="-128"/>
            </a:endParaRPr>
          </a:p>
          <a:p>
            <a:pPr marL="285750" indent="-285750">
              <a:spcBef>
                <a:spcPts val="1200"/>
              </a:spcBef>
              <a:buFont typeface="Wingdings" panose="05000000000000000000" pitchFamily="2" charset="2"/>
              <a:buChar char="Ø"/>
              <a:defRPr/>
            </a:pPr>
            <a:r>
              <a:rPr lang="ja-JP" altLang="en-US" dirty="0">
                <a:solidFill>
                  <a:prstClr val="black"/>
                </a:solidFill>
                <a:latin typeface="ＭＳ Ｐゴシック" panose="020B0600070205080204" pitchFamily="50" charset="-128"/>
                <a:ea typeface="ＭＳ Ｐゴシック" panose="020B0600070205080204" pitchFamily="50" charset="-128"/>
              </a:rPr>
              <a:t>　著しい状態変化を伴う末期のがん患者については、</a:t>
            </a:r>
            <a:r>
              <a:rPr lang="ja-JP" altLang="en-US" u="sng" dirty="0">
                <a:solidFill>
                  <a:srgbClr val="FF0000"/>
                </a:solidFill>
                <a:latin typeface="ＭＳ Ｐゴシック" panose="020B0600070205080204" pitchFamily="50" charset="-128"/>
                <a:ea typeface="ＭＳ Ｐゴシック" panose="020B0600070205080204" pitchFamily="50" charset="-128"/>
              </a:rPr>
              <a:t>主治の医師等の助言を得る</a:t>
            </a:r>
            <a:r>
              <a:rPr lang="ja-JP" altLang="en-US" dirty="0">
                <a:solidFill>
                  <a:prstClr val="black"/>
                </a:solidFill>
                <a:latin typeface="ＭＳ Ｐゴシック" panose="020B0600070205080204" pitchFamily="50" charset="-128"/>
                <a:ea typeface="ＭＳ Ｐゴシック" panose="020B0600070205080204" pitchFamily="50" charset="-128"/>
              </a:rPr>
              <a:t>ことにより、ケアマネジメントプロセスの簡素化を可能にするとともに、</a:t>
            </a:r>
            <a:r>
              <a:rPr lang="ja-JP" altLang="en-US" u="sng" dirty="0">
                <a:solidFill>
                  <a:srgbClr val="FF0000"/>
                </a:solidFill>
                <a:latin typeface="ＭＳ Ｐゴシック" panose="020B0600070205080204" pitchFamily="50" charset="-128"/>
                <a:ea typeface="ＭＳ Ｐゴシック" panose="020B0600070205080204" pitchFamily="50" charset="-128"/>
              </a:rPr>
              <a:t>主治の医師等に対する患者の心身の状況等の情報提供</a:t>
            </a:r>
            <a:r>
              <a:rPr lang="ja-JP" altLang="en-US" dirty="0">
                <a:solidFill>
                  <a:prstClr val="black"/>
                </a:solidFill>
                <a:latin typeface="ＭＳ Ｐゴシック" panose="020B0600070205080204" pitchFamily="50" charset="-128"/>
                <a:ea typeface="ＭＳ Ｐゴシック" panose="020B0600070205080204" pitchFamily="50" charset="-128"/>
              </a:rPr>
              <a:t>を推進</a:t>
            </a:r>
            <a:endParaRPr lang="en-US" altLang="ja-JP" dirty="0">
              <a:solidFill>
                <a:prstClr val="black"/>
              </a:solidFill>
              <a:latin typeface="ＭＳ Ｐゴシック" panose="020B0600070205080204" pitchFamily="50" charset="-128"/>
              <a:ea typeface="ＭＳ Ｐゴシック" panose="020B0600070205080204" pitchFamily="50" charset="-128"/>
            </a:endParaRPr>
          </a:p>
        </p:txBody>
      </p:sp>
      <p:sp>
        <p:nvSpPr>
          <p:cNvPr id="3" name="テキスト ボックス 2"/>
          <p:cNvSpPr txBox="1"/>
          <p:nvPr/>
        </p:nvSpPr>
        <p:spPr>
          <a:xfrm>
            <a:off x="4673448" y="3632968"/>
            <a:ext cx="4985583" cy="2893100"/>
          </a:xfrm>
          <a:prstGeom prst="rect">
            <a:avLst/>
          </a:prstGeom>
          <a:solidFill>
            <a:schemeClr val="accent6">
              <a:lumMod val="20000"/>
              <a:lumOff val="80000"/>
            </a:schemeClr>
          </a:solidFill>
        </p:spPr>
        <p:style>
          <a:lnRef idx="2">
            <a:schemeClr val="accent6"/>
          </a:lnRef>
          <a:fillRef idx="1">
            <a:schemeClr val="lt1"/>
          </a:fillRef>
          <a:effectRef idx="0">
            <a:schemeClr val="accent6"/>
          </a:effectRef>
          <a:fontRef idx="minor">
            <a:schemeClr val="dk1"/>
          </a:fontRef>
        </p:style>
        <p:txBody>
          <a:bodyPr wrap="square" rtlCol="0">
            <a:spAutoFit/>
          </a:bodyPr>
          <a:lstStyle/>
          <a:p>
            <a:pPr marL="180000" indent="-180000" algn="just">
              <a:defRPr/>
            </a:pPr>
            <a:r>
              <a:rPr lang="ja-JP" altLang="en-US" sz="1400" u="sng" dirty="0">
                <a:solidFill>
                  <a:prstClr val="black"/>
                </a:solidFill>
                <a:latin typeface="ＭＳ Ｐゴシック" panose="020B0600070205080204" pitchFamily="50" charset="-128"/>
                <a:ea typeface="ＭＳ Ｐゴシック" panose="020B0600070205080204" pitchFamily="50" charset="-128"/>
              </a:rPr>
              <a:t>○ケアマネジメントプロセスの簡素化</a:t>
            </a:r>
          </a:p>
          <a:p>
            <a:pPr marL="180000" indent="-180000" algn="just">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　　著しい状態の変化を伴う末期の悪性腫瘍の利用者については、</a:t>
            </a:r>
            <a:r>
              <a:rPr lang="ja-JP" altLang="en-US" sz="1400" b="1" u="sng" dirty="0">
                <a:solidFill>
                  <a:srgbClr val="FF0000"/>
                </a:solidFill>
                <a:latin typeface="ＭＳ Ｐゴシック" panose="020B0600070205080204" pitchFamily="50" charset="-128"/>
                <a:ea typeface="ＭＳ Ｐゴシック" panose="020B0600070205080204" pitchFamily="50" charset="-128"/>
              </a:rPr>
              <a:t>主治の医師等の助言を得ることを前提</a:t>
            </a:r>
            <a:r>
              <a:rPr lang="ja-JP" altLang="en-US" sz="1400" dirty="0">
                <a:solidFill>
                  <a:prstClr val="black"/>
                </a:solidFill>
                <a:latin typeface="ＭＳ Ｐゴシック" panose="020B0600070205080204" pitchFamily="50" charset="-128"/>
                <a:ea typeface="ＭＳ Ｐゴシック" panose="020B0600070205080204" pitchFamily="50" charset="-128"/>
              </a:rPr>
              <a:t>として、サービス担当者会議の招集を不要とすること等によりケアマネジメントプロセスを簡素化する。</a:t>
            </a:r>
            <a:r>
              <a:rPr lang="en-US" altLang="ja-JP" sz="1400" dirty="0">
                <a:solidFill>
                  <a:prstClr val="black"/>
                </a:solidFill>
                <a:latin typeface="ＭＳ Ｐゴシック" panose="020B0600070205080204" pitchFamily="50" charset="-128"/>
                <a:ea typeface="ＭＳ Ｐゴシック" panose="020B0600070205080204" pitchFamily="50" charset="-128"/>
              </a:rPr>
              <a:t>【</a:t>
            </a:r>
            <a:r>
              <a:rPr lang="ja-JP" altLang="en-US" sz="1400" dirty="0">
                <a:solidFill>
                  <a:prstClr val="black"/>
                </a:solidFill>
                <a:latin typeface="ＭＳ Ｐゴシック" panose="020B0600070205080204" pitchFamily="50" charset="-128"/>
                <a:ea typeface="ＭＳ Ｐゴシック" panose="020B0600070205080204" pitchFamily="50" charset="-128"/>
              </a:rPr>
              <a:t>省令改正</a:t>
            </a:r>
            <a:r>
              <a:rPr lang="en-US" altLang="ja-JP" sz="1400" dirty="0">
                <a:solidFill>
                  <a:prstClr val="black"/>
                </a:solidFill>
                <a:latin typeface="ＭＳ Ｐゴシック" panose="020B0600070205080204" pitchFamily="50" charset="-128"/>
                <a:ea typeface="ＭＳ Ｐゴシック" panose="020B0600070205080204" pitchFamily="50" charset="-128"/>
              </a:rPr>
              <a:t>】</a:t>
            </a:r>
            <a:endParaRPr lang="ja-JP" altLang="en-US" sz="1400" dirty="0">
              <a:solidFill>
                <a:prstClr val="black"/>
              </a:solidFill>
              <a:latin typeface="ＭＳ Ｐゴシック" panose="020B0600070205080204" pitchFamily="50" charset="-128"/>
              <a:ea typeface="ＭＳ Ｐゴシック" panose="020B0600070205080204" pitchFamily="50" charset="-128"/>
            </a:endParaRPr>
          </a:p>
          <a:p>
            <a:pPr marL="180000" indent="-180000" algn="just">
              <a:defRPr/>
            </a:pPr>
            <a:endParaRPr lang="ja-JP" altLang="en-US" sz="1400" dirty="0">
              <a:solidFill>
                <a:prstClr val="black"/>
              </a:solidFill>
              <a:latin typeface="ＭＳ Ｐゴシック" panose="020B0600070205080204" pitchFamily="50" charset="-128"/>
              <a:ea typeface="ＭＳ Ｐゴシック" panose="020B0600070205080204" pitchFamily="50" charset="-128"/>
            </a:endParaRPr>
          </a:p>
          <a:p>
            <a:pPr marL="180000" indent="-180000" algn="just">
              <a:defRPr/>
            </a:pPr>
            <a:r>
              <a:rPr lang="ja-JP" altLang="en-US" sz="1400" u="sng" dirty="0">
                <a:solidFill>
                  <a:prstClr val="black"/>
                </a:solidFill>
                <a:latin typeface="ＭＳ Ｐゴシック" panose="020B0600070205080204" pitchFamily="50" charset="-128"/>
                <a:ea typeface="ＭＳ Ｐゴシック" panose="020B0600070205080204" pitchFamily="50" charset="-128"/>
              </a:rPr>
              <a:t>○頻回な利用者の状態変化等の把握等に対する評価の創設</a:t>
            </a:r>
          </a:p>
          <a:p>
            <a:pPr marL="180000" indent="-180000" algn="just">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　　末期の悪性腫瘍の利用者又はその家族の同意を得た上で、</a:t>
            </a:r>
            <a:r>
              <a:rPr lang="ja-JP" altLang="en-US" sz="1400" b="1" u="sng" dirty="0">
                <a:solidFill>
                  <a:srgbClr val="FF0000"/>
                </a:solidFill>
                <a:latin typeface="ＭＳ Ｐゴシック" panose="020B0600070205080204" pitchFamily="50" charset="-128"/>
                <a:ea typeface="ＭＳ Ｐゴシック" panose="020B0600070205080204" pitchFamily="50" charset="-128"/>
              </a:rPr>
              <a:t>主治の医師等の助言</a:t>
            </a:r>
            <a:r>
              <a:rPr lang="ja-JP" altLang="en-US" sz="1400" dirty="0">
                <a:solidFill>
                  <a:prstClr val="black"/>
                </a:solidFill>
                <a:latin typeface="ＭＳ Ｐゴシック" panose="020B0600070205080204" pitchFamily="50" charset="-128"/>
                <a:ea typeface="ＭＳ Ｐゴシック" panose="020B0600070205080204" pitchFamily="50" charset="-128"/>
              </a:rPr>
              <a:t>を得つつ、ターミナル期に通常よりも頻回な訪問により利用者の状態変化やサービス変更の必要性を把握するとともに、そこで</a:t>
            </a:r>
            <a:r>
              <a:rPr lang="ja-JP" altLang="en-US" sz="1400" b="1" u="sng" dirty="0">
                <a:solidFill>
                  <a:srgbClr val="FF0000"/>
                </a:solidFill>
                <a:latin typeface="ＭＳ Ｐゴシック" panose="020B0600070205080204" pitchFamily="50" charset="-128"/>
                <a:ea typeface="ＭＳ Ｐゴシック" panose="020B0600070205080204" pitchFamily="50" charset="-128"/>
              </a:rPr>
              <a:t>把握した利用者の心身の状況等の情報</a:t>
            </a:r>
            <a:r>
              <a:rPr lang="ja-JP" altLang="en-US" sz="1400" dirty="0">
                <a:solidFill>
                  <a:prstClr val="black"/>
                </a:solidFill>
                <a:latin typeface="ＭＳ Ｐゴシック" panose="020B0600070205080204" pitchFamily="50" charset="-128"/>
                <a:ea typeface="ＭＳ Ｐゴシック" panose="020B0600070205080204" pitchFamily="50" charset="-128"/>
              </a:rPr>
              <a:t>を記録し、</a:t>
            </a:r>
            <a:r>
              <a:rPr lang="ja-JP" altLang="en-US" sz="1400" b="1" u="sng" dirty="0">
                <a:solidFill>
                  <a:srgbClr val="FF0000"/>
                </a:solidFill>
                <a:latin typeface="ＭＳ Ｐゴシック" panose="020B0600070205080204" pitchFamily="50" charset="-128"/>
                <a:ea typeface="ＭＳ Ｐゴシック" panose="020B0600070205080204" pitchFamily="50" charset="-128"/>
              </a:rPr>
              <a:t>主治の医師等</a:t>
            </a:r>
            <a:r>
              <a:rPr lang="ja-JP" altLang="en-US" sz="1400" dirty="0">
                <a:solidFill>
                  <a:prstClr val="black"/>
                </a:solidFill>
                <a:latin typeface="ＭＳ Ｐゴシック" panose="020B0600070205080204" pitchFamily="50" charset="-128"/>
                <a:ea typeface="ＭＳ Ｐゴシック" panose="020B0600070205080204" pitchFamily="50" charset="-128"/>
              </a:rPr>
              <a:t>や居宅サービス事業者</a:t>
            </a:r>
            <a:r>
              <a:rPr lang="ja-JP" altLang="en-US" sz="1400" b="1" u="sng" dirty="0">
                <a:solidFill>
                  <a:srgbClr val="FF0000"/>
                </a:solidFill>
                <a:latin typeface="ＭＳ Ｐゴシック" panose="020B0600070205080204" pitchFamily="50" charset="-128"/>
                <a:ea typeface="ＭＳ Ｐゴシック" panose="020B0600070205080204" pitchFamily="50" charset="-128"/>
              </a:rPr>
              <a:t>へ提供</a:t>
            </a:r>
            <a:r>
              <a:rPr lang="ja-JP" altLang="en-US" sz="1400" dirty="0">
                <a:solidFill>
                  <a:prstClr val="black"/>
                </a:solidFill>
                <a:latin typeface="ＭＳ Ｐゴシック" panose="020B0600070205080204" pitchFamily="50" charset="-128"/>
                <a:ea typeface="ＭＳ Ｐゴシック" panose="020B0600070205080204" pitchFamily="50" charset="-128"/>
              </a:rPr>
              <a:t>した場合を新たに評価する。</a:t>
            </a:r>
          </a:p>
        </p:txBody>
      </p:sp>
      <p:sp>
        <p:nvSpPr>
          <p:cNvPr id="2" name="テキスト ボックス 1"/>
          <p:cNvSpPr txBox="1"/>
          <p:nvPr/>
        </p:nvSpPr>
        <p:spPr>
          <a:xfrm>
            <a:off x="5313614" y="3325561"/>
            <a:ext cx="3816424" cy="307777"/>
          </a:xfrm>
          <a:prstGeom prst="rect">
            <a:avLst/>
          </a:prstGeom>
          <a:ln w="12700">
            <a:solidFill>
              <a:schemeClr val="accent6">
                <a:lumMod val="75000"/>
              </a:schemeClr>
            </a:solidFill>
          </a:ln>
        </p:spPr>
        <p:style>
          <a:lnRef idx="3">
            <a:schemeClr val="lt1"/>
          </a:lnRef>
          <a:fillRef idx="1">
            <a:schemeClr val="accent6"/>
          </a:fillRef>
          <a:effectRef idx="1">
            <a:schemeClr val="accent6"/>
          </a:effectRef>
          <a:fontRef idx="minor">
            <a:schemeClr val="lt1"/>
          </a:fontRef>
        </p:style>
        <p:txBody>
          <a:bodyPr wrap="square" rtlCol="0">
            <a:spAutoFit/>
          </a:bodyPr>
          <a:lstStyle/>
          <a:p>
            <a:pPr algn="ct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介護報酬改定における対応（居宅介護支援）</a:t>
            </a:r>
          </a:p>
        </p:txBody>
      </p:sp>
      <p:sp>
        <p:nvSpPr>
          <p:cNvPr id="34" name="テキスト ボックス 33">
            <a:extLst>
              <a:ext uri="{FF2B5EF4-FFF2-40B4-BE49-F238E27FC236}">
                <a16:creationId xmlns="" xmlns:a16="http://schemas.microsoft.com/office/drawing/2014/main" id="{E13CAC90-6E87-44D8-8A0A-2E18B10ABD88}"/>
              </a:ext>
            </a:extLst>
          </p:cNvPr>
          <p:cNvSpPr txBox="1"/>
          <p:nvPr/>
        </p:nvSpPr>
        <p:spPr>
          <a:xfrm>
            <a:off x="270266" y="1808188"/>
            <a:ext cx="2509208" cy="307777"/>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wrap="square" rtlCol="0">
            <a:spAutoFit/>
          </a:bodyPr>
          <a:lstStyle/>
          <a:p>
            <a:pPr algn="ctr">
              <a:defRPr/>
            </a:pPr>
            <a:r>
              <a:rPr lang="ja-JP" altLang="en-US" sz="1400" b="1" dirty="0">
                <a:solidFill>
                  <a:prstClr val="black"/>
                </a:solidFill>
                <a:latin typeface="ＭＳ Ｐゴシック" panose="020B0600070205080204" pitchFamily="50" charset="-128"/>
              </a:rPr>
              <a:t>介護報酬改定における対応</a:t>
            </a:r>
          </a:p>
        </p:txBody>
      </p:sp>
      <p:sp>
        <p:nvSpPr>
          <p:cNvPr id="4" name="テキスト ボックス 3"/>
          <p:cNvSpPr txBox="1"/>
          <p:nvPr/>
        </p:nvSpPr>
        <p:spPr>
          <a:xfrm>
            <a:off x="194471" y="3627505"/>
            <a:ext cx="4290477" cy="2451953"/>
          </a:xfrm>
          <a:prstGeom prst="rect">
            <a:avLst/>
          </a:prstGeom>
          <a:solidFill>
            <a:schemeClr val="accent2">
              <a:lumMod val="20000"/>
              <a:lumOff val="80000"/>
            </a:schemeClr>
          </a:solidFill>
          <a:ln>
            <a:solidFill>
              <a:schemeClr val="accent2">
                <a:lumMod val="75000"/>
              </a:schemeClr>
            </a:solidFill>
          </a:ln>
        </p:spPr>
        <p:txBody>
          <a:bodyPr wrap="square" rtlCol="0">
            <a:spAutoFit/>
          </a:bodyPr>
          <a:lstStyle/>
          <a:p>
            <a:pPr>
              <a:lnSpc>
                <a:spcPts val="2300"/>
              </a:lnSpc>
            </a:pPr>
            <a:r>
              <a:rPr lang="ja-JP" altLang="en-US" sz="1400" u="sng" dirty="0">
                <a:solidFill>
                  <a:prstClr val="black"/>
                </a:solidFill>
                <a:latin typeface="ＭＳ Ｐゴシック" panose="020B0600070205080204" pitchFamily="50" charset="-128"/>
                <a:ea typeface="ＭＳ Ｐゴシック" panose="020B0600070205080204" pitchFamily="50" charset="-128"/>
              </a:rPr>
              <a:t>〇在宅時医学総合管理料及び在宅がん医療総合診療料の要件（抜粋）</a:t>
            </a:r>
            <a:endParaRPr lang="en-US" altLang="ja-JP" sz="1400" u="sng" dirty="0">
              <a:solidFill>
                <a:prstClr val="black"/>
              </a:solidFill>
              <a:latin typeface="ＭＳ Ｐゴシック" panose="020B0600070205080204" pitchFamily="50" charset="-128"/>
              <a:ea typeface="ＭＳ Ｐゴシック" panose="020B0600070205080204" pitchFamily="50" charset="-128"/>
            </a:endParaRPr>
          </a:p>
          <a:p>
            <a:pPr>
              <a:lnSpc>
                <a:spcPts val="2300"/>
              </a:lnSpc>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179388" indent="-179388">
              <a:lnSpc>
                <a:spcPts val="2300"/>
              </a:lnSpc>
            </a:pPr>
            <a:r>
              <a:rPr lang="ja-JP" altLang="en-US" sz="1400" dirty="0">
                <a:solidFill>
                  <a:prstClr val="black"/>
                </a:solidFill>
                <a:latin typeface="ＭＳ Ｐゴシック" panose="020B0600070205080204" pitchFamily="50" charset="-128"/>
                <a:ea typeface="ＭＳ Ｐゴシック" panose="020B0600070205080204" pitchFamily="50" charset="-128"/>
              </a:rPr>
              <a:t>　　　悪性腫瘍と診断された患者については、　医学的に末期であると判断した段階で、当該患者を担当する介護支援専門員に対し、予後及び今後想定される病状の変化、病状の変化に合わせて必要となるサービス等について、提示情報提供すること。</a:t>
            </a:r>
          </a:p>
        </p:txBody>
      </p:sp>
      <p:sp>
        <p:nvSpPr>
          <p:cNvPr id="12" name="Rectangle 36">
            <a:extLst>
              <a:ext uri="{FF2B5EF4-FFF2-40B4-BE49-F238E27FC236}">
                <a16:creationId xmlns="" xmlns:a16="http://schemas.microsoft.com/office/drawing/2014/main" id="{BBBB9D20-7B12-4468-80D2-96DA63376DB1}"/>
              </a:ext>
            </a:extLst>
          </p:cNvPr>
          <p:cNvSpPr>
            <a:spLocks noChangeArrowheads="1"/>
          </p:cNvSpPr>
          <p:nvPr/>
        </p:nvSpPr>
        <p:spPr bwMode="auto">
          <a:xfrm>
            <a:off x="270265" y="774745"/>
            <a:ext cx="2509208" cy="313517"/>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lgn="ctr">
              <a:defRPr/>
            </a:pPr>
            <a:r>
              <a:rPr lang="ja-JP" altLang="en-US" sz="1400" b="1" dirty="0">
                <a:solidFill>
                  <a:prstClr val="black"/>
                </a:solidFill>
                <a:latin typeface="ＭＳ Ｐゴシック" panose="020B0600070205080204" pitchFamily="50" charset="-128"/>
              </a:rPr>
              <a:t>診療報酬改定における対応</a:t>
            </a:r>
            <a:endParaRPr lang="en-US" altLang="ja-JP" sz="1400" b="1" dirty="0">
              <a:solidFill>
                <a:prstClr val="black"/>
              </a:solidFill>
              <a:latin typeface="ＭＳ Ｐゴシック" panose="020B0600070205080204" pitchFamily="50" charset="-128"/>
            </a:endParaRPr>
          </a:p>
        </p:txBody>
      </p:sp>
      <p:sp>
        <p:nvSpPr>
          <p:cNvPr id="13" name="Rectangle 36">
            <a:extLst>
              <a:ext uri="{FF2B5EF4-FFF2-40B4-BE49-F238E27FC236}">
                <a16:creationId xmlns="" xmlns:a16="http://schemas.microsoft.com/office/drawing/2014/main" id="{BBBB9D20-7B12-4468-80D2-96DA63376DB1}"/>
              </a:ext>
            </a:extLst>
          </p:cNvPr>
          <p:cNvSpPr>
            <a:spLocks noChangeArrowheads="1"/>
          </p:cNvSpPr>
          <p:nvPr/>
        </p:nvSpPr>
        <p:spPr bwMode="auto">
          <a:xfrm>
            <a:off x="503611" y="3312861"/>
            <a:ext cx="3570598" cy="313517"/>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lgn="ctr">
              <a:defRPr/>
            </a:pPr>
            <a:r>
              <a:rPr lang="ja-JP" altLang="en-US" sz="1400" dirty="0">
                <a:solidFill>
                  <a:prstClr val="black"/>
                </a:solidFill>
                <a:latin typeface="ＭＳ Ｐゴシック" panose="020B0600070205080204" pitchFamily="50" charset="-128"/>
              </a:rPr>
              <a:t>診療報酬改定における対応（通知抜粋）</a:t>
            </a:r>
            <a:endParaRPr lang="en-US" altLang="ja-JP" sz="1400" dirty="0">
              <a:solidFill>
                <a:prstClr val="black"/>
              </a:solidFill>
              <a:latin typeface="ＭＳ Ｐゴシック" panose="020B0600070205080204" pitchFamily="50" charset="-128"/>
            </a:endParaRPr>
          </a:p>
        </p:txBody>
      </p:sp>
      <p:sp>
        <p:nvSpPr>
          <p:cNvPr id="15" name="Rectangle 2"/>
          <p:cNvSpPr>
            <a:spLocks noChangeArrowheads="1"/>
          </p:cNvSpPr>
          <p:nvPr/>
        </p:nvSpPr>
        <p:spPr bwMode="auto">
          <a:xfrm>
            <a:off x="195269" y="4595"/>
            <a:ext cx="9517327" cy="43311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５．医療と介護の同時改定</a:t>
            </a:r>
          </a:p>
        </p:txBody>
      </p:sp>
      <p:sp>
        <p:nvSpPr>
          <p:cNvPr id="16" name="Rectangle 36"/>
          <p:cNvSpPr>
            <a:spLocks noChangeArrowheads="1"/>
          </p:cNvSpPr>
          <p:nvPr/>
        </p:nvSpPr>
        <p:spPr bwMode="auto">
          <a:xfrm>
            <a:off x="35871" y="443133"/>
            <a:ext cx="6069257" cy="31857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a:cs typeface="+mn-cs"/>
              </a:rPr>
              <a:t>（４）訪問診療の主治医とケアマネージャとの連携強化</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a:cs typeface="+mn-cs"/>
            </a:endParaRP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170</a:t>
            </a:fld>
            <a:endParaRPr lang="ja-JP" altLang="en-US" sz="1600" dirty="0">
              <a:solidFill>
                <a:prstClr val="black"/>
              </a:solidFill>
              <a:ea typeface="ＭＳ Ｐゴシック"/>
            </a:endParaRPr>
          </a:p>
        </p:txBody>
      </p:sp>
      <p:sp>
        <p:nvSpPr>
          <p:cNvPr id="18" name="テキスト ボックス 17"/>
          <p:cNvSpPr txBox="1"/>
          <p:nvPr/>
        </p:nvSpPr>
        <p:spPr>
          <a:xfrm>
            <a:off x="3767037" y="3233637"/>
            <a:ext cx="110313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279</a:t>
            </a:r>
          </a:p>
        </p:txBody>
      </p:sp>
    </p:spTree>
    <p:extLst>
      <p:ext uri="{BB962C8B-B14F-4D97-AF65-F5344CB8AC3E}">
        <p14:creationId xmlns:p14="http://schemas.microsoft.com/office/powerpoint/2010/main" val="333863868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下矢印 123"/>
          <p:cNvSpPr/>
          <p:nvPr/>
        </p:nvSpPr>
        <p:spPr>
          <a:xfrm>
            <a:off x="5799410" y="2183658"/>
            <a:ext cx="441104" cy="4270227"/>
          </a:xfrm>
          <a:prstGeom prst="downArrow">
            <a:avLst/>
          </a:prstGeom>
          <a:solidFill>
            <a:schemeClr val="accent3">
              <a:lumMod val="60000"/>
              <a:lumOff val="40000"/>
            </a:schemeClr>
          </a:solidFill>
          <a:ln w="12700" cap="flat" cmpd="sng" algn="ctr">
            <a:solidFill>
              <a:schemeClr val="accent3">
                <a:lumMod val="60000"/>
                <a:lumOff val="40000"/>
              </a:schemeClr>
            </a:solidFill>
            <a:prstDash val="solid"/>
            <a:miter lim="800000"/>
          </a:ln>
          <a:effectLst/>
        </p:spPr>
        <p:txBody>
          <a:bodyPr rtlCol="0" anchor="ctr"/>
          <a:lstStyle/>
          <a:p>
            <a:pPr algn="ctr">
              <a:defRPr/>
            </a:pPr>
            <a:endParaRPr kumimoji="0" lang="ja-JP" altLang="en-US" sz="1100" kern="0" dirty="0">
              <a:solidFill>
                <a:prstClr val="black"/>
              </a:solidFill>
              <a:latin typeface="ＭＳ Ｐゴシック" panose="020B0600070205080204" pitchFamily="50" charset="-128"/>
              <a:cs typeface="メイリオ" panose="020B0604030504040204" pitchFamily="50" charset="-128"/>
            </a:endParaRPr>
          </a:p>
        </p:txBody>
      </p:sp>
      <p:sp>
        <p:nvSpPr>
          <p:cNvPr id="125" name="下矢印 124"/>
          <p:cNvSpPr/>
          <p:nvPr/>
        </p:nvSpPr>
        <p:spPr>
          <a:xfrm>
            <a:off x="4932098" y="2183658"/>
            <a:ext cx="441104" cy="4270227"/>
          </a:xfrm>
          <a:prstGeom prst="downArrow">
            <a:avLst/>
          </a:prstGeom>
          <a:solidFill>
            <a:schemeClr val="accent1">
              <a:lumMod val="40000"/>
              <a:lumOff val="60000"/>
            </a:schemeClr>
          </a:solidFill>
          <a:ln w="12700" cap="flat" cmpd="sng" algn="ctr">
            <a:noFill/>
            <a:prstDash val="solid"/>
            <a:miter lim="800000"/>
          </a:ln>
          <a:effectLst/>
        </p:spPr>
        <p:txBody>
          <a:bodyPr rtlCol="0" anchor="ctr"/>
          <a:lstStyle/>
          <a:p>
            <a:pPr algn="ctr">
              <a:defRPr/>
            </a:pPr>
            <a:endParaRPr kumimoji="0" lang="ja-JP" altLang="en-US" sz="1100" kern="0" dirty="0">
              <a:solidFill>
                <a:prstClr val="black"/>
              </a:solidFill>
              <a:latin typeface="ＭＳ Ｐゴシック" panose="020B0600070205080204" pitchFamily="50" charset="-128"/>
              <a:cs typeface="メイリオ" panose="020B0604030504040204" pitchFamily="50" charset="-128"/>
            </a:endParaRPr>
          </a:p>
        </p:txBody>
      </p:sp>
      <p:sp>
        <p:nvSpPr>
          <p:cNvPr id="126" name="テキスト ボックス 125"/>
          <p:cNvSpPr txBox="1"/>
          <p:nvPr/>
        </p:nvSpPr>
        <p:spPr>
          <a:xfrm>
            <a:off x="4819032" y="1067584"/>
            <a:ext cx="897000" cy="468000"/>
          </a:xfrm>
          <a:prstGeom prst="rect">
            <a:avLst/>
          </a:prstGeom>
          <a:solidFill>
            <a:schemeClr val="accent1">
              <a:lumMod val="40000"/>
              <a:lumOff val="60000"/>
            </a:schemeClr>
          </a:solidFill>
        </p:spPr>
        <p:txBody>
          <a:bodyPr wrap="square" rtlCol="0">
            <a:spAutoFit/>
          </a:bodyPr>
          <a:lstStyle/>
          <a:p>
            <a:r>
              <a:rPr lang="ja-JP" altLang="en-US" sz="1200" dirty="0">
                <a:solidFill>
                  <a:prstClr val="black"/>
                </a:solidFill>
              </a:rPr>
              <a:t>訪問診療の医師等</a:t>
            </a:r>
          </a:p>
        </p:txBody>
      </p:sp>
      <p:sp>
        <p:nvSpPr>
          <p:cNvPr id="127" name="テキスト ボックス 126"/>
          <p:cNvSpPr txBox="1"/>
          <p:nvPr/>
        </p:nvSpPr>
        <p:spPr>
          <a:xfrm>
            <a:off x="5796510" y="1067584"/>
            <a:ext cx="513282" cy="523220"/>
          </a:xfrm>
          <a:prstGeom prst="rect">
            <a:avLst/>
          </a:prstGeom>
          <a:solidFill>
            <a:schemeClr val="accent3">
              <a:lumMod val="40000"/>
              <a:lumOff val="60000"/>
            </a:schemeClr>
          </a:solidFill>
        </p:spPr>
        <p:txBody>
          <a:bodyPr wrap="none" rtlCol="0">
            <a:spAutoFit/>
          </a:bodyPr>
          <a:lstStyle/>
          <a:p>
            <a:r>
              <a:rPr lang="ja-JP" altLang="en-US" sz="1400" dirty="0">
                <a:solidFill>
                  <a:prstClr val="black"/>
                </a:solidFill>
              </a:rPr>
              <a:t>ケア</a:t>
            </a:r>
            <a:endParaRPr lang="en-US" altLang="ja-JP" sz="1400" dirty="0">
              <a:solidFill>
                <a:prstClr val="black"/>
              </a:solidFill>
            </a:endParaRPr>
          </a:p>
          <a:p>
            <a:r>
              <a:rPr lang="ja-JP" altLang="en-US" sz="1400" dirty="0">
                <a:solidFill>
                  <a:prstClr val="black"/>
                </a:solidFill>
              </a:rPr>
              <a:t>マネ</a:t>
            </a:r>
          </a:p>
        </p:txBody>
      </p:sp>
      <p:cxnSp>
        <p:nvCxnSpPr>
          <p:cNvPr id="128" name="直線矢印コネクタ 127"/>
          <p:cNvCxnSpPr/>
          <p:nvPr/>
        </p:nvCxnSpPr>
        <p:spPr>
          <a:xfrm>
            <a:off x="5122014" y="2343561"/>
            <a:ext cx="897000" cy="0"/>
          </a:xfrm>
          <a:prstGeom prst="straightConnector1">
            <a:avLst/>
          </a:prstGeom>
          <a:ln w="57150">
            <a:solidFill>
              <a:srgbClr val="FFFF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29" name="正方形/長方形 128"/>
          <p:cNvSpPr/>
          <p:nvPr/>
        </p:nvSpPr>
        <p:spPr>
          <a:xfrm>
            <a:off x="4958517" y="1627340"/>
            <a:ext cx="2418000" cy="558461"/>
          </a:xfrm>
          <a:prstGeom prst="rect">
            <a:avLst/>
          </a:prstGeom>
          <a:solidFill>
            <a:schemeClr val="bg1"/>
          </a:solidFill>
          <a:ln w="38100" cap="flat" cmpd="sng" algn="ctr">
            <a:solidFill>
              <a:schemeClr val="accent4"/>
            </a:solidFill>
            <a:prstDash val="solid"/>
            <a:miter lim="800000"/>
          </a:ln>
          <a:effectLst/>
        </p:spPr>
        <p:txBody>
          <a:bodyPr rtlCol="0" anchor="ctr"/>
          <a:lstStyle/>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悪性腫瘍のために</a:t>
            </a:r>
            <a:endParaRPr kumimoji="0" lang="en-US" altLang="ja-JP" sz="1200" kern="0" dirty="0">
              <a:solidFill>
                <a:prstClr val="black"/>
              </a:solidFill>
              <a:latin typeface="ＭＳ Ｐゴシック" panose="020B0600070205080204" pitchFamily="50" charset="-128"/>
              <a:cs typeface="メイリオ" panose="020B0604030504040204" pitchFamily="50" charset="-128"/>
            </a:endParaRPr>
          </a:p>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在宅療養開始</a:t>
            </a:r>
          </a:p>
        </p:txBody>
      </p:sp>
      <p:sp>
        <p:nvSpPr>
          <p:cNvPr id="130" name="テキスト ボックス 129"/>
          <p:cNvSpPr txBox="1"/>
          <p:nvPr/>
        </p:nvSpPr>
        <p:spPr>
          <a:xfrm>
            <a:off x="6710965" y="1067584"/>
            <a:ext cx="854721" cy="523220"/>
          </a:xfrm>
          <a:prstGeom prst="rect">
            <a:avLst/>
          </a:prstGeom>
          <a:solidFill>
            <a:schemeClr val="accent6">
              <a:lumMod val="40000"/>
              <a:lumOff val="60000"/>
            </a:schemeClr>
          </a:solidFill>
        </p:spPr>
        <p:txBody>
          <a:bodyPr wrap="none" rtlCol="0">
            <a:spAutoFit/>
          </a:bodyPr>
          <a:lstStyle/>
          <a:p>
            <a:pPr algn="ctr"/>
            <a:r>
              <a:rPr lang="ja-JP" altLang="en-US" sz="1400" dirty="0">
                <a:solidFill>
                  <a:prstClr val="black"/>
                </a:solidFill>
              </a:rPr>
              <a:t>サービス</a:t>
            </a:r>
            <a:endParaRPr lang="en-US" altLang="ja-JP" sz="1400" dirty="0">
              <a:solidFill>
                <a:prstClr val="black"/>
              </a:solidFill>
            </a:endParaRPr>
          </a:p>
          <a:p>
            <a:pPr algn="ctr"/>
            <a:r>
              <a:rPr lang="ja-JP" altLang="en-US" sz="1400" dirty="0">
                <a:solidFill>
                  <a:prstClr val="black"/>
                </a:solidFill>
              </a:rPr>
              <a:t>事業者</a:t>
            </a:r>
          </a:p>
        </p:txBody>
      </p:sp>
      <p:sp>
        <p:nvSpPr>
          <p:cNvPr id="131" name="下矢印 130"/>
          <p:cNvSpPr/>
          <p:nvPr/>
        </p:nvSpPr>
        <p:spPr>
          <a:xfrm>
            <a:off x="6985723" y="2195025"/>
            <a:ext cx="441104" cy="4270227"/>
          </a:xfrm>
          <a:prstGeom prst="downArrow">
            <a:avLst/>
          </a:prstGeom>
          <a:solidFill>
            <a:schemeClr val="accent6">
              <a:lumMod val="40000"/>
              <a:lumOff val="60000"/>
            </a:schemeClr>
          </a:solidFill>
          <a:ln w="12700" cap="flat" cmpd="sng" algn="ctr">
            <a:noFill/>
            <a:prstDash val="solid"/>
            <a:miter lim="800000"/>
          </a:ln>
          <a:effectLst/>
        </p:spPr>
        <p:txBody>
          <a:bodyPr rtlCol="0" anchor="ctr"/>
          <a:lstStyle/>
          <a:p>
            <a:pPr algn="ctr">
              <a:defRPr/>
            </a:pPr>
            <a:endParaRPr kumimoji="0" lang="ja-JP" altLang="en-US" sz="1100" kern="0" dirty="0">
              <a:solidFill>
                <a:prstClr val="black"/>
              </a:solidFill>
              <a:latin typeface="ＭＳ Ｐゴシック" panose="020B0600070205080204" pitchFamily="50" charset="-128"/>
              <a:cs typeface="メイリオ" panose="020B0604030504040204" pitchFamily="50" charset="-128"/>
            </a:endParaRPr>
          </a:p>
        </p:txBody>
      </p:sp>
      <p:cxnSp>
        <p:nvCxnSpPr>
          <p:cNvPr id="133" name="直線矢印コネクタ 132"/>
          <p:cNvCxnSpPr/>
          <p:nvPr/>
        </p:nvCxnSpPr>
        <p:spPr>
          <a:xfrm>
            <a:off x="5046839" y="2714585"/>
            <a:ext cx="2207678" cy="0"/>
          </a:xfrm>
          <a:prstGeom prst="straightConnector1">
            <a:avLst/>
          </a:prstGeom>
          <a:ln w="57150">
            <a:solidFill>
              <a:srgbClr val="FFFF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4" name="テキスト ボックス 133"/>
          <p:cNvSpPr txBox="1"/>
          <p:nvPr/>
        </p:nvSpPr>
        <p:spPr>
          <a:xfrm>
            <a:off x="5331817" y="2752688"/>
            <a:ext cx="1670452" cy="461665"/>
          </a:xfrm>
          <a:prstGeom prst="rect">
            <a:avLst/>
          </a:prstGeom>
          <a:noFill/>
        </p:spPr>
        <p:txBody>
          <a:bodyPr wrap="square" rtlCol="0">
            <a:spAutoFit/>
          </a:bodyPr>
          <a:lstStyle/>
          <a:p>
            <a:r>
              <a:rPr lang="ja-JP" altLang="en-US" sz="1200" dirty="0">
                <a:solidFill>
                  <a:prstClr val="black"/>
                </a:solidFill>
              </a:rPr>
              <a:t>サービス担当者会議</a:t>
            </a:r>
            <a:endParaRPr lang="en-US" altLang="ja-JP" sz="1200" dirty="0">
              <a:solidFill>
                <a:prstClr val="black"/>
              </a:solidFill>
            </a:endParaRPr>
          </a:p>
          <a:p>
            <a:r>
              <a:rPr lang="ja-JP" altLang="en-US" sz="1200" dirty="0">
                <a:solidFill>
                  <a:prstClr val="black"/>
                </a:solidFill>
              </a:rPr>
              <a:t>ケアプラン変更</a:t>
            </a:r>
          </a:p>
        </p:txBody>
      </p:sp>
      <p:sp>
        <p:nvSpPr>
          <p:cNvPr id="136" name="テキスト ボックス 135"/>
          <p:cNvSpPr txBox="1"/>
          <p:nvPr/>
        </p:nvSpPr>
        <p:spPr>
          <a:xfrm>
            <a:off x="5166475" y="2329798"/>
            <a:ext cx="907241" cy="276999"/>
          </a:xfrm>
          <a:prstGeom prst="rect">
            <a:avLst/>
          </a:prstGeom>
          <a:noFill/>
        </p:spPr>
        <p:txBody>
          <a:bodyPr wrap="square" rtlCol="0">
            <a:spAutoFit/>
          </a:bodyPr>
          <a:lstStyle/>
          <a:p>
            <a:pPr algn="ctr"/>
            <a:r>
              <a:rPr lang="ja-JP" altLang="en-US" sz="1200" dirty="0">
                <a:solidFill>
                  <a:prstClr val="black"/>
                </a:solidFill>
              </a:rPr>
              <a:t>意見聴取</a:t>
            </a:r>
          </a:p>
        </p:txBody>
      </p:sp>
      <p:sp>
        <p:nvSpPr>
          <p:cNvPr id="139" name="正方形/長方形 138"/>
          <p:cNvSpPr/>
          <p:nvPr/>
        </p:nvSpPr>
        <p:spPr>
          <a:xfrm>
            <a:off x="4958519" y="6465252"/>
            <a:ext cx="2418000" cy="324000"/>
          </a:xfrm>
          <a:prstGeom prst="rect">
            <a:avLst/>
          </a:prstGeom>
          <a:solidFill>
            <a:schemeClr val="bg1"/>
          </a:solidFill>
          <a:ln w="38100" cap="flat" cmpd="sng" algn="ctr">
            <a:solidFill>
              <a:schemeClr val="accent4"/>
            </a:solidFill>
            <a:prstDash val="solid"/>
            <a:miter lim="800000"/>
          </a:ln>
          <a:effectLst/>
        </p:spPr>
        <p:txBody>
          <a:bodyPr rtlCol="0" anchor="ctr"/>
          <a:lstStyle/>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看取り</a:t>
            </a:r>
          </a:p>
        </p:txBody>
      </p:sp>
      <p:sp>
        <p:nvSpPr>
          <p:cNvPr id="141" name="正方形/長方形 140"/>
          <p:cNvSpPr/>
          <p:nvPr/>
        </p:nvSpPr>
        <p:spPr>
          <a:xfrm>
            <a:off x="4949901" y="5027188"/>
            <a:ext cx="2411975" cy="260387"/>
          </a:xfrm>
          <a:prstGeom prst="rect">
            <a:avLst/>
          </a:prstGeom>
          <a:solidFill>
            <a:srgbClr val="A5A5A5">
              <a:lumMod val="20000"/>
              <a:lumOff val="80000"/>
            </a:srgbClr>
          </a:solidFill>
          <a:ln w="12700" cap="flat" cmpd="sng" algn="ctr">
            <a:solidFill>
              <a:srgbClr val="A5A5A5"/>
            </a:solidFill>
            <a:prstDash val="solid"/>
            <a:miter lim="800000"/>
          </a:ln>
          <a:effectLst/>
        </p:spPr>
        <p:txBody>
          <a:bodyPr rtlCol="0" anchor="ctr"/>
          <a:lstStyle/>
          <a:p>
            <a:pPr algn="ctr">
              <a:defRPr/>
            </a:pPr>
            <a:r>
              <a:rPr kumimoji="0" lang="ja-JP" altLang="en-US" sz="1100" kern="0" dirty="0">
                <a:solidFill>
                  <a:prstClr val="black"/>
                </a:solidFill>
                <a:latin typeface="ＭＳ Ｐゴシック" panose="020B0600070205080204" pitchFamily="50" charset="-128"/>
                <a:cs typeface="メイリオ" panose="020B0604030504040204" pitchFamily="50" charset="-128"/>
              </a:rPr>
              <a:t>状態変化</a:t>
            </a:r>
            <a:r>
              <a:rPr kumimoji="0" lang="en-US" altLang="ja-JP" sz="1100" kern="0" dirty="0">
                <a:solidFill>
                  <a:prstClr val="black"/>
                </a:solidFill>
                <a:latin typeface="ＭＳ Ｐゴシック" panose="020B0600070205080204" pitchFamily="50" charset="-128"/>
                <a:cs typeface="メイリオ" panose="020B0604030504040204" pitchFamily="50" charset="-128"/>
              </a:rPr>
              <a:t>A</a:t>
            </a:r>
          </a:p>
        </p:txBody>
      </p:sp>
      <p:sp>
        <p:nvSpPr>
          <p:cNvPr id="152" name="正方形/長方形 151"/>
          <p:cNvSpPr/>
          <p:nvPr/>
        </p:nvSpPr>
        <p:spPr>
          <a:xfrm>
            <a:off x="4941087" y="5702359"/>
            <a:ext cx="2411975" cy="260387"/>
          </a:xfrm>
          <a:prstGeom prst="rect">
            <a:avLst/>
          </a:prstGeom>
          <a:solidFill>
            <a:srgbClr val="A5A5A5">
              <a:lumMod val="20000"/>
              <a:lumOff val="80000"/>
            </a:srgbClr>
          </a:solidFill>
          <a:ln w="12700" cap="flat" cmpd="sng" algn="ctr">
            <a:solidFill>
              <a:srgbClr val="A5A5A5"/>
            </a:solidFill>
            <a:prstDash val="solid"/>
            <a:miter lim="800000"/>
          </a:ln>
          <a:effectLst/>
        </p:spPr>
        <p:txBody>
          <a:bodyPr rtlCol="0" anchor="ctr"/>
          <a:lstStyle/>
          <a:p>
            <a:pPr algn="ctr">
              <a:defRPr/>
            </a:pPr>
            <a:r>
              <a:rPr kumimoji="0" lang="ja-JP" altLang="en-US" sz="1100" kern="0" dirty="0">
                <a:solidFill>
                  <a:prstClr val="black"/>
                </a:solidFill>
                <a:latin typeface="ＭＳ Ｐゴシック" panose="020B0600070205080204" pitchFamily="50" charset="-128"/>
                <a:cs typeface="メイリオ" panose="020B0604030504040204" pitchFamily="50" charset="-128"/>
              </a:rPr>
              <a:t>状態変化</a:t>
            </a:r>
            <a:r>
              <a:rPr kumimoji="0" lang="en-US" altLang="ja-JP" sz="1100" kern="0" dirty="0">
                <a:solidFill>
                  <a:prstClr val="black"/>
                </a:solidFill>
                <a:latin typeface="ＭＳ Ｐゴシック" panose="020B0600070205080204" pitchFamily="50" charset="-128"/>
                <a:cs typeface="メイリオ" panose="020B0604030504040204" pitchFamily="50" charset="-128"/>
              </a:rPr>
              <a:t>B</a:t>
            </a:r>
          </a:p>
        </p:txBody>
      </p:sp>
      <p:sp>
        <p:nvSpPr>
          <p:cNvPr id="154" name="円/楕円 153"/>
          <p:cNvSpPr/>
          <p:nvPr/>
        </p:nvSpPr>
        <p:spPr>
          <a:xfrm>
            <a:off x="4736191" y="4330135"/>
            <a:ext cx="2706358" cy="565452"/>
          </a:xfrm>
          <a:prstGeom prst="ellipse">
            <a:avLst/>
          </a:prstGeom>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b="1" dirty="0">
                <a:solidFill>
                  <a:srgbClr val="FF0000"/>
                </a:solidFill>
              </a:rPr>
              <a:t>サービス担当者会議</a:t>
            </a:r>
            <a:endParaRPr lang="en-US" altLang="ja-JP" sz="1200" b="1" dirty="0">
              <a:solidFill>
                <a:srgbClr val="FF0000"/>
              </a:solidFill>
            </a:endParaRPr>
          </a:p>
          <a:p>
            <a:pPr algn="ctr"/>
            <a:r>
              <a:rPr lang="ja-JP" altLang="en-US" sz="1200" b="1" dirty="0">
                <a:solidFill>
                  <a:srgbClr val="FF0000"/>
                </a:solidFill>
              </a:rPr>
              <a:t>ケアプラン作成</a:t>
            </a:r>
          </a:p>
        </p:txBody>
      </p:sp>
      <p:cxnSp>
        <p:nvCxnSpPr>
          <p:cNvPr id="155" name="直線矢印コネクタ 154"/>
          <p:cNvCxnSpPr/>
          <p:nvPr/>
        </p:nvCxnSpPr>
        <p:spPr>
          <a:xfrm>
            <a:off x="6063089" y="5428850"/>
            <a:ext cx="1012430" cy="0"/>
          </a:xfrm>
          <a:prstGeom prst="straightConnector1">
            <a:avLst/>
          </a:prstGeom>
          <a:ln w="57150">
            <a:solidFill>
              <a:srgbClr val="FFFF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56" name="テキスト ボックス 155"/>
          <p:cNvSpPr txBox="1"/>
          <p:nvPr/>
        </p:nvSpPr>
        <p:spPr>
          <a:xfrm>
            <a:off x="6157606" y="5415087"/>
            <a:ext cx="907241" cy="276999"/>
          </a:xfrm>
          <a:prstGeom prst="rect">
            <a:avLst/>
          </a:prstGeom>
          <a:noFill/>
        </p:spPr>
        <p:txBody>
          <a:bodyPr wrap="square" rtlCol="0">
            <a:spAutoFit/>
          </a:bodyPr>
          <a:lstStyle/>
          <a:p>
            <a:pPr algn="ctr"/>
            <a:r>
              <a:rPr lang="ja-JP" altLang="en-US" sz="1200" dirty="0">
                <a:solidFill>
                  <a:prstClr val="black"/>
                </a:solidFill>
              </a:rPr>
              <a:t>了解</a:t>
            </a:r>
          </a:p>
        </p:txBody>
      </p:sp>
      <p:cxnSp>
        <p:nvCxnSpPr>
          <p:cNvPr id="157" name="直線矢印コネクタ 156"/>
          <p:cNvCxnSpPr/>
          <p:nvPr/>
        </p:nvCxnSpPr>
        <p:spPr>
          <a:xfrm>
            <a:off x="6076847" y="6133675"/>
            <a:ext cx="1012430" cy="0"/>
          </a:xfrm>
          <a:prstGeom prst="straightConnector1">
            <a:avLst/>
          </a:prstGeom>
          <a:ln w="57150">
            <a:solidFill>
              <a:srgbClr val="FFFF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58" name="テキスト ボックス 157"/>
          <p:cNvSpPr txBox="1"/>
          <p:nvPr/>
        </p:nvSpPr>
        <p:spPr>
          <a:xfrm>
            <a:off x="6171365" y="6131321"/>
            <a:ext cx="907241" cy="276999"/>
          </a:xfrm>
          <a:prstGeom prst="rect">
            <a:avLst/>
          </a:prstGeom>
          <a:noFill/>
        </p:spPr>
        <p:txBody>
          <a:bodyPr wrap="square" rtlCol="0">
            <a:spAutoFit/>
          </a:bodyPr>
          <a:lstStyle/>
          <a:p>
            <a:pPr algn="ctr"/>
            <a:r>
              <a:rPr lang="ja-JP" altLang="en-US" sz="1200" dirty="0">
                <a:solidFill>
                  <a:prstClr val="black"/>
                </a:solidFill>
              </a:rPr>
              <a:t>了解</a:t>
            </a:r>
          </a:p>
        </p:txBody>
      </p:sp>
      <p:cxnSp>
        <p:nvCxnSpPr>
          <p:cNvPr id="159" name="直線矢印コネクタ 158"/>
          <p:cNvCxnSpPr/>
          <p:nvPr/>
        </p:nvCxnSpPr>
        <p:spPr>
          <a:xfrm>
            <a:off x="5122014" y="5413595"/>
            <a:ext cx="897000" cy="0"/>
          </a:xfrm>
          <a:prstGeom prst="straightConnector1">
            <a:avLst/>
          </a:prstGeom>
          <a:ln w="57150">
            <a:solidFill>
              <a:srgbClr val="FFFF00"/>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0" name="テキスト ボックス 159"/>
          <p:cNvSpPr txBox="1"/>
          <p:nvPr/>
        </p:nvSpPr>
        <p:spPr>
          <a:xfrm>
            <a:off x="5214376" y="5431574"/>
            <a:ext cx="608894" cy="276999"/>
          </a:xfrm>
          <a:prstGeom prst="rect">
            <a:avLst/>
          </a:prstGeom>
          <a:noFill/>
        </p:spPr>
        <p:txBody>
          <a:bodyPr wrap="square" rtlCol="0">
            <a:spAutoFit/>
          </a:bodyPr>
          <a:lstStyle/>
          <a:p>
            <a:r>
              <a:rPr lang="ja-JP" altLang="en-US" sz="1200" b="1" dirty="0">
                <a:solidFill>
                  <a:srgbClr val="FF0000"/>
                </a:solidFill>
              </a:rPr>
              <a:t>助言</a:t>
            </a:r>
          </a:p>
        </p:txBody>
      </p:sp>
      <p:cxnSp>
        <p:nvCxnSpPr>
          <p:cNvPr id="161" name="直線矢印コネクタ 160"/>
          <p:cNvCxnSpPr/>
          <p:nvPr/>
        </p:nvCxnSpPr>
        <p:spPr>
          <a:xfrm>
            <a:off x="5122014" y="6133675"/>
            <a:ext cx="897000" cy="0"/>
          </a:xfrm>
          <a:prstGeom prst="straightConnector1">
            <a:avLst/>
          </a:prstGeom>
          <a:ln w="57150">
            <a:solidFill>
              <a:srgbClr val="FFFF00"/>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2" name="テキスト ボックス 161"/>
          <p:cNvSpPr txBox="1"/>
          <p:nvPr/>
        </p:nvSpPr>
        <p:spPr>
          <a:xfrm>
            <a:off x="5269409" y="6131321"/>
            <a:ext cx="608894" cy="276999"/>
          </a:xfrm>
          <a:prstGeom prst="rect">
            <a:avLst/>
          </a:prstGeom>
          <a:noFill/>
        </p:spPr>
        <p:txBody>
          <a:bodyPr wrap="square" rtlCol="0">
            <a:spAutoFit/>
          </a:bodyPr>
          <a:lstStyle/>
          <a:p>
            <a:r>
              <a:rPr lang="ja-JP" altLang="en-US" sz="1200" b="1" dirty="0">
                <a:solidFill>
                  <a:srgbClr val="FF0000"/>
                </a:solidFill>
              </a:rPr>
              <a:t>助言</a:t>
            </a:r>
          </a:p>
        </p:txBody>
      </p:sp>
      <p:sp>
        <p:nvSpPr>
          <p:cNvPr id="164" name="テキスト ボックス 163"/>
          <p:cNvSpPr txBox="1"/>
          <p:nvPr/>
        </p:nvSpPr>
        <p:spPr>
          <a:xfrm>
            <a:off x="6304258" y="652975"/>
            <a:ext cx="2877711" cy="369332"/>
          </a:xfrm>
          <a:prstGeom prst="rect">
            <a:avLst/>
          </a:prstGeom>
          <a:noFill/>
        </p:spPr>
        <p:txBody>
          <a:bodyPr wrap="none" rtlCol="0">
            <a:spAutoFit/>
          </a:bodyPr>
          <a:lstStyle/>
          <a:p>
            <a:r>
              <a:rPr lang="ja-JP" altLang="en-US" b="1" u="sng" dirty="0">
                <a:solidFill>
                  <a:prstClr val="black"/>
                </a:solidFill>
              </a:rPr>
              <a:t>改定後</a:t>
            </a:r>
            <a:r>
              <a:rPr lang="ja-JP" altLang="en-US" sz="1200" b="1" u="sng" dirty="0">
                <a:solidFill>
                  <a:prstClr val="black"/>
                </a:solidFill>
              </a:rPr>
              <a:t>（以下の取扱いも可能となる。）</a:t>
            </a:r>
          </a:p>
        </p:txBody>
      </p:sp>
      <p:pic>
        <p:nvPicPr>
          <p:cNvPr id="165" name="Picture 2" descr="C:\Users\TNCGS\AppData\Local\Microsoft\Windows\Temporary Internet Files\Content.IE5\6F62ZV2M\gatag-00001657[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14543" y="3895146"/>
            <a:ext cx="588140" cy="423625"/>
          </a:xfrm>
          <a:prstGeom prst="rect">
            <a:avLst/>
          </a:prstGeom>
          <a:noFill/>
          <a:extLst>
            <a:ext uri="{909E8E84-426E-40DD-AFC4-6F175D3DCCD1}">
              <a14:hiddenFill xmlns:a14="http://schemas.microsoft.com/office/drawing/2010/main">
                <a:solidFill>
                  <a:srgbClr val="FFFFFF"/>
                </a:solidFill>
              </a14:hiddenFill>
            </a:ext>
          </a:extLst>
        </p:spPr>
      </p:pic>
      <p:sp>
        <p:nvSpPr>
          <p:cNvPr id="67" name="Rectangle 2"/>
          <p:cNvSpPr txBox="1">
            <a:spLocks noChangeArrowheads="1"/>
          </p:cNvSpPr>
          <p:nvPr/>
        </p:nvSpPr>
        <p:spPr>
          <a:xfrm>
            <a:off x="175093" y="23448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400" kern="0" dirty="0">
                <a:solidFill>
                  <a:prstClr val="black"/>
                </a:solidFill>
                <a:latin typeface="ＭＳ Ｐゴシック" panose="020B0600070205080204" pitchFamily="50" charset="-128"/>
              </a:rPr>
              <a:t>訪問診療の主治医とケアマネジャーの連携強化（イメージ）</a:t>
            </a:r>
          </a:p>
        </p:txBody>
      </p:sp>
      <p:sp>
        <p:nvSpPr>
          <p:cNvPr id="71" name="角丸四角形吹き出し 70"/>
          <p:cNvSpPr/>
          <p:nvPr/>
        </p:nvSpPr>
        <p:spPr>
          <a:xfrm>
            <a:off x="7443859" y="5108628"/>
            <a:ext cx="2390285" cy="1303579"/>
          </a:xfrm>
          <a:prstGeom prst="wedgeRoundRectCallout">
            <a:avLst>
              <a:gd name="adj1" fmla="val -64283"/>
              <a:gd name="adj2" fmla="val -24676"/>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pPr>
              <a:defRPr/>
            </a:pPr>
            <a:r>
              <a:rPr lang="ja-JP" altLang="en-US" sz="1200" dirty="0">
                <a:solidFill>
                  <a:prstClr val="black"/>
                </a:solidFill>
                <a:latin typeface="ＭＳ Ｐゴシック" panose="020B0600070205080204" pitchFamily="50" charset="-128"/>
                <a:cs typeface="メイリオ" panose="020B0604030504040204" pitchFamily="50" charset="-128"/>
              </a:rPr>
              <a:t>利用者の状態変化を踏まえ、主治の医師等の助言を得た上で、</a:t>
            </a:r>
            <a:r>
              <a:rPr lang="ja-JP" altLang="en-US" sz="1200" b="1" u="sng" dirty="0">
                <a:solidFill>
                  <a:srgbClr val="FF0000"/>
                </a:solidFill>
                <a:latin typeface="ＭＳ Ｐゴシック" panose="020B0600070205080204" pitchFamily="50" charset="-128"/>
                <a:cs typeface="メイリオ" panose="020B0604030504040204" pitchFamily="50" charset="-128"/>
              </a:rPr>
              <a:t>サービス担当者会議は招集せずに、</a:t>
            </a:r>
            <a:r>
              <a:rPr lang="ja-JP" altLang="en-US" sz="1200" dirty="0">
                <a:solidFill>
                  <a:prstClr val="black"/>
                </a:solidFill>
                <a:latin typeface="ＭＳ Ｐゴシック" panose="020B0600070205080204" pitchFamily="50" charset="-128"/>
                <a:cs typeface="メイリオ" panose="020B0604030504040204" pitchFamily="50" charset="-128"/>
              </a:rPr>
              <a:t>サービス担当者及び利用者等の了解を得てケアプランの変更が可能</a:t>
            </a:r>
            <a:endParaRPr lang="en-US" altLang="ja-JP" sz="1200" dirty="0">
              <a:solidFill>
                <a:prstClr val="black"/>
              </a:solidFill>
              <a:latin typeface="ＭＳ Ｐゴシック" panose="020B0600070205080204" pitchFamily="50" charset="-128"/>
              <a:cs typeface="メイリオ" panose="020B0604030504040204" pitchFamily="50" charset="-128"/>
            </a:endParaRPr>
          </a:p>
        </p:txBody>
      </p:sp>
      <p:sp>
        <p:nvSpPr>
          <p:cNvPr id="74" name="角丸四角形吹き出し 73"/>
          <p:cNvSpPr/>
          <p:nvPr/>
        </p:nvSpPr>
        <p:spPr>
          <a:xfrm>
            <a:off x="7470890" y="3574556"/>
            <a:ext cx="2390285" cy="1425737"/>
          </a:xfrm>
          <a:prstGeom prst="wedgeRoundRectCallout">
            <a:avLst>
              <a:gd name="adj1" fmla="val -68784"/>
              <a:gd name="adj2" fmla="val 23463"/>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pPr marL="87313" indent="-87313">
              <a:spcAft>
                <a:spcPts val="600"/>
              </a:spcAft>
              <a:defRPr/>
            </a:pPr>
            <a:r>
              <a:rPr lang="ja-JP" altLang="en-US" sz="1200" dirty="0">
                <a:solidFill>
                  <a:prstClr val="black"/>
                </a:solidFill>
                <a:latin typeface="ＭＳ Ｐゴシック" panose="020B0600070205080204" pitchFamily="50" charset="-128"/>
                <a:cs typeface="メイリオ" panose="020B0604030504040204" pitchFamily="50" charset="-128"/>
              </a:rPr>
              <a:t>①</a:t>
            </a:r>
            <a:r>
              <a:rPr lang="ja-JP" altLang="en-US" sz="1200" b="1" u="sng" dirty="0">
                <a:solidFill>
                  <a:srgbClr val="FF0000"/>
                </a:solidFill>
                <a:latin typeface="ＭＳ Ｐゴシック" panose="020B0600070205080204" pitchFamily="50" charset="-128"/>
                <a:cs typeface="メイリオ" panose="020B0604030504040204" pitchFamily="50" charset="-128"/>
              </a:rPr>
              <a:t>主治の医師等の助言</a:t>
            </a:r>
            <a:r>
              <a:rPr lang="ja-JP" altLang="en-US" sz="1200" dirty="0">
                <a:solidFill>
                  <a:prstClr val="black"/>
                </a:solidFill>
                <a:latin typeface="ＭＳ Ｐゴシック" panose="020B0600070205080204" pitchFamily="50" charset="-128"/>
                <a:cs typeface="メイリオ" panose="020B0604030504040204" pitchFamily="50" charset="-128"/>
              </a:rPr>
              <a:t>を得た上で状態変化を想定し、今後必要と見込まれるサービスの事業者も含めた会議を実施</a:t>
            </a:r>
            <a:endParaRPr lang="en-US" altLang="ja-JP" sz="1200" dirty="0">
              <a:solidFill>
                <a:prstClr val="black"/>
              </a:solidFill>
              <a:latin typeface="ＭＳ Ｐゴシック" panose="020B0600070205080204" pitchFamily="50" charset="-128"/>
              <a:cs typeface="メイリオ" panose="020B0604030504040204" pitchFamily="50" charset="-128"/>
            </a:endParaRPr>
          </a:p>
          <a:p>
            <a:pPr marL="87313" indent="-87313">
              <a:defRPr/>
            </a:pPr>
            <a:r>
              <a:rPr lang="ja-JP" altLang="en-US" sz="1200" dirty="0">
                <a:solidFill>
                  <a:prstClr val="black"/>
                </a:solidFill>
                <a:latin typeface="ＭＳ Ｐゴシック" panose="020B0600070205080204" pitchFamily="50" charset="-128"/>
                <a:cs typeface="メイリオ" panose="020B0604030504040204" pitchFamily="50" charset="-128"/>
              </a:rPr>
              <a:t>②予測される状態変化と支援の方向性について確認の上、ケアプランを作成</a:t>
            </a:r>
          </a:p>
        </p:txBody>
      </p:sp>
      <p:sp>
        <p:nvSpPr>
          <p:cNvPr id="76" name="角丸四角形吹き出し 75"/>
          <p:cNvSpPr/>
          <p:nvPr/>
        </p:nvSpPr>
        <p:spPr>
          <a:xfrm>
            <a:off x="7470890" y="2494316"/>
            <a:ext cx="2390285" cy="972000"/>
          </a:xfrm>
          <a:prstGeom prst="wedgeRoundRectCallout">
            <a:avLst>
              <a:gd name="adj1" fmla="val -116414"/>
              <a:gd name="adj2" fmla="val 114571"/>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pPr>
              <a:defRPr/>
            </a:pPr>
            <a:r>
              <a:rPr lang="ja-JP" altLang="en-US" sz="1200" dirty="0">
                <a:solidFill>
                  <a:prstClr val="black"/>
                </a:solidFill>
                <a:latin typeface="ＭＳ Ｐゴシック" panose="020B0600070205080204" pitchFamily="50" charset="-128"/>
                <a:cs typeface="メイリオ" panose="020B0604030504040204" pitchFamily="50" charset="-128"/>
              </a:rPr>
              <a:t>在宅時医学総合管理料等において、末期の悪性腫瘍の患者について、</a:t>
            </a:r>
            <a:r>
              <a:rPr lang="ja-JP" altLang="en-US" sz="1200" b="1" u="sng" dirty="0">
                <a:solidFill>
                  <a:srgbClr val="FF0000"/>
                </a:solidFill>
                <a:latin typeface="ＭＳ Ｐゴシック" panose="020B0600070205080204" pitchFamily="50" charset="-128"/>
                <a:cs typeface="メイリオ" panose="020B0604030504040204" pitchFamily="50" charset="-128"/>
              </a:rPr>
              <a:t>ケアマネジャーに対し病状等に関する情報提供</a:t>
            </a:r>
            <a:r>
              <a:rPr lang="ja-JP" altLang="en-US" sz="1200" dirty="0">
                <a:solidFill>
                  <a:prstClr val="black"/>
                </a:solidFill>
                <a:latin typeface="ＭＳ Ｐゴシック" panose="020B0600070205080204" pitchFamily="50" charset="-128"/>
                <a:cs typeface="メイリオ" panose="020B0604030504040204" pitchFamily="50" charset="-128"/>
              </a:rPr>
              <a:t>を行うことを要件化</a:t>
            </a:r>
          </a:p>
        </p:txBody>
      </p:sp>
      <p:sp>
        <p:nvSpPr>
          <p:cNvPr id="132" name="正方形/長方形 131"/>
          <p:cNvSpPr/>
          <p:nvPr/>
        </p:nvSpPr>
        <p:spPr>
          <a:xfrm>
            <a:off x="4958519" y="3203684"/>
            <a:ext cx="2418000" cy="563215"/>
          </a:xfrm>
          <a:prstGeom prst="rect">
            <a:avLst/>
          </a:prstGeom>
          <a:solidFill>
            <a:schemeClr val="bg1">
              <a:alpha val="80000"/>
            </a:schemeClr>
          </a:solidFill>
          <a:ln w="38100" cap="flat" cmpd="sng" algn="ctr">
            <a:solidFill>
              <a:schemeClr val="accent4"/>
            </a:solidFill>
            <a:prstDash val="solid"/>
            <a:miter lim="800000"/>
          </a:ln>
          <a:effectLst/>
        </p:spPr>
        <p:txBody>
          <a:bodyPr rtlCol="0" anchor="ctr"/>
          <a:lstStyle/>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末期であると診断・</a:t>
            </a:r>
            <a:endParaRPr kumimoji="0" lang="en-US" altLang="ja-JP" sz="1200" kern="0" dirty="0">
              <a:solidFill>
                <a:prstClr val="black"/>
              </a:solidFill>
              <a:latin typeface="ＭＳ Ｐゴシック" panose="020B0600070205080204" pitchFamily="50" charset="-128"/>
              <a:cs typeface="メイリオ" panose="020B0604030504040204" pitchFamily="50" charset="-128"/>
            </a:endParaRPr>
          </a:p>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医療系サービスの中断など</a:t>
            </a:r>
          </a:p>
        </p:txBody>
      </p:sp>
      <p:cxnSp>
        <p:nvCxnSpPr>
          <p:cNvPr id="148" name="直線矢印コネクタ 147"/>
          <p:cNvCxnSpPr/>
          <p:nvPr/>
        </p:nvCxnSpPr>
        <p:spPr>
          <a:xfrm>
            <a:off x="5122014" y="3851753"/>
            <a:ext cx="897000" cy="0"/>
          </a:xfrm>
          <a:prstGeom prst="straightConnector1">
            <a:avLst/>
          </a:prstGeom>
          <a:ln w="57150">
            <a:solidFill>
              <a:srgbClr val="FFFF00"/>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下矢印 76"/>
          <p:cNvSpPr/>
          <p:nvPr/>
        </p:nvSpPr>
        <p:spPr>
          <a:xfrm>
            <a:off x="1130578" y="2179339"/>
            <a:ext cx="441104" cy="4237106"/>
          </a:xfrm>
          <a:prstGeom prst="downArrow">
            <a:avLst/>
          </a:prstGeom>
          <a:solidFill>
            <a:schemeClr val="accent3">
              <a:lumMod val="60000"/>
              <a:lumOff val="40000"/>
            </a:schemeClr>
          </a:solidFill>
          <a:ln w="12700" cap="flat" cmpd="sng" algn="ctr">
            <a:solidFill>
              <a:schemeClr val="accent3">
                <a:lumMod val="60000"/>
                <a:lumOff val="40000"/>
              </a:schemeClr>
            </a:solidFill>
            <a:prstDash val="solid"/>
            <a:miter lim="800000"/>
          </a:ln>
          <a:effectLst/>
        </p:spPr>
        <p:txBody>
          <a:bodyPr rtlCol="0" anchor="ctr"/>
          <a:lstStyle/>
          <a:p>
            <a:pPr algn="ctr">
              <a:defRPr/>
            </a:pPr>
            <a:endParaRPr kumimoji="0" lang="ja-JP" altLang="en-US" sz="1100" kern="0" dirty="0">
              <a:solidFill>
                <a:prstClr val="black"/>
              </a:solidFill>
              <a:latin typeface="ＭＳ Ｐゴシック" panose="020B0600070205080204" pitchFamily="50" charset="-128"/>
              <a:cs typeface="メイリオ" panose="020B0604030504040204" pitchFamily="50" charset="-128"/>
            </a:endParaRPr>
          </a:p>
        </p:txBody>
      </p:sp>
      <p:sp>
        <p:nvSpPr>
          <p:cNvPr id="82" name="下矢印 81"/>
          <p:cNvSpPr/>
          <p:nvPr/>
        </p:nvSpPr>
        <p:spPr>
          <a:xfrm>
            <a:off x="263269" y="2179339"/>
            <a:ext cx="441104" cy="4237106"/>
          </a:xfrm>
          <a:prstGeom prst="downArrow">
            <a:avLst/>
          </a:prstGeom>
          <a:solidFill>
            <a:schemeClr val="accent1">
              <a:lumMod val="40000"/>
              <a:lumOff val="60000"/>
            </a:schemeClr>
          </a:solidFill>
          <a:ln w="12700" cap="flat" cmpd="sng" algn="ctr">
            <a:noFill/>
            <a:prstDash val="solid"/>
            <a:miter lim="800000"/>
          </a:ln>
          <a:effectLst/>
        </p:spPr>
        <p:txBody>
          <a:bodyPr rtlCol="0" anchor="ctr"/>
          <a:lstStyle/>
          <a:p>
            <a:pPr algn="ctr">
              <a:defRPr/>
            </a:pPr>
            <a:endParaRPr kumimoji="0" lang="ja-JP" altLang="en-US" sz="1100" kern="0" dirty="0">
              <a:solidFill>
                <a:prstClr val="black"/>
              </a:solidFill>
              <a:latin typeface="ＭＳ Ｐゴシック" panose="020B0600070205080204" pitchFamily="50" charset="-128"/>
              <a:cs typeface="メイリオ" panose="020B0604030504040204" pitchFamily="50" charset="-128"/>
            </a:endParaRPr>
          </a:p>
        </p:txBody>
      </p:sp>
      <p:cxnSp>
        <p:nvCxnSpPr>
          <p:cNvPr id="83" name="直線矢印コネクタ 82"/>
          <p:cNvCxnSpPr/>
          <p:nvPr/>
        </p:nvCxnSpPr>
        <p:spPr>
          <a:xfrm>
            <a:off x="403124" y="2339245"/>
            <a:ext cx="1012430" cy="0"/>
          </a:xfrm>
          <a:prstGeom prst="straightConnector1">
            <a:avLst/>
          </a:prstGeom>
          <a:ln w="57150">
            <a:solidFill>
              <a:srgbClr val="FFFF00"/>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4640965" y="892082"/>
            <a:ext cx="0" cy="5940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85" name="テキスト ボックス 84"/>
          <p:cNvSpPr txBox="1"/>
          <p:nvPr/>
        </p:nvSpPr>
        <p:spPr>
          <a:xfrm>
            <a:off x="1257915" y="644450"/>
            <a:ext cx="649537" cy="369332"/>
          </a:xfrm>
          <a:prstGeom prst="rect">
            <a:avLst/>
          </a:prstGeom>
          <a:noFill/>
        </p:spPr>
        <p:txBody>
          <a:bodyPr wrap="none" rtlCol="0">
            <a:spAutoFit/>
          </a:bodyPr>
          <a:lstStyle/>
          <a:p>
            <a:r>
              <a:rPr lang="ja-JP" altLang="en-US" b="1" u="sng" dirty="0">
                <a:solidFill>
                  <a:prstClr val="black"/>
                </a:solidFill>
              </a:rPr>
              <a:t>現行</a:t>
            </a:r>
          </a:p>
        </p:txBody>
      </p:sp>
      <p:sp>
        <p:nvSpPr>
          <p:cNvPr id="87" name="正方形/長方形 86"/>
          <p:cNvSpPr/>
          <p:nvPr/>
        </p:nvSpPr>
        <p:spPr>
          <a:xfrm>
            <a:off x="289684" y="1623022"/>
            <a:ext cx="2418000" cy="558461"/>
          </a:xfrm>
          <a:prstGeom prst="rect">
            <a:avLst/>
          </a:prstGeom>
          <a:solidFill>
            <a:schemeClr val="bg1"/>
          </a:solidFill>
          <a:ln w="38100" cap="flat" cmpd="sng" algn="ctr">
            <a:solidFill>
              <a:schemeClr val="accent4"/>
            </a:solidFill>
            <a:prstDash val="solid"/>
            <a:miter lim="800000"/>
          </a:ln>
          <a:effectLst/>
        </p:spPr>
        <p:txBody>
          <a:bodyPr rtlCol="0" anchor="ctr"/>
          <a:lstStyle/>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悪性腫瘍のために</a:t>
            </a:r>
            <a:endParaRPr kumimoji="0" lang="en-US" altLang="ja-JP" sz="1200" kern="0" dirty="0">
              <a:solidFill>
                <a:prstClr val="black"/>
              </a:solidFill>
              <a:latin typeface="ＭＳ Ｐゴシック" panose="020B0600070205080204" pitchFamily="50" charset="-128"/>
              <a:cs typeface="メイリオ" panose="020B0604030504040204" pitchFamily="50" charset="-128"/>
            </a:endParaRPr>
          </a:p>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在宅療養開始</a:t>
            </a:r>
          </a:p>
        </p:txBody>
      </p:sp>
      <p:sp>
        <p:nvSpPr>
          <p:cNvPr id="88" name="下矢印 87"/>
          <p:cNvSpPr/>
          <p:nvPr/>
        </p:nvSpPr>
        <p:spPr>
          <a:xfrm>
            <a:off x="2316893" y="2190706"/>
            <a:ext cx="441104" cy="4237106"/>
          </a:xfrm>
          <a:prstGeom prst="downArrow">
            <a:avLst/>
          </a:prstGeom>
          <a:solidFill>
            <a:schemeClr val="accent6">
              <a:lumMod val="40000"/>
              <a:lumOff val="60000"/>
            </a:schemeClr>
          </a:solidFill>
          <a:ln w="12700" cap="flat" cmpd="sng" algn="ctr">
            <a:noFill/>
            <a:prstDash val="solid"/>
            <a:miter lim="800000"/>
          </a:ln>
          <a:effectLst/>
        </p:spPr>
        <p:txBody>
          <a:bodyPr rtlCol="0" anchor="ctr"/>
          <a:lstStyle/>
          <a:p>
            <a:pPr algn="ctr">
              <a:defRPr/>
            </a:pPr>
            <a:endParaRPr kumimoji="0" lang="ja-JP" altLang="en-US" sz="1100" kern="0" dirty="0">
              <a:solidFill>
                <a:prstClr val="black"/>
              </a:solidFill>
              <a:latin typeface="ＭＳ Ｐゴシック" panose="020B0600070205080204" pitchFamily="50" charset="-128"/>
              <a:cs typeface="メイリオ" panose="020B0604030504040204" pitchFamily="50" charset="-128"/>
            </a:endParaRPr>
          </a:p>
        </p:txBody>
      </p:sp>
      <p:sp>
        <p:nvSpPr>
          <p:cNvPr id="89" name="正方形/長方形 88"/>
          <p:cNvSpPr/>
          <p:nvPr/>
        </p:nvSpPr>
        <p:spPr>
          <a:xfrm>
            <a:off x="289686" y="3199368"/>
            <a:ext cx="2418000" cy="563215"/>
          </a:xfrm>
          <a:prstGeom prst="rect">
            <a:avLst/>
          </a:prstGeom>
          <a:solidFill>
            <a:schemeClr val="bg1"/>
          </a:solidFill>
          <a:ln w="38100" cap="flat" cmpd="sng" algn="ctr">
            <a:solidFill>
              <a:schemeClr val="accent4"/>
            </a:solidFill>
            <a:prstDash val="solid"/>
            <a:miter lim="800000"/>
          </a:ln>
          <a:effectLst/>
        </p:spPr>
        <p:txBody>
          <a:bodyPr rtlCol="0" anchor="ctr"/>
          <a:lstStyle/>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末期であると診断・</a:t>
            </a:r>
            <a:endParaRPr kumimoji="0" lang="en-US" altLang="ja-JP" sz="1200" kern="0" dirty="0">
              <a:solidFill>
                <a:prstClr val="black"/>
              </a:solidFill>
              <a:latin typeface="ＭＳ Ｐゴシック" panose="020B0600070205080204" pitchFamily="50" charset="-128"/>
              <a:cs typeface="メイリオ" panose="020B0604030504040204" pitchFamily="50" charset="-128"/>
            </a:endParaRPr>
          </a:p>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医療系サービスの中断など</a:t>
            </a:r>
          </a:p>
        </p:txBody>
      </p:sp>
      <p:sp>
        <p:nvSpPr>
          <p:cNvPr id="90" name="テキスト ボックス 89"/>
          <p:cNvSpPr txBox="1"/>
          <p:nvPr/>
        </p:nvSpPr>
        <p:spPr>
          <a:xfrm>
            <a:off x="1093842" y="2748380"/>
            <a:ext cx="1670452" cy="461665"/>
          </a:xfrm>
          <a:prstGeom prst="rect">
            <a:avLst/>
          </a:prstGeom>
          <a:noFill/>
        </p:spPr>
        <p:txBody>
          <a:bodyPr wrap="square" rtlCol="0">
            <a:spAutoFit/>
          </a:bodyPr>
          <a:lstStyle/>
          <a:p>
            <a:r>
              <a:rPr lang="ja-JP" altLang="en-US" sz="1200" dirty="0">
                <a:solidFill>
                  <a:prstClr val="black"/>
                </a:solidFill>
              </a:rPr>
              <a:t>サービス担当者会議</a:t>
            </a:r>
            <a:endParaRPr lang="en-US" altLang="ja-JP" sz="1200" dirty="0">
              <a:solidFill>
                <a:prstClr val="black"/>
              </a:solidFill>
            </a:endParaRPr>
          </a:p>
          <a:p>
            <a:r>
              <a:rPr lang="ja-JP" altLang="en-US" sz="1200" dirty="0">
                <a:solidFill>
                  <a:prstClr val="black"/>
                </a:solidFill>
              </a:rPr>
              <a:t>ケアプラン変更</a:t>
            </a:r>
            <a:endParaRPr lang="en-US" altLang="ja-JP" sz="1200" dirty="0">
              <a:solidFill>
                <a:prstClr val="black"/>
              </a:solidFill>
            </a:endParaRPr>
          </a:p>
        </p:txBody>
      </p:sp>
      <p:cxnSp>
        <p:nvCxnSpPr>
          <p:cNvPr id="91" name="直線矢印コネクタ 90"/>
          <p:cNvCxnSpPr/>
          <p:nvPr/>
        </p:nvCxnSpPr>
        <p:spPr>
          <a:xfrm>
            <a:off x="1333732" y="4612821"/>
            <a:ext cx="1190678" cy="0"/>
          </a:xfrm>
          <a:prstGeom prst="straightConnector1">
            <a:avLst/>
          </a:prstGeom>
          <a:ln w="57150">
            <a:solidFill>
              <a:srgbClr val="FFFF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497646" y="2325490"/>
            <a:ext cx="907241" cy="276999"/>
          </a:xfrm>
          <a:prstGeom prst="rect">
            <a:avLst/>
          </a:prstGeom>
          <a:noFill/>
        </p:spPr>
        <p:txBody>
          <a:bodyPr wrap="square" rtlCol="0">
            <a:spAutoFit/>
          </a:bodyPr>
          <a:lstStyle/>
          <a:p>
            <a:pPr algn="ctr"/>
            <a:r>
              <a:rPr lang="ja-JP" altLang="en-US" sz="1200" dirty="0">
                <a:solidFill>
                  <a:prstClr val="black"/>
                </a:solidFill>
              </a:rPr>
              <a:t>意見聴取</a:t>
            </a:r>
          </a:p>
        </p:txBody>
      </p:sp>
      <p:sp>
        <p:nvSpPr>
          <p:cNvPr id="93" name="テキスト ボックス 92"/>
          <p:cNvSpPr txBox="1"/>
          <p:nvPr/>
        </p:nvSpPr>
        <p:spPr>
          <a:xfrm>
            <a:off x="1093842" y="4674206"/>
            <a:ext cx="1670452" cy="461665"/>
          </a:xfrm>
          <a:prstGeom prst="rect">
            <a:avLst/>
          </a:prstGeom>
          <a:noFill/>
        </p:spPr>
        <p:txBody>
          <a:bodyPr wrap="square" rtlCol="0">
            <a:spAutoFit/>
          </a:bodyPr>
          <a:lstStyle/>
          <a:p>
            <a:r>
              <a:rPr lang="ja-JP" altLang="en-US" sz="1200" dirty="0">
                <a:solidFill>
                  <a:prstClr val="black"/>
                </a:solidFill>
              </a:rPr>
              <a:t>サービス担当者会議</a:t>
            </a:r>
            <a:endParaRPr lang="en-US" altLang="ja-JP" sz="1200" dirty="0">
              <a:solidFill>
                <a:prstClr val="black"/>
              </a:solidFill>
            </a:endParaRPr>
          </a:p>
          <a:p>
            <a:r>
              <a:rPr lang="ja-JP" altLang="en-US" sz="1200" dirty="0">
                <a:solidFill>
                  <a:prstClr val="black"/>
                </a:solidFill>
              </a:rPr>
              <a:t>ケアプラン変更</a:t>
            </a:r>
          </a:p>
        </p:txBody>
      </p:sp>
      <p:sp>
        <p:nvSpPr>
          <p:cNvPr id="94" name="正方形/長方形 93"/>
          <p:cNvSpPr/>
          <p:nvPr/>
        </p:nvSpPr>
        <p:spPr>
          <a:xfrm>
            <a:off x="289686" y="6460936"/>
            <a:ext cx="2418000" cy="324000"/>
          </a:xfrm>
          <a:prstGeom prst="rect">
            <a:avLst/>
          </a:prstGeom>
          <a:solidFill>
            <a:schemeClr val="bg1"/>
          </a:solidFill>
          <a:ln w="38100" cap="flat" cmpd="sng" algn="ctr">
            <a:solidFill>
              <a:schemeClr val="accent4"/>
            </a:solidFill>
            <a:prstDash val="solid"/>
            <a:miter lim="800000"/>
          </a:ln>
          <a:effectLst/>
        </p:spPr>
        <p:txBody>
          <a:bodyPr rtlCol="0" anchor="ctr"/>
          <a:lstStyle/>
          <a:p>
            <a:pPr algn="ctr">
              <a:defRPr/>
            </a:pPr>
            <a:r>
              <a:rPr kumimoji="0" lang="ja-JP" altLang="en-US" sz="1200" kern="0" dirty="0">
                <a:solidFill>
                  <a:prstClr val="black"/>
                </a:solidFill>
                <a:latin typeface="ＭＳ Ｐゴシック" panose="020B0600070205080204" pitchFamily="50" charset="-128"/>
                <a:cs typeface="メイリオ" panose="020B0604030504040204" pitchFamily="50" charset="-128"/>
              </a:rPr>
              <a:t>看取り</a:t>
            </a:r>
          </a:p>
        </p:txBody>
      </p:sp>
      <p:cxnSp>
        <p:nvCxnSpPr>
          <p:cNvPr id="95" name="直線矢印コネクタ 94"/>
          <p:cNvCxnSpPr/>
          <p:nvPr/>
        </p:nvCxnSpPr>
        <p:spPr>
          <a:xfrm>
            <a:off x="1333732" y="5652616"/>
            <a:ext cx="1190678" cy="0"/>
          </a:xfrm>
          <a:prstGeom prst="straightConnector1">
            <a:avLst/>
          </a:prstGeom>
          <a:ln w="57150">
            <a:solidFill>
              <a:srgbClr val="FFFF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7" name="正方形/長方形 96"/>
          <p:cNvSpPr/>
          <p:nvPr/>
        </p:nvSpPr>
        <p:spPr>
          <a:xfrm>
            <a:off x="308585" y="4043585"/>
            <a:ext cx="2411975" cy="260387"/>
          </a:xfrm>
          <a:prstGeom prst="rect">
            <a:avLst/>
          </a:prstGeom>
          <a:solidFill>
            <a:srgbClr val="A5A5A5">
              <a:lumMod val="20000"/>
              <a:lumOff val="80000"/>
            </a:srgbClr>
          </a:solidFill>
          <a:ln w="12700" cap="flat" cmpd="sng" algn="ctr">
            <a:solidFill>
              <a:srgbClr val="A5A5A5"/>
            </a:solidFill>
            <a:prstDash val="solid"/>
            <a:miter lim="800000"/>
          </a:ln>
          <a:effectLst/>
        </p:spPr>
        <p:txBody>
          <a:bodyPr rtlCol="0" anchor="ctr"/>
          <a:lstStyle/>
          <a:p>
            <a:pPr algn="ctr">
              <a:defRPr/>
            </a:pPr>
            <a:r>
              <a:rPr kumimoji="0" lang="ja-JP" altLang="en-US" sz="1100" kern="0" dirty="0">
                <a:solidFill>
                  <a:prstClr val="black"/>
                </a:solidFill>
                <a:latin typeface="ＭＳ Ｐゴシック" panose="020B0600070205080204" pitchFamily="50" charset="-128"/>
                <a:cs typeface="メイリオ" panose="020B0604030504040204" pitchFamily="50" charset="-128"/>
              </a:rPr>
              <a:t>状態変化</a:t>
            </a:r>
            <a:r>
              <a:rPr kumimoji="0" lang="en-US" altLang="ja-JP" sz="1100" kern="0" dirty="0">
                <a:solidFill>
                  <a:prstClr val="black"/>
                </a:solidFill>
                <a:latin typeface="ＭＳ Ｐゴシック" panose="020B0600070205080204" pitchFamily="50" charset="-128"/>
                <a:cs typeface="メイリオ" panose="020B0604030504040204" pitchFamily="50" charset="-128"/>
              </a:rPr>
              <a:t>A</a:t>
            </a:r>
          </a:p>
        </p:txBody>
      </p:sp>
      <p:sp>
        <p:nvSpPr>
          <p:cNvPr id="98" name="テキスト ボックス 97"/>
          <p:cNvSpPr txBox="1"/>
          <p:nvPr/>
        </p:nvSpPr>
        <p:spPr>
          <a:xfrm>
            <a:off x="1093842" y="5775534"/>
            <a:ext cx="1670452" cy="461665"/>
          </a:xfrm>
          <a:prstGeom prst="rect">
            <a:avLst/>
          </a:prstGeom>
          <a:noFill/>
        </p:spPr>
        <p:txBody>
          <a:bodyPr wrap="square" rtlCol="0">
            <a:spAutoFit/>
          </a:bodyPr>
          <a:lstStyle/>
          <a:p>
            <a:r>
              <a:rPr lang="ja-JP" altLang="en-US" sz="1200" dirty="0">
                <a:solidFill>
                  <a:prstClr val="black"/>
                </a:solidFill>
              </a:rPr>
              <a:t>サービス担当者会議</a:t>
            </a:r>
            <a:endParaRPr lang="en-US" altLang="ja-JP" sz="1200" dirty="0">
              <a:solidFill>
                <a:prstClr val="black"/>
              </a:solidFill>
            </a:endParaRPr>
          </a:p>
          <a:p>
            <a:r>
              <a:rPr lang="ja-JP" altLang="en-US" sz="1200" dirty="0">
                <a:solidFill>
                  <a:prstClr val="black"/>
                </a:solidFill>
              </a:rPr>
              <a:t>ケアプラン変更</a:t>
            </a:r>
          </a:p>
        </p:txBody>
      </p:sp>
      <p:sp>
        <p:nvSpPr>
          <p:cNvPr id="99" name="正方形/長方形 98"/>
          <p:cNvSpPr/>
          <p:nvPr/>
        </p:nvSpPr>
        <p:spPr>
          <a:xfrm>
            <a:off x="319185" y="5189322"/>
            <a:ext cx="2401381" cy="266763"/>
          </a:xfrm>
          <a:prstGeom prst="rect">
            <a:avLst/>
          </a:prstGeom>
          <a:solidFill>
            <a:srgbClr val="A5A5A5">
              <a:lumMod val="20000"/>
              <a:lumOff val="80000"/>
            </a:srgbClr>
          </a:solidFill>
          <a:ln w="12700" cap="flat" cmpd="sng" algn="ctr">
            <a:solidFill>
              <a:srgbClr val="A5A5A5"/>
            </a:solidFill>
            <a:prstDash val="solid"/>
            <a:miter lim="800000"/>
          </a:ln>
          <a:effectLst/>
        </p:spPr>
        <p:txBody>
          <a:bodyPr rtlCol="0" anchor="ctr"/>
          <a:lstStyle/>
          <a:p>
            <a:pPr algn="ctr">
              <a:defRPr/>
            </a:pPr>
            <a:r>
              <a:rPr kumimoji="0" lang="ja-JP" altLang="en-US" sz="1100" kern="0" dirty="0">
                <a:solidFill>
                  <a:prstClr val="black"/>
                </a:solidFill>
                <a:latin typeface="ＭＳ Ｐゴシック" panose="020B0600070205080204" pitchFamily="50" charset="-128"/>
                <a:cs typeface="メイリオ" panose="020B0604030504040204" pitchFamily="50" charset="-128"/>
              </a:rPr>
              <a:t>状態変化</a:t>
            </a:r>
            <a:r>
              <a:rPr kumimoji="0" lang="en-US" altLang="ja-JP" sz="1100" kern="0" dirty="0">
                <a:solidFill>
                  <a:prstClr val="black"/>
                </a:solidFill>
                <a:latin typeface="ＭＳ Ｐゴシック" panose="020B0600070205080204" pitchFamily="50" charset="-128"/>
                <a:cs typeface="メイリオ" panose="020B0604030504040204" pitchFamily="50" charset="-128"/>
              </a:rPr>
              <a:t>B</a:t>
            </a:r>
          </a:p>
        </p:txBody>
      </p:sp>
      <p:sp>
        <p:nvSpPr>
          <p:cNvPr id="100" name="角丸四角形吹き出し 99"/>
          <p:cNvSpPr/>
          <p:nvPr/>
        </p:nvSpPr>
        <p:spPr>
          <a:xfrm>
            <a:off x="2879444" y="2349678"/>
            <a:ext cx="1638000" cy="1765118"/>
          </a:xfrm>
          <a:prstGeom prst="wedgeRoundRectCallout">
            <a:avLst>
              <a:gd name="adj1" fmla="val -71039"/>
              <a:gd name="adj2" fmla="val 13684"/>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200" dirty="0">
                <a:solidFill>
                  <a:prstClr val="black"/>
                </a:solidFill>
              </a:rPr>
              <a:t>介護保険の医療系サービス（訪問看護など）を利用しない場合に、主治の医師の意見聴取が必須ではないため、</a:t>
            </a:r>
            <a:r>
              <a:rPr lang="ja-JP" altLang="en-US" sz="1200" b="1" u="sng" dirty="0">
                <a:solidFill>
                  <a:srgbClr val="FF0000"/>
                </a:solidFill>
              </a:rPr>
              <a:t>医学的知見がケアプランに反映されない。</a:t>
            </a:r>
          </a:p>
        </p:txBody>
      </p:sp>
      <p:sp>
        <p:nvSpPr>
          <p:cNvPr id="101" name="角丸四角形吹き出し 100"/>
          <p:cNvSpPr/>
          <p:nvPr/>
        </p:nvSpPr>
        <p:spPr>
          <a:xfrm>
            <a:off x="2856065" y="4618441"/>
            <a:ext cx="1638000" cy="1728192"/>
          </a:xfrm>
          <a:prstGeom prst="wedgeRoundRectCallout">
            <a:avLst>
              <a:gd name="adj1" fmla="val -70284"/>
              <a:gd name="adj2" fmla="val -6199"/>
              <a:gd name="adj3" fmla="val 16667"/>
            </a:avLst>
          </a:prstGeom>
        </p:spPr>
        <p:style>
          <a:lnRef idx="1">
            <a:schemeClr val="accent5"/>
          </a:lnRef>
          <a:fillRef idx="2">
            <a:schemeClr val="accent5"/>
          </a:fillRef>
          <a:effectRef idx="1">
            <a:schemeClr val="accent5"/>
          </a:effectRef>
          <a:fontRef idx="minor">
            <a:schemeClr val="dk1"/>
          </a:fontRef>
        </p:style>
        <p:txBody>
          <a:bodyPr rtlCol="0" anchor="ctr"/>
          <a:lstStyle/>
          <a:p>
            <a:r>
              <a:rPr lang="ja-JP" altLang="en-US" sz="1200" dirty="0">
                <a:solidFill>
                  <a:prstClr val="black"/>
                </a:solidFill>
              </a:rPr>
              <a:t>ケアプラン変更に先立ち、サービス担当者会議の開催が必要となり、</a:t>
            </a:r>
            <a:r>
              <a:rPr lang="ja-JP" altLang="en-US" sz="1200" b="1" u="sng" dirty="0">
                <a:solidFill>
                  <a:srgbClr val="FF0000"/>
                </a:solidFill>
              </a:rPr>
              <a:t>円滑なサービス導入につながらないことがある。</a:t>
            </a:r>
          </a:p>
        </p:txBody>
      </p:sp>
      <p:pic>
        <p:nvPicPr>
          <p:cNvPr id="102" name="Picture 2" descr="C:\Users\TNCGS\AppData\Local\Microsoft\Windows\Temporary Internet Files\Content.IE5\6F62ZV2M\gatag-00001657[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9712" y="4218536"/>
            <a:ext cx="588140" cy="423625"/>
          </a:xfrm>
          <a:prstGeom prst="rect">
            <a:avLst/>
          </a:prstGeom>
          <a:noFill/>
          <a:extLst>
            <a:ext uri="{909E8E84-426E-40DD-AFC4-6F175D3DCCD1}">
              <a14:hiddenFill xmlns:a14="http://schemas.microsoft.com/office/drawing/2010/main">
                <a:solidFill>
                  <a:srgbClr val="FFFFFF"/>
                </a:solidFill>
              </a14:hiddenFill>
            </a:ext>
          </a:extLst>
        </p:spPr>
      </p:pic>
      <p:pic>
        <p:nvPicPr>
          <p:cNvPr id="103" name="Picture 2" descr="C:\Users\TNCGS\AppData\Local\Microsoft\Windows\Temporary Internet Files\Content.IE5\6F62ZV2M\gatag-00001657[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7299" y="5351909"/>
            <a:ext cx="588140" cy="423625"/>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2" descr="C:\Users\TNCGS\AppData\Local\Microsoft\Windows\Temporary Internet Files\Content.IE5\6F62ZV2M\gatag-00001657[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89038" y="2142420"/>
            <a:ext cx="588140" cy="423625"/>
          </a:xfrm>
          <a:prstGeom prst="rect">
            <a:avLst/>
          </a:prstGeom>
          <a:noFill/>
          <a:extLst>
            <a:ext uri="{909E8E84-426E-40DD-AFC4-6F175D3DCCD1}">
              <a14:hiddenFill xmlns:a14="http://schemas.microsoft.com/office/drawing/2010/main">
                <a:solidFill>
                  <a:srgbClr val="FFFFFF"/>
                </a:solidFill>
              </a14:hiddenFill>
            </a:ext>
          </a:extLst>
        </p:spPr>
      </p:pic>
      <p:sp>
        <p:nvSpPr>
          <p:cNvPr id="105" name="テキスト ボックス 104"/>
          <p:cNvSpPr txBox="1"/>
          <p:nvPr/>
        </p:nvSpPr>
        <p:spPr>
          <a:xfrm>
            <a:off x="124054" y="1067584"/>
            <a:ext cx="897000" cy="468000"/>
          </a:xfrm>
          <a:prstGeom prst="rect">
            <a:avLst/>
          </a:prstGeom>
          <a:solidFill>
            <a:schemeClr val="accent1">
              <a:lumMod val="40000"/>
              <a:lumOff val="60000"/>
            </a:schemeClr>
          </a:solidFill>
        </p:spPr>
        <p:txBody>
          <a:bodyPr wrap="square" rtlCol="0">
            <a:spAutoFit/>
          </a:bodyPr>
          <a:lstStyle/>
          <a:p>
            <a:r>
              <a:rPr lang="ja-JP" altLang="en-US" sz="1200" dirty="0">
                <a:solidFill>
                  <a:prstClr val="black"/>
                </a:solidFill>
              </a:rPr>
              <a:t>訪問診療の医師等</a:t>
            </a:r>
          </a:p>
        </p:txBody>
      </p:sp>
      <p:sp>
        <p:nvSpPr>
          <p:cNvPr id="106" name="テキスト ボックス 105"/>
          <p:cNvSpPr txBox="1"/>
          <p:nvPr/>
        </p:nvSpPr>
        <p:spPr>
          <a:xfrm>
            <a:off x="1101532" y="1067584"/>
            <a:ext cx="513282" cy="523220"/>
          </a:xfrm>
          <a:prstGeom prst="rect">
            <a:avLst/>
          </a:prstGeom>
          <a:solidFill>
            <a:schemeClr val="accent3">
              <a:lumMod val="40000"/>
              <a:lumOff val="60000"/>
            </a:schemeClr>
          </a:solidFill>
        </p:spPr>
        <p:txBody>
          <a:bodyPr wrap="none" rtlCol="0">
            <a:spAutoFit/>
          </a:bodyPr>
          <a:lstStyle/>
          <a:p>
            <a:r>
              <a:rPr lang="ja-JP" altLang="en-US" sz="1400" dirty="0">
                <a:solidFill>
                  <a:prstClr val="black"/>
                </a:solidFill>
              </a:rPr>
              <a:t>ケア</a:t>
            </a:r>
            <a:endParaRPr lang="en-US" altLang="ja-JP" sz="1400" dirty="0">
              <a:solidFill>
                <a:prstClr val="black"/>
              </a:solidFill>
            </a:endParaRPr>
          </a:p>
          <a:p>
            <a:r>
              <a:rPr lang="ja-JP" altLang="en-US" sz="1400" dirty="0">
                <a:solidFill>
                  <a:prstClr val="black"/>
                </a:solidFill>
              </a:rPr>
              <a:t>マネ</a:t>
            </a:r>
          </a:p>
        </p:txBody>
      </p:sp>
      <p:sp>
        <p:nvSpPr>
          <p:cNvPr id="107" name="テキスト ボックス 106"/>
          <p:cNvSpPr txBox="1"/>
          <p:nvPr/>
        </p:nvSpPr>
        <p:spPr>
          <a:xfrm>
            <a:off x="2015990" y="1067584"/>
            <a:ext cx="854721" cy="523220"/>
          </a:xfrm>
          <a:prstGeom prst="rect">
            <a:avLst/>
          </a:prstGeom>
          <a:solidFill>
            <a:schemeClr val="accent6">
              <a:lumMod val="40000"/>
              <a:lumOff val="60000"/>
            </a:schemeClr>
          </a:solidFill>
        </p:spPr>
        <p:txBody>
          <a:bodyPr wrap="none" rtlCol="0">
            <a:spAutoFit/>
          </a:bodyPr>
          <a:lstStyle/>
          <a:p>
            <a:pPr algn="ctr"/>
            <a:r>
              <a:rPr lang="ja-JP" altLang="en-US" sz="1400" dirty="0">
                <a:solidFill>
                  <a:prstClr val="black"/>
                </a:solidFill>
              </a:rPr>
              <a:t>サービス</a:t>
            </a:r>
            <a:endParaRPr lang="en-US" altLang="ja-JP" sz="1400" dirty="0">
              <a:solidFill>
                <a:prstClr val="black"/>
              </a:solidFill>
            </a:endParaRPr>
          </a:p>
          <a:p>
            <a:pPr algn="ctr"/>
            <a:r>
              <a:rPr lang="ja-JP" altLang="en-US" sz="1400" dirty="0">
                <a:solidFill>
                  <a:prstClr val="black"/>
                </a:solidFill>
              </a:rPr>
              <a:t>事業者</a:t>
            </a:r>
          </a:p>
        </p:txBody>
      </p:sp>
      <p:cxnSp>
        <p:nvCxnSpPr>
          <p:cNvPr id="111" name="直線矢印コネクタ 110"/>
          <p:cNvCxnSpPr/>
          <p:nvPr/>
        </p:nvCxnSpPr>
        <p:spPr>
          <a:xfrm>
            <a:off x="403695" y="2697273"/>
            <a:ext cx="2207678" cy="0"/>
          </a:xfrm>
          <a:prstGeom prst="straightConnector1">
            <a:avLst/>
          </a:prstGeom>
          <a:ln w="57150">
            <a:solidFill>
              <a:srgbClr val="FFFF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2" name="テキスト ボックス 111"/>
          <p:cNvSpPr txBox="1"/>
          <p:nvPr/>
        </p:nvSpPr>
        <p:spPr>
          <a:xfrm>
            <a:off x="5178512" y="3869732"/>
            <a:ext cx="867063" cy="461665"/>
          </a:xfrm>
          <a:prstGeom prst="rect">
            <a:avLst/>
          </a:prstGeom>
          <a:noFill/>
        </p:spPr>
        <p:txBody>
          <a:bodyPr wrap="square" rtlCol="0">
            <a:spAutoFit/>
          </a:bodyPr>
          <a:lstStyle/>
          <a:p>
            <a:r>
              <a:rPr lang="ja-JP" altLang="en-US" sz="1200" dirty="0">
                <a:solidFill>
                  <a:srgbClr val="FF0000"/>
                </a:solidFill>
              </a:rPr>
              <a:t>助言・</a:t>
            </a:r>
            <a:endParaRPr lang="en-US" altLang="ja-JP" sz="1200" dirty="0">
              <a:solidFill>
                <a:srgbClr val="FF0000"/>
              </a:solidFill>
            </a:endParaRPr>
          </a:p>
          <a:p>
            <a:r>
              <a:rPr lang="ja-JP" altLang="en-US" sz="1200" b="1" u="sng" dirty="0">
                <a:solidFill>
                  <a:srgbClr val="FF0000"/>
                </a:solidFill>
              </a:rPr>
              <a:t>情報提供</a:t>
            </a:r>
          </a:p>
        </p:txBody>
      </p:sp>
      <p:sp>
        <p:nvSpPr>
          <p:cNvPr id="6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72221953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51113" y="932877"/>
            <a:ext cx="9792000" cy="5616000"/>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2000" kern="100" dirty="0">
                <a:solidFill>
                  <a:prstClr val="black"/>
                </a:solidFill>
                <a:latin typeface="ＭＳ Ｐゴシック" panose="020B0600070205080204" pitchFamily="50" charset="-128"/>
                <a:cs typeface="Times New Roman" panose="02020603050405020304" pitchFamily="18" charset="0"/>
              </a:rPr>
              <a:t>　訪問看護ステーションが喀痰吸引等の業務を行う介護職員等の支援を行った場合</a:t>
            </a:r>
            <a:r>
              <a:rPr lang="ja-JP" altLang="ja-JP" sz="2000" kern="100" dirty="0">
                <a:solidFill>
                  <a:prstClr val="black"/>
                </a:solidFill>
                <a:latin typeface="ＭＳ Ｐゴシック" panose="020B0600070205080204" pitchFamily="50" charset="-128"/>
                <a:cs typeface="Times New Roman" panose="02020603050405020304" pitchFamily="18" charset="0"/>
              </a:rPr>
              <a:t>の</a:t>
            </a:r>
            <a:r>
              <a:rPr lang="ja-JP" altLang="en-US" sz="2000" kern="100" dirty="0">
                <a:solidFill>
                  <a:prstClr val="black"/>
                </a:solidFill>
                <a:latin typeface="ＭＳ Ｐゴシック" panose="020B0600070205080204" pitchFamily="50" charset="-128"/>
                <a:cs typeface="Times New Roman" panose="02020603050405020304" pitchFamily="18" charset="0"/>
              </a:rPr>
              <a:t>連携に関する</a:t>
            </a:r>
            <a:r>
              <a:rPr lang="ja-JP" altLang="ja-JP" sz="2000" kern="100" dirty="0">
                <a:solidFill>
                  <a:prstClr val="black"/>
                </a:solidFill>
                <a:latin typeface="ＭＳ Ｐゴシック" panose="020B0600070205080204" pitchFamily="50" charset="-128"/>
                <a:cs typeface="Times New Roman" panose="02020603050405020304" pitchFamily="18" charset="0"/>
              </a:rPr>
              <a:t>評価を新設する。</a:t>
            </a:r>
          </a:p>
          <a:p>
            <a:pPr indent="177800"/>
            <a:r>
              <a:rPr lang="en-US" altLang="ja-JP" sz="2000" kern="100" dirty="0">
                <a:solidFill>
                  <a:prstClr val="black"/>
                </a:solidFill>
                <a:latin typeface="ＭＳ Ｐゴシック" panose="020B0600070205080204" pitchFamily="50" charset="-128"/>
                <a:cs typeface="Times New Roman" panose="02020603050405020304" pitchFamily="18" charset="0"/>
              </a:rPr>
              <a:t> </a:t>
            </a:r>
            <a:r>
              <a:rPr lang="ja-JP" altLang="en-US" sz="2000" kern="100" dirty="0">
                <a:solidFill>
                  <a:prstClr val="black"/>
                </a:solidFill>
                <a:latin typeface="ＭＳ Ｐゴシック" panose="020B0600070205080204" pitchFamily="50" charset="-128"/>
                <a:cs typeface="Times New Roman" panose="02020603050405020304" pitchFamily="18" charset="0"/>
              </a:rPr>
              <a:t>　　</a:t>
            </a:r>
            <a:r>
              <a:rPr lang="ja-JP" altLang="en-US" kern="100" dirty="0">
                <a:solidFill>
                  <a:srgbClr val="0070C0"/>
                </a:solidFill>
                <a:latin typeface="ＭＳ Ｐゴシック" panose="020B0600070205080204" pitchFamily="50" charset="-128"/>
                <a:cs typeface="Times New Roman" panose="02020603050405020304" pitchFamily="18" charset="0"/>
              </a:rPr>
              <a:t>　（訪問看護管理療養費）</a:t>
            </a:r>
            <a:endParaRPr lang="ja-JP" altLang="ja-JP" kern="100" dirty="0">
              <a:solidFill>
                <a:srgbClr val="0070C0"/>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看護・介護職員連携強化加算：２</a:t>
            </a:r>
            <a:r>
              <a:rPr lang="en-US" altLang="ja-JP" u="sng" dirty="0">
                <a:solidFill>
                  <a:srgbClr val="0070C0"/>
                </a:solidFill>
                <a:latin typeface="ＭＳ Ｐゴシック" panose="020B0600070205080204" pitchFamily="50" charset="-128"/>
              </a:rPr>
              <a:t>,</a:t>
            </a:r>
            <a:r>
              <a:rPr lang="ja-JP" altLang="en-US" u="sng" dirty="0">
                <a:solidFill>
                  <a:srgbClr val="0070C0"/>
                </a:solidFill>
                <a:latin typeface="ＭＳ Ｐゴシック" panose="020B0600070205080204" pitchFamily="50" charset="-128"/>
              </a:rPr>
              <a:t>５００円</a:t>
            </a:r>
            <a:endParaRPr lang="en-US" altLang="ja-JP" u="sng" dirty="0">
              <a:solidFill>
                <a:srgbClr val="0070C0"/>
              </a:solidFill>
              <a:latin typeface="ＭＳ Ｐゴシック" panose="020B0600070205080204" pitchFamily="50" charset="-128"/>
            </a:endParaRPr>
          </a:p>
          <a:p>
            <a:pPr indent="177800"/>
            <a:r>
              <a:rPr lang="ja-JP" altLang="en-US" kern="100" dirty="0">
                <a:solidFill>
                  <a:srgbClr val="0070C0"/>
                </a:solidFill>
                <a:latin typeface="ＭＳ Ｐゴシック" panose="020B0600070205080204" pitchFamily="50" charset="-128"/>
                <a:cs typeface="Times New Roman" panose="02020603050405020304" pitchFamily="18" charset="0"/>
              </a:rPr>
              <a:t>　　　　（在宅患者訪問看護・指導料／同一建物訪問看護・指導料／精神科訪問看護・指導料）</a:t>
            </a:r>
            <a:endParaRPr lang="ja-JP" altLang="ja-JP" kern="100" dirty="0">
              <a:solidFill>
                <a:srgbClr val="0070C0"/>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看護・介護職員連携強化加算：２５０点</a:t>
            </a:r>
            <a:endParaRPr lang="en-US" altLang="ja-JP" dirty="0">
              <a:solidFill>
                <a:srgbClr val="0070C0"/>
              </a:solidFill>
              <a:latin typeface="ＭＳ Ｐゴシック" panose="020B0600070205080204" pitchFamily="50" charset="-128"/>
            </a:endParaRPr>
          </a:p>
          <a:p>
            <a:pPr>
              <a:lnSpc>
                <a:spcPts val="1200"/>
              </a:lnSpc>
            </a:pPr>
            <a:r>
              <a:rPr lang="ja-JP" altLang="en-US" sz="1200" dirty="0">
                <a:solidFill>
                  <a:srgbClr val="0070C0"/>
                </a:solidFill>
                <a:latin typeface="ＭＳ Ｐゴシック" panose="020B0600070205080204" pitchFamily="50" charset="-128"/>
              </a:rPr>
              <a:t>　　　　　</a:t>
            </a:r>
            <a:r>
              <a:rPr lang="ja-JP" altLang="en-US" sz="1100" dirty="0">
                <a:solidFill>
                  <a:srgbClr val="0070C0"/>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算定要件</a:t>
            </a:r>
            <a:r>
              <a:rPr lang="en-US" altLang="ja-JP" sz="1100" dirty="0">
                <a:solidFill>
                  <a:prstClr val="black"/>
                </a:solidFill>
                <a:latin typeface="ＭＳ Ｐゴシック" panose="020B0600070205080204" pitchFamily="50" charset="-128"/>
              </a:rPr>
              <a:t>]</a:t>
            </a:r>
          </a:p>
          <a:p>
            <a:pPr marL="1079500" indent="-187325">
              <a:lnSpc>
                <a:spcPts val="1200"/>
              </a:lnSpc>
            </a:pPr>
            <a:r>
              <a:rPr lang="ja-JP" altLang="ja-JP" sz="1050" dirty="0">
                <a:solidFill>
                  <a:prstClr val="black"/>
                </a:solidFill>
                <a:latin typeface="ＭＳ Ｐゴシック" panose="020B0600070205080204" pitchFamily="50" charset="-128"/>
              </a:rPr>
              <a:t>①</a:t>
            </a:r>
            <a:r>
              <a:rPr lang="ja-JP" altLang="en-US" sz="1050" dirty="0">
                <a:solidFill>
                  <a:prstClr val="black"/>
                </a:solidFill>
                <a:latin typeface="ＭＳ Ｐゴシック" panose="020B0600070205080204" pitchFamily="50" charset="-128"/>
              </a:rPr>
              <a:t>　訪問看護ステーションの利用者のうち喀痰吸引等（</a:t>
            </a:r>
            <a:r>
              <a:rPr lang="en-US" altLang="ja-JP" sz="1050" dirty="0">
                <a:solidFill>
                  <a:prstClr val="black"/>
                </a:solidFill>
                <a:latin typeface="ＭＳ Ｐゴシック" panose="020B0600070205080204" pitchFamily="50" charset="-128"/>
              </a:rPr>
              <a:t>※</a:t>
            </a:r>
            <a:r>
              <a:rPr lang="ja-JP" altLang="en-US" sz="1050" dirty="0">
                <a:solidFill>
                  <a:prstClr val="black"/>
                </a:solidFill>
                <a:latin typeface="ＭＳ Ｐゴシック" panose="020B0600070205080204" pitchFamily="50" charset="-128"/>
              </a:rPr>
              <a:t>）を必要とする利用者について、訪問看護ステーションの看護職員が、喀痰吸引等を行う介護職員等に対し、利用者の病態の変化に応じて、医師の指示の下、支援・連携した場合に算定。</a:t>
            </a:r>
          </a:p>
          <a:p>
            <a:pPr marL="1536700" lvl="1" indent="-187325">
              <a:lnSpc>
                <a:spcPts val="1200"/>
              </a:lnSpc>
            </a:pPr>
            <a:r>
              <a:rPr lang="ja-JP" altLang="en-US" sz="1050" dirty="0">
                <a:solidFill>
                  <a:prstClr val="black"/>
                </a:solidFill>
                <a:latin typeface="ＭＳ Ｐゴシック" panose="020B0600070205080204" pitchFamily="50" charset="-128"/>
              </a:rPr>
              <a:t>・　喀痰吸引等に係る計画書や報告書の作成及び緊急時等の対応についての助言</a:t>
            </a:r>
          </a:p>
          <a:p>
            <a:pPr marL="1536700" lvl="1" indent="-187325">
              <a:lnSpc>
                <a:spcPts val="1200"/>
              </a:lnSpc>
            </a:pPr>
            <a:r>
              <a:rPr lang="ja-JP" altLang="en-US" sz="1050" dirty="0">
                <a:solidFill>
                  <a:prstClr val="black"/>
                </a:solidFill>
                <a:latin typeface="ＭＳ Ｐゴシック" panose="020B0600070205080204" pitchFamily="50" charset="-128"/>
              </a:rPr>
              <a:t>・　介護職員等に同行し、利用者の居宅において喀痰吸引等の業務の実施状況について確認</a:t>
            </a:r>
          </a:p>
          <a:p>
            <a:pPr marL="1536700" lvl="1" indent="-187325">
              <a:lnSpc>
                <a:spcPts val="1200"/>
              </a:lnSpc>
            </a:pPr>
            <a:r>
              <a:rPr lang="ja-JP" altLang="en-US" sz="1050" dirty="0">
                <a:solidFill>
                  <a:prstClr val="black"/>
                </a:solidFill>
                <a:latin typeface="ＭＳ Ｐゴシック" panose="020B0600070205080204" pitchFamily="50" charset="-128"/>
              </a:rPr>
              <a:t>・　利用者に対する安全なサービス提供体制整備や連携体制確保のための会議に出席</a:t>
            </a:r>
          </a:p>
          <a:p>
            <a:pPr marL="1079500" indent="-187325">
              <a:lnSpc>
                <a:spcPts val="1200"/>
              </a:lnSpc>
            </a:pPr>
            <a:r>
              <a:rPr lang="ja-JP" altLang="ja-JP" sz="1050" dirty="0">
                <a:solidFill>
                  <a:prstClr val="black"/>
                </a:solidFill>
                <a:latin typeface="ＭＳ Ｐゴシック" panose="020B0600070205080204" pitchFamily="50" charset="-128"/>
              </a:rPr>
              <a:t>② </a:t>
            </a:r>
            <a:r>
              <a:rPr lang="ja-JP" altLang="en-US" sz="1050" dirty="0">
                <a:solidFill>
                  <a:prstClr val="black"/>
                </a:solidFill>
                <a:latin typeface="ＭＳ Ｐゴシック" panose="020B0600070205080204" pitchFamily="50" charset="-128"/>
              </a:rPr>
              <a:t>当該加算は①の介護職員等と同行訪問を実施した日の属する月の初日の指定訪問看護の実施日に加算する。</a:t>
            </a:r>
            <a:endParaRPr lang="ja-JP" altLang="ja-JP" sz="1050" dirty="0">
              <a:solidFill>
                <a:prstClr val="black"/>
              </a:solidFill>
              <a:latin typeface="ＭＳ Ｐゴシック" panose="020B0600070205080204" pitchFamily="50" charset="-128"/>
            </a:endParaRPr>
          </a:p>
          <a:p>
            <a:pPr marL="1079500" indent="-187325">
              <a:lnSpc>
                <a:spcPts val="1200"/>
              </a:lnSpc>
            </a:pPr>
            <a:r>
              <a:rPr lang="ja-JP" altLang="ja-JP" sz="1050" dirty="0">
                <a:solidFill>
                  <a:prstClr val="black"/>
                </a:solidFill>
                <a:latin typeface="ＭＳ Ｐゴシック" panose="020B0600070205080204" pitchFamily="50" charset="-128"/>
              </a:rPr>
              <a:t>③ </a:t>
            </a:r>
            <a:r>
              <a:rPr lang="en-US" altLang="ja-JP" sz="1050" dirty="0">
                <a:solidFill>
                  <a:prstClr val="black"/>
                </a:solidFill>
                <a:latin typeface="ＭＳ Ｐゴシック" panose="020B0600070205080204" pitchFamily="50" charset="-128"/>
              </a:rPr>
              <a:t>24</a:t>
            </a:r>
            <a:r>
              <a:rPr lang="ja-JP" altLang="en-US" sz="1050" dirty="0">
                <a:solidFill>
                  <a:prstClr val="black"/>
                </a:solidFill>
                <a:latin typeface="ＭＳ Ｐゴシック" panose="020B0600070205080204" pitchFamily="50" charset="-128"/>
              </a:rPr>
              <a:t>時間対応体制加算を届け出ている場合に算定。</a:t>
            </a:r>
            <a:endParaRPr lang="ja-JP" altLang="ja-JP" sz="1050" dirty="0">
              <a:solidFill>
                <a:prstClr val="black"/>
              </a:solidFill>
              <a:latin typeface="ＭＳ Ｐゴシック" panose="020B0600070205080204" pitchFamily="50" charset="-128"/>
            </a:endParaRPr>
          </a:p>
          <a:p>
            <a:pPr marL="1079500" indent="-187325">
              <a:lnSpc>
                <a:spcPts val="1200"/>
              </a:lnSpc>
            </a:pPr>
            <a:r>
              <a:rPr lang="ja-JP" altLang="ja-JP" sz="1050" dirty="0">
                <a:solidFill>
                  <a:prstClr val="black"/>
                </a:solidFill>
                <a:latin typeface="ＭＳ Ｐゴシック" panose="020B0600070205080204" pitchFamily="50" charset="-128"/>
              </a:rPr>
              <a:t>④ </a:t>
            </a:r>
            <a:r>
              <a:rPr lang="ja-JP" altLang="en-US" sz="1050" dirty="0">
                <a:solidFill>
                  <a:prstClr val="black"/>
                </a:solidFill>
                <a:latin typeface="ＭＳ Ｐゴシック" panose="020B0600070205080204" pitchFamily="50" charset="-128"/>
              </a:rPr>
              <a:t>当該加算は、</a:t>
            </a:r>
            <a:r>
              <a:rPr lang="en-US" altLang="ja-JP" sz="1050" dirty="0">
                <a:solidFill>
                  <a:prstClr val="black"/>
                </a:solidFill>
                <a:latin typeface="ＭＳ Ｐゴシック" panose="020B0600070205080204" pitchFamily="50" charset="-128"/>
              </a:rPr>
              <a:t>1</a:t>
            </a:r>
            <a:r>
              <a:rPr lang="ja-JP" altLang="en-US" sz="1050" dirty="0">
                <a:solidFill>
                  <a:prstClr val="black"/>
                </a:solidFill>
                <a:latin typeface="ＭＳ Ｐゴシック" panose="020B0600070205080204" pitchFamily="50" charset="-128"/>
              </a:rPr>
              <a:t>人の利用者に対し、１つの訪問看護ステーションにおいてのみ算定。</a:t>
            </a:r>
            <a:endParaRPr lang="ja-JP" altLang="ja-JP" sz="1050" dirty="0">
              <a:solidFill>
                <a:prstClr val="black"/>
              </a:solidFill>
              <a:latin typeface="ＭＳ Ｐゴシック" panose="020B0600070205080204" pitchFamily="50" charset="-128"/>
            </a:endParaRPr>
          </a:p>
        </p:txBody>
      </p:sp>
      <p:pic>
        <p:nvPicPr>
          <p:cNvPr id="13"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677894" y="5131960"/>
            <a:ext cx="846984" cy="116025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介護士のイラスト（女性）">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46082" y="4042736"/>
            <a:ext cx="612361" cy="1296000"/>
          </a:xfrm>
          <a:prstGeom prst="rect">
            <a:avLst/>
          </a:prstGeom>
          <a:noFill/>
          <a:extLst>
            <a:ext uri="{909E8E84-426E-40DD-AFC4-6F175D3DCCD1}">
              <a14:hiddenFill xmlns:a14="http://schemas.microsoft.com/office/drawing/2010/main">
                <a:solidFill>
                  <a:srgbClr val="FFFFFF"/>
                </a:solidFill>
              </a14:hiddenFill>
            </a:ext>
          </a:extLst>
        </p:spPr>
      </p:pic>
      <p:sp>
        <p:nvSpPr>
          <p:cNvPr id="20" name="円/楕円 19"/>
          <p:cNvSpPr/>
          <p:nvPr/>
        </p:nvSpPr>
        <p:spPr>
          <a:xfrm>
            <a:off x="7401271" y="4979549"/>
            <a:ext cx="1368153" cy="686020"/>
          </a:xfrm>
          <a:prstGeom prst="ellipse">
            <a:avLst/>
          </a:prstGeom>
          <a:solidFill>
            <a:schemeClr val="accent5">
              <a:lumMod val="40000"/>
              <a:lumOff val="6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pic>
        <p:nvPicPr>
          <p:cNvPr id="18" name="Picture 8" descr="お医者さんのイラスト（全身）">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75150" y="4109509"/>
            <a:ext cx="785552" cy="11783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1.bp.blogspot.com/-0L0XttO6MCg/UZmB9c_SsKI/AAAAAAAATYc/Vk-8_vEkUew/s800/house_2f.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89304" y="4139284"/>
            <a:ext cx="1282699" cy="12475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たんの吸引のイラスト"/>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587448" y="4727119"/>
            <a:ext cx="715930" cy="715930"/>
          </a:xfrm>
          <a:prstGeom prst="rect">
            <a:avLst/>
          </a:prstGeom>
          <a:noFill/>
          <a:extLst>
            <a:ext uri="{909E8E84-426E-40DD-AFC4-6F175D3DCCD1}">
              <a14:hiddenFill xmlns:a14="http://schemas.microsoft.com/office/drawing/2010/main">
                <a:solidFill>
                  <a:srgbClr val="FFFFFF"/>
                </a:solidFill>
              </a14:hiddenFill>
            </a:ext>
          </a:extLst>
        </p:spPr>
      </p:pic>
      <p:sp>
        <p:nvSpPr>
          <p:cNvPr id="21" name="下矢印 20"/>
          <p:cNvSpPr/>
          <p:nvPr/>
        </p:nvSpPr>
        <p:spPr>
          <a:xfrm rot="16919197">
            <a:off x="6441702" y="4162300"/>
            <a:ext cx="144000" cy="1728000"/>
          </a:xfrm>
          <a:prstGeom prst="downArrow">
            <a:avLst/>
          </a:prstGeom>
          <a:solidFill>
            <a:schemeClr val="accent6">
              <a:lumMod val="60000"/>
              <a:lumOff val="4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 name="テキスト ボックス 2"/>
          <p:cNvSpPr txBox="1"/>
          <p:nvPr/>
        </p:nvSpPr>
        <p:spPr>
          <a:xfrm>
            <a:off x="5511213" y="4206495"/>
            <a:ext cx="1584176" cy="400110"/>
          </a:xfrm>
          <a:prstGeom prst="rect">
            <a:avLst/>
          </a:prstGeom>
          <a:noFill/>
        </p:spPr>
        <p:txBody>
          <a:bodyPr wrap="square" rtlCol="0">
            <a:spAutoFit/>
          </a:bodyPr>
          <a:lstStyle/>
          <a:p>
            <a:r>
              <a:rPr lang="ja-JP" altLang="en-US" sz="1100" u="sng" dirty="0">
                <a:solidFill>
                  <a:prstClr val="black"/>
                </a:solidFill>
                <a:latin typeface="ＭＳ Ｐゴシック" panose="020B0600070205080204" pitchFamily="50" charset="-128"/>
                <a:cs typeface="Meiryo UI" panose="020B0604030504040204" pitchFamily="50" charset="-128"/>
              </a:rPr>
              <a:t>介護職員等</a:t>
            </a:r>
            <a:endParaRPr lang="en-US" altLang="ja-JP" sz="1100" u="sng" dirty="0">
              <a:solidFill>
                <a:prstClr val="black"/>
              </a:solidFill>
              <a:latin typeface="ＭＳ Ｐゴシック" panose="020B0600070205080204" pitchFamily="50" charset="-128"/>
              <a:cs typeface="Meiryo UI" panose="020B0604030504040204" pitchFamily="50" charset="-128"/>
            </a:endParaRPr>
          </a:p>
          <a:p>
            <a:r>
              <a:rPr lang="ja-JP" altLang="en-US" sz="900" dirty="0">
                <a:solidFill>
                  <a:prstClr val="black"/>
                </a:solidFill>
                <a:latin typeface="ＭＳ Ｐゴシック" panose="020B0600070205080204" pitchFamily="50" charset="-128"/>
                <a:cs typeface="Meiryo UI" panose="020B0604030504040204" pitchFamily="50" charset="-128"/>
              </a:rPr>
              <a:t>（登録喀痰吸引等事業者）</a:t>
            </a:r>
          </a:p>
        </p:txBody>
      </p:sp>
      <p:sp>
        <p:nvSpPr>
          <p:cNvPr id="23" name="テキスト ボックス 22"/>
          <p:cNvSpPr txBox="1"/>
          <p:nvPr/>
        </p:nvSpPr>
        <p:spPr>
          <a:xfrm>
            <a:off x="1552853" y="4549928"/>
            <a:ext cx="2519173" cy="415498"/>
          </a:xfrm>
          <a:prstGeom prst="rect">
            <a:avLst/>
          </a:prstGeom>
          <a:noFill/>
          <a:ln>
            <a:noFill/>
          </a:ln>
        </p:spPr>
        <p:txBody>
          <a:bodyPr wrap="square" rtlCol="0">
            <a:spAutoFit/>
          </a:bodyPr>
          <a:lstStyle/>
          <a:p>
            <a:r>
              <a:rPr lang="ja-JP" altLang="en-US" sz="1050" dirty="0">
                <a:solidFill>
                  <a:prstClr val="black"/>
                </a:solidFill>
                <a:latin typeface="ＭＳ Ｐゴシック" panose="020B0600070205080204" pitchFamily="50" charset="-128"/>
                <a:cs typeface="Meiryo UI" panose="020B0604030504040204" pitchFamily="50" charset="-128"/>
              </a:rPr>
              <a:t>・介護職員に喀痰吸引等の指示</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・看護職員に介護職員等との連携の指示</a:t>
            </a:r>
          </a:p>
        </p:txBody>
      </p:sp>
      <p:sp>
        <p:nvSpPr>
          <p:cNvPr id="25" name="テキスト ボックス 24"/>
          <p:cNvSpPr txBox="1"/>
          <p:nvPr/>
        </p:nvSpPr>
        <p:spPr>
          <a:xfrm>
            <a:off x="3302939" y="5701687"/>
            <a:ext cx="4864929" cy="577081"/>
          </a:xfrm>
          <a:prstGeom prst="rect">
            <a:avLst/>
          </a:prstGeom>
          <a:noFill/>
        </p:spPr>
        <p:txBody>
          <a:bodyPr wrap="square" rtlCol="0">
            <a:spAutoFit/>
          </a:bodyPr>
          <a:lstStyle/>
          <a:p>
            <a:r>
              <a:rPr lang="ja-JP" altLang="en-US" sz="1050" dirty="0">
                <a:solidFill>
                  <a:prstClr val="black"/>
                </a:solidFill>
                <a:latin typeface="ＭＳ Ｐゴシック" panose="020B0600070205080204" pitchFamily="50" charset="-128"/>
                <a:cs typeface="Meiryo UI" panose="020B0604030504040204" pitchFamily="50" charset="-128"/>
              </a:rPr>
              <a:t>・喀痰吸引等に係る計画書や報告書の作成及び緊急時等の対応についての助言</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・介護職員等に同行し喀痰吸引等の業務の実施状況について確認</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・安全なサービス提供体制整備や連携体制確保のための会議に出席</a:t>
            </a:r>
          </a:p>
        </p:txBody>
      </p:sp>
      <p:sp>
        <p:nvSpPr>
          <p:cNvPr id="26" name="テキスト ボックス 25"/>
          <p:cNvSpPr txBox="1"/>
          <p:nvPr/>
        </p:nvSpPr>
        <p:spPr>
          <a:xfrm>
            <a:off x="1570277" y="4340877"/>
            <a:ext cx="978264" cy="261610"/>
          </a:xfrm>
          <a:prstGeom prst="rect">
            <a:avLst/>
          </a:prstGeom>
          <a:noFill/>
        </p:spPr>
        <p:txBody>
          <a:bodyPr wrap="square" rtlCol="0">
            <a:spAutoFit/>
          </a:bodyPr>
          <a:lstStyle/>
          <a:p>
            <a:r>
              <a:rPr lang="ja-JP" altLang="en-US" sz="1100" u="sng" dirty="0">
                <a:solidFill>
                  <a:prstClr val="black"/>
                </a:solidFill>
                <a:latin typeface="ＭＳ Ｐゴシック" panose="020B0600070205080204" pitchFamily="50" charset="-128"/>
                <a:cs typeface="Meiryo UI" panose="020B0604030504040204" pitchFamily="50" charset="-128"/>
              </a:rPr>
              <a:t>医師</a:t>
            </a:r>
          </a:p>
        </p:txBody>
      </p:sp>
      <p:sp>
        <p:nvSpPr>
          <p:cNvPr id="27" name="下矢印 26"/>
          <p:cNvSpPr/>
          <p:nvPr/>
        </p:nvSpPr>
        <p:spPr>
          <a:xfrm rot="18300000">
            <a:off x="2173984" y="4772860"/>
            <a:ext cx="144000" cy="1440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8" name="下矢印 27"/>
          <p:cNvSpPr/>
          <p:nvPr/>
        </p:nvSpPr>
        <p:spPr>
          <a:xfrm rot="16200000">
            <a:off x="3457154" y="2834853"/>
            <a:ext cx="144000" cy="3096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9" name="下矢印 28"/>
          <p:cNvSpPr/>
          <p:nvPr/>
        </p:nvSpPr>
        <p:spPr>
          <a:xfrm rot="14880000">
            <a:off x="4133758" y="4141937"/>
            <a:ext cx="288000" cy="1728000"/>
          </a:xfrm>
          <a:prstGeom prst="downArrow">
            <a:avLst/>
          </a:prstGeom>
          <a:solidFill>
            <a:schemeClr val="accent4">
              <a:lumMod val="40000"/>
              <a:lumOff val="6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0" name="テキスト ボックス 29"/>
          <p:cNvSpPr txBox="1"/>
          <p:nvPr/>
        </p:nvSpPr>
        <p:spPr>
          <a:xfrm>
            <a:off x="2996927" y="4144340"/>
            <a:ext cx="468000"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指示</a:t>
            </a:r>
          </a:p>
        </p:txBody>
      </p:sp>
      <p:sp>
        <p:nvSpPr>
          <p:cNvPr id="31" name="テキスト ボックス 30"/>
          <p:cNvSpPr txBox="1"/>
          <p:nvPr/>
        </p:nvSpPr>
        <p:spPr>
          <a:xfrm>
            <a:off x="2024566" y="5158072"/>
            <a:ext cx="468000"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指示</a:t>
            </a:r>
          </a:p>
        </p:txBody>
      </p:sp>
      <p:sp>
        <p:nvSpPr>
          <p:cNvPr id="32" name="テキスト ボックス 31"/>
          <p:cNvSpPr txBox="1"/>
          <p:nvPr/>
        </p:nvSpPr>
        <p:spPr>
          <a:xfrm>
            <a:off x="3566409" y="4819111"/>
            <a:ext cx="1512000" cy="469359"/>
          </a:xfrm>
          <a:prstGeom prst="rect">
            <a:avLst/>
          </a:prstGeom>
          <a:noFill/>
        </p:spPr>
        <p:txBody>
          <a:bodyPr wrap="square" rtlCol="0">
            <a:spAutoFit/>
          </a:bodyPr>
          <a:lstStyle/>
          <a:p>
            <a:pPr algn="ctr"/>
            <a:r>
              <a:rPr lang="ja-JP" altLang="en-US" sz="1400" b="1" dirty="0">
                <a:solidFill>
                  <a:prstClr val="black"/>
                </a:solidFill>
                <a:latin typeface="ＭＳ Ｐゴシック" panose="020B0600070205080204" pitchFamily="50" charset="-128"/>
                <a:cs typeface="Meiryo UI" panose="020B0604030504040204" pitchFamily="50" charset="-128"/>
              </a:rPr>
              <a:t>支援</a:t>
            </a:r>
            <a:endParaRPr lang="en-US" altLang="ja-JP" sz="1400" b="1" dirty="0">
              <a:solidFill>
                <a:prstClr val="black"/>
              </a:solidFill>
              <a:latin typeface="ＭＳ Ｐゴシック" panose="020B0600070205080204" pitchFamily="50" charset="-128"/>
              <a:cs typeface="Meiryo UI" panose="020B0604030504040204" pitchFamily="50" charset="-128"/>
            </a:endParaRPr>
          </a:p>
          <a:p>
            <a:pPr algn="ctr"/>
            <a:r>
              <a:rPr lang="ja-JP" altLang="en-US" sz="1050" dirty="0">
                <a:solidFill>
                  <a:prstClr val="black"/>
                </a:solidFill>
                <a:latin typeface="ＭＳ Ｐゴシック" panose="020B0600070205080204" pitchFamily="50" charset="-128"/>
                <a:cs typeface="Meiryo UI" panose="020B0604030504040204" pitchFamily="50" charset="-128"/>
              </a:rPr>
              <a:t>（助言や会議出席等）</a:t>
            </a:r>
          </a:p>
        </p:txBody>
      </p:sp>
      <p:sp>
        <p:nvSpPr>
          <p:cNvPr id="34" name="下矢印 33"/>
          <p:cNvSpPr/>
          <p:nvPr/>
        </p:nvSpPr>
        <p:spPr>
          <a:xfrm rot="16200000">
            <a:off x="5527943" y="3849759"/>
            <a:ext cx="288000" cy="3199836"/>
          </a:xfrm>
          <a:prstGeom prst="downArrow">
            <a:avLst/>
          </a:prstGeom>
          <a:solidFill>
            <a:schemeClr val="accent4">
              <a:lumMod val="40000"/>
              <a:lumOff val="60000"/>
            </a:schemeClr>
          </a:solidFill>
          <a:ln>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3" name="テキスト ボックス 32"/>
          <p:cNvSpPr txBox="1"/>
          <p:nvPr/>
        </p:nvSpPr>
        <p:spPr>
          <a:xfrm>
            <a:off x="6494697" y="4791165"/>
            <a:ext cx="1554328"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喀痰吸引等の実施</a:t>
            </a:r>
            <a:endParaRPr lang="en-US" altLang="ja-JP" sz="1000" dirty="0">
              <a:solidFill>
                <a:prstClr val="black"/>
              </a:solidFill>
              <a:latin typeface="ＭＳ Ｐゴシック" panose="020B0600070205080204" pitchFamily="50" charset="-128"/>
              <a:cs typeface="Meiryo UI" panose="020B0604030504040204" pitchFamily="50" charset="-128"/>
            </a:endParaRPr>
          </a:p>
        </p:txBody>
      </p:sp>
      <p:sp>
        <p:nvSpPr>
          <p:cNvPr id="35" name="テキスト ボックス 34"/>
          <p:cNvSpPr txBox="1"/>
          <p:nvPr/>
        </p:nvSpPr>
        <p:spPr>
          <a:xfrm>
            <a:off x="6060579" y="5250450"/>
            <a:ext cx="576000" cy="307777"/>
          </a:xfrm>
          <a:prstGeom prst="rect">
            <a:avLst/>
          </a:prstGeom>
          <a:noFill/>
        </p:spPr>
        <p:txBody>
          <a:bodyPr wrap="square" rtlCol="0">
            <a:spAutoFit/>
          </a:bodyPr>
          <a:lstStyle/>
          <a:p>
            <a:pPr algn="ctr"/>
            <a:r>
              <a:rPr lang="ja-JP" altLang="en-US" sz="1400" b="1" dirty="0">
                <a:solidFill>
                  <a:prstClr val="black"/>
                </a:solidFill>
                <a:latin typeface="ＭＳ Ｐゴシック" panose="020B0600070205080204" pitchFamily="50" charset="-128"/>
                <a:cs typeface="Meiryo UI" panose="020B0604030504040204" pitchFamily="50" charset="-128"/>
              </a:rPr>
              <a:t>同行</a:t>
            </a:r>
          </a:p>
        </p:txBody>
      </p:sp>
      <p:sp>
        <p:nvSpPr>
          <p:cNvPr id="24" name="テキスト ボックス 23"/>
          <p:cNvSpPr txBox="1"/>
          <p:nvPr/>
        </p:nvSpPr>
        <p:spPr>
          <a:xfrm>
            <a:off x="3329066" y="5354574"/>
            <a:ext cx="1939946" cy="446276"/>
          </a:xfrm>
          <a:prstGeom prst="rect">
            <a:avLst/>
          </a:prstGeom>
          <a:noFill/>
        </p:spPr>
        <p:txBody>
          <a:bodyPr wrap="square" rtlCol="0">
            <a:spAutoFit/>
          </a:bodyPr>
          <a:lstStyle/>
          <a:p>
            <a:r>
              <a:rPr lang="ja-JP" altLang="en-US" sz="1400" b="1" u="sng" dirty="0">
                <a:solidFill>
                  <a:prstClr val="black"/>
                </a:solidFill>
                <a:latin typeface="ＭＳ Ｐゴシック" panose="020B0600070205080204" pitchFamily="50" charset="-128"/>
                <a:cs typeface="Meiryo UI" panose="020B0604030504040204" pitchFamily="50" charset="-128"/>
              </a:rPr>
              <a:t>看護職員</a:t>
            </a:r>
            <a:endParaRPr lang="en-US" altLang="ja-JP" sz="1400" b="1" u="sng" dirty="0">
              <a:solidFill>
                <a:prstClr val="black"/>
              </a:solidFill>
              <a:latin typeface="ＭＳ Ｐゴシック" panose="020B0600070205080204" pitchFamily="50" charset="-128"/>
              <a:cs typeface="Meiryo UI" panose="020B0604030504040204" pitchFamily="50" charset="-128"/>
            </a:endParaRPr>
          </a:p>
          <a:p>
            <a:r>
              <a:rPr lang="ja-JP" altLang="en-US" sz="900" dirty="0">
                <a:solidFill>
                  <a:prstClr val="black"/>
                </a:solidFill>
                <a:latin typeface="ＭＳ Ｐゴシック" panose="020B0600070205080204" pitchFamily="50" charset="-128"/>
                <a:cs typeface="Meiryo UI" panose="020B0604030504040204" pitchFamily="50" charset="-128"/>
              </a:rPr>
              <a:t>（医療機関</a:t>
            </a:r>
            <a:r>
              <a:rPr lang="en-US" altLang="ja-JP" sz="900" dirty="0">
                <a:solidFill>
                  <a:prstClr val="black"/>
                </a:solidFill>
                <a:latin typeface="ＭＳ Ｐゴシック" panose="020B0600070205080204" pitchFamily="50" charset="-128"/>
                <a:cs typeface="Meiryo UI" panose="020B0604030504040204" pitchFamily="50" charset="-128"/>
              </a:rPr>
              <a:t>/</a:t>
            </a:r>
            <a:r>
              <a:rPr lang="ja-JP" altLang="en-US" sz="900" dirty="0">
                <a:solidFill>
                  <a:prstClr val="black"/>
                </a:solidFill>
                <a:latin typeface="ＭＳ Ｐゴシック" panose="020B0600070205080204" pitchFamily="50" charset="-128"/>
                <a:cs typeface="Meiryo UI" panose="020B0604030504040204" pitchFamily="50" charset="-128"/>
              </a:rPr>
              <a:t>訪問看護ステーション）</a:t>
            </a:r>
          </a:p>
        </p:txBody>
      </p:sp>
      <p:sp>
        <p:nvSpPr>
          <p:cNvPr id="4" name="テキスト ボックス 3"/>
          <p:cNvSpPr txBox="1"/>
          <p:nvPr/>
        </p:nvSpPr>
        <p:spPr>
          <a:xfrm>
            <a:off x="6373616" y="3773373"/>
            <a:ext cx="3564000" cy="338554"/>
          </a:xfrm>
          <a:prstGeom prst="rect">
            <a:avLst/>
          </a:prstGeom>
          <a:noFill/>
        </p:spPr>
        <p:txBody>
          <a:bodyPr wrap="square" rtlCol="0">
            <a:spAutoFit/>
          </a:bodyPr>
          <a:lstStyle/>
          <a:p>
            <a:r>
              <a:rPr lang="en-US" altLang="ja-JP" sz="800" dirty="0">
                <a:solidFill>
                  <a:prstClr val="black"/>
                </a:solidFill>
                <a:latin typeface="ＭＳ Ｐゴシック" panose="020B0600070205080204" pitchFamily="50" charset="-128"/>
              </a:rPr>
              <a:t>※</a:t>
            </a:r>
            <a:r>
              <a:rPr lang="ja-JP" altLang="en-US" sz="800" dirty="0">
                <a:solidFill>
                  <a:prstClr val="black"/>
                </a:solidFill>
                <a:latin typeface="ＭＳ Ｐゴシック" panose="020B0600070205080204" pitchFamily="50" charset="-128"/>
              </a:rPr>
              <a:t>口腔内の喀痰吸引、鼻腔内の喀痰吸引、気管カニューレ内部の喀痰吸引、</a:t>
            </a:r>
            <a:endParaRPr lang="en-US" altLang="ja-JP" sz="800" dirty="0">
              <a:solidFill>
                <a:prstClr val="black"/>
              </a:solidFill>
              <a:latin typeface="ＭＳ Ｐゴシック" panose="020B0600070205080204" pitchFamily="50" charset="-128"/>
            </a:endParaRPr>
          </a:p>
          <a:p>
            <a:r>
              <a:rPr lang="ja-JP" altLang="en-US" sz="800" dirty="0">
                <a:solidFill>
                  <a:prstClr val="black"/>
                </a:solidFill>
                <a:latin typeface="ＭＳ Ｐゴシック" panose="020B0600070205080204" pitchFamily="50" charset="-128"/>
              </a:rPr>
              <a:t>　　胃</a:t>
            </a:r>
            <a:r>
              <a:rPr lang="ja-JP" altLang="en-US" sz="800" dirty="0" err="1">
                <a:solidFill>
                  <a:prstClr val="black"/>
                </a:solidFill>
                <a:latin typeface="ＭＳ Ｐゴシック" panose="020B0600070205080204" pitchFamily="50" charset="-128"/>
              </a:rPr>
              <a:t>ろう</a:t>
            </a:r>
            <a:r>
              <a:rPr lang="ja-JP" altLang="en-US" sz="800" dirty="0">
                <a:solidFill>
                  <a:prstClr val="black"/>
                </a:solidFill>
                <a:latin typeface="ＭＳ Ｐゴシック" panose="020B0600070205080204" pitchFamily="50" charset="-128"/>
              </a:rPr>
              <a:t>又は腸ろうによる経管栄養又は経鼻経管栄養</a:t>
            </a:r>
          </a:p>
        </p:txBody>
      </p:sp>
      <p:sp>
        <p:nvSpPr>
          <p:cNvPr id="40" name="Rectangle 2"/>
          <p:cNvSpPr>
            <a:spLocks noChangeArrowheads="1"/>
          </p:cNvSpPr>
          <p:nvPr/>
        </p:nvSpPr>
        <p:spPr bwMode="auto">
          <a:xfrm>
            <a:off x="213524" y="0"/>
            <a:ext cx="9517327" cy="42093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５．医療と介護の同時改定</a:t>
            </a:r>
          </a:p>
        </p:txBody>
      </p:sp>
      <p:sp>
        <p:nvSpPr>
          <p:cNvPr id="36" name="Rectangle 2"/>
          <p:cNvSpPr txBox="1">
            <a:spLocks noChangeArrowheads="1"/>
          </p:cNvSpPr>
          <p:nvPr/>
        </p:nvSpPr>
        <p:spPr>
          <a:xfrm>
            <a:off x="49112" y="556925"/>
            <a:ext cx="6848105"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（５）喀痰吸引等を実施する介護職員等との連携の推進（再掲）</a:t>
            </a:r>
          </a:p>
        </p:txBody>
      </p:sp>
      <p:sp>
        <p:nvSpPr>
          <p:cNvPr id="38"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7" name="テキスト ボックス 36"/>
          <p:cNvSpPr txBox="1"/>
          <p:nvPr/>
        </p:nvSpPr>
        <p:spPr>
          <a:xfrm>
            <a:off x="4831955" y="1751137"/>
            <a:ext cx="18046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1002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1014-1015</a:t>
            </a:r>
            <a:endParaRPr lang="ja-JP" altLang="en-US" sz="1100" dirty="0">
              <a:solidFill>
                <a:srgbClr val="002060"/>
              </a:solidFill>
              <a:latin typeface="ＭＳ Ｐゴシック" panose="020B0600070205080204" pitchFamily="50" charset="-128"/>
            </a:endParaRPr>
          </a:p>
        </p:txBody>
      </p:sp>
      <p:sp>
        <p:nvSpPr>
          <p:cNvPr id="39" name="テキスト ボックス 38"/>
          <p:cNvSpPr txBox="1"/>
          <p:nvPr/>
        </p:nvSpPr>
        <p:spPr>
          <a:xfrm>
            <a:off x="4831955" y="2424141"/>
            <a:ext cx="31080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288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p288-289,460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484-485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690627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3540" y="1019362"/>
            <a:ext cx="9647311" cy="4464496"/>
          </a:xfrm>
          <a:prstGeom prst="rect">
            <a:avLst/>
          </a:prstGeom>
          <a:solidFill>
            <a:schemeClr val="bg1">
              <a:lumMod val="95000"/>
            </a:schemeClr>
          </a:solidFill>
          <a:ln w="9525">
            <a:solidFill>
              <a:schemeClr val="tx1"/>
            </a:solidFill>
            <a:miter lim="800000"/>
            <a:headEnd/>
            <a:tailEnd/>
          </a:ln>
        </p:spPr>
        <p:txBody>
          <a:bodyPr/>
          <a:lstStyle/>
          <a:p>
            <a:pPr marL="285750" indent="-285750">
              <a:lnSpc>
                <a:spcPts val="1800"/>
              </a:lnSpc>
              <a:buFont typeface="Wingdings" panose="05000000000000000000" pitchFamily="2" charset="2"/>
              <a:buChar char="Ø"/>
              <a:defRPr/>
            </a:pPr>
            <a:r>
              <a:rPr lang="ja-JP" altLang="en-US" dirty="0">
                <a:solidFill>
                  <a:prstClr val="black"/>
                </a:solidFill>
              </a:rPr>
              <a:t>　</a:t>
            </a:r>
            <a:r>
              <a:rPr lang="ja-JP" altLang="en-US" sz="1600" b="1" dirty="0">
                <a:solidFill>
                  <a:prstClr val="black"/>
                </a:solidFill>
              </a:rPr>
              <a:t>入院医療機関と退院後の在宅療養を担当する関係機関間での連携を推進する観点から、入退院時の連携を評価した報酬のうち、入院医療機関が連携先の医療機関と「特別の関係」に当たる場合も算定可能となるように見直す</a:t>
            </a:r>
            <a:endParaRPr lang="en-US" altLang="ja-JP" sz="1600" b="1" dirty="0">
              <a:solidFill>
                <a:prstClr val="black"/>
              </a:solidFill>
            </a:endParaRPr>
          </a:p>
          <a:p>
            <a:pPr>
              <a:lnSpc>
                <a:spcPts val="1800"/>
              </a:lnSpc>
              <a:defRPr/>
            </a:pPr>
            <a:r>
              <a:rPr lang="ja-JP" altLang="en-US" sz="1600" dirty="0"/>
              <a:t>［特別の関係にあたる場合も算定可能となるように見直す対象］</a:t>
            </a:r>
            <a:endParaRPr lang="en-US" altLang="ja-JP" sz="1600" dirty="0"/>
          </a:p>
          <a:p>
            <a:pPr>
              <a:lnSpc>
                <a:spcPts val="1800"/>
              </a:lnSpc>
              <a:defRPr/>
            </a:pPr>
            <a:r>
              <a:rPr lang="ja-JP" altLang="en-US" sz="1600" dirty="0"/>
              <a:t>　①在宅患者緊急入院診療加算、②精神科救急搬送患者地域連携受入加算、③入退院支援加算１、</a:t>
            </a:r>
            <a:endParaRPr lang="en-US" altLang="ja-JP" sz="1600" dirty="0"/>
          </a:p>
          <a:p>
            <a:pPr>
              <a:lnSpc>
                <a:spcPts val="1800"/>
              </a:lnSpc>
              <a:defRPr/>
            </a:pPr>
            <a:r>
              <a:rPr lang="ja-JP" altLang="en-US" sz="1600" dirty="0"/>
              <a:t>　④精神疾患診療体制加算、⑤退院時共同指導料１、⑥退院時共同指導料２、⑦在宅患者連携指導料、</a:t>
            </a:r>
            <a:endParaRPr lang="en-US" altLang="ja-JP" sz="1600" dirty="0"/>
          </a:p>
          <a:p>
            <a:pPr>
              <a:lnSpc>
                <a:spcPts val="1800"/>
              </a:lnSpc>
              <a:defRPr/>
            </a:pPr>
            <a:r>
              <a:rPr lang="ja-JP" altLang="en-US" sz="1600" dirty="0"/>
              <a:t>　⑧在宅患者緊急時等カンファレンス料・在宅患者緊急時等カンファレンス加算、⑨施設入所者共同指導料</a:t>
            </a:r>
            <a:endParaRPr lang="en-US" altLang="ja-JP" sz="1600" dirty="0"/>
          </a:p>
          <a:p>
            <a:pPr>
              <a:lnSpc>
                <a:spcPts val="1800"/>
              </a:lnSpc>
              <a:defRPr/>
            </a:pPr>
            <a:endParaRPr lang="en-US" altLang="ja-JP" sz="1600" b="1" dirty="0">
              <a:solidFill>
                <a:prstClr val="black"/>
              </a:solidFill>
            </a:endParaRPr>
          </a:p>
          <a:p>
            <a:pPr marL="285750" indent="-285750">
              <a:lnSpc>
                <a:spcPts val="1800"/>
              </a:lnSpc>
              <a:buFont typeface="Wingdings" panose="05000000000000000000" pitchFamily="2" charset="2"/>
              <a:buChar char="Ø"/>
              <a:defRPr/>
            </a:pPr>
            <a:r>
              <a:rPr lang="ja-JP" altLang="en-US" sz="1600" b="1" dirty="0">
                <a:solidFill>
                  <a:prstClr val="black"/>
                </a:solidFill>
              </a:rPr>
              <a:t>　居宅介護支援事業者に対する診療情報の提供のうち、退院前２週間以内の期間に行ったものについて、介護支援等連携指導料を算定していない患者に限り、診療情報提供料（</a:t>
            </a:r>
            <a:r>
              <a:rPr lang="en-US" altLang="ja-JP" sz="1600" b="1" dirty="0">
                <a:solidFill>
                  <a:prstClr val="black"/>
                </a:solidFill>
              </a:rPr>
              <a:t>Ⅰ</a:t>
            </a:r>
            <a:r>
              <a:rPr lang="ja-JP" altLang="en-US" sz="1600" b="1" dirty="0">
                <a:solidFill>
                  <a:prstClr val="black"/>
                </a:solidFill>
              </a:rPr>
              <a:t>）を算定可能とする</a:t>
            </a:r>
            <a:endParaRPr lang="en-US" altLang="ja-JP" sz="1600" b="1" dirty="0">
              <a:solidFill>
                <a:prstClr val="black"/>
              </a:solidFill>
            </a:endParaRPr>
          </a:p>
          <a:p>
            <a:pPr>
              <a:lnSpc>
                <a:spcPts val="2000"/>
              </a:lnSpc>
              <a:defRPr/>
            </a:pPr>
            <a:r>
              <a:rPr lang="ja-JP" altLang="en-US" sz="2000" b="1" dirty="0">
                <a:solidFill>
                  <a:srgbClr val="0070C0"/>
                </a:solidFill>
              </a:rPr>
              <a:t> </a:t>
            </a:r>
            <a:r>
              <a:rPr lang="ja-JP" altLang="en-US" sz="1300" dirty="0">
                <a:solidFill>
                  <a:prstClr val="black"/>
                </a:solidFill>
              </a:rPr>
              <a:t>［算定要件］</a:t>
            </a:r>
            <a:endParaRPr lang="en-US" altLang="ja-JP" sz="1300" dirty="0">
              <a:solidFill>
                <a:prstClr val="black"/>
              </a:solidFill>
            </a:endParaRPr>
          </a:p>
          <a:p>
            <a:pPr marL="182563" indent="-182563">
              <a:lnSpc>
                <a:spcPts val="1800"/>
              </a:lnSpc>
              <a:defRPr/>
            </a:pPr>
            <a:r>
              <a:rPr lang="ja-JP" altLang="en-US" sz="1300" dirty="0">
                <a:solidFill>
                  <a:prstClr val="black"/>
                </a:solidFill>
              </a:rPr>
              <a:t>注２</a:t>
            </a:r>
            <a:r>
              <a:rPr lang="ja-JP" altLang="en-US" sz="1300" dirty="0">
                <a:solidFill>
                  <a:srgbClr val="FF0000"/>
                </a:solidFill>
              </a:rPr>
              <a:t>　</a:t>
            </a:r>
            <a:r>
              <a:rPr lang="ja-JP" altLang="en-US" sz="1300" dirty="0">
                <a:solidFill>
                  <a:prstClr val="black"/>
                </a:solidFill>
              </a:rPr>
              <a:t>保険医療機関が、診療に基づき患者の同意を得て、当該患者の居住地を管轄する市町村又は介護保険法第</a:t>
            </a:r>
            <a:r>
              <a:rPr lang="en-US" altLang="ja-JP" sz="1300" dirty="0">
                <a:solidFill>
                  <a:prstClr val="black"/>
                </a:solidFill>
              </a:rPr>
              <a:t>46</a:t>
            </a:r>
            <a:r>
              <a:rPr lang="ja-JP" altLang="en-US" sz="1300" dirty="0">
                <a:solidFill>
                  <a:prstClr val="black"/>
                </a:solidFill>
              </a:rPr>
              <a:t>条第１項の規定により都道府県知事が指定する指定居宅介護支援事業者等に対して、診療状況を示す文書を添えて、当該患者に係る保健福祉サービスに必要な情報を提供した場合に、患者１人につき月１回に限り算定する</a:t>
            </a:r>
          </a:p>
          <a:p>
            <a:pPr>
              <a:lnSpc>
                <a:spcPts val="1800"/>
              </a:lnSpc>
              <a:defRPr/>
            </a:pPr>
            <a:endParaRPr lang="ja-JP" altLang="en-US" sz="1300" dirty="0">
              <a:solidFill>
                <a:prstClr val="black"/>
              </a:solidFill>
            </a:endParaRPr>
          </a:p>
          <a:p>
            <a:pPr marL="182563" indent="-182563">
              <a:lnSpc>
                <a:spcPts val="1800"/>
              </a:lnSpc>
              <a:defRPr/>
            </a:pPr>
            <a:r>
              <a:rPr lang="ja-JP" altLang="en-US" sz="1300" dirty="0">
                <a:solidFill>
                  <a:prstClr val="black"/>
                </a:solidFill>
              </a:rPr>
              <a:t>　　　「注２」に掲げる「市町村」又は「指定居宅介護支援事業者等」に対する診療情報提供は、入院患者については、</a:t>
            </a:r>
            <a:r>
              <a:rPr lang="ja-JP" altLang="en-US" sz="1300" b="1" u="sng" dirty="0">
                <a:solidFill>
                  <a:srgbClr val="0070C0"/>
                </a:solidFill>
              </a:rPr>
              <a:t>患者の同意を得て退院の日の前後２週間の期間に</a:t>
            </a:r>
            <a:r>
              <a:rPr lang="ja-JP" altLang="en-US" sz="1300" dirty="0">
                <a:solidFill>
                  <a:prstClr val="black"/>
                </a:solidFill>
              </a:rPr>
              <a:t>診療情報の提供を行った場合にのみ算定する。ただし、</a:t>
            </a:r>
            <a:r>
              <a:rPr lang="ja-JP" altLang="en-US" sz="1300" b="1" u="sng" dirty="0">
                <a:solidFill>
                  <a:srgbClr val="0070C0"/>
                </a:solidFill>
              </a:rPr>
              <a:t>退院前に算定する場合、介護支援等連携指導料を算定した患者については算定できない</a:t>
            </a:r>
            <a:endParaRPr lang="ja-JP" altLang="en-US" sz="1300" b="1" dirty="0">
              <a:solidFill>
                <a:srgbClr val="0070C0"/>
              </a:solidFill>
            </a:endParaRPr>
          </a:p>
          <a:p>
            <a:pPr>
              <a:lnSpc>
                <a:spcPts val="1800"/>
              </a:lnSpc>
              <a:defRPr/>
            </a:pPr>
            <a:endParaRPr lang="en-US" altLang="ja-JP" sz="1300" dirty="0">
              <a:solidFill>
                <a:srgbClr val="FF0000"/>
              </a:solidFill>
            </a:endParaRPr>
          </a:p>
          <a:p>
            <a:pPr>
              <a:lnSpc>
                <a:spcPts val="1800"/>
              </a:lnSpc>
              <a:defRPr/>
            </a:pPr>
            <a:r>
              <a:rPr lang="ja-JP" altLang="en-US" sz="1300" b="1" dirty="0">
                <a:solidFill>
                  <a:prstClr val="black"/>
                </a:solidFill>
              </a:rPr>
              <a:t>　　　</a:t>
            </a:r>
            <a:endParaRPr lang="en-US" altLang="ja-JP" sz="1300" dirty="0">
              <a:solidFill>
                <a:srgbClr val="FF0000"/>
              </a:solidFill>
            </a:endParaRP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173</a:t>
            </a:fld>
            <a:endParaRPr lang="ja-JP" altLang="en-US" sz="1600" dirty="0">
              <a:solidFill>
                <a:prstClr val="black"/>
              </a:solidFill>
            </a:endParaRPr>
          </a:p>
        </p:txBody>
      </p:sp>
      <p:sp>
        <p:nvSpPr>
          <p:cNvPr id="7" name="Rectangle 2"/>
          <p:cNvSpPr>
            <a:spLocks noChangeArrowheads="1"/>
          </p:cNvSpPr>
          <p:nvPr/>
        </p:nvSpPr>
        <p:spPr bwMode="auto">
          <a:xfrm>
            <a:off x="175108" y="1"/>
            <a:ext cx="9517327" cy="4046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５．医療と介護の同時改定</a:t>
            </a:r>
          </a:p>
        </p:txBody>
      </p:sp>
      <p:sp>
        <p:nvSpPr>
          <p:cNvPr id="8" name="Rectangle 36"/>
          <p:cNvSpPr>
            <a:spLocks noChangeArrowheads="1"/>
          </p:cNvSpPr>
          <p:nvPr/>
        </p:nvSpPr>
        <p:spPr bwMode="auto">
          <a:xfrm>
            <a:off x="83540" y="659362"/>
            <a:ext cx="4490699"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６</a:t>
            </a:r>
            <a:r>
              <a:rPr kumimoji="0" lang="ja-JP" altLang="en-US" sz="2000" b="0" i="0" u="none" strike="noStrike" kern="0" cap="none" spc="0" normalizeH="0" baseline="0" noProof="0" dirty="0">
                <a:ln>
                  <a:noFill/>
                </a:ln>
                <a:solidFill>
                  <a:prstClr val="black"/>
                </a:solidFill>
                <a:effectLst/>
                <a:uLnTx/>
                <a:uFillTx/>
              </a:rPr>
              <a:t>）特別の関係、入退院時の連携強化</a:t>
            </a:r>
            <a:endParaRPr kumimoji="0" lang="en-US" altLang="ja-JP" sz="2000" b="0" i="0" u="none" strike="noStrike" kern="0" cap="none" spc="0" normalizeH="0" baseline="0" noProof="0" dirty="0">
              <a:ln>
                <a:noFill/>
              </a:ln>
              <a:solidFill>
                <a:prstClr val="black"/>
              </a:solidFill>
              <a:effectLst/>
              <a:uLnTx/>
              <a:uFillTx/>
            </a:endParaRPr>
          </a:p>
        </p:txBody>
      </p:sp>
      <p:sp>
        <p:nvSpPr>
          <p:cNvPr id="6" name="テキスト ボックス 5"/>
          <p:cNvSpPr txBox="1"/>
          <p:nvPr/>
        </p:nvSpPr>
        <p:spPr>
          <a:xfrm>
            <a:off x="1208584" y="3325093"/>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p230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5155075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ホームベース 76"/>
          <p:cNvSpPr/>
          <p:nvPr/>
        </p:nvSpPr>
        <p:spPr>
          <a:xfrm>
            <a:off x="822417" y="5089317"/>
            <a:ext cx="8898306" cy="1641392"/>
          </a:xfrm>
          <a:prstGeom prst="homePlate">
            <a:avLst/>
          </a:prstGeom>
          <a:solidFill>
            <a:schemeClr val="accent5">
              <a:lumMod val="40000"/>
              <a:lumOff val="60000"/>
            </a:schemeClr>
          </a:solidFill>
          <a:ln>
            <a:noFill/>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9" name="正方形/長方形 18"/>
          <p:cNvSpPr/>
          <p:nvPr/>
        </p:nvSpPr>
        <p:spPr>
          <a:xfrm>
            <a:off x="235426" y="3853083"/>
            <a:ext cx="9536573" cy="29495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grpSp>
        <p:nvGrpSpPr>
          <p:cNvPr id="36" name="グループ化 49"/>
          <p:cNvGrpSpPr/>
          <p:nvPr/>
        </p:nvGrpSpPr>
        <p:grpSpPr>
          <a:xfrm>
            <a:off x="542154" y="745358"/>
            <a:ext cx="8986610" cy="2349300"/>
            <a:chOff x="1555237" y="941553"/>
            <a:chExt cx="7909335" cy="2847487"/>
          </a:xfrm>
        </p:grpSpPr>
        <p:sp>
          <p:nvSpPr>
            <p:cNvPr id="38" name="正方形/長方形 37"/>
            <p:cNvSpPr/>
            <p:nvPr/>
          </p:nvSpPr>
          <p:spPr>
            <a:xfrm rot="10800000">
              <a:off x="1743380" y="2879726"/>
              <a:ext cx="7577242" cy="888991"/>
            </a:xfrm>
            <a:prstGeom prst="rect">
              <a:avLst/>
            </a:prstGeom>
            <a:gradFill flip="none" rotWithShape="1">
              <a:gsLst>
                <a:gs pos="0">
                  <a:schemeClr val="accent2">
                    <a:lumMod val="60000"/>
                    <a:lumOff val="40000"/>
                  </a:schemeClr>
                </a:gs>
                <a:gs pos="49000">
                  <a:schemeClr val="bg1"/>
                </a:gs>
                <a:gs pos="100000">
                  <a:schemeClr val="accent6">
                    <a:lumMod val="40000"/>
                    <a:lumOff val="60000"/>
                  </a:schemeClr>
                </a:gs>
              </a:gsLst>
              <a:lin ang="13200000" scaled="0"/>
              <a:tileRect/>
            </a:gradFill>
            <a:ln w="38100" cap="flat" cmpd="sng" algn="ctr">
              <a:noFill/>
              <a:prstDash val="solid"/>
            </a:ln>
            <a:effectLst>
              <a:outerShdw blurRad="40000" dist="20000" dir="5400000" rotWithShape="0">
                <a:srgbClr val="000000">
                  <a:alpha val="38000"/>
                </a:srgbClr>
              </a:outerShdw>
            </a:effectLst>
          </p:spPr>
          <p:txBody>
            <a:bodyPr rtlCol="0" anchor="b"/>
            <a:lstStyle/>
            <a:p>
              <a:pPr algn="r" defTabSz="913575">
                <a:defRPr/>
              </a:pPr>
              <a:endParaRPr kumimoji="0" lang="ja-JP" altLang="en-US" sz="1200"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7" name="Line 16"/>
            <p:cNvSpPr>
              <a:spLocks noChangeShapeType="1"/>
            </p:cNvSpPr>
            <p:nvPr/>
          </p:nvSpPr>
          <p:spPr bwMode="auto">
            <a:xfrm flipH="1">
              <a:off x="5739837" y="1341441"/>
              <a:ext cx="1247969" cy="0"/>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37" name="Line 15"/>
            <p:cNvSpPr>
              <a:spLocks noChangeShapeType="1"/>
            </p:cNvSpPr>
            <p:nvPr/>
          </p:nvSpPr>
          <p:spPr bwMode="auto">
            <a:xfrm>
              <a:off x="7911752" y="1339853"/>
              <a:ext cx="1170616" cy="1588"/>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0" name="Line 5"/>
            <p:cNvSpPr>
              <a:spLocks noChangeShapeType="1"/>
            </p:cNvSpPr>
            <p:nvPr/>
          </p:nvSpPr>
          <p:spPr bwMode="auto">
            <a:xfrm flipV="1">
              <a:off x="1744701" y="1341440"/>
              <a:ext cx="0" cy="2447598"/>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1" name="Line 8"/>
            <p:cNvSpPr>
              <a:spLocks noChangeShapeType="1"/>
            </p:cNvSpPr>
            <p:nvPr/>
          </p:nvSpPr>
          <p:spPr bwMode="auto">
            <a:xfrm>
              <a:off x="2062576" y="1198585"/>
              <a:ext cx="333752" cy="288032"/>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2" name="Text Box 9"/>
            <p:cNvSpPr txBox="1">
              <a:spLocks noChangeArrowheads="1"/>
            </p:cNvSpPr>
            <p:nvPr/>
          </p:nvSpPr>
          <p:spPr bwMode="auto">
            <a:xfrm>
              <a:off x="1555237" y="941553"/>
              <a:ext cx="1311280" cy="335660"/>
            </a:xfrm>
            <a:prstGeom prst="rect">
              <a:avLst/>
            </a:prstGeom>
            <a:noFill/>
            <a:ln w="9525">
              <a:noFill/>
              <a:miter lim="800000"/>
              <a:headEnd/>
              <a:tailEnd/>
            </a:ln>
            <a:effectLst/>
          </p:spPr>
          <p:txBody>
            <a:bodyPr wrap="square" lIns="91375" tIns="45688" rIns="91375" bIns="45688">
              <a:spAutoFit/>
            </a:bodyPr>
            <a:lstStyle/>
            <a:p>
              <a:pP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脳卒中等の発症</a:t>
              </a:r>
            </a:p>
          </p:txBody>
        </p:sp>
        <p:sp>
          <p:nvSpPr>
            <p:cNvPr id="43" name="Text Box 10"/>
            <p:cNvSpPr txBox="1">
              <a:spLocks noChangeArrowheads="1"/>
            </p:cNvSpPr>
            <p:nvPr/>
          </p:nvSpPr>
          <p:spPr bwMode="auto">
            <a:xfrm>
              <a:off x="1909745" y="3295998"/>
              <a:ext cx="943171" cy="335660"/>
            </a:xfrm>
            <a:prstGeom prst="rect">
              <a:avLst/>
            </a:prstGeom>
            <a:solidFill>
              <a:srgbClr val="F79646"/>
            </a:solidFill>
            <a:ln w="25400" cap="flat" cmpd="sng" algn="ctr">
              <a:solidFill>
                <a:srgbClr val="F79646">
                  <a:shade val="50000"/>
                </a:srgbClr>
              </a:solidFill>
              <a:prstDash val="solid"/>
              <a:headEnd/>
              <a:tailEnd/>
            </a:ln>
            <a:effectLst/>
          </p:spPr>
          <p:txBody>
            <a:bodyPr wrap="square" lIns="91375" tIns="45688" rIns="91375" bIns="45688">
              <a:spAutoFit/>
            </a:bodyPr>
            <a:lstStyle/>
            <a:p>
              <a:pPr algn="ctr" defTabSz="913575">
                <a:spcBef>
                  <a:spcPct val="50000"/>
                </a:spcBef>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急性期</a:t>
              </a:r>
            </a:p>
          </p:txBody>
        </p:sp>
        <p:sp>
          <p:nvSpPr>
            <p:cNvPr id="45" name="Text Box 12"/>
            <p:cNvSpPr txBox="1">
              <a:spLocks noChangeArrowheads="1"/>
            </p:cNvSpPr>
            <p:nvPr/>
          </p:nvSpPr>
          <p:spPr bwMode="auto">
            <a:xfrm>
              <a:off x="6660575" y="1073750"/>
              <a:ext cx="1498921" cy="559486"/>
            </a:xfrm>
            <a:prstGeom prst="rect">
              <a:avLst/>
            </a:prstGeom>
            <a:solidFill>
              <a:srgbClr val="9BBB59"/>
            </a:solidFill>
            <a:ln w="25400" cap="flat" cmpd="sng" algn="ctr">
              <a:solidFill>
                <a:srgbClr val="9BBB59">
                  <a:shade val="50000"/>
                </a:srgbClr>
              </a:solidFill>
              <a:prstDash val="solid"/>
              <a:headEnd/>
              <a:tailEnd/>
            </a:ln>
            <a:effectLst/>
          </p:spPr>
          <p:txBody>
            <a:bodyPr wrap="square" lIns="91375" tIns="45688" rIns="91375" bIns="45688">
              <a:spAutoFit/>
            </a:bodyPr>
            <a:lstStyle/>
            <a:p>
              <a:pPr algn="ctr" defTabSz="913575">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維持期・生活期</a:t>
              </a:r>
              <a:endParaRPr kumimoji="0" lang="en-US" altLang="ja-JP" sz="1200" b="1" kern="0" dirty="0">
                <a:solidFill>
                  <a:prstClr val="black"/>
                </a:solidFill>
                <a:latin typeface="ＭＳ Ｐゴシック" panose="020B0600070205080204" pitchFamily="50" charset="-128"/>
                <a:ea typeface="ＭＳ Ｐゴシック" panose="020B0600070205080204" pitchFamily="50" charset="-128"/>
              </a:endParaRPr>
            </a:p>
            <a:p>
              <a:pPr algn="ctr" defTabSz="913575">
                <a:defRPr/>
              </a:pPr>
              <a:r>
                <a:rPr kumimoji="0" lang="en-US" altLang="ja-JP" sz="1200" b="1" kern="0" dirty="0">
                  <a:solidFill>
                    <a:prstClr val="black"/>
                  </a:solidFill>
                  <a:latin typeface="ＭＳ Ｐゴシック" panose="020B0600070205080204" pitchFamily="50" charset="-128"/>
                  <a:ea typeface="ＭＳ Ｐゴシック" panose="020B0600070205080204" pitchFamily="50" charset="-128"/>
                </a:rPr>
                <a:t>(</a:t>
              </a: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主に介護保険）</a:t>
              </a:r>
            </a:p>
          </p:txBody>
        </p:sp>
        <p:sp>
          <p:nvSpPr>
            <p:cNvPr id="46" name="Line 14"/>
            <p:cNvSpPr>
              <a:spLocks noChangeShapeType="1"/>
            </p:cNvSpPr>
            <p:nvPr/>
          </p:nvSpPr>
          <p:spPr bwMode="auto">
            <a:xfrm flipV="1">
              <a:off x="4725647" y="1325566"/>
              <a:ext cx="857763" cy="0"/>
            </a:xfrm>
            <a:prstGeom prst="line">
              <a:avLst/>
            </a:prstGeom>
            <a:noFill/>
            <a:ln w="9525">
              <a:solidFill>
                <a:sysClr val="windowText" lastClr="000000"/>
              </a:solidFill>
              <a:round/>
              <a:headEnd/>
              <a:tailEnd type="triangle" w="med" len="med"/>
            </a:ln>
            <a:effectLst/>
          </p:spPr>
          <p:txBody>
            <a:bodyPr/>
            <a:lstStyle/>
            <a:p>
              <a:pPr algn="ct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8" name="Line 25"/>
            <p:cNvSpPr>
              <a:spLocks noChangeShapeType="1"/>
            </p:cNvSpPr>
            <p:nvPr/>
          </p:nvSpPr>
          <p:spPr bwMode="auto">
            <a:xfrm flipH="1">
              <a:off x="3010120" y="1325566"/>
              <a:ext cx="780410" cy="0"/>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grpSp>
          <p:nvGrpSpPr>
            <p:cNvPr id="49" name="グループ化 81"/>
            <p:cNvGrpSpPr/>
            <p:nvPr/>
          </p:nvGrpSpPr>
          <p:grpSpPr>
            <a:xfrm>
              <a:off x="1999775" y="1794350"/>
              <a:ext cx="7222573" cy="1238826"/>
              <a:chOff x="1655763" y="1794347"/>
              <a:chExt cx="6199372" cy="1238826"/>
            </a:xfrm>
          </p:grpSpPr>
          <p:sp>
            <p:nvSpPr>
              <p:cNvPr id="61" name="Freeform 6"/>
              <p:cNvSpPr>
                <a:spLocks/>
              </p:cNvSpPr>
              <p:nvPr/>
            </p:nvSpPr>
            <p:spPr bwMode="auto">
              <a:xfrm>
                <a:off x="1655763" y="1794347"/>
                <a:ext cx="3203574" cy="1238826"/>
              </a:xfrm>
              <a:custGeom>
                <a:avLst/>
                <a:gdLst/>
                <a:ahLst/>
                <a:cxnLst>
                  <a:cxn ang="0">
                    <a:pos x="0" y="7"/>
                  </a:cxn>
                  <a:cxn ang="0">
                    <a:pos x="78" y="49"/>
                  </a:cxn>
                  <a:cxn ang="0">
                    <a:pos x="93" y="301"/>
                  </a:cxn>
                  <a:cxn ang="0">
                    <a:pos x="93" y="1118"/>
                  </a:cxn>
                  <a:cxn ang="0">
                    <a:pos x="167" y="1254"/>
                  </a:cxn>
                  <a:cxn ang="0">
                    <a:pos x="250" y="1092"/>
                  </a:cxn>
                  <a:cxn ang="0">
                    <a:pos x="352" y="896"/>
                  </a:cxn>
                  <a:cxn ang="0">
                    <a:pos x="474" y="706"/>
                  </a:cxn>
                  <a:cxn ang="0">
                    <a:pos x="596" y="570"/>
                  </a:cxn>
                  <a:cxn ang="0">
                    <a:pos x="732" y="451"/>
                  </a:cxn>
                  <a:cxn ang="0">
                    <a:pos x="883" y="356"/>
                  </a:cxn>
                  <a:cxn ang="0">
                    <a:pos x="1053" y="267"/>
                  </a:cxn>
                  <a:cxn ang="0">
                    <a:pos x="1194" y="231"/>
                  </a:cxn>
                  <a:cxn ang="0">
                    <a:pos x="1325" y="213"/>
                  </a:cxn>
                  <a:cxn ang="0">
                    <a:pos x="1466" y="207"/>
                  </a:cxn>
                  <a:cxn ang="0">
                    <a:pos x="1598" y="207"/>
                  </a:cxn>
                  <a:cxn ang="0">
                    <a:pos x="1705" y="207"/>
                  </a:cxn>
                  <a:cxn ang="0">
                    <a:pos x="1831" y="209"/>
                  </a:cxn>
                  <a:cxn ang="0">
                    <a:pos x="2041" y="209"/>
                  </a:cxn>
                </a:cxnLst>
                <a:rect l="0" t="0" r="r" b="b"/>
                <a:pathLst>
                  <a:path w="2041" h="1277">
                    <a:moveTo>
                      <a:pt x="0" y="7"/>
                    </a:moveTo>
                    <a:cubicBezTo>
                      <a:pt x="13" y="14"/>
                      <a:pt x="62" y="0"/>
                      <a:pt x="78" y="49"/>
                    </a:cubicBezTo>
                    <a:cubicBezTo>
                      <a:pt x="93" y="98"/>
                      <a:pt x="90" y="123"/>
                      <a:pt x="93" y="301"/>
                    </a:cubicBezTo>
                    <a:cubicBezTo>
                      <a:pt x="95" y="479"/>
                      <a:pt x="80" y="959"/>
                      <a:pt x="93" y="1118"/>
                    </a:cubicBezTo>
                    <a:cubicBezTo>
                      <a:pt x="105" y="1277"/>
                      <a:pt x="141" y="1258"/>
                      <a:pt x="167" y="1254"/>
                    </a:cubicBezTo>
                    <a:cubicBezTo>
                      <a:pt x="193" y="1250"/>
                      <a:pt x="219" y="1151"/>
                      <a:pt x="250" y="1092"/>
                    </a:cubicBezTo>
                    <a:cubicBezTo>
                      <a:pt x="281" y="1033"/>
                      <a:pt x="316" y="960"/>
                      <a:pt x="352" y="896"/>
                    </a:cubicBezTo>
                    <a:cubicBezTo>
                      <a:pt x="389" y="832"/>
                      <a:pt x="434" y="760"/>
                      <a:pt x="474" y="706"/>
                    </a:cubicBezTo>
                    <a:cubicBezTo>
                      <a:pt x="514" y="652"/>
                      <a:pt x="553" y="612"/>
                      <a:pt x="596" y="570"/>
                    </a:cubicBezTo>
                    <a:cubicBezTo>
                      <a:pt x="639" y="528"/>
                      <a:pt x="684" y="487"/>
                      <a:pt x="732" y="451"/>
                    </a:cubicBezTo>
                    <a:cubicBezTo>
                      <a:pt x="780" y="415"/>
                      <a:pt x="830" y="387"/>
                      <a:pt x="883" y="356"/>
                    </a:cubicBezTo>
                    <a:cubicBezTo>
                      <a:pt x="936" y="325"/>
                      <a:pt x="1002" y="288"/>
                      <a:pt x="1053" y="267"/>
                    </a:cubicBezTo>
                    <a:cubicBezTo>
                      <a:pt x="1105" y="246"/>
                      <a:pt x="1149" y="240"/>
                      <a:pt x="1194" y="231"/>
                    </a:cubicBezTo>
                    <a:cubicBezTo>
                      <a:pt x="1239" y="222"/>
                      <a:pt x="1280" y="217"/>
                      <a:pt x="1325" y="213"/>
                    </a:cubicBezTo>
                    <a:cubicBezTo>
                      <a:pt x="1371" y="209"/>
                      <a:pt x="1421" y="208"/>
                      <a:pt x="1466" y="207"/>
                    </a:cubicBezTo>
                    <a:cubicBezTo>
                      <a:pt x="1512" y="206"/>
                      <a:pt x="1559" y="207"/>
                      <a:pt x="1598" y="207"/>
                    </a:cubicBezTo>
                    <a:cubicBezTo>
                      <a:pt x="1638" y="207"/>
                      <a:pt x="1666" y="207"/>
                      <a:pt x="1705" y="207"/>
                    </a:cubicBezTo>
                    <a:cubicBezTo>
                      <a:pt x="1744" y="207"/>
                      <a:pt x="1775" y="209"/>
                      <a:pt x="1831" y="209"/>
                    </a:cubicBezTo>
                    <a:cubicBezTo>
                      <a:pt x="1887" y="209"/>
                      <a:pt x="1997" y="209"/>
                      <a:pt x="2041" y="209"/>
                    </a:cubicBezTo>
                  </a:path>
                </a:pathLst>
              </a:custGeom>
              <a:noFill/>
              <a:ln w="22225">
                <a:solidFill>
                  <a:sysClr val="windowText" lastClr="000000"/>
                </a:solidFill>
                <a:round/>
                <a:headEnd/>
                <a:tailEnd type="non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62" name="Line 36"/>
              <p:cNvSpPr>
                <a:spLocks noChangeShapeType="1"/>
              </p:cNvSpPr>
              <p:nvPr/>
            </p:nvSpPr>
            <p:spPr bwMode="auto">
              <a:xfrm>
                <a:off x="7134410" y="2075714"/>
                <a:ext cx="720725" cy="0"/>
              </a:xfrm>
              <a:prstGeom prst="line">
                <a:avLst/>
              </a:prstGeom>
              <a:noFill/>
              <a:ln w="22225">
                <a:solidFill>
                  <a:sysClr val="windowText" lastClr="000000"/>
                </a:solidFill>
                <a:round/>
                <a:headEnd/>
                <a:tailEnd type="triangle" w="med" len="med"/>
              </a:ln>
              <a:effectLst/>
            </p:spPr>
            <p:txBody>
              <a:bodyPr lIns="0" tIns="0" rIns="0" bIns="0">
                <a:spAutoFit/>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63" name="Line 49"/>
              <p:cNvSpPr>
                <a:spLocks noChangeShapeType="1"/>
              </p:cNvSpPr>
              <p:nvPr/>
            </p:nvSpPr>
            <p:spPr bwMode="auto">
              <a:xfrm>
                <a:off x="4859339" y="2017238"/>
                <a:ext cx="1081087" cy="0"/>
              </a:xfrm>
              <a:prstGeom prst="line">
                <a:avLst/>
              </a:prstGeom>
              <a:noFill/>
              <a:ln w="22225">
                <a:solidFill>
                  <a:sysClr val="windowText" lastClr="000000"/>
                </a:solidFill>
                <a:round/>
                <a:headEnd/>
                <a:tailEnd/>
              </a:ln>
              <a:effectLst/>
            </p:spPr>
            <p:txBody>
              <a:bodyPr lIns="0" tIns="0" rIns="0" bIns="0">
                <a:spAutoFit/>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grpSp>
        <p:sp>
          <p:nvSpPr>
            <p:cNvPr id="50" name="円/楕円 49"/>
            <p:cNvSpPr/>
            <p:nvPr/>
          </p:nvSpPr>
          <p:spPr>
            <a:xfrm>
              <a:off x="1789388" y="1550524"/>
              <a:ext cx="1220528" cy="642943"/>
            </a:xfrm>
            <a:prstGeom prst="ellipse">
              <a:avLst/>
            </a:prstGeom>
            <a:solidFill>
              <a:schemeClr val="bg1"/>
            </a:solidFill>
            <a:ln w="19050">
              <a:solidFill>
                <a:schemeClr val="tx1"/>
              </a:solidFill>
            </a:ln>
          </p:spPr>
          <p:style>
            <a:lnRef idx="1">
              <a:schemeClr val="accent1"/>
            </a:lnRef>
            <a:fillRef idx="2">
              <a:schemeClr val="accent1"/>
            </a:fillRef>
            <a:effectRef idx="1">
              <a:schemeClr val="accent1"/>
            </a:effectRef>
            <a:fontRef idx="minor">
              <a:schemeClr val="dk1"/>
            </a:fontRef>
          </p:style>
          <p:txBody>
            <a:bodyPr rtlCol="0" anchor="ctr"/>
            <a:lstStyle/>
            <a:p>
              <a:pPr algn="ct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診断・治療</a:t>
              </a:r>
            </a:p>
          </p:txBody>
        </p:sp>
        <p:sp>
          <p:nvSpPr>
            <p:cNvPr id="51" name="Line 26"/>
            <p:cNvSpPr>
              <a:spLocks noChangeShapeType="1"/>
            </p:cNvSpPr>
            <p:nvPr/>
          </p:nvSpPr>
          <p:spPr bwMode="auto">
            <a:xfrm>
              <a:off x="5680751" y="1228071"/>
              <a:ext cx="0" cy="2534665"/>
            </a:xfrm>
            <a:prstGeom prst="line">
              <a:avLst/>
            </a:prstGeom>
            <a:noFill/>
            <a:ln w="9525">
              <a:solidFill>
                <a:sysClr val="windowText" lastClr="000000"/>
              </a:solidFill>
              <a:prstDash val="dashDot"/>
              <a:round/>
              <a:headEnd/>
              <a:tailEn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52" name="円/楕円 51"/>
            <p:cNvSpPr/>
            <p:nvPr/>
          </p:nvSpPr>
          <p:spPr>
            <a:xfrm>
              <a:off x="5208386" y="1550525"/>
              <a:ext cx="957293" cy="642942"/>
            </a:xfrm>
            <a:prstGeom prst="ellipse">
              <a:avLst/>
            </a:prstGeom>
            <a:solidFill>
              <a:schemeClr val="bg1"/>
            </a:solidFill>
            <a:ln w="19050">
              <a:solidFill>
                <a:schemeClr val="tx1"/>
              </a:solidFill>
            </a:ln>
          </p:spPr>
          <p:style>
            <a:lnRef idx="1">
              <a:schemeClr val="accent1"/>
            </a:lnRef>
            <a:fillRef idx="2">
              <a:schemeClr val="accent1"/>
            </a:fillRef>
            <a:effectRef idx="1">
              <a:schemeClr val="accent1"/>
            </a:effectRef>
            <a:fontRef idx="minor">
              <a:schemeClr val="dk1"/>
            </a:fontRef>
          </p:style>
          <p:txBody>
            <a:bodyPr rtlCol="0" anchor="ctr"/>
            <a:lstStyle/>
            <a:p>
              <a:pPr algn="ct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安定化</a:t>
              </a:r>
            </a:p>
          </p:txBody>
        </p:sp>
        <p:sp>
          <p:nvSpPr>
            <p:cNvPr id="53" name="Line 26"/>
            <p:cNvSpPr>
              <a:spLocks noChangeShapeType="1"/>
            </p:cNvSpPr>
            <p:nvPr/>
          </p:nvSpPr>
          <p:spPr bwMode="auto">
            <a:xfrm>
              <a:off x="2995341" y="1270002"/>
              <a:ext cx="45719" cy="2519038"/>
            </a:xfrm>
            <a:prstGeom prst="line">
              <a:avLst/>
            </a:prstGeom>
            <a:noFill/>
            <a:ln w="9525">
              <a:solidFill>
                <a:sysClr val="windowText" lastClr="000000"/>
              </a:solidFill>
              <a:prstDash val="dashDot"/>
              <a:round/>
              <a:headEnd/>
              <a:tailEnd/>
            </a:ln>
            <a:effectLst/>
            <a:scene3d>
              <a:camera prst="orthographicFront">
                <a:rot lat="0" lon="0" rev="21540000"/>
              </a:camera>
              <a:lightRig rig="threePt" dir="t"/>
            </a:scene3d>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56" name="Line 4"/>
            <p:cNvSpPr>
              <a:spLocks noChangeShapeType="1"/>
            </p:cNvSpPr>
            <p:nvPr/>
          </p:nvSpPr>
          <p:spPr bwMode="auto">
            <a:xfrm flipV="1">
              <a:off x="1744701" y="3789040"/>
              <a:ext cx="7719871" cy="0"/>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57" name="テキスト ボックス 56"/>
            <p:cNvSpPr txBox="1"/>
            <p:nvPr/>
          </p:nvSpPr>
          <p:spPr>
            <a:xfrm>
              <a:off x="3469167" y="2884887"/>
              <a:ext cx="701740" cy="373043"/>
            </a:xfrm>
            <a:prstGeom prst="rect">
              <a:avLst/>
            </a:prstGeom>
            <a:noFill/>
          </p:spPr>
          <p:txBody>
            <a:bodyPr wrap="square" rtlCol="0">
              <a:spAutoFit/>
            </a:bodyPr>
            <a:lstStyle/>
            <a:p>
              <a:pPr defTabSz="913575">
                <a:defRPr/>
              </a:pPr>
              <a:r>
                <a:rPr kumimoji="0" lang="ja-JP" altLang="en-US" sz="1400" kern="0" dirty="0">
                  <a:solidFill>
                    <a:prstClr val="black"/>
                  </a:solidFill>
                  <a:latin typeface="ＭＳ Ｐゴシック" panose="020B0600070205080204" pitchFamily="50" charset="-128"/>
                  <a:ea typeface="ＭＳ Ｐゴシック" panose="020B0600070205080204" pitchFamily="50" charset="-128"/>
                </a:rPr>
                <a:t>入院</a:t>
              </a:r>
            </a:p>
          </p:txBody>
        </p:sp>
        <p:sp>
          <p:nvSpPr>
            <p:cNvPr id="44" name="Text Box 11"/>
            <p:cNvSpPr txBox="1">
              <a:spLocks noChangeArrowheads="1"/>
            </p:cNvSpPr>
            <p:nvPr/>
          </p:nvSpPr>
          <p:spPr bwMode="auto">
            <a:xfrm>
              <a:off x="3614891" y="1073750"/>
              <a:ext cx="1334977" cy="559486"/>
            </a:xfrm>
            <a:prstGeom prst="rect">
              <a:avLst/>
            </a:prstGeom>
            <a:solidFill>
              <a:srgbClr val="F79646"/>
            </a:solidFill>
            <a:ln w="25400" cap="flat" cmpd="sng" algn="ctr">
              <a:solidFill>
                <a:srgbClr val="F79646">
                  <a:shade val="50000"/>
                </a:srgbClr>
              </a:solidFill>
              <a:prstDash val="solid"/>
              <a:headEnd/>
              <a:tailEnd/>
            </a:ln>
            <a:effectLst/>
          </p:spPr>
          <p:txBody>
            <a:bodyPr wrap="square" lIns="91375" tIns="45688" rIns="91375" bIns="45688">
              <a:spAutoFit/>
            </a:bodyPr>
            <a:lstStyle/>
            <a:p>
              <a:pPr algn="ctr" defTabSz="913575">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回復期</a:t>
              </a:r>
              <a:endParaRPr kumimoji="0" lang="en-US" altLang="ja-JP" sz="1200" b="1" kern="0" dirty="0">
                <a:solidFill>
                  <a:prstClr val="black"/>
                </a:solidFill>
                <a:latin typeface="ＭＳ Ｐゴシック" panose="020B0600070205080204" pitchFamily="50" charset="-128"/>
                <a:ea typeface="ＭＳ Ｐゴシック" panose="020B0600070205080204" pitchFamily="50" charset="-128"/>
              </a:endParaRPr>
            </a:p>
            <a:p>
              <a:pPr algn="ctr" defTabSz="913575">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（主に医療保険）</a:t>
              </a:r>
            </a:p>
          </p:txBody>
        </p:sp>
      </p:grpSp>
      <p:sp>
        <p:nvSpPr>
          <p:cNvPr id="64" name="フリーフォーム 63"/>
          <p:cNvSpPr/>
          <p:nvPr/>
        </p:nvSpPr>
        <p:spPr>
          <a:xfrm>
            <a:off x="6681330" y="1551923"/>
            <a:ext cx="1693565" cy="322116"/>
          </a:xfrm>
          <a:custGeom>
            <a:avLst/>
            <a:gdLst>
              <a:gd name="connsiteX0" fmla="*/ 0 w 1544472"/>
              <a:gd name="connsiteY0" fmla="*/ 0 h 564108"/>
              <a:gd name="connsiteX1" fmla="*/ 696036 w 1544472"/>
              <a:gd name="connsiteY1" fmla="*/ 532263 h 564108"/>
              <a:gd name="connsiteX2" fmla="*/ 1419368 w 1544472"/>
              <a:gd name="connsiteY2" fmla="*/ 191069 h 564108"/>
              <a:gd name="connsiteX3" fmla="*/ 1446663 w 1544472"/>
              <a:gd name="connsiteY3" fmla="*/ 150126 h 564108"/>
            </a:gdLst>
            <a:ahLst/>
            <a:cxnLst>
              <a:cxn ang="0">
                <a:pos x="connsiteX0" y="connsiteY0"/>
              </a:cxn>
              <a:cxn ang="0">
                <a:pos x="connsiteX1" y="connsiteY1"/>
              </a:cxn>
              <a:cxn ang="0">
                <a:pos x="connsiteX2" y="connsiteY2"/>
              </a:cxn>
              <a:cxn ang="0">
                <a:pos x="connsiteX3" y="connsiteY3"/>
              </a:cxn>
            </a:cxnLst>
            <a:rect l="l" t="t" r="r" b="b"/>
            <a:pathLst>
              <a:path w="1544472" h="564108">
                <a:moveTo>
                  <a:pt x="0" y="0"/>
                </a:moveTo>
                <a:cubicBezTo>
                  <a:pt x="229737" y="250209"/>
                  <a:pt x="459475" y="500418"/>
                  <a:pt x="696036" y="532263"/>
                </a:cubicBezTo>
                <a:cubicBezTo>
                  <a:pt x="932597" y="564108"/>
                  <a:pt x="1294264" y="254758"/>
                  <a:pt x="1419368" y="191069"/>
                </a:cubicBezTo>
                <a:cubicBezTo>
                  <a:pt x="1544472" y="127380"/>
                  <a:pt x="1495567" y="138753"/>
                  <a:pt x="1446663" y="150126"/>
                </a:cubicBezTo>
              </a:path>
            </a:pathLst>
          </a:custGeom>
          <a:noFill/>
          <a:ln w="25400" cap="flat" cmpd="sng" algn="ctr">
            <a:solidFill>
              <a:sysClr val="windowText" lastClr="000000"/>
            </a:solidFill>
            <a:prstDash val="solid"/>
          </a:ln>
          <a:effectLst/>
        </p:spPr>
        <p:txBody>
          <a:bodyPr lIns="91357" tIns="45680" rIns="91357" bIns="45680" rtlCol="0" anchor="ctr"/>
          <a:lstStyle/>
          <a:p>
            <a:pPr algn="ct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65" name="正方形/長方形 64"/>
          <p:cNvSpPr/>
          <p:nvPr/>
        </p:nvSpPr>
        <p:spPr>
          <a:xfrm>
            <a:off x="372171" y="1316707"/>
            <a:ext cx="369164" cy="957093"/>
          </a:xfrm>
          <a:prstGeom prst="rect">
            <a:avLst/>
          </a:prstGeom>
        </p:spPr>
        <p:txBody>
          <a:bodyPr vert="eaVert" wrap="square" lIns="91357" tIns="45680" rIns="91357" bIns="45680">
            <a:spAutoFit/>
          </a:bodyPr>
          <a:lstStyle/>
          <a:p>
            <a:pP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身体機能</a:t>
            </a:r>
          </a:p>
        </p:txBody>
      </p:sp>
      <p:cxnSp>
        <p:nvCxnSpPr>
          <p:cNvPr id="71" name="直線コネクタ 70"/>
          <p:cNvCxnSpPr/>
          <p:nvPr/>
        </p:nvCxnSpPr>
        <p:spPr>
          <a:xfrm flipV="1">
            <a:off x="2222494" y="2297611"/>
            <a:ext cx="2999224" cy="662596"/>
          </a:xfrm>
          <a:prstGeom prst="line">
            <a:avLst/>
          </a:prstGeom>
          <a:ln w="28575">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4330754" y="2521767"/>
            <a:ext cx="899542" cy="307777"/>
          </a:xfrm>
          <a:prstGeom prst="rect">
            <a:avLst/>
          </a:prstGeom>
          <a:noFill/>
        </p:spPr>
        <p:txBody>
          <a:bodyPr wrap="square" rtlCol="0">
            <a:spAutoFit/>
          </a:bodyPr>
          <a:lstStyle/>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外来</a:t>
            </a:r>
          </a:p>
        </p:txBody>
      </p:sp>
      <p:sp>
        <p:nvSpPr>
          <p:cNvPr id="73" name="テキスト ボックス 72"/>
          <p:cNvSpPr txBox="1"/>
          <p:nvPr/>
        </p:nvSpPr>
        <p:spPr>
          <a:xfrm>
            <a:off x="5346128" y="2316395"/>
            <a:ext cx="3956839" cy="523220"/>
          </a:xfrm>
          <a:prstGeom prst="rect">
            <a:avLst/>
          </a:prstGeom>
          <a:noFill/>
        </p:spPr>
        <p:txBody>
          <a:bodyPr wrap="square" rtlCol="0">
            <a:spAutoFit/>
          </a:bodyPr>
          <a:lstStyle/>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医療機関での</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通所リハビリテーション等</a:t>
            </a:r>
          </a:p>
        </p:txBody>
      </p:sp>
      <p:sp>
        <p:nvSpPr>
          <p:cNvPr id="76" name="メモ 75"/>
          <p:cNvSpPr/>
          <p:nvPr/>
        </p:nvSpPr>
        <p:spPr>
          <a:xfrm>
            <a:off x="1030275" y="6232849"/>
            <a:ext cx="540957" cy="468338"/>
          </a:xfrm>
          <a:prstGeom prst="foldedCorner">
            <a:avLst>
              <a:gd name="adj" fmla="val 24405"/>
            </a:avLst>
          </a:prstGeom>
          <a:ln w="28575">
            <a:solidFill>
              <a:schemeClr val="accent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3" name="テキスト ボックス 2"/>
          <p:cNvSpPr txBox="1"/>
          <p:nvPr/>
        </p:nvSpPr>
        <p:spPr>
          <a:xfrm>
            <a:off x="829722" y="6338183"/>
            <a:ext cx="942063" cy="261610"/>
          </a:xfrm>
          <a:prstGeom prst="rect">
            <a:avLst/>
          </a:prstGeom>
          <a:noFill/>
        </p:spPr>
        <p:txBody>
          <a:bodyPr wrap="square" rtlCol="0">
            <a:spAutoFit/>
          </a:bodyPr>
          <a:lstStyle/>
          <a:p>
            <a:pPr algn="ctr"/>
            <a:r>
              <a:rPr lang="ja-JP" altLang="en-US" sz="1100" dirty="0">
                <a:solidFill>
                  <a:prstClr val="black"/>
                </a:solidFill>
                <a:latin typeface="ＭＳ Ｐゴシック" panose="020B0600070205080204" pitchFamily="50" charset="-128"/>
                <a:ea typeface="ＭＳ Ｐゴシック" panose="020B0600070205080204" pitchFamily="50" charset="-128"/>
              </a:rPr>
              <a:t>計画書</a:t>
            </a:r>
          </a:p>
        </p:txBody>
      </p:sp>
      <p:sp>
        <p:nvSpPr>
          <p:cNvPr id="55" name="メモ 54"/>
          <p:cNvSpPr/>
          <p:nvPr/>
        </p:nvSpPr>
        <p:spPr>
          <a:xfrm>
            <a:off x="4306966" y="6232849"/>
            <a:ext cx="540957" cy="468338"/>
          </a:xfrm>
          <a:prstGeom prst="foldedCorner">
            <a:avLst>
              <a:gd name="adj" fmla="val 24405"/>
            </a:avLst>
          </a:prstGeom>
          <a:ln w="28575">
            <a:solidFill>
              <a:schemeClr val="accent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58" name="テキスト ボックス 57"/>
          <p:cNvSpPr txBox="1"/>
          <p:nvPr/>
        </p:nvSpPr>
        <p:spPr>
          <a:xfrm>
            <a:off x="4106413" y="6338183"/>
            <a:ext cx="942063" cy="261610"/>
          </a:xfrm>
          <a:prstGeom prst="rect">
            <a:avLst/>
          </a:prstGeom>
          <a:noFill/>
        </p:spPr>
        <p:txBody>
          <a:bodyPr wrap="square" rtlCol="0">
            <a:spAutoFit/>
          </a:bodyPr>
          <a:lstStyle/>
          <a:p>
            <a:pPr algn="ctr"/>
            <a:r>
              <a:rPr lang="ja-JP" altLang="en-US" sz="1100" dirty="0">
                <a:solidFill>
                  <a:prstClr val="black"/>
                </a:solidFill>
                <a:latin typeface="ＭＳ Ｐゴシック" panose="020B0600070205080204" pitchFamily="50" charset="-128"/>
                <a:ea typeface="ＭＳ Ｐゴシック" panose="020B0600070205080204" pitchFamily="50" charset="-128"/>
              </a:rPr>
              <a:t>計画書</a:t>
            </a:r>
          </a:p>
        </p:txBody>
      </p:sp>
      <p:sp>
        <p:nvSpPr>
          <p:cNvPr id="6" name="テキスト ボックス 5"/>
          <p:cNvSpPr txBox="1"/>
          <p:nvPr/>
        </p:nvSpPr>
        <p:spPr>
          <a:xfrm>
            <a:off x="2452791" y="5902618"/>
            <a:ext cx="4268389" cy="276999"/>
          </a:xfrm>
          <a:prstGeom prst="rect">
            <a:avLst/>
          </a:prstGeom>
          <a:solidFill>
            <a:schemeClr val="bg1"/>
          </a:solidFill>
        </p:spPr>
        <p:txBody>
          <a:bodyPr wrap="squar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 計画書様式の共通化による</a:t>
            </a:r>
            <a:r>
              <a:rPr lang="ja-JP" altLang="en-US" sz="1200" b="1" u="sng" dirty="0">
                <a:solidFill>
                  <a:srgbClr val="FF0000"/>
                </a:solidFill>
                <a:latin typeface="ＭＳ Ｐゴシック" panose="020B0600070205080204" pitchFamily="50" charset="-128"/>
                <a:ea typeface="ＭＳ Ｐゴシック" panose="020B0600070205080204" pitchFamily="50" charset="-128"/>
              </a:rPr>
              <a:t>連携の推進・業務効率化</a:t>
            </a:r>
            <a:endParaRPr lang="en-US" altLang="ja-JP" sz="1200" b="1" u="sng" dirty="0">
              <a:solidFill>
                <a:srgbClr val="FF0000"/>
              </a:solidFill>
              <a:latin typeface="ＭＳ Ｐゴシック" panose="020B0600070205080204" pitchFamily="50" charset="-128"/>
              <a:ea typeface="ＭＳ Ｐゴシック" panose="020B0600070205080204" pitchFamily="50" charset="-128"/>
            </a:endParaRPr>
          </a:p>
        </p:txBody>
      </p:sp>
      <p:cxnSp>
        <p:nvCxnSpPr>
          <p:cNvPr id="16" name="直線コネクタ 15"/>
          <p:cNvCxnSpPr>
            <a:endCxn id="58" idx="1"/>
          </p:cNvCxnSpPr>
          <p:nvPr/>
        </p:nvCxnSpPr>
        <p:spPr>
          <a:xfrm>
            <a:off x="1771782" y="6454658"/>
            <a:ext cx="2334619" cy="14330"/>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a:stCxn id="58" idx="3"/>
            <a:endCxn id="66" idx="1"/>
          </p:cNvCxnSpPr>
          <p:nvPr/>
        </p:nvCxnSpPr>
        <p:spPr>
          <a:xfrm flipV="1">
            <a:off x="5048459" y="6437250"/>
            <a:ext cx="2061016" cy="31738"/>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230094" y="3531826"/>
            <a:ext cx="2488013" cy="374939"/>
          </a:xfrm>
          <a:prstGeom prst="rect">
            <a:avLst/>
          </a:prstGeom>
          <a:solidFill>
            <a:schemeClr val="bg1"/>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defPPr>
              <a:defRPr lang="ja-JP"/>
            </a:defPPr>
            <a:lvl1pPr algn="ctr" defTabSz="906029">
              <a:lnSpc>
                <a:spcPct val="90000"/>
              </a:lnSpc>
              <a:spcBef>
                <a:spcPct val="0"/>
              </a:spcBef>
              <a:buNone/>
              <a:defRPr kumimoji="0" sz="2400" kern="0">
                <a:solidFill>
                  <a:prstClr val="black"/>
                </a:solidFill>
                <a:latin typeface="ＭＳ Ｐゴシック" panose="020B0600070205080204"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ja-JP" altLang="en-US" sz="1400" dirty="0">
                <a:ea typeface="ＭＳ Ｐゴシック" panose="020B0600070205080204" pitchFamily="50" charset="-128"/>
              </a:rPr>
              <a:t>平成</a:t>
            </a:r>
            <a:r>
              <a:rPr lang="en-US" altLang="ja-JP" sz="1400" dirty="0">
                <a:ea typeface="ＭＳ Ｐゴシック" panose="020B0600070205080204" pitchFamily="50" charset="-128"/>
              </a:rPr>
              <a:t>30</a:t>
            </a:r>
            <a:r>
              <a:rPr lang="ja-JP" altLang="en-US" sz="1400" dirty="0">
                <a:ea typeface="ＭＳ Ｐゴシック" panose="020B0600070205080204" pitchFamily="50" charset="-128"/>
              </a:rPr>
              <a:t>年度改定での見直し</a:t>
            </a:r>
          </a:p>
        </p:txBody>
      </p:sp>
      <p:sp>
        <p:nvSpPr>
          <p:cNvPr id="25" name="楕円 24"/>
          <p:cNvSpPr/>
          <p:nvPr/>
        </p:nvSpPr>
        <p:spPr>
          <a:xfrm>
            <a:off x="3195017" y="2823302"/>
            <a:ext cx="4039530" cy="728216"/>
          </a:xfrm>
          <a:prstGeom prst="ellipse">
            <a:avLst/>
          </a:prstGeom>
          <a:ln w="38100"/>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維持期・生活期のリハビリテーションを介護保険に円滑に移行する必要</a:t>
            </a:r>
          </a:p>
        </p:txBody>
      </p:sp>
      <p:sp>
        <p:nvSpPr>
          <p:cNvPr id="32" name="ストライプ矢印 31"/>
          <p:cNvSpPr/>
          <p:nvPr/>
        </p:nvSpPr>
        <p:spPr>
          <a:xfrm rot="5400000">
            <a:off x="4924371" y="3205147"/>
            <a:ext cx="580808" cy="990061"/>
          </a:xfrm>
          <a:prstGeom prst="stripedRightArrow">
            <a:avLst>
              <a:gd name="adj1" fmla="val 50000"/>
              <a:gd name="adj2" fmla="val 3252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67" name="テキスト ボックス 66"/>
          <p:cNvSpPr txBox="1"/>
          <p:nvPr/>
        </p:nvSpPr>
        <p:spPr>
          <a:xfrm>
            <a:off x="3151649" y="3967790"/>
            <a:ext cx="1620000" cy="307777"/>
          </a:xfrm>
          <a:prstGeom prst="rect">
            <a:avLst/>
          </a:prstGeom>
          <a:ln/>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ja-JP" altLang="en-US" sz="1400" b="1" dirty="0">
                <a:solidFill>
                  <a:prstClr val="white"/>
                </a:solidFill>
                <a:latin typeface="ＭＳ Ｐゴシック" panose="020B0600070205080204" pitchFamily="50" charset="-128"/>
                <a:ea typeface="ＭＳ Ｐゴシック" panose="020B0600070205080204" pitchFamily="50" charset="-128"/>
              </a:rPr>
              <a:t>医療保険で見直し</a:t>
            </a:r>
          </a:p>
        </p:txBody>
      </p:sp>
      <p:sp>
        <p:nvSpPr>
          <p:cNvPr id="60" name="メモ 59"/>
          <p:cNvSpPr/>
          <p:nvPr/>
        </p:nvSpPr>
        <p:spPr>
          <a:xfrm>
            <a:off x="7310046" y="6232849"/>
            <a:ext cx="540957" cy="468338"/>
          </a:xfrm>
          <a:prstGeom prst="foldedCorner">
            <a:avLst>
              <a:gd name="adj" fmla="val 24405"/>
            </a:avLst>
          </a:prstGeom>
          <a:ln w="28575">
            <a:solidFill>
              <a:schemeClr val="accent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66" name="テキスト ボックス 65"/>
          <p:cNvSpPr txBox="1"/>
          <p:nvPr/>
        </p:nvSpPr>
        <p:spPr>
          <a:xfrm>
            <a:off x="7109492" y="6306445"/>
            <a:ext cx="942063" cy="261610"/>
          </a:xfrm>
          <a:prstGeom prst="rect">
            <a:avLst/>
          </a:prstGeom>
          <a:noFill/>
        </p:spPr>
        <p:txBody>
          <a:bodyPr wrap="square" rtlCol="0">
            <a:spAutoFit/>
          </a:bodyPr>
          <a:lstStyle/>
          <a:p>
            <a:pPr algn="ctr"/>
            <a:r>
              <a:rPr lang="ja-JP" altLang="en-US" sz="1100" dirty="0">
                <a:solidFill>
                  <a:prstClr val="black"/>
                </a:solidFill>
                <a:latin typeface="ＭＳ Ｐゴシック" panose="020B0600070205080204" pitchFamily="50" charset="-128"/>
                <a:ea typeface="ＭＳ Ｐゴシック" panose="020B0600070205080204" pitchFamily="50" charset="-128"/>
              </a:rPr>
              <a:t>計画書</a:t>
            </a:r>
          </a:p>
        </p:txBody>
      </p:sp>
      <p:sp>
        <p:nvSpPr>
          <p:cNvPr id="22" name="テキスト ボックス 21"/>
          <p:cNvSpPr txBox="1"/>
          <p:nvPr/>
        </p:nvSpPr>
        <p:spPr>
          <a:xfrm>
            <a:off x="2445476" y="5593110"/>
            <a:ext cx="5230838" cy="276999"/>
          </a:xfrm>
          <a:prstGeom prst="rect">
            <a:avLst/>
          </a:prstGeom>
          <a:solidFill>
            <a:schemeClr val="bg1"/>
          </a:solidFill>
        </p:spPr>
        <p:txBody>
          <a:bodyPr wrap="square" rtlCol="0">
            <a:spAutoFit/>
          </a:bodyPr>
          <a:lstStyle/>
          <a:p>
            <a:r>
              <a:rPr lang="ja-JP" altLang="en-US" sz="1200" b="1" dirty="0">
                <a:solidFill>
                  <a:prstClr val="black"/>
                </a:solidFill>
                <a:latin typeface="ＭＳ Ｐゴシック" panose="020B0600070205080204" pitchFamily="50" charset="-128"/>
                <a:ea typeface="ＭＳ Ｐゴシック" panose="020B0600070205080204" pitchFamily="50" charset="-128"/>
              </a:rPr>
              <a:t>●</a:t>
            </a:r>
            <a:r>
              <a:rPr lang="ja-JP" altLang="en-US" sz="1200" b="1" u="sng" dirty="0">
                <a:solidFill>
                  <a:srgbClr val="FF0000"/>
                </a:solidFill>
                <a:latin typeface="ＭＳ Ｐゴシック" panose="020B0600070205080204" pitchFamily="50" charset="-128"/>
                <a:ea typeface="ＭＳ Ｐゴシック" panose="020B0600070205080204" pitchFamily="50" charset="-128"/>
              </a:rPr>
              <a:t> 地域の医療機関で一貫してリハビリを提供</a:t>
            </a:r>
            <a:r>
              <a:rPr lang="ja-JP" altLang="en-US" sz="1200" dirty="0">
                <a:solidFill>
                  <a:prstClr val="black"/>
                </a:solidFill>
                <a:latin typeface="ＭＳ Ｐゴシック" panose="020B0600070205080204" pitchFamily="50" charset="-128"/>
                <a:ea typeface="ＭＳ Ｐゴシック" panose="020B0600070205080204" pitchFamily="50" charset="-128"/>
              </a:rPr>
              <a:t>するため、施設基準を緩和</a:t>
            </a:r>
          </a:p>
        </p:txBody>
      </p:sp>
      <p:sp>
        <p:nvSpPr>
          <p:cNvPr id="74" name="ホームベース 73"/>
          <p:cNvSpPr/>
          <p:nvPr/>
        </p:nvSpPr>
        <p:spPr>
          <a:xfrm>
            <a:off x="3151654" y="4255845"/>
            <a:ext cx="3073891" cy="970970"/>
          </a:xfrm>
          <a:prstGeom prst="homePlate">
            <a:avLst/>
          </a:prstGeom>
          <a:solidFill>
            <a:schemeClr val="accent2">
              <a:lumMod val="40000"/>
              <a:lumOff val="60000"/>
            </a:schemeClr>
          </a:solidFill>
          <a:ln w="38100">
            <a:noFill/>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85725" indent="-85725"/>
            <a:r>
              <a:rPr lang="ja-JP" altLang="en-US" sz="1200" dirty="0">
                <a:solidFill>
                  <a:prstClr val="black"/>
                </a:solidFill>
                <a:latin typeface="ＭＳ Ｐゴシック" panose="020B0600070205080204" pitchFamily="50" charset="-128"/>
                <a:ea typeface="ＭＳ Ｐゴシック" panose="020B0600070205080204" pitchFamily="50" charset="-128"/>
              </a:rPr>
              <a:t>● リハビリが長期にわたる外傷等の</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85725" indent="6350"/>
            <a:r>
              <a:rPr lang="ja-JP" altLang="en-US" sz="1200" dirty="0">
                <a:solidFill>
                  <a:prstClr val="black"/>
                </a:solidFill>
                <a:latin typeface="ＭＳ Ｐゴシック" panose="020B0600070205080204" pitchFamily="50" charset="-128"/>
                <a:ea typeface="ＭＳ Ｐゴシック" panose="020B0600070205080204" pitchFamily="50" charset="-128"/>
              </a:rPr>
              <a:t>患者の</a:t>
            </a:r>
            <a:r>
              <a:rPr lang="ja-JP" altLang="en-US" sz="1200" b="1" u="sng" dirty="0">
                <a:solidFill>
                  <a:srgbClr val="FF0000"/>
                </a:solidFill>
                <a:latin typeface="ＭＳ Ｐゴシック" panose="020B0600070205080204" pitchFamily="50" charset="-128"/>
                <a:ea typeface="ＭＳ Ｐゴシック" panose="020B0600070205080204" pitchFamily="50" charset="-128"/>
              </a:rPr>
              <a:t>算定日数上限を緩和</a:t>
            </a:r>
            <a:endParaRPr lang="en-US" altLang="ja-JP" sz="1200" b="1" u="sng" dirty="0">
              <a:solidFill>
                <a:srgbClr val="FF0000"/>
              </a:solidFill>
              <a:latin typeface="ＭＳ Ｐゴシック" panose="020B0600070205080204" pitchFamily="50" charset="-128"/>
              <a:ea typeface="ＭＳ Ｐゴシック" panose="020B0600070205080204" pitchFamily="50" charset="-128"/>
            </a:endParaRPr>
          </a:p>
          <a:p>
            <a:pPr marL="85725" indent="-85725"/>
            <a:r>
              <a:rPr lang="ja-JP" altLang="en-US" sz="1200" dirty="0">
                <a:solidFill>
                  <a:prstClr val="black"/>
                </a:solidFill>
                <a:latin typeface="ＭＳ Ｐゴシック" panose="020B0600070205080204" pitchFamily="50" charset="-128"/>
                <a:ea typeface="ＭＳ Ｐゴシック" panose="020B0600070205080204" pitchFamily="50" charset="-128"/>
              </a:rPr>
              <a:t>● 介護保険のリハビリ事業所への</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85725" indent="6350"/>
            <a:r>
              <a:rPr lang="ja-JP" altLang="en-US" sz="1200" b="1" u="sng" dirty="0">
                <a:solidFill>
                  <a:srgbClr val="FF0000"/>
                </a:solidFill>
                <a:latin typeface="ＭＳ Ｐゴシック" panose="020B0600070205080204" pitchFamily="50" charset="-128"/>
                <a:ea typeface="ＭＳ Ｐゴシック" panose="020B0600070205080204" pitchFamily="50" charset="-128"/>
              </a:rPr>
              <a:t>情報提供を評価</a:t>
            </a:r>
          </a:p>
        </p:txBody>
      </p:sp>
      <p:sp>
        <p:nvSpPr>
          <p:cNvPr id="75" name="テキスト ボックス 74"/>
          <p:cNvSpPr txBox="1"/>
          <p:nvPr/>
        </p:nvSpPr>
        <p:spPr>
          <a:xfrm>
            <a:off x="836302" y="4676925"/>
            <a:ext cx="2006612" cy="523220"/>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r>
              <a:rPr lang="ja-JP" altLang="en-US" sz="1400" b="1" dirty="0">
                <a:solidFill>
                  <a:prstClr val="white"/>
                </a:solidFill>
                <a:latin typeface="ＭＳ Ｐゴシック" panose="020B0600070205080204" pitchFamily="50" charset="-128"/>
                <a:ea typeface="ＭＳ Ｐゴシック" panose="020B0600070205080204" pitchFamily="50" charset="-128"/>
              </a:rPr>
              <a:t>医療保険と介護</a:t>
            </a:r>
            <a:r>
              <a:rPr lang="ja-JP" altLang="en-US" sz="1400" b="1">
                <a:solidFill>
                  <a:prstClr val="white"/>
                </a:solidFill>
                <a:latin typeface="ＭＳ Ｐゴシック" panose="020B0600070205080204" pitchFamily="50" charset="-128"/>
                <a:ea typeface="ＭＳ Ｐゴシック" panose="020B0600070205080204" pitchFamily="50" charset="-128"/>
              </a:rPr>
              <a:t>保険の</a:t>
            </a:r>
            <a:endParaRPr lang="en-US" altLang="ja-JP" sz="1400" b="1" dirty="0">
              <a:solidFill>
                <a:prstClr val="white"/>
              </a:solidFill>
              <a:latin typeface="ＭＳ Ｐゴシック" panose="020B0600070205080204" pitchFamily="50" charset="-128"/>
              <a:ea typeface="ＭＳ Ｐゴシック" panose="020B0600070205080204" pitchFamily="50" charset="-128"/>
            </a:endParaRPr>
          </a:p>
          <a:p>
            <a:r>
              <a:rPr lang="ja-JP" altLang="en-US" sz="1400" b="1" dirty="0">
                <a:solidFill>
                  <a:prstClr val="white"/>
                </a:solidFill>
                <a:latin typeface="ＭＳ Ｐゴシック" panose="020B0600070205080204" pitchFamily="50" charset="-128"/>
                <a:ea typeface="ＭＳ Ｐゴシック" panose="020B0600070205080204" pitchFamily="50" charset="-128"/>
              </a:rPr>
              <a:t>双方で見直し</a:t>
            </a:r>
          </a:p>
        </p:txBody>
      </p:sp>
      <p:sp>
        <p:nvSpPr>
          <p:cNvPr id="59" name="Rectangle 2"/>
          <p:cNvSpPr>
            <a:spLocks noChangeArrowheads="1"/>
          </p:cNvSpPr>
          <p:nvPr/>
        </p:nvSpPr>
        <p:spPr bwMode="auto">
          <a:xfrm>
            <a:off x="175108" y="0"/>
            <a:ext cx="9517327" cy="381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5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174</a:t>
            </a:fld>
            <a:endParaRPr lang="ja-JP" altLang="en-US" sz="1600" dirty="0">
              <a:solidFill>
                <a:prstClr val="black"/>
              </a:solidFill>
              <a:ea typeface="ＭＳ Ｐゴシック"/>
            </a:endParaRPr>
          </a:p>
        </p:txBody>
      </p:sp>
      <p:sp>
        <p:nvSpPr>
          <p:cNvPr id="68" name="Rectangle 36"/>
          <p:cNvSpPr>
            <a:spLocks noChangeArrowheads="1"/>
          </p:cNvSpPr>
          <p:nvPr/>
        </p:nvSpPr>
        <p:spPr bwMode="auto">
          <a:xfrm>
            <a:off x="168607" y="395024"/>
            <a:ext cx="5966084"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ea typeface="ＭＳ Ｐゴシック" panose="020B0600070205080204" pitchFamily="50" charset="-128"/>
              </a:rPr>
              <a:t>（７）維持期・生活期のリハビリテーションへの対応①</a:t>
            </a:r>
            <a:endParaRPr kumimoji="0" lang="en-US" altLang="ja-JP" sz="2000" kern="0" dirty="0">
              <a:solidFill>
                <a:prstClr val="black"/>
              </a:solidFill>
              <a:ea typeface="ＭＳ Ｐゴシック" panose="020B0600070205080204" pitchFamily="50" charset="-128"/>
            </a:endParaRPr>
          </a:p>
        </p:txBody>
      </p:sp>
    </p:spTree>
    <p:extLst>
      <p:ext uri="{BB962C8B-B14F-4D97-AF65-F5344CB8AC3E}">
        <p14:creationId xmlns:p14="http://schemas.microsoft.com/office/powerpoint/2010/main" val="278548060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152220" y="2130466"/>
            <a:ext cx="9575885" cy="2339102"/>
          </a:xfrm>
          <a:prstGeom prst="rect">
            <a:avLst/>
          </a:prstGeom>
          <a:ln>
            <a:noFill/>
          </a:ln>
        </p:spPr>
        <p:style>
          <a:lnRef idx="2">
            <a:schemeClr val="dk1"/>
          </a:lnRef>
          <a:fillRef idx="1">
            <a:schemeClr val="lt1"/>
          </a:fillRef>
          <a:effectRef idx="0">
            <a:schemeClr val="dk1"/>
          </a:effectRef>
          <a:fontRef idx="minor">
            <a:schemeClr val="dk1"/>
          </a:fontRef>
        </p:style>
        <p:txBody>
          <a:bodyPr wrap="square">
            <a:spAutoFit/>
          </a:bodyPr>
          <a:lstStyle/>
          <a:p>
            <a:pPr marL="285750" indent="-285750">
              <a:spcAft>
                <a:spcPts val="600"/>
              </a:spcAft>
              <a:buFont typeface="Wingdings" panose="05000000000000000000" pitchFamily="2" charset="2"/>
              <a:buChar char="Ø"/>
            </a:pPr>
            <a:r>
              <a:rPr lang="ja-JP" altLang="en-US" sz="1400" dirty="0">
                <a:solidFill>
                  <a:prstClr val="black"/>
                </a:solidFill>
                <a:latin typeface="ＭＳ Ｐゴシック" panose="020B0600070205080204" pitchFamily="50" charset="-128"/>
                <a:ea typeface="ＭＳ Ｐゴシック" panose="020B0600070205080204" pitchFamily="50" charset="-128"/>
              </a:rPr>
              <a:t>新しく設けた共通</a:t>
            </a:r>
            <a:r>
              <a:rPr lang="ja-JP" altLang="ja-JP" sz="1400" dirty="0">
                <a:solidFill>
                  <a:prstClr val="black"/>
                </a:solidFill>
                <a:latin typeface="ＭＳ Ｐゴシック" panose="020B0600070205080204" pitchFamily="50" charset="-128"/>
                <a:ea typeface="ＭＳ Ｐゴシック" panose="020B0600070205080204" pitchFamily="50" charset="-128"/>
              </a:rPr>
              <a:t>様式を使用</a:t>
            </a:r>
            <a:r>
              <a:rPr lang="ja-JP" altLang="en-US" sz="1400" dirty="0">
                <a:solidFill>
                  <a:prstClr val="black"/>
                </a:solidFill>
                <a:latin typeface="ＭＳ Ｐゴシック" panose="020B0600070205080204" pitchFamily="50" charset="-128"/>
                <a:ea typeface="ＭＳ Ｐゴシック" panose="020B0600070205080204" pitchFamily="50" charset="-128"/>
              </a:rPr>
              <a:t>して、</a:t>
            </a:r>
            <a:r>
              <a:rPr lang="ja-JP" altLang="ja-JP" sz="1400" dirty="0">
                <a:solidFill>
                  <a:prstClr val="black"/>
                </a:solidFill>
                <a:latin typeface="ＭＳ Ｐゴシック" panose="020B0600070205080204" pitchFamily="50" charset="-128"/>
                <a:ea typeface="ＭＳ Ｐゴシック" panose="020B0600070205080204" pitchFamily="50" charset="-128"/>
              </a:rPr>
              <a:t>医療機関から介護保険のリハビリテーション事業所</a:t>
            </a:r>
            <a:r>
              <a:rPr lang="ja-JP" altLang="en-US" sz="1400" dirty="0">
                <a:solidFill>
                  <a:prstClr val="black"/>
                </a:solidFill>
                <a:latin typeface="ＭＳ Ｐゴシック" panose="020B0600070205080204" pitchFamily="50" charset="-128"/>
                <a:ea typeface="ＭＳ Ｐゴシック" panose="020B0600070205080204" pitchFamily="50" charset="-128"/>
              </a:rPr>
              <a:t>に情報提供した場合</a:t>
            </a:r>
            <a:r>
              <a:rPr lang="ja-JP" altLang="ja-JP" sz="1400" dirty="0">
                <a:solidFill>
                  <a:prstClr val="black"/>
                </a:solidFill>
                <a:latin typeface="ＭＳ Ｐゴシック" panose="020B0600070205080204" pitchFamily="50" charset="-128"/>
                <a:ea typeface="ＭＳ Ｐゴシック" panose="020B0600070205080204" pitchFamily="50" charset="-128"/>
              </a:rPr>
              <a:t>の評価を新設</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400" dirty="0">
                <a:solidFill>
                  <a:prstClr val="black"/>
                </a:solidFill>
                <a:latin typeface="ＭＳ Ｐゴシック" panose="020B0600070205080204" pitchFamily="50" charset="-128"/>
                <a:ea typeface="ＭＳ Ｐゴシック" panose="020B0600070205080204" pitchFamily="50" charset="-128"/>
              </a:rPr>
              <a:t>介護保険の「通所・訪問リハビリテーションの質の評価データ収集等事業（ＶＩＳＩＴ）」で活用可能な電子媒体で、計画書を提供した場合の加算を設ける。</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444500" indent="-444500">
              <a:spcAft>
                <a:spcPts val="600"/>
              </a:spcAft>
            </a:pPr>
            <a:r>
              <a:rPr lang="ja-JP" altLang="en-US" sz="1400" b="1" dirty="0">
                <a:solidFill>
                  <a:srgbClr val="0070C0"/>
                </a:solidFill>
                <a:latin typeface="ＭＳ Ｐゴシック" panose="020B0600070205080204" pitchFamily="50" charset="-128"/>
                <a:ea typeface="ＭＳ Ｐゴシック" panose="020B0600070205080204" pitchFamily="50" charset="-128"/>
              </a:rPr>
              <a:t>　</a:t>
            </a:r>
            <a:r>
              <a:rPr lang="en-US" altLang="ja-JP" sz="1400" b="1" dirty="0">
                <a:solidFill>
                  <a:srgbClr val="0070C0"/>
                </a:solidFill>
                <a:latin typeface="ＭＳ Ｐゴシック" panose="020B0600070205080204" pitchFamily="50" charset="-128"/>
                <a:ea typeface="ＭＳ Ｐゴシック" panose="020B0600070205080204" pitchFamily="50" charset="-128"/>
              </a:rPr>
              <a:t>(</a:t>
            </a:r>
            <a:r>
              <a:rPr lang="ja-JP" altLang="ja-JP" sz="1400" b="1" dirty="0">
                <a:solidFill>
                  <a:srgbClr val="0070C0"/>
                </a:solidFill>
                <a:latin typeface="ＭＳ Ｐゴシック" panose="020B0600070205080204" pitchFamily="50" charset="-128"/>
                <a:ea typeface="ＭＳ Ｐゴシック" panose="020B0600070205080204" pitchFamily="50" charset="-128"/>
              </a:rPr>
              <a:t>新</a:t>
            </a:r>
            <a:r>
              <a:rPr lang="en-US" altLang="ja-JP" sz="1400" b="1" dirty="0">
                <a:solidFill>
                  <a:srgbClr val="0070C0"/>
                </a:solidFill>
                <a:latin typeface="ＭＳ Ｐゴシック" panose="020B0600070205080204" pitchFamily="50" charset="-128"/>
                <a:ea typeface="ＭＳ Ｐゴシック" panose="020B0600070205080204" pitchFamily="50" charset="-128"/>
              </a:rPr>
              <a:t>)		</a:t>
            </a:r>
            <a:r>
              <a:rPr lang="ja-JP" altLang="en-US" sz="1400" b="1" u="sng" dirty="0">
                <a:solidFill>
                  <a:srgbClr val="0070C0"/>
                </a:solidFill>
                <a:latin typeface="ＭＳ Ｐゴシック" panose="020B0600070205080204" pitchFamily="50" charset="-128"/>
                <a:ea typeface="ＭＳ Ｐゴシック" panose="020B0600070205080204" pitchFamily="50" charset="-128"/>
              </a:rPr>
              <a:t>リハビリテーション計画提供料１：２７５点</a:t>
            </a:r>
            <a:endParaRPr lang="en-US" altLang="ja-JP" sz="1400" b="1" u="sng" dirty="0">
              <a:solidFill>
                <a:srgbClr val="0070C0"/>
              </a:solidFill>
              <a:latin typeface="ＭＳ Ｐゴシック" panose="020B0600070205080204" pitchFamily="50" charset="-128"/>
              <a:ea typeface="ＭＳ Ｐゴシック" panose="020B0600070205080204" pitchFamily="50" charset="-128"/>
            </a:endParaRPr>
          </a:p>
          <a:p>
            <a:pPr marL="444500" indent="-444500">
              <a:spcAft>
                <a:spcPts val="600"/>
              </a:spcAft>
            </a:pPr>
            <a:r>
              <a:rPr lang="ja-JP" altLang="en-US" sz="1400" b="1" dirty="0">
                <a:solidFill>
                  <a:srgbClr val="0070C0"/>
                </a:solidFill>
                <a:latin typeface="ＭＳ Ｐゴシック" panose="020B0600070205080204" pitchFamily="50" charset="-128"/>
                <a:ea typeface="ＭＳ Ｐゴシック" panose="020B0600070205080204" pitchFamily="50" charset="-128"/>
              </a:rPr>
              <a:t>  </a:t>
            </a:r>
            <a:r>
              <a:rPr lang="en-US" altLang="ja-JP" sz="1400" b="1" dirty="0">
                <a:solidFill>
                  <a:srgbClr val="0070C0"/>
                </a:solidFill>
                <a:latin typeface="ＭＳ Ｐゴシック" panose="020B0600070205080204" pitchFamily="50" charset="-128"/>
                <a:ea typeface="ＭＳ Ｐゴシック" panose="020B0600070205080204" pitchFamily="50" charset="-128"/>
              </a:rPr>
              <a:t>(</a:t>
            </a:r>
            <a:r>
              <a:rPr lang="ja-JP" altLang="en-US" sz="1400" b="1" dirty="0">
                <a:solidFill>
                  <a:srgbClr val="0070C0"/>
                </a:solidFill>
                <a:latin typeface="ＭＳ Ｐゴシック" panose="020B0600070205080204" pitchFamily="50" charset="-128"/>
                <a:ea typeface="ＭＳ Ｐゴシック" panose="020B0600070205080204" pitchFamily="50" charset="-128"/>
              </a:rPr>
              <a:t>新</a:t>
            </a:r>
            <a:r>
              <a:rPr lang="en-US" altLang="ja-JP" sz="1400" b="1" dirty="0">
                <a:solidFill>
                  <a:srgbClr val="0070C0"/>
                </a:solidFill>
                <a:latin typeface="ＭＳ Ｐゴシック" panose="020B0600070205080204" pitchFamily="50" charset="-128"/>
                <a:ea typeface="ＭＳ Ｐゴシック" panose="020B0600070205080204" pitchFamily="50" charset="-128"/>
              </a:rPr>
              <a:t>)</a:t>
            </a:r>
            <a:r>
              <a:rPr lang="ja-JP" altLang="en-US" sz="1400" b="1" dirty="0">
                <a:solidFill>
                  <a:srgbClr val="0070C0"/>
                </a:solidFill>
                <a:latin typeface="ＭＳ Ｐゴシック" panose="020B0600070205080204" pitchFamily="50" charset="-128"/>
                <a:ea typeface="ＭＳ Ｐゴシック" panose="020B0600070205080204" pitchFamily="50" charset="-128"/>
              </a:rPr>
              <a:t>　</a:t>
            </a:r>
            <a:r>
              <a:rPr lang="en-US" altLang="ja-JP" sz="1400" b="1" dirty="0">
                <a:solidFill>
                  <a:srgbClr val="0070C0"/>
                </a:solidFill>
                <a:latin typeface="ＭＳ Ｐゴシック" panose="020B0600070205080204" pitchFamily="50" charset="-128"/>
                <a:ea typeface="ＭＳ Ｐゴシック" panose="020B0600070205080204" pitchFamily="50" charset="-128"/>
              </a:rPr>
              <a:t>	</a:t>
            </a:r>
            <a:r>
              <a:rPr lang="ja-JP" altLang="en-US" sz="1400" b="1" u="sng" dirty="0">
                <a:solidFill>
                  <a:srgbClr val="0070C0"/>
                </a:solidFill>
                <a:latin typeface="ＭＳ Ｐゴシック" panose="020B0600070205080204" pitchFamily="50" charset="-128"/>
                <a:ea typeface="ＭＳ Ｐゴシック" panose="020B0600070205080204" pitchFamily="50" charset="-128"/>
              </a:rPr>
              <a:t>電子化連携加算　：５点</a:t>
            </a:r>
            <a:endParaRPr lang="en-US" altLang="ja-JP" sz="1400" u="sng" dirty="0">
              <a:solidFill>
                <a:prstClr val="black"/>
              </a:solidFill>
              <a:latin typeface="ＭＳ Ｐゴシック" panose="020B0600070205080204" pitchFamily="50" charset="-128"/>
              <a:ea typeface="ＭＳ Ｐゴシック" panose="020B0600070205080204" pitchFamily="50" charset="-128"/>
            </a:endParaRPr>
          </a:p>
          <a:p>
            <a:pPr marL="268288"/>
            <a:r>
              <a:rPr lang="ja-JP" altLang="en-US" sz="1400" dirty="0">
                <a:solidFill>
                  <a:prstClr val="black"/>
                </a:solidFill>
                <a:latin typeface="ＭＳ Ｐゴシック" panose="020B0600070205080204" pitchFamily="50" charset="-128"/>
                <a:ea typeface="ＭＳ Ｐゴシック" panose="020B0600070205080204" pitchFamily="50" charset="-128"/>
              </a:rPr>
              <a:t>［リハビリテーション計画提供料１の算定要件］</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357188"/>
            <a:r>
              <a:rPr lang="ja-JP" altLang="en-US" sz="1400" dirty="0">
                <a:solidFill>
                  <a:prstClr val="black"/>
                </a:solidFill>
                <a:latin typeface="ＭＳ Ｐゴシック" panose="020B0600070205080204" pitchFamily="50" charset="-128"/>
                <a:ea typeface="ＭＳ Ｐゴシック" panose="020B0600070205080204" pitchFamily="50" charset="-128"/>
              </a:rPr>
              <a:t>脳血管疾患等リハビリテーション料、運動器リハビリテーション料等を算定する患者であって、介護保険のリハビリテーションの利用を予定している者について、介護保険のリハビリテーション事業所に指定の様式を用いてリハビリテーションの計画書を提供していること</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14" name="Rectangle 37"/>
          <p:cNvSpPr>
            <a:spLocks noChangeArrowheads="1"/>
          </p:cNvSpPr>
          <p:nvPr/>
        </p:nvSpPr>
        <p:spPr bwMode="auto">
          <a:xfrm>
            <a:off x="151395" y="844646"/>
            <a:ext cx="9575883" cy="3600000"/>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285750" indent="-285750">
              <a:spcBef>
                <a:spcPts val="600"/>
              </a:spcBef>
              <a:buFont typeface="Wingdings" panose="05000000000000000000" pitchFamily="2" charset="2"/>
              <a:buChar char="Ø"/>
            </a:pPr>
            <a:r>
              <a:rPr lang="ja-JP" altLang="en-US" sz="1400" dirty="0">
                <a:solidFill>
                  <a:prstClr val="black"/>
                </a:solidFill>
                <a:latin typeface="ＭＳ Ｐゴシック" panose="020B0600070205080204" pitchFamily="50" charset="-128"/>
                <a:ea typeface="ＭＳ Ｐゴシック" panose="020B0600070205080204" pitchFamily="50" charset="-128"/>
              </a:rPr>
              <a:t>要介護・要支援被保険者に対する維持期・生活期の疾患別リハビリテーション料について、経過措置を１年間に限り延長。（平成 </a:t>
            </a:r>
            <a:r>
              <a:rPr lang="en-US" altLang="ja-JP" sz="1400" dirty="0">
                <a:solidFill>
                  <a:prstClr val="black"/>
                </a:solidFill>
                <a:latin typeface="ＭＳ Ｐゴシック" panose="020B0600070205080204" pitchFamily="50" charset="-128"/>
                <a:ea typeface="ＭＳ Ｐゴシック" panose="020B0600070205080204" pitchFamily="50" charset="-128"/>
              </a:rPr>
              <a:t>31</a:t>
            </a:r>
            <a:r>
              <a:rPr lang="ja-JP" altLang="en-US" sz="1400" dirty="0">
                <a:solidFill>
                  <a:prstClr val="black"/>
                </a:solidFill>
                <a:latin typeface="ＭＳ Ｐゴシック" panose="020B0600070205080204" pitchFamily="50" charset="-128"/>
                <a:ea typeface="ＭＳ Ｐゴシック" panose="020B0600070205080204" pitchFamily="50" charset="-128"/>
              </a:rPr>
              <a:t>年</a:t>
            </a:r>
            <a:r>
              <a:rPr lang="en-US" altLang="ja-JP" sz="1400" dirty="0">
                <a:solidFill>
                  <a:prstClr val="black"/>
                </a:solidFill>
                <a:latin typeface="ＭＳ Ｐゴシック" panose="020B0600070205080204" pitchFamily="50" charset="-128"/>
                <a:ea typeface="ＭＳ Ｐゴシック" panose="020B0600070205080204" pitchFamily="50" charset="-128"/>
              </a:rPr>
              <a:t>4</a:t>
            </a:r>
            <a:r>
              <a:rPr lang="ja-JP" altLang="en-US" sz="1400" dirty="0">
                <a:solidFill>
                  <a:prstClr val="black"/>
                </a:solidFill>
                <a:latin typeface="ＭＳ Ｐゴシック" panose="020B0600070205080204" pitchFamily="50" charset="-128"/>
                <a:ea typeface="ＭＳ Ｐゴシック" panose="020B0600070205080204" pitchFamily="50" charset="-128"/>
              </a:rPr>
              <a:t>月以降、要介護・要支援被保険者等に対する維持期・生活期の疾患別リハビリテーション料の算定を認めない取扱いとする）</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285750" indent="-285750">
              <a:buFont typeface="Wingdings" panose="05000000000000000000" pitchFamily="2" charset="2"/>
              <a:buChar char="Ø"/>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285750" indent="-285750">
              <a:spcBef>
                <a:spcPts val="600"/>
              </a:spcBef>
              <a:buFont typeface="Wingdings" panose="05000000000000000000" pitchFamily="2" charset="2"/>
              <a:buChar char="Ø"/>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15" name="Rectangle 37"/>
          <p:cNvSpPr>
            <a:spLocks noChangeArrowheads="1"/>
          </p:cNvSpPr>
          <p:nvPr/>
        </p:nvSpPr>
        <p:spPr bwMode="auto">
          <a:xfrm>
            <a:off x="148565" y="4750253"/>
            <a:ext cx="9575882" cy="1991115"/>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pPr>
            <a:r>
              <a:rPr lang="ja-JP" altLang="ja-JP" sz="1300" dirty="0">
                <a:solidFill>
                  <a:prstClr val="black"/>
                </a:solidFill>
                <a:latin typeface="ＭＳ Ｐゴシック" panose="020B0600070205080204" pitchFamily="50" charset="-128"/>
                <a:ea typeface="ＭＳ Ｐゴシック" panose="020B0600070205080204" pitchFamily="50" charset="-128"/>
              </a:rPr>
              <a:t>医療保険と介護保険のリハビリテーションの連携</a:t>
            </a:r>
            <a:r>
              <a:rPr lang="ja-JP" altLang="en-US" sz="1300" dirty="0">
                <a:solidFill>
                  <a:prstClr val="black"/>
                </a:solidFill>
                <a:latin typeface="ＭＳ Ｐゴシック" panose="020B0600070205080204" pitchFamily="50" charset="-128"/>
                <a:ea typeface="ＭＳ Ｐゴシック" panose="020B0600070205080204" pitchFamily="50" charset="-128"/>
              </a:rPr>
              <a:t>や業務の効率化</a:t>
            </a:r>
            <a:r>
              <a:rPr lang="ja-JP" altLang="ja-JP" sz="1300" dirty="0">
                <a:solidFill>
                  <a:prstClr val="black"/>
                </a:solidFill>
                <a:latin typeface="ＭＳ Ｐゴシック" panose="020B0600070205080204" pitchFamily="50" charset="-128"/>
                <a:ea typeface="ＭＳ Ｐゴシック" panose="020B0600070205080204" pitchFamily="50" charset="-128"/>
              </a:rPr>
              <a:t>を推進するため、</a:t>
            </a:r>
            <a:r>
              <a:rPr lang="ja-JP" altLang="en-US" sz="1300" dirty="0">
                <a:solidFill>
                  <a:prstClr val="black"/>
                </a:solidFill>
                <a:latin typeface="ＭＳ Ｐゴシック" panose="020B0600070205080204" pitchFamily="50" charset="-128"/>
                <a:ea typeface="ＭＳ Ｐゴシック" panose="020B0600070205080204" pitchFamily="50" charset="-128"/>
              </a:rPr>
              <a:t>双方で使用可能な計画書の共通</a:t>
            </a:r>
            <a:r>
              <a:rPr lang="ja-JP" altLang="ja-JP" sz="1300" dirty="0">
                <a:solidFill>
                  <a:prstClr val="black"/>
                </a:solidFill>
                <a:latin typeface="ＭＳ Ｐゴシック" panose="020B0600070205080204" pitchFamily="50" charset="-128"/>
                <a:ea typeface="ＭＳ Ｐゴシック" panose="020B0600070205080204" pitchFamily="50" charset="-128"/>
              </a:rPr>
              <a:t>様式</a:t>
            </a:r>
            <a:r>
              <a:rPr lang="ja-JP" altLang="en-US" sz="1300" dirty="0">
                <a:solidFill>
                  <a:prstClr val="black"/>
                </a:solidFill>
                <a:latin typeface="ＭＳ Ｐゴシック" panose="020B0600070205080204" pitchFamily="50" charset="-128"/>
                <a:ea typeface="ＭＳ Ｐゴシック" panose="020B0600070205080204" pitchFamily="50" charset="-128"/>
              </a:rPr>
              <a:t>を設ける。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3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指定通所リハビリテーション事業所が、医療機関から指定の様式をもって情報提供を受けた際、当該事業所の医師が利用者を診療するとともに、当該様式に記載された内容について確認し、指定通所リハビリテーションの提供を開始しても差し支えないと判断した場合には、当該様式を根拠として通所リハビリテーション費の算定を開始可能とす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300" dirty="0">
                <a:solidFill>
                  <a:prstClr val="black"/>
                </a:solidFill>
                <a:latin typeface="ＭＳ Ｐゴシック" panose="020B0600070205080204" pitchFamily="50" charset="-128"/>
                <a:ea typeface="ＭＳ Ｐゴシック" panose="020B0600070205080204" pitchFamily="50" charset="-128"/>
              </a:rPr>
              <a:t>介護保険の維持期・生活期のリハビリテーションを、医療保険の疾患別リハビリテーションを担う地域の医療機関において、一貫して提供することができるよう、人員配置等に係る施設基準を緩和する。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300" dirty="0">
                <a:solidFill>
                  <a:prstClr val="black"/>
                </a:solidFill>
                <a:latin typeface="ＭＳ Ｐゴシック" panose="020B0600070205080204" pitchFamily="50" charset="-128"/>
                <a:ea typeface="ＭＳ Ｐゴシック" panose="020B0600070205080204" pitchFamily="50" charset="-128"/>
              </a:rPr>
              <a:t>医療保険のリハビリテーションを提供している医療機関が、新たに介護保険のリハビリテーションの提供を開始する場合に、医療保険と介護保険のリハビリテーションを同一のスペースにおいて行う場合の人員等の共用に関する要件を見直し、適宜緩和す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300" kern="100" dirty="0">
              <a:solidFill>
                <a:prstClr val="black"/>
              </a:solidFill>
              <a:latin typeface="ＭＳ Ｐゴシック" panose="020B0600070205080204" pitchFamily="50" charset="-128"/>
              <a:ea typeface="ＭＳ Ｐゴシック" panose="020B0600070205080204" pitchFamily="50" charset="-128"/>
              <a:cs typeface="Times New Roman" panose="02020603050405020304" pitchFamily="18" charset="0"/>
            </a:endParaRPr>
          </a:p>
          <a:p>
            <a:endParaRPr lang="ja-JP" altLang="ja-JP" sz="1300" kern="100" dirty="0">
              <a:solidFill>
                <a:prstClr val="black"/>
              </a:solidFill>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spcAft>
                <a:spcPts val="600"/>
              </a:spcAft>
            </a:pPr>
            <a:r>
              <a:rPr lang="ja-JP" altLang="en-US" sz="1300" dirty="0">
                <a:solidFill>
                  <a:srgbClr val="0070C0"/>
                </a:solidFill>
                <a:latin typeface="ＭＳ Ｐゴシック" panose="020B0600070205080204" pitchFamily="50" charset="-128"/>
                <a:ea typeface="ＭＳ Ｐゴシック" panose="020B0600070205080204" pitchFamily="50" charset="-128"/>
              </a:rPr>
              <a:t>　</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p:txBody>
      </p:sp>
      <p:sp>
        <p:nvSpPr>
          <p:cNvPr id="16" name="Rectangle 36"/>
          <p:cNvSpPr>
            <a:spLocks noChangeArrowheads="1"/>
          </p:cNvSpPr>
          <p:nvPr/>
        </p:nvSpPr>
        <p:spPr bwMode="auto">
          <a:xfrm>
            <a:off x="148564" y="4448152"/>
            <a:ext cx="4905388" cy="309328"/>
          </a:xfrm>
          <a:prstGeom prst="rect">
            <a:avLst/>
          </a:prstGeom>
          <a:solidFill>
            <a:schemeClr val="accent1">
              <a:lumMod val="40000"/>
              <a:lumOff val="60000"/>
            </a:schemeClr>
          </a:solidFill>
          <a:ln>
            <a:solidFill>
              <a:srgbClr val="41719C"/>
            </a:solidFill>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400" b="1" dirty="0">
                <a:solidFill>
                  <a:prstClr val="black"/>
                </a:solidFill>
                <a:latin typeface="ＭＳ Ｐゴシック" panose="020B0600070205080204" pitchFamily="50" charset="-128"/>
                <a:ea typeface="ＭＳ Ｐゴシック" panose="020B0600070205080204" pitchFamily="50" charset="-128"/>
              </a:rPr>
              <a:t>診療報酬改定と介護報酬改定の共通の対応</a:t>
            </a:r>
            <a:endParaRPr lang="en-US" altLang="ja-JP" sz="1400" b="1" dirty="0">
              <a:solidFill>
                <a:prstClr val="black"/>
              </a:solidFill>
              <a:latin typeface="ＭＳ Ｐゴシック" panose="020B0600070205080204" pitchFamily="50" charset="-128"/>
              <a:ea typeface="ＭＳ Ｐゴシック" panose="020B0600070205080204" pitchFamily="50" charset="-128"/>
            </a:endParaRPr>
          </a:p>
        </p:txBody>
      </p:sp>
      <p:sp>
        <p:nvSpPr>
          <p:cNvPr id="19" name="Rectangle 36"/>
          <p:cNvSpPr>
            <a:spLocks noChangeArrowheads="1"/>
          </p:cNvSpPr>
          <p:nvPr/>
        </p:nvSpPr>
        <p:spPr bwMode="auto">
          <a:xfrm>
            <a:off x="139038" y="844646"/>
            <a:ext cx="4236408" cy="307468"/>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維持期・生活期リハビリテーションに係る見直し</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p:txBody>
      </p:sp>
      <p:sp>
        <p:nvSpPr>
          <p:cNvPr id="20" name="Rectangle 36"/>
          <p:cNvSpPr>
            <a:spLocks noChangeArrowheads="1"/>
          </p:cNvSpPr>
          <p:nvPr/>
        </p:nvSpPr>
        <p:spPr bwMode="auto">
          <a:xfrm>
            <a:off x="139038" y="1849781"/>
            <a:ext cx="5407669" cy="307468"/>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医療・介護間でのリハビリテーションに係る情報共有の推進</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p:txBody>
      </p:sp>
      <p:sp>
        <p:nvSpPr>
          <p:cNvPr id="17" name="Rectangle 36"/>
          <p:cNvSpPr>
            <a:spLocks noChangeArrowheads="1"/>
          </p:cNvSpPr>
          <p:nvPr/>
        </p:nvSpPr>
        <p:spPr bwMode="auto">
          <a:xfrm>
            <a:off x="139044" y="484646"/>
            <a:ext cx="5966084"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ea typeface="ＭＳ Ｐゴシック" panose="020B0600070205080204" pitchFamily="50" charset="-128"/>
              </a:rPr>
              <a:t>（７）維持期・生活期のリハビリテーションへの対応②</a:t>
            </a:r>
            <a:endParaRPr kumimoji="0" lang="en-US" altLang="ja-JP" sz="2000" kern="0" dirty="0">
              <a:solidFill>
                <a:prstClr val="black"/>
              </a:solidFill>
              <a:ea typeface="ＭＳ Ｐゴシック" panose="020B0600070205080204" pitchFamily="50" charset="-128"/>
            </a:endParaRPr>
          </a:p>
        </p:txBody>
      </p:sp>
      <p:sp>
        <p:nvSpPr>
          <p:cNvPr id="18" name="Rectangle 2"/>
          <p:cNvSpPr>
            <a:spLocks noChangeArrowheads="1"/>
          </p:cNvSpPr>
          <p:nvPr/>
        </p:nvSpPr>
        <p:spPr bwMode="auto">
          <a:xfrm>
            <a:off x="175108" y="0"/>
            <a:ext cx="9517327" cy="48104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1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175</a:t>
            </a:fld>
            <a:endParaRPr lang="ja-JP" altLang="en-US" sz="1600" dirty="0">
              <a:solidFill>
                <a:prstClr val="black"/>
              </a:solidFill>
              <a:ea typeface="ＭＳ Ｐゴシック"/>
            </a:endParaRPr>
          </a:p>
        </p:txBody>
      </p:sp>
      <p:sp>
        <p:nvSpPr>
          <p:cNvPr id="11" name="テキスト ボックス 10"/>
          <p:cNvSpPr txBox="1"/>
          <p:nvPr/>
        </p:nvSpPr>
        <p:spPr>
          <a:xfrm>
            <a:off x="4518710" y="871704"/>
            <a:ext cx="13970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p437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439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442</a:t>
            </a:r>
            <a:endParaRPr lang="ja-JP" altLang="en-US" sz="1100" dirty="0">
              <a:solidFill>
                <a:srgbClr val="002060"/>
              </a:solidFill>
              <a:latin typeface="ＭＳ Ｐゴシック" panose="020B0600070205080204" pitchFamily="50" charset="-128"/>
            </a:endParaRPr>
          </a:p>
        </p:txBody>
      </p:sp>
      <p:sp>
        <p:nvSpPr>
          <p:cNvPr id="21" name="テキスト ボックス 20"/>
          <p:cNvSpPr txBox="1"/>
          <p:nvPr/>
        </p:nvSpPr>
        <p:spPr>
          <a:xfrm>
            <a:off x="5522128" y="1824859"/>
            <a:ext cx="25992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p447-448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1056-1060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92069876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57762" y="1356383"/>
            <a:ext cx="9634674" cy="5485300"/>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700"/>
              </a:lnSpc>
              <a:buFont typeface="Wingdings" panose="05000000000000000000" pitchFamily="2" charset="2"/>
              <a:buChar char="Ø"/>
              <a:defRPr/>
            </a:pPr>
            <a:r>
              <a:rPr lang="ja-JP" altLang="en-US" dirty="0">
                <a:solidFill>
                  <a:prstClr val="black"/>
                </a:solidFill>
              </a:rPr>
              <a:t>　</a:t>
            </a:r>
            <a:r>
              <a:rPr lang="ja-JP" altLang="en-US" sz="1400" b="1" dirty="0">
                <a:solidFill>
                  <a:prstClr val="black"/>
                </a:solidFill>
              </a:rPr>
              <a:t>従来のリハビリテーション総合計画提供料の評価を再編し、リハビリテーション実施計画書の提供でも算定可能となるよう、リハビリテーション計画提供料を新設する</a:t>
            </a:r>
            <a:endParaRPr lang="en-US" altLang="ja-JP" sz="1400" b="1" dirty="0">
              <a:solidFill>
                <a:prstClr val="black"/>
              </a:solidFill>
            </a:endParaRPr>
          </a:p>
          <a:p>
            <a:pPr marL="285750" indent="-285750">
              <a:lnSpc>
                <a:spcPts val="1700"/>
              </a:lnSpc>
              <a:buFont typeface="Wingdings" panose="05000000000000000000" pitchFamily="2" charset="2"/>
              <a:buChar char="Ø"/>
              <a:defRPr/>
            </a:pPr>
            <a:r>
              <a:rPr lang="ja-JP" altLang="en-US" sz="1400" b="1" dirty="0">
                <a:solidFill>
                  <a:prstClr val="black"/>
                </a:solidFill>
              </a:rPr>
              <a:t>　リハビリテーション計画提供料において、介護保険のリハビリテーションの利用を予定している患者について、通所リハビリテーションに係る計画等を提供した場合を評価する。また、介護保険のデータ収集等事業で活用可能な電子媒体でリハビリテーションに係る計画等を提供した場合の加算を新設する</a:t>
            </a:r>
            <a:endParaRPr lang="en-US" altLang="ja-JP" sz="14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700" b="1" dirty="0">
              <a:solidFill>
                <a:prstClr val="black"/>
              </a:solidFill>
            </a:endParaRPr>
          </a:p>
          <a:p>
            <a:pPr>
              <a:defRPr/>
            </a:pPr>
            <a:endParaRPr lang="en-US" altLang="ja-JP" sz="800" b="1" dirty="0">
              <a:solidFill>
                <a:prstClr val="black"/>
              </a:solidFill>
            </a:endParaRPr>
          </a:p>
          <a:p>
            <a:pPr>
              <a:defRPr/>
            </a:pPr>
            <a:endParaRPr lang="en-US" altLang="ja-JP" sz="800" b="1" dirty="0">
              <a:solidFill>
                <a:prstClr val="black"/>
              </a:solidFill>
            </a:endParaRPr>
          </a:p>
          <a:p>
            <a:pPr>
              <a:defRPr/>
            </a:pPr>
            <a:endParaRPr lang="en-US" altLang="ja-JP" sz="800" b="1" dirty="0">
              <a:solidFill>
                <a:prstClr val="black"/>
              </a:solidFill>
            </a:endParaRPr>
          </a:p>
          <a:p>
            <a:pPr>
              <a:defRPr/>
            </a:pPr>
            <a:endParaRPr lang="en-US" altLang="ja-JP" sz="800" b="1" dirty="0">
              <a:solidFill>
                <a:prstClr val="black"/>
              </a:solidFill>
            </a:endParaRPr>
          </a:p>
          <a:p>
            <a:pPr>
              <a:defRPr/>
            </a:pPr>
            <a:endParaRPr lang="en-US" altLang="ja-JP" sz="800" b="1" dirty="0">
              <a:solidFill>
                <a:prstClr val="black"/>
              </a:solidFill>
            </a:endParaRPr>
          </a:p>
          <a:p>
            <a:pPr>
              <a:defRPr/>
            </a:pPr>
            <a:endParaRPr lang="en-US" altLang="ja-JP" sz="800" b="1" dirty="0">
              <a:solidFill>
                <a:prstClr val="black"/>
              </a:solidFill>
            </a:endParaRPr>
          </a:p>
          <a:p>
            <a:pPr>
              <a:defRPr/>
            </a:pPr>
            <a:endParaRPr lang="en-US" altLang="ja-JP" sz="800" b="1" dirty="0">
              <a:solidFill>
                <a:prstClr val="black"/>
              </a:solidFill>
            </a:endParaRPr>
          </a:p>
          <a:p>
            <a:pPr>
              <a:defRPr/>
            </a:pPr>
            <a:endParaRPr lang="en-US" altLang="ja-JP" sz="1600" b="1" dirty="0">
              <a:solidFill>
                <a:prstClr val="black"/>
              </a:solidFill>
            </a:endParaRPr>
          </a:p>
        </p:txBody>
      </p:sp>
      <p:sp>
        <p:nvSpPr>
          <p:cNvPr id="12" name="Rectangle 36"/>
          <p:cNvSpPr>
            <a:spLocks noChangeArrowheads="1"/>
          </p:cNvSpPr>
          <p:nvPr/>
        </p:nvSpPr>
        <p:spPr bwMode="auto">
          <a:xfrm>
            <a:off x="175108" y="521431"/>
            <a:ext cx="6653283"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（８）リハビリテーションにおける医療と介護の連携の推進</a:t>
            </a:r>
            <a:r>
              <a:rPr lang="ja-JP" altLang="en-US" sz="2000" spc="-60" dirty="0">
                <a:solidFill>
                  <a:prstClr val="black"/>
                </a:solidFill>
              </a:rPr>
              <a:t>①</a:t>
            </a:r>
          </a:p>
        </p:txBody>
      </p:sp>
      <p:graphicFrame>
        <p:nvGraphicFramePr>
          <p:cNvPr id="10" name="表 9">
            <a:extLst>
              <a:ext uri="{FF2B5EF4-FFF2-40B4-BE49-F238E27FC236}">
                <a16:creationId xmlns="" xmlns:a16="http://schemas.microsoft.com/office/drawing/2014/main" id="{F1C14930-FC87-4120-95F2-54CF69F468AE}"/>
              </a:ext>
            </a:extLst>
          </p:cNvPr>
          <p:cNvGraphicFramePr>
            <a:graphicFrameLocks noGrp="1"/>
          </p:cNvGraphicFramePr>
          <p:nvPr>
            <p:extLst/>
          </p:nvPr>
        </p:nvGraphicFramePr>
        <p:xfrm>
          <a:off x="204088" y="2498615"/>
          <a:ext cx="4211363" cy="4276468"/>
        </p:xfrm>
        <a:graphic>
          <a:graphicData uri="http://schemas.openxmlformats.org/drawingml/2006/table">
            <a:tbl>
              <a:tblPr firstRow="1" bandRow="1">
                <a:tableStyleId>{FABFCF23-3B69-468F-B69F-88F6DE6A72F2}</a:tableStyleId>
              </a:tblPr>
              <a:tblGrid>
                <a:gridCol w="4211363">
                  <a:extLst>
                    <a:ext uri="{9D8B030D-6E8A-4147-A177-3AD203B41FA5}">
                      <a16:colId xmlns="" xmlns:a16="http://schemas.microsoft.com/office/drawing/2014/main" val="20000"/>
                    </a:ext>
                  </a:extLst>
                </a:gridCol>
              </a:tblGrid>
              <a:tr h="282654">
                <a:tc>
                  <a:txBody>
                    <a:bodyPr/>
                    <a:lstStyle/>
                    <a:p>
                      <a:pPr algn="ctr"/>
                      <a:r>
                        <a:rPr kumimoji="1" lang="ja-JP" altLang="en-US" sz="1300" dirty="0"/>
                        <a:t>現行</a:t>
                      </a:r>
                      <a:endParaRPr kumimoji="1" lang="ja-JP" altLang="en-US" sz="1300" u="none" dirty="0">
                        <a:solidFill>
                          <a:schemeClr val="bg1"/>
                        </a:solidFill>
                      </a:endParaRPr>
                    </a:p>
                  </a:txBody>
                  <a:tcPr marL="99060" marR="99060" anchor="ctr"/>
                </a:tc>
                <a:extLst>
                  <a:ext uri="{0D108BD9-81ED-4DB2-BD59-A6C34878D82A}">
                    <a16:rowId xmlns="" xmlns:a16="http://schemas.microsoft.com/office/drawing/2014/main" val="10000"/>
                  </a:ext>
                </a:extLst>
              </a:tr>
              <a:tr h="3986908">
                <a:tc>
                  <a:txBody>
                    <a:bodyPr/>
                    <a:lstStyle/>
                    <a:p>
                      <a:pPr algn="l"/>
                      <a:r>
                        <a:rPr kumimoji="1" lang="en-US" altLang="ja-JP" sz="1400" u="none" dirty="0"/>
                        <a:t>【</a:t>
                      </a:r>
                      <a:r>
                        <a:rPr kumimoji="1" lang="ja-JP" altLang="en-US" sz="1400" u="none" dirty="0"/>
                        <a:t>リハビリテーション総合計画提供料</a:t>
                      </a:r>
                      <a:r>
                        <a:rPr kumimoji="1" lang="en-US" altLang="ja-JP" sz="1400" u="none" dirty="0"/>
                        <a:t>】</a:t>
                      </a:r>
                      <a:r>
                        <a:rPr kumimoji="1" lang="ja-JP" altLang="en-US" sz="1400" u="none" dirty="0"/>
                        <a:t>　　　　　１００点</a:t>
                      </a:r>
                    </a:p>
                    <a:p>
                      <a:pPr algn="l"/>
                      <a:r>
                        <a:rPr kumimoji="1" lang="ja-JP" altLang="en-US" sz="1400" u="none" dirty="0"/>
                        <a:t>（新設）</a:t>
                      </a:r>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r>
                        <a:rPr kumimoji="1" lang="ja-JP" altLang="en-US" sz="1400" u="none" dirty="0"/>
                        <a:t>（新設）</a:t>
                      </a:r>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r>
                        <a:rPr kumimoji="1" lang="ja-JP" altLang="en-US" sz="1400" u="none" dirty="0"/>
                        <a:t>（新設）</a:t>
                      </a:r>
                      <a:endParaRPr kumimoji="1" lang="en-US" altLang="ja-JP" sz="1400" u="none" dirty="0"/>
                    </a:p>
                    <a:p>
                      <a:pPr algn="l"/>
                      <a:r>
                        <a:rPr kumimoji="1" lang="ja-JP" altLang="en-US" sz="1200" u="none" dirty="0"/>
                        <a:t>［算定要件］</a:t>
                      </a:r>
                    </a:p>
                    <a:p>
                      <a:pPr marL="88900" indent="-88900" algn="l"/>
                      <a:r>
                        <a:rPr kumimoji="1" lang="ja-JP" altLang="en-US" sz="1200" u="none" dirty="0"/>
                        <a:t>　　退院支援加算の地域連携診療計画加算を算定する入院中の患者であって、発症等から</a:t>
                      </a:r>
                      <a:r>
                        <a:rPr kumimoji="1" lang="en-US" altLang="ja-JP" sz="1200" u="none" dirty="0"/>
                        <a:t>14</a:t>
                      </a:r>
                      <a:r>
                        <a:rPr kumimoji="1" lang="ja-JP" altLang="en-US" sz="1200" u="none" dirty="0"/>
                        <a:t>日以内に退院する者について、退院後のリハビリテーションを担う医療機関にリハビリテーション総合実施計画書を提供した場合</a:t>
                      </a:r>
                    </a:p>
                  </a:txBody>
                  <a:tcPr marL="99060" marR="99060" anchor="ctr"/>
                </a:tc>
                <a:extLst>
                  <a:ext uri="{0D108BD9-81ED-4DB2-BD59-A6C34878D82A}">
                    <a16:rowId xmlns="" xmlns:a16="http://schemas.microsoft.com/office/drawing/2014/main" val="10001"/>
                  </a:ext>
                </a:extLst>
              </a:tr>
            </a:tbl>
          </a:graphicData>
        </a:graphic>
      </p:graphicFrame>
      <p:graphicFrame>
        <p:nvGraphicFramePr>
          <p:cNvPr id="11" name="表 10">
            <a:extLst>
              <a:ext uri="{FF2B5EF4-FFF2-40B4-BE49-F238E27FC236}">
                <a16:creationId xmlns="" xmlns:a16="http://schemas.microsoft.com/office/drawing/2014/main" id="{440A276C-4A1A-455B-975E-30F87821DE1B}"/>
              </a:ext>
            </a:extLst>
          </p:cNvPr>
          <p:cNvGraphicFramePr>
            <a:graphicFrameLocks noGrp="1"/>
          </p:cNvGraphicFramePr>
          <p:nvPr>
            <p:extLst/>
          </p:nvPr>
        </p:nvGraphicFramePr>
        <p:xfrm>
          <a:off x="4952528" y="2492896"/>
          <a:ext cx="4543624" cy="4259078"/>
        </p:xfrm>
        <a:graphic>
          <a:graphicData uri="http://schemas.openxmlformats.org/drawingml/2006/table">
            <a:tbl>
              <a:tblPr firstRow="1" bandRow="1">
                <a:tableStyleId>{9DCAF9ED-07DC-4A11-8D7F-57B35C25682E}</a:tableStyleId>
              </a:tblPr>
              <a:tblGrid>
                <a:gridCol w="4543624">
                  <a:extLst>
                    <a:ext uri="{9D8B030D-6E8A-4147-A177-3AD203B41FA5}">
                      <a16:colId xmlns="" xmlns:a16="http://schemas.microsoft.com/office/drawing/2014/main" val="20000"/>
                    </a:ext>
                  </a:extLst>
                </a:gridCol>
              </a:tblGrid>
              <a:tr h="292038">
                <a:tc>
                  <a:txBody>
                    <a:bodyPr/>
                    <a:lstStyle/>
                    <a:p>
                      <a:pPr algn="ctr"/>
                      <a:r>
                        <a:rPr kumimoji="1" lang="ja-JP" altLang="en-US" sz="1300" dirty="0"/>
                        <a:t>改定</a:t>
                      </a:r>
                    </a:p>
                  </a:txBody>
                  <a:tcPr marL="99060" marR="99060" anchor="ctr"/>
                </a:tc>
                <a:extLst>
                  <a:ext uri="{0D108BD9-81ED-4DB2-BD59-A6C34878D82A}">
                    <a16:rowId xmlns="" xmlns:a16="http://schemas.microsoft.com/office/drawing/2014/main" val="10000"/>
                  </a:ext>
                </a:extLst>
              </a:tr>
              <a:tr h="39670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（削除）</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sng" dirty="0"/>
                        <a:t>【</a:t>
                      </a:r>
                      <a:r>
                        <a:rPr kumimoji="1" lang="ja-JP" altLang="en-US" sz="1400" u="sng" dirty="0"/>
                        <a:t>リハビリテーション計画提供料１</a:t>
                      </a:r>
                      <a:r>
                        <a:rPr kumimoji="1" lang="en-US" altLang="ja-JP" sz="1400" u="sng" dirty="0"/>
                        <a:t>】</a:t>
                      </a:r>
                      <a:r>
                        <a:rPr kumimoji="1" lang="ja-JP" altLang="en-US" sz="1400" u="none" dirty="0"/>
                        <a:t>　　　　　　　　　　</a:t>
                      </a:r>
                      <a:r>
                        <a:rPr kumimoji="1" lang="ja-JP" altLang="en-US" sz="1400" u="sng" dirty="0"/>
                        <a:t>２７５点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ja-JP" altLang="en-US" sz="1200" b="0" u="sng" dirty="0">
                          <a:solidFill>
                            <a:schemeClr val="tx1"/>
                          </a:solidFill>
                        </a:rPr>
                        <a:t>脳血管疾患等リハビリテーション料・廃用症候群リハビリテーション料・運動器リハビリテーション料を算定する患者であって、介護保険のリハビリテーションの利用を予定している者について、介護保険のリハビリテーション事業所にリハビリテーション実施計画書等を提供した場合</a:t>
                      </a:r>
                      <a:endParaRPr kumimoji="1" lang="ja-JP" altLang="en-US" sz="1400" b="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b="0" u="sng" dirty="0">
                          <a:solidFill>
                            <a:schemeClr val="tx1"/>
                          </a:solidFill>
                        </a:rPr>
                        <a:t>【</a:t>
                      </a:r>
                      <a:r>
                        <a:rPr kumimoji="1" lang="ja-JP" altLang="en-US" sz="1400" b="0" u="sng" dirty="0">
                          <a:solidFill>
                            <a:schemeClr val="tx1"/>
                          </a:solidFill>
                        </a:rPr>
                        <a:t>電子化連携加算</a:t>
                      </a:r>
                      <a:r>
                        <a:rPr kumimoji="1" lang="en-US" altLang="ja-JP" sz="1400" b="0" u="sng" dirty="0">
                          <a:solidFill>
                            <a:schemeClr val="tx1"/>
                          </a:solidFill>
                        </a:rPr>
                        <a:t>】</a:t>
                      </a:r>
                      <a:r>
                        <a:rPr kumimoji="1" lang="ja-JP" altLang="en-US" sz="1400" b="0" u="none" dirty="0">
                          <a:solidFill>
                            <a:schemeClr val="tx1"/>
                          </a:solidFill>
                        </a:rPr>
                        <a:t>　　　　　　　　　　　　　　　　　　　　　</a:t>
                      </a:r>
                      <a:r>
                        <a:rPr kumimoji="1" lang="ja-JP" altLang="en-US" sz="1400" b="0" u="sng" dirty="0">
                          <a:solidFill>
                            <a:schemeClr val="tx1"/>
                          </a:solidFill>
                        </a:rPr>
                        <a:t>５点</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ja-JP" altLang="en-US" sz="1200" b="0" u="sng" dirty="0">
                          <a:solidFill>
                            <a:schemeClr val="tx1"/>
                          </a:solidFill>
                        </a:rPr>
                        <a:t>「通所・訪問リハビリテーションの質の評価データ収集等事業」で利用可能な電子媒体でリハビリテーション実施計画書等を提供した場合</a:t>
                      </a:r>
                      <a:endParaRPr kumimoji="1" lang="en-US" altLang="ja-JP" sz="1200" b="0" u="sng"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b="0" u="sng" dirty="0">
                          <a:solidFill>
                            <a:schemeClr val="tx1"/>
                          </a:solidFill>
                        </a:rPr>
                        <a:t>【</a:t>
                      </a:r>
                      <a:r>
                        <a:rPr kumimoji="1" lang="ja-JP" altLang="en-US" sz="1400" b="0" u="sng" dirty="0">
                          <a:solidFill>
                            <a:schemeClr val="tx1"/>
                          </a:solidFill>
                        </a:rPr>
                        <a:t>リハビリテーション計画提供料２</a:t>
                      </a:r>
                      <a:r>
                        <a:rPr kumimoji="1" lang="en-US" altLang="ja-JP" sz="1400" b="0" u="sng" dirty="0">
                          <a:solidFill>
                            <a:schemeClr val="tx1"/>
                          </a:solidFill>
                        </a:rPr>
                        <a:t>】</a:t>
                      </a:r>
                      <a:r>
                        <a:rPr kumimoji="1" lang="ja-JP" altLang="en-US" sz="1400" b="0" u="sng" dirty="0">
                          <a:solidFill>
                            <a:schemeClr val="tx1"/>
                          </a:solidFill>
                        </a:rPr>
                        <a:t>　</a:t>
                      </a:r>
                      <a:r>
                        <a:rPr kumimoji="1" lang="ja-JP" altLang="en-US" sz="1400" b="0" u="none" dirty="0">
                          <a:solidFill>
                            <a:schemeClr val="tx1"/>
                          </a:solidFill>
                        </a:rPr>
                        <a:t>　　　　　　　　　</a:t>
                      </a:r>
                      <a:r>
                        <a:rPr kumimoji="1" lang="ja-JP" altLang="en-US" sz="1400" b="0" u="sng" dirty="0">
                          <a:solidFill>
                            <a:schemeClr val="tx1"/>
                          </a:solidFill>
                        </a:rPr>
                        <a:t>１００点</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入退院支援加算の地域連携診療計画加算を算定する入院中の患者であって、発症等から</a:t>
                      </a:r>
                      <a:r>
                        <a:rPr kumimoji="1" lang="en-US" altLang="ja-JP" sz="1200" b="0" u="none" dirty="0">
                          <a:solidFill>
                            <a:schemeClr val="tx1"/>
                          </a:solidFill>
                        </a:rPr>
                        <a:t>14</a:t>
                      </a:r>
                      <a:r>
                        <a:rPr kumimoji="1" lang="ja-JP" altLang="en-US" sz="1200" b="0" u="none" dirty="0">
                          <a:solidFill>
                            <a:schemeClr val="tx1"/>
                          </a:solidFill>
                        </a:rPr>
                        <a:t>日以内に退院する者について、退院後のリハビリテーションを担う医療機関にリハビリテーション実施計画書等を提供した場合</a:t>
                      </a:r>
                      <a:endParaRPr kumimoji="1" lang="ja-JP" altLang="en-US" sz="1100" b="1" u="sng" dirty="0">
                        <a:solidFill>
                          <a:srgbClr val="0070C0"/>
                        </a:solidFill>
                      </a:endParaRPr>
                    </a:p>
                  </a:txBody>
                  <a:tcPr marL="99060" marR="99060" anchor="ctr"/>
                </a:tc>
                <a:extLst>
                  <a:ext uri="{0D108BD9-81ED-4DB2-BD59-A6C34878D82A}">
                    <a16:rowId xmlns="" xmlns:a16="http://schemas.microsoft.com/office/drawing/2014/main" val="10001"/>
                  </a:ext>
                </a:extLst>
              </a:tr>
            </a:tbl>
          </a:graphicData>
        </a:graphic>
      </p:graphicFrame>
      <p:sp>
        <p:nvSpPr>
          <p:cNvPr id="13" name="右矢印 13">
            <a:extLst>
              <a:ext uri="{FF2B5EF4-FFF2-40B4-BE49-F238E27FC236}">
                <a16:creationId xmlns="" xmlns:a16="http://schemas.microsoft.com/office/drawing/2014/main" id="{44ECFC32-D5B7-4B5E-871B-597254D172F7}"/>
              </a:ext>
            </a:extLst>
          </p:cNvPr>
          <p:cNvSpPr/>
          <p:nvPr/>
        </p:nvSpPr>
        <p:spPr>
          <a:xfrm>
            <a:off x="4504984" y="4099033"/>
            <a:ext cx="370115" cy="100811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9" name="Rectangle 2"/>
          <p:cNvSpPr>
            <a:spLocks noChangeArrowheads="1"/>
          </p:cNvSpPr>
          <p:nvPr/>
        </p:nvSpPr>
        <p:spPr bwMode="auto">
          <a:xfrm>
            <a:off x="175108" y="0"/>
            <a:ext cx="9517327" cy="48104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16" name="Rectangle 36"/>
          <p:cNvSpPr>
            <a:spLocks noChangeArrowheads="1"/>
          </p:cNvSpPr>
          <p:nvPr/>
        </p:nvSpPr>
        <p:spPr bwMode="auto">
          <a:xfrm>
            <a:off x="175108" y="975831"/>
            <a:ext cx="6578092" cy="292929"/>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1600" dirty="0">
                <a:solidFill>
                  <a:prstClr val="black"/>
                </a:solidFill>
                <a:latin typeface="ＭＳ Ｐゴシック"/>
                <a:ea typeface="ＭＳ Ｐゴシック" panose="020B0600070205080204" pitchFamily="50" charset="-128"/>
              </a:rPr>
              <a:t>医療と介護の連携に資するリハビリテーション計画書の様式等の見直し①</a:t>
            </a:r>
          </a:p>
        </p:txBody>
      </p:sp>
      <p:sp>
        <p:nvSpPr>
          <p:cNvPr id="14" name="テキスト ボックス 13"/>
          <p:cNvSpPr txBox="1"/>
          <p:nvPr/>
        </p:nvSpPr>
        <p:spPr>
          <a:xfrm>
            <a:off x="6828391" y="964032"/>
            <a:ext cx="25992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p447-448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1056-1060</a:t>
            </a:r>
            <a:endParaRPr lang="ja-JP" altLang="en-US" sz="1100" dirty="0">
              <a:solidFill>
                <a:srgbClr val="002060"/>
              </a:solidFill>
              <a:latin typeface="ＭＳ Ｐゴシック" panose="020B0600070205080204" pitchFamily="50" charset="-128"/>
            </a:endParaRP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176</a:t>
            </a:fld>
            <a:endParaRPr lang="ja-JP" altLang="en-US" sz="1600" dirty="0">
              <a:solidFill>
                <a:prstClr val="black"/>
              </a:solidFill>
            </a:endParaRPr>
          </a:p>
        </p:txBody>
      </p:sp>
    </p:spTree>
    <p:extLst>
      <p:ext uri="{BB962C8B-B14F-4D97-AF65-F5344CB8AC3E}">
        <p14:creationId xmlns:p14="http://schemas.microsoft.com/office/powerpoint/2010/main" val="86134768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177</a:t>
            </a:fld>
            <a:endParaRPr lang="ja-JP" altLang="en-US" sz="1600" dirty="0">
              <a:solidFill>
                <a:prstClr val="black"/>
              </a:solidFill>
            </a:endParaRPr>
          </a:p>
        </p:txBody>
      </p:sp>
      <p:sp>
        <p:nvSpPr>
          <p:cNvPr id="8" name="Rectangle 37"/>
          <p:cNvSpPr>
            <a:spLocks noChangeArrowheads="1"/>
          </p:cNvSpPr>
          <p:nvPr/>
        </p:nvSpPr>
        <p:spPr bwMode="auto">
          <a:xfrm>
            <a:off x="63713" y="1412776"/>
            <a:ext cx="9647311" cy="5179746"/>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800"/>
              </a:lnSpc>
              <a:buFont typeface="Wingdings" panose="05000000000000000000" pitchFamily="2" charset="2"/>
              <a:buChar char="Ø"/>
              <a:defRPr/>
            </a:pPr>
            <a:r>
              <a:rPr lang="ja-JP" altLang="en-US" sz="1600" b="1" dirty="0">
                <a:solidFill>
                  <a:prstClr val="black"/>
                </a:solidFill>
              </a:rPr>
              <a:t>　脳血管疾患等リハビリテーション料の算定患者等、介護保険のリハビリテーション事業所への移行が見込まれる患者に対して使用する総合計画書について、新たに簡略化した様式を使用可能とし、その場合の評価を新設する</a:t>
            </a:r>
            <a:endParaRPr lang="en-US" altLang="ja-JP" sz="1600" b="1" dirty="0">
              <a:solidFill>
                <a:prstClr val="black"/>
              </a:solidFill>
            </a:endParaRPr>
          </a:p>
        </p:txBody>
      </p:sp>
      <p:graphicFrame>
        <p:nvGraphicFramePr>
          <p:cNvPr id="16" name="表 15">
            <a:extLst>
              <a:ext uri="{FF2B5EF4-FFF2-40B4-BE49-F238E27FC236}">
                <a16:creationId xmlns="" xmlns:a16="http://schemas.microsoft.com/office/drawing/2014/main" id="{C31333E7-A007-4906-BBF8-62E957582F1B}"/>
              </a:ext>
            </a:extLst>
          </p:cNvPr>
          <p:cNvGraphicFramePr>
            <a:graphicFrameLocks noGrp="1"/>
          </p:cNvGraphicFramePr>
          <p:nvPr>
            <p:extLst/>
          </p:nvPr>
        </p:nvGraphicFramePr>
        <p:xfrm>
          <a:off x="187563" y="3007140"/>
          <a:ext cx="4211363" cy="3368040"/>
        </p:xfrm>
        <a:graphic>
          <a:graphicData uri="http://schemas.openxmlformats.org/drawingml/2006/table">
            <a:tbl>
              <a:tblPr firstRow="1" bandRow="1">
                <a:tableStyleId>{FABFCF23-3B69-468F-B69F-88F6DE6A72F2}</a:tableStyleId>
              </a:tblPr>
              <a:tblGrid>
                <a:gridCol w="4211363">
                  <a:extLst>
                    <a:ext uri="{9D8B030D-6E8A-4147-A177-3AD203B41FA5}">
                      <a16:colId xmlns="" xmlns:a16="http://schemas.microsoft.com/office/drawing/2014/main" val="20000"/>
                    </a:ext>
                  </a:extLst>
                </a:gridCol>
              </a:tblGrid>
              <a:tr h="0">
                <a:tc>
                  <a:txBody>
                    <a:bodyPr/>
                    <a:lstStyle/>
                    <a:p>
                      <a:pPr algn="ctr"/>
                      <a:r>
                        <a:rPr kumimoji="1" lang="ja-JP" altLang="en-US" sz="1300" dirty="0"/>
                        <a:t>現行</a:t>
                      </a:r>
                      <a:endParaRPr kumimoji="1" lang="ja-JP" altLang="en-US" sz="1300" u="none" dirty="0">
                        <a:solidFill>
                          <a:schemeClr val="bg1"/>
                        </a:solidFill>
                      </a:endParaRPr>
                    </a:p>
                  </a:txBody>
                  <a:tcPr marL="99060" marR="99060" anchor="ctr"/>
                </a:tc>
                <a:extLst>
                  <a:ext uri="{0D108BD9-81ED-4DB2-BD59-A6C34878D82A}">
                    <a16:rowId xmlns="" xmlns:a16="http://schemas.microsoft.com/office/drawing/2014/main" val="10000"/>
                  </a:ext>
                </a:extLst>
              </a:tr>
              <a:tr h="237106">
                <a:tc>
                  <a:txBody>
                    <a:bodyPr/>
                    <a:lstStyle/>
                    <a:p>
                      <a:pPr algn="l"/>
                      <a:r>
                        <a:rPr kumimoji="1" lang="en-US" altLang="ja-JP" sz="1400" u="none" dirty="0"/>
                        <a:t>【</a:t>
                      </a:r>
                      <a:r>
                        <a:rPr kumimoji="1" lang="ja-JP" altLang="en-US" sz="1400" u="none" dirty="0"/>
                        <a:t>リハビリテーション総合計画評価料</a:t>
                      </a:r>
                      <a:r>
                        <a:rPr kumimoji="1" lang="en-US" altLang="ja-JP" sz="1400" u="none" dirty="0"/>
                        <a:t>】</a:t>
                      </a:r>
                      <a:r>
                        <a:rPr kumimoji="1" lang="ja-JP" altLang="en-US" sz="1400" u="none" dirty="0"/>
                        <a:t>　　　　　３００点</a:t>
                      </a:r>
                    </a:p>
                    <a:p>
                      <a:pPr algn="l"/>
                      <a:r>
                        <a:rPr kumimoji="1" lang="ja-JP" altLang="en-US" sz="1200" u="none" dirty="0"/>
                        <a:t>［算定要件］</a:t>
                      </a:r>
                    </a:p>
                    <a:p>
                      <a:pPr marL="88900" indent="-88900" algn="l"/>
                      <a:r>
                        <a:rPr kumimoji="1" lang="ja-JP" altLang="en-US" sz="1200" u="none" dirty="0"/>
                        <a:t>　　心大血管疾患リハビリテーション料</a:t>
                      </a:r>
                      <a:r>
                        <a:rPr kumimoji="1" lang="en-US" altLang="ja-JP" sz="1200" u="none" dirty="0"/>
                        <a:t>(Ⅰ)</a:t>
                      </a:r>
                      <a:r>
                        <a:rPr kumimoji="1" lang="ja-JP" altLang="en-US" sz="1200" u="none" dirty="0" err="1"/>
                        <a:t>、</a:t>
                      </a:r>
                      <a:r>
                        <a:rPr kumimoji="1" lang="ja-JP" altLang="en-US" sz="1200" u="none" dirty="0"/>
                        <a:t>脳血管疾患等リハビリテーション料</a:t>
                      </a:r>
                      <a:r>
                        <a:rPr kumimoji="1" lang="en-US" altLang="ja-JP" sz="1200" u="none" dirty="0"/>
                        <a:t>(Ⅰ)(Ⅱ)</a:t>
                      </a:r>
                      <a:r>
                        <a:rPr kumimoji="1" lang="ja-JP" altLang="en-US" sz="1200" u="none" dirty="0" err="1"/>
                        <a:t>、</a:t>
                      </a:r>
                      <a:r>
                        <a:rPr kumimoji="1" lang="ja-JP" altLang="en-US" sz="1200" u="none" dirty="0"/>
                        <a:t>廃用症候群リハビリテーション料</a:t>
                      </a:r>
                      <a:r>
                        <a:rPr kumimoji="1" lang="en-US" altLang="ja-JP" sz="1200" u="none" dirty="0"/>
                        <a:t>(Ⅰ)(Ⅱ)</a:t>
                      </a:r>
                      <a:r>
                        <a:rPr kumimoji="1" lang="ja-JP" altLang="en-US" sz="1200" u="none" dirty="0" err="1"/>
                        <a:t>、</a:t>
                      </a:r>
                      <a:r>
                        <a:rPr kumimoji="1" lang="ja-JP" altLang="en-US" sz="1200" u="none" dirty="0"/>
                        <a:t>運動器リハビリテーション料</a:t>
                      </a:r>
                      <a:r>
                        <a:rPr kumimoji="1" lang="en-US" altLang="ja-JP" sz="1200" u="none" dirty="0"/>
                        <a:t>(Ⅰ)(Ⅱ)</a:t>
                      </a:r>
                      <a:r>
                        <a:rPr kumimoji="1" lang="ja-JP" altLang="en-US" sz="1200" u="none" dirty="0" err="1"/>
                        <a:t>、</a:t>
                      </a:r>
                      <a:r>
                        <a:rPr kumimoji="1" lang="ja-JP" altLang="en-US" sz="1200" u="none" dirty="0"/>
                        <a:t>呼吸器リハビリテーション料（</a:t>
                      </a:r>
                      <a:r>
                        <a:rPr kumimoji="1" lang="en-US" altLang="ja-JP" sz="1200" u="none" dirty="0"/>
                        <a:t>Ⅰ</a:t>
                      </a:r>
                      <a:r>
                        <a:rPr kumimoji="1" lang="ja-JP" altLang="en-US" sz="1200" u="none" dirty="0"/>
                        <a:t>）、がん患者リハビリテーション料又は認知症患者リハビリテーション料の算定患者</a:t>
                      </a:r>
                      <a:endParaRPr kumimoji="1" lang="en-US" altLang="ja-JP" sz="1200" u="none" dirty="0"/>
                    </a:p>
                    <a:p>
                      <a:pPr algn="l"/>
                      <a:endParaRPr kumimoji="1" lang="en-US" altLang="ja-JP" sz="1400" u="none" dirty="0"/>
                    </a:p>
                    <a:p>
                      <a:pPr algn="l"/>
                      <a:endParaRPr kumimoji="1" lang="ja-JP" altLang="en-US" sz="1200" u="none" dirty="0"/>
                    </a:p>
                    <a:p>
                      <a:pPr algn="l"/>
                      <a:r>
                        <a:rPr kumimoji="1" lang="ja-JP" altLang="en-US" sz="1400" u="none" dirty="0"/>
                        <a:t>（新設）</a:t>
                      </a:r>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ja-JP" altLang="en-US" sz="1400" u="none" dirty="0"/>
                    </a:p>
                  </a:txBody>
                  <a:tcPr marL="99060" marR="99060" anchor="ctr"/>
                </a:tc>
                <a:extLst>
                  <a:ext uri="{0D108BD9-81ED-4DB2-BD59-A6C34878D82A}">
                    <a16:rowId xmlns="" xmlns:a16="http://schemas.microsoft.com/office/drawing/2014/main" val="10001"/>
                  </a:ext>
                </a:extLst>
              </a:tr>
            </a:tbl>
          </a:graphicData>
        </a:graphic>
      </p:graphicFrame>
      <p:graphicFrame>
        <p:nvGraphicFramePr>
          <p:cNvPr id="17" name="表 16">
            <a:extLst>
              <a:ext uri="{FF2B5EF4-FFF2-40B4-BE49-F238E27FC236}">
                <a16:creationId xmlns="" xmlns:a16="http://schemas.microsoft.com/office/drawing/2014/main" id="{E35B3A5F-7883-4512-BFA0-1E0FD16321A9}"/>
              </a:ext>
            </a:extLst>
          </p:cNvPr>
          <p:cNvGraphicFramePr>
            <a:graphicFrameLocks noGrp="1"/>
          </p:cNvGraphicFramePr>
          <p:nvPr>
            <p:extLst/>
          </p:nvPr>
        </p:nvGraphicFramePr>
        <p:xfrm>
          <a:off x="5132908" y="3007140"/>
          <a:ext cx="4543624" cy="3383280"/>
        </p:xfrm>
        <a:graphic>
          <a:graphicData uri="http://schemas.openxmlformats.org/drawingml/2006/table">
            <a:tbl>
              <a:tblPr firstRow="1" bandRow="1">
                <a:tableStyleId>{9DCAF9ED-07DC-4A11-8D7F-57B35C25682E}</a:tableStyleId>
              </a:tblPr>
              <a:tblGrid>
                <a:gridCol w="4543624">
                  <a:extLst>
                    <a:ext uri="{9D8B030D-6E8A-4147-A177-3AD203B41FA5}">
                      <a16:colId xmlns="" xmlns:a16="http://schemas.microsoft.com/office/drawing/2014/main" val="20000"/>
                    </a:ext>
                  </a:extLst>
                </a:gridCol>
              </a:tblGrid>
              <a:tr h="0">
                <a:tc>
                  <a:txBody>
                    <a:bodyPr/>
                    <a:lstStyle/>
                    <a:p>
                      <a:pPr algn="ctr"/>
                      <a:r>
                        <a:rPr kumimoji="1" lang="ja-JP" altLang="en-US" sz="1300" dirty="0"/>
                        <a:t>改定</a:t>
                      </a:r>
                    </a:p>
                  </a:txBody>
                  <a:tcPr marL="99060" marR="99060" anchor="ctr"/>
                </a:tc>
                <a:extLst>
                  <a:ext uri="{0D108BD9-81ED-4DB2-BD59-A6C34878D82A}">
                    <a16:rowId xmlns="" xmlns:a16="http://schemas.microsoft.com/office/drawing/2014/main" val="10000"/>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a:t>【</a:t>
                      </a:r>
                      <a:r>
                        <a:rPr kumimoji="1" lang="ja-JP" altLang="en-US" sz="1400" u="none" dirty="0"/>
                        <a:t>リハビリテーション総合計画評価料１</a:t>
                      </a:r>
                      <a:r>
                        <a:rPr kumimoji="1" lang="en-US" altLang="ja-JP" sz="1400" u="none" dirty="0"/>
                        <a:t>】</a:t>
                      </a:r>
                      <a:r>
                        <a:rPr kumimoji="1" lang="ja-JP" altLang="en-US" sz="1400" u="none" dirty="0"/>
                        <a:t>　　　　　　　３００点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　　心大血管疾患リハビリテーション料</a:t>
                      </a:r>
                      <a:r>
                        <a:rPr kumimoji="1" lang="en-US" altLang="ja-JP" sz="1200" u="none" dirty="0"/>
                        <a:t>(Ⅰ)</a:t>
                      </a:r>
                      <a:r>
                        <a:rPr kumimoji="1" lang="ja-JP" altLang="en-US" sz="1200" u="none" dirty="0" err="1"/>
                        <a:t>、</a:t>
                      </a:r>
                      <a:r>
                        <a:rPr kumimoji="1" lang="ja-JP" altLang="en-US" sz="1200" u="none" dirty="0"/>
                        <a:t>脳血管疾患等リハビリテーション料</a:t>
                      </a:r>
                      <a:r>
                        <a:rPr kumimoji="1" lang="en-US" altLang="ja-JP" sz="1200" u="none" dirty="0"/>
                        <a:t>(Ⅰ)(Ⅱ)</a:t>
                      </a:r>
                      <a:r>
                        <a:rPr kumimoji="1" lang="ja-JP" altLang="en-US" sz="1200" u="none" dirty="0" err="1"/>
                        <a:t>、</a:t>
                      </a:r>
                      <a:r>
                        <a:rPr kumimoji="1" lang="ja-JP" altLang="en-US" sz="1200" u="none" dirty="0"/>
                        <a:t>廃用症候群リハビリテーション料</a:t>
                      </a:r>
                      <a:r>
                        <a:rPr kumimoji="1" lang="en-US" altLang="ja-JP" sz="1200" u="none" dirty="0"/>
                        <a:t>(Ⅰ)(Ⅱ)</a:t>
                      </a:r>
                      <a:r>
                        <a:rPr kumimoji="1" lang="ja-JP" altLang="en-US" sz="1200" u="none" dirty="0" err="1"/>
                        <a:t>、</a:t>
                      </a:r>
                      <a:r>
                        <a:rPr kumimoji="1" lang="ja-JP" altLang="en-US" sz="1200" u="none" dirty="0"/>
                        <a:t>運動器リハビリテーション料</a:t>
                      </a:r>
                      <a:r>
                        <a:rPr kumimoji="1" lang="en-US" altLang="ja-JP" sz="1200" u="none" dirty="0"/>
                        <a:t>(Ⅰ)(Ⅱ)</a:t>
                      </a:r>
                      <a:r>
                        <a:rPr kumimoji="1" lang="ja-JP" altLang="en-US" sz="1200" u="none" dirty="0" err="1"/>
                        <a:t>、</a:t>
                      </a:r>
                      <a:r>
                        <a:rPr kumimoji="1" lang="ja-JP" altLang="en-US" sz="1200" u="none" dirty="0"/>
                        <a:t>呼吸器リハビリテーション料（</a:t>
                      </a:r>
                      <a:r>
                        <a:rPr kumimoji="1" lang="en-US" altLang="ja-JP" sz="1200" u="none" dirty="0"/>
                        <a:t>Ⅰ</a:t>
                      </a:r>
                      <a:r>
                        <a:rPr kumimoji="1" lang="ja-JP" altLang="en-US" sz="1200" u="none" dirty="0"/>
                        <a:t>）、がん患者リハビリテーション料又は認知症患者リハビリテーション料の算定患者</a:t>
                      </a:r>
                      <a:r>
                        <a:rPr kumimoji="1" lang="ja-JP" altLang="en-US" sz="1200" u="sng" dirty="0"/>
                        <a:t>のうち、介護保険のリハビリテーション事業所への移行が見込まれる患者以外の患者</a:t>
                      </a:r>
                      <a:endParaRPr kumimoji="1" lang="en-US" altLang="ja-JP" sz="1200" u="sng" dirty="0"/>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u="sng" dirty="0"/>
                        <a:t>【</a:t>
                      </a:r>
                      <a:r>
                        <a:rPr kumimoji="1" lang="ja-JP" altLang="en-US" sz="1400" u="sng" dirty="0"/>
                        <a:t>リハビリテーション総合計画評価料２</a:t>
                      </a:r>
                      <a:r>
                        <a:rPr kumimoji="1" lang="en-US" altLang="ja-JP" sz="1400" u="sng" dirty="0"/>
                        <a:t>】</a:t>
                      </a:r>
                      <a:r>
                        <a:rPr kumimoji="1" lang="ja-JP" altLang="en-US" sz="1400" u="none" dirty="0"/>
                        <a:t>　　　　　　　</a:t>
                      </a:r>
                      <a:r>
                        <a:rPr kumimoji="1" lang="ja-JP" altLang="en-US" sz="1400" u="sng" dirty="0"/>
                        <a:t>２４０</a:t>
                      </a:r>
                      <a:r>
                        <a:rPr kumimoji="1" lang="en-US" altLang="ja-JP" sz="1400" u="sng" dirty="0"/>
                        <a:t> </a:t>
                      </a:r>
                      <a:r>
                        <a:rPr kumimoji="1" lang="ja-JP" altLang="en-US" sz="1400" u="sng" dirty="0"/>
                        <a:t>点</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　　脳血管疾患等リハビリテーション料</a:t>
                      </a:r>
                      <a:r>
                        <a:rPr kumimoji="1" lang="en-US" altLang="ja-JP" sz="1200" u="none" dirty="0"/>
                        <a:t>(Ⅰ)(Ⅱ)</a:t>
                      </a:r>
                      <a:r>
                        <a:rPr kumimoji="1" lang="ja-JP" altLang="en-US" sz="1200" u="none" dirty="0" err="1"/>
                        <a:t>、</a:t>
                      </a:r>
                      <a:r>
                        <a:rPr kumimoji="1" lang="ja-JP" altLang="en-US" sz="1200" u="none" dirty="0"/>
                        <a:t>廃用症候群リハビリテーション料</a:t>
                      </a:r>
                      <a:r>
                        <a:rPr kumimoji="1" lang="en-US" altLang="ja-JP" sz="1200" u="none" dirty="0"/>
                        <a:t>(Ⅰ)(Ⅱ)</a:t>
                      </a:r>
                      <a:r>
                        <a:rPr kumimoji="1" lang="ja-JP" altLang="en-US" sz="1200" u="none" dirty="0"/>
                        <a:t>又は運動器リハビリテーション料</a:t>
                      </a:r>
                      <a:r>
                        <a:rPr kumimoji="1" lang="en-US" altLang="ja-JP" sz="1200" u="none" dirty="0"/>
                        <a:t>(Ⅰ)(Ⅱ)</a:t>
                      </a:r>
                      <a:r>
                        <a:rPr kumimoji="1" lang="ja-JP" altLang="en-US" sz="1200" u="none"/>
                        <a:t>の算定患者</a:t>
                      </a:r>
                      <a:r>
                        <a:rPr kumimoji="1" lang="ja-JP" altLang="en-US" sz="1200" u="sng"/>
                        <a:t>のうち、介護保険のリハビリテーション事業所への移行が見込まれる患者</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u="sng" dirty="0">
                        <a:solidFill>
                          <a:srgbClr val="0070C0"/>
                        </a:solidFill>
                      </a:endParaRPr>
                    </a:p>
                  </a:txBody>
                  <a:tcPr marL="99060" marR="99060" anchor="ctr"/>
                </a:tc>
                <a:extLst>
                  <a:ext uri="{0D108BD9-81ED-4DB2-BD59-A6C34878D82A}">
                    <a16:rowId xmlns="" xmlns:a16="http://schemas.microsoft.com/office/drawing/2014/main" val="10001"/>
                  </a:ext>
                </a:extLst>
              </a:tr>
            </a:tbl>
          </a:graphicData>
        </a:graphic>
      </p:graphicFrame>
      <p:sp>
        <p:nvSpPr>
          <p:cNvPr id="18" name="右矢印 13">
            <a:extLst>
              <a:ext uri="{FF2B5EF4-FFF2-40B4-BE49-F238E27FC236}">
                <a16:creationId xmlns="" xmlns:a16="http://schemas.microsoft.com/office/drawing/2014/main" id="{8CCB5337-BA68-40A3-A231-68EDB9B33E25}"/>
              </a:ext>
            </a:extLst>
          </p:cNvPr>
          <p:cNvSpPr/>
          <p:nvPr/>
        </p:nvSpPr>
        <p:spPr>
          <a:xfrm>
            <a:off x="4634206" y="4149080"/>
            <a:ext cx="370115" cy="100811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9" name="Rectangle 2"/>
          <p:cNvSpPr>
            <a:spLocks noChangeArrowheads="1"/>
          </p:cNvSpPr>
          <p:nvPr/>
        </p:nvSpPr>
        <p:spPr bwMode="auto">
          <a:xfrm>
            <a:off x="175108" y="0"/>
            <a:ext cx="9517327" cy="48104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10" name="Rectangle 36"/>
          <p:cNvSpPr>
            <a:spLocks noChangeArrowheads="1"/>
          </p:cNvSpPr>
          <p:nvPr/>
        </p:nvSpPr>
        <p:spPr bwMode="auto">
          <a:xfrm>
            <a:off x="175108" y="975831"/>
            <a:ext cx="6578092" cy="292929"/>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1600" dirty="0">
                <a:solidFill>
                  <a:prstClr val="black"/>
                </a:solidFill>
                <a:latin typeface="ＭＳ Ｐゴシック"/>
                <a:ea typeface="ＭＳ Ｐゴシック" panose="020B0600070205080204" pitchFamily="50" charset="-128"/>
              </a:rPr>
              <a:t>医療と介護の連携に資するリハビリテーション計画書の様式等の見直し②</a:t>
            </a:r>
          </a:p>
        </p:txBody>
      </p:sp>
      <p:sp>
        <p:nvSpPr>
          <p:cNvPr id="11" name="Rectangle 36"/>
          <p:cNvSpPr>
            <a:spLocks noChangeArrowheads="1"/>
          </p:cNvSpPr>
          <p:nvPr/>
        </p:nvSpPr>
        <p:spPr bwMode="auto">
          <a:xfrm>
            <a:off x="175108" y="521431"/>
            <a:ext cx="6672436"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（８）リハビリテーションにおける医療と介護の連携の推進②</a:t>
            </a:r>
            <a:endParaRPr lang="ja-JP" altLang="en-US" sz="2000" spc="-60" dirty="0">
              <a:solidFill>
                <a:prstClr val="black"/>
              </a:solidFill>
            </a:endParaRPr>
          </a:p>
        </p:txBody>
      </p:sp>
      <p:sp>
        <p:nvSpPr>
          <p:cNvPr id="12" name="テキスト ボックス 11"/>
          <p:cNvSpPr txBox="1"/>
          <p:nvPr/>
        </p:nvSpPr>
        <p:spPr>
          <a:xfrm>
            <a:off x="6756631" y="999023"/>
            <a:ext cx="25992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p445-447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1056-1060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82492022"/>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7"/>
          <p:cNvSpPr>
            <a:spLocks noChangeArrowheads="1"/>
          </p:cNvSpPr>
          <p:nvPr/>
        </p:nvSpPr>
        <p:spPr bwMode="auto">
          <a:xfrm>
            <a:off x="63709" y="1111211"/>
            <a:ext cx="9792000" cy="5486141"/>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長期間のリハビリテーションを要する患者及び回復期リハビリテーション病棟退棟後一定期間の患者について、疾患別リハビリテーションの算定日数の上限以降の期間にリハビリテーションを実施できるよう、算定日数上限の除外対象に追加する。</a:t>
            </a: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endParaRPr lang="en-US" altLang="ja-JP" sz="2000" dirty="0">
              <a:solidFill>
                <a:prstClr val="black"/>
              </a:solidFill>
              <a:latin typeface="ＭＳ Ｐゴシック"/>
              <a:ea typeface="ＭＳ Ｐゴシック" panose="020B0600070205080204" pitchFamily="50" charset="-128"/>
            </a:endParaRPr>
          </a:p>
          <a:p>
            <a:endParaRPr lang="en-US" altLang="ja-JP" sz="1600" dirty="0">
              <a:solidFill>
                <a:prstClr val="black"/>
              </a:solidFill>
              <a:latin typeface="ＭＳ Ｐゴシック"/>
              <a:ea typeface="ＭＳ Ｐゴシック" panose="020B0600070205080204" pitchFamily="50" charset="-128"/>
            </a:endParaRPr>
          </a:p>
        </p:txBody>
      </p:sp>
      <p:sp>
        <p:nvSpPr>
          <p:cNvPr id="5" name="Rectangle 36"/>
          <p:cNvSpPr>
            <a:spLocks noChangeArrowheads="1"/>
          </p:cNvSpPr>
          <p:nvPr/>
        </p:nvSpPr>
        <p:spPr bwMode="auto">
          <a:xfrm>
            <a:off x="63713" y="791948"/>
            <a:ext cx="6653283"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1600" dirty="0">
                <a:solidFill>
                  <a:prstClr val="black"/>
                </a:solidFill>
                <a:latin typeface="ＭＳ Ｐゴシック"/>
                <a:ea typeface="ＭＳ Ｐゴシック" panose="020B0600070205080204" pitchFamily="50" charset="-128"/>
              </a:rPr>
              <a:t>疾患別リハビリテーションにおける算定日数上限の除外対象患者の追加</a:t>
            </a:r>
          </a:p>
        </p:txBody>
      </p:sp>
      <p:graphicFrame>
        <p:nvGraphicFramePr>
          <p:cNvPr id="6" name="表 5"/>
          <p:cNvGraphicFramePr>
            <a:graphicFrameLocks noGrp="1"/>
          </p:cNvGraphicFramePr>
          <p:nvPr>
            <p:extLst/>
          </p:nvPr>
        </p:nvGraphicFramePr>
        <p:xfrm>
          <a:off x="175108" y="1916832"/>
          <a:ext cx="3676097" cy="4496912"/>
        </p:xfrm>
        <a:graphic>
          <a:graphicData uri="http://schemas.openxmlformats.org/drawingml/2006/table">
            <a:tbl>
              <a:tblPr firstRow="1" bandRow="1">
                <a:tableStyleId>{5C22544A-7EE6-4342-B048-85BDC9FD1C3A}</a:tableStyleId>
              </a:tblPr>
              <a:tblGrid>
                <a:gridCol w="3676097">
                  <a:extLst>
                    <a:ext uri="{9D8B030D-6E8A-4147-A177-3AD203B41FA5}">
                      <a16:colId xmlns="" xmlns:a16="http://schemas.microsoft.com/office/drawing/2014/main" val="20000"/>
                    </a:ext>
                  </a:extLst>
                </a:gridCol>
              </a:tblGrid>
              <a:tr h="277972">
                <a:tc>
                  <a:txBody>
                    <a:bodyPr/>
                    <a:lstStyle/>
                    <a:p>
                      <a:pPr algn="ctr"/>
                      <a:r>
                        <a:rPr kumimoji="1" lang="ja-JP" altLang="en-US" sz="11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2145921">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脳血管疾患等リハビリテーション料、運動器リハビリテーション料等の算定日数の上限の除外対象患者</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(1) </a:t>
                      </a:r>
                      <a:r>
                        <a:rPr kumimoji="1" lang="ja-JP" altLang="en-US" sz="1200" baseline="0" dirty="0">
                          <a:latin typeface="ＭＳ Ｐゴシック" panose="020B0600070205080204" pitchFamily="50" charset="-128"/>
                          <a:ea typeface="ＭＳ Ｐゴシック" panose="020B0600070205080204" pitchFamily="50" charset="-128"/>
                        </a:rPr>
                        <a:t>以下の患者のうち、治療継続により状態の改善が期待できると医学的に判断される場合</a:t>
                      </a:r>
                    </a:p>
                    <a:p>
                      <a:pPr marL="0" marR="0" indent="0" algn="l" defTabSz="914400" rtl="0" eaLnBrk="1" fontAlgn="auto" latinLnBrk="0" hangingPunct="1">
                        <a:lnSpc>
                          <a:spcPts val="13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失語症、失認及び失行症</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高次脳機能障害</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重度の頸髄損傷</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頭部外傷及び多部位外傷</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慢性閉塞性肺疾患（ＣＯＰＤ）</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心筋梗塞</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狭心症</a:t>
                      </a:r>
                    </a:p>
                    <a:p>
                      <a:pPr marL="85725"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baseline="0" dirty="0">
                        <a:latin typeface="ＭＳ Ｐゴシック" panose="020B0600070205080204" pitchFamily="50" charset="-128"/>
                        <a:ea typeface="ＭＳ Ｐゴシック" panose="020B0600070205080204" pitchFamily="50" charset="-128"/>
                      </a:endParaRPr>
                    </a:p>
                    <a:p>
                      <a:pPr marL="85725" marR="0" indent="0" algn="l" defTabSz="914400" rtl="0" eaLnBrk="1" fontAlgn="auto" latinLnBrk="0" hangingPunct="1">
                        <a:lnSpc>
                          <a:spcPts val="13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回復期リハビリテーション病棟入院料の算定患者</a:t>
                      </a:r>
                    </a:p>
                    <a:p>
                      <a:pPr marL="85725"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baseline="0" dirty="0">
                        <a:latin typeface="ＭＳ Ｐゴシック" panose="020B0600070205080204" pitchFamily="50" charset="-128"/>
                        <a:ea typeface="ＭＳ Ｐゴシック" panose="020B0600070205080204" pitchFamily="50" charset="-128"/>
                      </a:endParaRPr>
                    </a:p>
                    <a:p>
                      <a:pPr marL="85725" marR="0" indent="0" algn="l" defTabSz="914400" rtl="0" eaLnBrk="1" fontAlgn="auto" latinLnBrk="0" hangingPunct="1">
                        <a:lnSpc>
                          <a:spcPts val="13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p>
                      <a:pPr marL="85725"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baseline="0" dirty="0">
                        <a:latin typeface="ＭＳ Ｐゴシック" panose="020B0600070205080204" pitchFamily="50" charset="-128"/>
                        <a:ea typeface="ＭＳ Ｐゴシック" panose="020B0600070205080204" pitchFamily="50" charset="-128"/>
                      </a:endParaRP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（中略）</a:t>
                      </a:r>
                    </a:p>
                    <a:p>
                      <a:pPr marL="85725"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その他疾患別リハビリテーションの対象患者であって、リハビリの継続が必要と医学的に認められるもの</a:t>
                      </a:r>
                    </a:p>
                    <a:p>
                      <a:pPr marL="0" marR="0" indent="0" algn="l" defTabSz="914400" rtl="0" eaLnBrk="1" fontAlgn="auto" latinLnBrk="0" hangingPunct="1">
                        <a:lnSpc>
                          <a:spcPts val="13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(2) </a:t>
                      </a:r>
                      <a:r>
                        <a:rPr kumimoji="1" lang="ja-JP" altLang="en-US" sz="1200" baseline="0" dirty="0">
                          <a:latin typeface="ＭＳ Ｐゴシック" panose="020B0600070205080204" pitchFamily="50" charset="-128"/>
                          <a:ea typeface="ＭＳ Ｐゴシック" panose="020B0600070205080204" pitchFamily="50" charset="-128"/>
                        </a:rPr>
                        <a:t>治療上有効であると医学的に判断される場合</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（略）</a:t>
                      </a:r>
                    </a:p>
                  </a:txBody>
                  <a:tcPr/>
                </a:tc>
                <a:extLst>
                  <a:ext uri="{0D108BD9-81ED-4DB2-BD59-A6C34878D82A}">
                    <a16:rowId xmlns="" xmlns:a16="http://schemas.microsoft.com/office/drawing/2014/main" val="10001"/>
                  </a:ext>
                </a:extLst>
              </a:tr>
            </a:tbl>
          </a:graphicData>
        </a:graphic>
      </p:graphicFrame>
      <p:graphicFrame>
        <p:nvGraphicFramePr>
          <p:cNvPr id="7" name="表 6"/>
          <p:cNvGraphicFramePr>
            <a:graphicFrameLocks noGrp="1"/>
          </p:cNvGraphicFramePr>
          <p:nvPr>
            <p:extLst/>
          </p:nvPr>
        </p:nvGraphicFramePr>
        <p:xfrm>
          <a:off x="4595516" y="1916832"/>
          <a:ext cx="5096919" cy="4660654"/>
        </p:xfrm>
        <a:graphic>
          <a:graphicData uri="http://schemas.openxmlformats.org/drawingml/2006/table">
            <a:tbl>
              <a:tblPr firstRow="1" bandRow="1">
                <a:tableStyleId>{21E4AEA4-8DFA-4A89-87EB-49C32662AFE0}</a:tableStyleId>
              </a:tblPr>
              <a:tblGrid>
                <a:gridCol w="5096919">
                  <a:extLst>
                    <a:ext uri="{9D8B030D-6E8A-4147-A177-3AD203B41FA5}">
                      <a16:colId xmlns="" xmlns:a16="http://schemas.microsoft.com/office/drawing/2014/main" val="20000"/>
                    </a:ext>
                  </a:extLst>
                </a:gridCol>
              </a:tblGrid>
              <a:tr h="276614">
                <a:tc>
                  <a:txBody>
                    <a:bodyPr/>
                    <a:lstStyle/>
                    <a:p>
                      <a:pPr algn="ctr"/>
                      <a:r>
                        <a:rPr kumimoji="1" lang="ja-JP" altLang="en-US" sz="1100" dirty="0">
                          <a:latin typeface="ＭＳ Ｐゴシック" panose="020B0600070205080204" pitchFamily="50" charset="-128"/>
                          <a:ea typeface="ＭＳ Ｐゴシック" panose="020B0600070205080204" pitchFamily="50" charset="-128"/>
                        </a:rPr>
                        <a:t>改定後</a:t>
                      </a:r>
                    </a:p>
                  </a:txBody>
                  <a:tcPr/>
                </a:tc>
                <a:extLst>
                  <a:ext uri="{0D108BD9-81ED-4DB2-BD59-A6C34878D82A}">
                    <a16:rowId xmlns="" xmlns:a16="http://schemas.microsoft.com/office/drawing/2014/main" val="10000"/>
                  </a:ext>
                </a:extLst>
              </a:tr>
              <a:tr h="4283798">
                <a:tc>
                  <a:txBody>
                    <a:bodyPr/>
                    <a:lstStyle/>
                    <a:p>
                      <a:pPr>
                        <a:lnSpc>
                          <a:spcPts val="1300"/>
                        </a:lnSpc>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脳血管疾患等リハビリテーション料、運動器リハビリテーション料等の算定日数の上限の除外対象患者</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p>
                      <a:pPr>
                        <a:lnSpc>
                          <a:spcPts val="1300"/>
                        </a:lnSpc>
                      </a:pPr>
                      <a:endParaRPr kumimoji="1" lang="ja-JP" altLang="en-US" sz="1200" baseline="0" dirty="0">
                        <a:latin typeface="ＭＳ Ｐゴシック" panose="020B0600070205080204" pitchFamily="50" charset="-128"/>
                        <a:ea typeface="ＭＳ Ｐゴシック" panose="020B0600070205080204" pitchFamily="50" charset="-128"/>
                      </a:endParaRPr>
                    </a:p>
                    <a:p>
                      <a:pPr>
                        <a:lnSpc>
                          <a:spcPts val="1300"/>
                        </a:lnSpc>
                      </a:pPr>
                      <a:r>
                        <a:rPr kumimoji="1" lang="en-US" altLang="ja-JP" sz="1200" baseline="0" dirty="0">
                          <a:latin typeface="ＭＳ Ｐゴシック" panose="020B0600070205080204" pitchFamily="50" charset="-128"/>
                          <a:ea typeface="ＭＳ Ｐゴシック" panose="020B0600070205080204" pitchFamily="50" charset="-128"/>
                        </a:rPr>
                        <a:t>(1) </a:t>
                      </a:r>
                      <a:r>
                        <a:rPr kumimoji="1" lang="ja-JP" altLang="en-US" sz="1200" baseline="0" dirty="0">
                          <a:latin typeface="ＭＳ Ｐゴシック" panose="020B0600070205080204" pitchFamily="50" charset="-128"/>
                          <a:ea typeface="ＭＳ Ｐゴシック" panose="020B0600070205080204" pitchFamily="50" charset="-128"/>
                        </a:rPr>
                        <a:t>以下の患者のうち、治療継続により状態の改善が期待できると医学的に判断される場合</a:t>
                      </a:r>
                    </a:p>
                    <a:p>
                      <a:pPr>
                        <a:lnSpc>
                          <a:spcPts val="1300"/>
                        </a:lnSpc>
                      </a:pPr>
                      <a:endParaRPr kumimoji="1" lang="ja-JP" altLang="en-US" sz="1200" baseline="0" dirty="0">
                        <a:latin typeface="ＭＳ Ｐゴシック" panose="020B0600070205080204" pitchFamily="50" charset="-128"/>
                        <a:ea typeface="ＭＳ Ｐゴシック" panose="020B0600070205080204" pitchFamily="50" charset="-128"/>
                      </a:endParaRP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失語症、失認及び失行症</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高次脳機能障害</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重度の頸髄損傷</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頭部外傷及び多部位外傷</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慢性閉塞性肺疾患（ＣＯＰＤ）</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心筋梗塞</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狭心症</a:t>
                      </a:r>
                    </a:p>
                    <a:p>
                      <a:pPr marL="85725" indent="0">
                        <a:lnSpc>
                          <a:spcPts val="1300"/>
                        </a:lnSpc>
                      </a:pP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軸索断裂の状態にある末梢神経損傷（受傷後１年以内のもの）</a:t>
                      </a:r>
                    </a:p>
                    <a:p>
                      <a:pPr marL="85725" indent="0">
                        <a:lnSpc>
                          <a:spcPts val="1300"/>
                        </a:lnSpc>
                      </a:pP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外傷性の肩関節腱板損傷（受傷後</a:t>
                      </a:r>
                      <a:r>
                        <a:rPr kumimoji="1" lang="en-US" altLang="ja-JP" sz="1200" b="1" u="sng" baseline="0" dirty="0">
                          <a:solidFill>
                            <a:srgbClr val="0070C0"/>
                          </a:solidFill>
                          <a:latin typeface="ＭＳ Ｐゴシック" panose="020B0600070205080204" pitchFamily="50" charset="-128"/>
                          <a:ea typeface="ＭＳ Ｐゴシック" panose="020B0600070205080204" pitchFamily="50" charset="-128"/>
                        </a:rPr>
                        <a:t>180</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日以内のもの）</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回復期リハビリテーション病棟入院料の算定患者</a:t>
                      </a:r>
                    </a:p>
                    <a:p>
                      <a:pPr marL="85725" indent="0">
                        <a:lnSpc>
                          <a:spcPts val="1300"/>
                        </a:lnSpc>
                      </a:pP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回復期リハビリテーション病棟を退棟した日から起算して３月以内の患者（在棟中に回復期リハビリテーション病棟入院料を算定した患者に限る。ただし、保険医療機関に入院中の患者又は介護老人保健施設に入所する患者を除く。）</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（中略）</a:t>
                      </a:r>
                    </a:p>
                    <a:p>
                      <a:pPr marL="85725" indent="0">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その他疾患別リハビリテーションの対象患者であって、リハビリの継続が必要と医学的に認められるもの</a:t>
                      </a:r>
                    </a:p>
                    <a:p>
                      <a:pPr>
                        <a:lnSpc>
                          <a:spcPts val="1300"/>
                        </a:lnSpc>
                      </a:pPr>
                      <a:endParaRPr kumimoji="1" lang="ja-JP" altLang="en-US" sz="1200" baseline="0" dirty="0">
                        <a:latin typeface="ＭＳ Ｐゴシック" panose="020B0600070205080204" pitchFamily="50" charset="-128"/>
                        <a:ea typeface="ＭＳ Ｐゴシック" panose="020B0600070205080204" pitchFamily="50" charset="-128"/>
                      </a:endParaRPr>
                    </a:p>
                    <a:p>
                      <a:pPr>
                        <a:lnSpc>
                          <a:spcPts val="1300"/>
                        </a:lnSpc>
                      </a:pPr>
                      <a:r>
                        <a:rPr kumimoji="1" lang="en-US" altLang="ja-JP" sz="1200" baseline="0" dirty="0">
                          <a:latin typeface="ＭＳ Ｐゴシック" panose="020B0600070205080204" pitchFamily="50" charset="-128"/>
                          <a:ea typeface="ＭＳ Ｐゴシック" panose="020B0600070205080204" pitchFamily="50" charset="-128"/>
                        </a:rPr>
                        <a:t>(2) </a:t>
                      </a:r>
                      <a:r>
                        <a:rPr kumimoji="1" lang="ja-JP" altLang="en-US" sz="1200" baseline="0" dirty="0">
                          <a:latin typeface="ＭＳ Ｐゴシック" panose="020B0600070205080204" pitchFamily="50" charset="-128"/>
                          <a:ea typeface="ＭＳ Ｐゴシック" panose="020B0600070205080204" pitchFamily="50" charset="-128"/>
                        </a:rPr>
                        <a:t>治療上有効であると医学的に判断される場合</a:t>
                      </a:r>
                    </a:p>
                    <a:p>
                      <a:pPr>
                        <a:lnSpc>
                          <a:spcPts val="1300"/>
                        </a:lnSpc>
                      </a:pPr>
                      <a:r>
                        <a:rPr kumimoji="1" lang="ja-JP" altLang="en-US" sz="1200" baseline="0" dirty="0">
                          <a:latin typeface="ＭＳ Ｐゴシック" panose="020B0600070205080204" pitchFamily="50" charset="-128"/>
                          <a:ea typeface="ＭＳ Ｐゴシック" panose="020B0600070205080204" pitchFamily="50" charset="-128"/>
                        </a:rPr>
                        <a:t>（略）</a:t>
                      </a:r>
                    </a:p>
                  </a:txBody>
                  <a:tcPr/>
                </a:tc>
                <a:extLst>
                  <a:ext uri="{0D108BD9-81ED-4DB2-BD59-A6C34878D82A}">
                    <a16:rowId xmlns="" xmlns:a16="http://schemas.microsoft.com/office/drawing/2014/main" val="10001"/>
                  </a:ext>
                </a:extLst>
              </a:tr>
            </a:tbl>
          </a:graphicData>
        </a:graphic>
      </p:graphicFrame>
      <p:sp>
        <p:nvSpPr>
          <p:cNvPr id="8" name="右矢印 7"/>
          <p:cNvSpPr/>
          <p:nvPr/>
        </p:nvSpPr>
        <p:spPr>
          <a:xfrm>
            <a:off x="4088775" y="2673509"/>
            <a:ext cx="364841" cy="1331555"/>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a typeface="ＭＳ Ｐゴシック" panose="020B0600070205080204" pitchFamily="50" charset="-128"/>
            </a:endParaRPr>
          </a:p>
        </p:txBody>
      </p:sp>
      <p:sp>
        <p:nvSpPr>
          <p:cNvPr id="13" name="Rectangle 36"/>
          <p:cNvSpPr>
            <a:spLocks noChangeArrowheads="1"/>
          </p:cNvSpPr>
          <p:nvPr/>
        </p:nvSpPr>
        <p:spPr bwMode="auto">
          <a:xfrm>
            <a:off x="159115" y="422463"/>
            <a:ext cx="6834889"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ea typeface="ＭＳ Ｐゴシック" panose="020B0600070205080204" pitchFamily="50" charset="-128"/>
              </a:rPr>
              <a:t>（８）リハビリテーションにおける医療と介護の連携の推進③</a:t>
            </a:r>
            <a:endParaRPr kumimoji="0" lang="en-US" altLang="ja-JP" sz="2000" kern="0" dirty="0">
              <a:solidFill>
                <a:prstClr val="black"/>
              </a:solidFill>
              <a:ea typeface="ＭＳ Ｐゴシック" panose="020B0600070205080204" pitchFamily="50" charset="-128"/>
            </a:endParaRPr>
          </a:p>
        </p:txBody>
      </p:sp>
      <p:sp>
        <p:nvSpPr>
          <p:cNvPr id="14" name="Rectangle 2"/>
          <p:cNvSpPr>
            <a:spLocks noChangeArrowheads="1"/>
          </p:cNvSpPr>
          <p:nvPr/>
        </p:nvSpPr>
        <p:spPr bwMode="auto">
          <a:xfrm>
            <a:off x="175108" y="1"/>
            <a:ext cx="9517327" cy="43194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178</a:t>
            </a:fld>
            <a:endParaRPr lang="ja-JP" altLang="en-US" sz="1600" dirty="0">
              <a:solidFill>
                <a:prstClr val="black"/>
              </a:solidFill>
              <a:ea typeface="ＭＳ Ｐゴシック"/>
            </a:endParaRPr>
          </a:p>
        </p:txBody>
      </p:sp>
      <p:sp>
        <p:nvSpPr>
          <p:cNvPr id="12" name="テキスト ボックス 11"/>
          <p:cNvSpPr txBox="1"/>
          <p:nvPr/>
        </p:nvSpPr>
        <p:spPr>
          <a:xfrm>
            <a:off x="6825208" y="805397"/>
            <a:ext cx="8569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823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4303372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17945" y="648604"/>
            <a:ext cx="9788059" cy="3717057"/>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介護サービスを提供している有床診療所について、入院基本料１から３までの要件を緩和する。</a:t>
            </a:r>
            <a:endParaRPr lang="en-US" altLang="ja-JP" sz="16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介護サービスを提供している有床診療所について、高齢患者等に対する入院受入れに係る評価を新設する。</a:t>
            </a:r>
            <a:endParaRPr lang="en-US" altLang="ja-JP" sz="1600" dirty="0">
              <a:solidFill>
                <a:prstClr val="black"/>
              </a:solidFill>
              <a:latin typeface="ＭＳ Ｐゴシック" panose="020B0600070205080204" pitchFamily="50" charset="-128"/>
            </a:endParaRPr>
          </a:p>
          <a:p>
            <a:pPr>
              <a:spcBef>
                <a:spcPts val="400"/>
              </a:spcBef>
              <a:defRPr/>
            </a:pPr>
            <a:r>
              <a:rPr lang="ja-JP" altLang="en-US" sz="1400" dirty="0">
                <a:solidFill>
                  <a:srgbClr val="0070C0"/>
                </a:solidFill>
                <a:latin typeface="ＭＳ Ｐゴシック" panose="020B0600070205080204" pitchFamily="50" charset="-128"/>
              </a:rPr>
              <a:t>　　（新）　　</a:t>
            </a:r>
            <a:r>
              <a:rPr lang="ja-JP" altLang="en-US" sz="1400" u="sng" dirty="0">
                <a:solidFill>
                  <a:srgbClr val="0070C0"/>
                </a:solidFill>
                <a:latin typeface="ＭＳ Ｐゴシック" panose="020B0600070205080204" pitchFamily="50" charset="-128"/>
              </a:rPr>
              <a:t>介護連携加算１：１９２点</a:t>
            </a:r>
            <a:r>
              <a:rPr lang="ja-JP" altLang="ja-JP" sz="1400" u="sng" dirty="0">
                <a:solidFill>
                  <a:srgbClr val="0070C0"/>
                </a:solidFill>
              </a:rPr>
              <a:t>（１日につき）</a:t>
            </a:r>
            <a:endParaRPr lang="en-US" altLang="ja-JP" sz="1400" dirty="0">
              <a:solidFill>
                <a:srgbClr val="0070C0"/>
              </a:solidFill>
            </a:endParaRPr>
          </a:p>
          <a:p>
            <a:pPr>
              <a:defRPr/>
            </a:pPr>
            <a:r>
              <a:rPr lang="ja-JP" altLang="en-US" sz="1400" dirty="0">
                <a:solidFill>
                  <a:srgbClr val="0070C0"/>
                </a:solidFill>
                <a:latin typeface="ＭＳ Ｐゴシック" panose="020B0600070205080204" pitchFamily="50" charset="-128"/>
              </a:rPr>
              <a:t>　　（新）　　</a:t>
            </a:r>
            <a:r>
              <a:rPr lang="ja-JP" altLang="en-US" sz="1400" u="sng" dirty="0">
                <a:solidFill>
                  <a:srgbClr val="0070C0"/>
                </a:solidFill>
                <a:latin typeface="ＭＳ Ｐゴシック" panose="020B0600070205080204" pitchFamily="50" charset="-128"/>
              </a:rPr>
              <a:t>介護連携加算２：　 ３８点</a:t>
            </a:r>
            <a:r>
              <a:rPr lang="ja-JP" altLang="ja-JP" sz="1400" u="sng" dirty="0">
                <a:solidFill>
                  <a:srgbClr val="0070C0"/>
                </a:solidFill>
              </a:rPr>
              <a:t>（１日につき）</a:t>
            </a:r>
            <a:endParaRPr lang="ja-JP" altLang="en-US" sz="1400" dirty="0">
              <a:solidFill>
                <a:srgbClr val="0070C0"/>
              </a:solidFill>
              <a:latin typeface="ＭＳ Ｐゴシック" panose="020B0600070205080204" pitchFamily="50" charset="-128"/>
            </a:endParaRPr>
          </a:p>
          <a:p>
            <a:pPr>
              <a:spcBef>
                <a:spcPts val="600"/>
              </a:spcBef>
              <a:defRPr/>
            </a:pPr>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算定要件</a:t>
            </a: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(1) 65</a:t>
            </a:r>
            <a:r>
              <a:rPr lang="ja-JP" altLang="en-US" sz="1100" dirty="0">
                <a:solidFill>
                  <a:prstClr val="black"/>
                </a:solidFill>
                <a:latin typeface="ＭＳ Ｐゴシック" panose="020B0600070205080204" pitchFamily="50" charset="-128"/>
              </a:rPr>
              <a:t>歳以上又は</a:t>
            </a:r>
            <a:r>
              <a:rPr lang="en-US" altLang="ja-JP" sz="1100" dirty="0">
                <a:solidFill>
                  <a:prstClr val="black"/>
                </a:solidFill>
                <a:latin typeface="ＭＳ Ｐゴシック" panose="020B0600070205080204" pitchFamily="50" charset="-128"/>
              </a:rPr>
              <a:t>40</a:t>
            </a:r>
            <a:r>
              <a:rPr lang="ja-JP" altLang="en-US" sz="1100" dirty="0">
                <a:solidFill>
                  <a:prstClr val="black"/>
                </a:solidFill>
                <a:latin typeface="ＭＳ Ｐゴシック" panose="020B0600070205080204" pitchFamily="50" charset="-128"/>
              </a:rPr>
              <a:t>歳以上の要介護・要支援被保険者の患者。</a:t>
            </a:r>
          </a:p>
          <a:p>
            <a:pPr>
              <a:defRPr/>
            </a:pPr>
            <a:r>
              <a:rPr lang="ja-JP" altLang="en-US" sz="1100" dirty="0">
                <a:solidFill>
                  <a:prstClr val="black"/>
                </a:solidFill>
                <a:latin typeface="ＭＳ Ｐゴシック" panose="020B0600070205080204" pitchFamily="50" charset="-128"/>
              </a:rPr>
              <a:t>　　　　　　　　　　  </a:t>
            </a:r>
            <a:r>
              <a:rPr lang="ja-JP" altLang="en-US" sz="4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 </a:t>
            </a:r>
            <a:r>
              <a:rPr lang="ja-JP" altLang="en-US" sz="1100" dirty="0">
                <a:solidFill>
                  <a:prstClr val="black"/>
                </a:solidFill>
                <a:latin typeface="ＭＳ Ｐゴシック" panose="020B0600070205080204" pitchFamily="50" charset="-128"/>
              </a:rPr>
              <a:t>入院日から起算して</a:t>
            </a:r>
            <a:r>
              <a:rPr lang="en-US" altLang="ja-JP" sz="1100" dirty="0">
                <a:solidFill>
                  <a:prstClr val="black"/>
                </a:solidFill>
                <a:latin typeface="ＭＳ Ｐゴシック" panose="020B0600070205080204" pitchFamily="50" charset="-128"/>
              </a:rPr>
              <a:t>15</a:t>
            </a:r>
            <a:r>
              <a:rPr lang="ja-JP" altLang="en-US" sz="1100" dirty="0">
                <a:solidFill>
                  <a:prstClr val="black"/>
                </a:solidFill>
                <a:latin typeface="ＭＳ Ｐゴシック" panose="020B0600070205080204" pitchFamily="50" charset="-128"/>
              </a:rPr>
              <a:t>日以降 </a:t>
            </a:r>
            <a:r>
              <a:rPr lang="en-US" altLang="ja-JP" sz="1100" dirty="0">
                <a:solidFill>
                  <a:prstClr val="black"/>
                </a:solidFill>
                <a:latin typeface="ＭＳ Ｐゴシック" panose="020B0600070205080204" pitchFamily="50" charset="-128"/>
              </a:rPr>
              <a:t>30</a:t>
            </a:r>
            <a:r>
              <a:rPr lang="ja-JP" altLang="en-US" sz="1100" dirty="0">
                <a:solidFill>
                  <a:prstClr val="black"/>
                </a:solidFill>
                <a:latin typeface="ＭＳ Ｐゴシック" panose="020B0600070205080204" pitchFamily="50" charset="-128"/>
              </a:rPr>
              <a:t>日までの期間に限り算定。</a:t>
            </a: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nvPr>
        </p:nvGraphicFramePr>
        <p:xfrm>
          <a:off x="429015" y="1116993"/>
          <a:ext cx="3960000" cy="1028824"/>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66824">
                <a:tc>
                  <a:txBody>
                    <a:bodyPr/>
                    <a:lstStyle/>
                    <a:p>
                      <a:pPr algn="ctr"/>
                      <a:r>
                        <a:rPr kumimoji="1" lang="ja-JP" altLang="en-US" sz="1200" dirty="0">
                          <a:latin typeface="+mn-ea"/>
                          <a:ea typeface="+mn-ea"/>
                        </a:rPr>
                        <a:t>現行（有床診療所入院基本料１～３の施設基準（抜粋））</a:t>
                      </a:r>
                    </a:p>
                  </a:txBody>
                  <a:tcPr marL="99060" marR="99060" marT="36000" marB="36000" anchor="ctr"/>
                </a:tc>
                <a:extLst>
                  <a:ext uri="{0D108BD9-81ED-4DB2-BD59-A6C34878D82A}">
                    <a16:rowId xmlns="" xmlns:a16="http://schemas.microsoft.com/office/drawing/2014/main" val="10000"/>
                  </a:ext>
                </a:extLst>
              </a:tr>
              <a:tr h="741176">
                <a:tc>
                  <a:txBody>
                    <a:bodyPr/>
                    <a:lstStyle/>
                    <a:p>
                      <a:pPr marL="0" indent="0">
                        <a:spcBef>
                          <a:spcPts val="600"/>
                        </a:spcBef>
                        <a:defRPr/>
                      </a:pPr>
                      <a:r>
                        <a:rPr lang="ja-JP" altLang="en-US" sz="1100" dirty="0">
                          <a:solidFill>
                            <a:prstClr val="black"/>
                          </a:solidFill>
                          <a:latin typeface="+mn-ea"/>
                          <a:ea typeface="+mn-ea"/>
                        </a:rPr>
                        <a:t>在宅療養中の患者への支援に関する実績（介護サービスの提供を含む）、専門医療等の実施に関する実績、</a:t>
                      </a:r>
                      <a:r>
                        <a:rPr kumimoji="1" lang="ja-JP" altLang="en-US" sz="1100" dirty="0">
                          <a:latin typeface="+mn-ea"/>
                          <a:ea typeface="+mn-ea"/>
                        </a:rPr>
                        <a:t>急性期病院からの患者の受け入れに関する実績、医療機関の体制等に係る</a:t>
                      </a:r>
                      <a:r>
                        <a:rPr kumimoji="1" lang="en-US" altLang="ja-JP" sz="1100" dirty="0">
                          <a:latin typeface="+mn-ea"/>
                          <a:ea typeface="+mn-ea"/>
                        </a:rPr>
                        <a:t>11</a:t>
                      </a:r>
                      <a:r>
                        <a:rPr kumimoji="1" lang="ja-JP" altLang="en-US" sz="1100" dirty="0">
                          <a:latin typeface="+mn-ea"/>
                          <a:ea typeface="+mn-ea"/>
                        </a:rPr>
                        <a:t>の施設基準のうち、</a:t>
                      </a:r>
                      <a:r>
                        <a:rPr lang="ja-JP" altLang="en-US" sz="1100" dirty="0">
                          <a:solidFill>
                            <a:prstClr val="black"/>
                          </a:solidFill>
                          <a:latin typeface="+mn-ea"/>
                          <a:ea typeface="+mn-ea"/>
                        </a:rPr>
                        <a:t>２つ以上に該当すること。</a:t>
                      </a:r>
                      <a:endParaRPr lang="en-US" altLang="ja-JP" sz="1100" dirty="0">
                        <a:solidFill>
                          <a:prstClr val="black"/>
                        </a:solidFill>
                        <a:latin typeface="+mn-ea"/>
                        <a:ea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0" name="表 9"/>
          <p:cNvGraphicFramePr>
            <a:graphicFrameLocks noGrp="1"/>
          </p:cNvGraphicFramePr>
          <p:nvPr>
            <p:extLst/>
          </p:nvPr>
        </p:nvGraphicFramePr>
        <p:xfrm>
          <a:off x="5339522" y="1084718"/>
          <a:ext cx="4320000" cy="1165080"/>
        </p:xfrm>
        <a:graphic>
          <a:graphicData uri="http://schemas.openxmlformats.org/drawingml/2006/table">
            <a:tbl>
              <a:tblPr firstRow="1" bandRow="1">
                <a:tableStyleId>{9DCAF9ED-07DC-4A11-8D7F-57B35C25682E}</a:tableStyleId>
              </a:tblPr>
              <a:tblGrid>
                <a:gridCol w="4320000">
                  <a:extLst>
                    <a:ext uri="{9D8B030D-6E8A-4147-A177-3AD203B41FA5}">
                      <a16:colId xmlns="" xmlns:a16="http://schemas.microsoft.com/office/drawing/2014/main" val="20000"/>
                    </a:ext>
                  </a:extLst>
                </a:gridCol>
              </a:tblGrid>
              <a:tr h="1901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r>
                        <a:rPr kumimoji="1" lang="ja-JP" altLang="en-US" sz="1200" dirty="0">
                          <a:latin typeface="+mn-ea"/>
                          <a:ea typeface="+mn-ea"/>
                        </a:rPr>
                        <a:t>（有床診療所入院基本料１～３の施設基準（抜粋））</a:t>
                      </a:r>
                    </a:p>
                  </a:txBody>
                  <a:tcPr marL="99060" marR="99060" marT="36000" marB="36000" anchor="ctr"/>
                </a:tc>
                <a:extLst>
                  <a:ext uri="{0D108BD9-81ED-4DB2-BD59-A6C34878D82A}">
                    <a16:rowId xmlns="" xmlns:a16="http://schemas.microsoft.com/office/drawing/2014/main" val="10000"/>
                  </a:ext>
                </a:extLst>
              </a:tr>
              <a:tr h="828000">
                <a:tc>
                  <a:txBody>
                    <a:bodyPr/>
                    <a:lstStyle/>
                    <a:p>
                      <a:pPr marL="0" indent="0">
                        <a:spcBef>
                          <a:spcPts val="0"/>
                        </a:spcBef>
                        <a:defRPr/>
                      </a:pPr>
                      <a:r>
                        <a:rPr lang="ja-JP" altLang="en-US" sz="1100" dirty="0">
                          <a:solidFill>
                            <a:prstClr val="black"/>
                          </a:solidFill>
                          <a:latin typeface="+mn-ea"/>
                          <a:ea typeface="+mn-ea"/>
                        </a:rPr>
                        <a:t>次のいずれかに該当すること。</a:t>
                      </a:r>
                      <a:endParaRPr lang="en-US" altLang="ja-JP" sz="1100" dirty="0">
                        <a:solidFill>
                          <a:prstClr val="black"/>
                        </a:solidFill>
                        <a:latin typeface="+mn-ea"/>
                        <a:ea typeface="+mn-ea"/>
                      </a:endParaRPr>
                    </a:p>
                    <a:p>
                      <a:pPr marL="0" indent="0">
                        <a:spcBef>
                          <a:spcPts val="0"/>
                        </a:spcBef>
                        <a:defRPr/>
                      </a:pPr>
                      <a:r>
                        <a:rPr lang="ja-JP" altLang="en-US" sz="1100" dirty="0">
                          <a:solidFill>
                            <a:prstClr val="black"/>
                          </a:solidFill>
                          <a:latin typeface="+mn-ea"/>
                          <a:ea typeface="+mn-ea"/>
                        </a:rPr>
                        <a:t>①　介護サービスを提供していること。</a:t>
                      </a:r>
                      <a:endParaRPr lang="en-US" altLang="ja-JP" sz="1100" dirty="0">
                        <a:solidFill>
                          <a:prstClr val="black"/>
                        </a:solidFill>
                        <a:latin typeface="+mn-ea"/>
                        <a:ea typeface="+mn-ea"/>
                      </a:endParaRPr>
                    </a:p>
                    <a:p>
                      <a:pPr marL="85725" indent="-85725">
                        <a:spcBef>
                          <a:spcPts val="0"/>
                        </a:spcBef>
                        <a:defRPr/>
                      </a:pPr>
                      <a:r>
                        <a:rPr lang="ja-JP" altLang="en-US" sz="1100" dirty="0">
                          <a:solidFill>
                            <a:prstClr val="black"/>
                          </a:solidFill>
                          <a:latin typeface="+mn-ea"/>
                          <a:ea typeface="+mn-ea"/>
                        </a:rPr>
                        <a:t>②　在宅療養中の患者への支援に関する実績、専門医療等の実施に関する実績、</a:t>
                      </a:r>
                      <a:r>
                        <a:rPr kumimoji="1" lang="ja-JP" altLang="en-US" sz="1100" dirty="0">
                          <a:latin typeface="+mn-ea"/>
                          <a:ea typeface="+mn-ea"/>
                        </a:rPr>
                        <a:t>急性期病院からの患者の受け入れに関する実績、医療機関の体制等に係る</a:t>
                      </a:r>
                      <a:r>
                        <a:rPr kumimoji="1" lang="en-US" altLang="ja-JP" sz="1100" dirty="0">
                          <a:latin typeface="+mn-ea"/>
                          <a:ea typeface="+mn-ea"/>
                        </a:rPr>
                        <a:t>10</a:t>
                      </a:r>
                      <a:r>
                        <a:rPr kumimoji="1" lang="ja-JP" altLang="en-US" sz="1100" dirty="0">
                          <a:latin typeface="+mn-ea"/>
                          <a:ea typeface="+mn-ea"/>
                        </a:rPr>
                        <a:t>の施設基準のうち、</a:t>
                      </a:r>
                      <a:r>
                        <a:rPr lang="ja-JP" altLang="en-US" sz="1100" dirty="0">
                          <a:solidFill>
                            <a:prstClr val="black"/>
                          </a:solidFill>
                          <a:latin typeface="+mn-ea"/>
                          <a:ea typeface="+mn-ea"/>
                        </a:rPr>
                        <a:t>２つ以上に該当すること。</a:t>
                      </a:r>
                      <a:endParaRPr lang="en-US" altLang="ja-JP" sz="1100" dirty="0">
                        <a:solidFill>
                          <a:prstClr val="black"/>
                        </a:solidFill>
                        <a:latin typeface="+mn-ea"/>
                        <a:ea typeface="+mn-ea"/>
                      </a:endParaRPr>
                    </a:p>
                  </a:txBody>
                  <a:tcPr marL="99060" marR="99060" marT="36000" marB="36000" horzOverflow="overflow"/>
                </a:tc>
                <a:extLst>
                  <a:ext uri="{0D108BD9-81ED-4DB2-BD59-A6C34878D82A}">
                    <a16:rowId xmlns="" xmlns:a16="http://schemas.microsoft.com/office/drawing/2014/main" val="10001"/>
                  </a:ext>
                </a:extLst>
              </a:tr>
            </a:tbl>
          </a:graphicData>
        </a:graphic>
      </p:graphicFrame>
      <p:sp>
        <p:nvSpPr>
          <p:cNvPr id="11" name="右矢印 10"/>
          <p:cNvSpPr/>
          <p:nvPr/>
        </p:nvSpPr>
        <p:spPr>
          <a:xfrm>
            <a:off x="4586224" y="1116993"/>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5233532" y="2918210"/>
            <a:ext cx="4729622" cy="1054135"/>
          </a:xfrm>
          <a:prstGeom prst="rect">
            <a:avLst/>
          </a:prstGeom>
          <a:noFill/>
        </p:spPr>
        <p:txBody>
          <a:bodyPr wrap="square" rtlCol="0">
            <a:spAutoFit/>
          </a:bodyPr>
          <a:lstStyle/>
          <a:p>
            <a:pPr>
              <a:spcBef>
                <a:spcPts val="300"/>
              </a:spcBef>
              <a:defRPr/>
            </a:pP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施設基準</a:t>
            </a:r>
            <a:r>
              <a:rPr lang="en-US" altLang="ja-JP" sz="1100" dirty="0">
                <a:solidFill>
                  <a:prstClr val="black"/>
                </a:solidFill>
                <a:latin typeface="ＭＳ Ｐゴシック" panose="020B0600070205080204" pitchFamily="50" charset="-128"/>
              </a:rPr>
              <a:t>]</a:t>
            </a:r>
          </a:p>
          <a:p>
            <a:pPr>
              <a:spcBef>
                <a:spcPts val="300"/>
              </a:spcBef>
              <a:defRPr/>
            </a:pPr>
            <a:r>
              <a:rPr lang="ja-JP" altLang="en-US" sz="1100" dirty="0">
                <a:solidFill>
                  <a:prstClr val="black"/>
                </a:solidFill>
                <a:latin typeface="ＭＳ Ｐゴシック" panose="020B0600070205080204" pitchFamily="50" charset="-128"/>
              </a:rPr>
              <a:t> 介護連携加算１　　</a:t>
            </a:r>
            <a:r>
              <a:rPr lang="en-US" altLang="ja-JP" sz="1100" dirty="0">
                <a:solidFill>
                  <a:prstClr val="black"/>
                </a:solidFill>
                <a:latin typeface="ＭＳ Ｐゴシック" panose="020B0600070205080204" pitchFamily="50" charset="-128"/>
              </a:rPr>
              <a:t>(1) </a:t>
            </a:r>
            <a:r>
              <a:rPr lang="ja-JP" altLang="en-US" sz="1100" dirty="0">
                <a:solidFill>
                  <a:prstClr val="black"/>
                </a:solidFill>
                <a:latin typeface="ＭＳ Ｐゴシック" panose="020B0600070205080204" pitchFamily="50" charset="-128"/>
              </a:rPr>
              <a:t>有床診療所入院基本料１又は２の届出を行っている。</a:t>
            </a:r>
            <a:endParaRPr lang="en-US" altLang="ja-JP" sz="1100" dirty="0">
              <a:solidFill>
                <a:prstClr val="black"/>
              </a:solidFill>
              <a:latin typeface="ＭＳ Ｐゴシック" panose="020B0600070205080204" pitchFamily="50" charset="-128"/>
            </a:endParaRPr>
          </a:p>
          <a:p>
            <a:pPr>
              <a:defRPr/>
            </a:pPr>
            <a:r>
              <a:rPr lang="ja-JP" altLang="en-US" sz="1100" dirty="0">
                <a:solidFill>
                  <a:prstClr val="black"/>
                </a:solidFill>
                <a:latin typeface="ＭＳ Ｐゴシック" panose="020B0600070205080204" pitchFamily="50" charset="-128"/>
              </a:rPr>
              <a:t>　　 　　　　　　　　</a:t>
            </a:r>
            <a:r>
              <a:rPr lang="ja-JP" altLang="en-US" sz="200" dirty="0">
                <a:solidFill>
                  <a:prstClr val="black"/>
                </a:solidFill>
                <a:latin typeface="ＭＳ Ｐゴシック" panose="020B0600070205080204" pitchFamily="50" charset="-128"/>
              </a:rPr>
              <a:t> </a:t>
            </a:r>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 </a:t>
            </a:r>
            <a:r>
              <a:rPr lang="ja-JP" altLang="en-US" sz="1100" dirty="0">
                <a:solidFill>
                  <a:prstClr val="black"/>
                </a:solidFill>
                <a:latin typeface="ＭＳ Ｐゴシック"/>
              </a:rPr>
              <a:t>介護サービスを提供している</a:t>
            </a:r>
            <a:r>
              <a:rPr lang="ja-JP" altLang="en-US" sz="1100" dirty="0">
                <a:solidFill>
                  <a:prstClr val="black"/>
                </a:solidFill>
                <a:latin typeface="ＭＳ Ｐゴシック" panose="020B0600070205080204" pitchFamily="50" charset="-128"/>
              </a:rPr>
              <a:t>。</a:t>
            </a:r>
          </a:p>
          <a:p>
            <a:pPr>
              <a:spcBef>
                <a:spcPts val="600"/>
              </a:spcBef>
              <a:defRPr/>
            </a:pPr>
            <a:r>
              <a:rPr lang="ja-JP" altLang="en-US" sz="1100" dirty="0">
                <a:solidFill>
                  <a:prstClr val="black"/>
                </a:solidFill>
                <a:latin typeface="ＭＳ Ｐゴシック" panose="020B0600070205080204" pitchFamily="50" charset="-128"/>
              </a:rPr>
              <a:t> 介護連携加算２　　</a:t>
            </a:r>
            <a:r>
              <a:rPr lang="en-US" altLang="ja-JP" sz="1100" dirty="0">
                <a:solidFill>
                  <a:prstClr val="black"/>
                </a:solidFill>
                <a:latin typeface="ＭＳ Ｐゴシック" panose="020B0600070205080204" pitchFamily="50" charset="-128"/>
              </a:rPr>
              <a:t>(1) </a:t>
            </a:r>
            <a:r>
              <a:rPr lang="ja-JP" altLang="en-US" sz="1100" dirty="0">
                <a:solidFill>
                  <a:prstClr val="black"/>
                </a:solidFill>
                <a:latin typeface="ＭＳ Ｐゴシック" panose="020B0600070205080204" pitchFamily="50" charset="-128"/>
              </a:rPr>
              <a:t>有床診療所入院基本料３に係る届出を行っている。</a:t>
            </a:r>
            <a:endParaRPr lang="en-US" altLang="ja-JP" sz="1100" dirty="0">
              <a:solidFill>
                <a:prstClr val="black"/>
              </a:solidFill>
              <a:latin typeface="ＭＳ Ｐゴシック" panose="020B0600070205080204" pitchFamily="50" charset="-128"/>
            </a:endParaRPr>
          </a:p>
          <a:p>
            <a:pPr>
              <a:defRPr/>
            </a:pPr>
            <a:r>
              <a:rPr lang="ja-JP" altLang="en-US" sz="1100" dirty="0">
                <a:solidFill>
                  <a:prstClr val="black"/>
                </a:solidFill>
                <a:latin typeface="ＭＳ Ｐゴシック" panose="020B0600070205080204" pitchFamily="50" charset="-128"/>
              </a:rPr>
              <a:t>　　　　 　　　　　　　　</a:t>
            </a:r>
            <a:r>
              <a:rPr lang="ja-JP" altLang="en-US" sz="4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 </a:t>
            </a:r>
            <a:r>
              <a:rPr lang="ja-JP" altLang="en-US" sz="1100" dirty="0">
                <a:solidFill>
                  <a:prstClr val="black"/>
                </a:solidFill>
                <a:latin typeface="ＭＳ Ｐゴシック" panose="020B0600070205080204" pitchFamily="50" charset="-128"/>
              </a:rPr>
              <a:t>介護サービスを提供している。 </a:t>
            </a:r>
            <a:endParaRPr lang="ja-JP" altLang="en-US" sz="1600" dirty="0">
              <a:solidFill>
                <a:prstClr val="black"/>
              </a:solidFill>
            </a:endParaRPr>
          </a:p>
        </p:txBody>
      </p:sp>
      <p:sp>
        <p:nvSpPr>
          <p:cNvPr id="22" name="テキスト ボックス 21"/>
          <p:cNvSpPr txBox="1"/>
          <p:nvPr/>
        </p:nvSpPr>
        <p:spPr>
          <a:xfrm>
            <a:off x="175095" y="3670477"/>
            <a:ext cx="5806605" cy="276999"/>
          </a:xfrm>
          <a:prstGeom prst="rect">
            <a:avLst/>
          </a:prstGeom>
          <a:noFill/>
        </p:spPr>
        <p:txBody>
          <a:bodyPr wrap="square" rtlCol="0">
            <a:spAutoFit/>
          </a:bodyPr>
          <a:lstStyle/>
          <a:p>
            <a:r>
              <a:rPr lang="ja-JP" altLang="en-US" sz="1200" dirty="0">
                <a:solidFill>
                  <a:prstClr val="black"/>
                </a:solidFill>
                <a:latin typeface="ＭＳ Ｐゴシック"/>
                <a:cs typeface="メイリオ" panose="020B0604030504040204" pitchFamily="50" charset="-128"/>
              </a:rPr>
              <a:t>＜参考＞有床診療所の地域包括ケアモデル（医療・介護併用モデル）の具体例</a:t>
            </a:r>
          </a:p>
        </p:txBody>
      </p:sp>
      <p:sp>
        <p:nvSpPr>
          <p:cNvPr id="63" name="加算記号 62"/>
          <p:cNvSpPr/>
          <p:nvPr/>
        </p:nvSpPr>
        <p:spPr>
          <a:xfrm>
            <a:off x="2812718" y="5157864"/>
            <a:ext cx="612000" cy="612000"/>
          </a:xfrm>
          <a:prstGeom prst="mathPlus">
            <a:avLst/>
          </a:prstGeom>
          <a:solidFill>
            <a:sysClr val="windowText" lastClr="000000"/>
          </a:solidFill>
          <a:ln w="25400" cap="flat" cmpd="sng" algn="ctr">
            <a:solidFill>
              <a:sysClr val="windowText" lastClr="000000">
                <a:shade val="50000"/>
              </a:sysClr>
            </a:solidFill>
            <a:prstDash val="solid"/>
          </a:ln>
          <a:effectLst/>
        </p:spPr>
        <p:txBody>
          <a:bodyPr rtlCol="0" anchor="ctr"/>
          <a:lstStyle/>
          <a:p>
            <a:pPr algn="ctr">
              <a:defRPr/>
            </a:pPr>
            <a:endParaRPr kumimoji="0" lang="ja-JP" altLang="en-US" kern="0">
              <a:solidFill>
                <a:prstClr val="white"/>
              </a:solidFill>
            </a:endParaRPr>
          </a:p>
        </p:txBody>
      </p:sp>
      <p:sp>
        <p:nvSpPr>
          <p:cNvPr id="64" name="テキスト ボックス 63"/>
          <p:cNvSpPr txBox="1"/>
          <p:nvPr/>
        </p:nvSpPr>
        <p:spPr>
          <a:xfrm>
            <a:off x="920609" y="5873075"/>
            <a:ext cx="1260000" cy="288147"/>
          </a:xfrm>
          <a:prstGeom prst="rect">
            <a:avLst/>
          </a:prstGeom>
          <a:solidFill>
            <a:srgbClr val="4F81BD">
              <a:lumMod val="40000"/>
              <a:lumOff val="60000"/>
            </a:srgbClr>
          </a:solidFill>
          <a:ln>
            <a:solidFill>
              <a:sysClr val="windowText" lastClr="000000"/>
            </a:solidFill>
          </a:ln>
        </p:spPr>
        <p:txBody>
          <a:bodyPr wrap="square" tIns="72000" bIns="0" rtlCol="0" anchor="ctr" anchorCtr="0">
            <a:spAutoFit/>
          </a:bodyPr>
          <a:lstStyle/>
          <a:p>
            <a:pPr algn="ctr">
              <a:defRPr/>
            </a:pPr>
            <a:r>
              <a:rPr kumimoji="0" lang="ja-JP" altLang="en-US"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無床診療所</a:t>
            </a:r>
            <a:endParaRPr kumimoji="0" lang="en-US" altLang="ja-JP"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テキスト ボックス 64"/>
          <p:cNvSpPr txBox="1"/>
          <p:nvPr/>
        </p:nvSpPr>
        <p:spPr>
          <a:xfrm>
            <a:off x="920609" y="4779876"/>
            <a:ext cx="1260000" cy="288147"/>
          </a:xfrm>
          <a:prstGeom prst="rect">
            <a:avLst/>
          </a:prstGeom>
          <a:solidFill>
            <a:srgbClr val="C0504D">
              <a:lumMod val="40000"/>
              <a:lumOff val="60000"/>
            </a:srgbClr>
          </a:solidFill>
          <a:ln>
            <a:solidFill>
              <a:sysClr val="windowText" lastClr="000000"/>
            </a:solidFill>
          </a:ln>
        </p:spPr>
        <p:txBody>
          <a:bodyPr wrap="square" tIns="72000" bIns="0" rtlCol="0" anchor="ctr" anchorCtr="0">
            <a:spAutoFit/>
          </a:bodyPr>
          <a:lstStyle/>
          <a:p>
            <a:pPr algn="ctr">
              <a:defRPr/>
            </a:pPr>
            <a:r>
              <a:rPr kumimoji="0" lang="ja-JP" altLang="en-US"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有床診療所</a:t>
            </a:r>
            <a:endParaRPr kumimoji="0" lang="en-US" altLang="ja-JP"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テキスト ボックス 65"/>
          <p:cNvSpPr txBox="1"/>
          <p:nvPr/>
        </p:nvSpPr>
        <p:spPr>
          <a:xfrm>
            <a:off x="1221157" y="5322025"/>
            <a:ext cx="658904" cy="307777"/>
          </a:xfrm>
          <a:prstGeom prst="rect">
            <a:avLst/>
          </a:prstGeom>
          <a:noFill/>
        </p:spPr>
        <p:txBody>
          <a:bodyPr wrap="squar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又は</a:t>
            </a:r>
          </a:p>
        </p:txBody>
      </p:sp>
      <p:sp>
        <p:nvSpPr>
          <p:cNvPr id="67" name="正方形/長方形 66"/>
          <p:cNvSpPr/>
          <p:nvPr/>
        </p:nvSpPr>
        <p:spPr>
          <a:xfrm>
            <a:off x="429015" y="4004305"/>
            <a:ext cx="2299872" cy="288000"/>
          </a:xfrm>
          <a:prstGeom prst="rect">
            <a:avLst/>
          </a:prstGeom>
          <a:solidFill>
            <a:srgbClr val="1F497D">
              <a:lumMod val="75000"/>
            </a:srgbClr>
          </a:solidFill>
          <a:ln w="25400" cap="flat" cmpd="sng" algn="ctr">
            <a:noFill/>
            <a:prstDash val="solid"/>
          </a:ln>
          <a:effectLst/>
        </p:spPr>
        <p:txBody>
          <a:bodyPr bIns="0" rtlCol="0" anchor="b"/>
          <a:lstStyle/>
          <a:p>
            <a:pPr algn="ctr">
              <a:defRPr/>
            </a:pPr>
            <a:r>
              <a:rPr kumimoji="0" lang="ja-JP" altLang="en-US" sz="1600" b="1" kern="0" spc="-5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医療サービス</a:t>
            </a:r>
            <a:endParaRPr kumimoji="0" lang="en-US" altLang="ja-JP" sz="1600" b="1" kern="0" spc="-5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正方形/長方形 67"/>
          <p:cNvSpPr/>
          <p:nvPr/>
        </p:nvSpPr>
        <p:spPr>
          <a:xfrm>
            <a:off x="429015" y="4004303"/>
            <a:ext cx="2299872" cy="2736000"/>
          </a:xfrm>
          <a:prstGeom prst="rect">
            <a:avLst/>
          </a:prstGeom>
          <a:noFill/>
          <a:ln w="25400" cap="flat" cmpd="sng" algn="ctr">
            <a:solidFill>
              <a:srgbClr val="1F497D">
                <a:lumMod val="75000"/>
              </a:srgbClr>
            </a:solidFill>
            <a:prstDash val="solid"/>
          </a:ln>
          <a:effectLst/>
        </p:spPr>
        <p:txBody>
          <a:bodyPr rtlCol="0" anchor="ctr"/>
          <a:lstStyle/>
          <a:p>
            <a:pPr indent="-457200" defTabSz="914238">
              <a:defRPr/>
            </a:pPr>
            <a:endParaRPr kumimoji="0" lang="ja-JP" altLang="en-US" sz="1400" b="1" u="sng" kern="0" dirty="0">
              <a:solidFill>
                <a:srgbClr val="1F497D"/>
              </a:solidFill>
              <a:latin typeface="ＭＳ Ｐゴシック"/>
            </a:endParaRPr>
          </a:p>
        </p:txBody>
      </p:sp>
      <p:sp>
        <p:nvSpPr>
          <p:cNvPr id="69" name="テキスト ボックス 68"/>
          <p:cNvSpPr txBox="1"/>
          <p:nvPr/>
        </p:nvSpPr>
        <p:spPr>
          <a:xfrm>
            <a:off x="3672429" y="6156401"/>
            <a:ext cx="1099596" cy="288147"/>
          </a:xfrm>
          <a:prstGeom prst="rect">
            <a:avLst/>
          </a:prstGeom>
          <a:solidFill>
            <a:srgbClr val="FFFF99"/>
          </a:solidFill>
          <a:ln>
            <a:solidFill>
              <a:sysClr val="windowText" lastClr="000000"/>
            </a:solidFill>
          </a:ln>
        </p:spPr>
        <p:txBody>
          <a:bodyPr wrap="square" tIns="72000" bIns="0" rtlCol="0" anchor="ctr" anchorCtr="0">
            <a:spAutoFit/>
          </a:bodyPr>
          <a:lstStyle/>
          <a:p>
            <a:pPr>
              <a:defRPr/>
            </a:pPr>
            <a:r>
              <a:rPr kumimoji="0" lang="zh-TW" altLang="en-US"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介護医療院</a:t>
            </a:r>
            <a:endParaRPr kumimoji="0" lang="zh-TW" altLang="en-US" sz="1400" kern="0" baseline="30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p:cNvSpPr/>
          <p:nvPr/>
        </p:nvSpPr>
        <p:spPr>
          <a:xfrm>
            <a:off x="3502467" y="4004305"/>
            <a:ext cx="5961137" cy="288000"/>
          </a:xfrm>
          <a:prstGeom prst="rect">
            <a:avLst/>
          </a:prstGeom>
          <a:solidFill>
            <a:srgbClr val="C0504D">
              <a:lumMod val="75000"/>
            </a:srgbClr>
          </a:solidFill>
          <a:ln w="25400" cap="flat" cmpd="sng" algn="ctr">
            <a:noFill/>
            <a:prstDash val="solid"/>
          </a:ln>
          <a:effectLst/>
        </p:spPr>
        <p:txBody>
          <a:bodyPr bIns="0" rtlCol="0" anchor="b"/>
          <a:lstStyle/>
          <a:p>
            <a:pPr algn="ctr">
              <a:defRPr/>
            </a:pPr>
            <a:r>
              <a:rPr kumimoji="0" lang="ja-JP" altLang="en-US" sz="1600" b="1" kern="0" spc="-5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介護サービス（例）</a:t>
            </a:r>
            <a:r>
              <a:rPr kumimoji="0" lang="ja-JP" altLang="en-US" sz="1100" b="1" kern="0" spc="-5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（多様なサービスの組み合わせが可能）</a:t>
            </a:r>
            <a:endParaRPr kumimoji="0" lang="en-US" altLang="ja-JP" sz="1600" b="1" kern="0" spc="-50"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1" name="正方形/長方形 70"/>
          <p:cNvSpPr/>
          <p:nvPr/>
        </p:nvSpPr>
        <p:spPr>
          <a:xfrm>
            <a:off x="3502467" y="4004303"/>
            <a:ext cx="5961137" cy="2736000"/>
          </a:xfrm>
          <a:prstGeom prst="rect">
            <a:avLst/>
          </a:prstGeom>
          <a:noFill/>
          <a:ln w="25400" cap="flat" cmpd="sng" algn="ctr">
            <a:solidFill>
              <a:srgbClr val="C0504D">
                <a:lumMod val="75000"/>
              </a:srgbClr>
            </a:solidFill>
            <a:prstDash val="solid"/>
          </a:ln>
          <a:effectLst/>
        </p:spPr>
        <p:txBody>
          <a:bodyPr rtlCol="0" anchor="ctr"/>
          <a:lstStyle/>
          <a:p>
            <a:pPr indent="-457200" defTabSz="914238">
              <a:defRPr/>
            </a:pPr>
            <a:endParaRPr kumimoji="0" lang="ja-JP" altLang="en-US" sz="1400" b="1" u="sng" kern="0" dirty="0">
              <a:solidFill>
                <a:srgbClr val="1F497D"/>
              </a:solidFill>
              <a:latin typeface="ＭＳ Ｐゴシック"/>
            </a:endParaRPr>
          </a:p>
        </p:txBody>
      </p:sp>
      <p:sp>
        <p:nvSpPr>
          <p:cNvPr id="72" name="テキスト ボックス 71"/>
          <p:cNvSpPr txBox="1"/>
          <p:nvPr/>
        </p:nvSpPr>
        <p:spPr>
          <a:xfrm>
            <a:off x="3672430" y="6461319"/>
            <a:ext cx="5791173" cy="276999"/>
          </a:xfrm>
          <a:prstGeom prst="rect">
            <a:avLst/>
          </a:prstGeom>
          <a:noFill/>
        </p:spPr>
        <p:txBody>
          <a:bodyPr wrap="square" rtlCol="0">
            <a:spAutoFit/>
          </a:bodyPr>
          <a:lstStyle/>
          <a:p>
            <a:pPr marL="180975" indent="-180975">
              <a:buFont typeface="Wingdings" panose="05000000000000000000" pitchFamily="2" charset="2"/>
              <a:buChar char="Ø"/>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医療機関併設の介護医療院として、長期療養が必要な重度の要介護者に対応</a:t>
            </a:r>
            <a:endPar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3" name="テキスト ボックス 72"/>
          <p:cNvSpPr txBox="1"/>
          <p:nvPr/>
        </p:nvSpPr>
        <p:spPr>
          <a:xfrm>
            <a:off x="3672430" y="4360184"/>
            <a:ext cx="1756820" cy="252000"/>
          </a:xfrm>
          <a:prstGeom prst="rect">
            <a:avLst/>
          </a:prstGeom>
          <a:solidFill>
            <a:srgbClr val="FFFF99"/>
          </a:solidFill>
          <a:ln>
            <a:solidFill>
              <a:sysClr val="windowText" lastClr="000000"/>
            </a:solidFill>
          </a:ln>
        </p:spPr>
        <p:txBody>
          <a:bodyPr wrap="square" tIns="72000" bIns="0" rtlCol="0" anchor="ctr" anchorCtr="0">
            <a:spAutoFit/>
          </a:bodyPr>
          <a:lstStyle/>
          <a:p>
            <a:pPr>
              <a:defRPr/>
            </a:pPr>
            <a:r>
              <a:rPr kumimoji="0" lang="zh-TW" altLang="en-US"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短期入所療養介護</a:t>
            </a:r>
            <a:r>
              <a:rPr kumimoji="0" lang="en-US" altLang="ja-JP" sz="1400" kern="0" baseline="30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0" lang="zh-TW" altLang="en-US" sz="1400" kern="0" baseline="30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テキスト ボックス 73"/>
          <p:cNvSpPr txBox="1"/>
          <p:nvPr/>
        </p:nvSpPr>
        <p:spPr>
          <a:xfrm>
            <a:off x="3672431" y="4618785"/>
            <a:ext cx="5657746" cy="807913"/>
          </a:xfrm>
          <a:prstGeom prst="rect">
            <a:avLst/>
          </a:prstGeom>
          <a:noFill/>
        </p:spPr>
        <p:txBody>
          <a:bodyPr wrap="square" rtlCol="0">
            <a:spAutoFit/>
          </a:bodyPr>
          <a:lstStyle/>
          <a:p>
            <a:pPr marL="180975" indent="-180975">
              <a:buFont typeface="Wingdings" panose="05000000000000000000" pitchFamily="2" charset="2"/>
              <a:buChar char="Ø"/>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施設の空床を利用し、主にかかりつけの患者を対象として、医療ニーズを有する利用者への宿泊サービスを提供する</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66700" indent="-266700">
              <a:spcBef>
                <a:spcPts val="300"/>
              </a:spcBef>
            </a:pP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診療所における短期入所療養介護は、医療法上の病床により提供されるものであるため、有床診療所との組み合わせで提供される。</a:t>
            </a:r>
          </a:p>
        </p:txBody>
      </p:sp>
      <p:sp>
        <p:nvSpPr>
          <p:cNvPr id="75" name="テキスト ボックス 74"/>
          <p:cNvSpPr txBox="1"/>
          <p:nvPr/>
        </p:nvSpPr>
        <p:spPr>
          <a:xfrm>
            <a:off x="3672430" y="5426964"/>
            <a:ext cx="2556920" cy="252000"/>
          </a:xfrm>
          <a:prstGeom prst="rect">
            <a:avLst/>
          </a:prstGeom>
          <a:solidFill>
            <a:srgbClr val="FFFF99"/>
          </a:solidFill>
          <a:ln>
            <a:solidFill>
              <a:sysClr val="windowText" lastClr="000000"/>
            </a:solidFill>
          </a:ln>
        </p:spPr>
        <p:txBody>
          <a:bodyPr wrap="square" tIns="72000" bIns="0" rtlCol="0" anchor="ctr" anchorCtr="0">
            <a:spAutoFit/>
          </a:bodyPr>
          <a:lstStyle/>
          <a:p>
            <a:pPr>
              <a:defRPr/>
            </a:pPr>
            <a:r>
              <a:rPr kumimoji="0" lang="ja-JP" altLang="en-US"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看護</a:t>
            </a:r>
            <a:r>
              <a:rPr kumimoji="0" lang="zh-TW" altLang="en-US" sz="140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小規模多機能型居宅介護</a:t>
            </a:r>
          </a:p>
        </p:txBody>
      </p:sp>
      <p:sp>
        <p:nvSpPr>
          <p:cNvPr id="76" name="テキスト ボックス 75"/>
          <p:cNvSpPr txBox="1"/>
          <p:nvPr/>
        </p:nvSpPr>
        <p:spPr>
          <a:xfrm>
            <a:off x="3672430" y="5685176"/>
            <a:ext cx="5657747" cy="461665"/>
          </a:xfrm>
          <a:prstGeom prst="rect">
            <a:avLst/>
          </a:prstGeom>
          <a:noFill/>
        </p:spPr>
        <p:txBody>
          <a:bodyPr wrap="square" rtlCol="0">
            <a:spAutoFit/>
          </a:bodyPr>
          <a:lstStyle/>
          <a:p>
            <a:pPr marL="180975" indent="-180975">
              <a:buFont typeface="Wingdings" panose="05000000000000000000" pitchFamily="2" charset="2"/>
              <a:buChar char="Ø"/>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施設の空床を一部宿泊室に転換し、通所・宿泊・訪問（看護・介護）を医療機関併設の介護サービスとして提供</a:t>
            </a:r>
          </a:p>
        </p:txBody>
      </p:sp>
      <p:sp>
        <p:nvSpPr>
          <p:cNvPr id="25" name="Rectangle 2"/>
          <p:cNvSpPr>
            <a:spLocks noChangeArrowheads="1"/>
          </p:cNvSpPr>
          <p:nvPr/>
        </p:nvSpPr>
        <p:spPr bwMode="auto">
          <a:xfrm>
            <a:off x="175108" y="1"/>
            <a:ext cx="9517327" cy="43194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５．医療と介護の同時改定</a:t>
            </a:r>
          </a:p>
        </p:txBody>
      </p:sp>
      <p:sp>
        <p:nvSpPr>
          <p:cNvPr id="26" name="Rectangle 36"/>
          <p:cNvSpPr>
            <a:spLocks noChangeArrowheads="1"/>
          </p:cNvSpPr>
          <p:nvPr/>
        </p:nvSpPr>
        <p:spPr bwMode="auto">
          <a:xfrm>
            <a:off x="95270" y="416696"/>
            <a:ext cx="8940580"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sz="2000" kern="0" dirty="0">
                <a:solidFill>
                  <a:prstClr val="black"/>
                </a:solidFill>
                <a:ea typeface="ＭＳ Ｐゴシック" panose="020B0600070205080204" pitchFamily="50" charset="-128"/>
              </a:rPr>
              <a:t>（９）有床診療所の地域包括ケアモデル（医療・介護併用モデル）での運用の支援</a:t>
            </a:r>
            <a:endParaRPr kumimoji="0" lang="ja-JP" altLang="en-US" sz="2000" kern="0" spc="-60" dirty="0">
              <a:solidFill>
                <a:prstClr val="black"/>
              </a:solidFill>
              <a:ea typeface="ＭＳ Ｐゴシック" panose="020B0600070205080204" pitchFamily="50" charset="-128"/>
            </a:endParaRPr>
          </a:p>
        </p:txBody>
      </p:sp>
      <p:sp>
        <p:nvSpPr>
          <p:cNvPr id="2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8" name="テキスト ボックス 27"/>
          <p:cNvSpPr txBox="1"/>
          <p:nvPr/>
        </p:nvSpPr>
        <p:spPr>
          <a:xfrm>
            <a:off x="8766805" y="622751"/>
            <a:ext cx="108273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659</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717-718</a:t>
            </a:r>
            <a:endParaRPr lang="ja-JP" altLang="en-US" sz="1100" dirty="0">
              <a:solidFill>
                <a:srgbClr val="002060"/>
              </a:solidFill>
              <a:latin typeface="ＭＳ Ｐゴシック" panose="020B0600070205080204" pitchFamily="50" charset="-128"/>
            </a:endParaRPr>
          </a:p>
        </p:txBody>
      </p:sp>
      <p:sp>
        <p:nvSpPr>
          <p:cNvPr id="29" name="テキスト ボックス 28"/>
          <p:cNvSpPr txBox="1"/>
          <p:nvPr/>
        </p:nvSpPr>
        <p:spPr>
          <a:xfrm>
            <a:off x="8341666" y="2581283"/>
            <a:ext cx="150419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p60</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277233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２．改定の基本的視点と具体的方向性⑩</a:t>
            </a:r>
            <a:endParaRPr lang="en-US" altLang="ja-JP" sz="2200" dirty="0">
              <a:solidFill>
                <a:srgbClr val="000000"/>
              </a:solidFill>
            </a:endParaRPr>
          </a:p>
        </p:txBody>
      </p:sp>
      <p:sp>
        <p:nvSpPr>
          <p:cNvPr id="7" name="Rectangle 4"/>
          <p:cNvSpPr>
            <a:spLocks noChangeArrowheads="1"/>
          </p:cNvSpPr>
          <p:nvPr/>
        </p:nvSpPr>
        <p:spPr bwMode="auto">
          <a:xfrm>
            <a:off x="340537" y="1196757"/>
            <a:ext cx="9360827" cy="3144451"/>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（４）効率化・適正化を通じた制度の安定性・持続可能性の向上</a:t>
            </a:r>
            <a:endParaRPr lang="en-US" altLang="ja-JP" sz="2000" b="1" u="sng" dirty="0">
              <a:solidFill>
                <a:srgbClr val="000000"/>
              </a:solidFill>
              <a:latin typeface="ＭＳ Ｐゴシック"/>
            </a:endParaRPr>
          </a:p>
          <a:p>
            <a:pPr fontAlgn="base">
              <a:spcAft>
                <a:spcPct val="0"/>
              </a:spcAft>
              <a:defRPr/>
            </a:pP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効率性等に応じた薬局の評価の推進</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服薬情報の一元的・継続的な把握等の本来的役割が期待される中、薬局の収益状況、</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医薬品の備蓄等の効率性も踏まえ、いわゆる門前薬局・同一敷地内薬局の評価の適正化を</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推進。</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医薬品、医療機器、検査等の適正な評価</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医薬品、医療機器、検査等について、市場実勢価格を踏まえた適正な評価を行うとともに、</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相対的に治療効果が低くなった技術については置き換えが進むよう、適正な評価について</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検討。</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18</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326735997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６．医療従事者の負担軽減・働き方改革の推進</a:t>
            </a:r>
          </a:p>
        </p:txBody>
      </p:sp>
      <p:sp>
        <p:nvSpPr>
          <p:cNvPr id="7" name="正方形/長方形 6"/>
          <p:cNvSpPr/>
          <p:nvPr/>
        </p:nvSpPr>
        <p:spPr>
          <a:xfrm>
            <a:off x="165112" y="2450820"/>
            <a:ext cx="9519941" cy="1785104"/>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2200"/>
              </a:lnSpc>
            </a:pPr>
            <a:r>
              <a:rPr lang="ja-JP" altLang="en-US" sz="2000" kern="100" dirty="0">
                <a:solidFill>
                  <a:prstClr val="black"/>
                </a:solidFill>
                <a:latin typeface="ＭＳ Ｐゴシック"/>
                <a:ea typeface="ＭＳ Ｐゴシック"/>
                <a:cs typeface="Times New Roman"/>
              </a:rPr>
              <a:t>◇　今回の改定では従来の医療従事者の負担軽減に加え、働き方改革への対応が</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Ｋｅｙ　Ｗｏｒｄであった</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業務分担・共同の促進、常勤配置・専従要件の見直し、２４時間対応体制の要件</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en-US" altLang="ja-JP" sz="2000" kern="100" dirty="0">
                <a:solidFill>
                  <a:prstClr val="black"/>
                </a:solidFill>
                <a:latin typeface="ＭＳ Ｐゴシック"/>
                <a:ea typeface="ＭＳ Ｐゴシック"/>
                <a:cs typeface="Times New Roman"/>
              </a:rPr>
              <a:t>   </a:t>
            </a:r>
            <a:r>
              <a:rPr lang="ja-JP" altLang="en-US" sz="2000" kern="100" dirty="0">
                <a:solidFill>
                  <a:prstClr val="black"/>
                </a:solidFill>
                <a:latin typeface="ＭＳ Ｐゴシック"/>
                <a:ea typeface="ＭＳ Ｐゴシック"/>
                <a:cs typeface="Times New Roman"/>
              </a:rPr>
              <a:t>緩和など、医療提供の質の確保に配慮しつつ、より弾力的な運用が可能となるような</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en-US" altLang="ja-JP" sz="2000" kern="100" dirty="0">
                <a:solidFill>
                  <a:prstClr val="black"/>
                </a:solidFill>
                <a:latin typeface="ＭＳ Ｐゴシック"/>
                <a:ea typeface="ＭＳ Ｐゴシック"/>
                <a:cs typeface="Times New Roman"/>
              </a:rPr>
              <a:t>   </a:t>
            </a:r>
            <a:r>
              <a:rPr lang="ja-JP" altLang="en-US" sz="2000" kern="100" dirty="0">
                <a:solidFill>
                  <a:prstClr val="black"/>
                </a:solidFill>
                <a:latin typeface="ＭＳ Ｐゴシック"/>
                <a:ea typeface="ＭＳ Ｐゴシック"/>
                <a:cs typeface="Times New Roman"/>
              </a:rPr>
              <a:t>見直しがなされた</a:t>
            </a:r>
            <a:endParaRPr lang="en-US" altLang="ja-JP" sz="2000" kern="100" dirty="0">
              <a:solidFill>
                <a:prstClr val="black"/>
              </a:solidFill>
              <a:latin typeface="ＭＳ Ｐゴシック"/>
              <a:ea typeface="ＭＳ Ｐゴシック"/>
              <a:cs typeface="Times New Roman"/>
            </a:endParaRPr>
          </a:p>
          <a:p>
            <a:pPr eaLnBrk="1" hangingPunct="1">
              <a:lnSpc>
                <a:spcPts val="2200"/>
              </a:lnSpc>
            </a:pPr>
            <a:r>
              <a:rPr lang="ja-JP" altLang="en-US" sz="2000" kern="100" dirty="0">
                <a:solidFill>
                  <a:prstClr val="black"/>
                </a:solidFill>
                <a:latin typeface="ＭＳ Ｐゴシック"/>
                <a:ea typeface="ＭＳ Ｐゴシック"/>
                <a:cs typeface="Times New Roman"/>
              </a:rPr>
              <a:t>◇　負担軽減、働き方改革については、引き続き、対応していくべきものである</a:t>
            </a:r>
            <a:endParaRPr lang="ja-JP" altLang="ja-JP" sz="2000" kern="100" dirty="0">
              <a:solidFill>
                <a:prstClr val="black"/>
              </a:solidFill>
              <a:latin typeface="ＭＳ Ｐゴシック"/>
              <a:ea typeface="ＭＳ Ｐゴシック"/>
              <a:cs typeface="Times New Roman"/>
            </a:endParaRPr>
          </a:p>
        </p:txBody>
      </p:sp>
      <p:sp>
        <p:nvSpPr>
          <p:cNvPr id="9" name="Rectangle 7"/>
          <p:cNvSpPr>
            <a:spLocks noChangeArrowheads="1"/>
          </p:cNvSpPr>
          <p:nvPr/>
        </p:nvSpPr>
        <p:spPr bwMode="auto">
          <a:xfrm>
            <a:off x="165111" y="764704"/>
            <a:ext cx="9546631" cy="1656184"/>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5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（１）医療従事者の勤務環境改善の取組の推進</a:t>
            </a:r>
            <a:endParaRPr lang="en-US" altLang="ja-JP" sz="2000" kern="100" dirty="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（２）医師等の従事者の常勤配置に関する要件の緩和</a:t>
            </a:r>
            <a:endParaRPr lang="en-US" altLang="ja-JP" sz="2000" kern="100" dirty="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（３）救命救急入院料等における医師の勤務場所に関する要件の緩和</a:t>
            </a:r>
            <a:endParaRPr lang="en-US" altLang="ja-JP" sz="2000" kern="100" dirty="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（４）ＩＣＴを活用した勤務場所に関する規定の緩和</a:t>
            </a:r>
            <a:endParaRPr lang="en-US" altLang="ja-JP" sz="2000" kern="100" dirty="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（５）専従要件の緩和　等</a:t>
            </a:r>
            <a:endParaRPr lang="ja-JP" altLang="ja-JP" sz="2000" kern="100" dirty="0">
              <a:solidFill>
                <a:prstClr val="black"/>
              </a:solidFill>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180</a:t>
            </a:fld>
            <a:endParaRPr lang="ja-JP" altLang="en-US" sz="1600" dirty="0">
              <a:solidFill>
                <a:prstClr val="black"/>
              </a:solidFill>
            </a:endParaRPr>
          </a:p>
        </p:txBody>
      </p:sp>
    </p:spTree>
    <p:extLst>
      <p:ext uri="{BB962C8B-B14F-4D97-AF65-F5344CB8AC3E}">
        <p14:creationId xmlns:p14="http://schemas.microsoft.com/office/powerpoint/2010/main" val="21620746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8556" y="1484785"/>
            <a:ext cx="9689654" cy="4968552"/>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361950" indent="-180975">
              <a:spcBef>
                <a:spcPts val="1200"/>
              </a:spcBef>
              <a:defRPr/>
            </a:pPr>
            <a:r>
              <a:rPr lang="ja-JP" altLang="en-US" dirty="0">
                <a:solidFill>
                  <a:prstClr val="black"/>
                </a:solidFill>
                <a:latin typeface="ＭＳ Ｐゴシック"/>
              </a:rPr>
              <a:t>①　医師については、小児科・産婦人科・精神科・リハビリテーション科・麻酔科等の領域について、</a:t>
            </a:r>
            <a:r>
              <a:rPr lang="ja-JP" altLang="en-US" u="sng" dirty="0">
                <a:solidFill>
                  <a:srgbClr val="0070C0"/>
                </a:solidFill>
                <a:latin typeface="ＭＳ Ｐゴシック"/>
              </a:rPr>
              <a:t>週３日以上かつ週 ２４時間以上</a:t>
            </a:r>
            <a:r>
              <a:rPr lang="ja-JP" altLang="en-US" dirty="0">
                <a:solidFill>
                  <a:prstClr val="black"/>
                </a:solidFill>
                <a:latin typeface="ＭＳ Ｐゴシック"/>
              </a:rPr>
              <a:t>の勤務を行っている複数の非常勤職員を組み合わせた常勤換算でも配置可能とする。</a:t>
            </a:r>
            <a:endParaRPr lang="en-US" altLang="ja-JP"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r>
              <a:rPr lang="ja-JP" altLang="en-US" dirty="0">
                <a:solidFill>
                  <a:prstClr val="black"/>
                </a:solidFill>
                <a:latin typeface="ＭＳ Ｐゴシック"/>
              </a:rPr>
              <a:t>②　リハビリテーションに係るリハビリ専門職及び看護師については、</a:t>
            </a:r>
            <a:r>
              <a:rPr lang="ja-JP" altLang="en-US" u="sng" dirty="0">
                <a:solidFill>
                  <a:srgbClr val="0070C0"/>
                </a:solidFill>
                <a:latin typeface="ＭＳ Ｐゴシック"/>
              </a:rPr>
              <a:t>週３日以上かつ週 ２４時間以上</a:t>
            </a:r>
            <a:r>
              <a:rPr lang="ja-JP" altLang="en-US" dirty="0">
                <a:solidFill>
                  <a:prstClr val="black"/>
                </a:solidFill>
                <a:latin typeface="ＭＳ Ｐゴシック"/>
              </a:rPr>
              <a:t>の勤務を行っている複数の非常勤職員を組み合わせた常勤換算でも配置可能とする。</a:t>
            </a:r>
            <a:endParaRPr lang="en-US" altLang="ja-JP" dirty="0">
              <a:solidFill>
                <a:prstClr val="black"/>
              </a:solidFill>
              <a:latin typeface="ＭＳ Ｐゴシック"/>
            </a:endParaRPr>
          </a:p>
          <a:p>
            <a:pPr marL="542925" indent="-180975">
              <a:spcBef>
                <a:spcPts val="600"/>
              </a:spcBef>
              <a:defRPr/>
            </a:pPr>
            <a:r>
              <a:rPr lang="en-US" altLang="ja-JP" sz="1400" dirty="0">
                <a:solidFill>
                  <a:prstClr val="black"/>
                </a:solidFill>
                <a:latin typeface="ＭＳ Ｐゴシック"/>
              </a:rPr>
              <a:t>※</a:t>
            </a:r>
            <a:r>
              <a:rPr lang="ja-JP" altLang="en-US" sz="1400" dirty="0">
                <a:solidFill>
                  <a:prstClr val="black"/>
                </a:solidFill>
                <a:latin typeface="ＭＳ Ｐゴシック"/>
              </a:rPr>
              <a:t>　ただし、２人以上の常勤職員を要件としているものについては、常勤の職員が配置されているものとみなすことができるのは、一定の人数までに限る。</a:t>
            </a:r>
            <a:endParaRPr lang="en-US" altLang="ja-JP" sz="1400"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r>
              <a:rPr lang="ja-JP" altLang="en-US" dirty="0">
                <a:solidFill>
                  <a:prstClr val="black"/>
                </a:solidFill>
                <a:latin typeface="ＭＳ Ｐゴシック"/>
              </a:rPr>
              <a:t>③　看護師等の常勤職員の配置が求められているものについて、非常勤職員でも配置可能とする。</a:t>
            </a:r>
            <a:endParaRPr lang="en-US" altLang="ja-JP" dirty="0">
              <a:solidFill>
                <a:prstClr val="black"/>
              </a:solidFill>
              <a:latin typeface="ＭＳ Ｐゴシック"/>
            </a:endParaRPr>
          </a:p>
        </p:txBody>
      </p:sp>
      <p:sp>
        <p:nvSpPr>
          <p:cNvPr id="11" name="Rectangle 2"/>
          <p:cNvSpPr txBox="1">
            <a:spLocks noChangeArrowheads="1"/>
          </p:cNvSpPr>
          <p:nvPr/>
        </p:nvSpPr>
        <p:spPr>
          <a:xfrm>
            <a:off x="101147" y="462501"/>
            <a:ext cx="6003984"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latin typeface="ＭＳ Ｐゴシック"/>
              </a:rPr>
              <a:t>（１）医師等の従事者の常勤配置に関する要件の緩和</a:t>
            </a:r>
          </a:p>
        </p:txBody>
      </p:sp>
      <p:graphicFrame>
        <p:nvGraphicFramePr>
          <p:cNvPr id="9" name="表 8"/>
          <p:cNvGraphicFramePr>
            <a:graphicFrameLocks noGrp="1"/>
          </p:cNvGraphicFramePr>
          <p:nvPr>
            <p:extLst/>
          </p:nvPr>
        </p:nvGraphicFramePr>
        <p:xfrm>
          <a:off x="1186348" y="4568556"/>
          <a:ext cx="6557318" cy="1191064"/>
        </p:xfrm>
        <a:graphic>
          <a:graphicData uri="http://schemas.openxmlformats.org/drawingml/2006/table">
            <a:tbl>
              <a:tblPr bandRow="1">
                <a:tableStyleId>{8A107856-5554-42FB-B03E-39F5DBC370BA}</a:tableStyleId>
              </a:tblPr>
              <a:tblGrid>
                <a:gridCol w="3142476">
                  <a:extLst>
                    <a:ext uri="{9D8B030D-6E8A-4147-A177-3AD203B41FA5}">
                      <a16:colId xmlns="" xmlns:a16="http://schemas.microsoft.com/office/drawing/2014/main" val="20000"/>
                    </a:ext>
                  </a:extLst>
                </a:gridCol>
                <a:gridCol w="3414842">
                  <a:extLst>
                    <a:ext uri="{9D8B030D-6E8A-4147-A177-3AD203B41FA5}">
                      <a16:colId xmlns="" xmlns:a16="http://schemas.microsoft.com/office/drawing/2014/main" val="20001"/>
                    </a:ext>
                  </a:extLst>
                </a:gridCol>
              </a:tblGrid>
              <a:tr h="272529">
                <a:tc>
                  <a:txBody>
                    <a:bodyPr/>
                    <a:lstStyle/>
                    <a:p>
                      <a:pPr lvl="0" algn="ctr"/>
                      <a:r>
                        <a:rPr kumimoji="1" lang="ja-JP" altLang="en-US" sz="1400" b="0" dirty="0"/>
                        <a:t>看護師</a:t>
                      </a:r>
                    </a:p>
                  </a:txBody>
                  <a:tcPr marT="42203" marB="4220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prstClr val="black"/>
                          </a:solidFill>
                          <a:latin typeface="ＭＳ Ｐゴシック"/>
                        </a:rPr>
                        <a:t>糖尿病合併症管理料</a:t>
                      </a:r>
                      <a:endParaRPr kumimoji="1" lang="en-US" altLang="ja-JP" sz="1400" u="none" kern="1200" dirty="0">
                        <a:solidFill>
                          <a:schemeClr val="dk1"/>
                        </a:solidFill>
                        <a:latin typeface="+mn-lt"/>
                        <a:ea typeface="+mn-ea"/>
                        <a:cs typeface="+mn-cs"/>
                      </a:endParaRPr>
                    </a:p>
                  </a:txBody>
                  <a:tcPr marT="42203" marB="42203" anchor="ctr"/>
                </a:tc>
                <a:extLst>
                  <a:ext uri="{0D108BD9-81ED-4DB2-BD59-A6C34878D82A}">
                    <a16:rowId xmlns="" xmlns:a16="http://schemas.microsoft.com/office/drawing/2014/main" val="10000"/>
                  </a:ext>
                </a:extLst>
              </a:tr>
              <a:tr h="272529">
                <a:tc>
                  <a:txBody>
                    <a:bodyPr/>
                    <a:lstStyle/>
                    <a:p>
                      <a:pPr lvl="0" algn="ctr"/>
                      <a:r>
                        <a:rPr lang="ja-JP" altLang="ja-JP" sz="1400" dirty="0"/>
                        <a:t>歯科衛生士</a:t>
                      </a:r>
                      <a:endParaRPr kumimoji="1" lang="ja-JP" altLang="en-US" sz="1400" b="0" dirty="0"/>
                    </a:p>
                  </a:txBody>
                  <a:tcPr marT="42203" marB="4220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ja-JP" sz="1400" dirty="0"/>
                        <a:t>歯科治療時医療管理料</a:t>
                      </a:r>
                      <a:endParaRPr kumimoji="1" lang="en-US" altLang="ja-JP" sz="1400" u="none" kern="1200" dirty="0">
                        <a:solidFill>
                          <a:schemeClr val="dk1"/>
                        </a:solidFill>
                        <a:latin typeface="+mn-lt"/>
                        <a:ea typeface="+mn-ea"/>
                        <a:cs typeface="+mn-cs"/>
                      </a:endParaRPr>
                    </a:p>
                  </a:txBody>
                  <a:tcPr marT="42203" marB="42203" anchor="ctr"/>
                </a:tc>
                <a:extLst>
                  <a:ext uri="{0D108BD9-81ED-4DB2-BD59-A6C34878D82A}">
                    <a16:rowId xmlns="" xmlns:a16="http://schemas.microsoft.com/office/drawing/2014/main" val="10001"/>
                  </a:ext>
                </a:extLst>
              </a:tr>
              <a:tr h="272529">
                <a:tc>
                  <a:txBody>
                    <a:bodyPr/>
                    <a:lstStyle/>
                    <a:p>
                      <a:pPr lvl="0" algn="ctr"/>
                      <a:r>
                        <a:rPr lang="ja-JP" altLang="ja-JP" sz="1400" dirty="0"/>
                        <a:t>歯科技工士</a:t>
                      </a:r>
                      <a:endParaRPr kumimoji="1" lang="ja-JP" altLang="en-US" sz="1400" b="0" dirty="0"/>
                    </a:p>
                  </a:txBody>
                  <a:tcPr marT="42203" marB="4220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ja-JP" sz="1400" dirty="0"/>
                        <a:t>有床義歯修理歯科技工加算１及び２</a:t>
                      </a:r>
                      <a:endParaRPr lang="en-US" altLang="ja-JP" sz="1400" dirty="0">
                        <a:solidFill>
                          <a:prstClr val="black"/>
                        </a:solidFill>
                        <a:latin typeface="ＭＳ Ｐゴシック"/>
                      </a:endParaRPr>
                    </a:p>
                  </a:txBody>
                  <a:tcPr marT="42203" marB="42203" anchor="ctr"/>
                </a:tc>
                <a:extLst>
                  <a:ext uri="{0D108BD9-81ED-4DB2-BD59-A6C34878D82A}">
                    <a16:rowId xmlns="" xmlns:a16="http://schemas.microsoft.com/office/drawing/2014/main" val="10002"/>
                  </a:ext>
                </a:extLst>
              </a:tr>
              <a:tr h="27252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prstClr val="black"/>
                          </a:solidFill>
                          <a:latin typeface="ＭＳ Ｐゴシック"/>
                        </a:rPr>
                        <a:t>管理栄養士</a:t>
                      </a:r>
                      <a:endParaRPr lang="en-US" altLang="ja-JP" sz="1400" dirty="0">
                        <a:solidFill>
                          <a:prstClr val="black"/>
                        </a:solidFill>
                        <a:latin typeface="ＭＳ Ｐゴシック"/>
                      </a:endParaRPr>
                    </a:p>
                  </a:txBody>
                  <a:tcPr marT="42203" marB="42203"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prstClr val="black"/>
                          </a:solidFill>
                          <a:latin typeface="ＭＳ Ｐゴシック"/>
                        </a:rPr>
                        <a:t>在宅患者訪問褥瘡管理指導料</a:t>
                      </a:r>
                      <a:r>
                        <a:rPr lang="en-US" altLang="ja-JP" sz="1400" dirty="0">
                          <a:solidFill>
                            <a:prstClr val="black"/>
                          </a:solidFill>
                          <a:latin typeface="ＭＳ Ｐゴシック"/>
                        </a:rPr>
                        <a:t>※</a:t>
                      </a:r>
                    </a:p>
                  </a:txBody>
                  <a:tcPr marT="42203" marB="42203" anchor="ctr"/>
                </a:tc>
                <a:extLst>
                  <a:ext uri="{0D108BD9-81ED-4DB2-BD59-A6C34878D82A}">
                    <a16:rowId xmlns="" xmlns:a16="http://schemas.microsoft.com/office/drawing/2014/main" val="10003"/>
                  </a:ext>
                </a:extLst>
              </a:tr>
            </a:tbl>
          </a:graphicData>
        </a:graphic>
      </p:graphicFrame>
      <p:sp>
        <p:nvSpPr>
          <p:cNvPr id="2" name="テキスト ボックス 1"/>
          <p:cNvSpPr txBox="1"/>
          <p:nvPr/>
        </p:nvSpPr>
        <p:spPr>
          <a:xfrm>
            <a:off x="848550" y="5832516"/>
            <a:ext cx="7219951" cy="307777"/>
          </a:xfrm>
          <a:prstGeom prst="rect">
            <a:avLst/>
          </a:prstGeom>
          <a:noFill/>
        </p:spPr>
        <p:txBody>
          <a:bodyPr wrap="square" rtlCol="0">
            <a:spAutoFit/>
          </a:bodyPr>
          <a:lstStyle/>
          <a:p>
            <a:r>
              <a:rPr lang="en-US" altLang="ja-JP" sz="1400" dirty="0">
                <a:solidFill>
                  <a:prstClr val="black"/>
                </a:solidFill>
              </a:rPr>
              <a:t>※</a:t>
            </a:r>
            <a:r>
              <a:rPr lang="ja-JP" altLang="en-US" sz="1400" dirty="0">
                <a:solidFill>
                  <a:prstClr val="black"/>
                </a:solidFill>
              </a:rPr>
              <a:t>　診療所の場合、非常勤職員でも算定可能となっており、この取扱いを病院にも適用する</a:t>
            </a:r>
          </a:p>
        </p:txBody>
      </p:sp>
      <p:pic>
        <p:nvPicPr>
          <p:cNvPr id="13" name="Picture 4" descr="クリックすると新しいウィンドウで開きます"/>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03043" y="4998070"/>
            <a:ext cx="1455114" cy="1128211"/>
          </a:xfrm>
          <a:prstGeom prst="rect">
            <a:avLst/>
          </a:prstGeom>
          <a:noFill/>
          <a:extLst>
            <a:ext uri="{909E8E84-426E-40DD-AFC4-6F175D3DCCD1}">
              <a14:hiddenFill xmlns:a14="http://schemas.microsoft.com/office/drawing/2010/main">
                <a:solidFill>
                  <a:srgbClr val="FFFFFF"/>
                </a:solidFill>
              </a14:hiddenFill>
            </a:ext>
          </a:extLst>
        </p:spPr>
      </p:pic>
      <p:sp>
        <p:nvSpPr>
          <p:cNvPr id="4" name="正方形/長方形 3"/>
          <p:cNvSpPr/>
          <p:nvPr/>
        </p:nvSpPr>
        <p:spPr>
          <a:xfrm>
            <a:off x="101143" y="838453"/>
            <a:ext cx="9699697" cy="646331"/>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医師等の医療従事者の柔軟な働き方に対応する観点から、一定の領域の診療報酬について、常勤配置に係る要件の緩和を行う。</a:t>
            </a:r>
            <a:endParaRPr lang="en-US" altLang="ja-JP" dirty="0">
              <a:solidFill>
                <a:prstClr val="black"/>
              </a:solidFill>
              <a:latin typeface="ＭＳ Ｐゴシック"/>
            </a:endParaRPr>
          </a:p>
        </p:txBody>
      </p:sp>
      <p:sp>
        <p:nvSpPr>
          <p:cNvPr id="12" name="Rectangle 2"/>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6928130" y="4495660"/>
            <a:ext cx="17692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843-844</a:t>
            </a:r>
            <a:endParaRPr lang="ja-JP" altLang="en-US" sz="1100" dirty="0">
              <a:solidFill>
                <a:srgbClr val="002060"/>
              </a:solidFill>
              <a:latin typeface="ＭＳ Ｐゴシック" panose="020B0600070205080204" pitchFamily="50" charset="-128"/>
            </a:endParaRPr>
          </a:p>
        </p:txBody>
      </p:sp>
      <p:sp>
        <p:nvSpPr>
          <p:cNvPr id="15" name="テキスト ボックス 14"/>
          <p:cNvSpPr txBox="1"/>
          <p:nvPr/>
        </p:nvSpPr>
        <p:spPr>
          <a:xfrm>
            <a:off x="7464312" y="5498010"/>
            <a:ext cx="151245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801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865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2395231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20185" y="1727446"/>
            <a:ext cx="9689654" cy="4865074"/>
          </a:xfrm>
          <a:prstGeom prst="rect">
            <a:avLst/>
          </a:prstGeom>
          <a:noFill/>
          <a:ln w="9525">
            <a:solidFill>
              <a:schemeClr val="tx1"/>
            </a:solidFill>
            <a:miter lim="800000"/>
            <a:headEnd/>
            <a:tailEnd/>
          </a:ln>
        </p:spPr>
        <p:txBody>
          <a:bodyPr/>
          <a:lstStyle/>
          <a:p>
            <a:pPr marL="361950" indent="-180975">
              <a:spcBef>
                <a:spcPts val="1200"/>
              </a:spcBef>
              <a:defRPr/>
            </a:pPr>
            <a:r>
              <a:rPr lang="ja-JP" altLang="en-US" sz="1600" dirty="0">
                <a:solidFill>
                  <a:prstClr val="black"/>
                </a:solidFill>
                <a:latin typeface="ＭＳ Ｐゴシック"/>
              </a:rPr>
              <a:t>①　</a:t>
            </a:r>
            <a:r>
              <a:rPr lang="ja-JP" altLang="ja-JP" sz="1600" dirty="0">
                <a:solidFill>
                  <a:prstClr val="black"/>
                </a:solidFill>
              </a:rPr>
              <a:t>チームで診療を提供する項目については、チームのいずれか１人が専従であればよいこと</a:t>
            </a:r>
            <a:r>
              <a:rPr lang="ja-JP" altLang="en-US" sz="1600" dirty="0">
                <a:solidFill>
                  <a:prstClr val="black"/>
                </a:solidFill>
              </a:rPr>
              <a:t>と</a:t>
            </a:r>
            <a:endParaRPr lang="en-US" altLang="ja-JP" sz="1600" dirty="0">
              <a:solidFill>
                <a:prstClr val="black"/>
              </a:solidFill>
            </a:endParaRPr>
          </a:p>
          <a:p>
            <a:pPr marL="361950" indent="-180975">
              <a:defRPr/>
            </a:pPr>
            <a:r>
              <a:rPr lang="ja-JP" altLang="en-US" sz="1600" dirty="0">
                <a:solidFill>
                  <a:prstClr val="black"/>
                </a:solidFill>
              </a:rPr>
              <a:t>　する。（対象：緩和ケア診療加算、外来緩和ケア管理料）</a:t>
            </a:r>
            <a:endParaRPr lang="en-US" altLang="ja-JP" sz="1600" dirty="0">
              <a:solidFill>
                <a:prstClr val="black"/>
              </a:solidFill>
            </a:endParaRPr>
          </a:p>
          <a:p>
            <a:pPr marL="355600" indent="-177800">
              <a:spcBef>
                <a:spcPts val="600"/>
              </a:spcBef>
              <a:defRPr/>
            </a:pPr>
            <a:r>
              <a:rPr lang="ja-JP" altLang="en-US" sz="1600" dirty="0">
                <a:solidFill>
                  <a:prstClr val="black"/>
                </a:solidFill>
                <a:latin typeface="ＭＳ Ｐゴシック"/>
              </a:rPr>
              <a:t>②　チームで担当する患者数が一定程度以下の場合は、いずれの構成員も専任であっても差し</a:t>
            </a:r>
            <a:endParaRPr lang="en-US" altLang="ja-JP" sz="1600" dirty="0">
              <a:solidFill>
                <a:prstClr val="black"/>
              </a:solidFill>
              <a:latin typeface="ＭＳ Ｐゴシック"/>
            </a:endParaRPr>
          </a:p>
          <a:p>
            <a:pPr marL="355600" indent="-177800">
              <a:defRPr/>
            </a:pPr>
            <a:r>
              <a:rPr lang="ja-JP" altLang="en-US" sz="1600" dirty="0">
                <a:solidFill>
                  <a:prstClr val="black"/>
                </a:solidFill>
                <a:latin typeface="ＭＳ Ｐゴシック"/>
              </a:rPr>
              <a:t>　支えないこととする。（対象：</a:t>
            </a:r>
            <a:r>
              <a:rPr lang="ja-JP" altLang="en-US" sz="1600" dirty="0">
                <a:solidFill>
                  <a:prstClr val="black"/>
                </a:solidFill>
              </a:rPr>
              <a:t>緩和ケア診療加算、外来緩和ケア管理料、</a:t>
            </a:r>
            <a:r>
              <a:rPr lang="ja-JP" altLang="ja-JP" sz="1600" dirty="0">
                <a:solidFill>
                  <a:prstClr val="black"/>
                </a:solidFill>
              </a:rPr>
              <a:t>栄養サポートチーム加算</a:t>
            </a:r>
            <a:r>
              <a:rPr lang="ja-JP" altLang="en-US" sz="1600" dirty="0">
                <a:solidFill>
                  <a:prstClr val="black"/>
                </a:solidFill>
              </a:rPr>
              <a:t>）</a:t>
            </a:r>
            <a:endParaRPr lang="en-US" altLang="ja-JP" sz="1600"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endParaRPr lang="en-US" altLang="ja-JP" dirty="0">
              <a:solidFill>
                <a:prstClr val="black"/>
              </a:solidFill>
              <a:latin typeface="ＭＳ Ｐゴシック"/>
            </a:endParaRPr>
          </a:p>
          <a:p>
            <a:pPr marL="355600" indent="-177800">
              <a:defRPr/>
            </a:pPr>
            <a:r>
              <a:rPr lang="ja-JP" altLang="en-US" sz="1600" dirty="0">
                <a:solidFill>
                  <a:prstClr val="black"/>
                </a:solidFill>
                <a:latin typeface="ＭＳ Ｐゴシック"/>
              </a:rPr>
              <a:t>③　職員の専従が要件となっている精神科専門療法（精神科作業療法、精神科ショート・ケア等）について、当該業務を実施していない時間帯については、当該業務と関連する他の業務に従事しても差し支えないこととする。また、当該業務と他の業務が異なる時間帯に実施される場合は、他の業務の専従者として届け出ることを可能とする。</a:t>
            </a:r>
            <a:endParaRPr lang="en-US" altLang="ja-JP" sz="1600" dirty="0">
              <a:solidFill>
                <a:prstClr val="black"/>
              </a:solidFill>
              <a:latin typeface="ＭＳ Ｐゴシック"/>
            </a:endParaRPr>
          </a:p>
          <a:p>
            <a:pPr marL="355600" indent="-177800">
              <a:defRPr/>
            </a:pPr>
            <a:r>
              <a:rPr lang="ja-JP" altLang="en-US" sz="1600" dirty="0">
                <a:solidFill>
                  <a:prstClr val="black"/>
                </a:solidFill>
                <a:latin typeface="ＭＳ Ｐゴシック"/>
              </a:rPr>
              <a:t>④　一定程度以上の水準のリハビリテーションの提供</a:t>
            </a:r>
            <a:r>
              <a:rPr lang="en-US" altLang="ja-JP" baseline="40000" dirty="0">
                <a:solidFill>
                  <a:prstClr val="black"/>
                </a:solidFill>
              </a:rPr>
              <a:t>※</a:t>
            </a:r>
            <a:r>
              <a:rPr lang="ja-JP" altLang="en-US" sz="1600" dirty="0">
                <a:solidFill>
                  <a:prstClr val="black"/>
                </a:solidFill>
                <a:latin typeface="ＭＳ Ｐゴシック"/>
              </a:rPr>
              <a:t>や外来リハビリテーション等を実施している医療機関については、回復期リハビリテーション病棟入院料におけるリハビリ専門職の病棟専従の要件を緩和し、入院中の患者に対する退院前の訪問指導や退院後３か月以内の患者に対する外来リハビリテーション等を実施しても差し支えないこととする。</a:t>
            </a:r>
            <a:endParaRPr lang="en-US" altLang="ja-JP" sz="1600" dirty="0">
              <a:solidFill>
                <a:prstClr val="black"/>
              </a:solidFill>
              <a:latin typeface="ＭＳ Ｐゴシック"/>
            </a:endParaRPr>
          </a:p>
        </p:txBody>
      </p:sp>
      <p:sp>
        <p:nvSpPr>
          <p:cNvPr id="11" name="Rectangle 2"/>
          <p:cNvSpPr txBox="1">
            <a:spLocks noChangeArrowheads="1"/>
          </p:cNvSpPr>
          <p:nvPr/>
        </p:nvSpPr>
        <p:spPr>
          <a:xfrm>
            <a:off x="112581" y="498763"/>
            <a:ext cx="257610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ja-JP" altLang="en-US" sz="2000" kern="0" dirty="0">
                <a:solidFill>
                  <a:prstClr val="black"/>
                </a:solidFill>
                <a:latin typeface="ＭＳ Ｐゴシック" panose="020B0600070205080204" pitchFamily="50" charset="-128"/>
              </a:rPr>
              <a:t>（２）専従要件の緩和</a:t>
            </a:r>
          </a:p>
        </p:txBody>
      </p:sp>
      <p:sp>
        <p:nvSpPr>
          <p:cNvPr id="13" name="正方形/長方形 12"/>
          <p:cNvSpPr/>
          <p:nvPr/>
        </p:nvSpPr>
        <p:spPr>
          <a:xfrm>
            <a:off x="4870866" y="1432460"/>
            <a:ext cx="4955215" cy="261610"/>
          </a:xfrm>
          <a:prstGeom prst="rect">
            <a:avLst/>
          </a:prstGeom>
        </p:spPr>
        <p:txBody>
          <a:bodyPr wrap="square">
            <a:spAutoFit/>
          </a:bodyPr>
          <a:lstStyle/>
          <a:p>
            <a:r>
              <a:rPr lang="ja-JP" altLang="en-US" sz="1100" dirty="0">
                <a:solidFill>
                  <a:prstClr val="black"/>
                </a:solidFill>
                <a:latin typeface="ＭＳ Ｐゴシック"/>
              </a:rPr>
              <a:t>（</a:t>
            </a:r>
            <a:r>
              <a:rPr lang="en-US" altLang="ja-JP" sz="1100" dirty="0">
                <a:solidFill>
                  <a:prstClr val="black"/>
                </a:solidFill>
                <a:latin typeface="ＭＳ Ｐゴシック"/>
              </a:rPr>
              <a:t>※</a:t>
            </a:r>
            <a:r>
              <a:rPr lang="ja-JP" altLang="en-US" sz="1100" dirty="0">
                <a:solidFill>
                  <a:prstClr val="black"/>
                </a:solidFill>
                <a:latin typeface="ＭＳ Ｐゴシック"/>
              </a:rPr>
              <a:t>専従は他の業務との兼務が原則不可、専任は他の業務との兼務が可能）</a:t>
            </a:r>
            <a:endParaRPr lang="en-US" altLang="ja-JP" sz="1100" dirty="0">
              <a:solidFill>
                <a:prstClr val="black"/>
              </a:solidFill>
              <a:latin typeface="ＭＳ Ｐゴシック"/>
            </a:endParaRPr>
          </a:p>
        </p:txBody>
      </p:sp>
      <p:graphicFrame>
        <p:nvGraphicFramePr>
          <p:cNvPr id="15" name="表 14"/>
          <p:cNvGraphicFramePr>
            <a:graphicFrameLocks noGrp="1"/>
          </p:cNvGraphicFramePr>
          <p:nvPr>
            <p:extLst/>
          </p:nvPr>
        </p:nvGraphicFramePr>
        <p:xfrm>
          <a:off x="272484" y="2989327"/>
          <a:ext cx="3960000" cy="134112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179453">
                <a:tc>
                  <a:txBody>
                    <a:bodyPr/>
                    <a:lstStyle/>
                    <a:p>
                      <a:pPr algn="ctr"/>
                      <a:r>
                        <a:rPr kumimoji="1" lang="ja-JP" altLang="en-US" sz="1400" dirty="0">
                          <a:latin typeface="+mn-ea"/>
                          <a:ea typeface="+mn-ea"/>
                        </a:rPr>
                        <a:t>（例）　現行（緩和ケア診療加算）</a:t>
                      </a:r>
                    </a:p>
                  </a:txBody>
                  <a:tcPr marL="99060" marR="99060" anchor="ctr"/>
                </a:tc>
                <a:extLst>
                  <a:ext uri="{0D108BD9-81ED-4DB2-BD59-A6C34878D82A}">
                    <a16:rowId xmlns="" xmlns:a16="http://schemas.microsoft.com/office/drawing/2014/main" val="10000"/>
                  </a:ext>
                </a:extLst>
              </a:tr>
              <a:tr h="720000">
                <a:tc>
                  <a:txBody>
                    <a:bodyPr/>
                    <a:lstStyle/>
                    <a:p>
                      <a:pPr marL="0" indent="0">
                        <a:spcBef>
                          <a:spcPts val="600"/>
                        </a:spcBef>
                        <a:defRPr/>
                      </a:pPr>
                      <a:r>
                        <a:rPr lang="ja-JP" altLang="en-US" sz="1400" dirty="0">
                          <a:solidFill>
                            <a:prstClr val="black"/>
                          </a:solidFill>
                          <a:latin typeface="ＭＳ Ｐゴシック"/>
                        </a:rPr>
                        <a:t>緩和ケアチーム（医師２名、看護師１名、薬剤師１名）について、少なくとも医師のいずれか１人及び看護師が専従であること。</a:t>
                      </a: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178982">
                <a:tc>
                  <a:txBody>
                    <a:bodyPr/>
                    <a:lstStyle/>
                    <a:p>
                      <a:pPr marL="0" indent="180975" algn="ctr">
                        <a:spcBef>
                          <a:spcPts val="600"/>
                        </a:spcBef>
                        <a:defRPr/>
                      </a:pPr>
                      <a:r>
                        <a:rPr lang="en-US" altLang="ja-JP" sz="1400" dirty="0">
                          <a:solidFill>
                            <a:prstClr val="black"/>
                          </a:solidFill>
                          <a:latin typeface="ＭＳ Ｐゴシック"/>
                        </a:rPr>
                        <a:t>400</a:t>
                      </a:r>
                      <a:r>
                        <a:rPr lang="ja-JP" altLang="en-US" sz="1400" dirty="0">
                          <a:solidFill>
                            <a:prstClr val="black"/>
                          </a:solidFill>
                          <a:latin typeface="ＭＳ Ｐゴシック"/>
                        </a:rPr>
                        <a:t>点</a:t>
                      </a: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graphicFrame>
        <p:nvGraphicFramePr>
          <p:cNvPr id="16" name="表 15"/>
          <p:cNvGraphicFramePr>
            <a:graphicFrameLocks noGrp="1"/>
          </p:cNvGraphicFramePr>
          <p:nvPr>
            <p:extLst/>
          </p:nvPr>
        </p:nvGraphicFramePr>
        <p:xfrm>
          <a:off x="5152456" y="3025171"/>
          <a:ext cx="4392000" cy="1341120"/>
        </p:xfrm>
        <a:graphic>
          <a:graphicData uri="http://schemas.openxmlformats.org/drawingml/2006/table">
            <a:tbl>
              <a:tblPr firstRow="1" bandRow="1">
                <a:tableStyleId>{9DCAF9ED-07DC-4A11-8D7F-57B35C25682E}</a:tableStyleId>
              </a:tblPr>
              <a:tblGrid>
                <a:gridCol w="4392000">
                  <a:extLst>
                    <a:ext uri="{9D8B030D-6E8A-4147-A177-3AD203B41FA5}">
                      <a16:colId xmlns="" xmlns:a16="http://schemas.microsoft.com/office/drawing/2014/main" val="20000"/>
                    </a:ext>
                  </a:extLst>
                </a:gridCol>
              </a:tblGrid>
              <a:tr h="190188">
                <a:tc>
                  <a:txBody>
                    <a:bodyPr/>
                    <a:lstStyle/>
                    <a:p>
                      <a:pPr algn="ctr"/>
                      <a:r>
                        <a:rPr kumimoji="1" lang="ja-JP" altLang="en-US" sz="1400" dirty="0">
                          <a:latin typeface="+mn-ea"/>
                          <a:ea typeface="+mn-ea"/>
                        </a:rPr>
                        <a:t>（例）　</a:t>
                      </a:r>
                      <a:r>
                        <a:rPr kumimoji="1" lang="ja-JP" altLang="en-US" sz="1400" u="none" dirty="0">
                          <a:latin typeface="+mn-ea"/>
                          <a:ea typeface="+mn-ea"/>
                        </a:rPr>
                        <a:t>改定後（緩和ケア診療加算）</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400" b="1" i="0" u="sng" strike="noStrike" cap="none" normalizeH="0" baseline="0" dirty="0">
                          <a:ln>
                            <a:noFill/>
                          </a:ln>
                          <a:solidFill>
                            <a:srgbClr val="0070C0"/>
                          </a:solidFill>
                          <a:effectLst/>
                          <a:latin typeface="+mn-ea"/>
                          <a:ea typeface="+mn-ea"/>
                          <a:cs typeface="メイリオ" pitchFamily="50" charset="-128"/>
                        </a:rPr>
                        <a:t>緩和ケアチームのうちいずれか１人は専従であること。ただし、当該緩和ケアチームが診療する患者数が１日に </a:t>
                      </a:r>
                      <a:r>
                        <a:rPr kumimoji="1" lang="en-US" altLang="ja-JP" sz="1400" b="1" i="0" u="sng" strike="noStrike" cap="none" normalizeH="0" baseline="0" dirty="0">
                          <a:ln>
                            <a:noFill/>
                          </a:ln>
                          <a:solidFill>
                            <a:srgbClr val="0070C0"/>
                          </a:solidFill>
                          <a:effectLst/>
                          <a:latin typeface="+mn-ea"/>
                          <a:ea typeface="+mn-ea"/>
                          <a:cs typeface="メイリオ" pitchFamily="50" charset="-128"/>
                        </a:rPr>
                        <a:t>15</a:t>
                      </a:r>
                      <a:r>
                        <a:rPr kumimoji="1" lang="ja-JP" altLang="en-US" sz="1400" b="1" i="0" u="sng" strike="noStrike" cap="none" normalizeH="0" baseline="0" dirty="0">
                          <a:ln>
                            <a:noFill/>
                          </a:ln>
                          <a:solidFill>
                            <a:srgbClr val="0070C0"/>
                          </a:solidFill>
                          <a:effectLst/>
                          <a:latin typeface="+mn-ea"/>
                          <a:ea typeface="+mn-ea"/>
                          <a:cs typeface="メイリオ" pitchFamily="50" charset="-128"/>
                        </a:rPr>
                        <a:t>人以内である場合は、いずれも専任で差し支えない。</a:t>
                      </a:r>
                    </a:p>
                  </a:txBody>
                  <a:tcPr marL="99060" marR="99060" horzOverflow="overflow"/>
                </a:tc>
                <a:extLst>
                  <a:ext uri="{0D108BD9-81ED-4DB2-BD59-A6C34878D82A}">
                    <a16:rowId xmlns="" xmlns:a16="http://schemas.microsoft.com/office/drawing/2014/main" val="10001"/>
                  </a:ext>
                </a:extLst>
              </a:tr>
              <a:tr h="18968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400" b="1" i="0" u="sng" strike="noStrike" cap="none" normalizeH="0" baseline="0" dirty="0">
                          <a:ln>
                            <a:noFill/>
                          </a:ln>
                          <a:solidFill>
                            <a:srgbClr val="0070C0"/>
                          </a:solidFill>
                          <a:effectLst/>
                          <a:latin typeface="+mn-ea"/>
                          <a:ea typeface="+mn-ea"/>
                          <a:cs typeface="メイリオ" pitchFamily="50" charset="-128"/>
                        </a:rPr>
                        <a:t>390</a:t>
                      </a:r>
                      <a:r>
                        <a:rPr kumimoji="1" lang="ja-JP" altLang="en-US" sz="1400" b="1" i="0" u="sng" strike="noStrike" cap="none" normalizeH="0" baseline="0" dirty="0">
                          <a:ln>
                            <a:noFill/>
                          </a:ln>
                          <a:solidFill>
                            <a:srgbClr val="0070C0"/>
                          </a:solidFill>
                          <a:effectLst/>
                          <a:latin typeface="+mn-ea"/>
                          <a:ea typeface="+mn-ea"/>
                          <a:cs typeface="メイリオ" pitchFamily="50" charset="-128"/>
                        </a:rPr>
                        <a:t>点</a:t>
                      </a:r>
                    </a:p>
                  </a:txBody>
                  <a:tcPr marL="99060" marR="99060" horzOverflow="overflow"/>
                </a:tc>
                <a:extLst>
                  <a:ext uri="{0D108BD9-81ED-4DB2-BD59-A6C34878D82A}">
                    <a16:rowId xmlns="" xmlns:a16="http://schemas.microsoft.com/office/drawing/2014/main" val="10002"/>
                  </a:ext>
                </a:extLst>
              </a:tr>
            </a:tbl>
          </a:graphicData>
        </a:graphic>
      </p:graphicFrame>
      <p:sp>
        <p:nvSpPr>
          <p:cNvPr id="17" name="右矢印 16"/>
          <p:cNvSpPr/>
          <p:nvPr/>
        </p:nvSpPr>
        <p:spPr>
          <a:xfrm>
            <a:off x="4433824" y="3203176"/>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pic>
        <p:nvPicPr>
          <p:cNvPr id="18" name="図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70535" y="1727453"/>
            <a:ext cx="819142" cy="1297725"/>
          </a:xfrm>
          <a:prstGeom prst="rect">
            <a:avLst/>
          </a:prstGeom>
        </p:spPr>
      </p:pic>
      <p:sp>
        <p:nvSpPr>
          <p:cNvPr id="2" name="正方形/長方形 1"/>
          <p:cNvSpPr/>
          <p:nvPr/>
        </p:nvSpPr>
        <p:spPr>
          <a:xfrm>
            <a:off x="98559" y="750222"/>
            <a:ext cx="9689654" cy="682238"/>
          </a:xfrm>
          <a:prstGeom prst="rect">
            <a:avLst/>
          </a:prstGeom>
        </p:spPr>
        <p:txBody>
          <a:bodyPr wrap="square">
            <a:spAutoFit/>
          </a:bodyPr>
          <a:lstStyle/>
          <a:p>
            <a:pPr marL="177800" indent="-177800">
              <a:buFont typeface="Wingdings" pitchFamily="2" charset="2"/>
              <a:buChar char="Ø"/>
              <a:defRPr/>
            </a:pPr>
            <a:endParaRPr lang="en-US" altLang="ja-JP" sz="500" dirty="0">
              <a:solidFill>
                <a:prstClr val="black"/>
              </a:solidFill>
              <a:latin typeface="ＭＳ Ｐゴシック"/>
            </a:endParaRPr>
          </a:p>
          <a:p>
            <a:pPr marL="177800" indent="-177800">
              <a:lnSpc>
                <a:spcPts val="2000"/>
              </a:lnSpc>
              <a:buFont typeface="Wingdings" pitchFamily="2" charset="2"/>
              <a:buChar char="Ø"/>
              <a:defRPr/>
            </a:pPr>
            <a:r>
              <a:rPr lang="ja-JP" altLang="en-US" dirty="0">
                <a:solidFill>
                  <a:prstClr val="black"/>
                </a:solidFill>
                <a:latin typeface="ＭＳ Ｐゴシック"/>
              </a:rPr>
              <a:t>　</a:t>
            </a:r>
            <a:r>
              <a:rPr lang="ja-JP" altLang="ja-JP" dirty="0">
                <a:solidFill>
                  <a:prstClr val="black"/>
                </a:solidFill>
              </a:rPr>
              <a:t>より効率的な医療提供を可能とする観点から、医療従事者の専従要件</a:t>
            </a:r>
            <a:r>
              <a:rPr lang="en-US" altLang="ja-JP" baseline="40000" dirty="0">
                <a:solidFill>
                  <a:prstClr val="black"/>
                </a:solidFill>
              </a:rPr>
              <a:t>※</a:t>
            </a:r>
            <a:r>
              <a:rPr lang="ja-JP" altLang="ja-JP" dirty="0">
                <a:solidFill>
                  <a:prstClr val="black"/>
                </a:solidFill>
              </a:rPr>
              <a:t>について、医療提供の質の確保に配慮しつつ、より弾力的な運用が可能となるように見直す</a:t>
            </a:r>
            <a:r>
              <a:rPr lang="ja-JP" altLang="en-US" dirty="0">
                <a:solidFill>
                  <a:prstClr val="black"/>
                </a:solidFill>
                <a:latin typeface="ＭＳ Ｐゴシック"/>
              </a:rPr>
              <a:t>。</a:t>
            </a:r>
            <a:endParaRPr lang="en-US" altLang="ja-JP" dirty="0">
              <a:solidFill>
                <a:prstClr val="black"/>
              </a:solidFill>
              <a:latin typeface="ＭＳ Ｐゴシック"/>
            </a:endParaRPr>
          </a:p>
        </p:txBody>
      </p:sp>
      <p:sp>
        <p:nvSpPr>
          <p:cNvPr id="12" name="Rectangle 2"/>
          <p:cNvSpPr>
            <a:spLocks noChangeArrowheads="1"/>
          </p:cNvSpPr>
          <p:nvPr/>
        </p:nvSpPr>
        <p:spPr bwMode="auto">
          <a:xfrm>
            <a:off x="101147" y="17793"/>
            <a:ext cx="9687066" cy="4809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1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正方形/長方形 18"/>
          <p:cNvSpPr/>
          <p:nvPr/>
        </p:nvSpPr>
        <p:spPr>
          <a:xfrm>
            <a:off x="6951511" y="6200119"/>
            <a:ext cx="2736304" cy="261610"/>
          </a:xfrm>
          <a:prstGeom prst="rect">
            <a:avLst/>
          </a:prstGeom>
        </p:spPr>
        <p:txBody>
          <a:bodyPr wrap="square">
            <a:spAutoFit/>
          </a:bodyPr>
          <a:lstStyle/>
          <a:p>
            <a:r>
              <a:rPr lang="en-US" altLang="ja-JP" sz="1100" dirty="0">
                <a:solidFill>
                  <a:prstClr val="black"/>
                </a:solidFill>
                <a:latin typeface="ＭＳ Ｐゴシック"/>
              </a:rPr>
              <a:t>※</a:t>
            </a:r>
            <a:r>
              <a:rPr lang="ja-JP" altLang="en-US" sz="1100" dirty="0">
                <a:solidFill>
                  <a:prstClr val="black"/>
                </a:solidFill>
                <a:latin typeface="ＭＳ Ｐゴシック"/>
              </a:rPr>
              <a:t>　リハビリテーション実績指数が３７以上</a:t>
            </a:r>
            <a:endParaRPr lang="en-US" altLang="ja-JP" sz="1100" dirty="0">
              <a:solidFill>
                <a:prstClr val="black"/>
              </a:solidFill>
              <a:latin typeface="ＭＳ Ｐゴシック"/>
            </a:endParaRPr>
          </a:p>
        </p:txBody>
      </p:sp>
      <p:sp>
        <p:nvSpPr>
          <p:cNvPr id="20" name="テキスト ボックス 19"/>
          <p:cNvSpPr txBox="1"/>
          <p:nvPr/>
        </p:nvSpPr>
        <p:spPr>
          <a:xfrm>
            <a:off x="8670968" y="2875130"/>
            <a:ext cx="107125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81-82</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740-741</a:t>
            </a:r>
          </a:p>
        </p:txBody>
      </p:sp>
    </p:spTree>
    <p:extLst>
      <p:ext uri="{BB962C8B-B14F-4D97-AF65-F5344CB8AC3E}">
        <p14:creationId xmlns:p14="http://schemas.microsoft.com/office/powerpoint/2010/main" val="213612314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2921" y="715212"/>
            <a:ext cx="9689654" cy="5688000"/>
          </a:xfrm>
          <a:prstGeom prst="rect">
            <a:avLst/>
          </a:prstGeom>
          <a:noFill/>
          <a:ln w="9525">
            <a:noFill/>
            <a:miter lim="800000"/>
            <a:headEnd/>
            <a:tailEnd/>
          </a:ln>
        </p:spPr>
        <p:txBody>
          <a:bodyPr tIns="108000"/>
          <a:lstStyle/>
          <a:p>
            <a:pPr marL="177800" indent="-177800">
              <a:lnSpc>
                <a:spcPts val="2000"/>
              </a:lnSpc>
              <a:buFont typeface="Wingdings" pitchFamily="2" charset="2"/>
              <a:buChar char="Ø"/>
              <a:defRPr/>
            </a:pPr>
            <a:r>
              <a:rPr lang="ja-JP" altLang="en-US" dirty="0">
                <a:solidFill>
                  <a:prstClr val="black"/>
                </a:solidFill>
                <a:latin typeface="ＭＳ Ｐゴシック"/>
              </a:rPr>
              <a:t>　</a:t>
            </a:r>
            <a:r>
              <a:rPr lang="ja-JP" altLang="ja-JP" dirty="0">
                <a:solidFill>
                  <a:prstClr val="black"/>
                </a:solidFill>
                <a:latin typeface="ＭＳ Ｐゴシック"/>
              </a:rPr>
              <a:t>病院に勤務する医療従事者の勤務環境改善の取組がさらに進むよう、総合入院体制加算の要件となっている病院勤務医の負担軽減等の体制について、</a:t>
            </a:r>
            <a:r>
              <a:rPr lang="ja-JP" altLang="ja-JP" u="sng" dirty="0">
                <a:solidFill>
                  <a:srgbClr val="0070C0"/>
                </a:solidFill>
                <a:latin typeface="ＭＳ Ｐゴシック"/>
              </a:rPr>
              <a:t>対象を病院に勤務する医療従事者全体に拡大</a:t>
            </a:r>
            <a:r>
              <a:rPr lang="ja-JP" altLang="ja-JP" dirty="0">
                <a:solidFill>
                  <a:prstClr val="black"/>
                </a:solidFill>
                <a:latin typeface="ＭＳ Ｐゴシック"/>
              </a:rPr>
              <a:t>し、取組内容を整理する</a:t>
            </a:r>
            <a:r>
              <a:rPr lang="ja-JP" altLang="en-US" dirty="0">
                <a:solidFill>
                  <a:prstClr val="black"/>
                </a:solidFill>
                <a:latin typeface="ＭＳ Ｐゴシック"/>
              </a:rPr>
              <a:t>。</a:t>
            </a:r>
            <a:endParaRPr lang="en-US" altLang="ja-JP" dirty="0">
              <a:solidFill>
                <a:prstClr val="black"/>
              </a:solidFill>
              <a:latin typeface="ＭＳ Ｐゴシック"/>
            </a:endParaRPr>
          </a:p>
          <a:p>
            <a:endParaRPr lang="en-US" altLang="ja-JP" sz="1400" u="sng" dirty="0">
              <a:solidFill>
                <a:prstClr val="black"/>
              </a:solidFill>
              <a:latin typeface="ＭＳ Ｐゴシック"/>
            </a:endParaRPr>
          </a:p>
          <a:p>
            <a:r>
              <a:rPr lang="ja-JP" altLang="en-US" sz="1400" dirty="0">
                <a:solidFill>
                  <a:prstClr val="black"/>
                </a:solidFill>
                <a:latin typeface="ＭＳ Ｐゴシック"/>
              </a:rPr>
              <a:t>　</a:t>
            </a:r>
            <a:endParaRPr lang="ja-JP" altLang="ja-JP" sz="1400" dirty="0">
              <a:solidFill>
                <a:prstClr val="black"/>
              </a:solidFill>
              <a:latin typeface="ＭＳ Ｐゴシック"/>
            </a:endParaRPr>
          </a:p>
        </p:txBody>
      </p:sp>
      <p:graphicFrame>
        <p:nvGraphicFramePr>
          <p:cNvPr id="16" name="表 15"/>
          <p:cNvGraphicFramePr>
            <a:graphicFrameLocks noGrp="1"/>
          </p:cNvGraphicFramePr>
          <p:nvPr>
            <p:extLst/>
          </p:nvPr>
        </p:nvGraphicFramePr>
        <p:xfrm>
          <a:off x="449422" y="1676372"/>
          <a:ext cx="8987941" cy="5036820"/>
        </p:xfrm>
        <a:graphic>
          <a:graphicData uri="http://schemas.openxmlformats.org/drawingml/2006/table">
            <a:tbl>
              <a:tblPr firstRow="1" bandRow="1">
                <a:tableStyleId>{9DCAF9ED-07DC-4A11-8D7F-57B35C25682E}</a:tableStyleId>
              </a:tblPr>
              <a:tblGrid>
                <a:gridCol w="8987941">
                  <a:extLst>
                    <a:ext uri="{9D8B030D-6E8A-4147-A177-3AD203B41FA5}">
                      <a16:colId xmlns="" xmlns:a16="http://schemas.microsoft.com/office/drawing/2014/main" val="20000"/>
                    </a:ext>
                  </a:extLst>
                </a:gridCol>
              </a:tblGrid>
              <a:tr h="29969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改定後（総合入院体制加算　</a:t>
                      </a:r>
                      <a:r>
                        <a:rPr kumimoji="1" lang="ja-JP" altLang="en-US" sz="1600" b="1" dirty="0"/>
                        <a:t>施設基準（抜粋））</a:t>
                      </a:r>
                    </a:p>
                  </a:txBody>
                  <a:tcPr marL="99060" marR="99060" anchor="ctr"/>
                </a:tc>
                <a:extLst>
                  <a:ext uri="{0D108BD9-81ED-4DB2-BD59-A6C34878D82A}">
                    <a16:rowId xmlns="" xmlns:a16="http://schemas.microsoft.com/office/drawing/2014/main" val="10000"/>
                  </a:ext>
                </a:extLst>
              </a:tr>
              <a:tr h="299695">
                <a:tc>
                  <a:txBody>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lang="ja-JP" altLang="ja-JP" sz="1400" dirty="0">
                          <a:solidFill>
                            <a:prstClr val="black"/>
                          </a:solidFill>
                          <a:latin typeface="+mn-ea"/>
                          <a:ea typeface="+mn-ea"/>
                        </a:rPr>
                        <a:t>病院に勤務する医療従事者の負担の軽減及び処遇の改善に資する体制として、次の体制を整備。</a:t>
                      </a:r>
                    </a:p>
                  </a:txBody>
                  <a:tcPr marL="99060" marR="99060" horzOverflow="overflow"/>
                </a:tc>
                <a:extLst>
                  <a:ext uri="{0D108BD9-81ED-4DB2-BD59-A6C34878D82A}">
                    <a16:rowId xmlns="" xmlns:a16="http://schemas.microsoft.com/office/drawing/2014/main" val="10001"/>
                  </a:ext>
                </a:extLst>
              </a:tr>
              <a:tr h="509482">
                <a:tc>
                  <a:txBody>
                    <a:bodyPr/>
                    <a:lstStyle/>
                    <a:p>
                      <a:pPr marL="180975" indent="-180975">
                        <a:spcBef>
                          <a:spcPts val="300"/>
                        </a:spcBef>
                        <a:defRPr/>
                      </a:pPr>
                      <a:r>
                        <a:rPr lang="ja-JP" altLang="ja-JP" sz="1400" dirty="0">
                          <a:solidFill>
                            <a:prstClr val="black"/>
                          </a:solidFill>
                          <a:latin typeface="ＭＳ Ｐゴシック"/>
                        </a:rPr>
                        <a:t>ア　医療従事者の負担の軽減及び処遇の改善に関し、当該病院に勤務する医療従事者の勤務状況を把握し、その改善の必要性等について提言するための</a:t>
                      </a:r>
                      <a:r>
                        <a:rPr lang="ja-JP" altLang="ja-JP" sz="1400" b="1" dirty="0">
                          <a:solidFill>
                            <a:srgbClr val="0070C0"/>
                          </a:solidFill>
                          <a:latin typeface="ＭＳ Ｐゴシック"/>
                        </a:rPr>
                        <a:t>責任者を配置</a:t>
                      </a:r>
                      <a:r>
                        <a:rPr lang="ja-JP" altLang="en-US" sz="1400" b="1" dirty="0">
                          <a:solidFill>
                            <a:srgbClr val="0070C0"/>
                          </a:solidFill>
                          <a:latin typeface="ＭＳ Ｐゴシック"/>
                        </a:rPr>
                        <a:t>。</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2"/>
                  </a:ext>
                </a:extLst>
              </a:tr>
              <a:tr h="726761">
                <a:tc>
                  <a:txBody>
                    <a:bodyPr/>
                    <a:lstStyle/>
                    <a:p>
                      <a:pPr marL="180975" indent="-180975">
                        <a:spcBef>
                          <a:spcPts val="300"/>
                        </a:spcBef>
                        <a:defRPr/>
                      </a:pPr>
                      <a:r>
                        <a:rPr lang="ja-JP" altLang="ja-JP" sz="1400" dirty="0">
                          <a:solidFill>
                            <a:prstClr val="black"/>
                          </a:solidFill>
                          <a:latin typeface="ＭＳ Ｐゴシック"/>
                        </a:rPr>
                        <a:t>イ　</a:t>
                      </a:r>
                      <a:r>
                        <a:rPr lang="ja-JP" altLang="ja-JP" sz="1400" b="1" u="sng" dirty="0">
                          <a:solidFill>
                            <a:srgbClr val="0070C0"/>
                          </a:solidFill>
                          <a:latin typeface="ＭＳ Ｐゴシック"/>
                        </a:rPr>
                        <a:t>多職種からなる役割分担推進のための委員会又は会議</a:t>
                      </a:r>
                      <a:r>
                        <a:rPr lang="en-US" altLang="ja-JP" sz="1400" b="1" u="sng" baseline="30000" dirty="0">
                          <a:solidFill>
                            <a:srgbClr val="0070C0"/>
                          </a:solidFill>
                          <a:latin typeface="ＭＳ Ｐゴシック"/>
                        </a:rPr>
                        <a:t>※</a:t>
                      </a:r>
                      <a:r>
                        <a:rPr lang="ja-JP" altLang="ja-JP" sz="1400" b="1" u="sng" dirty="0">
                          <a:solidFill>
                            <a:srgbClr val="0070C0"/>
                          </a:solidFill>
                          <a:latin typeface="ＭＳ Ｐゴシック"/>
                        </a:rPr>
                        <a:t>を設置</a:t>
                      </a:r>
                      <a:r>
                        <a:rPr lang="ja-JP" altLang="ja-JP" sz="1400" dirty="0">
                          <a:solidFill>
                            <a:prstClr val="black"/>
                          </a:solidFill>
                          <a:latin typeface="ＭＳ Ｐゴシック"/>
                        </a:rPr>
                        <a:t>し、</a:t>
                      </a:r>
                      <a:r>
                        <a:rPr lang="ja-JP" altLang="ja-JP" sz="1400" b="1" u="sng" dirty="0">
                          <a:solidFill>
                            <a:srgbClr val="0070C0"/>
                          </a:solidFill>
                          <a:latin typeface="ＭＳ Ｐゴシック"/>
                        </a:rPr>
                        <a:t>「医療従事者の負担の軽減及び処遇の改善に資する計画」を作成</a:t>
                      </a:r>
                      <a:r>
                        <a:rPr lang="ja-JP" altLang="ja-JP" sz="1400" dirty="0">
                          <a:solidFill>
                            <a:prstClr val="black"/>
                          </a:solidFill>
                          <a:latin typeface="ＭＳ Ｐゴシック"/>
                        </a:rPr>
                        <a:t>すること。当該委員会又は会議は、当該計画の達成状況の評価を行う際</a:t>
                      </a:r>
                      <a:r>
                        <a:rPr lang="ja-JP" altLang="en-US" sz="1400" dirty="0">
                          <a:solidFill>
                            <a:prstClr val="black"/>
                          </a:solidFill>
                          <a:latin typeface="ＭＳ Ｐゴシック"/>
                        </a:rPr>
                        <a:t>等、</a:t>
                      </a:r>
                      <a:r>
                        <a:rPr lang="ja-JP" altLang="ja-JP" sz="1400" dirty="0">
                          <a:solidFill>
                            <a:prstClr val="black"/>
                          </a:solidFill>
                          <a:latin typeface="ＭＳ Ｐゴシック"/>
                        </a:rPr>
                        <a:t>必要に応じて開催</a:t>
                      </a:r>
                      <a:r>
                        <a:rPr lang="ja-JP" altLang="en-US" sz="1400" dirty="0">
                          <a:solidFill>
                            <a:prstClr val="black"/>
                          </a:solidFill>
                          <a:latin typeface="ＭＳ Ｐゴシック"/>
                        </a:rPr>
                        <a:t>。</a:t>
                      </a:r>
                      <a:endParaRPr lang="en-US" altLang="ja-JP" sz="1400" dirty="0">
                        <a:solidFill>
                          <a:prstClr val="black"/>
                        </a:solidFill>
                        <a:latin typeface="ＭＳ Ｐゴシック"/>
                      </a:endParaRPr>
                    </a:p>
                    <a:p>
                      <a:pPr marL="542925" marR="0" lvl="0" indent="-180975" algn="l" defTabSz="914400" rtl="0" eaLnBrk="1" fontAlgn="auto" latinLnBrk="0" hangingPunct="1">
                        <a:lnSpc>
                          <a:spcPct val="100000"/>
                        </a:lnSpc>
                        <a:spcBef>
                          <a:spcPts val="3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a:ea typeface="+mn-ea"/>
                          <a:cs typeface="+mn-cs"/>
                        </a:rPr>
                        <a:t>当該保険医療機関における安全衛生委員会等既存の委員会を活用</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して</a:t>
                      </a:r>
                      <a:r>
                        <a:rPr kumimoji="1" lang="ja-JP" altLang="ja-JP" sz="1200" b="0" i="0" u="none" strike="noStrike" kern="1200" cap="none" spc="0" normalizeH="0" baseline="0" noProof="0" dirty="0">
                          <a:ln>
                            <a:noFill/>
                          </a:ln>
                          <a:solidFill>
                            <a:prstClr val="black"/>
                          </a:solidFill>
                          <a:effectLst/>
                          <a:uLnTx/>
                          <a:uFillTx/>
                          <a:latin typeface="ＭＳ Ｐゴシック"/>
                          <a:ea typeface="+mn-ea"/>
                          <a:cs typeface="+mn-cs"/>
                        </a:rPr>
                        <a:t>差し支えない。</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txBody>
                  <a:tcPr marL="99060" marR="99060" horzOverflow="overflow"/>
                </a:tc>
                <a:extLst>
                  <a:ext uri="{0D108BD9-81ED-4DB2-BD59-A6C34878D82A}">
                    <a16:rowId xmlns="" xmlns:a16="http://schemas.microsoft.com/office/drawing/2014/main" val="10003"/>
                  </a:ext>
                </a:extLst>
              </a:tr>
              <a:tr h="509482">
                <a:tc>
                  <a:txBody>
                    <a:bodyPr/>
                    <a:lstStyle/>
                    <a:p>
                      <a:pPr marL="180975" marR="0" lvl="0" indent="-180975" algn="l" defTabSz="914400" rtl="0" eaLnBrk="1" fontAlgn="auto" latinLnBrk="0" hangingPunct="1">
                        <a:lnSpc>
                          <a:spcPct val="100000"/>
                        </a:lnSpc>
                        <a:spcBef>
                          <a:spcPts val="300"/>
                        </a:spcBef>
                        <a:spcAft>
                          <a:spcPts val="0"/>
                        </a:spcAft>
                        <a:buClrTx/>
                        <a:buSzTx/>
                        <a:buFontTx/>
                        <a:buNone/>
                        <a:tabLst/>
                        <a:defRPr/>
                      </a:pPr>
                      <a:r>
                        <a:rPr lang="ja-JP" altLang="ja-JP" sz="1400" dirty="0">
                          <a:solidFill>
                            <a:prstClr val="black"/>
                          </a:solidFill>
                          <a:latin typeface="ＭＳ Ｐゴシック"/>
                        </a:rPr>
                        <a:t>ウ　イの計画は、現状の勤務状況等を把握し、問題点を抽出した上で、具体的な取組み内容と目標達成年次等を含めた医療従事者の負担の軽減及び処遇の改善に資する計画とする。また、当該計画を職員に対して周知徹底している。</a:t>
                      </a:r>
                      <a:endParaRPr lang="en-US" altLang="ja-JP" sz="1400" dirty="0">
                        <a:solidFill>
                          <a:prstClr val="black"/>
                        </a:solidFill>
                        <a:latin typeface="ＭＳ Ｐゴシック"/>
                      </a:endParaRPr>
                    </a:p>
                  </a:txBody>
                  <a:tcPr marL="99060" marR="99060" horzOverflow="overflow"/>
                </a:tc>
                <a:extLst>
                  <a:ext uri="{0D108BD9-81ED-4DB2-BD59-A6C34878D82A}">
                    <a16:rowId xmlns="" xmlns:a16="http://schemas.microsoft.com/office/drawing/2014/main" val="10004"/>
                  </a:ext>
                </a:extLst>
              </a:tr>
              <a:tr h="1783188">
                <a:tc>
                  <a:txBody>
                    <a:bodyPr/>
                    <a:lstStyle/>
                    <a:p>
                      <a:pPr marL="542925" lvl="0" indent="-542925">
                        <a:spcBef>
                          <a:spcPts val="300"/>
                        </a:spcBef>
                      </a:pPr>
                      <a:r>
                        <a:rPr lang="ja-JP" altLang="ja-JP" sz="1400" dirty="0">
                          <a:solidFill>
                            <a:prstClr val="black"/>
                          </a:solidFill>
                          <a:latin typeface="ＭＳ Ｐゴシック"/>
                        </a:rPr>
                        <a:t>エ　</a:t>
                      </a:r>
                      <a:r>
                        <a:rPr lang="ja-JP" altLang="en-US" sz="1400" dirty="0">
                          <a:solidFill>
                            <a:prstClr val="black"/>
                          </a:solidFill>
                          <a:latin typeface="ＭＳ Ｐゴシック"/>
                        </a:rPr>
                        <a:t>イの</a:t>
                      </a:r>
                      <a:r>
                        <a:rPr lang="ja-JP" altLang="ja-JP" sz="1400" b="1" u="sng" dirty="0">
                          <a:solidFill>
                            <a:srgbClr val="0070C0"/>
                          </a:solidFill>
                          <a:latin typeface="ＭＳ Ｐゴシック"/>
                        </a:rPr>
                        <a:t>計画には次に掲げる項目のうち少なくとも２項目以上を含</a:t>
                      </a:r>
                      <a:r>
                        <a:rPr lang="ja-JP" altLang="en-US" sz="1400" b="1" u="sng" dirty="0">
                          <a:solidFill>
                            <a:srgbClr val="0070C0"/>
                          </a:solidFill>
                          <a:latin typeface="ＭＳ Ｐゴシック"/>
                        </a:rPr>
                        <a:t>む</a:t>
                      </a:r>
                      <a:r>
                        <a:rPr lang="ja-JP" altLang="ja-JP" sz="1400" dirty="0">
                          <a:solidFill>
                            <a:prstClr val="black"/>
                          </a:solidFill>
                          <a:latin typeface="ＭＳ Ｐゴシック"/>
                        </a:rPr>
                        <a:t>。</a:t>
                      </a:r>
                    </a:p>
                    <a:p>
                      <a:pPr marL="714375" lvl="0" indent="-171450">
                        <a:spcBef>
                          <a:spcPts val="600"/>
                        </a:spcBef>
                      </a:pPr>
                      <a:r>
                        <a:rPr lang="ja-JP" altLang="ja-JP" sz="1400" dirty="0">
                          <a:solidFill>
                            <a:prstClr val="black"/>
                          </a:solidFill>
                          <a:latin typeface="ＭＳ Ｐゴシック"/>
                        </a:rPr>
                        <a:t>①　外来診療時間の短縮、地域の他の保険医療機関との連携などの外来縮小の取組み（許可病床の数が </a:t>
                      </a:r>
                      <a:r>
                        <a:rPr lang="en-US" altLang="ja-JP" sz="1400" dirty="0">
                          <a:solidFill>
                            <a:prstClr val="black"/>
                          </a:solidFill>
                          <a:latin typeface="ＭＳ Ｐゴシック"/>
                        </a:rPr>
                        <a:t>400</a:t>
                      </a:r>
                      <a:r>
                        <a:rPr lang="ja-JP" altLang="ja-JP" sz="1400" dirty="0">
                          <a:solidFill>
                            <a:prstClr val="black"/>
                          </a:solidFill>
                          <a:latin typeface="ＭＳ Ｐゴシック"/>
                        </a:rPr>
                        <a:t>床以上の病院では、必ず本項目を計画に含むこと。）</a:t>
                      </a:r>
                    </a:p>
                    <a:p>
                      <a:pPr marL="714375" lvl="0" indent="-171450">
                        <a:spcBef>
                          <a:spcPts val="300"/>
                        </a:spcBef>
                      </a:pPr>
                      <a:r>
                        <a:rPr lang="ja-JP" altLang="ja-JP" sz="1400" dirty="0">
                          <a:solidFill>
                            <a:prstClr val="black"/>
                          </a:solidFill>
                          <a:latin typeface="ＭＳ Ｐゴシック"/>
                        </a:rPr>
                        <a:t>②　院内保育所の設置（夜間帯の保育や病児保育の実施が含まれることが望ましい）</a:t>
                      </a:r>
                    </a:p>
                    <a:p>
                      <a:pPr marL="714375" lvl="0" indent="-171450">
                        <a:spcBef>
                          <a:spcPts val="300"/>
                        </a:spcBef>
                      </a:pPr>
                      <a:r>
                        <a:rPr lang="ja-JP" altLang="ja-JP" sz="1400" dirty="0">
                          <a:solidFill>
                            <a:prstClr val="black"/>
                          </a:solidFill>
                          <a:latin typeface="ＭＳ Ｐゴシック"/>
                        </a:rPr>
                        <a:t>③　医師事務作業補助者の配置による病院勤務医の事務作業の負担軽減</a:t>
                      </a:r>
                    </a:p>
                    <a:p>
                      <a:pPr marL="714375" lvl="0" indent="-171450">
                        <a:spcBef>
                          <a:spcPts val="300"/>
                        </a:spcBef>
                      </a:pPr>
                      <a:r>
                        <a:rPr lang="ja-JP" altLang="ja-JP" sz="1400" dirty="0">
                          <a:solidFill>
                            <a:prstClr val="black"/>
                          </a:solidFill>
                          <a:latin typeface="ＭＳ Ｐゴシック"/>
                        </a:rPr>
                        <a:t>④　病院勤務医の時間外・休日・深夜の対応についての負担軽減及び処遇改善</a:t>
                      </a:r>
                    </a:p>
                    <a:p>
                      <a:pPr marL="714375" lvl="0" indent="-171450">
                        <a:spcBef>
                          <a:spcPts val="300"/>
                        </a:spcBef>
                      </a:pPr>
                      <a:r>
                        <a:rPr lang="ja-JP" altLang="ja-JP" sz="1400" dirty="0">
                          <a:solidFill>
                            <a:prstClr val="black"/>
                          </a:solidFill>
                          <a:latin typeface="ＭＳ Ｐゴシック"/>
                        </a:rPr>
                        <a:t>⑤　看護補助者の配置による看護職員の負担軽減</a:t>
                      </a:r>
                      <a:endParaRPr lang="en-US" altLang="ja-JP" sz="1400" dirty="0">
                        <a:solidFill>
                          <a:prstClr val="black"/>
                        </a:solidFill>
                        <a:latin typeface="ＭＳ Ｐゴシック"/>
                      </a:endParaRPr>
                    </a:p>
                    <a:p>
                      <a:pPr marL="714375" lvl="0" indent="-171450">
                        <a:spcBef>
                          <a:spcPts val="300"/>
                        </a:spcBef>
                      </a:pPr>
                      <a:endParaRPr lang="en-US" altLang="ja-JP" sz="1400" dirty="0">
                        <a:solidFill>
                          <a:prstClr val="black"/>
                        </a:solidFill>
                        <a:latin typeface="ＭＳ Ｐゴシック"/>
                      </a:endParaRPr>
                    </a:p>
                    <a:p>
                      <a:pPr marL="714375" lvl="0" indent="-171450">
                        <a:spcBef>
                          <a:spcPts val="300"/>
                        </a:spcBef>
                      </a:pPr>
                      <a:endParaRPr lang="ja-JP" altLang="ja-JP" sz="1400" dirty="0">
                        <a:solidFill>
                          <a:prstClr val="black"/>
                        </a:solidFill>
                        <a:latin typeface="ＭＳ Ｐゴシック"/>
                      </a:endParaRPr>
                    </a:p>
                  </a:txBody>
                  <a:tcPr marL="99060" marR="99060" horzOverflow="overflow"/>
                </a:tc>
                <a:extLst>
                  <a:ext uri="{0D108BD9-81ED-4DB2-BD59-A6C34878D82A}">
                    <a16:rowId xmlns="" xmlns:a16="http://schemas.microsoft.com/office/drawing/2014/main" val="10005"/>
                  </a:ext>
                </a:extLst>
              </a:tr>
              <a:tr h="299695">
                <a:tc>
                  <a:txBody>
                    <a:bodyPr/>
                    <a:lstStyle/>
                    <a:p>
                      <a:pPr marL="180975" marR="0" lvl="0" indent="-180975" algn="l" defTabSz="914400" rtl="0" eaLnBrk="1" fontAlgn="auto" latinLnBrk="0" hangingPunct="1">
                        <a:lnSpc>
                          <a:spcPct val="100000"/>
                        </a:lnSpc>
                        <a:spcBef>
                          <a:spcPts val="300"/>
                        </a:spcBef>
                        <a:spcAft>
                          <a:spcPts val="0"/>
                        </a:spcAft>
                        <a:buClrTx/>
                        <a:buSzTx/>
                        <a:buFontTx/>
                        <a:buNone/>
                        <a:tabLst/>
                        <a:defRPr/>
                      </a:pPr>
                      <a:r>
                        <a:rPr lang="ja-JP" altLang="ja-JP" sz="1400" dirty="0">
                          <a:solidFill>
                            <a:prstClr val="black"/>
                          </a:solidFill>
                          <a:latin typeface="ＭＳ Ｐゴシック"/>
                        </a:rPr>
                        <a:t>オ　医療従事者の負担の軽減及び処遇の改善に関する</a:t>
                      </a:r>
                      <a:r>
                        <a:rPr lang="ja-JP" altLang="ja-JP" sz="1400" b="1" u="sng" dirty="0">
                          <a:solidFill>
                            <a:srgbClr val="0070C0"/>
                          </a:solidFill>
                          <a:latin typeface="ＭＳ Ｐゴシック"/>
                        </a:rPr>
                        <a:t>取組事項を当該保険医療機関内に掲示する等の方法で公開</a:t>
                      </a:r>
                      <a:r>
                        <a:rPr lang="ja-JP" altLang="en-US" sz="1400" b="0" u="none" dirty="0">
                          <a:solidFill>
                            <a:prstClr val="black"/>
                          </a:solidFill>
                          <a:latin typeface="ＭＳ Ｐゴシック"/>
                        </a:rPr>
                        <a:t>。</a:t>
                      </a:r>
                      <a:endParaRPr lang="ja-JP" altLang="ja-JP" sz="1400" dirty="0">
                        <a:solidFill>
                          <a:prstClr val="black"/>
                        </a:solidFill>
                        <a:latin typeface="ＭＳ Ｐゴシック"/>
                      </a:endParaRPr>
                    </a:p>
                  </a:txBody>
                  <a:tcPr marL="99060" marR="99060" horzOverflow="overflow"/>
                </a:tc>
                <a:extLst>
                  <a:ext uri="{0D108BD9-81ED-4DB2-BD59-A6C34878D82A}">
                    <a16:rowId xmlns="" xmlns:a16="http://schemas.microsoft.com/office/drawing/2014/main" val="10006"/>
                  </a:ext>
                </a:extLst>
              </a:tr>
            </a:tbl>
          </a:graphicData>
        </a:graphic>
      </p:graphicFrame>
      <p:pic>
        <p:nvPicPr>
          <p:cNvPr id="1026" name="Picture 2" descr="医療チーム・医療従事者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00931" y="4571459"/>
            <a:ext cx="2000250" cy="182356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2"/>
          <p:cNvSpPr>
            <a:spLocks noChangeArrowheads="1"/>
          </p:cNvSpPr>
          <p:nvPr/>
        </p:nvSpPr>
        <p:spPr bwMode="auto">
          <a:xfrm>
            <a:off x="101147" y="17793"/>
            <a:ext cx="9687066" cy="4809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1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 name="Rectangle 2"/>
          <p:cNvSpPr txBox="1">
            <a:spLocks noChangeArrowheads="1"/>
          </p:cNvSpPr>
          <p:nvPr/>
        </p:nvSpPr>
        <p:spPr>
          <a:xfrm>
            <a:off x="101144" y="476673"/>
            <a:ext cx="5355914" cy="319381"/>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dirty="0">
                <a:solidFill>
                  <a:prstClr val="black"/>
                </a:solidFill>
              </a:rPr>
              <a:t>（３）医療従事者の勤務環境改善の取組の推進</a:t>
            </a:r>
            <a:endParaRPr lang="ja-JP" altLang="en-US" sz="2000" dirty="0">
              <a:solidFill>
                <a:prstClr val="black"/>
              </a:solidFill>
              <a:latin typeface="ＭＳ Ｐゴシック"/>
            </a:endParaRPr>
          </a:p>
        </p:txBody>
      </p:sp>
      <p:sp>
        <p:nvSpPr>
          <p:cNvPr id="11" name="テキスト ボックス 10"/>
          <p:cNvSpPr txBox="1"/>
          <p:nvPr/>
        </p:nvSpPr>
        <p:spPr>
          <a:xfrm>
            <a:off x="8019102" y="1460928"/>
            <a:ext cx="110899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684</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722-727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0804655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8556" y="793736"/>
            <a:ext cx="9689654" cy="5947632"/>
          </a:xfrm>
          <a:prstGeom prst="rect">
            <a:avLst/>
          </a:prstGeom>
          <a:noFill/>
          <a:ln w="9525">
            <a:noFill/>
            <a:miter lim="800000"/>
            <a:headEnd/>
            <a:tailEnd/>
          </a:ln>
        </p:spPr>
        <p:txBody>
          <a:bodyPr tIns="108000"/>
          <a:lstStyle/>
          <a:p>
            <a:pPr marL="177800" indent="-177800">
              <a:lnSpc>
                <a:spcPts val="2000"/>
              </a:lnSpc>
              <a:spcBef>
                <a:spcPts val="600"/>
              </a:spcBef>
              <a:buFont typeface="Wingdings" pitchFamily="2" charset="2"/>
              <a:buChar char="Ø"/>
              <a:defRPr/>
            </a:pPr>
            <a:r>
              <a:rPr lang="ja-JP" altLang="en-US" dirty="0">
                <a:solidFill>
                  <a:prstClr val="black"/>
                </a:solidFill>
                <a:latin typeface="ＭＳ Ｐゴシック"/>
              </a:rPr>
              <a:t>　病院勤務医等の負担軽減策として効果があるものについて、医療機関の取組がさらに進むよう、複数項目の取組を計画に盛り込む（</a:t>
            </a:r>
            <a:r>
              <a:rPr lang="en-US" altLang="ja-JP" dirty="0">
                <a:solidFill>
                  <a:prstClr val="black"/>
                </a:solidFill>
                <a:latin typeface="ＭＳ Ｐゴシック"/>
              </a:rPr>
              <a:t>※</a:t>
            </a:r>
            <a:r>
              <a:rPr lang="ja-JP" altLang="en-US" dirty="0">
                <a:solidFill>
                  <a:prstClr val="black"/>
                </a:solidFill>
                <a:latin typeface="ＭＳ Ｐゴシック"/>
              </a:rPr>
              <a:t>）ことを医師事務作業補助体制加算等の要件とする。</a:t>
            </a:r>
            <a:endParaRPr lang="en-US" altLang="ja-JP" dirty="0">
              <a:solidFill>
                <a:prstClr val="black"/>
              </a:solidFill>
              <a:latin typeface="ＭＳ Ｐゴシック"/>
            </a:endParaRPr>
          </a:p>
          <a:p>
            <a:pPr marL="361950" indent="-180975">
              <a:spcBef>
                <a:spcPts val="600"/>
              </a:spcBef>
              <a:defRPr/>
            </a:pPr>
            <a:r>
              <a:rPr lang="ja-JP" altLang="en-US" sz="1100" dirty="0">
                <a:solidFill>
                  <a:prstClr val="black"/>
                </a:solidFill>
              </a:rPr>
              <a:t>　</a:t>
            </a:r>
            <a:r>
              <a:rPr lang="en-US" altLang="ja-JP" sz="1200" dirty="0">
                <a:solidFill>
                  <a:prstClr val="black"/>
                </a:solidFill>
                <a:latin typeface="+mn-ea"/>
              </a:rPr>
              <a:t>※</a:t>
            </a:r>
            <a:r>
              <a:rPr lang="ja-JP" altLang="en-US" sz="1200" dirty="0">
                <a:solidFill>
                  <a:prstClr val="black"/>
                </a:solidFill>
                <a:latin typeface="+mn-ea"/>
              </a:rPr>
              <a:t>　①（必須）及び②～⑦のうち少なくとも２項目以上</a:t>
            </a:r>
            <a:endParaRPr lang="en-US" altLang="ja-JP" sz="1200" dirty="0">
              <a:solidFill>
                <a:prstClr val="black"/>
              </a:solidFill>
              <a:latin typeface="+mn-ea"/>
            </a:endParaRPr>
          </a:p>
          <a:p>
            <a:pPr marL="431800" indent="20638">
              <a:spcBef>
                <a:spcPts val="300"/>
              </a:spcBef>
              <a:defRPr/>
            </a:pPr>
            <a:r>
              <a:rPr lang="ja-JP" altLang="en-US" sz="1200" dirty="0">
                <a:solidFill>
                  <a:prstClr val="black"/>
                </a:solidFill>
                <a:latin typeface="+mn-ea"/>
              </a:rPr>
              <a:t> ①　医師と医療関係職種、医療関係職種と事務職員等における役割分担の具体的内容　（必須）</a:t>
            </a:r>
            <a:endParaRPr lang="en-US" altLang="ja-JP" sz="1200" dirty="0">
              <a:solidFill>
                <a:prstClr val="black"/>
              </a:solidFill>
              <a:latin typeface="+mn-ea"/>
            </a:endParaRPr>
          </a:p>
          <a:p>
            <a:pPr marL="468000" indent="36513">
              <a:defRPr/>
            </a:pPr>
            <a:r>
              <a:rPr lang="ja-JP" altLang="en-US" sz="1200" dirty="0">
                <a:solidFill>
                  <a:prstClr val="black"/>
                </a:solidFill>
                <a:latin typeface="+mn-ea"/>
              </a:rPr>
              <a:t>②　勤務計画上、連続当直を行わない勤務体制の実施</a:t>
            </a:r>
          </a:p>
          <a:p>
            <a:pPr marL="468000" indent="36513">
              <a:defRPr/>
            </a:pPr>
            <a:r>
              <a:rPr lang="ja-JP" altLang="en-US" sz="1200" dirty="0">
                <a:solidFill>
                  <a:prstClr val="black"/>
                </a:solidFill>
                <a:latin typeface="+mn-ea"/>
              </a:rPr>
              <a:t>③　前日の終業時刻と翌日の始業時刻の間の一定時間の休息時間の確保（勤務間インターバル）</a:t>
            </a:r>
          </a:p>
          <a:p>
            <a:pPr marL="468000" indent="36513">
              <a:defRPr/>
            </a:pPr>
            <a:r>
              <a:rPr lang="ja-JP" altLang="en-US" sz="1200" dirty="0">
                <a:solidFill>
                  <a:prstClr val="black"/>
                </a:solidFill>
                <a:latin typeface="+mn-ea"/>
              </a:rPr>
              <a:t>④　予定手術前日の当直や夜勤に対する配慮</a:t>
            </a:r>
            <a:r>
              <a:rPr lang="en-US" altLang="ja-JP" sz="1200" dirty="0">
                <a:solidFill>
                  <a:prstClr val="black"/>
                </a:solidFill>
                <a:latin typeface="+mn-ea"/>
              </a:rPr>
              <a:t>	</a:t>
            </a:r>
            <a:r>
              <a:rPr lang="ja-JP" altLang="en-US" sz="1200" dirty="0">
                <a:solidFill>
                  <a:prstClr val="black"/>
                </a:solidFill>
                <a:latin typeface="+mn-ea"/>
              </a:rPr>
              <a:t>⑤　当直翌日の業務内容に対する配慮</a:t>
            </a:r>
          </a:p>
          <a:p>
            <a:pPr marL="468000" indent="36513">
              <a:defRPr/>
            </a:pPr>
            <a:r>
              <a:rPr lang="ja-JP" altLang="en-US" sz="1200" dirty="0">
                <a:solidFill>
                  <a:prstClr val="black"/>
                </a:solidFill>
                <a:latin typeface="+mn-ea"/>
              </a:rPr>
              <a:t>⑥　交替勤務制・複数主治医制の実施</a:t>
            </a:r>
            <a:r>
              <a:rPr lang="en-US" altLang="ja-JP" sz="1200" dirty="0">
                <a:solidFill>
                  <a:prstClr val="black"/>
                </a:solidFill>
                <a:latin typeface="+mn-ea"/>
              </a:rPr>
              <a:t>	</a:t>
            </a:r>
            <a:r>
              <a:rPr lang="ja-JP" altLang="en-US" sz="1200" dirty="0">
                <a:solidFill>
                  <a:prstClr val="black"/>
                </a:solidFill>
                <a:latin typeface="+mn-ea"/>
              </a:rPr>
              <a:t>⑦　短時間正規雇用医師の活用</a:t>
            </a:r>
            <a:endParaRPr lang="en-US" altLang="ja-JP" sz="1200" dirty="0">
              <a:solidFill>
                <a:prstClr val="black"/>
              </a:solidFill>
              <a:latin typeface="+mn-ea"/>
            </a:endParaRPr>
          </a:p>
          <a:p>
            <a:pPr marL="180975">
              <a:lnSpc>
                <a:spcPts val="1400"/>
              </a:lnSpc>
              <a:spcBef>
                <a:spcPts val="1200"/>
              </a:spcBef>
              <a:defRPr/>
            </a:pPr>
            <a:r>
              <a:rPr lang="ja-JP" altLang="en-US" sz="1200" dirty="0">
                <a:solidFill>
                  <a:prstClr val="black"/>
                </a:solidFill>
                <a:latin typeface="ＭＳ Ｐゴシック"/>
              </a:rPr>
              <a:t>あわせて、合理化の観点から、以下の見直し。</a:t>
            </a:r>
            <a:endParaRPr lang="en-US" altLang="ja-JP" sz="1200" dirty="0">
              <a:solidFill>
                <a:prstClr val="black"/>
              </a:solidFill>
              <a:latin typeface="ＭＳ Ｐゴシック"/>
            </a:endParaRPr>
          </a:p>
          <a:p>
            <a:pPr marL="285750" indent="-104775">
              <a:lnSpc>
                <a:spcPts val="1400"/>
              </a:lnSpc>
              <a:spcBef>
                <a:spcPts val="600"/>
              </a:spcBef>
              <a:buFont typeface="Wingdings" panose="05000000000000000000" pitchFamily="2" charset="2"/>
              <a:buChar char="ü"/>
              <a:defRPr/>
            </a:pPr>
            <a:r>
              <a:rPr lang="ja-JP" altLang="en-US" sz="1200" dirty="0">
                <a:solidFill>
                  <a:prstClr val="black"/>
                </a:solidFill>
                <a:latin typeface="ＭＳ Ｐゴシック"/>
              </a:rPr>
              <a:t>　</a:t>
            </a:r>
            <a:r>
              <a:rPr lang="ja-JP" altLang="ja-JP" sz="1200" dirty="0">
                <a:solidFill>
                  <a:prstClr val="black"/>
                </a:solidFill>
              </a:rPr>
              <a:t>病院勤務医及び看護職員の負担軽減に係る要件を集約・整理する観点から、精神科リエゾンチーム加算等について、当該要件</a:t>
            </a:r>
            <a:r>
              <a:rPr lang="ja-JP" altLang="en-US" sz="1200" dirty="0">
                <a:solidFill>
                  <a:prstClr val="black"/>
                </a:solidFill>
              </a:rPr>
              <a:t>を削除。</a:t>
            </a:r>
            <a:endParaRPr lang="en-US" altLang="ja-JP" sz="1200" dirty="0">
              <a:solidFill>
                <a:prstClr val="black"/>
              </a:solidFill>
            </a:endParaRPr>
          </a:p>
          <a:p>
            <a:pPr marL="285750" indent="-104775">
              <a:lnSpc>
                <a:spcPts val="1400"/>
              </a:lnSpc>
              <a:spcBef>
                <a:spcPts val="600"/>
              </a:spcBef>
              <a:buFont typeface="Wingdings" panose="05000000000000000000" pitchFamily="2" charset="2"/>
              <a:buChar char="ü"/>
              <a:defRPr/>
            </a:pPr>
            <a:r>
              <a:rPr lang="ja-JP" altLang="en-US" sz="1200" dirty="0">
                <a:solidFill>
                  <a:prstClr val="black"/>
                </a:solidFill>
              </a:rPr>
              <a:t>　</a:t>
            </a:r>
            <a:r>
              <a:rPr lang="ja-JP" altLang="ja-JP" sz="1200" dirty="0">
                <a:solidFill>
                  <a:prstClr val="black"/>
                </a:solidFill>
              </a:rPr>
              <a:t>病院に勤務する医療従事者、勤務医及び看護職員の負担軽減に係る手続きを合理化する観点から、毎年７月に提出している内容と変化がない場合は、加算等の届出変更時の様式の添付は不要とする</a:t>
            </a:r>
            <a:r>
              <a:rPr lang="ja-JP" altLang="en-US" sz="1200" dirty="0">
                <a:solidFill>
                  <a:prstClr val="black"/>
                </a:solidFill>
              </a:rPr>
              <a:t>。</a:t>
            </a:r>
            <a:endParaRPr lang="en-US" altLang="ja-JP" sz="1200" dirty="0">
              <a:solidFill>
                <a:prstClr val="black"/>
              </a:solidFill>
              <a:latin typeface="ＭＳ Ｐゴシック"/>
            </a:endParaRPr>
          </a:p>
          <a:p>
            <a:pPr marL="177800" indent="-177800">
              <a:spcBef>
                <a:spcPts val="600"/>
              </a:spcBef>
              <a:buFont typeface="Wingdings" pitchFamily="2" charset="2"/>
              <a:buChar char="Ø"/>
              <a:defRPr/>
            </a:pPr>
            <a:r>
              <a:rPr lang="ja-JP" altLang="en-US" dirty="0">
                <a:solidFill>
                  <a:prstClr val="black"/>
                </a:solidFill>
              </a:rPr>
              <a:t>　</a:t>
            </a:r>
            <a:r>
              <a:rPr lang="ja-JP" altLang="ja-JP" dirty="0">
                <a:solidFill>
                  <a:prstClr val="black"/>
                </a:solidFill>
              </a:rPr>
              <a:t>医師事務作業補助体制加算１</a:t>
            </a:r>
            <a:r>
              <a:rPr lang="ja-JP" altLang="en-US" dirty="0">
                <a:solidFill>
                  <a:prstClr val="black"/>
                </a:solidFill>
              </a:rPr>
              <a:t>及び２の評価を引き上げる。</a:t>
            </a:r>
            <a:endParaRPr lang="en-US" altLang="ja-JP" dirty="0">
              <a:solidFill>
                <a:prstClr val="black"/>
              </a:solidFill>
              <a:latin typeface="ＭＳ Ｐゴシック"/>
            </a:endParaRPr>
          </a:p>
        </p:txBody>
      </p:sp>
      <p:graphicFrame>
        <p:nvGraphicFramePr>
          <p:cNvPr id="12" name="表 11"/>
          <p:cNvGraphicFramePr>
            <a:graphicFrameLocks noGrp="1"/>
          </p:cNvGraphicFramePr>
          <p:nvPr>
            <p:extLst/>
          </p:nvPr>
        </p:nvGraphicFramePr>
        <p:xfrm>
          <a:off x="488520" y="4077072"/>
          <a:ext cx="4140264" cy="2549580"/>
        </p:xfrm>
        <a:graphic>
          <a:graphicData uri="http://schemas.openxmlformats.org/drawingml/2006/table">
            <a:tbl>
              <a:tblPr firstRow="1" bandRow="1">
                <a:tableStyleId>{FABFCF23-3B69-468F-B69F-88F6DE6A72F2}</a:tableStyleId>
              </a:tblPr>
              <a:tblGrid>
                <a:gridCol w="2376264">
                  <a:extLst>
                    <a:ext uri="{9D8B030D-6E8A-4147-A177-3AD203B41FA5}">
                      <a16:colId xmlns="" xmlns:a16="http://schemas.microsoft.com/office/drawing/2014/main" val="20000"/>
                    </a:ext>
                  </a:extLst>
                </a:gridCol>
                <a:gridCol w="1764000">
                  <a:extLst>
                    <a:ext uri="{9D8B030D-6E8A-4147-A177-3AD203B41FA5}">
                      <a16:colId xmlns="" xmlns:a16="http://schemas.microsoft.com/office/drawing/2014/main" val="20001"/>
                    </a:ext>
                  </a:extLst>
                </a:gridCol>
              </a:tblGrid>
              <a:tr h="144534">
                <a:tc gridSpan="2">
                  <a:txBody>
                    <a:bodyPr/>
                    <a:lstStyle/>
                    <a:p>
                      <a:pPr algn="ctr">
                        <a:lnSpc>
                          <a:spcPts val="1500"/>
                        </a:lnSpc>
                      </a:pPr>
                      <a:r>
                        <a:rPr kumimoji="1" lang="ja-JP" altLang="en-US" sz="1400" dirty="0"/>
                        <a:t>現行</a:t>
                      </a:r>
                      <a:endParaRPr kumimoji="1" lang="ja-JP" altLang="en-US" sz="1400" u="none" dirty="0">
                        <a:solidFill>
                          <a:schemeClr val="bg1"/>
                        </a:solidFill>
                      </a:endParaRPr>
                    </a:p>
                  </a:txBody>
                  <a:tcPr marL="99060" marR="99060" marT="28800" marB="28800" anchor="ctr"/>
                </a:tc>
                <a:tc hMerge="1">
                  <a:txBody>
                    <a:bodyPr/>
                    <a:lstStyle/>
                    <a:p>
                      <a:endParaRPr kumimoji="1" lang="ja-JP" altLang="en-US" dirty="0"/>
                    </a:p>
                  </a:txBody>
                  <a:tcPr/>
                </a:tc>
                <a:extLst>
                  <a:ext uri="{0D108BD9-81ED-4DB2-BD59-A6C34878D82A}">
                    <a16:rowId xmlns="" xmlns:a16="http://schemas.microsoft.com/office/drawing/2014/main" val="10000"/>
                  </a:ext>
                </a:extLst>
              </a:tr>
              <a:tr h="0">
                <a:tc>
                  <a:txBody>
                    <a:bodyPr/>
                    <a:lstStyle/>
                    <a:p>
                      <a:pPr algn="ctr"/>
                      <a:r>
                        <a:rPr kumimoji="1" lang="ja-JP" altLang="en-US" sz="1300" u="none" dirty="0"/>
                        <a:t>医師事務作業補助者の配置</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u="none" dirty="0"/>
                        <a:t>点数（加算１／加算２）</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１５対１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８７０点／８１０点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２０対１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６５８点／６１０点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r h="0">
                <a:tc>
                  <a:txBody>
                    <a:bodyPr/>
                    <a:lstStyle/>
                    <a:p>
                      <a:pPr algn="ctr"/>
                      <a:r>
                        <a:rPr kumimoji="1" lang="ja-JP" altLang="en-US" sz="1300" u="none" dirty="0"/>
                        <a:t>２５対１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５３０点／４９０点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4"/>
                  </a:ext>
                </a:extLst>
              </a:tr>
              <a:tr h="0">
                <a:tc>
                  <a:txBody>
                    <a:bodyPr/>
                    <a:lstStyle/>
                    <a:p>
                      <a:pPr algn="ctr"/>
                      <a:r>
                        <a:rPr kumimoji="1" lang="ja-JP" altLang="en-US" sz="1300" u="none" dirty="0"/>
                        <a:t>３０対１</a:t>
                      </a:r>
                      <a:endParaRPr kumimoji="1" lang="ja-JP" altLang="en-US" sz="13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４４５点／４１０点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5"/>
                  </a:ext>
                </a:extLst>
              </a:tr>
              <a:tr h="0">
                <a:tc>
                  <a:txBody>
                    <a:bodyPr/>
                    <a:lstStyle/>
                    <a:p>
                      <a:pPr algn="ctr"/>
                      <a:r>
                        <a:rPr kumimoji="1" lang="ja-JP" altLang="en-US" sz="1300" u="none" dirty="0"/>
                        <a:t>４０対１</a:t>
                      </a:r>
                      <a:endParaRPr kumimoji="1" lang="ja-JP" altLang="en-US" sz="13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３５５点／３３０点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6"/>
                  </a:ext>
                </a:extLst>
              </a:tr>
              <a:tr h="0">
                <a:tc>
                  <a:txBody>
                    <a:bodyPr/>
                    <a:lstStyle/>
                    <a:p>
                      <a:pPr algn="ctr"/>
                      <a:r>
                        <a:rPr kumimoji="1" lang="ja-JP" altLang="en-US" sz="1300" dirty="0"/>
                        <a:t>５０対１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２７５点／２５５点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7"/>
                  </a:ext>
                </a:extLst>
              </a:tr>
              <a:tr h="0">
                <a:tc>
                  <a:txBody>
                    <a:bodyPr/>
                    <a:lstStyle/>
                    <a:p>
                      <a:pPr algn="ctr"/>
                      <a:r>
                        <a:rPr kumimoji="1" lang="ja-JP" altLang="en-US" sz="1300" dirty="0"/>
                        <a:t>７５対１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１９５点／１８０点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8"/>
                  </a:ext>
                </a:extLst>
              </a:tr>
              <a:tr h="0">
                <a:tc>
                  <a:txBody>
                    <a:bodyPr/>
                    <a:lstStyle/>
                    <a:p>
                      <a:pPr algn="ctr"/>
                      <a:r>
                        <a:rPr kumimoji="1" lang="ja-JP" altLang="en-US" sz="1300" dirty="0"/>
                        <a:t>１００対１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１４８点／１３８点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9"/>
                  </a:ext>
                </a:extLst>
              </a:tr>
            </a:tbl>
          </a:graphicData>
        </a:graphic>
      </p:graphicFrame>
      <p:graphicFrame>
        <p:nvGraphicFramePr>
          <p:cNvPr id="19" name="表 18"/>
          <p:cNvGraphicFramePr>
            <a:graphicFrameLocks noGrp="1"/>
          </p:cNvGraphicFramePr>
          <p:nvPr>
            <p:extLst/>
          </p:nvPr>
        </p:nvGraphicFramePr>
        <p:xfrm>
          <a:off x="5466607" y="4062705"/>
          <a:ext cx="4169389" cy="2586993"/>
        </p:xfrm>
        <a:graphic>
          <a:graphicData uri="http://schemas.openxmlformats.org/drawingml/2006/table">
            <a:tbl>
              <a:tblPr firstRow="1" bandRow="1">
                <a:tableStyleId>{9DCAF9ED-07DC-4A11-8D7F-57B35C25682E}</a:tableStyleId>
              </a:tblPr>
              <a:tblGrid>
                <a:gridCol w="2405389">
                  <a:extLst>
                    <a:ext uri="{9D8B030D-6E8A-4147-A177-3AD203B41FA5}">
                      <a16:colId xmlns="" xmlns:a16="http://schemas.microsoft.com/office/drawing/2014/main" val="20000"/>
                    </a:ext>
                  </a:extLst>
                </a:gridCol>
                <a:gridCol w="1764000">
                  <a:extLst>
                    <a:ext uri="{9D8B030D-6E8A-4147-A177-3AD203B41FA5}">
                      <a16:colId xmlns="" xmlns:a16="http://schemas.microsoft.com/office/drawing/2014/main" val="20001"/>
                    </a:ext>
                  </a:extLst>
                </a:gridCol>
              </a:tblGrid>
              <a:tr h="230396">
                <a:tc gridSpan="2">
                  <a:txBody>
                    <a:bodyPr/>
                    <a:lstStyle/>
                    <a:p>
                      <a:pPr algn="ctr">
                        <a:lnSpc>
                          <a:spcPts val="1500"/>
                        </a:lnSpc>
                      </a:pPr>
                      <a:r>
                        <a:rPr kumimoji="1" lang="ja-JP" altLang="en-US" sz="1400" dirty="0"/>
                        <a:t>改定後</a:t>
                      </a:r>
                    </a:p>
                  </a:txBody>
                  <a:tcPr marL="99060" marR="99060" marT="28800" marB="28800" anchor="ctr"/>
                </a:tc>
                <a:tc hMerge="1">
                  <a:txBody>
                    <a:bodyPr/>
                    <a:lstStyle/>
                    <a:p>
                      <a:endParaRPr kumimoji="1" lang="ja-JP" altLang="en-US" dirty="0"/>
                    </a:p>
                  </a:txBody>
                  <a:tcPr/>
                </a:tc>
                <a:extLst>
                  <a:ext uri="{0D108BD9-81ED-4DB2-BD59-A6C34878D82A}">
                    <a16:rowId xmlns="" xmlns:a16="http://schemas.microsoft.com/office/drawing/2014/main" val="10000"/>
                  </a:ext>
                </a:extLst>
              </a:tr>
              <a:tr h="259877">
                <a:tc>
                  <a:txBody>
                    <a:bodyPr/>
                    <a:lstStyle/>
                    <a:p>
                      <a:pPr algn="ctr"/>
                      <a:r>
                        <a:rPr kumimoji="1" lang="ja-JP" altLang="en-US" sz="1300" dirty="0"/>
                        <a:t>医師事務作業補助者の配置</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u="none" dirty="0"/>
                        <a:t>点数（加算１／加算２）</a:t>
                      </a:r>
                      <a:endParaRPr kumimoji="1" lang="ja-JP" altLang="en-US" sz="1300" dirty="0"/>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1"/>
                  </a:ext>
                </a:extLst>
              </a:tr>
              <a:tr h="25987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１５対１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９２０点／８６０点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2"/>
                  </a:ext>
                </a:extLst>
              </a:tr>
              <a:tr h="25987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２０対１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７０８点／６６０点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3"/>
                  </a:ext>
                </a:extLst>
              </a:tr>
              <a:tr h="259877">
                <a:tc>
                  <a:txBody>
                    <a:bodyPr/>
                    <a:lstStyle/>
                    <a:p>
                      <a:pPr algn="ctr"/>
                      <a:r>
                        <a:rPr kumimoji="1" lang="ja-JP" altLang="en-US" sz="1300" u="none" dirty="0"/>
                        <a:t>２５対１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５８０点／５４０点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4"/>
                  </a:ext>
                </a:extLst>
              </a:tr>
              <a:tr h="259877">
                <a:tc>
                  <a:txBody>
                    <a:bodyPr/>
                    <a:lstStyle/>
                    <a:p>
                      <a:pPr algn="ctr"/>
                      <a:r>
                        <a:rPr kumimoji="1" lang="ja-JP" altLang="en-US" sz="1300" u="none" dirty="0"/>
                        <a:t>３０対１</a:t>
                      </a:r>
                      <a:endParaRPr kumimoji="1" lang="ja-JP" altLang="en-US" sz="13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４９５点／４６０点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5"/>
                  </a:ext>
                </a:extLst>
              </a:tr>
              <a:tr h="259877">
                <a:tc>
                  <a:txBody>
                    <a:bodyPr/>
                    <a:lstStyle/>
                    <a:p>
                      <a:pPr algn="ctr"/>
                      <a:r>
                        <a:rPr kumimoji="1" lang="ja-JP" altLang="en-US" sz="1300" u="none" dirty="0"/>
                        <a:t>４０対１</a:t>
                      </a:r>
                      <a:endParaRPr kumimoji="1" lang="ja-JP" altLang="en-US" sz="13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４０５点／３８０点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6"/>
                  </a:ext>
                </a:extLst>
              </a:tr>
              <a:tr h="259877">
                <a:tc>
                  <a:txBody>
                    <a:bodyPr/>
                    <a:lstStyle/>
                    <a:p>
                      <a:pPr algn="ctr"/>
                      <a:r>
                        <a:rPr kumimoji="1" lang="ja-JP" altLang="en-US" sz="1300" dirty="0"/>
                        <a:t>５０対１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３２５点／３０５点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7"/>
                  </a:ext>
                </a:extLst>
              </a:tr>
              <a:tr h="259877">
                <a:tc>
                  <a:txBody>
                    <a:bodyPr/>
                    <a:lstStyle/>
                    <a:p>
                      <a:pPr algn="ctr"/>
                      <a:r>
                        <a:rPr kumimoji="1" lang="ja-JP" altLang="en-US" sz="1300" dirty="0"/>
                        <a:t>７５対１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２４５点／２３０点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8"/>
                  </a:ext>
                </a:extLst>
              </a:tr>
              <a:tr h="259877">
                <a:tc>
                  <a:txBody>
                    <a:bodyPr/>
                    <a:lstStyle/>
                    <a:p>
                      <a:pPr algn="ctr"/>
                      <a:r>
                        <a:rPr kumimoji="1" lang="ja-JP" altLang="en-US" sz="1300" dirty="0"/>
                        <a:t>１００対１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１９８点／１８８点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9"/>
                  </a:ext>
                </a:extLst>
              </a:tr>
            </a:tbl>
          </a:graphicData>
        </a:graphic>
      </p:graphicFrame>
      <p:sp>
        <p:nvSpPr>
          <p:cNvPr id="20" name="右矢印 19"/>
          <p:cNvSpPr/>
          <p:nvPr/>
        </p:nvSpPr>
        <p:spPr>
          <a:xfrm>
            <a:off x="4808989" y="5085184"/>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pic>
        <p:nvPicPr>
          <p:cNvPr id="13" name="Picture 2" descr="事務"/>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9102" y="1030441"/>
            <a:ext cx="1656060" cy="1656060"/>
          </a:xfrm>
          <a:prstGeom prst="rect">
            <a:avLst/>
          </a:prstGeom>
          <a:noFill/>
          <a:extLst>
            <a:ext uri="{909E8E84-426E-40DD-AFC4-6F175D3DCCD1}">
              <a14:hiddenFill xmlns:a14="http://schemas.microsoft.com/office/drawing/2010/main">
                <a:solidFill>
                  <a:srgbClr val="FFFFFF"/>
                </a:solidFill>
              </a14:hiddenFill>
            </a:ext>
          </a:extLst>
        </p:spPr>
      </p:pic>
      <p:sp>
        <p:nvSpPr>
          <p:cNvPr id="2" name="正方形/長方形 1"/>
          <p:cNvSpPr/>
          <p:nvPr/>
        </p:nvSpPr>
        <p:spPr>
          <a:xfrm>
            <a:off x="235195" y="2686501"/>
            <a:ext cx="9416395" cy="97155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Rectangle 2"/>
          <p:cNvSpPr>
            <a:spLocks noChangeArrowheads="1"/>
          </p:cNvSpPr>
          <p:nvPr/>
        </p:nvSpPr>
        <p:spPr bwMode="auto">
          <a:xfrm>
            <a:off x="101147" y="17793"/>
            <a:ext cx="9687066" cy="4588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17" name="Rectangle 2"/>
          <p:cNvSpPr txBox="1">
            <a:spLocks noChangeArrowheads="1"/>
          </p:cNvSpPr>
          <p:nvPr/>
        </p:nvSpPr>
        <p:spPr>
          <a:xfrm>
            <a:off x="101143" y="476673"/>
            <a:ext cx="4707842" cy="319381"/>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lang="ja-JP" altLang="en-US" sz="2000">
                <a:solidFill>
                  <a:prstClr val="black"/>
                </a:solidFill>
              </a:rPr>
              <a:t>（４）</a:t>
            </a:r>
            <a:r>
              <a:rPr lang="ja-JP" altLang="ja-JP" sz="2000" dirty="0">
                <a:solidFill>
                  <a:prstClr val="black"/>
                </a:solidFill>
              </a:rPr>
              <a:t>医師事務作業補助体制加算の</a:t>
            </a:r>
            <a:r>
              <a:rPr lang="ja-JP" altLang="en-US" sz="2000" dirty="0">
                <a:solidFill>
                  <a:prstClr val="black"/>
                </a:solidFill>
              </a:rPr>
              <a:t>見直し</a:t>
            </a:r>
            <a:endParaRPr lang="ja-JP" altLang="en-US" sz="2000" dirty="0">
              <a:solidFill>
                <a:prstClr val="black"/>
              </a:solidFill>
              <a:latin typeface="ＭＳ Ｐゴシック"/>
            </a:endParaRPr>
          </a:p>
        </p:txBody>
      </p:sp>
      <p:sp>
        <p:nvSpPr>
          <p:cNvPr id="1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5" name="テキスト ボックス 14"/>
          <p:cNvSpPr txBox="1"/>
          <p:nvPr/>
        </p:nvSpPr>
        <p:spPr>
          <a:xfrm>
            <a:off x="5782015" y="461525"/>
            <a:ext cx="176928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64-65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75-76</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729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8149030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96485" y="391292"/>
            <a:ext cx="6276317" cy="375952"/>
          </a:xfr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pPr algn="l" defTabSz="906029">
              <a:defRPr/>
            </a:pPr>
            <a:r>
              <a:rPr kumimoji="0" lang="ja-JP" altLang="en-US" sz="2000" kern="0" dirty="0">
                <a:solidFill>
                  <a:prstClr val="black"/>
                </a:solidFill>
                <a:latin typeface="ＭＳ Ｐゴシック" panose="020B0600070205080204" pitchFamily="50" charset="-128"/>
              </a:rPr>
              <a:t>（５）看護職員と看護補助者との業務分担・共同の推進①</a:t>
            </a:r>
          </a:p>
        </p:txBody>
      </p:sp>
      <p:sp>
        <p:nvSpPr>
          <p:cNvPr id="2053" name="Rectangle 37"/>
          <p:cNvSpPr>
            <a:spLocks noChangeArrowheads="1"/>
          </p:cNvSpPr>
          <p:nvPr/>
        </p:nvSpPr>
        <p:spPr bwMode="auto">
          <a:xfrm>
            <a:off x="146518" y="1809688"/>
            <a:ext cx="9689654" cy="2411399"/>
          </a:xfrm>
          <a:prstGeom prst="rect">
            <a:avLst/>
          </a:prstGeom>
          <a:noFill/>
          <a:ln w="9525">
            <a:solidFill>
              <a:schemeClr val="tx1"/>
            </a:solidFill>
            <a:miter lim="800000"/>
            <a:headEnd/>
            <a:tailEnd/>
          </a:ln>
        </p:spPr>
        <p:txBody>
          <a:bodyPr/>
          <a:lstStyle/>
          <a:p>
            <a:pPr marL="118800"/>
            <a:endParaRPr lang="en-US" altLang="ja-JP" sz="1600" dirty="0">
              <a:solidFill>
                <a:prstClr val="black"/>
              </a:solidFill>
              <a:latin typeface="ＭＳ Ｐゴシック"/>
            </a:endParaRPr>
          </a:p>
          <a:p>
            <a:pPr marL="576000" indent="-457200">
              <a:buFont typeface="+mj-ea"/>
              <a:buAutoNum type="circleNumDbPlain"/>
            </a:pPr>
            <a:endParaRPr lang="en-US" altLang="ja-JP" sz="1600" dirty="0">
              <a:solidFill>
                <a:prstClr val="black"/>
              </a:solidFill>
              <a:latin typeface="ＭＳ Ｐゴシック"/>
            </a:endParaRPr>
          </a:p>
          <a:p>
            <a:pPr marL="576000" indent="-457200">
              <a:buFont typeface="+mj-ea"/>
              <a:buAutoNum type="circleNumDbPlain"/>
            </a:pPr>
            <a:endParaRPr lang="en-US" altLang="ja-JP" sz="1600" dirty="0">
              <a:solidFill>
                <a:prstClr val="black"/>
              </a:solidFill>
              <a:latin typeface="ＭＳ Ｐゴシック"/>
            </a:endParaRPr>
          </a:p>
          <a:p>
            <a:pPr marL="118800"/>
            <a:endParaRPr lang="en-US" altLang="ja-JP" sz="1600" dirty="0">
              <a:solidFill>
                <a:prstClr val="black"/>
              </a:solidFill>
              <a:latin typeface="ＭＳ Ｐゴシック"/>
            </a:endParaRPr>
          </a:p>
          <a:p>
            <a:endParaRPr lang="en-US" altLang="ja-JP" sz="1600" dirty="0">
              <a:solidFill>
                <a:prstClr val="black"/>
              </a:solidFill>
              <a:latin typeface="ＭＳ Ｐゴシック"/>
            </a:endParaRPr>
          </a:p>
          <a:p>
            <a:endParaRPr lang="ja-JP" altLang="en-US" sz="1600" dirty="0">
              <a:solidFill>
                <a:prstClr val="black"/>
              </a:solidFill>
              <a:latin typeface="ＭＳ Ｐゴシック"/>
            </a:endParaRPr>
          </a:p>
          <a:p>
            <a:pPr marL="270000" indent="-270000"/>
            <a:endParaRPr lang="ja-JP" altLang="en-US" sz="1600" dirty="0">
              <a:solidFill>
                <a:prstClr val="black"/>
              </a:solidFill>
              <a:latin typeface="ＭＳ Ｐゴシック"/>
            </a:endParaRPr>
          </a:p>
        </p:txBody>
      </p:sp>
      <p:graphicFrame>
        <p:nvGraphicFramePr>
          <p:cNvPr id="9" name="表 8"/>
          <p:cNvGraphicFramePr>
            <a:graphicFrameLocks noGrp="1"/>
          </p:cNvGraphicFramePr>
          <p:nvPr>
            <p:extLst/>
          </p:nvPr>
        </p:nvGraphicFramePr>
        <p:xfrm>
          <a:off x="298707" y="1928168"/>
          <a:ext cx="2088001" cy="1572723"/>
        </p:xfrm>
        <a:graphic>
          <a:graphicData uri="http://schemas.openxmlformats.org/drawingml/2006/table">
            <a:tbl>
              <a:tblPr firstRow="1" bandRow="1">
                <a:tableStyleId>{FABFCF23-3B69-468F-B69F-88F6DE6A72F2}</a:tableStyleId>
              </a:tblPr>
              <a:tblGrid>
                <a:gridCol w="1476001">
                  <a:extLst>
                    <a:ext uri="{9D8B030D-6E8A-4147-A177-3AD203B41FA5}">
                      <a16:colId xmlns="" xmlns:a16="http://schemas.microsoft.com/office/drawing/2014/main" val="20000"/>
                    </a:ext>
                  </a:extLst>
                </a:gridCol>
                <a:gridCol w="612000">
                  <a:extLst>
                    <a:ext uri="{9D8B030D-6E8A-4147-A177-3AD203B41FA5}">
                      <a16:colId xmlns="" xmlns:a16="http://schemas.microsoft.com/office/drawing/2014/main" val="20001"/>
                    </a:ext>
                  </a:extLst>
                </a:gridCol>
              </a:tblGrid>
              <a:tr h="246843">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現行</a:t>
                      </a:r>
                      <a:endParaRPr kumimoji="1" lang="en-US" altLang="ja-JP" sz="1000" u="none" dirty="0"/>
                    </a:p>
                  </a:txBody>
                  <a:tcPr marL="99060" marR="99060" anchor="ctr"/>
                </a:tc>
                <a:tc hMerge="1">
                  <a:txBody>
                    <a:bodyPr/>
                    <a:lstStyle/>
                    <a:p>
                      <a:endParaRPr kumimoji="1" lang="ja-JP" altLang="en-US"/>
                    </a:p>
                  </a:txBody>
                  <a:tcPr/>
                </a:tc>
                <a:extLst>
                  <a:ext uri="{0D108BD9-81ED-4DB2-BD59-A6C34878D82A}">
                    <a16:rowId xmlns="" xmlns:a16="http://schemas.microsoft.com/office/drawing/2014/main" val="10000"/>
                  </a:ext>
                </a:extLst>
              </a:tr>
              <a:tr h="229796">
                <a:tc gridSpan="2">
                  <a:txBody>
                    <a:bodyPr/>
                    <a:lstStyle/>
                    <a:p>
                      <a:pPr algn="l"/>
                      <a:r>
                        <a:rPr kumimoji="1" lang="en-US" altLang="ja-JP" sz="1050" u="none" dirty="0">
                          <a:latin typeface="+mn-ea"/>
                          <a:ea typeface="+mn-ea"/>
                        </a:rPr>
                        <a:t>【</a:t>
                      </a:r>
                      <a:r>
                        <a:rPr kumimoji="1" lang="ja-JP" altLang="en-US" sz="1050" u="none" dirty="0">
                          <a:latin typeface="+mn-ea"/>
                          <a:ea typeface="+mn-ea"/>
                        </a:rPr>
                        <a:t>急性期看護補助体制加算</a:t>
                      </a:r>
                      <a:r>
                        <a:rPr kumimoji="1" lang="en-US" altLang="ja-JP" sz="1050" u="none" dirty="0">
                          <a:latin typeface="+mn-ea"/>
                          <a:ea typeface="+mn-ea"/>
                        </a:rPr>
                        <a:t>】</a:t>
                      </a:r>
                      <a:endParaRPr kumimoji="1" lang="ja-JP" altLang="en-US" sz="1050" u="none" dirty="0">
                        <a:latin typeface="+mn-ea"/>
                        <a:ea typeface="+mn-ea"/>
                      </a:endParaRPr>
                    </a:p>
                  </a:txBody>
                  <a:tcPr marL="99060" marR="99060" anchor="ctr"/>
                </a:tc>
                <a:tc hMerge="1">
                  <a:txBody>
                    <a:bodyPr/>
                    <a:lstStyle/>
                    <a:p>
                      <a:pPr algn="l"/>
                      <a:endParaRPr kumimoji="1" lang="ja-JP" altLang="en-US" sz="1050" u="none" dirty="0"/>
                    </a:p>
                  </a:txBody>
                  <a:tcPr marL="99060" marR="99060" anchor="ctr"/>
                </a:tc>
                <a:extLst>
                  <a:ext uri="{0D108BD9-81ED-4DB2-BD59-A6C34878D82A}">
                    <a16:rowId xmlns="" xmlns:a16="http://schemas.microsoft.com/office/drawing/2014/main" val="10001"/>
                  </a:ext>
                </a:extLst>
              </a:tr>
              <a:tr h="376029">
                <a:tc>
                  <a:txBody>
                    <a:bodyPr/>
                    <a:lstStyle/>
                    <a:p>
                      <a:pPr algn="l"/>
                      <a:r>
                        <a:rPr kumimoji="1" lang="en-US" altLang="ja-JP" sz="1050" u="none" dirty="0">
                          <a:latin typeface="+mn-ea"/>
                          <a:ea typeface="+mn-ea"/>
                        </a:rPr>
                        <a:t>25</a:t>
                      </a:r>
                      <a:r>
                        <a:rPr kumimoji="1" lang="ja-JP" altLang="en-US" sz="1050" u="none" dirty="0">
                          <a:latin typeface="+mn-ea"/>
                          <a:ea typeface="+mn-ea"/>
                        </a:rPr>
                        <a:t>対１～</a:t>
                      </a:r>
                      <a:r>
                        <a:rPr kumimoji="1" lang="en-US" altLang="ja-JP" sz="1050" u="none" dirty="0">
                          <a:latin typeface="+mn-ea"/>
                          <a:ea typeface="+mn-ea"/>
                        </a:rPr>
                        <a:t>75</a:t>
                      </a:r>
                      <a:r>
                        <a:rPr kumimoji="1" lang="ja-JP" altLang="en-US" sz="1050" u="none" dirty="0">
                          <a:latin typeface="+mn-ea"/>
                          <a:ea typeface="+mn-ea"/>
                        </a:rPr>
                        <a:t>対１</a:t>
                      </a:r>
                    </a:p>
                  </a:txBody>
                  <a:tcPr marL="99060" marR="99060" anchor="ctr"/>
                </a:tc>
                <a:tc>
                  <a:txBody>
                    <a:bodyPr/>
                    <a:lstStyle/>
                    <a:p>
                      <a:pPr algn="r"/>
                      <a:r>
                        <a:rPr kumimoji="1" lang="en-US" altLang="ja-JP" sz="1050" u="none" dirty="0">
                          <a:latin typeface="+mn-ea"/>
                          <a:ea typeface="+mn-ea"/>
                        </a:rPr>
                        <a:t>160</a:t>
                      </a:r>
                      <a:r>
                        <a:rPr kumimoji="1" lang="ja-JP" altLang="en-US" sz="1050" u="none" dirty="0">
                          <a:latin typeface="+mn-ea"/>
                          <a:ea typeface="+mn-ea"/>
                        </a:rPr>
                        <a:t>点</a:t>
                      </a:r>
                      <a:endParaRPr kumimoji="1" lang="en-US" altLang="ja-JP" sz="1050" u="none" dirty="0">
                        <a:latin typeface="+mn-ea"/>
                        <a:ea typeface="+mn-ea"/>
                      </a:endParaRPr>
                    </a:p>
                    <a:p>
                      <a:pPr algn="r"/>
                      <a:r>
                        <a:rPr kumimoji="1" lang="ja-JP" altLang="en-US" sz="1050" u="none" dirty="0">
                          <a:latin typeface="+mn-ea"/>
                          <a:ea typeface="+mn-ea"/>
                        </a:rPr>
                        <a:t>～</a:t>
                      </a:r>
                      <a:r>
                        <a:rPr kumimoji="1" lang="en-US" altLang="ja-JP" sz="1050" u="none" dirty="0">
                          <a:latin typeface="+mn-ea"/>
                          <a:ea typeface="+mn-ea"/>
                        </a:rPr>
                        <a:t>80</a:t>
                      </a:r>
                      <a:r>
                        <a:rPr kumimoji="1" lang="ja-JP" altLang="en-US" sz="1050" u="none" dirty="0">
                          <a:latin typeface="+mn-ea"/>
                          <a:ea typeface="+mn-ea"/>
                        </a:rPr>
                        <a:t>点</a:t>
                      </a:r>
                    </a:p>
                  </a:txBody>
                  <a:tcPr marL="99060" marR="99060" anchor="ctr"/>
                </a:tc>
                <a:extLst>
                  <a:ext uri="{0D108BD9-81ED-4DB2-BD59-A6C34878D82A}">
                    <a16:rowId xmlns="" xmlns:a16="http://schemas.microsoft.com/office/drawing/2014/main" val="10002"/>
                  </a:ext>
                </a:extLst>
              </a:tr>
              <a:tr h="376029">
                <a:tc>
                  <a:txBody>
                    <a:bodyPr/>
                    <a:lstStyle/>
                    <a:p>
                      <a:pPr algn="l"/>
                      <a:r>
                        <a:rPr kumimoji="1" lang="ja-JP" altLang="en-US" sz="1050" u="none" dirty="0">
                          <a:latin typeface="+mn-ea"/>
                          <a:ea typeface="+mn-ea"/>
                        </a:rPr>
                        <a:t>　夜間</a:t>
                      </a:r>
                      <a:r>
                        <a:rPr kumimoji="1" lang="en-US" altLang="ja-JP" sz="1050" u="none" dirty="0">
                          <a:latin typeface="+mn-ea"/>
                          <a:ea typeface="+mn-ea"/>
                        </a:rPr>
                        <a:t>30</a:t>
                      </a:r>
                      <a:r>
                        <a:rPr kumimoji="1" lang="ja-JP" altLang="en-US" sz="1050" u="none" dirty="0">
                          <a:latin typeface="+mn-ea"/>
                          <a:ea typeface="+mn-ea"/>
                        </a:rPr>
                        <a:t>対１～</a:t>
                      </a:r>
                      <a:r>
                        <a:rPr kumimoji="1" lang="en-US" altLang="ja-JP" sz="1050" u="none" dirty="0">
                          <a:latin typeface="+mn-ea"/>
                          <a:ea typeface="+mn-ea"/>
                        </a:rPr>
                        <a:t>100</a:t>
                      </a:r>
                      <a:r>
                        <a:rPr kumimoji="1" lang="ja-JP" altLang="en-US" sz="1050" u="none" dirty="0">
                          <a:latin typeface="+mn-ea"/>
                          <a:ea typeface="+mn-ea"/>
                        </a:rPr>
                        <a:t>対１</a:t>
                      </a:r>
                    </a:p>
                  </a:txBody>
                  <a:tcPr marL="99060" marR="99060" anchor="ctr"/>
                </a:tc>
                <a:tc>
                  <a:txBody>
                    <a:bodyPr/>
                    <a:lstStyle/>
                    <a:p>
                      <a:pPr algn="r"/>
                      <a:r>
                        <a:rPr kumimoji="1" lang="en-US" altLang="ja-JP" sz="1050" u="none" dirty="0">
                          <a:latin typeface="+mn-ea"/>
                          <a:ea typeface="+mn-ea"/>
                        </a:rPr>
                        <a:t>40</a:t>
                      </a:r>
                      <a:r>
                        <a:rPr kumimoji="1" lang="ja-JP" altLang="en-US" sz="1050" u="none" dirty="0">
                          <a:latin typeface="+mn-ea"/>
                          <a:ea typeface="+mn-ea"/>
                        </a:rPr>
                        <a:t>点</a:t>
                      </a:r>
                      <a:endParaRPr kumimoji="1" lang="en-US" altLang="ja-JP" sz="1050" u="none" dirty="0">
                        <a:latin typeface="+mn-ea"/>
                        <a:ea typeface="+mn-ea"/>
                      </a:endParaRPr>
                    </a:p>
                    <a:p>
                      <a:pPr algn="r"/>
                      <a:r>
                        <a:rPr kumimoji="1" lang="ja-JP" altLang="en-US" sz="1050" u="none" dirty="0">
                          <a:latin typeface="+mn-ea"/>
                          <a:ea typeface="+mn-ea"/>
                        </a:rPr>
                        <a:t>～</a:t>
                      </a:r>
                      <a:r>
                        <a:rPr kumimoji="1" lang="en-US" altLang="ja-JP" sz="1050" u="none" dirty="0">
                          <a:latin typeface="+mn-ea"/>
                          <a:ea typeface="+mn-ea"/>
                        </a:rPr>
                        <a:t>20</a:t>
                      </a:r>
                      <a:r>
                        <a:rPr kumimoji="1" lang="ja-JP" altLang="en-US" sz="1050" u="none" dirty="0">
                          <a:latin typeface="+mn-ea"/>
                          <a:ea typeface="+mn-ea"/>
                        </a:rPr>
                        <a:t>点</a:t>
                      </a:r>
                    </a:p>
                  </a:txBody>
                  <a:tcPr marL="99060" marR="99060" anchor="ctr"/>
                </a:tc>
                <a:extLst>
                  <a:ext uri="{0D108BD9-81ED-4DB2-BD59-A6C34878D82A}">
                    <a16:rowId xmlns="" xmlns:a16="http://schemas.microsoft.com/office/drawing/2014/main" val="10003"/>
                  </a:ext>
                </a:extLst>
              </a:tr>
              <a:tr h="229796">
                <a:tc>
                  <a:txBody>
                    <a:bodyPr/>
                    <a:lstStyle/>
                    <a:p>
                      <a:pPr algn="l"/>
                      <a:r>
                        <a:rPr kumimoji="1" lang="ja-JP" altLang="en-US" sz="1050" u="none" dirty="0">
                          <a:latin typeface="+mn-ea"/>
                          <a:ea typeface="+mn-ea"/>
                        </a:rPr>
                        <a:t>　夜間看護体制加算</a:t>
                      </a:r>
                    </a:p>
                  </a:txBody>
                  <a:tcPr marL="99060" marR="99060" anchor="ctr"/>
                </a:tc>
                <a:tc>
                  <a:txBody>
                    <a:bodyPr/>
                    <a:lstStyle/>
                    <a:p>
                      <a:pPr algn="r"/>
                      <a:r>
                        <a:rPr kumimoji="1" lang="en-US" altLang="ja-JP" sz="1050" u="none" dirty="0">
                          <a:latin typeface="+mn-ea"/>
                          <a:ea typeface="+mn-ea"/>
                        </a:rPr>
                        <a:t>10</a:t>
                      </a:r>
                      <a:r>
                        <a:rPr kumimoji="1" lang="ja-JP" altLang="en-US" sz="1050" u="none" dirty="0">
                          <a:latin typeface="+mn-ea"/>
                          <a:ea typeface="+mn-ea"/>
                        </a:rPr>
                        <a:t>点</a:t>
                      </a:r>
                    </a:p>
                  </a:txBody>
                  <a:tcPr marL="99060" marR="99060" anchor="ctr"/>
                </a:tc>
                <a:extLst>
                  <a:ext uri="{0D108BD9-81ED-4DB2-BD59-A6C34878D82A}">
                    <a16:rowId xmlns="" xmlns:a16="http://schemas.microsoft.com/office/drawing/2014/main" val="10004"/>
                  </a:ext>
                </a:extLst>
              </a:tr>
            </a:tbl>
          </a:graphicData>
        </a:graphic>
      </p:graphicFrame>
      <p:sp>
        <p:nvSpPr>
          <p:cNvPr id="10" name="右矢印 9"/>
          <p:cNvSpPr/>
          <p:nvPr/>
        </p:nvSpPr>
        <p:spPr>
          <a:xfrm>
            <a:off x="2508464" y="2714530"/>
            <a:ext cx="203016" cy="435104"/>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1" name="表 10"/>
          <p:cNvGraphicFramePr>
            <a:graphicFrameLocks noGrp="1"/>
          </p:cNvGraphicFramePr>
          <p:nvPr>
            <p:extLst/>
          </p:nvPr>
        </p:nvGraphicFramePr>
        <p:xfrm>
          <a:off x="2784676" y="1928168"/>
          <a:ext cx="2160001" cy="1572723"/>
        </p:xfrm>
        <a:graphic>
          <a:graphicData uri="http://schemas.openxmlformats.org/drawingml/2006/table">
            <a:tbl>
              <a:tblPr firstRow="1" bandRow="1">
                <a:tableStyleId>{21E4AEA4-8DFA-4A89-87EB-49C32662AFE0}</a:tableStyleId>
              </a:tblPr>
              <a:tblGrid>
                <a:gridCol w="1476001">
                  <a:extLst>
                    <a:ext uri="{9D8B030D-6E8A-4147-A177-3AD203B41FA5}">
                      <a16:colId xmlns="" xmlns:a16="http://schemas.microsoft.com/office/drawing/2014/main" val="20000"/>
                    </a:ext>
                  </a:extLst>
                </a:gridCol>
                <a:gridCol w="684000">
                  <a:extLst>
                    <a:ext uri="{9D8B030D-6E8A-4147-A177-3AD203B41FA5}">
                      <a16:colId xmlns="" xmlns:a16="http://schemas.microsoft.com/office/drawing/2014/main" val="20001"/>
                    </a:ext>
                  </a:extLst>
                </a:gridCol>
              </a:tblGrid>
              <a:tr h="246843">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u="none" dirty="0">
                          <a:latin typeface="+mn-ea"/>
                          <a:ea typeface="+mn-ea"/>
                        </a:rPr>
                        <a:t>改定後</a:t>
                      </a:r>
                      <a:endParaRPr kumimoji="1" lang="en-US" altLang="ja-JP" sz="14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0000"/>
                  </a:ext>
                </a:extLst>
              </a:tr>
              <a:tr h="229796">
                <a:tc gridSpan="2">
                  <a:txBody>
                    <a:bodyPr/>
                    <a:lstStyle/>
                    <a:p>
                      <a:pPr algn="l"/>
                      <a:r>
                        <a:rPr kumimoji="1" lang="en-US" altLang="ja-JP" sz="1050" b="0" u="none" dirty="0">
                          <a:solidFill>
                            <a:schemeClr val="dk1"/>
                          </a:solidFill>
                          <a:latin typeface="+mn-ea"/>
                          <a:ea typeface="+mn-ea"/>
                        </a:rPr>
                        <a:t>【</a:t>
                      </a:r>
                      <a:r>
                        <a:rPr kumimoji="1" lang="ja-JP" altLang="en-US" sz="1050" b="0" u="none" dirty="0">
                          <a:solidFill>
                            <a:schemeClr val="dk1"/>
                          </a:solidFill>
                          <a:latin typeface="+mn-ea"/>
                          <a:ea typeface="+mn-ea"/>
                        </a:rPr>
                        <a:t>急性期看護補助体制加算</a:t>
                      </a:r>
                      <a:r>
                        <a:rPr kumimoji="1" lang="en-US" altLang="ja-JP" sz="1050" b="0" u="none" dirty="0">
                          <a:solidFill>
                            <a:schemeClr val="dk1"/>
                          </a:solidFill>
                          <a:latin typeface="+mn-ea"/>
                          <a:ea typeface="+mn-ea"/>
                        </a:rPr>
                        <a:t>】</a:t>
                      </a:r>
                      <a:endParaRPr kumimoji="1" lang="ja-JP" altLang="en-US" sz="1050" b="1" u="sng" dirty="0">
                        <a:solidFill>
                          <a:srgbClr val="0070C0"/>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tc hMerge="1">
                  <a:txBody>
                    <a:bodyPr/>
                    <a:lstStyle/>
                    <a:p>
                      <a:pPr algn="l"/>
                      <a:endParaRPr kumimoji="1" lang="ja-JP" altLang="en-US" sz="1050" b="1" u="sng" dirty="0">
                        <a:solidFill>
                          <a:srgbClr val="0070C0"/>
                        </a:solidFill>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r h="376029">
                <a:tc>
                  <a:txBody>
                    <a:bodyPr/>
                    <a:lstStyle/>
                    <a:p>
                      <a:pPr algn="l"/>
                      <a:r>
                        <a:rPr kumimoji="1" lang="en-US" altLang="ja-JP" sz="1050" u="none">
                          <a:latin typeface="+mn-ea"/>
                          <a:ea typeface="+mn-ea"/>
                        </a:rPr>
                        <a:t>25</a:t>
                      </a:r>
                      <a:r>
                        <a:rPr kumimoji="1" lang="ja-JP" altLang="en-US" sz="1050" u="none">
                          <a:latin typeface="+mn-ea"/>
                          <a:ea typeface="+mn-ea"/>
                        </a:rPr>
                        <a:t>対１～</a:t>
                      </a:r>
                      <a:r>
                        <a:rPr kumimoji="1" lang="en-US" altLang="ja-JP" sz="1050" u="none">
                          <a:latin typeface="+mn-ea"/>
                          <a:ea typeface="+mn-ea"/>
                        </a:rPr>
                        <a:t>75</a:t>
                      </a:r>
                      <a:r>
                        <a:rPr kumimoji="1" lang="ja-JP" altLang="en-US" sz="1050" u="none" dirty="0">
                          <a:latin typeface="+mn-ea"/>
                          <a:ea typeface="+mn-ea"/>
                        </a:rPr>
                        <a:t>対１</a:t>
                      </a: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1050" b="1" u="sng" dirty="0">
                          <a:solidFill>
                            <a:srgbClr val="0070C0"/>
                          </a:solidFill>
                          <a:latin typeface="+mn-ea"/>
                          <a:ea typeface="+mn-ea"/>
                        </a:rPr>
                        <a:t>210</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p>
                      <a:pPr algn="r"/>
                      <a:r>
                        <a:rPr kumimoji="1" lang="ja-JP" altLang="en-US" sz="1050" b="1" u="sng" dirty="0">
                          <a:solidFill>
                            <a:srgbClr val="0070C0"/>
                          </a:solidFill>
                          <a:latin typeface="+mn-ea"/>
                          <a:ea typeface="+mn-ea"/>
                        </a:rPr>
                        <a:t>～</a:t>
                      </a:r>
                      <a:r>
                        <a:rPr kumimoji="1" lang="en-US" altLang="ja-JP" sz="1050" b="1" u="sng" dirty="0">
                          <a:solidFill>
                            <a:srgbClr val="0070C0"/>
                          </a:solidFill>
                          <a:latin typeface="+mn-ea"/>
                          <a:ea typeface="+mn-ea"/>
                        </a:rPr>
                        <a:t>130</a:t>
                      </a:r>
                      <a:r>
                        <a:rPr kumimoji="1" lang="ja-JP" altLang="en-US" sz="1050" b="1" u="sng" dirty="0">
                          <a:solidFill>
                            <a:srgbClr val="0070C0"/>
                          </a:solidFill>
                          <a:latin typeface="+mn-ea"/>
                          <a:ea typeface="+mn-ea"/>
                        </a:rPr>
                        <a:t>点</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0002"/>
                  </a:ext>
                </a:extLst>
              </a:tr>
              <a:tr h="376029">
                <a:tc>
                  <a:txBody>
                    <a:bodyPr/>
                    <a:lstStyle/>
                    <a:p>
                      <a:pPr algn="l"/>
                      <a:r>
                        <a:rPr kumimoji="1" lang="ja-JP" altLang="en-US" sz="1050" u="none" dirty="0">
                          <a:latin typeface="+mn-ea"/>
                          <a:ea typeface="+mn-ea"/>
                        </a:rPr>
                        <a:t>　夜間</a:t>
                      </a:r>
                      <a:r>
                        <a:rPr kumimoji="1" lang="en-US" altLang="ja-JP" sz="1050" u="none" dirty="0">
                          <a:latin typeface="+mn-ea"/>
                          <a:ea typeface="+mn-ea"/>
                        </a:rPr>
                        <a:t>30</a:t>
                      </a:r>
                      <a:r>
                        <a:rPr kumimoji="1" lang="ja-JP" altLang="en-US" sz="1050" u="none" dirty="0">
                          <a:latin typeface="+mn-ea"/>
                          <a:ea typeface="+mn-ea"/>
                        </a:rPr>
                        <a:t>対１～</a:t>
                      </a:r>
                      <a:r>
                        <a:rPr kumimoji="1" lang="en-US" altLang="ja-JP" sz="1050" u="none" dirty="0">
                          <a:latin typeface="+mn-ea"/>
                          <a:ea typeface="+mn-ea"/>
                        </a:rPr>
                        <a:t>100</a:t>
                      </a:r>
                      <a:r>
                        <a:rPr kumimoji="1" lang="ja-JP" altLang="en-US" sz="1050" u="none" dirty="0">
                          <a:latin typeface="+mn-ea"/>
                          <a:ea typeface="+mn-ea"/>
                        </a:rPr>
                        <a:t>対１</a:t>
                      </a: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rgbClr val="FCECE8"/>
                    </a:solidFill>
                  </a:tcPr>
                </a:tc>
                <a:tc>
                  <a:txBody>
                    <a:bodyPr/>
                    <a:lstStyle/>
                    <a:p>
                      <a:pPr algn="r"/>
                      <a:r>
                        <a:rPr kumimoji="1" lang="en-US" altLang="ja-JP" sz="1050" b="1" u="sng" dirty="0">
                          <a:solidFill>
                            <a:srgbClr val="0070C0"/>
                          </a:solidFill>
                          <a:latin typeface="+mn-ea"/>
                          <a:ea typeface="+mn-ea"/>
                        </a:rPr>
                        <a:t>90</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p>
                      <a:pPr algn="r"/>
                      <a:r>
                        <a:rPr kumimoji="1" lang="ja-JP" altLang="en-US" sz="1050" b="1" u="sng" dirty="0">
                          <a:solidFill>
                            <a:srgbClr val="0070C0"/>
                          </a:solidFill>
                          <a:latin typeface="+mn-ea"/>
                          <a:ea typeface="+mn-ea"/>
                        </a:rPr>
                        <a:t>～</a:t>
                      </a:r>
                      <a:r>
                        <a:rPr kumimoji="1" lang="en-US" altLang="ja-JP" sz="1050" b="1" u="sng" dirty="0">
                          <a:solidFill>
                            <a:srgbClr val="0070C0"/>
                          </a:solidFill>
                          <a:latin typeface="+mn-ea"/>
                          <a:ea typeface="+mn-ea"/>
                        </a:rPr>
                        <a:t>70</a:t>
                      </a:r>
                      <a:r>
                        <a:rPr kumimoji="1" lang="ja-JP" altLang="en-US" sz="1050" b="1" u="sng" dirty="0">
                          <a:solidFill>
                            <a:srgbClr val="0070C0"/>
                          </a:solidFill>
                          <a:latin typeface="+mn-ea"/>
                          <a:ea typeface="+mn-ea"/>
                        </a:rPr>
                        <a:t>点</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3"/>
                  </a:ext>
                </a:extLst>
              </a:tr>
              <a:tr h="2297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latin typeface="+mn-ea"/>
                          <a:ea typeface="+mn-ea"/>
                        </a:rPr>
                        <a:t>　夜間看護体制加算</a:t>
                      </a: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1050" b="1" u="sng" dirty="0">
                          <a:solidFill>
                            <a:srgbClr val="0070C0"/>
                          </a:solidFill>
                          <a:latin typeface="+mn-ea"/>
                          <a:ea typeface="+mn-ea"/>
                        </a:rPr>
                        <a:t>60</a:t>
                      </a:r>
                      <a:r>
                        <a:rPr kumimoji="1" lang="ja-JP" altLang="en-US" sz="1050" b="1" u="sng" dirty="0">
                          <a:solidFill>
                            <a:srgbClr val="0070C0"/>
                          </a:solidFill>
                          <a:latin typeface="+mn-ea"/>
                          <a:ea typeface="+mn-ea"/>
                        </a:rPr>
                        <a:t>点</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graphicFrame>
        <p:nvGraphicFramePr>
          <p:cNvPr id="12" name="表 11"/>
          <p:cNvGraphicFramePr>
            <a:graphicFrameLocks noGrp="1"/>
          </p:cNvGraphicFramePr>
          <p:nvPr>
            <p:extLst/>
          </p:nvPr>
        </p:nvGraphicFramePr>
        <p:xfrm>
          <a:off x="5253069" y="1870923"/>
          <a:ext cx="2088001" cy="2266143"/>
        </p:xfrm>
        <a:graphic>
          <a:graphicData uri="http://schemas.openxmlformats.org/drawingml/2006/table">
            <a:tbl>
              <a:tblPr firstRow="1" bandRow="1">
                <a:tableStyleId>{FABFCF23-3B69-468F-B69F-88F6DE6A72F2}</a:tableStyleId>
              </a:tblPr>
              <a:tblGrid>
                <a:gridCol w="1476001">
                  <a:extLst>
                    <a:ext uri="{9D8B030D-6E8A-4147-A177-3AD203B41FA5}">
                      <a16:colId xmlns="" xmlns:a16="http://schemas.microsoft.com/office/drawing/2014/main" val="20000"/>
                    </a:ext>
                  </a:extLst>
                </a:gridCol>
                <a:gridCol w="612000">
                  <a:extLst>
                    <a:ext uri="{9D8B030D-6E8A-4147-A177-3AD203B41FA5}">
                      <a16:colId xmlns="" xmlns:a16="http://schemas.microsoft.com/office/drawing/2014/main" val="20001"/>
                    </a:ext>
                  </a:extLst>
                </a:gridCol>
              </a:tblGrid>
              <a:tr h="246843">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現行</a:t>
                      </a:r>
                      <a:endParaRPr kumimoji="1" lang="en-US" altLang="ja-JP" sz="1000" u="none" dirty="0"/>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tcPr>
                </a:tc>
                <a:tc hMerge="1">
                  <a:txBody>
                    <a:bodyPr/>
                    <a:lstStyle/>
                    <a:p>
                      <a:endParaRPr kumimoji="1" lang="ja-JP" altLang="en-US"/>
                    </a:p>
                  </a:txBody>
                  <a:tcPr/>
                </a:tc>
                <a:extLst>
                  <a:ext uri="{0D108BD9-81ED-4DB2-BD59-A6C34878D82A}">
                    <a16:rowId xmlns="" xmlns:a16="http://schemas.microsoft.com/office/drawing/2014/main" val="10000"/>
                  </a:ext>
                </a:extLst>
              </a:tr>
              <a:tr h="229796">
                <a:tc gridSpan="2">
                  <a:txBody>
                    <a:bodyPr/>
                    <a:lstStyle/>
                    <a:p>
                      <a:pPr algn="l"/>
                      <a:r>
                        <a:rPr kumimoji="1" lang="en-US" altLang="ja-JP" sz="1050" u="none" dirty="0">
                          <a:latin typeface="+mn-ea"/>
                          <a:ea typeface="+mn-ea"/>
                        </a:rPr>
                        <a:t>【</a:t>
                      </a:r>
                      <a:r>
                        <a:rPr kumimoji="1" lang="ja-JP" altLang="en-US" sz="1050" u="none" dirty="0">
                          <a:latin typeface="+mn-ea"/>
                          <a:ea typeface="+mn-ea"/>
                        </a:rPr>
                        <a:t>看護補助加算</a:t>
                      </a:r>
                      <a:r>
                        <a:rPr kumimoji="1" lang="en-US" altLang="ja-JP" sz="1050" u="none" dirty="0">
                          <a:latin typeface="+mn-ea"/>
                          <a:ea typeface="+mn-ea"/>
                        </a:rPr>
                        <a:t>】</a:t>
                      </a:r>
                      <a:endParaRPr kumimoji="1" lang="ja-JP" altLang="en-US" sz="1050" u="none" dirty="0">
                        <a:latin typeface="+mn-ea"/>
                        <a:ea typeface="+mn-ea"/>
                      </a:endParaRPr>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B w="12700" cap="flat" cmpd="sng" algn="ctr">
                      <a:solidFill>
                        <a:srgbClr val="0070C0"/>
                      </a:solidFill>
                      <a:prstDash val="solid"/>
                      <a:round/>
                      <a:headEnd type="none" w="med" len="med"/>
                      <a:tailEnd type="none" w="med" len="med"/>
                    </a:lnB>
                  </a:tcPr>
                </a:tc>
                <a:tc hMerge="1">
                  <a:txBody>
                    <a:bodyPr/>
                    <a:lstStyle/>
                    <a:p>
                      <a:pPr algn="l"/>
                      <a:endParaRPr kumimoji="1" lang="ja-JP" altLang="en-US" sz="1050" u="none" dirty="0"/>
                    </a:p>
                  </a:txBody>
                  <a:tcPr marL="99060" marR="99060" anchor="ctr"/>
                </a:tc>
                <a:extLst>
                  <a:ext uri="{0D108BD9-81ED-4DB2-BD59-A6C34878D82A}">
                    <a16:rowId xmlns="" xmlns:a16="http://schemas.microsoft.com/office/drawing/2014/main" val="10001"/>
                  </a:ext>
                </a:extLst>
              </a:tr>
              <a:tr h="376029">
                <a:tc>
                  <a:txBody>
                    <a:bodyPr/>
                    <a:lstStyle/>
                    <a:p>
                      <a:pPr algn="l"/>
                      <a:r>
                        <a:rPr kumimoji="1" lang="ja-JP" altLang="en-US" sz="1050" u="none" dirty="0">
                          <a:latin typeface="+mn-ea"/>
                          <a:ea typeface="+mn-ea"/>
                        </a:rPr>
                        <a:t>看護補助加算１～３</a:t>
                      </a:r>
                    </a:p>
                  </a:txBody>
                  <a:tcPr marL="99060" marR="99060" anchor="ctr">
                    <a:lnL w="12700" cap="flat" cmpd="sng" algn="ctr">
                      <a:solidFill>
                        <a:srgbClr val="0070C0"/>
                      </a:solidFill>
                      <a:prstDash val="solid"/>
                      <a:round/>
                      <a:headEnd type="none" w="med" len="med"/>
                      <a:tailEnd type="none" w="med" len="med"/>
                    </a:lnL>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tcPr>
                </a:tc>
                <a:tc>
                  <a:txBody>
                    <a:bodyPr/>
                    <a:lstStyle/>
                    <a:p>
                      <a:pPr algn="r"/>
                      <a:r>
                        <a:rPr kumimoji="1" lang="en-US" altLang="ja-JP" sz="1050" u="none" dirty="0">
                          <a:latin typeface="+mn-ea"/>
                          <a:ea typeface="+mn-ea"/>
                        </a:rPr>
                        <a:t>109</a:t>
                      </a:r>
                      <a:r>
                        <a:rPr kumimoji="1" lang="ja-JP" altLang="en-US" sz="1050" u="none" dirty="0">
                          <a:latin typeface="+mn-ea"/>
                          <a:ea typeface="+mn-ea"/>
                        </a:rPr>
                        <a:t>点～</a:t>
                      </a:r>
                      <a:r>
                        <a:rPr kumimoji="1" lang="en-US" altLang="ja-JP" sz="1050" u="none" dirty="0">
                          <a:latin typeface="+mn-ea"/>
                          <a:ea typeface="+mn-ea"/>
                        </a:rPr>
                        <a:t>56</a:t>
                      </a:r>
                      <a:r>
                        <a:rPr kumimoji="1" lang="ja-JP" altLang="en-US" sz="1050" u="none" dirty="0">
                          <a:latin typeface="+mn-ea"/>
                          <a:ea typeface="+mn-ea"/>
                        </a:rPr>
                        <a:t>点</a:t>
                      </a:r>
                    </a:p>
                  </a:txBody>
                  <a:tcPr marL="99060" marR="99060" anchor="ctr">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tcPr>
                </a:tc>
                <a:extLst>
                  <a:ext uri="{0D108BD9-81ED-4DB2-BD59-A6C34878D82A}">
                    <a16:rowId xmlns="" xmlns:a16="http://schemas.microsoft.com/office/drawing/2014/main" val="10002"/>
                  </a:ext>
                </a:extLst>
              </a:tr>
              <a:tr h="229796">
                <a:tc>
                  <a:txBody>
                    <a:bodyPr/>
                    <a:lstStyle/>
                    <a:p>
                      <a:pPr algn="l"/>
                      <a:r>
                        <a:rPr kumimoji="1" lang="ja-JP" altLang="en-US" sz="1050" u="none" dirty="0">
                          <a:latin typeface="+mn-ea"/>
                          <a:ea typeface="+mn-ea"/>
                        </a:rPr>
                        <a:t>　夜間</a:t>
                      </a:r>
                      <a:r>
                        <a:rPr kumimoji="1" lang="en-US" altLang="ja-JP" sz="1050" u="none" dirty="0">
                          <a:latin typeface="+mn-ea"/>
                          <a:ea typeface="+mn-ea"/>
                        </a:rPr>
                        <a:t>75</a:t>
                      </a:r>
                      <a:r>
                        <a:rPr kumimoji="1" lang="ja-JP" altLang="en-US" sz="1050" u="none" dirty="0">
                          <a:latin typeface="+mn-ea"/>
                          <a:ea typeface="+mn-ea"/>
                        </a:rPr>
                        <a:t>対１</a:t>
                      </a:r>
                      <a:endParaRPr kumimoji="1" lang="en-US" altLang="ja-JP" sz="1050" u="none" dirty="0">
                        <a:latin typeface="+mn-ea"/>
                        <a:ea typeface="+mn-ea"/>
                      </a:endParaRPr>
                    </a:p>
                  </a:txBody>
                  <a:tcPr marL="99060" marR="99060" anchor="ctr">
                    <a:lnL w="12700" cap="flat" cmpd="sng" algn="ctr">
                      <a:solidFill>
                        <a:srgbClr val="0070C0"/>
                      </a:solidFill>
                      <a:prstDash val="solid"/>
                      <a:round/>
                      <a:headEnd type="none" w="med" len="med"/>
                      <a:tailEnd type="none" w="med" len="med"/>
                    </a:lnL>
                    <a:lnR>
                      <a:noFill/>
                    </a:lnR>
                    <a:lnT w="12700" cap="flat" cmpd="sng" algn="ctr">
                      <a:solidFill>
                        <a:srgbClr val="0070C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E9EBF5"/>
                    </a:solidFill>
                  </a:tcPr>
                </a:tc>
                <a:tc>
                  <a:txBody>
                    <a:bodyPr/>
                    <a:lstStyle/>
                    <a:p>
                      <a:pPr algn="r"/>
                      <a:r>
                        <a:rPr kumimoji="1" lang="en-US" altLang="ja-JP" sz="1050" u="none" dirty="0">
                          <a:latin typeface="+mn-ea"/>
                          <a:ea typeface="+mn-ea"/>
                        </a:rPr>
                        <a:t>30</a:t>
                      </a:r>
                      <a:r>
                        <a:rPr kumimoji="1" lang="ja-JP" altLang="en-US" sz="1050" u="none" dirty="0">
                          <a:latin typeface="+mn-ea"/>
                          <a:ea typeface="+mn-ea"/>
                        </a:rPr>
                        <a:t>点</a:t>
                      </a:r>
                    </a:p>
                  </a:txBody>
                  <a:tcPr marL="99060" marR="99060">
                    <a:lnL>
                      <a:noFill/>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E9EBF5"/>
                    </a:solidFill>
                  </a:tcPr>
                </a:tc>
                <a:extLst>
                  <a:ext uri="{0D108BD9-81ED-4DB2-BD59-A6C34878D82A}">
                    <a16:rowId xmlns="" xmlns:a16="http://schemas.microsoft.com/office/drawing/2014/main" val="10003"/>
                  </a:ext>
                </a:extLst>
              </a:tr>
              <a:tr h="814730">
                <a:tc gridSpan="2">
                  <a:txBody>
                    <a:bodyPr/>
                    <a:lstStyle/>
                    <a:p>
                      <a:pPr marL="72000" algn="l">
                        <a:lnSpc>
                          <a:spcPts val="1200"/>
                        </a:lnSpc>
                      </a:pPr>
                      <a:r>
                        <a:rPr kumimoji="1" lang="ja-JP" altLang="en-US" sz="1050" u="none" dirty="0">
                          <a:latin typeface="+mn-ea"/>
                          <a:ea typeface="+mn-ea"/>
                        </a:rPr>
                        <a:t>［施設基準］</a:t>
                      </a:r>
                      <a:endParaRPr kumimoji="1" lang="en-US" altLang="ja-JP" sz="1050" u="none" dirty="0">
                        <a:latin typeface="+mn-ea"/>
                        <a:ea typeface="+mn-ea"/>
                      </a:endParaRPr>
                    </a:p>
                    <a:p>
                      <a:pPr marL="72000" algn="l">
                        <a:lnSpc>
                          <a:spcPts val="1200"/>
                        </a:lnSpc>
                      </a:pPr>
                      <a:r>
                        <a:rPr kumimoji="1" lang="en-US" altLang="ja-JP" sz="1050" u="none" dirty="0">
                          <a:latin typeface="+mn-ea"/>
                          <a:ea typeface="+mn-ea"/>
                        </a:rPr>
                        <a:t>13</a:t>
                      </a:r>
                      <a:r>
                        <a:rPr kumimoji="1" lang="ja-JP" altLang="en-US" sz="1050" u="none" dirty="0">
                          <a:latin typeface="+mn-ea"/>
                          <a:ea typeface="+mn-ea"/>
                        </a:rPr>
                        <a:t>対１入院基本料</a:t>
                      </a:r>
                      <a:r>
                        <a:rPr kumimoji="1" lang="ja-JP" altLang="en-US" sz="1050" u="none" dirty="0">
                          <a:effectLst/>
                          <a:latin typeface="+mn-ea"/>
                          <a:ea typeface="+mn-ea"/>
                        </a:rPr>
                        <a:t>（一般病棟入院基本料又は専門病院入院基本料に限る。）</a:t>
                      </a:r>
                      <a:r>
                        <a:rPr kumimoji="1" lang="ja-JP" altLang="en-US" sz="1050" u="none" dirty="0">
                          <a:latin typeface="+mn-ea"/>
                          <a:ea typeface="+mn-ea"/>
                        </a:rPr>
                        <a:t>を算定する病棟であること。</a:t>
                      </a:r>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mpd="sng">
                      <a:noFill/>
                    </a:lnT>
                    <a:solidFill>
                      <a:srgbClr val="E9EBF5"/>
                    </a:solidFill>
                  </a:tcPr>
                </a:tc>
                <a:tc hMerge="1">
                  <a:txBody>
                    <a:bodyPr/>
                    <a:lstStyle/>
                    <a:p>
                      <a:pPr algn="r"/>
                      <a:endParaRPr kumimoji="1" lang="ja-JP" altLang="en-US" sz="1050" u="none" dirty="0">
                        <a:latin typeface="+mn-ea"/>
                        <a:ea typeface="+mn-ea"/>
                      </a:endParaRPr>
                    </a:p>
                  </a:txBody>
                  <a:tcPr marL="99060" marR="99060"/>
                </a:tc>
                <a:extLst>
                  <a:ext uri="{0D108BD9-81ED-4DB2-BD59-A6C34878D82A}">
                    <a16:rowId xmlns="" xmlns:a16="http://schemas.microsoft.com/office/drawing/2014/main" val="10004"/>
                  </a:ext>
                </a:extLst>
              </a:tr>
              <a:tr h="229796">
                <a:tc>
                  <a:txBody>
                    <a:bodyPr/>
                    <a:lstStyle/>
                    <a:p>
                      <a:pPr algn="l"/>
                      <a:r>
                        <a:rPr kumimoji="1" lang="ja-JP" altLang="en-US" sz="1050" u="none" dirty="0">
                          <a:latin typeface="+mn-ea"/>
                          <a:ea typeface="+mn-ea"/>
                        </a:rPr>
                        <a:t>　夜間看護体制加算</a:t>
                      </a:r>
                    </a:p>
                  </a:txBody>
                  <a:tcPr marL="99060" marR="99060" anchor="ctr">
                    <a:lnL w="12700" cap="flat" cmpd="sng" algn="ctr">
                      <a:solidFill>
                        <a:srgbClr val="0070C0"/>
                      </a:solidFill>
                      <a:prstDash val="solid"/>
                      <a:round/>
                      <a:headEnd type="none" w="med" len="med"/>
                      <a:tailEnd type="none" w="med" len="med"/>
                    </a:lnL>
                    <a:lnB w="12700" cap="flat" cmpd="sng" algn="ctr">
                      <a:solidFill>
                        <a:srgbClr val="0070C0"/>
                      </a:solidFill>
                      <a:prstDash val="solid"/>
                      <a:round/>
                      <a:headEnd type="none" w="med" len="med"/>
                      <a:tailEnd type="none" w="med" len="med"/>
                    </a:lnB>
                    <a:noFill/>
                  </a:tcPr>
                </a:tc>
                <a:tc>
                  <a:txBody>
                    <a:bodyPr/>
                    <a:lstStyle/>
                    <a:p>
                      <a:pPr algn="r"/>
                      <a:r>
                        <a:rPr kumimoji="1" lang="en-US" altLang="ja-JP" sz="1050" u="none" dirty="0">
                          <a:latin typeface="+mn-ea"/>
                          <a:ea typeface="+mn-ea"/>
                        </a:rPr>
                        <a:t>150</a:t>
                      </a:r>
                      <a:r>
                        <a:rPr kumimoji="1" lang="ja-JP" altLang="en-US" sz="1050" u="none" dirty="0">
                          <a:latin typeface="+mn-ea"/>
                          <a:ea typeface="+mn-ea"/>
                        </a:rPr>
                        <a:t>点</a:t>
                      </a:r>
                    </a:p>
                  </a:txBody>
                  <a:tcPr marL="99060" marR="99060" anchor="ctr">
                    <a:lnR w="12700" cap="flat" cmpd="sng" algn="ctr">
                      <a:solidFill>
                        <a:srgbClr val="0070C0"/>
                      </a:solidFill>
                      <a:prstDash val="solid"/>
                      <a:round/>
                      <a:headEnd type="none" w="med" len="med"/>
                      <a:tailEnd type="none" w="med" len="med"/>
                    </a:lnR>
                    <a:lnB w="12700" cap="flat" cmpd="sng" algn="ctr">
                      <a:solidFill>
                        <a:srgbClr val="0070C0"/>
                      </a:solidFill>
                      <a:prstDash val="solid"/>
                      <a:round/>
                      <a:headEnd type="none" w="med" len="med"/>
                      <a:tailEnd type="none" w="med" len="med"/>
                    </a:lnB>
                    <a:noFill/>
                  </a:tcPr>
                </a:tc>
                <a:extLst>
                  <a:ext uri="{0D108BD9-81ED-4DB2-BD59-A6C34878D82A}">
                    <a16:rowId xmlns="" xmlns:a16="http://schemas.microsoft.com/office/drawing/2014/main" val="10005"/>
                  </a:ext>
                </a:extLst>
              </a:tr>
            </a:tbl>
          </a:graphicData>
        </a:graphic>
      </p:graphicFrame>
      <p:sp>
        <p:nvSpPr>
          <p:cNvPr id="13" name="右矢印 12"/>
          <p:cNvSpPr/>
          <p:nvPr/>
        </p:nvSpPr>
        <p:spPr>
          <a:xfrm>
            <a:off x="7375107" y="2765609"/>
            <a:ext cx="203016" cy="435104"/>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4" name="表 13"/>
          <p:cNvGraphicFramePr>
            <a:graphicFrameLocks noGrp="1"/>
          </p:cNvGraphicFramePr>
          <p:nvPr>
            <p:extLst/>
          </p:nvPr>
        </p:nvGraphicFramePr>
        <p:xfrm>
          <a:off x="7609638" y="1870923"/>
          <a:ext cx="2088001" cy="2304243"/>
        </p:xfrm>
        <a:graphic>
          <a:graphicData uri="http://schemas.openxmlformats.org/drawingml/2006/table">
            <a:tbl>
              <a:tblPr firstRow="1" bandRow="1">
                <a:tableStyleId>{21E4AEA4-8DFA-4A89-87EB-49C32662AFE0}</a:tableStyleId>
              </a:tblPr>
              <a:tblGrid>
                <a:gridCol w="1476001">
                  <a:extLst>
                    <a:ext uri="{9D8B030D-6E8A-4147-A177-3AD203B41FA5}">
                      <a16:colId xmlns="" xmlns:a16="http://schemas.microsoft.com/office/drawing/2014/main" val="20000"/>
                    </a:ext>
                  </a:extLst>
                </a:gridCol>
                <a:gridCol w="612000">
                  <a:extLst>
                    <a:ext uri="{9D8B030D-6E8A-4147-A177-3AD203B41FA5}">
                      <a16:colId xmlns="" xmlns:a16="http://schemas.microsoft.com/office/drawing/2014/main" val="20001"/>
                    </a:ext>
                  </a:extLst>
                </a:gridCol>
              </a:tblGrid>
              <a:tr h="246843">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u="none" dirty="0">
                          <a:latin typeface="+mn-ea"/>
                          <a:ea typeface="+mn-ea"/>
                        </a:rPr>
                        <a:t>改定後</a:t>
                      </a:r>
                      <a:endParaRPr kumimoji="1" lang="en-US" altLang="ja-JP" sz="14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0000"/>
                  </a:ext>
                </a:extLst>
              </a:tr>
              <a:tr h="229796">
                <a:tc gridSpan="2">
                  <a:txBody>
                    <a:bodyPr/>
                    <a:lstStyle/>
                    <a:p>
                      <a:pPr algn="l"/>
                      <a:r>
                        <a:rPr kumimoji="1" lang="en-US" altLang="ja-JP" sz="1050" b="0" u="none" dirty="0">
                          <a:solidFill>
                            <a:schemeClr val="dk1"/>
                          </a:solidFill>
                          <a:latin typeface="+mn-ea"/>
                          <a:ea typeface="+mn-ea"/>
                        </a:rPr>
                        <a:t>【</a:t>
                      </a:r>
                      <a:r>
                        <a:rPr kumimoji="1" lang="ja-JP" altLang="en-US" sz="1050" b="0" u="none" dirty="0">
                          <a:solidFill>
                            <a:schemeClr val="dk1"/>
                          </a:solidFill>
                          <a:latin typeface="+mn-ea"/>
                          <a:ea typeface="+mn-ea"/>
                        </a:rPr>
                        <a:t>看護補助加算</a:t>
                      </a:r>
                      <a:r>
                        <a:rPr kumimoji="1" lang="en-US" altLang="ja-JP" sz="1050" b="0" u="none" dirty="0">
                          <a:solidFill>
                            <a:schemeClr val="dk1"/>
                          </a:solidFill>
                          <a:latin typeface="+mn-ea"/>
                          <a:ea typeface="+mn-ea"/>
                        </a:rPr>
                        <a:t>】</a:t>
                      </a:r>
                      <a:endParaRPr kumimoji="1" lang="ja-JP" altLang="en-US" sz="1050" b="1" u="sng" dirty="0">
                        <a:solidFill>
                          <a:srgbClr val="0070C0"/>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tc hMerge="1">
                  <a:txBody>
                    <a:bodyPr/>
                    <a:lstStyle/>
                    <a:p>
                      <a:pPr algn="l"/>
                      <a:endParaRPr kumimoji="1" lang="ja-JP" altLang="en-US" sz="1050" b="1" u="sng" dirty="0">
                        <a:solidFill>
                          <a:srgbClr val="0070C0"/>
                        </a:solidFill>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r h="376029">
                <a:tc>
                  <a:txBody>
                    <a:bodyPr/>
                    <a:lstStyle/>
                    <a:p>
                      <a:pPr algn="l"/>
                      <a:r>
                        <a:rPr kumimoji="1" lang="ja-JP" altLang="en-US" sz="1050" u="none" dirty="0">
                          <a:latin typeface="+mn-ea"/>
                          <a:ea typeface="+mn-ea"/>
                        </a:rPr>
                        <a:t>看護補助加算１～３</a:t>
                      </a: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1050" b="1" u="sng" dirty="0">
                          <a:solidFill>
                            <a:srgbClr val="0070C0"/>
                          </a:solidFill>
                          <a:latin typeface="+mn-ea"/>
                          <a:ea typeface="+mn-ea"/>
                        </a:rPr>
                        <a:t>129</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p>
                      <a:pPr algn="r"/>
                      <a:r>
                        <a:rPr kumimoji="1" lang="ja-JP" altLang="en-US" sz="1050" b="1" u="sng" dirty="0">
                          <a:solidFill>
                            <a:srgbClr val="0070C0"/>
                          </a:solidFill>
                          <a:latin typeface="+mn-ea"/>
                          <a:ea typeface="+mn-ea"/>
                        </a:rPr>
                        <a:t>～</a:t>
                      </a:r>
                      <a:r>
                        <a:rPr kumimoji="1" lang="en-US" altLang="ja-JP" sz="1050" b="1" u="sng" dirty="0">
                          <a:solidFill>
                            <a:srgbClr val="0070C0"/>
                          </a:solidFill>
                          <a:latin typeface="+mn-ea"/>
                          <a:ea typeface="+mn-ea"/>
                        </a:rPr>
                        <a:t>76</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0002"/>
                  </a:ext>
                </a:extLst>
              </a:tr>
              <a:tr h="229796">
                <a:tc>
                  <a:txBody>
                    <a:bodyPr/>
                    <a:lstStyle/>
                    <a:p>
                      <a:pPr algn="l"/>
                      <a:r>
                        <a:rPr kumimoji="1" lang="ja-JP" altLang="en-US" sz="1050" u="none" dirty="0">
                          <a:latin typeface="+mn-ea"/>
                          <a:ea typeface="+mn-ea"/>
                        </a:rPr>
                        <a:t>　夜間</a:t>
                      </a:r>
                      <a:r>
                        <a:rPr kumimoji="1" lang="en-US" altLang="ja-JP" sz="1050" u="none" dirty="0">
                          <a:latin typeface="+mn-ea"/>
                          <a:ea typeface="+mn-ea"/>
                        </a:rPr>
                        <a:t>75</a:t>
                      </a:r>
                      <a:r>
                        <a:rPr kumimoji="1" lang="ja-JP" altLang="en-US" sz="1050" u="none" dirty="0">
                          <a:latin typeface="+mn-ea"/>
                          <a:ea typeface="+mn-ea"/>
                        </a:rPr>
                        <a:t>対１</a:t>
                      </a:r>
                      <a:endParaRPr kumimoji="1" lang="en-US" altLang="ja-JP" sz="105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rgbClr val="FCECE8"/>
                    </a:solidFill>
                  </a:tcPr>
                </a:tc>
                <a:tc>
                  <a:txBody>
                    <a:bodyPr/>
                    <a:lstStyle/>
                    <a:p>
                      <a:pPr algn="r"/>
                      <a:r>
                        <a:rPr kumimoji="1" lang="en-US" altLang="ja-JP" sz="1050" b="1" u="sng" dirty="0">
                          <a:solidFill>
                            <a:srgbClr val="0070C0"/>
                          </a:solidFill>
                          <a:latin typeface="+mn-ea"/>
                          <a:ea typeface="+mn-ea"/>
                        </a:rPr>
                        <a:t>40</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txBody>
                  <a:tcPr marL="99060" marR="9906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3"/>
                  </a:ext>
                </a:extLst>
              </a:tr>
              <a:tr h="814730">
                <a:tc gridSpan="2">
                  <a:txBody>
                    <a:bodyPr/>
                    <a:lstStyle/>
                    <a:p>
                      <a:pPr marL="72000" algn="l"/>
                      <a:r>
                        <a:rPr kumimoji="1" lang="ja-JP" altLang="en-US" sz="1050" u="none" dirty="0">
                          <a:latin typeface="+mn-ea"/>
                          <a:ea typeface="+mn-ea"/>
                        </a:rPr>
                        <a:t>［施設基準］</a:t>
                      </a:r>
                      <a:endParaRPr kumimoji="1" lang="en-US" altLang="ja-JP" sz="1050" u="none" dirty="0">
                        <a:latin typeface="+mn-ea"/>
                        <a:ea typeface="+mn-ea"/>
                      </a:endParaRPr>
                    </a:p>
                    <a:p>
                      <a:pPr marL="72000" algn="l"/>
                      <a:r>
                        <a:rPr kumimoji="1" lang="ja-JP" altLang="en-US" sz="1050" b="1" u="sng" dirty="0">
                          <a:solidFill>
                            <a:srgbClr val="0070C0"/>
                          </a:solidFill>
                          <a:latin typeface="+mn-ea"/>
                          <a:ea typeface="+mn-ea"/>
                        </a:rPr>
                        <a:t>地域一般入院料１若しくは２又は</a:t>
                      </a:r>
                      <a:r>
                        <a:rPr kumimoji="1" lang="en-US" altLang="ja-JP" sz="1050" b="1" u="sng" dirty="0">
                          <a:solidFill>
                            <a:srgbClr val="0070C0"/>
                          </a:solidFill>
                          <a:latin typeface="+mn-ea"/>
                          <a:ea typeface="+mn-ea"/>
                        </a:rPr>
                        <a:t>13</a:t>
                      </a:r>
                      <a:r>
                        <a:rPr kumimoji="1" lang="ja-JP" altLang="en-US" sz="1050" b="1" u="sng" dirty="0">
                          <a:solidFill>
                            <a:srgbClr val="0070C0"/>
                          </a:solidFill>
                          <a:latin typeface="+mn-ea"/>
                          <a:ea typeface="+mn-ea"/>
                        </a:rPr>
                        <a:t>対１入院基本料</a:t>
                      </a:r>
                      <a:r>
                        <a:rPr kumimoji="1" lang="ja-JP" altLang="en-US" sz="1050" u="none" dirty="0">
                          <a:latin typeface="+mn-ea"/>
                          <a:ea typeface="+mn-ea"/>
                        </a:rPr>
                        <a:t>を算定する病棟であること。</a:t>
                      </a:r>
                      <a:endParaRPr kumimoji="1" lang="en-US" altLang="ja-JP" sz="1050" u="none" dirty="0">
                        <a:latin typeface="+mn-ea"/>
                        <a:ea typeface="+mn-ea"/>
                      </a:endParaRPr>
                    </a:p>
                    <a:p>
                      <a:pPr marL="72000" algn="l"/>
                      <a:endParaRPr kumimoji="1" lang="en-US" altLang="ja-JP" sz="105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rgbClr val="FCECE8"/>
                    </a:solidFill>
                  </a:tcPr>
                </a:tc>
                <a:tc hMerge="1">
                  <a:txBody>
                    <a:bodyPr/>
                    <a:lstStyle/>
                    <a:p>
                      <a:pPr algn="r"/>
                      <a:endParaRPr kumimoji="1" lang="en-US" altLang="ja-JP" sz="1050" b="1" u="sng" dirty="0">
                        <a:solidFill>
                          <a:srgbClr val="0070C0"/>
                        </a:solidFill>
                      </a:endParaRPr>
                    </a:p>
                  </a:txBody>
                  <a:tcPr marL="99060" marR="9906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4"/>
                  </a:ext>
                </a:extLst>
              </a:tr>
              <a:tr h="2297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latin typeface="+mn-ea"/>
                          <a:ea typeface="+mn-ea"/>
                        </a:rPr>
                        <a:t>　夜間看護体制加算</a:t>
                      </a: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1050" b="1" u="sng" dirty="0">
                          <a:solidFill>
                            <a:srgbClr val="0070C0"/>
                          </a:solidFill>
                          <a:latin typeface="+mn-ea"/>
                          <a:ea typeface="+mn-ea"/>
                        </a:rPr>
                        <a:t>165</a:t>
                      </a:r>
                      <a:r>
                        <a:rPr kumimoji="1" lang="ja-JP" altLang="en-US" sz="1050" b="1" u="sng" dirty="0">
                          <a:solidFill>
                            <a:srgbClr val="0070C0"/>
                          </a:solidFill>
                          <a:latin typeface="+mn-ea"/>
                          <a:ea typeface="+mn-ea"/>
                        </a:rPr>
                        <a:t>点</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0005"/>
                  </a:ext>
                </a:extLst>
              </a:tr>
            </a:tbl>
          </a:graphicData>
        </a:graphic>
      </p:graphicFrame>
      <p:sp>
        <p:nvSpPr>
          <p:cNvPr id="2" name="正方形/長方形 1"/>
          <p:cNvSpPr/>
          <p:nvPr/>
        </p:nvSpPr>
        <p:spPr>
          <a:xfrm>
            <a:off x="102324" y="767244"/>
            <a:ext cx="9750161" cy="746358"/>
          </a:xfrm>
          <a:prstGeom prst="rect">
            <a:avLst/>
          </a:prstGeom>
        </p:spPr>
        <p:txBody>
          <a:bodyPr wrap="square">
            <a:spAutoFit/>
          </a:bodyPr>
          <a:lstStyle/>
          <a:p>
            <a:pPr marL="342900" indent="-342900">
              <a:lnSpc>
                <a:spcPts val="1700"/>
              </a:lnSpc>
              <a:buFont typeface="Wingdings" charset="2"/>
              <a:buChar char="Ø"/>
            </a:pPr>
            <a:r>
              <a:rPr lang="ja-JP" altLang="en-US" dirty="0">
                <a:solidFill>
                  <a:prstClr val="black"/>
                </a:solidFill>
                <a:latin typeface="ＭＳ Ｐゴシック"/>
              </a:rPr>
              <a:t>　</a:t>
            </a:r>
            <a:r>
              <a:rPr lang="ja-JP" altLang="en-US" sz="1600" dirty="0">
                <a:solidFill>
                  <a:prstClr val="black"/>
                </a:solidFill>
                <a:latin typeface="ＭＳ Ｐゴシック"/>
              </a:rPr>
              <a:t>看護職員の負担軽減、看護補助者との業務分担・共同を推進し、身体的拘束の低減等、より質の高い療養環境の提供を目指す観点から、看護補助者の配置に関する評価及び看護職員の夜間配置に関する評価を充実する。</a:t>
            </a:r>
            <a:endParaRPr lang="en-US" altLang="ja-JP" sz="1600" dirty="0">
              <a:solidFill>
                <a:prstClr val="black"/>
              </a:solidFill>
              <a:latin typeface="ＭＳ Ｐゴシック"/>
            </a:endParaRPr>
          </a:p>
        </p:txBody>
      </p:sp>
      <p:sp>
        <p:nvSpPr>
          <p:cNvPr id="21" name="Rectangle 36"/>
          <p:cNvSpPr>
            <a:spLocks noChangeArrowheads="1"/>
          </p:cNvSpPr>
          <p:nvPr/>
        </p:nvSpPr>
        <p:spPr bwMode="auto">
          <a:xfrm>
            <a:off x="146517" y="1513602"/>
            <a:ext cx="4463583" cy="296086"/>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看護補助者の配置に関する評価の充実</a:t>
            </a:r>
            <a:endParaRPr lang="en-US" altLang="ja-JP" dirty="0">
              <a:solidFill>
                <a:prstClr val="black"/>
              </a:solidFill>
            </a:endParaRPr>
          </a:p>
        </p:txBody>
      </p:sp>
      <p:sp>
        <p:nvSpPr>
          <p:cNvPr id="23" name="Rectangle 2"/>
          <p:cNvSpPr>
            <a:spLocks noChangeArrowheads="1"/>
          </p:cNvSpPr>
          <p:nvPr/>
        </p:nvSpPr>
        <p:spPr bwMode="auto">
          <a:xfrm>
            <a:off x="101147" y="17793"/>
            <a:ext cx="9687066" cy="3868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2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185</a:t>
            </a:fld>
            <a:endParaRPr lang="ja-JP" altLang="en-US" sz="1600" dirty="0">
              <a:solidFill>
                <a:prstClr val="black"/>
              </a:solidFill>
            </a:endParaRPr>
          </a:p>
        </p:txBody>
      </p:sp>
      <p:sp>
        <p:nvSpPr>
          <p:cNvPr id="25" name="Rectangle 36"/>
          <p:cNvSpPr>
            <a:spLocks noChangeArrowheads="1"/>
          </p:cNvSpPr>
          <p:nvPr/>
        </p:nvSpPr>
        <p:spPr bwMode="auto">
          <a:xfrm>
            <a:off x="102325" y="4119282"/>
            <a:ext cx="542674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障害者病棟における看護補助者の配置に対する評価</a:t>
            </a:r>
            <a:endParaRPr lang="en-US" altLang="ja-JP" dirty="0">
              <a:solidFill>
                <a:prstClr val="black"/>
              </a:solidFill>
            </a:endParaRPr>
          </a:p>
        </p:txBody>
      </p:sp>
      <p:sp>
        <p:nvSpPr>
          <p:cNvPr id="26" name="Rectangle 37"/>
          <p:cNvSpPr>
            <a:spLocks noChangeArrowheads="1"/>
          </p:cNvSpPr>
          <p:nvPr/>
        </p:nvSpPr>
        <p:spPr bwMode="auto">
          <a:xfrm>
            <a:off x="96485" y="4443282"/>
            <a:ext cx="9756000" cy="2331830"/>
          </a:xfrm>
          <a:prstGeom prst="rect">
            <a:avLst/>
          </a:prstGeom>
          <a:noFill/>
          <a:ln w="9525">
            <a:solidFill>
              <a:schemeClr val="tx1"/>
            </a:solidFill>
            <a:miter lim="800000"/>
            <a:headEnd/>
            <a:tailEnd/>
          </a:ln>
        </p:spPr>
        <p:txBody>
          <a:bodyPr/>
          <a:lstStyle/>
          <a:p>
            <a:pPr marL="363600" indent="-363600">
              <a:buFont typeface="Wingdings" panose="05000000000000000000" pitchFamily="2" charset="2"/>
              <a:buChar char="Ø"/>
            </a:pPr>
            <a:r>
              <a:rPr lang="ja-JP" altLang="en-US" sz="1600" dirty="0">
                <a:solidFill>
                  <a:prstClr val="black"/>
                </a:solidFill>
                <a:latin typeface="ＭＳ Ｐゴシック"/>
              </a:rPr>
              <a:t>　障害者が入院中に安心して適切な医療を受けることができるよう、障害者施設等入院基本料（７対１、</a:t>
            </a:r>
            <a:r>
              <a:rPr lang="en-US" altLang="ja-JP" sz="1600" dirty="0">
                <a:solidFill>
                  <a:prstClr val="black"/>
                </a:solidFill>
                <a:latin typeface="ＭＳ Ｐゴシック"/>
              </a:rPr>
              <a:t>10</a:t>
            </a:r>
            <a:r>
              <a:rPr lang="ja-JP" altLang="en-US" sz="1600" dirty="0">
                <a:solidFill>
                  <a:prstClr val="black"/>
                </a:solidFill>
                <a:latin typeface="ＭＳ Ｐゴシック"/>
              </a:rPr>
              <a:t>対１）を算定する病棟において、看護補助者の配置及び夜間における看護職員の負担軽減に資する取組に係る評価を新設する。</a:t>
            </a:r>
            <a:endParaRPr lang="en-US" altLang="ja-JP" sz="1600" b="1" u="sng" dirty="0">
              <a:solidFill>
                <a:srgbClr val="0070C0"/>
              </a:solidFill>
              <a:latin typeface="ＭＳ Ｐゴシック"/>
            </a:endParaRPr>
          </a:p>
          <a:p>
            <a:pPr marL="363600" indent="-363600"/>
            <a:r>
              <a:rPr lang="en-US" altLang="ja-JP" sz="1600" b="1" dirty="0">
                <a:solidFill>
                  <a:srgbClr val="0070C0"/>
                </a:solidFill>
                <a:latin typeface="ＭＳ Ｐゴシック"/>
              </a:rPr>
              <a:t>(</a:t>
            </a:r>
            <a:r>
              <a:rPr lang="ja-JP" altLang="en-US" sz="1600" b="1" dirty="0">
                <a:solidFill>
                  <a:srgbClr val="0070C0"/>
                </a:solidFill>
                <a:latin typeface="ＭＳ Ｐゴシック"/>
              </a:rPr>
              <a:t>新</a:t>
            </a:r>
            <a:r>
              <a:rPr lang="en-US" altLang="ja-JP" sz="1600" b="1" dirty="0">
                <a:solidFill>
                  <a:srgbClr val="0070C0"/>
                </a:solidFill>
                <a:latin typeface="ＭＳ Ｐゴシック"/>
              </a:rPr>
              <a:t>)</a:t>
            </a:r>
            <a:r>
              <a:rPr lang="ja-JP" altLang="en-US" sz="1600" b="1" dirty="0">
                <a:solidFill>
                  <a:srgbClr val="0070C0"/>
                </a:solidFill>
                <a:latin typeface="ＭＳ Ｐゴシック"/>
              </a:rPr>
              <a:t>　　</a:t>
            </a:r>
            <a:r>
              <a:rPr lang="ja-JP" altLang="en-US" sz="1600" b="1" u="sng" dirty="0">
                <a:solidFill>
                  <a:srgbClr val="0070C0"/>
                </a:solidFill>
                <a:latin typeface="ＭＳ Ｐゴシック"/>
              </a:rPr>
              <a:t>看護補助加算（１日につき）</a:t>
            </a:r>
            <a:endParaRPr lang="en-US" altLang="ja-JP" sz="1600" b="1" u="sng" dirty="0">
              <a:solidFill>
                <a:srgbClr val="0070C0"/>
              </a:solidFill>
              <a:latin typeface="ＭＳ Ｐゴシック"/>
            </a:endParaRPr>
          </a:p>
          <a:p>
            <a:pPr marL="363600" indent="-363600"/>
            <a:r>
              <a:rPr lang="ja-JP" altLang="en-US" sz="1600" b="1" dirty="0">
                <a:solidFill>
                  <a:srgbClr val="0070C0"/>
                </a:solidFill>
                <a:latin typeface="ＭＳ Ｐゴシック"/>
              </a:rPr>
              <a:t>　　　　　　</a:t>
            </a:r>
            <a:r>
              <a:rPr lang="ja-JP" altLang="en-US" sz="1600" b="1" u="sng" dirty="0">
                <a:solidFill>
                  <a:srgbClr val="0070C0"/>
                </a:solidFill>
                <a:latin typeface="ＭＳ Ｐゴシック"/>
              </a:rPr>
              <a:t>イ　</a:t>
            </a:r>
            <a:r>
              <a:rPr lang="en-US" altLang="ja-JP" sz="1600" b="1" u="sng" dirty="0">
                <a:solidFill>
                  <a:srgbClr val="0070C0"/>
                </a:solidFill>
                <a:latin typeface="ＭＳ Ｐゴシック"/>
              </a:rPr>
              <a:t>14</a:t>
            </a:r>
            <a:r>
              <a:rPr lang="ja-JP" altLang="en-US" sz="1600" b="1" u="sng" dirty="0">
                <a:solidFill>
                  <a:srgbClr val="0070C0"/>
                </a:solidFill>
                <a:latin typeface="ＭＳ Ｐゴシック"/>
              </a:rPr>
              <a:t>日以内の期間　　　　　　：１２９点</a:t>
            </a:r>
            <a:endParaRPr lang="en-US" altLang="ja-JP" sz="1600" b="1" u="sng" dirty="0">
              <a:solidFill>
                <a:srgbClr val="0070C0"/>
              </a:solidFill>
              <a:latin typeface="ＭＳ Ｐゴシック"/>
            </a:endParaRPr>
          </a:p>
          <a:p>
            <a:pPr marL="363600" indent="-363600"/>
            <a:r>
              <a:rPr lang="ja-JP" altLang="en-US" sz="1600" b="1" dirty="0">
                <a:solidFill>
                  <a:srgbClr val="0070C0"/>
                </a:solidFill>
                <a:latin typeface="ＭＳ Ｐゴシック"/>
              </a:rPr>
              <a:t>　　　　　　</a:t>
            </a:r>
            <a:r>
              <a:rPr lang="ja-JP" altLang="en-US" sz="1600" b="1" u="sng" dirty="0">
                <a:solidFill>
                  <a:srgbClr val="0070C0"/>
                </a:solidFill>
                <a:latin typeface="ＭＳ Ｐゴシック"/>
              </a:rPr>
              <a:t>ロ　</a:t>
            </a:r>
            <a:r>
              <a:rPr lang="en-US" altLang="ja-JP" sz="1600" b="1" u="sng" dirty="0">
                <a:solidFill>
                  <a:srgbClr val="0070C0"/>
                </a:solidFill>
                <a:latin typeface="ＭＳ Ｐゴシック"/>
              </a:rPr>
              <a:t>15</a:t>
            </a:r>
            <a:r>
              <a:rPr lang="ja-JP" altLang="en-US" sz="1600" b="1" u="sng" dirty="0">
                <a:solidFill>
                  <a:srgbClr val="0070C0"/>
                </a:solidFill>
                <a:latin typeface="ＭＳ Ｐゴシック"/>
              </a:rPr>
              <a:t>日以上</a:t>
            </a:r>
            <a:r>
              <a:rPr lang="en-US" altLang="ja-JP" sz="1600" b="1" u="sng" dirty="0">
                <a:solidFill>
                  <a:srgbClr val="0070C0"/>
                </a:solidFill>
                <a:latin typeface="ＭＳ Ｐゴシック"/>
              </a:rPr>
              <a:t>30</a:t>
            </a:r>
            <a:r>
              <a:rPr lang="ja-JP" altLang="en-US" sz="1600" b="1" u="sng" dirty="0">
                <a:solidFill>
                  <a:srgbClr val="0070C0"/>
                </a:solidFill>
                <a:latin typeface="ＭＳ Ｐゴシック"/>
              </a:rPr>
              <a:t>日以内の期間：１０４点</a:t>
            </a:r>
            <a:endParaRPr lang="en-US" altLang="ja-JP" sz="1600" b="1" u="sng" dirty="0">
              <a:solidFill>
                <a:srgbClr val="0070C0"/>
              </a:solidFill>
              <a:latin typeface="ＭＳ Ｐゴシック"/>
            </a:endParaRPr>
          </a:p>
          <a:p>
            <a:pPr marL="363600" indent="-363600"/>
            <a:r>
              <a:rPr lang="en-US" altLang="ja-JP" sz="1600" b="1" dirty="0">
                <a:solidFill>
                  <a:srgbClr val="0070C0"/>
                </a:solidFill>
                <a:latin typeface="ＭＳ Ｐゴシック"/>
              </a:rPr>
              <a:t>(</a:t>
            </a:r>
            <a:r>
              <a:rPr lang="ja-JP" altLang="en-US" sz="1600" b="1" dirty="0">
                <a:solidFill>
                  <a:srgbClr val="0070C0"/>
                </a:solidFill>
                <a:latin typeface="ＭＳ Ｐゴシック"/>
              </a:rPr>
              <a:t>新</a:t>
            </a:r>
            <a:r>
              <a:rPr lang="en-US" altLang="ja-JP" sz="1600" b="1" dirty="0">
                <a:solidFill>
                  <a:srgbClr val="0070C0"/>
                </a:solidFill>
                <a:latin typeface="ＭＳ Ｐゴシック"/>
              </a:rPr>
              <a:t>)</a:t>
            </a:r>
            <a:r>
              <a:rPr lang="ja-JP" altLang="en-US" sz="1600" b="1" dirty="0">
                <a:solidFill>
                  <a:srgbClr val="0070C0"/>
                </a:solidFill>
                <a:latin typeface="ＭＳ Ｐゴシック"/>
              </a:rPr>
              <a:t>　　</a:t>
            </a:r>
            <a:r>
              <a:rPr lang="ja-JP" altLang="en-US" sz="1600" b="1" u="sng" dirty="0">
                <a:solidFill>
                  <a:srgbClr val="0070C0"/>
                </a:solidFill>
                <a:latin typeface="ＭＳ Ｐゴシック"/>
              </a:rPr>
              <a:t>夜間看護体制加算：１５０点（入院初日）</a:t>
            </a:r>
            <a:endParaRPr lang="en-US" altLang="ja-JP" sz="1600" dirty="0">
              <a:solidFill>
                <a:prstClr val="black"/>
              </a:solidFill>
              <a:latin typeface="ＭＳ Ｐゴシック"/>
            </a:endParaRPr>
          </a:p>
          <a:p>
            <a:pPr marL="576000" indent="-457200">
              <a:buFont typeface="+mj-ea"/>
              <a:buAutoNum type="circleNumDbPlain"/>
            </a:pPr>
            <a:endParaRPr lang="en-US" altLang="ja-JP" sz="1600" dirty="0">
              <a:solidFill>
                <a:prstClr val="black"/>
              </a:solidFill>
              <a:latin typeface="ＭＳ Ｐゴシック"/>
            </a:endParaRPr>
          </a:p>
          <a:p>
            <a:pPr marL="118800"/>
            <a:endParaRPr lang="en-US" altLang="ja-JP" sz="1600" dirty="0">
              <a:solidFill>
                <a:prstClr val="black"/>
              </a:solidFill>
              <a:latin typeface="ＭＳ Ｐゴシック"/>
            </a:endParaRPr>
          </a:p>
          <a:p>
            <a:endParaRPr lang="en-US" altLang="ja-JP" sz="1600" dirty="0">
              <a:solidFill>
                <a:prstClr val="black"/>
              </a:solidFill>
              <a:latin typeface="ＭＳ Ｐゴシック"/>
            </a:endParaRPr>
          </a:p>
          <a:p>
            <a:endParaRPr lang="ja-JP" altLang="en-US" sz="1600" dirty="0">
              <a:solidFill>
                <a:prstClr val="black"/>
              </a:solidFill>
              <a:latin typeface="ＭＳ Ｐゴシック"/>
            </a:endParaRPr>
          </a:p>
          <a:p>
            <a:pPr marL="270000" indent="-270000"/>
            <a:endParaRPr lang="ja-JP" altLang="en-US" sz="1600" dirty="0">
              <a:solidFill>
                <a:prstClr val="black"/>
              </a:solidFill>
              <a:latin typeface="ＭＳ Ｐゴシック"/>
            </a:endParaRPr>
          </a:p>
        </p:txBody>
      </p:sp>
      <p:sp>
        <p:nvSpPr>
          <p:cNvPr id="27" name="テキスト ボックス 26"/>
          <p:cNvSpPr txBox="1"/>
          <p:nvPr/>
        </p:nvSpPr>
        <p:spPr>
          <a:xfrm>
            <a:off x="4554573" y="5013176"/>
            <a:ext cx="5233639" cy="938719"/>
          </a:xfrm>
          <a:prstGeom prst="rect">
            <a:avLst/>
          </a:prstGeom>
          <a:noFill/>
        </p:spPr>
        <p:txBody>
          <a:bodyPr wrap="square" rtlCol="0">
            <a:spAutoFit/>
          </a:bodyPr>
          <a:lstStyle/>
          <a:p>
            <a:r>
              <a:rPr lang="ja-JP" altLang="en-US" sz="1100" dirty="0">
                <a:solidFill>
                  <a:prstClr val="black"/>
                </a:solidFill>
              </a:rPr>
              <a:t>［施設基準］</a:t>
            </a:r>
            <a:endParaRPr lang="en-US" altLang="ja-JP" sz="1100" dirty="0">
              <a:solidFill>
                <a:prstClr val="black"/>
              </a:solidFill>
            </a:endParaRPr>
          </a:p>
          <a:p>
            <a:pPr marL="270000" indent="-270000"/>
            <a:r>
              <a:rPr lang="ja-JP" altLang="en-US" sz="1100" dirty="0">
                <a:solidFill>
                  <a:prstClr val="black"/>
                </a:solidFill>
              </a:rPr>
              <a:t>　①　看護補助者の数は、</a:t>
            </a:r>
            <a:r>
              <a:rPr lang="ja-JP" altLang="en-US" sz="1100" b="1" u="sng" dirty="0">
                <a:solidFill>
                  <a:srgbClr val="0070C0"/>
                </a:solidFill>
                <a:latin typeface="ＭＳ Ｐゴシック"/>
              </a:rPr>
              <a:t>常時</a:t>
            </a:r>
            <a:r>
              <a:rPr lang="en-US" altLang="ja-JP" sz="1100" b="1" u="sng" dirty="0">
                <a:solidFill>
                  <a:srgbClr val="0070C0"/>
                </a:solidFill>
                <a:latin typeface="ＭＳ Ｐゴシック"/>
              </a:rPr>
              <a:t>30</a:t>
            </a:r>
            <a:r>
              <a:rPr lang="ja-JP" altLang="en-US" sz="1100" b="1" u="sng" dirty="0">
                <a:solidFill>
                  <a:srgbClr val="0070C0"/>
                </a:solidFill>
                <a:latin typeface="ＭＳ Ｐゴシック"/>
              </a:rPr>
              <a:t>対１</a:t>
            </a:r>
            <a:r>
              <a:rPr lang="ja-JP" altLang="en-US" sz="1100" dirty="0">
                <a:solidFill>
                  <a:prstClr val="black"/>
                </a:solidFill>
              </a:rPr>
              <a:t>以上であること。</a:t>
            </a:r>
            <a:endParaRPr lang="en-US" altLang="ja-JP" sz="1100" dirty="0">
              <a:solidFill>
                <a:prstClr val="black"/>
              </a:solidFill>
            </a:endParaRPr>
          </a:p>
          <a:p>
            <a:pPr marL="270000" indent="-270000"/>
            <a:r>
              <a:rPr lang="ja-JP" altLang="en-US" sz="1100" dirty="0">
                <a:solidFill>
                  <a:prstClr val="black"/>
                </a:solidFill>
              </a:rPr>
              <a:t>　②　夜勤を行う看護補助者の数は、常時</a:t>
            </a:r>
            <a:r>
              <a:rPr lang="en-US" altLang="ja-JP" sz="1100" dirty="0">
                <a:solidFill>
                  <a:prstClr val="black"/>
                </a:solidFill>
              </a:rPr>
              <a:t>75</a:t>
            </a:r>
            <a:r>
              <a:rPr lang="ja-JP" altLang="en-US" sz="1100" dirty="0">
                <a:solidFill>
                  <a:prstClr val="black"/>
                </a:solidFill>
              </a:rPr>
              <a:t>対１以上（みなし看護補助者を除く）であること。</a:t>
            </a:r>
            <a:endParaRPr lang="en-US" altLang="ja-JP" sz="1100" dirty="0">
              <a:solidFill>
                <a:prstClr val="black"/>
              </a:solidFill>
            </a:endParaRPr>
          </a:p>
          <a:p>
            <a:pPr marL="270000" indent="-270000"/>
            <a:r>
              <a:rPr lang="ja-JP" altLang="en-US" sz="1100" dirty="0">
                <a:solidFill>
                  <a:prstClr val="black"/>
                </a:solidFill>
                <a:latin typeface="ＭＳ Ｐゴシック"/>
              </a:rPr>
              <a:t>　③　障害者施設等入院基本料（７対１、</a:t>
            </a:r>
            <a:r>
              <a:rPr lang="en-US" altLang="ja-JP" sz="1100" dirty="0">
                <a:solidFill>
                  <a:prstClr val="black"/>
                </a:solidFill>
                <a:latin typeface="ＭＳ Ｐゴシック"/>
              </a:rPr>
              <a:t>10</a:t>
            </a:r>
            <a:r>
              <a:rPr lang="ja-JP" altLang="en-US" sz="1100" dirty="0">
                <a:solidFill>
                  <a:prstClr val="black"/>
                </a:solidFill>
                <a:latin typeface="ＭＳ Ｐゴシック"/>
              </a:rPr>
              <a:t>対１に限る。）を算定する病棟であること。</a:t>
            </a:r>
          </a:p>
        </p:txBody>
      </p:sp>
      <p:sp>
        <p:nvSpPr>
          <p:cNvPr id="28" name="テキスト ボックス 27"/>
          <p:cNvSpPr txBox="1"/>
          <p:nvPr/>
        </p:nvSpPr>
        <p:spPr>
          <a:xfrm>
            <a:off x="4610100" y="5951895"/>
            <a:ext cx="5226072" cy="769441"/>
          </a:xfrm>
          <a:prstGeom prst="rect">
            <a:avLst/>
          </a:prstGeom>
          <a:noFill/>
        </p:spPr>
        <p:txBody>
          <a:bodyPr wrap="square" rtlCol="0">
            <a:spAutoFit/>
          </a:bodyPr>
          <a:lstStyle/>
          <a:p>
            <a:r>
              <a:rPr lang="ja-JP" altLang="en-US" sz="1100" dirty="0">
                <a:solidFill>
                  <a:prstClr val="black"/>
                </a:solidFill>
              </a:rPr>
              <a:t>［施設基準］</a:t>
            </a:r>
            <a:endParaRPr lang="en-US" altLang="ja-JP" sz="1100" dirty="0">
              <a:solidFill>
                <a:prstClr val="black"/>
              </a:solidFill>
            </a:endParaRPr>
          </a:p>
          <a:p>
            <a:pPr marL="270000" indent="-270000"/>
            <a:r>
              <a:rPr lang="ja-JP" altLang="en-US" sz="1100" dirty="0">
                <a:solidFill>
                  <a:prstClr val="black"/>
                </a:solidFill>
              </a:rPr>
              <a:t>　①　夜間における看護業務の負担の軽減に資する十分な管理業務等の体制が整備されていること。</a:t>
            </a:r>
            <a:endParaRPr lang="en-US" altLang="ja-JP" sz="1100" dirty="0">
              <a:solidFill>
                <a:prstClr val="black"/>
              </a:solidFill>
            </a:endParaRPr>
          </a:p>
          <a:p>
            <a:pPr marL="270000" indent="-270000"/>
            <a:r>
              <a:rPr lang="ja-JP" altLang="en-US" sz="1100" dirty="0">
                <a:solidFill>
                  <a:prstClr val="black"/>
                </a:solidFill>
                <a:latin typeface="ＭＳ Ｐゴシック"/>
              </a:rPr>
              <a:t>　②　看護補助加算を算定する病棟であること。</a:t>
            </a:r>
          </a:p>
        </p:txBody>
      </p:sp>
      <p:sp>
        <p:nvSpPr>
          <p:cNvPr id="18" name="テキスト ボックス 17"/>
          <p:cNvSpPr txBox="1"/>
          <p:nvPr/>
        </p:nvSpPr>
        <p:spPr>
          <a:xfrm>
            <a:off x="6465168" y="377152"/>
            <a:ext cx="332304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78-79</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658-659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664-665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733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736-738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7498618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2"/>
          <p:cNvSpPr txBox="1">
            <a:spLocks noChangeArrowheads="1"/>
          </p:cNvSpPr>
          <p:nvPr/>
        </p:nvSpPr>
        <p:spPr>
          <a:xfrm>
            <a:off x="101147" y="496801"/>
            <a:ext cx="6216769"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en-US" altLang="ja-JP" sz="2000" kern="0" dirty="0">
                <a:solidFill>
                  <a:prstClr val="black"/>
                </a:solidFill>
                <a:latin typeface="ＭＳ Ｐゴシック"/>
              </a:rPr>
              <a:t>(</a:t>
            </a:r>
            <a:r>
              <a:rPr kumimoji="0" lang="ja-JP" altLang="en-US" sz="2000" kern="0" dirty="0">
                <a:solidFill>
                  <a:prstClr val="black"/>
                </a:solidFill>
                <a:latin typeface="ＭＳ Ｐゴシック"/>
              </a:rPr>
              <a:t>５</a:t>
            </a:r>
            <a:r>
              <a:rPr kumimoji="0" lang="en-US" altLang="ja-JP" sz="2000" kern="0" dirty="0">
                <a:solidFill>
                  <a:prstClr val="black"/>
                </a:solidFill>
                <a:latin typeface="ＭＳ Ｐゴシック"/>
              </a:rPr>
              <a:t>)</a:t>
            </a:r>
            <a:r>
              <a:rPr kumimoji="0" lang="ja-JP" altLang="en-US" sz="2000" kern="0" dirty="0">
                <a:solidFill>
                  <a:prstClr val="black"/>
                </a:solidFill>
                <a:latin typeface="ＭＳ Ｐゴシック"/>
              </a:rPr>
              <a:t>看護職員と看護補助者との業務分担・共同の推進②</a:t>
            </a:r>
          </a:p>
        </p:txBody>
      </p:sp>
      <p:sp>
        <p:nvSpPr>
          <p:cNvPr id="40" name="Rectangle 37"/>
          <p:cNvSpPr>
            <a:spLocks noChangeArrowheads="1"/>
          </p:cNvSpPr>
          <p:nvPr/>
        </p:nvSpPr>
        <p:spPr bwMode="auto">
          <a:xfrm>
            <a:off x="168720" y="4439432"/>
            <a:ext cx="9689654" cy="1581855"/>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sz="1600" dirty="0">
                <a:solidFill>
                  <a:prstClr val="black"/>
                </a:solidFill>
              </a:rPr>
              <a:t>　療養病棟入院基本料を算定する病棟のうち、日常生活の支援が必要な患者が一定割合以上入院する病棟において、夜間に看護職員等の手厚い配置をし、身体的拘束を最小化する取組を行っている場合の評価を新設する。</a:t>
            </a:r>
            <a:endParaRPr lang="en-US" altLang="ja-JP" sz="1600" dirty="0">
              <a:solidFill>
                <a:prstClr val="black"/>
              </a:solidFill>
            </a:endParaRPr>
          </a:p>
          <a:p>
            <a:pPr marL="342900" indent="-342900">
              <a:buFont typeface="Wingdings" charset="2"/>
              <a:buChar char="Ø"/>
            </a:pPr>
            <a:endParaRPr lang="en-US" altLang="ja-JP" sz="1600" dirty="0">
              <a:solidFill>
                <a:prstClr val="black"/>
              </a:solidFill>
            </a:endParaRPr>
          </a:p>
          <a:p>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　　</a:t>
            </a:r>
            <a:r>
              <a:rPr lang="ja-JP" altLang="en-US" sz="1600" b="1" u="sng" dirty="0">
                <a:solidFill>
                  <a:srgbClr val="0070C0"/>
                </a:solidFill>
                <a:latin typeface="ＭＳ Ｐゴシック" panose="020B0600070205080204" pitchFamily="50" charset="-128"/>
              </a:rPr>
              <a:t>夜間看護加算：</a:t>
            </a:r>
            <a:r>
              <a:rPr lang="en-US" altLang="ja-JP" sz="1600" b="1" u="sng" dirty="0">
                <a:solidFill>
                  <a:srgbClr val="0070C0"/>
                </a:solidFill>
                <a:latin typeface="ＭＳ Ｐゴシック" panose="020B0600070205080204" pitchFamily="50" charset="-128"/>
              </a:rPr>
              <a:t>35</a:t>
            </a:r>
            <a:r>
              <a:rPr lang="ja-JP" altLang="en-US" sz="1600" b="1" u="sng" dirty="0">
                <a:solidFill>
                  <a:srgbClr val="0070C0"/>
                </a:solidFill>
                <a:latin typeface="ＭＳ Ｐゴシック" panose="020B0600070205080204" pitchFamily="50" charset="-128"/>
              </a:rPr>
              <a:t>点（１日につき）</a:t>
            </a:r>
            <a:endParaRPr lang="en-US" altLang="ja-JP" sz="1600" b="1" u="sng" dirty="0">
              <a:solidFill>
                <a:srgbClr val="0070C0"/>
              </a:solidFill>
              <a:latin typeface="ＭＳ Ｐゴシック" panose="020B0600070205080204" pitchFamily="50" charset="-128"/>
            </a:endParaRPr>
          </a:p>
          <a:p>
            <a:endParaRPr lang="en-US" altLang="ja-JP" sz="1600" b="1" u="sng" dirty="0">
              <a:solidFill>
                <a:srgbClr val="0070C0"/>
              </a:solidFill>
              <a:latin typeface="ＭＳ Ｐゴシック" panose="020B0600070205080204" pitchFamily="50" charset="-128"/>
            </a:endParaRPr>
          </a:p>
          <a:p>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pPr>
            <a:endParaRPr lang="en-US" altLang="ja-JP" dirty="0">
              <a:solidFill>
                <a:prstClr val="black"/>
              </a:solidFill>
            </a:endParaRPr>
          </a:p>
          <a:p>
            <a:pPr marL="576000" indent="-457200">
              <a:buFont typeface="+mj-ea"/>
              <a:buAutoNum type="circleNumDbPlain"/>
            </a:pPr>
            <a:endParaRPr lang="en-US" altLang="ja-JP" sz="1600" dirty="0">
              <a:solidFill>
                <a:prstClr val="black"/>
              </a:solidFill>
            </a:endParaRPr>
          </a:p>
          <a:p>
            <a:pPr marL="118800"/>
            <a:endParaRPr lang="en-US" altLang="ja-JP" sz="1600" dirty="0">
              <a:solidFill>
                <a:prstClr val="black"/>
              </a:solidFill>
            </a:endParaRPr>
          </a:p>
          <a:p>
            <a:pPr marL="576000" indent="-457200">
              <a:buFont typeface="+mj-ea"/>
              <a:buAutoNum type="circleNumDbPlain"/>
            </a:pPr>
            <a:endParaRPr lang="en-US" altLang="ja-JP" sz="1600" dirty="0">
              <a:solidFill>
                <a:prstClr val="black"/>
              </a:solidFill>
            </a:endParaRPr>
          </a:p>
          <a:p>
            <a:pPr marL="576000" indent="-457200">
              <a:buFont typeface="+mj-ea"/>
              <a:buAutoNum type="circleNumDbPlain"/>
            </a:pPr>
            <a:endParaRPr lang="en-US" altLang="ja-JP" sz="1600" dirty="0">
              <a:solidFill>
                <a:prstClr val="black"/>
              </a:solidFill>
            </a:endParaRPr>
          </a:p>
          <a:p>
            <a:pPr marL="118800"/>
            <a:endParaRPr lang="en-US" altLang="ja-JP" sz="1600" dirty="0">
              <a:solidFill>
                <a:prstClr val="black"/>
              </a:solidFill>
            </a:endParaRPr>
          </a:p>
          <a:p>
            <a:endParaRPr lang="en-US" altLang="ja-JP" sz="1600" dirty="0">
              <a:solidFill>
                <a:prstClr val="black"/>
              </a:solidFill>
              <a:latin typeface="ＭＳ Ｐゴシック"/>
            </a:endParaRPr>
          </a:p>
          <a:p>
            <a:endParaRPr lang="ja-JP" altLang="en-US" sz="1600" dirty="0">
              <a:solidFill>
                <a:prstClr val="black"/>
              </a:solidFill>
            </a:endParaRPr>
          </a:p>
          <a:p>
            <a:pPr marL="270000" indent="-270000"/>
            <a:endParaRPr lang="ja-JP" altLang="en-US" sz="1600" dirty="0">
              <a:solidFill>
                <a:prstClr val="black"/>
              </a:solidFill>
            </a:endParaRPr>
          </a:p>
        </p:txBody>
      </p:sp>
      <p:sp>
        <p:nvSpPr>
          <p:cNvPr id="41" name="Rectangle 36"/>
          <p:cNvSpPr>
            <a:spLocks noChangeArrowheads="1"/>
          </p:cNvSpPr>
          <p:nvPr/>
        </p:nvSpPr>
        <p:spPr bwMode="auto">
          <a:xfrm>
            <a:off x="190278" y="4086257"/>
            <a:ext cx="5004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療養病棟における夜間看護体制の充実</a:t>
            </a:r>
            <a:endParaRPr lang="en-US" altLang="ja-JP" dirty="0">
              <a:solidFill>
                <a:prstClr val="black"/>
              </a:solidFill>
            </a:endParaRPr>
          </a:p>
        </p:txBody>
      </p:sp>
      <p:sp>
        <p:nvSpPr>
          <p:cNvPr id="42" name="テキスト ボックス 41"/>
          <p:cNvSpPr txBox="1"/>
          <p:nvPr/>
        </p:nvSpPr>
        <p:spPr>
          <a:xfrm>
            <a:off x="5111100" y="5105075"/>
            <a:ext cx="4664096" cy="600164"/>
          </a:xfrm>
          <a:prstGeom prst="rect">
            <a:avLst/>
          </a:prstGeom>
          <a:noFill/>
        </p:spPr>
        <p:txBody>
          <a:bodyPr wrap="square" rtlCol="0">
            <a:spAutoFit/>
          </a:bodyPr>
          <a:lstStyle/>
          <a:p>
            <a:r>
              <a:rPr lang="ja-JP" altLang="en-US" sz="1100" dirty="0">
                <a:solidFill>
                  <a:prstClr val="black"/>
                </a:solidFill>
              </a:rPr>
              <a:t>［施設基準］</a:t>
            </a:r>
            <a:endParaRPr lang="en-US" altLang="ja-JP" sz="1100" dirty="0">
              <a:solidFill>
                <a:prstClr val="black"/>
              </a:solidFill>
            </a:endParaRPr>
          </a:p>
          <a:p>
            <a:pPr marL="270000" indent="-270000"/>
            <a:r>
              <a:rPr lang="ja-JP" altLang="en-US" sz="1100" dirty="0">
                <a:solidFill>
                  <a:prstClr val="black"/>
                </a:solidFill>
              </a:rPr>
              <a:t>　①　夜勤を行う看護要員の数は、</a:t>
            </a:r>
            <a:r>
              <a:rPr lang="ja-JP" altLang="en-US" sz="1100" b="1" u="sng" dirty="0">
                <a:solidFill>
                  <a:srgbClr val="0070C0"/>
                </a:solidFill>
              </a:rPr>
              <a:t>常時</a:t>
            </a:r>
            <a:r>
              <a:rPr lang="en-US" altLang="ja-JP" sz="1100" b="1" u="sng" dirty="0">
                <a:solidFill>
                  <a:srgbClr val="0070C0"/>
                </a:solidFill>
              </a:rPr>
              <a:t>16</a:t>
            </a:r>
            <a:r>
              <a:rPr lang="ja-JP" altLang="en-US" sz="1100" b="1" u="sng" dirty="0">
                <a:solidFill>
                  <a:srgbClr val="0070C0"/>
                </a:solidFill>
              </a:rPr>
              <a:t>対１以上</a:t>
            </a:r>
            <a:r>
              <a:rPr lang="ja-JP" altLang="en-US" sz="1100" dirty="0">
                <a:solidFill>
                  <a:prstClr val="black"/>
                </a:solidFill>
              </a:rPr>
              <a:t>であること。</a:t>
            </a:r>
            <a:endParaRPr lang="en-US" altLang="ja-JP" sz="1100" dirty="0">
              <a:solidFill>
                <a:prstClr val="black"/>
              </a:solidFill>
            </a:endParaRPr>
          </a:p>
          <a:p>
            <a:pPr marL="270000" indent="-270000"/>
            <a:r>
              <a:rPr lang="ja-JP" altLang="en-US" sz="1100" dirty="0">
                <a:solidFill>
                  <a:prstClr val="black"/>
                </a:solidFill>
                <a:latin typeface="ＭＳ Ｐゴシック"/>
              </a:rPr>
              <a:t>　②　</a:t>
            </a:r>
            <a:r>
              <a:rPr lang="ja-JP" altLang="en-US" sz="1100" b="1" u="sng" dirty="0">
                <a:solidFill>
                  <a:srgbClr val="0070C0"/>
                </a:solidFill>
                <a:latin typeface="ＭＳ Ｐゴシック"/>
              </a:rPr>
              <a:t>ＡＤＬ区分３の患者を５割以上</a:t>
            </a:r>
            <a:r>
              <a:rPr lang="ja-JP" altLang="en-US" sz="1100" dirty="0">
                <a:solidFill>
                  <a:prstClr val="black"/>
                </a:solidFill>
                <a:latin typeface="ＭＳ Ｐゴシック"/>
              </a:rPr>
              <a:t>入院させる病棟であること。</a:t>
            </a:r>
          </a:p>
        </p:txBody>
      </p:sp>
      <p:sp>
        <p:nvSpPr>
          <p:cNvPr id="18" name="Rectangle 2"/>
          <p:cNvSpPr>
            <a:spLocks noChangeArrowheads="1"/>
          </p:cNvSpPr>
          <p:nvPr/>
        </p:nvSpPr>
        <p:spPr bwMode="auto">
          <a:xfrm>
            <a:off x="101147" y="17793"/>
            <a:ext cx="9687066" cy="4790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2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186</a:t>
            </a:fld>
            <a:endParaRPr lang="ja-JP" altLang="en-US" sz="1600" dirty="0">
              <a:solidFill>
                <a:prstClr val="black"/>
              </a:solidFill>
            </a:endParaRPr>
          </a:p>
        </p:txBody>
      </p:sp>
      <p:sp>
        <p:nvSpPr>
          <p:cNvPr id="19" name="Rectangle 36"/>
          <p:cNvSpPr>
            <a:spLocks noChangeArrowheads="1"/>
          </p:cNvSpPr>
          <p:nvPr/>
        </p:nvSpPr>
        <p:spPr bwMode="auto">
          <a:xfrm>
            <a:off x="181668" y="980728"/>
            <a:ext cx="5793929"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看護補助者の配置に係る加算の要件の見直し</a:t>
            </a:r>
            <a:endParaRPr lang="en-US" altLang="ja-JP" dirty="0">
              <a:solidFill>
                <a:prstClr val="black"/>
              </a:solidFill>
            </a:endParaRPr>
          </a:p>
        </p:txBody>
      </p:sp>
      <p:sp>
        <p:nvSpPr>
          <p:cNvPr id="22" name="Rectangle 37"/>
          <p:cNvSpPr>
            <a:spLocks noChangeArrowheads="1"/>
          </p:cNvSpPr>
          <p:nvPr/>
        </p:nvSpPr>
        <p:spPr bwMode="auto">
          <a:xfrm>
            <a:off x="168720" y="1303059"/>
            <a:ext cx="9756000" cy="1909917"/>
          </a:xfrm>
          <a:prstGeom prst="rect">
            <a:avLst/>
          </a:prstGeom>
          <a:noFill/>
          <a:ln w="9525">
            <a:solidFill>
              <a:schemeClr val="tx1"/>
            </a:solidFill>
            <a:miter lim="800000"/>
            <a:headEnd/>
            <a:tailEnd/>
          </a:ln>
        </p:spPr>
        <p:txBody>
          <a:bodyPr/>
          <a:lstStyle/>
          <a:p>
            <a:pPr marL="361950" indent="-361950">
              <a:buFont typeface="Wingdings" panose="05000000000000000000" pitchFamily="2" charset="2"/>
              <a:buChar char="Ø"/>
            </a:pPr>
            <a:r>
              <a:rPr lang="ja-JP" altLang="en-US" sz="1600" dirty="0">
                <a:solidFill>
                  <a:prstClr val="black"/>
                </a:solidFill>
                <a:latin typeface="ＭＳ Ｐゴシック"/>
              </a:rPr>
              <a:t>　看護補助者の配置に係る加算について、業務分担・共同を推進し、より質の高い療養環境を提供するために、要件を見直す。</a:t>
            </a:r>
            <a:endParaRPr lang="en-US" altLang="ja-JP" sz="1600" dirty="0">
              <a:solidFill>
                <a:prstClr val="black"/>
              </a:solidFill>
              <a:latin typeface="ＭＳ Ｐゴシック"/>
            </a:endParaRPr>
          </a:p>
          <a:p>
            <a:pPr marL="361950" indent="-361950">
              <a:buFont typeface="Wingdings" panose="05000000000000000000" pitchFamily="2" charset="2"/>
              <a:buChar char="Ø"/>
            </a:pPr>
            <a:endParaRPr lang="en-US" altLang="ja-JP" sz="1600" dirty="0">
              <a:solidFill>
                <a:prstClr val="black"/>
              </a:solidFill>
              <a:latin typeface="ＭＳ Ｐゴシック"/>
            </a:endParaRPr>
          </a:p>
          <a:p>
            <a:pPr marL="396000" indent="-198000"/>
            <a:r>
              <a:rPr lang="ja-JP" altLang="en-US" sz="1600" dirty="0">
                <a:solidFill>
                  <a:prstClr val="black"/>
                </a:solidFill>
                <a:latin typeface="ＭＳ Ｐゴシック"/>
              </a:rPr>
              <a:t>　①　看護補助者の配置に係る加算を算定する場合は、定期的に看護及び看護補助の</a:t>
            </a:r>
            <a:r>
              <a:rPr lang="ja-JP" altLang="en-US" sz="1600" u="sng" dirty="0">
                <a:solidFill>
                  <a:prstClr val="black"/>
                </a:solidFill>
                <a:latin typeface="ＭＳ Ｐゴシック"/>
              </a:rPr>
              <a:t>業務内容を見直す</a:t>
            </a:r>
            <a:r>
              <a:rPr lang="ja-JP" altLang="en-US" sz="1600" dirty="0">
                <a:solidFill>
                  <a:prstClr val="black"/>
                </a:solidFill>
                <a:latin typeface="ＭＳ Ｐゴシック"/>
              </a:rPr>
              <a:t>と</a:t>
            </a:r>
            <a:endParaRPr lang="en-US" altLang="ja-JP" sz="1600" dirty="0">
              <a:solidFill>
                <a:prstClr val="black"/>
              </a:solidFill>
              <a:latin typeface="ＭＳ Ｐゴシック"/>
            </a:endParaRPr>
          </a:p>
          <a:p>
            <a:pPr marL="396000" indent="-198000"/>
            <a:r>
              <a:rPr lang="ja-JP" altLang="en-US" sz="1600" dirty="0">
                <a:solidFill>
                  <a:prstClr val="black"/>
                </a:solidFill>
                <a:latin typeface="ＭＳ Ｐゴシック"/>
              </a:rPr>
              <a:t>　　　ともに、</a:t>
            </a:r>
            <a:r>
              <a:rPr lang="ja-JP" altLang="en-US" sz="1600" b="1" u="sng" dirty="0">
                <a:solidFill>
                  <a:srgbClr val="0070C0"/>
                </a:solidFill>
                <a:latin typeface="ＭＳ Ｐゴシック"/>
              </a:rPr>
              <a:t>身体的拘束等の行動制限を最小化する取組の実施</a:t>
            </a:r>
            <a:r>
              <a:rPr lang="ja-JP" altLang="en-US" sz="1600" dirty="0">
                <a:solidFill>
                  <a:prstClr val="black"/>
                </a:solidFill>
                <a:latin typeface="ＭＳ Ｐゴシック"/>
              </a:rPr>
              <a:t>を求める。</a:t>
            </a:r>
            <a:endParaRPr lang="en-US" altLang="ja-JP" sz="1600" dirty="0">
              <a:solidFill>
                <a:prstClr val="black"/>
              </a:solidFill>
              <a:latin typeface="ＭＳ Ｐゴシック"/>
            </a:endParaRPr>
          </a:p>
          <a:p>
            <a:pPr marL="396000" indent="-198000"/>
            <a:endParaRPr lang="en-US" altLang="ja-JP" sz="1600" dirty="0">
              <a:solidFill>
                <a:prstClr val="black"/>
              </a:solidFill>
              <a:latin typeface="ＭＳ Ｐゴシック"/>
            </a:endParaRPr>
          </a:p>
          <a:p>
            <a:pPr marL="396000" indent="-198000"/>
            <a:r>
              <a:rPr lang="ja-JP" altLang="en-US" sz="1600" dirty="0">
                <a:solidFill>
                  <a:prstClr val="black"/>
                </a:solidFill>
                <a:latin typeface="ＭＳ Ｐゴシック"/>
              </a:rPr>
              <a:t>　②　看護補助者の配置に係る加算を算定する場合は、</a:t>
            </a:r>
            <a:r>
              <a:rPr lang="ja-JP" altLang="en-US" sz="1600" b="1" u="sng" dirty="0">
                <a:solidFill>
                  <a:srgbClr val="0070C0"/>
                </a:solidFill>
                <a:latin typeface="ＭＳ Ｐゴシック"/>
              </a:rPr>
              <a:t>看護補助者への院内研修</a:t>
            </a:r>
            <a:r>
              <a:rPr lang="ja-JP" altLang="en-US" sz="1600" dirty="0">
                <a:solidFill>
                  <a:prstClr val="black"/>
                </a:solidFill>
                <a:latin typeface="ＭＳ Ｐゴシック"/>
              </a:rPr>
              <a:t>の実施を求める。</a:t>
            </a:r>
            <a:endParaRPr lang="en-US" altLang="ja-JP" sz="1600" dirty="0">
              <a:solidFill>
                <a:prstClr val="black"/>
              </a:solidFill>
              <a:latin typeface="ＭＳ Ｐゴシック"/>
            </a:endParaRPr>
          </a:p>
          <a:p>
            <a:pPr marL="118800"/>
            <a:endParaRPr lang="en-US" altLang="ja-JP" sz="1600" dirty="0">
              <a:solidFill>
                <a:prstClr val="black"/>
              </a:solidFill>
              <a:latin typeface="ＭＳ Ｐゴシック"/>
            </a:endParaRPr>
          </a:p>
          <a:p>
            <a:pPr marL="576000" indent="-457200">
              <a:buFont typeface="+mj-ea"/>
              <a:buAutoNum type="circleNumDbPlain"/>
            </a:pPr>
            <a:endParaRPr lang="en-US" altLang="ja-JP" sz="1600" dirty="0">
              <a:solidFill>
                <a:prstClr val="black"/>
              </a:solidFill>
              <a:latin typeface="ＭＳ Ｐゴシック"/>
            </a:endParaRPr>
          </a:p>
          <a:p>
            <a:pPr marL="576000" indent="-457200">
              <a:buFont typeface="+mj-ea"/>
              <a:buAutoNum type="circleNumDbPlain"/>
            </a:pPr>
            <a:endParaRPr lang="en-US" altLang="ja-JP" sz="1600" dirty="0">
              <a:solidFill>
                <a:prstClr val="black"/>
              </a:solidFill>
              <a:latin typeface="ＭＳ Ｐゴシック"/>
            </a:endParaRPr>
          </a:p>
          <a:p>
            <a:pPr marL="118800"/>
            <a:endParaRPr lang="en-US" altLang="ja-JP" sz="1600" dirty="0">
              <a:solidFill>
                <a:prstClr val="black"/>
              </a:solidFill>
              <a:latin typeface="ＭＳ Ｐゴシック"/>
            </a:endParaRPr>
          </a:p>
          <a:p>
            <a:endParaRPr lang="en-US" altLang="ja-JP" sz="1600" dirty="0">
              <a:solidFill>
                <a:prstClr val="black"/>
              </a:solidFill>
              <a:latin typeface="ＭＳ Ｐゴシック"/>
            </a:endParaRPr>
          </a:p>
          <a:p>
            <a:endParaRPr lang="ja-JP" altLang="en-US" sz="1600" dirty="0">
              <a:solidFill>
                <a:prstClr val="black"/>
              </a:solidFill>
              <a:latin typeface="ＭＳ Ｐゴシック"/>
            </a:endParaRPr>
          </a:p>
          <a:p>
            <a:pPr marL="270000" indent="-270000"/>
            <a:r>
              <a:rPr lang="ja-JP" altLang="en-US" sz="1600" dirty="0">
                <a:solidFill>
                  <a:prstClr val="black"/>
                </a:solidFill>
                <a:latin typeface="ＭＳ Ｐゴシック"/>
              </a:rPr>
              <a:t>　</a:t>
            </a:r>
          </a:p>
        </p:txBody>
      </p:sp>
      <p:pic>
        <p:nvPicPr>
          <p:cNvPr id="23" name="Picture 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459987" y="3446025"/>
            <a:ext cx="1305781" cy="9452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8" descr="説明会・セミナーのイラスト（女性）"/>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41454"/>
          <a:stretch/>
        </p:blipFill>
        <p:spPr bwMode="auto">
          <a:xfrm>
            <a:off x="7733372" y="3140968"/>
            <a:ext cx="1539697" cy="879397"/>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p:cNvSpPr txBox="1"/>
          <p:nvPr/>
        </p:nvSpPr>
        <p:spPr>
          <a:xfrm>
            <a:off x="7865202" y="3320722"/>
            <a:ext cx="900000" cy="707886"/>
          </a:xfrm>
          <a:prstGeom prst="rect">
            <a:avLst/>
          </a:prstGeom>
          <a:noFill/>
        </p:spPr>
        <p:txBody>
          <a:bodyPr wrap="square" rtlCol="0">
            <a:spAutoFit/>
          </a:bodyPr>
          <a:lstStyle/>
          <a:p>
            <a:pPr marL="108000" indent="-108000"/>
            <a:r>
              <a:rPr lang="ja-JP" altLang="en-US" sz="500" dirty="0">
                <a:solidFill>
                  <a:prstClr val="black"/>
                </a:solidFill>
                <a:latin typeface="HG丸ｺﾞｼｯｸM-PRO" panose="020F0600000000000000" pitchFamily="50" charset="-128"/>
                <a:ea typeface="HG丸ｺﾞｼｯｸM-PRO" panose="020F0600000000000000" pitchFamily="50" charset="-128"/>
              </a:rPr>
              <a:t>１．医療制度の概要</a:t>
            </a:r>
            <a:endParaRPr lang="en-US" altLang="ja-JP" sz="500" dirty="0">
              <a:solidFill>
                <a:prstClr val="black"/>
              </a:solidFill>
              <a:latin typeface="HG丸ｺﾞｼｯｸM-PRO" panose="020F0600000000000000" pitchFamily="50" charset="-128"/>
              <a:ea typeface="HG丸ｺﾞｼｯｸM-PRO" panose="020F0600000000000000" pitchFamily="50" charset="-128"/>
            </a:endParaRPr>
          </a:p>
          <a:p>
            <a:pPr marL="108000" indent="-108000"/>
            <a:r>
              <a:rPr lang="ja-JP" altLang="en-US" sz="500" dirty="0">
                <a:solidFill>
                  <a:prstClr val="black"/>
                </a:solidFill>
                <a:latin typeface="HG丸ｺﾞｼｯｸM-PRO" panose="020F0600000000000000" pitchFamily="50" charset="-128"/>
                <a:ea typeface="HG丸ｺﾞｼｯｸM-PRO" panose="020F0600000000000000" pitchFamily="50" charset="-128"/>
              </a:rPr>
              <a:t>２．医療チーム・看護チームの一員としての看護補助業務</a:t>
            </a:r>
            <a:endParaRPr lang="en-US" altLang="ja-JP" sz="500" dirty="0">
              <a:solidFill>
                <a:prstClr val="black"/>
              </a:solidFill>
              <a:latin typeface="HG丸ｺﾞｼｯｸM-PRO" panose="020F0600000000000000" pitchFamily="50" charset="-128"/>
              <a:ea typeface="HG丸ｺﾞｼｯｸM-PRO" panose="020F0600000000000000" pitchFamily="50" charset="-128"/>
            </a:endParaRPr>
          </a:p>
          <a:p>
            <a:pPr marL="108000" indent="-108000"/>
            <a:r>
              <a:rPr lang="ja-JP" altLang="en-US" sz="500" dirty="0">
                <a:solidFill>
                  <a:prstClr val="black"/>
                </a:solidFill>
                <a:latin typeface="HG丸ｺﾞｼｯｸM-PRO" panose="020F0600000000000000" pitchFamily="50" charset="-128"/>
                <a:ea typeface="HG丸ｺﾞｼｯｸM-PRO" panose="020F0600000000000000" pitchFamily="50" charset="-128"/>
              </a:rPr>
              <a:t>３．基礎的な知識・技術</a:t>
            </a:r>
            <a:endParaRPr lang="en-US" altLang="ja-JP" sz="500" dirty="0">
              <a:solidFill>
                <a:prstClr val="black"/>
              </a:solidFill>
              <a:latin typeface="HG丸ｺﾞｼｯｸM-PRO" panose="020F0600000000000000" pitchFamily="50" charset="-128"/>
              <a:ea typeface="HG丸ｺﾞｼｯｸM-PRO" panose="020F0600000000000000" pitchFamily="50" charset="-128"/>
            </a:endParaRPr>
          </a:p>
          <a:p>
            <a:pPr marL="108000" indent="-108000"/>
            <a:r>
              <a:rPr lang="ja-JP" altLang="en-US" sz="500" dirty="0">
                <a:solidFill>
                  <a:prstClr val="black"/>
                </a:solidFill>
                <a:latin typeface="HG丸ｺﾞｼｯｸM-PRO" panose="020F0600000000000000" pitchFamily="50" charset="-128"/>
                <a:ea typeface="HG丸ｺﾞｼｯｸM-PRO" panose="020F0600000000000000" pitchFamily="50" charset="-128"/>
              </a:rPr>
              <a:t>４．日常生活にかかわる業務</a:t>
            </a:r>
            <a:endParaRPr lang="en-US" altLang="ja-JP" sz="500" dirty="0">
              <a:solidFill>
                <a:prstClr val="black"/>
              </a:solidFill>
              <a:latin typeface="HG丸ｺﾞｼｯｸM-PRO" panose="020F0600000000000000" pitchFamily="50" charset="-128"/>
              <a:ea typeface="HG丸ｺﾞｼｯｸM-PRO" panose="020F0600000000000000" pitchFamily="50" charset="-128"/>
            </a:endParaRPr>
          </a:p>
          <a:p>
            <a:pPr marL="108000" indent="-108000"/>
            <a:endParaRPr lang="ja-JP" altLang="en-US" sz="500" dirty="0">
              <a:solidFill>
                <a:prstClr val="black"/>
              </a:solidFill>
              <a:latin typeface="HG丸ｺﾞｼｯｸM-PRO" panose="020F0600000000000000" pitchFamily="50" charset="-128"/>
              <a:ea typeface="HG丸ｺﾞｼｯｸM-PRO" panose="020F0600000000000000" pitchFamily="50" charset="-128"/>
            </a:endParaRPr>
          </a:p>
        </p:txBody>
      </p:sp>
      <p:pic>
        <p:nvPicPr>
          <p:cNvPr id="28" name="Picture 2" descr="夜のイラスト">
            <a:hlinkClick r:id="rId5"/>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4174555" y="5105075"/>
            <a:ext cx="838992" cy="77606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14" name="テキスト ボックス 13"/>
          <p:cNvSpPr txBox="1"/>
          <p:nvPr/>
        </p:nvSpPr>
        <p:spPr>
          <a:xfrm>
            <a:off x="6733934" y="754794"/>
            <a:ext cx="176928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49</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720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7179795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4925669" y="3717032"/>
            <a:ext cx="4680000" cy="938719"/>
          </a:xfrm>
          <a:prstGeom prst="rect">
            <a:avLst/>
          </a:prstGeom>
          <a:noFill/>
        </p:spPr>
        <p:txBody>
          <a:bodyPr wrap="square" rtlCol="0">
            <a:spAutoFit/>
          </a:bodyPr>
          <a:lstStyle/>
          <a:p>
            <a:r>
              <a:rPr lang="ja-JP" altLang="en-US" sz="1100" dirty="0">
                <a:solidFill>
                  <a:prstClr val="black"/>
                </a:solidFill>
              </a:rPr>
              <a:t>［施設基準］</a:t>
            </a:r>
            <a:endParaRPr lang="en-US" altLang="ja-JP" sz="1100" dirty="0">
              <a:solidFill>
                <a:prstClr val="black"/>
              </a:solidFill>
            </a:endParaRPr>
          </a:p>
          <a:p>
            <a:pPr marL="270000" indent="-270000"/>
            <a:r>
              <a:rPr lang="ja-JP" altLang="en-US" sz="1100" dirty="0">
                <a:solidFill>
                  <a:prstClr val="black"/>
                </a:solidFill>
              </a:rPr>
              <a:t>　①　夜勤を行う看護職員の数は、</a:t>
            </a:r>
            <a:r>
              <a:rPr lang="ja-JP" altLang="en-US" sz="1100" b="1" u="sng" dirty="0">
                <a:solidFill>
                  <a:srgbClr val="0070C0"/>
                </a:solidFill>
              </a:rPr>
              <a:t>常時</a:t>
            </a:r>
            <a:r>
              <a:rPr lang="en-US" altLang="ja-JP" sz="1100" b="1" u="sng" dirty="0">
                <a:solidFill>
                  <a:srgbClr val="0070C0"/>
                </a:solidFill>
              </a:rPr>
              <a:t>16</a:t>
            </a:r>
            <a:r>
              <a:rPr lang="ja-JP" altLang="en-US" sz="1100" b="1" u="sng" dirty="0">
                <a:solidFill>
                  <a:srgbClr val="0070C0"/>
                </a:solidFill>
              </a:rPr>
              <a:t>対１以上</a:t>
            </a:r>
            <a:r>
              <a:rPr lang="ja-JP" altLang="en-US" sz="1100" dirty="0">
                <a:solidFill>
                  <a:prstClr val="black"/>
                </a:solidFill>
              </a:rPr>
              <a:t>であること。</a:t>
            </a:r>
            <a:endParaRPr lang="en-US" altLang="ja-JP" sz="1100" dirty="0">
              <a:solidFill>
                <a:prstClr val="black"/>
              </a:solidFill>
            </a:endParaRPr>
          </a:p>
          <a:p>
            <a:pPr marL="270000" indent="-270000"/>
            <a:r>
              <a:rPr lang="ja-JP" altLang="en-US" sz="1100" dirty="0">
                <a:solidFill>
                  <a:prstClr val="black"/>
                </a:solidFill>
                <a:latin typeface="ＭＳ Ｐゴシック"/>
              </a:rPr>
              <a:t>　②　一般病棟用の重症度、医療・看護必要度の基準（Ｂ項目のうち、「診療・療養上の指示が通じる」又は「危険行動」）を満たす患者を、</a:t>
            </a:r>
            <a:r>
              <a:rPr lang="ja-JP" altLang="en-US" sz="1100" b="1" u="sng" dirty="0">
                <a:solidFill>
                  <a:srgbClr val="0070C0"/>
                </a:solidFill>
                <a:latin typeface="ＭＳ Ｐゴシック"/>
              </a:rPr>
              <a:t>３割以上</a:t>
            </a:r>
            <a:r>
              <a:rPr lang="ja-JP" altLang="en-US" sz="1100" dirty="0">
                <a:solidFill>
                  <a:prstClr val="black"/>
                </a:solidFill>
                <a:latin typeface="ＭＳ Ｐゴシック"/>
              </a:rPr>
              <a:t>入院させる病棟であること。</a:t>
            </a:r>
          </a:p>
        </p:txBody>
      </p:sp>
      <p:sp>
        <p:nvSpPr>
          <p:cNvPr id="16" name="Rectangle 2"/>
          <p:cNvSpPr txBox="1">
            <a:spLocks noChangeArrowheads="1"/>
          </p:cNvSpPr>
          <p:nvPr/>
        </p:nvSpPr>
        <p:spPr>
          <a:xfrm>
            <a:off x="101147" y="404664"/>
            <a:ext cx="6216769"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en-US" altLang="ja-JP" sz="2000" kern="0" dirty="0">
                <a:solidFill>
                  <a:prstClr val="black"/>
                </a:solidFill>
                <a:latin typeface="+mn-ea"/>
              </a:rPr>
              <a:t>(</a:t>
            </a:r>
            <a:r>
              <a:rPr kumimoji="0" lang="ja-JP" altLang="en-US" sz="2000" kern="0" dirty="0">
                <a:solidFill>
                  <a:prstClr val="black"/>
                </a:solidFill>
                <a:latin typeface="+mn-ea"/>
              </a:rPr>
              <a:t>５</a:t>
            </a:r>
            <a:r>
              <a:rPr kumimoji="0" lang="en-US" altLang="ja-JP" sz="2000" kern="0" dirty="0">
                <a:solidFill>
                  <a:prstClr val="black"/>
                </a:solidFill>
                <a:latin typeface="+mn-ea"/>
              </a:rPr>
              <a:t>)</a:t>
            </a:r>
            <a:r>
              <a:rPr kumimoji="0" lang="ja-JP" altLang="en-US" sz="2000" kern="0" dirty="0">
                <a:solidFill>
                  <a:prstClr val="black"/>
                </a:solidFill>
                <a:latin typeface="+mn-ea"/>
              </a:rPr>
              <a:t>看護職員と看護補助者との業務分担・共同の推進③</a:t>
            </a:r>
          </a:p>
        </p:txBody>
      </p:sp>
      <p:sp>
        <p:nvSpPr>
          <p:cNvPr id="36" name="Rectangle 37"/>
          <p:cNvSpPr>
            <a:spLocks noChangeArrowheads="1"/>
          </p:cNvSpPr>
          <p:nvPr/>
        </p:nvSpPr>
        <p:spPr bwMode="auto">
          <a:xfrm>
            <a:off x="112774" y="3382856"/>
            <a:ext cx="9689654" cy="1408184"/>
          </a:xfrm>
          <a:prstGeom prst="rect">
            <a:avLst/>
          </a:prstGeom>
          <a:noFill/>
          <a:ln w="9525">
            <a:solidFill>
              <a:schemeClr val="tx1"/>
            </a:solidFill>
            <a:miter lim="800000"/>
            <a:headEnd/>
            <a:tailEnd/>
          </a:ln>
        </p:spPr>
        <p:txBody>
          <a:bodyPr/>
          <a:lstStyle/>
          <a:p>
            <a:pPr marL="273050" indent="-273050">
              <a:buFont typeface="Wingdings" panose="05000000000000000000" pitchFamily="2" charset="2"/>
              <a:buChar char="Ø"/>
            </a:pPr>
            <a:r>
              <a:rPr lang="ja-JP" altLang="en-US" sz="1600" dirty="0">
                <a:solidFill>
                  <a:prstClr val="black"/>
                </a:solidFill>
                <a:latin typeface="ＭＳ Ｐゴシック"/>
              </a:rPr>
              <a:t>　地域包括ケア病棟のうち認知症等の患者が一定割合以上入院する病棟において、夜間の看護職員の配置に係る評価を新設する。</a:t>
            </a:r>
            <a:endParaRPr lang="en-US" altLang="ja-JP" sz="1600" b="1" u="sng" dirty="0">
              <a:solidFill>
                <a:srgbClr val="0070C0"/>
              </a:solidFill>
              <a:latin typeface="ＭＳ Ｐゴシック"/>
            </a:endParaRPr>
          </a:p>
          <a:p>
            <a:pPr marL="198000"/>
            <a:endParaRPr lang="en-US" altLang="ja-JP" sz="1600" b="1" u="sng" dirty="0">
              <a:solidFill>
                <a:srgbClr val="0070C0"/>
              </a:solidFill>
              <a:latin typeface="ＭＳ Ｐゴシック"/>
            </a:endParaRPr>
          </a:p>
          <a:p>
            <a:r>
              <a:rPr lang="en-US" altLang="ja-JP" sz="1600" b="1" dirty="0">
                <a:solidFill>
                  <a:srgbClr val="0070C0"/>
                </a:solidFill>
                <a:latin typeface="ＭＳ Ｐゴシック"/>
              </a:rPr>
              <a:t>(</a:t>
            </a:r>
            <a:r>
              <a:rPr lang="ja-JP" altLang="en-US" sz="1600" b="1" dirty="0">
                <a:solidFill>
                  <a:srgbClr val="0070C0"/>
                </a:solidFill>
                <a:latin typeface="ＭＳ Ｐゴシック"/>
              </a:rPr>
              <a:t>新</a:t>
            </a:r>
            <a:r>
              <a:rPr lang="en-US" altLang="ja-JP" sz="1600" b="1" dirty="0">
                <a:solidFill>
                  <a:srgbClr val="0070C0"/>
                </a:solidFill>
                <a:latin typeface="ＭＳ Ｐゴシック"/>
              </a:rPr>
              <a:t>)</a:t>
            </a:r>
            <a:r>
              <a:rPr lang="ja-JP" altLang="en-US" sz="1600" b="1" dirty="0">
                <a:solidFill>
                  <a:srgbClr val="0070C0"/>
                </a:solidFill>
                <a:latin typeface="ＭＳ Ｐゴシック"/>
              </a:rPr>
              <a:t>　　</a:t>
            </a:r>
            <a:r>
              <a:rPr lang="ja-JP" altLang="en-US" sz="1600" b="1" u="sng" dirty="0">
                <a:solidFill>
                  <a:srgbClr val="0070C0"/>
                </a:solidFill>
                <a:latin typeface="ＭＳ Ｐゴシック"/>
              </a:rPr>
              <a:t>看護職員夜間配置加算：</a:t>
            </a:r>
            <a:r>
              <a:rPr lang="en-US" altLang="ja-JP" sz="1600" b="1" u="sng" dirty="0">
                <a:solidFill>
                  <a:srgbClr val="0070C0"/>
                </a:solidFill>
                <a:latin typeface="ＭＳ Ｐゴシック"/>
              </a:rPr>
              <a:t>55</a:t>
            </a:r>
            <a:r>
              <a:rPr lang="ja-JP" altLang="en-US" sz="1600" b="1" u="sng" dirty="0">
                <a:solidFill>
                  <a:srgbClr val="0070C0"/>
                </a:solidFill>
                <a:latin typeface="ＭＳ Ｐゴシック"/>
              </a:rPr>
              <a:t>点（１日につき）</a:t>
            </a:r>
            <a:endParaRPr lang="en-US" altLang="ja-JP" sz="1600" b="1" u="sng" dirty="0">
              <a:solidFill>
                <a:srgbClr val="0070C0"/>
              </a:solidFill>
              <a:latin typeface="ＭＳ Ｐゴシック"/>
            </a:endParaRPr>
          </a:p>
          <a:p>
            <a:endParaRPr lang="en-US" altLang="ja-JP" dirty="0">
              <a:solidFill>
                <a:prstClr val="black"/>
              </a:solidFill>
              <a:latin typeface="ＭＳ Ｐゴシック"/>
            </a:endParaRPr>
          </a:p>
        </p:txBody>
      </p:sp>
      <p:sp>
        <p:nvSpPr>
          <p:cNvPr id="38" name="Rectangle 36"/>
          <p:cNvSpPr>
            <a:spLocks noChangeArrowheads="1"/>
          </p:cNvSpPr>
          <p:nvPr/>
        </p:nvSpPr>
        <p:spPr bwMode="auto">
          <a:xfrm>
            <a:off x="112774" y="3046918"/>
            <a:ext cx="5200154"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地域包括ケア病棟における夜間看護配置の評価</a:t>
            </a:r>
            <a:endParaRPr lang="en-US" altLang="ja-JP" dirty="0">
              <a:solidFill>
                <a:prstClr val="black"/>
              </a:solidFill>
            </a:endParaRPr>
          </a:p>
        </p:txBody>
      </p:sp>
      <p:sp>
        <p:nvSpPr>
          <p:cNvPr id="14" name="Rectangle 36"/>
          <p:cNvSpPr>
            <a:spLocks noChangeArrowheads="1"/>
          </p:cNvSpPr>
          <p:nvPr/>
        </p:nvSpPr>
        <p:spPr bwMode="auto">
          <a:xfrm>
            <a:off x="93462" y="4792670"/>
            <a:ext cx="6840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精神科救急入院料等における夜間看護職員体制の充実</a:t>
            </a:r>
            <a:endParaRPr lang="en-US" altLang="ja-JP" dirty="0">
              <a:solidFill>
                <a:prstClr val="black"/>
              </a:solidFill>
            </a:endParaRPr>
          </a:p>
        </p:txBody>
      </p:sp>
      <p:sp>
        <p:nvSpPr>
          <p:cNvPr id="15" name="Rectangle 37"/>
          <p:cNvSpPr>
            <a:spLocks noChangeArrowheads="1"/>
          </p:cNvSpPr>
          <p:nvPr/>
        </p:nvSpPr>
        <p:spPr bwMode="auto">
          <a:xfrm>
            <a:off x="112774" y="5118931"/>
            <a:ext cx="9689654" cy="1656180"/>
          </a:xfrm>
          <a:prstGeom prst="rect">
            <a:avLst/>
          </a:prstGeom>
          <a:noFill/>
          <a:ln w="9525">
            <a:solidFill>
              <a:schemeClr val="tx1"/>
            </a:solidFill>
            <a:miter lim="800000"/>
            <a:headEnd/>
            <a:tailEnd/>
          </a:ln>
        </p:spPr>
        <p:txBody>
          <a:bodyPr/>
          <a:lstStyle/>
          <a:p>
            <a:pPr marL="273050" indent="-273050">
              <a:buFont typeface="Wingdings" charset="2"/>
              <a:buChar char="Ø"/>
            </a:pPr>
            <a:r>
              <a:rPr lang="ja-JP" altLang="en-US" sz="1600" dirty="0">
                <a:solidFill>
                  <a:prstClr val="black"/>
                </a:solidFill>
              </a:rPr>
              <a:t>　精神科救急入院料又は精神科救急・合併症入院料を算定する病棟において、夜間に看護職員の手厚い配置をし、身体的拘束等の行動制限を最小化するとともに、夜間における看護職員の負担軽減に資する取組を行っている場合の評価を新設する。</a:t>
            </a:r>
            <a:endParaRPr lang="en-US" altLang="ja-JP" sz="1600" dirty="0">
              <a:solidFill>
                <a:prstClr val="black"/>
              </a:solidFill>
            </a:endParaRPr>
          </a:p>
          <a:p>
            <a:endParaRPr lang="en-US" altLang="ja-JP" sz="1600" b="1" u="sng" dirty="0">
              <a:solidFill>
                <a:srgbClr val="0070C0"/>
              </a:solidFill>
              <a:latin typeface="ＭＳ Ｐゴシック" panose="020B0600070205080204" pitchFamily="50" charset="-128"/>
            </a:endParaRPr>
          </a:p>
          <a:p>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　　</a:t>
            </a:r>
            <a:r>
              <a:rPr lang="ja-JP" altLang="en-US" sz="1600" b="1" u="sng" dirty="0">
                <a:solidFill>
                  <a:srgbClr val="0070C0"/>
                </a:solidFill>
                <a:latin typeface="ＭＳ Ｐゴシック" panose="020B0600070205080204" pitchFamily="50" charset="-128"/>
              </a:rPr>
              <a:t>看護職員夜間配置加算：</a:t>
            </a:r>
            <a:r>
              <a:rPr lang="en-US" altLang="ja-JP" sz="1600" b="1" u="sng" dirty="0">
                <a:solidFill>
                  <a:srgbClr val="0070C0"/>
                </a:solidFill>
                <a:latin typeface="ＭＳ Ｐゴシック" panose="020B0600070205080204" pitchFamily="50" charset="-128"/>
              </a:rPr>
              <a:t>55</a:t>
            </a:r>
            <a:r>
              <a:rPr lang="ja-JP" altLang="en-US" sz="1600" b="1" u="sng" dirty="0">
                <a:solidFill>
                  <a:srgbClr val="0070C0"/>
                </a:solidFill>
                <a:latin typeface="ＭＳ Ｐゴシック" panose="020B0600070205080204" pitchFamily="50" charset="-128"/>
              </a:rPr>
              <a:t>点</a:t>
            </a:r>
            <a:endParaRPr lang="en-US" altLang="ja-JP" sz="1600" b="1" u="sng" dirty="0">
              <a:solidFill>
                <a:srgbClr val="0070C0"/>
              </a:solidFill>
              <a:latin typeface="ＭＳ Ｐゴシック" panose="020B0600070205080204" pitchFamily="50" charset="-128"/>
            </a:endParaRPr>
          </a:p>
          <a:p>
            <a:r>
              <a:rPr lang="ja-JP" altLang="en-US" sz="1200" dirty="0">
                <a:solidFill>
                  <a:srgbClr val="0070C0"/>
                </a:solidFill>
                <a:latin typeface="ＭＳ Ｐゴシック" panose="020B0600070205080204" pitchFamily="50" charset="-128"/>
              </a:rPr>
              <a:t>　　　　　（１日につき）　</a:t>
            </a:r>
            <a:r>
              <a:rPr lang="en-US" altLang="ja-JP" sz="1050" dirty="0">
                <a:solidFill>
                  <a:srgbClr val="0070C0"/>
                </a:solidFill>
                <a:latin typeface="ＭＳ Ｐゴシック" panose="020B0600070205080204" pitchFamily="50" charset="-128"/>
              </a:rPr>
              <a:t>※</a:t>
            </a:r>
            <a:r>
              <a:rPr lang="ja-JP" altLang="en-US" sz="1050" dirty="0">
                <a:solidFill>
                  <a:srgbClr val="0070C0"/>
                </a:solidFill>
                <a:latin typeface="ＭＳ Ｐゴシック" panose="020B0600070205080204" pitchFamily="50" charset="-128"/>
              </a:rPr>
              <a:t>入院した日から起算して</a:t>
            </a:r>
            <a:r>
              <a:rPr lang="en-US" altLang="ja-JP" sz="1050" dirty="0">
                <a:solidFill>
                  <a:srgbClr val="0070C0"/>
                </a:solidFill>
                <a:latin typeface="ＭＳ Ｐゴシック" panose="020B0600070205080204" pitchFamily="50" charset="-128"/>
              </a:rPr>
              <a:t>30</a:t>
            </a:r>
            <a:r>
              <a:rPr lang="ja-JP" altLang="en-US" sz="1050" dirty="0">
                <a:solidFill>
                  <a:srgbClr val="0070C0"/>
                </a:solidFill>
                <a:latin typeface="ＭＳ Ｐゴシック" panose="020B0600070205080204" pitchFamily="50" charset="-128"/>
              </a:rPr>
              <a:t>日を限度</a:t>
            </a:r>
            <a:endParaRPr lang="en-US" altLang="ja-JP" sz="1050" dirty="0">
              <a:solidFill>
                <a:prstClr val="black"/>
              </a:solidFill>
            </a:endParaRPr>
          </a:p>
          <a:p>
            <a:pPr marL="118800"/>
            <a:endParaRPr lang="en-US" altLang="ja-JP" sz="1600" dirty="0">
              <a:solidFill>
                <a:prstClr val="black"/>
              </a:solidFill>
            </a:endParaRPr>
          </a:p>
          <a:p>
            <a:pPr marL="118800"/>
            <a:endParaRPr lang="en-US" altLang="ja-JP" sz="1600" dirty="0">
              <a:solidFill>
                <a:prstClr val="black"/>
              </a:solidFill>
            </a:endParaRPr>
          </a:p>
          <a:p>
            <a:pPr marL="118800"/>
            <a:endParaRPr lang="en-US" altLang="ja-JP" sz="1600" dirty="0">
              <a:solidFill>
                <a:prstClr val="black"/>
              </a:solidFill>
            </a:endParaRPr>
          </a:p>
        </p:txBody>
      </p:sp>
      <p:sp>
        <p:nvSpPr>
          <p:cNvPr id="17" name="テキスト ボックス 16"/>
          <p:cNvSpPr txBox="1"/>
          <p:nvPr/>
        </p:nvSpPr>
        <p:spPr>
          <a:xfrm>
            <a:off x="3857641" y="5925248"/>
            <a:ext cx="6048375" cy="769441"/>
          </a:xfrm>
          <a:prstGeom prst="rect">
            <a:avLst/>
          </a:prstGeom>
          <a:noFill/>
        </p:spPr>
        <p:txBody>
          <a:bodyPr wrap="square" rtlCol="0">
            <a:spAutoFit/>
          </a:bodyPr>
          <a:lstStyle/>
          <a:p>
            <a:r>
              <a:rPr lang="ja-JP" altLang="en-US" sz="1100" dirty="0">
                <a:solidFill>
                  <a:prstClr val="black"/>
                </a:solidFill>
              </a:rPr>
              <a:t>［施設基準］</a:t>
            </a:r>
            <a:endParaRPr lang="en-US" altLang="ja-JP" sz="1100" dirty="0">
              <a:solidFill>
                <a:prstClr val="black"/>
              </a:solidFill>
            </a:endParaRPr>
          </a:p>
          <a:p>
            <a:pPr marL="270000" indent="-270000"/>
            <a:r>
              <a:rPr lang="ja-JP" altLang="en-US" sz="1100" dirty="0">
                <a:solidFill>
                  <a:prstClr val="black"/>
                </a:solidFill>
              </a:rPr>
              <a:t>　①　夜勤を行う看護職員の数は、</a:t>
            </a:r>
            <a:r>
              <a:rPr lang="ja-JP" altLang="en-US" sz="1100" b="1" u="sng" dirty="0">
                <a:solidFill>
                  <a:srgbClr val="0070C0"/>
                </a:solidFill>
              </a:rPr>
              <a:t>常時</a:t>
            </a:r>
            <a:r>
              <a:rPr lang="en-US" altLang="ja-JP" sz="1100" b="1" u="sng" dirty="0">
                <a:solidFill>
                  <a:srgbClr val="0070C0"/>
                </a:solidFill>
              </a:rPr>
              <a:t>16</a:t>
            </a:r>
            <a:r>
              <a:rPr lang="ja-JP" altLang="en-US" sz="1100" b="1" u="sng" dirty="0">
                <a:solidFill>
                  <a:srgbClr val="0070C0"/>
                </a:solidFill>
              </a:rPr>
              <a:t>対１以上</a:t>
            </a:r>
            <a:r>
              <a:rPr lang="ja-JP" altLang="en-US" sz="1100" dirty="0">
                <a:solidFill>
                  <a:prstClr val="black"/>
                </a:solidFill>
              </a:rPr>
              <a:t>であること。</a:t>
            </a:r>
            <a:endParaRPr lang="en-US" altLang="ja-JP" sz="1100" dirty="0">
              <a:solidFill>
                <a:prstClr val="black"/>
              </a:solidFill>
            </a:endParaRPr>
          </a:p>
          <a:p>
            <a:pPr marL="270000" indent="-270000"/>
            <a:r>
              <a:rPr lang="ja-JP" altLang="en-US" sz="1100" dirty="0">
                <a:solidFill>
                  <a:prstClr val="black"/>
                </a:solidFill>
                <a:latin typeface="ＭＳ Ｐゴシック"/>
              </a:rPr>
              <a:t>　②　行動制限最小化委員会を設置していること。</a:t>
            </a:r>
            <a:endParaRPr lang="en-US" altLang="ja-JP" sz="1100" dirty="0">
              <a:solidFill>
                <a:prstClr val="black"/>
              </a:solidFill>
              <a:latin typeface="ＭＳ Ｐゴシック"/>
            </a:endParaRPr>
          </a:p>
          <a:p>
            <a:pPr marL="270000" indent="-270000"/>
            <a:r>
              <a:rPr lang="ja-JP" altLang="en-US" sz="1100" dirty="0">
                <a:solidFill>
                  <a:prstClr val="black"/>
                </a:solidFill>
                <a:latin typeface="ＭＳ Ｐゴシック"/>
              </a:rPr>
              <a:t>　③　夜間における看護業務の負担の軽減に資する十分な業務管理等の体制が整備されていること。</a:t>
            </a:r>
          </a:p>
        </p:txBody>
      </p:sp>
      <p:sp>
        <p:nvSpPr>
          <p:cNvPr id="18" name="Rectangle 2"/>
          <p:cNvSpPr>
            <a:spLocks noChangeArrowheads="1"/>
          </p:cNvSpPr>
          <p:nvPr/>
        </p:nvSpPr>
        <p:spPr bwMode="auto">
          <a:xfrm>
            <a:off x="101147" y="17793"/>
            <a:ext cx="9687066" cy="3868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2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正方形/長方形 18"/>
          <p:cNvSpPr/>
          <p:nvPr/>
        </p:nvSpPr>
        <p:spPr>
          <a:xfrm>
            <a:off x="112774" y="1032164"/>
            <a:ext cx="9709593" cy="199410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テキスト ボックス 21"/>
          <p:cNvSpPr txBox="1"/>
          <p:nvPr/>
        </p:nvSpPr>
        <p:spPr>
          <a:xfrm>
            <a:off x="-35078" y="1032164"/>
            <a:ext cx="9852469" cy="584775"/>
          </a:xfrm>
          <a:prstGeom prst="rect">
            <a:avLst/>
          </a:prstGeom>
          <a:noFill/>
        </p:spPr>
        <p:txBody>
          <a:bodyPr wrap="square" rtlCol="0">
            <a:spAutoFit/>
          </a:bodyPr>
          <a:lstStyle/>
          <a:p>
            <a:pPr marL="483750" indent="-285750">
              <a:buFont typeface="Wingdings" panose="05000000000000000000" pitchFamily="2" charset="2"/>
              <a:buChar char="Ø"/>
            </a:pPr>
            <a:r>
              <a:rPr lang="ja-JP" altLang="en-US" sz="1600" dirty="0">
                <a:solidFill>
                  <a:prstClr val="black"/>
                </a:solidFill>
                <a:latin typeface="ＭＳ Ｐゴシック"/>
              </a:rPr>
              <a:t>　看護職員夜間配置加算の評価を充実する。また、急性期一般入院料のうち重症度の高い患者が一定割合以上入院する病棟における夜間看護職員の配置に係る評価を新設する。</a:t>
            </a:r>
            <a:endParaRPr lang="en-US" altLang="ja-JP" sz="1600" dirty="0">
              <a:solidFill>
                <a:prstClr val="black"/>
              </a:solidFill>
              <a:latin typeface="ＭＳ Ｐゴシック"/>
            </a:endParaRPr>
          </a:p>
        </p:txBody>
      </p:sp>
      <p:graphicFrame>
        <p:nvGraphicFramePr>
          <p:cNvPr id="23" name="表 22"/>
          <p:cNvGraphicFramePr>
            <a:graphicFrameLocks noGrp="1"/>
          </p:cNvGraphicFramePr>
          <p:nvPr>
            <p:extLst/>
          </p:nvPr>
        </p:nvGraphicFramePr>
        <p:xfrm>
          <a:off x="624850" y="1616939"/>
          <a:ext cx="2088001" cy="1229824"/>
        </p:xfrm>
        <a:graphic>
          <a:graphicData uri="http://schemas.openxmlformats.org/drawingml/2006/table">
            <a:tbl>
              <a:tblPr firstRow="1" bandRow="1">
                <a:tableStyleId>{FABFCF23-3B69-468F-B69F-88F6DE6A72F2}</a:tableStyleId>
              </a:tblPr>
              <a:tblGrid>
                <a:gridCol w="1476001">
                  <a:extLst>
                    <a:ext uri="{9D8B030D-6E8A-4147-A177-3AD203B41FA5}">
                      <a16:colId xmlns="" xmlns:a16="http://schemas.microsoft.com/office/drawing/2014/main" val="20000"/>
                    </a:ext>
                  </a:extLst>
                </a:gridCol>
                <a:gridCol w="612000">
                  <a:extLst>
                    <a:ext uri="{9D8B030D-6E8A-4147-A177-3AD203B41FA5}">
                      <a16:colId xmlns="" xmlns:a16="http://schemas.microsoft.com/office/drawing/2014/main" val="20001"/>
                    </a:ext>
                  </a:extLst>
                </a:gridCol>
              </a:tblGrid>
              <a:tr h="246844">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現行</a:t>
                      </a:r>
                      <a:endParaRPr kumimoji="1" lang="en-US" altLang="ja-JP" sz="1000" u="none" dirty="0"/>
                    </a:p>
                  </a:txBody>
                  <a:tcPr marL="99060" marR="99060" anchor="ctr"/>
                </a:tc>
                <a:tc hMerge="1">
                  <a:txBody>
                    <a:bodyPr/>
                    <a:lstStyle/>
                    <a:p>
                      <a:endParaRPr kumimoji="1" lang="ja-JP" altLang="en-US"/>
                    </a:p>
                  </a:txBody>
                  <a:tcPr/>
                </a:tc>
                <a:extLst>
                  <a:ext uri="{0D108BD9-81ED-4DB2-BD59-A6C34878D82A}">
                    <a16:rowId xmlns="" xmlns:a16="http://schemas.microsoft.com/office/drawing/2014/main" val="10000"/>
                  </a:ext>
                </a:extLst>
              </a:tr>
              <a:tr h="229796">
                <a:tc gridSpan="2">
                  <a:txBody>
                    <a:bodyPr/>
                    <a:lstStyle/>
                    <a:p>
                      <a:pPr algn="l"/>
                      <a:r>
                        <a:rPr kumimoji="1" lang="en-US" altLang="ja-JP" sz="1050" u="none" dirty="0">
                          <a:latin typeface="+mn-ea"/>
                          <a:ea typeface="+mn-ea"/>
                        </a:rPr>
                        <a:t>【</a:t>
                      </a:r>
                      <a:r>
                        <a:rPr kumimoji="1" lang="ja-JP" altLang="en-US" sz="1050" u="none" dirty="0">
                          <a:latin typeface="+mn-ea"/>
                          <a:ea typeface="+mn-ea"/>
                        </a:rPr>
                        <a:t>看護職員夜間配置加算</a:t>
                      </a:r>
                      <a:r>
                        <a:rPr kumimoji="1" lang="en-US" altLang="ja-JP" sz="1050" u="none" dirty="0">
                          <a:latin typeface="+mn-ea"/>
                          <a:ea typeface="+mn-ea"/>
                        </a:rPr>
                        <a:t>】</a:t>
                      </a:r>
                      <a:endParaRPr kumimoji="1" lang="ja-JP" altLang="en-US" sz="1050" u="none" dirty="0">
                        <a:latin typeface="+mn-ea"/>
                        <a:ea typeface="+mn-ea"/>
                      </a:endParaRPr>
                    </a:p>
                  </a:txBody>
                  <a:tcPr marL="99060" marR="99060" anchor="ctr"/>
                </a:tc>
                <a:tc hMerge="1">
                  <a:txBody>
                    <a:bodyPr/>
                    <a:lstStyle/>
                    <a:p>
                      <a:pPr algn="l"/>
                      <a:endParaRPr kumimoji="1" lang="ja-JP" altLang="en-US" sz="1050" u="none" dirty="0"/>
                    </a:p>
                  </a:txBody>
                  <a:tcPr marL="99060" marR="99060" anchor="ctr"/>
                </a:tc>
                <a:extLst>
                  <a:ext uri="{0D108BD9-81ED-4DB2-BD59-A6C34878D82A}">
                    <a16:rowId xmlns="" xmlns:a16="http://schemas.microsoft.com/office/drawing/2014/main" val="10001"/>
                  </a:ext>
                </a:extLst>
              </a:tr>
              <a:tr h="668497">
                <a:tc>
                  <a:txBody>
                    <a:bodyPr/>
                    <a:lstStyle/>
                    <a:p>
                      <a:pPr algn="l"/>
                      <a:r>
                        <a:rPr kumimoji="1" lang="ja-JP" altLang="en-US" sz="1050" u="none" dirty="0">
                          <a:latin typeface="+mn-ea"/>
                          <a:ea typeface="+mn-ea"/>
                        </a:rPr>
                        <a:t>夜間</a:t>
                      </a:r>
                      <a:r>
                        <a:rPr kumimoji="1" lang="en-US" altLang="ja-JP" sz="1050" u="none" dirty="0">
                          <a:latin typeface="+mn-ea"/>
                          <a:ea typeface="+mn-ea"/>
                        </a:rPr>
                        <a:t>12</a:t>
                      </a:r>
                      <a:r>
                        <a:rPr kumimoji="1" lang="ja-JP" altLang="en-US" sz="1050" u="none" dirty="0">
                          <a:latin typeface="+mn-ea"/>
                          <a:ea typeface="+mn-ea"/>
                        </a:rPr>
                        <a:t>対１配置加算１</a:t>
                      </a:r>
                      <a:endParaRPr kumimoji="1" lang="en-US" altLang="ja-JP" sz="1050" u="none" dirty="0">
                        <a:latin typeface="+mn-ea"/>
                        <a:ea typeface="+mn-ea"/>
                      </a:endParaRPr>
                    </a:p>
                    <a:p>
                      <a:pPr algn="l"/>
                      <a:r>
                        <a:rPr kumimoji="1" lang="ja-JP" altLang="en-US" sz="1050" u="none" dirty="0">
                          <a:latin typeface="+mn-ea"/>
                          <a:ea typeface="+mn-ea"/>
                        </a:rPr>
                        <a:t>夜間</a:t>
                      </a:r>
                      <a:r>
                        <a:rPr kumimoji="1" lang="en-US" altLang="ja-JP" sz="1050" u="none" dirty="0">
                          <a:latin typeface="+mn-ea"/>
                          <a:ea typeface="+mn-ea"/>
                        </a:rPr>
                        <a:t>12</a:t>
                      </a:r>
                      <a:r>
                        <a:rPr kumimoji="1" lang="ja-JP" altLang="en-US" sz="1050" u="none" dirty="0">
                          <a:latin typeface="+mn-ea"/>
                          <a:ea typeface="+mn-ea"/>
                        </a:rPr>
                        <a:t>対１配置加算２</a:t>
                      </a:r>
                      <a:endParaRPr kumimoji="1" lang="en-US" altLang="ja-JP" sz="1050" u="none" dirty="0">
                        <a:latin typeface="+mn-ea"/>
                        <a:ea typeface="+mn-ea"/>
                      </a:endParaRPr>
                    </a:p>
                    <a:p>
                      <a:pPr algn="l"/>
                      <a:r>
                        <a:rPr kumimoji="1" lang="ja-JP" altLang="en-US" sz="1050" u="none" dirty="0">
                          <a:latin typeface="+mn-ea"/>
                          <a:ea typeface="+mn-ea"/>
                        </a:rPr>
                        <a:t>夜間</a:t>
                      </a:r>
                      <a:r>
                        <a:rPr kumimoji="1" lang="en-US" altLang="ja-JP" sz="1050" u="none" dirty="0">
                          <a:latin typeface="+mn-ea"/>
                          <a:ea typeface="+mn-ea"/>
                        </a:rPr>
                        <a:t>16</a:t>
                      </a:r>
                      <a:r>
                        <a:rPr kumimoji="1" lang="ja-JP" altLang="en-US" sz="1050" u="none" dirty="0">
                          <a:latin typeface="+mn-ea"/>
                          <a:ea typeface="+mn-ea"/>
                        </a:rPr>
                        <a:t>対１配置加算</a:t>
                      </a:r>
                    </a:p>
                  </a:txBody>
                  <a:tcPr marL="99060" marR="99060"/>
                </a:tc>
                <a:tc>
                  <a:txBody>
                    <a:bodyPr/>
                    <a:lstStyle/>
                    <a:p>
                      <a:pPr algn="r"/>
                      <a:r>
                        <a:rPr kumimoji="1" lang="en-US" altLang="ja-JP" sz="1050" u="none" dirty="0">
                          <a:latin typeface="+mn-ea"/>
                          <a:ea typeface="+mn-ea"/>
                        </a:rPr>
                        <a:t>80</a:t>
                      </a:r>
                      <a:r>
                        <a:rPr kumimoji="1" lang="ja-JP" altLang="en-US" sz="1050" u="none" dirty="0">
                          <a:latin typeface="+mn-ea"/>
                          <a:ea typeface="+mn-ea"/>
                        </a:rPr>
                        <a:t>点</a:t>
                      </a:r>
                      <a:endParaRPr kumimoji="1" lang="en-US" altLang="ja-JP" sz="1050" u="none" dirty="0">
                        <a:latin typeface="+mn-ea"/>
                        <a:ea typeface="+mn-ea"/>
                      </a:endParaRPr>
                    </a:p>
                    <a:p>
                      <a:pPr algn="r"/>
                      <a:r>
                        <a:rPr kumimoji="1" lang="en-US" altLang="ja-JP" sz="1050" u="none" dirty="0">
                          <a:latin typeface="+mn-ea"/>
                          <a:ea typeface="+mn-ea"/>
                        </a:rPr>
                        <a:t>60</a:t>
                      </a:r>
                      <a:r>
                        <a:rPr kumimoji="1" lang="ja-JP" altLang="en-US" sz="1050" u="none" dirty="0">
                          <a:latin typeface="+mn-ea"/>
                          <a:ea typeface="+mn-ea"/>
                        </a:rPr>
                        <a:t>点</a:t>
                      </a:r>
                      <a:endParaRPr kumimoji="1" lang="en-US" altLang="ja-JP" sz="1050" u="none" dirty="0">
                        <a:latin typeface="+mn-ea"/>
                        <a:ea typeface="+mn-ea"/>
                      </a:endParaRPr>
                    </a:p>
                    <a:p>
                      <a:pPr algn="r"/>
                      <a:r>
                        <a:rPr kumimoji="1" lang="en-US" altLang="ja-JP" sz="1050" u="none" dirty="0">
                          <a:latin typeface="+mn-ea"/>
                          <a:ea typeface="+mn-ea"/>
                        </a:rPr>
                        <a:t>40</a:t>
                      </a:r>
                      <a:r>
                        <a:rPr kumimoji="1" lang="ja-JP" altLang="en-US" sz="1050" u="none" dirty="0">
                          <a:latin typeface="+mn-ea"/>
                          <a:ea typeface="+mn-ea"/>
                        </a:rPr>
                        <a:t>点</a:t>
                      </a:r>
                      <a:endParaRPr kumimoji="1" lang="en-US" altLang="ja-JP" sz="1050" u="none" dirty="0">
                        <a:latin typeface="+mn-ea"/>
                        <a:ea typeface="+mn-ea"/>
                      </a:endParaRPr>
                    </a:p>
                    <a:p>
                      <a:pPr algn="r"/>
                      <a:endParaRPr kumimoji="1" lang="ja-JP" altLang="en-US" sz="1050" u="none" dirty="0">
                        <a:latin typeface="+mn-ea"/>
                        <a:ea typeface="+mn-ea"/>
                      </a:endParaRPr>
                    </a:p>
                  </a:txBody>
                  <a:tcPr marL="99060" marR="99060" anchor="ctr"/>
                </a:tc>
                <a:extLst>
                  <a:ext uri="{0D108BD9-81ED-4DB2-BD59-A6C34878D82A}">
                    <a16:rowId xmlns="" xmlns:a16="http://schemas.microsoft.com/office/drawing/2014/main" val="10002"/>
                  </a:ext>
                </a:extLst>
              </a:tr>
            </a:tbl>
          </a:graphicData>
        </a:graphic>
      </p:graphicFrame>
      <p:sp>
        <p:nvSpPr>
          <p:cNvPr id="24" name="右矢印 23"/>
          <p:cNvSpPr/>
          <p:nvPr/>
        </p:nvSpPr>
        <p:spPr>
          <a:xfrm>
            <a:off x="2712851" y="2132856"/>
            <a:ext cx="203016" cy="435104"/>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25" name="表 24"/>
          <p:cNvGraphicFramePr>
            <a:graphicFrameLocks noGrp="1"/>
          </p:cNvGraphicFramePr>
          <p:nvPr>
            <p:extLst/>
          </p:nvPr>
        </p:nvGraphicFramePr>
        <p:xfrm>
          <a:off x="3042884" y="1616939"/>
          <a:ext cx="2420854" cy="1229824"/>
        </p:xfrm>
        <a:graphic>
          <a:graphicData uri="http://schemas.openxmlformats.org/drawingml/2006/table">
            <a:tbl>
              <a:tblPr firstRow="1" bandRow="1">
                <a:tableStyleId>{21E4AEA4-8DFA-4A89-87EB-49C32662AFE0}</a:tableStyleId>
              </a:tblPr>
              <a:tblGrid>
                <a:gridCol w="1865248">
                  <a:extLst>
                    <a:ext uri="{9D8B030D-6E8A-4147-A177-3AD203B41FA5}">
                      <a16:colId xmlns="" xmlns:a16="http://schemas.microsoft.com/office/drawing/2014/main" val="20000"/>
                    </a:ext>
                  </a:extLst>
                </a:gridCol>
                <a:gridCol w="555606">
                  <a:extLst>
                    <a:ext uri="{9D8B030D-6E8A-4147-A177-3AD203B41FA5}">
                      <a16:colId xmlns="" xmlns:a16="http://schemas.microsoft.com/office/drawing/2014/main" val="20001"/>
                    </a:ext>
                  </a:extLst>
                </a:gridCol>
              </a:tblGrid>
              <a:tr h="246844">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u="none" dirty="0">
                          <a:latin typeface="+mn-ea"/>
                          <a:ea typeface="+mn-ea"/>
                        </a:rPr>
                        <a:t>改定後</a:t>
                      </a:r>
                      <a:endParaRPr kumimoji="1" lang="en-US" altLang="ja-JP" sz="14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0000"/>
                  </a:ext>
                </a:extLst>
              </a:tr>
              <a:tr h="229796">
                <a:tc gridSpan="2">
                  <a:txBody>
                    <a:bodyPr/>
                    <a:lstStyle/>
                    <a:p>
                      <a:pPr algn="l"/>
                      <a:r>
                        <a:rPr kumimoji="1" lang="en-US" altLang="ja-JP" sz="1050" b="0" u="none" dirty="0">
                          <a:solidFill>
                            <a:schemeClr val="dk1"/>
                          </a:solidFill>
                          <a:latin typeface="+mn-ea"/>
                          <a:ea typeface="+mn-ea"/>
                        </a:rPr>
                        <a:t>【</a:t>
                      </a:r>
                      <a:r>
                        <a:rPr kumimoji="1" lang="ja-JP" altLang="en-US" sz="1050" b="0" u="none" dirty="0">
                          <a:solidFill>
                            <a:schemeClr val="dk1"/>
                          </a:solidFill>
                          <a:latin typeface="+mn-ea"/>
                          <a:ea typeface="+mn-ea"/>
                        </a:rPr>
                        <a:t>看護職員夜間配置加算</a:t>
                      </a:r>
                      <a:r>
                        <a:rPr kumimoji="1" lang="en-US" altLang="ja-JP" sz="1050" b="0" u="none" dirty="0">
                          <a:solidFill>
                            <a:schemeClr val="dk1"/>
                          </a:solidFill>
                          <a:latin typeface="+mn-ea"/>
                          <a:ea typeface="+mn-ea"/>
                        </a:rPr>
                        <a:t>】</a:t>
                      </a:r>
                      <a:endParaRPr kumimoji="1" lang="ja-JP" altLang="en-US" sz="1050" b="1" u="sng" dirty="0">
                        <a:solidFill>
                          <a:srgbClr val="0070C0"/>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tc hMerge="1">
                  <a:txBody>
                    <a:bodyPr/>
                    <a:lstStyle/>
                    <a:p>
                      <a:pPr algn="l"/>
                      <a:endParaRPr kumimoji="1" lang="ja-JP" altLang="en-US" sz="1050" b="1" u="sng" dirty="0">
                        <a:solidFill>
                          <a:srgbClr val="0070C0"/>
                        </a:solidFill>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r h="668497">
                <a:tc>
                  <a:txBody>
                    <a:bodyPr/>
                    <a:lstStyle/>
                    <a:p>
                      <a:pPr algn="l"/>
                      <a:r>
                        <a:rPr kumimoji="1" lang="ja-JP" altLang="en-US" sz="1050" u="none" dirty="0">
                          <a:latin typeface="+mn-ea"/>
                          <a:ea typeface="+mn-ea"/>
                        </a:rPr>
                        <a:t>夜間</a:t>
                      </a:r>
                      <a:r>
                        <a:rPr kumimoji="1" lang="en-US" altLang="ja-JP" sz="1050" u="none" dirty="0">
                          <a:latin typeface="+mn-ea"/>
                          <a:ea typeface="+mn-ea"/>
                        </a:rPr>
                        <a:t>12</a:t>
                      </a:r>
                      <a:r>
                        <a:rPr kumimoji="1" lang="ja-JP" altLang="en-US" sz="1050" u="none" dirty="0">
                          <a:latin typeface="+mn-ea"/>
                          <a:ea typeface="+mn-ea"/>
                        </a:rPr>
                        <a:t>対１配置加算１</a:t>
                      </a:r>
                      <a:endParaRPr kumimoji="1" lang="en-US" altLang="ja-JP" sz="1050" u="none" dirty="0">
                        <a:latin typeface="+mn-ea"/>
                        <a:ea typeface="+mn-ea"/>
                      </a:endParaRPr>
                    </a:p>
                    <a:p>
                      <a:pPr algn="l"/>
                      <a:r>
                        <a:rPr kumimoji="1" lang="ja-JP" altLang="en-US" sz="1050" u="none" dirty="0">
                          <a:latin typeface="+mn-ea"/>
                          <a:ea typeface="+mn-ea"/>
                        </a:rPr>
                        <a:t>夜間</a:t>
                      </a:r>
                      <a:r>
                        <a:rPr kumimoji="1" lang="en-US" altLang="ja-JP" sz="1050" u="none" dirty="0">
                          <a:latin typeface="+mn-ea"/>
                          <a:ea typeface="+mn-ea"/>
                        </a:rPr>
                        <a:t>12</a:t>
                      </a:r>
                      <a:r>
                        <a:rPr kumimoji="1" lang="ja-JP" altLang="en-US" sz="1050" u="none" dirty="0">
                          <a:latin typeface="+mn-ea"/>
                          <a:ea typeface="+mn-ea"/>
                        </a:rPr>
                        <a:t>対１配置加算２</a:t>
                      </a:r>
                      <a:endParaRPr kumimoji="1" lang="en-US" altLang="ja-JP" sz="1050" u="none" dirty="0">
                        <a:latin typeface="+mn-ea"/>
                        <a:ea typeface="+mn-ea"/>
                      </a:endParaRPr>
                    </a:p>
                    <a:p>
                      <a:pPr algn="l"/>
                      <a:r>
                        <a:rPr kumimoji="1" lang="ja-JP" altLang="en-US" sz="1050" u="none" dirty="0">
                          <a:latin typeface="+mn-ea"/>
                          <a:ea typeface="+mn-ea"/>
                        </a:rPr>
                        <a:t>夜間</a:t>
                      </a:r>
                      <a:r>
                        <a:rPr kumimoji="1" lang="en-US" altLang="ja-JP" sz="1050" u="none" dirty="0">
                          <a:latin typeface="+mn-ea"/>
                          <a:ea typeface="+mn-ea"/>
                        </a:rPr>
                        <a:t>16</a:t>
                      </a:r>
                      <a:r>
                        <a:rPr kumimoji="1" lang="ja-JP" altLang="en-US" sz="1050" u="none" dirty="0">
                          <a:latin typeface="+mn-ea"/>
                          <a:ea typeface="+mn-ea"/>
                        </a:rPr>
                        <a:t>対１配置加算１</a:t>
                      </a:r>
                      <a:endParaRPr kumimoji="1" lang="en-US" altLang="ja-JP" sz="1050" u="none" dirty="0">
                        <a:latin typeface="+mn-ea"/>
                        <a:ea typeface="+mn-ea"/>
                      </a:endParaRPr>
                    </a:p>
                    <a:p>
                      <a:pPr algn="l"/>
                      <a:r>
                        <a:rPr kumimoji="1" lang="en-US" altLang="ja-JP" sz="1050" b="1" u="sng" dirty="0">
                          <a:solidFill>
                            <a:srgbClr val="0070C0"/>
                          </a:solidFill>
                          <a:latin typeface="+mn-ea"/>
                          <a:ea typeface="+mn-ea"/>
                        </a:rPr>
                        <a:t>(</a:t>
                      </a:r>
                      <a:r>
                        <a:rPr kumimoji="1" lang="ja-JP" altLang="en-US" sz="1050" b="1" u="sng" dirty="0">
                          <a:solidFill>
                            <a:srgbClr val="0070C0"/>
                          </a:solidFill>
                          <a:latin typeface="+mn-ea"/>
                          <a:ea typeface="+mn-ea"/>
                        </a:rPr>
                        <a:t>新</a:t>
                      </a:r>
                      <a:r>
                        <a:rPr kumimoji="1" lang="en-US" altLang="ja-JP" sz="1050" b="1" u="sng" dirty="0">
                          <a:solidFill>
                            <a:srgbClr val="0070C0"/>
                          </a:solidFill>
                          <a:latin typeface="+mn-ea"/>
                          <a:ea typeface="+mn-ea"/>
                        </a:rPr>
                        <a:t>)</a:t>
                      </a:r>
                      <a:r>
                        <a:rPr kumimoji="1" lang="ja-JP" altLang="en-US" sz="1050" b="1" u="sng" dirty="0">
                          <a:solidFill>
                            <a:srgbClr val="0070C0"/>
                          </a:solidFill>
                          <a:latin typeface="+mn-ea"/>
                          <a:ea typeface="+mn-ea"/>
                        </a:rPr>
                        <a:t>　夜間</a:t>
                      </a:r>
                      <a:r>
                        <a:rPr kumimoji="1" lang="en-US" altLang="ja-JP" sz="1050" b="1" u="sng" dirty="0">
                          <a:solidFill>
                            <a:srgbClr val="0070C0"/>
                          </a:solidFill>
                          <a:latin typeface="+mn-ea"/>
                          <a:ea typeface="+mn-ea"/>
                        </a:rPr>
                        <a:t>16</a:t>
                      </a:r>
                      <a:r>
                        <a:rPr kumimoji="1" lang="ja-JP" altLang="en-US" sz="1050" b="1" u="sng" dirty="0">
                          <a:solidFill>
                            <a:srgbClr val="0070C0"/>
                          </a:solidFill>
                          <a:latin typeface="+mn-ea"/>
                          <a:ea typeface="+mn-ea"/>
                        </a:rPr>
                        <a:t>対１配置加算２</a:t>
                      </a: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1050" b="1" u="sng" dirty="0">
                          <a:solidFill>
                            <a:srgbClr val="0070C0"/>
                          </a:solidFill>
                          <a:latin typeface="+mn-ea"/>
                          <a:ea typeface="+mn-ea"/>
                        </a:rPr>
                        <a:t>95</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p>
                      <a:pPr algn="r"/>
                      <a:r>
                        <a:rPr kumimoji="1" lang="en-US" altLang="ja-JP" sz="1050" b="1" u="sng" dirty="0">
                          <a:solidFill>
                            <a:srgbClr val="0070C0"/>
                          </a:solidFill>
                          <a:latin typeface="+mn-ea"/>
                          <a:ea typeface="+mn-ea"/>
                        </a:rPr>
                        <a:t>75</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p>
                      <a:pPr algn="r"/>
                      <a:r>
                        <a:rPr kumimoji="1" lang="en-US" altLang="ja-JP" sz="1050" b="1" u="sng" dirty="0">
                          <a:solidFill>
                            <a:srgbClr val="0070C0"/>
                          </a:solidFill>
                          <a:latin typeface="+mn-ea"/>
                          <a:ea typeface="+mn-ea"/>
                        </a:rPr>
                        <a:t>55</a:t>
                      </a:r>
                      <a:r>
                        <a:rPr kumimoji="1" lang="ja-JP" altLang="en-US" sz="1050" b="1" u="sng" dirty="0">
                          <a:solidFill>
                            <a:srgbClr val="0070C0"/>
                          </a:solidFill>
                          <a:latin typeface="+mn-ea"/>
                          <a:ea typeface="+mn-ea"/>
                        </a:rPr>
                        <a:t>点</a:t>
                      </a:r>
                      <a:endParaRPr kumimoji="1" lang="en-US" altLang="ja-JP" sz="1050" b="1" u="sng" dirty="0">
                        <a:solidFill>
                          <a:srgbClr val="0070C0"/>
                        </a:solidFill>
                        <a:latin typeface="+mn-ea"/>
                        <a:ea typeface="+mn-ea"/>
                      </a:endParaRPr>
                    </a:p>
                    <a:p>
                      <a:pPr algn="r"/>
                      <a:r>
                        <a:rPr kumimoji="1" lang="en-US" altLang="ja-JP" sz="1050" b="1" u="sng" dirty="0">
                          <a:solidFill>
                            <a:srgbClr val="0070C0"/>
                          </a:solidFill>
                          <a:latin typeface="+mn-ea"/>
                          <a:ea typeface="+mn-ea"/>
                        </a:rPr>
                        <a:t>30</a:t>
                      </a:r>
                      <a:r>
                        <a:rPr kumimoji="1" lang="ja-JP" altLang="en-US" sz="1050" b="1" u="sng" dirty="0">
                          <a:solidFill>
                            <a:srgbClr val="0070C0"/>
                          </a:solidFill>
                          <a:latin typeface="+mn-ea"/>
                          <a:ea typeface="+mn-ea"/>
                        </a:rPr>
                        <a:t>点</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26" name="テキスト ボックス 25"/>
          <p:cNvSpPr txBox="1"/>
          <p:nvPr/>
        </p:nvSpPr>
        <p:spPr>
          <a:xfrm>
            <a:off x="5463738" y="1934909"/>
            <a:ext cx="4436844" cy="830997"/>
          </a:xfrm>
          <a:prstGeom prst="rect">
            <a:avLst/>
          </a:prstGeom>
          <a:noFill/>
        </p:spPr>
        <p:txBody>
          <a:bodyPr wrap="square" rtlCol="0">
            <a:spAutoFit/>
          </a:bodyPr>
          <a:lstStyle/>
          <a:p>
            <a:r>
              <a:rPr lang="ja-JP" altLang="en-US" sz="1200" dirty="0">
                <a:solidFill>
                  <a:prstClr val="black"/>
                </a:solidFill>
              </a:rPr>
              <a:t>［看護職員夜間</a:t>
            </a:r>
            <a:r>
              <a:rPr lang="en-US" altLang="ja-JP" sz="1200" dirty="0">
                <a:solidFill>
                  <a:prstClr val="black"/>
                </a:solidFill>
              </a:rPr>
              <a:t>16</a:t>
            </a:r>
            <a:r>
              <a:rPr lang="ja-JP" altLang="en-US" sz="1200" dirty="0">
                <a:solidFill>
                  <a:prstClr val="black"/>
                </a:solidFill>
              </a:rPr>
              <a:t>対１配置加算２の施設基準］</a:t>
            </a:r>
            <a:endParaRPr lang="en-US" altLang="ja-JP" sz="1200" dirty="0">
              <a:solidFill>
                <a:prstClr val="black"/>
              </a:solidFill>
            </a:endParaRPr>
          </a:p>
          <a:p>
            <a:pPr marL="270000" indent="-270000"/>
            <a:r>
              <a:rPr lang="ja-JP" altLang="en-US" sz="1200" dirty="0">
                <a:solidFill>
                  <a:prstClr val="black"/>
                </a:solidFill>
              </a:rPr>
              <a:t>　①　夜勤を行う看護職員の数は、常時</a:t>
            </a:r>
            <a:r>
              <a:rPr lang="en-US" altLang="ja-JP" sz="1200" dirty="0">
                <a:solidFill>
                  <a:prstClr val="black"/>
                </a:solidFill>
              </a:rPr>
              <a:t>16</a:t>
            </a:r>
            <a:r>
              <a:rPr lang="ja-JP" altLang="en-US" sz="1200" dirty="0">
                <a:solidFill>
                  <a:prstClr val="black"/>
                </a:solidFill>
              </a:rPr>
              <a:t>対１以上であること。</a:t>
            </a:r>
            <a:endParaRPr lang="en-US" altLang="ja-JP" sz="1200" dirty="0">
              <a:solidFill>
                <a:prstClr val="black"/>
              </a:solidFill>
            </a:endParaRPr>
          </a:p>
          <a:p>
            <a:pPr marL="270000" indent="-270000"/>
            <a:r>
              <a:rPr lang="ja-JP" altLang="en-US" sz="1200" dirty="0">
                <a:solidFill>
                  <a:prstClr val="black"/>
                </a:solidFill>
              </a:rPr>
              <a:t>　②　急性期一般入院料２、３、４、５又は６を算定する病棟であること。</a:t>
            </a:r>
            <a:endParaRPr lang="en-US" altLang="ja-JP" sz="1200" dirty="0">
              <a:solidFill>
                <a:prstClr val="black"/>
              </a:solidFill>
            </a:endParaRPr>
          </a:p>
        </p:txBody>
      </p:sp>
      <p:sp>
        <p:nvSpPr>
          <p:cNvPr id="27" name="Rectangle 36"/>
          <p:cNvSpPr>
            <a:spLocks noChangeArrowheads="1"/>
          </p:cNvSpPr>
          <p:nvPr/>
        </p:nvSpPr>
        <p:spPr bwMode="auto">
          <a:xfrm>
            <a:off x="112774" y="780616"/>
            <a:ext cx="6712434" cy="296086"/>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急性期一般病棟における看護職員の夜間配置の評価を充実・新設</a:t>
            </a:r>
            <a:endParaRPr lang="en-US" altLang="ja-JP" dirty="0">
              <a:solidFill>
                <a:prstClr val="black"/>
              </a:solidFill>
            </a:endParaRPr>
          </a:p>
        </p:txBody>
      </p:sp>
      <p:pic>
        <p:nvPicPr>
          <p:cNvPr id="28" name="Picture 2" descr="夜のイラスト">
            <a:hlinkClick r:id="rId3"/>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875011" y="5677268"/>
            <a:ext cx="684000" cy="6327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9" name="Picture 2" descr="夜のイラスト">
            <a:hlinkClick r:id="rId3"/>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798319" y="1432744"/>
            <a:ext cx="644836" cy="59647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0" name="テキスト ボックス 29"/>
          <p:cNvSpPr txBox="1"/>
          <p:nvPr/>
        </p:nvSpPr>
        <p:spPr>
          <a:xfrm>
            <a:off x="7105724" y="471801"/>
            <a:ext cx="216775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76-77</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663-664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734-735</a:t>
            </a:r>
            <a:endParaRPr lang="ja-JP" altLang="en-US" sz="1100" dirty="0">
              <a:solidFill>
                <a:srgbClr val="002060"/>
              </a:solidFill>
              <a:latin typeface="ＭＳ Ｐゴシック" panose="020B0600070205080204" pitchFamily="50" charset="-128"/>
            </a:endParaRPr>
          </a:p>
        </p:txBody>
      </p:sp>
      <p:sp>
        <p:nvSpPr>
          <p:cNvPr id="31" name="テキスト ボックス 30"/>
          <p:cNvSpPr txBox="1"/>
          <p:nvPr/>
        </p:nvSpPr>
        <p:spPr>
          <a:xfrm>
            <a:off x="5281603" y="3069785"/>
            <a:ext cx="13108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133</a:t>
            </a:r>
            <a:endParaRPr lang="ja-JP" altLang="en-US" sz="1100" dirty="0">
              <a:solidFill>
                <a:srgbClr val="002060"/>
              </a:solidFill>
              <a:latin typeface="ＭＳ Ｐゴシック" panose="020B0600070205080204" pitchFamily="50" charset="-128"/>
            </a:endParaRPr>
          </a:p>
        </p:txBody>
      </p:sp>
      <p:sp>
        <p:nvSpPr>
          <p:cNvPr id="32" name="テキスト ボックス 31"/>
          <p:cNvSpPr txBox="1"/>
          <p:nvPr/>
        </p:nvSpPr>
        <p:spPr>
          <a:xfrm>
            <a:off x="5797950" y="4662757"/>
            <a:ext cx="216775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117-118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136-138</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679-680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734-735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293524396"/>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01145" y="476673"/>
            <a:ext cx="6364024" cy="375952"/>
          </a:xfr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pPr algn="l" defTabSz="906029">
              <a:defRPr/>
            </a:pPr>
            <a:r>
              <a:rPr kumimoji="0" lang="ja-JP" altLang="en-US" sz="2000" kern="0" dirty="0">
                <a:solidFill>
                  <a:prstClr val="black"/>
                </a:solidFill>
                <a:latin typeface="ＭＳ Ｐゴシック" panose="020B0600070205080204" pitchFamily="50" charset="-128"/>
              </a:rPr>
              <a:t>（６）情報通信技術（</a:t>
            </a:r>
            <a:r>
              <a:rPr kumimoji="0" lang="en-US" altLang="ja-JP" sz="2000" kern="0" dirty="0">
                <a:solidFill>
                  <a:prstClr val="black"/>
                </a:solidFill>
                <a:latin typeface="ＭＳ Ｐゴシック" panose="020B0600070205080204" pitchFamily="50" charset="-128"/>
              </a:rPr>
              <a:t>ICT</a:t>
            </a:r>
            <a:r>
              <a:rPr kumimoji="0" lang="ja-JP" altLang="en-US" sz="2000" kern="0" dirty="0">
                <a:solidFill>
                  <a:prstClr val="black"/>
                </a:solidFill>
                <a:latin typeface="ＭＳ Ｐゴシック" panose="020B0600070205080204" pitchFamily="50" charset="-128"/>
              </a:rPr>
              <a:t>）を活用した関係機関連携の推進</a:t>
            </a:r>
          </a:p>
        </p:txBody>
      </p:sp>
      <p:sp>
        <p:nvSpPr>
          <p:cNvPr id="2053" name="Rectangle 37"/>
          <p:cNvSpPr>
            <a:spLocks noChangeArrowheads="1"/>
          </p:cNvSpPr>
          <p:nvPr/>
        </p:nvSpPr>
        <p:spPr bwMode="auto">
          <a:xfrm>
            <a:off x="173766" y="2049768"/>
            <a:ext cx="9689654" cy="4619595"/>
          </a:xfrm>
          <a:prstGeom prst="rect">
            <a:avLst/>
          </a:prstGeom>
          <a:noFill/>
          <a:ln w="9525">
            <a:solidFill>
              <a:schemeClr val="tx1"/>
            </a:solidFill>
            <a:miter lim="800000"/>
            <a:headEnd/>
            <a:tailEnd/>
          </a:ln>
        </p:spPr>
        <p:txBody>
          <a:bodyPr/>
          <a:lstStyle/>
          <a:p>
            <a:pPr marL="342900" indent="-342900">
              <a:buFont typeface="Wingdings" charset="2"/>
              <a:buChar char="Ø"/>
            </a:pPr>
            <a:endParaRPr lang="en-US" altLang="ja-JP" sz="2000" dirty="0">
              <a:solidFill>
                <a:prstClr val="black"/>
              </a:solidFill>
            </a:endParaRPr>
          </a:p>
          <a:p>
            <a:pPr>
              <a:defRPr/>
            </a:pPr>
            <a:r>
              <a:rPr lang="ja-JP" altLang="en-US" sz="1600" dirty="0">
                <a:solidFill>
                  <a:prstClr val="black"/>
                </a:solidFill>
                <a:latin typeface="ＭＳ Ｐゴシック"/>
              </a:rPr>
              <a:t>［対象となる診療報酬］</a:t>
            </a:r>
            <a:endParaRPr lang="en-US" altLang="ja-JP" sz="1600" dirty="0">
              <a:solidFill>
                <a:prstClr val="black"/>
              </a:solidFill>
              <a:latin typeface="ＭＳ Ｐゴシック"/>
            </a:endParaRPr>
          </a:p>
          <a:p>
            <a:pPr marL="270000" indent="-270000"/>
            <a:r>
              <a:rPr lang="ja-JP" altLang="en-US" sz="1600" dirty="0">
                <a:solidFill>
                  <a:prstClr val="black"/>
                </a:solidFill>
                <a:latin typeface="ＭＳ Ｐゴシック"/>
              </a:rPr>
              <a:t>　・　感染防止対策加算</a:t>
            </a:r>
            <a:endParaRPr lang="en-US" altLang="ja-JP" sz="1600" dirty="0">
              <a:solidFill>
                <a:prstClr val="black"/>
              </a:solidFill>
              <a:latin typeface="ＭＳ Ｐゴシック"/>
            </a:endParaRPr>
          </a:p>
          <a:p>
            <a:pPr marL="270000" indent="-270000"/>
            <a:r>
              <a:rPr lang="ja-JP" altLang="en-US" sz="1600" dirty="0">
                <a:solidFill>
                  <a:prstClr val="black"/>
                </a:solidFill>
                <a:latin typeface="ＭＳ Ｐゴシック"/>
              </a:rPr>
              <a:t>　・　入退院支援加算１</a:t>
            </a:r>
            <a:endParaRPr lang="en-US" altLang="ja-JP" sz="1600" dirty="0">
              <a:solidFill>
                <a:prstClr val="black"/>
              </a:solidFill>
              <a:latin typeface="ＭＳ Ｐゴシック"/>
            </a:endParaRPr>
          </a:p>
          <a:p>
            <a:pPr marL="270000" indent="-270000"/>
            <a:r>
              <a:rPr lang="ja-JP" altLang="en-US" sz="1600" dirty="0">
                <a:solidFill>
                  <a:prstClr val="black"/>
                </a:solidFill>
                <a:latin typeface="ＭＳ Ｐゴシック"/>
              </a:rPr>
              <a:t>　・　退院時共同指導料１の注１、退院時共同指導料２の注１／</a:t>
            </a:r>
            <a:r>
              <a:rPr lang="ja-JP" altLang="en-US" sz="1600" dirty="0">
                <a:solidFill>
                  <a:prstClr val="black"/>
                </a:solidFill>
              </a:rPr>
              <a:t>退院時共同指導加算（訪問看護療養）</a:t>
            </a:r>
            <a:endParaRPr lang="en-US" altLang="ja-JP" sz="1600" dirty="0">
              <a:solidFill>
                <a:prstClr val="black"/>
              </a:solidFill>
            </a:endParaRPr>
          </a:p>
          <a:p>
            <a:pPr marL="270000" indent="-270000"/>
            <a:r>
              <a:rPr lang="ja-JP" altLang="en-US" sz="1600" dirty="0">
                <a:solidFill>
                  <a:prstClr val="black"/>
                </a:solidFill>
              </a:rPr>
              <a:t>　・　退院時共同指導料２の注３</a:t>
            </a:r>
            <a:endParaRPr lang="en-US" altLang="ja-JP" sz="1600" dirty="0">
              <a:solidFill>
                <a:prstClr val="black"/>
              </a:solidFill>
            </a:endParaRPr>
          </a:p>
          <a:p>
            <a:pPr marL="270000" indent="-270000"/>
            <a:r>
              <a:rPr lang="ja-JP" altLang="en-US" sz="1600" dirty="0">
                <a:solidFill>
                  <a:prstClr val="black"/>
                </a:solidFill>
              </a:rPr>
              <a:t>　・　ハイリスク妊産婦連携指導料１、２</a:t>
            </a:r>
            <a:endParaRPr lang="en-US" altLang="ja-JP" sz="1600" dirty="0">
              <a:solidFill>
                <a:prstClr val="black"/>
              </a:solidFill>
            </a:endParaRPr>
          </a:p>
          <a:p>
            <a:r>
              <a:rPr lang="ja-JP" altLang="en-US" sz="1600" dirty="0">
                <a:solidFill>
                  <a:prstClr val="black"/>
                </a:solidFill>
              </a:rPr>
              <a:t>　・　在宅患者緊急時等カンファレンス料／在宅患者緊急時等カンファレンス加算（訪問看護療養費） </a:t>
            </a:r>
            <a:endParaRPr lang="en-US" altLang="ja-JP" sz="1600" dirty="0">
              <a:solidFill>
                <a:prstClr val="black"/>
              </a:solidFill>
            </a:endParaRPr>
          </a:p>
          <a:p>
            <a:pPr marL="270000" indent="-270000"/>
            <a:r>
              <a:rPr lang="ja-JP" altLang="en-US" sz="1600" dirty="0">
                <a:solidFill>
                  <a:prstClr val="black"/>
                </a:solidFill>
              </a:rPr>
              <a:t>　・　在宅患者訪問褥瘡管理指導料</a:t>
            </a:r>
            <a:endParaRPr lang="en-US" altLang="ja-JP" sz="1600" dirty="0">
              <a:solidFill>
                <a:prstClr val="black"/>
              </a:solidFill>
            </a:endParaRPr>
          </a:p>
          <a:p>
            <a:r>
              <a:rPr lang="ja-JP" altLang="en-US" sz="1600" dirty="0">
                <a:solidFill>
                  <a:prstClr val="black"/>
                </a:solidFill>
              </a:rPr>
              <a:t>　・　精神科在宅患者支援管理料／精神科重症患者支援管理連携加算（訪問看護療養費） </a:t>
            </a:r>
            <a:endParaRPr lang="en-US" altLang="ja-JP" sz="1600" dirty="0">
              <a:solidFill>
                <a:prstClr val="black"/>
              </a:solidFill>
            </a:endParaRPr>
          </a:p>
          <a:p>
            <a:endParaRPr lang="en-US" altLang="ja-JP" sz="1600" dirty="0">
              <a:solidFill>
                <a:prstClr val="black"/>
              </a:solidFill>
            </a:endParaRPr>
          </a:p>
          <a:p>
            <a:r>
              <a:rPr lang="ja-JP" altLang="en-US" sz="1600" dirty="0">
                <a:solidFill>
                  <a:prstClr val="black"/>
                </a:solidFill>
                <a:latin typeface="ＭＳ Ｐゴシック"/>
              </a:rPr>
              <a:t>［</a:t>
            </a:r>
            <a:r>
              <a:rPr lang="en-US" altLang="ja-JP" sz="1600" dirty="0">
                <a:solidFill>
                  <a:prstClr val="black"/>
                </a:solidFill>
                <a:latin typeface="ＭＳ Ｐゴシック"/>
              </a:rPr>
              <a:t>ICT</a:t>
            </a:r>
            <a:r>
              <a:rPr lang="ja-JP" altLang="en-US" sz="1600" dirty="0">
                <a:solidFill>
                  <a:prstClr val="black"/>
                </a:solidFill>
                <a:latin typeface="ＭＳ Ｐゴシック"/>
              </a:rPr>
              <a:t>を用いた場合の留意事項］</a:t>
            </a:r>
            <a:r>
              <a:rPr lang="en-US" altLang="ja-JP" sz="1600" dirty="0">
                <a:solidFill>
                  <a:prstClr val="black"/>
                </a:solidFill>
                <a:latin typeface="ＭＳ Ｐゴシック"/>
              </a:rPr>
              <a:t> </a:t>
            </a:r>
          </a:p>
          <a:p>
            <a:r>
              <a:rPr lang="en-US" altLang="ja-JP" sz="1600" dirty="0">
                <a:solidFill>
                  <a:prstClr val="black"/>
                </a:solidFill>
                <a:latin typeface="ＭＳ Ｐゴシック"/>
              </a:rPr>
              <a:t>【</a:t>
            </a:r>
            <a:r>
              <a:rPr lang="ja-JP" altLang="en-US" sz="1600" dirty="0">
                <a:solidFill>
                  <a:prstClr val="black"/>
                </a:solidFill>
              </a:rPr>
              <a:t>在宅患者緊急時等カンファレンス料</a:t>
            </a:r>
            <a:r>
              <a:rPr lang="en-US" altLang="ja-JP" sz="1600" dirty="0">
                <a:solidFill>
                  <a:prstClr val="black"/>
                </a:solidFill>
              </a:rPr>
              <a:t>】</a:t>
            </a:r>
            <a:r>
              <a:rPr lang="ja-JP" altLang="en-US" sz="1600" dirty="0">
                <a:solidFill>
                  <a:prstClr val="black"/>
                </a:solidFill>
              </a:rPr>
              <a:t>　</a:t>
            </a:r>
            <a:r>
              <a:rPr lang="en-US" altLang="ja-JP" sz="1400" dirty="0">
                <a:solidFill>
                  <a:prstClr val="black"/>
                </a:solidFill>
              </a:rPr>
              <a:t>※</a:t>
            </a:r>
            <a:r>
              <a:rPr lang="ja-JP" altLang="en-US" sz="1400" dirty="0">
                <a:solidFill>
                  <a:prstClr val="black"/>
                </a:solidFill>
              </a:rPr>
              <a:t>対象となる他の加算等についても求める内容に応じて同様の見直しを行う。</a:t>
            </a:r>
            <a:endParaRPr lang="en-US" altLang="ja-JP" sz="1400" dirty="0">
              <a:solidFill>
                <a:prstClr val="black"/>
              </a:solidFill>
              <a:latin typeface="ＭＳ Ｐゴシック"/>
            </a:endParaRPr>
          </a:p>
          <a:p>
            <a:pPr marL="270000" indent="-270000"/>
            <a:r>
              <a:rPr lang="ja-JP" altLang="en-US" sz="1600" dirty="0">
                <a:solidFill>
                  <a:prstClr val="black"/>
                </a:solidFill>
                <a:latin typeface="ＭＳ Ｐゴシック"/>
              </a:rPr>
              <a:t>　①  </a:t>
            </a:r>
            <a:r>
              <a:rPr lang="ja-JP" altLang="en-US" sz="1600" dirty="0">
                <a:solidFill>
                  <a:prstClr val="black"/>
                </a:solidFill>
              </a:rPr>
              <a:t>当該カンファレンスは、関係者全員が患家に赴き実施することが原則であるが、</a:t>
            </a:r>
            <a:r>
              <a:rPr lang="ja-JP" altLang="en-US" sz="1600" b="1" u="sng" dirty="0">
                <a:solidFill>
                  <a:srgbClr val="0070C0"/>
                </a:solidFill>
              </a:rPr>
              <a:t>やむを得ない事情により</a:t>
            </a:r>
            <a:endParaRPr lang="en-US" altLang="ja-JP" sz="1600" b="1" u="sng" dirty="0">
              <a:solidFill>
                <a:srgbClr val="0070C0"/>
              </a:solidFill>
            </a:endParaRPr>
          </a:p>
          <a:p>
            <a:pPr marL="270000" indent="-270000"/>
            <a:r>
              <a:rPr lang="ja-JP" altLang="en-US" sz="1600" b="1" dirty="0">
                <a:solidFill>
                  <a:srgbClr val="0070C0"/>
                </a:solidFill>
              </a:rPr>
              <a:t>　　</a:t>
            </a:r>
            <a:r>
              <a:rPr lang="ja-JP" altLang="en-US" sz="1600" b="1" u="sng" dirty="0">
                <a:solidFill>
                  <a:srgbClr val="0070C0"/>
                </a:solidFill>
              </a:rPr>
              <a:t>参加できない場合は、リアルタイムでの画像を介したコミュニケーション（ビデオ通話）が可能な機器を用いて参加した場合でも算定可能</a:t>
            </a:r>
            <a:r>
              <a:rPr lang="ja-JP" altLang="en-US" sz="1600" dirty="0">
                <a:solidFill>
                  <a:prstClr val="black"/>
                </a:solidFill>
              </a:rPr>
              <a:t>である。 </a:t>
            </a:r>
            <a:endParaRPr lang="en-US" altLang="ja-JP" sz="1600" dirty="0">
              <a:solidFill>
                <a:prstClr val="black"/>
              </a:solidFill>
            </a:endParaRPr>
          </a:p>
          <a:p>
            <a:pPr marL="270000" indent="-270000"/>
            <a:r>
              <a:rPr lang="ja-JP" altLang="en-US" sz="1600" dirty="0">
                <a:solidFill>
                  <a:prstClr val="black"/>
                </a:solidFill>
              </a:rPr>
              <a:t>　②  保険医療機関の電子カルテなどを含む医療情報システムと共通のネットワーク上の端末においてカンファレンスを実施する場合には、「医療情報システムの安全管理に関するガイドライン」に対応していること。 </a:t>
            </a:r>
          </a:p>
          <a:p>
            <a:endParaRPr lang="ja-JP" altLang="en-US" sz="1600" dirty="0">
              <a:solidFill>
                <a:prstClr val="black"/>
              </a:solidFill>
            </a:endParaRPr>
          </a:p>
          <a:p>
            <a:endParaRPr lang="en-US" altLang="ja-JP" sz="1600" dirty="0">
              <a:solidFill>
                <a:prstClr val="black"/>
              </a:solidFill>
              <a:latin typeface="ＭＳ Ｐゴシック"/>
            </a:endParaRPr>
          </a:p>
          <a:p>
            <a:endParaRPr lang="ja-JP" altLang="en-US" sz="1600" dirty="0">
              <a:solidFill>
                <a:prstClr val="black"/>
              </a:solidFill>
            </a:endParaRPr>
          </a:p>
          <a:p>
            <a:pPr marL="270000" indent="-270000"/>
            <a:endParaRPr lang="ja-JP" altLang="en-US" sz="1600" dirty="0">
              <a:solidFill>
                <a:prstClr val="black"/>
              </a:solidFill>
            </a:endParaRPr>
          </a:p>
        </p:txBody>
      </p:sp>
      <p:pic>
        <p:nvPicPr>
          <p:cNvPr id="1026" name="Picture 2" descr="隔医療のイラスト（男性医師）"/>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8970422" y="1628168"/>
            <a:ext cx="654050" cy="843194"/>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8" name="Picture 4" descr="C:\Users\kc\AppData\Local\Microsoft\Windows\Temporary Internet Files\Content.IE5\BIL8PTIM\MC900446010[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88895" y="2188667"/>
            <a:ext cx="1217106" cy="1029943"/>
          </a:xfrm>
          <a:prstGeom prst="rect">
            <a:avLst/>
          </a:prstGeom>
          <a:noFill/>
          <a:extLst>
            <a:ext uri="{909E8E84-426E-40DD-AFC4-6F175D3DCCD1}">
              <a14:hiddenFill xmlns:a14="http://schemas.microsoft.com/office/drawing/2010/main">
                <a:solidFill>
                  <a:srgbClr val="FFFFFF"/>
                </a:solidFill>
              </a14:hiddenFill>
            </a:ext>
          </a:extLst>
        </p:spPr>
      </p:pic>
      <p:sp>
        <p:nvSpPr>
          <p:cNvPr id="2" name="正方形/長方形 1"/>
          <p:cNvSpPr/>
          <p:nvPr/>
        </p:nvSpPr>
        <p:spPr>
          <a:xfrm>
            <a:off x="-9621" y="841742"/>
            <a:ext cx="9874368" cy="1200329"/>
          </a:xfrm>
          <a:prstGeom prst="rect">
            <a:avLst/>
          </a:prstGeom>
        </p:spPr>
        <p:txBody>
          <a:bodyPr wrap="square">
            <a:spAutoFit/>
          </a:bodyPr>
          <a:lstStyle/>
          <a:p>
            <a:pPr marL="342900" indent="-342900">
              <a:buFont typeface="Wingdings" charset="2"/>
              <a:buChar char="Ø"/>
            </a:pPr>
            <a:r>
              <a:rPr lang="ja-JP" altLang="en-US" dirty="0">
                <a:solidFill>
                  <a:prstClr val="black"/>
                </a:solidFill>
              </a:rPr>
              <a:t>　関係機関間・医療従事者間の効率的な情報共有・連携を促進する観点から、対面でのカンファレンスを求めている評価について、各項目で求めている内容や地理的条件等を考慮し、一定の条件の下で情報通信技術（ＩＣＴ）を用いたカンファレンスを開催した場合でも評価されるよう、要件を見直す。 </a:t>
            </a:r>
            <a:endParaRPr lang="en-US" altLang="ja-JP" dirty="0">
              <a:solidFill>
                <a:prstClr val="black"/>
              </a:solidFill>
            </a:endParaRPr>
          </a:p>
        </p:txBody>
      </p:sp>
      <p:sp>
        <p:nvSpPr>
          <p:cNvPr id="10" name="Rectangle 2"/>
          <p:cNvSpPr>
            <a:spLocks noChangeArrowheads="1"/>
          </p:cNvSpPr>
          <p:nvPr/>
        </p:nvSpPr>
        <p:spPr bwMode="auto">
          <a:xfrm>
            <a:off x="101147" y="17793"/>
            <a:ext cx="9687066" cy="4588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11" name="Rectangle 36"/>
          <p:cNvSpPr>
            <a:spLocks noChangeArrowheads="1"/>
          </p:cNvSpPr>
          <p:nvPr/>
        </p:nvSpPr>
        <p:spPr bwMode="auto">
          <a:xfrm>
            <a:off x="175095" y="2026637"/>
            <a:ext cx="6434093"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対面を求めるカンファレンスにおける情報通信機器（ＩＣＴ）の活用</a:t>
            </a:r>
            <a:endParaRPr lang="en-US" altLang="ja-JP" dirty="0">
              <a:solidFill>
                <a:prstClr val="black"/>
              </a:solidFill>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22399730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円/楕円 39"/>
          <p:cNvSpPr/>
          <p:nvPr/>
        </p:nvSpPr>
        <p:spPr>
          <a:xfrm>
            <a:off x="4992360" y="4949519"/>
            <a:ext cx="2313000" cy="684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41" name="Picture 2" descr="山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35904" y="4905974"/>
            <a:ext cx="540001" cy="390000"/>
          </a:xfrm>
          <a:prstGeom prst="rect">
            <a:avLst/>
          </a:prstGeom>
          <a:noFill/>
          <a:extLst>
            <a:ext uri="{909E8E84-426E-40DD-AFC4-6F175D3DCCD1}">
              <a14:hiddenFill xmlns:a14="http://schemas.microsoft.com/office/drawing/2010/main">
                <a:solidFill>
                  <a:srgbClr val="FFFFFF"/>
                </a:solidFill>
              </a14:hiddenFill>
            </a:ext>
          </a:extLst>
        </p:spPr>
      </p:pic>
      <p:sp>
        <p:nvSpPr>
          <p:cNvPr id="31" name="テキスト ボックス 30"/>
          <p:cNvSpPr txBox="1"/>
          <p:nvPr/>
        </p:nvSpPr>
        <p:spPr>
          <a:xfrm>
            <a:off x="2134908" y="6014785"/>
            <a:ext cx="936000" cy="261610"/>
          </a:xfrm>
          <a:prstGeom prst="rect">
            <a:avLst/>
          </a:prstGeom>
          <a:noFill/>
          <a:ln>
            <a:noFill/>
            <a:prstDash val="solid"/>
          </a:ln>
        </p:spPr>
        <p:txBody>
          <a:bodyPr wrap="square" rtlCol="0">
            <a:spAutoFit/>
          </a:bodyPr>
          <a:lstStyle/>
          <a:p>
            <a:pPr marL="108000" indent="-108000" algn="ctr"/>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原則、赴く</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円/楕円 10"/>
          <p:cNvSpPr/>
          <p:nvPr/>
        </p:nvSpPr>
        <p:spPr>
          <a:xfrm>
            <a:off x="2541835" y="6080755"/>
            <a:ext cx="2313000" cy="6840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Rectangle 36"/>
          <p:cNvSpPr>
            <a:spLocks noChangeArrowheads="1"/>
          </p:cNvSpPr>
          <p:nvPr/>
        </p:nvSpPr>
        <p:spPr bwMode="auto">
          <a:xfrm>
            <a:off x="101147" y="515779"/>
            <a:ext cx="6264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r>
              <a:rPr lang="ja-JP" altLang="en-US" sz="2000" dirty="0">
                <a:solidFill>
                  <a:prstClr val="black"/>
                </a:solidFill>
                <a:latin typeface="ＭＳ Ｐゴシック"/>
              </a:rPr>
              <a:t>各項目における</a:t>
            </a:r>
            <a:r>
              <a:rPr lang="en-US" altLang="ja-JP" sz="2000" dirty="0">
                <a:solidFill>
                  <a:prstClr val="black"/>
                </a:solidFill>
                <a:latin typeface="ＭＳ Ｐゴシック"/>
              </a:rPr>
              <a:t>ICT</a:t>
            </a:r>
            <a:r>
              <a:rPr lang="ja-JP" altLang="en-US" sz="2000" dirty="0">
                <a:solidFill>
                  <a:prstClr val="black"/>
                </a:solidFill>
                <a:latin typeface="ＭＳ Ｐゴシック"/>
              </a:rPr>
              <a:t>を用いたカンファレンス等の組合せ①</a:t>
            </a:r>
            <a:endParaRPr lang="ja-JP" altLang="ja-JP" sz="2000" dirty="0">
              <a:solidFill>
                <a:prstClr val="black"/>
              </a:solidFill>
              <a:latin typeface="ＭＳ Ｐゴシック"/>
            </a:endParaRPr>
          </a:p>
        </p:txBody>
      </p:sp>
      <p:graphicFrame>
        <p:nvGraphicFramePr>
          <p:cNvPr id="3" name="表 2"/>
          <p:cNvGraphicFramePr>
            <a:graphicFrameLocks noGrp="1"/>
          </p:cNvGraphicFramePr>
          <p:nvPr>
            <p:extLst>
              <p:ext uri="{D42A27DB-BD31-4B8C-83A1-F6EECF244321}">
                <p14:modId xmlns:p14="http://schemas.microsoft.com/office/powerpoint/2010/main" val="2679064452"/>
              </p:ext>
            </p:extLst>
          </p:nvPr>
        </p:nvGraphicFramePr>
        <p:xfrm>
          <a:off x="150360" y="872308"/>
          <a:ext cx="9684000" cy="3459480"/>
        </p:xfrm>
        <a:graphic>
          <a:graphicData uri="http://schemas.openxmlformats.org/drawingml/2006/table">
            <a:tbl>
              <a:tblPr firstRow="1" bandRow="1">
                <a:tableStyleId>{00A15C55-8517-42AA-B614-E9B94910E393}</a:tableStyleId>
              </a:tblPr>
              <a:tblGrid>
                <a:gridCol w="1944000">
                  <a:extLst>
                    <a:ext uri="{9D8B030D-6E8A-4147-A177-3AD203B41FA5}">
                      <a16:colId xmlns="" xmlns:a16="http://schemas.microsoft.com/office/drawing/2014/main" val="20000"/>
                    </a:ext>
                  </a:extLst>
                </a:gridCol>
                <a:gridCol w="7740000">
                  <a:extLst>
                    <a:ext uri="{9D8B030D-6E8A-4147-A177-3AD203B41FA5}">
                      <a16:colId xmlns="" xmlns:a16="http://schemas.microsoft.com/office/drawing/2014/main" val="20001"/>
                    </a:ext>
                  </a:extLst>
                </a:gridCol>
              </a:tblGrid>
              <a:tr h="216000">
                <a:tc rowSpan="2">
                  <a:txBody>
                    <a:bodyPr/>
                    <a:lstStyle/>
                    <a:p>
                      <a:pPr algn="ctr">
                        <a:lnSpc>
                          <a:spcPts val="1500"/>
                        </a:lnSpc>
                      </a:pPr>
                      <a:r>
                        <a:rPr kumimoji="1" lang="ja-JP" altLang="en-US" sz="1400" b="1" dirty="0">
                          <a:solidFill>
                            <a:schemeClr val="tx1"/>
                          </a:solidFill>
                        </a:rPr>
                        <a:t>項目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lnSpc>
                          <a:spcPts val="1500"/>
                        </a:lnSpc>
                      </a:pPr>
                      <a:r>
                        <a:rPr kumimoji="1" lang="en-US" altLang="ja-JP" sz="1400" b="1" dirty="0">
                          <a:solidFill>
                            <a:schemeClr val="tx1"/>
                          </a:solidFill>
                          <a:latin typeface="+mn-ea"/>
                          <a:ea typeface="+mn-ea"/>
                        </a:rPr>
                        <a:t>ICT</a:t>
                      </a:r>
                      <a:r>
                        <a:rPr kumimoji="1" lang="ja-JP" altLang="en-US" sz="1400" b="1" dirty="0">
                          <a:solidFill>
                            <a:schemeClr val="tx1"/>
                          </a:solidFill>
                          <a:latin typeface="+mn-ea"/>
                          <a:ea typeface="+mn-ea"/>
                        </a:rPr>
                        <a:t>を</a:t>
                      </a:r>
                      <a:r>
                        <a:rPr kumimoji="1" lang="ja-JP" altLang="en-US" sz="1400" b="1" dirty="0">
                          <a:solidFill>
                            <a:schemeClr val="tx1"/>
                          </a:solidFill>
                        </a:rPr>
                        <a:t>用いてカンファレンス等に参加する場合の要件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chemeClr val="accent4">
                        <a:lumMod val="60000"/>
                        <a:lumOff val="40000"/>
                      </a:schemeClr>
                    </a:solidFill>
                  </a:tcPr>
                </a:tc>
                <a:extLst>
                  <a:ext uri="{0D108BD9-81ED-4DB2-BD59-A6C34878D82A}">
                    <a16:rowId xmlns="" xmlns:a16="http://schemas.microsoft.com/office/drawing/2014/main" val="10000"/>
                  </a:ext>
                </a:extLst>
              </a:tr>
              <a:tr h="216000">
                <a:tc vMerge="1">
                  <a:txBody>
                    <a:bodyPr/>
                    <a:lstStyle/>
                    <a:p>
                      <a:pPr algn="ctr"/>
                      <a:endParaRPr kumimoji="1" lang="ja-JP" altLang="en-US"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lnSpc>
                          <a:spcPts val="1500"/>
                        </a:lnSpc>
                      </a:pPr>
                      <a:r>
                        <a:rPr kumimoji="1" lang="en-US" altLang="ja-JP" sz="1400" b="1" dirty="0">
                          <a:solidFill>
                            <a:schemeClr val="tx1"/>
                          </a:solidFill>
                        </a:rPr>
                        <a:t>【</a:t>
                      </a:r>
                      <a:r>
                        <a:rPr kumimoji="1" lang="ja-JP" altLang="en-US" sz="1400" b="1" dirty="0">
                          <a:solidFill>
                            <a:schemeClr val="tx1"/>
                          </a:solidFill>
                        </a:rPr>
                        <a:t>医療資源の少ない地域の場合</a:t>
                      </a:r>
                      <a:r>
                        <a:rPr kumimoji="1" lang="en-US" altLang="ja-JP" sz="1400" b="1" dirty="0">
                          <a:solidFill>
                            <a:schemeClr val="tx1"/>
                          </a:solidFill>
                        </a:rPr>
                        <a:t>】</a:t>
                      </a:r>
                      <a:r>
                        <a:rPr kumimoji="1" lang="ja-JP" altLang="en-US" sz="1400" b="1" dirty="0">
                          <a:solidFill>
                            <a:schemeClr val="tx1"/>
                          </a:solidFill>
                        </a:rPr>
                        <a:t>　</a:t>
                      </a:r>
                      <a:endParaRPr kumimoji="1" lang="ja-JP" altLang="en-US" sz="1400" b="1" baseline="30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 xmlns:a16="http://schemas.microsoft.com/office/drawing/2014/main" val="10001"/>
                  </a:ext>
                </a:extLst>
              </a:tr>
              <a:tr h="0">
                <a:tc rowSpan="2">
                  <a:txBody>
                    <a:bodyPr/>
                    <a:lstStyle/>
                    <a:p>
                      <a:r>
                        <a:rPr kumimoji="1" lang="ja-JP" altLang="en-US" sz="1200" dirty="0">
                          <a:solidFill>
                            <a:schemeClr val="tx1"/>
                          </a:solidFill>
                        </a:rPr>
                        <a:t>感染防止対策加算</a:t>
                      </a:r>
                      <a:endParaRPr kumimoji="1" lang="en-US" altLang="ja-JP" sz="1200" dirty="0">
                        <a:solidFill>
                          <a:schemeClr val="tx1"/>
                        </a:solidFill>
                      </a:endParaRPr>
                    </a:p>
                    <a:p>
                      <a:r>
                        <a:rPr kumimoji="1" lang="ja-JP" altLang="en-US" sz="1200" dirty="0">
                          <a:solidFill>
                            <a:schemeClr val="tx1"/>
                          </a:solidFill>
                        </a:rPr>
                        <a:t>［施設基準］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200"/>
                        </a:lnSpc>
                      </a:pPr>
                      <a:r>
                        <a:rPr kumimoji="1" lang="ja-JP" altLang="en-US" sz="1100" dirty="0">
                          <a:solidFill>
                            <a:schemeClr val="tx1"/>
                          </a:solidFill>
                        </a:rPr>
                        <a:t>感染防止対策加算１の感染制御チームと感染防止対策加算２の感染制御チームとの年４回程度の定期的なカンファレンスのうち、</a:t>
                      </a:r>
                      <a:endParaRPr kumimoji="1" lang="en-US" altLang="ja-JP" sz="1100" dirty="0">
                        <a:solidFill>
                          <a:schemeClr val="tx1"/>
                        </a:solidFill>
                      </a:endParaRPr>
                    </a:p>
                    <a:p>
                      <a:pPr marL="216000" indent="-108000">
                        <a:lnSpc>
                          <a:spcPts val="1200"/>
                        </a:lnSpc>
                      </a:pPr>
                      <a:r>
                        <a:rPr kumimoji="1" lang="ja-JP" altLang="en-US" sz="1100" dirty="0">
                          <a:solidFill>
                            <a:schemeClr val="tx1"/>
                          </a:solidFill>
                        </a:rPr>
                        <a:t>①　主として取り上げる内容に関わる感染制御チームの構成員は、対面で参加していること</a:t>
                      </a:r>
                      <a:endParaRPr kumimoji="1" lang="en-US" altLang="ja-JP" sz="1100" dirty="0">
                        <a:solidFill>
                          <a:schemeClr val="tx1"/>
                        </a:solidFill>
                      </a:endParaRPr>
                    </a:p>
                    <a:p>
                      <a:pPr marL="216000" indent="-108000">
                        <a:lnSpc>
                          <a:spcPts val="1200"/>
                        </a:lnSpc>
                      </a:pPr>
                      <a:r>
                        <a:rPr kumimoji="1" lang="ja-JP" altLang="en-US" sz="1100" dirty="0">
                          <a:solidFill>
                            <a:schemeClr val="tx1"/>
                          </a:solidFill>
                        </a:rPr>
                        <a:t>②　４回中１回以上は両チームが一堂に会し直接対面するカンファレンスを行っていること</a:t>
                      </a:r>
                      <a:endParaRPr kumimoji="1" lang="en-US" altLang="ja-JP" sz="1100" dirty="0">
                        <a:solidFill>
                          <a:schemeClr val="tx1"/>
                        </a:solidFill>
                      </a:endParaRPr>
                    </a:p>
                    <a:p>
                      <a:pPr marL="216000" indent="-108000">
                        <a:lnSpc>
                          <a:spcPts val="1200"/>
                        </a:lnSpc>
                      </a:pPr>
                      <a:r>
                        <a:rPr kumimoji="1" lang="ja-JP" altLang="en-US" sz="1100" dirty="0">
                          <a:solidFill>
                            <a:schemeClr val="tx1"/>
                          </a:solidFill>
                        </a:rPr>
                        <a:t>③　感染制御チームを構成する各職種が４回中２回以上直接対面するカンファレンスに参加していること</a:t>
                      </a:r>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 xmlns:a16="http://schemas.microsoft.com/office/drawing/2014/main" val="10002"/>
                  </a:ext>
                </a:extLst>
              </a:tr>
              <a:tr h="0">
                <a:tc vMerge="1">
                  <a:txBody>
                    <a:bodyPr/>
                    <a:lstStyle/>
                    <a:p>
                      <a:endParaRPr kumimoji="1" lang="ja-JP" altLang="en-US"/>
                    </a:p>
                  </a:txBody>
                  <a:tcPr/>
                </a:tc>
                <a:tc>
                  <a:txBody>
                    <a:bodyPr/>
                    <a:lstStyle/>
                    <a:p>
                      <a:pPr marL="108000" indent="-108000">
                        <a:lnSpc>
                          <a:spcPts val="1200"/>
                        </a:lnSpc>
                      </a:pPr>
                      <a:r>
                        <a:rPr kumimoji="1" lang="en-US" altLang="ja-JP" sz="1100" dirty="0">
                          <a:solidFill>
                            <a:schemeClr val="tx1"/>
                          </a:solidFill>
                        </a:rPr>
                        <a:t>【</a:t>
                      </a:r>
                      <a:r>
                        <a:rPr kumimoji="1" lang="ja-JP" altLang="en-US" sz="1100" dirty="0">
                          <a:solidFill>
                            <a:schemeClr val="tx1"/>
                          </a:solidFill>
                        </a:rPr>
                        <a:t>感染防止対策加算１又は感染防止対策加算２のいずれかの届出医療機関が医療資源の少ない地域に属する場合</a:t>
                      </a:r>
                      <a:r>
                        <a:rPr kumimoji="1" lang="en-US" altLang="ja-JP" sz="1100" dirty="0">
                          <a:solidFill>
                            <a:schemeClr val="tx1"/>
                          </a:solidFill>
                        </a:rPr>
                        <a:t>】</a:t>
                      </a:r>
                    </a:p>
                    <a:p>
                      <a:pPr marL="216000" indent="-108000">
                        <a:lnSpc>
                          <a:spcPts val="1200"/>
                        </a:lnSpc>
                      </a:pPr>
                      <a:r>
                        <a:rPr kumimoji="1" lang="ja-JP" altLang="en-US" sz="1100" dirty="0">
                          <a:solidFill>
                            <a:schemeClr val="tx1"/>
                          </a:solidFill>
                        </a:rPr>
                        <a:t>①　主として取り上げる内容に関わる感染制御チームの構成員は、対面で参加していること</a:t>
                      </a:r>
                      <a:endParaRPr kumimoji="1" lang="en-US" altLang="ja-JP" sz="1100" dirty="0">
                        <a:solidFill>
                          <a:schemeClr val="tx1"/>
                        </a:solidFill>
                      </a:endParaRPr>
                    </a:p>
                    <a:p>
                      <a:pPr marL="216000" indent="-108000">
                        <a:lnSpc>
                          <a:spcPts val="1200"/>
                        </a:lnSpc>
                      </a:pPr>
                      <a:r>
                        <a:rPr kumimoji="1" lang="ja-JP" altLang="en-US" sz="1100" dirty="0">
                          <a:solidFill>
                            <a:schemeClr val="tx1"/>
                          </a:solidFill>
                        </a:rPr>
                        <a:t>②　感染制御チームを構成する各職種が４回中１回以上直接対面するカンファレンスに参加していること</a:t>
                      </a:r>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3"/>
                  </a:ext>
                </a:extLst>
              </a:tr>
              <a:tr h="0">
                <a:tc rowSpan="2">
                  <a:txBody>
                    <a:bodyPr/>
                    <a:lstStyle/>
                    <a:p>
                      <a:r>
                        <a:rPr kumimoji="1" lang="ja-JP" altLang="en-US" sz="1200" dirty="0">
                          <a:solidFill>
                            <a:schemeClr val="tx1"/>
                          </a:solidFill>
                        </a:rPr>
                        <a:t>入退院支援加算１</a:t>
                      </a:r>
                      <a:endParaRPr kumimoji="1" lang="en-US" altLang="ja-JP" sz="1200" dirty="0">
                        <a:solidFill>
                          <a:schemeClr val="tx1"/>
                        </a:solidFill>
                      </a:endParaRPr>
                    </a:p>
                    <a:p>
                      <a:r>
                        <a:rPr kumimoji="1" lang="ja-JP" altLang="en-US" sz="1200" dirty="0">
                          <a:solidFill>
                            <a:schemeClr val="tx1"/>
                          </a:solidFill>
                        </a:rPr>
                        <a:t>［施設基準］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nSpc>
                          <a:spcPts val="1200"/>
                        </a:lnSpc>
                      </a:pPr>
                      <a:r>
                        <a:rPr kumimoji="1" lang="ja-JP" altLang="en-US" sz="1100" dirty="0">
                          <a:solidFill>
                            <a:schemeClr val="tx1"/>
                          </a:solidFill>
                        </a:rPr>
                        <a:t>連携機関との年３回の面会のうち、１回は</a:t>
                      </a:r>
                      <a:r>
                        <a:rPr kumimoji="1" lang="en-US" altLang="ja-JP" sz="1100" dirty="0">
                          <a:solidFill>
                            <a:schemeClr val="tx1"/>
                          </a:solidFill>
                          <a:latin typeface="+mn-ea"/>
                          <a:ea typeface="+mn-ea"/>
                        </a:rPr>
                        <a:t>ICT</a:t>
                      </a:r>
                      <a:r>
                        <a:rPr kumimoji="1" lang="ja-JP" altLang="en-US" sz="1100" dirty="0">
                          <a:solidFill>
                            <a:schemeClr val="tx1"/>
                          </a:solidFill>
                          <a:latin typeface="+mn-ea"/>
                          <a:ea typeface="+mn-ea"/>
                        </a:rPr>
                        <a:t>を</a:t>
                      </a:r>
                      <a:r>
                        <a:rPr kumimoji="1" lang="ja-JP" altLang="en-US" sz="1100" dirty="0">
                          <a:solidFill>
                            <a:schemeClr val="tx1"/>
                          </a:solidFill>
                        </a:rPr>
                        <a:t>活用できる。</a:t>
                      </a:r>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rgbClr val="FFF4E7"/>
                    </a:solidFill>
                  </a:tcPr>
                </a:tc>
                <a:extLst>
                  <a:ext uri="{0D108BD9-81ED-4DB2-BD59-A6C34878D82A}">
                    <a16:rowId xmlns="" xmlns:a16="http://schemas.microsoft.com/office/drawing/2014/main" val="10004"/>
                  </a:ext>
                </a:extLst>
              </a:tr>
              <a:tr h="0">
                <a:tc vMerge="1">
                  <a:txBody>
                    <a:bodyPr/>
                    <a:lstStyle/>
                    <a:p>
                      <a:endParaRPr kumimoji="1" lang="ja-JP" altLang="en-US"/>
                    </a:p>
                  </a:txBody>
                  <a:tcPr/>
                </a:tc>
                <a:tc>
                  <a:txBody>
                    <a:bodyPr/>
                    <a:lstStyle/>
                    <a:p>
                      <a:pPr marL="108000" marR="0" indent="-108000" algn="l" defTabSz="914400" rtl="0" eaLnBrk="1" fontAlgn="auto" latinLnBrk="0" hangingPunct="1">
                        <a:lnSpc>
                          <a:spcPts val="1200"/>
                        </a:lnSpc>
                        <a:spcBef>
                          <a:spcPts val="0"/>
                        </a:spcBef>
                        <a:spcAft>
                          <a:spcPts val="0"/>
                        </a:spcAft>
                        <a:buClrTx/>
                        <a:buSzTx/>
                        <a:buFontTx/>
                        <a:buNone/>
                        <a:tabLst/>
                        <a:defRPr/>
                      </a:pPr>
                      <a:r>
                        <a:rPr kumimoji="1" lang="en-US" altLang="ja-JP" sz="1100" dirty="0">
                          <a:solidFill>
                            <a:schemeClr val="tx1"/>
                          </a:solidFill>
                        </a:rPr>
                        <a:t>【</a:t>
                      </a:r>
                      <a:r>
                        <a:rPr kumimoji="1" lang="ja-JP" altLang="en-US" sz="1100" dirty="0">
                          <a:solidFill>
                            <a:schemeClr val="tx1"/>
                          </a:solidFill>
                        </a:rPr>
                        <a:t>入退院支援加算１を届け出る医療機関又は連携機関のいずれかが医療資源の少ない地域に属する場合</a:t>
                      </a:r>
                      <a:r>
                        <a:rPr kumimoji="1" lang="en-US" altLang="ja-JP" sz="1100" dirty="0">
                          <a:solidFill>
                            <a:schemeClr val="tx1"/>
                          </a:solidFill>
                        </a:rPr>
                        <a:t>】</a:t>
                      </a:r>
                    </a:p>
                    <a:p>
                      <a:pPr marL="0" marR="0" indent="0" algn="l" defTabSz="914400" rtl="0" eaLnBrk="1" fontAlgn="auto" latinLnBrk="0" hangingPunct="1">
                        <a:lnSpc>
                          <a:spcPts val="1200"/>
                        </a:lnSpc>
                        <a:spcBef>
                          <a:spcPts val="0"/>
                        </a:spcBef>
                        <a:spcAft>
                          <a:spcPts val="0"/>
                        </a:spcAft>
                        <a:buClrTx/>
                        <a:buSzTx/>
                        <a:buFontTx/>
                        <a:buNone/>
                        <a:tabLst/>
                        <a:defRPr/>
                      </a:pPr>
                      <a:r>
                        <a:rPr kumimoji="1" lang="ja-JP" altLang="en-US" sz="1100" dirty="0">
                          <a:solidFill>
                            <a:schemeClr val="tx1"/>
                          </a:solidFill>
                        </a:rPr>
                        <a:t>連携機関との年３回の面会全て</a:t>
                      </a:r>
                      <a:r>
                        <a:rPr kumimoji="1" lang="en-US" altLang="ja-JP" sz="1100" dirty="0">
                          <a:solidFill>
                            <a:schemeClr val="tx1"/>
                          </a:solidFill>
                          <a:latin typeface="+mn-ea"/>
                          <a:ea typeface="+mn-ea"/>
                        </a:rPr>
                        <a:t>ICT</a:t>
                      </a:r>
                      <a:r>
                        <a:rPr kumimoji="1" lang="ja-JP" altLang="en-US" sz="1100" dirty="0">
                          <a:solidFill>
                            <a:schemeClr val="tx1"/>
                          </a:solidFill>
                          <a:latin typeface="+mn-ea"/>
                          <a:ea typeface="+mn-ea"/>
                        </a:rPr>
                        <a:t>を</a:t>
                      </a:r>
                      <a:r>
                        <a:rPr kumimoji="1" lang="ja-JP" altLang="en-US" sz="1100" dirty="0">
                          <a:solidFill>
                            <a:schemeClr val="tx1"/>
                          </a:solidFill>
                        </a:rPr>
                        <a:t>活用できる。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extLst>
                  <a:ext uri="{0D108BD9-81ED-4DB2-BD59-A6C34878D82A}">
                    <a16:rowId xmlns="" xmlns:a16="http://schemas.microsoft.com/office/drawing/2014/main" val="10005"/>
                  </a:ext>
                </a:extLst>
              </a:tr>
              <a:tr h="0">
                <a:tc>
                  <a:txBody>
                    <a:bodyPr/>
                    <a:lstStyle/>
                    <a:p>
                      <a:r>
                        <a:rPr kumimoji="1" lang="ja-JP" altLang="en-US" sz="1200" dirty="0">
                          <a:solidFill>
                            <a:schemeClr val="tx1"/>
                          </a:solidFill>
                        </a:rPr>
                        <a:t>退院時共同指導料１、２の注１　［算定要件］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08000" indent="-108000">
                        <a:lnSpc>
                          <a:spcPts val="1200"/>
                        </a:lnSpc>
                      </a:pPr>
                      <a:r>
                        <a:rPr kumimoji="1" lang="en-US" altLang="ja-JP" sz="1100" dirty="0">
                          <a:solidFill>
                            <a:schemeClr val="tx1"/>
                          </a:solidFill>
                        </a:rPr>
                        <a:t>【</a:t>
                      </a:r>
                      <a:r>
                        <a:rPr kumimoji="1" lang="ja-JP" altLang="en-US" sz="1100" dirty="0">
                          <a:solidFill>
                            <a:schemeClr val="tx1"/>
                          </a:solidFill>
                        </a:rPr>
                        <a:t>患者の退院後の在宅療養を担う医療機関、訪問看護ステーション又は入院中の医療機関のいずれかが医療資源の少ない地域に属する場合</a:t>
                      </a:r>
                      <a:r>
                        <a:rPr kumimoji="1" lang="en-US" altLang="ja-JP" sz="1100" dirty="0">
                          <a:solidFill>
                            <a:schemeClr val="tx1"/>
                          </a:solidFill>
                        </a:rPr>
                        <a:t>】</a:t>
                      </a:r>
                    </a:p>
                    <a:p>
                      <a:pPr>
                        <a:lnSpc>
                          <a:spcPts val="1200"/>
                        </a:lnSpc>
                      </a:pPr>
                      <a:r>
                        <a:rPr kumimoji="1" lang="ja-JP" altLang="en-US" sz="1100" dirty="0">
                          <a:solidFill>
                            <a:schemeClr val="tx1"/>
                          </a:solidFill>
                        </a:rPr>
                        <a:t>在宅療養担当医療機関又は訪問看護ステーションの担当者が</a:t>
                      </a:r>
                      <a:r>
                        <a:rPr kumimoji="1" lang="en-US" altLang="ja-JP" sz="1100" dirty="0">
                          <a:solidFill>
                            <a:schemeClr val="tx1"/>
                          </a:solidFill>
                          <a:latin typeface="+mn-ea"/>
                          <a:ea typeface="+mn-ea"/>
                        </a:rPr>
                        <a:t>ICT</a:t>
                      </a:r>
                      <a:r>
                        <a:rPr kumimoji="1" lang="ja-JP" altLang="en-US" sz="1100" dirty="0">
                          <a:solidFill>
                            <a:schemeClr val="tx1"/>
                          </a:solidFill>
                          <a:latin typeface="+mn-ea"/>
                          <a:ea typeface="+mn-ea"/>
                        </a:rPr>
                        <a:t>を用</a:t>
                      </a:r>
                      <a:r>
                        <a:rPr kumimoji="1" lang="ja-JP" altLang="en-US" sz="1100" dirty="0">
                          <a:solidFill>
                            <a:schemeClr val="tx1"/>
                          </a:solidFill>
                        </a:rPr>
                        <a:t>いて共同指導できる。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noFill/>
                  </a:tcPr>
                </a:tc>
                <a:extLst>
                  <a:ext uri="{0D108BD9-81ED-4DB2-BD59-A6C34878D82A}">
                    <a16:rowId xmlns="" xmlns:a16="http://schemas.microsoft.com/office/drawing/2014/main" val="10006"/>
                  </a:ext>
                </a:extLst>
              </a:tr>
              <a:tr h="0">
                <a:tc>
                  <a:txBody>
                    <a:bodyPr/>
                    <a:lstStyle/>
                    <a:p>
                      <a:r>
                        <a:rPr kumimoji="1" lang="ja-JP" altLang="en-US" sz="1200" dirty="0">
                          <a:solidFill>
                            <a:schemeClr val="tx1"/>
                          </a:solidFill>
                        </a:rPr>
                        <a:t>退院時共同指導料２の注３</a:t>
                      </a:r>
                      <a:endParaRPr kumimoji="1" lang="en-US" altLang="ja-JP" sz="1200" dirty="0">
                        <a:solidFill>
                          <a:schemeClr val="tx1"/>
                        </a:solidFill>
                      </a:endParaRPr>
                    </a:p>
                    <a:p>
                      <a:r>
                        <a:rPr kumimoji="1" lang="ja-JP" altLang="en-US" sz="1200" dirty="0">
                          <a:solidFill>
                            <a:schemeClr val="tx1"/>
                          </a:solidFill>
                        </a:rPr>
                        <a:t>［算定要件］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tc>
                  <a:txBody>
                    <a:bodyPr/>
                    <a:lstStyle/>
                    <a:p>
                      <a:pPr>
                        <a:lnSpc>
                          <a:spcPts val="1200"/>
                        </a:lnSpc>
                      </a:pPr>
                      <a:r>
                        <a:rPr kumimoji="1" lang="ja-JP" altLang="en-US" sz="1100" dirty="0">
                          <a:solidFill>
                            <a:schemeClr val="tx1"/>
                          </a:solidFill>
                        </a:rPr>
                        <a:t>在宅療養担当医療機関等のうち２者以上が、患者が入院中の医療機関に赴き共同指導する場合、在宅療養担当医療機関等の関係者のいずれか</a:t>
                      </a:r>
                      <a:r>
                        <a:rPr kumimoji="1" lang="ja-JP" altLang="en-US" sz="1100" dirty="0">
                          <a:solidFill>
                            <a:schemeClr val="tx1"/>
                          </a:solidFill>
                          <a:latin typeface="+mn-ea"/>
                          <a:ea typeface="+mn-ea"/>
                        </a:rPr>
                        <a:t>が</a:t>
                      </a:r>
                      <a:r>
                        <a:rPr kumimoji="1" lang="en-US" altLang="ja-JP" sz="1100" dirty="0">
                          <a:solidFill>
                            <a:schemeClr val="tx1"/>
                          </a:solidFill>
                          <a:latin typeface="+mn-ea"/>
                          <a:ea typeface="+mn-ea"/>
                        </a:rPr>
                        <a:t>ICT</a:t>
                      </a:r>
                      <a:r>
                        <a:rPr kumimoji="1" lang="ja-JP" altLang="en-US" sz="1100" dirty="0">
                          <a:solidFill>
                            <a:schemeClr val="tx1"/>
                          </a:solidFill>
                          <a:latin typeface="+mn-ea"/>
                          <a:ea typeface="+mn-ea"/>
                        </a:rPr>
                        <a:t>を用いて</a:t>
                      </a:r>
                      <a:r>
                        <a:rPr kumimoji="1" lang="ja-JP" altLang="en-US" sz="1100" dirty="0">
                          <a:solidFill>
                            <a:schemeClr val="tx1"/>
                          </a:solidFill>
                        </a:rPr>
                        <a:t>参加することができる。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extLst>
                  <a:ext uri="{0D108BD9-81ED-4DB2-BD59-A6C34878D82A}">
                    <a16:rowId xmlns="" xmlns:a16="http://schemas.microsoft.com/office/drawing/2014/main" val="10007"/>
                  </a:ext>
                </a:extLst>
              </a:tr>
            </a:tbl>
          </a:graphicData>
        </a:graphic>
      </p:graphicFrame>
      <p:sp>
        <p:nvSpPr>
          <p:cNvPr id="7" name="正方形/長方形 6"/>
          <p:cNvSpPr/>
          <p:nvPr/>
        </p:nvSpPr>
        <p:spPr>
          <a:xfrm>
            <a:off x="315857" y="4400081"/>
            <a:ext cx="9486000" cy="2412000"/>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a:off x="315857" y="4395738"/>
            <a:ext cx="5003426" cy="276999"/>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indent="-108000" algn="ctr"/>
            <a:r>
              <a:rPr lang="ja-JP" altLang="en-US" sz="1200" b="1" dirty="0">
                <a:solidFill>
                  <a:prstClr val="black"/>
                </a:solidFill>
                <a:latin typeface="ＭＳ Ｐゴシック"/>
              </a:rPr>
              <a:t>医療資源の少ない地域の場合の考え方　（退院時共同指導料の場合）</a:t>
            </a:r>
            <a:endParaRPr lang="en-US" altLang="ja-JP" sz="1200" b="1" dirty="0">
              <a:solidFill>
                <a:prstClr val="black"/>
              </a:solidFill>
              <a:latin typeface="ＭＳ Ｐゴシック"/>
            </a:endParaRPr>
          </a:p>
        </p:txBody>
      </p:sp>
      <p:sp>
        <p:nvSpPr>
          <p:cNvPr id="10" name="テキスト ボックス 9"/>
          <p:cNvSpPr txBox="1"/>
          <p:nvPr/>
        </p:nvSpPr>
        <p:spPr>
          <a:xfrm>
            <a:off x="2243782" y="5000191"/>
            <a:ext cx="627017" cy="261610"/>
          </a:xfrm>
          <a:prstGeom prst="rect">
            <a:avLst/>
          </a:prstGeom>
          <a:noFill/>
          <a:ln>
            <a:noFill/>
            <a:prstDash val="solid"/>
          </a:ln>
        </p:spPr>
        <p:txBody>
          <a:bodyPr wrap="square" rtlCol="0">
            <a:spAutoFit/>
          </a:bodyPr>
          <a:lstStyle/>
          <a:p>
            <a:pPr marL="108000" indent="-108000" algn="ctr"/>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赴く</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角丸四角形 12"/>
          <p:cNvSpPr/>
          <p:nvPr/>
        </p:nvSpPr>
        <p:spPr>
          <a:xfrm>
            <a:off x="605242" y="6109122"/>
            <a:ext cx="1440000" cy="432000"/>
          </a:xfrm>
          <a:prstGeom prst="roundRect">
            <a:avLst/>
          </a:prstGeom>
          <a:solidFill>
            <a:srgbClr val="D5F1FF"/>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black"/>
                </a:solidFill>
                <a:latin typeface="HG丸ｺﾞｼｯｸM-PRO" panose="020F0600000000000000" pitchFamily="50" charset="-128"/>
                <a:ea typeface="HG丸ｺﾞｼｯｸM-PRO" panose="020F0600000000000000" pitchFamily="50" charset="-128"/>
              </a:rPr>
              <a:t>患者が入院中の医療機関</a:t>
            </a:r>
          </a:p>
        </p:txBody>
      </p:sp>
      <p:sp>
        <p:nvSpPr>
          <p:cNvPr id="14" name="テキスト ボックス 13"/>
          <p:cNvSpPr txBox="1"/>
          <p:nvPr/>
        </p:nvSpPr>
        <p:spPr>
          <a:xfrm>
            <a:off x="315857" y="5781354"/>
            <a:ext cx="5364000" cy="276999"/>
          </a:xfrm>
          <a:prstGeom prst="rect">
            <a:avLst/>
          </a:prstGeom>
          <a:noFill/>
        </p:spPr>
        <p:txBody>
          <a:bodyPr wrap="square" rtlCol="0">
            <a:spAutoFit/>
          </a:bodyPr>
          <a:lstStyle/>
          <a:p>
            <a:r>
              <a:rPr lang="ja-JP" altLang="en-US" sz="1200" dirty="0">
                <a:solidFill>
                  <a:prstClr val="black"/>
                </a:solidFill>
                <a:latin typeface="ＭＳ Ｐゴシック"/>
              </a:rPr>
              <a:t>②在宅療養担当医療機関（訪問看護</a:t>
            </a:r>
            <a:r>
              <a:rPr lang="en-US" altLang="ja-JP" sz="1200" dirty="0">
                <a:solidFill>
                  <a:prstClr val="black"/>
                </a:solidFill>
                <a:latin typeface="ＭＳ Ｐゴシック"/>
              </a:rPr>
              <a:t>St</a:t>
            </a:r>
            <a:r>
              <a:rPr lang="ja-JP" altLang="en-US" sz="1200" dirty="0">
                <a:solidFill>
                  <a:prstClr val="black"/>
                </a:solidFill>
                <a:latin typeface="ＭＳ Ｐゴシック"/>
              </a:rPr>
              <a:t>）が医療資源の少ない地域に属する場合</a:t>
            </a:r>
          </a:p>
        </p:txBody>
      </p:sp>
      <p:pic>
        <p:nvPicPr>
          <p:cNvPr id="16" name="Picture 2" descr="山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01578" y="6032755"/>
            <a:ext cx="540001" cy="390000"/>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直線矢印コネクタ 18"/>
          <p:cNvCxnSpPr/>
          <p:nvPr/>
        </p:nvCxnSpPr>
        <p:spPr>
          <a:xfrm flipH="1" flipV="1">
            <a:off x="2053521" y="6432408"/>
            <a:ext cx="972000" cy="0"/>
          </a:xfrm>
          <a:prstGeom prst="straightConnector1">
            <a:avLst/>
          </a:prstGeom>
          <a:ln w="28575">
            <a:solidFill>
              <a:schemeClr val="accent5"/>
            </a:solidFill>
            <a:prstDash val="sysDot"/>
            <a:tailEnd type="arrow"/>
          </a:ln>
        </p:spPr>
        <p:style>
          <a:lnRef idx="1">
            <a:schemeClr val="accent1"/>
          </a:lnRef>
          <a:fillRef idx="0">
            <a:schemeClr val="accent1"/>
          </a:fillRef>
          <a:effectRef idx="0">
            <a:schemeClr val="accent1"/>
          </a:effectRef>
          <a:fontRef idx="minor">
            <a:schemeClr val="tx1"/>
          </a:fontRef>
        </p:style>
      </p:cxnSp>
      <p:pic>
        <p:nvPicPr>
          <p:cNvPr id="1028" name="Picture 4" descr="訪問診療のイラスト「お医者さんと看護婦さん」キャップなし"/>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97007" y="5256118"/>
            <a:ext cx="520563" cy="476316"/>
          </a:xfrm>
          <a:prstGeom prst="rect">
            <a:avLst/>
          </a:prstGeom>
          <a:noFill/>
          <a:extLst>
            <a:ext uri="{909E8E84-426E-40DD-AFC4-6F175D3DCCD1}">
              <a14:hiddenFill xmlns:a14="http://schemas.microsoft.com/office/drawing/2010/main">
                <a:solidFill>
                  <a:srgbClr val="FFFFFF"/>
                </a:solidFill>
              </a14:hiddenFill>
            </a:ext>
          </a:extLst>
        </p:spPr>
      </p:pic>
      <p:sp>
        <p:nvSpPr>
          <p:cNvPr id="23" name="角丸四角形 22"/>
          <p:cNvSpPr/>
          <p:nvPr/>
        </p:nvSpPr>
        <p:spPr>
          <a:xfrm>
            <a:off x="592169" y="4981299"/>
            <a:ext cx="1440000" cy="432000"/>
          </a:xfrm>
          <a:prstGeom prst="roundRect">
            <a:avLst/>
          </a:prstGeom>
          <a:solidFill>
            <a:srgbClr val="D5F1FF"/>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black"/>
                </a:solidFill>
                <a:latin typeface="HG丸ｺﾞｼｯｸM-PRO" panose="020F0600000000000000" pitchFamily="50" charset="-128"/>
                <a:ea typeface="HG丸ｺﾞｼｯｸM-PRO" panose="020F0600000000000000" pitchFamily="50" charset="-128"/>
              </a:rPr>
              <a:t>患者が入院中の医療機関</a:t>
            </a:r>
          </a:p>
        </p:txBody>
      </p:sp>
      <p:sp>
        <p:nvSpPr>
          <p:cNvPr id="24" name="テキスト ボックス 23"/>
          <p:cNvSpPr txBox="1"/>
          <p:nvPr/>
        </p:nvSpPr>
        <p:spPr>
          <a:xfrm>
            <a:off x="302786" y="4679658"/>
            <a:ext cx="5016499" cy="276999"/>
          </a:xfrm>
          <a:prstGeom prst="rect">
            <a:avLst/>
          </a:prstGeom>
          <a:noFill/>
        </p:spPr>
        <p:txBody>
          <a:bodyPr wrap="square" rtlCol="0">
            <a:spAutoFit/>
          </a:bodyPr>
          <a:lstStyle/>
          <a:p>
            <a:r>
              <a:rPr lang="ja-JP" altLang="en-US" sz="1200" dirty="0">
                <a:solidFill>
                  <a:prstClr val="black"/>
                </a:solidFill>
                <a:latin typeface="ＭＳ Ｐゴシック"/>
              </a:rPr>
              <a:t>①いずれも医療資源の少ない</a:t>
            </a:r>
            <a:r>
              <a:rPr lang="ja-JP" altLang="en-US" sz="1200">
                <a:solidFill>
                  <a:prstClr val="black"/>
                </a:solidFill>
                <a:latin typeface="ＭＳ Ｐゴシック"/>
              </a:rPr>
              <a:t>地域に属さない場合</a:t>
            </a:r>
            <a:endParaRPr lang="ja-JP" altLang="en-US" sz="1200" dirty="0">
              <a:solidFill>
                <a:prstClr val="black"/>
              </a:solidFill>
              <a:latin typeface="ＭＳ Ｐゴシック"/>
            </a:endParaRPr>
          </a:p>
        </p:txBody>
      </p:sp>
      <p:sp>
        <p:nvSpPr>
          <p:cNvPr id="26" name="角丸四角形 25"/>
          <p:cNvSpPr/>
          <p:nvPr/>
        </p:nvSpPr>
        <p:spPr>
          <a:xfrm>
            <a:off x="2965267" y="4981299"/>
            <a:ext cx="1440000" cy="432000"/>
          </a:xfrm>
          <a:prstGeom prst="roundRect">
            <a:avLst/>
          </a:prstGeom>
          <a:solidFill>
            <a:srgbClr val="D5F1FF"/>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black"/>
                </a:solidFill>
                <a:latin typeface="HG丸ｺﾞｼｯｸM-PRO" panose="020F0600000000000000" pitchFamily="50" charset="-128"/>
                <a:ea typeface="HG丸ｺﾞｼｯｸM-PRO" panose="020F0600000000000000" pitchFamily="50" charset="-128"/>
              </a:rPr>
              <a:t>患者の在宅療養を担う医療機関</a:t>
            </a:r>
          </a:p>
        </p:txBody>
      </p:sp>
      <p:cxnSp>
        <p:nvCxnSpPr>
          <p:cNvPr id="27" name="直線矢印コネクタ 26"/>
          <p:cNvCxnSpPr/>
          <p:nvPr/>
        </p:nvCxnSpPr>
        <p:spPr>
          <a:xfrm flipH="1" flipV="1">
            <a:off x="2040447" y="5213148"/>
            <a:ext cx="972000" cy="0"/>
          </a:xfrm>
          <a:prstGeom prst="straightConnector1">
            <a:avLst/>
          </a:prstGeom>
          <a:ln w="38100">
            <a:solidFill>
              <a:schemeClr val="accent5"/>
            </a:solidFill>
            <a:tailEnd type="arrow"/>
          </a:ln>
        </p:spPr>
        <p:style>
          <a:lnRef idx="1">
            <a:schemeClr val="accent1"/>
          </a:lnRef>
          <a:fillRef idx="0">
            <a:schemeClr val="accent1"/>
          </a:fillRef>
          <a:effectRef idx="0">
            <a:schemeClr val="accent1"/>
          </a:effectRef>
          <a:fontRef idx="minor">
            <a:schemeClr val="tx1"/>
          </a:fontRef>
        </p:style>
      </p:cxnSp>
      <p:pic>
        <p:nvPicPr>
          <p:cNvPr id="30" name="Picture 2" descr="山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62908" y="6077424"/>
            <a:ext cx="540001" cy="390000"/>
          </a:xfrm>
          <a:prstGeom prst="rect">
            <a:avLst/>
          </a:prstGeom>
          <a:noFill/>
          <a:extLst>
            <a:ext uri="{909E8E84-426E-40DD-AFC4-6F175D3DCCD1}">
              <a14:hiddenFill xmlns:a14="http://schemas.microsoft.com/office/drawing/2010/main">
                <a:solidFill>
                  <a:srgbClr val="FFFFFF"/>
                </a:solidFill>
              </a14:hiddenFill>
            </a:ext>
          </a:extLst>
        </p:spPr>
      </p:pic>
      <p:sp>
        <p:nvSpPr>
          <p:cNvPr id="32" name="テキスト ボックス 31"/>
          <p:cNvSpPr txBox="1"/>
          <p:nvPr/>
        </p:nvSpPr>
        <p:spPr>
          <a:xfrm>
            <a:off x="2104421" y="6419745"/>
            <a:ext cx="1728000" cy="430887"/>
          </a:xfrm>
          <a:prstGeom prst="rect">
            <a:avLst/>
          </a:prstGeom>
          <a:noFill/>
          <a:ln>
            <a:noFill/>
            <a:prstDash val="solid"/>
          </a:ln>
        </p:spPr>
        <p:txBody>
          <a:bodyPr wrap="square" rtlCol="0">
            <a:spAutoFit/>
          </a:bodyPr>
          <a:lstStyle/>
          <a:p>
            <a:pPr marL="108000" indent="-108000"/>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やむ</a:t>
            </a:r>
            <a:r>
              <a:rPr lang="ja-JP" altLang="en-US" sz="1100" b="1" dirty="0" err="1">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08000" indent="-108000"/>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得ない場合、</a:t>
            </a:r>
            <a:r>
              <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ICT</a:t>
            </a:r>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活用可</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角丸四角形 32"/>
          <p:cNvSpPr/>
          <p:nvPr/>
        </p:nvSpPr>
        <p:spPr>
          <a:xfrm>
            <a:off x="5422905" y="4968882"/>
            <a:ext cx="1440000" cy="432000"/>
          </a:xfrm>
          <a:prstGeom prst="roundRect">
            <a:avLst/>
          </a:prstGeom>
          <a:solidFill>
            <a:srgbClr val="D5F1FF"/>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black"/>
                </a:solidFill>
                <a:latin typeface="HG丸ｺﾞｼｯｸM-PRO" panose="020F0600000000000000" pitchFamily="50" charset="-128"/>
                <a:ea typeface="HG丸ｺﾞｼｯｸM-PRO" panose="020F0600000000000000" pitchFamily="50" charset="-128"/>
              </a:rPr>
              <a:t>患者が入院中の医療機関</a:t>
            </a:r>
          </a:p>
        </p:txBody>
      </p:sp>
      <p:sp>
        <p:nvSpPr>
          <p:cNvPr id="34" name="テキスト ボックス 33"/>
          <p:cNvSpPr txBox="1"/>
          <p:nvPr/>
        </p:nvSpPr>
        <p:spPr>
          <a:xfrm>
            <a:off x="5133524" y="4667241"/>
            <a:ext cx="4860000" cy="276999"/>
          </a:xfrm>
          <a:prstGeom prst="rect">
            <a:avLst/>
          </a:prstGeom>
          <a:noFill/>
        </p:spPr>
        <p:txBody>
          <a:bodyPr wrap="square" rtlCol="0">
            <a:spAutoFit/>
          </a:bodyPr>
          <a:lstStyle/>
          <a:p>
            <a:r>
              <a:rPr lang="ja-JP" altLang="en-US" sz="1200" dirty="0">
                <a:solidFill>
                  <a:prstClr val="black"/>
                </a:solidFill>
                <a:latin typeface="ＭＳ Ｐゴシック"/>
              </a:rPr>
              <a:t>③入院医療機関が医療資源の少ない地域に属する場合</a:t>
            </a:r>
          </a:p>
        </p:txBody>
      </p:sp>
      <p:sp>
        <p:nvSpPr>
          <p:cNvPr id="35" name="角丸四角形 34"/>
          <p:cNvSpPr/>
          <p:nvPr/>
        </p:nvSpPr>
        <p:spPr>
          <a:xfrm>
            <a:off x="7796002" y="4968882"/>
            <a:ext cx="1440000" cy="432000"/>
          </a:xfrm>
          <a:prstGeom prst="roundRect">
            <a:avLst/>
          </a:prstGeom>
          <a:solidFill>
            <a:srgbClr val="D5F1FF"/>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black"/>
                </a:solidFill>
                <a:latin typeface="HG丸ｺﾞｼｯｸM-PRO" panose="020F0600000000000000" pitchFamily="50" charset="-128"/>
                <a:ea typeface="HG丸ｺﾞｼｯｸM-PRO" panose="020F0600000000000000" pitchFamily="50" charset="-128"/>
              </a:rPr>
              <a:t>患者の在宅療養を担う医療機関</a:t>
            </a:r>
          </a:p>
        </p:txBody>
      </p:sp>
      <p:sp>
        <p:nvSpPr>
          <p:cNvPr id="36" name="テキスト ボックス 35"/>
          <p:cNvSpPr txBox="1"/>
          <p:nvPr/>
        </p:nvSpPr>
        <p:spPr>
          <a:xfrm>
            <a:off x="6952574" y="4874545"/>
            <a:ext cx="936000" cy="261610"/>
          </a:xfrm>
          <a:prstGeom prst="rect">
            <a:avLst/>
          </a:prstGeom>
          <a:noFill/>
          <a:ln>
            <a:noFill/>
            <a:prstDash val="solid"/>
          </a:ln>
        </p:spPr>
        <p:txBody>
          <a:bodyPr wrap="square" rtlCol="0">
            <a:spAutoFit/>
          </a:bodyPr>
          <a:lstStyle/>
          <a:p>
            <a:pPr marL="108000" indent="-108000" algn="ctr"/>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原則、赴く</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テキスト ボックス 36"/>
          <p:cNvSpPr txBox="1"/>
          <p:nvPr/>
        </p:nvSpPr>
        <p:spPr>
          <a:xfrm>
            <a:off x="6922088" y="5279505"/>
            <a:ext cx="1728000" cy="430887"/>
          </a:xfrm>
          <a:prstGeom prst="rect">
            <a:avLst/>
          </a:prstGeom>
          <a:noFill/>
          <a:ln>
            <a:noFill/>
            <a:prstDash val="solid"/>
          </a:ln>
        </p:spPr>
        <p:txBody>
          <a:bodyPr wrap="square" rtlCol="0">
            <a:spAutoFit/>
          </a:bodyPr>
          <a:lstStyle/>
          <a:p>
            <a:pPr marL="108000" indent="-108000"/>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やむ</a:t>
            </a:r>
            <a:r>
              <a:rPr lang="ja-JP" altLang="en-US" sz="1100" b="1" dirty="0" err="1">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08000" indent="-108000"/>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得ない場合、</a:t>
            </a:r>
            <a:r>
              <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ICT</a:t>
            </a:r>
            <a:r>
              <a:rPr lang="ja-JP" altLang="en-US"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活用可</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8" name="直線矢印コネクタ 37"/>
          <p:cNvCxnSpPr/>
          <p:nvPr/>
        </p:nvCxnSpPr>
        <p:spPr>
          <a:xfrm flipH="1" flipV="1">
            <a:off x="6862905" y="5083558"/>
            <a:ext cx="972000" cy="0"/>
          </a:xfrm>
          <a:prstGeom prst="straightConnector1">
            <a:avLst/>
          </a:prstGeom>
          <a:ln w="38100">
            <a:solidFill>
              <a:schemeClr val="accent5"/>
            </a:solidFill>
            <a:tailEnd type="arrow"/>
          </a:ln>
        </p:spPr>
        <p:style>
          <a:lnRef idx="1">
            <a:schemeClr val="accent1"/>
          </a:lnRef>
          <a:fillRef idx="0">
            <a:schemeClr val="accent1"/>
          </a:fillRef>
          <a:effectRef idx="0">
            <a:schemeClr val="accent1"/>
          </a:effectRef>
          <a:fontRef idx="minor">
            <a:schemeClr val="tx1"/>
          </a:fontRef>
        </p:style>
      </p:cxnSp>
      <p:cxnSp>
        <p:nvCxnSpPr>
          <p:cNvPr id="39" name="直線矢印コネクタ 38"/>
          <p:cNvCxnSpPr/>
          <p:nvPr/>
        </p:nvCxnSpPr>
        <p:spPr>
          <a:xfrm flipH="1" flipV="1">
            <a:off x="6862905" y="5279503"/>
            <a:ext cx="972000" cy="0"/>
          </a:xfrm>
          <a:prstGeom prst="straightConnector1">
            <a:avLst/>
          </a:prstGeom>
          <a:ln w="28575">
            <a:solidFill>
              <a:schemeClr val="accent5"/>
            </a:solidFill>
            <a:prstDash val="sysDot"/>
            <a:tailEnd type="arrow"/>
          </a:ln>
        </p:spPr>
        <p:style>
          <a:lnRef idx="1">
            <a:schemeClr val="accent1"/>
          </a:lnRef>
          <a:fillRef idx="0">
            <a:schemeClr val="accent1"/>
          </a:fillRef>
          <a:effectRef idx="0">
            <a:schemeClr val="accent1"/>
          </a:effectRef>
          <a:fontRef idx="minor">
            <a:schemeClr val="tx1"/>
          </a:fontRef>
        </p:style>
      </p:cxnSp>
      <p:pic>
        <p:nvPicPr>
          <p:cNvPr id="42" name="Picture 2" descr="山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05856" y="4967542"/>
            <a:ext cx="540001" cy="390000"/>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隔医療のイラスト（男性医師）"/>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7622575" y="5130996"/>
            <a:ext cx="327025" cy="421598"/>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sp>
        <p:nvSpPr>
          <p:cNvPr id="48" name="テキスト ボックス 47"/>
          <p:cNvSpPr txBox="1"/>
          <p:nvPr/>
        </p:nvSpPr>
        <p:spPr>
          <a:xfrm>
            <a:off x="5575903" y="5732695"/>
            <a:ext cx="4104000" cy="1015663"/>
          </a:xfrm>
          <a:prstGeom prst="rect">
            <a:avLst/>
          </a:prstGeom>
          <a:noFill/>
          <a:ln w="12700">
            <a:solidFill>
              <a:schemeClr val="tx1"/>
            </a:solidFill>
          </a:ln>
        </p:spPr>
        <p:txBody>
          <a:bodyPr wrap="square" rtlCol="0">
            <a:spAutoFit/>
          </a:bodyPr>
          <a:lstStyle/>
          <a:p>
            <a:r>
              <a:rPr lang="ja-JP" altLang="en-US" sz="1200" dirty="0">
                <a:solidFill>
                  <a:prstClr val="black"/>
                </a:solidFill>
                <a:latin typeface="ＭＳ Ｐゴシック"/>
              </a:rPr>
              <a:t>退院時共同指導料１、２いずれの場合であっても、</a:t>
            </a:r>
            <a:endParaRPr lang="en-US" altLang="ja-JP" sz="1200" dirty="0">
              <a:solidFill>
                <a:prstClr val="black"/>
              </a:solidFill>
              <a:latin typeface="ＭＳ Ｐゴシック"/>
            </a:endParaRPr>
          </a:p>
          <a:p>
            <a:r>
              <a:rPr lang="ja-JP" altLang="en-US" sz="1200" dirty="0">
                <a:solidFill>
                  <a:prstClr val="black"/>
                </a:solidFill>
                <a:latin typeface="ＭＳ Ｐゴシック"/>
              </a:rPr>
              <a:t>患者が入院中の医療機関又は患者の在宅療養を担う医療機関（訪問看護</a:t>
            </a:r>
            <a:r>
              <a:rPr lang="en-US" altLang="ja-JP" sz="1200" dirty="0">
                <a:solidFill>
                  <a:prstClr val="black"/>
                </a:solidFill>
                <a:latin typeface="ＭＳ Ｐゴシック"/>
              </a:rPr>
              <a:t>St</a:t>
            </a:r>
            <a:r>
              <a:rPr lang="ja-JP" altLang="en-US" sz="1200" dirty="0">
                <a:solidFill>
                  <a:prstClr val="black"/>
                </a:solidFill>
                <a:latin typeface="ＭＳ Ｐゴシック"/>
              </a:rPr>
              <a:t>）のいずれかが医療資源の少ない地域に属する場合、患者の在宅療養を担う医療機関（訪問看護</a:t>
            </a:r>
            <a:r>
              <a:rPr lang="en-US" altLang="ja-JP" sz="1200" dirty="0">
                <a:solidFill>
                  <a:prstClr val="black"/>
                </a:solidFill>
                <a:latin typeface="ＭＳ Ｐゴシック"/>
              </a:rPr>
              <a:t>St</a:t>
            </a:r>
            <a:r>
              <a:rPr lang="ja-JP" altLang="en-US" sz="1200" dirty="0">
                <a:solidFill>
                  <a:prstClr val="black"/>
                </a:solidFill>
                <a:latin typeface="ＭＳ Ｐゴシック"/>
              </a:rPr>
              <a:t>）は、ＩＣＴを活用して退院時共同指導を実施することが可能である。</a:t>
            </a:r>
          </a:p>
        </p:txBody>
      </p:sp>
      <p:sp>
        <p:nvSpPr>
          <p:cNvPr id="5" name="角丸四角形 4"/>
          <p:cNvSpPr/>
          <p:nvPr/>
        </p:nvSpPr>
        <p:spPr>
          <a:xfrm>
            <a:off x="2952700" y="6109122"/>
            <a:ext cx="1656000" cy="432000"/>
          </a:xfrm>
          <a:prstGeom prst="roundRect">
            <a:avLst/>
          </a:prstGeom>
          <a:solidFill>
            <a:srgbClr val="D5F1FF"/>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solidFill>
                  <a:prstClr val="black"/>
                </a:solidFill>
                <a:latin typeface="HG丸ｺﾞｼｯｸM-PRO" panose="020F0600000000000000" pitchFamily="50" charset="-128"/>
                <a:ea typeface="HG丸ｺﾞｼｯｸM-PRO" panose="020F0600000000000000" pitchFamily="50" charset="-128"/>
              </a:rPr>
              <a:t>患者の在宅療養を担う医療機関（訪問看護</a:t>
            </a:r>
            <a:r>
              <a:rPr lang="en-US" altLang="ja-JP" sz="1000" b="1" dirty="0">
                <a:solidFill>
                  <a:prstClr val="black"/>
                </a:solidFill>
                <a:latin typeface="HG丸ｺﾞｼｯｸM-PRO" panose="020F0600000000000000" pitchFamily="50" charset="-128"/>
                <a:ea typeface="HG丸ｺﾞｼｯｸM-PRO" panose="020F0600000000000000" pitchFamily="50" charset="-128"/>
              </a:rPr>
              <a:t>St</a:t>
            </a:r>
            <a:r>
              <a:rPr lang="ja-JP" altLang="en-US" sz="1000" b="1" dirty="0">
                <a:solidFill>
                  <a:prstClr val="black"/>
                </a:solidFill>
                <a:latin typeface="HG丸ｺﾞｼｯｸM-PRO" panose="020F0600000000000000" pitchFamily="50" charset="-128"/>
                <a:ea typeface="HG丸ｺﾞｼｯｸM-PRO" panose="020F0600000000000000" pitchFamily="50" charset="-128"/>
              </a:rPr>
              <a:t>）</a:t>
            </a:r>
          </a:p>
        </p:txBody>
      </p:sp>
      <p:pic>
        <p:nvPicPr>
          <p:cNvPr id="20" name="Picture 2" descr="隔医療のイラスト（男性医師）"/>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2805176" y="6239651"/>
            <a:ext cx="327025" cy="421598"/>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cxnSp>
        <p:nvCxnSpPr>
          <p:cNvPr id="17" name="直線矢印コネクタ 16"/>
          <p:cNvCxnSpPr/>
          <p:nvPr/>
        </p:nvCxnSpPr>
        <p:spPr>
          <a:xfrm flipH="1" flipV="1">
            <a:off x="2053521" y="6236463"/>
            <a:ext cx="972000" cy="0"/>
          </a:xfrm>
          <a:prstGeom prst="straightConnector1">
            <a:avLst/>
          </a:prstGeom>
          <a:ln w="38100">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4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4" name="Rectangle 2"/>
          <p:cNvSpPr>
            <a:spLocks noChangeArrowheads="1"/>
          </p:cNvSpPr>
          <p:nvPr/>
        </p:nvSpPr>
        <p:spPr bwMode="auto">
          <a:xfrm>
            <a:off x="101147" y="17793"/>
            <a:ext cx="9687066" cy="4588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46" name="テキスト ボックス 45"/>
          <p:cNvSpPr txBox="1"/>
          <p:nvPr/>
        </p:nvSpPr>
        <p:spPr>
          <a:xfrm>
            <a:off x="302786" y="1859573"/>
            <a:ext cx="9248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748-749</a:t>
            </a:r>
            <a:endParaRPr lang="ja-JP" altLang="en-US" sz="1100" dirty="0">
              <a:solidFill>
                <a:srgbClr val="002060"/>
              </a:solidFill>
              <a:latin typeface="ＭＳ Ｐゴシック" panose="020B0600070205080204" pitchFamily="50" charset="-128"/>
            </a:endParaRPr>
          </a:p>
        </p:txBody>
      </p:sp>
      <p:sp>
        <p:nvSpPr>
          <p:cNvPr id="47" name="テキスト ボックス 46"/>
          <p:cNvSpPr txBox="1"/>
          <p:nvPr/>
        </p:nvSpPr>
        <p:spPr>
          <a:xfrm>
            <a:off x="1051031" y="2924944"/>
            <a:ext cx="8056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756</a:t>
            </a:r>
            <a:endParaRPr lang="ja-JP" altLang="en-US" sz="1100" dirty="0">
              <a:solidFill>
                <a:srgbClr val="002060"/>
              </a:solidFill>
              <a:latin typeface="ＭＳ Ｐゴシック" panose="020B0600070205080204" pitchFamily="50" charset="-128"/>
            </a:endParaRPr>
          </a:p>
        </p:txBody>
      </p:sp>
      <p:sp>
        <p:nvSpPr>
          <p:cNvPr id="49" name="テキスト ボックス 48"/>
          <p:cNvSpPr txBox="1"/>
          <p:nvPr/>
        </p:nvSpPr>
        <p:spPr>
          <a:xfrm>
            <a:off x="8078002" y="4173257"/>
            <a:ext cx="17238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167-168</a:t>
            </a:r>
            <a:r>
              <a:rPr lang="ja-JP" altLang="en-US" sz="1100" dirty="0" err="1" smtClean="0">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18753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37" y="822295"/>
            <a:ext cx="3100296"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３．将来を見据えた課題</a:t>
            </a:r>
            <a:endParaRPr lang="en-US" altLang="ja-JP" sz="2200" dirty="0">
              <a:solidFill>
                <a:srgbClr val="000000"/>
              </a:solidFill>
            </a:endParaRPr>
          </a:p>
        </p:txBody>
      </p:sp>
      <p:sp>
        <p:nvSpPr>
          <p:cNvPr id="7" name="Rectangle 4"/>
          <p:cNvSpPr>
            <a:spLocks noChangeArrowheads="1"/>
          </p:cNvSpPr>
          <p:nvPr/>
        </p:nvSpPr>
        <p:spPr bwMode="auto">
          <a:xfrm>
            <a:off x="340537" y="1196759"/>
            <a:ext cx="9360827" cy="5078313"/>
          </a:xfrm>
          <a:prstGeom prst="rect">
            <a:avLst/>
          </a:prstGeom>
          <a:solidFill>
            <a:srgbClr val="CCECFF"/>
          </a:solidFill>
          <a:ln w="9525">
            <a:solidFill>
              <a:srgbClr val="000000"/>
            </a:solidFill>
            <a:miter lim="800000"/>
            <a:headEnd/>
            <a:tailEnd/>
          </a:ln>
        </p:spPr>
        <p:txBody>
          <a:bodyPr>
            <a:spAutoFit/>
          </a:bodyPr>
          <a:lstStyle/>
          <a:p>
            <a:pPr fontAlgn="base">
              <a:spcAft>
                <a:spcPct val="0"/>
              </a:spcAft>
              <a:defRPr/>
            </a:pPr>
            <a:r>
              <a:rPr kumimoji="0" lang="ja-JP" altLang="en-US" kern="0" dirty="0">
                <a:solidFill>
                  <a:prstClr val="black"/>
                </a:solidFill>
                <a:latin typeface="ＭＳ Ｐゴシック"/>
              </a:rPr>
              <a:t>○　団塊の世代が全て７５歳以上の高齢者となる２０２５年、団塊ジュニア世代が６５歳以上の</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高齢者となる２０４０年と、今後急速に高齢化が進展することに伴う、医療ニーズの変化や</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生産年齢人口の減少に対し、将来にわたって対応可能な医療提供体制と持続可能な医療保</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険制度を構築していくことが求められており、診療報酬をはじめとして総合的に取組を実施して</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いくことが不可欠である。</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地域包括ケアシステムの構築に向けて、基盤整備の状況を踏まえつつ、質の高い在宅医</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療・訪問看護の普及やＩＣＴの活用による医療連携や医薬連携等について、引き続き検討が</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求められる。</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患者が安心・納得できる医療を受けられるようにするためには、診療報酬制度を分かりや</a:t>
            </a:r>
            <a:r>
              <a:rPr kumimoji="0" lang="ja-JP" altLang="en-US" kern="0" dirty="0" err="1">
                <a:solidFill>
                  <a:prstClr val="black"/>
                </a:solidFill>
                <a:latin typeface="ＭＳ Ｐゴシック"/>
              </a:rPr>
              <a:t>す</a:t>
            </a:r>
            <a:r>
              <a:rPr kumimoji="0" lang="en-US" altLang="ja-JP" kern="0" dirty="0">
                <a:solidFill>
                  <a:prstClr val="black"/>
                </a:solidFill>
                <a:latin typeface="ＭＳ Ｐゴシック"/>
              </a:rPr>
              <a:t> </a:t>
            </a: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くするとともに、受けた医療を分かりやすくする明細書無料発行等の取組を進めることが求め</a:t>
            </a:r>
            <a:r>
              <a:rPr kumimoji="0" lang="ja-JP" altLang="en-US" kern="0" dirty="0" err="1">
                <a:solidFill>
                  <a:prstClr val="black"/>
                </a:solidFill>
                <a:latin typeface="ＭＳ Ｐゴシック"/>
              </a:rPr>
              <a:t>ら</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れる。また、それと同時に、国民全体の医療制度に対する理解を促していくことも重要であり、</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普及啓発も含め、国民に対する丁寧な説明が求められる。</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予防・健康づくりやセルフケア等の推進が図られるよう、医療関係者、保険者、地方公共団</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体、企業など関係主体が一体となって国民に必要な支援を行うとともに、国はこうした取組に</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向けた環境整備を行うことが期待される。</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19</a:t>
            </a:fld>
            <a:endParaRPr lang="ja-JP" altLang="en-US" sz="1600" dirty="0">
              <a:solidFill>
                <a:prstClr val="black"/>
              </a:solidFill>
              <a:latin typeface="Calibri"/>
            </a:endParaRPr>
          </a:p>
        </p:txBody>
      </p:sp>
      <p:sp>
        <p:nvSpPr>
          <p:cNvPr id="10"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532145976"/>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6"/>
          <p:cNvSpPr>
            <a:spLocks noChangeArrowheads="1"/>
          </p:cNvSpPr>
          <p:nvPr/>
        </p:nvSpPr>
        <p:spPr bwMode="auto">
          <a:xfrm>
            <a:off x="85597" y="476673"/>
            <a:ext cx="6264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r>
              <a:rPr lang="ja-JP" altLang="en-US" sz="2000" dirty="0">
                <a:solidFill>
                  <a:prstClr val="black"/>
                </a:solidFill>
                <a:latin typeface="ＭＳ Ｐゴシック"/>
              </a:rPr>
              <a:t>各項目における</a:t>
            </a:r>
            <a:r>
              <a:rPr lang="en-US" altLang="ja-JP" sz="2000" dirty="0">
                <a:solidFill>
                  <a:prstClr val="black"/>
                </a:solidFill>
                <a:latin typeface="ＭＳ Ｐゴシック"/>
              </a:rPr>
              <a:t>ICT</a:t>
            </a:r>
            <a:r>
              <a:rPr lang="ja-JP" altLang="en-US" sz="2000" dirty="0">
                <a:solidFill>
                  <a:prstClr val="black"/>
                </a:solidFill>
                <a:latin typeface="ＭＳ Ｐゴシック"/>
              </a:rPr>
              <a:t>を用いたカンファレンス等の組合せ②</a:t>
            </a:r>
            <a:endParaRPr lang="ja-JP" altLang="ja-JP" sz="2000" dirty="0">
              <a:solidFill>
                <a:prstClr val="black"/>
              </a:solidFill>
              <a:latin typeface="ＭＳ Ｐゴシック"/>
            </a:endParaRPr>
          </a:p>
        </p:txBody>
      </p:sp>
      <p:graphicFrame>
        <p:nvGraphicFramePr>
          <p:cNvPr id="3" name="表 2"/>
          <p:cNvGraphicFramePr>
            <a:graphicFrameLocks noGrp="1"/>
          </p:cNvGraphicFramePr>
          <p:nvPr>
            <p:extLst>
              <p:ext uri="{D42A27DB-BD31-4B8C-83A1-F6EECF244321}">
                <p14:modId xmlns:p14="http://schemas.microsoft.com/office/powerpoint/2010/main" val="1609533775"/>
              </p:ext>
            </p:extLst>
          </p:nvPr>
        </p:nvGraphicFramePr>
        <p:xfrm>
          <a:off x="104213" y="935553"/>
          <a:ext cx="9684000" cy="4861560"/>
        </p:xfrm>
        <a:graphic>
          <a:graphicData uri="http://schemas.openxmlformats.org/drawingml/2006/table">
            <a:tbl>
              <a:tblPr firstRow="1" bandRow="1">
                <a:tableStyleId>{00A15C55-8517-42AA-B614-E9B94910E393}</a:tableStyleId>
              </a:tblPr>
              <a:tblGrid>
                <a:gridCol w="1944000">
                  <a:extLst>
                    <a:ext uri="{9D8B030D-6E8A-4147-A177-3AD203B41FA5}">
                      <a16:colId xmlns="" xmlns:a16="http://schemas.microsoft.com/office/drawing/2014/main" val="20000"/>
                    </a:ext>
                  </a:extLst>
                </a:gridCol>
                <a:gridCol w="7740000">
                  <a:extLst>
                    <a:ext uri="{9D8B030D-6E8A-4147-A177-3AD203B41FA5}">
                      <a16:colId xmlns="" xmlns:a16="http://schemas.microsoft.com/office/drawing/2014/main" val="20001"/>
                    </a:ext>
                  </a:extLst>
                </a:gridCol>
              </a:tblGrid>
              <a:tr h="216000">
                <a:tc rowSpan="2">
                  <a:txBody>
                    <a:bodyPr/>
                    <a:lstStyle/>
                    <a:p>
                      <a:pPr algn="ctr">
                        <a:lnSpc>
                          <a:spcPts val="1500"/>
                        </a:lnSpc>
                      </a:pPr>
                      <a:r>
                        <a:rPr kumimoji="1" lang="ja-JP" altLang="en-US" sz="1400" b="1" dirty="0">
                          <a:solidFill>
                            <a:schemeClr val="tx1"/>
                          </a:solidFill>
                        </a:rPr>
                        <a:t>項目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lnSpc>
                          <a:spcPts val="1500"/>
                        </a:lnSpc>
                      </a:pPr>
                      <a:r>
                        <a:rPr kumimoji="1" lang="en-US" altLang="ja-JP" sz="1400" b="1" dirty="0">
                          <a:solidFill>
                            <a:schemeClr val="tx1"/>
                          </a:solidFill>
                          <a:latin typeface="+mn-ea"/>
                          <a:ea typeface="+mn-ea"/>
                        </a:rPr>
                        <a:t>ICT</a:t>
                      </a:r>
                      <a:r>
                        <a:rPr kumimoji="1" lang="ja-JP" altLang="en-US" sz="1400" b="1" dirty="0">
                          <a:solidFill>
                            <a:schemeClr val="tx1"/>
                          </a:solidFill>
                        </a:rPr>
                        <a:t>を用いてカンファレンス等に参加する場合の要件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chemeClr val="accent4">
                        <a:lumMod val="60000"/>
                        <a:lumOff val="40000"/>
                      </a:schemeClr>
                    </a:solidFill>
                  </a:tcPr>
                </a:tc>
                <a:extLst>
                  <a:ext uri="{0D108BD9-81ED-4DB2-BD59-A6C34878D82A}">
                    <a16:rowId xmlns="" xmlns:a16="http://schemas.microsoft.com/office/drawing/2014/main" val="10000"/>
                  </a:ext>
                </a:extLst>
              </a:tr>
              <a:tr h="216000">
                <a:tc vMerge="1">
                  <a:txBody>
                    <a:bodyPr/>
                    <a:lstStyle/>
                    <a:p>
                      <a:pPr algn="ctr"/>
                      <a:endParaRPr kumimoji="1" lang="ja-JP" altLang="en-US"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lnSpc>
                          <a:spcPts val="1500"/>
                        </a:lnSpc>
                      </a:pPr>
                      <a:r>
                        <a:rPr kumimoji="1" lang="en-US" altLang="ja-JP" sz="1400" b="1" dirty="0">
                          <a:solidFill>
                            <a:schemeClr val="tx1"/>
                          </a:solidFill>
                        </a:rPr>
                        <a:t>【</a:t>
                      </a:r>
                      <a:r>
                        <a:rPr kumimoji="1" lang="ja-JP" altLang="en-US" sz="1400" b="1" dirty="0">
                          <a:solidFill>
                            <a:schemeClr val="tx1"/>
                          </a:solidFill>
                        </a:rPr>
                        <a:t>医療資源の少ない地域の場合</a:t>
                      </a:r>
                      <a:r>
                        <a:rPr kumimoji="1" lang="en-US" altLang="ja-JP" sz="1400" b="1" dirty="0">
                          <a:solidFill>
                            <a:schemeClr val="tx1"/>
                          </a:solidFill>
                        </a:rPr>
                        <a:t>】</a:t>
                      </a:r>
                      <a:endParaRPr kumimoji="1" lang="ja-JP" altLang="en-US" sz="1400" b="1" baseline="30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extLst>
                  <a:ext uri="{0D108BD9-81ED-4DB2-BD59-A6C34878D82A}">
                    <a16:rowId xmlns="" xmlns:a16="http://schemas.microsoft.com/office/drawing/2014/main" val="10001"/>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ハイリスク妊産婦連携指導料１、２　［算定要件</a:t>
                      </a:r>
                      <a:r>
                        <a:rPr kumimoji="1" lang="ja-JP" altLang="en-US" sz="1200" dirty="0" smtClean="0"/>
                        <a:t>］</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indent="0">
                        <a:lnSpc>
                          <a:spcPts val="1200"/>
                        </a:lnSpc>
                      </a:pPr>
                      <a:r>
                        <a:rPr kumimoji="1" lang="ja-JP" altLang="en-US" sz="1100" dirty="0"/>
                        <a:t>患者への治療方針などに係るカンファレンス（概ね２か月に１回程度の頻度）に参加するそれぞれの従事者が、当該患者に対するハイリスク妊産婦連携指導料を算定する期間中、少なくとも１回は直接対面で実施するカンファレンスに参加している場合、</a:t>
                      </a:r>
                      <a:endParaRPr kumimoji="1" lang="en-US" altLang="ja-JP" sz="1100" dirty="0"/>
                    </a:p>
                    <a:p>
                      <a:pPr marL="0" indent="0">
                        <a:lnSpc>
                          <a:spcPts val="1200"/>
                        </a:lnSpc>
                      </a:pPr>
                      <a:r>
                        <a:rPr kumimoji="1" lang="ja-JP" altLang="en-US" sz="1100" dirty="0"/>
                        <a:t>関係者のうちいずれか</a:t>
                      </a:r>
                      <a:r>
                        <a:rPr kumimoji="1" lang="ja-JP" altLang="en-US" sz="1100" dirty="0">
                          <a:latin typeface="+mn-ea"/>
                          <a:ea typeface="+mn-ea"/>
                        </a:rPr>
                        <a:t>が</a:t>
                      </a:r>
                      <a:r>
                        <a:rPr kumimoji="1" lang="en-US" altLang="ja-JP" sz="1100" dirty="0">
                          <a:latin typeface="+mn-ea"/>
                          <a:ea typeface="+mn-ea"/>
                        </a:rPr>
                        <a:t>ICT</a:t>
                      </a:r>
                      <a:r>
                        <a:rPr kumimoji="1" lang="ja-JP" altLang="en-US" sz="1100" dirty="0">
                          <a:latin typeface="+mn-ea"/>
                          <a:ea typeface="+mn-ea"/>
                        </a:rPr>
                        <a:t>を用いて</a:t>
                      </a:r>
                      <a:r>
                        <a:rPr kumimoji="1" lang="ja-JP" altLang="en-US" sz="1100" dirty="0"/>
                        <a:t>カンファレンスに参加することができる。</a:t>
                      </a:r>
                      <a:endParaRPr kumimoji="1" lang="en-US" altLang="ja-JP"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0">
                <a:tc rowSpan="2">
                  <a:txBody>
                    <a:bodyPr/>
                    <a:lstStyle/>
                    <a:p>
                      <a:pPr marL="0" indent="0"/>
                      <a:r>
                        <a:rPr kumimoji="1" lang="ja-JP" altLang="en-US" sz="1200" dirty="0"/>
                        <a:t>在宅患者緊急時等カンファレンス料</a:t>
                      </a:r>
                      <a:endParaRPr kumimoji="1" lang="en-US" altLang="ja-JP" sz="1200" dirty="0"/>
                    </a:p>
                    <a:p>
                      <a:pPr marL="0" indent="0"/>
                      <a:r>
                        <a:rPr kumimoji="1" lang="ja-JP" altLang="en-US" sz="1200" dirty="0"/>
                        <a:t>［算定要件］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kumimoji="1" lang="ja-JP" altLang="en-US" sz="1100" dirty="0"/>
                        <a:t>①、②のいずれも満たす場合、関係者のいずれか</a:t>
                      </a:r>
                      <a:r>
                        <a:rPr kumimoji="1" lang="ja-JP" altLang="en-US" sz="1100" dirty="0">
                          <a:latin typeface="+mn-ea"/>
                          <a:ea typeface="+mn-ea"/>
                        </a:rPr>
                        <a:t>が</a:t>
                      </a:r>
                      <a:r>
                        <a:rPr kumimoji="1" lang="en-US" altLang="ja-JP" sz="1100" dirty="0">
                          <a:latin typeface="+mn-ea"/>
                          <a:ea typeface="+mn-ea"/>
                        </a:rPr>
                        <a:t>ICT</a:t>
                      </a:r>
                      <a:r>
                        <a:rPr kumimoji="1" lang="ja-JP" altLang="en-US" sz="1100" dirty="0">
                          <a:latin typeface="+mn-ea"/>
                          <a:ea typeface="+mn-ea"/>
                        </a:rPr>
                        <a:t>を用いて</a:t>
                      </a:r>
                      <a:r>
                        <a:rPr kumimoji="1" lang="ja-JP" altLang="en-US" sz="1100" dirty="0"/>
                        <a:t>カンファレンスに参加することができる。</a:t>
                      </a:r>
                      <a:endParaRPr kumimoji="1" lang="en-US" altLang="ja-JP" sz="1100" dirty="0"/>
                    </a:p>
                    <a:p>
                      <a:pPr marL="216000" indent="-108000">
                        <a:lnSpc>
                          <a:spcPts val="1200"/>
                        </a:lnSpc>
                      </a:pPr>
                      <a:r>
                        <a:rPr kumimoji="1" lang="ja-JP" altLang="en-US" sz="1100" dirty="0"/>
                        <a:t>①　当該カンファレンスに３者以上が参加するとき</a:t>
                      </a:r>
                      <a:endParaRPr kumimoji="1" lang="en-US" altLang="ja-JP" sz="1100" dirty="0"/>
                    </a:p>
                    <a:p>
                      <a:pPr marL="216000" indent="-108000">
                        <a:lnSpc>
                          <a:spcPts val="1200"/>
                        </a:lnSpc>
                      </a:pPr>
                      <a:r>
                        <a:rPr kumimoji="1" lang="ja-JP" altLang="en-US" sz="1100" dirty="0"/>
                        <a:t>②　当該３者のうち２者以上は、患家に赴きカンファレンスを行っているとき</a:t>
                      </a:r>
                      <a:endParaRPr kumimoji="1" lang="en-US" altLang="ja-JP"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rgbClr val="FFF4E7"/>
                    </a:solidFill>
                  </a:tcPr>
                </a:tc>
                <a:extLst>
                  <a:ext uri="{0D108BD9-81ED-4DB2-BD59-A6C34878D82A}">
                    <a16:rowId xmlns="" xmlns:a16="http://schemas.microsoft.com/office/drawing/2014/main" val="10003"/>
                  </a:ext>
                </a:extLst>
              </a:tr>
              <a:tr h="0">
                <a:tc vMerge="1">
                  <a:txBody>
                    <a:bodyPr/>
                    <a:lstStyle/>
                    <a:p>
                      <a:endParaRPr kumimoji="1" lang="ja-JP" altLang="en-US"/>
                    </a:p>
                  </a:txBody>
                  <a:tcPr/>
                </a:tc>
                <a:tc>
                  <a:txBody>
                    <a:bodyPr/>
                    <a:lstStyle/>
                    <a:p>
                      <a:pPr>
                        <a:lnSpc>
                          <a:spcPts val="1200"/>
                        </a:lnSpc>
                      </a:pPr>
                      <a:r>
                        <a:rPr kumimoji="1" lang="en-US" altLang="ja-JP" sz="1100" dirty="0"/>
                        <a:t>【</a:t>
                      </a:r>
                      <a:r>
                        <a:rPr kumimoji="1" lang="ja-JP" altLang="en-US" sz="1100" dirty="0"/>
                        <a:t>関係者のうちいずれかが医療資源の少ない地域に属する場合</a:t>
                      </a:r>
                      <a:r>
                        <a:rPr kumimoji="1" lang="en-US" altLang="ja-JP" sz="1100" dirty="0"/>
                        <a:t>】</a:t>
                      </a:r>
                    </a:p>
                    <a:p>
                      <a:pPr marL="0" marR="0" indent="0" algn="l" defTabSz="914400" rtl="0" eaLnBrk="1" fontAlgn="auto" latinLnBrk="0" hangingPunct="1">
                        <a:lnSpc>
                          <a:spcPts val="1200"/>
                        </a:lnSpc>
                        <a:spcBef>
                          <a:spcPts val="0"/>
                        </a:spcBef>
                        <a:spcAft>
                          <a:spcPts val="0"/>
                        </a:spcAft>
                        <a:buClrTx/>
                        <a:buSzTx/>
                        <a:buFontTx/>
                        <a:buNone/>
                        <a:tabLst/>
                        <a:defRPr/>
                      </a:pPr>
                      <a:r>
                        <a:rPr kumimoji="1" lang="ja-JP" altLang="en-US" sz="1100" dirty="0"/>
                        <a:t>①から③のいずれも満たす場合、関係者の</a:t>
                      </a:r>
                      <a:r>
                        <a:rPr kumimoji="1" lang="ja-JP" altLang="en-US" sz="1100" dirty="0">
                          <a:latin typeface="+mn-ea"/>
                          <a:ea typeface="+mn-ea"/>
                        </a:rPr>
                        <a:t>いずれかが</a:t>
                      </a:r>
                      <a:r>
                        <a:rPr kumimoji="1" lang="en-US" altLang="ja-JP" sz="1100" dirty="0">
                          <a:latin typeface="+mn-ea"/>
                          <a:ea typeface="+mn-ea"/>
                        </a:rPr>
                        <a:t>ICT</a:t>
                      </a:r>
                      <a:r>
                        <a:rPr kumimoji="1" lang="ja-JP" altLang="en-US" sz="1100" dirty="0">
                          <a:latin typeface="+mn-ea"/>
                          <a:ea typeface="+mn-ea"/>
                        </a:rPr>
                        <a:t>を用いて</a:t>
                      </a:r>
                      <a:r>
                        <a:rPr kumimoji="1" lang="ja-JP" altLang="en-US" sz="1100" dirty="0"/>
                        <a:t>カンファレンスに参加することができる。</a:t>
                      </a:r>
                      <a:endParaRPr kumimoji="1" lang="en-US" altLang="ja-JP" sz="1100" dirty="0"/>
                    </a:p>
                    <a:p>
                      <a:pPr marL="216000" indent="-108000">
                        <a:lnSpc>
                          <a:spcPts val="1200"/>
                        </a:lnSpc>
                      </a:pPr>
                      <a:r>
                        <a:rPr kumimoji="1" lang="ja-JP" altLang="en-US" sz="1100" dirty="0"/>
                        <a:t>①　当該カンファレンスを当該月に２回実施する場合の２回目のカンファレンスのとき</a:t>
                      </a:r>
                      <a:endParaRPr kumimoji="1" lang="en-US" altLang="ja-JP" sz="1100" dirty="0"/>
                    </a:p>
                    <a:p>
                      <a:pPr marL="216000" indent="-108000">
                        <a:lnSpc>
                          <a:spcPts val="1200"/>
                        </a:lnSpc>
                      </a:pPr>
                      <a:r>
                        <a:rPr kumimoji="1" lang="ja-JP" altLang="en-US" sz="1100" dirty="0"/>
                        <a:t>②</a:t>
                      </a:r>
                      <a:r>
                        <a:rPr kumimoji="1" lang="ja-JP" altLang="en-US" sz="1100" baseline="0" dirty="0"/>
                        <a:t>　当該２回目のカンファレンスに３者以上が参加するとき</a:t>
                      </a:r>
                      <a:endParaRPr kumimoji="1" lang="en-US" altLang="ja-JP" sz="1100" baseline="0" dirty="0"/>
                    </a:p>
                    <a:p>
                      <a:pPr marL="216000" indent="-108000">
                        <a:lnSpc>
                          <a:spcPts val="1200"/>
                        </a:lnSpc>
                      </a:pPr>
                      <a:r>
                        <a:rPr kumimoji="1" lang="ja-JP" altLang="en-US" sz="1100" baseline="0" dirty="0"/>
                        <a:t>③　②において、当該３者のうち１者以上は、患家に赴きカンファレンスを行っているとき</a:t>
                      </a:r>
                      <a:endParaRPr kumimoji="1" lang="en-US" altLang="ja-JP" sz="1100" baseline="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extLst>
                  <a:ext uri="{0D108BD9-81ED-4DB2-BD59-A6C34878D82A}">
                    <a16:rowId xmlns="" xmlns:a16="http://schemas.microsoft.com/office/drawing/2014/main" val="10004"/>
                  </a:ext>
                </a:extLst>
              </a:tr>
              <a:tr h="0">
                <a:tc>
                  <a:txBody>
                    <a:bodyPr/>
                    <a:lstStyle/>
                    <a:p>
                      <a:r>
                        <a:rPr kumimoji="1" lang="ja-JP" altLang="en-US" sz="1200" dirty="0"/>
                        <a:t>在宅患者訪問褥瘡管理指導料</a:t>
                      </a:r>
                      <a:endParaRPr kumimoji="1" lang="en-US" altLang="ja-JP" sz="1200" dirty="0"/>
                    </a:p>
                    <a:p>
                      <a:r>
                        <a:rPr kumimoji="1" lang="ja-JP" altLang="en-US" sz="1200" dirty="0"/>
                        <a:t>［算定要件］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kumimoji="1" lang="ja-JP" altLang="en-US" sz="1100" baseline="0" dirty="0"/>
                        <a:t>①、②のいずれも満たす場合、当該医療機関の在宅褥瘡対策チーム構成員は</a:t>
                      </a:r>
                      <a:r>
                        <a:rPr kumimoji="1" lang="ja-JP" altLang="en-US" sz="1100" baseline="0" dirty="0">
                          <a:latin typeface="+mn-ea"/>
                          <a:ea typeface="+mn-ea"/>
                        </a:rPr>
                        <a:t>、</a:t>
                      </a:r>
                      <a:r>
                        <a:rPr kumimoji="1" lang="en-US" altLang="ja-JP" sz="1100" baseline="0" dirty="0">
                          <a:latin typeface="+mn-ea"/>
                          <a:ea typeface="+mn-ea"/>
                        </a:rPr>
                        <a:t>ICT</a:t>
                      </a:r>
                      <a:r>
                        <a:rPr kumimoji="1" lang="ja-JP" altLang="en-US" sz="1100" baseline="0" dirty="0">
                          <a:latin typeface="+mn-ea"/>
                          <a:ea typeface="+mn-ea"/>
                        </a:rPr>
                        <a:t>を用いて</a:t>
                      </a:r>
                      <a:r>
                        <a:rPr kumimoji="1" lang="ja-JP" altLang="en-US" sz="1100" baseline="0" dirty="0"/>
                        <a:t>カンファレンスに参加することができる。</a:t>
                      </a:r>
                      <a:endParaRPr kumimoji="1" lang="en-US" altLang="ja-JP" sz="1100" baseline="0" dirty="0"/>
                    </a:p>
                    <a:p>
                      <a:pPr marL="216000" indent="-108000">
                        <a:lnSpc>
                          <a:spcPts val="1200"/>
                        </a:lnSpc>
                      </a:pPr>
                      <a:r>
                        <a:rPr kumimoji="1" lang="ja-JP" altLang="en-US" sz="1100" dirty="0"/>
                        <a:t>①　当該カンファレンスに、当該保険医療機関から在宅褥瘡対策チームの構成員として複数名参加するとき</a:t>
                      </a:r>
                      <a:endParaRPr kumimoji="1" lang="en-US" altLang="ja-JP" sz="1100" dirty="0"/>
                    </a:p>
                    <a:p>
                      <a:pPr marL="216000" indent="-108000">
                        <a:lnSpc>
                          <a:spcPts val="1200"/>
                        </a:lnSpc>
                      </a:pPr>
                      <a:r>
                        <a:rPr kumimoji="1" lang="ja-JP" altLang="en-US" sz="1100" dirty="0"/>
                        <a:t>②</a:t>
                      </a:r>
                      <a:r>
                        <a:rPr kumimoji="1" lang="ja-JP" altLang="en-US" sz="1100" baseline="0" dirty="0"/>
                        <a:t>　当該保険医療機関の在宅褥瘡対策チームの構成員のうち、１名以上は患家に赴きカンファレンスを行っているとき</a:t>
                      </a:r>
                      <a:endParaRPr kumimoji="1" lang="en-US" altLang="ja-JP" sz="1100" baseline="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r h="0">
                <a:tc rowSpan="2">
                  <a:txBody>
                    <a:bodyPr/>
                    <a:lstStyle/>
                    <a:p>
                      <a:r>
                        <a:rPr kumimoji="1" lang="ja-JP" altLang="en-US" sz="1200" dirty="0"/>
                        <a:t>精神科在宅患者支援管理料２のイ</a:t>
                      </a:r>
                      <a:endParaRPr kumimoji="1" lang="en-US" altLang="ja-JP" sz="1200" dirty="0"/>
                    </a:p>
                    <a:p>
                      <a:r>
                        <a:rPr kumimoji="1" lang="ja-JP" altLang="en-US" sz="1200" dirty="0"/>
                        <a:t>［算定要件］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kumimoji="1" lang="ja-JP" altLang="en-US" sz="1100" baseline="0" dirty="0"/>
                        <a:t>関係者のいずれかが</a:t>
                      </a:r>
                      <a:r>
                        <a:rPr kumimoji="1" lang="en-US" altLang="ja-JP" sz="1100" baseline="0" dirty="0">
                          <a:latin typeface="+mn-ea"/>
                          <a:ea typeface="+mn-ea"/>
                        </a:rPr>
                        <a:t>ICT</a:t>
                      </a:r>
                      <a:r>
                        <a:rPr kumimoji="1" lang="ja-JP" altLang="en-US" sz="1100" baseline="0" dirty="0">
                          <a:latin typeface="+mn-ea"/>
                          <a:ea typeface="+mn-ea"/>
                        </a:rPr>
                        <a:t>を用</a:t>
                      </a:r>
                      <a:r>
                        <a:rPr kumimoji="1" lang="ja-JP" altLang="en-US" sz="1100" baseline="0" dirty="0"/>
                        <a:t>いてカンファレンスに参加することができる。</a:t>
                      </a:r>
                      <a:endParaRPr kumimoji="1" lang="ja-JP" altLang="en-US" sz="1100" dirty="0"/>
                    </a:p>
                    <a:p>
                      <a:pPr marL="216000" indent="-108000">
                        <a:lnSpc>
                          <a:spcPts val="1200"/>
                        </a:lnSpc>
                      </a:pPr>
                      <a:r>
                        <a:rPr kumimoji="1" lang="ja-JP" altLang="en-US" sz="1100" dirty="0"/>
                        <a:t>①</a:t>
                      </a:r>
                      <a:r>
                        <a:rPr kumimoji="1" lang="ja-JP" altLang="en-US" sz="1100" baseline="0" dirty="0"/>
                        <a:t> チームの構成員全員が、月１回以上当該患者に対するカンファレンスに対面で参加しているとき</a:t>
                      </a:r>
                      <a:endParaRPr kumimoji="1" lang="en-US" altLang="ja-JP" sz="1100" baseline="0" dirty="0"/>
                    </a:p>
                    <a:p>
                      <a:pPr marL="216000" indent="-108000">
                        <a:lnSpc>
                          <a:spcPts val="1200"/>
                        </a:lnSpc>
                      </a:pPr>
                      <a:r>
                        <a:rPr kumimoji="1" lang="ja-JP" altLang="en-US" sz="1100" baseline="0" dirty="0"/>
                        <a:t>② 保健所又は精神保健福祉センター等と共同して会議を行う時に、チームの関係者全員が一堂に会すること</a:t>
                      </a:r>
                      <a:endParaRPr kumimoji="1" lang="en-US" altLang="ja-JP" sz="1100" baseline="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solidFill>
                      <a:srgbClr val="FFF4E7"/>
                    </a:solidFill>
                  </a:tcPr>
                </a:tc>
                <a:extLst>
                  <a:ext uri="{0D108BD9-81ED-4DB2-BD59-A6C34878D82A}">
                    <a16:rowId xmlns="" xmlns:a16="http://schemas.microsoft.com/office/drawing/2014/main" val="10006"/>
                  </a:ext>
                </a:extLst>
              </a:tr>
              <a:tr h="0">
                <a:tc vMerge="1">
                  <a:txBody>
                    <a:bodyPr/>
                    <a:lstStyle/>
                    <a:p>
                      <a:endParaRPr kumimoji="1" lang="ja-JP" altLang="en-US"/>
                    </a:p>
                  </a:txBody>
                  <a:tcPr/>
                </a:tc>
                <a:tc>
                  <a:txBody>
                    <a:bodyPr/>
                    <a:lstStyle/>
                    <a:p>
                      <a:pPr>
                        <a:lnSpc>
                          <a:spcPts val="1200"/>
                        </a:lnSpc>
                      </a:pPr>
                      <a:r>
                        <a:rPr kumimoji="1" lang="en-US" altLang="ja-JP" sz="1100" dirty="0"/>
                        <a:t>【</a:t>
                      </a:r>
                      <a:r>
                        <a:rPr kumimoji="1" lang="ja-JP" altLang="en-US" sz="1100" dirty="0"/>
                        <a:t>関係者のうちいずれかが医療資源の少ない地域に属する場合</a:t>
                      </a:r>
                      <a:r>
                        <a:rPr kumimoji="1" lang="en-US" altLang="ja-JP" sz="1100" dirty="0"/>
                        <a:t>】</a:t>
                      </a:r>
                    </a:p>
                    <a:p>
                      <a:pPr>
                        <a:lnSpc>
                          <a:spcPts val="1200"/>
                        </a:lnSpc>
                      </a:pPr>
                      <a:r>
                        <a:rPr kumimoji="1" lang="ja-JP" altLang="en-US" sz="1100" dirty="0"/>
                        <a:t>関係者全員が一堂に会し該当患者に関するカンファレンスを１回以上実施した後は、</a:t>
                      </a:r>
                      <a:endParaRPr kumimoji="1" lang="en-US" altLang="ja-JP" sz="1100" dirty="0"/>
                    </a:p>
                    <a:p>
                      <a:pPr>
                        <a:lnSpc>
                          <a:spcPts val="1200"/>
                        </a:lnSpc>
                      </a:pPr>
                      <a:r>
                        <a:rPr kumimoji="1" lang="ja-JP" altLang="en-US" sz="1100" dirty="0"/>
                        <a:t>関係者のうちいずれか</a:t>
                      </a:r>
                      <a:r>
                        <a:rPr kumimoji="1" lang="ja-JP" altLang="en-US" sz="1100" dirty="0">
                          <a:latin typeface="+mn-ea"/>
                          <a:ea typeface="+mn-ea"/>
                        </a:rPr>
                        <a:t>が</a:t>
                      </a:r>
                      <a:r>
                        <a:rPr kumimoji="1" lang="en-US" altLang="ja-JP" sz="1100" dirty="0">
                          <a:latin typeface="+mn-ea"/>
                          <a:ea typeface="+mn-ea"/>
                        </a:rPr>
                        <a:t>ICT</a:t>
                      </a:r>
                      <a:r>
                        <a:rPr kumimoji="1" lang="ja-JP" altLang="en-US" sz="1100" dirty="0">
                          <a:latin typeface="+mn-ea"/>
                          <a:ea typeface="+mn-ea"/>
                        </a:rPr>
                        <a:t>を</a:t>
                      </a:r>
                      <a:r>
                        <a:rPr kumimoji="1" lang="ja-JP" altLang="en-US" sz="1100" dirty="0"/>
                        <a:t>用いてカンファレンスに参加することができる。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solidFill>
                      <a:srgbClr val="FFF4E7"/>
                    </a:solidFill>
                  </a:tcPr>
                </a:tc>
                <a:extLst>
                  <a:ext uri="{0D108BD9-81ED-4DB2-BD59-A6C34878D82A}">
                    <a16:rowId xmlns="" xmlns:a16="http://schemas.microsoft.com/office/drawing/2014/main" val="10007"/>
                  </a:ext>
                </a:extLst>
              </a:tr>
              <a:tr h="0">
                <a:tc>
                  <a:txBody>
                    <a:bodyPr/>
                    <a:lstStyle/>
                    <a:p>
                      <a:r>
                        <a:rPr kumimoji="1" lang="ja-JP" altLang="en-US" sz="1200" dirty="0"/>
                        <a:t>精神科在宅患者支援管理料２のロ　［算定要件］</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200"/>
                        </a:lnSpc>
                      </a:pPr>
                      <a:r>
                        <a:rPr kumimoji="1" lang="ja-JP" altLang="en-US" sz="1100" dirty="0"/>
                        <a:t>関係者全員が６月に１回以上の頻度で一堂に会し対面で当該患者に対するカンファレンスを実施している場合、</a:t>
                      </a:r>
                      <a:endParaRPr kumimoji="1" lang="en-US" altLang="ja-JP" sz="1100" dirty="0"/>
                    </a:p>
                    <a:p>
                      <a:pPr>
                        <a:lnSpc>
                          <a:spcPts val="1200"/>
                        </a:lnSpc>
                      </a:pPr>
                      <a:r>
                        <a:rPr kumimoji="1" lang="ja-JP" altLang="en-US" sz="1100" dirty="0"/>
                        <a:t>その間の月のカンファレンスについて、関係者のうちいずれかが</a:t>
                      </a:r>
                      <a:r>
                        <a:rPr kumimoji="1" lang="en-US" altLang="ja-JP" sz="1100" dirty="0">
                          <a:latin typeface="+mn-ea"/>
                          <a:ea typeface="+mn-ea"/>
                        </a:rPr>
                        <a:t>ICT</a:t>
                      </a:r>
                      <a:r>
                        <a:rPr kumimoji="1" lang="ja-JP" altLang="en-US" sz="1100" dirty="0">
                          <a:latin typeface="+mn-ea"/>
                          <a:ea typeface="+mn-ea"/>
                        </a:rPr>
                        <a:t>を</a:t>
                      </a:r>
                      <a:r>
                        <a:rPr kumimoji="1" lang="ja-JP" altLang="en-US" sz="1100" dirty="0"/>
                        <a:t>用いて参加することができる。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8"/>
                  </a:ext>
                </a:extLst>
              </a:tr>
            </a:tbl>
          </a:graphicData>
        </a:graphic>
      </p:graphicFrame>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2"/>
          <p:cNvSpPr>
            <a:spLocks noChangeArrowheads="1"/>
          </p:cNvSpPr>
          <p:nvPr/>
        </p:nvSpPr>
        <p:spPr bwMode="auto">
          <a:xfrm>
            <a:off x="101147" y="17793"/>
            <a:ext cx="9687066" cy="4588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7" name="テキスト ボックス 6"/>
          <p:cNvSpPr txBox="1"/>
          <p:nvPr/>
        </p:nvSpPr>
        <p:spPr>
          <a:xfrm>
            <a:off x="6744280" y="1820709"/>
            <a:ext cx="10838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223-225</a:t>
            </a:r>
            <a:endParaRPr lang="en-US" altLang="ja-JP" sz="1100" dirty="0">
              <a:solidFill>
                <a:srgbClr val="002060"/>
              </a:solidFill>
              <a:latin typeface="ＭＳ Ｐゴシック" panose="020B0600070205080204" pitchFamily="50" charset="-128"/>
            </a:endParaRPr>
          </a:p>
        </p:txBody>
      </p:sp>
      <p:sp>
        <p:nvSpPr>
          <p:cNvPr id="8" name="テキスト ボックス 7"/>
          <p:cNvSpPr txBox="1"/>
          <p:nvPr/>
        </p:nvSpPr>
        <p:spPr>
          <a:xfrm>
            <a:off x="6745707" y="2420888"/>
            <a:ext cx="7224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296</a:t>
            </a:r>
            <a:endParaRPr lang="en-US" altLang="ja-JP" sz="1100" dirty="0">
              <a:solidFill>
                <a:srgbClr val="002060"/>
              </a:solidFill>
              <a:latin typeface="ＭＳ Ｐゴシック" panose="020B0600070205080204" pitchFamily="50" charset="-128"/>
            </a:endParaRPr>
          </a:p>
        </p:txBody>
      </p:sp>
      <p:sp>
        <p:nvSpPr>
          <p:cNvPr id="9" name="テキスト ボックス 8"/>
          <p:cNvSpPr txBox="1"/>
          <p:nvPr/>
        </p:nvSpPr>
        <p:spPr>
          <a:xfrm>
            <a:off x="7620541" y="3212976"/>
            <a:ext cx="7224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298</a:t>
            </a:r>
            <a:endParaRPr lang="en-US" altLang="ja-JP" sz="1100" dirty="0">
              <a:solidFill>
                <a:srgbClr val="002060"/>
              </a:solidFill>
              <a:latin typeface="ＭＳ Ｐゴシック" panose="020B0600070205080204" pitchFamily="50" charset="-128"/>
            </a:endParaRPr>
          </a:p>
        </p:txBody>
      </p:sp>
      <p:sp>
        <p:nvSpPr>
          <p:cNvPr id="10" name="テキスト ボックス 9"/>
          <p:cNvSpPr txBox="1"/>
          <p:nvPr/>
        </p:nvSpPr>
        <p:spPr>
          <a:xfrm>
            <a:off x="9065779" y="5157192"/>
            <a:ext cx="7224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490</a:t>
            </a:r>
          </a:p>
        </p:txBody>
      </p:sp>
    </p:spTree>
    <p:extLst>
      <p:ext uri="{BB962C8B-B14F-4D97-AF65-F5344CB8AC3E}">
        <p14:creationId xmlns:p14="http://schemas.microsoft.com/office/powerpoint/2010/main" val="312469002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26528" y="1238332"/>
            <a:ext cx="9689654" cy="2046652"/>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177800" indent="-177800">
              <a:buFont typeface="Wingdings" pitchFamily="2" charset="2"/>
              <a:buChar char="Ø"/>
              <a:defRPr/>
            </a:pPr>
            <a:r>
              <a:rPr lang="ja-JP" altLang="en-US" sz="2000" dirty="0">
                <a:solidFill>
                  <a:prstClr val="black"/>
                </a:solidFill>
                <a:latin typeface="ＭＳ Ｐゴシック"/>
              </a:rPr>
              <a:t>　</a:t>
            </a:r>
            <a:r>
              <a:rPr lang="ja-JP" altLang="ja-JP" dirty="0">
                <a:solidFill>
                  <a:prstClr val="black"/>
                </a:solidFill>
              </a:rPr>
              <a:t>画像診断管理加算、病理診断料</a:t>
            </a:r>
            <a:r>
              <a:rPr lang="ja-JP" altLang="en-US" dirty="0">
                <a:solidFill>
                  <a:prstClr val="black"/>
                </a:solidFill>
              </a:rPr>
              <a:t>、</a:t>
            </a:r>
            <a:r>
              <a:rPr lang="ja-JP" altLang="ja-JP" dirty="0">
                <a:solidFill>
                  <a:prstClr val="black"/>
                </a:solidFill>
              </a:rPr>
              <a:t>病理診断管理加算について、</a:t>
            </a:r>
            <a:r>
              <a:rPr lang="ja-JP" altLang="en-US" dirty="0">
                <a:solidFill>
                  <a:prstClr val="black"/>
                </a:solidFill>
              </a:rPr>
              <a:t>加算を算定する</a:t>
            </a:r>
            <a:r>
              <a:rPr lang="ja-JP" altLang="ja-JP" dirty="0">
                <a:solidFill>
                  <a:prstClr val="black"/>
                </a:solidFill>
              </a:rPr>
              <a:t>医療機関において</a:t>
            </a:r>
            <a:r>
              <a:rPr lang="ja-JP" altLang="en-US" dirty="0">
                <a:solidFill>
                  <a:prstClr val="black"/>
                </a:solidFill>
              </a:rPr>
              <a:t>当該加算に求められる医師数が勤務している場合、週３日以上かつ週</a:t>
            </a:r>
            <a:r>
              <a:rPr lang="ja-JP" altLang="ja-JP" dirty="0">
                <a:solidFill>
                  <a:prstClr val="black"/>
                </a:solidFill>
              </a:rPr>
              <a:t> </a:t>
            </a:r>
            <a:r>
              <a:rPr lang="ja-JP" altLang="en-US" dirty="0">
                <a:solidFill>
                  <a:prstClr val="black"/>
                </a:solidFill>
              </a:rPr>
              <a:t>２４</a:t>
            </a:r>
            <a:r>
              <a:rPr lang="ja-JP" altLang="ja-JP" dirty="0">
                <a:solidFill>
                  <a:prstClr val="black"/>
                </a:solidFill>
              </a:rPr>
              <a:t>時間以上勤務する医師が、ＩＣＴを活用して自宅等</a:t>
            </a:r>
            <a:r>
              <a:rPr lang="ja-JP" altLang="en-US" dirty="0">
                <a:solidFill>
                  <a:prstClr val="black"/>
                </a:solidFill>
              </a:rPr>
              <a:t>の当該医療機関以外の場所</a:t>
            </a:r>
            <a:r>
              <a:rPr lang="ja-JP" altLang="ja-JP" dirty="0">
                <a:solidFill>
                  <a:prstClr val="black"/>
                </a:solidFill>
              </a:rPr>
              <a:t>で読影した場合も、院内での読影に準じて算定できることとする</a:t>
            </a:r>
            <a:r>
              <a:rPr lang="ja-JP" altLang="en-US" dirty="0">
                <a:solidFill>
                  <a:prstClr val="black"/>
                </a:solidFill>
                <a:latin typeface="ＭＳ Ｐゴシック"/>
              </a:rPr>
              <a:t>。</a:t>
            </a:r>
            <a:endParaRPr lang="en-US" altLang="ja-JP" dirty="0">
              <a:solidFill>
                <a:prstClr val="black"/>
              </a:solidFill>
              <a:latin typeface="ＭＳ Ｐゴシック"/>
            </a:endParaRPr>
          </a:p>
          <a:p>
            <a:pPr marL="361950" indent="-361950">
              <a:spcBef>
                <a:spcPts val="600"/>
              </a:spcBef>
            </a:pPr>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　現行では、画像診断管理加算について、当該医療機関の常勤の医師が</a:t>
            </a:r>
            <a:r>
              <a:rPr lang="ja-JP" altLang="en-US" sz="1400" b="1" u="sng" dirty="0">
                <a:solidFill>
                  <a:srgbClr val="0070C0"/>
                </a:solidFill>
                <a:latin typeface="ＭＳ Ｐゴシック"/>
              </a:rPr>
              <a:t>夜間休日</a:t>
            </a:r>
            <a:r>
              <a:rPr lang="ja-JP" altLang="en-US" sz="1400" dirty="0">
                <a:solidFill>
                  <a:prstClr val="black"/>
                </a:solidFill>
                <a:latin typeface="ＭＳ Ｐゴシック"/>
              </a:rPr>
              <a:t>に撮影した画像</a:t>
            </a:r>
            <a:endParaRPr lang="en-US" altLang="ja-JP" sz="1400" dirty="0">
              <a:solidFill>
                <a:prstClr val="black"/>
              </a:solidFill>
              <a:latin typeface="ＭＳ Ｐゴシック"/>
            </a:endParaRPr>
          </a:p>
          <a:p>
            <a:pPr marL="361950" indent="-361950"/>
            <a:r>
              <a:rPr lang="ja-JP" altLang="en-US" sz="1400" dirty="0">
                <a:solidFill>
                  <a:prstClr val="black"/>
                </a:solidFill>
                <a:latin typeface="ＭＳ Ｐゴシック"/>
              </a:rPr>
              <a:t>　　　を、送受信を行うにつき十分な環境で自宅等で読影した場合、院内での読影に準じて扱うこととする</a:t>
            </a:r>
            <a:endParaRPr lang="en-US" altLang="ja-JP" sz="1400" dirty="0">
              <a:solidFill>
                <a:prstClr val="black"/>
              </a:solidFill>
              <a:latin typeface="ＭＳ Ｐゴシック"/>
            </a:endParaRPr>
          </a:p>
          <a:p>
            <a:pPr marL="361950" indent="-361950"/>
            <a:r>
              <a:rPr lang="ja-JP" altLang="en-US" sz="1400" dirty="0">
                <a:solidFill>
                  <a:prstClr val="black"/>
                </a:solidFill>
                <a:latin typeface="ＭＳ Ｐゴシック"/>
              </a:rPr>
              <a:t>　　　こととされていた。</a:t>
            </a:r>
            <a:endParaRPr lang="en-US" altLang="ja-JP" sz="1400" dirty="0">
              <a:solidFill>
                <a:prstClr val="black"/>
              </a:solidFill>
              <a:latin typeface="ＭＳ Ｐゴシック"/>
            </a:endParaRPr>
          </a:p>
        </p:txBody>
      </p:sp>
      <p:sp>
        <p:nvSpPr>
          <p:cNvPr id="11" name="Rectangle 2"/>
          <p:cNvSpPr txBox="1">
            <a:spLocks noChangeArrowheads="1"/>
          </p:cNvSpPr>
          <p:nvPr/>
        </p:nvSpPr>
        <p:spPr>
          <a:xfrm>
            <a:off x="117952" y="681684"/>
            <a:ext cx="4114975"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defTabSz="906029">
              <a:defRPr/>
            </a:pPr>
            <a:r>
              <a:rPr kumimoji="0" lang="en-US" altLang="ja-JP" sz="2000" kern="0" dirty="0">
                <a:solidFill>
                  <a:prstClr val="black"/>
                </a:solidFill>
                <a:latin typeface="+mn-ea"/>
              </a:rPr>
              <a:t>(</a:t>
            </a:r>
            <a:r>
              <a:rPr kumimoji="0" lang="ja-JP" altLang="en-US" sz="2000" kern="0" dirty="0">
                <a:solidFill>
                  <a:prstClr val="black"/>
                </a:solidFill>
                <a:latin typeface="+mn-ea"/>
              </a:rPr>
              <a:t>７</a:t>
            </a:r>
            <a:r>
              <a:rPr kumimoji="0" lang="en-US" altLang="ja-JP" sz="2000" kern="0" dirty="0">
                <a:solidFill>
                  <a:prstClr val="black"/>
                </a:solidFill>
                <a:latin typeface="+mn-ea"/>
              </a:rPr>
              <a:t>)</a:t>
            </a:r>
            <a:r>
              <a:rPr kumimoji="0" lang="ja-JP" altLang="en-US" sz="2000" kern="0" dirty="0">
                <a:solidFill>
                  <a:prstClr val="black"/>
                </a:solidFill>
                <a:latin typeface="+mn-ea"/>
              </a:rPr>
              <a:t>勤務場所等に関する要件の緩和</a:t>
            </a:r>
          </a:p>
        </p:txBody>
      </p:sp>
      <p:sp>
        <p:nvSpPr>
          <p:cNvPr id="14" name="Rectangle 36"/>
          <p:cNvSpPr>
            <a:spLocks noChangeArrowheads="1"/>
          </p:cNvSpPr>
          <p:nvPr/>
        </p:nvSpPr>
        <p:spPr bwMode="auto">
          <a:xfrm>
            <a:off x="117962" y="1057666"/>
            <a:ext cx="5120805"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ja-JP" sz="2000" dirty="0">
                <a:solidFill>
                  <a:prstClr val="black"/>
                </a:solidFill>
              </a:rPr>
              <a:t>ＩＣＴを活用した勤務場所に関する規定の緩和</a:t>
            </a:r>
            <a:endParaRPr lang="ja-JP" altLang="en-US" sz="2000" dirty="0">
              <a:solidFill>
                <a:prstClr val="black"/>
              </a:solidFill>
              <a:latin typeface="ＭＳ Ｐゴシック"/>
            </a:endParaRPr>
          </a:p>
        </p:txBody>
      </p:sp>
      <p:sp>
        <p:nvSpPr>
          <p:cNvPr id="15" name="Rectangle 37"/>
          <p:cNvSpPr>
            <a:spLocks noChangeArrowheads="1"/>
          </p:cNvSpPr>
          <p:nvPr/>
        </p:nvSpPr>
        <p:spPr bwMode="auto">
          <a:xfrm>
            <a:off x="117945" y="3546238"/>
            <a:ext cx="9689654" cy="3228873"/>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177800" indent="-177800">
              <a:buFont typeface="Wingdings" pitchFamily="2" charset="2"/>
              <a:buChar char="Ø"/>
              <a:defRPr/>
            </a:pPr>
            <a:r>
              <a:rPr lang="ja-JP" altLang="en-US" sz="2000" dirty="0">
                <a:solidFill>
                  <a:prstClr val="black"/>
                </a:solidFill>
                <a:latin typeface="ＭＳ Ｐゴシック"/>
              </a:rPr>
              <a:t>　</a:t>
            </a:r>
            <a:r>
              <a:rPr lang="ja-JP" altLang="en-US" dirty="0">
                <a:solidFill>
                  <a:prstClr val="black"/>
                </a:solidFill>
                <a:latin typeface="ＭＳ Ｐゴシック"/>
              </a:rPr>
              <a:t>救命救急入院料等においては、医師が常時治療室内に勤務していることが要件となっているが、治療室に入退室する患者に対して継続的な診療が行えるよう、一定の条件の下では、継続的な診療を行うために医師が一時的に治療室から離れても差し支えないこととする。</a:t>
            </a:r>
            <a:endParaRPr lang="en-US" altLang="ja-JP" dirty="0">
              <a:solidFill>
                <a:prstClr val="black"/>
              </a:solidFill>
              <a:latin typeface="ＭＳ Ｐゴシック"/>
            </a:endParaRPr>
          </a:p>
        </p:txBody>
      </p:sp>
      <p:sp>
        <p:nvSpPr>
          <p:cNvPr id="16" name="Rectangle 36"/>
          <p:cNvSpPr>
            <a:spLocks noChangeArrowheads="1"/>
          </p:cNvSpPr>
          <p:nvPr/>
        </p:nvSpPr>
        <p:spPr bwMode="auto">
          <a:xfrm>
            <a:off x="126535" y="3386599"/>
            <a:ext cx="7226170"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r>
              <a:rPr lang="ja-JP" altLang="ja-JP" sz="2000" dirty="0">
                <a:solidFill>
                  <a:prstClr val="black"/>
                </a:solidFill>
              </a:rPr>
              <a:t>救命救急入院料等における医師の勤務場所に関する要件の緩和</a:t>
            </a:r>
          </a:p>
        </p:txBody>
      </p:sp>
      <p:pic>
        <p:nvPicPr>
          <p:cNvPr id="62" name="Picture 18"/>
          <p:cNvPicPr>
            <a:picLocks noChangeAspect="1" noChangeArrowheads="1"/>
          </p:cNvPicPr>
          <p:nvPr/>
        </p:nvPicPr>
        <p:blipFill>
          <a:blip r:embed="rId3" cstate="print"/>
          <a:srcRect/>
          <a:stretch>
            <a:fillRect/>
          </a:stretch>
        </p:blipFill>
        <p:spPr bwMode="auto">
          <a:xfrm>
            <a:off x="8166571" y="2427674"/>
            <a:ext cx="685596" cy="720000"/>
          </a:xfrm>
          <a:prstGeom prst="rect">
            <a:avLst/>
          </a:prstGeom>
          <a:noFill/>
          <a:ln w="9525">
            <a:noFill/>
            <a:miter lim="800000"/>
            <a:headEnd/>
            <a:tailEnd/>
          </a:ln>
        </p:spPr>
      </p:pic>
      <p:pic>
        <p:nvPicPr>
          <p:cNvPr id="63" name="Picture 4" descr="http://www007.upp.so-net.ne.jp/pathology/images/stomach_ca.jpg"/>
          <p:cNvPicPr>
            <a:picLocks noChangeAspect="1" noChangeArrowheads="1"/>
          </p:cNvPicPr>
          <p:nvPr/>
        </p:nvPicPr>
        <p:blipFill>
          <a:blip r:embed="rId4" cstate="print"/>
          <a:srcRect/>
          <a:stretch>
            <a:fillRect/>
          </a:stretch>
        </p:blipFill>
        <p:spPr bwMode="auto">
          <a:xfrm>
            <a:off x="8985182" y="2427674"/>
            <a:ext cx="662579" cy="720000"/>
          </a:xfrm>
          <a:prstGeom prst="rect">
            <a:avLst/>
          </a:prstGeom>
          <a:noFill/>
        </p:spPr>
      </p:pic>
      <p:graphicFrame>
        <p:nvGraphicFramePr>
          <p:cNvPr id="64" name="表 63"/>
          <p:cNvGraphicFramePr>
            <a:graphicFrameLocks noGrp="1"/>
          </p:cNvGraphicFramePr>
          <p:nvPr>
            <p:extLst/>
          </p:nvPr>
        </p:nvGraphicFramePr>
        <p:xfrm>
          <a:off x="416499" y="4647827"/>
          <a:ext cx="3960000" cy="112776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179453">
                <a:tc>
                  <a:txBody>
                    <a:bodyPr/>
                    <a:lstStyle/>
                    <a:p>
                      <a:pPr algn="ctr"/>
                      <a:r>
                        <a:rPr kumimoji="1" lang="ja-JP" altLang="en-US" sz="1400" dirty="0">
                          <a:latin typeface="+mn-ea"/>
                          <a:ea typeface="+mn-ea"/>
                        </a:rPr>
                        <a:t>（例）　現行（救命救急入院料）</a:t>
                      </a:r>
                    </a:p>
                  </a:txBody>
                  <a:tcPr marL="99060" marR="99060" anchor="ctr"/>
                </a:tc>
                <a:extLst>
                  <a:ext uri="{0D108BD9-81ED-4DB2-BD59-A6C34878D82A}">
                    <a16:rowId xmlns="" xmlns:a16="http://schemas.microsoft.com/office/drawing/2014/main" val="10000"/>
                  </a:ext>
                </a:extLst>
              </a:tr>
              <a:tr h="720000">
                <a:tc>
                  <a:txBody>
                    <a:bodyPr/>
                    <a:lstStyle/>
                    <a:p>
                      <a:pPr marL="0" indent="0">
                        <a:spcBef>
                          <a:spcPts val="600"/>
                        </a:spcBef>
                        <a:defRPr/>
                      </a:pPr>
                      <a:r>
                        <a:rPr lang="ja-JP" altLang="en-US" sz="1200" dirty="0">
                          <a:solidFill>
                            <a:prstClr val="black"/>
                          </a:solidFill>
                          <a:latin typeface="ＭＳ Ｐゴシック"/>
                        </a:rPr>
                        <a:t>専任の医師が、午前０時より午後 </a:t>
                      </a:r>
                      <a:r>
                        <a:rPr lang="en-US" altLang="ja-JP" sz="1200" dirty="0">
                          <a:solidFill>
                            <a:prstClr val="black"/>
                          </a:solidFill>
                          <a:latin typeface="ＭＳ Ｐゴシック"/>
                        </a:rPr>
                        <a:t>12</a:t>
                      </a:r>
                      <a:r>
                        <a:rPr lang="ja-JP" altLang="en-US" sz="1200" dirty="0">
                          <a:solidFill>
                            <a:prstClr val="black"/>
                          </a:solidFill>
                          <a:latin typeface="ＭＳ Ｐゴシック"/>
                        </a:rPr>
                        <a:t>時までの間常に（以下「常時」という）救命救急治療室内に勤務しているとともに、手術に必要な麻酔科医等が緊急時に速やかに対応できる体制がとられている。</a:t>
                      </a: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65" name="表 64"/>
          <p:cNvGraphicFramePr>
            <a:graphicFrameLocks noGrp="1"/>
          </p:cNvGraphicFramePr>
          <p:nvPr>
            <p:extLst/>
          </p:nvPr>
        </p:nvGraphicFramePr>
        <p:xfrm>
          <a:off x="5313040" y="4653136"/>
          <a:ext cx="4267484" cy="149352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190188">
                <a:tc>
                  <a:txBody>
                    <a:bodyPr/>
                    <a:lstStyle/>
                    <a:p>
                      <a:pPr algn="ctr"/>
                      <a:r>
                        <a:rPr kumimoji="1" lang="ja-JP" altLang="en-US" sz="1400" dirty="0">
                          <a:latin typeface="+mn-ea"/>
                          <a:ea typeface="+mn-ea"/>
                        </a:rPr>
                        <a:t>（例）　</a:t>
                      </a:r>
                      <a:r>
                        <a:rPr kumimoji="1" lang="ja-JP" altLang="en-US" sz="1400" u="none" dirty="0">
                          <a:latin typeface="+mn-ea"/>
                          <a:ea typeface="+mn-ea"/>
                        </a:rPr>
                        <a:t>改定後（</a:t>
                      </a:r>
                      <a:r>
                        <a:rPr kumimoji="1" lang="ja-JP" altLang="en-US" sz="1400" dirty="0">
                          <a:latin typeface="+mn-ea"/>
                          <a:ea typeface="+mn-ea"/>
                        </a:rPr>
                        <a:t>救命救急入院料</a:t>
                      </a:r>
                      <a:r>
                        <a:rPr kumimoji="1" lang="ja-JP" altLang="en-US" sz="1400" u="none" dirty="0">
                          <a:latin typeface="+mn-ea"/>
                          <a:ea typeface="+mn-ea"/>
                        </a:rPr>
                        <a:t>）</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専任の医師が、午前０時より午後 </a:t>
                      </a:r>
                      <a:r>
                        <a:rPr kumimoji="1" lang="en-US" altLang="ja-JP" sz="1200" b="0" i="0" u="none" strike="noStrike" cap="none" normalizeH="0" baseline="0" dirty="0">
                          <a:ln>
                            <a:noFill/>
                          </a:ln>
                          <a:solidFill>
                            <a:schemeClr val="tx1"/>
                          </a:solidFill>
                          <a:effectLst/>
                          <a:latin typeface="+mn-ea"/>
                          <a:ea typeface="+mn-ea"/>
                          <a:cs typeface="メイリオ" pitchFamily="50" charset="-128"/>
                        </a:rPr>
                        <a:t>12</a:t>
                      </a:r>
                      <a:r>
                        <a:rPr kumimoji="1" lang="ja-JP" altLang="en-US" sz="1200" b="0" i="0" u="none" strike="noStrike" cap="none" normalizeH="0" baseline="0" dirty="0">
                          <a:ln>
                            <a:noFill/>
                          </a:ln>
                          <a:solidFill>
                            <a:schemeClr val="tx1"/>
                          </a:solidFill>
                          <a:effectLst/>
                          <a:latin typeface="+mn-ea"/>
                          <a:ea typeface="+mn-ea"/>
                          <a:cs typeface="メイリオ" pitchFamily="50" charset="-128"/>
                        </a:rPr>
                        <a:t>時までの間常に（以下「常時」という）救命救急治療室内に勤務しているとともに、手術に必要な麻酔科医等が緊急時に速やかに対応できる体制がとられている。</a:t>
                      </a:r>
                      <a:r>
                        <a:rPr kumimoji="1" lang="ja-JP" altLang="en-US" sz="1200" b="1" i="0" u="sng" strike="noStrike" cap="none" normalizeH="0" baseline="0" dirty="0">
                          <a:ln>
                            <a:noFill/>
                          </a:ln>
                          <a:solidFill>
                            <a:srgbClr val="0070C0"/>
                          </a:solidFill>
                          <a:effectLst/>
                          <a:latin typeface="+mn-ea"/>
                          <a:ea typeface="+mn-ea"/>
                          <a:cs typeface="メイリオ" pitchFamily="50" charset="-128"/>
                        </a:rPr>
                        <a:t>ただし、患者の治療室への入退室などに際して、看護師と連携をとって治療室内の患者の治療に支障がない体制を確保している場合は、一時的に離れても差し支えない。</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66" name="右矢印 65"/>
          <p:cNvSpPr/>
          <p:nvPr/>
        </p:nvSpPr>
        <p:spPr>
          <a:xfrm>
            <a:off x="4611805" y="4862192"/>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pic>
        <p:nvPicPr>
          <p:cNvPr id="67" name="図 6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32920" y="5770387"/>
            <a:ext cx="890686" cy="860914"/>
          </a:xfrm>
          <a:prstGeom prst="rect">
            <a:avLst/>
          </a:prstGeom>
        </p:spPr>
      </p:pic>
      <p:sp>
        <p:nvSpPr>
          <p:cNvPr id="18" name="Rectangle 2"/>
          <p:cNvSpPr>
            <a:spLocks noChangeArrowheads="1"/>
          </p:cNvSpPr>
          <p:nvPr/>
        </p:nvSpPr>
        <p:spPr bwMode="auto">
          <a:xfrm>
            <a:off x="101147" y="17792"/>
            <a:ext cx="9687066" cy="51534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６．</a:t>
            </a:r>
            <a:r>
              <a:rPr lang="ja-JP" altLang="en-US" sz="2400" kern="0" dirty="0">
                <a:solidFill>
                  <a:srgbClr val="000000"/>
                </a:solidFill>
                <a:latin typeface="ＭＳ Ｐゴシック"/>
                <a:ea typeface="ＭＳ Ｐゴシック"/>
              </a:rPr>
              <a:t>医療従事者の負担軽減、働き方改革の推進</a:t>
            </a:r>
            <a:endParaRPr lang="en-US" altLang="ja-JP" sz="2400" kern="0" dirty="0">
              <a:solidFill>
                <a:srgbClr val="000000"/>
              </a:solidFill>
              <a:latin typeface="ＭＳ Ｐゴシック"/>
              <a:ea typeface="ＭＳ Ｐゴシック"/>
            </a:endParaRPr>
          </a:p>
        </p:txBody>
      </p:sp>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7" name="テキスト ボックス 16"/>
          <p:cNvSpPr txBox="1"/>
          <p:nvPr/>
        </p:nvSpPr>
        <p:spPr>
          <a:xfrm>
            <a:off x="5324897" y="6128780"/>
            <a:ext cx="4463315" cy="646331"/>
          </a:xfrm>
          <a:prstGeom prst="rect">
            <a:avLst/>
          </a:prstGeom>
          <a:noFill/>
        </p:spPr>
        <p:txBody>
          <a:bodyPr wrap="square" rtlCol="0">
            <a:spAutoFit/>
          </a:bodyPr>
          <a:lstStyle/>
          <a:p>
            <a:pPr marL="92075" indent="-92075"/>
            <a:r>
              <a:rPr lang="en-US" altLang="ja-JP" sz="1200" dirty="0">
                <a:latin typeface="+mn-ea"/>
              </a:rPr>
              <a:t>※</a:t>
            </a:r>
            <a:r>
              <a:rPr lang="ja-JP" altLang="en-US" sz="1200" dirty="0">
                <a:latin typeface="+mn-ea"/>
              </a:rPr>
              <a:t>　</a:t>
            </a:r>
            <a:r>
              <a:rPr lang="ja-JP" altLang="ja-JP" sz="1200" dirty="0">
                <a:latin typeface="+mn-ea"/>
              </a:rPr>
              <a:t>特定集中治療室管理料、小児特定集中治療室管理料、新生児特定集中治療室管理料１及び総合周産期特定集中治療室管理料についても同様</a:t>
            </a:r>
            <a:endParaRPr kumimoji="1" lang="ja-JP" altLang="en-US" sz="1200" dirty="0">
              <a:latin typeface="+mn-ea"/>
            </a:endParaRPr>
          </a:p>
        </p:txBody>
      </p:sp>
      <p:sp>
        <p:nvSpPr>
          <p:cNvPr id="20" name="テキスト ボックス 19"/>
          <p:cNvSpPr txBox="1"/>
          <p:nvPr/>
        </p:nvSpPr>
        <p:spPr>
          <a:xfrm>
            <a:off x="7396339" y="3377125"/>
            <a:ext cx="24112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763-765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767-769</a:t>
            </a:r>
            <a:endParaRPr lang="ja-JP" altLang="en-US" sz="1100" dirty="0">
              <a:solidFill>
                <a:srgbClr val="002060"/>
              </a:solidFill>
              <a:latin typeface="ＭＳ Ｐゴシック" panose="020B0600070205080204" pitchFamily="50" charset="-128"/>
            </a:endParaRPr>
          </a:p>
        </p:txBody>
      </p:sp>
      <p:sp>
        <p:nvSpPr>
          <p:cNvPr id="21" name="テキスト ボックス 20"/>
          <p:cNvSpPr txBox="1"/>
          <p:nvPr/>
        </p:nvSpPr>
        <p:spPr>
          <a:xfrm>
            <a:off x="5529064" y="971686"/>
            <a:ext cx="9361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390-391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596461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04230"/>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7" name="正方形/長方形 6"/>
          <p:cNvSpPr/>
          <p:nvPr/>
        </p:nvSpPr>
        <p:spPr>
          <a:xfrm>
            <a:off x="165112" y="2450821"/>
            <a:ext cx="9519941" cy="3631763"/>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nSpc>
                <a:spcPts val="2300"/>
              </a:lnSpc>
            </a:pPr>
            <a:r>
              <a:rPr lang="ja-JP" altLang="en-US" sz="2000" kern="100" dirty="0">
                <a:latin typeface="+mn-ea"/>
                <a:ea typeface="+mn-ea"/>
                <a:cs typeface="Times New Roman"/>
              </a:rPr>
              <a:t>◇　少子</a:t>
            </a:r>
            <a:r>
              <a:rPr lang="ja-JP" altLang="ja-JP" sz="2000" kern="100" dirty="0">
                <a:latin typeface="+mn-ea"/>
                <a:ea typeface="+mn-ea"/>
                <a:cs typeface="Times New Roman"/>
              </a:rPr>
              <a:t>高齢化により、今後の入院ニーズは地域差を伴いながら大きく変化していくこと</a:t>
            </a:r>
            <a:r>
              <a:rPr lang="ja-JP" altLang="en-US" sz="2000" kern="100" dirty="0">
                <a:latin typeface="+mn-ea"/>
                <a:ea typeface="+mn-ea"/>
                <a:cs typeface="Times New Roman"/>
              </a:rPr>
              <a:t>　</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a:t>
            </a:r>
            <a:r>
              <a:rPr lang="ja-JP" altLang="ja-JP" sz="2000" kern="100" dirty="0">
                <a:latin typeface="+mn-ea"/>
                <a:ea typeface="+mn-ea"/>
                <a:cs typeface="Times New Roman"/>
              </a:rPr>
              <a:t>が予想されることから、都道府県において地域医療構想を策定し、医療機能ごとの</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a:t>
            </a:r>
            <a:r>
              <a:rPr lang="ja-JP" altLang="ja-JP" sz="2000" kern="100" dirty="0">
                <a:latin typeface="+mn-ea"/>
                <a:ea typeface="+mn-ea"/>
                <a:cs typeface="Times New Roman"/>
              </a:rPr>
              <a:t>将来需要に応じた限られた医療資源をより効果的・効率的に活用した医療提供体制構</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a:t>
            </a:r>
            <a:r>
              <a:rPr lang="ja-JP" altLang="ja-JP" sz="2000" kern="100" dirty="0">
                <a:latin typeface="+mn-ea"/>
                <a:ea typeface="+mn-ea"/>
                <a:cs typeface="Times New Roman"/>
              </a:rPr>
              <a:t>築の取組が進められてい</a:t>
            </a:r>
            <a:r>
              <a:rPr lang="ja-JP" altLang="en-US" sz="2000" kern="100" dirty="0">
                <a:latin typeface="+mn-ea"/>
                <a:ea typeface="+mn-ea"/>
                <a:cs typeface="Times New Roman"/>
              </a:rPr>
              <a:t>る</a:t>
            </a:r>
            <a:r>
              <a:rPr lang="ja-JP" altLang="ja-JP" sz="2000" kern="100" dirty="0">
                <a:latin typeface="+mn-ea"/>
                <a:ea typeface="+mn-ea"/>
                <a:cs typeface="Times New Roman"/>
              </a:rPr>
              <a:t>。</a:t>
            </a:r>
            <a:endParaRPr lang="en-US" altLang="ja-JP" sz="2000" kern="100" dirty="0">
              <a:latin typeface="+mn-ea"/>
              <a:ea typeface="+mn-ea"/>
              <a:cs typeface="Times New Roman"/>
            </a:endParaRPr>
          </a:p>
          <a:p>
            <a:pPr>
              <a:lnSpc>
                <a:spcPts val="2300"/>
              </a:lnSpc>
            </a:pPr>
            <a:r>
              <a:rPr lang="ja-JP" altLang="en-US" sz="2000" kern="100" dirty="0">
                <a:solidFill>
                  <a:srgbClr val="000000"/>
                </a:solidFill>
                <a:latin typeface="+mn-ea"/>
                <a:ea typeface="+mn-ea"/>
                <a:cs typeface="Times New Roman"/>
              </a:rPr>
              <a:t>◇　将</a:t>
            </a:r>
            <a:r>
              <a:rPr lang="ja-JP" altLang="ja-JP" sz="2000" kern="100" dirty="0">
                <a:solidFill>
                  <a:srgbClr val="000000"/>
                </a:solidFill>
                <a:latin typeface="+mn-ea"/>
                <a:ea typeface="+mn-ea"/>
                <a:cs typeface="Times New Roman"/>
              </a:rPr>
              <a:t>来の医療ニーズが大きく変動・多様化する一方、支え手は急速な減少が見込まれ</a:t>
            </a:r>
            <a:r>
              <a:rPr lang="ja-JP" altLang="en-US" sz="2000" kern="100" dirty="0">
                <a:solidFill>
                  <a:srgbClr val="000000"/>
                </a:solidFill>
                <a:latin typeface="+mn-ea"/>
                <a:ea typeface="+mn-ea"/>
                <a:cs typeface="Times New Roman"/>
              </a:rPr>
              <a:t>　</a:t>
            </a:r>
            <a:endParaRPr lang="en-US" altLang="ja-JP" sz="2000" kern="100" dirty="0">
              <a:solidFill>
                <a:srgbClr val="000000"/>
              </a:solidFill>
              <a:latin typeface="+mn-ea"/>
              <a:ea typeface="+mn-ea"/>
              <a:cs typeface="Times New Roman"/>
            </a:endParaRPr>
          </a:p>
          <a:p>
            <a:pPr>
              <a:lnSpc>
                <a:spcPts val="2300"/>
              </a:lnSpc>
            </a:pPr>
            <a:r>
              <a:rPr lang="ja-JP" altLang="en-US" sz="2000" kern="100">
                <a:solidFill>
                  <a:srgbClr val="000000"/>
                </a:solidFill>
                <a:latin typeface="+mn-ea"/>
                <a:ea typeface="+mn-ea"/>
                <a:cs typeface="Times New Roman"/>
              </a:rPr>
              <a:t>　</a:t>
            </a:r>
            <a:r>
              <a:rPr lang="ja-JP" altLang="ja-JP" sz="2000" kern="100">
                <a:solidFill>
                  <a:srgbClr val="000000"/>
                </a:solidFill>
                <a:latin typeface="+mn-ea"/>
                <a:ea typeface="+mn-ea"/>
                <a:cs typeface="Times New Roman"/>
              </a:rPr>
              <a:t>て</a:t>
            </a:r>
            <a:r>
              <a:rPr lang="ja-JP" altLang="en-US" sz="2000" kern="100">
                <a:solidFill>
                  <a:srgbClr val="000000"/>
                </a:solidFill>
                <a:latin typeface="+mn-ea"/>
                <a:ea typeface="+mn-ea"/>
                <a:cs typeface="Times New Roman"/>
              </a:rPr>
              <a:t>おり</a:t>
            </a:r>
            <a:r>
              <a:rPr lang="ja-JP" altLang="ja-JP" sz="2000" kern="100">
                <a:solidFill>
                  <a:srgbClr val="000000"/>
                </a:solidFill>
                <a:latin typeface="+mn-ea"/>
                <a:ea typeface="+mn-ea"/>
                <a:cs typeface="Times New Roman"/>
              </a:rPr>
              <a:t>、</a:t>
            </a:r>
            <a:r>
              <a:rPr lang="ja-JP" altLang="ja-JP" sz="2000" kern="100" dirty="0">
                <a:latin typeface="+mn-ea"/>
                <a:ea typeface="+mn-ea"/>
                <a:cs typeface="Times New Roman"/>
              </a:rPr>
              <a:t>今回、入院医療の基本的な診療に係る評価と、診療実績に応じた段階的</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a:t>
            </a:r>
            <a:r>
              <a:rPr lang="ja-JP" altLang="ja-JP" sz="2000" kern="100" dirty="0">
                <a:latin typeface="+mn-ea"/>
                <a:ea typeface="+mn-ea"/>
                <a:cs typeface="Times New Roman"/>
              </a:rPr>
              <a:t>な評価とを組み合わせた評価体系に再編・統合する方向となったことは、地域の医療</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a:t>
            </a:r>
            <a:r>
              <a:rPr lang="ja-JP" altLang="ja-JP" sz="2000" kern="100" dirty="0">
                <a:latin typeface="+mn-ea"/>
                <a:ea typeface="+mn-ea"/>
                <a:cs typeface="Times New Roman"/>
              </a:rPr>
              <a:t>ニーズと資源投入とのバランスをとる上で望ましいと考えて</a:t>
            </a:r>
            <a:r>
              <a:rPr lang="ja-JP" altLang="en-US" sz="2000" kern="100" dirty="0">
                <a:latin typeface="+mn-ea"/>
                <a:ea typeface="+mn-ea"/>
                <a:cs typeface="Times New Roman"/>
              </a:rPr>
              <a:t>いる</a:t>
            </a:r>
            <a:r>
              <a:rPr lang="ja-JP" altLang="ja-JP" sz="2000" kern="100" dirty="0">
                <a:latin typeface="+mn-ea"/>
                <a:ea typeface="+mn-ea"/>
                <a:cs typeface="Times New Roman"/>
              </a:rPr>
              <a:t>。</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改定のたびに入院基本料の要件が改変され、そのたびに医療現場は混乱し、</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何とかその対応に慣れたらもう次の改定になることの繰り返しとなっている。</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今回の新しい評価体系を各病院がどのように判断するか、ある程度の時間が</a:t>
            </a:r>
            <a:r>
              <a:rPr lang="ja-JP" altLang="en-US" sz="2000" kern="100" dirty="0" err="1">
                <a:latin typeface="+mn-ea"/>
                <a:ea typeface="+mn-ea"/>
                <a:cs typeface="Times New Roman"/>
              </a:rPr>
              <a:t>かか</a:t>
            </a:r>
            <a:r>
              <a:rPr lang="ja-JP" altLang="en-US" sz="2000" kern="100" dirty="0">
                <a:latin typeface="+mn-ea"/>
                <a:ea typeface="+mn-ea"/>
                <a:cs typeface="Times New Roman"/>
              </a:rPr>
              <a:t>　</a:t>
            </a:r>
            <a:endParaRPr lang="en-US" altLang="ja-JP" sz="2000" kern="100" dirty="0">
              <a:latin typeface="+mn-ea"/>
              <a:ea typeface="+mn-ea"/>
              <a:cs typeface="Times New Roman"/>
            </a:endParaRPr>
          </a:p>
          <a:p>
            <a:pPr>
              <a:lnSpc>
                <a:spcPts val="2300"/>
              </a:lnSpc>
            </a:pPr>
            <a:r>
              <a:rPr lang="ja-JP" altLang="en-US" sz="2000" kern="100" dirty="0">
                <a:latin typeface="+mn-ea"/>
                <a:ea typeface="+mn-ea"/>
                <a:cs typeface="Times New Roman"/>
              </a:rPr>
              <a:t>　</a:t>
            </a:r>
            <a:r>
              <a:rPr lang="ja-JP" altLang="en-US" sz="2000" kern="100" dirty="0" err="1">
                <a:latin typeface="+mn-ea"/>
                <a:ea typeface="+mn-ea"/>
                <a:cs typeface="Times New Roman"/>
              </a:rPr>
              <a:t>ると</a:t>
            </a:r>
            <a:r>
              <a:rPr lang="ja-JP" altLang="en-US" sz="2000" kern="100" dirty="0">
                <a:latin typeface="+mn-ea"/>
                <a:ea typeface="+mn-ea"/>
                <a:cs typeface="Times New Roman"/>
              </a:rPr>
              <a:t>考えるが、中長期的な方向性を踏まえた、ある意味歴史的な改定が行われた。</a:t>
            </a:r>
            <a:endParaRPr lang="en-US" altLang="ja-JP" sz="2000" kern="100" dirty="0">
              <a:latin typeface="+mn-ea"/>
              <a:ea typeface="+mn-ea"/>
              <a:cs typeface="Times New Roman"/>
            </a:endParaRPr>
          </a:p>
        </p:txBody>
      </p:sp>
      <p:sp>
        <p:nvSpPr>
          <p:cNvPr id="9" name="Rectangle 7"/>
          <p:cNvSpPr>
            <a:spLocks noChangeArrowheads="1"/>
          </p:cNvSpPr>
          <p:nvPr/>
        </p:nvSpPr>
        <p:spPr bwMode="auto">
          <a:xfrm>
            <a:off x="165111" y="620688"/>
            <a:ext cx="9546631" cy="1656184"/>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200"/>
              </a:lnSpc>
              <a:spcBef>
                <a:spcPts val="0"/>
              </a:spcBef>
              <a:buNone/>
            </a:pPr>
            <a:r>
              <a:rPr lang="ja-JP" altLang="en-US" sz="2000" kern="100" dirty="0">
                <a:solidFill>
                  <a:prstClr val="black"/>
                </a:solidFill>
                <a:latin typeface="ＭＳ Ｐゴシック"/>
                <a:ea typeface="ＭＳ Ｐゴシック"/>
                <a:cs typeface="Times New Roman"/>
              </a:rPr>
              <a:t>（１）入院医療の評価体系の見直し</a:t>
            </a:r>
            <a:endParaRPr lang="en-US" altLang="ja-JP" sz="2000" kern="100" dirty="0">
              <a:solidFill>
                <a:prstClr val="black"/>
              </a:solidFill>
              <a:latin typeface="ＭＳ Ｐゴシック"/>
              <a:ea typeface="ＭＳ Ｐゴシック"/>
              <a:cs typeface="Times New Roman"/>
            </a:endParaRPr>
          </a:p>
          <a:p>
            <a:pPr>
              <a:lnSpc>
                <a:spcPts val="2200"/>
              </a:lnSpc>
              <a:spcBef>
                <a:spcPts val="0"/>
              </a:spcBef>
              <a:buNone/>
            </a:pPr>
            <a:r>
              <a:rPr lang="ja-JP" altLang="en-US" sz="2000" kern="100" dirty="0">
                <a:solidFill>
                  <a:prstClr val="black"/>
                </a:solidFill>
                <a:latin typeface="ＭＳ Ｐゴシック"/>
                <a:ea typeface="ＭＳ Ｐゴシック"/>
                <a:cs typeface="Times New Roman"/>
              </a:rPr>
              <a:t>（２）重症度、医療・看護必要度の判定基準の見直し</a:t>
            </a:r>
            <a:endParaRPr lang="en-US" altLang="ja-JP" sz="2000" kern="100" dirty="0">
              <a:solidFill>
                <a:prstClr val="black"/>
              </a:solidFill>
              <a:latin typeface="ＭＳ Ｐゴシック"/>
              <a:ea typeface="ＭＳ Ｐゴシック"/>
              <a:cs typeface="Times New Roman"/>
            </a:endParaRPr>
          </a:p>
          <a:p>
            <a:pPr>
              <a:lnSpc>
                <a:spcPts val="22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（３）医療資源の少ない地域に配慮した病床数要件の緩和</a:t>
            </a:r>
            <a:endParaRPr lang="en-US" altLang="ja-JP" sz="2000" kern="100" dirty="0">
              <a:solidFill>
                <a:prstClr val="black"/>
              </a:solidFill>
              <a:latin typeface="ＭＳ Ｐゴシック"/>
              <a:ea typeface="ＭＳ Ｐゴシック"/>
              <a:cs typeface="Times New Roman"/>
            </a:endParaRPr>
          </a:p>
          <a:p>
            <a:pPr>
              <a:lnSpc>
                <a:spcPts val="22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（４）診療実績データの提出対象の拡大</a:t>
            </a:r>
            <a:endParaRPr lang="en-US" altLang="ja-JP" sz="2000" kern="100" dirty="0">
              <a:solidFill>
                <a:prstClr val="black"/>
              </a:solidFill>
              <a:latin typeface="ＭＳ Ｐゴシック"/>
              <a:ea typeface="ＭＳ Ｐゴシック"/>
              <a:cs typeface="Times New Roman"/>
            </a:endParaRPr>
          </a:p>
          <a:p>
            <a:pPr>
              <a:lnSpc>
                <a:spcPts val="2200"/>
              </a:lnSpc>
              <a:spcBef>
                <a:spcPts val="0"/>
              </a:spcBef>
              <a:buFont typeface="Arial" charset="0"/>
              <a:buNone/>
            </a:pPr>
            <a:r>
              <a:rPr lang="ja-JP" altLang="en-US" sz="2000" kern="100" dirty="0">
                <a:solidFill>
                  <a:prstClr val="black"/>
                </a:solidFill>
                <a:latin typeface="ＭＳ Ｐゴシック"/>
                <a:ea typeface="ＭＳ Ｐゴシック"/>
                <a:cs typeface="Times New Roman"/>
              </a:rPr>
              <a:t>（５）ＤＰＣ制度の見直し　等</a:t>
            </a:r>
            <a:endParaRPr lang="ja-JP" altLang="ja-JP" sz="2000" kern="100" dirty="0">
              <a:solidFill>
                <a:prstClr val="black"/>
              </a:solidFill>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192</a:t>
            </a:fld>
            <a:endParaRPr lang="ja-JP" altLang="en-US" sz="1600" dirty="0">
              <a:solidFill>
                <a:prstClr val="black"/>
              </a:solidFill>
            </a:endParaRPr>
          </a:p>
        </p:txBody>
      </p:sp>
    </p:spTree>
    <p:extLst>
      <p:ext uri="{BB962C8B-B14F-4D97-AF65-F5344CB8AC3E}">
        <p14:creationId xmlns:p14="http://schemas.microsoft.com/office/powerpoint/2010/main" val="179482872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a:extLst>
              <a:ext uri="{FF2B5EF4-FFF2-40B4-BE49-F238E27FC236}">
                <a16:creationId xmlns="" xmlns:a16="http://schemas.microsoft.com/office/drawing/2014/main" id="{F6A497BC-E42D-452C-A477-3E277887EE6E}"/>
              </a:ext>
            </a:extLst>
          </p:cNvPr>
          <p:cNvSpPr>
            <a:spLocks noGrp="1"/>
          </p:cNvSpPr>
          <p:nvPr>
            <p:ph idx="1"/>
          </p:nvPr>
        </p:nvSpPr>
        <p:spPr>
          <a:xfrm>
            <a:off x="24473" y="996481"/>
            <a:ext cx="9842110" cy="1044220"/>
          </a:xfrm>
        </p:spPr>
        <p:txBody>
          <a:bodyPr>
            <a:noAutofit/>
          </a:bodyPr>
          <a:lstStyle/>
          <a:p>
            <a:pPr marL="176213" indent="-176213">
              <a:buNone/>
            </a:pPr>
            <a:r>
              <a:rPr lang="ja-JP" altLang="en-US" sz="1600" dirty="0">
                <a:latin typeface="ＭＳ Ｐゴシック" panose="020B0600070205080204" pitchFamily="50" charset="-128"/>
                <a:ea typeface="ＭＳ Ｐゴシック" panose="020B0600070205080204" pitchFamily="50" charset="-128"/>
                <a:cs typeface="メイリオ" panose="020B0604030504040204" pitchFamily="50" charset="-128"/>
              </a:rPr>
              <a:t>○　入院医療の評価の基本的な考え方としては、個々の患者の状態に応じて、適切に医療資源が投入され、より効果的・効率的に質の高い入院医療が提供されることが望ましい。</a:t>
            </a:r>
            <a:endParaRPr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76213" indent="-176213">
              <a:buNone/>
            </a:pPr>
            <a:r>
              <a:rPr lang="ja-JP" altLang="en-US" sz="1600" dirty="0">
                <a:latin typeface="ＭＳ Ｐゴシック" panose="020B0600070205080204" pitchFamily="50" charset="-128"/>
                <a:ea typeface="ＭＳ Ｐゴシック" panose="020B0600070205080204" pitchFamily="50" charset="-128"/>
                <a:cs typeface="メイリオ" panose="020B0604030504040204" pitchFamily="50" charset="-128"/>
              </a:rPr>
              <a:t>○　患者の状態や医療内容に応じた医療資源の投入がなされないと、非効率な医療となるおそれや、粗診粗療となるおそれがある。</a:t>
            </a:r>
            <a:endParaRPr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7" name="テキスト ボックス 6">
            <a:extLst>
              <a:ext uri="{FF2B5EF4-FFF2-40B4-BE49-F238E27FC236}">
                <a16:creationId xmlns="" xmlns:a16="http://schemas.microsoft.com/office/drawing/2014/main" id="{AB567B7F-7C70-4986-B862-0DA9518A3E4E}"/>
              </a:ext>
            </a:extLst>
          </p:cNvPr>
          <p:cNvSpPr txBox="1"/>
          <p:nvPr/>
        </p:nvSpPr>
        <p:spPr>
          <a:xfrm>
            <a:off x="1064568" y="2276872"/>
            <a:ext cx="369332" cy="2862322"/>
          </a:xfrm>
          <a:prstGeom prst="rect">
            <a:avLst/>
          </a:prstGeom>
          <a:noFill/>
        </p:spPr>
        <p:txBody>
          <a:bodyPr vert="eaVert" wrap="none" rtlCol="0">
            <a:spAutoFit/>
          </a:bodyPr>
          <a:lstStyle/>
          <a:p>
            <a:pPr defTabSz="685800"/>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医療ニーズ</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（患者の状態、医療内容等）</a:t>
            </a:r>
          </a:p>
        </p:txBody>
      </p:sp>
      <p:cxnSp>
        <p:nvCxnSpPr>
          <p:cNvPr id="10" name="直線矢印コネクタ 9">
            <a:extLst>
              <a:ext uri="{FF2B5EF4-FFF2-40B4-BE49-F238E27FC236}">
                <a16:creationId xmlns="" xmlns:a16="http://schemas.microsoft.com/office/drawing/2014/main" id="{E23E03FE-51E9-4254-B4A6-9DC870D9818B}"/>
              </a:ext>
            </a:extLst>
          </p:cNvPr>
          <p:cNvCxnSpPr>
            <a:cxnSpLocks/>
          </p:cNvCxnSpPr>
          <p:nvPr/>
        </p:nvCxnSpPr>
        <p:spPr>
          <a:xfrm flipH="1" flipV="1">
            <a:off x="1454784" y="2204868"/>
            <a:ext cx="68" cy="3914265"/>
          </a:xfrm>
          <a:prstGeom prst="straightConnector1">
            <a:avLst/>
          </a:prstGeom>
          <a:ln w="12700">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12" name="テキスト ボックス 11">
            <a:extLst>
              <a:ext uri="{FF2B5EF4-FFF2-40B4-BE49-F238E27FC236}">
                <a16:creationId xmlns="" xmlns:a16="http://schemas.microsoft.com/office/drawing/2014/main" id="{81803D3C-6255-45CC-9AE9-A4F5A89B639B}"/>
              </a:ext>
            </a:extLst>
          </p:cNvPr>
          <p:cNvSpPr txBox="1"/>
          <p:nvPr/>
        </p:nvSpPr>
        <p:spPr>
          <a:xfrm>
            <a:off x="6201135" y="5705045"/>
            <a:ext cx="3488854" cy="461665"/>
          </a:xfrm>
          <a:prstGeom prst="rect">
            <a:avLst/>
          </a:prstGeom>
          <a:noFill/>
        </p:spPr>
        <p:txBody>
          <a:bodyPr wrap="square" rtlCol="0">
            <a:spAutoFit/>
          </a:bodyPr>
          <a:lstStyle/>
          <a:p>
            <a:pPr algn="ctr" defTabSz="685800"/>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医療資源の投入量</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defTabSz="685800"/>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（職員配置</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医療提供等）</a:t>
            </a:r>
          </a:p>
        </p:txBody>
      </p:sp>
      <p:sp>
        <p:nvSpPr>
          <p:cNvPr id="15" name="テキスト ボックス 14">
            <a:extLst>
              <a:ext uri="{FF2B5EF4-FFF2-40B4-BE49-F238E27FC236}">
                <a16:creationId xmlns="" xmlns:a16="http://schemas.microsoft.com/office/drawing/2014/main" id="{27E3961A-EB37-4D75-9728-BBE279415AA6}"/>
              </a:ext>
            </a:extLst>
          </p:cNvPr>
          <p:cNvSpPr txBox="1"/>
          <p:nvPr/>
        </p:nvSpPr>
        <p:spPr>
          <a:xfrm>
            <a:off x="6033211" y="2761764"/>
            <a:ext cx="1728191" cy="523220"/>
          </a:xfrm>
          <a:prstGeom prst="rect">
            <a:avLst/>
          </a:prstGeom>
          <a:noFill/>
        </p:spPr>
        <p:txBody>
          <a:bodyPr wrap="square" rtlCol="0">
            <a:spAutoFit/>
          </a:bodyPr>
          <a:lstStyle/>
          <a:p>
            <a:pPr defTabSz="685800"/>
            <a:r>
              <a:rPr lang="ja-JP" altLang="en-US" sz="1400" b="1" dirty="0">
                <a:solidFill>
                  <a:srgbClr val="C00000"/>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急性期入院医療を提供する機能</a:t>
            </a:r>
          </a:p>
        </p:txBody>
      </p:sp>
      <p:sp>
        <p:nvSpPr>
          <p:cNvPr id="17" name="テキスト ボックス 16">
            <a:extLst>
              <a:ext uri="{FF2B5EF4-FFF2-40B4-BE49-F238E27FC236}">
                <a16:creationId xmlns="" xmlns:a16="http://schemas.microsoft.com/office/drawing/2014/main" id="{9D8BFEB8-A7E4-4B02-9016-73CF6A2A7050}"/>
              </a:ext>
            </a:extLst>
          </p:cNvPr>
          <p:cNvSpPr txBox="1"/>
          <p:nvPr/>
        </p:nvSpPr>
        <p:spPr>
          <a:xfrm>
            <a:off x="1936707" y="4843750"/>
            <a:ext cx="1911533" cy="738664"/>
          </a:xfrm>
          <a:prstGeom prst="rect">
            <a:avLst/>
          </a:prstGeom>
          <a:noFill/>
        </p:spPr>
        <p:txBody>
          <a:bodyPr wrap="square" rtlCol="0">
            <a:spAutoFit/>
          </a:bodyPr>
          <a:lstStyle/>
          <a:p>
            <a:pPr defTabSz="685800"/>
            <a:r>
              <a:rPr lang="ja-JP" altLang="en-US" sz="1400" b="1" dirty="0">
                <a:solidFill>
                  <a:srgbClr val="1F497D"/>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長期療養を要する患者への入院医療を提供する機能</a:t>
            </a:r>
          </a:p>
        </p:txBody>
      </p:sp>
      <p:cxnSp>
        <p:nvCxnSpPr>
          <p:cNvPr id="25" name="直線矢印コネクタ 24">
            <a:extLst>
              <a:ext uri="{FF2B5EF4-FFF2-40B4-BE49-F238E27FC236}">
                <a16:creationId xmlns="" xmlns:a16="http://schemas.microsoft.com/office/drawing/2014/main" id="{AD565357-2378-425A-9614-1739193027CE}"/>
              </a:ext>
            </a:extLst>
          </p:cNvPr>
          <p:cNvCxnSpPr>
            <a:cxnSpLocks/>
          </p:cNvCxnSpPr>
          <p:nvPr/>
        </p:nvCxnSpPr>
        <p:spPr>
          <a:xfrm flipV="1">
            <a:off x="1454781" y="6132002"/>
            <a:ext cx="6717328" cy="1"/>
          </a:xfrm>
          <a:prstGeom prst="straightConnector1">
            <a:avLst/>
          </a:prstGeom>
          <a:ln w="12700">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6" name="四角形: 角を丸くする 1">
            <a:extLst>
              <a:ext uri="{FF2B5EF4-FFF2-40B4-BE49-F238E27FC236}">
                <a16:creationId xmlns="" xmlns:a16="http://schemas.microsoft.com/office/drawing/2014/main" id="{B649DAA5-0D98-4973-B2B0-8E8598DA55D3}"/>
              </a:ext>
            </a:extLst>
          </p:cNvPr>
          <p:cNvSpPr/>
          <p:nvPr/>
        </p:nvSpPr>
        <p:spPr>
          <a:xfrm>
            <a:off x="4524520" y="6196504"/>
            <a:ext cx="3478115" cy="97793"/>
          </a:xfrm>
          <a:prstGeom prst="round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テキスト ボックス 26">
            <a:extLst>
              <a:ext uri="{FF2B5EF4-FFF2-40B4-BE49-F238E27FC236}">
                <a16:creationId xmlns="" xmlns:a16="http://schemas.microsoft.com/office/drawing/2014/main" id="{8EDE0EE2-B167-4107-9575-1B75275DD3AF}"/>
              </a:ext>
            </a:extLst>
          </p:cNvPr>
          <p:cNvSpPr txBox="1"/>
          <p:nvPr/>
        </p:nvSpPr>
        <p:spPr>
          <a:xfrm>
            <a:off x="5817108" y="6141212"/>
            <a:ext cx="800219" cy="276999"/>
          </a:xfrm>
          <a:prstGeom prst="rect">
            <a:avLst/>
          </a:prstGeom>
          <a:noFill/>
        </p:spPr>
        <p:txBody>
          <a:bodyPr wrap="none" rtlCol="0">
            <a:spAutoFit/>
          </a:bodyPr>
          <a:lstStyle/>
          <a:p>
            <a:pPr defTabSz="685800"/>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一般病床</a:t>
            </a:r>
          </a:p>
        </p:txBody>
      </p:sp>
      <p:sp>
        <p:nvSpPr>
          <p:cNvPr id="32" name="四角形: 角を丸くする 54">
            <a:extLst>
              <a:ext uri="{FF2B5EF4-FFF2-40B4-BE49-F238E27FC236}">
                <a16:creationId xmlns="" xmlns:a16="http://schemas.microsoft.com/office/drawing/2014/main" id="{B9312C9B-D2CE-460F-A64F-F4545303EC2B}"/>
              </a:ext>
            </a:extLst>
          </p:cNvPr>
          <p:cNvSpPr/>
          <p:nvPr/>
        </p:nvSpPr>
        <p:spPr>
          <a:xfrm>
            <a:off x="1454781" y="6198981"/>
            <a:ext cx="2946838" cy="94958"/>
          </a:xfrm>
          <a:prstGeom prst="round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a:extLst>
              <a:ext uri="{FF2B5EF4-FFF2-40B4-BE49-F238E27FC236}">
                <a16:creationId xmlns="" xmlns:a16="http://schemas.microsoft.com/office/drawing/2014/main" id="{5F9B71F2-20EB-4E4A-8FDA-E8AF364FC671}"/>
              </a:ext>
            </a:extLst>
          </p:cNvPr>
          <p:cNvSpPr txBox="1"/>
          <p:nvPr/>
        </p:nvSpPr>
        <p:spPr>
          <a:xfrm>
            <a:off x="2432727" y="6152835"/>
            <a:ext cx="800219" cy="276999"/>
          </a:xfrm>
          <a:prstGeom prst="rect">
            <a:avLst/>
          </a:prstGeom>
          <a:noFill/>
        </p:spPr>
        <p:txBody>
          <a:bodyPr wrap="none" rtlCol="0">
            <a:spAutoFit/>
          </a:bodyPr>
          <a:lstStyle/>
          <a:p>
            <a:pPr defTabSz="685800"/>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療養病床</a:t>
            </a:r>
          </a:p>
        </p:txBody>
      </p:sp>
      <p:sp>
        <p:nvSpPr>
          <p:cNvPr id="47" name="テキスト ボックス 46">
            <a:extLst>
              <a:ext uri="{FF2B5EF4-FFF2-40B4-BE49-F238E27FC236}">
                <a16:creationId xmlns="" xmlns:a16="http://schemas.microsoft.com/office/drawing/2014/main" id="{B3BED4D6-4954-41DA-BAA1-DD3A8F0029E5}"/>
              </a:ext>
            </a:extLst>
          </p:cNvPr>
          <p:cNvSpPr txBox="1"/>
          <p:nvPr/>
        </p:nvSpPr>
        <p:spPr>
          <a:xfrm>
            <a:off x="6345420" y="4694856"/>
            <a:ext cx="2551491" cy="646331"/>
          </a:xfrm>
          <a:prstGeom prst="rect">
            <a:avLst/>
          </a:prstGeom>
          <a:ln>
            <a:noFill/>
            <a:prstDash val="dash"/>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医療ニーズが低い患者に多くの医療資源を投入すると非効率な医療となるおそれ</a:t>
            </a:r>
          </a:p>
        </p:txBody>
      </p:sp>
      <p:sp>
        <p:nvSpPr>
          <p:cNvPr id="48" name="テキスト ボックス 47">
            <a:extLst>
              <a:ext uri="{FF2B5EF4-FFF2-40B4-BE49-F238E27FC236}">
                <a16:creationId xmlns="" xmlns:a16="http://schemas.microsoft.com/office/drawing/2014/main" id="{D5F540D1-49CD-427A-9FCB-F39BD7ED349F}"/>
              </a:ext>
            </a:extLst>
          </p:cNvPr>
          <p:cNvSpPr txBox="1"/>
          <p:nvPr/>
        </p:nvSpPr>
        <p:spPr>
          <a:xfrm>
            <a:off x="2281781" y="2751569"/>
            <a:ext cx="2805982" cy="646331"/>
          </a:xfrm>
          <a:prstGeom prst="rect">
            <a:avLst/>
          </a:prstGeom>
          <a:noFill/>
          <a:ln>
            <a:noFill/>
            <a:prstDash val="dash"/>
          </a:ln>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医療ニーズが高い患者に必要な医療資源が投入されないと粗診粗療となるおそれ</a:t>
            </a:r>
          </a:p>
        </p:txBody>
      </p:sp>
      <p:sp>
        <p:nvSpPr>
          <p:cNvPr id="8" name="円/楕円 7"/>
          <p:cNvSpPr/>
          <p:nvPr/>
        </p:nvSpPr>
        <p:spPr>
          <a:xfrm rot="20064192">
            <a:off x="6323688" y="4358281"/>
            <a:ext cx="2697748" cy="935329"/>
          </a:xfrm>
          <a:prstGeom prst="ellipse">
            <a:avLst/>
          </a:prstGeom>
          <a:noFill/>
          <a:ln>
            <a:solidFill>
              <a:srgbClr val="92D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9" name="円/楕円 8"/>
          <p:cNvSpPr/>
          <p:nvPr/>
        </p:nvSpPr>
        <p:spPr>
          <a:xfrm rot="20122525">
            <a:off x="2428187" y="2583823"/>
            <a:ext cx="2774992" cy="769883"/>
          </a:xfrm>
          <a:prstGeom prst="ellipse">
            <a:avLst/>
          </a:prstGeom>
          <a:noFill/>
          <a:ln>
            <a:solidFill>
              <a:srgbClr val="92D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4" name="角丸四角形 3"/>
          <p:cNvSpPr/>
          <p:nvPr/>
        </p:nvSpPr>
        <p:spPr>
          <a:xfrm>
            <a:off x="1904229" y="4694689"/>
            <a:ext cx="1911451" cy="1010190"/>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34" name="角丸四角形 33"/>
          <p:cNvSpPr/>
          <p:nvPr/>
        </p:nvSpPr>
        <p:spPr>
          <a:xfrm>
            <a:off x="5832863" y="2544736"/>
            <a:ext cx="1944216" cy="884530"/>
          </a:xfrm>
          <a:prstGeom prst="round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5" name="テキスト ボックス 4"/>
          <p:cNvSpPr txBox="1"/>
          <p:nvPr/>
        </p:nvSpPr>
        <p:spPr>
          <a:xfrm>
            <a:off x="7525205" y="3798572"/>
            <a:ext cx="1415772" cy="461665"/>
          </a:xfrm>
          <a:prstGeom prst="rect">
            <a:avLst/>
          </a:prstGeom>
          <a:noFill/>
        </p:spPr>
        <p:txBody>
          <a:bodyPr wrap="none" rtlCol="0">
            <a:spAutoFit/>
          </a:bodyPr>
          <a:lstStyle/>
          <a:p>
            <a:pPr defTabSz="685800"/>
            <a:r>
              <a:rPr lang="ja-JP" altLang="en-US" sz="1200" b="1" dirty="0">
                <a:solidFill>
                  <a:prstClr val="black"/>
                </a:solidFill>
                <a:latin typeface="メイリオ" panose="020B0604030504040204" pitchFamily="50" charset="-128"/>
                <a:ea typeface="メイリオ" panose="020B0604030504040204" pitchFamily="50" charset="-128"/>
              </a:rPr>
              <a:t>医療資源（高）</a:t>
            </a:r>
            <a:endParaRPr lang="en-US" altLang="ja-JP" sz="1200" b="1" dirty="0">
              <a:solidFill>
                <a:prstClr val="black"/>
              </a:solidFill>
              <a:latin typeface="メイリオ" panose="020B0604030504040204" pitchFamily="50" charset="-128"/>
              <a:ea typeface="メイリオ" panose="020B0604030504040204" pitchFamily="50" charset="-128"/>
            </a:endParaRPr>
          </a:p>
          <a:p>
            <a:pPr defTabSz="685800"/>
            <a:r>
              <a:rPr lang="ja-JP" altLang="en-US" sz="1200" b="1" dirty="0">
                <a:solidFill>
                  <a:prstClr val="black"/>
                </a:solidFill>
                <a:latin typeface="メイリオ" panose="020B0604030504040204" pitchFamily="50" charset="-128"/>
                <a:ea typeface="メイリオ" panose="020B0604030504040204" pitchFamily="50" charset="-128"/>
              </a:rPr>
              <a:t>医療ニーズ（低）</a:t>
            </a:r>
          </a:p>
        </p:txBody>
      </p:sp>
      <p:sp>
        <p:nvSpPr>
          <p:cNvPr id="43" name="角丸四角形 42"/>
          <p:cNvSpPr/>
          <p:nvPr/>
        </p:nvSpPr>
        <p:spPr>
          <a:xfrm>
            <a:off x="3815769" y="3615562"/>
            <a:ext cx="2017183" cy="965566"/>
          </a:xfrm>
          <a:prstGeom prst="roundRect">
            <a:avLst/>
          </a:prstGeom>
          <a:solidFill>
            <a:schemeClr val="bg1"/>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44" name="テキスト ボックス 43">
            <a:extLst>
              <a:ext uri="{FF2B5EF4-FFF2-40B4-BE49-F238E27FC236}">
                <a16:creationId xmlns="" xmlns:a16="http://schemas.microsoft.com/office/drawing/2014/main" id="{C825F3F4-17F6-48ED-BAC6-ACB3E0022C6A}"/>
              </a:ext>
            </a:extLst>
          </p:cNvPr>
          <p:cNvSpPr txBox="1"/>
          <p:nvPr/>
        </p:nvSpPr>
        <p:spPr>
          <a:xfrm>
            <a:off x="3765967" y="3753842"/>
            <a:ext cx="2148174" cy="738664"/>
          </a:xfrm>
          <a:prstGeom prst="rect">
            <a:avLst/>
          </a:prstGeom>
          <a:noFill/>
        </p:spPr>
        <p:txBody>
          <a:bodyPr wrap="square" rtlCol="0">
            <a:spAutoFit/>
          </a:bodyPr>
          <a:lstStyle/>
          <a:p>
            <a:pPr algn="ctr" defTabSz="685800"/>
            <a:r>
              <a:rPr lang="ja-JP" altLang="en-US" sz="1400" b="1" dirty="0">
                <a:solidFill>
                  <a:srgbClr val="00B050"/>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集中的なリハビリテーションの提供や自宅等への退院支援機能</a:t>
            </a:r>
          </a:p>
        </p:txBody>
      </p:sp>
      <p:sp>
        <p:nvSpPr>
          <p:cNvPr id="45" name="テキスト ボックス 44"/>
          <p:cNvSpPr txBox="1"/>
          <p:nvPr/>
        </p:nvSpPr>
        <p:spPr>
          <a:xfrm>
            <a:off x="1904229" y="3543554"/>
            <a:ext cx="1415772" cy="461665"/>
          </a:xfrm>
          <a:prstGeom prst="rect">
            <a:avLst/>
          </a:prstGeom>
          <a:noFill/>
        </p:spPr>
        <p:txBody>
          <a:bodyPr wrap="none" rtlCol="0">
            <a:spAutoFit/>
          </a:bodyPr>
          <a:lstStyle/>
          <a:p>
            <a:pPr defTabSz="685800"/>
            <a:r>
              <a:rPr lang="ja-JP" altLang="en-US" sz="1200" b="1" dirty="0">
                <a:solidFill>
                  <a:prstClr val="black"/>
                </a:solidFill>
                <a:latin typeface="メイリオ" panose="020B0604030504040204" pitchFamily="50" charset="-128"/>
                <a:ea typeface="メイリオ" panose="020B0604030504040204" pitchFamily="50" charset="-128"/>
              </a:rPr>
              <a:t>医療資源（低）</a:t>
            </a:r>
            <a:endParaRPr lang="en-US" altLang="ja-JP" sz="1200" b="1" dirty="0">
              <a:solidFill>
                <a:prstClr val="black"/>
              </a:solidFill>
              <a:latin typeface="メイリオ" panose="020B0604030504040204" pitchFamily="50" charset="-128"/>
              <a:ea typeface="メイリオ" panose="020B0604030504040204" pitchFamily="50" charset="-128"/>
            </a:endParaRPr>
          </a:p>
          <a:p>
            <a:pPr defTabSz="685800"/>
            <a:r>
              <a:rPr lang="ja-JP" altLang="en-US" sz="1200" b="1" dirty="0">
                <a:solidFill>
                  <a:prstClr val="black"/>
                </a:solidFill>
                <a:latin typeface="メイリオ" panose="020B0604030504040204" pitchFamily="50" charset="-128"/>
                <a:ea typeface="メイリオ" panose="020B0604030504040204" pitchFamily="50" charset="-128"/>
              </a:rPr>
              <a:t>医療ニーズ（高）</a:t>
            </a:r>
          </a:p>
        </p:txBody>
      </p:sp>
      <p:sp>
        <p:nvSpPr>
          <p:cNvPr id="29" name="Rectangle 2"/>
          <p:cNvSpPr txBox="1">
            <a:spLocks noChangeArrowheads="1"/>
          </p:cNvSpPr>
          <p:nvPr/>
        </p:nvSpPr>
        <p:spPr>
          <a:xfrm>
            <a:off x="184790" y="486904"/>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入院医療の評価の基本的な考え方　（イメージ）</a:t>
            </a:r>
          </a:p>
        </p:txBody>
      </p:sp>
      <p:sp>
        <p:nvSpPr>
          <p:cNvPr id="31" name="Rectangle 2"/>
          <p:cNvSpPr>
            <a:spLocks noChangeArrowheads="1"/>
          </p:cNvSpPr>
          <p:nvPr/>
        </p:nvSpPr>
        <p:spPr bwMode="auto">
          <a:xfrm>
            <a:off x="194414" y="23429"/>
            <a:ext cx="9517327" cy="45324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７．医療機能や患者の状態に応じた入院医療の評価</a:t>
            </a:r>
          </a:p>
        </p:txBody>
      </p:sp>
      <p:sp>
        <p:nvSpPr>
          <p:cNvPr id="3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193</a:t>
            </a:fld>
            <a:endParaRPr lang="ja-JP" altLang="en-US" sz="1600" dirty="0">
              <a:solidFill>
                <a:prstClr val="black"/>
              </a:solidFill>
              <a:latin typeface="Calibri"/>
              <a:ea typeface="ＭＳ Ｐゴシック"/>
            </a:endParaRPr>
          </a:p>
        </p:txBody>
      </p:sp>
    </p:spTree>
    <p:extLst>
      <p:ext uri="{BB962C8B-B14F-4D97-AF65-F5344CB8AC3E}">
        <p14:creationId xmlns:p14="http://schemas.microsoft.com/office/powerpoint/2010/main" val="375426612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452786"/>
            <a:ext cx="9689654" cy="4828374"/>
          </a:xfrm>
          <a:prstGeom prst="rect">
            <a:avLst/>
          </a:prstGeom>
          <a:noFill/>
          <a:ln w="9525">
            <a:solidFill>
              <a:schemeClr val="tx1"/>
            </a:solidFill>
            <a:miter lim="800000"/>
            <a:headEnd/>
            <a:tailEnd/>
          </a:ln>
        </p:spPr>
        <p:txBody>
          <a:bodyPr/>
          <a:lstStyle/>
          <a:p>
            <a:pPr marL="361950" indent="-180975">
              <a:spcBef>
                <a:spcPts val="1200"/>
              </a:spcBef>
              <a:defRPr/>
            </a:pPr>
            <a:r>
              <a:rPr lang="ja-JP" altLang="en-US" dirty="0">
                <a:solidFill>
                  <a:prstClr val="black"/>
                </a:solidFill>
                <a:latin typeface="ＭＳ Ｐゴシック"/>
              </a:rPr>
              <a:t>①　一般病棟入院基本料</a:t>
            </a:r>
            <a:endParaRPr lang="en-US" altLang="ja-JP" dirty="0">
              <a:solidFill>
                <a:prstClr val="black"/>
              </a:solidFill>
              <a:latin typeface="ＭＳ Ｐゴシック"/>
            </a:endParaRPr>
          </a:p>
          <a:p>
            <a:pPr marL="361950" indent="-180975">
              <a:spcBef>
                <a:spcPts val="600"/>
              </a:spcBef>
              <a:defRPr/>
            </a:pPr>
            <a:r>
              <a:rPr lang="ja-JP" altLang="en-US" sz="1400" dirty="0">
                <a:solidFill>
                  <a:prstClr val="black"/>
                </a:solidFill>
                <a:latin typeface="ＭＳ Ｐゴシック"/>
              </a:rPr>
              <a:t>　・　一般病棟入院基本料（７対１、</a:t>
            </a:r>
            <a:r>
              <a:rPr lang="en-US" altLang="ja-JP" sz="1400" dirty="0">
                <a:solidFill>
                  <a:prstClr val="black"/>
                </a:solidFill>
                <a:latin typeface="ＭＳ Ｐゴシック"/>
              </a:rPr>
              <a:t>10</a:t>
            </a:r>
            <a:r>
              <a:rPr lang="ja-JP" altLang="en-US" sz="1400" dirty="0">
                <a:solidFill>
                  <a:prstClr val="black"/>
                </a:solidFill>
                <a:latin typeface="ＭＳ Ｐゴシック"/>
              </a:rPr>
              <a:t>対１、</a:t>
            </a:r>
            <a:r>
              <a:rPr lang="en-US" altLang="ja-JP" sz="1400" dirty="0">
                <a:solidFill>
                  <a:prstClr val="black"/>
                </a:solidFill>
                <a:latin typeface="ＭＳ Ｐゴシック"/>
              </a:rPr>
              <a:t>13</a:t>
            </a:r>
            <a:r>
              <a:rPr lang="ja-JP" altLang="en-US" sz="1400" dirty="0">
                <a:solidFill>
                  <a:prstClr val="black"/>
                </a:solidFill>
                <a:latin typeface="ＭＳ Ｐゴシック"/>
              </a:rPr>
              <a:t>対１、</a:t>
            </a:r>
            <a:r>
              <a:rPr lang="en-US" altLang="ja-JP" sz="1400" dirty="0">
                <a:solidFill>
                  <a:prstClr val="black"/>
                </a:solidFill>
                <a:latin typeface="ＭＳ Ｐゴシック"/>
              </a:rPr>
              <a:t>15</a:t>
            </a:r>
            <a:r>
              <a:rPr lang="ja-JP" altLang="en-US" sz="1400" dirty="0">
                <a:solidFill>
                  <a:prstClr val="black"/>
                </a:solidFill>
                <a:latin typeface="ＭＳ Ｐゴシック"/>
              </a:rPr>
              <a:t>対１）について再編・統合し、新たに、急性期一般入院基本料、地域一般入院基本料とする。また、急性期一般入院基本料の段階的な評価については、</a:t>
            </a:r>
            <a:r>
              <a:rPr lang="ja-JP" altLang="en-US" sz="1400" b="1" u="sng" dirty="0">
                <a:solidFill>
                  <a:srgbClr val="0070C0"/>
                </a:solidFill>
                <a:latin typeface="ＭＳ Ｐゴシック"/>
              </a:rPr>
              <a:t>現行の７対１一般病棟と </a:t>
            </a:r>
            <a:r>
              <a:rPr lang="en-US" altLang="ja-JP" sz="1400" b="1" u="sng" dirty="0">
                <a:solidFill>
                  <a:srgbClr val="0070C0"/>
                </a:solidFill>
                <a:latin typeface="ＭＳ Ｐゴシック"/>
              </a:rPr>
              <a:t>10</a:t>
            </a:r>
            <a:r>
              <a:rPr lang="ja-JP" altLang="en-US" sz="1400" b="1" u="sng" dirty="0">
                <a:solidFill>
                  <a:srgbClr val="0070C0"/>
                </a:solidFill>
                <a:latin typeface="ＭＳ Ｐゴシック"/>
              </a:rPr>
              <a:t>対１一般病棟との中間の評価を設定</a:t>
            </a:r>
            <a:r>
              <a:rPr lang="ja-JP" altLang="en-US" sz="1400" dirty="0">
                <a:solidFill>
                  <a:prstClr val="black"/>
                </a:solidFill>
                <a:latin typeface="ＭＳ Ｐゴシック"/>
              </a:rPr>
              <a:t>する。</a:t>
            </a:r>
            <a:endParaRPr lang="en-US" altLang="ja-JP" sz="1400" dirty="0">
              <a:solidFill>
                <a:prstClr val="black"/>
              </a:solidFill>
              <a:latin typeface="ＭＳ Ｐゴシック"/>
            </a:endParaRPr>
          </a:p>
          <a:p>
            <a:pPr marL="355600" indent="-177800">
              <a:spcBef>
                <a:spcPts val="1500"/>
              </a:spcBef>
              <a:defRPr/>
            </a:pPr>
            <a:r>
              <a:rPr lang="ja-JP" altLang="en-US" dirty="0">
                <a:solidFill>
                  <a:prstClr val="black"/>
                </a:solidFill>
                <a:latin typeface="ＭＳ Ｐゴシック"/>
              </a:rPr>
              <a:t>②　</a:t>
            </a:r>
            <a:r>
              <a:rPr lang="ja-JP" altLang="en-US" dirty="0">
                <a:solidFill>
                  <a:prstClr val="black"/>
                </a:solidFill>
              </a:rPr>
              <a:t>地域包括ケア病棟入院料</a:t>
            </a:r>
            <a:endParaRPr lang="en-US" altLang="ja-JP" dirty="0">
              <a:solidFill>
                <a:prstClr val="black"/>
              </a:solidFill>
            </a:endParaRPr>
          </a:p>
          <a:p>
            <a:pPr marL="361950" indent="-180975">
              <a:spcBef>
                <a:spcPts val="600"/>
              </a:spcBef>
              <a:defRPr/>
            </a:pPr>
            <a:r>
              <a:rPr lang="ja-JP" altLang="en-US" sz="1400" dirty="0">
                <a:solidFill>
                  <a:prstClr val="black"/>
                </a:solidFill>
                <a:latin typeface="ＭＳ Ｐゴシック"/>
              </a:rPr>
              <a:t>　・　</a:t>
            </a:r>
            <a:r>
              <a:rPr lang="ja-JP" altLang="ja-JP" sz="1400" dirty="0">
                <a:solidFill>
                  <a:prstClr val="black"/>
                </a:solidFill>
              </a:rPr>
              <a:t>基本的な評価部分と</a:t>
            </a:r>
            <a:r>
              <a:rPr lang="ja-JP" altLang="ja-JP" sz="1400" b="1" u="sng" dirty="0">
                <a:solidFill>
                  <a:srgbClr val="0070C0"/>
                </a:solidFill>
              </a:rPr>
              <a:t>在宅医療の提供等の診療実績に係る</a:t>
            </a:r>
            <a:r>
              <a:rPr lang="ja-JP" altLang="en-US" sz="1400" b="1" u="sng" dirty="0">
                <a:solidFill>
                  <a:srgbClr val="0070C0"/>
                </a:solidFill>
              </a:rPr>
              <a:t>実績</a:t>
            </a:r>
            <a:r>
              <a:rPr lang="ja-JP" altLang="ja-JP" sz="1400" b="1" u="sng" dirty="0">
                <a:solidFill>
                  <a:srgbClr val="0070C0"/>
                </a:solidFill>
              </a:rPr>
              <a:t>部分</a:t>
            </a:r>
            <a:r>
              <a:rPr lang="ja-JP" altLang="ja-JP" sz="1400" dirty="0">
                <a:solidFill>
                  <a:prstClr val="black"/>
                </a:solidFill>
              </a:rPr>
              <a:t>とを組み合わせた体系に見直すとともに、在宅医療や介護サービスの提供等の地域で求められる多様な役割・機能を果たしている医療機関を評価する</a:t>
            </a:r>
            <a:r>
              <a:rPr lang="ja-JP" altLang="en-US" sz="1400" dirty="0">
                <a:solidFill>
                  <a:prstClr val="black"/>
                </a:solidFill>
                <a:latin typeface="ＭＳ Ｐゴシック"/>
              </a:rPr>
              <a:t>。</a:t>
            </a:r>
            <a:endParaRPr lang="en-US" altLang="ja-JP" sz="1400" dirty="0">
              <a:solidFill>
                <a:prstClr val="black"/>
              </a:solidFill>
              <a:latin typeface="ＭＳ Ｐゴシック"/>
            </a:endParaRPr>
          </a:p>
          <a:p>
            <a:pPr marL="355600" indent="-177800">
              <a:spcBef>
                <a:spcPts val="1500"/>
              </a:spcBef>
              <a:defRPr/>
            </a:pPr>
            <a:r>
              <a:rPr lang="ja-JP" altLang="en-US" dirty="0">
                <a:solidFill>
                  <a:prstClr val="black"/>
                </a:solidFill>
                <a:latin typeface="ＭＳ Ｐゴシック"/>
              </a:rPr>
              <a:t>③　回復期リハビリテーション病棟入院料</a:t>
            </a:r>
            <a:endParaRPr lang="en-US" altLang="ja-JP" dirty="0">
              <a:solidFill>
                <a:prstClr val="black"/>
              </a:solidFill>
              <a:latin typeface="ＭＳ Ｐゴシック"/>
            </a:endParaRPr>
          </a:p>
          <a:p>
            <a:pPr marL="355600" indent="-177800">
              <a:spcBef>
                <a:spcPts val="600"/>
              </a:spcBef>
              <a:defRPr/>
            </a:pPr>
            <a:r>
              <a:rPr lang="ja-JP" altLang="en-US" sz="1400" dirty="0">
                <a:solidFill>
                  <a:prstClr val="black"/>
                </a:solidFill>
                <a:latin typeface="ＭＳ Ｐゴシック"/>
              </a:rPr>
              <a:t>　・　回復期リハビリテーション病棟入院料の</a:t>
            </a:r>
            <a:r>
              <a:rPr lang="ja-JP" altLang="en-US" sz="1400" b="1" u="sng" dirty="0">
                <a:solidFill>
                  <a:srgbClr val="0070C0"/>
                </a:solidFill>
                <a:latin typeface="ＭＳ Ｐゴシック"/>
              </a:rPr>
              <a:t>評価体系にリハビリテーションの実績指数</a:t>
            </a:r>
            <a:r>
              <a:rPr lang="ja-JP" altLang="en-US" sz="1400" dirty="0">
                <a:solidFill>
                  <a:prstClr val="black"/>
                </a:solidFill>
                <a:latin typeface="ＭＳ Ｐゴシック"/>
              </a:rPr>
              <a:t>（回復期リハビリテーション病棟における１日あたりのＦＩＭ得点の改善度を、患者の入棟時の状態を踏まえて指数化したもの）</a:t>
            </a:r>
            <a:r>
              <a:rPr lang="ja-JP" altLang="en-US" sz="1400" b="1" u="sng" dirty="0">
                <a:solidFill>
                  <a:srgbClr val="0070C0"/>
                </a:solidFill>
                <a:latin typeface="ＭＳ Ｐゴシック"/>
              </a:rPr>
              <a:t>を組み込む</a:t>
            </a:r>
            <a:r>
              <a:rPr lang="ja-JP" altLang="en-US" sz="1400" dirty="0">
                <a:solidFill>
                  <a:prstClr val="black"/>
                </a:solidFill>
                <a:latin typeface="ＭＳ Ｐゴシック"/>
              </a:rPr>
              <a:t>。</a:t>
            </a:r>
            <a:endParaRPr lang="en-US" altLang="ja-JP" sz="1400" dirty="0">
              <a:solidFill>
                <a:prstClr val="black"/>
              </a:solidFill>
              <a:latin typeface="ＭＳ Ｐゴシック"/>
            </a:endParaRPr>
          </a:p>
          <a:p>
            <a:pPr marL="355600" indent="-177800">
              <a:spcBef>
                <a:spcPts val="1500"/>
              </a:spcBef>
              <a:defRPr/>
            </a:pPr>
            <a:r>
              <a:rPr lang="ja-JP" altLang="en-US" dirty="0">
                <a:solidFill>
                  <a:prstClr val="black"/>
                </a:solidFill>
                <a:latin typeface="ＭＳ Ｐゴシック"/>
              </a:rPr>
              <a:t>④　療養病棟入院基本料</a:t>
            </a:r>
            <a:endParaRPr lang="en-US" altLang="ja-JP" dirty="0">
              <a:solidFill>
                <a:prstClr val="black"/>
              </a:solidFill>
              <a:latin typeface="ＭＳ Ｐゴシック"/>
            </a:endParaRPr>
          </a:p>
          <a:p>
            <a:pPr marL="355600" indent="-177800">
              <a:spcBef>
                <a:spcPts val="600"/>
              </a:spcBef>
              <a:defRPr/>
            </a:pPr>
            <a:r>
              <a:rPr lang="ja-JP" altLang="en-US" sz="1400" dirty="0">
                <a:solidFill>
                  <a:prstClr val="black"/>
                </a:solidFill>
                <a:latin typeface="ＭＳ Ｐゴシック"/>
              </a:rPr>
              <a:t>　・　</a:t>
            </a:r>
            <a:r>
              <a:rPr lang="en-US" altLang="ja-JP" sz="1400" dirty="0">
                <a:solidFill>
                  <a:prstClr val="black"/>
                </a:solidFill>
                <a:latin typeface="ＭＳ Ｐゴシック"/>
              </a:rPr>
              <a:t>20</a:t>
            </a:r>
            <a:r>
              <a:rPr lang="ja-JP" altLang="en-US" sz="1400" dirty="0">
                <a:solidFill>
                  <a:prstClr val="black"/>
                </a:solidFill>
                <a:latin typeface="ＭＳ Ｐゴシック"/>
              </a:rPr>
              <a:t>対１看護職員配置を要件とした療養病棟入院料に一本化することとし、</a:t>
            </a:r>
            <a:r>
              <a:rPr lang="ja-JP" altLang="en-US" sz="1400" b="1" u="sng" dirty="0">
                <a:solidFill>
                  <a:srgbClr val="0070C0"/>
                </a:solidFill>
                <a:latin typeface="ＭＳ Ｐゴシック"/>
              </a:rPr>
              <a:t>医療区分２・３の該当患者割合に応じた２段階の評価</a:t>
            </a:r>
            <a:r>
              <a:rPr lang="ja-JP" altLang="en-US" sz="1400" dirty="0">
                <a:solidFill>
                  <a:prstClr val="black"/>
                </a:solidFill>
                <a:latin typeface="ＭＳ Ｐゴシック"/>
              </a:rPr>
              <a:t>に見直す。</a:t>
            </a:r>
            <a:endParaRPr lang="en-US" altLang="ja-JP" sz="1400" dirty="0">
              <a:solidFill>
                <a:prstClr val="black"/>
              </a:solidFill>
              <a:latin typeface="ＭＳ Ｐゴシック"/>
            </a:endParaRPr>
          </a:p>
          <a:p>
            <a:pPr marL="355600" indent="-177800">
              <a:spcBef>
                <a:spcPts val="600"/>
              </a:spcBef>
              <a:defRPr/>
            </a:pPr>
            <a:r>
              <a:rPr lang="ja-JP" altLang="en-US" sz="1400" dirty="0">
                <a:solidFill>
                  <a:prstClr val="black"/>
                </a:solidFill>
                <a:latin typeface="ＭＳ Ｐゴシック"/>
              </a:rPr>
              <a:t>　・　現行の療養病棟入院基本料２（</a:t>
            </a:r>
            <a:r>
              <a:rPr lang="en-US" altLang="ja-JP" sz="1400" dirty="0">
                <a:solidFill>
                  <a:prstClr val="black"/>
                </a:solidFill>
                <a:latin typeface="ＭＳ Ｐゴシック"/>
              </a:rPr>
              <a:t> 25</a:t>
            </a:r>
            <a:r>
              <a:rPr lang="ja-JP" altLang="en-US" sz="1400" dirty="0">
                <a:solidFill>
                  <a:prstClr val="black"/>
                </a:solidFill>
                <a:latin typeface="ＭＳ Ｐゴシック"/>
              </a:rPr>
              <a:t>対１看護職員配置）については、医療療養病床に係る医療法上の人員配置標準の経過措置の見直し方針を踏まえ、療養病棟入院料の経過措置と位置付け、最終的な経過措置の終了時期は次回改定時に改めて検討することとし、経過措置期間をまずは２年間と設定する。</a:t>
            </a:r>
            <a:endParaRPr lang="en-US" altLang="ja-JP" sz="1400" dirty="0">
              <a:solidFill>
                <a:prstClr val="black"/>
              </a:solidFill>
              <a:latin typeface="ＭＳ Ｐゴシック"/>
            </a:endParaRPr>
          </a:p>
        </p:txBody>
      </p:sp>
      <p:sp>
        <p:nvSpPr>
          <p:cNvPr id="11" name="Rectangle 2"/>
          <p:cNvSpPr txBox="1">
            <a:spLocks noChangeArrowheads="1"/>
          </p:cNvSpPr>
          <p:nvPr/>
        </p:nvSpPr>
        <p:spPr>
          <a:xfrm>
            <a:off x="175100" y="430503"/>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200" kern="0" dirty="0">
                <a:solidFill>
                  <a:prstClr val="black"/>
                </a:solidFill>
                <a:latin typeface="ＭＳ Ｐゴシック" panose="020B0600070205080204" pitchFamily="50" charset="-128"/>
              </a:rPr>
              <a:t>一般病棟入院基本料等の評価体系の見直し</a:t>
            </a:r>
          </a:p>
        </p:txBody>
      </p:sp>
      <p:sp>
        <p:nvSpPr>
          <p:cNvPr id="3" name="正方形/長方形 2"/>
          <p:cNvSpPr/>
          <p:nvPr/>
        </p:nvSpPr>
        <p:spPr>
          <a:xfrm>
            <a:off x="117941" y="806455"/>
            <a:ext cx="9730903" cy="646331"/>
          </a:xfrm>
          <a:prstGeom prst="rect">
            <a:avLst/>
          </a:prstGeom>
        </p:spPr>
        <p:txBody>
          <a:bodyPr wrap="square">
            <a:spAutoFit/>
          </a:bodyPr>
          <a:lstStyle/>
          <a:p>
            <a:pPr marL="177800" indent="-177800">
              <a:buFont typeface="Wingdings" pitchFamily="2" charset="2"/>
              <a:buChar char="Ø"/>
              <a:defRPr/>
            </a:pPr>
            <a:r>
              <a:rPr lang="ja-JP" altLang="en-US" sz="1600" dirty="0">
                <a:solidFill>
                  <a:prstClr val="black"/>
                </a:solidFill>
                <a:latin typeface="ＭＳ Ｐゴシック"/>
              </a:rPr>
              <a:t>　</a:t>
            </a:r>
            <a:r>
              <a:rPr lang="ja-JP" altLang="ja-JP" dirty="0">
                <a:solidFill>
                  <a:prstClr val="black"/>
                </a:solidFill>
              </a:rPr>
              <a:t>一般病棟入院基本料</a:t>
            </a:r>
            <a:r>
              <a:rPr lang="ja-JP" altLang="en-US" dirty="0">
                <a:solidFill>
                  <a:prstClr val="black"/>
                </a:solidFill>
              </a:rPr>
              <a:t>等</a:t>
            </a:r>
            <a:r>
              <a:rPr lang="ja-JP" altLang="ja-JP" dirty="0">
                <a:solidFill>
                  <a:prstClr val="black"/>
                </a:solidFill>
              </a:rPr>
              <a:t>について、</a:t>
            </a:r>
            <a:r>
              <a:rPr lang="ja-JP" altLang="en-US" dirty="0">
                <a:solidFill>
                  <a:prstClr val="black"/>
                </a:solidFill>
              </a:rPr>
              <a:t>入院医療の基本的な診療に係る評価（基本部分）と、診療実績に応じた段階的な評価（実績部分）との２つの評価を組み合わせた評価体系に再編・統合する。</a:t>
            </a:r>
            <a:endParaRPr lang="en-US" altLang="ja-JP" dirty="0">
              <a:solidFill>
                <a:prstClr val="black"/>
              </a:solidFill>
            </a:endParaRPr>
          </a:p>
        </p:txBody>
      </p:sp>
      <p:sp>
        <p:nvSpPr>
          <p:cNvPr id="9" name="Rectangle 2"/>
          <p:cNvSpPr>
            <a:spLocks noChangeArrowheads="1"/>
          </p:cNvSpPr>
          <p:nvPr/>
        </p:nvSpPr>
        <p:spPr bwMode="auto">
          <a:xfrm>
            <a:off x="194414" y="23429"/>
            <a:ext cx="9517327" cy="40707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55252435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正方形/長方形 82">
            <a:extLst>
              <a:ext uri="{FF2B5EF4-FFF2-40B4-BE49-F238E27FC236}">
                <a16:creationId xmlns="" xmlns:a16="http://schemas.microsoft.com/office/drawing/2014/main" id="{98C715FD-D1A8-4651-B6DE-941075F83A4D}"/>
              </a:ext>
            </a:extLst>
          </p:cNvPr>
          <p:cNvSpPr/>
          <p:nvPr/>
        </p:nvSpPr>
        <p:spPr>
          <a:xfrm>
            <a:off x="1009740" y="4567162"/>
            <a:ext cx="1308011" cy="12406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4" name="正方形/長方形 3">
            <a:extLst>
              <a:ext uri="{FF2B5EF4-FFF2-40B4-BE49-F238E27FC236}">
                <a16:creationId xmlns="" xmlns:a16="http://schemas.microsoft.com/office/drawing/2014/main" id="{ED719932-1082-4CEF-88E6-8BE4C4E7C18B}"/>
              </a:ext>
            </a:extLst>
          </p:cNvPr>
          <p:cNvSpPr/>
          <p:nvPr/>
        </p:nvSpPr>
        <p:spPr>
          <a:xfrm>
            <a:off x="6340367" y="3214962"/>
            <a:ext cx="2055563" cy="26072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endParaRPr>
          </a:p>
        </p:txBody>
      </p:sp>
      <p:sp>
        <p:nvSpPr>
          <p:cNvPr id="5" name="正方形/長方形 4">
            <a:extLst>
              <a:ext uri="{FF2B5EF4-FFF2-40B4-BE49-F238E27FC236}">
                <a16:creationId xmlns="" xmlns:a16="http://schemas.microsoft.com/office/drawing/2014/main" id="{AD237DF3-5A66-4513-AAFA-BC62576A97C6}"/>
              </a:ext>
            </a:extLst>
          </p:cNvPr>
          <p:cNvSpPr/>
          <p:nvPr/>
        </p:nvSpPr>
        <p:spPr>
          <a:xfrm>
            <a:off x="4315570" y="3853653"/>
            <a:ext cx="1080247" cy="1968593"/>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6" name="正方形/長方形 5">
            <a:extLst>
              <a:ext uri="{FF2B5EF4-FFF2-40B4-BE49-F238E27FC236}">
                <a16:creationId xmlns="" xmlns:a16="http://schemas.microsoft.com/office/drawing/2014/main" id="{98C715FD-D1A8-4651-B6DE-941075F83A4D}"/>
              </a:ext>
            </a:extLst>
          </p:cNvPr>
          <p:cNvSpPr/>
          <p:nvPr/>
        </p:nvSpPr>
        <p:spPr>
          <a:xfrm>
            <a:off x="568933" y="4556154"/>
            <a:ext cx="361149" cy="12406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10" name="テキスト ボックス 9">
            <a:extLst>
              <a:ext uri="{FF2B5EF4-FFF2-40B4-BE49-F238E27FC236}">
                <a16:creationId xmlns="" xmlns:a16="http://schemas.microsoft.com/office/drawing/2014/main" id="{157EF32E-96BE-470B-8B63-8101817D191A}"/>
              </a:ext>
            </a:extLst>
          </p:cNvPr>
          <p:cNvSpPr txBox="1"/>
          <p:nvPr/>
        </p:nvSpPr>
        <p:spPr>
          <a:xfrm>
            <a:off x="6724467" y="3517991"/>
            <a:ext cx="1762030" cy="461665"/>
          </a:xfrm>
          <a:prstGeom prst="rect">
            <a:avLst/>
          </a:prstGeom>
          <a:noFill/>
        </p:spPr>
        <p:txBody>
          <a:bodyPr wrap="square" rtlCol="0">
            <a:spAutoFit/>
          </a:bodyPr>
          <a:lstStyle/>
          <a:p>
            <a:pPr defTabSz="685800"/>
            <a:r>
              <a:rPr lang="ja-JP" altLang="en-US" sz="1200" dirty="0">
                <a:solidFill>
                  <a:prstClr val="black"/>
                </a:solidFill>
                <a:latin typeface="ＭＳ Ｐゴシック" panose="020B0600070205080204" pitchFamily="50" charset="-128"/>
                <a:ea typeface="ＭＳ Ｐゴシック" panose="020B0600070205080204" pitchFamily="50" charset="-128"/>
              </a:rPr>
              <a:t>看護職員配置</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defTabSz="685800"/>
            <a:r>
              <a:rPr lang="ja-JP" altLang="en-US" sz="1200" dirty="0">
                <a:solidFill>
                  <a:prstClr val="black"/>
                </a:solidFill>
                <a:latin typeface="ＭＳ Ｐゴシック" panose="020B0600070205080204" pitchFamily="50" charset="-128"/>
                <a:ea typeface="ＭＳ Ｐゴシック" panose="020B0600070205080204" pitchFamily="50" charset="-128"/>
              </a:rPr>
              <a:t>（１０対１）</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9" name="直線矢印コネクタ 18"/>
          <p:cNvCxnSpPr>
            <a:cxnSpLocks/>
          </p:cNvCxnSpPr>
          <p:nvPr/>
        </p:nvCxnSpPr>
        <p:spPr>
          <a:xfrm>
            <a:off x="2432720" y="4015222"/>
            <a:ext cx="0" cy="360000"/>
          </a:xfrm>
          <a:prstGeom prst="straightConnector1">
            <a:avLst/>
          </a:prstGeom>
          <a:ln>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5457056" y="3276504"/>
            <a:ext cx="0" cy="576000"/>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8486498" y="2089628"/>
            <a:ext cx="0" cy="1110215"/>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7162054" y="3229946"/>
            <a:ext cx="415498" cy="369332"/>
          </a:xfrm>
          <a:prstGeom prst="rect">
            <a:avLst/>
          </a:prstGeom>
          <a:noFill/>
        </p:spPr>
        <p:txBody>
          <a:bodyPr wrap="none" rtlCol="0">
            <a:spAutoFit/>
          </a:bodyPr>
          <a:lstStyle/>
          <a:p>
            <a:pPr defTabSz="685800"/>
            <a:r>
              <a:rPr lang="ja-JP" altLang="en-US" dirty="0">
                <a:solidFill>
                  <a:prstClr val="black"/>
                </a:solidFill>
                <a:latin typeface="ＭＳ Ｐゴシック" panose="020B0600070205080204" pitchFamily="50" charset="-128"/>
                <a:ea typeface="ＭＳ Ｐゴシック" panose="020B0600070205080204" pitchFamily="50" charset="-128"/>
              </a:rPr>
              <a:t>＋</a:t>
            </a:r>
          </a:p>
        </p:txBody>
      </p:sp>
      <p:sp>
        <p:nvSpPr>
          <p:cNvPr id="116" name="テキスト ボックス 115">
            <a:extLst>
              <a:ext uri="{FF2B5EF4-FFF2-40B4-BE49-F238E27FC236}">
                <a16:creationId xmlns="" xmlns:a16="http://schemas.microsoft.com/office/drawing/2014/main" id="{27E3961A-EB37-4D75-9728-BBE279415AA6}"/>
              </a:ext>
            </a:extLst>
          </p:cNvPr>
          <p:cNvSpPr txBox="1"/>
          <p:nvPr/>
        </p:nvSpPr>
        <p:spPr>
          <a:xfrm>
            <a:off x="6337604" y="5427388"/>
            <a:ext cx="2058756" cy="369332"/>
          </a:xfrm>
          <a:prstGeom prst="rect">
            <a:avLst/>
          </a:prstGeom>
          <a:noFill/>
        </p:spPr>
        <p:txBody>
          <a:bodyPr wrap="square" rtlCol="0">
            <a:spAutoFit/>
          </a:bodyPr>
          <a:lstStyle/>
          <a:p>
            <a:pPr algn="ctr" defTabSz="685800"/>
            <a:r>
              <a:rPr lang="ja-JP" altLang="en-US" b="1" dirty="0">
                <a:solidFill>
                  <a:srgbClr val="C00000"/>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急性期医療</a:t>
            </a:r>
          </a:p>
        </p:txBody>
      </p:sp>
      <p:sp>
        <p:nvSpPr>
          <p:cNvPr id="2" name="テキスト ボックス 1"/>
          <p:cNvSpPr txBox="1"/>
          <p:nvPr/>
        </p:nvSpPr>
        <p:spPr>
          <a:xfrm>
            <a:off x="6253603" y="5932947"/>
            <a:ext cx="2299798" cy="461665"/>
          </a:xfrm>
          <a:prstGeom prst="rect">
            <a:avLst/>
          </a:prstGeom>
          <a:noFill/>
        </p:spPr>
        <p:txBody>
          <a:bodyPr wrap="square" rtlCol="0">
            <a:spAutoFit/>
          </a:bodyPr>
          <a:lstStyle/>
          <a:p>
            <a:r>
              <a:rPr lang="ja-JP" altLang="en-US" sz="1200" dirty="0">
                <a:solidFill>
                  <a:prstClr val="black"/>
                </a:solidFill>
              </a:rPr>
              <a:t>一般病棟入院基本料（７対１、１０対１）を再編・統合</a:t>
            </a:r>
          </a:p>
        </p:txBody>
      </p:sp>
      <p:sp>
        <p:nvSpPr>
          <p:cNvPr id="55" name="テキスト ボックス 54"/>
          <p:cNvSpPr txBox="1"/>
          <p:nvPr/>
        </p:nvSpPr>
        <p:spPr>
          <a:xfrm>
            <a:off x="3181724" y="5933310"/>
            <a:ext cx="2563364" cy="461665"/>
          </a:xfrm>
          <a:prstGeom prst="rect">
            <a:avLst/>
          </a:prstGeom>
          <a:noFill/>
        </p:spPr>
        <p:txBody>
          <a:bodyPr wrap="square" rtlCol="0">
            <a:spAutoFit/>
          </a:bodyPr>
          <a:lstStyle/>
          <a:p>
            <a:r>
              <a:rPr lang="ja-JP" altLang="en-US" sz="1200" dirty="0">
                <a:solidFill>
                  <a:prstClr val="black"/>
                </a:solidFill>
              </a:rPr>
              <a:t>一般病棟入院基本料（１３対１、１５対１）等を再編・統合</a:t>
            </a:r>
          </a:p>
        </p:txBody>
      </p:sp>
      <p:sp>
        <p:nvSpPr>
          <p:cNvPr id="59" name="テキスト ボックス 58"/>
          <p:cNvSpPr txBox="1"/>
          <p:nvPr/>
        </p:nvSpPr>
        <p:spPr>
          <a:xfrm>
            <a:off x="150855" y="5934688"/>
            <a:ext cx="2569899" cy="461665"/>
          </a:xfrm>
          <a:prstGeom prst="rect">
            <a:avLst/>
          </a:prstGeom>
          <a:noFill/>
        </p:spPr>
        <p:txBody>
          <a:bodyPr wrap="square" rtlCol="0">
            <a:spAutoFit/>
          </a:bodyPr>
          <a:lstStyle/>
          <a:p>
            <a:r>
              <a:rPr lang="ja-JP" altLang="en-US" sz="1200" dirty="0">
                <a:solidFill>
                  <a:prstClr val="black"/>
                </a:solidFill>
              </a:rPr>
              <a:t>療養病棟入院基本料（２０対１、２５対１）を再編・統合</a:t>
            </a:r>
          </a:p>
        </p:txBody>
      </p:sp>
      <p:sp>
        <p:nvSpPr>
          <p:cNvPr id="7" name="テキスト ボックス 6"/>
          <p:cNvSpPr txBox="1"/>
          <p:nvPr/>
        </p:nvSpPr>
        <p:spPr>
          <a:xfrm>
            <a:off x="1771378" y="1692265"/>
            <a:ext cx="1876151" cy="646331"/>
          </a:xfrm>
          <a:prstGeom prst="rect">
            <a:avLst/>
          </a:prstGeom>
          <a:noFill/>
          <a:ln>
            <a:noFill/>
          </a:ln>
        </p:spPr>
        <p:txBody>
          <a:bodyPr wrap="square" rtlCol="0">
            <a:spAutoFit/>
          </a:bodyPr>
          <a:lstStyle/>
          <a:p>
            <a:r>
              <a:rPr lang="ja-JP" altLang="en-US" sz="1200" dirty="0">
                <a:solidFill>
                  <a:srgbClr val="00B050"/>
                </a:solidFill>
                <a:latin typeface="ＭＳ Ｐゴシック" panose="020B0600070205080204" pitchFamily="50" charset="-128"/>
                <a:ea typeface="ＭＳ Ｐゴシック" panose="020B0600070205080204" pitchFamily="50" charset="-128"/>
              </a:rPr>
              <a:t>回復期リハビリテーション病棟入院料（特定入院料、包括評価）</a:t>
            </a:r>
            <a:endParaRPr lang="en-US" altLang="ja-JP" sz="1200" dirty="0">
              <a:solidFill>
                <a:srgbClr val="00B050"/>
              </a:solidFill>
              <a:latin typeface="ＭＳ Ｐゴシック" panose="020B0600070205080204" pitchFamily="50" charset="-128"/>
              <a:ea typeface="ＭＳ Ｐゴシック" panose="020B0600070205080204" pitchFamily="50" charset="-128"/>
            </a:endParaRPr>
          </a:p>
        </p:txBody>
      </p:sp>
      <p:cxnSp>
        <p:nvCxnSpPr>
          <p:cNvPr id="14" name="直線コネクタ 13"/>
          <p:cNvCxnSpPr/>
          <p:nvPr/>
        </p:nvCxnSpPr>
        <p:spPr>
          <a:xfrm>
            <a:off x="201415" y="5914420"/>
            <a:ext cx="8496001"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182039" y="6369280"/>
            <a:ext cx="8513765"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76941" y="6381726"/>
            <a:ext cx="8968307" cy="461665"/>
          </a:xfrm>
          <a:prstGeom prst="rect">
            <a:avLst/>
          </a:prstGeom>
          <a:noFill/>
        </p:spPr>
        <p:txBody>
          <a:bodyPr wrap="square" rtlCol="0">
            <a:spAutoFit/>
          </a:bodyPr>
          <a:lstStyle/>
          <a:p>
            <a:pPr marL="179388" indent="-179388"/>
            <a:r>
              <a:rPr lang="en-US" altLang="ja-JP" sz="1200" dirty="0">
                <a:solidFill>
                  <a:prstClr val="black"/>
                </a:solidFill>
              </a:rPr>
              <a:t>※</a:t>
            </a:r>
            <a:r>
              <a:rPr lang="ja-JP" altLang="en-US" sz="1200" dirty="0">
                <a:solidFill>
                  <a:prstClr val="black"/>
                </a:solidFill>
              </a:rPr>
              <a:t>　特定機能病院、専門病院、精神病棟、結核病棟、障害者施設等、その他の特定入院料等については、特定の機能や対象患者を想定した入院料のため、上記には含めていない。</a:t>
            </a:r>
          </a:p>
        </p:txBody>
      </p:sp>
      <p:sp>
        <p:nvSpPr>
          <p:cNvPr id="45" name="正方形/長方形 44">
            <a:extLst>
              <a:ext uri="{FF2B5EF4-FFF2-40B4-BE49-F238E27FC236}">
                <a16:creationId xmlns="" xmlns:a16="http://schemas.microsoft.com/office/drawing/2014/main" id="{231E0F59-0DB4-43CB-8FB5-69BF21457EC8}"/>
              </a:ext>
            </a:extLst>
          </p:cNvPr>
          <p:cNvSpPr/>
          <p:nvPr/>
        </p:nvSpPr>
        <p:spPr>
          <a:xfrm>
            <a:off x="7963378" y="2089630"/>
            <a:ext cx="412783" cy="1141471"/>
          </a:xfrm>
          <a:prstGeom prst="rect">
            <a:avLst/>
          </a:prstGeom>
          <a:solidFill>
            <a:schemeClr val="accent2">
              <a:lumMod val="40000"/>
              <a:lumOff val="60000"/>
            </a:schemeClr>
          </a:solid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altLang="ja-JP" sz="1100" dirty="0">
                <a:solidFill>
                  <a:prstClr val="black"/>
                </a:solidFill>
                <a:latin typeface="ＭＳ Ｐゴシック" panose="020B0600070205080204" pitchFamily="50" charset="-128"/>
                <a:ea typeface="ＭＳ Ｐゴシック" panose="020B0600070205080204" pitchFamily="50" charset="-128"/>
              </a:rPr>
              <a:t>7</a:t>
            </a:r>
            <a:r>
              <a:rPr lang="ja-JP" altLang="en-US" sz="1100" dirty="0">
                <a:solidFill>
                  <a:prstClr val="black"/>
                </a:solidFill>
                <a:latin typeface="ＭＳ Ｐゴシック" panose="020B0600070205080204" pitchFamily="50" charset="-128"/>
                <a:ea typeface="ＭＳ Ｐゴシック" panose="020B0600070205080204" pitchFamily="50" charset="-128"/>
              </a:rPr>
              <a:t>対１</a:t>
            </a:r>
          </a:p>
        </p:txBody>
      </p:sp>
      <p:sp>
        <p:nvSpPr>
          <p:cNvPr id="46" name="正方形/長方形 45">
            <a:extLst>
              <a:ext uri="{FF2B5EF4-FFF2-40B4-BE49-F238E27FC236}">
                <a16:creationId xmlns="" xmlns:a16="http://schemas.microsoft.com/office/drawing/2014/main" id="{94D209BD-35B0-443E-945E-AE3C59AF091B}"/>
              </a:ext>
            </a:extLst>
          </p:cNvPr>
          <p:cNvSpPr/>
          <p:nvPr/>
        </p:nvSpPr>
        <p:spPr>
          <a:xfrm>
            <a:off x="7679924" y="2292711"/>
            <a:ext cx="283695" cy="96663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47" name="正方形/長方形 46">
            <a:extLst>
              <a:ext uri="{FF2B5EF4-FFF2-40B4-BE49-F238E27FC236}">
                <a16:creationId xmlns="" xmlns:a16="http://schemas.microsoft.com/office/drawing/2014/main" id="{7EB355BE-1148-472D-A9A6-0D79BF2268AF}"/>
              </a:ext>
            </a:extLst>
          </p:cNvPr>
          <p:cNvSpPr/>
          <p:nvPr/>
        </p:nvSpPr>
        <p:spPr>
          <a:xfrm>
            <a:off x="7413445" y="2484632"/>
            <a:ext cx="275865" cy="76254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48" name="正方形/長方形 47">
            <a:extLst>
              <a:ext uri="{FF2B5EF4-FFF2-40B4-BE49-F238E27FC236}">
                <a16:creationId xmlns="" xmlns:a16="http://schemas.microsoft.com/office/drawing/2014/main" id="{219FEDB3-5AE0-49B1-A46B-3CB6510285D4}"/>
              </a:ext>
            </a:extLst>
          </p:cNvPr>
          <p:cNvSpPr/>
          <p:nvPr/>
        </p:nvSpPr>
        <p:spPr>
          <a:xfrm>
            <a:off x="7113159" y="2627586"/>
            <a:ext cx="297643" cy="64886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58" name="正方形/長方形 57">
            <a:extLst>
              <a:ext uri="{FF2B5EF4-FFF2-40B4-BE49-F238E27FC236}">
                <a16:creationId xmlns="" xmlns:a16="http://schemas.microsoft.com/office/drawing/2014/main" id="{05DDCBDD-F768-47D3-93EA-99AD2C8039B4}"/>
              </a:ext>
            </a:extLst>
          </p:cNvPr>
          <p:cNvSpPr/>
          <p:nvPr/>
        </p:nvSpPr>
        <p:spPr>
          <a:xfrm>
            <a:off x="4664973" y="3301956"/>
            <a:ext cx="730845" cy="550437"/>
          </a:xfrm>
          <a:prstGeom prst="rect">
            <a:avLst/>
          </a:prstGeom>
          <a:solidFill>
            <a:schemeClr val="accent6">
              <a:lumMod val="40000"/>
              <a:lumOff val="60000"/>
            </a:schemeClr>
          </a:solid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defTabSz="685800"/>
            <a:r>
              <a:rPr lang="en-US" altLang="ja-JP" sz="1100" dirty="0">
                <a:solidFill>
                  <a:prstClr val="black"/>
                </a:solidFill>
                <a:latin typeface="ＭＳ Ｐゴシック" panose="020B0600070205080204" pitchFamily="50" charset="-128"/>
                <a:ea typeface="ＭＳ Ｐゴシック" panose="020B0600070205080204" pitchFamily="50" charset="-128"/>
              </a:rPr>
              <a:t>13</a:t>
            </a:r>
            <a:r>
              <a:rPr lang="ja-JP" altLang="en-US" sz="1100" dirty="0">
                <a:solidFill>
                  <a:prstClr val="black"/>
                </a:solidFill>
                <a:latin typeface="ＭＳ Ｐゴシック" panose="020B0600070205080204" pitchFamily="50" charset="-128"/>
                <a:ea typeface="ＭＳ Ｐゴシック" panose="020B0600070205080204" pitchFamily="50" charset="-128"/>
              </a:rPr>
              <a:t>対１</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62" name="正方形/長方形 61">
            <a:extLst>
              <a:ext uri="{FF2B5EF4-FFF2-40B4-BE49-F238E27FC236}">
                <a16:creationId xmlns="" xmlns:a16="http://schemas.microsoft.com/office/drawing/2014/main" id="{AD237DF3-5A66-4513-AAFA-BC62576A97C6}"/>
              </a:ext>
            </a:extLst>
          </p:cNvPr>
          <p:cNvSpPr/>
          <p:nvPr/>
        </p:nvSpPr>
        <p:spPr>
          <a:xfrm>
            <a:off x="3646268" y="2394152"/>
            <a:ext cx="614512" cy="3428073"/>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endParaRPr>
          </a:p>
        </p:txBody>
      </p:sp>
      <p:sp>
        <p:nvSpPr>
          <p:cNvPr id="65" name="正方形/長方形 64">
            <a:extLst>
              <a:ext uri="{FF2B5EF4-FFF2-40B4-BE49-F238E27FC236}">
                <a16:creationId xmlns="" xmlns:a16="http://schemas.microsoft.com/office/drawing/2014/main" id="{AD237DF3-5A66-4513-AAFA-BC62576A97C6}"/>
              </a:ext>
            </a:extLst>
          </p:cNvPr>
          <p:cNvSpPr/>
          <p:nvPr/>
        </p:nvSpPr>
        <p:spPr>
          <a:xfrm>
            <a:off x="2809316" y="2985375"/>
            <a:ext cx="613681" cy="283684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69" name="テキスト ボックス 68">
            <a:extLst>
              <a:ext uri="{FF2B5EF4-FFF2-40B4-BE49-F238E27FC236}">
                <a16:creationId xmlns="" xmlns:a16="http://schemas.microsoft.com/office/drawing/2014/main" id="{CCAD10A3-C9EA-4C96-B930-2B9E0D7FB43C}"/>
              </a:ext>
            </a:extLst>
          </p:cNvPr>
          <p:cNvSpPr txBox="1"/>
          <p:nvPr/>
        </p:nvSpPr>
        <p:spPr>
          <a:xfrm>
            <a:off x="4270138" y="4079065"/>
            <a:ext cx="1618966" cy="461665"/>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r>
              <a:rPr lang="ja-JP" altLang="en-US" dirty="0"/>
              <a:t>看護職員配置</a:t>
            </a:r>
            <a:endParaRPr lang="en-US" altLang="ja-JP" dirty="0"/>
          </a:p>
          <a:p>
            <a:r>
              <a:rPr lang="ja-JP" altLang="en-US" dirty="0"/>
              <a:t>（１５対１）</a:t>
            </a:r>
            <a:endParaRPr lang="en-US" altLang="ja-JP" dirty="0"/>
          </a:p>
        </p:txBody>
      </p:sp>
      <p:sp>
        <p:nvSpPr>
          <p:cNvPr id="70" name="テキスト ボックス 69"/>
          <p:cNvSpPr txBox="1"/>
          <p:nvPr/>
        </p:nvSpPr>
        <p:spPr>
          <a:xfrm>
            <a:off x="4664968" y="3778972"/>
            <a:ext cx="415498" cy="369332"/>
          </a:xfrm>
          <a:prstGeom prst="rect">
            <a:avLst/>
          </a:prstGeom>
          <a:noFill/>
        </p:spPr>
        <p:txBody>
          <a:bodyPr wrap="none" rtlCol="0">
            <a:spAutoFit/>
          </a:bodyPr>
          <a:lstStyle/>
          <a:p>
            <a:pPr defTabSz="685800"/>
            <a:r>
              <a:rPr lang="ja-JP" altLang="en-US" dirty="0">
                <a:solidFill>
                  <a:prstClr val="black"/>
                </a:solidFill>
                <a:latin typeface="ＭＳ Ｐゴシック" panose="020B0600070205080204" pitchFamily="50" charset="-128"/>
                <a:ea typeface="ＭＳ Ｐゴシック" panose="020B0600070205080204" pitchFamily="50" charset="-128"/>
              </a:rPr>
              <a:t>＋</a:t>
            </a:r>
          </a:p>
        </p:txBody>
      </p:sp>
      <p:sp>
        <p:nvSpPr>
          <p:cNvPr id="73" name="テキスト ボックス 72"/>
          <p:cNvSpPr txBox="1"/>
          <p:nvPr/>
        </p:nvSpPr>
        <p:spPr>
          <a:xfrm>
            <a:off x="4348943" y="1402281"/>
            <a:ext cx="1907052" cy="461665"/>
          </a:xfrm>
          <a:prstGeom prst="rect">
            <a:avLst/>
          </a:prstGeom>
          <a:noFill/>
        </p:spPr>
        <p:txBody>
          <a:bodyPr wrap="square" rtlCol="0">
            <a:spAutoFit/>
          </a:bodyPr>
          <a:lstStyle/>
          <a:p>
            <a:r>
              <a:rPr lang="ja-JP" altLang="en-US" sz="1200" dirty="0">
                <a:solidFill>
                  <a:srgbClr val="00B050"/>
                </a:solidFill>
                <a:latin typeface="ＭＳ Ｐゴシック" panose="020B0600070205080204" pitchFamily="50" charset="-128"/>
                <a:ea typeface="ＭＳ Ｐゴシック" panose="020B0600070205080204" pitchFamily="50" charset="-128"/>
              </a:rPr>
              <a:t>地域包括ケア病棟入院料（特定入院料、包括評価）</a:t>
            </a:r>
          </a:p>
        </p:txBody>
      </p:sp>
      <p:cxnSp>
        <p:nvCxnSpPr>
          <p:cNvPr id="32" name="直線コネクタ 31"/>
          <p:cNvCxnSpPr/>
          <p:nvPr/>
        </p:nvCxnSpPr>
        <p:spPr>
          <a:xfrm flipH="1">
            <a:off x="4080366" y="1533768"/>
            <a:ext cx="324000" cy="180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3013221" y="2124312"/>
            <a:ext cx="139584" cy="262672"/>
          </a:xfrm>
          <a:prstGeom prst="line">
            <a:avLst/>
          </a:prstGeom>
        </p:spPr>
        <p:style>
          <a:lnRef idx="1">
            <a:schemeClr val="accent1"/>
          </a:lnRef>
          <a:fillRef idx="0">
            <a:schemeClr val="accent1"/>
          </a:fillRef>
          <a:effectRef idx="0">
            <a:schemeClr val="accent1"/>
          </a:effectRef>
          <a:fontRef idx="minor">
            <a:schemeClr val="tx1"/>
          </a:fontRef>
        </p:style>
      </p:cxnSp>
      <p:sp>
        <p:nvSpPr>
          <p:cNvPr id="76" name="正方形/長方形 75">
            <a:extLst>
              <a:ext uri="{FF2B5EF4-FFF2-40B4-BE49-F238E27FC236}">
                <a16:creationId xmlns="" xmlns:a16="http://schemas.microsoft.com/office/drawing/2014/main" id="{3EB45F67-53AF-4E2A-B2D2-C71DF0D315D4}"/>
              </a:ext>
            </a:extLst>
          </p:cNvPr>
          <p:cNvSpPr/>
          <p:nvPr/>
        </p:nvSpPr>
        <p:spPr>
          <a:xfrm>
            <a:off x="1645273" y="4075531"/>
            <a:ext cx="672473" cy="4916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77" name="正方形/長方形 76">
            <a:extLst>
              <a:ext uri="{FF2B5EF4-FFF2-40B4-BE49-F238E27FC236}">
                <a16:creationId xmlns="" xmlns:a16="http://schemas.microsoft.com/office/drawing/2014/main" id="{E3E61DBA-6105-4750-8C6C-FD6C646A9733}"/>
              </a:ext>
            </a:extLst>
          </p:cNvPr>
          <p:cNvSpPr/>
          <p:nvPr/>
        </p:nvSpPr>
        <p:spPr>
          <a:xfrm>
            <a:off x="1010844" y="4345995"/>
            <a:ext cx="643414" cy="2312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80" name="テキスト ボックス 79">
            <a:extLst>
              <a:ext uri="{FF2B5EF4-FFF2-40B4-BE49-F238E27FC236}">
                <a16:creationId xmlns="" xmlns:a16="http://schemas.microsoft.com/office/drawing/2014/main" id="{B08DEFBD-8822-4AFB-8FC1-7F9CC4A8E50D}"/>
              </a:ext>
            </a:extLst>
          </p:cNvPr>
          <p:cNvSpPr txBox="1"/>
          <p:nvPr/>
        </p:nvSpPr>
        <p:spPr>
          <a:xfrm>
            <a:off x="1045149" y="4609216"/>
            <a:ext cx="1506099" cy="461665"/>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r>
              <a:rPr lang="ja-JP" altLang="en-US" dirty="0"/>
              <a:t>看護職員配置</a:t>
            </a:r>
            <a:endParaRPr lang="en-US" altLang="ja-JP" dirty="0"/>
          </a:p>
          <a:p>
            <a:r>
              <a:rPr lang="ja-JP" altLang="en-US" dirty="0"/>
              <a:t>（２０対１）</a:t>
            </a:r>
            <a:endParaRPr lang="en-US" altLang="ja-JP" dirty="0"/>
          </a:p>
        </p:txBody>
      </p:sp>
      <p:cxnSp>
        <p:nvCxnSpPr>
          <p:cNvPr id="81" name="直線コネクタ 80"/>
          <p:cNvCxnSpPr/>
          <p:nvPr/>
        </p:nvCxnSpPr>
        <p:spPr>
          <a:xfrm>
            <a:off x="1009735" y="4340004"/>
            <a:ext cx="1296000" cy="0"/>
          </a:xfrm>
          <a:prstGeom prst="line">
            <a:avLst/>
          </a:prstGeom>
          <a:ln w="12700">
            <a:solidFill>
              <a:schemeClr val="accent1">
                <a:lumMod val="75000"/>
              </a:schemeClr>
            </a:solidFill>
            <a:prstDash val="solid"/>
          </a:ln>
        </p:spPr>
        <p:style>
          <a:lnRef idx="1">
            <a:schemeClr val="accent1"/>
          </a:lnRef>
          <a:fillRef idx="0">
            <a:schemeClr val="accent1"/>
          </a:fillRef>
          <a:effectRef idx="0">
            <a:schemeClr val="accent1"/>
          </a:effectRef>
          <a:fontRef idx="minor">
            <a:schemeClr val="tx1"/>
          </a:fontRef>
        </p:style>
      </p:cxnSp>
      <p:sp>
        <p:nvSpPr>
          <p:cNvPr id="82" name="正方形/長方形 81">
            <a:extLst>
              <a:ext uri="{FF2B5EF4-FFF2-40B4-BE49-F238E27FC236}">
                <a16:creationId xmlns="" xmlns:a16="http://schemas.microsoft.com/office/drawing/2014/main" id="{735D2017-ACB3-4469-BDDE-83057791E06C}"/>
              </a:ext>
            </a:extLst>
          </p:cNvPr>
          <p:cNvSpPr/>
          <p:nvPr/>
        </p:nvSpPr>
        <p:spPr>
          <a:xfrm>
            <a:off x="1345193" y="3432435"/>
            <a:ext cx="1170005"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r>
              <a:rPr lang="ja-JP" altLang="en-US" sz="1200" dirty="0">
                <a:solidFill>
                  <a:srgbClr val="44546A"/>
                </a:solidFill>
                <a:latin typeface="ＭＳ Ｐゴシック" panose="020B0600070205080204" pitchFamily="50" charset="-128"/>
                <a:ea typeface="ＭＳ Ｐゴシック" panose="020B0600070205080204" pitchFamily="50" charset="-128"/>
                <a:cs typeface="メイリオ" panose="020B0604030504040204" pitchFamily="50" charset="-128"/>
              </a:rPr>
              <a:t>医療区分２・３の患者割合</a:t>
            </a:r>
          </a:p>
        </p:txBody>
      </p:sp>
      <p:sp>
        <p:nvSpPr>
          <p:cNvPr id="92" name="テキスト ボックス 91">
            <a:extLst>
              <a:ext uri="{FF2B5EF4-FFF2-40B4-BE49-F238E27FC236}">
                <a16:creationId xmlns="" xmlns:a16="http://schemas.microsoft.com/office/drawing/2014/main" id="{C825F3F4-17F6-48ED-BAC6-ACB3E0022C6A}"/>
              </a:ext>
            </a:extLst>
          </p:cNvPr>
          <p:cNvSpPr txBox="1"/>
          <p:nvPr/>
        </p:nvSpPr>
        <p:spPr>
          <a:xfrm>
            <a:off x="2289251" y="5499396"/>
            <a:ext cx="3716011" cy="369332"/>
          </a:xfrm>
          <a:prstGeom prst="rect">
            <a:avLst/>
          </a:prstGeom>
          <a:noFill/>
        </p:spPr>
        <p:txBody>
          <a:bodyPr wrap="square" rtlCol="0">
            <a:spAutoFit/>
          </a:bodyPr>
          <a:lstStyle/>
          <a:p>
            <a:pPr algn="ctr" defTabSz="685800"/>
            <a:r>
              <a:rPr lang="ja-JP" altLang="en-US" b="1" dirty="0">
                <a:solidFill>
                  <a:srgbClr val="00B050"/>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急性期医療～長期療養</a:t>
            </a:r>
          </a:p>
        </p:txBody>
      </p:sp>
      <p:sp>
        <p:nvSpPr>
          <p:cNvPr id="63" name="テキスト ボックス 62"/>
          <p:cNvSpPr txBox="1"/>
          <p:nvPr/>
        </p:nvSpPr>
        <p:spPr>
          <a:xfrm>
            <a:off x="6748592" y="4094050"/>
            <a:ext cx="1536044" cy="276999"/>
          </a:xfrm>
          <a:prstGeom prst="rect">
            <a:avLst/>
          </a:prstGeom>
          <a:noFill/>
        </p:spPr>
        <p:txBody>
          <a:bodyPr wrap="square" rtlCol="0">
            <a:spAutoFit/>
          </a:bodyPr>
          <a:lstStyle/>
          <a:p>
            <a:pPr marL="90488" indent="-90488"/>
            <a:r>
              <a:rPr lang="ja-JP" altLang="en-US" sz="1200" dirty="0">
                <a:solidFill>
                  <a:prstClr val="black"/>
                </a:solidFill>
                <a:latin typeface="ＭＳ Ｐゴシック" panose="020B0600070205080204" pitchFamily="50" charset="-128"/>
                <a:ea typeface="ＭＳ Ｐゴシック" panose="020B0600070205080204" pitchFamily="50" charset="-128"/>
              </a:rPr>
              <a:t>平均在院日数</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1" name="線吹き出し 1 (枠付き) 10"/>
          <p:cNvSpPr/>
          <p:nvPr/>
        </p:nvSpPr>
        <p:spPr>
          <a:xfrm>
            <a:off x="8476437" y="3419284"/>
            <a:ext cx="768806" cy="1121438"/>
          </a:xfrm>
          <a:prstGeom prst="borderCallout1">
            <a:avLst>
              <a:gd name="adj1" fmla="val 6076"/>
              <a:gd name="adj2" fmla="val 26589"/>
              <a:gd name="adj3" fmla="val -38782"/>
              <a:gd name="adj4" fmla="val -24832"/>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現行の　７対１　相当の要件を適用</a:t>
            </a:r>
          </a:p>
        </p:txBody>
      </p:sp>
      <p:cxnSp>
        <p:nvCxnSpPr>
          <p:cNvPr id="64" name="直線コネクタ 63"/>
          <p:cNvCxnSpPr/>
          <p:nvPr/>
        </p:nvCxnSpPr>
        <p:spPr>
          <a:xfrm>
            <a:off x="4315566" y="3852391"/>
            <a:ext cx="1080000" cy="1250"/>
          </a:xfrm>
          <a:prstGeom prst="line">
            <a:avLst/>
          </a:prstGeom>
          <a:ln w="12700">
            <a:solidFill>
              <a:srgbClr val="00B050"/>
            </a:solidFill>
            <a:prstDash val="solid"/>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7988837" y="1875527"/>
            <a:ext cx="466794" cy="261610"/>
          </a:xfrm>
          <a:prstGeom prst="rect">
            <a:avLst/>
          </a:prstGeom>
          <a:noFill/>
        </p:spPr>
        <p:txBody>
          <a:bodyPr wrap="none" rtlCol="0">
            <a:spAutoFit/>
          </a:bodyPr>
          <a:lstStyle/>
          <a:p>
            <a:r>
              <a:rPr lang="en-US" altLang="ja-JP" sz="1100" dirty="0">
                <a:solidFill>
                  <a:srgbClr val="C00000"/>
                </a:solidFill>
                <a:latin typeface="ＭＳ Ｐゴシック" panose="020B0600070205080204" pitchFamily="50" charset="-128"/>
                <a:ea typeface="ＭＳ Ｐゴシック" panose="020B0600070205080204" pitchFamily="50" charset="-128"/>
              </a:rPr>
              <a:t>30</a:t>
            </a:r>
            <a:r>
              <a:rPr lang="ja-JP" altLang="en-US" sz="1100" dirty="0">
                <a:solidFill>
                  <a:srgbClr val="C00000"/>
                </a:solidFill>
                <a:latin typeface="ＭＳ Ｐゴシック" panose="020B0600070205080204" pitchFamily="50" charset="-128"/>
                <a:ea typeface="ＭＳ Ｐゴシック" panose="020B0600070205080204" pitchFamily="50" charset="-128"/>
              </a:rPr>
              <a:t>％</a:t>
            </a:r>
          </a:p>
        </p:txBody>
      </p:sp>
      <p:sp>
        <p:nvSpPr>
          <p:cNvPr id="66" name="テキスト ボックス 65"/>
          <p:cNvSpPr txBox="1"/>
          <p:nvPr/>
        </p:nvSpPr>
        <p:spPr>
          <a:xfrm>
            <a:off x="7549029" y="2063740"/>
            <a:ext cx="553357" cy="261610"/>
          </a:xfrm>
          <a:prstGeom prst="rect">
            <a:avLst/>
          </a:prstGeom>
          <a:noFill/>
        </p:spPr>
        <p:txBody>
          <a:bodyPr wrap="none" rtlCol="0">
            <a:spAutoFit/>
          </a:bodyPr>
          <a:lstStyle/>
          <a:p>
            <a:r>
              <a:rPr lang="en-US" altLang="ja-JP" sz="1100" dirty="0">
                <a:solidFill>
                  <a:srgbClr val="C00000"/>
                </a:solidFill>
                <a:latin typeface="ＭＳ Ｐゴシック" panose="020B0600070205080204" pitchFamily="50" charset="-128"/>
                <a:ea typeface="ＭＳ Ｐゴシック" panose="020B0600070205080204" pitchFamily="50" charset="-128"/>
              </a:rPr>
              <a:t>(29</a:t>
            </a:r>
            <a:r>
              <a:rPr lang="ja-JP" altLang="en-US" sz="1100" dirty="0">
                <a:solidFill>
                  <a:srgbClr val="C00000"/>
                </a:solidFill>
                <a:latin typeface="ＭＳ Ｐゴシック" panose="020B0600070205080204" pitchFamily="50" charset="-128"/>
                <a:ea typeface="ＭＳ Ｐゴシック" panose="020B0600070205080204" pitchFamily="50" charset="-128"/>
              </a:rPr>
              <a:t>％</a:t>
            </a:r>
            <a:r>
              <a:rPr lang="en-US" altLang="ja-JP" sz="1100" dirty="0">
                <a:solidFill>
                  <a:srgbClr val="C00000"/>
                </a:solidFill>
                <a:latin typeface="ＭＳ Ｐゴシック" panose="020B0600070205080204" pitchFamily="50" charset="-128"/>
                <a:ea typeface="ＭＳ Ｐゴシック" panose="020B0600070205080204" pitchFamily="50" charset="-128"/>
              </a:rPr>
              <a:t>)</a:t>
            </a:r>
            <a:endParaRPr lang="ja-JP" altLang="en-US" sz="1100" dirty="0">
              <a:solidFill>
                <a:srgbClr val="C00000"/>
              </a:solidFill>
              <a:latin typeface="ＭＳ Ｐゴシック" panose="020B0600070205080204" pitchFamily="50" charset="-128"/>
              <a:ea typeface="ＭＳ Ｐゴシック" panose="020B0600070205080204" pitchFamily="50" charset="-128"/>
            </a:endParaRPr>
          </a:p>
        </p:txBody>
      </p:sp>
      <p:sp>
        <p:nvSpPr>
          <p:cNvPr id="71" name="テキスト ボックス 70"/>
          <p:cNvSpPr txBox="1"/>
          <p:nvPr/>
        </p:nvSpPr>
        <p:spPr>
          <a:xfrm>
            <a:off x="7273286" y="2250108"/>
            <a:ext cx="553357" cy="261610"/>
          </a:xfrm>
          <a:prstGeom prst="rect">
            <a:avLst/>
          </a:prstGeom>
          <a:noFill/>
        </p:spPr>
        <p:txBody>
          <a:bodyPr wrap="none" rtlCol="0">
            <a:spAutoFit/>
          </a:bodyPr>
          <a:lstStyle/>
          <a:p>
            <a:r>
              <a:rPr lang="en-US" altLang="ja-JP" sz="1100" dirty="0">
                <a:solidFill>
                  <a:srgbClr val="C00000"/>
                </a:solidFill>
                <a:latin typeface="ＭＳ Ｐゴシック" panose="020B0600070205080204" pitchFamily="50" charset="-128"/>
                <a:ea typeface="ＭＳ Ｐゴシック" panose="020B0600070205080204" pitchFamily="50" charset="-128"/>
              </a:rPr>
              <a:t>(28</a:t>
            </a:r>
            <a:r>
              <a:rPr lang="ja-JP" altLang="en-US" sz="1100" dirty="0">
                <a:solidFill>
                  <a:srgbClr val="C00000"/>
                </a:solidFill>
                <a:latin typeface="ＭＳ Ｐゴシック" panose="020B0600070205080204" pitchFamily="50" charset="-128"/>
                <a:ea typeface="ＭＳ Ｐゴシック" panose="020B0600070205080204" pitchFamily="50" charset="-128"/>
              </a:rPr>
              <a:t>％</a:t>
            </a:r>
            <a:r>
              <a:rPr lang="en-US" altLang="ja-JP" sz="1100" dirty="0">
                <a:solidFill>
                  <a:srgbClr val="C00000"/>
                </a:solidFill>
                <a:latin typeface="ＭＳ Ｐゴシック" panose="020B0600070205080204" pitchFamily="50" charset="-128"/>
                <a:ea typeface="ＭＳ Ｐゴシック" panose="020B0600070205080204" pitchFamily="50" charset="-128"/>
              </a:rPr>
              <a:t>)</a:t>
            </a:r>
            <a:endParaRPr lang="ja-JP" altLang="en-US" sz="1100" dirty="0">
              <a:solidFill>
                <a:srgbClr val="C00000"/>
              </a:solidFill>
              <a:latin typeface="ＭＳ Ｐゴシック" panose="020B0600070205080204" pitchFamily="50" charset="-128"/>
              <a:ea typeface="ＭＳ Ｐゴシック" panose="020B0600070205080204" pitchFamily="50" charset="-128"/>
            </a:endParaRPr>
          </a:p>
        </p:txBody>
      </p:sp>
      <p:sp>
        <p:nvSpPr>
          <p:cNvPr id="78" name="テキスト ボックス 77"/>
          <p:cNvSpPr txBox="1"/>
          <p:nvPr/>
        </p:nvSpPr>
        <p:spPr>
          <a:xfrm>
            <a:off x="7033408" y="2406632"/>
            <a:ext cx="466794" cy="261610"/>
          </a:xfrm>
          <a:prstGeom prst="rect">
            <a:avLst/>
          </a:prstGeom>
          <a:noFill/>
        </p:spPr>
        <p:txBody>
          <a:bodyPr wrap="none" rtlCol="0">
            <a:spAutoFit/>
          </a:bodyPr>
          <a:lstStyle/>
          <a:p>
            <a:r>
              <a:rPr lang="en-US" altLang="ja-JP" sz="1100" dirty="0">
                <a:solidFill>
                  <a:srgbClr val="C00000"/>
                </a:solidFill>
                <a:latin typeface="ＭＳ Ｐゴシック" panose="020B0600070205080204" pitchFamily="50" charset="-128"/>
                <a:ea typeface="ＭＳ Ｐゴシック" panose="020B0600070205080204" pitchFamily="50" charset="-128"/>
              </a:rPr>
              <a:t>27</a:t>
            </a:r>
            <a:r>
              <a:rPr lang="ja-JP" altLang="en-US" sz="1100" dirty="0">
                <a:solidFill>
                  <a:srgbClr val="C00000"/>
                </a:solidFill>
                <a:latin typeface="ＭＳ Ｐゴシック" panose="020B0600070205080204" pitchFamily="50" charset="-128"/>
                <a:ea typeface="ＭＳ Ｐゴシック" panose="020B0600070205080204" pitchFamily="50" charset="-128"/>
              </a:rPr>
              <a:t>％</a:t>
            </a:r>
          </a:p>
        </p:txBody>
      </p:sp>
      <p:sp>
        <p:nvSpPr>
          <p:cNvPr id="87" name="線吹き出し 1 (枠付き) 86"/>
          <p:cNvSpPr/>
          <p:nvPr/>
        </p:nvSpPr>
        <p:spPr>
          <a:xfrm>
            <a:off x="5456127" y="4027575"/>
            <a:ext cx="744019" cy="1015663"/>
          </a:xfrm>
          <a:prstGeom prst="borderCallout1">
            <a:avLst>
              <a:gd name="adj1" fmla="val 645"/>
              <a:gd name="adj2" fmla="val 17859"/>
              <a:gd name="adj3" fmla="val -33350"/>
              <a:gd name="adj4" fmla="val -18065"/>
            </a:avLst>
          </a:prstGeom>
          <a:noFill/>
          <a:ln>
            <a:solidFill>
              <a:srgbClr val="00B050"/>
            </a:solidFill>
          </a:ln>
        </p:spPr>
        <p:txBody>
          <a:bodyPr wrap="square" rtlCol="0">
            <a:spAutoFit/>
          </a:bodyPr>
          <a:lstStyle/>
          <a:p>
            <a:pPr algn="ctr" defTabSz="685800"/>
            <a:r>
              <a:rPr lang="ja-JP" altLang="en-US" sz="1200" dirty="0">
                <a:solidFill>
                  <a:prstClr val="black"/>
                </a:solidFill>
                <a:latin typeface="ＭＳ Ｐゴシック" panose="020B0600070205080204" pitchFamily="50" charset="-128"/>
                <a:ea typeface="ＭＳ Ｐゴシック" panose="020B0600070205080204" pitchFamily="50" charset="-128"/>
              </a:rPr>
              <a:t>現行の１３対１相当の要件を適用</a:t>
            </a:r>
          </a:p>
        </p:txBody>
      </p:sp>
      <p:sp>
        <p:nvSpPr>
          <p:cNvPr id="88" name="テキスト ボックス 87"/>
          <p:cNvSpPr txBox="1"/>
          <p:nvPr/>
        </p:nvSpPr>
        <p:spPr>
          <a:xfrm>
            <a:off x="1771160" y="3839587"/>
            <a:ext cx="466794" cy="261610"/>
          </a:xfrm>
          <a:prstGeom prst="rect">
            <a:avLst/>
          </a:prstGeom>
          <a:noFill/>
        </p:spPr>
        <p:txBody>
          <a:bodyPr wrap="none" rtlCol="0">
            <a:spAutoFit/>
          </a:bodyPr>
          <a:lstStyle/>
          <a:p>
            <a:r>
              <a:rPr lang="en-US" altLang="ja-JP" sz="1100" dirty="0">
                <a:solidFill>
                  <a:srgbClr val="44546A"/>
                </a:solidFill>
                <a:latin typeface="ＭＳ Ｐゴシック" panose="020B0600070205080204" pitchFamily="50" charset="-128"/>
                <a:ea typeface="ＭＳ Ｐゴシック" panose="020B0600070205080204" pitchFamily="50" charset="-128"/>
              </a:rPr>
              <a:t>80</a:t>
            </a:r>
            <a:r>
              <a:rPr lang="ja-JP" altLang="en-US" sz="1100" dirty="0">
                <a:solidFill>
                  <a:srgbClr val="44546A"/>
                </a:solidFill>
                <a:latin typeface="ＭＳ Ｐゴシック" panose="020B0600070205080204" pitchFamily="50" charset="-128"/>
                <a:ea typeface="ＭＳ Ｐゴシック" panose="020B0600070205080204" pitchFamily="50" charset="-128"/>
              </a:rPr>
              <a:t>％</a:t>
            </a:r>
          </a:p>
        </p:txBody>
      </p:sp>
      <p:sp>
        <p:nvSpPr>
          <p:cNvPr id="89" name="テキスト ボックス 88"/>
          <p:cNvSpPr txBox="1"/>
          <p:nvPr/>
        </p:nvSpPr>
        <p:spPr>
          <a:xfrm>
            <a:off x="1140803" y="4109974"/>
            <a:ext cx="466794" cy="261610"/>
          </a:xfrm>
          <a:prstGeom prst="rect">
            <a:avLst/>
          </a:prstGeom>
          <a:noFill/>
        </p:spPr>
        <p:txBody>
          <a:bodyPr wrap="none" rtlCol="0">
            <a:spAutoFit/>
          </a:bodyPr>
          <a:lstStyle/>
          <a:p>
            <a:r>
              <a:rPr lang="en-US" altLang="ja-JP" sz="1100" dirty="0">
                <a:solidFill>
                  <a:srgbClr val="44546A"/>
                </a:solidFill>
                <a:latin typeface="ＭＳ Ｐゴシック" panose="020B0600070205080204" pitchFamily="50" charset="-128"/>
                <a:ea typeface="ＭＳ Ｐゴシック" panose="020B0600070205080204" pitchFamily="50" charset="-128"/>
              </a:rPr>
              <a:t>50</a:t>
            </a:r>
            <a:r>
              <a:rPr lang="ja-JP" altLang="en-US" sz="1100" dirty="0">
                <a:solidFill>
                  <a:srgbClr val="44546A"/>
                </a:solidFill>
                <a:latin typeface="ＭＳ Ｐゴシック" panose="020B0600070205080204" pitchFamily="50" charset="-128"/>
                <a:ea typeface="ＭＳ Ｐゴシック" panose="020B0600070205080204" pitchFamily="50" charset="-128"/>
              </a:rPr>
              <a:t>％</a:t>
            </a:r>
          </a:p>
        </p:txBody>
      </p:sp>
      <p:sp>
        <p:nvSpPr>
          <p:cNvPr id="95" name="テキスト ボックス 94"/>
          <p:cNvSpPr txBox="1"/>
          <p:nvPr/>
        </p:nvSpPr>
        <p:spPr>
          <a:xfrm>
            <a:off x="4075353" y="4609166"/>
            <a:ext cx="1603524" cy="276999"/>
          </a:xfrm>
          <a:prstGeom prst="rect">
            <a:avLst/>
          </a:prstGeom>
          <a:noFill/>
        </p:spPr>
        <p:txBody>
          <a:bodyPr wrap="square" rtlCol="0">
            <a:spAutoFit/>
          </a:bodyPr>
          <a:lstStyle/>
          <a:p>
            <a:pPr marL="90488" indent="-90488"/>
            <a:r>
              <a:rPr lang="ja-JP" altLang="en-US" sz="1200" dirty="0">
                <a:solidFill>
                  <a:prstClr val="black"/>
                </a:solidFill>
                <a:latin typeface="ＭＳ Ｐゴシック" panose="020B0600070205080204" pitchFamily="50" charset="-128"/>
                <a:ea typeface="ＭＳ Ｐゴシック" panose="020B0600070205080204" pitchFamily="50" charset="-128"/>
              </a:rPr>
              <a:t>平均在院日数</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98" name="テキスト ボックス 97"/>
          <p:cNvSpPr txBox="1"/>
          <p:nvPr/>
        </p:nvSpPr>
        <p:spPr>
          <a:xfrm>
            <a:off x="1460814" y="4279121"/>
            <a:ext cx="415498" cy="369332"/>
          </a:xfrm>
          <a:prstGeom prst="rect">
            <a:avLst/>
          </a:prstGeom>
          <a:noFill/>
        </p:spPr>
        <p:txBody>
          <a:bodyPr wrap="none" rtlCol="0">
            <a:spAutoFit/>
          </a:bodyPr>
          <a:lstStyle/>
          <a:p>
            <a:pPr defTabSz="685800"/>
            <a:r>
              <a:rPr lang="ja-JP" altLang="en-US" dirty="0">
                <a:solidFill>
                  <a:prstClr val="black"/>
                </a:solidFill>
                <a:latin typeface="ＭＳ Ｐゴシック" panose="020B0600070205080204" pitchFamily="50" charset="-128"/>
                <a:ea typeface="ＭＳ Ｐゴシック" panose="020B0600070205080204" pitchFamily="50" charset="-128"/>
              </a:rPr>
              <a:t>＋</a:t>
            </a:r>
          </a:p>
        </p:txBody>
      </p:sp>
      <p:sp>
        <p:nvSpPr>
          <p:cNvPr id="99" name="線吹き出し 1 (枠付き) 98"/>
          <p:cNvSpPr/>
          <p:nvPr/>
        </p:nvSpPr>
        <p:spPr>
          <a:xfrm>
            <a:off x="284686" y="2561187"/>
            <a:ext cx="1568517" cy="600164"/>
          </a:xfrm>
          <a:prstGeom prst="borderCallout1">
            <a:avLst>
              <a:gd name="adj1" fmla="val 99454"/>
              <a:gd name="adj2" fmla="val 67320"/>
              <a:gd name="adj3" fmla="val 331982"/>
              <a:gd name="adj4" fmla="val 34210"/>
            </a:avLst>
          </a:prstGeom>
          <a:noFill/>
          <a:ln>
            <a:solidFill>
              <a:srgbClr val="002060"/>
            </a:solidFill>
          </a:ln>
        </p:spPr>
        <p:txBody>
          <a:bodyPr wrap="square" rtlCol="0">
            <a:spAutoFit/>
          </a:bodyPr>
          <a:lstStyle/>
          <a:p>
            <a:pPr defTabSz="685800"/>
            <a:r>
              <a:rPr lang="ja-JP" altLang="en-US" sz="1100" dirty="0">
                <a:solidFill>
                  <a:prstClr val="black"/>
                </a:solidFill>
                <a:latin typeface="ＭＳ Ｐゴシック" panose="020B0600070205080204" pitchFamily="50" charset="-128"/>
                <a:ea typeface="ＭＳ Ｐゴシック" panose="020B0600070205080204" pitchFamily="50" charset="-128"/>
              </a:rPr>
              <a:t>経過措置１（</a:t>
            </a:r>
            <a:r>
              <a:rPr lang="en-US" altLang="ja-JP" sz="1100" dirty="0">
                <a:solidFill>
                  <a:prstClr val="black"/>
                </a:solidFill>
                <a:latin typeface="ＭＳ Ｐゴシック" panose="020B0600070205080204" pitchFamily="50" charset="-128"/>
                <a:ea typeface="ＭＳ Ｐゴシック" panose="020B0600070205080204" pitchFamily="50" charset="-128"/>
              </a:rPr>
              <a:t>25</a:t>
            </a:r>
            <a:r>
              <a:rPr lang="ja-JP" altLang="en-US" sz="1100" dirty="0">
                <a:solidFill>
                  <a:prstClr val="black"/>
                </a:solidFill>
                <a:latin typeface="ＭＳ Ｐゴシック" panose="020B0600070205080204" pitchFamily="50" charset="-128"/>
                <a:ea typeface="ＭＳ Ｐゴシック" panose="020B0600070205080204" pitchFamily="50" charset="-128"/>
              </a:rPr>
              <a:t>対１以上、かつ、</a:t>
            </a:r>
            <a:r>
              <a:rPr lang="en-US" altLang="ja-JP" sz="1100" dirty="0">
                <a:solidFill>
                  <a:prstClr val="black"/>
                </a:solidFill>
                <a:latin typeface="ＭＳ Ｐゴシック" panose="020B0600070205080204" pitchFamily="50" charset="-128"/>
                <a:ea typeface="ＭＳ Ｐゴシック" panose="020B0600070205080204" pitchFamily="50" charset="-128"/>
              </a:rPr>
              <a:t>20</a:t>
            </a:r>
            <a:r>
              <a:rPr lang="ja-JP" altLang="en-US" sz="1100" dirty="0">
                <a:solidFill>
                  <a:prstClr val="black"/>
                </a:solidFill>
                <a:latin typeface="ＭＳ Ｐゴシック" panose="020B0600070205080204" pitchFamily="50" charset="-128"/>
                <a:ea typeface="ＭＳ Ｐゴシック" panose="020B0600070205080204" pitchFamily="50" charset="-128"/>
              </a:rPr>
              <a:t>対１未満又は</a:t>
            </a:r>
            <a:r>
              <a:rPr lang="en-US" altLang="ja-JP" sz="1100" dirty="0">
                <a:solidFill>
                  <a:prstClr val="black"/>
                </a:solidFill>
                <a:latin typeface="ＭＳ Ｐゴシック" panose="020B0600070205080204" pitchFamily="50" charset="-128"/>
                <a:ea typeface="ＭＳ Ｐゴシック" panose="020B0600070205080204" pitchFamily="50" charset="-128"/>
              </a:rPr>
              <a:t>50</a:t>
            </a:r>
            <a:r>
              <a:rPr lang="ja-JP" altLang="en-US" sz="1100" dirty="0">
                <a:solidFill>
                  <a:prstClr val="black"/>
                </a:solidFill>
                <a:latin typeface="ＭＳ Ｐゴシック" panose="020B0600070205080204" pitchFamily="50" charset="-128"/>
                <a:ea typeface="ＭＳ Ｐゴシック" panose="020B0600070205080204" pitchFamily="50" charset="-128"/>
              </a:rPr>
              <a:t>％未満）</a:t>
            </a:r>
          </a:p>
        </p:txBody>
      </p:sp>
      <p:sp>
        <p:nvSpPr>
          <p:cNvPr id="100" name="正方形/長方形 99">
            <a:extLst>
              <a:ext uri="{FF2B5EF4-FFF2-40B4-BE49-F238E27FC236}">
                <a16:creationId xmlns="" xmlns:a16="http://schemas.microsoft.com/office/drawing/2014/main" id="{05DDCBDD-F768-47D3-93EA-99AD2C8039B4}"/>
              </a:ext>
            </a:extLst>
          </p:cNvPr>
          <p:cNvSpPr/>
          <p:nvPr/>
        </p:nvSpPr>
        <p:spPr>
          <a:xfrm>
            <a:off x="568930" y="4562824"/>
            <a:ext cx="361148" cy="1233896"/>
          </a:xfrm>
          <a:prstGeom prst="rect">
            <a:avLst/>
          </a:prstGeom>
          <a:no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black"/>
              </a:solidFill>
              <a:latin typeface="ＭＳ Ｐゴシック" panose="020B0600070205080204" pitchFamily="50" charset="-128"/>
              <a:ea typeface="ＭＳ Ｐゴシック" panose="020B0600070205080204" pitchFamily="50" charset="-128"/>
            </a:endParaRPr>
          </a:p>
        </p:txBody>
      </p:sp>
      <p:sp>
        <p:nvSpPr>
          <p:cNvPr id="101" name="テキスト ボックス 100">
            <a:extLst>
              <a:ext uri="{FF2B5EF4-FFF2-40B4-BE49-F238E27FC236}">
                <a16:creationId xmlns="" xmlns:a16="http://schemas.microsoft.com/office/drawing/2014/main" id="{9D8BFEB8-A7E4-4B02-9016-73CF6A2A7050}"/>
              </a:ext>
            </a:extLst>
          </p:cNvPr>
          <p:cNvSpPr txBox="1"/>
          <p:nvPr/>
        </p:nvSpPr>
        <p:spPr>
          <a:xfrm>
            <a:off x="294847" y="5438421"/>
            <a:ext cx="2342243" cy="369332"/>
          </a:xfrm>
          <a:prstGeom prst="rect">
            <a:avLst/>
          </a:prstGeom>
          <a:noFill/>
        </p:spPr>
        <p:txBody>
          <a:bodyPr wrap="square" rtlCol="0">
            <a:spAutoFit/>
          </a:bodyPr>
          <a:lstStyle/>
          <a:p>
            <a:pPr algn="ctr" defTabSz="685800"/>
            <a:r>
              <a:rPr lang="ja-JP" altLang="en-US" b="1" dirty="0">
                <a:solidFill>
                  <a:srgbClr val="44546A"/>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長期療養</a:t>
            </a:r>
          </a:p>
        </p:txBody>
      </p:sp>
      <p:sp>
        <p:nvSpPr>
          <p:cNvPr id="72" name="テキスト ボックス 71">
            <a:extLst>
              <a:ext uri="{FF2B5EF4-FFF2-40B4-BE49-F238E27FC236}">
                <a16:creationId xmlns="" xmlns:a16="http://schemas.microsoft.com/office/drawing/2014/main" id="{C825F3F4-17F6-48ED-BAC6-ACB3E0022C6A}"/>
              </a:ext>
            </a:extLst>
          </p:cNvPr>
          <p:cNvSpPr txBox="1"/>
          <p:nvPr/>
        </p:nvSpPr>
        <p:spPr>
          <a:xfrm>
            <a:off x="2608607" y="3780497"/>
            <a:ext cx="976242" cy="646331"/>
          </a:xfrm>
          <a:prstGeom prst="rect">
            <a:avLst/>
          </a:prstGeom>
          <a:noFill/>
        </p:spPr>
        <p:txBody>
          <a:bodyPr wrap="square" rtlCol="0">
            <a:spAutoFit/>
          </a:bodyPr>
          <a:lstStyle/>
          <a:p>
            <a:pPr algn="ctr" defTabSz="685800"/>
            <a:r>
              <a:rPr lang="ja-JP" altLang="en-US" b="1" dirty="0">
                <a:solidFill>
                  <a:srgbClr val="00B050"/>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回復期リハ</a:t>
            </a:r>
          </a:p>
        </p:txBody>
      </p:sp>
      <p:sp>
        <p:nvSpPr>
          <p:cNvPr id="12" name="テキスト ボックス 11"/>
          <p:cNvSpPr txBox="1"/>
          <p:nvPr/>
        </p:nvSpPr>
        <p:spPr>
          <a:xfrm>
            <a:off x="56461" y="604999"/>
            <a:ext cx="9727751" cy="830997"/>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入院医療評価体系について、基本的な医療の評価部分と診療実績に応じた段階的な評価部分との二つの評価を組み合わせた新たな評価体系に再編・統合する。なお、新たな評価体系となる入院料は、急性期医療、急性期医療～長期療養、長期療養の機能に大別される。</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79" name="正方形/長方形 78">
            <a:extLst>
              <a:ext uri="{FF2B5EF4-FFF2-40B4-BE49-F238E27FC236}">
                <a16:creationId xmlns="" xmlns:a16="http://schemas.microsoft.com/office/drawing/2014/main" id="{219FEDB3-5AE0-49B1-A46B-3CB6510285D4}"/>
              </a:ext>
            </a:extLst>
          </p:cNvPr>
          <p:cNvSpPr/>
          <p:nvPr/>
        </p:nvSpPr>
        <p:spPr>
          <a:xfrm>
            <a:off x="6575362" y="2985374"/>
            <a:ext cx="272970" cy="24457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90" name="正方形/長方形 89">
            <a:extLst>
              <a:ext uri="{FF2B5EF4-FFF2-40B4-BE49-F238E27FC236}">
                <a16:creationId xmlns="" xmlns:a16="http://schemas.microsoft.com/office/drawing/2014/main" id="{219FEDB3-5AE0-49B1-A46B-3CB6510285D4}"/>
              </a:ext>
            </a:extLst>
          </p:cNvPr>
          <p:cNvSpPr/>
          <p:nvPr/>
        </p:nvSpPr>
        <p:spPr>
          <a:xfrm>
            <a:off x="6844259" y="2821115"/>
            <a:ext cx="272968" cy="42369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ea typeface="ＭＳ Ｐゴシック" panose="020B0600070205080204" pitchFamily="50" charset="-128"/>
            </a:endParaRPr>
          </a:p>
        </p:txBody>
      </p:sp>
      <p:sp>
        <p:nvSpPr>
          <p:cNvPr id="91" name="正方形/長方形 90">
            <a:extLst>
              <a:ext uri="{FF2B5EF4-FFF2-40B4-BE49-F238E27FC236}">
                <a16:creationId xmlns="" xmlns:a16="http://schemas.microsoft.com/office/drawing/2014/main" id="{F7D4593B-E102-49A0-81BC-E6FD0241A1E9}"/>
              </a:ext>
            </a:extLst>
          </p:cNvPr>
          <p:cNvSpPr/>
          <p:nvPr/>
        </p:nvSpPr>
        <p:spPr>
          <a:xfrm>
            <a:off x="6731055" y="2798993"/>
            <a:ext cx="1534314"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ja-JP" altLang="en-US" sz="1200" dirty="0">
                <a:solidFill>
                  <a:srgbClr val="C00000"/>
                </a:solidFill>
                <a:latin typeface="ＭＳ Ｐゴシック" panose="020B0600070205080204" pitchFamily="50" charset="-128"/>
                <a:ea typeface="ＭＳ Ｐゴシック" panose="020B0600070205080204" pitchFamily="50" charset="-128"/>
                <a:cs typeface="メイリオ" panose="020B0604030504040204" pitchFamily="50" charset="-128"/>
              </a:rPr>
              <a:t>急性期の患者割合</a:t>
            </a:r>
            <a:endParaRPr lang="en-US" altLang="ja-JP" sz="1200" dirty="0">
              <a:solidFill>
                <a:srgbClr val="C00000"/>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94" name="テキスト ボックス 93"/>
          <p:cNvSpPr txBox="1"/>
          <p:nvPr/>
        </p:nvSpPr>
        <p:spPr>
          <a:xfrm>
            <a:off x="6753200" y="2606532"/>
            <a:ext cx="466794" cy="261610"/>
          </a:xfrm>
          <a:prstGeom prst="rect">
            <a:avLst/>
          </a:prstGeom>
          <a:noFill/>
        </p:spPr>
        <p:txBody>
          <a:bodyPr wrap="none" rtlCol="0">
            <a:spAutoFit/>
          </a:bodyPr>
          <a:lstStyle/>
          <a:p>
            <a:r>
              <a:rPr lang="en-US" altLang="ja-JP" sz="1100" dirty="0">
                <a:solidFill>
                  <a:srgbClr val="C00000"/>
                </a:solidFill>
                <a:latin typeface="ＭＳ Ｐゴシック" panose="020B0600070205080204" pitchFamily="50" charset="-128"/>
                <a:ea typeface="ＭＳ Ｐゴシック" panose="020B0600070205080204" pitchFamily="50" charset="-128"/>
              </a:rPr>
              <a:t>21</a:t>
            </a:r>
            <a:r>
              <a:rPr lang="ja-JP" altLang="en-US" sz="1100" dirty="0">
                <a:solidFill>
                  <a:srgbClr val="C00000"/>
                </a:solidFill>
                <a:latin typeface="ＭＳ Ｐゴシック" panose="020B0600070205080204" pitchFamily="50" charset="-128"/>
                <a:ea typeface="ＭＳ Ｐゴシック" panose="020B0600070205080204" pitchFamily="50" charset="-128"/>
              </a:rPr>
              <a:t>％</a:t>
            </a:r>
          </a:p>
        </p:txBody>
      </p:sp>
      <p:sp>
        <p:nvSpPr>
          <p:cNvPr id="96" name="テキスト ボックス 95"/>
          <p:cNvSpPr txBox="1"/>
          <p:nvPr/>
        </p:nvSpPr>
        <p:spPr>
          <a:xfrm>
            <a:off x="6478680" y="2770231"/>
            <a:ext cx="466794" cy="261610"/>
          </a:xfrm>
          <a:prstGeom prst="rect">
            <a:avLst/>
          </a:prstGeom>
          <a:noFill/>
        </p:spPr>
        <p:txBody>
          <a:bodyPr wrap="none" rtlCol="0">
            <a:spAutoFit/>
          </a:bodyPr>
          <a:lstStyle/>
          <a:p>
            <a:r>
              <a:rPr lang="en-US" altLang="ja-JP" sz="1100" dirty="0">
                <a:solidFill>
                  <a:srgbClr val="C00000"/>
                </a:solidFill>
                <a:latin typeface="ＭＳ Ｐゴシック" panose="020B0600070205080204" pitchFamily="50" charset="-128"/>
                <a:ea typeface="ＭＳ Ｐゴシック" panose="020B0600070205080204" pitchFamily="50" charset="-128"/>
              </a:rPr>
              <a:t>15</a:t>
            </a:r>
            <a:r>
              <a:rPr lang="ja-JP" altLang="en-US" sz="1100" dirty="0">
                <a:solidFill>
                  <a:srgbClr val="C00000"/>
                </a:solidFill>
                <a:latin typeface="ＭＳ Ｐゴシック" panose="020B0600070205080204" pitchFamily="50" charset="-128"/>
                <a:ea typeface="ＭＳ Ｐゴシック" panose="020B0600070205080204" pitchFamily="50" charset="-128"/>
              </a:rPr>
              <a:t>％</a:t>
            </a:r>
          </a:p>
        </p:txBody>
      </p:sp>
      <p:cxnSp>
        <p:nvCxnSpPr>
          <p:cNvPr id="97" name="直線コネクタ 96"/>
          <p:cNvCxnSpPr/>
          <p:nvPr/>
        </p:nvCxnSpPr>
        <p:spPr>
          <a:xfrm>
            <a:off x="6353036" y="3225761"/>
            <a:ext cx="2027956" cy="0"/>
          </a:xfrm>
          <a:prstGeom prst="line">
            <a:avLst/>
          </a:prstGeom>
          <a:ln w="127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102" name="正方形/長方形 101">
            <a:extLst>
              <a:ext uri="{FF2B5EF4-FFF2-40B4-BE49-F238E27FC236}">
                <a16:creationId xmlns="" xmlns:a16="http://schemas.microsoft.com/office/drawing/2014/main" id="{05DDCBDD-F768-47D3-93EA-99AD2C8039B4}"/>
              </a:ext>
            </a:extLst>
          </p:cNvPr>
          <p:cNvSpPr/>
          <p:nvPr/>
        </p:nvSpPr>
        <p:spPr>
          <a:xfrm>
            <a:off x="294847" y="4886165"/>
            <a:ext cx="193278" cy="910565"/>
          </a:xfrm>
          <a:prstGeom prst="rect">
            <a:avLst/>
          </a:prstGeom>
          <a:solidFill>
            <a:schemeClr val="bg1">
              <a:lumMod val="85000"/>
            </a:schemeClr>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black"/>
              </a:solidFill>
              <a:latin typeface="ＭＳ Ｐゴシック" panose="020B0600070205080204" pitchFamily="50" charset="-128"/>
              <a:ea typeface="ＭＳ Ｐゴシック" panose="020B0600070205080204" pitchFamily="50" charset="-128"/>
            </a:endParaRPr>
          </a:p>
        </p:txBody>
      </p:sp>
      <p:sp>
        <p:nvSpPr>
          <p:cNvPr id="103" name="線吹き出し 1 (枠付き) 102"/>
          <p:cNvSpPr/>
          <p:nvPr/>
        </p:nvSpPr>
        <p:spPr>
          <a:xfrm>
            <a:off x="16216" y="3350513"/>
            <a:ext cx="994624" cy="430887"/>
          </a:xfrm>
          <a:prstGeom prst="borderCallout1">
            <a:avLst>
              <a:gd name="adj1" fmla="val 103452"/>
              <a:gd name="adj2" fmla="val 39954"/>
              <a:gd name="adj3" fmla="val 357645"/>
              <a:gd name="adj4" fmla="val 38499"/>
            </a:avLst>
          </a:prstGeom>
          <a:noFill/>
          <a:ln>
            <a:solidFill>
              <a:srgbClr val="002060"/>
            </a:solidFill>
          </a:ln>
        </p:spPr>
        <p:txBody>
          <a:bodyPr wrap="square" rtlCol="0">
            <a:spAutoFit/>
          </a:bodyPr>
          <a:lstStyle/>
          <a:p>
            <a:pPr defTabSz="685800"/>
            <a:r>
              <a:rPr lang="ja-JP" altLang="en-US" sz="1100" dirty="0">
                <a:solidFill>
                  <a:prstClr val="black"/>
                </a:solidFill>
                <a:latin typeface="ＭＳ Ｐゴシック" panose="020B0600070205080204" pitchFamily="50" charset="-128"/>
                <a:ea typeface="ＭＳ Ｐゴシック" panose="020B0600070205080204" pitchFamily="50" charset="-128"/>
              </a:rPr>
              <a:t>経過措置２（</a:t>
            </a:r>
            <a:r>
              <a:rPr lang="en-US" altLang="ja-JP" sz="1100" dirty="0">
                <a:solidFill>
                  <a:prstClr val="black"/>
                </a:solidFill>
                <a:latin typeface="ＭＳ Ｐゴシック" panose="020B0600070205080204" pitchFamily="50" charset="-128"/>
                <a:ea typeface="ＭＳ Ｐゴシック" panose="020B0600070205080204" pitchFamily="50" charset="-128"/>
              </a:rPr>
              <a:t>25</a:t>
            </a:r>
            <a:r>
              <a:rPr lang="ja-JP" altLang="en-US" sz="1100" dirty="0">
                <a:solidFill>
                  <a:prstClr val="black"/>
                </a:solidFill>
                <a:latin typeface="ＭＳ Ｐゴシック" panose="020B0600070205080204" pitchFamily="50" charset="-128"/>
                <a:ea typeface="ＭＳ Ｐゴシック" panose="020B0600070205080204" pitchFamily="50" charset="-128"/>
              </a:rPr>
              <a:t>対１未満）</a:t>
            </a:r>
          </a:p>
        </p:txBody>
      </p:sp>
      <p:sp>
        <p:nvSpPr>
          <p:cNvPr id="104" name="正方形/長方形 103">
            <a:extLst>
              <a:ext uri="{FF2B5EF4-FFF2-40B4-BE49-F238E27FC236}">
                <a16:creationId xmlns="" xmlns:a16="http://schemas.microsoft.com/office/drawing/2014/main" id="{AD237DF3-5A66-4513-AAFA-BC62576A97C6}"/>
              </a:ext>
            </a:extLst>
          </p:cNvPr>
          <p:cNvSpPr/>
          <p:nvPr/>
        </p:nvSpPr>
        <p:spPr>
          <a:xfrm>
            <a:off x="3974590" y="1750472"/>
            <a:ext cx="286190" cy="64367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endParaRPr>
          </a:p>
        </p:txBody>
      </p:sp>
      <p:sp>
        <p:nvSpPr>
          <p:cNvPr id="105" name="テキスト ボックス 104"/>
          <p:cNvSpPr txBox="1"/>
          <p:nvPr/>
        </p:nvSpPr>
        <p:spPr>
          <a:xfrm>
            <a:off x="3628436" y="1796528"/>
            <a:ext cx="820980" cy="600164"/>
          </a:xfrm>
          <a:prstGeom prst="rect">
            <a:avLst/>
          </a:prstGeom>
          <a:noFill/>
        </p:spPr>
        <p:txBody>
          <a:bodyPr wrap="square" rtlCol="0">
            <a:spAutoFit/>
          </a:bodyPr>
          <a:lstStyle/>
          <a:p>
            <a:r>
              <a:rPr lang="ja-JP" altLang="en-US" sz="1100" dirty="0">
                <a:solidFill>
                  <a:srgbClr val="00B050"/>
                </a:solidFill>
                <a:latin typeface="ＭＳ Ｐゴシック" panose="020B0600070205080204" pitchFamily="50" charset="-128"/>
                <a:ea typeface="ＭＳ Ｐゴシック" panose="020B0600070205080204" pitchFamily="50" charset="-128"/>
              </a:rPr>
              <a:t>自宅等からの受入実績等</a:t>
            </a:r>
          </a:p>
        </p:txBody>
      </p:sp>
      <p:cxnSp>
        <p:nvCxnSpPr>
          <p:cNvPr id="106" name="直線コネクタ 105"/>
          <p:cNvCxnSpPr/>
          <p:nvPr/>
        </p:nvCxnSpPr>
        <p:spPr>
          <a:xfrm flipV="1">
            <a:off x="3655608" y="2381711"/>
            <a:ext cx="612000" cy="0"/>
          </a:xfrm>
          <a:prstGeom prst="line">
            <a:avLst/>
          </a:prstGeom>
          <a:ln w="127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107" name="正方形/長方形 106">
            <a:extLst>
              <a:ext uri="{FF2B5EF4-FFF2-40B4-BE49-F238E27FC236}">
                <a16:creationId xmlns="" xmlns:a16="http://schemas.microsoft.com/office/drawing/2014/main" id="{AD237DF3-5A66-4513-AAFA-BC62576A97C6}"/>
              </a:ext>
            </a:extLst>
          </p:cNvPr>
          <p:cNvSpPr/>
          <p:nvPr/>
        </p:nvSpPr>
        <p:spPr>
          <a:xfrm>
            <a:off x="3152151" y="2412344"/>
            <a:ext cx="273098" cy="653064"/>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endParaRPr>
          </a:p>
        </p:txBody>
      </p:sp>
      <p:sp>
        <p:nvSpPr>
          <p:cNvPr id="108" name="テキスト ボックス 107"/>
          <p:cNvSpPr txBox="1"/>
          <p:nvPr/>
        </p:nvSpPr>
        <p:spPr>
          <a:xfrm>
            <a:off x="2449992" y="2412344"/>
            <a:ext cx="1134856" cy="600164"/>
          </a:xfrm>
          <a:prstGeom prst="rect">
            <a:avLst/>
          </a:prstGeom>
          <a:noFill/>
        </p:spPr>
        <p:txBody>
          <a:bodyPr wrap="square" rtlCol="0">
            <a:spAutoFit/>
          </a:bodyPr>
          <a:lstStyle/>
          <a:p>
            <a:r>
              <a:rPr lang="ja-JP" altLang="en-US" sz="1100" dirty="0">
                <a:solidFill>
                  <a:srgbClr val="00B050"/>
                </a:solidFill>
                <a:latin typeface="ＭＳ Ｐゴシック" panose="020B0600070205080204" pitchFamily="50" charset="-128"/>
                <a:ea typeface="ＭＳ Ｐゴシック" panose="020B0600070205080204" pitchFamily="50" charset="-128"/>
              </a:rPr>
              <a:t>リハビリによる機能回復の実績等</a:t>
            </a:r>
          </a:p>
        </p:txBody>
      </p:sp>
      <p:cxnSp>
        <p:nvCxnSpPr>
          <p:cNvPr id="109" name="直線コネクタ 108"/>
          <p:cNvCxnSpPr/>
          <p:nvPr/>
        </p:nvCxnSpPr>
        <p:spPr>
          <a:xfrm flipV="1">
            <a:off x="2813377" y="2988408"/>
            <a:ext cx="590957" cy="0"/>
          </a:xfrm>
          <a:prstGeom prst="line">
            <a:avLst/>
          </a:prstGeom>
          <a:ln w="127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74" name="テキスト ボックス 73">
            <a:extLst>
              <a:ext uri="{FF2B5EF4-FFF2-40B4-BE49-F238E27FC236}">
                <a16:creationId xmlns="" xmlns:a16="http://schemas.microsoft.com/office/drawing/2014/main" id="{C825F3F4-17F6-48ED-BAC6-ACB3E0022C6A}"/>
              </a:ext>
            </a:extLst>
          </p:cNvPr>
          <p:cNvSpPr txBox="1"/>
          <p:nvPr/>
        </p:nvSpPr>
        <p:spPr>
          <a:xfrm>
            <a:off x="3368825" y="3420463"/>
            <a:ext cx="1162764" cy="646331"/>
          </a:xfrm>
          <a:prstGeom prst="rect">
            <a:avLst/>
          </a:prstGeom>
          <a:noFill/>
        </p:spPr>
        <p:txBody>
          <a:bodyPr wrap="square" rtlCol="0">
            <a:spAutoFit/>
          </a:bodyPr>
          <a:lstStyle/>
          <a:p>
            <a:pPr algn="ctr" defTabSz="685800"/>
            <a:r>
              <a:rPr lang="ja-JP" altLang="en-US" b="1" dirty="0">
                <a:solidFill>
                  <a:srgbClr val="00B050"/>
                </a:solidFill>
                <a:effectLst>
                  <a:glow rad="381000">
                    <a:prstClr val="white"/>
                  </a:glow>
                </a:effectLst>
                <a:latin typeface="メイリオ" panose="020B0604030504040204" pitchFamily="50" charset="-128"/>
                <a:ea typeface="メイリオ" panose="020B0604030504040204" pitchFamily="50" charset="-128"/>
                <a:cs typeface="メイリオ" panose="020B0604030504040204" pitchFamily="50" charset="-128"/>
              </a:rPr>
              <a:t>地域包括ケア</a:t>
            </a:r>
          </a:p>
        </p:txBody>
      </p:sp>
      <p:sp>
        <p:nvSpPr>
          <p:cNvPr id="75" name="正方形/長方形 74">
            <a:extLst>
              <a:ext uri="{FF2B5EF4-FFF2-40B4-BE49-F238E27FC236}">
                <a16:creationId xmlns="" xmlns:a16="http://schemas.microsoft.com/office/drawing/2014/main" id="{05DDCBDD-F768-47D3-93EA-99AD2C8039B4}"/>
              </a:ext>
            </a:extLst>
          </p:cNvPr>
          <p:cNvSpPr/>
          <p:nvPr/>
        </p:nvSpPr>
        <p:spPr>
          <a:xfrm>
            <a:off x="5039391" y="3132424"/>
            <a:ext cx="349425" cy="169936"/>
          </a:xfrm>
          <a:prstGeom prst="rect">
            <a:avLst/>
          </a:prstGeom>
          <a:solidFill>
            <a:schemeClr val="accent6">
              <a:lumMod val="40000"/>
              <a:lumOff val="6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defTabSz="685800"/>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84" name="Rectangle 2"/>
          <p:cNvSpPr txBox="1">
            <a:spLocks noChangeArrowheads="1"/>
          </p:cNvSpPr>
          <p:nvPr/>
        </p:nvSpPr>
        <p:spPr>
          <a:xfrm>
            <a:off x="162186" y="225037"/>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新たな入院医療の評価体系と主な機能（イメージ）　</a:t>
            </a: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　　　</a:t>
            </a:r>
          </a:p>
        </p:txBody>
      </p:sp>
      <p:sp>
        <p:nvSpPr>
          <p:cNvPr id="8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195</a:t>
            </a:fld>
            <a:endParaRPr lang="ja-JP" altLang="en-US" sz="1600" dirty="0">
              <a:solidFill>
                <a:prstClr val="black"/>
              </a:solidFill>
              <a:latin typeface="Calibri"/>
              <a:ea typeface="ＭＳ Ｐゴシック"/>
            </a:endParaRPr>
          </a:p>
        </p:txBody>
      </p:sp>
    </p:spTree>
    <p:extLst>
      <p:ext uri="{BB962C8B-B14F-4D97-AF65-F5344CB8AC3E}">
        <p14:creationId xmlns:p14="http://schemas.microsoft.com/office/powerpoint/2010/main" val="307612146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704528" y="1628800"/>
            <a:ext cx="8420100" cy="1362075"/>
          </a:xfrm>
        </p:spPr>
        <p:txBody>
          <a:bodyPr/>
          <a:lstStyle/>
          <a:p>
            <a:r>
              <a:rPr lang="ja-JP" altLang="en-US" b="0" dirty="0"/>
              <a:t>（１）</a:t>
            </a:r>
            <a:r>
              <a:rPr kumimoji="1" lang="ja-JP" altLang="en-US" b="0" dirty="0"/>
              <a:t>急性期医療</a:t>
            </a: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37836542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0" y="3187248"/>
            <a:ext cx="3801217" cy="369332"/>
          </a:xfrm>
          <a:prstGeom prst="rect">
            <a:avLst/>
          </a:prstGeom>
          <a:noFill/>
        </p:spPr>
        <p:txBody>
          <a:bodyPr wrap="square" rtlCol="0">
            <a:spAutoFit/>
          </a:bodyPr>
          <a:lstStyle/>
          <a:p>
            <a:r>
              <a:rPr lang="en-US" altLang="ja-JP" dirty="0">
                <a:solidFill>
                  <a:prstClr val="black"/>
                </a:solidFill>
                <a:latin typeface="ＭＳ Ｐゴシック" panose="020B0600070205080204" pitchFamily="50" charset="-128"/>
                <a:ea typeface="ＭＳ Ｐゴシック" panose="020B0600070205080204" pitchFamily="50" charset="-128"/>
              </a:rPr>
              <a:t>【</a:t>
            </a:r>
            <a:r>
              <a:rPr lang="ja-JP" altLang="en-US" dirty="0">
                <a:solidFill>
                  <a:prstClr val="black"/>
                </a:solidFill>
                <a:latin typeface="ＭＳ Ｐゴシック" panose="020B0600070205080204" pitchFamily="50" charset="-128"/>
                <a:ea typeface="ＭＳ Ｐゴシック" panose="020B0600070205080204" pitchFamily="50" charset="-128"/>
              </a:rPr>
              <a:t>平成</a:t>
            </a:r>
            <a:r>
              <a:rPr lang="en-US" altLang="ja-JP" dirty="0">
                <a:solidFill>
                  <a:prstClr val="black"/>
                </a:solidFill>
                <a:latin typeface="ＭＳ Ｐゴシック" panose="020B0600070205080204" pitchFamily="50" charset="-128"/>
                <a:ea typeface="ＭＳ Ｐゴシック" panose="020B0600070205080204" pitchFamily="50" charset="-128"/>
              </a:rPr>
              <a:t>30</a:t>
            </a:r>
            <a:r>
              <a:rPr lang="ja-JP" altLang="en-US" dirty="0">
                <a:solidFill>
                  <a:prstClr val="black"/>
                </a:solidFill>
                <a:latin typeface="ＭＳ Ｐゴシック" panose="020B0600070205080204" pitchFamily="50" charset="-128"/>
                <a:ea typeface="ＭＳ Ｐゴシック" panose="020B0600070205080204" pitchFamily="50" charset="-128"/>
              </a:rPr>
              <a:t>年度改定</a:t>
            </a:r>
            <a:r>
              <a:rPr lang="en-US" altLang="ja-JP" dirty="0">
                <a:solidFill>
                  <a:prstClr val="black"/>
                </a:solidFill>
                <a:latin typeface="ＭＳ Ｐゴシック" panose="020B0600070205080204" pitchFamily="50" charset="-128"/>
                <a:ea typeface="ＭＳ Ｐゴシック" panose="020B0600070205080204" pitchFamily="50" charset="-128"/>
              </a:rPr>
              <a:t>】</a:t>
            </a:r>
            <a:endParaRPr lang="ja-JP" altLang="en-US" dirty="0">
              <a:solidFill>
                <a:prstClr val="black"/>
              </a:solidFill>
              <a:latin typeface="ＭＳ Ｐゴシック" panose="020B0600070205080204" pitchFamily="50" charset="-128"/>
              <a:ea typeface="ＭＳ Ｐゴシック" panose="020B0600070205080204" pitchFamily="50" charset="-128"/>
            </a:endParaRPr>
          </a:p>
        </p:txBody>
      </p:sp>
      <p:sp>
        <p:nvSpPr>
          <p:cNvPr id="118" name="テキスト ボックス 117"/>
          <p:cNvSpPr txBox="1"/>
          <p:nvPr/>
        </p:nvSpPr>
        <p:spPr>
          <a:xfrm>
            <a:off x="0" y="571600"/>
            <a:ext cx="1496616" cy="369332"/>
          </a:xfrm>
          <a:prstGeom prst="rect">
            <a:avLst/>
          </a:prstGeom>
          <a:noFill/>
        </p:spPr>
        <p:txBody>
          <a:bodyPr wrap="square" rtlCol="0">
            <a:spAutoFit/>
          </a:bodyPr>
          <a:lstStyle/>
          <a:p>
            <a:r>
              <a:rPr lang="en-US" altLang="ja-JP" dirty="0">
                <a:solidFill>
                  <a:prstClr val="black"/>
                </a:solidFill>
                <a:latin typeface="ＭＳ Ｐゴシック" panose="020B0600070205080204" pitchFamily="50" charset="-128"/>
                <a:ea typeface="ＭＳ Ｐゴシック" panose="020B0600070205080204" pitchFamily="50" charset="-128"/>
              </a:rPr>
              <a:t>【</a:t>
            </a:r>
            <a:r>
              <a:rPr lang="ja-JP" altLang="en-US" dirty="0">
                <a:solidFill>
                  <a:prstClr val="black"/>
                </a:solidFill>
                <a:latin typeface="ＭＳ Ｐゴシック" panose="020B0600070205080204" pitchFamily="50" charset="-128"/>
                <a:ea typeface="ＭＳ Ｐゴシック" panose="020B0600070205080204" pitchFamily="50" charset="-128"/>
              </a:rPr>
              <a:t>現行</a:t>
            </a:r>
            <a:r>
              <a:rPr lang="en-US" altLang="ja-JP" dirty="0">
                <a:solidFill>
                  <a:prstClr val="black"/>
                </a:solidFill>
                <a:latin typeface="ＭＳ Ｐゴシック" panose="020B0600070205080204" pitchFamily="50" charset="-128"/>
                <a:ea typeface="ＭＳ Ｐゴシック" panose="020B0600070205080204" pitchFamily="50" charset="-128"/>
              </a:rPr>
              <a:t>】</a:t>
            </a:r>
            <a:endParaRPr lang="ja-JP" altLang="en-US"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7" name="直線コネクタ 16"/>
          <p:cNvCxnSpPr/>
          <p:nvPr/>
        </p:nvCxnSpPr>
        <p:spPr>
          <a:xfrm>
            <a:off x="121795" y="3173180"/>
            <a:ext cx="94397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テキスト ボックス 118"/>
          <p:cNvSpPr txBox="1"/>
          <p:nvPr/>
        </p:nvSpPr>
        <p:spPr>
          <a:xfrm>
            <a:off x="68384" y="3537374"/>
            <a:ext cx="2509020" cy="369332"/>
          </a:xfrm>
          <a:prstGeom prst="rect">
            <a:avLst/>
          </a:prstGeom>
          <a:noFill/>
        </p:spPr>
        <p:txBody>
          <a:bodyPr wrap="none" rtlCol="0">
            <a:spAutoFit/>
          </a:bodyPr>
          <a:lstStyle/>
          <a:p>
            <a:r>
              <a:rPr lang="ja-JP" altLang="en-US" b="1" dirty="0">
                <a:solidFill>
                  <a:srgbClr val="C00000"/>
                </a:solidFill>
                <a:latin typeface="ＭＳ Ｐゴシック" panose="020B0600070205080204" pitchFamily="50" charset="-128"/>
                <a:ea typeface="ＭＳ Ｐゴシック" panose="020B0600070205080204" pitchFamily="50" charset="-128"/>
              </a:rPr>
              <a:t>急性期一般入院基本料</a:t>
            </a:r>
            <a:endParaRPr lang="en-US" altLang="ja-JP" b="1" dirty="0">
              <a:solidFill>
                <a:srgbClr val="C00000"/>
              </a:solidFill>
              <a:latin typeface="ＭＳ Ｐゴシック" panose="020B0600070205080204" pitchFamily="50" charset="-128"/>
              <a:ea typeface="ＭＳ Ｐゴシック" panose="020B0600070205080204" pitchFamily="50" charset="-128"/>
            </a:endParaRPr>
          </a:p>
        </p:txBody>
      </p:sp>
      <p:sp>
        <p:nvSpPr>
          <p:cNvPr id="103" name="テキスト ボックス 102"/>
          <p:cNvSpPr txBox="1"/>
          <p:nvPr/>
        </p:nvSpPr>
        <p:spPr>
          <a:xfrm>
            <a:off x="8146376" y="4144291"/>
            <a:ext cx="1616460" cy="1277273"/>
          </a:xfrm>
          <a:prstGeom prst="rect">
            <a:avLst/>
          </a:prstGeom>
          <a:solidFill>
            <a:schemeClr val="accent2">
              <a:lumMod val="40000"/>
              <a:lumOff val="60000"/>
            </a:schemeClr>
          </a:solidFill>
          <a:ln>
            <a:solidFill>
              <a:srgbClr val="C00000"/>
            </a:solidFill>
          </a:ln>
        </p:spPr>
        <p:txBody>
          <a:bodyPr wrap="square" rtlCol="0">
            <a:spAutoFit/>
          </a:bodyPr>
          <a:lstStyle/>
          <a:p>
            <a:r>
              <a:rPr lang="en-US" altLang="ja-JP" sz="1100" dirty="0">
                <a:solidFill>
                  <a:srgbClr val="C00000"/>
                </a:solidFill>
              </a:rPr>
              <a:t>【</a:t>
            </a:r>
            <a:r>
              <a:rPr lang="ja-JP" altLang="en-US" sz="1100" dirty="0">
                <a:solidFill>
                  <a:srgbClr val="C00000"/>
                </a:solidFill>
              </a:rPr>
              <a:t>実績部分</a:t>
            </a:r>
            <a:r>
              <a:rPr lang="en-US" altLang="ja-JP" sz="1100" dirty="0">
                <a:solidFill>
                  <a:srgbClr val="C00000"/>
                </a:solidFill>
              </a:rPr>
              <a:t>】</a:t>
            </a:r>
          </a:p>
          <a:p>
            <a:r>
              <a:rPr lang="ja-JP" altLang="en-US" sz="1100" dirty="0">
                <a:solidFill>
                  <a:prstClr val="black"/>
                </a:solidFill>
                <a:latin typeface="ＭＳ Ｐゴシック" panose="020B0600070205080204" pitchFamily="50" charset="-128"/>
                <a:ea typeface="ＭＳ Ｐゴシック" panose="020B0600070205080204" pitchFamily="50" charset="-128"/>
              </a:rPr>
              <a:t>重症度、医療・看護必要度の該当患者割合</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見直し後の基準</a:t>
            </a:r>
            <a:r>
              <a:rPr lang="en-US" altLang="ja-JP" sz="1100" dirty="0">
                <a:solidFill>
                  <a:prstClr val="black"/>
                </a:solidFill>
                <a:latin typeface="ＭＳ Ｐゴシック" panose="020B0600070205080204" pitchFamily="50" charset="-128"/>
                <a:ea typeface="ＭＳ Ｐゴシック" panose="020B0600070205080204" pitchFamily="50" charset="-128"/>
              </a:rPr>
              <a:t>】</a:t>
            </a:r>
          </a:p>
          <a:p>
            <a:pPr marL="180975" indent="-180975"/>
            <a:r>
              <a:rPr lang="en-US" altLang="ja-JP" sz="1100" dirty="0">
                <a:solidFill>
                  <a:prstClr val="black"/>
                </a:solidFill>
                <a:latin typeface="ＭＳ Ｐゴシック" panose="020B0600070205080204" pitchFamily="50" charset="-128"/>
                <a:ea typeface="ＭＳ Ｐゴシック" panose="020B0600070205080204" pitchFamily="50" charset="-128"/>
              </a:rPr>
              <a:t>Ⅰ</a:t>
            </a:r>
            <a:r>
              <a:rPr lang="ja-JP" altLang="en-US" sz="1100" dirty="0">
                <a:solidFill>
                  <a:prstClr val="black"/>
                </a:solidFill>
                <a:latin typeface="ＭＳ Ｐゴシック" panose="020B0600070205080204" pitchFamily="50" charset="-128"/>
                <a:ea typeface="ＭＳ Ｐゴシック" panose="020B0600070205080204" pitchFamily="50" charset="-128"/>
              </a:rPr>
              <a:t>）現行の評価方法</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pPr marL="180975" indent="-180975"/>
            <a:r>
              <a:rPr lang="en-US" altLang="ja-JP" sz="1100" dirty="0">
                <a:solidFill>
                  <a:prstClr val="black"/>
                </a:solidFill>
                <a:latin typeface="ＭＳ Ｐゴシック" panose="020B0600070205080204" pitchFamily="50" charset="-128"/>
                <a:ea typeface="ＭＳ Ｐゴシック" panose="020B0600070205080204" pitchFamily="50" charset="-128"/>
              </a:rPr>
              <a:t>Ⅱ</a:t>
            </a:r>
            <a:r>
              <a:rPr lang="ja-JP" altLang="en-US" sz="1100" dirty="0">
                <a:solidFill>
                  <a:prstClr val="black"/>
                </a:solidFill>
                <a:latin typeface="ＭＳ Ｐゴシック" panose="020B0600070205080204" pitchFamily="50" charset="-128"/>
                <a:ea typeface="ＭＳ Ｐゴシック" panose="020B0600070205080204" pitchFamily="50" charset="-128"/>
              </a:rPr>
              <a:t>）診療実績データによる評価方法</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77" name="テキスト ボックス 76"/>
          <p:cNvSpPr txBox="1"/>
          <p:nvPr/>
        </p:nvSpPr>
        <p:spPr>
          <a:xfrm>
            <a:off x="7213160" y="577186"/>
            <a:ext cx="64633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1591</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87" name="正方形/長方形 86">
            <a:extLst>
              <a:ext uri="{FF2B5EF4-FFF2-40B4-BE49-F238E27FC236}">
                <a16:creationId xmlns="" xmlns:a16="http://schemas.microsoft.com/office/drawing/2014/main" id="{7EB355BE-1148-472D-A9A6-0D79BF2268AF}"/>
              </a:ext>
            </a:extLst>
          </p:cNvPr>
          <p:cNvSpPr/>
          <p:nvPr/>
        </p:nvSpPr>
        <p:spPr>
          <a:xfrm>
            <a:off x="4024607" y="1262023"/>
            <a:ext cx="782999" cy="38661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88" name="正方形/長方形 87">
            <a:extLst>
              <a:ext uri="{FF2B5EF4-FFF2-40B4-BE49-F238E27FC236}">
                <a16:creationId xmlns="" xmlns:a16="http://schemas.microsoft.com/office/drawing/2014/main" id="{7EB355BE-1148-472D-A9A6-0D79BF2268AF}"/>
              </a:ext>
            </a:extLst>
          </p:cNvPr>
          <p:cNvSpPr/>
          <p:nvPr/>
        </p:nvSpPr>
        <p:spPr>
          <a:xfrm>
            <a:off x="3241868" y="1397664"/>
            <a:ext cx="753132" cy="25098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89" name="正方形/長方形 88">
            <a:extLst>
              <a:ext uri="{FF2B5EF4-FFF2-40B4-BE49-F238E27FC236}">
                <a16:creationId xmlns="" xmlns:a16="http://schemas.microsoft.com/office/drawing/2014/main" id="{7EB355BE-1148-472D-A9A6-0D79BF2268AF}"/>
              </a:ext>
            </a:extLst>
          </p:cNvPr>
          <p:cNvSpPr/>
          <p:nvPr/>
        </p:nvSpPr>
        <p:spPr>
          <a:xfrm>
            <a:off x="2418443" y="1482861"/>
            <a:ext cx="786286" cy="16578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92" name="テキスト ボックス 91"/>
          <p:cNvSpPr txBox="1"/>
          <p:nvPr/>
        </p:nvSpPr>
        <p:spPr>
          <a:xfrm>
            <a:off x="4165050" y="1037691"/>
            <a:ext cx="64633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1387</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93" name="テキスト ボックス 92"/>
          <p:cNvSpPr txBox="1"/>
          <p:nvPr/>
        </p:nvSpPr>
        <p:spPr>
          <a:xfrm>
            <a:off x="3333175" y="1175350"/>
            <a:ext cx="64633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1377</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94" name="テキスト ボックス 93"/>
          <p:cNvSpPr txBox="1"/>
          <p:nvPr/>
        </p:nvSpPr>
        <p:spPr>
          <a:xfrm>
            <a:off x="2532540" y="1235085"/>
            <a:ext cx="64633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1357</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01" name="テキスト ボックス 100"/>
          <p:cNvSpPr txBox="1"/>
          <p:nvPr/>
        </p:nvSpPr>
        <p:spPr>
          <a:xfrm>
            <a:off x="1671972" y="1429167"/>
            <a:ext cx="64633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1332</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06" name="正方形/長方形 105"/>
          <p:cNvSpPr/>
          <p:nvPr/>
        </p:nvSpPr>
        <p:spPr>
          <a:xfrm>
            <a:off x="4153978" y="1227306"/>
            <a:ext cx="492443" cy="276999"/>
          </a:xfrm>
          <a:prstGeom prst="rect">
            <a:avLst/>
          </a:prstGeom>
        </p:spPr>
        <p:txBody>
          <a:bodyPr wrap="none">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24</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15" name="正方形/長方形 114">
            <a:extLst>
              <a:ext uri="{FF2B5EF4-FFF2-40B4-BE49-F238E27FC236}">
                <a16:creationId xmlns="" xmlns:a16="http://schemas.microsoft.com/office/drawing/2014/main" id="{ED719932-1082-4CEF-88E6-8BE4C4E7C18B}"/>
              </a:ext>
            </a:extLst>
          </p:cNvPr>
          <p:cNvSpPr/>
          <p:nvPr/>
        </p:nvSpPr>
        <p:spPr>
          <a:xfrm>
            <a:off x="7121403" y="839764"/>
            <a:ext cx="809725" cy="2261408"/>
          </a:xfrm>
          <a:prstGeom prst="rect">
            <a:avLst/>
          </a:prstGeom>
          <a:solidFill>
            <a:schemeClr val="accent2">
              <a:lumMod val="60000"/>
              <a:lumOff val="40000"/>
            </a:schemeClr>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srgbClr val="C00000"/>
              </a:solidFill>
            </a:endParaRPr>
          </a:p>
        </p:txBody>
      </p:sp>
      <p:sp>
        <p:nvSpPr>
          <p:cNvPr id="117" name="テキスト ボックス 116"/>
          <p:cNvSpPr txBox="1"/>
          <p:nvPr/>
        </p:nvSpPr>
        <p:spPr>
          <a:xfrm>
            <a:off x="6998290" y="1650271"/>
            <a:ext cx="1072963" cy="692497"/>
          </a:xfrm>
          <a:prstGeom prst="rect">
            <a:avLst/>
          </a:prstGeom>
          <a:noFill/>
        </p:spPr>
        <p:txBody>
          <a:bodyPr wrap="square" rtlCol="0">
            <a:spAutoFit/>
          </a:bodyPr>
          <a:lstStyle/>
          <a:p>
            <a:pPr algn="ctr"/>
            <a:r>
              <a:rPr lang="ja-JP" altLang="en-US" sz="1300" dirty="0">
                <a:solidFill>
                  <a:prstClr val="black"/>
                </a:solidFill>
                <a:latin typeface="ＭＳ Ｐゴシック" panose="020B0600070205080204" pitchFamily="50" charset="-128"/>
                <a:ea typeface="ＭＳ Ｐゴシック" panose="020B0600070205080204" pitchFamily="50" charset="-128"/>
              </a:rPr>
              <a:t>一般病棟</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300" dirty="0">
                <a:solidFill>
                  <a:prstClr val="black"/>
                </a:solidFill>
                <a:latin typeface="ＭＳ Ｐゴシック" panose="020B0600070205080204" pitchFamily="50" charset="-128"/>
                <a:ea typeface="ＭＳ Ｐゴシック" panose="020B0600070205080204" pitchFamily="50" charset="-128"/>
              </a:rPr>
              <a:t>７対１</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300" dirty="0">
                <a:solidFill>
                  <a:prstClr val="black"/>
                </a:solidFill>
                <a:latin typeface="ＭＳ Ｐゴシック" panose="020B0600070205080204" pitchFamily="50" charset="-128"/>
                <a:ea typeface="ＭＳ Ｐゴシック" panose="020B0600070205080204" pitchFamily="50" charset="-128"/>
              </a:rPr>
              <a:t>入院基本料</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7288811" y="933103"/>
            <a:ext cx="492443"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25</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endParaRPr lang="ja-JP" altLang="en-US" sz="1200" dirty="0">
              <a:solidFill>
                <a:prstClr val="black"/>
              </a:solidFill>
            </a:endParaRPr>
          </a:p>
        </p:txBody>
      </p:sp>
      <p:sp>
        <p:nvSpPr>
          <p:cNvPr id="19" name="テキスト ボックス 18"/>
          <p:cNvSpPr txBox="1"/>
          <p:nvPr/>
        </p:nvSpPr>
        <p:spPr>
          <a:xfrm>
            <a:off x="128465" y="1065208"/>
            <a:ext cx="1923417" cy="307777"/>
          </a:xfrm>
          <a:prstGeom prst="rect">
            <a:avLst/>
          </a:prstGeom>
          <a:noFill/>
        </p:spPr>
        <p:txBody>
          <a:bodyPr wrap="square" rtlCol="0">
            <a:spAutoFit/>
          </a:bodyPr>
          <a:lstStyle/>
          <a:p>
            <a:r>
              <a:rPr lang="ja-JP" altLang="en-US" sz="1400" dirty="0">
                <a:solidFill>
                  <a:prstClr val="black"/>
                </a:solidFill>
                <a:latin typeface="ＭＳ Ｐゴシック" panose="020B0600070205080204" pitchFamily="50" charset="-128"/>
                <a:ea typeface="ＭＳ Ｐゴシック" panose="020B0600070205080204" pitchFamily="50" charset="-128"/>
              </a:rPr>
              <a:t>一般病棟入院基本料</a:t>
            </a:r>
          </a:p>
        </p:txBody>
      </p:sp>
      <p:sp>
        <p:nvSpPr>
          <p:cNvPr id="85" name="正方形/長方形 84"/>
          <p:cNvSpPr/>
          <p:nvPr/>
        </p:nvSpPr>
        <p:spPr>
          <a:xfrm>
            <a:off x="1568629" y="1650266"/>
            <a:ext cx="3238979" cy="1450904"/>
          </a:xfrm>
          <a:prstGeom prst="rect">
            <a:avLst/>
          </a:prstGeom>
          <a:solidFill>
            <a:schemeClr val="accent2">
              <a:lumMod val="60000"/>
              <a:lumOff val="40000"/>
            </a:schemeClr>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srgbClr val="C00000"/>
              </a:solidFill>
            </a:endParaRPr>
          </a:p>
        </p:txBody>
      </p:sp>
      <p:sp>
        <p:nvSpPr>
          <p:cNvPr id="95" name="テキスト ボックス 94"/>
          <p:cNvSpPr txBox="1"/>
          <p:nvPr/>
        </p:nvSpPr>
        <p:spPr>
          <a:xfrm>
            <a:off x="2546172" y="2262320"/>
            <a:ext cx="1600953" cy="692497"/>
          </a:xfrm>
          <a:prstGeom prst="rect">
            <a:avLst/>
          </a:prstGeom>
          <a:noFill/>
        </p:spPr>
        <p:txBody>
          <a:bodyPr wrap="square" rtlCol="0">
            <a:spAutoFit/>
          </a:bodyPr>
          <a:lstStyle/>
          <a:p>
            <a:pPr algn="ctr"/>
            <a:r>
              <a:rPr lang="ja-JP" altLang="en-US" sz="1300" dirty="0">
                <a:solidFill>
                  <a:prstClr val="black"/>
                </a:solidFill>
                <a:latin typeface="ＭＳ Ｐゴシック" panose="020B0600070205080204" pitchFamily="50" charset="-128"/>
                <a:ea typeface="ＭＳ Ｐゴシック" panose="020B0600070205080204" pitchFamily="50" charset="-128"/>
              </a:rPr>
              <a:t>一般病棟</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300" dirty="0">
                <a:solidFill>
                  <a:prstClr val="black"/>
                </a:solidFill>
                <a:latin typeface="ＭＳ Ｐゴシック" panose="020B0600070205080204" pitchFamily="50" charset="-128"/>
                <a:ea typeface="ＭＳ Ｐゴシック" panose="020B0600070205080204" pitchFamily="50" charset="-128"/>
              </a:rPr>
              <a:t>10</a:t>
            </a:r>
            <a:r>
              <a:rPr lang="ja-JP" altLang="en-US" sz="1300" dirty="0">
                <a:solidFill>
                  <a:prstClr val="black"/>
                </a:solidFill>
                <a:latin typeface="ＭＳ Ｐゴシック" panose="020B0600070205080204" pitchFamily="50" charset="-128"/>
                <a:ea typeface="ＭＳ Ｐゴシック" panose="020B0600070205080204" pitchFamily="50" charset="-128"/>
              </a:rPr>
              <a:t>対１</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300" dirty="0">
                <a:solidFill>
                  <a:prstClr val="black"/>
                </a:solidFill>
                <a:latin typeface="ＭＳ Ｐゴシック" panose="020B0600070205080204" pitchFamily="50" charset="-128"/>
                <a:ea typeface="ＭＳ Ｐゴシック" panose="020B0600070205080204" pitchFamily="50" charset="-128"/>
              </a:rPr>
              <a:t>入院基本料</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p:txBody>
      </p:sp>
      <p:sp>
        <p:nvSpPr>
          <p:cNvPr id="15" name="右中かっこ 14"/>
          <p:cNvSpPr/>
          <p:nvPr/>
        </p:nvSpPr>
        <p:spPr>
          <a:xfrm rot="5400000">
            <a:off x="3497106" y="695731"/>
            <a:ext cx="172987" cy="2330303"/>
          </a:xfrm>
          <a:prstGeom prst="rightBrace">
            <a:avLst>
              <a:gd name="adj1" fmla="val 33126"/>
              <a:gd name="adj2" fmla="val 50000"/>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0" name="テキスト ボックス 19"/>
          <p:cNvSpPr txBox="1"/>
          <p:nvPr/>
        </p:nvSpPr>
        <p:spPr>
          <a:xfrm>
            <a:off x="2720528" y="1958411"/>
            <a:ext cx="162736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看護必要度加算１～３</a:t>
            </a:r>
          </a:p>
        </p:txBody>
      </p:sp>
      <p:sp>
        <p:nvSpPr>
          <p:cNvPr id="91" name="正方形/長方形 90"/>
          <p:cNvSpPr/>
          <p:nvPr/>
        </p:nvSpPr>
        <p:spPr>
          <a:xfrm>
            <a:off x="3396636" y="1368778"/>
            <a:ext cx="492443" cy="276999"/>
          </a:xfrm>
          <a:prstGeom prst="rect">
            <a:avLst/>
          </a:prstGeom>
        </p:spPr>
        <p:txBody>
          <a:bodyPr wrap="none">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18</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04" name="正方形/長方形 103"/>
          <p:cNvSpPr/>
          <p:nvPr/>
        </p:nvSpPr>
        <p:spPr>
          <a:xfrm>
            <a:off x="2569800" y="1418467"/>
            <a:ext cx="492443" cy="276999"/>
          </a:xfrm>
          <a:prstGeom prst="rect">
            <a:avLst/>
          </a:prstGeom>
        </p:spPr>
        <p:txBody>
          <a:bodyPr wrap="none">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12</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27" name="正方形/長方形 126"/>
          <p:cNvSpPr/>
          <p:nvPr/>
        </p:nvSpPr>
        <p:spPr>
          <a:xfrm>
            <a:off x="3268112" y="5020228"/>
            <a:ext cx="741241" cy="1598418"/>
          </a:xfrm>
          <a:prstGeom prst="rect">
            <a:avLst/>
          </a:prstGeom>
          <a:solidFill>
            <a:schemeClr val="accent2">
              <a:lumMod val="60000"/>
              <a:lumOff val="40000"/>
            </a:schemeClr>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8" name="正方形/長方形 127"/>
          <p:cNvSpPr/>
          <p:nvPr/>
        </p:nvSpPr>
        <p:spPr>
          <a:xfrm>
            <a:off x="4048201" y="5013069"/>
            <a:ext cx="784301" cy="1598418"/>
          </a:xfrm>
          <a:prstGeom prst="rect">
            <a:avLst/>
          </a:prstGeom>
          <a:solidFill>
            <a:schemeClr val="accent2">
              <a:lumMod val="60000"/>
              <a:lumOff val="40000"/>
            </a:schemeClr>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9" name="正方形/長方形 128"/>
          <p:cNvSpPr/>
          <p:nvPr/>
        </p:nvSpPr>
        <p:spPr>
          <a:xfrm>
            <a:off x="5583392" y="5013069"/>
            <a:ext cx="745265" cy="1598418"/>
          </a:xfrm>
          <a:prstGeom prst="rect">
            <a:avLst/>
          </a:prstGeom>
          <a:solidFill>
            <a:schemeClr val="accent2">
              <a:lumMod val="60000"/>
              <a:lumOff val="40000"/>
            </a:schemeClr>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0" name="正方形/長方形 129"/>
          <p:cNvSpPr/>
          <p:nvPr/>
        </p:nvSpPr>
        <p:spPr>
          <a:xfrm>
            <a:off x="6353950" y="5016543"/>
            <a:ext cx="761257" cy="1598418"/>
          </a:xfrm>
          <a:prstGeom prst="rect">
            <a:avLst/>
          </a:prstGeom>
          <a:solidFill>
            <a:schemeClr val="accent2">
              <a:lumMod val="60000"/>
              <a:lumOff val="40000"/>
            </a:schemeClr>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6" name="正方形/長方形 125"/>
          <p:cNvSpPr/>
          <p:nvPr/>
        </p:nvSpPr>
        <p:spPr>
          <a:xfrm>
            <a:off x="2434785" y="5013752"/>
            <a:ext cx="784301" cy="1598418"/>
          </a:xfrm>
          <a:prstGeom prst="rect">
            <a:avLst/>
          </a:prstGeom>
          <a:solidFill>
            <a:schemeClr val="accent2">
              <a:lumMod val="60000"/>
              <a:lumOff val="40000"/>
            </a:schemeClr>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1" name="正方形/長方形 110">
            <a:extLst>
              <a:ext uri="{FF2B5EF4-FFF2-40B4-BE49-F238E27FC236}">
                <a16:creationId xmlns="" xmlns:a16="http://schemas.microsoft.com/office/drawing/2014/main" id="{7EB355BE-1148-472D-A9A6-0D79BF2268AF}"/>
              </a:ext>
            </a:extLst>
          </p:cNvPr>
          <p:cNvSpPr/>
          <p:nvPr/>
        </p:nvSpPr>
        <p:spPr>
          <a:xfrm>
            <a:off x="7126409" y="4150568"/>
            <a:ext cx="828089" cy="86781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cxnSp>
        <p:nvCxnSpPr>
          <p:cNvPr id="21" name="直線矢印コネクタ 20"/>
          <p:cNvCxnSpPr/>
          <p:nvPr/>
        </p:nvCxnSpPr>
        <p:spPr>
          <a:xfrm>
            <a:off x="8044357" y="4150566"/>
            <a:ext cx="0" cy="862502"/>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8164438" y="5671352"/>
            <a:ext cx="1107996" cy="276999"/>
          </a:xfrm>
          <a:prstGeom prst="rect">
            <a:avLst/>
          </a:prstGeom>
          <a:solidFill>
            <a:schemeClr val="accent2">
              <a:lumMod val="60000"/>
              <a:lumOff val="40000"/>
            </a:schemeClr>
          </a:solidFill>
        </p:spPr>
        <p:txBody>
          <a:bodyPr wrap="none" rtlCol="0">
            <a:spAutoFit/>
          </a:bodyPr>
          <a:lstStyle/>
          <a:p>
            <a:pPr algn="ctr"/>
            <a:r>
              <a:rPr lang="en-US" altLang="ja-JP" sz="1200" dirty="0">
                <a:solidFill>
                  <a:srgbClr val="C00000"/>
                </a:solidFill>
              </a:rPr>
              <a:t>【</a:t>
            </a:r>
            <a:r>
              <a:rPr lang="ja-JP" altLang="en-US" sz="1200" dirty="0">
                <a:solidFill>
                  <a:srgbClr val="C00000"/>
                </a:solidFill>
              </a:rPr>
              <a:t>基本部分</a:t>
            </a:r>
            <a:r>
              <a:rPr lang="en-US" altLang="ja-JP" sz="1200" dirty="0">
                <a:solidFill>
                  <a:srgbClr val="C00000"/>
                </a:solidFill>
              </a:rPr>
              <a:t>】</a:t>
            </a:r>
          </a:p>
        </p:txBody>
      </p:sp>
      <p:sp>
        <p:nvSpPr>
          <p:cNvPr id="108" name="テキスト ボックス 107"/>
          <p:cNvSpPr txBox="1"/>
          <p:nvPr/>
        </p:nvSpPr>
        <p:spPr>
          <a:xfrm>
            <a:off x="7225466" y="3917314"/>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1,591</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60" name="テキスト ボックス 59"/>
          <p:cNvSpPr txBox="1"/>
          <p:nvPr/>
        </p:nvSpPr>
        <p:spPr>
          <a:xfrm>
            <a:off x="6439291" y="4020894"/>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1,561</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73" name="正方形/長方形 72"/>
          <p:cNvSpPr/>
          <p:nvPr/>
        </p:nvSpPr>
        <p:spPr>
          <a:xfrm>
            <a:off x="7119743" y="4150571"/>
            <a:ext cx="825500" cy="2463017"/>
          </a:xfrm>
          <a:prstGeom prst="rect">
            <a:avLst/>
          </a:prstGeom>
          <a:noFill/>
          <a:ln w="9525">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0" name="正方形/長方形 39">
            <a:extLst>
              <a:ext uri="{FF2B5EF4-FFF2-40B4-BE49-F238E27FC236}">
                <a16:creationId xmlns="" xmlns:a16="http://schemas.microsoft.com/office/drawing/2014/main" id="{7EB355BE-1148-472D-A9A6-0D79BF2268AF}"/>
              </a:ext>
            </a:extLst>
          </p:cNvPr>
          <p:cNvSpPr/>
          <p:nvPr/>
        </p:nvSpPr>
        <p:spPr>
          <a:xfrm>
            <a:off x="6353950" y="4258846"/>
            <a:ext cx="761257" cy="75953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109" name="テキスト ボックス 108"/>
          <p:cNvSpPr txBox="1"/>
          <p:nvPr/>
        </p:nvSpPr>
        <p:spPr>
          <a:xfrm>
            <a:off x="6445701" y="4437112"/>
            <a:ext cx="735731"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24</a:t>
            </a:r>
            <a:r>
              <a:rPr lang="ja-JP" altLang="en-US" sz="1100" dirty="0">
                <a:solidFill>
                  <a:prstClr val="black"/>
                </a:solidFill>
                <a:latin typeface="ＭＳ Ｐゴシック" panose="020B0600070205080204" pitchFamily="50" charset="-128"/>
                <a:ea typeface="ＭＳ Ｐゴシック" panose="020B0600070205080204" pitchFamily="50" charset="-128"/>
              </a:rPr>
              <a:t>％）</a:t>
            </a:r>
          </a:p>
        </p:txBody>
      </p:sp>
      <p:sp>
        <p:nvSpPr>
          <p:cNvPr id="41" name="正方形/長方形 40">
            <a:extLst>
              <a:ext uri="{FF2B5EF4-FFF2-40B4-BE49-F238E27FC236}">
                <a16:creationId xmlns="" xmlns:a16="http://schemas.microsoft.com/office/drawing/2014/main" id="{7EB355BE-1148-472D-A9A6-0D79BF2268AF}"/>
              </a:ext>
            </a:extLst>
          </p:cNvPr>
          <p:cNvSpPr/>
          <p:nvPr/>
        </p:nvSpPr>
        <p:spPr>
          <a:xfrm>
            <a:off x="5588642" y="4372211"/>
            <a:ext cx="748622" cy="64403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42" name="正方形/長方形 41">
            <a:extLst>
              <a:ext uri="{FF2B5EF4-FFF2-40B4-BE49-F238E27FC236}">
                <a16:creationId xmlns="" xmlns:a16="http://schemas.microsoft.com/office/drawing/2014/main" id="{7EB355BE-1148-472D-A9A6-0D79BF2268AF}"/>
              </a:ext>
            </a:extLst>
          </p:cNvPr>
          <p:cNvSpPr/>
          <p:nvPr/>
        </p:nvSpPr>
        <p:spPr>
          <a:xfrm>
            <a:off x="4038960" y="4589302"/>
            <a:ext cx="782999" cy="42694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white"/>
              </a:solidFill>
              <a:latin typeface="ＭＳ Ｐゴシック" panose="020B0600070205080204" pitchFamily="50" charset="-128"/>
              <a:ea typeface="ＭＳ Ｐゴシック" panose="020B0600070205080204" pitchFamily="50" charset="-128"/>
            </a:endParaRPr>
          </a:p>
        </p:txBody>
      </p:sp>
      <p:sp>
        <p:nvSpPr>
          <p:cNvPr id="44" name="正方形/長方形 43">
            <a:extLst>
              <a:ext uri="{FF2B5EF4-FFF2-40B4-BE49-F238E27FC236}">
                <a16:creationId xmlns="" xmlns:a16="http://schemas.microsoft.com/office/drawing/2014/main" id="{7EB355BE-1148-472D-A9A6-0D79BF2268AF}"/>
              </a:ext>
            </a:extLst>
          </p:cNvPr>
          <p:cNvSpPr/>
          <p:nvPr/>
        </p:nvSpPr>
        <p:spPr>
          <a:xfrm>
            <a:off x="3256218" y="4694227"/>
            <a:ext cx="744521" cy="32415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white"/>
              </a:solidFill>
              <a:latin typeface="ＭＳ Ｐゴシック" panose="020B0600070205080204" pitchFamily="50" charset="-128"/>
              <a:ea typeface="ＭＳ Ｐゴシック" panose="020B0600070205080204" pitchFamily="50" charset="-128"/>
            </a:endParaRPr>
          </a:p>
        </p:txBody>
      </p:sp>
      <p:sp>
        <p:nvSpPr>
          <p:cNvPr id="45" name="正方形/長方形 44">
            <a:extLst>
              <a:ext uri="{FF2B5EF4-FFF2-40B4-BE49-F238E27FC236}">
                <a16:creationId xmlns="" xmlns:a16="http://schemas.microsoft.com/office/drawing/2014/main" id="{7EB355BE-1148-472D-A9A6-0D79BF2268AF}"/>
              </a:ext>
            </a:extLst>
          </p:cNvPr>
          <p:cNvSpPr/>
          <p:nvPr/>
        </p:nvSpPr>
        <p:spPr>
          <a:xfrm>
            <a:off x="2432797" y="4831120"/>
            <a:ext cx="786286" cy="18725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white"/>
              </a:solidFill>
              <a:latin typeface="ＭＳ Ｐゴシック" panose="020B0600070205080204" pitchFamily="50" charset="-128"/>
              <a:ea typeface="ＭＳ Ｐゴシック" panose="020B0600070205080204" pitchFamily="50" charset="-128"/>
            </a:endParaRPr>
          </a:p>
        </p:txBody>
      </p:sp>
      <p:sp>
        <p:nvSpPr>
          <p:cNvPr id="53" name="テキスト ボックス 52"/>
          <p:cNvSpPr txBox="1"/>
          <p:nvPr/>
        </p:nvSpPr>
        <p:spPr>
          <a:xfrm>
            <a:off x="5648960" y="4535542"/>
            <a:ext cx="720816"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23</a:t>
            </a:r>
            <a:r>
              <a:rPr lang="ja-JP" altLang="en-US" sz="1100" dirty="0">
                <a:solidFill>
                  <a:prstClr val="black"/>
                </a:solidFill>
                <a:latin typeface="ＭＳ Ｐゴシック" panose="020B0600070205080204" pitchFamily="50" charset="-128"/>
                <a:ea typeface="ＭＳ Ｐゴシック" panose="020B0600070205080204" pitchFamily="50" charset="-128"/>
              </a:rPr>
              <a:t>％）</a:t>
            </a:r>
          </a:p>
        </p:txBody>
      </p:sp>
      <p:sp>
        <p:nvSpPr>
          <p:cNvPr id="61" name="テキスト ボックス 60"/>
          <p:cNvSpPr txBox="1"/>
          <p:nvPr/>
        </p:nvSpPr>
        <p:spPr>
          <a:xfrm>
            <a:off x="5651874" y="4129127"/>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1,491</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62" name="テキスト ボックス 61"/>
          <p:cNvSpPr txBox="1"/>
          <p:nvPr/>
        </p:nvSpPr>
        <p:spPr>
          <a:xfrm>
            <a:off x="4104153" y="4319528"/>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1,387</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63" name="テキスト ボックス 62"/>
          <p:cNvSpPr txBox="1"/>
          <p:nvPr/>
        </p:nvSpPr>
        <p:spPr>
          <a:xfrm>
            <a:off x="3312349" y="4434618"/>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1,377</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64" name="テキスト ボックス 63"/>
          <p:cNvSpPr txBox="1"/>
          <p:nvPr/>
        </p:nvSpPr>
        <p:spPr>
          <a:xfrm>
            <a:off x="2520766" y="4583024"/>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1,357</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66" name="正方形/長方形 65"/>
          <p:cNvSpPr/>
          <p:nvPr/>
        </p:nvSpPr>
        <p:spPr>
          <a:xfrm>
            <a:off x="2432801" y="4831130"/>
            <a:ext cx="786284" cy="1780357"/>
          </a:xfrm>
          <a:prstGeom prst="rect">
            <a:avLst/>
          </a:prstGeom>
          <a:noFill/>
          <a:ln w="9525">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8" name="正方形/長方形 67"/>
          <p:cNvSpPr/>
          <p:nvPr/>
        </p:nvSpPr>
        <p:spPr>
          <a:xfrm>
            <a:off x="3254302" y="4694235"/>
            <a:ext cx="746434" cy="1919357"/>
          </a:xfrm>
          <a:prstGeom prst="rect">
            <a:avLst/>
          </a:prstGeom>
          <a:noFill/>
          <a:ln w="9525">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9" name="正方形/長方形 68"/>
          <p:cNvSpPr/>
          <p:nvPr/>
        </p:nvSpPr>
        <p:spPr>
          <a:xfrm>
            <a:off x="4038960" y="4587711"/>
            <a:ext cx="784141" cy="2023781"/>
          </a:xfrm>
          <a:prstGeom prst="rect">
            <a:avLst/>
          </a:prstGeom>
          <a:noFill/>
          <a:ln w="9525">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0" name="正方形/長方形 69"/>
          <p:cNvSpPr/>
          <p:nvPr/>
        </p:nvSpPr>
        <p:spPr>
          <a:xfrm>
            <a:off x="5580037" y="4372206"/>
            <a:ext cx="748621" cy="2241370"/>
          </a:xfrm>
          <a:prstGeom prst="rect">
            <a:avLst/>
          </a:prstGeom>
          <a:no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1" name="正方形/長方形 70"/>
          <p:cNvSpPr/>
          <p:nvPr/>
        </p:nvSpPr>
        <p:spPr>
          <a:xfrm>
            <a:off x="6353952" y="4258853"/>
            <a:ext cx="761255" cy="2352635"/>
          </a:xfrm>
          <a:prstGeom prst="rect">
            <a:avLst/>
          </a:prstGeom>
          <a:no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4" name="テキスト ボックス 73"/>
          <p:cNvSpPr txBox="1"/>
          <p:nvPr/>
        </p:nvSpPr>
        <p:spPr>
          <a:xfrm>
            <a:off x="1676637" y="4792183"/>
            <a:ext cx="678391"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1,332</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1" name="右中かっこ 10"/>
          <p:cNvSpPr/>
          <p:nvPr/>
        </p:nvSpPr>
        <p:spPr>
          <a:xfrm rot="5400000">
            <a:off x="6239165" y="4389751"/>
            <a:ext cx="232891" cy="1485033"/>
          </a:xfrm>
          <a:prstGeom prst="rightBrace">
            <a:avLst>
              <a:gd name="adj1" fmla="val 28663"/>
              <a:gd name="adj2" fmla="val 50000"/>
            </a:avLst>
          </a:prstGeom>
          <a:ln w="9525">
            <a:solidFill>
              <a:srgbClr val="C0000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2" name="正方形/長方形 1"/>
          <p:cNvSpPr/>
          <p:nvPr/>
        </p:nvSpPr>
        <p:spPr>
          <a:xfrm>
            <a:off x="4147120" y="4559235"/>
            <a:ext cx="538930" cy="276999"/>
          </a:xfrm>
          <a:prstGeom prst="rect">
            <a:avLst/>
          </a:prstGeom>
        </p:spPr>
        <p:txBody>
          <a:bodyPr wrap="none">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lang="en-US" altLang="ja-JP" sz="1200" dirty="0">
                <a:solidFill>
                  <a:prstClr val="black"/>
                </a:solidFill>
                <a:latin typeface="ＭＳ Ｐゴシック" panose="020B0600070205080204" pitchFamily="50" charset="-128"/>
                <a:ea typeface="ＭＳ Ｐゴシック" panose="020B0600070205080204" pitchFamily="50" charset="-128"/>
              </a:rPr>
              <a:t>27</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50" name="正方形/長方形 49"/>
          <p:cNvSpPr/>
          <p:nvPr/>
        </p:nvSpPr>
        <p:spPr>
          <a:xfrm>
            <a:off x="3339151" y="4648659"/>
            <a:ext cx="538930" cy="276999"/>
          </a:xfrm>
          <a:prstGeom prst="rect">
            <a:avLst/>
          </a:prstGeom>
        </p:spPr>
        <p:txBody>
          <a:bodyPr wrap="none">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lang="en-US" altLang="ja-JP" sz="1200" dirty="0">
                <a:solidFill>
                  <a:prstClr val="black"/>
                </a:solidFill>
                <a:latin typeface="ＭＳ Ｐゴシック" panose="020B0600070205080204" pitchFamily="50" charset="-128"/>
                <a:ea typeface="ＭＳ Ｐゴシック" panose="020B0600070205080204" pitchFamily="50" charset="-128"/>
              </a:rPr>
              <a:t>21</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52" name="正方形/長方形 51"/>
          <p:cNvSpPr/>
          <p:nvPr/>
        </p:nvSpPr>
        <p:spPr>
          <a:xfrm>
            <a:off x="2494677" y="4782354"/>
            <a:ext cx="641522" cy="276999"/>
          </a:xfrm>
          <a:prstGeom prst="rect">
            <a:avLst/>
          </a:prstGeom>
        </p:spPr>
        <p:txBody>
          <a:bodyPr wrap="none">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lang="en-US" altLang="ja-JP" sz="1200" dirty="0">
                <a:solidFill>
                  <a:prstClr val="black"/>
                </a:solidFill>
                <a:latin typeface="ＭＳ Ｐゴシック" panose="020B0600070205080204" pitchFamily="50" charset="-128"/>
                <a:ea typeface="ＭＳ Ｐゴシック" panose="020B0600070205080204" pitchFamily="50" charset="-128"/>
              </a:rPr>
              <a:t>15</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125" name="テキスト ボックス 124"/>
          <p:cNvSpPr txBox="1"/>
          <p:nvPr/>
        </p:nvSpPr>
        <p:spPr>
          <a:xfrm>
            <a:off x="1568630" y="6601170"/>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入院料７</a:t>
            </a:r>
          </a:p>
        </p:txBody>
      </p:sp>
      <p:sp>
        <p:nvSpPr>
          <p:cNvPr id="78" name="テキスト ボックス 77"/>
          <p:cNvSpPr txBox="1"/>
          <p:nvPr/>
        </p:nvSpPr>
        <p:spPr>
          <a:xfrm>
            <a:off x="7286280" y="4150560"/>
            <a:ext cx="717972" cy="261610"/>
          </a:xfrm>
          <a:prstGeom prst="rect">
            <a:avLst/>
          </a:prstGeom>
          <a:noFill/>
        </p:spPr>
        <p:txBody>
          <a:bodyPr wrap="square" rtlCol="0">
            <a:spAutoFit/>
          </a:bodyPr>
          <a:lstStyle/>
          <a:p>
            <a:r>
              <a:rPr lang="en-US" altLang="ja-JP" sz="1100" dirty="0">
                <a:solidFill>
                  <a:prstClr val="black"/>
                </a:solidFill>
                <a:latin typeface="ＭＳ Ｐゴシック" panose="020B0600070205080204" pitchFamily="50" charset="-128"/>
                <a:ea typeface="ＭＳ Ｐゴシック" panose="020B0600070205080204" pitchFamily="50" charset="-128"/>
              </a:rPr>
              <a:t>30</a:t>
            </a:r>
            <a:r>
              <a:rPr lang="ja-JP" altLang="en-US" sz="1100" dirty="0">
                <a:solidFill>
                  <a:prstClr val="black"/>
                </a:solidFill>
                <a:latin typeface="ＭＳ Ｐゴシック" panose="020B0600070205080204" pitchFamily="50" charset="-128"/>
                <a:ea typeface="ＭＳ Ｐゴシック" panose="020B0600070205080204" pitchFamily="50" charset="-128"/>
              </a:rPr>
              <a:t>％</a:t>
            </a:r>
          </a:p>
        </p:txBody>
      </p:sp>
      <p:sp>
        <p:nvSpPr>
          <p:cNvPr id="79" name="テキスト ボックス 78"/>
          <p:cNvSpPr txBox="1"/>
          <p:nvPr/>
        </p:nvSpPr>
        <p:spPr>
          <a:xfrm>
            <a:off x="6445700" y="4705622"/>
            <a:ext cx="735731"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中間①</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81" name="テキスト ボックス 80"/>
          <p:cNvSpPr txBox="1"/>
          <p:nvPr/>
        </p:nvSpPr>
        <p:spPr>
          <a:xfrm>
            <a:off x="5665613" y="4705622"/>
            <a:ext cx="720816"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中間②</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83" name="正方形/長方形 82"/>
          <p:cNvSpPr/>
          <p:nvPr/>
        </p:nvSpPr>
        <p:spPr>
          <a:xfrm>
            <a:off x="1582987" y="5013068"/>
            <a:ext cx="816063" cy="1598418"/>
          </a:xfrm>
          <a:prstGeom prst="rect">
            <a:avLst/>
          </a:prstGeom>
          <a:solidFill>
            <a:schemeClr val="accent2">
              <a:lumMod val="60000"/>
              <a:lumOff val="40000"/>
            </a:schemeClr>
          </a:solidFill>
          <a:ln w="9525">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6" name="テキスト ボックス 95"/>
          <p:cNvSpPr txBox="1"/>
          <p:nvPr/>
        </p:nvSpPr>
        <p:spPr>
          <a:xfrm>
            <a:off x="2422851" y="6611787"/>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入院料６</a:t>
            </a:r>
          </a:p>
        </p:txBody>
      </p:sp>
      <p:sp>
        <p:nvSpPr>
          <p:cNvPr id="97" name="テキスト ボックス 96"/>
          <p:cNvSpPr txBox="1"/>
          <p:nvPr/>
        </p:nvSpPr>
        <p:spPr>
          <a:xfrm>
            <a:off x="3246226" y="6611787"/>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入院料５</a:t>
            </a:r>
          </a:p>
        </p:txBody>
      </p:sp>
      <p:sp>
        <p:nvSpPr>
          <p:cNvPr id="98" name="テキスト ボックス 97"/>
          <p:cNvSpPr txBox="1"/>
          <p:nvPr/>
        </p:nvSpPr>
        <p:spPr>
          <a:xfrm>
            <a:off x="4078591" y="6601853"/>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入院料４</a:t>
            </a:r>
          </a:p>
        </p:txBody>
      </p:sp>
      <p:sp>
        <p:nvSpPr>
          <p:cNvPr id="99" name="テキスト ボックス 98"/>
          <p:cNvSpPr txBox="1"/>
          <p:nvPr/>
        </p:nvSpPr>
        <p:spPr>
          <a:xfrm>
            <a:off x="5565757" y="6611862"/>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入院料３</a:t>
            </a:r>
          </a:p>
        </p:txBody>
      </p:sp>
      <p:sp>
        <p:nvSpPr>
          <p:cNvPr id="100" name="テキスト ボックス 99"/>
          <p:cNvSpPr txBox="1"/>
          <p:nvPr/>
        </p:nvSpPr>
        <p:spPr>
          <a:xfrm>
            <a:off x="6332978" y="6612545"/>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入院料２</a:t>
            </a:r>
          </a:p>
        </p:txBody>
      </p:sp>
      <p:sp>
        <p:nvSpPr>
          <p:cNvPr id="102" name="テキスト ボックス 101"/>
          <p:cNvSpPr txBox="1"/>
          <p:nvPr/>
        </p:nvSpPr>
        <p:spPr>
          <a:xfrm>
            <a:off x="7153029" y="6612545"/>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入院料１</a:t>
            </a:r>
          </a:p>
        </p:txBody>
      </p:sp>
      <p:sp>
        <p:nvSpPr>
          <p:cNvPr id="131" name="正方形/長方形 130"/>
          <p:cNvSpPr/>
          <p:nvPr/>
        </p:nvSpPr>
        <p:spPr>
          <a:xfrm>
            <a:off x="7149422" y="5001038"/>
            <a:ext cx="792000" cy="1598418"/>
          </a:xfrm>
          <a:prstGeom prst="rect">
            <a:avLst/>
          </a:prstGeom>
          <a:solidFill>
            <a:schemeClr val="accent2">
              <a:lumMod val="60000"/>
              <a:lumOff val="40000"/>
            </a:schemeClr>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2" name="テキスト ボックス 81"/>
          <p:cNvSpPr txBox="1"/>
          <p:nvPr/>
        </p:nvSpPr>
        <p:spPr>
          <a:xfrm>
            <a:off x="7212164" y="4344498"/>
            <a:ext cx="717972"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25</a:t>
            </a:r>
            <a:r>
              <a:rPr lang="ja-JP" altLang="en-US" sz="1100" dirty="0">
                <a:solidFill>
                  <a:prstClr val="black"/>
                </a:solidFill>
                <a:latin typeface="ＭＳ Ｐゴシック" panose="020B0600070205080204" pitchFamily="50" charset="-128"/>
                <a:ea typeface="ＭＳ Ｐゴシック" panose="020B0600070205080204" pitchFamily="50" charset="-128"/>
              </a:rPr>
              <a:t>％）</a:t>
            </a:r>
          </a:p>
        </p:txBody>
      </p:sp>
      <p:sp>
        <p:nvSpPr>
          <p:cNvPr id="84" name="テキスト ボックス 83"/>
          <p:cNvSpPr txBox="1"/>
          <p:nvPr/>
        </p:nvSpPr>
        <p:spPr>
          <a:xfrm>
            <a:off x="4123886" y="4738118"/>
            <a:ext cx="717972" cy="276999"/>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dirty="0">
                <a:solidFill>
                  <a:prstClr val="black"/>
                </a:solidFill>
                <a:latin typeface="ＭＳ Ｐゴシック" panose="020B0600070205080204" pitchFamily="50" charset="-128"/>
                <a:ea typeface="ＭＳ Ｐゴシック" panose="020B0600070205080204" pitchFamily="50" charset="-128"/>
              </a:rPr>
              <a:t>22</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86" name="テキスト ボックス 85"/>
          <p:cNvSpPr txBox="1"/>
          <p:nvPr/>
        </p:nvSpPr>
        <p:spPr>
          <a:xfrm>
            <a:off x="3323902" y="4813280"/>
            <a:ext cx="717972" cy="276999"/>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dirty="0">
                <a:solidFill>
                  <a:prstClr val="black"/>
                </a:solidFill>
                <a:latin typeface="ＭＳ Ｐゴシック" panose="020B0600070205080204" pitchFamily="50" charset="-128"/>
                <a:ea typeface="ＭＳ Ｐゴシック" panose="020B0600070205080204" pitchFamily="50" charset="-128"/>
              </a:rPr>
              <a:t>17</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90" name="テキスト ボックス 89"/>
          <p:cNvSpPr txBox="1"/>
          <p:nvPr/>
        </p:nvSpPr>
        <p:spPr>
          <a:xfrm>
            <a:off x="2561597" y="4937429"/>
            <a:ext cx="717972" cy="276999"/>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dirty="0">
                <a:solidFill>
                  <a:prstClr val="black"/>
                </a:solidFill>
                <a:latin typeface="ＭＳ Ｐゴシック" panose="020B0600070205080204" pitchFamily="50" charset="-128"/>
                <a:ea typeface="ＭＳ Ｐゴシック" panose="020B0600070205080204" pitchFamily="50" charset="-128"/>
              </a:rPr>
              <a:t>12</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123" name="テキスト ボックス 122"/>
          <p:cNvSpPr txBox="1"/>
          <p:nvPr/>
        </p:nvSpPr>
        <p:spPr>
          <a:xfrm>
            <a:off x="2923306" y="3431131"/>
            <a:ext cx="2202600" cy="600164"/>
          </a:xfrm>
          <a:prstGeom prst="rect">
            <a:avLst/>
          </a:prstGeom>
          <a:noFill/>
          <a:ln>
            <a:solidFill>
              <a:schemeClr val="accent1"/>
            </a:solidFill>
            <a:prstDash val="sysDash"/>
          </a:ln>
        </p:spPr>
        <p:txBody>
          <a:bodyPr wrap="square" rtlCol="0" anchor="ctr" anchorCtr="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入院料４～７（</a:t>
            </a:r>
            <a:r>
              <a:rPr lang="en-US" altLang="ja-JP" sz="1100" dirty="0">
                <a:solidFill>
                  <a:prstClr val="black"/>
                </a:solidFill>
                <a:latin typeface="ＭＳ Ｐゴシック" panose="020B0600070205080204" pitchFamily="50" charset="-128"/>
                <a:ea typeface="ＭＳ Ｐゴシック" panose="020B0600070205080204" pitchFamily="50" charset="-128"/>
              </a:rPr>
              <a:t>10</a:t>
            </a:r>
            <a:r>
              <a:rPr lang="ja-JP" altLang="en-US" sz="1100" dirty="0">
                <a:solidFill>
                  <a:prstClr val="black"/>
                </a:solidFill>
                <a:latin typeface="ＭＳ Ｐゴシック" panose="020B0600070205080204" pitchFamily="50" charset="-128"/>
                <a:ea typeface="ＭＳ Ｐゴシック" panose="020B0600070205080204" pitchFamily="50" charset="-128"/>
              </a:rPr>
              <a:t>対１）から入院料２～３に、直接届出できない（入院料１の実績が必要）</a:t>
            </a:r>
          </a:p>
        </p:txBody>
      </p:sp>
      <p:sp>
        <p:nvSpPr>
          <p:cNvPr id="3" name="右中かっこ 2"/>
          <p:cNvSpPr/>
          <p:nvPr/>
        </p:nvSpPr>
        <p:spPr>
          <a:xfrm rot="16200000">
            <a:off x="3064474" y="2527984"/>
            <a:ext cx="288000" cy="3345037"/>
          </a:xfrm>
          <a:prstGeom prst="rightBrace">
            <a:avLst>
              <a:gd name="adj1" fmla="val 52496"/>
              <a:gd name="adj2" fmla="val 72125"/>
            </a:avLst>
          </a:prstGeom>
          <a:ln>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105" name="テキスト ボックス 104"/>
          <p:cNvSpPr txBox="1"/>
          <p:nvPr/>
        </p:nvSpPr>
        <p:spPr>
          <a:xfrm>
            <a:off x="7206519" y="4637405"/>
            <a:ext cx="717972" cy="577081"/>
          </a:xfrm>
          <a:prstGeom prst="rect">
            <a:avLst/>
          </a:prstGeom>
          <a:noFill/>
        </p:spPr>
        <p:txBody>
          <a:bodyPr wrap="square" rtlCol="0">
            <a:spAutoFit/>
          </a:bodyPr>
          <a:lstStyle/>
          <a:p>
            <a:pPr algn="ctr"/>
            <a:r>
              <a:rPr lang="ja-JP" altLang="en-US" sz="1050" dirty="0">
                <a:solidFill>
                  <a:prstClr val="black"/>
                </a:solidFill>
                <a:latin typeface="ＭＳ Ｐゴシック" panose="020B0600070205080204" pitchFamily="50" charset="-128"/>
                <a:ea typeface="ＭＳ Ｐゴシック" panose="020B0600070205080204" pitchFamily="50" charset="-128"/>
              </a:rPr>
              <a:t>現行の</a:t>
            </a:r>
            <a:endParaRPr lang="en-US" altLang="ja-JP" sz="105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050" dirty="0">
                <a:solidFill>
                  <a:prstClr val="black"/>
                </a:solidFill>
                <a:latin typeface="ＭＳ Ｐゴシック" panose="020B0600070205080204" pitchFamily="50" charset="-128"/>
                <a:ea typeface="ＭＳ Ｐゴシック" panose="020B0600070205080204" pitchFamily="50" charset="-128"/>
              </a:rPr>
              <a:t>７対１</a:t>
            </a:r>
            <a:endParaRPr lang="en-US" altLang="ja-JP" sz="105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050" dirty="0">
                <a:solidFill>
                  <a:prstClr val="black"/>
                </a:solidFill>
                <a:latin typeface="ＭＳ Ｐゴシック" panose="020B0600070205080204" pitchFamily="50" charset="-128"/>
                <a:ea typeface="ＭＳ Ｐゴシック" panose="020B0600070205080204" pitchFamily="50" charset="-128"/>
              </a:rPr>
              <a:t>相当</a:t>
            </a:r>
            <a:endParaRPr lang="en-US" altLang="ja-JP" sz="1050" dirty="0">
              <a:solidFill>
                <a:prstClr val="black"/>
              </a:solidFill>
              <a:latin typeface="ＭＳ Ｐゴシック" panose="020B0600070205080204" pitchFamily="50" charset="-128"/>
              <a:ea typeface="ＭＳ Ｐゴシック" panose="020B0600070205080204" pitchFamily="50" charset="-128"/>
            </a:endParaRPr>
          </a:p>
        </p:txBody>
      </p:sp>
      <p:sp>
        <p:nvSpPr>
          <p:cNvPr id="113" name="テキスト ボックス 112"/>
          <p:cNvSpPr txBox="1"/>
          <p:nvPr/>
        </p:nvSpPr>
        <p:spPr>
          <a:xfrm>
            <a:off x="8106358" y="3277840"/>
            <a:ext cx="1656473" cy="600164"/>
          </a:xfrm>
          <a:prstGeom prst="rect">
            <a:avLst/>
          </a:prstGeom>
          <a:solidFill>
            <a:srgbClr val="FFFFFF">
              <a:alpha val="80000"/>
            </a:srgbClr>
          </a:solidFill>
          <a:ln>
            <a:solidFill>
              <a:srgbClr val="C00000"/>
            </a:solidFill>
          </a:ln>
        </p:spPr>
        <p:txBody>
          <a:bodyPr wrap="square" rtlCol="0" anchor="ctr" anchorCtr="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現行の７対１について</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ニーズに応じた弾力的かつ円滑な対応を可能に</a:t>
            </a:r>
          </a:p>
        </p:txBody>
      </p:sp>
      <p:sp>
        <p:nvSpPr>
          <p:cNvPr id="116" name="テキスト ボックス 115"/>
          <p:cNvSpPr txBox="1"/>
          <p:nvPr/>
        </p:nvSpPr>
        <p:spPr>
          <a:xfrm>
            <a:off x="5097016" y="5277736"/>
            <a:ext cx="2050926" cy="1107996"/>
          </a:xfrm>
          <a:prstGeom prst="rect">
            <a:avLst/>
          </a:prstGeom>
          <a:solidFill>
            <a:srgbClr val="FFFFFF">
              <a:alpha val="69804"/>
            </a:srgbClr>
          </a:solidFill>
          <a:ln>
            <a:solidFill>
              <a:srgbClr val="C00000"/>
            </a:solidFill>
          </a:ln>
        </p:spPr>
        <p:txBody>
          <a:bodyPr wrap="square" lIns="36000" rIns="36000" rtlCol="0">
            <a:spAutoFit/>
          </a:bodyPr>
          <a:lstStyle/>
          <a:p>
            <a:pPr marL="95250" indent="-95250"/>
            <a:r>
              <a:rPr lang="ja-JP" altLang="en-US" sz="1100" dirty="0">
                <a:solidFill>
                  <a:prstClr val="black"/>
                </a:solidFill>
                <a:latin typeface="ＭＳ Ｐゴシック" panose="020B0600070205080204" pitchFamily="50" charset="-128"/>
                <a:ea typeface="ＭＳ Ｐゴシック" panose="020B0600070205080204" pitchFamily="50" charset="-128"/>
              </a:rPr>
              <a:t>＜要件＞</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pPr marL="95250" indent="-95250"/>
            <a:r>
              <a:rPr lang="ja-JP" altLang="en-US" sz="1100" dirty="0">
                <a:solidFill>
                  <a:prstClr val="black"/>
                </a:solidFill>
                <a:latin typeface="ＭＳ Ｐゴシック" panose="020B0600070205080204" pitchFamily="50" charset="-128"/>
                <a:ea typeface="ＭＳ Ｐゴシック" panose="020B0600070205080204" pitchFamily="50" charset="-128"/>
              </a:rPr>
              <a:t>・入院料１の届出実績が必要</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pPr marL="95250" indent="-95250"/>
            <a:r>
              <a:rPr lang="ja-JP" altLang="en-US" sz="1100" dirty="0">
                <a:solidFill>
                  <a:prstClr val="black"/>
                </a:solidFill>
                <a:latin typeface="ＭＳ Ｐゴシック" panose="020B0600070205080204" pitchFamily="50" charset="-128"/>
                <a:ea typeface="ＭＳ Ｐゴシック" panose="020B0600070205080204" pitchFamily="50" charset="-128"/>
              </a:rPr>
              <a:t>・調査の対象</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pPr marL="95250" indent="-95250"/>
            <a:r>
              <a:rPr lang="ja-JP" altLang="en-US" sz="1100" dirty="0">
                <a:solidFill>
                  <a:prstClr val="black"/>
                </a:solidFill>
                <a:latin typeface="ＭＳ Ｐゴシック" panose="020B0600070205080204" pitchFamily="50" charset="-128"/>
                <a:ea typeface="ＭＳ Ｐゴシック" panose="020B0600070205080204" pitchFamily="50" charset="-128"/>
              </a:rPr>
              <a:t>・該当患者割合は診療実績データを用いて評価</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pPr marL="95250" indent="-95250"/>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200</a:t>
            </a:r>
            <a:r>
              <a:rPr lang="ja-JP" altLang="en-US" sz="1100" dirty="0">
                <a:solidFill>
                  <a:prstClr val="black"/>
                </a:solidFill>
                <a:latin typeface="ＭＳ Ｐゴシック" panose="020B0600070205080204" pitchFamily="50" charset="-128"/>
                <a:ea typeface="ＭＳ Ｐゴシック" panose="020B0600070205080204" pitchFamily="50" charset="-128"/>
              </a:rPr>
              <a:t>床未満の経過措置</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107" name="Rectangle 2"/>
          <p:cNvSpPr txBox="1">
            <a:spLocks noChangeArrowheads="1"/>
          </p:cNvSpPr>
          <p:nvPr/>
        </p:nvSpPr>
        <p:spPr>
          <a:xfrm>
            <a:off x="175101" y="199524"/>
            <a:ext cx="8023438"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zh-TW" altLang="en-US" sz="2400" kern="0" dirty="0">
                <a:solidFill>
                  <a:prstClr val="black"/>
                </a:solidFill>
                <a:latin typeface="ＭＳ Ｐゴシック" panose="020B0600070205080204" pitchFamily="50" charset="-128"/>
                <a:ea typeface="ＭＳ Ｐゴシック" panose="020B0600070205080204" pitchFamily="50" charset="-128"/>
              </a:rPr>
              <a:t>一般病棟入院基本料（</a:t>
            </a: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７</a:t>
            </a:r>
            <a:r>
              <a:rPr kumimoji="0" lang="zh-TW" altLang="en-US" sz="2400" kern="0" dirty="0">
                <a:solidFill>
                  <a:prstClr val="black"/>
                </a:solidFill>
                <a:latin typeface="ＭＳ Ｐゴシック" panose="020B0600070205080204" pitchFamily="50" charset="-128"/>
                <a:ea typeface="ＭＳ Ｐゴシック" panose="020B0600070205080204" pitchFamily="50" charset="-128"/>
              </a:rPr>
              <a:t>対１、</a:t>
            </a:r>
            <a:r>
              <a:rPr kumimoji="0" lang="en-US" altLang="zh-TW" sz="2400" kern="0" dirty="0">
                <a:solidFill>
                  <a:prstClr val="black"/>
                </a:solidFill>
                <a:latin typeface="ＭＳ Ｐゴシック" panose="020B0600070205080204" pitchFamily="50" charset="-128"/>
                <a:ea typeface="ＭＳ Ｐゴシック" panose="020B0600070205080204" pitchFamily="50" charset="-128"/>
              </a:rPr>
              <a:t>10</a:t>
            </a:r>
            <a:r>
              <a:rPr kumimoji="0" lang="zh-TW" altLang="en-US" sz="2400" kern="0" dirty="0">
                <a:solidFill>
                  <a:prstClr val="black"/>
                </a:solidFill>
                <a:latin typeface="ＭＳ Ｐゴシック" panose="020B0600070205080204" pitchFamily="50" charset="-128"/>
                <a:ea typeface="ＭＳ Ｐゴシック" panose="020B0600070205080204" pitchFamily="50" charset="-128"/>
              </a:rPr>
              <a:t>対１）</a:t>
            </a: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の再編・統合のイメージ</a:t>
            </a:r>
          </a:p>
        </p:txBody>
      </p:sp>
      <p:sp>
        <p:nvSpPr>
          <p:cNvPr id="110" name="テキスト ボックス 109"/>
          <p:cNvSpPr txBox="1"/>
          <p:nvPr/>
        </p:nvSpPr>
        <p:spPr>
          <a:xfrm>
            <a:off x="6568201" y="4260428"/>
            <a:ext cx="358986"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p>
        </p:txBody>
      </p:sp>
      <p:sp>
        <p:nvSpPr>
          <p:cNvPr id="114" name="テキスト ボックス 113"/>
          <p:cNvSpPr txBox="1"/>
          <p:nvPr/>
        </p:nvSpPr>
        <p:spPr>
          <a:xfrm>
            <a:off x="5808659" y="4356125"/>
            <a:ext cx="299249" cy="261610"/>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p>
        </p:txBody>
      </p:sp>
      <p:cxnSp>
        <p:nvCxnSpPr>
          <p:cNvPr id="6" name="直線コネクタ 5"/>
          <p:cNvCxnSpPr/>
          <p:nvPr/>
        </p:nvCxnSpPr>
        <p:spPr>
          <a:xfrm>
            <a:off x="4821964" y="1252828"/>
            <a:ext cx="138961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p:cNvCxnSpPr/>
          <p:nvPr/>
        </p:nvCxnSpPr>
        <p:spPr>
          <a:xfrm>
            <a:off x="5769121" y="824113"/>
            <a:ext cx="138961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直線矢印コネクタ 7"/>
          <p:cNvCxnSpPr/>
          <p:nvPr/>
        </p:nvCxnSpPr>
        <p:spPr>
          <a:xfrm>
            <a:off x="5922236" y="824113"/>
            <a:ext cx="0" cy="437910"/>
          </a:xfrm>
          <a:prstGeom prst="straightConnector1">
            <a:avLst/>
          </a:prstGeom>
          <a:ln w="1270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4841858" y="1706156"/>
            <a:ext cx="2243242" cy="0"/>
          </a:xfrm>
          <a:prstGeom prst="straightConnector1">
            <a:avLst/>
          </a:prstGeom>
          <a:ln w="12700">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5714703" y="814060"/>
            <a:ext cx="417102" cy="369332"/>
          </a:xfrm>
          <a:prstGeom prst="rect">
            <a:avLst/>
          </a:prstGeom>
          <a:noFill/>
        </p:spPr>
        <p:txBody>
          <a:bodyPr wrap="none" rtlCol="0">
            <a:spAutoFit/>
          </a:bodyPr>
          <a:lstStyle/>
          <a:p>
            <a:r>
              <a:rPr lang="en-US" altLang="ja-JP" b="1" dirty="0">
                <a:solidFill>
                  <a:srgbClr val="FF0000"/>
                </a:solidFill>
                <a:latin typeface="ＭＳ Ｐゴシック" panose="020B0600070205080204" pitchFamily="50" charset="-128"/>
                <a:ea typeface="ＭＳ Ｐゴシック" panose="020B0600070205080204" pitchFamily="50" charset="-128"/>
              </a:rPr>
              <a:t>×</a:t>
            </a:r>
            <a:endParaRPr lang="ja-JP" altLang="en-US" b="1" dirty="0">
              <a:solidFill>
                <a:srgbClr val="FF0000"/>
              </a:solidFill>
              <a:latin typeface="ＭＳ Ｐゴシック" panose="020B0600070205080204" pitchFamily="50" charset="-128"/>
              <a:ea typeface="ＭＳ Ｐゴシック" panose="020B0600070205080204" pitchFamily="50" charset="-128"/>
            </a:endParaRPr>
          </a:p>
        </p:txBody>
      </p:sp>
      <p:sp>
        <p:nvSpPr>
          <p:cNvPr id="124" name="テキスト ボックス 123"/>
          <p:cNvSpPr txBox="1"/>
          <p:nvPr/>
        </p:nvSpPr>
        <p:spPr>
          <a:xfrm>
            <a:off x="5755204" y="1507821"/>
            <a:ext cx="417102" cy="369332"/>
          </a:xfrm>
          <a:prstGeom prst="rect">
            <a:avLst/>
          </a:prstGeom>
          <a:noFill/>
        </p:spPr>
        <p:txBody>
          <a:bodyPr wrap="none" rtlCol="0">
            <a:spAutoFit/>
          </a:bodyPr>
          <a:lstStyle/>
          <a:p>
            <a:r>
              <a:rPr lang="en-US" altLang="ja-JP" b="1" dirty="0">
                <a:solidFill>
                  <a:srgbClr val="FF0000"/>
                </a:solidFill>
                <a:latin typeface="ＭＳ Ｐゴシック" panose="020B0600070205080204" pitchFamily="50" charset="-128"/>
                <a:ea typeface="ＭＳ Ｐゴシック" panose="020B0600070205080204" pitchFamily="50" charset="-128"/>
              </a:rPr>
              <a:t>×</a:t>
            </a:r>
            <a:endParaRPr lang="ja-JP" altLang="en-US" b="1" dirty="0">
              <a:solidFill>
                <a:srgbClr val="FF0000"/>
              </a:solidFill>
              <a:latin typeface="ＭＳ Ｐゴシック" panose="020B0600070205080204" pitchFamily="50" charset="-128"/>
              <a:ea typeface="ＭＳ Ｐゴシック" panose="020B0600070205080204" pitchFamily="50" charset="-128"/>
            </a:endParaRPr>
          </a:p>
        </p:txBody>
      </p:sp>
      <p:sp>
        <p:nvSpPr>
          <p:cNvPr id="132" name="テキスト ボックス 131"/>
          <p:cNvSpPr txBox="1"/>
          <p:nvPr/>
        </p:nvSpPr>
        <p:spPr>
          <a:xfrm>
            <a:off x="4914969" y="1856854"/>
            <a:ext cx="2126710" cy="938719"/>
          </a:xfrm>
          <a:prstGeom prst="rect">
            <a:avLst/>
          </a:prstGeom>
          <a:noFill/>
          <a:ln>
            <a:solidFill>
              <a:schemeClr val="accent1"/>
            </a:solidFill>
            <a:prstDash val="sysDash"/>
          </a:ln>
        </p:spPr>
        <p:txBody>
          <a:bodyPr wrap="square" rtlCol="0" anchor="ctr" anchorCtr="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報酬の差が大きいこと、また、管理単位が異なると弾力的な傾斜配置ができないことから、７対１から１０対１への届出変更は実質的に困難な状態</a:t>
            </a:r>
          </a:p>
        </p:txBody>
      </p:sp>
      <p:sp>
        <p:nvSpPr>
          <p:cNvPr id="22" name="正方形/長方形 21"/>
          <p:cNvSpPr/>
          <p:nvPr/>
        </p:nvSpPr>
        <p:spPr>
          <a:xfrm>
            <a:off x="3309466" y="1543725"/>
            <a:ext cx="646331" cy="276999"/>
          </a:xfrm>
          <a:prstGeom prst="rect">
            <a:avLst/>
          </a:prstGeom>
        </p:spPr>
        <p:txBody>
          <a:bodyPr wrap="none">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dirty="0">
                <a:solidFill>
                  <a:prstClr val="black"/>
                </a:solidFill>
                <a:latin typeface="ＭＳ Ｐゴシック" panose="020B0600070205080204" pitchFamily="50" charset="-128"/>
                <a:ea typeface="ＭＳ Ｐゴシック" panose="020B0600070205080204" pitchFamily="50" charset="-128"/>
              </a:rPr>
              <a:t>45</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3" name="正方形/長方形 22"/>
          <p:cNvSpPr/>
          <p:nvPr/>
        </p:nvSpPr>
        <p:spPr>
          <a:xfrm>
            <a:off x="4078877" y="1408396"/>
            <a:ext cx="646331" cy="276999"/>
          </a:xfrm>
          <a:prstGeom prst="rect">
            <a:avLst/>
          </a:prstGeom>
        </p:spPr>
        <p:txBody>
          <a:bodyPr wrap="none">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dirty="0">
                <a:solidFill>
                  <a:prstClr val="black"/>
                </a:solidFill>
                <a:latin typeface="ＭＳ Ｐゴシック" panose="020B0600070205080204" pitchFamily="50" charset="-128"/>
                <a:ea typeface="ＭＳ Ｐゴシック" panose="020B0600070205080204" pitchFamily="50" charset="-128"/>
              </a:rPr>
              <a:t>55</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4" name="正方形/長方形 23"/>
          <p:cNvSpPr/>
          <p:nvPr/>
        </p:nvSpPr>
        <p:spPr>
          <a:xfrm>
            <a:off x="2498705" y="1595883"/>
            <a:ext cx="646331" cy="276999"/>
          </a:xfrm>
          <a:prstGeom prst="rect">
            <a:avLst/>
          </a:prstGeom>
        </p:spPr>
        <p:txBody>
          <a:bodyPr wrap="none">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dirty="0">
                <a:solidFill>
                  <a:prstClr val="black"/>
                </a:solidFill>
                <a:latin typeface="ＭＳ Ｐゴシック" panose="020B0600070205080204" pitchFamily="50" charset="-128"/>
                <a:ea typeface="ＭＳ Ｐゴシック" panose="020B0600070205080204" pitchFamily="50" charset="-128"/>
              </a:rPr>
              <a:t>25</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p>
        </p:txBody>
      </p:sp>
      <p:sp>
        <p:nvSpPr>
          <p:cNvPr id="4" name="テキスト ボックス 3"/>
          <p:cNvSpPr txBox="1"/>
          <p:nvPr/>
        </p:nvSpPr>
        <p:spPr>
          <a:xfrm>
            <a:off x="8104500" y="6083517"/>
            <a:ext cx="1857503" cy="415498"/>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ea typeface="ＭＳ Ｐゴシック" panose="020B0600070205080204" pitchFamily="50" charset="-128"/>
              </a:rPr>
              <a:t>（　　）内は重症度、医療・看護必要度</a:t>
            </a:r>
            <a:r>
              <a:rPr lang="en-US" altLang="ja-JP" sz="1000" dirty="0">
                <a:solidFill>
                  <a:prstClr val="black"/>
                </a:solidFill>
                <a:latin typeface="ＭＳ Ｐゴシック" panose="020B0600070205080204" pitchFamily="50" charset="-128"/>
                <a:ea typeface="ＭＳ Ｐゴシック" panose="020B0600070205080204" pitchFamily="50" charset="-128"/>
              </a:rPr>
              <a:t>Ⅱ</a:t>
            </a:r>
            <a:r>
              <a:rPr lang="ja-JP" altLang="en-US" sz="1000" dirty="0">
                <a:solidFill>
                  <a:prstClr val="black"/>
                </a:solidFill>
                <a:latin typeface="ＭＳ Ｐゴシック" panose="020B0600070205080204" pitchFamily="50" charset="-128"/>
                <a:ea typeface="ＭＳ Ｐゴシック" panose="020B0600070205080204" pitchFamily="50" charset="-128"/>
              </a:rPr>
              <a:t>の該当患者割合</a:t>
            </a:r>
          </a:p>
        </p:txBody>
      </p:sp>
      <p:sp>
        <p:nvSpPr>
          <p:cNvPr id="133" name="テキスト ボックス 132">
            <a:extLst>
              <a:ext uri="{FF2B5EF4-FFF2-40B4-BE49-F238E27FC236}">
                <a16:creationId xmlns="" xmlns:a16="http://schemas.microsoft.com/office/drawing/2014/main" id="{D7F97F00-25B2-4E65-8B62-00D8E2A67536}"/>
              </a:ext>
            </a:extLst>
          </p:cNvPr>
          <p:cNvSpPr txBox="1"/>
          <p:nvPr/>
        </p:nvSpPr>
        <p:spPr>
          <a:xfrm>
            <a:off x="5972492" y="876575"/>
            <a:ext cx="877163" cy="276999"/>
          </a:xfrm>
          <a:prstGeom prst="rect">
            <a:avLst/>
          </a:prstGeom>
          <a:noFill/>
        </p:spPr>
        <p:txBody>
          <a:bodyPr wrap="non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204</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r>
              <a:rPr lang="en-US" altLang="ja-JP" sz="1200" dirty="0">
                <a:solidFill>
                  <a:prstClr val="black"/>
                </a:solidFill>
                <a:latin typeface="ＭＳ Ｐゴシック" panose="020B0600070205080204" pitchFamily="50" charset="-128"/>
                <a:ea typeface="ＭＳ Ｐゴシック" panose="020B0600070205080204" pitchFamily="50" charset="-128"/>
              </a:rPr>
              <a:t>※</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134" name="テキスト ボックス 133">
            <a:extLst>
              <a:ext uri="{FF2B5EF4-FFF2-40B4-BE49-F238E27FC236}">
                <a16:creationId xmlns="" xmlns:a16="http://schemas.microsoft.com/office/drawing/2014/main" id="{A4D6F2BC-7616-406C-9AFE-C9E9C7367952}"/>
              </a:ext>
            </a:extLst>
          </p:cNvPr>
          <p:cNvSpPr txBox="1"/>
          <p:nvPr/>
        </p:nvSpPr>
        <p:spPr>
          <a:xfrm>
            <a:off x="8198538" y="985037"/>
            <a:ext cx="1478573" cy="1107996"/>
          </a:xfrm>
          <a:prstGeom prst="rect">
            <a:avLst/>
          </a:prstGeom>
          <a:solidFill>
            <a:schemeClr val="bg1"/>
          </a:solidFill>
          <a:ln w="12700">
            <a:solidFill>
              <a:srgbClr val="FF0000"/>
            </a:solidFill>
            <a:prstDash val="dash"/>
          </a:ln>
        </p:spPr>
        <p:txBody>
          <a:bodyPr wrap="square" rtlCol="0">
            <a:spAutoFit/>
          </a:bodyPr>
          <a:lstStyle/>
          <a:p>
            <a:pPr marL="108000" indent="-457200"/>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　</a:t>
            </a:r>
            <a:r>
              <a:rPr lang="en-US" altLang="ja-JP" sz="1100" dirty="0">
                <a:solidFill>
                  <a:prstClr val="black"/>
                </a:solidFill>
                <a:latin typeface="ＭＳ Ｐゴシック" panose="020B0600070205080204" pitchFamily="50" charset="-128"/>
                <a:ea typeface="ＭＳ Ｐゴシック" panose="020B0600070205080204" pitchFamily="50" charset="-128"/>
              </a:rPr>
              <a:t>200</a:t>
            </a:r>
            <a:r>
              <a:rPr lang="ja-JP" altLang="en-US" sz="1100" dirty="0">
                <a:solidFill>
                  <a:prstClr val="black"/>
                </a:solidFill>
                <a:latin typeface="ＭＳ Ｐゴシック" panose="020B0600070205080204" pitchFamily="50" charset="-128"/>
                <a:ea typeface="ＭＳ Ｐゴシック" panose="020B0600070205080204" pitchFamily="50" charset="-128"/>
              </a:rPr>
              <a:t>床の病院で、入院基本料の差を試算すると、年間約</a:t>
            </a:r>
            <a:r>
              <a:rPr lang="en-US" altLang="ja-JP" sz="1100" dirty="0">
                <a:solidFill>
                  <a:prstClr val="black"/>
                </a:solidFill>
                <a:latin typeface="ＭＳ Ｐゴシック" panose="020B0600070205080204" pitchFamily="50" charset="-128"/>
                <a:ea typeface="ＭＳ Ｐゴシック" panose="020B0600070205080204" pitchFamily="50" charset="-128"/>
              </a:rPr>
              <a:t>1.2</a:t>
            </a:r>
            <a:r>
              <a:rPr lang="ja-JP" altLang="en-US" sz="1100" dirty="0">
                <a:solidFill>
                  <a:prstClr val="black"/>
                </a:solidFill>
                <a:latin typeface="ＭＳ Ｐゴシック" panose="020B0600070205080204" pitchFamily="50" charset="-128"/>
                <a:ea typeface="ＭＳ Ｐゴシック" panose="020B0600070205080204" pitchFamily="50" charset="-128"/>
              </a:rPr>
              <a:t>億円程度と推計され、影響が非常に大きい</a:t>
            </a:r>
          </a:p>
        </p:txBody>
      </p:sp>
      <p:sp>
        <p:nvSpPr>
          <p:cNvPr id="13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197</a:t>
            </a:fld>
            <a:endParaRPr lang="ja-JP" altLang="en-US" sz="1600" dirty="0">
              <a:solidFill>
                <a:prstClr val="black"/>
              </a:solidFill>
              <a:latin typeface="Calibri"/>
              <a:ea typeface="ＭＳ Ｐゴシック"/>
            </a:endParaRPr>
          </a:p>
        </p:txBody>
      </p:sp>
      <p:sp>
        <p:nvSpPr>
          <p:cNvPr id="112" name="テキスト ボックス 111"/>
          <p:cNvSpPr txBox="1"/>
          <p:nvPr/>
        </p:nvSpPr>
        <p:spPr>
          <a:xfrm>
            <a:off x="8164438" y="175057"/>
            <a:ext cx="1678151"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25-26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41-45</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648-649</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709-711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09874546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0936" y="524297"/>
            <a:ext cx="9689654" cy="832725"/>
          </a:xfrm>
          <a:prstGeom prst="rect">
            <a:avLst/>
          </a:prstGeom>
          <a:noFill/>
          <a:ln w="9525">
            <a:noFill/>
            <a:miter lim="800000"/>
            <a:headEnd/>
            <a:tailEnd/>
          </a:ln>
        </p:spPr>
        <p:txBody>
          <a:bodyPr/>
          <a:lstStyle/>
          <a:p>
            <a:pPr marL="177800" indent="-177800">
              <a:buFont typeface="Wingdings" pitchFamily="2" charset="2"/>
              <a:buChar char="Ø"/>
              <a:defRPr/>
            </a:pPr>
            <a:endParaRPr lang="en-US" altLang="ja-JP" sz="100" dirty="0">
              <a:solidFill>
                <a:prstClr val="black"/>
              </a:solidFill>
              <a:latin typeface="ＭＳ Ｐゴシック"/>
            </a:endParaRPr>
          </a:p>
          <a:p>
            <a:pPr marL="177800" indent="-177800">
              <a:spcBef>
                <a:spcPts val="600"/>
              </a:spcBef>
              <a:buFont typeface="Wingdings" pitchFamily="2" charset="2"/>
              <a:buChar char="Ø"/>
              <a:defRPr/>
            </a:pPr>
            <a:r>
              <a:rPr lang="ja-JP" altLang="en-US" sz="1400" dirty="0">
                <a:solidFill>
                  <a:prstClr val="black"/>
                </a:solidFill>
                <a:latin typeface="ＭＳ Ｐゴシック"/>
              </a:rPr>
              <a:t>　</a:t>
            </a:r>
            <a:r>
              <a:rPr lang="ja-JP" altLang="en-US" sz="1600" dirty="0">
                <a:solidFill>
                  <a:prstClr val="black"/>
                </a:solidFill>
              </a:rPr>
              <a:t>一般病棟入院基本料（</a:t>
            </a:r>
            <a:r>
              <a:rPr lang="ja-JP" altLang="en-US" sz="1600" dirty="0">
                <a:solidFill>
                  <a:prstClr val="black"/>
                </a:solidFill>
                <a:latin typeface="ＭＳ Ｐゴシック"/>
              </a:rPr>
              <a:t>７対１、</a:t>
            </a:r>
            <a:r>
              <a:rPr lang="en-US" altLang="ja-JP" sz="1600" dirty="0">
                <a:solidFill>
                  <a:prstClr val="black"/>
                </a:solidFill>
                <a:latin typeface="ＭＳ Ｐゴシック"/>
              </a:rPr>
              <a:t>10</a:t>
            </a:r>
            <a:r>
              <a:rPr lang="ja-JP" altLang="en-US" sz="1600" dirty="0">
                <a:solidFill>
                  <a:prstClr val="black"/>
                </a:solidFill>
                <a:latin typeface="ＭＳ Ｐゴシック"/>
              </a:rPr>
              <a:t>対１</a:t>
            </a:r>
            <a:r>
              <a:rPr lang="ja-JP" altLang="en-US" sz="1600" dirty="0">
                <a:solidFill>
                  <a:prstClr val="black"/>
                </a:solidFill>
              </a:rPr>
              <a:t>）について、入院患者の医療の必要性に応じた適切な評価を選択できるよう、実績に応じた評価体系を導入し、将来の入院医療ニーズの変化にも弾力的に対応可能とするため、急性期一般入院料１～７に再編する。</a:t>
            </a:r>
            <a:endParaRPr lang="en-US" altLang="ja-JP" sz="1600" dirty="0">
              <a:solidFill>
                <a:prstClr val="black"/>
              </a:solidFill>
            </a:endParaRPr>
          </a:p>
          <a:p>
            <a:pPr marL="177800" indent="-177800">
              <a:spcBef>
                <a:spcPts val="600"/>
              </a:spcBef>
              <a:buFont typeface="Wingdings" pitchFamily="2" charset="2"/>
              <a:buChar char="Ø"/>
              <a:defRPr/>
            </a:pPr>
            <a:endParaRPr lang="en-US" altLang="ja-JP" sz="1600" dirty="0">
              <a:solidFill>
                <a:prstClr val="black"/>
              </a:solidFill>
              <a:latin typeface="ＭＳ Ｐゴシック"/>
            </a:endParaRPr>
          </a:p>
        </p:txBody>
      </p:sp>
      <p:sp>
        <p:nvSpPr>
          <p:cNvPr id="14" name="Rectangle 36"/>
          <p:cNvSpPr>
            <a:spLocks noChangeArrowheads="1"/>
          </p:cNvSpPr>
          <p:nvPr/>
        </p:nvSpPr>
        <p:spPr bwMode="auto">
          <a:xfrm>
            <a:off x="117946" y="251481"/>
            <a:ext cx="9607173" cy="358274"/>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p>
            <a:pPr algn="ctr" defTabSz="906029">
              <a:lnSpc>
                <a:spcPct val="90000"/>
              </a:lnSpc>
              <a:spcBef>
                <a:spcPct val="0"/>
              </a:spcBef>
            </a:pPr>
            <a:r>
              <a:rPr kumimoji="0" lang="ja-JP" altLang="en-US" sz="2400" kern="0" dirty="0">
                <a:solidFill>
                  <a:prstClr val="black"/>
                </a:solidFill>
                <a:latin typeface="ＭＳ Ｐゴシック" panose="020B0600070205080204" pitchFamily="50" charset="-128"/>
              </a:rPr>
              <a:t>急性期一般入院基本料（急性期一般入院料１～７）の内容</a:t>
            </a:r>
          </a:p>
        </p:txBody>
      </p:sp>
      <p:graphicFrame>
        <p:nvGraphicFramePr>
          <p:cNvPr id="4" name="表 3"/>
          <p:cNvGraphicFramePr>
            <a:graphicFrameLocks noGrp="1"/>
          </p:cNvGraphicFramePr>
          <p:nvPr>
            <p:extLst>
              <p:ext uri="{D42A27DB-BD31-4B8C-83A1-F6EECF244321}">
                <p14:modId xmlns:p14="http://schemas.microsoft.com/office/powerpoint/2010/main" val="2735651809"/>
              </p:ext>
            </p:extLst>
          </p:nvPr>
        </p:nvGraphicFramePr>
        <p:xfrm>
          <a:off x="218970" y="1468055"/>
          <a:ext cx="9405114" cy="4883657"/>
        </p:xfrm>
        <a:graphic>
          <a:graphicData uri="http://schemas.openxmlformats.org/drawingml/2006/table">
            <a:tbl>
              <a:tblPr firstRow="1" bandRow="1">
                <a:tableStyleId>{5DA37D80-6434-44D0-A028-1B22A696006F}</a:tableStyleId>
              </a:tblPr>
              <a:tblGrid>
                <a:gridCol w="892555">
                  <a:extLst>
                    <a:ext uri="{9D8B030D-6E8A-4147-A177-3AD203B41FA5}">
                      <a16:colId xmlns="" xmlns:a16="http://schemas.microsoft.com/office/drawing/2014/main" val="20000"/>
                    </a:ext>
                  </a:extLst>
                </a:gridCol>
                <a:gridCol w="892555">
                  <a:extLst>
                    <a:ext uri="{9D8B030D-6E8A-4147-A177-3AD203B41FA5}">
                      <a16:colId xmlns="" xmlns:a16="http://schemas.microsoft.com/office/drawing/2014/main" val="20001"/>
                    </a:ext>
                  </a:extLst>
                </a:gridCol>
                <a:gridCol w="1088572">
                  <a:extLst>
                    <a:ext uri="{9D8B030D-6E8A-4147-A177-3AD203B41FA5}">
                      <a16:colId xmlns="" xmlns:a16="http://schemas.microsoft.com/office/drawing/2014/main" val="20002"/>
                    </a:ext>
                  </a:extLst>
                </a:gridCol>
                <a:gridCol w="1088572">
                  <a:extLst>
                    <a:ext uri="{9D8B030D-6E8A-4147-A177-3AD203B41FA5}">
                      <a16:colId xmlns="" xmlns:a16="http://schemas.microsoft.com/office/drawing/2014/main" val="20003"/>
                    </a:ext>
                  </a:extLst>
                </a:gridCol>
                <a:gridCol w="1088572">
                  <a:extLst>
                    <a:ext uri="{9D8B030D-6E8A-4147-A177-3AD203B41FA5}">
                      <a16:colId xmlns="" xmlns:a16="http://schemas.microsoft.com/office/drawing/2014/main" val="20004"/>
                    </a:ext>
                  </a:extLst>
                </a:gridCol>
                <a:gridCol w="1088572">
                  <a:extLst>
                    <a:ext uri="{9D8B030D-6E8A-4147-A177-3AD203B41FA5}">
                      <a16:colId xmlns="" xmlns:a16="http://schemas.microsoft.com/office/drawing/2014/main" val="20005"/>
                    </a:ext>
                  </a:extLst>
                </a:gridCol>
                <a:gridCol w="1088572">
                  <a:extLst>
                    <a:ext uri="{9D8B030D-6E8A-4147-A177-3AD203B41FA5}">
                      <a16:colId xmlns="" xmlns:a16="http://schemas.microsoft.com/office/drawing/2014/main" val="20006"/>
                    </a:ext>
                  </a:extLst>
                </a:gridCol>
                <a:gridCol w="1088572">
                  <a:extLst>
                    <a:ext uri="{9D8B030D-6E8A-4147-A177-3AD203B41FA5}">
                      <a16:colId xmlns="" xmlns:a16="http://schemas.microsoft.com/office/drawing/2014/main" val="20007"/>
                    </a:ext>
                  </a:extLst>
                </a:gridCol>
                <a:gridCol w="1088572">
                  <a:extLst>
                    <a:ext uri="{9D8B030D-6E8A-4147-A177-3AD203B41FA5}">
                      <a16:colId xmlns="" xmlns:a16="http://schemas.microsoft.com/office/drawing/2014/main" val="20008"/>
                    </a:ext>
                  </a:extLst>
                </a:gridCol>
              </a:tblGrid>
              <a:tr h="429115">
                <a:tc gridSpan="2">
                  <a:txBody>
                    <a:bodyPr/>
                    <a:lstStyle/>
                    <a:p>
                      <a:pPr algn="ctr"/>
                      <a:endParaRPr kumimoji="1" lang="ja-JP" altLang="en-US" sz="14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400" dirty="0">
                          <a:latin typeface="+mn-ea"/>
                          <a:ea typeface="+mn-ea"/>
                        </a:rPr>
                        <a:t>入院料７</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入院料６</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入院料５</a:t>
                      </a:r>
                      <a:endParaRPr kumimoji="1" lang="ja-JP" altLang="en-US" sz="11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入院料４</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入院料３</a:t>
                      </a:r>
                      <a:endParaRPr lang="ja-JP" altLang="en-US" sz="14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入院料２</a:t>
                      </a:r>
                      <a:endParaRPr lang="ja-JP" altLang="en-US" sz="11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入院料１</a:t>
                      </a:r>
                      <a:endParaRPr kumimoji="1" lang="en-US" altLang="ja-JP" sz="1400" dirty="0">
                        <a:solidFill>
                          <a:schemeClr val="tx1"/>
                        </a:solidFill>
                        <a:latin typeface="+mn-ea"/>
                        <a:ea typeface="+mn-ea"/>
                      </a:endParaRPr>
                    </a:p>
                  </a:txBody>
                  <a:tcPr marL="54000" marR="54000" marT="36000" marB="36000" anchor="ctr"/>
                </a:tc>
                <a:extLst>
                  <a:ext uri="{0D108BD9-81ED-4DB2-BD59-A6C34878D82A}">
                    <a16:rowId xmlns="" xmlns:a16="http://schemas.microsoft.com/office/drawing/2014/main" val="10000"/>
                  </a:ext>
                </a:extLst>
              </a:tr>
              <a:tr h="618801">
                <a:tc gridSpan="2">
                  <a:txBody>
                    <a:bodyPr/>
                    <a:lstStyle/>
                    <a:p>
                      <a:pPr algn="ctr"/>
                      <a:r>
                        <a:rPr kumimoji="1" lang="ja-JP" altLang="en-US" sz="1200" dirty="0">
                          <a:latin typeface="+mn-ea"/>
                          <a:ea typeface="+mn-ea"/>
                        </a:rPr>
                        <a:t>看護職員</a:t>
                      </a:r>
                    </a:p>
                  </a:txBody>
                  <a:tcPr marL="54000" marR="54000" marT="36000" marB="36000" anchor="ctr"/>
                </a:tc>
                <a:tc hMerge="1">
                  <a:txBody>
                    <a:bodyPr/>
                    <a:lstStyle/>
                    <a:p>
                      <a:endParaRPr kumimoji="1" lang="ja-JP" altLang="en-US"/>
                    </a:p>
                  </a:txBody>
                  <a:tcPr/>
                </a:tc>
                <a:tc gridSpan="6">
                  <a:txBody>
                    <a:bodyPr/>
                    <a:lstStyle/>
                    <a:p>
                      <a:pPr algn="ctr"/>
                      <a:r>
                        <a:rPr kumimoji="1" lang="en-US" altLang="ja-JP" sz="1200" dirty="0">
                          <a:latin typeface="+mn-ea"/>
                          <a:ea typeface="+mn-ea"/>
                        </a:rPr>
                        <a:t>10</a:t>
                      </a:r>
                      <a:r>
                        <a:rPr kumimoji="1" lang="ja-JP" altLang="en-US" sz="1200" dirty="0">
                          <a:latin typeface="+mn-ea"/>
                          <a:ea typeface="+mn-ea"/>
                        </a:rPr>
                        <a:t>対１以上</a:t>
                      </a:r>
                      <a:endParaRPr kumimoji="1" lang="en-US" altLang="ja-JP" sz="1200" dirty="0">
                        <a:latin typeface="+mn-ea"/>
                        <a:ea typeface="+mn-ea"/>
                      </a:endParaRPr>
                    </a:p>
                    <a:p>
                      <a:pPr algn="ctr"/>
                      <a:r>
                        <a:rPr kumimoji="1" lang="ja-JP" altLang="en-US" sz="1100" dirty="0">
                          <a:latin typeface="+mn-ea"/>
                          <a:ea typeface="+mn-ea"/>
                        </a:rPr>
                        <a:t>（７割以上が看護師）</a:t>
                      </a: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７対１以上</a:t>
                      </a:r>
                    </a:p>
                    <a:p>
                      <a:pPr algn="ctr"/>
                      <a:r>
                        <a:rPr kumimoji="1" lang="ja-JP" altLang="en-US" sz="1100" dirty="0">
                          <a:latin typeface="+mn-ea"/>
                          <a:ea typeface="+mn-ea"/>
                        </a:rPr>
                        <a:t>（７割以上が</a:t>
                      </a:r>
                      <a:endParaRPr kumimoji="1" lang="en-US" altLang="ja-JP" sz="1100" dirty="0">
                        <a:latin typeface="+mn-ea"/>
                        <a:ea typeface="+mn-ea"/>
                      </a:endParaRPr>
                    </a:p>
                    <a:p>
                      <a:pPr algn="ctr"/>
                      <a:r>
                        <a:rPr kumimoji="1" lang="ja-JP" altLang="en-US" sz="1100" dirty="0">
                          <a:latin typeface="+mn-ea"/>
                          <a:ea typeface="+mn-ea"/>
                        </a:rPr>
                        <a:t>看護師）</a:t>
                      </a:r>
                    </a:p>
                  </a:txBody>
                  <a:tcPr marL="54000" marR="54000" marT="36000" marB="36000" anchor="ctr"/>
                </a:tc>
                <a:extLst>
                  <a:ext uri="{0D108BD9-81ED-4DB2-BD59-A6C34878D82A}">
                    <a16:rowId xmlns="" xmlns:a16="http://schemas.microsoft.com/office/drawing/2014/main" val="10001"/>
                  </a:ext>
                </a:extLst>
              </a:tr>
              <a:tr h="727681">
                <a:tc rowSpan="2">
                  <a:txBody>
                    <a:bodyPr/>
                    <a:lstStyle/>
                    <a:p>
                      <a:pPr algn="ctr"/>
                      <a:endParaRPr kumimoji="1" lang="en-US" altLang="ja-JP" sz="1200" dirty="0">
                        <a:latin typeface="+mn-ea"/>
                        <a:ea typeface="+mn-ea"/>
                      </a:endParaRPr>
                    </a:p>
                    <a:p>
                      <a:pPr algn="ctr"/>
                      <a:r>
                        <a:rPr kumimoji="1" lang="ja-JP" altLang="en-US" sz="1200" dirty="0">
                          <a:latin typeface="+mn-ea"/>
                          <a:ea typeface="+mn-ea"/>
                        </a:rPr>
                        <a:t>患者割合</a:t>
                      </a:r>
                      <a:endParaRPr kumimoji="1" lang="en-US" altLang="ja-JP" sz="1200" dirty="0">
                        <a:latin typeface="+mn-ea"/>
                        <a:ea typeface="+mn-ea"/>
                      </a:endParaRPr>
                    </a:p>
                    <a:p>
                      <a:pPr algn="ctr"/>
                      <a:endParaRPr kumimoji="1" lang="en-US" altLang="ja-JP" sz="1050" dirty="0">
                        <a:latin typeface="+mn-ea"/>
                        <a:ea typeface="+mn-ea"/>
                      </a:endParaRPr>
                    </a:p>
                    <a:p>
                      <a:pPr algn="ctr"/>
                      <a:r>
                        <a:rPr kumimoji="1" lang="ja-JP" altLang="en-US" sz="1050" dirty="0">
                          <a:latin typeface="+mn-ea"/>
                          <a:ea typeface="+mn-ea"/>
                        </a:rPr>
                        <a:t>［　］内は</a:t>
                      </a:r>
                      <a:endParaRPr kumimoji="1" lang="en-US" altLang="ja-JP" sz="1050" dirty="0">
                        <a:latin typeface="+mn-ea"/>
                        <a:ea typeface="+mn-ea"/>
                      </a:endParaRPr>
                    </a:p>
                    <a:p>
                      <a:pPr algn="ctr"/>
                      <a:r>
                        <a:rPr kumimoji="1" lang="en-US" altLang="ja-JP" sz="1050" dirty="0">
                          <a:latin typeface="+mn-ea"/>
                          <a:ea typeface="+mn-ea"/>
                        </a:rPr>
                        <a:t>200</a:t>
                      </a:r>
                      <a:r>
                        <a:rPr kumimoji="1" lang="ja-JP" altLang="en-US" sz="1050" dirty="0">
                          <a:latin typeface="+mn-ea"/>
                          <a:ea typeface="+mn-ea"/>
                        </a:rPr>
                        <a:t>床未満の経過措置</a:t>
                      </a:r>
                    </a:p>
                  </a:txBody>
                  <a:tcPr marL="54000" marR="54000" marT="36000" marB="36000" anchor="ctr"/>
                </a:tc>
                <a:tc>
                  <a:txBody>
                    <a:bodyPr/>
                    <a:lstStyle/>
                    <a:p>
                      <a:pPr algn="ctr"/>
                      <a:r>
                        <a:rPr kumimoji="1" lang="ja-JP" altLang="en-US" sz="1200" dirty="0">
                          <a:latin typeface="+mn-ea"/>
                          <a:ea typeface="+mn-ea"/>
                        </a:rPr>
                        <a:t>重症度、</a:t>
                      </a:r>
                      <a:endParaRPr kumimoji="1" lang="en-US" altLang="ja-JP" sz="1200" dirty="0">
                        <a:latin typeface="+mn-ea"/>
                        <a:ea typeface="+mn-ea"/>
                      </a:endParaRPr>
                    </a:p>
                    <a:p>
                      <a:pPr algn="ctr"/>
                      <a:r>
                        <a:rPr kumimoji="1" lang="ja-JP" altLang="en-US" sz="1200" dirty="0">
                          <a:latin typeface="+mn-ea"/>
                          <a:ea typeface="+mn-ea"/>
                        </a:rPr>
                        <a:t>医療・看護必要度</a:t>
                      </a:r>
                      <a:r>
                        <a:rPr kumimoji="1" lang="en-US" altLang="ja-JP" sz="1200" dirty="0">
                          <a:latin typeface="+mn-ea"/>
                          <a:ea typeface="+mn-ea"/>
                        </a:rPr>
                        <a:t>Ⅰ</a:t>
                      </a:r>
                      <a:r>
                        <a:rPr kumimoji="1" lang="en-US" altLang="ja-JP" sz="1200" baseline="30000" dirty="0">
                          <a:latin typeface="+mn-ea"/>
                          <a:ea typeface="+mn-ea"/>
                        </a:rPr>
                        <a:t>*1</a:t>
                      </a:r>
                      <a:endParaRPr kumimoji="1" lang="ja-JP" altLang="en-US" sz="1200" baseline="30000" dirty="0">
                        <a:latin typeface="+mn-ea"/>
                        <a:ea typeface="+mn-ea"/>
                      </a:endParaRPr>
                    </a:p>
                  </a:txBody>
                  <a:tcPr marL="54000" marR="54000" marT="36000" marB="36000" anchor="ctr"/>
                </a:tc>
                <a:tc>
                  <a:txBody>
                    <a:bodyPr/>
                    <a:lstStyle/>
                    <a:p>
                      <a:pPr algn="ctr"/>
                      <a:r>
                        <a:rPr kumimoji="1" lang="ja-JP" altLang="en-US" sz="1050" dirty="0">
                          <a:latin typeface="+mn-ea"/>
                          <a:ea typeface="+mn-ea"/>
                        </a:rPr>
                        <a:t>測定していること</a:t>
                      </a:r>
                      <a:endParaRPr kumimoji="1" lang="en-US" altLang="ja-JP" sz="1050" dirty="0">
                        <a:latin typeface="+mn-ea"/>
                        <a:ea typeface="+mn-ea"/>
                      </a:endParaRPr>
                    </a:p>
                  </a:txBody>
                  <a:tcPr marL="54000" marR="54000" marT="36000" marB="36000" anchor="ctr"/>
                </a:tc>
                <a:tc>
                  <a:txBody>
                    <a:bodyPr/>
                    <a:lstStyle/>
                    <a:p>
                      <a:pPr algn="ctr"/>
                      <a:r>
                        <a:rPr kumimoji="1" lang="ja-JP" altLang="en-US" sz="1100" dirty="0">
                          <a:latin typeface="+mn-ea"/>
                          <a:ea typeface="+mn-ea"/>
                        </a:rPr>
                        <a:t>１５％以上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２１％以上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２７％以上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a:t>
                      </a:r>
                      <a:endParaRPr kumimoji="1" lang="en-US" altLang="ja-JP" sz="1100" dirty="0">
                        <a:latin typeface="+mn-ea"/>
                        <a:ea typeface="+mn-ea"/>
                      </a:endParaRPr>
                    </a:p>
                    <a:p>
                      <a:pPr algn="ctr"/>
                      <a:r>
                        <a:rPr kumimoji="1" lang="ja-JP" altLang="en-US" sz="1100" dirty="0">
                          <a:latin typeface="+mn-ea"/>
                          <a:ea typeface="+mn-ea"/>
                        </a:rPr>
                        <a:t>［２６％以上］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a:t>
                      </a:r>
                      <a:endParaRPr kumimoji="1" lang="en-US" altLang="ja-JP" sz="1100" dirty="0">
                        <a:latin typeface="+mn-ea"/>
                        <a:ea typeface="+mn-ea"/>
                      </a:endParaRPr>
                    </a:p>
                    <a:p>
                      <a:pPr algn="ctr"/>
                      <a:r>
                        <a:rPr kumimoji="1" lang="ja-JP" altLang="en-US" sz="1100" dirty="0">
                          <a:latin typeface="+mn-ea"/>
                          <a:ea typeface="+mn-ea"/>
                        </a:rPr>
                        <a:t>［２７％以上］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３０％以上</a:t>
                      </a: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02"/>
                  </a:ext>
                </a:extLst>
              </a:tr>
              <a:tr h="727681">
                <a:tc vMerge="1">
                  <a:txBody>
                    <a:bodyPr/>
                    <a:lstStyle/>
                    <a:p>
                      <a:pPr algn="ctr"/>
                      <a:endParaRPr kumimoji="1" lang="ja-JP" altLang="en-US" sz="1200" dirty="0">
                        <a:latin typeface="+mn-ea"/>
                        <a:ea typeface="+mn-ea"/>
                      </a:endParaRPr>
                    </a:p>
                  </a:txBody>
                  <a:tcPr marL="54000" marR="54000" marT="36000" marB="36000" anchor="ctr"/>
                </a:tc>
                <a:tc>
                  <a:txBody>
                    <a:bodyPr/>
                    <a:lstStyle/>
                    <a:p>
                      <a:pPr algn="ctr"/>
                      <a:r>
                        <a:rPr kumimoji="1" lang="ja-JP" altLang="en-US" sz="1200" dirty="0">
                          <a:latin typeface="+mn-ea"/>
                          <a:ea typeface="+mn-ea"/>
                        </a:rPr>
                        <a:t>重症度、</a:t>
                      </a:r>
                      <a:endParaRPr kumimoji="1" lang="en-US" altLang="ja-JP" sz="1200" dirty="0">
                        <a:latin typeface="+mn-ea"/>
                        <a:ea typeface="+mn-ea"/>
                      </a:endParaRPr>
                    </a:p>
                    <a:p>
                      <a:pPr algn="ctr"/>
                      <a:r>
                        <a:rPr kumimoji="1" lang="ja-JP" altLang="en-US" sz="1200" dirty="0">
                          <a:latin typeface="+mn-ea"/>
                          <a:ea typeface="+mn-ea"/>
                        </a:rPr>
                        <a:t>医療・看護必要度</a:t>
                      </a:r>
                      <a:r>
                        <a:rPr kumimoji="1" lang="en-US" altLang="ja-JP" sz="1200" dirty="0">
                          <a:latin typeface="+mn-ea"/>
                          <a:ea typeface="+mn-ea"/>
                        </a:rPr>
                        <a:t>Ⅱ</a:t>
                      </a:r>
                      <a:r>
                        <a:rPr kumimoji="1" lang="en-US" altLang="ja-JP" sz="1200" baseline="30000" dirty="0">
                          <a:latin typeface="+mn-ea"/>
                          <a:ea typeface="+mn-ea"/>
                        </a:rPr>
                        <a:t>*2</a:t>
                      </a:r>
                      <a:endParaRPr kumimoji="1" lang="ja-JP" altLang="en-US" sz="1200" baseline="30000" dirty="0">
                        <a:latin typeface="+mn-ea"/>
                        <a:ea typeface="+mn-ea"/>
                      </a:endParaRPr>
                    </a:p>
                  </a:txBody>
                  <a:tcPr marL="54000" marR="54000" marT="36000" marB="36000" anchor="ctr"/>
                </a:tc>
                <a:tc>
                  <a:txBody>
                    <a:bodyPr/>
                    <a:lstStyle/>
                    <a:p>
                      <a:pPr algn="ctr"/>
                      <a:r>
                        <a:rPr kumimoji="1" lang="ja-JP" altLang="en-US" sz="1050" dirty="0">
                          <a:latin typeface="+mn-ea"/>
                          <a:ea typeface="+mn-ea"/>
                        </a:rPr>
                        <a:t>測定していること</a:t>
                      </a:r>
                      <a:endParaRPr kumimoji="1" lang="en-US" altLang="ja-JP" sz="1050" dirty="0">
                        <a:latin typeface="+mn-ea"/>
                        <a:ea typeface="+mn-ea"/>
                      </a:endParaRPr>
                    </a:p>
                  </a:txBody>
                  <a:tcPr marL="54000" marR="54000" marT="36000" marB="36000" anchor="ctr"/>
                </a:tc>
                <a:tc>
                  <a:txBody>
                    <a:bodyPr/>
                    <a:lstStyle/>
                    <a:p>
                      <a:pPr algn="ctr"/>
                      <a:r>
                        <a:rPr kumimoji="1" lang="ja-JP" altLang="en-US" sz="1100" dirty="0">
                          <a:latin typeface="+mn-ea"/>
                          <a:ea typeface="+mn-ea"/>
                        </a:rPr>
                        <a:t>１２％以上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１７％以上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２２％以上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２３％以上</a:t>
                      </a:r>
                      <a:endParaRPr kumimoji="1" lang="en-US" altLang="ja-JP" sz="1100" dirty="0">
                        <a:latin typeface="+mn-ea"/>
                        <a:ea typeface="+mn-ea"/>
                      </a:endParaRPr>
                    </a:p>
                    <a:p>
                      <a:pPr algn="ctr"/>
                      <a:r>
                        <a:rPr kumimoji="1" lang="ja-JP" altLang="en-US" sz="1100" dirty="0">
                          <a:latin typeface="+mn-ea"/>
                          <a:ea typeface="+mn-ea"/>
                        </a:rPr>
                        <a:t>［２１％以上］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２４％以上</a:t>
                      </a:r>
                      <a:endParaRPr kumimoji="1" lang="en-US" altLang="ja-JP" sz="1100" dirty="0">
                        <a:latin typeface="+mn-ea"/>
                        <a:ea typeface="+mn-ea"/>
                      </a:endParaRPr>
                    </a:p>
                    <a:p>
                      <a:pPr algn="ctr"/>
                      <a:r>
                        <a:rPr kumimoji="1" lang="ja-JP" altLang="en-US" sz="1100" dirty="0">
                          <a:latin typeface="+mn-ea"/>
                          <a:ea typeface="+mn-ea"/>
                        </a:rPr>
                        <a:t>［２２％以上］</a:t>
                      </a:r>
                      <a:endParaRPr kumimoji="1" lang="en-US" altLang="ja-JP" sz="1100" dirty="0">
                        <a:latin typeface="+mn-ea"/>
                        <a:ea typeface="+mn-ea"/>
                      </a:endParaRPr>
                    </a:p>
                  </a:txBody>
                  <a:tcPr marL="54000" marR="54000" marT="36000" marB="36000" anchor="ctr"/>
                </a:tc>
                <a:tc>
                  <a:txBody>
                    <a:bodyPr/>
                    <a:lstStyle/>
                    <a:p>
                      <a:pPr algn="ctr"/>
                      <a:r>
                        <a:rPr kumimoji="1" lang="ja-JP" altLang="en-US" sz="1100" dirty="0">
                          <a:latin typeface="+mn-ea"/>
                          <a:ea typeface="+mn-ea"/>
                        </a:rPr>
                        <a:t>２５％以上</a:t>
                      </a: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03"/>
                  </a:ext>
                </a:extLst>
              </a:tr>
              <a:tr h="421773">
                <a:tc gridSpan="2">
                  <a:txBody>
                    <a:bodyPr/>
                    <a:lstStyle/>
                    <a:p>
                      <a:pPr algn="ctr"/>
                      <a:r>
                        <a:rPr kumimoji="1" lang="ja-JP" altLang="en-US" sz="1200" dirty="0">
                          <a:latin typeface="+mn-ea"/>
                          <a:ea typeface="+mn-ea"/>
                        </a:rPr>
                        <a:t>平均在院日数</a:t>
                      </a: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gridSpan="6">
                  <a:txBody>
                    <a:bodyPr/>
                    <a:lstStyle/>
                    <a:p>
                      <a:pPr algn="ctr"/>
                      <a:r>
                        <a:rPr kumimoji="1" lang="en-US" altLang="ja-JP" sz="1200" dirty="0">
                          <a:latin typeface="+mn-ea"/>
                          <a:ea typeface="+mn-ea"/>
                        </a:rPr>
                        <a:t>21</a:t>
                      </a:r>
                      <a:r>
                        <a:rPr kumimoji="1" lang="ja-JP" altLang="en-US" sz="1200" dirty="0">
                          <a:latin typeface="+mn-ea"/>
                          <a:ea typeface="+mn-ea"/>
                        </a:rPr>
                        <a:t>日以内</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a:txBody>
                    <a:bodyPr/>
                    <a:lstStyle/>
                    <a:p>
                      <a:pPr algn="ctr"/>
                      <a:r>
                        <a:rPr kumimoji="1" lang="en-US" altLang="ja-JP" sz="1200" dirty="0">
                          <a:latin typeface="+mn-ea"/>
                          <a:ea typeface="+mn-ea"/>
                        </a:rPr>
                        <a:t>18</a:t>
                      </a:r>
                      <a:r>
                        <a:rPr kumimoji="1" lang="ja-JP" altLang="en-US" sz="1200" dirty="0">
                          <a:latin typeface="+mn-ea"/>
                          <a:ea typeface="+mn-ea"/>
                        </a:rPr>
                        <a:t>日以内</a:t>
                      </a:r>
                    </a:p>
                  </a:txBody>
                  <a:tcPr marL="54000" marR="54000" marT="36000" marB="36000" anchor="ctr"/>
                </a:tc>
                <a:extLst>
                  <a:ext uri="{0D108BD9-81ED-4DB2-BD59-A6C34878D82A}">
                    <a16:rowId xmlns="" xmlns:a16="http://schemas.microsoft.com/office/drawing/2014/main" val="10004"/>
                  </a:ext>
                </a:extLst>
              </a:tr>
              <a:tr h="482731">
                <a:tc gridSpan="2">
                  <a:txBody>
                    <a:bodyPr/>
                    <a:lstStyle/>
                    <a:p>
                      <a:pPr algn="ctr"/>
                      <a:r>
                        <a:rPr kumimoji="1" lang="ja-JP" altLang="en-US" sz="1200" dirty="0">
                          <a:latin typeface="+mn-ea"/>
                          <a:ea typeface="+mn-ea"/>
                        </a:rPr>
                        <a:t>在宅復帰・</a:t>
                      </a:r>
                      <a:endParaRPr kumimoji="1" lang="en-US" altLang="ja-JP" sz="1200" dirty="0">
                        <a:latin typeface="+mn-ea"/>
                        <a:ea typeface="+mn-ea"/>
                      </a:endParaRPr>
                    </a:p>
                    <a:p>
                      <a:pPr algn="ctr"/>
                      <a:r>
                        <a:rPr kumimoji="1" lang="ja-JP" altLang="en-US" sz="1200" dirty="0">
                          <a:latin typeface="+mn-ea"/>
                          <a:ea typeface="+mn-ea"/>
                        </a:rPr>
                        <a:t>病床機能連携率</a:t>
                      </a: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gridSpan="6">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a:txBody>
                    <a:bodyPr/>
                    <a:lstStyle/>
                    <a:p>
                      <a:pPr algn="ctr"/>
                      <a:r>
                        <a:rPr kumimoji="1" lang="ja-JP" altLang="en-US" sz="1200" dirty="0">
                          <a:latin typeface="+mn-ea"/>
                          <a:ea typeface="+mn-ea"/>
                        </a:rPr>
                        <a:t>８割以上</a:t>
                      </a:r>
                    </a:p>
                  </a:txBody>
                  <a:tcPr marL="54000" marR="54000" marT="36000" marB="36000" anchor="ctr"/>
                </a:tc>
                <a:extLst>
                  <a:ext uri="{0D108BD9-81ED-4DB2-BD59-A6C34878D82A}">
                    <a16:rowId xmlns="" xmlns:a16="http://schemas.microsoft.com/office/drawing/2014/main" val="10005"/>
                  </a:ext>
                </a:extLst>
              </a:tr>
              <a:tr h="695350">
                <a:tc gridSpan="2">
                  <a:txBody>
                    <a:bodyPr/>
                    <a:lstStyle/>
                    <a:p>
                      <a:pPr algn="ctr"/>
                      <a:r>
                        <a:rPr kumimoji="1" lang="ja-JP" altLang="en-US" sz="1200" dirty="0">
                          <a:latin typeface="+mn-ea"/>
                          <a:ea typeface="+mn-ea"/>
                        </a:rPr>
                        <a:t>その他</a:t>
                      </a:r>
                    </a:p>
                  </a:txBody>
                  <a:tcPr marL="54000" marR="54000" marT="36000" marB="36000" anchor="ctr"/>
                </a:tc>
                <a:tc hMerge="1">
                  <a:txBody>
                    <a:bodyPr/>
                    <a:lstStyle/>
                    <a:p>
                      <a:endParaRPr kumimoji="1" lang="ja-JP" altLang="en-US"/>
                    </a:p>
                  </a:txBody>
                  <a:tcPr/>
                </a:tc>
                <a:tc gridSpan="4">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l"/>
                      <a:r>
                        <a:rPr kumimoji="1" lang="ja-JP" altLang="en-US" sz="1050" dirty="0">
                          <a:latin typeface="+mn-ea"/>
                          <a:ea typeface="+mn-ea"/>
                        </a:rPr>
                        <a:t>・入院医療等に関する調査への</a:t>
                      </a:r>
                      <a:endParaRPr kumimoji="1" lang="en-US" altLang="ja-JP" sz="1050" dirty="0">
                        <a:latin typeface="+mn-ea"/>
                        <a:ea typeface="+mn-ea"/>
                      </a:endParaRPr>
                    </a:p>
                    <a:p>
                      <a:pPr algn="l"/>
                      <a:r>
                        <a:rPr kumimoji="1" lang="ja-JP" altLang="en-US" sz="1050" dirty="0">
                          <a:latin typeface="+mn-ea"/>
                          <a:ea typeface="+mn-ea"/>
                        </a:rPr>
                        <a:t>　適切な参加</a:t>
                      </a:r>
                      <a:endParaRPr kumimoji="1" lang="en-US" altLang="ja-JP" sz="1050" dirty="0">
                        <a:latin typeface="+mn-ea"/>
                        <a:ea typeface="+mn-ea"/>
                      </a:endParaRPr>
                    </a:p>
                    <a:p>
                      <a:pPr algn="l"/>
                      <a:r>
                        <a:rPr kumimoji="1" lang="ja-JP" altLang="en-US" sz="1050" dirty="0">
                          <a:latin typeface="+mn-ea"/>
                          <a:ea typeface="+mn-ea"/>
                        </a:rPr>
                        <a:t>・届出にあたり入院料１の届出実績</a:t>
                      </a:r>
                      <a:endParaRPr kumimoji="1" lang="en-US" altLang="ja-JP" sz="1050" dirty="0">
                        <a:latin typeface="+mn-ea"/>
                        <a:ea typeface="+mn-ea"/>
                      </a:endParaRPr>
                    </a:p>
                    <a:p>
                      <a:pPr algn="l"/>
                      <a:r>
                        <a:rPr kumimoji="1" lang="ja-JP" altLang="en-US" sz="1050" dirty="0">
                          <a:latin typeface="+mn-ea"/>
                          <a:ea typeface="+mn-ea"/>
                        </a:rPr>
                        <a:t>　が必要</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a:txBody>
                    <a:bodyPr/>
                    <a:lstStyle/>
                    <a:p>
                      <a:pPr algn="ctr"/>
                      <a:r>
                        <a:rPr kumimoji="1" lang="ja-JP" altLang="en-US" sz="1100" dirty="0">
                          <a:latin typeface="+mn-ea"/>
                          <a:ea typeface="+mn-ea"/>
                        </a:rPr>
                        <a:t>医師の員数が入院患者数の</a:t>
                      </a:r>
                      <a:r>
                        <a:rPr kumimoji="1" lang="en-US" altLang="ja-JP" sz="1100" dirty="0">
                          <a:latin typeface="+mn-ea"/>
                          <a:ea typeface="+mn-ea"/>
                        </a:rPr>
                        <a:t>100</a:t>
                      </a:r>
                      <a:r>
                        <a:rPr kumimoji="1" lang="ja-JP" altLang="en-US" sz="1100" dirty="0">
                          <a:latin typeface="+mn-ea"/>
                          <a:ea typeface="+mn-ea"/>
                        </a:rPr>
                        <a:t>分の</a:t>
                      </a:r>
                      <a:r>
                        <a:rPr kumimoji="1" lang="en-US" altLang="ja-JP" sz="1100" dirty="0">
                          <a:latin typeface="+mn-ea"/>
                          <a:ea typeface="+mn-ea"/>
                        </a:rPr>
                        <a:t>10</a:t>
                      </a:r>
                      <a:r>
                        <a:rPr kumimoji="1" lang="ja-JP" altLang="en-US" sz="1100" dirty="0">
                          <a:latin typeface="+mn-ea"/>
                          <a:ea typeface="+mn-ea"/>
                        </a:rPr>
                        <a:t>以上</a:t>
                      </a:r>
                    </a:p>
                  </a:txBody>
                  <a:tcPr marL="54000" marR="54000" marT="36000" marB="36000" anchor="ctr"/>
                </a:tc>
                <a:extLst>
                  <a:ext uri="{0D108BD9-81ED-4DB2-BD59-A6C34878D82A}">
                    <a16:rowId xmlns="" xmlns:a16="http://schemas.microsoft.com/office/drawing/2014/main" val="10006"/>
                  </a:ext>
                </a:extLst>
              </a:tr>
              <a:tr h="281064">
                <a:tc gridSpan="2">
                  <a:txBody>
                    <a:bodyPr/>
                    <a:lstStyle/>
                    <a:p>
                      <a:pPr algn="ctr"/>
                      <a:r>
                        <a:rPr kumimoji="1" lang="ja-JP" altLang="en-US" sz="1200" dirty="0">
                          <a:latin typeface="+mn-ea"/>
                          <a:ea typeface="+mn-ea"/>
                        </a:rPr>
                        <a:t>データ提出加算</a:t>
                      </a:r>
                    </a:p>
                  </a:txBody>
                  <a:tcPr marL="54000" marR="54000" marT="36000" marB="36000" anchor="ctr"/>
                </a:tc>
                <a:tc hMerge="1">
                  <a:txBody>
                    <a:bodyPr/>
                    <a:lstStyle/>
                    <a:p>
                      <a:endParaRPr kumimoji="1" lang="ja-JP" altLang="en-US"/>
                    </a:p>
                  </a:txBody>
                  <a:tcPr/>
                </a:tc>
                <a:tc gridSpan="7">
                  <a:txBody>
                    <a:bodyPr/>
                    <a:lstStyle/>
                    <a:p>
                      <a:pPr algn="ctr"/>
                      <a:r>
                        <a:rPr kumimoji="1" lang="ja-JP" altLang="en-US" sz="1100" dirty="0">
                          <a:latin typeface="+mn-ea"/>
                          <a:ea typeface="+mn-ea"/>
                        </a:rPr>
                        <a:t>○</a:t>
                      </a: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extLst>
                  <a:ext uri="{0D108BD9-81ED-4DB2-BD59-A6C34878D82A}">
                    <a16:rowId xmlns="" xmlns:a16="http://schemas.microsoft.com/office/drawing/2014/main" val="10007"/>
                  </a:ext>
                </a:extLst>
              </a:tr>
              <a:tr h="482731">
                <a:tc gridSpan="2">
                  <a:txBody>
                    <a:bodyPr/>
                    <a:lstStyle/>
                    <a:p>
                      <a:pPr algn="ctr"/>
                      <a:r>
                        <a:rPr kumimoji="1" lang="ja-JP" altLang="en-US" sz="1200" dirty="0">
                          <a:latin typeface="+mn-ea"/>
                          <a:ea typeface="+mn-ea"/>
                        </a:rPr>
                        <a:t>点数</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hMerge="1">
                  <a:txBody>
                    <a:bodyPr/>
                    <a:lstStyle/>
                    <a:p>
                      <a:endParaRPr kumimoji="1" lang="ja-JP" altLang="en-US"/>
                    </a:p>
                  </a:txBody>
                  <a:tcPr/>
                </a:tc>
                <a:tc>
                  <a:txBody>
                    <a:bodyPr/>
                    <a:lstStyle/>
                    <a:p>
                      <a:pPr algn="ctr"/>
                      <a:r>
                        <a:rPr kumimoji="1" lang="en-US" altLang="ja-JP" sz="1200" dirty="0">
                          <a:latin typeface="+mn-ea"/>
                          <a:ea typeface="+mn-ea"/>
                        </a:rPr>
                        <a:t>1,332</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1,357</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1,377</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1,387</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lang="en-US" altLang="ja-JP" sz="1200" dirty="0">
                          <a:latin typeface="+mn-ea"/>
                          <a:ea typeface="+mn-ea"/>
                        </a:rPr>
                        <a:t>1,491</a:t>
                      </a:r>
                      <a:r>
                        <a:rPr lang="ja-JP" altLang="en-US" sz="1200" dirty="0">
                          <a:latin typeface="+mn-ea"/>
                          <a:ea typeface="+mn-ea"/>
                        </a:rPr>
                        <a:t>点</a:t>
                      </a:r>
                      <a:endParaRPr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1,561</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1,591</a:t>
                      </a:r>
                      <a:r>
                        <a:rPr kumimoji="1" lang="ja-JP" altLang="en-US" sz="1200" dirty="0">
                          <a:latin typeface="+mn-ea"/>
                          <a:ea typeface="+mn-ea"/>
                        </a:rPr>
                        <a:t>点</a:t>
                      </a:r>
                      <a:endParaRPr kumimoji="1" lang="en-US" altLang="ja-JP" sz="1200" dirty="0">
                        <a:latin typeface="+mn-ea"/>
                        <a:ea typeface="+mn-ea"/>
                      </a:endParaRPr>
                    </a:p>
                  </a:txBody>
                  <a:tcPr marL="54000" marR="54000" marT="36000" marB="36000" anchor="ctr">
                    <a:solidFill>
                      <a:schemeClr val="accent4">
                        <a:lumMod val="60000"/>
                        <a:lumOff val="40000"/>
                      </a:schemeClr>
                    </a:solidFill>
                  </a:tcPr>
                </a:tc>
                <a:extLst>
                  <a:ext uri="{0D108BD9-81ED-4DB2-BD59-A6C34878D82A}">
                    <a16:rowId xmlns="" xmlns:a16="http://schemas.microsoft.com/office/drawing/2014/main" val="10008"/>
                  </a:ext>
                </a:extLst>
              </a:tr>
            </a:tbl>
          </a:graphicData>
        </a:graphic>
      </p:graphicFrame>
      <p:sp>
        <p:nvSpPr>
          <p:cNvPr id="2" name="テキスト ボックス 1"/>
          <p:cNvSpPr txBox="1"/>
          <p:nvPr/>
        </p:nvSpPr>
        <p:spPr>
          <a:xfrm>
            <a:off x="117941" y="6351721"/>
            <a:ext cx="8939515" cy="461665"/>
          </a:xfrm>
          <a:prstGeom prst="rect">
            <a:avLst/>
          </a:prstGeom>
          <a:noFill/>
        </p:spPr>
        <p:txBody>
          <a:bodyPr wrap="square" rtlCol="0">
            <a:spAutoFit/>
          </a:bodyPr>
          <a:lstStyle/>
          <a:p>
            <a:r>
              <a:rPr lang="en-US" altLang="ja-JP" sz="1200" dirty="0">
                <a:solidFill>
                  <a:prstClr val="black"/>
                </a:solidFill>
                <a:latin typeface="ＭＳ Ｐゴシック"/>
              </a:rPr>
              <a:t>*</a:t>
            </a:r>
            <a:r>
              <a:rPr lang="ja-JP" altLang="en-US" sz="1200" dirty="0">
                <a:solidFill>
                  <a:prstClr val="black"/>
                </a:solidFill>
                <a:latin typeface="ＭＳ Ｐゴシック"/>
              </a:rPr>
              <a:t>１：現行方法による評価　</a:t>
            </a:r>
            <a:r>
              <a:rPr lang="en-US" altLang="ja-JP" sz="1200" dirty="0">
                <a:solidFill>
                  <a:prstClr val="black"/>
                </a:solidFill>
                <a:latin typeface="ＭＳ Ｐゴシック"/>
              </a:rPr>
              <a:t>*</a:t>
            </a:r>
            <a:r>
              <a:rPr lang="ja-JP" altLang="en-US" sz="1200" dirty="0">
                <a:solidFill>
                  <a:prstClr val="black"/>
                </a:solidFill>
                <a:latin typeface="ＭＳ Ｐゴシック"/>
              </a:rPr>
              <a:t>２：診療実績データを用いた場合の評価　　　</a:t>
            </a:r>
            <a:endParaRPr lang="en-US" altLang="ja-JP" sz="1200" dirty="0">
              <a:solidFill>
                <a:prstClr val="black"/>
              </a:solidFill>
              <a:latin typeface="ＭＳ Ｐゴシック"/>
            </a:endParaRPr>
          </a:p>
          <a:p>
            <a:r>
              <a:rPr lang="ja-JP" altLang="en-US" sz="1200" dirty="0">
                <a:solidFill>
                  <a:prstClr val="black"/>
                </a:solidFill>
                <a:latin typeface="ＭＳ Ｐゴシック"/>
              </a:rPr>
              <a:t>［　　］内は許可病床数</a:t>
            </a:r>
            <a:r>
              <a:rPr lang="en-US" altLang="ja-JP" sz="1200" dirty="0">
                <a:solidFill>
                  <a:prstClr val="black"/>
                </a:solidFill>
                <a:latin typeface="ＭＳ Ｐゴシック"/>
              </a:rPr>
              <a:t>200</a:t>
            </a:r>
            <a:r>
              <a:rPr lang="ja-JP" altLang="en-US" sz="1200" dirty="0">
                <a:solidFill>
                  <a:prstClr val="black"/>
                </a:solidFill>
                <a:latin typeface="ＭＳ Ｐゴシック"/>
              </a:rPr>
              <a:t>床未満の一般病棟７対１入院基本料の経過措置</a:t>
            </a:r>
            <a:endParaRPr lang="en-US" altLang="ja-JP" sz="1200" dirty="0">
              <a:solidFill>
                <a:prstClr val="black"/>
              </a:solidFill>
              <a:latin typeface="ＭＳ Ｐゴシック"/>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70825199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29307" y="995321"/>
            <a:ext cx="9612000" cy="4932000"/>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dirty="0">
                <a:solidFill>
                  <a:prstClr val="black"/>
                </a:solidFill>
                <a:latin typeface="ＭＳ Ｐゴシック" panose="020B0600070205080204" pitchFamily="50" charset="-128"/>
              </a:rPr>
              <a:t>一般病棟入院基本料（７対１、</a:t>
            </a:r>
            <a:r>
              <a:rPr lang="en-US" altLang="ja-JP" dirty="0">
                <a:solidFill>
                  <a:prstClr val="black"/>
                </a:solidFill>
                <a:latin typeface="ＭＳ Ｐゴシック" panose="020B0600070205080204" pitchFamily="50" charset="-128"/>
              </a:rPr>
              <a:t>10</a:t>
            </a:r>
            <a:r>
              <a:rPr lang="ja-JP" altLang="en-US" dirty="0">
                <a:solidFill>
                  <a:prstClr val="black"/>
                </a:solidFill>
                <a:latin typeface="ＭＳ Ｐゴシック" panose="020B0600070205080204" pitchFamily="50" charset="-128"/>
              </a:rPr>
              <a:t>対１）について、再編・統合し、新たに、「急性期一般入院基本料」とする。</a:t>
            </a: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dirty="0">
                <a:solidFill>
                  <a:prstClr val="black"/>
                </a:solidFill>
              </a:rPr>
              <a:t>入院患者の医療の必要性に応じた適切な評価を検討するために、</a:t>
            </a:r>
            <a:r>
              <a:rPr lang="ja-JP" altLang="en-US" dirty="0">
                <a:solidFill>
                  <a:prstClr val="black"/>
                </a:solidFill>
                <a:latin typeface="ＭＳ Ｐゴシック" panose="020B0600070205080204" pitchFamily="50" charset="-128"/>
              </a:rPr>
              <a:t>急性期一般入院基本料のうち、急性期一般入院料２及び３については、以下の施設基準を追加する。</a:t>
            </a:r>
            <a:endParaRPr lang="en-US" altLang="ja-JP"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nvPr>
        </p:nvGraphicFramePr>
        <p:xfrm>
          <a:off x="488509" y="1704064"/>
          <a:ext cx="3996000" cy="2232001"/>
        </p:xfrm>
        <a:graphic>
          <a:graphicData uri="http://schemas.openxmlformats.org/drawingml/2006/table">
            <a:tbl>
              <a:tblPr firstRow="1" bandRow="1">
                <a:tableStyleId>{FABFCF23-3B69-468F-B69F-88F6DE6A72F2}</a:tableStyleId>
              </a:tblPr>
              <a:tblGrid>
                <a:gridCol w="1039774">
                  <a:extLst>
                    <a:ext uri="{9D8B030D-6E8A-4147-A177-3AD203B41FA5}">
                      <a16:colId xmlns="" xmlns:a16="http://schemas.microsoft.com/office/drawing/2014/main" val="20000"/>
                    </a:ext>
                  </a:extLst>
                </a:gridCol>
                <a:gridCol w="1275608">
                  <a:extLst>
                    <a:ext uri="{9D8B030D-6E8A-4147-A177-3AD203B41FA5}">
                      <a16:colId xmlns="" xmlns:a16="http://schemas.microsoft.com/office/drawing/2014/main" val="20001"/>
                    </a:ext>
                  </a:extLst>
                </a:gridCol>
                <a:gridCol w="840309">
                  <a:extLst>
                    <a:ext uri="{9D8B030D-6E8A-4147-A177-3AD203B41FA5}">
                      <a16:colId xmlns="" xmlns:a16="http://schemas.microsoft.com/office/drawing/2014/main" val="20002"/>
                    </a:ext>
                  </a:extLst>
                </a:gridCol>
                <a:gridCol w="840309">
                  <a:extLst>
                    <a:ext uri="{9D8B030D-6E8A-4147-A177-3AD203B41FA5}">
                      <a16:colId xmlns="" xmlns:a16="http://schemas.microsoft.com/office/drawing/2014/main" val="20003"/>
                    </a:ext>
                  </a:extLst>
                </a:gridCol>
              </a:tblGrid>
              <a:tr h="271698">
                <a:tc gridSpan="4">
                  <a:txBody>
                    <a:bodyPr/>
                    <a:lstStyle/>
                    <a:p>
                      <a:pPr algn="ctr"/>
                      <a:r>
                        <a:rPr kumimoji="1" lang="ja-JP" altLang="en-US" sz="1100" dirty="0"/>
                        <a:t>現行</a:t>
                      </a:r>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0"/>
                  </a:ext>
                </a:extLst>
              </a:tr>
              <a:tr h="840123">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一般病棟７対１入院基本料</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tc hMerge="1">
                  <a:txBody>
                    <a:bodyPr/>
                    <a:lstStyle/>
                    <a:p>
                      <a:endParaRPr kumimoji="1" lang="ja-JP" altLang="en-US"/>
                    </a:p>
                  </a:txBody>
                  <a:tcPr/>
                </a:tc>
                <a:tc gridSpan="2">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1,591</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hMerge="1">
                  <a:txBody>
                    <a:bodyPr/>
                    <a:lstStyle/>
                    <a:p>
                      <a:endParaRPr kumimoji="1" lang="ja-JP" altLang="en-US"/>
                    </a:p>
                  </a:txBody>
                  <a:tcPr/>
                </a:tc>
                <a:extLst>
                  <a:ext uri="{0D108BD9-81ED-4DB2-BD59-A6C34878D82A}">
                    <a16:rowId xmlns="" xmlns:a16="http://schemas.microsoft.com/office/drawing/2014/main" val="10001"/>
                  </a:ext>
                </a:extLst>
              </a:tr>
              <a:tr h="280045">
                <a:tc rowSpan="4">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一般病棟</a:t>
                      </a:r>
                      <a:r>
                        <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対１入院基本料</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看護必要度加算１</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rowSpan="4">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1,332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55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280045">
                <a:tc vMerge="1">
                  <a:txBody>
                    <a:bodyPr/>
                    <a:lstStyle/>
                    <a:p>
                      <a:pPr marL="0" marR="0" lvl="0" indent="0" algn="l" defTabSz="914400" rtl="0" eaLnBrk="1" fontAlgn="base" latinLnBrk="0" hangingPunct="1">
                        <a:lnSpc>
                          <a:spcPct val="100000"/>
                        </a:lnSpc>
                        <a:spcBef>
                          <a:spcPts val="300"/>
                        </a:spcBef>
                        <a:spcAft>
                          <a:spcPct val="0"/>
                        </a:spcAft>
                        <a:buClrTx/>
                        <a:buSzTx/>
                        <a:buFontTx/>
                        <a:buNone/>
                        <a:tabLst/>
                      </a:pP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看護必要度加算２</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vMerge="1">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45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3"/>
                  </a:ext>
                </a:extLst>
              </a:tr>
              <a:tr h="280045">
                <a:tc vMerge="1">
                  <a:txBody>
                    <a:bodyPr/>
                    <a:lstStyle/>
                    <a:p>
                      <a:pPr marL="0" marR="0" lvl="0" indent="0" algn="l" defTabSz="914400" rtl="0" eaLnBrk="1" fontAlgn="base" latinLnBrk="0" hangingPunct="1">
                        <a:lnSpc>
                          <a:spcPct val="100000"/>
                        </a:lnSpc>
                        <a:spcBef>
                          <a:spcPts val="30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看護必要度加算３</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vMerge="1">
                  <a:txBody>
                    <a:bodyPr/>
                    <a:lstStyle/>
                    <a:p>
                      <a:pPr marL="0" marR="0" lvl="0" indent="0" algn="ctr" defTabSz="914400" rtl="0" eaLnBrk="1" fontAlgn="base" latinLnBrk="0" hangingPunct="1">
                        <a:lnSpc>
                          <a:spcPct val="100000"/>
                        </a:lnSpc>
                        <a:spcBef>
                          <a:spcPts val="30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4"/>
                  </a:ext>
                </a:extLst>
              </a:tr>
              <a:tr h="280045">
                <a:tc vMerge="1">
                  <a:txBody>
                    <a:bodyPr/>
                    <a:lstStyle/>
                    <a:p>
                      <a:pPr marL="0" marR="0" lvl="0" indent="0" algn="l" defTabSz="914400" rtl="0" eaLnBrk="1" fontAlgn="base" latinLnBrk="0" hangingPunct="1">
                        <a:lnSpc>
                          <a:spcPct val="100000"/>
                        </a:lnSpc>
                        <a:spcBef>
                          <a:spcPts val="30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加算なし</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vMerge="1">
                  <a:txBody>
                    <a:bodyPr/>
                    <a:lstStyle/>
                    <a:p>
                      <a:pPr marL="0" marR="0" lvl="0" indent="0" algn="ctr" defTabSz="914400" rtl="0" eaLnBrk="1" fontAlgn="base" latinLnBrk="0" hangingPunct="1">
                        <a:lnSpc>
                          <a:spcPct val="100000"/>
                        </a:lnSpc>
                        <a:spcBef>
                          <a:spcPts val="30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5"/>
                  </a:ext>
                </a:extLst>
              </a:tr>
            </a:tbl>
          </a:graphicData>
        </a:graphic>
      </p:graphicFrame>
      <p:graphicFrame>
        <p:nvGraphicFramePr>
          <p:cNvPr id="10" name="表 9"/>
          <p:cNvGraphicFramePr>
            <a:graphicFrameLocks noGrp="1"/>
          </p:cNvGraphicFramePr>
          <p:nvPr>
            <p:extLst/>
          </p:nvPr>
        </p:nvGraphicFramePr>
        <p:xfrm>
          <a:off x="5313045" y="1703941"/>
          <a:ext cx="3996000" cy="2232247"/>
        </p:xfrm>
        <a:graphic>
          <a:graphicData uri="http://schemas.openxmlformats.org/drawingml/2006/table">
            <a:tbl>
              <a:tblPr firstRow="1" bandRow="1">
                <a:tableStyleId>{9DCAF9ED-07DC-4A11-8D7F-57B35C25682E}</a:tableStyleId>
              </a:tblPr>
              <a:tblGrid>
                <a:gridCol w="2316024">
                  <a:extLst>
                    <a:ext uri="{9D8B030D-6E8A-4147-A177-3AD203B41FA5}">
                      <a16:colId xmlns="" xmlns:a16="http://schemas.microsoft.com/office/drawing/2014/main" val="20000"/>
                    </a:ext>
                  </a:extLst>
                </a:gridCol>
                <a:gridCol w="1679976">
                  <a:extLst>
                    <a:ext uri="{9D8B030D-6E8A-4147-A177-3AD203B41FA5}">
                      <a16:colId xmlns="" xmlns:a16="http://schemas.microsoft.com/office/drawing/2014/main" val="20001"/>
                    </a:ext>
                  </a:extLst>
                </a:gridCol>
              </a:tblGrid>
              <a:tr h="258703">
                <a:tc gridSpan="2">
                  <a:txBody>
                    <a:bodyPr/>
                    <a:lstStyle/>
                    <a:p>
                      <a:pPr algn="ctr"/>
                      <a:r>
                        <a:rPr kumimoji="1" lang="ja-JP" altLang="en-US" sz="1100" dirty="0"/>
                        <a:t>改定後</a:t>
                      </a:r>
                    </a:p>
                  </a:txBody>
                  <a:tcPr marL="99060" marR="99060" anchor="ctr"/>
                </a:tc>
                <a:tc hMerge="1">
                  <a:txBody>
                    <a:bodyPr/>
                    <a:lstStyle/>
                    <a:p>
                      <a:endParaRPr kumimoji="1" lang="ja-JP" altLang="en-US"/>
                    </a:p>
                  </a:txBody>
                  <a:tcPr/>
                </a:tc>
                <a:extLst>
                  <a:ext uri="{0D108BD9-81ED-4DB2-BD59-A6C34878D82A}">
                    <a16:rowId xmlns="" xmlns:a16="http://schemas.microsoft.com/office/drawing/2014/main" val="10000"/>
                  </a:ext>
                </a:extLst>
              </a:tr>
              <a:tr h="281881">
                <a:tc>
                  <a:txBody>
                    <a:bodyPr/>
                    <a:lstStyle/>
                    <a:p>
                      <a:pPr marL="0" marR="0" lvl="0" indent="0" algn="l" defTabSz="914400" rtl="0" eaLnBrk="1" fontAlgn="base" latinLnBrk="0" hangingPunct="1">
                        <a:lnSpc>
                          <a:spcPct val="100000"/>
                        </a:lnSpc>
                        <a:spcBef>
                          <a:spcPts val="200"/>
                        </a:spcBef>
                        <a:spcAft>
                          <a:spcPct val="0"/>
                        </a:spcAft>
                        <a:buClrTx/>
                        <a:buSzTx/>
                        <a:buFontTx/>
                        <a:buNone/>
                        <a:tabLst/>
                        <a:defRPr/>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急性期一般入院料１</a:t>
                      </a:r>
                      <a:endPar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1" i="0" u="sng" strike="noStrike" kern="1200"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1,591</a:t>
                      </a:r>
                      <a:r>
                        <a:rPr kumimoji="1" lang="ja-JP" altLang="en-US" sz="1200" b="1" i="0" u="sng" strike="noStrike" kern="1200"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1"/>
                  </a:ext>
                </a:extLst>
              </a:tr>
              <a:tr h="281881">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急性期一般入院料２</a:t>
                      </a:r>
                      <a:endPar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1,561</a:t>
                      </a: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2"/>
                  </a:ext>
                </a:extLst>
              </a:tr>
              <a:tr h="281881">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急性期一般入院料３</a:t>
                      </a:r>
                      <a:endPar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1,491</a:t>
                      </a: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3"/>
                  </a:ext>
                </a:extLst>
              </a:tr>
              <a:tr h="281881">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急性期一般入院料４</a:t>
                      </a:r>
                      <a:endPar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1,387</a:t>
                      </a: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4"/>
                  </a:ext>
                </a:extLst>
              </a:tr>
              <a:tr h="281881">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急性期一般入院料５</a:t>
                      </a:r>
                      <a:endPar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1,377</a:t>
                      </a: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5"/>
                  </a:ext>
                </a:extLst>
              </a:tr>
              <a:tr h="281881">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急性期一般入院料６</a:t>
                      </a:r>
                      <a:endPar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1,357</a:t>
                      </a: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6"/>
                  </a:ext>
                </a:extLst>
              </a:tr>
              <a:tr h="281881">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急性期一般入院料７</a:t>
                      </a: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1,332</a:t>
                      </a:r>
                      <a:r>
                        <a:rPr kumimoji="1" lang="ja-JP" altLang="en-US" sz="1200" b="1" i="0" u="sng" strike="noStrike" cap="none" normalizeH="0" baseline="0" dirty="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点</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extLst>
                  <a:ext uri="{0D108BD9-81ED-4DB2-BD59-A6C34878D82A}">
                    <a16:rowId xmlns="" xmlns:a16="http://schemas.microsoft.com/office/drawing/2014/main" val="10007"/>
                  </a:ext>
                </a:extLst>
              </a:tr>
            </a:tbl>
          </a:graphicData>
        </a:graphic>
      </p:graphicFrame>
      <p:sp>
        <p:nvSpPr>
          <p:cNvPr id="14" name="右矢印 13"/>
          <p:cNvSpPr/>
          <p:nvPr/>
        </p:nvSpPr>
        <p:spPr>
          <a:xfrm>
            <a:off x="4690989" y="2195002"/>
            <a:ext cx="406032" cy="1017974"/>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7" name="テキスト ボックス 16"/>
          <p:cNvSpPr txBox="1"/>
          <p:nvPr/>
        </p:nvSpPr>
        <p:spPr>
          <a:xfrm>
            <a:off x="809956" y="4931311"/>
            <a:ext cx="8391516" cy="830997"/>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届出前３月において、急性期一般入院料２については、急性期一般入院料１の算定実績、</a:t>
            </a:r>
            <a:endParaRPr lang="en-US" altLang="ja-JP" sz="1600" dirty="0">
              <a:solidFill>
                <a:prstClr val="black"/>
              </a:solidFill>
              <a:latin typeface="ＭＳ Ｐゴシック" panose="020B0600070205080204" pitchFamily="50" charset="-128"/>
            </a:endParaRPr>
          </a:p>
          <a:p>
            <a:r>
              <a:rPr lang="ja-JP" altLang="en-US" sz="1600" dirty="0">
                <a:solidFill>
                  <a:prstClr val="black"/>
                </a:solidFill>
                <a:latin typeface="ＭＳ Ｐゴシック" panose="020B0600070205080204" pitchFamily="50" charset="-128"/>
              </a:rPr>
              <a:t>　急性期一般入院料３については、急性期一般入院料１又は２の算定実績が必要</a:t>
            </a:r>
            <a:endParaRPr lang="en-US" altLang="ja-JP" sz="1600" dirty="0">
              <a:solidFill>
                <a:prstClr val="black"/>
              </a:solidFill>
              <a:latin typeface="ＭＳ Ｐゴシック" panose="020B0600070205080204" pitchFamily="50" charset="-128"/>
            </a:endParaRPr>
          </a:p>
          <a:p>
            <a:r>
              <a:rPr lang="ja-JP" altLang="en-US" sz="1600" dirty="0">
                <a:solidFill>
                  <a:prstClr val="black"/>
                </a:solidFill>
              </a:rPr>
              <a:t>・　厚生労働省が実施する入院医療等の調査に参加（やむを得ない事情が存在する場合を除く）</a:t>
            </a:r>
          </a:p>
        </p:txBody>
      </p:sp>
      <p:sp>
        <p:nvSpPr>
          <p:cNvPr id="16"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0" name="Rectangle 36"/>
          <p:cNvSpPr>
            <a:spLocks noChangeArrowheads="1"/>
          </p:cNvSpPr>
          <p:nvPr/>
        </p:nvSpPr>
        <p:spPr bwMode="auto">
          <a:xfrm>
            <a:off x="136386" y="608539"/>
            <a:ext cx="5311716"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　一般病棟７対１入院基本料の評価の見直し</a:t>
            </a:r>
          </a:p>
        </p:txBody>
      </p:sp>
      <p:sp>
        <p:nvSpPr>
          <p:cNvPr id="2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73440092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4427" y="84091"/>
            <a:ext cx="9517327" cy="587848"/>
          </a:xfrm>
          <a:solidFill>
            <a:srgbClr val="FF0000">
              <a:alpha val="40000"/>
            </a:srgbClr>
          </a:solidFill>
          <a:ln>
            <a:solidFill>
              <a:schemeClr val="tx2">
                <a:lumMod val="50000"/>
              </a:schemeClr>
            </a:solidFill>
          </a:ln>
          <a:effectLst>
            <a:outerShdw blurRad="57150" dist="19050" dir="5400000" sx="87000" sy="87000" algn="ctr" rotWithShape="0">
              <a:srgbClr val="000000">
                <a:alpha val="0"/>
              </a:srgbClr>
            </a:outerShdw>
          </a:effectLst>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normAutofit/>
          </a:bodyPr>
          <a:lstStyle/>
          <a:p>
            <a:pPr eaLnBrk="1" hangingPunct="1"/>
            <a:r>
              <a:rPr lang="ja-JP" altLang="en-US" sz="3200" dirty="0">
                <a:solidFill>
                  <a:schemeClr val="tx1"/>
                </a:solidFill>
                <a:latin typeface="+mj-ea"/>
                <a:ea typeface="+mj-ea"/>
              </a:rPr>
              <a:t>２０２５（平成３７）年に向けた改革</a:t>
            </a:r>
            <a:endParaRPr lang="en-US" altLang="ja-JP" sz="3200" dirty="0">
              <a:solidFill>
                <a:schemeClr val="tx1"/>
              </a:solidFill>
              <a:latin typeface="+mj-ea"/>
              <a:ea typeface="+mj-ea"/>
            </a:endParaRPr>
          </a:p>
        </p:txBody>
      </p:sp>
      <p:sp>
        <p:nvSpPr>
          <p:cNvPr id="14" name="角丸四角形 13"/>
          <p:cNvSpPr/>
          <p:nvPr/>
        </p:nvSpPr>
        <p:spPr>
          <a:xfrm>
            <a:off x="84185" y="3730390"/>
            <a:ext cx="9144000" cy="1892644"/>
          </a:xfrm>
          <a:prstGeom prst="roundRect">
            <a:avLst/>
          </a:prstGeom>
          <a:solidFill>
            <a:srgbClr val="FFFFA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lnSpc>
                <a:spcPts val="1800"/>
              </a:lnSpc>
            </a:pPr>
            <a:r>
              <a:rPr lang="ja-JP" altLang="en-US" b="1" spc="-100" dirty="0">
                <a:solidFill>
                  <a:prstClr val="black"/>
                </a:solidFill>
                <a:latin typeface="ＭＳ Ｐゴシック"/>
              </a:rPr>
              <a:t>①  急性期から回復期、長期療養、在宅医療まで、患者が状態に合った適切な医療を受けることができる</a:t>
            </a:r>
          </a:p>
          <a:p>
            <a:pPr marL="177800" indent="-177800">
              <a:lnSpc>
                <a:spcPts val="1800"/>
              </a:lnSpc>
            </a:pPr>
            <a:r>
              <a:rPr lang="ja-JP" altLang="en-US" b="1" spc="-100" dirty="0">
                <a:solidFill>
                  <a:prstClr val="black"/>
                </a:solidFill>
                <a:latin typeface="ＭＳ Ｐゴシック"/>
              </a:rPr>
              <a:t>②  患者の負担にも留意</a:t>
            </a:r>
          </a:p>
          <a:p>
            <a:pPr marL="177800" indent="-177800">
              <a:lnSpc>
                <a:spcPts val="1800"/>
              </a:lnSpc>
            </a:pPr>
            <a:r>
              <a:rPr lang="ja-JP" altLang="en-US" b="1" spc="-100" dirty="0">
                <a:solidFill>
                  <a:prstClr val="black"/>
                </a:solidFill>
                <a:latin typeface="ＭＳ Ｐゴシック"/>
              </a:rPr>
              <a:t>③  医療機関の機能分化・強化と連携を進め、病床の役割を明確化した上で、機能に応じた充実</a:t>
            </a:r>
            <a:endParaRPr lang="en-US" altLang="ja-JP" b="1" spc="-100" dirty="0">
              <a:solidFill>
                <a:prstClr val="black"/>
              </a:solidFill>
              <a:latin typeface="ＭＳ Ｐゴシック"/>
            </a:endParaRPr>
          </a:p>
          <a:p>
            <a:pPr marL="177800" indent="-177800">
              <a:lnSpc>
                <a:spcPts val="1800"/>
              </a:lnSpc>
            </a:pPr>
            <a:r>
              <a:rPr lang="ja-JP" altLang="en-US" b="1" spc="-100" dirty="0">
                <a:solidFill>
                  <a:prstClr val="black"/>
                </a:solidFill>
                <a:latin typeface="ＭＳ Ｐゴシック"/>
              </a:rPr>
              <a:t>④  急性期を脱した患者の受け皿となる病床、かかりつけ医機能、在宅医療等を充実</a:t>
            </a:r>
            <a:endParaRPr lang="en-US" altLang="ja-JP" b="1" spc="-100" dirty="0">
              <a:solidFill>
                <a:prstClr val="black"/>
              </a:solidFill>
              <a:latin typeface="ＭＳ Ｐゴシック"/>
            </a:endParaRPr>
          </a:p>
          <a:p>
            <a:pPr marL="177800" indent="-177800">
              <a:lnSpc>
                <a:spcPts val="1800"/>
              </a:lnSpc>
            </a:pPr>
            <a:r>
              <a:rPr lang="ja-JP" altLang="en-US" b="1" spc="-100" dirty="0">
                <a:solidFill>
                  <a:prstClr val="black"/>
                </a:solidFill>
                <a:latin typeface="ＭＳ Ｐゴシック"/>
              </a:rPr>
              <a:t>⑤  地域ごとに地域包括ケアシステム（医療、介護、予防、住まい、生活支援サービスが連携した要介護者等への包括的な支援）の構築</a:t>
            </a:r>
            <a:endParaRPr lang="en-US" altLang="ja-JP" b="1" spc="-100" dirty="0">
              <a:solidFill>
                <a:prstClr val="black"/>
              </a:solidFill>
              <a:latin typeface="ＭＳ Ｐゴシック"/>
            </a:endParaRPr>
          </a:p>
        </p:txBody>
      </p:sp>
      <p:sp>
        <p:nvSpPr>
          <p:cNvPr id="5" name="正方形/長方形 4"/>
          <p:cNvSpPr/>
          <p:nvPr/>
        </p:nvSpPr>
        <p:spPr>
          <a:xfrm>
            <a:off x="340038" y="5659020"/>
            <a:ext cx="8645410" cy="923330"/>
          </a:xfrm>
          <a:prstGeom prst="rect">
            <a:avLst/>
          </a:prstGeom>
          <a:solidFill>
            <a:srgbClr val="92D050"/>
          </a:solidFill>
          <a:ln w="19050">
            <a:solidFill>
              <a:schemeClr val="tx1"/>
            </a:solidFill>
          </a:ln>
        </p:spPr>
        <p:txBody>
          <a:bodyPr wrap="square">
            <a:spAutoFit/>
          </a:bodyPr>
          <a:lstStyle/>
          <a:p>
            <a:r>
              <a:rPr lang="ja-JP" altLang="en-US" b="1" kern="100" dirty="0">
                <a:solidFill>
                  <a:prstClr val="black"/>
                </a:solidFill>
                <a:latin typeface="ＭＳ Ｐゴシック"/>
                <a:cs typeface="Times New Roman" panose="02020603050405020304" pitchFamily="18" charset="0"/>
              </a:rPr>
              <a:t>　あるべき医療提供体制の実現に向けて、診療報酬改定、介護報酬改定、都道府県が策定する新たな医療計画に基づく地域の医療提供体制の確保、地域医療総合確保基金や補助金等の予算</a:t>
            </a:r>
            <a:r>
              <a:rPr lang="ja-JP" altLang="ja-JP" b="1" kern="100" dirty="0">
                <a:solidFill>
                  <a:prstClr val="black"/>
                </a:solidFill>
                <a:latin typeface="ＭＳ Ｐゴシック"/>
                <a:cs typeface="Times New Roman" panose="02020603050405020304" pitchFamily="18" charset="0"/>
              </a:rPr>
              <a:t>措置</a:t>
            </a:r>
            <a:r>
              <a:rPr lang="ja-JP" altLang="en-US" b="1" kern="100" dirty="0">
                <a:solidFill>
                  <a:prstClr val="black"/>
                </a:solidFill>
                <a:latin typeface="ＭＳ Ｐゴシック"/>
                <a:cs typeface="Times New Roman" panose="02020603050405020304" pitchFamily="18" charset="0"/>
              </a:rPr>
              <a:t>等を行うとともに、医療法等関連法を順次改正、施行していく</a:t>
            </a:r>
            <a:r>
              <a:rPr lang="ja-JP" altLang="ja-JP" b="1" kern="100" dirty="0">
                <a:solidFill>
                  <a:prstClr val="black"/>
                </a:solidFill>
                <a:latin typeface="ＭＳ Ｐゴシック"/>
                <a:cs typeface="Times New Roman" panose="02020603050405020304" pitchFamily="18" charset="0"/>
              </a:rPr>
              <a:t>。</a:t>
            </a:r>
          </a:p>
        </p:txBody>
      </p:sp>
      <p:graphicFrame>
        <p:nvGraphicFramePr>
          <p:cNvPr id="6" name="表 5"/>
          <p:cNvGraphicFramePr>
            <a:graphicFrameLocks noGrp="1"/>
          </p:cNvGraphicFramePr>
          <p:nvPr>
            <p:extLst>
              <p:ext uri="{D42A27DB-BD31-4B8C-83A1-F6EECF244321}">
                <p14:modId xmlns:p14="http://schemas.microsoft.com/office/powerpoint/2010/main" val="1999648769"/>
              </p:ext>
            </p:extLst>
          </p:nvPr>
        </p:nvGraphicFramePr>
        <p:xfrm>
          <a:off x="84171" y="725354"/>
          <a:ext cx="9760964" cy="2575560"/>
        </p:xfrm>
        <a:graphic>
          <a:graphicData uri="http://schemas.openxmlformats.org/drawingml/2006/table">
            <a:tbl>
              <a:tblPr firstRow="1" bandRow="1">
                <a:tableStyleId>{5C22544A-7EE6-4342-B048-85BDC9FD1C3A}</a:tableStyleId>
              </a:tblPr>
              <a:tblGrid>
                <a:gridCol w="1628518">
                  <a:extLst>
                    <a:ext uri="{9D8B030D-6E8A-4147-A177-3AD203B41FA5}">
                      <a16:colId xmlns="" xmlns:a16="http://schemas.microsoft.com/office/drawing/2014/main" val="20000"/>
                    </a:ext>
                  </a:extLst>
                </a:gridCol>
                <a:gridCol w="597218">
                  <a:extLst>
                    <a:ext uri="{9D8B030D-6E8A-4147-A177-3AD203B41FA5}">
                      <a16:colId xmlns="" xmlns:a16="http://schemas.microsoft.com/office/drawing/2014/main" val="20001"/>
                    </a:ext>
                  </a:extLst>
                </a:gridCol>
                <a:gridCol w="560705">
                  <a:extLst>
                    <a:ext uri="{9D8B030D-6E8A-4147-A177-3AD203B41FA5}">
                      <a16:colId xmlns="" xmlns:a16="http://schemas.microsoft.com/office/drawing/2014/main" val="20002"/>
                    </a:ext>
                  </a:extLst>
                </a:gridCol>
                <a:gridCol w="597218">
                  <a:extLst>
                    <a:ext uri="{9D8B030D-6E8A-4147-A177-3AD203B41FA5}">
                      <a16:colId xmlns="" xmlns:a16="http://schemas.microsoft.com/office/drawing/2014/main" val="20003"/>
                    </a:ext>
                  </a:extLst>
                </a:gridCol>
                <a:gridCol w="630555">
                  <a:extLst>
                    <a:ext uri="{9D8B030D-6E8A-4147-A177-3AD203B41FA5}">
                      <a16:colId xmlns="" xmlns:a16="http://schemas.microsoft.com/office/drawing/2014/main" val="20004"/>
                    </a:ext>
                  </a:extLst>
                </a:gridCol>
                <a:gridCol w="560705">
                  <a:extLst>
                    <a:ext uri="{9D8B030D-6E8A-4147-A177-3AD203B41FA5}">
                      <a16:colId xmlns="" xmlns:a16="http://schemas.microsoft.com/office/drawing/2014/main" val="20005"/>
                    </a:ext>
                  </a:extLst>
                </a:gridCol>
                <a:gridCol w="630555">
                  <a:extLst>
                    <a:ext uri="{9D8B030D-6E8A-4147-A177-3AD203B41FA5}">
                      <a16:colId xmlns="" xmlns:a16="http://schemas.microsoft.com/office/drawing/2014/main" val="20006"/>
                    </a:ext>
                  </a:extLst>
                </a:gridCol>
                <a:gridCol w="560705">
                  <a:extLst>
                    <a:ext uri="{9D8B030D-6E8A-4147-A177-3AD203B41FA5}">
                      <a16:colId xmlns="" xmlns:a16="http://schemas.microsoft.com/office/drawing/2014/main" val="20007"/>
                    </a:ext>
                  </a:extLst>
                </a:gridCol>
                <a:gridCol w="630555">
                  <a:extLst>
                    <a:ext uri="{9D8B030D-6E8A-4147-A177-3AD203B41FA5}">
                      <a16:colId xmlns="" xmlns:a16="http://schemas.microsoft.com/office/drawing/2014/main" val="20008"/>
                    </a:ext>
                  </a:extLst>
                </a:gridCol>
                <a:gridCol w="560705">
                  <a:extLst>
                    <a:ext uri="{9D8B030D-6E8A-4147-A177-3AD203B41FA5}">
                      <a16:colId xmlns="" xmlns:a16="http://schemas.microsoft.com/office/drawing/2014/main" val="20009"/>
                    </a:ext>
                  </a:extLst>
                </a:gridCol>
                <a:gridCol w="560705">
                  <a:extLst>
                    <a:ext uri="{9D8B030D-6E8A-4147-A177-3AD203B41FA5}">
                      <a16:colId xmlns="" xmlns:a16="http://schemas.microsoft.com/office/drawing/2014/main" val="20010"/>
                    </a:ext>
                  </a:extLst>
                </a:gridCol>
                <a:gridCol w="560705">
                  <a:extLst>
                    <a:ext uri="{9D8B030D-6E8A-4147-A177-3AD203B41FA5}">
                      <a16:colId xmlns="" xmlns:a16="http://schemas.microsoft.com/office/drawing/2014/main" val="20011"/>
                    </a:ext>
                  </a:extLst>
                </a:gridCol>
                <a:gridCol w="560705">
                  <a:extLst>
                    <a:ext uri="{9D8B030D-6E8A-4147-A177-3AD203B41FA5}">
                      <a16:colId xmlns="" xmlns:a16="http://schemas.microsoft.com/office/drawing/2014/main" val="20012"/>
                    </a:ext>
                  </a:extLst>
                </a:gridCol>
                <a:gridCol w="560705">
                  <a:extLst>
                    <a:ext uri="{9D8B030D-6E8A-4147-A177-3AD203B41FA5}">
                      <a16:colId xmlns="" xmlns:a16="http://schemas.microsoft.com/office/drawing/2014/main" val="20013"/>
                    </a:ext>
                  </a:extLst>
                </a:gridCol>
                <a:gridCol w="560705">
                  <a:extLst>
                    <a:ext uri="{9D8B030D-6E8A-4147-A177-3AD203B41FA5}">
                      <a16:colId xmlns="" xmlns:a16="http://schemas.microsoft.com/office/drawing/2014/main" val="20014"/>
                    </a:ext>
                  </a:extLst>
                </a:gridCol>
              </a:tblGrid>
              <a:tr h="441960">
                <a:tc>
                  <a:txBody>
                    <a:bodyPr/>
                    <a:lstStyle/>
                    <a:p>
                      <a:endParaRPr kumimoji="1" lang="ja-JP" altLang="en-US" sz="1200" spc="-100" baseline="0" dirty="0">
                        <a:latin typeface="HGSｺﾞｼｯｸM" panose="020B0600000000000000" pitchFamily="50" charset="-128"/>
                        <a:ea typeface="HGSｺﾞｼｯｸM" panose="020B0600000000000000" pitchFamily="50" charset="-128"/>
                      </a:endParaRP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24</a:t>
                      </a:r>
                      <a:endParaRPr kumimoji="1" lang="ja-JP" altLang="en-US" sz="1100" dirty="0">
                        <a:solidFill>
                          <a:schemeClr val="tx1"/>
                        </a:solidFill>
                        <a:latin typeface="HGSｺﾞｼｯｸM" panose="020B0600000000000000" pitchFamily="50" charset="-128"/>
                        <a:ea typeface="HGSｺﾞｼｯｸM" panose="020B0600000000000000" pitchFamily="50" charset="-128"/>
                      </a:endParaRP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25</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26</a:t>
                      </a:r>
                      <a:endParaRPr kumimoji="1" lang="ja-JP" altLang="en-US" sz="1100" dirty="0">
                        <a:solidFill>
                          <a:schemeClr val="tx1"/>
                        </a:solidFill>
                        <a:latin typeface="HGSｺﾞｼｯｸM" panose="020B0600000000000000" pitchFamily="50" charset="-128"/>
                        <a:ea typeface="HGSｺﾞｼｯｸM" panose="020B0600000000000000" pitchFamily="50" charset="-128"/>
                      </a:endParaRP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27</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28</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29</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30</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31</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32</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33</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34</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35</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schemeClr val="tx1"/>
                          </a:solidFill>
                          <a:effectLst/>
                          <a:uLnTx/>
                          <a:uFillTx/>
                          <a:latin typeface="HGSｺﾞｼｯｸM" panose="020B0600000000000000" pitchFamily="50" charset="-128"/>
                          <a:ea typeface="HGSｺﾞｼｯｸM" panose="020B0600000000000000" pitchFamily="50" charset="-128"/>
                        </a:rPr>
                        <a:t>36</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2025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37</a:t>
                      </a:r>
                    </a:p>
                  </a:txBody>
                  <a:tcPr>
                    <a:solidFill>
                      <a:schemeClr val="accent1">
                        <a:lumMod val="40000"/>
                        <a:lumOff val="60000"/>
                      </a:schemeClr>
                    </a:solidFill>
                  </a:tcPr>
                </a:tc>
                <a:extLst>
                  <a:ext uri="{0D108BD9-81ED-4DB2-BD59-A6C34878D82A}">
                    <a16:rowId xmlns="" xmlns:a16="http://schemas.microsoft.com/office/drawing/2014/main" val="10000"/>
                  </a:ext>
                </a:extLst>
              </a:tr>
              <a:tr h="280486">
                <a:tc>
                  <a:txBody>
                    <a:bodyPr/>
                    <a:lstStyle/>
                    <a:p>
                      <a:r>
                        <a:rPr kumimoji="1" lang="ja-JP" altLang="en-US" sz="1400" b="1" spc="-160" baseline="0" dirty="0">
                          <a:latin typeface="HGSｺﾞｼｯｸM" panose="020B0600000000000000" pitchFamily="50" charset="-128"/>
                          <a:ea typeface="HGSｺﾞｼｯｸM" panose="020B0600000000000000" pitchFamily="50" charset="-128"/>
                        </a:rPr>
                        <a:t>消費税</a:t>
                      </a: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５％</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８％</a:t>
                      </a:r>
                    </a:p>
                  </a:txBody>
                  <a:tcPr/>
                </a:tc>
                <a:tc>
                  <a:txBody>
                    <a:bodyPr/>
                    <a:lstStyle/>
                    <a:p>
                      <a:pPr algn="ctr"/>
                      <a:r>
                        <a:rPr kumimoji="1" lang="en-US" altLang="ja-JP" sz="1400" b="1" dirty="0">
                          <a:solidFill>
                            <a:schemeClr val="bg1"/>
                          </a:solidFill>
                          <a:latin typeface="HGSｺﾞｼｯｸM" panose="020B0600000000000000" pitchFamily="50" charset="-128"/>
                          <a:ea typeface="HGSｺﾞｼｯｸM" panose="020B0600000000000000" pitchFamily="50" charset="-128"/>
                        </a:rPr>
                        <a:t>10</a:t>
                      </a:r>
                      <a:r>
                        <a:rPr kumimoji="1" lang="ja-JP" altLang="en-US" sz="1400" b="1" dirty="0">
                          <a:solidFill>
                            <a:schemeClr val="bg1"/>
                          </a:solidFill>
                          <a:latin typeface="HGSｺﾞｼｯｸM" panose="020B0600000000000000" pitchFamily="50" charset="-128"/>
                          <a:ea typeface="HGSｺﾞｼｯｸM" panose="020B0600000000000000" pitchFamily="50" charset="-128"/>
                        </a:rPr>
                        <a:t>％</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chemeClr val="bg1"/>
                          </a:solidFill>
                          <a:effectLst/>
                          <a:uLnTx/>
                          <a:uFillTx/>
                          <a:latin typeface="HGSｺﾞｼｯｸM" panose="020B0600000000000000" pitchFamily="50" charset="-128"/>
                          <a:ea typeface="HGSｺﾞｼｯｸM" panose="020B0600000000000000" pitchFamily="50" charset="-128"/>
                          <a:cs typeface="+mn-cs"/>
                        </a:rPr>
                        <a:t>10</a:t>
                      </a:r>
                      <a:r>
                        <a:rPr kumimoji="1" lang="ja-JP" altLang="en-US" sz="1400" b="1" i="0" u="none" strike="noStrike" kern="1200" cap="none" spc="0" normalizeH="0" baseline="0" noProof="0" dirty="0">
                          <a:ln>
                            <a:noFill/>
                          </a:ln>
                          <a:solidFill>
                            <a:schemeClr val="bg1"/>
                          </a:solidFill>
                          <a:effectLst/>
                          <a:uLnTx/>
                          <a:uFillTx/>
                          <a:latin typeface="HGSｺﾞｼｯｸM" panose="020B0600000000000000" pitchFamily="50" charset="-128"/>
                          <a:ea typeface="HGSｺﾞｼｯｸM" panose="020B0600000000000000" pitchFamily="50" charset="-128"/>
                          <a:cs typeface="+mn-cs"/>
                        </a:rPr>
                        <a:t>％</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00B0F0"/>
                          </a:solidFill>
                          <a:effectLst/>
                          <a:uLnTx/>
                          <a:uFillTx/>
                          <a:latin typeface="HGSｺﾞｼｯｸM" panose="020B0600000000000000" pitchFamily="50" charset="-128"/>
                          <a:ea typeface="HGSｺﾞｼｯｸM" panose="020B0600000000000000" pitchFamily="50" charset="-128"/>
                          <a:cs typeface="+mn-cs"/>
                        </a:rPr>
                        <a:t>10</a:t>
                      </a:r>
                      <a:r>
                        <a:rPr kumimoji="1" lang="ja-JP" altLang="en-US" sz="1400" b="1" i="0" u="none" strike="noStrike" kern="1200" cap="none" spc="0" normalizeH="0" baseline="0" noProof="0" dirty="0">
                          <a:ln>
                            <a:noFill/>
                          </a:ln>
                          <a:solidFill>
                            <a:srgbClr val="00B0F0"/>
                          </a:solidFill>
                          <a:effectLst/>
                          <a:uLnTx/>
                          <a:uFillTx/>
                          <a:latin typeface="HGSｺﾞｼｯｸM" panose="020B0600000000000000" pitchFamily="50" charset="-128"/>
                          <a:ea typeface="HGSｺﾞｼｯｸM" panose="020B0600000000000000" pitchFamily="50" charset="-128"/>
                          <a:cs typeface="+mn-cs"/>
                        </a:rPr>
                        <a:t>％</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1"/>
                  </a:ext>
                </a:extLst>
              </a:tr>
              <a:tr h="304800">
                <a:tc>
                  <a:txBody>
                    <a:bodyPr/>
                    <a:lstStyle/>
                    <a:p>
                      <a:r>
                        <a:rPr kumimoji="1" lang="ja-JP" altLang="en-US" sz="1400" b="1" spc="-160" baseline="0" dirty="0">
                          <a:latin typeface="HGSｺﾞｼｯｸM" panose="020B0600000000000000" pitchFamily="50" charset="-128"/>
                          <a:ea typeface="HGSｺﾞｼｯｸM" panose="020B0600000000000000" pitchFamily="50" charset="-128"/>
                        </a:rPr>
                        <a:t>医療・介護同時改定</a:t>
                      </a: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①</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②</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③</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2"/>
                  </a:ext>
                </a:extLst>
              </a:tr>
              <a:tr h="304800">
                <a:tc>
                  <a:txBody>
                    <a:bodyPr/>
                    <a:lstStyle/>
                    <a:p>
                      <a:r>
                        <a:rPr kumimoji="1" lang="ja-JP" altLang="en-US" sz="1400" b="1" spc="-160" baseline="0" dirty="0">
                          <a:latin typeface="HGSｺﾞｼｯｸM" panose="020B0600000000000000" pitchFamily="50" charset="-128"/>
                          <a:ea typeface="HGSｺﾞｼｯｸM" panose="020B0600000000000000" pitchFamily="50" charset="-128"/>
                        </a:rPr>
                        <a:t>診療報酬改定</a:t>
                      </a: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①</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②</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③</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④</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⑤</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⑥</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⑦</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3"/>
                  </a:ext>
                </a:extLst>
              </a:tr>
              <a:tr h="304800">
                <a:tc>
                  <a:txBody>
                    <a:bodyPr/>
                    <a:lstStyle/>
                    <a:p>
                      <a:r>
                        <a:rPr kumimoji="1" lang="ja-JP" altLang="en-US" sz="1400" b="1" spc="-160" baseline="0" dirty="0">
                          <a:latin typeface="HGSｺﾞｼｯｸM" panose="020B0600000000000000" pitchFamily="50" charset="-128"/>
                          <a:ea typeface="HGSｺﾞｼｯｸM" panose="020B0600000000000000" pitchFamily="50" charset="-128"/>
                        </a:rPr>
                        <a:t>介護保険事業計画</a:t>
                      </a:r>
                      <a:endParaRPr kumimoji="1" lang="en-US" altLang="ja-JP" sz="1400" b="1" spc="-160" baseline="0" dirty="0">
                        <a:latin typeface="HGSｺﾞｼｯｸM" panose="020B0600000000000000" pitchFamily="50" charset="-128"/>
                        <a:ea typeface="HGSｺﾞｼｯｸM" panose="020B0600000000000000" pitchFamily="50" charset="-128"/>
                      </a:endParaRPr>
                    </a:p>
                  </a:txBody>
                  <a:tcPr/>
                </a:tc>
                <a:tc gridSpan="3">
                  <a:txBody>
                    <a:bodyPr/>
                    <a:lstStyle/>
                    <a:p>
                      <a:pPr algn="ctr"/>
                      <a:r>
                        <a:rPr kumimoji="1" lang="ja-JP" altLang="en-US" sz="1400" b="1" dirty="0">
                          <a:latin typeface="HGSｺﾞｼｯｸM" panose="020B0600000000000000" pitchFamily="50" charset="-128"/>
                          <a:ea typeface="HGSｺﾞｼｯｸM" panose="020B0600000000000000" pitchFamily="50" charset="-128"/>
                        </a:rPr>
                        <a:t>第５期</a:t>
                      </a:r>
                      <a:r>
                        <a:rPr kumimoji="1" lang="en-US" altLang="ja-JP" sz="1200" b="1" spc="-100" baseline="0" dirty="0">
                          <a:latin typeface="HGSｺﾞｼｯｸM" panose="020B0600000000000000" pitchFamily="50" charset="-128"/>
                          <a:ea typeface="HGSｺﾞｼｯｸM" panose="020B0600000000000000" pitchFamily="50" charset="-128"/>
                        </a:rPr>
                        <a:t>(2012</a:t>
                      </a:r>
                      <a:r>
                        <a:rPr kumimoji="1" lang="ja-JP" altLang="en-US" sz="1200" b="1" spc="-100" baseline="0" dirty="0">
                          <a:latin typeface="HGSｺﾞｼｯｸM" panose="020B0600000000000000" pitchFamily="50" charset="-128"/>
                          <a:ea typeface="HGSｺﾞｼｯｸM" panose="020B0600000000000000" pitchFamily="50" charset="-128"/>
                        </a:rPr>
                        <a:t>～</a:t>
                      </a:r>
                      <a:r>
                        <a:rPr kumimoji="1" lang="en-US" altLang="ja-JP" sz="1200" b="1" spc="-100" baseline="0" dirty="0">
                          <a:latin typeface="HGSｺﾞｼｯｸM" panose="020B0600000000000000" pitchFamily="50" charset="-128"/>
                          <a:ea typeface="HGSｺﾞｼｯｸM" panose="020B0600000000000000" pitchFamily="50" charset="-128"/>
                        </a:rPr>
                        <a:t>2014)</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第６期</a:t>
                      </a:r>
                      <a:r>
                        <a:rPr kumimoji="1" lang="en-US" altLang="ja-JP"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(2015</a:t>
                      </a:r>
                      <a:r>
                        <a:rPr kumimoji="1" lang="ja-JP" altLang="en-US"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a:t>
                      </a:r>
                      <a:r>
                        <a:rPr kumimoji="1" lang="en-US" altLang="ja-JP"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2017)</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第７期</a:t>
                      </a:r>
                      <a:r>
                        <a:rPr kumimoji="1" lang="en-US" altLang="ja-JP"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(2018</a:t>
                      </a:r>
                      <a:r>
                        <a:rPr kumimoji="1" lang="ja-JP" altLang="en-US"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a:t>
                      </a:r>
                      <a:r>
                        <a:rPr kumimoji="1" lang="en-US" altLang="ja-JP"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2020)</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第８期</a:t>
                      </a:r>
                      <a:r>
                        <a:rPr kumimoji="1" lang="en-US" altLang="ja-JP"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(2021</a:t>
                      </a:r>
                      <a:r>
                        <a:rPr kumimoji="1" lang="ja-JP" altLang="en-US"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a:t>
                      </a:r>
                      <a:r>
                        <a:rPr kumimoji="1" lang="en-US" altLang="ja-JP" sz="1200" b="1" i="0" u="none" strike="noStrike" kern="1200" cap="none" spc="-100" normalizeH="0" baseline="0" noProof="0" dirty="0">
                          <a:ln>
                            <a:noFill/>
                          </a:ln>
                          <a:solidFill>
                            <a:prstClr val="black"/>
                          </a:solidFill>
                          <a:effectLst/>
                          <a:uLnTx/>
                          <a:uFillTx/>
                          <a:latin typeface="HGSｺﾞｼｯｸM" panose="020B0600000000000000" pitchFamily="50" charset="-128"/>
                          <a:ea typeface="HGSｺﾞｼｯｸM" panose="020B0600000000000000" pitchFamily="50" charset="-128"/>
                        </a:rPr>
                        <a:t>2023)</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4"/>
                  </a:ext>
                </a:extLst>
              </a:tr>
              <a:tr h="280486">
                <a:tc>
                  <a:txBody>
                    <a:bodyPr/>
                    <a:lstStyle/>
                    <a:p>
                      <a:r>
                        <a:rPr kumimoji="1" lang="ja-JP" altLang="en-US" sz="1400" b="1" spc="-160" baseline="0" dirty="0">
                          <a:latin typeface="HGSｺﾞｼｯｸM" panose="020B0600000000000000" pitchFamily="50" charset="-128"/>
                          <a:ea typeface="HGSｺﾞｼｯｸM" panose="020B0600000000000000" pitchFamily="50" charset="-128"/>
                        </a:rPr>
                        <a:t>介護報酬改定</a:t>
                      </a: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①</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②</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③</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④</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a:latin typeface="HGSｺﾞｼｯｸM" panose="020B0600000000000000" pitchFamily="50" charset="-128"/>
                          <a:ea typeface="HGSｺﾞｼｯｸM" panose="020B0600000000000000" pitchFamily="50" charset="-128"/>
                        </a:rPr>
                        <a:t>⑤</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5"/>
                  </a:ext>
                </a:extLst>
              </a:tr>
              <a:tr h="304800">
                <a:tc>
                  <a:txBody>
                    <a:bodyPr/>
                    <a:lstStyle/>
                    <a:p>
                      <a:r>
                        <a:rPr kumimoji="1" lang="ja-JP" altLang="en-US" sz="1400" b="1" spc="-160" baseline="0" dirty="0">
                          <a:latin typeface="HGSｺﾞｼｯｸM" panose="020B0600000000000000" pitchFamily="50" charset="-128"/>
                          <a:ea typeface="HGSｺﾞｼｯｸM" panose="020B0600000000000000" pitchFamily="50" charset="-128"/>
                        </a:rPr>
                        <a:t>医療計画見直し</a:t>
                      </a: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6"/>
                  </a:ext>
                </a:extLst>
              </a:tr>
              <a:tr h="304800">
                <a:tc>
                  <a:txBody>
                    <a:bodyPr/>
                    <a:lstStyle/>
                    <a:p>
                      <a:endParaRPr kumimoji="1" lang="ja-JP" altLang="en-US" sz="1100" b="1" spc="-100" baseline="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extLst>
                  <a:ext uri="{0D108BD9-81ED-4DB2-BD59-A6C34878D82A}">
                    <a16:rowId xmlns="" xmlns:a16="http://schemas.microsoft.com/office/drawing/2014/main" val="10007"/>
                  </a:ext>
                </a:extLst>
              </a:tr>
            </a:tbl>
          </a:graphicData>
        </a:graphic>
      </p:graphicFrame>
      <p:cxnSp>
        <p:nvCxnSpPr>
          <p:cNvPr id="8" name="直線矢印コネクタ 7"/>
          <p:cNvCxnSpPr/>
          <p:nvPr/>
        </p:nvCxnSpPr>
        <p:spPr>
          <a:xfrm>
            <a:off x="2322793" y="1318093"/>
            <a:ext cx="588580" cy="0"/>
          </a:xfrm>
          <a:prstGeom prst="straightConnector1">
            <a:avLst/>
          </a:prstGeom>
          <a:ln w="2540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2291256" y="1618594"/>
            <a:ext cx="295603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5812217" y="1618594"/>
            <a:ext cx="2799042"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2328493" y="2543503"/>
            <a:ext cx="1166649"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4110957" y="2553898"/>
            <a:ext cx="116664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5850941" y="2584390"/>
            <a:ext cx="119029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7501012" y="2522483"/>
            <a:ext cx="1110617"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2322793" y="1939158"/>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9228094" y="1219200"/>
            <a:ext cx="544188" cy="5068800"/>
          </a:xfrm>
          <a:prstGeom prst="rect">
            <a:avLst/>
          </a:prstGeom>
          <a:solidFill>
            <a:srgbClr val="66CCFF"/>
          </a:solidFill>
          <a:effectLst>
            <a:glow rad="127000">
              <a:schemeClr val="accent1">
                <a:alpha val="69000"/>
              </a:schemeClr>
            </a:glow>
            <a:outerShdw blurRad="50800" dist="50800" dir="5400000" algn="ctr" rotWithShape="0">
              <a:srgbClr val="000000">
                <a:alpha val="92000"/>
              </a:srgbClr>
            </a:outerShdw>
          </a:effectLst>
          <a:scene3d>
            <a:camera prst="orthographicFront"/>
            <a:lightRig rig="threePt" dir="t"/>
          </a:scene3d>
          <a:sp3d>
            <a:bevelT/>
          </a:sp3d>
        </p:spPr>
        <p:txBody>
          <a:bodyPr vert="wordArtVertRtl" wrap="square">
            <a:spAutoFit/>
          </a:bodyPr>
          <a:lstStyle/>
          <a:p>
            <a:pPr algn="ctr">
              <a:defRPr/>
            </a:pPr>
            <a:r>
              <a:rPr kumimoji="0" lang="ja-JP" altLang="en-US" sz="2000" b="1" kern="0" dirty="0">
                <a:solidFill>
                  <a:prstClr val="black"/>
                </a:solidFill>
                <a:latin typeface="Century" pitchFamily="18" charset="0"/>
              </a:rPr>
              <a:t>持続可能な社会保障制度の実現</a:t>
            </a:r>
          </a:p>
        </p:txBody>
      </p:sp>
      <p:sp>
        <p:nvSpPr>
          <p:cNvPr id="29" name="Rectangle 36"/>
          <p:cNvSpPr>
            <a:spLocks noChangeArrowheads="1"/>
          </p:cNvSpPr>
          <p:nvPr/>
        </p:nvSpPr>
        <p:spPr bwMode="auto">
          <a:xfrm>
            <a:off x="84187" y="3425589"/>
            <a:ext cx="2049517" cy="360040"/>
          </a:xfrm>
          <a:prstGeom prst="rect">
            <a:avLst/>
          </a:prstGeom>
          <a:ln w="19050">
            <a:solidFill>
              <a:schemeClr val="tx1"/>
            </a:solidFill>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en-US" altLang="ja-JP" sz="2000" dirty="0">
                <a:solidFill>
                  <a:prstClr val="black"/>
                </a:solidFill>
              </a:rPr>
              <a:t>《</a:t>
            </a:r>
            <a:r>
              <a:rPr lang="ja-JP" altLang="en-US" sz="2000" dirty="0">
                <a:solidFill>
                  <a:prstClr val="black"/>
                </a:solidFill>
              </a:rPr>
              <a:t>改革の方向性</a:t>
            </a:r>
            <a:r>
              <a:rPr lang="en-US" altLang="ja-JP" sz="2000" dirty="0">
                <a:solidFill>
                  <a:prstClr val="black"/>
                </a:solidFill>
              </a:rPr>
              <a:t>》</a:t>
            </a:r>
            <a:endParaRPr lang="ja-JP" altLang="en-US" sz="2000" dirty="0">
              <a:solidFill>
                <a:prstClr val="black"/>
              </a:solidFill>
            </a:endParaRPr>
          </a:p>
        </p:txBody>
      </p:sp>
      <p:cxnSp>
        <p:nvCxnSpPr>
          <p:cNvPr id="30" name="直線矢印コネクタ 29"/>
          <p:cNvCxnSpPr/>
          <p:nvPr/>
        </p:nvCxnSpPr>
        <p:spPr>
          <a:xfrm>
            <a:off x="3486813" y="1928647"/>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4694280" y="1939158"/>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a:off x="5812216" y="1928647"/>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6912137" y="1912881"/>
            <a:ext cx="58854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8045932" y="1928647"/>
            <a:ext cx="573577"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p:nvPr/>
        </p:nvCxnSpPr>
        <p:spPr>
          <a:xfrm>
            <a:off x="3419574" y="1322512"/>
            <a:ext cx="2431360" cy="0"/>
          </a:xfrm>
          <a:prstGeom prst="straightConnector1">
            <a:avLst/>
          </a:prstGeom>
          <a:ln w="25400">
            <a:solidFill>
              <a:srgbClr val="00B050"/>
            </a:solidFill>
            <a:tailEnd type="arrow"/>
          </a:ln>
        </p:spPr>
        <p:style>
          <a:lnRef idx="1">
            <a:schemeClr val="accent1"/>
          </a:lnRef>
          <a:fillRef idx="0">
            <a:schemeClr val="accent1"/>
          </a:fillRef>
          <a:effectRef idx="0">
            <a:schemeClr val="accent1"/>
          </a:effectRef>
          <a:fontRef idx="minor">
            <a:schemeClr val="tx1"/>
          </a:fontRef>
        </p:style>
      </p:cxnSp>
      <p:sp>
        <p:nvSpPr>
          <p:cNvPr id="39" name="角丸四角形 38"/>
          <p:cNvSpPr/>
          <p:nvPr/>
        </p:nvSpPr>
        <p:spPr>
          <a:xfrm>
            <a:off x="2500734" y="2667648"/>
            <a:ext cx="1595438" cy="360363"/>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dirty="0">
                <a:solidFill>
                  <a:prstClr val="black"/>
                </a:solidFill>
                <a:latin typeface="HGSｺﾞｼｯｸM" panose="020B0600000000000000" pitchFamily="50" charset="-128"/>
                <a:ea typeface="HGSｺﾞｼｯｸM" panose="020B0600000000000000" pitchFamily="50" charset="-128"/>
              </a:rPr>
              <a:t>医療計画の見直し①</a:t>
            </a:r>
            <a:endParaRPr kumimoji="0" lang="en-US" altLang="ja-JP" sz="1200" kern="0" dirty="0">
              <a:solidFill>
                <a:prstClr val="black"/>
              </a:solidFill>
              <a:latin typeface="HGSｺﾞｼｯｸM" panose="020B0600000000000000" pitchFamily="50" charset="-128"/>
              <a:ea typeface="HGSｺﾞｼｯｸM" panose="020B0600000000000000" pitchFamily="50" charset="-128"/>
            </a:endParaRPr>
          </a:p>
          <a:p>
            <a:pPr algn="ctr">
              <a:defRPr/>
            </a:pPr>
            <a:r>
              <a:rPr kumimoji="0" lang="en-US" altLang="ja-JP" sz="1200" kern="0" spc="-100" dirty="0">
                <a:solidFill>
                  <a:prstClr val="black"/>
                </a:solidFill>
                <a:latin typeface="HGSｺﾞｼｯｸM" panose="020B0600000000000000" pitchFamily="50" charset="-128"/>
                <a:ea typeface="HGSｺﾞｼｯｸM" panose="020B0600000000000000" pitchFamily="50" charset="-128"/>
              </a:rPr>
              <a:t>(</a:t>
            </a: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在宅医療の推進等</a:t>
            </a:r>
            <a:r>
              <a:rPr kumimoji="0" lang="en-US" altLang="ja-JP" sz="1200" kern="0" spc="-100" dirty="0">
                <a:solidFill>
                  <a:prstClr val="black"/>
                </a:solidFill>
                <a:latin typeface="HGSｺﾞｼｯｸM" panose="020B0600000000000000" pitchFamily="50" charset="-128"/>
                <a:ea typeface="HGSｺﾞｼｯｸM" panose="020B0600000000000000" pitchFamily="50" charset="-128"/>
              </a:rPr>
              <a:t>)</a:t>
            </a:r>
            <a:endParaRPr kumimoji="0" lang="ja-JP" altLang="en-US" sz="1200" kern="0" spc="-100" dirty="0">
              <a:solidFill>
                <a:prstClr val="black"/>
              </a:solidFill>
              <a:latin typeface="HGSｺﾞｼｯｸM" panose="020B0600000000000000" pitchFamily="50" charset="-128"/>
              <a:ea typeface="HGSｺﾞｼｯｸM" panose="020B0600000000000000" pitchFamily="50" charset="-128"/>
            </a:endParaRPr>
          </a:p>
        </p:txBody>
      </p:sp>
      <p:sp>
        <p:nvSpPr>
          <p:cNvPr id="40" name="角丸四角形 39"/>
          <p:cNvSpPr/>
          <p:nvPr/>
        </p:nvSpPr>
        <p:spPr>
          <a:xfrm>
            <a:off x="2515518" y="3060909"/>
            <a:ext cx="1595438" cy="281781"/>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dirty="0">
                <a:solidFill>
                  <a:prstClr val="black"/>
                </a:solidFill>
                <a:latin typeface="HGSｺﾞｼｯｸM" panose="020B0600000000000000" pitchFamily="50" charset="-128"/>
                <a:ea typeface="HGSｺﾞｼｯｸM" panose="020B0600000000000000" pitchFamily="50" charset="-128"/>
              </a:rPr>
              <a:t>医療法改正</a:t>
            </a:r>
          </a:p>
        </p:txBody>
      </p:sp>
      <p:sp>
        <p:nvSpPr>
          <p:cNvPr id="41" name="角丸四角形 40"/>
          <p:cNvSpPr/>
          <p:nvPr/>
        </p:nvSpPr>
        <p:spPr>
          <a:xfrm>
            <a:off x="4526952" y="2978663"/>
            <a:ext cx="1579563" cy="360363"/>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医療計画の見直し②</a:t>
            </a:r>
            <a:endParaRPr kumimoji="0" lang="en-US" altLang="ja-JP" sz="1200" kern="0" spc="-100" dirty="0">
              <a:solidFill>
                <a:prstClr val="black"/>
              </a:solidFill>
              <a:latin typeface="HGSｺﾞｼｯｸM" panose="020B0600000000000000" pitchFamily="50" charset="-128"/>
              <a:ea typeface="HGSｺﾞｼｯｸM" panose="020B0600000000000000" pitchFamily="50" charset="-128"/>
            </a:endParaRPr>
          </a:p>
          <a:p>
            <a:pPr algn="ctr">
              <a:defRPr/>
            </a:pP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（病床機能分化）</a:t>
            </a:r>
          </a:p>
        </p:txBody>
      </p:sp>
      <p:sp>
        <p:nvSpPr>
          <p:cNvPr id="42" name="角丸四角形 41"/>
          <p:cNvSpPr/>
          <p:nvPr/>
        </p:nvSpPr>
        <p:spPr>
          <a:xfrm>
            <a:off x="7244426" y="2978663"/>
            <a:ext cx="1573213" cy="360363"/>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医療計画の見直し③</a:t>
            </a:r>
            <a:endParaRPr kumimoji="0" lang="en-US" altLang="ja-JP" sz="1200" kern="0" spc="-100" dirty="0">
              <a:solidFill>
                <a:prstClr val="black"/>
              </a:solidFill>
              <a:latin typeface="HGSｺﾞｼｯｸM" panose="020B0600000000000000" pitchFamily="50" charset="-128"/>
              <a:ea typeface="HGSｺﾞｼｯｸM" panose="020B0600000000000000" pitchFamily="50" charset="-128"/>
            </a:endParaRPr>
          </a:p>
        </p:txBody>
      </p:sp>
      <p:cxnSp>
        <p:nvCxnSpPr>
          <p:cNvPr id="43" name="直線矢印コネクタ 42"/>
          <p:cNvCxnSpPr/>
          <p:nvPr/>
        </p:nvCxnSpPr>
        <p:spPr>
          <a:xfrm>
            <a:off x="4110956" y="3158196"/>
            <a:ext cx="429466" cy="0"/>
          </a:xfrm>
          <a:prstGeom prst="straightConnector1">
            <a:avLst/>
          </a:prstGeom>
          <a:ln w="25400">
            <a:solidFill>
              <a:srgbClr val="00B0F0"/>
            </a:solidFill>
            <a:tailEnd type="arrow"/>
          </a:ln>
        </p:spPr>
        <p:style>
          <a:lnRef idx="1">
            <a:schemeClr val="accent1"/>
          </a:lnRef>
          <a:fillRef idx="0">
            <a:schemeClr val="accent1"/>
          </a:fillRef>
          <a:effectRef idx="0">
            <a:schemeClr val="accent1"/>
          </a:effectRef>
          <a:fontRef idx="minor">
            <a:schemeClr val="tx1"/>
          </a:fontRef>
        </p:style>
      </p:cxnSp>
      <p:cxnSp>
        <p:nvCxnSpPr>
          <p:cNvPr id="45" name="直線矢印コネクタ 44"/>
          <p:cNvCxnSpPr/>
          <p:nvPr/>
        </p:nvCxnSpPr>
        <p:spPr>
          <a:xfrm flipV="1">
            <a:off x="6106512" y="3158843"/>
            <a:ext cx="1099888" cy="1"/>
          </a:xfrm>
          <a:prstGeom prst="straightConnector1">
            <a:avLst/>
          </a:prstGeom>
          <a:ln w="25400">
            <a:solidFill>
              <a:srgbClr val="00B0F0"/>
            </a:solidFill>
            <a:tailEnd type="arrow"/>
          </a:ln>
        </p:spPr>
        <p:style>
          <a:lnRef idx="1">
            <a:schemeClr val="accent1"/>
          </a:lnRef>
          <a:fillRef idx="0">
            <a:schemeClr val="accent1"/>
          </a:fillRef>
          <a:effectRef idx="0">
            <a:schemeClr val="accent1"/>
          </a:effectRef>
          <a:fontRef idx="minor">
            <a:schemeClr val="tx1"/>
          </a:fontRef>
        </p:style>
      </p:cxnSp>
      <p:sp>
        <p:nvSpPr>
          <p:cNvPr id="33" name="角丸四角形 32"/>
          <p:cNvSpPr/>
          <p:nvPr/>
        </p:nvSpPr>
        <p:spPr>
          <a:xfrm>
            <a:off x="5268326" y="692698"/>
            <a:ext cx="582608" cy="2646299"/>
          </a:xfrm>
          <a:prstGeom prst="roundRect">
            <a:avLst/>
          </a:prstGeom>
          <a:noFill/>
          <a:ln w="50800" cap="flat" cmpd="sng" algn="ctr">
            <a:solidFill>
              <a:srgbClr val="FF66CC"/>
            </a:solidFill>
            <a:prstDash val="sysDot"/>
          </a:ln>
          <a:effectLst/>
        </p:spPr>
        <p:txBody>
          <a:bodyPr anchor="ctr"/>
          <a:lstStyle/>
          <a:p>
            <a:pPr algn="ctr">
              <a:defRPr/>
            </a:pPr>
            <a:endParaRPr kumimoji="0" lang="ja-JP" altLang="en-US" sz="1200" kern="0" spc="-100" dirty="0">
              <a:solidFill>
                <a:prstClr val="black"/>
              </a:solidFill>
              <a:latin typeface="HGSｺﾞｼｯｸM" panose="020B0600000000000000" pitchFamily="50" charset="-128"/>
              <a:ea typeface="HGSｺﾞｼｯｸM" panose="020B0600000000000000" pitchFamily="50" charset="-128"/>
            </a:endParaRPr>
          </a:p>
        </p:txBody>
      </p:sp>
      <p:sp>
        <p:nvSpPr>
          <p:cNvPr id="38" name="Rectangle 36"/>
          <p:cNvSpPr>
            <a:spLocks noChangeArrowheads="1"/>
          </p:cNvSpPr>
          <p:nvPr/>
        </p:nvSpPr>
        <p:spPr bwMode="auto">
          <a:xfrm>
            <a:off x="7924801" y="152400"/>
            <a:ext cx="1847482" cy="457200"/>
          </a:xfrm>
          <a:prstGeom prst="rect">
            <a:avLst/>
          </a:prstGeom>
          <a:gradFill>
            <a:gsLst>
              <a:gs pos="0">
                <a:srgbClr val="FFFF00"/>
              </a:gs>
              <a:gs pos="50000">
                <a:schemeClr val="accent4">
                  <a:lumMod val="105000"/>
                  <a:satMod val="103000"/>
                  <a:tint val="73000"/>
                </a:schemeClr>
              </a:gs>
              <a:gs pos="100000">
                <a:schemeClr val="accent4">
                  <a:lumMod val="105000"/>
                  <a:satMod val="109000"/>
                  <a:tint val="81000"/>
                </a:schemeClr>
              </a:gs>
            </a:gsLst>
          </a:gradFill>
          <a:ln w="19050">
            <a:solidFill>
              <a:schemeClr val="tx1"/>
            </a:solidFill>
            <a:headEnd/>
            <a:tailEnd/>
          </a:ln>
        </p:spPr>
        <p:style>
          <a:lnRef idx="1">
            <a:schemeClr val="accent4"/>
          </a:lnRef>
          <a:fillRef idx="2">
            <a:schemeClr val="accent4"/>
          </a:fillRef>
          <a:effectRef idx="1">
            <a:schemeClr val="accent4"/>
          </a:effectRef>
          <a:fontRef idx="minor">
            <a:schemeClr val="dk1"/>
          </a:fontRef>
        </p:style>
        <p:txBody>
          <a:bodyPr/>
          <a:lstStyle/>
          <a:p>
            <a:pPr algn="ctr">
              <a:spcBef>
                <a:spcPct val="20000"/>
              </a:spcBef>
            </a:pPr>
            <a:r>
              <a:rPr lang="ja-JP" altLang="en-US" sz="2400" spc="-100" dirty="0">
                <a:solidFill>
                  <a:prstClr val="black"/>
                </a:solidFill>
              </a:rPr>
              <a:t>あと７年！</a:t>
            </a:r>
          </a:p>
        </p:txBody>
      </p:sp>
      <p:sp>
        <p:nvSpPr>
          <p:cNvPr id="37" name="スライド番号プレースホルダー 2"/>
          <p:cNvSpPr txBox="1">
            <a:spLocks/>
          </p:cNvSpPr>
          <p:nvPr/>
        </p:nvSpPr>
        <p:spPr>
          <a:xfrm>
            <a:off x="7682160" y="659336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2</a:t>
            </a:r>
            <a:endParaRPr lang="ja-JP" altLang="en-US" sz="1600" dirty="0">
              <a:solidFill>
                <a:prstClr val="black"/>
              </a:solidFill>
            </a:endParaRPr>
          </a:p>
        </p:txBody>
      </p:sp>
    </p:spTree>
    <p:extLst>
      <p:ext uri="{BB962C8B-B14F-4D97-AF65-F5344CB8AC3E}">
        <p14:creationId xmlns:p14="http://schemas.microsoft.com/office/powerpoint/2010/main" val="323674818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nvSpPr>
        <p:spPr bwMode="auto">
          <a:xfrm>
            <a:off x="507339" y="2565811"/>
            <a:ext cx="9126934" cy="709613"/>
          </a:xfrm>
          <a:prstGeom prst="rect">
            <a:avLst/>
          </a:prstGeom>
          <a:solidFill>
            <a:srgbClr val="92D050"/>
          </a:solidFill>
          <a:ln w="12700">
            <a:solidFill>
              <a:schemeClr val="tx1"/>
            </a:solidFill>
            <a:miter lim="800000"/>
            <a:headEnd/>
            <a:tailEnd/>
          </a:ln>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0"/>
              </a:spcBef>
              <a:spcAft>
                <a:spcPct val="0"/>
              </a:spcAft>
              <a:buFontTx/>
              <a:buNone/>
            </a:pPr>
            <a:r>
              <a:rPr lang="ja-JP" altLang="en-US" sz="4000" dirty="0">
                <a:solidFill>
                  <a:srgbClr val="000000"/>
                </a:solidFill>
                <a:latin typeface="ＭＳ Ｐゴシック" pitchFamily="50" charset="-128"/>
              </a:rPr>
              <a:t>改定率決定までの主な流れ</a:t>
            </a:r>
            <a:endParaRPr lang="en-US" altLang="ja-JP" sz="4000" dirty="0">
              <a:solidFill>
                <a:srgbClr val="000000"/>
              </a:solidFill>
              <a:latin typeface="ＭＳ Ｐゴシック" pitchFamily="50" charset="-128"/>
            </a:endParaRPr>
          </a:p>
        </p:txBody>
      </p:sp>
      <p:sp>
        <p:nvSpPr>
          <p:cNvPr id="3"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20</a:t>
            </a:fld>
            <a:endParaRPr lang="ja-JP" altLang="en-US" sz="1600" dirty="0">
              <a:solidFill>
                <a:prstClr val="black"/>
              </a:solidFill>
            </a:endParaRPr>
          </a:p>
        </p:txBody>
      </p:sp>
    </p:spTree>
    <p:extLst>
      <p:ext uri="{BB962C8B-B14F-4D97-AF65-F5344CB8AC3E}">
        <p14:creationId xmlns:p14="http://schemas.microsoft.com/office/powerpoint/2010/main" val="300353441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37"/>
          <p:cNvSpPr>
            <a:spLocks noChangeArrowheads="1"/>
          </p:cNvSpPr>
          <p:nvPr/>
        </p:nvSpPr>
        <p:spPr bwMode="auto">
          <a:xfrm>
            <a:off x="142340" y="799876"/>
            <a:ext cx="9689654" cy="5915857"/>
          </a:xfrm>
          <a:prstGeom prst="rect">
            <a:avLst/>
          </a:prstGeom>
          <a:noFill/>
          <a:ln w="9525">
            <a:solidFill>
              <a:schemeClr val="tx1"/>
            </a:solidFill>
            <a:miter lim="800000"/>
            <a:headEnd/>
            <a:tailEnd/>
          </a:ln>
        </p:spPr>
        <p:txBody>
          <a:bodyPr/>
          <a:lstStyle/>
          <a:p>
            <a:pPr>
              <a:defRPr/>
            </a:pPr>
            <a:endParaRPr lang="en-US" altLang="ja-JP" sz="1600"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latin typeface="ＭＳ Ｐゴシック"/>
              </a:rPr>
              <a:t>　手術等の医学的状況（Ｃ項目）の開腹手術について、実態を踏まえ、該当日数を短縮する。</a:t>
            </a: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latin typeface="ＭＳ Ｐゴシック"/>
              </a:rPr>
              <a:t>　処置等を受ける認知症やせん妄状態の患者に対する医療について、適切に評価されるよう、重症度、医療・看護必要度の該当患者の基準を見直す。</a:t>
            </a: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p:txBody>
      </p:sp>
      <p:graphicFrame>
        <p:nvGraphicFramePr>
          <p:cNvPr id="23" name="表 22"/>
          <p:cNvGraphicFramePr>
            <a:graphicFrameLocks noGrp="1"/>
          </p:cNvGraphicFramePr>
          <p:nvPr>
            <p:extLst/>
          </p:nvPr>
        </p:nvGraphicFramePr>
        <p:xfrm>
          <a:off x="775745" y="2672080"/>
          <a:ext cx="3057022" cy="973800"/>
        </p:xfrm>
        <a:graphic>
          <a:graphicData uri="http://schemas.openxmlformats.org/drawingml/2006/table">
            <a:tbl>
              <a:tblPr firstRow="1" bandRow="1">
                <a:tableStyleId>{FABFCF23-3B69-468F-B69F-88F6DE6A72F2}</a:tableStyleId>
              </a:tblPr>
              <a:tblGrid>
                <a:gridCol w="3057022">
                  <a:extLst>
                    <a:ext uri="{9D8B030D-6E8A-4147-A177-3AD203B41FA5}">
                      <a16:colId xmlns="" xmlns:a16="http://schemas.microsoft.com/office/drawing/2014/main" val="20000"/>
                    </a:ext>
                  </a:extLst>
                </a:gridCol>
              </a:tblGrid>
              <a:tr h="244986">
                <a:tc>
                  <a:txBody>
                    <a:bodyPr/>
                    <a:lstStyle/>
                    <a:p>
                      <a:pPr algn="ctr"/>
                      <a:r>
                        <a:rPr kumimoji="1" lang="ja-JP" altLang="en-US" sz="1200" dirty="0">
                          <a:latin typeface="+mn-ea"/>
                          <a:ea typeface="+mn-ea"/>
                        </a:rPr>
                        <a:t>現行</a:t>
                      </a:r>
                    </a:p>
                  </a:txBody>
                  <a:tcPr marL="99060" marR="99060" marT="36000" marB="36000" anchor="ctr"/>
                </a:tc>
                <a:extLst>
                  <a:ext uri="{0D108BD9-81ED-4DB2-BD59-A6C34878D82A}">
                    <a16:rowId xmlns="" xmlns:a16="http://schemas.microsoft.com/office/drawing/2014/main" val="10000"/>
                  </a:ext>
                </a:extLst>
              </a:tr>
              <a:tr h="230338">
                <a:tc>
                  <a:txBody>
                    <a:bodyPr/>
                    <a:lstStyle/>
                    <a:p>
                      <a:pPr algn="l" fontAlgn="ctr"/>
                      <a:r>
                        <a:rPr lang="ja-JP" altLang="en-US" sz="1100" b="0" u="none" strike="noStrike" dirty="0">
                          <a:solidFill>
                            <a:schemeClr val="tx1"/>
                          </a:solidFill>
                          <a:effectLst/>
                        </a:rPr>
                        <a:t>・Ａ得点２点以上かつＢ得点３点以上</a:t>
                      </a:r>
                      <a:endParaRPr lang="en-US" altLang="ja-JP" sz="1100" b="0" u="none" strike="noStrike" dirty="0">
                        <a:solidFill>
                          <a:schemeClr val="tx1"/>
                        </a:solidFill>
                        <a:effectLst/>
                      </a:endParaRPr>
                    </a:p>
                  </a:txBody>
                  <a:tcPr marL="99060" marR="99060" marT="36000" marB="3600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230338">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r>
                        <a:rPr lang="ja-JP" altLang="en-US" sz="1100" b="0" u="none" strike="noStrike" dirty="0">
                          <a:solidFill>
                            <a:schemeClr val="tx1"/>
                          </a:solidFill>
                          <a:effectLst/>
                        </a:rPr>
                        <a:t>・Ａ得点３点以上</a:t>
                      </a:r>
                      <a:endParaRPr lang="en-US" altLang="ja-JP" sz="1100" b="0" u="none" strike="noStrike" dirty="0">
                        <a:solidFill>
                          <a:schemeClr val="tx1"/>
                        </a:solidFill>
                        <a:effectLst/>
                      </a:endParaRPr>
                    </a:p>
                  </a:txBody>
                  <a:tcPr marL="99060" marR="99060" marT="36000" marB="3600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230338">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r>
                        <a:rPr lang="ja-JP" altLang="en-US" sz="1100" b="0" u="none" strike="noStrike" dirty="0">
                          <a:solidFill>
                            <a:schemeClr val="tx1"/>
                          </a:solidFill>
                          <a:effectLst/>
                        </a:rPr>
                        <a:t>・Ｃ得点１点以上</a:t>
                      </a:r>
                      <a:endParaRPr lang="ja-JP" altLang="en-US" sz="11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9060" marR="99060" marT="36000" marB="3600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3"/>
                  </a:ext>
                </a:extLst>
              </a:tr>
            </a:tbl>
          </a:graphicData>
        </a:graphic>
      </p:graphicFrame>
      <p:sp>
        <p:nvSpPr>
          <p:cNvPr id="25" name="右矢印 24"/>
          <p:cNvSpPr/>
          <p:nvPr/>
        </p:nvSpPr>
        <p:spPr>
          <a:xfrm>
            <a:off x="4359314" y="2940965"/>
            <a:ext cx="521681" cy="595221"/>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9" name="表 28"/>
          <p:cNvGraphicFramePr>
            <a:graphicFrameLocks noGrp="1"/>
          </p:cNvGraphicFramePr>
          <p:nvPr>
            <p:extLst/>
          </p:nvPr>
        </p:nvGraphicFramePr>
        <p:xfrm>
          <a:off x="5313039" y="2376720"/>
          <a:ext cx="3571054" cy="1381080"/>
        </p:xfrm>
        <a:graphic>
          <a:graphicData uri="http://schemas.openxmlformats.org/drawingml/2006/table">
            <a:tbl>
              <a:tblPr firstRow="1" bandRow="1">
                <a:tableStyleId>{9DCAF9ED-07DC-4A11-8D7F-57B35C25682E}</a:tableStyleId>
              </a:tblPr>
              <a:tblGrid>
                <a:gridCol w="3571054">
                  <a:extLst>
                    <a:ext uri="{9D8B030D-6E8A-4147-A177-3AD203B41FA5}">
                      <a16:colId xmlns="" xmlns:a16="http://schemas.microsoft.com/office/drawing/2014/main" val="20000"/>
                    </a:ext>
                  </a:extLst>
                </a:gridCol>
              </a:tblGrid>
              <a:tr h="244986">
                <a:tc>
                  <a:txBody>
                    <a:bodyPr/>
                    <a:lstStyle/>
                    <a:p>
                      <a:pPr algn="ctr"/>
                      <a:r>
                        <a:rPr kumimoji="1" lang="ja-JP" altLang="en-US" sz="1200" dirty="0">
                          <a:latin typeface="+mn-lt"/>
                          <a:ea typeface="+mn-ea"/>
                        </a:rPr>
                        <a:t>改定後</a:t>
                      </a:r>
                      <a:endParaRPr kumimoji="1" lang="ja-JP" altLang="en-US" sz="1200" dirty="0">
                        <a:latin typeface="+mn-ea"/>
                        <a:ea typeface="+mn-ea"/>
                      </a:endParaRPr>
                    </a:p>
                  </a:txBody>
                  <a:tcPr marL="99060" marR="99060" marT="36000" marB="36000" anchor="ctr"/>
                </a:tc>
                <a:extLst>
                  <a:ext uri="{0D108BD9-81ED-4DB2-BD59-A6C34878D82A}">
                    <a16:rowId xmlns="" xmlns:a16="http://schemas.microsoft.com/office/drawing/2014/main" val="10000"/>
                  </a:ext>
                </a:extLst>
              </a:tr>
              <a:tr h="230338">
                <a:tc>
                  <a:txBody>
                    <a:bodyPr/>
                    <a:lstStyle/>
                    <a:p>
                      <a:pPr algn="l" fontAlgn="ctr"/>
                      <a:r>
                        <a:rPr lang="ja-JP" altLang="en-US" sz="1100" u="none" strike="noStrike" dirty="0">
                          <a:effectLst/>
                        </a:rPr>
                        <a:t>・Ａ得点２点以上かつＢ得点３点以上</a:t>
                      </a:r>
                      <a:endParaRPr lang="en-US" altLang="ja-JP" sz="1100" u="none" strike="noStrike" dirty="0">
                        <a:effectLst/>
                      </a:endParaRPr>
                    </a:p>
                  </a:txBody>
                  <a:tcPr marL="99060" marR="99060" marT="36000" marB="36000" horzOverflow="overflow"/>
                </a:tc>
                <a:extLst>
                  <a:ext uri="{0D108BD9-81ED-4DB2-BD59-A6C34878D82A}">
                    <a16:rowId xmlns="" xmlns:a16="http://schemas.microsoft.com/office/drawing/2014/main" val="10001"/>
                  </a:ext>
                </a:extLst>
              </a:tr>
              <a:tr h="230338">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r>
                        <a:rPr lang="ja-JP" altLang="en-US" sz="1100" b="1" u="none" strike="noStrike" dirty="0">
                          <a:solidFill>
                            <a:srgbClr val="0070C0"/>
                          </a:solidFill>
                          <a:effectLst/>
                        </a:rPr>
                        <a:t>・</a:t>
                      </a:r>
                      <a:r>
                        <a:rPr lang="ja-JP" altLang="en-US" sz="1100" b="1" u="sng" strike="noStrike" dirty="0">
                          <a:solidFill>
                            <a:srgbClr val="0070C0"/>
                          </a:solidFill>
                          <a:effectLst/>
                        </a:rPr>
                        <a:t>「</a:t>
                      </a:r>
                      <a:r>
                        <a:rPr lang="ja-JP" altLang="en-US" sz="1100" b="1" u="sng" strike="noStrike" dirty="0">
                          <a:solidFill>
                            <a:srgbClr val="0070C0"/>
                          </a:solidFill>
                          <a:effectLst/>
                          <a:latin typeface="+mj-ea"/>
                          <a:ea typeface="+mj-ea"/>
                        </a:rPr>
                        <a:t>Ｂ</a:t>
                      </a:r>
                      <a:r>
                        <a:rPr lang="en-US" altLang="ja-JP" sz="1100" b="1" u="sng" strike="noStrike" dirty="0">
                          <a:solidFill>
                            <a:srgbClr val="0070C0"/>
                          </a:solidFill>
                          <a:effectLst/>
                          <a:latin typeface="+mj-ea"/>
                          <a:ea typeface="+mj-ea"/>
                        </a:rPr>
                        <a:t>14</a:t>
                      </a:r>
                      <a:r>
                        <a:rPr lang="ja-JP" altLang="en-US" sz="1100" b="1" u="sng" strike="noStrike" dirty="0">
                          <a:solidFill>
                            <a:srgbClr val="0070C0"/>
                          </a:solidFill>
                          <a:effectLst/>
                          <a:latin typeface="+mj-ea"/>
                          <a:ea typeface="+mj-ea"/>
                        </a:rPr>
                        <a:t>」又は「Ｂ</a:t>
                      </a:r>
                      <a:r>
                        <a:rPr lang="en-US" altLang="ja-JP" sz="1100" b="1" u="sng" strike="noStrike" dirty="0">
                          <a:solidFill>
                            <a:srgbClr val="0070C0"/>
                          </a:solidFill>
                          <a:effectLst/>
                          <a:latin typeface="+mj-ea"/>
                          <a:ea typeface="+mj-ea"/>
                        </a:rPr>
                        <a:t>15</a:t>
                      </a:r>
                      <a:r>
                        <a:rPr lang="ja-JP" altLang="en-US" sz="1100" b="1" u="sng" strike="noStrike" dirty="0">
                          <a:solidFill>
                            <a:srgbClr val="0070C0"/>
                          </a:solidFill>
                          <a:effectLst/>
                        </a:rPr>
                        <a:t>」に該当する患者であって、Ａ得点が１点以上かつＢ得点が３点以上</a:t>
                      </a:r>
                      <a:endParaRPr lang="en-US" altLang="ja-JP" sz="1100" b="1" u="sng" strike="noStrike" dirty="0">
                        <a:solidFill>
                          <a:srgbClr val="0070C0"/>
                        </a:solidFill>
                        <a:effectLst/>
                      </a:endParaRPr>
                    </a:p>
                  </a:txBody>
                  <a:tcPr marL="99060" marR="99060" marT="36000" marB="36000" horzOverflow="overflow"/>
                </a:tc>
                <a:extLst>
                  <a:ext uri="{0D108BD9-81ED-4DB2-BD59-A6C34878D82A}">
                    <a16:rowId xmlns="" xmlns:a16="http://schemas.microsoft.com/office/drawing/2014/main" val="10002"/>
                  </a:ext>
                </a:extLst>
              </a:tr>
              <a:tr h="230338">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r>
                        <a:rPr lang="ja-JP" altLang="en-US" sz="1100" u="none" strike="noStrike" dirty="0">
                          <a:effectLst/>
                        </a:rPr>
                        <a:t>・Ａ得点３点以上</a:t>
                      </a:r>
                      <a:endParaRPr lang="en-US" altLang="ja-JP" sz="1100" b="0" u="none" strike="noStrike" dirty="0">
                        <a:solidFill>
                          <a:schemeClr val="tx1"/>
                        </a:solidFill>
                        <a:effectLst/>
                      </a:endParaRPr>
                    </a:p>
                  </a:txBody>
                  <a:tcPr marL="99060" marR="99060" marT="36000" marB="36000" horzOverflow="overflow"/>
                </a:tc>
                <a:extLst>
                  <a:ext uri="{0D108BD9-81ED-4DB2-BD59-A6C34878D82A}">
                    <a16:rowId xmlns="" xmlns:a16="http://schemas.microsoft.com/office/drawing/2014/main" val="10003"/>
                  </a:ext>
                </a:extLst>
              </a:tr>
              <a:tr h="230338">
                <a:tc>
                  <a:txBody>
                    <a:bodyPr/>
                    <a:lstStyle/>
                    <a:p>
                      <a:pPr marL="85725" marR="0" indent="-85725" algn="l" defTabSz="914400" rtl="0" eaLnBrk="1" fontAlgn="ctr" latinLnBrk="0" hangingPunct="1">
                        <a:lnSpc>
                          <a:spcPct val="100000"/>
                        </a:lnSpc>
                        <a:spcBef>
                          <a:spcPts val="0"/>
                        </a:spcBef>
                        <a:spcAft>
                          <a:spcPts val="0"/>
                        </a:spcAft>
                        <a:buClrTx/>
                        <a:buSzTx/>
                        <a:buFontTx/>
                        <a:buNone/>
                        <a:tabLst/>
                        <a:defRPr/>
                      </a:pPr>
                      <a:r>
                        <a:rPr lang="ja-JP" altLang="en-US" sz="1100" u="none" strike="noStrike" dirty="0">
                          <a:effectLst/>
                        </a:rPr>
                        <a:t>・Ｃ得点１点以上</a:t>
                      </a:r>
                      <a:endParaRPr lang="ja-JP" altLang="en-US" sz="11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9060" marR="99060" marT="36000" marB="36000" horzOverflow="overflow"/>
                </a:tc>
                <a:extLst>
                  <a:ext uri="{0D108BD9-81ED-4DB2-BD59-A6C34878D82A}">
                    <a16:rowId xmlns="" xmlns:a16="http://schemas.microsoft.com/office/drawing/2014/main" val="10004"/>
                  </a:ext>
                </a:extLst>
              </a:tr>
            </a:tbl>
          </a:graphicData>
        </a:graphic>
      </p:graphicFrame>
      <p:graphicFrame>
        <p:nvGraphicFramePr>
          <p:cNvPr id="33" name="表 32"/>
          <p:cNvGraphicFramePr>
            <a:graphicFrameLocks noGrp="1"/>
          </p:cNvGraphicFramePr>
          <p:nvPr>
            <p:extLst/>
          </p:nvPr>
        </p:nvGraphicFramePr>
        <p:xfrm>
          <a:off x="775745" y="1447944"/>
          <a:ext cx="3057022" cy="484626"/>
        </p:xfrm>
        <a:graphic>
          <a:graphicData uri="http://schemas.openxmlformats.org/drawingml/2006/table">
            <a:tbl>
              <a:tblPr firstRow="1" bandRow="1">
                <a:tableStyleId>{FABFCF23-3B69-468F-B69F-88F6DE6A72F2}</a:tableStyleId>
              </a:tblPr>
              <a:tblGrid>
                <a:gridCol w="504847">
                  <a:extLst>
                    <a:ext uri="{9D8B030D-6E8A-4147-A177-3AD203B41FA5}">
                      <a16:colId xmlns="" xmlns:a16="http://schemas.microsoft.com/office/drawing/2014/main" val="20001"/>
                    </a:ext>
                  </a:extLst>
                </a:gridCol>
                <a:gridCol w="2552175">
                  <a:extLst>
                    <a:ext uri="{9D8B030D-6E8A-4147-A177-3AD203B41FA5}">
                      <a16:colId xmlns="" xmlns:a16="http://schemas.microsoft.com/office/drawing/2014/main" val="20000"/>
                    </a:ext>
                  </a:extLst>
                </a:gridCol>
              </a:tblGrid>
              <a:tr h="244986">
                <a:tc gridSpan="2">
                  <a:txBody>
                    <a:bodyPr/>
                    <a:lstStyle/>
                    <a:p>
                      <a:pPr algn="ctr"/>
                      <a:r>
                        <a:rPr kumimoji="1" lang="ja-JP" altLang="en-US" sz="1100" dirty="0">
                          <a:latin typeface="+mn-ea"/>
                          <a:ea typeface="+mn-ea"/>
                        </a:rPr>
                        <a:t>現行</a:t>
                      </a:r>
                    </a:p>
                  </a:txBody>
                  <a:tcPr marL="99060" marR="99060" marT="36000" marB="36000" anchor="ctr"/>
                </a:tc>
                <a:tc hMerge="1">
                  <a:txBody>
                    <a:bodyPr/>
                    <a:lstStyle/>
                    <a:p>
                      <a:pPr algn="ctr"/>
                      <a:endParaRPr kumimoji="1" lang="ja-JP" altLang="en-US" sz="1200" dirty="0">
                        <a:latin typeface="+mn-ea"/>
                        <a:ea typeface="+mn-ea"/>
                      </a:endParaRPr>
                    </a:p>
                  </a:txBody>
                  <a:tcPr marL="99060" marR="99060" marT="36000" marB="36000" anchor="ctr"/>
                </a:tc>
                <a:extLst>
                  <a:ext uri="{0D108BD9-81ED-4DB2-BD59-A6C34878D82A}">
                    <a16:rowId xmlns="" xmlns:a16="http://schemas.microsoft.com/office/drawing/2014/main" val="10000"/>
                  </a:ext>
                </a:extLst>
              </a:tr>
              <a:tr h="230338">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Ｃ</a:t>
                      </a:r>
                      <a:r>
                        <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rPr>
                        <a:t>18</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9060" marR="99060" marT="36000" marB="3600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u="none" strike="noStrike" dirty="0">
                          <a:solidFill>
                            <a:schemeClr val="tx1"/>
                          </a:solidFill>
                          <a:effectLst/>
                          <a:latin typeface="ＭＳ Ｐゴシック" panose="020B0600070205080204" pitchFamily="50" charset="-128"/>
                          <a:ea typeface="ＭＳ Ｐゴシック" panose="020B0600070205080204" pitchFamily="50" charset="-128"/>
                        </a:rPr>
                        <a:t>開腹手術（</a:t>
                      </a:r>
                      <a:r>
                        <a:rPr lang="ja-JP" altLang="en-US" sz="1100" b="0" u="none" strike="noStrike" dirty="0">
                          <a:solidFill>
                            <a:schemeClr val="tx1"/>
                          </a:solidFill>
                          <a:effectLst/>
                          <a:latin typeface="ＭＳ Ｐゴシック" panose="020B0600070205080204" pitchFamily="50" charset="-128"/>
                          <a:ea typeface="ＭＳ Ｐゴシック" panose="020B0600070205080204" pitchFamily="50" charset="-128"/>
                        </a:rPr>
                        <a:t>５</a:t>
                      </a:r>
                      <a:r>
                        <a:rPr lang="zh-TW" altLang="en-US" sz="1100" b="0" u="none" strike="noStrike" dirty="0">
                          <a:solidFill>
                            <a:schemeClr val="tx1"/>
                          </a:solidFill>
                          <a:effectLst/>
                          <a:latin typeface="ＭＳ Ｐゴシック" panose="020B0600070205080204" pitchFamily="50" charset="-128"/>
                          <a:ea typeface="ＭＳ Ｐゴシック" panose="020B0600070205080204" pitchFamily="50" charset="-128"/>
                        </a:rPr>
                        <a:t>日間）</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9060" marR="99060" marT="36000" marB="3600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34" name="表 33"/>
          <p:cNvGraphicFramePr>
            <a:graphicFrameLocks noGrp="1"/>
          </p:cNvGraphicFramePr>
          <p:nvPr>
            <p:extLst/>
          </p:nvPr>
        </p:nvGraphicFramePr>
        <p:xfrm>
          <a:off x="5313040" y="1418903"/>
          <a:ext cx="3057022" cy="484626"/>
        </p:xfrm>
        <a:graphic>
          <a:graphicData uri="http://schemas.openxmlformats.org/drawingml/2006/table">
            <a:tbl>
              <a:tblPr firstRow="1" bandRow="1">
                <a:tableStyleId>{9DCAF9ED-07DC-4A11-8D7F-57B35C25682E}</a:tableStyleId>
              </a:tblPr>
              <a:tblGrid>
                <a:gridCol w="504847">
                  <a:extLst>
                    <a:ext uri="{9D8B030D-6E8A-4147-A177-3AD203B41FA5}">
                      <a16:colId xmlns="" xmlns:a16="http://schemas.microsoft.com/office/drawing/2014/main" val="20001"/>
                    </a:ext>
                  </a:extLst>
                </a:gridCol>
                <a:gridCol w="2552175">
                  <a:extLst>
                    <a:ext uri="{9D8B030D-6E8A-4147-A177-3AD203B41FA5}">
                      <a16:colId xmlns="" xmlns:a16="http://schemas.microsoft.com/office/drawing/2014/main" val="20000"/>
                    </a:ext>
                  </a:extLst>
                </a:gridCol>
              </a:tblGrid>
              <a:tr h="244986">
                <a:tc gridSpan="2">
                  <a:txBody>
                    <a:bodyPr/>
                    <a:lstStyle/>
                    <a:p>
                      <a:pPr algn="ctr"/>
                      <a:r>
                        <a:rPr kumimoji="1" lang="ja-JP" altLang="en-US" sz="1100" dirty="0">
                          <a:latin typeface="+mn-lt"/>
                          <a:ea typeface="+mn-ea"/>
                        </a:rPr>
                        <a:t>改定後</a:t>
                      </a:r>
                      <a:endParaRPr kumimoji="1" lang="ja-JP" altLang="en-US" sz="1100" dirty="0">
                        <a:latin typeface="+mn-ea"/>
                        <a:ea typeface="+mn-ea"/>
                      </a:endParaRPr>
                    </a:p>
                  </a:txBody>
                  <a:tcPr marL="99060" marR="99060" marT="36000" marB="36000" anchor="ctr"/>
                </a:tc>
                <a:tc hMerge="1">
                  <a:txBody>
                    <a:bodyPr/>
                    <a:lstStyle/>
                    <a:p>
                      <a:pPr algn="ctr"/>
                      <a:endParaRPr kumimoji="1" lang="ja-JP" altLang="en-US" sz="1200" dirty="0">
                        <a:latin typeface="+mn-ea"/>
                        <a:ea typeface="+mn-ea"/>
                      </a:endParaRPr>
                    </a:p>
                  </a:txBody>
                  <a:tcPr marL="99060" marR="99060" marT="36000" marB="36000" anchor="ctr"/>
                </a:tc>
                <a:extLst>
                  <a:ext uri="{0D108BD9-81ED-4DB2-BD59-A6C34878D82A}">
                    <a16:rowId xmlns="" xmlns:a16="http://schemas.microsoft.com/office/drawing/2014/main" val="10000"/>
                  </a:ext>
                </a:extLst>
              </a:tr>
              <a:tr h="230338">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Ｃ</a:t>
                      </a:r>
                      <a:r>
                        <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rPr>
                        <a:t>18</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9060" marR="99060" marT="36000" marB="36000" horzOverflow="overflow"/>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u="none" strike="noStrike" dirty="0">
                          <a:solidFill>
                            <a:schemeClr val="tx1"/>
                          </a:solidFill>
                          <a:effectLst/>
                          <a:latin typeface="ＭＳ Ｐゴシック" panose="020B0600070205080204" pitchFamily="50" charset="-128"/>
                          <a:ea typeface="ＭＳ Ｐゴシック" panose="020B0600070205080204" pitchFamily="50" charset="-128"/>
                        </a:rPr>
                        <a:t>開腹手術（</a:t>
                      </a:r>
                      <a:r>
                        <a:rPr lang="ja-JP" altLang="en-US" sz="1100" b="1" u="sng" strike="noStrike" dirty="0">
                          <a:solidFill>
                            <a:srgbClr val="0070C0"/>
                          </a:solidFill>
                          <a:effectLst/>
                          <a:latin typeface="ＭＳ Ｐゴシック" panose="020B0600070205080204" pitchFamily="50" charset="-128"/>
                          <a:ea typeface="ＭＳ Ｐゴシック" panose="020B0600070205080204" pitchFamily="50" charset="-128"/>
                        </a:rPr>
                        <a:t>４</a:t>
                      </a:r>
                      <a:r>
                        <a:rPr lang="zh-TW" altLang="en-US" sz="1100" b="0" u="none" strike="noStrike" dirty="0">
                          <a:solidFill>
                            <a:schemeClr val="tx1"/>
                          </a:solidFill>
                          <a:effectLst/>
                          <a:latin typeface="ＭＳ Ｐゴシック" panose="020B0600070205080204" pitchFamily="50" charset="-128"/>
                          <a:ea typeface="ＭＳ Ｐゴシック" panose="020B0600070205080204" pitchFamily="50" charset="-128"/>
                        </a:rPr>
                        <a:t>日間）</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9060" marR="99060" marT="36000" marB="36000" horzOverflow="overflow"/>
                </a:tc>
                <a:extLst>
                  <a:ext uri="{0D108BD9-81ED-4DB2-BD59-A6C34878D82A}">
                    <a16:rowId xmlns="" xmlns:a16="http://schemas.microsoft.com/office/drawing/2014/main" val="10001"/>
                  </a:ext>
                </a:extLst>
              </a:tr>
            </a:tbl>
          </a:graphicData>
        </a:graphic>
      </p:graphicFrame>
      <p:sp>
        <p:nvSpPr>
          <p:cNvPr id="35" name="右矢印 34"/>
          <p:cNvSpPr/>
          <p:nvPr/>
        </p:nvSpPr>
        <p:spPr>
          <a:xfrm>
            <a:off x="4378030" y="1435332"/>
            <a:ext cx="484242" cy="504056"/>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36" name="テキスト ボックス 35"/>
          <p:cNvSpPr txBox="1"/>
          <p:nvPr/>
        </p:nvSpPr>
        <p:spPr>
          <a:xfrm>
            <a:off x="144462" y="4096283"/>
            <a:ext cx="7784756" cy="338554"/>
          </a:xfrm>
          <a:prstGeom prst="rect">
            <a:avLst/>
          </a:prstGeom>
          <a:noFill/>
        </p:spPr>
        <p:txBody>
          <a:bodyPr wrap="square" rtlCol="0">
            <a:spAutoFit/>
          </a:bodyPr>
          <a:lstStyle/>
          <a:p>
            <a:pPr marL="285750" indent="-285750">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基準等の変更に伴い、該当患者割合及び届出に係る経過措置を設ける。</a:t>
            </a:r>
            <a:endParaRPr lang="ja-JP" altLang="en-US" sz="1600" dirty="0">
              <a:solidFill>
                <a:prstClr val="black"/>
              </a:solidFill>
            </a:endParaRPr>
          </a:p>
        </p:txBody>
      </p:sp>
      <p:graphicFrame>
        <p:nvGraphicFramePr>
          <p:cNvPr id="37" name="コンテンツ プレースホルダー 5"/>
          <p:cNvGraphicFramePr>
            <a:graphicFrameLocks/>
          </p:cNvGraphicFramePr>
          <p:nvPr>
            <p:extLst/>
          </p:nvPr>
        </p:nvGraphicFramePr>
        <p:xfrm>
          <a:off x="331941" y="4472280"/>
          <a:ext cx="9382089" cy="2148896"/>
        </p:xfrm>
        <a:graphic>
          <a:graphicData uri="http://schemas.openxmlformats.org/drawingml/2006/table">
            <a:tbl>
              <a:tblPr firstRow="1" bandRow="1">
                <a:tableStyleId>{B301B821-A1FF-4177-AEE7-76D212191A09}</a:tableStyleId>
              </a:tblPr>
              <a:tblGrid>
                <a:gridCol w="1236686">
                  <a:extLst>
                    <a:ext uri="{9D8B030D-6E8A-4147-A177-3AD203B41FA5}">
                      <a16:colId xmlns="" xmlns:a16="http://schemas.microsoft.com/office/drawing/2014/main" val="20000"/>
                    </a:ext>
                  </a:extLst>
                </a:gridCol>
                <a:gridCol w="3384000">
                  <a:extLst>
                    <a:ext uri="{9D8B030D-6E8A-4147-A177-3AD203B41FA5}">
                      <a16:colId xmlns="" xmlns:a16="http://schemas.microsoft.com/office/drawing/2014/main" val="20001"/>
                    </a:ext>
                  </a:extLst>
                </a:gridCol>
                <a:gridCol w="4761403">
                  <a:extLst>
                    <a:ext uri="{9D8B030D-6E8A-4147-A177-3AD203B41FA5}">
                      <a16:colId xmlns="" xmlns:a16="http://schemas.microsoft.com/office/drawing/2014/main" val="20002"/>
                    </a:ext>
                  </a:extLst>
                </a:gridCol>
              </a:tblGrid>
              <a:tr h="218557">
                <a:tc>
                  <a:txBody>
                    <a:bodyPr/>
                    <a:lstStyle/>
                    <a:p>
                      <a:pPr algn="ctr" fontAlgn="ctr">
                        <a:lnSpc>
                          <a:spcPts val="1200"/>
                        </a:lnSpc>
                      </a:pPr>
                      <a:r>
                        <a:rPr lang="ja-JP" altLang="en-US" sz="1100" b="1" i="0" u="none" strike="noStrike" spc="-100" baseline="0" dirty="0">
                          <a:solidFill>
                            <a:schemeClr val="bg1"/>
                          </a:solidFill>
                          <a:effectLst/>
                          <a:latin typeface="ＭＳ ゴシック" panose="020B0609070205080204" pitchFamily="49" charset="-128"/>
                          <a:ea typeface="ＭＳ ゴシック" panose="020B0609070205080204" pitchFamily="49" charset="-128"/>
                        </a:rPr>
                        <a:t>要件</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lnSpc>
                          <a:spcPts val="1200"/>
                        </a:lnSpc>
                      </a:pPr>
                      <a:r>
                        <a:rPr lang="ja-JP" altLang="en-US" sz="1100" u="none" strike="noStrike" spc="-100" baseline="0" dirty="0">
                          <a:effectLst/>
                          <a:latin typeface="ＭＳ ゴシック" panose="020B0609070205080204" pitchFamily="49" charset="-128"/>
                          <a:ea typeface="ＭＳ ゴシック" panose="020B0609070205080204" pitchFamily="49" charset="-128"/>
                        </a:rPr>
                        <a:t>現行の対象病棟　</a:t>
                      </a: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lnSpc>
                          <a:spcPts val="1200"/>
                        </a:lnSpc>
                      </a:pPr>
                      <a:r>
                        <a:rPr lang="ja-JP" altLang="en-US" sz="1100" u="none" strike="noStrike" spc="-100" baseline="0" dirty="0">
                          <a:effectLst/>
                          <a:latin typeface="ＭＳ ゴシック" panose="020B0609070205080204" pitchFamily="49" charset="-128"/>
                          <a:ea typeface="ＭＳ ゴシック" panose="020B0609070205080204" pitchFamily="49" charset="-128"/>
                        </a:rPr>
                        <a:t>経過措置</a:t>
                      </a: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752472">
                <a:tc>
                  <a:txBody>
                    <a:bodyPr/>
                    <a:lstStyle/>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施設基準</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200"/>
                        </a:lnSpc>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病棟群単位の届出病棟、</a:t>
                      </a:r>
                      <a:endPar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200"/>
                        </a:lnSpc>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許可病床数</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200</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床未満の一般病棟７対１入院基本料の病棟  　</a:t>
                      </a:r>
                      <a:endPar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200"/>
                        </a:lnSpc>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で、重症度、医療・看護必要度の該当患者割合が２３％以上２５％未満の病棟</a:t>
                      </a:r>
                      <a:endPar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36000" marR="36000" marT="10800"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平成</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30</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年３月</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31</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日に、当該入院料等を算定している病棟については、平成</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30</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年９月</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30</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日までの間は、急性期一般入院料２の施設基準を満たしているものとする。</a:t>
                      </a:r>
                    </a:p>
                  </a:txBody>
                  <a:tcPr marL="90000" marR="10800" marT="90000"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579593">
                <a:tc rowSpan="2">
                  <a:txBody>
                    <a:bodyPr/>
                    <a:lstStyle/>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急性期一般入院料２及び３の届出要件</a:t>
                      </a:r>
                    </a:p>
                  </a:txBody>
                  <a:tcPr marL="36000" marR="10800" marT="36000"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200"/>
                        </a:lnSpc>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許可病床数</a:t>
                      </a:r>
                      <a:r>
                        <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200</a:t>
                      </a: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床未満の一般病棟７対１入院基本料</a:t>
                      </a:r>
                      <a:endPar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612000" algn="l"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平成</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30</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年３月</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31</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日に、当該入院料等を届出している病棟については、平成</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32</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年３月</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31</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日までの間は、一般病棟用の重症度、医療・看護必要度</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Ⅰ</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を用いて評価しても差し支えない。</a:t>
                      </a:r>
                    </a:p>
                  </a:txBody>
                  <a:tcPr marL="90000" marR="18000" marT="36000"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598274">
                <a:tc vMerge="1">
                  <a:txBody>
                    <a:bodyPr/>
                    <a:lstStyle/>
                    <a:p>
                      <a:pPr marL="0" marR="0" indent="0" algn="ctr" defTabSz="914400" rtl="0" eaLnBrk="1" fontAlgn="ctr" latinLnBrk="0" hangingPunct="1">
                        <a:lnSpc>
                          <a:spcPts val="1200"/>
                        </a:lnSpc>
                        <a:spcBef>
                          <a:spcPts val="0"/>
                        </a:spcBef>
                        <a:spcAft>
                          <a:spcPts val="0"/>
                        </a:spcAft>
                        <a:buClrTx/>
                        <a:buSzTx/>
                        <a:buFontTx/>
                        <a:buNone/>
                        <a:tabLst/>
                        <a:defRPr/>
                      </a:pP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200"/>
                        </a:lnSpc>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一般病棟７対１入院基本料、病棟群単位の届出病棟</a:t>
                      </a:r>
                      <a:endPar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36000" marR="10800" marT="10800"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612000" algn="l"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平成</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30</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年３月</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31</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日に、当該入院料等を届出している病棟については、平成</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32</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年３月</a:t>
                      </a:r>
                      <a:r>
                        <a:rPr lang="en-US" altLang="ja-JP"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31</a:t>
                      </a: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日までの間は、</a:t>
                      </a:r>
                      <a:r>
                        <a:rPr lang="ja-JP" altLang="en-US" sz="1100" b="0" i="0" u="none" strike="noStrike" baseline="0" dirty="0">
                          <a:solidFill>
                            <a:srgbClr val="000000"/>
                          </a:solidFill>
                          <a:effectLst/>
                          <a:latin typeface="ＭＳ Ｐゴシック" panose="020B0600070205080204" pitchFamily="50" charset="-128"/>
                          <a:ea typeface="+mn-ea"/>
                        </a:rPr>
                        <a:t>継続３か月以上の急性期一般入院料１又は急性期入院料１・２の算定に係る要件を満たしているものとする。</a:t>
                      </a:r>
                    </a:p>
                  </a:txBody>
                  <a:tcPr marL="90000" marR="54000" marT="36000"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bl>
          </a:graphicData>
        </a:graphic>
      </p:graphicFrame>
      <p:sp>
        <p:nvSpPr>
          <p:cNvPr id="38" name="テキスト ボックス 37"/>
          <p:cNvSpPr txBox="1"/>
          <p:nvPr/>
        </p:nvSpPr>
        <p:spPr>
          <a:xfrm>
            <a:off x="6869052" y="3737745"/>
            <a:ext cx="2332420" cy="400110"/>
          </a:xfrm>
          <a:prstGeom prst="rect">
            <a:avLst/>
          </a:prstGeom>
          <a:noFill/>
        </p:spPr>
        <p:txBody>
          <a:bodyPr wrap="square" rtlCol="0" anchor="ctr">
            <a:spAutoFit/>
          </a:bodyPr>
          <a:lstStyle/>
          <a:p>
            <a:pPr>
              <a:defRPr/>
            </a:pPr>
            <a:r>
              <a:rPr lang="en-US" altLang="ja-JP" sz="1000" dirty="0">
                <a:solidFill>
                  <a:prstClr val="black"/>
                </a:solidFill>
                <a:latin typeface="ＭＳ Ｐゴシック" panose="020B0600070205080204" pitchFamily="50" charset="-128"/>
              </a:rPr>
              <a:t>※</a:t>
            </a:r>
            <a:r>
              <a:rPr lang="ja-JP" altLang="en-US" sz="1000" dirty="0">
                <a:solidFill>
                  <a:prstClr val="black"/>
                </a:solidFill>
                <a:latin typeface="ＭＳ Ｐゴシック" panose="020B0600070205080204" pitchFamily="50" charset="-128"/>
              </a:rPr>
              <a:t>　Ｂ</a:t>
            </a:r>
            <a:r>
              <a:rPr lang="en-US" altLang="ja-JP" sz="1000" dirty="0">
                <a:solidFill>
                  <a:prstClr val="black"/>
                </a:solidFill>
                <a:latin typeface="ＭＳ Ｐゴシック" panose="020B0600070205080204" pitchFamily="50" charset="-128"/>
              </a:rPr>
              <a:t>14</a:t>
            </a:r>
            <a:r>
              <a:rPr lang="ja-JP" altLang="en-US" sz="1000" dirty="0">
                <a:solidFill>
                  <a:prstClr val="black"/>
                </a:solidFill>
                <a:latin typeface="ＭＳ Ｐゴシック" panose="020B0600070205080204" pitchFamily="50" charset="-128"/>
              </a:rPr>
              <a:t>･･診療・療養上の指示が通じる</a:t>
            </a:r>
            <a:endParaRPr lang="en-US" altLang="ja-JP" sz="1000" dirty="0">
              <a:solidFill>
                <a:prstClr val="black"/>
              </a:solidFill>
              <a:latin typeface="ＭＳ Ｐゴシック" panose="020B0600070205080204" pitchFamily="50" charset="-128"/>
            </a:endParaRPr>
          </a:p>
          <a:p>
            <a:pPr>
              <a:defRPr/>
            </a:pPr>
            <a:r>
              <a:rPr lang="ja-JP" altLang="en-US" sz="1000" dirty="0">
                <a:solidFill>
                  <a:prstClr val="black"/>
                </a:solidFill>
                <a:latin typeface="ＭＳ Ｐゴシック" panose="020B0600070205080204" pitchFamily="50" charset="-128"/>
              </a:rPr>
              <a:t>　　 Ｂ</a:t>
            </a:r>
            <a:r>
              <a:rPr lang="en-US" altLang="ja-JP" sz="1000" dirty="0">
                <a:solidFill>
                  <a:prstClr val="black"/>
                </a:solidFill>
                <a:latin typeface="ＭＳ Ｐゴシック" panose="020B0600070205080204" pitchFamily="50" charset="-128"/>
              </a:rPr>
              <a:t>15</a:t>
            </a:r>
            <a:r>
              <a:rPr lang="ja-JP" altLang="en-US" sz="1000" dirty="0">
                <a:solidFill>
                  <a:prstClr val="black"/>
                </a:solidFill>
                <a:latin typeface="ＭＳ Ｐゴシック" panose="020B0600070205080204" pitchFamily="50" charset="-128"/>
              </a:rPr>
              <a:t>・・危険行動</a:t>
            </a:r>
          </a:p>
        </p:txBody>
      </p:sp>
      <p:sp>
        <p:nvSpPr>
          <p:cNvPr id="19"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1" name="Rectangle 36"/>
          <p:cNvSpPr>
            <a:spLocks noChangeArrowheads="1"/>
          </p:cNvSpPr>
          <p:nvPr/>
        </p:nvSpPr>
        <p:spPr bwMode="auto">
          <a:xfrm>
            <a:off x="87711" y="502545"/>
            <a:ext cx="6953522"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　一般病棟用の重症度、医療・看護必要度の判定基準見直し</a:t>
            </a:r>
          </a:p>
        </p:txBody>
      </p:sp>
      <p:sp>
        <p:nvSpPr>
          <p:cNvPr id="2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6" name="テキスト ボックス 15"/>
          <p:cNvSpPr txBox="1"/>
          <p:nvPr/>
        </p:nvSpPr>
        <p:spPr>
          <a:xfrm>
            <a:off x="7145926" y="577439"/>
            <a:ext cx="122413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1076-1081</a:t>
            </a:r>
          </a:p>
        </p:txBody>
      </p:sp>
    </p:spTree>
    <p:extLst>
      <p:ext uri="{BB962C8B-B14F-4D97-AF65-F5344CB8AC3E}">
        <p14:creationId xmlns:p14="http://schemas.microsoft.com/office/powerpoint/2010/main" val="37526306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5417917" y="4348781"/>
          <a:ext cx="4393471" cy="2210640"/>
        </p:xfrm>
        <a:graphic>
          <a:graphicData uri="http://schemas.openxmlformats.org/drawingml/2006/table">
            <a:tbl>
              <a:tblPr>
                <a:tableStyleId>{5C22544A-7EE6-4342-B048-85BDC9FD1C3A}</a:tableStyleId>
              </a:tblPr>
              <a:tblGrid>
                <a:gridCol w="1706784">
                  <a:extLst>
                    <a:ext uri="{9D8B030D-6E8A-4147-A177-3AD203B41FA5}">
                      <a16:colId xmlns="" xmlns:a16="http://schemas.microsoft.com/office/drawing/2014/main" val="20000"/>
                    </a:ext>
                  </a:extLst>
                </a:gridCol>
                <a:gridCol w="2686687">
                  <a:extLst>
                    <a:ext uri="{9D8B030D-6E8A-4147-A177-3AD203B41FA5}">
                      <a16:colId xmlns="" xmlns:a16="http://schemas.microsoft.com/office/drawing/2014/main" val="20001"/>
                    </a:ext>
                  </a:extLst>
                </a:gridCol>
              </a:tblGrid>
              <a:tr h="332594">
                <a:tc>
                  <a:txBody>
                    <a:bodyPr/>
                    <a:lstStyle/>
                    <a:p>
                      <a:pPr algn="ctr" fontAlgn="ctr"/>
                      <a:r>
                        <a:rPr lang="ja-JP" altLang="en-US" sz="1000" b="1" u="none" strike="noStrike" dirty="0">
                          <a:solidFill>
                            <a:schemeClr val="bg1"/>
                          </a:solidFill>
                          <a:effectLst/>
                        </a:rPr>
                        <a:t>対象入院料・加算</a:t>
                      </a:r>
                      <a:endParaRPr lang="ja-JP" altLang="en-US" sz="1000" b="1" i="0" u="none" strike="noStrike" dirty="0">
                        <a:solidFill>
                          <a:schemeClr val="bg1"/>
                        </a:solidFill>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50000"/>
                      </a:schemeClr>
                    </a:solidFill>
                  </a:tcPr>
                </a:tc>
                <a:tc>
                  <a:txBody>
                    <a:bodyPr/>
                    <a:lstStyle/>
                    <a:p>
                      <a:pPr algn="ctr" fontAlgn="ctr"/>
                      <a:r>
                        <a:rPr lang="ja-JP" altLang="en-US" sz="1000" b="1" u="none" strike="noStrike" dirty="0">
                          <a:solidFill>
                            <a:schemeClr val="bg1"/>
                          </a:solidFill>
                          <a:effectLst/>
                        </a:rPr>
                        <a:t>基準</a:t>
                      </a:r>
                      <a:endParaRPr lang="ja-JP" altLang="en-US" sz="1000" b="1" i="0" u="none" strike="noStrike" dirty="0">
                        <a:solidFill>
                          <a:schemeClr val="bg1"/>
                        </a:solidFill>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50000"/>
                      </a:schemeClr>
                    </a:solidFill>
                  </a:tcPr>
                </a:tc>
                <a:extLst>
                  <a:ext uri="{0D108BD9-81ED-4DB2-BD59-A6C34878D82A}">
                    <a16:rowId xmlns="" xmlns:a16="http://schemas.microsoft.com/office/drawing/2014/main" val="10000"/>
                  </a:ext>
                </a:extLst>
              </a:tr>
              <a:tr h="480150">
                <a:tc>
                  <a:txBody>
                    <a:bodyPr/>
                    <a:lstStyle/>
                    <a:p>
                      <a:pPr algn="ctr" fontAlgn="ctr"/>
                      <a:r>
                        <a:rPr lang="ja-JP" altLang="en-US" sz="1000" u="none" strike="noStrike" dirty="0">
                          <a:effectLst/>
                        </a:rPr>
                        <a:t>一般病棟用の</a:t>
                      </a:r>
                      <a:endParaRPr lang="en-US" altLang="ja-JP" sz="1000" u="none" strike="noStrike" dirty="0">
                        <a:effectLst/>
                      </a:endParaRPr>
                    </a:p>
                    <a:p>
                      <a:pPr algn="ctr" fontAlgn="ctr"/>
                      <a:r>
                        <a:rPr lang="ja-JP" altLang="en-US" sz="1000" u="none" strike="noStrike" dirty="0">
                          <a:effectLst/>
                        </a:rPr>
                        <a:t>重症度、医療・看護必要度</a:t>
                      </a:r>
                      <a:endParaRPr lang="ja-JP" altLang="en-US" sz="1000" b="0" i="0" u="none" strike="noStrike" dirty="0">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95000"/>
                      </a:schemeClr>
                    </a:solidFill>
                  </a:tcPr>
                </a:tc>
                <a:tc>
                  <a:txBody>
                    <a:bodyPr/>
                    <a:lstStyle/>
                    <a:p>
                      <a:pPr algn="l" fontAlgn="ctr"/>
                      <a:r>
                        <a:rPr lang="ja-JP" altLang="en-US" sz="1000" b="0" u="none" strike="noStrike" dirty="0">
                          <a:solidFill>
                            <a:schemeClr val="tx1"/>
                          </a:solidFill>
                          <a:effectLst/>
                        </a:rPr>
                        <a:t>・Ａ得点２点以上かつＢ得点３点以上</a:t>
                      </a:r>
                      <a:endParaRPr lang="en-US" altLang="ja-JP" sz="1000" b="0" u="none" strike="noStrike" dirty="0">
                        <a:solidFill>
                          <a:schemeClr val="tx1"/>
                        </a:solidFill>
                        <a:effectLst/>
                      </a:endParaRPr>
                    </a:p>
                    <a:p>
                      <a:pPr marL="85725" indent="-85725" algn="l" fontAlgn="ctr"/>
                      <a:r>
                        <a:rPr lang="ja-JP" altLang="en-US" sz="1000" b="0" u="none" strike="noStrike" dirty="0">
                          <a:solidFill>
                            <a:srgbClr val="0070C0"/>
                          </a:solidFill>
                          <a:effectLst/>
                        </a:rPr>
                        <a:t>・</a:t>
                      </a:r>
                      <a:r>
                        <a:rPr lang="ja-JP" altLang="en-US" sz="1000" b="1" u="sng" strike="noStrike" dirty="0">
                          <a:solidFill>
                            <a:srgbClr val="0070C0"/>
                          </a:solidFill>
                          <a:effectLst/>
                        </a:rPr>
                        <a:t>「</a:t>
                      </a:r>
                      <a:r>
                        <a:rPr lang="ja-JP" altLang="en-US" sz="1000" b="1" u="sng" strike="noStrike" dirty="0">
                          <a:solidFill>
                            <a:srgbClr val="0070C0"/>
                          </a:solidFill>
                          <a:effectLst/>
                          <a:latin typeface="+mn-ea"/>
                          <a:ea typeface="+mn-ea"/>
                        </a:rPr>
                        <a:t>Ｂ</a:t>
                      </a:r>
                      <a:r>
                        <a:rPr lang="en-US" altLang="ja-JP" sz="1000" b="1" u="sng" strike="noStrike" dirty="0">
                          <a:solidFill>
                            <a:srgbClr val="0070C0"/>
                          </a:solidFill>
                          <a:effectLst/>
                          <a:latin typeface="+mn-ea"/>
                          <a:ea typeface="+mn-ea"/>
                        </a:rPr>
                        <a:t>14</a:t>
                      </a:r>
                      <a:r>
                        <a:rPr lang="ja-JP" altLang="en-US" sz="1000" b="1" u="sng" strike="noStrike" dirty="0">
                          <a:solidFill>
                            <a:srgbClr val="0070C0"/>
                          </a:solidFill>
                          <a:effectLst/>
                          <a:latin typeface="+mn-ea"/>
                          <a:ea typeface="+mn-ea"/>
                        </a:rPr>
                        <a:t>」又は「Ｂ</a:t>
                      </a:r>
                      <a:r>
                        <a:rPr lang="en-US" altLang="ja-JP" sz="1000" b="1" u="sng" strike="noStrike" dirty="0">
                          <a:solidFill>
                            <a:srgbClr val="0070C0"/>
                          </a:solidFill>
                          <a:effectLst/>
                          <a:latin typeface="+mn-ea"/>
                          <a:ea typeface="+mn-ea"/>
                        </a:rPr>
                        <a:t>15</a:t>
                      </a:r>
                      <a:r>
                        <a:rPr lang="ja-JP" altLang="en-US" sz="1000" b="1" u="sng" strike="noStrike" dirty="0">
                          <a:solidFill>
                            <a:srgbClr val="0070C0"/>
                          </a:solidFill>
                          <a:effectLst/>
                          <a:latin typeface="+mn-ea"/>
                          <a:ea typeface="+mn-ea"/>
                        </a:rPr>
                        <a:t>」に</a:t>
                      </a:r>
                      <a:r>
                        <a:rPr lang="ja-JP" altLang="en-US" sz="1000" b="1" u="sng" strike="noStrike" dirty="0">
                          <a:solidFill>
                            <a:srgbClr val="0070C0"/>
                          </a:solidFill>
                          <a:effectLst/>
                        </a:rPr>
                        <a:t>該当する患者であって、Ａ得点が１点以上かつＢ得点が３点以上</a:t>
                      </a:r>
                      <a:endParaRPr lang="en-US" altLang="ja-JP" sz="1000" b="1" u="sng" strike="noStrike" dirty="0">
                        <a:solidFill>
                          <a:srgbClr val="0070C0"/>
                        </a:solidFill>
                        <a:effectLst/>
                      </a:endParaRPr>
                    </a:p>
                    <a:p>
                      <a:pPr marL="85725" indent="-85725" algn="l" fontAlgn="ctr"/>
                      <a:r>
                        <a:rPr lang="ja-JP" altLang="en-US" sz="1000" b="0" u="none" strike="noStrike" dirty="0">
                          <a:solidFill>
                            <a:schemeClr val="tx1"/>
                          </a:solidFill>
                          <a:effectLst/>
                        </a:rPr>
                        <a:t>・Ａ得点３点以上</a:t>
                      </a:r>
                      <a:endParaRPr lang="en-US" altLang="ja-JP" sz="1000" b="0" u="none" strike="noStrike" dirty="0">
                        <a:solidFill>
                          <a:schemeClr val="tx1"/>
                        </a:solidFill>
                        <a:effectLst/>
                      </a:endParaRPr>
                    </a:p>
                    <a:p>
                      <a:pPr marL="85725" indent="-85725" algn="l" fontAlgn="ctr"/>
                      <a:r>
                        <a:rPr lang="ja-JP" altLang="en-US" sz="1000" b="0" u="none" strike="noStrike" dirty="0">
                          <a:solidFill>
                            <a:schemeClr val="tx1"/>
                          </a:solidFill>
                          <a:effectLst/>
                        </a:rPr>
                        <a:t>・Ｃ得点１点以上</a:t>
                      </a:r>
                      <a:endParaRPr lang="ja-JP" altLang="en-US" sz="10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95000"/>
                      </a:schemeClr>
                    </a:solidFill>
                  </a:tcPr>
                </a:tc>
                <a:extLst>
                  <a:ext uri="{0D108BD9-81ED-4DB2-BD59-A6C34878D82A}">
                    <a16:rowId xmlns="" xmlns:a16="http://schemas.microsoft.com/office/drawing/2014/main" val="10001"/>
                  </a:ext>
                </a:extLst>
              </a:tr>
              <a:tr h="640996">
                <a:tc>
                  <a:txBody>
                    <a:bodyPr/>
                    <a:lstStyle/>
                    <a:p>
                      <a:pPr algn="ctr" fontAlgn="ctr"/>
                      <a:r>
                        <a:rPr lang="ja-JP" altLang="en-US" sz="1000" u="none" strike="noStrike" dirty="0">
                          <a:effectLst/>
                        </a:rPr>
                        <a:t>総合入院体制加算</a:t>
                      </a:r>
                      <a:endParaRPr lang="ja-JP" altLang="en-US" sz="1000" b="0" i="0" u="none" strike="noStrike" dirty="0">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85000"/>
                      </a:schemeClr>
                    </a:solidFill>
                  </a:tcPr>
                </a:tc>
                <a:tc>
                  <a:txBody>
                    <a:bodyPr/>
                    <a:lstStyle/>
                    <a:p>
                      <a:pPr algn="l" fontAlgn="ctr"/>
                      <a:r>
                        <a:rPr lang="ja-JP" altLang="en-US" sz="1000" b="0" u="none" strike="noStrike" dirty="0">
                          <a:solidFill>
                            <a:schemeClr val="tx1"/>
                          </a:solidFill>
                          <a:effectLst/>
                        </a:rPr>
                        <a:t>・</a:t>
                      </a:r>
                      <a:r>
                        <a:rPr lang="ja-JP" altLang="en-US" sz="1000" b="1" u="sng" strike="noStrike" dirty="0">
                          <a:solidFill>
                            <a:srgbClr val="0070C0"/>
                          </a:solidFill>
                          <a:effectLst/>
                        </a:rPr>
                        <a:t>「</a:t>
                      </a:r>
                      <a:r>
                        <a:rPr lang="ja-JP" altLang="en-US" sz="1000" b="1" u="sng" strike="noStrike" dirty="0">
                          <a:solidFill>
                            <a:srgbClr val="0070C0"/>
                          </a:solidFill>
                          <a:effectLst/>
                          <a:latin typeface="+mn-ea"/>
                          <a:ea typeface="+mn-ea"/>
                        </a:rPr>
                        <a:t>Ｂ</a:t>
                      </a:r>
                      <a:r>
                        <a:rPr lang="en-US" altLang="ja-JP" sz="1000" b="1" u="sng" strike="noStrike" dirty="0">
                          <a:solidFill>
                            <a:srgbClr val="0070C0"/>
                          </a:solidFill>
                          <a:effectLst/>
                          <a:latin typeface="+mn-ea"/>
                          <a:ea typeface="+mn-ea"/>
                        </a:rPr>
                        <a:t>14</a:t>
                      </a:r>
                      <a:r>
                        <a:rPr lang="ja-JP" altLang="en-US" sz="1000" b="1" u="sng" strike="noStrike" dirty="0">
                          <a:solidFill>
                            <a:srgbClr val="0070C0"/>
                          </a:solidFill>
                          <a:effectLst/>
                          <a:latin typeface="+mn-ea"/>
                          <a:ea typeface="+mn-ea"/>
                        </a:rPr>
                        <a:t>」又は「Ｂ</a:t>
                      </a:r>
                      <a:r>
                        <a:rPr lang="en-US" altLang="ja-JP" sz="1000" b="1" u="sng" strike="noStrike" dirty="0">
                          <a:solidFill>
                            <a:srgbClr val="0070C0"/>
                          </a:solidFill>
                          <a:effectLst/>
                          <a:latin typeface="+mn-ea"/>
                          <a:ea typeface="+mn-ea"/>
                        </a:rPr>
                        <a:t>15</a:t>
                      </a:r>
                      <a:r>
                        <a:rPr lang="ja-JP" altLang="en-US" sz="1000" b="1" u="sng" strike="noStrike" dirty="0">
                          <a:solidFill>
                            <a:srgbClr val="0070C0"/>
                          </a:solidFill>
                          <a:effectLst/>
                          <a:latin typeface="+mn-ea"/>
                          <a:ea typeface="+mn-ea"/>
                        </a:rPr>
                        <a:t>」に該</a:t>
                      </a:r>
                      <a:r>
                        <a:rPr lang="ja-JP" altLang="en-US" sz="1000" b="1" u="sng" strike="noStrike" dirty="0">
                          <a:solidFill>
                            <a:srgbClr val="0070C0"/>
                          </a:solidFill>
                          <a:effectLst/>
                        </a:rPr>
                        <a:t>当する患者であって、Ａ得点が１点以上かつＢ得点が３点以上</a:t>
                      </a:r>
                      <a:endParaRPr lang="en-US" altLang="ja-JP" sz="1000" b="1" u="sng" strike="noStrike" dirty="0">
                        <a:solidFill>
                          <a:srgbClr val="0070C0"/>
                        </a:solidFill>
                        <a:effectLst/>
                      </a:endParaRPr>
                    </a:p>
                    <a:p>
                      <a:pPr marL="85725" indent="-85725" algn="l" fontAlgn="ctr"/>
                      <a:r>
                        <a:rPr lang="ja-JP" altLang="en-US" sz="1000" b="0" u="none" strike="noStrike" dirty="0">
                          <a:solidFill>
                            <a:schemeClr val="tx1"/>
                          </a:solidFill>
                          <a:effectLst/>
                        </a:rPr>
                        <a:t>・Ａ得点２点以上</a:t>
                      </a:r>
                      <a:endParaRPr lang="en-US" altLang="ja-JP" sz="1000" b="0" u="none" strike="noStrike" dirty="0">
                        <a:solidFill>
                          <a:schemeClr val="tx1"/>
                        </a:solidFill>
                        <a:effectLst/>
                      </a:endParaRPr>
                    </a:p>
                    <a:p>
                      <a:pPr marL="85725" indent="-85725" algn="l" fontAlgn="ctr"/>
                      <a:r>
                        <a:rPr lang="ja-JP" altLang="en-US" sz="1000" b="0" u="none" strike="noStrike" dirty="0">
                          <a:solidFill>
                            <a:schemeClr val="tx1"/>
                          </a:solidFill>
                          <a:effectLst/>
                        </a:rPr>
                        <a:t>・Ｃ得点１点以上</a:t>
                      </a:r>
                      <a:endParaRPr lang="ja-JP" altLang="en-US" sz="10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85000"/>
                      </a:schemeClr>
                    </a:solidFill>
                  </a:tcPr>
                </a:tc>
                <a:extLst>
                  <a:ext uri="{0D108BD9-81ED-4DB2-BD59-A6C34878D82A}">
                    <a16:rowId xmlns="" xmlns:a16="http://schemas.microsoft.com/office/drawing/2014/main" val="10002"/>
                  </a:ext>
                </a:extLst>
              </a:tr>
              <a:tr h="332594">
                <a:tc>
                  <a:txBody>
                    <a:bodyPr/>
                    <a:lstStyle/>
                    <a:p>
                      <a:pPr algn="ctr" fontAlgn="ctr"/>
                      <a:r>
                        <a:rPr lang="ja-JP" altLang="en-US" sz="1000" u="none" strike="noStrike" dirty="0">
                          <a:effectLst/>
                        </a:rPr>
                        <a:t>　地域包括ケア病棟入院料</a:t>
                      </a:r>
                      <a:endParaRPr lang="en-US" altLang="ja-JP" sz="1000" u="none" strike="noStrike" dirty="0">
                        <a:effectLst/>
                      </a:endParaRPr>
                    </a:p>
                    <a:p>
                      <a:pPr algn="ctr" fontAlgn="ctr"/>
                      <a:r>
                        <a:rPr lang="ja-JP" altLang="en-US" sz="1000" u="none" strike="noStrike" dirty="0">
                          <a:effectLst/>
                        </a:rPr>
                        <a:t>（地域包括ケア入院医療管理料を算定する場合も含む）</a:t>
                      </a:r>
                      <a:endParaRPr lang="ja-JP" altLang="en-US" sz="1000" b="0" i="0" u="none" strike="noStrike" dirty="0">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95000"/>
                      </a:schemeClr>
                    </a:solidFill>
                  </a:tcPr>
                </a:tc>
                <a:tc>
                  <a:txBody>
                    <a:bodyPr/>
                    <a:lstStyle/>
                    <a:p>
                      <a:pPr algn="l" fontAlgn="ctr"/>
                      <a:r>
                        <a:rPr lang="ja-JP" altLang="en-US" sz="1000" b="0" u="none" strike="noStrike" dirty="0">
                          <a:solidFill>
                            <a:schemeClr val="tx1"/>
                          </a:solidFill>
                          <a:effectLst/>
                        </a:rPr>
                        <a:t>・Ａ得点１点以上</a:t>
                      </a:r>
                      <a:endParaRPr lang="en-US" altLang="ja-JP" sz="1000" b="0" u="none" strike="noStrike" dirty="0">
                        <a:solidFill>
                          <a:schemeClr val="tx1"/>
                        </a:solidFill>
                        <a:effectLst/>
                      </a:endParaRPr>
                    </a:p>
                    <a:p>
                      <a:pPr marL="85725" indent="-85725" algn="l" fontAlgn="ctr"/>
                      <a:r>
                        <a:rPr lang="ja-JP" altLang="en-US" sz="1000" b="0" u="none" strike="noStrike" dirty="0">
                          <a:solidFill>
                            <a:schemeClr val="tx1"/>
                          </a:solidFill>
                          <a:effectLst/>
                        </a:rPr>
                        <a:t>・Ｃ得点１点以上</a:t>
                      </a:r>
                      <a:endParaRPr lang="ja-JP" altLang="en-US" sz="1000" b="0" i="0" u="none" strike="noStrike" dirty="0">
                        <a:solidFill>
                          <a:schemeClr val="tx1"/>
                        </a:solidFill>
                        <a:effectLst/>
                        <a:latin typeface="ＭＳ 明朝" panose="02020609040205080304" pitchFamily="17" charset="-128"/>
                        <a:ea typeface="ＭＳ 明朝" panose="02020609040205080304" pitchFamily="17" charset="-128"/>
                      </a:endParaRPr>
                    </a:p>
                  </a:txBody>
                  <a:tcPr marL="8925" marR="8925" marT="8925" marB="0" anchor="ctr">
                    <a:solidFill>
                      <a:schemeClr val="bg1">
                        <a:lumMod val="95000"/>
                      </a:schemeClr>
                    </a:solidFill>
                  </a:tcPr>
                </a:tc>
                <a:extLst>
                  <a:ext uri="{0D108BD9-81ED-4DB2-BD59-A6C34878D82A}">
                    <a16:rowId xmlns="" xmlns:a16="http://schemas.microsoft.com/office/drawing/2014/main" val="10003"/>
                  </a:ext>
                </a:extLst>
              </a:tr>
            </a:tbl>
          </a:graphicData>
        </a:graphic>
      </p:graphicFrame>
      <p:sp>
        <p:nvSpPr>
          <p:cNvPr id="2053" name="Rectangle 37"/>
          <p:cNvSpPr>
            <a:spLocks noChangeArrowheads="1"/>
          </p:cNvSpPr>
          <p:nvPr/>
        </p:nvSpPr>
        <p:spPr bwMode="auto">
          <a:xfrm>
            <a:off x="160335" y="1040410"/>
            <a:ext cx="9745665" cy="5756441"/>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一般病棟用の重症度、医療・看護必要度に係る評価票</a:t>
            </a:r>
            <a:endParaRPr lang="en-US" altLang="ja-JP" sz="1600" dirty="0">
              <a:solidFill>
                <a:prstClr val="black"/>
              </a:solidFill>
              <a:latin typeface="ＭＳ Ｐゴシック" panose="020B0600070205080204" pitchFamily="50" charset="-128"/>
            </a:endParaRPr>
          </a:p>
        </p:txBody>
      </p:sp>
      <p:graphicFrame>
        <p:nvGraphicFramePr>
          <p:cNvPr id="2" name="表 1"/>
          <p:cNvGraphicFramePr>
            <a:graphicFrameLocks noGrp="1"/>
          </p:cNvGraphicFramePr>
          <p:nvPr>
            <p:extLst/>
          </p:nvPr>
        </p:nvGraphicFramePr>
        <p:xfrm>
          <a:off x="244219" y="1413621"/>
          <a:ext cx="4962096" cy="3565788"/>
        </p:xfrm>
        <a:graphic>
          <a:graphicData uri="http://schemas.openxmlformats.org/drawingml/2006/table">
            <a:tbl>
              <a:tblPr>
                <a:tableStyleId>{5C22544A-7EE6-4342-B048-85BDC9FD1C3A}</a:tableStyleId>
              </a:tblPr>
              <a:tblGrid>
                <a:gridCol w="271703">
                  <a:extLst>
                    <a:ext uri="{9D8B030D-6E8A-4147-A177-3AD203B41FA5}">
                      <a16:colId xmlns="" xmlns:a16="http://schemas.microsoft.com/office/drawing/2014/main" val="20000"/>
                    </a:ext>
                  </a:extLst>
                </a:gridCol>
                <a:gridCol w="2976921">
                  <a:extLst>
                    <a:ext uri="{9D8B030D-6E8A-4147-A177-3AD203B41FA5}">
                      <a16:colId xmlns="" xmlns:a16="http://schemas.microsoft.com/office/drawing/2014/main" val="20001"/>
                    </a:ext>
                  </a:extLst>
                </a:gridCol>
                <a:gridCol w="560173">
                  <a:extLst>
                    <a:ext uri="{9D8B030D-6E8A-4147-A177-3AD203B41FA5}">
                      <a16:colId xmlns="" xmlns:a16="http://schemas.microsoft.com/office/drawing/2014/main" val="20002"/>
                    </a:ext>
                  </a:extLst>
                </a:gridCol>
                <a:gridCol w="562524">
                  <a:extLst>
                    <a:ext uri="{9D8B030D-6E8A-4147-A177-3AD203B41FA5}">
                      <a16:colId xmlns="" xmlns:a16="http://schemas.microsoft.com/office/drawing/2014/main" val="20003"/>
                    </a:ext>
                  </a:extLst>
                </a:gridCol>
                <a:gridCol w="590775">
                  <a:extLst>
                    <a:ext uri="{9D8B030D-6E8A-4147-A177-3AD203B41FA5}">
                      <a16:colId xmlns="" xmlns:a16="http://schemas.microsoft.com/office/drawing/2014/main" val="20004"/>
                    </a:ext>
                  </a:extLst>
                </a:gridCol>
              </a:tblGrid>
              <a:tr h="258660">
                <a:tc>
                  <a:txBody>
                    <a:bodyPr/>
                    <a:lstStyle/>
                    <a:p>
                      <a:pPr algn="ctr" fontAlgn="ctr"/>
                      <a:r>
                        <a:rPr lang="en-US" sz="1050" b="0" u="none" strike="noStrike" dirty="0">
                          <a:solidFill>
                            <a:schemeClr val="bg1"/>
                          </a:solidFill>
                          <a:effectLst/>
                        </a:rPr>
                        <a:t>Ａ　</a:t>
                      </a:r>
                      <a:endParaRPr 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tc>
                  <a:txBody>
                    <a:bodyPr/>
                    <a:lstStyle/>
                    <a:p>
                      <a:pPr algn="l" fontAlgn="ctr"/>
                      <a:r>
                        <a:rPr lang="ja-JP" altLang="en-US" sz="1050" b="0" u="none" strike="noStrike" dirty="0">
                          <a:solidFill>
                            <a:schemeClr val="bg1"/>
                          </a:solidFill>
                          <a:effectLst/>
                        </a:rPr>
                        <a:t>モニタリング及び処置等</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tc>
                  <a:txBody>
                    <a:bodyPr/>
                    <a:lstStyle/>
                    <a:p>
                      <a:pPr algn="ctr" fontAlgn="ctr"/>
                      <a:r>
                        <a:rPr lang="ja-JP" altLang="en-US" sz="1050" b="0" u="none" strike="noStrike" dirty="0">
                          <a:solidFill>
                            <a:schemeClr val="bg1"/>
                          </a:solidFill>
                          <a:effectLst/>
                        </a:rPr>
                        <a:t>０点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tc>
                  <a:txBody>
                    <a:bodyPr/>
                    <a:lstStyle/>
                    <a:p>
                      <a:pPr algn="ctr" fontAlgn="ctr"/>
                      <a:r>
                        <a:rPr lang="ja-JP" altLang="en-US" sz="1050" b="0" u="none" strike="noStrike" dirty="0">
                          <a:solidFill>
                            <a:schemeClr val="bg1"/>
                          </a:solidFill>
                          <a:effectLst/>
                        </a:rPr>
                        <a:t>１点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tc>
                  <a:txBody>
                    <a:bodyPr/>
                    <a:lstStyle/>
                    <a:p>
                      <a:pPr algn="ctr" fontAlgn="ctr"/>
                      <a:r>
                        <a:rPr lang="ja-JP" altLang="en-US" sz="1050" b="0" u="none" strike="noStrike" dirty="0">
                          <a:solidFill>
                            <a:schemeClr val="bg1"/>
                          </a:solidFill>
                          <a:effectLst/>
                        </a:rPr>
                        <a:t>２点</a:t>
                      </a:r>
                      <a:endParaRPr lang="ja-JP" altLang="en-US" sz="1050" b="0"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extLst>
                  <a:ext uri="{0D108BD9-81ED-4DB2-BD59-A6C34878D82A}">
                    <a16:rowId xmlns="" xmlns:a16="http://schemas.microsoft.com/office/drawing/2014/main" val="10000"/>
                  </a:ext>
                </a:extLst>
              </a:tr>
              <a:tr h="494454">
                <a:tc>
                  <a:txBody>
                    <a:bodyPr/>
                    <a:lstStyle/>
                    <a:p>
                      <a:pPr algn="ctr" fontAlgn="ctr"/>
                      <a:r>
                        <a:rPr lang="en-US" altLang="ja-JP" sz="1050" b="0" u="none" strike="noStrike" dirty="0">
                          <a:effectLst/>
                        </a:rPr>
                        <a:t>1</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b="0" u="none" strike="noStrike" dirty="0">
                          <a:effectLst/>
                        </a:rPr>
                        <a:t>創傷処置</a:t>
                      </a:r>
                      <a:br>
                        <a:rPr lang="ja-JP" altLang="en-US" sz="1050" b="0" u="none" strike="noStrike" dirty="0">
                          <a:effectLst/>
                        </a:rPr>
                      </a:br>
                      <a:r>
                        <a:rPr lang="ja-JP" altLang="en-US" sz="1050" b="0" u="none" strike="noStrike" dirty="0">
                          <a:effectLst/>
                        </a:rPr>
                        <a:t>（①創傷の処置（褥瘡の処置を除く）、②褥瘡の処置）</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lnBlToTr w="6350" cap="flat" cmpd="sng" algn="ctr">
                      <a:noFill/>
                      <a:prstDash val="solid"/>
                      <a:round/>
                      <a:headEnd type="none" w="med" len="med"/>
                      <a:tailEnd type="none" w="med" len="med"/>
                    </a:lnBlToTr>
                    <a:solidFill>
                      <a:schemeClr val="accent2">
                        <a:lumMod val="20000"/>
                        <a:lumOff val="80000"/>
                      </a:schemeClr>
                    </a:solidFill>
                  </a:tcPr>
                </a:tc>
                <a:extLst>
                  <a:ext uri="{0D108BD9-81ED-4DB2-BD59-A6C34878D82A}">
                    <a16:rowId xmlns="" xmlns:a16="http://schemas.microsoft.com/office/drawing/2014/main" val="10001"/>
                  </a:ext>
                </a:extLst>
              </a:tr>
              <a:tr h="171231">
                <a:tc>
                  <a:txBody>
                    <a:bodyPr/>
                    <a:lstStyle/>
                    <a:p>
                      <a:pPr algn="ctr" fontAlgn="ctr"/>
                      <a:r>
                        <a:rPr lang="en-US" altLang="ja-JP" sz="1050" b="0" u="none" strike="noStrike" dirty="0">
                          <a:effectLst/>
                        </a:rPr>
                        <a:t>2</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b="0" u="none" strike="noStrike" dirty="0">
                          <a:effectLst/>
                        </a:rPr>
                        <a:t>呼吸ケア（喀痰吸引のみの場合を除く）</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2"/>
                  </a:ext>
                </a:extLst>
              </a:tr>
              <a:tr h="171231">
                <a:tc>
                  <a:txBody>
                    <a:bodyPr/>
                    <a:lstStyle/>
                    <a:p>
                      <a:pPr algn="ctr" fontAlgn="ctr"/>
                      <a:r>
                        <a:rPr lang="en-US" altLang="ja-JP" sz="1050" b="0" u="none" strike="noStrike" dirty="0">
                          <a:effectLst/>
                        </a:rPr>
                        <a:t>3</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b="0" u="none" strike="noStrike" dirty="0">
                          <a:effectLst/>
                        </a:rPr>
                        <a:t>点滴ライン同時３本以上の管理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3"/>
                  </a:ext>
                </a:extLst>
              </a:tr>
              <a:tr h="171231">
                <a:tc>
                  <a:txBody>
                    <a:bodyPr/>
                    <a:lstStyle/>
                    <a:p>
                      <a:pPr algn="ctr" fontAlgn="ctr"/>
                      <a:r>
                        <a:rPr lang="en-US" altLang="ja-JP" sz="1050" b="0" u="none" strike="noStrike" dirty="0">
                          <a:effectLst/>
                        </a:rPr>
                        <a:t>4</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b="0" u="none" strike="noStrike" dirty="0">
                          <a:effectLst/>
                        </a:rPr>
                        <a:t>心電図モニターの管理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4"/>
                  </a:ext>
                </a:extLst>
              </a:tr>
              <a:tr h="171231">
                <a:tc>
                  <a:txBody>
                    <a:bodyPr/>
                    <a:lstStyle/>
                    <a:p>
                      <a:pPr algn="ctr" fontAlgn="ctr"/>
                      <a:r>
                        <a:rPr lang="en-US" altLang="ja-JP" sz="1050" b="0" u="none" strike="noStrike" dirty="0">
                          <a:effectLst/>
                        </a:rPr>
                        <a:t>5</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b="0" u="none" strike="noStrike" dirty="0">
                          <a:effectLst/>
                        </a:rPr>
                        <a:t>シリンジポンプの管理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5"/>
                  </a:ext>
                </a:extLst>
              </a:tr>
              <a:tr h="171231">
                <a:tc>
                  <a:txBody>
                    <a:bodyPr/>
                    <a:lstStyle/>
                    <a:p>
                      <a:pPr algn="ctr" fontAlgn="ctr"/>
                      <a:r>
                        <a:rPr lang="en-US" altLang="ja-JP" sz="1050" b="0" u="none" strike="noStrike" dirty="0">
                          <a:effectLst/>
                        </a:rPr>
                        <a:t>6</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b="0" u="none" strike="noStrike" dirty="0">
                          <a:effectLst/>
                        </a:rPr>
                        <a:t>輸血や血液製剤の管理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6"/>
                  </a:ext>
                </a:extLst>
              </a:tr>
              <a:tr h="1785288">
                <a:tc>
                  <a:txBody>
                    <a:bodyPr/>
                    <a:lstStyle/>
                    <a:p>
                      <a:pPr algn="ctr" fontAlgn="ctr"/>
                      <a:r>
                        <a:rPr lang="en-US" altLang="ja-JP" sz="1050" b="0" u="none" strike="noStrike" dirty="0">
                          <a:effectLst/>
                        </a:rPr>
                        <a:t>7</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b="0" u="none" strike="noStrike" dirty="0">
                          <a:solidFill>
                            <a:schemeClr val="tx1"/>
                          </a:solidFill>
                          <a:effectLst/>
                        </a:rPr>
                        <a:t>専門的な治療・処置</a:t>
                      </a:r>
                      <a:br>
                        <a:rPr lang="ja-JP" altLang="en-US" sz="1050" b="0" u="none" strike="noStrike" dirty="0">
                          <a:solidFill>
                            <a:schemeClr val="tx1"/>
                          </a:solidFill>
                          <a:effectLst/>
                        </a:rPr>
                      </a:br>
                      <a:r>
                        <a:rPr lang="ja-JP" altLang="en-US" sz="1050" b="0" u="none" strike="noStrike" dirty="0">
                          <a:solidFill>
                            <a:schemeClr val="tx1"/>
                          </a:solidFill>
                          <a:effectLst/>
                        </a:rPr>
                        <a:t>（① 抗悪性腫瘍剤の使用（注射剤のみ）、</a:t>
                      </a:r>
                      <a:br>
                        <a:rPr lang="ja-JP" altLang="en-US" sz="1050" b="0" u="none" strike="noStrike" dirty="0">
                          <a:solidFill>
                            <a:schemeClr val="tx1"/>
                          </a:solidFill>
                          <a:effectLst/>
                        </a:rPr>
                      </a:br>
                      <a:r>
                        <a:rPr lang="ja-JP" altLang="en-US" sz="1050" b="0" u="none" strike="noStrike" dirty="0">
                          <a:solidFill>
                            <a:schemeClr val="tx1"/>
                          </a:solidFill>
                          <a:effectLst/>
                        </a:rPr>
                        <a:t>　② 抗悪性腫瘍剤の内服の管理、</a:t>
                      </a:r>
                      <a:br>
                        <a:rPr lang="ja-JP" altLang="en-US" sz="1050" b="0" u="none" strike="noStrike" dirty="0">
                          <a:solidFill>
                            <a:schemeClr val="tx1"/>
                          </a:solidFill>
                          <a:effectLst/>
                        </a:rPr>
                      </a:br>
                      <a:r>
                        <a:rPr lang="ja-JP" altLang="en-US" sz="1050" b="0" u="none" strike="noStrike" dirty="0">
                          <a:solidFill>
                            <a:schemeClr val="tx1"/>
                          </a:solidFill>
                          <a:effectLst/>
                        </a:rPr>
                        <a:t>　③ 麻薬の使用（注射剤のみ）、</a:t>
                      </a:r>
                      <a:br>
                        <a:rPr lang="ja-JP" altLang="en-US" sz="1050" b="0" u="none" strike="noStrike" dirty="0">
                          <a:solidFill>
                            <a:schemeClr val="tx1"/>
                          </a:solidFill>
                          <a:effectLst/>
                        </a:rPr>
                      </a:br>
                      <a:r>
                        <a:rPr lang="ja-JP" altLang="en-US" sz="1050" b="0" u="none" strike="noStrike" dirty="0">
                          <a:solidFill>
                            <a:schemeClr val="tx1"/>
                          </a:solidFill>
                          <a:effectLst/>
                        </a:rPr>
                        <a:t>　④ 麻薬の内服、貼付、坐剤の管理、</a:t>
                      </a:r>
                      <a:br>
                        <a:rPr lang="ja-JP" altLang="en-US" sz="1050" b="0" u="none" strike="noStrike" dirty="0">
                          <a:solidFill>
                            <a:schemeClr val="tx1"/>
                          </a:solidFill>
                          <a:effectLst/>
                        </a:rPr>
                      </a:br>
                      <a:r>
                        <a:rPr lang="ja-JP" altLang="en-US" sz="1050" b="0" u="none" strike="noStrike" dirty="0">
                          <a:solidFill>
                            <a:schemeClr val="tx1"/>
                          </a:solidFill>
                          <a:effectLst/>
                        </a:rPr>
                        <a:t>　⑤ 放射線治療、⑥ 免疫抑制剤の管理、</a:t>
                      </a:r>
                      <a:br>
                        <a:rPr lang="ja-JP" altLang="en-US" sz="1050" b="0" u="none" strike="noStrike" dirty="0">
                          <a:solidFill>
                            <a:schemeClr val="tx1"/>
                          </a:solidFill>
                          <a:effectLst/>
                        </a:rPr>
                      </a:br>
                      <a:r>
                        <a:rPr lang="ja-JP" altLang="en-US" sz="1050" b="0" u="none" strike="noStrike" dirty="0">
                          <a:solidFill>
                            <a:schemeClr val="tx1"/>
                          </a:solidFill>
                          <a:effectLst/>
                        </a:rPr>
                        <a:t>　⑦ 昇圧剤の使用（注射剤のみ）、</a:t>
                      </a:r>
                      <a:br>
                        <a:rPr lang="ja-JP" altLang="en-US" sz="1050" b="0" u="none" strike="noStrike" dirty="0">
                          <a:solidFill>
                            <a:schemeClr val="tx1"/>
                          </a:solidFill>
                          <a:effectLst/>
                        </a:rPr>
                      </a:br>
                      <a:r>
                        <a:rPr lang="ja-JP" altLang="en-US" sz="1050" b="0" u="none" strike="noStrike" dirty="0">
                          <a:solidFill>
                            <a:schemeClr val="tx1"/>
                          </a:solidFill>
                          <a:effectLst/>
                        </a:rPr>
                        <a:t>　⑧ 抗不整脈剤の使用（注射剤のみ）、</a:t>
                      </a:r>
                      <a:br>
                        <a:rPr lang="ja-JP" altLang="en-US" sz="1050" b="0" u="none" strike="noStrike" dirty="0">
                          <a:solidFill>
                            <a:schemeClr val="tx1"/>
                          </a:solidFill>
                          <a:effectLst/>
                        </a:rPr>
                      </a:br>
                      <a:r>
                        <a:rPr lang="ja-JP" altLang="en-US" sz="1050" b="0" u="none" strike="noStrike" dirty="0">
                          <a:solidFill>
                            <a:schemeClr val="tx1"/>
                          </a:solidFill>
                          <a:effectLst/>
                        </a:rPr>
                        <a:t>　⑨ 抗血栓塞栓薬の持続点滴の使用、</a:t>
                      </a:r>
                      <a:br>
                        <a:rPr lang="ja-JP" altLang="en-US" sz="1050" b="0" u="none" strike="noStrike" dirty="0">
                          <a:solidFill>
                            <a:schemeClr val="tx1"/>
                          </a:solidFill>
                          <a:effectLst/>
                        </a:rPr>
                      </a:br>
                      <a:r>
                        <a:rPr lang="ja-JP" altLang="en-US" sz="1050" b="0" u="none" strike="noStrike" dirty="0">
                          <a:solidFill>
                            <a:schemeClr val="tx1"/>
                          </a:solidFill>
                          <a:effectLst/>
                        </a:rPr>
                        <a:t>　⑩ ドレナージの管理、⑪ 無菌治療室での治療 ） 　　　　　　　　　　　　　　　　　                       　　　　</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ctr" fontAlgn="ctr"/>
                      <a:r>
                        <a:rPr lang="ja-JP" altLang="en-US" sz="1050" b="0" u="none" strike="noStrike" dirty="0">
                          <a:effectLst/>
                        </a:rPr>
                        <a:t>あり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7"/>
                  </a:ext>
                </a:extLst>
              </a:tr>
              <a:tr h="171231">
                <a:tc>
                  <a:txBody>
                    <a:bodyPr/>
                    <a:lstStyle/>
                    <a:p>
                      <a:pPr algn="ctr" fontAlgn="ctr"/>
                      <a:r>
                        <a:rPr lang="en-US" altLang="ja-JP" sz="1050" b="0" u="none" strike="noStrike" dirty="0">
                          <a:effectLst/>
                        </a:rPr>
                        <a:t>8</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b="0" u="none" strike="noStrike" dirty="0">
                          <a:solidFill>
                            <a:schemeClr val="tx1"/>
                          </a:solidFill>
                          <a:effectLst/>
                        </a:rPr>
                        <a:t>救急搬送後の入院（２日間）</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ctr" fontAlgn="ctr"/>
                      <a:r>
                        <a:rPr lang="ja-JP" altLang="en-US" sz="1050" b="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8"/>
                  </a:ext>
                </a:extLst>
              </a:tr>
            </a:tbl>
          </a:graphicData>
        </a:graphic>
      </p:graphicFrame>
      <p:graphicFrame>
        <p:nvGraphicFramePr>
          <p:cNvPr id="3" name="表 2"/>
          <p:cNvGraphicFramePr>
            <a:graphicFrameLocks noGrp="1"/>
          </p:cNvGraphicFramePr>
          <p:nvPr>
            <p:extLst/>
          </p:nvPr>
        </p:nvGraphicFramePr>
        <p:xfrm>
          <a:off x="260696" y="5016852"/>
          <a:ext cx="4945618" cy="1637775"/>
        </p:xfrm>
        <a:graphic>
          <a:graphicData uri="http://schemas.openxmlformats.org/drawingml/2006/table">
            <a:tbl>
              <a:tblPr>
                <a:tableStyleId>{5C22544A-7EE6-4342-B048-85BDC9FD1C3A}</a:tableStyleId>
              </a:tblPr>
              <a:tblGrid>
                <a:gridCol w="261878">
                  <a:extLst>
                    <a:ext uri="{9D8B030D-6E8A-4147-A177-3AD203B41FA5}">
                      <a16:colId xmlns="" xmlns:a16="http://schemas.microsoft.com/office/drawing/2014/main" val="20000"/>
                    </a:ext>
                  </a:extLst>
                </a:gridCol>
                <a:gridCol w="1757517">
                  <a:extLst>
                    <a:ext uri="{9D8B030D-6E8A-4147-A177-3AD203B41FA5}">
                      <a16:colId xmlns="" xmlns:a16="http://schemas.microsoft.com/office/drawing/2014/main" val="20001"/>
                    </a:ext>
                  </a:extLst>
                </a:gridCol>
                <a:gridCol w="954591">
                  <a:extLst>
                    <a:ext uri="{9D8B030D-6E8A-4147-A177-3AD203B41FA5}">
                      <a16:colId xmlns="" xmlns:a16="http://schemas.microsoft.com/office/drawing/2014/main" val="20002"/>
                    </a:ext>
                  </a:extLst>
                </a:gridCol>
                <a:gridCol w="1221989">
                  <a:extLst>
                    <a:ext uri="{9D8B030D-6E8A-4147-A177-3AD203B41FA5}">
                      <a16:colId xmlns="" xmlns:a16="http://schemas.microsoft.com/office/drawing/2014/main" val="20003"/>
                    </a:ext>
                  </a:extLst>
                </a:gridCol>
                <a:gridCol w="749643">
                  <a:extLst>
                    <a:ext uri="{9D8B030D-6E8A-4147-A177-3AD203B41FA5}">
                      <a16:colId xmlns="" xmlns:a16="http://schemas.microsoft.com/office/drawing/2014/main" val="20004"/>
                    </a:ext>
                  </a:extLst>
                </a:gridCol>
              </a:tblGrid>
              <a:tr h="238899">
                <a:tc>
                  <a:txBody>
                    <a:bodyPr/>
                    <a:lstStyle/>
                    <a:p>
                      <a:pPr algn="ctr" fontAlgn="ctr"/>
                      <a:r>
                        <a:rPr lang="en-US" sz="1050" b="1" u="none" strike="noStrike" dirty="0">
                          <a:solidFill>
                            <a:schemeClr val="bg1"/>
                          </a:solidFill>
                          <a:effectLst/>
                        </a:rPr>
                        <a:t>Ｂ</a:t>
                      </a:r>
                      <a:endParaRPr 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tc>
                  <a:txBody>
                    <a:bodyPr/>
                    <a:lstStyle/>
                    <a:p>
                      <a:pPr algn="l" fontAlgn="ctr"/>
                      <a:r>
                        <a:rPr lang="ja-JP" altLang="en-US" sz="1050" b="1" u="none" strike="noStrike" dirty="0">
                          <a:solidFill>
                            <a:schemeClr val="bg1"/>
                          </a:solidFill>
                          <a:effectLst/>
                        </a:rPr>
                        <a:t>患者の状況等</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tc>
                  <a:txBody>
                    <a:bodyPr/>
                    <a:lstStyle/>
                    <a:p>
                      <a:pPr algn="ctr" fontAlgn="ctr"/>
                      <a:r>
                        <a:rPr lang="ja-JP" altLang="en-US" sz="1050" b="1" u="none" strike="noStrike" dirty="0">
                          <a:solidFill>
                            <a:schemeClr val="bg1"/>
                          </a:solidFill>
                          <a:effectLst/>
                        </a:rPr>
                        <a:t>０点</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tc>
                  <a:txBody>
                    <a:bodyPr/>
                    <a:lstStyle/>
                    <a:p>
                      <a:pPr algn="ctr" fontAlgn="ctr"/>
                      <a:r>
                        <a:rPr lang="ja-JP" altLang="en-US" sz="1050" b="1" u="none" strike="noStrike" dirty="0">
                          <a:solidFill>
                            <a:schemeClr val="bg1"/>
                          </a:solidFill>
                          <a:effectLst/>
                        </a:rPr>
                        <a:t>１点</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tc>
                  <a:txBody>
                    <a:bodyPr/>
                    <a:lstStyle/>
                    <a:p>
                      <a:pPr algn="ctr" fontAlgn="ctr"/>
                      <a:r>
                        <a:rPr lang="ja-JP" altLang="en-US" sz="1050" b="1" u="none" strike="noStrike" dirty="0">
                          <a:solidFill>
                            <a:schemeClr val="bg1"/>
                          </a:solidFill>
                          <a:effectLst/>
                        </a:rPr>
                        <a:t>２点</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extLst>
                  <a:ext uri="{0D108BD9-81ED-4DB2-BD59-A6C34878D82A}">
                    <a16:rowId xmlns="" xmlns:a16="http://schemas.microsoft.com/office/drawing/2014/main" val="10000"/>
                  </a:ext>
                </a:extLst>
              </a:tr>
              <a:tr h="287064">
                <a:tc>
                  <a:txBody>
                    <a:bodyPr/>
                    <a:lstStyle/>
                    <a:p>
                      <a:pPr algn="ctr" fontAlgn="ctr"/>
                      <a:r>
                        <a:rPr lang="en-US" altLang="ja-JP" sz="1050" u="none" strike="noStrike" dirty="0">
                          <a:effectLst/>
                        </a:rPr>
                        <a:t>9</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u="none" strike="noStrike" dirty="0">
                          <a:effectLst/>
                        </a:rPr>
                        <a:t>寝返り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できる</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900" u="none" strike="noStrike" dirty="0">
                          <a:effectLst/>
                        </a:rPr>
                        <a:t>何かにつかまればできる</a:t>
                      </a:r>
                      <a:endParaRPr lang="ja-JP" altLang="en-US" sz="90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できない</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1"/>
                  </a:ext>
                </a:extLst>
              </a:tr>
              <a:tr h="171468">
                <a:tc>
                  <a:txBody>
                    <a:bodyPr/>
                    <a:lstStyle/>
                    <a:p>
                      <a:pPr algn="ctr" fontAlgn="ctr"/>
                      <a:r>
                        <a:rPr lang="en-US" altLang="ja-JP" sz="1050" u="none" strike="noStrike" dirty="0">
                          <a:effectLst/>
                        </a:rPr>
                        <a:t>10</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tc>
                  <a:txBody>
                    <a:bodyPr/>
                    <a:lstStyle/>
                    <a:p>
                      <a:pPr algn="l" fontAlgn="ctr"/>
                      <a:r>
                        <a:rPr lang="ja-JP" altLang="en-US" sz="1050" u="none" strike="noStrike" dirty="0">
                          <a:effectLst/>
                        </a:rPr>
                        <a:t>移乗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tc>
                  <a:txBody>
                    <a:bodyPr/>
                    <a:lstStyle/>
                    <a:p>
                      <a:pPr algn="ctr" fontAlgn="ctr"/>
                      <a:r>
                        <a:rPr lang="ja-JP" altLang="en-US" sz="1050" u="none" strike="noStrike" dirty="0">
                          <a:effectLst/>
                        </a:rPr>
                        <a:t>介助なし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tc>
                  <a:txBody>
                    <a:bodyPr/>
                    <a:lstStyle/>
                    <a:p>
                      <a:pPr algn="ctr" fontAlgn="ctr"/>
                      <a:r>
                        <a:rPr lang="ja-JP" altLang="en-US" sz="1050" u="none" strike="noStrike" dirty="0">
                          <a:effectLst/>
                        </a:rPr>
                        <a:t>一部介助</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tc>
                  <a:txBody>
                    <a:bodyPr/>
                    <a:lstStyle/>
                    <a:p>
                      <a:pPr algn="ctr" fontAlgn="ctr"/>
                      <a:r>
                        <a:rPr lang="ja-JP" altLang="en-US" sz="1050" u="none" strike="noStrike" dirty="0">
                          <a:effectLst/>
                        </a:rPr>
                        <a:t>全介助</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extLst>
                  <a:ext uri="{0D108BD9-81ED-4DB2-BD59-A6C34878D82A}">
                    <a16:rowId xmlns="" xmlns:a16="http://schemas.microsoft.com/office/drawing/2014/main" val="10002"/>
                  </a:ext>
                </a:extLst>
              </a:tr>
              <a:tr h="171468">
                <a:tc>
                  <a:txBody>
                    <a:bodyPr/>
                    <a:lstStyle/>
                    <a:p>
                      <a:pPr algn="ctr" fontAlgn="ctr"/>
                      <a:r>
                        <a:rPr lang="en-US" altLang="ja-JP" sz="1050" u="none" strike="noStrike" dirty="0">
                          <a:effectLst/>
                        </a:rPr>
                        <a:t>11</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u="none" strike="noStrike" dirty="0">
                          <a:effectLst/>
                        </a:rPr>
                        <a:t>口腔清潔</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介助なし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介助あり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a:t>
                      </a:r>
                      <a:r>
                        <a:rPr lang="ja-JP" altLang="en-US" sz="1050" u="none" strike="sngStrike" dirty="0">
                          <a:effectLst/>
                        </a:rPr>
                        <a:t>　</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3"/>
                  </a:ext>
                </a:extLst>
              </a:tr>
              <a:tr h="171468">
                <a:tc>
                  <a:txBody>
                    <a:bodyPr/>
                    <a:lstStyle/>
                    <a:p>
                      <a:pPr algn="ctr" fontAlgn="ctr"/>
                      <a:r>
                        <a:rPr lang="en-US" altLang="ja-JP" sz="1050" u="none" strike="noStrike" dirty="0">
                          <a:effectLst/>
                        </a:rPr>
                        <a:t>12</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l" fontAlgn="ctr"/>
                      <a:r>
                        <a:rPr lang="ja-JP" altLang="en-US" sz="1050" u="none" strike="noStrike" dirty="0">
                          <a:effectLst/>
                        </a:rPr>
                        <a:t>食事摂取</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ctr" fontAlgn="ctr"/>
                      <a:r>
                        <a:rPr lang="ja-JP" altLang="en-US" sz="1050" u="none" strike="noStrike" dirty="0">
                          <a:effectLst/>
                        </a:rPr>
                        <a:t>介助なし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ctr" fontAlgn="ctr"/>
                      <a:r>
                        <a:rPr lang="ja-JP" altLang="en-US" sz="1050" u="none" strike="noStrike" dirty="0">
                          <a:effectLst/>
                        </a:rPr>
                        <a:t>一部介助</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ctr" fontAlgn="ctr"/>
                      <a:r>
                        <a:rPr lang="ja-JP" altLang="en-US" sz="1050" u="none" strike="noStrike" dirty="0">
                          <a:effectLst/>
                        </a:rPr>
                        <a:t>全介助</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extLst>
                  <a:ext uri="{0D108BD9-81ED-4DB2-BD59-A6C34878D82A}">
                    <a16:rowId xmlns="" xmlns:a16="http://schemas.microsoft.com/office/drawing/2014/main" val="10004"/>
                  </a:ext>
                </a:extLst>
              </a:tr>
              <a:tr h="223974">
                <a:tc>
                  <a:txBody>
                    <a:bodyPr/>
                    <a:lstStyle/>
                    <a:p>
                      <a:pPr algn="ctr" fontAlgn="ctr"/>
                      <a:r>
                        <a:rPr lang="en-US" altLang="ja-JP" sz="1050" u="none" strike="noStrike" dirty="0">
                          <a:effectLst/>
                        </a:rPr>
                        <a:t>13</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u="none" strike="noStrike" dirty="0">
                          <a:effectLst/>
                        </a:rPr>
                        <a:t>衣服の着脱</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介助なし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一部介助</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全介助</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5"/>
                  </a:ext>
                </a:extLst>
              </a:tr>
              <a:tr h="201966">
                <a:tc>
                  <a:txBody>
                    <a:bodyPr/>
                    <a:lstStyle/>
                    <a:p>
                      <a:pPr algn="ctr" fontAlgn="ctr"/>
                      <a:r>
                        <a:rPr lang="en-US" altLang="ja-JP" sz="1050" u="none" strike="noStrike" dirty="0">
                          <a:effectLst/>
                        </a:rPr>
                        <a:t>14</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l" fontAlgn="ctr"/>
                      <a:r>
                        <a:rPr lang="ja-JP" altLang="en-US" sz="1050" b="0" u="none" strike="noStrike" dirty="0">
                          <a:solidFill>
                            <a:schemeClr val="tx1"/>
                          </a:solidFill>
                          <a:effectLst/>
                        </a:rPr>
                        <a:t>診療・療養上の指示が通じる</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ctr" fontAlgn="ctr"/>
                      <a:r>
                        <a:rPr lang="ja-JP" altLang="en-US" sz="1050" u="none" strike="noStrike" dirty="0">
                          <a:effectLst/>
                        </a:rPr>
                        <a:t>はい</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ctr" fontAlgn="ctr"/>
                      <a:r>
                        <a:rPr lang="ja-JP" altLang="en-US" sz="1050" u="none" strike="noStrike" dirty="0">
                          <a:effectLst/>
                        </a:rPr>
                        <a:t>いいえ　</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ctr" fontAlgn="ctr"/>
                      <a:r>
                        <a:rPr lang="ja-JP" altLang="en-US" sz="1050" u="none" strike="noStrike" dirty="0">
                          <a:effectLst/>
                        </a:rPr>
                        <a:t>－</a:t>
                      </a:r>
                      <a:r>
                        <a:rPr lang="ja-JP" altLang="en-US" sz="1050" u="none" strike="sngStrike" dirty="0">
                          <a:effectLst/>
                        </a:rPr>
                        <a:t>　</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extLst>
                  <a:ext uri="{0D108BD9-81ED-4DB2-BD59-A6C34878D82A}">
                    <a16:rowId xmlns="" xmlns:a16="http://schemas.microsoft.com/office/drawing/2014/main" val="10006"/>
                  </a:ext>
                </a:extLst>
              </a:tr>
              <a:tr h="171468">
                <a:tc>
                  <a:txBody>
                    <a:bodyPr/>
                    <a:lstStyle/>
                    <a:p>
                      <a:pPr algn="ctr" fontAlgn="ctr"/>
                      <a:r>
                        <a:rPr lang="en-US" altLang="ja-JP" sz="1050" u="none" strike="noStrike" dirty="0">
                          <a:effectLst/>
                        </a:rPr>
                        <a:t>15</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b="0" u="none" strike="noStrike" dirty="0">
                          <a:solidFill>
                            <a:schemeClr val="tx1"/>
                          </a:solidFill>
                          <a:effectLst/>
                        </a:rPr>
                        <a:t>危険行動</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ない</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a:t>
                      </a:r>
                      <a:r>
                        <a:rPr lang="ja-JP" altLang="en-US" sz="1050" u="none" strike="sngStrike" dirty="0">
                          <a:effectLst/>
                        </a:rPr>
                        <a:t>　</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ctr" fontAlgn="ctr"/>
                      <a:r>
                        <a:rPr lang="ja-JP" altLang="en-US" sz="1050" u="none" strike="noStrike" dirty="0">
                          <a:effectLst/>
                        </a:rPr>
                        <a:t>ある</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7"/>
                  </a:ext>
                </a:extLst>
              </a:tr>
            </a:tbl>
          </a:graphicData>
        </a:graphic>
      </p:graphicFrame>
      <p:graphicFrame>
        <p:nvGraphicFramePr>
          <p:cNvPr id="5" name="表 4"/>
          <p:cNvGraphicFramePr>
            <a:graphicFrameLocks noGrp="1"/>
          </p:cNvGraphicFramePr>
          <p:nvPr>
            <p:extLst/>
          </p:nvPr>
        </p:nvGraphicFramePr>
        <p:xfrm>
          <a:off x="5406486" y="1415951"/>
          <a:ext cx="4330638" cy="2612353"/>
        </p:xfrm>
        <a:graphic>
          <a:graphicData uri="http://schemas.openxmlformats.org/drawingml/2006/table">
            <a:tbl>
              <a:tblPr>
                <a:tableStyleId>{5C22544A-7EE6-4342-B048-85BDC9FD1C3A}</a:tableStyleId>
              </a:tblPr>
              <a:tblGrid>
                <a:gridCol w="301685">
                  <a:extLst>
                    <a:ext uri="{9D8B030D-6E8A-4147-A177-3AD203B41FA5}">
                      <a16:colId xmlns="" xmlns:a16="http://schemas.microsoft.com/office/drawing/2014/main" val="20000"/>
                    </a:ext>
                  </a:extLst>
                </a:gridCol>
                <a:gridCol w="2549725">
                  <a:extLst>
                    <a:ext uri="{9D8B030D-6E8A-4147-A177-3AD203B41FA5}">
                      <a16:colId xmlns="" xmlns:a16="http://schemas.microsoft.com/office/drawing/2014/main" val="20001"/>
                    </a:ext>
                  </a:extLst>
                </a:gridCol>
                <a:gridCol w="739614">
                  <a:extLst>
                    <a:ext uri="{9D8B030D-6E8A-4147-A177-3AD203B41FA5}">
                      <a16:colId xmlns="" xmlns:a16="http://schemas.microsoft.com/office/drawing/2014/main" val="20002"/>
                    </a:ext>
                  </a:extLst>
                </a:gridCol>
                <a:gridCol w="739614">
                  <a:extLst>
                    <a:ext uri="{9D8B030D-6E8A-4147-A177-3AD203B41FA5}">
                      <a16:colId xmlns="" xmlns:a16="http://schemas.microsoft.com/office/drawing/2014/main" val="20003"/>
                    </a:ext>
                  </a:extLst>
                </a:gridCol>
              </a:tblGrid>
              <a:tr h="254447">
                <a:tc>
                  <a:txBody>
                    <a:bodyPr/>
                    <a:lstStyle/>
                    <a:p>
                      <a:pPr algn="ctr" fontAlgn="ctr"/>
                      <a:r>
                        <a:rPr lang="en-US" sz="1050" b="1" u="none" strike="noStrike" dirty="0">
                          <a:solidFill>
                            <a:schemeClr val="bg1"/>
                          </a:solidFill>
                          <a:effectLst/>
                        </a:rPr>
                        <a:t>Ｃ</a:t>
                      </a:r>
                      <a:endParaRPr 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rgbClr val="E3AD25"/>
                    </a:solidFill>
                  </a:tcPr>
                </a:tc>
                <a:tc>
                  <a:txBody>
                    <a:bodyPr/>
                    <a:lstStyle/>
                    <a:p>
                      <a:pPr algn="l" fontAlgn="ctr"/>
                      <a:r>
                        <a:rPr lang="ja-JP" altLang="en-US" sz="1050" b="1" u="none" strike="noStrike" dirty="0">
                          <a:solidFill>
                            <a:schemeClr val="bg1"/>
                          </a:solidFill>
                          <a:effectLst/>
                        </a:rPr>
                        <a:t>手術等の医学的状況</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rgbClr val="E3AD25"/>
                    </a:solidFill>
                  </a:tcPr>
                </a:tc>
                <a:tc>
                  <a:txBody>
                    <a:bodyPr/>
                    <a:lstStyle/>
                    <a:p>
                      <a:pPr algn="ctr" fontAlgn="ctr"/>
                      <a:r>
                        <a:rPr lang="ja-JP" altLang="en-US" sz="1050" b="1" u="none" strike="noStrike" dirty="0">
                          <a:solidFill>
                            <a:schemeClr val="bg1"/>
                          </a:solidFill>
                          <a:effectLst/>
                        </a:rPr>
                        <a:t>０点</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rgbClr val="E3AD25"/>
                    </a:solidFill>
                  </a:tcPr>
                </a:tc>
                <a:tc>
                  <a:txBody>
                    <a:bodyPr/>
                    <a:lstStyle/>
                    <a:p>
                      <a:pPr algn="ctr" fontAlgn="ctr"/>
                      <a:r>
                        <a:rPr lang="ja-JP" altLang="en-US" sz="1050" b="1" u="none" strike="noStrike" dirty="0">
                          <a:solidFill>
                            <a:schemeClr val="bg1"/>
                          </a:solidFill>
                          <a:effectLst/>
                        </a:rPr>
                        <a:t>１点</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rgbClr val="E3AD25"/>
                    </a:solidFill>
                  </a:tcPr>
                </a:tc>
                <a:extLst>
                  <a:ext uri="{0D108BD9-81ED-4DB2-BD59-A6C34878D82A}">
                    <a16:rowId xmlns="" xmlns:a16="http://schemas.microsoft.com/office/drawing/2014/main" val="10000"/>
                  </a:ext>
                </a:extLst>
              </a:tr>
              <a:tr h="238039">
                <a:tc>
                  <a:txBody>
                    <a:bodyPr/>
                    <a:lstStyle/>
                    <a:p>
                      <a:pPr algn="ctr" fontAlgn="ctr"/>
                      <a:r>
                        <a:rPr lang="en-US" altLang="ja-JP" sz="1050" u="none" strike="noStrike" dirty="0">
                          <a:effectLst/>
                        </a:rPr>
                        <a:t>16</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開頭手術（７日間）</a:t>
                      </a:r>
                      <a:endPar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1"/>
                  </a:ext>
                </a:extLst>
              </a:tr>
              <a:tr h="242881">
                <a:tc>
                  <a:txBody>
                    <a:bodyPr/>
                    <a:lstStyle/>
                    <a:p>
                      <a:pPr algn="ctr" fontAlgn="ctr"/>
                      <a:r>
                        <a:rPr lang="en-US" altLang="ja-JP" sz="1050" u="none" strike="noStrike" dirty="0">
                          <a:effectLst/>
                        </a:rPr>
                        <a:t>17</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l" fontAlgn="ct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開胸手術（７日間）</a:t>
                      </a:r>
                      <a:endPar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40000"/>
                        <a:lumOff val="6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extLst>
                  <a:ext uri="{0D108BD9-81ED-4DB2-BD59-A6C34878D82A}">
                    <a16:rowId xmlns="" xmlns:a16="http://schemas.microsoft.com/office/drawing/2014/main" val="10002"/>
                  </a:ext>
                </a:extLst>
              </a:tr>
              <a:tr h="238039">
                <a:tc>
                  <a:txBody>
                    <a:bodyPr/>
                    <a:lstStyle/>
                    <a:p>
                      <a:pPr algn="ctr" fontAlgn="ctr"/>
                      <a:r>
                        <a:rPr lang="en-US" altLang="ja-JP" sz="1050" u="none" strike="noStrike" dirty="0">
                          <a:effectLst/>
                        </a:rPr>
                        <a:t>18</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開腹手術（</a:t>
                      </a:r>
                      <a:r>
                        <a:rPr lang="ja-JP"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４</a:t>
                      </a: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日間）</a:t>
                      </a:r>
                      <a:endPar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3"/>
                  </a:ext>
                </a:extLst>
              </a:tr>
              <a:tr h="238039">
                <a:tc>
                  <a:txBody>
                    <a:bodyPr/>
                    <a:lstStyle/>
                    <a:p>
                      <a:pPr algn="ctr" fontAlgn="ctr"/>
                      <a:r>
                        <a:rPr lang="en-US" altLang="ja-JP" sz="1050" u="none" strike="noStrike" dirty="0">
                          <a:effectLst/>
                        </a:rPr>
                        <a:t>19</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l" fontAlgn="ctr"/>
                      <a:r>
                        <a:rPr lang="ja-JP"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骨の手術（５日間）</a:t>
                      </a:r>
                      <a:endParaRPr lang="ja-JP"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40000"/>
                        <a:lumOff val="6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extLst>
                  <a:ext uri="{0D108BD9-81ED-4DB2-BD59-A6C34878D82A}">
                    <a16:rowId xmlns="" xmlns:a16="http://schemas.microsoft.com/office/drawing/2014/main" val="10004"/>
                  </a:ext>
                </a:extLst>
              </a:tr>
              <a:tr h="250833">
                <a:tc>
                  <a:txBody>
                    <a:bodyPr/>
                    <a:lstStyle/>
                    <a:p>
                      <a:pPr algn="ctr" fontAlgn="ctr"/>
                      <a:r>
                        <a:rPr lang="en-US" altLang="ja-JP" sz="1050" u="none" strike="noStrike" dirty="0">
                          <a:effectLst/>
                        </a:rPr>
                        <a:t>20</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ja-JP" altLang="en-US" sz="1050" b="0" u="none" strike="noStrike" dirty="0">
                          <a:solidFill>
                            <a:schemeClr val="tx1"/>
                          </a:solidFill>
                          <a:effectLst/>
                        </a:rPr>
                        <a:t>胸腔鏡・腹腔鏡手術（３日間）</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5"/>
                  </a:ext>
                </a:extLst>
              </a:tr>
              <a:tr h="238039">
                <a:tc>
                  <a:txBody>
                    <a:bodyPr/>
                    <a:lstStyle/>
                    <a:p>
                      <a:pPr algn="ctr" fontAlgn="ctr"/>
                      <a:r>
                        <a:rPr lang="en-US" altLang="ja-JP" sz="1050" u="none" strike="noStrike" dirty="0">
                          <a:effectLst/>
                        </a:rPr>
                        <a:t>21</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l" fontAlgn="ctr"/>
                      <a:r>
                        <a:rPr lang="ja-JP" altLang="en-US" sz="1050" b="0" u="none" strike="noStrike" dirty="0">
                          <a:solidFill>
                            <a:schemeClr val="tx1"/>
                          </a:solidFill>
                          <a:effectLst/>
                        </a:rPr>
                        <a:t>全身麻酔・脊椎麻酔の手術（２日間）</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extLst>
                  <a:ext uri="{0D108BD9-81ED-4DB2-BD59-A6C34878D82A}">
                    <a16:rowId xmlns="" xmlns:a16="http://schemas.microsoft.com/office/drawing/2014/main" val="10006"/>
                  </a:ext>
                </a:extLst>
              </a:tr>
              <a:tr h="912036">
                <a:tc>
                  <a:txBody>
                    <a:bodyPr/>
                    <a:lstStyle/>
                    <a:p>
                      <a:pPr algn="ctr" fontAlgn="ctr"/>
                      <a:r>
                        <a:rPr lang="en-US" altLang="ja-JP" sz="1050" u="none" strike="noStrike" dirty="0">
                          <a:effectLst/>
                        </a:rPr>
                        <a:t>22</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ja-JP" altLang="en-US" sz="1050" b="0" u="none" strike="noStrike" dirty="0">
                          <a:solidFill>
                            <a:schemeClr val="tx1"/>
                          </a:solidFill>
                          <a:effectLst/>
                        </a:rPr>
                        <a:t>救命等に係る内科的治療（２日間）</a:t>
                      </a:r>
                      <a:br>
                        <a:rPr lang="ja-JP" altLang="en-US" sz="1050" b="0" u="none" strike="noStrike" dirty="0">
                          <a:solidFill>
                            <a:schemeClr val="tx1"/>
                          </a:solidFill>
                          <a:effectLst/>
                        </a:rPr>
                      </a:br>
                      <a:r>
                        <a:rPr lang="ja-JP" altLang="en-US" sz="1050" b="0" u="none" strike="noStrike" dirty="0">
                          <a:solidFill>
                            <a:schemeClr val="tx1"/>
                          </a:solidFill>
                          <a:effectLst/>
                        </a:rPr>
                        <a:t>（①経皮的血管内治療</a:t>
                      </a:r>
                      <a:endParaRPr lang="en-US" altLang="ja-JP" sz="1050" b="0" u="none" strike="noStrike" dirty="0">
                        <a:solidFill>
                          <a:schemeClr val="tx1"/>
                        </a:solidFill>
                        <a:effectLst/>
                      </a:endParaRPr>
                    </a:p>
                    <a:p>
                      <a:pPr algn="l" fontAlgn="ctr"/>
                      <a:r>
                        <a:rPr lang="ja-JP" altLang="en-US" sz="1050" b="0" u="none" strike="noStrike" dirty="0">
                          <a:solidFill>
                            <a:schemeClr val="tx1"/>
                          </a:solidFill>
                          <a:effectLst/>
                        </a:rPr>
                        <a:t>　②経皮的心筋焼灼術等の治療</a:t>
                      </a:r>
                      <a:endParaRPr lang="en-US" altLang="ja-JP" sz="1050" b="0" u="none" strike="noStrike" dirty="0">
                        <a:solidFill>
                          <a:schemeClr val="tx1"/>
                        </a:solidFill>
                        <a:effectLst/>
                      </a:endParaRPr>
                    </a:p>
                    <a:p>
                      <a:pPr algn="l" fontAlgn="ctr"/>
                      <a:r>
                        <a:rPr lang="ja-JP" altLang="en-US" sz="1050" b="0" u="none" strike="noStrike" dirty="0">
                          <a:solidFill>
                            <a:schemeClr val="tx1"/>
                          </a:solidFill>
                          <a:effectLst/>
                        </a:rPr>
                        <a:t>　③侵襲的な消化器治療）</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なし</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ctr" fontAlgn="ctr"/>
                      <a:r>
                        <a:rPr lang="ja-JP" altLang="en-US" sz="1050" u="none" strike="noStrike" dirty="0">
                          <a:effectLst/>
                        </a:rPr>
                        <a:t>あり</a:t>
                      </a:r>
                      <a:endParaRPr lang="ja-JP" altLang="en-US"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7"/>
                  </a:ext>
                </a:extLst>
              </a:tr>
            </a:tbl>
          </a:graphicData>
        </a:graphic>
      </p:graphicFrame>
      <p:sp>
        <p:nvSpPr>
          <p:cNvPr id="7" name="テキスト ボックス 6"/>
          <p:cNvSpPr txBox="1"/>
          <p:nvPr/>
        </p:nvSpPr>
        <p:spPr>
          <a:xfrm>
            <a:off x="5296934" y="4062259"/>
            <a:ext cx="3632242" cy="276999"/>
          </a:xfrm>
          <a:prstGeom prst="rect">
            <a:avLst/>
          </a:prstGeom>
          <a:noFill/>
        </p:spPr>
        <p:txBody>
          <a:bodyPr wrap="square" rtlCol="0">
            <a:spAutoFit/>
          </a:bodyPr>
          <a:lstStyle/>
          <a:p>
            <a:r>
              <a:rPr lang="ja-JP" altLang="en-US" sz="1200" dirty="0">
                <a:solidFill>
                  <a:prstClr val="black"/>
                </a:solidFill>
              </a:rPr>
              <a:t>［各入院料・加算における該当患者の基準］</a:t>
            </a:r>
          </a:p>
        </p:txBody>
      </p:sp>
      <p:sp>
        <p:nvSpPr>
          <p:cNvPr id="17"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8" name="Rectangle 36"/>
          <p:cNvSpPr>
            <a:spLocks noChangeArrowheads="1"/>
          </p:cNvSpPr>
          <p:nvPr/>
        </p:nvSpPr>
        <p:spPr bwMode="auto">
          <a:xfrm>
            <a:off x="120988" y="672893"/>
            <a:ext cx="7025340"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　一般病棟用の重症度、医療・看護必要度の見直し（評価票）</a:t>
            </a:r>
          </a:p>
        </p:txBody>
      </p:sp>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2" name="テキスト ボックス 11"/>
          <p:cNvSpPr txBox="1"/>
          <p:nvPr/>
        </p:nvSpPr>
        <p:spPr>
          <a:xfrm>
            <a:off x="7329265" y="703196"/>
            <a:ext cx="122413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1076-1081</a:t>
            </a:r>
          </a:p>
        </p:txBody>
      </p:sp>
    </p:spTree>
    <p:extLst>
      <p:ext uri="{BB962C8B-B14F-4D97-AF65-F5344CB8AC3E}">
        <p14:creationId xmlns:p14="http://schemas.microsoft.com/office/powerpoint/2010/main" val="178701548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985144"/>
            <a:ext cx="9689654" cy="5756224"/>
          </a:xfrm>
          <a:prstGeom prst="rect">
            <a:avLst/>
          </a:prstGeom>
          <a:noFill/>
          <a:ln w="9525">
            <a:solidFill>
              <a:schemeClr val="tx1"/>
            </a:solidFill>
            <a:miter lim="800000"/>
            <a:headEnd/>
            <a:tailEnd/>
          </a:ln>
        </p:spPr>
        <p:txBody>
          <a:bodyPr/>
          <a:lstStyle/>
          <a:p>
            <a:pPr>
              <a:lnSpc>
                <a:spcPts val="1500"/>
              </a:lnSpc>
              <a:buFont typeface="Wingdings" pitchFamily="2" charset="2"/>
              <a:buChar char="Ø"/>
              <a:defRPr/>
            </a:pPr>
            <a:r>
              <a:rPr lang="ja-JP" altLang="en-US" sz="1600" dirty="0">
                <a:solidFill>
                  <a:prstClr val="black"/>
                </a:solidFill>
                <a:latin typeface="ＭＳ Ｐゴシック"/>
              </a:rPr>
              <a:t>　一般病棟用の重症度、医療・看護必要度の評価について、診療実績データを用いた場合の評価を設ける。</a:t>
            </a:r>
            <a:endParaRPr lang="en-US" altLang="ja-JP" sz="1600" dirty="0">
              <a:solidFill>
                <a:prstClr val="black"/>
              </a:solidFill>
              <a:latin typeface="ＭＳ Ｐゴシック"/>
            </a:endParaRPr>
          </a:p>
          <a:p>
            <a:pPr>
              <a:lnSpc>
                <a:spcPts val="1600"/>
              </a:lnSpc>
              <a:spcBef>
                <a:spcPts val="600"/>
              </a:spcBef>
              <a:defRPr/>
            </a:pPr>
            <a:r>
              <a:rPr lang="ja-JP" altLang="en-US" sz="1600" dirty="0">
                <a:solidFill>
                  <a:prstClr val="black"/>
                </a:solidFill>
                <a:latin typeface="ＭＳ Ｐゴシック"/>
              </a:rPr>
              <a:t>　・Ａ項目及びＣ項目について、診療実績データを用いてＢ項目とあわせて該当患者割合を評価する手法を</a:t>
            </a:r>
            <a:endParaRPr lang="en-US" altLang="ja-JP" sz="1600" dirty="0">
              <a:solidFill>
                <a:prstClr val="black"/>
              </a:solidFill>
              <a:latin typeface="ＭＳ Ｐゴシック"/>
            </a:endParaRPr>
          </a:p>
          <a:p>
            <a:pPr>
              <a:lnSpc>
                <a:spcPts val="1600"/>
              </a:lnSpc>
              <a:defRPr/>
            </a:pPr>
            <a:r>
              <a:rPr lang="ja-JP" altLang="en-US" sz="1600" b="1" dirty="0">
                <a:solidFill>
                  <a:prstClr val="black"/>
                </a:solidFill>
                <a:latin typeface="ＭＳ Ｐゴシック"/>
              </a:rPr>
              <a:t>　</a:t>
            </a:r>
            <a:r>
              <a:rPr lang="ja-JP" altLang="en-US" sz="1600" b="1" u="sng" dirty="0">
                <a:solidFill>
                  <a:srgbClr val="0070C0"/>
                </a:solidFill>
                <a:latin typeface="ＭＳ Ｐゴシック"/>
              </a:rPr>
              <a:t>重症度、医療・看護必要度</a:t>
            </a:r>
            <a:r>
              <a:rPr lang="en-US" altLang="ja-JP" sz="1600" b="1" u="sng" dirty="0">
                <a:solidFill>
                  <a:srgbClr val="0070C0"/>
                </a:solidFill>
                <a:latin typeface="ＭＳ Ｐゴシック"/>
              </a:rPr>
              <a:t>Ⅱ</a:t>
            </a:r>
            <a:r>
              <a:rPr lang="ja-JP" altLang="en-US" sz="1600" dirty="0">
                <a:solidFill>
                  <a:prstClr val="black"/>
                </a:solidFill>
                <a:latin typeface="ＭＳ Ｐゴシック"/>
              </a:rPr>
              <a:t>として</a:t>
            </a:r>
            <a:r>
              <a:rPr lang="ja-JP" altLang="en-US" sz="1600" b="1" u="sng" dirty="0">
                <a:solidFill>
                  <a:srgbClr val="0070C0"/>
                </a:solidFill>
                <a:latin typeface="ＭＳ Ｐゴシック"/>
              </a:rPr>
              <a:t>現行の方法と選択可能</a:t>
            </a:r>
            <a:r>
              <a:rPr lang="ja-JP" altLang="en-US" sz="1600" dirty="0">
                <a:solidFill>
                  <a:prstClr val="black"/>
                </a:solidFill>
                <a:latin typeface="ＭＳ Ｐゴシック"/>
              </a:rPr>
              <a:t>とする。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p:txBody>
      </p:sp>
      <p:sp>
        <p:nvSpPr>
          <p:cNvPr id="2" name="テキスト ボックス 1"/>
          <p:cNvSpPr txBox="1"/>
          <p:nvPr/>
        </p:nvSpPr>
        <p:spPr>
          <a:xfrm>
            <a:off x="6233969" y="1669760"/>
            <a:ext cx="3456383" cy="3000821"/>
          </a:xfrm>
          <a:prstGeom prst="rect">
            <a:avLst/>
          </a:prstGeom>
          <a:noFill/>
        </p:spPr>
        <p:txBody>
          <a:bodyPr wrap="square" rtlCol="0">
            <a:spAutoFit/>
          </a:bodyPr>
          <a:lstStyle/>
          <a:p>
            <a:r>
              <a:rPr lang="ja-JP" altLang="en-US" sz="1400" dirty="0">
                <a:solidFill>
                  <a:prstClr val="black"/>
                </a:solidFill>
                <a:latin typeface="ＭＳ Ｐゴシック"/>
              </a:rPr>
              <a:t>［施設基準］</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a:t>
            </a:r>
            <a:r>
              <a:rPr lang="ja-JP" altLang="en-US" sz="1400" b="1" u="sng" dirty="0">
                <a:solidFill>
                  <a:srgbClr val="0070C0"/>
                </a:solidFill>
                <a:latin typeface="ＭＳ Ｐゴシック"/>
              </a:rPr>
              <a:t>直近３月の入院患者のうち、基準を満たす</a:t>
            </a:r>
            <a:endParaRPr lang="en-US" altLang="ja-JP" sz="1400" b="1" u="sng" dirty="0">
              <a:solidFill>
                <a:srgbClr val="0070C0"/>
              </a:solidFill>
              <a:latin typeface="ＭＳ Ｐゴシック"/>
            </a:endParaRPr>
          </a:p>
          <a:p>
            <a:pPr>
              <a:lnSpc>
                <a:spcPts val="1500"/>
              </a:lnSpc>
            </a:pPr>
            <a:r>
              <a:rPr lang="ja-JP" altLang="en-US" sz="1400" b="1" dirty="0">
                <a:solidFill>
                  <a:srgbClr val="0070C0"/>
                </a:solidFill>
                <a:latin typeface="ＭＳ Ｐゴシック"/>
              </a:rPr>
              <a:t>　</a:t>
            </a:r>
            <a:r>
              <a:rPr lang="ja-JP" altLang="en-US" sz="1400" b="1" u="sng" dirty="0">
                <a:solidFill>
                  <a:srgbClr val="0070C0"/>
                </a:solidFill>
                <a:latin typeface="ＭＳ Ｐゴシック"/>
              </a:rPr>
              <a:t>患者の割合を算出すること</a:t>
            </a:r>
            <a:endParaRPr lang="en-US" altLang="ja-JP" sz="1400" b="1" u="sng" dirty="0">
              <a:solidFill>
                <a:srgbClr val="0070C0"/>
              </a:solidFill>
              <a:latin typeface="ＭＳ Ｐゴシック"/>
            </a:endParaRPr>
          </a:p>
          <a:p>
            <a:pPr>
              <a:lnSpc>
                <a:spcPts val="1500"/>
              </a:lnSpc>
            </a:pPr>
            <a:r>
              <a:rPr lang="ja-JP" altLang="en-US" sz="1400" dirty="0">
                <a:solidFill>
                  <a:prstClr val="black"/>
                </a:solidFill>
                <a:latin typeface="ＭＳ Ｐゴシック"/>
              </a:rPr>
              <a:t>・入院料等の届出を行う際に、</a:t>
            </a:r>
            <a:r>
              <a:rPr lang="en-US" altLang="ja-JP" sz="1400" dirty="0">
                <a:solidFill>
                  <a:prstClr val="black"/>
                </a:solidFill>
                <a:latin typeface="ＭＳ Ｐゴシック"/>
              </a:rPr>
              <a:t>Ⅰ</a:t>
            </a:r>
            <a:r>
              <a:rPr lang="ja-JP" altLang="en-US" sz="1400" dirty="0">
                <a:solidFill>
                  <a:prstClr val="black"/>
                </a:solidFill>
                <a:latin typeface="ＭＳ Ｐゴシック"/>
              </a:rPr>
              <a:t>と</a:t>
            </a:r>
            <a:r>
              <a:rPr lang="en-US" altLang="ja-JP" sz="1400" dirty="0">
                <a:solidFill>
                  <a:prstClr val="black"/>
                </a:solidFill>
                <a:latin typeface="ＭＳ Ｐゴシック"/>
              </a:rPr>
              <a:t>Ⅱ</a:t>
            </a:r>
            <a:r>
              <a:rPr lang="ja-JP" altLang="en-US" sz="1400" dirty="0">
                <a:solidFill>
                  <a:prstClr val="black"/>
                </a:solidFill>
                <a:latin typeface="ＭＳ Ｐゴシック"/>
              </a:rPr>
              <a:t>のいず</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　れを使用するかを届出すること</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a:t>
            </a:r>
            <a:r>
              <a:rPr lang="en-US" altLang="ja-JP" sz="1400" b="1" u="sng" dirty="0">
                <a:solidFill>
                  <a:srgbClr val="0070C0"/>
                </a:solidFill>
                <a:latin typeface="ＭＳ Ｐゴシック"/>
              </a:rPr>
              <a:t>Ⅱ</a:t>
            </a:r>
            <a:r>
              <a:rPr lang="ja-JP" altLang="en-US" sz="1400" b="1" u="sng" dirty="0">
                <a:solidFill>
                  <a:srgbClr val="0070C0"/>
                </a:solidFill>
                <a:latin typeface="ＭＳ Ｐゴシック"/>
              </a:rPr>
              <a:t>を用いる場合は、届出前３月において、</a:t>
            </a:r>
            <a:endParaRPr lang="en-US" altLang="ja-JP" sz="1400" b="1" u="sng" dirty="0">
              <a:solidFill>
                <a:srgbClr val="0070C0"/>
              </a:solidFill>
              <a:latin typeface="ＭＳ Ｐゴシック"/>
            </a:endParaRPr>
          </a:p>
          <a:p>
            <a:pPr>
              <a:lnSpc>
                <a:spcPts val="1500"/>
              </a:lnSpc>
            </a:pPr>
            <a:r>
              <a:rPr lang="ja-JP" altLang="en-US" sz="1400" dirty="0">
                <a:solidFill>
                  <a:prstClr val="black"/>
                </a:solidFill>
                <a:latin typeface="ＭＳ Ｐゴシック"/>
              </a:rPr>
              <a:t>　重症度、医療・看護必要度の基準を満た</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　す患者の割合について、</a:t>
            </a:r>
            <a:r>
              <a:rPr lang="en-US" altLang="ja-JP" sz="1400" b="1" u="sng" dirty="0">
                <a:solidFill>
                  <a:srgbClr val="0070C0"/>
                </a:solidFill>
                <a:latin typeface="ＭＳ Ｐゴシック"/>
              </a:rPr>
              <a:t>Ⅰ</a:t>
            </a:r>
            <a:r>
              <a:rPr lang="ja-JP" altLang="en-US" sz="1400" b="1" u="sng" dirty="0">
                <a:solidFill>
                  <a:srgbClr val="0070C0"/>
                </a:solidFill>
                <a:latin typeface="ＭＳ Ｐゴシック"/>
              </a:rPr>
              <a:t>と</a:t>
            </a:r>
            <a:r>
              <a:rPr lang="en-US" altLang="ja-JP" sz="1400" b="1" u="sng" dirty="0">
                <a:solidFill>
                  <a:srgbClr val="0070C0"/>
                </a:solidFill>
                <a:latin typeface="ＭＳ Ｐゴシック"/>
              </a:rPr>
              <a:t>Ⅱ</a:t>
            </a:r>
            <a:r>
              <a:rPr lang="ja-JP" altLang="en-US" sz="1400" b="1" u="sng" dirty="0">
                <a:solidFill>
                  <a:srgbClr val="0070C0"/>
                </a:solidFill>
                <a:latin typeface="ＭＳ Ｐゴシック"/>
              </a:rPr>
              <a:t>の各入院</a:t>
            </a:r>
            <a:endParaRPr lang="en-US" altLang="ja-JP" sz="1400" b="1" u="sng" dirty="0">
              <a:solidFill>
                <a:srgbClr val="0070C0"/>
              </a:solidFill>
              <a:latin typeface="ＭＳ Ｐゴシック"/>
            </a:endParaRPr>
          </a:p>
          <a:p>
            <a:pPr>
              <a:lnSpc>
                <a:spcPts val="1500"/>
              </a:lnSpc>
            </a:pPr>
            <a:r>
              <a:rPr lang="ja-JP" altLang="en-US" sz="1400" b="1" dirty="0">
                <a:solidFill>
                  <a:srgbClr val="0070C0"/>
                </a:solidFill>
                <a:latin typeface="ＭＳ Ｐゴシック"/>
              </a:rPr>
              <a:t>　</a:t>
            </a:r>
            <a:r>
              <a:rPr lang="ja-JP" altLang="en-US" sz="1400" b="1" u="sng" dirty="0">
                <a:solidFill>
                  <a:srgbClr val="0070C0"/>
                </a:solidFill>
                <a:latin typeface="ＭＳ Ｐゴシック"/>
              </a:rPr>
              <a:t>料等の基準を満たした上で、</a:t>
            </a:r>
            <a:r>
              <a:rPr lang="en-US" altLang="ja-JP" sz="1400" b="1" u="sng" dirty="0">
                <a:solidFill>
                  <a:srgbClr val="0070C0"/>
                </a:solidFill>
                <a:latin typeface="ＭＳ Ｐゴシック"/>
              </a:rPr>
              <a:t>Ⅱ</a:t>
            </a:r>
            <a:r>
              <a:rPr lang="ja-JP" altLang="en-US" sz="1400" b="1" u="sng" dirty="0">
                <a:solidFill>
                  <a:srgbClr val="0070C0"/>
                </a:solidFill>
                <a:latin typeface="ＭＳ Ｐゴシック"/>
              </a:rPr>
              <a:t>の基準を</a:t>
            </a:r>
            <a:endParaRPr lang="en-US" altLang="ja-JP" sz="1400" b="1" u="sng" dirty="0">
              <a:solidFill>
                <a:srgbClr val="0070C0"/>
              </a:solidFill>
              <a:latin typeface="ＭＳ Ｐゴシック"/>
            </a:endParaRPr>
          </a:p>
          <a:p>
            <a:pPr>
              <a:lnSpc>
                <a:spcPts val="1500"/>
              </a:lnSpc>
            </a:pPr>
            <a:r>
              <a:rPr lang="ja-JP" altLang="en-US" sz="1400" b="1" dirty="0">
                <a:solidFill>
                  <a:srgbClr val="0070C0"/>
                </a:solidFill>
                <a:latin typeface="ＭＳ Ｐゴシック"/>
              </a:rPr>
              <a:t>　</a:t>
            </a:r>
            <a:r>
              <a:rPr lang="ja-JP" altLang="en-US" sz="1400" b="1" u="sng" dirty="0">
                <a:solidFill>
                  <a:srgbClr val="0070C0"/>
                </a:solidFill>
                <a:latin typeface="ＭＳ Ｐゴシック"/>
              </a:rPr>
              <a:t>満たす患者の割合から</a:t>
            </a:r>
            <a:r>
              <a:rPr lang="en-US" altLang="ja-JP" sz="1400" b="1" u="sng" dirty="0">
                <a:solidFill>
                  <a:srgbClr val="0070C0"/>
                </a:solidFill>
                <a:latin typeface="ＭＳ Ｐゴシック"/>
              </a:rPr>
              <a:t>Ⅰ</a:t>
            </a:r>
            <a:r>
              <a:rPr lang="ja-JP" altLang="en-US" sz="1400" b="1" u="sng" dirty="0">
                <a:solidFill>
                  <a:srgbClr val="0070C0"/>
                </a:solidFill>
                <a:latin typeface="ＭＳ Ｐゴシック"/>
              </a:rPr>
              <a:t>の基準を満たす</a:t>
            </a:r>
            <a:endParaRPr lang="en-US" altLang="ja-JP" sz="1400" b="1" u="sng" dirty="0">
              <a:solidFill>
                <a:srgbClr val="0070C0"/>
              </a:solidFill>
              <a:latin typeface="ＭＳ Ｐゴシック"/>
            </a:endParaRPr>
          </a:p>
          <a:p>
            <a:pPr>
              <a:lnSpc>
                <a:spcPts val="1500"/>
              </a:lnSpc>
            </a:pPr>
            <a:r>
              <a:rPr lang="ja-JP" altLang="en-US" sz="1400" b="1" dirty="0">
                <a:solidFill>
                  <a:srgbClr val="0070C0"/>
                </a:solidFill>
                <a:latin typeface="ＭＳ Ｐゴシック"/>
              </a:rPr>
              <a:t>　</a:t>
            </a:r>
            <a:r>
              <a:rPr lang="ja-JP" altLang="en-US" sz="1400" b="1" u="sng" dirty="0">
                <a:solidFill>
                  <a:srgbClr val="0070C0"/>
                </a:solidFill>
                <a:latin typeface="ＭＳ Ｐゴシック"/>
              </a:rPr>
              <a:t>患者の割合を差し引いた値が</a:t>
            </a:r>
            <a:r>
              <a:rPr lang="en-US" altLang="ja-JP" sz="1400" b="1" u="sng" dirty="0">
                <a:solidFill>
                  <a:srgbClr val="0070C0"/>
                </a:solidFill>
                <a:latin typeface="ＭＳ Ｐゴシック"/>
              </a:rPr>
              <a:t>0.04</a:t>
            </a:r>
            <a:r>
              <a:rPr lang="ja-JP" altLang="en-US" sz="1400" b="1" u="sng" dirty="0">
                <a:solidFill>
                  <a:srgbClr val="0070C0"/>
                </a:solidFill>
                <a:latin typeface="ＭＳ Ｐゴシック"/>
              </a:rPr>
              <a:t>を超え</a:t>
            </a:r>
            <a:endParaRPr lang="en-US" altLang="ja-JP" sz="1400" b="1" u="sng" dirty="0">
              <a:solidFill>
                <a:srgbClr val="0070C0"/>
              </a:solidFill>
              <a:latin typeface="ＭＳ Ｐゴシック"/>
            </a:endParaRPr>
          </a:p>
          <a:p>
            <a:pPr>
              <a:lnSpc>
                <a:spcPts val="1500"/>
              </a:lnSpc>
            </a:pPr>
            <a:r>
              <a:rPr lang="ja-JP" altLang="en-US" sz="1400" b="1" dirty="0">
                <a:solidFill>
                  <a:srgbClr val="0070C0"/>
                </a:solidFill>
                <a:latin typeface="ＭＳ Ｐゴシック"/>
              </a:rPr>
              <a:t>　</a:t>
            </a:r>
            <a:r>
              <a:rPr lang="ja-JP" altLang="en-US" sz="1400" b="1" u="sng" dirty="0">
                <a:solidFill>
                  <a:srgbClr val="0070C0"/>
                </a:solidFill>
                <a:latin typeface="ＭＳ Ｐゴシック"/>
              </a:rPr>
              <a:t>ないこと。</a:t>
            </a:r>
            <a:endParaRPr lang="en-US" altLang="ja-JP" sz="1400" b="1" u="sng" dirty="0">
              <a:solidFill>
                <a:srgbClr val="0070C0"/>
              </a:solidFill>
              <a:latin typeface="ＭＳ Ｐゴシック"/>
            </a:endParaRPr>
          </a:p>
          <a:p>
            <a:pPr>
              <a:lnSpc>
                <a:spcPts val="1500"/>
              </a:lnSpc>
            </a:pPr>
            <a:r>
              <a:rPr lang="ja-JP" altLang="en-US" sz="1400" dirty="0">
                <a:solidFill>
                  <a:prstClr val="black"/>
                </a:solidFill>
                <a:latin typeface="ＭＳ Ｐゴシック"/>
              </a:rPr>
              <a:t>・評価方法のみの変更を行う場合は、その</a:t>
            </a:r>
            <a:endParaRPr lang="en-US" altLang="ja-JP" sz="1400" dirty="0">
              <a:solidFill>
                <a:prstClr val="black"/>
              </a:solidFill>
              <a:latin typeface="ＭＳ Ｐゴシック"/>
            </a:endParaRPr>
          </a:p>
          <a:p>
            <a:pPr>
              <a:lnSpc>
                <a:spcPts val="1500"/>
              </a:lnSpc>
            </a:pPr>
            <a:r>
              <a:rPr lang="ja-JP" altLang="en-US" sz="1400" b="1" dirty="0">
                <a:solidFill>
                  <a:prstClr val="black"/>
                </a:solidFill>
                <a:latin typeface="ＭＳ Ｐゴシック"/>
              </a:rPr>
              <a:t>　</a:t>
            </a:r>
            <a:r>
              <a:rPr lang="ja-JP" altLang="en-US" sz="1400" b="1" u="sng" dirty="0">
                <a:solidFill>
                  <a:srgbClr val="0070C0"/>
                </a:solidFill>
                <a:latin typeface="ＭＳ Ｐゴシック"/>
              </a:rPr>
              <a:t>切り替えは４月又は</a:t>
            </a:r>
            <a:r>
              <a:rPr lang="en-US" altLang="ja-JP" sz="1400" b="1" u="sng" dirty="0">
                <a:solidFill>
                  <a:srgbClr val="0070C0"/>
                </a:solidFill>
                <a:latin typeface="ＭＳ Ｐゴシック"/>
              </a:rPr>
              <a:t>10</a:t>
            </a:r>
            <a:r>
              <a:rPr lang="ja-JP" altLang="en-US" sz="1400" b="1" u="sng" dirty="0">
                <a:solidFill>
                  <a:srgbClr val="0070C0"/>
                </a:solidFill>
                <a:latin typeface="ＭＳ Ｐゴシック"/>
              </a:rPr>
              <a:t>月であり</a:t>
            </a:r>
            <a:r>
              <a:rPr lang="ja-JP" altLang="en-US" sz="1400" dirty="0">
                <a:solidFill>
                  <a:prstClr val="black"/>
                </a:solidFill>
                <a:latin typeface="ＭＳ Ｐゴシック"/>
              </a:rPr>
              <a:t>、切り替え</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　る月の</a:t>
            </a:r>
            <a:r>
              <a:rPr lang="en-US" altLang="ja-JP" sz="1400" dirty="0">
                <a:solidFill>
                  <a:prstClr val="black"/>
                </a:solidFill>
                <a:latin typeface="ＭＳ Ｐゴシック"/>
              </a:rPr>
              <a:t>10</a:t>
            </a:r>
            <a:r>
              <a:rPr lang="ja-JP" altLang="en-US" sz="1400" dirty="0">
                <a:solidFill>
                  <a:prstClr val="black"/>
                </a:solidFill>
                <a:latin typeface="ＭＳ Ｐゴシック"/>
              </a:rPr>
              <a:t>日までに変更の届出を行うこと。</a:t>
            </a:r>
          </a:p>
        </p:txBody>
      </p:sp>
      <p:graphicFrame>
        <p:nvGraphicFramePr>
          <p:cNvPr id="22" name="表 21"/>
          <p:cNvGraphicFramePr>
            <a:graphicFrameLocks noGrp="1"/>
          </p:cNvGraphicFramePr>
          <p:nvPr>
            <p:extLst/>
          </p:nvPr>
        </p:nvGraphicFramePr>
        <p:xfrm>
          <a:off x="291110" y="1725979"/>
          <a:ext cx="3248624" cy="3410746"/>
        </p:xfrm>
        <a:graphic>
          <a:graphicData uri="http://schemas.openxmlformats.org/drawingml/2006/table">
            <a:tbl>
              <a:tblPr>
                <a:tableStyleId>{5C22544A-7EE6-4342-B048-85BDC9FD1C3A}</a:tableStyleId>
              </a:tblPr>
              <a:tblGrid>
                <a:gridCol w="271703">
                  <a:extLst>
                    <a:ext uri="{9D8B030D-6E8A-4147-A177-3AD203B41FA5}">
                      <a16:colId xmlns="" xmlns:a16="http://schemas.microsoft.com/office/drawing/2014/main" val="20000"/>
                    </a:ext>
                  </a:extLst>
                </a:gridCol>
                <a:gridCol w="2976921">
                  <a:extLst>
                    <a:ext uri="{9D8B030D-6E8A-4147-A177-3AD203B41FA5}">
                      <a16:colId xmlns="" xmlns:a16="http://schemas.microsoft.com/office/drawing/2014/main" val="20001"/>
                    </a:ext>
                  </a:extLst>
                </a:gridCol>
              </a:tblGrid>
              <a:tr h="258660">
                <a:tc>
                  <a:txBody>
                    <a:bodyPr/>
                    <a:lstStyle/>
                    <a:p>
                      <a:pPr algn="ctr" fontAlgn="ctr"/>
                      <a:r>
                        <a:rPr lang="en-US" sz="1050" b="1" u="none" strike="noStrike" dirty="0">
                          <a:solidFill>
                            <a:schemeClr val="bg1"/>
                          </a:solidFill>
                          <a:effectLst/>
                        </a:rPr>
                        <a:t>Ａ　</a:t>
                      </a:r>
                      <a:endParaRPr 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tc>
                  <a:txBody>
                    <a:bodyPr/>
                    <a:lstStyle/>
                    <a:p>
                      <a:pPr algn="l" fontAlgn="ctr"/>
                      <a:r>
                        <a:rPr lang="ja-JP" altLang="en-US" sz="1050" b="1" u="none" strike="noStrike" dirty="0">
                          <a:solidFill>
                            <a:schemeClr val="bg1"/>
                          </a:solidFill>
                          <a:effectLst/>
                        </a:rPr>
                        <a:t>モニタリング及び処置等</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solidFill>
                  </a:tcPr>
                </a:tc>
                <a:extLst>
                  <a:ext uri="{0D108BD9-81ED-4DB2-BD59-A6C34878D82A}">
                    <a16:rowId xmlns="" xmlns:a16="http://schemas.microsoft.com/office/drawing/2014/main" val="10000"/>
                  </a:ext>
                </a:extLst>
              </a:tr>
              <a:tr h="388567">
                <a:tc>
                  <a:txBody>
                    <a:bodyPr/>
                    <a:lstStyle/>
                    <a:p>
                      <a:pPr algn="ctr" fontAlgn="ctr"/>
                      <a:r>
                        <a:rPr lang="en-US" altLang="ja-JP" sz="1050" u="none" strike="noStrike" dirty="0">
                          <a:effectLst/>
                        </a:rPr>
                        <a:t>1</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u="none" strike="noStrike" dirty="0">
                          <a:effectLst/>
                        </a:rPr>
                        <a:t>創傷処置</a:t>
                      </a:r>
                      <a:br>
                        <a:rPr lang="ja-JP" altLang="en-US" sz="1050" u="none" strike="noStrike" dirty="0">
                          <a:effectLst/>
                        </a:rPr>
                      </a:br>
                      <a:r>
                        <a:rPr lang="ja-JP" altLang="en-US" sz="1050" u="none" strike="noStrike" dirty="0">
                          <a:effectLst/>
                        </a:rPr>
                        <a:t>（①創傷の処置（褥瘡の処置を除く）、②褥瘡の処置）</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1"/>
                  </a:ext>
                </a:extLst>
              </a:tr>
              <a:tr h="171231">
                <a:tc>
                  <a:txBody>
                    <a:bodyPr/>
                    <a:lstStyle/>
                    <a:p>
                      <a:pPr algn="ctr" fontAlgn="ctr"/>
                      <a:r>
                        <a:rPr lang="en-US" altLang="ja-JP" sz="1050" u="none" strike="noStrike" dirty="0">
                          <a:effectLst/>
                        </a:rPr>
                        <a:t>2</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u="none" strike="noStrike" dirty="0">
                          <a:effectLst/>
                        </a:rPr>
                        <a:t>呼吸ケア（喀痰吸引のみの場合を除く）</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2"/>
                  </a:ext>
                </a:extLst>
              </a:tr>
              <a:tr h="171231">
                <a:tc>
                  <a:txBody>
                    <a:bodyPr/>
                    <a:lstStyle/>
                    <a:p>
                      <a:pPr algn="ctr" fontAlgn="ctr"/>
                      <a:r>
                        <a:rPr lang="en-US" altLang="ja-JP" sz="1050" u="none" strike="noStrike" dirty="0">
                          <a:effectLst/>
                        </a:rPr>
                        <a:t>3</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u="none" strike="noStrike" dirty="0">
                          <a:effectLst/>
                        </a:rPr>
                        <a:t>点滴ライン同時３本以上の管理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3"/>
                  </a:ext>
                </a:extLst>
              </a:tr>
              <a:tr h="171231">
                <a:tc>
                  <a:txBody>
                    <a:bodyPr/>
                    <a:lstStyle/>
                    <a:p>
                      <a:pPr algn="ctr" fontAlgn="ctr"/>
                      <a:r>
                        <a:rPr lang="en-US" altLang="ja-JP" sz="1050" u="none" strike="noStrike" dirty="0">
                          <a:effectLst/>
                        </a:rPr>
                        <a:t>4</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u="none" strike="noStrike" dirty="0">
                          <a:effectLst/>
                        </a:rPr>
                        <a:t>心電図モニターの管理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4"/>
                  </a:ext>
                </a:extLst>
              </a:tr>
              <a:tr h="171231">
                <a:tc>
                  <a:txBody>
                    <a:bodyPr/>
                    <a:lstStyle/>
                    <a:p>
                      <a:pPr algn="ctr" fontAlgn="ctr"/>
                      <a:r>
                        <a:rPr lang="en-US" altLang="ja-JP" sz="1050" u="none" strike="noStrike" dirty="0">
                          <a:effectLst/>
                        </a:rPr>
                        <a:t>5</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u="none" strike="noStrike" dirty="0">
                          <a:effectLst/>
                        </a:rPr>
                        <a:t>シリンジポンプの管理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5"/>
                  </a:ext>
                </a:extLst>
              </a:tr>
              <a:tr h="171231">
                <a:tc>
                  <a:txBody>
                    <a:bodyPr/>
                    <a:lstStyle/>
                    <a:p>
                      <a:pPr algn="ctr" fontAlgn="ctr"/>
                      <a:r>
                        <a:rPr lang="en-US" altLang="ja-JP" sz="1050" u="none" strike="noStrike" dirty="0">
                          <a:effectLst/>
                        </a:rPr>
                        <a:t>6</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u="none" strike="noStrike" dirty="0">
                          <a:effectLst/>
                        </a:rPr>
                        <a:t>輸血や血液製剤の管理</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6"/>
                  </a:ext>
                </a:extLst>
              </a:tr>
              <a:tr h="1736133">
                <a:tc>
                  <a:txBody>
                    <a:bodyPr/>
                    <a:lstStyle/>
                    <a:p>
                      <a:pPr algn="ctr" fontAlgn="ctr"/>
                      <a:r>
                        <a:rPr lang="en-US" altLang="ja-JP" sz="1050" u="none" strike="noStrike" dirty="0">
                          <a:effectLst/>
                        </a:rPr>
                        <a:t>7</a:t>
                      </a:r>
                      <a:endParaRPr lang="en-US" altLang="ja-JP"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tc>
                  <a:txBody>
                    <a:bodyPr/>
                    <a:lstStyle/>
                    <a:p>
                      <a:pPr algn="l" fontAlgn="ctr"/>
                      <a:r>
                        <a:rPr lang="ja-JP" altLang="en-US" sz="1050" u="none" strike="noStrike" dirty="0">
                          <a:effectLst/>
                        </a:rPr>
                        <a:t>専門的な治療・処置</a:t>
                      </a:r>
                      <a:br>
                        <a:rPr lang="ja-JP" altLang="en-US" sz="1050" u="none" strike="noStrike" dirty="0">
                          <a:effectLst/>
                        </a:rPr>
                      </a:br>
                      <a:r>
                        <a:rPr lang="ja-JP" altLang="en-US" sz="1050" u="none" strike="noStrike" dirty="0">
                          <a:effectLst/>
                        </a:rPr>
                        <a:t>（① 抗悪性腫瘍剤の使用（注射剤のみ）、</a:t>
                      </a:r>
                      <a:br>
                        <a:rPr lang="ja-JP" altLang="en-US" sz="1050" u="none" strike="noStrike" dirty="0">
                          <a:effectLst/>
                        </a:rPr>
                      </a:br>
                      <a:r>
                        <a:rPr lang="ja-JP" altLang="en-US" sz="1050" u="none" strike="noStrike" dirty="0">
                          <a:effectLst/>
                        </a:rPr>
                        <a:t>　② 抗悪性腫瘍剤の内服の管理、</a:t>
                      </a:r>
                      <a:br>
                        <a:rPr lang="ja-JP" altLang="en-US" sz="1050" u="none" strike="noStrike" dirty="0">
                          <a:effectLst/>
                        </a:rPr>
                      </a:br>
                      <a:r>
                        <a:rPr lang="ja-JP" altLang="en-US" sz="1050" u="none" strike="noStrike" dirty="0">
                          <a:effectLst/>
                        </a:rPr>
                        <a:t>　③ 麻薬の使用（注射剤のみ）、</a:t>
                      </a:r>
                      <a:br>
                        <a:rPr lang="ja-JP" altLang="en-US" sz="1050" u="none" strike="noStrike" dirty="0">
                          <a:effectLst/>
                        </a:rPr>
                      </a:br>
                      <a:r>
                        <a:rPr lang="ja-JP" altLang="en-US" sz="1050" u="none" strike="noStrike" dirty="0">
                          <a:effectLst/>
                        </a:rPr>
                        <a:t>　④ 麻薬の内服、貼付、坐剤の管理、</a:t>
                      </a:r>
                      <a:br>
                        <a:rPr lang="ja-JP" altLang="en-US" sz="1050" u="none" strike="noStrike" dirty="0">
                          <a:effectLst/>
                        </a:rPr>
                      </a:br>
                      <a:r>
                        <a:rPr lang="ja-JP" altLang="en-US" sz="1050" u="none" strike="noStrike" dirty="0">
                          <a:effectLst/>
                        </a:rPr>
                        <a:t>　⑤ 放射線治療、⑥ 免疫抑制剤の管理、</a:t>
                      </a:r>
                      <a:br>
                        <a:rPr lang="ja-JP" altLang="en-US" sz="1050" u="none" strike="noStrike" dirty="0">
                          <a:effectLst/>
                        </a:rPr>
                      </a:br>
                      <a:r>
                        <a:rPr lang="ja-JP" altLang="en-US" sz="1050" u="none" strike="noStrike" dirty="0">
                          <a:effectLst/>
                        </a:rPr>
                        <a:t>　⑦ 昇圧剤の使用（注射剤のみ）、</a:t>
                      </a:r>
                      <a:br>
                        <a:rPr lang="ja-JP" altLang="en-US" sz="1050" u="none" strike="noStrike" dirty="0">
                          <a:effectLst/>
                        </a:rPr>
                      </a:br>
                      <a:r>
                        <a:rPr lang="ja-JP" altLang="en-US" sz="1050" u="none" strike="noStrike" dirty="0">
                          <a:effectLst/>
                        </a:rPr>
                        <a:t>　⑧ 抗不整脈剤の使用（注射剤のみ）、</a:t>
                      </a:r>
                      <a:br>
                        <a:rPr lang="ja-JP" altLang="en-US" sz="1050" u="none" strike="noStrike" dirty="0">
                          <a:effectLst/>
                        </a:rPr>
                      </a:br>
                      <a:r>
                        <a:rPr lang="ja-JP" altLang="en-US" sz="1050" u="none" strike="noStrike" dirty="0">
                          <a:effectLst/>
                        </a:rPr>
                        <a:t>　⑨ 抗血栓塞栓薬の持続点滴の使用、</a:t>
                      </a:r>
                      <a:br>
                        <a:rPr lang="ja-JP" altLang="en-US" sz="1050" u="none" strike="noStrike" dirty="0">
                          <a:effectLst/>
                        </a:rPr>
                      </a:br>
                      <a:r>
                        <a:rPr lang="ja-JP" altLang="en-US" sz="1050" u="none" strike="noStrike" dirty="0">
                          <a:effectLst/>
                        </a:rPr>
                        <a:t>　⑩ ドレナージの管理、</a:t>
                      </a:r>
                      <a:r>
                        <a:rPr lang="ja-JP" altLang="en-US" sz="1050" b="0" u="none" strike="noStrike" dirty="0">
                          <a:solidFill>
                            <a:schemeClr val="tx1"/>
                          </a:solidFill>
                          <a:effectLst/>
                        </a:rPr>
                        <a:t>⑪ 無菌治療室での治療 ）</a:t>
                      </a:r>
                      <a:r>
                        <a:rPr lang="ja-JP" altLang="en-US" sz="1050" b="1" u="sng" strike="noStrike" dirty="0">
                          <a:solidFill>
                            <a:schemeClr val="accent5"/>
                          </a:solidFill>
                          <a:effectLst/>
                        </a:rPr>
                        <a:t> </a:t>
                      </a:r>
                      <a:r>
                        <a:rPr lang="ja-JP" altLang="en-US" sz="1050" u="none" strike="noStrike" dirty="0">
                          <a:effectLst/>
                        </a:rPr>
                        <a:t>　　　　　　　　　　　　　　　　　                       　　　　</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20000"/>
                        <a:lumOff val="80000"/>
                      </a:schemeClr>
                    </a:solidFill>
                  </a:tcPr>
                </a:tc>
                <a:extLst>
                  <a:ext uri="{0D108BD9-81ED-4DB2-BD59-A6C34878D82A}">
                    <a16:rowId xmlns="" xmlns:a16="http://schemas.microsoft.com/office/drawing/2014/main" val="10007"/>
                  </a:ext>
                </a:extLst>
              </a:tr>
              <a:tr h="171231">
                <a:tc>
                  <a:txBody>
                    <a:bodyPr/>
                    <a:lstStyle/>
                    <a:p>
                      <a:pPr algn="ctr" fontAlgn="ctr"/>
                      <a:r>
                        <a:rPr lang="en-US" altLang="ja-JP" sz="1050" u="none" strike="dblStrike" baseline="0" dirty="0">
                          <a:solidFill>
                            <a:srgbClr val="0070C0"/>
                          </a:solidFill>
                          <a:effectLst/>
                        </a:rPr>
                        <a:t>8</a:t>
                      </a:r>
                      <a:endParaRPr lang="en-US" altLang="ja-JP" sz="1050" b="0" i="0" u="none" strike="dblStrike" baseline="0" dirty="0">
                        <a:solidFill>
                          <a:srgbClr val="0070C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tc>
                  <a:txBody>
                    <a:bodyPr/>
                    <a:lstStyle/>
                    <a:p>
                      <a:pPr algn="l" fontAlgn="ctr"/>
                      <a:r>
                        <a:rPr lang="ja-JP" altLang="en-US" sz="1050" b="0" u="none" strike="dblStrike" baseline="0" dirty="0">
                          <a:solidFill>
                            <a:srgbClr val="0070C0"/>
                          </a:solidFill>
                          <a:effectLst/>
                        </a:rPr>
                        <a:t>救急搬送後の入院（２日間）</a:t>
                      </a:r>
                      <a:endParaRPr lang="ja-JP" altLang="en-US" sz="1050" b="0" i="0" u="none" strike="dblStrike" baseline="0" dirty="0">
                        <a:solidFill>
                          <a:srgbClr val="0070C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2">
                        <a:lumMod val="40000"/>
                        <a:lumOff val="60000"/>
                      </a:schemeClr>
                    </a:solidFill>
                  </a:tcPr>
                </a:tc>
                <a:extLst>
                  <a:ext uri="{0D108BD9-81ED-4DB2-BD59-A6C34878D82A}">
                    <a16:rowId xmlns="" xmlns:a16="http://schemas.microsoft.com/office/drawing/2014/main" val="10008"/>
                  </a:ext>
                </a:extLst>
              </a:tr>
            </a:tbl>
          </a:graphicData>
        </a:graphic>
      </p:graphicFrame>
      <p:graphicFrame>
        <p:nvGraphicFramePr>
          <p:cNvPr id="23" name="表 22"/>
          <p:cNvGraphicFramePr>
            <a:graphicFrameLocks noGrp="1"/>
          </p:cNvGraphicFramePr>
          <p:nvPr>
            <p:extLst/>
          </p:nvPr>
        </p:nvGraphicFramePr>
        <p:xfrm>
          <a:off x="297644" y="5160214"/>
          <a:ext cx="2019395" cy="1543860"/>
        </p:xfrm>
        <a:graphic>
          <a:graphicData uri="http://schemas.openxmlformats.org/drawingml/2006/table">
            <a:tbl>
              <a:tblPr>
                <a:tableStyleId>{5C22544A-7EE6-4342-B048-85BDC9FD1C3A}</a:tableStyleId>
              </a:tblPr>
              <a:tblGrid>
                <a:gridCol w="261878">
                  <a:extLst>
                    <a:ext uri="{9D8B030D-6E8A-4147-A177-3AD203B41FA5}">
                      <a16:colId xmlns="" xmlns:a16="http://schemas.microsoft.com/office/drawing/2014/main" val="20000"/>
                    </a:ext>
                  </a:extLst>
                </a:gridCol>
                <a:gridCol w="1757517">
                  <a:extLst>
                    <a:ext uri="{9D8B030D-6E8A-4147-A177-3AD203B41FA5}">
                      <a16:colId xmlns="" xmlns:a16="http://schemas.microsoft.com/office/drawing/2014/main" val="20001"/>
                    </a:ext>
                  </a:extLst>
                </a:gridCol>
              </a:tblGrid>
              <a:tr h="238899">
                <a:tc>
                  <a:txBody>
                    <a:bodyPr/>
                    <a:lstStyle/>
                    <a:p>
                      <a:pPr algn="ctr" fontAlgn="ctr"/>
                      <a:r>
                        <a:rPr lang="en-US" sz="1050" b="1" u="none" strike="noStrike" dirty="0">
                          <a:solidFill>
                            <a:schemeClr val="bg1"/>
                          </a:solidFill>
                          <a:effectLst/>
                        </a:rPr>
                        <a:t>Ｂ</a:t>
                      </a:r>
                      <a:endParaRPr 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tc>
                  <a:txBody>
                    <a:bodyPr/>
                    <a:lstStyle/>
                    <a:p>
                      <a:pPr algn="l" fontAlgn="ctr"/>
                      <a:r>
                        <a:rPr lang="ja-JP" altLang="en-US" sz="1050" b="1" u="none" strike="noStrike" dirty="0">
                          <a:solidFill>
                            <a:schemeClr val="bg1"/>
                          </a:solidFill>
                          <a:effectLst/>
                        </a:rPr>
                        <a:t>患者の状況等</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solidFill>
                  </a:tcPr>
                </a:tc>
                <a:extLst>
                  <a:ext uri="{0D108BD9-81ED-4DB2-BD59-A6C34878D82A}">
                    <a16:rowId xmlns="" xmlns:a16="http://schemas.microsoft.com/office/drawing/2014/main" val="10000"/>
                  </a:ext>
                </a:extLst>
              </a:tr>
              <a:tr h="193149">
                <a:tc>
                  <a:txBody>
                    <a:bodyPr/>
                    <a:lstStyle/>
                    <a:p>
                      <a:pPr algn="ctr" fontAlgn="ctr"/>
                      <a:r>
                        <a:rPr lang="en-US" altLang="ja-JP" sz="1050" u="none" strike="noStrike" dirty="0">
                          <a:effectLst/>
                        </a:rPr>
                        <a:t>9</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u="none" strike="noStrike" dirty="0">
                          <a:effectLst/>
                        </a:rPr>
                        <a:t>寝返り</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1"/>
                  </a:ext>
                </a:extLst>
              </a:tr>
              <a:tr h="171468">
                <a:tc>
                  <a:txBody>
                    <a:bodyPr/>
                    <a:lstStyle/>
                    <a:p>
                      <a:pPr algn="ctr" fontAlgn="ctr"/>
                      <a:r>
                        <a:rPr lang="en-US" altLang="ja-JP" sz="1050" u="none" strike="noStrike" dirty="0">
                          <a:effectLst/>
                        </a:rPr>
                        <a:t>10</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tc>
                  <a:txBody>
                    <a:bodyPr/>
                    <a:lstStyle/>
                    <a:p>
                      <a:pPr algn="l" fontAlgn="ctr"/>
                      <a:r>
                        <a:rPr lang="ja-JP" altLang="en-US" sz="1050" u="none" strike="noStrike" dirty="0">
                          <a:effectLst/>
                        </a:rPr>
                        <a:t>移乗</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40000"/>
                        <a:lumOff val="60000"/>
                      </a:schemeClr>
                    </a:solidFill>
                  </a:tcPr>
                </a:tc>
                <a:extLst>
                  <a:ext uri="{0D108BD9-81ED-4DB2-BD59-A6C34878D82A}">
                    <a16:rowId xmlns="" xmlns:a16="http://schemas.microsoft.com/office/drawing/2014/main" val="10002"/>
                  </a:ext>
                </a:extLst>
              </a:tr>
              <a:tr h="171468">
                <a:tc>
                  <a:txBody>
                    <a:bodyPr/>
                    <a:lstStyle/>
                    <a:p>
                      <a:pPr algn="ctr" fontAlgn="ctr"/>
                      <a:r>
                        <a:rPr lang="en-US" altLang="ja-JP" sz="1050" u="none" strike="noStrike" dirty="0">
                          <a:effectLst/>
                        </a:rPr>
                        <a:t>11</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u="none" strike="noStrike" dirty="0">
                          <a:effectLst/>
                        </a:rPr>
                        <a:t>口腔清潔</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3"/>
                  </a:ext>
                </a:extLst>
              </a:tr>
              <a:tr h="171468">
                <a:tc>
                  <a:txBody>
                    <a:bodyPr/>
                    <a:lstStyle/>
                    <a:p>
                      <a:pPr algn="ctr" fontAlgn="ctr"/>
                      <a:r>
                        <a:rPr lang="en-US" altLang="ja-JP" sz="1050" u="none" strike="noStrike" dirty="0">
                          <a:effectLst/>
                        </a:rPr>
                        <a:t>12</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l" fontAlgn="ctr"/>
                      <a:r>
                        <a:rPr lang="ja-JP" altLang="en-US" sz="1050" u="none" strike="noStrike" dirty="0">
                          <a:effectLst/>
                        </a:rPr>
                        <a:t>食事摂取</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extLst>
                  <a:ext uri="{0D108BD9-81ED-4DB2-BD59-A6C34878D82A}">
                    <a16:rowId xmlns="" xmlns:a16="http://schemas.microsoft.com/office/drawing/2014/main" val="10004"/>
                  </a:ext>
                </a:extLst>
              </a:tr>
              <a:tr h="223974">
                <a:tc>
                  <a:txBody>
                    <a:bodyPr/>
                    <a:lstStyle/>
                    <a:p>
                      <a:pPr algn="ctr" fontAlgn="ctr"/>
                      <a:r>
                        <a:rPr lang="en-US" altLang="ja-JP" sz="1050" u="none" strike="noStrike" dirty="0">
                          <a:effectLst/>
                        </a:rPr>
                        <a:t>13</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u="none" strike="noStrike" dirty="0">
                          <a:effectLst/>
                        </a:rPr>
                        <a:t>衣服の着脱</a:t>
                      </a:r>
                      <a:endParaRPr lang="ja-JP" altLang="en-US" sz="1050" b="0" i="0" u="none" strike="noStrike" dirty="0">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5"/>
                  </a:ext>
                </a:extLst>
              </a:tr>
              <a:tr h="201966">
                <a:tc>
                  <a:txBody>
                    <a:bodyPr/>
                    <a:lstStyle/>
                    <a:p>
                      <a:pPr algn="ctr" fontAlgn="ctr"/>
                      <a:r>
                        <a:rPr lang="en-US" altLang="ja-JP" sz="1050" u="none" strike="noStrike" dirty="0">
                          <a:effectLst/>
                        </a:rPr>
                        <a:t>14</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tc>
                  <a:txBody>
                    <a:bodyPr/>
                    <a:lstStyle/>
                    <a:p>
                      <a:pPr algn="l" fontAlgn="ctr"/>
                      <a:r>
                        <a:rPr lang="ja-JP" altLang="en-US" sz="1050" b="0" u="none" strike="noStrike" dirty="0">
                          <a:solidFill>
                            <a:schemeClr val="tx1"/>
                          </a:solidFill>
                          <a:effectLst/>
                        </a:rPr>
                        <a:t>診療・療養上の指示が通じる</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60000"/>
                        <a:lumOff val="40000"/>
                      </a:schemeClr>
                    </a:solidFill>
                  </a:tcPr>
                </a:tc>
                <a:extLst>
                  <a:ext uri="{0D108BD9-81ED-4DB2-BD59-A6C34878D82A}">
                    <a16:rowId xmlns="" xmlns:a16="http://schemas.microsoft.com/office/drawing/2014/main" val="10006"/>
                  </a:ext>
                </a:extLst>
              </a:tr>
              <a:tr h="171468">
                <a:tc>
                  <a:txBody>
                    <a:bodyPr/>
                    <a:lstStyle/>
                    <a:p>
                      <a:pPr algn="ctr" fontAlgn="ctr"/>
                      <a:r>
                        <a:rPr lang="en-US" altLang="ja-JP" sz="1050" u="none" strike="noStrike" dirty="0">
                          <a:effectLst/>
                        </a:rPr>
                        <a:t>15</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tc>
                  <a:txBody>
                    <a:bodyPr/>
                    <a:lstStyle/>
                    <a:p>
                      <a:pPr algn="l" fontAlgn="ctr"/>
                      <a:r>
                        <a:rPr lang="ja-JP" altLang="en-US" sz="1050" b="0" u="none" strike="noStrike" dirty="0">
                          <a:solidFill>
                            <a:schemeClr val="tx1"/>
                          </a:solidFill>
                          <a:effectLst/>
                        </a:rPr>
                        <a:t>危険行動</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5">
                        <a:lumMod val="20000"/>
                        <a:lumOff val="80000"/>
                      </a:schemeClr>
                    </a:solidFill>
                  </a:tcPr>
                </a:tc>
                <a:extLst>
                  <a:ext uri="{0D108BD9-81ED-4DB2-BD59-A6C34878D82A}">
                    <a16:rowId xmlns="" xmlns:a16="http://schemas.microsoft.com/office/drawing/2014/main" val="10007"/>
                  </a:ext>
                </a:extLst>
              </a:tr>
            </a:tbl>
          </a:graphicData>
        </a:graphic>
      </p:graphicFrame>
      <p:graphicFrame>
        <p:nvGraphicFramePr>
          <p:cNvPr id="24" name="表 23"/>
          <p:cNvGraphicFramePr>
            <a:graphicFrameLocks noGrp="1"/>
          </p:cNvGraphicFramePr>
          <p:nvPr>
            <p:extLst/>
          </p:nvPr>
        </p:nvGraphicFramePr>
        <p:xfrm>
          <a:off x="3651302" y="1820119"/>
          <a:ext cx="2448271" cy="2527451"/>
        </p:xfrm>
        <a:graphic>
          <a:graphicData uri="http://schemas.openxmlformats.org/drawingml/2006/table">
            <a:tbl>
              <a:tblPr>
                <a:tableStyleId>{5C22544A-7EE6-4342-B048-85BDC9FD1C3A}</a:tableStyleId>
              </a:tblPr>
              <a:tblGrid>
                <a:gridCol w="259031">
                  <a:extLst>
                    <a:ext uri="{9D8B030D-6E8A-4147-A177-3AD203B41FA5}">
                      <a16:colId xmlns="" xmlns:a16="http://schemas.microsoft.com/office/drawing/2014/main" val="20000"/>
                    </a:ext>
                  </a:extLst>
                </a:gridCol>
                <a:gridCol w="2189240">
                  <a:extLst>
                    <a:ext uri="{9D8B030D-6E8A-4147-A177-3AD203B41FA5}">
                      <a16:colId xmlns="" xmlns:a16="http://schemas.microsoft.com/office/drawing/2014/main" val="20001"/>
                    </a:ext>
                  </a:extLst>
                </a:gridCol>
              </a:tblGrid>
              <a:tr h="38423">
                <a:tc>
                  <a:txBody>
                    <a:bodyPr/>
                    <a:lstStyle/>
                    <a:p>
                      <a:pPr algn="ctr" fontAlgn="ctr"/>
                      <a:r>
                        <a:rPr lang="en-US" sz="1050" b="1" u="none" strike="noStrike" dirty="0">
                          <a:solidFill>
                            <a:schemeClr val="bg1"/>
                          </a:solidFill>
                          <a:effectLst/>
                        </a:rPr>
                        <a:t>Ｃ</a:t>
                      </a:r>
                      <a:endParaRPr 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rgbClr val="E3AD25"/>
                    </a:solidFill>
                  </a:tcPr>
                </a:tc>
                <a:tc>
                  <a:txBody>
                    <a:bodyPr/>
                    <a:lstStyle/>
                    <a:p>
                      <a:pPr algn="l" fontAlgn="ctr"/>
                      <a:r>
                        <a:rPr lang="ja-JP" altLang="en-US" sz="1050" b="1" u="none" strike="noStrike" dirty="0">
                          <a:solidFill>
                            <a:schemeClr val="bg1"/>
                          </a:solidFill>
                          <a:effectLst/>
                        </a:rPr>
                        <a:t>手術等の医学的状況</a:t>
                      </a:r>
                      <a:endParaRPr lang="ja-JP" altLang="en-US" sz="1050" b="1" i="0" u="none" strike="noStrike" dirty="0">
                        <a:solidFill>
                          <a:schemeClr val="bg1"/>
                        </a:solidFill>
                        <a:effectLst/>
                        <a:latin typeface="ＭＳ 明朝" panose="02020609040205080304" pitchFamily="17" charset="-128"/>
                        <a:ea typeface="ＭＳ 明朝" panose="02020609040205080304" pitchFamily="17" charset="-128"/>
                      </a:endParaRPr>
                    </a:p>
                  </a:txBody>
                  <a:tcPr marL="9525" marR="9525" marT="9525" marB="0" anchor="ctr">
                    <a:solidFill>
                      <a:srgbClr val="E3AD25"/>
                    </a:solidFill>
                  </a:tcPr>
                </a:tc>
                <a:extLst>
                  <a:ext uri="{0D108BD9-81ED-4DB2-BD59-A6C34878D82A}">
                    <a16:rowId xmlns="" xmlns:a16="http://schemas.microsoft.com/office/drawing/2014/main" val="10000"/>
                  </a:ext>
                </a:extLst>
              </a:tr>
              <a:tr h="238039">
                <a:tc>
                  <a:txBody>
                    <a:bodyPr/>
                    <a:lstStyle/>
                    <a:p>
                      <a:pPr algn="ctr" fontAlgn="ctr"/>
                      <a:r>
                        <a:rPr lang="en-US" altLang="ja-JP" sz="1050" u="none" strike="noStrike" dirty="0">
                          <a:effectLst/>
                        </a:rPr>
                        <a:t>16</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開頭手術（７日間）</a:t>
                      </a:r>
                      <a:endPar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1"/>
                  </a:ext>
                </a:extLst>
              </a:tr>
              <a:tr h="242881">
                <a:tc>
                  <a:txBody>
                    <a:bodyPr/>
                    <a:lstStyle/>
                    <a:p>
                      <a:pPr algn="ctr" fontAlgn="ctr"/>
                      <a:r>
                        <a:rPr lang="en-US" altLang="ja-JP" sz="1050" u="none" strike="noStrike" dirty="0">
                          <a:effectLst/>
                        </a:rPr>
                        <a:t>17</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l" fontAlgn="ct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開胸手術（７日間）</a:t>
                      </a:r>
                      <a:endPar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40000"/>
                        <a:lumOff val="60000"/>
                      </a:schemeClr>
                    </a:solidFill>
                  </a:tcPr>
                </a:tc>
                <a:extLst>
                  <a:ext uri="{0D108BD9-81ED-4DB2-BD59-A6C34878D82A}">
                    <a16:rowId xmlns="" xmlns:a16="http://schemas.microsoft.com/office/drawing/2014/main" val="10002"/>
                  </a:ext>
                </a:extLst>
              </a:tr>
              <a:tr h="238039">
                <a:tc>
                  <a:txBody>
                    <a:bodyPr/>
                    <a:lstStyle/>
                    <a:p>
                      <a:pPr algn="ctr" fontAlgn="ctr"/>
                      <a:r>
                        <a:rPr lang="en-US" altLang="ja-JP" sz="1050" u="none" strike="noStrike" dirty="0">
                          <a:effectLst/>
                        </a:rPr>
                        <a:t>18</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開腹手術（</a:t>
                      </a:r>
                      <a:r>
                        <a:rPr lang="ja-JP" altLang="en-US" sz="1050" b="1" u="sng" strike="noStrike" dirty="0">
                          <a:solidFill>
                            <a:srgbClr val="0070C0"/>
                          </a:solidFill>
                          <a:effectLst/>
                          <a:latin typeface="ＭＳ Ｐゴシック" panose="020B0600070205080204" pitchFamily="50" charset="-128"/>
                          <a:ea typeface="ＭＳ Ｐゴシック" panose="020B0600070205080204" pitchFamily="50" charset="-128"/>
                        </a:rPr>
                        <a:t>４</a:t>
                      </a:r>
                      <a:r>
                        <a:rPr lang="zh-TW"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日間）</a:t>
                      </a:r>
                      <a:endPar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3"/>
                  </a:ext>
                </a:extLst>
              </a:tr>
              <a:tr h="238039">
                <a:tc>
                  <a:txBody>
                    <a:bodyPr/>
                    <a:lstStyle/>
                    <a:p>
                      <a:pPr algn="ctr" fontAlgn="ctr"/>
                      <a:r>
                        <a:rPr lang="en-US" altLang="ja-JP" sz="1050" u="none" strike="noStrike" dirty="0">
                          <a:effectLst/>
                        </a:rPr>
                        <a:t>19</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l" fontAlgn="ctr"/>
                      <a:r>
                        <a:rPr lang="ja-JP" altLang="en-US" sz="1050" b="0" u="none" strike="noStrike" dirty="0">
                          <a:solidFill>
                            <a:schemeClr val="tx1"/>
                          </a:solidFill>
                          <a:effectLst/>
                          <a:latin typeface="ＭＳ Ｐゴシック" panose="020B0600070205080204" pitchFamily="50" charset="-128"/>
                          <a:ea typeface="ＭＳ Ｐゴシック" panose="020B0600070205080204" pitchFamily="50" charset="-128"/>
                        </a:rPr>
                        <a:t>骨の手術（５日間）</a:t>
                      </a:r>
                      <a:endParaRPr lang="ja-JP"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525" marR="9525" marT="9525" marB="0" anchor="ctr">
                    <a:solidFill>
                      <a:schemeClr val="accent4">
                        <a:lumMod val="40000"/>
                        <a:lumOff val="60000"/>
                      </a:schemeClr>
                    </a:solidFill>
                  </a:tcPr>
                </a:tc>
                <a:extLst>
                  <a:ext uri="{0D108BD9-81ED-4DB2-BD59-A6C34878D82A}">
                    <a16:rowId xmlns="" xmlns:a16="http://schemas.microsoft.com/office/drawing/2014/main" val="10004"/>
                  </a:ext>
                </a:extLst>
              </a:tr>
              <a:tr h="250833">
                <a:tc>
                  <a:txBody>
                    <a:bodyPr/>
                    <a:lstStyle/>
                    <a:p>
                      <a:pPr algn="ctr" fontAlgn="ctr"/>
                      <a:r>
                        <a:rPr lang="en-US" altLang="ja-JP" sz="1050" u="none" strike="noStrike" dirty="0">
                          <a:effectLst/>
                        </a:rPr>
                        <a:t>20</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ja-JP" altLang="en-US" sz="1050" b="0" u="none" strike="noStrike" dirty="0">
                          <a:solidFill>
                            <a:schemeClr val="tx1"/>
                          </a:solidFill>
                          <a:effectLst/>
                        </a:rPr>
                        <a:t>胸腔鏡・腹腔鏡手術（３日間）</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5"/>
                  </a:ext>
                </a:extLst>
              </a:tr>
              <a:tr h="238039">
                <a:tc>
                  <a:txBody>
                    <a:bodyPr/>
                    <a:lstStyle/>
                    <a:p>
                      <a:pPr algn="ctr" fontAlgn="ctr"/>
                      <a:r>
                        <a:rPr lang="en-US" altLang="ja-JP" sz="1050" u="none" strike="noStrike" dirty="0">
                          <a:effectLst/>
                        </a:rPr>
                        <a:t>21</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tc>
                  <a:txBody>
                    <a:bodyPr/>
                    <a:lstStyle/>
                    <a:p>
                      <a:pPr algn="l" fontAlgn="ctr"/>
                      <a:r>
                        <a:rPr lang="ja-JP" altLang="en-US" sz="1050" b="0" u="none" strike="noStrike" dirty="0">
                          <a:solidFill>
                            <a:schemeClr val="tx1"/>
                          </a:solidFill>
                          <a:effectLst/>
                        </a:rPr>
                        <a:t>全身麻酔・脊椎麻酔の手術（２日間）</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40000"/>
                        <a:lumOff val="60000"/>
                      </a:schemeClr>
                    </a:solidFill>
                  </a:tcPr>
                </a:tc>
                <a:extLst>
                  <a:ext uri="{0D108BD9-81ED-4DB2-BD59-A6C34878D82A}">
                    <a16:rowId xmlns="" xmlns:a16="http://schemas.microsoft.com/office/drawing/2014/main" val="10006"/>
                  </a:ext>
                </a:extLst>
              </a:tr>
              <a:tr h="912036">
                <a:tc>
                  <a:txBody>
                    <a:bodyPr/>
                    <a:lstStyle/>
                    <a:p>
                      <a:pPr algn="ctr" fontAlgn="ctr"/>
                      <a:r>
                        <a:rPr lang="en-US" altLang="ja-JP" sz="1050" u="none" strike="noStrike" dirty="0">
                          <a:effectLst/>
                        </a:rPr>
                        <a:t>22</a:t>
                      </a:r>
                      <a:endParaRPr lang="en-US" altLang="ja-JP" sz="105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tc>
                  <a:txBody>
                    <a:bodyPr/>
                    <a:lstStyle/>
                    <a:p>
                      <a:pPr algn="l" fontAlgn="ctr"/>
                      <a:r>
                        <a:rPr lang="ja-JP" altLang="en-US" sz="1050" b="0" u="none" strike="noStrike" dirty="0">
                          <a:solidFill>
                            <a:schemeClr val="tx1"/>
                          </a:solidFill>
                          <a:effectLst/>
                        </a:rPr>
                        <a:t>救命等に係る内科的治療（２日間）</a:t>
                      </a:r>
                      <a:br>
                        <a:rPr lang="ja-JP" altLang="en-US" sz="1050" b="0" u="none" strike="noStrike" dirty="0">
                          <a:solidFill>
                            <a:schemeClr val="tx1"/>
                          </a:solidFill>
                          <a:effectLst/>
                        </a:rPr>
                      </a:br>
                      <a:r>
                        <a:rPr lang="ja-JP" altLang="en-US" sz="1050" b="0" u="none" strike="noStrike" dirty="0">
                          <a:solidFill>
                            <a:schemeClr val="tx1"/>
                          </a:solidFill>
                          <a:effectLst/>
                        </a:rPr>
                        <a:t>（①経皮的血管内治療</a:t>
                      </a:r>
                      <a:endParaRPr lang="en-US" altLang="ja-JP" sz="1050" b="0" u="none" strike="noStrike" dirty="0">
                        <a:solidFill>
                          <a:schemeClr val="tx1"/>
                        </a:solidFill>
                        <a:effectLst/>
                      </a:endParaRPr>
                    </a:p>
                    <a:p>
                      <a:pPr algn="l" fontAlgn="ctr"/>
                      <a:r>
                        <a:rPr lang="ja-JP" altLang="en-US" sz="1050" b="0" u="none" strike="noStrike" dirty="0">
                          <a:solidFill>
                            <a:schemeClr val="tx1"/>
                          </a:solidFill>
                          <a:effectLst/>
                        </a:rPr>
                        <a:t>　②経皮的心筋焼灼術等の治療</a:t>
                      </a:r>
                      <a:endParaRPr lang="en-US" altLang="ja-JP" sz="1050" b="0" u="none" strike="noStrike" dirty="0">
                        <a:solidFill>
                          <a:schemeClr val="tx1"/>
                        </a:solidFill>
                        <a:effectLst/>
                      </a:endParaRPr>
                    </a:p>
                    <a:p>
                      <a:pPr algn="l" fontAlgn="ctr"/>
                      <a:r>
                        <a:rPr lang="ja-JP" altLang="en-US" sz="1050" b="0" u="none" strike="noStrike" dirty="0">
                          <a:solidFill>
                            <a:schemeClr val="tx1"/>
                          </a:solidFill>
                          <a:effectLst/>
                        </a:rPr>
                        <a:t>　③侵襲的な消化器治療）</a:t>
                      </a:r>
                      <a:endParaRPr lang="ja-JP" altLang="en-US" sz="1050" b="0" i="0" u="none" strike="noStrike" dirty="0">
                        <a:solidFill>
                          <a:schemeClr val="tx1"/>
                        </a:solidFill>
                        <a:effectLst/>
                        <a:latin typeface="ＭＳ 明朝" panose="02020609040205080304" pitchFamily="17" charset="-128"/>
                        <a:ea typeface="ＭＳ 明朝" panose="02020609040205080304" pitchFamily="17" charset="-128"/>
                      </a:endParaRPr>
                    </a:p>
                  </a:txBody>
                  <a:tcPr marL="9525" marR="9525" marT="9525" marB="0" anchor="ctr">
                    <a:solidFill>
                      <a:schemeClr val="accent4">
                        <a:lumMod val="20000"/>
                        <a:lumOff val="80000"/>
                      </a:schemeClr>
                    </a:solidFill>
                  </a:tcPr>
                </a:tc>
                <a:extLst>
                  <a:ext uri="{0D108BD9-81ED-4DB2-BD59-A6C34878D82A}">
                    <a16:rowId xmlns="" xmlns:a16="http://schemas.microsoft.com/office/drawing/2014/main" val="10007"/>
                  </a:ext>
                </a:extLst>
              </a:tr>
            </a:tbl>
          </a:graphicData>
        </a:graphic>
      </p:graphicFrame>
      <p:sp>
        <p:nvSpPr>
          <p:cNvPr id="4" name="二方向矢印 3"/>
          <p:cNvSpPr/>
          <p:nvPr/>
        </p:nvSpPr>
        <p:spPr>
          <a:xfrm>
            <a:off x="3539736" y="4379875"/>
            <a:ext cx="684000" cy="684000"/>
          </a:xfrm>
          <a:prstGeom prst="leftUpArrow">
            <a:avLst>
              <a:gd name="adj1" fmla="val 13932"/>
              <a:gd name="adj2" fmla="val 20642"/>
              <a:gd name="adj3" fmla="val 25000"/>
            </a:avLst>
          </a:prstGeom>
          <a:solidFill>
            <a:schemeClr val="accent3">
              <a:lumMod val="60000"/>
              <a:lumOff val="40000"/>
            </a:schemeClr>
          </a:solidFill>
          <a:ln>
            <a:solidFill>
              <a:schemeClr val="bg2">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正方形/長方形 4"/>
          <p:cNvSpPr/>
          <p:nvPr/>
        </p:nvSpPr>
        <p:spPr>
          <a:xfrm>
            <a:off x="4223737" y="4631876"/>
            <a:ext cx="1801583" cy="684000"/>
          </a:xfrm>
          <a:prstGeom prst="rect">
            <a:avLst/>
          </a:prstGeom>
          <a:no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dirty="0">
                <a:solidFill>
                  <a:prstClr val="black"/>
                </a:solidFill>
              </a:rPr>
              <a:t>評価日において、別に規定する</a:t>
            </a:r>
            <a:r>
              <a:rPr lang="ja-JP" altLang="en-US" sz="1050" b="1" dirty="0">
                <a:solidFill>
                  <a:srgbClr val="0070C0"/>
                </a:solidFill>
              </a:rPr>
              <a:t>レセプト電算処理システム用コード</a:t>
            </a:r>
            <a:r>
              <a:rPr lang="ja-JP" altLang="en-US" sz="1050" dirty="0">
                <a:solidFill>
                  <a:prstClr val="black"/>
                </a:solidFill>
              </a:rPr>
              <a:t>のうち、Ａ又はＣ項目に該当する項目を合計</a:t>
            </a:r>
          </a:p>
        </p:txBody>
      </p:sp>
      <p:sp>
        <p:nvSpPr>
          <p:cNvPr id="26" name="二方向矢印 25"/>
          <p:cNvSpPr/>
          <p:nvPr/>
        </p:nvSpPr>
        <p:spPr>
          <a:xfrm>
            <a:off x="2490340" y="5409296"/>
            <a:ext cx="2098788" cy="684000"/>
          </a:xfrm>
          <a:prstGeom prst="leftUpArrow">
            <a:avLst>
              <a:gd name="adj1" fmla="val 13932"/>
              <a:gd name="adj2" fmla="val 20642"/>
              <a:gd name="adj3" fmla="val 25000"/>
            </a:avLst>
          </a:prstGeom>
          <a:solidFill>
            <a:schemeClr val="bg2">
              <a:lumMod val="75000"/>
            </a:schemeClr>
          </a:solidFill>
          <a:ln>
            <a:solidFill>
              <a:schemeClr val="accent3">
                <a:lumMod val="7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正方形/長方形 26"/>
          <p:cNvSpPr/>
          <p:nvPr/>
        </p:nvSpPr>
        <p:spPr>
          <a:xfrm>
            <a:off x="2782921" y="6093296"/>
            <a:ext cx="3349311" cy="360040"/>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prstClr val="black"/>
                </a:solidFill>
              </a:rPr>
              <a:t>各入院料等の該当患者の基準に従い割合を算出</a:t>
            </a:r>
          </a:p>
        </p:txBody>
      </p:sp>
      <p:graphicFrame>
        <p:nvGraphicFramePr>
          <p:cNvPr id="8" name="表 7"/>
          <p:cNvGraphicFramePr>
            <a:graphicFrameLocks noGrp="1"/>
          </p:cNvGraphicFramePr>
          <p:nvPr>
            <p:extLst/>
          </p:nvPr>
        </p:nvGraphicFramePr>
        <p:xfrm>
          <a:off x="6383341" y="5065890"/>
          <a:ext cx="3240361" cy="1600200"/>
        </p:xfrm>
        <a:graphic>
          <a:graphicData uri="http://schemas.openxmlformats.org/drawingml/2006/table">
            <a:tbl>
              <a:tblPr firstRow="1" bandRow="1">
                <a:tableStyleId>{E8B1032C-EA38-4F05-BA0D-38AFFFC7BED3}</a:tableStyleId>
              </a:tblPr>
              <a:tblGrid>
                <a:gridCol w="220532">
                  <a:extLst>
                    <a:ext uri="{9D8B030D-6E8A-4147-A177-3AD203B41FA5}">
                      <a16:colId xmlns="" xmlns:a16="http://schemas.microsoft.com/office/drawing/2014/main" val="20000"/>
                    </a:ext>
                  </a:extLst>
                </a:gridCol>
                <a:gridCol w="355532">
                  <a:extLst>
                    <a:ext uri="{9D8B030D-6E8A-4147-A177-3AD203B41FA5}">
                      <a16:colId xmlns="" xmlns:a16="http://schemas.microsoft.com/office/drawing/2014/main" val="20001"/>
                    </a:ext>
                  </a:extLst>
                </a:gridCol>
                <a:gridCol w="797132">
                  <a:extLst>
                    <a:ext uri="{9D8B030D-6E8A-4147-A177-3AD203B41FA5}">
                      <a16:colId xmlns="" xmlns:a16="http://schemas.microsoft.com/office/drawing/2014/main" val="20002"/>
                    </a:ext>
                  </a:extLst>
                </a:gridCol>
                <a:gridCol w="864096">
                  <a:extLst>
                    <a:ext uri="{9D8B030D-6E8A-4147-A177-3AD203B41FA5}">
                      <a16:colId xmlns="" xmlns:a16="http://schemas.microsoft.com/office/drawing/2014/main" val="20003"/>
                    </a:ext>
                  </a:extLst>
                </a:gridCol>
                <a:gridCol w="1003069">
                  <a:extLst>
                    <a:ext uri="{9D8B030D-6E8A-4147-A177-3AD203B41FA5}">
                      <a16:colId xmlns="" xmlns:a16="http://schemas.microsoft.com/office/drawing/2014/main" val="20004"/>
                    </a:ext>
                  </a:extLst>
                </a:gridCol>
              </a:tblGrid>
              <a:tr h="273628">
                <a:tc gridSpan="3">
                  <a:txBody>
                    <a:bodyPr/>
                    <a:lstStyle/>
                    <a:p>
                      <a:r>
                        <a:rPr kumimoji="1" lang="ja-JP" altLang="en-US" sz="1050" b="0" dirty="0"/>
                        <a:t>重症度、医療・看護必要度の項目</a:t>
                      </a:r>
                    </a:p>
                  </a:txBody>
                  <a:tcPr anchor="ctr"/>
                </a:tc>
                <a:tc hMerge="1">
                  <a:txBody>
                    <a:bodyPr/>
                    <a:lstStyle/>
                    <a:p>
                      <a:endParaRPr kumimoji="1" lang="ja-JP" altLang="en-US" sz="1050" dirty="0"/>
                    </a:p>
                  </a:txBody>
                  <a:tcPr/>
                </a:tc>
                <a:tc hMerge="1">
                  <a:txBody>
                    <a:bodyPr/>
                    <a:lstStyle/>
                    <a:p>
                      <a:endParaRPr kumimoji="1" lang="ja-JP" altLang="en-US" sz="1050" dirty="0"/>
                    </a:p>
                  </a:txBody>
                  <a:tcPr/>
                </a:tc>
                <a:tc>
                  <a:txBody>
                    <a:bodyPr/>
                    <a:lstStyle/>
                    <a:p>
                      <a:r>
                        <a:rPr kumimoji="1" lang="ja-JP" altLang="en-US" sz="800" b="0" dirty="0"/>
                        <a:t>レセプト電算処理システム用コード</a:t>
                      </a:r>
                    </a:p>
                  </a:txBody>
                  <a:tcPr/>
                </a:tc>
                <a:tc>
                  <a:txBody>
                    <a:bodyPr/>
                    <a:lstStyle/>
                    <a:p>
                      <a:pPr algn="ctr"/>
                      <a:r>
                        <a:rPr kumimoji="1" lang="ja-JP" altLang="en-US" sz="1050" b="0" dirty="0"/>
                        <a:t>診療行為名称</a:t>
                      </a:r>
                    </a:p>
                  </a:txBody>
                  <a:tcPr anchor="ctr"/>
                </a:tc>
                <a:extLst>
                  <a:ext uri="{0D108BD9-81ED-4DB2-BD59-A6C34878D82A}">
                    <a16:rowId xmlns="" xmlns:a16="http://schemas.microsoft.com/office/drawing/2014/main" val="10000"/>
                  </a:ext>
                </a:extLst>
              </a:tr>
              <a:tr h="262828">
                <a:tc rowSpan="2">
                  <a:txBody>
                    <a:bodyPr/>
                    <a:lstStyle/>
                    <a:p>
                      <a:r>
                        <a:rPr kumimoji="1" lang="ja-JP" altLang="en-US" sz="1050" dirty="0"/>
                        <a:t>Ａ</a:t>
                      </a:r>
                    </a:p>
                  </a:txBody>
                  <a:tcPr/>
                </a:tc>
                <a:tc rowSpan="2">
                  <a:txBody>
                    <a:bodyPr/>
                    <a:lstStyle/>
                    <a:p>
                      <a:r>
                        <a:rPr kumimoji="1" lang="ja-JP" altLang="en-US" sz="1050" dirty="0"/>
                        <a:t>２</a:t>
                      </a:r>
                    </a:p>
                  </a:txBody>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u="none" strike="noStrike" dirty="0">
                          <a:effectLst/>
                        </a:rPr>
                        <a:t>呼吸ケア（喀痰吸引のみの場合を除く）</a:t>
                      </a:r>
                      <a:endParaRPr lang="ja-JP" altLang="en-US" sz="1050" b="0" i="0" u="none" strike="noStrike" dirty="0">
                        <a:solidFill>
                          <a:srgbClr val="000000"/>
                        </a:solidFill>
                        <a:effectLst/>
                        <a:latin typeface="ＭＳ Ｐゴシック"/>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900" u="none" strike="noStrike" dirty="0">
                          <a:effectLst/>
                        </a:rPr>
                        <a:t>140005610</a:t>
                      </a:r>
                      <a:endParaRPr lang="en-US" altLang="ja-JP" sz="900" b="0" i="0" u="none" strike="noStrike" dirty="0">
                        <a:solidFill>
                          <a:srgbClr val="000000"/>
                        </a:solidFill>
                        <a:effectLst/>
                        <a:latin typeface="ＭＳ Ｐゴシック"/>
                      </a:endParaRPr>
                    </a:p>
                  </a:txBody>
                  <a:tcPr/>
                </a:tc>
                <a:tc>
                  <a:txBody>
                    <a:bodyPr/>
                    <a:lstStyle/>
                    <a:p>
                      <a:r>
                        <a:rPr kumimoji="1" lang="ja-JP" altLang="en-US" sz="1050" dirty="0"/>
                        <a:t>酸素吸入</a:t>
                      </a:r>
                    </a:p>
                  </a:txBody>
                  <a:tcPr/>
                </a:tc>
                <a:extLst>
                  <a:ext uri="{0D108BD9-81ED-4DB2-BD59-A6C34878D82A}">
                    <a16:rowId xmlns="" xmlns:a16="http://schemas.microsoft.com/office/drawing/2014/main" val="10001"/>
                  </a:ext>
                </a:extLst>
              </a:tr>
              <a:tr h="370840">
                <a:tc vMerge="1">
                  <a:txBody>
                    <a:bodyPr/>
                    <a:lstStyle/>
                    <a:p>
                      <a:endParaRPr kumimoji="1" lang="ja-JP" altLang="en-US" sz="1050"/>
                    </a:p>
                  </a:txBody>
                  <a:tcPr/>
                </a:tc>
                <a:tc vMerge="1">
                  <a:txBody>
                    <a:bodyPr/>
                    <a:lstStyle/>
                    <a:p>
                      <a:endParaRPr kumimoji="1" lang="ja-JP" altLang="en-US" sz="1050"/>
                    </a:p>
                  </a:txBody>
                  <a:tcPr/>
                </a:tc>
                <a:tc vMerge="1">
                  <a:txBody>
                    <a:bodyPr/>
                    <a:lstStyle/>
                    <a:p>
                      <a:endParaRPr kumimoji="1" lang="ja-JP" altLang="en-US" sz="105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900" u="none" strike="noStrike" dirty="0">
                          <a:effectLst/>
                        </a:rPr>
                        <a:t>140005910</a:t>
                      </a:r>
                      <a:endParaRPr lang="en-US" altLang="ja-JP" sz="900" b="0" i="0" u="none" strike="noStrike" dirty="0">
                        <a:solidFill>
                          <a:srgbClr val="000000"/>
                        </a:solidFill>
                        <a:effectLst/>
                        <a:latin typeface="ＭＳ Ｐゴシック"/>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050" u="none" strike="noStrike" dirty="0">
                          <a:effectLst/>
                        </a:rPr>
                        <a:t>間歇的陽圧吸入法</a:t>
                      </a:r>
                      <a:endParaRPr lang="zh-TW" altLang="en-US" sz="1050" b="0" i="0" u="none" strike="noStrike" dirty="0">
                        <a:solidFill>
                          <a:srgbClr val="000000"/>
                        </a:solidFill>
                        <a:effectLst/>
                        <a:latin typeface="ＭＳ Ｐゴシック"/>
                      </a:endParaRPr>
                    </a:p>
                  </a:txBody>
                  <a:tcPr/>
                </a:tc>
                <a:extLst>
                  <a:ext uri="{0D108BD9-81ED-4DB2-BD59-A6C34878D82A}">
                    <a16:rowId xmlns="" xmlns:a16="http://schemas.microsoft.com/office/drawing/2014/main" val="10002"/>
                  </a:ext>
                </a:extLst>
              </a:tr>
              <a:tr h="370840">
                <a:tc>
                  <a:txBody>
                    <a:bodyPr/>
                    <a:lstStyle/>
                    <a:p>
                      <a:r>
                        <a:rPr kumimoji="1" lang="ja-JP" altLang="en-US" sz="1050" dirty="0"/>
                        <a:t>Ｃ</a:t>
                      </a:r>
                    </a:p>
                  </a:txBody>
                  <a:tcPr/>
                </a:tc>
                <a:tc>
                  <a:txBody>
                    <a:bodyPr/>
                    <a:lstStyle/>
                    <a:p>
                      <a:r>
                        <a:rPr kumimoji="1" lang="en-US" altLang="ja-JP" sz="1050" dirty="0"/>
                        <a:t>16</a:t>
                      </a:r>
                      <a:endParaRPr kumimoji="1" lang="ja-JP" altLang="en-US" sz="1050" dirty="0"/>
                    </a:p>
                  </a:txBody>
                  <a:tcPr/>
                </a:tc>
                <a:tc>
                  <a:txBody>
                    <a:bodyPr/>
                    <a:lstStyle/>
                    <a:p>
                      <a:r>
                        <a:rPr kumimoji="1" lang="zh-TW" altLang="en-US" sz="1050" dirty="0">
                          <a:latin typeface="ＭＳ ゴシック" panose="020B0609070205080204" pitchFamily="49" charset="-128"/>
                          <a:ea typeface="ＭＳ ゴシック" panose="020B0609070205080204" pitchFamily="49" charset="-128"/>
                        </a:rPr>
                        <a:t>開頭手術（７日間）</a:t>
                      </a:r>
                      <a:endParaRPr kumimoji="1" lang="ja-JP" altLang="en-US" sz="1050" dirty="0">
                        <a:latin typeface="ＭＳ ゴシック" panose="020B0609070205080204" pitchFamily="49" charset="-128"/>
                        <a:ea typeface="ＭＳ ゴシック" panose="020B0609070205080204" pitchFamily="49" charset="-128"/>
                      </a:endParaRPr>
                    </a:p>
                  </a:txBody>
                  <a:tcPr/>
                </a:tc>
                <a:tc>
                  <a:txBody>
                    <a:bodyPr/>
                    <a:lstStyle/>
                    <a:p>
                      <a:r>
                        <a:rPr kumimoji="1" lang="en-US" altLang="ja-JP" sz="1050" dirty="0"/>
                        <a:t>150070110</a:t>
                      </a:r>
                      <a:endParaRPr kumimoji="1" lang="ja-JP" altLang="en-US" sz="105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050" u="none" strike="noStrike" dirty="0">
                          <a:effectLst/>
                        </a:rPr>
                        <a:t>脳膿瘍全摘術</a:t>
                      </a:r>
                      <a:endParaRPr lang="ja-JP" altLang="en-US" sz="1050" b="0" i="0" u="none" strike="noStrike" dirty="0">
                        <a:solidFill>
                          <a:srgbClr val="000000"/>
                        </a:solidFill>
                        <a:effectLst/>
                        <a:latin typeface="ＭＳ Ｐゴシック"/>
                      </a:endParaRPr>
                    </a:p>
                  </a:txBody>
                  <a:tcPr/>
                </a:tc>
                <a:extLst>
                  <a:ext uri="{0D108BD9-81ED-4DB2-BD59-A6C34878D82A}">
                    <a16:rowId xmlns="" xmlns:a16="http://schemas.microsoft.com/office/drawing/2014/main" val="10003"/>
                  </a:ext>
                </a:extLst>
              </a:tr>
            </a:tbl>
          </a:graphicData>
        </a:graphic>
      </p:graphicFrame>
      <p:cxnSp>
        <p:nvCxnSpPr>
          <p:cNvPr id="11" name="直線コネクタ 10"/>
          <p:cNvCxnSpPr/>
          <p:nvPr/>
        </p:nvCxnSpPr>
        <p:spPr>
          <a:xfrm>
            <a:off x="6081839" y="5113956"/>
            <a:ext cx="252000" cy="179999"/>
          </a:xfrm>
          <a:prstGeom prst="line">
            <a:avLst/>
          </a:prstGeom>
          <a:ln w="19050">
            <a:solidFill>
              <a:schemeClr val="accent6">
                <a:lumMod val="75000"/>
              </a:schemeClr>
            </a:solidFill>
          </a:ln>
        </p:spPr>
        <p:style>
          <a:lnRef idx="1">
            <a:schemeClr val="accent6"/>
          </a:lnRef>
          <a:fillRef idx="0">
            <a:schemeClr val="accent6"/>
          </a:fillRef>
          <a:effectRef idx="0">
            <a:schemeClr val="accent6"/>
          </a:effectRef>
          <a:fontRef idx="minor">
            <a:schemeClr val="tx1"/>
          </a:fontRef>
        </p:style>
      </p:cxnSp>
      <p:sp>
        <p:nvSpPr>
          <p:cNvPr id="12" name="1 つの角を切り取った四角形 11"/>
          <p:cNvSpPr/>
          <p:nvPr/>
        </p:nvSpPr>
        <p:spPr>
          <a:xfrm>
            <a:off x="6363887" y="4760482"/>
            <a:ext cx="2448000" cy="288000"/>
          </a:xfrm>
          <a:prstGeom prst="snip1Rect">
            <a:avLst>
              <a:gd name="adj" fmla="val 37834"/>
            </a:avLst>
          </a:prstGeom>
          <a:solidFill>
            <a:schemeClr val="accent6">
              <a:lumMod val="60000"/>
              <a:lumOff val="40000"/>
            </a:schemeClr>
          </a:solidFill>
          <a:ln>
            <a:solidFill>
              <a:schemeClr val="accent6">
                <a:lumMod val="60000"/>
                <a:lumOff val="40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ja-JP" altLang="en-US" sz="1050" dirty="0">
                <a:solidFill>
                  <a:prstClr val="black"/>
                </a:solidFill>
              </a:rPr>
              <a:t>レセプト電算処理システム用コードの例</a:t>
            </a:r>
          </a:p>
        </p:txBody>
      </p:sp>
      <p:sp>
        <p:nvSpPr>
          <p:cNvPr id="25"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8" name="Rectangle 36"/>
          <p:cNvSpPr>
            <a:spLocks noChangeArrowheads="1"/>
          </p:cNvSpPr>
          <p:nvPr/>
        </p:nvSpPr>
        <p:spPr bwMode="auto">
          <a:xfrm>
            <a:off x="83113" y="585918"/>
            <a:ext cx="8748916"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　一般病棟用の重症度、医療・看護必要度の評価方法の見直し（</a:t>
            </a:r>
            <a:r>
              <a:rPr lang="en-US" altLang="ja-JP" sz="2000" dirty="0">
                <a:solidFill>
                  <a:prstClr val="black"/>
                </a:solidFill>
              </a:rPr>
              <a:t>Ⅱ</a:t>
            </a:r>
            <a:r>
              <a:rPr lang="ja-JP" altLang="en-US" sz="2000" dirty="0">
                <a:solidFill>
                  <a:prstClr val="black"/>
                </a:solidFill>
              </a:rPr>
              <a:t>について）</a:t>
            </a:r>
          </a:p>
        </p:txBody>
      </p:sp>
      <p:sp>
        <p:nvSpPr>
          <p:cNvPr id="2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テキスト ボックス 18"/>
          <p:cNvSpPr txBox="1"/>
          <p:nvPr/>
        </p:nvSpPr>
        <p:spPr>
          <a:xfrm>
            <a:off x="8553012" y="549841"/>
            <a:ext cx="122413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709-710</a:t>
            </a:r>
          </a:p>
          <a:p>
            <a:pPr>
              <a:defRPr/>
            </a:pP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1076-1081</a:t>
            </a:r>
          </a:p>
        </p:txBody>
      </p:sp>
    </p:spTree>
    <p:extLst>
      <p:ext uri="{BB962C8B-B14F-4D97-AF65-F5344CB8AC3E}">
        <p14:creationId xmlns:p14="http://schemas.microsoft.com/office/powerpoint/2010/main" val="235183919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19391" y="903929"/>
            <a:ext cx="9684000" cy="5954071"/>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一般病棟用の重症度、医療・看護必要度の見直し及び入院医療の評価体系の見直し等に伴い、入院料等の施設基準に定められている該当患者割合要件について、見直しを行う．</a:t>
            </a:r>
            <a:endParaRPr lang="en-US" altLang="ja-JP" sz="160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nvPr>
        </p:nvGraphicFramePr>
        <p:xfrm>
          <a:off x="272426" y="1476315"/>
          <a:ext cx="3603600" cy="5265054"/>
        </p:xfrm>
        <a:graphic>
          <a:graphicData uri="http://schemas.openxmlformats.org/drawingml/2006/table">
            <a:tbl>
              <a:tblPr firstRow="1" bandRow="1">
                <a:tableStyleId>{FABFCF23-3B69-468F-B69F-88F6DE6A72F2}</a:tableStyleId>
              </a:tblPr>
              <a:tblGrid>
                <a:gridCol w="2088000">
                  <a:extLst>
                    <a:ext uri="{9D8B030D-6E8A-4147-A177-3AD203B41FA5}">
                      <a16:colId xmlns="" xmlns:a16="http://schemas.microsoft.com/office/drawing/2014/main" val="20000"/>
                    </a:ext>
                  </a:extLst>
                </a:gridCol>
                <a:gridCol w="1515600">
                  <a:extLst>
                    <a:ext uri="{9D8B030D-6E8A-4147-A177-3AD203B41FA5}">
                      <a16:colId xmlns="" xmlns:a16="http://schemas.microsoft.com/office/drawing/2014/main" val="20001"/>
                    </a:ext>
                  </a:extLst>
                </a:gridCol>
              </a:tblGrid>
              <a:tr h="573002">
                <a:tc gridSpan="2">
                  <a:txBody>
                    <a:bodyPr/>
                    <a:lstStyle/>
                    <a:p>
                      <a:pPr algn="ctr"/>
                      <a:r>
                        <a:rPr kumimoji="1" lang="ja-JP" altLang="en-US" sz="1100" dirty="0"/>
                        <a:t>現行の基準を満たす患者割合の要件</a:t>
                      </a:r>
                    </a:p>
                  </a:txBody>
                  <a:tcPr marL="99060" marR="99060" anchor="ctr"/>
                </a:tc>
                <a:tc hMerge="1">
                  <a:txBody>
                    <a:bodyPr/>
                    <a:lstStyle/>
                    <a:p>
                      <a:endParaRPr kumimoji="1" lang="ja-JP" altLang="en-US"/>
                    </a:p>
                  </a:txBody>
                  <a:tcPr/>
                </a:tc>
                <a:extLst>
                  <a:ext uri="{0D108BD9-81ED-4DB2-BD59-A6C34878D82A}">
                    <a16:rowId xmlns="" xmlns:a16="http://schemas.microsoft.com/office/drawing/2014/main" val="10000"/>
                  </a:ext>
                </a:extLst>
              </a:tr>
              <a:tr h="82109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一般病棟７対１入院基本料</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23</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看護必要度加算１（一般）</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24</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２</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（一般）</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18</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3"/>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看護必要度加算３（一般）</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4"/>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７対１入院基本料（特定、専門）</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23</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5"/>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看護必要度加算１（特定、専門）</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24</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6"/>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２</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特定、専門</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18</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7"/>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看護必要度加算３（特定、専門）</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8"/>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７対１入院基本料（</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結核</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9"/>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総合入院体制加算１・２</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30</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10"/>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総合入院体制加算３</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11"/>
                  </a:ext>
                </a:extLst>
              </a:tr>
              <a:tr h="394672">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急性期看護補助体制加算</a:t>
                      </a:r>
                      <a:endParaRPr kumimoji="1" lang="en-US" altLang="zh-TW"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看護職員夜間配置加算</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６％</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12"/>
                  </a:ext>
                </a:extLst>
              </a:tr>
              <a:tr h="273700">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看護補助加算１</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５％</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13"/>
                  </a:ext>
                </a:extLst>
              </a:tr>
              <a:tr h="413712">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地域包括ケア病棟入院料</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特定一般病棟入院料の注７</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14"/>
                  </a:ext>
                </a:extLst>
              </a:tr>
            </a:tbl>
          </a:graphicData>
        </a:graphic>
      </p:graphicFrame>
      <p:graphicFrame>
        <p:nvGraphicFramePr>
          <p:cNvPr id="10" name="表 9"/>
          <p:cNvGraphicFramePr>
            <a:graphicFrameLocks noGrp="1"/>
          </p:cNvGraphicFramePr>
          <p:nvPr>
            <p:extLst/>
          </p:nvPr>
        </p:nvGraphicFramePr>
        <p:xfrm>
          <a:off x="4613705" y="1484055"/>
          <a:ext cx="5117146" cy="5349240"/>
        </p:xfrm>
        <a:graphic>
          <a:graphicData uri="http://schemas.openxmlformats.org/drawingml/2006/table">
            <a:tbl>
              <a:tblPr firstRow="1" bandRow="1">
                <a:tableStyleId>{9DCAF9ED-07DC-4A11-8D7F-57B35C25682E}</a:tableStyleId>
              </a:tblPr>
              <a:tblGrid>
                <a:gridCol w="2088000">
                  <a:extLst>
                    <a:ext uri="{9D8B030D-6E8A-4147-A177-3AD203B41FA5}">
                      <a16:colId xmlns="" xmlns:a16="http://schemas.microsoft.com/office/drawing/2014/main" val="20000"/>
                    </a:ext>
                  </a:extLst>
                </a:gridCol>
                <a:gridCol w="1514573">
                  <a:extLst>
                    <a:ext uri="{9D8B030D-6E8A-4147-A177-3AD203B41FA5}">
                      <a16:colId xmlns="" xmlns:a16="http://schemas.microsoft.com/office/drawing/2014/main" val="20001"/>
                    </a:ext>
                  </a:extLst>
                </a:gridCol>
                <a:gridCol w="1514573">
                  <a:extLst>
                    <a:ext uri="{9D8B030D-6E8A-4147-A177-3AD203B41FA5}">
                      <a16:colId xmlns="" xmlns:a16="http://schemas.microsoft.com/office/drawing/2014/main" val="20002"/>
                    </a:ext>
                  </a:extLst>
                </a:gridCol>
              </a:tblGrid>
              <a:tr h="258703">
                <a:tc gridSpan="3">
                  <a:txBody>
                    <a:bodyPr/>
                    <a:lstStyle/>
                    <a:p>
                      <a:pPr algn="ctr"/>
                      <a:r>
                        <a:rPr kumimoji="1" lang="ja-JP" altLang="en-US" sz="1100" dirty="0"/>
                        <a:t>改定後の基準を満たす患者割合の要件</a:t>
                      </a:r>
                    </a:p>
                  </a:txBody>
                  <a:tcPr marL="99060" marR="99060"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0000"/>
                  </a:ext>
                </a:extLst>
              </a:tr>
              <a:tr h="395663">
                <a:tc>
                  <a:txBody>
                    <a:bodyPr/>
                    <a:lstStyle/>
                    <a:p>
                      <a:pPr algn="ctr"/>
                      <a:endParaRPr kumimoji="1" lang="ja-JP" altLang="en-US" sz="1100" dirty="0"/>
                    </a:p>
                  </a:txBody>
                  <a:tcPr marL="99060" marR="99060" anchor="ctr">
                    <a:lnR w="6350" cap="flat" cmpd="sng" algn="ctr">
                      <a:solidFill>
                        <a:schemeClr val="bg1"/>
                      </a:solidFill>
                      <a:prstDash val="solid"/>
                      <a:round/>
                      <a:headEnd type="none" w="med" len="med"/>
                      <a:tailEnd type="none" w="med" len="med"/>
                    </a:lnR>
                    <a:solidFill>
                      <a:schemeClr val="accent2">
                        <a:lumMod val="60000"/>
                        <a:lumOff val="40000"/>
                      </a:schemeClr>
                    </a:solidFill>
                  </a:tcPr>
                </a:tc>
                <a:tc>
                  <a:txBody>
                    <a:bodyPr/>
                    <a:lstStyle/>
                    <a:p>
                      <a:pPr algn="ctr"/>
                      <a:r>
                        <a:rPr kumimoji="1" lang="ja-JP" altLang="en-US" sz="1000" dirty="0"/>
                        <a:t>重症度、医療・看護</a:t>
                      </a:r>
                      <a:endParaRPr kumimoji="1" lang="en-US" altLang="ja-JP" sz="1000" dirty="0"/>
                    </a:p>
                    <a:p>
                      <a:pPr algn="ctr"/>
                      <a:r>
                        <a:rPr kumimoji="1" lang="ja-JP" altLang="en-US" sz="1000" dirty="0"/>
                        <a:t>必要度</a:t>
                      </a:r>
                      <a:r>
                        <a:rPr kumimoji="1" lang="en-US" altLang="ja-JP" sz="1000" dirty="0"/>
                        <a:t>Ⅰ</a:t>
                      </a:r>
                      <a:endParaRPr kumimoji="1" lang="ja-JP" altLang="en-US" sz="1000" dirty="0"/>
                    </a:p>
                  </a:txBody>
                  <a:tcPr marL="99060" marR="9906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2">
                        <a:lumMod val="60000"/>
                        <a:lumOff val="40000"/>
                      </a:schemeClr>
                    </a:solidFill>
                  </a:tcPr>
                </a:tc>
                <a:tc>
                  <a:txBody>
                    <a:bodyPr/>
                    <a:lstStyle/>
                    <a:p>
                      <a:pPr algn="ctr"/>
                      <a:r>
                        <a:rPr kumimoji="1" lang="ja-JP" altLang="en-US" sz="1000" dirty="0"/>
                        <a:t>重症度、医療・看護</a:t>
                      </a:r>
                      <a:endParaRPr kumimoji="1" lang="en-US" altLang="ja-JP" sz="1000" dirty="0"/>
                    </a:p>
                    <a:p>
                      <a:pPr algn="ctr"/>
                      <a:r>
                        <a:rPr kumimoji="1" lang="ja-JP" altLang="en-US" sz="1000" dirty="0"/>
                        <a:t>必要度</a:t>
                      </a:r>
                      <a:r>
                        <a:rPr kumimoji="1" lang="en-US" altLang="ja-JP" sz="1000" dirty="0"/>
                        <a:t>Ⅱ</a:t>
                      </a:r>
                    </a:p>
                  </a:txBody>
                  <a:tcPr marL="99060" marR="99060" anchor="ctr">
                    <a:lnL w="6350" cap="flat" cmpd="sng" algn="ctr">
                      <a:solidFill>
                        <a:schemeClr val="bg1"/>
                      </a:solidFill>
                      <a:prstDash val="solid"/>
                      <a:round/>
                      <a:headEnd type="none" w="med" len="med"/>
                      <a:tailEnd type="none" w="med" len="med"/>
                    </a:lnL>
                    <a:solidFill>
                      <a:schemeClr val="accent2">
                        <a:lumMod val="60000"/>
                        <a:lumOff val="40000"/>
                      </a:schemeClr>
                    </a:solidFill>
                  </a:tcPr>
                </a:tc>
                <a:extLst>
                  <a:ext uri="{0D108BD9-81ED-4DB2-BD59-A6C34878D82A}">
                    <a16:rowId xmlns="" xmlns:a16="http://schemas.microsoft.com/office/drawing/2014/main" val="10001"/>
                  </a:ext>
                </a:extLst>
              </a:tr>
              <a:tr h="268039">
                <a:tc>
                  <a:txBody>
                    <a:bodyPr/>
                    <a:lstStyle/>
                    <a:p>
                      <a:pPr marL="0" marR="0" lvl="0" indent="0" algn="l" defTabSz="914400" rtl="0" eaLnBrk="1" fontAlgn="base" latinLnBrk="0" hangingPunct="1">
                        <a:lnSpc>
                          <a:spcPct val="100000"/>
                        </a:lnSpc>
                        <a:spcBef>
                          <a:spcPts val="200"/>
                        </a:spcBef>
                        <a:spcAft>
                          <a:spcPct val="0"/>
                        </a:spcAft>
                        <a:buClrTx/>
                        <a:buSzTx/>
                        <a:buFontTx/>
                        <a:buNone/>
                        <a:tabLst/>
                        <a:defRPr/>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急性期一般入院料１</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0" i="0" u="none" strike="noStrike" kern="1200"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30</a:t>
                      </a:r>
                      <a:r>
                        <a:rPr kumimoji="1" lang="ja-JP" altLang="en-US" sz="1200" b="0" i="0" u="none" strike="noStrike" kern="1200"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0" i="0" u="none" strike="noStrike" kern="1200"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25</a:t>
                      </a:r>
                      <a:r>
                        <a:rPr kumimoji="1" lang="ja-JP" altLang="en-US" sz="1200" b="0" i="0" u="none" strike="noStrike" kern="1200"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2"/>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急性期一般入院料２</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24</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3"/>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急性期一般入院料３</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26</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defRPr/>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23</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21</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4"/>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急性期一般入院料４</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5"/>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急性期一般入院料５</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21</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6"/>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急性期一般入院料６</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7"/>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７対１入院基本料（特定、専門）</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28</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23</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8"/>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看護必要度加算１（特定、専門）</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09"/>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２</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特定、専門</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21</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0"/>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看護必要度加算３（特定、専門）</a:t>
                      </a:r>
                      <a:endParaRPr kumimoji="1"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1"/>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７対１入院基本料（</a:t>
                      </a: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結核</a:t>
                      </a: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11</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９％</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2"/>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総合入院体制加算１・２</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35</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30</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3"/>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総合入院体制加算３</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32</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27</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4"/>
                  </a:ext>
                </a:extLst>
              </a:tr>
              <a:tr h="410004">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急性期看護補助体制加算</a:t>
                      </a:r>
                    </a:p>
                    <a:p>
                      <a:pPr marL="0" marR="0" lvl="0" indent="0" algn="l" defTabSz="914400" rtl="0" eaLnBrk="1" fontAlgn="base" latinLnBrk="0" hangingPunct="1">
                        <a:lnSpc>
                          <a:spcPct val="100000"/>
                        </a:lnSpc>
                        <a:spcBef>
                          <a:spcPts val="0"/>
                        </a:spcBef>
                        <a:spcAft>
                          <a:spcPct val="0"/>
                        </a:spcAft>
                        <a:buClrTx/>
                        <a:buSzTx/>
                        <a:buFontTx/>
                        <a:buNone/>
                        <a:tabLst/>
                      </a:pPr>
                      <a:r>
                        <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看護職員夜間配置加算</a:t>
                      </a: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５％</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5"/>
                  </a:ext>
                </a:extLst>
              </a:tr>
              <a:tr h="268039">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看護補助加算１</a:t>
                      </a:r>
                      <a:endParaRPr kumimoji="1" lang="zh-TW"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６％</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５％</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6"/>
                  </a:ext>
                </a:extLst>
              </a:tr>
              <a:tr h="357036">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地域包括ケア病棟入院料</a:t>
                      </a:r>
                    </a:p>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特定一般病棟入院料の注７</a:t>
                      </a:r>
                    </a:p>
                  </a:txBody>
                  <a:tcPr marL="99060" marR="99060" horzOverflow="overflow">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anchor="ctr" horzOverflow="overflow">
                    <a:lnL w="3175" cap="flat" cmpd="sng" algn="ctr">
                      <a:solidFill>
                        <a:schemeClr val="accent2"/>
                      </a:solidFill>
                      <a:prstDash val="solid"/>
                      <a:round/>
                      <a:headEnd type="none" w="med" len="med"/>
                      <a:tailEnd type="none" w="med" len="med"/>
                    </a:lnL>
                    <a:lnR w="3175" cap="flat" cmpd="sng" algn="ctr">
                      <a:solidFill>
                        <a:schemeClr val="accent2"/>
                      </a:solidFill>
                      <a:prstDash val="solid"/>
                      <a:round/>
                      <a:headEnd type="none" w="med" len="med"/>
                      <a:tailEnd type="none" w="med" len="med"/>
                    </a:lnR>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８％</a:t>
                      </a:r>
                    </a:p>
                  </a:txBody>
                  <a:tcPr marL="99060" marR="99060" anchor="ctr" horzOverflow="overflow">
                    <a:lnL w="3175" cap="flat" cmpd="sng" algn="ctr">
                      <a:solidFill>
                        <a:schemeClr val="accent2"/>
                      </a:solidFill>
                      <a:prstDash val="solid"/>
                      <a:round/>
                      <a:headEnd type="none" w="med" len="med"/>
                      <a:tailEnd type="none" w="med" len="med"/>
                    </a:lnL>
                  </a:tcPr>
                </a:tc>
                <a:extLst>
                  <a:ext uri="{0D108BD9-81ED-4DB2-BD59-A6C34878D82A}">
                    <a16:rowId xmlns="" xmlns:a16="http://schemas.microsoft.com/office/drawing/2014/main" val="10017"/>
                  </a:ext>
                </a:extLst>
              </a:tr>
            </a:tbl>
          </a:graphicData>
        </a:graphic>
      </p:graphicFrame>
      <p:sp>
        <p:nvSpPr>
          <p:cNvPr id="14" name="右矢印 13"/>
          <p:cNvSpPr/>
          <p:nvPr/>
        </p:nvSpPr>
        <p:spPr>
          <a:xfrm>
            <a:off x="4066029" y="3396182"/>
            <a:ext cx="406032" cy="968921"/>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3" name="正方形/長方形 2"/>
          <p:cNvSpPr/>
          <p:nvPr/>
        </p:nvSpPr>
        <p:spPr>
          <a:xfrm>
            <a:off x="7771835" y="1222445"/>
            <a:ext cx="2134165" cy="261610"/>
          </a:xfrm>
          <a:prstGeom prst="rect">
            <a:avLst/>
          </a:prstGeom>
        </p:spPr>
        <p:txBody>
          <a:bodyPr wrap="square">
            <a:spAutoFit/>
          </a:bodyPr>
          <a:lstStyle/>
          <a:p>
            <a:r>
              <a:rPr lang="ja-JP" altLang="en-US" sz="1100" dirty="0">
                <a:solidFill>
                  <a:prstClr val="black"/>
                </a:solidFill>
                <a:latin typeface="ＭＳ Ｐゴシック"/>
              </a:rPr>
              <a:t>（　）内は</a:t>
            </a:r>
            <a:r>
              <a:rPr lang="en-US" altLang="ja-JP" sz="1100" dirty="0">
                <a:solidFill>
                  <a:prstClr val="black"/>
                </a:solidFill>
                <a:latin typeface="ＭＳ Ｐゴシック"/>
              </a:rPr>
              <a:t>200</a:t>
            </a:r>
            <a:r>
              <a:rPr lang="ja-JP" altLang="en-US" sz="1100" dirty="0">
                <a:solidFill>
                  <a:prstClr val="black"/>
                </a:solidFill>
                <a:latin typeface="ＭＳ Ｐゴシック"/>
              </a:rPr>
              <a:t>床未満の経過措置</a:t>
            </a:r>
          </a:p>
        </p:txBody>
      </p:sp>
      <p:sp>
        <p:nvSpPr>
          <p:cNvPr id="18" name="Rectangle 36"/>
          <p:cNvSpPr>
            <a:spLocks noChangeArrowheads="1"/>
          </p:cNvSpPr>
          <p:nvPr/>
        </p:nvSpPr>
        <p:spPr bwMode="auto">
          <a:xfrm>
            <a:off x="93359" y="528922"/>
            <a:ext cx="6659842"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　</a:t>
            </a:r>
            <a:r>
              <a:rPr lang="ja-JP" altLang="en-US" sz="2000" spc="-40" dirty="0">
                <a:solidFill>
                  <a:prstClr val="black"/>
                </a:solidFill>
              </a:rPr>
              <a:t>各入院基本料等における該当患者割合要件の変更①</a:t>
            </a:r>
          </a:p>
        </p:txBody>
      </p:sp>
      <p:sp>
        <p:nvSpPr>
          <p:cNvPr id="19"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85079082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62243" y="1068524"/>
            <a:ext cx="9549428" cy="3528392"/>
          </a:xfrm>
          <a:prstGeom prst="rect">
            <a:avLst/>
          </a:prstGeom>
          <a:noFill/>
          <a:ln w="9525">
            <a:solidFill>
              <a:schemeClr val="tx1"/>
            </a:solidFill>
            <a:miter lim="800000"/>
            <a:headEnd/>
            <a:tailEnd/>
          </a:ln>
        </p:spPr>
        <p:txBody>
          <a:bodyPr/>
          <a:lstStyle/>
          <a:p>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r>
              <a:rPr lang="ja-JP" altLang="en-US" dirty="0">
                <a:solidFill>
                  <a:prstClr val="black"/>
                </a:solidFill>
              </a:rPr>
              <a:t>　</a:t>
            </a:r>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endParaRPr lang="ja-JP" altLang="ja-JP" dirty="0">
              <a:solidFill>
                <a:prstClr val="black"/>
              </a:solidFill>
            </a:endParaRPr>
          </a:p>
          <a:p>
            <a:endParaRPr lang="ja-JP" altLang="ja-JP" sz="2000" kern="100" dirty="0">
              <a:solidFill>
                <a:prstClr val="black"/>
              </a:solidFill>
              <a:latin typeface="ＭＳ Ｐゴシック"/>
              <a:cs typeface="Times New Roman" panose="02020603050405020304" pitchFamily="18" charset="0"/>
            </a:endParaRPr>
          </a:p>
          <a:p>
            <a:r>
              <a:rPr lang="en-US" altLang="ja-JP" sz="2000" dirty="0">
                <a:solidFill>
                  <a:srgbClr val="0070C0"/>
                </a:solidFill>
                <a:latin typeface="ＭＳ Ｐゴシック"/>
              </a:rPr>
              <a:t> </a:t>
            </a:r>
            <a:endParaRPr lang="ja-JP" altLang="ja-JP" sz="2000" dirty="0">
              <a:solidFill>
                <a:srgbClr val="0070C0"/>
              </a:solidFill>
              <a:latin typeface="ＭＳ Ｐゴシック"/>
            </a:endParaRPr>
          </a:p>
        </p:txBody>
      </p:sp>
      <p:sp>
        <p:nvSpPr>
          <p:cNvPr id="13" name="正方形/長方形 12"/>
          <p:cNvSpPr/>
          <p:nvPr/>
        </p:nvSpPr>
        <p:spPr>
          <a:xfrm>
            <a:off x="229043" y="1156147"/>
            <a:ext cx="9415822" cy="923330"/>
          </a:xfrm>
          <a:prstGeom prst="rect">
            <a:avLst/>
          </a:prstGeom>
        </p:spPr>
        <p:txBody>
          <a:bodyPr wrap="square">
            <a:spAutoFit/>
          </a:bodyPr>
          <a:lstStyle/>
          <a:p>
            <a:pPr marL="444500" indent="-444500">
              <a:spcBef>
                <a:spcPts val="600"/>
              </a:spcBef>
              <a:buFont typeface="Wingdings" panose="05000000000000000000" pitchFamily="2" charset="2"/>
              <a:buChar char="Ø"/>
            </a:pPr>
            <a:r>
              <a:rPr lang="ja-JP" altLang="en-US" dirty="0">
                <a:solidFill>
                  <a:prstClr val="black"/>
                </a:solidFill>
                <a:latin typeface="ＭＳ Ｐゴシック"/>
              </a:rPr>
              <a:t>　効率的な病棟運営が可能となるよう、障害者施設等入院基本料と併せて１病棟として運用する結核病棟について、重症度、医療・看護必要度に係る基準を満たさない場合の入院基本料を設ける。</a:t>
            </a:r>
            <a:endParaRPr lang="en-US" altLang="ja-JP" dirty="0">
              <a:solidFill>
                <a:prstClr val="black"/>
              </a:solidFill>
              <a:latin typeface="ＭＳ Ｐゴシック"/>
            </a:endParaRPr>
          </a:p>
        </p:txBody>
      </p:sp>
      <p:sp>
        <p:nvSpPr>
          <p:cNvPr id="18" name="正方形/長方形 17"/>
          <p:cNvSpPr/>
          <p:nvPr/>
        </p:nvSpPr>
        <p:spPr>
          <a:xfrm>
            <a:off x="577204" y="2220658"/>
            <a:ext cx="8964001" cy="2215991"/>
          </a:xfrm>
          <a:prstGeom prst="rect">
            <a:avLst/>
          </a:prstGeom>
        </p:spPr>
        <p:txBody>
          <a:bodyPr wrap="square">
            <a:spAutoFit/>
          </a:bodyPr>
          <a:lstStyle/>
          <a:p>
            <a:r>
              <a:rPr lang="ja-JP" altLang="en-US" sz="1600" dirty="0">
                <a:solidFill>
                  <a:prstClr val="black"/>
                </a:solidFill>
              </a:rPr>
              <a:t>　</a:t>
            </a:r>
            <a:r>
              <a:rPr lang="ja-JP" altLang="en-US" b="1" dirty="0">
                <a:solidFill>
                  <a:srgbClr val="0070C0"/>
                </a:solidFill>
              </a:rPr>
              <a:t>（</a:t>
            </a:r>
            <a:r>
              <a:rPr lang="ja-JP" altLang="ja-JP" b="1" dirty="0">
                <a:solidFill>
                  <a:srgbClr val="0070C0"/>
                </a:solidFill>
              </a:rPr>
              <a:t>新</a:t>
            </a:r>
            <a:r>
              <a:rPr lang="ja-JP" altLang="en-US" b="1" dirty="0">
                <a:solidFill>
                  <a:srgbClr val="0070C0"/>
                </a:solidFill>
              </a:rPr>
              <a:t>）</a:t>
            </a:r>
            <a:r>
              <a:rPr lang="ja-JP" altLang="ja-JP" b="1" dirty="0">
                <a:solidFill>
                  <a:srgbClr val="0070C0"/>
                </a:solidFill>
              </a:rPr>
              <a:t>　</a:t>
            </a:r>
            <a:r>
              <a:rPr lang="ja-JP" altLang="en-US" b="1" dirty="0">
                <a:solidFill>
                  <a:srgbClr val="0070C0"/>
                </a:solidFill>
              </a:rPr>
              <a:t>重症患者割合特別入院基本料　（結核病棟入院基本料）</a:t>
            </a:r>
            <a:endParaRPr lang="ja-JP" altLang="ja-JP" b="1" dirty="0">
              <a:solidFill>
                <a:srgbClr val="0070C0"/>
              </a:solidFill>
            </a:endParaRPr>
          </a:p>
          <a:p>
            <a:r>
              <a:rPr lang="en-US" altLang="ja-JP" b="1" dirty="0">
                <a:solidFill>
                  <a:srgbClr val="0070C0"/>
                </a:solidFill>
              </a:rPr>
              <a:t>	</a:t>
            </a:r>
            <a:r>
              <a:rPr lang="ja-JP" altLang="ja-JP" b="1" u="sng" dirty="0">
                <a:solidFill>
                  <a:srgbClr val="0070C0"/>
                </a:solidFill>
              </a:rPr>
              <a:t>　</a:t>
            </a:r>
            <a:r>
              <a:rPr lang="ja-JP" altLang="en-US" b="1" u="sng" dirty="0">
                <a:solidFill>
                  <a:srgbClr val="0070C0"/>
                </a:solidFill>
              </a:rPr>
              <a:t>入院基本料の１００分の９５に相当する点数</a:t>
            </a:r>
            <a:r>
              <a:rPr lang="ja-JP" altLang="ja-JP" b="1" u="sng" dirty="0">
                <a:solidFill>
                  <a:srgbClr val="0070C0"/>
                </a:solidFill>
              </a:rPr>
              <a:t>　</a:t>
            </a:r>
            <a:r>
              <a:rPr lang="ja-JP" altLang="ja-JP" sz="1600" u="sng" dirty="0">
                <a:solidFill>
                  <a:srgbClr val="0070C0"/>
                </a:solidFill>
              </a:rPr>
              <a:t>　　 　　　</a:t>
            </a:r>
            <a:r>
              <a:rPr lang="ja-JP" altLang="en-US" sz="1600" u="sng" dirty="0">
                <a:solidFill>
                  <a:srgbClr val="0070C0"/>
                </a:solidFill>
              </a:rPr>
              <a:t>　　 </a:t>
            </a:r>
            <a:r>
              <a:rPr lang="ja-JP" altLang="ja-JP" sz="1600" u="sng" dirty="0">
                <a:solidFill>
                  <a:srgbClr val="0070C0"/>
                </a:solidFill>
              </a:rPr>
              <a:t> </a:t>
            </a:r>
            <a:endParaRPr lang="ja-JP" altLang="ja-JP" sz="1600" dirty="0">
              <a:solidFill>
                <a:srgbClr val="0070C0"/>
              </a:solidFill>
            </a:endParaRPr>
          </a:p>
          <a:p>
            <a:endParaRPr lang="en-US" altLang="ja-JP" sz="1600" dirty="0">
              <a:solidFill>
                <a:srgbClr val="0070C0"/>
              </a:solidFill>
            </a:endParaRPr>
          </a:p>
          <a:p>
            <a:r>
              <a:rPr lang="ja-JP" altLang="en-US" sz="1400" dirty="0">
                <a:solidFill>
                  <a:prstClr val="black"/>
                </a:solidFill>
              </a:rPr>
              <a:t>［施設基準］</a:t>
            </a:r>
            <a:endParaRPr lang="en-US" altLang="ja-JP" sz="1400" dirty="0">
              <a:solidFill>
                <a:prstClr val="black"/>
              </a:solidFill>
            </a:endParaRPr>
          </a:p>
          <a:p>
            <a:r>
              <a:rPr lang="ja-JP" altLang="en-US" sz="1600" dirty="0">
                <a:solidFill>
                  <a:prstClr val="black"/>
                </a:solidFill>
              </a:rPr>
              <a:t>　</a:t>
            </a:r>
            <a:r>
              <a:rPr lang="ja-JP" altLang="en-US" sz="1400" dirty="0">
                <a:solidFill>
                  <a:prstClr val="black"/>
                </a:solidFill>
              </a:rPr>
              <a:t>イ　７対１入院基本料を算定する病棟であること。</a:t>
            </a:r>
            <a:endParaRPr lang="en-US" altLang="ja-JP" sz="1400" dirty="0">
              <a:solidFill>
                <a:prstClr val="black"/>
              </a:solidFill>
            </a:endParaRPr>
          </a:p>
          <a:p>
            <a:r>
              <a:rPr lang="ja-JP" altLang="en-US" sz="1400" dirty="0">
                <a:solidFill>
                  <a:prstClr val="black"/>
                </a:solidFill>
              </a:rPr>
              <a:t>　ロ　入院患者の数が</a:t>
            </a:r>
            <a:r>
              <a:rPr lang="ja-JP" altLang="en-US" sz="1400" dirty="0">
                <a:solidFill>
                  <a:prstClr val="black"/>
                </a:solidFill>
                <a:latin typeface="ＭＳ Ｐゴシック"/>
              </a:rPr>
              <a:t>概ね</a:t>
            </a:r>
            <a:r>
              <a:rPr lang="en-US" altLang="ja-JP" sz="1400" dirty="0">
                <a:solidFill>
                  <a:prstClr val="black"/>
                </a:solidFill>
                <a:latin typeface="ＭＳ Ｐゴシック"/>
              </a:rPr>
              <a:t>30</a:t>
            </a:r>
            <a:r>
              <a:rPr lang="ja-JP" altLang="en-US" sz="1400" dirty="0">
                <a:solidFill>
                  <a:prstClr val="black"/>
                </a:solidFill>
                <a:latin typeface="ＭＳ Ｐゴシック"/>
              </a:rPr>
              <a:t>以下</a:t>
            </a:r>
            <a:r>
              <a:rPr lang="ja-JP" altLang="en-US" sz="1400" dirty="0">
                <a:solidFill>
                  <a:prstClr val="black"/>
                </a:solidFill>
              </a:rPr>
              <a:t>の病棟であること。</a:t>
            </a:r>
            <a:endParaRPr lang="en-US" altLang="ja-JP" sz="1400" dirty="0">
              <a:solidFill>
                <a:prstClr val="black"/>
              </a:solidFill>
            </a:endParaRPr>
          </a:p>
          <a:p>
            <a:r>
              <a:rPr lang="ja-JP" altLang="en-US" sz="1400" dirty="0">
                <a:solidFill>
                  <a:prstClr val="black"/>
                </a:solidFill>
              </a:rPr>
              <a:t>　ハ　障害者施設等入院基本料を算定する病棟と一体的な運営をしている病棟であること。</a:t>
            </a:r>
            <a:endParaRPr lang="en-US" altLang="ja-JP" sz="1400" dirty="0">
              <a:solidFill>
                <a:prstClr val="black"/>
              </a:solidFill>
            </a:endParaRPr>
          </a:p>
          <a:p>
            <a:r>
              <a:rPr lang="ja-JP" altLang="en-US" sz="1400" dirty="0">
                <a:solidFill>
                  <a:prstClr val="black"/>
                </a:solidFill>
              </a:rPr>
              <a:t>　ニ　一般病棟用の重症度、医療・看護必要度</a:t>
            </a:r>
            <a:r>
              <a:rPr lang="en-US" altLang="ja-JP" sz="1400" dirty="0">
                <a:solidFill>
                  <a:prstClr val="black"/>
                </a:solidFill>
              </a:rPr>
              <a:t>Ⅰ</a:t>
            </a:r>
            <a:r>
              <a:rPr lang="ja-JP" altLang="en-US" sz="1400" dirty="0">
                <a:solidFill>
                  <a:prstClr val="black"/>
                </a:solidFill>
              </a:rPr>
              <a:t>の基準を満たす患者を１割１分以上、又は</a:t>
            </a:r>
            <a:endParaRPr lang="en-US" altLang="ja-JP" sz="1400" dirty="0">
              <a:solidFill>
                <a:prstClr val="black"/>
              </a:solidFill>
            </a:endParaRPr>
          </a:p>
          <a:p>
            <a:r>
              <a:rPr lang="ja-JP" altLang="en-US" sz="1400" dirty="0">
                <a:solidFill>
                  <a:prstClr val="black"/>
                </a:solidFill>
              </a:rPr>
              <a:t>　　　一般病棟用の重症度、医療・看護必要度</a:t>
            </a:r>
            <a:r>
              <a:rPr lang="en-US" altLang="ja-JP" sz="1400" dirty="0">
                <a:solidFill>
                  <a:prstClr val="black"/>
                </a:solidFill>
              </a:rPr>
              <a:t>Ⅱ</a:t>
            </a:r>
            <a:r>
              <a:rPr lang="ja-JP" altLang="en-US" sz="1400" dirty="0">
                <a:solidFill>
                  <a:prstClr val="black"/>
                </a:solidFill>
              </a:rPr>
              <a:t>の</a:t>
            </a:r>
            <a:r>
              <a:rPr lang="ja-JP" altLang="en-US" sz="1400" dirty="0">
                <a:solidFill>
                  <a:prstClr val="black"/>
                </a:solidFill>
                <a:latin typeface="ＭＳ Ｐゴシック"/>
              </a:rPr>
              <a:t>基準</a:t>
            </a:r>
            <a:r>
              <a:rPr lang="ja-JP" altLang="en-US" sz="1400" dirty="0">
                <a:solidFill>
                  <a:prstClr val="black"/>
                </a:solidFill>
              </a:rPr>
              <a:t>を満たす患者を</a:t>
            </a:r>
            <a:r>
              <a:rPr lang="en-US" altLang="ja-JP" sz="1400" dirty="0">
                <a:solidFill>
                  <a:prstClr val="black"/>
                </a:solidFill>
                <a:latin typeface="ＭＳ Ｐゴシック"/>
              </a:rPr>
              <a:t>0.9</a:t>
            </a:r>
            <a:r>
              <a:rPr lang="ja-JP" altLang="en-US" sz="1400" dirty="0">
                <a:solidFill>
                  <a:prstClr val="black"/>
                </a:solidFill>
                <a:latin typeface="ＭＳ Ｐゴシック"/>
              </a:rPr>
              <a:t>割以</a:t>
            </a:r>
            <a:r>
              <a:rPr lang="ja-JP" altLang="en-US" sz="1400" dirty="0">
                <a:solidFill>
                  <a:prstClr val="black"/>
                </a:solidFill>
              </a:rPr>
              <a:t>上入院させる病棟であること。</a:t>
            </a:r>
            <a:endParaRPr lang="en-US" altLang="ja-JP" sz="1400" dirty="0">
              <a:solidFill>
                <a:prstClr val="black"/>
              </a:solidFill>
            </a:endParaRPr>
          </a:p>
        </p:txBody>
      </p:sp>
      <p:sp>
        <p:nvSpPr>
          <p:cNvPr id="14" name="Rectangle 36"/>
          <p:cNvSpPr>
            <a:spLocks noChangeArrowheads="1"/>
          </p:cNvSpPr>
          <p:nvPr/>
        </p:nvSpPr>
        <p:spPr bwMode="auto">
          <a:xfrm>
            <a:off x="87296" y="709024"/>
            <a:ext cx="4289640"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　結核病棟のユニットに係る見直し</a:t>
            </a:r>
          </a:p>
        </p:txBody>
      </p:sp>
      <p:sp>
        <p:nvSpPr>
          <p:cNvPr id="15"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0" name="テキスト ボックス 9"/>
          <p:cNvSpPr txBox="1"/>
          <p:nvPr/>
        </p:nvSpPr>
        <p:spPr>
          <a:xfrm>
            <a:off x="4443729" y="648806"/>
            <a:ext cx="108533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49</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2928101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5385049" y="1978967"/>
            <a:ext cx="4326622" cy="4258345"/>
          </a:xfrm>
          <a:prstGeom prst="rect">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50" name="正方形/長方形 2049"/>
          <p:cNvSpPr/>
          <p:nvPr/>
        </p:nvSpPr>
        <p:spPr>
          <a:xfrm>
            <a:off x="560512" y="1978967"/>
            <a:ext cx="3744416" cy="4258345"/>
          </a:xfrm>
          <a:prstGeom prst="rect">
            <a:avLst/>
          </a:prstGeom>
          <a:solidFill>
            <a:schemeClr val="accent5">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26" name="表 25"/>
          <p:cNvGraphicFramePr>
            <a:graphicFrameLocks noGrp="1"/>
          </p:cNvGraphicFramePr>
          <p:nvPr>
            <p:extLst/>
          </p:nvPr>
        </p:nvGraphicFramePr>
        <p:xfrm>
          <a:off x="5422459" y="1700808"/>
          <a:ext cx="4211067" cy="4508664"/>
        </p:xfrm>
        <a:graphic>
          <a:graphicData uri="http://schemas.openxmlformats.org/drawingml/2006/table">
            <a:tbl>
              <a:tblPr firstRow="1" bandRow="1">
                <a:tableStyleId>{5940675A-B579-460E-94D1-54222C63F5DA}</a:tableStyleId>
              </a:tblPr>
              <a:tblGrid>
                <a:gridCol w="1008112">
                  <a:extLst>
                    <a:ext uri="{9D8B030D-6E8A-4147-A177-3AD203B41FA5}">
                      <a16:colId xmlns="" xmlns:a16="http://schemas.microsoft.com/office/drawing/2014/main" val="20000"/>
                    </a:ext>
                  </a:extLst>
                </a:gridCol>
                <a:gridCol w="3202955">
                  <a:extLst>
                    <a:ext uri="{9D8B030D-6E8A-4147-A177-3AD203B41FA5}">
                      <a16:colId xmlns="" xmlns:a16="http://schemas.microsoft.com/office/drawing/2014/main" val="20001"/>
                    </a:ext>
                  </a:extLst>
                </a:gridCol>
              </a:tblGrid>
              <a:tr h="576064">
                <a:tc>
                  <a:txBody>
                    <a:bodyPr/>
                    <a:lstStyle/>
                    <a:p>
                      <a:endParaRPr kumimoji="1" lang="ja-JP" altLang="en-US" sz="14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1993531">
                <a:tc>
                  <a:txBody>
                    <a:bodyPr/>
                    <a:lstStyle/>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90488" indent="-90488"/>
                      <a:r>
                        <a:rPr kumimoji="1" lang="ja-JP" altLang="en-US" sz="1400" dirty="0">
                          <a:solidFill>
                            <a:schemeClr val="tx1"/>
                          </a:solidFill>
                        </a:rPr>
                        <a:t>・自宅</a:t>
                      </a:r>
                    </a:p>
                    <a:p>
                      <a:pPr marL="182563" indent="-182563"/>
                      <a:r>
                        <a:rPr kumimoji="1" lang="ja-JP" altLang="en-US" sz="1400" dirty="0">
                          <a:solidFill>
                            <a:schemeClr val="tx1"/>
                          </a:solidFill>
                        </a:rPr>
                        <a:t>・居住系介護施設等</a:t>
                      </a:r>
                      <a:endParaRPr kumimoji="1" lang="en-US" altLang="ja-JP" sz="1400" dirty="0">
                        <a:solidFill>
                          <a:schemeClr val="tx1"/>
                        </a:solidFill>
                      </a:endParaRPr>
                    </a:p>
                    <a:p>
                      <a:pPr marL="182563" indent="-182563"/>
                      <a:r>
                        <a:rPr kumimoji="1" lang="ja-JP" altLang="en-US" sz="1400" dirty="0">
                          <a:solidFill>
                            <a:schemeClr val="tx1"/>
                          </a:solidFill>
                        </a:rPr>
                        <a:t>　（</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・地域包括ケア病棟</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・回復期リハビリテーション病棟</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・療養病棟</a:t>
                      </a:r>
                      <a:endParaRPr kumimoji="1" lang="en-US" altLang="ja-JP" sz="1400" u="sng" dirty="0">
                        <a:solidFill>
                          <a:srgbClr val="FF0000"/>
                        </a:solidFill>
                      </a:endParaRP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・介護老人保健施設</a:t>
                      </a:r>
                      <a:endParaRPr kumimoji="1" lang="en-US" altLang="ja-JP" sz="1400" dirty="0">
                        <a:solidFill>
                          <a:schemeClr val="tx1"/>
                        </a:solidFill>
                      </a:endParaRPr>
                    </a:p>
                    <a:p>
                      <a:pPr marL="90488" indent="-90488"/>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死亡退院・転棟患者（自院）・</a:t>
                      </a: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再入院患者除く</a:t>
                      </a:r>
                    </a:p>
                    <a:p>
                      <a:pPr marL="90488" indent="-90488"/>
                      <a:endParaRPr kumimoji="1" lang="en-US" altLang="ja-JP" sz="14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1341800">
                <a:tc>
                  <a:txBody>
                    <a:bodyPr/>
                    <a:lstStyle/>
                    <a:p>
                      <a:endParaRPr kumimoji="1" lang="en-US" altLang="ja-JP" sz="1400" dirty="0"/>
                    </a:p>
                    <a:p>
                      <a:r>
                        <a:rPr kumimoji="1" lang="ja-JP" altLang="en-US" sz="1400" dirty="0"/>
                        <a:t>（分母）</a:t>
                      </a:r>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90488" indent="-90488"/>
                      <a:r>
                        <a:rPr kumimoji="1" lang="ja-JP" altLang="en-US" sz="1400" dirty="0"/>
                        <a:t>・急性期一般入院料１算定病棟から</a:t>
                      </a:r>
                      <a:endParaRPr kumimoji="1" lang="en-US" altLang="ja-JP" sz="1400" dirty="0"/>
                    </a:p>
                    <a:p>
                      <a:pPr marL="90488" indent="-90488"/>
                      <a:r>
                        <a:rPr kumimoji="1" lang="ja-JP" altLang="en-US" sz="1400" dirty="0"/>
                        <a:t>　退棟した患者</a:t>
                      </a:r>
                      <a:endParaRPr kumimoji="1" lang="en-US" altLang="ja-JP" sz="1400" dirty="0"/>
                    </a:p>
                    <a:p>
                      <a:pPr marL="90488" indent="-90488"/>
                      <a:endParaRPr kumimoji="1" lang="en-US" altLang="ja-JP" sz="1400" dirty="0"/>
                    </a:p>
                    <a:p>
                      <a:pPr marL="90488" indent="-90488"/>
                      <a:r>
                        <a:rPr kumimoji="1" lang="en-US" altLang="ja-JP" sz="1200" dirty="0"/>
                        <a:t>※</a:t>
                      </a:r>
                      <a:r>
                        <a:rPr kumimoji="1" lang="ja-JP" altLang="en-US" sz="1200" dirty="0"/>
                        <a:t>死亡退院・</a:t>
                      </a:r>
                      <a:r>
                        <a:rPr kumimoji="1" lang="ja-JP" altLang="en-US" sz="1200" dirty="0">
                          <a:solidFill>
                            <a:schemeClr val="tx1"/>
                          </a:solidFill>
                        </a:rPr>
                        <a:t>転棟患者（自院）・</a:t>
                      </a:r>
                      <a:endParaRPr kumimoji="1" lang="en-US" altLang="ja-JP" sz="1200" dirty="0">
                        <a:solidFill>
                          <a:schemeClr val="tx1"/>
                        </a:solidFill>
                      </a:endParaRPr>
                    </a:p>
                    <a:p>
                      <a:pPr marL="90488" indent="-90488"/>
                      <a:r>
                        <a:rPr kumimoji="1" lang="ja-JP" altLang="en-US" sz="1200" dirty="0">
                          <a:solidFill>
                            <a:schemeClr val="tx1"/>
                          </a:solidFill>
                        </a:rPr>
                        <a:t>　　</a:t>
                      </a:r>
                      <a:r>
                        <a:rPr kumimoji="1" lang="ja-JP" altLang="en-US" sz="1200" dirty="0"/>
                        <a:t>再入院患者除く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bl>
          </a:graphicData>
        </a:graphic>
      </p:graphicFrame>
      <p:graphicFrame>
        <p:nvGraphicFramePr>
          <p:cNvPr id="46" name="表 45"/>
          <p:cNvGraphicFramePr>
            <a:graphicFrameLocks noGrp="1"/>
          </p:cNvGraphicFramePr>
          <p:nvPr>
            <p:extLst/>
          </p:nvPr>
        </p:nvGraphicFramePr>
        <p:xfrm>
          <a:off x="610592" y="2232023"/>
          <a:ext cx="3694341" cy="4095491"/>
        </p:xfrm>
        <a:graphic>
          <a:graphicData uri="http://schemas.openxmlformats.org/drawingml/2006/table">
            <a:tbl>
              <a:tblPr firstRow="1" bandRow="1">
                <a:tableStyleId>{5940675A-B579-460E-94D1-54222C63F5DA}</a:tableStyleId>
              </a:tblPr>
              <a:tblGrid>
                <a:gridCol w="847041">
                  <a:extLst>
                    <a:ext uri="{9D8B030D-6E8A-4147-A177-3AD203B41FA5}">
                      <a16:colId xmlns="" xmlns:a16="http://schemas.microsoft.com/office/drawing/2014/main" val="20000"/>
                    </a:ext>
                  </a:extLst>
                </a:gridCol>
                <a:gridCol w="2847300">
                  <a:extLst>
                    <a:ext uri="{9D8B030D-6E8A-4147-A177-3AD203B41FA5}">
                      <a16:colId xmlns="" xmlns:a16="http://schemas.microsoft.com/office/drawing/2014/main" val="20001"/>
                    </a:ext>
                  </a:extLst>
                </a:gridCol>
              </a:tblGrid>
              <a:tr h="2638792">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400" u="none" dirty="0">
                          <a:solidFill>
                            <a:schemeClr val="tx1"/>
                          </a:solidFill>
                        </a:rPr>
                        <a:t>・自宅</a:t>
                      </a:r>
                      <a:endParaRPr kumimoji="1" lang="en-US" altLang="ja-JP" sz="1400" u="none"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・居住系介護施設等</a:t>
                      </a:r>
                      <a:endParaRPr kumimoji="1" lang="en-US" altLang="ja-JP" sz="1400" u="none" dirty="0">
                        <a:solidFill>
                          <a:schemeClr val="tx1"/>
                        </a:solidFill>
                      </a:endParaRPr>
                    </a:p>
                    <a:p>
                      <a:pPr marL="90488" indent="-90488"/>
                      <a:endParaRPr kumimoji="1" lang="en-US" altLang="ja-JP" sz="1400" dirty="0">
                        <a:solidFill>
                          <a:schemeClr val="tx1"/>
                        </a:solidFill>
                      </a:endParaRPr>
                    </a:p>
                    <a:p>
                      <a:pPr marL="90488" indent="-90488"/>
                      <a:r>
                        <a:rPr kumimoji="1" lang="ja-JP" altLang="en-US" sz="1400" dirty="0">
                          <a:solidFill>
                            <a:schemeClr val="tx1"/>
                          </a:solidFill>
                        </a:rPr>
                        <a:t>・地域包括ケア病棟</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・回復期リハビリテーション病棟</a:t>
                      </a:r>
                      <a:endParaRPr kumimoji="1" lang="en-US" altLang="ja-JP" sz="1400" dirty="0">
                        <a:solidFill>
                          <a:schemeClr val="tx1"/>
                        </a:solidFill>
                      </a:endParaRPr>
                    </a:p>
                    <a:p>
                      <a:pPr marL="90488" indent="-90488"/>
                      <a:r>
                        <a:rPr kumimoji="1" lang="ja-JP" altLang="en-US" sz="1400" dirty="0">
                          <a:solidFill>
                            <a:schemeClr val="tx1"/>
                          </a:solidFill>
                        </a:rPr>
                        <a:t>・療養病棟</a:t>
                      </a:r>
                      <a:r>
                        <a:rPr kumimoji="1" lang="ja-JP" altLang="en-US" sz="1400" u="sng" dirty="0">
                          <a:solidFill>
                            <a:schemeClr val="tx1"/>
                          </a:solidFill>
                        </a:rPr>
                        <a:t>（加算＋）</a:t>
                      </a:r>
                      <a:endParaRPr kumimoji="1" lang="en-US" altLang="ja-JP" sz="1400" u="sng" dirty="0">
                        <a:solidFill>
                          <a:schemeClr val="tx1"/>
                        </a:solidFill>
                      </a:endParaRPr>
                    </a:p>
                    <a:p>
                      <a:pPr marL="90488" indent="-90488"/>
                      <a:r>
                        <a:rPr kumimoji="1" lang="ja-JP" altLang="en-US" sz="1400" dirty="0">
                          <a:solidFill>
                            <a:schemeClr val="tx1"/>
                          </a:solidFill>
                        </a:rPr>
                        <a:t>・有床診療所</a:t>
                      </a:r>
                      <a:r>
                        <a:rPr kumimoji="1" lang="ja-JP" altLang="en-US" sz="1400" u="sng" dirty="0">
                          <a:solidFill>
                            <a:schemeClr val="tx1"/>
                          </a:solidFill>
                        </a:rPr>
                        <a:t>（加算＋）</a:t>
                      </a:r>
                      <a:endParaRPr kumimoji="1" lang="en-US" altLang="ja-JP" sz="1400" u="sng" dirty="0">
                        <a:solidFill>
                          <a:schemeClr val="tx1"/>
                        </a:solidFill>
                      </a:endParaRPr>
                    </a:p>
                    <a:p>
                      <a:pPr marL="90488" indent="-90488"/>
                      <a:r>
                        <a:rPr kumimoji="1" lang="ja-JP" altLang="en-US" sz="1400" dirty="0">
                          <a:solidFill>
                            <a:schemeClr val="tx1"/>
                          </a:solidFill>
                        </a:rPr>
                        <a:t>・介護老人保健施設</a:t>
                      </a:r>
                      <a:r>
                        <a:rPr kumimoji="1" lang="ja-JP" altLang="en-US" sz="1400" u="sng" dirty="0">
                          <a:solidFill>
                            <a:schemeClr val="tx1"/>
                          </a:solidFill>
                        </a:rPr>
                        <a:t>（加算＋）</a:t>
                      </a:r>
                      <a:endParaRPr kumimoji="1" lang="en-US" altLang="ja-JP" sz="1400" u="sng" dirty="0">
                        <a:solidFill>
                          <a:schemeClr val="tx1"/>
                        </a:solidFill>
                      </a:endParaRPr>
                    </a:p>
                    <a:p>
                      <a:pPr marL="90488" indent="-90488"/>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死亡退院・転棟患者（自院）・</a:t>
                      </a: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再入院患者除く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1456699">
                <a:tc>
                  <a:txBody>
                    <a:bodyPr/>
                    <a:lstStyle/>
                    <a:p>
                      <a:endParaRPr kumimoji="1" lang="en-US" altLang="ja-JP" sz="1400" dirty="0"/>
                    </a:p>
                    <a:p>
                      <a:r>
                        <a:rPr kumimoji="1" lang="ja-JP" altLang="en-US" sz="1400" dirty="0"/>
                        <a:t>（分母）</a:t>
                      </a:r>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90488" indent="-90488"/>
                      <a:r>
                        <a:rPr kumimoji="1" lang="ja-JP" altLang="en-US" sz="1400" dirty="0"/>
                        <a:t>・７対１一般病棟から退棟した患者</a:t>
                      </a:r>
                      <a:endParaRPr kumimoji="1" lang="en-US" altLang="ja-JP" sz="1400" dirty="0"/>
                    </a:p>
                    <a:p>
                      <a:pPr marL="90488" indent="-90488"/>
                      <a:endParaRPr kumimoji="1" lang="en-US" altLang="ja-JP" sz="1400" dirty="0"/>
                    </a:p>
                    <a:p>
                      <a:pPr marL="90488" indent="-90488"/>
                      <a:r>
                        <a:rPr kumimoji="1" lang="en-US" altLang="ja-JP" sz="1200" dirty="0"/>
                        <a:t>※</a:t>
                      </a:r>
                      <a:r>
                        <a:rPr kumimoji="1" lang="ja-JP" altLang="en-US" sz="1200" dirty="0"/>
                        <a:t>死亡退院・</a:t>
                      </a:r>
                      <a:r>
                        <a:rPr kumimoji="1" lang="ja-JP" altLang="en-US" sz="1200" u="none" dirty="0"/>
                        <a:t>転棟患者（自院）・</a:t>
                      </a:r>
                      <a:endParaRPr kumimoji="1" lang="en-US" altLang="ja-JP" sz="1200" u="none" dirty="0"/>
                    </a:p>
                    <a:p>
                      <a:pPr marL="90488" indent="-90488"/>
                      <a:r>
                        <a:rPr kumimoji="1" lang="ja-JP" altLang="en-US" sz="1200" u="none" dirty="0"/>
                        <a:t>　</a:t>
                      </a:r>
                      <a:r>
                        <a:rPr kumimoji="1" lang="ja-JP" altLang="en-US" sz="1200" dirty="0"/>
                        <a:t>再入院患者除く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sp>
        <p:nvSpPr>
          <p:cNvPr id="33" name="テキスト ボックス 32"/>
          <p:cNvSpPr txBox="1"/>
          <p:nvPr/>
        </p:nvSpPr>
        <p:spPr>
          <a:xfrm>
            <a:off x="6091840" y="1844825"/>
            <a:ext cx="3027135"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在宅復帰・病床機能連携率</a:t>
            </a:r>
          </a:p>
        </p:txBody>
      </p:sp>
      <p:sp>
        <p:nvSpPr>
          <p:cNvPr id="36" name="テキスト ボックス 35"/>
          <p:cNvSpPr txBox="1"/>
          <p:nvPr/>
        </p:nvSpPr>
        <p:spPr>
          <a:xfrm>
            <a:off x="205663" y="1537058"/>
            <a:ext cx="3342749"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現行（一般病棟７対１入院基本料）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37" name="テキスト ボックス 36"/>
          <p:cNvSpPr txBox="1"/>
          <p:nvPr/>
        </p:nvSpPr>
        <p:spPr>
          <a:xfrm>
            <a:off x="4883407" y="1556802"/>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年度改定（急性期一般入院料１）</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40" name="右矢印 39"/>
          <p:cNvSpPr/>
          <p:nvPr/>
        </p:nvSpPr>
        <p:spPr>
          <a:xfrm>
            <a:off x="4604891" y="3499762"/>
            <a:ext cx="387336"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cxnSp>
        <p:nvCxnSpPr>
          <p:cNvPr id="42" name="直線コネクタ 41"/>
          <p:cNvCxnSpPr/>
          <p:nvPr/>
        </p:nvCxnSpPr>
        <p:spPr>
          <a:xfrm>
            <a:off x="6321504" y="4818336"/>
            <a:ext cx="316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1136928" y="4791040"/>
            <a:ext cx="30239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674546" y="1825082"/>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2052" name="テキスト ボックス 2051"/>
          <p:cNvSpPr txBox="1"/>
          <p:nvPr/>
        </p:nvSpPr>
        <p:spPr>
          <a:xfrm>
            <a:off x="1769096" y="6433601"/>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８割</a:t>
            </a:r>
          </a:p>
        </p:txBody>
      </p:sp>
      <p:sp>
        <p:nvSpPr>
          <p:cNvPr id="51" name="テキスト ボックス 50"/>
          <p:cNvSpPr txBox="1"/>
          <p:nvPr/>
        </p:nvSpPr>
        <p:spPr>
          <a:xfrm>
            <a:off x="6953672" y="6433601"/>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８割</a:t>
            </a:r>
          </a:p>
        </p:txBody>
      </p:sp>
      <p:sp>
        <p:nvSpPr>
          <p:cNvPr id="21" name="Rectangle 37"/>
          <p:cNvSpPr>
            <a:spLocks noChangeArrowheads="1"/>
          </p:cNvSpPr>
          <p:nvPr/>
        </p:nvSpPr>
        <p:spPr bwMode="auto">
          <a:xfrm>
            <a:off x="119395" y="931225"/>
            <a:ext cx="9745665" cy="5810153"/>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在宅復帰に係る指標について、医療機関間の連携や在宅復帰の機能をより推進する観点から、指標の定義等について見直しを行う。</a:t>
            </a:r>
            <a:endParaRPr lang="en-US" altLang="ja-JP" sz="1600" dirty="0">
              <a:solidFill>
                <a:prstClr val="black"/>
              </a:solidFill>
              <a:latin typeface="ＭＳ Ｐゴシック" panose="020B0600070205080204" pitchFamily="50" charset="-128"/>
            </a:endParaRPr>
          </a:p>
        </p:txBody>
      </p:sp>
      <p:sp>
        <p:nvSpPr>
          <p:cNvPr id="23" name="Rectangle 36"/>
          <p:cNvSpPr>
            <a:spLocks noChangeArrowheads="1"/>
          </p:cNvSpPr>
          <p:nvPr/>
        </p:nvSpPr>
        <p:spPr bwMode="auto">
          <a:xfrm>
            <a:off x="95253" y="557293"/>
            <a:ext cx="6187603"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a:cs typeface="+mn-cs"/>
              </a:rPr>
              <a:t>◇　一般病棟７対１入院基本料の在宅復帰率見直し</a:t>
            </a:r>
          </a:p>
        </p:txBody>
      </p:sp>
      <p:sp>
        <p:nvSpPr>
          <p:cNvPr id="2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7" name="テキスト ボックス 26"/>
          <p:cNvSpPr txBox="1"/>
          <p:nvPr/>
        </p:nvSpPr>
        <p:spPr>
          <a:xfrm>
            <a:off x="6282856" y="539561"/>
            <a:ext cx="147845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649</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0966339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704528" y="1628800"/>
            <a:ext cx="8420100" cy="1362075"/>
          </a:xfrm>
        </p:spPr>
        <p:txBody>
          <a:bodyPr/>
          <a:lstStyle/>
          <a:p>
            <a:r>
              <a:rPr lang="ja-JP" altLang="en-US" b="0" dirty="0"/>
              <a:t>（２）</a:t>
            </a:r>
            <a:r>
              <a:rPr kumimoji="1" lang="ja-JP" altLang="en-US" b="0" dirty="0"/>
              <a:t>急性期医療～長期療養</a:t>
            </a: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22835987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 xmlns:a16="http://schemas.microsoft.com/office/drawing/2014/main" id="{ED719932-1082-4CEF-88E6-8BE4C4E7C18B}"/>
              </a:ext>
            </a:extLst>
          </p:cNvPr>
          <p:cNvSpPr/>
          <p:nvPr/>
        </p:nvSpPr>
        <p:spPr>
          <a:xfrm>
            <a:off x="5961113" y="3491630"/>
            <a:ext cx="1292230" cy="2731954"/>
          </a:xfrm>
          <a:prstGeom prst="rect">
            <a:avLst/>
          </a:prstGeom>
          <a:solidFill>
            <a:schemeClr val="accent6">
              <a:lumMod val="60000"/>
              <a:lumOff val="4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srgbClr val="C00000"/>
              </a:solidFill>
            </a:endParaRPr>
          </a:p>
        </p:txBody>
      </p:sp>
      <p:cxnSp>
        <p:nvCxnSpPr>
          <p:cNvPr id="21" name="直線矢印コネクタ 20"/>
          <p:cNvCxnSpPr/>
          <p:nvPr/>
        </p:nvCxnSpPr>
        <p:spPr>
          <a:xfrm>
            <a:off x="9362036" y="2504439"/>
            <a:ext cx="0" cy="938125"/>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8607603" y="2206527"/>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1126</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74" name="テキスト ボックス 73"/>
          <p:cNvSpPr txBox="1"/>
          <p:nvPr/>
        </p:nvSpPr>
        <p:spPr>
          <a:xfrm>
            <a:off x="6249149" y="3155264"/>
            <a:ext cx="633507"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960</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0" name="テキスト ボックス 9"/>
          <p:cNvSpPr txBox="1"/>
          <p:nvPr/>
        </p:nvSpPr>
        <p:spPr>
          <a:xfrm>
            <a:off x="8617282" y="6283555"/>
            <a:ext cx="800219" cy="276999"/>
          </a:xfrm>
          <a:prstGeom prst="rect">
            <a:avLst/>
          </a:prstGeom>
          <a:noFill/>
        </p:spPr>
        <p:txBody>
          <a:bodyPr wrap="none" rtlCol="0">
            <a:spAutoFit/>
          </a:bodyPr>
          <a:lstStyle/>
          <a:p>
            <a:r>
              <a:rPr lang="ja-JP" altLang="en-US" sz="1200" dirty="0">
                <a:solidFill>
                  <a:prstClr val="black"/>
                </a:solidFill>
              </a:rPr>
              <a:t>入院料１</a:t>
            </a:r>
          </a:p>
        </p:txBody>
      </p:sp>
      <p:sp>
        <p:nvSpPr>
          <p:cNvPr id="78" name="テキスト ボックス 77"/>
          <p:cNvSpPr txBox="1"/>
          <p:nvPr/>
        </p:nvSpPr>
        <p:spPr>
          <a:xfrm>
            <a:off x="6177141" y="6280792"/>
            <a:ext cx="800219" cy="276999"/>
          </a:xfrm>
          <a:prstGeom prst="rect">
            <a:avLst/>
          </a:prstGeom>
          <a:noFill/>
        </p:spPr>
        <p:txBody>
          <a:bodyPr wrap="none" rtlCol="0">
            <a:spAutoFit/>
          </a:bodyPr>
          <a:lstStyle/>
          <a:p>
            <a:r>
              <a:rPr lang="ja-JP" altLang="en-US" sz="1200" dirty="0">
                <a:solidFill>
                  <a:prstClr val="black"/>
                </a:solidFill>
              </a:rPr>
              <a:t>入院料３</a:t>
            </a:r>
          </a:p>
        </p:txBody>
      </p:sp>
      <p:sp>
        <p:nvSpPr>
          <p:cNvPr id="3" name="テキスト ボックス 2"/>
          <p:cNvSpPr txBox="1"/>
          <p:nvPr/>
        </p:nvSpPr>
        <p:spPr>
          <a:xfrm>
            <a:off x="6673259" y="6517419"/>
            <a:ext cx="2045753" cy="338554"/>
          </a:xfrm>
          <a:prstGeom prst="rect">
            <a:avLst/>
          </a:prstGeom>
          <a:noFill/>
        </p:spPr>
        <p:txBody>
          <a:bodyPr wrap="none" rtlCol="0">
            <a:spAutoFit/>
          </a:bodyPr>
          <a:lstStyle/>
          <a:p>
            <a:r>
              <a:rPr lang="ja-JP" altLang="en-US" sz="1600" b="1" dirty="0">
                <a:solidFill>
                  <a:srgbClr val="00B050"/>
                </a:solidFill>
                <a:latin typeface="ＭＳ Ｐゴシック" panose="020B0600070205080204" pitchFamily="50" charset="-128"/>
                <a:ea typeface="ＭＳ Ｐゴシック" panose="020B0600070205080204" pitchFamily="50" charset="-128"/>
              </a:rPr>
              <a:t>地域一般入院基本料</a:t>
            </a:r>
          </a:p>
        </p:txBody>
      </p:sp>
      <p:sp>
        <p:nvSpPr>
          <p:cNvPr id="7" name="テキスト ボックス 6"/>
          <p:cNvSpPr txBox="1"/>
          <p:nvPr/>
        </p:nvSpPr>
        <p:spPr>
          <a:xfrm>
            <a:off x="5388431" y="1183690"/>
            <a:ext cx="4317102" cy="877163"/>
          </a:xfrm>
          <a:prstGeom prst="rect">
            <a:avLst/>
          </a:prstGeom>
          <a:solidFill>
            <a:schemeClr val="accent6">
              <a:lumMod val="20000"/>
              <a:lumOff val="80000"/>
            </a:schemeClr>
          </a:solidFill>
          <a:ln>
            <a:solidFill>
              <a:schemeClr val="accent6">
                <a:lumMod val="75000"/>
              </a:schemeClr>
            </a:solidFill>
          </a:ln>
        </p:spPr>
        <p:txBody>
          <a:bodyPr wrap="square" rtlCol="0">
            <a:spAutoFit/>
          </a:bodyPr>
          <a:lstStyle/>
          <a:p>
            <a:r>
              <a:rPr lang="en-US" altLang="ja-JP" sz="1600" dirty="0">
                <a:solidFill>
                  <a:srgbClr val="70AD47">
                    <a:lumMod val="50000"/>
                  </a:srgbClr>
                </a:solidFill>
                <a:latin typeface="ＭＳ Ｐゴシック" panose="020B0600070205080204" pitchFamily="50" charset="-128"/>
                <a:ea typeface="ＭＳ Ｐゴシック" panose="020B0600070205080204" pitchFamily="50" charset="-128"/>
              </a:rPr>
              <a:t>【</a:t>
            </a:r>
            <a:r>
              <a:rPr lang="ja-JP" altLang="en-US" sz="1600" dirty="0">
                <a:solidFill>
                  <a:srgbClr val="70AD47">
                    <a:lumMod val="50000"/>
                  </a:srgbClr>
                </a:solidFill>
                <a:latin typeface="ＭＳ Ｐゴシック" panose="020B0600070205080204" pitchFamily="50" charset="-128"/>
                <a:ea typeface="ＭＳ Ｐゴシック" panose="020B0600070205080204" pitchFamily="50" charset="-128"/>
              </a:rPr>
              <a:t>実績部分</a:t>
            </a:r>
            <a:r>
              <a:rPr lang="en-US" altLang="ja-JP" sz="1600" dirty="0">
                <a:solidFill>
                  <a:srgbClr val="70AD47">
                    <a:lumMod val="50000"/>
                  </a:srgbClr>
                </a:solidFill>
                <a:latin typeface="ＭＳ Ｐゴシック" panose="020B0600070205080204" pitchFamily="50" charset="-128"/>
                <a:ea typeface="ＭＳ Ｐゴシック" panose="020B0600070205080204" pitchFamily="50" charset="-128"/>
              </a:rPr>
              <a:t>】</a:t>
            </a:r>
          </a:p>
          <a:p>
            <a:r>
              <a:rPr lang="ja-JP" altLang="en-US" sz="1200" dirty="0">
                <a:solidFill>
                  <a:prstClr val="black"/>
                </a:solidFill>
                <a:latin typeface="ＭＳ Ｐゴシック" panose="020B0600070205080204" pitchFamily="50" charset="-128"/>
                <a:ea typeface="ＭＳ Ｐゴシック" panose="020B0600070205080204" pitchFamily="50" charset="-128"/>
              </a:rPr>
              <a:t>・現行の</a:t>
            </a:r>
            <a:r>
              <a:rPr lang="en-US" altLang="ja-JP" sz="1200" dirty="0">
                <a:solidFill>
                  <a:prstClr val="black"/>
                </a:solidFill>
                <a:latin typeface="ＭＳ Ｐゴシック" panose="020B0600070205080204" pitchFamily="50" charset="-128"/>
                <a:ea typeface="ＭＳ Ｐゴシック" panose="020B0600070205080204" pitchFamily="50" charset="-128"/>
              </a:rPr>
              <a:t>13</a:t>
            </a:r>
            <a:r>
              <a:rPr lang="ja-JP" altLang="en-US" sz="1200" dirty="0">
                <a:solidFill>
                  <a:prstClr val="black"/>
                </a:solidFill>
                <a:latin typeface="ＭＳ Ｐゴシック" panose="020B0600070205080204" pitchFamily="50" charset="-128"/>
                <a:ea typeface="ＭＳ Ｐゴシック" panose="020B0600070205080204" pitchFamily="50" charset="-128"/>
              </a:rPr>
              <a:t>対</a:t>
            </a:r>
            <a:r>
              <a:rPr lang="en-US" altLang="ja-JP" sz="1200" dirty="0">
                <a:solidFill>
                  <a:prstClr val="black"/>
                </a:solidFill>
                <a:latin typeface="ＭＳ Ｐゴシック" panose="020B0600070205080204" pitchFamily="50" charset="-128"/>
                <a:ea typeface="ＭＳ Ｐゴシック" panose="020B0600070205080204" pitchFamily="50" charset="-128"/>
              </a:rPr>
              <a:t>1</a:t>
            </a:r>
            <a:r>
              <a:rPr lang="ja-JP" altLang="en-US" sz="1200" dirty="0">
                <a:solidFill>
                  <a:prstClr val="black"/>
                </a:solidFill>
                <a:latin typeface="ＭＳ Ｐゴシック" panose="020B0600070205080204" pitchFamily="50" charset="-128"/>
                <a:ea typeface="ＭＳ Ｐゴシック" panose="020B0600070205080204" pitchFamily="50" charset="-128"/>
              </a:rPr>
              <a:t>入院基本料相当の実績</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・重症度、医療・看護必要度の測定</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269875" indent="-269875"/>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　段階的な評価に用いる指標については、改定後にさらに検討）</a:t>
            </a:r>
          </a:p>
        </p:txBody>
      </p:sp>
      <p:sp>
        <p:nvSpPr>
          <p:cNvPr id="22" name="正方形/長方形 21">
            <a:extLst>
              <a:ext uri="{FF2B5EF4-FFF2-40B4-BE49-F238E27FC236}">
                <a16:creationId xmlns="" xmlns:a16="http://schemas.microsoft.com/office/drawing/2014/main" id="{ED719932-1082-4CEF-88E6-8BE4C4E7C18B}"/>
              </a:ext>
            </a:extLst>
          </p:cNvPr>
          <p:cNvSpPr/>
          <p:nvPr/>
        </p:nvSpPr>
        <p:spPr>
          <a:xfrm>
            <a:off x="8594344" y="3487638"/>
            <a:ext cx="687644" cy="2735946"/>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srgbClr val="C00000"/>
              </a:solidFill>
            </a:endParaRPr>
          </a:p>
        </p:txBody>
      </p:sp>
      <p:cxnSp>
        <p:nvCxnSpPr>
          <p:cNvPr id="24" name="直線コネクタ 23"/>
          <p:cNvCxnSpPr/>
          <p:nvPr/>
        </p:nvCxnSpPr>
        <p:spPr>
          <a:xfrm>
            <a:off x="5001005" y="2199779"/>
            <a:ext cx="0" cy="4316772"/>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5" name="右矢印 24"/>
          <p:cNvSpPr/>
          <p:nvPr/>
        </p:nvSpPr>
        <p:spPr>
          <a:xfrm>
            <a:off x="4836286" y="3499606"/>
            <a:ext cx="548767" cy="1216753"/>
          </a:xfrm>
          <a:prstGeom prst="rightArrow">
            <a:avLst>
              <a:gd name="adj1" fmla="val 69394"/>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r>
              <a:rPr lang="ja-JP" altLang="en-US" dirty="0">
                <a:solidFill>
                  <a:prstClr val="white"/>
                </a:solidFill>
              </a:rPr>
              <a:t>再編</a:t>
            </a:r>
          </a:p>
        </p:txBody>
      </p:sp>
      <p:sp>
        <p:nvSpPr>
          <p:cNvPr id="26" name="正方形/長方形 25">
            <a:extLst>
              <a:ext uri="{FF2B5EF4-FFF2-40B4-BE49-F238E27FC236}">
                <a16:creationId xmlns="" xmlns:a16="http://schemas.microsoft.com/office/drawing/2014/main" id="{ED719932-1082-4CEF-88E6-8BE4C4E7C18B}"/>
              </a:ext>
            </a:extLst>
          </p:cNvPr>
          <p:cNvSpPr/>
          <p:nvPr/>
        </p:nvSpPr>
        <p:spPr>
          <a:xfrm>
            <a:off x="920553" y="3479485"/>
            <a:ext cx="1353636" cy="2731954"/>
          </a:xfrm>
          <a:prstGeom prst="rect">
            <a:avLst/>
          </a:prstGeom>
          <a:solidFill>
            <a:schemeClr val="accent6">
              <a:lumMod val="60000"/>
              <a:lumOff val="40000"/>
            </a:schemeClr>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srgbClr val="C00000"/>
              </a:solidFill>
            </a:endParaRPr>
          </a:p>
        </p:txBody>
      </p:sp>
      <p:cxnSp>
        <p:nvCxnSpPr>
          <p:cNvPr id="27" name="直線矢印コネクタ 26"/>
          <p:cNvCxnSpPr/>
          <p:nvPr/>
        </p:nvCxnSpPr>
        <p:spPr>
          <a:xfrm>
            <a:off x="4074389" y="2826703"/>
            <a:ext cx="0" cy="603706"/>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2504728" y="2534045"/>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1121</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31" name="テキスト ボックス 30"/>
          <p:cNvSpPr txBox="1"/>
          <p:nvPr/>
        </p:nvSpPr>
        <p:spPr>
          <a:xfrm>
            <a:off x="1291248" y="3143119"/>
            <a:ext cx="633507"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960</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32" name="テキスト ボックス 31"/>
          <p:cNvSpPr txBox="1"/>
          <p:nvPr/>
        </p:nvSpPr>
        <p:spPr>
          <a:xfrm>
            <a:off x="2504728" y="6271410"/>
            <a:ext cx="1418978" cy="276999"/>
          </a:xfrm>
          <a:prstGeom prst="rect">
            <a:avLst/>
          </a:prstGeom>
          <a:noFill/>
        </p:spPr>
        <p:txBody>
          <a:bodyPr wrap="none" rtlCol="0">
            <a:spAutoFit/>
          </a:bodyPr>
          <a:lstStyle/>
          <a:p>
            <a:r>
              <a:rPr lang="en-US" altLang="ja-JP" sz="1200" dirty="0">
                <a:solidFill>
                  <a:prstClr val="black"/>
                </a:solidFill>
              </a:rPr>
              <a:t>13</a:t>
            </a:r>
            <a:r>
              <a:rPr lang="ja-JP" altLang="en-US" sz="1200" dirty="0">
                <a:solidFill>
                  <a:prstClr val="black"/>
                </a:solidFill>
              </a:rPr>
              <a:t>対１入院基本料</a:t>
            </a:r>
          </a:p>
        </p:txBody>
      </p:sp>
      <p:sp>
        <p:nvSpPr>
          <p:cNvPr id="33" name="テキスト ボックス 32"/>
          <p:cNvSpPr txBox="1"/>
          <p:nvPr/>
        </p:nvSpPr>
        <p:spPr>
          <a:xfrm>
            <a:off x="848545" y="6268647"/>
            <a:ext cx="1418978" cy="276999"/>
          </a:xfrm>
          <a:prstGeom prst="rect">
            <a:avLst/>
          </a:prstGeom>
          <a:noFill/>
        </p:spPr>
        <p:txBody>
          <a:bodyPr wrap="none" rtlCol="0">
            <a:spAutoFit/>
          </a:bodyPr>
          <a:lstStyle/>
          <a:p>
            <a:r>
              <a:rPr lang="en-US" altLang="ja-JP" sz="1200" dirty="0">
                <a:solidFill>
                  <a:prstClr val="black"/>
                </a:solidFill>
              </a:rPr>
              <a:t>15</a:t>
            </a:r>
            <a:r>
              <a:rPr lang="ja-JP" altLang="en-US" sz="1200" dirty="0">
                <a:solidFill>
                  <a:prstClr val="black"/>
                </a:solidFill>
              </a:rPr>
              <a:t>対１入院基本料</a:t>
            </a:r>
          </a:p>
        </p:txBody>
      </p:sp>
      <p:sp>
        <p:nvSpPr>
          <p:cNvPr id="39" name="正方形/長方形 38">
            <a:extLst>
              <a:ext uri="{FF2B5EF4-FFF2-40B4-BE49-F238E27FC236}">
                <a16:creationId xmlns="" xmlns:a16="http://schemas.microsoft.com/office/drawing/2014/main" id="{ED719932-1082-4CEF-88E6-8BE4C4E7C18B}"/>
              </a:ext>
            </a:extLst>
          </p:cNvPr>
          <p:cNvSpPr/>
          <p:nvPr/>
        </p:nvSpPr>
        <p:spPr>
          <a:xfrm>
            <a:off x="2567405" y="2863426"/>
            <a:ext cx="1393630" cy="3348567"/>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srgbClr val="C00000"/>
              </a:solidFill>
            </a:endParaRPr>
          </a:p>
        </p:txBody>
      </p:sp>
      <p:sp>
        <p:nvSpPr>
          <p:cNvPr id="40" name="正方形/長方形 39"/>
          <p:cNvSpPr/>
          <p:nvPr/>
        </p:nvSpPr>
        <p:spPr>
          <a:xfrm>
            <a:off x="2559770" y="2862875"/>
            <a:ext cx="1393631" cy="3348567"/>
          </a:xfrm>
          <a:prstGeom prst="rect">
            <a:avLst/>
          </a:prstGeom>
          <a:noFill/>
          <a:ln>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テキスト ボックス 40"/>
          <p:cNvSpPr txBox="1"/>
          <p:nvPr/>
        </p:nvSpPr>
        <p:spPr>
          <a:xfrm>
            <a:off x="2647855" y="4065437"/>
            <a:ext cx="1313180" cy="938719"/>
          </a:xfrm>
          <a:prstGeom prst="rect">
            <a:avLst/>
          </a:prstGeom>
          <a:noFill/>
        </p:spPr>
        <p:txBody>
          <a:bodyPr wrap="non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看護職員配置</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en-US" altLang="ja-JP" sz="1100" dirty="0">
                <a:solidFill>
                  <a:prstClr val="black"/>
                </a:solidFill>
                <a:latin typeface="ＭＳ Ｐゴシック" panose="020B0600070205080204" pitchFamily="50" charset="-128"/>
                <a:ea typeface="ＭＳ Ｐゴシック" panose="020B0600070205080204" pitchFamily="50" charset="-128"/>
              </a:rPr>
              <a:t>13</a:t>
            </a:r>
            <a:r>
              <a:rPr lang="ja-JP" altLang="en-US" sz="1100" dirty="0">
                <a:solidFill>
                  <a:prstClr val="black"/>
                </a:solidFill>
                <a:latin typeface="ＭＳ Ｐゴシック" panose="020B0600070205080204" pitchFamily="50" charset="-128"/>
                <a:ea typeface="ＭＳ Ｐゴシック" panose="020B0600070205080204" pitchFamily="50" charset="-128"/>
              </a:rPr>
              <a:t>対１</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看護師比７割</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平均在院日数</a:t>
            </a:r>
            <a:r>
              <a:rPr lang="en-US" altLang="ja-JP" sz="1100" dirty="0">
                <a:solidFill>
                  <a:prstClr val="black"/>
                </a:solidFill>
                <a:latin typeface="ＭＳ Ｐゴシック" panose="020B0600070205080204" pitchFamily="50" charset="-128"/>
                <a:ea typeface="ＭＳ Ｐゴシック" panose="020B0600070205080204" pitchFamily="50" charset="-128"/>
              </a:rPr>
              <a:t>24</a:t>
            </a:r>
            <a:r>
              <a:rPr lang="ja-JP" altLang="en-US" sz="1100" dirty="0">
                <a:solidFill>
                  <a:prstClr val="black"/>
                </a:solidFill>
                <a:latin typeface="ＭＳ Ｐゴシック" panose="020B0600070205080204" pitchFamily="50" charset="-128"/>
                <a:ea typeface="ＭＳ Ｐゴシック" panose="020B0600070205080204" pitchFamily="50" charset="-128"/>
              </a:rPr>
              <a:t>日</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43" name="テキスト ボックス 42"/>
          <p:cNvSpPr txBox="1"/>
          <p:nvPr/>
        </p:nvSpPr>
        <p:spPr>
          <a:xfrm>
            <a:off x="992560" y="4048534"/>
            <a:ext cx="1313180" cy="938719"/>
          </a:xfrm>
          <a:prstGeom prst="rect">
            <a:avLst/>
          </a:prstGeom>
          <a:noFill/>
        </p:spPr>
        <p:txBody>
          <a:bodyPr wrap="non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看護職員配置</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en-US" altLang="ja-JP" sz="1100" dirty="0">
                <a:solidFill>
                  <a:prstClr val="black"/>
                </a:solidFill>
                <a:latin typeface="ＭＳ Ｐゴシック" panose="020B0600070205080204" pitchFamily="50" charset="-128"/>
                <a:ea typeface="ＭＳ Ｐゴシック" panose="020B0600070205080204" pitchFamily="50" charset="-128"/>
              </a:rPr>
              <a:t>15</a:t>
            </a:r>
            <a:r>
              <a:rPr lang="ja-JP" altLang="en-US" sz="1100" dirty="0">
                <a:solidFill>
                  <a:prstClr val="black"/>
                </a:solidFill>
                <a:latin typeface="ＭＳ Ｐゴシック" panose="020B0600070205080204" pitchFamily="50" charset="-128"/>
                <a:ea typeface="ＭＳ Ｐゴシック" panose="020B0600070205080204" pitchFamily="50" charset="-128"/>
              </a:rPr>
              <a:t>対１</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看護師比４割</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平均在院日数</a:t>
            </a:r>
            <a:r>
              <a:rPr lang="en-US" altLang="ja-JP" sz="1100" dirty="0">
                <a:solidFill>
                  <a:prstClr val="black"/>
                </a:solidFill>
                <a:latin typeface="ＭＳ Ｐゴシック" panose="020B0600070205080204" pitchFamily="50" charset="-128"/>
                <a:ea typeface="ＭＳ Ｐゴシック" panose="020B0600070205080204" pitchFamily="50" charset="-128"/>
              </a:rPr>
              <a:t>60</a:t>
            </a:r>
            <a:r>
              <a:rPr lang="ja-JP" altLang="en-US" sz="1100" dirty="0">
                <a:solidFill>
                  <a:prstClr val="black"/>
                </a:solidFill>
                <a:latin typeface="ＭＳ Ｐゴシック" panose="020B0600070205080204" pitchFamily="50" charset="-128"/>
                <a:ea typeface="ＭＳ Ｐゴシック" panose="020B0600070205080204" pitchFamily="50" charset="-128"/>
              </a:rPr>
              <a:t>日</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35" name="直線矢印コネクタ 34"/>
          <p:cNvCxnSpPr/>
          <p:nvPr/>
        </p:nvCxnSpPr>
        <p:spPr>
          <a:xfrm>
            <a:off x="8378320" y="2826703"/>
            <a:ext cx="0" cy="603706"/>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36" name="正方形/長方形 35">
            <a:extLst>
              <a:ext uri="{FF2B5EF4-FFF2-40B4-BE49-F238E27FC236}">
                <a16:creationId xmlns="" xmlns:a16="http://schemas.microsoft.com/office/drawing/2014/main" id="{7EB355BE-1148-472D-A9A6-0D79BF2268AF}"/>
              </a:ext>
            </a:extLst>
          </p:cNvPr>
          <p:cNvSpPr/>
          <p:nvPr/>
        </p:nvSpPr>
        <p:spPr>
          <a:xfrm>
            <a:off x="7572586" y="2871439"/>
            <a:ext cx="729792" cy="604054"/>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37" name="テキスト ボックス 36"/>
          <p:cNvSpPr txBox="1"/>
          <p:nvPr/>
        </p:nvSpPr>
        <p:spPr>
          <a:xfrm>
            <a:off x="7552799" y="2563672"/>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1121</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44" name="テキスト ボックス 43"/>
          <p:cNvSpPr txBox="1"/>
          <p:nvPr/>
        </p:nvSpPr>
        <p:spPr>
          <a:xfrm>
            <a:off x="7540933" y="2937355"/>
            <a:ext cx="823740" cy="430887"/>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13</a:t>
            </a:r>
            <a:r>
              <a:rPr lang="ja-JP" altLang="en-US" sz="1100" dirty="0">
                <a:solidFill>
                  <a:prstClr val="black"/>
                </a:solidFill>
                <a:latin typeface="ＭＳ Ｐゴシック" panose="020B0600070205080204" pitchFamily="50" charset="-128"/>
                <a:ea typeface="ＭＳ Ｐゴシック" panose="020B0600070205080204" pitchFamily="50" charset="-128"/>
              </a:rPr>
              <a:t>対１相当の実績）</a:t>
            </a:r>
          </a:p>
        </p:txBody>
      </p:sp>
      <p:sp>
        <p:nvSpPr>
          <p:cNvPr id="45" name="正方形/長方形 44">
            <a:extLst>
              <a:ext uri="{FF2B5EF4-FFF2-40B4-BE49-F238E27FC236}">
                <a16:creationId xmlns="" xmlns:a16="http://schemas.microsoft.com/office/drawing/2014/main" id="{ED719932-1082-4CEF-88E6-8BE4C4E7C18B}"/>
              </a:ext>
            </a:extLst>
          </p:cNvPr>
          <p:cNvSpPr/>
          <p:nvPr/>
        </p:nvSpPr>
        <p:spPr>
          <a:xfrm>
            <a:off x="7545289" y="3475493"/>
            <a:ext cx="752450" cy="2735946"/>
          </a:xfrm>
          <a:prstGeom prst="rect">
            <a:avLst/>
          </a:prstGeom>
          <a:solidFill>
            <a:schemeClr val="accent6">
              <a:lumMod val="60000"/>
              <a:lumOff val="4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srgbClr val="C00000"/>
              </a:solidFill>
            </a:endParaRPr>
          </a:p>
        </p:txBody>
      </p:sp>
      <p:sp>
        <p:nvSpPr>
          <p:cNvPr id="49" name="正方形/長方形 48"/>
          <p:cNvSpPr/>
          <p:nvPr/>
        </p:nvSpPr>
        <p:spPr>
          <a:xfrm>
            <a:off x="8585177" y="2504429"/>
            <a:ext cx="696816" cy="3719156"/>
          </a:xfrm>
          <a:prstGeom prst="rect">
            <a:avLst/>
          </a:prstGeom>
          <a:noFill/>
          <a:ln>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0" name="テキスト ボックス 49"/>
          <p:cNvSpPr txBox="1"/>
          <p:nvPr/>
        </p:nvSpPr>
        <p:spPr>
          <a:xfrm>
            <a:off x="6321153" y="4621105"/>
            <a:ext cx="2808312" cy="553998"/>
          </a:xfrm>
          <a:prstGeom prst="rect">
            <a:avLst/>
          </a:prstGeom>
          <a:solidFill>
            <a:srgbClr val="E2F0D9">
              <a:alpha val="80000"/>
            </a:srgbClr>
          </a:solidFill>
          <a:ln>
            <a:solidFill>
              <a:schemeClr val="accent6">
                <a:lumMod val="75000"/>
              </a:schemeClr>
            </a:solidFill>
          </a:ln>
        </p:spPr>
        <p:txBody>
          <a:bodyPr wrap="square" rtlCol="0">
            <a:spAutoFit/>
          </a:bodyPr>
          <a:lstStyle/>
          <a:p>
            <a:pPr algn="ctr"/>
            <a:r>
              <a:rPr lang="en-US" altLang="ja-JP" sz="1600" dirty="0">
                <a:solidFill>
                  <a:srgbClr val="70AD47">
                    <a:lumMod val="50000"/>
                  </a:srgbClr>
                </a:solidFill>
                <a:latin typeface="ＭＳ Ｐゴシック" panose="020B0600070205080204" pitchFamily="50" charset="-128"/>
                <a:ea typeface="ＭＳ Ｐゴシック" panose="020B0600070205080204" pitchFamily="50" charset="-128"/>
              </a:rPr>
              <a:t>【</a:t>
            </a:r>
            <a:r>
              <a:rPr lang="ja-JP" altLang="en-US" sz="1600" dirty="0">
                <a:solidFill>
                  <a:srgbClr val="70AD47">
                    <a:lumMod val="50000"/>
                  </a:srgbClr>
                </a:solidFill>
                <a:latin typeface="ＭＳ Ｐゴシック" panose="020B0600070205080204" pitchFamily="50" charset="-128"/>
                <a:ea typeface="ＭＳ Ｐゴシック" panose="020B0600070205080204" pitchFamily="50" charset="-128"/>
              </a:rPr>
              <a:t>基本部分</a:t>
            </a:r>
            <a:r>
              <a:rPr lang="en-US" altLang="ja-JP" sz="1600" dirty="0">
                <a:solidFill>
                  <a:srgbClr val="70AD47">
                    <a:lumMod val="50000"/>
                  </a:srgbClr>
                </a:solidFill>
                <a:latin typeface="ＭＳ Ｐゴシック" panose="020B0600070205080204" pitchFamily="50" charset="-128"/>
                <a:ea typeface="ＭＳ Ｐゴシック" panose="020B0600070205080204" pitchFamily="50" charset="-128"/>
              </a:rPr>
              <a:t>】</a:t>
            </a:r>
          </a:p>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看護職員配置　</a:t>
            </a:r>
            <a:r>
              <a:rPr lang="en-US" altLang="ja-JP" sz="1400" dirty="0">
                <a:solidFill>
                  <a:prstClr val="black"/>
                </a:solidFill>
                <a:latin typeface="ＭＳ Ｐゴシック" panose="020B0600070205080204" pitchFamily="50" charset="-128"/>
                <a:ea typeface="ＭＳ Ｐゴシック" panose="020B0600070205080204" pitchFamily="50" charset="-128"/>
              </a:rPr>
              <a:t>15</a:t>
            </a:r>
            <a:r>
              <a:rPr lang="ja-JP" altLang="en-US" sz="1400" dirty="0">
                <a:solidFill>
                  <a:prstClr val="black"/>
                </a:solidFill>
                <a:latin typeface="ＭＳ Ｐゴシック" panose="020B0600070205080204" pitchFamily="50" charset="-128"/>
                <a:ea typeface="ＭＳ Ｐゴシック" panose="020B0600070205080204" pitchFamily="50" charset="-128"/>
              </a:rPr>
              <a:t>対</a:t>
            </a:r>
            <a:r>
              <a:rPr lang="en-US" altLang="ja-JP" sz="1400" dirty="0">
                <a:solidFill>
                  <a:prstClr val="black"/>
                </a:solidFill>
                <a:latin typeface="ＭＳ Ｐゴシック" panose="020B0600070205080204" pitchFamily="50" charset="-128"/>
                <a:ea typeface="ＭＳ Ｐゴシック" panose="020B0600070205080204" pitchFamily="50" charset="-128"/>
              </a:rPr>
              <a:t>1</a:t>
            </a:r>
            <a:endParaRPr lang="ja-JP" altLang="en-US"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52" name="テキスト ボックス 51"/>
          <p:cNvSpPr txBox="1"/>
          <p:nvPr/>
        </p:nvSpPr>
        <p:spPr>
          <a:xfrm>
            <a:off x="7545289" y="6280792"/>
            <a:ext cx="800219" cy="276999"/>
          </a:xfrm>
          <a:prstGeom prst="rect">
            <a:avLst/>
          </a:prstGeom>
          <a:noFill/>
        </p:spPr>
        <p:txBody>
          <a:bodyPr wrap="none" rtlCol="0">
            <a:spAutoFit/>
          </a:bodyPr>
          <a:lstStyle/>
          <a:p>
            <a:r>
              <a:rPr lang="ja-JP" altLang="en-US" sz="1200" dirty="0">
                <a:solidFill>
                  <a:prstClr val="black"/>
                </a:solidFill>
              </a:rPr>
              <a:t>入院料２</a:t>
            </a:r>
          </a:p>
        </p:txBody>
      </p:sp>
      <p:sp>
        <p:nvSpPr>
          <p:cNvPr id="53" name="正方形/長方形 52">
            <a:extLst>
              <a:ext uri="{FF2B5EF4-FFF2-40B4-BE49-F238E27FC236}">
                <a16:creationId xmlns="" xmlns:a16="http://schemas.microsoft.com/office/drawing/2014/main" id="{7EB355BE-1148-472D-A9A6-0D79BF2268AF}"/>
              </a:ext>
            </a:extLst>
          </p:cNvPr>
          <p:cNvSpPr/>
          <p:nvPr/>
        </p:nvSpPr>
        <p:spPr>
          <a:xfrm>
            <a:off x="8607994" y="2871449"/>
            <a:ext cx="665488" cy="616199"/>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54" name="正方形/長方形 53">
            <a:extLst>
              <a:ext uri="{FF2B5EF4-FFF2-40B4-BE49-F238E27FC236}">
                <a16:creationId xmlns="" xmlns:a16="http://schemas.microsoft.com/office/drawing/2014/main" id="{7EB355BE-1148-472D-A9A6-0D79BF2268AF}"/>
              </a:ext>
            </a:extLst>
          </p:cNvPr>
          <p:cNvSpPr/>
          <p:nvPr/>
        </p:nvSpPr>
        <p:spPr>
          <a:xfrm>
            <a:off x="8594344" y="2518077"/>
            <a:ext cx="673996" cy="339714"/>
          </a:xfrm>
          <a:prstGeom prst="rect">
            <a:avLst/>
          </a:prstGeom>
          <a:solidFill>
            <a:schemeClr val="accent6">
              <a:lumMod val="20000"/>
              <a:lumOff val="80000"/>
            </a:schemeClr>
          </a:solidFill>
          <a:ln w="12700">
            <a:solidFill>
              <a:schemeClr val="accent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55" name="テキスト ボックス 54"/>
          <p:cNvSpPr txBox="1"/>
          <p:nvPr/>
        </p:nvSpPr>
        <p:spPr>
          <a:xfrm>
            <a:off x="8553405" y="2946362"/>
            <a:ext cx="849581" cy="430887"/>
          </a:xfrm>
          <a:prstGeom prst="rect">
            <a:avLst/>
          </a:prstGeom>
          <a:noFill/>
        </p:spPr>
        <p:txBody>
          <a:bodyPr wrap="square" rtlCol="0">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13</a:t>
            </a:r>
            <a:r>
              <a:rPr lang="ja-JP" altLang="en-US" sz="1100" dirty="0">
                <a:solidFill>
                  <a:prstClr val="black"/>
                </a:solidFill>
                <a:latin typeface="ＭＳ Ｐゴシック" panose="020B0600070205080204" pitchFamily="50" charset="-128"/>
                <a:ea typeface="ＭＳ Ｐゴシック" panose="020B0600070205080204" pitchFamily="50" charset="-128"/>
              </a:rPr>
              <a:t>対１相当の実績）</a:t>
            </a:r>
          </a:p>
        </p:txBody>
      </p:sp>
      <p:sp>
        <p:nvSpPr>
          <p:cNvPr id="5" name="テキスト ボックス 4"/>
          <p:cNvSpPr txBox="1"/>
          <p:nvPr/>
        </p:nvSpPr>
        <p:spPr>
          <a:xfrm>
            <a:off x="8709034" y="2531735"/>
            <a:ext cx="492443"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測定</a:t>
            </a:r>
          </a:p>
        </p:txBody>
      </p:sp>
      <p:sp>
        <p:nvSpPr>
          <p:cNvPr id="56" name="正方形/長方形 55"/>
          <p:cNvSpPr/>
          <p:nvPr/>
        </p:nvSpPr>
        <p:spPr>
          <a:xfrm>
            <a:off x="7545289" y="2862875"/>
            <a:ext cx="752450" cy="3348567"/>
          </a:xfrm>
          <a:prstGeom prst="rect">
            <a:avLst/>
          </a:prstGeom>
          <a:noFill/>
          <a:ln>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2" name="テキスト ボックス 41"/>
          <p:cNvSpPr txBox="1"/>
          <p:nvPr/>
        </p:nvSpPr>
        <p:spPr>
          <a:xfrm>
            <a:off x="1546544" y="755412"/>
            <a:ext cx="1606256" cy="369332"/>
          </a:xfrm>
          <a:prstGeom prst="rect">
            <a:avLst/>
          </a:prstGeom>
          <a:noFill/>
        </p:spPr>
        <p:txBody>
          <a:bodyPr wrap="square" rtlCol="0">
            <a:spAutoFit/>
          </a:bodyPr>
          <a:lstStyle/>
          <a:p>
            <a:pPr algn="ctr"/>
            <a:r>
              <a:rPr lang="en-US" altLang="ja-JP" dirty="0">
                <a:solidFill>
                  <a:prstClr val="black"/>
                </a:solidFill>
                <a:latin typeface="ＭＳ Ｐゴシック" panose="020B0600070205080204" pitchFamily="50" charset="-128"/>
                <a:ea typeface="ＭＳ Ｐゴシック" panose="020B0600070205080204" pitchFamily="50" charset="-128"/>
              </a:rPr>
              <a:t>【</a:t>
            </a:r>
            <a:r>
              <a:rPr lang="ja-JP" altLang="en-US" dirty="0">
                <a:solidFill>
                  <a:prstClr val="black"/>
                </a:solidFill>
                <a:latin typeface="ＭＳ Ｐゴシック" panose="020B0600070205080204" pitchFamily="50" charset="-128"/>
                <a:ea typeface="ＭＳ Ｐゴシック" panose="020B0600070205080204" pitchFamily="50" charset="-128"/>
              </a:rPr>
              <a:t>現行</a:t>
            </a:r>
            <a:r>
              <a:rPr lang="en-US" altLang="ja-JP" dirty="0">
                <a:solidFill>
                  <a:prstClr val="black"/>
                </a:solidFill>
                <a:latin typeface="ＭＳ Ｐゴシック" panose="020B0600070205080204" pitchFamily="50" charset="-128"/>
                <a:ea typeface="ＭＳ Ｐゴシック" panose="020B0600070205080204" pitchFamily="50" charset="-128"/>
              </a:rPr>
              <a:t>】</a:t>
            </a:r>
            <a:endParaRPr lang="ja-JP" altLang="en-US" dirty="0">
              <a:solidFill>
                <a:prstClr val="black"/>
              </a:solidFill>
              <a:latin typeface="ＭＳ Ｐゴシック" panose="020B0600070205080204" pitchFamily="50" charset="-128"/>
              <a:ea typeface="ＭＳ Ｐゴシック" panose="020B0600070205080204" pitchFamily="50" charset="-128"/>
            </a:endParaRPr>
          </a:p>
        </p:txBody>
      </p:sp>
      <p:sp>
        <p:nvSpPr>
          <p:cNvPr id="46" name="テキスト ボックス 45"/>
          <p:cNvSpPr txBox="1"/>
          <p:nvPr/>
        </p:nvSpPr>
        <p:spPr>
          <a:xfrm>
            <a:off x="5874404" y="739304"/>
            <a:ext cx="3831124" cy="369332"/>
          </a:xfrm>
          <a:prstGeom prst="rect">
            <a:avLst/>
          </a:prstGeom>
          <a:noFill/>
        </p:spPr>
        <p:txBody>
          <a:bodyPr wrap="square" rtlCol="0">
            <a:spAutoFit/>
          </a:bodyPr>
          <a:lstStyle/>
          <a:p>
            <a:pPr algn="ctr"/>
            <a:r>
              <a:rPr lang="en-US" altLang="ja-JP" dirty="0">
                <a:solidFill>
                  <a:prstClr val="black"/>
                </a:solidFill>
                <a:latin typeface="ＭＳ Ｐゴシック" panose="020B0600070205080204" pitchFamily="50" charset="-128"/>
                <a:ea typeface="ＭＳ Ｐゴシック" panose="020B0600070205080204" pitchFamily="50" charset="-128"/>
              </a:rPr>
              <a:t>【</a:t>
            </a:r>
            <a:r>
              <a:rPr lang="ja-JP" altLang="en-US" dirty="0">
                <a:solidFill>
                  <a:prstClr val="black"/>
                </a:solidFill>
                <a:latin typeface="ＭＳ Ｐゴシック" panose="020B0600070205080204" pitchFamily="50" charset="-128"/>
                <a:ea typeface="ＭＳ Ｐゴシック" panose="020B0600070205080204" pitchFamily="50" charset="-128"/>
              </a:rPr>
              <a:t>平成</a:t>
            </a:r>
            <a:r>
              <a:rPr lang="en-US" altLang="ja-JP" dirty="0">
                <a:solidFill>
                  <a:prstClr val="black"/>
                </a:solidFill>
                <a:latin typeface="ＭＳ Ｐゴシック" panose="020B0600070205080204" pitchFamily="50" charset="-128"/>
                <a:ea typeface="ＭＳ Ｐゴシック" panose="020B0600070205080204" pitchFamily="50" charset="-128"/>
              </a:rPr>
              <a:t>30</a:t>
            </a:r>
            <a:r>
              <a:rPr lang="ja-JP" altLang="en-US" dirty="0">
                <a:solidFill>
                  <a:prstClr val="black"/>
                </a:solidFill>
                <a:latin typeface="ＭＳ Ｐゴシック" panose="020B0600070205080204" pitchFamily="50" charset="-128"/>
                <a:ea typeface="ＭＳ Ｐゴシック" panose="020B0600070205080204" pitchFamily="50" charset="-128"/>
              </a:rPr>
              <a:t>年度改定</a:t>
            </a:r>
            <a:r>
              <a:rPr lang="en-US" altLang="ja-JP" dirty="0">
                <a:solidFill>
                  <a:prstClr val="black"/>
                </a:solidFill>
                <a:latin typeface="ＭＳ Ｐゴシック" panose="020B0600070205080204" pitchFamily="50" charset="-128"/>
                <a:ea typeface="ＭＳ Ｐゴシック" panose="020B0600070205080204" pitchFamily="50" charset="-128"/>
              </a:rPr>
              <a:t>】</a:t>
            </a:r>
            <a:endParaRPr lang="ja-JP" altLang="en-US" dirty="0">
              <a:solidFill>
                <a:prstClr val="black"/>
              </a:solidFill>
              <a:latin typeface="ＭＳ Ｐゴシック" panose="020B0600070205080204" pitchFamily="50" charset="-128"/>
              <a:ea typeface="ＭＳ Ｐゴシック" panose="020B0600070205080204" pitchFamily="50" charset="-128"/>
            </a:endParaRPr>
          </a:p>
        </p:txBody>
      </p:sp>
      <p:sp>
        <p:nvSpPr>
          <p:cNvPr id="48"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一般病棟入院基本料（</a:t>
            </a:r>
            <a:r>
              <a:rPr kumimoji="0" lang="en-US" altLang="ja-JP" sz="2400" kern="0" dirty="0">
                <a:solidFill>
                  <a:prstClr val="black"/>
                </a:solidFill>
                <a:latin typeface="ＭＳ Ｐゴシック" panose="020B0600070205080204" pitchFamily="50" charset="-128"/>
                <a:ea typeface="ＭＳ Ｐゴシック" panose="020B0600070205080204" pitchFamily="50" charset="-128"/>
              </a:rPr>
              <a:t>13</a:t>
            </a: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対１、</a:t>
            </a:r>
            <a:r>
              <a:rPr kumimoji="0" lang="en-US" altLang="ja-JP" sz="2400" kern="0" dirty="0">
                <a:solidFill>
                  <a:prstClr val="black"/>
                </a:solidFill>
                <a:latin typeface="ＭＳ Ｐゴシック" panose="020B0600070205080204" pitchFamily="50" charset="-128"/>
                <a:ea typeface="ＭＳ Ｐゴシック" panose="020B0600070205080204" pitchFamily="50" charset="-128"/>
              </a:rPr>
              <a:t>15</a:t>
            </a: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対１）の再編・統合のイメージ</a:t>
            </a:r>
          </a:p>
        </p:txBody>
      </p:sp>
      <p:sp>
        <p:nvSpPr>
          <p:cNvPr id="4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207</a:t>
            </a:fld>
            <a:endParaRPr lang="ja-JP" altLang="en-US" sz="1600" dirty="0">
              <a:solidFill>
                <a:prstClr val="black"/>
              </a:solidFill>
              <a:latin typeface="Calibri"/>
              <a:ea typeface="ＭＳ Ｐゴシック"/>
            </a:endParaRPr>
          </a:p>
        </p:txBody>
      </p:sp>
      <p:sp>
        <p:nvSpPr>
          <p:cNvPr id="2" name="正方形/長方形 1"/>
          <p:cNvSpPr/>
          <p:nvPr/>
        </p:nvSpPr>
        <p:spPr>
          <a:xfrm>
            <a:off x="3259161" y="2494013"/>
            <a:ext cx="694240" cy="347810"/>
          </a:xfrm>
          <a:prstGeom prst="rect">
            <a:avLst/>
          </a:prstGeom>
          <a:solidFill>
            <a:schemeClr val="accent6">
              <a:lumMod val="20000"/>
              <a:lumOff val="80000"/>
            </a:schemeClr>
          </a:solidFill>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p>
        </p:txBody>
      </p:sp>
      <p:sp>
        <p:nvSpPr>
          <p:cNvPr id="51" name="テキスト ボックス 50"/>
          <p:cNvSpPr txBox="1"/>
          <p:nvPr/>
        </p:nvSpPr>
        <p:spPr>
          <a:xfrm>
            <a:off x="3239148" y="2182411"/>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1126</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57" name="テキスト ボックス 56"/>
          <p:cNvSpPr txBox="1"/>
          <p:nvPr/>
        </p:nvSpPr>
        <p:spPr>
          <a:xfrm>
            <a:off x="3183786" y="2463559"/>
            <a:ext cx="823740" cy="369332"/>
          </a:xfrm>
          <a:prstGeom prst="rect">
            <a:avLst/>
          </a:prstGeom>
          <a:noFill/>
        </p:spPr>
        <p:txBody>
          <a:bodyPr wrap="square" rtlCol="0">
            <a:spAutoFit/>
          </a:bodyPr>
          <a:lstStyle/>
          <a:p>
            <a:pPr algn="ctr"/>
            <a:r>
              <a:rPr lang="ja-JP" altLang="en-US" sz="900" dirty="0">
                <a:solidFill>
                  <a:prstClr val="black"/>
                </a:solidFill>
                <a:latin typeface="ＭＳ Ｐゴシック" panose="020B0600070205080204" pitchFamily="50" charset="-128"/>
              </a:rPr>
              <a:t>必要度評価</a:t>
            </a:r>
            <a:endParaRPr lang="en-US" altLang="ja-JP" sz="9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900" dirty="0">
                <a:solidFill>
                  <a:prstClr val="black"/>
                </a:solidFill>
                <a:latin typeface="ＭＳ Ｐゴシック" panose="020B0600070205080204" pitchFamily="50" charset="-128"/>
                <a:ea typeface="ＭＳ Ｐゴシック" panose="020B0600070205080204" pitchFamily="50" charset="-128"/>
              </a:rPr>
              <a:t>加算（５点）</a:t>
            </a:r>
          </a:p>
        </p:txBody>
      </p:sp>
      <p:sp>
        <p:nvSpPr>
          <p:cNvPr id="58" name="テキスト ボックス 57"/>
          <p:cNvSpPr txBox="1"/>
          <p:nvPr/>
        </p:nvSpPr>
        <p:spPr>
          <a:xfrm>
            <a:off x="5385053" y="2098805"/>
            <a:ext cx="299326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649</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706-711</a:t>
            </a:r>
          </a:p>
        </p:txBody>
      </p:sp>
    </p:spTree>
    <p:extLst>
      <p:ext uri="{BB962C8B-B14F-4D97-AF65-F5344CB8AC3E}">
        <p14:creationId xmlns:p14="http://schemas.microsoft.com/office/powerpoint/2010/main" val="286699473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75097" y="678073"/>
            <a:ext cx="9689654" cy="747604"/>
          </a:xfrm>
          <a:prstGeom prst="rect">
            <a:avLst/>
          </a:prstGeom>
          <a:noFill/>
          <a:ln w="9525">
            <a:no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latin typeface="ＭＳ Ｐゴシック"/>
              </a:rPr>
              <a:t>　</a:t>
            </a:r>
            <a:r>
              <a:rPr lang="ja-JP" altLang="en-US" dirty="0">
                <a:solidFill>
                  <a:prstClr val="black"/>
                </a:solidFill>
              </a:rPr>
              <a:t>一般病棟入院基本料（</a:t>
            </a:r>
            <a:r>
              <a:rPr lang="en-US" altLang="ja-JP" dirty="0">
                <a:solidFill>
                  <a:prstClr val="black"/>
                </a:solidFill>
              </a:rPr>
              <a:t>13</a:t>
            </a:r>
            <a:r>
              <a:rPr lang="ja-JP" altLang="en-US" dirty="0">
                <a:solidFill>
                  <a:prstClr val="black"/>
                </a:solidFill>
              </a:rPr>
              <a:t>対１、</a:t>
            </a:r>
            <a:r>
              <a:rPr lang="en-US" altLang="ja-JP" dirty="0">
                <a:solidFill>
                  <a:prstClr val="black"/>
                </a:solidFill>
              </a:rPr>
              <a:t>15</a:t>
            </a:r>
            <a:r>
              <a:rPr lang="ja-JP" altLang="en-US" dirty="0">
                <a:solidFill>
                  <a:prstClr val="black"/>
                </a:solidFill>
              </a:rPr>
              <a:t>対１）について再編・統合し、新たに、地域一般入院基本料とする</a:t>
            </a:r>
            <a:r>
              <a:rPr lang="ja-JP" altLang="ja-JP" dirty="0">
                <a:solidFill>
                  <a:prstClr val="black"/>
                </a:solidFill>
              </a:rPr>
              <a:t>。</a:t>
            </a:r>
            <a:endParaRPr lang="en-US" altLang="ja-JP" dirty="0">
              <a:solidFill>
                <a:prstClr val="black"/>
              </a:solidFill>
              <a:latin typeface="ＭＳ Ｐゴシック"/>
            </a:endParaRPr>
          </a:p>
        </p:txBody>
      </p:sp>
      <p:sp>
        <p:nvSpPr>
          <p:cNvPr id="11" name="Rectangle 2"/>
          <p:cNvSpPr txBox="1">
            <a:spLocks noChangeArrowheads="1"/>
          </p:cNvSpPr>
          <p:nvPr/>
        </p:nvSpPr>
        <p:spPr>
          <a:xfrm>
            <a:off x="175100" y="2662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lang="ja-JP" altLang="en-US" sz="2400" dirty="0">
                <a:solidFill>
                  <a:prstClr val="black"/>
                </a:solidFill>
                <a:latin typeface="ＭＳ Ｐゴシック"/>
              </a:rPr>
              <a:t>地域一般入院基本料１～３の内容</a:t>
            </a:r>
          </a:p>
        </p:txBody>
      </p:sp>
      <p:graphicFrame>
        <p:nvGraphicFramePr>
          <p:cNvPr id="9" name="表 8"/>
          <p:cNvGraphicFramePr>
            <a:graphicFrameLocks noGrp="1"/>
          </p:cNvGraphicFramePr>
          <p:nvPr>
            <p:extLst>
              <p:ext uri="{D42A27DB-BD31-4B8C-83A1-F6EECF244321}">
                <p14:modId xmlns:p14="http://schemas.microsoft.com/office/powerpoint/2010/main" val="1082447348"/>
              </p:ext>
            </p:extLst>
          </p:nvPr>
        </p:nvGraphicFramePr>
        <p:xfrm>
          <a:off x="153569" y="1683833"/>
          <a:ext cx="9675249" cy="3055651"/>
        </p:xfrm>
        <a:graphic>
          <a:graphicData uri="http://schemas.openxmlformats.org/drawingml/2006/table">
            <a:tbl>
              <a:tblPr firstRow="1" bandRow="1">
                <a:tableStyleId>{E8B1032C-EA38-4F05-BA0D-38AFFFC7BED3}</a:tableStyleId>
              </a:tblPr>
              <a:tblGrid>
                <a:gridCol w="1296000">
                  <a:extLst>
                    <a:ext uri="{9D8B030D-6E8A-4147-A177-3AD203B41FA5}">
                      <a16:colId xmlns="" xmlns:a16="http://schemas.microsoft.com/office/drawing/2014/main" val="20000"/>
                    </a:ext>
                  </a:extLst>
                </a:gridCol>
                <a:gridCol w="2793083">
                  <a:extLst>
                    <a:ext uri="{9D8B030D-6E8A-4147-A177-3AD203B41FA5}">
                      <a16:colId xmlns="" xmlns:a16="http://schemas.microsoft.com/office/drawing/2014/main" val="2364701185"/>
                    </a:ext>
                  </a:extLst>
                </a:gridCol>
                <a:gridCol w="2793083">
                  <a:extLst>
                    <a:ext uri="{9D8B030D-6E8A-4147-A177-3AD203B41FA5}">
                      <a16:colId xmlns="" xmlns:a16="http://schemas.microsoft.com/office/drawing/2014/main" val="20001"/>
                    </a:ext>
                  </a:extLst>
                </a:gridCol>
                <a:gridCol w="2793083">
                  <a:extLst>
                    <a:ext uri="{9D8B030D-6E8A-4147-A177-3AD203B41FA5}">
                      <a16:colId xmlns="" xmlns:a16="http://schemas.microsoft.com/office/drawing/2014/main" val="20002"/>
                    </a:ext>
                  </a:extLst>
                </a:gridCol>
              </a:tblGrid>
              <a:tr h="416131">
                <a:tc>
                  <a:txBody>
                    <a:bodyPr/>
                    <a:lstStyle/>
                    <a:p>
                      <a:pPr algn="l"/>
                      <a:endParaRPr kumimoji="1" lang="ja-JP" altLang="en-US" sz="1600" dirty="0">
                        <a:latin typeface="ＭＳ Ｐゴシック" panose="020B0600070205080204" pitchFamily="50" charset="-128"/>
                        <a:ea typeface="ＭＳ Ｐゴシック" panose="020B0600070205080204" pitchFamily="50" charset="-128"/>
                      </a:endParaRPr>
                    </a:p>
                  </a:txBody>
                  <a:tcPr marL="99060" marR="99060" anchor="ctr"/>
                </a:tc>
                <a:tc>
                  <a:txBody>
                    <a:bodyPr/>
                    <a:lstStyle/>
                    <a:p>
                      <a:pPr algn="ctr"/>
                      <a:r>
                        <a:rPr kumimoji="1" lang="ja-JP" altLang="en-US" sz="20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入院料３</a:t>
                      </a:r>
                    </a:p>
                  </a:txBody>
                  <a:tcPr marL="99060" marR="99060" anchor="ctr"/>
                </a:tc>
                <a:tc>
                  <a:txBody>
                    <a:bodyPr/>
                    <a:lstStyle/>
                    <a:p>
                      <a:pPr algn="ctr"/>
                      <a:r>
                        <a:rPr kumimoji="1" lang="ja-JP" altLang="en-US" sz="20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入院料２</a:t>
                      </a:r>
                    </a:p>
                  </a:txBody>
                  <a:tcPr marL="99060" marR="99060" anchor="ctr"/>
                </a:tc>
                <a:tc>
                  <a:txBody>
                    <a:bodyPr/>
                    <a:lstStyle/>
                    <a:p>
                      <a:pPr algn="ctr"/>
                      <a:r>
                        <a:rPr kumimoji="1" lang="ja-JP" altLang="en-US" sz="20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入院料１</a:t>
                      </a:r>
                    </a:p>
                  </a:txBody>
                  <a:tcPr marL="99060" marR="99060" anchor="ctr"/>
                </a:tc>
                <a:extLst>
                  <a:ext uri="{0D108BD9-81ED-4DB2-BD59-A6C34878D82A}">
                    <a16:rowId xmlns="" xmlns:a16="http://schemas.microsoft.com/office/drawing/2014/main" val="10000"/>
                  </a:ext>
                </a:extLst>
              </a:tr>
              <a:tr h="756000">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看護職員</a:t>
                      </a:r>
                      <a:endParaRPr kumimoji="1" lang="ja-JP" altLang="en-US" sz="900" baseline="300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u="none" dirty="0">
                          <a:latin typeface="ＭＳ Ｐゴシック" panose="020B0600070205080204" pitchFamily="50" charset="-128"/>
                          <a:ea typeface="ＭＳ Ｐゴシック" panose="020B0600070205080204" pitchFamily="50" charset="-128"/>
                        </a:rPr>
                        <a:t>15</a:t>
                      </a:r>
                      <a:r>
                        <a:rPr kumimoji="1" lang="ja-JP" altLang="en-US" sz="1600" u="none" dirty="0">
                          <a:latin typeface="ＭＳ Ｐゴシック" panose="020B0600070205080204" pitchFamily="50" charset="-128"/>
                          <a:ea typeface="ＭＳ Ｐゴシック" panose="020B0600070205080204" pitchFamily="50" charset="-128"/>
                        </a:rPr>
                        <a:t>対</a:t>
                      </a:r>
                      <a:r>
                        <a:rPr kumimoji="1" lang="en-US" altLang="ja-JP" sz="1600" u="none" dirty="0">
                          <a:latin typeface="ＭＳ Ｐゴシック" panose="020B0600070205080204" pitchFamily="50" charset="-128"/>
                          <a:ea typeface="ＭＳ Ｐゴシック" panose="020B0600070205080204" pitchFamily="50" charset="-128"/>
                        </a:rPr>
                        <a:t>1</a:t>
                      </a:r>
                      <a:r>
                        <a:rPr kumimoji="1" lang="ja-JP" altLang="en-US" sz="1600" u="none" dirty="0">
                          <a:latin typeface="ＭＳ Ｐゴシック" panose="020B0600070205080204" pitchFamily="50" charset="-128"/>
                          <a:ea typeface="ＭＳ Ｐゴシック" panose="020B0600070205080204" pitchFamily="50" charset="-128"/>
                        </a:rPr>
                        <a:t>以上</a:t>
                      </a:r>
                      <a:endParaRPr kumimoji="1" lang="en-US" altLang="ja-JP" sz="1600" u="none" dirty="0">
                        <a:latin typeface="ＭＳ Ｐゴシック" panose="020B0600070205080204" pitchFamily="50" charset="-128"/>
                        <a:ea typeface="ＭＳ Ｐゴシック" panose="020B060007020508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（４割以上が看護師）</a:t>
                      </a:r>
                      <a:endParaRPr kumimoji="1" lang="en-US" altLang="ja-JP" sz="1600" u="none" dirty="0">
                        <a:latin typeface="ＭＳ Ｐゴシック" panose="020B0600070205080204" pitchFamily="50" charset="-128"/>
                        <a:ea typeface="ＭＳ Ｐゴシック" panose="020B0600070205080204" pitchFamily="50" charset="-128"/>
                      </a:endParaRPr>
                    </a:p>
                  </a:txBody>
                  <a:tcPr marL="99060" marR="9906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u="none" dirty="0">
                          <a:latin typeface="ＭＳ Ｐゴシック" panose="020B0600070205080204" pitchFamily="50" charset="-128"/>
                          <a:ea typeface="ＭＳ Ｐゴシック" panose="020B0600070205080204" pitchFamily="50" charset="-128"/>
                        </a:rPr>
                        <a:t>13</a:t>
                      </a:r>
                      <a:r>
                        <a:rPr kumimoji="1" lang="ja-JP" altLang="en-US" sz="1600" u="none" dirty="0">
                          <a:latin typeface="ＭＳ Ｐゴシック" panose="020B0600070205080204" pitchFamily="50" charset="-128"/>
                          <a:ea typeface="ＭＳ Ｐゴシック" panose="020B0600070205080204" pitchFamily="50" charset="-128"/>
                        </a:rPr>
                        <a:t>対</a:t>
                      </a:r>
                      <a:r>
                        <a:rPr kumimoji="1" lang="en-US" altLang="ja-JP" sz="1600" u="none" dirty="0">
                          <a:latin typeface="ＭＳ Ｐゴシック" panose="020B0600070205080204" pitchFamily="50" charset="-128"/>
                          <a:ea typeface="ＭＳ Ｐゴシック" panose="020B0600070205080204" pitchFamily="50" charset="-128"/>
                        </a:rPr>
                        <a:t>1</a:t>
                      </a:r>
                      <a:r>
                        <a:rPr kumimoji="1" lang="ja-JP" altLang="en-US" sz="1600" u="none" dirty="0">
                          <a:latin typeface="ＭＳ Ｐゴシック" panose="020B0600070205080204" pitchFamily="50" charset="-128"/>
                          <a:ea typeface="ＭＳ Ｐゴシック" panose="020B0600070205080204" pitchFamily="50" charset="-128"/>
                        </a:rPr>
                        <a:t>以上</a:t>
                      </a:r>
                      <a:endParaRPr kumimoji="1" lang="en-US" altLang="ja-JP" sz="1600" u="none" dirty="0">
                        <a:latin typeface="ＭＳ Ｐゴシック" panose="020B0600070205080204" pitchFamily="50" charset="-128"/>
                        <a:ea typeface="ＭＳ Ｐゴシック" panose="020B060007020508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u="none"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rPr>
                        <a:t>（７割以上が看護師）</a:t>
                      </a:r>
                      <a:endParaRPr kumimoji="1" lang="ja-JP" altLang="en-US" sz="1050" b="0" u="none"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u="none" dirty="0">
                        <a:solidFill>
                          <a:schemeClr val="tx1"/>
                        </a:solidFill>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tc>
                <a:extLst>
                  <a:ext uri="{0D108BD9-81ED-4DB2-BD59-A6C34878D82A}">
                    <a16:rowId xmlns="" xmlns:a16="http://schemas.microsoft.com/office/drawing/2014/main" val="10002"/>
                  </a:ext>
                </a:extLst>
              </a:tr>
              <a:tr h="576000">
                <a:tc>
                  <a:txBody>
                    <a:bodyPr/>
                    <a:lstStyle/>
                    <a:p>
                      <a:pPr algn="ctr"/>
                      <a:r>
                        <a:rPr kumimoji="1" lang="ja-JP" altLang="en-US" sz="1400" dirty="0">
                          <a:latin typeface="ＭＳ Ｐゴシック" panose="020B0600070205080204" pitchFamily="50" charset="-128"/>
                          <a:ea typeface="ＭＳ Ｐゴシック" panose="020B0600070205080204" pitchFamily="50" charset="-128"/>
                          <a:cs typeface="メイリオ" panose="020B0604030504040204" pitchFamily="50" charset="-128"/>
                        </a:rPr>
                        <a:t>平均在院日数</a:t>
                      </a:r>
                    </a:p>
                  </a:txBody>
                  <a:tcPr marL="99062" marR="99062" anchor="ctr"/>
                </a:tc>
                <a:tc>
                  <a:txBody>
                    <a:bodyPr/>
                    <a:lstStyle/>
                    <a:p>
                      <a:pPr algn="ctr"/>
                      <a:r>
                        <a:rPr lang="en-US" altLang="ja-JP" sz="1600" dirty="0">
                          <a:latin typeface="ＭＳ Ｐゴシック" panose="020B0600070205080204" pitchFamily="50" charset="-128"/>
                          <a:ea typeface="ＭＳ Ｐゴシック" panose="020B0600070205080204" pitchFamily="50" charset="-128"/>
                        </a:rPr>
                        <a:t>60</a:t>
                      </a:r>
                      <a:r>
                        <a:rPr lang="ja-JP" altLang="en-US" sz="1600" dirty="0">
                          <a:latin typeface="ＭＳ Ｐゴシック" panose="020B0600070205080204" pitchFamily="50" charset="-128"/>
                          <a:ea typeface="ＭＳ Ｐゴシック" panose="020B0600070205080204" pitchFamily="50" charset="-128"/>
                        </a:rPr>
                        <a:t>日以内</a:t>
                      </a:r>
                      <a:endParaRPr lang="en-US" altLang="ja-JP" sz="16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marL="99060" marR="99060" anchor="ctr"/>
                </a:tc>
                <a:tc gridSpan="2">
                  <a:txBody>
                    <a:bodyPr/>
                    <a:lstStyle/>
                    <a:p>
                      <a:pPr algn="ctr"/>
                      <a:r>
                        <a:rPr lang="en-US" altLang="ja-JP" sz="1600" dirty="0">
                          <a:latin typeface="ＭＳ Ｐゴシック" panose="020B0600070205080204" pitchFamily="50" charset="-128"/>
                          <a:ea typeface="ＭＳ Ｐゴシック" panose="020B0600070205080204" pitchFamily="50" charset="-128"/>
                        </a:rPr>
                        <a:t>24</a:t>
                      </a:r>
                      <a:r>
                        <a:rPr lang="ja-JP" altLang="en-US" sz="1600" dirty="0">
                          <a:latin typeface="ＭＳ Ｐゴシック" panose="020B0600070205080204" pitchFamily="50" charset="-128"/>
                          <a:ea typeface="ＭＳ Ｐゴシック" panose="020B0600070205080204" pitchFamily="50" charset="-128"/>
                        </a:rPr>
                        <a:t>日以内</a:t>
                      </a:r>
                      <a:endParaRPr lang="en-US" altLang="ja-JP" sz="160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marL="99060" marR="99060" anchor="ctr"/>
                </a:tc>
                <a:tc hMerge="1">
                  <a:txBody>
                    <a:bodyPr/>
                    <a:lstStyle/>
                    <a:p>
                      <a:pPr algn="ctr"/>
                      <a:endParaRPr lang="en-US" altLang="ja-JP" sz="160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marL="99060" marR="99060" anchor="ctr"/>
                </a:tc>
                <a:extLst>
                  <a:ext uri="{0D108BD9-81ED-4DB2-BD59-A6C34878D82A}">
                    <a16:rowId xmlns="" xmlns:a16="http://schemas.microsoft.com/office/drawing/2014/main" val="10004"/>
                  </a:ext>
                </a:extLst>
              </a:tr>
              <a:tr h="352111">
                <a:tc>
                  <a:txBody>
                    <a:bodyPr/>
                    <a:lstStyle/>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重症度、医療・看護必要度の測定</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txBody>
                  <a:tcPr marL="99062" marR="99062" anchor="ctr"/>
                </a:tc>
                <a:tc gridSpan="2">
                  <a:txBody>
                    <a:bodyPr/>
                    <a:lstStyle/>
                    <a:p>
                      <a:pPr algn="ctr"/>
                      <a:r>
                        <a:rPr lang="ja-JP" altLang="en-US" sz="1600" b="0" dirty="0">
                          <a:latin typeface="ＭＳ Ｐゴシック" panose="020B0600070205080204" pitchFamily="50" charset="-128"/>
                          <a:ea typeface="ＭＳ Ｐゴシック" panose="020B0600070205080204" pitchFamily="50" charset="-128"/>
                          <a:cs typeface="Meiryo UI" panose="020B0604030504040204" pitchFamily="50" charset="-128"/>
                        </a:rPr>
                        <a:t>－</a:t>
                      </a:r>
                      <a:endParaRPr lang="en-US" altLang="ja-JP" sz="16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marL="99060" marR="99060" anchor="ctr"/>
                </a:tc>
                <a:tc hMerge="1">
                  <a:txBody>
                    <a:bodyPr/>
                    <a:lstStyle/>
                    <a:p>
                      <a:pPr algn="ctr"/>
                      <a:endParaRPr lang="en-US" altLang="ja-JP" sz="16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marL="99060" marR="99060" anchor="ctr"/>
                </a:tc>
                <a:tc>
                  <a:txBody>
                    <a:bodyPr/>
                    <a:lstStyle/>
                    <a:p>
                      <a:pPr algn="ctr"/>
                      <a:r>
                        <a:rPr lang="ja-JP" altLang="en-US" sz="1600" b="0" dirty="0">
                          <a:latin typeface="ＭＳ Ｐゴシック" panose="020B0600070205080204" pitchFamily="50" charset="-128"/>
                          <a:ea typeface="ＭＳ Ｐゴシック" panose="020B0600070205080204" pitchFamily="50" charset="-128"/>
                          <a:cs typeface="Meiryo UI" panose="020B0604030504040204" pitchFamily="50" charset="-128"/>
                        </a:rPr>
                        <a:t>〇</a:t>
                      </a:r>
                      <a:endParaRPr lang="en-US" altLang="ja-JP" sz="16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marL="99060" marR="99060" anchor="ctr"/>
                </a:tc>
                <a:extLst>
                  <a:ext uri="{0D108BD9-81ED-4DB2-BD59-A6C34878D82A}">
                    <a16:rowId xmlns="" xmlns:a16="http://schemas.microsoft.com/office/drawing/2014/main" val="10005"/>
                  </a:ext>
                </a:extLst>
              </a:tr>
              <a:tr h="576000">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点数</a:t>
                      </a:r>
                      <a:endParaRPr kumimoji="1" lang="en-US" altLang="ja-JP" sz="14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solidFill>
                      <a:srgbClr val="FFD96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dirty="0">
                          <a:latin typeface="ＭＳ Ｐゴシック" panose="020B0600070205080204" pitchFamily="50" charset="-128"/>
                          <a:ea typeface="ＭＳ Ｐゴシック" panose="020B0600070205080204" pitchFamily="50" charset="-128"/>
                        </a:rPr>
                        <a:t>960</a:t>
                      </a:r>
                      <a:r>
                        <a:rPr kumimoji="1" lang="ja-JP" altLang="en-US" sz="1600" dirty="0">
                          <a:latin typeface="ＭＳ Ｐゴシック" panose="020B0600070205080204" pitchFamily="50" charset="-128"/>
                          <a:ea typeface="ＭＳ Ｐゴシック" panose="020B0600070205080204" pitchFamily="50" charset="-128"/>
                        </a:rPr>
                        <a:t>点</a:t>
                      </a:r>
                      <a:endParaRPr kumimoji="1"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solidFill>
                      <a:srgbClr val="FFD96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rPr>
                        <a:t>1,121</a:t>
                      </a:r>
                      <a:r>
                        <a:rPr kumimoji="1" lang="ja-JP" altLang="en-US" sz="1600" dirty="0">
                          <a:latin typeface="ＭＳ Ｐゴシック" panose="020B0600070205080204" pitchFamily="50" charset="-128"/>
                          <a:ea typeface="ＭＳ Ｐゴシック" panose="020B0600070205080204" pitchFamily="50" charset="-128"/>
                          <a:cs typeface="メイリオ" panose="020B0604030504040204" pitchFamily="50" charset="-128"/>
                        </a:rPr>
                        <a:t>点</a:t>
                      </a:r>
                      <a:endParaRPr kumimoji="1"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solidFill>
                      <a:srgbClr val="FFD9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rPr>
                        <a:t>1,126</a:t>
                      </a:r>
                      <a:r>
                        <a:rPr kumimoji="1" lang="ja-JP" altLang="en-US" sz="1600" dirty="0">
                          <a:latin typeface="ＭＳ Ｐゴシック" panose="020B0600070205080204" pitchFamily="50" charset="-128"/>
                          <a:ea typeface="ＭＳ Ｐゴシック" panose="020B0600070205080204" pitchFamily="50" charset="-128"/>
                          <a:cs typeface="メイリオ" panose="020B0604030504040204" pitchFamily="50" charset="-128"/>
                        </a:rPr>
                        <a:t>点</a:t>
                      </a:r>
                      <a:endParaRPr kumimoji="1" lang="en-US" altLang="ja-JP" sz="1600" dirty="0">
                        <a:latin typeface="ＭＳ Ｐゴシック" panose="020B0600070205080204" pitchFamily="50" charset="-128"/>
                        <a:ea typeface="ＭＳ Ｐゴシック" panose="020B0600070205080204" pitchFamily="50" charset="-128"/>
                        <a:cs typeface="メイリオ" panose="020B0604030504040204" pitchFamily="50" charset="-128"/>
                      </a:endParaRPr>
                    </a:p>
                  </a:txBody>
                  <a:tcPr marL="99060" marR="99060" anchor="ctr">
                    <a:solidFill>
                      <a:srgbClr val="FFD966"/>
                    </a:solidFill>
                  </a:tcPr>
                </a:tc>
                <a:extLst>
                  <a:ext uri="{0D108BD9-81ED-4DB2-BD59-A6C34878D82A}">
                    <a16:rowId xmlns="" xmlns:a16="http://schemas.microsoft.com/office/drawing/2014/main" val="10006"/>
                  </a:ext>
                </a:extLst>
              </a:tr>
            </a:tbl>
          </a:graphicData>
        </a:graphic>
      </p:graphicFrame>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54422984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7" descr="C:\Users\SYUMB\AppData\Local\Microsoft\Windows\Temporary Internet Files\Content.IE5\D82NEVZQ\MC900431627[1].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42884" y="2838840"/>
            <a:ext cx="971999" cy="972000"/>
          </a:xfrm>
          <a:prstGeom prst="rect">
            <a:avLst/>
          </a:prstGeom>
          <a:noFill/>
        </p:spPr>
      </p:pic>
      <p:pic>
        <p:nvPicPr>
          <p:cNvPr id="7" name="Picture 1"/>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79712" y="2629571"/>
            <a:ext cx="1130408" cy="832587"/>
          </a:xfrm>
          <a:prstGeom prst="rect">
            <a:avLst/>
          </a:prstGeom>
          <a:noFill/>
          <a:ln w="9525">
            <a:noFill/>
            <a:miter lim="800000"/>
            <a:headEnd/>
            <a:tailEnd/>
          </a:ln>
          <a:effectLst/>
        </p:spPr>
      </p:pic>
      <p:sp>
        <p:nvSpPr>
          <p:cNvPr id="40" name="テキスト ボックス 39"/>
          <p:cNvSpPr txBox="1"/>
          <p:nvPr/>
        </p:nvSpPr>
        <p:spPr>
          <a:xfrm>
            <a:off x="7356052" y="2145538"/>
            <a:ext cx="1441420" cy="307777"/>
          </a:xfrm>
          <a:prstGeom prst="rect">
            <a:avLst/>
          </a:prstGeom>
          <a:ln w="19050">
            <a:solidFill>
              <a:srgbClr val="0070C0"/>
            </a:solidFill>
          </a:ln>
        </p:spPr>
        <p:style>
          <a:lnRef idx="2">
            <a:schemeClr val="accent2"/>
          </a:lnRef>
          <a:fillRef idx="1">
            <a:schemeClr val="lt1"/>
          </a:fillRef>
          <a:effectRef idx="0">
            <a:schemeClr val="accent2"/>
          </a:effectRef>
          <a:fontRef idx="minor">
            <a:schemeClr val="dk1"/>
          </a:fontRef>
        </p:style>
        <p:txBody>
          <a:bodyPr wrap="none" rtlCol="0" anchor="ctr" anchorCtr="0">
            <a:spAutoFit/>
          </a:bodyPr>
          <a:lstStyle/>
          <a:p>
            <a:pPr algn="ctr"/>
            <a:r>
              <a:rPr lang="ja-JP" altLang="en-US" sz="1400" b="1" dirty="0">
                <a:solidFill>
                  <a:prstClr val="black"/>
                </a:solidFill>
              </a:rPr>
              <a:t>③在宅復帰支援</a:t>
            </a:r>
          </a:p>
        </p:txBody>
      </p:sp>
      <p:pic>
        <p:nvPicPr>
          <p:cNvPr id="18" name="Picture 2" descr="C:\Users\SYUMB\AppData\Local\Microsoft\Windows\Temporary Internet Files\Content.IE5\F53HZ2YO\MC900433856[1].png"/>
          <p:cNvPicPr>
            <a:picLocks noChangeAspect="1" noChangeArrowheads="1"/>
          </p:cNvPicPr>
          <p:nvPr/>
        </p:nvPicPr>
        <p:blipFill>
          <a:blip r:embed="rId5" cstate="print"/>
          <a:srcRect/>
          <a:stretch>
            <a:fillRect/>
          </a:stretch>
        </p:blipFill>
        <p:spPr bwMode="auto">
          <a:xfrm>
            <a:off x="7482279" y="2469865"/>
            <a:ext cx="1151999" cy="1152000"/>
          </a:xfrm>
          <a:prstGeom prst="rect">
            <a:avLst/>
          </a:prstGeom>
          <a:noFill/>
        </p:spPr>
      </p:pic>
      <p:pic>
        <p:nvPicPr>
          <p:cNvPr id="32" name="Picture 8" descr="C:\Users\SYUMB\AppData\Local\Microsoft\Windows\Temporary Internet Files\Content.IE5\7QUMZIRJ\MC900441738[1].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861283" y="2758046"/>
            <a:ext cx="1079998" cy="1080000"/>
          </a:xfrm>
          <a:prstGeom prst="rect">
            <a:avLst/>
          </a:prstGeom>
          <a:noFill/>
        </p:spPr>
      </p:pic>
      <p:pic>
        <p:nvPicPr>
          <p:cNvPr id="1026" name="Picture 2" descr="C:\Users\KTIOM\AppData\Local\Microsoft\Windows\Temporary Internet Files\Content.IE5\YO97QDGR\MC900239657[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968531" y="745854"/>
            <a:ext cx="2209259" cy="1271443"/>
          </a:xfrm>
          <a:prstGeom prst="rect">
            <a:avLst/>
          </a:prstGeom>
          <a:noFill/>
          <a:extLst>
            <a:ext uri="{909E8E84-426E-40DD-AFC4-6F175D3DCCD1}">
              <a14:hiddenFill xmlns:a14="http://schemas.microsoft.com/office/drawing/2010/main">
                <a:solidFill>
                  <a:srgbClr val="FFFFFF"/>
                </a:solidFill>
              </a14:hiddenFill>
            </a:ext>
          </a:extLst>
        </p:spPr>
      </p:pic>
      <p:sp>
        <p:nvSpPr>
          <p:cNvPr id="47" name="Rectangle 2"/>
          <p:cNvSpPr txBox="1">
            <a:spLocks noChangeArrowheads="1"/>
          </p:cNvSpPr>
          <p:nvPr/>
        </p:nvSpPr>
        <p:spPr>
          <a:xfrm>
            <a:off x="175100" y="189560"/>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lang="ja-JP" altLang="en-US" sz="2400" dirty="0">
                <a:solidFill>
                  <a:prstClr val="black"/>
                </a:solidFill>
                <a:latin typeface="ＭＳ Ｐゴシック"/>
              </a:rPr>
              <a:t>地域包括ケア病棟入院料・入院医療管理料の見直し</a:t>
            </a:r>
          </a:p>
        </p:txBody>
      </p:sp>
      <p:sp>
        <p:nvSpPr>
          <p:cNvPr id="48" name="下矢印 47"/>
          <p:cNvSpPr/>
          <p:nvPr/>
        </p:nvSpPr>
        <p:spPr>
          <a:xfrm rot="-3900000">
            <a:off x="6431040" y="1653565"/>
            <a:ext cx="648000" cy="792000"/>
          </a:xfrm>
          <a:prstGeom prst="downArrow">
            <a:avLst>
              <a:gd name="adj1" fmla="val 50000"/>
              <a:gd name="adj2" fmla="val 38232"/>
            </a:avLst>
          </a:prstGeom>
        </p:spPr>
        <p:style>
          <a:lnRef idx="1">
            <a:schemeClr val="accent2"/>
          </a:lnRef>
          <a:fillRef idx="2">
            <a:schemeClr val="accent2"/>
          </a:fillRef>
          <a:effectRef idx="1">
            <a:schemeClr val="accent2"/>
          </a:effectRef>
          <a:fontRef idx="minor">
            <a:schemeClr val="dk1"/>
          </a:fontRef>
        </p:style>
        <p:txBody>
          <a:bodyPr vert="vert270" rtlCol="0" anchor="ctr"/>
          <a:lstStyle/>
          <a:p>
            <a:pPr algn="ctr"/>
            <a:endParaRPr lang="ja-JP" altLang="en-US" dirty="0">
              <a:solidFill>
                <a:prstClr val="black"/>
              </a:solidFill>
            </a:endParaRPr>
          </a:p>
        </p:txBody>
      </p:sp>
      <p:grpSp>
        <p:nvGrpSpPr>
          <p:cNvPr id="28" name="グループ化 27"/>
          <p:cNvGrpSpPr/>
          <p:nvPr/>
        </p:nvGrpSpPr>
        <p:grpSpPr>
          <a:xfrm>
            <a:off x="2264297" y="2682323"/>
            <a:ext cx="698377" cy="843426"/>
            <a:chOff x="8397664" y="5450749"/>
            <a:chExt cx="1060209" cy="1138342"/>
          </a:xfrm>
        </p:grpSpPr>
        <p:pic>
          <p:nvPicPr>
            <p:cNvPr id="30" name="Picture 2" descr="C:\Users\MKRMP\AppData\Local\Microsoft\Windows\Temporary Internet Files\Content.IE5\XBSXZDFH\MC900438706[1].jpg"/>
            <p:cNvPicPr>
              <a:picLocks noChangeAspect="1" noChangeArrowheads="1"/>
            </p:cNvPicPr>
            <p:nvPr/>
          </p:nvPicPr>
          <p:blipFill>
            <a:blip r:embed="rId8" cstate="print"/>
            <a:srcRect/>
            <a:stretch>
              <a:fillRect/>
            </a:stretch>
          </p:blipFill>
          <p:spPr bwMode="auto">
            <a:xfrm>
              <a:off x="8397664" y="5450749"/>
              <a:ext cx="1060209" cy="1138342"/>
            </a:xfrm>
            <a:prstGeom prst="rect">
              <a:avLst/>
            </a:prstGeom>
            <a:noFill/>
          </p:spPr>
        </p:pic>
        <p:sp>
          <p:nvSpPr>
            <p:cNvPr id="33" name="平行四辺形 32"/>
            <p:cNvSpPr/>
            <p:nvPr/>
          </p:nvSpPr>
          <p:spPr>
            <a:xfrm rot="298429" flipH="1">
              <a:off x="8414445" y="5483503"/>
              <a:ext cx="201600" cy="111600"/>
            </a:xfrm>
            <a:prstGeom prst="parallelogram">
              <a:avLst>
                <a:gd name="adj" fmla="val 41090"/>
              </a:avLst>
            </a:prstGeom>
            <a:solidFill>
              <a:srgbClr val="B8B8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26" name="角丸四角形 25"/>
          <p:cNvSpPr/>
          <p:nvPr/>
        </p:nvSpPr>
        <p:spPr>
          <a:xfrm>
            <a:off x="236309" y="693770"/>
            <a:ext cx="9413323" cy="3215152"/>
          </a:xfrm>
          <a:prstGeom prst="roundRect">
            <a:avLst>
              <a:gd name="adj" fmla="val 0"/>
            </a:avLst>
          </a:prstGeom>
          <a:noFill/>
          <a:ln w="25400">
            <a:solidFill>
              <a:schemeClr val="accent6"/>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36" name="テキスト ボックス 35"/>
          <p:cNvSpPr txBox="1"/>
          <p:nvPr/>
        </p:nvSpPr>
        <p:spPr>
          <a:xfrm>
            <a:off x="236309" y="693770"/>
            <a:ext cx="2823077" cy="369332"/>
          </a:xfrm>
          <a:prstGeom prst="rect">
            <a:avLst/>
          </a:prstGeom>
          <a:solidFill>
            <a:schemeClr val="accent6"/>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dirty="0">
                <a:solidFill>
                  <a:prstClr val="white"/>
                </a:solidFill>
              </a:rPr>
              <a:t>地域包括ケア病棟の役割</a:t>
            </a:r>
          </a:p>
        </p:txBody>
      </p:sp>
      <p:sp>
        <p:nvSpPr>
          <p:cNvPr id="42" name="テキスト ボックス 41"/>
          <p:cNvSpPr txBox="1"/>
          <p:nvPr/>
        </p:nvSpPr>
        <p:spPr>
          <a:xfrm>
            <a:off x="3252297" y="4360981"/>
            <a:ext cx="3384000" cy="584775"/>
          </a:xfrm>
          <a:prstGeom prst="rect">
            <a:avLst/>
          </a:prstGeom>
          <a:solidFill>
            <a:schemeClr val="accent6"/>
          </a:solidFill>
          <a:ln>
            <a:solidFill>
              <a:schemeClr val="accent6">
                <a:lumMod val="75000"/>
              </a:schemeClr>
            </a:solidFill>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sz="1600" b="1" dirty="0">
                <a:solidFill>
                  <a:prstClr val="white"/>
                </a:solidFill>
              </a:rPr>
              <a:t>「②在宅で療養を行っている</a:t>
            </a:r>
            <a:endParaRPr lang="en-US" altLang="ja-JP" sz="1600" b="1" dirty="0">
              <a:solidFill>
                <a:prstClr val="white"/>
              </a:solidFill>
            </a:endParaRPr>
          </a:p>
          <a:p>
            <a:pPr algn="ctr"/>
            <a:r>
              <a:rPr lang="ja-JP" altLang="en-US" sz="1600" b="1" dirty="0">
                <a:solidFill>
                  <a:prstClr val="white"/>
                </a:solidFill>
              </a:rPr>
              <a:t>患者等の受け入れ」に係る要件</a:t>
            </a:r>
          </a:p>
        </p:txBody>
      </p:sp>
      <p:sp>
        <p:nvSpPr>
          <p:cNvPr id="43" name="角丸四角形 42"/>
          <p:cNvSpPr/>
          <p:nvPr/>
        </p:nvSpPr>
        <p:spPr>
          <a:xfrm>
            <a:off x="3245668" y="4360981"/>
            <a:ext cx="3384000" cy="1944000"/>
          </a:xfrm>
          <a:prstGeom prst="roundRect">
            <a:avLst>
              <a:gd name="adj" fmla="val 0"/>
            </a:avLst>
          </a:prstGeom>
          <a:noFill/>
          <a:ln w="25400">
            <a:solidFill>
              <a:schemeClr val="accent6"/>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20" name="下矢印 19"/>
          <p:cNvSpPr/>
          <p:nvPr/>
        </p:nvSpPr>
        <p:spPr>
          <a:xfrm>
            <a:off x="4364108" y="3780692"/>
            <a:ext cx="1130622" cy="580290"/>
          </a:xfrm>
          <a:prstGeom prst="downArrow">
            <a:avLst/>
          </a:prstGeom>
          <a:solidFill>
            <a:schemeClr val="bg1"/>
          </a:solidFill>
          <a:ln w="19050">
            <a:solidFill>
              <a:schemeClr val="tx1">
                <a:lumMod val="75000"/>
                <a:lumOff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テキスト ボックス 1"/>
          <p:cNvSpPr txBox="1"/>
          <p:nvPr/>
        </p:nvSpPr>
        <p:spPr>
          <a:xfrm>
            <a:off x="3245668" y="5047016"/>
            <a:ext cx="3320294" cy="1184940"/>
          </a:xfrm>
          <a:prstGeom prst="rect">
            <a:avLst/>
          </a:prstGeom>
          <a:noFill/>
        </p:spPr>
        <p:txBody>
          <a:bodyPr wrap="square" lIns="108000" rtlCol="0">
            <a:spAutoFit/>
          </a:bodyPr>
          <a:lstStyle/>
          <a:p>
            <a:pPr marL="176213" indent="-176213">
              <a:spcBef>
                <a:spcPts val="600"/>
              </a:spcBef>
              <a:buFont typeface="Wingdings" panose="05000000000000000000" pitchFamily="2" charset="2"/>
              <a:buChar char="p"/>
            </a:pPr>
            <a:r>
              <a:rPr lang="ja-JP" altLang="en-US" sz="1400" dirty="0">
                <a:solidFill>
                  <a:prstClr val="white">
                    <a:lumMod val="65000"/>
                  </a:prstClr>
                </a:solidFill>
              </a:rPr>
              <a:t> </a:t>
            </a:r>
            <a:r>
              <a:rPr lang="ja-JP" altLang="en-US" sz="1400" dirty="0">
                <a:solidFill>
                  <a:prstClr val="black"/>
                </a:solidFill>
              </a:rPr>
              <a:t>自宅等からの入院患者の受け入れ</a:t>
            </a:r>
            <a:endParaRPr lang="en-US" altLang="ja-JP" sz="1400" dirty="0">
              <a:solidFill>
                <a:prstClr val="black"/>
              </a:solidFill>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rPr>
              <a:t> </a:t>
            </a:r>
            <a:r>
              <a:rPr lang="ja-JP" altLang="en-US" sz="1400" dirty="0">
                <a:solidFill>
                  <a:prstClr val="black"/>
                </a:solidFill>
              </a:rPr>
              <a:t>自宅等からの緊急患者の受け入れ</a:t>
            </a:r>
            <a:endParaRPr lang="en-US" altLang="ja-JP" sz="1400" dirty="0">
              <a:solidFill>
                <a:prstClr val="black"/>
              </a:solidFill>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rPr>
              <a:t> </a:t>
            </a:r>
            <a:r>
              <a:rPr lang="ja-JP" altLang="en-US" sz="1400" dirty="0">
                <a:solidFill>
                  <a:prstClr val="black"/>
                </a:solidFill>
              </a:rPr>
              <a:t>在宅医療等の提供</a:t>
            </a:r>
            <a:endParaRPr lang="en-US" altLang="ja-JP" sz="1400" dirty="0">
              <a:solidFill>
                <a:prstClr val="black"/>
              </a:solidFill>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rPr>
              <a:t> </a:t>
            </a:r>
            <a:r>
              <a:rPr lang="ja-JP" altLang="en-US" sz="1400" dirty="0">
                <a:solidFill>
                  <a:prstClr val="black"/>
                </a:solidFill>
              </a:rPr>
              <a:t>看取りに対する指針の策定</a:t>
            </a:r>
            <a:endParaRPr lang="en-US" altLang="ja-JP" sz="1400" dirty="0">
              <a:solidFill>
                <a:prstClr val="black"/>
              </a:solidFill>
            </a:endParaRPr>
          </a:p>
        </p:txBody>
      </p:sp>
      <p:sp>
        <p:nvSpPr>
          <p:cNvPr id="34" name="下矢印 33"/>
          <p:cNvSpPr/>
          <p:nvPr/>
        </p:nvSpPr>
        <p:spPr>
          <a:xfrm flipV="1">
            <a:off x="4691675" y="1848109"/>
            <a:ext cx="792000" cy="1080000"/>
          </a:xfrm>
          <a:prstGeom prst="downArrow">
            <a:avLst>
              <a:gd name="adj1" fmla="val 50000"/>
              <a:gd name="adj2" fmla="val 38232"/>
            </a:avLst>
          </a:prstGeom>
        </p:spPr>
        <p:style>
          <a:lnRef idx="1">
            <a:schemeClr val="accent2"/>
          </a:lnRef>
          <a:fillRef idx="2">
            <a:schemeClr val="accent2"/>
          </a:fillRef>
          <a:effectRef idx="1">
            <a:schemeClr val="accent2"/>
          </a:effectRef>
          <a:fontRef idx="minor">
            <a:schemeClr val="dk1"/>
          </a:fontRef>
        </p:style>
        <p:txBody>
          <a:bodyPr vert="vert270" rtlCol="0" anchor="ctr"/>
          <a:lstStyle/>
          <a:p>
            <a:pPr algn="ctr"/>
            <a:endParaRPr lang="ja-JP" altLang="en-US" dirty="0">
              <a:solidFill>
                <a:prstClr val="black"/>
              </a:solidFill>
            </a:endParaRPr>
          </a:p>
        </p:txBody>
      </p:sp>
      <p:sp>
        <p:nvSpPr>
          <p:cNvPr id="35" name="テキスト ボックス 34"/>
          <p:cNvSpPr txBox="1"/>
          <p:nvPr/>
        </p:nvSpPr>
        <p:spPr>
          <a:xfrm>
            <a:off x="884862" y="2039736"/>
            <a:ext cx="2077812" cy="523220"/>
          </a:xfrm>
          <a:prstGeom prst="rect">
            <a:avLst/>
          </a:prstGeom>
          <a:ln w="19050">
            <a:solidFill>
              <a:srgbClr val="0070C0"/>
            </a:solidFill>
          </a:ln>
        </p:spPr>
        <p:style>
          <a:lnRef idx="2">
            <a:schemeClr val="accent2"/>
          </a:lnRef>
          <a:fillRef idx="1">
            <a:schemeClr val="lt1"/>
          </a:fillRef>
          <a:effectRef idx="0">
            <a:schemeClr val="accent2"/>
          </a:effectRef>
          <a:fontRef idx="minor">
            <a:schemeClr val="dk1"/>
          </a:fontRef>
        </p:style>
        <p:txBody>
          <a:bodyPr wrap="none" rtlCol="0" anchor="ctr" anchorCtr="0">
            <a:spAutoFit/>
          </a:bodyPr>
          <a:lstStyle/>
          <a:p>
            <a:pPr algn="ctr"/>
            <a:r>
              <a:rPr lang="ja-JP" altLang="en-US" sz="1400" b="1" dirty="0">
                <a:solidFill>
                  <a:prstClr val="black"/>
                </a:solidFill>
              </a:rPr>
              <a:t>①急性期治療を経過した</a:t>
            </a:r>
            <a:endParaRPr lang="en-US" altLang="ja-JP" sz="1400" b="1" dirty="0">
              <a:solidFill>
                <a:prstClr val="black"/>
              </a:solidFill>
            </a:endParaRPr>
          </a:p>
          <a:p>
            <a:pPr algn="ctr"/>
            <a:r>
              <a:rPr lang="ja-JP" altLang="en-US" sz="1400" b="1" dirty="0">
                <a:solidFill>
                  <a:prstClr val="black"/>
                </a:solidFill>
              </a:rPr>
              <a:t>患者の受け入れ</a:t>
            </a:r>
          </a:p>
        </p:txBody>
      </p:sp>
      <p:sp>
        <p:nvSpPr>
          <p:cNvPr id="49" name="下矢印 48"/>
          <p:cNvSpPr/>
          <p:nvPr/>
        </p:nvSpPr>
        <p:spPr>
          <a:xfrm rot="14848199">
            <a:off x="3134981" y="1606309"/>
            <a:ext cx="648000" cy="792000"/>
          </a:xfrm>
          <a:prstGeom prst="downArrow">
            <a:avLst>
              <a:gd name="adj1" fmla="val 50000"/>
              <a:gd name="adj2" fmla="val 38232"/>
            </a:avLst>
          </a:prstGeom>
        </p:spPr>
        <p:style>
          <a:lnRef idx="1">
            <a:schemeClr val="accent2"/>
          </a:lnRef>
          <a:fillRef idx="2">
            <a:schemeClr val="accent2"/>
          </a:fillRef>
          <a:effectRef idx="1">
            <a:schemeClr val="accent2"/>
          </a:effectRef>
          <a:fontRef idx="minor">
            <a:schemeClr val="dk1"/>
          </a:fontRef>
        </p:style>
        <p:txBody>
          <a:bodyPr vert="vert270" rtlCol="0" anchor="ctr"/>
          <a:lstStyle/>
          <a:p>
            <a:pPr algn="ctr"/>
            <a:endParaRPr lang="ja-JP" altLang="en-US" dirty="0">
              <a:solidFill>
                <a:prstClr val="black"/>
              </a:solidFill>
            </a:endParaRPr>
          </a:p>
        </p:txBody>
      </p:sp>
      <p:sp>
        <p:nvSpPr>
          <p:cNvPr id="22" name="テキスト ボックス 21"/>
          <p:cNvSpPr txBox="1"/>
          <p:nvPr/>
        </p:nvSpPr>
        <p:spPr>
          <a:xfrm>
            <a:off x="3968531" y="2289385"/>
            <a:ext cx="2209259" cy="523220"/>
          </a:xfrm>
          <a:prstGeom prst="rect">
            <a:avLst/>
          </a:prstGeom>
          <a:ln w="19050">
            <a:solidFill>
              <a:srgbClr val="0070C0"/>
            </a:solidFill>
          </a:ln>
        </p:spPr>
        <p:style>
          <a:lnRef idx="2">
            <a:schemeClr val="accent2"/>
          </a:lnRef>
          <a:fillRef idx="1">
            <a:schemeClr val="lt1"/>
          </a:fillRef>
          <a:effectRef idx="0">
            <a:schemeClr val="accent2"/>
          </a:effectRef>
          <a:fontRef idx="minor">
            <a:schemeClr val="dk1"/>
          </a:fontRef>
        </p:style>
        <p:txBody>
          <a:bodyPr wrap="none" rtlCol="0" anchor="ctr" anchorCtr="0">
            <a:spAutoFit/>
          </a:bodyPr>
          <a:lstStyle/>
          <a:p>
            <a:pPr algn="ctr"/>
            <a:r>
              <a:rPr lang="ja-JP" altLang="en-US" sz="1400" b="1" dirty="0">
                <a:solidFill>
                  <a:prstClr val="black"/>
                </a:solidFill>
              </a:rPr>
              <a:t>②在宅で療養を行っている</a:t>
            </a:r>
            <a:endParaRPr lang="en-US" altLang="ja-JP" sz="1400" b="1" dirty="0">
              <a:solidFill>
                <a:prstClr val="black"/>
              </a:solidFill>
            </a:endParaRPr>
          </a:p>
          <a:p>
            <a:pPr algn="ctr"/>
            <a:r>
              <a:rPr lang="ja-JP" altLang="en-US" sz="1400" b="1" dirty="0">
                <a:solidFill>
                  <a:prstClr val="black"/>
                </a:solidFill>
              </a:rPr>
              <a:t>患者等の受け入れ</a:t>
            </a:r>
          </a:p>
        </p:txBody>
      </p:sp>
      <p:sp>
        <p:nvSpPr>
          <p:cNvPr id="45" name="テキスト ボックス 44"/>
          <p:cNvSpPr txBox="1"/>
          <p:nvPr/>
        </p:nvSpPr>
        <p:spPr>
          <a:xfrm>
            <a:off x="76030" y="4360981"/>
            <a:ext cx="3024000" cy="584775"/>
          </a:xfrm>
          <a:prstGeom prst="rect">
            <a:avLst/>
          </a:prstGeom>
          <a:solidFill>
            <a:schemeClr val="accent6"/>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sz="1600" b="1" dirty="0">
                <a:solidFill>
                  <a:prstClr val="white"/>
                </a:solidFill>
              </a:rPr>
              <a:t>「①急性期治療を経過した</a:t>
            </a:r>
          </a:p>
          <a:p>
            <a:pPr algn="ctr"/>
            <a:r>
              <a:rPr lang="ja-JP" altLang="en-US" sz="1600" b="1" dirty="0">
                <a:solidFill>
                  <a:prstClr val="white"/>
                </a:solidFill>
              </a:rPr>
              <a:t>患者の受け入れ」に係る要件</a:t>
            </a:r>
          </a:p>
        </p:txBody>
      </p:sp>
      <p:sp>
        <p:nvSpPr>
          <p:cNvPr id="46" name="角丸四角形 45"/>
          <p:cNvSpPr/>
          <p:nvPr/>
        </p:nvSpPr>
        <p:spPr>
          <a:xfrm>
            <a:off x="76030" y="4360981"/>
            <a:ext cx="3024000" cy="1944000"/>
          </a:xfrm>
          <a:prstGeom prst="roundRect">
            <a:avLst>
              <a:gd name="adj" fmla="val 0"/>
            </a:avLst>
          </a:prstGeom>
          <a:noFill/>
          <a:ln w="25400">
            <a:solidFill>
              <a:schemeClr val="accent6"/>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52" name="下矢印 51"/>
          <p:cNvSpPr/>
          <p:nvPr/>
        </p:nvSpPr>
        <p:spPr>
          <a:xfrm>
            <a:off x="1022719" y="3780692"/>
            <a:ext cx="1130622" cy="580290"/>
          </a:xfrm>
          <a:prstGeom prst="downArrow">
            <a:avLst/>
          </a:prstGeom>
          <a:solidFill>
            <a:schemeClr val="bg1"/>
          </a:solidFill>
          <a:ln w="19050">
            <a:solidFill>
              <a:schemeClr val="tx1">
                <a:lumMod val="75000"/>
                <a:lumOff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3" name="テキスト ボックス 52"/>
          <p:cNvSpPr txBox="1"/>
          <p:nvPr/>
        </p:nvSpPr>
        <p:spPr>
          <a:xfrm>
            <a:off x="76030" y="5047016"/>
            <a:ext cx="2916000" cy="600164"/>
          </a:xfrm>
          <a:prstGeom prst="rect">
            <a:avLst/>
          </a:prstGeom>
          <a:noFill/>
        </p:spPr>
        <p:txBody>
          <a:bodyPr wrap="square" lIns="108000" rtlCol="0">
            <a:spAutoFit/>
          </a:bodyPr>
          <a:lstStyle/>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重症患者割合</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許可病床数が</a:t>
            </a:r>
            <a:r>
              <a:rPr lang="en-US" altLang="ja-JP" sz="1400" dirty="0">
                <a:solidFill>
                  <a:prstClr val="black"/>
                </a:solidFill>
                <a:latin typeface="ＭＳ Ｐゴシック"/>
              </a:rPr>
              <a:t>200</a:t>
            </a:r>
            <a:r>
              <a:rPr lang="ja-JP" altLang="en-US" sz="1400" dirty="0">
                <a:solidFill>
                  <a:prstClr val="black"/>
                </a:solidFill>
                <a:latin typeface="ＭＳ Ｐゴシック"/>
              </a:rPr>
              <a:t>床未満</a:t>
            </a:r>
            <a:endParaRPr lang="en-US" altLang="ja-JP" sz="1400" dirty="0">
              <a:solidFill>
                <a:prstClr val="black"/>
              </a:solidFill>
              <a:latin typeface="ＭＳ Ｐゴシック"/>
            </a:endParaRPr>
          </a:p>
        </p:txBody>
      </p:sp>
      <p:sp>
        <p:nvSpPr>
          <p:cNvPr id="58" name="テキスト ボックス 57"/>
          <p:cNvSpPr txBox="1"/>
          <p:nvPr/>
        </p:nvSpPr>
        <p:spPr>
          <a:xfrm>
            <a:off x="6799078" y="4360982"/>
            <a:ext cx="3024000" cy="583200"/>
          </a:xfrm>
          <a:prstGeom prst="rect">
            <a:avLst/>
          </a:prstGeom>
          <a:solidFill>
            <a:schemeClr val="accent6"/>
          </a:solidFill>
          <a:ln>
            <a:noFill/>
          </a:ln>
        </p:spPr>
        <p:style>
          <a:lnRef idx="3">
            <a:schemeClr val="lt1"/>
          </a:lnRef>
          <a:fillRef idx="1">
            <a:schemeClr val="accent3"/>
          </a:fillRef>
          <a:effectRef idx="1">
            <a:schemeClr val="accent3"/>
          </a:effectRef>
          <a:fontRef idx="minor">
            <a:schemeClr val="lt1"/>
          </a:fontRef>
        </p:style>
        <p:txBody>
          <a:bodyPr wrap="square" rtlCol="0" anchor="ctr" anchorCtr="0">
            <a:spAutoFit/>
          </a:bodyPr>
          <a:lstStyle/>
          <a:p>
            <a:pPr algn="ctr"/>
            <a:r>
              <a:rPr lang="ja-JP" altLang="en-US" sz="1600" b="1" dirty="0">
                <a:solidFill>
                  <a:prstClr val="white"/>
                </a:solidFill>
              </a:rPr>
              <a:t>「③在宅復帰支援」に係る要件</a:t>
            </a:r>
          </a:p>
        </p:txBody>
      </p:sp>
      <p:sp>
        <p:nvSpPr>
          <p:cNvPr id="59" name="角丸四角形 58"/>
          <p:cNvSpPr/>
          <p:nvPr/>
        </p:nvSpPr>
        <p:spPr>
          <a:xfrm>
            <a:off x="6799078" y="4360982"/>
            <a:ext cx="3024000" cy="1944000"/>
          </a:xfrm>
          <a:prstGeom prst="roundRect">
            <a:avLst>
              <a:gd name="adj" fmla="val 0"/>
            </a:avLst>
          </a:prstGeom>
          <a:noFill/>
          <a:ln w="25400">
            <a:solidFill>
              <a:schemeClr val="accent6"/>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60" name="下矢印 59"/>
          <p:cNvSpPr/>
          <p:nvPr/>
        </p:nvSpPr>
        <p:spPr>
          <a:xfrm>
            <a:off x="7745767" y="3780692"/>
            <a:ext cx="1130622" cy="580291"/>
          </a:xfrm>
          <a:prstGeom prst="downArrow">
            <a:avLst/>
          </a:prstGeom>
          <a:solidFill>
            <a:schemeClr val="bg1"/>
          </a:solidFill>
          <a:ln w="19050">
            <a:solidFill>
              <a:schemeClr val="tx1">
                <a:lumMod val="75000"/>
                <a:lumOff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2" name="テキスト ボックス 61"/>
          <p:cNvSpPr txBox="1"/>
          <p:nvPr/>
        </p:nvSpPr>
        <p:spPr>
          <a:xfrm>
            <a:off x="6799078" y="5047016"/>
            <a:ext cx="2916000" cy="600164"/>
          </a:xfrm>
          <a:prstGeom prst="rect">
            <a:avLst/>
          </a:prstGeom>
          <a:noFill/>
        </p:spPr>
        <p:txBody>
          <a:bodyPr wrap="square" lIns="108000" rtlCol="0">
            <a:spAutoFit/>
          </a:bodyPr>
          <a:lstStyle/>
          <a:p>
            <a:pPr marL="176213" indent="-176213">
              <a:spcBef>
                <a:spcPts val="600"/>
              </a:spcBef>
              <a:buFont typeface="Wingdings" panose="05000000000000000000" pitchFamily="2" charset="2"/>
              <a:buChar char="p"/>
            </a:pPr>
            <a:r>
              <a:rPr lang="ja-JP" altLang="en-US" sz="1400" dirty="0">
                <a:solidFill>
                  <a:prstClr val="white">
                    <a:lumMod val="65000"/>
                  </a:prstClr>
                </a:solidFill>
              </a:rPr>
              <a:t> </a:t>
            </a:r>
            <a:r>
              <a:rPr lang="ja-JP" altLang="en-US" sz="1400" dirty="0">
                <a:solidFill>
                  <a:prstClr val="black"/>
                </a:solidFill>
              </a:rPr>
              <a:t>在宅復帰に係る職員の配置</a:t>
            </a:r>
            <a:endParaRPr lang="en-US" altLang="ja-JP" sz="1400" dirty="0">
              <a:solidFill>
                <a:prstClr val="black"/>
              </a:solidFill>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rPr>
              <a:t> </a:t>
            </a:r>
            <a:r>
              <a:rPr lang="ja-JP" altLang="en-US" sz="1400" dirty="0">
                <a:solidFill>
                  <a:prstClr val="black"/>
                </a:solidFill>
              </a:rPr>
              <a:t>在宅復帰率（入院料１・２のみ）</a:t>
            </a:r>
            <a:endParaRPr lang="en-US" altLang="ja-JP" sz="1400" dirty="0">
              <a:solidFill>
                <a:prstClr val="black"/>
              </a:solidFill>
            </a:endParaRPr>
          </a:p>
        </p:txBody>
      </p:sp>
      <p:sp>
        <p:nvSpPr>
          <p:cNvPr id="63" name="テキスト ボックス 62"/>
          <p:cNvSpPr txBox="1"/>
          <p:nvPr/>
        </p:nvSpPr>
        <p:spPr>
          <a:xfrm>
            <a:off x="37414" y="5269345"/>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64" name="テキスト ボックス 63"/>
          <p:cNvSpPr txBox="1"/>
          <p:nvPr/>
        </p:nvSpPr>
        <p:spPr>
          <a:xfrm>
            <a:off x="3203949" y="4946988"/>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65" name="テキスト ボックス 64"/>
          <p:cNvSpPr txBox="1"/>
          <p:nvPr/>
        </p:nvSpPr>
        <p:spPr>
          <a:xfrm>
            <a:off x="3203949" y="5231268"/>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66" name="テキスト ボックス 65"/>
          <p:cNvSpPr txBox="1"/>
          <p:nvPr/>
        </p:nvSpPr>
        <p:spPr>
          <a:xfrm>
            <a:off x="3203949" y="5515548"/>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67" name="テキスト ボックス 66"/>
          <p:cNvSpPr txBox="1"/>
          <p:nvPr/>
        </p:nvSpPr>
        <p:spPr>
          <a:xfrm>
            <a:off x="3203949" y="5808620"/>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68" name="テキスト ボックス 67"/>
          <p:cNvSpPr txBox="1"/>
          <p:nvPr/>
        </p:nvSpPr>
        <p:spPr>
          <a:xfrm>
            <a:off x="25301" y="6328249"/>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69" name="テキスト ボックス 68"/>
          <p:cNvSpPr txBox="1"/>
          <p:nvPr/>
        </p:nvSpPr>
        <p:spPr>
          <a:xfrm>
            <a:off x="282418" y="6400791"/>
            <a:ext cx="6757441" cy="307777"/>
          </a:xfrm>
          <a:prstGeom prst="rect">
            <a:avLst/>
          </a:prstGeom>
          <a:noFill/>
        </p:spPr>
        <p:txBody>
          <a:bodyPr wrap="square" lIns="108000" rtlCol="0">
            <a:spAutoFit/>
          </a:bodyPr>
          <a:lstStyle/>
          <a:p>
            <a:pPr>
              <a:spcBef>
                <a:spcPts val="600"/>
              </a:spcBef>
            </a:pPr>
            <a:r>
              <a:rPr lang="ja-JP" altLang="en-US" sz="1400" dirty="0">
                <a:solidFill>
                  <a:prstClr val="black"/>
                </a:solidFill>
              </a:rPr>
              <a:t>：地域包括ケア病棟入院料・入院医療管理料１・３における実績要件</a:t>
            </a:r>
            <a:r>
              <a:rPr lang="ja-JP" altLang="en-US" sz="1400" b="1" u="sng" dirty="0">
                <a:solidFill>
                  <a:srgbClr val="0070C0"/>
                </a:solidFill>
              </a:rPr>
              <a:t>（新規）</a:t>
            </a:r>
          </a:p>
        </p:txBody>
      </p:sp>
      <p:sp>
        <p:nvSpPr>
          <p:cNvPr id="41" name="テキスト ボックス 40"/>
          <p:cNvSpPr txBox="1"/>
          <p:nvPr/>
        </p:nvSpPr>
        <p:spPr>
          <a:xfrm>
            <a:off x="6103378" y="6365935"/>
            <a:ext cx="3738524" cy="253916"/>
          </a:xfrm>
          <a:prstGeom prst="rect">
            <a:avLst/>
          </a:prstGeom>
          <a:noFill/>
          <a:ln w="19050">
            <a:noFill/>
          </a:ln>
        </p:spPr>
        <p:style>
          <a:lnRef idx="2">
            <a:schemeClr val="accent2"/>
          </a:lnRef>
          <a:fillRef idx="1">
            <a:schemeClr val="lt1"/>
          </a:fillRef>
          <a:effectRef idx="0">
            <a:schemeClr val="accent2"/>
          </a:effectRef>
          <a:fontRef idx="minor">
            <a:schemeClr val="dk1"/>
          </a:fontRef>
        </p:style>
        <p:txBody>
          <a:bodyPr wrap="none" rtlCol="0" anchor="ctr" anchorCtr="0">
            <a:spAutoFit/>
          </a:bodyPr>
          <a:lstStyle/>
          <a:p>
            <a:pPr algn="ctr"/>
            <a:r>
              <a:rPr lang="en-US" altLang="ja-JP" sz="1050" dirty="0">
                <a:solidFill>
                  <a:prstClr val="black"/>
                </a:solidFill>
              </a:rPr>
              <a:t>※</a:t>
            </a:r>
            <a:r>
              <a:rPr lang="ja-JP" altLang="en-US" sz="1050" dirty="0">
                <a:solidFill>
                  <a:prstClr val="black"/>
                </a:solidFill>
              </a:rPr>
              <a:t>　上記の他、地域包括ケアに係る機能に関連した要件がある</a:t>
            </a:r>
            <a:endParaRPr lang="en-US" altLang="ja-JP" sz="1050" dirty="0">
              <a:solidFill>
                <a:prstClr val="black"/>
              </a:solidFill>
            </a:endParaRPr>
          </a:p>
        </p:txBody>
      </p:sp>
      <p:sp>
        <p:nvSpPr>
          <p:cNvPr id="5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84189932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p:cNvSpPr txBox="1">
            <a:spLocks noChangeArrowheads="1"/>
          </p:cNvSpPr>
          <p:nvPr/>
        </p:nvSpPr>
        <p:spPr bwMode="auto">
          <a:xfrm>
            <a:off x="658859" y="44624"/>
            <a:ext cx="86146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fontAlgn="base">
              <a:spcAft>
                <a:spcPct val="0"/>
              </a:spcAft>
              <a:buFont typeface="Arial" pitchFamily="34" charset="0"/>
              <a:buNone/>
            </a:pPr>
            <a:r>
              <a:rPr lang="ja-JP" altLang="en-US" sz="2800" dirty="0">
                <a:solidFill>
                  <a:srgbClr val="0000FF"/>
                </a:solidFill>
                <a:latin typeface="Arial" pitchFamily="34" charset="0"/>
              </a:rPr>
              <a:t>平成</a:t>
            </a:r>
            <a:r>
              <a:rPr lang="en-US" altLang="ja-JP" sz="2800" dirty="0">
                <a:solidFill>
                  <a:srgbClr val="0000FF"/>
                </a:solidFill>
                <a:latin typeface="Arial" pitchFamily="34" charset="0"/>
              </a:rPr>
              <a:t>30</a:t>
            </a:r>
            <a:r>
              <a:rPr lang="ja-JP" altLang="en-US" sz="2800" dirty="0">
                <a:solidFill>
                  <a:srgbClr val="0000FF"/>
                </a:solidFill>
                <a:latin typeface="Arial" pitchFamily="34" charset="0"/>
              </a:rPr>
              <a:t>年度概算要求要望から予算決定までの流れ　</a:t>
            </a:r>
          </a:p>
        </p:txBody>
      </p:sp>
      <p:sp>
        <p:nvSpPr>
          <p:cNvPr id="5" name="正方形/長方形 4"/>
          <p:cNvSpPr/>
          <p:nvPr/>
        </p:nvSpPr>
        <p:spPr>
          <a:xfrm>
            <a:off x="1174397" y="567156"/>
            <a:ext cx="468000"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fontAlgn="base">
              <a:spcBef>
                <a:spcPct val="0"/>
              </a:spcBef>
              <a:spcAft>
                <a:spcPct val="0"/>
              </a:spcAft>
            </a:pPr>
            <a:r>
              <a:rPr lang="en-US" altLang="ja-JP" sz="1700" dirty="0">
                <a:solidFill>
                  <a:prstClr val="black"/>
                </a:solidFill>
                <a:cs typeface="Arial" panose="020B0604020202020204" pitchFamily="34" charset="0"/>
              </a:rPr>
              <a:t> 5</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9</a:t>
            </a:r>
            <a:r>
              <a:rPr lang="ja-JP" altLang="en-US" sz="1700" dirty="0">
                <a:solidFill>
                  <a:prstClr val="black"/>
                </a:solidFill>
                <a:cs typeface="Arial" panose="020B0604020202020204" pitchFamily="34" charset="0"/>
              </a:rPr>
              <a:t>日　    日本医師会 機関決定</a:t>
            </a:r>
            <a:endParaRPr lang="ja-JP" altLang="en-US" sz="1600" dirty="0">
              <a:solidFill>
                <a:prstClr val="black"/>
              </a:solidFill>
              <a:cs typeface="Arial" panose="020B0604020202020204" pitchFamily="34" charset="0"/>
            </a:endParaRPr>
          </a:p>
        </p:txBody>
      </p:sp>
      <p:sp>
        <p:nvSpPr>
          <p:cNvPr id="7" name="正方形/長方形 6"/>
          <p:cNvSpPr/>
          <p:nvPr/>
        </p:nvSpPr>
        <p:spPr>
          <a:xfrm>
            <a:off x="1750460" y="567156"/>
            <a:ext cx="468000"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fontAlgn="base">
              <a:spcBef>
                <a:spcPct val="0"/>
              </a:spcBef>
              <a:spcAft>
                <a:spcPct val="0"/>
              </a:spcAft>
            </a:pPr>
            <a:r>
              <a:rPr lang="en-US" altLang="ja-JP" sz="1700" dirty="0">
                <a:solidFill>
                  <a:prstClr val="black"/>
                </a:solidFill>
                <a:cs typeface="Arial" panose="020B0604020202020204" pitchFamily="34" charset="0"/>
              </a:rPr>
              <a:t> 5</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30</a:t>
            </a:r>
            <a:r>
              <a:rPr lang="ja-JP" altLang="en-US" sz="1700" dirty="0">
                <a:solidFill>
                  <a:prstClr val="black"/>
                </a:solidFill>
                <a:cs typeface="Arial" panose="020B0604020202020204" pitchFamily="34" charset="0"/>
              </a:rPr>
              <a:t>日　 　</a:t>
            </a:r>
            <a:r>
              <a:rPr lang="ja-JP" altLang="en-US" sz="1700">
                <a:solidFill>
                  <a:prstClr val="black"/>
                </a:solidFill>
                <a:cs typeface="Arial" panose="020B0604020202020204" pitchFamily="34" charset="0"/>
              </a:rPr>
              <a:t> 厚労省へ</a:t>
            </a:r>
            <a:r>
              <a:rPr lang="ja-JP" altLang="en-US" sz="1700" dirty="0">
                <a:solidFill>
                  <a:prstClr val="black"/>
                </a:solidFill>
                <a:cs typeface="Arial" panose="020B0604020202020204" pitchFamily="34" charset="0"/>
              </a:rPr>
              <a:t>概算要求要望</a:t>
            </a:r>
            <a:endParaRPr lang="en-US" altLang="ja-JP" sz="1700" dirty="0">
              <a:solidFill>
                <a:prstClr val="black"/>
              </a:solidFill>
              <a:cs typeface="Arial" panose="020B0604020202020204" pitchFamily="34" charset="0"/>
            </a:endParaRPr>
          </a:p>
        </p:txBody>
      </p:sp>
      <p:sp>
        <p:nvSpPr>
          <p:cNvPr id="8" name="正方形/長方形 7"/>
          <p:cNvSpPr/>
          <p:nvPr/>
        </p:nvSpPr>
        <p:spPr>
          <a:xfrm>
            <a:off x="598332" y="567156"/>
            <a:ext cx="468000"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fontAlgn="base">
              <a:spcBef>
                <a:spcPct val="0"/>
              </a:spcBef>
              <a:spcAft>
                <a:spcPct val="0"/>
              </a:spcAft>
            </a:pPr>
            <a:r>
              <a:rPr lang="en-US" altLang="ja-JP" sz="1700" dirty="0">
                <a:solidFill>
                  <a:prstClr val="black"/>
                </a:solidFill>
                <a:cs typeface="Arial" panose="020B0604020202020204" pitchFamily="34" charset="0"/>
              </a:rPr>
              <a:t> 3</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14</a:t>
            </a:r>
            <a:r>
              <a:rPr lang="ja-JP" altLang="en-US" sz="1700" dirty="0">
                <a:solidFill>
                  <a:prstClr val="black"/>
                </a:solidFill>
                <a:cs typeface="Arial" panose="020B0604020202020204" pitchFamily="34" charset="0"/>
              </a:rPr>
              <a:t>日　    概算要求要望取りまとめ開始</a:t>
            </a:r>
          </a:p>
        </p:txBody>
      </p:sp>
      <p:sp>
        <p:nvSpPr>
          <p:cNvPr id="9" name="右矢印 3"/>
          <p:cNvSpPr/>
          <p:nvPr/>
        </p:nvSpPr>
        <p:spPr>
          <a:xfrm>
            <a:off x="598332" y="5979527"/>
            <a:ext cx="8614636" cy="470148"/>
          </a:xfrm>
          <a:prstGeom prst="rightArrow">
            <a:avLst/>
          </a:prstGeom>
          <a:solidFill>
            <a:srgbClr val="DAEFC3"/>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0" name="正方形/長方形 9"/>
          <p:cNvSpPr/>
          <p:nvPr/>
        </p:nvSpPr>
        <p:spPr>
          <a:xfrm>
            <a:off x="7952673" y="567156"/>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1</a:t>
            </a:r>
            <a:r>
              <a:rPr lang="ja-JP" altLang="en-US" sz="1700" dirty="0">
                <a:solidFill>
                  <a:prstClr val="black"/>
                </a:solidFill>
                <a:cs typeface="Arial" panose="020B0604020202020204" pitchFamily="34" charset="0"/>
              </a:rPr>
              <a:t>月　　　　     通常国会で審議</a:t>
            </a:r>
            <a:endParaRPr lang="en-US" altLang="ja-JP" sz="1700" dirty="0">
              <a:solidFill>
                <a:prstClr val="black"/>
              </a:solidFill>
              <a:cs typeface="Arial" panose="020B0604020202020204" pitchFamily="34" charset="0"/>
            </a:endParaRPr>
          </a:p>
        </p:txBody>
      </p:sp>
      <p:sp>
        <p:nvSpPr>
          <p:cNvPr id="11" name="正方形/長方形 10"/>
          <p:cNvSpPr/>
          <p:nvPr/>
        </p:nvSpPr>
        <p:spPr>
          <a:xfrm>
            <a:off x="3470965" y="567156"/>
            <a:ext cx="835743"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7</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20</a:t>
            </a:r>
            <a:r>
              <a:rPr lang="ja-JP" altLang="en-US" sz="1700" dirty="0">
                <a:solidFill>
                  <a:prstClr val="black"/>
                </a:solidFill>
                <a:cs typeface="Arial" panose="020B0604020202020204" pitchFamily="34" charset="0"/>
              </a:rPr>
              <a:t>日　</a:t>
            </a:r>
            <a:endParaRPr lang="en-US" altLang="ja-JP" sz="1700" dirty="0">
              <a:solidFill>
                <a:prstClr val="black"/>
              </a:solidFill>
              <a:cs typeface="Arial" panose="020B0604020202020204" pitchFamily="34" charset="0"/>
            </a:endParaRPr>
          </a:p>
        </p:txBody>
      </p:sp>
      <p:sp>
        <p:nvSpPr>
          <p:cNvPr id="12" name="正方形/長方形 11"/>
          <p:cNvSpPr/>
          <p:nvPr/>
        </p:nvSpPr>
        <p:spPr>
          <a:xfrm>
            <a:off x="6266004" y="567156"/>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12</a:t>
            </a:r>
            <a:r>
              <a:rPr lang="ja-JP" altLang="en-US" sz="1700" dirty="0">
                <a:solidFill>
                  <a:prstClr val="black"/>
                </a:solidFill>
                <a:cs typeface="Arial" panose="020B0604020202020204" pitchFamily="34" charset="0"/>
              </a:rPr>
              <a:t>月上中</a:t>
            </a:r>
            <a:r>
              <a:rPr lang="ja-JP" altLang="en-US" sz="1700">
                <a:solidFill>
                  <a:prstClr val="black"/>
                </a:solidFill>
                <a:cs typeface="Arial" panose="020B0604020202020204" pitchFamily="34" charset="0"/>
              </a:rPr>
              <a:t>旬    財務省</a:t>
            </a:r>
            <a:r>
              <a:rPr lang="ja-JP" altLang="en-US" sz="1700" dirty="0">
                <a:solidFill>
                  <a:prstClr val="black"/>
                </a:solidFill>
                <a:cs typeface="Arial" panose="020B0604020202020204" pitchFamily="34" charset="0"/>
              </a:rPr>
              <a:t>より各省庁へ予算内示</a:t>
            </a:r>
            <a:endParaRPr lang="en-US" altLang="ja-JP" sz="1700" dirty="0">
              <a:solidFill>
                <a:prstClr val="black"/>
              </a:solidFill>
              <a:cs typeface="Arial" panose="020B0604020202020204" pitchFamily="34" charset="0"/>
            </a:endParaRPr>
          </a:p>
        </p:txBody>
      </p:sp>
      <p:sp>
        <p:nvSpPr>
          <p:cNvPr id="13" name="正方形/長方形 12"/>
          <p:cNvSpPr/>
          <p:nvPr/>
        </p:nvSpPr>
        <p:spPr>
          <a:xfrm>
            <a:off x="2902588" y="567156"/>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fontAlgn="base">
              <a:spcBef>
                <a:spcPct val="0"/>
              </a:spcBef>
              <a:spcAft>
                <a:spcPct val="0"/>
              </a:spcAft>
            </a:pPr>
            <a:r>
              <a:rPr lang="en-US" altLang="ja-JP" sz="1700" dirty="0">
                <a:solidFill>
                  <a:prstClr val="black"/>
                </a:solidFill>
                <a:cs typeface="Arial" panose="020B0604020202020204" pitchFamily="34" charset="0"/>
              </a:rPr>
              <a:t> 6</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9</a:t>
            </a:r>
            <a:r>
              <a:rPr lang="ja-JP" altLang="en-US" sz="1700" dirty="0">
                <a:solidFill>
                  <a:prstClr val="black"/>
                </a:solidFill>
                <a:cs typeface="Arial" panose="020B0604020202020204" pitchFamily="34" charset="0"/>
              </a:rPr>
              <a:t>日　</a:t>
            </a:r>
            <a:r>
              <a:rPr lang="ja-JP" altLang="en-US" sz="1700">
                <a:solidFill>
                  <a:prstClr val="black"/>
                </a:solidFill>
                <a:cs typeface="Arial" panose="020B0604020202020204" pitchFamily="34" charset="0"/>
              </a:rPr>
              <a:t>　 </a:t>
            </a:r>
            <a:r>
              <a:rPr lang="ja-JP" altLang="en-US" sz="1700" dirty="0">
                <a:solidFill>
                  <a:prstClr val="black"/>
                </a:solidFill>
                <a:cs typeface="Arial" panose="020B0604020202020204" pitchFamily="34" charset="0"/>
              </a:rPr>
              <a:t>「骨太の方針２０１７」策定</a:t>
            </a:r>
            <a:endParaRPr lang="en-US" altLang="ja-JP" sz="1700" dirty="0">
              <a:solidFill>
                <a:prstClr val="black"/>
              </a:solidFill>
              <a:cs typeface="Arial" panose="020B0604020202020204" pitchFamily="34" charset="0"/>
            </a:endParaRPr>
          </a:p>
        </p:txBody>
      </p:sp>
      <p:sp>
        <p:nvSpPr>
          <p:cNvPr id="14" name="正方形/長方形 13"/>
          <p:cNvSpPr/>
          <p:nvPr/>
        </p:nvSpPr>
        <p:spPr>
          <a:xfrm>
            <a:off x="5041868" y="567156"/>
            <a:ext cx="468000" cy="5472608"/>
          </a:xfrm>
          <a:prstGeom prst="rect">
            <a:avLst/>
          </a:prstGeom>
          <a:solidFill>
            <a:srgbClr val="DDDD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8</a:t>
            </a:r>
            <a:r>
              <a:rPr lang="ja-JP" altLang="en-US" sz="1700" dirty="0">
                <a:solidFill>
                  <a:prstClr val="black"/>
                </a:solidFill>
                <a:cs typeface="Arial" panose="020B0604020202020204" pitchFamily="34" charset="0"/>
              </a:rPr>
              <a:t>月末  　       各省庁から財務省へ概算要求</a:t>
            </a:r>
            <a:endParaRPr lang="en-US" altLang="ja-JP" sz="1700" dirty="0">
              <a:solidFill>
                <a:prstClr val="black"/>
              </a:solidFill>
              <a:cs typeface="Arial" panose="020B0604020202020204" pitchFamily="34" charset="0"/>
            </a:endParaRPr>
          </a:p>
        </p:txBody>
      </p:sp>
      <p:sp>
        <p:nvSpPr>
          <p:cNvPr id="15" name="正方形/長方形 14"/>
          <p:cNvSpPr/>
          <p:nvPr/>
        </p:nvSpPr>
        <p:spPr>
          <a:xfrm>
            <a:off x="8509687" y="560852"/>
            <a:ext cx="468000" cy="5478912"/>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3</a:t>
            </a:r>
            <a:r>
              <a:rPr lang="ja-JP" altLang="en-US" sz="1700">
                <a:solidFill>
                  <a:prstClr val="black"/>
                </a:solidFill>
                <a:cs typeface="Arial" panose="020B0604020202020204" pitchFamily="34" charset="0"/>
              </a:rPr>
              <a:t>月下旬以降</a:t>
            </a:r>
            <a:r>
              <a:rPr lang="ja-JP" altLang="en-US" sz="1700" dirty="0">
                <a:solidFill>
                  <a:prstClr val="black"/>
                </a:solidFill>
                <a:cs typeface="Arial" panose="020B0604020202020204" pitchFamily="34" charset="0"/>
              </a:rPr>
              <a:t>　　予算成立</a:t>
            </a:r>
            <a:endParaRPr lang="en-US" altLang="ja-JP" sz="1700" dirty="0">
              <a:solidFill>
                <a:prstClr val="black"/>
              </a:solidFill>
              <a:cs typeface="Arial" panose="020B0604020202020204" pitchFamily="34" charset="0"/>
            </a:endParaRPr>
          </a:p>
        </p:txBody>
      </p:sp>
      <p:sp>
        <p:nvSpPr>
          <p:cNvPr id="16" name="正方形/長方形 15"/>
          <p:cNvSpPr/>
          <p:nvPr/>
        </p:nvSpPr>
        <p:spPr>
          <a:xfrm>
            <a:off x="4429748" y="560852"/>
            <a:ext cx="468000" cy="5478912"/>
          </a:xfrm>
          <a:prstGeom prst="rect">
            <a:avLst/>
          </a:prstGeom>
          <a:solidFill>
            <a:srgbClr val="DDDD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7</a:t>
            </a:r>
            <a:r>
              <a:rPr lang="ja-JP" altLang="en-US" sz="1700" dirty="0">
                <a:solidFill>
                  <a:prstClr val="black"/>
                </a:solidFill>
                <a:cs typeface="Arial" panose="020B0604020202020204" pitchFamily="34" charset="0"/>
              </a:rPr>
              <a:t>月下旬～８月上旬　各省庁 概算要求作成</a:t>
            </a:r>
            <a:endParaRPr lang="en-US" altLang="ja-JP" sz="1700" dirty="0">
              <a:solidFill>
                <a:prstClr val="black"/>
              </a:solidFill>
              <a:cs typeface="Arial" panose="020B0604020202020204" pitchFamily="34" charset="0"/>
            </a:endParaRPr>
          </a:p>
        </p:txBody>
      </p:sp>
      <p:sp>
        <p:nvSpPr>
          <p:cNvPr id="17" name="正方形/長方形 16"/>
          <p:cNvSpPr/>
          <p:nvPr/>
        </p:nvSpPr>
        <p:spPr>
          <a:xfrm>
            <a:off x="5653885" y="554548"/>
            <a:ext cx="468000" cy="5485216"/>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10</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11</a:t>
            </a:r>
            <a:r>
              <a:rPr lang="ja-JP" altLang="en-US" sz="1700" dirty="0">
                <a:solidFill>
                  <a:prstClr val="black"/>
                </a:solidFill>
                <a:cs typeface="Arial" panose="020B0604020202020204" pitchFamily="34" charset="0"/>
              </a:rPr>
              <a:t>月　 与党 党内調整</a:t>
            </a:r>
            <a:endParaRPr lang="en-US" altLang="ja-JP" sz="1700" dirty="0">
              <a:solidFill>
                <a:prstClr val="black"/>
              </a:solidFill>
              <a:cs typeface="Arial" panose="020B0604020202020204" pitchFamily="34" charset="0"/>
            </a:endParaRPr>
          </a:p>
        </p:txBody>
      </p:sp>
      <p:sp>
        <p:nvSpPr>
          <p:cNvPr id="18" name="正方形/長方形 17"/>
          <p:cNvSpPr/>
          <p:nvPr/>
        </p:nvSpPr>
        <p:spPr>
          <a:xfrm>
            <a:off x="2326524" y="567156"/>
            <a:ext cx="468000"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fontAlgn="base">
              <a:spcBef>
                <a:spcPct val="0"/>
              </a:spcBef>
              <a:spcAft>
                <a:spcPct val="0"/>
              </a:spcAft>
            </a:pPr>
            <a:r>
              <a:rPr lang="en-US" altLang="ja-JP" sz="1700" dirty="0">
                <a:solidFill>
                  <a:prstClr val="black"/>
                </a:solidFill>
                <a:cs typeface="Arial" panose="020B0604020202020204" pitchFamily="34" charset="0"/>
              </a:rPr>
              <a:t> 5</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31</a:t>
            </a:r>
            <a:r>
              <a:rPr lang="ja-JP" altLang="en-US" sz="1700" dirty="0">
                <a:solidFill>
                  <a:prstClr val="black"/>
                </a:solidFill>
                <a:cs typeface="Arial" panose="020B0604020202020204" pitchFamily="34" charset="0"/>
              </a:rPr>
              <a:t>日　 　 日本医師会 定例記者会見</a:t>
            </a:r>
            <a:endParaRPr lang="en-US" altLang="ja-JP" sz="1700" dirty="0">
              <a:solidFill>
                <a:prstClr val="black"/>
              </a:solidFill>
              <a:cs typeface="Arial" panose="020B0604020202020204" pitchFamily="34" charset="0"/>
            </a:endParaRPr>
          </a:p>
        </p:txBody>
      </p:sp>
      <p:sp>
        <p:nvSpPr>
          <p:cNvPr id="19" name="テキスト ボックス 18"/>
          <p:cNvSpPr txBox="1"/>
          <p:nvPr/>
        </p:nvSpPr>
        <p:spPr>
          <a:xfrm>
            <a:off x="3472953" y="1935308"/>
            <a:ext cx="761747" cy="3990836"/>
          </a:xfrm>
          <a:prstGeom prst="rect">
            <a:avLst/>
          </a:prstGeom>
          <a:noFill/>
        </p:spPr>
        <p:txBody>
          <a:bodyPr vert="eaVert" wrap="none" rtlCol="0">
            <a:spAutoFit/>
          </a:bodyPr>
          <a:lstStyle/>
          <a:p>
            <a:pPr fontAlgn="base">
              <a:lnSpc>
                <a:spcPts val="1500"/>
              </a:lnSpc>
              <a:spcBef>
                <a:spcPct val="0"/>
              </a:spcBef>
              <a:spcAft>
                <a:spcPct val="0"/>
              </a:spcAft>
            </a:pPr>
            <a:r>
              <a:rPr lang="ja-JP" altLang="en-US" sz="1700" dirty="0">
                <a:solidFill>
                  <a:prstClr val="black"/>
                </a:solidFill>
                <a:cs typeface="Arial" panose="020B0604020202020204" pitchFamily="34" charset="0"/>
              </a:rPr>
              <a:t>概算要求基準　閣議了解</a:t>
            </a:r>
            <a:endParaRPr lang="en-US" altLang="ja-JP" sz="1700" dirty="0">
              <a:solidFill>
                <a:prstClr val="black"/>
              </a:solidFill>
              <a:cs typeface="Arial" panose="020B0604020202020204" pitchFamily="34" charset="0"/>
            </a:endParaRPr>
          </a:p>
          <a:p>
            <a:pPr fontAlgn="base">
              <a:lnSpc>
                <a:spcPts val="1500"/>
              </a:lnSpc>
              <a:spcBef>
                <a:spcPct val="0"/>
              </a:spcBef>
              <a:spcAft>
                <a:spcPct val="0"/>
              </a:spcAft>
            </a:pPr>
            <a:endParaRPr lang="en-US" altLang="ja-JP" sz="1700" dirty="0">
              <a:solidFill>
                <a:prstClr val="black"/>
              </a:solidFill>
              <a:cs typeface="Arial" panose="020B0604020202020204" pitchFamily="34" charset="0"/>
            </a:endParaRPr>
          </a:p>
          <a:p>
            <a:pPr fontAlgn="base">
              <a:lnSpc>
                <a:spcPts val="1500"/>
              </a:lnSpc>
              <a:spcBef>
                <a:spcPct val="0"/>
              </a:spcBef>
              <a:spcAft>
                <a:spcPct val="0"/>
              </a:spcAft>
            </a:pPr>
            <a:r>
              <a:rPr lang="ja-JP" altLang="en-US" sz="1700" dirty="0">
                <a:solidFill>
                  <a:prstClr val="black"/>
                </a:solidFill>
                <a:cs typeface="Arial" panose="020B0604020202020204" pitchFamily="34" charset="0"/>
              </a:rPr>
              <a:t>高齢化等に伴う増加額（自然増）閣議了解</a:t>
            </a:r>
            <a:endParaRPr lang="en-US" altLang="ja-JP" sz="1700" dirty="0">
              <a:solidFill>
                <a:prstClr val="black"/>
              </a:solidFill>
              <a:cs typeface="Arial" panose="020B0604020202020204" pitchFamily="34" charset="0"/>
            </a:endParaRPr>
          </a:p>
        </p:txBody>
      </p:sp>
      <p:sp>
        <p:nvSpPr>
          <p:cNvPr id="21" name="正方形/長方形 20">
            <a:extLst>
              <a:ext uri="{FF2B5EF4-FFF2-40B4-BE49-F238E27FC236}">
                <a16:creationId xmlns="" xmlns:a16="http://schemas.microsoft.com/office/drawing/2014/main" id="{7E6419BB-DBD6-475C-BA8D-85C78445D283}"/>
              </a:ext>
            </a:extLst>
          </p:cNvPr>
          <p:cNvSpPr/>
          <p:nvPr/>
        </p:nvSpPr>
        <p:spPr>
          <a:xfrm>
            <a:off x="6842068" y="567156"/>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12</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18</a:t>
            </a:r>
            <a:r>
              <a:rPr lang="ja-JP" altLang="en-US" sz="1700" dirty="0">
                <a:solidFill>
                  <a:prstClr val="black"/>
                </a:solidFill>
                <a:cs typeface="Arial" panose="020B0604020202020204" pitchFamily="34" charset="0"/>
              </a:rPr>
              <a:t>日　　　大臣折衝</a:t>
            </a:r>
            <a:endParaRPr lang="en-US" altLang="ja-JP" sz="1700" dirty="0">
              <a:solidFill>
                <a:prstClr val="black"/>
              </a:solidFill>
              <a:cs typeface="Arial" panose="020B0604020202020204" pitchFamily="34" charset="0"/>
            </a:endParaRPr>
          </a:p>
        </p:txBody>
      </p:sp>
      <p:sp>
        <p:nvSpPr>
          <p:cNvPr id="22" name="正方形/長方形 21">
            <a:extLst>
              <a:ext uri="{FF2B5EF4-FFF2-40B4-BE49-F238E27FC236}">
                <a16:creationId xmlns="" xmlns:a16="http://schemas.microsoft.com/office/drawing/2014/main" id="{F0C3767E-7AA1-4AFB-9C8C-934E9345723D}"/>
              </a:ext>
            </a:extLst>
          </p:cNvPr>
          <p:cNvSpPr/>
          <p:nvPr/>
        </p:nvSpPr>
        <p:spPr>
          <a:xfrm>
            <a:off x="7397172" y="567156"/>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fontAlgn="base">
              <a:lnSpc>
                <a:spcPts val="1700"/>
              </a:lnSpc>
              <a:spcBef>
                <a:spcPct val="0"/>
              </a:spcBef>
              <a:spcAft>
                <a:spcPct val="0"/>
              </a:spcAft>
            </a:pPr>
            <a:r>
              <a:rPr lang="en-US" altLang="ja-JP" sz="1700" dirty="0">
                <a:solidFill>
                  <a:prstClr val="black"/>
                </a:solidFill>
                <a:cs typeface="Arial" panose="020B0604020202020204" pitchFamily="34" charset="0"/>
              </a:rPr>
              <a:t> 12</a:t>
            </a:r>
            <a:r>
              <a:rPr lang="ja-JP" altLang="en-US" sz="1700" dirty="0">
                <a:solidFill>
                  <a:prstClr val="black"/>
                </a:solidFill>
                <a:cs typeface="Arial" panose="020B0604020202020204" pitchFamily="34" charset="0"/>
              </a:rPr>
              <a:t>月</a:t>
            </a:r>
            <a:r>
              <a:rPr lang="en-US" altLang="ja-JP" sz="1700" dirty="0">
                <a:solidFill>
                  <a:prstClr val="black"/>
                </a:solidFill>
                <a:cs typeface="Arial" panose="020B0604020202020204" pitchFamily="34" charset="0"/>
              </a:rPr>
              <a:t>22</a:t>
            </a:r>
            <a:r>
              <a:rPr lang="ja-JP" altLang="en-US" sz="1700" dirty="0">
                <a:solidFill>
                  <a:prstClr val="black"/>
                </a:solidFill>
                <a:cs typeface="Arial" panose="020B0604020202020204" pitchFamily="34" charset="0"/>
              </a:rPr>
              <a:t>日　　　政府予算案閣議決定</a:t>
            </a:r>
            <a:endParaRPr lang="en-US" altLang="ja-JP" sz="1700" dirty="0">
              <a:solidFill>
                <a:prstClr val="black"/>
              </a:solidFill>
              <a:cs typeface="Arial" panose="020B0604020202020204" pitchFamily="34" charset="0"/>
            </a:endParaRPr>
          </a:p>
        </p:txBody>
      </p:sp>
      <p:sp>
        <p:nvSpPr>
          <p:cNvPr id="2" name="吹き出し: 上矢印 1">
            <a:extLst>
              <a:ext uri="{FF2B5EF4-FFF2-40B4-BE49-F238E27FC236}">
                <a16:creationId xmlns="" xmlns:a16="http://schemas.microsoft.com/office/drawing/2014/main" id="{7664625E-E2CA-48C0-B1F1-B9991B8E44D0}"/>
              </a:ext>
            </a:extLst>
          </p:cNvPr>
          <p:cNvSpPr/>
          <p:nvPr/>
        </p:nvSpPr>
        <p:spPr>
          <a:xfrm>
            <a:off x="3191483" y="6051684"/>
            <a:ext cx="5217917" cy="695672"/>
          </a:xfrm>
          <a:prstGeom prst="upArrowCallout">
            <a:avLst>
              <a:gd name="adj1" fmla="val 0"/>
              <a:gd name="adj2" fmla="val 13172"/>
              <a:gd name="adj3" fmla="val 48839"/>
              <a:gd name="adj4" fmla="val 64977"/>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altLang="ja-JP" dirty="0">
                <a:solidFill>
                  <a:prstClr val="white"/>
                </a:solidFill>
              </a:rPr>
              <a:t>9</a:t>
            </a:r>
            <a:r>
              <a:rPr lang="ja-JP" altLang="en-US" dirty="0">
                <a:solidFill>
                  <a:prstClr val="white"/>
                </a:solidFill>
              </a:rPr>
              <a:t>月</a:t>
            </a:r>
            <a:r>
              <a:rPr lang="en-US" altLang="ja-JP" dirty="0">
                <a:solidFill>
                  <a:prstClr val="white"/>
                </a:solidFill>
              </a:rPr>
              <a:t>28</a:t>
            </a:r>
            <a:r>
              <a:rPr lang="ja-JP" altLang="en-US" dirty="0">
                <a:solidFill>
                  <a:prstClr val="white"/>
                </a:solidFill>
              </a:rPr>
              <a:t>日衆議院解散、</a:t>
            </a:r>
            <a:r>
              <a:rPr lang="en-US" altLang="ja-JP" dirty="0">
                <a:solidFill>
                  <a:prstClr val="white"/>
                </a:solidFill>
              </a:rPr>
              <a:t>10</a:t>
            </a:r>
            <a:r>
              <a:rPr lang="ja-JP" altLang="en-US" dirty="0">
                <a:solidFill>
                  <a:prstClr val="white"/>
                </a:solidFill>
              </a:rPr>
              <a:t>月</a:t>
            </a:r>
            <a:r>
              <a:rPr lang="en-US" altLang="ja-JP" dirty="0">
                <a:solidFill>
                  <a:prstClr val="white"/>
                </a:solidFill>
              </a:rPr>
              <a:t>22</a:t>
            </a:r>
            <a:r>
              <a:rPr lang="ja-JP" altLang="en-US" dirty="0">
                <a:solidFill>
                  <a:prstClr val="white"/>
                </a:solidFill>
              </a:rPr>
              <a:t>日衆議院議員総選挙</a:t>
            </a:r>
          </a:p>
        </p:txBody>
      </p:sp>
      <p:sp>
        <p:nvSpPr>
          <p:cNvPr id="23"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21</a:t>
            </a:fld>
            <a:endParaRPr lang="ja-JP" altLang="en-US" sz="1600" dirty="0">
              <a:solidFill>
                <a:prstClr val="black"/>
              </a:solidFill>
              <a:latin typeface="Calibri"/>
            </a:endParaRPr>
          </a:p>
        </p:txBody>
      </p:sp>
    </p:spTree>
    <p:extLst>
      <p:ext uri="{BB962C8B-B14F-4D97-AF65-F5344CB8AC3E}">
        <p14:creationId xmlns:p14="http://schemas.microsoft.com/office/powerpoint/2010/main" val="390585377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正方形/長方形 44"/>
          <p:cNvSpPr/>
          <p:nvPr/>
        </p:nvSpPr>
        <p:spPr>
          <a:xfrm>
            <a:off x="8445452" y="2204864"/>
            <a:ext cx="972045" cy="370286"/>
          </a:xfrm>
          <a:prstGeom prst="rect">
            <a:avLst/>
          </a:prstGeom>
          <a:solidFill>
            <a:schemeClr val="accent4">
              <a:lumMod val="20000"/>
              <a:lumOff val="80000"/>
            </a:schemeClr>
          </a:solidFill>
          <a:ln w="22225">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48" name="正方形/長方形 47">
            <a:extLst>
              <a:ext uri="{FF2B5EF4-FFF2-40B4-BE49-F238E27FC236}">
                <a16:creationId xmlns="" xmlns:a16="http://schemas.microsoft.com/office/drawing/2014/main" id="{ED719932-1082-4CEF-88E6-8BE4C4E7C18B}"/>
              </a:ext>
            </a:extLst>
          </p:cNvPr>
          <p:cNvSpPr/>
          <p:nvPr/>
        </p:nvSpPr>
        <p:spPr>
          <a:xfrm>
            <a:off x="1640740" y="2573697"/>
            <a:ext cx="972000" cy="3093897"/>
          </a:xfrm>
          <a:prstGeom prst="rect">
            <a:avLst/>
          </a:prstGeom>
          <a:solidFill>
            <a:schemeClr val="accent6">
              <a:lumMod val="40000"/>
              <a:lumOff val="60000"/>
            </a:schemeClr>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83" name="テキスト ボックス 82"/>
          <p:cNvSpPr txBox="1"/>
          <p:nvPr/>
        </p:nvSpPr>
        <p:spPr>
          <a:xfrm>
            <a:off x="1704514" y="5733266"/>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入院料１</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87" name="正方形/長方形 86">
            <a:extLst>
              <a:ext uri="{FF2B5EF4-FFF2-40B4-BE49-F238E27FC236}">
                <a16:creationId xmlns="" xmlns:a16="http://schemas.microsoft.com/office/drawing/2014/main" id="{ED719932-1082-4CEF-88E6-8BE4C4E7C18B}"/>
              </a:ext>
            </a:extLst>
          </p:cNvPr>
          <p:cNvSpPr/>
          <p:nvPr/>
        </p:nvSpPr>
        <p:spPr>
          <a:xfrm>
            <a:off x="291880" y="3181038"/>
            <a:ext cx="972000" cy="2479720"/>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9" name="直線コネクタ 8"/>
          <p:cNvCxnSpPr/>
          <p:nvPr/>
        </p:nvCxnSpPr>
        <p:spPr>
          <a:xfrm>
            <a:off x="3245517" y="1580245"/>
            <a:ext cx="0" cy="4316772"/>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0" name="右矢印 9"/>
          <p:cNvSpPr/>
          <p:nvPr/>
        </p:nvSpPr>
        <p:spPr>
          <a:xfrm>
            <a:off x="3008786" y="2880067"/>
            <a:ext cx="548767" cy="1216753"/>
          </a:xfrm>
          <a:prstGeom prst="rightArrow">
            <a:avLst>
              <a:gd name="adj1" fmla="val 69394"/>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r>
              <a:rPr lang="ja-JP" altLang="en-US" dirty="0">
                <a:solidFill>
                  <a:prstClr val="white"/>
                </a:solidFill>
                <a:latin typeface="ＭＳ Ｐゴシック" panose="020B0600070205080204" pitchFamily="50" charset="-128"/>
                <a:ea typeface="ＭＳ Ｐゴシック" panose="020B0600070205080204" pitchFamily="50" charset="-128"/>
              </a:rPr>
              <a:t>再編</a:t>
            </a:r>
          </a:p>
        </p:txBody>
      </p:sp>
      <p:sp>
        <p:nvSpPr>
          <p:cNvPr id="47" name="テキスト ボックス 46"/>
          <p:cNvSpPr txBox="1"/>
          <p:nvPr/>
        </p:nvSpPr>
        <p:spPr>
          <a:xfrm>
            <a:off x="272485" y="5733266"/>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入院料２</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2" name="テキスト ボックス 1"/>
          <p:cNvSpPr txBox="1"/>
          <p:nvPr/>
        </p:nvSpPr>
        <p:spPr>
          <a:xfrm>
            <a:off x="1136576" y="836712"/>
            <a:ext cx="1606256" cy="369332"/>
          </a:xfrm>
          <a:prstGeom prst="rect">
            <a:avLst/>
          </a:prstGeom>
          <a:noFill/>
        </p:spPr>
        <p:txBody>
          <a:bodyPr wrap="square" rtlCol="0">
            <a:spAutoFit/>
          </a:bodyPr>
          <a:lstStyle/>
          <a:p>
            <a:r>
              <a:rPr lang="en-US" altLang="ja-JP" dirty="0">
                <a:solidFill>
                  <a:prstClr val="black"/>
                </a:solidFill>
                <a:latin typeface="ＭＳ Ｐゴシック" panose="020B0600070205080204" pitchFamily="50" charset="-128"/>
                <a:ea typeface="ＭＳ Ｐゴシック" panose="020B0600070205080204" pitchFamily="50" charset="-128"/>
              </a:rPr>
              <a:t>【</a:t>
            </a:r>
            <a:r>
              <a:rPr lang="ja-JP" altLang="en-US" dirty="0">
                <a:solidFill>
                  <a:prstClr val="black"/>
                </a:solidFill>
                <a:latin typeface="ＭＳ Ｐゴシック" panose="020B0600070205080204" pitchFamily="50" charset="-128"/>
                <a:ea typeface="ＭＳ Ｐゴシック" panose="020B0600070205080204" pitchFamily="50" charset="-128"/>
              </a:rPr>
              <a:t>現行</a:t>
            </a:r>
            <a:r>
              <a:rPr lang="en-US" altLang="ja-JP" dirty="0">
                <a:solidFill>
                  <a:prstClr val="black"/>
                </a:solidFill>
                <a:latin typeface="ＭＳ Ｐゴシック" panose="020B0600070205080204" pitchFamily="50" charset="-128"/>
                <a:ea typeface="ＭＳ Ｐゴシック" panose="020B0600070205080204" pitchFamily="50" charset="-128"/>
              </a:rPr>
              <a:t>】</a:t>
            </a:r>
            <a:endParaRPr lang="ja-JP" altLang="en-US" dirty="0">
              <a:solidFill>
                <a:prstClr val="black"/>
              </a:solidFill>
              <a:latin typeface="ＭＳ Ｐゴシック" panose="020B0600070205080204" pitchFamily="50" charset="-128"/>
              <a:ea typeface="ＭＳ Ｐゴシック" panose="020B0600070205080204" pitchFamily="50" charset="-128"/>
            </a:endParaRPr>
          </a:p>
        </p:txBody>
      </p:sp>
      <p:sp>
        <p:nvSpPr>
          <p:cNvPr id="57" name="テキスト ボックス 56"/>
          <p:cNvSpPr txBox="1"/>
          <p:nvPr/>
        </p:nvSpPr>
        <p:spPr>
          <a:xfrm>
            <a:off x="4016897" y="710112"/>
            <a:ext cx="5614214" cy="369332"/>
          </a:xfrm>
          <a:prstGeom prst="rect">
            <a:avLst/>
          </a:prstGeom>
          <a:noFill/>
        </p:spPr>
        <p:txBody>
          <a:bodyPr wrap="square" rtlCol="0">
            <a:spAutoFit/>
          </a:bodyPr>
          <a:lstStyle/>
          <a:p>
            <a:r>
              <a:rPr lang="en-US" altLang="ja-JP" dirty="0">
                <a:solidFill>
                  <a:prstClr val="black"/>
                </a:solidFill>
                <a:latin typeface="ＭＳ Ｐゴシック" panose="020B0600070205080204" pitchFamily="50" charset="-128"/>
                <a:ea typeface="ＭＳ Ｐゴシック" panose="020B0600070205080204" pitchFamily="50" charset="-128"/>
              </a:rPr>
              <a:t>【</a:t>
            </a:r>
            <a:r>
              <a:rPr lang="ja-JP" altLang="en-US" dirty="0">
                <a:solidFill>
                  <a:prstClr val="black"/>
                </a:solidFill>
                <a:latin typeface="ＭＳ Ｐゴシック" panose="020B0600070205080204" pitchFamily="50" charset="-128"/>
                <a:ea typeface="ＭＳ Ｐゴシック" panose="020B0600070205080204" pitchFamily="50" charset="-128"/>
              </a:rPr>
              <a:t>平成</a:t>
            </a:r>
            <a:r>
              <a:rPr lang="en-US" altLang="ja-JP" dirty="0">
                <a:solidFill>
                  <a:prstClr val="black"/>
                </a:solidFill>
                <a:latin typeface="ＭＳ Ｐゴシック" panose="020B0600070205080204" pitchFamily="50" charset="-128"/>
                <a:ea typeface="ＭＳ Ｐゴシック" panose="020B0600070205080204" pitchFamily="50" charset="-128"/>
              </a:rPr>
              <a:t>30</a:t>
            </a:r>
            <a:r>
              <a:rPr lang="ja-JP" altLang="en-US" dirty="0">
                <a:solidFill>
                  <a:prstClr val="black"/>
                </a:solidFill>
                <a:latin typeface="ＭＳ Ｐゴシック" panose="020B0600070205080204" pitchFamily="50" charset="-128"/>
                <a:ea typeface="ＭＳ Ｐゴシック" panose="020B0600070205080204" pitchFamily="50" charset="-128"/>
              </a:rPr>
              <a:t>年度改定</a:t>
            </a:r>
            <a:r>
              <a:rPr lang="en-US" altLang="ja-JP" dirty="0">
                <a:solidFill>
                  <a:prstClr val="black"/>
                </a:solidFill>
                <a:latin typeface="ＭＳ Ｐゴシック" panose="020B0600070205080204" pitchFamily="50" charset="-128"/>
                <a:ea typeface="ＭＳ Ｐゴシック" panose="020B0600070205080204" pitchFamily="50" charset="-128"/>
              </a:rPr>
              <a:t>】</a:t>
            </a:r>
            <a:endParaRPr lang="ja-JP" altLang="en-US" dirty="0">
              <a:solidFill>
                <a:prstClr val="black"/>
              </a:solidFill>
              <a:latin typeface="ＭＳ Ｐゴシック" panose="020B0600070205080204" pitchFamily="50" charset="-128"/>
              <a:ea typeface="ＭＳ Ｐゴシック" panose="020B0600070205080204" pitchFamily="50" charset="-128"/>
            </a:endParaRPr>
          </a:p>
        </p:txBody>
      </p:sp>
      <p:sp>
        <p:nvSpPr>
          <p:cNvPr id="58" name="正方形/長方形 57">
            <a:extLst>
              <a:ext uri="{FF2B5EF4-FFF2-40B4-BE49-F238E27FC236}">
                <a16:creationId xmlns="" xmlns:a16="http://schemas.microsoft.com/office/drawing/2014/main" id="{ED719932-1082-4CEF-88E6-8BE4C4E7C18B}"/>
              </a:ext>
            </a:extLst>
          </p:cNvPr>
          <p:cNvSpPr/>
          <p:nvPr/>
        </p:nvSpPr>
        <p:spPr>
          <a:xfrm>
            <a:off x="8457949" y="2604974"/>
            <a:ext cx="972000" cy="664042"/>
          </a:xfrm>
          <a:prstGeom prst="rect">
            <a:avLst/>
          </a:prstGeom>
          <a:solidFill>
            <a:schemeClr val="accent6">
              <a:lumMod val="40000"/>
              <a:lumOff val="60000"/>
            </a:schemeClr>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59" name="正方形/長方形 58">
            <a:extLst>
              <a:ext uri="{FF2B5EF4-FFF2-40B4-BE49-F238E27FC236}">
                <a16:creationId xmlns="" xmlns:a16="http://schemas.microsoft.com/office/drawing/2014/main" id="{ED719932-1082-4CEF-88E6-8BE4C4E7C18B}"/>
              </a:ext>
            </a:extLst>
          </p:cNvPr>
          <p:cNvSpPr/>
          <p:nvPr/>
        </p:nvSpPr>
        <p:spPr>
          <a:xfrm>
            <a:off x="6981227" y="2604985"/>
            <a:ext cx="972000" cy="664043"/>
          </a:xfrm>
          <a:prstGeom prst="rect">
            <a:avLst/>
          </a:prstGeom>
          <a:solidFill>
            <a:schemeClr val="accent6">
              <a:lumMod val="40000"/>
              <a:lumOff val="60000"/>
            </a:schemeClr>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sp>
        <p:nvSpPr>
          <p:cNvPr id="63" name="正方形/長方形 62">
            <a:extLst>
              <a:ext uri="{FF2B5EF4-FFF2-40B4-BE49-F238E27FC236}">
                <a16:creationId xmlns="" xmlns:a16="http://schemas.microsoft.com/office/drawing/2014/main" id="{ED719932-1082-4CEF-88E6-8BE4C4E7C18B}"/>
              </a:ext>
            </a:extLst>
          </p:cNvPr>
          <p:cNvSpPr/>
          <p:nvPr/>
        </p:nvSpPr>
        <p:spPr>
          <a:xfrm>
            <a:off x="5435099" y="3269017"/>
            <a:ext cx="972000" cy="2391743"/>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64" name="正方形/長方形 63">
            <a:extLst>
              <a:ext uri="{FF2B5EF4-FFF2-40B4-BE49-F238E27FC236}">
                <a16:creationId xmlns="" xmlns:a16="http://schemas.microsoft.com/office/drawing/2014/main" id="{ED719932-1082-4CEF-88E6-8BE4C4E7C18B}"/>
              </a:ext>
            </a:extLst>
          </p:cNvPr>
          <p:cNvSpPr/>
          <p:nvPr/>
        </p:nvSpPr>
        <p:spPr>
          <a:xfrm>
            <a:off x="3860879" y="3269023"/>
            <a:ext cx="972000" cy="2409519"/>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65" name="正方形/長方形 64"/>
          <p:cNvSpPr/>
          <p:nvPr/>
        </p:nvSpPr>
        <p:spPr>
          <a:xfrm>
            <a:off x="5421119" y="2880067"/>
            <a:ext cx="972045" cy="370286"/>
          </a:xfrm>
          <a:prstGeom prst="rect">
            <a:avLst/>
          </a:prstGeom>
          <a:solidFill>
            <a:schemeClr val="accent4">
              <a:lumMod val="20000"/>
              <a:lumOff val="80000"/>
            </a:schemeClr>
          </a:solidFill>
          <a:ln w="22225">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66" name="正方形/長方形 65">
            <a:extLst>
              <a:ext uri="{FF2B5EF4-FFF2-40B4-BE49-F238E27FC236}">
                <a16:creationId xmlns="" xmlns:a16="http://schemas.microsoft.com/office/drawing/2014/main" id="{ED719932-1082-4CEF-88E6-8BE4C4E7C18B}"/>
              </a:ext>
            </a:extLst>
          </p:cNvPr>
          <p:cNvSpPr/>
          <p:nvPr/>
        </p:nvSpPr>
        <p:spPr>
          <a:xfrm>
            <a:off x="8457906" y="3269023"/>
            <a:ext cx="995599" cy="2409519"/>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71" name="正方形/長方形 70">
            <a:extLst>
              <a:ext uri="{FF2B5EF4-FFF2-40B4-BE49-F238E27FC236}">
                <a16:creationId xmlns="" xmlns:a16="http://schemas.microsoft.com/office/drawing/2014/main" id="{ED719932-1082-4CEF-88E6-8BE4C4E7C18B}"/>
              </a:ext>
            </a:extLst>
          </p:cNvPr>
          <p:cNvSpPr/>
          <p:nvPr/>
        </p:nvSpPr>
        <p:spPr>
          <a:xfrm>
            <a:off x="6981227" y="3269025"/>
            <a:ext cx="972000" cy="2398573"/>
          </a:xfrm>
          <a:prstGeom prst="rect">
            <a:avLst/>
          </a:prstGeom>
          <a:solidFill>
            <a:schemeClr val="accent6">
              <a:lumMod val="20000"/>
              <a:lumOff val="80000"/>
            </a:schemeClr>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73" name="テキスト ボックス 72"/>
          <p:cNvSpPr txBox="1"/>
          <p:nvPr/>
        </p:nvSpPr>
        <p:spPr>
          <a:xfrm>
            <a:off x="8589410" y="5805276"/>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入院料１</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75" name="テキスト ボックス 74"/>
          <p:cNvSpPr txBox="1"/>
          <p:nvPr/>
        </p:nvSpPr>
        <p:spPr>
          <a:xfrm>
            <a:off x="7093199" y="5805276"/>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入院料２</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78" name="テキスト ボックス 77"/>
          <p:cNvSpPr txBox="1"/>
          <p:nvPr/>
        </p:nvSpPr>
        <p:spPr>
          <a:xfrm>
            <a:off x="5619081" y="5805276"/>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入院料３</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84" name="テキスト ボックス 83"/>
          <p:cNvSpPr txBox="1"/>
          <p:nvPr/>
        </p:nvSpPr>
        <p:spPr>
          <a:xfrm>
            <a:off x="3938894" y="5805276"/>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入院料４</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3" name="テキスト ボックス 2"/>
          <p:cNvSpPr txBox="1"/>
          <p:nvPr/>
        </p:nvSpPr>
        <p:spPr>
          <a:xfrm>
            <a:off x="8229365" y="2708920"/>
            <a:ext cx="1472209" cy="553998"/>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ea typeface="ＭＳ Ｐゴシック" panose="020B0600070205080204" pitchFamily="50" charset="-128"/>
              </a:rPr>
              <a:t>現行１と２の差分</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000" dirty="0">
                <a:solidFill>
                  <a:prstClr val="black"/>
                </a:solidFill>
                <a:latin typeface="ＭＳ Ｐゴシック" panose="020B0600070205080204" pitchFamily="50" charset="-128"/>
                <a:ea typeface="ＭＳ Ｐゴシック" panose="020B0600070205080204" pitchFamily="50" charset="-128"/>
              </a:rPr>
              <a:t>・在宅復帰率</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r>
              <a:rPr lang="ja-JP" altLang="en-US" sz="1000" dirty="0">
                <a:solidFill>
                  <a:prstClr val="black"/>
                </a:solidFill>
                <a:latin typeface="ＭＳ Ｐゴシック" panose="020B0600070205080204" pitchFamily="50" charset="-128"/>
                <a:ea typeface="ＭＳ Ｐゴシック" panose="020B0600070205080204" pitchFamily="50" charset="-128"/>
              </a:rPr>
              <a:t>　　　　・室面積</a:t>
            </a:r>
          </a:p>
        </p:txBody>
      </p:sp>
      <p:sp>
        <p:nvSpPr>
          <p:cNvPr id="86" name="テキスト ボックス 85"/>
          <p:cNvSpPr txBox="1"/>
          <p:nvPr/>
        </p:nvSpPr>
        <p:spPr>
          <a:xfrm>
            <a:off x="8420425" y="2164794"/>
            <a:ext cx="1069081" cy="400110"/>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ea typeface="ＭＳ Ｐゴシック" panose="020B0600070205080204" pitchFamily="50" charset="-128"/>
              </a:rPr>
              <a:t>地域包括ケアに関する実績</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p:txBody>
      </p:sp>
      <p:sp>
        <p:nvSpPr>
          <p:cNvPr id="88" name="テキスト ボックス 87"/>
          <p:cNvSpPr txBox="1"/>
          <p:nvPr/>
        </p:nvSpPr>
        <p:spPr>
          <a:xfrm>
            <a:off x="5425162" y="2852936"/>
            <a:ext cx="1014113" cy="400110"/>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ea typeface="ＭＳ Ｐゴシック" panose="020B0600070205080204" pitchFamily="50" charset="-128"/>
              </a:rPr>
              <a:t>地域包括ケアに関する実績</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p:txBody>
      </p:sp>
      <p:sp>
        <p:nvSpPr>
          <p:cNvPr id="97" name="テキスト ボックス 96"/>
          <p:cNvSpPr txBox="1"/>
          <p:nvPr/>
        </p:nvSpPr>
        <p:spPr>
          <a:xfrm>
            <a:off x="6747199" y="2708920"/>
            <a:ext cx="1472209" cy="553998"/>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ea typeface="ＭＳ Ｐゴシック" panose="020B0600070205080204" pitchFamily="50" charset="-128"/>
              </a:rPr>
              <a:t>現行１と２の差分</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000" dirty="0">
                <a:solidFill>
                  <a:prstClr val="black"/>
                </a:solidFill>
                <a:latin typeface="ＭＳ Ｐゴシック" panose="020B0600070205080204" pitchFamily="50" charset="-128"/>
                <a:ea typeface="ＭＳ Ｐゴシック" panose="020B0600070205080204" pitchFamily="50" charset="-128"/>
              </a:rPr>
              <a:t>・在宅復帰率</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r>
              <a:rPr lang="ja-JP" altLang="en-US" sz="1000" dirty="0">
                <a:solidFill>
                  <a:prstClr val="black"/>
                </a:solidFill>
                <a:latin typeface="ＭＳ Ｐゴシック" panose="020B0600070205080204" pitchFamily="50" charset="-128"/>
                <a:ea typeface="ＭＳ Ｐゴシック" panose="020B0600070205080204" pitchFamily="50" charset="-128"/>
              </a:rPr>
              <a:t>　　　　・室面積</a:t>
            </a:r>
          </a:p>
        </p:txBody>
      </p:sp>
      <p:sp>
        <p:nvSpPr>
          <p:cNvPr id="30" name="テキスト ボックス 29"/>
          <p:cNvSpPr txBox="1"/>
          <p:nvPr/>
        </p:nvSpPr>
        <p:spPr>
          <a:xfrm>
            <a:off x="4374792" y="3917079"/>
            <a:ext cx="4685093" cy="1169551"/>
          </a:xfrm>
          <a:prstGeom prst="rect">
            <a:avLst/>
          </a:prstGeom>
          <a:solidFill>
            <a:srgbClr val="FFFFFF">
              <a:alpha val="69804"/>
            </a:srgbClr>
          </a:solidFill>
          <a:ln>
            <a:solidFill>
              <a:srgbClr val="00B050"/>
            </a:solidFill>
          </a:ln>
        </p:spPr>
        <p:style>
          <a:lnRef idx="2">
            <a:schemeClr val="accent6">
              <a:shade val="50000"/>
            </a:schemeClr>
          </a:lnRef>
          <a:fillRef idx="1">
            <a:schemeClr val="accent6"/>
          </a:fillRef>
          <a:effectRef idx="0">
            <a:schemeClr val="accent6"/>
          </a:effectRef>
          <a:fontRef idx="minor">
            <a:schemeClr val="lt1"/>
          </a:fontRef>
        </p:style>
        <p:txBody>
          <a:bodyPr vert="horz" wrap="square" lIns="0" rIns="0" rtlCol="0">
            <a:spAutoFit/>
          </a:bodyPr>
          <a:lstStyle/>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（基本部分）</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看護職員配置　</a:t>
            </a:r>
            <a:r>
              <a:rPr lang="en-US" altLang="ja-JP" sz="1400" dirty="0">
                <a:solidFill>
                  <a:prstClr val="black"/>
                </a:solidFill>
                <a:latin typeface="ＭＳ Ｐゴシック" panose="020B0600070205080204" pitchFamily="50" charset="-128"/>
                <a:ea typeface="ＭＳ Ｐゴシック" panose="020B0600070205080204" pitchFamily="50" charset="-128"/>
              </a:rPr>
              <a:t>1</a:t>
            </a:r>
            <a:r>
              <a:rPr lang="ja-JP" altLang="en-US" sz="1400" dirty="0">
                <a:solidFill>
                  <a:prstClr val="black"/>
                </a:solidFill>
                <a:latin typeface="ＭＳ Ｐゴシック" panose="020B0600070205080204" pitchFamily="50" charset="-128"/>
                <a:ea typeface="ＭＳ Ｐゴシック" panose="020B0600070205080204" pitchFamily="50" charset="-128"/>
              </a:rPr>
              <a:t>３対１</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重症度、医療・看護必要度</a:t>
            </a:r>
            <a:endParaRPr lang="en-US" altLang="ja-JP" sz="2000" dirty="0">
              <a:solidFill>
                <a:prstClr val="white"/>
              </a:solidFill>
              <a:latin typeface="ＭＳ Ｐゴシック" panose="020B0600070205080204" pitchFamily="50" charset="-128"/>
              <a:ea typeface="ＭＳ Ｐゴシック" panose="020B0600070205080204" pitchFamily="50" charset="-128"/>
            </a:endParaRPr>
          </a:p>
          <a:p>
            <a:pPr algn="ctr"/>
            <a:r>
              <a:rPr lang="ja-JP" altLang="ja-JP" sz="1400" dirty="0">
                <a:solidFill>
                  <a:srgbClr val="000000"/>
                </a:solidFill>
                <a:latin typeface="ＭＳ Ｐゴシック" panose="020B0600070205080204" pitchFamily="50" charset="-128"/>
                <a:ea typeface="ＭＳ Ｐゴシック" panose="020B0600070205080204" pitchFamily="50" charset="-128"/>
              </a:rPr>
              <a:t>在宅復帰に係る職員</a:t>
            </a:r>
            <a:r>
              <a:rPr lang="ja-JP" altLang="en-US" sz="1400" dirty="0">
                <a:solidFill>
                  <a:srgbClr val="000000"/>
                </a:solidFill>
                <a:latin typeface="ＭＳ Ｐゴシック" panose="020B0600070205080204" pitchFamily="50" charset="-128"/>
                <a:ea typeface="ＭＳ Ｐゴシック" panose="020B0600070205080204" pitchFamily="50" charset="-128"/>
              </a:rPr>
              <a:t>の配置</a:t>
            </a:r>
            <a:endParaRPr lang="ja-JP" altLang="ja-JP" sz="2000" dirty="0">
              <a:solidFill>
                <a:prstClr val="white"/>
              </a:solidFill>
              <a:latin typeface="ＭＳ Ｐゴシック" panose="020B0600070205080204" pitchFamily="50" charset="-128"/>
              <a:ea typeface="ＭＳ Ｐゴシック" panose="020B0600070205080204" pitchFamily="50" charset="-128"/>
            </a:endParaRPr>
          </a:p>
          <a:p>
            <a:pPr algn="ctr" fontAlgn="ctr"/>
            <a:r>
              <a:rPr lang="ja-JP" altLang="ja-JP" sz="1400" dirty="0">
                <a:solidFill>
                  <a:srgbClr val="000000"/>
                </a:solidFill>
                <a:latin typeface="ＭＳ Ｐゴシック" panose="020B0600070205080204" pitchFamily="50" charset="-128"/>
                <a:ea typeface="ＭＳ Ｐゴシック" panose="020B0600070205080204" pitchFamily="50" charset="-128"/>
              </a:rPr>
              <a:t>リハビリテーションに係る職員</a:t>
            </a:r>
            <a:r>
              <a:rPr lang="ja-JP" altLang="en-US" sz="1400" dirty="0">
                <a:solidFill>
                  <a:srgbClr val="000000"/>
                </a:solidFill>
                <a:latin typeface="ＭＳ Ｐゴシック" panose="020B0600070205080204" pitchFamily="50" charset="-128"/>
                <a:ea typeface="ＭＳ Ｐゴシック" panose="020B0600070205080204" pitchFamily="50" charset="-128"/>
              </a:rPr>
              <a:t>の配置</a:t>
            </a:r>
            <a:endParaRPr lang="ja-JP" altLang="ja-JP" sz="2000" dirty="0">
              <a:solidFill>
                <a:prstClr val="white"/>
              </a:solidFill>
              <a:latin typeface="ＭＳ Ｐゴシック" panose="020B0600070205080204" pitchFamily="50" charset="-128"/>
              <a:ea typeface="ＭＳ Ｐゴシック" panose="020B0600070205080204" pitchFamily="50" charset="-128"/>
            </a:endParaRPr>
          </a:p>
        </p:txBody>
      </p:sp>
      <p:sp>
        <p:nvSpPr>
          <p:cNvPr id="33" name="テキスト ボックス 32"/>
          <p:cNvSpPr txBox="1"/>
          <p:nvPr/>
        </p:nvSpPr>
        <p:spPr>
          <a:xfrm>
            <a:off x="386106" y="2833202"/>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2058</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34" name="テキスト ボックス 33"/>
          <p:cNvSpPr txBox="1"/>
          <p:nvPr/>
        </p:nvSpPr>
        <p:spPr>
          <a:xfrm>
            <a:off x="1751189" y="2257138"/>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2558</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35" name="テキスト ボックス 34"/>
          <p:cNvSpPr txBox="1"/>
          <p:nvPr/>
        </p:nvSpPr>
        <p:spPr>
          <a:xfrm>
            <a:off x="233484" y="4221099"/>
            <a:ext cx="1086761" cy="276999"/>
          </a:xfrm>
          <a:prstGeom prst="rect">
            <a:avLst/>
          </a:prstGeom>
          <a:no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0" rIns="0" rtlCol="0">
            <a:spAutoFit/>
          </a:bodyPr>
          <a:lstStyle/>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1</a:t>
            </a:r>
            <a:r>
              <a:rPr lang="ja-JP" altLang="en-US" sz="1200" dirty="0">
                <a:solidFill>
                  <a:prstClr val="black"/>
                </a:solidFill>
                <a:latin typeface="ＭＳ Ｐゴシック" panose="020B0600070205080204" pitchFamily="50" charset="-128"/>
                <a:ea typeface="ＭＳ Ｐゴシック" panose="020B0600070205080204" pitchFamily="50" charset="-128"/>
              </a:rPr>
              <a:t>３対１</a:t>
            </a:r>
          </a:p>
        </p:txBody>
      </p:sp>
      <p:sp>
        <p:nvSpPr>
          <p:cNvPr id="36" name="テキスト ボックス 35"/>
          <p:cNvSpPr txBox="1"/>
          <p:nvPr/>
        </p:nvSpPr>
        <p:spPr>
          <a:xfrm>
            <a:off x="1724435" y="3861053"/>
            <a:ext cx="1404797" cy="646331"/>
          </a:xfrm>
          <a:prstGeom prst="rect">
            <a:avLst/>
          </a:prstGeom>
          <a:noFill/>
          <a:ln>
            <a:noFill/>
          </a:ln>
        </p:spPr>
        <p:style>
          <a:lnRef idx="2">
            <a:schemeClr val="accent6">
              <a:shade val="50000"/>
            </a:schemeClr>
          </a:lnRef>
          <a:fillRef idx="1">
            <a:schemeClr val="accent6"/>
          </a:fillRef>
          <a:effectRef idx="0">
            <a:schemeClr val="accent6"/>
          </a:effectRef>
          <a:fontRef idx="minor">
            <a:schemeClr val="lt1"/>
          </a:fontRef>
        </p:style>
        <p:txBody>
          <a:bodyPr vert="horz" wrap="square" lIns="0" rIns="0"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rPr>
              <a:t>1</a:t>
            </a:r>
            <a:r>
              <a:rPr lang="ja-JP" altLang="en-US" sz="1200" dirty="0">
                <a:solidFill>
                  <a:prstClr val="black"/>
                </a:solidFill>
                <a:latin typeface="ＭＳ Ｐゴシック" panose="020B0600070205080204" pitchFamily="50" charset="-128"/>
                <a:ea typeface="ＭＳ Ｐゴシック" panose="020B0600070205080204" pitchFamily="50" charset="-128"/>
              </a:rPr>
              <a:t>３対１</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在宅復帰率</a:t>
            </a:r>
            <a:r>
              <a:rPr lang="en-US" altLang="ja-JP" sz="1200" dirty="0">
                <a:solidFill>
                  <a:prstClr val="black"/>
                </a:solidFill>
                <a:latin typeface="ＭＳ Ｐゴシック" panose="020B0600070205080204" pitchFamily="50" charset="-128"/>
                <a:ea typeface="ＭＳ Ｐゴシック" panose="020B0600070205080204" pitchFamily="50" charset="-128"/>
              </a:rPr>
              <a:t>7</a:t>
            </a:r>
            <a:r>
              <a:rPr lang="ja-JP" altLang="en-US" sz="1200" dirty="0">
                <a:solidFill>
                  <a:prstClr val="black"/>
                </a:solidFill>
                <a:latin typeface="ＭＳ Ｐゴシック" panose="020B0600070205080204" pitchFamily="50" charset="-128"/>
                <a:ea typeface="ＭＳ Ｐゴシック" panose="020B0600070205080204" pitchFamily="50" charset="-128"/>
              </a:rPr>
              <a:t>割</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室面積</a:t>
            </a:r>
            <a:r>
              <a:rPr lang="en-US" altLang="ja-JP" sz="1200" dirty="0">
                <a:solidFill>
                  <a:prstClr val="black"/>
                </a:solidFill>
                <a:latin typeface="ＭＳ Ｐゴシック" panose="020B0600070205080204" pitchFamily="50" charset="-128"/>
                <a:ea typeface="ＭＳ Ｐゴシック" panose="020B0600070205080204" pitchFamily="50" charset="-128"/>
              </a:rPr>
              <a:t>6.4</a:t>
            </a:r>
            <a:r>
              <a:rPr lang="ja-JP" altLang="en-US" sz="1200" dirty="0">
                <a:solidFill>
                  <a:prstClr val="black"/>
                </a:solidFill>
                <a:latin typeface="ＭＳ Ｐゴシック" panose="020B0600070205080204" pitchFamily="50" charset="-128"/>
                <a:ea typeface="ＭＳ Ｐゴシック" panose="020B0600070205080204" pitchFamily="50" charset="-128"/>
              </a:rPr>
              <a:t>㎡</a:t>
            </a:r>
          </a:p>
        </p:txBody>
      </p:sp>
      <p:sp>
        <p:nvSpPr>
          <p:cNvPr id="7" name="テキスト ボックス 6"/>
          <p:cNvSpPr txBox="1"/>
          <p:nvPr/>
        </p:nvSpPr>
        <p:spPr>
          <a:xfrm>
            <a:off x="4209396" y="1083481"/>
            <a:ext cx="4019972" cy="1277273"/>
          </a:xfrm>
          <a:prstGeom prst="rect">
            <a:avLst/>
          </a:prstGeom>
          <a:solidFill>
            <a:schemeClr val="accent4">
              <a:lumMod val="20000"/>
              <a:lumOff val="80000"/>
            </a:schemeClr>
          </a:solidFill>
          <a:ln w="19050">
            <a:solidFill>
              <a:srgbClr val="FFC000"/>
            </a:solidFill>
            <a:prstDash val="sysDash"/>
          </a:ln>
        </p:spPr>
        <p:txBody>
          <a:bodyPr wrap="square" rtlCol="0">
            <a:spAutoFit/>
          </a:bodyPr>
          <a:lstStyle/>
          <a:p>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地域包括ケアに関する実績部分</a:t>
            </a:r>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　（</a:t>
            </a:r>
            <a:r>
              <a:rPr lang="en-US" altLang="ja-JP" sz="1100" dirty="0">
                <a:solidFill>
                  <a:prstClr val="black"/>
                </a:solidFill>
                <a:latin typeface="ＭＳ Ｐゴシック" panose="020B0600070205080204" pitchFamily="50" charset="-128"/>
                <a:ea typeface="ＭＳ Ｐゴシック" panose="020B0600070205080204" pitchFamily="50" charset="-128"/>
              </a:rPr>
              <a:t>200</a:t>
            </a:r>
            <a:r>
              <a:rPr lang="ja-JP" altLang="en-US" sz="1100" dirty="0">
                <a:solidFill>
                  <a:prstClr val="black"/>
                </a:solidFill>
                <a:latin typeface="ＭＳ Ｐゴシック" panose="020B0600070205080204" pitchFamily="50" charset="-128"/>
                <a:ea typeface="ＭＳ Ｐゴシック" panose="020B0600070205080204" pitchFamily="50" charset="-128"/>
              </a:rPr>
              <a:t>床未満の病院に限る。）</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　・自宅等からの入棟患者割合</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　・自宅等からの緊急患者の受入れ</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　・在宅医療等の提供</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　・地域医療機関との連携</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　・介護サービスの提供　</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　・看取りに対する指針</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44" name="直線矢印コネクタ 43"/>
          <p:cNvCxnSpPr/>
          <p:nvPr/>
        </p:nvCxnSpPr>
        <p:spPr>
          <a:xfrm>
            <a:off x="9567960" y="2164804"/>
            <a:ext cx="0" cy="1152717"/>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46" name="直線矢印コネクタ 45"/>
          <p:cNvCxnSpPr/>
          <p:nvPr/>
        </p:nvCxnSpPr>
        <p:spPr>
          <a:xfrm>
            <a:off x="8073347" y="2564904"/>
            <a:ext cx="0" cy="738084"/>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49" name="直線矢印コネクタ 48"/>
          <p:cNvCxnSpPr/>
          <p:nvPr/>
        </p:nvCxnSpPr>
        <p:spPr>
          <a:xfrm>
            <a:off x="6507620" y="2880067"/>
            <a:ext cx="0" cy="422922"/>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201889" y="6071380"/>
            <a:ext cx="3475631" cy="307777"/>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ea typeface="ＭＳ Ｐゴシック" panose="020B0600070205080204" pitchFamily="50" charset="-128"/>
              </a:rPr>
              <a:t>地域包括ケア病棟入院料・入院医療管理料</a:t>
            </a:r>
          </a:p>
        </p:txBody>
      </p:sp>
      <p:sp>
        <p:nvSpPr>
          <p:cNvPr id="51" name="テキスト ボックス 50"/>
          <p:cNvSpPr txBox="1"/>
          <p:nvPr/>
        </p:nvSpPr>
        <p:spPr>
          <a:xfrm>
            <a:off x="4953000" y="6145569"/>
            <a:ext cx="3834704" cy="307777"/>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ea typeface="ＭＳ Ｐゴシック" panose="020B0600070205080204" pitchFamily="50" charset="-128"/>
              </a:rPr>
              <a:t>（新）地域包括ケア病棟入院料・入院医療管理料</a:t>
            </a:r>
          </a:p>
        </p:txBody>
      </p:sp>
      <p:sp>
        <p:nvSpPr>
          <p:cNvPr id="40" name="テキスト ボックス 39"/>
          <p:cNvSpPr txBox="1"/>
          <p:nvPr/>
        </p:nvSpPr>
        <p:spPr>
          <a:xfrm>
            <a:off x="4013706" y="2985602"/>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2038</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41" name="テキスト ボックス 40"/>
          <p:cNvSpPr txBox="1"/>
          <p:nvPr/>
        </p:nvSpPr>
        <p:spPr>
          <a:xfrm>
            <a:off x="5597884" y="2564914"/>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2238</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42" name="テキスト ボックス 41"/>
          <p:cNvSpPr txBox="1"/>
          <p:nvPr/>
        </p:nvSpPr>
        <p:spPr>
          <a:xfrm>
            <a:off x="7182059" y="2348890"/>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2558</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43" name="テキスト ボックス 42"/>
          <p:cNvSpPr txBox="1"/>
          <p:nvPr/>
        </p:nvSpPr>
        <p:spPr>
          <a:xfrm>
            <a:off x="8550211" y="1897087"/>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2738</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50"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地域包括ケア病棟入院料・入院医療管理料の再編・統合のイメージ</a:t>
            </a:r>
          </a:p>
        </p:txBody>
      </p:sp>
      <p:sp>
        <p:nvSpPr>
          <p:cNvPr id="5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210</a:t>
            </a:fld>
            <a:endParaRPr lang="ja-JP" altLang="en-US" sz="1600" dirty="0">
              <a:solidFill>
                <a:prstClr val="black"/>
              </a:solidFill>
              <a:latin typeface="Calibri"/>
              <a:ea typeface="ＭＳ Ｐゴシック"/>
            </a:endParaRPr>
          </a:p>
        </p:txBody>
      </p:sp>
      <p:sp>
        <p:nvSpPr>
          <p:cNvPr id="53" name="テキスト ボックス 52"/>
          <p:cNvSpPr txBox="1"/>
          <p:nvPr/>
        </p:nvSpPr>
        <p:spPr>
          <a:xfrm>
            <a:off x="6047062" y="758863"/>
            <a:ext cx="337043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774</a:t>
            </a:r>
          </a:p>
        </p:txBody>
      </p:sp>
    </p:spTree>
    <p:extLst>
      <p:ext uri="{BB962C8B-B14F-4D97-AF65-F5344CB8AC3E}">
        <p14:creationId xmlns:p14="http://schemas.microsoft.com/office/powerpoint/2010/main" val="20031031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523670"/>
            <a:ext cx="9689654" cy="914188"/>
          </a:xfrm>
          <a:prstGeom prst="rect">
            <a:avLst/>
          </a:prstGeom>
          <a:noFill/>
          <a:ln w="9525">
            <a:noFill/>
            <a:miter lim="800000"/>
            <a:headEnd/>
            <a:tailEnd/>
          </a:ln>
        </p:spPr>
        <p:txBody>
          <a:bodyPr/>
          <a:lstStyle/>
          <a:p>
            <a:pPr marL="177800" indent="-177800">
              <a:buFont typeface="Wingdings" pitchFamily="2" charset="2"/>
              <a:buChar char="Ø"/>
              <a:defRPr/>
            </a:pPr>
            <a:endParaRPr lang="en-US" altLang="ja-JP" sz="100" dirty="0">
              <a:solidFill>
                <a:prstClr val="black"/>
              </a:solidFill>
              <a:latin typeface="ＭＳ Ｐゴシック"/>
            </a:endParaRPr>
          </a:p>
          <a:p>
            <a:pPr marL="177800" indent="-177800">
              <a:buFont typeface="Wingdings" pitchFamily="2" charset="2"/>
              <a:buChar char="Ø"/>
              <a:defRPr/>
            </a:pPr>
            <a:r>
              <a:rPr lang="ja-JP" altLang="en-US" sz="1200" dirty="0">
                <a:solidFill>
                  <a:prstClr val="black"/>
                </a:solidFill>
                <a:latin typeface="ＭＳ Ｐゴシック"/>
              </a:rPr>
              <a:t>　</a:t>
            </a:r>
            <a:r>
              <a:rPr lang="ja-JP" altLang="en-US" sz="1400" dirty="0">
                <a:solidFill>
                  <a:prstClr val="black"/>
                </a:solidFill>
              </a:rPr>
              <a:t>地域包括ケア病棟入院料・入院医療管理料を基本的な評価部分と在宅医療の提供等の診療実績に係る評価部分とを組み合わせた体系に見直すとともに、在宅医療や介護サービスの提供等の地域で求められる多様な役割・機能を果たしている医療機関を評価する</a:t>
            </a:r>
            <a:r>
              <a:rPr lang="ja-JP" altLang="en-US" sz="1400" dirty="0">
                <a:solidFill>
                  <a:prstClr val="black"/>
                </a:solidFill>
                <a:latin typeface="ＭＳ Ｐゴシック"/>
              </a:rPr>
              <a:t>。</a:t>
            </a:r>
            <a:endParaRPr lang="en-US" altLang="ja-JP" sz="1400" dirty="0">
              <a:solidFill>
                <a:prstClr val="black"/>
              </a:solidFill>
              <a:latin typeface="ＭＳ Ｐゴシック"/>
            </a:endParaRPr>
          </a:p>
        </p:txBody>
      </p:sp>
      <p:sp>
        <p:nvSpPr>
          <p:cNvPr id="11" name="Rectangle 2"/>
          <p:cNvSpPr txBox="1">
            <a:spLocks noChangeArrowheads="1"/>
          </p:cNvSpPr>
          <p:nvPr/>
        </p:nvSpPr>
        <p:spPr>
          <a:xfrm>
            <a:off x="175100" y="189560"/>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lang="ja-JP" altLang="en-US" sz="2400" dirty="0">
                <a:solidFill>
                  <a:prstClr val="black"/>
                </a:solidFill>
                <a:latin typeface="ＭＳ Ｐゴシック"/>
              </a:rPr>
              <a:t>地域包括ケア病棟入院料・入院医療管理料１～４の内容</a:t>
            </a:r>
          </a:p>
        </p:txBody>
      </p:sp>
      <p:graphicFrame>
        <p:nvGraphicFramePr>
          <p:cNvPr id="4" name="表 3"/>
          <p:cNvGraphicFramePr>
            <a:graphicFrameLocks noGrp="1"/>
          </p:cNvGraphicFramePr>
          <p:nvPr>
            <p:extLst>
              <p:ext uri="{D42A27DB-BD31-4B8C-83A1-F6EECF244321}">
                <p14:modId xmlns:p14="http://schemas.microsoft.com/office/powerpoint/2010/main" val="2037329169"/>
              </p:ext>
            </p:extLst>
          </p:nvPr>
        </p:nvGraphicFramePr>
        <p:xfrm>
          <a:off x="360482" y="1217538"/>
          <a:ext cx="9351180" cy="4458868"/>
        </p:xfrm>
        <a:graphic>
          <a:graphicData uri="http://schemas.openxmlformats.org/drawingml/2006/table">
            <a:tbl>
              <a:tblPr firstRow="1" bandRow="1">
                <a:noFill/>
                <a:tableStyleId>{E8B1032C-EA38-4F05-BA0D-38AFFFC7BED3}</a:tableStyleId>
              </a:tblPr>
              <a:tblGrid>
                <a:gridCol w="1590756">
                  <a:extLst>
                    <a:ext uri="{9D8B030D-6E8A-4147-A177-3AD203B41FA5}">
                      <a16:colId xmlns="" xmlns:a16="http://schemas.microsoft.com/office/drawing/2014/main" val="20000"/>
                    </a:ext>
                  </a:extLst>
                </a:gridCol>
                <a:gridCol w="970053">
                  <a:extLst>
                    <a:ext uri="{9D8B030D-6E8A-4147-A177-3AD203B41FA5}">
                      <a16:colId xmlns="" xmlns:a16="http://schemas.microsoft.com/office/drawing/2014/main" val="20001"/>
                    </a:ext>
                  </a:extLst>
                </a:gridCol>
                <a:gridCol w="970053">
                  <a:extLst>
                    <a:ext uri="{9D8B030D-6E8A-4147-A177-3AD203B41FA5}">
                      <a16:colId xmlns="" xmlns:a16="http://schemas.microsoft.com/office/drawing/2014/main" val="20002"/>
                    </a:ext>
                  </a:extLst>
                </a:gridCol>
                <a:gridCol w="970053">
                  <a:extLst>
                    <a:ext uri="{9D8B030D-6E8A-4147-A177-3AD203B41FA5}">
                      <a16:colId xmlns="" xmlns:a16="http://schemas.microsoft.com/office/drawing/2014/main" val="20003"/>
                    </a:ext>
                  </a:extLst>
                </a:gridCol>
                <a:gridCol w="970053">
                  <a:extLst>
                    <a:ext uri="{9D8B030D-6E8A-4147-A177-3AD203B41FA5}">
                      <a16:colId xmlns="" xmlns:a16="http://schemas.microsoft.com/office/drawing/2014/main" val="20004"/>
                    </a:ext>
                  </a:extLst>
                </a:gridCol>
                <a:gridCol w="970053">
                  <a:extLst>
                    <a:ext uri="{9D8B030D-6E8A-4147-A177-3AD203B41FA5}">
                      <a16:colId xmlns="" xmlns:a16="http://schemas.microsoft.com/office/drawing/2014/main" val="20005"/>
                    </a:ext>
                  </a:extLst>
                </a:gridCol>
                <a:gridCol w="970053">
                  <a:extLst>
                    <a:ext uri="{9D8B030D-6E8A-4147-A177-3AD203B41FA5}">
                      <a16:colId xmlns="" xmlns:a16="http://schemas.microsoft.com/office/drawing/2014/main" val="20006"/>
                    </a:ext>
                  </a:extLst>
                </a:gridCol>
                <a:gridCol w="970053">
                  <a:extLst>
                    <a:ext uri="{9D8B030D-6E8A-4147-A177-3AD203B41FA5}">
                      <a16:colId xmlns="" xmlns:a16="http://schemas.microsoft.com/office/drawing/2014/main" val="20007"/>
                    </a:ext>
                  </a:extLst>
                </a:gridCol>
                <a:gridCol w="970053">
                  <a:extLst>
                    <a:ext uri="{9D8B030D-6E8A-4147-A177-3AD203B41FA5}">
                      <a16:colId xmlns="" xmlns:a16="http://schemas.microsoft.com/office/drawing/2014/main" val="20008"/>
                    </a:ext>
                  </a:extLst>
                </a:gridCol>
              </a:tblGrid>
              <a:tr h="280764">
                <a:tc>
                  <a:txBody>
                    <a:bodyPr/>
                    <a:lstStyle/>
                    <a:p>
                      <a:pPr algn="ctr"/>
                      <a:endParaRPr kumimoji="1" lang="ja-JP" altLang="en-US" sz="1400" dirty="0">
                        <a:latin typeface="+mn-ea"/>
                        <a:ea typeface="+mn-ea"/>
                      </a:endParaRPr>
                    </a:p>
                  </a:txBody>
                  <a:tcPr marL="54000" marR="54000" marT="36000" marB="36000" anchor="ctr"/>
                </a:tc>
                <a:tc>
                  <a:txBody>
                    <a:bodyPr/>
                    <a:lstStyle/>
                    <a:p>
                      <a:pPr algn="ctr"/>
                      <a:r>
                        <a:rPr kumimoji="1" lang="ja-JP" altLang="en-US" sz="1400" dirty="0">
                          <a:latin typeface="+mn-ea"/>
                          <a:ea typeface="+mn-ea"/>
                        </a:rPr>
                        <a:t>管理料４</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入院料４</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latin typeface="+mn-ea"/>
                          <a:ea typeface="+mn-ea"/>
                        </a:rPr>
                        <a:t>管理料３</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入院料３</a:t>
                      </a:r>
                      <a:endParaRPr kumimoji="1" lang="ja-JP" altLang="en-US" sz="11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管理料２</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入院料２</a:t>
                      </a:r>
                      <a:endParaRPr lang="ja-JP" altLang="en-US" sz="14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管理料１</a:t>
                      </a:r>
                      <a:endParaRPr lang="ja-JP" altLang="en-US" sz="11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入院料１</a:t>
                      </a:r>
                      <a:endParaRPr kumimoji="1" lang="en-US" altLang="ja-JP" sz="1400" dirty="0">
                        <a:solidFill>
                          <a:schemeClr val="tx1"/>
                        </a:solidFill>
                        <a:latin typeface="+mn-ea"/>
                        <a:ea typeface="+mn-ea"/>
                      </a:endParaRPr>
                    </a:p>
                  </a:txBody>
                  <a:tcPr marL="54000" marR="54000" marT="36000" marB="36000" anchor="ctr"/>
                </a:tc>
                <a:extLst>
                  <a:ext uri="{0D108BD9-81ED-4DB2-BD59-A6C34878D82A}">
                    <a16:rowId xmlns="" xmlns:a16="http://schemas.microsoft.com/office/drawing/2014/main" val="10000"/>
                  </a:ext>
                </a:extLst>
              </a:tr>
              <a:tr h="415715">
                <a:tc>
                  <a:txBody>
                    <a:bodyPr/>
                    <a:lstStyle/>
                    <a:p>
                      <a:pPr algn="ctr"/>
                      <a:r>
                        <a:rPr kumimoji="1" lang="ja-JP" altLang="en-US" sz="1200" dirty="0">
                          <a:latin typeface="+mn-ea"/>
                          <a:ea typeface="+mn-ea"/>
                        </a:rPr>
                        <a:t>看護職員</a:t>
                      </a:r>
                    </a:p>
                  </a:txBody>
                  <a:tcPr marL="54000" marR="54000" marT="36000" marB="36000" anchor="ctr"/>
                </a:tc>
                <a:tc gridSpan="8">
                  <a:txBody>
                    <a:bodyPr/>
                    <a:lstStyle/>
                    <a:p>
                      <a:pPr algn="ctr"/>
                      <a:r>
                        <a:rPr kumimoji="1" lang="ja-JP" altLang="en-US" sz="1200" dirty="0">
                          <a:latin typeface="+mn-ea"/>
                          <a:ea typeface="+mn-ea"/>
                        </a:rPr>
                        <a:t>１３対１以上</a:t>
                      </a:r>
                      <a:endParaRPr kumimoji="1" lang="en-US" altLang="ja-JP" sz="1200" dirty="0">
                        <a:latin typeface="+mn-ea"/>
                        <a:ea typeface="+mn-ea"/>
                      </a:endParaRPr>
                    </a:p>
                    <a:p>
                      <a:pPr algn="ctr"/>
                      <a:r>
                        <a:rPr kumimoji="1" lang="ja-JP" altLang="en-US" sz="1100" dirty="0">
                          <a:latin typeface="+mn-ea"/>
                          <a:ea typeface="+mn-ea"/>
                        </a:rPr>
                        <a:t>（７割以上が看護師）</a:t>
                      </a: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250775">
                <a:tc>
                  <a:txBody>
                    <a:bodyPr/>
                    <a:lstStyle/>
                    <a:p>
                      <a:pPr algn="ctr"/>
                      <a:r>
                        <a:rPr kumimoji="1" lang="ja-JP" altLang="en-US" sz="1200" dirty="0">
                          <a:latin typeface="+mn-ea"/>
                          <a:ea typeface="+mn-ea"/>
                        </a:rPr>
                        <a:t>重症患者割合</a:t>
                      </a:r>
                    </a:p>
                  </a:txBody>
                  <a:tcPr marL="54000" marR="54000" marT="36000" marB="36000" anchor="ctr"/>
                </a:tc>
                <a:tc gridSpan="8">
                  <a:txBody>
                    <a:bodyPr/>
                    <a:lstStyle/>
                    <a:p>
                      <a:pPr algn="ctr"/>
                      <a:r>
                        <a:rPr kumimoji="1" lang="ja-JP" altLang="en-US" sz="1200" dirty="0">
                          <a:latin typeface="+mn-ea"/>
                          <a:ea typeface="+mn-ea"/>
                        </a:rPr>
                        <a:t>重症度、医療・看護必要度</a:t>
                      </a:r>
                      <a:r>
                        <a:rPr kumimoji="1" lang="en-US" altLang="ja-JP" sz="1200" dirty="0">
                          <a:latin typeface="+mn-ea"/>
                          <a:ea typeface="+mn-ea"/>
                        </a:rPr>
                        <a:t>Ⅰ</a:t>
                      </a:r>
                      <a:r>
                        <a:rPr kumimoji="1" lang="en-US" altLang="ja-JP" sz="1200" baseline="30000" dirty="0">
                          <a:latin typeface="+mn-ea"/>
                          <a:ea typeface="+mn-ea"/>
                        </a:rPr>
                        <a:t>*</a:t>
                      </a:r>
                      <a:r>
                        <a:rPr kumimoji="1" lang="ja-JP" altLang="en-US" sz="1200" baseline="30000" dirty="0">
                          <a:latin typeface="+mn-ea"/>
                          <a:ea typeface="+mn-ea"/>
                        </a:rPr>
                        <a:t>１</a:t>
                      </a:r>
                      <a:r>
                        <a:rPr kumimoji="1" lang="ja-JP" altLang="en-US" sz="1200" dirty="0">
                          <a:latin typeface="+mn-ea"/>
                          <a:ea typeface="+mn-ea"/>
                        </a:rPr>
                        <a:t>　１０％以上　又は　重症度、医療・看護必要度</a:t>
                      </a:r>
                      <a:r>
                        <a:rPr kumimoji="1" lang="en-US" altLang="ja-JP" sz="1200" dirty="0">
                          <a:latin typeface="+mn-ea"/>
                          <a:ea typeface="+mn-ea"/>
                        </a:rPr>
                        <a:t>Ⅱ</a:t>
                      </a:r>
                      <a:r>
                        <a:rPr kumimoji="1" lang="en-US" altLang="ja-JP" sz="1200" baseline="30000" dirty="0">
                          <a:latin typeface="+mn-ea"/>
                          <a:ea typeface="+mn-ea"/>
                        </a:rPr>
                        <a:t>*</a:t>
                      </a:r>
                      <a:r>
                        <a:rPr kumimoji="1" lang="ja-JP" altLang="en-US" sz="1200" baseline="30000" dirty="0">
                          <a:latin typeface="+mn-ea"/>
                          <a:ea typeface="+mn-ea"/>
                        </a:rPr>
                        <a:t>２</a:t>
                      </a:r>
                      <a:r>
                        <a:rPr kumimoji="1" lang="ja-JP" altLang="en-US" sz="1200" dirty="0">
                          <a:latin typeface="+mn-ea"/>
                          <a:ea typeface="+mn-ea"/>
                        </a:rPr>
                        <a:t>　８％以上</a:t>
                      </a:r>
                      <a:endParaRPr kumimoji="1" lang="en-US" altLang="ja-JP" sz="12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 xmlns:a16="http://schemas.microsoft.com/office/drawing/2014/main" val="10002"/>
                  </a:ext>
                </a:extLst>
              </a:tr>
              <a:tr h="250775">
                <a:tc>
                  <a:txBody>
                    <a:bodyPr/>
                    <a:lstStyle/>
                    <a:p>
                      <a:pPr algn="ctr"/>
                      <a:r>
                        <a:rPr kumimoji="1" lang="ja-JP" altLang="en-US" sz="1200" dirty="0">
                          <a:latin typeface="+mn-ea"/>
                          <a:ea typeface="+mn-ea"/>
                        </a:rPr>
                        <a:t>在宅復帰に係る職員</a:t>
                      </a:r>
                      <a:endParaRPr kumimoji="1" lang="en-US" altLang="ja-JP" sz="1200" dirty="0">
                        <a:latin typeface="+mn-ea"/>
                        <a:ea typeface="+mn-ea"/>
                      </a:endParaRPr>
                    </a:p>
                  </a:txBody>
                  <a:tcPr marL="54000" marR="54000" marT="36000" marB="36000" anchor="ctr"/>
                </a:tc>
                <a:tc gridSpan="8">
                  <a:txBody>
                    <a:bodyPr/>
                    <a:lstStyle/>
                    <a:p>
                      <a:pPr algn="ctr"/>
                      <a:r>
                        <a:rPr kumimoji="1" lang="ja-JP" altLang="en-US" sz="1200" dirty="0">
                          <a:latin typeface="+mn-ea"/>
                          <a:ea typeface="+mn-ea"/>
                        </a:rPr>
                        <a:t>当該保険医療機関内に在宅復帰支援を担当するものを適切に配置</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3"/>
                  </a:ext>
                </a:extLst>
              </a:tr>
              <a:tr h="307228">
                <a:tc>
                  <a:txBody>
                    <a:bodyPr/>
                    <a:lstStyle/>
                    <a:p>
                      <a:pPr algn="ctr"/>
                      <a:r>
                        <a:rPr kumimoji="1" lang="ja-JP" altLang="en-US" sz="1200" dirty="0">
                          <a:latin typeface="+mn-ea"/>
                          <a:ea typeface="+mn-ea"/>
                        </a:rPr>
                        <a:t>リハビリ専門職</a:t>
                      </a:r>
                    </a:p>
                  </a:txBody>
                  <a:tcPr marL="54000" marR="54000" marT="36000" marB="36000" anchor="ctr"/>
                </a:tc>
                <a:tc gridSpan="8">
                  <a:txBody>
                    <a:bodyPr/>
                    <a:lstStyle/>
                    <a:p>
                      <a:pPr algn="ctr"/>
                      <a:r>
                        <a:rPr kumimoji="1" lang="ja-JP" altLang="en-US" sz="1200" dirty="0">
                          <a:latin typeface="+mn-ea"/>
                          <a:ea typeface="+mn-ea"/>
                        </a:rPr>
                        <a:t>病棟又は病室を有する病棟に常勤の理学療法士、作業療法士又は言語聴覚士を１名以上配置</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4"/>
                  </a:ext>
                </a:extLst>
              </a:tr>
              <a:tr h="250775">
                <a:tc>
                  <a:txBody>
                    <a:bodyPr/>
                    <a:lstStyle/>
                    <a:p>
                      <a:pPr algn="ctr"/>
                      <a:r>
                        <a:rPr kumimoji="1" lang="ja-JP" altLang="en-US" sz="1200" dirty="0">
                          <a:latin typeface="+mn-ea"/>
                          <a:ea typeface="+mn-ea"/>
                        </a:rPr>
                        <a:t>在宅復帰率 </a:t>
                      </a:r>
                    </a:p>
                  </a:txBody>
                  <a:tcPr marL="54000" marR="54000" marT="36000" marB="36000" anchor="ctr"/>
                </a:tc>
                <a:tc gridSpan="4">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ja-JP" altLang="en-US" sz="1200" dirty="0">
                          <a:latin typeface="+mn-ea"/>
                          <a:ea typeface="+mn-ea"/>
                        </a:rPr>
                        <a:t>７割以上</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05"/>
                  </a:ext>
                </a:extLst>
              </a:tr>
              <a:tr h="250775">
                <a:tc>
                  <a:txBody>
                    <a:bodyPr/>
                    <a:lstStyle/>
                    <a:p>
                      <a:pPr algn="ctr"/>
                      <a:r>
                        <a:rPr kumimoji="1" lang="ja-JP" altLang="en-US" sz="1200" dirty="0">
                          <a:latin typeface="+mn-ea"/>
                          <a:ea typeface="+mn-ea"/>
                        </a:rPr>
                        <a:t>室面積</a:t>
                      </a:r>
                      <a:endParaRPr kumimoji="1" lang="en-US" altLang="ja-JP" sz="1200" dirty="0">
                        <a:latin typeface="+mn-ea"/>
                        <a:ea typeface="+mn-ea"/>
                      </a:endParaRPr>
                    </a:p>
                  </a:txBody>
                  <a:tcPr marL="54000" marR="54000" marT="36000" marB="36000" anchor="ctr"/>
                </a:tc>
                <a:tc gridSpan="4">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en-US" altLang="ja-JP" sz="1200" dirty="0">
                          <a:latin typeface="+mn-ea"/>
                          <a:ea typeface="+mn-ea"/>
                        </a:rPr>
                        <a:t>6.4</a:t>
                      </a:r>
                      <a:r>
                        <a:rPr kumimoji="1" lang="ja-JP" altLang="en-US" sz="1200" dirty="0">
                          <a:latin typeface="+mn-ea"/>
                          <a:ea typeface="+mn-ea"/>
                        </a:rPr>
                        <a:t>㎡以上</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06"/>
                  </a:ext>
                </a:extLst>
              </a:tr>
              <a:tr h="520677">
                <a:tc>
                  <a:txBody>
                    <a:bodyPr/>
                    <a:lstStyle/>
                    <a:p>
                      <a:pPr algn="ctr"/>
                      <a:r>
                        <a:rPr kumimoji="1" lang="ja-JP" altLang="en-US" sz="1200" dirty="0">
                          <a:latin typeface="+mn-ea"/>
                          <a:ea typeface="+mn-ea"/>
                        </a:rPr>
                        <a:t>自宅等から入棟した</a:t>
                      </a:r>
                      <a:endParaRPr kumimoji="1" lang="en-US" altLang="ja-JP" sz="1200" dirty="0">
                        <a:latin typeface="+mn-ea"/>
                        <a:ea typeface="+mn-ea"/>
                      </a:endParaRPr>
                    </a:p>
                    <a:p>
                      <a:pPr algn="ctr"/>
                      <a:r>
                        <a:rPr kumimoji="1" lang="ja-JP" altLang="en-US" sz="1200" dirty="0">
                          <a:latin typeface="+mn-ea"/>
                          <a:ea typeface="+mn-ea"/>
                        </a:rPr>
                        <a:t>患者割合</a:t>
                      </a: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a:txBody>
                    <a:bodyPr/>
                    <a:lstStyle/>
                    <a:p>
                      <a:pPr algn="ctr"/>
                      <a:r>
                        <a:rPr kumimoji="1" lang="ja-JP" altLang="en-US" sz="1200" dirty="0">
                          <a:latin typeface="+mn-ea"/>
                          <a:ea typeface="+mn-ea"/>
                        </a:rPr>
                        <a:t>１割以上</a:t>
                      </a:r>
                      <a:endParaRPr kumimoji="1" lang="en-US" altLang="ja-JP" sz="1200" dirty="0">
                        <a:latin typeface="+mn-ea"/>
                        <a:ea typeface="+mn-ea"/>
                      </a:endParaRPr>
                    </a:p>
                    <a:p>
                      <a:pPr algn="ctr"/>
                      <a:r>
                        <a:rPr kumimoji="1" lang="ja-JP" altLang="en-US" sz="900" dirty="0">
                          <a:latin typeface="+mn-ea"/>
                          <a:ea typeface="+mn-ea"/>
                        </a:rPr>
                        <a:t>（</a:t>
                      </a:r>
                      <a:r>
                        <a:rPr kumimoji="1" lang="en-US" altLang="ja-JP" sz="900" dirty="0">
                          <a:latin typeface="+mn-ea"/>
                          <a:ea typeface="+mn-ea"/>
                        </a:rPr>
                        <a:t>10</a:t>
                      </a:r>
                      <a:r>
                        <a:rPr kumimoji="1" lang="ja-JP" altLang="en-US" sz="900" dirty="0">
                          <a:latin typeface="+mn-ea"/>
                          <a:ea typeface="+mn-ea"/>
                        </a:rPr>
                        <a:t>床未満は</a:t>
                      </a:r>
                      <a:endParaRPr kumimoji="1" lang="en-US" altLang="ja-JP" sz="900" dirty="0">
                        <a:latin typeface="+mn-ea"/>
                        <a:ea typeface="+mn-ea"/>
                      </a:endParaRPr>
                    </a:p>
                    <a:p>
                      <a:pPr algn="ctr"/>
                      <a:r>
                        <a:rPr kumimoji="1" lang="ja-JP" altLang="en-US" sz="900" dirty="0">
                          <a:latin typeface="+mn-ea"/>
                          <a:ea typeface="+mn-ea"/>
                        </a:rPr>
                        <a:t>３月で３人以上）</a:t>
                      </a:r>
                    </a:p>
                  </a:txBody>
                  <a:tcPr marL="54000" marR="54000" marT="36000" marB="36000" anchor="ctr"/>
                </a:tc>
                <a:tc>
                  <a:txBody>
                    <a:bodyPr/>
                    <a:lstStyle/>
                    <a:p>
                      <a:pPr algn="ctr"/>
                      <a:r>
                        <a:rPr kumimoji="1" lang="ja-JP" altLang="en-US" sz="1200" dirty="0">
                          <a:latin typeface="+mn-ea"/>
                          <a:ea typeface="+mn-ea"/>
                        </a:rPr>
                        <a:t>１割以上</a:t>
                      </a: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a:txBody>
                    <a:bodyPr/>
                    <a:lstStyle/>
                    <a:p>
                      <a:pPr algn="ctr"/>
                      <a:r>
                        <a:rPr kumimoji="1" lang="ja-JP" altLang="en-US" sz="1200" dirty="0">
                          <a:latin typeface="+mn-ea"/>
                          <a:ea typeface="+mn-ea"/>
                        </a:rPr>
                        <a:t>１割以上</a:t>
                      </a:r>
                      <a:endParaRPr kumimoji="1" lang="en-US" altLang="ja-JP" sz="1200" dirty="0">
                        <a:latin typeface="+mn-ea"/>
                        <a:ea typeface="+mn-ea"/>
                      </a:endParaRPr>
                    </a:p>
                    <a:p>
                      <a:pPr algn="ctr"/>
                      <a:r>
                        <a:rPr kumimoji="1" lang="ja-JP" altLang="en-US" sz="900" dirty="0">
                          <a:latin typeface="+mn-ea"/>
                          <a:ea typeface="+mn-ea"/>
                        </a:rPr>
                        <a:t>（</a:t>
                      </a:r>
                      <a:r>
                        <a:rPr kumimoji="1" lang="en-US" altLang="ja-JP" sz="900" dirty="0">
                          <a:latin typeface="+mn-ea"/>
                          <a:ea typeface="+mn-ea"/>
                        </a:rPr>
                        <a:t>10</a:t>
                      </a:r>
                      <a:r>
                        <a:rPr kumimoji="1" lang="ja-JP" altLang="en-US" sz="900" dirty="0">
                          <a:latin typeface="+mn-ea"/>
                          <a:ea typeface="+mn-ea"/>
                        </a:rPr>
                        <a:t>床未満は</a:t>
                      </a:r>
                      <a:endParaRPr kumimoji="1" lang="en-US" altLang="ja-JP" sz="900" dirty="0">
                        <a:latin typeface="+mn-ea"/>
                        <a:ea typeface="+mn-ea"/>
                      </a:endParaRPr>
                    </a:p>
                    <a:p>
                      <a:pPr algn="ctr"/>
                      <a:r>
                        <a:rPr kumimoji="1" lang="ja-JP" altLang="en-US" sz="900" dirty="0">
                          <a:latin typeface="+mn-ea"/>
                          <a:ea typeface="+mn-ea"/>
                        </a:rPr>
                        <a:t>３月で３人以上）</a:t>
                      </a:r>
                    </a:p>
                  </a:txBody>
                  <a:tcPr marL="54000" marR="54000" marT="36000" marB="36000" anchor="ctr"/>
                </a:tc>
                <a:tc>
                  <a:txBody>
                    <a:bodyPr/>
                    <a:lstStyle/>
                    <a:p>
                      <a:pPr algn="ctr"/>
                      <a:r>
                        <a:rPr kumimoji="1" lang="ja-JP" altLang="en-US" sz="1200" dirty="0">
                          <a:latin typeface="+mn-ea"/>
                          <a:ea typeface="+mn-ea"/>
                        </a:rPr>
                        <a:t>１割以上</a:t>
                      </a:r>
                    </a:p>
                  </a:txBody>
                  <a:tcPr marL="54000" marR="54000" marT="36000" marB="36000" anchor="ctr"/>
                </a:tc>
                <a:extLst>
                  <a:ext uri="{0D108BD9-81ED-4DB2-BD59-A6C34878D82A}">
                    <a16:rowId xmlns="" xmlns:a16="http://schemas.microsoft.com/office/drawing/2014/main" val="10007"/>
                  </a:ext>
                </a:extLst>
              </a:tr>
              <a:tr h="430709">
                <a:tc>
                  <a:txBody>
                    <a:bodyPr/>
                    <a:lstStyle/>
                    <a:p>
                      <a:pPr algn="ctr"/>
                      <a:r>
                        <a:rPr kumimoji="1" lang="ja-JP" altLang="en-US" sz="1200" dirty="0">
                          <a:latin typeface="+mn-ea"/>
                          <a:ea typeface="+mn-ea"/>
                        </a:rPr>
                        <a:t>自宅等からの</a:t>
                      </a:r>
                      <a:endParaRPr kumimoji="1" lang="en-US" altLang="ja-JP" sz="1200" dirty="0">
                        <a:latin typeface="+mn-ea"/>
                        <a:ea typeface="+mn-ea"/>
                      </a:endParaRPr>
                    </a:p>
                    <a:p>
                      <a:pPr algn="ctr"/>
                      <a:r>
                        <a:rPr kumimoji="1" lang="ja-JP" altLang="en-US" sz="1200" dirty="0">
                          <a:latin typeface="+mn-ea"/>
                          <a:ea typeface="+mn-ea"/>
                        </a:rPr>
                        <a:t>緊急患者の受入</a:t>
                      </a:r>
                      <a:endParaRPr kumimoji="1" lang="en-US" altLang="ja-JP" sz="1200" dirty="0">
                        <a:latin typeface="+mn-ea"/>
                        <a:ea typeface="+mn-ea"/>
                      </a:endParaRP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200" dirty="0">
                          <a:latin typeface="+mn-ea"/>
                          <a:ea typeface="+mn-ea"/>
                        </a:rPr>
                        <a:t>３月で３人以上</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200" dirty="0">
                          <a:latin typeface="+mn-ea"/>
                          <a:ea typeface="+mn-ea"/>
                        </a:rPr>
                        <a:t>－</a:t>
                      </a: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200" dirty="0">
                          <a:latin typeface="+mn-ea"/>
                          <a:ea typeface="+mn-ea"/>
                        </a:rPr>
                        <a:t>３月で３人以上</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8"/>
                  </a:ext>
                </a:extLst>
              </a:tr>
              <a:tr h="250775">
                <a:tc>
                  <a:txBody>
                    <a:bodyPr/>
                    <a:lstStyle/>
                    <a:p>
                      <a:pPr algn="ctr"/>
                      <a:r>
                        <a:rPr kumimoji="1" lang="ja-JP" altLang="en-US" sz="1200" dirty="0">
                          <a:latin typeface="+mn-ea"/>
                          <a:ea typeface="+mn-ea"/>
                        </a:rPr>
                        <a:t>在宅医療等の提供</a:t>
                      </a:r>
                      <a:r>
                        <a:rPr kumimoji="1" lang="en-US" altLang="ja-JP" sz="1100" dirty="0">
                          <a:latin typeface="+mn-ea"/>
                          <a:ea typeface="+mn-ea"/>
                        </a:rPr>
                        <a:t>(</a:t>
                      </a:r>
                      <a:r>
                        <a:rPr kumimoji="1" lang="ja-JP" altLang="en-US" sz="1100" dirty="0">
                          <a:latin typeface="+mn-ea"/>
                          <a:ea typeface="+mn-ea"/>
                        </a:rPr>
                        <a:t>*３</a:t>
                      </a:r>
                      <a:r>
                        <a:rPr kumimoji="1" lang="en-US" altLang="ja-JP" sz="1100" dirty="0">
                          <a:latin typeface="+mn-ea"/>
                          <a:ea typeface="+mn-ea"/>
                        </a:rPr>
                        <a:t>)</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200" dirty="0">
                          <a:latin typeface="+mn-ea"/>
                          <a:ea typeface="+mn-ea"/>
                        </a:rPr>
                        <a:t>－</a:t>
                      </a:r>
                    </a:p>
                  </a:txBody>
                  <a:tcPr marL="54000" marR="54000" marT="36000" marB="36000" anchor="ctr"/>
                </a:tc>
                <a:tc hMerge="1">
                  <a:txBody>
                    <a:bodyPr/>
                    <a:lstStyle/>
                    <a:p>
                      <a:endParaRPr kumimoji="1" lang="ja-JP" altLang="en-US"/>
                    </a:p>
                  </a:txBody>
                  <a:tcP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9"/>
                  </a:ext>
                </a:extLst>
              </a:tr>
              <a:tr h="250775">
                <a:tc>
                  <a:txBody>
                    <a:bodyPr/>
                    <a:lstStyle/>
                    <a:p>
                      <a:pPr algn="ctr"/>
                      <a:r>
                        <a:rPr kumimoji="1" lang="ja-JP" altLang="en-US" sz="1200" dirty="0">
                          <a:latin typeface="+mn-ea"/>
                          <a:ea typeface="+mn-ea"/>
                        </a:rPr>
                        <a:t>看取りに対する指針</a:t>
                      </a: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endParaRPr kumimoji="1" lang="ja-JP" altLang="en-US"/>
                    </a:p>
                  </a:txBody>
                  <a:tcP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tc>
                <a:extLst>
                  <a:ext uri="{0D108BD9-81ED-4DB2-BD59-A6C34878D82A}">
                    <a16:rowId xmlns="" xmlns:a16="http://schemas.microsoft.com/office/drawing/2014/main" val="10010"/>
                  </a:ext>
                </a:extLst>
              </a:tr>
              <a:tr h="250775">
                <a:tc>
                  <a:txBody>
                    <a:bodyPr/>
                    <a:lstStyle/>
                    <a:p>
                      <a:pPr algn="ctr"/>
                      <a:r>
                        <a:rPr kumimoji="1" lang="ja-JP" altLang="en-US" sz="1200" dirty="0">
                          <a:latin typeface="+mn-ea"/>
                          <a:ea typeface="+mn-ea"/>
                        </a:rPr>
                        <a:t>届出単位</a:t>
                      </a:r>
                    </a:p>
                  </a:txBody>
                  <a:tcPr marL="54000" marR="54000" marT="36000" marB="36000" anchor="ctr"/>
                </a:tc>
                <a:tc>
                  <a:txBody>
                    <a:bodyPr/>
                    <a:lstStyle/>
                    <a:p>
                      <a:pPr algn="ctr"/>
                      <a:r>
                        <a:rPr kumimoji="1" lang="ja-JP" altLang="en-US" sz="1100" u="none" dirty="0">
                          <a:latin typeface="+mn-ea"/>
                          <a:ea typeface="+mn-ea"/>
                        </a:rPr>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latin typeface="+mn-ea"/>
                          <a:ea typeface="+mn-ea"/>
                        </a:rPr>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latin typeface="+mn-ea"/>
                          <a:ea typeface="+mn-ea"/>
                        </a:rPr>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latin typeface="+mn-ea"/>
                          <a:ea typeface="+mn-ea"/>
                        </a:rPr>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latin typeface="+mn-ea"/>
                          <a:ea typeface="+mn-ea"/>
                        </a:rPr>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latin typeface="+mn-ea"/>
                          <a:ea typeface="+mn-ea"/>
                        </a:rPr>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lang="ja-JP" altLang="en-US" sz="1100" u="none" dirty="0">
                          <a:latin typeface="+mn-ea"/>
                          <a:ea typeface="+mn-ea"/>
                        </a:rPr>
                        <a:t>病室</a:t>
                      </a:r>
                      <a:endParaRPr lang="ja-JP" altLang="en-US" sz="1100" b="0" u="none" dirty="0">
                        <a:solidFill>
                          <a:schemeClr val="tx1"/>
                        </a:solidFill>
                        <a:latin typeface="+mn-ea"/>
                        <a:ea typeface="+mn-ea"/>
                      </a:endParaRPr>
                    </a:p>
                  </a:txBody>
                  <a:tcPr marL="54000" marR="54000" marT="36000" marB="36000" anchor="ctr"/>
                </a:tc>
                <a:tc>
                  <a:txBody>
                    <a:bodyPr/>
                    <a:lstStyle/>
                    <a:p>
                      <a:pPr algn="ctr"/>
                      <a:r>
                        <a:rPr lang="ja-JP" altLang="en-US" sz="1100" u="none" dirty="0">
                          <a:latin typeface="+mn-ea"/>
                          <a:ea typeface="+mn-ea"/>
                        </a:rPr>
                        <a:t>病棟</a:t>
                      </a:r>
                      <a:endParaRPr lang="ja-JP" altLang="en-US" sz="1100" b="0" u="none" dirty="0">
                        <a:solidFill>
                          <a:schemeClr val="tx1"/>
                        </a:solidFill>
                        <a:latin typeface="+mn-ea"/>
                        <a:ea typeface="+mn-ea"/>
                      </a:endParaRPr>
                    </a:p>
                  </a:txBody>
                  <a:tcPr marL="54000" marR="54000" marT="36000" marB="36000" anchor="ctr"/>
                </a:tc>
                <a:extLst>
                  <a:ext uri="{0D108BD9-81ED-4DB2-BD59-A6C34878D82A}">
                    <a16:rowId xmlns="" xmlns:a16="http://schemas.microsoft.com/office/drawing/2014/main" val="10011"/>
                  </a:ext>
                </a:extLst>
              </a:tr>
              <a:tr h="250775">
                <a:tc>
                  <a:txBody>
                    <a:bodyPr/>
                    <a:lstStyle/>
                    <a:p>
                      <a:pPr algn="ctr"/>
                      <a:r>
                        <a:rPr kumimoji="1" lang="ja-JP" altLang="en-US" sz="1200" dirty="0">
                          <a:latin typeface="+mn-ea"/>
                          <a:ea typeface="+mn-ea"/>
                        </a:rPr>
                        <a:t>許可病床数</a:t>
                      </a:r>
                      <a:r>
                        <a:rPr kumimoji="1" lang="en-US" altLang="ja-JP" sz="1200" dirty="0">
                          <a:latin typeface="+mn-ea"/>
                          <a:ea typeface="+mn-ea"/>
                        </a:rPr>
                        <a:t>200</a:t>
                      </a:r>
                      <a:r>
                        <a:rPr kumimoji="1" lang="ja-JP" altLang="en-US" sz="1200" dirty="0">
                          <a:latin typeface="+mn-ea"/>
                          <a:ea typeface="+mn-ea"/>
                        </a:rPr>
                        <a:t>床未満のみが対象</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lang="ja-JP" altLang="en-US" sz="1100" dirty="0">
                          <a:latin typeface="+mn-ea"/>
                          <a:ea typeface="+mn-ea"/>
                        </a:rPr>
                        <a:t>－</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extLst>
                  <a:ext uri="{0D108BD9-81ED-4DB2-BD59-A6C34878D82A}">
                    <a16:rowId xmlns="" xmlns:a16="http://schemas.microsoft.com/office/drawing/2014/main" val="10012"/>
                  </a:ext>
                </a:extLst>
              </a:tr>
              <a:tr h="223277">
                <a:tc>
                  <a:txBody>
                    <a:bodyPr/>
                    <a:lstStyle/>
                    <a:p>
                      <a:pPr algn="ctr"/>
                      <a:r>
                        <a:rPr kumimoji="1" lang="ja-JP" altLang="en-US" sz="1200" dirty="0">
                          <a:latin typeface="+mn-ea"/>
                          <a:ea typeface="+mn-ea"/>
                        </a:rPr>
                        <a:t>点数</a:t>
                      </a:r>
                      <a:r>
                        <a:rPr kumimoji="1" lang="ja-JP" altLang="en-US" sz="1050" dirty="0">
                          <a:latin typeface="+mn-ea"/>
                          <a:ea typeface="+mn-ea"/>
                        </a:rPr>
                        <a:t>（生活療養）</a:t>
                      </a:r>
                      <a:endParaRPr kumimoji="1" lang="en-US" altLang="ja-JP" sz="105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200" dirty="0">
                          <a:latin typeface="+mn-ea"/>
                          <a:ea typeface="+mn-ea"/>
                        </a:rPr>
                        <a:t>2,038</a:t>
                      </a:r>
                      <a:r>
                        <a:rPr kumimoji="1" lang="ja-JP" altLang="en-US" sz="1200" dirty="0">
                          <a:latin typeface="+mn-ea"/>
                          <a:ea typeface="+mn-ea"/>
                        </a:rPr>
                        <a:t>点（</a:t>
                      </a:r>
                      <a:r>
                        <a:rPr kumimoji="1" lang="en-US" altLang="ja-JP" sz="1200" dirty="0">
                          <a:latin typeface="+mn-ea"/>
                          <a:ea typeface="+mn-ea"/>
                        </a:rPr>
                        <a:t>2,024</a:t>
                      </a:r>
                      <a:r>
                        <a:rPr kumimoji="1" lang="ja-JP" altLang="en-US" sz="1200" dirty="0">
                          <a:latin typeface="+mn-ea"/>
                          <a:ea typeface="+mn-ea"/>
                        </a:rPr>
                        <a:t>点）</a:t>
                      </a:r>
                    </a:p>
                  </a:txBody>
                  <a:tcPr marL="54000" marR="54000" marT="36000" marB="36000" anchor="ctr">
                    <a:solidFill>
                      <a:srgbClr val="FFD966"/>
                    </a:solidFill>
                  </a:tcP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200" dirty="0">
                          <a:latin typeface="+mn-ea"/>
                          <a:ea typeface="+mn-ea"/>
                        </a:rPr>
                        <a:t>2,238</a:t>
                      </a:r>
                      <a:r>
                        <a:rPr kumimoji="1" lang="ja-JP" altLang="en-US" sz="1200" dirty="0">
                          <a:latin typeface="+mn-ea"/>
                          <a:ea typeface="+mn-ea"/>
                        </a:rPr>
                        <a:t>点（</a:t>
                      </a:r>
                      <a:r>
                        <a:rPr kumimoji="1" lang="en-US" altLang="ja-JP" sz="1200" dirty="0">
                          <a:latin typeface="+mn-ea"/>
                          <a:ea typeface="+mn-ea"/>
                        </a:rPr>
                        <a:t>2,224</a:t>
                      </a:r>
                      <a:r>
                        <a:rPr kumimoji="1" lang="ja-JP" altLang="en-US" sz="1200" dirty="0">
                          <a:latin typeface="+mn-ea"/>
                          <a:ea typeface="+mn-ea"/>
                        </a:rPr>
                        <a:t>点）</a:t>
                      </a:r>
                    </a:p>
                  </a:txBody>
                  <a:tcPr marL="54000" marR="54000" marT="36000" marB="36000" anchor="ctr">
                    <a:solidFill>
                      <a:srgbClr val="FFD966"/>
                    </a:solidFill>
                  </a:tcP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200" dirty="0">
                          <a:latin typeface="+mn-ea"/>
                          <a:ea typeface="+mn-ea"/>
                        </a:rPr>
                        <a:t>2,558</a:t>
                      </a:r>
                      <a:r>
                        <a:rPr kumimoji="1" lang="ja-JP" altLang="en-US" sz="1200" dirty="0">
                          <a:latin typeface="+mn-ea"/>
                          <a:ea typeface="+mn-ea"/>
                        </a:rPr>
                        <a:t>点（</a:t>
                      </a:r>
                      <a:r>
                        <a:rPr kumimoji="1" lang="en-US" altLang="ja-JP" sz="1200" dirty="0">
                          <a:latin typeface="+mn-ea"/>
                          <a:ea typeface="+mn-ea"/>
                        </a:rPr>
                        <a:t>2,544</a:t>
                      </a:r>
                      <a:r>
                        <a:rPr kumimoji="1" lang="ja-JP" altLang="en-US" sz="1200" dirty="0">
                          <a:latin typeface="+mn-ea"/>
                          <a:ea typeface="+mn-ea"/>
                        </a:rPr>
                        <a:t>点）</a:t>
                      </a:r>
                    </a:p>
                  </a:txBody>
                  <a:tcPr marL="54000" marR="54000" marT="36000" marB="36000" anchor="ctr">
                    <a:solidFill>
                      <a:schemeClr val="accent4">
                        <a:lumMod val="60000"/>
                        <a:lumOff val="40000"/>
                      </a:schemeClr>
                    </a:solidFill>
                  </a:tcPr>
                </a:tc>
                <a:tc hMerge="1">
                  <a:txBody>
                    <a:bodyPr/>
                    <a:lstStyle/>
                    <a:p>
                      <a:pPr algn="ctr"/>
                      <a:endParaRPr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200" dirty="0">
                          <a:latin typeface="+mn-ea"/>
                          <a:ea typeface="+mn-ea"/>
                        </a:rPr>
                        <a:t>2,738</a:t>
                      </a:r>
                      <a:r>
                        <a:rPr kumimoji="1" lang="ja-JP" altLang="en-US" sz="1200" dirty="0">
                          <a:latin typeface="+mn-ea"/>
                          <a:ea typeface="+mn-ea"/>
                        </a:rPr>
                        <a:t>点（</a:t>
                      </a:r>
                      <a:r>
                        <a:rPr kumimoji="1" lang="en-US" altLang="ja-JP" sz="1200" dirty="0">
                          <a:latin typeface="+mn-ea"/>
                          <a:ea typeface="+mn-ea"/>
                        </a:rPr>
                        <a:t>2,724</a:t>
                      </a:r>
                      <a:r>
                        <a:rPr kumimoji="1" lang="ja-JP" altLang="en-US" sz="1200" dirty="0">
                          <a:latin typeface="+mn-ea"/>
                          <a:ea typeface="+mn-ea"/>
                        </a:rPr>
                        <a:t>点）</a:t>
                      </a:r>
                    </a:p>
                  </a:txBody>
                  <a:tcPr marL="54000" marR="54000" marT="36000" marB="36000" anchor="ctr">
                    <a:solidFill>
                      <a:schemeClr val="accent4">
                        <a:lumMod val="60000"/>
                        <a:lumOff val="40000"/>
                      </a:schemeClr>
                    </a:solidFill>
                  </a:tcP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extLst>
                  <a:ext uri="{0D108BD9-81ED-4DB2-BD59-A6C34878D82A}">
                    <a16:rowId xmlns="" xmlns:a16="http://schemas.microsoft.com/office/drawing/2014/main" val="10013"/>
                  </a:ext>
                </a:extLst>
              </a:tr>
            </a:tbl>
          </a:graphicData>
        </a:graphic>
      </p:graphicFrame>
      <p:sp>
        <p:nvSpPr>
          <p:cNvPr id="12" name="テキスト ボックス 11"/>
          <p:cNvSpPr txBox="1"/>
          <p:nvPr/>
        </p:nvSpPr>
        <p:spPr>
          <a:xfrm>
            <a:off x="6002413" y="1023894"/>
            <a:ext cx="4644553" cy="246221"/>
          </a:xfrm>
          <a:prstGeom prst="rect">
            <a:avLst/>
          </a:prstGeom>
          <a:noFill/>
        </p:spPr>
        <p:txBody>
          <a:bodyPr wrap="square" rtlCol="0">
            <a:spAutoFit/>
          </a:bodyPr>
          <a:lstStyle/>
          <a:p>
            <a:r>
              <a:rPr lang="en-US" altLang="ja-JP" sz="1000" dirty="0">
                <a:solidFill>
                  <a:prstClr val="black"/>
                </a:solidFill>
                <a:latin typeface="ＭＳ Ｐゴシック"/>
              </a:rPr>
              <a:t>*</a:t>
            </a:r>
            <a:r>
              <a:rPr lang="ja-JP" altLang="en-US" sz="1000" dirty="0">
                <a:solidFill>
                  <a:prstClr val="black"/>
                </a:solidFill>
                <a:latin typeface="ＭＳ Ｐゴシック"/>
              </a:rPr>
              <a:t>１：現行方法による評価　</a:t>
            </a:r>
            <a:r>
              <a:rPr lang="en-US" altLang="ja-JP" sz="1000" dirty="0">
                <a:solidFill>
                  <a:prstClr val="black"/>
                </a:solidFill>
                <a:latin typeface="ＭＳ Ｐゴシック"/>
              </a:rPr>
              <a:t>*</a:t>
            </a:r>
            <a:r>
              <a:rPr lang="ja-JP" altLang="en-US" sz="1000" dirty="0">
                <a:solidFill>
                  <a:prstClr val="black"/>
                </a:solidFill>
                <a:latin typeface="ＭＳ Ｐゴシック"/>
              </a:rPr>
              <a:t>２：診療実績データを用いた場合の評価</a:t>
            </a:r>
            <a:endParaRPr lang="en-US" altLang="ja-JP" sz="1000" dirty="0">
              <a:solidFill>
                <a:prstClr val="black"/>
              </a:solidFill>
              <a:latin typeface="ＭＳ Ｐゴシック"/>
            </a:endParaRPr>
          </a:p>
        </p:txBody>
      </p:sp>
      <p:sp>
        <p:nvSpPr>
          <p:cNvPr id="5" name="正方形/長方形 4"/>
          <p:cNvSpPr/>
          <p:nvPr/>
        </p:nvSpPr>
        <p:spPr>
          <a:xfrm>
            <a:off x="192349" y="5828218"/>
            <a:ext cx="9382971" cy="1015663"/>
          </a:xfrm>
          <a:prstGeom prst="rect">
            <a:avLst/>
          </a:prstGeom>
          <a:ln>
            <a:solidFill>
              <a:schemeClr val="tx1"/>
            </a:solidFill>
            <a:prstDash val="dash"/>
          </a:ln>
        </p:spPr>
        <p:txBody>
          <a:bodyPr wrap="square">
            <a:spAutoFit/>
          </a:bodyPr>
          <a:lstStyle/>
          <a:p>
            <a:r>
              <a:rPr lang="ja-JP" altLang="en-US" sz="1000" dirty="0">
                <a:solidFill>
                  <a:prstClr val="black"/>
                </a:solidFill>
              </a:rPr>
              <a:t>①当該保険医療機関において在宅患者訪問診療料の算定回数が３月で</a:t>
            </a:r>
            <a:r>
              <a:rPr lang="en-US" altLang="ja-JP" sz="1000" dirty="0">
                <a:solidFill>
                  <a:prstClr val="black"/>
                </a:solidFill>
              </a:rPr>
              <a:t>20</a:t>
            </a:r>
            <a:r>
              <a:rPr lang="ja-JP" altLang="en-US" sz="1000" dirty="0">
                <a:solidFill>
                  <a:prstClr val="black"/>
                </a:solidFill>
              </a:rPr>
              <a:t>回以上であること。</a:t>
            </a:r>
          </a:p>
          <a:p>
            <a:pPr marL="85725" indent="-85725"/>
            <a:r>
              <a:rPr lang="ja-JP" altLang="en-US" sz="1000" dirty="0">
                <a:solidFill>
                  <a:prstClr val="black"/>
                </a:solidFill>
              </a:rPr>
              <a:t>②当該保険医療機関において在宅患者訪問看護・指導料、同一建物居住者訪問看護・指導料又は精神科訪問看護・指導料</a:t>
            </a:r>
            <a:r>
              <a:rPr lang="en-US" altLang="ja-JP" sz="1000" dirty="0">
                <a:solidFill>
                  <a:prstClr val="black"/>
                </a:solidFill>
              </a:rPr>
              <a:t>Ⅰ</a:t>
            </a:r>
            <a:r>
              <a:rPr lang="ja-JP" altLang="en-US" sz="1000" dirty="0">
                <a:solidFill>
                  <a:prstClr val="black"/>
                </a:solidFill>
              </a:rPr>
              <a:t>の算定回数が３月で</a:t>
            </a:r>
            <a:r>
              <a:rPr lang="en-US" altLang="ja-JP" sz="1000" dirty="0">
                <a:solidFill>
                  <a:prstClr val="black"/>
                </a:solidFill>
              </a:rPr>
              <a:t>100</a:t>
            </a:r>
            <a:r>
              <a:rPr lang="ja-JP" altLang="en-US" sz="1000" dirty="0">
                <a:solidFill>
                  <a:prstClr val="black"/>
                </a:solidFill>
              </a:rPr>
              <a:t>回以上、若しくは同一敷地内の訪問看護ステーションにおいて、訪問看護基本療養費又は精神科訪問看護基本療養費の算定回数が３月で</a:t>
            </a:r>
            <a:r>
              <a:rPr lang="en-US" altLang="ja-JP" sz="1000" dirty="0">
                <a:solidFill>
                  <a:prstClr val="black"/>
                </a:solidFill>
              </a:rPr>
              <a:t>500</a:t>
            </a:r>
            <a:r>
              <a:rPr lang="ja-JP" altLang="en-US" sz="1000" dirty="0">
                <a:solidFill>
                  <a:prstClr val="black"/>
                </a:solidFill>
              </a:rPr>
              <a:t>回以上であること。</a:t>
            </a:r>
          </a:p>
          <a:p>
            <a:r>
              <a:rPr lang="ja-JP" altLang="en-US" sz="1000" dirty="0">
                <a:solidFill>
                  <a:prstClr val="black"/>
                </a:solidFill>
              </a:rPr>
              <a:t>③当該保険医療機関において、開放型病院共同指導料（</a:t>
            </a:r>
            <a:r>
              <a:rPr lang="en-US" altLang="ja-JP" sz="1000" dirty="0">
                <a:solidFill>
                  <a:prstClr val="black"/>
                </a:solidFill>
              </a:rPr>
              <a:t>Ⅰ</a:t>
            </a:r>
            <a:r>
              <a:rPr lang="ja-JP" altLang="en-US" sz="1000" dirty="0">
                <a:solidFill>
                  <a:prstClr val="black"/>
                </a:solidFill>
              </a:rPr>
              <a:t>）又は（</a:t>
            </a:r>
            <a:r>
              <a:rPr lang="en-US" altLang="ja-JP" sz="1000" dirty="0">
                <a:solidFill>
                  <a:prstClr val="black"/>
                </a:solidFill>
              </a:rPr>
              <a:t>Ⅱ</a:t>
            </a:r>
            <a:r>
              <a:rPr lang="ja-JP" altLang="en-US" sz="1000" dirty="0">
                <a:solidFill>
                  <a:prstClr val="black"/>
                </a:solidFill>
              </a:rPr>
              <a:t>）の算定回数が３月で</a:t>
            </a:r>
            <a:r>
              <a:rPr lang="en-US" altLang="ja-JP" sz="1000" dirty="0">
                <a:solidFill>
                  <a:prstClr val="black"/>
                </a:solidFill>
              </a:rPr>
              <a:t>10</a:t>
            </a:r>
            <a:r>
              <a:rPr lang="ja-JP" altLang="en-US" sz="1000" dirty="0">
                <a:solidFill>
                  <a:prstClr val="black"/>
                </a:solidFill>
              </a:rPr>
              <a:t>回以上であること。</a:t>
            </a:r>
          </a:p>
          <a:p>
            <a:pPr marL="85725" indent="-85725"/>
            <a:r>
              <a:rPr lang="ja-JP" altLang="en-US" sz="1000" dirty="0">
                <a:solidFill>
                  <a:prstClr val="black"/>
                </a:solidFill>
              </a:rPr>
              <a:t>④介護保険における訪問介護、訪問看護、訪問リハビリテーション、介護予防訪問看護又は介護予防訪問リハビリテーション等の介護サービスを同一敷地内の施設等で実施していること。</a:t>
            </a:r>
          </a:p>
        </p:txBody>
      </p:sp>
      <p:sp>
        <p:nvSpPr>
          <p:cNvPr id="7" name="正方形/長方形 6"/>
          <p:cNvSpPr/>
          <p:nvPr/>
        </p:nvSpPr>
        <p:spPr>
          <a:xfrm>
            <a:off x="40221" y="5642455"/>
            <a:ext cx="3142207" cy="246221"/>
          </a:xfrm>
          <a:prstGeom prst="rect">
            <a:avLst/>
          </a:prstGeom>
        </p:spPr>
        <p:txBody>
          <a:bodyPr wrap="none">
            <a:spAutoFit/>
          </a:bodyPr>
          <a:lstStyle/>
          <a:p>
            <a:r>
              <a:rPr lang="ja-JP" altLang="en-US" sz="800" dirty="0">
                <a:solidFill>
                  <a:prstClr val="black"/>
                </a:solidFill>
              </a:rPr>
              <a:t>＊</a:t>
            </a:r>
            <a:r>
              <a:rPr lang="ja-JP" altLang="en-US" sz="1000" dirty="0">
                <a:solidFill>
                  <a:prstClr val="black"/>
                </a:solidFill>
              </a:rPr>
              <a:t>３：以下①～④のうち少なくとも２つを満たしていること</a:t>
            </a:r>
          </a:p>
        </p:txBody>
      </p:sp>
      <p:sp>
        <p:nvSpPr>
          <p:cNvPr id="2" name="正方形/長方形 1"/>
          <p:cNvSpPr/>
          <p:nvPr/>
        </p:nvSpPr>
        <p:spPr>
          <a:xfrm>
            <a:off x="374412" y="3255520"/>
            <a:ext cx="9321145" cy="14760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テキスト ボックス 5"/>
          <p:cNvSpPr txBox="1"/>
          <p:nvPr/>
        </p:nvSpPr>
        <p:spPr>
          <a:xfrm>
            <a:off x="39557" y="3536489"/>
            <a:ext cx="369332" cy="866775"/>
          </a:xfrm>
          <a:prstGeom prst="rect">
            <a:avLst/>
          </a:prstGeom>
          <a:solidFill>
            <a:srgbClr val="FF9999"/>
          </a:solidFill>
          <a:ln>
            <a:solidFill>
              <a:schemeClr val="tx1"/>
            </a:solidFill>
          </a:ln>
        </p:spPr>
        <p:txBody>
          <a:bodyPr vert="eaVert" wrap="square" rtlCol="0">
            <a:spAutoFit/>
          </a:bodyPr>
          <a:lstStyle/>
          <a:p>
            <a:pPr algn="ctr"/>
            <a:r>
              <a:rPr lang="ja-JP" altLang="en-US" sz="1200" dirty="0">
                <a:solidFill>
                  <a:prstClr val="black"/>
                </a:solidFill>
              </a:rPr>
              <a:t>実 績 部 分</a:t>
            </a:r>
          </a:p>
        </p:txBody>
      </p:sp>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24366469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表 25"/>
          <p:cNvGraphicFramePr>
            <a:graphicFrameLocks noGrp="1"/>
          </p:cNvGraphicFramePr>
          <p:nvPr>
            <p:extLst>
              <p:ext uri="{D42A27DB-BD31-4B8C-83A1-F6EECF244321}">
                <p14:modId xmlns:p14="http://schemas.microsoft.com/office/powerpoint/2010/main" val="3022576255"/>
              </p:ext>
            </p:extLst>
          </p:nvPr>
        </p:nvGraphicFramePr>
        <p:xfrm>
          <a:off x="5422459" y="1654672"/>
          <a:ext cx="4289217" cy="1947664"/>
        </p:xfrm>
        <a:graphic>
          <a:graphicData uri="http://schemas.openxmlformats.org/drawingml/2006/table">
            <a:tbl>
              <a:tblPr firstRow="1" bandRow="1">
                <a:tableStyleId>{5940675A-B579-460E-94D1-54222C63F5DA}</a:tableStyleId>
              </a:tblPr>
              <a:tblGrid>
                <a:gridCol w="918970">
                  <a:extLst>
                    <a:ext uri="{9D8B030D-6E8A-4147-A177-3AD203B41FA5}">
                      <a16:colId xmlns="" xmlns:a16="http://schemas.microsoft.com/office/drawing/2014/main" val="20000"/>
                    </a:ext>
                  </a:extLst>
                </a:gridCol>
                <a:gridCol w="3370247">
                  <a:extLst>
                    <a:ext uri="{9D8B030D-6E8A-4147-A177-3AD203B41FA5}">
                      <a16:colId xmlns="" xmlns:a16="http://schemas.microsoft.com/office/drawing/2014/main" val="20001"/>
                    </a:ext>
                  </a:extLst>
                </a:gridCol>
              </a:tblGrid>
              <a:tr h="720080">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solidFill>
                            <a:schemeClr val="tx1"/>
                          </a:solidFill>
                        </a:rPr>
                        <a:t>・自宅</a:t>
                      </a:r>
                    </a:p>
                    <a:p>
                      <a:pPr marL="90488" indent="-90488"/>
                      <a:r>
                        <a:rPr kumimoji="1" lang="ja-JP" altLang="en-US" sz="1400" dirty="0">
                          <a:solidFill>
                            <a:schemeClr val="tx1"/>
                          </a:solidFill>
                        </a:rPr>
                        <a:t>・居住系介護施設等（</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　（</a:t>
                      </a:r>
                      <a:r>
                        <a:rPr kumimoji="1" lang="ja-JP" altLang="en-US" sz="1400" u="sng" dirty="0">
                          <a:solidFill>
                            <a:srgbClr val="FF0000"/>
                          </a:solidFill>
                        </a:rPr>
                        <a:t>介護サービス提供医療機関に限る</a:t>
                      </a:r>
                      <a:r>
                        <a:rPr kumimoji="1" lang="ja-JP" altLang="en-US" sz="1400" dirty="0">
                          <a:solidFill>
                            <a:schemeClr val="tx1"/>
                          </a:solidFill>
                        </a:rPr>
                        <a:t>）</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0"/>
                  </a:ext>
                </a:extLst>
              </a:tr>
              <a:tr h="57606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t>・地域包括ケア病棟から退棟した患者</a:t>
                      </a:r>
                      <a:endParaRPr kumimoji="1" lang="en-US" altLang="ja-JP" sz="1400" dirty="0"/>
                    </a:p>
                    <a:p>
                      <a:pPr marL="90488" indent="-90488"/>
                      <a:r>
                        <a:rPr kumimoji="1" lang="en-US" altLang="ja-JP" sz="1200" dirty="0"/>
                        <a:t>※</a:t>
                      </a:r>
                      <a:r>
                        <a:rPr kumimoji="1" lang="ja-JP" altLang="en-US" sz="1200" dirty="0"/>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graphicFrame>
        <p:nvGraphicFramePr>
          <p:cNvPr id="46" name="表 45"/>
          <p:cNvGraphicFramePr>
            <a:graphicFrameLocks noGrp="1"/>
          </p:cNvGraphicFramePr>
          <p:nvPr>
            <p:extLst>
              <p:ext uri="{D42A27DB-BD31-4B8C-83A1-F6EECF244321}">
                <p14:modId xmlns:p14="http://schemas.microsoft.com/office/powerpoint/2010/main" val="2140323461"/>
              </p:ext>
            </p:extLst>
          </p:nvPr>
        </p:nvGraphicFramePr>
        <p:xfrm>
          <a:off x="559767" y="1625438"/>
          <a:ext cx="3889405" cy="1979402"/>
        </p:xfrm>
        <a:graphic>
          <a:graphicData uri="http://schemas.openxmlformats.org/drawingml/2006/table">
            <a:tbl>
              <a:tblPr firstRow="1" bandRow="1">
                <a:tableStyleId>{5940675A-B579-460E-94D1-54222C63F5DA}</a:tableStyleId>
              </a:tblPr>
              <a:tblGrid>
                <a:gridCol w="891765">
                  <a:extLst>
                    <a:ext uri="{9D8B030D-6E8A-4147-A177-3AD203B41FA5}">
                      <a16:colId xmlns="" xmlns:a16="http://schemas.microsoft.com/office/drawing/2014/main" val="20000"/>
                    </a:ext>
                  </a:extLst>
                </a:gridCol>
                <a:gridCol w="2997640">
                  <a:extLst>
                    <a:ext uri="{9D8B030D-6E8A-4147-A177-3AD203B41FA5}">
                      <a16:colId xmlns="" xmlns:a16="http://schemas.microsoft.com/office/drawing/2014/main" val="20001"/>
                    </a:ext>
                  </a:extLst>
                </a:gridCol>
              </a:tblGrid>
              <a:tr h="1392548">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r>
                        <a:rPr kumimoji="1" lang="ja-JP" altLang="en-US" sz="1400" u="none" dirty="0">
                          <a:solidFill>
                            <a:schemeClr val="tx1"/>
                          </a:solidFill>
                        </a:rPr>
                        <a:t>・自宅</a:t>
                      </a:r>
                    </a:p>
                    <a:p>
                      <a:r>
                        <a:rPr kumimoji="1" lang="ja-JP" altLang="en-US" sz="1400" u="none" dirty="0">
                          <a:solidFill>
                            <a:schemeClr val="tx1"/>
                          </a:solidFill>
                        </a:rPr>
                        <a:t>・居住系介護施設等</a:t>
                      </a:r>
                    </a:p>
                    <a:p>
                      <a:r>
                        <a:rPr kumimoji="1" lang="ja-JP" altLang="en-US" sz="1400" u="none" dirty="0">
                          <a:solidFill>
                            <a:schemeClr val="tx1"/>
                          </a:solidFill>
                        </a:rPr>
                        <a:t>・療養病棟（加算＋）</a:t>
                      </a:r>
                    </a:p>
                    <a:p>
                      <a:r>
                        <a:rPr kumimoji="1" lang="ja-JP" altLang="en-US" sz="1400" u="none" dirty="0">
                          <a:solidFill>
                            <a:schemeClr val="tx1"/>
                          </a:solidFill>
                        </a:rPr>
                        <a:t>・有床診療所（加算＋）</a:t>
                      </a:r>
                    </a:p>
                    <a:p>
                      <a:r>
                        <a:rPr kumimoji="1" lang="ja-JP" altLang="en-US" sz="1400" u="none" dirty="0">
                          <a:solidFill>
                            <a:schemeClr val="tx1"/>
                          </a:solidFill>
                        </a:rPr>
                        <a:t>・介護老人保健施設（加算＋）</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0"/>
                  </a:ext>
                </a:extLst>
              </a:tr>
              <a:tr h="58685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pPr marL="90488" indent="-90488"/>
                      <a:r>
                        <a:rPr kumimoji="1" lang="ja-JP" altLang="en-US" sz="1400" dirty="0"/>
                        <a:t>・地域包括ケア病棟から退棟した患者</a:t>
                      </a:r>
                      <a:endParaRPr kumimoji="1" lang="en-US" altLang="ja-JP" sz="1400" dirty="0"/>
                    </a:p>
                    <a:p>
                      <a:pPr marL="90488" indent="-90488"/>
                      <a:r>
                        <a:rPr kumimoji="1" lang="en-US" altLang="ja-JP" sz="1200" dirty="0"/>
                        <a:t>※</a:t>
                      </a:r>
                      <a:r>
                        <a:rPr kumimoji="1" lang="ja-JP" altLang="en-US" sz="1200" dirty="0"/>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1"/>
                  </a:ext>
                </a:extLst>
              </a:tr>
            </a:tbl>
          </a:graphicData>
        </a:graphic>
      </p:graphicFrame>
      <p:sp>
        <p:nvSpPr>
          <p:cNvPr id="36" name="テキスト ボックス 35"/>
          <p:cNvSpPr txBox="1"/>
          <p:nvPr/>
        </p:nvSpPr>
        <p:spPr>
          <a:xfrm>
            <a:off x="183965" y="976962"/>
            <a:ext cx="3773921"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現行（地域包括ケア病棟入院料）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37" name="テキスト ボックス 36"/>
          <p:cNvSpPr txBox="1"/>
          <p:nvPr/>
        </p:nvSpPr>
        <p:spPr>
          <a:xfrm>
            <a:off x="4914427" y="998144"/>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年度改定（地域包括ケア病棟入院料）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40" name="右矢印 39"/>
          <p:cNvSpPr/>
          <p:nvPr/>
        </p:nvSpPr>
        <p:spPr>
          <a:xfrm>
            <a:off x="4715781" y="2046538"/>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cxnSp>
        <p:nvCxnSpPr>
          <p:cNvPr id="45" name="直線コネクタ 44"/>
          <p:cNvCxnSpPr/>
          <p:nvPr/>
        </p:nvCxnSpPr>
        <p:spPr>
          <a:xfrm>
            <a:off x="1267301" y="2981880"/>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84313" y="1284747"/>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2052" name="テキスト ボックス 2051"/>
          <p:cNvSpPr txBox="1"/>
          <p:nvPr/>
        </p:nvSpPr>
        <p:spPr>
          <a:xfrm>
            <a:off x="996298" y="6501841"/>
            <a:ext cx="3616657"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入院料１：７割　入院料２：</a:t>
            </a:r>
            <a:r>
              <a:rPr lang="ja-JP" altLang="en-US" sz="1400" u="sng" dirty="0">
                <a:solidFill>
                  <a:prstClr val="black"/>
                </a:solidFill>
              </a:rPr>
              <a:t>６割</a:t>
            </a:r>
          </a:p>
        </p:txBody>
      </p:sp>
      <p:sp>
        <p:nvSpPr>
          <p:cNvPr id="51" name="テキスト ボックス 50"/>
          <p:cNvSpPr txBox="1"/>
          <p:nvPr/>
        </p:nvSpPr>
        <p:spPr>
          <a:xfrm>
            <a:off x="6439322" y="6529132"/>
            <a:ext cx="2534144" cy="307777"/>
          </a:xfrm>
          <a:prstGeom prst="rect">
            <a:avLst/>
          </a:prstGeom>
          <a:noFill/>
        </p:spPr>
        <p:txBody>
          <a:bodyPr wrap="square" rtlCol="0">
            <a:spAutoFit/>
          </a:bodyPr>
          <a:lstStyle/>
          <a:p>
            <a:r>
              <a:rPr lang="ja-JP" altLang="en-US" sz="1400" dirty="0">
                <a:solidFill>
                  <a:prstClr val="black"/>
                </a:solidFill>
              </a:rPr>
              <a:t>［施設基準］入院料１～４： </a:t>
            </a:r>
            <a:r>
              <a:rPr lang="ja-JP" altLang="en-US" sz="1400" u="sng" dirty="0">
                <a:solidFill>
                  <a:srgbClr val="FF0000"/>
                </a:solidFill>
              </a:rPr>
              <a:t>７割</a:t>
            </a:r>
          </a:p>
        </p:txBody>
      </p:sp>
      <p:sp>
        <p:nvSpPr>
          <p:cNvPr id="21" name="テキスト ボックス 20"/>
          <p:cNvSpPr txBox="1"/>
          <p:nvPr/>
        </p:nvSpPr>
        <p:spPr>
          <a:xfrm>
            <a:off x="6618041" y="1304508"/>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17" name="Rectangle 37"/>
          <p:cNvSpPr>
            <a:spLocks noChangeArrowheads="1"/>
          </p:cNvSpPr>
          <p:nvPr/>
        </p:nvSpPr>
        <p:spPr bwMode="auto">
          <a:xfrm>
            <a:off x="119395" y="835689"/>
            <a:ext cx="9745665" cy="5973919"/>
          </a:xfrm>
          <a:prstGeom prst="rect">
            <a:avLst/>
          </a:prstGeom>
          <a:noFill/>
          <a:ln w="9525">
            <a:solidFill>
              <a:schemeClr val="tx1"/>
            </a:solidFill>
            <a:miter lim="800000"/>
            <a:headEnd/>
            <a:tailEnd/>
          </a:ln>
        </p:spPr>
        <p:txBody>
          <a:bodyPr/>
          <a:lstStyle/>
          <a:p>
            <a:pPr>
              <a:defRPr/>
            </a:pPr>
            <a:endParaRPr lang="en-US" altLang="ja-JP" sz="1600" dirty="0">
              <a:solidFill>
                <a:prstClr val="black"/>
              </a:solidFill>
              <a:latin typeface="ＭＳ Ｐゴシック" panose="020B0600070205080204" pitchFamily="50" charset="-128"/>
            </a:endParaRPr>
          </a:p>
        </p:txBody>
      </p:sp>
      <p:sp>
        <p:nvSpPr>
          <p:cNvPr id="20" name="テキスト ボックス 19"/>
          <p:cNvSpPr txBox="1"/>
          <p:nvPr/>
        </p:nvSpPr>
        <p:spPr>
          <a:xfrm>
            <a:off x="1805390" y="3604243"/>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７割</a:t>
            </a:r>
          </a:p>
        </p:txBody>
      </p:sp>
      <p:sp>
        <p:nvSpPr>
          <p:cNvPr id="22" name="テキスト ボックス 21"/>
          <p:cNvSpPr txBox="1"/>
          <p:nvPr/>
        </p:nvSpPr>
        <p:spPr>
          <a:xfrm>
            <a:off x="6734521" y="3602757"/>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７割</a:t>
            </a:r>
          </a:p>
        </p:txBody>
      </p:sp>
      <p:cxnSp>
        <p:nvCxnSpPr>
          <p:cNvPr id="23" name="直線コネクタ 22"/>
          <p:cNvCxnSpPr/>
          <p:nvPr/>
        </p:nvCxnSpPr>
        <p:spPr>
          <a:xfrm>
            <a:off x="6414870" y="2914675"/>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13534" y="3872613"/>
            <a:ext cx="3773921"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現行（回復期リハビリテーション病棟入院料）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25" name="テキスト ボックス 24"/>
          <p:cNvSpPr txBox="1"/>
          <p:nvPr/>
        </p:nvSpPr>
        <p:spPr>
          <a:xfrm>
            <a:off x="4944000" y="3893798"/>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年度改定（回復期リハビリテーション病棟入院料）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27" name="テキスト ボックス 26"/>
          <p:cNvSpPr txBox="1"/>
          <p:nvPr/>
        </p:nvSpPr>
        <p:spPr>
          <a:xfrm>
            <a:off x="1854831" y="4153096"/>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graphicFrame>
        <p:nvGraphicFramePr>
          <p:cNvPr id="29" name="表 28"/>
          <p:cNvGraphicFramePr>
            <a:graphicFrameLocks noGrp="1"/>
          </p:cNvGraphicFramePr>
          <p:nvPr>
            <p:extLst>
              <p:ext uri="{D42A27DB-BD31-4B8C-83A1-F6EECF244321}">
                <p14:modId xmlns:p14="http://schemas.microsoft.com/office/powerpoint/2010/main" val="3060033549"/>
              </p:ext>
            </p:extLst>
          </p:nvPr>
        </p:nvGraphicFramePr>
        <p:xfrm>
          <a:off x="594650" y="4480142"/>
          <a:ext cx="3889405" cy="1950720"/>
        </p:xfrm>
        <a:graphic>
          <a:graphicData uri="http://schemas.openxmlformats.org/drawingml/2006/table">
            <a:tbl>
              <a:tblPr firstRow="1" bandRow="1">
                <a:tableStyleId>{5940675A-B579-460E-94D1-54222C63F5DA}</a:tableStyleId>
              </a:tblPr>
              <a:tblGrid>
                <a:gridCol w="891765">
                  <a:extLst>
                    <a:ext uri="{9D8B030D-6E8A-4147-A177-3AD203B41FA5}">
                      <a16:colId xmlns="" xmlns:a16="http://schemas.microsoft.com/office/drawing/2014/main" val="20000"/>
                    </a:ext>
                  </a:extLst>
                </a:gridCol>
                <a:gridCol w="2997640">
                  <a:extLst>
                    <a:ext uri="{9D8B030D-6E8A-4147-A177-3AD203B41FA5}">
                      <a16:colId xmlns="" xmlns:a16="http://schemas.microsoft.com/office/drawing/2014/main" val="20001"/>
                    </a:ext>
                  </a:extLst>
                </a:gridCol>
              </a:tblGrid>
              <a:tr h="1060849">
                <a:tc>
                  <a:txBody>
                    <a:bodyPr/>
                    <a:lstStyle/>
                    <a:p>
                      <a:endParaRPr kumimoji="1" lang="en-US" altLang="ja-JP" sz="1400" dirty="0"/>
                    </a:p>
                    <a:p>
                      <a:r>
                        <a:rPr kumimoji="1" lang="ja-JP" altLang="en-US" sz="1400" dirty="0"/>
                        <a:t>（分子）</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r>
                        <a:rPr kumimoji="1" lang="ja-JP" altLang="en-US" sz="1400" u="none" dirty="0">
                          <a:solidFill>
                            <a:schemeClr val="tx1"/>
                          </a:solidFill>
                        </a:rPr>
                        <a:t>・自宅</a:t>
                      </a:r>
                    </a:p>
                    <a:p>
                      <a:r>
                        <a:rPr kumimoji="1" lang="ja-JP" altLang="en-US" sz="1400" u="none" dirty="0">
                          <a:solidFill>
                            <a:schemeClr val="tx1"/>
                          </a:solidFill>
                        </a:rPr>
                        <a:t>・居住系介護施設等</a:t>
                      </a:r>
                    </a:p>
                    <a:p>
                      <a:pPr marL="90488" marR="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0"/>
                  </a:ext>
                </a:extLst>
              </a:tr>
              <a:tr h="58685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pPr marL="90488" indent="-90488"/>
                      <a:r>
                        <a:rPr kumimoji="1" lang="ja-JP" altLang="en-US" sz="1400" dirty="0"/>
                        <a:t>・回復期リハビリテーション病棟から退棟した患者</a:t>
                      </a:r>
                    </a:p>
                    <a:p>
                      <a:pPr marL="90488" indent="-90488"/>
                      <a:r>
                        <a:rPr kumimoji="1" lang="en-US" altLang="ja-JP" sz="1200" dirty="0"/>
                        <a:t>※</a:t>
                      </a:r>
                      <a:r>
                        <a:rPr kumimoji="1" lang="ja-JP" altLang="en-US" sz="1200" dirty="0"/>
                        <a:t>死亡退院・</a:t>
                      </a:r>
                      <a:r>
                        <a:rPr kumimoji="1" lang="ja-JP" altLang="en-US" sz="1200" u="sng" dirty="0"/>
                        <a:t>転棟患者（自院</a:t>
                      </a:r>
                      <a:r>
                        <a:rPr kumimoji="1" lang="ja-JP" altLang="en-US" sz="1200" dirty="0"/>
                        <a:t>）・再入院患者・</a:t>
                      </a:r>
                      <a:r>
                        <a:rPr kumimoji="1" lang="ja-JP" altLang="en-US" sz="1200" u="sng" dirty="0"/>
                        <a:t>急性増悪で転院した患者を</a:t>
                      </a:r>
                      <a:r>
                        <a:rPr kumimoji="1" lang="ja-JP" altLang="en-US" sz="1200" dirty="0"/>
                        <a:t>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1"/>
                  </a:ext>
                </a:extLst>
              </a:tr>
            </a:tbl>
          </a:graphicData>
        </a:graphic>
      </p:graphicFrame>
      <p:graphicFrame>
        <p:nvGraphicFramePr>
          <p:cNvPr id="31" name="表 30"/>
          <p:cNvGraphicFramePr>
            <a:graphicFrameLocks noGrp="1"/>
          </p:cNvGraphicFramePr>
          <p:nvPr>
            <p:extLst>
              <p:ext uri="{D42A27DB-BD31-4B8C-83A1-F6EECF244321}">
                <p14:modId xmlns:p14="http://schemas.microsoft.com/office/powerpoint/2010/main" val="661429025"/>
              </p:ext>
            </p:extLst>
          </p:nvPr>
        </p:nvGraphicFramePr>
        <p:xfrm>
          <a:off x="5399202" y="4450990"/>
          <a:ext cx="4300593" cy="2014254"/>
        </p:xfrm>
        <a:graphic>
          <a:graphicData uri="http://schemas.openxmlformats.org/drawingml/2006/table">
            <a:tbl>
              <a:tblPr firstRow="1" bandRow="1">
                <a:tableStyleId>{5940675A-B579-460E-94D1-54222C63F5DA}</a:tableStyleId>
              </a:tblPr>
              <a:tblGrid>
                <a:gridCol w="930346">
                  <a:extLst>
                    <a:ext uri="{9D8B030D-6E8A-4147-A177-3AD203B41FA5}">
                      <a16:colId xmlns="" xmlns:a16="http://schemas.microsoft.com/office/drawing/2014/main" val="20000"/>
                    </a:ext>
                  </a:extLst>
                </a:gridCol>
                <a:gridCol w="3370247">
                  <a:extLst>
                    <a:ext uri="{9D8B030D-6E8A-4147-A177-3AD203B41FA5}">
                      <a16:colId xmlns="" xmlns:a16="http://schemas.microsoft.com/office/drawing/2014/main" val="20001"/>
                    </a:ext>
                  </a:extLst>
                </a:gridCol>
              </a:tblGrid>
              <a:tr h="720080">
                <a:tc>
                  <a:txBody>
                    <a:bodyPr/>
                    <a:lstStyle/>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solidFill>
                            <a:schemeClr val="tx1"/>
                          </a:solidFill>
                        </a:rPr>
                        <a:t>・自宅</a:t>
                      </a:r>
                    </a:p>
                    <a:p>
                      <a:pPr marL="90488" indent="-90488"/>
                      <a:r>
                        <a:rPr kumimoji="1" lang="ja-JP" altLang="en-US" sz="1400" dirty="0">
                          <a:solidFill>
                            <a:schemeClr val="tx1"/>
                          </a:solidFill>
                        </a:rPr>
                        <a:t>・居住系介護施設等（</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　（</a:t>
                      </a:r>
                      <a:r>
                        <a:rPr kumimoji="1" lang="ja-JP" altLang="en-US" sz="1400" u="sng" dirty="0">
                          <a:solidFill>
                            <a:srgbClr val="FF0000"/>
                          </a:solidFill>
                        </a:rPr>
                        <a:t>介護サービス提供医療機関に限る</a:t>
                      </a:r>
                      <a:r>
                        <a:rPr kumimoji="1" lang="ja-JP" altLang="en-US" sz="1400" dirty="0">
                          <a:solidFill>
                            <a:schemeClr val="tx1"/>
                          </a:solidFill>
                        </a:rPr>
                        <a:t>）</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0"/>
                  </a:ext>
                </a:extLst>
              </a:tr>
              <a:tr h="88649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t>・回復期リハビリテーション病棟から退棟した患者</a:t>
                      </a:r>
                    </a:p>
                    <a:p>
                      <a:pPr marL="90488" indent="-90488"/>
                      <a:r>
                        <a:rPr kumimoji="1" lang="en-US" altLang="ja-JP" sz="1200" dirty="0"/>
                        <a:t>※</a:t>
                      </a:r>
                      <a:r>
                        <a:rPr kumimoji="1" lang="ja-JP" altLang="en-US" sz="1200" dirty="0"/>
                        <a:t>死亡退院・</a:t>
                      </a:r>
                      <a:r>
                        <a:rPr kumimoji="1" lang="ja-JP" altLang="en-US" sz="1200" u="sng" dirty="0">
                          <a:solidFill>
                            <a:srgbClr val="FF0000"/>
                          </a:solidFill>
                        </a:rPr>
                        <a:t>一般病棟への転棟転院患者</a:t>
                      </a:r>
                      <a:r>
                        <a:rPr kumimoji="1" lang="ja-JP" altLang="en-US" sz="1200" dirty="0"/>
                        <a:t>・再入　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32" name="右矢印 31"/>
          <p:cNvSpPr/>
          <p:nvPr/>
        </p:nvSpPr>
        <p:spPr>
          <a:xfrm>
            <a:off x="4721594" y="4805716"/>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sp>
        <p:nvSpPr>
          <p:cNvPr id="28" name="テキスト ボックス 27"/>
          <p:cNvSpPr txBox="1"/>
          <p:nvPr/>
        </p:nvSpPr>
        <p:spPr>
          <a:xfrm>
            <a:off x="6702201" y="4172854"/>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cxnSp>
        <p:nvCxnSpPr>
          <p:cNvPr id="33" name="直線コネクタ 32"/>
          <p:cNvCxnSpPr/>
          <p:nvPr/>
        </p:nvCxnSpPr>
        <p:spPr>
          <a:xfrm>
            <a:off x="1324165" y="5536328"/>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6487646" y="5549932"/>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43" name="Rectangle 36"/>
          <p:cNvSpPr>
            <a:spLocks noChangeArrowheads="1"/>
          </p:cNvSpPr>
          <p:nvPr/>
        </p:nvSpPr>
        <p:spPr bwMode="auto">
          <a:xfrm>
            <a:off x="95253" y="557293"/>
            <a:ext cx="9250235"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a:cs typeface="+mn-cs"/>
              </a:rPr>
              <a:t>◇　地域包括ケア病棟入院料及び回復期リハビリテーション病棟入院料の在宅復帰率見直し</a:t>
            </a:r>
          </a:p>
        </p:txBody>
      </p:sp>
      <p:sp>
        <p:nvSpPr>
          <p:cNvPr id="4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9" name="テキスト ボックス 38"/>
          <p:cNvSpPr txBox="1"/>
          <p:nvPr/>
        </p:nvSpPr>
        <p:spPr>
          <a:xfrm>
            <a:off x="8126280" y="1330914"/>
            <a:ext cx="155933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776</a:t>
            </a:r>
          </a:p>
        </p:txBody>
      </p:sp>
      <p:sp>
        <p:nvSpPr>
          <p:cNvPr id="41" name="テキスト ボックス 40"/>
          <p:cNvSpPr txBox="1"/>
          <p:nvPr/>
        </p:nvSpPr>
        <p:spPr>
          <a:xfrm>
            <a:off x="8215603" y="4181494"/>
            <a:ext cx="155933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a:t>
            </a:r>
          </a:p>
        </p:txBody>
      </p:sp>
    </p:spTree>
    <p:extLst>
      <p:ext uri="{BB962C8B-B14F-4D97-AF65-F5344CB8AC3E}">
        <p14:creationId xmlns:p14="http://schemas.microsoft.com/office/powerpoint/2010/main" val="416525770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137411"/>
            <a:ext cx="9689654" cy="3957904"/>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sz="1600" dirty="0">
                <a:solidFill>
                  <a:prstClr val="black"/>
                </a:solidFill>
                <a:latin typeface="ＭＳ Ｐゴシック"/>
              </a:rPr>
              <a:t>　地域包括ケア病棟入院料及び療養病棟入院基本料の救急・在宅等支援病床初期加算について、急性期医療を担う一般病棟からの患者の受入れと、在宅からの受入れを分けて評価する。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p:txBody>
      </p:sp>
      <p:graphicFrame>
        <p:nvGraphicFramePr>
          <p:cNvPr id="30" name="表 29"/>
          <p:cNvGraphicFramePr>
            <a:graphicFrameLocks noGrp="1"/>
          </p:cNvGraphicFramePr>
          <p:nvPr>
            <p:extLst/>
          </p:nvPr>
        </p:nvGraphicFramePr>
        <p:xfrm>
          <a:off x="5228907" y="1772816"/>
          <a:ext cx="4501944" cy="3166872"/>
        </p:xfrm>
        <a:graphic>
          <a:graphicData uri="http://schemas.openxmlformats.org/drawingml/2006/table">
            <a:tbl>
              <a:tblPr firstRow="1" bandRow="1">
                <a:tableStyleId>{9DCAF9ED-07DC-4A11-8D7F-57B35C25682E}</a:tableStyleId>
              </a:tblPr>
              <a:tblGrid>
                <a:gridCol w="4501944">
                  <a:extLst>
                    <a:ext uri="{9D8B030D-6E8A-4147-A177-3AD203B41FA5}">
                      <a16:colId xmlns="" xmlns:a16="http://schemas.microsoft.com/office/drawing/2014/main" val="20000"/>
                    </a:ext>
                  </a:extLst>
                </a:gridCol>
              </a:tblGrid>
              <a:tr h="340632">
                <a:tc>
                  <a:txBody>
                    <a:bodyPr/>
                    <a:lstStyle/>
                    <a:p>
                      <a:pPr algn="ctr"/>
                      <a:r>
                        <a:rPr kumimoji="1" lang="ja-JP" altLang="en-US" sz="1400" dirty="0">
                          <a:latin typeface="+mn-ea"/>
                          <a:ea typeface="+mn-ea"/>
                        </a:rPr>
                        <a:t>改定後</a:t>
                      </a:r>
                    </a:p>
                  </a:txBody>
                  <a:tcPr marL="99060" marR="99060" marT="36000" marB="36000" anchor="ctr"/>
                </a:tc>
                <a:extLst>
                  <a:ext uri="{0D108BD9-81ED-4DB2-BD59-A6C34878D82A}">
                    <a16:rowId xmlns="" xmlns:a16="http://schemas.microsoft.com/office/drawing/2014/main" val="10000"/>
                  </a:ext>
                </a:extLst>
              </a:tr>
              <a:tr h="1284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r>
                        <a:rPr kumimoji="1" lang="ja-JP" altLang="en-US" sz="1100" b="0" i="0" u="none" strike="noStrike" cap="none" normalizeH="0" baseline="0" dirty="0">
                          <a:ln>
                            <a:noFill/>
                          </a:ln>
                          <a:solidFill>
                            <a:schemeClr val="tx1"/>
                          </a:solidFill>
                          <a:effectLst/>
                          <a:latin typeface="+mn-ea"/>
                          <a:ea typeface="+mn-ea"/>
                          <a:cs typeface="メイリオ" pitchFamily="50" charset="-128"/>
                        </a:rPr>
                        <a:t>急性期病棟から受入れた患者</a:t>
                      </a: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当該病棟（地域包括ケア病棟にあっては、又は病室）に入院している患者のうち、急性期医療を担う他の保険医療機関の一般病棟から転院した患者又は当該保険医療機関（急性期医療を担う保険医療機関に限る。）の一般病棟から転棟した患者については、転院又は転棟した日から起算して</a:t>
                      </a:r>
                      <a:r>
                        <a:rPr kumimoji="1" lang="en-US" altLang="ja-JP" sz="1100" b="0" i="0" u="none" strike="noStrike" cap="none" normalizeH="0" baseline="0" dirty="0">
                          <a:ln>
                            <a:noFill/>
                          </a:ln>
                          <a:solidFill>
                            <a:schemeClr val="tx1"/>
                          </a:solidFill>
                          <a:effectLst/>
                          <a:latin typeface="+mn-ea"/>
                          <a:ea typeface="+mn-ea"/>
                          <a:cs typeface="メイリオ" pitchFamily="50" charset="-128"/>
                        </a:rPr>
                        <a:t>14</a:t>
                      </a:r>
                      <a:r>
                        <a:rPr kumimoji="1" lang="ja-JP" altLang="en-US" sz="1100" b="0" i="0" u="none" strike="noStrike" cap="none" normalizeH="0" baseline="0" dirty="0">
                          <a:ln>
                            <a:noFill/>
                          </a:ln>
                          <a:solidFill>
                            <a:schemeClr val="tx1"/>
                          </a:solidFill>
                          <a:effectLst/>
                          <a:latin typeface="+mn-ea"/>
                          <a:ea typeface="+mn-ea"/>
                          <a:cs typeface="メイリオ" pitchFamily="50" charset="-128"/>
                        </a:rPr>
                        <a:t>日を限度として、</a:t>
                      </a:r>
                      <a:r>
                        <a:rPr kumimoji="1" lang="ja-JP" altLang="en-US" sz="1100" b="1" i="0" u="sng" strike="noStrike" cap="none" normalizeH="0" baseline="0" dirty="0">
                          <a:ln>
                            <a:noFill/>
                          </a:ln>
                          <a:solidFill>
                            <a:srgbClr val="0070C0"/>
                          </a:solidFill>
                          <a:effectLst/>
                          <a:latin typeface="+mn-ea"/>
                          <a:ea typeface="+mn-ea"/>
                          <a:cs typeface="メイリオ" pitchFamily="50" charset="-128"/>
                        </a:rPr>
                        <a:t>急性期患者支援（療養）病床初期加算</a:t>
                      </a:r>
                      <a:r>
                        <a:rPr kumimoji="1" lang="ja-JP" altLang="en-US" sz="1100" b="0" i="0" u="none" strike="noStrike" cap="none" normalizeH="0" baseline="0" dirty="0">
                          <a:ln>
                            <a:noFill/>
                          </a:ln>
                          <a:solidFill>
                            <a:schemeClr val="tx1"/>
                          </a:solidFill>
                          <a:effectLst/>
                          <a:latin typeface="+mn-ea"/>
                          <a:ea typeface="+mn-ea"/>
                          <a:cs typeface="メイリオ" pitchFamily="50" charset="-128"/>
                        </a:rPr>
                        <a:t>として、１日につき</a:t>
                      </a:r>
                      <a:r>
                        <a:rPr kumimoji="1" lang="en-US" altLang="ja-JP" sz="1100" b="0" i="0" u="none" strike="noStrike" cap="none" normalizeH="0" baseline="0" dirty="0">
                          <a:ln>
                            <a:noFill/>
                          </a:ln>
                          <a:solidFill>
                            <a:schemeClr val="tx1"/>
                          </a:solidFill>
                          <a:effectLst/>
                          <a:latin typeface="+mn-ea"/>
                          <a:ea typeface="+mn-ea"/>
                          <a:cs typeface="メイリオ" pitchFamily="50" charset="-128"/>
                        </a:rPr>
                        <a:t>150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点（療養病棟入院基本料を算定する場合にあっては、１日につき</a:t>
                      </a:r>
                      <a:r>
                        <a:rPr kumimoji="1" lang="en-US" altLang="ja-JP" sz="1100" b="0" i="0" u="none" strike="noStrike" cap="none" normalizeH="0" baseline="0" dirty="0">
                          <a:ln>
                            <a:noFill/>
                          </a:ln>
                          <a:solidFill>
                            <a:schemeClr val="tx1"/>
                          </a:solidFill>
                          <a:effectLst/>
                          <a:latin typeface="+mn-ea"/>
                          <a:ea typeface="+mn-ea"/>
                          <a:cs typeface="メイリオ" pitchFamily="50" charset="-128"/>
                        </a:rPr>
                        <a:t>300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点）を所定点数に加算する。</a:t>
                      </a:r>
                    </a:p>
                  </a:txBody>
                  <a:tcPr marL="99060" marR="99060" marT="36000" marB="36000" horzOverflow="overflow"/>
                </a:tc>
                <a:extLst>
                  <a:ext uri="{0D108BD9-81ED-4DB2-BD59-A6C34878D82A}">
                    <a16:rowId xmlns="" xmlns:a16="http://schemas.microsoft.com/office/drawing/2014/main" val="10001"/>
                  </a:ext>
                </a:extLst>
              </a:tr>
              <a:tr h="129874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r>
                        <a:rPr kumimoji="1" lang="ja-JP" altLang="en-US" sz="1100" b="0" i="0" u="none" strike="noStrike" cap="none" normalizeH="0" baseline="0" dirty="0">
                          <a:ln>
                            <a:noFill/>
                          </a:ln>
                          <a:solidFill>
                            <a:schemeClr val="tx1"/>
                          </a:solidFill>
                          <a:effectLst/>
                          <a:latin typeface="+mn-ea"/>
                          <a:ea typeface="+mn-ea"/>
                          <a:cs typeface="メイリオ" pitchFamily="50" charset="-128"/>
                        </a:rPr>
                        <a:t>在宅から受入れた患者</a:t>
                      </a: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cap="none" normalizeH="0" baseline="0" dirty="0">
                          <a:ln>
                            <a:noFill/>
                          </a:ln>
                          <a:solidFill>
                            <a:schemeClr val="tx1"/>
                          </a:solidFill>
                          <a:effectLst/>
                          <a:latin typeface="+mn-ea"/>
                          <a:ea typeface="+mn-ea"/>
                          <a:cs typeface="メイリオ" pitchFamily="50" charset="-128"/>
                        </a:rPr>
                        <a:t>当該病棟（地域包括ケア病棟にあっては、又は病室）に入院している患者のうち、介護老人保健施設、</a:t>
                      </a:r>
                      <a:r>
                        <a:rPr kumimoji="1" lang="ja-JP" altLang="en-US" sz="1100" b="1" i="0" u="sng" strike="noStrike" cap="none" normalizeH="0" baseline="0" dirty="0">
                          <a:ln>
                            <a:noFill/>
                          </a:ln>
                          <a:solidFill>
                            <a:srgbClr val="0070C0"/>
                          </a:solidFill>
                          <a:effectLst/>
                          <a:latin typeface="+mn-ea"/>
                          <a:ea typeface="+mn-ea"/>
                          <a:cs typeface="メイリオ" pitchFamily="50" charset="-128"/>
                        </a:rPr>
                        <a:t>介護医療院</a:t>
                      </a:r>
                      <a:r>
                        <a:rPr kumimoji="1" lang="ja-JP" altLang="en-US" sz="1100" b="0" i="0" u="none" strike="noStrike" cap="none" normalizeH="0" baseline="0" dirty="0">
                          <a:ln>
                            <a:noFill/>
                          </a:ln>
                          <a:solidFill>
                            <a:schemeClr val="tx1"/>
                          </a:solidFill>
                          <a:effectLst/>
                          <a:latin typeface="+mn-ea"/>
                          <a:ea typeface="+mn-ea"/>
                          <a:cs typeface="メイリオ" pitchFamily="50" charset="-128"/>
                        </a:rPr>
                        <a:t>、特別養護老人ホーム、軽費老人ホーム、有料老人ホーム等又は自宅から入院した患者に対し、</a:t>
                      </a:r>
                      <a:r>
                        <a:rPr kumimoji="1" lang="ja-JP" altLang="en-US" sz="1100" b="1" i="0" u="sng" strike="noStrike" cap="none" normalizeH="0" baseline="0" dirty="0">
                          <a:ln>
                            <a:noFill/>
                          </a:ln>
                          <a:solidFill>
                            <a:srgbClr val="0070C0"/>
                          </a:solidFill>
                          <a:effectLst/>
                          <a:latin typeface="+mn-ea"/>
                          <a:ea typeface="+mn-ea"/>
                          <a:cs typeface="メイリオ" pitchFamily="50" charset="-128"/>
                        </a:rPr>
                        <a:t>治療方針に関する患者又はその家族等の意思決定に対する支援を行った場合に</a:t>
                      </a:r>
                      <a:r>
                        <a:rPr kumimoji="1" lang="ja-JP" altLang="en-US" sz="1100" b="0" i="0" u="none" strike="noStrike" cap="none" normalizeH="0" baseline="0" dirty="0">
                          <a:ln>
                            <a:noFill/>
                          </a:ln>
                          <a:solidFill>
                            <a:schemeClr val="tx1"/>
                          </a:solidFill>
                          <a:effectLst/>
                          <a:latin typeface="+mn-ea"/>
                          <a:ea typeface="+mn-ea"/>
                          <a:cs typeface="メイリオ" pitchFamily="50" charset="-128"/>
                        </a:rPr>
                        <a:t>、入院した日から起算して</a:t>
                      </a:r>
                      <a:r>
                        <a:rPr kumimoji="1" lang="en-US" altLang="ja-JP" sz="1100" b="0" i="0" u="none" strike="noStrike" cap="none" normalizeH="0" baseline="0" dirty="0">
                          <a:ln>
                            <a:noFill/>
                          </a:ln>
                          <a:solidFill>
                            <a:schemeClr val="tx1"/>
                          </a:solidFill>
                          <a:effectLst/>
                          <a:latin typeface="+mn-ea"/>
                          <a:ea typeface="+mn-ea"/>
                          <a:cs typeface="メイリオ" pitchFamily="50" charset="-128"/>
                        </a:rPr>
                        <a:t>14</a:t>
                      </a:r>
                      <a:r>
                        <a:rPr kumimoji="1" lang="ja-JP" altLang="en-US" sz="1100" b="0" i="0" u="none" strike="noStrike" cap="none" normalizeH="0" baseline="0" dirty="0">
                          <a:ln>
                            <a:noFill/>
                          </a:ln>
                          <a:solidFill>
                            <a:schemeClr val="tx1"/>
                          </a:solidFill>
                          <a:effectLst/>
                          <a:latin typeface="+mn-ea"/>
                          <a:ea typeface="+mn-ea"/>
                          <a:cs typeface="メイリオ" pitchFamily="50" charset="-128"/>
                        </a:rPr>
                        <a:t>日を限度として、</a:t>
                      </a:r>
                      <a:r>
                        <a:rPr kumimoji="1" lang="ja-JP" altLang="en-US" sz="1100" b="1" i="0" u="sng" strike="noStrike" cap="none" normalizeH="0" baseline="0" dirty="0">
                          <a:ln>
                            <a:noFill/>
                          </a:ln>
                          <a:solidFill>
                            <a:srgbClr val="0070C0"/>
                          </a:solidFill>
                          <a:effectLst/>
                          <a:latin typeface="+mn-ea"/>
                          <a:ea typeface="+mn-ea"/>
                          <a:cs typeface="メイリオ" pitchFamily="50" charset="-128"/>
                        </a:rPr>
                        <a:t>在宅患者支援（療養）病床初期加算</a:t>
                      </a:r>
                      <a:r>
                        <a:rPr kumimoji="1" lang="ja-JP" altLang="en-US" sz="1100" b="0" i="0" u="none" strike="noStrike" cap="none" normalizeH="0" baseline="0" dirty="0">
                          <a:ln>
                            <a:noFill/>
                          </a:ln>
                          <a:solidFill>
                            <a:schemeClr val="tx1"/>
                          </a:solidFill>
                          <a:effectLst/>
                          <a:latin typeface="+mn-ea"/>
                          <a:ea typeface="+mn-ea"/>
                          <a:cs typeface="メイリオ" pitchFamily="50" charset="-128"/>
                        </a:rPr>
                        <a:t>として、１日につき</a:t>
                      </a:r>
                      <a:r>
                        <a:rPr kumimoji="1" lang="en-US" altLang="ja-JP" sz="1100" b="1" i="0" u="sng" strike="noStrike" cap="none" normalizeH="0" baseline="0" dirty="0">
                          <a:ln>
                            <a:noFill/>
                          </a:ln>
                          <a:solidFill>
                            <a:srgbClr val="0070C0"/>
                          </a:solidFill>
                          <a:effectLst/>
                          <a:latin typeface="+mn-ea"/>
                          <a:ea typeface="+mn-ea"/>
                          <a:cs typeface="メイリオ" pitchFamily="50" charset="-128"/>
                        </a:rPr>
                        <a:t>300</a:t>
                      </a:r>
                      <a:r>
                        <a:rPr kumimoji="1" lang="ja-JP" altLang="en-US" sz="1100" b="1" i="0" u="sng" strike="noStrike" cap="none" normalizeH="0" baseline="0" dirty="0">
                          <a:ln>
                            <a:noFill/>
                          </a:ln>
                          <a:solidFill>
                            <a:srgbClr val="0070C0"/>
                          </a:solidFill>
                          <a:effectLst/>
                          <a:latin typeface="+mn-ea"/>
                          <a:ea typeface="+mn-ea"/>
                          <a:cs typeface="メイリオ" pitchFamily="50" charset="-128"/>
                        </a:rPr>
                        <a:t>点</a:t>
                      </a:r>
                      <a:r>
                        <a:rPr kumimoji="1" lang="ja-JP" altLang="en-US" sz="1100" b="0" i="0" u="none" strike="noStrike" cap="none" normalizeH="0" baseline="0" dirty="0">
                          <a:ln>
                            <a:noFill/>
                          </a:ln>
                          <a:solidFill>
                            <a:schemeClr val="tx1"/>
                          </a:solidFill>
                          <a:effectLst/>
                          <a:latin typeface="+mn-ea"/>
                          <a:ea typeface="+mn-ea"/>
                          <a:cs typeface="メイリオ" pitchFamily="50" charset="-128"/>
                        </a:rPr>
                        <a:t>（療養病棟入院基本料を算定する場合にあっては、１日につき</a:t>
                      </a:r>
                      <a:r>
                        <a:rPr kumimoji="1" lang="en-US" altLang="ja-JP" sz="1100" b="1" i="0" u="sng" strike="noStrike" cap="none" normalizeH="0" baseline="0" dirty="0">
                          <a:ln>
                            <a:noFill/>
                          </a:ln>
                          <a:solidFill>
                            <a:srgbClr val="0070C0"/>
                          </a:solidFill>
                          <a:effectLst/>
                          <a:latin typeface="+mn-ea"/>
                          <a:ea typeface="+mn-ea"/>
                          <a:cs typeface="メイリオ" pitchFamily="50" charset="-128"/>
                        </a:rPr>
                        <a:t>350</a:t>
                      </a:r>
                      <a:r>
                        <a:rPr kumimoji="1" lang="ja-JP" altLang="en-US" sz="1100" b="1" i="0" u="sng" strike="noStrike" cap="none" normalizeH="0" baseline="0" dirty="0">
                          <a:ln>
                            <a:noFill/>
                          </a:ln>
                          <a:solidFill>
                            <a:srgbClr val="0070C0"/>
                          </a:solidFill>
                          <a:effectLst/>
                          <a:latin typeface="+mn-ea"/>
                          <a:ea typeface="+mn-ea"/>
                          <a:cs typeface="メイリオ" pitchFamily="50" charset="-128"/>
                        </a:rPr>
                        <a:t>点</a:t>
                      </a:r>
                      <a:r>
                        <a:rPr kumimoji="1" lang="ja-JP" altLang="en-US" sz="1100" b="0" i="0" u="none" strike="noStrike" cap="none" normalizeH="0" baseline="0" dirty="0">
                          <a:ln>
                            <a:noFill/>
                          </a:ln>
                          <a:solidFill>
                            <a:schemeClr val="tx1"/>
                          </a:solidFill>
                          <a:effectLst/>
                          <a:latin typeface="+mn-ea"/>
                          <a:ea typeface="+mn-ea"/>
                          <a:cs typeface="メイリオ" pitchFamily="50" charset="-128"/>
                        </a:rPr>
                        <a:t>）を所定点数に加算する。</a:t>
                      </a:r>
                    </a:p>
                  </a:txBody>
                  <a:tcPr marL="99060" marR="99060" marT="36000" marB="36000" horzOverflow="overflow"/>
                </a:tc>
                <a:extLst>
                  <a:ext uri="{0D108BD9-81ED-4DB2-BD59-A6C34878D82A}">
                    <a16:rowId xmlns="" xmlns:a16="http://schemas.microsoft.com/office/drawing/2014/main" val="10002"/>
                  </a:ext>
                </a:extLst>
              </a:tr>
            </a:tbl>
          </a:graphicData>
        </a:graphic>
      </p:graphicFrame>
      <p:graphicFrame>
        <p:nvGraphicFramePr>
          <p:cNvPr id="29" name="表 28"/>
          <p:cNvGraphicFramePr>
            <a:graphicFrameLocks noGrp="1"/>
          </p:cNvGraphicFramePr>
          <p:nvPr>
            <p:extLst/>
          </p:nvPr>
        </p:nvGraphicFramePr>
        <p:xfrm>
          <a:off x="206991" y="2121617"/>
          <a:ext cx="4467232" cy="1880031"/>
        </p:xfrm>
        <a:graphic>
          <a:graphicData uri="http://schemas.openxmlformats.org/drawingml/2006/table">
            <a:tbl>
              <a:tblPr firstRow="1" bandRow="1">
                <a:tableStyleId>{FABFCF23-3B69-468F-B69F-88F6DE6A72F2}</a:tableStyleId>
              </a:tblPr>
              <a:tblGrid>
                <a:gridCol w="4467232">
                  <a:extLst>
                    <a:ext uri="{9D8B030D-6E8A-4147-A177-3AD203B41FA5}">
                      <a16:colId xmlns="" xmlns:a16="http://schemas.microsoft.com/office/drawing/2014/main" val="20000"/>
                    </a:ext>
                  </a:extLst>
                </a:gridCol>
              </a:tblGrid>
              <a:tr h="299271">
                <a:tc>
                  <a:txBody>
                    <a:bodyPr/>
                    <a:lstStyle/>
                    <a:p>
                      <a:pPr algn="ctr"/>
                      <a:r>
                        <a:rPr kumimoji="1" lang="ja-JP" altLang="en-US" sz="1200" dirty="0">
                          <a:latin typeface="+mn-ea"/>
                          <a:ea typeface="+mn-ea"/>
                        </a:rPr>
                        <a:t>現行</a:t>
                      </a:r>
                    </a:p>
                  </a:txBody>
                  <a:tcPr marL="99060" marR="99060" marT="36000" marB="36000" anchor="ctr"/>
                </a:tc>
                <a:extLst>
                  <a:ext uri="{0D108BD9-81ED-4DB2-BD59-A6C34878D82A}">
                    <a16:rowId xmlns="" xmlns:a16="http://schemas.microsoft.com/office/drawing/2014/main" val="10000"/>
                  </a:ext>
                </a:extLst>
              </a:tr>
              <a:tr h="14540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当該病棟（地域包括ケア病棟入院料を算定する場合にあっては、又は病室）に入院している患者のうち、急性期医療を担う他の保険医療機関の一般病棟から転院した患者、介護老人保健施設、特別養護老人ホーム、軽費老人ホーム、有料老人ホーム等若しくは自宅から入院した患者又は当該保険医療機関（急性期医療を担う保険医療機関に限る。）の一般病棟から転棟した患者については、転院、入院又は転棟した日から起算して</a:t>
                      </a:r>
                      <a:r>
                        <a:rPr kumimoji="1" lang="en-US" altLang="ja-JP" sz="1100" b="0" i="0" u="none" strike="noStrike" cap="none" normalizeH="0" baseline="0" dirty="0">
                          <a:ln>
                            <a:noFill/>
                          </a:ln>
                          <a:solidFill>
                            <a:schemeClr val="tx1"/>
                          </a:solidFill>
                          <a:effectLst/>
                          <a:latin typeface="+mn-ea"/>
                          <a:ea typeface="+mn-ea"/>
                          <a:cs typeface="メイリオ" pitchFamily="50" charset="-128"/>
                        </a:rPr>
                        <a:t>14</a:t>
                      </a:r>
                      <a:r>
                        <a:rPr kumimoji="1" lang="ja-JP" altLang="en-US" sz="1100" b="0" i="0" u="none" strike="noStrike" cap="none" normalizeH="0" baseline="0" dirty="0">
                          <a:ln>
                            <a:noFill/>
                          </a:ln>
                          <a:solidFill>
                            <a:schemeClr val="tx1"/>
                          </a:solidFill>
                          <a:effectLst/>
                          <a:latin typeface="+mn-ea"/>
                          <a:ea typeface="+mn-ea"/>
                          <a:cs typeface="メイリオ" pitchFamily="50" charset="-128"/>
                        </a:rPr>
                        <a:t>日を限度として、救急・在宅等支援（療養）病床初期加算として、１日につき </a:t>
                      </a:r>
                      <a:r>
                        <a:rPr kumimoji="1" lang="en-US" altLang="ja-JP" sz="1100" b="0" i="0" u="none" strike="noStrike" cap="none" normalizeH="0" baseline="0" dirty="0">
                          <a:ln>
                            <a:noFill/>
                          </a:ln>
                          <a:solidFill>
                            <a:schemeClr val="tx1"/>
                          </a:solidFill>
                          <a:effectLst/>
                          <a:latin typeface="+mn-ea"/>
                          <a:ea typeface="+mn-ea"/>
                          <a:cs typeface="メイリオ" pitchFamily="50" charset="-128"/>
                        </a:rPr>
                        <a:t>150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点（療養病棟入院基本料１を算定する場合にあっては、１日につき</a:t>
                      </a:r>
                      <a:r>
                        <a:rPr kumimoji="1" lang="en-US" altLang="ja-JP" sz="1100" b="0" i="0" u="none" strike="noStrike" cap="none" normalizeH="0" baseline="0" dirty="0">
                          <a:ln>
                            <a:noFill/>
                          </a:ln>
                          <a:solidFill>
                            <a:schemeClr val="tx1"/>
                          </a:solidFill>
                          <a:effectLst/>
                          <a:latin typeface="+mn-ea"/>
                          <a:ea typeface="+mn-ea"/>
                          <a:cs typeface="メイリオ" pitchFamily="50" charset="-128"/>
                        </a:rPr>
                        <a:t>300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点）を所定点数に加算する。</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sp>
        <p:nvSpPr>
          <p:cNvPr id="16" name="Rectangle 37"/>
          <p:cNvSpPr>
            <a:spLocks noChangeArrowheads="1"/>
          </p:cNvSpPr>
          <p:nvPr/>
        </p:nvSpPr>
        <p:spPr bwMode="auto">
          <a:xfrm>
            <a:off x="117945" y="5420093"/>
            <a:ext cx="9689655" cy="1308263"/>
          </a:xfrm>
          <a:prstGeom prst="rect">
            <a:avLst/>
          </a:prstGeom>
          <a:noFill/>
          <a:ln w="9525">
            <a:solidFill>
              <a:schemeClr val="tx1"/>
            </a:solidFill>
            <a:miter lim="800000"/>
            <a:headEnd/>
            <a:tailEnd/>
          </a:ln>
        </p:spPr>
        <p:txBody>
          <a:bodyPr/>
          <a:lstStyle/>
          <a:p>
            <a:pPr marL="173038" indent="-173038">
              <a:buFont typeface="Wingdings" pitchFamily="2" charset="2"/>
              <a:buChar char="Ø"/>
              <a:defRPr/>
            </a:pPr>
            <a:r>
              <a:rPr lang="ja-JP" altLang="en-US" sz="1600" dirty="0">
                <a:solidFill>
                  <a:prstClr val="black"/>
                </a:solidFill>
                <a:latin typeface="ＭＳ Ｐゴシック"/>
              </a:rPr>
              <a:t>　療養病棟入院基本料、地域包括ケア病棟入院料・入院医療管理料１及び３の施設基準において、病棟の特性を踏まえ、医療機関での看取りの方針を定めておくことを規定する。</a:t>
            </a:r>
            <a:endParaRPr lang="en-US" altLang="ja-JP" sz="1600" dirty="0">
              <a:solidFill>
                <a:prstClr val="black"/>
              </a:solidFill>
              <a:latin typeface="ＭＳ Ｐゴシック"/>
            </a:endParaRPr>
          </a:p>
        </p:txBody>
      </p:sp>
      <p:sp>
        <p:nvSpPr>
          <p:cNvPr id="20" name="Rectangle 36"/>
          <p:cNvSpPr>
            <a:spLocks noChangeArrowheads="1"/>
          </p:cNvSpPr>
          <p:nvPr/>
        </p:nvSpPr>
        <p:spPr bwMode="auto">
          <a:xfrm>
            <a:off x="117942" y="5102736"/>
            <a:ext cx="7197258" cy="317357"/>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latin typeface="ＭＳ Ｐゴシック"/>
              </a:rPr>
              <a:t>治療方針に関する患者・家族の意思決定に対する支援を行う体制の構築</a:t>
            </a:r>
          </a:p>
        </p:txBody>
      </p:sp>
      <p:sp>
        <p:nvSpPr>
          <p:cNvPr id="21" name="Rectangle 36"/>
          <p:cNvSpPr>
            <a:spLocks noChangeArrowheads="1"/>
          </p:cNvSpPr>
          <p:nvPr/>
        </p:nvSpPr>
        <p:spPr bwMode="auto">
          <a:xfrm>
            <a:off x="117880" y="820442"/>
            <a:ext cx="4318883"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sz="2000" dirty="0">
                <a:solidFill>
                  <a:prstClr val="black"/>
                </a:solidFill>
                <a:latin typeface="ＭＳ Ｐゴシック"/>
              </a:rPr>
              <a:t>救急・在宅支援病床初期加算の見直し</a:t>
            </a:r>
          </a:p>
        </p:txBody>
      </p:sp>
      <p:sp>
        <p:nvSpPr>
          <p:cNvPr id="38" name="右矢印 37"/>
          <p:cNvSpPr/>
          <p:nvPr/>
        </p:nvSpPr>
        <p:spPr>
          <a:xfrm>
            <a:off x="4708949" y="2942025"/>
            <a:ext cx="490325"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286604" y="6011428"/>
            <a:ext cx="9362364" cy="646331"/>
          </a:xfrm>
          <a:prstGeom prst="rect">
            <a:avLst/>
          </a:prstGeom>
          <a:noFill/>
        </p:spPr>
        <p:txBody>
          <a:bodyPr wrap="square" rtlCol="0">
            <a:spAutoFit/>
          </a:bodyPr>
          <a:lstStyle/>
          <a:p>
            <a:r>
              <a:rPr lang="ja-JP" altLang="en-US" sz="1200" dirty="0">
                <a:solidFill>
                  <a:prstClr val="black"/>
                </a:solidFill>
              </a:rPr>
              <a:t>［施設基準］　</a:t>
            </a:r>
            <a:endParaRPr lang="en-US" altLang="ja-JP" sz="1200" dirty="0">
              <a:solidFill>
                <a:prstClr val="black"/>
              </a:solidFill>
            </a:endParaRPr>
          </a:p>
          <a:p>
            <a:pPr marL="450850" indent="-450850"/>
            <a:r>
              <a:rPr lang="ja-JP" altLang="en-US" sz="1200" b="1" u="sng" dirty="0">
                <a:solidFill>
                  <a:srgbClr val="0070C0"/>
                </a:solidFill>
              </a:rPr>
              <a:t>（新設）</a:t>
            </a:r>
            <a:r>
              <a:rPr lang="ja-JP" altLang="en-US" sz="1200" b="1" dirty="0">
                <a:solidFill>
                  <a:srgbClr val="0070C0"/>
                </a:solidFill>
              </a:rPr>
              <a:t>　</a:t>
            </a:r>
            <a:r>
              <a:rPr lang="ja-JP" altLang="en-US" sz="1200" b="1" u="sng" dirty="0">
                <a:solidFill>
                  <a:srgbClr val="0070C0"/>
                </a:solidFill>
              </a:rPr>
              <a:t>当該保険医療機関において、厚生労働省「人生の最終段階における医療の決定プロセスに関するガイドライン」等の内容を踏まえ、看取りに関する指針を定めていること。</a:t>
            </a:r>
          </a:p>
        </p:txBody>
      </p:sp>
      <p:sp>
        <p:nvSpPr>
          <p:cNvPr id="15"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8" name="Rectangle 36"/>
          <p:cNvSpPr>
            <a:spLocks noChangeArrowheads="1"/>
          </p:cNvSpPr>
          <p:nvPr/>
        </p:nvSpPr>
        <p:spPr bwMode="auto">
          <a:xfrm>
            <a:off x="117880" y="477307"/>
            <a:ext cx="478574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sz="2000" kern="0" dirty="0">
                <a:solidFill>
                  <a:prstClr val="black"/>
                </a:solidFill>
              </a:rPr>
              <a:t>◇　救急・在宅支援病床初期加算の見直し</a:t>
            </a:r>
          </a:p>
        </p:txBody>
      </p:sp>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213</a:t>
            </a:fld>
            <a:endParaRPr lang="ja-JP" altLang="en-US" sz="1600" dirty="0">
              <a:solidFill>
                <a:prstClr val="black"/>
              </a:solidFill>
            </a:endParaRPr>
          </a:p>
        </p:txBody>
      </p:sp>
      <p:sp>
        <p:nvSpPr>
          <p:cNvPr id="14" name="テキスト ボックス 13"/>
          <p:cNvSpPr txBox="1"/>
          <p:nvPr/>
        </p:nvSpPr>
        <p:spPr>
          <a:xfrm>
            <a:off x="4989387" y="777288"/>
            <a:ext cx="216775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47-48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132-133</a:t>
            </a:r>
          </a:p>
        </p:txBody>
      </p:sp>
      <p:sp>
        <p:nvSpPr>
          <p:cNvPr id="17" name="テキスト ボックス 16"/>
          <p:cNvSpPr txBox="1"/>
          <p:nvPr/>
        </p:nvSpPr>
        <p:spPr>
          <a:xfrm>
            <a:off x="7445608" y="4995491"/>
            <a:ext cx="216775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133</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776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787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89339581"/>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2"/>
          <p:cNvSpPr txBox="1">
            <a:spLocks noChangeArrowheads="1"/>
          </p:cNvSpPr>
          <p:nvPr/>
        </p:nvSpPr>
        <p:spPr>
          <a:xfrm>
            <a:off x="175100" y="189560"/>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lang="ja-JP" altLang="en-US" sz="2400" dirty="0">
                <a:solidFill>
                  <a:prstClr val="black"/>
                </a:solidFill>
                <a:latin typeface="ＭＳ Ｐゴシック"/>
              </a:rPr>
              <a:t>回復期リハビリテーション病棟入院料の見直し</a:t>
            </a:r>
          </a:p>
        </p:txBody>
      </p:sp>
      <p:graphicFrame>
        <p:nvGraphicFramePr>
          <p:cNvPr id="54" name="コンテンツ プレースホルダー 3"/>
          <p:cNvGraphicFramePr>
            <a:graphicFrameLocks/>
          </p:cNvGraphicFramePr>
          <p:nvPr>
            <p:extLst/>
          </p:nvPr>
        </p:nvGraphicFramePr>
        <p:xfrm>
          <a:off x="-487240" y="1022712"/>
          <a:ext cx="4957395" cy="3024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5" name="コンテンツ プレースホルダー 8"/>
          <p:cNvGraphicFramePr>
            <a:graphicFrameLocks/>
          </p:cNvGraphicFramePr>
          <p:nvPr>
            <p:extLst/>
          </p:nvPr>
        </p:nvGraphicFramePr>
        <p:xfrm>
          <a:off x="670400" y="4410806"/>
          <a:ext cx="3974869" cy="2532185"/>
        </p:xfrm>
        <a:graphic>
          <a:graphicData uri="http://schemas.openxmlformats.org/drawingml/2006/chart">
            <c:chart xmlns:c="http://schemas.openxmlformats.org/drawingml/2006/chart" xmlns:r="http://schemas.openxmlformats.org/officeDocument/2006/relationships" r:id="rId4"/>
          </a:graphicData>
        </a:graphic>
      </p:graphicFrame>
      <p:sp>
        <p:nvSpPr>
          <p:cNvPr id="2" name="テキスト ボックス 1"/>
          <p:cNvSpPr txBox="1"/>
          <p:nvPr/>
        </p:nvSpPr>
        <p:spPr>
          <a:xfrm>
            <a:off x="1129665" y="1807112"/>
            <a:ext cx="571500" cy="246221"/>
          </a:xfrm>
          <a:prstGeom prst="rect">
            <a:avLst/>
          </a:prstGeom>
          <a:noFill/>
        </p:spPr>
        <p:txBody>
          <a:bodyPr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病床数</a:t>
            </a:r>
          </a:p>
        </p:txBody>
      </p:sp>
      <p:sp>
        <p:nvSpPr>
          <p:cNvPr id="8" name="テキスト ボックス 7"/>
          <p:cNvSpPr txBox="1"/>
          <p:nvPr/>
        </p:nvSpPr>
        <p:spPr>
          <a:xfrm>
            <a:off x="3804285" y="1823523"/>
            <a:ext cx="571500" cy="246221"/>
          </a:xfrm>
          <a:prstGeom prst="rect">
            <a:avLst/>
          </a:prstGeom>
          <a:noFill/>
        </p:spPr>
        <p:txBody>
          <a:bodyPr wrap="square" rtlCol="0">
            <a:spAutoFit/>
          </a:bodyPr>
          <a:lstStyle/>
          <a:p>
            <a:pPr algn="ct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割合</a:t>
            </a:r>
          </a:p>
        </p:txBody>
      </p:sp>
      <p:sp>
        <p:nvSpPr>
          <p:cNvPr id="9" name="テキスト ボックス 8"/>
          <p:cNvSpPr txBox="1"/>
          <p:nvPr/>
        </p:nvSpPr>
        <p:spPr>
          <a:xfrm>
            <a:off x="638175" y="4665069"/>
            <a:ext cx="571500" cy="246221"/>
          </a:xfrm>
          <a:prstGeom prst="rect">
            <a:avLst/>
          </a:prstGeom>
          <a:noFill/>
        </p:spPr>
        <p:txBody>
          <a:bodyPr wrap="square" rtlCol="0">
            <a:spAutoFit/>
          </a:bodyPr>
          <a:lstStyle/>
          <a:p>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百万</a:t>
            </a:r>
            <a:r>
              <a:rPr lang="en-US" altLang="ja-JP"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テキスト ボックス 9"/>
          <p:cNvSpPr txBox="1"/>
          <p:nvPr/>
        </p:nvSpPr>
        <p:spPr>
          <a:xfrm>
            <a:off x="1209675" y="4591746"/>
            <a:ext cx="571500" cy="246221"/>
          </a:xfrm>
          <a:prstGeom prst="rect">
            <a:avLst/>
          </a:prstGeom>
          <a:noFill/>
        </p:spPr>
        <p:txBody>
          <a:bodyPr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単位</a:t>
            </a:r>
          </a:p>
        </p:txBody>
      </p:sp>
      <p:sp>
        <p:nvSpPr>
          <p:cNvPr id="11" name="テキスト ボックス 10"/>
          <p:cNvSpPr txBox="1"/>
          <p:nvPr/>
        </p:nvSpPr>
        <p:spPr>
          <a:xfrm>
            <a:off x="4227463" y="5155130"/>
            <a:ext cx="338554" cy="1390449"/>
          </a:xfrm>
          <a:prstGeom prst="rect">
            <a:avLst/>
          </a:prstGeom>
          <a:noFill/>
        </p:spPr>
        <p:txBody>
          <a:bodyPr vert="eaVert"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１日当たり単位</a:t>
            </a:r>
          </a:p>
        </p:txBody>
      </p:sp>
      <p:sp>
        <p:nvSpPr>
          <p:cNvPr id="12" name="テキスト ボックス 11"/>
          <p:cNvSpPr txBox="1"/>
          <p:nvPr/>
        </p:nvSpPr>
        <p:spPr>
          <a:xfrm>
            <a:off x="3840480" y="4586031"/>
            <a:ext cx="571500" cy="246221"/>
          </a:xfrm>
          <a:prstGeom prst="rect">
            <a:avLst/>
          </a:prstGeom>
          <a:noFill/>
        </p:spPr>
        <p:txBody>
          <a:bodyPr wrap="square" rtlCol="0">
            <a:spAutoFit/>
          </a:bodyPr>
          <a:lstStyle/>
          <a:p>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単位</a:t>
            </a:r>
          </a:p>
        </p:txBody>
      </p:sp>
      <p:sp>
        <p:nvSpPr>
          <p:cNvPr id="13" name="山形 12"/>
          <p:cNvSpPr/>
          <p:nvPr/>
        </p:nvSpPr>
        <p:spPr>
          <a:xfrm>
            <a:off x="110488" y="659780"/>
            <a:ext cx="4791691" cy="504000"/>
          </a:xfrm>
          <a:prstGeom prst="chevron">
            <a:avLst/>
          </a:prstGeom>
          <a:solidFill>
            <a:schemeClr val="accent1">
              <a:lumMod val="60000"/>
              <a:lumOff val="4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回復期リハビリテーション病棟の現状</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a:p>
            <a:pPr algn="ctr"/>
            <a:r>
              <a:rPr lang="ja-JP" altLang="en-US" sz="1600" dirty="0">
                <a:solidFill>
                  <a:prstClr val="white"/>
                </a:solidFill>
                <a:latin typeface="ＤＨＰ特太ゴシック体" panose="020B0500000000000000" pitchFamily="50" charset="-128"/>
                <a:ea typeface="ＤＨＰ特太ゴシック体" panose="020B0500000000000000" pitchFamily="50" charset="-128"/>
              </a:rPr>
              <a:t>⇒</a:t>
            </a: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 提供されるリハビリテーションの量の充実</a:t>
            </a:r>
          </a:p>
        </p:txBody>
      </p:sp>
      <p:sp>
        <p:nvSpPr>
          <p:cNvPr id="14" name="山形 13"/>
          <p:cNvSpPr/>
          <p:nvPr/>
        </p:nvSpPr>
        <p:spPr>
          <a:xfrm>
            <a:off x="5026005" y="659780"/>
            <a:ext cx="4716000" cy="504000"/>
          </a:xfrm>
          <a:prstGeom prst="chevron">
            <a:avLst/>
          </a:prstGeom>
          <a:solidFill>
            <a:schemeClr val="accent2">
              <a:lumMod val="60000"/>
              <a:lumOff val="40000"/>
            </a:schemeClr>
          </a:solidFill>
          <a:ln>
            <a:solidFill>
              <a:srgbClr val="AE5A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見直しの方向性</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a:p>
            <a:pPr algn="ctr"/>
            <a:r>
              <a:rPr lang="ja-JP" altLang="en-US" sz="1600" dirty="0">
                <a:solidFill>
                  <a:prstClr val="white"/>
                </a:solidFill>
                <a:latin typeface="ＤＨＰ特太ゴシック体" panose="020B0500000000000000" pitchFamily="50" charset="-128"/>
                <a:ea typeface="ＤＨＰ特太ゴシック体" panose="020B0500000000000000" pitchFamily="50" charset="-128"/>
              </a:rPr>
              <a:t>⇒</a:t>
            </a: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 提供されるリハビリテーションの質の充実</a:t>
            </a:r>
          </a:p>
        </p:txBody>
      </p:sp>
      <p:sp>
        <p:nvSpPr>
          <p:cNvPr id="3" name="テキスト ボックス 2"/>
          <p:cNvSpPr txBox="1"/>
          <p:nvPr/>
        </p:nvSpPr>
        <p:spPr>
          <a:xfrm>
            <a:off x="327500" y="1228725"/>
            <a:ext cx="4036855" cy="523220"/>
          </a:xfrm>
          <a:prstGeom prst="rect">
            <a:avLst/>
          </a:prstGeom>
          <a:noFill/>
        </p:spPr>
        <p:txBody>
          <a:bodyPr wrap="square" rtlCol="0">
            <a:spAutoFit/>
          </a:bodyPr>
          <a:lstStyle/>
          <a:p>
            <a:pPr marL="180975" indent="-180975">
              <a:buFont typeface="Wingdings" panose="05000000000000000000" pitchFamily="2" charset="2"/>
              <a:buChar char="Ø"/>
            </a:pPr>
            <a:r>
              <a:rPr lang="ja-JP" altLang="en-US" sz="1400" dirty="0">
                <a:solidFill>
                  <a:prstClr val="black"/>
                </a:solidFill>
                <a:latin typeface="ＭＳ Ｐゴシック"/>
              </a:rPr>
              <a:t>　回復期リハビリテーション病棟入院料の病床数は直近</a:t>
            </a:r>
            <a:r>
              <a:rPr lang="en-US" altLang="ja-JP" sz="1400" dirty="0">
                <a:solidFill>
                  <a:prstClr val="black"/>
                </a:solidFill>
                <a:latin typeface="ＭＳ Ｐゴシック"/>
              </a:rPr>
              <a:t>10</a:t>
            </a:r>
            <a:r>
              <a:rPr lang="ja-JP" altLang="en-US" sz="1400" dirty="0">
                <a:solidFill>
                  <a:prstClr val="black"/>
                </a:solidFill>
                <a:latin typeface="ＭＳ Ｐゴシック"/>
              </a:rPr>
              <a:t>年でおよそ</a:t>
            </a:r>
            <a:r>
              <a:rPr lang="en-US" altLang="ja-JP" sz="1400" dirty="0">
                <a:solidFill>
                  <a:prstClr val="black"/>
                </a:solidFill>
                <a:latin typeface="ＭＳ Ｐゴシック"/>
              </a:rPr>
              <a:t>2.2</a:t>
            </a:r>
            <a:r>
              <a:rPr lang="ja-JP" altLang="en-US" sz="1400" dirty="0">
                <a:solidFill>
                  <a:prstClr val="black"/>
                </a:solidFill>
                <a:latin typeface="ＭＳ Ｐゴシック"/>
              </a:rPr>
              <a:t>倍に増加</a:t>
            </a:r>
          </a:p>
        </p:txBody>
      </p:sp>
      <p:sp>
        <p:nvSpPr>
          <p:cNvPr id="17" name="テキスト ボックス 16"/>
          <p:cNvSpPr txBox="1"/>
          <p:nvPr/>
        </p:nvSpPr>
        <p:spPr>
          <a:xfrm>
            <a:off x="327500" y="4001256"/>
            <a:ext cx="4511200" cy="523220"/>
          </a:xfrm>
          <a:prstGeom prst="rect">
            <a:avLst/>
          </a:prstGeom>
          <a:noFill/>
        </p:spPr>
        <p:txBody>
          <a:bodyPr wrap="square" rtlCol="0">
            <a:spAutoFit/>
          </a:bodyPr>
          <a:lstStyle/>
          <a:p>
            <a:pPr marL="180975" indent="-180975">
              <a:buFont typeface="Wingdings" panose="05000000000000000000" pitchFamily="2" charset="2"/>
              <a:buChar char="Ø"/>
            </a:pPr>
            <a:r>
              <a:rPr lang="ja-JP" altLang="en-US" sz="1400" dirty="0">
                <a:solidFill>
                  <a:prstClr val="black"/>
                </a:solidFill>
                <a:latin typeface="ＭＳ Ｐゴシック"/>
              </a:rPr>
              <a:t>　回復期リハビリテーション病棟で提供されるリハビリ　単位数は患者１人１日当たり約６単位と</a:t>
            </a:r>
            <a:r>
              <a:rPr lang="en-US" altLang="ja-JP" sz="1400" dirty="0">
                <a:solidFill>
                  <a:prstClr val="black"/>
                </a:solidFill>
                <a:latin typeface="ＭＳ Ｐゴシック"/>
              </a:rPr>
              <a:t>10</a:t>
            </a:r>
            <a:r>
              <a:rPr lang="ja-JP" altLang="en-US" sz="1400" dirty="0">
                <a:solidFill>
                  <a:prstClr val="black"/>
                </a:solidFill>
                <a:latin typeface="ＭＳ Ｐゴシック"/>
              </a:rPr>
              <a:t>年前の約２倍</a:t>
            </a:r>
          </a:p>
        </p:txBody>
      </p:sp>
      <p:sp>
        <p:nvSpPr>
          <p:cNvPr id="18" name="テキスト ボックス 17"/>
          <p:cNvSpPr txBox="1"/>
          <p:nvPr/>
        </p:nvSpPr>
        <p:spPr>
          <a:xfrm>
            <a:off x="5114701" y="1228725"/>
            <a:ext cx="4629373" cy="1400383"/>
          </a:xfrm>
          <a:prstGeom prst="rect">
            <a:avLst/>
          </a:prstGeom>
          <a:noFill/>
        </p:spPr>
        <p:txBody>
          <a:bodyPr wrap="square" rtlCol="0">
            <a:spAutoFit/>
          </a:bodyPr>
          <a:lstStyle/>
          <a:p>
            <a:pPr marL="180975" indent="-180975">
              <a:buFont typeface="Wingdings" panose="05000000000000000000" pitchFamily="2" charset="2"/>
              <a:buChar char="Ø"/>
            </a:pPr>
            <a:r>
              <a:rPr lang="ja-JP" altLang="en-US" sz="1400" dirty="0">
                <a:solidFill>
                  <a:prstClr val="black"/>
                </a:solidFill>
                <a:latin typeface="ＭＳ Ｐゴシック"/>
              </a:rPr>
              <a:t>　回復期リハビリテーション病棟におけるリハビリの</a:t>
            </a:r>
            <a:r>
              <a:rPr lang="ja-JP" altLang="en-US" sz="1400" b="1" u="sng" dirty="0">
                <a:solidFill>
                  <a:srgbClr val="0070C0"/>
                </a:solidFill>
                <a:latin typeface="ＭＳ Ｐゴシック"/>
              </a:rPr>
              <a:t>アウトカム評価の推進</a:t>
            </a:r>
            <a:r>
              <a:rPr lang="ja-JP" altLang="en-US" sz="1400" dirty="0">
                <a:solidFill>
                  <a:prstClr val="black"/>
                </a:solidFill>
                <a:latin typeface="ＭＳ Ｐゴシック"/>
              </a:rPr>
              <a:t>を図る観点から、当該入院料について、</a:t>
            </a:r>
            <a:endParaRPr lang="en-US" altLang="ja-JP" sz="1400" dirty="0">
              <a:solidFill>
                <a:prstClr val="black"/>
              </a:solidFill>
              <a:latin typeface="ＭＳ Ｐゴシック"/>
            </a:endParaRPr>
          </a:p>
          <a:p>
            <a:pPr>
              <a:spcBef>
                <a:spcPts val="600"/>
              </a:spcBef>
            </a:pPr>
            <a:r>
              <a:rPr lang="ja-JP" altLang="en-US" sz="1400" dirty="0">
                <a:solidFill>
                  <a:prstClr val="black"/>
                </a:solidFill>
                <a:latin typeface="ＭＳ Ｐゴシック"/>
              </a:rPr>
              <a:t>　 ① </a:t>
            </a:r>
            <a:r>
              <a:rPr lang="ja-JP" altLang="en-US" sz="1400" dirty="0">
                <a:solidFill>
                  <a:prstClr val="black"/>
                </a:solidFill>
                <a:latin typeface="ＭＳ Ｐゴシック" panose="020B0600070205080204" pitchFamily="50" charset="-128"/>
              </a:rPr>
              <a:t>基本的な医療の評価部分</a:t>
            </a:r>
            <a:endParaRPr lang="en-US" altLang="ja-JP" sz="1400" dirty="0">
              <a:solidFill>
                <a:prstClr val="black"/>
              </a:solidFill>
              <a:latin typeface="ＭＳ Ｐゴシック" panose="020B0600070205080204" pitchFamily="50" charset="-128"/>
            </a:endParaRPr>
          </a:p>
          <a:p>
            <a:pPr>
              <a:spcBef>
                <a:spcPts val="600"/>
              </a:spcBef>
            </a:pPr>
            <a:r>
              <a:rPr lang="ja-JP" altLang="en-US" sz="1400" dirty="0">
                <a:solidFill>
                  <a:prstClr val="black"/>
                </a:solidFill>
                <a:latin typeface="ＭＳ Ｐゴシック" panose="020B0600070205080204" pitchFamily="50" charset="-128"/>
              </a:rPr>
              <a:t>　 ② </a:t>
            </a:r>
            <a:r>
              <a:rPr lang="ja-JP" altLang="en-US" sz="1400" b="1" u="sng" dirty="0">
                <a:solidFill>
                  <a:srgbClr val="0070C0"/>
                </a:solidFill>
                <a:latin typeface="ＭＳ Ｐゴシック" panose="020B0600070205080204" pitchFamily="50" charset="-128"/>
              </a:rPr>
              <a:t>診療実績</a:t>
            </a:r>
            <a:r>
              <a:rPr lang="ja-JP" altLang="en-US" sz="1400" dirty="0">
                <a:solidFill>
                  <a:prstClr val="black"/>
                </a:solidFill>
                <a:latin typeface="ＭＳ Ｐゴシック" panose="020B0600070205080204" pitchFamily="50" charset="-128"/>
              </a:rPr>
              <a:t>に応じた段階的な評価部分</a:t>
            </a:r>
            <a:endParaRPr lang="en-US" altLang="ja-JP" sz="1400" baseline="30000" dirty="0">
              <a:solidFill>
                <a:prstClr val="black"/>
              </a:solidFill>
              <a:latin typeface="ＭＳ Ｐゴシック" panose="020B0600070205080204" pitchFamily="50" charset="-128"/>
            </a:endParaRPr>
          </a:p>
          <a:p>
            <a:pPr marL="180975">
              <a:spcBef>
                <a:spcPts val="600"/>
              </a:spcBef>
            </a:pPr>
            <a:r>
              <a:rPr lang="ja-JP" altLang="en-US" sz="1400" dirty="0">
                <a:solidFill>
                  <a:prstClr val="black"/>
                </a:solidFill>
                <a:latin typeface="ＭＳ Ｐゴシック" panose="020B0600070205080204" pitchFamily="50" charset="-128"/>
              </a:rPr>
              <a:t>の二つの評価を組み合わせた評価体系に再編・統合</a:t>
            </a:r>
            <a:endParaRPr lang="ja-JP" altLang="en-US" sz="1400" dirty="0">
              <a:solidFill>
                <a:prstClr val="black"/>
              </a:solidFill>
              <a:latin typeface="ＭＳ Ｐゴシック"/>
            </a:endParaRPr>
          </a:p>
        </p:txBody>
      </p:sp>
      <p:sp>
        <p:nvSpPr>
          <p:cNvPr id="19" name="テキスト ボックス 18"/>
          <p:cNvSpPr txBox="1"/>
          <p:nvPr/>
        </p:nvSpPr>
        <p:spPr>
          <a:xfrm>
            <a:off x="5325301" y="3018191"/>
            <a:ext cx="4133024" cy="1477328"/>
          </a:xfrm>
          <a:prstGeom prst="rect">
            <a:avLst/>
          </a:prstGeom>
          <a:noFill/>
        </p:spPr>
        <p:txBody>
          <a:bodyPr wrap="square" lIns="108000" rtlCol="0">
            <a:spAutoFit/>
          </a:bodyPr>
          <a:lstStyle/>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看護職員の配置</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リハビリ専門職の配置</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社会福祉士の配置</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データ提出加算の届出</a:t>
            </a:r>
            <a:r>
              <a:rPr lang="ja-JP" altLang="en-US" sz="1100" dirty="0">
                <a:solidFill>
                  <a:prstClr val="black"/>
                </a:solidFill>
                <a:latin typeface="ＭＳ Ｐゴシック"/>
              </a:rPr>
              <a:t>（入院料５・６は</a:t>
            </a:r>
            <a:r>
              <a:rPr lang="en-US" altLang="ja-JP" sz="1100" dirty="0">
                <a:solidFill>
                  <a:prstClr val="black"/>
                </a:solidFill>
                <a:latin typeface="ＭＳ Ｐゴシック"/>
              </a:rPr>
              <a:t>200</a:t>
            </a:r>
            <a:r>
              <a:rPr lang="ja-JP" altLang="en-US" sz="1100" dirty="0">
                <a:solidFill>
                  <a:prstClr val="black"/>
                </a:solidFill>
                <a:latin typeface="ＭＳ Ｐゴシック"/>
              </a:rPr>
              <a:t>床以上のみ）</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休日リハビリテーションの実施</a:t>
            </a:r>
            <a:r>
              <a:rPr lang="ja-JP" altLang="en-US" sz="1100" dirty="0">
                <a:solidFill>
                  <a:prstClr val="black"/>
                </a:solidFill>
                <a:latin typeface="ＭＳ Ｐゴシック"/>
              </a:rPr>
              <a:t>（入院料１・２のみ）</a:t>
            </a:r>
            <a:r>
              <a:rPr lang="ja-JP" altLang="en-US" sz="1400" dirty="0">
                <a:solidFill>
                  <a:prstClr val="black"/>
                </a:solidFill>
                <a:latin typeface="ＭＳ Ｐゴシック"/>
              </a:rPr>
              <a:t>　等</a:t>
            </a:r>
            <a:endParaRPr lang="en-US" altLang="ja-JP" sz="1400" dirty="0">
              <a:solidFill>
                <a:prstClr val="black"/>
              </a:solidFill>
              <a:latin typeface="ＭＳ Ｐゴシック"/>
            </a:endParaRPr>
          </a:p>
        </p:txBody>
      </p:sp>
      <p:sp>
        <p:nvSpPr>
          <p:cNvPr id="24" name="テキスト ボックス 23"/>
          <p:cNvSpPr txBox="1"/>
          <p:nvPr/>
        </p:nvSpPr>
        <p:spPr>
          <a:xfrm>
            <a:off x="5295677" y="2684153"/>
            <a:ext cx="4162648" cy="324000"/>
          </a:xfrm>
          <a:prstGeom prst="rect">
            <a:avLst/>
          </a:prstGeom>
          <a:solidFill>
            <a:schemeClr val="accent2"/>
          </a:solidFill>
          <a:ln>
            <a:noFill/>
          </a:ln>
        </p:spPr>
        <p:style>
          <a:lnRef idx="3">
            <a:schemeClr val="lt1"/>
          </a:lnRef>
          <a:fillRef idx="1">
            <a:schemeClr val="accent3"/>
          </a:fillRef>
          <a:effectRef idx="1">
            <a:schemeClr val="accent3"/>
          </a:effectRef>
          <a:fontRef idx="minor">
            <a:schemeClr val="lt1"/>
          </a:fontRef>
        </p:style>
        <p:txBody>
          <a:bodyPr wrap="square" rtlCol="0" anchor="ctr" anchorCtr="0">
            <a:spAutoFit/>
          </a:bodyPr>
          <a:lstStyle/>
          <a:p>
            <a:pPr algn="ctr"/>
            <a:r>
              <a:rPr lang="ja-JP" altLang="en-US" sz="1600" b="1" dirty="0">
                <a:solidFill>
                  <a:prstClr val="white"/>
                </a:solidFill>
              </a:rPr>
              <a:t>「①基本的な医療の評価部分」に係る要件</a:t>
            </a:r>
          </a:p>
        </p:txBody>
      </p:sp>
      <p:sp>
        <p:nvSpPr>
          <p:cNvPr id="26" name="角丸四角形 25"/>
          <p:cNvSpPr/>
          <p:nvPr/>
        </p:nvSpPr>
        <p:spPr>
          <a:xfrm>
            <a:off x="5295677" y="2684153"/>
            <a:ext cx="4162648" cy="1836000"/>
          </a:xfrm>
          <a:prstGeom prst="roundRect">
            <a:avLst>
              <a:gd name="adj" fmla="val 0"/>
            </a:avLst>
          </a:prstGeom>
          <a:noFill/>
          <a:ln w="25400">
            <a:solidFill>
              <a:schemeClr val="accent2"/>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27" name="テキスト ボックス 26"/>
          <p:cNvSpPr txBox="1"/>
          <p:nvPr/>
        </p:nvSpPr>
        <p:spPr>
          <a:xfrm>
            <a:off x="5315776" y="4980341"/>
            <a:ext cx="4133024" cy="1184940"/>
          </a:xfrm>
          <a:prstGeom prst="rect">
            <a:avLst/>
          </a:prstGeom>
          <a:noFill/>
        </p:spPr>
        <p:txBody>
          <a:bodyPr wrap="square" lIns="108000" rtlCol="0">
            <a:spAutoFit/>
          </a:bodyPr>
          <a:lstStyle/>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リハビリテーション実績指数</a:t>
            </a:r>
            <a:r>
              <a:rPr lang="en-US" altLang="ja-JP" sz="1400" baseline="30000" dirty="0">
                <a:solidFill>
                  <a:prstClr val="black"/>
                </a:solidFill>
                <a:latin typeface="ＭＳ Ｐゴシック"/>
              </a:rPr>
              <a:t>※</a:t>
            </a: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重症者の割合</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重症者における日常生活機能評価の改善</a:t>
            </a:r>
            <a:endParaRPr lang="en-US" altLang="ja-JP" sz="1400" dirty="0">
              <a:solidFill>
                <a:prstClr val="black"/>
              </a:solidFill>
              <a:latin typeface="ＭＳ Ｐゴシック"/>
            </a:endParaRPr>
          </a:p>
          <a:p>
            <a:pPr marL="176213" indent="-176213">
              <a:spcBef>
                <a:spcPts val="600"/>
              </a:spcBef>
              <a:buFont typeface="Wingdings" panose="05000000000000000000" pitchFamily="2" charset="2"/>
              <a:buChar char="p"/>
            </a:pPr>
            <a:r>
              <a:rPr lang="ja-JP" altLang="en-US" sz="1400" dirty="0">
                <a:solidFill>
                  <a:prstClr val="white">
                    <a:lumMod val="65000"/>
                  </a:prstClr>
                </a:solidFill>
                <a:latin typeface="ＭＳ Ｐゴシック"/>
              </a:rPr>
              <a:t> </a:t>
            </a:r>
            <a:r>
              <a:rPr lang="ja-JP" altLang="en-US" sz="1400" dirty="0">
                <a:solidFill>
                  <a:prstClr val="black"/>
                </a:solidFill>
                <a:latin typeface="ＭＳ Ｐゴシック"/>
              </a:rPr>
              <a:t>自宅等に退院する割合</a:t>
            </a:r>
            <a:endParaRPr lang="en-US" altLang="ja-JP" sz="1400" dirty="0">
              <a:solidFill>
                <a:prstClr val="black"/>
              </a:solidFill>
              <a:latin typeface="ＭＳ Ｐゴシック"/>
            </a:endParaRPr>
          </a:p>
        </p:txBody>
      </p:sp>
      <p:sp>
        <p:nvSpPr>
          <p:cNvPr id="28" name="テキスト ボックス 27"/>
          <p:cNvSpPr txBox="1"/>
          <p:nvPr/>
        </p:nvSpPr>
        <p:spPr>
          <a:xfrm>
            <a:off x="5249527" y="4908888"/>
            <a:ext cx="397789" cy="400110"/>
          </a:xfrm>
          <a:prstGeom prst="rect">
            <a:avLst/>
          </a:prstGeom>
          <a:noFill/>
        </p:spPr>
        <p:txBody>
          <a:bodyPr wrap="square" lIns="108000" rtlCol="0">
            <a:spAutoFit/>
          </a:bodyPr>
          <a:lstStyle/>
          <a:p>
            <a:pPr>
              <a:spcBef>
                <a:spcPts val="600"/>
              </a:spcBef>
            </a:pPr>
            <a:r>
              <a:rPr lang="ja-JP" altLang="en-US" sz="2000" b="1" dirty="0">
                <a:solidFill>
                  <a:srgbClr val="FF0000"/>
                </a:solidFill>
              </a:rPr>
              <a:t>✓</a:t>
            </a:r>
            <a:endParaRPr lang="en-US" altLang="ja-JP" sz="2000" b="1" dirty="0">
              <a:solidFill>
                <a:srgbClr val="FF0000"/>
              </a:solidFill>
            </a:endParaRPr>
          </a:p>
        </p:txBody>
      </p:sp>
      <p:sp>
        <p:nvSpPr>
          <p:cNvPr id="32" name="テキスト ボックス 31"/>
          <p:cNvSpPr txBox="1"/>
          <p:nvPr/>
        </p:nvSpPr>
        <p:spPr>
          <a:xfrm>
            <a:off x="5286152" y="4680742"/>
            <a:ext cx="4162648" cy="288000"/>
          </a:xfrm>
          <a:prstGeom prst="rect">
            <a:avLst/>
          </a:prstGeom>
          <a:solidFill>
            <a:schemeClr val="accent6"/>
          </a:solidFill>
          <a:ln>
            <a:noFill/>
          </a:ln>
        </p:spPr>
        <p:style>
          <a:lnRef idx="3">
            <a:schemeClr val="lt1"/>
          </a:lnRef>
          <a:fillRef idx="1">
            <a:schemeClr val="accent3"/>
          </a:fillRef>
          <a:effectRef idx="1">
            <a:schemeClr val="accent3"/>
          </a:effectRef>
          <a:fontRef idx="minor">
            <a:schemeClr val="lt1"/>
          </a:fontRef>
        </p:style>
        <p:txBody>
          <a:bodyPr wrap="square" rtlCol="0" anchor="ctr" anchorCtr="0">
            <a:spAutoFit/>
          </a:bodyPr>
          <a:lstStyle/>
          <a:p>
            <a:pPr algn="ctr"/>
            <a:r>
              <a:rPr lang="ja-JP" altLang="en-US" sz="1400" b="1" dirty="0">
                <a:solidFill>
                  <a:prstClr val="white"/>
                </a:solidFill>
              </a:rPr>
              <a:t>「②診療実績に応じた段階的な評価部分」に係る要件</a:t>
            </a:r>
          </a:p>
        </p:txBody>
      </p:sp>
      <p:sp>
        <p:nvSpPr>
          <p:cNvPr id="33" name="角丸四角形 32"/>
          <p:cNvSpPr/>
          <p:nvPr/>
        </p:nvSpPr>
        <p:spPr>
          <a:xfrm>
            <a:off x="5286152" y="4665353"/>
            <a:ext cx="4162648" cy="1548000"/>
          </a:xfrm>
          <a:prstGeom prst="roundRect">
            <a:avLst>
              <a:gd name="adj" fmla="val 0"/>
            </a:avLst>
          </a:prstGeom>
          <a:noFill/>
          <a:ln w="25400">
            <a:solidFill>
              <a:schemeClr val="accent6"/>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35" name="テキスト ボックス 34"/>
          <p:cNvSpPr txBox="1"/>
          <p:nvPr/>
        </p:nvSpPr>
        <p:spPr>
          <a:xfrm>
            <a:off x="5249527" y="5190623"/>
            <a:ext cx="397789" cy="400110"/>
          </a:xfrm>
          <a:prstGeom prst="rect">
            <a:avLst/>
          </a:prstGeom>
          <a:noFill/>
        </p:spPr>
        <p:txBody>
          <a:bodyPr wrap="square" lIns="108000" rtlCol="0">
            <a:spAutoFit/>
          </a:bodyPr>
          <a:lstStyle/>
          <a:p>
            <a:pPr>
              <a:spcBef>
                <a:spcPts val="600"/>
              </a:spcBef>
            </a:pPr>
            <a:r>
              <a:rPr lang="ja-JP" altLang="en-US" sz="2000" b="1" dirty="0">
                <a:solidFill>
                  <a:srgbClr val="4472C4"/>
                </a:solidFill>
              </a:rPr>
              <a:t>✓</a:t>
            </a:r>
            <a:endParaRPr lang="en-US" altLang="ja-JP" sz="2000" b="1" dirty="0">
              <a:solidFill>
                <a:srgbClr val="4472C4"/>
              </a:solidFill>
            </a:endParaRPr>
          </a:p>
        </p:txBody>
      </p:sp>
      <p:sp>
        <p:nvSpPr>
          <p:cNvPr id="36" name="テキスト ボックス 35"/>
          <p:cNvSpPr txBox="1"/>
          <p:nvPr/>
        </p:nvSpPr>
        <p:spPr>
          <a:xfrm>
            <a:off x="5249527" y="5504536"/>
            <a:ext cx="397789" cy="400110"/>
          </a:xfrm>
          <a:prstGeom prst="rect">
            <a:avLst/>
          </a:prstGeom>
          <a:noFill/>
        </p:spPr>
        <p:txBody>
          <a:bodyPr wrap="square" lIns="108000" rtlCol="0">
            <a:spAutoFit/>
          </a:bodyPr>
          <a:lstStyle/>
          <a:p>
            <a:pPr>
              <a:spcBef>
                <a:spcPts val="600"/>
              </a:spcBef>
            </a:pPr>
            <a:r>
              <a:rPr lang="ja-JP" altLang="en-US" sz="2000" b="1" dirty="0">
                <a:solidFill>
                  <a:srgbClr val="4472C4"/>
                </a:solidFill>
              </a:rPr>
              <a:t>✓</a:t>
            </a:r>
            <a:endParaRPr lang="en-US" altLang="ja-JP" sz="2000" b="1" dirty="0">
              <a:solidFill>
                <a:srgbClr val="4472C4"/>
              </a:solidFill>
            </a:endParaRPr>
          </a:p>
        </p:txBody>
      </p:sp>
      <p:sp>
        <p:nvSpPr>
          <p:cNvPr id="37" name="テキスト ボックス 36"/>
          <p:cNvSpPr txBox="1"/>
          <p:nvPr/>
        </p:nvSpPr>
        <p:spPr>
          <a:xfrm>
            <a:off x="5249527" y="5765171"/>
            <a:ext cx="397789" cy="400110"/>
          </a:xfrm>
          <a:prstGeom prst="rect">
            <a:avLst/>
          </a:prstGeom>
          <a:noFill/>
        </p:spPr>
        <p:txBody>
          <a:bodyPr wrap="square" lIns="108000" rtlCol="0">
            <a:spAutoFit/>
          </a:bodyPr>
          <a:lstStyle/>
          <a:p>
            <a:pPr>
              <a:spcBef>
                <a:spcPts val="600"/>
              </a:spcBef>
            </a:pPr>
            <a:r>
              <a:rPr lang="ja-JP" altLang="en-US" sz="2000" b="1" dirty="0">
                <a:solidFill>
                  <a:srgbClr val="4472C4"/>
                </a:solidFill>
              </a:rPr>
              <a:t>✓</a:t>
            </a:r>
            <a:endParaRPr lang="en-US" altLang="ja-JP" sz="2000" b="1" dirty="0">
              <a:solidFill>
                <a:srgbClr val="4472C4"/>
              </a:solidFill>
            </a:endParaRPr>
          </a:p>
        </p:txBody>
      </p:sp>
      <p:sp>
        <p:nvSpPr>
          <p:cNvPr id="38" name="テキスト ボックス 37"/>
          <p:cNvSpPr txBox="1"/>
          <p:nvPr/>
        </p:nvSpPr>
        <p:spPr>
          <a:xfrm>
            <a:off x="5543327" y="6211710"/>
            <a:ext cx="397789" cy="338554"/>
          </a:xfrm>
          <a:prstGeom prst="rect">
            <a:avLst/>
          </a:prstGeom>
          <a:noFill/>
        </p:spPr>
        <p:txBody>
          <a:bodyPr wrap="square" lIns="108000" rtlCol="0">
            <a:spAutoFit/>
          </a:bodyPr>
          <a:lstStyle/>
          <a:p>
            <a:pPr>
              <a:spcBef>
                <a:spcPts val="600"/>
              </a:spcBef>
            </a:pPr>
            <a:r>
              <a:rPr lang="ja-JP" altLang="en-US" sz="1600" b="1" dirty="0">
                <a:solidFill>
                  <a:srgbClr val="FF0000"/>
                </a:solidFill>
              </a:rPr>
              <a:t>✓</a:t>
            </a:r>
            <a:endParaRPr lang="en-US" altLang="ja-JP" sz="1600" b="1" dirty="0">
              <a:solidFill>
                <a:srgbClr val="FF0000"/>
              </a:solidFill>
            </a:endParaRPr>
          </a:p>
        </p:txBody>
      </p:sp>
      <p:sp>
        <p:nvSpPr>
          <p:cNvPr id="39" name="テキスト ボックス 38"/>
          <p:cNvSpPr txBox="1"/>
          <p:nvPr/>
        </p:nvSpPr>
        <p:spPr>
          <a:xfrm>
            <a:off x="5752820" y="6246152"/>
            <a:ext cx="3298982" cy="276999"/>
          </a:xfrm>
          <a:prstGeom prst="rect">
            <a:avLst/>
          </a:prstGeom>
          <a:noFill/>
        </p:spPr>
        <p:txBody>
          <a:bodyPr wrap="square" lIns="108000" rtlCol="0">
            <a:spAutoFit/>
          </a:bodyPr>
          <a:lstStyle/>
          <a:p>
            <a:pPr>
              <a:spcBef>
                <a:spcPts val="600"/>
              </a:spcBef>
            </a:pPr>
            <a:r>
              <a:rPr lang="ja-JP" altLang="en-US" sz="1200" dirty="0">
                <a:solidFill>
                  <a:prstClr val="black"/>
                </a:solidFill>
              </a:rPr>
              <a:t>：入院料１・３・５における実績要件</a:t>
            </a:r>
            <a:r>
              <a:rPr lang="ja-JP" altLang="en-US" sz="1200" b="1" u="sng" dirty="0">
                <a:solidFill>
                  <a:srgbClr val="0070C0"/>
                </a:solidFill>
              </a:rPr>
              <a:t>（新規）</a:t>
            </a:r>
          </a:p>
        </p:txBody>
      </p:sp>
      <p:sp>
        <p:nvSpPr>
          <p:cNvPr id="40" name="テキスト ボックス 39"/>
          <p:cNvSpPr txBox="1"/>
          <p:nvPr/>
        </p:nvSpPr>
        <p:spPr>
          <a:xfrm>
            <a:off x="5537170" y="6434473"/>
            <a:ext cx="397789" cy="338554"/>
          </a:xfrm>
          <a:prstGeom prst="rect">
            <a:avLst/>
          </a:prstGeom>
          <a:noFill/>
        </p:spPr>
        <p:txBody>
          <a:bodyPr wrap="square" lIns="108000" rtlCol="0">
            <a:spAutoFit/>
          </a:bodyPr>
          <a:lstStyle/>
          <a:p>
            <a:pPr>
              <a:spcBef>
                <a:spcPts val="600"/>
              </a:spcBef>
            </a:pPr>
            <a:r>
              <a:rPr lang="ja-JP" altLang="en-US" sz="1600" b="1" dirty="0">
                <a:solidFill>
                  <a:srgbClr val="4472C4"/>
                </a:solidFill>
              </a:rPr>
              <a:t>✓</a:t>
            </a:r>
            <a:endParaRPr lang="en-US" altLang="ja-JP" sz="1600" b="1" dirty="0">
              <a:solidFill>
                <a:srgbClr val="4472C4"/>
              </a:solidFill>
            </a:endParaRPr>
          </a:p>
        </p:txBody>
      </p:sp>
      <p:sp>
        <p:nvSpPr>
          <p:cNvPr id="41" name="テキスト ボックス 40"/>
          <p:cNvSpPr txBox="1"/>
          <p:nvPr/>
        </p:nvSpPr>
        <p:spPr>
          <a:xfrm>
            <a:off x="5746663" y="6468915"/>
            <a:ext cx="3298982" cy="276999"/>
          </a:xfrm>
          <a:prstGeom prst="rect">
            <a:avLst/>
          </a:prstGeom>
          <a:noFill/>
        </p:spPr>
        <p:txBody>
          <a:bodyPr wrap="square" lIns="108000" rtlCol="0">
            <a:spAutoFit/>
          </a:bodyPr>
          <a:lstStyle/>
          <a:p>
            <a:pPr>
              <a:spcBef>
                <a:spcPts val="600"/>
              </a:spcBef>
            </a:pPr>
            <a:r>
              <a:rPr lang="ja-JP" altLang="en-US" sz="1200" dirty="0">
                <a:solidFill>
                  <a:prstClr val="black"/>
                </a:solidFill>
              </a:rPr>
              <a:t>：入院料１・３における実績要件</a:t>
            </a:r>
            <a:endParaRPr lang="ja-JP" altLang="en-US" sz="1200" b="1" u="sng" dirty="0">
              <a:solidFill>
                <a:srgbClr val="0070C0"/>
              </a:solidFill>
            </a:endParaRPr>
          </a:p>
        </p:txBody>
      </p:sp>
      <p:sp>
        <p:nvSpPr>
          <p:cNvPr id="42" name="テキスト ボックス 41"/>
          <p:cNvSpPr txBox="1"/>
          <p:nvPr/>
        </p:nvSpPr>
        <p:spPr>
          <a:xfrm>
            <a:off x="7934268" y="4990480"/>
            <a:ext cx="1619307" cy="553998"/>
          </a:xfrm>
          <a:prstGeom prst="rect">
            <a:avLst/>
          </a:prstGeom>
          <a:noFill/>
        </p:spPr>
        <p:txBody>
          <a:bodyPr wrap="square" lIns="108000" rtlCol="0">
            <a:spAutoFit/>
          </a:bodyPr>
          <a:lstStyle/>
          <a:p>
            <a:pPr marL="85725" indent="-85725">
              <a:spcBef>
                <a:spcPts val="600"/>
              </a:spcBef>
            </a:pPr>
            <a:r>
              <a:rPr lang="en-US" altLang="ja-JP" sz="1000" dirty="0">
                <a:solidFill>
                  <a:prstClr val="black"/>
                </a:solidFill>
                <a:latin typeface="ＭＳ Ｐゴシック"/>
              </a:rPr>
              <a:t>※</a:t>
            </a:r>
            <a:r>
              <a:rPr lang="ja-JP" altLang="en-US" sz="1000" dirty="0">
                <a:solidFill>
                  <a:prstClr val="black"/>
                </a:solidFill>
                <a:latin typeface="ＭＳ Ｐゴシック"/>
              </a:rPr>
              <a:t>　１日あたりのＦＩＭ得点（日常生活動作の指標）の増加を示す指数</a:t>
            </a:r>
            <a:endParaRPr lang="ja-JP" altLang="en-US" sz="1000" b="1" u="sng" dirty="0">
              <a:solidFill>
                <a:srgbClr val="0070C0"/>
              </a:solidFill>
              <a:latin typeface="ＭＳ Ｐゴシック"/>
            </a:endParaRPr>
          </a:p>
        </p:txBody>
      </p:sp>
      <p:sp>
        <p:nvSpPr>
          <p:cNvPr id="3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214</a:t>
            </a:fld>
            <a:endParaRPr lang="ja-JP" altLang="en-US" sz="1600" dirty="0">
              <a:solidFill>
                <a:prstClr val="black"/>
              </a:solidFill>
            </a:endParaRPr>
          </a:p>
        </p:txBody>
      </p:sp>
    </p:spTree>
    <p:extLst>
      <p:ext uri="{BB962C8B-B14F-4D97-AF65-F5344CB8AC3E}">
        <p14:creationId xmlns:p14="http://schemas.microsoft.com/office/powerpoint/2010/main" val="51496290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テキスト ボックス 105"/>
          <p:cNvSpPr txBox="1"/>
          <p:nvPr/>
        </p:nvSpPr>
        <p:spPr>
          <a:xfrm>
            <a:off x="8933531" y="6344388"/>
            <a:ext cx="906017"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新入院料１</a:t>
            </a:r>
          </a:p>
        </p:txBody>
      </p:sp>
      <p:sp>
        <p:nvSpPr>
          <p:cNvPr id="107" name="テキスト ボックス 106"/>
          <p:cNvSpPr txBox="1"/>
          <p:nvPr/>
        </p:nvSpPr>
        <p:spPr>
          <a:xfrm>
            <a:off x="7871926" y="6344388"/>
            <a:ext cx="906017"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新入院料２</a:t>
            </a:r>
          </a:p>
        </p:txBody>
      </p:sp>
      <p:sp>
        <p:nvSpPr>
          <p:cNvPr id="108" name="テキスト ボックス 107"/>
          <p:cNvSpPr txBox="1"/>
          <p:nvPr/>
        </p:nvSpPr>
        <p:spPr>
          <a:xfrm>
            <a:off x="6831315" y="6344388"/>
            <a:ext cx="906017"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新入院料３</a:t>
            </a:r>
          </a:p>
        </p:txBody>
      </p:sp>
      <p:sp>
        <p:nvSpPr>
          <p:cNvPr id="109" name="テキスト ボックス 108"/>
          <p:cNvSpPr txBox="1"/>
          <p:nvPr/>
        </p:nvSpPr>
        <p:spPr>
          <a:xfrm>
            <a:off x="4796992" y="6344388"/>
            <a:ext cx="906017"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新入院料５</a:t>
            </a:r>
          </a:p>
        </p:txBody>
      </p:sp>
      <p:sp>
        <p:nvSpPr>
          <p:cNvPr id="118" name="テキスト ボックス 117"/>
          <p:cNvSpPr txBox="1"/>
          <p:nvPr/>
        </p:nvSpPr>
        <p:spPr>
          <a:xfrm>
            <a:off x="1212163" y="6351730"/>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入院料２</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20" name="直線コネクタ 119"/>
          <p:cNvCxnSpPr/>
          <p:nvPr/>
        </p:nvCxnSpPr>
        <p:spPr>
          <a:xfrm>
            <a:off x="3469567" y="849598"/>
            <a:ext cx="0" cy="5819762"/>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22" name="テキスト ボックス 121"/>
          <p:cNvSpPr txBox="1"/>
          <p:nvPr/>
        </p:nvSpPr>
        <p:spPr>
          <a:xfrm>
            <a:off x="2376911" y="6351730"/>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入院料１</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59" name="テキスト ボックス 58"/>
          <p:cNvSpPr txBox="1"/>
          <p:nvPr/>
        </p:nvSpPr>
        <p:spPr>
          <a:xfrm>
            <a:off x="53500" y="6345670"/>
            <a:ext cx="752129"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入院料３</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73" name="テキスト ボックス 72"/>
          <p:cNvSpPr txBox="1"/>
          <p:nvPr/>
        </p:nvSpPr>
        <p:spPr>
          <a:xfrm>
            <a:off x="3704870" y="6344388"/>
            <a:ext cx="906017"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新入院料６</a:t>
            </a:r>
          </a:p>
        </p:txBody>
      </p:sp>
      <p:sp>
        <p:nvSpPr>
          <p:cNvPr id="87" name="テキスト ボックス 86"/>
          <p:cNvSpPr txBox="1"/>
          <p:nvPr/>
        </p:nvSpPr>
        <p:spPr>
          <a:xfrm>
            <a:off x="5783585" y="6375524"/>
            <a:ext cx="906017"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新入院料４</a:t>
            </a:r>
          </a:p>
        </p:txBody>
      </p:sp>
      <p:sp>
        <p:nvSpPr>
          <p:cNvPr id="79" name="テキスト ボックス 78"/>
          <p:cNvSpPr txBox="1"/>
          <p:nvPr/>
        </p:nvSpPr>
        <p:spPr>
          <a:xfrm>
            <a:off x="352037" y="6579828"/>
            <a:ext cx="2584362"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回復期リハビリテーション病棟入院料</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81" name="テキスト ボックス 80"/>
          <p:cNvSpPr txBox="1"/>
          <p:nvPr/>
        </p:nvSpPr>
        <p:spPr>
          <a:xfrm>
            <a:off x="5383262" y="6590679"/>
            <a:ext cx="2892138" cy="276999"/>
          </a:xfrm>
          <a:prstGeom prst="rect">
            <a:avLst/>
          </a:prstGeom>
          <a:noFill/>
        </p:spPr>
        <p:txBody>
          <a:bodyPr wrap="non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（新）回復期リハビリテーション病棟入院料</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11"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2400" kern="0" dirty="0">
                <a:solidFill>
                  <a:prstClr val="black"/>
                </a:solidFill>
                <a:latin typeface="ＭＳ Ｐゴシック" panose="020B0600070205080204" pitchFamily="50" charset="-128"/>
                <a:ea typeface="ＭＳ Ｐゴシック" panose="020B0600070205080204" pitchFamily="50" charset="-128"/>
              </a:rPr>
              <a:t>回復期リハビリテーション病棟入院料の再編・統合のイメージ</a:t>
            </a:r>
          </a:p>
        </p:txBody>
      </p:sp>
      <p:sp>
        <p:nvSpPr>
          <p:cNvPr id="142" name="正方形/長方形 141">
            <a:extLst>
              <a:ext uri="{FF2B5EF4-FFF2-40B4-BE49-F238E27FC236}">
                <a16:creationId xmlns="" xmlns:a16="http://schemas.microsoft.com/office/drawing/2014/main" id="{ED719932-1082-4CEF-88E6-8BE4C4E7C18B}"/>
              </a:ext>
            </a:extLst>
          </p:cNvPr>
          <p:cNvSpPr/>
          <p:nvPr/>
        </p:nvSpPr>
        <p:spPr>
          <a:xfrm>
            <a:off x="6850557" y="4460732"/>
            <a:ext cx="756000" cy="1886846"/>
          </a:xfrm>
          <a:prstGeom prst="rect">
            <a:avLst/>
          </a:prstGeom>
          <a:solidFill>
            <a:schemeClr val="accent6">
              <a:lumMod val="20000"/>
              <a:lumOff val="8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ltLang="ja-JP" sz="1350" dirty="0">
              <a:solidFill>
                <a:prstClr val="black"/>
              </a:solidFill>
              <a:latin typeface="ＭＳ Ｐゴシック" panose="020B0600070205080204" pitchFamily="50" charset="-128"/>
              <a:ea typeface="ＭＳ Ｐゴシック" panose="020B0600070205080204" pitchFamily="50" charset="-128"/>
            </a:endParaRPr>
          </a:p>
        </p:txBody>
      </p:sp>
      <p:sp>
        <p:nvSpPr>
          <p:cNvPr id="143" name="正方形/長方形 142">
            <a:extLst>
              <a:ext uri="{FF2B5EF4-FFF2-40B4-BE49-F238E27FC236}">
                <a16:creationId xmlns="" xmlns:a16="http://schemas.microsoft.com/office/drawing/2014/main" id="{ED719932-1082-4CEF-88E6-8BE4C4E7C18B}"/>
              </a:ext>
            </a:extLst>
          </p:cNvPr>
          <p:cNvSpPr/>
          <p:nvPr/>
        </p:nvSpPr>
        <p:spPr>
          <a:xfrm>
            <a:off x="7924336" y="4478295"/>
            <a:ext cx="756000" cy="1869301"/>
          </a:xfrm>
          <a:prstGeom prst="rect">
            <a:avLst/>
          </a:prstGeom>
          <a:solidFill>
            <a:schemeClr val="accent6">
              <a:lumMod val="20000"/>
              <a:lumOff val="8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44" name="直線矢印コネクタ 143"/>
          <p:cNvCxnSpPr/>
          <p:nvPr/>
        </p:nvCxnSpPr>
        <p:spPr>
          <a:xfrm>
            <a:off x="8752197" y="2910940"/>
            <a:ext cx="0" cy="1609386"/>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45" name="正方形/長方形 144">
            <a:extLst>
              <a:ext uri="{FF2B5EF4-FFF2-40B4-BE49-F238E27FC236}">
                <a16:creationId xmlns="" xmlns:a16="http://schemas.microsoft.com/office/drawing/2014/main" id="{ED719932-1082-4CEF-88E6-8BE4C4E7C18B}"/>
              </a:ext>
            </a:extLst>
          </p:cNvPr>
          <p:cNvSpPr/>
          <p:nvPr/>
        </p:nvSpPr>
        <p:spPr>
          <a:xfrm>
            <a:off x="8931169" y="4477499"/>
            <a:ext cx="763285" cy="1856449"/>
          </a:xfrm>
          <a:prstGeom prst="rect">
            <a:avLst/>
          </a:prstGeom>
          <a:solidFill>
            <a:schemeClr val="accent6">
              <a:lumMod val="20000"/>
              <a:lumOff val="8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46" name="直線矢印コネクタ 145"/>
          <p:cNvCxnSpPr/>
          <p:nvPr/>
        </p:nvCxnSpPr>
        <p:spPr>
          <a:xfrm>
            <a:off x="9770216" y="2387337"/>
            <a:ext cx="0" cy="2073396"/>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47" name="テキスト ボックス 146"/>
          <p:cNvSpPr txBox="1"/>
          <p:nvPr/>
        </p:nvSpPr>
        <p:spPr>
          <a:xfrm>
            <a:off x="3917563" y="603341"/>
            <a:ext cx="5560269" cy="338554"/>
          </a:xfrm>
          <a:prstGeom prst="rect">
            <a:avLst/>
          </a:prstGeom>
          <a:noFill/>
          <a:ln w="28575">
            <a:noFill/>
          </a:ln>
        </p:spPr>
        <p:style>
          <a:lnRef idx="2">
            <a:schemeClr val="accent6">
              <a:shade val="50000"/>
            </a:schemeClr>
          </a:lnRef>
          <a:fillRef idx="1">
            <a:schemeClr val="accent6"/>
          </a:fillRef>
          <a:effectRef idx="0">
            <a:schemeClr val="accent6"/>
          </a:effectRef>
          <a:fontRef idx="minor">
            <a:schemeClr val="lt1"/>
          </a:fontRef>
        </p:style>
        <p:txBody>
          <a:bodyPr vert="horz" wrap="square" rtlCol="0">
            <a:spAutoFit/>
          </a:bodyPr>
          <a:lstStyle/>
          <a:p>
            <a:pPr algn="ctr"/>
            <a:r>
              <a:rPr lang="en-US" altLang="ja-JP" sz="1600" dirty="0">
                <a:solidFill>
                  <a:prstClr val="black"/>
                </a:solidFill>
                <a:latin typeface="ＭＳ Ｐゴシック" panose="020B0600070205080204" pitchFamily="50" charset="-128"/>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平成</a:t>
            </a:r>
            <a:r>
              <a:rPr lang="en-US" altLang="ja-JP" sz="1600" dirty="0">
                <a:solidFill>
                  <a:prstClr val="black"/>
                </a:solidFill>
                <a:latin typeface="ＭＳ Ｐゴシック" panose="020B0600070205080204" pitchFamily="50" charset="-128"/>
                <a:ea typeface="ＭＳ Ｐゴシック" panose="020B0600070205080204" pitchFamily="50" charset="-128"/>
              </a:rPr>
              <a:t>30</a:t>
            </a:r>
            <a:r>
              <a:rPr lang="ja-JP" altLang="en-US" sz="1600" dirty="0">
                <a:solidFill>
                  <a:prstClr val="black"/>
                </a:solidFill>
                <a:latin typeface="ＭＳ Ｐゴシック" panose="020B0600070205080204" pitchFamily="50" charset="-128"/>
                <a:ea typeface="ＭＳ Ｐゴシック" panose="020B0600070205080204" pitchFamily="50" charset="-128"/>
              </a:rPr>
              <a:t>年度改定</a:t>
            </a:r>
            <a:r>
              <a:rPr lang="en-US" altLang="ja-JP" sz="1600" dirty="0">
                <a:solidFill>
                  <a:prstClr val="black"/>
                </a:solidFill>
                <a:latin typeface="ＭＳ Ｐゴシック" panose="020B0600070205080204" pitchFamily="50" charset="-128"/>
                <a:ea typeface="ＭＳ Ｐゴシック" panose="020B0600070205080204" pitchFamily="50" charset="-128"/>
              </a:rPr>
              <a:t>】</a:t>
            </a:r>
            <a:endParaRPr lang="ja-JP" altLang="en-US"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148" name="正方形/長方形 147"/>
          <p:cNvSpPr/>
          <p:nvPr/>
        </p:nvSpPr>
        <p:spPr>
          <a:xfrm>
            <a:off x="8921841" y="2366395"/>
            <a:ext cx="763285" cy="603377"/>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ＭＳ Ｐゴシック" panose="020B0600070205080204" pitchFamily="50" charset="-128"/>
              <a:ea typeface="ＭＳ Ｐゴシック" panose="020B0600070205080204" pitchFamily="50" charset="-128"/>
            </a:endParaRPr>
          </a:p>
        </p:txBody>
      </p:sp>
      <p:sp>
        <p:nvSpPr>
          <p:cNvPr id="149" name="正方形/長方形 148"/>
          <p:cNvSpPr/>
          <p:nvPr/>
        </p:nvSpPr>
        <p:spPr>
          <a:xfrm>
            <a:off x="8905318" y="2466597"/>
            <a:ext cx="800219" cy="461665"/>
          </a:xfrm>
          <a:prstGeom prst="rect">
            <a:avLst/>
          </a:prstGeom>
        </p:spPr>
        <p:txBody>
          <a:bodyPr wrap="none">
            <a:spAutoFit/>
          </a:bodyPr>
          <a:lstStyle/>
          <a:p>
            <a:r>
              <a:rPr lang="ja-JP" altLang="en-US" sz="1200" b="1" dirty="0">
                <a:solidFill>
                  <a:srgbClr val="70AD47">
                    <a:lumMod val="75000"/>
                  </a:srgbClr>
                </a:solidFill>
                <a:latin typeface="ＭＳ Ｐゴシック" panose="020B0600070205080204" pitchFamily="50" charset="-128"/>
                <a:ea typeface="ＭＳ Ｐゴシック" panose="020B0600070205080204" pitchFamily="50" charset="-128"/>
              </a:rPr>
              <a:t>実績指数</a:t>
            </a:r>
            <a:endParaRPr lang="en-US" altLang="ja-JP" sz="1200" b="1" dirty="0">
              <a:solidFill>
                <a:srgbClr val="70AD47">
                  <a:lumMod val="75000"/>
                </a:srgbClr>
              </a:solidFill>
              <a:latin typeface="ＭＳ Ｐゴシック" panose="020B0600070205080204" pitchFamily="50" charset="-128"/>
              <a:ea typeface="ＭＳ Ｐゴシック" panose="020B0600070205080204" pitchFamily="50" charset="-128"/>
            </a:endParaRPr>
          </a:p>
          <a:p>
            <a:pPr algn="ctr"/>
            <a:r>
              <a:rPr lang="ja-JP" altLang="en-US" sz="1200" b="1" dirty="0">
                <a:solidFill>
                  <a:srgbClr val="70AD47">
                    <a:lumMod val="75000"/>
                  </a:srgbClr>
                </a:solidFill>
                <a:latin typeface="ＭＳ Ｐゴシック" panose="020B0600070205080204" pitchFamily="50" charset="-128"/>
                <a:ea typeface="ＭＳ Ｐゴシック" panose="020B0600070205080204" pitchFamily="50" charset="-128"/>
              </a:rPr>
              <a:t>３７</a:t>
            </a:r>
          </a:p>
        </p:txBody>
      </p:sp>
      <p:sp>
        <p:nvSpPr>
          <p:cNvPr id="150" name="正方形/長方形 149"/>
          <p:cNvSpPr/>
          <p:nvPr/>
        </p:nvSpPr>
        <p:spPr>
          <a:xfrm>
            <a:off x="6850557" y="3231638"/>
            <a:ext cx="756000" cy="486636"/>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151" name="正方形/長方形 150">
            <a:extLst>
              <a:ext uri="{FF2B5EF4-FFF2-40B4-BE49-F238E27FC236}">
                <a16:creationId xmlns="" xmlns:a16="http://schemas.microsoft.com/office/drawing/2014/main" id="{ED719932-1082-4CEF-88E6-8BE4C4E7C18B}"/>
              </a:ext>
            </a:extLst>
          </p:cNvPr>
          <p:cNvSpPr/>
          <p:nvPr/>
        </p:nvSpPr>
        <p:spPr>
          <a:xfrm>
            <a:off x="4718974" y="4476549"/>
            <a:ext cx="756000" cy="1871047"/>
          </a:xfrm>
          <a:prstGeom prst="rect">
            <a:avLst/>
          </a:prstGeom>
          <a:solidFill>
            <a:schemeClr val="accent6">
              <a:lumMod val="20000"/>
              <a:lumOff val="8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ltLang="ja-JP" sz="135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52" name="直線矢印コネクタ 151"/>
          <p:cNvCxnSpPr/>
          <p:nvPr/>
        </p:nvCxnSpPr>
        <p:spPr>
          <a:xfrm>
            <a:off x="7683303" y="3171806"/>
            <a:ext cx="0" cy="1348521"/>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53" name="正方形/長方形 152">
            <a:extLst>
              <a:ext uri="{FF2B5EF4-FFF2-40B4-BE49-F238E27FC236}">
                <a16:creationId xmlns="" xmlns:a16="http://schemas.microsoft.com/office/drawing/2014/main" id="{ED719932-1082-4CEF-88E6-8BE4C4E7C18B}"/>
              </a:ext>
            </a:extLst>
          </p:cNvPr>
          <p:cNvSpPr/>
          <p:nvPr/>
        </p:nvSpPr>
        <p:spPr>
          <a:xfrm>
            <a:off x="2325719" y="2940831"/>
            <a:ext cx="828000" cy="3429627"/>
          </a:xfrm>
          <a:prstGeom prst="rect">
            <a:avLst/>
          </a:prstGeom>
          <a:solidFill>
            <a:schemeClr val="accent6">
              <a:lumMod val="60000"/>
              <a:lumOff val="40000"/>
            </a:schemeClr>
          </a:solidFill>
          <a:ln w="12700">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ja-JP" altLang="en-US" sz="1350" dirty="0">
              <a:solidFill>
                <a:prstClr val="white"/>
              </a:solidFill>
              <a:latin typeface="ＭＳ Ｐゴシック" panose="020B0600070205080204" pitchFamily="50" charset="-128"/>
              <a:ea typeface="ＭＳ Ｐゴシック" panose="020B0600070205080204" pitchFamily="50" charset="-128"/>
            </a:endParaRPr>
          </a:p>
        </p:txBody>
      </p:sp>
      <p:cxnSp>
        <p:nvCxnSpPr>
          <p:cNvPr id="154" name="直線矢印コネクタ 153"/>
          <p:cNvCxnSpPr/>
          <p:nvPr/>
        </p:nvCxnSpPr>
        <p:spPr>
          <a:xfrm>
            <a:off x="3234904" y="2910939"/>
            <a:ext cx="0" cy="3461050"/>
          </a:xfrm>
          <a:prstGeom prst="straightConnector1">
            <a:avLst/>
          </a:prstGeom>
          <a:ln w="12700">
            <a:solidFill>
              <a:schemeClr val="bg1">
                <a:lumMod val="50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55" name="テキスト ボックス 154"/>
          <p:cNvSpPr txBox="1"/>
          <p:nvPr/>
        </p:nvSpPr>
        <p:spPr>
          <a:xfrm>
            <a:off x="2262460" y="3861048"/>
            <a:ext cx="954107" cy="1569660"/>
          </a:xfrm>
          <a:prstGeom prst="rect">
            <a:avLst/>
          </a:prstGeom>
          <a:noFill/>
        </p:spPr>
        <p:txBody>
          <a:bodyPr wrap="none" rtlCol="0">
            <a:spAutoFit/>
          </a:bodyPr>
          <a:lstStyle/>
          <a:p>
            <a:pPr algn="ct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（基本部分）</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看護職員</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13</a:t>
            </a:r>
            <a:r>
              <a:rPr lang="ja-JP" altLang="en-US" sz="1200" dirty="0">
                <a:solidFill>
                  <a:prstClr val="black"/>
                </a:solidFill>
                <a:latin typeface="ＭＳ Ｐゴシック" panose="020B0600070205080204" pitchFamily="50" charset="-128"/>
                <a:ea typeface="ＭＳ Ｐゴシック" panose="020B0600070205080204" pitchFamily="50" charset="-128"/>
              </a:rPr>
              <a:t>対</a:t>
            </a:r>
            <a:r>
              <a:rPr lang="en-US" altLang="ja-JP" sz="1200" dirty="0">
                <a:solidFill>
                  <a:prstClr val="black"/>
                </a:solidFill>
                <a:latin typeface="ＭＳ Ｐゴシック" panose="020B0600070205080204" pitchFamily="50" charset="-128"/>
                <a:ea typeface="ＭＳ Ｐゴシック" panose="020B0600070205080204" pitchFamily="50" charset="-128"/>
              </a:rPr>
              <a:t>1</a:t>
            </a: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PT3</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OT2</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ST1</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SW1</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p>
        </p:txBody>
      </p:sp>
      <p:cxnSp>
        <p:nvCxnSpPr>
          <p:cNvPr id="156" name="直線矢印コネクタ 155"/>
          <p:cNvCxnSpPr/>
          <p:nvPr/>
        </p:nvCxnSpPr>
        <p:spPr>
          <a:xfrm>
            <a:off x="2096001" y="3719858"/>
            <a:ext cx="0" cy="2664000"/>
          </a:xfrm>
          <a:prstGeom prst="straightConnector1">
            <a:avLst/>
          </a:prstGeom>
          <a:ln w="12700">
            <a:solidFill>
              <a:schemeClr val="bg1">
                <a:lumMod val="50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57" name="正方形/長方形 156">
            <a:extLst>
              <a:ext uri="{FF2B5EF4-FFF2-40B4-BE49-F238E27FC236}">
                <a16:creationId xmlns="" xmlns:a16="http://schemas.microsoft.com/office/drawing/2014/main" id="{ED719932-1082-4CEF-88E6-8BE4C4E7C18B}"/>
              </a:ext>
            </a:extLst>
          </p:cNvPr>
          <p:cNvSpPr/>
          <p:nvPr/>
        </p:nvSpPr>
        <p:spPr>
          <a:xfrm>
            <a:off x="1174027" y="3759479"/>
            <a:ext cx="828000" cy="2604144"/>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158" name="右矢印 157"/>
          <p:cNvSpPr/>
          <p:nvPr/>
        </p:nvSpPr>
        <p:spPr>
          <a:xfrm>
            <a:off x="3348988" y="3284988"/>
            <a:ext cx="451894" cy="1216753"/>
          </a:xfrm>
          <a:prstGeom prst="rightArrow">
            <a:avLst>
              <a:gd name="adj1" fmla="val 69394"/>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r>
              <a:rPr lang="ja-JP" altLang="en-US" dirty="0">
                <a:solidFill>
                  <a:prstClr val="white"/>
                </a:solidFill>
                <a:latin typeface="ＭＳ Ｐゴシック" panose="020B0600070205080204" pitchFamily="50" charset="-128"/>
                <a:ea typeface="ＭＳ Ｐゴシック" panose="020B0600070205080204" pitchFamily="50" charset="-128"/>
              </a:rPr>
              <a:t>再編</a:t>
            </a:r>
          </a:p>
        </p:txBody>
      </p:sp>
      <p:sp>
        <p:nvSpPr>
          <p:cNvPr id="159" name="テキスト ボックス 158"/>
          <p:cNvSpPr txBox="1"/>
          <p:nvPr/>
        </p:nvSpPr>
        <p:spPr>
          <a:xfrm>
            <a:off x="3144461" y="4795789"/>
            <a:ext cx="369332" cy="684503"/>
          </a:xfrm>
          <a:prstGeom prst="rect">
            <a:avLst/>
          </a:prstGeom>
          <a:noFill/>
        </p:spPr>
        <p:txBody>
          <a:bodyPr vert="vert" wrap="squar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2,025</a:t>
            </a:r>
            <a:r>
              <a:rPr lang="ja-JP" altLang="en-US"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点</a:t>
            </a:r>
          </a:p>
        </p:txBody>
      </p:sp>
      <p:sp>
        <p:nvSpPr>
          <p:cNvPr id="160" name="テキスト ボックス 159"/>
          <p:cNvSpPr txBox="1"/>
          <p:nvPr/>
        </p:nvSpPr>
        <p:spPr>
          <a:xfrm>
            <a:off x="1993785" y="4790518"/>
            <a:ext cx="369332" cy="684503"/>
          </a:xfrm>
          <a:prstGeom prst="rect">
            <a:avLst/>
          </a:prstGeom>
          <a:noFill/>
        </p:spPr>
        <p:txBody>
          <a:bodyPr vert="vert" wrap="squar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1,811</a:t>
            </a:r>
            <a:r>
              <a:rPr lang="ja-JP" altLang="en-US"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点</a:t>
            </a:r>
          </a:p>
        </p:txBody>
      </p:sp>
      <p:sp>
        <p:nvSpPr>
          <p:cNvPr id="161" name="正方形/長方形 160"/>
          <p:cNvSpPr/>
          <p:nvPr/>
        </p:nvSpPr>
        <p:spPr>
          <a:xfrm>
            <a:off x="1171271" y="3361793"/>
            <a:ext cx="828000" cy="372626"/>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162" name="正方形/長方形 161"/>
          <p:cNvSpPr/>
          <p:nvPr/>
        </p:nvSpPr>
        <p:spPr>
          <a:xfrm>
            <a:off x="1200457" y="3410879"/>
            <a:ext cx="800219" cy="276999"/>
          </a:xfrm>
          <a:prstGeom prst="rect">
            <a:avLst/>
          </a:prstGeom>
        </p:spPr>
        <p:txBody>
          <a:bodyPr wrap="none">
            <a:spAutoFit/>
          </a:bodyPr>
          <a:lstStyle/>
          <a:p>
            <a:r>
              <a:rPr lang="ja-JP" altLang="en-US" sz="1200" b="1" dirty="0">
                <a:solidFill>
                  <a:srgbClr val="9BBB59">
                    <a:lumMod val="75000"/>
                  </a:srgbClr>
                </a:solidFill>
                <a:latin typeface="ＭＳ Ｐゴシック" panose="020B0600070205080204" pitchFamily="50" charset="-128"/>
                <a:ea typeface="ＭＳ Ｐゴシック" panose="020B0600070205080204" pitchFamily="50" charset="-128"/>
              </a:rPr>
              <a:t>充実加算</a:t>
            </a:r>
          </a:p>
        </p:txBody>
      </p:sp>
      <p:sp>
        <p:nvSpPr>
          <p:cNvPr id="163" name="正方形/長方形 162"/>
          <p:cNvSpPr/>
          <p:nvPr/>
        </p:nvSpPr>
        <p:spPr>
          <a:xfrm>
            <a:off x="2325719" y="2549884"/>
            <a:ext cx="828000" cy="372626"/>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cxnSp>
        <p:nvCxnSpPr>
          <p:cNvPr id="164" name="直線矢印コネクタ 163"/>
          <p:cNvCxnSpPr/>
          <p:nvPr/>
        </p:nvCxnSpPr>
        <p:spPr>
          <a:xfrm>
            <a:off x="2096001" y="3342823"/>
            <a:ext cx="0" cy="396000"/>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65" name="テキスト ボックス 164"/>
          <p:cNvSpPr txBox="1"/>
          <p:nvPr/>
        </p:nvSpPr>
        <p:spPr>
          <a:xfrm>
            <a:off x="1969890" y="3292060"/>
            <a:ext cx="400110" cy="565800"/>
          </a:xfrm>
          <a:prstGeom prst="rect">
            <a:avLst/>
          </a:prstGeom>
          <a:ln w="12700">
            <a:noFill/>
            <a:headEnd type="stealth" w="lg" len="lg"/>
            <a:tailEnd type="stealth" w="lg" len="lg"/>
          </a:ln>
        </p:spPr>
        <p:style>
          <a:lnRef idx="1">
            <a:schemeClr val="accent1"/>
          </a:lnRef>
          <a:fillRef idx="0">
            <a:schemeClr val="accent1"/>
          </a:fillRef>
          <a:effectRef idx="0">
            <a:schemeClr val="accent1"/>
          </a:effectRef>
          <a:fontRef idx="minor">
            <a:schemeClr val="tx1"/>
          </a:fontRef>
        </p:style>
        <p:txBody>
          <a:bodyPr vert="vert" wrap="squar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40</a:t>
            </a:r>
            <a:r>
              <a:rPr lang="ja-JP" altLang="en-US"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点</a:t>
            </a:r>
          </a:p>
        </p:txBody>
      </p:sp>
      <p:cxnSp>
        <p:nvCxnSpPr>
          <p:cNvPr id="166" name="直線矢印コネクタ 165"/>
          <p:cNvCxnSpPr/>
          <p:nvPr/>
        </p:nvCxnSpPr>
        <p:spPr>
          <a:xfrm>
            <a:off x="3238606" y="2513368"/>
            <a:ext cx="0" cy="396000"/>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67" name="テキスト ボックス 166"/>
          <p:cNvSpPr txBox="1"/>
          <p:nvPr/>
        </p:nvSpPr>
        <p:spPr>
          <a:xfrm>
            <a:off x="3112731" y="2469247"/>
            <a:ext cx="400110" cy="565800"/>
          </a:xfrm>
          <a:prstGeom prst="rect">
            <a:avLst/>
          </a:prstGeom>
          <a:ln w="12700">
            <a:noFill/>
            <a:headEnd type="stealth" w="lg" len="lg"/>
            <a:tailEnd type="stealth" w="lg" len="lg"/>
          </a:ln>
        </p:spPr>
        <p:style>
          <a:lnRef idx="1">
            <a:schemeClr val="accent1"/>
          </a:lnRef>
          <a:fillRef idx="0">
            <a:schemeClr val="accent1"/>
          </a:fillRef>
          <a:effectRef idx="0">
            <a:schemeClr val="accent1"/>
          </a:effectRef>
          <a:fontRef idx="minor">
            <a:schemeClr val="tx1"/>
          </a:fontRef>
        </p:style>
        <p:txBody>
          <a:bodyPr vert="vert" wrap="squar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40</a:t>
            </a:r>
            <a:r>
              <a:rPr lang="ja-JP" altLang="en-US"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点</a:t>
            </a:r>
          </a:p>
        </p:txBody>
      </p:sp>
      <p:sp>
        <p:nvSpPr>
          <p:cNvPr id="168" name="テキスト ボックス 167"/>
          <p:cNvSpPr txBox="1"/>
          <p:nvPr/>
        </p:nvSpPr>
        <p:spPr>
          <a:xfrm>
            <a:off x="594067" y="649263"/>
            <a:ext cx="1938864" cy="338554"/>
          </a:xfrm>
          <a:prstGeom prst="rect">
            <a:avLst/>
          </a:prstGeom>
          <a:noFill/>
          <a:ln w="28575">
            <a:noFill/>
          </a:ln>
        </p:spPr>
        <p:style>
          <a:lnRef idx="2">
            <a:schemeClr val="accent6">
              <a:shade val="50000"/>
            </a:schemeClr>
          </a:lnRef>
          <a:fillRef idx="1">
            <a:schemeClr val="accent6"/>
          </a:fillRef>
          <a:effectRef idx="0">
            <a:schemeClr val="accent6"/>
          </a:effectRef>
          <a:fontRef idx="minor">
            <a:schemeClr val="lt1"/>
          </a:fontRef>
        </p:style>
        <p:txBody>
          <a:bodyPr vert="horz" wrap="square" rtlCol="0">
            <a:spAutoFit/>
          </a:bodyPr>
          <a:lstStyle/>
          <a:p>
            <a:pPr algn="ctr"/>
            <a:r>
              <a:rPr lang="en-US" altLang="ja-JP" sz="1600" dirty="0">
                <a:solidFill>
                  <a:prstClr val="black"/>
                </a:solidFill>
                <a:latin typeface="ＭＳ Ｐゴシック" panose="020B0600070205080204" pitchFamily="50" charset="-128"/>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現行</a:t>
            </a:r>
            <a:r>
              <a:rPr lang="en-US" altLang="ja-JP" sz="1600" dirty="0">
                <a:solidFill>
                  <a:prstClr val="black"/>
                </a:solidFill>
                <a:latin typeface="ＭＳ Ｐゴシック" panose="020B0600070205080204" pitchFamily="50" charset="-128"/>
                <a:ea typeface="ＭＳ Ｐゴシック" panose="020B0600070205080204" pitchFamily="50" charset="-128"/>
              </a:rPr>
              <a:t>】</a:t>
            </a:r>
            <a:endParaRPr lang="ja-JP" altLang="en-US"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169" name="テキスト ボックス 168"/>
          <p:cNvSpPr txBox="1"/>
          <p:nvPr/>
        </p:nvSpPr>
        <p:spPr>
          <a:xfrm>
            <a:off x="1110872" y="4586579"/>
            <a:ext cx="954107" cy="1200329"/>
          </a:xfrm>
          <a:prstGeom prst="rect">
            <a:avLst/>
          </a:prstGeom>
          <a:noFill/>
        </p:spPr>
        <p:txBody>
          <a:bodyPr wrap="none" rtlCol="0">
            <a:spAutoFit/>
          </a:bodyPr>
          <a:lstStyle/>
          <a:p>
            <a:pPr algn="ct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（基本部分）</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看護職員</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15</a:t>
            </a:r>
            <a:r>
              <a:rPr lang="ja-JP" altLang="en-US" sz="1200" dirty="0">
                <a:solidFill>
                  <a:prstClr val="black"/>
                </a:solidFill>
                <a:latin typeface="ＭＳ Ｐゴシック" panose="020B0600070205080204" pitchFamily="50" charset="-128"/>
                <a:ea typeface="ＭＳ Ｐゴシック" panose="020B0600070205080204" pitchFamily="50" charset="-128"/>
              </a:rPr>
              <a:t>対</a:t>
            </a:r>
            <a:r>
              <a:rPr lang="en-US" altLang="ja-JP" sz="1200" dirty="0">
                <a:solidFill>
                  <a:prstClr val="black"/>
                </a:solidFill>
                <a:latin typeface="ＭＳ Ｐゴシック" panose="020B0600070205080204" pitchFamily="50" charset="-128"/>
                <a:ea typeface="ＭＳ Ｐゴシック" panose="020B0600070205080204" pitchFamily="50" charset="-128"/>
              </a:rPr>
              <a:t>1</a:t>
            </a: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PT2</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OT1</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p>
        </p:txBody>
      </p:sp>
      <p:sp>
        <p:nvSpPr>
          <p:cNvPr id="170" name="正方形/長方形 169"/>
          <p:cNvSpPr/>
          <p:nvPr/>
        </p:nvSpPr>
        <p:spPr>
          <a:xfrm>
            <a:off x="2352590" y="2599445"/>
            <a:ext cx="800219" cy="276999"/>
          </a:xfrm>
          <a:prstGeom prst="rect">
            <a:avLst/>
          </a:prstGeom>
        </p:spPr>
        <p:txBody>
          <a:bodyPr wrap="none">
            <a:spAutoFit/>
          </a:bodyPr>
          <a:lstStyle/>
          <a:p>
            <a:r>
              <a:rPr lang="ja-JP" altLang="en-US" sz="1200" b="1" dirty="0">
                <a:solidFill>
                  <a:srgbClr val="9BBB59">
                    <a:lumMod val="75000"/>
                  </a:srgbClr>
                </a:solidFill>
                <a:latin typeface="ＭＳ Ｐゴシック" panose="020B0600070205080204" pitchFamily="50" charset="-128"/>
                <a:ea typeface="ＭＳ Ｐゴシック" panose="020B0600070205080204" pitchFamily="50" charset="-128"/>
              </a:rPr>
              <a:t>充実加算</a:t>
            </a:r>
          </a:p>
        </p:txBody>
      </p:sp>
      <p:cxnSp>
        <p:nvCxnSpPr>
          <p:cNvPr id="171" name="直線矢印コネクタ 170"/>
          <p:cNvCxnSpPr/>
          <p:nvPr/>
        </p:nvCxnSpPr>
        <p:spPr>
          <a:xfrm>
            <a:off x="951533" y="4480118"/>
            <a:ext cx="0" cy="1897680"/>
          </a:xfrm>
          <a:prstGeom prst="straightConnector1">
            <a:avLst/>
          </a:prstGeom>
          <a:ln w="12700">
            <a:solidFill>
              <a:schemeClr val="bg1">
                <a:lumMod val="50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72" name="正方形/長方形 171">
            <a:extLst>
              <a:ext uri="{FF2B5EF4-FFF2-40B4-BE49-F238E27FC236}">
                <a16:creationId xmlns="" xmlns:a16="http://schemas.microsoft.com/office/drawing/2014/main" id="{ED719932-1082-4CEF-88E6-8BE4C4E7C18B}"/>
              </a:ext>
            </a:extLst>
          </p:cNvPr>
          <p:cNvSpPr/>
          <p:nvPr/>
        </p:nvSpPr>
        <p:spPr>
          <a:xfrm>
            <a:off x="98317" y="4460752"/>
            <a:ext cx="801698" cy="1896829"/>
          </a:xfrm>
          <a:prstGeom prst="rect">
            <a:avLst/>
          </a:prstGeom>
          <a:solidFill>
            <a:schemeClr val="accent6">
              <a:lumMod val="40000"/>
              <a:lumOff val="6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173" name="テキスト ボックス 172"/>
          <p:cNvSpPr txBox="1"/>
          <p:nvPr/>
        </p:nvSpPr>
        <p:spPr>
          <a:xfrm>
            <a:off x="849322" y="4784458"/>
            <a:ext cx="369332" cy="684503"/>
          </a:xfrm>
          <a:prstGeom prst="rect">
            <a:avLst/>
          </a:prstGeom>
          <a:noFill/>
        </p:spPr>
        <p:txBody>
          <a:bodyPr vert="vert" wrap="squar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1,657</a:t>
            </a:r>
            <a:r>
              <a:rPr lang="ja-JP" altLang="en-US"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点</a:t>
            </a:r>
          </a:p>
        </p:txBody>
      </p:sp>
      <p:sp>
        <p:nvSpPr>
          <p:cNvPr id="174" name="正方形/長方形 173"/>
          <p:cNvSpPr/>
          <p:nvPr/>
        </p:nvSpPr>
        <p:spPr>
          <a:xfrm>
            <a:off x="95557" y="4085243"/>
            <a:ext cx="828000" cy="356128"/>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175" name="正方形/長方形 174"/>
          <p:cNvSpPr/>
          <p:nvPr/>
        </p:nvSpPr>
        <p:spPr>
          <a:xfrm>
            <a:off x="120339" y="4134323"/>
            <a:ext cx="800219" cy="276999"/>
          </a:xfrm>
          <a:prstGeom prst="rect">
            <a:avLst/>
          </a:prstGeom>
        </p:spPr>
        <p:txBody>
          <a:bodyPr wrap="none">
            <a:spAutoFit/>
          </a:bodyPr>
          <a:lstStyle/>
          <a:p>
            <a:r>
              <a:rPr lang="ja-JP" altLang="en-US" sz="1200" b="1" dirty="0">
                <a:solidFill>
                  <a:srgbClr val="9BBB59">
                    <a:lumMod val="75000"/>
                  </a:srgbClr>
                </a:solidFill>
                <a:latin typeface="ＭＳ Ｐゴシック" panose="020B0600070205080204" pitchFamily="50" charset="-128"/>
                <a:ea typeface="ＭＳ Ｐゴシック" panose="020B0600070205080204" pitchFamily="50" charset="-128"/>
              </a:rPr>
              <a:t>充実加算</a:t>
            </a:r>
          </a:p>
        </p:txBody>
      </p:sp>
      <p:cxnSp>
        <p:nvCxnSpPr>
          <p:cNvPr id="176" name="直線矢印コネクタ 175"/>
          <p:cNvCxnSpPr/>
          <p:nvPr/>
        </p:nvCxnSpPr>
        <p:spPr>
          <a:xfrm>
            <a:off x="951533" y="4094266"/>
            <a:ext cx="0" cy="396000"/>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77" name="テキスト ボックス 176"/>
          <p:cNvSpPr txBox="1"/>
          <p:nvPr/>
        </p:nvSpPr>
        <p:spPr>
          <a:xfrm>
            <a:off x="817766" y="4067465"/>
            <a:ext cx="400110" cy="565800"/>
          </a:xfrm>
          <a:prstGeom prst="rect">
            <a:avLst/>
          </a:prstGeom>
          <a:noFill/>
        </p:spPr>
        <p:txBody>
          <a:bodyPr vert="vert" wrap="square" rtlCol="0">
            <a:spAutoFit/>
          </a:bodyPr>
          <a:lstStyle/>
          <a:p>
            <a:r>
              <a:rPr lang="en-US" altLang="ja-JP"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40</a:t>
            </a:r>
            <a:r>
              <a:rPr lang="ja-JP" altLang="en-US" sz="12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点</a:t>
            </a:r>
          </a:p>
        </p:txBody>
      </p:sp>
      <p:sp>
        <p:nvSpPr>
          <p:cNvPr id="178" name="テキスト ボックス 177"/>
          <p:cNvSpPr txBox="1"/>
          <p:nvPr/>
        </p:nvSpPr>
        <p:spPr>
          <a:xfrm>
            <a:off x="35159" y="4580519"/>
            <a:ext cx="954107" cy="1200329"/>
          </a:xfrm>
          <a:prstGeom prst="rect">
            <a:avLst/>
          </a:prstGeom>
          <a:noFill/>
        </p:spPr>
        <p:txBody>
          <a:bodyPr wrap="none" rtlCol="0">
            <a:spAutoFit/>
          </a:bodyPr>
          <a:lstStyle/>
          <a:p>
            <a:pPr algn="ct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（基本部分）</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看護職員</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15</a:t>
            </a:r>
            <a:r>
              <a:rPr lang="ja-JP" altLang="en-US" sz="1200" dirty="0">
                <a:solidFill>
                  <a:prstClr val="black"/>
                </a:solidFill>
                <a:latin typeface="ＭＳ Ｐゴシック" panose="020B0600070205080204" pitchFamily="50" charset="-128"/>
                <a:ea typeface="ＭＳ Ｐゴシック" panose="020B0600070205080204" pitchFamily="50" charset="-128"/>
              </a:rPr>
              <a:t>対</a:t>
            </a:r>
            <a:r>
              <a:rPr lang="en-US" altLang="ja-JP" sz="1200" dirty="0">
                <a:solidFill>
                  <a:prstClr val="black"/>
                </a:solidFill>
                <a:latin typeface="ＭＳ Ｐゴシック" panose="020B0600070205080204" pitchFamily="50" charset="-128"/>
                <a:ea typeface="ＭＳ Ｐゴシック" panose="020B0600070205080204" pitchFamily="50" charset="-128"/>
              </a:rPr>
              <a:t>1</a:t>
            </a: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PT2</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lgn="ctr"/>
            <a:r>
              <a:rPr lang="en-US" altLang="ja-JP" sz="1200" dirty="0">
                <a:solidFill>
                  <a:prstClr val="black"/>
                </a:solidFill>
                <a:latin typeface="ＭＳ Ｐゴシック" panose="020B0600070205080204" pitchFamily="50" charset="-128"/>
                <a:ea typeface="ＭＳ Ｐゴシック" panose="020B0600070205080204" pitchFamily="50" charset="-128"/>
              </a:rPr>
              <a:t>OT1</a:t>
            </a:r>
            <a:r>
              <a:rPr lang="ja-JP" altLang="en-US" sz="1200" dirty="0">
                <a:solidFill>
                  <a:prstClr val="black"/>
                </a:solidFill>
                <a:latin typeface="ＭＳ Ｐゴシック" panose="020B0600070205080204" pitchFamily="50" charset="-128"/>
                <a:ea typeface="ＭＳ Ｐゴシック" panose="020B0600070205080204" pitchFamily="50" charset="-128"/>
              </a:rPr>
              <a:t>名</a:t>
            </a:r>
          </a:p>
        </p:txBody>
      </p:sp>
      <p:sp>
        <p:nvSpPr>
          <p:cNvPr id="179" name="正方形/長方形 178">
            <a:extLst>
              <a:ext uri="{FF2B5EF4-FFF2-40B4-BE49-F238E27FC236}">
                <a16:creationId xmlns="" xmlns:a16="http://schemas.microsoft.com/office/drawing/2014/main" id="{ED719932-1082-4CEF-88E6-8BE4C4E7C18B}"/>
              </a:ext>
            </a:extLst>
          </p:cNvPr>
          <p:cNvSpPr/>
          <p:nvPr/>
        </p:nvSpPr>
        <p:spPr>
          <a:xfrm>
            <a:off x="3724985" y="4491148"/>
            <a:ext cx="810857" cy="1865595"/>
          </a:xfrm>
          <a:prstGeom prst="rect">
            <a:avLst/>
          </a:prstGeom>
          <a:solidFill>
            <a:schemeClr val="accent6">
              <a:lumMod val="20000"/>
              <a:lumOff val="8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180" name="正方形/長方形 179"/>
          <p:cNvSpPr/>
          <p:nvPr/>
        </p:nvSpPr>
        <p:spPr>
          <a:xfrm>
            <a:off x="6817081" y="3231644"/>
            <a:ext cx="800219" cy="461665"/>
          </a:xfrm>
          <a:prstGeom prst="rect">
            <a:avLst/>
          </a:prstGeom>
        </p:spPr>
        <p:txBody>
          <a:bodyPr wrap="none">
            <a:spAutoFit/>
          </a:bodyPr>
          <a:lstStyle/>
          <a:p>
            <a:r>
              <a:rPr lang="ja-JP" altLang="en-US" sz="1200" b="1" dirty="0">
                <a:solidFill>
                  <a:srgbClr val="70AD47">
                    <a:lumMod val="75000"/>
                  </a:srgbClr>
                </a:solidFill>
                <a:latin typeface="ＭＳ Ｐゴシック" panose="020B0600070205080204" pitchFamily="50" charset="-128"/>
                <a:ea typeface="ＭＳ Ｐゴシック" panose="020B0600070205080204" pitchFamily="50" charset="-128"/>
              </a:rPr>
              <a:t>実績指数</a:t>
            </a:r>
            <a:endParaRPr lang="en-US" altLang="ja-JP" sz="1200" b="1" dirty="0">
              <a:solidFill>
                <a:srgbClr val="70AD47">
                  <a:lumMod val="75000"/>
                </a:srgbClr>
              </a:solidFill>
              <a:latin typeface="ＭＳ Ｐゴシック" panose="020B0600070205080204" pitchFamily="50" charset="-128"/>
              <a:ea typeface="ＭＳ Ｐゴシック" panose="020B0600070205080204" pitchFamily="50" charset="-128"/>
            </a:endParaRPr>
          </a:p>
          <a:p>
            <a:pPr algn="ctr"/>
            <a:r>
              <a:rPr lang="ja-JP" altLang="en-US" sz="1200" b="1" dirty="0">
                <a:solidFill>
                  <a:srgbClr val="70AD47">
                    <a:lumMod val="75000"/>
                  </a:srgbClr>
                </a:solidFill>
                <a:latin typeface="ＭＳ Ｐゴシック" panose="020B0600070205080204" pitchFamily="50" charset="-128"/>
                <a:ea typeface="ＭＳ Ｐゴシック" panose="020B0600070205080204" pitchFamily="50" charset="-128"/>
              </a:rPr>
              <a:t>３０</a:t>
            </a:r>
          </a:p>
        </p:txBody>
      </p:sp>
      <p:sp>
        <p:nvSpPr>
          <p:cNvPr id="181" name="テキスト ボックス 180"/>
          <p:cNvSpPr txBox="1"/>
          <p:nvPr/>
        </p:nvSpPr>
        <p:spPr>
          <a:xfrm>
            <a:off x="116474" y="3798965"/>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1697</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82" name="テキスト ボックス 181"/>
          <p:cNvSpPr txBox="1"/>
          <p:nvPr/>
        </p:nvSpPr>
        <p:spPr>
          <a:xfrm>
            <a:off x="1234634" y="3035065"/>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1851</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83" name="テキスト ボックス 182"/>
          <p:cNvSpPr txBox="1"/>
          <p:nvPr/>
        </p:nvSpPr>
        <p:spPr>
          <a:xfrm>
            <a:off x="2379335" y="2233468"/>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2065</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184" name="正方形/長方形 183">
            <a:extLst>
              <a:ext uri="{FF2B5EF4-FFF2-40B4-BE49-F238E27FC236}">
                <a16:creationId xmlns="" xmlns:a16="http://schemas.microsoft.com/office/drawing/2014/main" id="{ED719932-1082-4CEF-88E6-8BE4C4E7C18B}"/>
              </a:ext>
            </a:extLst>
          </p:cNvPr>
          <p:cNvSpPr/>
          <p:nvPr/>
        </p:nvSpPr>
        <p:spPr>
          <a:xfrm>
            <a:off x="5819901" y="4460751"/>
            <a:ext cx="756000" cy="1917981"/>
          </a:xfrm>
          <a:prstGeom prst="rect">
            <a:avLst/>
          </a:prstGeom>
          <a:solidFill>
            <a:schemeClr val="accent6">
              <a:lumMod val="20000"/>
              <a:lumOff val="80000"/>
            </a:schemeClr>
          </a:solidFill>
          <a:ln w="190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altLang="ja-JP" sz="135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85" name="直線矢印コネクタ 184"/>
          <p:cNvCxnSpPr/>
          <p:nvPr/>
        </p:nvCxnSpPr>
        <p:spPr>
          <a:xfrm>
            <a:off x="5550300" y="4005064"/>
            <a:ext cx="0" cy="435066"/>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86" name="正方形/長方形 185"/>
          <p:cNvSpPr/>
          <p:nvPr/>
        </p:nvSpPr>
        <p:spPr>
          <a:xfrm>
            <a:off x="4718974" y="4007243"/>
            <a:ext cx="756000" cy="467138"/>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ＭＳ Ｐゴシック" panose="020B0600070205080204" pitchFamily="50" charset="-128"/>
              <a:ea typeface="ＭＳ Ｐゴシック" panose="020B0600070205080204" pitchFamily="50" charset="-128"/>
            </a:endParaRPr>
          </a:p>
        </p:txBody>
      </p:sp>
      <p:sp>
        <p:nvSpPr>
          <p:cNvPr id="187" name="正方形/長方形 186"/>
          <p:cNvSpPr/>
          <p:nvPr/>
        </p:nvSpPr>
        <p:spPr>
          <a:xfrm>
            <a:off x="5819908" y="3726292"/>
            <a:ext cx="747195" cy="742654"/>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入院料２相当の実績</a:t>
            </a:r>
          </a:p>
        </p:txBody>
      </p:sp>
      <p:sp>
        <p:nvSpPr>
          <p:cNvPr id="188" name="正方形/長方形 187"/>
          <p:cNvSpPr/>
          <p:nvPr/>
        </p:nvSpPr>
        <p:spPr>
          <a:xfrm>
            <a:off x="6849295" y="3729493"/>
            <a:ext cx="756000" cy="733561"/>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入院料２相当の実績</a:t>
            </a:r>
          </a:p>
        </p:txBody>
      </p:sp>
      <p:sp>
        <p:nvSpPr>
          <p:cNvPr id="189" name="正方形/長方形 188"/>
          <p:cNvSpPr/>
          <p:nvPr/>
        </p:nvSpPr>
        <p:spPr>
          <a:xfrm>
            <a:off x="4667739" y="4005072"/>
            <a:ext cx="800219" cy="461665"/>
          </a:xfrm>
          <a:prstGeom prst="rect">
            <a:avLst/>
          </a:prstGeom>
        </p:spPr>
        <p:txBody>
          <a:bodyPr wrap="none">
            <a:spAutoFit/>
          </a:bodyPr>
          <a:lstStyle/>
          <a:p>
            <a:r>
              <a:rPr lang="ja-JP" altLang="en-US" sz="1200" b="1" dirty="0">
                <a:solidFill>
                  <a:srgbClr val="70AD47">
                    <a:lumMod val="75000"/>
                  </a:srgbClr>
                </a:solidFill>
                <a:latin typeface="ＭＳ Ｐゴシック" panose="020B0600070205080204" pitchFamily="50" charset="-128"/>
                <a:ea typeface="ＭＳ Ｐゴシック" panose="020B0600070205080204" pitchFamily="50" charset="-128"/>
              </a:rPr>
              <a:t>実績指数</a:t>
            </a:r>
            <a:endParaRPr lang="en-US" altLang="ja-JP" sz="1200" b="1" dirty="0">
              <a:solidFill>
                <a:srgbClr val="70AD47">
                  <a:lumMod val="75000"/>
                </a:srgbClr>
              </a:solidFill>
              <a:latin typeface="ＭＳ Ｐゴシック" panose="020B0600070205080204" pitchFamily="50" charset="-128"/>
              <a:ea typeface="ＭＳ Ｐゴシック" panose="020B0600070205080204" pitchFamily="50" charset="-128"/>
            </a:endParaRPr>
          </a:p>
          <a:p>
            <a:pPr algn="ctr"/>
            <a:r>
              <a:rPr lang="ja-JP" altLang="en-US" sz="1200" b="1" dirty="0">
                <a:solidFill>
                  <a:srgbClr val="70AD47">
                    <a:lumMod val="75000"/>
                  </a:srgbClr>
                </a:solidFill>
                <a:latin typeface="ＭＳ Ｐゴシック" panose="020B0600070205080204" pitchFamily="50" charset="-128"/>
                <a:ea typeface="ＭＳ Ｐゴシック" panose="020B0600070205080204" pitchFamily="50" charset="-128"/>
              </a:rPr>
              <a:t>３０</a:t>
            </a:r>
            <a:endParaRPr lang="en-US" altLang="ja-JP" sz="1200" b="1" dirty="0">
              <a:solidFill>
                <a:srgbClr val="70AD47">
                  <a:lumMod val="75000"/>
                </a:srgbClr>
              </a:solidFill>
              <a:latin typeface="ＭＳ Ｐゴシック" panose="020B0600070205080204" pitchFamily="50" charset="-128"/>
              <a:ea typeface="ＭＳ Ｐゴシック" panose="020B0600070205080204" pitchFamily="50" charset="-128"/>
            </a:endParaRPr>
          </a:p>
        </p:txBody>
      </p:sp>
      <p:sp>
        <p:nvSpPr>
          <p:cNvPr id="190" name="正方形/長方形 189"/>
          <p:cNvSpPr/>
          <p:nvPr/>
        </p:nvSpPr>
        <p:spPr>
          <a:xfrm>
            <a:off x="7924336" y="2998346"/>
            <a:ext cx="756000" cy="1473287"/>
          </a:xfrm>
          <a:prstGeom prst="rect">
            <a:avLst/>
          </a:prstGeom>
          <a:solidFill>
            <a:schemeClr val="accent6">
              <a:lumMod val="60000"/>
              <a:lumOff val="40000"/>
            </a:schemeClr>
          </a:solidFill>
          <a:ln w="19050">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入院料１相当の実績と体制</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ja-JP" altLang="en-US" sz="1100" dirty="0">
              <a:solidFill>
                <a:prstClr val="black"/>
              </a:solidFill>
              <a:latin typeface="ＭＳ Ｐゴシック" panose="020B0600070205080204" pitchFamily="50" charset="-128"/>
              <a:ea typeface="ＭＳ Ｐゴシック" panose="020B0600070205080204" pitchFamily="50" charset="-128"/>
            </a:endParaRPr>
          </a:p>
        </p:txBody>
      </p:sp>
      <p:cxnSp>
        <p:nvCxnSpPr>
          <p:cNvPr id="191" name="直線矢印コネクタ 190"/>
          <p:cNvCxnSpPr/>
          <p:nvPr/>
        </p:nvCxnSpPr>
        <p:spPr>
          <a:xfrm>
            <a:off x="6669191" y="3716940"/>
            <a:ext cx="0" cy="757821"/>
          </a:xfrm>
          <a:prstGeom prst="straightConnector1">
            <a:avLst/>
          </a:prstGeom>
          <a:ln w="19050">
            <a:solidFill>
              <a:schemeClr val="accent6">
                <a:lumMod val="75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92" name="テキスト ボックス 191"/>
          <p:cNvSpPr txBox="1"/>
          <p:nvPr/>
        </p:nvSpPr>
        <p:spPr>
          <a:xfrm>
            <a:off x="3980457" y="5013194"/>
            <a:ext cx="5375361" cy="680523"/>
          </a:xfrm>
          <a:prstGeom prst="rect">
            <a:avLst/>
          </a:prstGeom>
          <a:solidFill>
            <a:schemeClr val="bg1">
              <a:alpha val="80000"/>
            </a:schemeClr>
          </a:solidFill>
          <a:ln w="127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defTabSz="685800">
              <a:defRPr sz="1350">
                <a:solidFill>
                  <a:prstClr val="black"/>
                </a:solidFill>
              </a:defRPr>
            </a:lvl1pPr>
          </a:lstStyle>
          <a:p>
            <a:r>
              <a:rPr lang="en-US" altLang="ja-JP" sz="1400" dirty="0">
                <a:solidFill>
                  <a:srgbClr val="70AD47">
                    <a:lumMod val="75000"/>
                  </a:srgbClr>
                </a:solidFill>
                <a:latin typeface="ＭＳ Ｐゴシック" panose="020B0600070205080204" pitchFamily="50" charset="-128"/>
                <a:ea typeface="ＭＳ Ｐゴシック" panose="020B0600070205080204" pitchFamily="50" charset="-128"/>
              </a:rPr>
              <a:t>【</a:t>
            </a:r>
            <a:r>
              <a:rPr lang="ja-JP" altLang="en-US" sz="1400" dirty="0">
                <a:solidFill>
                  <a:srgbClr val="70AD47">
                    <a:lumMod val="75000"/>
                  </a:srgbClr>
                </a:solidFill>
                <a:latin typeface="ＭＳ Ｐゴシック" panose="020B0600070205080204" pitchFamily="50" charset="-128"/>
                <a:ea typeface="ＭＳ Ｐゴシック" panose="020B0600070205080204" pitchFamily="50" charset="-128"/>
              </a:rPr>
              <a:t>基本部分</a:t>
            </a:r>
            <a:r>
              <a:rPr lang="en-US" altLang="ja-JP" sz="1400" dirty="0">
                <a:solidFill>
                  <a:srgbClr val="70AD47">
                    <a:lumMod val="75000"/>
                  </a:srgbClr>
                </a:solidFill>
                <a:latin typeface="ＭＳ Ｐゴシック" panose="020B0600070205080204" pitchFamily="50" charset="-128"/>
                <a:ea typeface="ＭＳ Ｐゴシック" panose="020B0600070205080204" pitchFamily="50" charset="-128"/>
              </a:rPr>
              <a:t>】</a:t>
            </a:r>
          </a:p>
          <a:p>
            <a:r>
              <a:rPr lang="ja-JP" altLang="en-US" sz="1400" dirty="0">
                <a:latin typeface="ＭＳ Ｐゴシック" panose="020B0600070205080204" pitchFamily="50" charset="-128"/>
                <a:ea typeface="ＭＳ Ｐゴシック" panose="020B0600070205080204" pitchFamily="50" charset="-128"/>
              </a:rPr>
              <a:t>　　・看護職員配置　１５対１　</a:t>
            </a:r>
            <a:endParaRPr lang="en-US" altLang="ja-JP" sz="1400" dirty="0">
              <a:latin typeface="ＭＳ Ｐゴシック" panose="020B0600070205080204" pitchFamily="50" charset="-128"/>
              <a:ea typeface="ＭＳ Ｐゴシック" panose="020B0600070205080204" pitchFamily="50" charset="-128"/>
            </a:endParaRPr>
          </a:p>
          <a:p>
            <a:r>
              <a:rPr lang="ja-JP" altLang="en-US" sz="1400" dirty="0">
                <a:latin typeface="ＭＳ Ｐゴシック" panose="020B0600070205080204" pitchFamily="50" charset="-128"/>
                <a:ea typeface="ＭＳ Ｐゴシック" panose="020B0600070205080204" pitchFamily="50" charset="-128"/>
              </a:rPr>
              <a:t>・ＰＴ２名、ＯＴ１名</a:t>
            </a:r>
            <a:endParaRPr lang="en-US" altLang="ja-JP" sz="1400" dirty="0">
              <a:latin typeface="ＭＳ Ｐゴシック" panose="020B0600070205080204" pitchFamily="50" charset="-128"/>
              <a:ea typeface="ＭＳ Ｐゴシック" panose="020B0600070205080204" pitchFamily="50" charset="-128"/>
            </a:endParaRPr>
          </a:p>
        </p:txBody>
      </p:sp>
      <p:sp>
        <p:nvSpPr>
          <p:cNvPr id="193" name="正方形/長方形 192"/>
          <p:cNvSpPr/>
          <p:nvPr/>
        </p:nvSpPr>
        <p:spPr>
          <a:xfrm>
            <a:off x="8923664" y="2989598"/>
            <a:ext cx="756000" cy="1482951"/>
          </a:xfrm>
          <a:prstGeom prst="rect">
            <a:avLst/>
          </a:prstGeom>
          <a:solidFill>
            <a:schemeClr val="accent6">
              <a:lumMod val="60000"/>
              <a:lumOff val="40000"/>
            </a:schemeClr>
          </a:solidFill>
          <a:ln w="19050">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入院料１相当の実績と体制</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endParaRPr lang="ja-JP" altLang="en-US"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194" name="テキスト ボックス 193"/>
          <p:cNvSpPr txBox="1"/>
          <p:nvPr/>
        </p:nvSpPr>
        <p:spPr>
          <a:xfrm>
            <a:off x="5674685" y="1934729"/>
            <a:ext cx="1899727" cy="861774"/>
          </a:xfrm>
          <a:prstGeom prst="rect">
            <a:avLst/>
          </a:prstGeom>
          <a:solidFill>
            <a:schemeClr val="accent6">
              <a:lumMod val="20000"/>
              <a:lumOff val="80000"/>
            </a:schemeClr>
          </a:solidFill>
          <a:ln w="19050">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vert="horz" wrap="square" rtlCol="0">
            <a:spAutoFit/>
          </a:bodyPr>
          <a:lstStyle/>
          <a:p>
            <a:r>
              <a:rPr lang="en-US" altLang="ja-JP" sz="1000" dirty="0">
                <a:solidFill>
                  <a:prstClr val="black"/>
                </a:solidFill>
                <a:latin typeface="ＭＳ Ｐゴシック" panose="020B0600070205080204" pitchFamily="50" charset="-128"/>
                <a:ea typeface="ＭＳ Ｐゴシック" panose="020B0600070205080204" pitchFamily="50" charset="-128"/>
              </a:rPr>
              <a:t>【</a:t>
            </a:r>
            <a:r>
              <a:rPr lang="ja-JP" altLang="en-US" sz="1000" dirty="0">
                <a:solidFill>
                  <a:prstClr val="black"/>
                </a:solidFill>
                <a:latin typeface="ＭＳ Ｐゴシック" panose="020B0600070205080204" pitchFamily="50" charset="-128"/>
                <a:ea typeface="ＭＳ Ｐゴシック" panose="020B0600070205080204" pitchFamily="50" charset="-128"/>
              </a:rPr>
              <a:t>入院料２相当の実績</a:t>
            </a:r>
            <a:r>
              <a:rPr lang="en-US" altLang="ja-JP" sz="1000" dirty="0">
                <a:solidFill>
                  <a:prstClr val="black"/>
                </a:solidFill>
                <a:latin typeface="ＭＳ Ｐゴシック" panose="020B0600070205080204" pitchFamily="50" charset="-128"/>
                <a:ea typeface="ＭＳ Ｐゴシック" panose="020B0600070205080204" pitchFamily="50" charset="-128"/>
              </a:rPr>
              <a:t>】</a:t>
            </a:r>
          </a:p>
          <a:p>
            <a:r>
              <a:rPr lang="ja-JP" altLang="en-US" sz="1000" dirty="0">
                <a:solidFill>
                  <a:prstClr val="black"/>
                </a:solidFill>
                <a:latin typeface="ＭＳ Ｐゴシック" panose="020B0600070205080204" pitchFamily="50" charset="-128"/>
                <a:ea typeface="ＭＳ Ｐゴシック" panose="020B0600070205080204" pitchFamily="50" charset="-128"/>
              </a:rPr>
              <a:t>・　重症割合２割以上　</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r>
              <a:rPr lang="ja-JP" altLang="en-US" sz="1000" dirty="0">
                <a:solidFill>
                  <a:prstClr val="black"/>
                </a:solidFill>
                <a:latin typeface="ＭＳ Ｐゴシック" panose="020B0600070205080204" pitchFamily="50" charset="-128"/>
                <a:ea typeface="ＭＳ Ｐゴシック" panose="020B0600070205080204" pitchFamily="50" charset="-128"/>
              </a:rPr>
              <a:t>・　重症者の３点以上回復が３割以上</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r>
              <a:rPr lang="ja-JP" altLang="en-US" sz="1000" dirty="0">
                <a:solidFill>
                  <a:prstClr val="black"/>
                </a:solidFill>
                <a:latin typeface="ＭＳ Ｐゴシック" panose="020B0600070205080204" pitchFamily="50" charset="-128"/>
                <a:ea typeface="ＭＳ Ｐゴシック" panose="020B0600070205080204" pitchFamily="50" charset="-128"/>
              </a:rPr>
              <a:t>・　自宅等退院　７割以上</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p:txBody>
      </p:sp>
      <p:sp>
        <p:nvSpPr>
          <p:cNvPr id="195" name="正方形/長方形 194"/>
          <p:cNvSpPr/>
          <p:nvPr/>
        </p:nvSpPr>
        <p:spPr>
          <a:xfrm>
            <a:off x="7922784" y="3600315"/>
            <a:ext cx="1771664" cy="813863"/>
          </a:xfrm>
          <a:prstGeom prst="rect">
            <a:avLst/>
          </a:prstGeom>
          <a:solidFill>
            <a:schemeClr val="bg1">
              <a:lumMod val="85000"/>
              <a:alpha val="80000"/>
            </a:schemeClr>
          </a:solidFill>
          <a:ln w="9525">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入院料１相当の体制</a:t>
            </a:r>
            <a:r>
              <a:rPr lang="en-US" altLang="ja-JP" sz="1100" dirty="0">
                <a:solidFill>
                  <a:prstClr val="black"/>
                </a:solidFill>
                <a:latin typeface="ＭＳ Ｐゴシック" panose="020B0600070205080204" pitchFamily="50" charset="-128"/>
                <a:ea typeface="ＭＳ Ｐゴシック" panose="020B0600070205080204" pitchFamily="50" charset="-128"/>
              </a:rPr>
              <a:t>】</a:t>
            </a:r>
          </a:p>
          <a:p>
            <a:r>
              <a:rPr lang="ja-JP" altLang="en-US" sz="1100" dirty="0">
                <a:solidFill>
                  <a:prstClr val="black"/>
                </a:solidFill>
                <a:latin typeface="ＭＳ Ｐゴシック" panose="020B0600070205080204" pitchFamily="50" charset="-128"/>
                <a:ea typeface="ＭＳ Ｐゴシック" panose="020B0600070205080204" pitchFamily="50" charset="-128"/>
              </a:rPr>
              <a:t>・看護職員</a:t>
            </a:r>
            <a:r>
              <a:rPr lang="en-US" altLang="ja-JP" sz="1100" dirty="0">
                <a:solidFill>
                  <a:prstClr val="black"/>
                </a:solidFill>
                <a:latin typeface="ＭＳ Ｐゴシック" panose="020B0600070205080204" pitchFamily="50" charset="-128"/>
                <a:ea typeface="ＭＳ Ｐゴシック" panose="020B0600070205080204" pitchFamily="50" charset="-128"/>
              </a:rPr>
              <a:t>13</a:t>
            </a:r>
            <a:r>
              <a:rPr lang="ja-JP" altLang="en-US" sz="1100" dirty="0">
                <a:solidFill>
                  <a:prstClr val="black"/>
                </a:solidFill>
                <a:latin typeface="ＭＳ Ｐゴシック" panose="020B0600070205080204" pitchFamily="50" charset="-128"/>
                <a:ea typeface="ＭＳ Ｐゴシック" panose="020B0600070205080204" pitchFamily="50" charset="-128"/>
              </a:rPr>
              <a:t>対１</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・社会福祉士１名</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a:p>
            <a:r>
              <a:rPr lang="ja-JP" altLang="en-US" sz="1100" dirty="0">
                <a:solidFill>
                  <a:prstClr val="black"/>
                </a:solidFill>
                <a:latin typeface="ＭＳ Ｐゴシック" panose="020B0600070205080204" pitchFamily="50" charset="-128"/>
                <a:ea typeface="ＭＳ Ｐゴシック" panose="020B0600070205080204" pitchFamily="50" charset="-128"/>
              </a:rPr>
              <a:t>・</a:t>
            </a:r>
            <a:r>
              <a:rPr lang="en-US" altLang="ja-JP" sz="1100" dirty="0">
                <a:solidFill>
                  <a:prstClr val="black"/>
                </a:solidFill>
                <a:latin typeface="ＭＳ Ｐゴシック" panose="020B0600070205080204" pitchFamily="50" charset="-128"/>
                <a:ea typeface="ＭＳ Ｐゴシック" panose="020B0600070205080204" pitchFamily="50" charset="-128"/>
              </a:rPr>
              <a:t>PT</a:t>
            </a:r>
            <a:r>
              <a:rPr lang="ja-JP" altLang="en-US" sz="1100" dirty="0">
                <a:solidFill>
                  <a:prstClr val="black"/>
                </a:solidFill>
                <a:latin typeface="ＭＳ Ｐゴシック" panose="020B0600070205080204" pitchFamily="50" charset="-128"/>
                <a:ea typeface="ＭＳ Ｐゴシック" panose="020B0600070205080204" pitchFamily="50" charset="-128"/>
              </a:rPr>
              <a:t>３名、</a:t>
            </a:r>
            <a:r>
              <a:rPr lang="en-US" altLang="ja-JP" sz="1100" dirty="0">
                <a:solidFill>
                  <a:prstClr val="black"/>
                </a:solidFill>
                <a:latin typeface="ＭＳ Ｐゴシック" panose="020B0600070205080204" pitchFamily="50" charset="-128"/>
                <a:ea typeface="ＭＳ Ｐゴシック" panose="020B0600070205080204" pitchFamily="50" charset="-128"/>
              </a:rPr>
              <a:t>OT</a:t>
            </a:r>
            <a:r>
              <a:rPr lang="ja-JP" altLang="en-US" sz="1100" dirty="0">
                <a:solidFill>
                  <a:prstClr val="black"/>
                </a:solidFill>
                <a:latin typeface="ＭＳ Ｐゴシック" panose="020B0600070205080204" pitchFamily="50" charset="-128"/>
                <a:ea typeface="ＭＳ Ｐゴシック" panose="020B0600070205080204" pitchFamily="50" charset="-128"/>
              </a:rPr>
              <a:t>２名、</a:t>
            </a:r>
            <a:r>
              <a:rPr lang="en-US" altLang="ja-JP" sz="1100" dirty="0">
                <a:solidFill>
                  <a:prstClr val="black"/>
                </a:solidFill>
                <a:latin typeface="ＭＳ Ｐゴシック" panose="020B0600070205080204" pitchFamily="50" charset="-128"/>
                <a:ea typeface="ＭＳ Ｐゴシック" panose="020B0600070205080204" pitchFamily="50" charset="-128"/>
              </a:rPr>
              <a:t>ST</a:t>
            </a:r>
            <a:r>
              <a:rPr lang="ja-JP" altLang="en-US" sz="1100" dirty="0">
                <a:solidFill>
                  <a:prstClr val="black"/>
                </a:solidFill>
                <a:latin typeface="ＭＳ Ｐゴシック" panose="020B0600070205080204" pitchFamily="50" charset="-128"/>
                <a:ea typeface="ＭＳ Ｐゴシック" panose="020B0600070205080204" pitchFamily="50" charset="-128"/>
              </a:rPr>
              <a:t>１名</a:t>
            </a:r>
            <a:endParaRPr lang="en-US" altLang="ja-JP" sz="1100" dirty="0">
              <a:solidFill>
                <a:prstClr val="black"/>
              </a:solidFill>
              <a:latin typeface="ＭＳ Ｐゴシック" panose="020B0600070205080204" pitchFamily="50" charset="-128"/>
              <a:ea typeface="ＭＳ Ｐゴシック" panose="020B0600070205080204" pitchFamily="50" charset="-128"/>
            </a:endParaRPr>
          </a:p>
        </p:txBody>
      </p:sp>
      <p:sp>
        <p:nvSpPr>
          <p:cNvPr id="196" name="右中かっこ 195"/>
          <p:cNvSpPr/>
          <p:nvPr/>
        </p:nvSpPr>
        <p:spPr>
          <a:xfrm rot="16200000">
            <a:off x="6514894" y="1977303"/>
            <a:ext cx="272456" cy="1910866"/>
          </a:xfrm>
          <a:prstGeom prst="rightBrac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latin typeface="ＭＳ Ｐゴシック" panose="020B0600070205080204" pitchFamily="50" charset="-128"/>
              <a:ea typeface="ＭＳ Ｐゴシック" panose="020B0600070205080204" pitchFamily="50" charset="-128"/>
            </a:endParaRPr>
          </a:p>
        </p:txBody>
      </p:sp>
      <p:sp>
        <p:nvSpPr>
          <p:cNvPr id="197" name="右中かっこ 196"/>
          <p:cNvSpPr/>
          <p:nvPr/>
        </p:nvSpPr>
        <p:spPr>
          <a:xfrm rot="16200000">
            <a:off x="8658526" y="1115543"/>
            <a:ext cx="272456" cy="1910866"/>
          </a:xfrm>
          <a:prstGeom prst="rightBrac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latin typeface="ＭＳ Ｐゴシック" panose="020B0600070205080204" pitchFamily="50" charset="-128"/>
              <a:ea typeface="ＭＳ Ｐゴシック" panose="020B0600070205080204" pitchFamily="50" charset="-128"/>
            </a:endParaRPr>
          </a:p>
        </p:txBody>
      </p:sp>
      <p:sp>
        <p:nvSpPr>
          <p:cNvPr id="198" name="正方形/長方形 197"/>
          <p:cNvSpPr/>
          <p:nvPr/>
        </p:nvSpPr>
        <p:spPr>
          <a:xfrm>
            <a:off x="7941748" y="1053788"/>
            <a:ext cx="1672380" cy="880973"/>
          </a:xfrm>
          <a:prstGeom prst="rect">
            <a:avLst/>
          </a:prstGeom>
          <a:solidFill>
            <a:schemeClr val="accent6">
              <a:lumMod val="60000"/>
              <a:lumOff val="40000"/>
              <a:alpha val="80000"/>
            </a:schemeClr>
          </a:solidFill>
          <a:ln w="19050">
            <a:solidFill>
              <a:srgbClr val="00B05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000" dirty="0">
                <a:solidFill>
                  <a:prstClr val="black"/>
                </a:solidFill>
                <a:latin typeface="ＭＳ Ｐゴシック" panose="020B0600070205080204" pitchFamily="50" charset="-128"/>
                <a:ea typeface="ＭＳ Ｐゴシック" panose="020B0600070205080204" pitchFamily="50" charset="-128"/>
              </a:rPr>
              <a:t>【</a:t>
            </a:r>
            <a:r>
              <a:rPr lang="ja-JP" altLang="en-US" sz="1000" dirty="0">
                <a:solidFill>
                  <a:prstClr val="black"/>
                </a:solidFill>
                <a:latin typeface="ＭＳ Ｐゴシック" panose="020B0600070205080204" pitchFamily="50" charset="-128"/>
                <a:ea typeface="ＭＳ Ｐゴシック" panose="020B0600070205080204" pitchFamily="50" charset="-128"/>
              </a:rPr>
              <a:t>入院料１相当の実績</a:t>
            </a:r>
            <a:r>
              <a:rPr lang="en-US" altLang="ja-JP" sz="1000" dirty="0">
                <a:solidFill>
                  <a:prstClr val="black"/>
                </a:solidFill>
                <a:latin typeface="ＭＳ Ｐゴシック" panose="020B0600070205080204" pitchFamily="50" charset="-128"/>
                <a:ea typeface="ＭＳ Ｐゴシック" panose="020B0600070205080204" pitchFamily="50" charset="-128"/>
              </a:rPr>
              <a:t>】</a:t>
            </a:r>
          </a:p>
          <a:p>
            <a:r>
              <a:rPr lang="ja-JP" altLang="en-US" sz="1000" dirty="0">
                <a:solidFill>
                  <a:prstClr val="black"/>
                </a:solidFill>
                <a:latin typeface="ＭＳ Ｐゴシック" panose="020B0600070205080204" pitchFamily="50" charset="-128"/>
                <a:ea typeface="ＭＳ Ｐゴシック" panose="020B0600070205080204" pitchFamily="50" charset="-128"/>
              </a:rPr>
              <a:t>・重症割合</a:t>
            </a:r>
            <a:r>
              <a:rPr lang="en-US" altLang="ja-JP" sz="1000" dirty="0">
                <a:solidFill>
                  <a:prstClr val="black"/>
                </a:solidFill>
                <a:latin typeface="ＭＳ Ｐゴシック" panose="020B0600070205080204" pitchFamily="50" charset="-128"/>
                <a:ea typeface="ＭＳ Ｐゴシック" panose="020B0600070205080204" pitchFamily="50" charset="-128"/>
              </a:rPr>
              <a:t>3</a:t>
            </a:r>
            <a:r>
              <a:rPr lang="ja-JP" altLang="en-US" sz="1000" dirty="0">
                <a:solidFill>
                  <a:prstClr val="black"/>
                </a:solidFill>
                <a:latin typeface="ＭＳ Ｐゴシック" panose="020B0600070205080204" pitchFamily="50" charset="-128"/>
                <a:ea typeface="ＭＳ Ｐゴシック" panose="020B0600070205080204" pitchFamily="50" charset="-128"/>
              </a:rPr>
              <a:t>割以上　</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r>
              <a:rPr lang="ja-JP" altLang="en-US" sz="1000" dirty="0">
                <a:solidFill>
                  <a:prstClr val="black"/>
                </a:solidFill>
                <a:latin typeface="ＭＳ Ｐゴシック" panose="020B0600070205080204" pitchFamily="50" charset="-128"/>
                <a:ea typeface="ＭＳ Ｐゴシック" panose="020B0600070205080204" pitchFamily="50" charset="-128"/>
              </a:rPr>
              <a:t>・重症者の４点以上回復が３割以上</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a:p>
            <a:r>
              <a:rPr lang="ja-JP" altLang="en-US" sz="1000" dirty="0">
                <a:solidFill>
                  <a:prstClr val="black"/>
                </a:solidFill>
                <a:latin typeface="ＭＳ Ｐゴシック" panose="020B0600070205080204" pitchFamily="50" charset="-128"/>
                <a:ea typeface="ＭＳ Ｐゴシック" panose="020B0600070205080204" pitchFamily="50" charset="-128"/>
              </a:rPr>
              <a:t>・自宅等退院　７割以上</a:t>
            </a:r>
            <a:endParaRPr lang="en-US" altLang="ja-JP" sz="1000" dirty="0">
              <a:solidFill>
                <a:prstClr val="black"/>
              </a:solidFill>
              <a:latin typeface="ＭＳ Ｐゴシック" panose="020B0600070205080204" pitchFamily="50" charset="-128"/>
              <a:ea typeface="ＭＳ Ｐゴシック" panose="020B0600070205080204" pitchFamily="50" charset="-128"/>
            </a:endParaRPr>
          </a:p>
        </p:txBody>
      </p:sp>
      <p:sp>
        <p:nvSpPr>
          <p:cNvPr id="199" name="正方形/長方形 198"/>
          <p:cNvSpPr/>
          <p:nvPr/>
        </p:nvSpPr>
        <p:spPr>
          <a:xfrm>
            <a:off x="3656856" y="981153"/>
            <a:ext cx="3934998" cy="831959"/>
          </a:xfrm>
          <a:prstGeom prst="rect">
            <a:avLst/>
          </a:prstGeom>
          <a:solidFill>
            <a:schemeClr val="accent3">
              <a:lumMod val="20000"/>
              <a:lumOff val="80000"/>
            </a:schemeClr>
          </a:solidFill>
          <a:ln w="22225">
            <a:solidFill>
              <a:schemeClr val="accent3">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a:solidFill>
                  <a:srgbClr val="70AD47">
                    <a:lumMod val="75000"/>
                  </a:srgbClr>
                </a:solidFill>
                <a:latin typeface="ＭＳ Ｐゴシック" panose="020B0600070205080204" pitchFamily="50" charset="-128"/>
                <a:ea typeface="ＭＳ Ｐゴシック" panose="020B0600070205080204" pitchFamily="50" charset="-128"/>
              </a:rPr>
              <a:t>【</a:t>
            </a:r>
            <a:r>
              <a:rPr lang="ja-JP" altLang="en-US" sz="1400" dirty="0">
                <a:solidFill>
                  <a:srgbClr val="70AD47">
                    <a:lumMod val="75000"/>
                  </a:srgbClr>
                </a:solidFill>
                <a:latin typeface="ＭＳ Ｐゴシック" panose="020B0600070205080204" pitchFamily="50" charset="-128"/>
                <a:ea typeface="ＭＳ Ｐゴシック" panose="020B0600070205080204" pitchFamily="50" charset="-128"/>
              </a:rPr>
              <a:t>実績部分</a:t>
            </a:r>
            <a:r>
              <a:rPr lang="en-US" altLang="ja-JP" sz="1400" dirty="0">
                <a:solidFill>
                  <a:srgbClr val="70AD47">
                    <a:lumMod val="75000"/>
                  </a:srgbClr>
                </a:solidFill>
                <a:latin typeface="ＭＳ Ｐゴシック" panose="020B0600070205080204" pitchFamily="50" charset="-128"/>
                <a:ea typeface="ＭＳ Ｐゴシック" panose="020B0600070205080204" pitchFamily="50" charset="-128"/>
              </a:rPr>
              <a:t>】</a:t>
            </a:r>
          </a:p>
          <a:p>
            <a:r>
              <a:rPr lang="ja-JP" altLang="en-US" sz="1400" dirty="0">
                <a:solidFill>
                  <a:srgbClr val="70AD47">
                    <a:lumMod val="75000"/>
                  </a:srgbClr>
                </a:solidFill>
                <a:latin typeface="ＭＳ Ｐゴシック" panose="020B0600070205080204" pitchFamily="50" charset="-128"/>
                <a:ea typeface="ＭＳ Ｐゴシック" panose="020B0600070205080204" pitchFamily="50" charset="-128"/>
              </a:rPr>
              <a:t>現行のリハビリテーション充実加算の要件である、</a:t>
            </a:r>
            <a:r>
              <a:rPr lang="ja-JP" altLang="en-US" sz="1400" b="1" dirty="0">
                <a:solidFill>
                  <a:srgbClr val="70AD47">
                    <a:lumMod val="75000"/>
                  </a:srgbClr>
                </a:solidFill>
                <a:latin typeface="ＭＳ Ｐゴシック" panose="020B0600070205080204" pitchFamily="50" charset="-128"/>
                <a:ea typeface="ＭＳ Ｐゴシック" panose="020B0600070205080204" pitchFamily="50" charset="-128"/>
              </a:rPr>
              <a:t>リハビリテーション実績指数</a:t>
            </a:r>
            <a:r>
              <a:rPr lang="ja-JP" altLang="en-US" sz="1400" dirty="0">
                <a:solidFill>
                  <a:srgbClr val="70AD47">
                    <a:lumMod val="75000"/>
                  </a:srgbClr>
                </a:solidFill>
                <a:latin typeface="ＭＳ Ｐゴシック" panose="020B0600070205080204" pitchFamily="50" charset="-128"/>
                <a:ea typeface="ＭＳ Ｐゴシック" panose="020B0600070205080204" pitchFamily="50" charset="-128"/>
              </a:rPr>
              <a:t>を用いる</a:t>
            </a:r>
            <a:endParaRPr lang="en-US" altLang="ja-JP" sz="1400" dirty="0">
              <a:solidFill>
                <a:srgbClr val="70AD47">
                  <a:lumMod val="75000"/>
                </a:srgbClr>
              </a:solidFill>
              <a:latin typeface="ＭＳ Ｐゴシック" panose="020B0600070205080204" pitchFamily="50" charset="-128"/>
              <a:ea typeface="ＭＳ Ｐゴシック" panose="020B0600070205080204" pitchFamily="50" charset="-128"/>
            </a:endParaRPr>
          </a:p>
          <a:p>
            <a:r>
              <a:rPr lang="ja-JP" altLang="en-US" sz="1100" dirty="0">
                <a:solidFill>
                  <a:srgbClr val="70AD47">
                    <a:lumMod val="75000"/>
                  </a:srgbClr>
                </a:solidFill>
                <a:latin typeface="ＭＳ Ｐゴシック" panose="020B0600070205080204" pitchFamily="50" charset="-128"/>
                <a:ea typeface="ＭＳ Ｐゴシック" panose="020B0600070205080204" pitchFamily="50" charset="-128"/>
              </a:rPr>
              <a:t>（１日あたりの</a:t>
            </a:r>
            <a:r>
              <a:rPr lang="en-US" altLang="ja-JP" sz="1100" dirty="0">
                <a:solidFill>
                  <a:srgbClr val="70AD47">
                    <a:lumMod val="75000"/>
                  </a:srgbClr>
                </a:solidFill>
                <a:latin typeface="ＭＳ Ｐゴシック" panose="020B0600070205080204" pitchFamily="50" charset="-128"/>
                <a:ea typeface="ＭＳ Ｐゴシック" panose="020B0600070205080204" pitchFamily="50" charset="-128"/>
              </a:rPr>
              <a:t>FIM</a:t>
            </a:r>
            <a:r>
              <a:rPr lang="ja-JP" altLang="en-US" sz="1100" baseline="30000" dirty="0">
                <a:solidFill>
                  <a:srgbClr val="70AD47">
                    <a:lumMod val="75000"/>
                  </a:srgbClr>
                </a:solidFill>
                <a:latin typeface="ＭＳ Ｐゴシック" panose="020B0600070205080204" pitchFamily="50" charset="-128"/>
                <a:ea typeface="ＭＳ Ｐゴシック" panose="020B0600070205080204" pitchFamily="50" charset="-128"/>
              </a:rPr>
              <a:t>＊</a:t>
            </a:r>
            <a:r>
              <a:rPr lang="ja-JP" altLang="en-US" sz="1100" dirty="0">
                <a:solidFill>
                  <a:srgbClr val="70AD47">
                    <a:lumMod val="75000"/>
                  </a:srgbClr>
                </a:solidFill>
                <a:latin typeface="ＭＳ Ｐゴシック" panose="020B0600070205080204" pitchFamily="50" charset="-128"/>
                <a:ea typeface="ＭＳ Ｐゴシック" panose="020B0600070205080204" pitchFamily="50" charset="-128"/>
              </a:rPr>
              <a:t>得点の増加を示す指数）</a:t>
            </a:r>
            <a:endParaRPr lang="en-US" altLang="ja-JP" sz="1100" dirty="0">
              <a:solidFill>
                <a:srgbClr val="70AD47">
                  <a:lumMod val="75000"/>
                </a:srgbClr>
              </a:solidFill>
              <a:latin typeface="ＭＳ Ｐゴシック" panose="020B0600070205080204" pitchFamily="50" charset="-128"/>
              <a:ea typeface="ＭＳ Ｐゴシック" panose="020B0600070205080204" pitchFamily="50" charset="-128"/>
            </a:endParaRPr>
          </a:p>
        </p:txBody>
      </p:sp>
      <p:sp>
        <p:nvSpPr>
          <p:cNvPr id="200" name="テキスト ボックス 199"/>
          <p:cNvSpPr txBox="1"/>
          <p:nvPr/>
        </p:nvSpPr>
        <p:spPr>
          <a:xfrm>
            <a:off x="8945090" y="2086988"/>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2085</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01" name="テキスト ボックス 200"/>
          <p:cNvSpPr txBox="1"/>
          <p:nvPr/>
        </p:nvSpPr>
        <p:spPr>
          <a:xfrm>
            <a:off x="7957072" y="2675352"/>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2025</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02" name="テキスト ボックス 201"/>
          <p:cNvSpPr txBox="1"/>
          <p:nvPr/>
        </p:nvSpPr>
        <p:spPr>
          <a:xfrm>
            <a:off x="6894030" y="2924962"/>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1861</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03" name="テキスト ボックス 202"/>
          <p:cNvSpPr txBox="1"/>
          <p:nvPr/>
        </p:nvSpPr>
        <p:spPr>
          <a:xfrm>
            <a:off x="5836273" y="3411017"/>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1806</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04" name="テキスト ボックス 203"/>
          <p:cNvSpPr txBox="1"/>
          <p:nvPr/>
        </p:nvSpPr>
        <p:spPr>
          <a:xfrm>
            <a:off x="4751708" y="3697295"/>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1702</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05" name="テキスト ボックス 204"/>
          <p:cNvSpPr txBox="1"/>
          <p:nvPr/>
        </p:nvSpPr>
        <p:spPr>
          <a:xfrm>
            <a:off x="3768774" y="4164766"/>
            <a:ext cx="723275"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ea typeface="ＭＳ Ｐゴシック" panose="020B0600070205080204" pitchFamily="50" charset="-128"/>
              </a:rPr>
              <a:t>1647</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 name="テキスト ボックス 1"/>
          <p:cNvSpPr txBox="1"/>
          <p:nvPr/>
        </p:nvSpPr>
        <p:spPr>
          <a:xfrm>
            <a:off x="3539305" y="1827205"/>
            <a:ext cx="2085051" cy="400110"/>
          </a:xfrm>
          <a:prstGeom prst="rect">
            <a:avLst/>
          </a:prstGeom>
          <a:noFill/>
        </p:spPr>
        <p:txBody>
          <a:bodyPr wrap="square" rtlCol="0">
            <a:spAutoFit/>
          </a:bodyPr>
          <a:lstStyle/>
          <a:p>
            <a:r>
              <a:rPr lang="ja-JP" altLang="en-US" sz="1000" dirty="0">
                <a:solidFill>
                  <a:prstClr val="black"/>
                </a:solidFill>
              </a:rPr>
              <a:t>＊</a:t>
            </a:r>
            <a:r>
              <a:rPr lang="en-US" altLang="ja-JP" sz="1000" dirty="0">
                <a:solidFill>
                  <a:prstClr val="black"/>
                </a:solidFill>
              </a:rPr>
              <a:t>FIM</a:t>
            </a:r>
            <a:r>
              <a:rPr lang="ja-JP" altLang="en-US" sz="1000" dirty="0">
                <a:solidFill>
                  <a:prstClr val="black"/>
                </a:solidFill>
              </a:rPr>
              <a:t>（</a:t>
            </a:r>
            <a:r>
              <a:rPr lang="en-US" altLang="ja-JP" sz="1000" dirty="0">
                <a:solidFill>
                  <a:prstClr val="black"/>
                </a:solidFill>
              </a:rPr>
              <a:t>Functional Independence Measure</a:t>
            </a:r>
            <a:r>
              <a:rPr lang="ja-JP" altLang="en-US" sz="1000" dirty="0">
                <a:solidFill>
                  <a:prstClr val="black"/>
                </a:solidFill>
              </a:rPr>
              <a:t>）日常生活動作の指標</a:t>
            </a:r>
          </a:p>
        </p:txBody>
      </p:sp>
      <p:sp>
        <p:nvSpPr>
          <p:cNvPr id="8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215</a:t>
            </a:fld>
            <a:endParaRPr lang="ja-JP" altLang="en-US" sz="1600" dirty="0">
              <a:solidFill>
                <a:prstClr val="black"/>
              </a:solidFill>
              <a:latin typeface="Calibri"/>
              <a:ea typeface="ＭＳ Ｐゴシック"/>
            </a:endParaRPr>
          </a:p>
        </p:txBody>
      </p:sp>
      <p:sp>
        <p:nvSpPr>
          <p:cNvPr id="82" name="テキスト ボックス 81"/>
          <p:cNvSpPr txBox="1"/>
          <p:nvPr/>
        </p:nvSpPr>
        <p:spPr>
          <a:xfrm>
            <a:off x="8148055" y="439707"/>
            <a:ext cx="1635919"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127-131</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675-676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690</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771-774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6369735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514002"/>
            <a:ext cx="9689654" cy="827043"/>
          </a:xfrm>
          <a:prstGeom prst="rect">
            <a:avLst/>
          </a:prstGeom>
          <a:noFill/>
          <a:ln w="9525">
            <a:no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latin typeface="ＭＳ Ｐゴシック"/>
              </a:rPr>
              <a:t>　</a:t>
            </a:r>
            <a:r>
              <a:rPr lang="ja-JP" altLang="ja-JP" dirty="0">
                <a:solidFill>
                  <a:prstClr val="black"/>
                </a:solidFill>
              </a:rPr>
              <a:t>回復期リハビリテーション病棟において実施されているアウトカム評価の推進を図る観点から、</a:t>
            </a:r>
            <a:r>
              <a:rPr lang="ja-JP" altLang="en-US" dirty="0">
                <a:solidFill>
                  <a:prstClr val="black"/>
                </a:solidFill>
              </a:rPr>
              <a:t>当該入院料の評価体系についてリハビリテーションの実績指数を組み込むなどの見直しを行う</a:t>
            </a:r>
            <a:r>
              <a:rPr lang="ja-JP" altLang="en-US" dirty="0">
                <a:solidFill>
                  <a:prstClr val="black"/>
                </a:solidFill>
                <a:latin typeface="ＭＳ Ｐゴシック"/>
              </a:rPr>
              <a:t>。</a:t>
            </a:r>
            <a:endParaRPr lang="en-US" altLang="ja-JP" dirty="0">
              <a:solidFill>
                <a:prstClr val="black"/>
              </a:solidFill>
              <a:latin typeface="ＭＳ Ｐゴシック"/>
            </a:endParaRPr>
          </a:p>
        </p:txBody>
      </p:sp>
      <p:sp>
        <p:nvSpPr>
          <p:cNvPr id="11"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lang="ja-JP" altLang="en-US" sz="2400" dirty="0">
                <a:solidFill>
                  <a:prstClr val="black"/>
                </a:solidFill>
                <a:latin typeface="ＭＳ Ｐゴシック"/>
              </a:rPr>
              <a:t>回復期リハビリテーション病棟入院料１～６の内容</a:t>
            </a:r>
          </a:p>
        </p:txBody>
      </p:sp>
      <p:graphicFrame>
        <p:nvGraphicFramePr>
          <p:cNvPr id="12" name="表 11"/>
          <p:cNvGraphicFramePr>
            <a:graphicFrameLocks noGrp="1"/>
          </p:cNvGraphicFramePr>
          <p:nvPr>
            <p:extLst/>
          </p:nvPr>
        </p:nvGraphicFramePr>
        <p:xfrm>
          <a:off x="280971" y="1278793"/>
          <a:ext cx="9351191" cy="5350620"/>
        </p:xfrm>
        <a:graphic>
          <a:graphicData uri="http://schemas.openxmlformats.org/drawingml/2006/table">
            <a:tbl>
              <a:tblPr firstRow="1" bandRow="1">
                <a:tableStyleId>{E8B1032C-EA38-4F05-BA0D-38AFFFC7BED3}</a:tableStyleId>
              </a:tblPr>
              <a:tblGrid>
                <a:gridCol w="2007191">
                  <a:extLst>
                    <a:ext uri="{9D8B030D-6E8A-4147-A177-3AD203B41FA5}">
                      <a16:colId xmlns="" xmlns:a16="http://schemas.microsoft.com/office/drawing/2014/main" val="20000"/>
                    </a:ext>
                  </a:extLst>
                </a:gridCol>
                <a:gridCol w="1224000">
                  <a:extLst>
                    <a:ext uri="{9D8B030D-6E8A-4147-A177-3AD203B41FA5}">
                      <a16:colId xmlns="" xmlns:a16="http://schemas.microsoft.com/office/drawing/2014/main" val="20001"/>
                    </a:ext>
                  </a:extLst>
                </a:gridCol>
                <a:gridCol w="1224000">
                  <a:extLst>
                    <a:ext uri="{9D8B030D-6E8A-4147-A177-3AD203B41FA5}">
                      <a16:colId xmlns="" xmlns:a16="http://schemas.microsoft.com/office/drawing/2014/main" val="20002"/>
                    </a:ext>
                  </a:extLst>
                </a:gridCol>
                <a:gridCol w="1224000">
                  <a:extLst>
                    <a:ext uri="{9D8B030D-6E8A-4147-A177-3AD203B41FA5}">
                      <a16:colId xmlns="" xmlns:a16="http://schemas.microsoft.com/office/drawing/2014/main" val="20003"/>
                    </a:ext>
                  </a:extLst>
                </a:gridCol>
                <a:gridCol w="1224000">
                  <a:extLst>
                    <a:ext uri="{9D8B030D-6E8A-4147-A177-3AD203B41FA5}">
                      <a16:colId xmlns="" xmlns:a16="http://schemas.microsoft.com/office/drawing/2014/main" val="20004"/>
                    </a:ext>
                  </a:extLst>
                </a:gridCol>
                <a:gridCol w="1224000">
                  <a:extLst>
                    <a:ext uri="{9D8B030D-6E8A-4147-A177-3AD203B41FA5}">
                      <a16:colId xmlns="" xmlns:a16="http://schemas.microsoft.com/office/drawing/2014/main" val="20005"/>
                    </a:ext>
                  </a:extLst>
                </a:gridCol>
                <a:gridCol w="1224000">
                  <a:extLst>
                    <a:ext uri="{9D8B030D-6E8A-4147-A177-3AD203B41FA5}">
                      <a16:colId xmlns="" xmlns:a16="http://schemas.microsoft.com/office/drawing/2014/main" val="20006"/>
                    </a:ext>
                  </a:extLst>
                </a:gridCol>
              </a:tblGrid>
              <a:tr h="280314">
                <a:tc>
                  <a:txBody>
                    <a:bodyPr/>
                    <a:lstStyle/>
                    <a:p>
                      <a:pPr algn="ctr"/>
                      <a:endParaRPr kumimoji="1" lang="ja-JP" altLang="en-US" sz="1400" dirty="0">
                        <a:latin typeface="+mn-ea"/>
                        <a:ea typeface="+mn-ea"/>
                      </a:endParaRPr>
                    </a:p>
                  </a:txBody>
                  <a:tcPr marL="54000" marR="54000" marT="36000" marB="36000" anchor="ctr"/>
                </a:tc>
                <a:tc>
                  <a:txBody>
                    <a:bodyPr/>
                    <a:lstStyle/>
                    <a:p>
                      <a:pPr algn="ctr"/>
                      <a:r>
                        <a:rPr kumimoji="1" lang="ja-JP" altLang="en-US" sz="1400" dirty="0">
                          <a:latin typeface="+mn-ea"/>
                          <a:ea typeface="+mn-ea"/>
                        </a:rPr>
                        <a:t>入院料６</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入院料５</a:t>
                      </a:r>
                      <a:endParaRPr kumimoji="1" lang="ja-JP" altLang="en-US" sz="11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入院料４</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入院料３</a:t>
                      </a:r>
                      <a:endParaRPr lang="ja-JP" altLang="en-US" sz="14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入院料２</a:t>
                      </a:r>
                      <a:endParaRPr lang="ja-JP" altLang="en-US" sz="1100" dirty="0">
                        <a:solidFill>
                          <a:schemeClr val="tx1"/>
                        </a:solidFill>
                        <a:latin typeface="+mn-ea"/>
                        <a:ea typeface="+mn-ea"/>
                      </a:endParaRPr>
                    </a:p>
                  </a:txBody>
                  <a:tcPr marL="54000" marR="54000" marT="36000" marB="36000" anchor="ctr"/>
                </a:tc>
                <a:tc>
                  <a:txBody>
                    <a:bodyPr/>
                    <a:lstStyle/>
                    <a:p>
                      <a:pPr algn="ctr"/>
                      <a:r>
                        <a:rPr kumimoji="1" lang="ja-JP" altLang="en-US" sz="1400" dirty="0">
                          <a:latin typeface="+mn-ea"/>
                          <a:ea typeface="+mn-ea"/>
                        </a:rPr>
                        <a:t>入院料１</a:t>
                      </a:r>
                      <a:endParaRPr kumimoji="1" lang="en-US" altLang="ja-JP" sz="1400" dirty="0">
                        <a:solidFill>
                          <a:schemeClr val="tx1"/>
                        </a:solidFill>
                        <a:latin typeface="+mn-ea"/>
                        <a:ea typeface="+mn-ea"/>
                      </a:endParaRPr>
                    </a:p>
                  </a:txBody>
                  <a:tcPr marL="54000" marR="54000" marT="36000" marB="36000" anchor="ctr"/>
                </a:tc>
                <a:extLst>
                  <a:ext uri="{0D108BD9-81ED-4DB2-BD59-A6C34878D82A}">
                    <a16:rowId xmlns="" xmlns:a16="http://schemas.microsoft.com/office/drawing/2014/main" val="10000"/>
                  </a:ext>
                </a:extLst>
              </a:tr>
              <a:tr h="250373">
                <a:tc>
                  <a:txBody>
                    <a:bodyPr/>
                    <a:lstStyle/>
                    <a:p>
                      <a:pPr algn="ctr"/>
                      <a:r>
                        <a:rPr kumimoji="1" lang="ja-JP" altLang="en-US" sz="1200" dirty="0">
                          <a:latin typeface="+mn-ea"/>
                          <a:ea typeface="+mn-ea"/>
                        </a:rPr>
                        <a:t>医師</a:t>
                      </a:r>
                    </a:p>
                  </a:txBody>
                  <a:tcPr marL="54000" marR="54000" marT="36000" marB="36000" anchor="ctr"/>
                </a:tc>
                <a:tc gridSpan="6">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専任常勤１名以上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250373">
                <a:tc>
                  <a:txBody>
                    <a:bodyPr/>
                    <a:lstStyle/>
                    <a:p>
                      <a:pPr algn="ctr"/>
                      <a:r>
                        <a:rPr kumimoji="1" lang="ja-JP" altLang="en-US" sz="1200" dirty="0">
                          <a:latin typeface="+mn-ea"/>
                          <a:ea typeface="+mn-ea"/>
                        </a:rPr>
                        <a:t>看護職員</a:t>
                      </a:r>
                    </a:p>
                  </a:txBody>
                  <a:tcPr marL="54000" marR="54000" marT="36000" marB="36000" anchor="ctr"/>
                </a:tc>
                <a:tc gridSpan="4">
                  <a:txBody>
                    <a:bodyPr/>
                    <a:lstStyle/>
                    <a:p>
                      <a:pPr algn="ctr"/>
                      <a:r>
                        <a:rPr kumimoji="1" lang="ja-JP" altLang="en-US" sz="1200" dirty="0">
                          <a:latin typeface="+mn-ea"/>
                          <a:ea typeface="+mn-ea"/>
                        </a:rPr>
                        <a:t>１５対１以上</a:t>
                      </a:r>
                      <a:r>
                        <a:rPr kumimoji="1" lang="ja-JP" altLang="en-US" sz="1100" dirty="0">
                          <a:latin typeface="+mn-ea"/>
                          <a:ea typeface="+mn-ea"/>
                        </a:rPr>
                        <a:t>（４割以上が看護師）</a:t>
                      </a: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gridSpan="2">
                  <a:txBody>
                    <a:bodyPr/>
                    <a:lstStyle/>
                    <a:p>
                      <a:pPr algn="ctr"/>
                      <a:r>
                        <a:rPr kumimoji="1" lang="ja-JP" altLang="en-US" sz="1200" dirty="0">
                          <a:latin typeface="+mn-ea"/>
                          <a:ea typeface="+mn-ea"/>
                        </a:rPr>
                        <a:t>１３対１以上</a:t>
                      </a:r>
                      <a:r>
                        <a:rPr kumimoji="1" lang="ja-JP" altLang="en-US" sz="1100" dirty="0">
                          <a:latin typeface="+mn-ea"/>
                          <a:ea typeface="+mn-ea"/>
                        </a:rPr>
                        <a:t>（７割以上が看護師）</a:t>
                      </a: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r h="250373">
                <a:tc>
                  <a:txBody>
                    <a:bodyPr/>
                    <a:lstStyle/>
                    <a:p>
                      <a:pPr algn="ctr"/>
                      <a:r>
                        <a:rPr kumimoji="1" lang="ja-JP" altLang="en-US" sz="1200" dirty="0">
                          <a:latin typeface="+mn-ea"/>
                          <a:ea typeface="+mn-ea"/>
                        </a:rPr>
                        <a:t>看護補助者</a:t>
                      </a:r>
                    </a:p>
                  </a:txBody>
                  <a:tcPr marL="54000" marR="54000" marT="36000" marB="36000" anchor="ctr"/>
                </a:tc>
                <a:tc gridSpan="6">
                  <a:txBody>
                    <a:bodyPr/>
                    <a:lstStyle/>
                    <a:p>
                      <a:pPr algn="ctr"/>
                      <a:r>
                        <a:rPr kumimoji="1" lang="ja-JP" altLang="en-US" sz="1200" dirty="0">
                          <a:latin typeface="+mn-ea"/>
                          <a:ea typeface="+mn-ea"/>
                        </a:rPr>
                        <a:t>３０対１以上</a:t>
                      </a: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 xmlns:a16="http://schemas.microsoft.com/office/drawing/2014/main" val="10003"/>
                  </a:ext>
                </a:extLst>
              </a:tr>
              <a:tr h="430019">
                <a:tc>
                  <a:txBody>
                    <a:bodyPr/>
                    <a:lstStyle/>
                    <a:p>
                      <a:pPr algn="ctr"/>
                      <a:r>
                        <a:rPr kumimoji="1" lang="ja-JP" altLang="en-US" sz="1200" dirty="0">
                          <a:latin typeface="+mn-ea"/>
                          <a:ea typeface="+mn-ea"/>
                        </a:rPr>
                        <a:t>リハビリ専門職</a:t>
                      </a:r>
                      <a:endParaRPr kumimoji="1" lang="en-US" altLang="ja-JP" sz="1200" dirty="0">
                        <a:latin typeface="+mn-ea"/>
                        <a:ea typeface="+mn-ea"/>
                      </a:endParaRPr>
                    </a:p>
                  </a:txBody>
                  <a:tcPr marL="54000" marR="54000" marT="36000" marB="36000" anchor="ctr"/>
                </a:tc>
                <a:tc gridSpan="4">
                  <a:txBody>
                    <a:bodyPr/>
                    <a:lstStyle/>
                    <a:p>
                      <a:pPr algn="ctr"/>
                      <a:r>
                        <a:rPr kumimoji="1" lang="ja-JP" altLang="en-US" sz="1200" dirty="0">
                          <a:latin typeface="+mn-ea"/>
                          <a:ea typeface="+mn-ea"/>
                        </a:rPr>
                        <a:t>専従常勤の</a:t>
                      </a:r>
                      <a:endParaRPr kumimoji="1" lang="en-US" altLang="ja-JP" sz="1200" dirty="0">
                        <a:latin typeface="+mn-ea"/>
                        <a:ea typeface="+mn-ea"/>
                      </a:endParaRPr>
                    </a:p>
                    <a:p>
                      <a:pPr algn="ctr"/>
                      <a:r>
                        <a:rPr kumimoji="1" lang="ja-JP" altLang="en-US" sz="1200" dirty="0">
                          <a:latin typeface="+mn-ea"/>
                          <a:ea typeface="+mn-ea"/>
                        </a:rPr>
                        <a:t>ＰＴ２名以上、ＯＴ１名以上</a:t>
                      </a: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gridSpan="2">
                  <a:txBody>
                    <a:bodyPr/>
                    <a:lstStyle/>
                    <a:p>
                      <a:pPr algn="ctr"/>
                      <a:r>
                        <a:rPr kumimoji="1" lang="ja-JP" altLang="en-US" sz="1200" dirty="0">
                          <a:latin typeface="+mn-ea"/>
                          <a:ea typeface="+mn-ea"/>
                        </a:rPr>
                        <a:t>専従常勤のＰＴ３名以上、</a:t>
                      </a:r>
                      <a:endParaRPr kumimoji="1" lang="en-US" altLang="ja-JP" sz="1200" dirty="0">
                        <a:latin typeface="+mn-ea"/>
                        <a:ea typeface="+mn-ea"/>
                      </a:endParaRPr>
                    </a:p>
                    <a:p>
                      <a:pPr algn="ctr"/>
                      <a:r>
                        <a:rPr kumimoji="1" lang="ja-JP" altLang="en-US" sz="1200" dirty="0">
                          <a:latin typeface="+mn-ea"/>
                          <a:ea typeface="+mn-ea"/>
                        </a:rPr>
                        <a:t>ＯＴ２名以上、ＳＴ１名以上</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4"/>
                  </a:ext>
                </a:extLst>
              </a:tr>
              <a:tr h="250373">
                <a:tc>
                  <a:txBody>
                    <a:bodyPr/>
                    <a:lstStyle/>
                    <a:p>
                      <a:pPr algn="ctr"/>
                      <a:r>
                        <a:rPr kumimoji="1" lang="ja-JP" altLang="en-US" sz="1200" dirty="0">
                          <a:latin typeface="+mn-ea"/>
                          <a:ea typeface="+mn-ea"/>
                        </a:rPr>
                        <a:t>社会福祉士</a:t>
                      </a:r>
                    </a:p>
                  </a:txBody>
                  <a:tcPr marL="54000" marR="54000" marT="36000" marB="36000" anchor="ct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a:t>
                      </a: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gridSpan="2">
                  <a:txBody>
                    <a:bodyPr/>
                    <a:lstStyle/>
                    <a:p>
                      <a:pPr algn="ctr"/>
                      <a:r>
                        <a:rPr kumimoji="1" lang="ja-JP" altLang="en-US" sz="1200" dirty="0">
                          <a:latin typeface="+mn-ea"/>
                          <a:ea typeface="+mn-ea"/>
                        </a:rPr>
                        <a:t>専任常勤１名以上</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5"/>
                  </a:ext>
                </a:extLst>
              </a:tr>
              <a:tr h="415048">
                <a:tc>
                  <a:txBody>
                    <a:bodyPr/>
                    <a:lstStyle/>
                    <a:p>
                      <a:pPr algn="ctr"/>
                      <a:r>
                        <a:rPr kumimoji="1" lang="ja-JP" altLang="en-US" sz="1200" dirty="0">
                          <a:latin typeface="+mn-ea"/>
                          <a:ea typeface="+mn-ea"/>
                        </a:rPr>
                        <a:t>管理栄養士 </a:t>
                      </a:r>
                    </a:p>
                  </a:txBody>
                  <a:tcPr marL="54000" marR="54000" marT="36000" marB="36000" anchor="ctr"/>
                </a:tc>
                <a:tc gridSpan="5">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rgbClr val="FFFF55"/>
                    </a:solidFill>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rgbClr val="FFFF55"/>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p>
                      <a:pPr algn="ctr"/>
                      <a:r>
                        <a:rPr kumimoji="1" lang="ja-JP" altLang="en-US" sz="1200" dirty="0">
                          <a:latin typeface="+mn-ea"/>
                          <a:ea typeface="+mn-ea"/>
                        </a:rPr>
                        <a:t>専任常勤１名</a:t>
                      </a:r>
                      <a:endParaRPr kumimoji="1" lang="en-US" altLang="ja-JP" sz="1200" dirty="0">
                        <a:latin typeface="+mn-ea"/>
                        <a:ea typeface="+mn-ea"/>
                      </a:endParaRPr>
                    </a:p>
                    <a:p>
                      <a:pPr algn="ctr"/>
                      <a:r>
                        <a:rPr kumimoji="1" lang="ja-JP" altLang="en-US" sz="1100" dirty="0">
                          <a:latin typeface="+mn-ea"/>
                          <a:ea typeface="+mn-ea"/>
                        </a:rPr>
                        <a:t>（努力義務）</a:t>
                      </a: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06"/>
                  </a:ext>
                </a:extLst>
              </a:tr>
              <a:tr h="430019">
                <a:tc>
                  <a:txBody>
                    <a:bodyPr/>
                    <a:lstStyle/>
                    <a:p>
                      <a:pPr algn="ctr"/>
                      <a:r>
                        <a:rPr kumimoji="1" lang="ja-JP" altLang="en-US" sz="1200" dirty="0">
                          <a:latin typeface="+mn-ea"/>
                          <a:ea typeface="+mn-ea"/>
                        </a:rPr>
                        <a:t>リハビリ計画書の</a:t>
                      </a:r>
                      <a:endParaRPr kumimoji="1" lang="en-US" altLang="ja-JP" sz="1200" dirty="0">
                        <a:latin typeface="+mn-ea"/>
                        <a:ea typeface="+mn-ea"/>
                      </a:endParaRPr>
                    </a:p>
                    <a:p>
                      <a:pPr algn="ctr"/>
                      <a:r>
                        <a:rPr kumimoji="1" lang="ja-JP" altLang="en-US" sz="1200" dirty="0">
                          <a:latin typeface="+mn-ea"/>
                          <a:ea typeface="+mn-ea"/>
                        </a:rPr>
                        <a:t>栄養項目記載</a:t>
                      </a:r>
                    </a:p>
                  </a:txBody>
                  <a:tcPr marL="54000" marR="54000" marT="36000" marB="36000" anchor="ctr"/>
                </a:tc>
                <a:tc gridSpan="5">
                  <a:txBody>
                    <a:bodyPr/>
                    <a:lstStyle/>
                    <a:p>
                      <a:pPr algn="ctr"/>
                      <a:r>
                        <a:rPr kumimoji="1" lang="ja-JP" altLang="en-US" sz="1200" dirty="0">
                          <a:latin typeface="+mn-ea"/>
                          <a:ea typeface="+mn-ea"/>
                        </a:rPr>
                        <a:t>－</a:t>
                      </a: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200" dirty="0">
                          <a:latin typeface="+mn-ea"/>
                          <a:ea typeface="+mn-ea"/>
                        </a:rPr>
                        <a:t>必須</a:t>
                      </a: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07"/>
                  </a:ext>
                </a:extLst>
              </a:tr>
              <a:tr h="430019">
                <a:tc>
                  <a:txBody>
                    <a:bodyPr/>
                    <a:lstStyle/>
                    <a:p>
                      <a:pPr algn="ctr"/>
                      <a:r>
                        <a:rPr kumimoji="1" lang="ja-JP" altLang="en-US" sz="1200" dirty="0">
                          <a:latin typeface="+mn-ea"/>
                          <a:ea typeface="+mn-ea"/>
                        </a:rPr>
                        <a:t>リハビリテーション実績指数等の院内掲示等による公開</a:t>
                      </a:r>
                    </a:p>
                  </a:txBody>
                  <a:tcPr marL="54000" marR="54000" marT="36000" marB="36000" anchor="ctr"/>
                </a:tc>
                <a:tc gridSpan="6">
                  <a:txBody>
                    <a:bodyPr/>
                    <a:lstStyle/>
                    <a:p>
                      <a:pPr algn="ctr"/>
                      <a:r>
                        <a:rPr kumimoji="1" lang="ja-JP" altLang="en-US" sz="1200" dirty="0">
                          <a:latin typeface="+mn-ea"/>
                          <a:ea typeface="+mn-ea"/>
                        </a:rPr>
                        <a:t>○</a:t>
                      </a: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 xmlns:a16="http://schemas.microsoft.com/office/drawing/2014/main" val="10011"/>
                  </a:ext>
                </a:extLst>
              </a:tr>
              <a:tr h="250373">
                <a:tc>
                  <a:txBody>
                    <a:bodyPr/>
                    <a:lstStyle/>
                    <a:p>
                      <a:pPr algn="ctr"/>
                      <a:r>
                        <a:rPr kumimoji="1" lang="ja-JP" altLang="en-US" sz="1200" dirty="0">
                          <a:latin typeface="+mn-ea"/>
                          <a:ea typeface="+mn-ea"/>
                        </a:rPr>
                        <a:t>データ提出加算の届出</a:t>
                      </a:r>
                    </a:p>
                  </a:txBody>
                  <a:tcPr marL="54000" marR="54000" marT="36000" marB="36000" anchor="ctr"/>
                </a:tc>
                <a:tc gridSpan="2">
                  <a:txBody>
                    <a:bodyPr/>
                    <a:lstStyle/>
                    <a:p>
                      <a:pPr algn="ctr"/>
                      <a:r>
                        <a:rPr kumimoji="1" lang="ja-JP" altLang="en-US" sz="1200" u="none">
                          <a:latin typeface="+mn-ea"/>
                          <a:ea typeface="+mn-ea"/>
                        </a:rPr>
                        <a:t>○（</a:t>
                      </a:r>
                      <a:r>
                        <a:rPr kumimoji="1" lang="en-US" altLang="ja-JP" sz="1200" u="none" dirty="0">
                          <a:latin typeface="+mn-ea"/>
                          <a:ea typeface="+mn-ea"/>
                        </a:rPr>
                        <a:t>200</a:t>
                      </a:r>
                      <a:r>
                        <a:rPr kumimoji="1" lang="ja-JP" altLang="en-US" sz="1200" u="none" dirty="0">
                          <a:latin typeface="+mn-ea"/>
                          <a:ea typeface="+mn-ea"/>
                        </a:rPr>
                        <a:t>床以上の病院のみ）</a:t>
                      </a:r>
                      <a:endParaRPr kumimoji="1" lang="ja-JP" altLang="en-US" sz="1200" b="0" u="none" dirty="0">
                        <a:solidFill>
                          <a:schemeClr val="tx1"/>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gridSpan="4">
                  <a:txBody>
                    <a:bodyPr/>
                    <a:lstStyle/>
                    <a:p>
                      <a:pPr algn="ctr"/>
                      <a:r>
                        <a:rPr kumimoji="1" lang="ja-JP" altLang="en-US" sz="1200" b="0" u="none" dirty="0">
                          <a:solidFill>
                            <a:schemeClr val="tx1"/>
                          </a:solidFill>
                          <a:latin typeface="+mn-ea"/>
                          <a:ea typeface="+mn-ea"/>
                        </a:rPr>
                        <a:t>○</a:t>
                      </a:r>
                      <a:endParaRPr kumimoji="1" lang="ja-JP" altLang="en-US" sz="12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extLst>
                  <a:ext uri="{0D108BD9-81ED-4DB2-BD59-A6C34878D82A}">
                    <a16:rowId xmlns="" xmlns:a16="http://schemas.microsoft.com/office/drawing/2014/main" val="10012"/>
                  </a:ext>
                </a:extLst>
              </a:tr>
              <a:tr h="250373">
                <a:tc>
                  <a:txBody>
                    <a:bodyPr/>
                    <a:lstStyle/>
                    <a:p>
                      <a:pPr algn="ctr"/>
                      <a:r>
                        <a:rPr kumimoji="1" lang="ja-JP" altLang="en-US" sz="1200" dirty="0">
                          <a:latin typeface="+mn-ea"/>
                          <a:ea typeface="+mn-ea"/>
                        </a:rPr>
                        <a:t>休日リハビリテーション</a:t>
                      </a:r>
                    </a:p>
                  </a:txBody>
                  <a:tcPr marL="54000" marR="54000" marT="36000" marB="36000" anchor="ctr"/>
                </a:tc>
                <a:tc gridSpan="4">
                  <a:txBody>
                    <a:bodyPr/>
                    <a:lstStyle/>
                    <a:p>
                      <a:pPr algn="ctr"/>
                      <a:r>
                        <a:rPr kumimoji="1" lang="ja-JP" altLang="en-US" sz="1200" dirty="0">
                          <a:latin typeface="+mn-ea"/>
                          <a:ea typeface="+mn-ea"/>
                        </a:rPr>
                        <a:t>－　</a:t>
                      </a:r>
                      <a:r>
                        <a:rPr kumimoji="1" lang="en-US" altLang="ja-JP" sz="1200" dirty="0">
                          <a:latin typeface="+mn-ea"/>
                          <a:ea typeface="+mn-ea"/>
                        </a:rPr>
                        <a:t>※</a:t>
                      </a:r>
                      <a:r>
                        <a:rPr kumimoji="1" lang="ja-JP" altLang="en-US" sz="1200" dirty="0">
                          <a:latin typeface="+mn-ea"/>
                          <a:ea typeface="+mn-ea"/>
                        </a:rPr>
                        <a:t>休日リハビリテーション提供体制加算あり</a:t>
                      </a:r>
                      <a:endParaRPr kumimoji="1" lang="ja-JP" altLang="en-US" sz="1100" b="1" u="sng" dirty="0">
                        <a:solidFill>
                          <a:srgbClr val="FF0000"/>
                        </a:solidFill>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b="1" u="sng" dirty="0">
                        <a:solidFill>
                          <a:srgbClr val="FF0000"/>
                        </a:solidFill>
                        <a:latin typeface="ＭＳ ゴシック" panose="020B0609070205080204" pitchFamily="49" charset="-128"/>
                        <a:ea typeface="ＭＳ ゴシック" panose="020B0609070205080204" pitchFamily="49" charset="-128"/>
                      </a:endParaRPr>
                    </a:p>
                  </a:txBody>
                  <a:tcPr marT="36000" marB="36000" anchor="ctr"/>
                </a:tc>
                <a:tc hMerge="1">
                  <a:txBody>
                    <a:bodyPr/>
                    <a:lstStyle/>
                    <a:p>
                      <a:endParaRPr kumimoji="1" lang="ja-JP" altLang="en-US"/>
                    </a:p>
                  </a:txBody>
                  <a:tcPr/>
                </a:tc>
                <a:tc gridSpan="2">
                  <a:txBody>
                    <a:bodyPr/>
                    <a:lstStyle/>
                    <a:p>
                      <a:pPr algn="ctr"/>
                      <a:r>
                        <a:rPr lang="ja-JP" altLang="en-US" sz="1200" dirty="0">
                          <a:latin typeface="+mn-ea"/>
                          <a:ea typeface="+mn-ea"/>
                        </a:rPr>
                        <a:t>○</a:t>
                      </a:r>
                    </a:p>
                  </a:txBody>
                  <a:tcPr marL="54000" marR="54000" marT="36000" marB="36000" anchor="ctr"/>
                </a:tc>
                <a:tc hMerge="1">
                  <a:txBody>
                    <a:bodyPr/>
                    <a:lstStyle/>
                    <a:p>
                      <a:pPr algn="ctr"/>
                      <a:endParaRPr lang="ja-JP" altLang="en-US" sz="1200" dirty="0">
                        <a:latin typeface="ＭＳ ゴシック" panose="020B0609070205080204" pitchFamily="49" charset="-128"/>
                        <a:ea typeface="ＭＳ ゴシック" panose="020B0609070205080204" pitchFamily="49" charset="-128"/>
                      </a:endParaRPr>
                    </a:p>
                  </a:txBody>
                  <a:tcPr marT="36000" marB="36000" anchor="ctr"/>
                </a:tc>
                <a:extLst>
                  <a:ext uri="{0D108BD9-81ED-4DB2-BD59-A6C34878D82A}">
                    <a16:rowId xmlns="" xmlns:a16="http://schemas.microsoft.com/office/drawing/2014/main" val="10015"/>
                  </a:ext>
                </a:extLst>
              </a:tr>
              <a:tr h="407563">
                <a:tc>
                  <a:txBody>
                    <a:bodyPr/>
                    <a:lstStyle/>
                    <a:p>
                      <a:pPr algn="ctr"/>
                      <a:r>
                        <a:rPr kumimoji="1" lang="ja-JP" altLang="en-US" sz="1200" dirty="0">
                          <a:latin typeface="+mn-ea"/>
                          <a:ea typeface="+mn-ea"/>
                        </a:rPr>
                        <a:t>「重症者」の割合</a:t>
                      </a:r>
                      <a:endParaRPr kumimoji="1" lang="en-US" altLang="ja-JP" sz="1200" dirty="0">
                        <a:latin typeface="+mn-ea"/>
                        <a:ea typeface="+mn-ea"/>
                      </a:endParaRPr>
                    </a:p>
                    <a:p>
                      <a:pPr algn="ctr"/>
                      <a:r>
                        <a:rPr kumimoji="1" lang="ja-JP" altLang="en-US" sz="1050" dirty="0">
                          <a:latin typeface="+mn-ea"/>
                          <a:ea typeface="+mn-ea"/>
                        </a:rPr>
                        <a:t>（日常生活機能評価</a:t>
                      </a:r>
                      <a:r>
                        <a:rPr kumimoji="1" lang="en-US" altLang="ja-JP" sz="1050" dirty="0">
                          <a:latin typeface="+mn-ea"/>
                          <a:ea typeface="+mn-ea"/>
                        </a:rPr>
                        <a:t>10</a:t>
                      </a:r>
                      <a:r>
                        <a:rPr kumimoji="1" lang="ja-JP" altLang="en-US" sz="1050" dirty="0">
                          <a:latin typeface="+mn-ea"/>
                          <a:ea typeface="+mn-ea"/>
                        </a:rPr>
                        <a:t>点以上）</a:t>
                      </a: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200" dirty="0">
                          <a:latin typeface="+mn-ea"/>
                          <a:ea typeface="+mn-ea"/>
                        </a:rPr>
                        <a:t>２割以上</a:t>
                      </a:r>
                    </a:p>
                  </a:txBody>
                  <a:tcPr marL="54000" marR="54000" marT="36000" marB="36000" anchor="ctr"/>
                </a:tc>
                <a:tc hMerge="1">
                  <a:txBody>
                    <a:bodyPr/>
                    <a:lstStyle/>
                    <a:p>
                      <a:endParaRPr kumimoji="1" lang="ja-JP" altLang="en-US"/>
                    </a:p>
                  </a:txBody>
                  <a:tcPr/>
                </a:tc>
                <a:tc gridSpan="2">
                  <a:txBody>
                    <a:bodyPr/>
                    <a:lstStyle/>
                    <a:p>
                      <a:pPr algn="ctr"/>
                      <a:r>
                        <a:rPr kumimoji="1" lang="ja-JP" altLang="en-US" sz="1200" dirty="0">
                          <a:latin typeface="+mn-ea"/>
                          <a:ea typeface="+mn-ea"/>
                        </a:rPr>
                        <a:t>３割以上</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8"/>
                  </a:ext>
                </a:extLst>
              </a:tr>
              <a:tr h="430019">
                <a:tc>
                  <a:txBody>
                    <a:bodyPr/>
                    <a:lstStyle/>
                    <a:p>
                      <a:pPr algn="ctr"/>
                      <a:r>
                        <a:rPr kumimoji="1" lang="ja-JP" altLang="en-US" sz="1200" dirty="0">
                          <a:latin typeface="+mn-ea"/>
                          <a:ea typeface="+mn-ea"/>
                        </a:rPr>
                        <a:t>重症者における</a:t>
                      </a:r>
                      <a:endParaRPr kumimoji="1" lang="en-US" altLang="ja-JP" sz="1200" dirty="0">
                        <a:latin typeface="+mn-ea"/>
                        <a:ea typeface="+mn-ea"/>
                      </a:endParaRPr>
                    </a:p>
                    <a:p>
                      <a:pPr algn="ctr"/>
                      <a:r>
                        <a:rPr kumimoji="1" lang="ja-JP" altLang="en-US" sz="1200" dirty="0">
                          <a:latin typeface="+mn-ea"/>
                          <a:ea typeface="+mn-ea"/>
                        </a:rPr>
                        <a:t>退院時の日常生活機能評価</a:t>
                      </a: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200" dirty="0">
                          <a:latin typeface="+mn-ea"/>
                          <a:ea typeface="+mn-ea"/>
                        </a:rPr>
                        <a:t>３割以上が</a:t>
                      </a:r>
                      <a:endParaRPr kumimoji="1" lang="en-US" altLang="ja-JP" sz="1200" dirty="0">
                        <a:latin typeface="+mn-ea"/>
                        <a:ea typeface="+mn-ea"/>
                      </a:endParaRPr>
                    </a:p>
                    <a:p>
                      <a:pPr algn="ctr"/>
                      <a:r>
                        <a:rPr kumimoji="1" lang="ja-JP" altLang="en-US" sz="1200" dirty="0">
                          <a:latin typeface="+mn-ea"/>
                          <a:ea typeface="+mn-ea"/>
                        </a:rPr>
                        <a:t>３点以上改善</a:t>
                      </a:r>
                    </a:p>
                  </a:txBody>
                  <a:tcPr marL="54000" marR="54000" marT="36000" marB="36000" anchor="ctr"/>
                </a:tc>
                <a:tc hMerge="1">
                  <a:txBody>
                    <a:bodyPr/>
                    <a:lstStyle/>
                    <a:p>
                      <a:endParaRPr kumimoji="1" lang="ja-JP" altLang="en-US"/>
                    </a:p>
                  </a:txBody>
                  <a:tcPr/>
                </a:tc>
                <a:tc gridSpan="2">
                  <a:txBody>
                    <a:bodyPr/>
                    <a:lstStyle/>
                    <a:p>
                      <a:pPr algn="ctr"/>
                      <a:r>
                        <a:rPr kumimoji="1" lang="ja-JP" altLang="en-US" sz="1200" dirty="0">
                          <a:latin typeface="+mn-ea"/>
                          <a:ea typeface="+mn-ea"/>
                        </a:rPr>
                        <a:t>３割以上が</a:t>
                      </a:r>
                      <a:endParaRPr kumimoji="1" lang="en-US" altLang="ja-JP" sz="1200" dirty="0">
                        <a:latin typeface="+mn-ea"/>
                        <a:ea typeface="+mn-ea"/>
                      </a:endParaRPr>
                    </a:p>
                    <a:p>
                      <a:pPr algn="ctr"/>
                      <a:r>
                        <a:rPr kumimoji="1" lang="ja-JP" altLang="en-US" sz="1200" dirty="0">
                          <a:latin typeface="+mn-ea"/>
                          <a:ea typeface="+mn-ea"/>
                        </a:rPr>
                        <a:t>４点以上改善</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09"/>
                  </a:ext>
                </a:extLst>
              </a:tr>
              <a:tr h="250373">
                <a:tc>
                  <a:txBody>
                    <a:bodyPr/>
                    <a:lstStyle/>
                    <a:p>
                      <a:pPr algn="ctr"/>
                      <a:r>
                        <a:rPr kumimoji="1" lang="ja-JP" altLang="en-US" sz="1200" dirty="0">
                          <a:latin typeface="+mn-ea"/>
                          <a:ea typeface="+mn-ea"/>
                        </a:rPr>
                        <a:t>自宅等に退院する割合</a:t>
                      </a:r>
                    </a:p>
                  </a:txBody>
                  <a:tcPr marL="54000" marR="54000" marT="36000" marB="36000" anchor="ctr"/>
                </a:tc>
                <a:tc gridSpan="2">
                  <a:txBody>
                    <a:bodyPr/>
                    <a:lstStyle/>
                    <a:p>
                      <a:pPr algn="ctr"/>
                      <a:r>
                        <a:rPr kumimoji="1" lang="ja-JP" altLang="en-US" sz="1200" dirty="0">
                          <a:latin typeface="+mn-ea"/>
                          <a:ea typeface="+mn-ea"/>
                        </a:rPr>
                        <a:t>－</a:t>
                      </a: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4">
                  <a:txBody>
                    <a:bodyPr/>
                    <a:lstStyle/>
                    <a:p>
                      <a:pPr algn="ctr"/>
                      <a:r>
                        <a:rPr kumimoji="1" lang="ja-JP" altLang="en-US" sz="1200" dirty="0">
                          <a:latin typeface="+mn-ea"/>
                          <a:ea typeface="+mn-ea"/>
                        </a:rPr>
                        <a:t>７割以上</a:t>
                      </a: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 xmlns:a16="http://schemas.microsoft.com/office/drawing/2014/main" val="10010"/>
                  </a:ext>
                </a:extLst>
              </a:tr>
              <a:tr h="250373">
                <a:tc>
                  <a:txBody>
                    <a:bodyPr/>
                    <a:lstStyle/>
                    <a:p>
                      <a:pPr algn="ctr"/>
                      <a:r>
                        <a:rPr kumimoji="1" lang="ja-JP" altLang="en-US" sz="1200" dirty="0">
                          <a:latin typeface="+mn-ea"/>
                          <a:ea typeface="+mn-ea"/>
                        </a:rPr>
                        <a:t>リハビリテーション実績指数</a:t>
                      </a: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kumimoji="1" lang="ja-JP" altLang="en-US" sz="1200" dirty="0">
                          <a:latin typeface="+mn-ea"/>
                          <a:ea typeface="+mn-ea"/>
                        </a:rPr>
                        <a:t>３０以上</a:t>
                      </a:r>
                      <a:endParaRPr kumimoji="1" lang="ja-JP" altLang="en-US" dirty="0">
                        <a:latin typeface="+mn-ea"/>
                        <a:ea typeface="+mn-ea"/>
                      </a:endParaRPr>
                    </a:p>
                  </a:txBody>
                  <a:tcPr marL="54000" marR="54000" marT="36000" marB="36000" anchor="ctr"/>
                </a:tc>
                <a:tc>
                  <a:txBody>
                    <a:bodyPr/>
                    <a:lstStyle/>
                    <a:p>
                      <a:pPr algn="ctr"/>
                      <a:r>
                        <a:rPr kumimoji="1" lang="ja-JP" altLang="en-US" sz="1100" dirty="0">
                          <a:latin typeface="+mn-ea"/>
                          <a:ea typeface="+mn-ea"/>
                        </a:rPr>
                        <a:t>－</a:t>
                      </a:r>
                    </a:p>
                  </a:txBody>
                  <a:tcPr marL="54000" marR="54000" marT="36000" marB="36000" anchor="ctr"/>
                </a:tc>
                <a:tc>
                  <a:txBody>
                    <a:bodyPr/>
                    <a:lstStyle/>
                    <a:p>
                      <a:pPr algn="ctr"/>
                      <a:r>
                        <a:rPr lang="ja-JP" altLang="en-US" sz="1200" dirty="0">
                          <a:latin typeface="+mn-ea"/>
                          <a:ea typeface="+mn-ea"/>
                        </a:rPr>
                        <a:t>３０以上</a:t>
                      </a:r>
                    </a:p>
                  </a:txBody>
                  <a:tcPr marL="54000" marR="54000" marT="36000" marB="36000" anchor="ctr"/>
                </a:tc>
                <a:tc>
                  <a:txBody>
                    <a:bodyPr/>
                    <a:lstStyle/>
                    <a:p>
                      <a:pPr algn="ctr"/>
                      <a:r>
                        <a:rPr kumimoji="1" lang="ja-JP" altLang="en-US" sz="1200" dirty="0">
                          <a:latin typeface="+mn-ea"/>
                          <a:ea typeface="+mn-ea"/>
                        </a:rPr>
                        <a:t>－</a:t>
                      </a:r>
                    </a:p>
                  </a:txBody>
                  <a:tcPr marL="54000" marR="54000" marT="36000" marB="36000" anchor="ctr"/>
                </a:tc>
                <a:tc>
                  <a:txBody>
                    <a:bodyPr/>
                    <a:lstStyle/>
                    <a:p>
                      <a:pPr algn="ctr"/>
                      <a:r>
                        <a:rPr kumimoji="1" lang="ja-JP" altLang="en-US" sz="1200" dirty="0">
                          <a:latin typeface="+mn-ea"/>
                          <a:ea typeface="+mn-ea"/>
                        </a:rPr>
                        <a:t>３７以上</a:t>
                      </a:r>
                    </a:p>
                  </a:txBody>
                  <a:tcPr marL="54000" marR="54000" marT="36000" marB="36000" anchor="ctr"/>
                </a:tc>
                <a:extLst>
                  <a:ext uri="{0D108BD9-81ED-4DB2-BD59-A6C34878D82A}">
                    <a16:rowId xmlns="" xmlns:a16="http://schemas.microsoft.com/office/drawing/2014/main" val="10013"/>
                  </a:ext>
                </a:extLst>
              </a:tr>
              <a:tr h="430019">
                <a:tc>
                  <a:txBody>
                    <a:bodyPr/>
                    <a:lstStyle/>
                    <a:p>
                      <a:pPr algn="ctr"/>
                      <a:r>
                        <a:rPr kumimoji="1" lang="ja-JP" altLang="en-US" sz="1200" dirty="0">
                          <a:latin typeface="+mn-ea"/>
                          <a:ea typeface="+mn-ea"/>
                        </a:rPr>
                        <a:t>点数</a:t>
                      </a:r>
                      <a:endParaRPr kumimoji="1" lang="en-US" altLang="ja-JP" sz="1200" dirty="0">
                        <a:latin typeface="+mn-ea"/>
                        <a:ea typeface="+mn-ea"/>
                      </a:endParaRPr>
                    </a:p>
                    <a:p>
                      <a:pPr algn="ctr"/>
                      <a:r>
                        <a:rPr kumimoji="1" lang="ja-JP" altLang="en-US" sz="1200" dirty="0">
                          <a:latin typeface="+mn-ea"/>
                          <a:ea typeface="+mn-ea"/>
                        </a:rPr>
                        <a:t>（生活療養を受ける場合）</a:t>
                      </a:r>
                      <a:endParaRPr kumimoji="1" lang="en-US" altLang="ja-JP" sz="1200" dirty="0">
                        <a:latin typeface="+mn-ea"/>
                        <a:ea typeface="+mn-ea"/>
                      </a:endParaRP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1,647</a:t>
                      </a:r>
                      <a:r>
                        <a:rPr kumimoji="1" lang="ja-JP" altLang="en-US" sz="1200" dirty="0">
                          <a:latin typeface="+mn-ea"/>
                          <a:ea typeface="+mn-ea"/>
                        </a:rPr>
                        <a:t>点</a:t>
                      </a:r>
                      <a:endParaRPr kumimoji="1" lang="en-US" altLang="ja-JP" sz="1200" dirty="0">
                        <a:latin typeface="+mn-ea"/>
                        <a:ea typeface="+mn-ea"/>
                      </a:endParaRPr>
                    </a:p>
                    <a:p>
                      <a:pPr algn="ctr"/>
                      <a:r>
                        <a:rPr kumimoji="1" lang="ja-JP" altLang="en-US" sz="1200" dirty="0">
                          <a:latin typeface="+mn-ea"/>
                          <a:ea typeface="+mn-ea"/>
                        </a:rPr>
                        <a:t>（</a:t>
                      </a:r>
                      <a:r>
                        <a:rPr kumimoji="1" lang="en-US" altLang="ja-JP" sz="1200" dirty="0">
                          <a:latin typeface="+mn-ea"/>
                          <a:ea typeface="+mn-ea"/>
                        </a:rPr>
                        <a:t>1,632</a:t>
                      </a:r>
                      <a:r>
                        <a:rPr kumimoji="1" lang="ja-JP" altLang="en-US" sz="1200" dirty="0">
                          <a:latin typeface="+mn-ea"/>
                          <a:ea typeface="+mn-ea"/>
                        </a:rPr>
                        <a:t>点）</a:t>
                      </a: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1,702</a:t>
                      </a:r>
                      <a:r>
                        <a:rPr kumimoji="1" lang="ja-JP" altLang="en-US" sz="1200" dirty="0">
                          <a:latin typeface="+mn-ea"/>
                          <a:ea typeface="+mn-ea"/>
                        </a:rPr>
                        <a:t>点</a:t>
                      </a:r>
                      <a:endParaRPr kumimoji="1" lang="en-US" altLang="ja-JP" sz="1200" dirty="0">
                        <a:latin typeface="+mn-ea"/>
                        <a:ea typeface="+mn-ea"/>
                      </a:endParaRPr>
                    </a:p>
                    <a:p>
                      <a:pPr algn="ctr"/>
                      <a:r>
                        <a:rPr kumimoji="1" lang="ja-JP" altLang="en-US" sz="1200" dirty="0">
                          <a:latin typeface="+mn-ea"/>
                          <a:ea typeface="+mn-ea"/>
                        </a:rPr>
                        <a:t>（</a:t>
                      </a:r>
                      <a:r>
                        <a:rPr kumimoji="1" lang="en-US" altLang="ja-JP" sz="1200" dirty="0">
                          <a:latin typeface="+mn-ea"/>
                          <a:ea typeface="+mn-ea"/>
                        </a:rPr>
                        <a:t>1,687</a:t>
                      </a:r>
                      <a:r>
                        <a:rPr kumimoji="1" lang="ja-JP" altLang="en-US" sz="1200" dirty="0">
                          <a:latin typeface="+mn-ea"/>
                          <a:ea typeface="+mn-ea"/>
                        </a:rPr>
                        <a:t>点）</a:t>
                      </a: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1,806</a:t>
                      </a:r>
                      <a:r>
                        <a:rPr kumimoji="1" lang="ja-JP" altLang="en-US" sz="1200" dirty="0">
                          <a:latin typeface="+mn-ea"/>
                          <a:ea typeface="+mn-ea"/>
                        </a:rPr>
                        <a:t>点</a:t>
                      </a:r>
                      <a:endParaRPr kumimoji="1" lang="en-US" altLang="ja-JP" sz="1200" dirty="0">
                        <a:latin typeface="+mn-ea"/>
                        <a:ea typeface="+mn-ea"/>
                      </a:endParaRPr>
                    </a:p>
                    <a:p>
                      <a:pPr algn="ctr"/>
                      <a:r>
                        <a:rPr kumimoji="1" lang="ja-JP" altLang="en-US" sz="1200" dirty="0">
                          <a:latin typeface="+mn-ea"/>
                          <a:ea typeface="+mn-ea"/>
                        </a:rPr>
                        <a:t>（</a:t>
                      </a:r>
                      <a:r>
                        <a:rPr kumimoji="1" lang="en-US" altLang="ja-JP" sz="1200" dirty="0">
                          <a:latin typeface="+mn-ea"/>
                          <a:ea typeface="+mn-ea"/>
                        </a:rPr>
                        <a:t>1,791</a:t>
                      </a:r>
                      <a:r>
                        <a:rPr kumimoji="1" lang="ja-JP" altLang="en-US" sz="1200" dirty="0">
                          <a:latin typeface="+mn-ea"/>
                          <a:ea typeface="+mn-ea"/>
                        </a:rPr>
                        <a:t>点）</a:t>
                      </a:r>
                    </a:p>
                  </a:txBody>
                  <a:tcPr marL="54000" marR="54000" marT="36000" marB="36000" anchor="ctr">
                    <a:solidFill>
                      <a:schemeClr val="accent4">
                        <a:lumMod val="60000"/>
                        <a:lumOff val="40000"/>
                      </a:schemeClr>
                    </a:solidFill>
                  </a:tcPr>
                </a:tc>
                <a:tc>
                  <a:txBody>
                    <a:bodyPr/>
                    <a:lstStyle/>
                    <a:p>
                      <a:pPr algn="ctr"/>
                      <a:r>
                        <a:rPr lang="en-US" altLang="ja-JP" sz="1200" dirty="0">
                          <a:latin typeface="+mn-ea"/>
                          <a:ea typeface="+mn-ea"/>
                        </a:rPr>
                        <a:t>1,861</a:t>
                      </a:r>
                      <a:r>
                        <a:rPr lang="ja-JP" altLang="en-US" sz="1200" dirty="0">
                          <a:latin typeface="+mn-ea"/>
                          <a:ea typeface="+mn-ea"/>
                        </a:rPr>
                        <a:t>点</a:t>
                      </a:r>
                      <a:endParaRPr lang="en-US" altLang="ja-JP" sz="1200" dirty="0">
                        <a:latin typeface="+mn-ea"/>
                        <a:ea typeface="+mn-ea"/>
                      </a:endParaRPr>
                    </a:p>
                    <a:p>
                      <a:pPr algn="ctr"/>
                      <a:r>
                        <a:rPr lang="ja-JP" altLang="en-US" sz="1200" dirty="0">
                          <a:latin typeface="+mn-ea"/>
                          <a:ea typeface="+mn-ea"/>
                        </a:rPr>
                        <a:t>（</a:t>
                      </a:r>
                      <a:r>
                        <a:rPr lang="en-US" altLang="ja-JP" sz="1200" dirty="0">
                          <a:latin typeface="+mn-ea"/>
                          <a:ea typeface="+mn-ea"/>
                        </a:rPr>
                        <a:t>1,846</a:t>
                      </a:r>
                      <a:r>
                        <a:rPr lang="ja-JP" altLang="en-US" sz="1200" dirty="0">
                          <a:latin typeface="+mn-ea"/>
                          <a:ea typeface="+mn-ea"/>
                        </a:rPr>
                        <a:t>点）</a:t>
                      </a: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2,025</a:t>
                      </a:r>
                      <a:r>
                        <a:rPr kumimoji="1" lang="ja-JP" altLang="en-US" sz="1200" dirty="0">
                          <a:latin typeface="+mn-ea"/>
                          <a:ea typeface="+mn-ea"/>
                        </a:rPr>
                        <a:t>点</a:t>
                      </a:r>
                      <a:endParaRPr kumimoji="1" lang="en-US" altLang="ja-JP" sz="1200" dirty="0">
                        <a:latin typeface="+mn-ea"/>
                        <a:ea typeface="+mn-ea"/>
                      </a:endParaRPr>
                    </a:p>
                    <a:p>
                      <a:pPr algn="ctr"/>
                      <a:r>
                        <a:rPr kumimoji="1" lang="ja-JP" altLang="en-US" sz="1200" dirty="0">
                          <a:latin typeface="+mn-ea"/>
                          <a:ea typeface="+mn-ea"/>
                        </a:rPr>
                        <a:t>（</a:t>
                      </a:r>
                      <a:r>
                        <a:rPr kumimoji="1" lang="en-US" altLang="ja-JP" sz="1200" dirty="0">
                          <a:latin typeface="+mn-ea"/>
                          <a:ea typeface="+mn-ea"/>
                        </a:rPr>
                        <a:t>2,011</a:t>
                      </a:r>
                      <a:r>
                        <a:rPr kumimoji="1" lang="ja-JP" altLang="en-US" sz="1200" dirty="0">
                          <a:latin typeface="+mn-ea"/>
                          <a:ea typeface="+mn-ea"/>
                        </a:rPr>
                        <a:t>点）</a:t>
                      </a:r>
                    </a:p>
                  </a:txBody>
                  <a:tcPr marL="54000" marR="54000" marT="36000" marB="36000" anchor="ctr">
                    <a:solidFill>
                      <a:schemeClr val="accent4">
                        <a:lumMod val="60000"/>
                        <a:lumOff val="40000"/>
                      </a:schemeClr>
                    </a:solidFill>
                  </a:tcPr>
                </a:tc>
                <a:tc>
                  <a:txBody>
                    <a:bodyPr/>
                    <a:lstStyle/>
                    <a:p>
                      <a:pPr algn="ctr"/>
                      <a:r>
                        <a:rPr kumimoji="1" lang="en-US" altLang="ja-JP" sz="1200" dirty="0">
                          <a:latin typeface="+mn-ea"/>
                          <a:ea typeface="+mn-ea"/>
                        </a:rPr>
                        <a:t>2,085</a:t>
                      </a:r>
                      <a:r>
                        <a:rPr kumimoji="1" lang="ja-JP" altLang="en-US" sz="1200" dirty="0">
                          <a:latin typeface="+mn-ea"/>
                          <a:ea typeface="+mn-ea"/>
                        </a:rPr>
                        <a:t>点</a:t>
                      </a:r>
                      <a:endParaRPr kumimoji="1" lang="en-US" altLang="ja-JP" sz="1200" dirty="0">
                        <a:latin typeface="+mn-ea"/>
                        <a:ea typeface="+mn-ea"/>
                      </a:endParaRPr>
                    </a:p>
                    <a:p>
                      <a:pPr algn="ctr"/>
                      <a:r>
                        <a:rPr kumimoji="1" lang="ja-JP" altLang="en-US" sz="1200" dirty="0">
                          <a:latin typeface="+mn-ea"/>
                          <a:ea typeface="+mn-ea"/>
                        </a:rPr>
                        <a:t>（</a:t>
                      </a:r>
                      <a:r>
                        <a:rPr kumimoji="1" lang="en-US" altLang="ja-JP" sz="1200" dirty="0">
                          <a:latin typeface="+mn-ea"/>
                          <a:ea typeface="+mn-ea"/>
                        </a:rPr>
                        <a:t>2,071</a:t>
                      </a:r>
                      <a:r>
                        <a:rPr kumimoji="1" lang="ja-JP" altLang="en-US" sz="1200" dirty="0">
                          <a:latin typeface="+mn-ea"/>
                          <a:ea typeface="+mn-ea"/>
                        </a:rPr>
                        <a:t>点）</a:t>
                      </a:r>
                    </a:p>
                  </a:txBody>
                  <a:tcPr marL="54000" marR="54000" marT="36000" marB="36000" anchor="ctr">
                    <a:solidFill>
                      <a:schemeClr val="accent4">
                        <a:lumMod val="60000"/>
                        <a:lumOff val="40000"/>
                      </a:schemeClr>
                    </a:solidFill>
                  </a:tcPr>
                </a:tc>
                <a:extLst>
                  <a:ext uri="{0D108BD9-81ED-4DB2-BD59-A6C34878D82A}">
                    <a16:rowId xmlns="" xmlns:a16="http://schemas.microsoft.com/office/drawing/2014/main" val="10014"/>
                  </a:ext>
                </a:extLst>
              </a:tr>
            </a:tbl>
          </a:graphicData>
        </a:graphic>
      </p:graphicFrame>
      <p:sp>
        <p:nvSpPr>
          <p:cNvPr id="13" name="正方形/長方形 12"/>
          <p:cNvSpPr/>
          <p:nvPr/>
        </p:nvSpPr>
        <p:spPr>
          <a:xfrm>
            <a:off x="290560" y="4820308"/>
            <a:ext cx="9332006" cy="1368000"/>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テキスト ボックス 13"/>
          <p:cNvSpPr txBox="1"/>
          <p:nvPr/>
        </p:nvSpPr>
        <p:spPr>
          <a:xfrm>
            <a:off x="25642" y="4567351"/>
            <a:ext cx="369332" cy="866775"/>
          </a:xfrm>
          <a:prstGeom prst="rect">
            <a:avLst/>
          </a:prstGeom>
          <a:solidFill>
            <a:srgbClr val="FF9999"/>
          </a:solidFill>
          <a:ln>
            <a:solidFill>
              <a:schemeClr val="tx1"/>
            </a:solidFill>
          </a:ln>
        </p:spPr>
        <p:txBody>
          <a:bodyPr vert="eaVert" wrap="square" rtlCol="0">
            <a:spAutoFit/>
          </a:bodyPr>
          <a:lstStyle/>
          <a:p>
            <a:pPr algn="ctr"/>
            <a:r>
              <a:rPr lang="ja-JP" altLang="en-US" sz="1200" dirty="0">
                <a:solidFill>
                  <a:prstClr val="black"/>
                </a:solidFill>
              </a:rPr>
              <a:t>実 績 部 分</a:t>
            </a:r>
          </a:p>
        </p:txBody>
      </p:sp>
      <p:sp>
        <p:nvSpPr>
          <p:cNvPr id="15" name="テキスト ボックス 14"/>
          <p:cNvSpPr txBox="1"/>
          <p:nvPr/>
        </p:nvSpPr>
        <p:spPr>
          <a:xfrm>
            <a:off x="269655" y="6614151"/>
            <a:ext cx="7320754" cy="261610"/>
          </a:xfrm>
          <a:prstGeom prst="rect">
            <a:avLst/>
          </a:prstGeom>
          <a:noFill/>
        </p:spPr>
        <p:txBody>
          <a:bodyPr wrap="square" rtlCol="0">
            <a:spAutoFit/>
          </a:bodyPr>
          <a:lstStyle/>
          <a:p>
            <a:pPr marL="542925" indent="-542925">
              <a:spcBef>
                <a:spcPts val="300"/>
              </a:spcBef>
              <a:defRPr/>
            </a:pPr>
            <a:r>
              <a:rPr lang="en-US" altLang="ja-JP" sz="1100" dirty="0">
                <a:solidFill>
                  <a:prstClr val="black"/>
                </a:solidFill>
                <a:latin typeface="ＭＳ Ｐゴシック"/>
              </a:rPr>
              <a:t>※</a:t>
            </a:r>
            <a:r>
              <a:rPr lang="ja-JP" altLang="en-US" sz="1100" dirty="0">
                <a:solidFill>
                  <a:prstClr val="black"/>
                </a:solidFill>
                <a:latin typeface="ＭＳ Ｐゴシック"/>
              </a:rPr>
              <a:t>　</a:t>
            </a:r>
            <a:r>
              <a:rPr lang="ja-JP" altLang="ja-JP" sz="1100" dirty="0">
                <a:solidFill>
                  <a:prstClr val="black"/>
                </a:solidFill>
              </a:rPr>
              <a:t>重複を整理する観点から</a:t>
            </a:r>
            <a:r>
              <a:rPr lang="ja-JP" altLang="en-US" sz="1100" dirty="0">
                <a:solidFill>
                  <a:prstClr val="black"/>
                </a:solidFill>
              </a:rPr>
              <a:t>回復期リハビリテーション病棟入院料における</a:t>
            </a:r>
            <a:r>
              <a:rPr lang="ja-JP" altLang="ja-JP" sz="1100" dirty="0">
                <a:solidFill>
                  <a:prstClr val="black"/>
                </a:solidFill>
              </a:rPr>
              <a:t>重症度、医療・看護必要度に係る</a:t>
            </a:r>
            <a:r>
              <a:rPr lang="ja-JP" altLang="en-US" sz="1100" dirty="0">
                <a:solidFill>
                  <a:prstClr val="black"/>
                </a:solidFill>
              </a:rPr>
              <a:t>要件は除外</a:t>
            </a:r>
            <a:endParaRPr lang="en-US" altLang="ja-JP" sz="1100" dirty="0">
              <a:solidFill>
                <a:prstClr val="black"/>
              </a:solidFill>
              <a:latin typeface="ＭＳ Ｐゴシック"/>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216</a:t>
            </a:fld>
            <a:endParaRPr lang="ja-JP" altLang="en-US" sz="1600" dirty="0">
              <a:solidFill>
                <a:prstClr val="black"/>
              </a:solidFill>
            </a:endParaRPr>
          </a:p>
        </p:txBody>
      </p:sp>
      <p:sp>
        <p:nvSpPr>
          <p:cNvPr id="10" name="テキスト ボックス 9"/>
          <p:cNvSpPr txBox="1"/>
          <p:nvPr/>
        </p:nvSpPr>
        <p:spPr>
          <a:xfrm>
            <a:off x="8171676" y="64638"/>
            <a:ext cx="1635919"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127-131</a:t>
            </a: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675-676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690</a:t>
            </a:r>
          </a:p>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771-774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7343623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17941" y="778298"/>
            <a:ext cx="9689654" cy="5986485"/>
          </a:xfrm>
          <a:prstGeom prst="rect">
            <a:avLst/>
          </a:prstGeom>
          <a:noFill/>
          <a:ln w="9525">
            <a:noFill/>
            <a:miter lim="800000"/>
            <a:headEnd/>
            <a:tailEnd/>
          </a:ln>
        </p:spPr>
        <p:txBody>
          <a:bodyPr tIns="108000"/>
          <a:lstStyle/>
          <a:p>
            <a:pPr marL="177800" indent="-177800" algn="just">
              <a:buFont typeface="Wingdings" pitchFamily="2" charset="2"/>
              <a:buChar char="Ø"/>
              <a:defRPr/>
            </a:pPr>
            <a:r>
              <a:rPr lang="ja-JP" altLang="en-US" dirty="0">
                <a:solidFill>
                  <a:prstClr val="black"/>
                </a:solidFill>
                <a:latin typeface="ＭＳ Ｐゴシック" panose="020B0600070205080204" pitchFamily="50" charset="-128"/>
              </a:rPr>
              <a:t>　回復期リハビリテーション病棟において、患者の栄養状態を踏まえたリハビリテーションやリハビリテーションに応じた栄養管理の推進を図る観点から、回復期リハビリテーション病棟入院料１について、以下の対応を行う。　</a:t>
            </a:r>
            <a:endParaRPr lang="en-US" altLang="ja-JP" sz="1400" dirty="0">
              <a:solidFill>
                <a:prstClr val="black"/>
              </a:solidFill>
              <a:latin typeface="ＭＳ Ｐゴシック" panose="020B0600070205080204" pitchFamily="50" charset="-128"/>
            </a:endParaRPr>
          </a:p>
          <a:p>
            <a:pPr marL="355600" indent="-177800" algn="just">
              <a:spcBef>
                <a:spcPts val="1200"/>
              </a:spcBef>
              <a:buFont typeface="Wingdings" panose="05000000000000000000" pitchFamily="2" charset="2"/>
              <a:buChar char="ü"/>
              <a:defRPr/>
            </a:pPr>
            <a:r>
              <a:rPr lang="ja-JP" altLang="en-US" sz="1600" dirty="0">
                <a:solidFill>
                  <a:prstClr val="black"/>
                </a:solidFill>
                <a:latin typeface="ＭＳ Ｐゴシック" panose="020B0600070205080204" pitchFamily="50" charset="-128"/>
              </a:rPr>
              <a:t>　</a:t>
            </a:r>
            <a:r>
              <a:rPr lang="ja-JP" altLang="en-US" sz="1600" u="sng" dirty="0">
                <a:solidFill>
                  <a:srgbClr val="0070C0"/>
                </a:solidFill>
                <a:latin typeface="ＭＳ Ｐゴシック" panose="020B0600070205080204" pitchFamily="50" charset="-128"/>
              </a:rPr>
              <a:t>管理栄養士がリハビリテーション実施計画等の作成に参画</a:t>
            </a:r>
            <a:r>
              <a:rPr lang="ja-JP" altLang="en-US" sz="1600" dirty="0">
                <a:solidFill>
                  <a:prstClr val="black"/>
                </a:solidFill>
                <a:latin typeface="ＭＳ Ｐゴシック" panose="020B0600070205080204" pitchFamily="50" charset="-128"/>
              </a:rPr>
              <a:t>することや、管理栄養士を含む医師、看護師その他医療従事者が計画に基づく</a:t>
            </a:r>
            <a:r>
              <a:rPr lang="ja-JP" altLang="en-US" sz="1600" u="sng" dirty="0">
                <a:solidFill>
                  <a:srgbClr val="0070C0"/>
                </a:solidFill>
                <a:latin typeface="ＭＳ Ｐゴシック" panose="020B0600070205080204" pitchFamily="50" charset="-128"/>
              </a:rPr>
              <a:t>栄養状態の定期的な評価や計画の見直しを行う</a:t>
            </a:r>
            <a:r>
              <a:rPr lang="ja-JP" altLang="en-US" sz="1600" dirty="0">
                <a:solidFill>
                  <a:prstClr val="black"/>
                </a:solidFill>
                <a:latin typeface="ＭＳ Ｐゴシック" panose="020B0600070205080204" pitchFamily="50" charset="-128"/>
              </a:rPr>
              <a:t>こと等を要件とする。</a:t>
            </a:r>
            <a:endParaRPr lang="en-US" altLang="ja-JP" sz="1600" dirty="0">
              <a:solidFill>
                <a:prstClr val="black"/>
              </a:solidFill>
              <a:latin typeface="ＭＳ Ｐゴシック" panose="020B0600070205080204" pitchFamily="50" charset="-128"/>
            </a:endParaRPr>
          </a:p>
          <a:p>
            <a:pPr marL="355600" indent="-177800" algn="just">
              <a:spcBef>
                <a:spcPts val="900"/>
              </a:spcBef>
              <a:buFont typeface="Wingdings" panose="05000000000000000000" pitchFamily="2" charset="2"/>
              <a:buChar char="ü"/>
              <a:defRPr/>
            </a:pPr>
            <a:r>
              <a:rPr lang="ja-JP" altLang="en-US" sz="1600" dirty="0">
                <a:solidFill>
                  <a:prstClr val="black"/>
                </a:solidFill>
              </a:rPr>
              <a:t>　</a:t>
            </a:r>
            <a:r>
              <a:rPr lang="ja-JP" altLang="en-US" sz="1600" u="sng" dirty="0">
                <a:solidFill>
                  <a:srgbClr val="0070C0"/>
                </a:solidFill>
              </a:rPr>
              <a:t>当該病棟に専任の常勤管理栄養士が１名以上配置されていることが望ましい</a:t>
            </a:r>
            <a:r>
              <a:rPr lang="ja-JP" altLang="en-US" sz="1600" dirty="0">
                <a:solidFill>
                  <a:prstClr val="black"/>
                </a:solidFill>
              </a:rPr>
              <a:t>こととする。</a:t>
            </a:r>
            <a:endParaRPr lang="en-US" altLang="ja-JP" sz="1600" dirty="0">
              <a:solidFill>
                <a:prstClr val="black"/>
              </a:solidFill>
            </a:endParaRPr>
          </a:p>
          <a:p>
            <a:pPr marL="355600" indent="-177800" algn="just">
              <a:spcBef>
                <a:spcPts val="900"/>
              </a:spcBef>
              <a:buFont typeface="Wingdings" panose="05000000000000000000" pitchFamily="2" charset="2"/>
              <a:buChar char="ü"/>
              <a:defRPr/>
            </a:pPr>
            <a:r>
              <a:rPr lang="ja-JP" altLang="en-US" sz="1600" dirty="0">
                <a:solidFill>
                  <a:prstClr val="black"/>
                </a:solidFill>
              </a:rPr>
              <a:t>　リハビリテーションの実施に併せ、重点的な栄養管理が必要な患者に対する管理栄養士による個別の栄養管理を推進する観点から、</a:t>
            </a:r>
            <a:r>
              <a:rPr lang="ja-JP" altLang="en-US" sz="1600" u="sng" dirty="0">
                <a:solidFill>
                  <a:srgbClr val="0070C0"/>
                </a:solidFill>
              </a:rPr>
              <a:t>入院栄養食事指導料を包括範囲から除外</a:t>
            </a:r>
            <a:r>
              <a:rPr lang="ja-JP" altLang="en-US" sz="1600" dirty="0">
                <a:solidFill>
                  <a:prstClr val="black"/>
                </a:solidFill>
              </a:rPr>
              <a:t>する。</a:t>
            </a:r>
            <a:endParaRPr lang="en-US" altLang="ja-JP" sz="1200" dirty="0">
              <a:solidFill>
                <a:prstClr val="black"/>
              </a:solidFill>
              <a:latin typeface="ＭＳ Ｐゴシック" panose="020B0600070205080204" pitchFamily="50" charset="-128"/>
            </a:endParaRPr>
          </a:p>
        </p:txBody>
      </p:sp>
      <p:sp>
        <p:nvSpPr>
          <p:cNvPr id="2" name="正方形/長方形 1"/>
          <p:cNvSpPr/>
          <p:nvPr/>
        </p:nvSpPr>
        <p:spPr>
          <a:xfrm>
            <a:off x="399493" y="3479836"/>
            <a:ext cx="9064107" cy="2954655"/>
          </a:xfrm>
          <a:prstGeom prst="rect">
            <a:avLst/>
          </a:prstGeom>
          <a:ln w="6350">
            <a:solidFill>
              <a:schemeClr val="tx1"/>
            </a:solidFill>
            <a:prstDash val="dash"/>
          </a:ln>
        </p:spPr>
        <p:txBody>
          <a:bodyPr wrap="square">
            <a:spAutoFit/>
          </a:bodyPr>
          <a:lstStyle/>
          <a:p>
            <a:pPr algn="just">
              <a:spcBef>
                <a:spcPts val="1200"/>
              </a:spcBef>
            </a:pPr>
            <a:r>
              <a:rPr lang="ja-JP" altLang="en-US" sz="1100" dirty="0">
                <a:solidFill>
                  <a:prstClr val="black"/>
                </a:solidFill>
              </a:rPr>
              <a:t>［</a:t>
            </a:r>
            <a:r>
              <a:rPr lang="ja-JP" altLang="ja-JP" sz="1100" dirty="0">
                <a:solidFill>
                  <a:prstClr val="black"/>
                </a:solidFill>
              </a:rPr>
              <a:t>算定要件］</a:t>
            </a:r>
          </a:p>
          <a:p>
            <a:pPr marL="182563" indent="-182563" algn="just"/>
            <a:r>
              <a:rPr lang="ja-JP" altLang="en-US" sz="1100" dirty="0">
                <a:solidFill>
                  <a:prstClr val="black"/>
                </a:solidFill>
              </a:rPr>
              <a:t>（１） 回復期リハビリテーション病棟入院料１を算定するに当たっては、栄養管理に関するものとして、次に掲げる内容を行うこと。</a:t>
            </a:r>
            <a:endParaRPr lang="en-US" altLang="ja-JP" sz="1100" dirty="0">
              <a:solidFill>
                <a:prstClr val="black"/>
              </a:solidFill>
            </a:endParaRPr>
          </a:p>
          <a:p>
            <a:pPr marL="182563" indent="-182563" algn="just"/>
            <a:endParaRPr lang="ja-JP" altLang="en-US" sz="600" dirty="0">
              <a:solidFill>
                <a:prstClr val="black"/>
              </a:solidFill>
            </a:endParaRPr>
          </a:p>
          <a:p>
            <a:pPr marL="355600" indent="-355600" algn="just"/>
            <a:r>
              <a:rPr lang="ja-JP" altLang="en-US" sz="1100" dirty="0">
                <a:solidFill>
                  <a:prstClr val="black"/>
                </a:solidFill>
              </a:rPr>
              <a:t>　　ア　当該入院料を算定する全ての患者について、</a:t>
            </a:r>
            <a:r>
              <a:rPr lang="ja-JP" altLang="en-US" sz="1100" b="1" u="sng" dirty="0">
                <a:solidFill>
                  <a:srgbClr val="0070C0"/>
                </a:solidFill>
              </a:rPr>
              <a:t>患者ごとに行うリハビリテーション実施計画又はリハビリテーション総合実施計画の作成に当たっては、管理栄養士も参画し、患者の栄養状態を十分に踏まえて行う</a:t>
            </a:r>
            <a:r>
              <a:rPr lang="ja-JP" altLang="en-US" sz="1100" dirty="0">
                <a:solidFill>
                  <a:prstClr val="black"/>
                </a:solidFill>
              </a:rPr>
              <a:t>こと。なお、リハビリテーション実施計画書又はリハビリテーション総合実施計画書における栄養関連項目（</a:t>
            </a:r>
            <a:r>
              <a:rPr lang="en-US" altLang="ja-JP" sz="1100" dirty="0">
                <a:solidFill>
                  <a:prstClr val="black"/>
                </a:solidFill>
              </a:rPr>
              <a:t>※</a:t>
            </a:r>
            <a:r>
              <a:rPr lang="ja-JP" altLang="en-US" sz="1100" dirty="0">
                <a:solidFill>
                  <a:prstClr val="black"/>
                </a:solidFill>
              </a:rPr>
              <a:t>）については、必ず記載すること。　　　</a:t>
            </a:r>
            <a:endParaRPr lang="en-US" altLang="ja-JP" sz="1100" dirty="0">
              <a:solidFill>
                <a:prstClr val="black"/>
              </a:solidFill>
            </a:endParaRPr>
          </a:p>
          <a:p>
            <a:pPr marL="355600" indent="-355600" algn="just"/>
            <a:r>
              <a:rPr lang="ja-JP" altLang="en-US" sz="1100" dirty="0">
                <a:solidFill>
                  <a:prstClr val="black"/>
                </a:solidFill>
              </a:rPr>
              <a:t>　　　　 　　</a:t>
            </a:r>
            <a:r>
              <a:rPr lang="ja-JP" altLang="en-US" sz="1000" dirty="0">
                <a:solidFill>
                  <a:prstClr val="black"/>
                </a:solidFill>
              </a:rPr>
              <a:t>（</a:t>
            </a:r>
            <a:r>
              <a:rPr lang="en-US" altLang="ja-JP" sz="1000" dirty="0">
                <a:solidFill>
                  <a:prstClr val="black"/>
                </a:solidFill>
              </a:rPr>
              <a:t>※</a:t>
            </a:r>
            <a:r>
              <a:rPr lang="ja-JP" altLang="en-US" sz="1000" dirty="0">
                <a:solidFill>
                  <a:prstClr val="black"/>
                </a:solidFill>
              </a:rPr>
              <a:t>）</a:t>
            </a:r>
            <a:r>
              <a:rPr lang="en-US" altLang="ja-JP" sz="1000" dirty="0">
                <a:solidFill>
                  <a:prstClr val="black"/>
                </a:solidFill>
              </a:rPr>
              <a:t> </a:t>
            </a:r>
            <a:r>
              <a:rPr lang="ja-JP" altLang="en-US" sz="1000" dirty="0">
                <a:solidFill>
                  <a:prstClr val="black"/>
                </a:solidFill>
              </a:rPr>
              <a:t>リハビリテーション実施計画書及びリハビリテーション総合実施計画書に、栄養状態等の記入欄を追加</a:t>
            </a:r>
            <a:endParaRPr lang="en-US" altLang="ja-JP" sz="1000" dirty="0">
              <a:solidFill>
                <a:prstClr val="black"/>
              </a:solidFill>
            </a:endParaRPr>
          </a:p>
          <a:p>
            <a:pPr marL="355600" indent="-355600" algn="just"/>
            <a:endParaRPr lang="ja-JP" altLang="en-US" sz="600" dirty="0">
              <a:solidFill>
                <a:prstClr val="black"/>
              </a:solidFill>
            </a:endParaRPr>
          </a:p>
          <a:p>
            <a:pPr marL="355600" indent="-355600" algn="just"/>
            <a:r>
              <a:rPr lang="ja-JP" altLang="en-US" sz="1100" dirty="0">
                <a:solidFill>
                  <a:prstClr val="black"/>
                </a:solidFill>
              </a:rPr>
              <a:t>　　イ　 当該入院料を算定する全ての患者について、管理栄養士を含む医師、看護師その他医療従事者が、</a:t>
            </a:r>
            <a:r>
              <a:rPr lang="ja-JP" altLang="en-US" sz="1100" b="1" u="sng" dirty="0">
                <a:solidFill>
                  <a:srgbClr val="0070C0"/>
                </a:solidFill>
              </a:rPr>
              <a:t>入棟時の患者の栄養状態の確認、当該患者の栄養状態の定期的な評価及び計画の見直しを共同して行う</a:t>
            </a:r>
            <a:r>
              <a:rPr lang="ja-JP" altLang="en-US" sz="1100" dirty="0">
                <a:solidFill>
                  <a:prstClr val="black"/>
                </a:solidFill>
              </a:rPr>
              <a:t>こと。</a:t>
            </a:r>
            <a:endParaRPr lang="en-US" altLang="ja-JP" sz="1100" dirty="0">
              <a:solidFill>
                <a:prstClr val="black"/>
              </a:solidFill>
            </a:endParaRPr>
          </a:p>
          <a:p>
            <a:pPr marL="355600" indent="-355600" algn="just"/>
            <a:endParaRPr lang="ja-JP" altLang="en-US" sz="600" dirty="0">
              <a:solidFill>
                <a:prstClr val="black"/>
              </a:solidFill>
            </a:endParaRPr>
          </a:p>
          <a:p>
            <a:pPr marL="355600" indent="-355600" algn="just"/>
            <a:r>
              <a:rPr lang="ja-JP" altLang="en-US" sz="1100" dirty="0">
                <a:solidFill>
                  <a:prstClr val="black"/>
                </a:solidFill>
              </a:rPr>
              <a:t>　　ウ　当該入院料を算定する患者のうち、栄養障害の状態にあるもの、栄養管理をしなければ栄養障害の状態になることが見込まれるものその他の重点的な栄養管理が必要なものについては、</a:t>
            </a:r>
            <a:r>
              <a:rPr lang="ja-JP" altLang="en-US" sz="1100" b="1" u="sng" dirty="0">
                <a:solidFill>
                  <a:srgbClr val="0070C0"/>
                </a:solidFill>
              </a:rPr>
              <a:t>栄養状態に関する再評価を週１回以上行う</a:t>
            </a:r>
            <a:r>
              <a:rPr lang="ja-JP" altLang="en-US" sz="1100" dirty="0">
                <a:solidFill>
                  <a:prstClr val="black"/>
                </a:solidFill>
              </a:rPr>
              <a:t>とともに、</a:t>
            </a:r>
            <a:r>
              <a:rPr lang="ja-JP" altLang="en-US" sz="1100" b="1" u="sng" dirty="0">
                <a:solidFill>
                  <a:srgbClr val="0070C0"/>
                </a:solidFill>
              </a:rPr>
              <a:t>再評価の結果も踏まえた適切な栄養管理を行い、栄養状態の改善等を図る</a:t>
            </a:r>
            <a:r>
              <a:rPr lang="ja-JP" altLang="en-US" sz="1100" dirty="0">
                <a:solidFill>
                  <a:prstClr val="black"/>
                </a:solidFill>
              </a:rPr>
              <a:t>こと。</a:t>
            </a:r>
            <a:endParaRPr lang="en-US" altLang="ja-JP" sz="1100" dirty="0">
              <a:solidFill>
                <a:prstClr val="black"/>
              </a:solidFill>
            </a:endParaRPr>
          </a:p>
          <a:p>
            <a:pPr marL="355600" indent="-355600" algn="just"/>
            <a:endParaRPr lang="ja-JP" altLang="en-US" sz="600" dirty="0">
              <a:solidFill>
                <a:prstClr val="black"/>
              </a:solidFill>
            </a:endParaRPr>
          </a:p>
          <a:p>
            <a:pPr marL="182563" indent="-182563" algn="just"/>
            <a:r>
              <a:rPr lang="ja-JP" altLang="en-US" sz="1100" dirty="0">
                <a:solidFill>
                  <a:prstClr val="black"/>
                </a:solidFill>
              </a:rPr>
              <a:t>（２）</a:t>
            </a:r>
            <a:r>
              <a:rPr lang="en-US" altLang="ja-JP" sz="1100" dirty="0">
                <a:solidFill>
                  <a:prstClr val="black"/>
                </a:solidFill>
              </a:rPr>
              <a:t> </a:t>
            </a:r>
            <a:r>
              <a:rPr lang="ja-JP" altLang="en-US" sz="1100" dirty="0">
                <a:solidFill>
                  <a:prstClr val="black"/>
                </a:solidFill>
              </a:rPr>
              <a:t>回復期リハビリテーション病棟入院料１を算定している患者については、</a:t>
            </a:r>
            <a:r>
              <a:rPr lang="ja-JP" altLang="en-US" sz="1100" b="1" u="sng" dirty="0">
                <a:solidFill>
                  <a:srgbClr val="0070C0"/>
                </a:solidFill>
              </a:rPr>
              <a:t>入院栄養食事指導料を別に算定できる</a:t>
            </a:r>
            <a:r>
              <a:rPr lang="ja-JP" altLang="en-US" sz="1100" dirty="0">
                <a:solidFill>
                  <a:prstClr val="black"/>
                </a:solidFill>
              </a:rPr>
              <a:t>。</a:t>
            </a:r>
            <a:endParaRPr lang="en-US" altLang="ja-JP" sz="1100" dirty="0">
              <a:solidFill>
                <a:prstClr val="black"/>
              </a:solidFill>
            </a:endParaRPr>
          </a:p>
          <a:p>
            <a:pPr marL="182563" indent="-182563" algn="just"/>
            <a:endParaRPr lang="en-US" altLang="ja-JP" sz="800" dirty="0">
              <a:solidFill>
                <a:prstClr val="black"/>
              </a:solidFill>
            </a:endParaRPr>
          </a:p>
          <a:p>
            <a:pPr marL="182563" indent="-182563" algn="just"/>
            <a:r>
              <a:rPr lang="ja-JP" altLang="en-US" sz="1100" dirty="0">
                <a:solidFill>
                  <a:prstClr val="black"/>
                </a:solidFill>
              </a:rPr>
              <a:t>［施設基準］</a:t>
            </a:r>
          </a:p>
          <a:p>
            <a:pPr marL="182563" indent="-182563" algn="just"/>
            <a:r>
              <a:rPr lang="ja-JP" altLang="en-US" sz="1100" dirty="0">
                <a:solidFill>
                  <a:prstClr val="black"/>
                </a:solidFill>
              </a:rPr>
              <a:t>　　回復期リハビリテーション病棟入院料１を算定しようとする病棟では、当該病棟に専任の管理栄養士１名以上の常勤配置を行うことが望ましいこと。</a:t>
            </a:r>
          </a:p>
        </p:txBody>
      </p:sp>
      <p:sp>
        <p:nvSpPr>
          <p:cNvPr id="10" name="Rectangle 36"/>
          <p:cNvSpPr>
            <a:spLocks noChangeArrowheads="1"/>
          </p:cNvSpPr>
          <p:nvPr/>
        </p:nvSpPr>
        <p:spPr bwMode="auto">
          <a:xfrm>
            <a:off x="127368" y="513999"/>
            <a:ext cx="7633952" cy="37907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　回復期リハビリテーション病棟入院料１における栄養管理の充実</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 name="テキスト ボックス 7"/>
          <p:cNvSpPr txBox="1"/>
          <p:nvPr/>
        </p:nvSpPr>
        <p:spPr>
          <a:xfrm>
            <a:off x="7682160" y="534448"/>
            <a:ext cx="140317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7481725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表 25"/>
          <p:cNvGraphicFramePr>
            <a:graphicFrameLocks noGrp="1"/>
          </p:cNvGraphicFramePr>
          <p:nvPr>
            <p:extLst>
              <p:ext uri="{D42A27DB-BD31-4B8C-83A1-F6EECF244321}">
                <p14:modId xmlns:p14="http://schemas.microsoft.com/office/powerpoint/2010/main" val="2564054926"/>
              </p:ext>
            </p:extLst>
          </p:nvPr>
        </p:nvGraphicFramePr>
        <p:xfrm>
          <a:off x="5422459" y="1654672"/>
          <a:ext cx="4289217" cy="1947664"/>
        </p:xfrm>
        <a:graphic>
          <a:graphicData uri="http://schemas.openxmlformats.org/drawingml/2006/table">
            <a:tbl>
              <a:tblPr firstRow="1" bandRow="1">
                <a:tableStyleId>{5940675A-B579-460E-94D1-54222C63F5DA}</a:tableStyleId>
              </a:tblPr>
              <a:tblGrid>
                <a:gridCol w="918970">
                  <a:extLst>
                    <a:ext uri="{9D8B030D-6E8A-4147-A177-3AD203B41FA5}">
                      <a16:colId xmlns="" xmlns:a16="http://schemas.microsoft.com/office/drawing/2014/main" val="20000"/>
                    </a:ext>
                  </a:extLst>
                </a:gridCol>
                <a:gridCol w="3370247">
                  <a:extLst>
                    <a:ext uri="{9D8B030D-6E8A-4147-A177-3AD203B41FA5}">
                      <a16:colId xmlns="" xmlns:a16="http://schemas.microsoft.com/office/drawing/2014/main" val="20001"/>
                    </a:ext>
                  </a:extLst>
                </a:gridCol>
              </a:tblGrid>
              <a:tr h="720080">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solidFill>
                            <a:schemeClr val="tx1"/>
                          </a:solidFill>
                        </a:rPr>
                        <a:t>・自宅</a:t>
                      </a:r>
                    </a:p>
                    <a:p>
                      <a:pPr marL="90488" indent="-90488"/>
                      <a:r>
                        <a:rPr kumimoji="1" lang="ja-JP" altLang="en-US" sz="1400" dirty="0">
                          <a:solidFill>
                            <a:schemeClr val="tx1"/>
                          </a:solidFill>
                        </a:rPr>
                        <a:t>・居住系介護施設等（</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　（</a:t>
                      </a:r>
                      <a:r>
                        <a:rPr kumimoji="1" lang="ja-JP" altLang="en-US" sz="1400" u="sng" dirty="0">
                          <a:solidFill>
                            <a:srgbClr val="FF0000"/>
                          </a:solidFill>
                        </a:rPr>
                        <a:t>介護サービス提供医療機関に限る</a:t>
                      </a:r>
                      <a:r>
                        <a:rPr kumimoji="1" lang="ja-JP" altLang="en-US" sz="1400" dirty="0">
                          <a:solidFill>
                            <a:schemeClr val="tx1"/>
                          </a:solidFill>
                        </a:rPr>
                        <a:t>）</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0"/>
                  </a:ext>
                </a:extLst>
              </a:tr>
              <a:tr h="57606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t>・地域包括ケア病棟から退棟した患者</a:t>
                      </a:r>
                      <a:endParaRPr kumimoji="1" lang="en-US" altLang="ja-JP" sz="1400" dirty="0"/>
                    </a:p>
                    <a:p>
                      <a:pPr marL="90488" indent="-90488"/>
                      <a:r>
                        <a:rPr kumimoji="1" lang="en-US" altLang="ja-JP" sz="1200" dirty="0"/>
                        <a:t>※</a:t>
                      </a:r>
                      <a:r>
                        <a:rPr kumimoji="1" lang="ja-JP" altLang="en-US" sz="1200" dirty="0"/>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graphicFrame>
        <p:nvGraphicFramePr>
          <p:cNvPr id="46" name="表 45"/>
          <p:cNvGraphicFramePr>
            <a:graphicFrameLocks noGrp="1"/>
          </p:cNvGraphicFramePr>
          <p:nvPr>
            <p:extLst>
              <p:ext uri="{D42A27DB-BD31-4B8C-83A1-F6EECF244321}">
                <p14:modId xmlns:p14="http://schemas.microsoft.com/office/powerpoint/2010/main" val="123628470"/>
              </p:ext>
            </p:extLst>
          </p:nvPr>
        </p:nvGraphicFramePr>
        <p:xfrm>
          <a:off x="559767" y="1625438"/>
          <a:ext cx="3889405" cy="1979402"/>
        </p:xfrm>
        <a:graphic>
          <a:graphicData uri="http://schemas.openxmlformats.org/drawingml/2006/table">
            <a:tbl>
              <a:tblPr firstRow="1" bandRow="1">
                <a:tableStyleId>{5940675A-B579-460E-94D1-54222C63F5DA}</a:tableStyleId>
              </a:tblPr>
              <a:tblGrid>
                <a:gridCol w="891765">
                  <a:extLst>
                    <a:ext uri="{9D8B030D-6E8A-4147-A177-3AD203B41FA5}">
                      <a16:colId xmlns="" xmlns:a16="http://schemas.microsoft.com/office/drawing/2014/main" val="20000"/>
                    </a:ext>
                  </a:extLst>
                </a:gridCol>
                <a:gridCol w="2997640">
                  <a:extLst>
                    <a:ext uri="{9D8B030D-6E8A-4147-A177-3AD203B41FA5}">
                      <a16:colId xmlns="" xmlns:a16="http://schemas.microsoft.com/office/drawing/2014/main" val="20001"/>
                    </a:ext>
                  </a:extLst>
                </a:gridCol>
              </a:tblGrid>
              <a:tr h="1392548">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r>
                        <a:rPr kumimoji="1" lang="ja-JP" altLang="en-US" sz="1400" u="none" dirty="0">
                          <a:solidFill>
                            <a:schemeClr val="tx1"/>
                          </a:solidFill>
                        </a:rPr>
                        <a:t>・自宅</a:t>
                      </a:r>
                    </a:p>
                    <a:p>
                      <a:r>
                        <a:rPr kumimoji="1" lang="ja-JP" altLang="en-US" sz="1400" u="none" dirty="0">
                          <a:solidFill>
                            <a:schemeClr val="tx1"/>
                          </a:solidFill>
                        </a:rPr>
                        <a:t>・居住系介護施設等</a:t>
                      </a:r>
                    </a:p>
                    <a:p>
                      <a:r>
                        <a:rPr kumimoji="1" lang="ja-JP" altLang="en-US" sz="1400" u="none" dirty="0">
                          <a:solidFill>
                            <a:schemeClr val="tx1"/>
                          </a:solidFill>
                        </a:rPr>
                        <a:t>・療養病棟（加算＋）</a:t>
                      </a:r>
                    </a:p>
                    <a:p>
                      <a:r>
                        <a:rPr kumimoji="1" lang="ja-JP" altLang="en-US" sz="1400" u="none" dirty="0">
                          <a:solidFill>
                            <a:schemeClr val="tx1"/>
                          </a:solidFill>
                        </a:rPr>
                        <a:t>・有床診療所（加算＋）</a:t>
                      </a:r>
                    </a:p>
                    <a:p>
                      <a:r>
                        <a:rPr kumimoji="1" lang="ja-JP" altLang="en-US" sz="1400" u="none" dirty="0">
                          <a:solidFill>
                            <a:schemeClr val="tx1"/>
                          </a:solidFill>
                        </a:rPr>
                        <a:t>・介護老人保健施設（加算＋）</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0"/>
                  </a:ext>
                </a:extLst>
              </a:tr>
              <a:tr h="58685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pPr marL="90488" indent="-90488"/>
                      <a:r>
                        <a:rPr kumimoji="1" lang="ja-JP" altLang="en-US" sz="1400" dirty="0"/>
                        <a:t>・地域包括ケア病棟から退棟した患者</a:t>
                      </a:r>
                      <a:endParaRPr kumimoji="1" lang="en-US" altLang="ja-JP" sz="1400" dirty="0"/>
                    </a:p>
                    <a:p>
                      <a:pPr marL="90488" indent="-90488"/>
                      <a:r>
                        <a:rPr kumimoji="1" lang="en-US" altLang="ja-JP" sz="1200" dirty="0"/>
                        <a:t>※</a:t>
                      </a:r>
                      <a:r>
                        <a:rPr kumimoji="1" lang="ja-JP" altLang="en-US" sz="1200" dirty="0"/>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1"/>
                  </a:ext>
                </a:extLst>
              </a:tr>
            </a:tbl>
          </a:graphicData>
        </a:graphic>
      </p:graphicFrame>
      <p:sp>
        <p:nvSpPr>
          <p:cNvPr id="36" name="テキスト ボックス 35"/>
          <p:cNvSpPr txBox="1"/>
          <p:nvPr/>
        </p:nvSpPr>
        <p:spPr>
          <a:xfrm>
            <a:off x="183965" y="976962"/>
            <a:ext cx="3773921"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現行（地域包括ケア病棟入院料）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37" name="テキスト ボックス 36"/>
          <p:cNvSpPr txBox="1"/>
          <p:nvPr/>
        </p:nvSpPr>
        <p:spPr>
          <a:xfrm>
            <a:off x="4914427" y="998144"/>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年度改定（地域包括ケア病棟入院料）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40" name="右矢印 39"/>
          <p:cNvSpPr/>
          <p:nvPr/>
        </p:nvSpPr>
        <p:spPr>
          <a:xfrm>
            <a:off x="4715781" y="2046538"/>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cxnSp>
        <p:nvCxnSpPr>
          <p:cNvPr id="45" name="直線コネクタ 44"/>
          <p:cNvCxnSpPr/>
          <p:nvPr/>
        </p:nvCxnSpPr>
        <p:spPr>
          <a:xfrm>
            <a:off x="1267301" y="2981880"/>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84313" y="1284747"/>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2052" name="テキスト ボックス 2051"/>
          <p:cNvSpPr txBox="1"/>
          <p:nvPr/>
        </p:nvSpPr>
        <p:spPr>
          <a:xfrm>
            <a:off x="996298" y="6501841"/>
            <a:ext cx="3616657"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入院料１：７割　入院料２：</a:t>
            </a:r>
            <a:r>
              <a:rPr lang="ja-JP" altLang="en-US" sz="1400" u="sng" dirty="0">
                <a:solidFill>
                  <a:prstClr val="black"/>
                </a:solidFill>
              </a:rPr>
              <a:t>６割</a:t>
            </a:r>
          </a:p>
        </p:txBody>
      </p:sp>
      <p:sp>
        <p:nvSpPr>
          <p:cNvPr id="51" name="テキスト ボックス 50"/>
          <p:cNvSpPr txBox="1"/>
          <p:nvPr/>
        </p:nvSpPr>
        <p:spPr>
          <a:xfrm>
            <a:off x="6439322" y="6529132"/>
            <a:ext cx="2534144" cy="307777"/>
          </a:xfrm>
          <a:prstGeom prst="rect">
            <a:avLst/>
          </a:prstGeom>
          <a:noFill/>
        </p:spPr>
        <p:txBody>
          <a:bodyPr wrap="square" rtlCol="0">
            <a:spAutoFit/>
          </a:bodyPr>
          <a:lstStyle/>
          <a:p>
            <a:r>
              <a:rPr lang="ja-JP" altLang="en-US" sz="1400" dirty="0">
                <a:solidFill>
                  <a:prstClr val="black"/>
                </a:solidFill>
              </a:rPr>
              <a:t>［施設基準］入院料１～４： </a:t>
            </a:r>
            <a:r>
              <a:rPr lang="ja-JP" altLang="en-US" sz="1400" u="sng" dirty="0">
                <a:solidFill>
                  <a:srgbClr val="FF0000"/>
                </a:solidFill>
              </a:rPr>
              <a:t>７割</a:t>
            </a:r>
          </a:p>
        </p:txBody>
      </p:sp>
      <p:sp>
        <p:nvSpPr>
          <p:cNvPr id="21" name="テキスト ボックス 20"/>
          <p:cNvSpPr txBox="1"/>
          <p:nvPr/>
        </p:nvSpPr>
        <p:spPr>
          <a:xfrm>
            <a:off x="6618041" y="1304508"/>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17" name="Rectangle 37"/>
          <p:cNvSpPr>
            <a:spLocks noChangeArrowheads="1"/>
          </p:cNvSpPr>
          <p:nvPr/>
        </p:nvSpPr>
        <p:spPr bwMode="auto">
          <a:xfrm>
            <a:off x="119395" y="835689"/>
            <a:ext cx="9745665" cy="5973919"/>
          </a:xfrm>
          <a:prstGeom prst="rect">
            <a:avLst/>
          </a:prstGeom>
          <a:noFill/>
          <a:ln w="9525">
            <a:solidFill>
              <a:schemeClr val="tx1"/>
            </a:solidFill>
            <a:miter lim="800000"/>
            <a:headEnd/>
            <a:tailEnd/>
          </a:ln>
        </p:spPr>
        <p:txBody>
          <a:bodyPr/>
          <a:lstStyle/>
          <a:p>
            <a:pPr>
              <a:defRPr/>
            </a:pPr>
            <a:endParaRPr lang="en-US" altLang="ja-JP" sz="1600" dirty="0">
              <a:solidFill>
                <a:prstClr val="black"/>
              </a:solidFill>
              <a:latin typeface="ＭＳ Ｐゴシック" panose="020B0600070205080204" pitchFamily="50" charset="-128"/>
            </a:endParaRPr>
          </a:p>
        </p:txBody>
      </p:sp>
      <p:sp>
        <p:nvSpPr>
          <p:cNvPr id="20" name="テキスト ボックス 19"/>
          <p:cNvSpPr txBox="1"/>
          <p:nvPr/>
        </p:nvSpPr>
        <p:spPr>
          <a:xfrm>
            <a:off x="1805390" y="3604243"/>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７割</a:t>
            </a:r>
          </a:p>
        </p:txBody>
      </p:sp>
      <p:sp>
        <p:nvSpPr>
          <p:cNvPr id="22" name="テキスト ボックス 21"/>
          <p:cNvSpPr txBox="1"/>
          <p:nvPr/>
        </p:nvSpPr>
        <p:spPr>
          <a:xfrm>
            <a:off x="6734521" y="3602757"/>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７割</a:t>
            </a:r>
          </a:p>
        </p:txBody>
      </p:sp>
      <p:cxnSp>
        <p:nvCxnSpPr>
          <p:cNvPr id="23" name="直線コネクタ 22"/>
          <p:cNvCxnSpPr/>
          <p:nvPr/>
        </p:nvCxnSpPr>
        <p:spPr>
          <a:xfrm>
            <a:off x="6414870" y="2914675"/>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13534" y="3872613"/>
            <a:ext cx="3773921"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現行（回復期リハビリテーション病棟入院料）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25" name="テキスト ボックス 24"/>
          <p:cNvSpPr txBox="1"/>
          <p:nvPr/>
        </p:nvSpPr>
        <p:spPr>
          <a:xfrm>
            <a:off x="4944000" y="3893798"/>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年度改定（回復期リハビリテーション病棟入院料）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27" name="テキスト ボックス 26"/>
          <p:cNvSpPr txBox="1"/>
          <p:nvPr/>
        </p:nvSpPr>
        <p:spPr>
          <a:xfrm>
            <a:off x="1854831" y="4153096"/>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graphicFrame>
        <p:nvGraphicFramePr>
          <p:cNvPr id="29" name="表 28"/>
          <p:cNvGraphicFramePr>
            <a:graphicFrameLocks noGrp="1"/>
          </p:cNvGraphicFramePr>
          <p:nvPr>
            <p:extLst>
              <p:ext uri="{D42A27DB-BD31-4B8C-83A1-F6EECF244321}">
                <p14:modId xmlns:p14="http://schemas.microsoft.com/office/powerpoint/2010/main" val="1819236262"/>
              </p:ext>
            </p:extLst>
          </p:nvPr>
        </p:nvGraphicFramePr>
        <p:xfrm>
          <a:off x="594650" y="4480142"/>
          <a:ext cx="3889405" cy="1950720"/>
        </p:xfrm>
        <a:graphic>
          <a:graphicData uri="http://schemas.openxmlformats.org/drawingml/2006/table">
            <a:tbl>
              <a:tblPr firstRow="1" bandRow="1">
                <a:tableStyleId>{5940675A-B579-460E-94D1-54222C63F5DA}</a:tableStyleId>
              </a:tblPr>
              <a:tblGrid>
                <a:gridCol w="891765">
                  <a:extLst>
                    <a:ext uri="{9D8B030D-6E8A-4147-A177-3AD203B41FA5}">
                      <a16:colId xmlns="" xmlns:a16="http://schemas.microsoft.com/office/drawing/2014/main" val="20000"/>
                    </a:ext>
                  </a:extLst>
                </a:gridCol>
                <a:gridCol w="2997640">
                  <a:extLst>
                    <a:ext uri="{9D8B030D-6E8A-4147-A177-3AD203B41FA5}">
                      <a16:colId xmlns="" xmlns:a16="http://schemas.microsoft.com/office/drawing/2014/main" val="20001"/>
                    </a:ext>
                  </a:extLst>
                </a:gridCol>
              </a:tblGrid>
              <a:tr h="1060849">
                <a:tc>
                  <a:txBody>
                    <a:bodyPr/>
                    <a:lstStyle/>
                    <a:p>
                      <a:endParaRPr kumimoji="1" lang="en-US" altLang="ja-JP" sz="1400" dirty="0"/>
                    </a:p>
                    <a:p>
                      <a:r>
                        <a:rPr kumimoji="1" lang="ja-JP" altLang="en-US" sz="1400" dirty="0"/>
                        <a:t>（分子）</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r>
                        <a:rPr kumimoji="1" lang="ja-JP" altLang="en-US" sz="1400" u="none" dirty="0">
                          <a:solidFill>
                            <a:schemeClr val="tx1"/>
                          </a:solidFill>
                        </a:rPr>
                        <a:t>・自宅</a:t>
                      </a:r>
                    </a:p>
                    <a:p>
                      <a:r>
                        <a:rPr kumimoji="1" lang="ja-JP" altLang="en-US" sz="1400" u="none" dirty="0">
                          <a:solidFill>
                            <a:schemeClr val="tx1"/>
                          </a:solidFill>
                        </a:rPr>
                        <a:t>・居住系介護施設等</a:t>
                      </a:r>
                    </a:p>
                    <a:p>
                      <a:pPr marL="90488" marR="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0"/>
                  </a:ext>
                </a:extLst>
              </a:tr>
              <a:tr h="58685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pPr marL="90488" indent="-90488"/>
                      <a:r>
                        <a:rPr kumimoji="1" lang="ja-JP" altLang="en-US" sz="1400" dirty="0"/>
                        <a:t>・回復期リハビリテーション病棟から退棟した患者</a:t>
                      </a:r>
                    </a:p>
                    <a:p>
                      <a:pPr marL="90488" indent="-90488"/>
                      <a:r>
                        <a:rPr kumimoji="1" lang="en-US" altLang="ja-JP" sz="1200" dirty="0"/>
                        <a:t>※</a:t>
                      </a:r>
                      <a:r>
                        <a:rPr kumimoji="1" lang="ja-JP" altLang="en-US" sz="1200" dirty="0"/>
                        <a:t>死亡退院・</a:t>
                      </a:r>
                      <a:r>
                        <a:rPr kumimoji="1" lang="ja-JP" altLang="en-US" sz="1200" u="sng" dirty="0"/>
                        <a:t>転棟患者（自院</a:t>
                      </a:r>
                      <a:r>
                        <a:rPr kumimoji="1" lang="ja-JP" altLang="en-US" sz="1200" dirty="0"/>
                        <a:t>）・再入院患者・</a:t>
                      </a:r>
                      <a:r>
                        <a:rPr kumimoji="1" lang="ja-JP" altLang="en-US" sz="1200" u="sng" dirty="0"/>
                        <a:t>急性増悪で転院した患者を</a:t>
                      </a:r>
                      <a:r>
                        <a:rPr kumimoji="1" lang="ja-JP" altLang="en-US" sz="1200" dirty="0"/>
                        <a:t>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1"/>
                  </a:ext>
                </a:extLst>
              </a:tr>
            </a:tbl>
          </a:graphicData>
        </a:graphic>
      </p:graphicFrame>
      <p:graphicFrame>
        <p:nvGraphicFramePr>
          <p:cNvPr id="31" name="表 30"/>
          <p:cNvGraphicFramePr>
            <a:graphicFrameLocks noGrp="1"/>
          </p:cNvGraphicFramePr>
          <p:nvPr>
            <p:extLst>
              <p:ext uri="{D42A27DB-BD31-4B8C-83A1-F6EECF244321}">
                <p14:modId xmlns:p14="http://schemas.microsoft.com/office/powerpoint/2010/main" val="1590394090"/>
              </p:ext>
            </p:extLst>
          </p:nvPr>
        </p:nvGraphicFramePr>
        <p:xfrm>
          <a:off x="5399202" y="4450990"/>
          <a:ext cx="4300593" cy="2014254"/>
        </p:xfrm>
        <a:graphic>
          <a:graphicData uri="http://schemas.openxmlformats.org/drawingml/2006/table">
            <a:tbl>
              <a:tblPr firstRow="1" bandRow="1">
                <a:tableStyleId>{5940675A-B579-460E-94D1-54222C63F5DA}</a:tableStyleId>
              </a:tblPr>
              <a:tblGrid>
                <a:gridCol w="930346">
                  <a:extLst>
                    <a:ext uri="{9D8B030D-6E8A-4147-A177-3AD203B41FA5}">
                      <a16:colId xmlns="" xmlns:a16="http://schemas.microsoft.com/office/drawing/2014/main" val="20000"/>
                    </a:ext>
                  </a:extLst>
                </a:gridCol>
                <a:gridCol w="3370247">
                  <a:extLst>
                    <a:ext uri="{9D8B030D-6E8A-4147-A177-3AD203B41FA5}">
                      <a16:colId xmlns="" xmlns:a16="http://schemas.microsoft.com/office/drawing/2014/main" val="20001"/>
                    </a:ext>
                  </a:extLst>
                </a:gridCol>
              </a:tblGrid>
              <a:tr h="720080">
                <a:tc>
                  <a:txBody>
                    <a:bodyPr/>
                    <a:lstStyle/>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solidFill>
                            <a:schemeClr val="tx1"/>
                          </a:solidFill>
                        </a:rPr>
                        <a:t>・自宅</a:t>
                      </a:r>
                    </a:p>
                    <a:p>
                      <a:pPr marL="90488" indent="-90488"/>
                      <a:r>
                        <a:rPr kumimoji="1" lang="ja-JP" altLang="en-US" sz="1400" dirty="0">
                          <a:solidFill>
                            <a:schemeClr val="tx1"/>
                          </a:solidFill>
                        </a:rPr>
                        <a:t>・居住系介護施設等（</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　（</a:t>
                      </a:r>
                      <a:r>
                        <a:rPr kumimoji="1" lang="ja-JP" altLang="en-US" sz="1400" u="sng" dirty="0">
                          <a:solidFill>
                            <a:srgbClr val="FF0000"/>
                          </a:solidFill>
                        </a:rPr>
                        <a:t>介護サービス提供医療機関に限る</a:t>
                      </a:r>
                      <a:r>
                        <a:rPr kumimoji="1" lang="ja-JP" altLang="en-US" sz="1400" dirty="0">
                          <a:solidFill>
                            <a:schemeClr val="tx1"/>
                          </a:solidFill>
                        </a:rPr>
                        <a:t>）</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0"/>
                  </a:ext>
                </a:extLst>
              </a:tr>
              <a:tr h="88649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t>・回復期リハビリテーション病棟から退棟した患者</a:t>
                      </a:r>
                    </a:p>
                    <a:p>
                      <a:pPr marL="90488" indent="-90488"/>
                      <a:r>
                        <a:rPr kumimoji="1" lang="en-US" altLang="ja-JP" sz="1200" dirty="0"/>
                        <a:t>※</a:t>
                      </a:r>
                      <a:r>
                        <a:rPr kumimoji="1" lang="ja-JP" altLang="en-US" sz="1200" dirty="0"/>
                        <a:t>死亡退院・</a:t>
                      </a:r>
                      <a:r>
                        <a:rPr kumimoji="1" lang="ja-JP" altLang="en-US" sz="1200" u="sng" dirty="0">
                          <a:solidFill>
                            <a:srgbClr val="FF0000"/>
                          </a:solidFill>
                        </a:rPr>
                        <a:t>一般病棟への転棟転院患者</a:t>
                      </a:r>
                      <a:r>
                        <a:rPr kumimoji="1" lang="ja-JP" altLang="en-US" sz="1200" dirty="0"/>
                        <a:t>・再入　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32" name="右矢印 31"/>
          <p:cNvSpPr/>
          <p:nvPr/>
        </p:nvSpPr>
        <p:spPr>
          <a:xfrm>
            <a:off x="4721594" y="4805716"/>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sp>
        <p:nvSpPr>
          <p:cNvPr id="28" name="テキスト ボックス 27"/>
          <p:cNvSpPr txBox="1"/>
          <p:nvPr/>
        </p:nvSpPr>
        <p:spPr>
          <a:xfrm>
            <a:off x="6702201" y="4172854"/>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cxnSp>
        <p:nvCxnSpPr>
          <p:cNvPr id="33" name="直線コネクタ 32"/>
          <p:cNvCxnSpPr/>
          <p:nvPr/>
        </p:nvCxnSpPr>
        <p:spPr>
          <a:xfrm>
            <a:off x="1324165" y="5536328"/>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6487646" y="5549932"/>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43" name="Rectangle 36"/>
          <p:cNvSpPr>
            <a:spLocks noChangeArrowheads="1"/>
          </p:cNvSpPr>
          <p:nvPr/>
        </p:nvSpPr>
        <p:spPr bwMode="auto">
          <a:xfrm>
            <a:off x="95252" y="557293"/>
            <a:ext cx="9769807"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kern="0" dirty="0">
                <a:solidFill>
                  <a:prstClr val="black"/>
                </a:solidFill>
              </a:rPr>
              <a:t>◇　地域包括ケア病棟入院料及び回復期リハビリテーション病棟入院料の在宅復帰率見直し（再掲）</a:t>
            </a:r>
          </a:p>
        </p:txBody>
      </p:sp>
      <p:sp>
        <p:nvSpPr>
          <p:cNvPr id="3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218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1" name="テキスト ボックス 40"/>
          <p:cNvSpPr txBox="1"/>
          <p:nvPr/>
        </p:nvSpPr>
        <p:spPr>
          <a:xfrm>
            <a:off x="8465011" y="1306276"/>
            <a:ext cx="121033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p676-677</a:t>
            </a: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776-777</a:t>
            </a:r>
            <a:endParaRPr lang="ja-JP" altLang="en-US" sz="1100" dirty="0">
              <a:solidFill>
                <a:srgbClr val="002060"/>
              </a:solidFill>
              <a:latin typeface="ＭＳ Ｐゴシック" panose="020B0600070205080204" pitchFamily="50" charset="-128"/>
            </a:endParaRPr>
          </a:p>
        </p:txBody>
      </p:sp>
      <p:sp>
        <p:nvSpPr>
          <p:cNvPr id="44" name="テキスト ボックス 43"/>
          <p:cNvSpPr txBox="1"/>
          <p:nvPr/>
        </p:nvSpPr>
        <p:spPr>
          <a:xfrm>
            <a:off x="8489464" y="4154106"/>
            <a:ext cx="121033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p675-676</a:t>
            </a: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771-772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04679027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704528" y="1484784"/>
            <a:ext cx="8420100" cy="1362075"/>
          </a:xfrm>
        </p:spPr>
        <p:txBody>
          <a:bodyPr/>
          <a:lstStyle/>
          <a:p>
            <a:r>
              <a:rPr lang="ja-JP" altLang="en-US" b="0" dirty="0"/>
              <a:t>（３）</a:t>
            </a:r>
            <a:r>
              <a:rPr kumimoji="1" lang="ja-JP" altLang="en-US" b="0" dirty="0"/>
              <a:t>長期療養</a:t>
            </a: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219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9725498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
          <p:cNvSpPr txBox="1">
            <a:spLocks noChangeArrowheads="1"/>
          </p:cNvSpPr>
          <p:nvPr/>
        </p:nvSpPr>
        <p:spPr bwMode="auto">
          <a:xfrm>
            <a:off x="560513" y="266873"/>
            <a:ext cx="864096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4</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26</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p>
          <a:p>
            <a:pPr eaLnBrk="1" fontAlgn="base" hangingPunct="1">
              <a:spcBef>
                <a:spcPts val="0"/>
              </a:spcBef>
              <a:spcAft>
                <a:spcPct val="0"/>
              </a:spcAft>
              <a:buFontTx/>
              <a:buNone/>
            </a:pPr>
            <a:r>
              <a:rPr lang="ja-JP" altLang="en-US" sz="2000" dirty="0">
                <a:solidFill>
                  <a:srgbClr val="000000"/>
                </a:solidFill>
                <a:ea typeface="ＭＳ Ｐゴシック" charset="-128"/>
              </a:rPr>
              <a:t>　第</a:t>
            </a:r>
            <a:r>
              <a:rPr lang="en-US" altLang="ja-JP" sz="2000" dirty="0">
                <a:solidFill>
                  <a:srgbClr val="000000"/>
                </a:solidFill>
                <a:ea typeface="ＭＳ Ｐゴシック" charset="-128"/>
              </a:rPr>
              <a:t>20</a:t>
            </a:r>
            <a:r>
              <a:rPr lang="ja-JP" altLang="en-US" sz="2000" dirty="0">
                <a:solidFill>
                  <a:srgbClr val="000000"/>
                </a:solidFill>
                <a:ea typeface="ＭＳ Ｐゴシック" charset="-128"/>
              </a:rPr>
              <a:t>回医療政策研究会（会長：武見敬三参議院議員）開催</a:t>
            </a:r>
            <a:endParaRPr lang="en-US" altLang="ja-JP" sz="2000" dirty="0">
              <a:solidFill>
                <a:srgbClr val="000000"/>
              </a:solidFill>
              <a:ea typeface="ＭＳ Ｐゴシック" charset="-128"/>
            </a:endParaRPr>
          </a:p>
          <a:p>
            <a:pPr eaLnBrk="1" fontAlgn="base" hangingPunct="1">
              <a:spcBef>
                <a:spcPts val="0"/>
              </a:spcBef>
              <a:spcAft>
                <a:spcPct val="0"/>
              </a:spcAft>
              <a:buFontTx/>
              <a:buNone/>
            </a:pPr>
            <a:r>
              <a:rPr lang="ja-JP" altLang="en-US" sz="2000" dirty="0">
                <a:solidFill>
                  <a:srgbClr val="000000"/>
                </a:solidFill>
                <a:ea typeface="ＭＳ Ｐゴシック" charset="-128"/>
              </a:rPr>
              <a:t>　日本医師会から、「骨太の方針</a:t>
            </a: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」に向けた懸念と提言を説明</a:t>
            </a:r>
          </a:p>
        </p:txBody>
      </p:sp>
      <p:sp>
        <p:nvSpPr>
          <p:cNvPr id="9" name="テキスト ボックス 8"/>
          <p:cNvSpPr txBox="1"/>
          <p:nvPr/>
        </p:nvSpPr>
        <p:spPr>
          <a:xfrm>
            <a:off x="488504" y="1972871"/>
            <a:ext cx="4584307" cy="3308598"/>
          </a:xfrm>
          <a:prstGeom prst="rect">
            <a:avLst/>
          </a:prstGeom>
          <a:noFill/>
          <a:ln>
            <a:solidFill>
              <a:schemeClr val="tx1"/>
            </a:solidFill>
            <a:prstDash val="sysDash"/>
          </a:ln>
        </p:spPr>
        <p:txBody>
          <a:bodyPr wrap="square" rtlCol="0">
            <a:spAutoFit/>
          </a:bodyPr>
          <a:lstStyle/>
          <a:p>
            <a:pPr fontAlgn="base">
              <a:spcBef>
                <a:spcPct val="0"/>
              </a:spcBef>
              <a:spcAft>
                <a:spcPct val="0"/>
              </a:spcAft>
            </a:pP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１．社会保障関係費の伸びの抑制の継続</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２．薬価制度の抜本改革</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３．かかりつけ医以外を受診した場合の</a:t>
            </a:r>
            <a:endParaRPr lang="en-US" altLang="ja-JP" sz="1900" dirty="0">
              <a:solidFill>
                <a:prstClr val="black"/>
              </a:solidFill>
            </a:endParaRPr>
          </a:p>
          <a:p>
            <a:pPr marL="361950" fontAlgn="base">
              <a:spcBef>
                <a:spcPct val="0"/>
              </a:spcBef>
              <a:spcAft>
                <a:spcPct val="0"/>
              </a:spcAft>
            </a:pPr>
            <a:r>
              <a:rPr lang="ja-JP" altLang="en-US" sz="1900" dirty="0">
                <a:solidFill>
                  <a:prstClr val="black"/>
                </a:solidFill>
              </a:rPr>
              <a:t>定額負担（受診時定額負担）</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４．都道府県ごとの診療報酬の設定</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５．病床再編における都道府県の権限強化</a:t>
            </a:r>
            <a:endParaRPr lang="en-US" altLang="ja-JP" sz="1900" dirty="0">
              <a:solidFill>
                <a:prstClr val="black"/>
              </a:solidFill>
            </a:endParaRPr>
          </a:p>
          <a:p>
            <a:pPr marL="266700" indent="-266700" fontAlgn="base">
              <a:spcBef>
                <a:spcPct val="0"/>
              </a:spcBef>
              <a:spcAft>
                <a:spcPct val="0"/>
              </a:spcAft>
            </a:pPr>
            <a:r>
              <a:rPr lang="ja-JP" altLang="en-US" sz="1900" dirty="0">
                <a:solidFill>
                  <a:prstClr val="black"/>
                </a:solidFill>
              </a:rPr>
              <a:t>６．一億総活躍における介護処遇改善の増額に伴う医療財源の圧迫</a:t>
            </a:r>
            <a:endParaRPr lang="en-US" altLang="ja-JP" sz="1900" dirty="0">
              <a:solidFill>
                <a:prstClr val="black"/>
              </a:solidFill>
            </a:endParaRPr>
          </a:p>
          <a:p>
            <a:pPr marL="266700" indent="-266700" fontAlgn="base">
              <a:spcBef>
                <a:spcPct val="0"/>
              </a:spcBef>
              <a:spcAft>
                <a:spcPct val="0"/>
              </a:spcAft>
            </a:pPr>
            <a:r>
              <a:rPr lang="ja-JP" altLang="en-US" sz="1900" dirty="0">
                <a:solidFill>
                  <a:prstClr val="black"/>
                </a:solidFill>
              </a:rPr>
              <a:t>７．教育国債の発行（または子ども保険の創設）による社会保障財源の圧迫</a:t>
            </a:r>
            <a:endParaRPr lang="en-US" altLang="ja-JP" sz="1900" dirty="0">
              <a:solidFill>
                <a:prstClr val="black"/>
              </a:solidFill>
            </a:endParaRPr>
          </a:p>
        </p:txBody>
      </p:sp>
      <p:sp>
        <p:nvSpPr>
          <p:cNvPr id="10" name="正方形/長方形 9"/>
          <p:cNvSpPr/>
          <p:nvPr/>
        </p:nvSpPr>
        <p:spPr>
          <a:xfrm>
            <a:off x="5385049" y="2255277"/>
            <a:ext cx="1811238" cy="969496"/>
          </a:xfrm>
          <a:prstGeom prst="rect">
            <a:avLst/>
          </a:prstGeom>
        </p:spPr>
        <p:txBody>
          <a:bodyPr wrap="square">
            <a:spAutoFit/>
          </a:bodyPr>
          <a:lstStyle/>
          <a:p>
            <a:pPr fontAlgn="base">
              <a:spcBef>
                <a:spcPct val="0"/>
              </a:spcBef>
              <a:spcAft>
                <a:spcPct val="0"/>
              </a:spcAft>
            </a:pPr>
            <a:r>
              <a:rPr lang="ja-JP" altLang="en-US" sz="1900" dirty="0">
                <a:solidFill>
                  <a:prstClr val="black"/>
                </a:solidFill>
              </a:rPr>
              <a:t>１．地方創生</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２．働き方改革</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３．未来投資</a:t>
            </a:r>
            <a:endParaRPr lang="en-US" altLang="ja-JP" sz="1900" dirty="0">
              <a:solidFill>
                <a:prstClr val="black"/>
              </a:solidFill>
            </a:endParaRPr>
          </a:p>
        </p:txBody>
      </p:sp>
      <p:sp>
        <p:nvSpPr>
          <p:cNvPr id="11" name="正方形/長方形 10"/>
          <p:cNvSpPr/>
          <p:nvPr/>
        </p:nvSpPr>
        <p:spPr>
          <a:xfrm>
            <a:off x="7416144" y="2255277"/>
            <a:ext cx="1781732" cy="969496"/>
          </a:xfrm>
          <a:prstGeom prst="rect">
            <a:avLst/>
          </a:prstGeom>
        </p:spPr>
        <p:txBody>
          <a:bodyPr wrap="square">
            <a:spAutoFit/>
          </a:bodyPr>
          <a:lstStyle/>
          <a:p>
            <a:pPr fontAlgn="base">
              <a:spcBef>
                <a:spcPct val="0"/>
              </a:spcBef>
              <a:spcAft>
                <a:spcPct val="0"/>
              </a:spcAft>
            </a:pPr>
            <a:r>
              <a:rPr lang="ja-JP" altLang="en-US" sz="1900" dirty="0">
                <a:solidFill>
                  <a:prstClr val="black"/>
                </a:solidFill>
              </a:rPr>
              <a:t>４．応能負担</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５．たばこ</a:t>
            </a:r>
            <a:endParaRPr lang="en-US" altLang="ja-JP" sz="1900" dirty="0">
              <a:solidFill>
                <a:prstClr val="black"/>
              </a:solidFill>
            </a:endParaRPr>
          </a:p>
          <a:p>
            <a:pPr fontAlgn="base">
              <a:spcBef>
                <a:spcPct val="0"/>
              </a:spcBef>
              <a:spcAft>
                <a:spcPct val="0"/>
              </a:spcAft>
            </a:pPr>
            <a:r>
              <a:rPr lang="ja-JP" altLang="en-US" sz="1900" dirty="0">
                <a:solidFill>
                  <a:prstClr val="black"/>
                </a:solidFill>
              </a:rPr>
              <a:t>６．その他</a:t>
            </a:r>
          </a:p>
        </p:txBody>
      </p:sp>
      <p:sp>
        <p:nvSpPr>
          <p:cNvPr id="12" name="テキスト ボックス 11"/>
          <p:cNvSpPr txBox="1"/>
          <p:nvPr/>
        </p:nvSpPr>
        <p:spPr>
          <a:xfrm>
            <a:off x="992560" y="1772816"/>
            <a:ext cx="3384376" cy="400110"/>
          </a:xfrm>
          <a:prstGeom prst="rect">
            <a:avLst/>
          </a:prstGeom>
          <a:solidFill>
            <a:srgbClr val="D5EFFF"/>
          </a:solidFill>
          <a:ln w="15875">
            <a:solidFill>
              <a:srgbClr val="0066FF"/>
            </a:solidFill>
          </a:ln>
        </p:spPr>
        <p:txBody>
          <a:bodyPr wrap="square" rtlCol="0">
            <a:spAutoFit/>
          </a:bodyPr>
          <a:lstStyle/>
          <a:p>
            <a:pPr algn="ctr" fontAlgn="base">
              <a:spcBef>
                <a:spcPct val="0"/>
              </a:spcBef>
              <a:spcAft>
                <a:spcPct val="0"/>
              </a:spcAft>
            </a:pPr>
            <a:r>
              <a:rPr lang="ja-JP" altLang="en-US" sz="2000" dirty="0">
                <a:solidFill>
                  <a:srgbClr val="0000FF"/>
                </a:solidFill>
              </a:rPr>
              <a:t>「骨太の方針</a:t>
            </a:r>
            <a:r>
              <a:rPr lang="en-US" altLang="ja-JP" sz="2000" dirty="0">
                <a:solidFill>
                  <a:srgbClr val="0000FF"/>
                </a:solidFill>
              </a:rPr>
              <a:t>2017</a:t>
            </a:r>
            <a:r>
              <a:rPr lang="ja-JP" altLang="en-US" sz="2000" dirty="0">
                <a:solidFill>
                  <a:srgbClr val="0000FF"/>
                </a:solidFill>
              </a:rPr>
              <a:t>」への懸念</a:t>
            </a:r>
          </a:p>
        </p:txBody>
      </p:sp>
      <p:sp>
        <p:nvSpPr>
          <p:cNvPr id="14" name="正方形/長方形 13"/>
          <p:cNvSpPr/>
          <p:nvPr/>
        </p:nvSpPr>
        <p:spPr>
          <a:xfrm>
            <a:off x="416496" y="1628800"/>
            <a:ext cx="9073008" cy="4536504"/>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5" name="正方形/長方形 14"/>
          <p:cNvSpPr/>
          <p:nvPr/>
        </p:nvSpPr>
        <p:spPr>
          <a:xfrm>
            <a:off x="5169024" y="1977688"/>
            <a:ext cx="4197494" cy="1247085"/>
          </a:xfrm>
          <a:prstGeom prst="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3" name="テキスト ボックス 12"/>
          <p:cNvSpPr txBox="1"/>
          <p:nvPr/>
        </p:nvSpPr>
        <p:spPr>
          <a:xfrm>
            <a:off x="5305271" y="1772816"/>
            <a:ext cx="3829236" cy="400110"/>
          </a:xfrm>
          <a:prstGeom prst="rect">
            <a:avLst/>
          </a:prstGeom>
          <a:solidFill>
            <a:srgbClr val="FFE5FF"/>
          </a:solidFill>
          <a:ln w="15875">
            <a:solidFill>
              <a:srgbClr val="FF3399"/>
            </a:solidFill>
          </a:ln>
        </p:spPr>
        <p:txBody>
          <a:bodyPr wrap="square" rtlCol="0">
            <a:spAutoFit/>
          </a:bodyPr>
          <a:lstStyle/>
          <a:p>
            <a:pPr algn="ctr" fontAlgn="base">
              <a:spcBef>
                <a:spcPct val="0"/>
              </a:spcBef>
              <a:spcAft>
                <a:spcPct val="0"/>
              </a:spcAft>
            </a:pPr>
            <a:r>
              <a:rPr lang="ja-JP" altLang="en-US" sz="2000" dirty="0">
                <a:solidFill>
                  <a:srgbClr val="FF3300"/>
                </a:solidFill>
              </a:rPr>
              <a:t>「骨太の方針</a:t>
            </a:r>
            <a:r>
              <a:rPr lang="en-US" altLang="ja-JP" sz="2000" dirty="0">
                <a:solidFill>
                  <a:srgbClr val="FF3300"/>
                </a:solidFill>
              </a:rPr>
              <a:t>2017</a:t>
            </a:r>
            <a:r>
              <a:rPr lang="ja-JP" altLang="en-US" sz="2000" dirty="0">
                <a:solidFill>
                  <a:srgbClr val="FF3300"/>
                </a:solidFill>
              </a:rPr>
              <a:t>」に向けた提言</a:t>
            </a: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196574" y="3305059"/>
            <a:ext cx="4169948" cy="2779965"/>
          </a:xfrm>
          <a:prstGeom prst="rect">
            <a:avLst/>
          </a:prstGeom>
        </p:spPr>
      </p:pic>
      <p:sp>
        <p:nvSpPr>
          <p:cNvPr id="17"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22</a:t>
            </a:fld>
            <a:endParaRPr lang="ja-JP" altLang="en-US" sz="1600" dirty="0">
              <a:solidFill>
                <a:prstClr val="black"/>
              </a:solidFill>
              <a:latin typeface="Calibri"/>
            </a:endParaRPr>
          </a:p>
        </p:txBody>
      </p:sp>
    </p:spTree>
    <p:extLst>
      <p:ext uri="{BB962C8B-B14F-4D97-AF65-F5344CB8AC3E}">
        <p14:creationId xmlns:p14="http://schemas.microsoft.com/office/powerpoint/2010/main" val="3061158020"/>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85590" y="3218810"/>
            <a:ext cx="1401763" cy="974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4"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4624863" y="5823513"/>
            <a:ext cx="908670" cy="689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8"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2703837" y="5850366"/>
            <a:ext cx="908670" cy="689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0" name="グループ化 209"/>
          <p:cNvGrpSpPr/>
          <p:nvPr/>
        </p:nvGrpSpPr>
        <p:grpSpPr>
          <a:xfrm>
            <a:off x="2067697" y="3232710"/>
            <a:ext cx="1333625" cy="965619"/>
            <a:chOff x="6361190" y="1512242"/>
            <a:chExt cx="2172366" cy="1557013"/>
          </a:xfrm>
        </p:grpSpPr>
        <p:pic>
          <p:nvPicPr>
            <p:cNvPr id="211" name="Picture 2"/>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colorTemperature colorTemp="8800"/>
                      </a14:imgEffect>
                    </a14:imgLayer>
                  </a14:imgProps>
                </a:ext>
                <a:ext uri="{28A0092B-C50C-407E-A947-70E740481C1C}">
                  <a14:useLocalDpi xmlns:a14="http://schemas.microsoft.com/office/drawing/2010/main" val="0"/>
                </a:ext>
              </a:extLst>
            </a:blip>
            <a:srcRect/>
            <a:stretch/>
          </p:blipFill>
          <p:spPr bwMode="auto">
            <a:xfrm>
              <a:off x="6361190" y="1512242"/>
              <a:ext cx="2172366" cy="1557013"/>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2" name="図 211" descr="health_0047.wmf"/>
            <p:cNvPicPr>
              <a:picLocks noChangeAspect="1"/>
            </p:cNvPicPr>
            <p:nvPr/>
          </p:nvPicPr>
          <p:blipFill>
            <a:blip r:embed="rId6" cstate="print"/>
            <a:stretch>
              <a:fillRect/>
            </a:stretch>
          </p:blipFill>
          <p:spPr>
            <a:xfrm>
              <a:off x="8043492" y="2544822"/>
              <a:ext cx="268484" cy="277767"/>
            </a:xfrm>
            <a:prstGeom prst="rect">
              <a:avLst/>
            </a:prstGeom>
          </p:spPr>
        </p:pic>
        <p:pic>
          <p:nvPicPr>
            <p:cNvPr id="213" name="図 2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004464" y="2102222"/>
              <a:ext cx="111012" cy="334721"/>
            </a:xfrm>
            <a:prstGeom prst="rect">
              <a:avLst/>
            </a:prstGeom>
          </p:spPr>
        </p:pic>
        <p:pic>
          <p:nvPicPr>
            <p:cNvPr id="214"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91622" y="2186596"/>
              <a:ext cx="279522" cy="244630"/>
            </a:xfrm>
            <a:prstGeom prst="rect">
              <a:avLst/>
            </a:prstGeom>
            <a:noFill/>
            <a:extLst>
              <a:ext uri="{909E8E84-426E-40DD-AFC4-6F175D3DCCD1}">
                <a14:hiddenFill xmlns:a14="http://schemas.microsoft.com/office/drawing/2010/main">
                  <a:solidFill>
                    <a:srgbClr val="FFFFFF"/>
                  </a:solidFill>
                </a14:hiddenFill>
              </a:ext>
            </a:extLst>
          </p:spPr>
        </p:pic>
        <p:pic>
          <p:nvPicPr>
            <p:cNvPr id="215"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67491" y="1716448"/>
              <a:ext cx="279522" cy="244630"/>
            </a:xfrm>
            <a:prstGeom prst="rect">
              <a:avLst/>
            </a:prstGeom>
            <a:noFill/>
            <a:extLst>
              <a:ext uri="{909E8E84-426E-40DD-AFC4-6F175D3DCCD1}">
                <a14:hiddenFill xmlns:a14="http://schemas.microsoft.com/office/drawing/2010/main">
                  <a:solidFill>
                    <a:srgbClr val="FFFFFF"/>
                  </a:solidFill>
                </a14:hiddenFill>
              </a:ext>
            </a:extLst>
          </p:spPr>
        </p:pic>
        <p:pic>
          <p:nvPicPr>
            <p:cNvPr id="216"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66954" y="1703748"/>
              <a:ext cx="279522" cy="244630"/>
            </a:xfrm>
            <a:prstGeom prst="rect">
              <a:avLst/>
            </a:prstGeom>
            <a:noFill/>
            <a:extLst>
              <a:ext uri="{909E8E84-426E-40DD-AFC4-6F175D3DCCD1}">
                <a14:hiddenFill xmlns:a14="http://schemas.microsoft.com/office/drawing/2010/main">
                  <a:solidFill>
                    <a:srgbClr val="FFFFFF"/>
                  </a:solidFill>
                </a14:hiddenFill>
              </a:ext>
            </a:extLst>
          </p:spPr>
        </p:pic>
        <p:pic>
          <p:nvPicPr>
            <p:cNvPr id="217"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68222" y="2163237"/>
              <a:ext cx="279522" cy="244630"/>
            </a:xfrm>
            <a:prstGeom prst="rect">
              <a:avLst/>
            </a:prstGeom>
            <a:noFill/>
            <a:extLst>
              <a:ext uri="{909E8E84-426E-40DD-AFC4-6F175D3DCCD1}">
                <a14:hiddenFill xmlns:a14="http://schemas.microsoft.com/office/drawing/2010/main">
                  <a:solidFill>
                    <a:srgbClr val="FFFFFF"/>
                  </a:solidFill>
                </a14:hiddenFill>
              </a:ext>
            </a:extLst>
          </p:spPr>
        </p:pic>
        <p:pic>
          <p:nvPicPr>
            <p:cNvPr id="218"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731722" y="2652553"/>
              <a:ext cx="279522" cy="244630"/>
            </a:xfrm>
            <a:prstGeom prst="rect">
              <a:avLst/>
            </a:prstGeom>
            <a:noFill/>
            <a:extLst>
              <a:ext uri="{909E8E84-426E-40DD-AFC4-6F175D3DCCD1}">
                <a14:hiddenFill xmlns:a14="http://schemas.microsoft.com/office/drawing/2010/main">
                  <a:solidFill>
                    <a:srgbClr val="FFFFFF"/>
                  </a:solidFill>
                </a14:hiddenFill>
              </a:ext>
            </a:extLst>
          </p:spPr>
        </p:pic>
        <p:pic>
          <p:nvPicPr>
            <p:cNvPr id="219" name="図 218" descr="health_0047.wmf"/>
            <p:cNvPicPr>
              <a:picLocks noChangeAspect="1"/>
            </p:cNvPicPr>
            <p:nvPr/>
          </p:nvPicPr>
          <p:blipFill>
            <a:blip r:embed="rId6" cstate="print"/>
            <a:stretch>
              <a:fillRect/>
            </a:stretch>
          </p:blipFill>
          <p:spPr>
            <a:xfrm>
              <a:off x="7998544" y="2145892"/>
              <a:ext cx="268484" cy="277767"/>
            </a:xfrm>
            <a:prstGeom prst="rect">
              <a:avLst/>
            </a:prstGeom>
          </p:spPr>
        </p:pic>
        <p:pic>
          <p:nvPicPr>
            <p:cNvPr id="220" name="図 219" descr="health_0047.wmf"/>
            <p:cNvPicPr>
              <a:picLocks noChangeAspect="1"/>
            </p:cNvPicPr>
            <p:nvPr/>
          </p:nvPicPr>
          <p:blipFill>
            <a:blip r:embed="rId6" cstate="print"/>
            <a:stretch>
              <a:fillRect/>
            </a:stretch>
          </p:blipFill>
          <p:spPr>
            <a:xfrm>
              <a:off x="8011244" y="1679936"/>
              <a:ext cx="268484" cy="277767"/>
            </a:xfrm>
            <a:prstGeom prst="rect">
              <a:avLst/>
            </a:prstGeom>
          </p:spPr>
        </p:pic>
        <p:pic>
          <p:nvPicPr>
            <p:cNvPr id="221" name="図 22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47346" y="1658005"/>
              <a:ext cx="104716" cy="348137"/>
            </a:xfrm>
            <a:prstGeom prst="rect">
              <a:avLst/>
            </a:prstGeom>
          </p:spPr>
        </p:pic>
        <p:pic>
          <p:nvPicPr>
            <p:cNvPr id="222" name="図 22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004464" y="2560485"/>
              <a:ext cx="111012" cy="334721"/>
            </a:xfrm>
            <a:prstGeom prst="rect">
              <a:avLst/>
            </a:prstGeom>
          </p:spPr>
        </p:pic>
        <p:pic>
          <p:nvPicPr>
            <p:cNvPr id="223" name="図 22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81506" y="2105162"/>
              <a:ext cx="104716" cy="348137"/>
            </a:xfrm>
            <a:prstGeom prst="rect">
              <a:avLst/>
            </a:prstGeom>
          </p:spPr>
        </p:pic>
        <p:pic>
          <p:nvPicPr>
            <p:cNvPr id="224" name="図 22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88814" y="2571118"/>
              <a:ext cx="104716" cy="348137"/>
            </a:xfrm>
            <a:prstGeom prst="rect">
              <a:avLst/>
            </a:prstGeom>
          </p:spPr>
        </p:pic>
        <p:pic>
          <p:nvPicPr>
            <p:cNvPr id="225" name="図 22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967506" y="1671421"/>
              <a:ext cx="111012" cy="334721"/>
            </a:xfrm>
            <a:prstGeom prst="rect">
              <a:avLst/>
            </a:prstGeom>
          </p:spPr>
        </p:pic>
        <p:pic>
          <p:nvPicPr>
            <p:cNvPr id="226"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17022" y="2633601"/>
              <a:ext cx="279522" cy="244630"/>
            </a:xfrm>
            <a:prstGeom prst="rect">
              <a:avLst/>
            </a:prstGeom>
            <a:noFill/>
            <a:extLst>
              <a:ext uri="{909E8E84-426E-40DD-AFC4-6F175D3DCCD1}">
                <a14:hiddenFill xmlns:a14="http://schemas.microsoft.com/office/drawing/2010/main">
                  <a:solidFill>
                    <a:srgbClr val="FFFFFF"/>
                  </a:solidFill>
                </a14:hiddenFill>
              </a:ext>
            </a:extLst>
          </p:spPr>
        </p:pic>
      </p:grpSp>
      <p:sp>
        <p:nvSpPr>
          <p:cNvPr id="43" name="角丸四角形 42"/>
          <p:cNvSpPr/>
          <p:nvPr/>
        </p:nvSpPr>
        <p:spPr>
          <a:xfrm>
            <a:off x="12" y="-666062"/>
            <a:ext cx="8004219" cy="31184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lIns="91420" tIns="45713" rIns="91420" bIns="45713" anchor="ctr"/>
          <a:lstStyle/>
          <a:p>
            <a:pPr algn="ctr" eaLnBrk="0" hangingPunct="0">
              <a:defRPr/>
            </a:pPr>
            <a:endParaRPr lang="ja-JP" altLang="en-US" sz="2400" spc="-100" dirty="0">
              <a:solidFill>
                <a:prstClr val="black"/>
              </a:solidFill>
              <a:latin typeface="ＤＦ特太ゴシック体" panose="020B0509000000000000" pitchFamily="49" charset="-128"/>
              <a:ea typeface="ＤＦ特太ゴシック体" panose="020B0509000000000000" pitchFamily="49" charset="-128"/>
            </a:endParaRPr>
          </a:p>
        </p:txBody>
      </p:sp>
      <p:cxnSp>
        <p:nvCxnSpPr>
          <p:cNvPr id="33" name="直線コネクタ 32"/>
          <p:cNvCxnSpPr/>
          <p:nvPr/>
        </p:nvCxnSpPr>
        <p:spPr>
          <a:xfrm>
            <a:off x="2925377" y="1846801"/>
            <a:ext cx="179207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3772938" y="1674202"/>
            <a:ext cx="0" cy="16611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矢印コネクタ 38"/>
          <p:cNvCxnSpPr/>
          <p:nvPr/>
        </p:nvCxnSpPr>
        <p:spPr>
          <a:xfrm>
            <a:off x="2938440" y="1846801"/>
            <a:ext cx="0" cy="3758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a:off x="4703378" y="1832733"/>
            <a:ext cx="0" cy="3758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6" name="角丸四角形 45"/>
          <p:cNvSpPr/>
          <p:nvPr/>
        </p:nvSpPr>
        <p:spPr>
          <a:xfrm>
            <a:off x="1868757" y="740498"/>
            <a:ext cx="3574461" cy="934844"/>
          </a:xfrm>
          <a:prstGeom prst="roundRect">
            <a:avLst>
              <a:gd name="adj" fmla="val 9557"/>
            </a:avLst>
          </a:prstGeom>
          <a:solidFill>
            <a:schemeClr val="accent5">
              <a:lumMod val="20000"/>
              <a:lumOff val="80000"/>
              <a:alpha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テキスト ボックス 46"/>
          <p:cNvSpPr txBox="1"/>
          <p:nvPr/>
        </p:nvSpPr>
        <p:spPr>
          <a:xfrm>
            <a:off x="1824160" y="825898"/>
            <a:ext cx="3618378" cy="338554"/>
          </a:xfrm>
          <a:prstGeom prst="rect">
            <a:avLst/>
          </a:prstGeom>
          <a:noFill/>
        </p:spPr>
        <p:txBody>
          <a:bodyPr wrap="square" rtlCol="0">
            <a:spAutoFit/>
          </a:bodyPr>
          <a:lstStyle/>
          <a:p>
            <a:pPr algn="ctr"/>
            <a:r>
              <a:rPr lang="ja-JP" altLang="en-US" sz="16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医療機能を内包した施設系サービス</a:t>
            </a:r>
          </a:p>
        </p:txBody>
      </p:sp>
      <p:sp>
        <p:nvSpPr>
          <p:cNvPr id="48" name="角丸四角形 47"/>
          <p:cNvSpPr/>
          <p:nvPr/>
        </p:nvSpPr>
        <p:spPr>
          <a:xfrm>
            <a:off x="5630880" y="740498"/>
            <a:ext cx="4182710" cy="973970"/>
          </a:xfrm>
          <a:prstGeom prst="roundRect">
            <a:avLst>
              <a:gd name="adj" fmla="val 10992"/>
            </a:avLst>
          </a:prstGeom>
          <a:solidFill>
            <a:schemeClr val="accent3">
              <a:lumMod val="40000"/>
              <a:lumOff val="60000"/>
              <a:alpha val="6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1" name="正方形/長方形 50"/>
          <p:cNvSpPr/>
          <p:nvPr/>
        </p:nvSpPr>
        <p:spPr>
          <a:xfrm>
            <a:off x="6192902" y="754262"/>
            <a:ext cx="3100969" cy="584775"/>
          </a:xfrm>
          <a:prstGeom prst="rect">
            <a:avLst/>
          </a:prstGeom>
        </p:spPr>
        <p:txBody>
          <a:bodyPr wrap="square">
            <a:spAutoFit/>
          </a:bodyPr>
          <a:lstStyle/>
          <a:p>
            <a:pPr algn="ctr"/>
            <a:r>
              <a:rPr lang="ja-JP" altLang="en-US" sz="16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医療を外から提供する、</a:t>
            </a:r>
            <a:endParaRPr lang="en-US" altLang="ja-JP" sz="16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6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居住スペースと医療機関の併設</a:t>
            </a:r>
          </a:p>
        </p:txBody>
      </p:sp>
      <p:sp>
        <p:nvSpPr>
          <p:cNvPr id="93" name="正方形/長方形 92"/>
          <p:cNvSpPr/>
          <p:nvPr/>
        </p:nvSpPr>
        <p:spPr>
          <a:xfrm>
            <a:off x="1859552" y="4232287"/>
            <a:ext cx="1926988" cy="1486112"/>
          </a:xfrm>
          <a:prstGeom prst="rect">
            <a:avLst/>
          </a:prstGeom>
        </p:spPr>
        <p:txBody>
          <a:bodyPr wrap="square" tIns="46800">
            <a:spAutoFit/>
          </a:bodyPr>
          <a:lstStyle/>
          <a:p>
            <a:r>
              <a:rPr lang="ja-JP" altLang="en-US" sz="1100" dirty="0">
                <a:solidFill>
                  <a:prstClr val="black"/>
                </a:solidFill>
                <a:latin typeface="ＭＳ Ｐゴシック"/>
                <a:cs typeface="メイリオ" panose="020B0604030504040204" pitchFamily="50" charset="-128"/>
              </a:rPr>
              <a:t>○喀痰吸引や経管栄養を</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中心とした日常的・継続的</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な医学管理</a:t>
            </a:r>
            <a:endParaRPr lang="en-US" altLang="ja-JP" sz="1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a:t>
            </a:r>
            <a:r>
              <a:rPr lang="en-US" altLang="ja-JP" sz="1100" dirty="0">
                <a:solidFill>
                  <a:prstClr val="black"/>
                </a:solidFill>
                <a:latin typeface="ＭＳ Ｐゴシック"/>
                <a:cs typeface="メイリオ" panose="020B0604030504040204" pitchFamily="50" charset="-128"/>
              </a:rPr>
              <a:t>24</a:t>
            </a:r>
            <a:r>
              <a:rPr lang="ja-JP" altLang="en-US" sz="1100" dirty="0">
                <a:solidFill>
                  <a:prstClr val="black"/>
                </a:solidFill>
                <a:latin typeface="ＭＳ Ｐゴシック"/>
                <a:cs typeface="メイリオ" panose="020B0604030504040204" pitchFamily="50" charset="-128"/>
              </a:rPr>
              <a:t>時間の看取り・ﾀｰﾐﾅﾙ</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ｹｱ</a:t>
            </a:r>
            <a:endParaRPr lang="en-US" altLang="ja-JP" sz="6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○当直体制</a:t>
            </a:r>
            <a:r>
              <a:rPr lang="ja-JP" altLang="en-US" sz="1050" dirty="0">
                <a:solidFill>
                  <a:prstClr val="black"/>
                </a:solidFill>
                <a:latin typeface="ＭＳ Ｐゴシック"/>
                <a:cs typeface="メイリオ" panose="020B0604030504040204" pitchFamily="50" charset="-128"/>
              </a:rPr>
              <a:t>（夜間・休日の</a:t>
            </a:r>
            <a:endParaRPr lang="en-US" altLang="ja-JP" sz="1050" dirty="0">
              <a:solidFill>
                <a:prstClr val="black"/>
              </a:solidFill>
              <a:latin typeface="ＭＳ Ｐゴシック"/>
              <a:cs typeface="メイリオ" panose="020B0604030504040204" pitchFamily="50" charset="-128"/>
            </a:endParaRPr>
          </a:p>
          <a:p>
            <a:r>
              <a:rPr lang="ja-JP" altLang="en-US" sz="1050" dirty="0">
                <a:solidFill>
                  <a:prstClr val="black"/>
                </a:solidFill>
                <a:latin typeface="ＭＳ Ｐゴシック"/>
                <a:cs typeface="メイリオ" panose="020B0604030504040204" pitchFamily="50" charset="-128"/>
              </a:rPr>
              <a:t>　対応）又はｵﾝｺｰﾙ体制</a:t>
            </a:r>
            <a:endParaRPr lang="en-US" altLang="ja-JP" sz="1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●高い介護ﾆｰｽﾞに対応</a:t>
            </a:r>
            <a:endParaRPr lang="en-US" altLang="ja-JP" sz="1100" dirty="0">
              <a:solidFill>
                <a:prstClr val="black"/>
              </a:solidFill>
              <a:latin typeface="ＭＳ Ｐゴシック"/>
              <a:cs typeface="メイリオ" panose="020B0604030504040204" pitchFamily="50" charset="-128"/>
            </a:endParaRPr>
          </a:p>
        </p:txBody>
      </p:sp>
      <p:sp>
        <p:nvSpPr>
          <p:cNvPr id="120" name="テキスト ボックス 119"/>
          <p:cNvSpPr txBox="1"/>
          <p:nvPr/>
        </p:nvSpPr>
        <p:spPr>
          <a:xfrm>
            <a:off x="5732193" y="1285741"/>
            <a:ext cx="4109530" cy="430887"/>
          </a:xfrm>
          <a:prstGeom prst="rect">
            <a:avLst/>
          </a:prstGeom>
          <a:noFill/>
        </p:spPr>
        <p:txBody>
          <a:bodyPr wrap="square" rtlCol="0">
            <a:spAutoFit/>
          </a:bodyPr>
          <a:lstStyle>
            <a:defPPr>
              <a:defRPr lang="ja-JP"/>
            </a:defPPr>
            <a:lvl1pPr>
              <a:defRPr sz="1400">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1100" dirty="0">
                <a:solidFill>
                  <a:prstClr val="black"/>
                </a:solidFill>
              </a:rPr>
              <a:t>● 医療機能の集約化等により、</a:t>
            </a:r>
            <a:r>
              <a:rPr lang="en-US" altLang="ja-JP" sz="1100" dirty="0">
                <a:solidFill>
                  <a:prstClr val="black"/>
                </a:solidFill>
              </a:rPr>
              <a:t>20</a:t>
            </a:r>
            <a:r>
              <a:rPr lang="ja-JP" altLang="en-US" sz="1100" dirty="0">
                <a:solidFill>
                  <a:prstClr val="black"/>
                </a:solidFill>
              </a:rPr>
              <a:t>対１病床や診療所に転換。</a:t>
            </a:r>
            <a:endParaRPr lang="en-US" altLang="ja-JP" sz="1100" dirty="0">
              <a:solidFill>
                <a:prstClr val="black"/>
              </a:solidFill>
            </a:endParaRPr>
          </a:p>
          <a:p>
            <a:r>
              <a:rPr lang="ja-JP" altLang="en-US" sz="1100" dirty="0">
                <a:solidFill>
                  <a:prstClr val="black"/>
                </a:solidFill>
              </a:rPr>
              <a:t>● 残りスペースを居住スペースに。</a:t>
            </a:r>
          </a:p>
        </p:txBody>
      </p:sp>
      <p:sp>
        <p:nvSpPr>
          <p:cNvPr id="164" name="角丸四角形 163"/>
          <p:cNvSpPr/>
          <p:nvPr/>
        </p:nvSpPr>
        <p:spPr>
          <a:xfrm>
            <a:off x="1781915" y="2263247"/>
            <a:ext cx="1856262" cy="4301718"/>
          </a:xfrm>
          <a:prstGeom prst="roundRect">
            <a:avLst>
              <a:gd name="adj" fmla="val 3881"/>
            </a:avLst>
          </a:prstGeom>
          <a:noFill/>
          <a:ln w="38100">
            <a:solidFill>
              <a:schemeClr val="accent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テキスト ボックス 27"/>
          <p:cNvSpPr txBox="1"/>
          <p:nvPr/>
        </p:nvSpPr>
        <p:spPr>
          <a:xfrm>
            <a:off x="128501" y="6601964"/>
            <a:ext cx="7608405" cy="253916"/>
          </a:xfrm>
          <a:prstGeom prst="rect">
            <a:avLst/>
          </a:prstGeom>
          <a:noFill/>
        </p:spPr>
        <p:txBody>
          <a:bodyPr wrap="square" rtlCol="0">
            <a:spAutoFit/>
          </a:bodyPr>
          <a:lstStyle/>
          <a:p>
            <a:r>
              <a:rPr lang="en-US" altLang="ja-JP" sz="1050" dirty="0">
                <a:solidFill>
                  <a:prstClr val="black"/>
                </a:solidFill>
                <a:latin typeface="ＭＳ Ｐ明朝" panose="02020600040205080304" pitchFamily="18" charset="-128"/>
                <a:ea typeface="ＭＳ Ｐ明朝" panose="02020600040205080304" pitchFamily="18" charset="-128"/>
              </a:rPr>
              <a:t>※ </a:t>
            </a:r>
            <a:r>
              <a:rPr lang="ja-JP" altLang="en-US" sz="1050" dirty="0">
                <a:solidFill>
                  <a:prstClr val="black"/>
                </a:solidFill>
                <a:latin typeface="ＭＳ Ｐ明朝" panose="02020600040205080304" pitchFamily="18" charset="-128"/>
                <a:ea typeface="ＭＳ Ｐ明朝" panose="02020600040205080304" pitchFamily="18" charset="-128"/>
              </a:rPr>
              <a:t>介護保険施設等への転換を行う場合は、介護保険事業計画の計画値の範囲内となることに留意が必要。</a:t>
            </a:r>
          </a:p>
        </p:txBody>
      </p:sp>
      <p:sp>
        <p:nvSpPr>
          <p:cNvPr id="206" name="テキスト ボックス 205"/>
          <p:cNvSpPr txBox="1"/>
          <p:nvPr/>
        </p:nvSpPr>
        <p:spPr>
          <a:xfrm>
            <a:off x="2034389" y="1161384"/>
            <a:ext cx="3373516" cy="461665"/>
          </a:xfrm>
          <a:prstGeom prst="rect">
            <a:avLst/>
          </a:prstGeom>
          <a:noFill/>
        </p:spPr>
        <p:txBody>
          <a:bodyPr wrap="square" rtlCol="0">
            <a:spAutoFit/>
          </a:bodyPr>
          <a:lstStyle>
            <a:defPPr>
              <a:defRPr lang="ja-JP"/>
            </a:defPPr>
            <a:lvl1pPr>
              <a:defRPr sz="1400">
                <a:latin typeface="メイリオ" panose="020B0604030504040204" pitchFamily="50" charset="-128"/>
                <a:ea typeface="メイリオ" panose="020B0604030504040204" pitchFamily="50" charset="-128"/>
                <a:cs typeface="メイリオ" panose="020B0604030504040204" pitchFamily="50" charset="-128"/>
              </a:defRPr>
            </a:lvl1pPr>
          </a:lstStyle>
          <a:p>
            <a:r>
              <a:rPr lang="ja-JP" altLang="en-US" sz="1200" dirty="0">
                <a:solidFill>
                  <a:prstClr val="black"/>
                </a:solidFill>
              </a:rPr>
              <a:t>患者像に併せて柔軟な人員配置、財源設定等ができるよう、２つのパターンを提示。</a:t>
            </a:r>
          </a:p>
        </p:txBody>
      </p:sp>
      <p:sp>
        <p:nvSpPr>
          <p:cNvPr id="42" name="正方形/長方形 41"/>
          <p:cNvSpPr/>
          <p:nvPr/>
        </p:nvSpPr>
        <p:spPr>
          <a:xfrm>
            <a:off x="3854973" y="4234957"/>
            <a:ext cx="1733490" cy="1478418"/>
          </a:xfrm>
          <a:prstGeom prst="rect">
            <a:avLst/>
          </a:prstGeom>
        </p:spPr>
        <p:txBody>
          <a:bodyPr wrap="square" tIns="46800">
            <a:spAutoFit/>
          </a:bodyPr>
          <a:lstStyle/>
          <a:p>
            <a:r>
              <a:rPr lang="ja-JP" altLang="en-US" sz="1100" dirty="0">
                <a:solidFill>
                  <a:prstClr val="black"/>
                </a:solidFill>
                <a:latin typeface="ＭＳ Ｐゴシック"/>
                <a:cs typeface="メイリオ" panose="020B0604030504040204" pitchFamily="50" charset="-128"/>
              </a:rPr>
              <a:t>○多様なﾆｰｽﾞに対応する</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日常的な医学管理</a:t>
            </a:r>
            <a:endParaRPr lang="en-US" altLang="ja-JP" sz="100" dirty="0">
              <a:solidFill>
                <a:prstClr val="black"/>
              </a:solidFill>
              <a:latin typeface="ＭＳ Ｐゴシック"/>
              <a:cs typeface="メイリオ" panose="020B0604030504040204" pitchFamily="50" charset="-128"/>
            </a:endParaRPr>
          </a:p>
          <a:p>
            <a:endParaRPr lang="en-US" altLang="ja-JP" sz="600" dirty="0">
              <a:solidFill>
                <a:prstClr val="black"/>
              </a:solidFill>
              <a:latin typeface="ＭＳ Ｐゴシック"/>
              <a:cs typeface="メイリオ" panose="020B0604030504040204" pitchFamily="50" charset="-128"/>
            </a:endParaRPr>
          </a:p>
          <a:p>
            <a:endParaRPr lang="en-US" altLang="ja-JP" sz="6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○ｵﾝｺｰﾙ体制による</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看取り・ﾀｰﾐﾅﾙｹｱ</a:t>
            </a:r>
            <a:endParaRPr lang="en-US" altLang="ja-JP" sz="1100" dirty="0">
              <a:solidFill>
                <a:prstClr val="black"/>
              </a:solidFill>
              <a:latin typeface="ＭＳ Ｐゴシック"/>
              <a:cs typeface="メイリオ" panose="020B0604030504040204" pitchFamily="50" charset="-128"/>
            </a:endParaRPr>
          </a:p>
          <a:p>
            <a:endParaRPr lang="en-US" altLang="ja-JP" sz="700" dirty="0">
              <a:solidFill>
                <a:prstClr val="black"/>
              </a:solidFill>
              <a:latin typeface="ＭＳ Ｐゴシック"/>
              <a:cs typeface="メイリオ" panose="020B0604030504040204" pitchFamily="50" charset="-128"/>
            </a:endParaRPr>
          </a:p>
          <a:p>
            <a:endParaRPr lang="en-US" altLang="ja-JP" sz="400" dirty="0">
              <a:solidFill>
                <a:prstClr val="black"/>
              </a:solidFill>
              <a:latin typeface="ＭＳ Ｐゴシック"/>
              <a:cs typeface="メイリオ" panose="020B0604030504040204" pitchFamily="50" charset="-128"/>
            </a:endParaRPr>
          </a:p>
          <a:p>
            <a:endParaRPr lang="en-US" altLang="ja-JP" sz="400" dirty="0">
              <a:solidFill>
                <a:prstClr val="black"/>
              </a:solidFill>
              <a:latin typeface="ＭＳ Ｐゴシック"/>
              <a:cs typeface="メイリオ" panose="020B0604030504040204" pitchFamily="50" charset="-128"/>
            </a:endParaRPr>
          </a:p>
          <a:p>
            <a:endParaRPr lang="en-US" altLang="ja-JP" sz="400" dirty="0">
              <a:solidFill>
                <a:prstClr val="black"/>
              </a:solidFill>
              <a:latin typeface="ＭＳ Ｐゴシック"/>
              <a:cs typeface="メイリオ" panose="020B0604030504040204" pitchFamily="50" charset="-128"/>
            </a:endParaRPr>
          </a:p>
          <a:p>
            <a:endParaRPr lang="en-US" altLang="ja-JP" sz="4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●多様な介護ﾆｰｽﾞに対応</a:t>
            </a:r>
            <a:endParaRPr lang="en-US" altLang="ja-JP" sz="1100" dirty="0">
              <a:solidFill>
                <a:prstClr val="black"/>
              </a:solidFill>
              <a:latin typeface="ＭＳ Ｐゴシック"/>
              <a:cs typeface="メイリオ" panose="020B0604030504040204" pitchFamily="50" charset="-128"/>
            </a:endParaRPr>
          </a:p>
        </p:txBody>
      </p:sp>
      <p:sp>
        <p:nvSpPr>
          <p:cNvPr id="50" name="正方形/長方形 49"/>
          <p:cNvSpPr/>
          <p:nvPr/>
        </p:nvSpPr>
        <p:spPr>
          <a:xfrm>
            <a:off x="1843129" y="2277442"/>
            <a:ext cx="1873775" cy="984885"/>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○医療区分</a:t>
            </a:r>
            <a:r>
              <a:rPr lang="en-US" altLang="ja-JP" sz="1100" dirty="0">
                <a:solidFill>
                  <a:prstClr val="black"/>
                </a:solidFill>
                <a:latin typeface="ＭＳ Ｐゴシック"/>
                <a:cs typeface="メイリオ" panose="020B0604030504040204" pitchFamily="50" charset="-128"/>
              </a:rPr>
              <a:t>Ⅰ</a:t>
            </a:r>
            <a:r>
              <a:rPr lang="ja-JP" altLang="en-US" sz="1100" dirty="0">
                <a:solidFill>
                  <a:prstClr val="black"/>
                </a:solidFill>
                <a:latin typeface="ＭＳ Ｐゴシック"/>
                <a:cs typeface="メイリオ" panose="020B0604030504040204" pitchFamily="50" charset="-128"/>
              </a:rPr>
              <a:t>を中心として、</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長期の医療・介護が必要。</a:t>
            </a:r>
            <a:endParaRPr lang="en-US" altLang="ja-JP" sz="1100" dirty="0">
              <a:solidFill>
                <a:prstClr val="black"/>
              </a:solidFill>
              <a:latin typeface="ＭＳ Ｐゴシック"/>
              <a:cs typeface="メイリオ" panose="020B0604030504040204" pitchFamily="50" charset="-128"/>
            </a:endParaRPr>
          </a:p>
          <a:p>
            <a:endParaRPr lang="en-US" altLang="ja-JP" sz="3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○医療の必要性が比較的</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高く、</a:t>
            </a:r>
            <a:r>
              <a:rPr lang="ja-JP" altLang="en-US" sz="1100" b="1" u="sng" dirty="0">
                <a:solidFill>
                  <a:prstClr val="black"/>
                </a:solidFill>
                <a:latin typeface="ＭＳ Ｐゴシック"/>
                <a:cs typeface="メイリオ" panose="020B0604030504040204" pitchFamily="50" charset="-128"/>
              </a:rPr>
              <a:t>容体が急変するリ</a:t>
            </a:r>
            <a:endParaRPr lang="en-US" altLang="ja-JP" sz="1100" b="1" u="sng"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a:t>
            </a:r>
            <a:r>
              <a:rPr lang="ja-JP" altLang="en-US" sz="1100" b="1" u="sng" dirty="0">
                <a:solidFill>
                  <a:prstClr val="black"/>
                </a:solidFill>
                <a:latin typeface="ＭＳ Ｐゴシック"/>
                <a:cs typeface="メイリオ" panose="020B0604030504040204" pitchFamily="50" charset="-128"/>
              </a:rPr>
              <a:t>スク</a:t>
            </a:r>
            <a:r>
              <a:rPr lang="ja-JP" altLang="en-US" sz="1100" dirty="0">
                <a:solidFill>
                  <a:prstClr val="black"/>
                </a:solidFill>
                <a:latin typeface="ＭＳ Ｐゴシック"/>
                <a:cs typeface="メイリオ" panose="020B0604030504040204" pitchFamily="50" charset="-128"/>
              </a:rPr>
              <a:t>がある者。</a:t>
            </a:r>
            <a:endParaRPr lang="en-US" altLang="ja-JP" sz="1100" dirty="0">
              <a:solidFill>
                <a:prstClr val="black"/>
              </a:solidFill>
              <a:latin typeface="ＭＳ Ｐゴシック"/>
              <a:cs typeface="メイリオ" panose="020B0604030504040204" pitchFamily="50" charset="-128"/>
            </a:endParaRPr>
          </a:p>
        </p:txBody>
      </p:sp>
      <p:sp>
        <p:nvSpPr>
          <p:cNvPr id="52" name="正方形/長方形 51"/>
          <p:cNvSpPr/>
          <p:nvPr/>
        </p:nvSpPr>
        <p:spPr>
          <a:xfrm>
            <a:off x="3731221" y="2299196"/>
            <a:ext cx="1968272" cy="815608"/>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○医療区分</a:t>
            </a:r>
            <a:r>
              <a:rPr lang="en-US" altLang="ja-JP" sz="1100" dirty="0">
                <a:solidFill>
                  <a:prstClr val="black"/>
                </a:solidFill>
                <a:latin typeface="ＭＳ Ｐゴシック"/>
                <a:cs typeface="メイリオ" panose="020B0604030504040204" pitchFamily="50" charset="-128"/>
              </a:rPr>
              <a:t>Ⅰ</a:t>
            </a:r>
            <a:r>
              <a:rPr lang="ja-JP" altLang="en-US" sz="1100" dirty="0">
                <a:solidFill>
                  <a:prstClr val="black"/>
                </a:solidFill>
                <a:latin typeface="ＭＳ Ｐゴシック"/>
                <a:cs typeface="メイリオ" panose="020B0604030504040204" pitchFamily="50" charset="-128"/>
              </a:rPr>
              <a:t>を中心として、　</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長期の医療・介護が必要。</a:t>
            </a:r>
            <a:endParaRPr lang="en-US" altLang="ja-JP" sz="1100" dirty="0">
              <a:solidFill>
                <a:prstClr val="black"/>
              </a:solidFill>
              <a:latin typeface="ＭＳ Ｐゴシック"/>
              <a:cs typeface="メイリオ" panose="020B0604030504040204" pitchFamily="50" charset="-128"/>
            </a:endParaRPr>
          </a:p>
          <a:p>
            <a:endParaRPr lang="en-US" altLang="ja-JP" sz="3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○医療の必要性は多様だが、</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a:t>
            </a:r>
            <a:r>
              <a:rPr lang="ja-JP" altLang="en-US" sz="1100" b="1" u="sng" dirty="0">
                <a:solidFill>
                  <a:prstClr val="black"/>
                </a:solidFill>
                <a:latin typeface="ＭＳ Ｐゴシック"/>
                <a:cs typeface="メイリオ" panose="020B0604030504040204" pitchFamily="50" charset="-128"/>
              </a:rPr>
              <a:t>容体は比較的安定</a:t>
            </a:r>
            <a:r>
              <a:rPr lang="ja-JP" altLang="en-US" sz="1100" dirty="0">
                <a:solidFill>
                  <a:prstClr val="black"/>
                </a:solidFill>
                <a:latin typeface="ＭＳ Ｐゴシック"/>
                <a:cs typeface="メイリオ" panose="020B0604030504040204" pitchFamily="50" charset="-128"/>
              </a:rPr>
              <a:t>した者。</a:t>
            </a:r>
            <a:endParaRPr lang="en-US" altLang="ja-JP" sz="1100" dirty="0">
              <a:solidFill>
                <a:prstClr val="black"/>
              </a:solidFill>
              <a:latin typeface="ＭＳ Ｐゴシック"/>
              <a:cs typeface="メイリオ" panose="020B0604030504040204" pitchFamily="50" charset="-128"/>
            </a:endParaRPr>
          </a:p>
        </p:txBody>
      </p:sp>
      <p:sp>
        <p:nvSpPr>
          <p:cNvPr id="53" name="正方形/長方形 52"/>
          <p:cNvSpPr/>
          <p:nvPr/>
        </p:nvSpPr>
        <p:spPr>
          <a:xfrm>
            <a:off x="5783188" y="2307564"/>
            <a:ext cx="1992626" cy="800219"/>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○医療区分</a:t>
            </a:r>
            <a:r>
              <a:rPr lang="en-US" altLang="ja-JP" sz="1100" dirty="0">
                <a:solidFill>
                  <a:prstClr val="black"/>
                </a:solidFill>
                <a:latin typeface="ＭＳ Ｐゴシック"/>
                <a:cs typeface="メイリオ" panose="020B0604030504040204" pitchFamily="50" charset="-128"/>
              </a:rPr>
              <a:t>Ⅰ</a:t>
            </a:r>
            <a:r>
              <a:rPr lang="ja-JP" altLang="en-US" sz="1100" dirty="0">
                <a:solidFill>
                  <a:prstClr val="black"/>
                </a:solidFill>
                <a:latin typeface="ＭＳ Ｐゴシック"/>
                <a:cs typeface="メイリオ" panose="020B0604030504040204" pitchFamily="50" charset="-128"/>
              </a:rPr>
              <a:t>を中心として、</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長期の医療・介護が必要。</a:t>
            </a:r>
            <a:endParaRPr lang="en-US" altLang="ja-JP" sz="1100" dirty="0">
              <a:solidFill>
                <a:prstClr val="black"/>
              </a:solidFill>
              <a:latin typeface="ＭＳ Ｐゴシック"/>
              <a:cs typeface="メイリオ" panose="020B0604030504040204" pitchFamily="50" charset="-128"/>
            </a:endParaRPr>
          </a:p>
          <a:p>
            <a:endParaRPr lang="en-US" altLang="ja-JP" sz="2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○医療の必要性は多様だが、</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a:t>
            </a:r>
            <a:r>
              <a:rPr lang="ja-JP" altLang="en-US" sz="1100" b="1" u="sng" dirty="0">
                <a:solidFill>
                  <a:prstClr val="black"/>
                </a:solidFill>
                <a:latin typeface="ＭＳ Ｐゴシック"/>
                <a:cs typeface="メイリオ" panose="020B0604030504040204" pitchFamily="50" charset="-128"/>
              </a:rPr>
              <a:t>容体は比較的安定</a:t>
            </a:r>
            <a:r>
              <a:rPr lang="ja-JP" altLang="en-US" sz="1100" dirty="0">
                <a:solidFill>
                  <a:prstClr val="black"/>
                </a:solidFill>
                <a:latin typeface="ＭＳ Ｐゴシック"/>
                <a:cs typeface="メイリオ" panose="020B0604030504040204" pitchFamily="50" charset="-128"/>
              </a:rPr>
              <a:t>した者。</a:t>
            </a:r>
            <a:endParaRPr lang="en-US" altLang="ja-JP" sz="1100" dirty="0">
              <a:solidFill>
                <a:prstClr val="black"/>
              </a:solidFill>
              <a:latin typeface="ＭＳ Ｐゴシック"/>
              <a:cs typeface="メイリオ" panose="020B0604030504040204" pitchFamily="50" charset="-128"/>
            </a:endParaRPr>
          </a:p>
        </p:txBody>
      </p:sp>
      <p:sp>
        <p:nvSpPr>
          <p:cNvPr id="54" name="正方形/長方形 53"/>
          <p:cNvSpPr/>
          <p:nvPr/>
        </p:nvSpPr>
        <p:spPr>
          <a:xfrm>
            <a:off x="5720684" y="4779731"/>
            <a:ext cx="2361318" cy="938719"/>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○多様なﾆｰｽﾞに対応する日常的</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な医学管理</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○併設する病院・診療所からのｵﾝ</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ｺｰﾙ体制による看取り・ﾀｰﾐﾅﾙｹｱ</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多様な介護ﾆｰｽﾞに対応</a:t>
            </a:r>
            <a:endParaRPr lang="en-US" altLang="ja-JP" sz="1100" dirty="0">
              <a:solidFill>
                <a:prstClr val="black"/>
              </a:solidFill>
              <a:latin typeface="ＭＳ Ｐゴシック"/>
              <a:cs typeface="メイリオ" panose="020B0604030504040204" pitchFamily="50" charset="-128"/>
            </a:endParaRPr>
          </a:p>
        </p:txBody>
      </p:sp>
      <p:sp>
        <p:nvSpPr>
          <p:cNvPr id="5" name="大かっこ 4"/>
          <p:cNvSpPr/>
          <p:nvPr/>
        </p:nvSpPr>
        <p:spPr>
          <a:xfrm>
            <a:off x="1972449" y="1172032"/>
            <a:ext cx="3364830" cy="360375"/>
          </a:xfrm>
          <a:prstGeom prst="bracketPair">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7" name="大かっこ 36"/>
          <p:cNvSpPr/>
          <p:nvPr/>
        </p:nvSpPr>
        <p:spPr>
          <a:xfrm>
            <a:off x="5781370" y="1277050"/>
            <a:ext cx="3902621" cy="369515"/>
          </a:xfrm>
          <a:prstGeom prst="bracketPair">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8" name="テキスト ボックス 37"/>
          <p:cNvSpPr txBox="1"/>
          <p:nvPr/>
        </p:nvSpPr>
        <p:spPr>
          <a:xfrm>
            <a:off x="6958624" y="3929969"/>
            <a:ext cx="1162767" cy="369332"/>
          </a:xfrm>
          <a:prstGeom prst="rect">
            <a:avLst/>
          </a:prstGeom>
          <a:noFill/>
        </p:spPr>
        <p:txBody>
          <a:bodyPr wrap="square" rtlCol="0">
            <a:spAutoFit/>
          </a:bodyPr>
          <a:lstStyle/>
          <a:p>
            <a:r>
              <a:rPr lang="ja-JP" altLang="en-US"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・診療所</a:t>
            </a:r>
            <a:endParaRPr lang="en-US" altLang="ja-JP"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ja-JP" altLang="en-US"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（有床又は無床）</a:t>
            </a:r>
          </a:p>
        </p:txBody>
      </p:sp>
      <p:sp>
        <p:nvSpPr>
          <p:cNvPr id="56" name="テキスト ボックス 55"/>
          <p:cNvSpPr txBox="1"/>
          <p:nvPr/>
        </p:nvSpPr>
        <p:spPr>
          <a:xfrm>
            <a:off x="6942669" y="3622120"/>
            <a:ext cx="1100217" cy="369332"/>
          </a:xfrm>
          <a:prstGeom prst="rect">
            <a:avLst/>
          </a:prstGeom>
          <a:noFill/>
        </p:spPr>
        <p:txBody>
          <a:bodyPr wrap="square" rtlCol="0">
            <a:spAutoFit/>
          </a:bodyPr>
          <a:lstStyle/>
          <a:p>
            <a:r>
              <a:rPr lang="ja-JP" altLang="en-US"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・医療療養病床</a:t>
            </a:r>
            <a:endParaRPr lang="en-US" altLang="ja-JP"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a:p>
            <a:r>
              <a:rPr lang="ja-JP" altLang="en-US"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　（</a:t>
            </a:r>
            <a:r>
              <a:rPr lang="en-US" altLang="ja-JP"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20</a:t>
            </a:r>
            <a:r>
              <a:rPr lang="ja-JP" altLang="en-US" sz="900" dirty="0">
                <a:solidFill>
                  <a:srgbClr val="00B0F0"/>
                </a:solidFill>
                <a:latin typeface="HGP創英角ﾎﾟｯﾌﾟ体" panose="040B0A00000000000000" pitchFamily="50" charset="-128"/>
                <a:ea typeface="HGP創英角ﾎﾟｯﾌﾟ体" panose="040B0A00000000000000" pitchFamily="50" charset="-128"/>
                <a:cs typeface="メイリオ" panose="020B0604030504040204" pitchFamily="50" charset="-128"/>
              </a:rPr>
              <a:t>対１）</a:t>
            </a:r>
          </a:p>
        </p:txBody>
      </p:sp>
      <p:sp>
        <p:nvSpPr>
          <p:cNvPr id="57" name="テキスト ボックス 56"/>
          <p:cNvSpPr txBox="1"/>
          <p:nvPr/>
        </p:nvSpPr>
        <p:spPr>
          <a:xfrm>
            <a:off x="6966485" y="3197346"/>
            <a:ext cx="1012982" cy="253916"/>
          </a:xfrm>
          <a:prstGeom prst="rect">
            <a:avLst/>
          </a:prstGeom>
          <a:noFill/>
        </p:spPr>
        <p:txBody>
          <a:bodyPr wrap="square" rtlCol="0">
            <a:spAutoFit/>
          </a:bodyPr>
          <a:lstStyle/>
          <a:p>
            <a:r>
              <a:rPr lang="ja-JP" altLang="en-US" sz="1050" u="sng" dirty="0">
                <a:solidFill>
                  <a:srgbClr val="7030A0"/>
                </a:solidFill>
                <a:effectLst>
                  <a:outerShdw blurRad="38100" dist="38100" dir="2700000" algn="tl">
                    <a:srgbClr val="000000">
                      <a:alpha val="43137"/>
                    </a:srgbClr>
                  </a:outerShdw>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居住スペース</a:t>
            </a:r>
            <a:endParaRPr lang="ja-JP" altLang="en-US" sz="900" u="sng" dirty="0">
              <a:solidFill>
                <a:srgbClr val="7030A0"/>
              </a:solidFill>
              <a:effectLst>
                <a:outerShdw blurRad="38100" dist="38100" dir="2700000" algn="tl">
                  <a:srgbClr val="000000">
                    <a:alpha val="43137"/>
                  </a:srgbClr>
                </a:outerShdw>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58" name="テキスト ボックス 57"/>
          <p:cNvSpPr txBox="1"/>
          <p:nvPr/>
        </p:nvSpPr>
        <p:spPr>
          <a:xfrm>
            <a:off x="7132930" y="3456279"/>
            <a:ext cx="784162" cy="230832"/>
          </a:xfrm>
          <a:prstGeom prst="rect">
            <a:avLst/>
          </a:prstGeom>
          <a:noFill/>
        </p:spPr>
        <p:txBody>
          <a:bodyPr wrap="square" rtlCol="0">
            <a:spAutoFit/>
          </a:bodyPr>
          <a:lstStyle/>
          <a:p>
            <a:r>
              <a:rPr lang="ja-JP" altLang="en-US" sz="900" b="1" dirty="0">
                <a:solidFill>
                  <a:srgbClr val="1F497D">
                    <a:lumMod val="50000"/>
                  </a:srgbClr>
                </a:solidFill>
                <a:latin typeface="メイリオ" panose="020B0604030504040204" pitchFamily="50" charset="-128"/>
                <a:ea typeface="メイリオ" panose="020B0604030504040204" pitchFamily="50" charset="-128"/>
                <a:cs typeface="メイリオ" panose="020B0604030504040204" pitchFamily="50" charset="-128"/>
              </a:rPr>
              <a:t>訪問診療</a:t>
            </a:r>
          </a:p>
        </p:txBody>
      </p:sp>
      <p:cxnSp>
        <p:nvCxnSpPr>
          <p:cNvPr id="59" name="直線矢印コネクタ 58"/>
          <p:cNvCxnSpPr/>
          <p:nvPr/>
        </p:nvCxnSpPr>
        <p:spPr>
          <a:xfrm flipV="1">
            <a:off x="7118024" y="3410268"/>
            <a:ext cx="0" cy="261734"/>
          </a:xfrm>
          <a:prstGeom prst="straightConnector1">
            <a:avLst/>
          </a:prstGeom>
          <a:ln w="31750">
            <a:solidFill>
              <a:schemeClr val="tx2">
                <a:lumMod val="50000"/>
              </a:schemeClr>
            </a:solidFill>
            <a:headEnd w="sm" len="sm"/>
            <a:tailEnd type="arrow" w="sm" len="sm"/>
          </a:ln>
        </p:spPr>
        <p:style>
          <a:lnRef idx="1">
            <a:schemeClr val="accent1"/>
          </a:lnRef>
          <a:fillRef idx="0">
            <a:schemeClr val="accent1"/>
          </a:fillRef>
          <a:effectRef idx="0">
            <a:schemeClr val="accent1"/>
          </a:effectRef>
          <a:fontRef idx="minor">
            <a:schemeClr val="tx1"/>
          </a:fontRef>
        </p:style>
      </p:cxnSp>
      <p:sp>
        <p:nvSpPr>
          <p:cNvPr id="60" name="角丸四角形 59"/>
          <p:cNvSpPr/>
          <p:nvPr/>
        </p:nvSpPr>
        <p:spPr>
          <a:xfrm>
            <a:off x="82054" y="2277317"/>
            <a:ext cx="1609300" cy="3463148"/>
          </a:xfrm>
          <a:prstGeom prst="roundRect">
            <a:avLst>
              <a:gd name="adj" fmla="val 3881"/>
            </a:avLst>
          </a:prstGeom>
          <a:noFill/>
          <a:ln w="381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1" name="角丸四角形 60"/>
          <p:cNvSpPr/>
          <p:nvPr/>
        </p:nvSpPr>
        <p:spPr>
          <a:xfrm>
            <a:off x="143187" y="740499"/>
            <a:ext cx="1563105" cy="934844"/>
          </a:xfrm>
          <a:prstGeom prst="roundRect">
            <a:avLst>
              <a:gd name="adj" fmla="val 9557"/>
            </a:avLst>
          </a:prstGeom>
          <a:solidFill>
            <a:schemeClr val="accent5">
              <a:lumMod val="20000"/>
              <a:lumOff val="80000"/>
              <a:alpha val="6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2" name="テキスト ボックス 61"/>
          <p:cNvSpPr txBox="1"/>
          <p:nvPr/>
        </p:nvSpPr>
        <p:spPr>
          <a:xfrm>
            <a:off x="182893" y="825923"/>
            <a:ext cx="1483697" cy="800219"/>
          </a:xfrm>
          <a:prstGeom prst="rect">
            <a:avLst/>
          </a:prstGeom>
          <a:noFill/>
        </p:spPr>
        <p:txBody>
          <a:bodyPr wrap="square" rtlCol="0">
            <a:spAutoFit/>
          </a:bodyPr>
          <a:lstStyle/>
          <a:p>
            <a:pPr algn="ctr"/>
            <a:r>
              <a:rPr lang="ja-JP" altLang="en-US" sz="16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医療機関</a:t>
            </a:r>
            <a:r>
              <a:rPr lang="ja-JP" altLang="en-US" sz="8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8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en-US" altLang="ja-JP"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医療療養病床</a:t>
            </a:r>
            <a:endParaRPr lang="en-US" altLang="ja-JP"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en-US" altLang="ja-JP"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a:t>
            </a:r>
            <a:r>
              <a:rPr lang="en-US" altLang="ja-JP"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endParaRPr lang="ja-JP" altLang="en-US" sz="15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84" name="直線矢印コネクタ 83"/>
          <p:cNvCxnSpPr/>
          <p:nvPr/>
        </p:nvCxnSpPr>
        <p:spPr>
          <a:xfrm>
            <a:off x="920552" y="1678053"/>
            <a:ext cx="0" cy="58519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6" name="角丸四角形 85"/>
          <p:cNvSpPr/>
          <p:nvPr/>
        </p:nvSpPr>
        <p:spPr>
          <a:xfrm>
            <a:off x="7986618" y="2277406"/>
            <a:ext cx="1840538" cy="3463071"/>
          </a:xfrm>
          <a:prstGeom prst="roundRect">
            <a:avLst>
              <a:gd name="adj" fmla="val 3881"/>
            </a:avLst>
          </a:prstGeom>
          <a:noFill/>
          <a:ln w="38100">
            <a:solidFill>
              <a:srgbClr val="FF99F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1" name="正方形/長方形 90"/>
          <p:cNvSpPr/>
          <p:nvPr/>
        </p:nvSpPr>
        <p:spPr>
          <a:xfrm>
            <a:off x="7944076" y="2299196"/>
            <a:ext cx="1974408" cy="815608"/>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○医療区分</a:t>
            </a:r>
            <a:r>
              <a:rPr lang="en-US" altLang="ja-JP" sz="1100" dirty="0">
                <a:solidFill>
                  <a:prstClr val="black"/>
                </a:solidFill>
                <a:latin typeface="ＭＳ Ｐゴシック"/>
                <a:cs typeface="メイリオ" panose="020B0604030504040204" pitchFamily="50" charset="-128"/>
              </a:rPr>
              <a:t>Ⅰ</a:t>
            </a:r>
            <a:r>
              <a:rPr lang="ja-JP" altLang="en-US" sz="1100" dirty="0">
                <a:solidFill>
                  <a:prstClr val="black"/>
                </a:solidFill>
                <a:latin typeface="ＭＳ Ｐゴシック"/>
                <a:cs typeface="メイリオ" panose="020B0604030504040204" pitchFamily="50" charset="-128"/>
              </a:rPr>
              <a:t>を中心として、</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長期の医療・介護が必要。</a:t>
            </a:r>
            <a:endParaRPr lang="en-US" altLang="ja-JP" sz="1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r>
              <a:rPr lang="ja-JP" altLang="en-US" sz="200" dirty="0">
                <a:solidFill>
                  <a:prstClr val="black"/>
                </a:solidFill>
                <a:latin typeface="ＭＳ Ｐゴシック"/>
                <a:cs typeface="メイリオ" panose="020B0604030504040204" pitchFamily="50" charset="-128"/>
              </a:rPr>
              <a:t>　</a:t>
            </a:r>
            <a:endParaRPr lang="en-US" altLang="ja-JP" sz="2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○医療の必要性は多様だが、</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容体は比較的安定した者。</a:t>
            </a:r>
            <a:endParaRPr lang="en-US" altLang="ja-JP" sz="1100" dirty="0">
              <a:solidFill>
                <a:prstClr val="black"/>
              </a:solidFill>
              <a:latin typeface="ＭＳ Ｐゴシック"/>
              <a:cs typeface="メイリオ" panose="020B0604030504040204" pitchFamily="50" charset="-128"/>
            </a:endParaRPr>
          </a:p>
        </p:txBody>
      </p:sp>
      <p:sp>
        <p:nvSpPr>
          <p:cNvPr id="92" name="正方形/長方形 91"/>
          <p:cNvSpPr/>
          <p:nvPr/>
        </p:nvSpPr>
        <p:spPr>
          <a:xfrm>
            <a:off x="8034935" y="4769254"/>
            <a:ext cx="1770637" cy="877163"/>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a:t>
            </a:r>
            <a:r>
              <a:rPr lang="ja-JP" altLang="en-US" sz="1100" spc="60" dirty="0">
                <a:solidFill>
                  <a:prstClr val="black"/>
                </a:solidFill>
                <a:latin typeface="ＭＳ Ｐゴシック"/>
                <a:cs typeface="メイリオ" panose="020B0604030504040204" pitchFamily="50" charset="-128"/>
              </a:rPr>
              <a:t>医療は外部の病院・</a:t>
            </a:r>
            <a:endParaRPr lang="en-US" altLang="ja-JP" sz="1100" spc="6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診療所から提供</a:t>
            </a:r>
            <a:endParaRPr lang="en-US" altLang="ja-JP" sz="1100" dirty="0">
              <a:solidFill>
                <a:prstClr val="black"/>
              </a:solidFill>
              <a:latin typeface="ＭＳ Ｐゴシック"/>
              <a:cs typeface="メイリオ" panose="020B0604030504040204" pitchFamily="50" charset="-128"/>
            </a:endParaRPr>
          </a:p>
          <a:p>
            <a:endParaRPr lang="en-US" altLang="ja-JP" sz="900" dirty="0">
              <a:solidFill>
                <a:prstClr val="black"/>
              </a:solidFill>
              <a:latin typeface="ＭＳ Ｐゴシック"/>
              <a:cs typeface="メイリオ" panose="020B0604030504040204" pitchFamily="50" charset="-128"/>
            </a:endParaRPr>
          </a:p>
          <a:p>
            <a:endParaRPr lang="en-US" altLang="ja-JP" sz="9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●多様な介護ﾆｰｽﾞに対応</a:t>
            </a:r>
            <a:endParaRPr lang="en-US" altLang="ja-JP" sz="1100" dirty="0">
              <a:solidFill>
                <a:prstClr val="black"/>
              </a:solidFill>
              <a:latin typeface="ＭＳ Ｐゴシック"/>
              <a:cs typeface="メイリオ" panose="020B0604030504040204" pitchFamily="50" charset="-128"/>
            </a:endParaRPr>
          </a:p>
        </p:txBody>
      </p:sp>
      <p:grpSp>
        <p:nvGrpSpPr>
          <p:cNvPr id="27" name="グループ化 26"/>
          <p:cNvGrpSpPr/>
          <p:nvPr/>
        </p:nvGrpSpPr>
        <p:grpSpPr>
          <a:xfrm>
            <a:off x="8300964" y="3124383"/>
            <a:ext cx="1268510" cy="1068569"/>
            <a:chOff x="8220493" y="3783645"/>
            <a:chExt cx="1250436" cy="1359538"/>
          </a:xfrm>
        </p:grpSpPr>
        <p:grpSp>
          <p:nvGrpSpPr>
            <p:cNvPr id="3" name="グループ化 2"/>
            <p:cNvGrpSpPr/>
            <p:nvPr/>
          </p:nvGrpSpPr>
          <p:grpSpPr>
            <a:xfrm>
              <a:off x="8220493" y="3783645"/>
              <a:ext cx="1250436" cy="1359538"/>
              <a:chOff x="10060473" y="3636618"/>
              <a:chExt cx="2184359" cy="1597021"/>
            </a:xfrm>
          </p:grpSpPr>
          <p:grpSp>
            <p:nvGrpSpPr>
              <p:cNvPr id="140" name="グループ化 139"/>
              <p:cNvGrpSpPr/>
              <p:nvPr/>
            </p:nvGrpSpPr>
            <p:grpSpPr>
              <a:xfrm>
                <a:off x="10060473" y="3636618"/>
                <a:ext cx="2184359" cy="1597021"/>
                <a:chOff x="2578400" y="3494972"/>
                <a:chExt cx="2184359" cy="1597021"/>
              </a:xfrm>
            </p:grpSpPr>
            <p:pic>
              <p:nvPicPr>
                <p:cNvPr id="141" name="Picture 3"/>
                <p:cNvPicPr>
                  <a:picLocks noChangeAspect="1" noChangeArrowheads="1"/>
                </p:cNvPicPr>
                <p:nvPr/>
              </p:nvPicPr>
              <p:blipFill>
                <a:blip r:embed="rId10" cstate="print">
                  <a:extLst>
                    <a:ext uri="{BEBA8EAE-BF5A-486C-A8C5-ECC9F3942E4B}">
                      <a14:imgProps xmlns:a14="http://schemas.microsoft.com/office/drawing/2010/main">
                        <a14:imgLayer r:embed="rId11">
                          <a14:imgEffect>
                            <a14:colorTemperature colorTemp="7200"/>
                          </a14:imgEffect>
                        </a14:imgLayer>
                      </a14:imgProps>
                    </a:ext>
                    <a:ext uri="{28A0092B-C50C-407E-A947-70E740481C1C}">
                      <a14:useLocalDpi xmlns:a14="http://schemas.microsoft.com/office/drawing/2010/main" val="0"/>
                    </a:ext>
                  </a:extLst>
                </a:blip>
                <a:srcRect/>
                <a:stretch>
                  <a:fillRect/>
                </a:stretch>
              </p:blipFill>
              <p:spPr bwMode="auto">
                <a:xfrm>
                  <a:off x="2578400" y="3494972"/>
                  <a:ext cx="2184359" cy="15970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2" name="Picture 3"/>
                <p:cNvPicPr>
                  <a:picLocks noChangeAspect="1" noChangeArrowheads="1"/>
                </p:cNvPicPr>
                <p:nvPr/>
              </p:nvPicPr>
              <p:blipFill rotWithShape="1">
                <a:blip cstate="print">
                  <a:extLst>
                    <a:ext uri="{BEBA8EAE-BF5A-486C-A8C5-ECC9F3942E4B}">
                      <a14:imgProps xmlns:a14="http://schemas.microsoft.com/office/drawing/2010/main">
                        <a14:imgLayer r:embed="rId12">
                          <a14:imgEffect>
                            <a14:colorTemperature colorTemp="7200"/>
                          </a14:imgEffect>
                        </a14:imgLayer>
                      </a14:imgProps>
                    </a:ext>
                    <a:ext uri="{28A0092B-C50C-407E-A947-70E740481C1C}">
                      <a14:useLocalDpi xmlns:a14="http://schemas.microsoft.com/office/drawing/2010/main" val="0"/>
                    </a:ext>
                  </a:extLst>
                </a:blip>
                <a:srcRect/>
                <a:stretch/>
              </p:blipFill>
              <p:spPr bwMode="auto">
                <a:xfrm>
                  <a:off x="3099453" y="4462899"/>
                  <a:ext cx="1486161" cy="386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46" name="図 145" descr="health_0047.wmf"/>
              <p:cNvPicPr>
                <a:picLocks noChangeAspect="1"/>
              </p:cNvPicPr>
              <p:nvPr/>
            </p:nvPicPr>
            <p:blipFill>
              <a:blip r:embed="rId6" cstate="print"/>
              <a:stretch>
                <a:fillRect/>
              </a:stretch>
            </p:blipFill>
            <p:spPr>
              <a:xfrm>
                <a:off x="11648789" y="3778264"/>
                <a:ext cx="314311" cy="304858"/>
              </a:xfrm>
              <a:prstGeom prst="rect">
                <a:avLst/>
              </a:prstGeom>
            </p:spPr>
          </p:pic>
          <p:pic>
            <p:nvPicPr>
              <p:cNvPr id="150" name="図 149" descr="health_0047.wmf"/>
              <p:cNvPicPr>
                <a:picLocks noChangeAspect="1"/>
              </p:cNvPicPr>
              <p:nvPr/>
            </p:nvPicPr>
            <p:blipFill>
              <a:blip r:embed="rId6" cstate="print"/>
              <a:stretch>
                <a:fillRect/>
              </a:stretch>
            </p:blipFill>
            <p:spPr>
              <a:xfrm>
                <a:off x="11674051" y="4226225"/>
                <a:ext cx="314311" cy="304858"/>
              </a:xfrm>
              <a:prstGeom prst="rect">
                <a:avLst/>
              </a:prstGeom>
            </p:spPr>
          </p:pic>
          <p:pic>
            <p:nvPicPr>
              <p:cNvPr id="154" name="図 153" descr="health_0047.wmf"/>
              <p:cNvPicPr>
                <a:picLocks noChangeAspect="1"/>
              </p:cNvPicPr>
              <p:nvPr/>
            </p:nvPicPr>
            <p:blipFill>
              <a:blip r:embed="rId6" cstate="print"/>
              <a:stretch>
                <a:fillRect/>
              </a:stretch>
            </p:blipFill>
            <p:spPr>
              <a:xfrm>
                <a:off x="11671310" y="4650741"/>
                <a:ext cx="314311" cy="304858"/>
              </a:xfrm>
              <a:prstGeom prst="rect">
                <a:avLst/>
              </a:prstGeom>
            </p:spPr>
          </p:pic>
          <p:pic>
            <p:nvPicPr>
              <p:cNvPr id="155" name="図 15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686416" y="4651577"/>
                <a:ext cx="122367" cy="329095"/>
              </a:xfrm>
              <a:prstGeom prst="rect">
                <a:avLst/>
              </a:prstGeom>
            </p:spPr>
          </p:pic>
        </p:grpSp>
        <p:pic>
          <p:nvPicPr>
            <p:cNvPr id="178"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590626" y="3918998"/>
              <a:ext cx="255680" cy="217049"/>
            </a:xfrm>
            <a:prstGeom prst="rect">
              <a:avLst/>
            </a:prstGeom>
            <a:noFill/>
            <a:extLst>
              <a:ext uri="{909E8E84-426E-40DD-AFC4-6F175D3DCCD1}">
                <a14:hiddenFill xmlns:a14="http://schemas.microsoft.com/office/drawing/2010/main">
                  <a:solidFill>
                    <a:srgbClr val="FFFFFF"/>
                  </a:solidFill>
                </a14:hiddenFill>
              </a:ext>
            </a:extLst>
          </p:spPr>
        </p:pic>
        <p:pic>
          <p:nvPicPr>
            <p:cNvPr id="179"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837363" y="3925465"/>
              <a:ext cx="255680" cy="217049"/>
            </a:xfrm>
            <a:prstGeom prst="rect">
              <a:avLst/>
            </a:prstGeom>
            <a:noFill/>
            <a:extLst>
              <a:ext uri="{909E8E84-426E-40DD-AFC4-6F175D3DCCD1}">
                <a14:hiddenFill xmlns:a14="http://schemas.microsoft.com/office/drawing/2010/main">
                  <a:solidFill>
                    <a:srgbClr val="FFFFFF"/>
                  </a:solidFill>
                </a14:hiddenFill>
              </a:ext>
            </a:extLst>
          </p:spPr>
        </p:pic>
        <p:pic>
          <p:nvPicPr>
            <p:cNvPr id="180"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605760" y="4319762"/>
              <a:ext cx="225169" cy="191149"/>
            </a:xfrm>
            <a:prstGeom prst="rect">
              <a:avLst/>
            </a:prstGeom>
            <a:noFill/>
            <a:extLst>
              <a:ext uri="{909E8E84-426E-40DD-AFC4-6F175D3DCCD1}">
                <a14:hiddenFill xmlns:a14="http://schemas.microsoft.com/office/drawing/2010/main">
                  <a:solidFill>
                    <a:srgbClr val="FFFFFF"/>
                  </a:solidFill>
                </a14:hiddenFill>
              </a:ext>
            </a:extLst>
          </p:spPr>
        </p:pic>
        <p:pic>
          <p:nvPicPr>
            <p:cNvPr id="181"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877570" y="4329376"/>
              <a:ext cx="225169" cy="191149"/>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696216" y="4674132"/>
              <a:ext cx="227240" cy="192907"/>
            </a:xfrm>
            <a:prstGeom prst="rect">
              <a:avLst/>
            </a:prstGeom>
            <a:noFill/>
            <a:extLst>
              <a:ext uri="{909E8E84-426E-40DD-AFC4-6F175D3DCCD1}">
                <a14:hiddenFill xmlns:a14="http://schemas.microsoft.com/office/drawing/2010/main">
                  <a:solidFill>
                    <a:srgbClr val="FFFFFF"/>
                  </a:solidFill>
                </a14:hiddenFill>
              </a:ext>
            </a:extLst>
          </p:spPr>
        </p:pic>
        <p:pic>
          <p:nvPicPr>
            <p:cNvPr id="183"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919177" y="4665679"/>
              <a:ext cx="227240" cy="192907"/>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84" name="直線コネクタ 183"/>
          <p:cNvCxnSpPr/>
          <p:nvPr/>
        </p:nvCxnSpPr>
        <p:spPr>
          <a:xfrm>
            <a:off x="7117450" y="1891877"/>
            <a:ext cx="1652175" cy="292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コネクタ 184"/>
          <p:cNvCxnSpPr/>
          <p:nvPr/>
        </p:nvCxnSpPr>
        <p:spPr>
          <a:xfrm>
            <a:off x="7964991" y="1719274"/>
            <a:ext cx="0" cy="16611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直線矢印コネクタ 185"/>
          <p:cNvCxnSpPr/>
          <p:nvPr/>
        </p:nvCxnSpPr>
        <p:spPr>
          <a:xfrm>
            <a:off x="7130494" y="1891873"/>
            <a:ext cx="0" cy="3758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7" name="直線矢印コネクタ 186"/>
          <p:cNvCxnSpPr/>
          <p:nvPr/>
        </p:nvCxnSpPr>
        <p:spPr>
          <a:xfrm>
            <a:off x="8769605" y="1891873"/>
            <a:ext cx="0" cy="3758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8" name="正方形/長方形 187"/>
          <p:cNvSpPr/>
          <p:nvPr/>
        </p:nvSpPr>
        <p:spPr>
          <a:xfrm>
            <a:off x="8834148" y="1698206"/>
            <a:ext cx="1145469" cy="600164"/>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現行の</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特定施設入居者生活介護</a:t>
            </a:r>
            <a:endParaRPr lang="en-US" altLang="ja-JP" sz="1100" dirty="0">
              <a:solidFill>
                <a:prstClr val="black"/>
              </a:solidFill>
              <a:latin typeface="ＭＳ Ｐゴシック"/>
              <a:cs typeface="メイリオ" panose="020B0604030504040204" pitchFamily="50" charset="-128"/>
            </a:endParaRPr>
          </a:p>
        </p:txBody>
      </p:sp>
      <p:sp>
        <p:nvSpPr>
          <p:cNvPr id="189" name="正方形/長方形 188"/>
          <p:cNvSpPr/>
          <p:nvPr/>
        </p:nvSpPr>
        <p:spPr>
          <a:xfrm>
            <a:off x="6372261" y="1832376"/>
            <a:ext cx="813023" cy="430887"/>
          </a:xfrm>
          <a:prstGeom prst="rect">
            <a:avLst/>
          </a:prstGeom>
        </p:spPr>
        <p:txBody>
          <a:bodyPr wrap="square">
            <a:spAutoFit/>
          </a:bodyPr>
          <a:lstStyle/>
          <a:p>
            <a:r>
              <a:rPr lang="ja-JP" altLang="en-US" sz="1100" dirty="0">
                <a:solidFill>
                  <a:prstClr val="black"/>
                </a:solidFill>
                <a:latin typeface="ＭＳ Ｐゴシック"/>
                <a:cs typeface="メイリオ" panose="020B0604030504040204" pitchFamily="50" charset="-128"/>
              </a:rPr>
              <a:t>医療機関</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に併設</a:t>
            </a:r>
            <a:endParaRPr lang="en-US" altLang="ja-JP" sz="1100" dirty="0">
              <a:solidFill>
                <a:prstClr val="black"/>
              </a:solidFill>
              <a:latin typeface="ＭＳ Ｐゴシック"/>
              <a:cs typeface="メイリオ" panose="020B0604030504040204" pitchFamily="50" charset="-128"/>
            </a:endParaRPr>
          </a:p>
        </p:txBody>
      </p:sp>
      <p:sp>
        <p:nvSpPr>
          <p:cNvPr id="167" name="角丸四角形 166"/>
          <p:cNvSpPr/>
          <p:nvPr/>
        </p:nvSpPr>
        <p:spPr>
          <a:xfrm>
            <a:off x="5663917" y="2267753"/>
            <a:ext cx="2231465" cy="3472714"/>
          </a:xfrm>
          <a:prstGeom prst="roundRect">
            <a:avLst>
              <a:gd name="adj" fmla="val 3881"/>
            </a:avLst>
          </a:prstGeom>
          <a:noFill/>
          <a:ln w="38100">
            <a:solidFill>
              <a:srgbClr val="FF99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a:off x="8055743" y="4391056"/>
            <a:ext cx="1008112" cy="276999"/>
          </a:xfrm>
          <a:prstGeom prst="rect">
            <a:avLst/>
          </a:prstGeom>
          <a:noFill/>
        </p:spPr>
        <p:txBody>
          <a:bodyPr wrap="square" rtlCol="0">
            <a:spAutoFit/>
          </a:bodyPr>
          <a:lstStyle/>
          <a:p>
            <a:r>
              <a:rPr lang="ja-JP" altLang="en-US" sz="1200" b="1" dirty="0">
                <a:solidFill>
                  <a:prstClr val="black"/>
                </a:solidFill>
              </a:rPr>
              <a:t>診療所等</a:t>
            </a:r>
          </a:p>
        </p:txBody>
      </p:sp>
      <p:sp>
        <p:nvSpPr>
          <p:cNvPr id="9" name="テキスト ボックス 8"/>
          <p:cNvSpPr txBox="1"/>
          <p:nvPr/>
        </p:nvSpPr>
        <p:spPr>
          <a:xfrm>
            <a:off x="8451641" y="4103486"/>
            <a:ext cx="367257" cy="369332"/>
          </a:xfrm>
          <a:prstGeom prst="rect">
            <a:avLst/>
          </a:prstGeom>
          <a:noFill/>
        </p:spPr>
        <p:txBody>
          <a:bodyPr wrap="square" rtlCol="0">
            <a:spAutoFit/>
          </a:bodyPr>
          <a:lstStyle/>
          <a:p>
            <a:r>
              <a:rPr lang="ja-JP" altLang="en-US" b="1" dirty="0">
                <a:solidFill>
                  <a:prstClr val="black"/>
                </a:solidFill>
              </a:rPr>
              <a:t>＋</a:t>
            </a:r>
          </a:p>
        </p:txBody>
      </p:sp>
      <p:grpSp>
        <p:nvGrpSpPr>
          <p:cNvPr id="2" name="グループ化 1"/>
          <p:cNvGrpSpPr/>
          <p:nvPr/>
        </p:nvGrpSpPr>
        <p:grpSpPr>
          <a:xfrm>
            <a:off x="5732800" y="3103387"/>
            <a:ext cx="1265831" cy="1214761"/>
            <a:chOff x="135421" y="4772316"/>
            <a:chExt cx="1703159" cy="1771327"/>
          </a:xfrm>
        </p:grpSpPr>
        <p:pic>
          <p:nvPicPr>
            <p:cNvPr id="118" name="Picture 2"/>
            <p:cNvPicPr>
              <a:picLocks noChangeAspect="1" noChangeArrowheads="1"/>
            </p:cNvPicPr>
            <p:nvPr/>
          </p:nvPicPr>
          <p:blipFill>
            <a:blip r:embed="rId13" cstate="print">
              <a:extLst>
                <a:ext uri="{BEBA8EAE-BF5A-486C-A8C5-ECC9F3942E4B}">
                  <a14:imgProps xmlns:a14="http://schemas.microsoft.com/office/drawing/2010/main">
                    <a14:imgLayer r:embed="rId14">
                      <a14:imgEffect>
                        <a14:colorTemperature colorTemp="7200"/>
                      </a14:imgEffect>
                    </a14:imgLayer>
                  </a14:imgProps>
                </a:ext>
                <a:ext uri="{28A0092B-C50C-407E-A947-70E740481C1C}">
                  <a14:useLocalDpi xmlns:a14="http://schemas.microsoft.com/office/drawing/2010/main" val="0"/>
                </a:ext>
              </a:extLst>
            </a:blip>
            <a:srcRect/>
            <a:stretch>
              <a:fillRect/>
            </a:stretch>
          </p:blipFill>
          <p:spPr bwMode="auto">
            <a:xfrm>
              <a:off x="135421" y="4772316"/>
              <a:ext cx="1703158" cy="1771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1" name="図 12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83589" y="6016863"/>
              <a:ext cx="96446" cy="276684"/>
            </a:xfrm>
            <a:prstGeom prst="rect">
              <a:avLst/>
            </a:prstGeom>
          </p:spPr>
        </p:pic>
        <p:pic>
          <p:nvPicPr>
            <p:cNvPr id="122"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23474" y="5686829"/>
              <a:ext cx="242804" cy="202180"/>
            </a:xfrm>
            <a:prstGeom prst="rect">
              <a:avLst/>
            </a:prstGeom>
            <a:noFill/>
            <a:extLst>
              <a:ext uri="{909E8E84-426E-40DD-AFC4-6F175D3DCCD1}">
                <a14:hiddenFill xmlns:a14="http://schemas.microsoft.com/office/drawing/2010/main">
                  <a:solidFill>
                    <a:srgbClr val="FFFFFF"/>
                  </a:solidFill>
                </a14:hiddenFill>
              </a:ext>
            </a:extLst>
          </p:spPr>
        </p:pic>
        <p:pic>
          <p:nvPicPr>
            <p:cNvPr id="123"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44502" y="5686829"/>
              <a:ext cx="242804" cy="202180"/>
            </a:xfrm>
            <a:prstGeom prst="rect">
              <a:avLst/>
            </a:prstGeom>
            <a:noFill/>
            <a:extLst>
              <a:ext uri="{909E8E84-426E-40DD-AFC4-6F175D3DCCD1}">
                <a14:hiddenFill xmlns:a14="http://schemas.microsoft.com/office/drawing/2010/main">
                  <a:solidFill>
                    <a:srgbClr val="FFFFFF"/>
                  </a:solidFill>
                </a14:hiddenFill>
              </a:ext>
            </a:extLst>
          </p:spPr>
        </p:pic>
        <p:pic>
          <p:nvPicPr>
            <p:cNvPr id="124"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29310" y="6069958"/>
              <a:ext cx="242804" cy="202180"/>
            </a:xfrm>
            <a:prstGeom prst="rect">
              <a:avLst/>
            </a:prstGeom>
            <a:noFill/>
            <a:extLst>
              <a:ext uri="{909E8E84-426E-40DD-AFC4-6F175D3DCCD1}">
                <a14:hiddenFill xmlns:a14="http://schemas.microsoft.com/office/drawing/2010/main">
                  <a:solidFill>
                    <a:srgbClr val="FFFFFF"/>
                  </a:solidFill>
                </a14:hiddenFill>
              </a:ext>
            </a:extLst>
          </p:spPr>
        </p:pic>
        <p:pic>
          <p:nvPicPr>
            <p:cNvPr id="125"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75758" y="6069958"/>
              <a:ext cx="242804" cy="202180"/>
            </a:xfrm>
            <a:prstGeom prst="rect">
              <a:avLst/>
            </a:prstGeom>
            <a:noFill/>
            <a:extLst>
              <a:ext uri="{909E8E84-426E-40DD-AFC4-6F175D3DCCD1}">
                <a14:hiddenFill xmlns:a14="http://schemas.microsoft.com/office/drawing/2010/main">
                  <a:solidFill>
                    <a:srgbClr val="FFFFFF"/>
                  </a:solidFill>
                </a14:hiddenFill>
              </a:ext>
            </a:extLst>
          </p:spPr>
        </p:pic>
        <p:pic>
          <p:nvPicPr>
            <p:cNvPr id="126" name="図 125"/>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72429" y="6002116"/>
              <a:ext cx="96186" cy="296275"/>
            </a:xfrm>
            <a:prstGeom prst="rect">
              <a:avLst/>
            </a:prstGeom>
          </p:spPr>
        </p:pic>
        <p:pic>
          <p:nvPicPr>
            <p:cNvPr id="127" name="図 12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30939" y="6007020"/>
              <a:ext cx="96186" cy="296275"/>
            </a:xfrm>
            <a:prstGeom prst="rect">
              <a:avLst/>
            </a:prstGeom>
          </p:spPr>
        </p:pic>
        <p:pic>
          <p:nvPicPr>
            <p:cNvPr id="128" name="図 127"/>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70487" y="5623857"/>
              <a:ext cx="96186" cy="296275"/>
            </a:xfrm>
            <a:prstGeom prst="rect">
              <a:avLst/>
            </a:prstGeom>
          </p:spPr>
        </p:pic>
        <p:pic>
          <p:nvPicPr>
            <p:cNvPr id="129" name="図 128"/>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27199" y="5622567"/>
              <a:ext cx="96186" cy="296275"/>
            </a:xfrm>
            <a:prstGeom prst="rect">
              <a:avLst/>
            </a:prstGeom>
          </p:spPr>
        </p:pic>
        <p:sp>
          <p:nvSpPr>
            <p:cNvPr id="130" name="角丸四角形 129"/>
            <p:cNvSpPr/>
            <p:nvPr/>
          </p:nvSpPr>
          <p:spPr>
            <a:xfrm>
              <a:off x="605293" y="5584811"/>
              <a:ext cx="1233287" cy="748988"/>
            </a:xfrm>
            <a:prstGeom prst="roundRect">
              <a:avLst/>
            </a:pr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1" name="角丸四角形 130"/>
            <p:cNvSpPr/>
            <p:nvPr/>
          </p:nvSpPr>
          <p:spPr>
            <a:xfrm>
              <a:off x="598954" y="5192373"/>
              <a:ext cx="1239626" cy="349408"/>
            </a:xfrm>
            <a:prstGeom prst="round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132"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07421" y="5248696"/>
              <a:ext cx="262910" cy="218922"/>
            </a:xfrm>
            <a:prstGeom prst="rect">
              <a:avLst/>
            </a:prstGeom>
            <a:noFill/>
            <a:extLst>
              <a:ext uri="{909E8E84-426E-40DD-AFC4-6F175D3DCCD1}">
                <a14:hiddenFill xmlns:a14="http://schemas.microsoft.com/office/drawing/2010/main">
                  <a:solidFill>
                    <a:srgbClr val="FFFFFF"/>
                  </a:solidFill>
                </a14:hiddenFill>
              </a:ext>
            </a:extLst>
          </p:spPr>
        </p:pic>
        <p:pic>
          <p:nvPicPr>
            <p:cNvPr id="133"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28448" y="5248695"/>
              <a:ext cx="262910" cy="218922"/>
            </a:xfrm>
            <a:prstGeom prst="rect">
              <a:avLst/>
            </a:prstGeom>
            <a:noFill/>
            <a:extLst>
              <a:ext uri="{909E8E84-426E-40DD-AFC4-6F175D3DCCD1}">
                <a14:hiddenFill xmlns:a14="http://schemas.microsoft.com/office/drawing/2010/main">
                  <a:solidFill>
                    <a:srgbClr val="FFFFFF"/>
                  </a:solidFill>
                </a14:hiddenFill>
              </a:ext>
            </a:extLst>
          </p:spPr>
        </p:pic>
        <p:pic>
          <p:nvPicPr>
            <p:cNvPr id="134" name="図 133" descr="health_0047.wmf"/>
            <p:cNvPicPr>
              <a:picLocks noChangeAspect="1"/>
            </p:cNvPicPr>
            <p:nvPr/>
          </p:nvPicPr>
          <p:blipFill>
            <a:blip r:embed="rId6" cstate="print"/>
            <a:stretch>
              <a:fillRect/>
            </a:stretch>
          </p:blipFill>
          <p:spPr>
            <a:xfrm>
              <a:off x="1315882" y="5239384"/>
              <a:ext cx="297404" cy="274455"/>
            </a:xfrm>
            <a:prstGeom prst="rect">
              <a:avLst/>
            </a:prstGeom>
          </p:spPr>
        </p:pic>
        <p:pic>
          <p:nvPicPr>
            <p:cNvPr id="135" name="図 134"/>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83589" y="5643448"/>
              <a:ext cx="96446" cy="276684"/>
            </a:xfrm>
            <a:prstGeom prst="rect">
              <a:avLst/>
            </a:prstGeom>
          </p:spPr>
        </p:pic>
      </p:grpSp>
      <p:sp>
        <p:nvSpPr>
          <p:cNvPr id="4" name="テキスト ボックス 3"/>
          <p:cNvSpPr txBox="1"/>
          <p:nvPr/>
        </p:nvSpPr>
        <p:spPr>
          <a:xfrm>
            <a:off x="1759856" y="1974575"/>
            <a:ext cx="1011404" cy="276999"/>
          </a:xfrm>
          <a:prstGeom prst="rect">
            <a:avLst/>
          </a:prstGeom>
          <a:noFill/>
        </p:spPr>
        <p:txBody>
          <a:bodyPr wrap="square" rtlCol="0">
            <a:spAutoFit/>
          </a:bodyPr>
          <a:lstStyle/>
          <a:p>
            <a:r>
              <a:rPr lang="ja-JP" altLang="en-US"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新（案</a:t>
            </a:r>
            <a:r>
              <a:rPr lang="en-US" altLang="ja-JP"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1-1</a:t>
            </a:r>
            <a:r>
              <a:rPr lang="ja-JP" altLang="en-US"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a:t>
            </a:r>
          </a:p>
        </p:txBody>
      </p:sp>
      <p:sp>
        <p:nvSpPr>
          <p:cNvPr id="137" name="テキスト ボックス 136"/>
          <p:cNvSpPr txBox="1"/>
          <p:nvPr/>
        </p:nvSpPr>
        <p:spPr>
          <a:xfrm>
            <a:off x="3700732" y="1962492"/>
            <a:ext cx="972332" cy="276999"/>
          </a:xfrm>
          <a:prstGeom prst="rect">
            <a:avLst/>
          </a:prstGeom>
          <a:noFill/>
        </p:spPr>
        <p:txBody>
          <a:bodyPr wrap="square" rtlCol="0">
            <a:spAutoFit/>
          </a:bodyPr>
          <a:lstStyle/>
          <a:p>
            <a:r>
              <a:rPr lang="ja-JP" altLang="en-US"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新（案</a:t>
            </a:r>
            <a:r>
              <a:rPr lang="en-US" altLang="ja-JP"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1-2</a:t>
            </a:r>
            <a:r>
              <a:rPr lang="ja-JP" altLang="en-US"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a:t>
            </a:r>
          </a:p>
        </p:txBody>
      </p:sp>
      <p:sp>
        <p:nvSpPr>
          <p:cNvPr id="138" name="テキスト ボックス 137"/>
          <p:cNvSpPr txBox="1"/>
          <p:nvPr/>
        </p:nvSpPr>
        <p:spPr>
          <a:xfrm>
            <a:off x="5642202" y="1977660"/>
            <a:ext cx="784866" cy="276999"/>
          </a:xfrm>
          <a:prstGeom prst="rect">
            <a:avLst/>
          </a:prstGeom>
          <a:noFill/>
        </p:spPr>
        <p:txBody>
          <a:bodyPr wrap="square" rtlCol="0">
            <a:spAutoFit/>
          </a:bodyPr>
          <a:lstStyle/>
          <a:p>
            <a:r>
              <a:rPr lang="ja-JP" altLang="en-US" sz="1200" dirty="0">
                <a:solidFill>
                  <a:srgbClr val="C0504D">
                    <a:lumMod val="50000"/>
                  </a:srgbClr>
                </a:solidFill>
                <a:latin typeface="HGP創英角ﾎﾟｯﾌﾟ体" panose="040B0A00000000000000" pitchFamily="50" charset="-128"/>
                <a:ea typeface="HGP創英角ﾎﾟｯﾌﾟ体" panose="040B0A00000000000000" pitchFamily="50" charset="-128"/>
              </a:rPr>
              <a:t>新（案２）</a:t>
            </a:r>
          </a:p>
        </p:txBody>
      </p:sp>
      <p:cxnSp>
        <p:nvCxnSpPr>
          <p:cNvPr id="7" name="直線コネクタ 6"/>
          <p:cNvCxnSpPr/>
          <p:nvPr/>
        </p:nvCxnSpPr>
        <p:spPr>
          <a:xfrm flipV="1">
            <a:off x="2004509" y="5716585"/>
            <a:ext cx="1409079" cy="1871"/>
          </a:xfrm>
          <a:prstGeom prst="line">
            <a:avLst/>
          </a:prstGeom>
          <a:ln w="34925">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227" name="直線コネクタ 226"/>
          <p:cNvCxnSpPr/>
          <p:nvPr/>
        </p:nvCxnSpPr>
        <p:spPr>
          <a:xfrm flipV="1">
            <a:off x="3920019" y="5694898"/>
            <a:ext cx="1514133" cy="23543"/>
          </a:xfrm>
          <a:prstGeom prst="line">
            <a:avLst/>
          </a:prstGeom>
          <a:ln w="34925">
            <a:solidFill>
              <a:srgbClr val="FF99FF"/>
            </a:solidFill>
            <a:prstDash val="sysDash"/>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1787011" y="5740464"/>
            <a:ext cx="1305805" cy="553998"/>
          </a:xfrm>
          <a:prstGeom prst="rect">
            <a:avLst/>
          </a:prstGeom>
          <a:noFill/>
        </p:spPr>
        <p:txBody>
          <a:bodyPr wrap="square" rtlCol="0">
            <a:spAutoFit/>
          </a:bodyPr>
          <a:lstStyle/>
          <a:p>
            <a:r>
              <a:rPr lang="en-US" altLang="ja-JP" sz="1000" dirty="0">
                <a:solidFill>
                  <a:prstClr val="black"/>
                </a:solidFill>
                <a:latin typeface="ＭＳ Ｐゴシック"/>
              </a:rPr>
              <a:t>▶</a:t>
            </a:r>
            <a:r>
              <a:rPr lang="ja-JP" altLang="en-US" sz="1000" dirty="0">
                <a:solidFill>
                  <a:prstClr val="black"/>
                </a:solidFill>
              </a:rPr>
              <a:t>実際に想定される医療機関との</a:t>
            </a:r>
            <a:endParaRPr lang="en-US" altLang="ja-JP" sz="1000" dirty="0">
              <a:solidFill>
                <a:prstClr val="black"/>
              </a:solidFill>
            </a:endParaRPr>
          </a:p>
          <a:p>
            <a:r>
              <a:rPr lang="ja-JP" altLang="en-US" sz="1000" dirty="0">
                <a:solidFill>
                  <a:prstClr val="black"/>
                </a:solidFill>
              </a:rPr>
              <a:t>組み合わせ例</a:t>
            </a:r>
          </a:p>
        </p:txBody>
      </p:sp>
      <p:grpSp>
        <p:nvGrpSpPr>
          <p:cNvPr id="230" name="グループ化 229"/>
          <p:cNvGrpSpPr/>
          <p:nvPr/>
        </p:nvGrpSpPr>
        <p:grpSpPr>
          <a:xfrm>
            <a:off x="236588" y="3032656"/>
            <a:ext cx="1302491" cy="1317590"/>
            <a:chOff x="231547" y="3394979"/>
            <a:chExt cx="1611402" cy="1697023"/>
          </a:xfrm>
        </p:grpSpPr>
        <p:pic>
          <p:nvPicPr>
            <p:cNvPr id="231" name="Picture 2"/>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231547" y="3394979"/>
              <a:ext cx="1611402" cy="1697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2"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63352" y="3861145"/>
              <a:ext cx="255680" cy="217049"/>
            </a:xfrm>
            <a:prstGeom prst="rect">
              <a:avLst/>
            </a:prstGeom>
            <a:noFill/>
            <a:extLst>
              <a:ext uri="{909E8E84-426E-40DD-AFC4-6F175D3DCCD1}">
                <a14:hiddenFill xmlns:a14="http://schemas.microsoft.com/office/drawing/2010/main">
                  <a:solidFill>
                    <a:srgbClr val="FFFFFF"/>
                  </a:solidFill>
                </a14:hiddenFill>
              </a:ext>
            </a:extLst>
          </p:spPr>
        </p:pic>
        <p:pic>
          <p:nvPicPr>
            <p:cNvPr id="233"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78698" y="3855371"/>
              <a:ext cx="255680" cy="217049"/>
            </a:xfrm>
            <a:prstGeom prst="rect">
              <a:avLst/>
            </a:prstGeom>
            <a:noFill/>
            <a:extLst>
              <a:ext uri="{909E8E84-426E-40DD-AFC4-6F175D3DCCD1}">
                <a14:hiddenFill xmlns:a14="http://schemas.microsoft.com/office/drawing/2010/main">
                  <a:solidFill>
                    <a:srgbClr val="FFFFFF"/>
                  </a:solidFill>
                </a14:hiddenFill>
              </a:ext>
            </a:extLst>
          </p:spPr>
        </p:pic>
        <p:pic>
          <p:nvPicPr>
            <p:cNvPr id="234" name="図 233"/>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85839" y="3830417"/>
              <a:ext cx="80746" cy="253561"/>
            </a:xfrm>
            <a:prstGeom prst="rect">
              <a:avLst/>
            </a:prstGeom>
          </p:spPr>
        </p:pic>
        <p:pic>
          <p:nvPicPr>
            <p:cNvPr id="235"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42046" y="4266607"/>
              <a:ext cx="225169" cy="191149"/>
            </a:xfrm>
            <a:prstGeom prst="rect">
              <a:avLst/>
            </a:prstGeom>
            <a:noFill/>
            <a:extLst>
              <a:ext uri="{909E8E84-426E-40DD-AFC4-6F175D3DCCD1}">
                <a14:hiddenFill xmlns:a14="http://schemas.microsoft.com/office/drawing/2010/main">
                  <a:solidFill>
                    <a:srgbClr val="FFFFFF"/>
                  </a:solidFill>
                </a14:hiddenFill>
              </a:ext>
            </a:extLst>
          </p:spPr>
        </p:pic>
        <p:pic>
          <p:nvPicPr>
            <p:cNvPr id="236"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57392" y="4260833"/>
              <a:ext cx="225169" cy="191149"/>
            </a:xfrm>
            <a:prstGeom prst="rect">
              <a:avLst/>
            </a:prstGeom>
            <a:noFill/>
            <a:extLst>
              <a:ext uri="{909E8E84-426E-40DD-AFC4-6F175D3DCCD1}">
                <a14:hiddenFill xmlns:a14="http://schemas.microsoft.com/office/drawing/2010/main">
                  <a:solidFill>
                    <a:srgbClr val="FFFFFF"/>
                  </a:solidFill>
                </a14:hiddenFill>
              </a:ext>
            </a:extLst>
          </p:spPr>
        </p:pic>
        <p:pic>
          <p:nvPicPr>
            <p:cNvPr id="237"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76913" y="4640551"/>
              <a:ext cx="227240" cy="192907"/>
            </a:xfrm>
            <a:prstGeom prst="rect">
              <a:avLst/>
            </a:prstGeom>
            <a:noFill/>
            <a:extLst>
              <a:ext uri="{909E8E84-426E-40DD-AFC4-6F175D3DCCD1}">
                <a14:hiddenFill xmlns:a14="http://schemas.microsoft.com/office/drawing/2010/main">
                  <a:solidFill>
                    <a:srgbClr val="FFFFFF"/>
                  </a:solidFill>
                </a14:hiddenFill>
              </a:ext>
            </a:extLst>
          </p:spPr>
        </p:pic>
        <p:pic>
          <p:nvPicPr>
            <p:cNvPr id="238" name="Picture 5" descr="C:\Users\IMLGJ\AppData\Local\Microsoft\Windows\Temporary Internet Files\Content.IE5\YO97QDGR\MC900290925[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99874" y="4632098"/>
              <a:ext cx="227240" cy="192907"/>
            </a:xfrm>
            <a:prstGeom prst="rect">
              <a:avLst/>
            </a:prstGeom>
            <a:noFill/>
            <a:extLst>
              <a:ext uri="{909E8E84-426E-40DD-AFC4-6F175D3DCCD1}">
                <a14:hiddenFill xmlns:a14="http://schemas.microsoft.com/office/drawing/2010/main">
                  <a:solidFill>
                    <a:srgbClr val="FFFFFF"/>
                  </a:solidFill>
                </a14:hiddenFill>
              </a:ext>
            </a:extLst>
          </p:spPr>
        </p:pic>
        <p:pic>
          <p:nvPicPr>
            <p:cNvPr id="239" name="図 238"/>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92576" y="4598112"/>
              <a:ext cx="89060" cy="260474"/>
            </a:xfrm>
            <a:prstGeom prst="rect">
              <a:avLst/>
            </a:prstGeom>
          </p:spPr>
        </p:pic>
        <p:pic>
          <p:nvPicPr>
            <p:cNvPr id="240" name="図 239"/>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034668" y="3839143"/>
              <a:ext cx="80746" cy="253561"/>
            </a:xfrm>
            <a:prstGeom prst="rect">
              <a:avLst/>
            </a:prstGeom>
          </p:spPr>
        </p:pic>
        <p:pic>
          <p:nvPicPr>
            <p:cNvPr id="241" name="図 240"/>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95116" y="4218465"/>
              <a:ext cx="80746" cy="253561"/>
            </a:xfrm>
            <a:prstGeom prst="rect">
              <a:avLst/>
            </a:prstGeom>
          </p:spPr>
        </p:pic>
        <p:pic>
          <p:nvPicPr>
            <p:cNvPr id="242" name="図 24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050830" y="4218465"/>
              <a:ext cx="80746" cy="253561"/>
            </a:xfrm>
            <a:prstGeom prst="rect">
              <a:avLst/>
            </a:prstGeom>
          </p:spPr>
        </p:pic>
        <p:pic>
          <p:nvPicPr>
            <p:cNvPr id="243" name="図 242"/>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034668" y="4594079"/>
              <a:ext cx="80746" cy="253561"/>
            </a:xfrm>
            <a:prstGeom prst="rect">
              <a:avLst/>
            </a:prstGeom>
          </p:spPr>
        </p:pic>
        <p:pic>
          <p:nvPicPr>
            <p:cNvPr id="244" name="図 243"/>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81915" y="3833658"/>
              <a:ext cx="89060" cy="260474"/>
            </a:xfrm>
            <a:prstGeom prst="rect">
              <a:avLst/>
            </a:prstGeom>
          </p:spPr>
        </p:pic>
        <p:pic>
          <p:nvPicPr>
            <p:cNvPr id="245" name="図 244"/>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81915" y="4226170"/>
              <a:ext cx="89060" cy="260474"/>
            </a:xfrm>
            <a:prstGeom prst="rect">
              <a:avLst/>
            </a:prstGeom>
          </p:spPr>
        </p:pic>
        <p:pic>
          <p:nvPicPr>
            <p:cNvPr id="246" name="図 245"/>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95116" y="4594079"/>
              <a:ext cx="80746" cy="253561"/>
            </a:xfrm>
            <a:prstGeom prst="rect">
              <a:avLst/>
            </a:prstGeom>
          </p:spPr>
        </p:pic>
      </p:grpSp>
      <p:sp>
        <p:nvSpPr>
          <p:cNvPr id="83" name="正方形/長方形 82"/>
          <p:cNvSpPr/>
          <p:nvPr/>
        </p:nvSpPr>
        <p:spPr>
          <a:xfrm>
            <a:off x="117306" y="4248742"/>
            <a:ext cx="1775959" cy="1470724"/>
          </a:xfrm>
          <a:prstGeom prst="rect">
            <a:avLst/>
          </a:prstGeom>
        </p:spPr>
        <p:txBody>
          <a:bodyPr wrap="square" tIns="46800">
            <a:spAutoFit/>
          </a:bodyPr>
          <a:lstStyle/>
          <a:p>
            <a:r>
              <a:rPr lang="ja-JP" altLang="en-US" sz="1100" dirty="0">
                <a:solidFill>
                  <a:prstClr val="black"/>
                </a:solidFill>
                <a:latin typeface="ＭＳ Ｐゴシック"/>
                <a:cs typeface="メイリオ" panose="020B0604030504040204" pitchFamily="50" charset="-128"/>
              </a:rPr>
              <a:t>○人工呼吸器や中心</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静脈栄養などの医療</a:t>
            </a:r>
            <a:endParaRPr lang="en-US" altLang="ja-JP" sz="1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endParaRPr lang="en-US" altLang="ja-JP" sz="10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a:t>
            </a:r>
            <a:r>
              <a:rPr lang="en-US" altLang="ja-JP" sz="1100" dirty="0">
                <a:solidFill>
                  <a:prstClr val="black"/>
                </a:solidFill>
                <a:latin typeface="ＭＳ Ｐゴシック"/>
                <a:cs typeface="メイリオ" panose="020B0604030504040204" pitchFamily="50" charset="-128"/>
              </a:rPr>
              <a:t>24</a:t>
            </a:r>
            <a:r>
              <a:rPr lang="ja-JP" altLang="en-US" sz="1100" dirty="0">
                <a:solidFill>
                  <a:prstClr val="black"/>
                </a:solidFill>
                <a:latin typeface="ＭＳ Ｐゴシック"/>
                <a:cs typeface="メイリオ" panose="020B0604030504040204" pitchFamily="50" charset="-128"/>
              </a:rPr>
              <a:t>時間の看取り・ﾀｰﾐ</a:t>
            </a:r>
            <a:endParaRPr lang="en-US" altLang="ja-JP" sz="1100" dirty="0">
              <a:solidFill>
                <a:prstClr val="black"/>
              </a:solidFill>
              <a:latin typeface="ＭＳ Ｐゴシック"/>
              <a:cs typeface="メイリオ" panose="020B0604030504040204" pitchFamily="50" charset="-128"/>
            </a:endParaRPr>
          </a:p>
          <a:p>
            <a:r>
              <a:rPr lang="en-US" altLang="ja-JP" sz="1100" dirty="0">
                <a:solidFill>
                  <a:prstClr val="black"/>
                </a:solidFill>
                <a:latin typeface="ＭＳ Ｐゴシック"/>
                <a:cs typeface="メイリオ" panose="020B0604030504040204" pitchFamily="50" charset="-128"/>
              </a:rPr>
              <a:t>  </a:t>
            </a:r>
            <a:r>
              <a:rPr lang="ja-JP" altLang="en-US" sz="1100" dirty="0">
                <a:solidFill>
                  <a:prstClr val="black"/>
                </a:solidFill>
                <a:latin typeface="ＭＳ Ｐゴシック"/>
                <a:cs typeface="メイリオ" panose="020B0604030504040204" pitchFamily="50" charset="-128"/>
              </a:rPr>
              <a:t>ﾅﾙｹｱ</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○当直体制</a:t>
            </a:r>
            <a:r>
              <a:rPr lang="ja-JP" altLang="en-US" sz="1050" dirty="0">
                <a:solidFill>
                  <a:prstClr val="black"/>
                </a:solidFill>
                <a:latin typeface="ＭＳ Ｐゴシック"/>
                <a:cs typeface="メイリオ" panose="020B0604030504040204" pitchFamily="50" charset="-128"/>
              </a:rPr>
              <a:t>（夜間・休日</a:t>
            </a:r>
            <a:endParaRPr lang="en-US" altLang="ja-JP" sz="1050" dirty="0">
              <a:solidFill>
                <a:prstClr val="black"/>
              </a:solidFill>
              <a:latin typeface="ＭＳ Ｐゴシック"/>
              <a:cs typeface="メイリオ" panose="020B0604030504040204" pitchFamily="50" charset="-128"/>
            </a:endParaRPr>
          </a:p>
          <a:p>
            <a:r>
              <a:rPr lang="ja-JP" altLang="en-US" sz="1050" dirty="0">
                <a:solidFill>
                  <a:prstClr val="black"/>
                </a:solidFill>
                <a:latin typeface="ＭＳ Ｐゴシック"/>
                <a:cs typeface="メイリオ" panose="020B0604030504040204" pitchFamily="50" charset="-128"/>
              </a:rPr>
              <a:t>　の対応）</a:t>
            </a:r>
            <a:endParaRPr lang="en-US" altLang="ja-JP" sz="1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endParaRPr lang="en-US" altLang="ja-JP" sz="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●介護ﾆｰｽﾞは問わない</a:t>
            </a:r>
            <a:endParaRPr lang="en-US" altLang="ja-JP" sz="1100" dirty="0">
              <a:solidFill>
                <a:prstClr val="black"/>
              </a:solidFill>
              <a:latin typeface="ＭＳ Ｐゴシック"/>
              <a:cs typeface="メイリオ" panose="020B0604030504040204" pitchFamily="50" charset="-128"/>
            </a:endParaRPr>
          </a:p>
        </p:txBody>
      </p:sp>
      <p:sp>
        <p:nvSpPr>
          <p:cNvPr id="157" name="角丸四角形 156"/>
          <p:cNvSpPr/>
          <p:nvPr/>
        </p:nvSpPr>
        <p:spPr>
          <a:xfrm>
            <a:off x="2857086" y="6029826"/>
            <a:ext cx="669127" cy="174619"/>
          </a:xfrm>
          <a:prstGeom prst="roundRect">
            <a:avLst/>
          </a:prstGeom>
          <a:noFill/>
          <a:ln w="381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rgbClr val="92D050"/>
                </a:solidFill>
              </a:rPr>
              <a:t>施設</a:t>
            </a:r>
          </a:p>
        </p:txBody>
      </p:sp>
      <p:sp>
        <p:nvSpPr>
          <p:cNvPr id="158" name="角丸四角形 157"/>
          <p:cNvSpPr/>
          <p:nvPr/>
        </p:nvSpPr>
        <p:spPr>
          <a:xfrm>
            <a:off x="4819110" y="6012077"/>
            <a:ext cx="675425" cy="171554"/>
          </a:xfrm>
          <a:prstGeom prst="roundRect">
            <a:avLst/>
          </a:prstGeom>
          <a:noFill/>
          <a:ln w="381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solidFill>
                  <a:srgbClr val="92D050"/>
                </a:solidFill>
              </a:rPr>
              <a:t>施設</a:t>
            </a:r>
          </a:p>
        </p:txBody>
      </p:sp>
      <p:sp>
        <p:nvSpPr>
          <p:cNvPr id="159" name="テキスト ボックス 158"/>
          <p:cNvSpPr txBox="1"/>
          <p:nvPr/>
        </p:nvSpPr>
        <p:spPr>
          <a:xfrm>
            <a:off x="3726221" y="5740464"/>
            <a:ext cx="1305805" cy="553998"/>
          </a:xfrm>
          <a:prstGeom prst="rect">
            <a:avLst/>
          </a:prstGeom>
          <a:noFill/>
        </p:spPr>
        <p:txBody>
          <a:bodyPr wrap="square" rtlCol="0">
            <a:spAutoFit/>
          </a:bodyPr>
          <a:lstStyle/>
          <a:p>
            <a:r>
              <a:rPr lang="en-US" altLang="ja-JP" sz="1000" dirty="0">
                <a:solidFill>
                  <a:prstClr val="black"/>
                </a:solidFill>
                <a:latin typeface="ＭＳ Ｐゴシック"/>
              </a:rPr>
              <a:t>▶</a:t>
            </a:r>
            <a:r>
              <a:rPr lang="ja-JP" altLang="en-US" sz="1000" dirty="0">
                <a:solidFill>
                  <a:prstClr val="black"/>
                </a:solidFill>
              </a:rPr>
              <a:t>実際に想定される医療機関との</a:t>
            </a:r>
            <a:endParaRPr lang="en-US" altLang="ja-JP" sz="1000" dirty="0">
              <a:solidFill>
                <a:prstClr val="black"/>
              </a:solidFill>
            </a:endParaRPr>
          </a:p>
          <a:p>
            <a:r>
              <a:rPr lang="ja-JP" altLang="en-US" sz="1000" dirty="0">
                <a:solidFill>
                  <a:prstClr val="black"/>
                </a:solidFill>
              </a:rPr>
              <a:t>組み合わせ例</a:t>
            </a:r>
          </a:p>
        </p:txBody>
      </p:sp>
      <p:sp>
        <p:nvSpPr>
          <p:cNvPr id="161" name="角丸四角形 160"/>
          <p:cNvSpPr/>
          <p:nvPr/>
        </p:nvSpPr>
        <p:spPr>
          <a:xfrm>
            <a:off x="4822069" y="6243835"/>
            <a:ext cx="680063" cy="200808"/>
          </a:xfrm>
          <a:prstGeom prst="roundRect">
            <a:avLst/>
          </a:pr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a:solidFill>
                  <a:srgbClr val="00B0F0"/>
                </a:solidFill>
              </a:rPr>
              <a:t>医療機関</a:t>
            </a:r>
          </a:p>
        </p:txBody>
      </p:sp>
      <p:sp>
        <p:nvSpPr>
          <p:cNvPr id="162" name="角丸四角形 161"/>
          <p:cNvSpPr/>
          <p:nvPr/>
        </p:nvSpPr>
        <p:spPr>
          <a:xfrm>
            <a:off x="2869304" y="6273873"/>
            <a:ext cx="672790" cy="194643"/>
          </a:xfrm>
          <a:prstGeom prst="roundRect">
            <a:avLst/>
          </a:pr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a:solidFill>
                  <a:srgbClr val="00B0F0"/>
                </a:solidFill>
              </a:rPr>
              <a:t>医療機関</a:t>
            </a:r>
          </a:p>
        </p:txBody>
      </p:sp>
      <p:sp>
        <p:nvSpPr>
          <p:cNvPr id="63" name="正方形/長方形 62"/>
          <p:cNvSpPr/>
          <p:nvPr/>
        </p:nvSpPr>
        <p:spPr>
          <a:xfrm>
            <a:off x="169599" y="2291502"/>
            <a:ext cx="1563105" cy="830997"/>
          </a:xfrm>
          <a:prstGeom prst="rect">
            <a:avLst/>
          </a:prstGeom>
        </p:spPr>
        <p:txBody>
          <a:bodyPr wrap="square" lIns="36000" rIns="36000">
            <a:spAutoFit/>
          </a:bodyPr>
          <a:lstStyle/>
          <a:p>
            <a:r>
              <a:rPr lang="ja-JP" altLang="en-US" sz="1100" dirty="0">
                <a:solidFill>
                  <a:prstClr val="black"/>
                </a:solidFill>
                <a:latin typeface="ＭＳ Ｐゴシック"/>
                <a:cs typeface="メイリオ" panose="020B0604030504040204" pitchFamily="50" charset="-128"/>
              </a:rPr>
              <a:t>○医療区分</a:t>
            </a:r>
            <a:r>
              <a:rPr lang="en-US" altLang="ja-JP" sz="1100" dirty="0" err="1">
                <a:solidFill>
                  <a:prstClr val="black"/>
                </a:solidFill>
                <a:latin typeface="ＭＳ Ｐゴシック"/>
                <a:cs typeface="メイリオ" panose="020B0604030504040204" pitchFamily="50" charset="-128"/>
              </a:rPr>
              <a:t>ⅡⅢ</a:t>
            </a:r>
            <a:r>
              <a:rPr lang="ja-JP" altLang="en-US" sz="1100" dirty="0">
                <a:solidFill>
                  <a:prstClr val="black"/>
                </a:solidFill>
                <a:latin typeface="ＭＳ Ｐゴシック"/>
                <a:cs typeface="メイリオ" panose="020B0604030504040204" pitchFamily="50" charset="-128"/>
              </a:rPr>
              <a:t>を中心</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とする者。</a:t>
            </a:r>
            <a:endParaRPr lang="en-US" altLang="ja-JP" sz="1100" dirty="0">
              <a:solidFill>
                <a:prstClr val="black"/>
              </a:solidFill>
              <a:latin typeface="ＭＳ Ｐゴシック"/>
              <a:cs typeface="メイリオ" panose="020B0604030504040204" pitchFamily="50" charset="-128"/>
            </a:endParaRPr>
          </a:p>
          <a:p>
            <a:endParaRPr lang="en-US" altLang="ja-JP" sz="4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○医療の必要性が高い</a:t>
            </a:r>
            <a:endParaRPr lang="en-US" altLang="ja-JP" sz="1100" dirty="0">
              <a:solidFill>
                <a:prstClr val="black"/>
              </a:solidFill>
              <a:latin typeface="ＭＳ Ｐゴシック"/>
              <a:cs typeface="メイリオ" panose="020B0604030504040204" pitchFamily="50" charset="-128"/>
            </a:endParaRPr>
          </a:p>
          <a:p>
            <a:r>
              <a:rPr lang="ja-JP" altLang="en-US" sz="1100" dirty="0">
                <a:solidFill>
                  <a:prstClr val="black"/>
                </a:solidFill>
                <a:latin typeface="ＭＳ Ｐゴシック"/>
                <a:cs typeface="メイリオ" panose="020B0604030504040204" pitchFamily="50" charset="-128"/>
              </a:rPr>
              <a:t>　者。</a:t>
            </a:r>
            <a:endParaRPr lang="en-US" altLang="ja-JP" sz="1100" dirty="0">
              <a:solidFill>
                <a:prstClr val="black"/>
              </a:solidFill>
              <a:latin typeface="ＭＳ Ｐゴシック"/>
              <a:cs typeface="メイリオ" panose="020B0604030504040204" pitchFamily="50" charset="-128"/>
            </a:endParaRPr>
          </a:p>
        </p:txBody>
      </p:sp>
      <p:sp>
        <p:nvSpPr>
          <p:cNvPr id="49" name="角丸四角形 48"/>
          <p:cNvSpPr/>
          <p:nvPr/>
        </p:nvSpPr>
        <p:spPr>
          <a:xfrm>
            <a:off x="3729103" y="2267754"/>
            <a:ext cx="1837375" cy="4297214"/>
          </a:xfrm>
          <a:prstGeom prst="roundRect">
            <a:avLst>
              <a:gd name="adj" fmla="val 3881"/>
            </a:avLst>
          </a:prstGeom>
          <a:noFill/>
          <a:ln w="38100">
            <a:solidFill>
              <a:srgbClr val="FF99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正方形/長方形 10"/>
          <p:cNvSpPr/>
          <p:nvPr/>
        </p:nvSpPr>
        <p:spPr>
          <a:xfrm>
            <a:off x="5784958" y="5790432"/>
            <a:ext cx="2078209" cy="584775"/>
          </a:xfrm>
          <a:prstGeom prst="rect">
            <a:avLst/>
          </a:prstGeom>
        </p:spPr>
        <p:txBody>
          <a:bodyPr wrap="square">
            <a:spAutoFit/>
          </a:bodyPr>
          <a:lstStyle/>
          <a:p>
            <a:r>
              <a:rPr lang="ja-JP" altLang="en-US" sz="800" dirty="0">
                <a:solidFill>
                  <a:prstClr val="black"/>
                </a:solidFill>
                <a:latin typeface="ＭＳ Ｐ明朝" panose="02020600040205080304" pitchFamily="18" charset="-128"/>
                <a:ea typeface="ＭＳ Ｐ明朝" panose="02020600040205080304" pitchFamily="18" charset="-128"/>
              </a:rPr>
              <a:t>（注）　新案１－１、１－２及び２において、移行を促進する観点から、個別の類型としての基準の緩和について併せて検討することも考えられる。</a:t>
            </a:r>
            <a:r>
              <a:rPr lang="ja-JP" altLang="en-US" sz="800" strike="sngStrike" dirty="0">
                <a:solidFill>
                  <a:srgbClr val="FF0000"/>
                </a:solidFill>
                <a:latin typeface="ＭＳ Ｐ明朝" panose="02020600040205080304" pitchFamily="18" charset="-128"/>
                <a:ea typeface="ＭＳ Ｐ明朝" panose="02020600040205080304" pitchFamily="18" charset="-128"/>
              </a:rPr>
              <a:t> </a:t>
            </a:r>
            <a:endParaRPr lang="ja-JP" altLang="en-US" sz="800" dirty="0">
              <a:solidFill>
                <a:srgbClr val="FF0000"/>
              </a:solidFill>
              <a:latin typeface="ＭＳ Ｐ明朝" panose="02020600040205080304" pitchFamily="18" charset="-128"/>
              <a:ea typeface="ＭＳ Ｐ明朝" panose="02020600040205080304" pitchFamily="18" charset="-128"/>
            </a:endParaRPr>
          </a:p>
        </p:txBody>
      </p:sp>
      <p:sp>
        <p:nvSpPr>
          <p:cNvPr id="175" name="角丸四角形 174"/>
          <p:cNvSpPr/>
          <p:nvPr/>
        </p:nvSpPr>
        <p:spPr>
          <a:xfrm>
            <a:off x="2342294" y="3272043"/>
            <a:ext cx="1059022" cy="902192"/>
          </a:xfrm>
          <a:prstGeom prst="roundRect">
            <a:avLst/>
          </a:prstGeom>
          <a:noFill/>
          <a:ln w="381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9900"/>
              </a:solidFill>
            </a:endParaRPr>
          </a:p>
        </p:txBody>
      </p:sp>
      <p:sp>
        <p:nvSpPr>
          <p:cNvPr id="176" name="テキスト ボックス 175"/>
          <p:cNvSpPr txBox="1"/>
          <p:nvPr/>
        </p:nvSpPr>
        <p:spPr>
          <a:xfrm>
            <a:off x="3141275" y="3018887"/>
            <a:ext cx="500412" cy="253916"/>
          </a:xfrm>
          <a:prstGeom prst="rect">
            <a:avLst/>
          </a:prstGeom>
          <a:noFill/>
        </p:spPr>
        <p:txBody>
          <a:bodyPr wrap="square" rtlCol="0">
            <a:spAutoFit/>
          </a:bodyPr>
          <a:lstStyle/>
          <a:p>
            <a:r>
              <a:rPr lang="ja-JP" altLang="en-US" sz="1050" u="sng" dirty="0">
                <a:solidFill>
                  <a:srgbClr val="92D050"/>
                </a:solidFill>
                <a:effectLst>
                  <a:outerShdw blurRad="38100" dist="38100" dir="2700000" algn="tl">
                    <a:srgbClr val="000000">
                      <a:alpha val="43137"/>
                    </a:srgbClr>
                  </a:outerShdw>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施設</a:t>
            </a:r>
            <a:endParaRPr lang="ja-JP" altLang="en-US" sz="900" u="sng" dirty="0">
              <a:solidFill>
                <a:srgbClr val="92D050"/>
              </a:solidFill>
              <a:effectLst>
                <a:outerShdw blurRad="38100" dist="38100" dir="2700000" algn="tl">
                  <a:srgbClr val="000000">
                    <a:alpha val="43137"/>
                  </a:srgbClr>
                </a:outerShdw>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77" name="角丸四角形 176"/>
          <p:cNvSpPr/>
          <p:nvPr/>
        </p:nvSpPr>
        <p:spPr>
          <a:xfrm>
            <a:off x="4168947" y="3229753"/>
            <a:ext cx="1116000" cy="902192"/>
          </a:xfrm>
          <a:prstGeom prst="roundRect">
            <a:avLst/>
          </a:prstGeom>
          <a:noFill/>
          <a:ln w="381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dirty="0">
              <a:solidFill>
                <a:srgbClr val="FFC000"/>
              </a:solidFill>
            </a:endParaRPr>
          </a:p>
        </p:txBody>
      </p:sp>
      <p:sp>
        <p:nvSpPr>
          <p:cNvPr id="193" name="テキスト ボックス 192"/>
          <p:cNvSpPr txBox="1"/>
          <p:nvPr/>
        </p:nvSpPr>
        <p:spPr>
          <a:xfrm>
            <a:off x="5124112" y="3026318"/>
            <a:ext cx="500412" cy="253916"/>
          </a:xfrm>
          <a:prstGeom prst="rect">
            <a:avLst/>
          </a:prstGeom>
          <a:noFill/>
        </p:spPr>
        <p:txBody>
          <a:bodyPr wrap="square" rtlCol="0">
            <a:spAutoFit/>
          </a:bodyPr>
          <a:lstStyle/>
          <a:p>
            <a:r>
              <a:rPr lang="ja-JP" altLang="en-US" sz="1050" u="sng" dirty="0">
                <a:solidFill>
                  <a:srgbClr val="92D050"/>
                </a:solidFill>
                <a:effectLst>
                  <a:outerShdw blurRad="38100" dist="38100" dir="2700000" algn="tl">
                    <a:srgbClr val="000000">
                      <a:alpha val="43137"/>
                    </a:srgbClr>
                  </a:outerShdw>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rPr>
              <a:t>施設</a:t>
            </a:r>
            <a:endParaRPr lang="ja-JP" altLang="en-US" sz="900" u="sng" dirty="0">
              <a:solidFill>
                <a:srgbClr val="92D050"/>
              </a:solidFill>
              <a:effectLst>
                <a:outerShdw blurRad="38100" dist="38100" dir="2700000" algn="tl">
                  <a:srgbClr val="000000">
                    <a:alpha val="43137"/>
                  </a:srgbClr>
                </a:outerShdw>
              </a:effectLst>
              <a:latin typeface="HGP創英角ﾎﾟｯﾌﾟ体" panose="040B0A00000000000000" pitchFamily="50" charset="-128"/>
              <a:ea typeface="HGP創英角ﾎﾟｯﾌﾟ体" panose="040B0A00000000000000" pitchFamily="50" charset="-128"/>
              <a:cs typeface="メイリオ" panose="020B0604030504040204" pitchFamily="50" charset="-128"/>
            </a:endParaRPr>
          </a:p>
        </p:txBody>
      </p:sp>
      <p:sp>
        <p:nvSpPr>
          <p:cNvPr id="151" name="テキスト ボックス 150"/>
          <p:cNvSpPr txBox="1"/>
          <p:nvPr/>
        </p:nvSpPr>
        <p:spPr>
          <a:xfrm>
            <a:off x="5705241" y="4199843"/>
            <a:ext cx="2304000" cy="656590"/>
          </a:xfrm>
          <a:prstGeom prst="rect">
            <a:avLst/>
          </a:prstGeom>
          <a:noFill/>
        </p:spPr>
        <p:txBody>
          <a:bodyPr wrap="square" rtlCol="0">
            <a:spAutoFit/>
          </a:bodyPr>
          <a:lstStyle/>
          <a:p>
            <a:pPr>
              <a:lnSpc>
                <a:spcPts val="1100"/>
              </a:lnSpc>
            </a:pPr>
            <a:r>
              <a:rPr lang="ja-JP" altLang="en-US" sz="900" spc="-4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rPr>
              <a:t>今後の人口減少を見据え、病床を削減。</a:t>
            </a:r>
            <a:endParaRPr lang="en-US" altLang="ja-JP" sz="900" spc="-4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endParaRPr>
          </a:p>
          <a:p>
            <a:pPr>
              <a:lnSpc>
                <a:spcPts val="1100"/>
              </a:lnSpc>
            </a:pPr>
            <a:r>
              <a:rPr lang="ja-JP" altLang="en-US" sz="900" spc="-5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rPr>
              <a:t>スタッフを居住スペースに配置換え等し、</a:t>
            </a:r>
            <a:endParaRPr lang="en-US" altLang="ja-JP" sz="900" spc="-5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endParaRPr>
          </a:p>
          <a:p>
            <a:pPr>
              <a:lnSpc>
                <a:spcPts val="1100"/>
              </a:lnSpc>
            </a:pPr>
            <a:r>
              <a:rPr lang="ja-JP" altLang="en-US" sz="900" spc="-5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rPr>
              <a:t>病院又は</a:t>
            </a:r>
            <a:r>
              <a:rPr lang="ja-JP" altLang="en-US" sz="90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rPr>
              <a:t>診療所（有床、無床）として</a:t>
            </a:r>
            <a:endParaRPr lang="en-US" altLang="ja-JP" sz="90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endParaRPr>
          </a:p>
          <a:p>
            <a:pPr>
              <a:lnSpc>
                <a:spcPts val="1100"/>
              </a:lnSpc>
            </a:pPr>
            <a:r>
              <a:rPr lang="ja-JP" altLang="en-US" sz="900" dirty="0">
                <a:solidFill>
                  <a:srgbClr val="1F497D"/>
                </a:solidFill>
                <a:latin typeface="HGPｺﾞｼｯｸM" panose="020B0600000000000000" pitchFamily="50" charset="-128"/>
                <a:ea typeface="HGPｺﾞｼｯｸM" panose="020B0600000000000000" pitchFamily="50" charset="-128"/>
                <a:cs typeface="メイリオ" panose="020B0604030504040204" pitchFamily="50" charset="-128"/>
              </a:rPr>
              <a:t>経営を維持。</a:t>
            </a:r>
          </a:p>
        </p:txBody>
      </p:sp>
      <p:sp>
        <p:nvSpPr>
          <p:cNvPr id="153" name="正方形/長方形 152"/>
          <p:cNvSpPr/>
          <p:nvPr/>
        </p:nvSpPr>
        <p:spPr>
          <a:xfrm>
            <a:off x="-12700" y="116836"/>
            <a:ext cx="9906000" cy="481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2844" tIns="41422" rIns="82844" bIns="41422" rtlCol="0" anchor="ctr"/>
          <a:lstStyle/>
          <a:p>
            <a:pPr algn="ctr"/>
            <a:r>
              <a:rPr lang="ja-JP" altLang="en-US" sz="2000" dirty="0">
                <a:solidFill>
                  <a:prstClr val="black"/>
                </a:solidFill>
                <a:latin typeface="ＤＦ特太ゴシック体" panose="020B0509000000000000" pitchFamily="49" charset="-128"/>
                <a:ea typeface="ＤＦ特太ゴシック体" panose="020B0509000000000000" pitchFamily="49" charset="-128"/>
              </a:rPr>
              <a:t> 慢性期の医療・介護ニーズへ対応するためのサービス提供類型（イメージ）</a:t>
            </a:r>
          </a:p>
        </p:txBody>
      </p:sp>
      <p:sp>
        <p:nvSpPr>
          <p:cNvPr id="160" name="正方形/長方形 159"/>
          <p:cNvSpPr/>
          <p:nvPr/>
        </p:nvSpPr>
        <p:spPr>
          <a:xfrm>
            <a:off x="-172268" y="557410"/>
            <a:ext cx="10233366" cy="19205"/>
          </a:xfrm>
          <a:prstGeom prst="rect">
            <a:avLst/>
          </a:prstGeom>
          <a:solidFill>
            <a:schemeClr val="bg1">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solidFill>
                <a:prstClr val="white"/>
              </a:solidFill>
            </a:endParaRPr>
          </a:p>
        </p:txBody>
      </p:sp>
      <p:sp>
        <p:nvSpPr>
          <p:cNvPr id="165" name="正方形/長方形 164"/>
          <p:cNvSpPr/>
          <p:nvPr/>
        </p:nvSpPr>
        <p:spPr>
          <a:xfrm>
            <a:off x="-172268" y="611620"/>
            <a:ext cx="10233742" cy="34259"/>
          </a:xfrm>
          <a:prstGeom prst="rect">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lang="ja-JP" altLang="en-US">
              <a:solidFill>
                <a:prstClr val="white"/>
              </a:solidFill>
            </a:endParaRPr>
          </a:p>
        </p:txBody>
      </p:sp>
      <p:pic>
        <p:nvPicPr>
          <p:cNvPr id="163" name="Picture 4" descr="C:\Users\UAYJO\AppData\Local\Microsoft\Windows\Temporary Internet Files\Content.IE5\JF61TTNO\MPj04385130000[1].jpg"/>
          <p:cNvPicPr>
            <a:picLocks noChangeAspect="1" noChangeArrowheads="1"/>
          </p:cNvPicPr>
          <p:nvPr/>
        </p:nvPicPr>
        <p:blipFill>
          <a:blip r:embed="rId20" cstate="print">
            <a:clrChange>
              <a:clrFrom>
                <a:srgbClr val="FFFFFF"/>
              </a:clrFrom>
              <a:clrTo>
                <a:srgbClr val="FFFFFF">
                  <a:alpha val="0"/>
                </a:srgbClr>
              </a:clrTo>
            </a:clrChange>
          </a:blip>
          <a:srcRect/>
          <a:stretch>
            <a:fillRect/>
          </a:stretch>
        </p:blipFill>
        <p:spPr bwMode="auto">
          <a:xfrm>
            <a:off x="8950778" y="4193346"/>
            <a:ext cx="757357" cy="517138"/>
          </a:xfrm>
          <a:prstGeom prst="rect">
            <a:avLst/>
          </a:prstGeom>
          <a:noFill/>
          <a:ln w="9525">
            <a:noFill/>
            <a:miter lim="800000"/>
            <a:headEnd/>
            <a:tailEnd/>
          </a:ln>
        </p:spPr>
      </p:pic>
      <p:pic>
        <p:nvPicPr>
          <p:cNvPr id="166" name="図 165"/>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8907016" y="4318199"/>
            <a:ext cx="87464" cy="309353"/>
          </a:xfrm>
          <a:prstGeom prst="rect">
            <a:avLst/>
          </a:prstGeom>
        </p:spPr>
      </p:pic>
      <p:sp>
        <p:nvSpPr>
          <p:cNvPr id="6" name="テキスト ボックス 5"/>
          <p:cNvSpPr txBox="1"/>
          <p:nvPr/>
        </p:nvSpPr>
        <p:spPr>
          <a:xfrm>
            <a:off x="7349151" y="-723"/>
            <a:ext cx="2736732" cy="246221"/>
          </a:xfrm>
          <a:prstGeom prst="rect">
            <a:avLst/>
          </a:prstGeom>
          <a:noFill/>
        </p:spPr>
        <p:txBody>
          <a:bodyPr wrap="square" rtlCol="0">
            <a:spAutoFit/>
          </a:bodyPr>
          <a:lstStyle/>
          <a:p>
            <a:r>
              <a:rPr lang="ja-JP" altLang="en-US" sz="1000" dirty="0">
                <a:solidFill>
                  <a:prstClr val="black"/>
                </a:solidFill>
              </a:rPr>
              <a:t>療養病床の在り方等に関する検討会　資料</a:t>
            </a:r>
          </a:p>
        </p:txBody>
      </p:sp>
      <p:sp>
        <p:nvSpPr>
          <p:cNvPr id="10" name="正方形/長方形 9"/>
          <p:cNvSpPr/>
          <p:nvPr/>
        </p:nvSpPr>
        <p:spPr>
          <a:xfrm>
            <a:off x="7349151" y="28575"/>
            <a:ext cx="2464439" cy="18000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テキスト ボックス 12"/>
          <p:cNvSpPr txBox="1"/>
          <p:nvPr/>
        </p:nvSpPr>
        <p:spPr>
          <a:xfrm>
            <a:off x="4504908" y="563135"/>
            <a:ext cx="1046188" cy="276999"/>
          </a:xfrm>
          <a:prstGeom prst="rect">
            <a:avLst/>
          </a:prstGeom>
          <a:solidFill>
            <a:schemeClr val="bg1"/>
          </a:solidFill>
          <a:ln w="38100">
            <a:solidFill>
              <a:srgbClr val="FF0000"/>
            </a:solidFill>
          </a:ln>
        </p:spPr>
        <p:txBody>
          <a:bodyPr wrap="square" rtlCol="0">
            <a:spAutoFit/>
          </a:bodyPr>
          <a:lstStyle/>
          <a:p>
            <a:pPr algn="ctr"/>
            <a:r>
              <a:rPr kumimoji="1" lang="ja-JP" altLang="en-US" sz="1200" b="1" dirty="0">
                <a:solidFill>
                  <a:srgbClr val="FF0000"/>
                </a:solidFill>
              </a:rPr>
              <a:t>介護医療院</a:t>
            </a:r>
          </a:p>
        </p:txBody>
      </p:sp>
      <p:sp>
        <p:nvSpPr>
          <p:cNvPr id="143" name="テキスト ボックス 142"/>
          <p:cNvSpPr txBox="1"/>
          <p:nvPr/>
        </p:nvSpPr>
        <p:spPr>
          <a:xfrm>
            <a:off x="8769605" y="524697"/>
            <a:ext cx="1096724" cy="461665"/>
          </a:xfrm>
          <a:prstGeom prst="rect">
            <a:avLst/>
          </a:prstGeom>
          <a:solidFill>
            <a:schemeClr val="bg1"/>
          </a:solidFill>
          <a:ln w="38100">
            <a:solidFill>
              <a:srgbClr val="FF0000"/>
            </a:solidFill>
          </a:ln>
        </p:spPr>
        <p:txBody>
          <a:bodyPr wrap="square" rtlCol="0">
            <a:spAutoFit/>
          </a:bodyPr>
          <a:lstStyle/>
          <a:p>
            <a:pPr algn="ctr"/>
            <a:r>
              <a:rPr kumimoji="1" lang="ja-JP" altLang="en-US" sz="1200" b="1" dirty="0">
                <a:solidFill>
                  <a:srgbClr val="FF0000"/>
                </a:solidFill>
              </a:rPr>
              <a:t>既存サービスの組合せ</a:t>
            </a:r>
          </a:p>
        </p:txBody>
      </p:sp>
    </p:spTree>
    <p:extLst>
      <p:ext uri="{BB962C8B-B14F-4D97-AF65-F5344CB8AC3E}">
        <p14:creationId xmlns:p14="http://schemas.microsoft.com/office/powerpoint/2010/main" val="3880760410"/>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正方形/長方形 45"/>
          <p:cNvSpPr/>
          <p:nvPr/>
        </p:nvSpPr>
        <p:spPr>
          <a:xfrm>
            <a:off x="6558499" y="3352465"/>
            <a:ext cx="1440517" cy="2089012"/>
          </a:xfrm>
          <a:prstGeom prst="rect">
            <a:avLst/>
          </a:prstGeom>
          <a:solidFill>
            <a:schemeClr val="accent1">
              <a:lumMod val="60000"/>
              <a:lumOff val="40000"/>
            </a:schemeClr>
          </a:solidFill>
          <a:ln w="127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cs typeface="Segoe UI" panose="020B0502040204020203" pitchFamily="34" charset="0"/>
            </a:endParaRPr>
          </a:p>
        </p:txBody>
      </p:sp>
      <p:sp>
        <p:nvSpPr>
          <p:cNvPr id="6" name="正方形/長方形 5"/>
          <p:cNvSpPr/>
          <p:nvPr/>
        </p:nvSpPr>
        <p:spPr>
          <a:xfrm>
            <a:off x="8071530" y="2894542"/>
            <a:ext cx="1594346" cy="467254"/>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00" dirty="0">
              <a:solidFill>
                <a:prstClr val="white"/>
              </a:solidFill>
              <a:latin typeface="ＭＳ Ｐゴシック" panose="020B0600070205080204" pitchFamily="50" charset="-128"/>
              <a:cs typeface="Segoe UI" panose="020B0502040204020203" pitchFamily="34" charset="0"/>
            </a:endParaRPr>
          </a:p>
        </p:txBody>
      </p:sp>
      <p:sp>
        <p:nvSpPr>
          <p:cNvPr id="7" name="テキスト ボックス 6"/>
          <p:cNvSpPr txBox="1"/>
          <p:nvPr/>
        </p:nvSpPr>
        <p:spPr>
          <a:xfrm>
            <a:off x="8618033" y="2924954"/>
            <a:ext cx="543739"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cs typeface="Segoe UI" panose="020B0502040204020203" pitchFamily="34" charset="0"/>
              </a:rPr>
              <a:t>80</a:t>
            </a:r>
            <a:r>
              <a:rPr lang="ja-JP" altLang="en-US" sz="1400" dirty="0">
                <a:solidFill>
                  <a:prstClr val="black"/>
                </a:solidFill>
                <a:latin typeface="ＭＳ Ｐゴシック" panose="020B0600070205080204" pitchFamily="50" charset="-128"/>
                <a:cs typeface="Segoe UI" panose="020B0502040204020203" pitchFamily="34" charset="0"/>
              </a:rPr>
              <a:t>％</a:t>
            </a:r>
          </a:p>
        </p:txBody>
      </p:sp>
      <p:cxnSp>
        <p:nvCxnSpPr>
          <p:cNvPr id="8" name="直線矢印コネクタ 7"/>
          <p:cNvCxnSpPr>
            <a:cxnSpLocks/>
          </p:cNvCxnSpPr>
          <p:nvPr/>
        </p:nvCxnSpPr>
        <p:spPr>
          <a:xfrm>
            <a:off x="9749543" y="2926310"/>
            <a:ext cx="0" cy="430682"/>
          </a:xfrm>
          <a:prstGeom prst="straightConnector1">
            <a:avLst/>
          </a:prstGeom>
          <a:ln>
            <a:solidFill>
              <a:schemeClr val="accent5">
                <a:lumMod val="50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5288335" y="3656057"/>
            <a:ext cx="1093336" cy="1778458"/>
          </a:xfrm>
          <a:prstGeom prst="rect">
            <a:avLst/>
          </a:prstGeom>
          <a:solidFill>
            <a:schemeClr val="bg1">
              <a:lumMod val="85000"/>
            </a:schemeClr>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看護職員配置</a:t>
            </a:r>
            <a:r>
              <a:rPr lang="en-US" altLang="ja-JP" sz="1100" dirty="0">
                <a:solidFill>
                  <a:prstClr val="black"/>
                </a:solidFill>
                <a:latin typeface="ＭＳ Ｐゴシック" panose="020B0600070205080204" pitchFamily="50" charset="-128"/>
                <a:cs typeface="Segoe UI" panose="020B0502040204020203" pitchFamily="34" charset="0"/>
              </a:rPr>
              <a:t>25</a:t>
            </a:r>
            <a:r>
              <a:rPr lang="ja-JP" altLang="en-US" sz="1100" dirty="0">
                <a:solidFill>
                  <a:prstClr val="black"/>
                </a:solidFill>
                <a:latin typeface="ＭＳ Ｐゴシック" panose="020B0600070205080204" pitchFamily="50" charset="-128"/>
                <a:cs typeface="Segoe UI" panose="020B0502040204020203" pitchFamily="34" charset="0"/>
              </a:rPr>
              <a:t>対１</a:t>
            </a:r>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a:t>
            </a:r>
            <a:r>
              <a:rPr lang="en-US" altLang="ja-JP" sz="1100" dirty="0">
                <a:solidFill>
                  <a:prstClr val="black"/>
                </a:solidFill>
                <a:latin typeface="ＭＳ Ｐゴシック" panose="020B0600070205080204" pitchFamily="50" charset="-128"/>
                <a:cs typeface="Segoe UI" panose="020B0502040204020203" pitchFamily="34" charset="0"/>
              </a:rPr>
              <a:t>20</a:t>
            </a:r>
            <a:r>
              <a:rPr lang="ja-JP" altLang="en-US" sz="1100" dirty="0">
                <a:solidFill>
                  <a:prstClr val="black"/>
                </a:solidFill>
                <a:latin typeface="ＭＳ Ｐゴシック" panose="020B0600070205080204" pitchFamily="50" charset="-128"/>
                <a:cs typeface="Segoe UI" panose="020B0502040204020203" pitchFamily="34" charset="0"/>
              </a:rPr>
              <a:t>対１を満たさない）</a:t>
            </a:r>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又は</a:t>
            </a:r>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（医療区分２･３患者割合</a:t>
            </a:r>
            <a:r>
              <a:rPr lang="en-US" altLang="ja-JP" sz="1100" dirty="0">
                <a:solidFill>
                  <a:prstClr val="black"/>
                </a:solidFill>
                <a:latin typeface="ＭＳ Ｐゴシック" panose="020B0600070205080204" pitchFamily="50" charset="-128"/>
                <a:cs typeface="Segoe UI" panose="020B0502040204020203" pitchFamily="34" charset="0"/>
              </a:rPr>
              <a:t>50</a:t>
            </a:r>
            <a:r>
              <a:rPr lang="ja-JP" altLang="en-US" sz="1100" dirty="0">
                <a:solidFill>
                  <a:prstClr val="black"/>
                </a:solidFill>
                <a:latin typeface="ＭＳ Ｐゴシック" panose="020B0600070205080204" pitchFamily="50" charset="-128"/>
                <a:cs typeface="Segoe UI" panose="020B0502040204020203" pitchFamily="34" charset="0"/>
              </a:rPr>
              <a:t>％を満たさない）</a:t>
            </a:r>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p:txBody>
      </p:sp>
      <p:sp>
        <p:nvSpPr>
          <p:cNvPr id="10" name="正方形/長方形 9">
            <a:extLst>
              <a:ext uri="{FF2B5EF4-FFF2-40B4-BE49-F238E27FC236}">
                <a16:creationId xmlns="" xmlns:a16="http://schemas.microsoft.com/office/drawing/2014/main" id="{98C715FD-D1A8-4651-B6DE-941075F83A4D}"/>
              </a:ext>
            </a:extLst>
          </p:cNvPr>
          <p:cNvSpPr/>
          <p:nvPr/>
        </p:nvSpPr>
        <p:spPr>
          <a:xfrm>
            <a:off x="4088909" y="3918455"/>
            <a:ext cx="1019825" cy="1525206"/>
          </a:xfrm>
          <a:prstGeom prst="rect">
            <a:avLst/>
          </a:prstGeom>
          <a:solidFill>
            <a:schemeClr val="bg1">
              <a:lumMod val="85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r>
              <a:rPr lang="ja-JP" altLang="en-US" sz="1100" dirty="0">
                <a:solidFill>
                  <a:prstClr val="black"/>
                </a:solidFill>
                <a:latin typeface="ＭＳ Ｐゴシック" panose="020B0600070205080204" pitchFamily="50" charset="-128"/>
                <a:cs typeface="Segoe UI" panose="020B0502040204020203" pitchFamily="34" charset="0"/>
              </a:rPr>
              <a:t>看護職員配置</a:t>
            </a:r>
            <a:r>
              <a:rPr lang="en-US" altLang="ja-JP" sz="1100" dirty="0">
                <a:solidFill>
                  <a:prstClr val="black"/>
                </a:solidFill>
                <a:latin typeface="ＭＳ Ｐゴシック" panose="020B0600070205080204" pitchFamily="50" charset="-128"/>
                <a:cs typeface="Segoe UI" panose="020B0502040204020203" pitchFamily="34" charset="0"/>
              </a:rPr>
              <a:t>30</a:t>
            </a:r>
            <a:r>
              <a:rPr lang="ja-JP" altLang="en-US" sz="1100" dirty="0">
                <a:solidFill>
                  <a:prstClr val="black"/>
                </a:solidFill>
                <a:latin typeface="ＭＳ Ｐゴシック" panose="020B0600070205080204" pitchFamily="50" charset="-128"/>
                <a:cs typeface="Segoe UI" panose="020B0502040204020203" pitchFamily="34" charset="0"/>
              </a:rPr>
              <a:t>対１</a:t>
            </a:r>
            <a:endParaRPr lang="en-US" altLang="ja-JP" sz="1100" dirty="0">
              <a:solidFill>
                <a:prstClr val="black"/>
              </a:solidFill>
              <a:latin typeface="ＭＳ Ｐゴシック" panose="020B0600070205080204" pitchFamily="50" charset="-128"/>
              <a:cs typeface="Segoe UI" panose="020B0502040204020203" pitchFamily="34" charset="0"/>
            </a:endParaRPr>
          </a:p>
          <a:p>
            <a:pPr algn="ctr" defTabSz="685800"/>
            <a:endParaRPr lang="en-US" altLang="ja-JP" sz="1100" dirty="0">
              <a:solidFill>
                <a:prstClr val="black"/>
              </a:solidFill>
              <a:latin typeface="ＭＳ Ｐゴシック" panose="020B0600070205080204" pitchFamily="50" charset="-128"/>
              <a:cs typeface="Segoe UI" panose="020B0502040204020203" pitchFamily="34" charset="0"/>
            </a:endParaRPr>
          </a:p>
          <a:p>
            <a:pPr algn="ctr" defTabSz="685800"/>
            <a:r>
              <a:rPr lang="ja-JP" altLang="en-US" sz="1100" dirty="0">
                <a:solidFill>
                  <a:prstClr val="black"/>
                </a:solidFill>
                <a:latin typeface="ＭＳ Ｐゴシック" panose="020B0600070205080204" pitchFamily="50" charset="-128"/>
                <a:cs typeface="Segoe UI" panose="020B0502040204020203" pitchFamily="34" charset="0"/>
              </a:rPr>
              <a:t>（</a:t>
            </a:r>
            <a:r>
              <a:rPr lang="en-US" altLang="ja-JP" sz="1100" dirty="0">
                <a:solidFill>
                  <a:prstClr val="black"/>
                </a:solidFill>
                <a:latin typeface="ＭＳ Ｐゴシック" panose="020B0600070205080204" pitchFamily="50" charset="-128"/>
                <a:cs typeface="Segoe UI" panose="020B0502040204020203" pitchFamily="34" charset="0"/>
              </a:rPr>
              <a:t>25</a:t>
            </a:r>
            <a:r>
              <a:rPr lang="ja-JP" altLang="en-US" sz="1100" dirty="0">
                <a:solidFill>
                  <a:prstClr val="black"/>
                </a:solidFill>
                <a:latin typeface="ＭＳ Ｐゴシック" panose="020B0600070205080204" pitchFamily="50" charset="-128"/>
                <a:cs typeface="Segoe UI" panose="020B0502040204020203" pitchFamily="34" charset="0"/>
              </a:rPr>
              <a:t>対１を満たさない）</a:t>
            </a:r>
            <a:endParaRPr lang="en-US" altLang="ja-JP" sz="1100" dirty="0">
              <a:solidFill>
                <a:prstClr val="black"/>
              </a:solidFill>
              <a:latin typeface="ＭＳ Ｐゴシック" panose="020B0600070205080204" pitchFamily="50" charset="-128"/>
              <a:cs typeface="Segoe UI" panose="020B0502040204020203" pitchFamily="34" charset="0"/>
            </a:endParaRPr>
          </a:p>
          <a:p>
            <a:pPr algn="ctr" defTabSz="685800"/>
            <a:endParaRPr lang="en-US" altLang="ja-JP" sz="1100" dirty="0">
              <a:solidFill>
                <a:prstClr val="black"/>
              </a:solidFill>
              <a:latin typeface="ＭＳ Ｐゴシック" panose="020B0600070205080204" pitchFamily="50" charset="-128"/>
              <a:cs typeface="Segoe UI" panose="020B0502040204020203" pitchFamily="34" charset="0"/>
            </a:endParaRPr>
          </a:p>
          <a:p>
            <a:pPr algn="ctr" defTabSz="685800"/>
            <a:endParaRPr lang="en-US" altLang="ja-JP" sz="1100" dirty="0">
              <a:solidFill>
                <a:prstClr val="black"/>
              </a:solidFill>
              <a:latin typeface="ＭＳ Ｐゴシック" panose="020B0600070205080204" pitchFamily="50" charset="-128"/>
              <a:cs typeface="Segoe UI" panose="020B0502040204020203" pitchFamily="34" charset="0"/>
            </a:endParaRPr>
          </a:p>
          <a:p>
            <a:pPr algn="ctr" defTabSz="685800"/>
            <a:endParaRPr lang="en-US" altLang="ja-JP" sz="1100" dirty="0">
              <a:solidFill>
                <a:prstClr val="black"/>
              </a:solidFill>
              <a:latin typeface="ＭＳ Ｐゴシック" panose="020B0600070205080204" pitchFamily="50" charset="-128"/>
              <a:cs typeface="Segoe UI" panose="020B0502040204020203" pitchFamily="34" charset="0"/>
            </a:endParaRPr>
          </a:p>
        </p:txBody>
      </p:sp>
      <p:sp>
        <p:nvSpPr>
          <p:cNvPr id="15" name="線吹き出し 1 (枠付き) 14"/>
          <p:cNvSpPr/>
          <p:nvPr/>
        </p:nvSpPr>
        <p:spPr>
          <a:xfrm>
            <a:off x="5351646" y="2052928"/>
            <a:ext cx="1257538" cy="593653"/>
          </a:xfrm>
          <a:prstGeom prst="borderCallout1">
            <a:avLst>
              <a:gd name="adj1" fmla="val 105027"/>
              <a:gd name="adj2" fmla="val 49288"/>
              <a:gd name="adj3" fmla="val 271066"/>
              <a:gd name="adj4" fmla="val 4178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u="sng" dirty="0">
                <a:solidFill>
                  <a:prstClr val="black"/>
                </a:solidFill>
                <a:latin typeface="ＭＳ Ｐゴシック" panose="020B0600070205080204" pitchFamily="50" charset="-128"/>
                <a:cs typeface="Segoe UI" panose="020B0502040204020203" pitchFamily="34" charset="0"/>
              </a:rPr>
              <a:t>経過措置１</a:t>
            </a:r>
            <a:endParaRPr lang="en-US" altLang="ja-JP" sz="1100" b="1" u="sng"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療養病棟入院料２の</a:t>
            </a:r>
            <a:r>
              <a:rPr lang="en-US" altLang="ja-JP" sz="1100" dirty="0">
                <a:solidFill>
                  <a:prstClr val="black"/>
                </a:solidFill>
                <a:latin typeface="ＭＳ Ｐゴシック" panose="020B0600070205080204" pitchFamily="50" charset="-128"/>
                <a:cs typeface="Segoe UI" panose="020B0502040204020203" pitchFamily="34" charset="0"/>
              </a:rPr>
              <a:t>90</a:t>
            </a:r>
            <a:r>
              <a:rPr lang="ja-JP" altLang="en-US" sz="1100" dirty="0">
                <a:solidFill>
                  <a:prstClr val="black"/>
                </a:solidFill>
                <a:latin typeface="ＭＳ Ｐゴシック" panose="020B0600070205080204" pitchFamily="50" charset="-128"/>
                <a:cs typeface="Segoe UI" panose="020B0502040204020203" pitchFamily="34" charset="0"/>
              </a:rPr>
              <a:t>／</a:t>
            </a:r>
            <a:r>
              <a:rPr lang="en-US" altLang="ja-JP" sz="1100" dirty="0">
                <a:solidFill>
                  <a:prstClr val="black"/>
                </a:solidFill>
                <a:latin typeface="ＭＳ Ｐゴシック" panose="020B0600070205080204" pitchFamily="50" charset="-128"/>
                <a:cs typeface="Segoe UI" panose="020B0502040204020203" pitchFamily="34" charset="0"/>
              </a:rPr>
              <a:t>100</a:t>
            </a:r>
            <a:r>
              <a:rPr lang="ja-JP" altLang="en-US" sz="1100" dirty="0">
                <a:solidFill>
                  <a:prstClr val="black"/>
                </a:solidFill>
                <a:latin typeface="ＭＳ Ｐゴシック" panose="020B0600070205080204" pitchFamily="50" charset="-128"/>
                <a:cs typeface="Segoe UI" panose="020B0502040204020203" pitchFamily="34" charset="0"/>
              </a:rPr>
              <a:t>を算定</a:t>
            </a:r>
          </a:p>
        </p:txBody>
      </p:sp>
      <p:sp>
        <p:nvSpPr>
          <p:cNvPr id="22" name="線吹き出し 1 (枠付き) 21"/>
          <p:cNvSpPr/>
          <p:nvPr/>
        </p:nvSpPr>
        <p:spPr>
          <a:xfrm>
            <a:off x="3926626" y="2038944"/>
            <a:ext cx="1282823" cy="610443"/>
          </a:xfrm>
          <a:prstGeom prst="borderCallout1">
            <a:avLst>
              <a:gd name="adj1" fmla="val 99752"/>
              <a:gd name="adj2" fmla="val 57524"/>
              <a:gd name="adj3" fmla="val 306333"/>
              <a:gd name="adj4" fmla="val 48976"/>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u="sng" dirty="0">
                <a:solidFill>
                  <a:prstClr val="black"/>
                </a:solidFill>
                <a:latin typeface="ＭＳ Ｐゴシック" panose="020B0600070205080204" pitchFamily="50" charset="-128"/>
                <a:cs typeface="Segoe UI" panose="020B0502040204020203" pitchFamily="34" charset="0"/>
              </a:rPr>
              <a:t>経過措置２</a:t>
            </a:r>
            <a:endParaRPr lang="en-US" altLang="ja-JP" sz="1200" b="1" u="sng"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療養病棟入院料２の</a:t>
            </a:r>
            <a:r>
              <a:rPr lang="en-US" altLang="ja-JP" sz="1100" dirty="0">
                <a:solidFill>
                  <a:prstClr val="black"/>
                </a:solidFill>
                <a:latin typeface="ＭＳ Ｐゴシック" panose="020B0600070205080204" pitchFamily="50" charset="-128"/>
                <a:cs typeface="Segoe UI" panose="020B0502040204020203" pitchFamily="34" charset="0"/>
              </a:rPr>
              <a:t>80</a:t>
            </a:r>
            <a:r>
              <a:rPr lang="ja-JP" altLang="en-US" sz="1100" dirty="0">
                <a:solidFill>
                  <a:prstClr val="black"/>
                </a:solidFill>
                <a:latin typeface="ＭＳ Ｐゴシック" panose="020B0600070205080204" pitchFamily="50" charset="-128"/>
                <a:cs typeface="Segoe UI" panose="020B0502040204020203" pitchFamily="34" charset="0"/>
              </a:rPr>
              <a:t>／</a:t>
            </a:r>
            <a:r>
              <a:rPr lang="en-US" altLang="ja-JP" sz="1100" dirty="0">
                <a:solidFill>
                  <a:prstClr val="black"/>
                </a:solidFill>
                <a:latin typeface="ＭＳ Ｐゴシック" panose="020B0600070205080204" pitchFamily="50" charset="-128"/>
                <a:cs typeface="Segoe UI" panose="020B0502040204020203" pitchFamily="34" charset="0"/>
              </a:rPr>
              <a:t>100</a:t>
            </a:r>
            <a:r>
              <a:rPr lang="ja-JP" altLang="en-US" sz="1100" dirty="0">
                <a:solidFill>
                  <a:prstClr val="black"/>
                </a:solidFill>
                <a:latin typeface="ＭＳ Ｐゴシック" panose="020B0600070205080204" pitchFamily="50" charset="-128"/>
                <a:cs typeface="Segoe UI" panose="020B0502040204020203" pitchFamily="34" charset="0"/>
              </a:rPr>
              <a:t>を算定</a:t>
            </a:r>
          </a:p>
        </p:txBody>
      </p:sp>
      <p:sp>
        <p:nvSpPr>
          <p:cNvPr id="38" name="テキスト ボックス 37"/>
          <p:cNvSpPr txBox="1"/>
          <p:nvPr/>
        </p:nvSpPr>
        <p:spPr>
          <a:xfrm>
            <a:off x="6537176" y="5445234"/>
            <a:ext cx="1564852" cy="307777"/>
          </a:xfrm>
          <a:prstGeom prst="rect">
            <a:avLst/>
          </a:prstGeom>
          <a:noFill/>
        </p:spPr>
        <p:txBody>
          <a:bodyPr wrap="none" rtlCol="0">
            <a:spAutoFit/>
          </a:bodyPr>
          <a:lstStyle/>
          <a:p>
            <a:r>
              <a:rPr lang="ja-JP" altLang="en-US" sz="1400" dirty="0">
                <a:solidFill>
                  <a:srgbClr val="4472C4">
                    <a:lumMod val="75000"/>
                  </a:srgbClr>
                </a:solidFill>
                <a:latin typeface="ＭＳ Ｐゴシック" panose="020B0600070205080204" pitchFamily="50" charset="-128"/>
              </a:rPr>
              <a:t>療養病棟入院料２</a:t>
            </a:r>
          </a:p>
        </p:txBody>
      </p:sp>
      <p:sp>
        <p:nvSpPr>
          <p:cNvPr id="39" name="テキスト ボックス 38"/>
          <p:cNvSpPr txBox="1"/>
          <p:nvPr/>
        </p:nvSpPr>
        <p:spPr>
          <a:xfrm>
            <a:off x="8193360" y="5445234"/>
            <a:ext cx="1564852" cy="307777"/>
          </a:xfrm>
          <a:prstGeom prst="rect">
            <a:avLst/>
          </a:prstGeom>
          <a:noFill/>
        </p:spPr>
        <p:txBody>
          <a:bodyPr wrap="none" rtlCol="0">
            <a:spAutoFit/>
          </a:bodyPr>
          <a:lstStyle/>
          <a:p>
            <a:r>
              <a:rPr lang="ja-JP" altLang="en-US" sz="1400" dirty="0">
                <a:solidFill>
                  <a:srgbClr val="4472C4">
                    <a:lumMod val="75000"/>
                  </a:srgbClr>
                </a:solidFill>
                <a:latin typeface="ＭＳ Ｐゴシック" panose="020B0600070205080204" pitchFamily="50" charset="-128"/>
              </a:rPr>
              <a:t>療養病棟入院料１</a:t>
            </a:r>
          </a:p>
        </p:txBody>
      </p:sp>
      <p:sp>
        <p:nvSpPr>
          <p:cNvPr id="44" name="テキスト ボックス 43"/>
          <p:cNvSpPr txBox="1"/>
          <p:nvPr/>
        </p:nvSpPr>
        <p:spPr>
          <a:xfrm>
            <a:off x="8265370" y="2348880"/>
            <a:ext cx="1208984" cy="523220"/>
          </a:xfrm>
          <a:prstGeom prst="rect">
            <a:avLst/>
          </a:prstGeom>
          <a:noFill/>
        </p:spPr>
        <p:txBody>
          <a:bodyPr wrap="none" rtlCol="0">
            <a:spAutoFit/>
          </a:bodyPr>
          <a:lstStyle/>
          <a:p>
            <a:pPr algn="ctr"/>
            <a:r>
              <a:rPr lang="ja-JP" altLang="en-US" sz="1400" dirty="0">
                <a:solidFill>
                  <a:prstClr val="black"/>
                </a:solidFill>
                <a:latin typeface="ＭＳ Ｐゴシック" panose="020B0600070205080204" pitchFamily="50" charset="-128"/>
              </a:rPr>
              <a:t>区分</a:t>
            </a:r>
            <a:r>
              <a:rPr lang="en-US" altLang="ja-JP" sz="1400" dirty="0">
                <a:solidFill>
                  <a:prstClr val="black"/>
                </a:solidFill>
                <a:latin typeface="ＭＳ Ｐゴシック" panose="020B0600070205080204" pitchFamily="50" charset="-128"/>
              </a:rPr>
              <a:t>A</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I</a:t>
            </a:r>
          </a:p>
          <a:p>
            <a:pPr algn="ctr"/>
            <a:r>
              <a:rPr lang="en-US" altLang="ja-JP" sz="1400" dirty="0">
                <a:solidFill>
                  <a:prstClr val="black"/>
                </a:solidFill>
                <a:latin typeface="ＭＳ Ｐゴシック" panose="020B0600070205080204" pitchFamily="50" charset="-128"/>
              </a:rPr>
              <a:t>1,810</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800</a:t>
            </a:r>
            <a:r>
              <a:rPr lang="ja-JP" altLang="en-US" sz="1400" dirty="0">
                <a:solidFill>
                  <a:prstClr val="black"/>
                </a:solidFill>
                <a:latin typeface="ＭＳ Ｐゴシック" panose="020B0600070205080204" pitchFamily="50" charset="-128"/>
              </a:rPr>
              <a:t>点</a:t>
            </a:r>
          </a:p>
        </p:txBody>
      </p:sp>
      <p:sp>
        <p:nvSpPr>
          <p:cNvPr id="45" name="テキスト ボックス 44"/>
          <p:cNvSpPr txBox="1"/>
          <p:nvPr/>
        </p:nvSpPr>
        <p:spPr>
          <a:xfrm>
            <a:off x="6649015" y="2833772"/>
            <a:ext cx="1208984" cy="523220"/>
          </a:xfrm>
          <a:prstGeom prst="rect">
            <a:avLst/>
          </a:prstGeom>
          <a:noFill/>
        </p:spPr>
        <p:txBody>
          <a:bodyPr wrap="none" rtlCol="0">
            <a:spAutoFit/>
          </a:bodyPr>
          <a:lstStyle/>
          <a:p>
            <a:pPr algn="ctr"/>
            <a:r>
              <a:rPr lang="ja-JP" altLang="en-US" sz="1400" dirty="0">
                <a:solidFill>
                  <a:prstClr val="black"/>
                </a:solidFill>
                <a:latin typeface="ＭＳ Ｐゴシック" panose="020B0600070205080204" pitchFamily="50" charset="-128"/>
              </a:rPr>
              <a:t>区分</a:t>
            </a:r>
            <a:r>
              <a:rPr lang="en-US" altLang="ja-JP" sz="1400" dirty="0">
                <a:solidFill>
                  <a:prstClr val="black"/>
                </a:solidFill>
                <a:latin typeface="ＭＳ Ｐゴシック" panose="020B0600070205080204" pitchFamily="50" charset="-128"/>
              </a:rPr>
              <a:t>A</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I</a:t>
            </a:r>
          </a:p>
          <a:p>
            <a:pPr algn="ctr"/>
            <a:r>
              <a:rPr lang="en-US" altLang="ja-JP" sz="1400" dirty="0">
                <a:solidFill>
                  <a:prstClr val="black"/>
                </a:solidFill>
                <a:latin typeface="ＭＳ Ｐゴシック" panose="020B0600070205080204" pitchFamily="50" charset="-128"/>
              </a:rPr>
              <a:t>1,745</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735</a:t>
            </a:r>
            <a:r>
              <a:rPr lang="ja-JP" altLang="en-US" sz="1400" dirty="0">
                <a:solidFill>
                  <a:prstClr val="black"/>
                </a:solidFill>
                <a:latin typeface="ＭＳ Ｐゴシック" panose="020B0600070205080204" pitchFamily="50" charset="-128"/>
              </a:rPr>
              <a:t>点</a:t>
            </a:r>
          </a:p>
        </p:txBody>
      </p:sp>
      <p:sp>
        <p:nvSpPr>
          <p:cNvPr id="23" name="テキスト ボックス 22"/>
          <p:cNvSpPr txBox="1"/>
          <p:nvPr/>
        </p:nvSpPr>
        <p:spPr>
          <a:xfrm>
            <a:off x="7041237" y="6021288"/>
            <a:ext cx="2031325" cy="338554"/>
          </a:xfrm>
          <a:prstGeom prst="rect">
            <a:avLst/>
          </a:prstGeom>
          <a:noFill/>
        </p:spPr>
        <p:txBody>
          <a:bodyPr wrap="none" rtlCol="0">
            <a:spAutoFit/>
          </a:bodyPr>
          <a:lstStyle/>
          <a:p>
            <a:r>
              <a:rPr lang="ja-JP" altLang="en-US" sz="1600" dirty="0">
                <a:solidFill>
                  <a:srgbClr val="4472C4">
                    <a:lumMod val="75000"/>
                  </a:srgbClr>
                </a:solidFill>
                <a:latin typeface="ＭＳ Ｐゴシック" panose="020B0600070205080204" pitchFamily="50" charset="-128"/>
              </a:rPr>
              <a:t>療養病棟入院基本料</a:t>
            </a:r>
          </a:p>
        </p:txBody>
      </p:sp>
      <p:sp>
        <p:nvSpPr>
          <p:cNvPr id="24" name="正方形/長方形 23"/>
          <p:cNvSpPr/>
          <p:nvPr/>
        </p:nvSpPr>
        <p:spPr>
          <a:xfrm>
            <a:off x="8071530" y="3362885"/>
            <a:ext cx="1594346" cy="2078593"/>
          </a:xfrm>
          <a:prstGeom prst="rect">
            <a:avLst/>
          </a:prstGeom>
          <a:solidFill>
            <a:schemeClr val="accent1">
              <a:lumMod val="60000"/>
              <a:lumOff val="4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cs typeface="Segoe UI" panose="020B0502040204020203" pitchFamily="34" charset="0"/>
            </a:endParaRPr>
          </a:p>
        </p:txBody>
      </p:sp>
      <p:sp>
        <p:nvSpPr>
          <p:cNvPr id="26" name="正方形/長方形 25"/>
          <p:cNvSpPr/>
          <p:nvPr/>
        </p:nvSpPr>
        <p:spPr>
          <a:xfrm>
            <a:off x="8073353" y="2878363"/>
            <a:ext cx="1592529" cy="2564205"/>
          </a:xfrm>
          <a:prstGeom prst="rect">
            <a:avLst/>
          </a:prstGeom>
          <a:noFill/>
          <a:ln w="1270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8" name="テキスト ボックス 27"/>
          <p:cNvSpPr txBox="1"/>
          <p:nvPr/>
        </p:nvSpPr>
        <p:spPr>
          <a:xfrm>
            <a:off x="7012733" y="3429003"/>
            <a:ext cx="543739" cy="307777"/>
          </a:xfrm>
          <a:prstGeom prst="rect">
            <a:avLst/>
          </a:prstGeom>
          <a:noFill/>
        </p:spPr>
        <p:txBody>
          <a:bodyPr wrap="none" rtlCol="0">
            <a:spAutoFit/>
          </a:bodyPr>
          <a:lstStyle/>
          <a:p>
            <a:r>
              <a:rPr lang="en-US" altLang="ja-JP" sz="1400" dirty="0">
                <a:solidFill>
                  <a:prstClr val="black"/>
                </a:solidFill>
                <a:latin typeface="ＭＳ Ｐゴシック" panose="020B0600070205080204" pitchFamily="50" charset="-128"/>
                <a:cs typeface="Segoe UI" panose="020B0502040204020203" pitchFamily="34" charset="0"/>
              </a:rPr>
              <a:t>50</a:t>
            </a:r>
            <a:r>
              <a:rPr lang="ja-JP" altLang="en-US" sz="1400" dirty="0">
                <a:solidFill>
                  <a:prstClr val="black"/>
                </a:solidFill>
                <a:latin typeface="ＭＳ Ｐゴシック" panose="020B0600070205080204" pitchFamily="50" charset="-128"/>
                <a:cs typeface="Segoe UI" panose="020B0502040204020203" pitchFamily="34" charset="0"/>
              </a:rPr>
              <a:t>％</a:t>
            </a:r>
          </a:p>
        </p:txBody>
      </p:sp>
      <p:sp>
        <p:nvSpPr>
          <p:cNvPr id="29" name="テキスト ボックス 28"/>
          <p:cNvSpPr txBox="1"/>
          <p:nvPr/>
        </p:nvSpPr>
        <p:spPr>
          <a:xfrm>
            <a:off x="6846487" y="4027130"/>
            <a:ext cx="2602290" cy="553998"/>
          </a:xfrm>
          <a:prstGeom prst="rect">
            <a:avLst/>
          </a:prstGeom>
          <a:solidFill>
            <a:srgbClr val="DAE3F3">
              <a:alpha val="80000"/>
            </a:srgbClr>
          </a:solidFill>
          <a:ln>
            <a:solidFill>
              <a:schemeClr val="accent5">
                <a:lumMod val="75000"/>
              </a:schemeClr>
            </a:solidFill>
          </a:ln>
        </p:spPr>
        <p:txBody>
          <a:bodyPr wrap="square" rtlCol="0">
            <a:spAutoFit/>
          </a:bodyPr>
          <a:lstStyle/>
          <a:p>
            <a:pPr algn="ctr"/>
            <a:r>
              <a:rPr lang="en-US" altLang="ja-JP" sz="1600" dirty="0">
                <a:solidFill>
                  <a:srgbClr val="4472C4">
                    <a:lumMod val="75000"/>
                  </a:srgbClr>
                </a:solidFill>
                <a:latin typeface="ＭＳ Ｐゴシック" panose="020B0600070205080204" pitchFamily="50" charset="-128"/>
                <a:cs typeface="Segoe UI" panose="020B0502040204020203" pitchFamily="34" charset="0"/>
              </a:rPr>
              <a:t>【</a:t>
            </a:r>
            <a:r>
              <a:rPr lang="ja-JP" altLang="en-US" sz="1600" dirty="0">
                <a:solidFill>
                  <a:srgbClr val="4472C4">
                    <a:lumMod val="75000"/>
                  </a:srgbClr>
                </a:solidFill>
                <a:latin typeface="ＭＳ Ｐゴシック" panose="020B0600070205080204" pitchFamily="50" charset="-128"/>
                <a:cs typeface="Segoe UI" panose="020B0502040204020203" pitchFamily="34" charset="0"/>
              </a:rPr>
              <a:t>基本部分</a:t>
            </a:r>
            <a:r>
              <a:rPr lang="en-US" altLang="ja-JP" sz="1600" dirty="0">
                <a:solidFill>
                  <a:srgbClr val="4472C4">
                    <a:lumMod val="75000"/>
                  </a:srgbClr>
                </a:solidFill>
                <a:latin typeface="ＭＳ Ｐゴシック" panose="020B0600070205080204" pitchFamily="50" charset="-128"/>
                <a:cs typeface="Segoe UI" panose="020B0502040204020203" pitchFamily="34" charset="0"/>
              </a:rPr>
              <a:t>】</a:t>
            </a:r>
          </a:p>
          <a:p>
            <a:pPr algn="ctr"/>
            <a:r>
              <a:rPr lang="ja-JP" altLang="en-US" sz="1400" dirty="0">
                <a:solidFill>
                  <a:prstClr val="black"/>
                </a:solidFill>
                <a:latin typeface="ＭＳ Ｐゴシック" panose="020B0600070205080204" pitchFamily="50" charset="-128"/>
                <a:cs typeface="Segoe UI" panose="020B0502040204020203" pitchFamily="34" charset="0"/>
              </a:rPr>
              <a:t>看護職員配置　　</a:t>
            </a:r>
            <a:r>
              <a:rPr lang="en-US" altLang="ja-JP" sz="1400" dirty="0">
                <a:solidFill>
                  <a:prstClr val="black"/>
                </a:solidFill>
                <a:latin typeface="ＭＳ Ｐゴシック" panose="020B0600070205080204" pitchFamily="50" charset="-128"/>
                <a:cs typeface="Segoe UI" panose="020B0502040204020203" pitchFamily="34" charset="0"/>
              </a:rPr>
              <a:t>20</a:t>
            </a:r>
            <a:r>
              <a:rPr lang="ja-JP" altLang="en-US" sz="1400" dirty="0">
                <a:solidFill>
                  <a:prstClr val="black"/>
                </a:solidFill>
                <a:latin typeface="ＭＳ Ｐゴシック" panose="020B0600070205080204" pitchFamily="50" charset="-128"/>
                <a:cs typeface="Segoe UI" panose="020B0502040204020203" pitchFamily="34" charset="0"/>
              </a:rPr>
              <a:t>対１</a:t>
            </a:r>
            <a:endParaRPr lang="en-US" altLang="ja-JP" sz="1400" dirty="0">
              <a:solidFill>
                <a:prstClr val="black"/>
              </a:solidFill>
              <a:latin typeface="ＭＳ Ｐゴシック" panose="020B0600070205080204" pitchFamily="50" charset="-128"/>
              <a:cs typeface="Segoe UI" panose="020B0502040204020203" pitchFamily="34" charset="0"/>
            </a:endParaRPr>
          </a:p>
        </p:txBody>
      </p:sp>
      <p:sp>
        <p:nvSpPr>
          <p:cNvPr id="30" name="テキスト ボックス 29"/>
          <p:cNvSpPr txBox="1"/>
          <p:nvPr/>
        </p:nvSpPr>
        <p:spPr>
          <a:xfrm>
            <a:off x="6825208" y="1362834"/>
            <a:ext cx="2698510" cy="553998"/>
          </a:xfrm>
          <a:prstGeom prst="rect">
            <a:avLst/>
          </a:prstGeom>
          <a:solidFill>
            <a:schemeClr val="accent5">
              <a:lumMod val="20000"/>
              <a:lumOff val="80000"/>
            </a:schemeClr>
          </a:solidFill>
          <a:ln>
            <a:solidFill>
              <a:schemeClr val="accent1"/>
            </a:solidFill>
          </a:ln>
        </p:spPr>
        <p:txBody>
          <a:bodyPr wrap="square" rtlCol="0">
            <a:spAutoFit/>
          </a:bodyPr>
          <a:lstStyle/>
          <a:p>
            <a:r>
              <a:rPr lang="en-US" altLang="ja-JP" sz="1600" dirty="0">
                <a:solidFill>
                  <a:srgbClr val="4472C4"/>
                </a:solidFill>
                <a:latin typeface="ＭＳ Ｐゴシック" panose="020B0600070205080204" pitchFamily="50" charset="-128"/>
              </a:rPr>
              <a:t>【</a:t>
            </a:r>
            <a:r>
              <a:rPr lang="ja-JP" altLang="en-US" sz="1600" dirty="0">
                <a:solidFill>
                  <a:srgbClr val="4472C4"/>
                </a:solidFill>
                <a:latin typeface="ＭＳ Ｐゴシック" panose="020B0600070205080204" pitchFamily="50" charset="-128"/>
              </a:rPr>
              <a:t>実績部分</a:t>
            </a:r>
            <a:r>
              <a:rPr lang="en-US" altLang="ja-JP" sz="1600" dirty="0">
                <a:solidFill>
                  <a:srgbClr val="4472C4"/>
                </a:solidFill>
                <a:latin typeface="ＭＳ Ｐゴシック" panose="020B0600070205080204" pitchFamily="50" charset="-128"/>
              </a:rPr>
              <a:t>】</a:t>
            </a:r>
          </a:p>
          <a:p>
            <a:r>
              <a:rPr lang="ja-JP" altLang="en-US" sz="1400" dirty="0">
                <a:solidFill>
                  <a:prstClr val="black"/>
                </a:solidFill>
                <a:latin typeface="ＭＳ Ｐゴシック" panose="020B0600070205080204" pitchFamily="50" charset="-128"/>
              </a:rPr>
              <a:t>・医療区分２・３該当患者割合</a:t>
            </a:r>
          </a:p>
        </p:txBody>
      </p:sp>
      <p:cxnSp>
        <p:nvCxnSpPr>
          <p:cNvPr id="31" name="直線コネクタ 30"/>
          <p:cNvCxnSpPr/>
          <p:nvPr/>
        </p:nvCxnSpPr>
        <p:spPr>
          <a:xfrm>
            <a:off x="3872880" y="1340768"/>
            <a:ext cx="0" cy="4316772"/>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2" name="右矢印 31"/>
          <p:cNvSpPr/>
          <p:nvPr/>
        </p:nvSpPr>
        <p:spPr>
          <a:xfrm>
            <a:off x="3684153" y="2780938"/>
            <a:ext cx="548767" cy="1216753"/>
          </a:xfrm>
          <a:prstGeom prst="rightArrow">
            <a:avLst>
              <a:gd name="adj1" fmla="val 69394"/>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r>
              <a:rPr lang="ja-JP" altLang="en-US" dirty="0">
                <a:solidFill>
                  <a:prstClr val="white"/>
                </a:solidFill>
                <a:latin typeface="ＭＳ Ｐゴシック" panose="020B0600070205080204" pitchFamily="50" charset="-128"/>
              </a:rPr>
              <a:t>再編</a:t>
            </a:r>
          </a:p>
        </p:txBody>
      </p:sp>
      <p:sp>
        <p:nvSpPr>
          <p:cNvPr id="3" name="テキスト ボックス 2"/>
          <p:cNvSpPr txBox="1"/>
          <p:nvPr/>
        </p:nvSpPr>
        <p:spPr>
          <a:xfrm>
            <a:off x="761442" y="5970766"/>
            <a:ext cx="2031325" cy="338554"/>
          </a:xfrm>
          <a:prstGeom prst="rect">
            <a:avLst/>
          </a:prstGeom>
          <a:noFill/>
        </p:spPr>
        <p:txBody>
          <a:bodyPr wrap="none" rtlCol="0">
            <a:spAutoFit/>
          </a:bodyPr>
          <a:lstStyle/>
          <a:p>
            <a:r>
              <a:rPr lang="ja-JP" altLang="en-US" sz="1600" dirty="0">
                <a:solidFill>
                  <a:prstClr val="black"/>
                </a:solidFill>
                <a:latin typeface="ＭＳ Ｐゴシック" panose="020B0600070205080204" pitchFamily="50" charset="-128"/>
              </a:rPr>
              <a:t>療養病棟入院基本料</a:t>
            </a:r>
          </a:p>
        </p:txBody>
      </p:sp>
      <p:sp>
        <p:nvSpPr>
          <p:cNvPr id="33" name="正方形/長方形 32">
            <a:extLst>
              <a:ext uri="{FF2B5EF4-FFF2-40B4-BE49-F238E27FC236}">
                <a16:creationId xmlns="" xmlns:a16="http://schemas.microsoft.com/office/drawing/2014/main" id="{98C715FD-D1A8-4651-B6DE-941075F83A4D}"/>
              </a:ext>
            </a:extLst>
          </p:cNvPr>
          <p:cNvSpPr/>
          <p:nvPr/>
        </p:nvSpPr>
        <p:spPr>
          <a:xfrm>
            <a:off x="1113785" y="3438229"/>
            <a:ext cx="2437352" cy="19985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cs typeface="Segoe UI" panose="020B0502040204020203" pitchFamily="34" charset="0"/>
            </a:endParaRPr>
          </a:p>
        </p:txBody>
      </p:sp>
      <p:sp>
        <p:nvSpPr>
          <p:cNvPr id="34" name="正方形/長方形 33">
            <a:extLst>
              <a:ext uri="{FF2B5EF4-FFF2-40B4-BE49-F238E27FC236}">
                <a16:creationId xmlns="" xmlns:a16="http://schemas.microsoft.com/office/drawing/2014/main" id="{3EB45F67-53AF-4E2A-B2D2-C71DF0D315D4}"/>
              </a:ext>
            </a:extLst>
          </p:cNvPr>
          <p:cNvSpPr/>
          <p:nvPr/>
        </p:nvSpPr>
        <p:spPr>
          <a:xfrm>
            <a:off x="2272618" y="2952727"/>
            <a:ext cx="1282562" cy="74815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cs typeface="Segoe UI" panose="020B0502040204020203" pitchFamily="34" charset="0"/>
            </a:endParaRPr>
          </a:p>
        </p:txBody>
      </p:sp>
      <p:sp>
        <p:nvSpPr>
          <p:cNvPr id="35" name="正方形/長方形 34">
            <a:extLst>
              <a:ext uri="{FF2B5EF4-FFF2-40B4-BE49-F238E27FC236}">
                <a16:creationId xmlns="" xmlns:a16="http://schemas.microsoft.com/office/drawing/2014/main" id="{98C715FD-D1A8-4651-B6DE-941075F83A4D}"/>
              </a:ext>
            </a:extLst>
          </p:cNvPr>
          <p:cNvSpPr/>
          <p:nvPr/>
        </p:nvSpPr>
        <p:spPr>
          <a:xfrm>
            <a:off x="130952" y="3689467"/>
            <a:ext cx="936834" cy="1735863"/>
          </a:xfrm>
          <a:prstGeom prst="rect">
            <a:avLst/>
          </a:prstGeom>
          <a:solidFill>
            <a:schemeClr val="bg1">
              <a:lumMod val="85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ja-JP" altLang="en-US" sz="1350">
              <a:solidFill>
                <a:prstClr val="white"/>
              </a:solidFill>
              <a:latin typeface="ＭＳ Ｐゴシック" panose="020B0600070205080204" pitchFamily="50" charset="-128"/>
              <a:cs typeface="Segoe UI" panose="020B0502040204020203" pitchFamily="34" charset="0"/>
            </a:endParaRPr>
          </a:p>
        </p:txBody>
      </p:sp>
      <p:sp>
        <p:nvSpPr>
          <p:cNvPr id="36" name="正方形/長方形 35"/>
          <p:cNvSpPr/>
          <p:nvPr/>
        </p:nvSpPr>
        <p:spPr>
          <a:xfrm>
            <a:off x="1095499" y="3418431"/>
            <a:ext cx="1158831" cy="2016225"/>
          </a:xfrm>
          <a:prstGeom prst="rect">
            <a:avLst/>
          </a:prstGeom>
          <a:solidFill>
            <a:schemeClr val="accent5">
              <a:lumMod val="40000"/>
              <a:lumOff val="60000"/>
            </a:schemeClr>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cs typeface="Segoe UI" panose="020B0502040204020203" pitchFamily="34" charset="0"/>
            </a:endParaRPr>
          </a:p>
        </p:txBody>
      </p:sp>
      <p:sp>
        <p:nvSpPr>
          <p:cNvPr id="40" name="正方形/長方形 39"/>
          <p:cNvSpPr/>
          <p:nvPr/>
        </p:nvSpPr>
        <p:spPr>
          <a:xfrm>
            <a:off x="2285609" y="2942095"/>
            <a:ext cx="1284191" cy="2484016"/>
          </a:xfrm>
          <a:prstGeom prst="rect">
            <a:avLst/>
          </a:prstGeom>
          <a:solidFill>
            <a:schemeClr val="accent1">
              <a:lumMod val="60000"/>
              <a:lumOff val="4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cs typeface="Segoe UI" panose="020B0502040204020203" pitchFamily="34" charset="0"/>
            </a:endParaRPr>
          </a:p>
        </p:txBody>
      </p:sp>
      <p:sp>
        <p:nvSpPr>
          <p:cNvPr id="43" name="テキスト ボックス 42"/>
          <p:cNvSpPr txBox="1"/>
          <p:nvPr/>
        </p:nvSpPr>
        <p:spPr>
          <a:xfrm>
            <a:off x="2354016" y="3874012"/>
            <a:ext cx="1158824" cy="1277273"/>
          </a:xfrm>
          <a:prstGeom prst="rect">
            <a:avLst/>
          </a:prstGeom>
          <a:solidFill>
            <a:schemeClr val="accent1">
              <a:lumMod val="20000"/>
              <a:lumOff val="80000"/>
            </a:schemeClr>
          </a:solidFill>
        </p:spPr>
        <p:txBody>
          <a:bodyPr wrap="square" rtlCol="0">
            <a:spAutoFit/>
          </a:bodyPr>
          <a:lstStyle/>
          <a:p>
            <a:r>
              <a:rPr lang="ja-JP" altLang="en-US" sz="1100" dirty="0">
                <a:solidFill>
                  <a:prstClr val="black"/>
                </a:solidFill>
                <a:latin typeface="ＭＳ Ｐゴシック" panose="020B0600070205080204" pitchFamily="50" charset="-128"/>
                <a:cs typeface="Segoe UI" panose="020B0502040204020203" pitchFamily="34" charset="0"/>
              </a:rPr>
              <a:t>看護職員配置</a:t>
            </a:r>
            <a:r>
              <a:rPr lang="en-US" altLang="ja-JP" sz="1100" dirty="0">
                <a:solidFill>
                  <a:prstClr val="black"/>
                </a:solidFill>
                <a:latin typeface="ＭＳ Ｐゴシック" panose="020B0600070205080204" pitchFamily="50" charset="-128"/>
                <a:cs typeface="Segoe UI" panose="020B0502040204020203" pitchFamily="34" charset="0"/>
              </a:rPr>
              <a:t>20</a:t>
            </a:r>
            <a:r>
              <a:rPr lang="ja-JP" altLang="en-US" sz="1100" dirty="0">
                <a:solidFill>
                  <a:prstClr val="black"/>
                </a:solidFill>
                <a:latin typeface="ＭＳ Ｐゴシック" panose="020B0600070205080204" pitchFamily="50" charset="-128"/>
                <a:cs typeface="Segoe UI" panose="020B0502040204020203" pitchFamily="34" charset="0"/>
              </a:rPr>
              <a:t>対１</a:t>
            </a:r>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医療区分２・３患者割合</a:t>
            </a:r>
            <a:endParaRPr lang="en-US" altLang="ja-JP" sz="1100" dirty="0">
              <a:solidFill>
                <a:prstClr val="black"/>
              </a:solidFill>
              <a:latin typeface="ＭＳ Ｐゴシック" panose="020B0600070205080204" pitchFamily="50" charset="-128"/>
              <a:cs typeface="Segoe UI" panose="020B0502040204020203" pitchFamily="34" charset="0"/>
            </a:endParaRPr>
          </a:p>
          <a:p>
            <a:r>
              <a:rPr lang="en-US" altLang="ja-JP" sz="1100" dirty="0">
                <a:solidFill>
                  <a:prstClr val="black"/>
                </a:solidFill>
                <a:latin typeface="ＭＳ Ｐゴシック" panose="020B0600070205080204" pitchFamily="50" charset="-128"/>
                <a:cs typeface="Segoe UI" panose="020B0502040204020203" pitchFamily="34" charset="0"/>
              </a:rPr>
              <a:t>80</a:t>
            </a:r>
            <a:r>
              <a:rPr lang="ja-JP" altLang="en-US" sz="1100" dirty="0">
                <a:solidFill>
                  <a:prstClr val="black"/>
                </a:solidFill>
                <a:latin typeface="ＭＳ Ｐゴシック" panose="020B0600070205080204" pitchFamily="50" charset="-128"/>
                <a:cs typeface="Segoe UI" panose="020B0502040204020203" pitchFamily="34" charset="0"/>
              </a:rPr>
              <a:t>％</a:t>
            </a:r>
          </a:p>
        </p:txBody>
      </p:sp>
      <p:sp>
        <p:nvSpPr>
          <p:cNvPr id="49" name="テキスト ボックス 48"/>
          <p:cNvSpPr txBox="1"/>
          <p:nvPr/>
        </p:nvSpPr>
        <p:spPr>
          <a:xfrm>
            <a:off x="1290891" y="5461396"/>
            <a:ext cx="667170" cy="307777"/>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cs typeface="Segoe UI" panose="020B0502040204020203" pitchFamily="34" charset="0"/>
              </a:rPr>
              <a:t>療養２</a:t>
            </a:r>
            <a:endParaRPr lang="en-US" altLang="ja-JP" sz="1400" dirty="0">
              <a:solidFill>
                <a:prstClr val="black"/>
              </a:solidFill>
              <a:latin typeface="ＭＳ Ｐゴシック" panose="020B0600070205080204" pitchFamily="50" charset="-128"/>
              <a:cs typeface="Segoe UI" panose="020B0502040204020203" pitchFamily="34" charset="0"/>
            </a:endParaRPr>
          </a:p>
        </p:txBody>
      </p:sp>
      <p:sp>
        <p:nvSpPr>
          <p:cNvPr id="50" name="テキスト ボックス 49"/>
          <p:cNvSpPr txBox="1"/>
          <p:nvPr/>
        </p:nvSpPr>
        <p:spPr>
          <a:xfrm>
            <a:off x="2512717" y="5466720"/>
            <a:ext cx="667170" cy="307777"/>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cs typeface="Segoe UI" panose="020B0502040204020203" pitchFamily="34" charset="0"/>
              </a:rPr>
              <a:t>療養１</a:t>
            </a:r>
          </a:p>
        </p:txBody>
      </p:sp>
      <p:sp>
        <p:nvSpPr>
          <p:cNvPr id="51" name="正方形/長方形 50"/>
          <p:cNvSpPr/>
          <p:nvPr/>
        </p:nvSpPr>
        <p:spPr>
          <a:xfrm>
            <a:off x="128464" y="3789040"/>
            <a:ext cx="936834" cy="1615827"/>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cs typeface="Segoe UI" panose="020B0502040204020203" pitchFamily="34" charset="0"/>
              </a:rPr>
              <a:t>（</a:t>
            </a:r>
            <a:r>
              <a:rPr lang="en-US" altLang="ja-JP" sz="1100" dirty="0">
                <a:solidFill>
                  <a:prstClr val="black"/>
                </a:solidFill>
                <a:latin typeface="ＭＳ Ｐゴシック" panose="020B0600070205080204" pitchFamily="50" charset="-128"/>
                <a:cs typeface="Segoe UI" panose="020B0502040204020203" pitchFamily="34" charset="0"/>
              </a:rPr>
              <a:t>25</a:t>
            </a:r>
            <a:r>
              <a:rPr lang="ja-JP" altLang="en-US" sz="1100" dirty="0">
                <a:solidFill>
                  <a:prstClr val="black"/>
                </a:solidFill>
                <a:latin typeface="ＭＳ Ｐゴシック" panose="020B0600070205080204" pitchFamily="50" charset="-128"/>
                <a:cs typeface="Segoe UI" panose="020B0502040204020203" pitchFamily="34" charset="0"/>
              </a:rPr>
              <a:t>対１を満たさない）</a:t>
            </a:r>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又は</a:t>
            </a:r>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（医療区分２・３患者割合</a:t>
            </a:r>
            <a:r>
              <a:rPr lang="en-US" altLang="ja-JP" sz="1100" dirty="0">
                <a:solidFill>
                  <a:prstClr val="black"/>
                </a:solidFill>
                <a:latin typeface="ＭＳ Ｐゴシック" panose="020B0600070205080204" pitchFamily="50" charset="-128"/>
                <a:cs typeface="Segoe UI" panose="020B0502040204020203" pitchFamily="34" charset="0"/>
              </a:rPr>
              <a:t>50</a:t>
            </a:r>
            <a:r>
              <a:rPr lang="ja-JP" altLang="en-US" sz="1100" dirty="0">
                <a:solidFill>
                  <a:prstClr val="black"/>
                </a:solidFill>
                <a:latin typeface="ＭＳ Ｐゴシック" panose="020B0600070205080204" pitchFamily="50" charset="-128"/>
                <a:cs typeface="Segoe UI" panose="020B0502040204020203" pitchFamily="34" charset="0"/>
              </a:rPr>
              <a:t>％を満たさない）</a:t>
            </a:r>
            <a:endParaRPr lang="en-US" altLang="ja-JP" sz="1100" dirty="0">
              <a:solidFill>
                <a:prstClr val="black"/>
              </a:solidFill>
              <a:latin typeface="ＭＳ Ｐゴシック" panose="020B0600070205080204" pitchFamily="50" charset="-128"/>
              <a:cs typeface="Segoe UI" panose="020B0502040204020203" pitchFamily="34" charset="0"/>
            </a:endParaRPr>
          </a:p>
        </p:txBody>
      </p:sp>
      <p:sp>
        <p:nvSpPr>
          <p:cNvPr id="52" name="線吹き出し 1 (枠付き) 51"/>
          <p:cNvSpPr/>
          <p:nvPr/>
        </p:nvSpPr>
        <p:spPr>
          <a:xfrm>
            <a:off x="95018" y="2181499"/>
            <a:ext cx="1266003" cy="625676"/>
          </a:xfrm>
          <a:prstGeom prst="borderCallout1">
            <a:avLst>
              <a:gd name="adj1" fmla="val 104152"/>
              <a:gd name="adj2" fmla="val 24741"/>
              <a:gd name="adj3" fmla="val 234707"/>
              <a:gd name="adj4" fmla="val 26702"/>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u="sng" dirty="0">
                <a:solidFill>
                  <a:prstClr val="black"/>
                </a:solidFill>
                <a:latin typeface="ＭＳ Ｐゴシック" panose="020B0600070205080204" pitchFamily="50" charset="-128"/>
                <a:cs typeface="Segoe UI" panose="020B0502040204020203" pitchFamily="34" charset="0"/>
              </a:rPr>
              <a:t>経過措置</a:t>
            </a:r>
            <a:endParaRPr lang="en-US" altLang="ja-JP" sz="1200" b="1" u="sng"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療養２の</a:t>
            </a:r>
            <a:r>
              <a:rPr lang="en-US" altLang="ja-JP" sz="1100" dirty="0">
                <a:solidFill>
                  <a:prstClr val="black"/>
                </a:solidFill>
                <a:latin typeface="ＭＳ Ｐゴシック" panose="020B0600070205080204" pitchFamily="50" charset="-128"/>
                <a:cs typeface="Segoe UI" panose="020B0502040204020203" pitchFamily="34" charset="0"/>
              </a:rPr>
              <a:t>95</a:t>
            </a:r>
            <a:r>
              <a:rPr lang="ja-JP" altLang="en-US" sz="1100" dirty="0">
                <a:solidFill>
                  <a:prstClr val="black"/>
                </a:solidFill>
                <a:latin typeface="ＭＳ Ｐゴシック" panose="020B0600070205080204" pitchFamily="50" charset="-128"/>
                <a:cs typeface="Segoe UI" panose="020B0502040204020203" pitchFamily="34" charset="0"/>
              </a:rPr>
              <a:t>／</a:t>
            </a:r>
            <a:r>
              <a:rPr lang="en-US" altLang="ja-JP" sz="1100" dirty="0">
                <a:solidFill>
                  <a:prstClr val="black"/>
                </a:solidFill>
                <a:latin typeface="ＭＳ Ｐゴシック" panose="020B0600070205080204" pitchFamily="50" charset="-128"/>
                <a:cs typeface="Segoe UI" panose="020B0502040204020203" pitchFamily="34" charset="0"/>
              </a:rPr>
              <a:t>100</a:t>
            </a:r>
          </a:p>
          <a:p>
            <a:r>
              <a:rPr lang="ja-JP" altLang="en-US" sz="1100" dirty="0">
                <a:solidFill>
                  <a:prstClr val="black"/>
                </a:solidFill>
                <a:latin typeface="ＭＳ Ｐゴシック" panose="020B0600070205080204" pitchFamily="50" charset="-128"/>
                <a:cs typeface="Segoe UI" panose="020B0502040204020203" pitchFamily="34" charset="0"/>
              </a:rPr>
              <a:t>を算定</a:t>
            </a:r>
          </a:p>
        </p:txBody>
      </p:sp>
      <p:sp>
        <p:nvSpPr>
          <p:cNvPr id="53" name="テキスト ボックス 52"/>
          <p:cNvSpPr txBox="1"/>
          <p:nvPr/>
        </p:nvSpPr>
        <p:spPr>
          <a:xfrm>
            <a:off x="1167449" y="3870283"/>
            <a:ext cx="1048626" cy="1277273"/>
          </a:xfrm>
          <a:prstGeom prst="rect">
            <a:avLst/>
          </a:prstGeom>
          <a:solidFill>
            <a:schemeClr val="accent5">
              <a:lumMod val="20000"/>
              <a:lumOff val="80000"/>
            </a:schemeClr>
          </a:solidFill>
        </p:spPr>
        <p:txBody>
          <a:bodyPr wrap="square" rtlCol="0">
            <a:spAutoFit/>
          </a:bodyPr>
          <a:lstStyle/>
          <a:p>
            <a:r>
              <a:rPr lang="ja-JP" altLang="en-US" sz="1100" dirty="0">
                <a:solidFill>
                  <a:prstClr val="black"/>
                </a:solidFill>
                <a:latin typeface="ＭＳ Ｐゴシック" panose="020B0600070205080204" pitchFamily="50" charset="-128"/>
                <a:cs typeface="Segoe UI" panose="020B0502040204020203" pitchFamily="34" charset="0"/>
              </a:rPr>
              <a:t>看護職員配置</a:t>
            </a:r>
            <a:r>
              <a:rPr lang="en-US" altLang="ja-JP" sz="1100" dirty="0">
                <a:solidFill>
                  <a:prstClr val="black"/>
                </a:solidFill>
                <a:latin typeface="ＭＳ Ｐゴシック" panose="020B0600070205080204" pitchFamily="50" charset="-128"/>
                <a:cs typeface="Segoe UI" panose="020B0502040204020203" pitchFamily="34" charset="0"/>
              </a:rPr>
              <a:t>25</a:t>
            </a:r>
            <a:r>
              <a:rPr lang="ja-JP" altLang="en-US" sz="1100" dirty="0">
                <a:solidFill>
                  <a:prstClr val="black"/>
                </a:solidFill>
                <a:latin typeface="ＭＳ Ｐゴシック" panose="020B0600070205080204" pitchFamily="50" charset="-128"/>
                <a:cs typeface="Segoe UI" panose="020B0502040204020203" pitchFamily="34" charset="0"/>
              </a:rPr>
              <a:t>対１</a:t>
            </a:r>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endParaRPr lang="en-US" altLang="ja-JP" sz="1100" dirty="0">
              <a:solidFill>
                <a:prstClr val="black"/>
              </a:solidFill>
              <a:latin typeface="ＭＳ Ｐゴシック" panose="020B0600070205080204" pitchFamily="50" charset="-128"/>
              <a:cs typeface="Segoe UI" panose="020B0502040204020203" pitchFamily="34" charset="0"/>
            </a:endParaRPr>
          </a:p>
          <a:p>
            <a:r>
              <a:rPr lang="ja-JP" altLang="en-US" sz="1100" dirty="0">
                <a:solidFill>
                  <a:prstClr val="black"/>
                </a:solidFill>
                <a:latin typeface="ＭＳ Ｐゴシック" panose="020B0600070205080204" pitchFamily="50" charset="-128"/>
                <a:cs typeface="Segoe UI" panose="020B0502040204020203" pitchFamily="34" charset="0"/>
              </a:rPr>
              <a:t>医療区分２・３患者割合</a:t>
            </a:r>
            <a:endParaRPr lang="en-US" altLang="ja-JP" sz="1100" dirty="0">
              <a:solidFill>
                <a:prstClr val="black"/>
              </a:solidFill>
              <a:latin typeface="ＭＳ Ｐゴシック" panose="020B0600070205080204" pitchFamily="50" charset="-128"/>
              <a:cs typeface="Segoe UI" panose="020B0502040204020203" pitchFamily="34" charset="0"/>
            </a:endParaRPr>
          </a:p>
          <a:p>
            <a:r>
              <a:rPr lang="en-US" altLang="ja-JP" sz="1100" dirty="0">
                <a:solidFill>
                  <a:prstClr val="black"/>
                </a:solidFill>
                <a:latin typeface="ＭＳ Ｐゴシック" panose="020B0600070205080204" pitchFamily="50" charset="-128"/>
                <a:cs typeface="Segoe UI" panose="020B0502040204020203" pitchFamily="34" charset="0"/>
              </a:rPr>
              <a:t>50</a:t>
            </a:r>
            <a:r>
              <a:rPr lang="ja-JP" altLang="en-US" sz="1100" dirty="0">
                <a:solidFill>
                  <a:prstClr val="black"/>
                </a:solidFill>
                <a:latin typeface="ＭＳ Ｐゴシック" panose="020B0600070205080204" pitchFamily="50" charset="-128"/>
                <a:cs typeface="Segoe UI" panose="020B0502040204020203" pitchFamily="34" charset="0"/>
              </a:rPr>
              <a:t>％</a:t>
            </a:r>
          </a:p>
        </p:txBody>
      </p:sp>
      <p:sp>
        <p:nvSpPr>
          <p:cNvPr id="54" name="テキスト ボックス 53"/>
          <p:cNvSpPr txBox="1"/>
          <p:nvPr/>
        </p:nvSpPr>
        <p:spPr>
          <a:xfrm>
            <a:off x="2333403" y="2408646"/>
            <a:ext cx="1208984" cy="523220"/>
          </a:xfrm>
          <a:prstGeom prst="rect">
            <a:avLst/>
          </a:prstGeom>
          <a:noFill/>
        </p:spPr>
        <p:txBody>
          <a:bodyPr wrap="none" rtlCol="0">
            <a:spAutoFit/>
          </a:bodyPr>
          <a:lstStyle/>
          <a:p>
            <a:pPr algn="ctr"/>
            <a:r>
              <a:rPr lang="ja-JP" altLang="en-US" sz="1400" dirty="0">
                <a:solidFill>
                  <a:prstClr val="black"/>
                </a:solidFill>
                <a:latin typeface="ＭＳ Ｐゴシック" panose="020B0600070205080204" pitchFamily="50" charset="-128"/>
              </a:rPr>
              <a:t>区分</a:t>
            </a:r>
            <a:r>
              <a:rPr lang="en-US" altLang="ja-JP" sz="1400" dirty="0">
                <a:solidFill>
                  <a:prstClr val="black"/>
                </a:solidFill>
                <a:latin typeface="ＭＳ Ｐゴシック" panose="020B0600070205080204" pitchFamily="50" charset="-128"/>
              </a:rPr>
              <a:t>A</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I</a:t>
            </a:r>
          </a:p>
          <a:p>
            <a:pPr algn="ctr"/>
            <a:r>
              <a:rPr lang="en-US" altLang="ja-JP" sz="1400" dirty="0">
                <a:solidFill>
                  <a:prstClr val="black"/>
                </a:solidFill>
                <a:latin typeface="ＭＳ Ｐゴシック" panose="020B0600070205080204" pitchFamily="50" charset="-128"/>
              </a:rPr>
              <a:t>1,810</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800</a:t>
            </a:r>
            <a:r>
              <a:rPr lang="ja-JP" altLang="en-US" sz="1400" dirty="0">
                <a:solidFill>
                  <a:prstClr val="black"/>
                </a:solidFill>
                <a:latin typeface="ＭＳ Ｐゴシック" panose="020B0600070205080204" pitchFamily="50" charset="-128"/>
              </a:rPr>
              <a:t>点</a:t>
            </a:r>
          </a:p>
        </p:txBody>
      </p:sp>
      <p:sp>
        <p:nvSpPr>
          <p:cNvPr id="55" name="テキスト ボックス 54"/>
          <p:cNvSpPr txBox="1"/>
          <p:nvPr/>
        </p:nvSpPr>
        <p:spPr>
          <a:xfrm>
            <a:off x="1071649" y="2897019"/>
            <a:ext cx="1208984" cy="523220"/>
          </a:xfrm>
          <a:prstGeom prst="rect">
            <a:avLst/>
          </a:prstGeom>
          <a:noFill/>
        </p:spPr>
        <p:txBody>
          <a:bodyPr wrap="none" rtlCol="0">
            <a:spAutoFit/>
          </a:bodyPr>
          <a:lstStyle/>
          <a:p>
            <a:pPr algn="ctr"/>
            <a:r>
              <a:rPr lang="ja-JP" altLang="en-US" sz="1400" dirty="0">
                <a:solidFill>
                  <a:prstClr val="black"/>
                </a:solidFill>
                <a:latin typeface="ＭＳ Ｐゴシック" panose="020B0600070205080204" pitchFamily="50" charset="-128"/>
              </a:rPr>
              <a:t>区分</a:t>
            </a:r>
            <a:r>
              <a:rPr lang="en-US" altLang="ja-JP" sz="1400" dirty="0">
                <a:solidFill>
                  <a:prstClr val="black"/>
                </a:solidFill>
                <a:latin typeface="ＭＳ Ｐゴシック" panose="020B0600070205080204" pitchFamily="50" charset="-128"/>
              </a:rPr>
              <a:t>A</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I</a:t>
            </a:r>
          </a:p>
          <a:p>
            <a:pPr algn="ctr"/>
            <a:r>
              <a:rPr lang="en-US" altLang="ja-JP" sz="1400" dirty="0">
                <a:solidFill>
                  <a:prstClr val="black"/>
                </a:solidFill>
                <a:latin typeface="ＭＳ Ｐゴシック" panose="020B0600070205080204" pitchFamily="50" charset="-128"/>
              </a:rPr>
              <a:t>1,745</a:t>
            </a:r>
            <a:r>
              <a:rPr lang="ja-JP" altLang="en-US" sz="1400" dirty="0">
                <a:solidFill>
                  <a:prstClr val="black"/>
                </a:solidFill>
                <a:latin typeface="ＭＳ Ｐゴシック" panose="020B0600070205080204" pitchFamily="50" charset="-128"/>
              </a:rPr>
              <a:t>～</a:t>
            </a:r>
            <a:r>
              <a:rPr lang="en-US" altLang="ja-JP" sz="1400" dirty="0">
                <a:solidFill>
                  <a:prstClr val="black"/>
                </a:solidFill>
                <a:latin typeface="ＭＳ Ｐゴシック" panose="020B0600070205080204" pitchFamily="50" charset="-128"/>
              </a:rPr>
              <a:t>735</a:t>
            </a:r>
            <a:r>
              <a:rPr lang="ja-JP" altLang="en-US" sz="1400" dirty="0">
                <a:solidFill>
                  <a:prstClr val="black"/>
                </a:solidFill>
                <a:latin typeface="ＭＳ Ｐゴシック" panose="020B0600070205080204" pitchFamily="50" charset="-128"/>
              </a:rPr>
              <a:t>点</a:t>
            </a:r>
          </a:p>
        </p:txBody>
      </p:sp>
      <p:sp>
        <p:nvSpPr>
          <p:cNvPr id="47" name="テキスト ボックス 46"/>
          <p:cNvSpPr txBox="1"/>
          <p:nvPr/>
        </p:nvSpPr>
        <p:spPr>
          <a:xfrm>
            <a:off x="1136576" y="836712"/>
            <a:ext cx="1606256" cy="369332"/>
          </a:xfrm>
          <a:prstGeom prst="rect">
            <a:avLst/>
          </a:prstGeom>
          <a:noFill/>
        </p:spPr>
        <p:txBody>
          <a:bodyPr wrap="square" rtlCol="0">
            <a:spAutoFit/>
          </a:bodyPr>
          <a:lstStyle/>
          <a:p>
            <a:r>
              <a:rPr lang="en-US" altLang="ja-JP" dirty="0">
                <a:solidFill>
                  <a:prstClr val="black"/>
                </a:solidFill>
                <a:latin typeface="ＭＳ Ｐゴシック" panose="020B0600070205080204" pitchFamily="50" charset="-128"/>
              </a:rPr>
              <a:t>【</a:t>
            </a:r>
            <a:r>
              <a:rPr lang="ja-JP" altLang="en-US" dirty="0">
                <a:solidFill>
                  <a:prstClr val="black"/>
                </a:solidFill>
                <a:latin typeface="ＭＳ Ｐゴシック" panose="020B0600070205080204" pitchFamily="50" charset="-128"/>
              </a:rPr>
              <a:t>現行</a:t>
            </a:r>
            <a:r>
              <a:rPr lang="en-US" altLang="ja-JP" dirty="0">
                <a:solidFill>
                  <a:prstClr val="black"/>
                </a:solidFill>
                <a:latin typeface="ＭＳ Ｐゴシック" panose="020B0600070205080204" pitchFamily="50" charset="-128"/>
              </a:rPr>
              <a:t>】</a:t>
            </a:r>
            <a:endParaRPr lang="ja-JP" altLang="en-US" dirty="0">
              <a:solidFill>
                <a:prstClr val="black"/>
              </a:solidFill>
              <a:latin typeface="ＭＳ Ｐゴシック" panose="020B0600070205080204" pitchFamily="50" charset="-128"/>
            </a:endParaRPr>
          </a:p>
        </p:txBody>
      </p:sp>
      <p:sp>
        <p:nvSpPr>
          <p:cNvPr id="48" name="テキスト ボックス 47"/>
          <p:cNvSpPr txBox="1"/>
          <p:nvPr/>
        </p:nvSpPr>
        <p:spPr>
          <a:xfrm>
            <a:off x="4570885" y="836712"/>
            <a:ext cx="4047148" cy="369332"/>
          </a:xfrm>
          <a:prstGeom prst="rect">
            <a:avLst/>
          </a:prstGeom>
          <a:noFill/>
        </p:spPr>
        <p:txBody>
          <a:bodyPr wrap="square" rtlCol="0">
            <a:spAutoFit/>
          </a:bodyPr>
          <a:lstStyle/>
          <a:p>
            <a:r>
              <a:rPr lang="en-US" altLang="ja-JP" dirty="0">
                <a:solidFill>
                  <a:prstClr val="black"/>
                </a:solidFill>
                <a:latin typeface="ＭＳ Ｐゴシック" panose="020B0600070205080204" pitchFamily="50" charset="-128"/>
              </a:rPr>
              <a:t>【</a:t>
            </a:r>
            <a:r>
              <a:rPr lang="ja-JP" altLang="en-US" dirty="0">
                <a:solidFill>
                  <a:prstClr val="black"/>
                </a:solidFill>
                <a:latin typeface="ＭＳ Ｐゴシック" panose="020B0600070205080204" pitchFamily="50" charset="-128"/>
              </a:rPr>
              <a:t>平成</a:t>
            </a:r>
            <a:r>
              <a:rPr lang="en-US" altLang="ja-JP" dirty="0">
                <a:solidFill>
                  <a:prstClr val="black"/>
                </a:solidFill>
                <a:latin typeface="ＭＳ Ｐゴシック" panose="020B0600070205080204" pitchFamily="50" charset="-128"/>
              </a:rPr>
              <a:t>30</a:t>
            </a:r>
            <a:r>
              <a:rPr lang="ja-JP" altLang="en-US" dirty="0">
                <a:solidFill>
                  <a:prstClr val="black"/>
                </a:solidFill>
                <a:latin typeface="ＭＳ Ｐゴシック" panose="020B0600070205080204" pitchFamily="50" charset="-128"/>
              </a:rPr>
              <a:t>年度改定</a:t>
            </a:r>
            <a:r>
              <a:rPr lang="en-US" altLang="ja-JP" dirty="0">
                <a:solidFill>
                  <a:prstClr val="black"/>
                </a:solidFill>
                <a:latin typeface="ＭＳ Ｐゴシック" panose="020B0600070205080204" pitchFamily="50" charset="-128"/>
              </a:rPr>
              <a:t>】</a:t>
            </a:r>
            <a:endParaRPr lang="ja-JP" altLang="en-US" dirty="0">
              <a:solidFill>
                <a:prstClr val="black"/>
              </a:solidFill>
              <a:latin typeface="ＭＳ Ｐゴシック" panose="020B0600070205080204" pitchFamily="50" charset="-128"/>
            </a:endParaRPr>
          </a:p>
        </p:txBody>
      </p:sp>
      <p:sp>
        <p:nvSpPr>
          <p:cNvPr id="42"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rPr>
              <a:t>療養病棟入院基本料の再編・統合のイメージ</a:t>
            </a:r>
          </a:p>
        </p:txBody>
      </p:sp>
      <p:sp>
        <p:nvSpPr>
          <p:cNvPr id="5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7" name="テキスト ボックス 56"/>
          <p:cNvSpPr txBox="1"/>
          <p:nvPr/>
        </p:nvSpPr>
        <p:spPr>
          <a:xfrm>
            <a:off x="7776900" y="676067"/>
            <a:ext cx="193477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26-27</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650-651,</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p714-715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6797567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75097" y="678073"/>
            <a:ext cx="9689654" cy="747604"/>
          </a:xfrm>
          <a:prstGeom prst="rect">
            <a:avLst/>
          </a:prstGeom>
          <a:noFill/>
          <a:ln w="9525">
            <a:no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177800" indent="-177800">
              <a:buFont typeface="Wingdings" pitchFamily="2" charset="2"/>
              <a:buChar char="Ø"/>
              <a:defRPr/>
            </a:pPr>
            <a:r>
              <a:rPr lang="ja-JP" altLang="en-US" sz="1600" dirty="0">
                <a:solidFill>
                  <a:prstClr val="black"/>
                </a:solidFill>
                <a:latin typeface="ＭＳ Ｐゴシック"/>
              </a:rPr>
              <a:t>　</a:t>
            </a:r>
            <a:r>
              <a:rPr lang="ja-JP" altLang="ja-JP" dirty="0">
                <a:solidFill>
                  <a:prstClr val="black"/>
                </a:solidFill>
              </a:rPr>
              <a:t>看護職員配置</a:t>
            </a:r>
            <a:r>
              <a:rPr lang="ja-JP" altLang="en-US" dirty="0">
                <a:solidFill>
                  <a:prstClr val="black"/>
                </a:solidFill>
              </a:rPr>
              <a:t>２０対１以上</a:t>
            </a:r>
            <a:r>
              <a:rPr lang="ja-JP" altLang="ja-JP" dirty="0">
                <a:solidFill>
                  <a:prstClr val="black"/>
                </a:solidFill>
              </a:rPr>
              <a:t>を要件とした療養病棟入院</a:t>
            </a:r>
            <a:r>
              <a:rPr lang="ja-JP" altLang="en-US" dirty="0">
                <a:solidFill>
                  <a:prstClr val="black"/>
                </a:solidFill>
              </a:rPr>
              <a:t>基本</a:t>
            </a:r>
            <a:r>
              <a:rPr lang="ja-JP" altLang="ja-JP" dirty="0">
                <a:solidFill>
                  <a:prstClr val="black"/>
                </a:solidFill>
              </a:rPr>
              <a:t>料に一本化することとし、</a:t>
            </a:r>
            <a:endParaRPr lang="en-US" altLang="ja-JP" dirty="0">
              <a:solidFill>
                <a:prstClr val="black"/>
              </a:solidFill>
            </a:endParaRPr>
          </a:p>
          <a:p>
            <a:pPr>
              <a:defRPr/>
            </a:pPr>
            <a:r>
              <a:rPr lang="ja-JP" altLang="en-US" dirty="0">
                <a:solidFill>
                  <a:prstClr val="black"/>
                </a:solidFill>
              </a:rPr>
              <a:t>　 </a:t>
            </a:r>
            <a:r>
              <a:rPr lang="ja-JP" altLang="ja-JP" dirty="0">
                <a:solidFill>
                  <a:prstClr val="black"/>
                </a:solidFill>
              </a:rPr>
              <a:t>医療区分２・３の該当患者割合に応じた２段階の評価に見直す。</a:t>
            </a:r>
            <a:endParaRPr lang="en-US" altLang="ja-JP" dirty="0">
              <a:solidFill>
                <a:prstClr val="black"/>
              </a:solidFill>
              <a:latin typeface="ＭＳ Ｐゴシック"/>
            </a:endParaRPr>
          </a:p>
        </p:txBody>
      </p:sp>
      <p:sp>
        <p:nvSpPr>
          <p:cNvPr id="11" name="Rectangle 2"/>
          <p:cNvSpPr txBox="1">
            <a:spLocks noChangeArrowheads="1"/>
          </p:cNvSpPr>
          <p:nvPr/>
        </p:nvSpPr>
        <p:spPr>
          <a:xfrm>
            <a:off x="175100" y="2662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lang="ja-JP" altLang="en-US" sz="2400" dirty="0">
                <a:solidFill>
                  <a:prstClr val="black"/>
                </a:solidFill>
                <a:latin typeface="ＭＳ Ｐゴシック"/>
              </a:rPr>
              <a:t>療養病棟入院料１～２の内容</a:t>
            </a:r>
          </a:p>
        </p:txBody>
      </p:sp>
      <p:graphicFrame>
        <p:nvGraphicFramePr>
          <p:cNvPr id="9" name="表 8"/>
          <p:cNvGraphicFramePr>
            <a:graphicFrameLocks noGrp="1"/>
          </p:cNvGraphicFramePr>
          <p:nvPr>
            <p:extLst>
              <p:ext uri="{D42A27DB-BD31-4B8C-83A1-F6EECF244321}">
                <p14:modId xmlns:p14="http://schemas.microsoft.com/office/powerpoint/2010/main" val="1952223998"/>
              </p:ext>
            </p:extLst>
          </p:nvPr>
        </p:nvGraphicFramePr>
        <p:xfrm>
          <a:off x="153571" y="1683831"/>
          <a:ext cx="9598869" cy="3232654"/>
        </p:xfrm>
        <a:graphic>
          <a:graphicData uri="http://schemas.openxmlformats.org/drawingml/2006/table">
            <a:tbl>
              <a:tblPr firstRow="1" bandRow="1">
                <a:tableStyleId>{BDBED569-4797-4DF1-A0F4-6AAB3CD982D8}</a:tableStyleId>
              </a:tblPr>
              <a:tblGrid>
                <a:gridCol w="1296000">
                  <a:extLst>
                    <a:ext uri="{9D8B030D-6E8A-4147-A177-3AD203B41FA5}">
                      <a16:colId xmlns="" xmlns:a16="http://schemas.microsoft.com/office/drawing/2014/main" val="20000"/>
                    </a:ext>
                  </a:extLst>
                </a:gridCol>
                <a:gridCol w="2520000">
                  <a:extLst>
                    <a:ext uri="{9D8B030D-6E8A-4147-A177-3AD203B41FA5}">
                      <a16:colId xmlns="" xmlns:a16="http://schemas.microsoft.com/office/drawing/2014/main" val="2364701185"/>
                    </a:ext>
                  </a:extLst>
                </a:gridCol>
                <a:gridCol w="2955425">
                  <a:extLst>
                    <a:ext uri="{9D8B030D-6E8A-4147-A177-3AD203B41FA5}">
                      <a16:colId xmlns="" xmlns:a16="http://schemas.microsoft.com/office/drawing/2014/main" val="20001"/>
                    </a:ext>
                  </a:extLst>
                </a:gridCol>
                <a:gridCol w="2827444">
                  <a:extLst>
                    <a:ext uri="{9D8B030D-6E8A-4147-A177-3AD203B41FA5}">
                      <a16:colId xmlns="" xmlns:a16="http://schemas.microsoft.com/office/drawing/2014/main" val="20002"/>
                    </a:ext>
                  </a:extLst>
                </a:gridCol>
              </a:tblGrid>
              <a:tr h="416131">
                <a:tc>
                  <a:txBody>
                    <a:bodyPr/>
                    <a:lstStyle/>
                    <a:p>
                      <a:pPr algn="l"/>
                      <a:endParaRPr kumimoji="1" lang="ja-JP" altLang="en-US" sz="1600" dirty="0">
                        <a:latin typeface="+mn-ea"/>
                        <a:ea typeface="+mn-ea"/>
                      </a:endParaRPr>
                    </a:p>
                  </a:txBody>
                  <a:tcPr marL="99060" marR="99060" anchor="ctr"/>
                </a:tc>
                <a:tc>
                  <a:txBody>
                    <a:bodyPr/>
                    <a:lstStyle/>
                    <a:p>
                      <a:pPr algn="ctr"/>
                      <a:r>
                        <a:rPr kumimoji="1" lang="ja-JP" altLang="en-US" sz="2000" b="0" dirty="0">
                          <a:solidFill>
                            <a:schemeClr val="tx1"/>
                          </a:solidFill>
                          <a:latin typeface="+mn-ea"/>
                          <a:ea typeface="+mn-ea"/>
                          <a:cs typeface="Meiryo UI" panose="020B0604030504040204" pitchFamily="50" charset="-128"/>
                        </a:rPr>
                        <a:t>経過措置</a:t>
                      </a:r>
                    </a:p>
                  </a:txBody>
                  <a:tcPr marL="99060" marR="99060" anchor="ctr"/>
                </a:tc>
                <a:tc>
                  <a:txBody>
                    <a:bodyPr/>
                    <a:lstStyle/>
                    <a:p>
                      <a:pPr algn="ctr"/>
                      <a:r>
                        <a:rPr kumimoji="1" lang="ja-JP" altLang="en-US" sz="2000" b="0" dirty="0">
                          <a:latin typeface="+mn-ea"/>
                          <a:ea typeface="+mn-ea"/>
                        </a:rPr>
                        <a:t>療養病棟入院料２</a:t>
                      </a:r>
                      <a:endParaRPr kumimoji="1" lang="ja-JP" altLang="en-US" sz="2000" b="0" dirty="0">
                        <a:solidFill>
                          <a:schemeClr val="bg1"/>
                        </a:solidFill>
                        <a:latin typeface="+mn-ea"/>
                        <a:ea typeface="+mn-ea"/>
                        <a:cs typeface="Meiryo UI" panose="020B0604030504040204" pitchFamily="50" charset="-128"/>
                      </a:endParaRPr>
                    </a:p>
                  </a:txBody>
                  <a:tcPr marL="99060" marR="99060" anchor="ctr"/>
                </a:tc>
                <a:tc>
                  <a:txBody>
                    <a:bodyPr/>
                    <a:lstStyle/>
                    <a:p>
                      <a:pPr algn="ctr"/>
                      <a:r>
                        <a:rPr kumimoji="1" lang="ja-JP" altLang="en-US" sz="2000" b="0" dirty="0">
                          <a:latin typeface="+mn-ea"/>
                          <a:ea typeface="+mn-ea"/>
                        </a:rPr>
                        <a:t>療養病棟入院料１</a:t>
                      </a:r>
                      <a:endParaRPr kumimoji="1" lang="ja-JP" altLang="en-US" sz="2000" b="0" dirty="0">
                        <a:solidFill>
                          <a:schemeClr val="bg1"/>
                        </a:solidFill>
                        <a:latin typeface="+mn-ea"/>
                        <a:ea typeface="+mn-ea"/>
                        <a:cs typeface="Meiryo UI" panose="020B0604030504040204" pitchFamily="50" charset="-128"/>
                      </a:endParaRPr>
                    </a:p>
                  </a:txBody>
                  <a:tcPr marL="99060" marR="99060" anchor="ctr"/>
                </a:tc>
                <a:extLst>
                  <a:ext uri="{0D108BD9-81ED-4DB2-BD59-A6C34878D82A}">
                    <a16:rowId xmlns="" xmlns:a16="http://schemas.microsoft.com/office/drawing/2014/main" val="10000"/>
                  </a:ext>
                </a:extLst>
              </a:tr>
              <a:tr h="406629">
                <a:tc>
                  <a:txBody>
                    <a:bodyPr/>
                    <a:lstStyle/>
                    <a:p>
                      <a:pPr algn="ctr"/>
                      <a:r>
                        <a:rPr kumimoji="1" lang="ja-JP" altLang="en-US" sz="1400" dirty="0">
                          <a:latin typeface="+mn-ea"/>
                          <a:ea typeface="+mn-ea"/>
                        </a:rPr>
                        <a:t>看護職員</a:t>
                      </a:r>
                      <a:r>
                        <a:rPr kumimoji="1" lang="en-US" altLang="ja-JP" sz="1400" baseline="30000" dirty="0">
                          <a:latin typeface="+mn-ea"/>
                          <a:ea typeface="+mn-ea"/>
                        </a:rPr>
                        <a:t>※</a:t>
                      </a:r>
                      <a:endParaRPr kumimoji="1" lang="ja-JP" altLang="en-US" sz="900" baseline="30000" dirty="0">
                        <a:latin typeface="+mn-ea"/>
                        <a:ea typeface="+mn-ea"/>
                        <a:cs typeface="メイリオ" panose="020B0604030504040204" pitchFamily="50" charset="-128"/>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u="none" dirty="0">
                          <a:latin typeface="+mn-ea"/>
                          <a:ea typeface="+mn-ea"/>
                        </a:rPr>
                        <a:t>20</a:t>
                      </a:r>
                      <a:r>
                        <a:rPr kumimoji="1" lang="ja-JP" altLang="en-US" sz="1600" u="none" dirty="0">
                          <a:latin typeface="+mn-ea"/>
                          <a:ea typeface="+mn-ea"/>
                        </a:rPr>
                        <a:t>対</a:t>
                      </a:r>
                      <a:r>
                        <a:rPr kumimoji="1" lang="en-US" altLang="ja-JP" sz="1600" u="none" dirty="0">
                          <a:latin typeface="+mn-ea"/>
                          <a:ea typeface="+mn-ea"/>
                        </a:rPr>
                        <a:t>1</a:t>
                      </a:r>
                      <a:r>
                        <a:rPr kumimoji="1" lang="ja-JP" altLang="en-US" sz="1600" u="none" dirty="0">
                          <a:latin typeface="+mn-ea"/>
                          <a:ea typeface="+mn-ea"/>
                        </a:rPr>
                        <a:t>を満たさない</a:t>
                      </a:r>
                      <a:endParaRPr kumimoji="1" lang="en-US" altLang="ja-JP" sz="1600" u="none" dirty="0">
                        <a:latin typeface="+mn-ea"/>
                        <a:ea typeface="+mn-ea"/>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mn-ea"/>
                          <a:ea typeface="+mn-ea"/>
                        </a:rPr>
                        <a:t>かつ、</a:t>
                      </a:r>
                      <a:r>
                        <a:rPr kumimoji="1" lang="en-US" altLang="ja-JP" sz="1600" u="none" dirty="0">
                          <a:latin typeface="+mn-ea"/>
                          <a:ea typeface="+mn-ea"/>
                        </a:rPr>
                        <a:t>25</a:t>
                      </a:r>
                      <a:r>
                        <a:rPr kumimoji="1" lang="ja-JP" altLang="en-US" sz="1600" u="none" dirty="0">
                          <a:latin typeface="+mn-ea"/>
                          <a:ea typeface="+mn-ea"/>
                        </a:rPr>
                        <a:t>対</a:t>
                      </a:r>
                      <a:r>
                        <a:rPr kumimoji="1" lang="en-US" altLang="ja-JP" sz="1600" u="none" dirty="0">
                          <a:latin typeface="+mn-ea"/>
                          <a:ea typeface="+mn-ea"/>
                        </a:rPr>
                        <a:t>1</a:t>
                      </a:r>
                      <a:r>
                        <a:rPr kumimoji="1" lang="ja-JP" altLang="en-US" sz="1600" u="none" dirty="0">
                          <a:latin typeface="+mn-ea"/>
                          <a:ea typeface="+mn-ea"/>
                        </a:rPr>
                        <a:t>以上</a:t>
                      </a:r>
                      <a:endParaRPr kumimoji="1" lang="en-US" altLang="ja-JP" sz="1600" u="none" dirty="0">
                        <a:latin typeface="+mn-ea"/>
                        <a:ea typeface="+mn-ea"/>
                      </a:endParaRPr>
                    </a:p>
                  </a:txBody>
                  <a:tcPr marL="99060" marR="9906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u="none" dirty="0">
                          <a:latin typeface="+mn-ea"/>
                          <a:ea typeface="+mn-ea"/>
                        </a:rPr>
                        <a:t>20</a:t>
                      </a:r>
                      <a:r>
                        <a:rPr kumimoji="1" lang="ja-JP" altLang="en-US" sz="1600" u="none" dirty="0">
                          <a:latin typeface="+mn-ea"/>
                          <a:ea typeface="+mn-ea"/>
                        </a:rPr>
                        <a:t>対</a:t>
                      </a:r>
                      <a:r>
                        <a:rPr kumimoji="1" lang="en-US" altLang="ja-JP" sz="1600" u="none" dirty="0">
                          <a:latin typeface="+mn-ea"/>
                          <a:ea typeface="+mn-ea"/>
                        </a:rPr>
                        <a:t>1</a:t>
                      </a:r>
                      <a:r>
                        <a:rPr kumimoji="1" lang="ja-JP" altLang="en-US" sz="1600" u="none" dirty="0">
                          <a:latin typeface="+mn-ea"/>
                          <a:ea typeface="+mn-ea"/>
                        </a:rPr>
                        <a:t>以上</a:t>
                      </a:r>
                      <a:endParaRPr kumimoji="1" lang="en-US" altLang="ja-JP" sz="1600" u="none" dirty="0">
                        <a:latin typeface="+mn-ea"/>
                        <a:ea typeface="+mn-ea"/>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（医療法上の４：１）</a:t>
                      </a:r>
                      <a:endParaRPr kumimoji="1" lang="ja-JP" altLang="en-US" sz="1050" b="0" u="none" dirty="0">
                        <a:solidFill>
                          <a:schemeClr val="tx1"/>
                        </a:solidFill>
                        <a:latin typeface="+mn-ea"/>
                        <a:ea typeface="+mn-ea"/>
                        <a:cs typeface="メイリオ" panose="020B0604030504040204" pitchFamily="50" charset="-128"/>
                      </a:endParaRPr>
                    </a:p>
                  </a:txBody>
                  <a:tcPr marL="99060" marR="9906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dirty="0">
                        <a:latin typeface="+mj-ea"/>
                        <a:ea typeface="+mj-ea"/>
                        <a:cs typeface="メイリオ" panose="020B0604030504040204" pitchFamily="50" charset="-128"/>
                      </a:endParaRP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 xmlns:a16="http://schemas.microsoft.com/office/drawing/2014/main" val="10002"/>
                  </a:ext>
                </a:extLst>
              </a:tr>
              <a:tr h="406629">
                <a:tc>
                  <a:txBody>
                    <a:bodyPr/>
                    <a:lstStyle/>
                    <a:p>
                      <a:pPr algn="ctr"/>
                      <a:r>
                        <a:rPr kumimoji="1" lang="ja-JP" altLang="en-US" sz="1400" dirty="0">
                          <a:latin typeface="+mn-ea"/>
                          <a:ea typeface="+mn-ea"/>
                        </a:rPr>
                        <a:t>看護補助者</a:t>
                      </a:r>
                      <a:r>
                        <a:rPr kumimoji="1" lang="en-US" altLang="ja-JP" sz="1400" baseline="30000" dirty="0">
                          <a:latin typeface="+mn-ea"/>
                          <a:ea typeface="+mn-ea"/>
                        </a:rPr>
                        <a:t>※</a:t>
                      </a:r>
                      <a:endParaRPr kumimoji="1" lang="en-US" altLang="ja-JP" sz="1400" baseline="30000" dirty="0">
                        <a:latin typeface="+mn-ea"/>
                        <a:ea typeface="+mn-ea"/>
                        <a:cs typeface="メイリオ" panose="020B0604030504040204" pitchFamily="50" charset="-128"/>
                      </a:endParaRPr>
                    </a:p>
                  </a:txBody>
                  <a:tcPr marL="99060" marR="99060" anchor="ct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dirty="0">
                          <a:latin typeface="+mn-ea"/>
                          <a:ea typeface="+mn-ea"/>
                        </a:rPr>
                        <a:t>20</a:t>
                      </a:r>
                      <a:r>
                        <a:rPr kumimoji="1" lang="ja-JP" altLang="en-US" sz="1600" dirty="0">
                          <a:latin typeface="+mn-ea"/>
                          <a:ea typeface="+mn-ea"/>
                        </a:rPr>
                        <a:t>対</a:t>
                      </a:r>
                      <a:r>
                        <a:rPr kumimoji="1" lang="en-US" altLang="ja-JP" sz="1600" dirty="0">
                          <a:latin typeface="+mn-ea"/>
                          <a:ea typeface="+mn-ea"/>
                        </a:rPr>
                        <a:t>1</a:t>
                      </a:r>
                      <a:r>
                        <a:rPr kumimoji="1" lang="ja-JP" altLang="en-US" sz="1600" dirty="0">
                          <a:latin typeface="+mn-ea"/>
                          <a:ea typeface="+mn-ea"/>
                        </a:rPr>
                        <a:t>以上</a:t>
                      </a:r>
                      <a:endParaRPr kumimoji="1" lang="en-US" altLang="ja-JP" sz="1600" dirty="0">
                        <a:latin typeface="+mn-ea"/>
                        <a:ea typeface="+mn-ea"/>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（医療法上の４：１）</a:t>
                      </a:r>
                      <a:endParaRPr kumimoji="1" lang="en-US" altLang="ja-JP" sz="1050" dirty="0">
                        <a:latin typeface="+mn-ea"/>
                        <a:ea typeface="+mn-ea"/>
                        <a:cs typeface="メイリオ" panose="020B0604030504040204" pitchFamily="50" charset="-128"/>
                      </a:endParaRPr>
                    </a:p>
                  </a:txBody>
                  <a:tcPr marL="99060" marR="9906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dirty="0">
                        <a:latin typeface="+mn-ea"/>
                        <a:ea typeface="+mn-ea"/>
                        <a:cs typeface="メイリオ" panose="020B0604030504040204" pitchFamily="50" charset="-128"/>
                      </a:endParaRPr>
                    </a:p>
                  </a:txBody>
                  <a:tcPr marL="99060" marR="9906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kern="1200" dirty="0">
                        <a:solidFill>
                          <a:schemeClr val="dk1"/>
                        </a:solidFill>
                        <a:latin typeface="+mj-ea"/>
                        <a:ea typeface="+mj-ea"/>
                        <a:cs typeface="メイリオ" panose="020B0604030504040204" pitchFamily="50" charset="-128"/>
                      </a:endParaRP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3"/>
                  </a:ext>
                </a:extLst>
              </a:tr>
              <a:tr h="544172">
                <a:tc>
                  <a:txBody>
                    <a:bodyPr/>
                    <a:lstStyle/>
                    <a:p>
                      <a:pPr algn="ctr"/>
                      <a:r>
                        <a:rPr kumimoji="1" lang="ja-JP" altLang="en-US" sz="1400" dirty="0">
                          <a:latin typeface="+mn-ea"/>
                          <a:ea typeface="+mn-ea"/>
                        </a:rPr>
                        <a:t>医療区分２・３該当患者割合</a:t>
                      </a:r>
                      <a:endParaRPr kumimoji="1" lang="ja-JP" altLang="en-US" sz="1400" dirty="0">
                        <a:latin typeface="+mn-ea"/>
                        <a:ea typeface="+mn-ea"/>
                        <a:cs typeface="メイリオ" panose="020B0604030504040204" pitchFamily="50" charset="-128"/>
                      </a:endParaRPr>
                    </a:p>
                  </a:txBody>
                  <a:tcPr marL="99062" marR="99062" anchor="ctr"/>
                </a:tc>
                <a:tc>
                  <a:txBody>
                    <a:bodyPr/>
                    <a:lstStyle/>
                    <a:p>
                      <a:pPr algn="ctr"/>
                      <a:r>
                        <a:rPr lang="ja-JP" altLang="en-US" sz="1600" b="0" dirty="0">
                          <a:latin typeface="+mn-ea"/>
                          <a:ea typeface="+mn-ea"/>
                          <a:cs typeface="Meiryo UI" panose="020B0604030504040204" pitchFamily="50" charset="-128"/>
                        </a:rPr>
                        <a:t>５割未満（満たさない）</a:t>
                      </a:r>
                      <a:endParaRPr lang="en-US" altLang="ja-JP" sz="1600" b="0" dirty="0">
                        <a:latin typeface="+mn-ea"/>
                        <a:ea typeface="+mn-ea"/>
                        <a:cs typeface="Meiryo UI" panose="020B0604030504040204" pitchFamily="50" charset="-128"/>
                      </a:endParaRPr>
                    </a:p>
                  </a:txBody>
                  <a:tcPr marL="99060" marR="99060" anchor="ctr"/>
                </a:tc>
                <a:tc>
                  <a:txBody>
                    <a:bodyPr/>
                    <a:lstStyle/>
                    <a:p>
                      <a:pPr algn="ctr"/>
                      <a:r>
                        <a:rPr lang="ja-JP" altLang="en-US" sz="1600" dirty="0">
                          <a:latin typeface="+mn-ea"/>
                          <a:ea typeface="+mn-ea"/>
                        </a:rPr>
                        <a:t>５割以上</a:t>
                      </a:r>
                      <a:endParaRPr lang="en-US" altLang="ja-JP" sz="1600" b="0" dirty="0">
                        <a:latin typeface="+mn-ea"/>
                        <a:ea typeface="+mn-ea"/>
                        <a:cs typeface="Meiryo UI" panose="020B0604030504040204" pitchFamily="50" charset="-128"/>
                      </a:endParaRPr>
                    </a:p>
                  </a:txBody>
                  <a:tcPr marL="99060" marR="99060" anchor="ctr"/>
                </a:tc>
                <a:tc>
                  <a:txBody>
                    <a:bodyPr/>
                    <a:lstStyle/>
                    <a:p>
                      <a:pPr algn="ctr"/>
                      <a:r>
                        <a:rPr lang="ja-JP" altLang="en-US" sz="1600" dirty="0">
                          <a:latin typeface="+mn-ea"/>
                          <a:ea typeface="+mn-ea"/>
                        </a:rPr>
                        <a:t>８割以上</a:t>
                      </a:r>
                      <a:endParaRPr lang="en-US" altLang="ja-JP" sz="1600" dirty="0">
                        <a:latin typeface="+mn-ea"/>
                        <a:ea typeface="+mn-ea"/>
                        <a:cs typeface="Meiryo UI" panose="020B0604030504040204" pitchFamily="50" charset="-128"/>
                      </a:endParaRPr>
                    </a:p>
                  </a:txBody>
                  <a:tcPr marL="99060" marR="99060" anchor="ctr"/>
                </a:tc>
                <a:extLst>
                  <a:ext uri="{0D108BD9-81ED-4DB2-BD59-A6C34878D82A}">
                    <a16:rowId xmlns="" xmlns:a16="http://schemas.microsoft.com/office/drawing/2014/main" val="10004"/>
                  </a:ext>
                </a:extLst>
              </a:tr>
              <a:tr h="352111">
                <a:tc>
                  <a:txBody>
                    <a:bodyPr/>
                    <a:lstStyle/>
                    <a:p>
                      <a:pPr algn="ctr"/>
                      <a:r>
                        <a:rPr kumimoji="1" lang="ja-JP" altLang="en-US" sz="1400" dirty="0">
                          <a:latin typeface="+mn-ea"/>
                          <a:ea typeface="+mn-ea"/>
                        </a:rPr>
                        <a:t>データ提出</a:t>
                      </a:r>
                      <a:endParaRPr kumimoji="1" lang="ja-JP" altLang="en-US" sz="1400" dirty="0">
                        <a:latin typeface="+mn-ea"/>
                        <a:ea typeface="+mn-ea"/>
                        <a:cs typeface="メイリオ" panose="020B0604030504040204" pitchFamily="50" charset="-128"/>
                      </a:endParaRPr>
                    </a:p>
                  </a:txBody>
                  <a:tcPr marL="99062" marR="99062" anchor="ctr"/>
                </a:tc>
                <a:tc gridSpan="3">
                  <a:txBody>
                    <a:bodyPr/>
                    <a:lstStyle/>
                    <a:p>
                      <a:pPr algn="ctr"/>
                      <a:r>
                        <a:rPr lang="en-US" altLang="ja-JP" sz="1600" dirty="0">
                          <a:latin typeface="+mn-ea"/>
                          <a:ea typeface="+mn-ea"/>
                        </a:rPr>
                        <a:t>200</a:t>
                      </a:r>
                      <a:r>
                        <a:rPr lang="ja-JP" altLang="en-US" sz="1600" dirty="0">
                          <a:latin typeface="+mn-ea"/>
                          <a:ea typeface="+mn-ea"/>
                        </a:rPr>
                        <a:t>床以上の病院は必須</a:t>
                      </a:r>
                      <a:endParaRPr lang="en-US" altLang="ja-JP" sz="1600" b="0" dirty="0">
                        <a:latin typeface="+mn-ea"/>
                        <a:ea typeface="+mn-ea"/>
                        <a:cs typeface="Meiryo UI" panose="020B0604030504040204" pitchFamily="50" charset="-128"/>
                      </a:endParaRPr>
                    </a:p>
                  </a:txBody>
                  <a:tcPr marL="99060" marR="99060" anchor="ctr"/>
                </a:tc>
                <a:tc hMerge="1">
                  <a:txBody>
                    <a:bodyPr/>
                    <a:lstStyle/>
                    <a:p>
                      <a:pPr algn="ctr"/>
                      <a:endParaRPr lang="en-US" altLang="ja-JP" sz="1600" b="0" dirty="0">
                        <a:latin typeface="+mn-ea"/>
                        <a:ea typeface="+mn-ea"/>
                        <a:cs typeface="Meiryo UI" panose="020B0604030504040204" pitchFamily="50" charset="-128"/>
                      </a:endParaRPr>
                    </a:p>
                  </a:txBody>
                  <a:tcPr marL="99060" marR="99060" anchor="ctr"/>
                </a:tc>
                <a:tc hMerge="1">
                  <a:txBody>
                    <a:bodyPr/>
                    <a:lstStyle/>
                    <a:p>
                      <a:pPr algn="ctr"/>
                      <a:endParaRPr lang="en-US" altLang="ja-JP" sz="1600" dirty="0">
                        <a:latin typeface="+mj-ea"/>
                        <a:ea typeface="+mj-ea"/>
                        <a:cs typeface="Meiryo UI" panose="020B0604030504040204" pitchFamily="50" charset="-128"/>
                      </a:endParaRP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5"/>
                  </a:ext>
                </a:extLst>
              </a:tr>
              <a:tr h="352111">
                <a:tc>
                  <a:txBody>
                    <a:bodyPr/>
                    <a:lstStyle/>
                    <a:p>
                      <a:pPr algn="ctr"/>
                      <a:r>
                        <a:rPr kumimoji="1" lang="ja-JP" altLang="en-US" sz="1400" dirty="0">
                          <a:latin typeface="+mn-ea"/>
                          <a:ea typeface="+mn-ea"/>
                          <a:cs typeface="+mn-cs"/>
                        </a:rPr>
                        <a:t>点数</a:t>
                      </a:r>
                      <a:endParaRPr kumimoji="1" lang="en-US" altLang="ja-JP" sz="1400" dirty="0">
                        <a:latin typeface="+mn-ea"/>
                        <a:ea typeface="+mn-ea"/>
                        <a:cs typeface="メイリオ" panose="020B0604030504040204" pitchFamily="50" charset="-128"/>
                      </a:endParaRPr>
                    </a:p>
                  </a:txBody>
                  <a:tcPr marL="99060" marR="99060" anchor="ctr">
                    <a:solidFill>
                      <a:schemeClr val="accent4">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cs typeface="メイリオ" panose="020B0604030504040204" pitchFamily="50" charset="-128"/>
                        </a:rPr>
                        <a:t>（療養病棟入院料２）の</a:t>
                      </a:r>
                      <a:endParaRPr kumimoji="1" lang="en-US" altLang="ja-JP" sz="1600" dirty="0">
                        <a:latin typeface="+mn-ea"/>
                        <a:ea typeface="+mn-ea"/>
                        <a:cs typeface="メイリオ" panose="020B060403050404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dirty="0">
                          <a:latin typeface="+mn-ea"/>
                          <a:ea typeface="+mn-ea"/>
                          <a:cs typeface="メイリオ" panose="020B0604030504040204" pitchFamily="50" charset="-128"/>
                        </a:rPr>
                        <a:t>90</a:t>
                      </a:r>
                      <a:r>
                        <a:rPr kumimoji="1" lang="ja-JP" altLang="en-US" sz="1600" dirty="0">
                          <a:latin typeface="+mn-ea"/>
                          <a:ea typeface="+mn-ea"/>
                          <a:cs typeface="メイリオ" panose="020B0604030504040204" pitchFamily="50" charset="-128"/>
                        </a:rPr>
                        <a:t>／</a:t>
                      </a:r>
                      <a:r>
                        <a:rPr kumimoji="1" lang="en-US" altLang="ja-JP" sz="1600" dirty="0">
                          <a:latin typeface="+mn-ea"/>
                          <a:ea typeface="+mn-ea"/>
                          <a:cs typeface="メイリオ" panose="020B0604030504040204" pitchFamily="50" charset="-128"/>
                        </a:rPr>
                        <a:t>100</a:t>
                      </a:r>
                      <a:r>
                        <a:rPr kumimoji="1" lang="ja-JP" altLang="en-US" sz="1600" dirty="0">
                          <a:latin typeface="+mn-ea"/>
                          <a:ea typeface="+mn-ea"/>
                          <a:cs typeface="メイリオ" panose="020B0604030504040204" pitchFamily="50" charset="-128"/>
                        </a:rPr>
                        <a:t>に相当する点数</a:t>
                      </a:r>
                      <a:endParaRPr kumimoji="1" lang="en-US" altLang="ja-JP" sz="1600" dirty="0">
                        <a:latin typeface="+mn-ea"/>
                        <a:ea typeface="+mn-ea"/>
                        <a:cs typeface="メイリオ" panose="020B0604030504040204" pitchFamily="50" charset="-128"/>
                      </a:endParaRPr>
                    </a:p>
                  </a:txBody>
                  <a:tcPr marL="99060" marR="99060" anchor="ctr">
                    <a:solidFill>
                      <a:schemeClr val="accent4">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　医療区分１　　</a:t>
                      </a:r>
                      <a:r>
                        <a:rPr kumimoji="1" lang="en-US" altLang="ja-JP" sz="1600" dirty="0">
                          <a:latin typeface="+mn-ea"/>
                          <a:ea typeface="+mn-ea"/>
                        </a:rPr>
                        <a:t>735</a:t>
                      </a:r>
                      <a:r>
                        <a:rPr kumimoji="1" lang="ja-JP" altLang="en-US" sz="1600" dirty="0">
                          <a:latin typeface="+mn-ea"/>
                          <a:ea typeface="+mn-ea"/>
                        </a:rPr>
                        <a:t>点～  </a:t>
                      </a:r>
                      <a:r>
                        <a:rPr kumimoji="1" lang="ja-JP" altLang="en-US" sz="1050" dirty="0">
                          <a:latin typeface="+mn-ea"/>
                          <a:ea typeface="+mn-ea"/>
                        </a:rPr>
                        <a:t> </a:t>
                      </a:r>
                      <a:r>
                        <a:rPr kumimoji="1" lang="en-US" altLang="ja-JP" sz="1600" dirty="0">
                          <a:latin typeface="+mn-ea"/>
                          <a:ea typeface="+mn-ea"/>
                        </a:rPr>
                        <a:t>902</a:t>
                      </a:r>
                      <a:r>
                        <a:rPr kumimoji="1" lang="ja-JP" altLang="en-US" sz="1600" dirty="0">
                          <a:latin typeface="+mn-ea"/>
                          <a:ea typeface="+mn-ea"/>
                        </a:rPr>
                        <a:t>点</a:t>
                      </a:r>
                    </a:p>
                    <a:p>
                      <a:pPr algn="l"/>
                      <a:r>
                        <a:rPr kumimoji="1" lang="ja-JP" altLang="en-US" sz="1600" dirty="0">
                          <a:latin typeface="+mn-ea"/>
                          <a:ea typeface="+mn-ea"/>
                        </a:rPr>
                        <a:t>　医療区分２　</a:t>
                      </a:r>
                      <a:r>
                        <a:rPr kumimoji="1" lang="en-US" altLang="ja-JP" sz="1600" dirty="0">
                          <a:latin typeface="+mn-ea"/>
                          <a:ea typeface="+mn-ea"/>
                        </a:rPr>
                        <a:t>1,151</a:t>
                      </a:r>
                      <a:r>
                        <a:rPr kumimoji="1" lang="ja-JP" altLang="en-US" sz="1600" dirty="0">
                          <a:latin typeface="+mn-ea"/>
                          <a:ea typeface="+mn-ea"/>
                        </a:rPr>
                        <a:t>点～</a:t>
                      </a:r>
                      <a:r>
                        <a:rPr kumimoji="1" lang="en-US" altLang="ja-JP" sz="1600" dirty="0">
                          <a:latin typeface="+mn-ea"/>
                          <a:ea typeface="+mn-ea"/>
                        </a:rPr>
                        <a:t>1,347</a:t>
                      </a:r>
                      <a:r>
                        <a:rPr kumimoji="1" lang="ja-JP" altLang="en-US" sz="1600" dirty="0">
                          <a:latin typeface="+mn-ea"/>
                          <a:ea typeface="+mn-ea"/>
                        </a:rPr>
                        <a:t>点</a:t>
                      </a:r>
                      <a:endParaRPr kumimoji="1" lang="en-US" altLang="ja-JP" sz="160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　医療区分３　</a:t>
                      </a:r>
                      <a:r>
                        <a:rPr kumimoji="1" lang="en-US" altLang="ja-JP" sz="1600" dirty="0">
                          <a:latin typeface="+mn-ea"/>
                          <a:ea typeface="+mn-ea"/>
                        </a:rPr>
                        <a:t>1,389</a:t>
                      </a:r>
                      <a:r>
                        <a:rPr kumimoji="1" lang="ja-JP" altLang="en-US" sz="1600" dirty="0">
                          <a:latin typeface="+mn-ea"/>
                          <a:ea typeface="+mn-ea"/>
                        </a:rPr>
                        <a:t>点～</a:t>
                      </a:r>
                      <a:r>
                        <a:rPr kumimoji="1" lang="en-US" altLang="ja-JP" sz="1600" dirty="0">
                          <a:latin typeface="+mn-ea"/>
                          <a:ea typeface="+mn-ea"/>
                        </a:rPr>
                        <a:t>1,745</a:t>
                      </a:r>
                      <a:r>
                        <a:rPr kumimoji="1" lang="ja-JP" altLang="en-US" sz="1600" dirty="0">
                          <a:latin typeface="+mn-ea"/>
                          <a:ea typeface="+mn-ea"/>
                        </a:rPr>
                        <a:t>点</a:t>
                      </a:r>
                      <a:endParaRPr kumimoji="1" lang="en-US" altLang="ja-JP" sz="1600" dirty="0">
                        <a:latin typeface="+mn-ea"/>
                        <a:ea typeface="+mn-ea"/>
                        <a:cs typeface="メイリオ" panose="020B0604030504040204" pitchFamily="50" charset="-128"/>
                      </a:endParaRPr>
                    </a:p>
                  </a:txBody>
                  <a:tcPr marL="99060" marR="99060" anchor="ctr">
                    <a:solidFill>
                      <a:schemeClr val="accent4">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医療区分１  　</a:t>
                      </a:r>
                      <a:r>
                        <a:rPr kumimoji="1" lang="en-US" altLang="ja-JP" sz="1600" dirty="0">
                          <a:latin typeface="+mn-ea"/>
                          <a:ea typeface="+mn-ea"/>
                        </a:rPr>
                        <a:t>800</a:t>
                      </a:r>
                      <a:r>
                        <a:rPr kumimoji="1" lang="ja-JP" altLang="en-US" sz="1600" dirty="0">
                          <a:latin typeface="+mn-ea"/>
                          <a:ea typeface="+mn-ea"/>
                        </a:rPr>
                        <a:t>点～　</a:t>
                      </a:r>
                      <a:r>
                        <a:rPr kumimoji="1" lang="ja-JP" altLang="en-US" sz="1100" dirty="0">
                          <a:latin typeface="+mn-ea"/>
                          <a:ea typeface="+mn-ea"/>
                        </a:rPr>
                        <a:t> </a:t>
                      </a:r>
                      <a:r>
                        <a:rPr kumimoji="1" lang="en-US" altLang="ja-JP" sz="1600" dirty="0">
                          <a:latin typeface="+mn-ea"/>
                          <a:ea typeface="+mn-ea"/>
                        </a:rPr>
                        <a:t>967</a:t>
                      </a:r>
                      <a:r>
                        <a:rPr kumimoji="1" lang="ja-JP" altLang="en-US" sz="1600" dirty="0">
                          <a:latin typeface="+mn-ea"/>
                          <a:ea typeface="+mn-ea"/>
                        </a:rPr>
                        <a:t>点</a:t>
                      </a:r>
                      <a:endParaRPr kumimoji="1" lang="en-US" altLang="ja-JP" sz="1600"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医療区分２　</a:t>
                      </a:r>
                      <a:r>
                        <a:rPr kumimoji="1" lang="en-US" altLang="ja-JP" sz="1600" dirty="0">
                          <a:latin typeface="+mn-ea"/>
                          <a:ea typeface="+mn-ea"/>
                        </a:rPr>
                        <a:t>1,215</a:t>
                      </a:r>
                      <a:r>
                        <a:rPr kumimoji="1" lang="ja-JP" altLang="en-US" sz="1600" dirty="0">
                          <a:latin typeface="+mn-ea"/>
                          <a:ea typeface="+mn-ea"/>
                        </a:rPr>
                        <a:t>点～</a:t>
                      </a:r>
                      <a:r>
                        <a:rPr kumimoji="1" lang="en-US" altLang="ja-JP" sz="1600" dirty="0">
                          <a:latin typeface="+mn-ea"/>
                          <a:ea typeface="+mn-ea"/>
                        </a:rPr>
                        <a:t>1,412</a:t>
                      </a:r>
                      <a:r>
                        <a:rPr kumimoji="1" lang="ja-JP" altLang="en-US" sz="1600" dirty="0">
                          <a:latin typeface="+mn-ea"/>
                          <a:ea typeface="+mn-ea"/>
                        </a:rPr>
                        <a:t>点</a:t>
                      </a:r>
                      <a:endParaRPr kumimoji="1" lang="en-US" altLang="ja-JP" sz="1600"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mn-ea"/>
                          <a:ea typeface="+mn-ea"/>
                        </a:rPr>
                        <a:t>医療区分３　</a:t>
                      </a:r>
                      <a:r>
                        <a:rPr kumimoji="1" lang="en-US" altLang="ja-JP" sz="1600" dirty="0">
                          <a:latin typeface="+mn-ea"/>
                          <a:ea typeface="+mn-ea"/>
                        </a:rPr>
                        <a:t>1,454</a:t>
                      </a:r>
                      <a:r>
                        <a:rPr kumimoji="1" lang="ja-JP" altLang="en-US" sz="1600" dirty="0">
                          <a:latin typeface="+mn-ea"/>
                          <a:ea typeface="+mn-ea"/>
                        </a:rPr>
                        <a:t>点～</a:t>
                      </a:r>
                      <a:r>
                        <a:rPr kumimoji="1" lang="en-US" altLang="ja-JP" sz="1600" dirty="0">
                          <a:latin typeface="+mn-ea"/>
                          <a:ea typeface="+mn-ea"/>
                        </a:rPr>
                        <a:t>1,810</a:t>
                      </a:r>
                      <a:r>
                        <a:rPr kumimoji="1" lang="ja-JP" altLang="en-US" sz="1600" dirty="0">
                          <a:latin typeface="+mn-ea"/>
                          <a:ea typeface="+mn-ea"/>
                        </a:rPr>
                        <a:t>点</a:t>
                      </a:r>
                      <a:endParaRPr kumimoji="1" lang="en-US" altLang="ja-JP" sz="1600" dirty="0">
                        <a:latin typeface="+mn-ea"/>
                        <a:ea typeface="+mn-ea"/>
                        <a:cs typeface="メイリオ" panose="020B0604030504040204" pitchFamily="50" charset="-128"/>
                      </a:endParaRPr>
                    </a:p>
                  </a:txBody>
                  <a:tcPr marL="99060" marR="99060" anchor="ctr">
                    <a:solidFill>
                      <a:schemeClr val="accent4">
                        <a:lumMod val="60000"/>
                        <a:lumOff val="40000"/>
                      </a:schemeClr>
                    </a:solidFill>
                  </a:tcPr>
                </a:tc>
                <a:extLst>
                  <a:ext uri="{0D108BD9-81ED-4DB2-BD59-A6C34878D82A}">
                    <a16:rowId xmlns="" xmlns:a16="http://schemas.microsoft.com/office/drawing/2014/main" val="10006"/>
                  </a:ext>
                </a:extLst>
              </a:tr>
            </a:tbl>
          </a:graphicData>
        </a:graphic>
      </p:graphicFrame>
      <p:sp>
        <p:nvSpPr>
          <p:cNvPr id="12" name="テキスト ボックス 11"/>
          <p:cNvSpPr txBox="1"/>
          <p:nvPr/>
        </p:nvSpPr>
        <p:spPr>
          <a:xfrm>
            <a:off x="157187" y="5051960"/>
            <a:ext cx="9489504" cy="738664"/>
          </a:xfrm>
          <a:prstGeom prst="rect">
            <a:avLst/>
          </a:prstGeom>
          <a:noFill/>
        </p:spPr>
        <p:txBody>
          <a:bodyPr wrap="square" rtlCol="0">
            <a:spAutoFit/>
          </a:bodyPr>
          <a:lstStyle/>
          <a:p>
            <a:pPr marL="177800" indent="-177800"/>
            <a:r>
              <a:rPr lang="en-US" altLang="ja-JP" sz="1400" dirty="0">
                <a:solidFill>
                  <a:prstClr val="black"/>
                </a:solidFill>
                <a:latin typeface="ＭＳ Ｐゴシック"/>
              </a:rPr>
              <a:t>※</a:t>
            </a:r>
            <a:r>
              <a:rPr lang="ja-JP" altLang="en-US" sz="1400" dirty="0">
                <a:solidFill>
                  <a:prstClr val="black"/>
                </a:solidFill>
                <a:latin typeface="ＭＳ Ｐゴシック"/>
              </a:rPr>
              <a:t>　療養病棟入院基本料については、医療療養病床に係る医療法上の人員配置標準の経過措置の見直し方針を踏まえ、</a:t>
            </a:r>
            <a:endParaRPr lang="en-US" altLang="ja-JP" sz="1400" dirty="0">
              <a:solidFill>
                <a:prstClr val="black"/>
              </a:solidFill>
              <a:latin typeface="ＭＳ Ｐゴシック"/>
            </a:endParaRPr>
          </a:p>
          <a:p>
            <a:pPr marL="177800" indent="-177800"/>
            <a:r>
              <a:rPr lang="en-US" altLang="ja-JP" sz="1400" dirty="0">
                <a:solidFill>
                  <a:prstClr val="black"/>
                </a:solidFill>
                <a:latin typeface="ＭＳ Ｐゴシック"/>
              </a:rPr>
              <a:t>   </a:t>
            </a:r>
            <a:r>
              <a:rPr lang="ja-JP" altLang="en-US" sz="1400" dirty="0">
                <a:solidFill>
                  <a:prstClr val="black"/>
                </a:solidFill>
                <a:latin typeface="ＭＳ Ｐゴシック"/>
              </a:rPr>
              <a:t>看護職員配置</a:t>
            </a:r>
            <a:r>
              <a:rPr lang="en-US" altLang="ja-JP" sz="1400" dirty="0">
                <a:solidFill>
                  <a:prstClr val="black"/>
                </a:solidFill>
                <a:latin typeface="ＭＳ Ｐゴシック"/>
              </a:rPr>
              <a:t>20</a:t>
            </a:r>
            <a:r>
              <a:rPr lang="ja-JP" altLang="en-US" sz="1400" dirty="0">
                <a:solidFill>
                  <a:prstClr val="black"/>
                </a:solidFill>
                <a:latin typeface="ＭＳ Ｐゴシック"/>
              </a:rPr>
              <a:t>対１に満たない場合の経過措置を新たに設けるとともに、看護職員配置</a:t>
            </a:r>
            <a:r>
              <a:rPr lang="en-US" altLang="ja-JP" sz="1400" dirty="0">
                <a:solidFill>
                  <a:prstClr val="black"/>
                </a:solidFill>
                <a:latin typeface="ＭＳ Ｐゴシック"/>
              </a:rPr>
              <a:t>25</a:t>
            </a:r>
            <a:r>
              <a:rPr lang="ja-JP" altLang="en-US" sz="1400" dirty="0">
                <a:solidFill>
                  <a:prstClr val="black"/>
                </a:solidFill>
                <a:latin typeface="ＭＳ Ｐゴシック"/>
              </a:rPr>
              <a:t>対</a:t>
            </a:r>
            <a:r>
              <a:rPr lang="en-US" altLang="ja-JP" sz="1400" dirty="0">
                <a:solidFill>
                  <a:prstClr val="black"/>
                </a:solidFill>
                <a:latin typeface="ＭＳ Ｐゴシック"/>
              </a:rPr>
              <a:t>1</a:t>
            </a:r>
            <a:r>
              <a:rPr lang="ja-JP" altLang="en-US" sz="1400" dirty="0">
                <a:solidFill>
                  <a:prstClr val="black"/>
                </a:solidFill>
                <a:latin typeface="ＭＳ Ｐゴシック"/>
              </a:rPr>
              <a:t>に満たない場合の経過措置も別途設ける。</a:t>
            </a:r>
          </a:p>
        </p:txBody>
      </p:sp>
      <p:sp>
        <p:nvSpPr>
          <p:cNvPr id="1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 name="テキスト ボックス 7"/>
          <p:cNvSpPr txBox="1"/>
          <p:nvPr/>
        </p:nvSpPr>
        <p:spPr>
          <a:xfrm>
            <a:off x="7799281" y="1130265"/>
            <a:ext cx="193477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26-27</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650-651,</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p714-715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13785345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正方形/長方形 45"/>
          <p:cNvSpPr/>
          <p:nvPr/>
        </p:nvSpPr>
        <p:spPr>
          <a:xfrm>
            <a:off x="6558499" y="3352465"/>
            <a:ext cx="1440517" cy="2089012"/>
          </a:xfrm>
          <a:prstGeom prst="rect">
            <a:avLst/>
          </a:prstGeom>
          <a:solidFill>
            <a:schemeClr val="accent1">
              <a:lumMod val="60000"/>
              <a:lumOff val="40000"/>
            </a:schemeClr>
          </a:solidFill>
          <a:ln w="127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6" name="正方形/長方形 5"/>
          <p:cNvSpPr/>
          <p:nvPr/>
        </p:nvSpPr>
        <p:spPr>
          <a:xfrm>
            <a:off x="8071530" y="2894542"/>
            <a:ext cx="1594346" cy="467254"/>
          </a:xfrm>
          <a:prstGeom prst="rect">
            <a:avLst/>
          </a:prstGeom>
          <a:solidFill>
            <a:schemeClr val="accent5">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2000" dirty="0">
              <a:solidFill>
                <a:prstClr val="white"/>
              </a:solidFill>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7" name="テキスト ボックス 6"/>
          <p:cNvSpPr txBox="1"/>
          <p:nvPr/>
        </p:nvSpPr>
        <p:spPr>
          <a:xfrm>
            <a:off x="8618033" y="2924954"/>
            <a:ext cx="543739" cy="307777"/>
          </a:xfrm>
          <a:prstGeom prst="rect">
            <a:avLst/>
          </a:prstGeom>
          <a:noFill/>
        </p:spPr>
        <p:txBody>
          <a:bodyPr wrap="none" rtlCol="0">
            <a:spAutoFit/>
          </a:bodyPr>
          <a:lstStyle/>
          <a:p>
            <a:pPr>
              <a:defRPr/>
            </a:pPr>
            <a:r>
              <a:rPr lang="en-US" altLang="ja-JP" sz="14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80</a:t>
            </a: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a:t>
            </a:r>
          </a:p>
        </p:txBody>
      </p:sp>
      <p:cxnSp>
        <p:nvCxnSpPr>
          <p:cNvPr id="8" name="直線矢印コネクタ 7"/>
          <p:cNvCxnSpPr>
            <a:cxnSpLocks/>
          </p:cNvCxnSpPr>
          <p:nvPr/>
        </p:nvCxnSpPr>
        <p:spPr>
          <a:xfrm>
            <a:off x="9749543" y="2926310"/>
            <a:ext cx="0" cy="430682"/>
          </a:xfrm>
          <a:prstGeom prst="straightConnector1">
            <a:avLst/>
          </a:prstGeom>
          <a:ln>
            <a:solidFill>
              <a:schemeClr val="accent5">
                <a:lumMod val="50000"/>
              </a:schemeClr>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5" name="線吹き出し 1 (枠付き) 14"/>
          <p:cNvSpPr/>
          <p:nvPr/>
        </p:nvSpPr>
        <p:spPr>
          <a:xfrm>
            <a:off x="5351646" y="2052929"/>
            <a:ext cx="1185530" cy="872017"/>
          </a:xfrm>
          <a:prstGeom prst="borderCallout1">
            <a:avLst>
              <a:gd name="adj1" fmla="val 105027"/>
              <a:gd name="adj2" fmla="val 49288"/>
              <a:gd name="adj3" fmla="val 271066"/>
              <a:gd name="adj4" fmla="val 4178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400" b="1"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経過措置１</a:t>
            </a:r>
            <a:endParaRPr lang="en-US" altLang="ja-JP" sz="1200" b="1"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療養病棟入院料２の</a:t>
            </a:r>
            <a:r>
              <a:rPr lang="en-US" altLang="ja-JP" sz="1200"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90</a:t>
            </a:r>
            <a:r>
              <a:rPr lang="ja-JP" altLang="en-US" sz="1200"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200"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100</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を算定</a:t>
            </a:r>
          </a:p>
        </p:txBody>
      </p:sp>
      <p:sp>
        <p:nvSpPr>
          <p:cNvPr id="22" name="線吹き出し 1 (枠付き) 21"/>
          <p:cNvSpPr/>
          <p:nvPr/>
        </p:nvSpPr>
        <p:spPr>
          <a:xfrm>
            <a:off x="3926624" y="2038944"/>
            <a:ext cx="1182105" cy="886000"/>
          </a:xfrm>
          <a:prstGeom prst="borderCallout1">
            <a:avLst>
              <a:gd name="adj1" fmla="val 99752"/>
              <a:gd name="adj2" fmla="val 57524"/>
              <a:gd name="adj3" fmla="val 306333"/>
              <a:gd name="adj4" fmla="val 48976"/>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400" b="1"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経過措置２</a:t>
            </a:r>
            <a:endParaRPr lang="en-US" altLang="ja-JP" sz="1400" b="1"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療養病棟入院料２の</a:t>
            </a:r>
            <a:r>
              <a:rPr lang="en-US" altLang="ja-JP" sz="1200"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80</a:t>
            </a:r>
            <a:r>
              <a:rPr lang="ja-JP" altLang="en-US" sz="1200"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200" u="sng"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100</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を算定</a:t>
            </a:r>
          </a:p>
        </p:txBody>
      </p:sp>
      <p:sp>
        <p:nvSpPr>
          <p:cNvPr id="38" name="テキスト ボックス 37"/>
          <p:cNvSpPr txBox="1"/>
          <p:nvPr/>
        </p:nvSpPr>
        <p:spPr>
          <a:xfrm>
            <a:off x="6537176" y="5445234"/>
            <a:ext cx="1564852" cy="307777"/>
          </a:xfrm>
          <a:prstGeom prst="rect">
            <a:avLst/>
          </a:prstGeom>
          <a:noFill/>
        </p:spPr>
        <p:txBody>
          <a:bodyPr wrap="none" rtlCol="0">
            <a:spAutoFit/>
          </a:bodyPr>
          <a:lstStyle/>
          <a:p>
            <a:pPr>
              <a:defRPr/>
            </a:pPr>
            <a:r>
              <a:rPr lang="ja-JP" altLang="en-US" sz="1400" dirty="0">
                <a:solidFill>
                  <a:srgbClr val="4472C4">
                    <a:lumMod val="75000"/>
                  </a:srgbClr>
                </a:solidFill>
                <a:latin typeface="ＭＳ Ｐゴシック" panose="020B0600070205080204" pitchFamily="50" charset="-128"/>
                <a:ea typeface="ＭＳ Ｐゴシック" panose="020B0600070205080204" pitchFamily="50" charset="-128"/>
              </a:rPr>
              <a:t>療養病棟入院料２</a:t>
            </a:r>
          </a:p>
        </p:txBody>
      </p:sp>
      <p:sp>
        <p:nvSpPr>
          <p:cNvPr id="39" name="テキスト ボックス 38"/>
          <p:cNvSpPr txBox="1"/>
          <p:nvPr/>
        </p:nvSpPr>
        <p:spPr>
          <a:xfrm>
            <a:off x="8193360" y="5445234"/>
            <a:ext cx="1564852" cy="307777"/>
          </a:xfrm>
          <a:prstGeom prst="rect">
            <a:avLst/>
          </a:prstGeom>
          <a:noFill/>
        </p:spPr>
        <p:txBody>
          <a:bodyPr wrap="none" rtlCol="0">
            <a:spAutoFit/>
          </a:bodyPr>
          <a:lstStyle/>
          <a:p>
            <a:pPr>
              <a:defRPr/>
            </a:pPr>
            <a:r>
              <a:rPr lang="ja-JP" altLang="en-US" sz="1400" dirty="0">
                <a:solidFill>
                  <a:srgbClr val="4472C4">
                    <a:lumMod val="75000"/>
                  </a:srgbClr>
                </a:solidFill>
                <a:latin typeface="ＭＳ Ｐゴシック" panose="020B0600070205080204" pitchFamily="50" charset="-128"/>
                <a:ea typeface="ＭＳ Ｐゴシック" panose="020B0600070205080204" pitchFamily="50" charset="-128"/>
              </a:rPr>
              <a:t>療養病棟入院料１</a:t>
            </a:r>
          </a:p>
        </p:txBody>
      </p:sp>
      <p:sp>
        <p:nvSpPr>
          <p:cNvPr id="44" name="テキスト ボックス 43"/>
          <p:cNvSpPr txBox="1"/>
          <p:nvPr/>
        </p:nvSpPr>
        <p:spPr>
          <a:xfrm>
            <a:off x="8265370" y="2348880"/>
            <a:ext cx="1208984" cy="523220"/>
          </a:xfrm>
          <a:prstGeom prst="rect">
            <a:avLst/>
          </a:prstGeom>
          <a:noFill/>
        </p:spPr>
        <p:txBody>
          <a:bodyPr wrap="none" rtlCol="0">
            <a:spAutoFit/>
          </a:bodyPr>
          <a:lstStyle/>
          <a:p>
            <a:pPr algn="ct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区分</a:t>
            </a:r>
            <a:r>
              <a:rPr lang="en-US" altLang="ja-JP" sz="1400" dirty="0">
                <a:solidFill>
                  <a:prstClr val="black"/>
                </a:solidFill>
                <a:latin typeface="ＭＳ Ｐゴシック" panose="020B0600070205080204" pitchFamily="50" charset="-128"/>
                <a:ea typeface="ＭＳ Ｐゴシック" panose="020B0600070205080204" pitchFamily="50" charset="-128"/>
              </a:rPr>
              <a:t>A</a:t>
            </a: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I</a:t>
            </a:r>
          </a:p>
          <a:p>
            <a:pPr algn="ctr">
              <a:defRPr/>
            </a:pPr>
            <a:r>
              <a:rPr lang="en-US" altLang="ja-JP" sz="1400" dirty="0">
                <a:solidFill>
                  <a:prstClr val="black"/>
                </a:solidFill>
                <a:latin typeface="ＭＳ Ｐゴシック" panose="020B0600070205080204" pitchFamily="50" charset="-128"/>
                <a:ea typeface="ＭＳ Ｐゴシック" panose="020B0600070205080204" pitchFamily="50" charset="-128"/>
              </a:rPr>
              <a:t>1,810</a:t>
            </a: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800</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45" name="テキスト ボックス 44"/>
          <p:cNvSpPr txBox="1"/>
          <p:nvPr/>
        </p:nvSpPr>
        <p:spPr>
          <a:xfrm>
            <a:off x="6649015" y="2833772"/>
            <a:ext cx="1208984" cy="523220"/>
          </a:xfrm>
          <a:prstGeom prst="rect">
            <a:avLst/>
          </a:prstGeom>
          <a:noFill/>
        </p:spPr>
        <p:txBody>
          <a:bodyPr wrap="none" rtlCol="0">
            <a:spAutoFit/>
          </a:bodyPr>
          <a:lstStyle/>
          <a:p>
            <a:pPr algn="ct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区分</a:t>
            </a:r>
            <a:r>
              <a:rPr lang="en-US" altLang="ja-JP" sz="1400" dirty="0">
                <a:solidFill>
                  <a:prstClr val="black"/>
                </a:solidFill>
                <a:latin typeface="ＭＳ Ｐゴシック" panose="020B0600070205080204" pitchFamily="50" charset="-128"/>
                <a:ea typeface="ＭＳ Ｐゴシック" panose="020B0600070205080204" pitchFamily="50" charset="-128"/>
              </a:rPr>
              <a:t>A</a:t>
            </a: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I</a:t>
            </a:r>
          </a:p>
          <a:p>
            <a:pPr algn="ctr">
              <a:defRPr/>
            </a:pPr>
            <a:r>
              <a:rPr lang="en-US" altLang="ja-JP" sz="1400" dirty="0">
                <a:solidFill>
                  <a:prstClr val="black"/>
                </a:solidFill>
                <a:latin typeface="ＭＳ Ｐゴシック" panose="020B0600070205080204" pitchFamily="50" charset="-128"/>
                <a:ea typeface="ＭＳ Ｐゴシック" panose="020B0600070205080204" pitchFamily="50" charset="-128"/>
              </a:rPr>
              <a:t>1,745</a:t>
            </a: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735</a:t>
            </a:r>
            <a:r>
              <a:rPr lang="ja-JP" altLang="en-US" sz="1400" dirty="0">
                <a:solidFill>
                  <a:prstClr val="black"/>
                </a:solidFill>
                <a:latin typeface="ＭＳ Ｐゴシック" panose="020B0600070205080204" pitchFamily="50" charset="-128"/>
                <a:ea typeface="ＭＳ Ｐゴシック" panose="020B0600070205080204" pitchFamily="50" charset="-128"/>
              </a:rPr>
              <a:t>点</a:t>
            </a:r>
          </a:p>
        </p:txBody>
      </p:sp>
      <p:sp>
        <p:nvSpPr>
          <p:cNvPr id="24" name="正方形/長方形 23"/>
          <p:cNvSpPr/>
          <p:nvPr/>
        </p:nvSpPr>
        <p:spPr>
          <a:xfrm>
            <a:off x="8071530" y="3362885"/>
            <a:ext cx="1594346" cy="2078593"/>
          </a:xfrm>
          <a:prstGeom prst="rect">
            <a:avLst/>
          </a:prstGeom>
          <a:solidFill>
            <a:schemeClr val="accent1">
              <a:lumMod val="60000"/>
              <a:lumOff val="4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26" name="正方形/長方形 25"/>
          <p:cNvSpPr/>
          <p:nvPr/>
        </p:nvSpPr>
        <p:spPr>
          <a:xfrm>
            <a:off x="8073353" y="2878363"/>
            <a:ext cx="1592529" cy="2564205"/>
          </a:xfrm>
          <a:prstGeom prst="rect">
            <a:avLst/>
          </a:prstGeom>
          <a:noFill/>
          <a:ln w="1270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28" name="テキスト ボックス 27"/>
          <p:cNvSpPr txBox="1"/>
          <p:nvPr/>
        </p:nvSpPr>
        <p:spPr>
          <a:xfrm>
            <a:off x="7012733" y="3429003"/>
            <a:ext cx="543739" cy="307777"/>
          </a:xfrm>
          <a:prstGeom prst="rect">
            <a:avLst/>
          </a:prstGeom>
          <a:noFill/>
        </p:spPr>
        <p:txBody>
          <a:bodyPr wrap="none" rtlCol="0">
            <a:spAutoFit/>
          </a:bodyPr>
          <a:lstStyle/>
          <a:p>
            <a:pPr>
              <a:defRPr/>
            </a:pPr>
            <a:r>
              <a:rPr lang="en-US" altLang="ja-JP" sz="14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50</a:t>
            </a:r>
            <a:r>
              <a:rPr lang="ja-JP" altLang="en-US" sz="14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p>
        </p:txBody>
      </p:sp>
      <p:sp>
        <p:nvSpPr>
          <p:cNvPr id="29" name="テキスト ボックス 28"/>
          <p:cNvSpPr txBox="1"/>
          <p:nvPr/>
        </p:nvSpPr>
        <p:spPr>
          <a:xfrm>
            <a:off x="6846487" y="4027133"/>
            <a:ext cx="2602290" cy="1015663"/>
          </a:xfrm>
          <a:prstGeom prst="rect">
            <a:avLst/>
          </a:prstGeom>
          <a:solidFill>
            <a:srgbClr val="DAE3F3">
              <a:alpha val="80000"/>
            </a:srgbClr>
          </a:solidFill>
          <a:ln>
            <a:solidFill>
              <a:schemeClr val="accent5">
                <a:lumMod val="75000"/>
              </a:schemeClr>
            </a:solidFill>
          </a:ln>
        </p:spPr>
        <p:txBody>
          <a:bodyPr wrap="square" rtlCol="0">
            <a:spAutoFit/>
          </a:bodyPr>
          <a:lstStyle/>
          <a:p>
            <a:pPr algn="ctr">
              <a:defRPr/>
            </a:pPr>
            <a:r>
              <a:rPr lang="en-US" altLang="ja-JP" sz="1200" dirty="0">
                <a:solidFill>
                  <a:srgbClr val="4472C4">
                    <a:lumMod val="75000"/>
                  </a:srgbClr>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200" dirty="0">
                <a:solidFill>
                  <a:srgbClr val="4472C4">
                    <a:lumMod val="75000"/>
                  </a:srgbClr>
                </a:solidFill>
                <a:latin typeface="ＭＳ Ｐゴシック" panose="020B0600070205080204" pitchFamily="50" charset="-128"/>
                <a:ea typeface="ＭＳ Ｐゴシック" panose="020B0600070205080204" pitchFamily="50" charset="-128"/>
                <a:cs typeface="Segoe UI" panose="020B0502040204020203" pitchFamily="34" charset="0"/>
              </a:rPr>
              <a:t>基本部分</a:t>
            </a:r>
            <a:r>
              <a:rPr lang="en-US" altLang="ja-JP" sz="1200" dirty="0">
                <a:solidFill>
                  <a:srgbClr val="4472C4">
                    <a:lumMod val="75000"/>
                  </a:srgbClr>
                </a:solidFill>
                <a:latin typeface="ＭＳ Ｐゴシック" panose="020B0600070205080204" pitchFamily="50" charset="-128"/>
                <a:ea typeface="ＭＳ Ｐゴシック" panose="020B0600070205080204" pitchFamily="50" charset="-128"/>
                <a:cs typeface="Segoe UI" panose="020B0502040204020203" pitchFamily="34" charset="0"/>
              </a:rPr>
              <a:t>】</a:t>
            </a:r>
          </a:p>
          <a:p>
            <a:pPr algn="ct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看護職員配置　　</a:t>
            </a:r>
            <a:r>
              <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20</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対１</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a:defRPr/>
            </a:pP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（医療法人員配置基準　４対１相当）</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a:defRPr/>
            </a:pP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30" name="テキスト ボックス 29"/>
          <p:cNvSpPr txBox="1"/>
          <p:nvPr/>
        </p:nvSpPr>
        <p:spPr>
          <a:xfrm>
            <a:off x="6825208" y="1362834"/>
            <a:ext cx="2698510" cy="553998"/>
          </a:xfrm>
          <a:prstGeom prst="rect">
            <a:avLst/>
          </a:prstGeom>
          <a:solidFill>
            <a:schemeClr val="accent5">
              <a:lumMod val="20000"/>
              <a:lumOff val="80000"/>
            </a:schemeClr>
          </a:solidFill>
          <a:ln>
            <a:solidFill>
              <a:schemeClr val="accent1"/>
            </a:solidFill>
          </a:ln>
        </p:spPr>
        <p:txBody>
          <a:bodyPr wrap="square" rtlCol="0">
            <a:spAutoFit/>
          </a:bodyPr>
          <a:lstStyle/>
          <a:p>
            <a:pPr>
              <a:defRPr/>
            </a:pPr>
            <a:r>
              <a:rPr lang="en-US" altLang="ja-JP" sz="1600" dirty="0">
                <a:solidFill>
                  <a:srgbClr val="4472C4"/>
                </a:solidFill>
                <a:latin typeface="ＭＳ Ｐゴシック" panose="020B0600070205080204" pitchFamily="50" charset="-128"/>
                <a:ea typeface="ＭＳ Ｐゴシック" panose="020B0600070205080204" pitchFamily="50" charset="-128"/>
              </a:rPr>
              <a:t>【</a:t>
            </a:r>
            <a:r>
              <a:rPr lang="ja-JP" altLang="en-US" sz="1600" dirty="0">
                <a:solidFill>
                  <a:srgbClr val="4472C4"/>
                </a:solidFill>
                <a:latin typeface="ＭＳ Ｐゴシック" panose="020B0600070205080204" pitchFamily="50" charset="-128"/>
                <a:ea typeface="ＭＳ Ｐゴシック" panose="020B0600070205080204" pitchFamily="50" charset="-128"/>
              </a:rPr>
              <a:t>実績部分</a:t>
            </a:r>
            <a:r>
              <a:rPr lang="en-US" altLang="ja-JP" sz="1600" dirty="0">
                <a:solidFill>
                  <a:srgbClr val="4472C4"/>
                </a:solidFill>
                <a:latin typeface="ＭＳ Ｐゴシック" panose="020B0600070205080204" pitchFamily="50" charset="-128"/>
                <a:ea typeface="ＭＳ Ｐゴシック" panose="020B0600070205080204" pitchFamily="50" charset="-128"/>
              </a:rPr>
              <a:t>】</a:t>
            </a:r>
          </a:p>
          <a:p>
            <a:pP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・医療区分２・３該当患者割合</a:t>
            </a:r>
          </a:p>
        </p:txBody>
      </p:sp>
      <p:cxnSp>
        <p:nvCxnSpPr>
          <p:cNvPr id="31" name="直線コネクタ 30"/>
          <p:cNvCxnSpPr/>
          <p:nvPr/>
        </p:nvCxnSpPr>
        <p:spPr>
          <a:xfrm>
            <a:off x="3815730" y="1340768"/>
            <a:ext cx="0" cy="4316772"/>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1136576" y="836716"/>
            <a:ext cx="1606256" cy="369332"/>
          </a:xfrm>
          <a:prstGeom prst="rect">
            <a:avLst/>
          </a:prstGeom>
          <a:noFill/>
        </p:spPr>
        <p:txBody>
          <a:bodyPr wrap="square" rtlCol="0">
            <a:spAutoFit/>
          </a:bodyPr>
          <a:lstStyle/>
          <a:p>
            <a:pPr>
              <a:defRPr/>
            </a:pPr>
            <a:r>
              <a:rPr lang="en-US" altLang="ja-JP" dirty="0">
                <a:solidFill>
                  <a:prstClr val="black"/>
                </a:solidFill>
              </a:rPr>
              <a:t>【</a:t>
            </a:r>
            <a:r>
              <a:rPr lang="ja-JP" altLang="en-US" dirty="0">
                <a:solidFill>
                  <a:prstClr val="black"/>
                </a:solidFill>
              </a:rPr>
              <a:t>介護保険</a:t>
            </a:r>
            <a:r>
              <a:rPr lang="en-US" altLang="ja-JP" dirty="0">
                <a:solidFill>
                  <a:prstClr val="black"/>
                </a:solidFill>
              </a:rPr>
              <a:t>】</a:t>
            </a:r>
            <a:endParaRPr lang="ja-JP" altLang="en-US" dirty="0">
              <a:solidFill>
                <a:prstClr val="black"/>
              </a:solidFill>
            </a:endParaRPr>
          </a:p>
        </p:txBody>
      </p:sp>
      <p:sp>
        <p:nvSpPr>
          <p:cNvPr id="48" name="テキスト ボックス 47"/>
          <p:cNvSpPr txBox="1"/>
          <p:nvPr/>
        </p:nvSpPr>
        <p:spPr>
          <a:xfrm>
            <a:off x="4570885" y="836712"/>
            <a:ext cx="4047148" cy="369332"/>
          </a:xfrm>
          <a:prstGeom prst="rect">
            <a:avLst/>
          </a:prstGeom>
          <a:noFill/>
        </p:spPr>
        <p:txBody>
          <a:bodyPr wrap="square" rtlCol="0">
            <a:spAutoFit/>
          </a:bodyPr>
          <a:lstStyle/>
          <a:p>
            <a:pPr algn="ctr">
              <a:defRPr/>
            </a:pPr>
            <a:r>
              <a:rPr lang="en-US" altLang="ja-JP" dirty="0">
                <a:solidFill>
                  <a:prstClr val="black"/>
                </a:solidFill>
              </a:rPr>
              <a:t>【</a:t>
            </a:r>
            <a:r>
              <a:rPr lang="ja-JP" altLang="en-US" dirty="0">
                <a:solidFill>
                  <a:prstClr val="black"/>
                </a:solidFill>
              </a:rPr>
              <a:t>医療保険</a:t>
            </a:r>
            <a:r>
              <a:rPr lang="en-US" altLang="ja-JP" dirty="0">
                <a:solidFill>
                  <a:prstClr val="black"/>
                </a:solidFill>
              </a:rPr>
              <a:t>】</a:t>
            </a:r>
            <a:endParaRPr lang="ja-JP" altLang="en-US" dirty="0">
              <a:solidFill>
                <a:prstClr val="black"/>
              </a:solidFill>
            </a:endParaRPr>
          </a:p>
        </p:txBody>
      </p:sp>
      <p:sp>
        <p:nvSpPr>
          <p:cNvPr id="42"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2400" dirty="0">
                <a:solidFill>
                  <a:prstClr val="black"/>
                </a:solidFill>
                <a:latin typeface="ＭＳ Ｐゴシック" panose="020B0600070205080204" pitchFamily="50" charset="-128"/>
                <a:ea typeface="ＭＳ Ｐゴシック" panose="020B0600070205080204" pitchFamily="50" charset="-128"/>
              </a:rPr>
              <a:t>＜参考＞療養病床再編成の概要（医療保険・介護保険）</a:t>
            </a:r>
          </a:p>
        </p:txBody>
      </p:sp>
      <p:sp>
        <p:nvSpPr>
          <p:cNvPr id="81" name="正方形/長方形 80"/>
          <p:cNvSpPr/>
          <p:nvPr/>
        </p:nvSpPr>
        <p:spPr>
          <a:xfrm>
            <a:off x="1546226" y="3820466"/>
            <a:ext cx="972000" cy="1638183"/>
          </a:xfrm>
          <a:prstGeom prst="rect">
            <a:avLst/>
          </a:prstGeom>
          <a:solidFill>
            <a:schemeClr val="accent6">
              <a:lumMod val="20000"/>
              <a:lumOff val="80000"/>
            </a:schemeClr>
          </a:solidFill>
          <a:ln w="190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463">
              <a:solidFill>
                <a:prstClr val="white"/>
              </a:solidFill>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82" name="正方形/長方形 81"/>
          <p:cNvSpPr/>
          <p:nvPr/>
        </p:nvSpPr>
        <p:spPr>
          <a:xfrm>
            <a:off x="465658" y="3633335"/>
            <a:ext cx="1043405" cy="1818371"/>
          </a:xfrm>
          <a:prstGeom prst="rect">
            <a:avLst/>
          </a:prstGeom>
          <a:solidFill>
            <a:schemeClr val="accent6">
              <a:lumMod val="40000"/>
              <a:lumOff val="60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463">
              <a:solidFill>
                <a:prstClr val="white"/>
              </a:solidFill>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83" name="テキスト ボックス 82"/>
          <p:cNvSpPr txBox="1"/>
          <p:nvPr/>
        </p:nvSpPr>
        <p:spPr>
          <a:xfrm>
            <a:off x="418441" y="4032869"/>
            <a:ext cx="1095897" cy="1277273"/>
          </a:xfrm>
          <a:prstGeom prst="rect">
            <a:avLst/>
          </a:prstGeom>
          <a:noFill/>
        </p:spPr>
        <p:txBody>
          <a:bodyPr wrap="square" rtlCol="0">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看護</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１</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６対１</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介護</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１</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４～５対１</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（療養機能強化型相当）</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２</a:t>
            </a:r>
          </a:p>
        </p:txBody>
      </p:sp>
      <p:sp>
        <p:nvSpPr>
          <p:cNvPr id="84" name="テキスト ボックス 83"/>
          <p:cNvSpPr txBox="1"/>
          <p:nvPr/>
        </p:nvSpPr>
        <p:spPr>
          <a:xfrm>
            <a:off x="418441" y="5484690"/>
            <a:ext cx="1082348" cy="523220"/>
          </a:xfrm>
          <a:prstGeom prst="rect">
            <a:avLst/>
          </a:prstGeom>
          <a:noFill/>
        </p:spPr>
        <p:txBody>
          <a:bodyPr wrap="none" rtlCol="0">
            <a:spAutoFit/>
          </a:bodyPr>
          <a:lstStyle/>
          <a:p>
            <a:pPr algn="ctr">
              <a:defRPr/>
            </a:pP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介護医療院</a:t>
            </a:r>
            <a:endParaRPr lang="en-US" altLang="ja-JP"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endParaRPr>
          </a:p>
          <a:p>
            <a:pPr algn="ctr">
              <a:defRPr/>
            </a:pP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a:t>
            </a:r>
            <a:r>
              <a:rPr lang="en-US" altLang="ja-JP"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Ⅰ</a:t>
            </a: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型）</a:t>
            </a:r>
          </a:p>
        </p:txBody>
      </p:sp>
      <p:sp>
        <p:nvSpPr>
          <p:cNvPr id="85" name="テキスト ボックス 84"/>
          <p:cNvSpPr txBox="1"/>
          <p:nvPr/>
        </p:nvSpPr>
        <p:spPr>
          <a:xfrm>
            <a:off x="1525462" y="4021505"/>
            <a:ext cx="1039305" cy="1277273"/>
          </a:xfrm>
          <a:prstGeom prst="rect">
            <a:avLst/>
          </a:prstGeom>
          <a:noFill/>
        </p:spPr>
        <p:txBody>
          <a:bodyPr wrap="square" rtlCol="0">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看護</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１</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６対１</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介護</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１</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４～６対１</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（転換老健</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相当）</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２</a:t>
            </a:r>
            <a:endPar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86" name="テキスト ボックス 85"/>
          <p:cNvSpPr txBox="1"/>
          <p:nvPr/>
        </p:nvSpPr>
        <p:spPr>
          <a:xfrm>
            <a:off x="499356" y="3049064"/>
            <a:ext cx="992579" cy="523220"/>
          </a:xfrm>
          <a:prstGeom prst="rect">
            <a:avLst/>
          </a:prstGeom>
          <a:noFill/>
        </p:spPr>
        <p:txBody>
          <a:bodyPr wrap="none" rtlCol="0">
            <a:spAutoFit/>
          </a:bodyPr>
          <a:lstStyle/>
          <a:p>
            <a:pPr algn="ctr">
              <a:defRPr/>
            </a:pPr>
            <a:r>
              <a:rPr lang="en-US" altLang="ja-JP" sz="1400" dirty="0">
                <a:solidFill>
                  <a:prstClr val="black"/>
                </a:solidFill>
                <a:latin typeface="ＭＳ Ｐゴシック" panose="020B0600070205080204" pitchFamily="50" charset="-128"/>
                <a:ea typeface="ＭＳ Ｐゴシック" panose="020B0600070205080204" pitchFamily="50" charset="-128"/>
              </a:rPr>
              <a:t>1,332</a:t>
            </a:r>
            <a:r>
              <a:rPr lang="ja-JP" altLang="en-US" sz="1400" dirty="0">
                <a:solidFill>
                  <a:prstClr val="black"/>
                </a:solidFill>
                <a:latin typeface="ＭＳ Ｐゴシック" panose="020B0600070205080204" pitchFamily="50" charset="-128"/>
                <a:ea typeface="ＭＳ Ｐゴシック" panose="020B0600070205080204" pitchFamily="50" charset="-128"/>
              </a:rPr>
              <a:t>単位</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775</a:t>
            </a:r>
            <a:r>
              <a:rPr lang="ja-JP" altLang="en-US" sz="1400" dirty="0">
                <a:solidFill>
                  <a:prstClr val="black"/>
                </a:solidFill>
                <a:latin typeface="ＭＳ Ｐゴシック" panose="020B0600070205080204" pitchFamily="50" charset="-128"/>
                <a:ea typeface="ＭＳ Ｐゴシック" panose="020B0600070205080204" pitchFamily="50" charset="-128"/>
              </a:rPr>
              <a:t>単位</a:t>
            </a:r>
          </a:p>
        </p:txBody>
      </p:sp>
      <p:sp>
        <p:nvSpPr>
          <p:cNvPr id="87" name="テキスト ボックス 86"/>
          <p:cNvSpPr txBox="1"/>
          <p:nvPr/>
        </p:nvSpPr>
        <p:spPr>
          <a:xfrm>
            <a:off x="1317037" y="3282516"/>
            <a:ext cx="1418354" cy="523220"/>
          </a:xfrm>
          <a:prstGeom prst="rect">
            <a:avLst/>
          </a:prstGeom>
          <a:noFill/>
        </p:spPr>
        <p:txBody>
          <a:bodyPr wrap="square" rtlCol="0">
            <a:spAutoFit/>
          </a:bodyPr>
          <a:lstStyle/>
          <a:p>
            <a:pPr algn="ctr">
              <a:defRPr/>
            </a:pPr>
            <a:r>
              <a:rPr lang="en-US" altLang="ja-JP" sz="1400" dirty="0">
                <a:solidFill>
                  <a:prstClr val="black"/>
                </a:solidFill>
                <a:latin typeface="ＭＳ Ｐゴシック" panose="020B0600070205080204" pitchFamily="50" charset="-128"/>
                <a:ea typeface="ＭＳ Ｐゴシック" panose="020B0600070205080204" pitchFamily="50" charset="-128"/>
              </a:rPr>
              <a:t>1,221</a:t>
            </a:r>
            <a:r>
              <a:rPr lang="ja-JP" altLang="en-US" sz="1400" dirty="0">
                <a:solidFill>
                  <a:prstClr val="black"/>
                </a:solidFill>
                <a:latin typeface="ＭＳ Ｐゴシック" panose="020B0600070205080204" pitchFamily="50" charset="-128"/>
                <a:ea typeface="ＭＳ Ｐゴシック" panose="020B0600070205080204" pitchFamily="50" charset="-128"/>
              </a:rPr>
              <a:t>単位</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731</a:t>
            </a:r>
            <a:r>
              <a:rPr lang="ja-JP" altLang="en-US" sz="1400" dirty="0">
                <a:solidFill>
                  <a:prstClr val="black"/>
                </a:solidFill>
                <a:latin typeface="ＭＳ Ｐゴシック" panose="020B0600070205080204" pitchFamily="50" charset="-128"/>
                <a:ea typeface="ＭＳ Ｐゴシック" panose="020B0600070205080204" pitchFamily="50" charset="-128"/>
              </a:rPr>
              <a:t>単位</a:t>
            </a:r>
          </a:p>
        </p:txBody>
      </p:sp>
      <p:sp>
        <p:nvSpPr>
          <p:cNvPr id="88" name="テキスト ボックス 87">
            <a:extLst>
              <a:ext uri="{FF2B5EF4-FFF2-40B4-BE49-F238E27FC236}">
                <a16:creationId xmlns="" xmlns:a16="http://schemas.microsoft.com/office/drawing/2014/main" id="{A7AA8952-D8CB-44C4-BA30-BAF9D70F473F}"/>
              </a:ext>
            </a:extLst>
          </p:cNvPr>
          <p:cNvSpPr txBox="1"/>
          <p:nvPr/>
        </p:nvSpPr>
        <p:spPr>
          <a:xfrm>
            <a:off x="1510142" y="5490912"/>
            <a:ext cx="1082348" cy="523220"/>
          </a:xfrm>
          <a:prstGeom prst="rect">
            <a:avLst/>
          </a:prstGeom>
          <a:noFill/>
        </p:spPr>
        <p:txBody>
          <a:bodyPr wrap="none" rtlCol="0">
            <a:spAutoFit/>
          </a:bodyPr>
          <a:lstStyle/>
          <a:p>
            <a:pPr algn="ctr">
              <a:defRPr/>
            </a:pP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介護医療院</a:t>
            </a:r>
            <a:endParaRPr lang="en-US" altLang="ja-JP"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endParaRPr>
          </a:p>
          <a:p>
            <a:pPr algn="ctr">
              <a:defRPr/>
            </a:pP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a:t>
            </a:r>
            <a:r>
              <a:rPr lang="en-US" altLang="ja-JP"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Ⅱ</a:t>
            </a: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型）</a:t>
            </a:r>
          </a:p>
        </p:txBody>
      </p:sp>
      <p:sp>
        <p:nvSpPr>
          <p:cNvPr id="89" name="正方形/長方形 88">
            <a:extLst>
              <a:ext uri="{FF2B5EF4-FFF2-40B4-BE49-F238E27FC236}">
                <a16:creationId xmlns="" xmlns:a16="http://schemas.microsoft.com/office/drawing/2014/main" id="{98C715FD-D1A8-4651-B6DE-941075F83A4D}"/>
              </a:ext>
            </a:extLst>
          </p:cNvPr>
          <p:cNvSpPr/>
          <p:nvPr/>
        </p:nvSpPr>
        <p:spPr>
          <a:xfrm>
            <a:off x="2621922" y="3722838"/>
            <a:ext cx="1066931" cy="1732308"/>
          </a:xfrm>
          <a:prstGeom prst="rect">
            <a:avLst/>
          </a:prstGeom>
          <a:solidFill>
            <a:schemeClr val="bg1">
              <a:lumMod val="85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557213">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看護</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１</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６対１</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介護</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ja-JP" altLang="en-US" sz="1100" b="1"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１</a:t>
            </a:r>
            <a:r>
              <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４～６対１</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defTabSz="557213">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defTabSz="557213">
              <a:defRPr/>
            </a:pPr>
            <a:r>
              <a:rPr lang="ja-JP" altLang="en-US"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（現行通り）</a:t>
            </a: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defTabSz="557213">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defTabSz="557213">
              <a:defRPr/>
            </a:pPr>
            <a:endParaRPr lang="en-US" altLang="ja-JP" sz="11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90" name="テキスト ボックス 89">
            <a:extLst>
              <a:ext uri="{FF2B5EF4-FFF2-40B4-BE49-F238E27FC236}">
                <a16:creationId xmlns="" xmlns:a16="http://schemas.microsoft.com/office/drawing/2014/main" id="{A7AA8952-D8CB-44C4-BA30-BAF9D70F473F}"/>
              </a:ext>
            </a:extLst>
          </p:cNvPr>
          <p:cNvSpPr txBox="1"/>
          <p:nvPr/>
        </p:nvSpPr>
        <p:spPr>
          <a:xfrm>
            <a:off x="2528526" y="5484689"/>
            <a:ext cx="1160322" cy="523220"/>
          </a:xfrm>
          <a:prstGeom prst="rect">
            <a:avLst/>
          </a:prstGeom>
          <a:noFill/>
        </p:spPr>
        <p:txBody>
          <a:bodyPr wrap="square" rtlCol="0">
            <a:spAutoFit/>
          </a:bodyPr>
          <a:lstStyle/>
          <a:p>
            <a:pPr algn="ctr">
              <a:defRPr/>
            </a:pPr>
            <a:r>
              <a:rPr lang="ja-JP" altLang="en-US" sz="1400" dirty="0">
                <a:solidFill>
                  <a:prstClr val="black"/>
                </a:solidFill>
                <a:latin typeface="Segoe UI" panose="020B0502040204020203" pitchFamily="34" charset="0"/>
                <a:ea typeface="ＭＳ Ｐゴシック" panose="020B0600070205080204" pitchFamily="50" charset="-128"/>
                <a:cs typeface="Segoe UI" panose="020B0502040204020203" pitchFamily="34" charset="0"/>
              </a:rPr>
              <a:t>介護療養型医療施設</a:t>
            </a:r>
          </a:p>
        </p:txBody>
      </p:sp>
      <p:sp>
        <p:nvSpPr>
          <p:cNvPr id="91" name="テキスト ボックス 90"/>
          <p:cNvSpPr txBox="1"/>
          <p:nvPr/>
        </p:nvSpPr>
        <p:spPr>
          <a:xfrm>
            <a:off x="2365744" y="3167954"/>
            <a:ext cx="1418354" cy="523220"/>
          </a:xfrm>
          <a:prstGeom prst="rect">
            <a:avLst/>
          </a:prstGeom>
          <a:noFill/>
        </p:spPr>
        <p:txBody>
          <a:bodyPr wrap="square" rtlCol="0">
            <a:spAutoFit/>
          </a:bodyPr>
          <a:lstStyle/>
          <a:p>
            <a:pPr algn="ctr">
              <a:defRPr/>
            </a:pPr>
            <a:r>
              <a:rPr lang="en-US" altLang="ja-JP" sz="1400" dirty="0">
                <a:solidFill>
                  <a:prstClr val="black"/>
                </a:solidFill>
                <a:latin typeface="ＭＳ Ｐゴシック" panose="020B0600070205080204" pitchFamily="50" charset="-128"/>
                <a:ea typeface="ＭＳ Ｐゴシック" panose="020B0600070205080204" pitchFamily="50" charset="-128"/>
              </a:rPr>
              <a:t>1,307</a:t>
            </a:r>
            <a:r>
              <a:rPr lang="ja-JP" altLang="en-US" sz="1400" dirty="0">
                <a:solidFill>
                  <a:prstClr val="black"/>
                </a:solidFill>
                <a:latin typeface="ＭＳ Ｐゴシック" panose="020B0600070205080204" pitchFamily="50" charset="-128"/>
                <a:ea typeface="ＭＳ Ｐゴシック" panose="020B0600070205080204" pitchFamily="50" charset="-128"/>
              </a:rPr>
              <a:t>単位</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1400" dirty="0">
                <a:solidFill>
                  <a:prstClr val="black"/>
                </a:solidFill>
                <a:latin typeface="ＭＳ Ｐゴシック" panose="020B0600070205080204" pitchFamily="50" charset="-128"/>
                <a:ea typeface="ＭＳ Ｐゴシック" panose="020B0600070205080204" pitchFamily="50" charset="-128"/>
              </a:rPr>
              <a:t>～</a:t>
            </a:r>
            <a:r>
              <a:rPr lang="en-US" altLang="ja-JP" sz="1400" dirty="0">
                <a:solidFill>
                  <a:prstClr val="black"/>
                </a:solidFill>
                <a:latin typeface="ＭＳ Ｐゴシック" panose="020B0600070205080204" pitchFamily="50" charset="-128"/>
                <a:ea typeface="ＭＳ Ｐゴシック" panose="020B0600070205080204" pitchFamily="50" charset="-128"/>
              </a:rPr>
              <a:t>745</a:t>
            </a:r>
            <a:r>
              <a:rPr lang="ja-JP" altLang="en-US" sz="1400" dirty="0">
                <a:solidFill>
                  <a:prstClr val="black"/>
                </a:solidFill>
                <a:latin typeface="ＭＳ Ｐゴシック" panose="020B0600070205080204" pitchFamily="50" charset="-128"/>
                <a:ea typeface="ＭＳ Ｐゴシック" panose="020B0600070205080204" pitchFamily="50" charset="-128"/>
              </a:rPr>
              <a:t>単位</a:t>
            </a:r>
          </a:p>
        </p:txBody>
      </p:sp>
      <p:sp>
        <p:nvSpPr>
          <p:cNvPr id="92" name="テキスト ボックス 91"/>
          <p:cNvSpPr txBox="1"/>
          <p:nvPr/>
        </p:nvSpPr>
        <p:spPr>
          <a:xfrm>
            <a:off x="2517576" y="860714"/>
            <a:ext cx="1107996" cy="276999"/>
          </a:xfrm>
          <a:prstGeom prst="rect">
            <a:avLst/>
          </a:prstGeom>
          <a:noFill/>
        </p:spPr>
        <p:txBody>
          <a:bodyPr wrap="none" rtlCol="0">
            <a:spAutoFit/>
          </a:bodyPr>
          <a:lstStyle/>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介護療養病床</a:t>
            </a:r>
          </a:p>
        </p:txBody>
      </p:sp>
      <p:sp>
        <p:nvSpPr>
          <p:cNvPr id="93" name="テキスト ボックス 92"/>
          <p:cNvSpPr txBox="1"/>
          <p:nvPr/>
        </p:nvSpPr>
        <p:spPr>
          <a:xfrm>
            <a:off x="7200767" y="871149"/>
            <a:ext cx="1107996" cy="276999"/>
          </a:xfrm>
          <a:prstGeom prst="rect">
            <a:avLst/>
          </a:prstGeom>
          <a:noFill/>
        </p:spPr>
        <p:txBody>
          <a:bodyPr wrap="none" rtlCol="0">
            <a:spAutoFit/>
          </a:bodyPr>
          <a:lstStyle/>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医療療養病床</a:t>
            </a:r>
          </a:p>
        </p:txBody>
      </p:sp>
      <p:sp>
        <p:nvSpPr>
          <p:cNvPr id="9" name="正方形/長方形 8"/>
          <p:cNvSpPr/>
          <p:nvPr/>
        </p:nvSpPr>
        <p:spPr>
          <a:xfrm>
            <a:off x="5288338" y="3656057"/>
            <a:ext cx="1163741" cy="1778458"/>
          </a:xfrm>
          <a:prstGeom prst="rect">
            <a:avLst/>
          </a:prstGeom>
          <a:solidFill>
            <a:schemeClr val="bg1">
              <a:lumMod val="85000"/>
            </a:schemeClr>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看護職員配置</a:t>
            </a:r>
            <a:r>
              <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25</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対１</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20</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対１を満たさない）</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又は</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（医療区分２･３患者割合</a:t>
            </a:r>
            <a:r>
              <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50</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％を満たさない）</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10" name="正方形/長方形 9">
            <a:extLst>
              <a:ext uri="{FF2B5EF4-FFF2-40B4-BE49-F238E27FC236}">
                <a16:creationId xmlns="" xmlns:a16="http://schemas.microsoft.com/office/drawing/2014/main" id="{98C715FD-D1A8-4651-B6DE-941075F83A4D}"/>
              </a:ext>
            </a:extLst>
          </p:cNvPr>
          <p:cNvSpPr/>
          <p:nvPr/>
        </p:nvSpPr>
        <p:spPr>
          <a:xfrm>
            <a:off x="4088909" y="3918455"/>
            <a:ext cx="1124031" cy="1525206"/>
          </a:xfrm>
          <a:prstGeom prst="rect">
            <a:avLst/>
          </a:prstGeom>
          <a:solidFill>
            <a:schemeClr val="bg1">
              <a:lumMod val="85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defTabSz="557213">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看護職員</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配置</a:t>
            </a:r>
            <a:r>
              <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30</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対１</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defTabSz="557213">
              <a:defRPr/>
            </a:pP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defTabSz="557213">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a:t>
            </a:r>
            <a:r>
              <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25</a:t>
            </a: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対１を</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a:p>
            <a:pPr algn="ctr" defTabSz="557213">
              <a:defRPr/>
            </a:pPr>
            <a:r>
              <a:rPr lang="ja-JP" altLang="en-US"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rPr>
              <a:t>満たさない）</a:t>
            </a:r>
            <a:endParaRPr lang="en-US" altLang="ja-JP" sz="1200" dirty="0">
              <a:solidFill>
                <a:prstClr val="black"/>
              </a:solidFill>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94" name="テキスト ボックス 93"/>
          <p:cNvSpPr txBox="1"/>
          <p:nvPr/>
        </p:nvSpPr>
        <p:spPr>
          <a:xfrm>
            <a:off x="102743" y="1400418"/>
            <a:ext cx="3586106" cy="1384995"/>
          </a:xfrm>
          <a:prstGeom prst="rect">
            <a:avLst/>
          </a:prstGeom>
          <a:noFill/>
          <a:ln>
            <a:solidFill>
              <a:schemeClr val="tx1"/>
            </a:solidFill>
            <a:prstDash val="dash"/>
          </a:ln>
        </p:spPr>
        <p:txBody>
          <a:bodyPr wrap="squar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b="1" dirty="0">
                <a:solidFill>
                  <a:prstClr val="black"/>
                </a:solidFill>
                <a:latin typeface="ＭＳ Ｐゴシック" panose="020B0600070205080204" pitchFamily="50" charset="-128"/>
                <a:ea typeface="ＭＳ Ｐゴシック" panose="020B0600070205080204" pitchFamily="50" charset="-128"/>
              </a:rPr>
              <a:t>※</a:t>
            </a:r>
            <a:r>
              <a:rPr lang="ja-JP" altLang="en-US" sz="1200" b="1" dirty="0">
                <a:solidFill>
                  <a:prstClr val="black"/>
                </a:solidFill>
                <a:latin typeface="ＭＳ Ｐゴシック" panose="020B0600070205080204" pitchFamily="50" charset="-128"/>
                <a:ea typeface="ＭＳ Ｐゴシック" panose="020B0600070205080204" pitchFamily="50" charset="-128"/>
              </a:rPr>
              <a:t>１</a:t>
            </a:r>
            <a:r>
              <a:rPr lang="ja-JP" altLang="en-US" sz="1200" dirty="0">
                <a:solidFill>
                  <a:prstClr val="black"/>
                </a:solidFill>
                <a:latin typeface="ＭＳ Ｐゴシック" panose="020B0600070205080204" pitchFamily="50" charset="-128"/>
                <a:ea typeface="ＭＳ Ｐゴシック" panose="020B0600070205080204" pitchFamily="50" charset="-128"/>
              </a:rPr>
              <a:t>）医療法人員配置基準は「雇用配置」であり、</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　診療報酬の人員配置基準である「実質配置」とは</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　異なる（「実質配置」は「雇用配置」の約５倍）</a:t>
            </a:r>
          </a:p>
          <a:p>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a:t>
            </a:r>
            <a:r>
              <a:rPr lang="en-US" altLang="ja-JP" sz="1200" b="1" dirty="0">
                <a:solidFill>
                  <a:prstClr val="black"/>
                </a:solidFill>
                <a:latin typeface="ＭＳ Ｐゴシック" panose="020B0600070205080204" pitchFamily="50" charset="-128"/>
                <a:ea typeface="ＭＳ Ｐゴシック" panose="020B0600070205080204" pitchFamily="50" charset="-128"/>
              </a:rPr>
              <a:t>※</a:t>
            </a:r>
            <a:r>
              <a:rPr lang="ja-JP" altLang="en-US" sz="1200" b="1" dirty="0">
                <a:solidFill>
                  <a:prstClr val="black"/>
                </a:solidFill>
                <a:latin typeface="ＭＳ Ｐゴシック" panose="020B0600070205080204" pitchFamily="50" charset="-128"/>
                <a:ea typeface="ＭＳ Ｐゴシック" panose="020B0600070205080204" pitchFamily="50" charset="-128"/>
              </a:rPr>
              <a:t>２</a:t>
            </a:r>
            <a:r>
              <a:rPr lang="ja-JP" altLang="en-US" sz="1200" dirty="0">
                <a:solidFill>
                  <a:prstClr val="black"/>
                </a:solidFill>
                <a:latin typeface="ＭＳ Ｐゴシック" panose="020B0600070205080204" pitchFamily="50" charset="-128"/>
                <a:ea typeface="ＭＳ Ｐゴシック" panose="020B0600070205080204" pitchFamily="50" charset="-128"/>
              </a:rPr>
              <a:t>）介護医療院に転換した場合には、</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　「移行定着支援加算　９３単位／日」（１年間に限り）</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r>
              <a:rPr lang="ja-JP" altLang="en-US" sz="1200" dirty="0">
                <a:solidFill>
                  <a:prstClr val="black"/>
                </a:solidFill>
                <a:latin typeface="ＭＳ Ｐゴシック" panose="020B0600070205080204" pitchFamily="50" charset="-128"/>
                <a:ea typeface="ＭＳ Ｐゴシック" panose="020B0600070205080204" pitchFamily="50" charset="-128"/>
              </a:rPr>
              <a:t>　が算定可能。</a:t>
            </a:r>
          </a:p>
        </p:txBody>
      </p:sp>
      <p:sp>
        <p:nvSpPr>
          <p:cNvPr id="4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ea typeface="ＭＳ Ｐゴシック"/>
              </a:rPr>
              <a:pPr>
                <a:defRPr/>
              </a:pPr>
              <a:t>223</a:t>
            </a:fld>
            <a:endParaRPr lang="ja-JP" altLang="en-US" sz="1600" dirty="0">
              <a:solidFill>
                <a:prstClr val="black"/>
              </a:solidFill>
              <a:latin typeface="Calibri"/>
              <a:ea typeface="ＭＳ Ｐゴシック"/>
            </a:endParaRPr>
          </a:p>
        </p:txBody>
      </p:sp>
      <p:sp>
        <p:nvSpPr>
          <p:cNvPr id="43" name="テキスト ボックス 42"/>
          <p:cNvSpPr txBox="1"/>
          <p:nvPr/>
        </p:nvSpPr>
        <p:spPr>
          <a:xfrm>
            <a:off x="7036890" y="620099"/>
            <a:ext cx="272132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26-27,</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650-651,</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p714-715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3887402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3835016"/>
            <a:ext cx="9689654" cy="2906978"/>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sz="1600" dirty="0">
                <a:solidFill>
                  <a:prstClr val="black"/>
                </a:solidFill>
                <a:latin typeface="ＭＳ Ｐゴシック"/>
              </a:rPr>
              <a:t>　療養病棟入院基本料の在宅復帰機能強化加算に関する施設基準について、一般病棟等から当該入院基本料を算定する病棟に入院し、在宅に退院した患者の割合の基準値を引き上げるとともに、評価を見直す。</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p:txBody>
      </p:sp>
      <p:graphicFrame>
        <p:nvGraphicFramePr>
          <p:cNvPr id="30" name="表 29"/>
          <p:cNvGraphicFramePr>
            <a:graphicFrameLocks noGrp="1"/>
          </p:cNvGraphicFramePr>
          <p:nvPr>
            <p:extLst>
              <p:ext uri="{D42A27DB-BD31-4B8C-83A1-F6EECF244321}">
                <p14:modId xmlns:p14="http://schemas.microsoft.com/office/powerpoint/2010/main" val="357069140"/>
              </p:ext>
            </p:extLst>
          </p:nvPr>
        </p:nvGraphicFramePr>
        <p:xfrm>
          <a:off x="5228915" y="4432410"/>
          <a:ext cx="4501944" cy="1886513"/>
        </p:xfrm>
        <a:graphic>
          <a:graphicData uri="http://schemas.openxmlformats.org/drawingml/2006/table">
            <a:tbl>
              <a:tblPr firstRow="1" bandRow="1">
                <a:tableStyleId>{9DCAF9ED-07DC-4A11-8D7F-57B35C25682E}</a:tableStyleId>
              </a:tblPr>
              <a:tblGrid>
                <a:gridCol w="4501944">
                  <a:extLst>
                    <a:ext uri="{9D8B030D-6E8A-4147-A177-3AD203B41FA5}">
                      <a16:colId xmlns="" xmlns:a16="http://schemas.microsoft.com/office/drawing/2014/main" val="20000"/>
                    </a:ext>
                  </a:extLst>
                </a:gridCol>
              </a:tblGrid>
              <a:tr h="266941">
                <a:tc>
                  <a:txBody>
                    <a:bodyPr/>
                    <a:lstStyle/>
                    <a:p>
                      <a:pPr algn="ctr"/>
                      <a:r>
                        <a:rPr kumimoji="1" lang="ja-JP" altLang="en-US" sz="1400" dirty="0">
                          <a:latin typeface="+mn-ea"/>
                          <a:ea typeface="+mn-ea"/>
                        </a:rPr>
                        <a:t>改定後</a:t>
                      </a:r>
                    </a:p>
                  </a:txBody>
                  <a:tcPr marL="99060" marR="99060" marT="36000" marB="36000" anchor="ctr"/>
                </a:tc>
                <a:extLst>
                  <a:ext uri="{0D108BD9-81ED-4DB2-BD59-A6C34878D82A}">
                    <a16:rowId xmlns="" xmlns:a16="http://schemas.microsoft.com/office/drawing/2014/main" val="10000"/>
                  </a:ext>
                </a:extLst>
              </a:tr>
              <a:tr h="754992">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100" b="1" i="0" u="sng" strike="noStrike" cap="none" normalizeH="0" baseline="0" dirty="0">
                        <a:ln>
                          <a:noFill/>
                        </a:ln>
                        <a:solidFill>
                          <a:srgbClr val="0070C0"/>
                        </a:solidFill>
                        <a:effectLst/>
                        <a:latin typeface="+mn-ea"/>
                        <a:ea typeface="+mn-ea"/>
                        <a:cs typeface="メイリオ" pitchFamily="50" charset="-128"/>
                      </a:endParaRPr>
                    </a:p>
                  </a:txBody>
                  <a:tcPr marL="99060" marR="99060" marT="36000" marB="36000" horzOverflow="overflow"/>
                </a:tc>
                <a:extLst>
                  <a:ext uri="{0D108BD9-81ED-4DB2-BD59-A6C34878D82A}">
                    <a16:rowId xmlns="" xmlns:a16="http://schemas.microsoft.com/office/drawing/2014/main" val="10001"/>
                  </a:ext>
                </a:extLst>
              </a:tr>
              <a:tr h="8461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100" b="1" i="0" u="sng" strike="noStrike" cap="none" normalizeH="0" baseline="0" dirty="0">
                        <a:ln>
                          <a:noFill/>
                        </a:ln>
                        <a:solidFill>
                          <a:srgbClr val="0070C0"/>
                        </a:solidFill>
                        <a:effectLst/>
                        <a:latin typeface="+mn-ea"/>
                        <a:ea typeface="+mn-ea"/>
                        <a:cs typeface="メイリオ" pitchFamily="50" charset="-128"/>
                      </a:endParaRPr>
                    </a:p>
                  </a:txBody>
                  <a:tcPr marL="99060" marR="99060" marT="36000" marB="36000" horzOverflow="overflow"/>
                </a:tc>
                <a:extLst>
                  <a:ext uri="{0D108BD9-81ED-4DB2-BD59-A6C34878D82A}">
                    <a16:rowId xmlns="" xmlns:a16="http://schemas.microsoft.com/office/drawing/2014/main" val="10002"/>
                  </a:ext>
                </a:extLst>
              </a:tr>
            </a:tbl>
          </a:graphicData>
        </a:graphic>
      </p:graphicFrame>
      <p:graphicFrame>
        <p:nvGraphicFramePr>
          <p:cNvPr id="29" name="表 28"/>
          <p:cNvGraphicFramePr>
            <a:graphicFrameLocks noGrp="1"/>
          </p:cNvGraphicFramePr>
          <p:nvPr>
            <p:extLst>
              <p:ext uri="{D42A27DB-BD31-4B8C-83A1-F6EECF244321}">
                <p14:modId xmlns:p14="http://schemas.microsoft.com/office/powerpoint/2010/main" val="1383094796"/>
              </p:ext>
            </p:extLst>
          </p:nvPr>
        </p:nvGraphicFramePr>
        <p:xfrm>
          <a:off x="206991" y="4449177"/>
          <a:ext cx="4467232" cy="1856099"/>
        </p:xfrm>
        <a:graphic>
          <a:graphicData uri="http://schemas.openxmlformats.org/drawingml/2006/table">
            <a:tbl>
              <a:tblPr firstRow="1" bandRow="1">
                <a:tableStyleId>{FABFCF23-3B69-468F-B69F-88F6DE6A72F2}</a:tableStyleId>
              </a:tblPr>
              <a:tblGrid>
                <a:gridCol w="4467232">
                  <a:extLst>
                    <a:ext uri="{9D8B030D-6E8A-4147-A177-3AD203B41FA5}">
                      <a16:colId xmlns="" xmlns:a16="http://schemas.microsoft.com/office/drawing/2014/main" val="20000"/>
                    </a:ext>
                  </a:extLst>
                </a:gridCol>
              </a:tblGrid>
              <a:tr h="222882">
                <a:tc>
                  <a:txBody>
                    <a:bodyPr/>
                    <a:lstStyle/>
                    <a:p>
                      <a:pPr algn="ctr"/>
                      <a:r>
                        <a:rPr kumimoji="1" lang="ja-JP" altLang="en-US" sz="1200" dirty="0">
                          <a:latin typeface="+mn-ea"/>
                          <a:ea typeface="+mn-ea"/>
                        </a:rPr>
                        <a:t>現行</a:t>
                      </a:r>
                    </a:p>
                  </a:txBody>
                  <a:tcPr marL="99060" marR="99060" marT="36000" marB="36000" anchor="ctr"/>
                </a:tc>
                <a:extLst>
                  <a:ext uri="{0D108BD9-81ED-4DB2-BD59-A6C34878D82A}">
                    <a16:rowId xmlns="" xmlns:a16="http://schemas.microsoft.com/office/drawing/2014/main" val="10000"/>
                  </a:ext>
                </a:extLst>
              </a:tr>
              <a:tr h="768705">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83251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sp>
        <p:nvSpPr>
          <p:cNvPr id="16" name="Rectangle 37"/>
          <p:cNvSpPr>
            <a:spLocks noChangeArrowheads="1"/>
          </p:cNvSpPr>
          <p:nvPr/>
        </p:nvSpPr>
        <p:spPr bwMode="auto">
          <a:xfrm>
            <a:off x="117945" y="1070535"/>
            <a:ext cx="9689655" cy="2430869"/>
          </a:xfrm>
          <a:prstGeom prst="rect">
            <a:avLst/>
          </a:prstGeom>
          <a:noFill/>
          <a:ln w="9525">
            <a:solidFill>
              <a:schemeClr val="tx1"/>
            </a:solidFill>
            <a:miter lim="800000"/>
            <a:headEnd/>
            <a:tailEnd/>
          </a:ln>
        </p:spPr>
        <p:txBody>
          <a:bodyPr/>
          <a:lstStyle/>
          <a:p>
            <a:pPr marL="173038" indent="-173038">
              <a:buFont typeface="Wingdings" pitchFamily="2" charset="2"/>
              <a:buChar char="Ø"/>
              <a:defRPr/>
            </a:pPr>
            <a:r>
              <a:rPr lang="ja-JP" altLang="en-US" sz="1600" dirty="0">
                <a:solidFill>
                  <a:prstClr val="black"/>
                </a:solidFill>
                <a:latin typeface="ＭＳ Ｐゴシック"/>
              </a:rPr>
              <a:t>　療養病棟入院基本料の医療区分３の評価項目のうち、「医師及び看護職員により、常時、監視及び管理を実施している状態」について、以下のように見直す。</a:t>
            </a:r>
            <a:endParaRPr lang="en-US" altLang="ja-JP" sz="1600" dirty="0">
              <a:solidFill>
                <a:prstClr val="black"/>
              </a:solidFill>
              <a:latin typeface="ＭＳ Ｐゴシック"/>
            </a:endParaRPr>
          </a:p>
          <a:p>
            <a:pPr>
              <a:spcBef>
                <a:spcPts val="600"/>
              </a:spcBef>
              <a:defRPr/>
            </a:pPr>
            <a:r>
              <a:rPr lang="ja-JP" altLang="en-US" sz="1600" dirty="0">
                <a:solidFill>
                  <a:prstClr val="black"/>
                </a:solidFill>
                <a:latin typeface="ＭＳ Ｐゴシック"/>
              </a:rPr>
              <a:t>　</a:t>
            </a:r>
            <a:endParaRPr lang="en-US" altLang="ja-JP" sz="1600" dirty="0">
              <a:solidFill>
                <a:prstClr val="black"/>
              </a:solidFill>
              <a:latin typeface="ＭＳ Ｐゴシック"/>
            </a:endParaRPr>
          </a:p>
        </p:txBody>
      </p:sp>
      <p:sp>
        <p:nvSpPr>
          <p:cNvPr id="20" name="Rectangle 36"/>
          <p:cNvSpPr>
            <a:spLocks noChangeArrowheads="1"/>
          </p:cNvSpPr>
          <p:nvPr/>
        </p:nvSpPr>
        <p:spPr bwMode="auto">
          <a:xfrm>
            <a:off x="117943" y="773856"/>
            <a:ext cx="3531898"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sz="2000" dirty="0">
                <a:solidFill>
                  <a:prstClr val="black"/>
                </a:solidFill>
                <a:latin typeface="ＭＳ Ｐゴシック"/>
              </a:rPr>
              <a:t>医療区分の判定方法の見直し</a:t>
            </a:r>
          </a:p>
        </p:txBody>
      </p:sp>
      <p:sp>
        <p:nvSpPr>
          <p:cNvPr id="21" name="Rectangle 36"/>
          <p:cNvSpPr>
            <a:spLocks noChangeArrowheads="1"/>
          </p:cNvSpPr>
          <p:nvPr/>
        </p:nvSpPr>
        <p:spPr bwMode="auto">
          <a:xfrm>
            <a:off x="93367" y="3519057"/>
            <a:ext cx="5651722"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sz="2000" dirty="0">
                <a:solidFill>
                  <a:prstClr val="black"/>
                </a:solidFill>
                <a:latin typeface="ＭＳ Ｐゴシック"/>
              </a:rPr>
              <a:t>療養病棟における在宅復帰機能強化加算の見直し</a:t>
            </a:r>
          </a:p>
        </p:txBody>
      </p:sp>
      <p:graphicFrame>
        <p:nvGraphicFramePr>
          <p:cNvPr id="22" name="表 21"/>
          <p:cNvGraphicFramePr>
            <a:graphicFrameLocks noGrp="1"/>
          </p:cNvGraphicFramePr>
          <p:nvPr>
            <p:extLst>
              <p:ext uri="{D42A27DB-BD31-4B8C-83A1-F6EECF244321}">
                <p14:modId xmlns:p14="http://schemas.microsoft.com/office/powerpoint/2010/main" val="2966694848"/>
              </p:ext>
            </p:extLst>
          </p:nvPr>
        </p:nvGraphicFramePr>
        <p:xfrm>
          <a:off x="188674" y="1700808"/>
          <a:ext cx="4485571" cy="1332720"/>
        </p:xfrm>
        <a:graphic>
          <a:graphicData uri="http://schemas.openxmlformats.org/drawingml/2006/table">
            <a:tbl>
              <a:tblPr firstRow="1" bandRow="1">
                <a:tableStyleId>{FABFCF23-3B69-468F-B69F-88F6DE6A72F2}</a:tableStyleId>
              </a:tblPr>
              <a:tblGrid>
                <a:gridCol w="4485571">
                  <a:extLst>
                    <a:ext uri="{9D8B030D-6E8A-4147-A177-3AD203B41FA5}">
                      <a16:colId xmlns="" xmlns:a16="http://schemas.microsoft.com/office/drawing/2014/main" val="20000"/>
                    </a:ext>
                  </a:extLst>
                </a:gridCol>
              </a:tblGrid>
              <a:tr h="249776">
                <a:tc>
                  <a:txBody>
                    <a:bodyPr/>
                    <a:lstStyle/>
                    <a:p>
                      <a:pPr algn="ctr"/>
                      <a:r>
                        <a:rPr kumimoji="1" lang="ja-JP" altLang="en-US" sz="1200" dirty="0">
                          <a:latin typeface="+mn-ea"/>
                          <a:ea typeface="+mn-ea"/>
                        </a:rPr>
                        <a:t>現行</a:t>
                      </a:r>
                    </a:p>
                  </a:txBody>
                  <a:tcPr marL="99060" marR="99060" marT="36000" marB="36000" anchor="ctr"/>
                </a:tc>
                <a:extLst>
                  <a:ext uri="{0D108BD9-81ED-4DB2-BD59-A6C34878D82A}">
                    <a16:rowId xmlns="" xmlns:a16="http://schemas.microsoft.com/office/drawing/2014/main" val="10000"/>
                  </a:ext>
                </a:extLst>
              </a:tr>
              <a:tr h="97802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r>
                        <a:rPr kumimoji="1" lang="ja-JP" altLang="en-US" sz="1100" b="0" i="0" u="none" strike="noStrike" cap="none" normalizeH="0" baseline="0" dirty="0">
                          <a:ln>
                            <a:noFill/>
                          </a:ln>
                          <a:solidFill>
                            <a:schemeClr val="tx1"/>
                          </a:solidFill>
                          <a:effectLst/>
                          <a:latin typeface="+mn-ea"/>
                          <a:ea typeface="+mn-ea"/>
                          <a:cs typeface="メイリオ" pitchFamily="50" charset="-128"/>
                        </a:rPr>
                        <a:t>医師及び看護職員により、常時、監視及び管理を実施している状態</a:t>
                      </a: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［算定要件］</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少なくとも連続して </a:t>
                      </a:r>
                      <a:r>
                        <a:rPr kumimoji="1" lang="en-US" altLang="ja-JP" sz="1100" b="0" i="0" u="none" strike="noStrike" cap="none" normalizeH="0" baseline="0" dirty="0">
                          <a:ln>
                            <a:noFill/>
                          </a:ln>
                          <a:solidFill>
                            <a:schemeClr val="tx1"/>
                          </a:solidFill>
                          <a:effectLst/>
                          <a:latin typeface="+mn-ea"/>
                          <a:ea typeface="+mn-ea"/>
                          <a:cs typeface="メイリオ" pitchFamily="50" charset="-128"/>
                        </a:rPr>
                        <a:t>24</a:t>
                      </a:r>
                      <a:r>
                        <a:rPr kumimoji="1" lang="ja-JP" altLang="en-US" sz="1100" b="0" i="0" u="none" strike="noStrike" cap="none" normalizeH="0" baseline="0" dirty="0">
                          <a:ln>
                            <a:noFill/>
                          </a:ln>
                          <a:solidFill>
                            <a:schemeClr val="tx1"/>
                          </a:solidFill>
                          <a:effectLst/>
                          <a:latin typeface="+mn-ea"/>
                          <a:ea typeface="+mn-ea"/>
                          <a:cs typeface="メイリオ" pitchFamily="50" charset="-128"/>
                        </a:rPr>
                        <a:t>時間以上「項目の定義」に該当する状態にあること。（初日を含む。）動脈血酸素飽和度、血圧、心電図、呼吸等のバイタルサインが、少なくとも４時間以内の間隔で観察されていること。なお、医師による治療方針に関する確認が行われていない場合は該当しない。</a:t>
                      </a: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23" name="表 22"/>
          <p:cNvGraphicFramePr>
            <a:graphicFrameLocks noGrp="1"/>
          </p:cNvGraphicFramePr>
          <p:nvPr>
            <p:extLst>
              <p:ext uri="{D42A27DB-BD31-4B8C-83A1-F6EECF244321}">
                <p14:modId xmlns:p14="http://schemas.microsoft.com/office/powerpoint/2010/main" val="1653394354"/>
              </p:ext>
            </p:extLst>
          </p:nvPr>
        </p:nvGraphicFramePr>
        <p:xfrm>
          <a:off x="5267581" y="1413924"/>
          <a:ext cx="4476921" cy="1909169"/>
        </p:xfrm>
        <a:graphic>
          <a:graphicData uri="http://schemas.openxmlformats.org/drawingml/2006/table">
            <a:tbl>
              <a:tblPr firstRow="1" bandRow="1">
                <a:tableStyleId>{9DCAF9ED-07DC-4A11-8D7F-57B35C25682E}</a:tableStyleId>
              </a:tblPr>
              <a:tblGrid>
                <a:gridCol w="4476921">
                  <a:extLst>
                    <a:ext uri="{9D8B030D-6E8A-4147-A177-3AD203B41FA5}">
                      <a16:colId xmlns="" xmlns:a16="http://schemas.microsoft.com/office/drawing/2014/main" val="20000"/>
                    </a:ext>
                  </a:extLst>
                </a:gridCol>
              </a:tblGrid>
              <a:tr h="214876">
                <a:tc>
                  <a:txBody>
                    <a:bodyPr/>
                    <a:lstStyle/>
                    <a:p>
                      <a:pPr algn="ctr"/>
                      <a:r>
                        <a:rPr kumimoji="1" lang="ja-JP" altLang="en-US" sz="1400" dirty="0">
                          <a:latin typeface="+mn-ea"/>
                          <a:ea typeface="+mn-ea"/>
                        </a:rPr>
                        <a:t>改定後</a:t>
                      </a:r>
                    </a:p>
                  </a:txBody>
                  <a:tcPr marL="99060" marR="99060" marT="36000" marB="36000" anchor="ctr"/>
                </a:tc>
                <a:extLst>
                  <a:ext uri="{0D108BD9-81ED-4DB2-BD59-A6C34878D82A}">
                    <a16:rowId xmlns="" xmlns:a16="http://schemas.microsoft.com/office/drawing/2014/main" val="10000"/>
                  </a:ext>
                </a:extLst>
              </a:tr>
              <a:tr h="162380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r>
                        <a:rPr kumimoji="1" lang="ja-JP" altLang="en-US" sz="1100" b="0" i="0" u="none" strike="noStrike" cap="none" normalizeH="0" baseline="0" dirty="0">
                          <a:ln>
                            <a:noFill/>
                          </a:ln>
                          <a:solidFill>
                            <a:schemeClr val="tx1"/>
                          </a:solidFill>
                          <a:effectLst/>
                          <a:latin typeface="+mn-ea"/>
                          <a:ea typeface="+mn-ea"/>
                          <a:cs typeface="メイリオ" pitchFamily="50" charset="-128"/>
                        </a:rPr>
                        <a:t>医師及び看護職員により、常時、監視及び管理を実施している状態</a:t>
                      </a: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cap="none" normalizeH="0" baseline="0" dirty="0">
                          <a:ln>
                            <a:noFill/>
                          </a:ln>
                          <a:solidFill>
                            <a:schemeClr val="tx1"/>
                          </a:solidFill>
                          <a:effectLst/>
                          <a:latin typeface="+mn-ea"/>
                          <a:ea typeface="+mn-ea"/>
                          <a:cs typeface="メイリオ" pitchFamily="50" charset="-128"/>
                        </a:rPr>
                        <a:t>［算定要件］</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cap="none" normalizeH="0" baseline="0" dirty="0">
                          <a:ln>
                            <a:noFill/>
                          </a:ln>
                          <a:solidFill>
                            <a:schemeClr val="tx1"/>
                          </a:solidFill>
                          <a:effectLst/>
                          <a:latin typeface="+mn-ea"/>
                          <a:ea typeface="+mn-ea"/>
                          <a:cs typeface="メイリオ" pitchFamily="50" charset="-128"/>
                        </a:rPr>
                        <a:t>少なくとも連続して </a:t>
                      </a:r>
                      <a:r>
                        <a:rPr kumimoji="1" lang="en-US" altLang="ja-JP" sz="1100" b="0" i="0" u="none" strike="noStrike" cap="none" normalizeH="0" baseline="0" dirty="0">
                          <a:ln>
                            <a:noFill/>
                          </a:ln>
                          <a:solidFill>
                            <a:schemeClr val="tx1"/>
                          </a:solidFill>
                          <a:effectLst/>
                          <a:latin typeface="+mn-ea"/>
                          <a:ea typeface="+mn-ea"/>
                          <a:cs typeface="メイリオ" pitchFamily="50" charset="-128"/>
                        </a:rPr>
                        <a:t>24</a:t>
                      </a:r>
                      <a:r>
                        <a:rPr kumimoji="1" lang="ja-JP" altLang="en-US" sz="1100" b="0" i="0" u="none" strike="noStrike" cap="none" normalizeH="0" baseline="0" dirty="0">
                          <a:ln>
                            <a:noFill/>
                          </a:ln>
                          <a:solidFill>
                            <a:schemeClr val="tx1"/>
                          </a:solidFill>
                          <a:effectLst/>
                          <a:latin typeface="+mn-ea"/>
                          <a:ea typeface="+mn-ea"/>
                          <a:cs typeface="メイリオ" pitchFamily="50" charset="-128"/>
                        </a:rPr>
                        <a:t>時間以上「項目の定義」に該当する状態にあること。（初日を含む。）動脈血酸素飽和度、血圧、心電図、呼吸等のバイタルサインが、少なくとも４時間以内の間隔で観察されていること。ただし、医師による治療方針に関する確認が行われていない場合は該当しない。</a:t>
                      </a:r>
                      <a:r>
                        <a:rPr kumimoji="1" lang="ja-JP" altLang="en-US" sz="1100" b="1" i="0" u="sng" strike="noStrike" cap="none" normalizeH="0" baseline="0" dirty="0">
                          <a:ln>
                            <a:noFill/>
                          </a:ln>
                          <a:solidFill>
                            <a:srgbClr val="0070C0"/>
                          </a:solidFill>
                          <a:effectLst/>
                          <a:latin typeface="+mn-ea"/>
                          <a:ea typeface="+mn-ea"/>
                          <a:cs typeface="メイリオ" pitchFamily="50" charset="-128"/>
                        </a:rPr>
                        <a:t>なお、当該項目は、当該項目を除く医療区分３又は医療区分２の項目に、１つ以上の該当項目がある場合に限り医療区分３として取り扱うものとし、それ以外の場合は医療区分２として取り扱うものとする。</a:t>
                      </a:r>
                    </a:p>
                  </a:txBody>
                  <a:tcPr marL="99060" marR="99060" marT="36000" marB="36000" horzOverflow="overflow"/>
                </a:tc>
                <a:extLst>
                  <a:ext uri="{0D108BD9-81ED-4DB2-BD59-A6C34878D82A}">
                    <a16:rowId xmlns="" xmlns:a16="http://schemas.microsoft.com/office/drawing/2014/main" val="10001"/>
                  </a:ext>
                </a:extLst>
              </a:tr>
            </a:tbl>
          </a:graphicData>
        </a:graphic>
      </p:graphicFrame>
      <p:sp>
        <p:nvSpPr>
          <p:cNvPr id="24" name="右矢印 23"/>
          <p:cNvSpPr/>
          <p:nvPr/>
        </p:nvSpPr>
        <p:spPr>
          <a:xfrm>
            <a:off x="4715164" y="1959739"/>
            <a:ext cx="505182"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cxnSp>
        <p:nvCxnSpPr>
          <p:cNvPr id="32" name="直線コネクタ 31"/>
          <p:cNvCxnSpPr/>
          <p:nvPr/>
        </p:nvCxnSpPr>
        <p:spPr>
          <a:xfrm>
            <a:off x="335142" y="4991867"/>
            <a:ext cx="34927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166591" y="4734060"/>
            <a:ext cx="3833497" cy="276999"/>
          </a:xfrm>
          <a:prstGeom prst="rect">
            <a:avLst/>
          </a:prstGeom>
          <a:noFill/>
        </p:spPr>
        <p:txBody>
          <a:bodyPr wrap="square" rtlCol="0">
            <a:spAutoFit/>
          </a:bodyPr>
          <a:lstStyle/>
          <a:p>
            <a:pPr algn="ctr"/>
            <a:r>
              <a:rPr lang="ja-JP" altLang="en-US" sz="1200" dirty="0">
                <a:solidFill>
                  <a:prstClr val="black"/>
                </a:solidFill>
                <a:latin typeface="ＭＳ Ｐゴシック"/>
                <a:cs typeface="Meiryo UI" panose="020B0604030504040204" pitchFamily="50" charset="-128"/>
              </a:rPr>
              <a:t>在宅に退院した患者</a:t>
            </a:r>
            <a:r>
              <a:rPr lang="ja-JP" altLang="en-US" sz="1200" dirty="0">
                <a:solidFill>
                  <a:prstClr val="black"/>
                </a:solidFill>
              </a:rPr>
              <a:t>（再入院患者及び死亡退院を除く）</a:t>
            </a:r>
          </a:p>
        </p:txBody>
      </p:sp>
      <p:sp>
        <p:nvSpPr>
          <p:cNvPr id="34" name="テキスト ボックス 33"/>
          <p:cNvSpPr txBox="1"/>
          <p:nvPr/>
        </p:nvSpPr>
        <p:spPr>
          <a:xfrm>
            <a:off x="443610" y="4982575"/>
            <a:ext cx="3206231" cy="276999"/>
          </a:xfrm>
          <a:prstGeom prst="rect">
            <a:avLst/>
          </a:prstGeom>
          <a:noFill/>
        </p:spPr>
        <p:txBody>
          <a:bodyPr wrap="square" rtlCol="0">
            <a:spAutoFit/>
          </a:bodyPr>
          <a:lstStyle/>
          <a:p>
            <a:pPr algn="ctr"/>
            <a:r>
              <a:rPr lang="ja-JP" altLang="en-US" sz="1200" dirty="0">
                <a:solidFill>
                  <a:prstClr val="black"/>
                </a:solidFill>
                <a:latin typeface="ＭＳ Ｐゴシック"/>
                <a:cs typeface="Meiryo UI" panose="020B0604030504040204" pitchFamily="50" charset="-128"/>
              </a:rPr>
              <a:t>当該病棟から退院した患者</a:t>
            </a:r>
            <a:endParaRPr lang="ja-JP" altLang="en-US" sz="1200" dirty="0">
              <a:solidFill>
                <a:prstClr val="black"/>
              </a:solidFill>
              <a:latin typeface="ＭＳ Ｐゴシック"/>
            </a:endParaRPr>
          </a:p>
        </p:txBody>
      </p:sp>
      <p:sp>
        <p:nvSpPr>
          <p:cNvPr id="35" name="テキスト ボックス 34"/>
          <p:cNvSpPr txBox="1"/>
          <p:nvPr/>
        </p:nvSpPr>
        <p:spPr>
          <a:xfrm>
            <a:off x="3937376" y="4852170"/>
            <a:ext cx="957224" cy="307777"/>
          </a:xfrm>
          <a:prstGeom prst="rect">
            <a:avLst/>
          </a:prstGeom>
          <a:noFill/>
        </p:spPr>
        <p:txBody>
          <a:bodyPr wrap="square" rtlCol="0">
            <a:spAutoFit/>
          </a:bodyPr>
          <a:lstStyle/>
          <a:p>
            <a:r>
              <a:rPr lang="ja-JP" altLang="en-US" sz="1400" dirty="0">
                <a:solidFill>
                  <a:prstClr val="black"/>
                </a:solidFill>
                <a:latin typeface="ＭＳ Ｐゴシック"/>
              </a:rPr>
              <a:t>≧５割</a:t>
            </a:r>
          </a:p>
        </p:txBody>
      </p:sp>
      <p:sp>
        <p:nvSpPr>
          <p:cNvPr id="37" name="テキスト ボックス 36"/>
          <p:cNvSpPr txBox="1"/>
          <p:nvPr/>
        </p:nvSpPr>
        <p:spPr>
          <a:xfrm>
            <a:off x="229840" y="5172245"/>
            <a:ext cx="3906723" cy="261610"/>
          </a:xfrm>
          <a:prstGeom prst="rect">
            <a:avLst/>
          </a:prstGeom>
          <a:noFill/>
        </p:spPr>
        <p:txBody>
          <a:bodyPr wrap="square" rtlCol="0">
            <a:spAutoFit/>
          </a:bodyPr>
          <a:lstStyle/>
          <a:p>
            <a:r>
              <a:rPr lang="ja-JP" altLang="en-US" sz="1100" dirty="0">
                <a:solidFill>
                  <a:prstClr val="black"/>
                </a:solidFill>
              </a:rPr>
              <a:t>（再入院患者、死亡退院及び急性増悪で転院した患者を除く）</a:t>
            </a:r>
          </a:p>
        </p:txBody>
      </p:sp>
      <p:sp>
        <p:nvSpPr>
          <p:cNvPr id="38" name="右矢印 37"/>
          <p:cNvSpPr/>
          <p:nvPr/>
        </p:nvSpPr>
        <p:spPr>
          <a:xfrm>
            <a:off x="4697574" y="5073755"/>
            <a:ext cx="490325"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cxnSp>
        <p:nvCxnSpPr>
          <p:cNvPr id="39" name="直線コネクタ 38"/>
          <p:cNvCxnSpPr/>
          <p:nvPr/>
        </p:nvCxnSpPr>
        <p:spPr>
          <a:xfrm>
            <a:off x="5441771" y="4966843"/>
            <a:ext cx="34927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5273216" y="4709036"/>
            <a:ext cx="3833497" cy="276999"/>
          </a:xfrm>
          <a:prstGeom prst="rect">
            <a:avLst/>
          </a:prstGeom>
          <a:noFill/>
        </p:spPr>
        <p:txBody>
          <a:bodyPr wrap="square" rtlCol="0">
            <a:spAutoFit/>
          </a:bodyPr>
          <a:lstStyle/>
          <a:p>
            <a:pPr algn="ctr"/>
            <a:r>
              <a:rPr lang="ja-JP" altLang="en-US" sz="1200" dirty="0">
                <a:solidFill>
                  <a:prstClr val="black"/>
                </a:solidFill>
                <a:latin typeface="ＭＳ Ｐゴシック"/>
                <a:cs typeface="Meiryo UI" panose="020B0604030504040204" pitchFamily="50" charset="-128"/>
              </a:rPr>
              <a:t>在宅に退院した患者</a:t>
            </a:r>
            <a:r>
              <a:rPr lang="ja-JP" altLang="en-US" sz="1200" dirty="0">
                <a:solidFill>
                  <a:prstClr val="black"/>
                </a:solidFill>
              </a:rPr>
              <a:t>（再入院患者及び死亡退院を除く）</a:t>
            </a:r>
          </a:p>
        </p:txBody>
      </p:sp>
      <p:sp>
        <p:nvSpPr>
          <p:cNvPr id="41" name="テキスト ボックス 40"/>
          <p:cNvSpPr txBox="1"/>
          <p:nvPr/>
        </p:nvSpPr>
        <p:spPr>
          <a:xfrm>
            <a:off x="5550232" y="4957551"/>
            <a:ext cx="3206231" cy="276999"/>
          </a:xfrm>
          <a:prstGeom prst="rect">
            <a:avLst/>
          </a:prstGeom>
          <a:noFill/>
        </p:spPr>
        <p:txBody>
          <a:bodyPr wrap="square" rtlCol="0">
            <a:spAutoFit/>
          </a:bodyPr>
          <a:lstStyle/>
          <a:p>
            <a:pPr algn="ctr"/>
            <a:r>
              <a:rPr lang="ja-JP" altLang="en-US" sz="1200" dirty="0">
                <a:solidFill>
                  <a:prstClr val="black"/>
                </a:solidFill>
                <a:latin typeface="ＭＳ Ｐゴシック"/>
                <a:cs typeface="Meiryo UI" panose="020B0604030504040204" pitchFamily="50" charset="-128"/>
              </a:rPr>
              <a:t>当該病棟から退院した患者</a:t>
            </a:r>
            <a:endParaRPr lang="ja-JP" altLang="en-US" sz="1200" dirty="0">
              <a:solidFill>
                <a:prstClr val="black"/>
              </a:solidFill>
              <a:latin typeface="ＭＳ Ｐゴシック"/>
            </a:endParaRPr>
          </a:p>
        </p:txBody>
      </p:sp>
      <p:sp>
        <p:nvSpPr>
          <p:cNvPr id="42" name="テキスト ボックス 41"/>
          <p:cNvSpPr txBox="1"/>
          <p:nvPr/>
        </p:nvSpPr>
        <p:spPr>
          <a:xfrm>
            <a:off x="9044005" y="4872559"/>
            <a:ext cx="957224" cy="307777"/>
          </a:xfrm>
          <a:prstGeom prst="rect">
            <a:avLst/>
          </a:prstGeom>
          <a:noFill/>
        </p:spPr>
        <p:txBody>
          <a:bodyPr wrap="square" rtlCol="0">
            <a:spAutoFit/>
          </a:bodyPr>
          <a:lstStyle/>
          <a:p>
            <a:r>
              <a:rPr lang="ja-JP" altLang="en-US" sz="1400" dirty="0">
                <a:solidFill>
                  <a:prstClr val="black"/>
                </a:solidFill>
                <a:latin typeface="ＭＳ Ｐゴシック"/>
              </a:rPr>
              <a:t>≧５割</a:t>
            </a:r>
          </a:p>
        </p:txBody>
      </p:sp>
      <p:sp>
        <p:nvSpPr>
          <p:cNvPr id="43" name="テキスト ボックス 42"/>
          <p:cNvSpPr txBox="1"/>
          <p:nvPr/>
        </p:nvSpPr>
        <p:spPr>
          <a:xfrm>
            <a:off x="5336464" y="5147221"/>
            <a:ext cx="3906723" cy="261610"/>
          </a:xfrm>
          <a:prstGeom prst="rect">
            <a:avLst/>
          </a:prstGeom>
          <a:noFill/>
        </p:spPr>
        <p:txBody>
          <a:bodyPr wrap="square" rtlCol="0">
            <a:spAutoFit/>
          </a:bodyPr>
          <a:lstStyle/>
          <a:p>
            <a:r>
              <a:rPr lang="ja-JP" altLang="en-US" sz="1100" dirty="0">
                <a:solidFill>
                  <a:prstClr val="black"/>
                </a:solidFill>
              </a:rPr>
              <a:t>（再入院患者、死亡退院及び急性増悪で転院した患者を除く）</a:t>
            </a:r>
          </a:p>
        </p:txBody>
      </p:sp>
      <p:cxnSp>
        <p:nvCxnSpPr>
          <p:cNvPr id="44" name="直線コネクタ 43"/>
          <p:cNvCxnSpPr/>
          <p:nvPr/>
        </p:nvCxnSpPr>
        <p:spPr>
          <a:xfrm>
            <a:off x="266791" y="5963471"/>
            <a:ext cx="313063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110533" y="5510783"/>
            <a:ext cx="3540108" cy="430887"/>
          </a:xfrm>
          <a:prstGeom prst="rect">
            <a:avLst/>
          </a:prstGeom>
          <a:noFill/>
        </p:spPr>
        <p:txBody>
          <a:bodyPr wrap="square" rtlCol="0">
            <a:spAutoFit/>
          </a:bodyPr>
          <a:lstStyle/>
          <a:p>
            <a:pPr algn="ctr"/>
            <a:r>
              <a:rPr lang="ja-JP" altLang="en-US" sz="1100" dirty="0">
                <a:solidFill>
                  <a:prstClr val="black"/>
                </a:solidFill>
                <a:latin typeface="ＭＳ Ｐゴシック"/>
                <a:cs typeface="Meiryo UI" panose="020B0604030504040204" pitchFamily="50" charset="-128"/>
              </a:rPr>
              <a:t>自院又は他院の一般病棟等から当該病棟に入院し、</a:t>
            </a:r>
            <a:endParaRPr lang="en-US" altLang="ja-JP" sz="1100" dirty="0">
              <a:solidFill>
                <a:prstClr val="black"/>
              </a:solidFill>
              <a:latin typeface="ＭＳ Ｐゴシック"/>
              <a:cs typeface="Meiryo UI" panose="020B0604030504040204" pitchFamily="50" charset="-128"/>
            </a:endParaRPr>
          </a:p>
          <a:p>
            <a:pPr algn="ctr"/>
            <a:r>
              <a:rPr lang="ja-JP" altLang="en-US" sz="1100" dirty="0">
                <a:solidFill>
                  <a:prstClr val="black"/>
                </a:solidFill>
                <a:latin typeface="ＭＳ Ｐゴシック"/>
                <a:cs typeface="Meiryo UI" panose="020B0604030504040204" pitchFamily="50" charset="-128"/>
              </a:rPr>
              <a:t>在宅に退院した１年間の患者数</a:t>
            </a:r>
            <a:endParaRPr lang="en-US" altLang="ja-JP" sz="1100" dirty="0">
              <a:solidFill>
                <a:prstClr val="black"/>
              </a:solidFill>
              <a:latin typeface="ＭＳ Ｐゴシック"/>
            </a:endParaRPr>
          </a:p>
        </p:txBody>
      </p:sp>
      <p:sp>
        <p:nvSpPr>
          <p:cNvPr id="46" name="テキスト ボックス 45"/>
          <p:cNvSpPr txBox="1"/>
          <p:nvPr/>
        </p:nvSpPr>
        <p:spPr>
          <a:xfrm>
            <a:off x="589290" y="5999887"/>
            <a:ext cx="2691776" cy="261610"/>
          </a:xfrm>
          <a:prstGeom prst="rect">
            <a:avLst/>
          </a:prstGeom>
          <a:noFill/>
        </p:spPr>
        <p:txBody>
          <a:bodyPr wrap="square" rtlCol="0">
            <a:spAutoFit/>
          </a:bodyPr>
          <a:lstStyle/>
          <a:p>
            <a:pPr algn="ctr"/>
            <a:r>
              <a:rPr lang="ja-JP" altLang="en-US" sz="1100" dirty="0">
                <a:solidFill>
                  <a:prstClr val="black"/>
                </a:solidFill>
                <a:latin typeface="ＭＳ Ｐゴシック"/>
              </a:rPr>
              <a:t>当該病棟の１日平均入院患者数</a:t>
            </a:r>
          </a:p>
        </p:txBody>
      </p:sp>
      <p:sp>
        <p:nvSpPr>
          <p:cNvPr id="47" name="テキスト ボックス 46"/>
          <p:cNvSpPr txBox="1"/>
          <p:nvPr/>
        </p:nvSpPr>
        <p:spPr>
          <a:xfrm>
            <a:off x="3471944" y="5823240"/>
            <a:ext cx="1389272" cy="307777"/>
          </a:xfrm>
          <a:prstGeom prst="rect">
            <a:avLst/>
          </a:prstGeom>
          <a:noFill/>
        </p:spPr>
        <p:txBody>
          <a:bodyPr wrap="square" rtlCol="0">
            <a:spAutoFit/>
          </a:bodyPr>
          <a:lstStyle/>
          <a:p>
            <a:r>
              <a:rPr lang="ja-JP" altLang="en-US" sz="1400" dirty="0">
                <a:solidFill>
                  <a:prstClr val="black"/>
                </a:solidFill>
                <a:latin typeface="ＭＳ Ｐゴシック"/>
              </a:rPr>
              <a:t>≧</a:t>
            </a:r>
            <a:r>
              <a:rPr lang="en-US" altLang="ja-JP" sz="1400" dirty="0">
                <a:solidFill>
                  <a:prstClr val="black"/>
                </a:solidFill>
                <a:latin typeface="ＭＳ Ｐゴシック"/>
              </a:rPr>
              <a:t>100</a:t>
            </a:r>
            <a:r>
              <a:rPr lang="ja-JP" altLang="en-US" sz="1400" dirty="0">
                <a:solidFill>
                  <a:prstClr val="black"/>
                </a:solidFill>
                <a:latin typeface="ＭＳ Ｐゴシック"/>
              </a:rPr>
              <a:t>分の</a:t>
            </a:r>
            <a:r>
              <a:rPr lang="en-US" altLang="ja-JP" sz="1400" dirty="0">
                <a:solidFill>
                  <a:prstClr val="black"/>
                </a:solidFill>
                <a:latin typeface="ＭＳ Ｐゴシック"/>
              </a:rPr>
              <a:t>10</a:t>
            </a:r>
            <a:endParaRPr lang="ja-JP" altLang="en-US" sz="1400" dirty="0">
              <a:solidFill>
                <a:prstClr val="black"/>
              </a:solidFill>
              <a:latin typeface="ＭＳ Ｐゴシック"/>
            </a:endParaRPr>
          </a:p>
        </p:txBody>
      </p:sp>
      <p:cxnSp>
        <p:nvCxnSpPr>
          <p:cNvPr id="48" name="直線コネクタ 47"/>
          <p:cNvCxnSpPr/>
          <p:nvPr/>
        </p:nvCxnSpPr>
        <p:spPr>
          <a:xfrm>
            <a:off x="5305175" y="5965743"/>
            <a:ext cx="313063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5148917" y="5513055"/>
            <a:ext cx="3540108" cy="430887"/>
          </a:xfrm>
          <a:prstGeom prst="rect">
            <a:avLst/>
          </a:prstGeom>
          <a:noFill/>
        </p:spPr>
        <p:txBody>
          <a:bodyPr wrap="square" rtlCol="0">
            <a:spAutoFit/>
          </a:bodyPr>
          <a:lstStyle/>
          <a:p>
            <a:pPr algn="ctr"/>
            <a:r>
              <a:rPr lang="ja-JP" altLang="en-US" sz="1100" dirty="0">
                <a:solidFill>
                  <a:prstClr val="black"/>
                </a:solidFill>
                <a:latin typeface="ＭＳ Ｐゴシック"/>
                <a:cs typeface="Meiryo UI" panose="020B0604030504040204" pitchFamily="50" charset="-128"/>
              </a:rPr>
              <a:t>自院又は他院の一般病棟等から当該病棟に入院し、</a:t>
            </a:r>
            <a:endParaRPr lang="en-US" altLang="ja-JP" sz="1100" dirty="0">
              <a:solidFill>
                <a:prstClr val="black"/>
              </a:solidFill>
              <a:latin typeface="ＭＳ Ｐゴシック"/>
              <a:cs typeface="Meiryo UI" panose="020B0604030504040204" pitchFamily="50" charset="-128"/>
            </a:endParaRPr>
          </a:p>
          <a:p>
            <a:pPr algn="ctr"/>
            <a:r>
              <a:rPr lang="ja-JP" altLang="en-US" sz="1100" dirty="0">
                <a:solidFill>
                  <a:prstClr val="black"/>
                </a:solidFill>
                <a:latin typeface="ＭＳ Ｐゴシック"/>
                <a:cs typeface="Meiryo UI" panose="020B0604030504040204" pitchFamily="50" charset="-128"/>
              </a:rPr>
              <a:t>在宅に退院した１年間の患者数</a:t>
            </a:r>
            <a:endParaRPr lang="en-US" altLang="ja-JP" sz="1100" dirty="0">
              <a:solidFill>
                <a:prstClr val="black"/>
              </a:solidFill>
              <a:latin typeface="ＭＳ Ｐゴシック"/>
            </a:endParaRPr>
          </a:p>
        </p:txBody>
      </p:sp>
      <p:sp>
        <p:nvSpPr>
          <p:cNvPr id="50" name="テキスト ボックス 49"/>
          <p:cNvSpPr txBox="1"/>
          <p:nvPr/>
        </p:nvSpPr>
        <p:spPr>
          <a:xfrm>
            <a:off x="5627674" y="6002159"/>
            <a:ext cx="2691776" cy="261610"/>
          </a:xfrm>
          <a:prstGeom prst="rect">
            <a:avLst/>
          </a:prstGeom>
          <a:noFill/>
        </p:spPr>
        <p:txBody>
          <a:bodyPr wrap="square" rtlCol="0">
            <a:spAutoFit/>
          </a:bodyPr>
          <a:lstStyle/>
          <a:p>
            <a:pPr algn="ctr"/>
            <a:r>
              <a:rPr lang="ja-JP" altLang="en-US" sz="1100" dirty="0">
                <a:solidFill>
                  <a:prstClr val="black"/>
                </a:solidFill>
                <a:latin typeface="ＭＳ Ｐゴシック"/>
              </a:rPr>
              <a:t>当該病棟の１日平均入院患者数</a:t>
            </a:r>
          </a:p>
        </p:txBody>
      </p:sp>
      <p:sp>
        <p:nvSpPr>
          <p:cNvPr id="51" name="テキスト ボックス 50"/>
          <p:cNvSpPr txBox="1"/>
          <p:nvPr/>
        </p:nvSpPr>
        <p:spPr>
          <a:xfrm>
            <a:off x="8510328" y="5825512"/>
            <a:ext cx="1389272" cy="307777"/>
          </a:xfrm>
          <a:prstGeom prst="rect">
            <a:avLst/>
          </a:prstGeom>
          <a:noFill/>
        </p:spPr>
        <p:txBody>
          <a:bodyPr wrap="square" rtlCol="0">
            <a:spAutoFit/>
          </a:bodyPr>
          <a:lstStyle/>
          <a:p>
            <a:r>
              <a:rPr lang="ja-JP" altLang="en-US" sz="1400" dirty="0">
                <a:solidFill>
                  <a:prstClr val="black"/>
                </a:solidFill>
                <a:latin typeface="ＭＳ Ｐゴシック"/>
              </a:rPr>
              <a:t>≧</a:t>
            </a:r>
            <a:r>
              <a:rPr lang="en-US" altLang="ja-JP" sz="1400" dirty="0">
                <a:solidFill>
                  <a:prstClr val="black"/>
                </a:solidFill>
                <a:latin typeface="ＭＳ Ｐゴシック"/>
              </a:rPr>
              <a:t>100</a:t>
            </a:r>
            <a:r>
              <a:rPr lang="ja-JP" altLang="en-US" sz="1400" dirty="0">
                <a:solidFill>
                  <a:prstClr val="black"/>
                </a:solidFill>
                <a:latin typeface="ＭＳ Ｐゴシック"/>
              </a:rPr>
              <a:t>分の</a:t>
            </a:r>
            <a:r>
              <a:rPr lang="en-US" altLang="ja-JP" sz="1400" b="1" u="sng" dirty="0">
                <a:solidFill>
                  <a:srgbClr val="0070C0"/>
                </a:solidFill>
                <a:latin typeface="ＭＳ Ｐゴシック"/>
              </a:rPr>
              <a:t>15 </a:t>
            </a:r>
            <a:endParaRPr lang="ja-JP" altLang="en-US" sz="1400" b="1" u="sng" dirty="0">
              <a:solidFill>
                <a:srgbClr val="0070C0"/>
              </a:solidFill>
              <a:latin typeface="ＭＳ Ｐゴシック"/>
            </a:endParaRPr>
          </a:p>
        </p:txBody>
      </p:sp>
      <p:sp>
        <p:nvSpPr>
          <p:cNvPr id="3" name="テキスト ボックス 2"/>
          <p:cNvSpPr txBox="1"/>
          <p:nvPr/>
        </p:nvSpPr>
        <p:spPr>
          <a:xfrm>
            <a:off x="5467868" y="6359315"/>
            <a:ext cx="4145687" cy="307777"/>
          </a:xfrm>
          <a:prstGeom prst="rect">
            <a:avLst/>
          </a:prstGeom>
          <a:noFill/>
        </p:spPr>
        <p:txBody>
          <a:bodyPr wrap="none" rtlCol="0">
            <a:spAutoFit/>
          </a:bodyPr>
          <a:lstStyle/>
          <a:p>
            <a:r>
              <a:rPr lang="ja-JP" altLang="en-US" sz="1400" dirty="0">
                <a:solidFill>
                  <a:prstClr val="black"/>
                </a:solidFill>
                <a:latin typeface="ＭＳ Ｐゴシック"/>
              </a:rPr>
              <a:t>⇒　患者１人１日につき、</a:t>
            </a:r>
            <a:r>
              <a:rPr lang="en-US" altLang="ja-JP" sz="1400" b="1" u="sng" dirty="0">
                <a:solidFill>
                  <a:srgbClr val="0070C0"/>
                </a:solidFill>
                <a:latin typeface="ＭＳ Ｐゴシック"/>
              </a:rPr>
              <a:t>50</a:t>
            </a:r>
            <a:r>
              <a:rPr lang="ja-JP" altLang="en-US" sz="1400" b="1" u="sng" dirty="0">
                <a:solidFill>
                  <a:srgbClr val="3865B6"/>
                </a:solidFill>
                <a:latin typeface="ＭＳ Ｐゴシック"/>
              </a:rPr>
              <a:t>点</a:t>
            </a:r>
            <a:r>
              <a:rPr lang="ja-JP" altLang="en-US" sz="1400" dirty="0">
                <a:solidFill>
                  <a:prstClr val="black"/>
                </a:solidFill>
                <a:latin typeface="ＭＳ Ｐゴシック"/>
              </a:rPr>
              <a:t>を所定点数に加算する</a:t>
            </a:r>
          </a:p>
        </p:txBody>
      </p:sp>
      <p:sp>
        <p:nvSpPr>
          <p:cNvPr id="53" name="テキスト ボックス 52"/>
          <p:cNvSpPr txBox="1"/>
          <p:nvPr/>
        </p:nvSpPr>
        <p:spPr>
          <a:xfrm>
            <a:off x="465456" y="6361038"/>
            <a:ext cx="4145687" cy="307777"/>
          </a:xfrm>
          <a:prstGeom prst="rect">
            <a:avLst/>
          </a:prstGeom>
          <a:noFill/>
        </p:spPr>
        <p:txBody>
          <a:bodyPr wrap="none" rtlCol="0">
            <a:spAutoFit/>
          </a:bodyPr>
          <a:lstStyle/>
          <a:p>
            <a:r>
              <a:rPr lang="ja-JP" altLang="en-US" sz="1400" dirty="0">
                <a:solidFill>
                  <a:prstClr val="black"/>
                </a:solidFill>
                <a:latin typeface="ＭＳ Ｐゴシック"/>
              </a:rPr>
              <a:t>⇒　患者１人１日につき、</a:t>
            </a:r>
            <a:r>
              <a:rPr lang="en-US" altLang="ja-JP" sz="1400" dirty="0">
                <a:solidFill>
                  <a:prstClr val="black"/>
                </a:solidFill>
                <a:latin typeface="ＭＳ Ｐゴシック"/>
              </a:rPr>
              <a:t>10</a:t>
            </a:r>
            <a:r>
              <a:rPr lang="ja-JP" altLang="en-US" sz="1400" dirty="0">
                <a:solidFill>
                  <a:prstClr val="black"/>
                </a:solidFill>
                <a:latin typeface="ＭＳ Ｐゴシック"/>
              </a:rPr>
              <a:t>点を所定点数に加算する</a:t>
            </a:r>
          </a:p>
        </p:txBody>
      </p:sp>
      <p:sp>
        <p:nvSpPr>
          <p:cNvPr id="54" name="Rectangle 2"/>
          <p:cNvSpPr>
            <a:spLocks noChangeArrowheads="1"/>
          </p:cNvSpPr>
          <p:nvPr/>
        </p:nvSpPr>
        <p:spPr bwMode="auto">
          <a:xfrm>
            <a:off x="213524" y="16322"/>
            <a:ext cx="9517327" cy="3883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56" name="Rectangle 36"/>
          <p:cNvSpPr>
            <a:spLocks noChangeArrowheads="1"/>
          </p:cNvSpPr>
          <p:nvPr/>
        </p:nvSpPr>
        <p:spPr bwMode="auto">
          <a:xfrm>
            <a:off x="117940" y="416980"/>
            <a:ext cx="4115074" cy="37907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　療養病棟における評価の見直し</a:t>
            </a:r>
            <a:endParaRPr lang="en-US" altLang="ja-JP" sz="2000" dirty="0">
              <a:solidFill>
                <a:prstClr val="black"/>
              </a:solidFill>
            </a:endParaRPr>
          </a:p>
        </p:txBody>
      </p:sp>
      <p:sp>
        <p:nvSpPr>
          <p:cNvPr id="5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2" name="テキスト ボックス 51"/>
          <p:cNvSpPr txBox="1"/>
          <p:nvPr/>
        </p:nvSpPr>
        <p:spPr>
          <a:xfrm>
            <a:off x="8867526" y="754096"/>
            <a:ext cx="94006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p1082</a:t>
            </a:r>
            <a:endParaRPr lang="ja-JP" altLang="en-US" sz="1100" dirty="0">
              <a:solidFill>
                <a:srgbClr val="002060"/>
              </a:solidFill>
              <a:latin typeface="ＭＳ Ｐゴシック" panose="020B0600070205080204" pitchFamily="50" charset="-128"/>
            </a:endParaRPr>
          </a:p>
        </p:txBody>
      </p:sp>
      <p:sp>
        <p:nvSpPr>
          <p:cNvPr id="55" name="テキスト ボックス 54"/>
          <p:cNvSpPr txBox="1"/>
          <p:nvPr/>
        </p:nvSpPr>
        <p:spPr>
          <a:xfrm>
            <a:off x="7761311" y="3541978"/>
            <a:ext cx="20462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651,</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p714-715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72374259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137411"/>
            <a:ext cx="9689654" cy="3957904"/>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sz="1600" dirty="0">
                <a:solidFill>
                  <a:prstClr val="black"/>
                </a:solidFill>
                <a:latin typeface="ＭＳ Ｐゴシック"/>
              </a:rPr>
              <a:t>　地域包括ケア病棟入院料及び療養病棟入院基本料の救急・在宅等支援病床初期加算について、急性期医療を担う一般病棟からの患者の受入れと、在宅からの受入れを分けて評価する。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p:txBody>
      </p:sp>
      <p:graphicFrame>
        <p:nvGraphicFramePr>
          <p:cNvPr id="30" name="表 29"/>
          <p:cNvGraphicFramePr>
            <a:graphicFrameLocks noGrp="1"/>
          </p:cNvGraphicFramePr>
          <p:nvPr>
            <p:extLst>
              <p:ext uri="{D42A27DB-BD31-4B8C-83A1-F6EECF244321}">
                <p14:modId xmlns:p14="http://schemas.microsoft.com/office/powerpoint/2010/main" val="3690215877"/>
              </p:ext>
            </p:extLst>
          </p:nvPr>
        </p:nvGraphicFramePr>
        <p:xfrm>
          <a:off x="5228907" y="1772816"/>
          <a:ext cx="4501944" cy="3166872"/>
        </p:xfrm>
        <a:graphic>
          <a:graphicData uri="http://schemas.openxmlformats.org/drawingml/2006/table">
            <a:tbl>
              <a:tblPr firstRow="1" bandRow="1">
                <a:tableStyleId>{9DCAF9ED-07DC-4A11-8D7F-57B35C25682E}</a:tableStyleId>
              </a:tblPr>
              <a:tblGrid>
                <a:gridCol w="4501944">
                  <a:extLst>
                    <a:ext uri="{9D8B030D-6E8A-4147-A177-3AD203B41FA5}">
                      <a16:colId xmlns="" xmlns:a16="http://schemas.microsoft.com/office/drawing/2014/main" val="20000"/>
                    </a:ext>
                  </a:extLst>
                </a:gridCol>
              </a:tblGrid>
              <a:tr h="340632">
                <a:tc>
                  <a:txBody>
                    <a:bodyPr/>
                    <a:lstStyle/>
                    <a:p>
                      <a:pPr algn="ctr"/>
                      <a:r>
                        <a:rPr kumimoji="1" lang="ja-JP" altLang="en-US" sz="1400" dirty="0">
                          <a:latin typeface="+mn-ea"/>
                          <a:ea typeface="+mn-ea"/>
                        </a:rPr>
                        <a:t>改定後</a:t>
                      </a:r>
                    </a:p>
                  </a:txBody>
                  <a:tcPr marL="99060" marR="99060" marT="36000" marB="36000" anchor="ctr"/>
                </a:tc>
                <a:extLst>
                  <a:ext uri="{0D108BD9-81ED-4DB2-BD59-A6C34878D82A}">
                    <a16:rowId xmlns="" xmlns:a16="http://schemas.microsoft.com/office/drawing/2014/main" val="10000"/>
                  </a:ext>
                </a:extLst>
              </a:tr>
              <a:tr h="1284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r>
                        <a:rPr kumimoji="1" lang="ja-JP" altLang="en-US" sz="1100" b="0" i="0" u="none" strike="noStrike" cap="none" normalizeH="0" baseline="0" dirty="0">
                          <a:ln>
                            <a:noFill/>
                          </a:ln>
                          <a:solidFill>
                            <a:schemeClr val="tx1"/>
                          </a:solidFill>
                          <a:effectLst/>
                          <a:latin typeface="+mn-ea"/>
                          <a:ea typeface="+mn-ea"/>
                          <a:cs typeface="メイリオ" pitchFamily="50" charset="-128"/>
                        </a:rPr>
                        <a:t>急性期病棟から受入れた患者</a:t>
                      </a: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当該病棟（地域包括ケア病棟にあっては、又は病室）に入院している患者のうち、急性期医療を担う他の保険医療機関の一般病棟から転院した患者又は当該保険医療機関（急性期医療を担う保険医療機関に限る。）の一般病棟から転棟した患者については、転院又は転棟した日から起算して</a:t>
                      </a:r>
                      <a:r>
                        <a:rPr kumimoji="1" lang="en-US" altLang="ja-JP" sz="1100" b="0" i="0" u="none" strike="noStrike" cap="none" normalizeH="0" baseline="0" dirty="0">
                          <a:ln>
                            <a:noFill/>
                          </a:ln>
                          <a:solidFill>
                            <a:schemeClr val="tx1"/>
                          </a:solidFill>
                          <a:effectLst/>
                          <a:latin typeface="+mn-ea"/>
                          <a:ea typeface="+mn-ea"/>
                          <a:cs typeface="メイリオ" pitchFamily="50" charset="-128"/>
                        </a:rPr>
                        <a:t>14</a:t>
                      </a:r>
                      <a:r>
                        <a:rPr kumimoji="1" lang="ja-JP" altLang="en-US" sz="1100" b="0" i="0" u="none" strike="noStrike" cap="none" normalizeH="0" baseline="0" dirty="0">
                          <a:ln>
                            <a:noFill/>
                          </a:ln>
                          <a:solidFill>
                            <a:schemeClr val="tx1"/>
                          </a:solidFill>
                          <a:effectLst/>
                          <a:latin typeface="+mn-ea"/>
                          <a:ea typeface="+mn-ea"/>
                          <a:cs typeface="メイリオ" pitchFamily="50" charset="-128"/>
                        </a:rPr>
                        <a:t>日を限度として、</a:t>
                      </a:r>
                      <a:r>
                        <a:rPr kumimoji="1" lang="ja-JP" altLang="en-US" sz="1100" b="1" i="0" u="sng" strike="noStrike" cap="none" normalizeH="0" baseline="0" dirty="0">
                          <a:ln>
                            <a:noFill/>
                          </a:ln>
                          <a:solidFill>
                            <a:srgbClr val="0070C0"/>
                          </a:solidFill>
                          <a:effectLst/>
                          <a:latin typeface="+mn-ea"/>
                          <a:ea typeface="+mn-ea"/>
                          <a:cs typeface="メイリオ" pitchFamily="50" charset="-128"/>
                        </a:rPr>
                        <a:t>急性期患者支援（療養）病床初期加算</a:t>
                      </a:r>
                      <a:r>
                        <a:rPr kumimoji="1" lang="ja-JP" altLang="en-US" sz="1100" b="0" i="0" u="none" strike="noStrike" cap="none" normalizeH="0" baseline="0" dirty="0">
                          <a:ln>
                            <a:noFill/>
                          </a:ln>
                          <a:solidFill>
                            <a:schemeClr val="tx1"/>
                          </a:solidFill>
                          <a:effectLst/>
                          <a:latin typeface="+mn-ea"/>
                          <a:ea typeface="+mn-ea"/>
                          <a:cs typeface="メイリオ" pitchFamily="50" charset="-128"/>
                        </a:rPr>
                        <a:t>として、１日につき</a:t>
                      </a:r>
                      <a:r>
                        <a:rPr kumimoji="1" lang="en-US" altLang="ja-JP" sz="1100" b="0" i="0" u="none" strike="noStrike" cap="none" normalizeH="0" baseline="0" dirty="0">
                          <a:ln>
                            <a:noFill/>
                          </a:ln>
                          <a:solidFill>
                            <a:schemeClr val="tx1"/>
                          </a:solidFill>
                          <a:effectLst/>
                          <a:latin typeface="+mn-ea"/>
                          <a:ea typeface="+mn-ea"/>
                          <a:cs typeface="メイリオ" pitchFamily="50" charset="-128"/>
                        </a:rPr>
                        <a:t>150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点（療養病棟入院基本料を算定する場合にあっては、１日につき</a:t>
                      </a:r>
                      <a:r>
                        <a:rPr kumimoji="1" lang="en-US" altLang="ja-JP" sz="1100" b="0" i="0" u="none" strike="noStrike" cap="none" normalizeH="0" baseline="0" dirty="0">
                          <a:ln>
                            <a:noFill/>
                          </a:ln>
                          <a:solidFill>
                            <a:schemeClr val="tx1"/>
                          </a:solidFill>
                          <a:effectLst/>
                          <a:latin typeface="+mn-ea"/>
                          <a:ea typeface="+mn-ea"/>
                          <a:cs typeface="メイリオ" pitchFamily="50" charset="-128"/>
                        </a:rPr>
                        <a:t>300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点）を所定点数に加算する。</a:t>
                      </a:r>
                    </a:p>
                  </a:txBody>
                  <a:tcPr marL="99060" marR="99060" marT="36000" marB="36000" horzOverflow="overflow"/>
                </a:tc>
                <a:extLst>
                  <a:ext uri="{0D108BD9-81ED-4DB2-BD59-A6C34878D82A}">
                    <a16:rowId xmlns="" xmlns:a16="http://schemas.microsoft.com/office/drawing/2014/main" val="10001"/>
                  </a:ext>
                </a:extLst>
              </a:tr>
              <a:tr h="129874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r>
                        <a:rPr kumimoji="1" lang="ja-JP" altLang="en-US" sz="1100" b="0" i="0" u="none" strike="noStrike" cap="none" normalizeH="0" baseline="0" dirty="0">
                          <a:ln>
                            <a:noFill/>
                          </a:ln>
                          <a:solidFill>
                            <a:schemeClr val="tx1"/>
                          </a:solidFill>
                          <a:effectLst/>
                          <a:latin typeface="+mn-ea"/>
                          <a:ea typeface="+mn-ea"/>
                          <a:cs typeface="メイリオ" pitchFamily="50" charset="-128"/>
                        </a:rPr>
                        <a:t>在宅から受入れた患者</a:t>
                      </a:r>
                      <a:r>
                        <a:rPr kumimoji="1" lang="en-US" altLang="ja-JP" sz="1100" b="0" i="0" u="none" strike="noStrike" cap="none" normalizeH="0" baseline="0" dirty="0">
                          <a:ln>
                            <a:noFill/>
                          </a:ln>
                          <a:solidFill>
                            <a:schemeClr val="tx1"/>
                          </a:solidFill>
                          <a:effectLst/>
                          <a:latin typeface="+mn-ea"/>
                          <a:ea typeface="+mn-ea"/>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cap="none" normalizeH="0" baseline="0" dirty="0">
                          <a:ln>
                            <a:noFill/>
                          </a:ln>
                          <a:solidFill>
                            <a:schemeClr val="tx1"/>
                          </a:solidFill>
                          <a:effectLst/>
                          <a:latin typeface="+mn-ea"/>
                          <a:ea typeface="+mn-ea"/>
                          <a:cs typeface="メイリオ" pitchFamily="50" charset="-128"/>
                        </a:rPr>
                        <a:t>当該病棟（地域包括ケア病棟にあっては、又は病室）に入院している患者のうち、介護老人保健施設、</a:t>
                      </a:r>
                      <a:r>
                        <a:rPr kumimoji="1" lang="ja-JP" altLang="en-US" sz="1100" b="1" i="0" u="sng" strike="noStrike" cap="none" normalizeH="0" baseline="0" dirty="0">
                          <a:ln>
                            <a:noFill/>
                          </a:ln>
                          <a:solidFill>
                            <a:srgbClr val="0070C0"/>
                          </a:solidFill>
                          <a:effectLst/>
                          <a:latin typeface="+mn-ea"/>
                          <a:ea typeface="+mn-ea"/>
                          <a:cs typeface="メイリオ" pitchFamily="50" charset="-128"/>
                        </a:rPr>
                        <a:t>介護医療院</a:t>
                      </a:r>
                      <a:r>
                        <a:rPr kumimoji="1" lang="ja-JP" altLang="en-US" sz="1100" b="0" i="0" u="none" strike="noStrike" cap="none" normalizeH="0" baseline="0" dirty="0">
                          <a:ln>
                            <a:noFill/>
                          </a:ln>
                          <a:solidFill>
                            <a:schemeClr val="tx1"/>
                          </a:solidFill>
                          <a:effectLst/>
                          <a:latin typeface="+mn-ea"/>
                          <a:ea typeface="+mn-ea"/>
                          <a:cs typeface="メイリオ" pitchFamily="50" charset="-128"/>
                        </a:rPr>
                        <a:t>、特別養護老人ホーム、軽費老人ホーム、有料老人ホーム等又は自宅から入院した患者に対し、</a:t>
                      </a:r>
                      <a:r>
                        <a:rPr kumimoji="1" lang="ja-JP" altLang="en-US" sz="1100" b="1" i="0" u="sng" strike="noStrike" cap="none" normalizeH="0" baseline="0" dirty="0">
                          <a:ln>
                            <a:noFill/>
                          </a:ln>
                          <a:solidFill>
                            <a:srgbClr val="0070C0"/>
                          </a:solidFill>
                          <a:effectLst/>
                          <a:latin typeface="+mn-ea"/>
                          <a:ea typeface="+mn-ea"/>
                          <a:cs typeface="メイリオ" pitchFamily="50" charset="-128"/>
                        </a:rPr>
                        <a:t>治療方針に関する患者又はその家族等の意思決定に対する支援を行った場合に</a:t>
                      </a:r>
                      <a:r>
                        <a:rPr kumimoji="1" lang="ja-JP" altLang="en-US" sz="1100" b="0" i="0" u="none" strike="noStrike" cap="none" normalizeH="0" baseline="0" dirty="0">
                          <a:ln>
                            <a:noFill/>
                          </a:ln>
                          <a:solidFill>
                            <a:schemeClr val="tx1"/>
                          </a:solidFill>
                          <a:effectLst/>
                          <a:latin typeface="+mn-ea"/>
                          <a:ea typeface="+mn-ea"/>
                          <a:cs typeface="メイリオ" pitchFamily="50" charset="-128"/>
                        </a:rPr>
                        <a:t>、入院した日から起算して</a:t>
                      </a:r>
                      <a:r>
                        <a:rPr kumimoji="1" lang="en-US" altLang="ja-JP" sz="1100" b="0" i="0" u="none" strike="noStrike" cap="none" normalizeH="0" baseline="0" dirty="0">
                          <a:ln>
                            <a:noFill/>
                          </a:ln>
                          <a:solidFill>
                            <a:schemeClr val="tx1"/>
                          </a:solidFill>
                          <a:effectLst/>
                          <a:latin typeface="+mn-ea"/>
                          <a:ea typeface="+mn-ea"/>
                          <a:cs typeface="メイリオ" pitchFamily="50" charset="-128"/>
                        </a:rPr>
                        <a:t>14</a:t>
                      </a:r>
                      <a:r>
                        <a:rPr kumimoji="1" lang="ja-JP" altLang="en-US" sz="1100" b="0" i="0" u="none" strike="noStrike" cap="none" normalizeH="0" baseline="0" dirty="0">
                          <a:ln>
                            <a:noFill/>
                          </a:ln>
                          <a:solidFill>
                            <a:schemeClr val="tx1"/>
                          </a:solidFill>
                          <a:effectLst/>
                          <a:latin typeface="+mn-ea"/>
                          <a:ea typeface="+mn-ea"/>
                          <a:cs typeface="メイリオ" pitchFamily="50" charset="-128"/>
                        </a:rPr>
                        <a:t>日を限度として、</a:t>
                      </a:r>
                      <a:r>
                        <a:rPr kumimoji="1" lang="ja-JP" altLang="en-US" sz="1100" b="1" i="0" u="sng" strike="noStrike" cap="none" normalizeH="0" baseline="0" dirty="0">
                          <a:ln>
                            <a:noFill/>
                          </a:ln>
                          <a:solidFill>
                            <a:srgbClr val="0070C0"/>
                          </a:solidFill>
                          <a:effectLst/>
                          <a:latin typeface="+mn-ea"/>
                          <a:ea typeface="+mn-ea"/>
                          <a:cs typeface="メイリオ" pitchFamily="50" charset="-128"/>
                        </a:rPr>
                        <a:t>在宅患者支援（療養）病床初期加算</a:t>
                      </a:r>
                      <a:r>
                        <a:rPr kumimoji="1" lang="ja-JP" altLang="en-US" sz="1100" b="0" i="0" u="none" strike="noStrike" cap="none" normalizeH="0" baseline="0" dirty="0">
                          <a:ln>
                            <a:noFill/>
                          </a:ln>
                          <a:solidFill>
                            <a:schemeClr val="tx1"/>
                          </a:solidFill>
                          <a:effectLst/>
                          <a:latin typeface="+mn-ea"/>
                          <a:ea typeface="+mn-ea"/>
                          <a:cs typeface="メイリオ" pitchFamily="50" charset="-128"/>
                        </a:rPr>
                        <a:t>として、１日につき</a:t>
                      </a:r>
                      <a:r>
                        <a:rPr kumimoji="1" lang="en-US" altLang="ja-JP" sz="1100" b="1" i="0" u="sng" strike="noStrike" cap="none" normalizeH="0" baseline="0" dirty="0">
                          <a:ln>
                            <a:noFill/>
                          </a:ln>
                          <a:solidFill>
                            <a:srgbClr val="0070C0"/>
                          </a:solidFill>
                          <a:effectLst/>
                          <a:latin typeface="+mn-ea"/>
                          <a:ea typeface="+mn-ea"/>
                          <a:cs typeface="メイリオ" pitchFamily="50" charset="-128"/>
                        </a:rPr>
                        <a:t>300</a:t>
                      </a:r>
                      <a:r>
                        <a:rPr kumimoji="1" lang="ja-JP" altLang="en-US" sz="1100" b="1" i="0" u="sng" strike="noStrike" cap="none" normalizeH="0" baseline="0" dirty="0">
                          <a:ln>
                            <a:noFill/>
                          </a:ln>
                          <a:solidFill>
                            <a:srgbClr val="0070C0"/>
                          </a:solidFill>
                          <a:effectLst/>
                          <a:latin typeface="+mn-ea"/>
                          <a:ea typeface="+mn-ea"/>
                          <a:cs typeface="メイリオ" pitchFamily="50" charset="-128"/>
                        </a:rPr>
                        <a:t>点</a:t>
                      </a:r>
                      <a:r>
                        <a:rPr kumimoji="1" lang="ja-JP" altLang="en-US" sz="1100" b="0" i="0" u="none" strike="noStrike" cap="none" normalizeH="0" baseline="0" dirty="0">
                          <a:ln>
                            <a:noFill/>
                          </a:ln>
                          <a:solidFill>
                            <a:schemeClr val="tx1"/>
                          </a:solidFill>
                          <a:effectLst/>
                          <a:latin typeface="+mn-ea"/>
                          <a:ea typeface="+mn-ea"/>
                          <a:cs typeface="メイリオ" pitchFamily="50" charset="-128"/>
                        </a:rPr>
                        <a:t>（療養病棟入院基本料を算定する場合にあっては、１日につき</a:t>
                      </a:r>
                      <a:r>
                        <a:rPr kumimoji="1" lang="en-US" altLang="ja-JP" sz="1100" b="1" i="0" u="sng" strike="noStrike" cap="none" normalizeH="0" baseline="0" dirty="0">
                          <a:ln>
                            <a:noFill/>
                          </a:ln>
                          <a:solidFill>
                            <a:srgbClr val="0070C0"/>
                          </a:solidFill>
                          <a:effectLst/>
                          <a:latin typeface="+mn-ea"/>
                          <a:ea typeface="+mn-ea"/>
                          <a:cs typeface="メイリオ" pitchFamily="50" charset="-128"/>
                        </a:rPr>
                        <a:t>350</a:t>
                      </a:r>
                      <a:r>
                        <a:rPr kumimoji="1" lang="ja-JP" altLang="en-US" sz="1100" b="1" i="0" u="sng" strike="noStrike" cap="none" normalizeH="0" baseline="0" dirty="0">
                          <a:ln>
                            <a:noFill/>
                          </a:ln>
                          <a:solidFill>
                            <a:srgbClr val="0070C0"/>
                          </a:solidFill>
                          <a:effectLst/>
                          <a:latin typeface="+mn-ea"/>
                          <a:ea typeface="+mn-ea"/>
                          <a:cs typeface="メイリオ" pitchFamily="50" charset="-128"/>
                        </a:rPr>
                        <a:t>点</a:t>
                      </a:r>
                      <a:r>
                        <a:rPr kumimoji="1" lang="ja-JP" altLang="en-US" sz="1100" b="0" i="0" u="none" strike="noStrike" cap="none" normalizeH="0" baseline="0" dirty="0">
                          <a:ln>
                            <a:noFill/>
                          </a:ln>
                          <a:solidFill>
                            <a:schemeClr val="tx1"/>
                          </a:solidFill>
                          <a:effectLst/>
                          <a:latin typeface="+mn-ea"/>
                          <a:ea typeface="+mn-ea"/>
                          <a:cs typeface="メイリオ" pitchFamily="50" charset="-128"/>
                        </a:rPr>
                        <a:t>）を所定点数に加算する。</a:t>
                      </a:r>
                    </a:p>
                  </a:txBody>
                  <a:tcPr marL="99060" marR="99060" marT="36000" marB="36000" horzOverflow="overflow"/>
                </a:tc>
                <a:extLst>
                  <a:ext uri="{0D108BD9-81ED-4DB2-BD59-A6C34878D82A}">
                    <a16:rowId xmlns="" xmlns:a16="http://schemas.microsoft.com/office/drawing/2014/main" val="10002"/>
                  </a:ext>
                </a:extLst>
              </a:tr>
            </a:tbl>
          </a:graphicData>
        </a:graphic>
      </p:graphicFrame>
      <p:graphicFrame>
        <p:nvGraphicFramePr>
          <p:cNvPr id="29" name="表 28"/>
          <p:cNvGraphicFramePr>
            <a:graphicFrameLocks noGrp="1"/>
          </p:cNvGraphicFramePr>
          <p:nvPr>
            <p:extLst>
              <p:ext uri="{D42A27DB-BD31-4B8C-83A1-F6EECF244321}">
                <p14:modId xmlns:p14="http://schemas.microsoft.com/office/powerpoint/2010/main" val="3111964337"/>
              </p:ext>
            </p:extLst>
          </p:nvPr>
        </p:nvGraphicFramePr>
        <p:xfrm>
          <a:off x="206991" y="2121617"/>
          <a:ext cx="4467232" cy="1880031"/>
        </p:xfrm>
        <a:graphic>
          <a:graphicData uri="http://schemas.openxmlformats.org/drawingml/2006/table">
            <a:tbl>
              <a:tblPr firstRow="1" bandRow="1">
                <a:tableStyleId>{FABFCF23-3B69-468F-B69F-88F6DE6A72F2}</a:tableStyleId>
              </a:tblPr>
              <a:tblGrid>
                <a:gridCol w="4467232">
                  <a:extLst>
                    <a:ext uri="{9D8B030D-6E8A-4147-A177-3AD203B41FA5}">
                      <a16:colId xmlns="" xmlns:a16="http://schemas.microsoft.com/office/drawing/2014/main" val="20000"/>
                    </a:ext>
                  </a:extLst>
                </a:gridCol>
              </a:tblGrid>
              <a:tr h="299271">
                <a:tc>
                  <a:txBody>
                    <a:bodyPr/>
                    <a:lstStyle/>
                    <a:p>
                      <a:pPr algn="ctr"/>
                      <a:r>
                        <a:rPr kumimoji="1" lang="ja-JP" altLang="en-US" sz="1200" dirty="0">
                          <a:latin typeface="+mn-ea"/>
                          <a:ea typeface="+mn-ea"/>
                        </a:rPr>
                        <a:t>現行</a:t>
                      </a:r>
                    </a:p>
                  </a:txBody>
                  <a:tcPr marL="99060" marR="99060" marT="36000" marB="36000" anchor="ctr"/>
                </a:tc>
                <a:extLst>
                  <a:ext uri="{0D108BD9-81ED-4DB2-BD59-A6C34878D82A}">
                    <a16:rowId xmlns="" xmlns:a16="http://schemas.microsoft.com/office/drawing/2014/main" val="10000"/>
                  </a:ext>
                </a:extLst>
              </a:tr>
              <a:tr h="14540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当該病棟（地域包括ケア病棟入院料を算定する場合にあっては、又は病室）に入院している患者のうち、急性期医療を担う他の保険医療機関の一般病棟から転院した患者、介護老人保健施設、特別養護老人ホーム、軽費老人ホーム、有料老人ホーム等若しくは自宅から入院した患者又は当該保険医療機関（急性期医療を担う保険医療機関に限る。）の一般病棟から転棟した患者については、転院、入院又は転棟した日から起算して</a:t>
                      </a:r>
                      <a:r>
                        <a:rPr kumimoji="1" lang="en-US" altLang="ja-JP" sz="1100" b="0" i="0" u="none" strike="noStrike" cap="none" normalizeH="0" baseline="0" dirty="0">
                          <a:ln>
                            <a:noFill/>
                          </a:ln>
                          <a:solidFill>
                            <a:schemeClr val="tx1"/>
                          </a:solidFill>
                          <a:effectLst/>
                          <a:latin typeface="+mn-ea"/>
                          <a:ea typeface="+mn-ea"/>
                          <a:cs typeface="メイリオ" pitchFamily="50" charset="-128"/>
                        </a:rPr>
                        <a:t>14</a:t>
                      </a:r>
                      <a:r>
                        <a:rPr kumimoji="1" lang="ja-JP" altLang="en-US" sz="1100" b="0" i="0" u="none" strike="noStrike" cap="none" normalizeH="0" baseline="0" dirty="0">
                          <a:ln>
                            <a:noFill/>
                          </a:ln>
                          <a:solidFill>
                            <a:schemeClr val="tx1"/>
                          </a:solidFill>
                          <a:effectLst/>
                          <a:latin typeface="+mn-ea"/>
                          <a:ea typeface="+mn-ea"/>
                          <a:cs typeface="メイリオ" pitchFamily="50" charset="-128"/>
                        </a:rPr>
                        <a:t>日を限度として、救急・在宅等支援（療養）病床初期加算として、１日につき </a:t>
                      </a:r>
                      <a:r>
                        <a:rPr kumimoji="1" lang="en-US" altLang="ja-JP" sz="1100" b="0" i="0" u="none" strike="noStrike" cap="none" normalizeH="0" baseline="0" dirty="0">
                          <a:ln>
                            <a:noFill/>
                          </a:ln>
                          <a:solidFill>
                            <a:schemeClr val="tx1"/>
                          </a:solidFill>
                          <a:effectLst/>
                          <a:latin typeface="+mn-ea"/>
                          <a:ea typeface="+mn-ea"/>
                          <a:cs typeface="メイリオ" pitchFamily="50" charset="-128"/>
                        </a:rPr>
                        <a:t>150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点（療養病棟入院基本料１を算定する場合にあっては、１日につき</a:t>
                      </a:r>
                      <a:r>
                        <a:rPr kumimoji="1" lang="en-US" altLang="ja-JP" sz="1100" b="0" i="0" u="none" strike="noStrike" cap="none" normalizeH="0" baseline="0" dirty="0">
                          <a:ln>
                            <a:noFill/>
                          </a:ln>
                          <a:solidFill>
                            <a:schemeClr val="tx1"/>
                          </a:solidFill>
                          <a:effectLst/>
                          <a:latin typeface="+mn-ea"/>
                          <a:ea typeface="+mn-ea"/>
                          <a:cs typeface="メイリオ" pitchFamily="50" charset="-128"/>
                        </a:rPr>
                        <a:t>300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点）を所定点数に加算する。</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sp>
        <p:nvSpPr>
          <p:cNvPr id="16" name="Rectangle 37"/>
          <p:cNvSpPr>
            <a:spLocks noChangeArrowheads="1"/>
          </p:cNvSpPr>
          <p:nvPr/>
        </p:nvSpPr>
        <p:spPr bwMode="auto">
          <a:xfrm>
            <a:off x="117945" y="5420093"/>
            <a:ext cx="9689655" cy="1308263"/>
          </a:xfrm>
          <a:prstGeom prst="rect">
            <a:avLst/>
          </a:prstGeom>
          <a:noFill/>
          <a:ln w="9525">
            <a:solidFill>
              <a:schemeClr val="tx1"/>
            </a:solidFill>
            <a:miter lim="800000"/>
            <a:headEnd/>
            <a:tailEnd/>
          </a:ln>
        </p:spPr>
        <p:txBody>
          <a:bodyPr/>
          <a:lstStyle/>
          <a:p>
            <a:pPr marL="173038" indent="-173038">
              <a:buFont typeface="Wingdings" pitchFamily="2" charset="2"/>
              <a:buChar char="Ø"/>
              <a:defRPr/>
            </a:pPr>
            <a:r>
              <a:rPr lang="ja-JP" altLang="en-US" sz="1600" dirty="0">
                <a:solidFill>
                  <a:prstClr val="black"/>
                </a:solidFill>
                <a:latin typeface="ＭＳ Ｐゴシック"/>
              </a:rPr>
              <a:t>　療養病棟入院基本料、地域包括ケア病棟入院料・入院医療管理料１及び３の施設基準において、病棟の特性を踏まえ、医療機関での看取りの方針を定めておくことを規定する。</a:t>
            </a:r>
            <a:endParaRPr lang="en-US" altLang="ja-JP" sz="1600" dirty="0">
              <a:solidFill>
                <a:prstClr val="black"/>
              </a:solidFill>
              <a:latin typeface="ＭＳ Ｐゴシック"/>
            </a:endParaRPr>
          </a:p>
        </p:txBody>
      </p:sp>
      <p:sp>
        <p:nvSpPr>
          <p:cNvPr id="20" name="Rectangle 36"/>
          <p:cNvSpPr>
            <a:spLocks noChangeArrowheads="1"/>
          </p:cNvSpPr>
          <p:nvPr/>
        </p:nvSpPr>
        <p:spPr bwMode="auto">
          <a:xfrm>
            <a:off x="117942" y="5102736"/>
            <a:ext cx="7197258" cy="317357"/>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latin typeface="ＭＳ Ｐゴシック"/>
              </a:rPr>
              <a:t>治療方針に関する患者・家族の意思決定に対する支援を行う体制の構築</a:t>
            </a:r>
          </a:p>
        </p:txBody>
      </p:sp>
      <p:sp>
        <p:nvSpPr>
          <p:cNvPr id="21" name="Rectangle 36"/>
          <p:cNvSpPr>
            <a:spLocks noChangeArrowheads="1"/>
          </p:cNvSpPr>
          <p:nvPr/>
        </p:nvSpPr>
        <p:spPr bwMode="auto">
          <a:xfrm>
            <a:off x="117880" y="820442"/>
            <a:ext cx="4318883"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sz="2000" dirty="0">
                <a:solidFill>
                  <a:prstClr val="black"/>
                </a:solidFill>
                <a:latin typeface="ＭＳ Ｐゴシック"/>
              </a:rPr>
              <a:t>救急・在宅支援病床初期加算の見直し</a:t>
            </a:r>
          </a:p>
        </p:txBody>
      </p:sp>
      <p:sp>
        <p:nvSpPr>
          <p:cNvPr id="38" name="右矢印 37"/>
          <p:cNvSpPr/>
          <p:nvPr/>
        </p:nvSpPr>
        <p:spPr>
          <a:xfrm>
            <a:off x="4708949" y="2942025"/>
            <a:ext cx="490325"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286604" y="6011428"/>
            <a:ext cx="9362364" cy="646331"/>
          </a:xfrm>
          <a:prstGeom prst="rect">
            <a:avLst/>
          </a:prstGeom>
          <a:noFill/>
        </p:spPr>
        <p:txBody>
          <a:bodyPr wrap="square" rtlCol="0">
            <a:spAutoFit/>
          </a:bodyPr>
          <a:lstStyle/>
          <a:p>
            <a:r>
              <a:rPr lang="ja-JP" altLang="en-US" sz="1200" dirty="0">
                <a:solidFill>
                  <a:prstClr val="black"/>
                </a:solidFill>
              </a:rPr>
              <a:t>［施設基準］　</a:t>
            </a:r>
            <a:endParaRPr lang="en-US" altLang="ja-JP" sz="1200" dirty="0">
              <a:solidFill>
                <a:prstClr val="black"/>
              </a:solidFill>
            </a:endParaRPr>
          </a:p>
          <a:p>
            <a:pPr marL="450850" indent="-450850"/>
            <a:r>
              <a:rPr lang="ja-JP" altLang="en-US" sz="1200" b="1" u="sng" dirty="0">
                <a:solidFill>
                  <a:srgbClr val="0070C0"/>
                </a:solidFill>
              </a:rPr>
              <a:t>（新設）</a:t>
            </a:r>
            <a:r>
              <a:rPr lang="ja-JP" altLang="en-US" sz="1200" b="1" dirty="0">
                <a:solidFill>
                  <a:srgbClr val="0070C0"/>
                </a:solidFill>
              </a:rPr>
              <a:t>　</a:t>
            </a:r>
            <a:r>
              <a:rPr lang="ja-JP" altLang="en-US" sz="1200" b="1" u="sng" dirty="0">
                <a:solidFill>
                  <a:srgbClr val="0070C0"/>
                </a:solidFill>
              </a:rPr>
              <a:t>当該保険医療機関において、厚生労働省「人生の最終段階における医療の決定プロセスに関するガイドライン」等の内容を踏まえ、看取りに関する指針を定めていること。</a:t>
            </a:r>
          </a:p>
        </p:txBody>
      </p:sp>
      <p:sp>
        <p:nvSpPr>
          <p:cNvPr id="15"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8" name="Rectangle 36"/>
          <p:cNvSpPr>
            <a:spLocks noChangeArrowheads="1"/>
          </p:cNvSpPr>
          <p:nvPr/>
        </p:nvSpPr>
        <p:spPr bwMode="auto">
          <a:xfrm>
            <a:off x="117880" y="477307"/>
            <a:ext cx="555520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sz="2000" kern="0" dirty="0">
                <a:solidFill>
                  <a:prstClr val="black"/>
                </a:solidFill>
              </a:rPr>
              <a:t>◇　救急・在宅支援病床初期加算の見直し（再掲）</a:t>
            </a:r>
          </a:p>
        </p:txBody>
      </p:sp>
      <p:sp>
        <p:nvSpPr>
          <p:cNvPr id="1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7" name="テキスト ボックス 16"/>
          <p:cNvSpPr txBox="1"/>
          <p:nvPr/>
        </p:nvSpPr>
        <p:spPr>
          <a:xfrm>
            <a:off x="7885267" y="563804"/>
            <a:ext cx="190226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（療養病棟）点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p47-48</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7183789" y="837695"/>
            <a:ext cx="26037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（地域包括ケア病棟）点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p132-133</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7528088" y="4948364"/>
            <a:ext cx="23386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（療養病棟）施告</a:t>
            </a:r>
            <a:r>
              <a:rPr lang="en-US" altLang="ja-JP" sz="1100" dirty="0">
                <a:solidFill>
                  <a:srgbClr val="002060"/>
                </a:solidFill>
                <a:latin typeface="ＭＳ Ｐゴシック" panose="020B0600070205080204" pitchFamily="50" charset="-128"/>
              </a:rPr>
              <a:t>p650-651,</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p713</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7262998" y="5208510"/>
            <a:ext cx="26037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（地域包括ケア病棟）施告</a:t>
            </a:r>
            <a:r>
              <a:rPr lang="en-US" altLang="ja-JP" sz="1100" dirty="0">
                <a:solidFill>
                  <a:srgbClr val="002060"/>
                </a:solidFill>
                <a:latin typeface="ＭＳ Ｐゴシック" panose="020B0600070205080204" pitchFamily="50" charset="-128"/>
              </a:rPr>
              <a:t>p676,</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p776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0131505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776536" y="2060848"/>
            <a:ext cx="8420100" cy="1362075"/>
          </a:xfrm>
        </p:spPr>
        <p:txBody>
          <a:bodyPr/>
          <a:lstStyle/>
          <a:p>
            <a:r>
              <a:rPr lang="ja-JP" altLang="en-US" b="0" dirty="0"/>
              <a:t>（４）その他</a:t>
            </a:r>
            <a:endParaRPr kumimoji="1" lang="ja-JP" altLang="en-US" b="0" dirty="0"/>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90677410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52737"/>
            <a:ext cx="9689654" cy="3379959"/>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dirty="0">
                <a:solidFill>
                  <a:prstClr val="black"/>
                </a:solidFill>
                <a:latin typeface="ＭＳ Ｐゴシック"/>
              </a:rPr>
              <a:t>　入院医療を担う医療機関の機能や役割を適切に分析・評価するために、データの提出を求める入院料の範囲を拡大する。</a:t>
            </a:r>
            <a:endParaRPr lang="en-US" altLang="ja-JP"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p:txBody>
      </p:sp>
      <p:graphicFrame>
        <p:nvGraphicFramePr>
          <p:cNvPr id="17" name="表 16"/>
          <p:cNvGraphicFramePr>
            <a:graphicFrameLocks noGrp="1"/>
          </p:cNvGraphicFramePr>
          <p:nvPr>
            <p:extLst>
              <p:ext uri="{D42A27DB-BD31-4B8C-83A1-F6EECF244321}">
                <p14:modId xmlns:p14="http://schemas.microsoft.com/office/powerpoint/2010/main" val="1799574159"/>
              </p:ext>
            </p:extLst>
          </p:nvPr>
        </p:nvGraphicFramePr>
        <p:xfrm>
          <a:off x="424772" y="1768915"/>
          <a:ext cx="4014768" cy="1156028"/>
        </p:xfrm>
        <a:graphic>
          <a:graphicData uri="http://schemas.openxmlformats.org/drawingml/2006/table">
            <a:tbl>
              <a:tblPr firstRow="1" bandRow="1">
                <a:tableStyleId>{FABFCF23-3B69-468F-B69F-88F6DE6A72F2}</a:tableStyleId>
              </a:tblPr>
              <a:tblGrid>
                <a:gridCol w="4014768">
                  <a:extLst>
                    <a:ext uri="{9D8B030D-6E8A-4147-A177-3AD203B41FA5}">
                      <a16:colId xmlns="" xmlns:a16="http://schemas.microsoft.com/office/drawing/2014/main" val="20000"/>
                    </a:ext>
                  </a:extLst>
                </a:gridCol>
              </a:tblGrid>
              <a:tr h="289007">
                <a:tc>
                  <a:txBody>
                    <a:bodyPr/>
                    <a:lstStyle/>
                    <a:p>
                      <a:pPr algn="ctr"/>
                      <a:r>
                        <a:rPr kumimoji="1" lang="ja-JP" altLang="en-US" sz="1200" dirty="0">
                          <a:latin typeface="+mn-ea"/>
                          <a:ea typeface="+mn-ea"/>
                        </a:rPr>
                        <a:t>現行（要件となる入院料）</a:t>
                      </a:r>
                    </a:p>
                  </a:txBody>
                  <a:tcPr marL="99060" marR="99060" marT="36000" marB="36000" anchor="ctr"/>
                </a:tc>
                <a:extLst>
                  <a:ext uri="{0D108BD9-81ED-4DB2-BD59-A6C34878D82A}">
                    <a16:rowId xmlns="" xmlns:a16="http://schemas.microsoft.com/office/drawing/2014/main" val="10000"/>
                  </a:ext>
                </a:extLst>
              </a:tr>
              <a:tr h="2890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mn-ea"/>
                          <a:ea typeface="+mn-ea"/>
                          <a:cs typeface="メイリオ" pitchFamily="50" charset="-128"/>
                        </a:rPr>
                        <a:t>7</a:t>
                      </a:r>
                      <a:r>
                        <a:rPr kumimoji="1" lang="ja-JP" altLang="en-US" sz="1200" b="0" i="0" u="none" strike="noStrike" cap="none" normalizeH="0" baseline="0" dirty="0">
                          <a:ln>
                            <a:noFill/>
                          </a:ln>
                          <a:solidFill>
                            <a:schemeClr val="tx1"/>
                          </a:solidFill>
                          <a:effectLst/>
                          <a:latin typeface="+mn-ea"/>
                          <a:ea typeface="+mn-ea"/>
                          <a:cs typeface="メイリオ" pitchFamily="50" charset="-128"/>
                        </a:rPr>
                        <a:t>対</a:t>
                      </a:r>
                      <a:r>
                        <a:rPr kumimoji="1" lang="en-US" altLang="ja-JP" sz="1200" b="0" i="0" u="none" strike="noStrike" cap="none" normalizeH="0" baseline="0" dirty="0">
                          <a:ln>
                            <a:noFill/>
                          </a:ln>
                          <a:solidFill>
                            <a:schemeClr val="tx1"/>
                          </a:solidFill>
                          <a:effectLst/>
                          <a:latin typeface="+mn-ea"/>
                          <a:ea typeface="+mn-ea"/>
                          <a:cs typeface="メイリオ" pitchFamily="50" charset="-128"/>
                        </a:rPr>
                        <a:t>1</a:t>
                      </a:r>
                      <a:r>
                        <a:rPr kumimoji="1" lang="ja-JP" altLang="en-US" sz="1200" b="0" i="0" u="none" strike="noStrike" cap="none" normalizeH="0" baseline="0" dirty="0">
                          <a:ln>
                            <a:noFill/>
                          </a:ln>
                          <a:solidFill>
                            <a:schemeClr val="tx1"/>
                          </a:solidFill>
                          <a:effectLst/>
                          <a:latin typeface="+mn-ea"/>
                          <a:ea typeface="+mn-ea"/>
                          <a:cs typeface="メイリオ" pitchFamily="50" charset="-128"/>
                        </a:rPr>
                        <a:t>入院基本料</a:t>
                      </a: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2890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200" b="0" i="0" u="none" strike="noStrike" cap="none" normalizeH="0" baseline="0" dirty="0">
                          <a:ln>
                            <a:noFill/>
                          </a:ln>
                          <a:solidFill>
                            <a:schemeClr val="tx1"/>
                          </a:solidFill>
                          <a:effectLst/>
                          <a:latin typeface="+mn-ea"/>
                          <a:ea typeface="+mn-ea"/>
                          <a:cs typeface="メイリオ" pitchFamily="50" charset="-128"/>
                        </a:rPr>
                        <a:t>10</a:t>
                      </a:r>
                      <a:r>
                        <a:rPr kumimoji="1" lang="ja-JP" altLang="en-US" sz="1200" b="0" i="0" u="none" strike="noStrike" cap="none" normalizeH="0" baseline="0" dirty="0">
                          <a:ln>
                            <a:noFill/>
                          </a:ln>
                          <a:solidFill>
                            <a:schemeClr val="tx1"/>
                          </a:solidFill>
                          <a:effectLst/>
                          <a:latin typeface="+mn-ea"/>
                          <a:ea typeface="+mn-ea"/>
                          <a:cs typeface="メイリオ" pitchFamily="50" charset="-128"/>
                        </a:rPr>
                        <a:t>対</a:t>
                      </a:r>
                      <a:r>
                        <a:rPr kumimoji="1" lang="en-US" altLang="ja-JP" sz="1200" b="0" i="0" u="none" strike="noStrike" cap="none" normalizeH="0" baseline="0" dirty="0">
                          <a:ln>
                            <a:noFill/>
                          </a:ln>
                          <a:solidFill>
                            <a:schemeClr val="tx1"/>
                          </a:solidFill>
                          <a:effectLst/>
                          <a:latin typeface="+mn-ea"/>
                          <a:ea typeface="+mn-ea"/>
                          <a:cs typeface="メイリオ" pitchFamily="50" charset="-128"/>
                        </a:rPr>
                        <a:t>1</a:t>
                      </a:r>
                      <a:r>
                        <a:rPr kumimoji="1" lang="ja-JP" altLang="en-US" sz="1200" b="0" i="0" u="none" strike="noStrike" cap="none" normalizeH="0" baseline="0" dirty="0">
                          <a:ln>
                            <a:noFill/>
                          </a:ln>
                          <a:solidFill>
                            <a:schemeClr val="tx1"/>
                          </a:solidFill>
                          <a:effectLst/>
                          <a:latin typeface="+mn-ea"/>
                          <a:ea typeface="+mn-ea"/>
                          <a:cs typeface="メイリオ" pitchFamily="50" charset="-128"/>
                        </a:rPr>
                        <a:t>入院基本料（</a:t>
                      </a:r>
                      <a:r>
                        <a:rPr kumimoji="1" lang="en-US" altLang="ja-JP" sz="1200" b="0" i="0" u="none" strike="noStrike" cap="none" normalizeH="0" baseline="0" dirty="0">
                          <a:ln>
                            <a:noFill/>
                          </a:ln>
                          <a:solidFill>
                            <a:schemeClr val="tx1"/>
                          </a:solidFill>
                          <a:effectLst/>
                          <a:latin typeface="+mn-ea"/>
                          <a:ea typeface="+mn-ea"/>
                          <a:cs typeface="メイリオ" pitchFamily="50" charset="-128"/>
                        </a:rPr>
                        <a:t>※</a:t>
                      </a:r>
                      <a:r>
                        <a:rPr kumimoji="1" lang="ja-JP" altLang="en-US" sz="1200" b="0" i="0" u="none" strike="noStrike" cap="none" normalizeH="0" baseline="0" dirty="0">
                          <a:ln>
                            <a:noFill/>
                          </a:ln>
                          <a:solidFill>
                            <a:schemeClr val="tx1"/>
                          </a:solidFill>
                          <a:effectLst/>
                          <a:latin typeface="+mn-ea"/>
                          <a:ea typeface="+mn-ea"/>
                          <a:cs typeface="メイリオ" pitchFamily="50" charset="-128"/>
                        </a:rPr>
                        <a:t>１）</a:t>
                      </a: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28900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地域包括ケア病棟入院料</a:t>
                      </a: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3"/>
                  </a:ext>
                </a:extLst>
              </a:tr>
            </a:tbl>
          </a:graphicData>
        </a:graphic>
      </p:graphicFrame>
      <p:graphicFrame>
        <p:nvGraphicFramePr>
          <p:cNvPr id="18" name="表 17"/>
          <p:cNvGraphicFramePr>
            <a:graphicFrameLocks noGrp="1"/>
          </p:cNvGraphicFramePr>
          <p:nvPr>
            <p:extLst>
              <p:ext uri="{D42A27DB-BD31-4B8C-83A1-F6EECF244321}">
                <p14:modId xmlns:p14="http://schemas.microsoft.com/office/powerpoint/2010/main" val="4149651645"/>
              </p:ext>
            </p:extLst>
          </p:nvPr>
        </p:nvGraphicFramePr>
        <p:xfrm>
          <a:off x="5241032" y="1726487"/>
          <a:ext cx="4320000" cy="2032456"/>
        </p:xfrm>
        <a:graphic>
          <a:graphicData uri="http://schemas.openxmlformats.org/drawingml/2006/table">
            <a:tbl>
              <a:tblPr firstRow="1" bandRow="1">
                <a:tableStyleId>{9DCAF9ED-07DC-4A11-8D7F-57B35C25682E}</a:tableStyleId>
              </a:tblPr>
              <a:tblGrid>
                <a:gridCol w="4320000">
                  <a:extLst>
                    <a:ext uri="{9D8B030D-6E8A-4147-A177-3AD203B41FA5}">
                      <a16:colId xmlns="" xmlns:a16="http://schemas.microsoft.com/office/drawing/2014/main" val="20000"/>
                    </a:ext>
                  </a:extLst>
                </a:gridCol>
              </a:tblGrid>
              <a:tr h="319612">
                <a:tc>
                  <a:txBody>
                    <a:bodyPr/>
                    <a:lstStyle/>
                    <a:p>
                      <a:pPr algn="ctr"/>
                      <a:r>
                        <a:rPr kumimoji="1" lang="ja-JP" altLang="en-US" sz="1400" dirty="0">
                          <a:latin typeface="+mn-ea"/>
                          <a:ea typeface="+mn-ea"/>
                        </a:rPr>
                        <a:t>改定後（要件となる入院料）</a:t>
                      </a:r>
                    </a:p>
                  </a:txBody>
                  <a:tcPr marL="99060" marR="99060" marT="36000" marB="36000" anchor="ctr"/>
                </a:tc>
                <a:extLst>
                  <a:ext uri="{0D108BD9-81ED-4DB2-BD59-A6C34878D82A}">
                    <a16:rowId xmlns="" xmlns:a16="http://schemas.microsoft.com/office/drawing/2014/main" val="10000"/>
                  </a:ext>
                </a:extLst>
              </a:tr>
              <a:tr h="2854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sng" strike="noStrike" cap="none" normalizeH="0" baseline="0" dirty="0">
                          <a:ln>
                            <a:noFill/>
                          </a:ln>
                          <a:solidFill>
                            <a:schemeClr val="tx1"/>
                          </a:solidFill>
                          <a:effectLst/>
                          <a:latin typeface="+mn-ea"/>
                          <a:ea typeface="+mn-ea"/>
                          <a:cs typeface="メイリオ" pitchFamily="50" charset="-128"/>
                        </a:rPr>
                        <a:t>急性期一般入院基本料</a:t>
                      </a:r>
                    </a:p>
                  </a:txBody>
                  <a:tcPr marL="99060" marR="99060" marT="36000" marB="36000" horzOverflow="overflow"/>
                </a:tc>
                <a:extLst>
                  <a:ext uri="{0D108BD9-81ED-4DB2-BD59-A6C34878D82A}">
                    <a16:rowId xmlns="" xmlns:a16="http://schemas.microsoft.com/office/drawing/2014/main" val="10001"/>
                  </a:ext>
                </a:extLst>
              </a:tr>
              <a:tr h="2854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sng" strike="noStrike" cap="none" normalizeH="0" baseline="0" dirty="0">
                          <a:ln>
                            <a:noFill/>
                          </a:ln>
                          <a:solidFill>
                            <a:schemeClr val="tx1"/>
                          </a:solidFill>
                          <a:effectLst/>
                          <a:latin typeface="+mn-ea"/>
                          <a:ea typeface="+mn-ea"/>
                          <a:cs typeface="メイリオ" pitchFamily="50" charset="-128"/>
                        </a:rPr>
                        <a:t>特定機能病院入院基本料（一般病棟７対</a:t>
                      </a:r>
                      <a:r>
                        <a:rPr kumimoji="1" lang="en-US" altLang="ja-JP" sz="1200" b="0" i="0" u="sng" strike="noStrike" cap="none" normalizeH="0" baseline="0" dirty="0">
                          <a:ln>
                            <a:noFill/>
                          </a:ln>
                          <a:solidFill>
                            <a:schemeClr val="tx1"/>
                          </a:solidFill>
                          <a:effectLst/>
                          <a:latin typeface="+mn-ea"/>
                          <a:ea typeface="+mn-ea"/>
                          <a:cs typeface="メイリオ" pitchFamily="50" charset="-128"/>
                        </a:rPr>
                        <a:t>1</a:t>
                      </a:r>
                      <a:r>
                        <a:rPr kumimoji="1" lang="ja-JP" altLang="en-US" sz="1200" b="0" i="0" u="sng" strike="noStrike" cap="none" normalizeH="0" baseline="0" dirty="0" err="1">
                          <a:ln>
                            <a:noFill/>
                          </a:ln>
                          <a:solidFill>
                            <a:schemeClr val="tx1"/>
                          </a:solidFill>
                          <a:effectLst/>
                          <a:latin typeface="+mn-ea"/>
                          <a:ea typeface="+mn-ea"/>
                          <a:cs typeface="メイリオ" pitchFamily="50" charset="-128"/>
                        </a:rPr>
                        <a:t>、</a:t>
                      </a:r>
                      <a:r>
                        <a:rPr kumimoji="1" lang="en-US" altLang="ja-JP" sz="1200" b="0" i="0" u="sng" strike="noStrike" cap="none" normalizeH="0" baseline="0" dirty="0">
                          <a:ln>
                            <a:noFill/>
                          </a:ln>
                          <a:solidFill>
                            <a:schemeClr val="tx1"/>
                          </a:solidFill>
                          <a:effectLst/>
                          <a:latin typeface="+mn-ea"/>
                          <a:ea typeface="+mn-ea"/>
                          <a:cs typeface="メイリオ" pitchFamily="50" charset="-128"/>
                        </a:rPr>
                        <a:t>10</a:t>
                      </a:r>
                      <a:r>
                        <a:rPr kumimoji="1" lang="ja-JP" altLang="en-US" sz="1200" b="0" i="0" u="sng" strike="noStrike" cap="none" normalizeH="0" baseline="0" dirty="0">
                          <a:ln>
                            <a:noFill/>
                          </a:ln>
                          <a:solidFill>
                            <a:schemeClr val="tx1"/>
                          </a:solidFill>
                          <a:effectLst/>
                          <a:latin typeface="+mn-ea"/>
                          <a:ea typeface="+mn-ea"/>
                          <a:cs typeface="メイリオ" pitchFamily="50" charset="-128"/>
                        </a:rPr>
                        <a:t>対</a:t>
                      </a:r>
                      <a:r>
                        <a:rPr kumimoji="1" lang="en-US" altLang="ja-JP" sz="1200" b="0" i="0" u="sng" strike="noStrike" cap="none" normalizeH="0" baseline="0" dirty="0">
                          <a:ln>
                            <a:noFill/>
                          </a:ln>
                          <a:solidFill>
                            <a:schemeClr val="tx1"/>
                          </a:solidFill>
                          <a:effectLst/>
                          <a:latin typeface="+mn-ea"/>
                          <a:ea typeface="+mn-ea"/>
                          <a:cs typeface="メイリオ" pitchFamily="50" charset="-128"/>
                        </a:rPr>
                        <a:t>1</a:t>
                      </a:r>
                      <a:r>
                        <a:rPr kumimoji="1" lang="ja-JP" altLang="en-US" sz="1200" b="0" i="0" u="sng" strike="noStrike" cap="none" normalizeH="0" baseline="0" dirty="0">
                          <a:ln>
                            <a:noFill/>
                          </a:ln>
                          <a:solidFill>
                            <a:schemeClr val="tx1"/>
                          </a:solidFill>
                          <a:effectLst/>
                          <a:latin typeface="+mn-ea"/>
                          <a:ea typeface="+mn-ea"/>
                          <a:cs typeface="メイリオ" pitchFamily="50" charset="-128"/>
                        </a:rPr>
                        <a:t>）</a:t>
                      </a:r>
                      <a:endParaRPr kumimoji="1" lang="en-US" altLang="ja-JP" sz="1200" b="0" i="0" u="sng" strike="noStrike" cap="none" normalizeH="0" baseline="0" dirty="0">
                        <a:ln>
                          <a:noFill/>
                        </a:ln>
                        <a:solidFill>
                          <a:schemeClr val="tx1"/>
                        </a:solidFill>
                        <a:effectLst/>
                        <a:latin typeface="+mn-ea"/>
                        <a:ea typeface="+mn-ea"/>
                        <a:cs typeface="メイリオ" pitchFamily="50" charset="-128"/>
                      </a:endParaRPr>
                    </a:p>
                  </a:txBody>
                  <a:tcPr marL="99060" marR="99060" marT="36000" marB="36000" horzOverflow="overflow"/>
                </a:tc>
                <a:extLst>
                  <a:ext uri="{0D108BD9-81ED-4DB2-BD59-A6C34878D82A}">
                    <a16:rowId xmlns="" xmlns:a16="http://schemas.microsoft.com/office/drawing/2014/main" val="10002"/>
                  </a:ext>
                </a:extLst>
              </a:tr>
              <a:tr h="2854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sng" strike="noStrike" cap="none" normalizeH="0" baseline="0" dirty="0">
                          <a:ln>
                            <a:noFill/>
                          </a:ln>
                          <a:solidFill>
                            <a:schemeClr val="tx1"/>
                          </a:solidFill>
                          <a:effectLst/>
                          <a:latin typeface="+mn-ea"/>
                          <a:ea typeface="+mn-ea"/>
                          <a:cs typeface="メイリオ" pitchFamily="50" charset="-128"/>
                        </a:rPr>
                        <a:t>専門病院入院基本料（７対</a:t>
                      </a:r>
                      <a:r>
                        <a:rPr kumimoji="1" lang="en-US" altLang="ja-JP" sz="1200" b="0" i="0" u="sng" strike="noStrike" cap="none" normalizeH="0" baseline="0" dirty="0">
                          <a:ln>
                            <a:noFill/>
                          </a:ln>
                          <a:solidFill>
                            <a:schemeClr val="tx1"/>
                          </a:solidFill>
                          <a:effectLst/>
                          <a:latin typeface="+mn-ea"/>
                          <a:ea typeface="+mn-ea"/>
                          <a:cs typeface="メイリオ" pitchFamily="50" charset="-128"/>
                        </a:rPr>
                        <a:t>1</a:t>
                      </a:r>
                      <a:r>
                        <a:rPr kumimoji="1" lang="ja-JP" altLang="en-US" sz="1200" b="0" i="0" u="sng" strike="noStrike" cap="none" normalizeH="0" baseline="0" dirty="0" err="1">
                          <a:ln>
                            <a:noFill/>
                          </a:ln>
                          <a:solidFill>
                            <a:schemeClr val="tx1"/>
                          </a:solidFill>
                          <a:effectLst/>
                          <a:latin typeface="+mn-ea"/>
                          <a:ea typeface="+mn-ea"/>
                          <a:cs typeface="メイリオ" pitchFamily="50" charset="-128"/>
                        </a:rPr>
                        <a:t>、</a:t>
                      </a:r>
                      <a:r>
                        <a:rPr kumimoji="1" lang="en-US" altLang="ja-JP" sz="1200" b="0" i="0" u="sng" strike="noStrike" cap="none" normalizeH="0" baseline="0" dirty="0">
                          <a:ln>
                            <a:noFill/>
                          </a:ln>
                          <a:solidFill>
                            <a:schemeClr val="tx1"/>
                          </a:solidFill>
                          <a:effectLst/>
                          <a:latin typeface="+mn-ea"/>
                          <a:ea typeface="+mn-ea"/>
                          <a:cs typeface="メイリオ" pitchFamily="50" charset="-128"/>
                        </a:rPr>
                        <a:t>10</a:t>
                      </a:r>
                      <a:r>
                        <a:rPr kumimoji="1" lang="ja-JP" altLang="en-US" sz="1200" b="0" i="0" u="sng" strike="noStrike" cap="none" normalizeH="0" baseline="0" dirty="0">
                          <a:ln>
                            <a:noFill/>
                          </a:ln>
                          <a:solidFill>
                            <a:schemeClr val="tx1"/>
                          </a:solidFill>
                          <a:effectLst/>
                          <a:latin typeface="+mn-ea"/>
                          <a:ea typeface="+mn-ea"/>
                          <a:cs typeface="メイリオ" pitchFamily="50" charset="-128"/>
                        </a:rPr>
                        <a:t>対</a:t>
                      </a:r>
                      <a:r>
                        <a:rPr kumimoji="1" lang="en-US" altLang="ja-JP" sz="1200" b="0" i="0" u="sng" strike="noStrike" cap="none" normalizeH="0" baseline="0" dirty="0">
                          <a:ln>
                            <a:noFill/>
                          </a:ln>
                          <a:solidFill>
                            <a:schemeClr val="tx1"/>
                          </a:solidFill>
                          <a:effectLst/>
                          <a:latin typeface="+mn-ea"/>
                          <a:ea typeface="+mn-ea"/>
                          <a:cs typeface="メイリオ" pitchFamily="50" charset="-128"/>
                        </a:rPr>
                        <a:t>1</a:t>
                      </a:r>
                      <a:r>
                        <a:rPr kumimoji="1" lang="ja-JP" altLang="en-US" sz="1200" b="0" i="0" u="sng" strike="noStrike" cap="none" normalizeH="0" baseline="0" dirty="0">
                          <a:ln>
                            <a:noFill/>
                          </a:ln>
                          <a:solidFill>
                            <a:schemeClr val="tx1"/>
                          </a:solidFill>
                          <a:effectLst/>
                          <a:latin typeface="+mn-ea"/>
                          <a:ea typeface="+mn-ea"/>
                          <a:cs typeface="メイリオ" pitchFamily="50" charset="-128"/>
                        </a:rPr>
                        <a:t>）</a:t>
                      </a:r>
                    </a:p>
                  </a:txBody>
                  <a:tcPr marL="99060" marR="99060" marT="36000" marB="36000" horzOverflow="overflow"/>
                </a:tc>
                <a:extLst>
                  <a:ext uri="{0D108BD9-81ED-4DB2-BD59-A6C34878D82A}">
                    <a16:rowId xmlns="" xmlns:a16="http://schemas.microsoft.com/office/drawing/2014/main" val="10003"/>
                  </a:ext>
                </a:extLst>
              </a:tr>
              <a:tr h="2854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地域包括ケア病棟入院料</a:t>
                      </a:r>
                    </a:p>
                  </a:txBody>
                  <a:tcPr marL="99060" marR="99060" marT="36000" marB="36000" horzOverflow="overflow"/>
                </a:tc>
                <a:extLst>
                  <a:ext uri="{0D108BD9-81ED-4DB2-BD59-A6C34878D82A}">
                    <a16:rowId xmlns="" xmlns:a16="http://schemas.microsoft.com/office/drawing/2014/main" val="10004"/>
                  </a:ext>
                </a:extLst>
              </a:tr>
              <a:tr h="28547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cap="none" normalizeH="0" baseline="0" dirty="0">
                          <a:ln>
                            <a:noFill/>
                          </a:ln>
                          <a:solidFill>
                            <a:schemeClr val="tx1"/>
                          </a:solidFill>
                          <a:effectLst/>
                          <a:latin typeface="+mn-ea"/>
                          <a:ea typeface="+mn-ea"/>
                          <a:cs typeface="メイリオ" pitchFamily="50" charset="-128"/>
                        </a:rPr>
                        <a:t>回復期リハビリテーション病棟入院料（</a:t>
                      </a:r>
                      <a:r>
                        <a:rPr kumimoji="1" lang="en-US" altLang="ja-JP" sz="1200" b="0" i="0" u="sng" strike="noStrike" cap="none" normalizeH="0" baseline="0" dirty="0">
                          <a:ln>
                            <a:noFill/>
                          </a:ln>
                          <a:solidFill>
                            <a:schemeClr val="tx1"/>
                          </a:solidFill>
                          <a:effectLst/>
                          <a:latin typeface="+mn-ea"/>
                          <a:ea typeface="+mn-ea"/>
                          <a:cs typeface="メイリオ" pitchFamily="50" charset="-128"/>
                        </a:rPr>
                        <a:t>※</a:t>
                      </a:r>
                      <a:r>
                        <a:rPr kumimoji="1" lang="ja-JP" altLang="en-US" sz="1200" b="0" i="0" u="sng" strike="noStrike" cap="none" normalizeH="0" baseline="0" dirty="0">
                          <a:ln>
                            <a:noFill/>
                          </a:ln>
                          <a:solidFill>
                            <a:schemeClr val="tx1"/>
                          </a:solidFill>
                          <a:effectLst/>
                          <a:latin typeface="+mn-ea"/>
                          <a:ea typeface="+mn-ea"/>
                          <a:cs typeface="メイリオ" pitchFamily="50" charset="-128"/>
                        </a:rPr>
                        <a:t>２）</a:t>
                      </a:r>
                    </a:p>
                  </a:txBody>
                  <a:tcPr marL="99060" marR="99060" marT="36000" marB="36000" horzOverflow="overflow"/>
                </a:tc>
                <a:extLst>
                  <a:ext uri="{0D108BD9-81ED-4DB2-BD59-A6C34878D82A}">
                    <a16:rowId xmlns="" xmlns:a16="http://schemas.microsoft.com/office/drawing/2014/main" val="10005"/>
                  </a:ext>
                </a:extLst>
              </a:tr>
              <a:tr h="28547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cap="none" normalizeH="0" baseline="0" dirty="0">
                          <a:ln>
                            <a:noFill/>
                          </a:ln>
                          <a:solidFill>
                            <a:schemeClr val="tx1"/>
                          </a:solidFill>
                          <a:effectLst/>
                          <a:latin typeface="+mn-ea"/>
                          <a:ea typeface="+mn-ea"/>
                          <a:cs typeface="メイリオ" pitchFamily="50" charset="-128"/>
                        </a:rPr>
                        <a:t>療養病棟入院基本料（</a:t>
                      </a:r>
                      <a:r>
                        <a:rPr kumimoji="1" lang="en-US" altLang="ja-JP" sz="1200" b="0" i="0" u="sng" strike="noStrike" cap="none" normalizeH="0" baseline="0" dirty="0">
                          <a:ln>
                            <a:noFill/>
                          </a:ln>
                          <a:solidFill>
                            <a:schemeClr val="tx1"/>
                          </a:solidFill>
                          <a:effectLst/>
                          <a:latin typeface="+mn-ea"/>
                          <a:ea typeface="+mn-ea"/>
                          <a:cs typeface="メイリオ" pitchFamily="50" charset="-128"/>
                        </a:rPr>
                        <a:t>※</a:t>
                      </a:r>
                      <a:r>
                        <a:rPr kumimoji="1" lang="ja-JP" altLang="en-US" sz="1200" b="0" i="0" u="sng" strike="noStrike" cap="none" normalizeH="0" baseline="0" dirty="0">
                          <a:ln>
                            <a:noFill/>
                          </a:ln>
                          <a:solidFill>
                            <a:schemeClr val="tx1"/>
                          </a:solidFill>
                          <a:effectLst/>
                          <a:latin typeface="+mn-ea"/>
                          <a:ea typeface="+mn-ea"/>
                          <a:cs typeface="メイリオ" pitchFamily="50" charset="-128"/>
                        </a:rPr>
                        <a:t>２）</a:t>
                      </a:r>
                    </a:p>
                  </a:txBody>
                  <a:tcPr marL="99060" marR="99060" marT="36000" marB="36000" horzOverflow="overflow"/>
                </a:tc>
                <a:extLst>
                  <a:ext uri="{0D108BD9-81ED-4DB2-BD59-A6C34878D82A}">
                    <a16:rowId xmlns="" xmlns:a16="http://schemas.microsoft.com/office/drawing/2014/main" val="10006"/>
                  </a:ext>
                </a:extLst>
              </a:tr>
            </a:tbl>
          </a:graphicData>
        </a:graphic>
      </p:graphicFrame>
      <p:sp>
        <p:nvSpPr>
          <p:cNvPr id="19" name="右矢印 18"/>
          <p:cNvSpPr/>
          <p:nvPr/>
        </p:nvSpPr>
        <p:spPr>
          <a:xfrm>
            <a:off x="4592960" y="1853696"/>
            <a:ext cx="496669" cy="1202057"/>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200472" y="3645024"/>
            <a:ext cx="5627148" cy="738664"/>
          </a:xfrm>
          <a:prstGeom prst="rect">
            <a:avLst/>
          </a:prstGeom>
          <a:noFill/>
        </p:spPr>
        <p:txBody>
          <a:bodyPr wrap="square" rtlCol="0">
            <a:spAutoFit/>
          </a:bodyPr>
          <a:lstStyle/>
          <a:p>
            <a:r>
              <a:rPr lang="ja-JP" altLang="en-US" sz="1400" dirty="0">
                <a:solidFill>
                  <a:prstClr val="black"/>
                </a:solidFill>
                <a:latin typeface="ＭＳ Ｐゴシック"/>
              </a:rPr>
              <a:t>［経過措置］</a:t>
            </a:r>
            <a:endParaRPr lang="en-US" altLang="ja-JP" sz="1400" dirty="0">
              <a:solidFill>
                <a:prstClr val="black"/>
              </a:solidFill>
              <a:latin typeface="ＭＳ Ｐゴシック"/>
            </a:endParaRPr>
          </a:p>
          <a:p>
            <a:r>
              <a:rPr lang="ja-JP" altLang="en-US" sz="1400" dirty="0">
                <a:solidFill>
                  <a:prstClr val="black"/>
                </a:solidFill>
                <a:latin typeface="ＭＳ Ｐゴシック"/>
              </a:rPr>
              <a:t>・平成</a:t>
            </a:r>
            <a:r>
              <a:rPr lang="en-US" altLang="ja-JP" sz="1400" dirty="0">
                <a:solidFill>
                  <a:prstClr val="black"/>
                </a:solidFill>
                <a:latin typeface="ＭＳ Ｐゴシック"/>
              </a:rPr>
              <a:t>31</a:t>
            </a:r>
            <a:r>
              <a:rPr lang="ja-JP" altLang="en-US" sz="1400" dirty="0">
                <a:solidFill>
                  <a:prstClr val="black"/>
                </a:solidFill>
                <a:latin typeface="ＭＳ Ｐゴシック"/>
              </a:rPr>
              <a:t>年</a:t>
            </a:r>
            <a:r>
              <a:rPr lang="en-US" altLang="ja-JP" sz="1400" dirty="0">
                <a:solidFill>
                  <a:prstClr val="black"/>
                </a:solidFill>
                <a:latin typeface="ＭＳ Ｐゴシック"/>
              </a:rPr>
              <a:t>3</a:t>
            </a:r>
            <a:r>
              <a:rPr lang="ja-JP" altLang="en-US" sz="1400" dirty="0">
                <a:solidFill>
                  <a:prstClr val="black"/>
                </a:solidFill>
                <a:latin typeface="ＭＳ Ｐゴシック"/>
              </a:rPr>
              <a:t>月</a:t>
            </a:r>
            <a:r>
              <a:rPr lang="en-US" altLang="ja-JP" sz="1400" dirty="0">
                <a:solidFill>
                  <a:prstClr val="black"/>
                </a:solidFill>
                <a:latin typeface="ＭＳ Ｐゴシック"/>
              </a:rPr>
              <a:t>31</a:t>
            </a:r>
            <a:r>
              <a:rPr lang="ja-JP" altLang="en-US" sz="1400" dirty="0">
                <a:solidFill>
                  <a:prstClr val="black"/>
                </a:solidFill>
                <a:latin typeface="ＭＳ Ｐゴシック"/>
              </a:rPr>
              <a:t>日までは、当該施設基準を満たしているものとみなす。（許可病床</a:t>
            </a:r>
            <a:r>
              <a:rPr lang="en-US" altLang="ja-JP" sz="1400" dirty="0">
                <a:solidFill>
                  <a:prstClr val="black"/>
                </a:solidFill>
                <a:latin typeface="ＭＳ Ｐゴシック"/>
              </a:rPr>
              <a:t>50</a:t>
            </a:r>
            <a:r>
              <a:rPr lang="ja-JP" altLang="en-US" sz="1400" dirty="0">
                <a:solidFill>
                  <a:prstClr val="black"/>
                </a:solidFill>
                <a:latin typeface="ＭＳ Ｐゴシック"/>
              </a:rPr>
              <a:t>床未満等の医療機関は平成</a:t>
            </a:r>
            <a:r>
              <a:rPr lang="en-US" altLang="ja-JP" sz="1400" dirty="0">
                <a:solidFill>
                  <a:prstClr val="black"/>
                </a:solidFill>
                <a:latin typeface="ＭＳ Ｐゴシック"/>
              </a:rPr>
              <a:t>32</a:t>
            </a:r>
            <a:r>
              <a:rPr lang="ja-JP" altLang="en-US" sz="1400" dirty="0">
                <a:solidFill>
                  <a:prstClr val="black"/>
                </a:solidFill>
                <a:latin typeface="ＭＳ Ｐゴシック"/>
              </a:rPr>
              <a:t>年</a:t>
            </a:r>
            <a:r>
              <a:rPr lang="en-US" altLang="ja-JP" sz="1400" dirty="0">
                <a:solidFill>
                  <a:prstClr val="black"/>
                </a:solidFill>
                <a:latin typeface="ＭＳ Ｐゴシック"/>
              </a:rPr>
              <a:t>3</a:t>
            </a:r>
            <a:r>
              <a:rPr lang="ja-JP" altLang="en-US" sz="1400" dirty="0">
                <a:solidFill>
                  <a:prstClr val="black"/>
                </a:solidFill>
                <a:latin typeface="ＭＳ Ｐゴシック"/>
              </a:rPr>
              <a:t>月</a:t>
            </a:r>
            <a:r>
              <a:rPr lang="en-US" altLang="ja-JP" sz="1400" dirty="0">
                <a:solidFill>
                  <a:prstClr val="black"/>
                </a:solidFill>
                <a:latin typeface="ＭＳ Ｐゴシック"/>
              </a:rPr>
              <a:t>31</a:t>
            </a:r>
            <a:r>
              <a:rPr lang="ja-JP" altLang="en-US" sz="1400" dirty="0">
                <a:solidFill>
                  <a:prstClr val="black"/>
                </a:solidFill>
                <a:latin typeface="ＭＳ Ｐゴシック"/>
              </a:rPr>
              <a:t>日まで）</a:t>
            </a:r>
          </a:p>
        </p:txBody>
      </p:sp>
      <p:sp>
        <p:nvSpPr>
          <p:cNvPr id="25" name="テキスト ボックス 24"/>
          <p:cNvSpPr txBox="1"/>
          <p:nvPr/>
        </p:nvSpPr>
        <p:spPr>
          <a:xfrm>
            <a:off x="6033125" y="3748085"/>
            <a:ext cx="3698642" cy="430887"/>
          </a:xfrm>
          <a:prstGeom prst="rect">
            <a:avLst/>
          </a:prstGeom>
          <a:noFill/>
        </p:spPr>
        <p:txBody>
          <a:bodyPr wrap="square" rtlCol="0" anchor="ctr">
            <a:spAutoFit/>
          </a:bodyPr>
          <a:lstStyle/>
          <a:p>
            <a:pPr marL="177800" indent="-177800"/>
            <a:r>
              <a:rPr lang="en-US" altLang="ja-JP" sz="1100" dirty="0">
                <a:solidFill>
                  <a:prstClr val="black"/>
                </a:solidFill>
                <a:latin typeface="ＭＳ Ｐゴシック"/>
              </a:rPr>
              <a:t>※</a:t>
            </a:r>
            <a:r>
              <a:rPr lang="ja-JP" altLang="en-US" sz="1100" dirty="0">
                <a:solidFill>
                  <a:prstClr val="black"/>
                </a:solidFill>
                <a:latin typeface="ＭＳ Ｐゴシック"/>
              </a:rPr>
              <a:t>２　回復期リハビリテーション病棟入院料５、６及び</a:t>
            </a:r>
            <a:endParaRPr lang="en-US" altLang="ja-JP" sz="1100" dirty="0">
              <a:solidFill>
                <a:prstClr val="black"/>
              </a:solidFill>
              <a:latin typeface="ＭＳ Ｐゴシック"/>
            </a:endParaRPr>
          </a:p>
          <a:p>
            <a:pPr marL="177800" indent="-177800"/>
            <a:r>
              <a:rPr lang="ja-JP" altLang="en-US" sz="1100" dirty="0">
                <a:solidFill>
                  <a:prstClr val="black"/>
                </a:solidFill>
                <a:latin typeface="ＭＳ Ｐゴシック"/>
              </a:rPr>
              <a:t>　　　 療養病棟入院基本料は許可病床</a:t>
            </a:r>
            <a:r>
              <a:rPr lang="en-US" altLang="ja-JP" sz="1100" dirty="0">
                <a:solidFill>
                  <a:prstClr val="black"/>
                </a:solidFill>
                <a:latin typeface="ＭＳ Ｐゴシック"/>
              </a:rPr>
              <a:t>200</a:t>
            </a:r>
            <a:r>
              <a:rPr lang="ja-JP" altLang="en-US" sz="1100" dirty="0">
                <a:solidFill>
                  <a:prstClr val="black"/>
                </a:solidFill>
                <a:latin typeface="ＭＳ Ｐゴシック"/>
              </a:rPr>
              <a:t>床以上を要件化</a:t>
            </a:r>
          </a:p>
        </p:txBody>
      </p:sp>
      <p:sp>
        <p:nvSpPr>
          <p:cNvPr id="26" name="テキスト ボックス 25"/>
          <p:cNvSpPr txBox="1"/>
          <p:nvPr/>
        </p:nvSpPr>
        <p:spPr>
          <a:xfrm>
            <a:off x="533708" y="2924949"/>
            <a:ext cx="3986674" cy="261610"/>
          </a:xfrm>
          <a:prstGeom prst="rect">
            <a:avLst/>
          </a:prstGeom>
          <a:noFill/>
        </p:spPr>
        <p:txBody>
          <a:bodyPr wrap="square" rtlCol="0">
            <a:spAutoFit/>
          </a:bodyPr>
          <a:lstStyle/>
          <a:p>
            <a:pPr marL="177800" indent="-177800" algn="r"/>
            <a:r>
              <a:rPr lang="en-US" altLang="ja-JP" sz="1100" dirty="0">
                <a:solidFill>
                  <a:prstClr val="black"/>
                </a:solidFill>
                <a:latin typeface="ＭＳ Ｐゴシック"/>
              </a:rPr>
              <a:t>※</a:t>
            </a:r>
            <a:r>
              <a:rPr lang="ja-JP" altLang="en-US" sz="1100" dirty="0">
                <a:solidFill>
                  <a:prstClr val="black"/>
                </a:solidFill>
                <a:latin typeface="ＭＳ Ｐゴシック"/>
              </a:rPr>
              <a:t>１　許可病床における一般病床数</a:t>
            </a:r>
            <a:r>
              <a:rPr lang="en-US" altLang="ja-JP" sz="1100" dirty="0">
                <a:solidFill>
                  <a:prstClr val="black"/>
                </a:solidFill>
                <a:latin typeface="ＭＳ Ｐゴシック"/>
              </a:rPr>
              <a:t>200</a:t>
            </a:r>
            <a:r>
              <a:rPr lang="ja-JP" altLang="en-US" sz="1100" dirty="0">
                <a:solidFill>
                  <a:prstClr val="black"/>
                </a:solidFill>
                <a:latin typeface="ＭＳ Ｐゴシック"/>
              </a:rPr>
              <a:t>床以上の保険医療機関</a:t>
            </a:r>
            <a:endParaRPr lang="en-US" altLang="ja-JP" sz="1100" dirty="0">
              <a:solidFill>
                <a:prstClr val="black"/>
              </a:solidFill>
              <a:latin typeface="ＭＳ Ｐゴシック"/>
            </a:endParaRPr>
          </a:p>
        </p:txBody>
      </p:sp>
      <p:sp>
        <p:nvSpPr>
          <p:cNvPr id="20" name="Rectangle 36"/>
          <p:cNvSpPr>
            <a:spLocks noChangeArrowheads="1"/>
          </p:cNvSpPr>
          <p:nvPr/>
        </p:nvSpPr>
        <p:spPr bwMode="auto">
          <a:xfrm>
            <a:off x="117880" y="653044"/>
            <a:ext cx="5699216"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sz="2000" kern="0" dirty="0">
                <a:solidFill>
                  <a:prstClr val="black"/>
                </a:solidFill>
              </a:rPr>
              <a:t>◇　診療実績データの提出対象の拡大</a:t>
            </a:r>
          </a:p>
        </p:txBody>
      </p:sp>
      <p:sp>
        <p:nvSpPr>
          <p:cNvPr id="22"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7515320" y="549261"/>
            <a:ext cx="22922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650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654</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656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675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676</a:t>
            </a: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773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775</a:t>
            </a:r>
          </a:p>
        </p:txBody>
      </p:sp>
    </p:spTree>
    <p:extLst>
      <p:ext uri="{BB962C8B-B14F-4D97-AF65-F5344CB8AC3E}">
        <p14:creationId xmlns:p14="http://schemas.microsoft.com/office/powerpoint/2010/main" val="390781521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5" y="985145"/>
            <a:ext cx="9655786" cy="2942278"/>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sz="1600" dirty="0">
                <a:solidFill>
                  <a:prstClr val="black"/>
                </a:solidFill>
                <a:latin typeface="ＭＳ Ｐゴシック"/>
              </a:rPr>
              <a:t>　データ提出加算を要件とする病棟の拡大を踏まえ、データ提出加算の評価方法を見直すとともに、評価を充実する。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a:t>
            </a:r>
            <a:r>
              <a:rPr lang="ja-JP" altLang="en-US" sz="1300" dirty="0">
                <a:solidFill>
                  <a:prstClr val="black"/>
                </a:solidFill>
                <a:latin typeface="ＭＳ Ｐゴシック"/>
              </a:rPr>
              <a:t>経過措置</a:t>
            </a:r>
            <a:r>
              <a:rPr lang="en-US" altLang="ja-JP" sz="1300" dirty="0">
                <a:solidFill>
                  <a:prstClr val="black"/>
                </a:solidFill>
                <a:latin typeface="ＭＳ Ｐゴシック"/>
              </a:rPr>
              <a:t>]</a:t>
            </a:r>
            <a:r>
              <a:rPr lang="ja-JP" altLang="ja-JP" sz="1400" dirty="0">
                <a:solidFill>
                  <a:srgbClr val="000000"/>
                </a:solidFill>
                <a:ea typeface="ＭＳ 明朝"/>
                <a:cs typeface="ＭＳ ゴシック"/>
              </a:rPr>
              <a:t> </a:t>
            </a:r>
            <a:endParaRPr lang="en-US" altLang="ja-JP" sz="1400" dirty="0">
              <a:solidFill>
                <a:srgbClr val="000000"/>
              </a:solidFill>
              <a:ea typeface="ＭＳ 明朝"/>
              <a:cs typeface="ＭＳ ゴシック"/>
            </a:endParaRPr>
          </a:p>
          <a:p>
            <a:pPr marL="714375" indent="-714375"/>
            <a:r>
              <a:rPr lang="ja-JP" altLang="en-US" sz="1400" dirty="0">
                <a:solidFill>
                  <a:srgbClr val="000000"/>
                </a:solidFill>
                <a:ea typeface="ＭＳ 明朝"/>
                <a:cs typeface="ＭＳ ゴシック"/>
              </a:rPr>
              <a:t>　　　　</a:t>
            </a:r>
            <a:r>
              <a:rPr lang="ja-JP" altLang="ja-JP" sz="1300" dirty="0">
                <a:solidFill>
                  <a:prstClr val="black"/>
                </a:solidFill>
                <a:latin typeface="ＭＳ Ｐゴシック"/>
              </a:rPr>
              <a:t>データ提出加算１のロ又はデータ提出加算２のロの規定については、平成</a:t>
            </a:r>
            <a:r>
              <a:rPr lang="ja-JP" altLang="en-US" sz="1300" dirty="0">
                <a:solidFill>
                  <a:prstClr val="black"/>
                </a:solidFill>
                <a:latin typeface="ＭＳ Ｐゴシック"/>
              </a:rPr>
              <a:t>３０</a:t>
            </a:r>
            <a:r>
              <a:rPr lang="ja-JP" altLang="ja-JP" sz="1300" dirty="0">
                <a:solidFill>
                  <a:prstClr val="black"/>
                </a:solidFill>
                <a:latin typeface="ＭＳ Ｐゴシック"/>
              </a:rPr>
              <a:t>年３月</a:t>
            </a:r>
            <a:r>
              <a:rPr lang="ja-JP" altLang="en-US" sz="1300" dirty="0">
                <a:solidFill>
                  <a:prstClr val="black"/>
                </a:solidFill>
                <a:latin typeface="ＭＳ Ｐゴシック"/>
              </a:rPr>
              <a:t>３１</a:t>
            </a:r>
            <a:r>
              <a:rPr lang="ja-JP" altLang="ja-JP" sz="1300" dirty="0">
                <a:solidFill>
                  <a:prstClr val="black"/>
                </a:solidFill>
                <a:latin typeface="ＭＳ Ｐゴシック"/>
              </a:rPr>
              <a:t>日においてこれらの規定に基づく届出を行っている保険医療機関（許可病床数が</a:t>
            </a:r>
            <a:r>
              <a:rPr lang="en-US" altLang="ja-JP" sz="1300" dirty="0">
                <a:solidFill>
                  <a:prstClr val="black"/>
                </a:solidFill>
                <a:latin typeface="ＭＳ Ｐゴシック"/>
              </a:rPr>
              <a:t>200</a:t>
            </a:r>
            <a:r>
              <a:rPr lang="ja-JP" altLang="ja-JP" sz="1300" dirty="0">
                <a:solidFill>
                  <a:prstClr val="black"/>
                </a:solidFill>
                <a:latin typeface="ＭＳ Ｐゴシック"/>
              </a:rPr>
              <a:t>床以上の病院に限る。）については、平成</a:t>
            </a:r>
            <a:r>
              <a:rPr lang="ja-JP" altLang="en-US" sz="1300" dirty="0">
                <a:solidFill>
                  <a:prstClr val="black"/>
                </a:solidFill>
                <a:latin typeface="ＭＳ Ｐゴシック"/>
              </a:rPr>
              <a:t>３１</a:t>
            </a:r>
            <a:r>
              <a:rPr lang="ja-JP" altLang="ja-JP" sz="1300" dirty="0">
                <a:solidFill>
                  <a:prstClr val="black"/>
                </a:solidFill>
                <a:latin typeface="ＭＳ Ｐゴシック"/>
              </a:rPr>
              <a:t>年３月</a:t>
            </a:r>
            <a:r>
              <a:rPr lang="ja-JP" altLang="en-US" sz="1300" dirty="0">
                <a:solidFill>
                  <a:prstClr val="black"/>
                </a:solidFill>
                <a:latin typeface="ＭＳ Ｐゴシック"/>
              </a:rPr>
              <a:t>３１</a:t>
            </a:r>
            <a:r>
              <a:rPr lang="ja-JP" altLang="ja-JP" sz="1300" dirty="0">
                <a:solidFill>
                  <a:prstClr val="black"/>
                </a:solidFill>
                <a:latin typeface="ＭＳ Ｐゴシック"/>
              </a:rPr>
              <a:t>日までの間に限り、なお従前の例により、算定することができる。</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a:t>
            </a:r>
            <a:endParaRPr lang="en-US" altLang="ja-JP" sz="1600" dirty="0">
              <a:solidFill>
                <a:prstClr val="black"/>
              </a:solidFill>
              <a:latin typeface="ＭＳ Ｐゴシック"/>
            </a:endParaRPr>
          </a:p>
        </p:txBody>
      </p:sp>
      <p:graphicFrame>
        <p:nvGraphicFramePr>
          <p:cNvPr id="17" name="表 16"/>
          <p:cNvGraphicFramePr>
            <a:graphicFrameLocks noGrp="1"/>
          </p:cNvGraphicFramePr>
          <p:nvPr>
            <p:extLst>
              <p:ext uri="{D42A27DB-BD31-4B8C-83A1-F6EECF244321}">
                <p14:modId xmlns:p14="http://schemas.microsoft.com/office/powerpoint/2010/main" val="1696449732"/>
              </p:ext>
            </p:extLst>
          </p:nvPr>
        </p:nvGraphicFramePr>
        <p:xfrm>
          <a:off x="383811" y="1582165"/>
          <a:ext cx="4014768" cy="1332720"/>
        </p:xfrm>
        <a:graphic>
          <a:graphicData uri="http://schemas.openxmlformats.org/drawingml/2006/table">
            <a:tbl>
              <a:tblPr firstRow="1" bandRow="1">
                <a:tableStyleId>{FABFCF23-3B69-468F-B69F-88F6DE6A72F2}</a:tableStyleId>
              </a:tblPr>
              <a:tblGrid>
                <a:gridCol w="4014768">
                  <a:extLst>
                    <a:ext uri="{9D8B030D-6E8A-4147-A177-3AD203B41FA5}">
                      <a16:colId xmlns="" xmlns:a16="http://schemas.microsoft.com/office/drawing/2014/main" val="20000"/>
                    </a:ext>
                  </a:extLst>
                </a:gridCol>
              </a:tblGrid>
              <a:tr h="244986">
                <a:tc>
                  <a:txBody>
                    <a:bodyPr/>
                    <a:lstStyle/>
                    <a:p>
                      <a:pPr algn="ctr"/>
                      <a:r>
                        <a:rPr kumimoji="1" lang="ja-JP" altLang="en-US" sz="1200" dirty="0">
                          <a:latin typeface="+mn-ea"/>
                          <a:ea typeface="+mn-ea"/>
                        </a:rPr>
                        <a:t>現行（要件となる入院料）</a:t>
                      </a:r>
                    </a:p>
                  </a:txBody>
                  <a:tcPr marL="99060" marR="99060" marT="36000" marB="36000" anchor="ctr"/>
                </a:tc>
                <a:extLst>
                  <a:ext uri="{0D108BD9-81ED-4DB2-BD59-A6C34878D82A}">
                    <a16:rowId xmlns="" xmlns:a16="http://schemas.microsoft.com/office/drawing/2014/main" val="10000"/>
                  </a:ext>
                </a:extLst>
              </a:tr>
              <a:tr h="230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１　データ提出加算１　（入院中</a:t>
                      </a:r>
                      <a:r>
                        <a:rPr kumimoji="1" lang="en-US" altLang="ja-JP" sz="1100" b="0" i="0" u="none" strike="noStrike" cap="none" normalizeH="0" baseline="0" dirty="0">
                          <a:ln>
                            <a:noFill/>
                          </a:ln>
                          <a:solidFill>
                            <a:schemeClr val="tx1"/>
                          </a:solidFill>
                          <a:effectLst/>
                          <a:latin typeface="+mn-ea"/>
                          <a:ea typeface="+mn-ea"/>
                          <a:cs typeface="メイリオ" pitchFamily="50" charset="-128"/>
                        </a:rPr>
                        <a:t>1</a:t>
                      </a:r>
                      <a:r>
                        <a:rPr kumimoji="1" lang="ja-JP" altLang="en-US" sz="1100" b="0" i="0" u="none" strike="noStrike" cap="none" normalizeH="0" baseline="0" dirty="0">
                          <a:ln>
                            <a:noFill/>
                          </a:ln>
                          <a:solidFill>
                            <a:schemeClr val="tx1"/>
                          </a:solidFill>
                          <a:effectLst/>
                          <a:latin typeface="+mn-ea"/>
                          <a:ea typeface="+mn-ea"/>
                          <a:cs typeface="メイリオ" pitchFamily="50" charset="-128"/>
                        </a:rPr>
                        <a:t>回）</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イ　</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床以上の病院の場合　　　　　　　　　　　　　　　　　　</a:t>
                      </a:r>
                      <a:r>
                        <a:rPr kumimoji="1" lang="en-US" altLang="ja-JP" sz="1100" b="0" i="0" u="none" strike="noStrike" cap="none" normalizeH="0" baseline="0" dirty="0">
                          <a:ln>
                            <a:noFill/>
                          </a:ln>
                          <a:solidFill>
                            <a:schemeClr val="tx1"/>
                          </a:solidFill>
                          <a:effectLst/>
                          <a:latin typeface="+mn-ea"/>
                          <a:ea typeface="+mn-ea"/>
                          <a:cs typeface="メイリオ" pitchFamily="50" charset="-128"/>
                        </a:rPr>
                        <a:t>100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ロ　</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床未満の病院の場合　　　　　　　　　　　　　　　　　　</a:t>
                      </a:r>
                      <a:r>
                        <a:rPr kumimoji="1" lang="en-US" altLang="ja-JP" sz="1100" b="0" i="0" u="none" strike="noStrike" cap="none" normalizeH="0" baseline="0" dirty="0">
                          <a:ln>
                            <a:noFill/>
                          </a:ln>
                          <a:solidFill>
                            <a:schemeClr val="tx1"/>
                          </a:solidFill>
                          <a:effectLst/>
                          <a:latin typeface="+mn-ea"/>
                          <a:ea typeface="+mn-ea"/>
                          <a:cs typeface="メイリオ" pitchFamily="50" charset="-128"/>
                        </a:rPr>
                        <a:t>150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２　データ提出加算２　（入院中</a:t>
                      </a:r>
                      <a:r>
                        <a:rPr kumimoji="1" lang="en-US" altLang="ja-JP" sz="1100" b="0" i="0" u="none" strike="noStrike" cap="none" normalizeH="0" baseline="0" dirty="0">
                          <a:ln>
                            <a:noFill/>
                          </a:ln>
                          <a:solidFill>
                            <a:schemeClr val="tx1"/>
                          </a:solidFill>
                          <a:effectLst/>
                          <a:latin typeface="+mn-ea"/>
                          <a:ea typeface="+mn-ea"/>
                          <a:cs typeface="メイリオ" pitchFamily="50" charset="-128"/>
                        </a:rPr>
                        <a:t>1</a:t>
                      </a:r>
                      <a:r>
                        <a:rPr kumimoji="1" lang="ja-JP" altLang="en-US" sz="1100" b="0" i="0" u="none" strike="noStrike" cap="none" normalizeH="0" baseline="0" dirty="0">
                          <a:ln>
                            <a:noFill/>
                          </a:ln>
                          <a:solidFill>
                            <a:schemeClr val="tx1"/>
                          </a:solidFill>
                          <a:effectLst/>
                          <a:latin typeface="+mn-ea"/>
                          <a:ea typeface="+mn-ea"/>
                          <a:cs typeface="メイリオ" pitchFamily="50" charset="-128"/>
                        </a:rPr>
                        <a:t>回）</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イ　</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床以上の病院の場合　　　　　　　　　　　　　　　　　　</a:t>
                      </a:r>
                      <a:r>
                        <a:rPr kumimoji="1" lang="en-US" altLang="ja-JP" sz="1100" b="0" i="0" u="none" strike="noStrike" cap="none" normalizeH="0" baseline="0" dirty="0">
                          <a:ln>
                            <a:noFill/>
                          </a:ln>
                          <a:solidFill>
                            <a:schemeClr val="tx1"/>
                          </a:solidFill>
                          <a:effectLst/>
                          <a:latin typeface="+mn-ea"/>
                          <a:ea typeface="+mn-ea"/>
                          <a:cs typeface="メイリオ" pitchFamily="50" charset="-128"/>
                        </a:rPr>
                        <a:t>110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ロ　</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床未満の病院の場合　　　　　　　　　　　　　　　　　　</a:t>
                      </a:r>
                      <a:r>
                        <a:rPr kumimoji="1" lang="en-US" altLang="ja-JP" sz="1100" b="0" i="0" u="none" strike="noStrike" cap="none" normalizeH="0" baseline="0" dirty="0">
                          <a:ln>
                            <a:noFill/>
                          </a:ln>
                          <a:solidFill>
                            <a:schemeClr val="tx1"/>
                          </a:solidFill>
                          <a:effectLst/>
                          <a:latin typeface="+mn-ea"/>
                          <a:ea typeface="+mn-ea"/>
                          <a:cs typeface="メイリオ" pitchFamily="50" charset="-128"/>
                        </a:rPr>
                        <a:t>160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8" name="表 17"/>
          <p:cNvGraphicFramePr>
            <a:graphicFrameLocks noGrp="1"/>
          </p:cNvGraphicFramePr>
          <p:nvPr>
            <p:extLst>
              <p:ext uri="{D42A27DB-BD31-4B8C-83A1-F6EECF244321}">
                <p14:modId xmlns:p14="http://schemas.microsoft.com/office/powerpoint/2010/main" val="2882267155"/>
              </p:ext>
            </p:extLst>
          </p:nvPr>
        </p:nvGraphicFramePr>
        <p:xfrm>
          <a:off x="5200366" y="1580838"/>
          <a:ext cx="4320000" cy="1363200"/>
        </p:xfrm>
        <a:graphic>
          <a:graphicData uri="http://schemas.openxmlformats.org/drawingml/2006/table">
            <a:tbl>
              <a:tblPr firstRow="1" bandRow="1">
                <a:tableStyleId>{9DCAF9ED-07DC-4A11-8D7F-57B35C25682E}</a:tableStyleId>
              </a:tblPr>
              <a:tblGrid>
                <a:gridCol w="4320000">
                  <a:extLst>
                    <a:ext uri="{9D8B030D-6E8A-4147-A177-3AD203B41FA5}">
                      <a16:colId xmlns="" xmlns:a16="http://schemas.microsoft.com/office/drawing/2014/main" val="20000"/>
                    </a:ext>
                  </a:extLst>
                </a:gridCol>
              </a:tblGrid>
              <a:tr h="280193">
                <a:tc>
                  <a:txBody>
                    <a:bodyPr/>
                    <a:lstStyle/>
                    <a:p>
                      <a:pPr algn="ctr"/>
                      <a:r>
                        <a:rPr kumimoji="1" lang="ja-JP" altLang="en-US" sz="1400" dirty="0">
                          <a:latin typeface="+mn-ea"/>
                          <a:ea typeface="+mn-ea"/>
                        </a:rPr>
                        <a:t>改定後（要件となる入院料）</a:t>
                      </a:r>
                    </a:p>
                  </a:txBody>
                  <a:tcPr marL="99060" marR="99060" marT="36000" marB="36000" anchor="ctr"/>
                </a:tc>
                <a:extLst>
                  <a:ext uri="{0D108BD9-81ED-4DB2-BD59-A6C34878D82A}">
                    <a16:rowId xmlns="" xmlns:a16="http://schemas.microsoft.com/office/drawing/2014/main" val="10000"/>
                  </a:ext>
                </a:extLst>
              </a:tr>
              <a:tr h="23530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１　データ提出加算１　（入院中</a:t>
                      </a:r>
                      <a:r>
                        <a:rPr kumimoji="1" lang="en-US" altLang="ja-JP" sz="1100" b="0" i="0" u="none" strike="noStrike" cap="none" normalizeH="0" baseline="0" dirty="0">
                          <a:ln>
                            <a:noFill/>
                          </a:ln>
                          <a:solidFill>
                            <a:schemeClr val="tx1"/>
                          </a:solidFill>
                          <a:effectLst/>
                          <a:latin typeface="+mn-ea"/>
                          <a:ea typeface="+mn-ea"/>
                          <a:cs typeface="メイリオ" pitchFamily="50" charset="-128"/>
                        </a:rPr>
                        <a:t>1</a:t>
                      </a:r>
                      <a:r>
                        <a:rPr kumimoji="1" lang="ja-JP" altLang="en-US" sz="1100" b="0" i="0" u="none" strike="noStrike" cap="none" normalizeH="0" baseline="0" dirty="0">
                          <a:ln>
                            <a:noFill/>
                          </a:ln>
                          <a:solidFill>
                            <a:schemeClr val="tx1"/>
                          </a:solidFill>
                          <a:effectLst/>
                          <a:latin typeface="+mn-ea"/>
                          <a:ea typeface="+mn-ea"/>
                          <a:cs typeface="メイリオ" pitchFamily="50" charset="-128"/>
                        </a:rPr>
                        <a:t>回）</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イ　</a:t>
                      </a:r>
                      <a:r>
                        <a:rPr kumimoji="1" lang="ja-JP" altLang="en-US" sz="1100" b="1" i="0" u="sng" strike="noStrike" cap="none" normalizeH="0" baseline="0" dirty="0">
                          <a:ln>
                            <a:noFill/>
                          </a:ln>
                          <a:solidFill>
                            <a:srgbClr val="0070C0"/>
                          </a:solidFill>
                          <a:effectLst/>
                          <a:latin typeface="+mn-ea"/>
                          <a:ea typeface="+mn-ea"/>
                          <a:cs typeface="メイリオ" pitchFamily="50" charset="-128"/>
                        </a:rPr>
                        <a:t>許可病床</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床以上の病院の場合　　　　　　　　　　　　　　　</a:t>
                      </a:r>
                      <a:r>
                        <a:rPr kumimoji="1" lang="en-US" altLang="ja-JP" sz="1100" b="1" i="0" u="sng" strike="noStrike" kern="1200" cap="none" normalizeH="0" baseline="0" dirty="0">
                          <a:ln>
                            <a:noFill/>
                          </a:ln>
                          <a:solidFill>
                            <a:srgbClr val="0070C0"/>
                          </a:solidFill>
                          <a:effectLst/>
                          <a:latin typeface="+mn-ea"/>
                          <a:ea typeface="+mn-ea"/>
                          <a:cs typeface="メイリオ" pitchFamily="50" charset="-128"/>
                        </a:rPr>
                        <a:t>150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ロ　</a:t>
                      </a:r>
                      <a:r>
                        <a:rPr kumimoji="1" lang="ja-JP" altLang="en-US" sz="1100" b="1" i="0" u="sng" strike="noStrike" cap="none" normalizeH="0" baseline="0" dirty="0">
                          <a:ln>
                            <a:noFill/>
                          </a:ln>
                          <a:solidFill>
                            <a:srgbClr val="0070C0"/>
                          </a:solidFill>
                          <a:effectLst/>
                          <a:latin typeface="+mn-ea"/>
                          <a:ea typeface="+mn-ea"/>
                          <a:cs typeface="メイリオ" pitchFamily="50" charset="-128"/>
                        </a:rPr>
                        <a:t>許可病床</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床未満の病院の場合　　　　　　　　　　　　　　　</a:t>
                      </a:r>
                      <a:r>
                        <a:rPr kumimoji="1" lang="en-US" altLang="ja-JP" sz="1100" b="1" i="0" u="sng" strike="noStrike" kern="1200" cap="none" normalizeH="0" baseline="0" dirty="0">
                          <a:ln>
                            <a:noFill/>
                          </a:ln>
                          <a:solidFill>
                            <a:srgbClr val="0070C0"/>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２　データ提出加算２　（入院中</a:t>
                      </a:r>
                      <a:r>
                        <a:rPr kumimoji="1" lang="en-US" altLang="ja-JP" sz="1100" b="0" i="0" u="none" strike="noStrike" cap="none" normalizeH="0" baseline="0" dirty="0">
                          <a:ln>
                            <a:noFill/>
                          </a:ln>
                          <a:solidFill>
                            <a:schemeClr val="tx1"/>
                          </a:solidFill>
                          <a:effectLst/>
                          <a:latin typeface="+mn-ea"/>
                          <a:ea typeface="+mn-ea"/>
                          <a:cs typeface="メイリオ" pitchFamily="50" charset="-128"/>
                        </a:rPr>
                        <a:t>1</a:t>
                      </a:r>
                      <a:r>
                        <a:rPr kumimoji="1" lang="ja-JP" altLang="en-US" sz="1100" b="0" i="0" u="none" strike="noStrike" cap="none" normalizeH="0" baseline="0" dirty="0">
                          <a:ln>
                            <a:noFill/>
                          </a:ln>
                          <a:solidFill>
                            <a:schemeClr val="tx1"/>
                          </a:solidFill>
                          <a:effectLst/>
                          <a:latin typeface="+mn-ea"/>
                          <a:ea typeface="+mn-ea"/>
                          <a:cs typeface="メイリオ" pitchFamily="50" charset="-128"/>
                        </a:rPr>
                        <a:t>回）</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イ　</a:t>
                      </a:r>
                      <a:r>
                        <a:rPr kumimoji="1" lang="ja-JP" altLang="en-US" sz="1100" b="1" i="0" u="sng" strike="noStrike" cap="none" normalizeH="0" baseline="0" dirty="0">
                          <a:ln>
                            <a:noFill/>
                          </a:ln>
                          <a:solidFill>
                            <a:srgbClr val="0070C0"/>
                          </a:solidFill>
                          <a:effectLst/>
                          <a:latin typeface="+mn-ea"/>
                          <a:ea typeface="+mn-ea"/>
                          <a:cs typeface="メイリオ" pitchFamily="50" charset="-128"/>
                        </a:rPr>
                        <a:t>許可病床</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床以上の病院の場合　　　　　　　　　　　　　　　</a:t>
                      </a:r>
                      <a:r>
                        <a:rPr kumimoji="1" lang="en-US" altLang="ja-JP" sz="1100" b="1" i="0" u="sng" strike="noStrike" kern="1200" cap="none" normalizeH="0" baseline="0" dirty="0">
                          <a:ln>
                            <a:noFill/>
                          </a:ln>
                          <a:solidFill>
                            <a:srgbClr val="0070C0"/>
                          </a:solidFill>
                          <a:effectLst/>
                          <a:latin typeface="+mn-ea"/>
                          <a:ea typeface="+mn-ea"/>
                          <a:cs typeface="メイリオ" pitchFamily="50" charset="-128"/>
                        </a:rPr>
                        <a:t>160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endParaRPr kumimoji="1" lang="en-US" altLang="ja-JP" sz="11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n-ea"/>
                          <a:ea typeface="+mn-ea"/>
                          <a:cs typeface="メイリオ" pitchFamily="50" charset="-128"/>
                        </a:rPr>
                        <a:t>　ロ　</a:t>
                      </a:r>
                      <a:r>
                        <a:rPr kumimoji="1" lang="ja-JP" altLang="en-US" sz="1100" b="1" i="0" u="sng" strike="noStrike" cap="none" normalizeH="0" baseline="0" dirty="0">
                          <a:ln>
                            <a:noFill/>
                          </a:ln>
                          <a:solidFill>
                            <a:srgbClr val="0070C0"/>
                          </a:solidFill>
                          <a:effectLst/>
                          <a:latin typeface="+mn-ea"/>
                          <a:ea typeface="+mn-ea"/>
                          <a:cs typeface="メイリオ" pitchFamily="50" charset="-128"/>
                        </a:rPr>
                        <a:t>許可病床</a:t>
                      </a:r>
                      <a:r>
                        <a:rPr kumimoji="1" lang="en-US" altLang="ja-JP" sz="1100" b="0" i="0" u="none" strike="noStrike" cap="none" normalizeH="0" baseline="0" dirty="0">
                          <a:ln>
                            <a:noFill/>
                          </a:ln>
                          <a:solidFill>
                            <a:schemeClr val="tx1"/>
                          </a:solidFill>
                          <a:effectLst/>
                          <a:latin typeface="+mn-ea"/>
                          <a:ea typeface="+mn-ea"/>
                          <a:cs typeface="メイリオ" pitchFamily="50" charset="-128"/>
                        </a:rPr>
                        <a:t>200</a:t>
                      </a:r>
                      <a:r>
                        <a:rPr kumimoji="1" lang="ja-JP" altLang="en-US" sz="1100" b="0" i="0" u="none" strike="noStrike" cap="none" normalizeH="0" baseline="0" dirty="0">
                          <a:ln>
                            <a:noFill/>
                          </a:ln>
                          <a:solidFill>
                            <a:schemeClr val="tx1"/>
                          </a:solidFill>
                          <a:effectLst/>
                          <a:latin typeface="+mn-ea"/>
                          <a:ea typeface="+mn-ea"/>
                          <a:cs typeface="メイリオ" pitchFamily="50" charset="-128"/>
                        </a:rPr>
                        <a:t>床未満の病院の場合　　　　　　　　　　　　　　　</a:t>
                      </a:r>
                      <a:r>
                        <a:rPr kumimoji="1" lang="en-US" altLang="ja-JP" sz="1100" b="1" i="0" u="sng" strike="noStrike" kern="1200" cap="none" normalizeH="0" baseline="0" dirty="0">
                          <a:ln>
                            <a:noFill/>
                          </a:ln>
                          <a:solidFill>
                            <a:srgbClr val="0070C0"/>
                          </a:solidFill>
                          <a:effectLst/>
                          <a:latin typeface="+mn-ea"/>
                          <a:ea typeface="+mn-ea"/>
                          <a:cs typeface="メイリオ" pitchFamily="50" charset="-128"/>
                        </a:rPr>
                        <a:t>210</a:t>
                      </a:r>
                      <a:r>
                        <a:rPr kumimoji="1" lang="ja-JP" altLang="en-US" sz="1100" b="0" i="0" u="none" strike="noStrike" cap="none" normalizeH="0" baseline="0" dirty="0">
                          <a:ln>
                            <a:noFill/>
                          </a:ln>
                          <a:solidFill>
                            <a:schemeClr val="tx1"/>
                          </a:solidFill>
                          <a:effectLst/>
                          <a:latin typeface="+mn-ea"/>
                          <a:ea typeface="+mn-ea"/>
                          <a:cs typeface="メイリオ" pitchFamily="50" charset="-128"/>
                        </a:rPr>
                        <a:t>点</a:t>
                      </a:r>
                    </a:p>
                  </a:txBody>
                  <a:tcPr marL="99060" marR="99060" marT="36000" marB="36000" horzOverflow="overflow"/>
                </a:tc>
                <a:extLst>
                  <a:ext uri="{0D108BD9-81ED-4DB2-BD59-A6C34878D82A}">
                    <a16:rowId xmlns="" xmlns:a16="http://schemas.microsoft.com/office/drawing/2014/main" val="10001"/>
                  </a:ext>
                </a:extLst>
              </a:tr>
            </a:tbl>
          </a:graphicData>
        </a:graphic>
      </p:graphicFrame>
      <p:sp>
        <p:nvSpPr>
          <p:cNvPr id="19" name="右矢印 18"/>
          <p:cNvSpPr/>
          <p:nvPr/>
        </p:nvSpPr>
        <p:spPr>
          <a:xfrm>
            <a:off x="4520378" y="1853697"/>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3" name="Rectangle 37"/>
          <p:cNvSpPr>
            <a:spLocks noChangeArrowheads="1"/>
          </p:cNvSpPr>
          <p:nvPr/>
        </p:nvSpPr>
        <p:spPr bwMode="auto">
          <a:xfrm>
            <a:off x="159862" y="4375460"/>
            <a:ext cx="9621918" cy="2323475"/>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r>
              <a:rPr lang="ja-JP" altLang="en-US" sz="1600" dirty="0">
                <a:solidFill>
                  <a:prstClr val="black"/>
                </a:solidFill>
                <a:latin typeface="ＭＳ Ｐゴシック"/>
              </a:rPr>
              <a:t>　作成するデータの質を評価するため、未コード化傷病名の割合が</a:t>
            </a:r>
            <a:r>
              <a:rPr lang="en-US" altLang="ja-JP" sz="1600" dirty="0">
                <a:solidFill>
                  <a:prstClr val="black"/>
                </a:solidFill>
                <a:latin typeface="ＭＳ Ｐゴシック"/>
              </a:rPr>
              <a:t>10</a:t>
            </a:r>
            <a:r>
              <a:rPr lang="ja-JP" altLang="en-US" sz="1600" dirty="0">
                <a:solidFill>
                  <a:prstClr val="black"/>
                </a:solidFill>
                <a:latin typeface="ＭＳ Ｐゴシック"/>
              </a:rPr>
              <a:t>％未満の医療機関を評価を新設する。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defRPr/>
            </a:pPr>
            <a:r>
              <a:rPr lang="ja-JP" altLang="en-US" b="1" dirty="0">
                <a:solidFill>
                  <a:srgbClr val="0070C0"/>
                </a:solidFill>
                <a:latin typeface="ＭＳ Ｐゴシック"/>
              </a:rPr>
              <a:t>（新）　　</a:t>
            </a:r>
            <a:r>
              <a:rPr lang="ja-JP" altLang="en-US" b="1" u="sng" dirty="0">
                <a:solidFill>
                  <a:srgbClr val="0070C0"/>
                </a:solidFill>
                <a:latin typeface="ＭＳ Ｐゴシック"/>
              </a:rPr>
              <a:t>提出データ評価加算：２０点</a:t>
            </a:r>
            <a:endParaRPr lang="en-US" altLang="ja-JP" b="1" u="sng" dirty="0">
              <a:solidFill>
                <a:srgbClr val="0070C0"/>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defRPr/>
            </a:pPr>
            <a:r>
              <a:rPr lang="ja-JP" altLang="en-US" sz="1300" dirty="0">
                <a:solidFill>
                  <a:prstClr val="black"/>
                </a:solidFill>
                <a:latin typeface="ＭＳ Ｐゴシック"/>
              </a:rPr>
              <a:t>　　［施設基準］</a:t>
            </a:r>
            <a:endParaRPr lang="en-US" altLang="ja-JP" sz="1300" dirty="0">
              <a:solidFill>
                <a:prstClr val="black"/>
              </a:solidFill>
              <a:latin typeface="ＭＳ Ｐゴシック"/>
            </a:endParaRPr>
          </a:p>
          <a:p>
            <a:pPr>
              <a:defRPr/>
            </a:pPr>
            <a:r>
              <a:rPr lang="ja-JP" altLang="en-US" sz="1300" dirty="0">
                <a:solidFill>
                  <a:prstClr val="black"/>
                </a:solidFill>
                <a:latin typeface="ＭＳ Ｐゴシック"/>
              </a:rPr>
              <a:t>　　　・　 データ提出加算２の届け出を行っていること。</a:t>
            </a:r>
            <a:endParaRPr lang="en-US" altLang="ja-JP" sz="1300" dirty="0">
              <a:solidFill>
                <a:prstClr val="black"/>
              </a:solidFill>
              <a:latin typeface="ＭＳ Ｐゴシック"/>
            </a:endParaRPr>
          </a:p>
          <a:p>
            <a:pPr>
              <a:defRPr/>
            </a:pPr>
            <a:r>
              <a:rPr lang="ja-JP" altLang="en-US" sz="1300" dirty="0">
                <a:solidFill>
                  <a:prstClr val="black"/>
                </a:solidFill>
                <a:latin typeface="ＭＳ Ｐゴシック"/>
              </a:rPr>
              <a:t>　　　・　 </a:t>
            </a:r>
            <a:r>
              <a:rPr lang="en-US" altLang="ja-JP" sz="1300" dirty="0">
                <a:solidFill>
                  <a:prstClr val="black"/>
                </a:solidFill>
                <a:latin typeface="ＭＳ Ｐゴシック"/>
              </a:rPr>
              <a:t>DPC</a:t>
            </a:r>
            <a:r>
              <a:rPr lang="ja-JP" altLang="en-US" sz="1300" dirty="0">
                <a:solidFill>
                  <a:prstClr val="black"/>
                </a:solidFill>
                <a:latin typeface="ＭＳ Ｐゴシック"/>
              </a:rPr>
              <a:t>データの様式１及び外来</a:t>
            </a:r>
            <a:r>
              <a:rPr lang="en-US" altLang="ja-JP" sz="1300" dirty="0">
                <a:solidFill>
                  <a:prstClr val="black"/>
                </a:solidFill>
                <a:latin typeface="ＭＳ Ｐゴシック"/>
              </a:rPr>
              <a:t>EF</a:t>
            </a:r>
            <a:r>
              <a:rPr lang="ja-JP" altLang="en-US" sz="1300" dirty="0">
                <a:solidFill>
                  <a:prstClr val="black"/>
                </a:solidFill>
                <a:latin typeface="ＭＳ Ｐゴシック"/>
              </a:rPr>
              <a:t>ファイル、及び診療報酬明細書のそれぞれに記載された傷病名コードの総</a:t>
            </a:r>
            <a:endParaRPr lang="en-US" altLang="ja-JP" sz="1300" dirty="0">
              <a:solidFill>
                <a:prstClr val="black"/>
              </a:solidFill>
              <a:latin typeface="ＭＳ Ｐゴシック"/>
            </a:endParaRPr>
          </a:p>
          <a:p>
            <a:pPr>
              <a:defRPr/>
            </a:pPr>
            <a:r>
              <a:rPr lang="ja-JP" altLang="en-US" sz="1300" dirty="0">
                <a:solidFill>
                  <a:prstClr val="black"/>
                </a:solidFill>
                <a:latin typeface="ＭＳ Ｐゴシック"/>
              </a:rPr>
              <a:t>　　　　数に対する未コード化傷病名（レセプト電算処理用コード：</a:t>
            </a:r>
            <a:r>
              <a:rPr lang="en-US" altLang="ja-JP" sz="1300" dirty="0">
                <a:solidFill>
                  <a:prstClr val="black"/>
                </a:solidFill>
                <a:latin typeface="ＭＳ Ｐゴシック"/>
              </a:rPr>
              <a:t>0000999</a:t>
            </a:r>
            <a:r>
              <a:rPr lang="ja-JP" altLang="en-US" sz="1300" dirty="0">
                <a:solidFill>
                  <a:prstClr val="black"/>
                </a:solidFill>
                <a:latin typeface="ＭＳ Ｐゴシック"/>
              </a:rPr>
              <a:t>）の割合が全て１割未満であること。</a:t>
            </a:r>
            <a:endParaRPr lang="en-US" altLang="ja-JP" sz="1300" dirty="0">
              <a:solidFill>
                <a:prstClr val="black"/>
              </a:solidFill>
              <a:latin typeface="ＭＳ Ｐゴシック"/>
            </a:endParaRPr>
          </a:p>
          <a:p>
            <a:pPr>
              <a:defRPr/>
            </a:pPr>
            <a:r>
              <a:rPr lang="ja-JP" altLang="en-US" sz="1300" dirty="0">
                <a:solidFill>
                  <a:prstClr val="black"/>
                </a:solidFill>
                <a:latin typeface="ＭＳ Ｐゴシック"/>
              </a:rPr>
              <a:t>　　　・　データ提出を行う過去６か月の間に遅延等がないこと。</a:t>
            </a:r>
            <a:endParaRPr lang="en-US" altLang="ja-JP" sz="13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p:txBody>
      </p:sp>
      <p:sp>
        <p:nvSpPr>
          <p:cNvPr id="13" name="Rectangle 36"/>
          <p:cNvSpPr>
            <a:spLocks noChangeArrowheads="1"/>
          </p:cNvSpPr>
          <p:nvPr/>
        </p:nvSpPr>
        <p:spPr bwMode="auto">
          <a:xfrm>
            <a:off x="117880" y="606546"/>
            <a:ext cx="339496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sz="2000" kern="0" dirty="0">
                <a:solidFill>
                  <a:prstClr val="black"/>
                </a:solidFill>
              </a:rPr>
              <a:t>◇　データ提出加算の見直し</a:t>
            </a:r>
          </a:p>
        </p:txBody>
      </p:sp>
      <p:sp>
        <p:nvSpPr>
          <p:cNvPr id="14" name="Rectangle 36"/>
          <p:cNvSpPr>
            <a:spLocks noChangeArrowheads="1"/>
          </p:cNvSpPr>
          <p:nvPr/>
        </p:nvSpPr>
        <p:spPr bwMode="auto">
          <a:xfrm>
            <a:off x="117945" y="4017765"/>
            <a:ext cx="339496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a:spcBef>
                <a:spcPct val="20000"/>
              </a:spcBef>
              <a:defRPr/>
            </a:pPr>
            <a:r>
              <a:rPr kumimoji="0" lang="ja-JP" altLang="en-US" sz="2000" kern="0" dirty="0">
                <a:solidFill>
                  <a:prstClr val="black"/>
                </a:solidFill>
              </a:rPr>
              <a:t>◇　データの質の評価の新設</a:t>
            </a:r>
          </a:p>
        </p:txBody>
      </p:sp>
      <p:sp>
        <p:nvSpPr>
          <p:cNvPr id="16"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テキスト ボックス 10"/>
          <p:cNvSpPr txBox="1"/>
          <p:nvPr/>
        </p:nvSpPr>
        <p:spPr>
          <a:xfrm>
            <a:off x="8080629" y="515465"/>
            <a:ext cx="16862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p70 </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p97-98</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54-755</a:t>
            </a:r>
          </a:p>
        </p:txBody>
      </p:sp>
    </p:spTree>
    <p:extLst>
      <p:ext uri="{BB962C8B-B14F-4D97-AF65-F5344CB8AC3E}">
        <p14:creationId xmlns:p14="http://schemas.microsoft.com/office/powerpoint/2010/main" val="262525663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p:cNvSpPr>
            <a:spLocks noGrp="1"/>
          </p:cNvSpPr>
          <p:nvPr>
            <p:ph idx="1"/>
          </p:nvPr>
        </p:nvSpPr>
        <p:spPr>
          <a:xfrm>
            <a:off x="146523" y="1630245"/>
            <a:ext cx="9645181" cy="1792215"/>
          </a:xfrm>
          <a:ln w="9525">
            <a:solidFill>
              <a:schemeClr val="tx1"/>
            </a:solidFill>
          </a:ln>
        </p:spPr>
        <p:txBody>
          <a:bodyPr>
            <a:noAutofit/>
          </a:bodyPr>
          <a:lstStyle/>
          <a:p>
            <a:pPr marL="180975" indent="-180975">
              <a:buNone/>
            </a:pPr>
            <a:r>
              <a:rPr lang="ja-JP" altLang="en-US" sz="1400" dirty="0">
                <a:latin typeface="+mn-ea"/>
              </a:rPr>
              <a:t>　１．　</a:t>
            </a:r>
            <a:r>
              <a:rPr lang="ja-JP" altLang="ja-JP" sz="1400" b="1" dirty="0">
                <a:solidFill>
                  <a:srgbClr val="0070C0"/>
                </a:solidFill>
                <a:latin typeface="+mn-ea"/>
              </a:rPr>
              <a:t>基礎係数（医療機関群）</a:t>
            </a:r>
            <a:r>
              <a:rPr lang="ja-JP" altLang="ja-JP" sz="1400" dirty="0">
                <a:latin typeface="+mn-ea"/>
              </a:rPr>
              <a:t>：現行の</a:t>
            </a:r>
            <a:r>
              <a:rPr lang="ja-JP" altLang="en-US" sz="1400" dirty="0">
                <a:latin typeface="+mn-ea"/>
              </a:rPr>
              <a:t>３つの医療機関群の設定方法と、</a:t>
            </a:r>
            <a:r>
              <a:rPr lang="ja-JP" altLang="ja-JP" sz="1400" dirty="0">
                <a:latin typeface="+mn-ea"/>
              </a:rPr>
              <a:t>４つの評価基準</a:t>
            </a:r>
            <a:r>
              <a:rPr lang="ja-JP" altLang="en-US" sz="1400" dirty="0">
                <a:latin typeface="+mn-ea"/>
              </a:rPr>
              <a:t>（</a:t>
            </a:r>
            <a:r>
              <a:rPr lang="en-US" altLang="ja-JP" sz="1400" dirty="0">
                <a:latin typeface="+mn-ea"/>
              </a:rPr>
              <a:t>DPC</a:t>
            </a:r>
            <a:r>
              <a:rPr lang="ja-JP" altLang="en-US" sz="1400" dirty="0">
                <a:latin typeface="+mn-ea"/>
              </a:rPr>
              <a:t>特定病院群）</a:t>
            </a:r>
            <a:r>
              <a:rPr lang="ja-JP" altLang="ja-JP" sz="1400" dirty="0">
                <a:latin typeface="+mn-ea"/>
              </a:rPr>
              <a:t>を継続</a:t>
            </a:r>
            <a:endParaRPr lang="en-US" altLang="ja-JP" sz="1400" dirty="0">
              <a:latin typeface="+mn-ea"/>
            </a:endParaRPr>
          </a:p>
          <a:p>
            <a:pPr marL="542925" indent="-542925">
              <a:buNone/>
            </a:pPr>
            <a:r>
              <a:rPr lang="ja-JP" altLang="en-US" sz="1200" dirty="0">
                <a:latin typeface="+mn-ea"/>
              </a:rPr>
              <a:t>　　　</a:t>
            </a:r>
            <a:r>
              <a:rPr lang="en-US" altLang="ja-JP" sz="1200" dirty="0">
                <a:latin typeface="+mn-ea"/>
              </a:rPr>
              <a:t>※</a:t>
            </a:r>
            <a:r>
              <a:rPr lang="ja-JP" altLang="en-US" sz="1200" dirty="0">
                <a:latin typeface="+mn-ea"/>
              </a:rPr>
              <a:t>　医療機関群の名称は、「</a:t>
            </a:r>
            <a:r>
              <a:rPr lang="en-US" altLang="ja-JP" sz="1200" dirty="0">
                <a:latin typeface="+mn-ea"/>
              </a:rPr>
              <a:t>DPC</a:t>
            </a:r>
            <a:r>
              <a:rPr lang="ja-JP" altLang="en-US" sz="1200" dirty="0">
                <a:latin typeface="+mn-ea"/>
              </a:rPr>
              <a:t>標準病院群」（現行の</a:t>
            </a:r>
            <a:r>
              <a:rPr lang="en-US" altLang="ja-JP" sz="1200" dirty="0">
                <a:latin typeface="+mn-ea"/>
              </a:rPr>
              <a:t>Ⅲ</a:t>
            </a:r>
            <a:r>
              <a:rPr lang="ja-JP" altLang="en-US" sz="1200" dirty="0">
                <a:latin typeface="+mn-ea"/>
              </a:rPr>
              <a:t>群）、「大学病院本院群」（現行の</a:t>
            </a:r>
            <a:r>
              <a:rPr lang="en-US" altLang="ja-JP" sz="1200" dirty="0">
                <a:latin typeface="+mn-ea"/>
              </a:rPr>
              <a:t>Ⅰ</a:t>
            </a:r>
            <a:r>
              <a:rPr lang="ja-JP" altLang="en-US" sz="1200" dirty="0">
                <a:latin typeface="+mn-ea"/>
              </a:rPr>
              <a:t>群）、「</a:t>
            </a:r>
            <a:r>
              <a:rPr lang="en-US" altLang="ja-JP" sz="1200" dirty="0">
                <a:latin typeface="+mn-ea"/>
              </a:rPr>
              <a:t>DPC</a:t>
            </a:r>
            <a:r>
              <a:rPr lang="ja-JP" altLang="en-US" sz="1200" dirty="0">
                <a:latin typeface="+mn-ea"/>
              </a:rPr>
              <a:t>特定病院群」（現行の</a:t>
            </a:r>
            <a:r>
              <a:rPr lang="en-US" altLang="ja-JP" sz="1200" dirty="0">
                <a:latin typeface="+mn-ea"/>
              </a:rPr>
              <a:t>Ⅱ</a:t>
            </a:r>
            <a:r>
              <a:rPr lang="ja-JP" altLang="en-US" sz="1200" dirty="0">
                <a:latin typeface="+mn-ea"/>
              </a:rPr>
              <a:t>群）に見直す</a:t>
            </a:r>
            <a:endParaRPr lang="ja-JP" altLang="ja-JP" sz="1200" dirty="0">
              <a:latin typeface="+mn-ea"/>
            </a:endParaRPr>
          </a:p>
          <a:p>
            <a:pPr marL="180975" indent="-180975">
              <a:buNone/>
            </a:pPr>
            <a:r>
              <a:rPr lang="ja-JP" altLang="en-US" sz="1400" dirty="0">
                <a:latin typeface="+mn-ea"/>
              </a:rPr>
              <a:t>　２．　</a:t>
            </a:r>
            <a:r>
              <a:rPr lang="ja-JP" altLang="ja-JP" sz="1400" b="1" dirty="0">
                <a:solidFill>
                  <a:srgbClr val="0070C0"/>
                </a:solidFill>
                <a:latin typeface="+mn-ea"/>
              </a:rPr>
              <a:t>機能評価係数Ⅰ</a:t>
            </a:r>
            <a:r>
              <a:rPr lang="ja-JP" altLang="ja-JP" sz="1400" dirty="0">
                <a:latin typeface="+mn-ea"/>
              </a:rPr>
              <a:t>：従前の評価手法を継続</a:t>
            </a:r>
          </a:p>
          <a:p>
            <a:pPr marL="361950" indent="-361950">
              <a:buNone/>
            </a:pPr>
            <a:r>
              <a:rPr lang="ja-JP" altLang="en-US" sz="1400" dirty="0">
                <a:latin typeface="+mn-ea"/>
              </a:rPr>
              <a:t>　３．　</a:t>
            </a:r>
            <a:r>
              <a:rPr lang="ja-JP" altLang="ja-JP" sz="1400" b="1" dirty="0">
                <a:solidFill>
                  <a:srgbClr val="0070C0"/>
                </a:solidFill>
                <a:latin typeface="+mn-ea"/>
              </a:rPr>
              <a:t>機能評価係数Ⅱ</a:t>
            </a:r>
            <a:r>
              <a:rPr lang="ja-JP" altLang="ja-JP" sz="1400" dirty="0">
                <a:latin typeface="+mn-ea"/>
              </a:rPr>
              <a:t>：</a:t>
            </a:r>
            <a:r>
              <a:rPr lang="ja-JP" altLang="en-US" sz="1400" dirty="0">
                <a:latin typeface="+mn-ea"/>
              </a:rPr>
              <a:t>後発医薬品係数、重症度係数を整理・廃止するとともに、基本的評価軸を６係数（保険診療係数、地域医療係数、効率性係数、複雑性係数、カバー率係数、救急医療係数）とし、</a:t>
            </a:r>
            <a:r>
              <a:rPr lang="ja-JP" altLang="ja-JP" sz="1400" dirty="0">
                <a:latin typeface="+mn-ea"/>
              </a:rPr>
              <a:t>係数の評価手法</a:t>
            </a:r>
            <a:r>
              <a:rPr lang="ja-JP" altLang="en-US" sz="1400" dirty="0">
                <a:latin typeface="+mn-ea"/>
              </a:rPr>
              <a:t>について所要の</a:t>
            </a:r>
            <a:r>
              <a:rPr lang="ja-JP" altLang="ja-JP" sz="1400" dirty="0">
                <a:latin typeface="+mn-ea"/>
              </a:rPr>
              <a:t>見直しを</a:t>
            </a:r>
            <a:r>
              <a:rPr lang="ja-JP" altLang="en-US" sz="1400" dirty="0">
                <a:latin typeface="+mn-ea"/>
              </a:rPr>
              <a:t>実施</a:t>
            </a:r>
            <a:endParaRPr lang="ja-JP" altLang="ja-JP" sz="1400" dirty="0">
              <a:latin typeface="+mn-ea"/>
            </a:endParaRPr>
          </a:p>
          <a:p>
            <a:pPr marL="180975" indent="-180975">
              <a:buNone/>
            </a:pPr>
            <a:r>
              <a:rPr lang="ja-JP" altLang="en-US" sz="1400" dirty="0">
                <a:latin typeface="+mn-ea"/>
              </a:rPr>
              <a:t>　４．　</a:t>
            </a:r>
            <a:r>
              <a:rPr lang="ja-JP" altLang="ja-JP" sz="1400" b="1" dirty="0">
                <a:solidFill>
                  <a:srgbClr val="0070C0"/>
                </a:solidFill>
                <a:latin typeface="+mn-ea"/>
              </a:rPr>
              <a:t>激変緩和係数</a:t>
            </a:r>
            <a:r>
              <a:rPr lang="ja-JP" altLang="ja-JP" sz="1400" dirty="0">
                <a:latin typeface="+mn-ea"/>
              </a:rPr>
              <a:t>：</a:t>
            </a:r>
            <a:r>
              <a:rPr lang="ja-JP" altLang="en-US" sz="1400" dirty="0">
                <a:latin typeface="+mn-ea"/>
              </a:rPr>
              <a:t>調整係数の廃止と診療報酬改定に伴う激変緩和に対応した、激変緩和係数を設定（改定年度のみ）</a:t>
            </a:r>
          </a:p>
          <a:p>
            <a:pPr marL="180975" indent="-180975">
              <a:buNone/>
            </a:pPr>
            <a:endParaRPr lang="ja-JP" altLang="ja-JP" sz="1400" dirty="0">
              <a:latin typeface="+mn-ea"/>
            </a:endParaRPr>
          </a:p>
        </p:txBody>
      </p:sp>
      <p:sp>
        <p:nvSpPr>
          <p:cNvPr id="6" name="Rectangle 2"/>
          <p:cNvSpPr txBox="1">
            <a:spLocks noChangeArrowheads="1"/>
          </p:cNvSpPr>
          <p:nvPr/>
        </p:nvSpPr>
        <p:spPr>
          <a:xfrm>
            <a:off x="175093" y="228340"/>
            <a:ext cx="9536573"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906029">
              <a:defRPr/>
            </a:pPr>
            <a:r>
              <a:rPr kumimoji="0" lang="en-US" altLang="ja-JP" sz="2400" kern="0" dirty="0">
                <a:solidFill>
                  <a:prstClr val="black"/>
                </a:solidFill>
                <a:latin typeface="ＭＳ Ｐゴシック" panose="020B0600070205080204" pitchFamily="50" charset="-128"/>
              </a:rPr>
              <a:t>DPC</a:t>
            </a:r>
            <a:r>
              <a:rPr kumimoji="0" lang="ja-JP" altLang="en-US" sz="2400" kern="0" dirty="0">
                <a:solidFill>
                  <a:prstClr val="black"/>
                </a:solidFill>
                <a:latin typeface="ＭＳ Ｐゴシック" panose="020B0600070205080204" pitchFamily="50" charset="-128"/>
              </a:rPr>
              <a:t>制度（</a:t>
            </a:r>
            <a:r>
              <a:rPr kumimoji="0" lang="en-US" altLang="ja-JP" sz="2400" kern="0" dirty="0">
                <a:solidFill>
                  <a:prstClr val="black"/>
                </a:solidFill>
                <a:latin typeface="ＭＳ Ｐゴシック" panose="020B0600070205080204" pitchFamily="50" charset="-128"/>
              </a:rPr>
              <a:t>DPC</a:t>
            </a:r>
            <a:r>
              <a:rPr kumimoji="0" lang="ja-JP" altLang="en-US" sz="2400" kern="0" dirty="0">
                <a:solidFill>
                  <a:prstClr val="black"/>
                </a:solidFill>
                <a:latin typeface="ＭＳ Ｐゴシック" panose="020B0600070205080204" pitchFamily="50" charset="-128"/>
              </a:rPr>
              <a:t>／</a:t>
            </a:r>
            <a:r>
              <a:rPr kumimoji="0" lang="en-US" altLang="ja-JP" sz="2400" kern="0" dirty="0">
                <a:solidFill>
                  <a:prstClr val="black"/>
                </a:solidFill>
                <a:latin typeface="ＭＳ Ｐゴシック" panose="020B0600070205080204" pitchFamily="50" charset="-128"/>
              </a:rPr>
              <a:t>PDPS</a:t>
            </a:r>
            <a:r>
              <a:rPr kumimoji="0" lang="ja-JP" altLang="en-US" sz="2400" kern="0" dirty="0">
                <a:solidFill>
                  <a:prstClr val="black"/>
                </a:solidFill>
                <a:latin typeface="ＭＳ Ｐゴシック" panose="020B0600070205080204" pitchFamily="50" charset="-128"/>
              </a:rPr>
              <a:t>）の見直し</a:t>
            </a:r>
          </a:p>
        </p:txBody>
      </p:sp>
      <p:sp>
        <p:nvSpPr>
          <p:cNvPr id="192" name="正方形/長方形 191"/>
          <p:cNvSpPr/>
          <p:nvPr/>
        </p:nvSpPr>
        <p:spPr>
          <a:xfrm>
            <a:off x="55059" y="3429000"/>
            <a:ext cx="3684437" cy="2185214"/>
          </a:xfrm>
          <a:prstGeom prst="rect">
            <a:avLst/>
          </a:prstGeom>
        </p:spPr>
        <p:txBody>
          <a:bodyPr wrap="square">
            <a:spAutoFit/>
          </a:bodyPr>
          <a:lstStyle/>
          <a:p>
            <a:pPr>
              <a:buFont typeface="Wingdings" panose="05000000000000000000" pitchFamily="2" charset="2"/>
              <a:buChar char="Ø"/>
              <a:defRPr/>
            </a:pPr>
            <a:r>
              <a:rPr lang="ja-JP" altLang="en-US" sz="1600" b="1" dirty="0">
                <a:solidFill>
                  <a:prstClr val="black"/>
                </a:solidFill>
                <a:latin typeface="ＭＳ Ｐゴシック" panose="020B0600070205080204" pitchFamily="50" charset="-128"/>
              </a:rPr>
              <a:t>　</a:t>
            </a:r>
            <a:r>
              <a:rPr lang="ja-JP" altLang="en-US" sz="1600" b="1" u="sng" dirty="0">
                <a:solidFill>
                  <a:prstClr val="black"/>
                </a:solidFill>
                <a:latin typeface="ＭＳ Ｐゴシック" panose="020B0600070205080204" pitchFamily="50" charset="-128"/>
              </a:rPr>
              <a:t>算定ルールの見直し</a:t>
            </a:r>
            <a:endParaRPr lang="ja-JP" altLang="ja-JP" sz="800" b="1" u="sng" dirty="0">
              <a:solidFill>
                <a:prstClr val="black"/>
              </a:solidFill>
              <a:latin typeface="ＭＳ Ｐゴシック" panose="020B0600070205080204" pitchFamily="50" charset="-128"/>
            </a:endParaRPr>
          </a:p>
          <a:p>
            <a:pPr marL="447675" indent="-447675">
              <a:lnSpc>
                <a:spcPts val="1800"/>
              </a:lnSpc>
              <a:defRPr/>
            </a:pPr>
            <a:endParaRPr lang="en-US" altLang="ja-JP" sz="1400" dirty="0">
              <a:solidFill>
                <a:prstClr val="black"/>
              </a:solidFill>
              <a:latin typeface="ＭＳ Ｐゴシック" panose="020B0600070205080204" pitchFamily="50" charset="-128"/>
            </a:endParaRPr>
          </a:p>
          <a:p>
            <a:pPr marL="447675" indent="-447675">
              <a:lnSpc>
                <a:spcPts val="1800"/>
              </a:lnSpc>
              <a:defRPr/>
            </a:pPr>
            <a:r>
              <a:rPr lang="ja-JP" altLang="en-US" sz="1400" dirty="0">
                <a:solidFill>
                  <a:prstClr val="black"/>
                </a:solidFill>
                <a:latin typeface="ＭＳ Ｐゴシック" panose="020B0600070205080204" pitchFamily="50" charset="-128"/>
              </a:rPr>
              <a:t>　１．　</a:t>
            </a:r>
            <a:r>
              <a:rPr lang="en-US" altLang="ja-JP" sz="1400" dirty="0">
                <a:solidFill>
                  <a:prstClr val="black"/>
                </a:solidFill>
                <a:latin typeface="ＭＳ Ｐゴシック" panose="020B0600070205080204" pitchFamily="50" charset="-128"/>
              </a:rPr>
              <a:t>DPC</a:t>
            </a:r>
            <a:r>
              <a:rPr lang="ja-JP" altLang="en-US" sz="1400" dirty="0">
                <a:solidFill>
                  <a:prstClr val="black"/>
                </a:solidFill>
                <a:latin typeface="ＭＳ Ｐゴシック" panose="020B0600070205080204" pitchFamily="50" charset="-128"/>
              </a:rPr>
              <a:t>病院で短期滞在手術等基本料に該当する患者の報酬算定について</a:t>
            </a:r>
            <a:r>
              <a:rPr lang="en-US" altLang="ja-JP" sz="1400" dirty="0">
                <a:solidFill>
                  <a:prstClr val="black"/>
                </a:solidFill>
                <a:latin typeface="ＭＳ Ｐゴシック" panose="020B0600070205080204" pitchFamily="50" charset="-128"/>
              </a:rPr>
              <a:t>DPC/PDPS</a:t>
            </a:r>
            <a:r>
              <a:rPr lang="ja-JP" altLang="en-US" sz="1400" dirty="0">
                <a:solidFill>
                  <a:prstClr val="black"/>
                </a:solidFill>
                <a:latin typeface="ＭＳ Ｐゴシック" panose="020B0600070205080204" pitchFamily="50" charset="-128"/>
              </a:rPr>
              <a:t>・点数設定方式</a:t>
            </a:r>
            <a:r>
              <a:rPr lang="en-US" altLang="ja-JP" sz="1400" dirty="0">
                <a:solidFill>
                  <a:prstClr val="black"/>
                </a:solidFill>
                <a:latin typeface="ＭＳ Ｐゴシック" panose="020B0600070205080204" pitchFamily="50" charset="-128"/>
              </a:rPr>
              <a:t>D</a:t>
            </a:r>
            <a:r>
              <a:rPr lang="ja-JP" altLang="en-US" sz="1400" dirty="0">
                <a:solidFill>
                  <a:prstClr val="black"/>
                </a:solidFill>
                <a:latin typeface="ＭＳ Ｐゴシック" panose="020B0600070205080204" pitchFamily="50" charset="-128"/>
              </a:rPr>
              <a:t>により算定</a:t>
            </a:r>
          </a:p>
          <a:p>
            <a:pPr marL="447675" indent="-447675">
              <a:lnSpc>
                <a:spcPts val="1800"/>
              </a:lnSpc>
              <a:defRPr/>
            </a:pPr>
            <a:endParaRPr lang="en-US" altLang="ja-JP" sz="1400" dirty="0">
              <a:solidFill>
                <a:prstClr val="black"/>
              </a:solidFill>
              <a:latin typeface="ＭＳ Ｐゴシック" panose="020B0600070205080204" pitchFamily="50" charset="-128"/>
            </a:endParaRPr>
          </a:p>
          <a:p>
            <a:pPr marL="447675" indent="-447675">
              <a:lnSpc>
                <a:spcPts val="1800"/>
              </a:lnSpc>
              <a:defRPr/>
            </a:pPr>
            <a:r>
              <a:rPr lang="ja-JP" altLang="en-US" sz="1400" dirty="0">
                <a:solidFill>
                  <a:prstClr val="black"/>
                </a:solidFill>
                <a:latin typeface="ＭＳ Ｐゴシック" panose="020B0600070205080204" pitchFamily="50" charset="-128"/>
              </a:rPr>
              <a:t>　２．　一連の入院として取り扱う再入院の傷病名を整理（前入院の傷病名・合併症と再入院病名との関係についての見直し）</a:t>
            </a:r>
            <a:endParaRPr lang="ja-JP" altLang="ja-JP" sz="1400" dirty="0">
              <a:solidFill>
                <a:prstClr val="black"/>
              </a:solidFill>
              <a:latin typeface="ＭＳ Ｐゴシック" panose="020B0600070205080204" pitchFamily="50" charset="-128"/>
            </a:endParaRPr>
          </a:p>
        </p:txBody>
      </p:sp>
      <p:sp>
        <p:nvSpPr>
          <p:cNvPr id="193" name="テキスト ボックス 192"/>
          <p:cNvSpPr txBox="1"/>
          <p:nvPr/>
        </p:nvSpPr>
        <p:spPr>
          <a:xfrm>
            <a:off x="55054" y="670091"/>
            <a:ext cx="9637562" cy="984885"/>
          </a:xfrm>
          <a:prstGeom prst="rect">
            <a:avLst/>
          </a:prstGeom>
          <a:noFill/>
        </p:spPr>
        <p:txBody>
          <a:bodyPr wrap="square" rtlCol="0">
            <a:spAutoFit/>
          </a:bodyPr>
          <a:lstStyle/>
          <a:p>
            <a:pPr marL="285750" indent="-285750">
              <a:buFont typeface="Wingdings" panose="05000000000000000000" pitchFamily="2" charset="2"/>
              <a:buChar char="Ø"/>
              <a:defRPr/>
            </a:pPr>
            <a:r>
              <a:rPr lang="ja-JP" altLang="en-US" sz="1600" b="1" u="sng" dirty="0">
                <a:solidFill>
                  <a:prstClr val="black"/>
                </a:solidFill>
              </a:rPr>
              <a:t>調整係数の廃止（置き換え完了）に対応した医療機関別係数の整備</a:t>
            </a:r>
            <a:endParaRPr lang="en-US" altLang="ja-JP" sz="1600" b="1" u="sng" dirty="0">
              <a:solidFill>
                <a:prstClr val="black"/>
              </a:solidFill>
            </a:endParaRPr>
          </a:p>
          <a:p>
            <a:pPr>
              <a:defRPr/>
            </a:pPr>
            <a:endParaRPr lang="en-US" altLang="ja-JP" sz="1400" dirty="0">
              <a:solidFill>
                <a:prstClr val="black"/>
              </a:solidFill>
            </a:endParaRPr>
          </a:p>
          <a:p>
            <a:pPr>
              <a:defRPr/>
            </a:pPr>
            <a:r>
              <a:rPr lang="ja-JP" altLang="en-US" sz="1400" dirty="0">
                <a:solidFill>
                  <a:prstClr val="black"/>
                </a:solidFill>
              </a:rPr>
              <a:t>　平成</a:t>
            </a:r>
            <a:r>
              <a:rPr lang="en-US" altLang="ja-JP" sz="1400" dirty="0">
                <a:solidFill>
                  <a:prstClr val="black"/>
                </a:solidFill>
              </a:rPr>
              <a:t>24</a:t>
            </a:r>
            <a:r>
              <a:rPr lang="ja-JP" altLang="en-US" sz="1400" dirty="0">
                <a:solidFill>
                  <a:prstClr val="black"/>
                </a:solidFill>
              </a:rPr>
              <a:t>年度</a:t>
            </a:r>
            <a:r>
              <a:rPr lang="ja-JP" altLang="ja-JP" sz="1400" dirty="0">
                <a:solidFill>
                  <a:prstClr val="black"/>
                </a:solidFill>
              </a:rPr>
              <a:t>改定</a:t>
            </a:r>
            <a:r>
              <a:rPr lang="ja-JP" altLang="en-US" sz="1400" dirty="0">
                <a:solidFill>
                  <a:prstClr val="black"/>
                </a:solidFill>
              </a:rPr>
              <a:t>から実施した</a:t>
            </a:r>
            <a:r>
              <a:rPr lang="ja-JP" altLang="ja-JP" sz="1400" dirty="0">
                <a:solidFill>
                  <a:prstClr val="black"/>
                </a:solidFill>
              </a:rPr>
              <a:t>調整係数置き換えを完了</a:t>
            </a:r>
            <a:r>
              <a:rPr lang="ja-JP" altLang="en-US" sz="1400" dirty="0">
                <a:solidFill>
                  <a:prstClr val="black"/>
                </a:solidFill>
              </a:rPr>
              <a:t>し、</a:t>
            </a:r>
            <a:r>
              <a:rPr lang="ja-JP" altLang="ja-JP" sz="1400" dirty="0">
                <a:solidFill>
                  <a:prstClr val="black"/>
                </a:solidFill>
              </a:rPr>
              <a:t>今後の</a:t>
            </a:r>
            <a:r>
              <a:rPr lang="ja-JP" altLang="en-US" sz="1400" dirty="0">
                <a:solidFill>
                  <a:prstClr val="black"/>
                </a:solidFill>
              </a:rPr>
              <a:t>安定した</a:t>
            </a:r>
            <a:r>
              <a:rPr lang="ja-JP" altLang="ja-JP" sz="1400" dirty="0">
                <a:solidFill>
                  <a:prstClr val="black"/>
                </a:solidFill>
              </a:rPr>
              <a:t>制度運用</a:t>
            </a:r>
            <a:r>
              <a:rPr lang="ja-JP" altLang="en-US" sz="1400" dirty="0">
                <a:solidFill>
                  <a:prstClr val="black"/>
                </a:solidFill>
              </a:rPr>
              <a:t>を確保する観点から</a:t>
            </a:r>
            <a:r>
              <a:rPr lang="ja-JP" altLang="ja-JP" sz="1400" dirty="0">
                <a:solidFill>
                  <a:prstClr val="black"/>
                </a:solidFill>
              </a:rPr>
              <a:t>医療機関別係数</a:t>
            </a:r>
            <a:r>
              <a:rPr lang="ja-JP" altLang="en-US" sz="1400" dirty="0">
                <a:solidFill>
                  <a:prstClr val="black"/>
                </a:solidFill>
              </a:rPr>
              <a:t>の</a:t>
            </a:r>
            <a:r>
              <a:rPr lang="ja-JP" altLang="ja-JP" sz="1400" dirty="0">
                <a:solidFill>
                  <a:prstClr val="black"/>
                </a:solidFill>
              </a:rPr>
              <a:t>再整理を行</a:t>
            </a:r>
            <a:r>
              <a:rPr lang="ja-JP" altLang="en-US" sz="1400" dirty="0">
                <a:solidFill>
                  <a:prstClr val="black"/>
                </a:solidFill>
              </a:rPr>
              <a:t>う</a:t>
            </a:r>
            <a:r>
              <a:rPr lang="ja-JP" altLang="ja-JP" sz="1400" dirty="0">
                <a:solidFill>
                  <a:prstClr val="black"/>
                </a:solidFill>
              </a:rPr>
              <a:t>。</a:t>
            </a:r>
          </a:p>
        </p:txBody>
      </p:sp>
      <p:sp>
        <p:nvSpPr>
          <p:cNvPr id="195" name="正方形/長方形 194"/>
          <p:cNvSpPr/>
          <p:nvPr/>
        </p:nvSpPr>
        <p:spPr>
          <a:xfrm>
            <a:off x="33375" y="5577344"/>
            <a:ext cx="3684436" cy="1231106"/>
          </a:xfrm>
          <a:prstGeom prst="rect">
            <a:avLst/>
          </a:prstGeom>
        </p:spPr>
        <p:txBody>
          <a:bodyPr wrap="square">
            <a:spAutoFit/>
          </a:bodyPr>
          <a:lstStyle/>
          <a:p>
            <a:pPr>
              <a:buFont typeface="Wingdings" panose="05000000000000000000" pitchFamily="2" charset="2"/>
              <a:buChar char="Ø"/>
              <a:defRPr/>
            </a:pPr>
            <a:r>
              <a:rPr lang="ja-JP" altLang="en-US" sz="1600" b="1" dirty="0">
                <a:solidFill>
                  <a:prstClr val="black"/>
                </a:solidFill>
                <a:latin typeface="ＭＳ Ｐゴシック" panose="020B0600070205080204" pitchFamily="50" charset="-128"/>
              </a:rPr>
              <a:t>　</a:t>
            </a:r>
            <a:r>
              <a:rPr lang="ja-JP" altLang="en-US" sz="1600" b="1" u="sng" dirty="0">
                <a:solidFill>
                  <a:prstClr val="black"/>
                </a:solidFill>
                <a:latin typeface="ＭＳ Ｐゴシック" panose="020B0600070205080204" pitchFamily="50" charset="-128"/>
              </a:rPr>
              <a:t>その他（通常の報酬改定での対応）</a:t>
            </a:r>
          </a:p>
          <a:p>
            <a:pPr>
              <a:buFont typeface="Wingdings" panose="05000000000000000000" pitchFamily="2" charset="2"/>
              <a:buChar char="Ø"/>
              <a:defRPr/>
            </a:pPr>
            <a:endParaRPr lang="ja-JP" altLang="ja-JP" sz="1600" b="1" dirty="0">
              <a:solidFill>
                <a:prstClr val="black"/>
              </a:solidFill>
              <a:latin typeface="ＭＳ Ｐゴシック" panose="020B0600070205080204" pitchFamily="50" charset="-128"/>
            </a:endParaRPr>
          </a:p>
          <a:p>
            <a:pPr marL="180975" indent="-180975">
              <a:defRPr/>
            </a:pPr>
            <a:r>
              <a:rPr lang="ja-JP" altLang="en-US" sz="1400" dirty="0">
                <a:solidFill>
                  <a:prstClr val="black"/>
                </a:solidFill>
                <a:latin typeface="ＭＳ Ｐゴシック" panose="020B0600070205080204" pitchFamily="50" charset="-128"/>
              </a:rPr>
              <a:t>　　　直近の診療実績データ等を用いた診断群分類点数表の見直し等、通常の報酬改定での所要の対応を実施</a:t>
            </a:r>
            <a:endParaRPr lang="ja-JP" altLang="ja-JP" sz="1400" dirty="0">
              <a:solidFill>
                <a:prstClr val="black"/>
              </a:solidFill>
              <a:latin typeface="ＭＳ Ｐゴシック" panose="020B0600070205080204" pitchFamily="50" charset="-128"/>
            </a:endParaRPr>
          </a:p>
        </p:txBody>
      </p:sp>
      <p:pic>
        <p:nvPicPr>
          <p:cNvPr id="10" name="図 9">
            <a:extLst>
              <a:ext uri="{FF2B5EF4-FFF2-40B4-BE49-F238E27FC236}">
                <a16:creationId xmlns="" xmlns:a16="http://schemas.microsoft.com/office/drawing/2014/main" id="{EA09107B-7032-4F8A-89AF-5887019F460A}"/>
              </a:ext>
            </a:extLst>
          </p:cNvPr>
          <p:cNvPicPr>
            <a:picLocks noChangeAspect="1"/>
          </p:cNvPicPr>
          <p:nvPr/>
        </p:nvPicPr>
        <p:blipFill>
          <a:blip r:embed="rId3"/>
          <a:stretch>
            <a:fillRect/>
          </a:stretch>
        </p:blipFill>
        <p:spPr>
          <a:xfrm>
            <a:off x="3717572" y="3644225"/>
            <a:ext cx="6074131" cy="2848663"/>
          </a:xfrm>
          <a:prstGeom prst="rect">
            <a:avLst/>
          </a:prstGeom>
          <a:ln>
            <a:solidFill>
              <a:schemeClr val="tx1"/>
            </a:solidFill>
          </a:ln>
        </p:spPr>
      </p:pic>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7172526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488509" y="103348"/>
            <a:ext cx="9289032" cy="10926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5</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9</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p>
          <a:p>
            <a:pPr eaLnBrk="1" fontAlgn="base" hangingPunct="1">
              <a:spcBef>
                <a:spcPts val="0"/>
              </a:spcBef>
              <a:spcAft>
                <a:spcPct val="0"/>
              </a:spcAft>
              <a:buFontTx/>
              <a:buNone/>
            </a:pPr>
            <a:r>
              <a:rPr lang="ja-JP" altLang="en-US" sz="2000" dirty="0">
                <a:solidFill>
                  <a:srgbClr val="000000"/>
                </a:solidFill>
                <a:ea typeface="ＭＳ Ｐゴシック" charset="-128"/>
              </a:rPr>
              <a:t>　「国民医療を守る議員の会」（会長：高村正彦自民党副総裁）総会開催</a:t>
            </a:r>
            <a:endParaRPr lang="en-US" altLang="ja-JP" sz="2000" dirty="0">
              <a:solidFill>
                <a:srgbClr val="000000"/>
              </a:solidFill>
              <a:ea typeface="ＭＳ Ｐゴシック" charset="-128"/>
            </a:endParaRPr>
          </a:p>
          <a:p>
            <a:pPr eaLnBrk="1" fontAlgn="base" hangingPunct="1">
              <a:spcBef>
                <a:spcPts val="600"/>
              </a:spcBef>
              <a:spcAft>
                <a:spcPct val="0"/>
              </a:spcAft>
              <a:buFontTx/>
              <a:buNone/>
            </a:pPr>
            <a:r>
              <a:rPr lang="ja-JP" altLang="en-US" sz="2000" dirty="0">
                <a:solidFill>
                  <a:srgbClr val="000000"/>
                </a:solidFill>
                <a:ea typeface="ＭＳ Ｐゴシック" charset="-128"/>
              </a:rPr>
              <a:t>　日本医師会から、国民が安心できる社会保障に向けた提言を説明</a:t>
            </a:r>
          </a:p>
        </p:txBody>
      </p:sp>
      <p:sp>
        <p:nvSpPr>
          <p:cNvPr id="7" name="テキスト ボックス 6"/>
          <p:cNvSpPr txBox="1"/>
          <p:nvPr/>
        </p:nvSpPr>
        <p:spPr>
          <a:xfrm>
            <a:off x="669040" y="6156790"/>
            <a:ext cx="8892480" cy="615553"/>
          </a:xfrm>
          <a:prstGeom prst="rect">
            <a:avLst/>
          </a:prstGeom>
          <a:noFill/>
        </p:spPr>
        <p:txBody>
          <a:bodyPr wrap="square" rtlCol="0">
            <a:spAutoFit/>
          </a:bodyPr>
          <a:lstStyle/>
          <a:p>
            <a:pPr marL="180975" indent="-180975" fontAlgn="base">
              <a:spcBef>
                <a:spcPct val="0"/>
              </a:spcBef>
              <a:spcAft>
                <a:spcPct val="0"/>
              </a:spcAft>
            </a:pPr>
            <a:r>
              <a:rPr lang="en-US" altLang="ja-JP" sz="1700" dirty="0">
                <a:solidFill>
                  <a:prstClr val="black"/>
                </a:solidFill>
              </a:rPr>
              <a:t>※</a:t>
            </a:r>
            <a:r>
              <a:rPr lang="ja-JP" altLang="en-US" sz="1700" dirty="0">
                <a:solidFill>
                  <a:prstClr val="black"/>
                </a:solidFill>
              </a:rPr>
              <a:t>総会後にとりまとめた決議文を、</a:t>
            </a:r>
            <a:r>
              <a:rPr lang="en-US" altLang="ja-JP" sz="1700" dirty="0">
                <a:solidFill>
                  <a:prstClr val="black"/>
                </a:solidFill>
              </a:rPr>
              <a:t>2017</a:t>
            </a:r>
            <a:r>
              <a:rPr lang="ja-JP" altLang="en-US" sz="1700" dirty="0">
                <a:solidFill>
                  <a:prstClr val="black"/>
                </a:solidFill>
              </a:rPr>
              <a:t>年</a:t>
            </a:r>
            <a:r>
              <a:rPr lang="en-US" altLang="ja-JP" sz="1700" dirty="0">
                <a:solidFill>
                  <a:prstClr val="black"/>
                </a:solidFill>
              </a:rPr>
              <a:t>6</a:t>
            </a:r>
            <a:r>
              <a:rPr lang="ja-JP" altLang="en-US" sz="1700" dirty="0">
                <a:solidFill>
                  <a:prstClr val="black"/>
                </a:solidFill>
              </a:rPr>
              <a:t>月</a:t>
            </a:r>
            <a:r>
              <a:rPr lang="en-US" altLang="ja-JP" sz="1700" dirty="0">
                <a:solidFill>
                  <a:prstClr val="black"/>
                </a:solidFill>
              </a:rPr>
              <a:t>1</a:t>
            </a:r>
            <a:r>
              <a:rPr lang="ja-JP" altLang="en-US" sz="1700" dirty="0">
                <a:solidFill>
                  <a:prstClr val="black"/>
                </a:solidFill>
              </a:rPr>
              <a:t>日に、鴨下一郎会長代行、上川陽子会長代理、自見はなこ参議院議員が決議文を塩崎恭久厚生労働大臣に提出。</a:t>
            </a:r>
          </a:p>
        </p:txBody>
      </p:sp>
      <p:pic>
        <p:nvPicPr>
          <p:cNvPr id="9" name="図 8"/>
          <p:cNvPicPr>
            <a:picLocks noChangeAspect="1"/>
          </p:cNvPicPr>
          <p:nvPr/>
        </p:nvPicPr>
        <p:blipFill rotWithShape="1">
          <a:blip r:embed="rId2" cstate="print">
            <a:extLst>
              <a:ext uri="{28A0092B-C50C-407E-A947-70E740481C1C}">
                <a14:useLocalDpi xmlns:a14="http://schemas.microsoft.com/office/drawing/2010/main" val="0"/>
              </a:ext>
            </a:extLst>
          </a:blip>
          <a:srcRect t="43406" r="5360" b="-1"/>
          <a:stretch/>
        </p:blipFill>
        <p:spPr>
          <a:xfrm>
            <a:off x="2288709" y="1195955"/>
            <a:ext cx="4752528" cy="1894667"/>
          </a:xfrm>
          <a:prstGeom prst="rect">
            <a:avLst/>
          </a:prstGeom>
        </p:spPr>
      </p:pic>
      <p:sp>
        <p:nvSpPr>
          <p:cNvPr id="2" name="正方形/長方形 1">
            <a:extLst>
              <a:ext uri="{FF2B5EF4-FFF2-40B4-BE49-F238E27FC236}">
                <a16:creationId xmlns="" xmlns:a16="http://schemas.microsoft.com/office/drawing/2014/main" id="{E7D9AF22-6EF2-4181-9025-DC43B87C50CF}"/>
              </a:ext>
            </a:extLst>
          </p:cNvPr>
          <p:cNvSpPr/>
          <p:nvPr/>
        </p:nvSpPr>
        <p:spPr>
          <a:xfrm>
            <a:off x="992560" y="3209663"/>
            <a:ext cx="8010636" cy="2939266"/>
          </a:xfrm>
          <a:prstGeom prst="rect">
            <a:avLst/>
          </a:prstGeom>
          <a:ln>
            <a:solidFill>
              <a:schemeClr val="tx1"/>
            </a:solidFill>
          </a:ln>
        </p:spPr>
        <p:txBody>
          <a:bodyPr wrap="square">
            <a:spAutoFit/>
          </a:bodyPr>
          <a:lstStyle/>
          <a:p>
            <a:pPr algn="ctr" fontAlgn="base">
              <a:spcBef>
                <a:spcPct val="0"/>
              </a:spcBef>
              <a:spcAft>
                <a:spcPct val="0"/>
              </a:spcAft>
            </a:pPr>
            <a:r>
              <a:rPr lang="ja-JP" altLang="en-US" b="1" dirty="0">
                <a:solidFill>
                  <a:prstClr val="black"/>
                </a:solidFill>
              </a:rPr>
              <a:t>国民が安心できる社会保障へ向けた決議</a:t>
            </a:r>
            <a:endParaRPr lang="en-US" altLang="ja-JP" dirty="0">
              <a:solidFill>
                <a:prstClr val="black"/>
              </a:solidFill>
            </a:endParaRPr>
          </a:p>
          <a:p>
            <a:pPr fontAlgn="base">
              <a:spcBef>
                <a:spcPts val="600"/>
              </a:spcBef>
              <a:spcAft>
                <a:spcPct val="0"/>
              </a:spcAft>
            </a:pPr>
            <a:r>
              <a:rPr lang="ja-JP" altLang="en-US" dirty="0">
                <a:solidFill>
                  <a:prstClr val="black"/>
                </a:solidFill>
              </a:rPr>
              <a:t>一、予防重視</a:t>
            </a:r>
          </a:p>
          <a:p>
            <a:pPr fontAlgn="base">
              <a:spcBef>
                <a:spcPct val="0"/>
              </a:spcBef>
              <a:spcAft>
                <a:spcPct val="0"/>
              </a:spcAft>
            </a:pPr>
            <a:r>
              <a:rPr lang="ja-JP" altLang="en-US" dirty="0">
                <a:solidFill>
                  <a:prstClr val="black"/>
                </a:solidFill>
              </a:rPr>
              <a:t>一、技術革新への対応</a:t>
            </a:r>
          </a:p>
          <a:p>
            <a:pPr fontAlgn="base">
              <a:spcBef>
                <a:spcPct val="0"/>
              </a:spcBef>
              <a:spcAft>
                <a:spcPct val="0"/>
              </a:spcAft>
            </a:pPr>
            <a:r>
              <a:rPr lang="ja-JP" altLang="en-US" dirty="0">
                <a:solidFill>
                  <a:prstClr val="black"/>
                </a:solidFill>
              </a:rPr>
              <a:t>一、患者本位の医療の実現</a:t>
            </a:r>
            <a:endParaRPr lang="en-US" altLang="ja-JP" dirty="0">
              <a:solidFill>
                <a:prstClr val="black"/>
              </a:solidFill>
            </a:endParaRPr>
          </a:p>
          <a:p>
            <a:pPr fontAlgn="base">
              <a:spcBef>
                <a:spcPct val="0"/>
              </a:spcBef>
              <a:spcAft>
                <a:spcPct val="0"/>
              </a:spcAft>
            </a:pPr>
            <a:r>
              <a:rPr lang="ja-JP" altLang="en-US" dirty="0">
                <a:solidFill>
                  <a:prstClr val="black"/>
                </a:solidFill>
              </a:rPr>
              <a:t>一、経済成長を促し、地方創生へつながる医療従事者の確保と処遇の改善</a:t>
            </a:r>
            <a:endParaRPr lang="en-US" altLang="ja-JP" dirty="0">
              <a:solidFill>
                <a:prstClr val="black"/>
              </a:solidFill>
            </a:endParaRPr>
          </a:p>
          <a:p>
            <a:pPr fontAlgn="base">
              <a:spcBef>
                <a:spcPct val="0"/>
              </a:spcBef>
              <a:spcAft>
                <a:spcPct val="0"/>
              </a:spcAft>
            </a:pPr>
            <a:r>
              <a:rPr lang="ja-JP" altLang="en-US" dirty="0">
                <a:solidFill>
                  <a:prstClr val="black"/>
                </a:solidFill>
              </a:rPr>
              <a:t>一、薬価制度の抜本改革</a:t>
            </a:r>
            <a:endParaRPr lang="en-US" altLang="ja-JP" dirty="0">
              <a:solidFill>
                <a:prstClr val="black"/>
              </a:solidFill>
            </a:endParaRPr>
          </a:p>
          <a:p>
            <a:pPr fontAlgn="base">
              <a:spcBef>
                <a:spcPct val="0"/>
              </a:spcBef>
              <a:spcAft>
                <a:spcPct val="0"/>
              </a:spcAft>
            </a:pPr>
            <a:r>
              <a:rPr lang="ja-JP" altLang="en-US" dirty="0">
                <a:solidFill>
                  <a:prstClr val="black"/>
                </a:solidFill>
              </a:rPr>
              <a:t>一、病院機能の強化と地域包括ケアの中心となる「かかりつけ医」の評価</a:t>
            </a:r>
          </a:p>
          <a:p>
            <a:pPr fontAlgn="base">
              <a:spcBef>
                <a:spcPct val="0"/>
              </a:spcBef>
              <a:spcAft>
                <a:spcPct val="0"/>
              </a:spcAft>
            </a:pPr>
            <a:r>
              <a:rPr lang="ja-JP" altLang="en-US" dirty="0">
                <a:solidFill>
                  <a:prstClr val="black"/>
                </a:solidFill>
              </a:rPr>
              <a:t>一、適切な社会保障財源の確保</a:t>
            </a:r>
            <a:endParaRPr lang="en-US" altLang="ja-JP" dirty="0">
              <a:solidFill>
                <a:prstClr val="black"/>
              </a:solidFill>
            </a:endParaRPr>
          </a:p>
          <a:p>
            <a:pPr fontAlgn="base">
              <a:spcBef>
                <a:spcPct val="0"/>
              </a:spcBef>
              <a:spcAft>
                <a:spcPct val="0"/>
              </a:spcAft>
            </a:pPr>
            <a:r>
              <a:rPr lang="ja-JP" altLang="en-US" dirty="0">
                <a:solidFill>
                  <a:prstClr val="black"/>
                </a:solidFill>
              </a:rPr>
              <a:t>一、公立病院への補助金の有効活用</a:t>
            </a:r>
          </a:p>
          <a:p>
            <a:pPr fontAlgn="base">
              <a:spcBef>
                <a:spcPct val="0"/>
              </a:spcBef>
              <a:spcAft>
                <a:spcPct val="0"/>
              </a:spcAft>
            </a:pPr>
            <a:r>
              <a:rPr lang="ja-JP" altLang="en-US" dirty="0">
                <a:solidFill>
                  <a:prstClr val="black"/>
                </a:solidFill>
              </a:rPr>
              <a:t>一、診療報酬、介護報酬以外での予算措置</a:t>
            </a:r>
          </a:p>
        </p:txBody>
      </p:sp>
      <p:sp>
        <p:nvSpPr>
          <p:cNvPr id="8"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23</a:t>
            </a:fld>
            <a:endParaRPr lang="ja-JP" altLang="en-US" sz="1600" dirty="0">
              <a:solidFill>
                <a:prstClr val="black"/>
              </a:solidFill>
              <a:latin typeface="Calibri"/>
            </a:endParaRPr>
          </a:p>
        </p:txBody>
      </p:sp>
    </p:spTree>
    <p:extLst>
      <p:ext uri="{BB962C8B-B14F-4D97-AF65-F5344CB8AC3E}">
        <p14:creationId xmlns:p14="http://schemas.microsoft.com/office/powerpoint/2010/main" val="408932736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230</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4744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9" name="Rectangle 36"/>
          <p:cNvSpPr>
            <a:spLocks noChangeArrowheads="1"/>
          </p:cNvSpPr>
          <p:nvPr/>
        </p:nvSpPr>
        <p:spPr bwMode="auto">
          <a:xfrm>
            <a:off x="182849" y="578280"/>
            <a:ext cx="4626135"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　短期滞在手術等基本料３の見直し①</a:t>
            </a:r>
          </a:p>
        </p:txBody>
      </p:sp>
      <p:sp>
        <p:nvSpPr>
          <p:cNvPr id="11" name="Rectangle 37"/>
          <p:cNvSpPr>
            <a:spLocks noChangeArrowheads="1"/>
          </p:cNvSpPr>
          <p:nvPr/>
        </p:nvSpPr>
        <p:spPr bwMode="auto">
          <a:xfrm>
            <a:off x="179145" y="954950"/>
            <a:ext cx="9507360" cy="1033890"/>
          </a:xfrm>
          <a:prstGeom prst="rect">
            <a:avLst/>
          </a:prstGeom>
          <a:solidFill>
            <a:schemeClr val="bg1">
              <a:alpha val="50000"/>
            </a:schemeClr>
          </a:solidFill>
          <a:ln w="9525">
            <a:solidFill>
              <a:sysClr val="windowText" lastClr="000000"/>
            </a:solidFill>
            <a:miter lim="800000"/>
            <a:headEnd/>
            <a:tailEnd/>
          </a:ln>
        </p:spPr>
        <p:txBody>
          <a:bodyPr/>
          <a:lstStyle/>
          <a:p>
            <a:pPr>
              <a:lnSpc>
                <a:spcPts val="1800"/>
              </a:lnSpc>
            </a:pPr>
            <a:r>
              <a:rPr lang="ja-JP" altLang="en-US" sz="1600" b="1" dirty="0">
                <a:solidFill>
                  <a:prstClr val="black"/>
                </a:solidFill>
              </a:rPr>
              <a:t>①　ＤＰＣ対象病院はＤＰＣ／ＰＤＰＳによる包括評価を優先し、短期滞在手術等基本料２、３を算定不可とする。</a:t>
            </a:r>
            <a:endParaRPr lang="en-US" altLang="ja-JP" sz="1600" b="1" dirty="0">
              <a:solidFill>
                <a:prstClr val="black"/>
              </a:solidFill>
            </a:endParaRPr>
          </a:p>
          <a:p>
            <a:pPr>
              <a:lnSpc>
                <a:spcPts val="1800"/>
              </a:lnSpc>
            </a:pPr>
            <a:r>
              <a:rPr lang="ja-JP" altLang="en-US" sz="1600" b="1" dirty="0">
                <a:solidFill>
                  <a:prstClr val="black"/>
                </a:solidFill>
              </a:rPr>
              <a:t>　　ただし、重症度、医療・看護必要度に関する取扱いは従前通りとする。</a:t>
            </a:r>
            <a:endParaRPr lang="en-US" altLang="ja-JP" sz="1600" b="1" dirty="0">
              <a:solidFill>
                <a:prstClr val="black"/>
              </a:solidFill>
            </a:endParaRPr>
          </a:p>
          <a:p>
            <a:pPr>
              <a:lnSpc>
                <a:spcPts val="1800"/>
              </a:lnSpc>
            </a:pPr>
            <a:r>
              <a:rPr lang="ja-JP" altLang="en-US" sz="1600" b="1" dirty="0">
                <a:solidFill>
                  <a:prstClr val="black"/>
                </a:solidFill>
              </a:rPr>
              <a:t>②　短期滞在手術等基本料３のうち、一部の項目について、算定実績等を踏まえ評価を廃止する。</a:t>
            </a:r>
            <a:endParaRPr lang="en-US" altLang="ja-JP" sz="1600" b="1" dirty="0">
              <a:solidFill>
                <a:prstClr val="black"/>
              </a:solidFill>
            </a:endParaRPr>
          </a:p>
          <a:p>
            <a:pPr>
              <a:lnSpc>
                <a:spcPts val="1800"/>
              </a:lnSpc>
            </a:pPr>
            <a:r>
              <a:rPr lang="ja-JP" altLang="en-US" sz="1600" b="1" dirty="0">
                <a:solidFill>
                  <a:prstClr val="black"/>
                </a:solidFill>
              </a:rPr>
              <a:t>③　個別項目について、技術評価の見直しや包括部分の出来高実績点数を踏まえた評価の見直しを行う。</a:t>
            </a:r>
            <a:endParaRPr lang="en-US" altLang="ja-JP" sz="1600" b="1" dirty="0">
              <a:solidFill>
                <a:prstClr val="black"/>
              </a:solidFill>
            </a:endParaRPr>
          </a:p>
        </p:txBody>
      </p:sp>
      <p:graphicFrame>
        <p:nvGraphicFramePr>
          <p:cNvPr id="2" name="表 1"/>
          <p:cNvGraphicFramePr>
            <a:graphicFrameLocks noGrp="1"/>
          </p:cNvGraphicFramePr>
          <p:nvPr>
            <p:extLst>
              <p:ext uri="{D42A27DB-BD31-4B8C-83A1-F6EECF244321}">
                <p14:modId xmlns:p14="http://schemas.microsoft.com/office/powerpoint/2010/main" val="960965080"/>
              </p:ext>
            </p:extLst>
          </p:nvPr>
        </p:nvGraphicFramePr>
        <p:xfrm>
          <a:off x="360317" y="1988840"/>
          <a:ext cx="9145017" cy="4511040"/>
        </p:xfrm>
        <a:graphic>
          <a:graphicData uri="http://schemas.openxmlformats.org/drawingml/2006/table">
            <a:tbl>
              <a:tblPr firstRow="1" bandRow="1">
                <a:tableStyleId>{5C22544A-7EE6-4342-B048-85BDC9FD1C3A}</a:tableStyleId>
              </a:tblPr>
              <a:tblGrid>
                <a:gridCol w="592664">
                  <a:extLst>
                    <a:ext uri="{9D8B030D-6E8A-4147-A177-3AD203B41FA5}">
                      <a16:colId xmlns="" xmlns:a16="http://schemas.microsoft.com/office/drawing/2014/main" val="20000"/>
                    </a:ext>
                  </a:extLst>
                </a:gridCol>
                <a:gridCol w="8552353">
                  <a:extLst>
                    <a:ext uri="{9D8B030D-6E8A-4147-A177-3AD203B41FA5}">
                      <a16:colId xmlns="" xmlns:a16="http://schemas.microsoft.com/office/drawing/2014/main" val="20001"/>
                    </a:ext>
                  </a:extLst>
                </a:gridCol>
              </a:tblGrid>
              <a:tr h="0">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 xmlns:a16="http://schemas.microsoft.com/office/drawing/2014/main" val="10000"/>
                  </a:ext>
                </a:extLst>
              </a:tr>
              <a:tr h="370840">
                <a:tc>
                  <a:txBody>
                    <a:bodyPr/>
                    <a:lstStyle/>
                    <a:p>
                      <a:pPr marL="0" indent="0" algn="ctr"/>
                      <a:r>
                        <a:rPr lang="ja-JP" altLang="en-US" sz="1600" b="1" dirty="0"/>
                        <a:t>イ</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　携帯用装置を使用した場合：</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３００点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２２９点）</a:t>
                      </a:r>
                    </a:p>
                  </a:txBody>
                  <a:tcPr/>
                </a:tc>
                <a:extLst>
                  <a:ext uri="{0D108BD9-81ED-4DB2-BD59-A6C34878D82A}">
                    <a16:rowId xmlns="" xmlns:a16="http://schemas.microsoft.com/office/drawing/2014/main" val="10001"/>
                  </a:ext>
                </a:extLst>
              </a:tr>
              <a:tr h="370840">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ロ</a:t>
                      </a:r>
                    </a:p>
                  </a:txBody>
                  <a:tcPr/>
                </a:tc>
                <a:tc>
                  <a:txBody>
                    <a:bodyPr/>
                    <a:lstStyle/>
                    <a:p>
                      <a:pPr marL="361950" marR="0" lvl="0" indent="-3619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２　多点感圧センサーを有する睡眠評価装置を使用した場合：</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４９１点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3038" marR="0" lvl="0" indent="-63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４２０点）</a:t>
                      </a:r>
                    </a:p>
                  </a:txBody>
                  <a:tcPr/>
                </a:tc>
                <a:extLst>
                  <a:ext uri="{0D108BD9-81ED-4DB2-BD59-A6C34878D82A}">
                    <a16:rowId xmlns="" xmlns:a16="http://schemas.microsoft.com/office/drawing/2014/main" val="10002"/>
                  </a:ext>
                </a:extLst>
              </a:tr>
              <a:tr h="3708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ハ</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イ</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　１及び２以外の場合：</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３４９点→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２６５点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２７８点→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3"/>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ニ</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ロ</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291-2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小児食物アレルギー負荷検査：６</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０００点→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０９０点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９２９点→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０１９点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4"/>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ホ</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ハ</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413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前立腺針生検法： 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３８０点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３３４点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３０９点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２６３点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5"/>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err="1">
                          <a:ln>
                            <a:noFill/>
                          </a:ln>
                          <a:solidFill>
                            <a:prstClr val="black"/>
                          </a:solidFill>
                          <a:effectLst/>
                          <a:uLnTx/>
                          <a:uFillTx/>
                          <a:latin typeface="ＭＳ Ｐゴシック"/>
                          <a:ea typeface="+mn-ea"/>
                          <a:cs typeface="+mn-cs"/>
                        </a:rPr>
                        <a:t>ヘ</a:t>
                      </a:r>
                      <a:endPar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008</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腋臭症手術　２　皮膚有毛部切除術：１９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９９３点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９２２点）</a:t>
                      </a:r>
                    </a:p>
                  </a:txBody>
                  <a:tcPr/>
                </a:tc>
                <a:extLst>
                  <a:ext uri="{0D108BD9-81ED-4DB2-BD59-A6C34878D82A}">
                    <a16:rowId xmlns="" xmlns:a16="http://schemas.microsoft.com/office/drawing/2014/main" val="10006"/>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 ト</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ニ</a:t>
                      </a:r>
                    </a:p>
                  </a:txBody>
                  <a:tcPr/>
                </a:tc>
                <a:tc>
                  <a:txBody>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093-2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関節鏡下手根管開放手術 ：１９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３１３点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３９４点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２４２点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３２３点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7"/>
                  </a:ext>
                </a:extLst>
              </a:tr>
            </a:tbl>
          </a:graphicData>
        </a:graphic>
      </p:graphicFrame>
      <p:sp>
        <p:nvSpPr>
          <p:cNvPr id="8" name="テキスト ボックス 7"/>
          <p:cNvSpPr txBox="1"/>
          <p:nvPr/>
        </p:nvSpPr>
        <p:spPr>
          <a:xfrm>
            <a:off x="7786118" y="522430"/>
            <a:ext cx="193355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p145-146 </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p147-149</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p1077</a:t>
            </a:r>
          </a:p>
        </p:txBody>
      </p:sp>
    </p:spTree>
    <p:extLst>
      <p:ext uri="{BB962C8B-B14F-4D97-AF65-F5344CB8AC3E}">
        <p14:creationId xmlns:p14="http://schemas.microsoft.com/office/powerpoint/2010/main" val="163886241"/>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231</a:t>
            </a:fld>
            <a:endParaRPr lang="ja-JP" altLang="en-US" sz="1600" dirty="0">
              <a:solidFill>
                <a:prstClr val="black"/>
              </a:solidFill>
            </a:endParaRPr>
          </a:p>
        </p:txBody>
      </p:sp>
      <p:sp>
        <p:nvSpPr>
          <p:cNvPr id="7" name="Rectangle 2"/>
          <p:cNvSpPr>
            <a:spLocks noChangeArrowheads="1"/>
          </p:cNvSpPr>
          <p:nvPr/>
        </p:nvSpPr>
        <p:spPr bwMode="auto">
          <a:xfrm>
            <a:off x="202344" y="74224"/>
            <a:ext cx="9517327" cy="4744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9" name="Rectangle 36"/>
          <p:cNvSpPr>
            <a:spLocks noChangeArrowheads="1"/>
          </p:cNvSpPr>
          <p:nvPr/>
        </p:nvSpPr>
        <p:spPr bwMode="auto">
          <a:xfrm>
            <a:off x="187283" y="553443"/>
            <a:ext cx="4621702"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　短期滞在手術等基本料３の見直し②</a:t>
            </a:r>
          </a:p>
        </p:txBody>
      </p:sp>
      <p:graphicFrame>
        <p:nvGraphicFramePr>
          <p:cNvPr id="2" name="表 1"/>
          <p:cNvGraphicFramePr>
            <a:graphicFrameLocks noGrp="1"/>
          </p:cNvGraphicFramePr>
          <p:nvPr>
            <p:extLst>
              <p:ext uri="{D42A27DB-BD31-4B8C-83A1-F6EECF244321}">
                <p14:modId xmlns:p14="http://schemas.microsoft.com/office/powerpoint/2010/main" val="460527059"/>
              </p:ext>
            </p:extLst>
          </p:nvPr>
        </p:nvGraphicFramePr>
        <p:xfrm>
          <a:off x="369317" y="985609"/>
          <a:ext cx="9120189" cy="5547360"/>
        </p:xfrm>
        <a:graphic>
          <a:graphicData uri="http://schemas.openxmlformats.org/drawingml/2006/table">
            <a:tbl>
              <a:tblPr firstRow="1" bandRow="1">
                <a:tableStyleId>{5C22544A-7EE6-4342-B048-85BDC9FD1C3A}</a:tableStyleId>
              </a:tblPr>
              <a:tblGrid>
                <a:gridCol w="714495">
                  <a:extLst>
                    <a:ext uri="{9D8B030D-6E8A-4147-A177-3AD203B41FA5}">
                      <a16:colId xmlns="" xmlns:a16="http://schemas.microsoft.com/office/drawing/2014/main" val="20000"/>
                    </a:ext>
                  </a:extLst>
                </a:gridCol>
                <a:gridCol w="8405694">
                  <a:extLst>
                    <a:ext uri="{9D8B030D-6E8A-4147-A177-3AD203B41FA5}">
                      <a16:colId xmlns="" xmlns:a16="http://schemas.microsoft.com/office/drawing/2014/main" val="20001"/>
                    </a:ext>
                  </a:extLst>
                </a:gridCol>
              </a:tblGrid>
              <a:tr h="288032">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 xmlns:a16="http://schemas.microsoft.com/office/drawing/2014/main" val="10000"/>
                  </a:ext>
                </a:extLst>
              </a:tr>
              <a:tr h="370840">
                <a:tc>
                  <a:txBody>
                    <a:bodyPr/>
                    <a:lstStyle/>
                    <a:p>
                      <a:pPr marL="0" indent="0" algn="ctr"/>
                      <a:r>
                        <a:rPr lang="ja-JP" altLang="en-US" sz="1600" b="1" strike="dblStrike" baseline="0" dirty="0"/>
                        <a:t>チ</a:t>
                      </a:r>
                      <a:endParaRPr lang="en-US" altLang="ja-JP" sz="1600" b="1" strike="dblStrike" baseline="0" dirty="0"/>
                    </a:p>
                    <a:p>
                      <a:pPr marL="0" indent="0" algn="ctr"/>
                      <a:r>
                        <a:rPr lang="ja-JP" altLang="en-US" sz="1600" b="1" u="sng" dirty="0">
                          <a:solidFill>
                            <a:srgbClr val="FF0000"/>
                          </a:solidFill>
                        </a:rPr>
                        <a:t>ホ</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196-2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胸腔鏡下交感神経節切除術（両側）：４０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６６６点→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０７２点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（生活療養を受ける場合：４０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５９５点→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００１点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1"/>
                  </a:ext>
                </a:extLst>
              </a:tr>
              <a:tr h="464440">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リ</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err="1">
                          <a:ln>
                            <a:noFill/>
                          </a:ln>
                          <a:solidFill>
                            <a:srgbClr val="FF0000"/>
                          </a:solidFill>
                          <a:effectLst/>
                          <a:uLnTx/>
                          <a:uFillTx/>
                          <a:latin typeface="ＭＳ Ｐゴシック"/>
                          <a:ea typeface="+mn-ea"/>
                          <a:cs typeface="+mn-cs"/>
                        </a:rPr>
                        <a:t>ヘ</a:t>
                      </a: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ロ　その他のもの（片側）：２２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０９６点→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０１０点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（生活療養を受ける場合：２２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０２５点→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９３９点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2"/>
                  </a:ext>
                </a:extLst>
              </a:tr>
              <a:tr h="3708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ヌ</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ロ　その他のもの（両側）：３７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０５４点→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２７２点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（生活療養を受ける場合：３６</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９８３点→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２０１点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3"/>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rPr>
                        <a:t>ル</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水晶体再建術　２　眼内レンズを挿入しない場合（片側）：２０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０６５点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９９４点）　　　</a:t>
                      </a:r>
                    </a:p>
                  </a:txBody>
                  <a:tcPr/>
                </a:tc>
                <a:extLst>
                  <a:ext uri="{0D108BD9-81ED-4DB2-BD59-A6C34878D82A}">
                    <a16:rowId xmlns="" xmlns:a16="http://schemas.microsoft.com/office/drawing/2014/main" val="10004"/>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ヲ</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水晶体再建術　２　眼内レンズを挿入しない場合（両側）：３０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９３８点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（生活療養を受ける場合：３０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８６７点）</a:t>
                      </a:r>
                    </a:p>
                  </a:txBody>
                  <a:tcPr/>
                </a:tc>
                <a:extLst>
                  <a:ext uri="{0D108BD9-81ED-4DB2-BD59-A6C34878D82A}">
                    <a16:rowId xmlns="" xmlns:a16="http://schemas.microsoft.com/office/drawing/2014/main" val="10005"/>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ワ</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チ</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474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乳腺腫瘍摘出術　１　長径</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5cm</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未満：１９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８０６点→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９６７点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７３５点→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８９６点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6"/>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カ</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リ</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K616-4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経皮的シャント拡張術・血栓除去術：３７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５８８点→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３５０点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 ：３７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５１７点→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7"/>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ヨ</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ヌ</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K617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下肢静脈瘤手術　１　抜去切除術：２４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０１３点→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２３</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６５５点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（生活療養を受ける場合：２３</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９４２点→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２３</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５８４点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8"/>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タ</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ル</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K617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下肢静脈瘤手術　２　硬化療法（一連）：１２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６６９点→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０８２点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５９８点→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０１１点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9"/>
                  </a:ext>
                </a:extLst>
              </a:tr>
            </a:tbl>
          </a:graphicData>
        </a:graphic>
      </p:graphicFrame>
      <p:sp>
        <p:nvSpPr>
          <p:cNvPr id="8" name="テキスト ボックス 7"/>
          <p:cNvSpPr txBox="1"/>
          <p:nvPr/>
        </p:nvSpPr>
        <p:spPr>
          <a:xfrm>
            <a:off x="7800450" y="554722"/>
            <a:ext cx="193355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p145-146 </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p147-149</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p1077</a:t>
            </a:r>
          </a:p>
        </p:txBody>
      </p:sp>
    </p:spTree>
    <p:extLst>
      <p:ext uri="{BB962C8B-B14F-4D97-AF65-F5344CB8AC3E}">
        <p14:creationId xmlns:p14="http://schemas.microsoft.com/office/powerpoint/2010/main" val="321346284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232</a:t>
            </a:fld>
            <a:endParaRPr lang="ja-JP" altLang="en-US" sz="1600" dirty="0">
              <a:solidFill>
                <a:prstClr val="black"/>
              </a:solidFill>
            </a:endParaRPr>
          </a:p>
        </p:txBody>
      </p:sp>
      <p:sp>
        <p:nvSpPr>
          <p:cNvPr id="9" name="Rectangle 36"/>
          <p:cNvSpPr>
            <a:spLocks noChangeArrowheads="1"/>
          </p:cNvSpPr>
          <p:nvPr/>
        </p:nvSpPr>
        <p:spPr bwMode="auto">
          <a:xfrm>
            <a:off x="202344" y="568061"/>
            <a:ext cx="4534632"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　短期滞在手術等基本料３の見直し③</a:t>
            </a:r>
          </a:p>
        </p:txBody>
      </p:sp>
      <p:graphicFrame>
        <p:nvGraphicFramePr>
          <p:cNvPr id="2" name="表 1"/>
          <p:cNvGraphicFramePr>
            <a:graphicFrameLocks noGrp="1"/>
          </p:cNvGraphicFramePr>
          <p:nvPr>
            <p:extLst>
              <p:ext uri="{D42A27DB-BD31-4B8C-83A1-F6EECF244321}">
                <p14:modId xmlns:p14="http://schemas.microsoft.com/office/powerpoint/2010/main" val="3866711377"/>
              </p:ext>
            </p:extLst>
          </p:nvPr>
        </p:nvGraphicFramePr>
        <p:xfrm>
          <a:off x="404917" y="1020579"/>
          <a:ext cx="9112182" cy="5720080"/>
        </p:xfrm>
        <a:graphic>
          <a:graphicData uri="http://schemas.openxmlformats.org/drawingml/2006/table">
            <a:tbl>
              <a:tblPr firstRow="1" bandRow="1">
                <a:tableStyleId>{5C22544A-7EE6-4342-B048-85BDC9FD1C3A}</a:tableStyleId>
              </a:tblPr>
              <a:tblGrid>
                <a:gridCol w="713868">
                  <a:extLst>
                    <a:ext uri="{9D8B030D-6E8A-4147-A177-3AD203B41FA5}">
                      <a16:colId xmlns="" xmlns:a16="http://schemas.microsoft.com/office/drawing/2014/main" val="20000"/>
                    </a:ext>
                  </a:extLst>
                </a:gridCol>
                <a:gridCol w="8398314">
                  <a:extLst>
                    <a:ext uri="{9D8B030D-6E8A-4147-A177-3AD203B41FA5}">
                      <a16:colId xmlns="" xmlns:a16="http://schemas.microsoft.com/office/drawing/2014/main" val="20001"/>
                    </a:ext>
                  </a:extLst>
                </a:gridCol>
              </a:tblGrid>
              <a:tr h="288032">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 xmlns:a16="http://schemas.microsoft.com/office/drawing/2014/main" val="10000"/>
                  </a:ext>
                </a:extLst>
              </a:tr>
              <a:tr h="370840">
                <a:tc>
                  <a:txBody>
                    <a:bodyPr/>
                    <a:lstStyle/>
                    <a:p>
                      <a:pPr marL="0" indent="0" algn="ct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レ</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0" indent="0" algn="ct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ヲ</a:t>
                      </a:r>
                      <a:endParaRPr lang="ja-JP" altLang="en-US" sz="1600" b="1" u="sng" dirty="0">
                        <a:solidFill>
                          <a:srgbClr val="FF0000"/>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K617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下肢静脈瘤手術　３　高位結紮術：１１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７４９点→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３９０点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６７８点→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３１９点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1"/>
                  </a:ext>
                </a:extLst>
              </a:tr>
              <a:tr h="370840">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ソ</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ワ</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ヘルニア手術　５　鼠径ヘルニア（３歳未満に限る）：３５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０５２点→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３８８点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 → ３４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９８１点→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３１７点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2"/>
                  </a:ext>
                </a:extLst>
              </a:tr>
              <a:tr h="3708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ツ</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カ</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ヘルニア手術　５　鼠径ヘルニア（３歳以上６歳未満に限る）： ２８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１４０点→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（生活療養を受ける場合：２８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０６９点→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４４４点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3"/>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ネ</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ヨ</a:t>
                      </a:r>
                      <a:endParaRPr kumimoji="1" lang="ja-JP" altLang="en-US" sz="1600" b="1" i="0" u="sng" strike="noStrike" kern="1200" cap="none" spc="-10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ヘルニア手術　５　鼠径ヘルニア（６歳以上</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15</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歳未満に限る）：２５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４９８点→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７１５点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（生活療養を受ける場合：２５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４２７点→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６４４点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a:t>
                      </a:r>
                    </a:p>
                  </a:txBody>
                  <a:tcPr/>
                </a:tc>
                <a:extLst>
                  <a:ext uri="{0D108BD9-81ED-4DB2-BD59-A6C34878D82A}">
                    <a16:rowId xmlns="" xmlns:a16="http://schemas.microsoft.com/office/drawing/2014/main" val="10004"/>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ナ</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タ</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ヘルニア手術　５　鼠径ヘルニア（</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15</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歳以上に限る）：２４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４６６点→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５４０点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３９５点→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４６９点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5"/>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ラ</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レ</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腹腔鏡下鼠径ヘルニア手術（両側）（３歳未満に限る）：６８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７２９点→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１６８点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（生活療養を受ける場合：６８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６５８点→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０９７点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 xmlns:a16="http://schemas.microsoft.com/office/drawing/2014/main" val="10006"/>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ム</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ソ</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腹腔鏡下鼠径ヘルニア手術（両側）（３歳以上６歳未満に限る）：５５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１０２点→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４９４点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（生活療養を受ける場合：５５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０３１点→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４２３点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 xmlns:a16="http://schemas.microsoft.com/office/drawing/2014/main" val="10007"/>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ウ</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ツ</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K634</a:t>
                      </a:r>
                      <a:r>
                        <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rPr>
                        <a:t>腹腔鏡下鼠径ヘルニア手術（両側）</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（６歳以上</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15</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歳未満に限る）：４３</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９２１点→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４３</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１２２点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（生活療養を受ける場合：４３</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８５０点→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４３</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０５１点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8"/>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ヰ</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ネ</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腹腔鏡下鼠径ヘルニア手術　（両側）（</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15</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歳以上に限る）：５０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２１２点→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３９７点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（生活療養を受ける場合：５０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１４１点→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３２６点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9"/>
                  </a:ext>
                </a:extLst>
              </a:tr>
              <a:tr h="370840">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ノ</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ナ</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K721</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内視鏡的結腸ポリープ・粘膜切除術　１　長径２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cm</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未満：１４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３１４点→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１６３点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２４３点→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０９２点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10"/>
                  </a:ext>
                </a:extLst>
              </a:tr>
            </a:tbl>
          </a:graphicData>
        </a:graphic>
      </p:graphicFrame>
      <p:sp>
        <p:nvSpPr>
          <p:cNvPr id="8" name="Rectangle 2"/>
          <p:cNvSpPr>
            <a:spLocks noChangeArrowheads="1"/>
          </p:cNvSpPr>
          <p:nvPr/>
        </p:nvSpPr>
        <p:spPr bwMode="auto">
          <a:xfrm>
            <a:off x="202344" y="74224"/>
            <a:ext cx="9517327" cy="4744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7" name="テキスト ボックス 6"/>
          <p:cNvSpPr txBox="1"/>
          <p:nvPr/>
        </p:nvSpPr>
        <p:spPr>
          <a:xfrm>
            <a:off x="7793280" y="588148"/>
            <a:ext cx="193355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p145-146 </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p147-149</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p1077</a:t>
            </a:r>
          </a:p>
        </p:txBody>
      </p:sp>
    </p:spTree>
    <p:extLst>
      <p:ext uri="{BB962C8B-B14F-4D97-AF65-F5344CB8AC3E}">
        <p14:creationId xmlns:p14="http://schemas.microsoft.com/office/powerpoint/2010/main" val="41296733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233</a:t>
            </a:fld>
            <a:endParaRPr lang="ja-JP" altLang="en-US" sz="1600" dirty="0">
              <a:solidFill>
                <a:prstClr val="black"/>
              </a:solidFill>
            </a:endParaRPr>
          </a:p>
        </p:txBody>
      </p:sp>
      <p:sp>
        <p:nvSpPr>
          <p:cNvPr id="7" name="Rectangle 2"/>
          <p:cNvSpPr>
            <a:spLocks noChangeArrowheads="1"/>
          </p:cNvSpPr>
          <p:nvPr/>
        </p:nvSpPr>
        <p:spPr bwMode="auto">
          <a:xfrm>
            <a:off x="202344" y="74225"/>
            <a:ext cx="9517327" cy="5611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9" name="Rectangle 36"/>
          <p:cNvSpPr>
            <a:spLocks noChangeArrowheads="1"/>
          </p:cNvSpPr>
          <p:nvPr/>
        </p:nvSpPr>
        <p:spPr bwMode="auto">
          <a:xfrm>
            <a:off x="197653" y="678477"/>
            <a:ext cx="4539325"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　短期滞在手術等基本料３の見直し④</a:t>
            </a:r>
          </a:p>
        </p:txBody>
      </p:sp>
      <p:graphicFrame>
        <p:nvGraphicFramePr>
          <p:cNvPr id="2" name="表 1"/>
          <p:cNvGraphicFramePr>
            <a:graphicFrameLocks noGrp="1"/>
          </p:cNvGraphicFramePr>
          <p:nvPr>
            <p:extLst>
              <p:ext uri="{D42A27DB-BD31-4B8C-83A1-F6EECF244321}">
                <p14:modId xmlns:p14="http://schemas.microsoft.com/office/powerpoint/2010/main" val="2024244247"/>
              </p:ext>
            </p:extLst>
          </p:nvPr>
        </p:nvGraphicFramePr>
        <p:xfrm>
          <a:off x="416503" y="1124744"/>
          <a:ext cx="9001000" cy="3606800"/>
        </p:xfrm>
        <a:graphic>
          <a:graphicData uri="http://schemas.openxmlformats.org/drawingml/2006/table">
            <a:tbl>
              <a:tblPr firstRow="1" bandRow="1">
                <a:tableStyleId>{5C22544A-7EE6-4342-B048-85BDC9FD1C3A}</a:tableStyleId>
              </a:tblPr>
              <a:tblGrid>
                <a:gridCol w="705157">
                  <a:extLst>
                    <a:ext uri="{9D8B030D-6E8A-4147-A177-3AD203B41FA5}">
                      <a16:colId xmlns="" xmlns:a16="http://schemas.microsoft.com/office/drawing/2014/main" val="20000"/>
                    </a:ext>
                  </a:extLst>
                </a:gridCol>
                <a:gridCol w="8295843">
                  <a:extLst>
                    <a:ext uri="{9D8B030D-6E8A-4147-A177-3AD203B41FA5}">
                      <a16:colId xmlns="" xmlns:a16="http://schemas.microsoft.com/office/drawing/2014/main" val="20001"/>
                    </a:ext>
                  </a:extLst>
                </a:gridCol>
              </a:tblGrid>
              <a:tr h="288032">
                <a:tc gridSpan="2">
                  <a:txBody>
                    <a:bodyPr/>
                    <a:lstStyle/>
                    <a:p>
                      <a:r>
                        <a:rPr kumimoji="1" lang="en-US" altLang="ja-JP" sz="1600" b="1" dirty="0"/>
                        <a:t>【</a:t>
                      </a:r>
                      <a:r>
                        <a:rPr kumimoji="1" lang="ja-JP" altLang="en-US" sz="1600" b="1" dirty="0"/>
                        <a:t>短期滞在手術等基本料３</a:t>
                      </a:r>
                      <a:r>
                        <a:rPr kumimoji="1" lang="en-US" altLang="ja-JP" sz="1600" b="1" dirty="0"/>
                        <a:t>】</a:t>
                      </a:r>
                      <a:endParaRPr kumimoji="1" lang="ja-JP" altLang="en-US" sz="1600" b="1" dirty="0"/>
                    </a:p>
                  </a:txBody>
                  <a:tcPr/>
                </a:tc>
                <a:tc hMerge="1">
                  <a:txBody>
                    <a:bodyPr/>
                    <a:lstStyle/>
                    <a:p>
                      <a:endParaRPr kumimoji="1" lang="ja-JP" altLang="en-US" sz="1600" dirty="0"/>
                    </a:p>
                  </a:txBody>
                  <a:tcPr/>
                </a:tc>
                <a:extLst>
                  <a:ext uri="{0D108BD9-81ED-4DB2-BD59-A6C34878D82A}">
                    <a16:rowId xmlns="" xmlns:a16="http://schemas.microsoft.com/office/drawing/2014/main" val="10000"/>
                  </a:ext>
                </a:extLst>
              </a:tr>
              <a:tr h="370840">
                <a:tc>
                  <a:txBody>
                    <a:bodyPr/>
                    <a:lstStyle/>
                    <a:p>
                      <a:pPr marL="0" indent="0" algn="ct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オ</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0" indent="0" algn="ct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ラ</a:t>
                      </a:r>
                      <a:endParaRPr lang="ja-JP" altLang="en-US" sz="1600" b="1" u="sng" dirty="0">
                        <a:solidFill>
                          <a:srgbClr val="FF0000"/>
                        </a:solidFill>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K721</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内視鏡的結腸ポリープ・粘膜切除術　２　長径２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cm</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以上 ：１７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８４７点→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６９９点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７７６点→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６２８点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1"/>
                  </a:ext>
                </a:extLst>
              </a:tr>
              <a:tr h="370840">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ク</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ム</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K743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痔核手術（脱肛を含む）　２　硬化療法</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（四段階注射法によるもの）：１２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２９１点→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０７９点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２２０点→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００８点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2"/>
                  </a:ext>
                </a:extLst>
              </a:tr>
              <a:tr h="3708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ヤ</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ウ</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K768</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体外衝撃波腎・尿管結石破砕術（一連につき）：２８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０１０点→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９３４点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（生活療養を受ける場合：２７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９３９点→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８６３点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 xmlns:a16="http://schemas.microsoft.com/office/drawing/2014/main" val="10003"/>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マ</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ヰ</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K867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子宮頸部（腟部）切除術：１７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３４４点→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５５２点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（生活療養を受ける場合：１７</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２７３点→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４８１点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4"/>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ケ</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ノ</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K873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子宮鏡下子宮筋腫摘出術：３４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４３８点→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３５４点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（生活療養を受ける場合：３４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３６７点→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２８３点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 xmlns:a16="http://schemas.microsoft.com/office/drawing/2014/main" val="10005"/>
                  </a:ext>
                </a:extLst>
              </a:tr>
              <a:tr h="3708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フ</a:t>
                      </a:r>
                      <a:endParaRPr kumimoji="1" lang="en-US" altLang="ja-JP" sz="1600" b="1" i="0" u="none" strike="dbl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オ</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M001-2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ガンマナイフによる定位放射線治療：５９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８５５点→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９９８点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（生活療養を受ける場合：５９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７８４点→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９２７点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 xmlns:a16="http://schemas.microsoft.com/office/drawing/2014/main" val="10006"/>
                  </a:ext>
                </a:extLst>
              </a:tr>
            </a:tbl>
          </a:graphicData>
        </a:graphic>
      </p:graphicFrame>
      <p:sp>
        <p:nvSpPr>
          <p:cNvPr id="8" name="テキスト ボックス 7"/>
          <p:cNvSpPr txBox="1"/>
          <p:nvPr/>
        </p:nvSpPr>
        <p:spPr>
          <a:xfrm>
            <a:off x="7786118" y="667110"/>
            <a:ext cx="193355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p145-146 </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p147-149</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p1077</a:t>
            </a:r>
          </a:p>
        </p:txBody>
      </p:sp>
    </p:spTree>
    <p:extLst>
      <p:ext uri="{BB962C8B-B14F-4D97-AF65-F5344CB8AC3E}">
        <p14:creationId xmlns:p14="http://schemas.microsoft.com/office/powerpoint/2010/main" val="237836127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txBox="1">
            <a:spLocks noChangeArrowheads="1"/>
          </p:cNvSpPr>
          <p:nvPr/>
        </p:nvSpPr>
        <p:spPr>
          <a:xfrm>
            <a:off x="117947" y="357246"/>
            <a:ext cx="9663670" cy="366305"/>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906029">
              <a:defRPr/>
            </a:pPr>
            <a:r>
              <a:rPr kumimoji="0" lang="ja-JP" altLang="en-US" sz="2000" kern="0" dirty="0">
                <a:solidFill>
                  <a:prstClr val="black"/>
                </a:solidFill>
                <a:latin typeface="ＭＳ Ｐゴシック" panose="020B0600070205080204" pitchFamily="50" charset="-128"/>
              </a:rPr>
              <a:t>有床診療所の地域包括ケアモデル（医療・介護併用モデル）での運用の支援（一部再掲）</a:t>
            </a:r>
          </a:p>
        </p:txBody>
      </p:sp>
      <p:sp>
        <p:nvSpPr>
          <p:cNvPr id="8" name="Rectangle 37"/>
          <p:cNvSpPr>
            <a:spLocks noChangeArrowheads="1"/>
          </p:cNvSpPr>
          <p:nvPr/>
        </p:nvSpPr>
        <p:spPr bwMode="auto">
          <a:xfrm>
            <a:off x="117946" y="723552"/>
            <a:ext cx="9788059" cy="3717057"/>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介護サービスを提供している有床診療所について、入院基本料１から３までの要件を緩和する。</a:t>
            </a:r>
            <a:endParaRPr lang="en-US" altLang="ja-JP" sz="16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介護サービスを提供している有床診療所について、高齢患者等に対する入院受入れに係る評価を新設する。</a:t>
            </a:r>
            <a:endParaRPr lang="en-US" altLang="ja-JP" sz="1600" dirty="0">
              <a:solidFill>
                <a:prstClr val="black"/>
              </a:solidFill>
              <a:latin typeface="ＭＳ Ｐゴシック" panose="020B0600070205080204" pitchFamily="50" charset="-128"/>
            </a:endParaRPr>
          </a:p>
          <a:p>
            <a:pPr>
              <a:spcBef>
                <a:spcPts val="400"/>
              </a:spcBef>
              <a:defRPr/>
            </a:pPr>
            <a:r>
              <a:rPr lang="ja-JP" altLang="en-US" sz="1400" dirty="0">
                <a:solidFill>
                  <a:srgbClr val="0070C0"/>
                </a:solidFill>
                <a:latin typeface="ＭＳ Ｐゴシック" panose="020B0600070205080204" pitchFamily="50" charset="-128"/>
              </a:rPr>
              <a:t>　　（新）　　</a:t>
            </a:r>
            <a:r>
              <a:rPr lang="ja-JP" altLang="en-US" sz="1400" u="sng" dirty="0">
                <a:solidFill>
                  <a:srgbClr val="0070C0"/>
                </a:solidFill>
                <a:latin typeface="ＭＳ Ｐゴシック" panose="020B0600070205080204" pitchFamily="50" charset="-128"/>
              </a:rPr>
              <a:t>介護連携加算１：１９２点</a:t>
            </a:r>
            <a:r>
              <a:rPr lang="ja-JP" altLang="ja-JP" sz="1400" u="sng" dirty="0">
                <a:solidFill>
                  <a:srgbClr val="0070C0"/>
                </a:solidFill>
              </a:rPr>
              <a:t>（１日につき）</a:t>
            </a:r>
            <a:endParaRPr lang="en-US" altLang="ja-JP" sz="1400" dirty="0">
              <a:solidFill>
                <a:srgbClr val="0070C0"/>
              </a:solidFill>
            </a:endParaRPr>
          </a:p>
          <a:p>
            <a:pPr>
              <a:defRPr/>
            </a:pPr>
            <a:r>
              <a:rPr lang="ja-JP" altLang="en-US" sz="1400" dirty="0">
                <a:solidFill>
                  <a:srgbClr val="0070C0"/>
                </a:solidFill>
                <a:latin typeface="ＭＳ Ｐゴシック" panose="020B0600070205080204" pitchFamily="50" charset="-128"/>
              </a:rPr>
              <a:t>　　（新）　　</a:t>
            </a:r>
            <a:r>
              <a:rPr lang="ja-JP" altLang="en-US" sz="1400" u="sng" dirty="0">
                <a:solidFill>
                  <a:srgbClr val="0070C0"/>
                </a:solidFill>
                <a:latin typeface="ＭＳ Ｐゴシック" panose="020B0600070205080204" pitchFamily="50" charset="-128"/>
              </a:rPr>
              <a:t>介護連携加算２：　３８点</a:t>
            </a:r>
            <a:r>
              <a:rPr lang="ja-JP" altLang="ja-JP" sz="1400" u="sng" dirty="0">
                <a:solidFill>
                  <a:srgbClr val="0070C0"/>
                </a:solidFill>
              </a:rPr>
              <a:t>（１日につき）</a:t>
            </a:r>
            <a:endParaRPr lang="ja-JP" altLang="en-US" sz="1400" dirty="0">
              <a:solidFill>
                <a:srgbClr val="0070C0"/>
              </a:solidFill>
              <a:latin typeface="ＭＳ Ｐゴシック" panose="020B0600070205080204" pitchFamily="50" charset="-128"/>
            </a:endParaRPr>
          </a:p>
          <a:p>
            <a:pPr>
              <a:spcBef>
                <a:spcPts val="600"/>
              </a:spcBef>
              <a:defRPr/>
            </a:pPr>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算定要件</a:t>
            </a: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(1) 65</a:t>
            </a:r>
            <a:r>
              <a:rPr lang="ja-JP" altLang="en-US" sz="1100" dirty="0">
                <a:solidFill>
                  <a:prstClr val="black"/>
                </a:solidFill>
                <a:latin typeface="ＭＳ Ｐゴシック" panose="020B0600070205080204" pitchFamily="50" charset="-128"/>
              </a:rPr>
              <a:t>歳以上又は</a:t>
            </a:r>
            <a:r>
              <a:rPr lang="en-US" altLang="ja-JP" sz="1100" dirty="0">
                <a:solidFill>
                  <a:prstClr val="black"/>
                </a:solidFill>
                <a:latin typeface="ＭＳ Ｐゴシック" panose="020B0600070205080204" pitchFamily="50" charset="-128"/>
              </a:rPr>
              <a:t>40</a:t>
            </a:r>
            <a:r>
              <a:rPr lang="ja-JP" altLang="en-US" sz="1100" dirty="0">
                <a:solidFill>
                  <a:prstClr val="black"/>
                </a:solidFill>
                <a:latin typeface="ＭＳ Ｐゴシック" panose="020B0600070205080204" pitchFamily="50" charset="-128"/>
              </a:rPr>
              <a:t>歳以上の要介護・要支援被保険者の患者。</a:t>
            </a:r>
          </a:p>
          <a:p>
            <a:pPr>
              <a:defRPr/>
            </a:pPr>
            <a:r>
              <a:rPr lang="ja-JP" altLang="en-US" sz="1100" dirty="0">
                <a:solidFill>
                  <a:prstClr val="black"/>
                </a:solidFill>
                <a:latin typeface="ＭＳ Ｐゴシック" panose="020B0600070205080204" pitchFamily="50" charset="-128"/>
              </a:rPr>
              <a:t>　　　　　　　　　　  </a:t>
            </a:r>
            <a:r>
              <a:rPr lang="ja-JP" altLang="en-US" sz="4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 </a:t>
            </a:r>
            <a:r>
              <a:rPr lang="ja-JP" altLang="en-US" sz="1100" dirty="0">
                <a:solidFill>
                  <a:prstClr val="black"/>
                </a:solidFill>
                <a:latin typeface="ＭＳ Ｐゴシック" panose="020B0600070205080204" pitchFamily="50" charset="-128"/>
              </a:rPr>
              <a:t>入院日から起算して </a:t>
            </a:r>
            <a:r>
              <a:rPr lang="en-US" altLang="ja-JP" sz="1100" dirty="0">
                <a:solidFill>
                  <a:prstClr val="black"/>
                </a:solidFill>
                <a:latin typeface="ＭＳ Ｐゴシック" panose="020B0600070205080204" pitchFamily="50" charset="-128"/>
              </a:rPr>
              <a:t>15</a:t>
            </a:r>
            <a:r>
              <a:rPr lang="ja-JP" altLang="en-US" sz="1100" dirty="0">
                <a:solidFill>
                  <a:prstClr val="black"/>
                </a:solidFill>
                <a:latin typeface="ＭＳ Ｐゴシック" panose="020B0600070205080204" pitchFamily="50" charset="-128"/>
              </a:rPr>
              <a:t>日以降 </a:t>
            </a:r>
            <a:r>
              <a:rPr lang="en-US" altLang="ja-JP" sz="1100" dirty="0">
                <a:solidFill>
                  <a:prstClr val="black"/>
                </a:solidFill>
                <a:latin typeface="ＭＳ Ｐゴシック" panose="020B0600070205080204" pitchFamily="50" charset="-128"/>
              </a:rPr>
              <a:t>30</a:t>
            </a:r>
            <a:r>
              <a:rPr lang="ja-JP" altLang="en-US" sz="1100" dirty="0">
                <a:solidFill>
                  <a:prstClr val="black"/>
                </a:solidFill>
                <a:latin typeface="ＭＳ Ｐゴシック" panose="020B0600070205080204" pitchFamily="50" charset="-128"/>
              </a:rPr>
              <a:t>日までの期間に限り算定。</a:t>
            </a:r>
          </a:p>
          <a:p>
            <a:pPr marL="177800" indent="-177800">
              <a:spcBef>
                <a:spcPts val="1800"/>
              </a:spcBef>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ja-JP" sz="1600" dirty="0">
                <a:solidFill>
                  <a:prstClr val="black"/>
                </a:solidFill>
              </a:rPr>
              <a:t>有床診療所在宅復帰機能強化加算の平均在院日数に係る要件等を見直す</a:t>
            </a:r>
            <a:r>
              <a:rPr lang="ja-JP" altLang="en-US" sz="1600" dirty="0">
                <a:solidFill>
                  <a:prstClr val="black"/>
                </a:solidFill>
              </a:rPr>
              <a:t>。</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378257896"/>
              </p:ext>
            </p:extLst>
          </p:nvPr>
        </p:nvGraphicFramePr>
        <p:xfrm>
          <a:off x="440671" y="1255043"/>
          <a:ext cx="3960000" cy="1028824"/>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66824">
                <a:tc>
                  <a:txBody>
                    <a:bodyPr/>
                    <a:lstStyle/>
                    <a:p>
                      <a:pPr algn="ctr"/>
                      <a:r>
                        <a:rPr kumimoji="1" lang="ja-JP" altLang="en-US" sz="1200" dirty="0">
                          <a:latin typeface="+mn-ea"/>
                          <a:ea typeface="+mn-ea"/>
                        </a:rPr>
                        <a:t>現行（有床診療所入院基本料１～３の施設基準（抜粋））</a:t>
                      </a:r>
                    </a:p>
                  </a:txBody>
                  <a:tcPr marL="99060" marR="99060" marT="36000" marB="36000" anchor="ctr"/>
                </a:tc>
                <a:extLst>
                  <a:ext uri="{0D108BD9-81ED-4DB2-BD59-A6C34878D82A}">
                    <a16:rowId xmlns="" xmlns:a16="http://schemas.microsoft.com/office/drawing/2014/main" val="10000"/>
                  </a:ext>
                </a:extLst>
              </a:tr>
              <a:tr h="741176">
                <a:tc>
                  <a:txBody>
                    <a:bodyPr/>
                    <a:lstStyle/>
                    <a:p>
                      <a:pPr marL="0" indent="0">
                        <a:spcBef>
                          <a:spcPts val="600"/>
                        </a:spcBef>
                        <a:defRPr/>
                      </a:pPr>
                      <a:r>
                        <a:rPr lang="ja-JP" altLang="en-US" sz="1100" dirty="0">
                          <a:solidFill>
                            <a:prstClr val="black"/>
                          </a:solidFill>
                          <a:latin typeface="+mn-ea"/>
                          <a:ea typeface="+mn-ea"/>
                        </a:rPr>
                        <a:t>在宅療養中の患者への支援に関する実績（介護サービスの提供を含む）、専門医療等の実施に関する実績、</a:t>
                      </a:r>
                      <a:r>
                        <a:rPr kumimoji="1" lang="ja-JP" altLang="en-US" sz="1100" dirty="0">
                          <a:latin typeface="+mn-ea"/>
                          <a:ea typeface="+mn-ea"/>
                        </a:rPr>
                        <a:t>急性期病院からの患者の受け入れに関する実績、医療機関の体制等に係る</a:t>
                      </a:r>
                      <a:r>
                        <a:rPr kumimoji="1" lang="en-US" altLang="ja-JP" sz="1100" dirty="0">
                          <a:latin typeface="+mn-ea"/>
                          <a:ea typeface="+mn-ea"/>
                        </a:rPr>
                        <a:t>11</a:t>
                      </a:r>
                      <a:r>
                        <a:rPr kumimoji="1" lang="ja-JP" altLang="en-US" sz="1100" dirty="0">
                          <a:latin typeface="+mn-ea"/>
                          <a:ea typeface="+mn-ea"/>
                        </a:rPr>
                        <a:t>の施設基準のうち、</a:t>
                      </a:r>
                      <a:r>
                        <a:rPr lang="ja-JP" altLang="en-US" sz="1100" dirty="0">
                          <a:solidFill>
                            <a:prstClr val="black"/>
                          </a:solidFill>
                          <a:latin typeface="+mn-ea"/>
                          <a:ea typeface="+mn-ea"/>
                        </a:rPr>
                        <a:t>２つ以上に該当すること。</a:t>
                      </a:r>
                      <a:endParaRPr lang="en-US" altLang="ja-JP" sz="1100" dirty="0">
                        <a:solidFill>
                          <a:prstClr val="black"/>
                        </a:solidFill>
                        <a:latin typeface="+mn-ea"/>
                        <a:ea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2135831857"/>
              </p:ext>
            </p:extLst>
          </p:nvPr>
        </p:nvGraphicFramePr>
        <p:xfrm>
          <a:off x="5314666" y="1196277"/>
          <a:ext cx="4320000" cy="1165080"/>
        </p:xfrm>
        <a:graphic>
          <a:graphicData uri="http://schemas.openxmlformats.org/drawingml/2006/table">
            <a:tbl>
              <a:tblPr firstRow="1" bandRow="1">
                <a:tableStyleId>{9DCAF9ED-07DC-4A11-8D7F-57B35C25682E}</a:tableStyleId>
              </a:tblPr>
              <a:tblGrid>
                <a:gridCol w="4320000">
                  <a:extLst>
                    <a:ext uri="{9D8B030D-6E8A-4147-A177-3AD203B41FA5}">
                      <a16:colId xmlns="" xmlns:a16="http://schemas.microsoft.com/office/drawing/2014/main" val="20000"/>
                    </a:ext>
                  </a:extLst>
                </a:gridCol>
              </a:tblGrid>
              <a:tr h="19018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r>
                        <a:rPr kumimoji="1" lang="ja-JP" altLang="en-US" sz="1200" dirty="0">
                          <a:latin typeface="+mn-ea"/>
                          <a:ea typeface="+mn-ea"/>
                        </a:rPr>
                        <a:t>（有床診療所入院基本料１～３の施設基準（抜粋））</a:t>
                      </a:r>
                    </a:p>
                  </a:txBody>
                  <a:tcPr marL="99060" marR="99060" marT="36000" marB="36000" anchor="ctr"/>
                </a:tc>
                <a:extLst>
                  <a:ext uri="{0D108BD9-81ED-4DB2-BD59-A6C34878D82A}">
                    <a16:rowId xmlns="" xmlns:a16="http://schemas.microsoft.com/office/drawing/2014/main" val="10000"/>
                  </a:ext>
                </a:extLst>
              </a:tr>
              <a:tr h="828000">
                <a:tc>
                  <a:txBody>
                    <a:bodyPr/>
                    <a:lstStyle/>
                    <a:p>
                      <a:pPr marL="0" indent="0">
                        <a:spcBef>
                          <a:spcPts val="0"/>
                        </a:spcBef>
                        <a:defRPr/>
                      </a:pPr>
                      <a:r>
                        <a:rPr lang="ja-JP" altLang="en-US" sz="1100" dirty="0">
                          <a:solidFill>
                            <a:prstClr val="black"/>
                          </a:solidFill>
                          <a:latin typeface="+mn-ea"/>
                          <a:ea typeface="+mn-ea"/>
                        </a:rPr>
                        <a:t>次のいずれかに該当すること。</a:t>
                      </a:r>
                      <a:endParaRPr lang="en-US" altLang="ja-JP" sz="1100" dirty="0">
                        <a:solidFill>
                          <a:prstClr val="black"/>
                        </a:solidFill>
                        <a:latin typeface="+mn-ea"/>
                        <a:ea typeface="+mn-ea"/>
                      </a:endParaRPr>
                    </a:p>
                    <a:p>
                      <a:pPr marL="0" indent="0">
                        <a:spcBef>
                          <a:spcPts val="0"/>
                        </a:spcBef>
                        <a:defRPr/>
                      </a:pPr>
                      <a:r>
                        <a:rPr lang="ja-JP" altLang="en-US" sz="1100" dirty="0">
                          <a:solidFill>
                            <a:prstClr val="black"/>
                          </a:solidFill>
                          <a:latin typeface="+mn-ea"/>
                          <a:ea typeface="+mn-ea"/>
                        </a:rPr>
                        <a:t>①　介護サービスを提供していること。</a:t>
                      </a:r>
                      <a:endParaRPr lang="en-US" altLang="ja-JP" sz="1100" dirty="0">
                        <a:solidFill>
                          <a:prstClr val="black"/>
                        </a:solidFill>
                        <a:latin typeface="+mn-ea"/>
                        <a:ea typeface="+mn-ea"/>
                      </a:endParaRPr>
                    </a:p>
                    <a:p>
                      <a:pPr marL="85725" indent="-85725">
                        <a:spcBef>
                          <a:spcPts val="0"/>
                        </a:spcBef>
                        <a:defRPr/>
                      </a:pPr>
                      <a:r>
                        <a:rPr lang="ja-JP" altLang="en-US" sz="1100" dirty="0">
                          <a:solidFill>
                            <a:prstClr val="black"/>
                          </a:solidFill>
                          <a:latin typeface="+mn-ea"/>
                          <a:ea typeface="+mn-ea"/>
                        </a:rPr>
                        <a:t>②　在宅療養中の患者への支援に関する実績、専門医療等の実施に関する実績、</a:t>
                      </a:r>
                      <a:r>
                        <a:rPr kumimoji="1" lang="ja-JP" altLang="en-US" sz="1100" dirty="0">
                          <a:latin typeface="+mn-ea"/>
                          <a:ea typeface="+mn-ea"/>
                        </a:rPr>
                        <a:t>急性期病院からの患者の受け入れに関する実績、医療機関の体制等に係る</a:t>
                      </a:r>
                      <a:r>
                        <a:rPr kumimoji="1" lang="en-US" altLang="ja-JP" sz="1100" dirty="0">
                          <a:latin typeface="+mn-ea"/>
                          <a:ea typeface="+mn-ea"/>
                        </a:rPr>
                        <a:t>10</a:t>
                      </a:r>
                      <a:r>
                        <a:rPr kumimoji="1" lang="ja-JP" altLang="en-US" sz="1100" dirty="0">
                          <a:latin typeface="+mn-ea"/>
                          <a:ea typeface="+mn-ea"/>
                        </a:rPr>
                        <a:t>の施設基準のうち、</a:t>
                      </a:r>
                      <a:r>
                        <a:rPr lang="ja-JP" altLang="en-US" sz="1100" dirty="0">
                          <a:solidFill>
                            <a:prstClr val="black"/>
                          </a:solidFill>
                          <a:latin typeface="+mn-ea"/>
                          <a:ea typeface="+mn-ea"/>
                        </a:rPr>
                        <a:t>２つ以上に該当すること。</a:t>
                      </a:r>
                      <a:endParaRPr lang="en-US" altLang="ja-JP" sz="1100" dirty="0">
                        <a:solidFill>
                          <a:prstClr val="black"/>
                        </a:solidFill>
                        <a:latin typeface="+mn-ea"/>
                        <a:ea typeface="+mn-ea"/>
                      </a:endParaRPr>
                    </a:p>
                  </a:txBody>
                  <a:tcPr marL="99060" marR="99060" marT="36000" marB="36000" horzOverflow="overflow"/>
                </a:tc>
                <a:extLst>
                  <a:ext uri="{0D108BD9-81ED-4DB2-BD59-A6C34878D82A}">
                    <a16:rowId xmlns="" xmlns:a16="http://schemas.microsoft.com/office/drawing/2014/main" val="10001"/>
                  </a:ext>
                </a:extLst>
              </a:tr>
            </a:tbl>
          </a:graphicData>
        </a:graphic>
      </p:graphicFrame>
      <p:sp>
        <p:nvSpPr>
          <p:cNvPr id="11" name="右矢印 10"/>
          <p:cNvSpPr/>
          <p:nvPr/>
        </p:nvSpPr>
        <p:spPr>
          <a:xfrm>
            <a:off x="4573043" y="1443224"/>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5176384" y="2788711"/>
            <a:ext cx="4729622" cy="1054135"/>
          </a:xfrm>
          <a:prstGeom prst="rect">
            <a:avLst/>
          </a:prstGeom>
          <a:noFill/>
        </p:spPr>
        <p:txBody>
          <a:bodyPr wrap="square" rtlCol="0">
            <a:spAutoFit/>
          </a:bodyPr>
          <a:lstStyle/>
          <a:p>
            <a:pPr>
              <a:spcBef>
                <a:spcPts val="300"/>
              </a:spcBef>
              <a:defRPr/>
            </a:pP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施設基準</a:t>
            </a:r>
            <a:r>
              <a:rPr lang="en-US" altLang="ja-JP" sz="1100" dirty="0">
                <a:solidFill>
                  <a:prstClr val="black"/>
                </a:solidFill>
                <a:latin typeface="ＭＳ Ｐゴシック" panose="020B0600070205080204" pitchFamily="50" charset="-128"/>
              </a:rPr>
              <a:t>]</a:t>
            </a:r>
          </a:p>
          <a:p>
            <a:pPr>
              <a:spcBef>
                <a:spcPts val="300"/>
              </a:spcBef>
              <a:defRPr/>
            </a:pPr>
            <a:r>
              <a:rPr lang="ja-JP" altLang="en-US" sz="1100" dirty="0">
                <a:solidFill>
                  <a:prstClr val="black"/>
                </a:solidFill>
                <a:latin typeface="ＭＳ Ｐゴシック" panose="020B0600070205080204" pitchFamily="50" charset="-128"/>
              </a:rPr>
              <a:t> 介護連携加算１　　</a:t>
            </a:r>
            <a:r>
              <a:rPr lang="en-US" altLang="ja-JP" sz="1100" dirty="0">
                <a:solidFill>
                  <a:prstClr val="black"/>
                </a:solidFill>
                <a:latin typeface="ＭＳ Ｐゴシック" panose="020B0600070205080204" pitchFamily="50" charset="-128"/>
              </a:rPr>
              <a:t>(1) </a:t>
            </a:r>
            <a:r>
              <a:rPr lang="ja-JP" altLang="en-US" sz="1100" dirty="0">
                <a:solidFill>
                  <a:prstClr val="black"/>
                </a:solidFill>
                <a:latin typeface="ＭＳ Ｐゴシック" panose="020B0600070205080204" pitchFamily="50" charset="-128"/>
              </a:rPr>
              <a:t>有床診療所入院基本料１又は２の届出を行っている。</a:t>
            </a:r>
            <a:endParaRPr lang="en-US" altLang="ja-JP" sz="1100" dirty="0">
              <a:solidFill>
                <a:prstClr val="black"/>
              </a:solidFill>
              <a:latin typeface="ＭＳ Ｐゴシック" panose="020B0600070205080204" pitchFamily="50" charset="-128"/>
            </a:endParaRPr>
          </a:p>
          <a:p>
            <a:pPr>
              <a:defRPr/>
            </a:pPr>
            <a:r>
              <a:rPr lang="ja-JP" altLang="en-US" sz="1100" dirty="0">
                <a:solidFill>
                  <a:prstClr val="black"/>
                </a:solidFill>
                <a:latin typeface="ＭＳ Ｐゴシック" panose="020B0600070205080204" pitchFamily="50" charset="-128"/>
              </a:rPr>
              <a:t>　　 　　　　　　　　</a:t>
            </a:r>
            <a:r>
              <a:rPr lang="ja-JP" altLang="en-US" sz="200" dirty="0">
                <a:solidFill>
                  <a:prstClr val="black"/>
                </a:solidFill>
                <a:latin typeface="ＭＳ Ｐゴシック" panose="020B0600070205080204" pitchFamily="50" charset="-128"/>
              </a:rPr>
              <a:t> </a:t>
            </a:r>
            <a:r>
              <a:rPr lang="ja-JP" altLang="en-US" sz="11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 </a:t>
            </a:r>
            <a:r>
              <a:rPr lang="ja-JP" altLang="en-US" sz="1100" dirty="0">
                <a:solidFill>
                  <a:prstClr val="black"/>
                </a:solidFill>
                <a:latin typeface="ＭＳ Ｐゴシック"/>
              </a:rPr>
              <a:t>介護サービスを提供している</a:t>
            </a:r>
            <a:r>
              <a:rPr lang="ja-JP" altLang="en-US" sz="1100" dirty="0">
                <a:solidFill>
                  <a:prstClr val="black"/>
                </a:solidFill>
                <a:latin typeface="ＭＳ Ｐゴシック" panose="020B0600070205080204" pitchFamily="50" charset="-128"/>
              </a:rPr>
              <a:t>。</a:t>
            </a:r>
          </a:p>
          <a:p>
            <a:pPr>
              <a:spcBef>
                <a:spcPts val="600"/>
              </a:spcBef>
              <a:defRPr/>
            </a:pPr>
            <a:r>
              <a:rPr lang="ja-JP" altLang="en-US" sz="1100" dirty="0">
                <a:solidFill>
                  <a:prstClr val="black"/>
                </a:solidFill>
                <a:latin typeface="ＭＳ Ｐゴシック" panose="020B0600070205080204" pitchFamily="50" charset="-128"/>
              </a:rPr>
              <a:t> 介護連携加算２　　</a:t>
            </a:r>
            <a:r>
              <a:rPr lang="en-US" altLang="ja-JP" sz="1100" dirty="0">
                <a:solidFill>
                  <a:prstClr val="black"/>
                </a:solidFill>
                <a:latin typeface="ＭＳ Ｐゴシック" panose="020B0600070205080204" pitchFamily="50" charset="-128"/>
              </a:rPr>
              <a:t>(1) </a:t>
            </a:r>
            <a:r>
              <a:rPr lang="ja-JP" altLang="en-US" sz="1100" dirty="0">
                <a:solidFill>
                  <a:prstClr val="black"/>
                </a:solidFill>
                <a:latin typeface="ＭＳ Ｐゴシック" panose="020B0600070205080204" pitchFamily="50" charset="-128"/>
              </a:rPr>
              <a:t>有床診療所入院基本料３に係る届出を行っている。</a:t>
            </a:r>
            <a:endParaRPr lang="en-US" altLang="ja-JP" sz="1100" dirty="0">
              <a:solidFill>
                <a:prstClr val="black"/>
              </a:solidFill>
              <a:latin typeface="ＭＳ Ｐゴシック" panose="020B0600070205080204" pitchFamily="50" charset="-128"/>
            </a:endParaRPr>
          </a:p>
          <a:p>
            <a:pPr>
              <a:defRPr/>
            </a:pPr>
            <a:r>
              <a:rPr lang="ja-JP" altLang="en-US" sz="1100" dirty="0">
                <a:solidFill>
                  <a:prstClr val="black"/>
                </a:solidFill>
                <a:latin typeface="ＭＳ Ｐゴシック" panose="020B0600070205080204" pitchFamily="50" charset="-128"/>
              </a:rPr>
              <a:t>　　　　 　　　　　　　　</a:t>
            </a:r>
            <a:r>
              <a:rPr lang="ja-JP" altLang="en-US" sz="400" dirty="0">
                <a:solidFill>
                  <a:prstClr val="black"/>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(2) </a:t>
            </a:r>
            <a:r>
              <a:rPr lang="ja-JP" altLang="en-US" sz="1100" dirty="0">
                <a:solidFill>
                  <a:prstClr val="black"/>
                </a:solidFill>
                <a:latin typeface="ＭＳ Ｐゴシック" panose="020B0600070205080204" pitchFamily="50" charset="-128"/>
              </a:rPr>
              <a:t>介護サービスを提供している。 </a:t>
            </a:r>
            <a:endParaRPr lang="ja-JP" altLang="en-US" sz="1600" dirty="0">
              <a:solidFill>
                <a:prstClr val="black"/>
              </a:solidFill>
            </a:endParaRPr>
          </a:p>
        </p:txBody>
      </p:sp>
      <p:graphicFrame>
        <p:nvGraphicFramePr>
          <p:cNvPr id="17" name="表 16"/>
          <p:cNvGraphicFramePr>
            <a:graphicFrameLocks noGrp="1"/>
          </p:cNvGraphicFramePr>
          <p:nvPr>
            <p:extLst>
              <p:ext uri="{D42A27DB-BD31-4B8C-83A1-F6EECF244321}">
                <p14:modId xmlns:p14="http://schemas.microsoft.com/office/powerpoint/2010/main" val="1856361500"/>
              </p:ext>
            </p:extLst>
          </p:nvPr>
        </p:nvGraphicFramePr>
        <p:xfrm>
          <a:off x="440965" y="4055163"/>
          <a:ext cx="3960000" cy="82800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95714">
                <a:tc>
                  <a:txBody>
                    <a:bodyPr/>
                    <a:lstStyle/>
                    <a:p>
                      <a:pPr algn="ctr"/>
                      <a:r>
                        <a:rPr kumimoji="1" lang="ja-JP" altLang="en-US" sz="1200" dirty="0">
                          <a:latin typeface="+mn-ea"/>
                          <a:ea typeface="+mn-ea"/>
                        </a:rPr>
                        <a:t>現行（点数、施設基準（抜粋））</a:t>
                      </a:r>
                    </a:p>
                  </a:txBody>
                  <a:tcPr marL="99060" marR="99060" marT="36000" marB="36000" anchor="ctr"/>
                </a:tc>
                <a:extLst>
                  <a:ext uri="{0D108BD9-81ED-4DB2-BD59-A6C34878D82A}">
                    <a16:rowId xmlns="" xmlns:a16="http://schemas.microsoft.com/office/drawing/2014/main" val="10000"/>
                  </a:ext>
                </a:extLst>
              </a:tr>
              <a:tr h="266143">
                <a:tc>
                  <a:txBody>
                    <a:bodyPr/>
                    <a:lstStyle/>
                    <a:p>
                      <a:pPr marL="0" indent="0">
                        <a:spcBef>
                          <a:spcPts val="600"/>
                        </a:spcBef>
                        <a:defRPr/>
                      </a:pPr>
                      <a:r>
                        <a:rPr lang="ja-JP" altLang="ja-JP" sz="1100" dirty="0">
                          <a:effectLst/>
                          <a:latin typeface="+mn-ea"/>
                          <a:ea typeface="+mn-ea"/>
                          <a:cs typeface="MS-Gothic"/>
                        </a:rPr>
                        <a:t>入院日から起算して</a:t>
                      </a:r>
                      <a:r>
                        <a:rPr lang="en-US" altLang="ja-JP" sz="1100" dirty="0">
                          <a:effectLst/>
                          <a:latin typeface="+mn-ea"/>
                          <a:ea typeface="+mn-ea"/>
                          <a:cs typeface="MS-Gothic"/>
                        </a:rPr>
                        <a:t>15</a:t>
                      </a:r>
                      <a:r>
                        <a:rPr lang="ja-JP" altLang="ja-JP" sz="1100" dirty="0">
                          <a:effectLst/>
                          <a:latin typeface="+mn-ea"/>
                          <a:ea typeface="+mn-ea"/>
                          <a:cs typeface="MS-Gothic"/>
                        </a:rPr>
                        <a:t>日以降に１日につき５点</a:t>
                      </a:r>
                      <a:endParaRPr lang="en-US" altLang="ja-JP" sz="1100" dirty="0">
                        <a:solidFill>
                          <a:prstClr val="black"/>
                        </a:solidFill>
                        <a:latin typeface="+mn-ea"/>
                        <a:ea typeface="+mn-ea"/>
                      </a:endParaRP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266143">
                <a:tc>
                  <a:txBody>
                    <a:bodyPr/>
                    <a:lstStyle/>
                    <a:p>
                      <a:pPr marL="0" indent="0">
                        <a:spcBef>
                          <a:spcPts val="0"/>
                        </a:spcBef>
                        <a:defRPr/>
                      </a:pPr>
                      <a:r>
                        <a:rPr lang="en-US" altLang="ja-JP" sz="1100" dirty="0">
                          <a:solidFill>
                            <a:prstClr val="black"/>
                          </a:solidFill>
                          <a:latin typeface="ＭＳ Ｐゴシック"/>
                        </a:rPr>
                        <a:t>(3) </a:t>
                      </a:r>
                      <a:r>
                        <a:rPr lang="ja-JP" altLang="en-US" sz="1100" dirty="0">
                          <a:solidFill>
                            <a:prstClr val="black"/>
                          </a:solidFill>
                          <a:latin typeface="ＭＳ Ｐゴシック"/>
                        </a:rPr>
                        <a:t>平均在院日数が </a:t>
                      </a:r>
                      <a:r>
                        <a:rPr lang="en-US" altLang="ja-JP" sz="1100" dirty="0">
                          <a:solidFill>
                            <a:prstClr val="black"/>
                          </a:solidFill>
                          <a:latin typeface="ＭＳ Ｐゴシック"/>
                        </a:rPr>
                        <a:t>60</a:t>
                      </a:r>
                      <a:r>
                        <a:rPr lang="ja-JP" altLang="en-US" sz="1100" dirty="0">
                          <a:solidFill>
                            <a:prstClr val="black"/>
                          </a:solidFill>
                          <a:latin typeface="ＭＳ Ｐゴシック"/>
                        </a:rPr>
                        <a:t>日以内であること。</a:t>
                      </a:r>
                      <a:endParaRPr lang="en-US" altLang="ja-JP" sz="1100" dirty="0">
                        <a:solidFill>
                          <a:prstClr val="black"/>
                        </a:solidFill>
                        <a:latin typeface="ＭＳ Ｐゴシック"/>
                      </a:endParaRPr>
                    </a:p>
                  </a:txBody>
                  <a:tcPr marL="99060" marR="99060" marT="36000" marB="360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graphicFrame>
        <p:nvGraphicFramePr>
          <p:cNvPr id="18" name="表 17"/>
          <p:cNvGraphicFramePr>
            <a:graphicFrameLocks noGrp="1"/>
          </p:cNvGraphicFramePr>
          <p:nvPr>
            <p:extLst>
              <p:ext uri="{D42A27DB-BD31-4B8C-83A1-F6EECF244321}">
                <p14:modId xmlns:p14="http://schemas.microsoft.com/office/powerpoint/2010/main" val="2139112974"/>
              </p:ext>
            </p:extLst>
          </p:nvPr>
        </p:nvGraphicFramePr>
        <p:xfrm>
          <a:off x="5314666" y="4055163"/>
          <a:ext cx="4267484" cy="791999"/>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28285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latin typeface="+mn-ea"/>
                          <a:ea typeface="+mn-ea"/>
                        </a:rPr>
                        <a:t>改定後</a:t>
                      </a:r>
                      <a:r>
                        <a:rPr kumimoji="1" lang="ja-JP" altLang="en-US" sz="1200" dirty="0">
                          <a:latin typeface="+mn-ea"/>
                          <a:ea typeface="+mn-ea"/>
                        </a:rPr>
                        <a:t>（点数、施設基準（抜粋））</a:t>
                      </a:r>
                    </a:p>
                  </a:txBody>
                  <a:tcPr marL="99060" marR="99060" marT="36000" marB="36000" anchor="ctr"/>
                </a:tc>
                <a:extLst>
                  <a:ext uri="{0D108BD9-81ED-4DB2-BD59-A6C34878D82A}">
                    <a16:rowId xmlns="" xmlns:a16="http://schemas.microsoft.com/office/drawing/2014/main" val="10000"/>
                  </a:ext>
                </a:extLst>
              </a:tr>
              <a:tr h="254571">
                <a:tc>
                  <a:txBody>
                    <a:bodyPr/>
                    <a:lstStyle/>
                    <a:p>
                      <a:pPr marL="0" indent="0">
                        <a:spcBef>
                          <a:spcPts val="600"/>
                        </a:spcBef>
                        <a:defRPr/>
                      </a:pPr>
                      <a:r>
                        <a:rPr lang="ja-JP" altLang="ja-JP" sz="1100" dirty="0">
                          <a:effectLst/>
                          <a:latin typeface="+mn-ea"/>
                          <a:ea typeface="+mn-ea"/>
                          <a:cs typeface="MS-Gothic"/>
                        </a:rPr>
                        <a:t>入院日から起算して</a:t>
                      </a:r>
                      <a:r>
                        <a:rPr lang="en-US" altLang="ja-JP" sz="1100" dirty="0">
                          <a:effectLst/>
                          <a:latin typeface="+mn-ea"/>
                          <a:ea typeface="+mn-ea"/>
                          <a:cs typeface="MS-Gothic"/>
                        </a:rPr>
                        <a:t>15</a:t>
                      </a:r>
                      <a:r>
                        <a:rPr lang="ja-JP" altLang="ja-JP" sz="1100" dirty="0">
                          <a:effectLst/>
                          <a:latin typeface="+mn-ea"/>
                          <a:ea typeface="+mn-ea"/>
                          <a:cs typeface="MS-Gothic"/>
                        </a:rPr>
                        <a:t>日以降に１日につき</a:t>
                      </a:r>
                      <a:r>
                        <a:rPr lang="en-US" altLang="ja-JP" sz="1100" b="1" u="sng" dirty="0">
                          <a:solidFill>
                            <a:srgbClr val="0070C0"/>
                          </a:solidFill>
                          <a:effectLst/>
                          <a:latin typeface="+mn-ea"/>
                          <a:ea typeface="+mn-ea"/>
                          <a:cs typeface="MS-Gothic"/>
                        </a:rPr>
                        <a:t>20</a:t>
                      </a:r>
                      <a:r>
                        <a:rPr lang="ja-JP" altLang="ja-JP" sz="1100" b="1" u="sng" dirty="0">
                          <a:solidFill>
                            <a:srgbClr val="0070C0"/>
                          </a:solidFill>
                          <a:effectLst/>
                          <a:latin typeface="+mn-ea"/>
                          <a:ea typeface="+mn-ea"/>
                          <a:cs typeface="MS-Gothic"/>
                        </a:rPr>
                        <a:t>点</a:t>
                      </a:r>
                      <a:endParaRPr lang="en-US" altLang="ja-JP" sz="1100" dirty="0">
                        <a:solidFill>
                          <a:prstClr val="black"/>
                        </a:solidFill>
                        <a:latin typeface="+mn-ea"/>
                        <a:ea typeface="+mn-ea"/>
                      </a:endParaRPr>
                    </a:p>
                  </a:txBody>
                  <a:tcPr marL="99060" marR="99060" marT="36000" marB="36000" horzOverflow="overflow"/>
                </a:tc>
                <a:extLst>
                  <a:ext uri="{0D108BD9-81ED-4DB2-BD59-A6C34878D82A}">
                    <a16:rowId xmlns="" xmlns:a16="http://schemas.microsoft.com/office/drawing/2014/main" val="10001"/>
                  </a:ext>
                </a:extLst>
              </a:tr>
              <a:tr h="254571">
                <a:tc>
                  <a:txBody>
                    <a:bodyPr/>
                    <a:lstStyle/>
                    <a:p>
                      <a:pPr marL="0" indent="0">
                        <a:spcBef>
                          <a:spcPts val="0"/>
                        </a:spcBef>
                        <a:defRPr/>
                      </a:pPr>
                      <a:r>
                        <a:rPr lang="en-US" altLang="ja-JP" sz="1100" dirty="0">
                          <a:solidFill>
                            <a:prstClr val="black"/>
                          </a:solidFill>
                          <a:latin typeface="ＭＳ Ｐゴシック"/>
                        </a:rPr>
                        <a:t>(3) </a:t>
                      </a:r>
                      <a:r>
                        <a:rPr lang="ja-JP" altLang="en-US" sz="1100" dirty="0">
                          <a:solidFill>
                            <a:prstClr val="black"/>
                          </a:solidFill>
                          <a:latin typeface="ＭＳ Ｐゴシック"/>
                        </a:rPr>
                        <a:t>平均在院日数が </a:t>
                      </a:r>
                      <a:r>
                        <a:rPr lang="en-US" altLang="ja-JP" sz="1100" b="1" u="sng" dirty="0">
                          <a:solidFill>
                            <a:srgbClr val="0070C0"/>
                          </a:solidFill>
                          <a:latin typeface="ＭＳ Ｐゴシック"/>
                        </a:rPr>
                        <a:t>90</a:t>
                      </a:r>
                      <a:r>
                        <a:rPr lang="ja-JP" altLang="en-US" sz="1100" b="1" u="sng" dirty="0">
                          <a:solidFill>
                            <a:srgbClr val="0070C0"/>
                          </a:solidFill>
                          <a:latin typeface="ＭＳ Ｐゴシック"/>
                        </a:rPr>
                        <a:t>日以内</a:t>
                      </a:r>
                      <a:r>
                        <a:rPr lang="ja-JP" altLang="en-US" sz="1100" dirty="0">
                          <a:solidFill>
                            <a:prstClr val="black"/>
                          </a:solidFill>
                          <a:latin typeface="ＭＳ Ｐゴシック"/>
                        </a:rPr>
                        <a:t>であること。</a:t>
                      </a:r>
                      <a:endParaRPr lang="en-US" altLang="ja-JP" sz="1100" dirty="0">
                        <a:solidFill>
                          <a:prstClr val="black"/>
                        </a:solidFill>
                        <a:latin typeface="ＭＳ Ｐゴシック"/>
                      </a:endParaRPr>
                    </a:p>
                  </a:txBody>
                  <a:tcPr marL="99060" marR="99060" marT="36000" marB="36000" horzOverflow="overflow"/>
                </a:tc>
                <a:extLst>
                  <a:ext uri="{0D108BD9-81ED-4DB2-BD59-A6C34878D82A}">
                    <a16:rowId xmlns="" xmlns:a16="http://schemas.microsoft.com/office/drawing/2014/main" val="10002"/>
                  </a:ext>
                </a:extLst>
              </a:tr>
            </a:tbl>
          </a:graphicData>
        </a:graphic>
      </p:graphicFrame>
      <p:sp>
        <p:nvSpPr>
          <p:cNvPr id="19" name="右矢印 18"/>
          <p:cNvSpPr/>
          <p:nvPr/>
        </p:nvSpPr>
        <p:spPr>
          <a:xfrm>
            <a:off x="4584796" y="4101505"/>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1" name="表 20"/>
          <p:cNvGraphicFramePr>
            <a:graphicFrameLocks noGrp="1"/>
          </p:cNvGraphicFramePr>
          <p:nvPr>
            <p:extLst>
              <p:ext uri="{D42A27DB-BD31-4B8C-83A1-F6EECF244321}">
                <p14:modId xmlns:p14="http://schemas.microsoft.com/office/powerpoint/2010/main" val="1762077262"/>
              </p:ext>
            </p:extLst>
          </p:nvPr>
        </p:nvGraphicFramePr>
        <p:xfrm>
          <a:off x="264290" y="5142392"/>
          <a:ext cx="9377429" cy="1623120"/>
        </p:xfrm>
        <a:graphic>
          <a:graphicData uri="http://schemas.openxmlformats.org/drawingml/2006/table">
            <a:tbl>
              <a:tblPr firstRow="1" bandRow="1">
                <a:tableStyleId>{5940675A-B579-460E-94D1-54222C63F5DA}</a:tableStyleId>
              </a:tblPr>
              <a:tblGrid>
                <a:gridCol w="2412001">
                  <a:extLst>
                    <a:ext uri="{9D8B030D-6E8A-4147-A177-3AD203B41FA5}">
                      <a16:colId xmlns="" xmlns:a16="http://schemas.microsoft.com/office/drawing/2014/main" val="20000"/>
                    </a:ext>
                  </a:extLst>
                </a:gridCol>
                <a:gridCol w="3761428">
                  <a:extLst>
                    <a:ext uri="{9D8B030D-6E8A-4147-A177-3AD203B41FA5}">
                      <a16:colId xmlns="" xmlns:a16="http://schemas.microsoft.com/office/drawing/2014/main" val="20001"/>
                    </a:ext>
                  </a:extLst>
                </a:gridCol>
                <a:gridCol w="3204000">
                  <a:extLst>
                    <a:ext uri="{9D8B030D-6E8A-4147-A177-3AD203B41FA5}">
                      <a16:colId xmlns="" xmlns:a16="http://schemas.microsoft.com/office/drawing/2014/main" val="20002"/>
                    </a:ext>
                  </a:extLst>
                </a:gridCol>
              </a:tblGrid>
              <a:tr h="376653">
                <a:tc>
                  <a:txBody>
                    <a:bodyPr/>
                    <a:lstStyle/>
                    <a:p>
                      <a:pPr algn="ctr"/>
                      <a:endParaRPr kumimoji="1" lang="ja-JP" altLang="en-US" sz="1200" dirty="0">
                        <a:latin typeface="+mn-ea"/>
                        <a:ea typeface="+mn-ea"/>
                        <a:cs typeface="メイリオ" panose="020B0604030504040204" pitchFamily="50" charset="-128"/>
                      </a:endParaRPr>
                    </a:p>
                  </a:txBody>
                  <a:tcPr marT="10800" marB="10800" anchor="ctr"/>
                </a:tc>
                <a:tc>
                  <a:txBody>
                    <a:bodyPr/>
                    <a:lstStyle/>
                    <a:p>
                      <a:pPr algn="ctr"/>
                      <a:r>
                        <a:rPr kumimoji="1" lang="ja-JP" altLang="en-US" sz="1300" b="1" dirty="0">
                          <a:latin typeface="+mn-ea"/>
                          <a:ea typeface="+mn-ea"/>
                          <a:cs typeface="メイリオ" panose="020B0604030504040204" pitchFamily="50" charset="-128"/>
                        </a:rPr>
                        <a:t>主に地域医療を担う有床診療所</a:t>
                      </a:r>
                      <a:endParaRPr kumimoji="1" lang="en-US" altLang="ja-JP" sz="1300" b="1" dirty="0">
                        <a:latin typeface="+mn-ea"/>
                        <a:ea typeface="+mn-ea"/>
                        <a:cs typeface="メイリオ" panose="020B0604030504040204" pitchFamily="50" charset="-128"/>
                      </a:endParaRPr>
                    </a:p>
                    <a:p>
                      <a:pPr algn="ctr"/>
                      <a:r>
                        <a:rPr kumimoji="1" lang="ja-JP" altLang="en-US" sz="1300" b="1" dirty="0">
                          <a:solidFill>
                            <a:srgbClr val="FF0000"/>
                          </a:solidFill>
                          <a:latin typeface="+mn-ea"/>
                          <a:ea typeface="+mn-ea"/>
                          <a:cs typeface="メイリオ" panose="020B0604030504040204" pitchFamily="50" charset="-128"/>
                        </a:rPr>
                        <a:t>⇒地域包括ケアモデル（医療・介護併用モデル）</a:t>
                      </a:r>
                    </a:p>
                  </a:txBody>
                  <a:tcPr marT="10800" marB="10800" anchor="ctr">
                    <a:solidFill>
                      <a:schemeClr val="accent2">
                        <a:lumMod val="20000"/>
                        <a:lumOff val="80000"/>
                      </a:schemeClr>
                    </a:solidFill>
                  </a:tcPr>
                </a:tc>
                <a:tc>
                  <a:txBody>
                    <a:bodyPr/>
                    <a:lstStyle/>
                    <a:p>
                      <a:pPr algn="ctr"/>
                      <a:r>
                        <a:rPr kumimoji="1" lang="ja-JP" altLang="en-US" sz="1300" b="1" dirty="0">
                          <a:latin typeface="+mn-ea"/>
                          <a:ea typeface="+mn-ea"/>
                          <a:cs typeface="メイリオ" panose="020B0604030504040204" pitchFamily="50" charset="-128"/>
                        </a:rPr>
                        <a:t>主に専門医療を担う有床診療所</a:t>
                      </a:r>
                      <a:endParaRPr kumimoji="1" lang="en-US" altLang="ja-JP" sz="1300" b="1" dirty="0">
                        <a:latin typeface="+mn-ea"/>
                        <a:ea typeface="+mn-ea"/>
                        <a:cs typeface="メイリオ" panose="020B0604030504040204" pitchFamily="50" charset="-128"/>
                      </a:endParaRPr>
                    </a:p>
                    <a:p>
                      <a:pPr algn="ctr"/>
                      <a:r>
                        <a:rPr kumimoji="1" lang="ja-JP" altLang="en-US" sz="1300" b="1" dirty="0">
                          <a:solidFill>
                            <a:srgbClr val="FF0000"/>
                          </a:solidFill>
                          <a:latin typeface="+mn-ea"/>
                          <a:ea typeface="+mn-ea"/>
                          <a:cs typeface="メイリオ" panose="020B0604030504040204" pitchFamily="50" charset="-128"/>
                        </a:rPr>
                        <a:t>⇒専門医療提供モデル</a:t>
                      </a:r>
                    </a:p>
                  </a:txBody>
                  <a:tcPr marT="10800" marB="10800" anchor="ctr">
                    <a:solidFill>
                      <a:schemeClr val="accent1">
                        <a:lumMod val="20000"/>
                        <a:lumOff val="80000"/>
                      </a:schemeClr>
                    </a:solidFill>
                  </a:tcPr>
                </a:tc>
                <a:extLst>
                  <a:ext uri="{0D108BD9-81ED-4DB2-BD59-A6C34878D82A}">
                    <a16:rowId xmlns="" xmlns:a16="http://schemas.microsoft.com/office/drawing/2014/main" val="10000"/>
                  </a:ext>
                </a:extLst>
              </a:tr>
              <a:tr h="382836">
                <a:tc>
                  <a:txBody>
                    <a:bodyPr/>
                    <a:lstStyle/>
                    <a:p>
                      <a:pPr algn="ctr"/>
                      <a:r>
                        <a:rPr kumimoji="1" lang="ja-JP" altLang="en-US" sz="1200" dirty="0">
                          <a:latin typeface="+mn-ea"/>
                          <a:ea typeface="+mn-ea"/>
                          <a:cs typeface="メイリオ" panose="020B0604030504040204" pitchFamily="50" charset="-128"/>
                        </a:rPr>
                        <a:t>入院患者の年齢・特徴</a:t>
                      </a:r>
                    </a:p>
                  </a:txBody>
                  <a:tcPr marL="36000" marR="36000" marT="10800" marB="10800" anchor="ctr"/>
                </a:tc>
                <a:tc>
                  <a:txBody>
                    <a:bodyPr/>
                    <a:lstStyle/>
                    <a:p>
                      <a:pPr algn="ctr"/>
                      <a:r>
                        <a:rPr kumimoji="1" lang="ja-JP" altLang="en-US" sz="1200" dirty="0">
                          <a:latin typeface="+mn-ea"/>
                          <a:ea typeface="+mn-ea"/>
                          <a:cs typeface="メイリオ" panose="020B0604030504040204" pitchFamily="50" charset="-128"/>
                        </a:rPr>
                        <a:t>医療と介護のニーズを併せ持つ高齢者</a:t>
                      </a:r>
                    </a:p>
                  </a:txBody>
                  <a:tcPr marL="36000" marR="36000" marT="10800" marB="10800" anchor="ctr">
                    <a:lnR w="9525" cap="flat" cmpd="sng" algn="ctr">
                      <a:solidFill>
                        <a:schemeClr val="tx1"/>
                      </a:solidFill>
                      <a:prstDash val="solid"/>
                      <a:round/>
                      <a:headEnd type="none" w="med" len="med"/>
                      <a:tailEnd type="none" w="med" len="med"/>
                    </a:lnR>
                    <a:solidFill>
                      <a:schemeClr val="accent2">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cs typeface="メイリオ" panose="020B0604030504040204" pitchFamily="50" charset="-128"/>
                        </a:rPr>
                        <a:t>専門的な医療ニーズのある患者</a:t>
                      </a:r>
                    </a:p>
                    <a:p>
                      <a:pPr algn="ctr"/>
                      <a:r>
                        <a:rPr kumimoji="1" lang="ja-JP" altLang="en-US" sz="1200" dirty="0">
                          <a:latin typeface="+mn-ea"/>
                          <a:ea typeface="+mn-ea"/>
                          <a:cs typeface="メイリオ" panose="020B0604030504040204" pitchFamily="50" charset="-128"/>
                        </a:rPr>
                        <a:t>（相対的に若く</a:t>
                      </a:r>
                      <a:r>
                        <a:rPr kumimoji="1" lang="en-US" altLang="ja-JP" sz="1200" dirty="0">
                          <a:latin typeface="+mn-ea"/>
                          <a:ea typeface="+mn-ea"/>
                          <a:cs typeface="メイリオ" panose="020B0604030504040204" pitchFamily="50" charset="-128"/>
                        </a:rPr>
                        <a:t>ADL</a:t>
                      </a:r>
                      <a:r>
                        <a:rPr kumimoji="1" lang="ja-JP" altLang="en-US" sz="1200" dirty="0">
                          <a:latin typeface="+mn-ea"/>
                          <a:ea typeface="+mn-ea"/>
                          <a:cs typeface="メイリオ" panose="020B0604030504040204" pitchFamily="50" charset="-128"/>
                        </a:rPr>
                        <a:t>が自立している患者が多い）</a:t>
                      </a:r>
                    </a:p>
                  </a:txBody>
                  <a:tcPr marL="36000" marR="36000" marT="10800" marB="10800" anchor="ctr">
                    <a:lnL w="9525" cap="flat" cmpd="sng" algn="ctr">
                      <a:solidFill>
                        <a:schemeClr val="tx1"/>
                      </a:solidFill>
                      <a:prstDash val="solid"/>
                      <a:round/>
                      <a:headEnd type="none" w="med" len="med"/>
                      <a:tailEnd type="none" w="med" len="med"/>
                    </a:lnL>
                    <a:solidFill>
                      <a:schemeClr val="accent1">
                        <a:lumMod val="20000"/>
                        <a:lumOff val="80000"/>
                      </a:schemeClr>
                    </a:solidFill>
                  </a:tcPr>
                </a:tc>
                <a:extLst>
                  <a:ext uri="{0D108BD9-81ED-4DB2-BD59-A6C34878D82A}">
                    <a16:rowId xmlns="" xmlns:a16="http://schemas.microsoft.com/office/drawing/2014/main" val="10001"/>
                  </a:ext>
                </a:extLst>
              </a:tr>
              <a:tr h="191418">
                <a:tc>
                  <a:txBody>
                    <a:bodyPr/>
                    <a:lstStyle/>
                    <a:p>
                      <a:pPr algn="ctr"/>
                      <a:r>
                        <a:rPr kumimoji="1" lang="ja-JP" altLang="en-US" sz="1200" dirty="0">
                          <a:latin typeface="+mn-ea"/>
                          <a:ea typeface="+mn-ea"/>
                          <a:cs typeface="メイリオ" panose="020B0604030504040204" pitchFamily="50" charset="-128"/>
                        </a:rPr>
                        <a:t>在院日数</a:t>
                      </a:r>
                    </a:p>
                  </a:txBody>
                  <a:tcPr marL="36000" marR="36000" marT="10800" marB="10800" anchor="ctr"/>
                </a:tc>
                <a:tc>
                  <a:txBody>
                    <a:bodyPr/>
                    <a:lstStyle/>
                    <a:p>
                      <a:pPr algn="ctr"/>
                      <a:r>
                        <a:rPr kumimoji="1" lang="ja-JP" altLang="en-US" sz="1200" dirty="0">
                          <a:latin typeface="+mn-ea"/>
                          <a:ea typeface="+mn-ea"/>
                          <a:cs typeface="メイリオ" panose="020B0604030504040204" pitchFamily="50" charset="-128"/>
                        </a:rPr>
                        <a:t>相対的に長い</a:t>
                      </a:r>
                      <a:endParaRPr kumimoji="1" lang="en-US" altLang="ja-JP" sz="1200" dirty="0">
                        <a:latin typeface="+mn-ea"/>
                        <a:ea typeface="+mn-ea"/>
                        <a:cs typeface="メイリオ" panose="020B0604030504040204" pitchFamily="50" charset="-128"/>
                      </a:endParaRPr>
                    </a:p>
                  </a:txBody>
                  <a:tcPr marL="36000" marR="36000" marT="10800" marB="10800" anchor="ctr">
                    <a:lnR w="9525" cap="flat" cmpd="sng" algn="ctr">
                      <a:solidFill>
                        <a:schemeClr val="tx1"/>
                      </a:solidFill>
                      <a:prstDash val="solid"/>
                      <a:round/>
                      <a:headEnd type="none" w="med" len="med"/>
                      <a:tailEnd type="none" w="med" len="med"/>
                    </a:lnR>
                    <a:solidFill>
                      <a:schemeClr val="accent2">
                        <a:lumMod val="20000"/>
                        <a:lumOff val="80000"/>
                      </a:schemeClr>
                    </a:solidFill>
                  </a:tcPr>
                </a:tc>
                <a:tc>
                  <a:txBody>
                    <a:bodyPr/>
                    <a:lstStyle/>
                    <a:p>
                      <a:pPr algn="ctr"/>
                      <a:r>
                        <a:rPr kumimoji="1" lang="ja-JP" altLang="en-US" sz="1200" dirty="0">
                          <a:latin typeface="+mn-ea"/>
                          <a:ea typeface="+mn-ea"/>
                          <a:cs typeface="メイリオ" panose="020B0604030504040204" pitchFamily="50" charset="-128"/>
                        </a:rPr>
                        <a:t>短期滞在（高回転型）</a:t>
                      </a:r>
                      <a:endParaRPr kumimoji="1" lang="en-US" altLang="ja-JP" sz="1200" dirty="0">
                        <a:latin typeface="+mn-ea"/>
                        <a:ea typeface="+mn-ea"/>
                        <a:cs typeface="メイリオ" panose="020B0604030504040204" pitchFamily="50" charset="-128"/>
                      </a:endParaRPr>
                    </a:p>
                  </a:txBody>
                  <a:tcPr marL="36000" marR="36000" marT="10800" marB="10800" anchor="ctr">
                    <a:lnL w="9525" cap="flat" cmpd="sng" algn="ctr">
                      <a:solidFill>
                        <a:schemeClr val="tx1"/>
                      </a:solidFill>
                      <a:prstDash val="solid"/>
                      <a:round/>
                      <a:headEnd type="none" w="med" len="med"/>
                      <a:tailEnd type="none" w="med" len="med"/>
                    </a:lnL>
                    <a:solidFill>
                      <a:schemeClr val="accent1">
                        <a:lumMod val="20000"/>
                        <a:lumOff val="80000"/>
                      </a:schemeClr>
                    </a:solidFill>
                  </a:tcPr>
                </a:tc>
                <a:extLst>
                  <a:ext uri="{0D108BD9-81ED-4DB2-BD59-A6C34878D82A}">
                    <a16:rowId xmlns="" xmlns:a16="http://schemas.microsoft.com/office/drawing/2014/main" val="10002"/>
                  </a:ext>
                </a:extLst>
              </a:tr>
              <a:tr h="191418">
                <a:tc>
                  <a:txBody>
                    <a:bodyPr/>
                    <a:lstStyle/>
                    <a:p>
                      <a:pPr algn="ctr"/>
                      <a:r>
                        <a:rPr kumimoji="1" lang="ja-JP" altLang="en-US" sz="1200" dirty="0">
                          <a:latin typeface="+mn-ea"/>
                          <a:ea typeface="+mn-ea"/>
                          <a:cs typeface="メイリオ" panose="020B0604030504040204" pitchFamily="50" charset="-128"/>
                        </a:rPr>
                        <a:t>総点数における各診療行為の内訳</a:t>
                      </a:r>
                      <a:endParaRPr kumimoji="1" lang="en-US" altLang="ja-JP" sz="1200" dirty="0">
                        <a:latin typeface="+mn-ea"/>
                        <a:ea typeface="+mn-ea"/>
                        <a:cs typeface="メイリオ" panose="020B0604030504040204" pitchFamily="50" charset="-128"/>
                      </a:endParaRPr>
                    </a:p>
                  </a:txBody>
                  <a:tcPr marL="36000" marR="36000" marT="10800" marB="10800" anchor="ctr"/>
                </a:tc>
                <a:tc>
                  <a:txBody>
                    <a:bodyPr/>
                    <a:lstStyle/>
                    <a:p>
                      <a:pPr algn="ctr"/>
                      <a:r>
                        <a:rPr kumimoji="1" lang="ja-JP" altLang="en-US" sz="1200" dirty="0">
                          <a:latin typeface="+mn-ea"/>
                          <a:ea typeface="+mn-ea"/>
                          <a:cs typeface="メイリオ" panose="020B0604030504040204" pitchFamily="50" charset="-128"/>
                        </a:rPr>
                        <a:t>入院料等の割合が相対的に高い</a:t>
                      </a:r>
                      <a:endParaRPr kumimoji="1" lang="en-US" altLang="ja-JP" sz="1200" dirty="0">
                        <a:latin typeface="+mn-ea"/>
                        <a:ea typeface="+mn-ea"/>
                        <a:cs typeface="メイリオ" panose="020B0604030504040204" pitchFamily="50" charset="-128"/>
                      </a:endParaRPr>
                    </a:p>
                  </a:txBody>
                  <a:tcPr marL="36000" marR="36000" marT="10800" marB="10800" anchor="ctr">
                    <a:lnR w="9525" cap="flat" cmpd="sng" algn="ctr">
                      <a:solidFill>
                        <a:schemeClr val="tx1"/>
                      </a:solidFill>
                      <a:prstDash val="solid"/>
                      <a:round/>
                      <a:headEnd type="none" w="med" len="med"/>
                      <a:tailEnd type="none" w="med" len="med"/>
                    </a:lnR>
                    <a:solidFill>
                      <a:schemeClr val="accent2">
                        <a:lumMod val="20000"/>
                        <a:lumOff val="80000"/>
                      </a:schemeClr>
                    </a:solidFill>
                  </a:tcPr>
                </a:tc>
                <a:tc>
                  <a:txBody>
                    <a:bodyPr/>
                    <a:lstStyle/>
                    <a:p>
                      <a:pPr algn="ctr"/>
                      <a:r>
                        <a:rPr kumimoji="1" lang="ja-JP" altLang="en-US" sz="1200" dirty="0">
                          <a:latin typeface="+mn-ea"/>
                          <a:ea typeface="+mn-ea"/>
                          <a:cs typeface="メイリオ" panose="020B0604030504040204" pitchFamily="50" charset="-128"/>
                        </a:rPr>
                        <a:t>検査・手術の割合が高い</a:t>
                      </a:r>
                      <a:endParaRPr kumimoji="1" lang="en-US" altLang="ja-JP" sz="1200" dirty="0">
                        <a:latin typeface="+mn-ea"/>
                        <a:ea typeface="+mn-ea"/>
                        <a:cs typeface="メイリオ" panose="020B0604030504040204" pitchFamily="50" charset="-128"/>
                      </a:endParaRPr>
                    </a:p>
                  </a:txBody>
                  <a:tcPr marL="36000" marR="36000" marT="10800" marB="10800" anchor="ctr">
                    <a:lnL w="9525" cap="flat" cmpd="sng" algn="ctr">
                      <a:solidFill>
                        <a:schemeClr val="tx1"/>
                      </a:solidFill>
                      <a:prstDash val="solid"/>
                      <a:round/>
                      <a:headEnd type="none" w="med" len="med"/>
                      <a:tailEnd type="none" w="med" len="med"/>
                    </a:lnL>
                    <a:solidFill>
                      <a:schemeClr val="accent1">
                        <a:lumMod val="20000"/>
                        <a:lumOff val="80000"/>
                      </a:schemeClr>
                    </a:solidFill>
                  </a:tcPr>
                </a:tc>
                <a:extLst>
                  <a:ext uri="{0D108BD9-81ED-4DB2-BD59-A6C34878D82A}">
                    <a16:rowId xmlns="" xmlns:a16="http://schemas.microsoft.com/office/drawing/2014/main" val="10003"/>
                  </a:ext>
                </a:extLst>
              </a:tr>
              <a:tr h="191418">
                <a:tc>
                  <a:txBody>
                    <a:bodyPr/>
                    <a:lstStyle/>
                    <a:p>
                      <a:pPr algn="ctr"/>
                      <a:r>
                        <a:rPr kumimoji="1" lang="ja-JP" altLang="en-US" sz="1200" dirty="0">
                          <a:latin typeface="+mn-ea"/>
                          <a:ea typeface="+mn-ea"/>
                          <a:cs typeface="メイリオ" panose="020B0604030504040204" pitchFamily="50" charset="-128"/>
                        </a:rPr>
                        <a:t>病床稼働率</a:t>
                      </a:r>
                    </a:p>
                  </a:txBody>
                  <a:tcPr marL="36000" marR="36000" marT="10800" marB="10800" anchor="ctr">
                    <a:lnB w="12700" cap="flat" cmpd="sng" algn="ctr">
                      <a:solidFill>
                        <a:schemeClr val="tx1"/>
                      </a:solidFill>
                      <a:prstDash val="solid"/>
                      <a:round/>
                      <a:headEnd type="none" w="med" len="med"/>
                      <a:tailEnd type="none" w="med" len="med"/>
                    </a:lnB>
                  </a:tcPr>
                </a:tc>
                <a:tc>
                  <a:txBody>
                    <a:bodyPr/>
                    <a:lstStyle/>
                    <a:p>
                      <a:pPr algn="ctr"/>
                      <a:r>
                        <a:rPr kumimoji="1" lang="ja-JP" altLang="en-US" sz="1200" dirty="0">
                          <a:latin typeface="+mn-ea"/>
                          <a:ea typeface="+mn-ea"/>
                          <a:cs typeface="メイリオ" panose="020B0604030504040204" pitchFamily="50" charset="-128"/>
                        </a:rPr>
                        <a:t>（休眠していない病床の）稼働率は高い</a:t>
                      </a:r>
                    </a:p>
                  </a:txBody>
                  <a:tcPr marL="36000" marR="36000" marT="10800" marB="10800" anchor="ctr">
                    <a:lnR w="9525"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ea"/>
                          <a:ea typeface="+mn-ea"/>
                          <a:cs typeface="メイリオ" panose="020B0604030504040204" pitchFamily="50" charset="-128"/>
                        </a:rPr>
                        <a:t>必ずしも高くない</a:t>
                      </a:r>
                    </a:p>
                  </a:txBody>
                  <a:tcPr marL="36000" marR="36000" marT="10800" marB="10800" anchor="ctr">
                    <a:lnL w="9525"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 xmlns:a16="http://schemas.microsoft.com/office/drawing/2014/main" val="10004"/>
                  </a:ext>
                </a:extLst>
              </a:tr>
              <a:tr h="191418">
                <a:tc>
                  <a:txBody>
                    <a:bodyPr/>
                    <a:lstStyle/>
                    <a:p>
                      <a:pPr algn="ctr"/>
                      <a:r>
                        <a:rPr kumimoji="1" lang="ja-JP" altLang="en-US" sz="1200" dirty="0">
                          <a:latin typeface="+mn-ea"/>
                          <a:ea typeface="+mn-ea"/>
                          <a:cs typeface="メイリオ" panose="020B0604030504040204" pitchFamily="50" charset="-128"/>
                        </a:rPr>
                        <a:t>典型的な診療科</a:t>
                      </a:r>
                    </a:p>
                  </a:txBody>
                  <a:tcPr marL="36000" marR="36000" marT="10800" marB="10800" anchor="ctr">
                    <a:lnT w="12700" cap="flat" cmpd="sng" algn="ctr">
                      <a:solidFill>
                        <a:schemeClr val="tx1"/>
                      </a:solidFill>
                      <a:prstDash val="solid"/>
                      <a:round/>
                      <a:headEnd type="none" w="med" len="med"/>
                      <a:tailEnd type="none" w="med" len="med"/>
                    </a:lnT>
                  </a:tcPr>
                </a:tc>
                <a:tc>
                  <a:txBody>
                    <a:bodyPr/>
                    <a:lstStyle/>
                    <a:p>
                      <a:pPr algn="ctr"/>
                      <a:r>
                        <a:rPr kumimoji="1" lang="ja-JP" altLang="en-US" sz="1200" dirty="0">
                          <a:latin typeface="+mn-ea"/>
                          <a:ea typeface="+mn-ea"/>
                          <a:cs typeface="メイリオ" panose="020B0604030504040204" pitchFamily="50" charset="-128"/>
                        </a:rPr>
                        <a:t>内科、外科</a:t>
                      </a:r>
                    </a:p>
                  </a:txBody>
                  <a:tcPr marL="36000" marR="36000" marT="10800" marB="10800" anchor="ctr">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ea"/>
                          <a:ea typeface="+mn-ea"/>
                          <a:cs typeface="メイリオ" panose="020B0604030504040204" pitchFamily="50" charset="-128"/>
                        </a:rPr>
                        <a:t>眼科、耳鼻咽喉科</a:t>
                      </a:r>
                    </a:p>
                  </a:txBody>
                  <a:tcPr marL="36000" marR="36000" marT="10800" marB="10800" anchor="ctr">
                    <a:lnL w="9525"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 xmlns:a16="http://schemas.microsoft.com/office/drawing/2014/main" val="10005"/>
                  </a:ext>
                </a:extLst>
              </a:tr>
            </a:tbl>
          </a:graphicData>
        </a:graphic>
      </p:graphicFrame>
      <p:sp>
        <p:nvSpPr>
          <p:cNvPr id="22" name="テキスト ボックス 21"/>
          <p:cNvSpPr txBox="1"/>
          <p:nvPr/>
        </p:nvSpPr>
        <p:spPr>
          <a:xfrm>
            <a:off x="169607" y="4892243"/>
            <a:ext cx="2559561" cy="276999"/>
          </a:xfrm>
          <a:prstGeom prst="rect">
            <a:avLst/>
          </a:prstGeom>
          <a:noFill/>
        </p:spPr>
        <p:txBody>
          <a:bodyPr wrap="square" rtlCol="0">
            <a:spAutoFit/>
          </a:bodyPr>
          <a:lstStyle/>
          <a:p>
            <a:pPr algn="ctr"/>
            <a:r>
              <a:rPr lang="ja-JP" altLang="en-US" sz="1200" dirty="0">
                <a:solidFill>
                  <a:prstClr val="black"/>
                </a:solidFill>
                <a:latin typeface="ＭＳ Ｐゴシック"/>
                <a:cs typeface="メイリオ" panose="020B0604030504040204" pitchFamily="50" charset="-128"/>
              </a:rPr>
              <a:t>＜参考＞有床診療所のモデル分析</a:t>
            </a:r>
          </a:p>
        </p:txBody>
      </p:sp>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6" name="Rectangle 2"/>
          <p:cNvSpPr>
            <a:spLocks noChangeArrowheads="1"/>
          </p:cNvSpPr>
          <p:nvPr/>
        </p:nvSpPr>
        <p:spPr bwMode="auto">
          <a:xfrm>
            <a:off x="264290" y="34923"/>
            <a:ext cx="9517327" cy="27436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000" b="1" kern="0" dirty="0">
                <a:solidFill>
                  <a:srgbClr val="000000"/>
                </a:solidFill>
                <a:latin typeface="Calibri"/>
                <a:ea typeface="ＭＳ Ｐゴシック"/>
              </a:rPr>
              <a:t>７．医療機能や患者の状態に応じた入院医療の評価</a:t>
            </a:r>
          </a:p>
        </p:txBody>
      </p:sp>
      <p:sp>
        <p:nvSpPr>
          <p:cNvPr id="20" name="テキスト ボックス 19"/>
          <p:cNvSpPr txBox="1"/>
          <p:nvPr/>
        </p:nvSpPr>
        <p:spPr>
          <a:xfrm>
            <a:off x="8699684" y="770242"/>
            <a:ext cx="11007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717-718</a:t>
            </a:r>
          </a:p>
        </p:txBody>
      </p:sp>
      <p:sp>
        <p:nvSpPr>
          <p:cNvPr id="23" name="テキスト ボックス 22"/>
          <p:cNvSpPr txBox="1"/>
          <p:nvPr/>
        </p:nvSpPr>
        <p:spPr>
          <a:xfrm>
            <a:off x="7448408" y="2703277"/>
            <a:ext cx="23509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p719</a:t>
            </a:r>
          </a:p>
        </p:txBody>
      </p:sp>
      <p:sp>
        <p:nvSpPr>
          <p:cNvPr id="24" name="テキスト ボックス 23"/>
          <p:cNvSpPr txBox="1"/>
          <p:nvPr/>
        </p:nvSpPr>
        <p:spPr>
          <a:xfrm>
            <a:off x="7448408" y="3759933"/>
            <a:ext cx="23509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p660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p719</a:t>
            </a:r>
          </a:p>
        </p:txBody>
      </p:sp>
    </p:spTree>
    <p:extLst>
      <p:ext uri="{BB962C8B-B14F-4D97-AF65-F5344CB8AC3E}">
        <p14:creationId xmlns:p14="http://schemas.microsoft.com/office/powerpoint/2010/main" val="850234147"/>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7"/>
          <p:cNvSpPr>
            <a:spLocks noChangeArrowheads="1"/>
          </p:cNvSpPr>
          <p:nvPr/>
        </p:nvSpPr>
        <p:spPr bwMode="auto">
          <a:xfrm>
            <a:off x="73572" y="4882085"/>
            <a:ext cx="9756000" cy="1908000"/>
          </a:xfrm>
          <a:prstGeom prst="rect">
            <a:avLst/>
          </a:prstGeom>
          <a:noFill/>
          <a:ln w="9525">
            <a:solidFill>
              <a:schemeClr val="tx1"/>
            </a:solidFill>
            <a:miter lim="800000"/>
            <a:headEnd/>
            <a:tailEnd/>
          </a:ln>
        </p:spPr>
        <p:txBody>
          <a:bodyPr/>
          <a:lstStyle/>
          <a:p>
            <a:pPr marL="342900" indent="-342900">
              <a:buFont typeface="Wingdings" charset="2"/>
              <a:buChar char="Ø"/>
              <a:defRPr/>
            </a:pPr>
            <a:r>
              <a:rPr lang="ja-JP" altLang="en-US" dirty="0">
                <a:solidFill>
                  <a:prstClr val="black"/>
                </a:solidFill>
              </a:rPr>
              <a:t>特定集中治療室管理料１及び２の施設基準に、専門性の高い看護師の配置の要件を設ける。</a:t>
            </a:r>
            <a:endParaRPr lang="en-US" altLang="ja-JP" dirty="0">
              <a:solidFill>
                <a:prstClr val="black"/>
              </a:solidFill>
            </a:endParaRPr>
          </a:p>
          <a:p>
            <a:pPr>
              <a:defRPr/>
            </a:pPr>
            <a:r>
              <a:rPr lang="ja-JP" altLang="en-US" sz="1400" dirty="0">
                <a:solidFill>
                  <a:prstClr val="black"/>
                </a:solidFill>
                <a:latin typeface="ＭＳ Ｐゴシック"/>
              </a:rPr>
              <a:t>［特定集中治療室１、２の施設基準］</a:t>
            </a:r>
            <a:endParaRPr lang="en-US" altLang="ja-JP" sz="1400" dirty="0">
              <a:solidFill>
                <a:prstClr val="black"/>
              </a:solidFill>
              <a:latin typeface="ＭＳ Ｐゴシック"/>
            </a:endParaRPr>
          </a:p>
          <a:p>
            <a:pPr marL="133200" indent="133200">
              <a:defRPr/>
            </a:pPr>
            <a:r>
              <a:rPr lang="ja-JP" altLang="en-US" sz="1400" dirty="0">
                <a:solidFill>
                  <a:prstClr val="black"/>
                </a:solidFill>
                <a:latin typeface="ＭＳ Ｐゴシック"/>
              </a:rPr>
              <a:t>集中治療を必要とする患者の看護に従事した経験を５年以上有し、集中治療を必要とする患者の看護に係る適切な研修を修了した専任の常勤看護師を当該治療室内に週</a:t>
            </a:r>
            <a:r>
              <a:rPr lang="en-US" altLang="ja-JP" sz="1400" dirty="0">
                <a:solidFill>
                  <a:prstClr val="black"/>
                </a:solidFill>
                <a:latin typeface="ＭＳ Ｐゴシック"/>
              </a:rPr>
              <a:t>20</a:t>
            </a:r>
            <a:r>
              <a:rPr lang="ja-JP" altLang="en-US" sz="1400" dirty="0">
                <a:solidFill>
                  <a:prstClr val="black"/>
                </a:solidFill>
                <a:latin typeface="ＭＳ Ｐゴシック"/>
              </a:rPr>
              <a:t>時間以上配置すること。</a:t>
            </a:r>
            <a:endParaRPr lang="en-US" altLang="ja-JP" sz="1400" dirty="0">
              <a:solidFill>
                <a:prstClr val="black"/>
              </a:solidFill>
              <a:latin typeface="ＭＳ Ｐゴシック"/>
            </a:endParaRPr>
          </a:p>
          <a:p>
            <a:pPr>
              <a:defRPr/>
            </a:pPr>
            <a:r>
              <a:rPr lang="ja-JP" altLang="en-US" sz="1200" dirty="0">
                <a:solidFill>
                  <a:prstClr val="black"/>
                </a:solidFill>
                <a:latin typeface="ＭＳ Ｐゴシック"/>
              </a:rPr>
              <a:t>［経過措置］</a:t>
            </a:r>
            <a:endParaRPr lang="en-US" altLang="ja-JP" sz="1200" dirty="0">
              <a:solidFill>
                <a:prstClr val="black"/>
              </a:solidFill>
              <a:latin typeface="ＭＳ Ｐゴシック"/>
            </a:endParaRPr>
          </a:p>
          <a:p>
            <a:pPr>
              <a:defRPr/>
            </a:pPr>
            <a:r>
              <a:rPr lang="ja-JP" altLang="en-US" sz="1200" dirty="0">
                <a:solidFill>
                  <a:prstClr val="black"/>
                </a:solidFill>
                <a:latin typeface="ＭＳ Ｐゴシック"/>
              </a:rPr>
              <a:t>　平成３０年３月３１日において、現に特定集中治療室管理料１又は２に係る届出を行っている保険医療機関については、</a:t>
            </a:r>
            <a:endParaRPr lang="en-US" altLang="ja-JP" sz="1200" dirty="0">
              <a:solidFill>
                <a:prstClr val="black"/>
              </a:solidFill>
              <a:latin typeface="ＭＳ Ｐゴシック"/>
            </a:endParaRPr>
          </a:p>
          <a:p>
            <a:pPr marL="266400" indent="-133200">
              <a:defRPr/>
            </a:pPr>
            <a:r>
              <a:rPr lang="ja-JP" altLang="en-US" sz="1200" dirty="0">
                <a:solidFill>
                  <a:prstClr val="black"/>
                </a:solidFill>
                <a:latin typeface="ＭＳ Ｐゴシック"/>
              </a:rPr>
              <a:t>①　平成３１年３月３１日までの間に限り、当該規定を満たしているものとする。</a:t>
            </a:r>
            <a:endParaRPr lang="en-US" altLang="ja-JP" sz="1200" dirty="0">
              <a:solidFill>
                <a:prstClr val="black"/>
              </a:solidFill>
              <a:latin typeface="ＭＳ Ｐゴシック"/>
            </a:endParaRPr>
          </a:p>
          <a:p>
            <a:pPr marL="266400" indent="-133200">
              <a:defRPr/>
            </a:pPr>
            <a:r>
              <a:rPr lang="ja-JP" altLang="en-US" sz="1200" dirty="0">
                <a:solidFill>
                  <a:prstClr val="black"/>
                </a:solidFill>
                <a:latin typeface="ＭＳ Ｐゴシック"/>
              </a:rPr>
              <a:t>②　平成３２年３月３１日までの間は、特定集中治療室等において６年以上の勤務経験を有する看護師が配置されていれば、当該規定を満たしているものとする。</a:t>
            </a:r>
            <a:endParaRPr lang="en-US" altLang="ja-JP" sz="12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marL="342900" indent="-342900">
              <a:buFont typeface="Wingdings" charset="2"/>
              <a:buChar char="Ø"/>
              <a:defRPr/>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19" name="Rectangle 37"/>
          <p:cNvSpPr>
            <a:spLocks noChangeArrowheads="1"/>
          </p:cNvSpPr>
          <p:nvPr/>
        </p:nvSpPr>
        <p:spPr bwMode="auto">
          <a:xfrm>
            <a:off x="75000" y="1023128"/>
            <a:ext cx="9756000" cy="3456000"/>
          </a:xfrm>
          <a:prstGeom prst="rect">
            <a:avLst/>
          </a:prstGeom>
          <a:noFill/>
          <a:ln w="9525">
            <a:solidFill>
              <a:schemeClr val="tx1"/>
            </a:solidFill>
            <a:miter lim="800000"/>
            <a:headEnd/>
            <a:tailEnd/>
          </a:ln>
        </p:spPr>
        <p:txBody>
          <a:bodyPr/>
          <a:lstStyle/>
          <a:p>
            <a:pPr marL="342900" indent="-342900">
              <a:buFont typeface="Wingdings" charset="2"/>
              <a:buChar char="Ø"/>
              <a:defRPr/>
            </a:pPr>
            <a:r>
              <a:rPr lang="ja-JP" altLang="en-US" sz="1700" dirty="0">
                <a:solidFill>
                  <a:prstClr val="black"/>
                </a:solidFill>
              </a:rPr>
              <a:t>特定集中治療室における多職種による早期離床・リハビリテーションの取組に係る評価を新設する。</a:t>
            </a:r>
            <a:endParaRPr lang="en-US" altLang="ja-JP" sz="1700" dirty="0">
              <a:solidFill>
                <a:prstClr val="black"/>
              </a:solidFill>
            </a:endParaRPr>
          </a:p>
          <a:p>
            <a:pPr>
              <a:defRPr/>
            </a:pPr>
            <a:r>
              <a:rPr lang="en-US" altLang="ja-JP" sz="1700" b="1" u="sng" dirty="0">
                <a:solidFill>
                  <a:srgbClr val="0070C0"/>
                </a:solidFill>
                <a:latin typeface="ＭＳ Ｐゴシック"/>
              </a:rPr>
              <a:t>(</a:t>
            </a:r>
            <a:r>
              <a:rPr lang="ja-JP" altLang="en-US" sz="1700" b="1" u="sng" dirty="0">
                <a:solidFill>
                  <a:srgbClr val="0070C0"/>
                </a:solidFill>
                <a:latin typeface="ＭＳ Ｐゴシック"/>
              </a:rPr>
              <a:t>新</a:t>
            </a:r>
            <a:r>
              <a:rPr lang="en-US" altLang="ja-JP" sz="1700" b="1" u="sng" dirty="0">
                <a:solidFill>
                  <a:srgbClr val="0070C0"/>
                </a:solidFill>
                <a:latin typeface="ＭＳ Ｐゴシック"/>
              </a:rPr>
              <a:t>)</a:t>
            </a:r>
            <a:r>
              <a:rPr lang="ja-JP" altLang="en-US" sz="1700" b="1" u="sng" dirty="0">
                <a:solidFill>
                  <a:srgbClr val="0070C0"/>
                </a:solidFill>
                <a:latin typeface="ＭＳ Ｐゴシック"/>
              </a:rPr>
              <a:t>　　早期離床・リハビリテーション加算：５００点（１日につき）</a:t>
            </a:r>
            <a:endParaRPr lang="en-US" altLang="ja-JP" sz="1700" b="1" u="sng" dirty="0">
              <a:solidFill>
                <a:srgbClr val="0070C0"/>
              </a:solidFill>
              <a:latin typeface="ＭＳ Ｐゴシック"/>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a:defRPr/>
            </a:pPr>
            <a:endParaRPr lang="en-US" altLang="ja-JP" sz="2000" dirty="0">
              <a:solidFill>
                <a:prstClr val="black"/>
              </a:solidFill>
            </a:endParaRPr>
          </a:p>
          <a:p>
            <a:pPr marL="342900" indent="-342900">
              <a:buFont typeface="Wingdings" charset="2"/>
              <a:buChar char="Ø"/>
              <a:defRPr/>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20" name="Rectangle 36"/>
          <p:cNvSpPr>
            <a:spLocks noChangeArrowheads="1"/>
          </p:cNvSpPr>
          <p:nvPr/>
        </p:nvSpPr>
        <p:spPr bwMode="auto">
          <a:xfrm>
            <a:off x="75000" y="715386"/>
            <a:ext cx="7308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defRPr/>
            </a:pPr>
            <a:r>
              <a:rPr lang="ja-JP" altLang="en-US" dirty="0">
                <a:solidFill>
                  <a:prstClr val="black"/>
                </a:solidFill>
              </a:rPr>
              <a:t>ＩＣＵにおける多職種による早期離床・リハビリテーションの取組に係る評価</a:t>
            </a:r>
            <a:endParaRPr lang="en-US" altLang="ja-JP" dirty="0">
              <a:solidFill>
                <a:prstClr val="black"/>
              </a:solidFill>
            </a:endParaRPr>
          </a:p>
        </p:txBody>
      </p:sp>
      <p:sp>
        <p:nvSpPr>
          <p:cNvPr id="23" name="テキスト ボックス 22"/>
          <p:cNvSpPr txBox="1"/>
          <p:nvPr/>
        </p:nvSpPr>
        <p:spPr>
          <a:xfrm>
            <a:off x="83157" y="1593908"/>
            <a:ext cx="5220001" cy="3108543"/>
          </a:xfrm>
          <a:prstGeom prst="rect">
            <a:avLst/>
          </a:prstGeom>
          <a:noFill/>
        </p:spPr>
        <p:txBody>
          <a:bodyPr wrap="square" rtlCol="0">
            <a:spAutoFit/>
          </a:bodyPr>
          <a:lstStyle/>
          <a:p>
            <a:pPr>
              <a:defRPr/>
            </a:pPr>
            <a:r>
              <a:rPr lang="ja-JP" altLang="en-US" sz="1400" dirty="0">
                <a:solidFill>
                  <a:prstClr val="black"/>
                </a:solidFill>
                <a:latin typeface="ＭＳ Ｐゴシック"/>
              </a:rPr>
              <a:t>［算定要件］</a:t>
            </a:r>
            <a:endParaRPr lang="en-US" altLang="ja-JP" sz="1400" dirty="0">
              <a:solidFill>
                <a:prstClr val="black"/>
              </a:solidFill>
              <a:latin typeface="ＭＳ Ｐゴシック"/>
            </a:endParaRPr>
          </a:p>
          <a:p>
            <a:pPr marL="270000" indent="-270000">
              <a:defRPr/>
            </a:pPr>
            <a:r>
              <a:rPr lang="ja-JP" altLang="en-US" sz="1400" dirty="0">
                <a:solidFill>
                  <a:prstClr val="black"/>
                </a:solidFill>
                <a:latin typeface="ＭＳ Ｐゴシック"/>
              </a:rPr>
              <a:t>　①　特定集中治療室入室後早期から離床に向けた取組が行われた場合に、</a:t>
            </a:r>
            <a:r>
              <a:rPr lang="en-US" altLang="ja-JP" sz="1400" dirty="0">
                <a:solidFill>
                  <a:prstClr val="black"/>
                </a:solidFill>
                <a:latin typeface="ＭＳ Ｐゴシック"/>
              </a:rPr>
              <a:t>14</a:t>
            </a:r>
            <a:r>
              <a:rPr lang="ja-JP" altLang="en-US" sz="1400" dirty="0">
                <a:solidFill>
                  <a:prstClr val="black"/>
                </a:solidFill>
                <a:latin typeface="ＭＳ Ｐゴシック"/>
              </a:rPr>
              <a:t>日を限度として所定点数に加算する。</a:t>
            </a:r>
            <a:endParaRPr lang="en-US" altLang="ja-JP" sz="1400" dirty="0">
              <a:solidFill>
                <a:prstClr val="black"/>
              </a:solidFill>
              <a:latin typeface="ＭＳ Ｐゴシック"/>
            </a:endParaRPr>
          </a:p>
          <a:p>
            <a:pPr marL="270000" indent="-270000">
              <a:defRPr/>
            </a:pPr>
            <a:r>
              <a:rPr lang="ja-JP" altLang="en-US" sz="1400" dirty="0">
                <a:solidFill>
                  <a:prstClr val="black"/>
                </a:solidFill>
                <a:latin typeface="ＭＳ Ｐゴシック"/>
              </a:rPr>
              <a:t>　②　特定集中治療室に入室した患者に対し、患者に関わる医師、看護師、理学療法士、作業療法士、臨床工学技士等の多職種と早期離床・リハビリテーションに係るチームとによる総合的な離床の取組を行う。</a:t>
            </a:r>
            <a:endParaRPr lang="en-US" altLang="ja-JP" sz="1400" dirty="0">
              <a:solidFill>
                <a:prstClr val="black"/>
              </a:solidFill>
              <a:latin typeface="ＭＳ Ｐゴシック"/>
            </a:endParaRPr>
          </a:p>
          <a:p>
            <a:pPr marL="270000" indent="-270000">
              <a:defRPr/>
            </a:pPr>
            <a:r>
              <a:rPr lang="ja-JP" altLang="en-US" sz="1200" dirty="0">
                <a:solidFill>
                  <a:prstClr val="black"/>
                </a:solidFill>
                <a:latin typeface="ＭＳ Ｐゴシック"/>
              </a:rPr>
              <a:t>　　</a:t>
            </a:r>
            <a:r>
              <a:rPr lang="en-US" altLang="ja-JP" sz="1200" dirty="0">
                <a:solidFill>
                  <a:prstClr val="black"/>
                </a:solidFill>
                <a:latin typeface="ＭＳ Ｐゴシック"/>
              </a:rPr>
              <a:t>1) </a:t>
            </a:r>
            <a:r>
              <a:rPr lang="ja-JP" altLang="en-US" sz="1200" dirty="0">
                <a:solidFill>
                  <a:prstClr val="black"/>
                </a:solidFill>
                <a:latin typeface="ＭＳ Ｐゴシック"/>
              </a:rPr>
              <a:t>チームは、当該患者の状況を把握・評価した上で、当該患者の各種機能の維持、改善又は再獲得に向けた具体的な支援方策について関係学会の指針等に基づき患者が入室する治療室の職員とともに計画を作成する。</a:t>
            </a:r>
            <a:endParaRPr lang="en-US" altLang="ja-JP" sz="1200" dirty="0">
              <a:solidFill>
                <a:prstClr val="black"/>
              </a:solidFill>
              <a:latin typeface="ＭＳ Ｐゴシック"/>
            </a:endParaRPr>
          </a:p>
          <a:p>
            <a:pPr marL="270000" indent="-270000">
              <a:defRPr/>
            </a:pPr>
            <a:r>
              <a:rPr lang="ja-JP" altLang="en-US" sz="1200" dirty="0">
                <a:solidFill>
                  <a:prstClr val="black"/>
                </a:solidFill>
                <a:latin typeface="ＭＳ Ｐゴシック"/>
              </a:rPr>
              <a:t>　　</a:t>
            </a:r>
            <a:r>
              <a:rPr lang="en-US" altLang="ja-JP" sz="1200" dirty="0">
                <a:solidFill>
                  <a:prstClr val="black"/>
                </a:solidFill>
                <a:latin typeface="ＭＳ Ｐゴシック"/>
              </a:rPr>
              <a:t>2) </a:t>
            </a:r>
            <a:r>
              <a:rPr lang="ja-JP" altLang="en-US" sz="1200" dirty="0">
                <a:solidFill>
                  <a:prstClr val="black"/>
                </a:solidFill>
                <a:latin typeface="ＭＳ Ｐゴシック"/>
              </a:rPr>
              <a:t>当該患者を診療する医師、看護師、理学療法士、作業療法士、臨床工学技士等が、チームと連携し、当該患者が</a:t>
            </a:r>
            <a:r>
              <a:rPr lang="en-US" altLang="ja-JP" sz="1200" dirty="0">
                <a:solidFill>
                  <a:prstClr val="black"/>
                </a:solidFill>
                <a:latin typeface="ＭＳ Ｐゴシック"/>
              </a:rPr>
              <a:t>ICU</a:t>
            </a:r>
            <a:r>
              <a:rPr lang="ja-JP" altLang="en-US" sz="1200" dirty="0">
                <a:solidFill>
                  <a:prstClr val="black"/>
                </a:solidFill>
                <a:latin typeface="ＭＳ Ｐゴシック"/>
              </a:rPr>
              <a:t>に入室後</a:t>
            </a:r>
            <a:r>
              <a:rPr lang="en-US" altLang="ja-JP" sz="1200" dirty="0">
                <a:solidFill>
                  <a:prstClr val="black"/>
                </a:solidFill>
                <a:latin typeface="ＭＳ Ｐゴシック"/>
              </a:rPr>
              <a:t>48</a:t>
            </a:r>
            <a:r>
              <a:rPr lang="ja-JP" altLang="en-US" sz="1200" dirty="0">
                <a:solidFill>
                  <a:prstClr val="black"/>
                </a:solidFill>
                <a:latin typeface="ＭＳ Ｐゴシック"/>
              </a:rPr>
              <a:t>時間以内に、当該計画に基づく早期離床の取組を開始する。</a:t>
            </a:r>
            <a:endParaRPr lang="en-US" altLang="ja-JP" sz="1200" dirty="0">
              <a:solidFill>
                <a:prstClr val="black"/>
              </a:solidFill>
              <a:latin typeface="ＭＳ Ｐゴシック"/>
            </a:endParaRPr>
          </a:p>
          <a:p>
            <a:pPr marL="270000" indent="-270000">
              <a:defRPr/>
            </a:pPr>
            <a:r>
              <a:rPr lang="ja-JP" altLang="en-US" sz="1200" dirty="0">
                <a:solidFill>
                  <a:prstClr val="black"/>
                </a:solidFill>
                <a:latin typeface="ＭＳ Ｐゴシック"/>
              </a:rPr>
              <a:t>　　</a:t>
            </a:r>
            <a:r>
              <a:rPr lang="en-US" altLang="ja-JP" sz="1200" dirty="0">
                <a:solidFill>
                  <a:prstClr val="black"/>
                </a:solidFill>
                <a:latin typeface="ＭＳ Ｐゴシック"/>
              </a:rPr>
              <a:t>3) </a:t>
            </a:r>
            <a:r>
              <a:rPr lang="ja-JP" altLang="en-US" sz="1200" dirty="0">
                <a:solidFill>
                  <a:prstClr val="black"/>
                </a:solidFill>
                <a:latin typeface="ＭＳ Ｐゴシック"/>
              </a:rPr>
              <a:t>チームは、当該計画に基づき行われた取組を定期的に評価する。</a:t>
            </a:r>
            <a:endParaRPr lang="en-US" altLang="ja-JP" sz="1200" dirty="0">
              <a:solidFill>
                <a:prstClr val="black"/>
              </a:solidFill>
              <a:latin typeface="ＭＳ Ｐゴシック"/>
            </a:endParaRPr>
          </a:p>
          <a:p>
            <a:pPr marL="270000" indent="-270000">
              <a:defRPr/>
            </a:pPr>
            <a:endParaRPr lang="ja-JP" altLang="en-US" sz="1400" dirty="0">
              <a:solidFill>
                <a:prstClr val="black"/>
              </a:solidFill>
              <a:latin typeface="ＭＳ Ｐゴシック"/>
            </a:endParaRPr>
          </a:p>
        </p:txBody>
      </p:sp>
      <p:sp>
        <p:nvSpPr>
          <p:cNvPr id="24" name="テキスト ボックス 23"/>
          <p:cNvSpPr txBox="1"/>
          <p:nvPr/>
        </p:nvSpPr>
        <p:spPr>
          <a:xfrm>
            <a:off x="5303159" y="1593908"/>
            <a:ext cx="4544330" cy="2739211"/>
          </a:xfrm>
          <a:prstGeom prst="rect">
            <a:avLst/>
          </a:prstGeom>
          <a:noFill/>
        </p:spPr>
        <p:txBody>
          <a:bodyPr wrap="square" rtlCol="0">
            <a:spAutoFit/>
          </a:bodyPr>
          <a:lstStyle/>
          <a:p>
            <a:pPr marL="270000" indent="-270000">
              <a:defRPr/>
            </a:pPr>
            <a:r>
              <a:rPr lang="ja-JP" altLang="en-US" sz="1400" dirty="0">
                <a:solidFill>
                  <a:prstClr val="black"/>
                </a:solidFill>
                <a:latin typeface="ＭＳ Ｐゴシック"/>
              </a:rPr>
              <a:t>［施設基準］</a:t>
            </a:r>
            <a:endParaRPr lang="en-US" altLang="ja-JP" sz="1400" dirty="0">
              <a:solidFill>
                <a:prstClr val="black"/>
              </a:solidFill>
              <a:latin typeface="ＭＳ Ｐゴシック"/>
            </a:endParaRPr>
          </a:p>
          <a:p>
            <a:pPr marL="270000" indent="-270000">
              <a:defRPr/>
            </a:pPr>
            <a:r>
              <a:rPr lang="ja-JP" altLang="en-US" sz="1400" dirty="0">
                <a:solidFill>
                  <a:prstClr val="black"/>
                </a:solidFill>
                <a:latin typeface="ＭＳ Ｐゴシック"/>
              </a:rPr>
              <a:t>　①　特定集中治療室内に、以下から構成される早期離床・リハビリテーションに係るチームを設置すること。</a:t>
            </a:r>
            <a:endParaRPr lang="en-US" altLang="ja-JP" sz="1400" dirty="0">
              <a:solidFill>
                <a:prstClr val="black"/>
              </a:solidFill>
              <a:latin typeface="ＭＳ Ｐゴシック"/>
            </a:endParaRPr>
          </a:p>
          <a:p>
            <a:pPr marL="270000" indent="-270000">
              <a:defRPr/>
            </a:pPr>
            <a:r>
              <a:rPr lang="ja-JP" altLang="en-US" sz="1200" dirty="0">
                <a:solidFill>
                  <a:prstClr val="black"/>
                </a:solidFill>
                <a:latin typeface="ＭＳ Ｐゴシック"/>
              </a:rPr>
              <a:t>　　</a:t>
            </a:r>
            <a:r>
              <a:rPr lang="en-US" altLang="ja-JP" sz="1200" dirty="0">
                <a:solidFill>
                  <a:prstClr val="black"/>
                </a:solidFill>
                <a:latin typeface="ＭＳ Ｐゴシック"/>
              </a:rPr>
              <a:t>1) </a:t>
            </a:r>
            <a:r>
              <a:rPr lang="ja-JP" altLang="en-US" sz="1200" dirty="0">
                <a:solidFill>
                  <a:prstClr val="black"/>
                </a:solidFill>
                <a:latin typeface="ＭＳ Ｐゴシック"/>
              </a:rPr>
              <a:t>集中治療の経験を５年以上有する専任の医師</a:t>
            </a:r>
            <a:endParaRPr lang="en-US" altLang="ja-JP" sz="1200" dirty="0">
              <a:solidFill>
                <a:prstClr val="black"/>
              </a:solidFill>
              <a:latin typeface="ＭＳ Ｐゴシック"/>
            </a:endParaRPr>
          </a:p>
          <a:p>
            <a:pPr marL="270000" indent="-270000">
              <a:defRPr/>
            </a:pPr>
            <a:r>
              <a:rPr lang="ja-JP" altLang="en-US" sz="1200" dirty="0">
                <a:solidFill>
                  <a:prstClr val="black"/>
                </a:solidFill>
                <a:latin typeface="ＭＳ Ｐゴシック"/>
              </a:rPr>
              <a:t>　　</a:t>
            </a:r>
            <a:r>
              <a:rPr lang="en-US" altLang="ja-JP" sz="1200" dirty="0">
                <a:solidFill>
                  <a:prstClr val="black"/>
                </a:solidFill>
                <a:latin typeface="ＭＳ Ｐゴシック"/>
              </a:rPr>
              <a:t>2) </a:t>
            </a:r>
            <a:r>
              <a:rPr lang="ja-JP" altLang="en-US" sz="1200" dirty="0">
                <a:solidFill>
                  <a:prstClr val="black"/>
                </a:solidFill>
                <a:latin typeface="ＭＳ Ｐゴシック"/>
              </a:rPr>
              <a:t>集中治療に関する経験５年以上及び適切な研修を修了した専任の常勤看護師</a:t>
            </a:r>
            <a:endParaRPr lang="en-US" altLang="ja-JP" sz="1200" dirty="0">
              <a:solidFill>
                <a:prstClr val="black"/>
              </a:solidFill>
              <a:latin typeface="ＭＳ Ｐゴシック"/>
            </a:endParaRPr>
          </a:p>
          <a:p>
            <a:pPr marL="270000" indent="-270000">
              <a:defRPr/>
            </a:pPr>
            <a:r>
              <a:rPr lang="ja-JP" altLang="en-US" sz="1200" dirty="0">
                <a:solidFill>
                  <a:prstClr val="black"/>
                </a:solidFill>
                <a:latin typeface="ＭＳ Ｐゴシック"/>
              </a:rPr>
              <a:t>　　</a:t>
            </a:r>
            <a:r>
              <a:rPr lang="en-US" altLang="ja-JP" sz="1200" dirty="0">
                <a:solidFill>
                  <a:prstClr val="black"/>
                </a:solidFill>
                <a:latin typeface="ＭＳ Ｐゴシック"/>
              </a:rPr>
              <a:t>3) </a:t>
            </a:r>
            <a:r>
              <a:rPr lang="ja-JP" altLang="en-US" sz="1200" dirty="0">
                <a:solidFill>
                  <a:prstClr val="black"/>
                </a:solidFill>
                <a:latin typeface="ＭＳ Ｐゴシック"/>
              </a:rPr>
              <a:t>特定集中治療室等を届け出ている病院において５年以上の経験を有する専任の常勤理学療法士又は専任の常勤作業療法士</a:t>
            </a:r>
            <a:endParaRPr lang="en-US" altLang="ja-JP" sz="1200" dirty="0">
              <a:solidFill>
                <a:prstClr val="black"/>
              </a:solidFill>
              <a:latin typeface="ＭＳ Ｐゴシック"/>
            </a:endParaRPr>
          </a:p>
          <a:p>
            <a:pPr marL="270000" indent="-270000">
              <a:defRPr/>
            </a:pPr>
            <a:r>
              <a:rPr lang="ja-JP" altLang="en-US" sz="1400" dirty="0">
                <a:solidFill>
                  <a:prstClr val="black"/>
                </a:solidFill>
                <a:latin typeface="ＭＳ Ｐゴシック"/>
              </a:rPr>
              <a:t>　②　特定集中治療室における早期離床・リハビリテーションに関するプロトコルを整備し、定期的に見直すこと。</a:t>
            </a:r>
            <a:endParaRPr lang="en-US" altLang="ja-JP" sz="1400" dirty="0">
              <a:solidFill>
                <a:prstClr val="black"/>
              </a:solidFill>
              <a:latin typeface="ＭＳ Ｐゴシック"/>
            </a:endParaRPr>
          </a:p>
          <a:p>
            <a:pPr marL="270000" indent="-270000">
              <a:defRPr/>
            </a:pPr>
            <a:r>
              <a:rPr lang="ja-JP" altLang="en-US" sz="1400" dirty="0">
                <a:solidFill>
                  <a:prstClr val="black"/>
                </a:solidFill>
                <a:latin typeface="ＭＳ Ｐゴシック"/>
              </a:rPr>
              <a:t>　③　心大血管疾患リハビリテーション料、脳血管疾患等リハビリテーション料又は呼吸器リハビリテーション料に係る届出を行っている保険医療機関であること。</a:t>
            </a:r>
            <a:endParaRPr lang="en-US" altLang="ja-JP" sz="1400" dirty="0">
              <a:solidFill>
                <a:prstClr val="black"/>
              </a:solidFill>
              <a:latin typeface="ＭＳ Ｐゴシック"/>
            </a:endParaRPr>
          </a:p>
        </p:txBody>
      </p:sp>
      <p:sp>
        <p:nvSpPr>
          <p:cNvPr id="25" name="Rectangle 36"/>
          <p:cNvSpPr>
            <a:spLocks noChangeArrowheads="1"/>
          </p:cNvSpPr>
          <p:nvPr/>
        </p:nvSpPr>
        <p:spPr bwMode="auto">
          <a:xfrm>
            <a:off x="73572" y="4574343"/>
            <a:ext cx="3908769"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defRPr/>
            </a:pPr>
            <a:r>
              <a:rPr lang="ja-JP" altLang="en-US" dirty="0">
                <a:solidFill>
                  <a:prstClr val="black"/>
                </a:solidFill>
              </a:rPr>
              <a:t>専門性の高い看護師の配置の要件化</a:t>
            </a:r>
            <a:endParaRPr lang="en-US" altLang="ja-JP" dirty="0">
              <a:solidFill>
                <a:prstClr val="black"/>
              </a:solidFill>
            </a:endParaRPr>
          </a:p>
        </p:txBody>
      </p:sp>
      <p:sp>
        <p:nvSpPr>
          <p:cNvPr id="17" name="Rectangle 36"/>
          <p:cNvSpPr>
            <a:spLocks noChangeArrowheads="1"/>
          </p:cNvSpPr>
          <p:nvPr/>
        </p:nvSpPr>
        <p:spPr bwMode="auto">
          <a:xfrm>
            <a:off x="73572" y="381104"/>
            <a:ext cx="4749856" cy="33428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2000" dirty="0">
                <a:solidFill>
                  <a:prstClr val="black"/>
                </a:solidFill>
                <a:latin typeface="Calibri" panose="020F0502020204030204"/>
                <a:ea typeface="ＭＳ Ｐゴシック" panose="020B0600070205080204" pitchFamily="50" charset="-128"/>
              </a:rPr>
              <a:t>◇　</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特定集中治療室管理料等の見直し①</a:t>
            </a:r>
          </a:p>
        </p:txBody>
      </p:sp>
      <p:sp>
        <p:nvSpPr>
          <p:cNvPr id="18" name="Rectangle 2"/>
          <p:cNvSpPr>
            <a:spLocks noChangeArrowheads="1"/>
          </p:cNvSpPr>
          <p:nvPr/>
        </p:nvSpPr>
        <p:spPr bwMode="auto">
          <a:xfrm>
            <a:off x="202344" y="-12925"/>
            <a:ext cx="9517327" cy="39402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テキスト ボックス 12"/>
          <p:cNvSpPr txBox="1"/>
          <p:nvPr/>
        </p:nvSpPr>
        <p:spPr>
          <a:xfrm>
            <a:off x="6969224" y="438572"/>
            <a:ext cx="274769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p122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p765-766</a:t>
            </a:r>
          </a:p>
        </p:txBody>
      </p:sp>
      <p:sp>
        <p:nvSpPr>
          <p:cNvPr id="14" name="テキスト ボックス 13"/>
          <p:cNvSpPr txBox="1"/>
          <p:nvPr/>
        </p:nvSpPr>
        <p:spPr>
          <a:xfrm>
            <a:off x="8409384" y="4527956"/>
            <a:ext cx="13075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p765-766</a:t>
            </a:r>
          </a:p>
        </p:txBody>
      </p:sp>
    </p:spTree>
    <p:extLst>
      <p:ext uri="{BB962C8B-B14F-4D97-AF65-F5344CB8AC3E}">
        <p14:creationId xmlns:p14="http://schemas.microsoft.com/office/powerpoint/2010/main" val="60647001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75000" y="1014582"/>
            <a:ext cx="9756000" cy="3053944"/>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dirty="0">
                <a:solidFill>
                  <a:prstClr val="black"/>
                </a:solidFill>
              </a:rPr>
              <a:t>特定集中治療室管理料を算定する患者については、入退室時の生理学的スコア（ＳＯＦＡスコア）をＤＰＣデータの報告の対象とする。</a:t>
            </a:r>
            <a:endParaRPr lang="en-US" altLang="ja-JP" dirty="0">
              <a:solidFill>
                <a:prstClr val="black"/>
              </a:solidFill>
            </a:endParaRPr>
          </a:p>
          <a:p>
            <a:r>
              <a:rPr lang="en-US" altLang="ja-JP" sz="1200" dirty="0">
                <a:solidFill>
                  <a:prstClr val="black"/>
                </a:solidFill>
              </a:rPr>
              <a:t>※</a:t>
            </a:r>
            <a:r>
              <a:rPr lang="ja-JP" altLang="en-US" sz="1200" dirty="0">
                <a:solidFill>
                  <a:prstClr val="black"/>
                </a:solidFill>
              </a:rPr>
              <a:t>　生理学的スコア（ＳＯＦＡスコア）</a:t>
            </a:r>
            <a:endParaRPr lang="en-US" altLang="ja-JP" sz="1200" dirty="0">
              <a:solidFill>
                <a:prstClr val="black"/>
              </a:solidFill>
            </a:endParaRPr>
          </a:p>
          <a:p>
            <a:r>
              <a:rPr lang="ja-JP" altLang="en-US" sz="1200" dirty="0">
                <a:solidFill>
                  <a:prstClr val="black"/>
                </a:solidFill>
              </a:rPr>
              <a:t>　呼吸機能、凝固機能、肝機能、循環機能、中枢神経機能、腎機能の６項目を、５段階の点数でスコア化し、全身の臓器障害の程度を判定するもの。</a:t>
            </a:r>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endParaRPr lang="en-US" altLang="ja-JP" sz="1200" dirty="0">
              <a:solidFill>
                <a:prstClr val="black"/>
              </a:solidFill>
            </a:endParaRPr>
          </a:p>
          <a:p>
            <a:pPr marL="361950" indent="-361950">
              <a:buFont typeface="Wingdings" panose="05000000000000000000" pitchFamily="2" charset="2"/>
              <a:buChar char="Ø"/>
            </a:pPr>
            <a:r>
              <a:rPr lang="ja-JP" altLang="en-US" dirty="0">
                <a:solidFill>
                  <a:prstClr val="black"/>
                </a:solidFill>
              </a:rPr>
              <a:t>救命救急入院料１・３、脳卒中ケアユニット入院医療管理料については、重症度、医療・看護必要度の測定を要件とする。</a:t>
            </a:r>
            <a:r>
              <a:rPr lang="ja-JP" altLang="en-US" sz="1200" dirty="0">
                <a:solidFill>
                  <a:prstClr val="black"/>
                </a:solidFill>
              </a:rPr>
              <a:t>（救命救急入院料１・３は特定集中治療室用を、脳卒中ケアユニット入院医療管理料は一般病棟用を用いる）</a:t>
            </a:r>
            <a:endParaRPr lang="en-US" altLang="ja-JP" sz="1200" dirty="0">
              <a:solidFill>
                <a:prstClr val="black"/>
              </a:solidFill>
            </a:endParaRPr>
          </a:p>
          <a:p>
            <a:pPr marL="361950" indent="-361950">
              <a:buFont typeface="Wingdings" panose="05000000000000000000" pitchFamily="2" charset="2"/>
              <a:buChar char="Ø"/>
            </a:pPr>
            <a:endParaRPr lang="en-US" altLang="ja-JP" sz="1200" dirty="0">
              <a:solidFill>
                <a:prstClr val="black"/>
              </a:solidFill>
            </a:endParaRPr>
          </a:p>
          <a:p>
            <a:endParaRPr lang="en-US" altLang="ja-JP" dirty="0">
              <a:solidFill>
                <a:prstClr val="black"/>
              </a:solidFill>
            </a:endParaRPr>
          </a:p>
          <a:p>
            <a:endParaRPr lang="en-US" altLang="ja-JP" sz="12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21" name="Rectangle 37"/>
          <p:cNvSpPr>
            <a:spLocks noChangeArrowheads="1"/>
          </p:cNvSpPr>
          <p:nvPr/>
        </p:nvSpPr>
        <p:spPr bwMode="auto">
          <a:xfrm>
            <a:off x="73572" y="4365104"/>
            <a:ext cx="9756000" cy="2448000"/>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dirty="0">
                <a:solidFill>
                  <a:prstClr val="black"/>
                </a:solidFill>
              </a:rPr>
              <a:t>特定集中治療室等の治療室に備えるべき装置・器具について、緊急の事態に十分対応できる場合は、救命器具以外は他の治療室等と共有できるよう施設基準を見直す。</a:t>
            </a:r>
            <a:endParaRPr lang="en-US" altLang="ja-JP"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13" name="Rectangle 36"/>
          <p:cNvSpPr>
            <a:spLocks noChangeArrowheads="1"/>
          </p:cNvSpPr>
          <p:nvPr/>
        </p:nvSpPr>
        <p:spPr bwMode="auto">
          <a:xfrm>
            <a:off x="75007" y="715386"/>
            <a:ext cx="3581849"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生理学的スコア等の測定の要件化</a:t>
            </a:r>
            <a:endParaRPr lang="en-US" altLang="ja-JP" dirty="0">
              <a:solidFill>
                <a:prstClr val="black"/>
              </a:solidFill>
            </a:endParaRPr>
          </a:p>
        </p:txBody>
      </p:sp>
      <p:sp>
        <p:nvSpPr>
          <p:cNvPr id="22" name="Rectangle 36"/>
          <p:cNvSpPr>
            <a:spLocks noChangeArrowheads="1"/>
          </p:cNvSpPr>
          <p:nvPr/>
        </p:nvSpPr>
        <p:spPr bwMode="auto">
          <a:xfrm>
            <a:off x="73572" y="4113112"/>
            <a:ext cx="3908769"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治療室に備えるべき装置・器具</a:t>
            </a:r>
            <a:endParaRPr lang="en-US" altLang="ja-JP" dirty="0">
              <a:solidFill>
                <a:prstClr val="black"/>
              </a:solidFill>
            </a:endParaRPr>
          </a:p>
        </p:txBody>
      </p:sp>
      <p:graphicFrame>
        <p:nvGraphicFramePr>
          <p:cNvPr id="12" name="表 11"/>
          <p:cNvGraphicFramePr>
            <a:graphicFrameLocks noGrp="1"/>
          </p:cNvGraphicFramePr>
          <p:nvPr>
            <p:extLst>
              <p:ext uri="{D42A27DB-BD31-4B8C-83A1-F6EECF244321}">
                <p14:modId xmlns:p14="http://schemas.microsoft.com/office/powerpoint/2010/main" val="1531623278"/>
              </p:ext>
            </p:extLst>
          </p:nvPr>
        </p:nvGraphicFramePr>
        <p:xfrm>
          <a:off x="298560" y="5013186"/>
          <a:ext cx="4464000" cy="1702675"/>
        </p:xfrm>
        <a:graphic>
          <a:graphicData uri="http://schemas.openxmlformats.org/drawingml/2006/table">
            <a:tbl>
              <a:tblPr firstRow="1" bandRow="1">
                <a:tableStyleId>{FABFCF23-3B69-468F-B69F-88F6DE6A72F2}</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現行</a:t>
                      </a:r>
                      <a:endParaRPr kumimoji="1" lang="en-US" altLang="ja-JP" sz="1100" u="none" dirty="0"/>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特定集中治療室管理料</a:t>
                      </a:r>
                      <a:r>
                        <a:rPr kumimoji="1" lang="en-US" altLang="ja-JP" sz="1100" u="none" dirty="0"/>
                        <a:t>】</a:t>
                      </a:r>
                      <a:r>
                        <a:rPr kumimoji="1" lang="ja-JP" altLang="en-US" sz="1100" u="none" dirty="0"/>
                        <a:t>　［施設基準］</a:t>
                      </a:r>
                      <a:endParaRPr kumimoji="1" lang="en-US" altLang="ja-JP" sz="1100" u="none" dirty="0"/>
                    </a:p>
                    <a:p>
                      <a:pPr marL="72000" algn="l"/>
                      <a:r>
                        <a:rPr kumimoji="1" lang="ja-JP" altLang="en-US" sz="1100" u="none" dirty="0"/>
                        <a:t>　当該管理を行うために必要な次に掲げる装置及び器具を特定集中治療室内に常時備えていること。</a:t>
                      </a:r>
                      <a:endParaRPr kumimoji="1" lang="en-US" altLang="ja-JP" sz="1100" u="none" dirty="0"/>
                    </a:p>
                    <a:p>
                      <a:pPr marL="72000" algn="l"/>
                      <a:endParaRPr kumimoji="1" lang="en-US" altLang="ja-JP" sz="1100" u="none" dirty="0"/>
                    </a:p>
                    <a:p>
                      <a:pPr marL="72000" algn="l"/>
                      <a:endParaRPr kumimoji="1" lang="ja-JP" altLang="en-US"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ア　救急蘇生装置（気管内挿管セット、人工呼吸器等）</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イ　除細動器　／　ウ　ペースメーカー　／　エ　心電計</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オ　ポータブルエックス線撮影装置　／　カ　呼吸循環監視装置</a:t>
                      </a:r>
                      <a:endParaRPr kumimoji="1" lang="en-US" altLang="ja-JP" sz="1100" u="none" dirty="0"/>
                    </a:p>
                  </a:txBody>
                  <a:tcPr marL="99060" marR="99060" anchor="ctr"/>
                </a:tc>
                <a:extLst>
                  <a:ext uri="{0D108BD9-81ED-4DB2-BD59-A6C34878D82A}">
                    <a16:rowId xmlns="" xmlns:a16="http://schemas.microsoft.com/office/drawing/2014/main" val="10001"/>
                  </a:ext>
                </a:extLst>
              </a:tr>
            </a:tbl>
          </a:graphicData>
        </a:graphic>
      </p:graphicFrame>
      <p:sp>
        <p:nvSpPr>
          <p:cNvPr id="14" name="右矢印 13"/>
          <p:cNvSpPr/>
          <p:nvPr/>
        </p:nvSpPr>
        <p:spPr>
          <a:xfrm>
            <a:off x="4793431" y="5540244"/>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4257691358"/>
              </p:ext>
            </p:extLst>
          </p:nvPr>
        </p:nvGraphicFramePr>
        <p:xfrm>
          <a:off x="5227947" y="5038703"/>
          <a:ext cx="4464000" cy="1702675"/>
        </p:xfrm>
        <a:graphic>
          <a:graphicData uri="http://schemas.openxmlformats.org/drawingml/2006/table">
            <a:tbl>
              <a:tblPr firstRow="1" bandRow="1">
                <a:tableStyleId>{21E4AEA4-8DFA-4A89-87EB-49C32662AFE0}</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t>改定後</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特定集中治療室管理料</a:t>
                      </a:r>
                      <a:r>
                        <a:rPr kumimoji="1" lang="en-US" altLang="ja-JP" sz="1100" u="none" dirty="0"/>
                        <a:t>】</a:t>
                      </a:r>
                      <a:r>
                        <a:rPr kumimoji="1" lang="ja-JP" altLang="en-US" sz="1100" u="none" dirty="0"/>
                        <a:t>　［施設基準］</a:t>
                      </a:r>
                      <a:endParaRPr kumimoji="1" lang="en-US" altLang="ja-JP" sz="1100" u="none" dirty="0"/>
                    </a:p>
                    <a:p>
                      <a:pPr marL="72000" algn="l"/>
                      <a:r>
                        <a:rPr kumimoji="1" lang="ja-JP" altLang="en-US" sz="1100" u="none" dirty="0"/>
                        <a:t>　当該管理を行うために必要な次に掲げる装置及び器具を特定集中治療室内に常時備えていること。</a:t>
                      </a:r>
                      <a:r>
                        <a:rPr kumimoji="1" lang="ja-JP" altLang="en-US" sz="1100" b="1" u="sng" dirty="0">
                          <a:solidFill>
                            <a:srgbClr val="0070C0"/>
                          </a:solidFill>
                        </a:rPr>
                        <a:t>ただし、ウからカについては、当該保険医療機関内に備え、必要な際に迅速に使用でき、緊急の事態に十分対応できる場合においては、この限りではない。</a:t>
                      </a:r>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ア　救急蘇生装置（気管内挿管セット、人工呼吸器等）</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イ　除細動器　／　ウ　ペースメーカー　／　エ　心電計</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オ　ポータブルエックス線撮影装置　／　カ　呼吸循環監視装置</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graphicFrame>
        <p:nvGraphicFramePr>
          <p:cNvPr id="2" name="表 1"/>
          <p:cNvGraphicFramePr>
            <a:graphicFrameLocks noGrp="1"/>
          </p:cNvGraphicFramePr>
          <p:nvPr>
            <p:extLst>
              <p:ext uri="{D42A27DB-BD31-4B8C-83A1-F6EECF244321}">
                <p14:modId xmlns:p14="http://schemas.microsoft.com/office/powerpoint/2010/main" val="3935406651"/>
              </p:ext>
            </p:extLst>
          </p:nvPr>
        </p:nvGraphicFramePr>
        <p:xfrm>
          <a:off x="416501" y="2002217"/>
          <a:ext cx="9265502" cy="1419797"/>
        </p:xfrm>
        <a:graphic>
          <a:graphicData uri="http://schemas.openxmlformats.org/drawingml/2006/table">
            <a:tbl>
              <a:tblPr/>
              <a:tblGrid>
                <a:gridCol w="745553">
                  <a:extLst>
                    <a:ext uri="{9D8B030D-6E8A-4147-A177-3AD203B41FA5}">
                      <a16:colId xmlns="" xmlns:a16="http://schemas.microsoft.com/office/drawing/2014/main" val="20000"/>
                    </a:ext>
                  </a:extLst>
                </a:gridCol>
                <a:gridCol w="1152069">
                  <a:extLst>
                    <a:ext uri="{9D8B030D-6E8A-4147-A177-3AD203B41FA5}">
                      <a16:colId xmlns="" xmlns:a16="http://schemas.microsoft.com/office/drawing/2014/main" val="20001"/>
                    </a:ext>
                  </a:extLst>
                </a:gridCol>
                <a:gridCol w="576000">
                  <a:extLst>
                    <a:ext uri="{9D8B030D-6E8A-4147-A177-3AD203B41FA5}">
                      <a16:colId xmlns="" xmlns:a16="http://schemas.microsoft.com/office/drawing/2014/main" val="20002"/>
                    </a:ext>
                  </a:extLst>
                </a:gridCol>
                <a:gridCol w="1199695">
                  <a:extLst>
                    <a:ext uri="{9D8B030D-6E8A-4147-A177-3AD203B41FA5}">
                      <a16:colId xmlns="" xmlns:a16="http://schemas.microsoft.com/office/drawing/2014/main" val="20003"/>
                    </a:ext>
                  </a:extLst>
                </a:gridCol>
                <a:gridCol w="1199695">
                  <a:extLst>
                    <a:ext uri="{9D8B030D-6E8A-4147-A177-3AD203B41FA5}">
                      <a16:colId xmlns="" xmlns:a16="http://schemas.microsoft.com/office/drawing/2014/main" val="20004"/>
                    </a:ext>
                  </a:extLst>
                </a:gridCol>
                <a:gridCol w="2196245">
                  <a:extLst>
                    <a:ext uri="{9D8B030D-6E8A-4147-A177-3AD203B41FA5}">
                      <a16:colId xmlns="" xmlns:a16="http://schemas.microsoft.com/office/drawing/2014/main" val="20005"/>
                    </a:ext>
                  </a:extLst>
                </a:gridCol>
                <a:gridCol w="2196245">
                  <a:extLst>
                    <a:ext uri="{9D8B030D-6E8A-4147-A177-3AD203B41FA5}">
                      <a16:colId xmlns="" xmlns:a16="http://schemas.microsoft.com/office/drawing/2014/main" val="20006"/>
                    </a:ext>
                  </a:extLst>
                </a:gridCol>
              </a:tblGrid>
              <a:tr h="177359">
                <a:tc gridSpan="2">
                  <a:txBody>
                    <a:bodyPr/>
                    <a:lstStyle/>
                    <a:p>
                      <a:pPr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hMerge="1">
                  <a:txBody>
                    <a:bodyPr/>
                    <a:lstStyle/>
                    <a:p>
                      <a:pPr algn="l" fontAlgn="ctr"/>
                      <a:endPar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 xmlns:a16="http://schemas.microsoft.com/office/drawing/2014/main" val="10000"/>
                  </a:ext>
                </a:extLst>
              </a:tr>
              <a:tr h="144000">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a:solidFill>
                            <a:srgbClr val="000000"/>
                          </a:solidFill>
                          <a:effectLst/>
                          <a:latin typeface="ＭＳ ゴシック" panose="020B0609070205080204" pitchFamily="49" charset="-128"/>
                          <a:ea typeface="ＭＳ ゴシック" panose="020B0609070205080204" pitchFamily="49" charset="-128"/>
                        </a:rPr>
                        <a:t>PaO2/FiO2(mmHg)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300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200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1"/>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凝固機能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血小板数（</a:t>
                      </a:r>
                      <a:r>
                        <a:rPr lang="en-US" altLang="zh-CN" sz="800" b="0" i="0" u="none" strike="noStrike" dirty="0">
                          <a:solidFill>
                            <a:srgbClr val="000000"/>
                          </a:solidFill>
                          <a:effectLst/>
                          <a:latin typeface="ＭＳ ゴシック" panose="020B0609070205080204" pitchFamily="49" charset="-128"/>
                          <a:ea typeface="ＭＳ ゴシック" panose="020B0609070205080204" pitchFamily="49" charset="-128"/>
                        </a:rPr>
                        <a:t>×103/mm2</a:t>
                      </a: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2"/>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肝機能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ビリルビン値（</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mg/dL</a:t>
                      </a: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2.0-5.9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6.0-11.9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3"/>
                  </a:ext>
                </a:extLst>
              </a:tr>
              <a:tr h="401558">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循環機能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血圧低下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なし</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平均動脈圧＜</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70mmHg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あるいはドブタミン投与</a:t>
                      </a:r>
                      <a:b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（投与量は問わない）</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4"/>
                  </a:ext>
                </a:extLst>
              </a:tr>
              <a:tr h="138734">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中枢神経機能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dirty="0">
                          <a:solidFill>
                            <a:srgbClr val="000000"/>
                          </a:solidFill>
                          <a:effectLst/>
                          <a:latin typeface="ＭＳ ゴシック" panose="020B0609070205080204" pitchFamily="49" charset="-128"/>
                          <a:ea typeface="ＭＳ ゴシック" panose="020B0609070205080204" pitchFamily="49" charset="-128"/>
                        </a:rPr>
                        <a:t>Glasgow Coma Scale</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15</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13-14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5"/>
                  </a:ext>
                </a:extLst>
              </a:tr>
              <a:tr h="270146">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腎機能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クレアチニン値（</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mg/</a:t>
                      </a:r>
                      <a:r>
                        <a:rPr lang="en-US" altLang="ja-JP" sz="800" b="0" i="0" u="none" strike="noStrike" dirty="0" err="1">
                          <a:solidFill>
                            <a:srgbClr val="000000"/>
                          </a:solidFill>
                          <a:effectLst/>
                          <a:latin typeface="ＭＳ ゴシック" panose="020B0609070205080204" pitchFamily="49" charset="-128"/>
                          <a:ea typeface="ＭＳ ゴシック" panose="020B0609070205080204" pitchFamily="49" charset="-128"/>
                        </a:rPr>
                        <a:t>dL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2.0-3.4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3.5-4.9</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0006"/>
                  </a:ext>
                </a:extLst>
              </a:tr>
            </a:tbl>
          </a:graphicData>
        </a:graphic>
      </p:graphicFrame>
      <p:sp>
        <p:nvSpPr>
          <p:cNvPr id="16" name="Rectangle 36"/>
          <p:cNvSpPr>
            <a:spLocks noChangeArrowheads="1"/>
          </p:cNvSpPr>
          <p:nvPr/>
        </p:nvSpPr>
        <p:spPr bwMode="auto">
          <a:xfrm>
            <a:off x="73572" y="381104"/>
            <a:ext cx="4749856" cy="33428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2000" dirty="0">
                <a:solidFill>
                  <a:prstClr val="black"/>
                </a:solidFill>
                <a:latin typeface="Calibri" panose="020F0502020204030204"/>
                <a:ea typeface="ＭＳ Ｐゴシック" panose="020B0600070205080204" pitchFamily="50" charset="-128"/>
              </a:rPr>
              <a:t>◇　</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特定集中治療室管理料等の見直し②</a:t>
            </a:r>
          </a:p>
        </p:txBody>
      </p:sp>
      <p:sp>
        <p:nvSpPr>
          <p:cNvPr id="20" name="Rectangle 2"/>
          <p:cNvSpPr>
            <a:spLocks noChangeArrowheads="1"/>
          </p:cNvSpPr>
          <p:nvPr/>
        </p:nvSpPr>
        <p:spPr bwMode="auto">
          <a:xfrm>
            <a:off x="202344" y="-12925"/>
            <a:ext cx="9517327" cy="39402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2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p:cNvSpPr txBox="1"/>
          <p:nvPr/>
        </p:nvSpPr>
        <p:spPr>
          <a:xfrm>
            <a:off x="7682160" y="438572"/>
            <a:ext cx="203475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p671-673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p763,767</a:t>
            </a:r>
          </a:p>
        </p:txBody>
      </p:sp>
      <p:sp>
        <p:nvSpPr>
          <p:cNvPr id="19" name="テキスト ボックス 18"/>
          <p:cNvSpPr txBox="1"/>
          <p:nvPr/>
        </p:nvSpPr>
        <p:spPr>
          <a:xfrm>
            <a:off x="7977336" y="4091544"/>
            <a:ext cx="17395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p763,764,766,767,769</a:t>
            </a:r>
          </a:p>
        </p:txBody>
      </p:sp>
    </p:spTree>
    <p:extLst>
      <p:ext uri="{BB962C8B-B14F-4D97-AF65-F5344CB8AC3E}">
        <p14:creationId xmlns:p14="http://schemas.microsoft.com/office/powerpoint/2010/main" val="298352706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75000" y="988292"/>
            <a:ext cx="9756000" cy="3024000"/>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dirty="0">
                <a:solidFill>
                  <a:prstClr val="black"/>
                </a:solidFill>
              </a:rPr>
              <a:t> 入院中の新たな褥瘡発生を予防するため、入院時に行う褥瘡に関する危険因子の評価に、</a:t>
            </a:r>
            <a:endParaRPr lang="en-US" altLang="ja-JP" dirty="0">
              <a:solidFill>
                <a:prstClr val="black"/>
              </a:solidFill>
            </a:endParaRPr>
          </a:p>
          <a:p>
            <a:r>
              <a:rPr lang="en-US" altLang="ja-JP" dirty="0">
                <a:solidFill>
                  <a:prstClr val="black"/>
                </a:solidFill>
              </a:rPr>
              <a:t>    </a:t>
            </a:r>
            <a:r>
              <a:rPr lang="ja-JP" altLang="en-US" dirty="0">
                <a:solidFill>
                  <a:prstClr val="black"/>
                </a:solidFill>
              </a:rPr>
              <a:t>「スキン－テア」を加える。</a:t>
            </a: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sz="1400" dirty="0">
              <a:solidFill>
                <a:prstClr val="black"/>
              </a:solidFill>
            </a:endParaRPr>
          </a:p>
          <a:p>
            <a:pPr marL="342900" indent="-342900">
              <a:buFont typeface="Wingdings" charset="2"/>
              <a:buChar char="Ø"/>
            </a:pPr>
            <a:r>
              <a:rPr lang="ja-JP" altLang="en-US" dirty="0">
                <a:solidFill>
                  <a:prstClr val="black"/>
                </a:solidFill>
              </a:rPr>
              <a:t>  褥瘡ハイリスク患者ケア加算の対象患者に、「皮膚に密着させる医療関連機器の長期かつ持続的な使用が必要であるもの」を追加する。</a:t>
            </a:r>
            <a:endParaRPr lang="en-US" altLang="ja-JP"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21" name="Rectangle 37"/>
          <p:cNvSpPr>
            <a:spLocks noChangeArrowheads="1"/>
          </p:cNvSpPr>
          <p:nvPr/>
        </p:nvSpPr>
        <p:spPr bwMode="auto">
          <a:xfrm>
            <a:off x="73572" y="4409339"/>
            <a:ext cx="9756000" cy="2376000"/>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dirty="0">
                <a:solidFill>
                  <a:prstClr val="black"/>
                </a:solidFill>
              </a:rPr>
              <a:t>ＡＤＬ維持向上等体制加算のアウトカム指標である院内褥瘡発生率の基準を見直す。</a:t>
            </a:r>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sp>
        <p:nvSpPr>
          <p:cNvPr id="13" name="Rectangle 36"/>
          <p:cNvSpPr>
            <a:spLocks noChangeArrowheads="1"/>
          </p:cNvSpPr>
          <p:nvPr/>
        </p:nvSpPr>
        <p:spPr bwMode="auto">
          <a:xfrm>
            <a:off x="75001" y="680550"/>
            <a:ext cx="3599692"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入院中の新たな褥瘡発生の予防</a:t>
            </a:r>
            <a:endParaRPr lang="en-US" altLang="ja-JP" dirty="0">
              <a:solidFill>
                <a:prstClr val="black"/>
              </a:solidFill>
            </a:endParaRPr>
          </a:p>
        </p:txBody>
      </p:sp>
      <p:sp>
        <p:nvSpPr>
          <p:cNvPr id="22" name="Rectangle 36"/>
          <p:cNvSpPr>
            <a:spLocks noChangeArrowheads="1"/>
          </p:cNvSpPr>
          <p:nvPr/>
        </p:nvSpPr>
        <p:spPr bwMode="auto">
          <a:xfrm>
            <a:off x="73574" y="4101597"/>
            <a:ext cx="6228000" cy="324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ＡＤＬ維持向上等体制加算における院内褥瘡発生率の見直し</a:t>
            </a:r>
            <a:endParaRPr lang="en-US" altLang="ja-JP" dirty="0">
              <a:solidFill>
                <a:prstClr val="black"/>
              </a:solidFill>
            </a:endParaRPr>
          </a:p>
        </p:txBody>
      </p:sp>
      <p:graphicFrame>
        <p:nvGraphicFramePr>
          <p:cNvPr id="12" name="表 11"/>
          <p:cNvGraphicFramePr>
            <a:graphicFrameLocks noGrp="1"/>
          </p:cNvGraphicFramePr>
          <p:nvPr>
            <p:extLst>
              <p:ext uri="{D42A27DB-BD31-4B8C-83A1-F6EECF244321}">
                <p14:modId xmlns:p14="http://schemas.microsoft.com/office/powerpoint/2010/main" val="1181711203"/>
              </p:ext>
            </p:extLst>
          </p:nvPr>
        </p:nvGraphicFramePr>
        <p:xfrm>
          <a:off x="298560" y="4801154"/>
          <a:ext cx="4464000" cy="1535035"/>
        </p:xfrm>
        <a:graphic>
          <a:graphicData uri="http://schemas.openxmlformats.org/drawingml/2006/table">
            <a:tbl>
              <a:tblPr firstRow="1" bandRow="1">
                <a:tableStyleId>{FABFCF23-3B69-468F-B69F-88F6DE6A72F2}</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現行</a:t>
                      </a:r>
                      <a:endParaRPr kumimoji="1" lang="en-US" altLang="ja-JP" sz="1100" u="none" dirty="0"/>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ＡＤＬ維持向上等体制加算</a:t>
                      </a:r>
                      <a:r>
                        <a:rPr kumimoji="1" lang="en-US" altLang="ja-JP" sz="1100" u="none" dirty="0"/>
                        <a:t>】</a:t>
                      </a:r>
                      <a:r>
                        <a:rPr kumimoji="1" lang="ja-JP" altLang="en-US" sz="1100" u="none" dirty="0"/>
                        <a:t>　［施設基準］</a:t>
                      </a:r>
                      <a:endParaRPr kumimoji="1" lang="en-US" altLang="ja-JP" sz="1100" u="none" dirty="0"/>
                    </a:p>
                    <a:p>
                      <a:pPr marL="72000" algn="l"/>
                      <a:r>
                        <a:rPr kumimoji="1" lang="ja-JP" altLang="en-US" sz="1100" u="none" dirty="0"/>
                        <a:t>　アウトカム評価として、以下の基準をすべて満たすこと。患者のＡＤＬは、基本的日常生活活動度（</a:t>
                      </a:r>
                      <a:r>
                        <a:rPr kumimoji="1" lang="en-US" altLang="ja-JP" sz="1100" u="none" dirty="0" err="1"/>
                        <a:t>Barthel</a:t>
                      </a:r>
                      <a:r>
                        <a:rPr kumimoji="1" lang="en-US" altLang="ja-JP" sz="1100" u="none" dirty="0"/>
                        <a:t> Index</a:t>
                      </a:r>
                      <a:r>
                        <a:rPr kumimoji="1" lang="ja-JP" altLang="en-US" sz="1100" u="none" dirty="0"/>
                        <a:t>）を用いて評価すること。</a:t>
                      </a:r>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ア　（略）</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イ　当該病棟の入院患者のうち、院内で発生した褥瘡（ＤＥＳＩＧＮ－Ｒ分類ｄ２以上とする。）を保有している入院患者の割合が</a:t>
                      </a:r>
                      <a:r>
                        <a:rPr kumimoji="1" lang="en-US" altLang="ja-JP" sz="1100" u="none" dirty="0"/>
                        <a:t>1.5</a:t>
                      </a:r>
                      <a:r>
                        <a:rPr kumimoji="1" lang="ja-JP" altLang="en-US" sz="1100" u="none" dirty="0"/>
                        <a:t>％未満であること。</a:t>
                      </a:r>
                      <a:endParaRPr kumimoji="1" lang="en-US" altLang="ja-JP" sz="1100" u="none" dirty="0"/>
                    </a:p>
                  </a:txBody>
                  <a:tcPr marL="99060" marR="99060" anchor="ctr">
                    <a:solidFill>
                      <a:srgbClr val="E9EBF5"/>
                    </a:solidFill>
                  </a:tcPr>
                </a:tc>
                <a:extLst>
                  <a:ext uri="{0D108BD9-81ED-4DB2-BD59-A6C34878D82A}">
                    <a16:rowId xmlns="" xmlns:a16="http://schemas.microsoft.com/office/drawing/2014/main" val="10001"/>
                  </a:ext>
                </a:extLst>
              </a:tr>
            </a:tbl>
          </a:graphicData>
        </a:graphic>
      </p:graphicFrame>
      <p:sp>
        <p:nvSpPr>
          <p:cNvPr id="14" name="右矢印 13"/>
          <p:cNvSpPr/>
          <p:nvPr/>
        </p:nvSpPr>
        <p:spPr>
          <a:xfrm>
            <a:off x="4793431" y="5258234"/>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2483159258"/>
              </p:ext>
            </p:extLst>
          </p:nvPr>
        </p:nvGraphicFramePr>
        <p:xfrm>
          <a:off x="5227945" y="4801154"/>
          <a:ext cx="4464000" cy="1870315"/>
        </p:xfrm>
        <a:graphic>
          <a:graphicData uri="http://schemas.openxmlformats.org/drawingml/2006/table">
            <a:tbl>
              <a:tblPr firstRow="1" bandRow="1">
                <a:tableStyleId>{21E4AEA4-8DFA-4A89-87EB-49C32662AFE0}</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t>改定後</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ＡＤＬ維持向上等体制加算</a:t>
                      </a:r>
                      <a:r>
                        <a:rPr kumimoji="1" lang="en-US" altLang="ja-JP" sz="1100" u="none" dirty="0"/>
                        <a:t>】</a:t>
                      </a:r>
                      <a:r>
                        <a:rPr kumimoji="1" lang="ja-JP" altLang="en-US" sz="1100" u="none" dirty="0"/>
                        <a:t>　［施設基準］</a:t>
                      </a:r>
                      <a:endParaRPr kumimoji="1" lang="en-US" altLang="ja-JP" sz="1100" u="none" dirty="0"/>
                    </a:p>
                    <a:p>
                      <a:pPr marL="72000" algn="l"/>
                      <a:r>
                        <a:rPr kumimoji="1" lang="ja-JP" altLang="en-US" sz="1100" u="none" dirty="0"/>
                        <a:t>　アウトカム評価として、以下の基準をすべて満たすこと。患者のＡＤＬは、基本的日常生活活動度（</a:t>
                      </a:r>
                      <a:r>
                        <a:rPr kumimoji="1" lang="en-US" altLang="ja-JP" sz="1100" u="none" dirty="0" err="1"/>
                        <a:t>Barthel</a:t>
                      </a:r>
                      <a:r>
                        <a:rPr kumimoji="1" lang="en-US" altLang="ja-JP" sz="1100" u="none" dirty="0"/>
                        <a:t> Index</a:t>
                      </a:r>
                      <a:r>
                        <a:rPr kumimoji="1" lang="ja-JP" altLang="en-US" sz="1100" u="none" dirty="0"/>
                        <a:t>）を用いて評価すること。</a:t>
                      </a:r>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ア　（略）</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イ　当該病棟の入院患者のうち、院内で発生した褥瘡（ＤＥＳＩＧＮ－Ｒ分類ｄ２以上とする。）を保有している入院患者の割合が</a:t>
                      </a:r>
                      <a:r>
                        <a:rPr kumimoji="1" lang="en-US" altLang="ja-JP" sz="1100" b="1" u="sng" dirty="0">
                          <a:solidFill>
                            <a:srgbClr val="0070C0"/>
                          </a:solidFill>
                        </a:rPr>
                        <a:t>2.5</a:t>
                      </a:r>
                      <a:r>
                        <a:rPr kumimoji="1" lang="ja-JP" altLang="en-US" sz="1100" b="1" u="sng" dirty="0">
                          <a:solidFill>
                            <a:srgbClr val="0070C0"/>
                          </a:solidFill>
                        </a:rPr>
                        <a:t>％未満</a:t>
                      </a:r>
                      <a:r>
                        <a:rPr kumimoji="1" lang="ja-JP" altLang="en-US" sz="1100" u="none" dirty="0"/>
                        <a:t>であること。</a:t>
                      </a:r>
                      <a:r>
                        <a:rPr kumimoji="1" lang="ja-JP" altLang="en-US" sz="1100" b="1" u="sng" dirty="0">
                          <a:solidFill>
                            <a:srgbClr val="0070C0"/>
                          </a:solidFill>
                        </a:rPr>
                        <a:t>ただし、調査日における当該病棟の入院患者数が</a:t>
                      </a:r>
                      <a:r>
                        <a:rPr kumimoji="1" lang="en-US" altLang="ja-JP" sz="1100" b="1" u="sng" dirty="0">
                          <a:solidFill>
                            <a:srgbClr val="0070C0"/>
                          </a:solidFill>
                        </a:rPr>
                        <a:t>80</a:t>
                      </a:r>
                      <a:r>
                        <a:rPr kumimoji="1" lang="ja-JP" altLang="en-US" sz="1100" b="1" u="sng" dirty="0">
                          <a:solidFill>
                            <a:srgbClr val="0070C0"/>
                          </a:solidFill>
                        </a:rPr>
                        <a:t>人以下の場合は、本文の規定にかかわらず、当該病棟の入院患者のうち、院内で発生した褥瘡を保有している入院患者が２人以下であること。</a:t>
                      </a:r>
                      <a:endParaRPr kumimoji="1" lang="en-US" altLang="ja-JP" sz="1100" b="1" u="sng" dirty="0">
                        <a:solidFill>
                          <a:srgbClr val="0070C0"/>
                        </a:solidFill>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graphicFrame>
        <p:nvGraphicFramePr>
          <p:cNvPr id="3" name="表 2"/>
          <p:cNvGraphicFramePr>
            <a:graphicFrameLocks noGrp="1"/>
          </p:cNvGraphicFramePr>
          <p:nvPr>
            <p:extLst>
              <p:ext uri="{D42A27DB-BD31-4B8C-83A1-F6EECF244321}">
                <p14:modId xmlns:p14="http://schemas.microsoft.com/office/powerpoint/2010/main" val="227893721"/>
              </p:ext>
            </p:extLst>
          </p:nvPr>
        </p:nvGraphicFramePr>
        <p:xfrm>
          <a:off x="4526634" y="1633073"/>
          <a:ext cx="2889815" cy="1747520"/>
        </p:xfrm>
        <a:graphic>
          <a:graphicData uri="http://schemas.openxmlformats.org/drawingml/2006/table">
            <a:tbl>
              <a:tblPr firstRow="1" bandRow="1">
                <a:tableStyleId>{5940675A-B579-460E-94D1-54222C63F5DA}</a:tableStyleId>
              </a:tblPr>
              <a:tblGrid>
                <a:gridCol w="297815">
                  <a:extLst>
                    <a:ext uri="{9D8B030D-6E8A-4147-A177-3AD203B41FA5}">
                      <a16:colId xmlns="" xmlns:a16="http://schemas.microsoft.com/office/drawing/2014/main" val="20000"/>
                    </a:ext>
                  </a:extLst>
                </a:gridCol>
                <a:gridCol w="2592000">
                  <a:extLst>
                    <a:ext uri="{9D8B030D-6E8A-4147-A177-3AD203B41FA5}">
                      <a16:colId xmlns="" xmlns:a16="http://schemas.microsoft.com/office/drawing/2014/main" val="20001"/>
                    </a:ext>
                  </a:extLst>
                </a:gridCol>
              </a:tblGrid>
              <a:tr h="144000">
                <a:tc rowSpan="8">
                  <a:txBody>
                    <a:bodyPr/>
                    <a:lstStyle/>
                    <a:p>
                      <a:pPr algn="ctr">
                        <a:lnSpc>
                          <a:spcPts val="1000"/>
                        </a:lnSpc>
                      </a:pPr>
                      <a:r>
                        <a:rPr kumimoji="1" lang="ja-JP" altLang="en-US" sz="1000" dirty="0"/>
                        <a:t>危険因子の評価</a:t>
                      </a:r>
                    </a:p>
                  </a:txBody>
                  <a:tcPr vert="eaVert">
                    <a:solidFill>
                      <a:srgbClr val="FCECE8"/>
                    </a:solidFill>
                  </a:tcPr>
                </a:tc>
                <a:tc>
                  <a:txBody>
                    <a:bodyPr/>
                    <a:lstStyle/>
                    <a:p>
                      <a:pPr>
                        <a:lnSpc>
                          <a:spcPts val="1000"/>
                        </a:lnSpc>
                      </a:pPr>
                      <a:r>
                        <a:rPr kumimoji="1" lang="ja-JP" altLang="en-US" sz="1000" dirty="0"/>
                        <a:t>日常生活自立度</a:t>
                      </a:r>
                    </a:p>
                  </a:txBody>
                  <a:tcPr>
                    <a:solidFill>
                      <a:srgbClr val="FCECE8"/>
                    </a:solidFill>
                  </a:tcPr>
                </a:tc>
                <a:extLst>
                  <a:ext uri="{0D108BD9-81ED-4DB2-BD59-A6C34878D82A}">
                    <a16:rowId xmlns="" xmlns:a16="http://schemas.microsoft.com/office/drawing/2014/main" val="10000"/>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・基本的動作能力</a:t>
                      </a:r>
                    </a:p>
                  </a:txBody>
                  <a:tcPr>
                    <a:solidFill>
                      <a:srgbClr val="FCECE8"/>
                    </a:solidFill>
                  </a:tcPr>
                </a:tc>
                <a:extLst>
                  <a:ext uri="{0D108BD9-81ED-4DB2-BD59-A6C34878D82A}">
                    <a16:rowId xmlns="" xmlns:a16="http://schemas.microsoft.com/office/drawing/2014/main" val="10001"/>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・病的骨突出</a:t>
                      </a:r>
                    </a:p>
                  </a:txBody>
                  <a:tcPr>
                    <a:solidFill>
                      <a:srgbClr val="FCECE8"/>
                    </a:solidFill>
                  </a:tcPr>
                </a:tc>
                <a:extLst>
                  <a:ext uri="{0D108BD9-81ED-4DB2-BD59-A6C34878D82A}">
                    <a16:rowId xmlns="" xmlns:a16="http://schemas.microsoft.com/office/drawing/2014/main" val="10002"/>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・関節拘縮</a:t>
                      </a:r>
                    </a:p>
                  </a:txBody>
                  <a:tcPr>
                    <a:solidFill>
                      <a:srgbClr val="FCECE8"/>
                    </a:solidFill>
                  </a:tcPr>
                </a:tc>
                <a:extLst>
                  <a:ext uri="{0D108BD9-81ED-4DB2-BD59-A6C34878D82A}">
                    <a16:rowId xmlns="" xmlns:a16="http://schemas.microsoft.com/office/drawing/2014/main" val="10003"/>
                  </a:ext>
                </a:extLst>
              </a:tr>
              <a:tr h="144000">
                <a:tc vMerge="1">
                  <a:txBody>
                    <a:bodyPr/>
                    <a:lstStyle/>
                    <a:p>
                      <a:endParaRPr kumimoji="1" lang="ja-JP" altLang="en-US" sz="1050"/>
                    </a:p>
                  </a:txBody>
                  <a:tcPr>
                    <a:solidFill>
                      <a:schemeClr val="bg1"/>
                    </a:solidFill>
                  </a:tcPr>
                </a:tc>
                <a:tc>
                  <a:txBody>
                    <a:bodyPr/>
                    <a:lstStyle/>
                    <a:p>
                      <a:pPr>
                        <a:lnSpc>
                          <a:spcPts val="1000"/>
                        </a:lnSpc>
                      </a:pPr>
                      <a:r>
                        <a:rPr kumimoji="1" lang="ja-JP" altLang="en-US" sz="1000" dirty="0"/>
                        <a:t>・栄養状態低下</a:t>
                      </a:r>
                    </a:p>
                  </a:txBody>
                  <a:tcPr>
                    <a:solidFill>
                      <a:srgbClr val="FCECE8"/>
                    </a:solidFill>
                  </a:tcPr>
                </a:tc>
                <a:extLst>
                  <a:ext uri="{0D108BD9-81ED-4DB2-BD59-A6C34878D82A}">
                    <a16:rowId xmlns="" xmlns:a16="http://schemas.microsoft.com/office/drawing/2014/main" val="10004"/>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・皮膚湿潤（多汗、尿失禁、便失禁）</a:t>
                      </a:r>
                    </a:p>
                  </a:txBody>
                  <a:tcPr>
                    <a:solidFill>
                      <a:srgbClr val="FCECE8"/>
                    </a:solidFill>
                  </a:tcPr>
                </a:tc>
                <a:extLst>
                  <a:ext uri="{0D108BD9-81ED-4DB2-BD59-A6C34878D82A}">
                    <a16:rowId xmlns="" xmlns:a16="http://schemas.microsoft.com/office/drawing/2014/main" val="10005"/>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・皮膚の脆弱性（浮腫）</a:t>
                      </a:r>
                    </a:p>
                  </a:txBody>
                  <a:tcPr>
                    <a:solidFill>
                      <a:srgbClr val="FCECE8"/>
                    </a:solidFill>
                  </a:tcPr>
                </a:tc>
                <a:extLst>
                  <a:ext uri="{0D108BD9-81ED-4DB2-BD59-A6C34878D82A}">
                    <a16:rowId xmlns="" xmlns:a16="http://schemas.microsoft.com/office/drawing/2014/main" val="10006"/>
                  </a:ext>
                </a:extLst>
              </a:tr>
              <a:tr h="144000">
                <a:tc vMerge="1">
                  <a:txBody>
                    <a:bodyPr/>
                    <a:lstStyle/>
                    <a:p>
                      <a:pPr algn="ctr">
                        <a:lnSpc>
                          <a:spcPts val="1000"/>
                        </a:lnSpc>
                      </a:pPr>
                      <a:endParaRPr kumimoji="1" lang="ja-JP" altLang="en-US" sz="1000" dirty="0"/>
                    </a:p>
                  </a:txBody>
                  <a:tcPr vert="eaVert">
                    <a:solidFill>
                      <a:srgbClr val="FFFFCC"/>
                    </a:solidFill>
                  </a:tcPr>
                </a:tc>
                <a:tc>
                  <a:txBody>
                    <a:bodyPr/>
                    <a:lstStyle/>
                    <a:p>
                      <a:pPr>
                        <a:lnSpc>
                          <a:spcPts val="1000"/>
                        </a:lnSpc>
                      </a:pPr>
                      <a:r>
                        <a:rPr kumimoji="1" lang="ja-JP" altLang="en-US" sz="1000" dirty="0"/>
                        <a:t>・</a:t>
                      </a:r>
                      <a:r>
                        <a:rPr kumimoji="1" lang="ja-JP" altLang="en-US" sz="1000" b="1" u="sng" dirty="0">
                          <a:solidFill>
                            <a:srgbClr val="0070C0"/>
                          </a:solidFill>
                        </a:rPr>
                        <a:t>皮膚の脆弱性（スキン－テアの保有、既往）</a:t>
                      </a:r>
                    </a:p>
                  </a:txBody>
                  <a:tcPr>
                    <a:solidFill>
                      <a:srgbClr val="FCECE8"/>
                    </a:solidFill>
                  </a:tcPr>
                </a:tc>
                <a:extLst>
                  <a:ext uri="{0D108BD9-81ED-4DB2-BD59-A6C34878D82A}">
                    <a16:rowId xmlns="" xmlns:a16="http://schemas.microsoft.com/office/drawing/2014/main" val="10007"/>
                  </a:ext>
                </a:extLst>
              </a:tr>
            </a:tbl>
          </a:graphicData>
        </a:graphic>
      </p:graphicFrame>
      <p:graphicFrame>
        <p:nvGraphicFramePr>
          <p:cNvPr id="20" name="表 19"/>
          <p:cNvGraphicFramePr>
            <a:graphicFrameLocks noGrp="1"/>
          </p:cNvGraphicFramePr>
          <p:nvPr>
            <p:extLst>
              <p:ext uri="{D42A27DB-BD31-4B8C-83A1-F6EECF244321}">
                <p14:modId xmlns:p14="http://schemas.microsoft.com/office/powerpoint/2010/main" val="727597344"/>
              </p:ext>
            </p:extLst>
          </p:nvPr>
        </p:nvGraphicFramePr>
        <p:xfrm>
          <a:off x="1005846" y="1650164"/>
          <a:ext cx="2889815" cy="1529080"/>
        </p:xfrm>
        <a:graphic>
          <a:graphicData uri="http://schemas.openxmlformats.org/drawingml/2006/table">
            <a:tbl>
              <a:tblPr firstRow="1" bandRow="1">
                <a:tableStyleId>{5940675A-B579-460E-94D1-54222C63F5DA}</a:tableStyleId>
              </a:tblPr>
              <a:tblGrid>
                <a:gridCol w="297815">
                  <a:extLst>
                    <a:ext uri="{9D8B030D-6E8A-4147-A177-3AD203B41FA5}">
                      <a16:colId xmlns="" xmlns:a16="http://schemas.microsoft.com/office/drawing/2014/main" val="20000"/>
                    </a:ext>
                  </a:extLst>
                </a:gridCol>
                <a:gridCol w="2592000">
                  <a:extLst>
                    <a:ext uri="{9D8B030D-6E8A-4147-A177-3AD203B41FA5}">
                      <a16:colId xmlns="" xmlns:a16="http://schemas.microsoft.com/office/drawing/2014/main" val="20001"/>
                    </a:ext>
                  </a:extLst>
                </a:gridCol>
              </a:tblGrid>
              <a:tr h="144000">
                <a:tc rowSpan="7">
                  <a:txBody>
                    <a:bodyPr/>
                    <a:lstStyle/>
                    <a:p>
                      <a:pPr algn="ctr">
                        <a:lnSpc>
                          <a:spcPts val="1000"/>
                        </a:lnSpc>
                      </a:pPr>
                      <a:r>
                        <a:rPr kumimoji="1" lang="ja-JP" altLang="en-US" sz="1000" dirty="0"/>
                        <a:t>危険因子の評価</a:t>
                      </a:r>
                    </a:p>
                  </a:txBody>
                  <a:tcPr vert="eaVert">
                    <a:solidFill>
                      <a:srgbClr val="E9EBF5"/>
                    </a:solidFill>
                  </a:tcPr>
                </a:tc>
                <a:tc>
                  <a:txBody>
                    <a:bodyPr/>
                    <a:lstStyle/>
                    <a:p>
                      <a:pPr>
                        <a:lnSpc>
                          <a:spcPts val="1000"/>
                        </a:lnSpc>
                      </a:pPr>
                      <a:r>
                        <a:rPr kumimoji="1" lang="ja-JP" altLang="en-US" sz="1000" dirty="0"/>
                        <a:t>日常生活自立度</a:t>
                      </a:r>
                    </a:p>
                  </a:txBody>
                  <a:tcPr>
                    <a:solidFill>
                      <a:srgbClr val="E9EBF5"/>
                    </a:solidFill>
                  </a:tcPr>
                </a:tc>
                <a:extLst>
                  <a:ext uri="{0D108BD9-81ED-4DB2-BD59-A6C34878D82A}">
                    <a16:rowId xmlns="" xmlns:a16="http://schemas.microsoft.com/office/drawing/2014/main" val="10000"/>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・基本的動作能力</a:t>
                      </a:r>
                    </a:p>
                  </a:txBody>
                  <a:tcPr>
                    <a:solidFill>
                      <a:srgbClr val="E9EBF5"/>
                    </a:solidFill>
                  </a:tcPr>
                </a:tc>
                <a:extLst>
                  <a:ext uri="{0D108BD9-81ED-4DB2-BD59-A6C34878D82A}">
                    <a16:rowId xmlns="" xmlns:a16="http://schemas.microsoft.com/office/drawing/2014/main" val="10001"/>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・病的骨突出</a:t>
                      </a:r>
                    </a:p>
                  </a:txBody>
                  <a:tcPr>
                    <a:solidFill>
                      <a:srgbClr val="E9EBF5"/>
                    </a:solidFill>
                  </a:tcPr>
                </a:tc>
                <a:extLst>
                  <a:ext uri="{0D108BD9-81ED-4DB2-BD59-A6C34878D82A}">
                    <a16:rowId xmlns="" xmlns:a16="http://schemas.microsoft.com/office/drawing/2014/main" val="10002"/>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・関節拘縮</a:t>
                      </a:r>
                    </a:p>
                  </a:txBody>
                  <a:tcPr>
                    <a:solidFill>
                      <a:srgbClr val="E9EBF5"/>
                    </a:solidFill>
                  </a:tcPr>
                </a:tc>
                <a:extLst>
                  <a:ext uri="{0D108BD9-81ED-4DB2-BD59-A6C34878D82A}">
                    <a16:rowId xmlns="" xmlns:a16="http://schemas.microsoft.com/office/drawing/2014/main" val="10003"/>
                  </a:ext>
                </a:extLst>
              </a:tr>
              <a:tr h="144000">
                <a:tc vMerge="1">
                  <a:txBody>
                    <a:bodyPr/>
                    <a:lstStyle/>
                    <a:p>
                      <a:endParaRPr kumimoji="1" lang="ja-JP" altLang="en-US" sz="1050"/>
                    </a:p>
                  </a:txBody>
                  <a:tcPr>
                    <a:solidFill>
                      <a:schemeClr val="bg1"/>
                    </a:solidFill>
                  </a:tcPr>
                </a:tc>
                <a:tc>
                  <a:txBody>
                    <a:bodyPr/>
                    <a:lstStyle/>
                    <a:p>
                      <a:pPr>
                        <a:lnSpc>
                          <a:spcPts val="1000"/>
                        </a:lnSpc>
                      </a:pPr>
                      <a:r>
                        <a:rPr kumimoji="1" lang="ja-JP" altLang="en-US" sz="1000" dirty="0"/>
                        <a:t>・栄養状態低下</a:t>
                      </a:r>
                    </a:p>
                  </a:txBody>
                  <a:tcPr>
                    <a:solidFill>
                      <a:srgbClr val="E9EBF5"/>
                    </a:solidFill>
                  </a:tcPr>
                </a:tc>
                <a:extLst>
                  <a:ext uri="{0D108BD9-81ED-4DB2-BD59-A6C34878D82A}">
                    <a16:rowId xmlns="" xmlns:a16="http://schemas.microsoft.com/office/drawing/2014/main" val="10004"/>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・皮膚湿潤（多汗、尿失禁、便失禁）</a:t>
                      </a:r>
                    </a:p>
                  </a:txBody>
                  <a:tcPr>
                    <a:solidFill>
                      <a:srgbClr val="E9EBF5"/>
                    </a:solidFill>
                  </a:tcPr>
                </a:tc>
                <a:extLst>
                  <a:ext uri="{0D108BD9-81ED-4DB2-BD59-A6C34878D82A}">
                    <a16:rowId xmlns="" xmlns:a16="http://schemas.microsoft.com/office/drawing/2014/main" val="10005"/>
                  </a:ext>
                </a:extLst>
              </a:tr>
              <a:tr h="144000">
                <a:tc vMerge="1">
                  <a:txBody>
                    <a:bodyPr/>
                    <a:lstStyle/>
                    <a:p>
                      <a:endParaRPr kumimoji="1" lang="ja-JP" altLang="en-US" sz="1050" dirty="0"/>
                    </a:p>
                  </a:txBody>
                  <a:tcPr>
                    <a:solidFill>
                      <a:schemeClr val="bg1"/>
                    </a:solidFill>
                  </a:tcPr>
                </a:tc>
                <a:tc>
                  <a:txBody>
                    <a:bodyPr/>
                    <a:lstStyle/>
                    <a:p>
                      <a:pPr>
                        <a:lnSpc>
                          <a:spcPts val="1000"/>
                        </a:lnSpc>
                      </a:pPr>
                      <a:r>
                        <a:rPr kumimoji="1" lang="ja-JP" altLang="en-US" sz="1000" dirty="0"/>
                        <a:t>・浮腫（局所以外の部位）</a:t>
                      </a:r>
                    </a:p>
                  </a:txBody>
                  <a:tcPr>
                    <a:solidFill>
                      <a:srgbClr val="E9EBF5"/>
                    </a:solidFill>
                  </a:tcPr>
                </a:tc>
                <a:extLst>
                  <a:ext uri="{0D108BD9-81ED-4DB2-BD59-A6C34878D82A}">
                    <a16:rowId xmlns="" xmlns:a16="http://schemas.microsoft.com/office/drawing/2014/main" val="10006"/>
                  </a:ext>
                </a:extLst>
              </a:tr>
            </a:tbl>
          </a:graphicData>
        </a:graphic>
      </p:graphicFrame>
      <p:sp>
        <p:nvSpPr>
          <p:cNvPr id="23" name="右矢印 22"/>
          <p:cNvSpPr/>
          <p:nvPr/>
        </p:nvSpPr>
        <p:spPr>
          <a:xfrm>
            <a:off x="4008131" y="2136436"/>
            <a:ext cx="406032" cy="72771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pic>
        <p:nvPicPr>
          <p:cNvPr id="2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01325" y="1626286"/>
            <a:ext cx="1765709" cy="15961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正方形/長方形 24"/>
          <p:cNvSpPr/>
          <p:nvPr/>
        </p:nvSpPr>
        <p:spPr>
          <a:xfrm>
            <a:off x="7694174" y="3007525"/>
            <a:ext cx="1980000" cy="360000"/>
          </a:xfrm>
          <a:prstGeom prst="rect">
            <a:avLst/>
          </a:prstGeom>
          <a:solidFill>
            <a:srgbClr val="008A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医療用テープを無理に剥がしたときに発生したスキンーテア</a:t>
            </a:r>
          </a:p>
        </p:txBody>
      </p:sp>
      <p:sp>
        <p:nvSpPr>
          <p:cNvPr id="5" name="テキスト ボックス 4"/>
          <p:cNvSpPr txBox="1"/>
          <p:nvPr/>
        </p:nvSpPr>
        <p:spPr>
          <a:xfrm>
            <a:off x="393137" y="1626288"/>
            <a:ext cx="523220" cy="1741239"/>
          </a:xfrm>
          <a:prstGeom prst="rect">
            <a:avLst/>
          </a:prstGeom>
          <a:noFill/>
          <a:ln>
            <a:solidFill>
              <a:schemeClr val="tx1"/>
            </a:solidFill>
          </a:ln>
        </p:spPr>
        <p:txBody>
          <a:bodyPr vert="eaVert" wrap="square" rtlCol="0" anchor="ctr">
            <a:spAutoFit/>
          </a:bodyPr>
          <a:lstStyle/>
          <a:p>
            <a:pPr algn="ctr"/>
            <a:r>
              <a:rPr lang="ja-JP" altLang="en-US" sz="1100" dirty="0">
                <a:solidFill>
                  <a:prstClr val="black"/>
                </a:solidFill>
              </a:rPr>
              <a:t>褥瘡対策に関する</a:t>
            </a:r>
            <a:endParaRPr lang="en-US" altLang="ja-JP" sz="1100" dirty="0">
              <a:solidFill>
                <a:prstClr val="black"/>
              </a:solidFill>
            </a:endParaRPr>
          </a:p>
          <a:p>
            <a:pPr algn="ctr"/>
            <a:r>
              <a:rPr lang="ja-JP" altLang="en-US" sz="1100" dirty="0">
                <a:solidFill>
                  <a:prstClr val="black"/>
                </a:solidFill>
              </a:rPr>
              <a:t>診療計画書</a:t>
            </a:r>
          </a:p>
        </p:txBody>
      </p:sp>
      <p:sp>
        <p:nvSpPr>
          <p:cNvPr id="28" name="Rectangle 36"/>
          <p:cNvSpPr>
            <a:spLocks noChangeArrowheads="1"/>
          </p:cNvSpPr>
          <p:nvPr/>
        </p:nvSpPr>
        <p:spPr bwMode="auto">
          <a:xfrm>
            <a:off x="73572" y="381104"/>
            <a:ext cx="4447380" cy="33428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2000" dirty="0">
                <a:solidFill>
                  <a:prstClr val="black"/>
                </a:solidFill>
                <a:latin typeface="Calibri" panose="020F0502020204030204"/>
                <a:ea typeface="ＭＳ Ｐゴシック" panose="020B0600070205080204" pitchFamily="50" charset="-128"/>
              </a:rPr>
              <a:t>◇　入院中の患者に対する褥瘡対策①</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endParaRPr>
          </a:p>
        </p:txBody>
      </p:sp>
      <p:sp>
        <p:nvSpPr>
          <p:cNvPr id="29" name="Rectangle 2"/>
          <p:cNvSpPr>
            <a:spLocks noChangeArrowheads="1"/>
          </p:cNvSpPr>
          <p:nvPr/>
        </p:nvSpPr>
        <p:spPr bwMode="auto">
          <a:xfrm>
            <a:off x="202344" y="-12925"/>
            <a:ext cx="9517327" cy="39402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3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6" name="テキスト ボックス 25"/>
          <p:cNvSpPr txBox="1"/>
          <p:nvPr/>
        </p:nvSpPr>
        <p:spPr>
          <a:xfrm>
            <a:off x="8841432" y="584581"/>
            <a:ext cx="87104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p1069</a:t>
            </a:r>
          </a:p>
        </p:txBody>
      </p:sp>
      <p:sp>
        <p:nvSpPr>
          <p:cNvPr id="27" name="テキスト ボックス 26"/>
          <p:cNvSpPr txBox="1"/>
          <p:nvPr/>
        </p:nvSpPr>
        <p:spPr>
          <a:xfrm>
            <a:off x="8837860" y="4082627"/>
            <a:ext cx="87104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p713</a:t>
            </a:r>
          </a:p>
        </p:txBody>
      </p:sp>
    </p:spTree>
    <p:extLst>
      <p:ext uri="{BB962C8B-B14F-4D97-AF65-F5344CB8AC3E}">
        <p14:creationId xmlns:p14="http://schemas.microsoft.com/office/powerpoint/2010/main" val="122682981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73910" y="949877"/>
            <a:ext cx="9756000" cy="5940000"/>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sz="1600" dirty="0">
                <a:solidFill>
                  <a:prstClr val="black"/>
                </a:solidFill>
              </a:rPr>
              <a:t>療養病床における褥瘡に関する評価を、入院時から統一した指標で継続的に評価し、褥瘡評価実施加算にアウトカム評価を導入するとともに、名称を変更する。</a:t>
            </a:r>
            <a:endParaRPr lang="en-US" altLang="ja-JP" sz="1600"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sz="1200"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dirty="0">
              <a:solidFill>
                <a:prstClr val="black"/>
              </a:solidFill>
            </a:endParaRPr>
          </a:p>
          <a:p>
            <a:pPr marL="342900" indent="-342900">
              <a:buFont typeface="Wingdings" charset="2"/>
              <a:buChar char="Ø"/>
            </a:pPr>
            <a:endParaRPr lang="en-US" altLang="ja-JP" sz="14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graphicFrame>
        <p:nvGraphicFramePr>
          <p:cNvPr id="12" name="表 11"/>
          <p:cNvGraphicFramePr>
            <a:graphicFrameLocks noGrp="1"/>
          </p:cNvGraphicFramePr>
          <p:nvPr>
            <p:extLst>
              <p:ext uri="{D42A27DB-BD31-4B8C-83A1-F6EECF244321}">
                <p14:modId xmlns:p14="http://schemas.microsoft.com/office/powerpoint/2010/main" val="1117427417"/>
              </p:ext>
            </p:extLst>
          </p:nvPr>
        </p:nvGraphicFramePr>
        <p:xfrm>
          <a:off x="282595" y="1628800"/>
          <a:ext cx="4464000" cy="1021080"/>
        </p:xfrm>
        <a:graphic>
          <a:graphicData uri="http://schemas.openxmlformats.org/drawingml/2006/table">
            <a:tbl>
              <a:tblPr firstRow="1" bandRow="1">
                <a:tableStyleId>{FABFCF23-3B69-468F-B69F-88F6DE6A72F2}</a:tableStyleId>
              </a:tblPr>
              <a:tblGrid>
                <a:gridCol w="4464000">
                  <a:extLst>
                    <a:ext uri="{9D8B030D-6E8A-4147-A177-3AD203B41FA5}">
                      <a16:colId xmlns="" xmlns:a16="http://schemas.microsoft.com/office/drawing/2014/main" val="20000"/>
                    </a:ext>
                  </a:extLst>
                </a:gridCol>
              </a:tblGrid>
              <a:tr h="19176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現行</a:t>
                      </a:r>
                      <a:endParaRPr kumimoji="1" lang="en-US" altLang="ja-JP" sz="1100" u="none" dirty="0"/>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褥瘡評価実施加算</a:t>
                      </a:r>
                      <a:r>
                        <a:rPr kumimoji="1" lang="en-US" altLang="ja-JP" sz="1100" u="none" dirty="0"/>
                        <a:t>】</a:t>
                      </a:r>
                      <a:r>
                        <a:rPr kumimoji="1" lang="ja-JP" altLang="en-US" sz="1100" u="none" dirty="0"/>
                        <a:t>　［算定要件］</a:t>
                      </a:r>
                      <a:endParaRPr kumimoji="1" lang="en-US" altLang="ja-JP" sz="1100" u="none" dirty="0"/>
                    </a:p>
                    <a:p>
                      <a:pPr marL="133200" indent="-133200" algn="l"/>
                      <a:r>
                        <a:rPr kumimoji="1" lang="ja-JP" altLang="en-US" sz="1100" u="none" dirty="0"/>
                        <a:t>注４　入院患者が別に厚生労働大臣が定める状態</a:t>
                      </a:r>
                      <a:r>
                        <a:rPr kumimoji="1" lang="ja-JP" altLang="en-US" sz="900" u="none" dirty="0"/>
                        <a:t>（</a:t>
                      </a:r>
                      <a:r>
                        <a:rPr kumimoji="1" lang="en-US" altLang="ja-JP" sz="900" u="none" dirty="0"/>
                        <a:t>※</a:t>
                      </a:r>
                      <a:r>
                        <a:rPr lang="ja-JP" altLang="en-US" sz="900" dirty="0"/>
                        <a:t>ＡＤＬ区分３</a:t>
                      </a:r>
                      <a:r>
                        <a:rPr kumimoji="1" lang="ja-JP" altLang="en-US" sz="900" u="none" dirty="0"/>
                        <a:t>）</a:t>
                      </a:r>
                      <a:r>
                        <a:rPr kumimoji="1" lang="ja-JP" altLang="en-US" sz="1100" u="none" dirty="0"/>
                        <a:t>の場合は、当該基準に従い、当該患者につき、褥瘡評価実施加算として、１日につき</a:t>
                      </a:r>
                      <a:r>
                        <a:rPr kumimoji="1" lang="en-US" altLang="ja-JP" sz="1100" u="none" dirty="0"/>
                        <a:t>15</a:t>
                      </a:r>
                      <a:r>
                        <a:rPr kumimoji="1" lang="ja-JP" altLang="en-US" sz="1100" u="none" dirty="0"/>
                        <a:t>点を所定点数に加算する。</a:t>
                      </a:r>
                      <a:endParaRPr kumimoji="1" lang="en-US" altLang="ja-JP" sz="1100" u="none" dirty="0"/>
                    </a:p>
                  </a:txBody>
                  <a:tcPr marL="99060" marR="99060" anchor="ctr">
                    <a:solidFill>
                      <a:srgbClr val="E9EBF5"/>
                    </a:solidFill>
                  </a:tcPr>
                </a:tc>
                <a:extLst>
                  <a:ext uri="{0D108BD9-81ED-4DB2-BD59-A6C34878D82A}">
                    <a16:rowId xmlns="" xmlns:a16="http://schemas.microsoft.com/office/drawing/2014/main" val="10001"/>
                  </a:ext>
                </a:extLst>
              </a:tr>
            </a:tbl>
          </a:graphicData>
        </a:graphic>
      </p:graphicFrame>
      <p:sp>
        <p:nvSpPr>
          <p:cNvPr id="14" name="右矢印 13"/>
          <p:cNvSpPr/>
          <p:nvPr/>
        </p:nvSpPr>
        <p:spPr>
          <a:xfrm>
            <a:off x="4793431" y="1844824"/>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1423316400"/>
              </p:ext>
            </p:extLst>
          </p:nvPr>
        </p:nvGraphicFramePr>
        <p:xfrm>
          <a:off x="5264061" y="1395354"/>
          <a:ext cx="4464000" cy="1524000"/>
        </p:xfrm>
        <a:graphic>
          <a:graphicData uri="http://schemas.openxmlformats.org/drawingml/2006/table">
            <a:tbl>
              <a:tblPr firstRow="1" bandRow="1">
                <a:tableStyleId>{21E4AEA4-8DFA-4A89-87EB-49C32662AFE0}</a:tableStyleId>
              </a:tblPr>
              <a:tblGrid>
                <a:gridCol w="4464000">
                  <a:extLst>
                    <a:ext uri="{9D8B030D-6E8A-4147-A177-3AD203B41FA5}">
                      <a16:colId xmlns="" xmlns:a16="http://schemas.microsoft.com/office/drawing/2014/main" val="20000"/>
                    </a:ext>
                  </a:extLst>
                </a:gridCol>
              </a:tblGrid>
              <a:tr h="24421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t>改定後</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u="none" dirty="0"/>
                        <a:t>【</a:t>
                      </a:r>
                      <a:r>
                        <a:rPr kumimoji="1" lang="ja-JP" altLang="en-US" sz="1100" u="none" dirty="0"/>
                        <a:t>褥瘡対策加算</a:t>
                      </a:r>
                      <a:r>
                        <a:rPr kumimoji="1" lang="en-US" altLang="ja-JP" sz="1100" u="none" dirty="0"/>
                        <a:t>】</a:t>
                      </a:r>
                      <a:r>
                        <a:rPr kumimoji="1" lang="ja-JP" altLang="en-US" sz="1100" u="none" dirty="0"/>
                        <a:t>　［算定要件］</a:t>
                      </a:r>
                      <a:endParaRPr kumimoji="1" lang="en-US" altLang="ja-JP" sz="1100" b="1" u="sng" dirty="0">
                        <a:solidFill>
                          <a:srgbClr val="0070C0"/>
                        </a:solidFill>
                      </a:endParaRPr>
                    </a:p>
                    <a:p>
                      <a:pPr marL="133200" indent="-133200" algn="l"/>
                      <a:r>
                        <a:rPr kumimoji="1" lang="ja-JP" altLang="en-US" sz="1100" b="0" u="none" dirty="0">
                          <a:solidFill>
                            <a:schemeClr val="tx1"/>
                          </a:solidFill>
                        </a:rPr>
                        <a:t>注４　当該病棟に入院している患者のうち、別に厚生労働大臣が定める状態</a:t>
                      </a:r>
                      <a:r>
                        <a:rPr kumimoji="1" lang="ja-JP" altLang="en-US" sz="1000" u="none" dirty="0"/>
                        <a:t>（</a:t>
                      </a:r>
                      <a:r>
                        <a:rPr kumimoji="1" lang="en-US" altLang="ja-JP" sz="1000" u="none" dirty="0"/>
                        <a:t>※</a:t>
                      </a:r>
                      <a:r>
                        <a:rPr lang="ja-JP" altLang="en-US" sz="1000" dirty="0"/>
                        <a:t>ＡＤＬ区分３</a:t>
                      </a:r>
                      <a:r>
                        <a:rPr kumimoji="1" lang="ja-JP" altLang="en-US" sz="1000" u="none" dirty="0"/>
                        <a:t>）</a:t>
                      </a:r>
                      <a:r>
                        <a:rPr kumimoji="1" lang="ja-JP" altLang="en-US" sz="1100" b="0" u="none" dirty="0">
                          <a:solidFill>
                            <a:schemeClr val="tx1"/>
                          </a:solidFill>
                        </a:rPr>
                        <a:t>の患者に対して、必要な褥瘡対策を行った場合に、患者の褥瘡の状態に応じて、１日につき次に掲げる点数を所定点数に加算する。</a:t>
                      </a:r>
                      <a:endParaRPr kumimoji="1" lang="en-US" altLang="ja-JP" sz="1100" b="0" u="none" dirty="0">
                        <a:solidFill>
                          <a:schemeClr val="tx1"/>
                        </a:solidFill>
                      </a:endParaRPr>
                    </a:p>
                    <a:p>
                      <a:pPr marL="216000" indent="-144000" algn="l"/>
                      <a:r>
                        <a:rPr kumimoji="1" lang="ja-JP" altLang="en-US" sz="1100" b="1" u="sng" dirty="0">
                          <a:solidFill>
                            <a:srgbClr val="0070C0"/>
                          </a:solidFill>
                        </a:rPr>
                        <a:t>イ　褥瘡対策加算１　　</a:t>
                      </a:r>
                      <a:r>
                        <a:rPr kumimoji="1" lang="en-US" altLang="ja-JP" sz="1100" b="1" u="sng" dirty="0">
                          <a:solidFill>
                            <a:srgbClr val="0070C0"/>
                          </a:solidFill>
                        </a:rPr>
                        <a:t>15</a:t>
                      </a:r>
                      <a:r>
                        <a:rPr kumimoji="1" lang="ja-JP" altLang="en-US" sz="1100" b="1" u="sng" dirty="0">
                          <a:solidFill>
                            <a:srgbClr val="0070C0"/>
                          </a:solidFill>
                        </a:rPr>
                        <a:t>点</a:t>
                      </a:r>
                      <a:endParaRPr kumimoji="1" lang="en-US" altLang="ja-JP" sz="1100" b="1" u="sng" dirty="0">
                        <a:solidFill>
                          <a:srgbClr val="0070C0"/>
                        </a:solidFill>
                      </a:endParaRPr>
                    </a:p>
                    <a:p>
                      <a:pPr marL="216000" indent="-144000" algn="l"/>
                      <a:r>
                        <a:rPr kumimoji="1" lang="ja-JP" altLang="en-US" sz="1100" b="1" u="sng" dirty="0">
                          <a:solidFill>
                            <a:srgbClr val="0070C0"/>
                          </a:solidFill>
                        </a:rPr>
                        <a:t>ロ　褥瘡対策加算２　　</a:t>
                      </a:r>
                      <a:r>
                        <a:rPr kumimoji="1" lang="ja-JP" altLang="en-US" sz="1100" b="1" u="sng" baseline="0" dirty="0">
                          <a:solidFill>
                            <a:srgbClr val="0070C0"/>
                          </a:solidFill>
                        </a:rPr>
                        <a:t>  </a:t>
                      </a:r>
                      <a:r>
                        <a:rPr kumimoji="1" lang="en-US" altLang="ja-JP" sz="1100" b="1" u="sng" dirty="0">
                          <a:solidFill>
                            <a:srgbClr val="0070C0"/>
                          </a:solidFill>
                        </a:rPr>
                        <a:t>5</a:t>
                      </a:r>
                      <a:r>
                        <a:rPr kumimoji="1" lang="ja-JP" altLang="en-US" sz="1100" b="1" u="sng" dirty="0">
                          <a:solidFill>
                            <a:srgbClr val="0070C0"/>
                          </a:solidFill>
                        </a:rPr>
                        <a:t>点</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19" name="正方形/長方形 18"/>
          <p:cNvSpPr/>
          <p:nvPr/>
        </p:nvSpPr>
        <p:spPr>
          <a:xfrm>
            <a:off x="326990" y="4469796"/>
            <a:ext cx="9486000" cy="2304000"/>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テキスト ボックス 25"/>
          <p:cNvSpPr txBox="1"/>
          <p:nvPr/>
        </p:nvSpPr>
        <p:spPr>
          <a:xfrm>
            <a:off x="315857" y="4406209"/>
            <a:ext cx="1368000" cy="276999"/>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indent="-108000" algn="ctr"/>
            <a:r>
              <a:rPr lang="ja-JP" altLang="en-US" sz="1200" b="1" dirty="0">
                <a:solidFill>
                  <a:prstClr val="black"/>
                </a:solidFill>
                <a:latin typeface="ＭＳ Ｐゴシック"/>
              </a:rPr>
              <a:t>算定の例</a:t>
            </a:r>
          </a:p>
        </p:txBody>
      </p:sp>
      <p:sp>
        <p:nvSpPr>
          <p:cNvPr id="27" name="テキスト ボックス 26"/>
          <p:cNvSpPr txBox="1"/>
          <p:nvPr/>
        </p:nvSpPr>
        <p:spPr>
          <a:xfrm>
            <a:off x="1683861" y="4417183"/>
            <a:ext cx="6477377" cy="276999"/>
          </a:xfrm>
          <a:prstGeom prst="rect">
            <a:avLst/>
          </a:prstGeom>
          <a:noFill/>
        </p:spPr>
        <p:txBody>
          <a:bodyPr wrap="square" rtlCol="0">
            <a:spAutoFit/>
          </a:bodyPr>
          <a:lstStyle/>
          <a:p>
            <a:r>
              <a:rPr lang="ja-JP" altLang="en-US" sz="1200" dirty="0">
                <a:solidFill>
                  <a:prstClr val="black"/>
                </a:solidFill>
                <a:latin typeface="ＭＳ Ｐゴシック"/>
              </a:rPr>
              <a:t>算定日が</a:t>
            </a:r>
            <a:r>
              <a:rPr lang="en-US" altLang="ja-JP" sz="1200" dirty="0">
                <a:solidFill>
                  <a:prstClr val="black"/>
                </a:solidFill>
                <a:latin typeface="ＭＳ Ｐゴシック"/>
              </a:rPr>
              <a:t>10</a:t>
            </a:r>
            <a:r>
              <a:rPr lang="ja-JP" altLang="en-US" sz="1200" dirty="0">
                <a:solidFill>
                  <a:prstClr val="black"/>
                </a:solidFill>
                <a:latin typeface="ＭＳ Ｐゴシック"/>
              </a:rPr>
              <a:t>月</a:t>
            </a:r>
            <a:r>
              <a:rPr lang="en-US" altLang="ja-JP" sz="1200" dirty="0">
                <a:solidFill>
                  <a:prstClr val="black"/>
                </a:solidFill>
                <a:latin typeface="ＭＳ Ｐゴシック"/>
              </a:rPr>
              <a:t>10</a:t>
            </a:r>
            <a:r>
              <a:rPr lang="ja-JP" altLang="en-US" sz="1200" dirty="0">
                <a:solidFill>
                  <a:prstClr val="black"/>
                </a:solidFill>
                <a:latin typeface="ＭＳ Ｐゴシック"/>
              </a:rPr>
              <a:t>日の場合　</a:t>
            </a:r>
            <a:r>
              <a:rPr lang="ja-JP" altLang="en-US" sz="1050" dirty="0">
                <a:solidFill>
                  <a:prstClr val="black"/>
                </a:solidFill>
                <a:latin typeface="ＭＳ Ｐゴシック"/>
              </a:rPr>
              <a:t>（中段は</a:t>
            </a:r>
            <a:r>
              <a:rPr lang="en-US" altLang="ja-JP" sz="1050" dirty="0">
                <a:solidFill>
                  <a:prstClr val="black"/>
                </a:solidFill>
                <a:latin typeface="ＭＳ Ｐゴシック"/>
              </a:rPr>
              <a:t>ADL</a:t>
            </a:r>
            <a:r>
              <a:rPr lang="ja-JP" altLang="en-US" sz="1050" dirty="0">
                <a:solidFill>
                  <a:prstClr val="black"/>
                </a:solidFill>
                <a:latin typeface="ＭＳ Ｐゴシック"/>
              </a:rPr>
              <a:t>区分、下段はＤＥＳＩＧＮ－Ｒの合計点）</a:t>
            </a:r>
          </a:p>
        </p:txBody>
      </p:sp>
      <p:graphicFrame>
        <p:nvGraphicFramePr>
          <p:cNvPr id="2" name="表 1"/>
          <p:cNvGraphicFramePr>
            <a:graphicFrameLocks noGrp="1"/>
          </p:cNvGraphicFramePr>
          <p:nvPr>
            <p:extLst>
              <p:ext uri="{D42A27DB-BD31-4B8C-83A1-F6EECF244321}">
                <p14:modId xmlns:p14="http://schemas.microsoft.com/office/powerpoint/2010/main" val="1253008347"/>
              </p:ext>
            </p:extLst>
          </p:nvPr>
        </p:nvGraphicFramePr>
        <p:xfrm>
          <a:off x="505863" y="4902359"/>
          <a:ext cx="3168000" cy="731520"/>
        </p:xfrm>
        <a:graphic>
          <a:graphicData uri="http://schemas.openxmlformats.org/drawingml/2006/table">
            <a:tbl>
              <a:tblPr firstRow="1" bandRow="1">
                <a:tableStyleId>{1FECB4D8-DB02-4DC6-A0A2-4F2EBAE1DC90}</a:tableStyleId>
              </a:tblPr>
              <a:tblGrid>
                <a:gridCol w="792000">
                  <a:extLst>
                    <a:ext uri="{9D8B030D-6E8A-4147-A177-3AD203B41FA5}">
                      <a16:colId xmlns="" xmlns:a16="http://schemas.microsoft.com/office/drawing/2014/main" val="20000"/>
                    </a:ext>
                  </a:extLst>
                </a:gridCol>
                <a:gridCol w="792000">
                  <a:extLst>
                    <a:ext uri="{9D8B030D-6E8A-4147-A177-3AD203B41FA5}">
                      <a16:colId xmlns="" xmlns:a16="http://schemas.microsoft.com/office/drawing/2014/main" val="20001"/>
                    </a:ext>
                  </a:extLst>
                </a:gridCol>
                <a:gridCol w="792000">
                  <a:extLst>
                    <a:ext uri="{9D8B030D-6E8A-4147-A177-3AD203B41FA5}">
                      <a16:colId xmlns="" xmlns:a16="http://schemas.microsoft.com/office/drawing/2014/main" val="20002"/>
                    </a:ext>
                  </a:extLst>
                </a:gridCol>
                <a:gridCol w="792000">
                  <a:extLst>
                    <a:ext uri="{9D8B030D-6E8A-4147-A177-3AD203B41FA5}">
                      <a16:colId xmlns="" xmlns:a16="http://schemas.microsoft.com/office/drawing/2014/main" val="20003"/>
                    </a:ext>
                  </a:extLst>
                </a:gridCol>
              </a:tblGrid>
              <a:tr h="216000">
                <a:tc>
                  <a:txBody>
                    <a:bodyPr/>
                    <a:lstStyle/>
                    <a:p>
                      <a:pPr algn="ctr">
                        <a:lnSpc>
                          <a:spcPts val="1200"/>
                        </a:lnSpc>
                      </a:pPr>
                      <a:r>
                        <a:rPr kumimoji="1" lang="ja-JP" altLang="en-US" sz="1100" dirty="0"/>
                        <a:t>７月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100" dirty="0"/>
                        <a:t>８月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100" dirty="0"/>
                        <a:t>９月</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en-US" altLang="ja-JP" sz="1100" dirty="0"/>
                        <a:t>10</a:t>
                      </a:r>
                      <a:r>
                        <a:rPr kumimoji="1" lang="ja-JP" altLang="en-US" sz="1100" dirty="0"/>
                        <a:t>月</a:t>
                      </a:r>
                      <a:r>
                        <a:rPr kumimoji="1" lang="en-US" altLang="ja-JP" sz="1100" dirty="0"/>
                        <a:t>10</a:t>
                      </a:r>
                      <a:r>
                        <a:rPr kumimoji="1" lang="ja-JP" altLang="en-US" sz="1100" dirty="0"/>
                        <a:t>日</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r h="216000">
                <a:tc>
                  <a:txBody>
                    <a:bodyPr/>
                    <a:lstStyle/>
                    <a:p>
                      <a:pPr algn="ctr">
                        <a:lnSpc>
                          <a:spcPts val="1200"/>
                        </a:lnSpc>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216000">
                <a:tc>
                  <a:txBody>
                    <a:bodyPr/>
                    <a:lstStyle/>
                    <a:p>
                      <a:pPr algn="ctr">
                        <a:lnSpc>
                          <a:spcPts val="1200"/>
                        </a:lnSpc>
                      </a:pPr>
                      <a:r>
                        <a:rPr kumimoji="1" lang="ja-JP" altLang="en-US" sz="1100" dirty="0"/>
                        <a:t>１点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２点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３点</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３点</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
        <p:nvSpPr>
          <p:cNvPr id="28" name="テキスト ボックス 27"/>
          <p:cNvSpPr txBox="1"/>
          <p:nvPr/>
        </p:nvSpPr>
        <p:spPr>
          <a:xfrm>
            <a:off x="315857" y="4640479"/>
            <a:ext cx="4860000" cy="276999"/>
          </a:xfrm>
          <a:prstGeom prst="rect">
            <a:avLst/>
          </a:prstGeom>
          <a:noFill/>
        </p:spPr>
        <p:txBody>
          <a:bodyPr wrap="square" rtlCol="0">
            <a:spAutoFit/>
          </a:bodyPr>
          <a:lstStyle/>
          <a:p>
            <a:r>
              <a:rPr lang="ja-JP" altLang="en-US" sz="1200" dirty="0">
                <a:solidFill>
                  <a:prstClr val="black"/>
                </a:solidFill>
                <a:latin typeface="ＭＳ Ｐゴシック"/>
              </a:rPr>
              <a:t>①パターン１</a:t>
            </a:r>
          </a:p>
        </p:txBody>
      </p:sp>
      <p:graphicFrame>
        <p:nvGraphicFramePr>
          <p:cNvPr id="29" name="表 28"/>
          <p:cNvGraphicFramePr>
            <a:graphicFrameLocks noGrp="1"/>
          </p:cNvGraphicFramePr>
          <p:nvPr>
            <p:extLst>
              <p:ext uri="{D42A27DB-BD31-4B8C-83A1-F6EECF244321}">
                <p14:modId xmlns:p14="http://schemas.microsoft.com/office/powerpoint/2010/main" val="2670379215"/>
              </p:ext>
            </p:extLst>
          </p:nvPr>
        </p:nvGraphicFramePr>
        <p:xfrm>
          <a:off x="521527" y="5909359"/>
          <a:ext cx="3168000" cy="731520"/>
        </p:xfrm>
        <a:graphic>
          <a:graphicData uri="http://schemas.openxmlformats.org/drawingml/2006/table">
            <a:tbl>
              <a:tblPr firstRow="1" bandRow="1">
                <a:tableStyleId>{1FECB4D8-DB02-4DC6-A0A2-4F2EBAE1DC90}</a:tableStyleId>
              </a:tblPr>
              <a:tblGrid>
                <a:gridCol w="792000">
                  <a:extLst>
                    <a:ext uri="{9D8B030D-6E8A-4147-A177-3AD203B41FA5}">
                      <a16:colId xmlns="" xmlns:a16="http://schemas.microsoft.com/office/drawing/2014/main" val="20000"/>
                    </a:ext>
                  </a:extLst>
                </a:gridCol>
                <a:gridCol w="792000">
                  <a:extLst>
                    <a:ext uri="{9D8B030D-6E8A-4147-A177-3AD203B41FA5}">
                      <a16:colId xmlns="" xmlns:a16="http://schemas.microsoft.com/office/drawing/2014/main" val="20001"/>
                    </a:ext>
                  </a:extLst>
                </a:gridCol>
                <a:gridCol w="792000">
                  <a:extLst>
                    <a:ext uri="{9D8B030D-6E8A-4147-A177-3AD203B41FA5}">
                      <a16:colId xmlns="" xmlns:a16="http://schemas.microsoft.com/office/drawing/2014/main" val="20002"/>
                    </a:ext>
                  </a:extLst>
                </a:gridCol>
                <a:gridCol w="792000">
                  <a:extLst>
                    <a:ext uri="{9D8B030D-6E8A-4147-A177-3AD203B41FA5}">
                      <a16:colId xmlns="" xmlns:a16="http://schemas.microsoft.com/office/drawing/2014/main" val="20003"/>
                    </a:ext>
                  </a:extLst>
                </a:gridCol>
              </a:tblGrid>
              <a:tr h="216000">
                <a:tc>
                  <a:txBody>
                    <a:bodyPr/>
                    <a:lstStyle/>
                    <a:p>
                      <a:pPr algn="ctr">
                        <a:lnSpc>
                          <a:spcPts val="1200"/>
                        </a:lnSpc>
                      </a:pPr>
                      <a:r>
                        <a:rPr kumimoji="1" lang="ja-JP" altLang="en-US" sz="1100" dirty="0"/>
                        <a:t>７月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100" dirty="0"/>
                        <a:t>８月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100" dirty="0"/>
                        <a:t>９月</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en-US" altLang="ja-JP" sz="1100" dirty="0"/>
                        <a:t>10</a:t>
                      </a:r>
                      <a:r>
                        <a:rPr kumimoji="1" lang="ja-JP" altLang="en-US" sz="1100" dirty="0"/>
                        <a:t>月</a:t>
                      </a:r>
                      <a:r>
                        <a:rPr kumimoji="1" lang="en-US" altLang="ja-JP" sz="1100" dirty="0"/>
                        <a:t>10</a:t>
                      </a:r>
                      <a:r>
                        <a:rPr kumimoji="1" lang="ja-JP" altLang="en-US" sz="1100" dirty="0"/>
                        <a:t>日</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r h="216000">
                <a:tc>
                  <a:txBody>
                    <a:bodyPr/>
                    <a:lstStyle/>
                    <a:p>
                      <a:pPr algn="ctr">
                        <a:lnSpc>
                          <a:spcPts val="1200"/>
                        </a:lnSpc>
                      </a:pPr>
                      <a:r>
                        <a:rPr kumimoji="1" lang="en-US" altLang="ja-JP" sz="1100" dirty="0"/>
                        <a:t>ADL</a:t>
                      </a:r>
                      <a:r>
                        <a:rPr kumimoji="1" lang="ja-JP" altLang="en-US" sz="1100" dirty="0"/>
                        <a:t>区分２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216000">
                <a:tc>
                  <a:txBody>
                    <a:bodyPr/>
                    <a:lstStyle/>
                    <a:p>
                      <a:pPr algn="ctr">
                        <a:lnSpc>
                          <a:spcPts val="1200"/>
                        </a:lnSpc>
                      </a:pPr>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9525" cap="flat" cmpd="sng" algn="ctr">
                      <a:solidFill>
                        <a:schemeClr val="tx1"/>
                      </a:solidFill>
                      <a:prstDash val="solid"/>
                      <a:round/>
                      <a:headEnd type="none" w="med" len="med"/>
                      <a:tailEnd type="none" w="med" len="med"/>
                    </a:lnBlToTr>
                  </a:tcPr>
                </a:tc>
                <a:tc>
                  <a:txBody>
                    <a:bodyPr/>
                    <a:lstStyle/>
                    <a:p>
                      <a:pPr algn="ctr">
                        <a:lnSpc>
                          <a:spcPts val="1200"/>
                        </a:lnSpc>
                      </a:pPr>
                      <a:r>
                        <a:rPr kumimoji="1" lang="ja-JP" altLang="en-US" sz="1100" dirty="0"/>
                        <a:t>１点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２点</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３点</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
        <p:nvSpPr>
          <p:cNvPr id="30" name="テキスト ボックス 29"/>
          <p:cNvSpPr txBox="1"/>
          <p:nvPr/>
        </p:nvSpPr>
        <p:spPr>
          <a:xfrm>
            <a:off x="314429" y="5656025"/>
            <a:ext cx="4860000" cy="276999"/>
          </a:xfrm>
          <a:prstGeom prst="rect">
            <a:avLst/>
          </a:prstGeom>
          <a:noFill/>
        </p:spPr>
        <p:txBody>
          <a:bodyPr wrap="square" rtlCol="0">
            <a:spAutoFit/>
          </a:bodyPr>
          <a:lstStyle/>
          <a:p>
            <a:r>
              <a:rPr lang="ja-JP" altLang="en-US" sz="1200" dirty="0">
                <a:solidFill>
                  <a:prstClr val="black"/>
                </a:solidFill>
                <a:latin typeface="ＭＳ Ｐゴシック"/>
              </a:rPr>
              <a:t>②パターン２　</a:t>
            </a:r>
            <a:r>
              <a:rPr lang="en-US" altLang="ja-JP" sz="1200" dirty="0">
                <a:solidFill>
                  <a:prstClr val="black"/>
                </a:solidFill>
                <a:latin typeface="ＭＳ Ｐゴシック"/>
              </a:rPr>
              <a:t>《</a:t>
            </a:r>
            <a:r>
              <a:rPr lang="ja-JP" altLang="en-US" sz="1200" dirty="0">
                <a:solidFill>
                  <a:prstClr val="black"/>
                </a:solidFill>
                <a:latin typeface="ＭＳ Ｐゴシック"/>
              </a:rPr>
              <a:t>ＡＤＬ区分の変化</a:t>
            </a:r>
            <a:r>
              <a:rPr lang="en-US" altLang="ja-JP" sz="1200" dirty="0">
                <a:solidFill>
                  <a:prstClr val="black"/>
                </a:solidFill>
                <a:latin typeface="ＭＳ Ｐゴシック"/>
              </a:rPr>
              <a:t>》</a:t>
            </a:r>
            <a:endParaRPr lang="ja-JP" altLang="en-US" sz="1200" dirty="0">
              <a:solidFill>
                <a:prstClr val="black"/>
              </a:solidFill>
              <a:latin typeface="ＭＳ Ｐゴシック"/>
            </a:endParaRPr>
          </a:p>
        </p:txBody>
      </p:sp>
      <p:cxnSp>
        <p:nvCxnSpPr>
          <p:cNvPr id="7" name="直線矢印コネクタ 6"/>
          <p:cNvCxnSpPr/>
          <p:nvPr/>
        </p:nvCxnSpPr>
        <p:spPr>
          <a:xfrm flipV="1">
            <a:off x="1196413" y="5449536"/>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flipV="1">
            <a:off x="1981200" y="5449536"/>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flipV="1">
            <a:off x="2004649" y="6473607"/>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flipV="1">
            <a:off x="2809583" y="6473607"/>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flipV="1">
            <a:off x="2784467" y="5501103"/>
            <a:ext cx="252000" cy="0"/>
          </a:xfrm>
          <a:prstGeom prst="straightConnector1">
            <a:avLst/>
          </a:prstGeom>
          <a:ln w="28575">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3673608" y="4874748"/>
            <a:ext cx="1500827" cy="276999"/>
          </a:xfrm>
          <a:prstGeom prst="rect">
            <a:avLst/>
          </a:prstGeom>
          <a:noFill/>
        </p:spPr>
        <p:txBody>
          <a:bodyPr wrap="square" rtlCol="0">
            <a:spAutoFit/>
          </a:bodyPr>
          <a:lstStyle/>
          <a:p>
            <a:r>
              <a:rPr lang="ja-JP" altLang="en-US" sz="1200" dirty="0">
                <a:solidFill>
                  <a:prstClr val="black"/>
                </a:solidFill>
                <a:latin typeface="ＭＳ Ｐゴシック"/>
              </a:rPr>
              <a:t>⇒</a:t>
            </a:r>
            <a:r>
              <a:rPr lang="ja-JP" altLang="en-US" sz="1200" b="1" dirty="0">
                <a:solidFill>
                  <a:prstClr val="black"/>
                </a:solidFill>
                <a:latin typeface="ＭＳ Ｐゴシック"/>
              </a:rPr>
              <a:t>加算１</a:t>
            </a:r>
            <a:endParaRPr lang="en-US" altLang="ja-JP" sz="1200" b="1" dirty="0">
              <a:solidFill>
                <a:prstClr val="black"/>
              </a:solidFill>
              <a:latin typeface="ＭＳ Ｐゴシック"/>
            </a:endParaRPr>
          </a:p>
        </p:txBody>
      </p:sp>
      <p:sp>
        <p:nvSpPr>
          <p:cNvPr id="37" name="テキスト ボックス 36"/>
          <p:cNvSpPr txBox="1"/>
          <p:nvPr/>
        </p:nvSpPr>
        <p:spPr>
          <a:xfrm>
            <a:off x="3698640" y="5874900"/>
            <a:ext cx="1188000" cy="784830"/>
          </a:xfrm>
          <a:prstGeom prst="rect">
            <a:avLst/>
          </a:prstGeom>
          <a:noFill/>
        </p:spPr>
        <p:txBody>
          <a:bodyPr wrap="square" rtlCol="0">
            <a:spAutoFit/>
          </a:bodyPr>
          <a:lstStyle/>
          <a:p>
            <a:r>
              <a:rPr lang="ja-JP" altLang="en-US" sz="1200" dirty="0">
                <a:solidFill>
                  <a:prstClr val="black"/>
                </a:solidFill>
                <a:latin typeface="ＭＳ Ｐゴシック"/>
              </a:rPr>
              <a:t>⇒</a:t>
            </a:r>
            <a:r>
              <a:rPr lang="ja-JP" altLang="en-US" sz="1200" b="1" dirty="0">
                <a:solidFill>
                  <a:prstClr val="black"/>
                </a:solidFill>
                <a:latin typeface="ＭＳ Ｐゴシック"/>
              </a:rPr>
              <a:t>加算１</a:t>
            </a:r>
            <a:endParaRPr lang="en-US" altLang="ja-JP" sz="1200" b="1" dirty="0">
              <a:solidFill>
                <a:prstClr val="black"/>
              </a:solidFill>
              <a:latin typeface="ＭＳ Ｐゴシック"/>
            </a:endParaRPr>
          </a:p>
          <a:p>
            <a:r>
              <a:rPr lang="ja-JP" altLang="en-US" sz="1100" dirty="0">
                <a:solidFill>
                  <a:prstClr val="black"/>
                </a:solidFill>
                <a:latin typeface="ＭＳ Ｐゴシック"/>
              </a:rPr>
              <a:t>評価を始めて暦月で３月を超えていない。</a:t>
            </a:r>
          </a:p>
        </p:txBody>
      </p:sp>
      <p:graphicFrame>
        <p:nvGraphicFramePr>
          <p:cNvPr id="38" name="表 37"/>
          <p:cNvGraphicFramePr>
            <a:graphicFrameLocks noGrp="1"/>
          </p:cNvGraphicFramePr>
          <p:nvPr>
            <p:extLst>
              <p:ext uri="{D42A27DB-BD31-4B8C-83A1-F6EECF244321}">
                <p14:modId xmlns:p14="http://schemas.microsoft.com/office/powerpoint/2010/main" val="3565361703"/>
              </p:ext>
            </p:extLst>
          </p:nvPr>
        </p:nvGraphicFramePr>
        <p:xfrm>
          <a:off x="4872994" y="4923327"/>
          <a:ext cx="3168000" cy="731520"/>
        </p:xfrm>
        <a:graphic>
          <a:graphicData uri="http://schemas.openxmlformats.org/drawingml/2006/table">
            <a:tbl>
              <a:tblPr firstRow="1" bandRow="1">
                <a:tableStyleId>{1FECB4D8-DB02-4DC6-A0A2-4F2EBAE1DC90}</a:tableStyleId>
              </a:tblPr>
              <a:tblGrid>
                <a:gridCol w="792000">
                  <a:extLst>
                    <a:ext uri="{9D8B030D-6E8A-4147-A177-3AD203B41FA5}">
                      <a16:colId xmlns="" xmlns:a16="http://schemas.microsoft.com/office/drawing/2014/main" val="20000"/>
                    </a:ext>
                  </a:extLst>
                </a:gridCol>
                <a:gridCol w="792000">
                  <a:extLst>
                    <a:ext uri="{9D8B030D-6E8A-4147-A177-3AD203B41FA5}">
                      <a16:colId xmlns="" xmlns:a16="http://schemas.microsoft.com/office/drawing/2014/main" val="20001"/>
                    </a:ext>
                  </a:extLst>
                </a:gridCol>
                <a:gridCol w="792000">
                  <a:extLst>
                    <a:ext uri="{9D8B030D-6E8A-4147-A177-3AD203B41FA5}">
                      <a16:colId xmlns="" xmlns:a16="http://schemas.microsoft.com/office/drawing/2014/main" val="20002"/>
                    </a:ext>
                  </a:extLst>
                </a:gridCol>
                <a:gridCol w="792000">
                  <a:extLst>
                    <a:ext uri="{9D8B030D-6E8A-4147-A177-3AD203B41FA5}">
                      <a16:colId xmlns="" xmlns:a16="http://schemas.microsoft.com/office/drawing/2014/main" val="20003"/>
                    </a:ext>
                  </a:extLst>
                </a:gridCol>
              </a:tblGrid>
              <a:tr h="216000">
                <a:tc>
                  <a:txBody>
                    <a:bodyPr/>
                    <a:lstStyle/>
                    <a:p>
                      <a:pPr algn="ctr">
                        <a:lnSpc>
                          <a:spcPts val="1200"/>
                        </a:lnSpc>
                      </a:pPr>
                      <a:r>
                        <a:rPr kumimoji="1" lang="ja-JP" altLang="en-US" sz="1100" dirty="0"/>
                        <a:t>７月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100" dirty="0"/>
                        <a:t>８月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100" dirty="0"/>
                        <a:t>９月</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en-US" altLang="ja-JP" sz="1100" dirty="0"/>
                        <a:t>10</a:t>
                      </a:r>
                      <a:r>
                        <a:rPr kumimoji="1" lang="ja-JP" altLang="en-US" sz="1100" dirty="0"/>
                        <a:t>月</a:t>
                      </a:r>
                      <a:r>
                        <a:rPr kumimoji="1" lang="en-US" altLang="ja-JP" sz="1100" dirty="0"/>
                        <a:t>10</a:t>
                      </a:r>
                      <a:r>
                        <a:rPr kumimoji="1" lang="ja-JP" altLang="en-US" sz="1100" dirty="0"/>
                        <a:t>日</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r h="216000">
                <a:tc>
                  <a:txBody>
                    <a:bodyPr/>
                    <a:lstStyle/>
                    <a:p>
                      <a:pPr algn="ctr">
                        <a:lnSpc>
                          <a:spcPts val="1200"/>
                        </a:lnSpc>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9525" cap="flat" cmpd="sng" algn="ctr">
                      <a:noFill/>
                      <a:prstDash val="solid"/>
                      <a:round/>
                      <a:headEnd type="none" w="med" len="med"/>
                      <a:tailEnd type="none" w="med" len="med"/>
                    </a:lnBlToTr>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100" dirty="0"/>
                        <a:t>ADL</a:t>
                      </a:r>
                      <a:r>
                        <a:rPr kumimoji="1" lang="ja-JP" altLang="en-US" sz="1100" dirty="0"/>
                        <a:t>区分３</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216000">
                <a:tc>
                  <a:txBody>
                    <a:bodyPr/>
                    <a:lstStyle/>
                    <a:p>
                      <a:pPr algn="ctr">
                        <a:lnSpc>
                          <a:spcPts val="1200"/>
                        </a:lnSpc>
                      </a:pPr>
                      <a:r>
                        <a:rPr kumimoji="1" lang="ja-JP" altLang="en-US" sz="1100" dirty="0"/>
                        <a:t>１点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9525" cap="flat" cmpd="sng" algn="ctr">
                      <a:noFill/>
                      <a:prstDash val="solid"/>
                      <a:round/>
                      <a:headEnd type="none" w="med" len="med"/>
                      <a:tailEnd type="none" w="med" len="med"/>
                    </a:lnBlToTr>
                  </a:tcPr>
                </a:tc>
                <a:tc>
                  <a:txBody>
                    <a:bodyPr/>
                    <a:lstStyle/>
                    <a:p>
                      <a:pPr algn="ctr">
                        <a:lnSpc>
                          <a:spcPts val="1200"/>
                        </a:lnSpc>
                      </a:pPr>
                      <a:r>
                        <a:rPr kumimoji="1" lang="ja-JP" altLang="en-US" sz="1100" dirty="0"/>
                        <a:t>２点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３点</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100" dirty="0"/>
                        <a:t>４点</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
        <p:nvSpPr>
          <p:cNvPr id="39" name="テキスト ボックス 38"/>
          <p:cNvSpPr txBox="1"/>
          <p:nvPr/>
        </p:nvSpPr>
        <p:spPr>
          <a:xfrm>
            <a:off x="4682988" y="4661447"/>
            <a:ext cx="4860000" cy="276999"/>
          </a:xfrm>
          <a:prstGeom prst="rect">
            <a:avLst/>
          </a:prstGeom>
          <a:noFill/>
        </p:spPr>
        <p:txBody>
          <a:bodyPr wrap="square" rtlCol="0">
            <a:spAutoFit/>
          </a:bodyPr>
          <a:lstStyle/>
          <a:p>
            <a:r>
              <a:rPr lang="ja-JP" altLang="en-US" sz="1200" dirty="0">
                <a:solidFill>
                  <a:prstClr val="black"/>
                </a:solidFill>
                <a:latin typeface="ＭＳ Ｐゴシック"/>
              </a:rPr>
              <a:t>③パターン３　</a:t>
            </a:r>
            <a:r>
              <a:rPr lang="en-US" altLang="ja-JP" sz="1200" dirty="0">
                <a:solidFill>
                  <a:prstClr val="black"/>
                </a:solidFill>
                <a:latin typeface="ＭＳ Ｐゴシック"/>
              </a:rPr>
              <a:t>《</a:t>
            </a:r>
            <a:r>
              <a:rPr lang="ja-JP" altLang="en-US" sz="1200" dirty="0">
                <a:solidFill>
                  <a:prstClr val="black"/>
                </a:solidFill>
                <a:latin typeface="ＭＳ Ｐゴシック"/>
              </a:rPr>
              <a:t>３月連続して褥瘡の状態が悪化</a:t>
            </a:r>
            <a:r>
              <a:rPr lang="en-US" altLang="ja-JP" sz="1200" dirty="0">
                <a:solidFill>
                  <a:prstClr val="black"/>
                </a:solidFill>
                <a:latin typeface="ＭＳ Ｐゴシック"/>
              </a:rPr>
              <a:t>》</a:t>
            </a:r>
            <a:endParaRPr lang="ja-JP" altLang="en-US" sz="1200" dirty="0">
              <a:solidFill>
                <a:prstClr val="black"/>
              </a:solidFill>
              <a:latin typeface="ＭＳ Ｐゴシック"/>
            </a:endParaRPr>
          </a:p>
        </p:txBody>
      </p:sp>
      <p:graphicFrame>
        <p:nvGraphicFramePr>
          <p:cNvPr id="40" name="表 39"/>
          <p:cNvGraphicFramePr>
            <a:graphicFrameLocks noGrp="1"/>
          </p:cNvGraphicFramePr>
          <p:nvPr>
            <p:extLst>
              <p:ext uri="{D42A27DB-BD31-4B8C-83A1-F6EECF244321}">
                <p14:modId xmlns:p14="http://schemas.microsoft.com/office/powerpoint/2010/main" val="1297986410"/>
              </p:ext>
            </p:extLst>
          </p:nvPr>
        </p:nvGraphicFramePr>
        <p:xfrm>
          <a:off x="4888658" y="5930327"/>
          <a:ext cx="3780000" cy="731520"/>
        </p:xfrm>
        <a:graphic>
          <a:graphicData uri="http://schemas.openxmlformats.org/drawingml/2006/table">
            <a:tbl>
              <a:tblPr firstRow="1" bandRow="1">
                <a:tableStyleId>{1FECB4D8-DB02-4DC6-A0A2-4F2EBAE1DC90}</a:tableStyleId>
              </a:tblPr>
              <a:tblGrid>
                <a:gridCol w="756000">
                  <a:extLst>
                    <a:ext uri="{9D8B030D-6E8A-4147-A177-3AD203B41FA5}">
                      <a16:colId xmlns="" xmlns:a16="http://schemas.microsoft.com/office/drawing/2014/main" val="20000"/>
                    </a:ext>
                  </a:extLst>
                </a:gridCol>
                <a:gridCol w="756000">
                  <a:extLst>
                    <a:ext uri="{9D8B030D-6E8A-4147-A177-3AD203B41FA5}">
                      <a16:colId xmlns="" xmlns:a16="http://schemas.microsoft.com/office/drawing/2014/main" val="20001"/>
                    </a:ext>
                  </a:extLst>
                </a:gridCol>
                <a:gridCol w="756000">
                  <a:extLst>
                    <a:ext uri="{9D8B030D-6E8A-4147-A177-3AD203B41FA5}">
                      <a16:colId xmlns="" xmlns:a16="http://schemas.microsoft.com/office/drawing/2014/main" val="20002"/>
                    </a:ext>
                  </a:extLst>
                </a:gridCol>
                <a:gridCol w="756000">
                  <a:extLst>
                    <a:ext uri="{9D8B030D-6E8A-4147-A177-3AD203B41FA5}">
                      <a16:colId xmlns="" xmlns:a16="http://schemas.microsoft.com/office/drawing/2014/main" val="20003"/>
                    </a:ext>
                  </a:extLst>
                </a:gridCol>
                <a:gridCol w="756000">
                  <a:extLst>
                    <a:ext uri="{9D8B030D-6E8A-4147-A177-3AD203B41FA5}">
                      <a16:colId xmlns="" xmlns:a16="http://schemas.microsoft.com/office/drawing/2014/main" val="20004"/>
                    </a:ext>
                  </a:extLst>
                </a:gridCol>
              </a:tblGrid>
              <a:tr h="216000">
                <a:tc>
                  <a:txBody>
                    <a:bodyPr/>
                    <a:lstStyle/>
                    <a:p>
                      <a:pPr algn="ctr">
                        <a:lnSpc>
                          <a:spcPts val="1200"/>
                        </a:lnSpc>
                      </a:pPr>
                      <a:r>
                        <a:rPr kumimoji="1" lang="ja-JP" altLang="en-US" sz="1050" dirty="0"/>
                        <a:t>７月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050" dirty="0"/>
                        <a:t>８月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ja-JP" altLang="en-US" sz="1050" dirty="0"/>
                        <a:t>９月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en-US" altLang="ja-JP" sz="1050" dirty="0"/>
                        <a:t>10</a:t>
                      </a:r>
                      <a:r>
                        <a:rPr kumimoji="1" lang="ja-JP" altLang="en-US" sz="1050" dirty="0"/>
                        <a:t>月９日</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tc>
                  <a:txBody>
                    <a:bodyPr/>
                    <a:lstStyle/>
                    <a:p>
                      <a:pPr algn="ctr">
                        <a:lnSpc>
                          <a:spcPts val="1200"/>
                        </a:lnSpc>
                      </a:pPr>
                      <a:r>
                        <a:rPr kumimoji="1" lang="en-US" altLang="ja-JP" sz="1050" dirty="0"/>
                        <a:t>10</a:t>
                      </a:r>
                      <a:r>
                        <a:rPr kumimoji="1" lang="ja-JP" altLang="en-US" sz="1050" dirty="0"/>
                        <a:t>月</a:t>
                      </a:r>
                      <a:r>
                        <a:rPr kumimoji="1" lang="en-US" altLang="ja-JP" sz="1050" dirty="0"/>
                        <a:t>10</a:t>
                      </a:r>
                      <a:r>
                        <a:rPr kumimoji="1" lang="ja-JP" altLang="en-US" sz="1050" dirty="0"/>
                        <a:t>日</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50000"/>
                      </a:schemeClr>
                    </a:solidFill>
                  </a:tcPr>
                </a:tc>
                <a:extLst>
                  <a:ext uri="{0D108BD9-81ED-4DB2-BD59-A6C34878D82A}">
                    <a16:rowId xmlns="" xmlns:a16="http://schemas.microsoft.com/office/drawing/2014/main" val="10000"/>
                  </a:ext>
                </a:extLst>
              </a:tr>
              <a:tr h="216000">
                <a:tc>
                  <a:txBody>
                    <a:bodyPr/>
                    <a:lstStyle/>
                    <a:p>
                      <a:pPr algn="ctr">
                        <a:lnSpc>
                          <a:spcPts val="1200"/>
                        </a:lnSpc>
                      </a:pPr>
                      <a:r>
                        <a:rPr kumimoji="1" lang="en-US" altLang="ja-JP" sz="1050" dirty="0"/>
                        <a:t>ADL</a:t>
                      </a:r>
                      <a:r>
                        <a:rPr kumimoji="1" lang="ja-JP" altLang="en-US" sz="105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t>ADL</a:t>
                      </a:r>
                      <a:r>
                        <a:rPr kumimoji="1" lang="ja-JP" altLang="en-US" sz="105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t>ADL</a:t>
                      </a:r>
                      <a:r>
                        <a:rPr kumimoji="1" lang="ja-JP" altLang="en-US" sz="1050" dirty="0"/>
                        <a:t>区分３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t>ADL</a:t>
                      </a:r>
                      <a:r>
                        <a:rPr kumimoji="1" lang="ja-JP" altLang="en-US" sz="1050" dirty="0"/>
                        <a:t>区分３</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t>ADL</a:t>
                      </a:r>
                      <a:r>
                        <a:rPr kumimoji="1" lang="ja-JP" altLang="en-US" sz="1050" dirty="0"/>
                        <a:t>区分３</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216000">
                <a:tc>
                  <a:txBody>
                    <a:bodyPr/>
                    <a:lstStyle/>
                    <a:p>
                      <a:pPr algn="ctr">
                        <a:lnSpc>
                          <a:spcPts val="1200"/>
                        </a:lnSpc>
                      </a:pPr>
                      <a:r>
                        <a:rPr kumimoji="1" lang="ja-JP" altLang="en-US" sz="1050" dirty="0"/>
                        <a:t>１点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9525" cap="flat" cmpd="sng" algn="ctr">
                      <a:noFill/>
                      <a:prstDash val="solid"/>
                      <a:round/>
                      <a:headEnd type="none" w="med" len="med"/>
                      <a:tailEnd type="none" w="med" len="med"/>
                    </a:lnBlToTr>
                  </a:tcPr>
                </a:tc>
                <a:tc>
                  <a:txBody>
                    <a:bodyPr/>
                    <a:lstStyle/>
                    <a:p>
                      <a:pPr algn="ctr">
                        <a:lnSpc>
                          <a:spcPts val="1200"/>
                        </a:lnSpc>
                      </a:pPr>
                      <a:r>
                        <a:rPr kumimoji="1" lang="ja-JP" altLang="en-US" sz="1050" dirty="0"/>
                        <a:t>２点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050" dirty="0"/>
                        <a:t>３点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050" dirty="0"/>
                        <a:t>４点</a:t>
                      </a:r>
                    </a:p>
                  </a:txBody>
                  <a:tcP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200"/>
                        </a:lnSpc>
                      </a:pPr>
                      <a:r>
                        <a:rPr kumimoji="1" lang="ja-JP" altLang="en-US" sz="1050" dirty="0"/>
                        <a:t>３点</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bl>
          </a:graphicData>
        </a:graphic>
      </p:graphicFrame>
      <p:sp>
        <p:nvSpPr>
          <p:cNvPr id="41" name="テキスト ボックス 40"/>
          <p:cNvSpPr txBox="1"/>
          <p:nvPr/>
        </p:nvSpPr>
        <p:spPr>
          <a:xfrm>
            <a:off x="4681560" y="5676993"/>
            <a:ext cx="4860000" cy="276999"/>
          </a:xfrm>
          <a:prstGeom prst="rect">
            <a:avLst/>
          </a:prstGeom>
          <a:noFill/>
        </p:spPr>
        <p:txBody>
          <a:bodyPr wrap="square" rtlCol="0">
            <a:spAutoFit/>
          </a:bodyPr>
          <a:lstStyle/>
          <a:p>
            <a:r>
              <a:rPr lang="ja-JP" altLang="en-US" sz="1200" dirty="0">
                <a:solidFill>
                  <a:prstClr val="black"/>
                </a:solidFill>
                <a:latin typeface="ＭＳ Ｐゴシック"/>
              </a:rPr>
              <a:t>④パターン４　</a:t>
            </a:r>
            <a:r>
              <a:rPr lang="en-US" altLang="ja-JP" sz="1200" dirty="0">
                <a:solidFill>
                  <a:prstClr val="black"/>
                </a:solidFill>
                <a:latin typeface="ＭＳ Ｐゴシック"/>
              </a:rPr>
              <a:t>《</a:t>
            </a:r>
            <a:r>
              <a:rPr lang="ja-JP" altLang="en-US" sz="1200" dirty="0">
                <a:solidFill>
                  <a:prstClr val="black"/>
                </a:solidFill>
                <a:latin typeface="ＭＳ Ｐゴシック"/>
              </a:rPr>
              <a:t>同一月内の点数の変化</a:t>
            </a:r>
            <a:r>
              <a:rPr lang="en-US" altLang="ja-JP" sz="1200" dirty="0">
                <a:solidFill>
                  <a:prstClr val="black"/>
                </a:solidFill>
                <a:latin typeface="ＭＳ Ｐゴシック"/>
              </a:rPr>
              <a:t>》</a:t>
            </a:r>
            <a:endParaRPr lang="ja-JP" altLang="en-US" sz="1200" dirty="0">
              <a:solidFill>
                <a:prstClr val="black"/>
              </a:solidFill>
              <a:latin typeface="ＭＳ Ｐゴシック"/>
            </a:endParaRPr>
          </a:p>
        </p:txBody>
      </p:sp>
      <p:sp>
        <p:nvSpPr>
          <p:cNvPr id="42" name="テキスト ボックス 41"/>
          <p:cNvSpPr txBox="1"/>
          <p:nvPr/>
        </p:nvSpPr>
        <p:spPr>
          <a:xfrm>
            <a:off x="8040738" y="4895716"/>
            <a:ext cx="1761124" cy="615553"/>
          </a:xfrm>
          <a:prstGeom prst="rect">
            <a:avLst/>
          </a:prstGeom>
          <a:noFill/>
        </p:spPr>
        <p:txBody>
          <a:bodyPr wrap="square" rtlCol="0">
            <a:spAutoFit/>
          </a:bodyPr>
          <a:lstStyle/>
          <a:p>
            <a:r>
              <a:rPr lang="ja-JP" altLang="en-US" sz="1200" dirty="0">
                <a:solidFill>
                  <a:prstClr val="black"/>
                </a:solidFill>
                <a:latin typeface="ＭＳ Ｐゴシック"/>
              </a:rPr>
              <a:t>⇒</a:t>
            </a:r>
            <a:r>
              <a:rPr lang="ja-JP" altLang="en-US" sz="1200" b="1" dirty="0">
                <a:solidFill>
                  <a:prstClr val="black"/>
                </a:solidFill>
                <a:latin typeface="ＭＳ Ｐゴシック"/>
              </a:rPr>
              <a:t>加算２</a:t>
            </a:r>
            <a:endParaRPr lang="en-US" altLang="ja-JP" sz="1200" b="1" dirty="0">
              <a:solidFill>
                <a:prstClr val="black"/>
              </a:solidFill>
              <a:latin typeface="ＭＳ Ｐゴシック"/>
            </a:endParaRPr>
          </a:p>
          <a:p>
            <a:r>
              <a:rPr lang="ja-JP" altLang="en-US" sz="1100" dirty="0">
                <a:solidFill>
                  <a:prstClr val="black"/>
                </a:solidFill>
                <a:latin typeface="ＭＳ Ｐゴシック"/>
              </a:rPr>
              <a:t>３月連続して褥瘡の状態が悪化している。</a:t>
            </a:r>
          </a:p>
        </p:txBody>
      </p:sp>
      <p:sp>
        <p:nvSpPr>
          <p:cNvPr id="43" name="テキスト ボックス 42"/>
          <p:cNvSpPr txBox="1"/>
          <p:nvPr/>
        </p:nvSpPr>
        <p:spPr>
          <a:xfrm>
            <a:off x="8667002" y="5903631"/>
            <a:ext cx="1134855" cy="954107"/>
          </a:xfrm>
          <a:prstGeom prst="rect">
            <a:avLst/>
          </a:prstGeom>
          <a:noFill/>
        </p:spPr>
        <p:txBody>
          <a:bodyPr wrap="square" rtlCol="0">
            <a:spAutoFit/>
          </a:bodyPr>
          <a:lstStyle/>
          <a:p>
            <a:r>
              <a:rPr lang="ja-JP" altLang="en-US" sz="1200" dirty="0">
                <a:solidFill>
                  <a:prstClr val="black"/>
                </a:solidFill>
                <a:latin typeface="ＭＳ Ｐゴシック"/>
              </a:rPr>
              <a:t>⇒</a:t>
            </a:r>
            <a:r>
              <a:rPr lang="ja-JP" altLang="en-US" sz="1200" b="1" dirty="0">
                <a:solidFill>
                  <a:prstClr val="black"/>
                </a:solidFill>
                <a:latin typeface="ＭＳ Ｐゴシック"/>
              </a:rPr>
              <a:t>加算１</a:t>
            </a:r>
          </a:p>
          <a:p>
            <a:r>
              <a:rPr lang="en-US" altLang="ja-JP" sz="1100" dirty="0">
                <a:solidFill>
                  <a:prstClr val="black"/>
                </a:solidFill>
                <a:latin typeface="ＭＳ Ｐゴシック"/>
              </a:rPr>
              <a:t>※10</a:t>
            </a:r>
            <a:r>
              <a:rPr lang="ja-JP" altLang="en-US" sz="1100" dirty="0">
                <a:solidFill>
                  <a:prstClr val="black"/>
                </a:solidFill>
                <a:latin typeface="ＭＳ Ｐゴシック"/>
              </a:rPr>
              <a:t>月９日は加算２、</a:t>
            </a:r>
            <a:r>
              <a:rPr lang="en-US" altLang="ja-JP" sz="1100" dirty="0">
                <a:solidFill>
                  <a:prstClr val="black"/>
                </a:solidFill>
                <a:latin typeface="ＭＳ Ｐゴシック"/>
              </a:rPr>
              <a:t>10</a:t>
            </a:r>
            <a:r>
              <a:rPr lang="ja-JP" altLang="en-US" sz="1100" dirty="0">
                <a:solidFill>
                  <a:prstClr val="black"/>
                </a:solidFill>
                <a:latin typeface="ＭＳ Ｐゴシック"/>
              </a:rPr>
              <a:t>月</a:t>
            </a:r>
            <a:r>
              <a:rPr lang="en-US" altLang="ja-JP" sz="1100" dirty="0">
                <a:solidFill>
                  <a:prstClr val="black"/>
                </a:solidFill>
                <a:latin typeface="ＭＳ Ｐゴシック"/>
              </a:rPr>
              <a:t>10</a:t>
            </a:r>
            <a:r>
              <a:rPr lang="ja-JP" altLang="en-US" sz="1100" dirty="0">
                <a:solidFill>
                  <a:prstClr val="black"/>
                </a:solidFill>
                <a:latin typeface="ＭＳ Ｐゴシック"/>
              </a:rPr>
              <a:t>日は加算１となる</a:t>
            </a:r>
          </a:p>
          <a:p>
            <a:endParaRPr lang="en-US" altLang="ja-JP" sz="1100" dirty="0">
              <a:solidFill>
                <a:prstClr val="black"/>
              </a:solidFill>
              <a:latin typeface="ＭＳ Ｐゴシック"/>
            </a:endParaRPr>
          </a:p>
        </p:txBody>
      </p:sp>
      <p:cxnSp>
        <p:nvCxnSpPr>
          <p:cNvPr id="44" name="直線矢印コネクタ 43"/>
          <p:cNvCxnSpPr/>
          <p:nvPr/>
        </p:nvCxnSpPr>
        <p:spPr>
          <a:xfrm flipV="1">
            <a:off x="6346675" y="5481897"/>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5" name="直線矢印コネクタ 44"/>
          <p:cNvCxnSpPr/>
          <p:nvPr/>
        </p:nvCxnSpPr>
        <p:spPr>
          <a:xfrm flipV="1">
            <a:off x="7138626" y="5481897"/>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7" name="直線矢印コネクタ 46"/>
          <p:cNvCxnSpPr/>
          <p:nvPr/>
        </p:nvCxnSpPr>
        <p:spPr>
          <a:xfrm flipV="1">
            <a:off x="5569029" y="6473607"/>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flipV="1">
            <a:off x="6309714" y="6473607"/>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9" name="直線矢印コネクタ 48"/>
          <p:cNvCxnSpPr/>
          <p:nvPr/>
        </p:nvCxnSpPr>
        <p:spPr>
          <a:xfrm flipV="1">
            <a:off x="5576102" y="5471923"/>
            <a:ext cx="252000" cy="108000"/>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flipV="1">
            <a:off x="7111408" y="6587429"/>
            <a:ext cx="1008001" cy="0"/>
          </a:xfrm>
          <a:prstGeom prst="straightConnector1">
            <a:avLst/>
          </a:prstGeom>
          <a:ln w="28575">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46" name="Rectangle 36"/>
          <p:cNvSpPr>
            <a:spLocks noChangeArrowheads="1"/>
          </p:cNvSpPr>
          <p:nvPr/>
        </p:nvSpPr>
        <p:spPr bwMode="auto">
          <a:xfrm>
            <a:off x="73572" y="711511"/>
            <a:ext cx="3223244" cy="288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sz="1600" dirty="0">
                <a:solidFill>
                  <a:prstClr val="black"/>
                </a:solidFill>
              </a:rPr>
              <a:t>療養病床における褥瘡対策の推進</a:t>
            </a:r>
            <a:endParaRPr lang="en-US" altLang="ja-JP" sz="1600" dirty="0">
              <a:solidFill>
                <a:prstClr val="black"/>
              </a:solidFill>
            </a:endParaRPr>
          </a:p>
        </p:txBody>
      </p:sp>
      <p:sp>
        <p:nvSpPr>
          <p:cNvPr id="53" name="正方形/長方形 52"/>
          <p:cNvSpPr/>
          <p:nvPr/>
        </p:nvSpPr>
        <p:spPr>
          <a:xfrm>
            <a:off x="221495" y="2785100"/>
            <a:ext cx="9549904" cy="162110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prstClr val="black"/>
                </a:solidFill>
              </a:rPr>
              <a:t>［留意事項］</a:t>
            </a:r>
            <a:endParaRPr lang="en-US" altLang="ja-JP" sz="1200" dirty="0">
              <a:solidFill>
                <a:prstClr val="black"/>
              </a:solidFill>
            </a:endParaRPr>
          </a:p>
          <a:p>
            <a:r>
              <a:rPr lang="ja-JP" altLang="en-US" sz="1200" dirty="0">
                <a:solidFill>
                  <a:prstClr val="black"/>
                </a:solidFill>
              </a:rPr>
              <a:t>　入院時の褥瘡評価で用いているＤＥＳＩＧＮ－Ｒ分類を用いて入棟患者の褥瘡の状態を確認し、治療及びケアの内容を踏まえ毎日評価し、</a:t>
            </a:r>
            <a:endParaRPr lang="en-US" altLang="ja-JP" sz="1200" dirty="0">
              <a:solidFill>
                <a:prstClr val="black"/>
              </a:solidFill>
            </a:endParaRPr>
          </a:p>
          <a:p>
            <a:r>
              <a:rPr lang="ja-JP" altLang="en-US" sz="1200" dirty="0">
                <a:solidFill>
                  <a:prstClr val="black"/>
                </a:solidFill>
              </a:rPr>
              <a:t>以下により算定する。</a:t>
            </a:r>
            <a:endParaRPr lang="en-US" altLang="ja-JP" sz="1200" dirty="0">
              <a:solidFill>
                <a:prstClr val="black"/>
              </a:solidFill>
            </a:endParaRPr>
          </a:p>
          <a:p>
            <a:pPr marL="270000" indent="-270000"/>
            <a:r>
              <a:rPr lang="ja-JP" altLang="en-US" sz="1200" dirty="0">
                <a:solidFill>
                  <a:prstClr val="black"/>
                </a:solidFill>
              </a:rPr>
              <a:t>　ア　褥瘡対策加算１については、入院後暦月で３月を超えない間若しくは新たに当該加算に係る評価を始めて暦月で３月を超えない間又は</a:t>
            </a:r>
            <a:endParaRPr lang="en-US" altLang="ja-JP" sz="1200" dirty="0">
              <a:solidFill>
                <a:prstClr val="black"/>
              </a:solidFill>
            </a:endParaRPr>
          </a:p>
          <a:p>
            <a:pPr marL="270000" indent="-270000"/>
            <a:r>
              <a:rPr lang="ja-JP" altLang="en-US" sz="1200" dirty="0">
                <a:solidFill>
                  <a:prstClr val="black"/>
                </a:solidFill>
              </a:rPr>
              <a:t>　　　褥瘡対策加算２を算定する日以外の日において算定する。</a:t>
            </a:r>
            <a:endParaRPr lang="en-US" altLang="ja-JP" sz="1200" dirty="0">
              <a:solidFill>
                <a:prstClr val="black"/>
              </a:solidFill>
            </a:endParaRPr>
          </a:p>
          <a:p>
            <a:pPr marL="270000" indent="-270000"/>
            <a:r>
              <a:rPr lang="ja-JP" altLang="en-US" sz="1200" dirty="0">
                <a:solidFill>
                  <a:prstClr val="black"/>
                </a:solidFill>
              </a:rPr>
              <a:t>　イ　褥瘡対策加算２については、直近２月の実績点（</a:t>
            </a:r>
            <a:r>
              <a:rPr lang="en-US" altLang="ja-JP" sz="1200" dirty="0">
                <a:solidFill>
                  <a:prstClr val="black"/>
                </a:solidFill>
              </a:rPr>
              <a:t>※</a:t>
            </a:r>
            <a:r>
              <a:rPr lang="ja-JP" altLang="en-US" sz="1200" dirty="0">
                <a:solidFill>
                  <a:prstClr val="black"/>
                </a:solidFill>
              </a:rPr>
              <a:t>）が２月連続して前月の実績点を上回った場合であって、当月においてＤＥＳＩＧＮ－Ｒの</a:t>
            </a:r>
            <a:endParaRPr lang="en-US" altLang="ja-JP" sz="1200" dirty="0">
              <a:solidFill>
                <a:prstClr val="black"/>
              </a:solidFill>
            </a:endParaRPr>
          </a:p>
          <a:p>
            <a:pPr marL="270000" indent="-270000"/>
            <a:r>
              <a:rPr lang="ja-JP" altLang="en-US" sz="1200" dirty="0">
                <a:solidFill>
                  <a:prstClr val="black"/>
                </a:solidFill>
              </a:rPr>
              <a:t>　　　合計点が前月の実績点より上回った日に算定する。</a:t>
            </a:r>
            <a:endParaRPr lang="en-US" altLang="ja-JP" sz="1200" dirty="0">
              <a:solidFill>
                <a:prstClr val="black"/>
              </a:solidFill>
            </a:endParaRPr>
          </a:p>
          <a:p>
            <a:pPr marL="270000" indent="-270000"/>
            <a:r>
              <a:rPr lang="ja-JP" altLang="en-US" sz="1100" dirty="0">
                <a:solidFill>
                  <a:prstClr val="black"/>
                </a:solidFill>
              </a:rPr>
              <a:t>　（</a:t>
            </a:r>
            <a:r>
              <a:rPr lang="en-US" altLang="ja-JP" sz="1100" dirty="0">
                <a:solidFill>
                  <a:prstClr val="black"/>
                </a:solidFill>
              </a:rPr>
              <a:t>※</a:t>
            </a:r>
            <a:r>
              <a:rPr lang="ja-JP" altLang="en-US" sz="1100" dirty="0">
                <a:solidFill>
                  <a:prstClr val="black"/>
                </a:solidFill>
              </a:rPr>
              <a:t>）ＤＥＳＩＧＮ－Ｒの合計点：褥瘡の状態の評価項目のうち「深さ」の項目の点数は加えない当該患者のＤＥＳＩＧＮ－Ｒの合計点数</a:t>
            </a:r>
            <a:endParaRPr lang="en-US" altLang="ja-JP" sz="1100" dirty="0">
              <a:solidFill>
                <a:prstClr val="black"/>
              </a:solidFill>
            </a:endParaRPr>
          </a:p>
          <a:p>
            <a:pPr marL="270000" indent="-270000"/>
            <a:r>
              <a:rPr lang="ja-JP" altLang="en-US" sz="1100" dirty="0">
                <a:solidFill>
                  <a:prstClr val="black"/>
                </a:solidFill>
              </a:rPr>
              <a:t>　（</a:t>
            </a:r>
            <a:r>
              <a:rPr lang="en-US" altLang="ja-JP" sz="1100" dirty="0">
                <a:solidFill>
                  <a:prstClr val="black"/>
                </a:solidFill>
              </a:rPr>
              <a:t>※</a:t>
            </a:r>
            <a:r>
              <a:rPr lang="ja-JP" altLang="en-US" sz="1100" dirty="0">
                <a:solidFill>
                  <a:prstClr val="black"/>
                </a:solidFill>
              </a:rPr>
              <a:t>）実績点：暦月内におけるＤＥＳＩＧＮ－Ｒの合計点が最も低かった日の点数</a:t>
            </a:r>
          </a:p>
        </p:txBody>
      </p:sp>
      <p:sp>
        <p:nvSpPr>
          <p:cNvPr id="55" name="Rectangle 2"/>
          <p:cNvSpPr>
            <a:spLocks noChangeArrowheads="1"/>
          </p:cNvSpPr>
          <p:nvPr/>
        </p:nvSpPr>
        <p:spPr bwMode="auto">
          <a:xfrm>
            <a:off x="191863" y="10437"/>
            <a:ext cx="9517327" cy="39402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56" name="Rectangle 36"/>
          <p:cNvSpPr>
            <a:spLocks noChangeArrowheads="1"/>
          </p:cNvSpPr>
          <p:nvPr/>
        </p:nvSpPr>
        <p:spPr bwMode="auto">
          <a:xfrm>
            <a:off x="73572" y="452697"/>
            <a:ext cx="3599692" cy="21728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1600" dirty="0">
                <a:solidFill>
                  <a:prstClr val="black"/>
                </a:solidFill>
                <a:latin typeface="Calibri" panose="020F0502020204030204"/>
                <a:ea typeface="ＭＳ Ｐゴシック" panose="020B0600070205080204" pitchFamily="50" charset="-128"/>
              </a:rPr>
              <a:t>◇　入院中の患者に対する褥瘡対策②</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endParaRPr>
          </a:p>
        </p:txBody>
      </p:sp>
      <p:sp>
        <p:nvSpPr>
          <p:cNvPr id="5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2" name="テキスト ボックス 51"/>
          <p:cNvSpPr txBox="1"/>
          <p:nvPr/>
        </p:nvSpPr>
        <p:spPr>
          <a:xfrm>
            <a:off x="8228814" y="463509"/>
            <a:ext cx="158417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p27,34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p47,61</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p651,661,688</a:t>
            </a:r>
          </a:p>
        </p:txBody>
      </p:sp>
    </p:spTree>
    <p:extLst>
      <p:ext uri="{BB962C8B-B14F-4D97-AF65-F5344CB8AC3E}">
        <p14:creationId xmlns:p14="http://schemas.microsoft.com/office/powerpoint/2010/main" val="8655183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17941" y="640103"/>
            <a:ext cx="9689654" cy="3388972"/>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2000" dirty="0">
                <a:solidFill>
                  <a:prstClr val="black"/>
                </a:solidFill>
                <a:latin typeface="ＭＳ Ｐゴシック" panose="020B0600070205080204" pitchFamily="50" charset="-128"/>
              </a:rPr>
              <a:t>　</a:t>
            </a:r>
            <a:r>
              <a:rPr lang="ja-JP" altLang="ja-JP" sz="2000" dirty="0">
                <a:solidFill>
                  <a:prstClr val="black"/>
                </a:solidFill>
              </a:rPr>
              <a:t>医療資源の少ない地域における加算等の要件の緩和対象について、</a:t>
            </a:r>
            <a:r>
              <a:rPr lang="ja-JP" altLang="en-US" sz="2000" dirty="0">
                <a:solidFill>
                  <a:prstClr val="black"/>
                </a:solidFill>
              </a:rPr>
              <a:t>２００</a:t>
            </a:r>
            <a:r>
              <a:rPr lang="ja-JP" altLang="ja-JP" sz="2000" dirty="0">
                <a:solidFill>
                  <a:prstClr val="black"/>
                </a:solidFill>
              </a:rPr>
              <a:t>床未満の病院に加えて、</a:t>
            </a:r>
            <a:r>
              <a:rPr lang="ja-JP" altLang="en-US" sz="2000" dirty="0">
                <a:solidFill>
                  <a:prstClr val="black"/>
                </a:solidFill>
              </a:rPr>
              <a:t>許可病床数が４００</a:t>
            </a:r>
            <a:r>
              <a:rPr lang="ja-JP" altLang="ja-JP" sz="2000" dirty="0">
                <a:solidFill>
                  <a:prstClr val="black"/>
                </a:solidFill>
              </a:rPr>
              <a:t>床未満の病院</a:t>
            </a:r>
            <a:r>
              <a:rPr lang="en-US" altLang="ja-JP" sz="2000" baseline="30000" dirty="0">
                <a:solidFill>
                  <a:prstClr val="black"/>
                </a:solidFill>
              </a:rPr>
              <a:t>※</a:t>
            </a:r>
            <a:r>
              <a:rPr lang="ja-JP" altLang="ja-JP" sz="2000" dirty="0">
                <a:solidFill>
                  <a:prstClr val="black"/>
                </a:solidFill>
              </a:rPr>
              <a:t>も</a:t>
            </a:r>
            <a:r>
              <a:rPr lang="ja-JP" altLang="en-US" sz="2000" dirty="0">
                <a:solidFill>
                  <a:prstClr val="black"/>
                </a:solidFill>
              </a:rPr>
              <a:t>新たに対象に加える。</a:t>
            </a:r>
            <a:endParaRPr lang="en-US" altLang="ja-JP" sz="2000" dirty="0">
              <a:solidFill>
                <a:prstClr val="black"/>
              </a:solidFill>
            </a:endParaRPr>
          </a:p>
          <a:p>
            <a:pPr>
              <a:spcBef>
                <a:spcPts val="600"/>
              </a:spcBef>
              <a:defRPr/>
            </a:pPr>
            <a:r>
              <a:rPr lang="ja-JP" altLang="en-US" sz="1400" dirty="0">
                <a:solidFill>
                  <a:prstClr val="black"/>
                </a:solidFill>
              </a:rPr>
              <a:t>　　</a:t>
            </a:r>
            <a:r>
              <a:rPr lang="en-US" altLang="ja-JP" sz="1400" dirty="0">
                <a:solidFill>
                  <a:prstClr val="black"/>
                </a:solidFill>
              </a:rPr>
              <a:t>※</a:t>
            </a:r>
            <a:r>
              <a:rPr lang="ja-JP" altLang="en-US" sz="1400" dirty="0">
                <a:solidFill>
                  <a:prstClr val="black"/>
                </a:solidFill>
              </a:rPr>
              <a:t>　</a:t>
            </a:r>
            <a:r>
              <a:rPr lang="ja-JP" altLang="en-US" sz="1400" dirty="0">
                <a:solidFill>
                  <a:prstClr val="black"/>
                </a:solidFill>
                <a:latin typeface="ＭＳ Ｐゴシック"/>
              </a:rPr>
              <a:t>特定機能病院、ＤＰＣ対象病院及び病棟全体で急性期一般入院料１を算定している病院を除く。</a:t>
            </a:r>
            <a:endParaRPr lang="en-US" altLang="ja-JP" sz="1400" dirty="0">
              <a:solidFill>
                <a:prstClr val="black"/>
              </a:solidFill>
            </a:endParaRPr>
          </a:p>
          <a:p>
            <a:pPr>
              <a:defRPr/>
            </a:pPr>
            <a:endParaRPr lang="en-US" altLang="ja-JP" dirty="0">
              <a:solidFill>
                <a:prstClr val="black"/>
              </a:solidFill>
            </a:endParaRPr>
          </a:p>
          <a:p>
            <a:pPr marL="177800" indent="-177800">
              <a:buFont typeface="Wingdings" pitchFamily="2" charset="2"/>
              <a:buChar char="Ø"/>
              <a:defRPr/>
            </a:pPr>
            <a:r>
              <a:rPr lang="ja-JP" altLang="en-US" sz="2000" dirty="0">
                <a:solidFill>
                  <a:prstClr val="black"/>
                </a:solidFill>
              </a:rPr>
              <a:t>　</a:t>
            </a:r>
            <a:r>
              <a:rPr lang="ja-JP" altLang="ja-JP" sz="2000" dirty="0">
                <a:solidFill>
                  <a:prstClr val="black"/>
                </a:solidFill>
              </a:rPr>
              <a:t>医療機関の病床数が一定程度以上又は未満であることを基準としている診療報酬について、医療資源の少ない地域においては、当該基準の病床数を２割不足又は超過しても差し支えないこととする</a:t>
            </a:r>
            <a:r>
              <a:rPr lang="ja-JP" altLang="en-US" sz="2000" dirty="0">
                <a:solidFill>
                  <a:prstClr val="black"/>
                </a:solidFill>
              </a:rPr>
              <a:t>。</a:t>
            </a:r>
            <a:endParaRPr lang="en-US" altLang="ja-JP" sz="2000" dirty="0">
              <a:solidFill>
                <a:prstClr val="black"/>
              </a:solidFill>
            </a:endParaRPr>
          </a:p>
          <a:p>
            <a:pPr marL="177800" indent="-177800">
              <a:spcBef>
                <a:spcPts val="600"/>
              </a:spcBef>
              <a:defRPr/>
            </a:pPr>
            <a:r>
              <a:rPr lang="ja-JP" altLang="en-US" sz="1400" dirty="0">
                <a:solidFill>
                  <a:prstClr val="black"/>
                </a:solidFill>
                <a:latin typeface="ＭＳ Ｐゴシック"/>
              </a:rPr>
              <a:t>　　［対象］</a:t>
            </a:r>
            <a:endParaRPr lang="en-US" altLang="ja-JP" sz="1400" dirty="0">
              <a:solidFill>
                <a:prstClr val="black"/>
              </a:solidFill>
              <a:latin typeface="ＭＳ Ｐゴシック"/>
            </a:endParaRPr>
          </a:p>
          <a:p>
            <a:pPr marL="177800" indent="-177800">
              <a:spcBef>
                <a:spcPct val="20000"/>
              </a:spcBef>
              <a:defRPr/>
            </a:pPr>
            <a:r>
              <a:rPr lang="ja-JP" altLang="en-US" sz="1400" dirty="0">
                <a:solidFill>
                  <a:prstClr val="black"/>
                </a:solidFill>
                <a:latin typeface="ＭＳ Ｐゴシック"/>
              </a:rPr>
              <a:t>　　　○　</a:t>
            </a:r>
            <a:r>
              <a:rPr lang="ja-JP" altLang="ja-JP" sz="1400" dirty="0">
                <a:solidFill>
                  <a:prstClr val="black"/>
                </a:solidFill>
              </a:rPr>
              <a:t>地域包括ケア入院医療管理料</a:t>
            </a:r>
            <a:r>
              <a:rPr lang="ja-JP" altLang="en-US" sz="1400" dirty="0">
                <a:solidFill>
                  <a:prstClr val="black"/>
                </a:solidFill>
              </a:rPr>
              <a:t>１、</a:t>
            </a:r>
            <a:r>
              <a:rPr lang="ja-JP" altLang="ja-JP" sz="1400" dirty="0">
                <a:solidFill>
                  <a:prstClr val="black"/>
                </a:solidFill>
              </a:rPr>
              <a:t>２、３及び４</a:t>
            </a:r>
            <a:r>
              <a:rPr lang="en-US" altLang="ja-JP" sz="1400" dirty="0">
                <a:solidFill>
                  <a:prstClr val="black"/>
                </a:solidFill>
              </a:rPr>
              <a:t>	</a:t>
            </a:r>
            <a:r>
              <a:rPr lang="ja-JP" altLang="en-US" sz="1400" dirty="0">
                <a:solidFill>
                  <a:prstClr val="black"/>
                </a:solidFill>
              </a:rPr>
              <a:t>　○　</a:t>
            </a:r>
            <a:r>
              <a:rPr lang="ja-JP" altLang="ja-JP" sz="1400" dirty="0">
                <a:solidFill>
                  <a:prstClr val="black"/>
                </a:solidFill>
              </a:rPr>
              <a:t>地域包括ケア病棟入院料１及び３</a:t>
            </a:r>
            <a:endParaRPr lang="en-US" altLang="ja-JP" sz="1400" dirty="0">
              <a:solidFill>
                <a:prstClr val="black"/>
              </a:solidFill>
            </a:endParaRPr>
          </a:p>
          <a:p>
            <a:pPr marL="177800" indent="-177800">
              <a:spcBef>
                <a:spcPct val="20000"/>
              </a:spcBef>
              <a:defRPr/>
            </a:pPr>
            <a:r>
              <a:rPr lang="ja-JP" altLang="en-US" sz="1400" dirty="0">
                <a:solidFill>
                  <a:prstClr val="black"/>
                </a:solidFill>
              </a:rPr>
              <a:t>　　　○　</a:t>
            </a:r>
            <a:r>
              <a:rPr lang="ja-JP" altLang="ja-JP" sz="1400" dirty="0">
                <a:solidFill>
                  <a:prstClr val="black"/>
                </a:solidFill>
              </a:rPr>
              <a:t>精神疾患診療体制加算</a:t>
            </a:r>
            <a:r>
              <a:rPr lang="en-US" altLang="ja-JP" sz="1400" dirty="0">
                <a:solidFill>
                  <a:prstClr val="black"/>
                </a:solidFill>
              </a:rPr>
              <a:t>			</a:t>
            </a:r>
            <a:r>
              <a:rPr lang="ja-JP" altLang="en-US" sz="1400" dirty="0">
                <a:solidFill>
                  <a:prstClr val="black"/>
                </a:solidFill>
              </a:rPr>
              <a:t>　○　</a:t>
            </a:r>
            <a:r>
              <a:rPr lang="ja-JP" altLang="ja-JP" sz="1400" dirty="0">
                <a:solidFill>
                  <a:prstClr val="black"/>
                </a:solidFill>
              </a:rPr>
              <a:t>精神科急性期医師配置加算</a:t>
            </a:r>
            <a:endParaRPr lang="en-US" altLang="ja-JP" sz="1400" dirty="0">
              <a:solidFill>
                <a:prstClr val="black"/>
              </a:solidFill>
            </a:endParaRPr>
          </a:p>
          <a:p>
            <a:pPr marL="177800" indent="-177800">
              <a:spcBef>
                <a:spcPct val="20000"/>
              </a:spcBef>
              <a:defRPr/>
            </a:pPr>
            <a:r>
              <a:rPr lang="ja-JP" altLang="en-US" sz="1400" dirty="0">
                <a:solidFill>
                  <a:prstClr val="black"/>
                </a:solidFill>
              </a:rPr>
              <a:t>　　　○　</a:t>
            </a:r>
            <a:r>
              <a:rPr lang="ja-JP" altLang="ja-JP" sz="1400" dirty="0">
                <a:solidFill>
                  <a:prstClr val="black"/>
                </a:solidFill>
              </a:rPr>
              <a:t>在宅療養支援診療所</a:t>
            </a:r>
            <a:r>
              <a:rPr lang="en-US" altLang="ja-JP" sz="1400" dirty="0">
                <a:solidFill>
                  <a:prstClr val="black"/>
                </a:solidFill>
              </a:rPr>
              <a:t>			</a:t>
            </a:r>
            <a:r>
              <a:rPr lang="ja-JP" altLang="en-US" sz="1400" dirty="0">
                <a:solidFill>
                  <a:prstClr val="black"/>
                </a:solidFill>
              </a:rPr>
              <a:t>　○　</a:t>
            </a:r>
            <a:r>
              <a:rPr lang="ja-JP" altLang="ja-JP" sz="1400" dirty="0">
                <a:solidFill>
                  <a:prstClr val="black"/>
                </a:solidFill>
              </a:rPr>
              <a:t>在宅療養支援病院</a:t>
            </a:r>
            <a:endParaRPr lang="en-US" altLang="ja-JP" sz="1400" dirty="0">
              <a:solidFill>
                <a:prstClr val="black"/>
              </a:solidFill>
            </a:endParaRPr>
          </a:p>
          <a:p>
            <a:pPr marL="177800" indent="-177800">
              <a:spcBef>
                <a:spcPct val="20000"/>
              </a:spcBef>
              <a:defRPr/>
            </a:pPr>
            <a:r>
              <a:rPr lang="ja-JP" altLang="en-US" sz="1400" dirty="0">
                <a:solidFill>
                  <a:prstClr val="black"/>
                </a:solidFill>
              </a:rPr>
              <a:t>　　　○　</a:t>
            </a:r>
            <a:r>
              <a:rPr lang="ja-JP" altLang="ja-JP" sz="1400" dirty="0">
                <a:solidFill>
                  <a:prstClr val="black"/>
                </a:solidFill>
              </a:rPr>
              <a:t>在宅療養後方支援病院</a:t>
            </a:r>
            <a:endParaRPr lang="en-US" altLang="ja-JP" sz="1400" dirty="0">
              <a:solidFill>
                <a:prstClr val="black"/>
              </a:solidFill>
              <a:latin typeface="ＭＳ Ｐゴシック" panose="020B0600070205080204" pitchFamily="50" charset="-128"/>
            </a:endParaRPr>
          </a:p>
        </p:txBody>
      </p:sp>
      <p:sp>
        <p:nvSpPr>
          <p:cNvPr id="12" name="テキスト ボックス 11"/>
          <p:cNvSpPr txBox="1"/>
          <p:nvPr/>
        </p:nvSpPr>
        <p:spPr>
          <a:xfrm>
            <a:off x="360883" y="4380721"/>
            <a:ext cx="9333985" cy="2377574"/>
          </a:xfrm>
          <a:prstGeom prst="rect">
            <a:avLst/>
          </a:prstGeom>
          <a:noFill/>
        </p:spPr>
        <p:txBody>
          <a:bodyPr wrap="square" rtlCol="0">
            <a:spAutoFit/>
          </a:bodyPr>
          <a:lstStyle/>
          <a:p>
            <a:pPr marL="88900" indent="-88900">
              <a:spcBef>
                <a:spcPts val="600"/>
              </a:spcBef>
            </a:pPr>
            <a:endParaRPr lang="en-US" altLang="ja-JP" sz="1400" dirty="0">
              <a:solidFill>
                <a:prstClr val="black"/>
              </a:solidFill>
            </a:endParaRPr>
          </a:p>
          <a:p>
            <a:pPr marL="88900" indent="-88900">
              <a:spcBef>
                <a:spcPts val="900"/>
              </a:spcBef>
            </a:pPr>
            <a:r>
              <a:rPr lang="ja-JP" altLang="en-US" sz="1300" dirty="0">
                <a:solidFill>
                  <a:prstClr val="black"/>
                </a:solidFill>
              </a:rPr>
              <a:t>○　医療資源の少ない地域については、次のように設定。</a:t>
            </a:r>
            <a:endParaRPr lang="en-US" altLang="ja-JP" sz="1300" dirty="0">
              <a:solidFill>
                <a:prstClr val="black"/>
              </a:solidFill>
            </a:endParaRPr>
          </a:p>
          <a:p>
            <a:pPr marL="361950" indent="-361950" defTabSz="906029"/>
            <a:r>
              <a:rPr lang="ja-JP" altLang="en-US" sz="1300" dirty="0">
                <a:solidFill>
                  <a:prstClr val="black"/>
                </a:solidFill>
              </a:rPr>
              <a:t>　　①　「</a:t>
            </a:r>
            <a:r>
              <a:rPr lang="ja-JP" altLang="en-US" sz="1300" dirty="0">
                <a:solidFill>
                  <a:prstClr val="black"/>
                </a:solidFill>
                <a:latin typeface="ＭＳ Ｐゴシック"/>
                <a:cs typeface="メイリオ" panose="020B0604030504040204" pitchFamily="50" charset="-128"/>
              </a:rPr>
              <a:t>人口当たり医師数が下位１</a:t>
            </a:r>
            <a:r>
              <a:rPr lang="en-US" altLang="ja-JP" sz="1300" dirty="0">
                <a:solidFill>
                  <a:prstClr val="black"/>
                </a:solidFill>
                <a:latin typeface="ＭＳ Ｐゴシック"/>
                <a:cs typeface="メイリオ" panose="020B0604030504040204" pitchFamily="50" charset="-128"/>
              </a:rPr>
              <a:t>/</a:t>
            </a:r>
            <a:r>
              <a:rPr lang="ja-JP" altLang="en-US" sz="1300" dirty="0">
                <a:solidFill>
                  <a:prstClr val="black"/>
                </a:solidFill>
                <a:latin typeface="ＭＳ Ｐゴシック"/>
                <a:cs typeface="メイリオ" panose="020B0604030504040204" pitchFamily="50" charset="-128"/>
              </a:rPr>
              <a:t>３かつ人口当たり看護師数が下位１</a:t>
            </a:r>
            <a:r>
              <a:rPr lang="en-US" altLang="ja-JP" sz="1300" dirty="0">
                <a:solidFill>
                  <a:prstClr val="black"/>
                </a:solidFill>
                <a:latin typeface="ＭＳ Ｐゴシック"/>
                <a:cs typeface="メイリオ" panose="020B0604030504040204" pitchFamily="50" charset="-128"/>
              </a:rPr>
              <a:t>/</a:t>
            </a:r>
            <a:r>
              <a:rPr lang="ja-JP" altLang="en-US" sz="1300" dirty="0">
                <a:solidFill>
                  <a:prstClr val="black"/>
                </a:solidFill>
                <a:latin typeface="ＭＳ Ｐゴシック"/>
                <a:cs typeface="メイリオ" panose="020B0604030504040204" pitchFamily="50" charset="-128"/>
              </a:rPr>
              <a:t>２」かつ「病院密度が下位</a:t>
            </a:r>
            <a:r>
              <a:rPr lang="en-US" altLang="ja-JP" sz="1300" dirty="0">
                <a:solidFill>
                  <a:prstClr val="black"/>
                </a:solidFill>
                <a:latin typeface="ＭＳ Ｐゴシック"/>
                <a:cs typeface="メイリオ" panose="020B0604030504040204" pitchFamily="50" charset="-128"/>
              </a:rPr>
              <a:t>15</a:t>
            </a:r>
            <a:r>
              <a:rPr lang="ja-JP" altLang="en-US" sz="1300" dirty="0">
                <a:solidFill>
                  <a:prstClr val="black"/>
                </a:solidFill>
                <a:latin typeface="ＭＳ Ｐゴシック"/>
                <a:cs typeface="メイリオ" panose="020B0604030504040204" pitchFamily="50" charset="-128"/>
              </a:rPr>
              <a:t>％又は病床密度が下位</a:t>
            </a:r>
            <a:r>
              <a:rPr lang="en-US" altLang="ja-JP" sz="1300" dirty="0">
                <a:solidFill>
                  <a:prstClr val="black"/>
                </a:solidFill>
                <a:latin typeface="ＭＳ Ｐゴシック"/>
                <a:cs typeface="メイリオ" panose="020B0604030504040204" pitchFamily="50" charset="-128"/>
              </a:rPr>
              <a:t>15</a:t>
            </a:r>
            <a:r>
              <a:rPr lang="ja-JP" altLang="en-US" sz="1300" dirty="0">
                <a:solidFill>
                  <a:prstClr val="black"/>
                </a:solidFill>
                <a:latin typeface="ＭＳ Ｐゴシック"/>
                <a:cs typeface="メイリオ" panose="020B0604030504040204" pitchFamily="50" charset="-128"/>
              </a:rPr>
              <a:t>％」を満たす二次医療圏　⇒　４１二次医療圏</a:t>
            </a:r>
            <a:endParaRPr lang="en-US" altLang="ja-JP" sz="1300" dirty="0">
              <a:solidFill>
                <a:prstClr val="black"/>
              </a:solidFill>
              <a:latin typeface="ＭＳ Ｐゴシック"/>
              <a:cs typeface="メイリオ" panose="020B0604030504040204" pitchFamily="50" charset="-128"/>
            </a:endParaRPr>
          </a:p>
          <a:p>
            <a:pPr marL="361950" indent="-361950" defTabSz="906029"/>
            <a:r>
              <a:rPr lang="ja-JP" altLang="en-US" sz="1300" dirty="0">
                <a:solidFill>
                  <a:prstClr val="black"/>
                </a:solidFill>
                <a:latin typeface="ＭＳ Ｐゴシック"/>
                <a:cs typeface="メイリオ" panose="020B0604030504040204" pitchFamily="50" charset="-128"/>
              </a:rPr>
              <a:t>　　②　</a:t>
            </a:r>
            <a:r>
              <a:rPr lang="ja-JP" altLang="ja-JP" sz="1300" dirty="0">
                <a:solidFill>
                  <a:prstClr val="black"/>
                </a:solidFill>
              </a:rPr>
              <a:t>離島振興法</a:t>
            </a:r>
            <a:r>
              <a:rPr lang="ja-JP" altLang="en-US" sz="1300" dirty="0">
                <a:solidFill>
                  <a:prstClr val="black"/>
                </a:solidFill>
              </a:rPr>
              <a:t>の</a:t>
            </a:r>
            <a:r>
              <a:rPr lang="ja-JP" altLang="ja-JP" sz="1300" dirty="0">
                <a:solidFill>
                  <a:prstClr val="black"/>
                </a:solidFill>
              </a:rPr>
              <a:t>規定により離島振興対策実施地域として指定された離島の地域、奄美群島振興開発特別措置法に規定する奄美群島の地域、小笠原諸島振興開発特別措置法に規定する小笠原諸島の地域及び沖縄振興特別措置法に規定する離島の地域に該当する地域</a:t>
            </a:r>
            <a:endParaRPr lang="en-US" altLang="ja-JP" sz="1300" dirty="0">
              <a:solidFill>
                <a:prstClr val="black"/>
              </a:solidFill>
            </a:endParaRPr>
          </a:p>
          <a:p>
            <a:pPr marL="180975" indent="-180975" defTabSz="906029">
              <a:spcBef>
                <a:spcPts val="1200"/>
              </a:spcBef>
            </a:pPr>
            <a:r>
              <a:rPr lang="ja-JP" altLang="en-US" sz="1300" dirty="0">
                <a:solidFill>
                  <a:prstClr val="black"/>
                </a:solidFill>
              </a:rPr>
              <a:t>○　医療資源の少ない地域に配慮した評価としては、</a:t>
            </a:r>
            <a:r>
              <a:rPr lang="ja-JP" altLang="en-US" sz="1300" dirty="0">
                <a:solidFill>
                  <a:prstClr val="black"/>
                </a:solidFill>
                <a:latin typeface="ＭＳ Ｐゴシック"/>
              </a:rPr>
              <a:t>医療従事者が少ないこと等に着目し、緩和ケア診療加算・栄養サポート加算等の専従要件等を一定程度緩和した上で、それに見合った評価を設定したものや、医療機関が少ないため機能分化が困難であることに着目し、病棟機能の混合を認めたもの等を設定。</a:t>
            </a:r>
            <a:endParaRPr lang="en-US" altLang="ja-JP" sz="1300" dirty="0">
              <a:solidFill>
                <a:prstClr val="black"/>
              </a:solidFill>
              <a:latin typeface="ＭＳ Ｐゴシック"/>
            </a:endParaRPr>
          </a:p>
        </p:txBody>
      </p:sp>
      <p:sp>
        <p:nvSpPr>
          <p:cNvPr id="13" name="正方形/長方形 12"/>
          <p:cNvSpPr/>
          <p:nvPr/>
        </p:nvSpPr>
        <p:spPr>
          <a:xfrm>
            <a:off x="360886" y="4371757"/>
            <a:ext cx="9301906" cy="2376000"/>
          </a:xfrm>
          <a:prstGeom prst="rect">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 name="正方形/長方形 14"/>
          <p:cNvSpPr/>
          <p:nvPr/>
        </p:nvSpPr>
        <p:spPr>
          <a:xfrm>
            <a:off x="379049" y="4380721"/>
            <a:ext cx="4500000" cy="288000"/>
          </a:xfrm>
          <a:prstGeom prst="rect">
            <a:avLst/>
          </a:prstGeom>
          <a:solidFill>
            <a:schemeClr val="accent6">
              <a:lumMod val="75000"/>
            </a:schemeClr>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white"/>
                </a:solidFill>
              </a:rPr>
              <a:t>＜参考＞　医療資源の少ない地域に配慮した評価</a:t>
            </a:r>
          </a:p>
        </p:txBody>
      </p:sp>
      <p:pic>
        <p:nvPicPr>
          <p:cNvPr id="2" name="Picture 2" descr="個人病院のイラスト"/>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46298" y="2667006"/>
            <a:ext cx="1659347" cy="159712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2"/>
          <p:cNvSpPr>
            <a:spLocks noChangeArrowheads="1"/>
          </p:cNvSpPr>
          <p:nvPr/>
        </p:nvSpPr>
        <p:spPr bwMode="auto">
          <a:xfrm>
            <a:off x="202344" y="-12925"/>
            <a:ext cx="9517327" cy="39402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18" name="Rectangle 36"/>
          <p:cNvSpPr>
            <a:spLocks noChangeArrowheads="1"/>
          </p:cNvSpPr>
          <p:nvPr/>
        </p:nvSpPr>
        <p:spPr bwMode="auto">
          <a:xfrm>
            <a:off x="73572" y="381104"/>
            <a:ext cx="6535612" cy="33428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2000" dirty="0">
                <a:solidFill>
                  <a:prstClr val="black"/>
                </a:solidFill>
                <a:latin typeface="Calibri" panose="020F0502020204030204"/>
                <a:ea typeface="ＭＳ Ｐゴシック" panose="020B0600070205080204" pitchFamily="50" charset="-128"/>
              </a:rPr>
              <a:t>◇　医療資源の少ない地域に配慮した病床数要件の緩和</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endParaRPr>
          </a:p>
        </p:txBody>
      </p:sp>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6825208" y="352923"/>
            <a:ext cx="291529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91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195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196</a:t>
            </a:r>
          </a:p>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776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778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853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860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861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862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8535920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488504" y="200837"/>
            <a:ext cx="89289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5</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30</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p>
          <a:p>
            <a:pPr eaLnBrk="1" fontAlgn="base" hangingPunct="1">
              <a:spcBef>
                <a:spcPts val="0"/>
              </a:spcBef>
              <a:spcAft>
                <a:spcPct val="0"/>
              </a:spcAft>
              <a:buFontTx/>
              <a:buNone/>
            </a:pPr>
            <a:r>
              <a:rPr lang="ja-JP" altLang="en-US" sz="2000" dirty="0">
                <a:solidFill>
                  <a:srgbClr val="000000"/>
                </a:solidFill>
                <a:ea typeface="ＭＳ Ｐゴシック" charset="-128"/>
              </a:rPr>
              <a:t>　厚生労働省で「平成</a:t>
            </a:r>
            <a:r>
              <a:rPr lang="en-US" altLang="ja-JP" sz="2000" dirty="0">
                <a:solidFill>
                  <a:srgbClr val="000000"/>
                </a:solidFill>
                <a:ea typeface="ＭＳ Ｐゴシック" charset="-128"/>
              </a:rPr>
              <a:t>30</a:t>
            </a:r>
            <a:r>
              <a:rPr lang="ja-JP" altLang="en-US" sz="2000" dirty="0">
                <a:solidFill>
                  <a:srgbClr val="000000"/>
                </a:solidFill>
                <a:ea typeface="ＭＳ Ｐゴシック" charset="-128"/>
              </a:rPr>
              <a:t>年度概算要求に対する日本医師会要望の説明会」を開催</a:t>
            </a:r>
          </a:p>
        </p:txBody>
      </p:sp>
      <p:sp>
        <p:nvSpPr>
          <p:cNvPr id="6" name="Text Box 3"/>
          <p:cNvSpPr txBox="1">
            <a:spLocks noChangeArrowheads="1"/>
          </p:cNvSpPr>
          <p:nvPr/>
        </p:nvSpPr>
        <p:spPr bwMode="auto">
          <a:xfrm>
            <a:off x="632521" y="1052736"/>
            <a:ext cx="8712968" cy="5170646"/>
          </a:xfrm>
          <a:prstGeom prst="rect">
            <a:avLst/>
          </a:prstGeom>
          <a:noFill/>
          <a:ln w="9525">
            <a:solidFill>
              <a:schemeClr val="tx1"/>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ts val="0"/>
              </a:spcBef>
              <a:spcAft>
                <a:spcPct val="0"/>
              </a:spcAft>
              <a:buFontTx/>
              <a:buNone/>
              <a:defRPr/>
            </a:pPr>
            <a:r>
              <a:rPr lang="ja-JP" altLang="en-US" sz="2000" dirty="0">
                <a:solidFill>
                  <a:srgbClr val="000000"/>
                </a:solidFill>
              </a:rPr>
              <a:t>　平成</a:t>
            </a:r>
            <a:r>
              <a:rPr lang="en-US" altLang="ja-JP" sz="2000" dirty="0">
                <a:solidFill>
                  <a:srgbClr val="000000"/>
                </a:solidFill>
              </a:rPr>
              <a:t>30</a:t>
            </a:r>
            <a:r>
              <a:rPr lang="ja-JP" altLang="en-US" sz="2000" dirty="0">
                <a:solidFill>
                  <a:srgbClr val="000000"/>
                </a:solidFill>
              </a:rPr>
              <a:t>年度に行われる同時改定と第</a:t>
            </a:r>
            <a:r>
              <a:rPr lang="en-US" altLang="ja-JP" sz="2000" dirty="0">
                <a:solidFill>
                  <a:srgbClr val="000000"/>
                </a:solidFill>
              </a:rPr>
              <a:t>7</a:t>
            </a:r>
            <a:r>
              <a:rPr lang="ja-JP" altLang="en-US" sz="2000" dirty="0">
                <a:solidFill>
                  <a:srgbClr val="000000"/>
                </a:solidFill>
              </a:rPr>
              <a:t>次医療計画、第</a:t>
            </a:r>
            <a:r>
              <a:rPr lang="en-US" altLang="ja-JP" sz="2000" dirty="0">
                <a:solidFill>
                  <a:srgbClr val="000000"/>
                </a:solidFill>
              </a:rPr>
              <a:t>7</a:t>
            </a:r>
            <a:r>
              <a:rPr lang="ja-JP" altLang="en-US" sz="2000" dirty="0">
                <a:solidFill>
                  <a:srgbClr val="000000"/>
                </a:solidFill>
              </a:rPr>
              <a:t>期介護保険事業（支援）計画、さらには「働き方改革」「一億総活躍社会の実現」「未来投資」「地方創生」「国際貢献」の実現のために、</a:t>
            </a:r>
            <a:endParaRPr lang="en-US" altLang="ja-JP" sz="2000" dirty="0">
              <a:solidFill>
                <a:srgbClr val="000000"/>
              </a:solidFill>
            </a:endParaRPr>
          </a:p>
          <a:p>
            <a:pPr marL="361950" indent="-361950" eaLnBrk="1" fontAlgn="base" hangingPunct="1">
              <a:spcBef>
                <a:spcPts val="600"/>
              </a:spcBef>
              <a:spcAft>
                <a:spcPct val="0"/>
              </a:spcAft>
              <a:buFontTx/>
              <a:buNone/>
              <a:defRPr/>
            </a:pPr>
            <a:r>
              <a:rPr lang="ja-JP" altLang="en-US" sz="2000" dirty="0">
                <a:solidFill>
                  <a:srgbClr val="000000"/>
                </a:solidFill>
              </a:rPr>
              <a:t>（１）地域包括ケアシステムへの予算確保</a:t>
            </a:r>
            <a:endParaRPr lang="en-US" altLang="ja-JP" sz="2000" dirty="0">
              <a:solidFill>
                <a:srgbClr val="000000"/>
              </a:solidFill>
            </a:endParaRPr>
          </a:p>
          <a:p>
            <a:pPr marL="361950" indent="-361950" eaLnBrk="1" fontAlgn="base" hangingPunct="1">
              <a:spcBef>
                <a:spcPts val="0"/>
              </a:spcBef>
              <a:spcAft>
                <a:spcPct val="0"/>
              </a:spcAft>
              <a:buFontTx/>
              <a:buNone/>
              <a:defRPr/>
            </a:pPr>
            <a:r>
              <a:rPr lang="ja-JP" altLang="en-US" sz="2000" dirty="0">
                <a:solidFill>
                  <a:srgbClr val="000000"/>
                </a:solidFill>
              </a:rPr>
              <a:t>（２）健康寿命延伸への予算確保</a:t>
            </a:r>
            <a:endParaRPr lang="en-US" altLang="ja-JP" sz="2000" dirty="0">
              <a:solidFill>
                <a:srgbClr val="000000"/>
              </a:solidFill>
            </a:endParaRPr>
          </a:p>
          <a:p>
            <a:pPr marL="361950" indent="-361950" eaLnBrk="1" fontAlgn="base" hangingPunct="1">
              <a:spcBef>
                <a:spcPts val="0"/>
              </a:spcBef>
              <a:spcAft>
                <a:spcPct val="0"/>
              </a:spcAft>
              <a:buFontTx/>
              <a:buNone/>
              <a:defRPr/>
            </a:pPr>
            <a:r>
              <a:rPr lang="ja-JP" altLang="en-US" sz="2000" dirty="0">
                <a:solidFill>
                  <a:srgbClr val="000000"/>
                </a:solidFill>
              </a:rPr>
              <a:t>（３）医療分野における</a:t>
            </a:r>
            <a:r>
              <a:rPr lang="en-US" altLang="ja-JP" sz="2000" dirty="0">
                <a:solidFill>
                  <a:srgbClr val="000000"/>
                </a:solidFill>
              </a:rPr>
              <a:t>ICT</a:t>
            </a:r>
            <a:r>
              <a:rPr lang="ja-JP" altLang="en-US" sz="2000" dirty="0">
                <a:solidFill>
                  <a:srgbClr val="000000"/>
                </a:solidFill>
              </a:rPr>
              <a:t>活用への予算確保</a:t>
            </a:r>
            <a:endParaRPr lang="en-US" altLang="ja-JP" sz="2000" dirty="0">
              <a:solidFill>
                <a:srgbClr val="000000"/>
              </a:solidFill>
            </a:endParaRPr>
          </a:p>
          <a:p>
            <a:pPr marL="361950" indent="-361950" eaLnBrk="1" fontAlgn="base" hangingPunct="1">
              <a:spcBef>
                <a:spcPts val="0"/>
              </a:spcBef>
              <a:spcAft>
                <a:spcPct val="0"/>
              </a:spcAft>
              <a:buFontTx/>
              <a:buNone/>
              <a:defRPr/>
            </a:pPr>
            <a:r>
              <a:rPr lang="ja-JP" altLang="en-US" sz="2000" dirty="0">
                <a:solidFill>
                  <a:srgbClr val="000000"/>
                </a:solidFill>
              </a:rPr>
              <a:t>（４）感染症予防への予算確保</a:t>
            </a:r>
          </a:p>
          <a:p>
            <a:pPr marL="361950" indent="-361950" eaLnBrk="1" fontAlgn="base" hangingPunct="1">
              <a:spcBef>
                <a:spcPts val="0"/>
              </a:spcBef>
              <a:spcAft>
                <a:spcPct val="0"/>
              </a:spcAft>
              <a:buFontTx/>
              <a:buNone/>
              <a:defRPr/>
            </a:pPr>
            <a:r>
              <a:rPr lang="ja-JP" altLang="en-US" sz="2000" dirty="0">
                <a:solidFill>
                  <a:srgbClr val="000000"/>
                </a:solidFill>
              </a:rPr>
              <a:t>（５）救急医療の充実への予算確保</a:t>
            </a:r>
            <a:endParaRPr lang="en-US" altLang="ja-JP" sz="2000" dirty="0">
              <a:solidFill>
                <a:srgbClr val="000000"/>
              </a:solidFill>
            </a:endParaRPr>
          </a:p>
          <a:p>
            <a:pPr marL="361950" indent="-361950" eaLnBrk="1" fontAlgn="base" hangingPunct="1">
              <a:spcBef>
                <a:spcPts val="0"/>
              </a:spcBef>
              <a:spcAft>
                <a:spcPct val="0"/>
              </a:spcAft>
              <a:buFontTx/>
              <a:buNone/>
              <a:defRPr/>
            </a:pPr>
            <a:r>
              <a:rPr lang="ja-JP" altLang="en-US" sz="2000" dirty="0">
                <a:solidFill>
                  <a:srgbClr val="000000"/>
                </a:solidFill>
              </a:rPr>
              <a:t>（６）災害対策への予算確保</a:t>
            </a:r>
            <a:endParaRPr lang="en-US" altLang="ja-JP" sz="2000" dirty="0">
              <a:solidFill>
                <a:srgbClr val="000000"/>
              </a:solidFill>
            </a:endParaRPr>
          </a:p>
          <a:p>
            <a:pPr marL="361950" indent="-361950" eaLnBrk="1" fontAlgn="base" hangingPunct="1">
              <a:spcBef>
                <a:spcPts val="0"/>
              </a:spcBef>
              <a:spcAft>
                <a:spcPct val="0"/>
              </a:spcAft>
              <a:buFontTx/>
              <a:buNone/>
              <a:defRPr/>
            </a:pPr>
            <a:r>
              <a:rPr lang="ja-JP" altLang="en-US" sz="2000" dirty="0">
                <a:solidFill>
                  <a:srgbClr val="000000"/>
                </a:solidFill>
              </a:rPr>
              <a:t>（７）医療安全への予算確保</a:t>
            </a:r>
          </a:p>
          <a:p>
            <a:pPr marL="361950" indent="-361950" eaLnBrk="1" fontAlgn="base" hangingPunct="1">
              <a:spcBef>
                <a:spcPts val="0"/>
              </a:spcBef>
              <a:spcAft>
                <a:spcPct val="0"/>
              </a:spcAft>
              <a:buFontTx/>
              <a:buNone/>
              <a:defRPr/>
            </a:pPr>
            <a:r>
              <a:rPr lang="ja-JP" altLang="en-US" sz="2000" dirty="0">
                <a:solidFill>
                  <a:srgbClr val="000000"/>
                </a:solidFill>
              </a:rPr>
              <a:t>（８）医学・学術への予算確保</a:t>
            </a:r>
          </a:p>
          <a:p>
            <a:pPr marL="361950" indent="-361950" eaLnBrk="1" fontAlgn="base" hangingPunct="1">
              <a:spcBef>
                <a:spcPts val="0"/>
              </a:spcBef>
              <a:spcAft>
                <a:spcPct val="0"/>
              </a:spcAft>
              <a:buFontTx/>
              <a:buNone/>
              <a:defRPr/>
            </a:pPr>
            <a:r>
              <a:rPr lang="ja-JP" altLang="en-US" sz="2000" dirty="0">
                <a:solidFill>
                  <a:srgbClr val="000000"/>
                </a:solidFill>
              </a:rPr>
              <a:t>（９）医療保険・介護保険への予算確保</a:t>
            </a:r>
          </a:p>
          <a:p>
            <a:pPr marL="361950" indent="-361950" eaLnBrk="1" fontAlgn="base" hangingPunct="1">
              <a:spcBef>
                <a:spcPts val="0"/>
              </a:spcBef>
              <a:spcAft>
                <a:spcPct val="0"/>
              </a:spcAft>
              <a:buFontTx/>
              <a:buNone/>
              <a:defRPr/>
            </a:pPr>
            <a:r>
              <a:rPr lang="ja-JP" altLang="en-US" sz="2000" dirty="0">
                <a:solidFill>
                  <a:srgbClr val="000000"/>
                </a:solidFill>
              </a:rPr>
              <a:t>（</a:t>
            </a:r>
            <a:r>
              <a:rPr lang="en-US" altLang="ja-JP" sz="2000" dirty="0">
                <a:solidFill>
                  <a:srgbClr val="000000"/>
                </a:solidFill>
              </a:rPr>
              <a:t>10</a:t>
            </a:r>
            <a:r>
              <a:rPr lang="ja-JP" altLang="en-US" sz="2000" dirty="0">
                <a:solidFill>
                  <a:srgbClr val="000000"/>
                </a:solidFill>
              </a:rPr>
              <a:t>）控除対象外消費税の対応への予算確保</a:t>
            </a:r>
          </a:p>
          <a:p>
            <a:pPr marL="361950" indent="-361950" eaLnBrk="1" fontAlgn="base" hangingPunct="1">
              <a:spcBef>
                <a:spcPts val="0"/>
              </a:spcBef>
              <a:spcAft>
                <a:spcPct val="0"/>
              </a:spcAft>
              <a:buFontTx/>
              <a:buNone/>
              <a:defRPr/>
            </a:pPr>
            <a:r>
              <a:rPr lang="ja-JP" altLang="en-US" sz="2000" dirty="0">
                <a:solidFill>
                  <a:srgbClr val="000000"/>
                </a:solidFill>
              </a:rPr>
              <a:t>（</a:t>
            </a:r>
            <a:r>
              <a:rPr lang="en-US" altLang="ja-JP" sz="2000" dirty="0">
                <a:solidFill>
                  <a:srgbClr val="000000"/>
                </a:solidFill>
              </a:rPr>
              <a:t>11</a:t>
            </a:r>
            <a:r>
              <a:rPr lang="ja-JP" altLang="en-US" sz="2000" dirty="0">
                <a:solidFill>
                  <a:srgbClr val="000000"/>
                </a:solidFill>
              </a:rPr>
              <a:t>）たばこ対策への予算確保</a:t>
            </a:r>
          </a:p>
          <a:p>
            <a:pPr marL="361950" indent="-361950" eaLnBrk="1" fontAlgn="base" hangingPunct="1">
              <a:spcBef>
                <a:spcPts val="600"/>
              </a:spcBef>
              <a:spcAft>
                <a:spcPct val="0"/>
              </a:spcAft>
              <a:buFontTx/>
              <a:buNone/>
              <a:defRPr/>
            </a:pPr>
            <a:r>
              <a:rPr lang="ja-JP" altLang="en-US" sz="2000" dirty="0">
                <a:solidFill>
                  <a:srgbClr val="000000"/>
                </a:solidFill>
              </a:rPr>
              <a:t>について、具体的な事項と</a:t>
            </a:r>
            <a:endParaRPr lang="en-US" altLang="ja-JP" sz="2000" dirty="0">
              <a:solidFill>
                <a:srgbClr val="000000"/>
              </a:solidFill>
            </a:endParaRPr>
          </a:p>
          <a:p>
            <a:pPr marL="361950" indent="-361950" eaLnBrk="1" fontAlgn="base" hangingPunct="1">
              <a:spcBef>
                <a:spcPts val="0"/>
              </a:spcBef>
              <a:spcAft>
                <a:spcPct val="0"/>
              </a:spcAft>
              <a:buFontTx/>
              <a:buNone/>
              <a:defRPr/>
            </a:pPr>
            <a:r>
              <a:rPr lang="ja-JP" altLang="en-US" sz="2000" dirty="0">
                <a:solidFill>
                  <a:srgbClr val="000000"/>
                </a:solidFill>
              </a:rPr>
              <a:t>要望額を示し、その実現を強く要求。</a:t>
            </a:r>
          </a:p>
        </p:txBody>
      </p:sp>
      <p:pic>
        <p:nvPicPr>
          <p:cNvPr id="7" name="図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17096" y="3861048"/>
            <a:ext cx="3684408" cy="2448272"/>
          </a:xfrm>
          <a:prstGeom prst="rect">
            <a:avLst/>
          </a:prstGeom>
        </p:spPr>
      </p:pic>
      <p:sp>
        <p:nvSpPr>
          <p:cNvPr id="8"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24</a:t>
            </a:fld>
            <a:endParaRPr lang="ja-JP" altLang="en-US" sz="1600" dirty="0">
              <a:solidFill>
                <a:prstClr val="black"/>
              </a:solidFill>
              <a:latin typeface="Calibri"/>
            </a:endParaRPr>
          </a:p>
        </p:txBody>
      </p:sp>
    </p:spTree>
    <p:extLst>
      <p:ext uri="{BB962C8B-B14F-4D97-AF65-F5344CB8AC3E}">
        <p14:creationId xmlns:p14="http://schemas.microsoft.com/office/powerpoint/2010/main" val="3221734601"/>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a:defRPr/>
            </a:pPr>
            <a:endParaRPr lang="en-US" altLang="ja-JP" dirty="0">
              <a:solidFill>
                <a:prstClr val="black"/>
              </a:solidFill>
              <a:latin typeface="ＭＳ Ｐゴシック"/>
            </a:endParaRPr>
          </a:p>
        </p:txBody>
      </p:sp>
      <p:sp>
        <p:nvSpPr>
          <p:cNvPr id="79" name="正方形/長方形 78"/>
          <p:cNvSpPr/>
          <p:nvPr/>
        </p:nvSpPr>
        <p:spPr>
          <a:xfrm>
            <a:off x="134156" y="1958122"/>
            <a:ext cx="9629032" cy="923330"/>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a:t>
            </a:r>
            <a:r>
              <a:rPr lang="ja-JP" altLang="en-US" dirty="0">
                <a:solidFill>
                  <a:prstClr val="black"/>
                </a:solidFill>
              </a:rPr>
              <a:t>放射線治療機器の効率的な利用の促進の観点から、</a:t>
            </a:r>
            <a:r>
              <a:rPr lang="ja-JP" altLang="ja-JP" dirty="0">
                <a:solidFill>
                  <a:prstClr val="black"/>
                </a:solidFill>
              </a:rPr>
              <a:t>高度な放射線治療機器等を有する他の医療機関を受診する場合の、入院中の他医療機関受診時の入院料の減額について取扱いを緩和する。</a:t>
            </a:r>
            <a:endParaRPr lang="en-US" altLang="ja-JP" dirty="0">
              <a:solidFill>
                <a:prstClr val="black"/>
              </a:solidFill>
              <a:latin typeface="ＭＳ Ｐゴシック"/>
            </a:endParaRPr>
          </a:p>
        </p:txBody>
      </p:sp>
      <p:sp>
        <p:nvSpPr>
          <p:cNvPr id="32" name="テキスト ボックス 31"/>
          <p:cNvSpPr txBox="1"/>
          <p:nvPr/>
        </p:nvSpPr>
        <p:spPr>
          <a:xfrm>
            <a:off x="140137" y="865515"/>
            <a:ext cx="9564980" cy="1015663"/>
          </a:xfrm>
          <a:prstGeom prst="rect">
            <a:avLst/>
          </a:prstGeom>
          <a:noFill/>
          <a:ln w="19050">
            <a:solidFill>
              <a:schemeClr val="tx1"/>
            </a:solidFill>
            <a:prstDash val="dash"/>
          </a:ln>
        </p:spPr>
        <p:txBody>
          <a:bodyPr wrap="square" rtlCol="0" anchor="ctr" anchorCtr="0">
            <a:spAutoFit/>
          </a:bodyPr>
          <a:lstStyle/>
          <a:p>
            <a:pPr>
              <a:lnSpc>
                <a:spcPts val="1800"/>
              </a:lnSpc>
            </a:pPr>
            <a:r>
              <a:rPr lang="en-US" altLang="ja-JP" dirty="0">
                <a:solidFill>
                  <a:prstClr val="black"/>
                </a:solidFill>
              </a:rPr>
              <a:t>【</a:t>
            </a:r>
            <a:r>
              <a:rPr lang="ja-JP" altLang="en-US" dirty="0">
                <a:solidFill>
                  <a:prstClr val="black"/>
                </a:solidFill>
              </a:rPr>
              <a:t>課題</a:t>
            </a:r>
            <a:r>
              <a:rPr lang="en-US" altLang="ja-JP" dirty="0">
                <a:solidFill>
                  <a:prstClr val="black"/>
                </a:solidFill>
              </a:rPr>
              <a:t>】</a:t>
            </a:r>
          </a:p>
          <a:p>
            <a:pPr marL="180000" indent="-457200">
              <a:lnSpc>
                <a:spcPts val="1800"/>
              </a:lnSpc>
            </a:pPr>
            <a:r>
              <a:rPr lang="en-US" altLang="ja-JP" dirty="0">
                <a:solidFill>
                  <a:prstClr val="black"/>
                </a:solidFill>
              </a:rPr>
              <a:t>• </a:t>
            </a:r>
            <a:r>
              <a:rPr lang="ja-JP" altLang="en-US" dirty="0">
                <a:solidFill>
                  <a:prstClr val="black"/>
                </a:solidFill>
              </a:rPr>
              <a:t>がん対策推進基本計画においては、標準的な放射線療法について均</a:t>
            </a:r>
            <a:r>
              <a:rPr lang="ja-JP" altLang="en-US" dirty="0" err="1">
                <a:solidFill>
                  <a:prstClr val="black"/>
                </a:solidFill>
              </a:rPr>
              <a:t>てん化</a:t>
            </a:r>
            <a:r>
              <a:rPr lang="ja-JP" altLang="en-US" dirty="0">
                <a:solidFill>
                  <a:prstClr val="black"/>
                </a:solidFill>
              </a:rPr>
              <a:t>する一方で、一部の高度な放射線療法については、必要に応じて、連携体制等について検討することとされている。</a:t>
            </a:r>
          </a:p>
          <a:p>
            <a:pPr marL="180000" indent="-457200">
              <a:lnSpc>
                <a:spcPts val="1800"/>
              </a:lnSpc>
            </a:pPr>
            <a:r>
              <a:rPr lang="en-US" altLang="ja-JP" dirty="0">
                <a:solidFill>
                  <a:prstClr val="black"/>
                </a:solidFill>
              </a:rPr>
              <a:t>• </a:t>
            </a:r>
            <a:r>
              <a:rPr lang="ja-JP" altLang="en-US" dirty="0">
                <a:solidFill>
                  <a:prstClr val="black"/>
                </a:solidFill>
              </a:rPr>
              <a:t>一部の高度な放射線治療機器は、限られた施設でしか保有されていない。</a:t>
            </a: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r>
              <a:rPr lang="en-US" altLang="ja-JP" sz="1600" dirty="0">
                <a:solidFill>
                  <a:prstClr val="black"/>
                </a:solidFill>
                <a:latin typeface="ＭＳ Ｐゴシック"/>
              </a:rPr>
              <a:t>【</a:t>
            </a:r>
            <a:r>
              <a:rPr lang="ja-JP" altLang="en-US" sz="1600" dirty="0">
                <a:solidFill>
                  <a:prstClr val="black"/>
                </a:solidFill>
                <a:latin typeface="ＭＳ Ｐゴシック"/>
              </a:rPr>
              <a:t>現行</a:t>
            </a:r>
            <a:r>
              <a:rPr lang="en-US" altLang="ja-JP" sz="1600" dirty="0">
                <a:solidFill>
                  <a:prstClr val="black"/>
                </a:solidFill>
                <a:latin typeface="ＭＳ Ｐゴシック"/>
              </a:rPr>
              <a:t>】</a:t>
            </a:r>
            <a:endParaRPr lang="ja-JP" altLang="en-US" sz="1600" dirty="0">
              <a:solidFill>
                <a:prstClr val="black"/>
              </a:solidFill>
              <a:latin typeface="ＭＳ Ｐゴシック"/>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r>
              <a:rPr lang="en-US" altLang="ja-JP" sz="1600" dirty="0">
                <a:solidFill>
                  <a:prstClr val="black"/>
                </a:solidFill>
                <a:latin typeface="ＭＳ Ｐゴシック"/>
              </a:rPr>
              <a:t>【</a:t>
            </a:r>
            <a:r>
              <a:rPr lang="ja-JP" altLang="en-US" sz="1600" dirty="0">
                <a:solidFill>
                  <a:prstClr val="black"/>
                </a:solidFill>
                <a:latin typeface="ＭＳ Ｐゴシック"/>
              </a:rPr>
              <a:t>改定後</a:t>
            </a:r>
            <a:r>
              <a:rPr lang="en-US" altLang="ja-JP" sz="1600" dirty="0">
                <a:solidFill>
                  <a:prstClr val="black"/>
                </a:solidFill>
                <a:latin typeface="ＭＳ Ｐゴシック"/>
              </a:rPr>
              <a:t>】</a:t>
            </a:r>
            <a:endParaRPr lang="ja-JP" altLang="en-US" sz="1600" dirty="0">
              <a:solidFill>
                <a:prstClr val="black"/>
              </a:solidFill>
              <a:latin typeface="ＭＳ Ｐゴシック"/>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algn="ctr">
              <a:defRPr/>
            </a:pPr>
            <a:endParaRPr kumimoji="0" lang="ja-JP" altLang="en-US" sz="1400" kern="0" dirty="0">
              <a:solidFill>
                <a:prstClr val="black"/>
              </a:solidFill>
              <a:latin typeface="ＭＳ Ｐゴシック"/>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400" b="1" kern="0" dirty="0">
                <a:solidFill>
                  <a:prstClr val="white"/>
                </a:solidFill>
                <a:latin typeface="ＭＳ Ｐゴシック"/>
              </a:rPr>
              <a:t>出来高病棟</a:t>
            </a:r>
          </a:p>
        </p:txBody>
      </p:sp>
      <p:graphicFrame>
        <p:nvGraphicFramePr>
          <p:cNvPr id="38" name="表 37"/>
          <p:cNvGraphicFramePr>
            <a:graphicFrameLocks noGrp="1"/>
          </p:cNvGraphicFramePr>
          <p:nvPr>
            <p:extLst>
              <p:ext uri="{D42A27DB-BD31-4B8C-83A1-F6EECF244321}">
                <p14:modId xmlns:p14="http://schemas.microsoft.com/office/powerpoint/2010/main" val="3187031401"/>
              </p:ext>
            </p:extLst>
          </p:nvPr>
        </p:nvGraphicFramePr>
        <p:xfrm>
          <a:off x="1038624" y="3220290"/>
          <a:ext cx="3391278" cy="335280"/>
        </p:xfrm>
        <a:graphic>
          <a:graphicData uri="http://schemas.openxmlformats.org/drawingml/2006/table">
            <a:tbl>
              <a:tblPr firstRow="1" bandRow="1"/>
              <a:tblGrid>
                <a:gridCol w="3391278">
                  <a:extLst>
                    <a:ext uri="{9D8B030D-6E8A-4147-A177-3AD203B41FA5}">
                      <a16:colId xmlns=""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latin typeface="ＭＳ Ｐゴシック"/>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入院基本料から</a:t>
            </a:r>
            <a:r>
              <a:rPr lang="ja-JP" altLang="en-US" sz="1600" b="1" u="sng" dirty="0">
                <a:solidFill>
                  <a:srgbClr val="0070C0"/>
                </a:solidFill>
                <a:latin typeface="ＭＳ Ｐゴシック"/>
              </a:rPr>
              <a:t>５％</a:t>
            </a:r>
            <a:r>
              <a:rPr kumimoji="0" lang="ja-JP" altLang="en-US" sz="1600" kern="0" dirty="0">
                <a:solidFill>
                  <a:prstClr val="black"/>
                </a:solidFill>
                <a:latin typeface="ＭＳ Ｐゴシック"/>
              </a:rPr>
              <a:t>減額</a:t>
            </a:r>
            <a:endParaRPr kumimoji="0" lang="en-US" altLang="ja-JP" sz="1600" kern="0" dirty="0">
              <a:solidFill>
                <a:prstClr val="black"/>
              </a:solidFill>
              <a:latin typeface="ＭＳ Ｐゴシック"/>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algn="ctr">
              <a:defRPr/>
            </a:pPr>
            <a:endParaRPr kumimoji="0" lang="ja-JP" altLang="en-US" sz="1400" kern="0">
              <a:solidFill>
                <a:prstClr val="black"/>
              </a:solidFill>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500" b="1" kern="0" dirty="0">
                <a:solidFill>
                  <a:prstClr val="white"/>
                </a:solidFill>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a:solidFill>
                  <a:prstClr val="black"/>
                </a:solidFill>
              </a:rPr>
              <a:t>１．</a:t>
            </a:r>
            <a:r>
              <a:rPr kumimoji="0" lang="ja-JP" altLang="en-US" sz="1400" b="1" u="sng" kern="0" dirty="0">
                <a:solidFill>
                  <a:prstClr val="black"/>
                </a:solidFill>
              </a:rPr>
              <a:t>包括範囲に含まれる診療行為</a:t>
            </a:r>
            <a:r>
              <a:rPr kumimoji="0" lang="ja-JP" altLang="en-US" sz="1400" b="1" kern="0" dirty="0">
                <a:solidFill>
                  <a:prstClr val="black"/>
                </a:solidFill>
              </a:rPr>
              <a:t>が他医療機関で行われた場合</a:t>
            </a:r>
            <a:endParaRPr kumimoji="0" lang="ja-JP" altLang="en-US" sz="1400" b="1" kern="0" baseline="30000" dirty="0">
              <a:solidFill>
                <a:prstClr val="black"/>
              </a:solidFill>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endParaRPr>
          </a:p>
        </p:txBody>
      </p:sp>
      <p:graphicFrame>
        <p:nvGraphicFramePr>
          <p:cNvPr id="45" name="表 44"/>
          <p:cNvGraphicFramePr>
            <a:graphicFrameLocks noGrp="1"/>
          </p:cNvGraphicFramePr>
          <p:nvPr>
            <p:extLst>
              <p:ext uri="{D42A27DB-BD31-4B8C-83A1-F6EECF244321}">
                <p14:modId xmlns:p14="http://schemas.microsoft.com/office/powerpoint/2010/main" val="1598852692"/>
              </p:ext>
            </p:extLst>
          </p:nvPr>
        </p:nvGraphicFramePr>
        <p:xfrm>
          <a:off x="841168" y="4392507"/>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a:solidFill>
                <a:prstClr val="black"/>
              </a:solidFill>
            </a:endParaRPr>
          </a:p>
        </p:txBody>
      </p:sp>
      <p:sp>
        <p:nvSpPr>
          <p:cNvPr id="47" name="正方形/長方形 46"/>
          <p:cNvSpPr/>
          <p:nvPr/>
        </p:nvSpPr>
        <p:spPr>
          <a:xfrm>
            <a:off x="777631" y="4779742"/>
            <a:ext cx="3738127" cy="646331"/>
          </a:xfrm>
          <a:prstGeom prst="rect">
            <a:avLst/>
          </a:prstGeom>
        </p:spPr>
        <p:txBody>
          <a:bodyPr wrap="square">
            <a:spAutoFit/>
          </a:bodyPr>
          <a:lstStyle/>
          <a:p>
            <a:pPr>
              <a:defRPr/>
            </a:pPr>
            <a:r>
              <a:rPr kumimoji="0" lang="ja-JP" altLang="en-US" sz="1200" kern="0" dirty="0">
                <a:solidFill>
                  <a:prstClr val="black"/>
                </a:solidFill>
                <a:latin typeface="ＭＳ Ｐゴシック"/>
              </a:rPr>
              <a:t>有床診療所療養病床入院基本料、精神療養病棟入院料、認知症治療病棟入院料又は地域移行機能強化病棟入院料を算定している場合</a:t>
            </a:r>
            <a:endParaRPr kumimoji="0" lang="en-US" altLang="ja-JP" sz="1200" kern="0" dirty="0">
              <a:solidFill>
                <a:prstClr val="black"/>
              </a:solidFill>
              <a:latin typeface="ＭＳ Ｐゴシック"/>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入院料から ２０％</a:t>
            </a:r>
            <a:r>
              <a:rPr kumimoji="0" lang="ja-JP" altLang="en-US" sz="1600" b="1" kern="0" dirty="0">
                <a:solidFill>
                  <a:srgbClr val="0070C0"/>
                </a:solidFill>
                <a:latin typeface="ＭＳ Ｐゴシック"/>
              </a:rPr>
              <a:t> </a:t>
            </a:r>
            <a:r>
              <a:rPr kumimoji="0" lang="ja-JP" altLang="en-US" sz="1600" kern="0" dirty="0">
                <a:solidFill>
                  <a:prstClr val="black"/>
                </a:solidFill>
                <a:latin typeface="ＭＳ Ｐゴシック"/>
              </a:rPr>
              <a:t>減額</a:t>
            </a:r>
            <a:endParaRPr kumimoji="0" lang="en-US" altLang="ja-JP" sz="1600" b="1" kern="0" dirty="0">
              <a:solidFill>
                <a:prstClr val="black"/>
              </a:solidFill>
              <a:latin typeface="ＭＳ Ｐゴシック"/>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a:solidFill>
                  <a:prstClr val="black"/>
                </a:solidFill>
              </a:rPr>
              <a:t>２．</a:t>
            </a:r>
            <a:r>
              <a:rPr kumimoji="0" lang="ja-JP" altLang="en-US" sz="1400" b="1" u="sng" kern="0" dirty="0">
                <a:solidFill>
                  <a:prstClr val="black"/>
                </a:solidFill>
              </a:rPr>
              <a:t>包括範囲外の診療行為のみ</a:t>
            </a:r>
            <a:r>
              <a:rPr kumimoji="0" lang="ja-JP" altLang="en-US" sz="1400" b="1" kern="0" dirty="0">
                <a:solidFill>
                  <a:prstClr val="black"/>
                </a:solidFill>
              </a:rPr>
              <a:t>が他医療機関で行われた場合</a:t>
            </a:r>
          </a:p>
        </p:txBody>
      </p:sp>
      <p:graphicFrame>
        <p:nvGraphicFramePr>
          <p:cNvPr id="55" name="表 54"/>
          <p:cNvGraphicFramePr>
            <a:graphicFrameLocks noGrp="1"/>
          </p:cNvGraphicFramePr>
          <p:nvPr>
            <p:extLst>
              <p:ext uri="{D42A27DB-BD31-4B8C-83A1-F6EECF244321}">
                <p14:modId xmlns:p14="http://schemas.microsoft.com/office/powerpoint/2010/main" val="3780460106"/>
              </p:ext>
            </p:extLst>
          </p:nvPr>
        </p:nvGraphicFramePr>
        <p:xfrm>
          <a:off x="841171" y="6371034"/>
          <a:ext cx="3282609" cy="335280"/>
        </p:xfrm>
        <a:graphic>
          <a:graphicData uri="http://schemas.openxmlformats.org/drawingml/2006/table">
            <a:tbl>
              <a:tblPr firstRow="1" bandRow="1"/>
              <a:tblGrid>
                <a:gridCol w="3282609">
                  <a:extLst>
                    <a:ext uri="{9D8B030D-6E8A-4147-A177-3AD203B41FA5}">
                      <a16:colId xmlns=""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graphicFrame>
        <p:nvGraphicFramePr>
          <p:cNvPr id="56" name="表 55"/>
          <p:cNvGraphicFramePr>
            <a:graphicFrameLocks noGrp="1"/>
          </p:cNvGraphicFramePr>
          <p:nvPr>
            <p:extLst>
              <p:ext uri="{D42A27DB-BD31-4B8C-83A1-F6EECF244321}">
                <p14:modId xmlns:p14="http://schemas.microsoft.com/office/powerpoint/2010/main" val="1457620355"/>
              </p:ext>
            </p:extLst>
          </p:nvPr>
        </p:nvGraphicFramePr>
        <p:xfrm>
          <a:off x="5943886" y="4380632"/>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graphicFrame>
        <p:nvGraphicFramePr>
          <p:cNvPr id="57" name="表 56"/>
          <p:cNvGraphicFramePr>
            <a:graphicFrameLocks noGrp="1"/>
          </p:cNvGraphicFramePr>
          <p:nvPr>
            <p:extLst>
              <p:ext uri="{D42A27DB-BD31-4B8C-83A1-F6EECF244321}">
                <p14:modId xmlns:p14="http://schemas.microsoft.com/office/powerpoint/2010/main" val="769483132"/>
              </p:ext>
            </p:extLst>
          </p:nvPr>
        </p:nvGraphicFramePr>
        <p:xfrm>
          <a:off x="5943886" y="5436880"/>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latin typeface="ＭＳ Ｐゴシック"/>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入院基本料から</a:t>
            </a:r>
            <a:r>
              <a:rPr lang="ja-JP" altLang="en-US" sz="1600" b="1" u="sng" dirty="0">
                <a:solidFill>
                  <a:srgbClr val="0070C0"/>
                </a:solidFill>
                <a:latin typeface="ＭＳ Ｐゴシック"/>
              </a:rPr>
              <a:t>５％</a:t>
            </a:r>
            <a:r>
              <a:rPr kumimoji="0" lang="ja-JP" altLang="en-US" sz="1600" kern="0" dirty="0">
                <a:solidFill>
                  <a:prstClr val="black"/>
                </a:solidFill>
                <a:latin typeface="ＭＳ Ｐゴシック"/>
              </a:rPr>
              <a:t>減額</a:t>
            </a:r>
            <a:endParaRPr kumimoji="0" lang="en-US" altLang="ja-JP" sz="1600" kern="0" dirty="0">
              <a:solidFill>
                <a:prstClr val="black"/>
              </a:solidFill>
              <a:latin typeface="ＭＳ Ｐゴシック"/>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240</a:t>
            </a:fld>
            <a:endParaRPr lang="ja-JP" altLang="en-US" sz="1600" dirty="0">
              <a:solidFill>
                <a:prstClr val="black"/>
              </a:solidFill>
            </a:endParaRPr>
          </a:p>
        </p:txBody>
      </p:sp>
      <p:sp>
        <p:nvSpPr>
          <p:cNvPr id="29" name="Rectangle 2"/>
          <p:cNvSpPr>
            <a:spLocks noChangeArrowheads="1"/>
          </p:cNvSpPr>
          <p:nvPr/>
        </p:nvSpPr>
        <p:spPr bwMode="auto">
          <a:xfrm>
            <a:off x="213524" y="16322"/>
            <a:ext cx="9517327" cy="43088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７．医療機能や患者の状態に応じた入院医療の評価</a:t>
            </a:r>
          </a:p>
        </p:txBody>
      </p:sp>
      <p:sp>
        <p:nvSpPr>
          <p:cNvPr id="49" name="Rectangle 36"/>
          <p:cNvSpPr>
            <a:spLocks noChangeArrowheads="1"/>
          </p:cNvSpPr>
          <p:nvPr/>
        </p:nvSpPr>
        <p:spPr bwMode="auto">
          <a:xfrm>
            <a:off x="189998" y="447209"/>
            <a:ext cx="4928924" cy="37907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　入院中の患者の他医療機関受診の緩和</a:t>
            </a:r>
            <a:endParaRPr lang="en-US" altLang="ja-JP" sz="2000" dirty="0">
              <a:solidFill>
                <a:prstClr val="black"/>
              </a:solidFill>
            </a:endParaRPr>
          </a:p>
        </p:txBody>
      </p:sp>
      <p:sp>
        <p:nvSpPr>
          <p:cNvPr id="31" name="テキスト ボックス 30"/>
          <p:cNvSpPr txBox="1"/>
          <p:nvPr/>
        </p:nvSpPr>
        <p:spPr>
          <a:xfrm>
            <a:off x="8840998" y="492343"/>
            <a:ext cx="89906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p36-37</a:t>
            </a:r>
          </a:p>
        </p:txBody>
      </p:sp>
    </p:spTree>
    <p:extLst>
      <p:ext uri="{BB962C8B-B14F-4D97-AF65-F5344CB8AC3E}">
        <p14:creationId xmlns:p14="http://schemas.microsoft.com/office/powerpoint/2010/main" val="54062577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 y="1555805"/>
            <a:ext cx="9900001" cy="1116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 name="Rectangle 2"/>
          <p:cNvSpPr txBox="1">
            <a:spLocks noChangeArrowheads="1"/>
          </p:cNvSpPr>
          <p:nvPr/>
        </p:nvSpPr>
        <p:spPr>
          <a:xfrm>
            <a:off x="184790" y="427523"/>
            <a:ext cx="9536573" cy="375952"/>
          </a:xfrm>
          <a:prstGeom prst="rect">
            <a:avLst/>
          </a:prstGeom>
          <a:solidFill>
            <a:srgbClr val="00B0F0"/>
          </a:solidFill>
          <a:ln>
            <a:solidFill>
              <a:srgbClr val="44546A">
                <a:lumMod val="50000"/>
              </a:srgbClr>
            </a:solidFill>
          </a:ln>
          <a:effectLst>
            <a:outerShdw blurRad="57150" dist="19050" dir="5400000" algn="ctr" rotWithShape="0">
              <a:srgbClr val="000000">
                <a:alpha val="63000"/>
              </a:srgbClr>
            </a:outerShdw>
          </a:effectLst>
        </p:spPr>
        <p:txBody>
          <a:bodyPr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defRPr/>
            </a:pPr>
            <a:r>
              <a:rPr kumimoji="0" lang="ja-JP" altLang="en-US" sz="2400" kern="0" dirty="0">
                <a:solidFill>
                  <a:prstClr val="black"/>
                </a:solidFill>
                <a:latin typeface="ＭＳ Ｐゴシック" panose="020B0600070205080204" pitchFamily="50" charset="-128"/>
              </a:rPr>
              <a:t>入退院支援の評価（イメージ）</a:t>
            </a:r>
          </a:p>
        </p:txBody>
      </p:sp>
      <p:sp>
        <p:nvSpPr>
          <p:cNvPr id="6" name="角丸四角形吹き出し 5"/>
          <p:cNvSpPr/>
          <p:nvPr/>
        </p:nvSpPr>
        <p:spPr>
          <a:xfrm>
            <a:off x="7610632" y="1803820"/>
            <a:ext cx="1680805" cy="720000"/>
          </a:xfrm>
          <a:prstGeom prst="wedgeRoundRectCallout">
            <a:avLst>
              <a:gd name="adj1" fmla="val -88651"/>
              <a:gd name="adj2" fmla="val 72461"/>
              <a:gd name="adj3" fmla="val 16667"/>
            </a:avLst>
          </a:prstGeom>
          <a:solidFill>
            <a:schemeClr val="bg1"/>
          </a:solidFill>
          <a:ln w="28575">
            <a:solidFill>
              <a:srgbClr val="CC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panose="020B0600070205080204" pitchFamily="50" charset="-128"/>
              </a:rPr>
              <a:t>退院時共同指導料の見直し</a:t>
            </a:r>
            <a:endParaRPr lang="en-US" altLang="ja-JP" sz="1600" dirty="0">
              <a:solidFill>
                <a:prstClr val="black"/>
              </a:solidFill>
              <a:latin typeface="ＭＳ Ｐゴシック" panose="020B0600070205080204" pitchFamily="50" charset="-128"/>
            </a:endParaRPr>
          </a:p>
        </p:txBody>
      </p:sp>
      <p:sp>
        <p:nvSpPr>
          <p:cNvPr id="7" name="角丸四角形吹き出し 6"/>
          <p:cNvSpPr/>
          <p:nvPr/>
        </p:nvSpPr>
        <p:spPr>
          <a:xfrm>
            <a:off x="123246" y="1795716"/>
            <a:ext cx="2160000" cy="743348"/>
          </a:xfrm>
          <a:prstGeom prst="wedgeRoundRectCallout">
            <a:avLst>
              <a:gd name="adj1" fmla="val 59738"/>
              <a:gd name="adj2" fmla="val 71122"/>
              <a:gd name="adj3" fmla="val 16667"/>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panose="020B0600070205080204" pitchFamily="50" charset="-128"/>
              </a:rPr>
              <a:t>入院前からの支援に対する評価の新設</a:t>
            </a:r>
            <a:endParaRPr lang="en-US" altLang="ja-JP" sz="1600" dirty="0">
              <a:solidFill>
                <a:prstClr val="black"/>
              </a:solidFill>
              <a:latin typeface="ＭＳ Ｐゴシック" panose="020B0600070205080204" pitchFamily="50" charset="-128"/>
            </a:endParaRPr>
          </a:p>
        </p:txBody>
      </p:sp>
      <p:sp>
        <p:nvSpPr>
          <p:cNvPr id="8" name="右矢印 7"/>
          <p:cNvSpPr/>
          <p:nvPr/>
        </p:nvSpPr>
        <p:spPr>
          <a:xfrm>
            <a:off x="6738294" y="2562548"/>
            <a:ext cx="2969184" cy="792000"/>
          </a:xfrm>
          <a:prstGeom prst="rightArrow">
            <a:avLst/>
          </a:prstGeom>
          <a:pattFill prst="dkUpDiag">
            <a:fgClr>
              <a:schemeClr val="accent5"/>
            </a:fgClr>
            <a:bgClr>
              <a:schemeClr val="bg1"/>
            </a:bgClr>
          </a:patt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sp>
        <p:nvSpPr>
          <p:cNvPr id="9" name="正方形/長方形 8"/>
          <p:cNvSpPr/>
          <p:nvPr/>
        </p:nvSpPr>
        <p:spPr>
          <a:xfrm>
            <a:off x="2726575" y="2760548"/>
            <a:ext cx="4015906" cy="396000"/>
          </a:xfrm>
          <a:prstGeom prst="rect">
            <a:avLst/>
          </a:prstGeom>
          <a:solidFill>
            <a:schemeClr val="accent5"/>
          </a:solid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600" b="1" dirty="0">
                <a:solidFill>
                  <a:prstClr val="white"/>
                </a:solidFill>
                <a:latin typeface="ＭＳ Ｐゴシック" panose="020B0600070205080204" pitchFamily="50" charset="-128"/>
              </a:rPr>
              <a:t>入院</a:t>
            </a:r>
          </a:p>
        </p:txBody>
      </p:sp>
      <p:sp>
        <p:nvSpPr>
          <p:cNvPr id="10" name="正方形/長方形 9"/>
          <p:cNvSpPr/>
          <p:nvPr/>
        </p:nvSpPr>
        <p:spPr>
          <a:xfrm>
            <a:off x="171793" y="2760548"/>
            <a:ext cx="2551482" cy="396000"/>
          </a:xfrm>
          <a:prstGeom prst="rect">
            <a:avLst/>
          </a:prstGeom>
          <a:pattFill prst="dkUpDiag">
            <a:fgClr>
              <a:schemeClr val="accent5"/>
            </a:fgClr>
            <a:bgClr>
              <a:schemeClr val="bg1"/>
            </a:bgClr>
          </a:pattFill>
          <a:ln>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sp>
        <p:nvSpPr>
          <p:cNvPr id="11" name="テキスト ボックス 10"/>
          <p:cNvSpPr txBox="1"/>
          <p:nvPr/>
        </p:nvSpPr>
        <p:spPr>
          <a:xfrm>
            <a:off x="894352" y="2804000"/>
            <a:ext cx="1116011" cy="338554"/>
          </a:xfrm>
          <a:prstGeom prst="rect">
            <a:avLst/>
          </a:prstGeom>
          <a:solidFill>
            <a:schemeClr val="bg1"/>
          </a:solidFill>
        </p:spPr>
        <p:txBody>
          <a:bodyPr wrap="none" rtlCol="0">
            <a:spAutoFit/>
          </a:bodyPr>
          <a:lstStyle/>
          <a:p>
            <a:pPr>
              <a:defRPr/>
            </a:pPr>
            <a:r>
              <a:rPr lang="ja-JP" altLang="en-US" sz="1600" b="1" dirty="0">
                <a:solidFill>
                  <a:prstClr val="black"/>
                </a:solidFill>
                <a:latin typeface="ＭＳ Ｐゴシック" panose="020B0600070205080204" pitchFamily="50" charset="-128"/>
              </a:rPr>
              <a:t>外来・在宅</a:t>
            </a:r>
          </a:p>
        </p:txBody>
      </p:sp>
      <p:sp>
        <p:nvSpPr>
          <p:cNvPr id="12" name="テキスト ボックス 11"/>
          <p:cNvSpPr txBox="1"/>
          <p:nvPr/>
        </p:nvSpPr>
        <p:spPr>
          <a:xfrm>
            <a:off x="7610635" y="2798962"/>
            <a:ext cx="1116011" cy="338554"/>
          </a:xfrm>
          <a:prstGeom prst="rect">
            <a:avLst/>
          </a:prstGeom>
          <a:solidFill>
            <a:schemeClr val="bg1"/>
          </a:solidFill>
        </p:spPr>
        <p:txBody>
          <a:bodyPr wrap="none" rtlCol="0">
            <a:spAutoFit/>
          </a:bodyPr>
          <a:lstStyle/>
          <a:p>
            <a:pPr>
              <a:defRPr/>
            </a:pPr>
            <a:r>
              <a:rPr lang="ja-JP" altLang="en-US" sz="1600" b="1" dirty="0">
                <a:solidFill>
                  <a:prstClr val="black"/>
                </a:solidFill>
                <a:latin typeface="ＭＳ Ｐゴシック" panose="020B0600070205080204" pitchFamily="50" charset="-128"/>
              </a:rPr>
              <a:t>外来・在宅</a:t>
            </a:r>
          </a:p>
        </p:txBody>
      </p:sp>
      <p:sp>
        <p:nvSpPr>
          <p:cNvPr id="15" name="角丸四角形 14"/>
          <p:cNvSpPr/>
          <p:nvPr/>
        </p:nvSpPr>
        <p:spPr>
          <a:xfrm>
            <a:off x="191185" y="4131436"/>
            <a:ext cx="2952000" cy="2361449"/>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US" altLang="ja-JP" sz="1600" dirty="0">
                <a:solidFill>
                  <a:prstClr val="black"/>
                </a:solidFill>
                <a:latin typeface="ＭＳ Ｐゴシック" panose="020B0600070205080204" pitchFamily="50" charset="-128"/>
              </a:rPr>
              <a:t>【</a:t>
            </a:r>
            <a:r>
              <a:rPr lang="ja-JP" altLang="en-US" sz="1600" u="sng" dirty="0">
                <a:solidFill>
                  <a:prstClr val="black"/>
                </a:solidFill>
                <a:latin typeface="ＭＳ Ｐゴシック" panose="020B0600070205080204" pitchFamily="50" charset="-128"/>
              </a:rPr>
              <a:t>入院前からの支援</a:t>
            </a:r>
            <a:r>
              <a:rPr lang="en-US" altLang="ja-JP" sz="1600" dirty="0">
                <a:solidFill>
                  <a:prstClr val="black"/>
                </a:solidFill>
                <a:latin typeface="ＭＳ Ｐゴシック" panose="020B0600070205080204" pitchFamily="50" charset="-128"/>
              </a:rPr>
              <a:t>】</a:t>
            </a:r>
          </a:p>
          <a:p>
            <a:pPr marL="108000" indent="-108000">
              <a:defRPr/>
            </a:pPr>
            <a:r>
              <a:rPr lang="ja-JP" altLang="en-US" sz="1400" dirty="0">
                <a:solidFill>
                  <a:prstClr val="black"/>
                </a:solidFill>
                <a:latin typeface="ＭＳ Ｐゴシック" panose="020B0600070205080204" pitchFamily="50" charset="-128"/>
              </a:rPr>
              <a:t>・（入院前に）利用しているサービスの利用状況の確認</a:t>
            </a:r>
            <a:endParaRPr lang="en-US" altLang="ja-JP" sz="1400" dirty="0">
              <a:solidFill>
                <a:prstClr val="black"/>
              </a:solidFill>
              <a:latin typeface="ＭＳ Ｐゴシック" panose="020B0600070205080204" pitchFamily="50" charset="-128"/>
            </a:endParaRPr>
          </a:p>
          <a:p>
            <a:pPr marL="108000" indent="-108000">
              <a:defRPr/>
            </a:pPr>
            <a:r>
              <a:rPr lang="ja-JP" altLang="en-US" sz="1400" dirty="0">
                <a:solidFill>
                  <a:prstClr val="black"/>
                </a:solidFill>
                <a:latin typeface="ＭＳ Ｐゴシック" panose="020B0600070205080204" pitchFamily="50" charset="-128"/>
              </a:rPr>
              <a:t>・服薬中の薬剤の確認、各種スクリーニング</a:t>
            </a:r>
            <a:endParaRPr lang="en-US" altLang="ja-JP" sz="1400" dirty="0">
              <a:solidFill>
                <a:prstClr val="black"/>
              </a:solidFill>
              <a:latin typeface="ＭＳ Ｐゴシック" panose="020B0600070205080204" pitchFamily="50" charset="-128"/>
            </a:endParaRPr>
          </a:p>
          <a:p>
            <a:pPr marL="108000" indent="-108000"/>
            <a:r>
              <a:rPr lang="ja-JP" altLang="en-US" sz="1400" dirty="0">
                <a:solidFill>
                  <a:prstClr val="black"/>
                </a:solidFill>
                <a:latin typeface="ＭＳ Ｐゴシック" panose="020B0600070205080204" pitchFamily="50" charset="-128"/>
              </a:rPr>
              <a:t>・入院生活に関するオリエンテーション</a:t>
            </a:r>
            <a:endParaRPr lang="en-US" altLang="ja-JP" sz="1400" dirty="0">
              <a:solidFill>
                <a:prstClr val="black"/>
              </a:solidFill>
              <a:latin typeface="ＭＳ Ｐゴシック" panose="020B0600070205080204" pitchFamily="50" charset="-128"/>
            </a:endParaRPr>
          </a:p>
          <a:p>
            <a:pPr marL="108000" indent="-108000">
              <a:defRPr/>
            </a:pPr>
            <a:r>
              <a:rPr lang="ja-JP" altLang="en-US" sz="1400" dirty="0">
                <a:solidFill>
                  <a:prstClr val="black"/>
                </a:solidFill>
                <a:latin typeface="ＭＳ Ｐゴシック" panose="020B0600070205080204" pitchFamily="50" charset="-128"/>
              </a:rPr>
              <a:t>・看護や栄養管理等に係る療養支援の計画作成　　　　　　等</a:t>
            </a:r>
          </a:p>
        </p:txBody>
      </p:sp>
      <p:sp>
        <p:nvSpPr>
          <p:cNvPr id="14" name="テキスト ボックス 13"/>
          <p:cNvSpPr txBox="1"/>
          <p:nvPr/>
        </p:nvSpPr>
        <p:spPr>
          <a:xfrm>
            <a:off x="1124465" y="4003468"/>
            <a:ext cx="936000" cy="276999"/>
          </a:xfrm>
          <a:prstGeom prst="rect">
            <a:avLst/>
          </a:prstGeom>
          <a:solidFill>
            <a:srgbClr val="CCFFFF"/>
          </a:solidFill>
          <a:ln>
            <a:solidFill>
              <a:schemeClr val="tx1"/>
            </a:solidFill>
          </a:ln>
        </p:spPr>
        <p:txBody>
          <a:bodyPr wrap="square" rtlCol="0">
            <a:spAutoFit/>
          </a:bodyPr>
          <a:lstStyle/>
          <a:p>
            <a:pPr algn="ctr">
              <a:defRPr/>
            </a:pPr>
            <a:r>
              <a:rPr lang="ja-JP" altLang="en-US" sz="1200" dirty="0">
                <a:solidFill>
                  <a:prstClr val="black"/>
                </a:solidFill>
                <a:latin typeface="ＭＳ Ｐゴシック" panose="020B0600070205080204" pitchFamily="50" charset="-128"/>
                <a:cs typeface="メイリオ" panose="020B0604030504040204" pitchFamily="50" charset="-128"/>
              </a:rPr>
              <a:t>外来部門</a:t>
            </a:r>
          </a:p>
        </p:txBody>
      </p:sp>
      <p:pic>
        <p:nvPicPr>
          <p:cNvPr id="13"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40818" y="6090953"/>
            <a:ext cx="677190" cy="677189"/>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16"/>
          <p:cNvSpPr txBox="1"/>
          <p:nvPr/>
        </p:nvSpPr>
        <p:spPr>
          <a:xfrm>
            <a:off x="4247076" y="3238844"/>
            <a:ext cx="936000" cy="276999"/>
          </a:xfrm>
          <a:prstGeom prst="rect">
            <a:avLst/>
          </a:prstGeom>
          <a:solidFill>
            <a:srgbClr val="CCFFFF"/>
          </a:solidFill>
          <a:ln>
            <a:solidFill>
              <a:schemeClr val="tx1"/>
            </a:solidFill>
          </a:ln>
        </p:spPr>
        <p:txBody>
          <a:bodyPr wrap="square" rtlCol="0">
            <a:spAutoFit/>
          </a:bodyPr>
          <a:lstStyle/>
          <a:p>
            <a:pPr algn="ctr">
              <a:defRPr/>
            </a:pPr>
            <a:r>
              <a:rPr lang="ja-JP" altLang="en-US" sz="1200" dirty="0">
                <a:solidFill>
                  <a:prstClr val="black"/>
                </a:solidFill>
                <a:latin typeface="ＭＳ Ｐゴシック" panose="020B0600070205080204" pitchFamily="50" charset="-128"/>
                <a:cs typeface="メイリオ" panose="020B0604030504040204" pitchFamily="50" charset="-128"/>
              </a:rPr>
              <a:t>病棟</a:t>
            </a:r>
          </a:p>
        </p:txBody>
      </p:sp>
      <p:pic>
        <p:nvPicPr>
          <p:cNvPr id="18" name="Picture 12" descr="点滴のイラスト（輸液ポンプ付き）"/>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3500" b="84750" l="45143" r="94286"/>
                    </a14:imgEffect>
                  </a14:imgLayer>
                </a14:imgProps>
              </a:ext>
              <a:ext uri="{28A0092B-C50C-407E-A947-70E740481C1C}">
                <a14:useLocalDpi xmlns:a14="http://schemas.microsoft.com/office/drawing/2010/main" val="0"/>
              </a:ext>
            </a:extLst>
          </a:blip>
          <a:srcRect l="44152" b="14192"/>
          <a:stretch/>
        </p:blipFill>
        <p:spPr bwMode="auto">
          <a:xfrm>
            <a:off x="4858568" y="3575384"/>
            <a:ext cx="428222" cy="67643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0" descr="重い病気で入院している人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72638" y="3716726"/>
            <a:ext cx="723900" cy="666545"/>
          </a:xfrm>
          <a:prstGeom prst="rect">
            <a:avLst/>
          </a:prstGeom>
          <a:noFill/>
          <a:extLst>
            <a:ext uri="{909E8E84-426E-40DD-AFC4-6F175D3DCCD1}">
              <a14:hiddenFill xmlns:a14="http://schemas.microsoft.com/office/drawing/2010/main">
                <a:solidFill>
                  <a:srgbClr val="FFFFFF"/>
                </a:solidFill>
              </a14:hiddenFill>
            </a:ext>
          </a:extLst>
        </p:spPr>
      </p:pic>
      <p:sp>
        <p:nvSpPr>
          <p:cNvPr id="22" name="テキスト ボックス 21"/>
          <p:cNvSpPr txBox="1"/>
          <p:nvPr/>
        </p:nvSpPr>
        <p:spPr>
          <a:xfrm>
            <a:off x="1993734" y="3166239"/>
            <a:ext cx="1404000" cy="523220"/>
          </a:xfrm>
          <a:prstGeom prst="rect">
            <a:avLst/>
          </a:prstGeom>
          <a:noFill/>
        </p:spPr>
        <p:txBody>
          <a:bodyPr wrap="square" rtlCol="0">
            <a:spAutoFit/>
          </a:bodyPr>
          <a:lstStyle/>
          <a:p>
            <a:pPr>
              <a:defRPr/>
            </a:pPr>
            <a:r>
              <a:rPr lang="ja-JP" altLang="en-US" sz="1400" dirty="0">
                <a:solidFill>
                  <a:prstClr val="black"/>
                </a:solidFill>
                <a:latin typeface="ＭＳ Ｐゴシック" panose="020B0600070205080204" pitchFamily="50" charset="-128"/>
              </a:rPr>
              <a:t>外来部門と病棟との連携強化</a:t>
            </a:r>
          </a:p>
        </p:txBody>
      </p:sp>
      <p:sp>
        <p:nvSpPr>
          <p:cNvPr id="23" name="左右矢印 22"/>
          <p:cNvSpPr/>
          <p:nvPr/>
        </p:nvSpPr>
        <p:spPr>
          <a:xfrm rot="20742174">
            <a:off x="2122972" y="3507588"/>
            <a:ext cx="2095820" cy="407261"/>
          </a:xfrm>
          <a:prstGeom prst="leftRigh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sp>
        <p:nvSpPr>
          <p:cNvPr id="26" name="正方形/長方形 25"/>
          <p:cNvSpPr/>
          <p:nvPr/>
        </p:nvSpPr>
        <p:spPr>
          <a:xfrm>
            <a:off x="3392364" y="4400210"/>
            <a:ext cx="2808000" cy="2304000"/>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defRPr/>
            </a:pPr>
            <a:r>
              <a:rPr lang="ja-JP" altLang="en-US" sz="1400" dirty="0">
                <a:solidFill>
                  <a:prstClr val="black"/>
                </a:solidFill>
                <a:latin typeface="ＭＳ Ｐゴシック" panose="020B0600070205080204" pitchFamily="50" charset="-128"/>
              </a:rPr>
              <a:t>≪入退院支援の対象となる患者≫</a:t>
            </a:r>
            <a:endParaRPr lang="en-US" altLang="ja-JP" sz="14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・悪性腫瘍、認知症又は誤嚥性肺炎等の急性呼吸器感染症のいずれか</a:t>
            </a:r>
            <a:endParaRPr lang="en-US" altLang="ja-JP" sz="11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・緊急入院　／　・要介護認定が未申請</a:t>
            </a:r>
            <a:endParaRPr lang="en-US" altLang="ja-JP" sz="11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a:t>
            </a:r>
            <a:r>
              <a:rPr lang="ja-JP" altLang="en-US" sz="1100" b="1" u="sng" dirty="0">
                <a:solidFill>
                  <a:prstClr val="black"/>
                </a:solidFill>
                <a:latin typeface="ＭＳ Ｐゴシック" panose="020B0600070205080204" pitchFamily="50" charset="-128"/>
              </a:rPr>
              <a:t>虐待を受けている又はその疑いがある</a:t>
            </a:r>
            <a:endParaRPr lang="en-US" altLang="ja-JP" sz="1100" b="1" u="sng"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a:t>
            </a:r>
            <a:r>
              <a:rPr lang="ja-JP" altLang="en-US" sz="1100" b="1" u="sng" dirty="0">
                <a:solidFill>
                  <a:prstClr val="black"/>
                </a:solidFill>
                <a:latin typeface="ＭＳ Ｐゴシック" panose="020B0600070205080204" pitchFamily="50" charset="-128"/>
              </a:rPr>
              <a:t>生活困窮者</a:t>
            </a:r>
            <a:endParaRPr lang="en-US" altLang="ja-JP" sz="1100" b="1" u="sng"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・入院前に比べＡＤＬが低下し、退院後の生活様式の再編が必要</a:t>
            </a:r>
            <a:endParaRPr lang="en-US" altLang="ja-JP" sz="11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・排泄に介助を要する</a:t>
            </a:r>
            <a:endParaRPr lang="en-US" altLang="ja-JP" sz="11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・同居者の有無に関わらず、必要な</a:t>
            </a:r>
            <a:r>
              <a:rPr lang="ja-JP" altLang="en-US" sz="1100" b="1" u="sng" dirty="0">
                <a:solidFill>
                  <a:prstClr val="black"/>
                </a:solidFill>
                <a:latin typeface="ＭＳ Ｐゴシック" panose="020B0600070205080204" pitchFamily="50" charset="-128"/>
              </a:rPr>
              <a:t>養育又は</a:t>
            </a:r>
            <a:r>
              <a:rPr lang="ja-JP" altLang="en-US" sz="1100" dirty="0">
                <a:solidFill>
                  <a:prstClr val="black"/>
                </a:solidFill>
                <a:latin typeface="ＭＳ Ｐゴシック" panose="020B0600070205080204" pitchFamily="50" charset="-128"/>
              </a:rPr>
              <a:t>介護を十分に提供できる状況にない</a:t>
            </a:r>
            <a:endParaRPr lang="en-US" altLang="ja-JP" sz="11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・退院後に医療処置が必要</a:t>
            </a:r>
            <a:endParaRPr lang="en-US" altLang="ja-JP" sz="1100" dirty="0">
              <a:solidFill>
                <a:prstClr val="black"/>
              </a:solidFill>
              <a:latin typeface="ＭＳ Ｐゴシック" panose="020B0600070205080204" pitchFamily="50" charset="-128"/>
            </a:endParaRPr>
          </a:p>
          <a:p>
            <a:pPr marL="108000" indent="-108000">
              <a:defRPr/>
            </a:pPr>
            <a:r>
              <a:rPr lang="ja-JP" altLang="en-US" sz="1100" dirty="0">
                <a:solidFill>
                  <a:prstClr val="black"/>
                </a:solidFill>
                <a:latin typeface="ＭＳ Ｐゴシック" panose="020B0600070205080204" pitchFamily="50" charset="-128"/>
              </a:rPr>
              <a:t>・入退院を繰り返している</a:t>
            </a:r>
          </a:p>
        </p:txBody>
      </p:sp>
      <p:sp>
        <p:nvSpPr>
          <p:cNvPr id="30" name="角丸四角形 29"/>
          <p:cNvSpPr/>
          <p:nvPr/>
        </p:nvSpPr>
        <p:spPr>
          <a:xfrm>
            <a:off x="6520331" y="4131433"/>
            <a:ext cx="3153291" cy="2543322"/>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US" altLang="ja-JP" sz="1600" dirty="0">
                <a:solidFill>
                  <a:prstClr val="black"/>
                </a:solidFill>
                <a:latin typeface="ＭＳ Ｐゴシック" panose="020B0600070205080204" pitchFamily="50" charset="-128"/>
              </a:rPr>
              <a:t>【</a:t>
            </a:r>
            <a:r>
              <a:rPr lang="ja-JP" altLang="en-US" sz="1600" dirty="0">
                <a:solidFill>
                  <a:prstClr val="black"/>
                </a:solidFill>
                <a:latin typeface="ＭＳ Ｐゴシック" panose="020B0600070205080204" pitchFamily="50" charset="-128"/>
              </a:rPr>
              <a:t>退院時共同指導</a:t>
            </a:r>
            <a:r>
              <a:rPr lang="en-US" altLang="ja-JP" sz="1600" dirty="0">
                <a:solidFill>
                  <a:prstClr val="black"/>
                </a:solidFill>
                <a:latin typeface="ＭＳ Ｐゴシック" panose="020B0600070205080204" pitchFamily="50" charset="-128"/>
              </a:rPr>
              <a:t>】</a:t>
            </a:r>
          </a:p>
          <a:p>
            <a:pPr marL="108000" indent="-108000">
              <a:defRPr/>
            </a:pPr>
            <a:r>
              <a:rPr lang="ja-JP" altLang="en-US" sz="1400" dirty="0">
                <a:solidFill>
                  <a:prstClr val="black"/>
                </a:solidFill>
                <a:latin typeface="ＭＳ Ｐゴシック" panose="020B0600070205080204" pitchFamily="50" charset="-128"/>
              </a:rPr>
              <a:t>・</a:t>
            </a:r>
            <a:r>
              <a:rPr lang="ja-JP" altLang="en-US" sz="1400" u="sng" dirty="0">
                <a:solidFill>
                  <a:prstClr val="black"/>
                </a:solidFill>
                <a:latin typeface="ＭＳ Ｐゴシック" panose="020B0600070205080204" pitchFamily="50" charset="-128"/>
              </a:rPr>
              <a:t>医師、看護職員以外の医療　　　　従事者が共同指導する場合も評価対象とする</a:t>
            </a:r>
            <a:endParaRPr lang="en-US" altLang="ja-JP" sz="1600" u="sng" dirty="0">
              <a:solidFill>
                <a:prstClr val="black"/>
              </a:solidFill>
              <a:latin typeface="ＭＳ Ｐゴシック" panose="020B0600070205080204" pitchFamily="50" charset="-128"/>
            </a:endParaRPr>
          </a:p>
          <a:p>
            <a:pPr marL="108000" indent="-108000">
              <a:defRPr/>
            </a:pPr>
            <a:endParaRPr lang="en-US" altLang="ja-JP" sz="1600" dirty="0">
              <a:solidFill>
                <a:prstClr val="black"/>
              </a:solidFill>
              <a:latin typeface="ＭＳ Ｐゴシック" panose="020B0600070205080204" pitchFamily="50" charset="-128"/>
            </a:endParaRPr>
          </a:p>
          <a:p>
            <a:pPr marL="108000" indent="-108000">
              <a:defRPr/>
            </a:pPr>
            <a:r>
              <a:rPr lang="ja-JP" altLang="en-US" sz="1600" dirty="0">
                <a:solidFill>
                  <a:prstClr val="black"/>
                </a:solidFill>
                <a:latin typeface="ＭＳ Ｐゴシック" panose="020B0600070205080204" pitchFamily="50" charset="-128"/>
              </a:rPr>
              <a:t>共同指導が行えなかった時は</a:t>
            </a:r>
            <a:endParaRPr lang="en-US" altLang="ja-JP" sz="1600" dirty="0">
              <a:solidFill>
                <a:prstClr val="black"/>
              </a:solidFill>
              <a:latin typeface="ＭＳ Ｐゴシック" panose="020B0600070205080204" pitchFamily="50" charset="-128"/>
            </a:endParaRPr>
          </a:p>
          <a:p>
            <a:pPr marL="108000" indent="-108000">
              <a:defRPr/>
            </a:pPr>
            <a:r>
              <a:rPr lang="en-US" altLang="ja-JP" sz="1600" dirty="0">
                <a:solidFill>
                  <a:prstClr val="black"/>
                </a:solidFill>
                <a:latin typeface="ＭＳ Ｐゴシック" panose="020B0600070205080204" pitchFamily="50" charset="-128"/>
              </a:rPr>
              <a:t>【</a:t>
            </a:r>
            <a:r>
              <a:rPr lang="ja-JP" altLang="en-US" sz="1600" dirty="0">
                <a:solidFill>
                  <a:prstClr val="black"/>
                </a:solidFill>
                <a:latin typeface="ＭＳ Ｐゴシック" panose="020B0600070205080204" pitchFamily="50" charset="-128"/>
              </a:rPr>
              <a:t>情報提供</a:t>
            </a:r>
            <a:r>
              <a:rPr lang="en-US" altLang="ja-JP" sz="1600" dirty="0">
                <a:solidFill>
                  <a:prstClr val="black"/>
                </a:solidFill>
                <a:latin typeface="ＭＳ Ｐゴシック" panose="020B0600070205080204" pitchFamily="50" charset="-128"/>
              </a:rPr>
              <a:t>】</a:t>
            </a:r>
          </a:p>
          <a:p>
            <a:pPr marL="108000" indent="-108000">
              <a:defRPr/>
            </a:pPr>
            <a:r>
              <a:rPr lang="ja-JP" altLang="en-US" sz="1400" dirty="0">
                <a:solidFill>
                  <a:prstClr val="black"/>
                </a:solidFill>
                <a:latin typeface="ＭＳ Ｐゴシック" panose="020B0600070205080204" pitchFamily="50" charset="-128"/>
              </a:rPr>
              <a:t>・</a:t>
            </a:r>
            <a:r>
              <a:rPr lang="ja-JP" altLang="en-US" sz="1400" u="sng" dirty="0">
                <a:solidFill>
                  <a:prstClr val="black"/>
                </a:solidFill>
                <a:latin typeface="ＭＳ Ｐゴシック" panose="020B0600070205080204" pitchFamily="50" charset="-128"/>
              </a:rPr>
              <a:t>療養に必要な情報提供に対する評価について、自宅以外の場所に退院する患者も算定可能とする</a:t>
            </a:r>
            <a:endParaRPr lang="en-US" altLang="ja-JP" sz="1400" u="sng" dirty="0">
              <a:solidFill>
                <a:prstClr val="black"/>
              </a:solidFill>
              <a:latin typeface="ＭＳ Ｐゴシック" panose="020B0600070205080204" pitchFamily="50" charset="-128"/>
            </a:endParaRPr>
          </a:p>
        </p:txBody>
      </p:sp>
      <p:sp>
        <p:nvSpPr>
          <p:cNvPr id="29" name="テキスト ボックス 28"/>
          <p:cNvSpPr txBox="1"/>
          <p:nvPr/>
        </p:nvSpPr>
        <p:spPr>
          <a:xfrm>
            <a:off x="7070973" y="3994514"/>
            <a:ext cx="2052000" cy="276999"/>
          </a:xfrm>
          <a:prstGeom prst="rect">
            <a:avLst/>
          </a:prstGeom>
          <a:solidFill>
            <a:srgbClr val="FFD3A7"/>
          </a:solidFill>
          <a:ln>
            <a:solidFill>
              <a:schemeClr val="tx1"/>
            </a:solidFill>
          </a:ln>
        </p:spPr>
        <p:txBody>
          <a:bodyPr wrap="square" rtlCol="0">
            <a:spAutoFit/>
          </a:bodyPr>
          <a:lstStyle/>
          <a:p>
            <a:pPr algn="ctr">
              <a:defRPr/>
            </a:pPr>
            <a:r>
              <a:rPr lang="ja-JP" altLang="en-US" sz="1200" dirty="0">
                <a:solidFill>
                  <a:prstClr val="black"/>
                </a:solidFill>
                <a:latin typeface="ＭＳ Ｐゴシック" panose="020B0600070205080204" pitchFamily="50" charset="-128"/>
                <a:cs typeface="メイリオ" panose="020B0604030504040204" pitchFamily="50" charset="-128"/>
              </a:rPr>
              <a:t>在宅療養を担う関係機関等</a:t>
            </a:r>
          </a:p>
        </p:txBody>
      </p:sp>
      <p:sp>
        <p:nvSpPr>
          <p:cNvPr id="31" name="左右矢印 30"/>
          <p:cNvSpPr/>
          <p:nvPr/>
        </p:nvSpPr>
        <p:spPr>
          <a:xfrm rot="857826" flipH="1">
            <a:off x="5239688" y="3512498"/>
            <a:ext cx="1854205" cy="407261"/>
          </a:xfrm>
          <a:prstGeom prst="leftRigh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ＭＳ Ｐゴシック" panose="020B0600070205080204" pitchFamily="50" charset="-128"/>
            </a:endParaRPr>
          </a:p>
        </p:txBody>
      </p:sp>
      <p:pic>
        <p:nvPicPr>
          <p:cNvPr id="27" name="Picture 2" descr="隔医療のイラスト（男性医師）"/>
          <p:cNvPicPr>
            <a:picLocks noChangeAspect="1" noChangeArrowheads="1"/>
          </p:cNvPicPr>
          <p:nvPr/>
        </p:nvPicPr>
        <p:blipFill rotWithShape="1">
          <a:blip r:embed="rId6" cstate="print">
            <a:extLst>
              <a:ext uri="{BEBA8EAE-BF5A-486C-A8C5-ECC9F3942E4B}">
                <a14:imgProps xmlns:a14="http://schemas.microsoft.com/office/drawing/2010/main">
                  <a14:imgLayer r:embed="rId7">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9342310" y="3913605"/>
            <a:ext cx="327025" cy="42159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28" name="Picture 4" descr="C:\Users\kc\AppData\Local\Microsoft\Windows\Temporary Internet Files\Content.IE5\BIL8PTIM\MC900446010[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122976" y="4100079"/>
            <a:ext cx="758859" cy="642165"/>
          </a:xfrm>
          <a:prstGeom prst="rect">
            <a:avLst/>
          </a:prstGeom>
          <a:noFill/>
          <a:extLst>
            <a:ext uri="{909E8E84-426E-40DD-AFC4-6F175D3DCCD1}">
              <a14:hiddenFill xmlns:a14="http://schemas.microsoft.com/office/drawing/2010/main">
                <a:solidFill>
                  <a:srgbClr val="FFFFFF"/>
                </a:solidFill>
              </a14:hiddenFill>
            </a:ext>
          </a:extLst>
        </p:spPr>
      </p:pic>
      <p:sp>
        <p:nvSpPr>
          <p:cNvPr id="32" name="テキスト ボックス 31"/>
          <p:cNvSpPr txBox="1"/>
          <p:nvPr/>
        </p:nvSpPr>
        <p:spPr>
          <a:xfrm>
            <a:off x="6192343" y="3150271"/>
            <a:ext cx="2602289" cy="523220"/>
          </a:xfrm>
          <a:prstGeom prst="rect">
            <a:avLst/>
          </a:prstGeom>
          <a:noFill/>
        </p:spPr>
        <p:txBody>
          <a:bodyPr wrap="square" rtlCol="0">
            <a:spAutoFit/>
          </a:bodyPr>
          <a:lstStyle/>
          <a:p>
            <a:pPr>
              <a:defRPr/>
            </a:pPr>
            <a:r>
              <a:rPr lang="ja-JP" altLang="en-US" sz="1400" dirty="0">
                <a:solidFill>
                  <a:prstClr val="black"/>
                </a:solidFill>
                <a:latin typeface="ＭＳ Ｐゴシック" panose="020B0600070205080204" pitchFamily="50" charset="-128"/>
              </a:rPr>
              <a:t>入院医療機関と在宅療養を担う医療機関等との連携強化</a:t>
            </a:r>
          </a:p>
        </p:txBody>
      </p:sp>
      <p:sp>
        <p:nvSpPr>
          <p:cNvPr id="36" name="テキスト ボックス 35"/>
          <p:cNvSpPr txBox="1"/>
          <p:nvPr/>
        </p:nvSpPr>
        <p:spPr>
          <a:xfrm>
            <a:off x="154450" y="803475"/>
            <a:ext cx="9546932" cy="746358"/>
          </a:xfrm>
          <a:prstGeom prst="rect">
            <a:avLst/>
          </a:prstGeom>
          <a:solidFill>
            <a:schemeClr val="bg1"/>
          </a:solidFill>
        </p:spPr>
        <p:txBody>
          <a:bodyPr wrap="square" rtlCol="0">
            <a:spAutoFit/>
          </a:bodyPr>
          <a:lstStyle/>
          <a:p>
            <a:pPr marL="285750" indent="-285750">
              <a:lnSpc>
                <a:spcPts val="1700"/>
              </a:lnSpc>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　病気になり入院しても、住み慣れた地域で継続して生活できるよう、また、入院前から関係者との連携を推進するために、入院前からの支援の強化や退院時の地域の関係者との連携を推進するなど、切れ目のない支援となるよう評価を見直す</a:t>
            </a:r>
          </a:p>
        </p:txBody>
      </p:sp>
      <p:sp>
        <p:nvSpPr>
          <p:cNvPr id="5" name="角丸四角形吹き出し 4"/>
          <p:cNvSpPr/>
          <p:nvPr/>
        </p:nvSpPr>
        <p:spPr>
          <a:xfrm>
            <a:off x="2355401" y="1645805"/>
            <a:ext cx="5062709" cy="936000"/>
          </a:xfrm>
          <a:prstGeom prst="wedgeRoundRectCallout">
            <a:avLst>
              <a:gd name="adj1" fmla="val -3545"/>
              <a:gd name="adj2" fmla="val 63331"/>
              <a:gd name="adj3" fmla="val 16667"/>
            </a:avLst>
          </a:prstGeom>
          <a:solidFill>
            <a:schemeClr val="bg1"/>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indent="-85725">
              <a:buFont typeface="Arial" panose="020B0604020202020204" pitchFamily="34" charset="0"/>
              <a:buChar char="•"/>
              <a:defRPr/>
            </a:pPr>
            <a:r>
              <a:rPr lang="ja-JP" altLang="en-US" sz="1600" dirty="0">
                <a:solidFill>
                  <a:prstClr val="black"/>
                </a:solidFill>
                <a:latin typeface="ＭＳ Ｐゴシック" panose="020B0600070205080204" pitchFamily="50" charset="-128"/>
              </a:rPr>
              <a:t> 「退院支援加算」から「入退院支援加算」に名称を変更</a:t>
            </a:r>
            <a:endParaRPr lang="en-US" altLang="ja-JP" sz="1600" dirty="0">
              <a:solidFill>
                <a:prstClr val="black"/>
              </a:solidFill>
              <a:latin typeface="ＭＳ Ｐゴシック" panose="020B0600070205080204" pitchFamily="50" charset="-128"/>
            </a:endParaRPr>
          </a:p>
          <a:p>
            <a:pPr marL="85725" indent="-85725">
              <a:buFont typeface="Arial" panose="020B0604020202020204" pitchFamily="34" charset="0"/>
              <a:buChar char="•"/>
              <a:defRPr/>
            </a:pPr>
            <a:r>
              <a:rPr lang="ja-JP" altLang="en-US" sz="1600" dirty="0">
                <a:solidFill>
                  <a:prstClr val="black"/>
                </a:solidFill>
                <a:latin typeface="ＭＳ Ｐゴシック" panose="020B0600070205080204" pitchFamily="50" charset="-128"/>
              </a:rPr>
              <a:t>　地域連携診療計画加算の算定対象の拡大</a:t>
            </a:r>
            <a:endParaRPr lang="en-US" altLang="ja-JP" sz="1600" dirty="0">
              <a:solidFill>
                <a:prstClr val="black"/>
              </a:solidFill>
              <a:latin typeface="ＭＳ Ｐゴシック" panose="020B0600070205080204" pitchFamily="50" charset="-128"/>
            </a:endParaRPr>
          </a:p>
          <a:p>
            <a:pPr marL="85725" indent="-85725">
              <a:buFont typeface="Arial" panose="020B0604020202020204" pitchFamily="34" charset="0"/>
              <a:buChar char="•"/>
              <a:defRPr/>
            </a:pPr>
            <a:r>
              <a:rPr lang="ja-JP" altLang="en-US" sz="1600" dirty="0">
                <a:solidFill>
                  <a:prstClr val="black"/>
                </a:solidFill>
                <a:latin typeface="ＭＳ Ｐゴシック" panose="020B0600070205080204" pitchFamily="50" charset="-128"/>
              </a:rPr>
              <a:t>　支援の対象となる患者要件の追加</a:t>
            </a:r>
            <a:endParaRPr lang="en-US" altLang="ja-JP" sz="1600" dirty="0">
              <a:solidFill>
                <a:prstClr val="black"/>
              </a:solidFill>
              <a:latin typeface="ＭＳ Ｐゴシック" panose="020B0600070205080204" pitchFamily="50" charset="-128"/>
            </a:endParaRPr>
          </a:p>
          <a:p>
            <a:pPr>
              <a:defRPr/>
            </a:pPr>
            <a:endParaRPr lang="en-US" altLang="ja-JP" sz="600" dirty="0">
              <a:solidFill>
                <a:prstClr val="black"/>
              </a:solidFill>
              <a:latin typeface="ＭＳ Ｐゴシック" panose="020B0600070205080204" pitchFamily="50" charset="-128"/>
            </a:endParaRPr>
          </a:p>
        </p:txBody>
      </p:sp>
      <p:sp>
        <p:nvSpPr>
          <p:cNvPr id="34" name="Rectangle 2"/>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８．地域包括ケアシステム構築のための取組の強化</a:t>
            </a:r>
          </a:p>
        </p:txBody>
      </p:sp>
      <p:sp>
        <p:nvSpPr>
          <p:cNvPr id="3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3" name="テキスト ボックス 32"/>
          <p:cNvSpPr txBox="1"/>
          <p:nvPr/>
        </p:nvSpPr>
        <p:spPr>
          <a:xfrm>
            <a:off x="5272526" y="1268641"/>
            <a:ext cx="45833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（入退院支援加算）点</a:t>
            </a:r>
            <a:r>
              <a:rPr lang="en-US" altLang="ja-JP" sz="1100" dirty="0">
                <a:solidFill>
                  <a:srgbClr val="002060"/>
                </a:solidFill>
                <a:latin typeface="ＭＳ Ｐゴシック" panose="020B0600070205080204" pitchFamily="50" charset="-128"/>
              </a:rPr>
              <a:t>p70-71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p98-102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p670-671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p755-757</a:t>
            </a:r>
          </a:p>
        </p:txBody>
      </p:sp>
      <p:sp>
        <p:nvSpPr>
          <p:cNvPr id="38" name="テキスト ボックス 37"/>
          <p:cNvSpPr txBox="1"/>
          <p:nvPr/>
        </p:nvSpPr>
        <p:spPr>
          <a:xfrm>
            <a:off x="8337376" y="3429078"/>
            <a:ext cx="146652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（退院時共同指導）</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p167-168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p215</a:t>
            </a:r>
          </a:p>
        </p:txBody>
      </p:sp>
    </p:spTree>
    <p:extLst>
      <p:ext uri="{BB962C8B-B14F-4D97-AF65-F5344CB8AC3E}">
        <p14:creationId xmlns:p14="http://schemas.microsoft.com/office/powerpoint/2010/main" val="102615210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320471" y="3739602"/>
            <a:ext cx="9432001" cy="2592000"/>
          </a:xfrm>
          <a:prstGeom prst="roundRect">
            <a:avLst>
              <a:gd name="adj" fmla="val 899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28254" indent="-328254">
              <a:lnSpc>
                <a:spcPct val="110000"/>
              </a:lnSpc>
              <a:defRPr/>
            </a:pPr>
            <a:endParaRPr lang="en-US" altLang="ja-JP" sz="1100" dirty="0">
              <a:solidFill>
                <a:prstClr val="black"/>
              </a:solidFill>
              <a:latin typeface="ＭＳ Ｐゴシック" pitchFamily="50" charset="-128"/>
            </a:endParaRPr>
          </a:p>
        </p:txBody>
      </p:sp>
      <p:sp>
        <p:nvSpPr>
          <p:cNvPr id="7" name="角丸四角形 6"/>
          <p:cNvSpPr/>
          <p:nvPr/>
        </p:nvSpPr>
        <p:spPr>
          <a:xfrm>
            <a:off x="320471" y="755834"/>
            <a:ext cx="9432001" cy="2664000"/>
          </a:xfrm>
          <a:prstGeom prst="roundRect">
            <a:avLst>
              <a:gd name="adj" fmla="val 899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28254" indent="-328254">
              <a:lnSpc>
                <a:spcPct val="110000"/>
              </a:lnSpc>
              <a:defRPr/>
            </a:pPr>
            <a:endParaRPr lang="en-US" altLang="ja-JP" sz="1100" dirty="0">
              <a:solidFill>
                <a:prstClr val="black"/>
              </a:solidFill>
              <a:latin typeface="ＭＳ Ｐゴシック" pitchFamily="50" charset="-128"/>
            </a:endParaRPr>
          </a:p>
        </p:txBody>
      </p:sp>
      <p:sp>
        <p:nvSpPr>
          <p:cNvPr id="36" name="テキスト ボックス 35"/>
          <p:cNvSpPr txBox="1"/>
          <p:nvPr/>
        </p:nvSpPr>
        <p:spPr>
          <a:xfrm>
            <a:off x="1861468" y="2203918"/>
            <a:ext cx="5539804" cy="738664"/>
          </a:xfrm>
          <a:prstGeom prst="rect">
            <a:avLst/>
          </a:prstGeom>
          <a:noFill/>
        </p:spPr>
        <p:txBody>
          <a:bodyPr wrap="square" rtlCol="0">
            <a:spAutoFit/>
          </a:bodyPr>
          <a:lstStyle/>
          <a:p>
            <a:pPr>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●入院生活の説明</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✓患者情報（入院前のサービス利用等）の確認</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✓療養上のリスクアセスメント（転倒・転落、褥瘡、認知症 等）</a:t>
            </a:r>
          </a:p>
        </p:txBody>
      </p:sp>
      <p:sp>
        <p:nvSpPr>
          <p:cNvPr id="34" name="テキスト ボックス 33"/>
          <p:cNvSpPr txBox="1"/>
          <p:nvPr/>
        </p:nvSpPr>
        <p:spPr>
          <a:xfrm>
            <a:off x="1846716" y="1517983"/>
            <a:ext cx="2486547" cy="523220"/>
          </a:xfrm>
          <a:prstGeom prst="rect">
            <a:avLst/>
          </a:prstGeom>
          <a:noFill/>
        </p:spPr>
        <p:txBody>
          <a:bodyPr wrap="square" rtlCol="0">
            <a:spAutoFit/>
          </a:bodyPr>
          <a:lstStyle/>
          <a:p>
            <a:pPr>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●検査・治療内容の説明</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✓持参薬の確認</a:t>
            </a:r>
          </a:p>
        </p:txBody>
      </p:sp>
      <p:sp>
        <p:nvSpPr>
          <p:cNvPr id="8" name="1 つの角を丸めた四角形 7"/>
          <p:cNvSpPr/>
          <p:nvPr/>
        </p:nvSpPr>
        <p:spPr>
          <a:xfrm>
            <a:off x="392659" y="624764"/>
            <a:ext cx="1080000" cy="216000"/>
          </a:xfrm>
          <a:prstGeom prst="round1Rect">
            <a:avLst/>
          </a:prstGeom>
          <a:solidFill>
            <a:schemeClr val="bg1">
              <a:lumMod val="95000"/>
            </a:schemeClr>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t"/>
          <a:lstStyle/>
          <a:p>
            <a:pPr algn="ctr">
              <a:defRPr/>
            </a:pP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従来</a:t>
            </a:r>
          </a:p>
        </p:txBody>
      </p:sp>
      <p:sp>
        <p:nvSpPr>
          <p:cNvPr id="15" name="角丸四角形 14"/>
          <p:cNvSpPr/>
          <p:nvPr/>
        </p:nvSpPr>
        <p:spPr>
          <a:xfrm>
            <a:off x="447007" y="957645"/>
            <a:ext cx="828000" cy="288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rPr>
              <a:t>外来</a:t>
            </a:r>
          </a:p>
        </p:txBody>
      </p:sp>
      <p:sp>
        <p:nvSpPr>
          <p:cNvPr id="16" name="角丸四角形 15"/>
          <p:cNvSpPr/>
          <p:nvPr/>
        </p:nvSpPr>
        <p:spPr>
          <a:xfrm>
            <a:off x="1956789" y="967988"/>
            <a:ext cx="5115611" cy="288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rPr>
              <a:t>入院</a:t>
            </a:r>
          </a:p>
        </p:txBody>
      </p:sp>
      <p:sp>
        <p:nvSpPr>
          <p:cNvPr id="26" name="ホームベース 25"/>
          <p:cNvSpPr/>
          <p:nvPr/>
        </p:nvSpPr>
        <p:spPr>
          <a:xfrm>
            <a:off x="1954315" y="1999735"/>
            <a:ext cx="756000" cy="216000"/>
          </a:xfrm>
          <a:prstGeom prst="homePlate">
            <a:avLst/>
          </a:prstGeom>
          <a:solidFill>
            <a:schemeClr val="accent2"/>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defRPr/>
            </a:pPr>
            <a:endParaRPr lang="ja-JP" altLang="en-US" dirty="0">
              <a:solidFill>
                <a:prstClr val="black"/>
              </a:solidFill>
            </a:endParaRPr>
          </a:p>
        </p:txBody>
      </p:sp>
      <p:sp>
        <p:nvSpPr>
          <p:cNvPr id="27" name="山形 26"/>
          <p:cNvSpPr/>
          <p:nvPr/>
        </p:nvSpPr>
        <p:spPr>
          <a:xfrm>
            <a:off x="2742408" y="2008374"/>
            <a:ext cx="4284001" cy="216000"/>
          </a:xfrm>
          <a:prstGeom prst="chevron">
            <a:avLst/>
          </a:prstGeom>
          <a:solidFill>
            <a:srgbClr val="FFE1F0"/>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defRPr/>
            </a:pPr>
            <a:r>
              <a:rPr lang="ja-JP" altLang="en-US" sz="1400" b="1" dirty="0">
                <a:solidFill>
                  <a:prstClr val="black"/>
                </a:solidFill>
              </a:rPr>
              <a:t>療養の支援</a:t>
            </a:r>
            <a:endParaRPr lang="en-US" altLang="ja-JP" sz="1400" b="1" dirty="0">
              <a:solidFill>
                <a:prstClr val="black"/>
              </a:solidFill>
            </a:endParaRPr>
          </a:p>
        </p:txBody>
      </p:sp>
      <p:sp>
        <p:nvSpPr>
          <p:cNvPr id="28" name="ホームベース 27"/>
          <p:cNvSpPr/>
          <p:nvPr/>
        </p:nvSpPr>
        <p:spPr>
          <a:xfrm>
            <a:off x="497096" y="1309588"/>
            <a:ext cx="756000" cy="216000"/>
          </a:xfrm>
          <a:prstGeom prst="homePlate">
            <a:avLst/>
          </a:prstGeom>
          <a:solidFill>
            <a:srgbClr val="DDF2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black"/>
              </a:solidFill>
            </a:endParaRPr>
          </a:p>
        </p:txBody>
      </p:sp>
      <p:sp>
        <p:nvSpPr>
          <p:cNvPr id="30" name="ホームベース 29"/>
          <p:cNvSpPr/>
          <p:nvPr/>
        </p:nvSpPr>
        <p:spPr>
          <a:xfrm>
            <a:off x="3002921" y="2898849"/>
            <a:ext cx="756000" cy="216000"/>
          </a:xfrm>
          <a:prstGeom prst="homePlate">
            <a:avLst/>
          </a:prstGeom>
          <a:solidFill>
            <a:schemeClr val="accent6">
              <a:lumMod val="75000"/>
            </a:schemeClr>
          </a:solidFill>
          <a:ln>
            <a:solidFill>
              <a:schemeClr val="accent6">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defRPr/>
            </a:pPr>
            <a:endParaRPr lang="ja-JP" altLang="en-US" dirty="0">
              <a:solidFill>
                <a:prstClr val="black"/>
              </a:solidFill>
            </a:endParaRPr>
          </a:p>
        </p:txBody>
      </p:sp>
      <p:sp>
        <p:nvSpPr>
          <p:cNvPr id="31" name="山形 30"/>
          <p:cNvSpPr/>
          <p:nvPr/>
        </p:nvSpPr>
        <p:spPr>
          <a:xfrm>
            <a:off x="3796400" y="2907488"/>
            <a:ext cx="3276000" cy="216000"/>
          </a:xfrm>
          <a:prstGeom prst="chevron">
            <a:avLst/>
          </a:prstGeom>
          <a:solidFill>
            <a:srgbClr val="D6EDBD"/>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defRPr/>
            </a:pPr>
            <a:r>
              <a:rPr lang="ja-JP" altLang="en-US" sz="1400" b="1" dirty="0">
                <a:solidFill>
                  <a:prstClr val="black"/>
                </a:solidFill>
              </a:rPr>
              <a:t>退院調整</a:t>
            </a:r>
          </a:p>
        </p:txBody>
      </p:sp>
      <p:sp>
        <p:nvSpPr>
          <p:cNvPr id="32" name="ホームベース 31"/>
          <p:cNvSpPr/>
          <p:nvPr/>
        </p:nvSpPr>
        <p:spPr>
          <a:xfrm>
            <a:off x="1954315" y="1309588"/>
            <a:ext cx="756000" cy="216000"/>
          </a:xfrm>
          <a:prstGeom prst="homePlate">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dirty="0">
              <a:solidFill>
                <a:prstClr val="black"/>
              </a:solidFill>
            </a:endParaRPr>
          </a:p>
        </p:txBody>
      </p:sp>
      <p:sp>
        <p:nvSpPr>
          <p:cNvPr id="33" name="山形 32"/>
          <p:cNvSpPr/>
          <p:nvPr/>
        </p:nvSpPr>
        <p:spPr>
          <a:xfrm>
            <a:off x="2742409" y="1309588"/>
            <a:ext cx="3600000" cy="216000"/>
          </a:xfrm>
          <a:prstGeom prst="chevron">
            <a:avLst/>
          </a:prstGeom>
          <a:solidFill>
            <a:srgbClr val="DDF2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black"/>
                </a:solidFill>
              </a:rPr>
              <a:t>検査・治療</a:t>
            </a:r>
          </a:p>
        </p:txBody>
      </p:sp>
      <p:sp>
        <p:nvSpPr>
          <p:cNvPr id="35" name="テキスト ボックス 34"/>
          <p:cNvSpPr txBox="1"/>
          <p:nvPr/>
        </p:nvSpPr>
        <p:spPr>
          <a:xfrm>
            <a:off x="368313" y="1561894"/>
            <a:ext cx="1292806" cy="523220"/>
          </a:xfrm>
          <a:prstGeom prst="rect">
            <a:avLst/>
          </a:prstGeom>
          <a:noFill/>
        </p:spPr>
        <p:txBody>
          <a:bodyPr wrap="square" rtlCol="0">
            <a:spAutoFit/>
          </a:bodyPr>
          <a:lstStyle/>
          <a:p>
            <a:pPr marL="108000" indent="-108000">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●治療方針の説明</a:t>
            </a:r>
          </a:p>
        </p:txBody>
      </p:sp>
      <p:sp>
        <p:nvSpPr>
          <p:cNvPr id="37" name="テキスト ボックス 36"/>
          <p:cNvSpPr txBox="1"/>
          <p:nvPr/>
        </p:nvSpPr>
        <p:spPr>
          <a:xfrm>
            <a:off x="2887829" y="3115939"/>
            <a:ext cx="2952328" cy="307777"/>
          </a:xfrm>
          <a:prstGeom prst="rect">
            <a:avLst/>
          </a:prstGeom>
          <a:noFill/>
        </p:spPr>
        <p:txBody>
          <a:bodyPr wrap="square" rtlCol="0">
            <a:spAutoFit/>
          </a:bodyPr>
          <a:lstStyle/>
          <a:p>
            <a:pPr>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✓退院支援スクリーニング</a:t>
            </a:r>
          </a:p>
        </p:txBody>
      </p:sp>
      <p:sp>
        <p:nvSpPr>
          <p:cNvPr id="38" name="角丸四角形 37"/>
          <p:cNvSpPr/>
          <p:nvPr/>
        </p:nvSpPr>
        <p:spPr>
          <a:xfrm>
            <a:off x="7160091" y="957645"/>
            <a:ext cx="1681371" cy="288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rPr>
              <a:t>外来（地域、在宅）</a:t>
            </a:r>
          </a:p>
        </p:txBody>
      </p:sp>
      <p:sp>
        <p:nvSpPr>
          <p:cNvPr id="24" name="1 つの角を丸めた四角形 23"/>
          <p:cNvSpPr/>
          <p:nvPr/>
        </p:nvSpPr>
        <p:spPr>
          <a:xfrm>
            <a:off x="392653" y="3595653"/>
            <a:ext cx="2610267" cy="252000"/>
          </a:xfrm>
          <a:prstGeom prst="round1Rect">
            <a:avLst/>
          </a:prstGeom>
          <a:solidFill>
            <a:schemeClr val="bg1">
              <a:lumMod val="95000"/>
            </a:schemeClr>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t"/>
          <a:lstStyle/>
          <a:p>
            <a:pPr algn="ctr">
              <a:defRPr/>
            </a:pP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入院前からの支援の機能強化</a:t>
            </a:r>
          </a:p>
        </p:txBody>
      </p:sp>
      <p:sp>
        <p:nvSpPr>
          <p:cNvPr id="25" name="角丸四角形 24"/>
          <p:cNvSpPr/>
          <p:nvPr/>
        </p:nvSpPr>
        <p:spPr>
          <a:xfrm>
            <a:off x="447008" y="3931709"/>
            <a:ext cx="1746219" cy="288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rPr>
              <a:t>外来</a:t>
            </a:r>
          </a:p>
        </p:txBody>
      </p:sp>
      <p:sp>
        <p:nvSpPr>
          <p:cNvPr id="29" name="角丸四角形 28"/>
          <p:cNvSpPr/>
          <p:nvPr/>
        </p:nvSpPr>
        <p:spPr>
          <a:xfrm>
            <a:off x="2536373" y="3942052"/>
            <a:ext cx="3806065" cy="288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rPr>
              <a:t>入院</a:t>
            </a:r>
          </a:p>
        </p:txBody>
      </p:sp>
      <p:sp>
        <p:nvSpPr>
          <p:cNvPr id="39" name="ホームベース 38"/>
          <p:cNvSpPr/>
          <p:nvPr/>
        </p:nvSpPr>
        <p:spPr>
          <a:xfrm>
            <a:off x="1473225" y="4551249"/>
            <a:ext cx="720000" cy="180000"/>
          </a:xfrm>
          <a:prstGeom prst="homePlate">
            <a:avLst/>
          </a:prstGeom>
          <a:solidFill>
            <a:schemeClr val="accent2"/>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defRPr/>
            </a:pPr>
            <a:endParaRPr lang="ja-JP" altLang="en-US" sz="1600" dirty="0">
              <a:solidFill>
                <a:prstClr val="black"/>
              </a:solidFill>
            </a:endParaRPr>
          </a:p>
        </p:txBody>
      </p:sp>
      <p:sp>
        <p:nvSpPr>
          <p:cNvPr id="40" name="山形 39"/>
          <p:cNvSpPr/>
          <p:nvPr/>
        </p:nvSpPr>
        <p:spPr>
          <a:xfrm>
            <a:off x="2742409" y="4559888"/>
            <a:ext cx="3600000" cy="180000"/>
          </a:xfrm>
          <a:prstGeom prst="chevron">
            <a:avLst/>
          </a:prstGeom>
          <a:solidFill>
            <a:srgbClr val="FFE1F0"/>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defRPr/>
            </a:pPr>
            <a:r>
              <a:rPr lang="ja-JP" altLang="en-US" sz="1100" b="1" dirty="0">
                <a:solidFill>
                  <a:prstClr val="black"/>
                </a:solidFill>
              </a:rPr>
              <a:t>療養の支援</a:t>
            </a:r>
            <a:endParaRPr lang="en-US" altLang="ja-JP" sz="1100" b="1" dirty="0">
              <a:solidFill>
                <a:prstClr val="black"/>
              </a:solidFill>
            </a:endParaRPr>
          </a:p>
        </p:txBody>
      </p:sp>
      <p:sp>
        <p:nvSpPr>
          <p:cNvPr id="41" name="ホームベース 40"/>
          <p:cNvSpPr/>
          <p:nvPr/>
        </p:nvSpPr>
        <p:spPr>
          <a:xfrm>
            <a:off x="497095" y="4309410"/>
            <a:ext cx="756000" cy="180000"/>
          </a:xfrm>
          <a:prstGeom prst="homePlate">
            <a:avLst/>
          </a:prstGeom>
          <a:solidFill>
            <a:srgbClr val="DDF2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600">
              <a:solidFill>
                <a:prstClr val="black"/>
              </a:solidFill>
            </a:endParaRPr>
          </a:p>
        </p:txBody>
      </p:sp>
      <p:sp>
        <p:nvSpPr>
          <p:cNvPr id="42" name="ホームベース 41"/>
          <p:cNvSpPr/>
          <p:nvPr/>
        </p:nvSpPr>
        <p:spPr>
          <a:xfrm>
            <a:off x="1473225" y="4803485"/>
            <a:ext cx="720000" cy="180000"/>
          </a:xfrm>
          <a:prstGeom prst="homePlate">
            <a:avLst/>
          </a:prstGeom>
          <a:solidFill>
            <a:schemeClr val="accent6">
              <a:lumMod val="75000"/>
            </a:schemeClr>
          </a:solidFill>
          <a:ln>
            <a:solidFill>
              <a:schemeClr val="accent6">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defRPr/>
            </a:pPr>
            <a:endParaRPr lang="ja-JP" altLang="en-US" sz="1600" dirty="0">
              <a:solidFill>
                <a:prstClr val="black"/>
              </a:solidFill>
            </a:endParaRPr>
          </a:p>
        </p:txBody>
      </p:sp>
      <p:sp>
        <p:nvSpPr>
          <p:cNvPr id="44" name="ホームベース 43"/>
          <p:cNvSpPr/>
          <p:nvPr/>
        </p:nvSpPr>
        <p:spPr>
          <a:xfrm>
            <a:off x="1473225" y="4309410"/>
            <a:ext cx="720000" cy="180000"/>
          </a:xfrm>
          <a:prstGeom prst="homePlate">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600" dirty="0">
              <a:solidFill>
                <a:prstClr val="black"/>
              </a:solidFill>
            </a:endParaRPr>
          </a:p>
        </p:txBody>
      </p:sp>
      <p:sp>
        <p:nvSpPr>
          <p:cNvPr id="45" name="山形 44"/>
          <p:cNvSpPr/>
          <p:nvPr/>
        </p:nvSpPr>
        <p:spPr>
          <a:xfrm>
            <a:off x="2742409" y="4309410"/>
            <a:ext cx="3600000" cy="180000"/>
          </a:xfrm>
          <a:prstGeom prst="chevron">
            <a:avLst/>
          </a:prstGeom>
          <a:solidFill>
            <a:srgbClr val="DDF2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100" b="1" dirty="0">
                <a:solidFill>
                  <a:prstClr val="black"/>
                </a:solidFill>
              </a:rPr>
              <a:t>検査・治療</a:t>
            </a:r>
          </a:p>
        </p:txBody>
      </p:sp>
      <p:sp>
        <p:nvSpPr>
          <p:cNvPr id="49" name="山形 48"/>
          <p:cNvSpPr/>
          <p:nvPr/>
        </p:nvSpPr>
        <p:spPr>
          <a:xfrm>
            <a:off x="2510440" y="4309410"/>
            <a:ext cx="252000" cy="180000"/>
          </a:xfrm>
          <a:prstGeom prst="chevron">
            <a:avLst/>
          </a:prstGeom>
          <a:solidFill>
            <a:srgbClr val="DDF2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400" dirty="0">
              <a:solidFill>
                <a:prstClr val="black"/>
              </a:solidFill>
            </a:endParaRPr>
          </a:p>
        </p:txBody>
      </p:sp>
      <p:sp>
        <p:nvSpPr>
          <p:cNvPr id="50" name="山形 49"/>
          <p:cNvSpPr/>
          <p:nvPr/>
        </p:nvSpPr>
        <p:spPr>
          <a:xfrm>
            <a:off x="2510440" y="4559888"/>
            <a:ext cx="252000" cy="180000"/>
          </a:xfrm>
          <a:prstGeom prst="chevron">
            <a:avLst/>
          </a:prstGeom>
          <a:solidFill>
            <a:srgbClr val="FFE1F0"/>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defRPr/>
            </a:pPr>
            <a:endParaRPr lang="ja-JP" altLang="en-US" sz="1400" dirty="0">
              <a:solidFill>
                <a:prstClr val="black"/>
              </a:solidFill>
            </a:endParaRPr>
          </a:p>
        </p:txBody>
      </p:sp>
      <p:sp>
        <p:nvSpPr>
          <p:cNvPr id="51" name="山形 50"/>
          <p:cNvSpPr/>
          <p:nvPr/>
        </p:nvSpPr>
        <p:spPr>
          <a:xfrm>
            <a:off x="2742409" y="4803485"/>
            <a:ext cx="3600000" cy="180000"/>
          </a:xfrm>
          <a:prstGeom prst="chevron">
            <a:avLst/>
          </a:prstGeom>
          <a:solidFill>
            <a:srgbClr val="D6EDBD"/>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defRPr/>
            </a:pPr>
            <a:r>
              <a:rPr lang="ja-JP" altLang="en-US" sz="1100" b="1" dirty="0">
                <a:solidFill>
                  <a:prstClr val="black"/>
                </a:solidFill>
              </a:rPr>
              <a:t>退院調整</a:t>
            </a:r>
            <a:endParaRPr lang="en-US" altLang="ja-JP" sz="1100" b="1" dirty="0">
              <a:solidFill>
                <a:prstClr val="black"/>
              </a:solidFill>
            </a:endParaRPr>
          </a:p>
        </p:txBody>
      </p:sp>
      <p:sp>
        <p:nvSpPr>
          <p:cNvPr id="52" name="山形 51"/>
          <p:cNvSpPr/>
          <p:nvPr/>
        </p:nvSpPr>
        <p:spPr>
          <a:xfrm>
            <a:off x="2510440" y="4803485"/>
            <a:ext cx="252000" cy="180000"/>
          </a:xfrm>
          <a:prstGeom prst="chevron">
            <a:avLst/>
          </a:prstGeom>
          <a:solidFill>
            <a:srgbClr val="D6EDBD"/>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defRPr/>
            </a:pPr>
            <a:endParaRPr lang="ja-JP" altLang="en-US" sz="1400" dirty="0">
              <a:solidFill>
                <a:prstClr val="black"/>
              </a:solidFill>
            </a:endParaRPr>
          </a:p>
        </p:txBody>
      </p:sp>
      <p:sp>
        <p:nvSpPr>
          <p:cNvPr id="4" name="角丸四角形吹き出し 3"/>
          <p:cNvSpPr/>
          <p:nvPr/>
        </p:nvSpPr>
        <p:spPr>
          <a:xfrm>
            <a:off x="6876252" y="1310170"/>
            <a:ext cx="2628000" cy="576000"/>
          </a:xfrm>
          <a:prstGeom prst="wedgeRoundRectCallout">
            <a:avLst>
              <a:gd name="adj1" fmla="val -58158"/>
              <a:gd name="adj2" fmla="val 2207"/>
              <a:gd name="adj3" fmla="val 16667"/>
            </a:avLst>
          </a:prstGeom>
          <a:solidFill>
            <a:schemeClr val="bg1">
              <a:lumMod val="85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nSpc>
                <a:spcPts val="1500"/>
              </a:lnSpc>
              <a:defRPr/>
            </a:pPr>
            <a:r>
              <a:rPr lang="ja-JP" altLang="en-US" sz="1400" dirty="0">
                <a:solidFill>
                  <a:prstClr val="black"/>
                </a:solidFill>
              </a:rPr>
              <a:t>治療のために一旦中止にしなければならなかった内服薬を飲んでいた</a:t>
            </a:r>
            <a:r>
              <a:rPr lang="ja-JP" altLang="en-US" sz="1400" dirty="0" err="1">
                <a:solidFill>
                  <a:prstClr val="black"/>
                </a:solidFill>
              </a:rPr>
              <a:t>、、</a:t>
            </a:r>
            <a:endParaRPr lang="ja-JP" altLang="en-US" sz="1400" dirty="0">
              <a:solidFill>
                <a:prstClr val="black"/>
              </a:solidFill>
            </a:endParaRPr>
          </a:p>
        </p:txBody>
      </p:sp>
      <p:sp>
        <p:nvSpPr>
          <p:cNvPr id="53" name="角丸四角形吹き出し 52"/>
          <p:cNvSpPr/>
          <p:nvPr/>
        </p:nvSpPr>
        <p:spPr>
          <a:xfrm>
            <a:off x="7211106" y="1992140"/>
            <a:ext cx="2293146" cy="576000"/>
          </a:xfrm>
          <a:prstGeom prst="wedgeRoundRectCallout">
            <a:avLst>
              <a:gd name="adj1" fmla="val -58533"/>
              <a:gd name="adj2" fmla="val 26100"/>
              <a:gd name="adj3" fmla="val 16667"/>
            </a:avLst>
          </a:prstGeom>
          <a:solidFill>
            <a:schemeClr val="bg1">
              <a:lumMod val="85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nSpc>
                <a:spcPts val="1500"/>
              </a:lnSpc>
              <a:defRPr/>
            </a:pPr>
            <a:r>
              <a:rPr lang="ja-JP" altLang="en-US" sz="1400" dirty="0">
                <a:solidFill>
                  <a:prstClr val="black"/>
                </a:solidFill>
              </a:rPr>
              <a:t>歩行に杖が必要な状態なのに、トイレに遠いベッドだ</a:t>
            </a:r>
            <a:r>
              <a:rPr lang="ja-JP" altLang="en-US" sz="1400" dirty="0" err="1">
                <a:solidFill>
                  <a:prstClr val="black"/>
                </a:solidFill>
              </a:rPr>
              <a:t>、、</a:t>
            </a:r>
            <a:endParaRPr lang="ja-JP" altLang="en-US" sz="1400" dirty="0">
              <a:solidFill>
                <a:prstClr val="black"/>
              </a:solidFill>
            </a:endParaRPr>
          </a:p>
        </p:txBody>
      </p:sp>
      <p:sp>
        <p:nvSpPr>
          <p:cNvPr id="5" name="正方形/長方形 4"/>
          <p:cNvSpPr/>
          <p:nvPr/>
        </p:nvSpPr>
        <p:spPr>
          <a:xfrm>
            <a:off x="1320114" y="4254991"/>
            <a:ext cx="1002515" cy="792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54" name="角丸四角形吹き出し 53"/>
          <p:cNvSpPr/>
          <p:nvPr/>
        </p:nvSpPr>
        <p:spPr>
          <a:xfrm>
            <a:off x="7211106" y="2674109"/>
            <a:ext cx="2293146" cy="576000"/>
          </a:xfrm>
          <a:prstGeom prst="wedgeRoundRectCallout">
            <a:avLst>
              <a:gd name="adj1" fmla="val -55996"/>
              <a:gd name="adj2" fmla="val 44861"/>
              <a:gd name="adj3" fmla="val 16667"/>
            </a:avLst>
          </a:prstGeom>
          <a:solidFill>
            <a:schemeClr val="bg1">
              <a:lumMod val="85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nSpc>
                <a:spcPts val="1500"/>
              </a:lnSpc>
              <a:defRPr/>
            </a:pPr>
            <a:r>
              <a:rPr lang="ja-JP" altLang="en-US" sz="1400" dirty="0">
                <a:solidFill>
                  <a:prstClr val="black"/>
                </a:solidFill>
              </a:rPr>
              <a:t>治療が始まった直後で大変なのに、退院後の事なんか考えられない</a:t>
            </a:r>
            <a:r>
              <a:rPr lang="ja-JP" altLang="en-US" sz="1400" dirty="0" err="1">
                <a:solidFill>
                  <a:prstClr val="black"/>
                </a:solidFill>
              </a:rPr>
              <a:t>、、</a:t>
            </a:r>
            <a:endParaRPr lang="ja-JP" altLang="en-US" sz="1400" dirty="0">
              <a:solidFill>
                <a:prstClr val="black"/>
              </a:solidFill>
            </a:endParaRPr>
          </a:p>
        </p:txBody>
      </p:sp>
      <p:sp>
        <p:nvSpPr>
          <p:cNvPr id="10" name="下矢印 9"/>
          <p:cNvSpPr/>
          <p:nvPr/>
        </p:nvSpPr>
        <p:spPr>
          <a:xfrm>
            <a:off x="1661120" y="5053722"/>
            <a:ext cx="320518" cy="216024"/>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55" name="Rectangle 5"/>
          <p:cNvSpPr>
            <a:spLocks noChangeArrowheads="1"/>
          </p:cNvSpPr>
          <p:nvPr/>
        </p:nvSpPr>
        <p:spPr bwMode="auto">
          <a:xfrm>
            <a:off x="447006" y="5280366"/>
            <a:ext cx="3566318" cy="972000"/>
          </a:xfrm>
          <a:prstGeom prst="rect">
            <a:avLst/>
          </a:prstGeom>
          <a:ln w="19050">
            <a:headEnd/>
            <a:tailEnd/>
          </a:ln>
        </p:spPr>
        <p:style>
          <a:lnRef idx="2">
            <a:schemeClr val="accent2"/>
          </a:lnRef>
          <a:fillRef idx="1">
            <a:schemeClr val="lt1"/>
          </a:fillRef>
          <a:effectRef idx="0">
            <a:schemeClr val="accent2"/>
          </a:effectRef>
          <a:fontRef idx="minor">
            <a:schemeClr val="dk1"/>
          </a:fontRef>
        </p:style>
        <p:txBody>
          <a:bodyPr/>
          <a:lstStyle/>
          <a:p>
            <a:pPr>
              <a:lnSpc>
                <a:spcPts val="14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・入院生活のオリエンテーション</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・患者情報（入院前のサービス利用等）</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や服薬中の薬剤の確認</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・リスクアセスメントや退院支援スクリーニング　等</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defRPr/>
            </a:pPr>
            <a:r>
              <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を事前に実施</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右矢印 55"/>
          <p:cNvSpPr/>
          <p:nvPr/>
        </p:nvSpPr>
        <p:spPr>
          <a:xfrm>
            <a:off x="4099264" y="5353176"/>
            <a:ext cx="468000" cy="754380"/>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59" name="Rectangle 5"/>
          <p:cNvSpPr>
            <a:spLocks noChangeArrowheads="1"/>
          </p:cNvSpPr>
          <p:nvPr/>
        </p:nvSpPr>
        <p:spPr bwMode="auto">
          <a:xfrm>
            <a:off x="4628908" y="5172366"/>
            <a:ext cx="2052000" cy="1116000"/>
          </a:xfrm>
          <a:prstGeom prst="rect">
            <a:avLst/>
          </a:prstGeom>
          <a:gradFill>
            <a:gsLst>
              <a:gs pos="0">
                <a:srgbClr val="C5DAFF"/>
              </a:gs>
              <a:gs pos="35000">
                <a:srgbClr val="E5EEFF"/>
              </a:gs>
              <a:gs pos="100000">
                <a:schemeClr val="accent1">
                  <a:tint val="15000"/>
                  <a:satMod val="350000"/>
                </a:schemeClr>
              </a:gs>
            </a:gsLst>
          </a:gradFill>
          <a:ln>
            <a:headEnd/>
            <a:tailEnd/>
          </a:ln>
        </p:spPr>
        <p:style>
          <a:lnRef idx="1">
            <a:schemeClr val="accent1"/>
          </a:lnRef>
          <a:fillRef idx="2">
            <a:schemeClr val="accent1"/>
          </a:fillRef>
          <a:effectRef idx="1">
            <a:schemeClr val="accent1"/>
          </a:effectRef>
          <a:fontRef idx="minor">
            <a:schemeClr val="dk1"/>
          </a:fontRef>
        </p:style>
        <p:txBody>
          <a:bodyPr anchor="ctr"/>
          <a:lstStyle/>
          <a:p>
            <a:pPr>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患者は、</a:t>
            </a:r>
            <a:r>
              <a:rPr lang="ja-JP" altLang="en-US" sz="1400" b="1" u="sng"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入院生活やどのような治療過程を経るのかイメージし、準備した上で入院に臨める</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右矢印 60"/>
          <p:cNvSpPr/>
          <p:nvPr/>
        </p:nvSpPr>
        <p:spPr>
          <a:xfrm>
            <a:off x="6760392" y="5353176"/>
            <a:ext cx="468000" cy="754380"/>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62" name="Rectangle 5"/>
          <p:cNvSpPr>
            <a:spLocks noChangeArrowheads="1"/>
          </p:cNvSpPr>
          <p:nvPr/>
        </p:nvSpPr>
        <p:spPr bwMode="auto">
          <a:xfrm>
            <a:off x="7293504" y="5172366"/>
            <a:ext cx="2210748" cy="1116000"/>
          </a:xfrm>
          <a:prstGeom prst="rect">
            <a:avLst/>
          </a:prstGeom>
          <a:gradFill>
            <a:gsLst>
              <a:gs pos="0">
                <a:srgbClr val="C5DAFF"/>
              </a:gs>
              <a:gs pos="35000">
                <a:srgbClr val="E5EEFF"/>
              </a:gs>
              <a:gs pos="100000">
                <a:schemeClr val="accent1">
                  <a:tint val="15000"/>
                  <a:satMod val="350000"/>
                </a:schemeClr>
              </a:gs>
            </a:gsLst>
          </a:gradFill>
          <a:ln>
            <a:headEnd/>
            <a:tailEnd/>
          </a:ln>
        </p:spPr>
        <p:style>
          <a:lnRef idx="1">
            <a:schemeClr val="accent1"/>
          </a:lnRef>
          <a:fillRef idx="2">
            <a:schemeClr val="accent1"/>
          </a:fillRef>
          <a:effectRef idx="1">
            <a:schemeClr val="accent1"/>
          </a:effectRef>
          <a:fontRef idx="minor">
            <a:schemeClr val="dk1"/>
          </a:fontRef>
        </p:style>
        <p:txBody>
          <a:bodyPr anchor="ctr"/>
          <a:lstStyle/>
          <a:p>
            <a:pPr>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病院は、患者個別の状況を事前にアセスメントした上で患者を受け入れられるため、円滑な入院医療の提供等につながる。</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雲形吹き出し 10"/>
          <p:cNvSpPr/>
          <p:nvPr/>
        </p:nvSpPr>
        <p:spPr>
          <a:xfrm>
            <a:off x="7301000" y="4146413"/>
            <a:ext cx="1468424" cy="972061"/>
          </a:xfrm>
          <a:prstGeom prst="cloudCallout">
            <a:avLst>
              <a:gd name="adj1" fmla="val -59527"/>
              <a:gd name="adj2" fmla="val -7176"/>
            </a:avLst>
          </a:prstGeom>
          <a:solidFill>
            <a:schemeClr val="bg1"/>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pic>
        <p:nvPicPr>
          <p:cNvPr id="1036" name="Picture 12" descr="点滴のイラスト（輸液ポンプ付き）"/>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ackgroundRemoval t="3500" b="84750" l="45143" r="94286"/>
                    </a14:imgEffect>
                  </a14:imgLayer>
                </a14:imgProps>
              </a:ext>
              <a:ext uri="{28A0092B-C50C-407E-A947-70E740481C1C}">
                <a14:useLocalDpi xmlns:a14="http://schemas.microsoft.com/office/drawing/2010/main" val="0"/>
              </a:ext>
            </a:extLst>
          </a:blip>
          <a:srcRect l="44152" b="14192"/>
          <a:stretch/>
        </p:blipFill>
        <p:spPr bwMode="auto">
          <a:xfrm>
            <a:off x="8143568" y="4089215"/>
            <a:ext cx="428222" cy="751936"/>
          </a:xfrm>
          <a:prstGeom prst="rect">
            <a:avLst/>
          </a:prstGeom>
          <a:noFill/>
          <a:extLst>
            <a:ext uri="{909E8E84-426E-40DD-AFC4-6F175D3DCCD1}">
              <a14:hiddenFill xmlns:a14="http://schemas.microsoft.com/office/drawing/2010/main">
                <a:solidFill>
                  <a:srgbClr val="FFFFFF"/>
                </a:solidFill>
              </a14:hiddenFill>
            </a:ext>
          </a:extLst>
        </p:spPr>
      </p:pic>
      <p:sp>
        <p:nvSpPr>
          <p:cNvPr id="63" name="角丸四角形 62"/>
          <p:cNvSpPr/>
          <p:nvPr/>
        </p:nvSpPr>
        <p:spPr>
          <a:xfrm>
            <a:off x="6419378" y="3931709"/>
            <a:ext cx="1681371" cy="288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rPr>
              <a:t>外来（地域、在宅）</a:t>
            </a:r>
          </a:p>
        </p:txBody>
      </p:sp>
      <p:pic>
        <p:nvPicPr>
          <p:cNvPr id="2050" name="Picture 2" descr="カウンセリングのイラスト（女性医師）"/>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54052" y="4414704"/>
            <a:ext cx="789998" cy="789998"/>
          </a:xfrm>
          <a:prstGeom prst="rect">
            <a:avLst/>
          </a:prstGeom>
          <a:noFill/>
          <a:extLst>
            <a:ext uri="{909E8E84-426E-40DD-AFC4-6F175D3DCCD1}">
              <a14:hiddenFill xmlns:a14="http://schemas.microsoft.com/office/drawing/2010/main">
                <a:solidFill>
                  <a:srgbClr val="FFFFFF"/>
                </a:solidFill>
              </a14:hiddenFill>
            </a:ext>
          </a:extLst>
        </p:spPr>
      </p:pic>
      <p:sp>
        <p:nvSpPr>
          <p:cNvPr id="57" name="Rectangle 2"/>
          <p:cNvSpPr txBox="1">
            <a:spLocks noChangeArrowheads="1"/>
          </p:cNvSpPr>
          <p:nvPr/>
        </p:nvSpPr>
        <p:spPr>
          <a:xfrm>
            <a:off x="175093" y="205252"/>
            <a:ext cx="9536573" cy="375952"/>
          </a:xfrm>
          <a:prstGeom prst="rect">
            <a:avLst/>
          </a:prstGeom>
          <a:solidFill>
            <a:srgbClr val="00B0F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defRPr/>
            </a:pPr>
            <a:r>
              <a:rPr kumimoji="0" lang="ja-JP" altLang="en-US" sz="2400" kern="0" dirty="0">
                <a:solidFill>
                  <a:prstClr val="black"/>
                </a:solidFill>
                <a:latin typeface="ＭＳ Ｐゴシック" panose="020B0600070205080204" pitchFamily="50" charset="-128"/>
              </a:rPr>
              <a:t>入院前からの支援の機能強化（イメージ）</a:t>
            </a:r>
            <a:endParaRPr lang="en-US" altLang="ja-JP" sz="2400" dirty="0">
              <a:solidFill>
                <a:prstClr val="black"/>
              </a:solidFill>
              <a:latin typeface="ＭＳ Ｐゴシック"/>
            </a:endParaRPr>
          </a:p>
        </p:txBody>
      </p:sp>
      <p:sp>
        <p:nvSpPr>
          <p:cNvPr id="3" name="下矢印 2"/>
          <p:cNvSpPr/>
          <p:nvPr/>
        </p:nvSpPr>
        <p:spPr>
          <a:xfrm>
            <a:off x="4639696" y="3474000"/>
            <a:ext cx="432000" cy="252000"/>
          </a:xfrm>
          <a:prstGeom prst="downArrow">
            <a:avLst/>
          </a:prstGeom>
        </p:spPr>
        <p:style>
          <a:lnRef idx="1">
            <a:schemeClr val="dk1"/>
          </a:lnRef>
          <a:fillRef idx="3">
            <a:schemeClr val="dk1"/>
          </a:fillRef>
          <a:effectRef idx="2">
            <a:schemeClr val="dk1"/>
          </a:effectRef>
          <a:fontRef idx="minor">
            <a:schemeClr val="lt1"/>
          </a:fontRef>
        </p:style>
        <p:txBody>
          <a:bodyPr rtlCol="0" anchor="ctr"/>
          <a:lstStyle/>
          <a:p>
            <a:pPr algn="ctr">
              <a:defRPr/>
            </a:pPr>
            <a:endParaRPr lang="ja-JP" altLang="en-US">
              <a:solidFill>
                <a:prstClr val="white"/>
              </a:solidFill>
            </a:endParaRPr>
          </a:p>
        </p:txBody>
      </p:sp>
      <p:pic>
        <p:nvPicPr>
          <p:cNvPr id="1034" name="Picture 10" descr="重い病気で入院している人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57881" y="4281033"/>
            <a:ext cx="723900" cy="723900"/>
          </a:xfrm>
          <a:prstGeom prst="rect">
            <a:avLst/>
          </a:prstGeom>
          <a:noFill/>
          <a:extLst>
            <a:ext uri="{909E8E84-426E-40DD-AFC4-6F175D3DCCD1}">
              <a14:hiddenFill xmlns:a14="http://schemas.microsoft.com/office/drawing/2010/main">
                <a:solidFill>
                  <a:srgbClr val="FFFFFF"/>
                </a:solidFill>
              </a14:hiddenFill>
            </a:ext>
          </a:extLst>
        </p:spPr>
      </p:pic>
      <p:sp>
        <p:nvSpPr>
          <p:cNvPr id="2" name="正方形/長方形 1"/>
          <p:cNvSpPr/>
          <p:nvPr/>
        </p:nvSpPr>
        <p:spPr>
          <a:xfrm>
            <a:off x="431430" y="5046718"/>
            <a:ext cx="1236236" cy="271869"/>
          </a:xfrm>
          <a:prstGeom prst="rect">
            <a:avLst/>
          </a:prstGeom>
        </p:spPr>
        <p:txBody>
          <a:bodyPr wrap="none">
            <a:spAutoFit/>
          </a:bodyPr>
          <a:lstStyle/>
          <a:p>
            <a:pPr>
              <a:lnSpc>
                <a:spcPts val="14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外来において、</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8" name="テキスト ボックス 57"/>
          <p:cNvSpPr txBox="1"/>
          <p:nvPr/>
        </p:nvSpPr>
        <p:spPr>
          <a:xfrm>
            <a:off x="8019831" y="3412223"/>
            <a:ext cx="176273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p101-102</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p756-757</a:t>
            </a:r>
          </a:p>
        </p:txBody>
      </p:sp>
    </p:spTree>
    <p:extLst>
      <p:ext uri="{BB962C8B-B14F-4D97-AF65-F5344CB8AC3E}">
        <p14:creationId xmlns:p14="http://schemas.microsoft.com/office/powerpoint/2010/main" val="1700325247"/>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3363" y="957990"/>
            <a:ext cx="9689654" cy="1243453"/>
          </a:xfrm>
          <a:prstGeom prst="rect">
            <a:avLst/>
          </a:prstGeom>
          <a:noFill/>
          <a:ln w="9525">
            <a:noFill/>
            <a:miter lim="800000"/>
            <a:headEnd/>
            <a:tailEnd/>
          </a:ln>
        </p:spPr>
        <p:txBody>
          <a:bodyPr/>
          <a:lstStyle/>
          <a:p>
            <a:pPr marL="285750" indent="-285750">
              <a:buFont typeface="Wingdings" charset="2"/>
              <a:buChar char="Ø"/>
            </a:pPr>
            <a:r>
              <a:rPr lang="ja-JP" altLang="en-US" dirty="0">
                <a:solidFill>
                  <a:prstClr val="black"/>
                </a:solidFill>
              </a:rPr>
              <a:t>入院を予定している患者が入院生活や入院後にどのような治療過程を経るのかをイメージし、　安心して入院医療を受けられるよう、入院中に行われる治療の説明、入院生活に関するオリエンテーション、服薬中の薬の確認、褥瘡・栄養スクリーニング等を、入院前の外来において実施し、支援を行った場合の評価を新設する。 </a:t>
            </a: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a:defRPr/>
            </a:pPr>
            <a:r>
              <a:rPr lang="ja-JP" altLang="en-US" b="1" u="sng" dirty="0">
                <a:solidFill>
                  <a:srgbClr val="0070C0"/>
                </a:solidFill>
                <a:latin typeface="ＭＳ Ｐゴシック" panose="020B0600070205080204" pitchFamily="50" charset="-128"/>
              </a:rPr>
              <a:t>　</a:t>
            </a:r>
            <a:endParaRPr lang="en-US" altLang="ja-JP" b="1" u="sng" dirty="0">
              <a:solidFill>
                <a:srgbClr val="0070C0"/>
              </a:solidFill>
              <a:latin typeface="ＭＳ Ｐゴシック" panose="020B0600070205080204" pitchFamily="50" charset="-128"/>
            </a:endParaRPr>
          </a:p>
          <a:p>
            <a:pPr>
              <a:defRPr/>
            </a:pPr>
            <a:endParaRPr lang="en-US" altLang="ja-JP" dirty="0">
              <a:solidFill>
                <a:prstClr val="black"/>
              </a:solidFill>
              <a:latin typeface="ＭＳ Ｐゴシック" panose="020B0600070205080204" pitchFamily="50" charset="-128"/>
            </a:endParaRPr>
          </a:p>
        </p:txBody>
      </p:sp>
      <p:sp>
        <p:nvSpPr>
          <p:cNvPr id="6" name="テキスト ボックス 5"/>
          <p:cNvSpPr txBox="1"/>
          <p:nvPr/>
        </p:nvSpPr>
        <p:spPr>
          <a:xfrm>
            <a:off x="83156" y="2650045"/>
            <a:ext cx="4752001" cy="4278094"/>
          </a:xfrm>
          <a:prstGeom prst="rect">
            <a:avLst/>
          </a:prstGeom>
          <a:noFill/>
        </p:spPr>
        <p:txBody>
          <a:bodyPr wrap="square" rtlCol="0">
            <a:spAutoFit/>
          </a:bodyPr>
          <a:lstStyle/>
          <a:p>
            <a:pPr>
              <a:defRPr/>
            </a:pPr>
            <a:r>
              <a:rPr lang="ja-JP" altLang="en-US" sz="1600" dirty="0">
                <a:solidFill>
                  <a:prstClr val="black"/>
                </a:solidFill>
                <a:latin typeface="ＭＳ Ｐゴシック"/>
              </a:rPr>
              <a:t>［算定対象］</a:t>
            </a:r>
            <a:endParaRPr lang="en-US" altLang="ja-JP" sz="1600" dirty="0">
              <a:solidFill>
                <a:prstClr val="black"/>
              </a:solidFill>
              <a:latin typeface="ＭＳ Ｐゴシック"/>
            </a:endParaRPr>
          </a:p>
          <a:p>
            <a:pPr marL="270000" indent="-270000"/>
            <a:r>
              <a:rPr lang="ja-JP" altLang="en-US" sz="1600" dirty="0">
                <a:solidFill>
                  <a:prstClr val="black"/>
                </a:solidFill>
                <a:latin typeface="ＭＳ Ｐゴシック"/>
              </a:rPr>
              <a:t>　①　自宅等（他の保険医療機関から転院する患者</a:t>
            </a:r>
            <a:endParaRPr lang="en-US" altLang="ja-JP" sz="1600" dirty="0">
              <a:solidFill>
                <a:prstClr val="black"/>
              </a:solidFill>
              <a:latin typeface="ＭＳ Ｐゴシック"/>
            </a:endParaRPr>
          </a:p>
          <a:p>
            <a:pPr marL="270000" indent="-270000"/>
            <a:r>
              <a:rPr lang="ja-JP" altLang="en-US" sz="1600" dirty="0">
                <a:solidFill>
                  <a:prstClr val="black"/>
                </a:solidFill>
                <a:latin typeface="ＭＳ Ｐゴシック"/>
              </a:rPr>
              <a:t>　　　以外）から入院する予定入院患者であること。 </a:t>
            </a:r>
            <a:endParaRPr lang="en-US" altLang="ja-JP" sz="1600" dirty="0">
              <a:solidFill>
                <a:prstClr val="black"/>
              </a:solidFill>
              <a:latin typeface="ＭＳ Ｐゴシック"/>
            </a:endParaRPr>
          </a:p>
          <a:p>
            <a:pPr marL="270000" indent="-270000">
              <a:defRPr/>
            </a:pPr>
            <a:r>
              <a:rPr lang="ja-JP" altLang="en-US" sz="1600" dirty="0">
                <a:solidFill>
                  <a:prstClr val="black"/>
                </a:solidFill>
                <a:latin typeface="ＭＳ Ｐゴシック"/>
              </a:rPr>
              <a:t>　②　入退院支援加算を算定する患者であること。</a:t>
            </a:r>
            <a:endParaRPr lang="en-US" altLang="ja-JP" sz="1600" dirty="0">
              <a:solidFill>
                <a:prstClr val="black"/>
              </a:solidFill>
              <a:latin typeface="ＭＳ Ｐゴシック"/>
            </a:endParaRPr>
          </a:p>
          <a:p>
            <a:pPr marL="270000" indent="-270000">
              <a:defRPr/>
            </a:pPr>
            <a:endParaRPr lang="en-US" altLang="ja-JP" sz="1600" dirty="0">
              <a:solidFill>
                <a:prstClr val="black"/>
              </a:solidFill>
              <a:latin typeface="ＭＳ Ｐゴシック"/>
            </a:endParaRPr>
          </a:p>
          <a:p>
            <a:pPr>
              <a:defRPr/>
            </a:pPr>
            <a:r>
              <a:rPr lang="ja-JP" altLang="en-US" sz="1600" dirty="0">
                <a:solidFill>
                  <a:prstClr val="black"/>
                </a:solidFill>
                <a:latin typeface="ＭＳ Ｐゴシック"/>
              </a:rPr>
              <a:t>［施設基準］</a:t>
            </a:r>
            <a:endParaRPr lang="en-US" altLang="ja-JP" sz="1600" dirty="0">
              <a:solidFill>
                <a:prstClr val="black"/>
              </a:solidFill>
              <a:latin typeface="ＭＳ Ｐゴシック"/>
            </a:endParaRPr>
          </a:p>
          <a:p>
            <a:pPr marL="270000" indent="-270000"/>
            <a:r>
              <a:rPr lang="ja-JP" altLang="en-US" sz="1600" dirty="0">
                <a:solidFill>
                  <a:prstClr val="black"/>
                </a:solidFill>
                <a:latin typeface="ＭＳ Ｐゴシック"/>
              </a:rPr>
              <a:t>　①　</a:t>
            </a:r>
            <a:r>
              <a:rPr lang="ja-JP" altLang="en-US" sz="1600" dirty="0">
                <a:solidFill>
                  <a:prstClr val="black"/>
                </a:solidFill>
              </a:rPr>
              <a:t>入退院支援加算１、２又は３の施設基準で求める人員に加え、十分な経験を有する</a:t>
            </a:r>
            <a:endParaRPr lang="en-US" altLang="ja-JP" sz="1600" dirty="0">
              <a:solidFill>
                <a:prstClr val="black"/>
              </a:solidFill>
            </a:endParaRPr>
          </a:p>
          <a:p>
            <a:pPr marL="270000" indent="-270000"/>
            <a:r>
              <a:rPr lang="ja-JP" altLang="en-US" sz="1600" dirty="0">
                <a:solidFill>
                  <a:prstClr val="black"/>
                </a:solidFill>
              </a:rPr>
              <a:t>　≪許可病床数</a:t>
            </a:r>
            <a:r>
              <a:rPr lang="en-US" altLang="ja-JP" sz="1600" dirty="0">
                <a:solidFill>
                  <a:prstClr val="black"/>
                </a:solidFill>
              </a:rPr>
              <a:t>200</a:t>
            </a:r>
            <a:r>
              <a:rPr lang="ja-JP" altLang="en-US" sz="1600" dirty="0">
                <a:solidFill>
                  <a:prstClr val="black"/>
                </a:solidFill>
              </a:rPr>
              <a:t>床以上≫</a:t>
            </a:r>
            <a:endParaRPr lang="en-US" altLang="ja-JP" sz="1600" dirty="0">
              <a:solidFill>
                <a:prstClr val="black"/>
              </a:solidFill>
            </a:endParaRPr>
          </a:p>
          <a:p>
            <a:pPr marL="270000" indent="-270000"/>
            <a:r>
              <a:rPr lang="ja-JP" altLang="en-US" sz="1600" dirty="0">
                <a:solidFill>
                  <a:srgbClr val="0070C0"/>
                </a:solidFill>
              </a:rPr>
              <a:t> 　</a:t>
            </a:r>
            <a:r>
              <a:rPr lang="ja-JP" altLang="en-US" sz="1600" dirty="0">
                <a:solidFill>
                  <a:prstClr val="black"/>
                </a:solidFill>
              </a:rPr>
              <a:t>・ </a:t>
            </a:r>
            <a:r>
              <a:rPr lang="ja-JP" altLang="en-US" sz="1600" b="1" u="sng" dirty="0">
                <a:solidFill>
                  <a:srgbClr val="0070C0"/>
                </a:solidFill>
              </a:rPr>
              <a:t>専従の看護師が１名以上</a:t>
            </a:r>
            <a:r>
              <a:rPr lang="ja-JP" altLang="en-US" sz="1600" dirty="0">
                <a:solidFill>
                  <a:srgbClr val="0070C0"/>
                </a:solidFill>
              </a:rPr>
              <a:t>　</a:t>
            </a:r>
            <a:r>
              <a:rPr lang="ja-JP" altLang="en-US" sz="1600" dirty="0">
                <a:solidFill>
                  <a:prstClr val="black"/>
                </a:solidFill>
              </a:rPr>
              <a:t>又は</a:t>
            </a:r>
            <a:endParaRPr lang="en-US" altLang="ja-JP" sz="1600" dirty="0">
              <a:solidFill>
                <a:prstClr val="black"/>
              </a:solidFill>
            </a:endParaRPr>
          </a:p>
          <a:p>
            <a:pPr marL="270000" indent="-270000"/>
            <a:r>
              <a:rPr lang="ja-JP" altLang="en-US" sz="1600" dirty="0">
                <a:solidFill>
                  <a:srgbClr val="0070C0"/>
                </a:solidFill>
              </a:rPr>
              <a:t> 　</a:t>
            </a:r>
            <a:r>
              <a:rPr lang="ja-JP" altLang="en-US" sz="1600" dirty="0">
                <a:solidFill>
                  <a:prstClr val="black"/>
                </a:solidFill>
              </a:rPr>
              <a:t>・ </a:t>
            </a:r>
            <a:r>
              <a:rPr lang="ja-JP" altLang="en-US" sz="1600" b="1" u="sng" dirty="0">
                <a:solidFill>
                  <a:srgbClr val="0070C0"/>
                </a:solidFill>
              </a:rPr>
              <a:t>専任の看護師及び専任の社会福祉士が１名以上</a:t>
            </a:r>
            <a:endParaRPr lang="en-US" altLang="ja-JP" sz="1600" b="1" u="sng" dirty="0">
              <a:solidFill>
                <a:srgbClr val="0070C0"/>
              </a:solidFill>
            </a:endParaRPr>
          </a:p>
          <a:p>
            <a:pPr marL="270000" indent="-270000"/>
            <a:r>
              <a:rPr lang="ja-JP" altLang="en-US" sz="1600" dirty="0">
                <a:solidFill>
                  <a:prstClr val="black"/>
                </a:solidFill>
              </a:rPr>
              <a:t>　≪</a:t>
            </a:r>
            <a:r>
              <a:rPr lang="ja-JP" altLang="en-US" sz="1600" dirty="0">
                <a:solidFill>
                  <a:prstClr val="black"/>
                </a:solidFill>
                <a:latin typeface="ＭＳ Ｐゴシック"/>
              </a:rPr>
              <a:t>許可病床数</a:t>
            </a:r>
            <a:r>
              <a:rPr lang="en-US" altLang="ja-JP" sz="1600" dirty="0">
                <a:solidFill>
                  <a:prstClr val="black"/>
                </a:solidFill>
                <a:latin typeface="ＭＳ Ｐゴシック"/>
              </a:rPr>
              <a:t>200</a:t>
            </a:r>
            <a:r>
              <a:rPr lang="ja-JP" altLang="en-US" sz="1600" dirty="0">
                <a:solidFill>
                  <a:prstClr val="black"/>
                </a:solidFill>
                <a:latin typeface="ＭＳ Ｐゴシック"/>
              </a:rPr>
              <a:t>床未満≫</a:t>
            </a:r>
            <a:endParaRPr lang="en-US" altLang="ja-JP" sz="1600" dirty="0">
              <a:solidFill>
                <a:prstClr val="black"/>
              </a:solidFill>
              <a:latin typeface="ＭＳ Ｐゴシック"/>
            </a:endParaRPr>
          </a:p>
          <a:p>
            <a:pPr marL="270000" indent="-270000"/>
            <a:r>
              <a:rPr lang="ja-JP" altLang="en-US" sz="1600" dirty="0">
                <a:solidFill>
                  <a:prstClr val="black"/>
                </a:solidFill>
              </a:rPr>
              <a:t> 　・</a:t>
            </a:r>
            <a:r>
              <a:rPr lang="ja-JP" altLang="en-US" sz="1600" b="1" dirty="0">
                <a:solidFill>
                  <a:srgbClr val="0070C0"/>
                </a:solidFill>
              </a:rPr>
              <a:t> </a:t>
            </a:r>
            <a:r>
              <a:rPr lang="ja-JP" altLang="en-US" sz="1600" b="1" u="sng" dirty="0">
                <a:solidFill>
                  <a:srgbClr val="0070C0"/>
                </a:solidFill>
              </a:rPr>
              <a:t>専任の看護師が１名以上</a:t>
            </a:r>
            <a:endParaRPr lang="en-US" altLang="ja-JP" sz="1600" b="1" u="sng" dirty="0">
              <a:solidFill>
                <a:srgbClr val="0070C0"/>
              </a:solidFill>
            </a:endParaRPr>
          </a:p>
          <a:p>
            <a:pPr marL="270000" indent="-270000"/>
            <a:r>
              <a:rPr lang="ja-JP" altLang="en-US" sz="1600" dirty="0">
                <a:solidFill>
                  <a:prstClr val="black"/>
                </a:solidFill>
              </a:rPr>
              <a:t>　　が配置されていること。</a:t>
            </a:r>
            <a:endParaRPr lang="en-US" altLang="ja-JP" sz="1600" dirty="0">
              <a:solidFill>
                <a:prstClr val="black"/>
              </a:solidFill>
            </a:endParaRPr>
          </a:p>
          <a:p>
            <a:pPr marL="270000" indent="-270000"/>
            <a:r>
              <a:rPr lang="ja-JP" altLang="en-US" sz="1600" dirty="0">
                <a:solidFill>
                  <a:prstClr val="black"/>
                </a:solidFill>
              </a:rPr>
              <a:t>　②</a:t>
            </a:r>
            <a:r>
              <a:rPr lang="ja-JP" altLang="en-US" sz="1600" dirty="0">
                <a:solidFill>
                  <a:prstClr val="black"/>
                </a:solidFill>
                <a:latin typeface="ＭＳ Ｐゴシック"/>
              </a:rPr>
              <a:t>　</a:t>
            </a:r>
            <a:r>
              <a:rPr lang="ja-JP" altLang="en-US" sz="1600" dirty="0">
                <a:solidFill>
                  <a:prstClr val="black"/>
                </a:solidFill>
              </a:rPr>
              <a:t>地域連携を行うにつき十分な体制が整備されていること。</a:t>
            </a:r>
          </a:p>
          <a:p>
            <a:pPr marL="270000" indent="-270000"/>
            <a:endParaRPr lang="ja-JP" altLang="en-US" sz="1600" dirty="0">
              <a:solidFill>
                <a:prstClr val="black"/>
              </a:solidFill>
              <a:latin typeface="ＭＳ Ｐゴシック"/>
            </a:endParaRPr>
          </a:p>
        </p:txBody>
      </p:sp>
      <p:sp>
        <p:nvSpPr>
          <p:cNvPr id="25" name="テキスト ボックス 24"/>
          <p:cNvSpPr txBox="1"/>
          <p:nvPr/>
        </p:nvSpPr>
        <p:spPr>
          <a:xfrm>
            <a:off x="4569365" y="2650048"/>
            <a:ext cx="5292000" cy="3816429"/>
          </a:xfrm>
          <a:prstGeom prst="rect">
            <a:avLst/>
          </a:prstGeom>
          <a:noFill/>
        </p:spPr>
        <p:txBody>
          <a:bodyPr wrap="square" rtlCol="0">
            <a:spAutoFit/>
          </a:bodyPr>
          <a:lstStyle/>
          <a:p>
            <a:pPr>
              <a:defRPr/>
            </a:pPr>
            <a:r>
              <a:rPr lang="ja-JP" altLang="en-US" sz="1600" dirty="0">
                <a:solidFill>
                  <a:prstClr val="black"/>
                </a:solidFill>
                <a:latin typeface="ＭＳ Ｐゴシック"/>
              </a:rPr>
              <a:t>［算定要件］</a:t>
            </a:r>
            <a:endParaRPr lang="en-US" altLang="ja-JP" sz="1600" dirty="0">
              <a:solidFill>
                <a:prstClr val="black"/>
              </a:solidFill>
              <a:latin typeface="ＭＳ Ｐゴシック"/>
            </a:endParaRPr>
          </a:p>
          <a:p>
            <a:pPr marL="180000"/>
            <a:r>
              <a:rPr lang="ja-JP" altLang="en-US" sz="1600" dirty="0">
                <a:solidFill>
                  <a:prstClr val="black"/>
                </a:solidFill>
                <a:latin typeface="ＭＳ Ｐゴシック"/>
              </a:rPr>
              <a:t>　入院の予定が決まった</a:t>
            </a:r>
            <a:r>
              <a:rPr lang="ja-JP" altLang="en-US" sz="1600" dirty="0">
                <a:solidFill>
                  <a:prstClr val="black"/>
                </a:solidFill>
              </a:rPr>
              <a:t>患者に対し、入院中の治療や入院生活に係る計画に備え、①入院前に以下の１）から８）を行い、②</a:t>
            </a:r>
            <a:r>
              <a:rPr lang="ja-JP" altLang="en-US" sz="1600" b="1" u="sng" dirty="0">
                <a:solidFill>
                  <a:srgbClr val="0070C0"/>
                </a:solidFill>
              </a:rPr>
              <a:t>入院中の看護や栄養管理等に係る療養支援の計画を立て</a:t>
            </a:r>
            <a:r>
              <a:rPr lang="ja-JP" altLang="en-US" sz="1600" dirty="0">
                <a:solidFill>
                  <a:prstClr val="black"/>
                </a:solidFill>
              </a:rPr>
              <a:t>、③患者及び入院予定先の病棟職員と共有すること。 患者の病態等により１）から８）について全て実施できない場合は、実施した内容の範囲で療養支援計画を立てても差し支えないが、この場合であっても、１）、２）及び８）は必ず実施しなければならない。</a:t>
            </a:r>
            <a:endParaRPr lang="en-US" altLang="ja-JP" sz="1600" dirty="0">
              <a:solidFill>
                <a:prstClr val="black"/>
              </a:solidFill>
              <a:latin typeface="ＭＳ Ｐゴシック"/>
            </a:endParaRPr>
          </a:p>
          <a:p>
            <a:r>
              <a:rPr lang="ja-JP" altLang="en-US" sz="1400" dirty="0">
                <a:solidFill>
                  <a:prstClr val="black"/>
                </a:solidFill>
              </a:rPr>
              <a:t>　　１） 身体的・社会的・精神的背景を含めた患者情報の把握</a:t>
            </a:r>
            <a:endParaRPr lang="en-US" altLang="ja-JP" sz="1400" dirty="0">
              <a:solidFill>
                <a:prstClr val="black"/>
              </a:solidFill>
            </a:endParaRPr>
          </a:p>
          <a:p>
            <a:r>
              <a:rPr lang="ja-JP" altLang="en-US" sz="1400" dirty="0">
                <a:solidFill>
                  <a:prstClr val="black"/>
                </a:solidFill>
              </a:rPr>
              <a:t>　　２） 入院前に利用していた介護サービス・福祉サービスの把握 </a:t>
            </a:r>
            <a:r>
              <a:rPr lang="ja-JP" altLang="en-US" sz="1400" baseline="30000" dirty="0">
                <a:solidFill>
                  <a:prstClr val="black"/>
                </a:solidFill>
              </a:rPr>
              <a:t>（</a:t>
            </a:r>
            <a:r>
              <a:rPr lang="en-US" altLang="ja-JP" sz="1400" baseline="30000" dirty="0">
                <a:solidFill>
                  <a:prstClr val="black"/>
                </a:solidFill>
              </a:rPr>
              <a:t>※</a:t>
            </a:r>
            <a:r>
              <a:rPr lang="ja-JP" altLang="en-US" sz="1400" baseline="30000" dirty="0">
                <a:solidFill>
                  <a:prstClr val="black"/>
                </a:solidFill>
              </a:rPr>
              <a:t>）</a:t>
            </a:r>
          </a:p>
          <a:p>
            <a:r>
              <a:rPr lang="ja-JP" altLang="en-US" sz="1400" dirty="0">
                <a:solidFill>
                  <a:prstClr val="black"/>
                </a:solidFill>
              </a:rPr>
              <a:t>　　３） 褥瘡に関する危険因子の評価 　／　４） 栄養状態の評価</a:t>
            </a:r>
            <a:endParaRPr lang="en-US" altLang="ja-JP" sz="1400" dirty="0">
              <a:solidFill>
                <a:prstClr val="black"/>
              </a:solidFill>
            </a:endParaRPr>
          </a:p>
          <a:p>
            <a:r>
              <a:rPr lang="ja-JP" altLang="en-US" sz="1400" dirty="0">
                <a:solidFill>
                  <a:prstClr val="black"/>
                </a:solidFill>
              </a:rPr>
              <a:t>　　５） 服薬中の薬剤の確認　／　６）  退院困難な要因の有無の評価</a:t>
            </a:r>
          </a:p>
          <a:p>
            <a:r>
              <a:rPr lang="ja-JP" altLang="en-US" sz="1400" dirty="0">
                <a:solidFill>
                  <a:prstClr val="black"/>
                </a:solidFill>
              </a:rPr>
              <a:t>　　７） 入院中に行われる治療・検査の説明 </a:t>
            </a:r>
          </a:p>
          <a:p>
            <a:r>
              <a:rPr lang="ja-JP" altLang="en-US" sz="1400" dirty="0">
                <a:solidFill>
                  <a:prstClr val="black"/>
                </a:solidFill>
              </a:rPr>
              <a:t>　　８） 入院生活の説明　</a:t>
            </a:r>
            <a:endParaRPr lang="en-US" altLang="ja-JP" sz="1400" dirty="0">
              <a:solidFill>
                <a:prstClr val="black"/>
              </a:solidFill>
            </a:endParaRPr>
          </a:p>
          <a:p>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）要介護・要支援状態の場合のみ実施</a:t>
            </a:r>
            <a:endParaRPr lang="ja-JP" altLang="en-US" sz="1600" dirty="0">
              <a:solidFill>
                <a:prstClr val="black"/>
              </a:solidFill>
              <a:latin typeface="ＭＳ Ｐゴシック"/>
            </a:endParaRPr>
          </a:p>
        </p:txBody>
      </p:sp>
      <p:sp>
        <p:nvSpPr>
          <p:cNvPr id="2" name="正方形/長方形 1"/>
          <p:cNvSpPr/>
          <p:nvPr/>
        </p:nvSpPr>
        <p:spPr>
          <a:xfrm>
            <a:off x="74022" y="2210565"/>
            <a:ext cx="9757956" cy="439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 name="正方形/長方形 2"/>
          <p:cNvSpPr/>
          <p:nvPr/>
        </p:nvSpPr>
        <p:spPr>
          <a:xfrm>
            <a:off x="99986" y="2294089"/>
            <a:ext cx="5625510" cy="400110"/>
          </a:xfrm>
          <a:prstGeom prst="rect">
            <a:avLst/>
          </a:prstGeom>
        </p:spPr>
        <p:txBody>
          <a:bodyPr wrap="square">
            <a:spAutoFit/>
          </a:bodyPr>
          <a:lstStyle/>
          <a:p>
            <a:pPr>
              <a:spcBef>
                <a:spcPts val="600"/>
              </a:spcBef>
              <a:defRPr/>
            </a:pPr>
            <a:r>
              <a:rPr lang="ja-JP" altLang="en-US" sz="2000" b="1" u="sng" dirty="0">
                <a:solidFill>
                  <a:srgbClr val="0070C0"/>
                </a:solidFill>
                <a:latin typeface="ＭＳ Ｐゴシック" panose="020B0600070205080204" pitchFamily="50" charset="-128"/>
              </a:rPr>
              <a:t>（新）　　入院時支援加算：２００点（退院時１回）</a:t>
            </a:r>
            <a:endParaRPr lang="en-US" altLang="ja-JP" sz="2000" b="1" u="sng" dirty="0">
              <a:solidFill>
                <a:srgbClr val="0070C0"/>
              </a:solidFill>
              <a:latin typeface="ＭＳ Ｐゴシック" panose="020B0600070205080204" pitchFamily="50" charset="-128"/>
            </a:endParaRPr>
          </a:p>
        </p:txBody>
      </p:sp>
      <p:sp>
        <p:nvSpPr>
          <p:cNvPr id="14" name="Rectangle 36"/>
          <p:cNvSpPr>
            <a:spLocks noChangeArrowheads="1"/>
          </p:cNvSpPr>
          <p:nvPr/>
        </p:nvSpPr>
        <p:spPr bwMode="auto">
          <a:xfrm>
            <a:off x="83156" y="634001"/>
            <a:ext cx="5400600"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（１）入院前から支援を行った場合の評価の新設</a:t>
            </a:r>
          </a:p>
        </p:txBody>
      </p:sp>
      <p:sp>
        <p:nvSpPr>
          <p:cNvPr id="15" name="Rectangle 2"/>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８．地域包括ケアシステム構築のための</a:t>
            </a:r>
            <a:r>
              <a:rPr lang="ja-JP" altLang="en-US" sz="2400" kern="0" dirty="0">
                <a:solidFill>
                  <a:srgbClr val="000000"/>
                </a:solidFill>
                <a:latin typeface="Calibri"/>
                <a:ea typeface="ＭＳ Ｐゴシック"/>
              </a:rPr>
              <a:t>取組の強化</a:t>
            </a: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テキスト ボックス 10"/>
          <p:cNvSpPr txBox="1"/>
          <p:nvPr/>
        </p:nvSpPr>
        <p:spPr>
          <a:xfrm>
            <a:off x="7682160" y="492343"/>
            <a:ext cx="205790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p70-71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p98-102</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p670-671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p755-757</a:t>
            </a:r>
          </a:p>
        </p:txBody>
      </p:sp>
    </p:spTree>
    <p:extLst>
      <p:ext uri="{BB962C8B-B14F-4D97-AF65-F5344CB8AC3E}">
        <p14:creationId xmlns:p14="http://schemas.microsoft.com/office/powerpoint/2010/main" val="169816249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43194" y="836712"/>
            <a:ext cx="9689654" cy="4392488"/>
          </a:xfrm>
          <a:prstGeom prst="rect">
            <a:avLst/>
          </a:prstGeom>
          <a:noFill/>
          <a:ln w="9525">
            <a:noFill/>
            <a:miter lim="800000"/>
            <a:headEnd/>
            <a:tailEnd/>
          </a:ln>
        </p:spPr>
        <p:txBody>
          <a:bodyPr/>
          <a:lstStyle/>
          <a:p>
            <a:pPr marL="285750" indent="-285750">
              <a:buFont typeface="Wingdings" charset="2"/>
              <a:buChar char="Ø"/>
            </a:pPr>
            <a:r>
              <a:rPr lang="ja-JP" altLang="en-US" dirty="0">
                <a:solidFill>
                  <a:prstClr val="black"/>
                </a:solidFill>
              </a:rPr>
              <a:t>　在宅復帰に係る指標について、医療機関間の連携や在宅復帰の機能をより推進する観点から、指標の定義等について見直しを行う。</a:t>
            </a:r>
            <a:endParaRPr lang="en-US" altLang="ja-JP" dirty="0">
              <a:solidFill>
                <a:prstClr val="black"/>
              </a:solidFill>
            </a:endParaRPr>
          </a:p>
          <a:p>
            <a:r>
              <a:rPr lang="ja-JP" altLang="en-US" dirty="0">
                <a:solidFill>
                  <a:prstClr val="black"/>
                </a:solidFill>
              </a:rPr>
              <a:t>　①　一般病棟入院基本料、回復期リハビリテーション病棟入院料、地域包括ケア病棟入院料に</a:t>
            </a:r>
            <a:r>
              <a:rPr lang="ja-JP" altLang="en-US" dirty="0" err="1">
                <a:solidFill>
                  <a:prstClr val="black"/>
                </a:solidFill>
              </a:rPr>
              <a:t>お</a:t>
            </a:r>
            <a:endParaRPr lang="en-US" altLang="ja-JP" dirty="0">
              <a:solidFill>
                <a:prstClr val="black"/>
              </a:solidFill>
            </a:endParaRPr>
          </a:p>
          <a:p>
            <a:r>
              <a:rPr lang="ja-JP" altLang="en-US" dirty="0">
                <a:solidFill>
                  <a:prstClr val="black"/>
                </a:solidFill>
              </a:rPr>
              <a:t>　　 ける在宅復帰率について、自宅等への退院支援を評価する観点や病棟ごとの機能を</a:t>
            </a:r>
            <a:r>
              <a:rPr lang="ja-JP" altLang="en-US" dirty="0" err="1">
                <a:solidFill>
                  <a:prstClr val="black"/>
                </a:solidFill>
              </a:rPr>
              <a:t>踏まえつ</a:t>
            </a:r>
            <a:endParaRPr lang="en-US" altLang="ja-JP" dirty="0">
              <a:solidFill>
                <a:prstClr val="black"/>
              </a:solidFill>
            </a:endParaRPr>
          </a:p>
          <a:p>
            <a:r>
              <a:rPr lang="en-US" altLang="ja-JP" dirty="0">
                <a:solidFill>
                  <a:prstClr val="black"/>
                </a:solidFill>
              </a:rPr>
              <a:t>       </a:t>
            </a:r>
            <a:r>
              <a:rPr lang="ja-JP" altLang="en-US" dirty="0">
                <a:solidFill>
                  <a:prstClr val="black"/>
                </a:solidFill>
              </a:rPr>
              <a:t>つ、見直す。</a:t>
            </a:r>
            <a:endParaRPr lang="en-US" altLang="ja-JP" dirty="0">
              <a:solidFill>
                <a:prstClr val="black"/>
              </a:solidFill>
            </a:endParaRPr>
          </a:p>
          <a:p>
            <a:r>
              <a:rPr lang="ja-JP" altLang="en-US" dirty="0">
                <a:solidFill>
                  <a:prstClr val="black"/>
                </a:solidFill>
              </a:rPr>
              <a:t>　②　在宅復帰に係る指標の名称を、急性期一般入院料１、７対１特定機能病院入院基本料（一般）、</a:t>
            </a:r>
            <a:endParaRPr lang="en-US" altLang="ja-JP" dirty="0">
              <a:solidFill>
                <a:prstClr val="black"/>
              </a:solidFill>
            </a:endParaRPr>
          </a:p>
          <a:p>
            <a:r>
              <a:rPr lang="ja-JP" altLang="en-US" dirty="0">
                <a:solidFill>
                  <a:prstClr val="black"/>
                </a:solidFill>
              </a:rPr>
              <a:t>　　 ７対１専門病院入院基本料に係る指標は「在宅復帰・病床機能連携率」、その他の入院料に</a:t>
            </a:r>
            <a:endParaRPr lang="en-US" altLang="ja-JP" dirty="0">
              <a:solidFill>
                <a:prstClr val="black"/>
              </a:solidFill>
            </a:endParaRPr>
          </a:p>
          <a:p>
            <a:r>
              <a:rPr lang="en-US" altLang="ja-JP" dirty="0">
                <a:solidFill>
                  <a:prstClr val="black"/>
                </a:solidFill>
              </a:rPr>
              <a:t>       </a:t>
            </a:r>
            <a:r>
              <a:rPr lang="ja-JP" altLang="en-US" dirty="0">
                <a:solidFill>
                  <a:prstClr val="black"/>
                </a:solidFill>
              </a:rPr>
              <a:t>かかる指標は「在宅復帰率」とする。</a:t>
            </a:r>
            <a:endParaRPr lang="en-US" altLang="ja-JP" dirty="0">
              <a:solidFill>
                <a:prstClr val="black"/>
              </a:solidFill>
            </a:endParaRPr>
          </a:p>
          <a:p>
            <a:r>
              <a:rPr lang="en-US" altLang="ja-JP" dirty="0">
                <a:solidFill>
                  <a:prstClr val="black"/>
                </a:solidFill>
              </a:rPr>
              <a:t>   </a:t>
            </a:r>
            <a:r>
              <a:rPr lang="ja-JP" altLang="en-US" dirty="0">
                <a:solidFill>
                  <a:prstClr val="black"/>
                </a:solidFill>
              </a:rPr>
              <a:t>③　療養病棟入院基本料の在宅復帰機能強化加算について、一般病棟等から当該入院基本料を</a:t>
            </a:r>
            <a:endParaRPr lang="en-US" altLang="ja-JP" dirty="0">
              <a:solidFill>
                <a:prstClr val="black"/>
              </a:solidFill>
            </a:endParaRPr>
          </a:p>
          <a:p>
            <a:r>
              <a:rPr lang="en-US" altLang="ja-JP" dirty="0">
                <a:solidFill>
                  <a:prstClr val="black"/>
                </a:solidFill>
              </a:rPr>
              <a:t>      </a:t>
            </a:r>
            <a:r>
              <a:rPr lang="ja-JP" altLang="en-US" dirty="0">
                <a:solidFill>
                  <a:prstClr val="black"/>
                </a:solidFill>
              </a:rPr>
              <a:t>算定する病棟に入院し、在宅に退院した患者の割合の基準値</a:t>
            </a:r>
            <a:r>
              <a:rPr lang="en-US" altLang="ja-JP" dirty="0">
                <a:solidFill>
                  <a:prstClr val="black"/>
                </a:solidFill>
              </a:rPr>
              <a:t>※</a:t>
            </a:r>
            <a:r>
              <a:rPr lang="ja-JP" altLang="en-US" dirty="0">
                <a:solidFill>
                  <a:prstClr val="black"/>
                </a:solidFill>
              </a:rPr>
              <a:t>１を引き上げるとともに、</a:t>
            </a:r>
            <a:endParaRPr lang="en-US" altLang="ja-JP" dirty="0">
              <a:solidFill>
                <a:prstClr val="black"/>
              </a:solidFill>
            </a:endParaRPr>
          </a:p>
          <a:p>
            <a:r>
              <a:rPr lang="ja-JP" altLang="en-US" dirty="0">
                <a:solidFill>
                  <a:prstClr val="black"/>
                </a:solidFill>
              </a:rPr>
              <a:t>　　評価</a:t>
            </a:r>
            <a:r>
              <a:rPr lang="en-US" altLang="ja-JP" dirty="0">
                <a:solidFill>
                  <a:prstClr val="black"/>
                </a:solidFill>
              </a:rPr>
              <a:t>※</a:t>
            </a:r>
            <a:r>
              <a:rPr lang="ja-JP" altLang="en-US" dirty="0">
                <a:solidFill>
                  <a:prstClr val="black"/>
                </a:solidFill>
              </a:rPr>
              <a:t>２を見直す。</a:t>
            </a:r>
            <a:endParaRPr lang="en-US" altLang="ja-JP" dirty="0">
              <a:solidFill>
                <a:prstClr val="black"/>
              </a:solidFill>
            </a:endParaRPr>
          </a:p>
          <a:p>
            <a:r>
              <a:rPr lang="ja-JP" altLang="en-US" dirty="0">
                <a:solidFill>
                  <a:prstClr val="black"/>
                </a:solidFill>
              </a:rPr>
              <a:t>　　　　</a:t>
            </a:r>
            <a:r>
              <a:rPr lang="en-US" altLang="ja-JP" sz="1600" dirty="0">
                <a:solidFill>
                  <a:prstClr val="black"/>
                </a:solidFill>
              </a:rPr>
              <a:t>※</a:t>
            </a:r>
            <a:r>
              <a:rPr lang="ja-JP" altLang="en-US" sz="1600" dirty="0">
                <a:solidFill>
                  <a:prstClr val="black"/>
                </a:solidFill>
              </a:rPr>
              <a:t>１　当該保険医療機関または別の保険医療機関の病棟もしくは病室から当該病棟に入院し、</a:t>
            </a:r>
            <a:endParaRPr lang="en-US" altLang="ja-JP" sz="1600" dirty="0">
              <a:solidFill>
                <a:prstClr val="black"/>
              </a:solidFill>
            </a:endParaRPr>
          </a:p>
          <a:p>
            <a:r>
              <a:rPr lang="ja-JP" altLang="en-US" sz="1600" dirty="0">
                <a:solidFill>
                  <a:prstClr val="black"/>
                </a:solidFill>
              </a:rPr>
              <a:t>　　　　　　　在宅に退院した１年間の患者数を、当該病棟の１年間の１日平均入院患者数で除した数が</a:t>
            </a:r>
            <a:endParaRPr lang="en-US" altLang="ja-JP" sz="1600" dirty="0">
              <a:solidFill>
                <a:prstClr val="black"/>
              </a:solidFill>
            </a:endParaRPr>
          </a:p>
          <a:p>
            <a:r>
              <a:rPr lang="ja-JP" altLang="en-US" sz="1600" dirty="0">
                <a:solidFill>
                  <a:prstClr val="black"/>
                </a:solidFill>
              </a:rPr>
              <a:t>　　　　　　　１０／１００以上</a:t>
            </a:r>
            <a:r>
              <a:rPr lang="ja-JP" altLang="en-US" sz="1600" dirty="0">
                <a:solidFill>
                  <a:srgbClr val="FF0000"/>
                </a:solidFill>
              </a:rPr>
              <a:t>→</a:t>
            </a:r>
            <a:r>
              <a:rPr lang="ja-JP" altLang="en-US" sz="1600" dirty="0">
                <a:solidFill>
                  <a:prstClr val="black"/>
                </a:solidFill>
              </a:rPr>
              <a:t>　</a:t>
            </a:r>
            <a:r>
              <a:rPr lang="ja-JP" altLang="en-US" sz="1600" b="1" u="sng" dirty="0">
                <a:solidFill>
                  <a:srgbClr val="0070C0"/>
                </a:solidFill>
              </a:rPr>
              <a:t>１５／１００以上</a:t>
            </a:r>
            <a:endParaRPr lang="en-US" altLang="ja-JP" sz="1600" b="1" u="sng" dirty="0">
              <a:solidFill>
                <a:srgbClr val="0070C0"/>
              </a:solidFill>
            </a:endParaRPr>
          </a:p>
          <a:p>
            <a:r>
              <a:rPr lang="ja-JP" altLang="en-US" sz="1600" dirty="0">
                <a:solidFill>
                  <a:prstClr val="black"/>
                </a:solidFill>
              </a:rPr>
              <a:t>　　　　　</a:t>
            </a:r>
            <a:r>
              <a:rPr lang="en-US" altLang="ja-JP" sz="1600" dirty="0">
                <a:solidFill>
                  <a:prstClr val="black"/>
                </a:solidFill>
              </a:rPr>
              <a:t>※</a:t>
            </a:r>
            <a:r>
              <a:rPr lang="ja-JP" altLang="en-US" sz="1600" dirty="0">
                <a:solidFill>
                  <a:prstClr val="black"/>
                </a:solidFill>
              </a:rPr>
              <a:t>２　在宅復帰機能強化加算：１０点（１日につき）</a:t>
            </a:r>
            <a:r>
              <a:rPr lang="ja-JP" altLang="en-US" sz="1600" dirty="0">
                <a:solidFill>
                  <a:srgbClr val="FF0000"/>
                </a:solidFill>
              </a:rPr>
              <a:t>→</a:t>
            </a:r>
            <a:r>
              <a:rPr lang="ja-JP" altLang="en-US" sz="1600" dirty="0">
                <a:solidFill>
                  <a:prstClr val="black"/>
                </a:solidFill>
              </a:rPr>
              <a:t>　</a:t>
            </a:r>
            <a:r>
              <a:rPr lang="ja-JP" altLang="en-US" sz="1600" b="1" u="sng" dirty="0">
                <a:solidFill>
                  <a:srgbClr val="0070C0"/>
                </a:solidFill>
              </a:rPr>
              <a:t>５０点（１日につき）</a:t>
            </a:r>
            <a:endParaRPr lang="en-US" altLang="ja-JP" sz="1600" b="1" u="sng" dirty="0">
              <a:solidFill>
                <a:srgbClr val="0070C0"/>
              </a:solidFill>
            </a:endParaRPr>
          </a:p>
          <a:p>
            <a:endParaRPr lang="en-US" altLang="ja-JP" dirty="0">
              <a:solidFill>
                <a:prstClr val="black"/>
              </a:solidFill>
            </a:endParaRPr>
          </a:p>
          <a:p>
            <a:r>
              <a:rPr lang="ja-JP" altLang="en-US" dirty="0">
                <a:solidFill>
                  <a:prstClr val="black"/>
                </a:solidFill>
              </a:rPr>
              <a:t> </a:t>
            </a: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a:defRPr/>
            </a:pPr>
            <a:r>
              <a:rPr lang="ja-JP" altLang="en-US" b="1" u="sng" dirty="0">
                <a:solidFill>
                  <a:srgbClr val="0070C0"/>
                </a:solidFill>
                <a:latin typeface="ＭＳ Ｐゴシック" panose="020B0600070205080204" pitchFamily="50" charset="-128"/>
              </a:rPr>
              <a:t>　</a:t>
            </a:r>
            <a:endParaRPr lang="en-US" altLang="ja-JP" b="1" u="sng" dirty="0">
              <a:solidFill>
                <a:srgbClr val="0070C0"/>
              </a:solidFill>
              <a:latin typeface="ＭＳ Ｐゴシック" panose="020B0600070205080204" pitchFamily="50" charset="-128"/>
            </a:endParaRPr>
          </a:p>
          <a:p>
            <a:pPr>
              <a:defRPr/>
            </a:pPr>
            <a:endParaRPr lang="en-US" altLang="ja-JP" dirty="0">
              <a:solidFill>
                <a:prstClr val="black"/>
              </a:solidFill>
              <a:latin typeface="ＭＳ Ｐゴシック" panose="020B0600070205080204" pitchFamily="50" charset="-128"/>
            </a:endParaRPr>
          </a:p>
        </p:txBody>
      </p:sp>
      <p:sp>
        <p:nvSpPr>
          <p:cNvPr id="10" name="Rectangle 2"/>
          <p:cNvSpPr>
            <a:spLocks noChangeArrowheads="1"/>
          </p:cNvSpPr>
          <p:nvPr/>
        </p:nvSpPr>
        <p:spPr bwMode="auto">
          <a:xfrm>
            <a:off x="194414"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８．地域包括ケアシステム構築のための取組の強化</a:t>
            </a: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36"/>
          <p:cNvSpPr>
            <a:spLocks noChangeArrowheads="1"/>
          </p:cNvSpPr>
          <p:nvPr/>
        </p:nvSpPr>
        <p:spPr bwMode="auto">
          <a:xfrm>
            <a:off x="143194" y="432222"/>
            <a:ext cx="3801694"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（２）在宅復帰率の見直し（再掲）</a:t>
            </a:r>
          </a:p>
        </p:txBody>
      </p:sp>
      <p:sp>
        <p:nvSpPr>
          <p:cNvPr id="8" name="テキスト ボックス 7"/>
          <p:cNvSpPr txBox="1"/>
          <p:nvPr/>
        </p:nvSpPr>
        <p:spPr>
          <a:xfrm>
            <a:off x="1856657" y="1979258"/>
            <a:ext cx="72008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（一般：施告</a:t>
            </a:r>
            <a:r>
              <a:rPr lang="en-US" altLang="ja-JP" sz="1100" dirty="0">
                <a:solidFill>
                  <a:srgbClr val="002060"/>
                </a:solidFill>
                <a:latin typeface="ＭＳ Ｐゴシック" panose="020B0600070205080204" pitchFamily="50" charset="-128"/>
              </a:rPr>
              <a:t>p649,654,656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711</a:t>
            </a:r>
            <a:r>
              <a:rPr lang="ja-JP" altLang="en-US" sz="1100" dirty="0">
                <a:solidFill>
                  <a:srgbClr val="002060"/>
                </a:solidFill>
                <a:latin typeface="ＭＳ Ｐゴシック" panose="020B0600070205080204" pitchFamily="50" charset="-128"/>
              </a:rPr>
              <a:t>）（回リハ：施告</a:t>
            </a:r>
            <a:r>
              <a:rPr lang="en-US" altLang="ja-JP" sz="1100" dirty="0">
                <a:solidFill>
                  <a:srgbClr val="002060"/>
                </a:solidFill>
                <a:latin typeface="ＭＳ Ｐゴシック" panose="020B0600070205080204" pitchFamily="50" charset="-128"/>
              </a:rPr>
              <a:t>p675-676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771-772</a:t>
            </a:r>
            <a:r>
              <a:rPr lang="ja-JP" altLang="en-US" sz="1100" dirty="0">
                <a:solidFill>
                  <a:srgbClr val="002060"/>
                </a:solidFill>
                <a:latin typeface="ＭＳ Ｐゴシック" panose="020B0600070205080204" pitchFamily="50" charset="-128"/>
              </a:rPr>
              <a:t>）（地ケア：施告</a:t>
            </a:r>
            <a:r>
              <a:rPr lang="en-US" altLang="ja-JP" sz="1100" dirty="0">
                <a:solidFill>
                  <a:srgbClr val="002060"/>
                </a:solidFill>
                <a:latin typeface="ＭＳ Ｐゴシック" panose="020B0600070205080204" pitchFamily="50" charset="-128"/>
              </a:rPr>
              <a:t>p676-677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776-777</a:t>
            </a:r>
            <a:r>
              <a:rPr lang="ja-JP" altLang="en-US" sz="1100" dirty="0">
                <a:solidFill>
                  <a:srgbClr val="002060"/>
                </a:solidFill>
                <a:latin typeface="ＭＳ Ｐゴシック" panose="020B0600070205080204" pitchFamily="50" charset="-128"/>
              </a:rPr>
              <a:t>）　</a:t>
            </a:r>
          </a:p>
        </p:txBody>
      </p:sp>
      <p:sp>
        <p:nvSpPr>
          <p:cNvPr id="9" name="テキスト ボックス 8"/>
          <p:cNvSpPr txBox="1"/>
          <p:nvPr/>
        </p:nvSpPr>
        <p:spPr>
          <a:xfrm>
            <a:off x="2432720" y="3645024"/>
            <a:ext cx="20462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651,</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p714-715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6291904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5385049" y="2132857"/>
            <a:ext cx="4326622" cy="4104456"/>
          </a:xfrm>
          <a:prstGeom prst="rect">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50" name="正方形/長方形 2049"/>
          <p:cNvSpPr/>
          <p:nvPr/>
        </p:nvSpPr>
        <p:spPr>
          <a:xfrm>
            <a:off x="560512" y="2132856"/>
            <a:ext cx="3744416" cy="4104456"/>
          </a:xfrm>
          <a:prstGeom prst="rect">
            <a:avLst/>
          </a:prstGeom>
          <a:solidFill>
            <a:schemeClr val="accent5">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26" name="表 25"/>
          <p:cNvGraphicFramePr>
            <a:graphicFrameLocks noGrp="1"/>
          </p:cNvGraphicFramePr>
          <p:nvPr>
            <p:extLst>
              <p:ext uri="{D42A27DB-BD31-4B8C-83A1-F6EECF244321}">
                <p14:modId xmlns:p14="http://schemas.microsoft.com/office/powerpoint/2010/main" val="2531874632"/>
              </p:ext>
            </p:extLst>
          </p:nvPr>
        </p:nvGraphicFramePr>
        <p:xfrm>
          <a:off x="5425112" y="1781525"/>
          <a:ext cx="4211067" cy="4439005"/>
        </p:xfrm>
        <a:graphic>
          <a:graphicData uri="http://schemas.openxmlformats.org/drawingml/2006/table">
            <a:tbl>
              <a:tblPr firstRow="1" bandRow="1">
                <a:tableStyleId>{5940675A-B579-460E-94D1-54222C63F5DA}</a:tableStyleId>
              </a:tblPr>
              <a:tblGrid>
                <a:gridCol w="1008112">
                  <a:extLst>
                    <a:ext uri="{9D8B030D-6E8A-4147-A177-3AD203B41FA5}">
                      <a16:colId xmlns="" xmlns:a16="http://schemas.microsoft.com/office/drawing/2014/main" val="20000"/>
                    </a:ext>
                  </a:extLst>
                </a:gridCol>
                <a:gridCol w="3202955">
                  <a:extLst>
                    <a:ext uri="{9D8B030D-6E8A-4147-A177-3AD203B41FA5}">
                      <a16:colId xmlns="" xmlns:a16="http://schemas.microsoft.com/office/drawing/2014/main" val="20001"/>
                    </a:ext>
                  </a:extLst>
                </a:gridCol>
              </a:tblGrid>
              <a:tr h="555141">
                <a:tc>
                  <a:txBody>
                    <a:bodyPr/>
                    <a:lstStyle/>
                    <a:p>
                      <a:endParaRPr kumimoji="1" lang="ja-JP" altLang="en-US" sz="140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2496699">
                <a:tc>
                  <a:txBody>
                    <a:bodyPr/>
                    <a:lstStyle/>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90488" indent="-90488"/>
                      <a:r>
                        <a:rPr kumimoji="1" lang="ja-JP" altLang="en-US" sz="1400" dirty="0">
                          <a:solidFill>
                            <a:schemeClr val="tx1"/>
                          </a:solidFill>
                        </a:rPr>
                        <a:t>・自宅</a:t>
                      </a:r>
                    </a:p>
                    <a:p>
                      <a:pPr marL="182563" indent="-182563"/>
                      <a:r>
                        <a:rPr kumimoji="1" lang="ja-JP" altLang="en-US" sz="1400" dirty="0">
                          <a:solidFill>
                            <a:schemeClr val="tx1"/>
                          </a:solidFill>
                        </a:rPr>
                        <a:t>・居住系介護施設等</a:t>
                      </a:r>
                      <a:endParaRPr kumimoji="1" lang="en-US" altLang="ja-JP" sz="1400" dirty="0">
                        <a:solidFill>
                          <a:schemeClr val="tx1"/>
                        </a:solidFill>
                      </a:endParaRPr>
                    </a:p>
                    <a:p>
                      <a:pPr marL="182563" indent="-182563"/>
                      <a:r>
                        <a:rPr kumimoji="1" lang="ja-JP" altLang="en-US" sz="1400" dirty="0">
                          <a:solidFill>
                            <a:schemeClr val="tx1"/>
                          </a:solidFill>
                        </a:rPr>
                        <a:t>　（</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・地域包括ケア病棟</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・回復期リハビリテーション病棟</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・療養病棟</a:t>
                      </a:r>
                      <a:endParaRPr kumimoji="1" lang="en-US" altLang="ja-JP" sz="1400" u="sng" dirty="0">
                        <a:solidFill>
                          <a:srgbClr val="FF0000"/>
                        </a:solidFill>
                      </a:endParaRP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・介護老人保健施設</a:t>
                      </a:r>
                      <a:endParaRPr kumimoji="1" lang="en-US" altLang="ja-JP" sz="1400" dirty="0">
                        <a:solidFill>
                          <a:schemeClr val="tx1"/>
                        </a:solidFill>
                      </a:endParaRPr>
                    </a:p>
                    <a:p>
                      <a:pPr marL="90488" indent="-90488"/>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死亡退院・転棟患者（自院）・</a:t>
                      </a: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再入院患者除く</a:t>
                      </a:r>
                    </a:p>
                    <a:p>
                      <a:pPr marL="90488" indent="-90488"/>
                      <a:endParaRPr kumimoji="1" lang="en-US" altLang="ja-JP" sz="1400" dirty="0">
                        <a:solidFill>
                          <a:schemeClr val="tx1"/>
                        </a:solidFill>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1293064">
                <a:tc>
                  <a:txBody>
                    <a:bodyPr/>
                    <a:lstStyle/>
                    <a:p>
                      <a:endParaRPr kumimoji="1" lang="en-US" altLang="ja-JP" sz="1400" dirty="0"/>
                    </a:p>
                    <a:p>
                      <a:r>
                        <a:rPr kumimoji="1" lang="ja-JP" altLang="en-US" sz="1400" dirty="0"/>
                        <a:t>（分母）</a:t>
                      </a:r>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90488" indent="-90488"/>
                      <a:r>
                        <a:rPr kumimoji="1" lang="ja-JP" altLang="en-US" sz="1400" dirty="0"/>
                        <a:t>・急性期一般入院料１算定病棟から</a:t>
                      </a:r>
                      <a:endParaRPr kumimoji="1" lang="en-US" altLang="ja-JP" sz="1400" dirty="0"/>
                    </a:p>
                    <a:p>
                      <a:pPr marL="90488" indent="-90488"/>
                      <a:r>
                        <a:rPr kumimoji="1" lang="ja-JP" altLang="en-US" sz="1400" dirty="0"/>
                        <a:t>　退棟した患者</a:t>
                      </a:r>
                      <a:endParaRPr kumimoji="1" lang="en-US" altLang="ja-JP" sz="1400" dirty="0"/>
                    </a:p>
                    <a:p>
                      <a:pPr marL="90488" indent="-90488"/>
                      <a:endParaRPr kumimoji="1" lang="en-US" altLang="ja-JP" sz="1400" dirty="0"/>
                    </a:p>
                    <a:p>
                      <a:pPr marL="90488" indent="-90488"/>
                      <a:r>
                        <a:rPr kumimoji="1" lang="en-US" altLang="ja-JP" sz="1200" dirty="0"/>
                        <a:t>※</a:t>
                      </a:r>
                      <a:r>
                        <a:rPr kumimoji="1" lang="ja-JP" altLang="en-US" sz="1200" dirty="0"/>
                        <a:t>死亡退院・</a:t>
                      </a:r>
                      <a:r>
                        <a:rPr kumimoji="1" lang="ja-JP" altLang="en-US" sz="1200" dirty="0">
                          <a:solidFill>
                            <a:schemeClr val="tx1"/>
                          </a:solidFill>
                        </a:rPr>
                        <a:t>転棟患者（自院）・</a:t>
                      </a:r>
                      <a:endParaRPr kumimoji="1" lang="en-US" altLang="ja-JP" sz="1200" dirty="0">
                        <a:solidFill>
                          <a:schemeClr val="tx1"/>
                        </a:solidFill>
                      </a:endParaRPr>
                    </a:p>
                    <a:p>
                      <a:pPr marL="90488" indent="-90488"/>
                      <a:r>
                        <a:rPr kumimoji="1" lang="ja-JP" altLang="en-US" sz="1200" dirty="0">
                          <a:solidFill>
                            <a:schemeClr val="tx1"/>
                          </a:solidFill>
                        </a:rPr>
                        <a:t>　　</a:t>
                      </a:r>
                      <a:r>
                        <a:rPr kumimoji="1" lang="ja-JP" altLang="en-US" sz="1200" dirty="0"/>
                        <a:t>再入院患者除く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bl>
          </a:graphicData>
        </a:graphic>
      </p:graphicFrame>
      <p:graphicFrame>
        <p:nvGraphicFramePr>
          <p:cNvPr id="46" name="表 45"/>
          <p:cNvGraphicFramePr>
            <a:graphicFrameLocks noGrp="1"/>
          </p:cNvGraphicFramePr>
          <p:nvPr>
            <p:extLst>
              <p:ext uri="{D42A27DB-BD31-4B8C-83A1-F6EECF244321}">
                <p14:modId xmlns:p14="http://schemas.microsoft.com/office/powerpoint/2010/main" val="3823024439"/>
              </p:ext>
            </p:extLst>
          </p:nvPr>
        </p:nvGraphicFramePr>
        <p:xfrm>
          <a:off x="600404" y="2338102"/>
          <a:ext cx="3694341" cy="4095491"/>
        </p:xfrm>
        <a:graphic>
          <a:graphicData uri="http://schemas.openxmlformats.org/drawingml/2006/table">
            <a:tbl>
              <a:tblPr firstRow="1" bandRow="1">
                <a:tableStyleId>{5940675A-B579-460E-94D1-54222C63F5DA}</a:tableStyleId>
              </a:tblPr>
              <a:tblGrid>
                <a:gridCol w="847041">
                  <a:extLst>
                    <a:ext uri="{9D8B030D-6E8A-4147-A177-3AD203B41FA5}">
                      <a16:colId xmlns="" xmlns:a16="http://schemas.microsoft.com/office/drawing/2014/main" val="20000"/>
                    </a:ext>
                  </a:extLst>
                </a:gridCol>
                <a:gridCol w="2847300">
                  <a:extLst>
                    <a:ext uri="{9D8B030D-6E8A-4147-A177-3AD203B41FA5}">
                      <a16:colId xmlns="" xmlns:a16="http://schemas.microsoft.com/office/drawing/2014/main" val="20001"/>
                    </a:ext>
                  </a:extLst>
                </a:gridCol>
              </a:tblGrid>
              <a:tr h="2638792">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400" u="none" dirty="0">
                          <a:solidFill>
                            <a:schemeClr val="tx1"/>
                          </a:solidFill>
                        </a:rPr>
                        <a:t>・自宅</a:t>
                      </a:r>
                      <a:endParaRPr kumimoji="1" lang="en-US" altLang="ja-JP" sz="1400" u="none"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・居住系介護施設等</a:t>
                      </a:r>
                      <a:endParaRPr kumimoji="1" lang="en-US" altLang="ja-JP" sz="1400" u="none" dirty="0">
                        <a:solidFill>
                          <a:schemeClr val="tx1"/>
                        </a:solidFill>
                      </a:endParaRPr>
                    </a:p>
                    <a:p>
                      <a:pPr marL="90488" indent="-90488"/>
                      <a:endParaRPr kumimoji="1" lang="en-US" altLang="ja-JP" sz="1400" dirty="0">
                        <a:solidFill>
                          <a:schemeClr val="tx1"/>
                        </a:solidFill>
                      </a:endParaRPr>
                    </a:p>
                    <a:p>
                      <a:pPr marL="90488" indent="-90488"/>
                      <a:r>
                        <a:rPr kumimoji="1" lang="ja-JP" altLang="en-US" sz="1400" dirty="0">
                          <a:solidFill>
                            <a:schemeClr val="tx1"/>
                          </a:solidFill>
                        </a:rPr>
                        <a:t>・地域包括ケア病棟</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・回復期リハビリテーション病棟</a:t>
                      </a:r>
                      <a:endParaRPr kumimoji="1" lang="en-US" altLang="ja-JP" sz="1400" dirty="0">
                        <a:solidFill>
                          <a:schemeClr val="tx1"/>
                        </a:solidFill>
                      </a:endParaRPr>
                    </a:p>
                    <a:p>
                      <a:pPr marL="90488" indent="-90488"/>
                      <a:r>
                        <a:rPr kumimoji="1" lang="ja-JP" altLang="en-US" sz="1400" dirty="0">
                          <a:solidFill>
                            <a:schemeClr val="tx1"/>
                          </a:solidFill>
                        </a:rPr>
                        <a:t>・療養病棟</a:t>
                      </a:r>
                      <a:r>
                        <a:rPr kumimoji="1" lang="ja-JP" altLang="en-US" sz="1400" u="sng" dirty="0">
                          <a:solidFill>
                            <a:schemeClr val="tx1"/>
                          </a:solidFill>
                        </a:rPr>
                        <a:t>（加算＋）</a:t>
                      </a:r>
                      <a:endParaRPr kumimoji="1" lang="en-US" altLang="ja-JP" sz="1400" u="sng" dirty="0">
                        <a:solidFill>
                          <a:schemeClr val="tx1"/>
                        </a:solidFill>
                      </a:endParaRPr>
                    </a:p>
                    <a:p>
                      <a:pPr marL="90488" indent="-90488"/>
                      <a:r>
                        <a:rPr kumimoji="1" lang="ja-JP" altLang="en-US" sz="1400" dirty="0">
                          <a:solidFill>
                            <a:schemeClr val="tx1"/>
                          </a:solidFill>
                        </a:rPr>
                        <a:t>・有床診療所</a:t>
                      </a:r>
                      <a:r>
                        <a:rPr kumimoji="1" lang="ja-JP" altLang="en-US" sz="1400" u="sng" dirty="0">
                          <a:solidFill>
                            <a:schemeClr val="tx1"/>
                          </a:solidFill>
                        </a:rPr>
                        <a:t>（加算＋）</a:t>
                      </a:r>
                      <a:endParaRPr kumimoji="1" lang="en-US" altLang="ja-JP" sz="1400" u="sng" dirty="0">
                        <a:solidFill>
                          <a:schemeClr val="tx1"/>
                        </a:solidFill>
                      </a:endParaRPr>
                    </a:p>
                    <a:p>
                      <a:pPr marL="90488" indent="-90488"/>
                      <a:r>
                        <a:rPr kumimoji="1" lang="ja-JP" altLang="en-US" sz="1400" dirty="0">
                          <a:solidFill>
                            <a:schemeClr val="tx1"/>
                          </a:solidFill>
                        </a:rPr>
                        <a:t>・介護老人保健施設</a:t>
                      </a:r>
                      <a:r>
                        <a:rPr kumimoji="1" lang="ja-JP" altLang="en-US" sz="1400" u="sng" dirty="0">
                          <a:solidFill>
                            <a:schemeClr val="tx1"/>
                          </a:solidFill>
                        </a:rPr>
                        <a:t>（加算＋）</a:t>
                      </a:r>
                      <a:endParaRPr kumimoji="1" lang="en-US" altLang="ja-JP" sz="1400" u="sng" dirty="0">
                        <a:solidFill>
                          <a:schemeClr val="tx1"/>
                        </a:solidFill>
                      </a:endParaRPr>
                    </a:p>
                    <a:p>
                      <a:pPr marL="90488" indent="-90488"/>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死亡退院・転棟患者（自院）・</a:t>
                      </a: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再入院患者除く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1456699">
                <a:tc>
                  <a:txBody>
                    <a:bodyPr/>
                    <a:lstStyle/>
                    <a:p>
                      <a:endParaRPr kumimoji="1" lang="en-US" altLang="ja-JP" sz="1400" dirty="0"/>
                    </a:p>
                    <a:p>
                      <a:r>
                        <a:rPr kumimoji="1" lang="ja-JP" altLang="en-US" sz="1400" dirty="0"/>
                        <a:t>（分母）</a:t>
                      </a:r>
                      <a:endParaRPr kumimoji="1" lang="en-US" altLang="ja-JP" sz="1400" dirty="0"/>
                    </a:p>
                    <a:p>
                      <a:endParaRPr kumimoji="1" lang="en-US" altLang="ja-JP" sz="1400" dirty="0"/>
                    </a:p>
                    <a:p>
                      <a:endParaRPr kumimoji="1" lang="en-US" altLang="ja-JP" sz="1400" dirty="0"/>
                    </a:p>
                    <a:p>
                      <a:endParaRPr kumimoji="1" lang="ja-JP" altLang="en-US"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90488" indent="-90488"/>
                      <a:r>
                        <a:rPr kumimoji="1" lang="ja-JP" altLang="en-US" sz="1400" dirty="0"/>
                        <a:t>・７対１一般病棟から退棟した患者</a:t>
                      </a:r>
                      <a:endParaRPr kumimoji="1" lang="en-US" altLang="ja-JP" sz="1400" dirty="0"/>
                    </a:p>
                    <a:p>
                      <a:pPr marL="90488" indent="-90488"/>
                      <a:endParaRPr kumimoji="1" lang="en-US" altLang="ja-JP" sz="1400" dirty="0"/>
                    </a:p>
                    <a:p>
                      <a:pPr marL="90488" indent="-90488"/>
                      <a:r>
                        <a:rPr kumimoji="1" lang="en-US" altLang="ja-JP" sz="1200" dirty="0"/>
                        <a:t>※</a:t>
                      </a:r>
                      <a:r>
                        <a:rPr kumimoji="1" lang="ja-JP" altLang="en-US" sz="1200" dirty="0"/>
                        <a:t>死亡退院・</a:t>
                      </a:r>
                      <a:r>
                        <a:rPr kumimoji="1" lang="ja-JP" altLang="en-US" sz="1200" u="none" dirty="0"/>
                        <a:t>転棟患者（自院）・</a:t>
                      </a:r>
                      <a:endParaRPr kumimoji="1" lang="en-US" altLang="ja-JP" sz="1200" u="none" dirty="0"/>
                    </a:p>
                    <a:p>
                      <a:pPr marL="90488" indent="-90488"/>
                      <a:r>
                        <a:rPr kumimoji="1" lang="ja-JP" altLang="en-US" sz="1200" u="none" dirty="0"/>
                        <a:t>　</a:t>
                      </a:r>
                      <a:r>
                        <a:rPr kumimoji="1" lang="ja-JP" altLang="en-US" sz="1200" dirty="0"/>
                        <a:t>再入院患者除く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sp>
        <p:nvSpPr>
          <p:cNvPr id="33" name="テキスト ボックス 32"/>
          <p:cNvSpPr txBox="1"/>
          <p:nvPr/>
        </p:nvSpPr>
        <p:spPr>
          <a:xfrm>
            <a:off x="6091842" y="1978971"/>
            <a:ext cx="3027135"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在宅復帰・病床機能連携率</a:t>
            </a:r>
          </a:p>
        </p:txBody>
      </p:sp>
      <p:sp>
        <p:nvSpPr>
          <p:cNvPr id="36" name="テキスト ボックス 35"/>
          <p:cNvSpPr txBox="1"/>
          <p:nvPr/>
        </p:nvSpPr>
        <p:spPr>
          <a:xfrm>
            <a:off x="205663" y="1664921"/>
            <a:ext cx="3342749"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現行（一般病棟７対１入院基本料）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37" name="テキスト ボックス 36"/>
          <p:cNvSpPr txBox="1"/>
          <p:nvPr/>
        </p:nvSpPr>
        <p:spPr>
          <a:xfrm>
            <a:off x="4883408" y="1664921"/>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年度改定（急性期一般入院料１）</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40" name="右矢印 39"/>
          <p:cNvSpPr/>
          <p:nvPr/>
        </p:nvSpPr>
        <p:spPr>
          <a:xfrm>
            <a:off x="4600410" y="3364383"/>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cxnSp>
        <p:nvCxnSpPr>
          <p:cNvPr id="42" name="直線コネクタ 41"/>
          <p:cNvCxnSpPr/>
          <p:nvPr/>
        </p:nvCxnSpPr>
        <p:spPr>
          <a:xfrm>
            <a:off x="6321504" y="4818336"/>
            <a:ext cx="316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1136928" y="4791040"/>
            <a:ext cx="30239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674557" y="1998713"/>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2052" name="テキスト ボックス 2051"/>
          <p:cNvSpPr txBox="1"/>
          <p:nvPr/>
        </p:nvSpPr>
        <p:spPr>
          <a:xfrm>
            <a:off x="1769096" y="6279732"/>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８割</a:t>
            </a:r>
          </a:p>
        </p:txBody>
      </p:sp>
      <p:sp>
        <p:nvSpPr>
          <p:cNvPr id="51" name="テキスト ボックス 50"/>
          <p:cNvSpPr txBox="1"/>
          <p:nvPr/>
        </p:nvSpPr>
        <p:spPr>
          <a:xfrm>
            <a:off x="6733530" y="6279731"/>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８割</a:t>
            </a:r>
          </a:p>
        </p:txBody>
      </p:sp>
      <p:sp>
        <p:nvSpPr>
          <p:cNvPr id="21" name="Rectangle 37"/>
          <p:cNvSpPr>
            <a:spLocks noChangeArrowheads="1"/>
          </p:cNvSpPr>
          <p:nvPr/>
        </p:nvSpPr>
        <p:spPr bwMode="auto">
          <a:xfrm>
            <a:off x="142626" y="1132890"/>
            <a:ext cx="9745665" cy="5454589"/>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在宅復帰に係る指標について、医療機関間の連携や在宅復帰の機能をより推進する観点から、指標の定義等について見直しを行う。</a:t>
            </a:r>
            <a:endParaRPr lang="en-US" altLang="ja-JP" sz="1600" dirty="0">
              <a:solidFill>
                <a:prstClr val="black"/>
              </a:solidFill>
              <a:latin typeface="ＭＳ Ｐゴシック" panose="020B0600070205080204" pitchFamily="50" charset="-128"/>
            </a:endParaRPr>
          </a:p>
        </p:txBody>
      </p:sp>
      <p:sp>
        <p:nvSpPr>
          <p:cNvPr id="27" name="Rectangle 36"/>
          <p:cNvSpPr>
            <a:spLocks noChangeArrowheads="1"/>
          </p:cNvSpPr>
          <p:nvPr/>
        </p:nvSpPr>
        <p:spPr bwMode="auto">
          <a:xfrm>
            <a:off x="142626" y="595694"/>
            <a:ext cx="6154625" cy="319263"/>
          </a:xfrm>
          <a:prstGeom prst="rect">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headEnd/>
            <a:tailEnd/>
          </a:ln>
          <a:effectLst/>
        </p:spPr>
        <p:txBody>
          <a:bodyPr anchor="ctr"/>
          <a:lstStyle/>
          <a:p>
            <a:pPr>
              <a:spcBef>
                <a:spcPct val="20000"/>
              </a:spcBef>
            </a:pPr>
            <a:r>
              <a:rPr kumimoji="0" lang="ja-JP" altLang="en-US" sz="2000" kern="0" dirty="0">
                <a:solidFill>
                  <a:prstClr val="black"/>
                </a:solidFill>
              </a:rPr>
              <a:t>一般病棟７対１入院基本料の在宅復帰率見直し（再掲）</a:t>
            </a:r>
          </a:p>
        </p:txBody>
      </p:sp>
      <p:sp>
        <p:nvSpPr>
          <p:cNvPr id="2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245</a:t>
            </a:fld>
            <a:endParaRPr lang="ja-JP" altLang="en-US" sz="1600" dirty="0">
              <a:solidFill>
                <a:prstClr val="black"/>
              </a:solidFill>
            </a:endParaRPr>
          </a:p>
        </p:txBody>
      </p:sp>
      <p:sp>
        <p:nvSpPr>
          <p:cNvPr id="20" name="テキスト ボックス 19"/>
          <p:cNvSpPr txBox="1"/>
          <p:nvPr/>
        </p:nvSpPr>
        <p:spPr>
          <a:xfrm>
            <a:off x="8409385" y="567280"/>
            <a:ext cx="131475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p649,654,656</a:t>
            </a: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584865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表 25"/>
          <p:cNvGraphicFramePr>
            <a:graphicFrameLocks noGrp="1"/>
          </p:cNvGraphicFramePr>
          <p:nvPr>
            <p:extLst>
              <p:ext uri="{D42A27DB-BD31-4B8C-83A1-F6EECF244321}">
                <p14:modId xmlns:p14="http://schemas.microsoft.com/office/powerpoint/2010/main" val="3724177831"/>
              </p:ext>
            </p:extLst>
          </p:nvPr>
        </p:nvGraphicFramePr>
        <p:xfrm>
          <a:off x="5422469" y="1654672"/>
          <a:ext cx="4289217" cy="1947664"/>
        </p:xfrm>
        <a:graphic>
          <a:graphicData uri="http://schemas.openxmlformats.org/drawingml/2006/table">
            <a:tbl>
              <a:tblPr firstRow="1" bandRow="1">
                <a:tableStyleId>{5940675A-B579-460E-94D1-54222C63F5DA}</a:tableStyleId>
              </a:tblPr>
              <a:tblGrid>
                <a:gridCol w="918970">
                  <a:extLst>
                    <a:ext uri="{9D8B030D-6E8A-4147-A177-3AD203B41FA5}">
                      <a16:colId xmlns="" xmlns:a16="http://schemas.microsoft.com/office/drawing/2014/main" val="20000"/>
                    </a:ext>
                  </a:extLst>
                </a:gridCol>
                <a:gridCol w="3370247">
                  <a:extLst>
                    <a:ext uri="{9D8B030D-6E8A-4147-A177-3AD203B41FA5}">
                      <a16:colId xmlns="" xmlns:a16="http://schemas.microsoft.com/office/drawing/2014/main" val="20001"/>
                    </a:ext>
                  </a:extLst>
                </a:gridCol>
              </a:tblGrid>
              <a:tr h="720080">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solidFill>
                            <a:schemeClr val="tx1"/>
                          </a:solidFill>
                        </a:rPr>
                        <a:t>・自宅</a:t>
                      </a:r>
                    </a:p>
                    <a:p>
                      <a:pPr marL="90488" indent="-90488"/>
                      <a:r>
                        <a:rPr kumimoji="1" lang="ja-JP" altLang="en-US" sz="1400" dirty="0">
                          <a:solidFill>
                            <a:schemeClr val="tx1"/>
                          </a:solidFill>
                        </a:rPr>
                        <a:t>・居住系介護施設等（</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　（</a:t>
                      </a:r>
                      <a:r>
                        <a:rPr kumimoji="1" lang="ja-JP" altLang="en-US" sz="1400" u="sng" dirty="0">
                          <a:solidFill>
                            <a:srgbClr val="FF0000"/>
                          </a:solidFill>
                        </a:rPr>
                        <a:t>介護サービス提供医療機関に限る</a:t>
                      </a:r>
                      <a:r>
                        <a:rPr kumimoji="1" lang="ja-JP" altLang="en-US" sz="1400" dirty="0">
                          <a:solidFill>
                            <a:schemeClr val="tx1"/>
                          </a:solidFill>
                        </a:rPr>
                        <a:t>）</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0"/>
                  </a:ext>
                </a:extLst>
              </a:tr>
              <a:tr h="57606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t>・地域包括ケア病棟から退棟した患者</a:t>
                      </a:r>
                      <a:endParaRPr kumimoji="1" lang="en-US" altLang="ja-JP" sz="1400" dirty="0"/>
                    </a:p>
                    <a:p>
                      <a:pPr marL="90488" indent="-90488"/>
                      <a:r>
                        <a:rPr kumimoji="1" lang="en-US" altLang="ja-JP" sz="1200" dirty="0"/>
                        <a:t>※</a:t>
                      </a:r>
                      <a:r>
                        <a:rPr kumimoji="1" lang="ja-JP" altLang="en-US" sz="1200" dirty="0"/>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graphicFrame>
        <p:nvGraphicFramePr>
          <p:cNvPr id="46" name="表 45"/>
          <p:cNvGraphicFramePr>
            <a:graphicFrameLocks noGrp="1"/>
          </p:cNvGraphicFramePr>
          <p:nvPr>
            <p:extLst>
              <p:ext uri="{D42A27DB-BD31-4B8C-83A1-F6EECF244321}">
                <p14:modId xmlns:p14="http://schemas.microsoft.com/office/powerpoint/2010/main" val="2499083099"/>
              </p:ext>
            </p:extLst>
          </p:nvPr>
        </p:nvGraphicFramePr>
        <p:xfrm>
          <a:off x="559767" y="1625438"/>
          <a:ext cx="3889405" cy="1979402"/>
        </p:xfrm>
        <a:graphic>
          <a:graphicData uri="http://schemas.openxmlformats.org/drawingml/2006/table">
            <a:tbl>
              <a:tblPr firstRow="1" bandRow="1">
                <a:tableStyleId>{5940675A-B579-460E-94D1-54222C63F5DA}</a:tableStyleId>
              </a:tblPr>
              <a:tblGrid>
                <a:gridCol w="891765">
                  <a:extLst>
                    <a:ext uri="{9D8B030D-6E8A-4147-A177-3AD203B41FA5}">
                      <a16:colId xmlns="" xmlns:a16="http://schemas.microsoft.com/office/drawing/2014/main" val="20000"/>
                    </a:ext>
                  </a:extLst>
                </a:gridCol>
                <a:gridCol w="2997640">
                  <a:extLst>
                    <a:ext uri="{9D8B030D-6E8A-4147-A177-3AD203B41FA5}">
                      <a16:colId xmlns="" xmlns:a16="http://schemas.microsoft.com/office/drawing/2014/main" val="20001"/>
                    </a:ext>
                  </a:extLst>
                </a:gridCol>
              </a:tblGrid>
              <a:tr h="1392548">
                <a:tc>
                  <a:txBody>
                    <a:bodyPr/>
                    <a:lstStyle/>
                    <a:p>
                      <a:endParaRPr kumimoji="1" lang="en-US" altLang="ja-JP" sz="1400" dirty="0"/>
                    </a:p>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r>
                        <a:rPr kumimoji="1" lang="ja-JP" altLang="en-US" sz="1400" u="none" dirty="0">
                          <a:solidFill>
                            <a:schemeClr val="tx1"/>
                          </a:solidFill>
                        </a:rPr>
                        <a:t>・自宅</a:t>
                      </a:r>
                    </a:p>
                    <a:p>
                      <a:r>
                        <a:rPr kumimoji="1" lang="ja-JP" altLang="en-US" sz="1400" u="none" dirty="0">
                          <a:solidFill>
                            <a:schemeClr val="tx1"/>
                          </a:solidFill>
                        </a:rPr>
                        <a:t>・居住系介護施設等</a:t>
                      </a:r>
                    </a:p>
                    <a:p>
                      <a:r>
                        <a:rPr kumimoji="1" lang="ja-JP" altLang="en-US" sz="1400" u="none" dirty="0">
                          <a:solidFill>
                            <a:schemeClr val="tx1"/>
                          </a:solidFill>
                        </a:rPr>
                        <a:t>・療養病棟（加算＋）</a:t>
                      </a:r>
                    </a:p>
                    <a:p>
                      <a:r>
                        <a:rPr kumimoji="1" lang="ja-JP" altLang="en-US" sz="1400" u="none" dirty="0">
                          <a:solidFill>
                            <a:schemeClr val="tx1"/>
                          </a:solidFill>
                        </a:rPr>
                        <a:t>・有床診療所（加算＋）</a:t>
                      </a:r>
                    </a:p>
                    <a:p>
                      <a:r>
                        <a:rPr kumimoji="1" lang="ja-JP" altLang="en-US" sz="1400" u="none" dirty="0">
                          <a:solidFill>
                            <a:schemeClr val="tx1"/>
                          </a:solidFill>
                        </a:rPr>
                        <a:t>・介護老人保健施設（加算＋）</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0"/>
                  </a:ext>
                </a:extLst>
              </a:tr>
              <a:tr h="58685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pPr marL="90488" indent="-90488"/>
                      <a:r>
                        <a:rPr kumimoji="1" lang="ja-JP" altLang="en-US" sz="1400" dirty="0"/>
                        <a:t>・地域包括ケア病棟から退棟した患者</a:t>
                      </a:r>
                      <a:endParaRPr kumimoji="1" lang="en-US" altLang="ja-JP" sz="1400" dirty="0"/>
                    </a:p>
                    <a:p>
                      <a:pPr marL="90488" indent="-90488"/>
                      <a:r>
                        <a:rPr kumimoji="1" lang="en-US" altLang="ja-JP" sz="1200" dirty="0"/>
                        <a:t>※</a:t>
                      </a:r>
                      <a:r>
                        <a:rPr kumimoji="1" lang="ja-JP" altLang="en-US" sz="1200" dirty="0"/>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1"/>
                  </a:ext>
                </a:extLst>
              </a:tr>
            </a:tbl>
          </a:graphicData>
        </a:graphic>
      </p:graphicFrame>
      <p:sp>
        <p:nvSpPr>
          <p:cNvPr id="36" name="テキスト ボックス 35"/>
          <p:cNvSpPr txBox="1"/>
          <p:nvPr/>
        </p:nvSpPr>
        <p:spPr>
          <a:xfrm>
            <a:off x="183965" y="976962"/>
            <a:ext cx="3773921"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現行（地域包括ケア病棟入院料）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37" name="テキスト ボックス 36"/>
          <p:cNvSpPr txBox="1"/>
          <p:nvPr/>
        </p:nvSpPr>
        <p:spPr>
          <a:xfrm>
            <a:off x="4914427" y="998144"/>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年度改定（地域包括ケア病棟入院料）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40" name="右矢印 39"/>
          <p:cNvSpPr/>
          <p:nvPr/>
        </p:nvSpPr>
        <p:spPr>
          <a:xfrm>
            <a:off x="4715783" y="2046538"/>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cxnSp>
        <p:nvCxnSpPr>
          <p:cNvPr id="45" name="直線コネクタ 44"/>
          <p:cNvCxnSpPr/>
          <p:nvPr/>
        </p:nvCxnSpPr>
        <p:spPr>
          <a:xfrm>
            <a:off x="1267312" y="2981880"/>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84313" y="1284767"/>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2052" name="テキスト ボックス 2051"/>
          <p:cNvSpPr txBox="1"/>
          <p:nvPr/>
        </p:nvSpPr>
        <p:spPr>
          <a:xfrm>
            <a:off x="996304" y="6501861"/>
            <a:ext cx="3616657"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入院料１：７割　入院料２：</a:t>
            </a:r>
            <a:r>
              <a:rPr lang="ja-JP" altLang="en-US" sz="1400" u="sng" dirty="0">
                <a:solidFill>
                  <a:prstClr val="black"/>
                </a:solidFill>
              </a:rPr>
              <a:t>６割</a:t>
            </a:r>
          </a:p>
        </p:txBody>
      </p:sp>
      <p:sp>
        <p:nvSpPr>
          <p:cNvPr id="51" name="テキスト ボックス 50"/>
          <p:cNvSpPr txBox="1"/>
          <p:nvPr/>
        </p:nvSpPr>
        <p:spPr>
          <a:xfrm>
            <a:off x="6439322" y="6529142"/>
            <a:ext cx="2534144" cy="307777"/>
          </a:xfrm>
          <a:prstGeom prst="rect">
            <a:avLst/>
          </a:prstGeom>
          <a:noFill/>
        </p:spPr>
        <p:txBody>
          <a:bodyPr wrap="square" rtlCol="0">
            <a:spAutoFit/>
          </a:bodyPr>
          <a:lstStyle/>
          <a:p>
            <a:r>
              <a:rPr lang="ja-JP" altLang="en-US" sz="1400" dirty="0">
                <a:solidFill>
                  <a:prstClr val="black"/>
                </a:solidFill>
              </a:rPr>
              <a:t>［施設基準］入院料１～４： </a:t>
            </a:r>
            <a:r>
              <a:rPr lang="ja-JP" altLang="en-US" sz="1400" u="sng" dirty="0">
                <a:solidFill>
                  <a:srgbClr val="FF0000"/>
                </a:solidFill>
              </a:rPr>
              <a:t>７割</a:t>
            </a:r>
          </a:p>
        </p:txBody>
      </p:sp>
      <p:sp>
        <p:nvSpPr>
          <p:cNvPr id="21" name="テキスト ボックス 20"/>
          <p:cNvSpPr txBox="1"/>
          <p:nvPr/>
        </p:nvSpPr>
        <p:spPr>
          <a:xfrm>
            <a:off x="6618052" y="1304528"/>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sp>
        <p:nvSpPr>
          <p:cNvPr id="17" name="Rectangle 37"/>
          <p:cNvSpPr>
            <a:spLocks noChangeArrowheads="1"/>
          </p:cNvSpPr>
          <p:nvPr/>
        </p:nvSpPr>
        <p:spPr bwMode="auto">
          <a:xfrm>
            <a:off x="119395" y="835689"/>
            <a:ext cx="9745665" cy="5973919"/>
          </a:xfrm>
          <a:prstGeom prst="rect">
            <a:avLst/>
          </a:prstGeom>
          <a:noFill/>
          <a:ln w="9525">
            <a:solidFill>
              <a:schemeClr val="tx1"/>
            </a:solidFill>
            <a:miter lim="800000"/>
            <a:headEnd/>
            <a:tailEnd/>
          </a:ln>
        </p:spPr>
        <p:txBody>
          <a:bodyPr/>
          <a:lstStyle/>
          <a:p>
            <a:pPr>
              <a:defRPr/>
            </a:pPr>
            <a:endParaRPr lang="en-US" altLang="ja-JP" sz="1600" dirty="0">
              <a:solidFill>
                <a:prstClr val="black"/>
              </a:solidFill>
              <a:latin typeface="ＭＳ Ｐゴシック" panose="020B0600070205080204" pitchFamily="50" charset="-128"/>
            </a:endParaRPr>
          </a:p>
        </p:txBody>
      </p:sp>
      <p:sp>
        <p:nvSpPr>
          <p:cNvPr id="20" name="テキスト ボックス 19"/>
          <p:cNvSpPr txBox="1"/>
          <p:nvPr/>
        </p:nvSpPr>
        <p:spPr>
          <a:xfrm>
            <a:off x="1805390" y="3604243"/>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７割</a:t>
            </a:r>
          </a:p>
        </p:txBody>
      </p:sp>
      <p:sp>
        <p:nvSpPr>
          <p:cNvPr id="22" name="テキスト ボックス 21"/>
          <p:cNvSpPr txBox="1"/>
          <p:nvPr/>
        </p:nvSpPr>
        <p:spPr>
          <a:xfrm>
            <a:off x="6734521" y="3602757"/>
            <a:ext cx="1743744" cy="307777"/>
          </a:xfrm>
          <a:prstGeom prst="rect">
            <a:avLst/>
          </a:prstGeom>
          <a:noFill/>
        </p:spPr>
        <p:txBody>
          <a:bodyPr wrap="square" rtlCol="0">
            <a:spAutoFit/>
          </a:bodyPr>
          <a:lstStyle/>
          <a:p>
            <a:r>
              <a:rPr lang="zh-TW" altLang="en-US" sz="1400" dirty="0">
                <a:solidFill>
                  <a:prstClr val="black"/>
                </a:solidFill>
                <a:latin typeface="ＭＳ Ｐゴシック" panose="020B0600070205080204" pitchFamily="50" charset="-128"/>
                <a:ea typeface="ＭＳ Ｐゴシック" panose="020B0600070205080204" pitchFamily="50" charset="-128"/>
              </a:rPr>
              <a:t>［施設基準］</a:t>
            </a:r>
            <a:r>
              <a:rPr lang="ja-JP" altLang="en-US" sz="1400" dirty="0">
                <a:solidFill>
                  <a:prstClr val="black"/>
                </a:solidFill>
              </a:rPr>
              <a:t>７割</a:t>
            </a:r>
          </a:p>
        </p:txBody>
      </p:sp>
      <p:cxnSp>
        <p:nvCxnSpPr>
          <p:cNvPr id="23" name="直線コネクタ 22"/>
          <p:cNvCxnSpPr/>
          <p:nvPr/>
        </p:nvCxnSpPr>
        <p:spPr>
          <a:xfrm>
            <a:off x="6414881" y="2914675"/>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13545" y="3872614"/>
            <a:ext cx="3773921"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現行（回復期リハビリテーション病棟入院料）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25" name="テキスト ボックス 24"/>
          <p:cNvSpPr txBox="1"/>
          <p:nvPr/>
        </p:nvSpPr>
        <p:spPr>
          <a:xfrm>
            <a:off x="4944001" y="3893798"/>
            <a:ext cx="5614214" cy="307777"/>
          </a:xfrm>
          <a:prstGeom prst="rect">
            <a:avLst/>
          </a:prstGeom>
          <a:noFill/>
        </p:spPr>
        <p:txBody>
          <a:bodyPr wrap="square" rtlCol="0">
            <a:spAutoFit/>
          </a:bodyPr>
          <a:lstStyle/>
          <a:p>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平成</a:t>
            </a:r>
            <a:r>
              <a:rPr lang="en-US" altLang="ja-JP" sz="1400" dirty="0">
                <a:solidFill>
                  <a:prstClr val="black"/>
                </a:solidFill>
                <a:latin typeface="ＭＳ Ｐゴシック" panose="020B0600070205080204" pitchFamily="50" charset="-128"/>
              </a:rPr>
              <a:t>30</a:t>
            </a:r>
            <a:r>
              <a:rPr lang="ja-JP" altLang="en-US" sz="1400" dirty="0">
                <a:solidFill>
                  <a:prstClr val="black"/>
                </a:solidFill>
                <a:latin typeface="ＭＳ Ｐゴシック" panose="020B0600070205080204" pitchFamily="50" charset="-128"/>
              </a:rPr>
              <a:t>年度改定（回復期リハビリテーション病棟入院料）</a:t>
            </a:r>
            <a:r>
              <a:rPr lang="en-US" altLang="ja-JP" sz="1400" dirty="0">
                <a:solidFill>
                  <a:prstClr val="black"/>
                </a:solidFill>
                <a:latin typeface="ＭＳ Ｐゴシック" panose="020B0600070205080204" pitchFamily="50" charset="-128"/>
              </a:rPr>
              <a:t>】</a:t>
            </a:r>
            <a:endParaRPr lang="ja-JP" altLang="en-US" sz="1400" dirty="0">
              <a:solidFill>
                <a:prstClr val="black"/>
              </a:solidFill>
              <a:latin typeface="ＭＳ Ｐゴシック" panose="020B0600070205080204" pitchFamily="50" charset="-128"/>
            </a:endParaRPr>
          </a:p>
        </p:txBody>
      </p:sp>
      <p:sp>
        <p:nvSpPr>
          <p:cNvPr id="27" name="テキスト ボックス 26"/>
          <p:cNvSpPr txBox="1"/>
          <p:nvPr/>
        </p:nvSpPr>
        <p:spPr>
          <a:xfrm>
            <a:off x="1854842" y="4153096"/>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graphicFrame>
        <p:nvGraphicFramePr>
          <p:cNvPr id="29" name="表 28"/>
          <p:cNvGraphicFramePr>
            <a:graphicFrameLocks noGrp="1"/>
          </p:cNvGraphicFramePr>
          <p:nvPr>
            <p:extLst>
              <p:ext uri="{D42A27DB-BD31-4B8C-83A1-F6EECF244321}">
                <p14:modId xmlns:p14="http://schemas.microsoft.com/office/powerpoint/2010/main" val="952723197"/>
              </p:ext>
            </p:extLst>
          </p:nvPr>
        </p:nvGraphicFramePr>
        <p:xfrm>
          <a:off x="594650" y="4480142"/>
          <a:ext cx="3889405" cy="1950720"/>
        </p:xfrm>
        <a:graphic>
          <a:graphicData uri="http://schemas.openxmlformats.org/drawingml/2006/table">
            <a:tbl>
              <a:tblPr firstRow="1" bandRow="1">
                <a:tableStyleId>{5940675A-B579-460E-94D1-54222C63F5DA}</a:tableStyleId>
              </a:tblPr>
              <a:tblGrid>
                <a:gridCol w="891765">
                  <a:extLst>
                    <a:ext uri="{9D8B030D-6E8A-4147-A177-3AD203B41FA5}">
                      <a16:colId xmlns="" xmlns:a16="http://schemas.microsoft.com/office/drawing/2014/main" val="20000"/>
                    </a:ext>
                  </a:extLst>
                </a:gridCol>
                <a:gridCol w="2997640">
                  <a:extLst>
                    <a:ext uri="{9D8B030D-6E8A-4147-A177-3AD203B41FA5}">
                      <a16:colId xmlns="" xmlns:a16="http://schemas.microsoft.com/office/drawing/2014/main" val="20001"/>
                    </a:ext>
                  </a:extLst>
                </a:gridCol>
              </a:tblGrid>
              <a:tr h="1060849">
                <a:tc>
                  <a:txBody>
                    <a:bodyPr/>
                    <a:lstStyle/>
                    <a:p>
                      <a:endParaRPr kumimoji="1" lang="en-US" altLang="ja-JP" sz="1400" dirty="0"/>
                    </a:p>
                    <a:p>
                      <a:r>
                        <a:rPr kumimoji="1" lang="ja-JP" altLang="en-US" sz="1400" dirty="0"/>
                        <a:t>（分子）</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r>
                        <a:rPr kumimoji="1" lang="ja-JP" altLang="en-US" sz="1400" u="none" dirty="0">
                          <a:solidFill>
                            <a:schemeClr val="tx1"/>
                          </a:solidFill>
                        </a:rPr>
                        <a:t>・自宅</a:t>
                      </a:r>
                    </a:p>
                    <a:p>
                      <a:r>
                        <a:rPr kumimoji="1" lang="ja-JP" altLang="en-US" sz="1400" u="none" dirty="0">
                          <a:solidFill>
                            <a:schemeClr val="tx1"/>
                          </a:solidFill>
                        </a:rPr>
                        <a:t>・居住系介護施設等</a:t>
                      </a:r>
                    </a:p>
                    <a:p>
                      <a:pPr marL="90488" marR="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0"/>
                  </a:ext>
                </a:extLst>
              </a:tr>
              <a:tr h="58685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tc>
                  <a:txBody>
                    <a:bodyPr/>
                    <a:lstStyle/>
                    <a:p>
                      <a:pPr marL="90488" indent="-90488"/>
                      <a:r>
                        <a:rPr kumimoji="1" lang="ja-JP" altLang="en-US" sz="1400" dirty="0"/>
                        <a:t>・回復期リハビリテーション病棟から退棟した患者</a:t>
                      </a:r>
                    </a:p>
                    <a:p>
                      <a:pPr marL="90488" indent="-90488"/>
                      <a:r>
                        <a:rPr kumimoji="1" lang="en-US" altLang="ja-JP" sz="1200" dirty="0"/>
                        <a:t>※</a:t>
                      </a:r>
                      <a:r>
                        <a:rPr kumimoji="1" lang="ja-JP" altLang="en-US" sz="1200" dirty="0"/>
                        <a:t>死亡退院・</a:t>
                      </a:r>
                      <a:r>
                        <a:rPr kumimoji="1" lang="ja-JP" altLang="en-US" sz="1200" u="sng" dirty="0"/>
                        <a:t>転棟患者（自院</a:t>
                      </a:r>
                      <a:r>
                        <a:rPr kumimoji="1" lang="ja-JP" altLang="en-US" sz="1200" dirty="0"/>
                        <a:t>）・再入院患者・</a:t>
                      </a:r>
                      <a:r>
                        <a:rPr kumimoji="1" lang="ja-JP" altLang="en-US" sz="1200" u="sng" dirty="0"/>
                        <a:t>急性増悪で転院した患者を</a:t>
                      </a:r>
                      <a:r>
                        <a:rPr kumimoji="1" lang="ja-JP" altLang="en-US" sz="1200" dirty="0"/>
                        <a:t>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 xmlns:a16="http://schemas.microsoft.com/office/drawing/2014/main" val="10001"/>
                  </a:ext>
                </a:extLst>
              </a:tr>
            </a:tbl>
          </a:graphicData>
        </a:graphic>
      </p:graphicFrame>
      <p:graphicFrame>
        <p:nvGraphicFramePr>
          <p:cNvPr id="31" name="表 30"/>
          <p:cNvGraphicFramePr>
            <a:graphicFrameLocks noGrp="1"/>
          </p:cNvGraphicFramePr>
          <p:nvPr>
            <p:extLst>
              <p:ext uri="{D42A27DB-BD31-4B8C-83A1-F6EECF244321}">
                <p14:modId xmlns:p14="http://schemas.microsoft.com/office/powerpoint/2010/main" val="3800814961"/>
              </p:ext>
            </p:extLst>
          </p:nvPr>
        </p:nvGraphicFramePr>
        <p:xfrm>
          <a:off x="5399202" y="4450990"/>
          <a:ext cx="4300593" cy="2014254"/>
        </p:xfrm>
        <a:graphic>
          <a:graphicData uri="http://schemas.openxmlformats.org/drawingml/2006/table">
            <a:tbl>
              <a:tblPr firstRow="1" bandRow="1">
                <a:tableStyleId>{5940675A-B579-460E-94D1-54222C63F5DA}</a:tableStyleId>
              </a:tblPr>
              <a:tblGrid>
                <a:gridCol w="930346">
                  <a:extLst>
                    <a:ext uri="{9D8B030D-6E8A-4147-A177-3AD203B41FA5}">
                      <a16:colId xmlns="" xmlns:a16="http://schemas.microsoft.com/office/drawing/2014/main" val="20000"/>
                    </a:ext>
                  </a:extLst>
                </a:gridCol>
                <a:gridCol w="3370247">
                  <a:extLst>
                    <a:ext uri="{9D8B030D-6E8A-4147-A177-3AD203B41FA5}">
                      <a16:colId xmlns="" xmlns:a16="http://schemas.microsoft.com/office/drawing/2014/main" val="20001"/>
                    </a:ext>
                  </a:extLst>
                </a:gridCol>
              </a:tblGrid>
              <a:tr h="720080">
                <a:tc>
                  <a:txBody>
                    <a:bodyPr/>
                    <a:lstStyle/>
                    <a:p>
                      <a:endParaRPr kumimoji="1" lang="en-US" altLang="ja-JP" sz="1400" dirty="0"/>
                    </a:p>
                    <a:p>
                      <a:endParaRPr kumimoji="1" lang="en-US" altLang="ja-JP" sz="1400" dirty="0"/>
                    </a:p>
                    <a:p>
                      <a:r>
                        <a:rPr kumimoji="1" lang="ja-JP" altLang="en-US" sz="1400" dirty="0"/>
                        <a:t>（分子）</a:t>
                      </a:r>
                      <a:endParaRPr kumimoji="1" lang="en-US" altLang="ja-JP" sz="1400" dirty="0"/>
                    </a:p>
                    <a:p>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solidFill>
                            <a:schemeClr val="tx1"/>
                          </a:solidFill>
                        </a:rPr>
                        <a:t>・自宅</a:t>
                      </a:r>
                    </a:p>
                    <a:p>
                      <a:pPr marL="90488" indent="-90488"/>
                      <a:r>
                        <a:rPr kumimoji="1" lang="ja-JP" altLang="en-US" sz="1400" dirty="0">
                          <a:solidFill>
                            <a:schemeClr val="tx1"/>
                          </a:solidFill>
                        </a:rPr>
                        <a:t>・居住系介護施設等（</a:t>
                      </a:r>
                      <a:r>
                        <a:rPr kumimoji="1" lang="ja-JP" altLang="en-US" sz="1400" u="sng" dirty="0">
                          <a:solidFill>
                            <a:srgbClr val="FF0000"/>
                          </a:solidFill>
                        </a:rPr>
                        <a:t>介護医療院を含む</a:t>
                      </a:r>
                      <a:r>
                        <a:rPr kumimoji="1" lang="ja-JP" altLang="en-US" sz="1400" dirty="0">
                          <a:solidFill>
                            <a:schemeClr val="tx1"/>
                          </a:solidFill>
                        </a:rPr>
                        <a:t>）</a:t>
                      </a:r>
                    </a:p>
                    <a:p>
                      <a:pPr marL="90488" indent="-90488"/>
                      <a:r>
                        <a:rPr kumimoji="1" lang="ja-JP" altLang="en-US" sz="1400" dirty="0">
                          <a:solidFill>
                            <a:schemeClr val="tx1"/>
                          </a:solidFill>
                        </a:rPr>
                        <a:t>・有床診療所</a:t>
                      </a:r>
                      <a:endParaRPr kumimoji="1" lang="en-US" altLang="ja-JP" sz="1400" dirty="0">
                        <a:solidFill>
                          <a:schemeClr val="tx1"/>
                        </a:solidFill>
                      </a:endParaRPr>
                    </a:p>
                    <a:p>
                      <a:pPr marL="90488" indent="-90488"/>
                      <a:r>
                        <a:rPr kumimoji="1" lang="ja-JP" altLang="en-US" sz="1400" dirty="0">
                          <a:solidFill>
                            <a:schemeClr val="tx1"/>
                          </a:solidFill>
                        </a:rPr>
                        <a:t>　（</a:t>
                      </a:r>
                      <a:r>
                        <a:rPr kumimoji="1" lang="ja-JP" altLang="en-US" sz="1400" u="sng" dirty="0">
                          <a:solidFill>
                            <a:srgbClr val="FF0000"/>
                          </a:solidFill>
                        </a:rPr>
                        <a:t>介護サービス提供医療機関に限る</a:t>
                      </a:r>
                      <a:r>
                        <a:rPr kumimoji="1" lang="ja-JP" altLang="en-US" sz="1400" dirty="0">
                          <a:solidFill>
                            <a:schemeClr val="tx1"/>
                          </a:solidFill>
                        </a:rPr>
                        <a:t>）</a:t>
                      </a:r>
                      <a:endParaRPr kumimoji="1" lang="en-US" altLang="ja-JP" sz="1400" dirty="0">
                        <a:solidFill>
                          <a:schemeClr val="tx1"/>
                        </a:solidFill>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死亡退院・再入院患者を除く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0"/>
                  </a:ext>
                </a:extLst>
              </a:tr>
              <a:tr h="886494">
                <a:tc>
                  <a:txBody>
                    <a:bodyPr/>
                    <a:lstStyle/>
                    <a:p>
                      <a:r>
                        <a:rPr kumimoji="1" lang="ja-JP" altLang="en-US" sz="1400" dirty="0"/>
                        <a:t>（分母）</a:t>
                      </a:r>
                      <a:endParaRPr kumimoji="1" lang="en-US" altLang="ja-JP" sz="1400" dirty="0"/>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tc>
                  <a:txBody>
                    <a:bodyPr/>
                    <a:lstStyle/>
                    <a:p>
                      <a:pPr marL="90488" indent="-90488"/>
                      <a:r>
                        <a:rPr kumimoji="1" lang="ja-JP" altLang="en-US" sz="1400" dirty="0"/>
                        <a:t>・回復期リハビリテーション病棟から退棟した患者</a:t>
                      </a:r>
                    </a:p>
                    <a:p>
                      <a:pPr marL="90488" indent="-90488"/>
                      <a:r>
                        <a:rPr kumimoji="1" lang="en-US" altLang="ja-JP" sz="1200" dirty="0"/>
                        <a:t>※</a:t>
                      </a:r>
                      <a:r>
                        <a:rPr kumimoji="1" lang="ja-JP" altLang="en-US" sz="1200" dirty="0"/>
                        <a:t>死亡退院・</a:t>
                      </a:r>
                      <a:r>
                        <a:rPr kumimoji="1" lang="ja-JP" altLang="en-US" sz="1200" u="sng" dirty="0">
                          <a:solidFill>
                            <a:srgbClr val="FF0000"/>
                          </a:solidFill>
                        </a:rPr>
                        <a:t>一般病棟への転棟転院患者</a:t>
                      </a:r>
                      <a:r>
                        <a:rPr kumimoji="1" lang="ja-JP" altLang="en-US" sz="1200" dirty="0"/>
                        <a:t>・再入　院患者を除く</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32" name="右矢印 31"/>
          <p:cNvSpPr/>
          <p:nvPr/>
        </p:nvSpPr>
        <p:spPr>
          <a:xfrm>
            <a:off x="4721594" y="4805736"/>
            <a:ext cx="451894" cy="1216753"/>
          </a:xfrm>
          <a:prstGeom prst="rightArrow">
            <a:avLst>
              <a:gd name="adj1" fmla="val 69394"/>
              <a:gd name="adj2" fmla="val 50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63"/>
            <a:endParaRPr lang="ja-JP" altLang="en-US" dirty="0">
              <a:solidFill>
                <a:prstClr val="white"/>
              </a:solidFill>
              <a:latin typeface="ＭＳ Ｐゴシック" panose="020B0600070205080204" pitchFamily="50" charset="-128"/>
            </a:endParaRPr>
          </a:p>
        </p:txBody>
      </p:sp>
      <p:sp>
        <p:nvSpPr>
          <p:cNvPr id="28" name="テキスト ボックス 27"/>
          <p:cNvSpPr txBox="1"/>
          <p:nvPr/>
        </p:nvSpPr>
        <p:spPr>
          <a:xfrm>
            <a:off x="6702211" y="4172854"/>
            <a:ext cx="1485643" cy="307777"/>
          </a:xfrm>
          <a:prstGeom prst="rect">
            <a:avLst/>
          </a:prstGeom>
          <a:solidFill>
            <a:schemeClr val="bg1"/>
          </a:solidFill>
          <a:ln>
            <a:solidFill>
              <a:schemeClr val="accent1"/>
            </a:solidFill>
          </a:ln>
        </p:spPr>
        <p:txBody>
          <a:bodyPr wrap="square" rtlCol="0">
            <a:spAutoFit/>
          </a:bodyPr>
          <a:lstStyle/>
          <a:p>
            <a:pPr algn="ctr"/>
            <a:r>
              <a:rPr lang="ja-JP" altLang="en-US" sz="1400" dirty="0">
                <a:solidFill>
                  <a:prstClr val="black"/>
                </a:solidFill>
              </a:rPr>
              <a:t>在宅復帰率</a:t>
            </a:r>
          </a:p>
        </p:txBody>
      </p:sp>
      <p:cxnSp>
        <p:nvCxnSpPr>
          <p:cNvPr id="33" name="直線コネクタ 32"/>
          <p:cNvCxnSpPr/>
          <p:nvPr/>
        </p:nvCxnSpPr>
        <p:spPr>
          <a:xfrm>
            <a:off x="1324176" y="5536328"/>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6487657" y="5549932"/>
            <a:ext cx="31682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ctangle 36"/>
          <p:cNvSpPr>
            <a:spLocks noChangeArrowheads="1"/>
          </p:cNvSpPr>
          <p:nvPr/>
        </p:nvSpPr>
        <p:spPr bwMode="auto">
          <a:xfrm>
            <a:off x="183965" y="121908"/>
            <a:ext cx="7073291" cy="658989"/>
          </a:xfrm>
          <a:prstGeom prst="rect">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headEnd/>
            <a:tailEnd/>
          </a:ln>
          <a:effectLst/>
        </p:spPr>
        <p:txBody>
          <a:bodyPr anchor="ctr"/>
          <a:lstStyle/>
          <a:p>
            <a:pPr>
              <a:spcBef>
                <a:spcPct val="20000"/>
              </a:spcBef>
            </a:pPr>
            <a:r>
              <a:rPr kumimoji="0" lang="ja-JP" altLang="en-US" kern="0" dirty="0">
                <a:solidFill>
                  <a:prstClr val="black"/>
                </a:solidFill>
              </a:rPr>
              <a:t>地域包括ケア病棟入院料及び</a:t>
            </a:r>
            <a:endParaRPr kumimoji="0" lang="en-US" altLang="ja-JP" kern="0" dirty="0">
              <a:solidFill>
                <a:prstClr val="black"/>
              </a:solidFill>
            </a:endParaRPr>
          </a:p>
          <a:p>
            <a:pPr>
              <a:spcBef>
                <a:spcPct val="20000"/>
              </a:spcBef>
            </a:pPr>
            <a:r>
              <a:rPr kumimoji="0" lang="ja-JP" altLang="en-US" kern="0" dirty="0">
                <a:solidFill>
                  <a:prstClr val="black"/>
                </a:solidFill>
              </a:rPr>
              <a:t>回復期リハビリテーション病棟入院料における在宅復帰率見直し（再掲）</a:t>
            </a:r>
          </a:p>
        </p:txBody>
      </p:sp>
      <p:sp>
        <p:nvSpPr>
          <p:cNvPr id="4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246</a:t>
            </a:fld>
            <a:endParaRPr lang="ja-JP" altLang="en-US" sz="1600" dirty="0">
              <a:solidFill>
                <a:prstClr val="black"/>
              </a:solidFill>
            </a:endParaRPr>
          </a:p>
        </p:txBody>
      </p:sp>
      <p:sp>
        <p:nvSpPr>
          <p:cNvPr id="41" name="テキスト ボックス 40"/>
          <p:cNvSpPr txBox="1"/>
          <p:nvPr/>
        </p:nvSpPr>
        <p:spPr>
          <a:xfrm>
            <a:off x="8465011" y="1306276"/>
            <a:ext cx="121033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p676-677</a:t>
            </a: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776-777</a:t>
            </a:r>
            <a:endParaRPr lang="ja-JP" altLang="en-US" sz="1100" dirty="0">
              <a:solidFill>
                <a:srgbClr val="002060"/>
              </a:solidFill>
              <a:latin typeface="ＭＳ Ｐゴシック" panose="020B0600070205080204" pitchFamily="50" charset="-128"/>
            </a:endParaRPr>
          </a:p>
        </p:txBody>
      </p:sp>
      <p:sp>
        <p:nvSpPr>
          <p:cNvPr id="43" name="テキスト ボックス 42"/>
          <p:cNvSpPr txBox="1"/>
          <p:nvPr/>
        </p:nvSpPr>
        <p:spPr>
          <a:xfrm>
            <a:off x="8489464" y="4154106"/>
            <a:ext cx="121033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p675-676</a:t>
            </a:r>
          </a:p>
          <a:p>
            <a:pPr algn="ct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771-772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29418859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75000" y="849900"/>
            <a:ext cx="9756000" cy="5958452"/>
          </a:xfrm>
          <a:prstGeom prst="rect">
            <a:avLst/>
          </a:prstGeom>
          <a:noFill/>
          <a:ln w="9525">
            <a:solidFill>
              <a:schemeClr val="tx1"/>
            </a:solidFill>
            <a:miter lim="800000"/>
            <a:headEnd/>
            <a:tailEnd/>
          </a:ln>
        </p:spPr>
        <p:txBody>
          <a:bodyPr/>
          <a:lstStyle/>
          <a:p>
            <a:pPr marL="285750" indent="-285750">
              <a:buFont typeface="Wingdings" charset="2"/>
              <a:buChar char="Ø"/>
            </a:pPr>
            <a:r>
              <a:rPr lang="ja-JP" altLang="en-US" dirty="0">
                <a:solidFill>
                  <a:prstClr val="black"/>
                </a:solidFill>
              </a:rPr>
              <a:t>入院早期から退院直後までの切れ目のない支援を評価していることから、加算の名称を</a:t>
            </a:r>
            <a:endParaRPr lang="en-US" altLang="ja-JP" dirty="0">
              <a:solidFill>
                <a:prstClr val="black"/>
              </a:solidFill>
            </a:endParaRPr>
          </a:p>
          <a:p>
            <a:r>
              <a:rPr lang="ja-JP" altLang="en-US" dirty="0">
                <a:solidFill>
                  <a:prstClr val="black"/>
                </a:solidFill>
              </a:rPr>
              <a:t>　　「</a:t>
            </a:r>
            <a:r>
              <a:rPr lang="ja-JP" altLang="en-US" u="sng" dirty="0">
                <a:solidFill>
                  <a:srgbClr val="0070C0"/>
                </a:solidFill>
              </a:rPr>
              <a:t>入退院支援加算</a:t>
            </a:r>
            <a:r>
              <a:rPr lang="ja-JP" altLang="en-US" dirty="0">
                <a:solidFill>
                  <a:prstClr val="black"/>
                </a:solidFill>
              </a:rPr>
              <a:t>」に見直す。</a:t>
            </a:r>
            <a:endParaRPr lang="en-US" altLang="ja-JP" dirty="0">
              <a:solidFill>
                <a:prstClr val="black"/>
              </a:solidFill>
            </a:endParaRPr>
          </a:p>
          <a:p>
            <a:pPr marL="285750" indent="-285750">
              <a:buFont typeface="Wingdings" charset="2"/>
              <a:buChar char="Ø"/>
            </a:pPr>
            <a:r>
              <a:rPr lang="ja-JP" altLang="en-US" dirty="0">
                <a:solidFill>
                  <a:prstClr val="black"/>
                </a:solidFill>
              </a:rPr>
              <a:t>入退院支援加算の対象である「退院困難な要因」に、入院早期から福祉等の関係機関との連携が必要な状態及び小児における退院困難な場合を加える。</a:t>
            </a: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sz="2000" dirty="0">
              <a:solidFill>
                <a:prstClr val="black"/>
              </a:solidFill>
            </a:endParaRPr>
          </a:p>
          <a:p>
            <a:pPr marL="285750" indent="-285750">
              <a:buFont typeface="Wingdings" charset="2"/>
              <a:buChar char="Ø"/>
            </a:pPr>
            <a:endParaRPr lang="en-US" altLang="ja-JP" sz="2000" dirty="0">
              <a:solidFill>
                <a:prstClr val="black"/>
              </a:solidFill>
            </a:endParaRPr>
          </a:p>
          <a:p>
            <a:pPr marL="285750" indent="-285750">
              <a:buFont typeface="Wingdings" charset="2"/>
              <a:buChar char="Ø"/>
            </a:pPr>
            <a:endParaRPr lang="en-US" altLang="ja-JP" sz="2000" dirty="0">
              <a:solidFill>
                <a:prstClr val="black"/>
              </a:solidFill>
            </a:endParaRPr>
          </a:p>
          <a:p>
            <a:endParaRPr lang="en-US" altLang="ja-JP" sz="2000"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marL="285750" indent="-285750">
              <a:buFont typeface="Wingdings" charset="2"/>
              <a:buChar char="Ø"/>
            </a:pPr>
            <a:endParaRPr lang="en-US" altLang="ja-JP"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3109614755"/>
              </p:ext>
            </p:extLst>
          </p:nvPr>
        </p:nvGraphicFramePr>
        <p:xfrm>
          <a:off x="298373" y="2017377"/>
          <a:ext cx="4464000" cy="1691640"/>
        </p:xfrm>
        <a:graphic>
          <a:graphicData uri="http://schemas.openxmlformats.org/drawingml/2006/table">
            <a:tbl>
              <a:tblPr firstRow="1" bandRow="1">
                <a:tableStyleId>{FABFCF23-3B69-468F-B69F-88F6DE6A72F2}</a:tableStyleId>
              </a:tblPr>
              <a:tblGrid>
                <a:gridCol w="4464000">
                  <a:extLst>
                    <a:ext uri="{9D8B030D-6E8A-4147-A177-3AD203B41FA5}">
                      <a16:colId xmlns="" xmlns:a16="http://schemas.microsoft.com/office/drawing/2014/main" val="20000"/>
                    </a:ext>
                  </a:extLst>
                </a:gridCol>
              </a:tblGrid>
              <a:tr h="20841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現行</a:t>
                      </a:r>
                      <a:endParaRPr kumimoji="1" lang="en-US" altLang="ja-JP" sz="1100" u="none" dirty="0"/>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退院支援加算</a:t>
                      </a:r>
                      <a:r>
                        <a:rPr kumimoji="1" lang="en-US" altLang="ja-JP" sz="1100" u="none" dirty="0"/>
                        <a:t>】</a:t>
                      </a:r>
                      <a:r>
                        <a:rPr kumimoji="1" lang="ja-JP" altLang="en-US" sz="1100" u="none" dirty="0"/>
                        <a:t>　［算定要件］　退院困難な要因</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ア～ウ　（略）</a:t>
                      </a:r>
                      <a:endParaRPr kumimoji="1" lang="en-US" altLang="ja-JP" sz="1100" u="none" dirty="0"/>
                    </a:p>
                    <a:p>
                      <a:pPr marL="216000" indent="-144000" algn="l"/>
                      <a:endParaRPr kumimoji="1" lang="en-US" altLang="ja-JP" sz="1100" u="none" dirty="0"/>
                    </a:p>
                    <a:p>
                      <a:pPr marL="216000" indent="-144000" algn="l"/>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エ、オ　（略）</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カ　 同居者の有無に関わらず、必要な介護を十分に提供できる状況にないこと</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キ～ケ　（略）</a:t>
                      </a:r>
                      <a:endParaRPr kumimoji="1" lang="en-US" altLang="ja-JP" sz="1100" u="none" dirty="0"/>
                    </a:p>
                  </a:txBody>
                  <a:tcPr marL="99060" marR="99060" anchor="ctr"/>
                </a:tc>
                <a:extLst>
                  <a:ext uri="{0D108BD9-81ED-4DB2-BD59-A6C34878D82A}">
                    <a16:rowId xmlns="" xmlns:a16="http://schemas.microsoft.com/office/drawing/2014/main" val="10001"/>
                  </a:ext>
                </a:extLst>
              </a:tr>
            </a:tbl>
          </a:graphicData>
        </a:graphic>
      </p:graphicFrame>
      <p:sp>
        <p:nvSpPr>
          <p:cNvPr id="10" name="右矢印 9"/>
          <p:cNvSpPr/>
          <p:nvPr/>
        </p:nvSpPr>
        <p:spPr>
          <a:xfrm>
            <a:off x="4804901" y="2370078"/>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1" name="表 10"/>
          <p:cNvGraphicFramePr>
            <a:graphicFrameLocks noGrp="1"/>
          </p:cNvGraphicFramePr>
          <p:nvPr>
            <p:extLst>
              <p:ext uri="{D42A27DB-BD31-4B8C-83A1-F6EECF244321}">
                <p14:modId xmlns:p14="http://schemas.microsoft.com/office/powerpoint/2010/main" val="195096592"/>
              </p:ext>
            </p:extLst>
          </p:nvPr>
        </p:nvGraphicFramePr>
        <p:xfrm>
          <a:off x="5242987" y="2005892"/>
          <a:ext cx="4464000" cy="1691640"/>
        </p:xfrm>
        <a:graphic>
          <a:graphicData uri="http://schemas.openxmlformats.org/drawingml/2006/table">
            <a:tbl>
              <a:tblPr firstRow="1" bandRow="1">
                <a:tableStyleId>{21E4AEA4-8DFA-4A89-87EB-49C32662AFE0}</a:tableStyleId>
              </a:tblPr>
              <a:tblGrid>
                <a:gridCol w="4464000">
                  <a:extLst>
                    <a:ext uri="{9D8B030D-6E8A-4147-A177-3AD203B41FA5}">
                      <a16:colId xmlns="" xmlns:a16="http://schemas.microsoft.com/office/drawing/2014/main" val="20000"/>
                    </a:ext>
                  </a:extLst>
                </a:gridCol>
              </a:tblGrid>
              <a:tr h="24594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t>改定後</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359951">
                <a:tc>
                  <a:txBody>
                    <a:bodyPr/>
                    <a:lstStyle/>
                    <a:p>
                      <a:pPr algn="l"/>
                      <a:r>
                        <a:rPr kumimoji="1" lang="en-US" altLang="ja-JP" sz="1100" u="none" dirty="0"/>
                        <a:t>【</a:t>
                      </a:r>
                      <a:r>
                        <a:rPr kumimoji="1" lang="ja-JP" altLang="en-US" sz="1100" u="none" dirty="0"/>
                        <a:t>入退院支援加算</a:t>
                      </a:r>
                      <a:r>
                        <a:rPr kumimoji="1" lang="en-US" altLang="ja-JP" sz="1100" u="none" dirty="0"/>
                        <a:t>】</a:t>
                      </a:r>
                      <a:r>
                        <a:rPr kumimoji="1" lang="ja-JP" altLang="en-US" sz="1100" u="none" dirty="0"/>
                        <a:t>　［算定要件］　退院困難な要因</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ア～ウ　（略）</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エ　家族又は同居者から虐待を受けている又はその疑いがあること</a:t>
                      </a:r>
                      <a:endParaRPr kumimoji="1" lang="en-US" altLang="ja-JP" sz="1100" b="1" u="sng" dirty="0">
                        <a:solidFill>
                          <a:srgbClr val="0070C0"/>
                        </a:solidFill>
                      </a:endParaRPr>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b="1" u="sng" dirty="0">
                          <a:solidFill>
                            <a:srgbClr val="0070C0"/>
                          </a:solidFill>
                        </a:rPr>
                        <a:t>オ　生活困窮者であること</a:t>
                      </a:r>
                      <a:endParaRPr kumimoji="1" lang="en-US" altLang="ja-JP" sz="1100" b="1" u="sng" dirty="0">
                        <a:solidFill>
                          <a:srgbClr val="0070C0"/>
                        </a:solidFill>
                      </a:endParaRPr>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カ、キ　（略）</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ク　 同居者の有無に関わらず、必要な</a:t>
                      </a:r>
                      <a:r>
                        <a:rPr kumimoji="1" lang="ja-JP" altLang="en-US" sz="1100" b="1" u="sng" dirty="0">
                          <a:solidFill>
                            <a:srgbClr val="0070C0"/>
                          </a:solidFill>
                        </a:rPr>
                        <a:t>養育又は</a:t>
                      </a:r>
                      <a:r>
                        <a:rPr kumimoji="1" lang="ja-JP" altLang="en-US" sz="1100" u="none" dirty="0"/>
                        <a:t>介護を十分に提供できる状況にないこと</a:t>
                      </a:r>
                      <a:endParaRPr kumimoji="1" lang="en-US" altLang="ja-JP" sz="1100" u="none" dirty="0"/>
                    </a:p>
                    <a:p>
                      <a:pPr marL="216000" marR="0" indent="-1440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ケ～サ　（略）</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graphicFrame>
        <p:nvGraphicFramePr>
          <p:cNvPr id="13" name="表 12"/>
          <p:cNvGraphicFramePr>
            <a:graphicFrameLocks noGrp="1"/>
          </p:cNvGraphicFramePr>
          <p:nvPr>
            <p:extLst>
              <p:ext uri="{D42A27DB-BD31-4B8C-83A1-F6EECF244321}">
                <p14:modId xmlns:p14="http://schemas.microsoft.com/office/powerpoint/2010/main" val="47743811"/>
              </p:ext>
            </p:extLst>
          </p:nvPr>
        </p:nvGraphicFramePr>
        <p:xfrm>
          <a:off x="259423" y="4519043"/>
          <a:ext cx="4464000" cy="1535035"/>
        </p:xfrm>
        <a:graphic>
          <a:graphicData uri="http://schemas.openxmlformats.org/drawingml/2006/table">
            <a:tbl>
              <a:tblPr firstRow="1" bandRow="1">
                <a:tableStyleId>{FABFCF23-3B69-468F-B69F-88F6DE6A72F2}</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現行</a:t>
                      </a:r>
                      <a:endParaRPr kumimoji="1" lang="en-US" altLang="ja-JP" sz="1100" u="none" dirty="0"/>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退院支援加算１</a:t>
                      </a:r>
                      <a:r>
                        <a:rPr kumimoji="1" lang="en-US" altLang="ja-JP" sz="1100" u="none" dirty="0"/>
                        <a:t>】</a:t>
                      </a:r>
                      <a:r>
                        <a:rPr kumimoji="1" lang="ja-JP" altLang="en-US" sz="1100" u="none" dirty="0"/>
                        <a:t>　［施設基準］　</a:t>
                      </a:r>
                      <a:endParaRPr kumimoji="1" lang="en-US" altLang="ja-JP" sz="11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　過去１年間の介護支援連携指導料の算定回数が、①及び②の合計を上回ること。</a:t>
                      </a:r>
                      <a:endParaRPr kumimoji="1" lang="en-US" altLang="ja-JP" sz="1100" u="none" dirty="0"/>
                    </a:p>
                    <a:p>
                      <a:pPr marL="133200" indent="-133200" algn="l"/>
                      <a:r>
                        <a:rPr kumimoji="1" lang="ja-JP" altLang="en-US" sz="1100" u="none" dirty="0"/>
                        <a:t>①「イ　一般病棟入院基本料等の場合」の算定対象病床数（介護支援連携指導料を算定できるものに限る。）に </a:t>
                      </a:r>
                      <a:r>
                        <a:rPr kumimoji="1" lang="en-US" altLang="ja-JP" sz="1100" u="none" dirty="0"/>
                        <a:t>0.15</a:t>
                      </a:r>
                      <a:r>
                        <a:rPr kumimoji="1" lang="ja-JP" altLang="en-US" sz="1100" u="none" dirty="0"/>
                        <a:t>を乗じた数</a:t>
                      </a:r>
                      <a:endParaRPr kumimoji="1" lang="en-US" altLang="ja-JP" sz="1100" u="none" dirty="0"/>
                    </a:p>
                    <a:p>
                      <a:pPr marL="133200" indent="-133200" algn="l"/>
                      <a:r>
                        <a:rPr kumimoji="1" lang="ja-JP" altLang="en-US" sz="1100" u="none" dirty="0"/>
                        <a:t>②「ロ　療養病棟入院基本料等の場合」の算定対象病床数（介護支援連携指導料を算定できるものに限る。）に </a:t>
                      </a:r>
                      <a:r>
                        <a:rPr kumimoji="1" lang="en-US" altLang="ja-JP" sz="1100" u="none" dirty="0"/>
                        <a:t>0.1</a:t>
                      </a:r>
                      <a:r>
                        <a:rPr kumimoji="1" lang="ja-JP" altLang="en-US" sz="1100" u="none" dirty="0"/>
                        <a:t>を乗じた数</a:t>
                      </a:r>
                      <a:endParaRPr kumimoji="1" lang="en-US" altLang="ja-JP" sz="1100" u="none" dirty="0"/>
                    </a:p>
                  </a:txBody>
                  <a:tcPr marL="99060" marR="99060" anchor="ctr"/>
                </a:tc>
                <a:extLst>
                  <a:ext uri="{0D108BD9-81ED-4DB2-BD59-A6C34878D82A}">
                    <a16:rowId xmlns="" xmlns:a16="http://schemas.microsoft.com/office/drawing/2014/main" val="10001"/>
                  </a:ext>
                </a:extLst>
              </a:tr>
            </a:tbl>
          </a:graphicData>
        </a:graphic>
      </p:graphicFrame>
      <p:sp>
        <p:nvSpPr>
          <p:cNvPr id="14" name="右矢印 13"/>
          <p:cNvSpPr/>
          <p:nvPr/>
        </p:nvSpPr>
        <p:spPr>
          <a:xfrm>
            <a:off x="4782955" y="4835572"/>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558199631"/>
              </p:ext>
            </p:extLst>
          </p:nvPr>
        </p:nvGraphicFramePr>
        <p:xfrm>
          <a:off x="5188987" y="4356751"/>
          <a:ext cx="4572000" cy="2037955"/>
        </p:xfrm>
        <a:graphic>
          <a:graphicData uri="http://schemas.openxmlformats.org/drawingml/2006/table">
            <a:tbl>
              <a:tblPr firstRow="1" bandRow="1">
                <a:tableStyleId>{21E4AEA4-8DFA-4A89-87EB-49C32662AFE0}</a:tableStyleId>
              </a:tblPr>
              <a:tblGrid>
                <a:gridCol w="4572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t>改定後</a:t>
                      </a:r>
                      <a:endParaRPr kumimoji="1" lang="en-US" altLang="ja-JP" sz="1100" u="none" dirty="0"/>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en-US" altLang="ja-JP" sz="1100" u="none" dirty="0"/>
                        <a:t>【</a:t>
                      </a:r>
                      <a:r>
                        <a:rPr kumimoji="1" lang="ja-JP" altLang="en-US" sz="1100" u="none" dirty="0"/>
                        <a:t>入退院支援加算１</a:t>
                      </a:r>
                      <a:r>
                        <a:rPr kumimoji="1" lang="en-US" altLang="ja-JP" sz="1100" u="none" dirty="0"/>
                        <a:t>】</a:t>
                      </a:r>
                      <a:r>
                        <a:rPr kumimoji="1" lang="ja-JP" altLang="en-US" sz="1100" u="none" dirty="0"/>
                        <a:t>　［施設基準］</a:t>
                      </a:r>
                      <a:endParaRPr kumimoji="1" lang="en-US" altLang="ja-JP" sz="11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　過去１年間の介護支援等連携指導料の算定回数と</a:t>
                      </a:r>
                      <a:r>
                        <a:rPr kumimoji="1" lang="ja-JP" altLang="en-US" sz="1100" b="1" i="0" u="sng" strike="noStrike" kern="1200" cap="none" spc="0" normalizeH="0" baseline="0" noProof="0" dirty="0">
                          <a:ln>
                            <a:noFill/>
                          </a:ln>
                          <a:solidFill>
                            <a:srgbClr val="0070C0"/>
                          </a:solidFill>
                          <a:effectLst/>
                          <a:uLnTx/>
                          <a:uFillTx/>
                          <a:latin typeface="+mn-lt"/>
                          <a:ea typeface="+mn-ea"/>
                          <a:cs typeface="+mn-cs"/>
                        </a:rPr>
                        <a:t>過去１年間の相談支援専門員との連携回数（小児入院医療管理料を算定する患者に対する支援に限る。）の合計回数</a:t>
                      </a:r>
                      <a:r>
                        <a:rPr kumimoji="1" lang="ja-JP" altLang="en-US" sz="1100" u="none" dirty="0"/>
                        <a:t>が、①、②</a:t>
                      </a:r>
                      <a:r>
                        <a:rPr kumimoji="1" lang="ja-JP" altLang="en-US" sz="1100" b="1" u="sng" dirty="0">
                          <a:solidFill>
                            <a:srgbClr val="0070C0"/>
                          </a:solidFill>
                        </a:rPr>
                        <a:t>及び③</a:t>
                      </a:r>
                      <a:r>
                        <a:rPr kumimoji="1" lang="ja-JP" altLang="en-US" sz="1100" u="none" dirty="0"/>
                        <a:t>の合計を上回ること。</a:t>
                      </a:r>
                      <a:endParaRPr kumimoji="1" lang="en-US" altLang="ja-JP" sz="1100" u="none" dirty="0"/>
                    </a:p>
                    <a:p>
                      <a:pPr marL="133200" marR="0" indent="-1332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①「イ　一般病棟入院基本料等の場合」の算定対象病床数（介護支援等連携指導料を算定できるものに限る。）に </a:t>
                      </a:r>
                      <a:r>
                        <a:rPr kumimoji="1" lang="en-US" altLang="ja-JP" sz="1100" u="none" dirty="0"/>
                        <a:t>0.15</a:t>
                      </a:r>
                      <a:r>
                        <a:rPr kumimoji="1" lang="ja-JP" altLang="en-US" sz="1100" u="none" dirty="0"/>
                        <a:t>を乗じた数</a:t>
                      </a:r>
                      <a:endParaRPr kumimoji="1" lang="en-US" altLang="ja-JP" sz="1100" u="none" dirty="0"/>
                    </a:p>
                    <a:p>
                      <a:pPr marL="133200" marR="0" indent="-13320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t>②「ロ　療養病棟入院基本料等の場合」の算定対象病床数（介護支援等連携指導料を算定できるものに限る。）に </a:t>
                      </a:r>
                      <a:r>
                        <a:rPr kumimoji="1" lang="en-US" altLang="ja-JP" sz="1100" u="none" dirty="0"/>
                        <a:t>0.1</a:t>
                      </a:r>
                      <a:r>
                        <a:rPr kumimoji="1" lang="ja-JP" altLang="en-US" sz="1100" u="none" dirty="0"/>
                        <a:t>を乗じた数</a:t>
                      </a:r>
                      <a:endParaRPr kumimoji="1" lang="en-US" altLang="ja-JP" sz="1100" u="none" dirty="0"/>
                    </a:p>
                    <a:p>
                      <a:pPr marL="133200" marR="0" indent="-133200" algn="l" defTabSz="914400" rtl="0" eaLnBrk="1" fontAlgn="auto" latinLnBrk="0" hangingPunct="1">
                        <a:lnSpc>
                          <a:spcPct val="100000"/>
                        </a:lnSpc>
                        <a:spcBef>
                          <a:spcPts val="0"/>
                        </a:spcBef>
                        <a:spcAft>
                          <a:spcPts val="0"/>
                        </a:spcAft>
                        <a:buClrTx/>
                        <a:buSzTx/>
                        <a:buFontTx/>
                        <a:buNone/>
                        <a:tabLst/>
                        <a:defRPr/>
                      </a:pPr>
                      <a:r>
                        <a:rPr kumimoji="1" lang="ja-JP" altLang="en-US" sz="1100" b="1" u="none" dirty="0">
                          <a:solidFill>
                            <a:srgbClr val="0070C0"/>
                          </a:solidFill>
                        </a:rPr>
                        <a:t>③</a:t>
                      </a:r>
                      <a:r>
                        <a:rPr kumimoji="1" lang="ja-JP" altLang="en-US" sz="1100" b="1" u="sng" dirty="0">
                          <a:solidFill>
                            <a:srgbClr val="0070C0"/>
                          </a:solidFill>
                        </a:rPr>
                        <a:t>「イ　一般病棟入院基本料等の場合」の算定対象病床数（小児入院医療管理料を算定する病床に限る）に</a:t>
                      </a:r>
                      <a:r>
                        <a:rPr kumimoji="1" lang="en-US" altLang="ja-JP" sz="1100" b="1" u="sng" dirty="0">
                          <a:solidFill>
                            <a:srgbClr val="0070C0"/>
                          </a:solidFill>
                        </a:rPr>
                        <a:t>0.05</a:t>
                      </a:r>
                      <a:r>
                        <a:rPr kumimoji="1" lang="ja-JP" altLang="en-US" sz="1100" b="1" u="sng" dirty="0">
                          <a:solidFill>
                            <a:srgbClr val="0070C0"/>
                          </a:solidFill>
                        </a:rPr>
                        <a:t>を乗じた数</a:t>
                      </a:r>
                      <a:endParaRPr kumimoji="1" lang="en-US" altLang="ja-JP" sz="1100" b="1" u="sng" dirty="0">
                        <a:solidFill>
                          <a:srgbClr val="0070C0"/>
                        </a:solidFill>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19" name="正方形/長方形 18"/>
          <p:cNvSpPr/>
          <p:nvPr/>
        </p:nvSpPr>
        <p:spPr>
          <a:xfrm>
            <a:off x="90530" y="3652360"/>
            <a:ext cx="9724940" cy="923330"/>
          </a:xfrm>
          <a:prstGeom prst="rect">
            <a:avLst/>
          </a:prstGeom>
        </p:spPr>
        <p:txBody>
          <a:bodyPr wrap="square">
            <a:spAutoFit/>
          </a:bodyPr>
          <a:lstStyle/>
          <a:p>
            <a:pPr marL="342900" indent="-342900">
              <a:spcBef>
                <a:spcPts val="600"/>
              </a:spcBef>
              <a:buFont typeface="Wingdings" panose="05000000000000000000" pitchFamily="2" charset="2"/>
              <a:buChar char="Ø"/>
              <a:defRPr/>
            </a:pPr>
            <a:r>
              <a:rPr lang="ja-JP" altLang="en-US" dirty="0">
                <a:solidFill>
                  <a:prstClr val="black"/>
                </a:solidFill>
              </a:rPr>
              <a:t>入退院支援加算１の施設基準の一つである介護支援等連携指導料の算定件数の要件を、小児を専門とする医療機関や病棟に対応する要件に見直す。また、入退院支援加算１、２に小児加算を新設する。</a:t>
            </a:r>
            <a:endParaRPr lang="en-US" altLang="ja-JP" dirty="0">
              <a:solidFill>
                <a:prstClr val="black"/>
              </a:solidFill>
            </a:endParaRPr>
          </a:p>
        </p:txBody>
      </p:sp>
      <p:sp>
        <p:nvSpPr>
          <p:cNvPr id="20" name="正方形/長方形 19"/>
          <p:cNvSpPr/>
          <p:nvPr/>
        </p:nvSpPr>
        <p:spPr>
          <a:xfrm>
            <a:off x="287895" y="6082035"/>
            <a:ext cx="5153502" cy="369332"/>
          </a:xfrm>
          <a:prstGeom prst="rect">
            <a:avLst/>
          </a:prstGeom>
        </p:spPr>
        <p:txBody>
          <a:bodyPr wrap="square">
            <a:spAutoFit/>
          </a:bodyPr>
          <a:lstStyle/>
          <a:p>
            <a:pPr>
              <a:spcBef>
                <a:spcPts val="600"/>
              </a:spcBef>
              <a:defRPr/>
            </a:pPr>
            <a:r>
              <a:rPr lang="ja-JP" altLang="en-US" b="1" u="sng" dirty="0">
                <a:solidFill>
                  <a:srgbClr val="0070C0"/>
                </a:solidFill>
                <a:latin typeface="ＭＳ Ｐゴシック" panose="020B0600070205080204" pitchFamily="50" charset="-128"/>
              </a:rPr>
              <a:t>（新）　　小児加算：２００点（退院時１回）</a:t>
            </a:r>
            <a:endParaRPr lang="en-US" altLang="ja-JP" b="1" u="sng" dirty="0">
              <a:solidFill>
                <a:srgbClr val="0070C0"/>
              </a:solidFill>
              <a:latin typeface="ＭＳ Ｐゴシック" panose="020B0600070205080204" pitchFamily="50" charset="-128"/>
            </a:endParaRPr>
          </a:p>
        </p:txBody>
      </p:sp>
      <p:sp>
        <p:nvSpPr>
          <p:cNvPr id="21" name="正方形/長方形 20"/>
          <p:cNvSpPr/>
          <p:nvPr/>
        </p:nvSpPr>
        <p:spPr>
          <a:xfrm>
            <a:off x="75005" y="6427430"/>
            <a:ext cx="9588463" cy="369332"/>
          </a:xfrm>
          <a:prstGeom prst="rect">
            <a:avLst/>
          </a:prstGeom>
        </p:spPr>
        <p:txBody>
          <a:bodyPr wrap="square">
            <a:spAutoFit/>
          </a:bodyPr>
          <a:lstStyle/>
          <a:p>
            <a:pPr marL="342900" indent="-342900">
              <a:spcBef>
                <a:spcPts val="600"/>
              </a:spcBef>
              <a:buFont typeface="Wingdings" panose="05000000000000000000" pitchFamily="2" charset="2"/>
              <a:buChar char="Ø"/>
              <a:defRPr/>
            </a:pPr>
            <a:r>
              <a:rPr lang="ja-JP" altLang="en-US" dirty="0">
                <a:solidFill>
                  <a:prstClr val="black"/>
                </a:solidFill>
              </a:rPr>
              <a:t>地域連携診療計画加算の算定対象に、入退院支援加算２を届け出ている医療機関を加える。</a:t>
            </a:r>
            <a:endParaRPr lang="en-US" altLang="ja-JP" dirty="0">
              <a:solidFill>
                <a:prstClr val="black"/>
              </a:solidFill>
            </a:endParaRPr>
          </a:p>
        </p:txBody>
      </p:sp>
      <p:sp>
        <p:nvSpPr>
          <p:cNvPr id="17" name="Rectangle 36"/>
          <p:cNvSpPr>
            <a:spLocks noChangeArrowheads="1"/>
          </p:cNvSpPr>
          <p:nvPr/>
        </p:nvSpPr>
        <p:spPr bwMode="auto">
          <a:xfrm>
            <a:off x="75000" y="475968"/>
            <a:ext cx="3538094"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（３）入退院支援の一層の推進</a:t>
            </a:r>
          </a:p>
        </p:txBody>
      </p:sp>
      <p:sp>
        <p:nvSpPr>
          <p:cNvPr id="24" name="Rectangle 2"/>
          <p:cNvSpPr>
            <a:spLocks noChangeArrowheads="1"/>
          </p:cNvSpPr>
          <p:nvPr/>
        </p:nvSpPr>
        <p:spPr bwMode="auto">
          <a:xfrm>
            <a:off x="194414"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８．地域包括ケアシステム構築のための取組の強化</a:t>
            </a:r>
          </a:p>
        </p:txBody>
      </p:sp>
      <p:sp>
        <p:nvSpPr>
          <p:cNvPr id="2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6" name="テキスト ボックス 15"/>
          <p:cNvSpPr txBox="1"/>
          <p:nvPr/>
        </p:nvSpPr>
        <p:spPr>
          <a:xfrm>
            <a:off x="7708064" y="447491"/>
            <a:ext cx="205790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p70-71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p98-102</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p670-671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p755-757</a:t>
            </a:r>
          </a:p>
        </p:txBody>
      </p:sp>
    </p:spTree>
    <p:extLst>
      <p:ext uri="{BB962C8B-B14F-4D97-AF65-F5344CB8AC3E}">
        <p14:creationId xmlns:p14="http://schemas.microsoft.com/office/powerpoint/2010/main" val="2553958849"/>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86438" y="736600"/>
            <a:ext cx="9679021" cy="1316853"/>
          </a:xfrm>
          <a:prstGeom prst="rect">
            <a:avLst/>
          </a:prstGeom>
          <a:noFill/>
          <a:ln w="9525">
            <a:noFill/>
            <a:miter lim="800000"/>
            <a:headEnd/>
            <a:tailEnd/>
          </a:ln>
        </p:spPr>
        <p:txBody>
          <a:bodyPr/>
          <a:lstStyle/>
          <a:p>
            <a:pPr marL="266700" indent="-266700">
              <a:spcBef>
                <a:spcPts val="900"/>
              </a:spcBef>
              <a:buFont typeface="Wingdings" charset="2"/>
              <a:buChar char="Ø"/>
            </a:pPr>
            <a:r>
              <a:rPr lang="ja-JP" altLang="en-US" sz="1700" dirty="0">
                <a:solidFill>
                  <a:prstClr val="black"/>
                </a:solidFill>
              </a:rPr>
              <a:t>　入退院時の連携を評価した報酬のうち、入院医療機関が連携先の医療機関と</a:t>
            </a:r>
            <a:r>
              <a:rPr lang="ja-JP" altLang="en-US" sz="1700" dirty="0">
                <a:solidFill>
                  <a:srgbClr val="0070C0"/>
                </a:solidFill>
              </a:rPr>
              <a:t>「特別の関係」にあたる場合も算定可能</a:t>
            </a:r>
            <a:r>
              <a:rPr lang="ja-JP" altLang="en-US" sz="1700" dirty="0">
                <a:solidFill>
                  <a:prstClr val="black"/>
                </a:solidFill>
              </a:rPr>
              <a:t>となるように見直す。</a:t>
            </a:r>
            <a:endParaRPr lang="en-US" altLang="ja-JP" sz="1700" dirty="0">
              <a:solidFill>
                <a:prstClr val="black"/>
              </a:solidFill>
            </a:endParaRPr>
          </a:p>
          <a:p>
            <a:r>
              <a:rPr lang="ja-JP" altLang="en-US" sz="1200" dirty="0">
                <a:solidFill>
                  <a:prstClr val="black"/>
                </a:solidFill>
                <a:latin typeface="ＭＳ Ｐゴシック" panose="020B0600070205080204" pitchFamily="50" charset="-128"/>
              </a:rPr>
              <a:t>　［見直す対象］</a:t>
            </a:r>
          </a:p>
          <a:p>
            <a:pPr algn="just"/>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ja-JP" sz="1200" kern="100" dirty="0">
                <a:solidFill>
                  <a:prstClr val="black"/>
                </a:solidFill>
                <a:latin typeface="ＭＳ ゴシック"/>
                <a:cs typeface="Times New Roman"/>
              </a:rPr>
              <a:t>１</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在宅患者緊急入院診療加算</a:t>
            </a:r>
            <a:r>
              <a:rPr lang="en-US" altLang="ja-JP" sz="1200" kern="100" dirty="0">
                <a:solidFill>
                  <a:prstClr val="black"/>
                </a:solidFill>
                <a:latin typeface="ＭＳ ゴシック"/>
                <a:cs typeface="Times New Roman"/>
              </a:rPr>
              <a:t>	</a:t>
            </a:r>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ja-JP" sz="1200" kern="100" dirty="0">
                <a:solidFill>
                  <a:prstClr val="black"/>
                </a:solidFill>
                <a:latin typeface="ＭＳ ゴシック"/>
                <a:cs typeface="Times New Roman"/>
              </a:rPr>
              <a:t>２</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精神科救急搬送患者地域連携受入加算</a:t>
            </a:r>
            <a:r>
              <a:rPr lang="en-US" altLang="ja-JP" sz="1200" kern="100" dirty="0">
                <a:solidFill>
                  <a:prstClr val="black"/>
                </a:solidFill>
                <a:latin typeface="ＭＳ ゴシック"/>
                <a:cs typeface="Times New Roman"/>
              </a:rPr>
              <a:t>	</a:t>
            </a:r>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ja-JP" sz="1200" kern="100" dirty="0">
                <a:solidFill>
                  <a:prstClr val="black"/>
                </a:solidFill>
                <a:latin typeface="ＭＳ ゴシック"/>
                <a:cs typeface="Times New Roman"/>
              </a:rPr>
              <a:t>３</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入退院支援加算１</a:t>
            </a:r>
            <a:endParaRPr lang="ja-JP" altLang="ja-JP" sz="1400" kern="100" dirty="0">
              <a:solidFill>
                <a:prstClr val="black"/>
              </a:solidFill>
              <a:latin typeface="ＭＳ ゴシック"/>
              <a:cs typeface="Times New Roman"/>
            </a:endParaRPr>
          </a:p>
          <a:p>
            <a:pPr algn="just"/>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ja-JP" sz="1200" kern="100" dirty="0">
                <a:solidFill>
                  <a:prstClr val="black"/>
                </a:solidFill>
                <a:latin typeface="ＭＳ ゴシック"/>
                <a:cs typeface="Times New Roman"/>
              </a:rPr>
              <a:t>４</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精神疾患診療体制加算</a:t>
            </a:r>
            <a:r>
              <a:rPr lang="en-US" altLang="ja-JP" sz="1200" kern="100" dirty="0">
                <a:solidFill>
                  <a:prstClr val="black"/>
                </a:solidFill>
                <a:latin typeface="ＭＳ ゴシック"/>
                <a:cs typeface="Times New Roman"/>
              </a:rPr>
              <a:t>	</a:t>
            </a:r>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ja-JP" sz="1200" kern="100" dirty="0">
                <a:solidFill>
                  <a:prstClr val="black"/>
                </a:solidFill>
                <a:latin typeface="ＭＳ ゴシック"/>
                <a:cs typeface="Times New Roman"/>
              </a:rPr>
              <a:t>５</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退院時共同指導料１</a:t>
            </a:r>
            <a:r>
              <a:rPr lang="ja-JP" altLang="en-US" sz="1200" kern="100" dirty="0">
                <a:solidFill>
                  <a:prstClr val="black"/>
                </a:solidFill>
                <a:latin typeface="ＭＳ ゴシック"/>
                <a:cs typeface="Times New Roman"/>
              </a:rPr>
              <a:t>及び２</a:t>
            </a:r>
            <a:r>
              <a:rPr lang="en-US" altLang="ja-JP" sz="1200" kern="100" dirty="0">
                <a:solidFill>
                  <a:prstClr val="black"/>
                </a:solidFill>
                <a:latin typeface="ＭＳ ゴシック"/>
                <a:cs typeface="Times New Roman"/>
              </a:rPr>
              <a:t>	</a:t>
            </a:r>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６</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在宅患者連携指導料</a:t>
            </a:r>
            <a:r>
              <a:rPr lang="en-US" altLang="ja-JP" sz="1200" kern="100" dirty="0">
                <a:solidFill>
                  <a:prstClr val="black"/>
                </a:solidFill>
                <a:latin typeface="ＭＳ ゴシック"/>
                <a:cs typeface="Times New Roman"/>
              </a:rPr>
              <a:t>/</a:t>
            </a:r>
            <a:r>
              <a:rPr lang="ja-JP" altLang="en-US" sz="1200" kern="100" dirty="0">
                <a:solidFill>
                  <a:prstClr val="black"/>
                </a:solidFill>
                <a:latin typeface="ＭＳ ゴシック"/>
                <a:cs typeface="Times New Roman"/>
              </a:rPr>
              <a:t>加算</a:t>
            </a:r>
            <a:endParaRPr lang="ja-JP" altLang="ja-JP" sz="1400" kern="100" dirty="0">
              <a:solidFill>
                <a:prstClr val="black"/>
              </a:solidFill>
              <a:latin typeface="ＭＳ ゴシック"/>
              <a:cs typeface="Times New Roman"/>
            </a:endParaRPr>
          </a:p>
          <a:p>
            <a:pPr algn="just"/>
            <a:r>
              <a:rPr lang="ja-JP" altLang="en-US" sz="1200" kern="100" dirty="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en-US" sz="1200" kern="100" dirty="0">
                <a:solidFill>
                  <a:prstClr val="black"/>
                </a:solidFill>
                <a:latin typeface="ＭＳ ゴシック"/>
                <a:cs typeface="Times New Roman"/>
              </a:rPr>
              <a:t>７</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在宅患者緊急時等カンファレンス料</a:t>
            </a:r>
            <a:r>
              <a:rPr lang="en-US" altLang="ja-JP" sz="1200" kern="100" dirty="0">
                <a:solidFill>
                  <a:prstClr val="black"/>
                </a:solidFill>
                <a:latin typeface="ＭＳ ゴシック"/>
                <a:cs typeface="Times New Roman"/>
              </a:rPr>
              <a:t>/</a:t>
            </a:r>
            <a:r>
              <a:rPr lang="ja-JP" altLang="en-US" sz="1200" kern="100">
                <a:solidFill>
                  <a:prstClr val="black"/>
                </a:solidFill>
                <a:latin typeface="ＭＳ ゴシック"/>
                <a:cs typeface="Times New Roman"/>
              </a:rPr>
              <a:t>加算</a:t>
            </a:r>
            <a:r>
              <a:rPr lang="en-US" altLang="ja-JP" sz="1200" kern="100">
                <a:solidFill>
                  <a:prstClr val="black"/>
                </a:solidFill>
                <a:latin typeface="ＭＳ ゴシック"/>
                <a:cs typeface="Times New Roman"/>
              </a:rPr>
              <a:t>  </a:t>
            </a:r>
            <a:r>
              <a:rPr lang="en-US" altLang="ja-JP" sz="1050" kern="100">
                <a:solidFill>
                  <a:prstClr val="black"/>
                </a:solidFill>
                <a:latin typeface="ＭＳ ゴシック"/>
                <a:cs typeface="Times New Roman"/>
              </a:rPr>
              <a:t> </a:t>
            </a:r>
            <a:r>
              <a:rPr lang="en-US" altLang="ja-JP" sz="1200" kern="100" dirty="0">
                <a:solidFill>
                  <a:prstClr val="black"/>
                </a:solidFill>
                <a:latin typeface="ＭＳ ゴシック"/>
                <a:cs typeface="Times New Roman"/>
              </a:rPr>
              <a:t>(</a:t>
            </a:r>
            <a:r>
              <a:rPr lang="ja-JP" altLang="en-US" sz="1200" kern="100" dirty="0">
                <a:solidFill>
                  <a:prstClr val="black"/>
                </a:solidFill>
                <a:latin typeface="ＭＳ ゴシック"/>
                <a:cs typeface="Times New Roman"/>
              </a:rPr>
              <a:t>８</a:t>
            </a:r>
            <a:r>
              <a:rPr lang="en-US" altLang="ja-JP" sz="1200" kern="100" dirty="0">
                <a:solidFill>
                  <a:prstClr val="black"/>
                </a:solidFill>
                <a:latin typeface="ＭＳ ゴシック"/>
                <a:cs typeface="Times New Roman"/>
              </a:rPr>
              <a:t>) </a:t>
            </a:r>
            <a:r>
              <a:rPr lang="ja-JP" altLang="ja-JP" sz="1200" kern="100" dirty="0">
                <a:solidFill>
                  <a:prstClr val="black"/>
                </a:solidFill>
                <a:latin typeface="ＭＳ ゴシック"/>
                <a:cs typeface="Times New Roman"/>
              </a:rPr>
              <a:t>施設入所者共同指導料</a:t>
            </a:r>
            <a:endParaRPr lang="ja-JP" altLang="ja-JP" sz="1400" kern="100" dirty="0">
              <a:solidFill>
                <a:prstClr val="black"/>
              </a:solidFill>
              <a:latin typeface="ＭＳ ゴシック"/>
              <a:cs typeface="Times New Roman"/>
            </a:endParaRPr>
          </a:p>
        </p:txBody>
      </p:sp>
      <p:sp>
        <p:nvSpPr>
          <p:cNvPr id="16" name="Rectangle 37"/>
          <p:cNvSpPr>
            <a:spLocks noChangeArrowheads="1"/>
          </p:cNvSpPr>
          <p:nvPr/>
        </p:nvSpPr>
        <p:spPr bwMode="auto">
          <a:xfrm>
            <a:off x="175099" y="2056718"/>
            <a:ext cx="9679021" cy="4432913"/>
          </a:xfrm>
          <a:prstGeom prst="rect">
            <a:avLst/>
          </a:prstGeom>
          <a:noFill/>
          <a:ln w="9525">
            <a:noFill/>
            <a:miter lim="800000"/>
            <a:headEnd/>
            <a:tailEnd/>
          </a:ln>
        </p:spPr>
        <p:txBody>
          <a:bodyPr/>
          <a:lstStyle/>
          <a:p>
            <a:pPr marL="266700" indent="-266700">
              <a:buFont typeface="Wingdings" charset="2"/>
              <a:buChar char="Ø"/>
            </a:pPr>
            <a:r>
              <a:rPr lang="ja-JP" altLang="en-US" sz="1700" dirty="0">
                <a:solidFill>
                  <a:prstClr val="black"/>
                </a:solidFill>
              </a:rPr>
              <a:t>　</a:t>
            </a:r>
            <a:r>
              <a:rPr lang="ja-JP" altLang="en-US" dirty="0">
                <a:solidFill>
                  <a:prstClr val="black"/>
                </a:solidFill>
              </a:rPr>
              <a:t>入院中の患者が退院後に安心して療養生活を送ることができるよう、関係機関間の連携を推進するため、退院時共同指導料について、</a:t>
            </a:r>
            <a:r>
              <a:rPr lang="ja-JP" altLang="en-US" dirty="0">
                <a:solidFill>
                  <a:srgbClr val="0070C0"/>
                </a:solidFill>
              </a:rPr>
              <a:t>医師及び看護職員以外の医療従事者等が共同指導する場合</a:t>
            </a:r>
            <a:r>
              <a:rPr lang="ja-JP" altLang="en-US" dirty="0">
                <a:solidFill>
                  <a:prstClr val="black"/>
                </a:solidFill>
              </a:rPr>
              <a:t>も評価対象となるように見直す</a:t>
            </a:r>
            <a:r>
              <a:rPr lang="ja-JP" altLang="en-US" sz="1700" dirty="0">
                <a:solidFill>
                  <a:prstClr val="black"/>
                </a:solidFill>
              </a:rPr>
              <a:t>。</a:t>
            </a:r>
            <a:endParaRPr lang="en-US" altLang="ja-JP" sz="1700" dirty="0">
              <a:solidFill>
                <a:prstClr val="black"/>
              </a:solidFill>
            </a:endParaRPr>
          </a:p>
          <a:p>
            <a:pPr marL="266700" indent="-266700">
              <a:buFont typeface="Wingdings" charset="2"/>
              <a:buChar char="Ø"/>
            </a:pPr>
            <a:endParaRPr lang="en-US" altLang="ja-JP" sz="2000" dirty="0">
              <a:solidFill>
                <a:prstClr val="black"/>
              </a:solidFill>
            </a:endParaRPr>
          </a:p>
          <a:p>
            <a:pPr marL="266700" indent="-266700">
              <a:buFont typeface="Wingdings" charset="2"/>
              <a:buChar char="Ø"/>
            </a:pPr>
            <a:endParaRPr lang="en-US" altLang="ja-JP" sz="2000" dirty="0">
              <a:solidFill>
                <a:prstClr val="black"/>
              </a:solidFill>
            </a:endParaRPr>
          </a:p>
          <a:p>
            <a:pPr marL="266700" indent="-266700">
              <a:buFont typeface="Wingdings" charset="2"/>
              <a:buChar char="Ø"/>
            </a:pPr>
            <a:endParaRPr lang="en-US" altLang="ja-JP" sz="2000" dirty="0">
              <a:solidFill>
                <a:prstClr val="black"/>
              </a:solidFill>
            </a:endParaRPr>
          </a:p>
          <a:p>
            <a:pPr marL="266700" indent="-266700">
              <a:buFont typeface="Wingdings" charset="2"/>
              <a:buChar char="Ø"/>
            </a:pPr>
            <a:endParaRPr lang="en-US" altLang="ja-JP" sz="2000" dirty="0">
              <a:solidFill>
                <a:prstClr val="black"/>
              </a:solidFill>
            </a:endParaRPr>
          </a:p>
          <a:p>
            <a:pPr marL="266700" indent="-266700"/>
            <a:endParaRPr lang="en-US" altLang="ja-JP" sz="2000" dirty="0">
              <a:solidFill>
                <a:prstClr val="black"/>
              </a:solidFill>
            </a:endParaRPr>
          </a:p>
          <a:p>
            <a:pPr marL="266700" indent="-266700"/>
            <a:endParaRPr lang="en-US" altLang="ja-JP" sz="2000" dirty="0">
              <a:solidFill>
                <a:prstClr val="black"/>
              </a:solidFill>
            </a:endParaRPr>
          </a:p>
          <a:p>
            <a:pPr marL="266700" indent="-266700"/>
            <a:endParaRPr lang="en-US" altLang="ja-JP" sz="2000" dirty="0">
              <a:solidFill>
                <a:prstClr val="black"/>
              </a:solidFill>
            </a:endParaRPr>
          </a:p>
          <a:p>
            <a:pPr marL="266700" indent="-266700"/>
            <a:endParaRPr lang="en-US" altLang="ja-JP" sz="2000" dirty="0">
              <a:solidFill>
                <a:prstClr val="black"/>
              </a:solidFill>
            </a:endParaRPr>
          </a:p>
          <a:p>
            <a:pPr marL="266700" indent="-266700"/>
            <a:endParaRPr lang="en-US" altLang="ja-JP" sz="2000" dirty="0">
              <a:solidFill>
                <a:prstClr val="black"/>
              </a:solidFill>
            </a:endParaRPr>
          </a:p>
          <a:p>
            <a:pPr marL="266700" indent="-266700"/>
            <a:endParaRPr lang="en-US" altLang="ja-JP" sz="2000" dirty="0">
              <a:solidFill>
                <a:prstClr val="black"/>
              </a:solidFill>
            </a:endParaRPr>
          </a:p>
          <a:p>
            <a:pPr marL="266700" indent="-266700"/>
            <a:endParaRPr lang="en-US" altLang="ja-JP" sz="2000" dirty="0">
              <a:solidFill>
                <a:prstClr val="black"/>
              </a:solidFill>
            </a:endParaRPr>
          </a:p>
          <a:p>
            <a:pPr marL="266700" indent="-266700">
              <a:buFont typeface="Wingdings" charset="2"/>
              <a:buChar char="Ø"/>
            </a:pPr>
            <a:r>
              <a:rPr lang="ja-JP" altLang="en-US" sz="1700" dirty="0">
                <a:solidFill>
                  <a:prstClr val="black"/>
                </a:solidFill>
              </a:rPr>
              <a:t>　退院時共同指導料２のうち、入退院支援加算を算定する患者に係る退院後の診療等の療養に必要な情報の提供に対する評価について、</a:t>
            </a:r>
            <a:r>
              <a:rPr lang="ja-JP" altLang="en-US" sz="1700" dirty="0">
                <a:solidFill>
                  <a:srgbClr val="0070C0"/>
                </a:solidFill>
              </a:rPr>
              <a:t>自宅以外の場所に退院する</a:t>
            </a:r>
            <a:r>
              <a:rPr lang="ja-JP" altLang="en-US" sz="1700" dirty="0">
                <a:solidFill>
                  <a:prstClr val="black"/>
                </a:solidFill>
              </a:rPr>
              <a:t>患者も算定可能とする。</a:t>
            </a: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graphicFrame>
        <p:nvGraphicFramePr>
          <p:cNvPr id="17" name="表 16"/>
          <p:cNvGraphicFramePr>
            <a:graphicFrameLocks noGrp="1"/>
          </p:cNvGraphicFramePr>
          <p:nvPr>
            <p:extLst>
              <p:ext uri="{D42A27DB-BD31-4B8C-83A1-F6EECF244321}">
                <p14:modId xmlns:p14="http://schemas.microsoft.com/office/powerpoint/2010/main" val="2553455150"/>
              </p:ext>
            </p:extLst>
          </p:nvPr>
        </p:nvGraphicFramePr>
        <p:xfrm>
          <a:off x="341290" y="2979813"/>
          <a:ext cx="4464000" cy="3241915"/>
        </p:xfrm>
        <a:graphic>
          <a:graphicData uri="http://schemas.openxmlformats.org/drawingml/2006/table">
            <a:tbl>
              <a:tblPr firstRow="1" bandRow="1">
                <a:tableStyleId>{FABFCF23-3B69-468F-B69F-88F6DE6A72F2}</a:tableStyleId>
              </a:tblPr>
              <a:tblGrid>
                <a:gridCol w="504000">
                  <a:extLst>
                    <a:ext uri="{9D8B030D-6E8A-4147-A177-3AD203B41FA5}">
                      <a16:colId xmlns="" xmlns:a16="http://schemas.microsoft.com/office/drawing/2014/main" val="20000"/>
                    </a:ext>
                  </a:extLst>
                </a:gridCol>
                <a:gridCol w="3960000">
                  <a:extLst>
                    <a:ext uri="{9D8B030D-6E8A-4147-A177-3AD203B41FA5}">
                      <a16:colId xmlns="" xmlns:a16="http://schemas.microsoft.com/office/drawing/2014/main" val="20001"/>
                    </a:ext>
                  </a:extLst>
                </a:gridCol>
              </a:tblGrid>
              <a:tr h="270115">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n-ea"/>
                          <a:ea typeface="+mn-ea"/>
                        </a:rPr>
                        <a:t>現行</a:t>
                      </a:r>
                      <a:r>
                        <a:rPr kumimoji="1" lang="ja-JP" altLang="en-US" sz="1100" u="none" dirty="0">
                          <a:latin typeface="+mn-ea"/>
                          <a:ea typeface="+mn-ea"/>
                        </a:rPr>
                        <a:t>（共同指導の評価対象職種）</a:t>
                      </a:r>
                      <a:endParaRPr kumimoji="1" lang="en-US" altLang="ja-JP" sz="1100" u="none" dirty="0">
                        <a:latin typeface="+mn-ea"/>
                        <a:ea typeface="+mn-ea"/>
                      </a:endParaRPr>
                    </a:p>
                  </a:txBody>
                  <a:tcPr marL="99060" marR="99060" anchor="ctr"/>
                </a:tc>
                <a:tc hMerge="1">
                  <a:txBody>
                    <a:bodyPr/>
                    <a:lstStyle/>
                    <a:p>
                      <a:endParaRPr kumimoji="1" lang="ja-JP" altLang="en-US"/>
                    </a:p>
                  </a:txBody>
                  <a:tcPr/>
                </a:tc>
                <a:extLst>
                  <a:ext uri="{0D108BD9-81ED-4DB2-BD59-A6C34878D82A}">
                    <a16:rowId xmlns="" xmlns:a16="http://schemas.microsoft.com/office/drawing/2014/main" val="10000"/>
                  </a:ext>
                </a:extLst>
              </a:tr>
              <a:tr h="182488">
                <a:tc gridSpan="2">
                  <a:txBody>
                    <a:bodyPr/>
                    <a:lstStyle/>
                    <a:p>
                      <a:pPr algn="l"/>
                      <a:r>
                        <a:rPr kumimoji="1" lang="en-US" altLang="ja-JP" sz="1100" u="none" dirty="0">
                          <a:latin typeface="+mn-ea"/>
                          <a:ea typeface="+mn-ea"/>
                        </a:rPr>
                        <a:t>【</a:t>
                      </a:r>
                      <a:r>
                        <a:rPr kumimoji="1" lang="ja-JP" altLang="en-US" sz="1100" u="none" dirty="0">
                          <a:latin typeface="+mn-ea"/>
                          <a:ea typeface="+mn-ea"/>
                        </a:rPr>
                        <a:t>退院時共同指導料１</a:t>
                      </a:r>
                      <a:r>
                        <a:rPr kumimoji="1" lang="en-US" altLang="ja-JP" sz="1100" u="none" dirty="0">
                          <a:latin typeface="+mn-ea"/>
                          <a:ea typeface="+mn-ea"/>
                        </a:rPr>
                        <a:t>】</a:t>
                      </a:r>
                      <a:r>
                        <a:rPr kumimoji="1" lang="ja-JP" altLang="en-US" sz="1100" u="none" dirty="0">
                          <a:latin typeface="+mn-ea"/>
                          <a:ea typeface="+mn-ea"/>
                        </a:rPr>
                        <a:t>　患者の在宅療養を担う医療機関の評価</a:t>
                      </a:r>
                      <a:endParaRPr kumimoji="1" lang="en-US" altLang="ja-JP" sz="1100" u="none" dirty="0">
                        <a:latin typeface="+mn-ea"/>
                        <a:ea typeface="+mn-ea"/>
                      </a:endParaRPr>
                    </a:p>
                    <a:p>
                      <a:pPr algn="l"/>
                      <a:r>
                        <a:rPr kumimoji="1" lang="ja-JP" altLang="en-US" sz="1100" u="none" dirty="0">
                          <a:latin typeface="+mn-ea"/>
                          <a:ea typeface="+mn-ea"/>
                        </a:rPr>
                        <a:t>医師、看護師等</a:t>
                      </a:r>
                      <a:endParaRPr kumimoji="1" lang="en-US" altLang="ja-JP" sz="1100" u="none" dirty="0">
                        <a:latin typeface="+mn-ea"/>
                        <a:ea typeface="+mn-ea"/>
                      </a:endParaRPr>
                    </a:p>
                    <a:p>
                      <a:pPr algn="l"/>
                      <a:endParaRPr kumimoji="1" lang="en-US" altLang="ja-JP" sz="1100" u="none" dirty="0">
                        <a:latin typeface="+mn-ea"/>
                        <a:ea typeface="+mn-ea"/>
                      </a:endParaRPr>
                    </a:p>
                  </a:txBody>
                  <a:tcPr marL="99060" marR="99060" anchor="ctr"/>
                </a:tc>
                <a:tc hMerge="1">
                  <a:txBody>
                    <a:bodyPr/>
                    <a:lstStyle/>
                    <a:p>
                      <a:endParaRPr kumimoji="1" lang="ja-JP" altLang="en-US"/>
                    </a:p>
                  </a:txBody>
                  <a:tcPr/>
                </a:tc>
                <a:extLst>
                  <a:ext uri="{0D108BD9-81ED-4DB2-BD59-A6C34878D82A}">
                    <a16:rowId xmlns="" xmlns:a16="http://schemas.microsoft.com/office/drawing/2014/main" val="10001"/>
                  </a:ext>
                </a:extLst>
              </a:tr>
              <a:tr h="182488">
                <a:tc gridSpan="2">
                  <a:txBody>
                    <a:bodyPr/>
                    <a:lstStyle/>
                    <a:p>
                      <a:pPr algn="l"/>
                      <a:r>
                        <a:rPr kumimoji="1" lang="en-US" altLang="ja-JP" sz="1100" u="none" dirty="0">
                          <a:latin typeface="+mn-ea"/>
                          <a:ea typeface="+mn-ea"/>
                        </a:rPr>
                        <a:t>【</a:t>
                      </a:r>
                      <a:r>
                        <a:rPr kumimoji="1" lang="ja-JP" altLang="en-US" sz="1100" u="none" dirty="0">
                          <a:latin typeface="+mn-ea"/>
                          <a:ea typeface="+mn-ea"/>
                        </a:rPr>
                        <a:t>退院時共同指導料２</a:t>
                      </a:r>
                      <a:r>
                        <a:rPr kumimoji="1" lang="en-US" altLang="ja-JP" sz="1100" u="none" dirty="0">
                          <a:latin typeface="+mn-ea"/>
                          <a:ea typeface="+mn-ea"/>
                        </a:rPr>
                        <a:t>】</a:t>
                      </a:r>
                      <a:r>
                        <a:rPr kumimoji="1" lang="ja-JP" altLang="en-US" sz="1100" u="none" dirty="0">
                          <a:latin typeface="+mn-ea"/>
                          <a:ea typeface="+mn-ea"/>
                        </a:rPr>
                        <a:t>患者の入院中の医療機関の評価</a:t>
                      </a:r>
                      <a:endParaRPr kumimoji="1" lang="en-US" altLang="ja-JP" sz="1100" u="none" dirty="0">
                        <a:latin typeface="+mn-ea"/>
                        <a:ea typeface="+mn-ea"/>
                      </a:endParaRPr>
                    </a:p>
                  </a:txBody>
                  <a:tcPr marL="99060" marR="99060" anchor="ctr">
                    <a:lnB w="12700" cap="flat" cmpd="sng" algn="ctr">
                      <a:solidFill>
                        <a:srgbClr val="0070C0"/>
                      </a:solidFill>
                      <a:prstDash val="sysDash"/>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0002"/>
                  </a:ext>
                </a:extLst>
              </a:tr>
              <a:tr h="182488">
                <a:tc>
                  <a:txBody>
                    <a:bodyPr/>
                    <a:lstStyle/>
                    <a:p>
                      <a:pPr algn="l"/>
                      <a:r>
                        <a:rPr kumimoji="1" lang="ja-JP" altLang="en-US" sz="1100" u="none" dirty="0">
                          <a:latin typeface="+mn-ea"/>
                          <a:ea typeface="+mn-ea"/>
                        </a:rPr>
                        <a:t>　注</a:t>
                      </a:r>
                      <a:r>
                        <a:rPr kumimoji="1" lang="en-US" altLang="ja-JP" sz="1100" u="none" dirty="0">
                          <a:latin typeface="+mn-ea"/>
                          <a:ea typeface="+mn-ea"/>
                        </a:rPr>
                        <a:t>1</a:t>
                      </a:r>
                      <a:endParaRPr kumimoji="1" lang="ja-JP" altLang="en-US" sz="1100" u="none" dirty="0">
                        <a:latin typeface="+mn-ea"/>
                        <a:ea typeface="+mn-ea"/>
                      </a:endParaRPr>
                    </a:p>
                  </a:txBody>
                  <a:tcPr marL="99060" marR="99060" anchor="ct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solidFill>
                      <a:schemeClr val="bg1"/>
                    </a:solidFill>
                  </a:tcPr>
                </a:tc>
                <a:tc>
                  <a:txBody>
                    <a:bodyPr/>
                    <a:lstStyle/>
                    <a:p>
                      <a:pPr algn="l"/>
                      <a:r>
                        <a:rPr kumimoji="1" lang="ja-JP" altLang="en-US" sz="1100" u="none" dirty="0">
                          <a:latin typeface="+mn-ea"/>
                          <a:ea typeface="+mn-ea"/>
                        </a:rPr>
                        <a:t>医師、看護師等</a:t>
                      </a:r>
                      <a:endParaRPr kumimoji="1" lang="en-US" altLang="ja-JP" sz="1100" u="none" dirty="0">
                        <a:latin typeface="+mn-ea"/>
                        <a:ea typeface="+mn-ea"/>
                      </a:endParaRPr>
                    </a:p>
                    <a:p>
                      <a:pPr algn="l"/>
                      <a:endParaRPr kumimoji="1" lang="en-US" altLang="ja-JP" sz="1100" u="none" dirty="0">
                        <a:latin typeface="+mn-ea"/>
                        <a:ea typeface="+mn-ea"/>
                      </a:endParaRPr>
                    </a:p>
                  </a:txBody>
                  <a:tcPr marL="99060" marR="99060" anchor="ct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solidFill>
                      <a:schemeClr val="bg1"/>
                    </a:solidFill>
                  </a:tcPr>
                </a:tc>
                <a:extLst>
                  <a:ext uri="{0D108BD9-81ED-4DB2-BD59-A6C34878D82A}">
                    <a16:rowId xmlns="" xmlns:a16="http://schemas.microsoft.com/office/drawing/2014/main" val="10003"/>
                  </a:ext>
                </a:extLst>
              </a:tr>
              <a:tr h="182488">
                <a:tc>
                  <a:txBody>
                    <a:bodyPr/>
                    <a:lstStyle/>
                    <a:p>
                      <a:pPr algn="l"/>
                      <a:r>
                        <a:rPr kumimoji="1" lang="ja-JP" altLang="en-US" sz="1100" u="none" dirty="0">
                          <a:latin typeface="+mn-ea"/>
                          <a:ea typeface="+mn-ea"/>
                        </a:rPr>
                        <a:t>　注</a:t>
                      </a:r>
                      <a:r>
                        <a:rPr kumimoji="1" lang="en-US" altLang="ja-JP" sz="1100" u="none" dirty="0">
                          <a:latin typeface="+mn-ea"/>
                          <a:ea typeface="+mn-ea"/>
                        </a:rPr>
                        <a:t>2</a:t>
                      </a:r>
                      <a:endParaRPr kumimoji="1" lang="ja-JP" altLang="en-US" sz="1100" u="none" dirty="0">
                        <a:latin typeface="+mn-ea"/>
                        <a:ea typeface="+mn-ea"/>
                      </a:endParaRPr>
                    </a:p>
                  </a:txBody>
                  <a:tcPr marL="99060" marR="99060" anchor="ct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solidFill>
                      <a:schemeClr val="bg1"/>
                    </a:solidFill>
                  </a:tcPr>
                </a:tc>
                <a:tc>
                  <a:txBody>
                    <a:bodyPr/>
                    <a:lstStyle/>
                    <a:p>
                      <a:pPr algn="l"/>
                      <a:r>
                        <a:rPr kumimoji="1" lang="ja-JP" altLang="en-US" sz="1100" u="none" dirty="0">
                          <a:latin typeface="+mn-ea"/>
                          <a:ea typeface="+mn-ea"/>
                        </a:rPr>
                        <a:t>医師</a:t>
                      </a:r>
                      <a:endParaRPr kumimoji="1" lang="en-US" altLang="ja-JP" sz="1100" u="none" dirty="0">
                        <a:latin typeface="+mn-ea"/>
                        <a:ea typeface="+mn-ea"/>
                      </a:endParaRPr>
                    </a:p>
                    <a:p>
                      <a:pPr algn="l"/>
                      <a:r>
                        <a:rPr kumimoji="1" lang="en-US" altLang="ja-JP" sz="1100" u="none" dirty="0">
                          <a:latin typeface="+mn-ea"/>
                          <a:ea typeface="+mn-ea"/>
                        </a:rPr>
                        <a:t>※</a:t>
                      </a:r>
                      <a:r>
                        <a:rPr kumimoji="1" lang="ja-JP" altLang="en-US" sz="1100" u="none" dirty="0">
                          <a:latin typeface="+mn-ea"/>
                          <a:ea typeface="+mn-ea"/>
                        </a:rPr>
                        <a:t>在宅療養を担う医療機関側の医師と共同指導した場合に限る</a:t>
                      </a:r>
                    </a:p>
                  </a:txBody>
                  <a:tcPr marL="99060" marR="99060" anchor="ct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solidFill>
                      <a:schemeClr val="bg1"/>
                    </a:solidFill>
                  </a:tcPr>
                </a:tc>
                <a:extLst>
                  <a:ext uri="{0D108BD9-81ED-4DB2-BD59-A6C34878D82A}">
                    <a16:rowId xmlns="" xmlns:a16="http://schemas.microsoft.com/office/drawing/2014/main" val="10004"/>
                  </a:ext>
                </a:extLst>
              </a:tr>
              <a:tr h="182488">
                <a:tc>
                  <a:txBody>
                    <a:bodyPr/>
                    <a:lstStyle/>
                    <a:p>
                      <a:pPr algn="l"/>
                      <a:r>
                        <a:rPr kumimoji="1" lang="ja-JP" altLang="en-US" sz="1100" u="none" dirty="0">
                          <a:latin typeface="+mn-ea"/>
                          <a:ea typeface="+mn-ea"/>
                        </a:rPr>
                        <a:t>　注</a:t>
                      </a:r>
                      <a:r>
                        <a:rPr kumimoji="1" lang="en-US" altLang="ja-JP" sz="1100" u="none" dirty="0">
                          <a:latin typeface="+mn-ea"/>
                          <a:ea typeface="+mn-ea"/>
                        </a:rPr>
                        <a:t>3</a:t>
                      </a:r>
                      <a:endParaRPr kumimoji="1" lang="ja-JP" altLang="en-US" sz="1100" u="none" dirty="0">
                        <a:latin typeface="+mn-ea"/>
                        <a:ea typeface="+mn-ea"/>
                      </a:endParaRPr>
                    </a:p>
                  </a:txBody>
                  <a:tcPr marL="99060" marR="99060" anchor="ctr">
                    <a:lnT w="12700" cap="flat" cmpd="sng" algn="ctr">
                      <a:solidFill>
                        <a:srgbClr val="0070C0"/>
                      </a:solidFill>
                      <a:prstDash val="sysDash"/>
                      <a:round/>
                      <a:headEnd type="none" w="med" len="med"/>
                      <a:tailEnd type="none" w="med" len="med"/>
                    </a:lnT>
                    <a:solidFill>
                      <a:schemeClr val="bg1"/>
                    </a:solidFill>
                  </a:tcPr>
                </a:tc>
                <a:tc>
                  <a:txBody>
                    <a:bodyPr/>
                    <a:lstStyle/>
                    <a:p>
                      <a:pPr algn="l"/>
                      <a:r>
                        <a:rPr kumimoji="1" lang="ja-JP" altLang="en-US" sz="1100" u="none" dirty="0">
                          <a:latin typeface="+mn-ea"/>
                          <a:ea typeface="+mn-ea"/>
                        </a:rPr>
                        <a:t>医師</a:t>
                      </a:r>
                      <a:endParaRPr kumimoji="1" lang="en-US" altLang="ja-JP" sz="1100" u="none" dirty="0">
                        <a:latin typeface="+mn-ea"/>
                        <a:ea typeface="+mn-ea"/>
                      </a:endParaRPr>
                    </a:p>
                    <a:p>
                      <a:pPr algn="l"/>
                      <a:r>
                        <a:rPr kumimoji="1" lang="en-US" altLang="ja-JP" sz="1100" u="none" dirty="0">
                          <a:latin typeface="+mn-ea"/>
                          <a:ea typeface="+mn-ea"/>
                        </a:rPr>
                        <a:t>※</a:t>
                      </a:r>
                      <a:r>
                        <a:rPr kumimoji="1" lang="ja-JP" altLang="en-US" sz="1100" u="none" dirty="0">
                          <a:latin typeface="+mn-ea"/>
                          <a:ea typeface="+mn-ea"/>
                        </a:rPr>
                        <a:t>以下のうち３者以上と共同指導した場合に限る</a:t>
                      </a:r>
                      <a:endParaRPr kumimoji="1" lang="en-US" altLang="ja-JP" sz="1100" u="none" dirty="0">
                        <a:latin typeface="+mn-ea"/>
                        <a:ea typeface="+mn-ea"/>
                      </a:endParaRPr>
                    </a:p>
                    <a:p>
                      <a:pPr algn="l"/>
                      <a:r>
                        <a:rPr kumimoji="1" lang="ja-JP" altLang="en-US" sz="1100" u="none" dirty="0">
                          <a:latin typeface="+mn-ea"/>
                          <a:ea typeface="+mn-ea"/>
                        </a:rPr>
                        <a:t>　・在宅療養を担う医療機関の医師　又は　看護師等</a:t>
                      </a:r>
                      <a:endParaRPr kumimoji="1" lang="en-US" altLang="ja-JP" sz="1100" u="none" dirty="0">
                        <a:latin typeface="+mn-ea"/>
                        <a:ea typeface="+mn-ea"/>
                      </a:endParaRPr>
                    </a:p>
                    <a:p>
                      <a:pPr algn="l"/>
                      <a:r>
                        <a:rPr kumimoji="1" lang="ja-JP" altLang="en-US" sz="1100" u="none" dirty="0">
                          <a:latin typeface="+mn-ea"/>
                          <a:ea typeface="+mn-ea"/>
                        </a:rPr>
                        <a:t>　・歯科医師　又は　歯科衛生士</a:t>
                      </a:r>
                      <a:endParaRPr kumimoji="1" lang="en-US" altLang="ja-JP" sz="1100" u="none" dirty="0">
                        <a:latin typeface="+mn-ea"/>
                        <a:ea typeface="+mn-ea"/>
                      </a:endParaRPr>
                    </a:p>
                    <a:p>
                      <a:pPr algn="l"/>
                      <a:r>
                        <a:rPr kumimoji="1" lang="ja-JP" altLang="en-US" sz="1100" u="none" dirty="0">
                          <a:latin typeface="+mn-ea"/>
                          <a:ea typeface="+mn-ea"/>
                        </a:rPr>
                        <a:t>　・薬剤師　・理学療法士　・作業療法士　・言語聴覚士</a:t>
                      </a:r>
                      <a:endParaRPr kumimoji="1" lang="en-US" altLang="ja-JP" sz="1100" u="none" dirty="0">
                        <a:latin typeface="+mn-ea"/>
                        <a:ea typeface="+mn-ea"/>
                      </a:endParaRPr>
                    </a:p>
                    <a:p>
                      <a:pPr algn="l"/>
                      <a:r>
                        <a:rPr kumimoji="1" lang="ja-JP" altLang="en-US" sz="1100" u="none" dirty="0">
                          <a:latin typeface="+mn-ea"/>
                          <a:ea typeface="+mn-ea"/>
                        </a:rPr>
                        <a:t>　・訪問看護ステーションの看護師等（准看護師を除く）</a:t>
                      </a:r>
                      <a:endParaRPr kumimoji="1" lang="en-US" altLang="ja-JP" sz="1100" u="none" dirty="0">
                        <a:latin typeface="+mn-ea"/>
                        <a:ea typeface="+mn-ea"/>
                      </a:endParaRPr>
                    </a:p>
                    <a:p>
                      <a:pPr algn="l"/>
                      <a:r>
                        <a:rPr kumimoji="1" lang="ja-JP" altLang="en-US" sz="1100" u="none" dirty="0">
                          <a:latin typeface="+mn-ea"/>
                          <a:ea typeface="+mn-ea"/>
                        </a:rPr>
                        <a:t>　・介護支援専門員</a:t>
                      </a:r>
                    </a:p>
                  </a:txBody>
                  <a:tcPr marL="99060" marR="99060" anchor="ctr">
                    <a:lnT w="12700" cap="flat" cmpd="sng" algn="ctr">
                      <a:solidFill>
                        <a:srgbClr val="0070C0"/>
                      </a:solidFill>
                      <a:prstDash val="sysDash"/>
                      <a:round/>
                      <a:headEnd type="none" w="med" len="med"/>
                      <a:tailEnd type="none" w="med" len="med"/>
                    </a:lnT>
                    <a:solidFill>
                      <a:schemeClr val="bg1"/>
                    </a:solidFill>
                  </a:tcPr>
                </a:tc>
                <a:extLst>
                  <a:ext uri="{0D108BD9-81ED-4DB2-BD59-A6C34878D82A}">
                    <a16:rowId xmlns="" xmlns:a16="http://schemas.microsoft.com/office/drawing/2014/main" val="10005"/>
                  </a:ext>
                </a:extLst>
              </a:tr>
            </a:tbl>
          </a:graphicData>
        </a:graphic>
      </p:graphicFrame>
      <p:sp>
        <p:nvSpPr>
          <p:cNvPr id="18" name="右矢印 17"/>
          <p:cNvSpPr/>
          <p:nvPr/>
        </p:nvSpPr>
        <p:spPr>
          <a:xfrm>
            <a:off x="4881390" y="3869170"/>
            <a:ext cx="289116" cy="927981"/>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19" name="表 18"/>
          <p:cNvGraphicFramePr>
            <a:graphicFrameLocks noGrp="1"/>
          </p:cNvGraphicFramePr>
          <p:nvPr>
            <p:extLst>
              <p:ext uri="{D42A27DB-BD31-4B8C-83A1-F6EECF244321}">
                <p14:modId xmlns:p14="http://schemas.microsoft.com/office/powerpoint/2010/main" val="2161145040"/>
              </p:ext>
            </p:extLst>
          </p:nvPr>
        </p:nvGraphicFramePr>
        <p:xfrm>
          <a:off x="5270675" y="2979813"/>
          <a:ext cx="4464000" cy="3241915"/>
        </p:xfrm>
        <a:graphic>
          <a:graphicData uri="http://schemas.openxmlformats.org/drawingml/2006/table">
            <a:tbl>
              <a:tblPr firstRow="1" bandRow="1">
                <a:tableStyleId>{21E4AEA4-8DFA-4A89-87EB-49C32662AFE0}</a:tableStyleId>
              </a:tblPr>
              <a:tblGrid>
                <a:gridCol w="504000">
                  <a:extLst>
                    <a:ext uri="{9D8B030D-6E8A-4147-A177-3AD203B41FA5}">
                      <a16:colId xmlns="" xmlns:a16="http://schemas.microsoft.com/office/drawing/2014/main" val="20000"/>
                    </a:ext>
                  </a:extLst>
                </a:gridCol>
                <a:gridCol w="3960000">
                  <a:extLst>
                    <a:ext uri="{9D8B030D-6E8A-4147-A177-3AD203B41FA5}">
                      <a16:colId xmlns="" xmlns:a16="http://schemas.microsoft.com/office/drawing/2014/main" val="20001"/>
                    </a:ext>
                  </a:extLst>
                </a:gridCol>
              </a:tblGrid>
              <a:tr h="270115">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latin typeface="+mn-ea"/>
                          <a:ea typeface="+mn-ea"/>
                        </a:rPr>
                        <a:t>改定後（共同指導の評価対象職種）</a:t>
                      </a:r>
                      <a:endParaRPr kumimoji="1" lang="en-US" altLang="ja-JP"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 xmlns:a16="http://schemas.microsoft.com/office/drawing/2014/main" val="10000"/>
                  </a:ext>
                </a:extLst>
              </a:tr>
              <a:tr h="182488">
                <a:tc gridSpan="2">
                  <a:txBody>
                    <a:bodyPr/>
                    <a:lstStyle/>
                    <a:p>
                      <a:pPr algn="l"/>
                      <a:r>
                        <a:rPr kumimoji="1" lang="en-US" altLang="ja-JP" sz="1100" u="none" dirty="0">
                          <a:latin typeface="+mn-ea"/>
                          <a:ea typeface="+mn-ea"/>
                        </a:rPr>
                        <a:t>【</a:t>
                      </a:r>
                      <a:r>
                        <a:rPr kumimoji="1" lang="ja-JP" altLang="en-US" sz="1100" u="none" dirty="0">
                          <a:latin typeface="+mn-ea"/>
                          <a:ea typeface="+mn-ea"/>
                        </a:rPr>
                        <a:t>退院時共同指導料１</a:t>
                      </a:r>
                      <a:r>
                        <a:rPr kumimoji="1" lang="en-US" altLang="ja-JP" sz="1100" u="none" dirty="0">
                          <a:latin typeface="+mn-ea"/>
                          <a:ea typeface="+mn-ea"/>
                        </a:rPr>
                        <a:t>】</a:t>
                      </a:r>
                      <a:r>
                        <a:rPr kumimoji="1" lang="ja-JP" altLang="en-US" sz="1100" u="none" dirty="0">
                          <a:latin typeface="+mn-ea"/>
                          <a:ea typeface="+mn-ea"/>
                        </a:rPr>
                        <a:t>　患者の在宅療養を担う医療機関の評価</a:t>
                      </a:r>
                      <a:endParaRPr kumimoji="1" lang="en-US" altLang="ja-JP" sz="1100" u="none"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latin typeface="+mn-ea"/>
                          <a:ea typeface="+mn-ea"/>
                        </a:rPr>
                        <a:t>医師、看護師等、</a:t>
                      </a:r>
                      <a:r>
                        <a:rPr kumimoji="1" lang="ja-JP" altLang="en-US" sz="1100" b="1" u="sng" dirty="0">
                          <a:solidFill>
                            <a:srgbClr val="0070C0"/>
                          </a:solidFill>
                          <a:latin typeface="+mn-ea"/>
                          <a:ea typeface="+mn-ea"/>
                        </a:rPr>
                        <a:t>薬剤師、管理栄養士、理学療法士、作業療法士、言語聴覚士、社会福祉士</a:t>
                      </a: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tc hMerge="1">
                  <a:txBody>
                    <a:bodyPr/>
                    <a:lstStyle/>
                    <a:p>
                      <a:endParaRPr kumimoji="1" lang="ja-JP" altLang="en-US"/>
                    </a:p>
                  </a:txBody>
                  <a:tcPr/>
                </a:tc>
                <a:extLst>
                  <a:ext uri="{0D108BD9-81ED-4DB2-BD59-A6C34878D82A}">
                    <a16:rowId xmlns="" xmlns:a16="http://schemas.microsoft.com/office/drawing/2014/main" val="10001"/>
                  </a:ext>
                </a:extLst>
              </a:tr>
              <a:tr h="182488">
                <a:tc gridSpan="2">
                  <a:txBody>
                    <a:bodyPr/>
                    <a:lstStyle/>
                    <a:p>
                      <a:pPr algn="l"/>
                      <a:r>
                        <a:rPr kumimoji="1" lang="en-US" altLang="ja-JP" sz="1100" u="none" dirty="0">
                          <a:latin typeface="+mn-ea"/>
                          <a:ea typeface="+mn-ea"/>
                        </a:rPr>
                        <a:t>【</a:t>
                      </a:r>
                      <a:r>
                        <a:rPr kumimoji="1" lang="ja-JP" altLang="en-US" sz="1100" u="none" dirty="0">
                          <a:latin typeface="+mn-ea"/>
                          <a:ea typeface="+mn-ea"/>
                        </a:rPr>
                        <a:t>退院時共同指導料２</a:t>
                      </a:r>
                      <a:r>
                        <a:rPr kumimoji="1" lang="en-US" altLang="ja-JP" sz="1100" u="none" dirty="0">
                          <a:latin typeface="+mn-ea"/>
                          <a:ea typeface="+mn-ea"/>
                        </a:rPr>
                        <a:t>】</a:t>
                      </a:r>
                      <a:r>
                        <a:rPr kumimoji="1" lang="ja-JP" altLang="en-US" sz="1100" u="none" dirty="0">
                          <a:latin typeface="+mn-ea"/>
                          <a:ea typeface="+mn-ea"/>
                        </a:rPr>
                        <a:t>患者の入院中の医療機関の評価</a:t>
                      </a:r>
                      <a:endParaRPr kumimoji="1" lang="en-US" altLang="ja-JP"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ysDash"/>
                      <a:round/>
                      <a:headEnd type="none" w="med" len="med"/>
                      <a:tailEnd type="none" w="med" len="med"/>
                    </a:lnB>
                    <a:solidFill>
                      <a:schemeClr val="bg1"/>
                    </a:solidFill>
                  </a:tcPr>
                </a:tc>
                <a:tc hMerge="1">
                  <a:txBody>
                    <a:bodyPr/>
                    <a:lstStyle/>
                    <a:p>
                      <a:endParaRPr kumimoji="1" lang="ja-JP" altLang="en-US"/>
                    </a:p>
                  </a:txBody>
                  <a:tcPr/>
                </a:tc>
                <a:extLst>
                  <a:ext uri="{0D108BD9-81ED-4DB2-BD59-A6C34878D82A}">
                    <a16:rowId xmlns="" xmlns:a16="http://schemas.microsoft.com/office/drawing/2014/main" val="10002"/>
                  </a:ext>
                </a:extLst>
              </a:tr>
              <a:tr h="182488">
                <a:tc>
                  <a:txBody>
                    <a:bodyPr/>
                    <a:lstStyle/>
                    <a:p>
                      <a:pPr algn="l"/>
                      <a:r>
                        <a:rPr kumimoji="1" lang="ja-JP" altLang="en-US" sz="1100" u="none" dirty="0">
                          <a:latin typeface="+mn-ea"/>
                          <a:ea typeface="+mn-ea"/>
                        </a:rPr>
                        <a:t>　注</a:t>
                      </a:r>
                      <a:r>
                        <a:rPr kumimoji="1" lang="en-US" altLang="ja-JP" sz="1100" u="none" dirty="0">
                          <a:latin typeface="+mn-ea"/>
                          <a:ea typeface="+mn-ea"/>
                        </a:rPr>
                        <a:t>1</a:t>
                      </a:r>
                      <a:endParaRPr kumimoji="1" lang="ja-JP" altLang="en-US"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ysDash"/>
                      <a:round/>
                      <a:headEnd type="none" w="med" len="med"/>
                      <a:tailEnd type="none" w="med" len="med"/>
                    </a:lnT>
                    <a:lnB w="12700" cap="flat" cmpd="sng" algn="ctr">
                      <a:solidFill>
                        <a:schemeClr val="accent2"/>
                      </a:solidFill>
                      <a:prstDash val="sysDash"/>
                      <a:round/>
                      <a:headEnd type="none" w="med" len="med"/>
                      <a:tailEnd type="none" w="med" len="med"/>
                    </a:lnB>
                    <a:solidFill>
                      <a:schemeClr val="bg1"/>
                    </a:solidFill>
                  </a:tcPr>
                </a:tc>
                <a:tc>
                  <a:txBody>
                    <a:bodyPr/>
                    <a:lstStyle/>
                    <a:p>
                      <a:pPr algn="l"/>
                      <a:r>
                        <a:rPr kumimoji="1" lang="ja-JP" altLang="en-US" sz="1100" u="none" dirty="0">
                          <a:latin typeface="+mn-ea"/>
                          <a:ea typeface="+mn-ea"/>
                        </a:rPr>
                        <a:t>医師、看護師等、</a:t>
                      </a:r>
                      <a:r>
                        <a:rPr kumimoji="1" lang="ja-JP" altLang="en-US" sz="1100" b="1" u="sng" dirty="0">
                          <a:solidFill>
                            <a:srgbClr val="0070C0"/>
                          </a:solidFill>
                          <a:latin typeface="+mn-ea"/>
                          <a:ea typeface="+mn-ea"/>
                        </a:rPr>
                        <a:t>薬剤師、管理栄養士、理学療法士、作業療法士、言語聴覚士、社会福祉士</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ysDash"/>
                      <a:round/>
                      <a:headEnd type="none" w="med" len="med"/>
                      <a:tailEnd type="none" w="med" len="med"/>
                    </a:lnT>
                    <a:lnB w="12700" cap="flat" cmpd="sng" algn="ctr">
                      <a:solidFill>
                        <a:schemeClr val="accent2"/>
                      </a:solidFill>
                      <a:prstDash val="sysDash"/>
                      <a:round/>
                      <a:headEnd type="none" w="med" len="med"/>
                      <a:tailEnd type="none" w="med" len="med"/>
                    </a:lnB>
                    <a:solidFill>
                      <a:schemeClr val="bg1"/>
                    </a:solidFill>
                  </a:tcPr>
                </a:tc>
                <a:extLst>
                  <a:ext uri="{0D108BD9-81ED-4DB2-BD59-A6C34878D82A}">
                    <a16:rowId xmlns="" xmlns:a16="http://schemas.microsoft.com/office/drawing/2014/main" val="10003"/>
                  </a:ext>
                </a:extLst>
              </a:tr>
              <a:tr h="182488">
                <a:tc>
                  <a:txBody>
                    <a:bodyPr/>
                    <a:lstStyle/>
                    <a:p>
                      <a:pPr algn="l"/>
                      <a:r>
                        <a:rPr kumimoji="1" lang="ja-JP" altLang="en-US" sz="1100" u="none" dirty="0">
                          <a:latin typeface="+mn-ea"/>
                          <a:ea typeface="+mn-ea"/>
                        </a:rPr>
                        <a:t>　注</a:t>
                      </a:r>
                      <a:r>
                        <a:rPr kumimoji="1" lang="en-US" altLang="ja-JP" sz="1100" u="none" dirty="0">
                          <a:latin typeface="+mn-ea"/>
                          <a:ea typeface="+mn-ea"/>
                        </a:rPr>
                        <a:t>2</a:t>
                      </a:r>
                      <a:endParaRPr kumimoji="1" lang="ja-JP" altLang="en-US"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ysDash"/>
                      <a:round/>
                      <a:headEnd type="none" w="med" len="med"/>
                      <a:tailEnd type="none" w="med" len="med"/>
                    </a:lnT>
                    <a:lnB w="12700" cap="flat" cmpd="sng" algn="ctr">
                      <a:solidFill>
                        <a:schemeClr val="accent2"/>
                      </a:solidFill>
                      <a:prstDash val="sysDash"/>
                      <a:round/>
                      <a:headEnd type="none" w="med" len="med"/>
                      <a:tailEnd type="none" w="med" len="med"/>
                    </a:lnB>
                    <a:solidFill>
                      <a:schemeClr val="bg1"/>
                    </a:solidFill>
                  </a:tcPr>
                </a:tc>
                <a:tc>
                  <a:txBody>
                    <a:bodyPr/>
                    <a:lstStyle/>
                    <a:p>
                      <a:pPr algn="l"/>
                      <a:r>
                        <a:rPr kumimoji="1" lang="ja-JP" altLang="en-US" sz="1100" u="none" dirty="0">
                          <a:latin typeface="+mn-ea"/>
                          <a:ea typeface="+mn-ea"/>
                        </a:rPr>
                        <a:t>医師</a:t>
                      </a:r>
                      <a:endParaRPr kumimoji="1" lang="en-US" altLang="ja-JP" sz="1100" u="none" dirty="0">
                        <a:latin typeface="+mn-ea"/>
                        <a:ea typeface="+mn-ea"/>
                      </a:endParaRPr>
                    </a:p>
                    <a:p>
                      <a:pPr algn="l"/>
                      <a:r>
                        <a:rPr kumimoji="1" lang="en-US" altLang="ja-JP" sz="1100" u="none" dirty="0">
                          <a:latin typeface="+mn-ea"/>
                          <a:ea typeface="+mn-ea"/>
                        </a:rPr>
                        <a:t>※</a:t>
                      </a:r>
                      <a:r>
                        <a:rPr kumimoji="1" lang="ja-JP" altLang="en-US" sz="1100" u="none" dirty="0">
                          <a:latin typeface="+mn-ea"/>
                          <a:ea typeface="+mn-ea"/>
                        </a:rPr>
                        <a:t>在宅療養を担う医療機関側の医師と共同指導した場合に限る</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ysDash"/>
                      <a:round/>
                      <a:headEnd type="none" w="med" len="med"/>
                      <a:tailEnd type="none" w="med" len="med"/>
                    </a:lnT>
                    <a:lnB w="12700" cap="flat" cmpd="sng" algn="ctr">
                      <a:solidFill>
                        <a:schemeClr val="accent2"/>
                      </a:solidFill>
                      <a:prstDash val="sysDash"/>
                      <a:round/>
                      <a:headEnd type="none" w="med" len="med"/>
                      <a:tailEnd type="none" w="med" len="med"/>
                    </a:lnB>
                    <a:solidFill>
                      <a:schemeClr val="bg1"/>
                    </a:solidFill>
                  </a:tcPr>
                </a:tc>
                <a:extLst>
                  <a:ext uri="{0D108BD9-81ED-4DB2-BD59-A6C34878D82A}">
                    <a16:rowId xmlns="" xmlns:a16="http://schemas.microsoft.com/office/drawing/2014/main" val="10004"/>
                  </a:ext>
                </a:extLst>
              </a:tr>
              <a:tr h="182488">
                <a:tc>
                  <a:txBody>
                    <a:bodyPr/>
                    <a:lstStyle/>
                    <a:p>
                      <a:pPr algn="l"/>
                      <a:r>
                        <a:rPr kumimoji="1" lang="ja-JP" altLang="en-US" sz="1100" u="none" dirty="0">
                          <a:latin typeface="+mn-ea"/>
                          <a:ea typeface="+mn-ea"/>
                        </a:rPr>
                        <a:t>　注</a:t>
                      </a:r>
                      <a:r>
                        <a:rPr kumimoji="1" lang="en-US" altLang="ja-JP" sz="1100" u="none" dirty="0">
                          <a:latin typeface="+mn-ea"/>
                          <a:ea typeface="+mn-ea"/>
                        </a:rPr>
                        <a:t>3</a:t>
                      </a:r>
                      <a:endParaRPr kumimoji="1" lang="ja-JP" altLang="en-US"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2"/>
                      </a:solidFill>
                      <a:prstDash val="sysDash"/>
                      <a:round/>
                      <a:headEnd type="none" w="med" len="med"/>
                      <a:tailEnd type="none" w="med" len="med"/>
                    </a:lnT>
                    <a:lnB w="12700" cap="flat" cmpd="sng" algn="ctr">
                      <a:solidFill>
                        <a:schemeClr val="accent2"/>
                      </a:solidFill>
                      <a:prstDash val="solid"/>
                      <a:round/>
                      <a:headEnd type="none" w="med" len="med"/>
                      <a:tailEnd type="none" w="med" len="med"/>
                    </a:lnB>
                    <a:solidFill>
                      <a:schemeClr val="bg1"/>
                    </a:solidFill>
                  </a:tcPr>
                </a:tc>
                <a:tc>
                  <a:txBody>
                    <a:bodyPr/>
                    <a:lstStyle/>
                    <a:p>
                      <a:pPr algn="l"/>
                      <a:r>
                        <a:rPr kumimoji="1" lang="ja-JP" altLang="en-US" sz="1100" u="none" dirty="0">
                          <a:latin typeface="+mn-ea"/>
                          <a:ea typeface="+mn-ea"/>
                        </a:rPr>
                        <a:t>医師、</a:t>
                      </a:r>
                      <a:r>
                        <a:rPr kumimoji="1" lang="ja-JP" altLang="en-US" sz="1100" b="1" u="sng" dirty="0">
                          <a:solidFill>
                            <a:srgbClr val="0070C0"/>
                          </a:solidFill>
                          <a:latin typeface="+mn-ea"/>
                          <a:ea typeface="+mn-ea"/>
                        </a:rPr>
                        <a:t>看護師等</a:t>
                      </a:r>
                      <a:endParaRPr kumimoji="1" lang="en-US" altLang="ja-JP" sz="1100" b="1" u="sng" dirty="0">
                        <a:solidFill>
                          <a:srgbClr val="0070C0"/>
                        </a:solidFill>
                        <a:latin typeface="+mn-ea"/>
                        <a:ea typeface="+mn-ea"/>
                      </a:endParaRPr>
                    </a:p>
                    <a:p>
                      <a:pPr algn="l"/>
                      <a:r>
                        <a:rPr kumimoji="1" lang="en-US" altLang="ja-JP" sz="1100" u="none" dirty="0">
                          <a:latin typeface="+mn-ea"/>
                          <a:ea typeface="+mn-ea"/>
                        </a:rPr>
                        <a:t>※</a:t>
                      </a:r>
                      <a:r>
                        <a:rPr kumimoji="1" lang="ja-JP" altLang="en-US" sz="1100" u="none" dirty="0">
                          <a:latin typeface="+mn-ea"/>
                          <a:ea typeface="+mn-ea"/>
                        </a:rPr>
                        <a:t>以下のうち３者以上と共同指導した場合に限る</a:t>
                      </a:r>
                      <a:endParaRPr kumimoji="1" lang="en-US" altLang="ja-JP" sz="1100" u="none" dirty="0">
                        <a:latin typeface="+mn-ea"/>
                        <a:ea typeface="+mn-ea"/>
                      </a:endParaRPr>
                    </a:p>
                    <a:p>
                      <a:pPr algn="l"/>
                      <a:r>
                        <a:rPr kumimoji="1" lang="ja-JP" altLang="en-US" sz="1100" u="none" dirty="0">
                          <a:latin typeface="+mn-ea"/>
                          <a:ea typeface="+mn-ea"/>
                        </a:rPr>
                        <a:t>　・在宅療養を担う医療機関の医師　又は　看護師等</a:t>
                      </a:r>
                      <a:endParaRPr kumimoji="1" lang="en-US" altLang="ja-JP" sz="1100" u="none" dirty="0">
                        <a:latin typeface="+mn-ea"/>
                        <a:ea typeface="+mn-ea"/>
                      </a:endParaRPr>
                    </a:p>
                    <a:p>
                      <a:pPr algn="l"/>
                      <a:r>
                        <a:rPr kumimoji="1" lang="ja-JP" altLang="en-US" sz="1100" u="none" dirty="0">
                          <a:latin typeface="+mn-ea"/>
                          <a:ea typeface="+mn-ea"/>
                        </a:rPr>
                        <a:t>　・歯科医師　又は　歯科衛生士</a:t>
                      </a:r>
                      <a:endParaRPr kumimoji="1" lang="en-US" altLang="ja-JP" sz="1100" u="none" dirty="0">
                        <a:latin typeface="+mn-ea"/>
                        <a:ea typeface="+mn-ea"/>
                      </a:endParaRPr>
                    </a:p>
                    <a:p>
                      <a:pPr algn="l"/>
                      <a:r>
                        <a:rPr kumimoji="1" lang="ja-JP" altLang="en-US" sz="1100" u="none" dirty="0">
                          <a:latin typeface="+mn-ea"/>
                          <a:ea typeface="+mn-ea"/>
                        </a:rPr>
                        <a:t>　・薬剤師　・理学療法士　・作業療法士　・言語聴覚士　</a:t>
                      </a:r>
                      <a:endParaRPr kumimoji="1" lang="en-US" altLang="ja-JP" sz="1100" u="none" dirty="0">
                        <a:latin typeface="+mn-ea"/>
                        <a:ea typeface="+mn-ea"/>
                      </a:endParaRPr>
                    </a:p>
                    <a:p>
                      <a:pPr algn="l"/>
                      <a:r>
                        <a:rPr kumimoji="1" lang="ja-JP" altLang="en-US" sz="1100" u="none" dirty="0">
                          <a:latin typeface="+mn-ea"/>
                          <a:ea typeface="+mn-ea"/>
                        </a:rPr>
                        <a:t>　・訪問看護ステーションの看護師等（准看護師を除く）</a:t>
                      </a:r>
                      <a:endParaRPr kumimoji="1" lang="en-US" altLang="ja-JP" sz="1100" u="none" dirty="0">
                        <a:latin typeface="+mn-ea"/>
                        <a:ea typeface="+mn-ea"/>
                      </a:endParaRPr>
                    </a:p>
                    <a:p>
                      <a:pPr algn="l"/>
                      <a:r>
                        <a:rPr kumimoji="1" lang="ja-JP" altLang="en-US" sz="1100" u="none" dirty="0">
                          <a:latin typeface="+mn-ea"/>
                          <a:ea typeface="+mn-ea"/>
                        </a:rPr>
                        <a:t>　・介護支援専門員　　　　　　・</a:t>
                      </a:r>
                      <a:r>
                        <a:rPr kumimoji="1" lang="ja-JP" altLang="en-US" sz="1100" b="1" u="sng" dirty="0">
                          <a:solidFill>
                            <a:srgbClr val="0070C0"/>
                          </a:solidFill>
                          <a:latin typeface="+mn-ea"/>
                          <a:ea typeface="+mn-ea"/>
                        </a:rPr>
                        <a:t>相談支援専門員</a:t>
                      </a:r>
                    </a:p>
                  </a:txBody>
                  <a:tcPr marL="99060" marR="99060" anchor="ctr">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ysDash"/>
                      <a:round/>
                      <a:headEnd type="none" w="med" len="med"/>
                      <a:tailEnd type="none" w="med" len="med"/>
                    </a:lnT>
                    <a:lnB w="12700" cap="flat" cmpd="sng" algn="ctr">
                      <a:solidFill>
                        <a:schemeClr val="accent2"/>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21" name="Rectangle 2"/>
          <p:cNvSpPr>
            <a:spLocks noChangeArrowheads="1"/>
          </p:cNvSpPr>
          <p:nvPr/>
        </p:nvSpPr>
        <p:spPr bwMode="auto">
          <a:xfrm>
            <a:off x="194414"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８．地域包括ケアシステム構築のための取組の強化</a:t>
            </a:r>
          </a:p>
        </p:txBody>
      </p:sp>
      <p:sp>
        <p:nvSpPr>
          <p:cNvPr id="2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 name="正方形/長方形 1"/>
          <p:cNvSpPr/>
          <p:nvPr/>
        </p:nvSpPr>
        <p:spPr>
          <a:xfrm>
            <a:off x="128464" y="736600"/>
            <a:ext cx="9725656" cy="603851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Rectangle 36"/>
          <p:cNvSpPr>
            <a:spLocks noChangeArrowheads="1"/>
          </p:cNvSpPr>
          <p:nvPr/>
        </p:nvSpPr>
        <p:spPr bwMode="auto">
          <a:xfrm>
            <a:off x="169367" y="463258"/>
            <a:ext cx="5904656" cy="31447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（４）入退院時の関係機関の連携強化に資する見直し</a:t>
            </a:r>
          </a:p>
        </p:txBody>
      </p:sp>
      <p:sp>
        <p:nvSpPr>
          <p:cNvPr id="13" name="テキスト ボックス 12"/>
          <p:cNvSpPr txBox="1"/>
          <p:nvPr/>
        </p:nvSpPr>
        <p:spPr>
          <a:xfrm>
            <a:off x="4915152" y="1100851"/>
            <a:ext cx="48012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特別の関係）留</a:t>
            </a:r>
            <a:r>
              <a:rPr lang="en-US" altLang="ja-JP" sz="1100" dirty="0">
                <a:solidFill>
                  <a:srgbClr val="002060"/>
                </a:solidFill>
                <a:latin typeface="ＭＳ Ｐゴシック" panose="020B0600070205080204" pitchFamily="50" charset="-128"/>
              </a:rPr>
              <a:t>p75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94</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33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214</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285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295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286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297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640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p765</a:t>
            </a:r>
          </a:p>
        </p:txBody>
      </p:sp>
      <p:sp>
        <p:nvSpPr>
          <p:cNvPr id="14" name="テキスト ボックス 13"/>
          <p:cNvSpPr txBox="1"/>
          <p:nvPr/>
        </p:nvSpPr>
        <p:spPr>
          <a:xfrm>
            <a:off x="6782737" y="2666445"/>
            <a:ext cx="29290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退院時共同指導料）点</a:t>
            </a:r>
            <a:r>
              <a:rPr lang="en-US" altLang="ja-JP" sz="1100" dirty="0">
                <a:solidFill>
                  <a:srgbClr val="002060"/>
                </a:solidFill>
                <a:latin typeface="ＭＳ Ｐゴシック" panose="020B0600070205080204" pitchFamily="50" charset="-128"/>
              </a:rPr>
              <a:t>p167-168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p213-216</a:t>
            </a:r>
          </a:p>
        </p:txBody>
      </p:sp>
    </p:spTree>
    <p:extLst>
      <p:ext uri="{BB962C8B-B14F-4D97-AF65-F5344CB8AC3E}">
        <p14:creationId xmlns:p14="http://schemas.microsoft.com/office/powerpoint/2010/main" val="366094592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3540" y="817603"/>
            <a:ext cx="9647311" cy="2929130"/>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800"/>
              </a:lnSpc>
              <a:buFont typeface="Wingdings" panose="05000000000000000000" pitchFamily="2" charset="2"/>
              <a:buChar char="Ø"/>
            </a:pPr>
            <a:r>
              <a:rPr lang="ja-JP" altLang="en-US" dirty="0">
                <a:solidFill>
                  <a:prstClr val="black"/>
                </a:solidFill>
              </a:rPr>
              <a:t>　</a:t>
            </a:r>
            <a:r>
              <a:rPr lang="ja-JP" altLang="en-US" sz="1600" b="1" dirty="0">
                <a:solidFill>
                  <a:prstClr val="black"/>
                </a:solidFill>
              </a:rPr>
              <a:t>在支診・在支病に属する医師が歯科訪問診療の必要性を認め、在宅療養歯科診療所に対して情報提供を行った場合を評価している診療情報提供料（</a:t>
            </a:r>
            <a:r>
              <a:rPr lang="en-US" altLang="ja-JP" sz="1600" b="1" dirty="0">
                <a:solidFill>
                  <a:prstClr val="black"/>
                </a:solidFill>
              </a:rPr>
              <a:t>Ⅰ</a:t>
            </a:r>
            <a:r>
              <a:rPr lang="ja-JP" altLang="en-US" sz="1600" b="1" dirty="0">
                <a:solidFill>
                  <a:prstClr val="black"/>
                </a:solidFill>
              </a:rPr>
              <a:t>）の歯科医療機関連携加算の在宅医療に関する部分について、見直しを行う</a:t>
            </a:r>
            <a:endParaRPr lang="en-US" altLang="ja-JP" sz="1600" b="1" dirty="0">
              <a:solidFill>
                <a:prstClr val="black"/>
              </a:solidFill>
            </a:endParaRPr>
          </a:p>
          <a:p>
            <a:pPr>
              <a:lnSpc>
                <a:spcPts val="2200"/>
              </a:lnSpc>
            </a:pPr>
            <a:r>
              <a:rPr lang="ja-JP" altLang="en-US" sz="2000" b="1" dirty="0">
                <a:solidFill>
                  <a:srgbClr val="0070C0"/>
                </a:solidFill>
              </a:rPr>
              <a:t>　　　</a:t>
            </a:r>
            <a:r>
              <a:rPr lang="ja-JP" altLang="en-US" sz="2000" b="1" dirty="0"/>
              <a:t>診療情報提供料（</a:t>
            </a:r>
            <a:r>
              <a:rPr lang="en-US" altLang="ja-JP" sz="2000" b="1" dirty="0"/>
              <a:t>Ⅰ</a:t>
            </a:r>
            <a:r>
              <a:rPr lang="ja-JP" altLang="en-US" sz="2000" b="1" dirty="0"/>
              <a:t>）</a:t>
            </a:r>
            <a:r>
              <a:rPr lang="ja-JP" altLang="en-US" sz="2000" b="1" dirty="0">
                <a:solidFill>
                  <a:srgbClr val="0070C0"/>
                </a:solidFill>
              </a:rPr>
              <a:t>　歯科医療機関連携加算：１００点</a:t>
            </a:r>
            <a:endParaRPr lang="en-US" altLang="ja-JP" sz="2000" b="1" dirty="0">
              <a:solidFill>
                <a:srgbClr val="0070C0"/>
              </a:solidFill>
            </a:endParaRPr>
          </a:p>
          <a:p>
            <a:pPr>
              <a:lnSpc>
                <a:spcPts val="1500"/>
              </a:lnSpc>
            </a:pPr>
            <a:r>
              <a:rPr lang="ja-JP" altLang="en-US" sz="1300" dirty="0">
                <a:solidFill>
                  <a:prstClr val="black"/>
                </a:solidFill>
              </a:rPr>
              <a:t>［算定要件］</a:t>
            </a:r>
            <a:endParaRPr lang="en-US" altLang="ja-JP" sz="1300" dirty="0">
              <a:solidFill>
                <a:prstClr val="black"/>
              </a:solidFill>
            </a:endParaRPr>
          </a:p>
          <a:p>
            <a:pPr marL="177800" indent="-177800">
              <a:lnSpc>
                <a:spcPts val="1500"/>
              </a:lnSpc>
            </a:pPr>
            <a:r>
              <a:rPr lang="ja-JP" altLang="en-US" sz="1300" dirty="0">
                <a:solidFill>
                  <a:prstClr val="black"/>
                </a:solidFill>
              </a:rPr>
              <a:t>◇　保険医療機関（歯科診療を行う保険医療機関を除く）が、歯科を標榜する保険医療機関に対して、当該歯科を標榜する保険医療機関において口腔内の管理が必要であると判断した患者に関する情報提供を、以下のアまたはイにより行った場合に算定する。</a:t>
            </a:r>
            <a:endParaRPr lang="en-US" altLang="ja-JP" sz="1300" dirty="0">
              <a:solidFill>
                <a:prstClr val="black"/>
              </a:solidFill>
            </a:endParaRPr>
          </a:p>
          <a:p>
            <a:pPr>
              <a:lnSpc>
                <a:spcPts val="1500"/>
              </a:lnSpc>
            </a:pPr>
            <a:r>
              <a:rPr lang="ja-JP" altLang="en-US" sz="1300" dirty="0">
                <a:solidFill>
                  <a:prstClr val="black"/>
                </a:solidFill>
              </a:rPr>
              <a:t>　ア　歯科を標榜していない病院が、悪性腫瘍手術（病理診断により悪性腫瘍であることが確認された場合に限る）又は心・脈管系（動</a:t>
            </a:r>
            <a:endParaRPr lang="en-US" altLang="ja-JP" sz="1300" dirty="0">
              <a:solidFill>
                <a:prstClr val="black"/>
              </a:solidFill>
            </a:endParaRPr>
          </a:p>
          <a:p>
            <a:pPr>
              <a:lnSpc>
                <a:spcPts val="1500"/>
              </a:lnSpc>
            </a:pPr>
            <a:r>
              <a:rPr lang="en-US" altLang="ja-JP" sz="1300" dirty="0">
                <a:solidFill>
                  <a:prstClr val="black"/>
                </a:solidFill>
              </a:rPr>
              <a:t>      </a:t>
            </a:r>
            <a:r>
              <a:rPr lang="ja-JP" altLang="en-US" sz="1300" dirty="0">
                <a:solidFill>
                  <a:prstClr val="black"/>
                </a:solidFill>
              </a:rPr>
              <a:t>脈・静脈を除く）の手術、人工関節置換術若しくは人工関節再置換術（股関節に対して行うものに限る。）又は造血幹細胞移植の手術を</a:t>
            </a:r>
            <a:endParaRPr lang="en-US" altLang="ja-JP" sz="1300" dirty="0">
              <a:solidFill>
                <a:prstClr val="black"/>
              </a:solidFill>
            </a:endParaRPr>
          </a:p>
          <a:p>
            <a:pPr>
              <a:lnSpc>
                <a:spcPts val="1500"/>
              </a:lnSpc>
            </a:pPr>
            <a:r>
              <a:rPr lang="ja-JP" altLang="en-US" sz="1300" dirty="0">
                <a:solidFill>
                  <a:prstClr val="black"/>
                </a:solidFill>
              </a:rPr>
              <a:t>　　行う患者について、手術前に歯科医師による周術期口腔機能管理の必要性</a:t>
            </a:r>
            <a:r>
              <a:rPr lang="en-US" altLang="ja-JP" sz="1300" dirty="0">
                <a:solidFill>
                  <a:prstClr val="black"/>
                </a:solidFill>
              </a:rPr>
              <a:t> </a:t>
            </a:r>
            <a:r>
              <a:rPr lang="ja-JP" altLang="en-US" sz="1300" dirty="0">
                <a:solidFill>
                  <a:prstClr val="black"/>
                </a:solidFill>
              </a:rPr>
              <a:t>を認め、歯科を標榜する保険医療機関に対して情報提供</a:t>
            </a:r>
            <a:endParaRPr lang="en-US" altLang="ja-JP" sz="1300" dirty="0">
              <a:solidFill>
                <a:prstClr val="black"/>
              </a:solidFill>
            </a:endParaRPr>
          </a:p>
          <a:p>
            <a:pPr>
              <a:lnSpc>
                <a:spcPts val="1500"/>
              </a:lnSpc>
            </a:pPr>
            <a:r>
              <a:rPr lang="ja-JP" altLang="en-US" sz="1300" dirty="0">
                <a:solidFill>
                  <a:prstClr val="black"/>
                </a:solidFill>
              </a:rPr>
              <a:t>　　を行った場合</a:t>
            </a:r>
            <a:endParaRPr lang="en-US" altLang="ja-JP" sz="1300" dirty="0">
              <a:solidFill>
                <a:prstClr val="black"/>
              </a:solidFill>
            </a:endParaRPr>
          </a:p>
          <a:p>
            <a:pPr>
              <a:lnSpc>
                <a:spcPts val="1500"/>
              </a:lnSpc>
            </a:pPr>
            <a:r>
              <a:rPr lang="en-US" altLang="ja-JP" sz="1300" dirty="0">
                <a:solidFill>
                  <a:prstClr val="black"/>
                </a:solidFill>
              </a:rPr>
              <a:t>  </a:t>
            </a:r>
            <a:r>
              <a:rPr lang="ja-JP" altLang="en-US" sz="1300" dirty="0">
                <a:solidFill>
                  <a:prstClr val="black"/>
                </a:solidFill>
              </a:rPr>
              <a:t>イ　在宅療養支援診療所または在宅療養支援病院に属する医師が、訪問診療を行った栄養障害を有する患者</a:t>
            </a:r>
            <a:r>
              <a:rPr lang="ja-JP" altLang="en-US" sz="1300" u="sng" dirty="0">
                <a:solidFill>
                  <a:srgbClr val="FF0000"/>
                </a:solidFill>
              </a:rPr>
              <a:t>または摂食機能障害を有</a:t>
            </a:r>
            <a:endParaRPr lang="en-US" altLang="ja-JP" sz="1300" u="sng" dirty="0">
              <a:solidFill>
                <a:srgbClr val="FF0000"/>
              </a:solidFill>
            </a:endParaRPr>
          </a:p>
          <a:p>
            <a:pPr>
              <a:lnSpc>
                <a:spcPts val="1500"/>
              </a:lnSpc>
            </a:pPr>
            <a:r>
              <a:rPr lang="en-US" altLang="ja-JP" sz="1300" dirty="0">
                <a:solidFill>
                  <a:srgbClr val="FF0000"/>
                </a:solidFill>
              </a:rPr>
              <a:t>      </a:t>
            </a:r>
            <a:r>
              <a:rPr lang="ja-JP" altLang="en-US" sz="1300" u="sng" dirty="0">
                <a:solidFill>
                  <a:srgbClr val="FF0000"/>
                </a:solidFill>
              </a:rPr>
              <a:t>する患者</a:t>
            </a:r>
            <a:r>
              <a:rPr lang="ja-JP" altLang="en-US" sz="1300" dirty="0">
                <a:solidFill>
                  <a:prstClr val="black"/>
                </a:solidFill>
              </a:rPr>
              <a:t>について歯科訪問診療の必要性を認め、</a:t>
            </a:r>
            <a:r>
              <a:rPr lang="ja-JP" altLang="en-US" sz="1300" u="sng" dirty="0">
                <a:solidFill>
                  <a:srgbClr val="FF0000"/>
                </a:solidFill>
              </a:rPr>
              <a:t>在宅歯科医療を行う歯科を標榜する保険医療機関</a:t>
            </a:r>
            <a:r>
              <a:rPr lang="ja-JP" altLang="en-US" sz="1300" dirty="0">
                <a:solidFill>
                  <a:prstClr val="black"/>
                </a:solidFill>
              </a:rPr>
              <a:t>に対して情報提供を行った場合</a:t>
            </a:r>
            <a:endParaRPr lang="en-US" altLang="ja-JP" sz="1300" dirty="0">
              <a:solidFill>
                <a:prstClr val="black"/>
              </a:solidFill>
            </a:endParaRPr>
          </a:p>
        </p:txBody>
      </p:sp>
      <p:sp>
        <p:nvSpPr>
          <p:cNvPr id="10" name="Rectangle 36"/>
          <p:cNvSpPr>
            <a:spLocks noChangeArrowheads="1"/>
          </p:cNvSpPr>
          <p:nvPr/>
        </p:nvSpPr>
        <p:spPr bwMode="auto">
          <a:xfrm>
            <a:off x="83540" y="443671"/>
            <a:ext cx="4505664"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（５）歯科医療機関連携加算の対象拡大</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249</a:t>
            </a:fld>
            <a:endParaRPr lang="ja-JP" altLang="en-US" sz="1600" dirty="0">
              <a:solidFill>
                <a:prstClr val="black"/>
              </a:solidFill>
            </a:endParaRPr>
          </a:p>
        </p:txBody>
      </p:sp>
      <p:sp>
        <p:nvSpPr>
          <p:cNvPr id="8" name="Rectangle 37"/>
          <p:cNvSpPr>
            <a:spLocks noChangeArrowheads="1"/>
          </p:cNvSpPr>
          <p:nvPr/>
        </p:nvSpPr>
        <p:spPr bwMode="auto">
          <a:xfrm>
            <a:off x="87296" y="4234980"/>
            <a:ext cx="9647311" cy="2460844"/>
          </a:xfrm>
          <a:prstGeom prst="rect">
            <a:avLst/>
          </a:prstGeom>
          <a:solidFill>
            <a:schemeClr val="bg1">
              <a:lumMod val="95000"/>
              <a:alpha val="50000"/>
            </a:schemeClr>
          </a:solidFill>
          <a:ln w="9525">
            <a:solidFill>
              <a:schemeClr val="tx1"/>
            </a:solidFill>
            <a:miter lim="800000"/>
            <a:headEnd/>
            <a:tailEnd/>
          </a:ln>
        </p:spPr>
        <p:txBody>
          <a:bodyPr/>
          <a:lstStyle/>
          <a:p>
            <a:pPr marL="285750" indent="-285750">
              <a:lnSpc>
                <a:spcPts val="1800"/>
              </a:lnSpc>
              <a:buFont typeface="Wingdings" panose="05000000000000000000" pitchFamily="2" charset="2"/>
              <a:buChar char="Ø"/>
            </a:pPr>
            <a:r>
              <a:rPr lang="ja-JP" altLang="en-US" dirty="0">
                <a:solidFill>
                  <a:prstClr val="black"/>
                </a:solidFill>
              </a:rPr>
              <a:t>　</a:t>
            </a:r>
            <a:r>
              <a:rPr lang="ja-JP" altLang="en-US" sz="1600" b="1" dirty="0">
                <a:solidFill>
                  <a:prstClr val="black"/>
                </a:solidFill>
              </a:rPr>
              <a:t>歯科診療を行う上で必要な診療情報や処方内容等の診療情報をかかりつけ医とかかりつけ歯科医との間で共有した場合の評価を新設する</a:t>
            </a:r>
            <a:endParaRPr lang="en-US" altLang="ja-JP" sz="1600" b="1" dirty="0">
              <a:solidFill>
                <a:prstClr val="black"/>
              </a:solidFill>
            </a:endParaRPr>
          </a:p>
          <a:p>
            <a:pPr>
              <a:lnSpc>
                <a:spcPts val="1800"/>
              </a:lnSpc>
              <a:spcBef>
                <a:spcPts val="600"/>
              </a:spcBef>
            </a:pPr>
            <a:r>
              <a:rPr lang="ja-JP" altLang="en-US" sz="2000" b="1" dirty="0">
                <a:solidFill>
                  <a:srgbClr val="0070C0"/>
                </a:solidFill>
              </a:rPr>
              <a:t>　　　（新）　</a:t>
            </a:r>
            <a:r>
              <a:rPr lang="ja-JP" altLang="en-US" sz="2000" b="1" u="sng" dirty="0">
                <a:solidFill>
                  <a:srgbClr val="0070C0"/>
                </a:solidFill>
              </a:rPr>
              <a:t>診療情報連携共有料：１２０点（３月に１回）</a:t>
            </a:r>
            <a:endParaRPr lang="en-US" altLang="ja-JP" sz="2000" b="1" u="sng" dirty="0">
              <a:solidFill>
                <a:srgbClr val="0070C0"/>
              </a:solidFill>
            </a:endParaRPr>
          </a:p>
          <a:p>
            <a:pPr>
              <a:lnSpc>
                <a:spcPts val="1400"/>
              </a:lnSpc>
            </a:pPr>
            <a:r>
              <a:rPr lang="ja-JP" altLang="en-US" sz="1300" dirty="0">
                <a:solidFill>
                  <a:prstClr val="black"/>
                </a:solidFill>
              </a:rPr>
              <a:t>［対象患者］</a:t>
            </a:r>
            <a:endParaRPr lang="en-US" altLang="ja-JP" sz="1300" dirty="0">
              <a:solidFill>
                <a:prstClr val="black"/>
              </a:solidFill>
            </a:endParaRPr>
          </a:p>
          <a:p>
            <a:pPr>
              <a:lnSpc>
                <a:spcPts val="1400"/>
              </a:lnSpc>
            </a:pPr>
            <a:r>
              <a:rPr lang="ja-JP" altLang="en-US" sz="1300" dirty="0">
                <a:solidFill>
                  <a:prstClr val="black"/>
                </a:solidFill>
              </a:rPr>
              <a:t>◇　慢性疾患等を有する患者であって、歯科治療を行う上で特に検査値や処方内容等の診療情報を確認する必要がある患者</a:t>
            </a:r>
            <a:endParaRPr lang="en-US" altLang="ja-JP" sz="1300" dirty="0">
              <a:solidFill>
                <a:prstClr val="black"/>
              </a:solidFill>
            </a:endParaRPr>
          </a:p>
          <a:p>
            <a:pPr>
              <a:lnSpc>
                <a:spcPts val="1400"/>
              </a:lnSpc>
            </a:pPr>
            <a:r>
              <a:rPr lang="ja-JP" altLang="en-US" sz="1300" dirty="0">
                <a:solidFill>
                  <a:prstClr val="black"/>
                </a:solidFill>
              </a:rPr>
              <a:t>［算定要件］</a:t>
            </a:r>
            <a:endParaRPr lang="en-US" altLang="ja-JP" sz="1300" dirty="0">
              <a:solidFill>
                <a:prstClr val="black"/>
              </a:solidFill>
            </a:endParaRPr>
          </a:p>
          <a:p>
            <a:pPr>
              <a:lnSpc>
                <a:spcPts val="1400"/>
              </a:lnSpc>
            </a:pPr>
            <a:r>
              <a:rPr lang="ja-JP" altLang="en-US" sz="1300" dirty="0">
                <a:solidFill>
                  <a:prstClr val="black"/>
                </a:solidFill>
              </a:rPr>
              <a:t>①　歯科診療を担う別の保険医療機関からの求めに応じ、当該患者に係る検査結果、投薬内容等の情報提供について、当該患者の同意</a:t>
            </a:r>
            <a:endParaRPr lang="en-US" altLang="ja-JP" sz="1300" dirty="0">
              <a:solidFill>
                <a:prstClr val="black"/>
              </a:solidFill>
            </a:endParaRPr>
          </a:p>
          <a:p>
            <a:pPr>
              <a:lnSpc>
                <a:spcPts val="1400"/>
              </a:lnSpc>
            </a:pPr>
            <a:r>
              <a:rPr lang="ja-JP" altLang="en-US" sz="1300" dirty="0">
                <a:solidFill>
                  <a:prstClr val="black"/>
                </a:solidFill>
              </a:rPr>
              <a:t>　 を得て、当該別の保険医療機関に対し、当該情報を文書により提供した場合に、提供する保険医療機関ごとに患者１人につき３月に１</a:t>
            </a:r>
            <a:endParaRPr lang="en-US" altLang="ja-JP" sz="1300" dirty="0">
              <a:solidFill>
                <a:prstClr val="black"/>
              </a:solidFill>
            </a:endParaRPr>
          </a:p>
          <a:p>
            <a:pPr>
              <a:lnSpc>
                <a:spcPts val="1400"/>
              </a:lnSpc>
            </a:pPr>
            <a:r>
              <a:rPr lang="en-US" altLang="ja-JP" sz="1300" dirty="0">
                <a:solidFill>
                  <a:prstClr val="black"/>
                </a:solidFill>
              </a:rPr>
              <a:t>   </a:t>
            </a:r>
            <a:r>
              <a:rPr lang="ja-JP" altLang="en-US" sz="1300" dirty="0">
                <a:solidFill>
                  <a:prstClr val="black"/>
                </a:solidFill>
              </a:rPr>
              <a:t>回に限り算定する</a:t>
            </a:r>
            <a:endParaRPr lang="en-US" altLang="ja-JP" sz="1300" dirty="0">
              <a:solidFill>
                <a:prstClr val="black"/>
              </a:solidFill>
            </a:endParaRPr>
          </a:p>
          <a:p>
            <a:pPr>
              <a:lnSpc>
                <a:spcPts val="1400"/>
              </a:lnSpc>
            </a:pPr>
            <a:r>
              <a:rPr lang="ja-JP" altLang="en-US" sz="1300" dirty="0">
                <a:solidFill>
                  <a:prstClr val="black"/>
                </a:solidFill>
              </a:rPr>
              <a:t>②　診療情報提供料（</a:t>
            </a:r>
            <a:r>
              <a:rPr lang="en-US" altLang="ja-JP" sz="1300" dirty="0">
                <a:solidFill>
                  <a:prstClr val="black"/>
                </a:solidFill>
              </a:rPr>
              <a:t>Ⅰ</a:t>
            </a:r>
            <a:r>
              <a:rPr lang="ja-JP" altLang="en-US" sz="1300" dirty="0">
                <a:solidFill>
                  <a:prstClr val="black"/>
                </a:solidFill>
              </a:rPr>
              <a:t>）（同一の保険医療機関に対して当該患者の紹介を行った場合に限る）を算定した同一月においては、別に算定</a:t>
            </a:r>
            <a:endParaRPr lang="en-US" altLang="ja-JP" sz="1300" dirty="0">
              <a:solidFill>
                <a:prstClr val="black"/>
              </a:solidFill>
            </a:endParaRPr>
          </a:p>
          <a:p>
            <a:pPr>
              <a:lnSpc>
                <a:spcPts val="1400"/>
              </a:lnSpc>
            </a:pPr>
            <a:r>
              <a:rPr lang="en-US" altLang="ja-JP" sz="1300" dirty="0">
                <a:solidFill>
                  <a:prstClr val="black"/>
                </a:solidFill>
              </a:rPr>
              <a:t>   </a:t>
            </a:r>
            <a:r>
              <a:rPr lang="ja-JP" altLang="en-US" sz="1300" dirty="0">
                <a:solidFill>
                  <a:prstClr val="black"/>
                </a:solidFill>
              </a:rPr>
              <a:t>できない</a:t>
            </a:r>
            <a:endParaRPr lang="en-US" altLang="ja-JP" sz="1300" dirty="0">
              <a:solidFill>
                <a:prstClr val="black"/>
              </a:solidFill>
            </a:endParaRPr>
          </a:p>
          <a:p>
            <a:pPr>
              <a:lnSpc>
                <a:spcPts val="1400"/>
              </a:lnSpc>
            </a:pPr>
            <a:r>
              <a:rPr lang="ja-JP" altLang="en-US" sz="1300" dirty="0">
                <a:solidFill>
                  <a:prstClr val="black"/>
                </a:solidFill>
              </a:rPr>
              <a:t>③　保険医療機関と連携を図り、必要に応じて問合わせに対応できる体制（窓口の設置など）を確保していること</a:t>
            </a:r>
            <a:endParaRPr lang="en-US" altLang="ja-JP" sz="1300" dirty="0">
              <a:solidFill>
                <a:prstClr val="black"/>
              </a:solidFill>
            </a:endParaRPr>
          </a:p>
          <a:p>
            <a:pPr>
              <a:lnSpc>
                <a:spcPts val="1600"/>
              </a:lnSpc>
            </a:pPr>
            <a:endParaRPr lang="en-US" altLang="ja-JP" sz="1400" dirty="0">
              <a:solidFill>
                <a:prstClr val="black"/>
              </a:solidFill>
            </a:endParaRPr>
          </a:p>
        </p:txBody>
      </p:sp>
      <p:sp>
        <p:nvSpPr>
          <p:cNvPr id="9" name="Rectangle 36"/>
          <p:cNvSpPr>
            <a:spLocks noChangeArrowheads="1"/>
          </p:cNvSpPr>
          <p:nvPr/>
        </p:nvSpPr>
        <p:spPr bwMode="auto">
          <a:xfrm>
            <a:off x="87310" y="3861048"/>
            <a:ext cx="4649679"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（６）診療情報の共有に対する評価の新設</a:t>
            </a:r>
          </a:p>
        </p:txBody>
      </p:sp>
      <p:sp>
        <p:nvSpPr>
          <p:cNvPr id="11" name="Rectangle 2"/>
          <p:cNvSpPr>
            <a:spLocks noChangeArrowheads="1"/>
          </p:cNvSpPr>
          <p:nvPr/>
        </p:nvSpPr>
        <p:spPr bwMode="auto">
          <a:xfrm>
            <a:off x="194414"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８．地域包括ケアシステム構築のための取組の強化</a:t>
            </a:r>
            <a:r>
              <a:rPr kumimoji="1" lang="ja-JP" altLang="en-US" sz="2200" b="0" i="0" u="none" strike="noStrike" kern="0" cap="none" spc="0" normalizeH="0" baseline="0" noProof="0" dirty="0">
                <a:ln>
                  <a:noFill/>
                </a:ln>
                <a:solidFill>
                  <a:srgbClr val="000000"/>
                </a:solidFill>
                <a:effectLst/>
                <a:uLnTx/>
                <a:uFillTx/>
                <a:latin typeface="Calibri"/>
                <a:ea typeface="ＭＳ Ｐゴシック"/>
              </a:rPr>
              <a:t>（医科歯科連携）</a:t>
            </a:r>
          </a:p>
        </p:txBody>
      </p:sp>
      <p:sp>
        <p:nvSpPr>
          <p:cNvPr id="12" name="テキスト ボックス 11"/>
          <p:cNvSpPr txBox="1"/>
          <p:nvPr/>
        </p:nvSpPr>
        <p:spPr>
          <a:xfrm>
            <a:off x="8476769" y="499832"/>
            <a:ext cx="123497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p174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p232</a:t>
            </a:r>
          </a:p>
        </p:txBody>
      </p:sp>
      <p:sp>
        <p:nvSpPr>
          <p:cNvPr id="13" name="テキスト ボックス 12"/>
          <p:cNvSpPr txBox="1"/>
          <p:nvPr/>
        </p:nvSpPr>
        <p:spPr>
          <a:xfrm>
            <a:off x="8476769" y="3917209"/>
            <a:ext cx="123497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p175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p234</a:t>
            </a:r>
          </a:p>
        </p:txBody>
      </p:sp>
    </p:spTree>
    <p:extLst>
      <p:ext uri="{BB962C8B-B14F-4D97-AF65-F5344CB8AC3E}">
        <p14:creationId xmlns:p14="http://schemas.microsoft.com/office/powerpoint/2010/main" val="196823767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 xmlns:a16="http://schemas.microsoft.com/office/drawing/2014/main" id="{F5C43D0F-BBFA-47C5-86D8-5B7BD50B2900}"/>
              </a:ext>
            </a:extLst>
          </p:cNvPr>
          <p:cNvSpPr txBox="1">
            <a:spLocks noChangeArrowheads="1"/>
          </p:cNvSpPr>
          <p:nvPr/>
        </p:nvSpPr>
        <p:spPr bwMode="auto">
          <a:xfrm>
            <a:off x="560513" y="44624"/>
            <a:ext cx="8712968" cy="7540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600"/>
              </a:spcBef>
              <a:spcAft>
                <a:spcPct val="0"/>
              </a:spcAft>
              <a:buFontTx/>
              <a:buNone/>
            </a:pPr>
            <a:r>
              <a:rPr lang="en-US" altLang="ja-JP" sz="1900" dirty="0">
                <a:solidFill>
                  <a:srgbClr val="000000"/>
                </a:solidFill>
                <a:ea typeface="ＭＳ Ｐゴシック" charset="-128"/>
              </a:rPr>
              <a:t>【2017</a:t>
            </a:r>
            <a:r>
              <a:rPr lang="ja-JP" altLang="en-US" sz="1900" dirty="0">
                <a:solidFill>
                  <a:srgbClr val="000000"/>
                </a:solidFill>
                <a:ea typeface="ＭＳ Ｐゴシック" charset="-128"/>
              </a:rPr>
              <a:t>年</a:t>
            </a:r>
            <a:r>
              <a:rPr lang="en-US" altLang="ja-JP" sz="1900" dirty="0">
                <a:solidFill>
                  <a:srgbClr val="000000"/>
                </a:solidFill>
                <a:ea typeface="ＭＳ Ｐゴシック" charset="-128"/>
              </a:rPr>
              <a:t>9</a:t>
            </a:r>
            <a:r>
              <a:rPr lang="ja-JP" altLang="en-US" sz="1900" dirty="0">
                <a:solidFill>
                  <a:srgbClr val="000000"/>
                </a:solidFill>
                <a:ea typeface="ＭＳ Ｐゴシック" charset="-128"/>
              </a:rPr>
              <a:t>月</a:t>
            </a:r>
            <a:r>
              <a:rPr lang="en-US" altLang="ja-JP" sz="1900" dirty="0">
                <a:solidFill>
                  <a:srgbClr val="000000"/>
                </a:solidFill>
                <a:ea typeface="ＭＳ Ｐゴシック" charset="-128"/>
              </a:rPr>
              <a:t>27</a:t>
            </a:r>
            <a:r>
              <a:rPr lang="ja-JP" altLang="en-US" sz="1900" dirty="0">
                <a:solidFill>
                  <a:srgbClr val="000000"/>
                </a:solidFill>
                <a:ea typeface="ＭＳ Ｐゴシック" charset="-128"/>
              </a:rPr>
              <a:t>日</a:t>
            </a:r>
            <a:r>
              <a:rPr lang="en-US" altLang="ja-JP" sz="1900" dirty="0">
                <a:solidFill>
                  <a:srgbClr val="000000"/>
                </a:solidFill>
                <a:ea typeface="ＭＳ Ｐゴシック" charset="-128"/>
              </a:rPr>
              <a:t>】</a:t>
            </a:r>
            <a:r>
              <a:rPr lang="ja-JP" altLang="en-US" sz="1900" dirty="0">
                <a:solidFill>
                  <a:srgbClr val="000000"/>
                </a:solidFill>
                <a:ea typeface="ＭＳ Ｐゴシック" charset="-128"/>
              </a:rPr>
              <a:t> </a:t>
            </a:r>
            <a:endParaRPr lang="en-US" altLang="ja-JP" sz="1900" dirty="0">
              <a:solidFill>
                <a:srgbClr val="000000"/>
              </a:solidFill>
              <a:ea typeface="ＭＳ Ｐゴシック" charset="-128"/>
            </a:endParaRPr>
          </a:p>
          <a:p>
            <a:pPr eaLnBrk="1" fontAlgn="base" hangingPunct="1">
              <a:spcBef>
                <a:spcPts val="600"/>
              </a:spcBef>
              <a:spcAft>
                <a:spcPct val="0"/>
              </a:spcAft>
              <a:buFontTx/>
              <a:buNone/>
            </a:pPr>
            <a:r>
              <a:rPr lang="ja-JP" altLang="en-US" sz="1900" dirty="0">
                <a:solidFill>
                  <a:srgbClr val="000000"/>
                </a:solidFill>
                <a:ea typeface="ＭＳ Ｐゴシック" charset="-128"/>
              </a:rPr>
              <a:t>　日本医師会定例記者会見「衆議院解散と第</a:t>
            </a:r>
            <a:r>
              <a:rPr lang="en-US" altLang="ja-JP" sz="1900" dirty="0">
                <a:solidFill>
                  <a:srgbClr val="000000"/>
                </a:solidFill>
                <a:ea typeface="ＭＳ Ｐゴシック" charset="-128"/>
              </a:rPr>
              <a:t>48</a:t>
            </a:r>
            <a:r>
              <a:rPr lang="ja-JP" altLang="en-US" sz="1900" dirty="0">
                <a:solidFill>
                  <a:srgbClr val="000000"/>
                </a:solidFill>
                <a:ea typeface="ＭＳ Ｐゴシック" charset="-128"/>
              </a:rPr>
              <a:t>回衆議院議員総選挙を受けて」　</a:t>
            </a:r>
          </a:p>
        </p:txBody>
      </p:sp>
      <p:sp>
        <p:nvSpPr>
          <p:cNvPr id="6" name="テキスト ボックス 5">
            <a:extLst>
              <a:ext uri="{FF2B5EF4-FFF2-40B4-BE49-F238E27FC236}">
                <a16:creationId xmlns="" xmlns:a16="http://schemas.microsoft.com/office/drawing/2014/main" id="{75BE30F3-9F0C-4B10-9F0F-C06A78CCDF0E}"/>
              </a:ext>
            </a:extLst>
          </p:cNvPr>
          <p:cNvSpPr txBox="1"/>
          <p:nvPr/>
        </p:nvSpPr>
        <p:spPr>
          <a:xfrm>
            <a:off x="574551" y="980731"/>
            <a:ext cx="8842945" cy="5740033"/>
          </a:xfrm>
          <a:prstGeom prst="rect">
            <a:avLst/>
          </a:prstGeom>
          <a:solidFill>
            <a:srgbClr val="FFFFCC"/>
          </a:solidFill>
        </p:spPr>
        <p:txBody>
          <a:bodyPr wrap="square" rtlCol="0">
            <a:spAutoFit/>
          </a:bodyPr>
          <a:lstStyle/>
          <a:p>
            <a:pPr marL="266700" indent="-266700" fontAlgn="base">
              <a:spcBef>
                <a:spcPts val="600"/>
              </a:spcBef>
              <a:spcAft>
                <a:spcPct val="0"/>
              </a:spcAft>
            </a:pPr>
            <a:r>
              <a:rPr lang="ja-JP" altLang="en-US" sz="1600" dirty="0">
                <a:solidFill>
                  <a:prstClr val="black"/>
                </a:solidFill>
              </a:rPr>
              <a:t>● 日本医師会は、社会保障の充実により国民不安を解消することが経済の好循環につながると主張してきた。受益と負担の関係を明確にしつつ、増税の結果として安心して社会保障を受けられるようになったという成功体験を持てることも重要である。そのためには、消費税収の使途を債務増の軽減から社会保障の充実に変更することも一つの方法。</a:t>
            </a:r>
            <a:endParaRPr lang="en-US" altLang="ja-JP" sz="1600" dirty="0">
              <a:solidFill>
                <a:prstClr val="black"/>
              </a:solidFill>
            </a:endParaRPr>
          </a:p>
          <a:p>
            <a:pPr marL="266700" indent="-266700" fontAlgn="base">
              <a:spcBef>
                <a:spcPts val="600"/>
              </a:spcBef>
              <a:spcAft>
                <a:spcPct val="0"/>
              </a:spcAft>
            </a:pPr>
            <a:r>
              <a:rPr lang="ja-JP" altLang="en-US" sz="1600" dirty="0">
                <a:solidFill>
                  <a:prstClr val="black"/>
                </a:solidFill>
              </a:rPr>
              <a:t>● 消費税増収分を債務増の軽減ではなく、他の財源に活用できるのであれば、教育ではなく、医療をはじめとする社会保障の充実に充てるという考え方は当然あり、そうなれば望ましいが、「社会保障と税の一体改革」においてもこれは難しかった。一方、人づくりも国の礎であり、教育の無償化や子ども・子育て支援など、全世代型社会保障の実現を目指すことは、結果として社会の中の格差が是正され、社会の安定につながる。</a:t>
            </a:r>
          </a:p>
          <a:p>
            <a:pPr marL="266700" indent="-266700" fontAlgn="base">
              <a:spcBef>
                <a:spcPts val="600"/>
              </a:spcBef>
              <a:spcAft>
                <a:spcPct val="0"/>
              </a:spcAft>
            </a:pPr>
            <a:r>
              <a:rPr lang="ja-JP" altLang="en-US" sz="1600" dirty="0">
                <a:solidFill>
                  <a:prstClr val="black"/>
                </a:solidFill>
              </a:rPr>
              <a:t>● 現在の消費税</a:t>
            </a:r>
            <a:r>
              <a:rPr lang="en-US" altLang="ja-JP" sz="1600" dirty="0">
                <a:solidFill>
                  <a:prstClr val="black"/>
                </a:solidFill>
              </a:rPr>
              <a:t>8</a:t>
            </a:r>
            <a:r>
              <a:rPr lang="ja-JP" altLang="en-US" sz="1600" dirty="0">
                <a:solidFill>
                  <a:prstClr val="black"/>
                </a:solidFill>
              </a:rPr>
              <a:t>％では、増収分のうち国の債務増の軽減に</a:t>
            </a:r>
            <a:r>
              <a:rPr lang="en-US" altLang="ja-JP" sz="1600" dirty="0">
                <a:solidFill>
                  <a:prstClr val="black"/>
                </a:solidFill>
              </a:rPr>
              <a:t>3.3</a:t>
            </a:r>
            <a:r>
              <a:rPr lang="ja-JP" altLang="en-US" sz="1600" dirty="0">
                <a:solidFill>
                  <a:prstClr val="black"/>
                </a:solidFill>
              </a:rPr>
              <a:t>兆円を充てているが、これを</a:t>
            </a:r>
            <a:r>
              <a:rPr lang="en-US" altLang="ja-JP" sz="1600" dirty="0">
                <a:solidFill>
                  <a:prstClr val="black"/>
                </a:solidFill>
              </a:rPr>
              <a:t>10</a:t>
            </a:r>
            <a:r>
              <a:rPr lang="ja-JP" altLang="en-US" sz="1600" dirty="0">
                <a:solidFill>
                  <a:prstClr val="black"/>
                </a:solidFill>
              </a:rPr>
              <a:t>％に引き上げると</a:t>
            </a:r>
            <a:r>
              <a:rPr lang="en-US" altLang="ja-JP" sz="1600" dirty="0">
                <a:solidFill>
                  <a:prstClr val="black"/>
                </a:solidFill>
              </a:rPr>
              <a:t>7.3</a:t>
            </a:r>
            <a:r>
              <a:rPr lang="ja-JP" altLang="en-US" sz="1600" dirty="0">
                <a:solidFill>
                  <a:prstClr val="black"/>
                </a:solidFill>
              </a:rPr>
              <a:t>兆円に増加するというのが「社会保障と税の一体改革」であり、この増加分（約</a:t>
            </a:r>
            <a:r>
              <a:rPr lang="en-US" altLang="ja-JP" sz="1600" dirty="0">
                <a:solidFill>
                  <a:prstClr val="black"/>
                </a:solidFill>
              </a:rPr>
              <a:t>4</a:t>
            </a:r>
            <a:r>
              <a:rPr lang="ja-JP" altLang="en-US" sz="1600" dirty="0">
                <a:solidFill>
                  <a:prstClr val="black"/>
                </a:solidFill>
              </a:rPr>
              <a:t>兆円）の一部を後代への負担のつけ回しの軽減から子ども・子育て支援や教育の無償化等に充てるという主張だと理解している。なお、</a:t>
            </a:r>
            <a:r>
              <a:rPr lang="en-US" altLang="ja-JP" sz="1600" dirty="0">
                <a:solidFill>
                  <a:prstClr val="black"/>
                </a:solidFill>
              </a:rPr>
              <a:t>10</a:t>
            </a:r>
            <a:r>
              <a:rPr lang="ja-JP" altLang="en-US" sz="1600" dirty="0">
                <a:solidFill>
                  <a:prstClr val="black"/>
                </a:solidFill>
              </a:rPr>
              <a:t>％満額時の社会保障の充実分</a:t>
            </a:r>
            <a:r>
              <a:rPr lang="en-US" altLang="ja-JP" sz="1600" dirty="0">
                <a:solidFill>
                  <a:prstClr val="black"/>
                </a:solidFill>
              </a:rPr>
              <a:t>2.8</a:t>
            </a:r>
            <a:r>
              <a:rPr lang="ja-JP" altLang="en-US" sz="1600" dirty="0">
                <a:solidFill>
                  <a:prstClr val="black"/>
                </a:solidFill>
              </a:rPr>
              <a:t>兆円については、子ども・子育て支援の財源にさらに充てることなく、当然、社会保障の充実の財源として引き続き確保されるものと考えている。</a:t>
            </a:r>
          </a:p>
          <a:p>
            <a:pPr marL="266700" indent="-266700" fontAlgn="base">
              <a:spcBef>
                <a:spcPts val="600"/>
              </a:spcBef>
              <a:spcAft>
                <a:spcPct val="0"/>
              </a:spcAft>
            </a:pPr>
            <a:r>
              <a:rPr lang="ja-JP" altLang="en-US" sz="1600" dirty="0">
                <a:solidFill>
                  <a:prstClr val="black"/>
                </a:solidFill>
              </a:rPr>
              <a:t>● 前回の</a:t>
            </a:r>
            <a:r>
              <a:rPr lang="en-US" altLang="ja-JP" sz="1600" dirty="0">
                <a:solidFill>
                  <a:prstClr val="black"/>
                </a:solidFill>
              </a:rPr>
              <a:t>8</a:t>
            </a:r>
            <a:r>
              <a:rPr lang="ja-JP" altLang="en-US" sz="1600" dirty="0">
                <a:solidFill>
                  <a:prstClr val="black"/>
                </a:solidFill>
              </a:rPr>
              <a:t>％への増税は、それまで給付が先行していた状況を見直すために増税したため、社会保障が充実したという実感が乏しく、国民の間に痛税感があり、このことも消費回復に影響した。</a:t>
            </a:r>
            <a:r>
              <a:rPr lang="en-US" altLang="ja-JP" sz="1600" dirty="0">
                <a:solidFill>
                  <a:prstClr val="black"/>
                </a:solidFill>
              </a:rPr>
              <a:t>10</a:t>
            </a:r>
            <a:r>
              <a:rPr lang="ja-JP" altLang="en-US" sz="1600" dirty="0">
                <a:solidFill>
                  <a:prstClr val="black"/>
                </a:solidFill>
              </a:rPr>
              <a:t>％引き上げ時には、社会保障の充実に加えて、債務増の軽減に充てる額の増収分（満年度約</a:t>
            </a:r>
            <a:r>
              <a:rPr lang="en-US" altLang="ja-JP" sz="1600" dirty="0">
                <a:solidFill>
                  <a:prstClr val="black"/>
                </a:solidFill>
              </a:rPr>
              <a:t>4</a:t>
            </a:r>
            <a:r>
              <a:rPr lang="ja-JP" altLang="en-US" sz="1600" dirty="0">
                <a:solidFill>
                  <a:prstClr val="black"/>
                </a:solidFill>
              </a:rPr>
              <a:t>兆円）の一部を子ども・子育て支援や教育の無償化等に使い、全世代型社会保障を実現することにより、税負担があっても安心して社会保障が受けられるようになったという成功体験を経験できれば、今後、受益と負担の関係を明確にしつつ、消費税やその他の税の増税への国民の抵抗も少なくなり、消費も増え、経済が活性化し、税収も増えることで、結果的に財政再建にもつながる。</a:t>
            </a:r>
          </a:p>
        </p:txBody>
      </p:sp>
      <p:sp>
        <p:nvSpPr>
          <p:cNvPr id="2" name="テキスト ボックス 1">
            <a:extLst>
              <a:ext uri="{FF2B5EF4-FFF2-40B4-BE49-F238E27FC236}">
                <a16:creationId xmlns="" xmlns:a16="http://schemas.microsoft.com/office/drawing/2014/main" id="{CBA2DB26-A549-4C06-B765-93515DA26966}"/>
              </a:ext>
            </a:extLst>
          </p:cNvPr>
          <p:cNvSpPr txBox="1"/>
          <p:nvPr/>
        </p:nvSpPr>
        <p:spPr>
          <a:xfrm>
            <a:off x="3884433" y="675595"/>
            <a:ext cx="1021433" cy="307777"/>
          </a:xfrm>
          <a:prstGeom prst="rect">
            <a:avLst/>
          </a:prstGeom>
          <a:noFill/>
        </p:spPr>
        <p:txBody>
          <a:bodyPr wrap="none" rtlCol="0">
            <a:spAutoFit/>
          </a:bodyPr>
          <a:lstStyle/>
          <a:p>
            <a:pPr fontAlgn="base">
              <a:spcBef>
                <a:spcPct val="0"/>
              </a:spcBef>
              <a:spcAft>
                <a:spcPct val="0"/>
              </a:spcAft>
            </a:pPr>
            <a:r>
              <a:rPr lang="ja-JP" altLang="en-US" sz="1400" dirty="0">
                <a:solidFill>
                  <a:prstClr val="black"/>
                </a:solidFill>
              </a:rPr>
              <a:t>（</a:t>
            </a:r>
            <a:r>
              <a:rPr lang="en-US" altLang="ja-JP" sz="1400" dirty="0">
                <a:solidFill>
                  <a:prstClr val="black"/>
                </a:solidFill>
              </a:rPr>
              <a:t>9</a:t>
            </a:r>
            <a:r>
              <a:rPr lang="ja-JP" altLang="en-US" sz="1400" dirty="0">
                <a:solidFill>
                  <a:prstClr val="black"/>
                </a:solidFill>
              </a:rPr>
              <a:t>月</a:t>
            </a:r>
            <a:r>
              <a:rPr lang="en-US" altLang="ja-JP" sz="1400" dirty="0">
                <a:solidFill>
                  <a:prstClr val="black"/>
                </a:solidFill>
              </a:rPr>
              <a:t>28</a:t>
            </a:r>
            <a:r>
              <a:rPr lang="ja-JP" altLang="en-US" sz="1400" dirty="0">
                <a:solidFill>
                  <a:prstClr val="black"/>
                </a:solidFill>
              </a:rPr>
              <a:t>日）</a:t>
            </a:r>
          </a:p>
        </p:txBody>
      </p:sp>
      <p:sp>
        <p:nvSpPr>
          <p:cNvPr id="7" name="テキスト ボックス 6">
            <a:extLst>
              <a:ext uri="{FF2B5EF4-FFF2-40B4-BE49-F238E27FC236}">
                <a16:creationId xmlns="" xmlns:a16="http://schemas.microsoft.com/office/drawing/2014/main" id="{E3D2AA4A-3507-43FA-A218-882E7D9312D2}"/>
              </a:ext>
            </a:extLst>
          </p:cNvPr>
          <p:cNvSpPr txBox="1"/>
          <p:nvPr/>
        </p:nvSpPr>
        <p:spPr>
          <a:xfrm>
            <a:off x="6681192" y="675595"/>
            <a:ext cx="1120820" cy="307777"/>
          </a:xfrm>
          <a:prstGeom prst="rect">
            <a:avLst/>
          </a:prstGeom>
          <a:noFill/>
        </p:spPr>
        <p:txBody>
          <a:bodyPr wrap="none" rtlCol="0">
            <a:spAutoFit/>
          </a:bodyPr>
          <a:lstStyle/>
          <a:p>
            <a:pPr fontAlgn="base">
              <a:spcBef>
                <a:spcPct val="0"/>
              </a:spcBef>
              <a:spcAft>
                <a:spcPct val="0"/>
              </a:spcAft>
            </a:pPr>
            <a:r>
              <a:rPr lang="ja-JP" altLang="en-US" sz="1400" dirty="0">
                <a:solidFill>
                  <a:prstClr val="black"/>
                </a:solidFill>
              </a:rPr>
              <a:t>（</a:t>
            </a:r>
            <a:r>
              <a:rPr lang="en-US" altLang="ja-JP" sz="1400" dirty="0">
                <a:solidFill>
                  <a:prstClr val="black"/>
                </a:solidFill>
              </a:rPr>
              <a:t>10</a:t>
            </a:r>
            <a:r>
              <a:rPr lang="ja-JP" altLang="en-US" sz="1400" dirty="0">
                <a:solidFill>
                  <a:prstClr val="black"/>
                </a:solidFill>
              </a:rPr>
              <a:t>月</a:t>
            </a:r>
            <a:r>
              <a:rPr lang="en-US" altLang="ja-JP" sz="1400" dirty="0">
                <a:solidFill>
                  <a:prstClr val="black"/>
                </a:solidFill>
              </a:rPr>
              <a:t>22</a:t>
            </a:r>
            <a:r>
              <a:rPr lang="ja-JP" altLang="en-US" sz="1400" dirty="0">
                <a:solidFill>
                  <a:prstClr val="black"/>
                </a:solidFill>
              </a:rPr>
              <a:t>日）</a:t>
            </a:r>
          </a:p>
        </p:txBody>
      </p:sp>
      <p:sp>
        <p:nvSpPr>
          <p:cNvPr id="8"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25</a:t>
            </a:fld>
            <a:endParaRPr lang="ja-JP" altLang="en-US" sz="1600" dirty="0">
              <a:solidFill>
                <a:prstClr val="black"/>
              </a:solidFill>
              <a:latin typeface="Calibri"/>
            </a:endParaRPr>
          </a:p>
        </p:txBody>
      </p:sp>
    </p:spTree>
    <p:extLst>
      <p:ext uri="{BB962C8B-B14F-4D97-AF65-F5344CB8AC3E}">
        <p14:creationId xmlns:p14="http://schemas.microsoft.com/office/powerpoint/2010/main" val="246642401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5379" y="924400"/>
            <a:ext cx="9756000" cy="5868000"/>
          </a:xfrm>
          <a:prstGeom prst="rect">
            <a:avLst/>
          </a:prstGeom>
          <a:noFill/>
          <a:ln w="9525">
            <a:solidFill>
              <a:schemeClr val="tx1"/>
            </a:solidFill>
            <a:miter lim="800000"/>
            <a:headEnd/>
            <a:tailEnd/>
          </a:ln>
        </p:spPr>
        <p:txBody>
          <a:bodyPr/>
          <a:lstStyle/>
          <a:p>
            <a:pPr marL="342900" indent="-342900">
              <a:buFont typeface="Wingdings" charset="2"/>
              <a:buChar char="Ø"/>
            </a:pPr>
            <a:r>
              <a:rPr lang="ja-JP" altLang="en-US" dirty="0">
                <a:solidFill>
                  <a:prstClr val="black"/>
                </a:solidFill>
              </a:rPr>
              <a:t>　医療・介護・福祉事業者間での切れ目ない連携を推進する観点から、入退院支援や退院時の指導等における要件に障害福祉サービスの相談支援専門員との連携を追加する。</a:t>
            </a:r>
            <a:endParaRPr lang="en-US" altLang="ja-JP" sz="2000" dirty="0">
              <a:solidFill>
                <a:prstClr val="black"/>
              </a:solidFill>
            </a:endParaRPr>
          </a:p>
          <a:p>
            <a:pPr marL="342900" indent="-342900">
              <a:buFont typeface="Wingdings" charset="2"/>
              <a:buChar char="Ø"/>
            </a:pPr>
            <a:endParaRPr lang="en-US" altLang="ja-JP" sz="2000" dirty="0">
              <a:solidFill>
                <a:prstClr val="black"/>
              </a:solidFill>
            </a:endParaRPr>
          </a:p>
          <a:p>
            <a:pPr marL="342900" indent="-342900">
              <a:buFont typeface="Wingdings" charset="2"/>
              <a:buChar char="Ø"/>
            </a:pPr>
            <a:endParaRPr lang="en-US" altLang="ja-JP" sz="2000" dirty="0">
              <a:solidFill>
                <a:prstClr val="black"/>
              </a:solidFill>
            </a:endParaRPr>
          </a:p>
          <a:p>
            <a:pPr marL="342900" indent="-342900">
              <a:buFont typeface="Wingdings" charset="2"/>
              <a:buChar char="Ø"/>
            </a:pPr>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2000" dirty="0">
              <a:solidFill>
                <a:prstClr val="black"/>
              </a:solidFill>
            </a:endParaRPr>
          </a:p>
          <a:p>
            <a:pPr marL="342900" indent="-342900">
              <a:buFont typeface="Wingdings" charset="2"/>
              <a:buChar char="Ø"/>
            </a:pPr>
            <a:endParaRPr lang="ja-JP" altLang="en-US" sz="2000" dirty="0">
              <a:solidFill>
                <a:prstClr val="black"/>
              </a:solidFill>
            </a:endParaRPr>
          </a:p>
          <a:p>
            <a:pPr>
              <a:defRPr/>
            </a:pPr>
            <a:r>
              <a:rPr lang="ja-JP" altLang="en-US" sz="400" b="1" u="sng" dirty="0">
                <a:solidFill>
                  <a:srgbClr val="0070C0"/>
                </a:solidFill>
                <a:latin typeface="ＭＳ Ｐゴシック" panose="020B0600070205080204" pitchFamily="50" charset="-128"/>
              </a:rPr>
              <a:t>　</a:t>
            </a:r>
            <a:endParaRPr lang="en-US" altLang="ja-JP" sz="400" b="1" u="sng" dirty="0">
              <a:solidFill>
                <a:srgbClr val="0070C0"/>
              </a:solidFill>
              <a:latin typeface="ＭＳ Ｐゴシック" panose="020B0600070205080204" pitchFamily="50" charset="-128"/>
            </a:endParaRPr>
          </a:p>
          <a:p>
            <a:pPr>
              <a:defRPr/>
            </a:pPr>
            <a:endParaRPr lang="en-US" altLang="ja-JP" sz="1050" dirty="0">
              <a:solidFill>
                <a:prstClr val="black"/>
              </a:solidFill>
              <a:latin typeface="ＭＳ Ｐゴシック" panose="020B0600070205080204" pitchFamily="50" charset="-128"/>
            </a:endParaRPr>
          </a:p>
        </p:txBody>
      </p:sp>
      <p:graphicFrame>
        <p:nvGraphicFramePr>
          <p:cNvPr id="12" name="表 11"/>
          <p:cNvGraphicFramePr>
            <a:graphicFrameLocks noGrp="1"/>
          </p:cNvGraphicFramePr>
          <p:nvPr>
            <p:extLst>
              <p:ext uri="{D42A27DB-BD31-4B8C-83A1-F6EECF244321}">
                <p14:modId xmlns:p14="http://schemas.microsoft.com/office/powerpoint/2010/main" val="3158475419"/>
              </p:ext>
            </p:extLst>
          </p:nvPr>
        </p:nvGraphicFramePr>
        <p:xfrm>
          <a:off x="287543" y="1631406"/>
          <a:ext cx="4464000" cy="4400155"/>
        </p:xfrm>
        <a:graphic>
          <a:graphicData uri="http://schemas.openxmlformats.org/drawingml/2006/table">
            <a:tbl>
              <a:tblPr firstRow="1" bandRow="1">
                <a:tableStyleId>{FABFCF23-3B69-468F-B69F-88F6DE6A72F2}</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n-ea"/>
                          <a:ea typeface="+mn-ea"/>
                        </a:rPr>
                        <a:t>現行</a:t>
                      </a:r>
                      <a:endParaRPr kumimoji="1" lang="en-US" altLang="ja-JP" sz="1100" u="none" dirty="0">
                        <a:latin typeface="+mn-ea"/>
                        <a:ea typeface="+mn-ea"/>
                      </a:endParaRPr>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en-US" altLang="ja-JP" sz="1100" u="none" dirty="0">
                          <a:latin typeface="+mn-ea"/>
                          <a:ea typeface="+mn-ea"/>
                        </a:rPr>
                        <a:t>【</a:t>
                      </a:r>
                      <a:r>
                        <a:rPr kumimoji="1" lang="ja-JP" altLang="en-US" sz="1100" u="none" dirty="0">
                          <a:latin typeface="+mn-ea"/>
                          <a:ea typeface="+mn-ea"/>
                        </a:rPr>
                        <a:t>介護支援連携指導料</a:t>
                      </a:r>
                      <a:r>
                        <a:rPr kumimoji="1" lang="en-US" altLang="ja-JP" sz="1100" u="none" dirty="0">
                          <a:latin typeface="+mn-ea"/>
                          <a:ea typeface="+mn-ea"/>
                        </a:rPr>
                        <a:t>】</a:t>
                      </a:r>
                      <a:r>
                        <a:rPr kumimoji="1" lang="ja-JP" altLang="en-US" sz="1100" u="none" dirty="0"/>
                        <a:t>　［算定要件］</a:t>
                      </a:r>
                      <a:endParaRPr kumimoji="1" lang="en-US" altLang="ja-JP" sz="1100" u="none" dirty="0">
                        <a:latin typeface="+mn-ea"/>
                        <a:ea typeface="+mn-ea"/>
                      </a:endParaRPr>
                    </a:p>
                    <a:p>
                      <a:pPr algn="l"/>
                      <a:r>
                        <a:rPr kumimoji="1" lang="ja-JP" altLang="en-US" sz="1100" u="none" dirty="0">
                          <a:latin typeface="+mn-ea"/>
                          <a:ea typeface="+mn-ea"/>
                        </a:rPr>
                        <a:t>　当該保険医療機関に入院中の患者に対して、患者の同意を得て、医師又は医師の指示を受けた看護師、社会福祉士等が介護支援専門員と共同して、患者の心身の状態等を踏まえて導入が望ましい介護サービスや退院後に利用可能な介護サービス等について説明及び指導を行った場合に、当該入院中２回に限り算定する。この場合において、同一日に、区分番号Ｂ００５の注３に掲げる加算（居宅介護支援事業者の介護支援専門員と共同して指導を行った場合に限る。）は、別に算定できない。</a:t>
                      </a:r>
                      <a:endParaRPr kumimoji="1" lang="en-US" altLang="ja-JP" sz="1100" u="none" dirty="0">
                        <a:latin typeface="+mn-ea"/>
                        <a:ea typeface="+mn-ea"/>
                      </a:endParaRPr>
                    </a:p>
                    <a:p>
                      <a:pPr algn="l"/>
                      <a:endParaRPr kumimoji="1" lang="ja-JP" altLang="en-US" sz="1100" u="none" dirty="0">
                        <a:latin typeface="+mn-ea"/>
                        <a:ea typeface="+mn-ea"/>
                      </a:endParaRPr>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tcPr>
                </a:tc>
                <a:extLst>
                  <a:ext uri="{0D108BD9-81ED-4DB2-BD59-A6C34878D82A}">
                    <a16:rowId xmlns="" xmlns:a16="http://schemas.microsoft.com/office/drawing/2014/main" val="10001"/>
                  </a:ext>
                </a:extLst>
              </a:tr>
              <a:tr h="182488">
                <a:tc>
                  <a:txBody>
                    <a:bodyPr/>
                    <a:lstStyle/>
                    <a:p>
                      <a:pPr algn="l"/>
                      <a:r>
                        <a:rPr kumimoji="1" lang="en-US" altLang="ja-JP" sz="1100" u="none" dirty="0">
                          <a:latin typeface="+mn-ea"/>
                          <a:ea typeface="+mn-ea"/>
                        </a:rPr>
                        <a:t>【</a:t>
                      </a:r>
                      <a:r>
                        <a:rPr kumimoji="1" lang="ja-JP" altLang="en-US" sz="1100" u="none" dirty="0">
                          <a:latin typeface="+mn-ea"/>
                          <a:ea typeface="+mn-ea"/>
                        </a:rPr>
                        <a:t>退院時共同指導料２　注３</a:t>
                      </a:r>
                      <a:r>
                        <a:rPr kumimoji="1" lang="en-US" altLang="ja-JP" sz="1100" u="none" dirty="0">
                          <a:latin typeface="+mn-ea"/>
                          <a:ea typeface="+mn-ea"/>
                        </a:rPr>
                        <a:t>】</a:t>
                      </a:r>
                      <a:r>
                        <a:rPr kumimoji="1" lang="ja-JP" altLang="en-US" sz="1100" u="none" dirty="0"/>
                        <a:t>　［算定要件］</a:t>
                      </a:r>
                      <a:endParaRPr kumimoji="1" lang="en-US" altLang="ja-JP" sz="1100" u="none" dirty="0"/>
                    </a:p>
                    <a:p>
                      <a:pPr marL="133200" indent="-133200" algn="l"/>
                      <a:r>
                        <a:rPr kumimoji="1" lang="ja-JP" altLang="en-US" sz="1100" u="none" dirty="0">
                          <a:latin typeface="+mn-ea"/>
                          <a:ea typeface="+mn-ea"/>
                        </a:rPr>
                        <a:t>注３　注１の場合において、入院中の保険医療機関の保険医が、当該患者の退院後の在宅療養を担う保険医療機関の保険医若しくは看護師等、保険医である歯科医師若しくはその指示を受けた歯科衛生士、保険薬局の保険薬剤師、訪問看護ステーションの看護師等（准看護師を除く。）又は居宅介護支援事業者の介護支援専門員のうちいずれか３者以上と共同して指導を行った場合に、</a:t>
                      </a:r>
                      <a:r>
                        <a:rPr kumimoji="1" lang="en-US" altLang="ja-JP" sz="1100" u="none" dirty="0">
                          <a:latin typeface="+mn-ea"/>
                          <a:ea typeface="+mn-ea"/>
                        </a:rPr>
                        <a:t>2,000</a:t>
                      </a:r>
                      <a:r>
                        <a:rPr kumimoji="1" lang="ja-JP" altLang="en-US" sz="1100" u="none" dirty="0">
                          <a:latin typeface="+mn-ea"/>
                          <a:ea typeface="+mn-ea"/>
                        </a:rPr>
                        <a:t>点を所定点数に加算する。</a:t>
                      </a:r>
                      <a:endParaRPr kumimoji="1" lang="en-US" altLang="ja-JP" sz="1100" u="none" dirty="0">
                        <a:latin typeface="+mn-ea"/>
                        <a:ea typeface="+mn-ea"/>
                      </a:endParaRPr>
                    </a:p>
                    <a:p>
                      <a:pPr marL="133200" indent="-133200" algn="l"/>
                      <a:endParaRPr kumimoji="1" lang="en-US" altLang="ja-JP" sz="1100" u="none" dirty="0">
                        <a:latin typeface="+mn-ea"/>
                        <a:ea typeface="+mn-ea"/>
                      </a:endParaRPr>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tcPr>
                </a:tc>
                <a:extLst>
                  <a:ext uri="{0D108BD9-81ED-4DB2-BD59-A6C34878D82A}">
                    <a16:rowId xmlns="" xmlns:a16="http://schemas.microsoft.com/office/drawing/2014/main" val="10002"/>
                  </a:ext>
                </a:extLst>
              </a:tr>
              <a:tr h="182488">
                <a:tc>
                  <a:txBody>
                    <a:bodyPr/>
                    <a:lstStyle/>
                    <a:p>
                      <a:pPr marL="133200" marR="0" indent="-133200" algn="l" defTabSz="914400" rtl="0" eaLnBrk="1" fontAlgn="auto" latinLnBrk="0" hangingPunct="1">
                        <a:lnSpc>
                          <a:spcPct val="100000"/>
                        </a:lnSpc>
                        <a:spcBef>
                          <a:spcPts val="0"/>
                        </a:spcBef>
                        <a:spcAft>
                          <a:spcPts val="0"/>
                        </a:spcAft>
                        <a:buClrTx/>
                        <a:buSzTx/>
                        <a:buFontTx/>
                        <a:buNone/>
                        <a:tabLst/>
                        <a:defRPr/>
                      </a:pPr>
                      <a:r>
                        <a:rPr kumimoji="1" lang="en-US" altLang="ja-JP" sz="1100" u="none" dirty="0">
                          <a:latin typeface="+mn-ea"/>
                          <a:ea typeface="+mn-ea"/>
                        </a:rPr>
                        <a:t>【</a:t>
                      </a:r>
                      <a:r>
                        <a:rPr kumimoji="1" lang="ja-JP" altLang="en-US" sz="1100" u="none" dirty="0">
                          <a:latin typeface="+mn-ea"/>
                          <a:ea typeface="+mn-ea"/>
                        </a:rPr>
                        <a:t>診療情報提供料（</a:t>
                      </a:r>
                      <a:r>
                        <a:rPr kumimoji="1" lang="en-US" altLang="ja-JP" sz="1100" u="none" dirty="0">
                          <a:latin typeface="+mn-ea"/>
                          <a:ea typeface="+mn-ea"/>
                        </a:rPr>
                        <a:t>Ⅰ</a:t>
                      </a:r>
                      <a:r>
                        <a:rPr kumimoji="1" lang="ja-JP" altLang="en-US" sz="1100" u="none" dirty="0">
                          <a:latin typeface="+mn-ea"/>
                          <a:ea typeface="+mn-ea"/>
                        </a:rPr>
                        <a:t>）</a:t>
                      </a:r>
                      <a:r>
                        <a:rPr kumimoji="1" lang="en-US" altLang="ja-JP" sz="1100" u="none" dirty="0">
                          <a:latin typeface="+mn-ea"/>
                          <a:ea typeface="+mn-ea"/>
                        </a:rPr>
                        <a:t>】</a:t>
                      </a:r>
                      <a:r>
                        <a:rPr kumimoji="1" lang="ja-JP" altLang="en-US" sz="1100" u="none" dirty="0"/>
                        <a:t>　［算定要件］</a:t>
                      </a:r>
                      <a:endParaRPr kumimoji="1" lang="en-US" altLang="ja-JP" sz="1100" u="none" dirty="0"/>
                    </a:p>
                    <a:p>
                      <a:pPr marL="133200" indent="-133200" algn="l"/>
                      <a:r>
                        <a:rPr kumimoji="1" lang="ja-JP" altLang="en-US" sz="1100" u="none" dirty="0">
                          <a:latin typeface="+mn-ea"/>
                          <a:ea typeface="+mn-ea"/>
                        </a:rPr>
                        <a:t>注２ 保険医療機関が、診療に基づき患者の同意を得て、当該患者の居住地を管轄する市町村又は介護保険法第</a:t>
                      </a:r>
                      <a:r>
                        <a:rPr kumimoji="1" lang="en-US" altLang="ja-JP" sz="1100" u="none" dirty="0">
                          <a:latin typeface="+mn-ea"/>
                          <a:ea typeface="+mn-ea"/>
                        </a:rPr>
                        <a:t>46</a:t>
                      </a:r>
                      <a:r>
                        <a:rPr kumimoji="1" lang="ja-JP" altLang="en-US" sz="1100" u="none" dirty="0">
                          <a:latin typeface="+mn-ea"/>
                          <a:ea typeface="+mn-ea"/>
                        </a:rPr>
                        <a:t>条第１項の規定により都道府県知事が指定する指定居宅介護支援事業者等に対して、診療状況を示す文書を添えて、当該患者に係る 保健福祉サービスに必要な情報を提供した場合に、患者１人につき月１回に限り算定する。</a:t>
                      </a:r>
                      <a:endParaRPr kumimoji="1" lang="en-US" altLang="ja-JP" sz="1100" u="none" dirty="0">
                        <a:latin typeface="+mn-ea"/>
                        <a:ea typeface="+mn-ea"/>
                      </a:endParaRPr>
                    </a:p>
                  </a:txBody>
                  <a:tcPr marL="99060" marR="99060" anchor="ctr">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tcPr>
                </a:tc>
                <a:extLst>
                  <a:ext uri="{0D108BD9-81ED-4DB2-BD59-A6C34878D82A}">
                    <a16:rowId xmlns="" xmlns:a16="http://schemas.microsoft.com/office/drawing/2014/main" val="10003"/>
                  </a:ext>
                </a:extLst>
              </a:tr>
            </a:tbl>
          </a:graphicData>
        </a:graphic>
      </p:graphicFrame>
      <p:graphicFrame>
        <p:nvGraphicFramePr>
          <p:cNvPr id="14" name="表 13"/>
          <p:cNvGraphicFramePr>
            <a:graphicFrameLocks noGrp="1"/>
          </p:cNvGraphicFramePr>
          <p:nvPr>
            <p:extLst>
              <p:ext uri="{D42A27DB-BD31-4B8C-83A1-F6EECF244321}">
                <p14:modId xmlns:p14="http://schemas.microsoft.com/office/powerpoint/2010/main" val="2234111466"/>
              </p:ext>
            </p:extLst>
          </p:nvPr>
        </p:nvGraphicFramePr>
        <p:xfrm>
          <a:off x="5242195" y="1622273"/>
          <a:ext cx="4464000" cy="5070715"/>
        </p:xfrm>
        <a:graphic>
          <a:graphicData uri="http://schemas.openxmlformats.org/drawingml/2006/table">
            <a:tbl>
              <a:tblPr firstRow="1" bandRow="1">
                <a:tableStyleId>{21E4AEA4-8DFA-4A89-87EB-49C32662AFE0}</a:tableStyleId>
              </a:tblPr>
              <a:tblGrid>
                <a:gridCol w="4464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dirty="0">
                          <a:latin typeface="+mn-ea"/>
                          <a:ea typeface="+mn-ea"/>
                        </a:rPr>
                        <a:t>改定後</a:t>
                      </a:r>
                      <a:endParaRPr kumimoji="1" lang="en-US" altLang="ja-JP"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u="none" dirty="0">
                          <a:latin typeface="+mn-ea"/>
                          <a:ea typeface="+mn-ea"/>
                        </a:rPr>
                        <a:t>【</a:t>
                      </a:r>
                      <a:r>
                        <a:rPr kumimoji="1" lang="ja-JP" altLang="en-US" sz="1100" u="none" dirty="0">
                          <a:latin typeface="+mn-ea"/>
                          <a:ea typeface="+mn-ea"/>
                        </a:rPr>
                        <a:t>介護支援</a:t>
                      </a:r>
                      <a:r>
                        <a:rPr kumimoji="1" lang="ja-JP" altLang="en-US" sz="1100" b="1" u="sng" dirty="0">
                          <a:solidFill>
                            <a:srgbClr val="0070C0"/>
                          </a:solidFill>
                          <a:latin typeface="+mn-ea"/>
                          <a:ea typeface="+mn-ea"/>
                        </a:rPr>
                        <a:t>等</a:t>
                      </a:r>
                      <a:r>
                        <a:rPr kumimoji="1" lang="ja-JP" altLang="en-US" sz="1100" u="none" dirty="0">
                          <a:latin typeface="+mn-ea"/>
                          <a:ea typeface="+mn-ea"/>
                        </a:rPr>
                        <a:t>連携指導料</a:t>
                      </a:r>
                      <a:r>
                        <a:rPr kumimoji="1" lang="en-US" altLang="ja-JP" sz="1100" u="none" dirty="0">
                          <a:latin typeface="+mn-ea"/>
                          <a:ea typeface="+mn-ea"/>
                        </a:rPr>
                        <a:t>】</a:t>
                      </a:r>
                      <a:r>
                        <a:rPr kumimoji="1" lang="ja-JP" altLang="en-US" sz="1100" u="none" dirty="0"/>
                        <a:t>　［算定要件］</a:t>
                      </a:r>
                      <a:endParaRPr kumimoji="1" lang="en-US" altLang="ja-JP" sz="1100" u="none" dirty="0">
                        <a:latin typeface="+mn-ea"/>
                        <a:ea typeface="+mn-ea"/>
                      </a:endParaRPr>
                    </a:p>
                    <a:p>
                      <a:pPr algn="l"/>
                      <a:r>
                        <a:rPr kumimoji="1" lang="ja-JP" altLang="en-US" sz="1100" b="0" u="none" dirty="0">
                          <a:solidFill>
                            <a:schemeClr val="tx1"/>
                          </a:solidFill>
                          <a:latin typeface="+mn-ea"/>
                          <a:ea typeface="+mn-ea"/>
                        </a:rPr>
                        <a:t>　当該保険医療機関に入院中の患者に対して、当該患者の同意を得て、医師又は医師の指示を受けた看護師、社会福祉士等が介護支援専門員</a:t>
                      </a:r>
                      <a:r>
                        <a:rPr kumimoji="1" lang="ja-JP" altLang="en-US" sz="1100" b="1" u="sng" dirty="0">
                          <a:solidFill>
                            <a:srgbClr val="0070C0"/>
                          </a:solidFill>
                          <a:latin typeface="+mn-ea"/>
                          <a:ea typeface="+mn-ea"/>
                        </a:rPr>
                        <a:t>又は相談支援専門員</a:t>
                      </a:r>
                      <a:r>
                        <a:rPr kumimoji="1" lang="ja-JP" altLang="en-US" sz="1100" b="0" u="none" dirty="0">
                          <a:solidFill>
                            <a:schemeClr val="tx1"/>
                          </a:solidFill>
                          <a:latin typeface="+mn-ea"/>
                          <a:ea typeface="+mn-ea"/>
                        </a:rPr>
                        <a:t>と共同して、患者の心身の状態等を踏まえて導入が望ましい介護サービス</a:t>
                      </a:r>
                      <a:r>
                        <a:rPr kumimoji="1" lang="ja-JP" altLang="en-US" sz="1100" b="1" u="sng" dirty="0">
                          <a:solidFill>
                            <a:srgbClr val="0070C0"/>
                          </a:solidFill>
                          <a:latin typeface="+mn-ea"/>
                          <a:ea typeface="+mn-ea"/>
                        </a:rPr>
                        <a:t>又は障害福祉サービス</a:t>
                      </a:r>
                      <a:r>
                        <a:rPr kumimoji="1" lang="ja-JP" altLang="en-US" sz="1100" b="0" u="none" dirty="0">
                          <a:solidFill>
                            <a:schemeClr val="tx1"/>
                          </a:solidFill>
                          <a:latin typeface="+mn-ea"/>
                          <a:ea typeface="+mn-ea"/>
                        </a:rPr>
                        <a:t>等や退院後に利用可能な介護サービス</a:t>
                      </a:r>
                      <a:r>
                        <a:rPr kumimoji="1" lang="ja-JP" altLang="en-US" sz="1100" b="1" u="sng" dirty="0">
                          <a:solidFill>
                            <a:srgbClr val="0070C0"/>
                          </a:solidFill>
                          <a:latin typeface="+mn-ea"/>
                          <a:ea typeface="+mn-ea"/>
                        </a:rPr>
                        <a:t>又は障害福祉サービス</a:t>
                      </a:r>
                      <a:r>
                        <a:rPr kumimoji="1" lang="ja-JP" altLang="en-US" sz="1100" b="0" u="none" dirty="0">
                          <a:solidFill>
                            <a:schemeClr val="tx1"/>
                          </a:solidFill>
                          <a:latin typeface="+mn-ea"/>
                          <a:ea typeface="+mn-ea"/>
                        </a:rPr>
                        <a:t>等について説明及び指導を行った場合に、当該入院中２回に限り算定する。この場合において、同一日に、区分番号Ｂ００５の注３に掲げる加算（介護支援専門員又は相談支援専門員と共同して指導を行った場合に限る。）は、別に算定できない。</a:t>
                      </a: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r h="182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u="none" dirty="0">
                          <a:latin typeface="+mn-ea"/>
                          <a:ea typeface="+mn-ea"/>
                        </a:rPr>
                        <a:t>【</a:t>
                      </a:r>
                      <a:r>
                        <a:rPr kumimoji="1" lang="ja-JP" altLang="en-US" sz="1100" u="none" dirty="0">
                          <a:latin typeface="+mn-ea"/>
                          <a:ea typeface="+mn-ea"/>
                        </a:rPr>
                        <a:t>退院時共同指導料２　注３</a:t>
                      </a:r>
                      <a:r>
                        <a:rPr kumimoji="1" lang="en-US" altLang="ja-JP" sz="1100" u="none" dirty="0">
                          <a:latin typeface="+mn-ea"/>
                          <a:ea typeface="+mn-ea"/>
                        </a:rPr>
                        <a:t>】</a:t>
                      </a:r>
                      <a:r>
                        <a:rPr kumimoji="1" lang="ja-JP" altLang="en-US" sz="1100" u="none" dirty="0"/>
                        <a:t>　［算定要件］</a:t>
                      </a:r>
                      <a:endParaRPr kumimoji="1" lang="en-US" altLang="ja-JP" sz="1100" u="none" dirty="0"/>
                    </a:p>
                    <a:p>
                      <a:pPr marL="133200" indent="-133200" algn="l"/>
                      <a:r>
                        <a:rPr kumimoji="1" lang="ja-JP" altLang="en-US" sz="1100" u="none" dirty="0">
                          <a:latin typeface="+mn-ea"/>
                          <a:ea typeface="+mn-ea"/>
                        </a:rPr>
                        <a:t>注３　注１の場合において、入院中の保険医療機関の保険医又は看護師等が、在宅療養担当医療機関の保険医若しくは看護師等、保険医である歯科医師若しくはその指示を受けた歯科衛生士、保険薬局の保険薬剤師、訪問看護ステーションの看護師等（准看護師を除く。）、理学療法士、作業療法士若しくは言語聴覚士、介護支援専門員</a:t>
                      </a:r>
                      <a:r>
                        <a:rPr kumimoji="1" lang="ja-JP" altLang="en-US" sz="1100" b="1" u="sng" dirty="0">
                          <a:solidFill>
                            <a:srgbClr val="0070C0"/>
                          </a:solidFill>
                          <a:latin typeface="+mn-ea"/>
                          <a:ea typeface="+mn-ea"/>
                        </a:rPr>
                        <a:t>又は相談支援専門員</a:t>
                      </a:r>
                      <a:r>
                        <a:rPr kumimoji="1" lang="ja-JP" altLang="en-US" sz="1100" u="none" dirty="0">
                          <a:latin typeface="+mn-ea"/>
                          <a:ea typeface="+mn-ea"/>
                        </a:rPr>
                        <a:t>のうちいずれか３者以上と共同して指導を行った場合に、多機関共同指導加算として、</a:t>
                      </a:r>
                      <a:r>
                        <a:rPr kumimoji="1" lang="en-US" altLang="ja-JP" sz="1100" u="none" dirty="0">
                          <a:latin typeface="+mn-ea"/>
                          <a:ea typeface="+mn-ea"/>
                        </a:rPr>
                        <a:t>2,000</a:t>
                      </a:r>
                      <a:r>
                        <a:rPr kumimoji="1" lang="ja-JP" altLang="en-US" sz="1100" u="none" dirty="0">
                          <a:latin typeface="+mn-ea"/>
                          <a:ea typeface="+mn-ea"/>
                        </a:rPr>
                        <a:t>点を所定点数に加算する。</a:t>
                      </a:r>
                      <a:endParaRPr kumimoji="1" lang="en-US" altLang="ja-JP"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82488">
                <a:tc>
                  <a:txBody>
                    <a:bodyPr/>
                    <a:lstStyle/>
                    <a:p>
                      <a:pPr marL="133200" marR="0" indent="-133200" algn="l" defTabSz="914400" rtl="0" eaLnBrk="1" fontAlgn="auto" latinLnBrk="0" hangingPunct="1">
                        <a:lnSpc>
                          <a:spcPct val="100000"/>
                        </a:lnSpc>
                        <a:spcBef>
                          <a:spcPts val="0"/>
                        </a:spcBef>
                        <a:spcAft>
                          <a:spcPts val="0"/>
                        </a:spcAft>
                        <a:buClrTx/>
                        <a:buSzTx/>
                        <a:buFontTx/>
                        <a:buNone/>
                        <a:tabLst/>
                        <a:defRPr/>
                      </a:pPr>
                      <a:r>
                        <a:rPr kumimoji="1" lang="en-US" altLang="ja-JP" sz="1100" u="none" dirty="0">
                          <a:latin typeface="+mn-ea"/>
                          <a:ea typeface="+mn-ea"/>
                        </a:rPr>
                        <a:t>【</a:t>
                      </a:r>
                      <a:r>
                        <a:rPr kumimoji="1" lang="ja-JP" altLang="en-US" sz="1100" u="none" dirty="0">
                          <a:latin typeface="+mn-ea"/>
                          <a:ea typeface="+mn-ea"/>
                        </a:rPr>
                        <a:t>診療情報提供料（</a:t>
                      </a:r>
                      <a:r>
                        <a:rPr kumimoji="1" lang="en-US" altLang="ja-JP" sz="1100" u="none" dirty="0">
                          <a:latin typeface="+mn-ea"/>
                          <a:ea typeface="+mn-ea"/>
                        </a:rPr>
                        <a:t>Ⅰ</a:t>
                      </a:r>
                      <a:r>
                        <a:rPr kumimoji="1" lang="ja-JP" altLang="en-US" sz="1100" u="none" dirty="0">
                          <a:latin typeface="+mn-ea"/>
                          <a:ea typeface="+mn-ea"/>
                        </a:rPr>
                        <a:t>）</a:t>
                      </a:r>
                      <a:r>
                        <a:rPr kumimoji="1" lang="en-US" altLang="ja-JP" sz="1100" u="none" dirty="0">
                          <a:latin typeface="+mn-ea"/>
                          <a:ea typeface="+mn-ea"/>
                        </a:rPr>
                        <a:t>】</a:t>
                      </a:r>
                      <a:r>
                        <a:rPr kumimoji="1" lang="ja-JP" altLang="en-US" sz="1100" u="none" dirty="0"/>
                        <a:t>　［算定要件］</a:t>
                      </a:r>
                      <a:endParaRPr kumimoji="1" lang="en-US" altLang="ja-JP" sz="1100" u="none" dirty="0"/>
                    </a:p>
                    <a:p>
                      <a:pPr marL="133200" indent="-133200" algn="l"/>
                      <a:r>
                        <a:rPr kumimoji="1" lang="ja-JP" altLang="en-US" sz="1100" u="none" dirty="0">
                          <a:latin typeface="+mn-ea"/>
                          <a:ea typeface="+mn-ea"/>
                        </a:rPr>
                        <a:t>注２　保険医療機関が、診療に基づき患者の同意を得て、当該患者の居住地を管轄する市町村又は介護保険法第</a:t>
                      </a:r>
                      <a:r>
                        <a:rPr kumimoji="1" lang="en-US" altLang="ja-JP" sz="1100" u="none" dirty="0">
                          <a:latin typeface="+mn-ea"/>
                          <a:ea typeface="+mn-ea"/>
                        </a:rPr>
                        <a:t>46</a:t>
                      </a:r>
                      <a:r>
                        <a:rPr kumimoji="1" lang="ja-JP" altLang="en-US" sz="1100" u="none" dirty="0">
                          <a:latin typeface="+mn-ea"/>
                          <a:ea typeface="+mn-ea"/>
                        </a:rPr>
                        <a:t>条第１項に規定する指定居宅介護支援事業者、同法第</a:t>
                      </a:r>
                      <a:r>
                        <a:rPr kumimoji="1" lang="en-US" altLang="ja-JP" sz="1100" u="none" dirty="0">
                          <a:latin typeface="+mn-ea"/>
                          <a:ea typeface="+mn-ea"/>
                        </a:rPr>
                        <a:t>58</a:t>
                      </a:r>
                      <a:r>
                        <a:rPr kumimoji="1" lang="ja-JP" altLang="en-US" sz="1100" u="none" dirty="0">
                          <a:latin typeface="+mn-ea"/>
                          <a:ea typeface="+mn-ea"/>
                        </a:rPr>
                        <a:t>条第１項に規定する指定介護予防支援事業者、</a:t>
                      </a:r>
                      <a:r>
                        <a:rPr kumimoji="1" lang="ja-JP" altLang="en-US" sz="1100" b="1" u="sng" dirty="0">
                          <a:solidFill>
                            <a:srgbClr val="0070C0"/>
                          </a:solidFill>
                          <a:latin typeface="+mn-ea"/>
                          <a:ea typeface="+mn-ea"/>
                        </a:rPr>
                        <a:t>障害者の日常生活及び社会生活を総合的に支援するための法律（平成</a:t>
                      </a:r>
                      <a:r>
                        <a:rPr kumimoji="1" lang="en-US" altLang="ja-JP" sz="1100" b="1" u="sng" dirty="0">
                          <a:solidFill>
                            <a:srgbClr val="0070C0"/>
                          </a:solidFill>
                          <a:latin typeface="+mn-ea"/>
                          <a:ea typeface="+mn-ea"/>
                        </a:rPr>
                        <a:t>17</a:t>
                      </a:r>
                      <a:r>
                        <a:rPr kumimoji="1" lang="ja-JP" altLang="en-US" sz="1100" b="1" u="sng" dirty="0">
                          <a:solidFill>
                            <a:srgbClr val="0070C0"/>
                          </a:solidFill>
                          <a:latin typeface="+mn-ea"/>
                          <a:ea typeface="+mn-ea"/>
                        </a:rPr>
                        <a:t>年法律第</a:t>
                      </a:r>
                      <a:r>
                        <a:rPr kumimoji="1" lang="en-US" altLang="ja-JP" sz="1100" b="1" u="sng" dirty="0">
                          <a:solidFill>
                            <a:srgbClr val="0070C0"/>
                          </a:solidFill>
                          <a:latin typeface="+mn-ea"/>
                          <a:ea typeface="+mn-ea"/>
                        </a:rPr>
                        <a:t>123</a:t>
                      </a:r>
                      <a:r>
                        <a:rPr kumimoji="1" lang="ja-JP" altLang="en-US" sz="1100" b="1" u="sng" dirty="0">
                          <a:solidFill>
                            <a:srgbClr val="0070C0"/>
                          </a:solidFill>
                          <a:latin typeface="+mn-ea"/>
                          <a:ea typeface="+mn-ea"/>
                        </a:rPr>
                        <a:t>号）第</a:t>
                      </a:r>
                      <a:r>
                        <a:rPr kumimoji="1" lang="en-US" altLang="ja-JP" sz="1100" b="1" u="sng" dirty="0">
                          <a:solidFill>
                            <a:srgbClr val="0070C0"/>
                          </a:solidFill>
                          <a:latin typeface="+mn-ea"/>
                          <a:ea typeface="+mn-ea"/>
                        </a:rPr>
                        <a:t>51</a:t>
                      </a:r>
                      <a:r>
                        <a:rPr kumimoji="1" lang="ja-JP" altLang="en-US" sz="1100" b="1" u="sng" dirty="0">
                          <a:solidFill>
                            <a:srgbClr val="0070C0"/>
                          </a:solidFill>
                          <a:latin typeface="+mn-ea"/>
                          <a:ea typeface="+mn-ea"/>
                        </a:rPr>
                        <a:t>条の</a:t>
                      </a:r>
                      <a:r>
                        <a:rPr kumimoji="1" lang="en-US" altLang="ja-JP" sz="1100" b="1" u="sng" dirty="0">
                          <a:solidFill>
                            <a:srgbClr val="0070C0"/>
                          </a:solidFill>
                          <a:latin typeface="+mn-ea"/>
                          <a:ea typeface="+mn-ea"/>
                        </a:rPr>
                        <a:t>17</a:t>
                      </a:r>
                      <a:r>
                        <a:rPr kumimoji="1" lang="ja-JP" altLang="en-US" sz="1100" b="1" u="sng" dirty="0">
                          <a:solidFill>
                            <a:srgbClr val="0070C0"/>
                          </a:solidFill>
                          <a:latin typeface="+mn-ea"/>
                          <a:ea typeface="+mn-ea"/>
                        </a:rPr>
                        <a:t>第１項第１号に規定する指定特定相談支援事業者、児童福祉法第</a:t>
                      </a:r>
                      <a:r>
                        <a:rPr kumimoji="1" lang="en-US" altLang="ja-JP" sz="1100" b="1" u="sng" dirty="0">
                          <a:solidFill>
                            <a:srgbClr val="0070C0"/>
                          </a:solidFill>
                          <a:latin typeface="+mn-ea"/>
                          <a:ea typeface="+mn-ea"/>
                        </a:rPr>
                        <a:t>24</a:t>
                      </a:r>
                      <a:r>
                        <a:rPr kumimoji="1" lang="ja-JP" altLang="en-US" sz="1100" b="1" u="sng" dirty="0">
                          <a:solidFill>
                            <a:srgbClr val="0070C0"/>
                          </a:solidFill>
                          <a:latin typeface="+mn-ea"/>
                          <a:ea typeface="+mn-ea"/>
                        </a:rPr>
                        <a:t>条の</a:t>
                      </a:r>
                      <a:r>
                        <a:rPr kumimoji="1" lang="en-US" altLang="ja-JP" sz="1100" b="1" u="sng" dirty="0">
                          <a:solidFill>
                            <a:srgbClr val="0070C0"/>
                          </a:solidFill>
                          <a:latin typeface="+mn-ea"/>
                          <a:ea typeface="+mn-ea"/>
                        </a:rPr>
                        <a:t>26</a:t>
                      </a:r>
                      <a:r>
                        <a:rPr kumimoji="1" lang="ja-JP" altLang="en-US" sz="1100" b="1" u="sng" dirty="0">
                          <a:solidFill>
                            <a:srgbClr val="0070C0"/>
                          </a:solidFill>
                          <a:latin typeface="+mn-ea"/>
                          <a:ea typeface="+mn-ea"/>
                        </a:rPr>
                        <a:t>第１項第１号に規定する指定障害児相談支援事業者</a:t>
                      </a:r>
                      <a:r>
                        <a:rPr kumimoji="1" lang="ja-JP" altLang="en-US" sz="1100" u="none" dirty="0">
                          <a:latin typeface="+mn-ea"/>
                          <a:ea typeface="+mn-ea"/>
                        </a:rPr>
                        <a:t>等に対して、診療状況を示す文書を添えて、当該患者に係る保健福祉サービスに必要な情報を提供した場合に、患者１人につき月１回に限り算定する。</a:t>
                      </a:r>
                      <a:endParaRPr kumimoji="1" lang="en-US" altLang="ja-JP" sz="11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3"/>
                  </a:ext>
                </a:extLst>
              </a:tr>
            </a:tbl>
          </a:graphicData>
        </a:graphic>
      </p:graphicFrame>
      <p:sp>
        <p:nvSpPr>
          <p:cNvPr id="15" name="正方形/長方形 14"/>
          <p:cNvSpPr/>
          <p:nvPr/>
        </p:nvSpPr>
        <p:spPr>
          <a:xfrm>
            <a:off x="378436" y="6166736"/>
            <a:ext cx="4521589" cy="492443"/>
          </a:xfrm>
          <a:prstGeom prst="rect">
            <a:avLst/>
          </a:prstGeom>
        </p:spPr>
        <p:txBody>
          <a:bodyPr wrap="square">
            <a:spAutoFit/>
          </a:bodyPr>
          <a:lstStyle/>
          <a:p>
            <a:pPr marL="270000" indent="-270000">
              <a:spcAft>
                <a:spcPts val="600"/>
              </a:spcAft>
            </a:pPr>
            <a:r>
              <a:rPr lang="en-US" altLang="ja-JP" sz="1050" dirty="0">
                <a:solidFill>
                  <a:prstClr val="black"/>
                </a:solidFill>
                <a:latin typeface="ＭＳ Ｐゴシック"/>
              </a:rPr>
              <a:t>※</a:t>
            </a:r>
            <a:r>
              <a:rPr lang="ja-JP" altLang="en-US" sz="1050" dirty="0">
                <a:solidFill>
                  <a:prstClr val="black"/>
                </a:solidFill>
                <a:latin typeface="ＭＳ Ｐゴシック"/>
              </a:rPr>
              <a:t>　在宅患者緊急時等カンファレンス料の算定要件、</a:t>
            </a:r>
            <a:endParaRPr lang="en-US" altLang="ja-JP" sz="1050" dirty="0">
              <a:solidFill>
                <a:prstClr val="black"/>
              </a:solidFill>
              <a:latin typeface="ＭＳ Ｐゴシック"/>
            </a:endParaRPr>
          </a:p>
          <a:p>
            <a:pPr marL="270000" indent="-270000">
              <a:spcAft>
                <a:spcPts val="600"/>
              </a:spcAft>
            </a:pPr>
            <a:r>
              <a:rPr lang="ja-JP" altLang="en-US" sz="1050" dirty="0">
                <a:solidFill>
                  <a:prstClr val="black"/>
                </a:solidFill>
                <a:latin typeface="ＭＳ Ｐゴシック"/>
              </a:rPr>
              <a:t>　　 入退院支援加算１の施設基準についても、同様</a:t>
            </a:r>
            <a:endParaRPr lang="en-US" altLang="ja-JP" sz="1050" dirty="0">
              <a:solidFill>
                <a:prstClr val="black"/>
              </a:solidFill>
            </a:endParaRPr>
          </a:p>
        </p:txBody>
      </p:sp>
      <p:sp>
        <p:nvSpPr>
          <p:cNvPr id="18" name="Rectangle 2"/>
          <p:cNvSpPr>
            <a:spLocks noChangeArrowheads="1"/>
          </p:cNvSpPr>
          <p:nvPr/>
        </p:nvSpPr>
        <p:spPr bwMode="auto">
          <a:xfrm>
            <a:off x="194414" y="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８．地域包括ケアシステム構築のための取組の強化</a:t>
            </a:r>
          </a:p>
        </p:txBody>
      </p:sp>
      <p:sp>
        <p:nvSpPr>
          <p:cNvPr id="20" name="Rectangle 36"/>
          <p:cNvSpPr>
            <a:spLocks noChangeArrowheads="1"/>
          </p:cNvSpPr>
          <p:nvPr/>
        </p:nvSpPr>
        <p:spPr bwMode="auto">
          <a:xfrm>
            <a:off x="52537" y="550468"/>
            <a:ext cx="4108382" cy="37393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（７）医療と障害福祉との連携の推進</a:t>
            </a:r>
          </a:p>
        </p:txBody>
      </p:sp>
      <p:sp>
        <p:nvSpPr>
          <p:cNvPr id="21" name="右矢印 20"/>
          <p:cNvSpPr/>
          <p:nvPr/>
        </p:nvSpPr>
        <p:spPr>
          <a:xfrm>
            <a:off x="4793850" y="2607978"/>
            <a:ext cx="406032" cy="1397086"/>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2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テキスト ボックス 12"/>
          <p:cNvSpPr txBox="1"/>
          <p:nvPr/>
        </p:nvSpPr>
        <p:spPr>
          <a:xfrm>
            <a:off x="8049344" y="547506"/>
            <a:ext cx="177203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173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248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p68</a:t>
            </a:r>
          </a:p>
        </p:txBody>
      </p:sp>
    </p:spTree>
    <p:extLst>
      <p:ext uri="{BB962C8B-B14F-4D97-AF65-F5344CB8AC3E}">
        <p14:creationId xmlns:p14="http://schemas.microsoft.com/office/powerpoint/2010/main" val="384015105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165112" y="2281968"/>
            <a:ext cx="9519941" cy="4452501"/>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lvl="0" eaLnBrk="1" hangingPunct="1">
              <a:lnSpc>
                <a:spcPts val="2000"/>
              </a:lnSpc>
            </a:pPr>
            <a:r>
              <a:rPr lang="ja-JP" altLang="en-US" sz="1700" spc="-40" dirty="0">
                <a:solidFill>
                  <a:prstClr val="black"/>
                </a:solidFill>
                <a:latin typeface="ＭＳ Ｐゴシック"/>
                <a:ea typeface="ＭＳ Ｐゴシック"/>
              </a:rPr>
              <a:t>◇　近年、薬の使用に関して残薬や抗菌剤の適正使用等が社会的に問題となった。治療に責任を負うの</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は医師であるが、医療機関間の連携のほか、患者が薬を適正に使用できるよう支援するために薬剤師</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（院内・薬局）と連携することや、医師が医薬品の把握のために看護師等に指示をすることが明確に</a:t>
            </a:r>
            <a:r>
              <a:rPr lang="ja-JP" altLang="en-US" sz="1700" spc="-40" dirty="0" err="1">
                <a:solidFill>
                  <a:prstClr val="black"/>
                </a:solidFill>
                <a:latin typeface="ＭＳ Ｐゴシック"/>
                <a:ea typeface="ＭＳ Ｐゴシック"/>
              </a:rPr>
              <a:t>なっ</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た。 </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a:t>
            </a:r>
            <a:r>
              <a:rPr lang="ja-JP" altLang="en-US" sz="1700" spc="-40" dirty="0">
                <a:solidFill>
                  <a:prstClr val="black"/>
                </a:solidFill>
                <a:latin typeface="ＭＳ Ｐゴシック"/>
                <a:ea typeface="ＭＳ Ｐゴシック"/>
              </a:rPr>
              <a:t>減薬の取組</a:t>
            </a:r>
            <a:r>
              <a:rPr lang="en-US" altLang="ja-JP" sz="1700" spc="-40" dirty="0">
                <a:solidFill>
                  <a:prstClr val="black"/>
                </a:solidFill>
                <a:latin typeface="ＭＳ Ｐゴシック"/>
                <a:ea typeface="ＭＳ Ｐゴシック"/>
              </a:rPr>
              <a:t>】</a:t>
            </a:r>
            <a:r>
              <a:rPr lang="ja-JP" altLang="en-US" sz="1700" spc="-40" dirty="0">
                <a:solidFill>
                  <a:prstClr val="black"/>
                </a:solidFill>
                <a:latin typeface="ＭＳ Ｐゴシック"/>
                <a:ea typeface="ＭＳ Ｐゴシック"/>
              </a:rPr>
              <a:t> </a:t>
            </a:r>
            <a:endParaRPr lang="en-US" altLang="ja-JP" sz="1700" spc="-40" dirty="0">
              <a:solidFill>
                <a:prstClr val="black"/>
              </a:solidFill>
              <a:latin typeface="ＭＳ Ｐゴシック"/>
              <a:ea typeface="ＭＳ Ｐゴシック"/>
            </a:endParaRPr>
          </a:p>
          <a:p>
            <a:pPr lvl="0" eaLnBrk="1" hangingPunct="1">
              <a:lnSpc>
                <a:spcPts val="2000"/>
              </a:lnSpc>
            </a:pPr>
            <a:r>
              <a:rPr lang="ja-JP" altLang="en-US" sz="1700" spc="-40" dirty="0">
                <a:solidFill>
                  <a:prstClr val="black"/>
                </a:solidFill>
                <a:latin typeface="ＭＳ Ｐゴシック"/>
                <a:ea typeface="ＭＳ Ｐゴシック"/>
              </a:rPr>
              <a:t>◇　副作用リスクを増大させる可能性のある薬の重複や多剤投薬を防ぐことが求められている。 </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a:t>
            </a:r>
            <a:r>
              <a:rPr lang="ja-JP" altLang="en-US" sz="1700" spc="-40" dirty="0">
                <a:solidFill>
                  <a:prstClr val="black"/>
                </a:solidFill>
                <a:latin typeface="ＭＳ Ｐゴシック"/>
                <a:ea typeface="ＭＳ Ｐゴシック"/>
              </a:rPr>
              <a:t>抗菌薬の適正使用の取組</a:t>
            </a:r>
            <a:r>
              <a:rPr lang="en-US" altLang="ja-JP" sz="1700" spc="-40" dirty="0">
                <a:solidFill>
                  <a:prstClr val="black"/>
                </a:solidFill>
                <a:latin typeface="ＭＳ Ｐゴシック"/>
                <a:ea typeface="ＭＳ Ｐゴシック"/>
              </a:rPr>
              <a:t>】</a:t>
            </a:r>
          </a:p>
          <a:p>
            <a:pPr lvl="0" eaLnBrk="1" hangingPunct="1">
              <a:lnSpc>
                <a:spcPts val="2000"/>
              </a:lnSpc>
            </a:pPr>
            <a:r>
              <a:rPr lang="ja-JP" altLang="en-US" sz="1700" spc="-40" dirty="0">
                <a:solidFill>
                  <a:prstClr val="black"/>
                </a:solidFill>
                <a:latin typeface="ＭＳ Ｐゴシック"/>
                <a:ea typeface="ＭＳ Ｐゴシック"/>
              </a:rPr>
              <a:t>◇　薬剤耐性微生物による感染症が世界的に問題となっており、国のアクションプランとして抗菌薬につい</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て</a:t>
            </a: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「適切な薬剤」を「必要な場合に限り」「適切な量と期間」使用することが重要</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a:t>
            </a:r>
            <a:r>
              <a:rPr lang="ja-JP" altLang="en-US" sz="1700" spc="-40" dirty="0">
                <a:solidFill>
                  <a:prstClr val="black"/>
                </a:solidFill>
                <a:latin typeface="ＭＳ Ｐゴシック"/>
                <a:ea typeface="ＭＳ Ｐゴシック"/>
              </a:rPr>
              <a:t>向精神薬の適正処方の取組</a:t>
            </a:r>
            <a:r>
              <a:rPr lang="en-US" altLang="ja-JP" sz="1700" spc="-40" dirty="0">
                <a:solidFill>
                  <a:prstClr val="black"/>
                </a:solidFill>
                <a:latin typeface="ＭＳ Ｐゴシック"/>
                <a:ea typeface="ＭＳ Ｐゴシック"/>
              </a:rPr>
              <a:t>】</a:t>
            </a:r>
          </a:p>
          <a:p>
            <a:pPr lvl="0" eaLnBrk="1" hangingPunct="1">
              <a:lnSpc>
                <a:spcPts val="2000"/>
              </a:lnSpc>
            </a:pPr>
            <a:r>
              <a:rPr lang="ja-JP" altLang="en-US" sz="1700" spc="-40" dirty="0">
                <a:solidFill>
                  <a:prstClr val="black"/>
                </a:solidFill>
                <a:latin typeface="ＭＳ Ｐゴシック"/>
                <a:ea typeface="ＭＳ Ｐゴシック"/>
              </a:rPr>
              <a:t>◇　ベンゾジアゼピン系向精神薬は承認用量の範囲内でも長期連用によって薬物依存が生じるため、必要</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以上に長期処方とならないよう適正化を図る必要がある。 </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a:t>
            </a:r>
            <a:r>
              <a:rPr lang="ja-JP" altLang="en-US" sz="1700" spc="-40" dirty="0">
                <a:solidFill>
                  <a:prstClr val="black"/>
                </a:solidFill>
                <a:latin typeface="ＭＳ Ｐゴシック"/>
                <a:ea typeface="ＭＳ Ｐゴシック"/>
              </a:rPr>
              <a:t>長期処方・残薬の対策</a:t>
            </a:r>
            <a:r>
              <a:rPr lang="en-US" altLang="ja-JP" sz="1700" spc="-40" dirty="0">
                <a:solidFill>
                  <a:prstClr val="black"/>
                </a:solidFill>
                <a:latin typeface="ＭＳ Ｐゴシック"/>
                <a:ea typeface="ＭＳ Ｐゴシック"/>
              </a:rPr>
              <a:t>】</a:t>
            </a:r>
          </a:p>
          <a:p>
            <a:pPr lvl="0" eaLnBrk="1" hangingPunct="1">
              <a:lnSpc>
                <a:spcPts val="2000"/>
              </a:lnSpc>
            </a:pPr>
            <a:r>
              <a:rPr lang="ja-JP" altLang="en-US" sz="1700" spc="-40" dirty="0">
                <a:solidFill>
                  <a:prstClr val="black"/>
                </a:solidFill>
                <a:latin typeface="ＭＳ Ｐゴシック"/>
                <a:ea typeface="ＭＳ Ｐゴシック"/>
              </a:rPr>
              <a:t>◇　前回改定で、</a:t>
            </a:r>
            <a:r>
              <a:rPr lang="ja-JP" altLang="en-US" sz="1700" kern="100" spc="-40" dirty="0">
                <a:solidFill>
                  <a:prstClr val="black"/>
                </a:solidFill>
                <a:latin typeface="ＭＳ Ｐゴシック"/>
                <a:ea typeface="ＭＳ Ｐゴシック"/>
                <a:cs typeface="Times New Roman"/>
              </a:rPr>
              <a:t>３０日を超える長期の投薬については、予見することができる必要期間に従った投与量が</a:t>
            </a:r>
            <a:endParaRPr lang="en-US" altLang="ja-JP" sz="1700" kern="100" spc="-40" dirty="0">
              <a:solidFill>
                <a:prstClr val="black"/>
              </a:solidFill>
              <a:latin typeface="ＭＳ Ｐゴシック"/>
              <a:ea typeface="ＭＳ Ｐゴシック"/>
              <a:cs typeface="Times New Roman"/>
            </a:endParaRPr>
          </a:p>
          <a:p>
            <a:pPr lvl="0" eaLnBrk="1" hangingPunct="1">
              <a:lnSpc>
                <a:spcPts val="2000"/>
              </a:lnSpc>
            </a:pPr>
            <a:r>
              <a:rPr lang="en-US" altLang="ja-JP" sz="1700" kern="100" spc="-40" dirty="0">
                <a:solidFill>
                  <a:prstClr val="black"/>
                </a:solidFill>
                <a:latin typeface="ＭＳ Ｐゴシック"/>
                <a:ea typeface="ＭＳ Ｐゴシック"/>
                <a:cs typeface="Times New Roman"/>
              </a:rPr>
              <a:t>   </a:t>
            </a:r>
            <a:r>
              <a:rPr lang="ja-JP" altLang="en-US" sz="1700" kern="100" spc="-40" dirty="0">
                <a:solidFill>
                  <a:prstClr val="black"/>
                </a:solidFill>
                <a:latin typeface="ＭＳ Ｐゴシック"/>
                <a:ea typeface="ＭＳ Ｐゴシック"/>
                <a:cs typeface="Times New Roman"/>
              </a:rPr>
              <a:t>適切に処方されるよう取扱いの明確化が行われた。</a:t>
            </a:r>
            <a:r>
              <a:rPr lang="ja-JP" altLang="en-US" sz="1700" spc="-40" dirty="0">
                <a:solidFill>
                  <a:prstClr val="black"/>
                </a:solidFill>
                <a:latin typeface="ＭＳ Ｐゴシック"/>
                <a:ea typeface="ＭＳ Ｐゴシック"/>
              </a:rPr>
              <a:t>医師が患者の病態を定期的に診察することは重要</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な医療行為であるが、長期処方をする場合に患者の服薬状況が把握できなくなる恐れがある等のことか</a:t>
            </a:r>
            <a:endParaRPr lang="en-US" altLang="ja-JP" sz="1700" spc="-40" dirty="0">
              <a:solidFill>
                <a:prstClr val="black"/>
              </a:solidFill>
              <a:latin typeface="ＭＳ Ｐゴシック"/>
              <a:ea typeface="ＭＳ Ｐゴシック"/>
            </a:endParaRPr>
          </a:p>
          <a:p>
            <a:pPr lvl="0" eaLnBrk="1" hangingPunct="1">
              <a:lnSpc>
                <a:spcPts val="2000"/>
              </a:lnSpc>
            </a:pPr>
            <a:r>
              <a:rPr lang="en-US" altLang="ja-JP" sz="1700" spc="-40" dirty="0">
                <a:solidFill>
                  <a:prstClr val="black"/>
                </a:solidFill>
                <a:latin typeface="ＭＳ Ｐゴシック"/>
                <a:ea typeface="ＭＳ Ｐゴシック"/>
              </a:rPr>
              <a:t>   </a:t>
            </a:r>
            <a:r>
              <a:rPr lang="ja-JP" altLang="en-US" sz="1700" spc="-40" dirty="0">
                <a:solidFill>
                  <a:prstClr val="black"/>
                </a:solidFill>
                <a:latin typeface="ＭＳ Ｐゴシック"/>
                <a:ea typeface="ＭＳ Ｐゴシック"/>
              </a:rPr>
              <a:t>ら、大病院における投与期間３０日以上の投薬についての適正化を進めた。</a:t>
            </a:r>
            <a:endParaRPr lang="ja-JP" altLang="ja-JP" sz="1700" spc="-40" dirty="0">
              <a:solidFill>
                <a:prstClr val="black"/>
              </a:solidFill>
              <a:latin typeface="ＭＳ Ｐゴシック"/>
              <a:ea typeface="ＭＳ Ｐゴシック"/>
            </a:endParaRPr>
          </a:p>
        </p:txBody>
      </p:sp>
      <p:sp>
        <p:nvSpPr>
          <p:cNvPr id="9" name="Rectangle 7"/>
          <p:cNvSpPr>
            <a:spLocks noChangeArrowheads="1"/>
          </p:cNvSpPr>
          <p:nvPr/>
        </p:nvSpPr>
        <p:spPr bwMode="auto">
          <a:xfrm>
            <a:off x="155859" y="476672"/>
            <a:ext cx="9546631" cy="648072"/>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300"/>
              </a:lnSpc>
              <a:spcBef>
                <a:spcPts val="0"/>
              </a:spcBef>
              <a:buFont typeface="Arial" charset="0"/>
              <a:buNone/>
            </a:pPr>
            <a:r>
              <a:rPr lang="ja-JP" altLang="en-US" sz="2000" dirty="0">
                <a:solidFill>
                  <a:srgbClr val="000000"/>
                </a:solidFill>
                <a:latin typeface="ＭＳ Ｐゴシック" panose="020B0600070205080204" pitchFamily="50" charset="-128"/>
                <a:ea typeface="ＭＳ Ｐゴシック" panose="020B0600070205080204" pitchFamily="50" charset="-128"/>
                <a:cs typeface="ＭＳ Ｐゴシック"/>
              </a:rPr>
              <a:t>（１）減薬、長期処方・残薬への対策</a:t>
            </a:r>
            <a:endParaRPr lang="en-US" altLang="ja-JP" sz="2000" dirty="0">
              <a:solidFill>
                <a:srgbClr val="000000"/>
              </a:solidFill>
              <a:latin typeface="ＭＳ Ｐゴシック" panose="020B0600070205080204" pitchFamily="50" charset="-128"/>
              <a:ea typeface="ＭＳ Ｐゴシック" panose="020B0600070205080204" pitchFamily="50" charset="-128"/>
              <a:cs typeface="ＭＳ Ｐゴシック"/>
            </a:endParaRPr>
          </a:p>
          <a:p>
            <a:pPr>
              <a:lnSpc>
                <a:spcPts val="2300"/>
              </a:lnSpc>
              <a:spcBef>
                <a:spcPts val="0"/>
              </a:spcBef>
              <a:buFont typeface="Arial" charset="0"/>
              <a:buNone/>
            </a:pPr>
            <a:r>
              <a:rPr lang="ja-JP" altLang="en-US" sz="2000" dirty="0">
                <a:solidFill>
                  <a:srgbClr val="000000"/>
                </a:solidFill>
                <a:latin typeface="ＭＳ Ｐゴシック" panose="020B0600070205080204" pitchFamily="50" charset="-128"/>
                <a:ea typeface="ＭＳ Ｐゴシック" panose="020B0600070205080204" pitchFamily="50" charset="-128"/>
                <a:cs typeface="ＭＳ Ｐゴシック"/>
              </a:rPr>
              <a:t>（２）抗菌薬・向精神薬の適正使用</a:t>
            </a:r>
            <a:endParaRPr lang="ja-JP" altLang="ja-JP" sz="2000" kern="100" dirty="0">
              <a:solidFill>
                <a:prstClr val="black"/>
              </a:solidFill>
              <a:latin typeface="ＭＳ Ｐゴシック" panose="020B0600070205080204" pitchFamily="50" charset="-128"/>
              <a:ea typeface="ＭＳ Ｐゴシック" panose="020B0600070205080204" pitchFamily="50" charset="-128"/>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251</a:t>
            </a:fld>
            <a:endParaRPr lang="ja-JP" altLang="en-US" sz="1600" dirty="0">
              <a:solidFill>
                <a:prstClr val="black"/>
              </a:solidFill>
            </a:endParaRPr>
          </a:p>
        </p:txBody>
      </p:sp>
      <p:sp>
        <p:nvSpPr>
          <p:cNvPr id="10" name="Rectangle 10"/>
          <p:cNvSpPr>
            <a:spLocks noChangeArrowheads="1"/>
          </p:cNvSpPr>
          <p:nvPr/>
        </p:nvSpPr>
        <p:spPr bwMode="auto">
          <a:xfrm>
            <a:off x="165116" y="1124744"/>
            <a:ext cx="9556879" cy="1152128"/>
          </a:xfrm>
          <a:prstGeom prst="rect">
            <a:avLst/>
          </a:prstGeom>
          <a:solidFill>
            <a:srgbClr val="FFFF99">
              <a:alpha val="50195"/>
            </a:srgbClr>
          </a:solidFill>
          <a:ln w="9525">
            <a:solidFill>
              <a:schemeClr val="tx1"/>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lnSpc>
                <a:spcPts val="2000"/>
              </a:lnSpc>
              <a:spcBef>
                <a:spcPts val="0"/>
              </a:spcBef>
              <a:buFont typeface="Arial" charset="0"/>
              <a:buNone/>
            </a:pPr>
            <a:r>
              <a:rPr lang="ja-JP" altLang="en-US" sz="1800" kern="100" dirty="0">
                <a:solidFill>
                  <a:prstClr val="black"/>
                </a:solidFill>
                <a:latin typeface="ＭＳ Ｐゴシック"/>
                <a:ea typeface="ＭＳ Ｐゴシック"/>
                <a:cs typeface="Times New Roman"/>
              </a:rPr>
              <a:t>（１）大病院における外来機能の役割分担と医薬品の適正使用を進める観点から、紹介率の低い</a:t>
            </a:r>
            <a:endParaRPr lang="en-US" altLang="ja-JP" sz="1800" kern="100" dirty="0">
              <a:solidFill>
                <a:prstClr val="black"/>
              </a:solidFill>
              <a:latin typeface="ＭＳ Ｐゴシック"/>
              <a:ea typeface="ＭＳ Ｐゴシック"/>
              <a:cs typeface="Times New Roman"/>
            </a:endParaRPr>
          </a:p>
          <a:p>
            <a:pPr eaLnBrk="1" hangingPunct="1">
              <a:lnSpc>
                <a:spcPts val="2000"/>
              </a:lnSpc>
              <a:spcBef>
                <a:spcPts val="0"/>
              </a:spcBef>
              <a:buFont typeface="Arial" charset="0"/>
              <a:buNone/>
            </a:pPr>
            <a:r>
              <a:rPr lang="ja-JP" altLang="en-US" sz="1800" kern="100" dirty="0">
                <a:solidFill>
                  <a:prstClr val="black"/>
                </a:solidFill>
                <a:latin typeface="ＭＳ Ｐゴシック"/>
                <a:ea typeface="ＭＳ Ｐゴシック"/>
                <a:cs typeface="Times New Roman"/>
              </a:rPr>
              <a:t>　　大病院の３０日以上の処方減算を適正化</a:t>
            </a:r>
            <a:endParaRPr lang="en-US" altLang="ja-JP" sz="1800" kern="100" dirty="0">
              <a:solidFill>
                <a:prstClr val="black"/>
              </a:solidFill>
              <a:latin typeface="ＭＳ Ｐゴシック"/>
              <a:ea typeface="ＭＳ Ｐゴシック"/>
              <a:cs typeface="Times New Roman"/>
            </a:endParaRPr>
          </a:p>
          <a:p>
            <a:pPr eaLnBrk="1" hangingPunct="1">
              <a:lnSpc>
                <a:spcPts val="2000"/>
              </a:lnSpc>
              <a:spcBef>
                <a:spcPts val="0"/>
              </a:spcBef>
              <a:buNone/>
            </a:pPr>
            <a:r>
              <a:rPr lang="ja-JP" altLang="en-US" sz="1800" kern="100" dirty="0">
                <a:solidFill>
                  <a:prstClr val="black"/>
                </a:solidFill>
                <a:latin typeface="ＭＳ Ｐゴシック"/>
                <a:ea typeface="ＭＳ Ｐゴシック"/>
                <a:cs typeface="Times New Roman"/>
              </a:rPr>
              <a:t>（２）</a:t>
            </a:r>
            <a:r>
              <a:rPr lang="ja-JP" altLang="en-US" sz="1800" dirty="0">
                <a:solidFill>
                  <a:prstClr val="black"/>
                </a:solidFill>
                <a:latin typeface="Calibri" panose="020F0502020204030204"/>
                <a:ea typeface="ＭＳ Ｐゴシック"/>
              </a:rPr>
              <a:t>外来診療における抗菌薬の適正使用の推進</a:t>
            </a:r>
            <a:endParaRPr lang="en-US" altLang="ja-JP" sz="1800" dirty="0">
              <a:solidFill>
                <a:prstClr val="black"/>
              </a:solidFill>
              <a:latin typeface="Calibri" panose="020F0502020204030204"/>
              <a:ea typeface="ＭＳ Ｐゴシック"/>
            </a:endParaRPr>
          </a:p>
          <a:p>
            <a:pPr eaLnBrk="1" hangingPunct="1">
              <a:lnSpc>
                <a:spcPts val="2000"/>
              </a:lnSpc>
              <a:spcBef>
                <a:spcPts val="0"/>
              </a:spcBef>
              <a:buNone/>
            </a:pPr>
            <a:r>
              <a:rPr lang="ja-JP" altLang="en-US" sz="1800" dirty="0">
                <a:solidFill>
                  <a:prstClr val="black"/>
                </a:solidFill>
                <a:latin typeface="Calibri" panose="020F0502020204030204"/>
                <a:ea typeface="ＭＳ Ｐゴシック"/>
              </a:rPr>
              <a:t>（３）向精神薬処方の適正化</a:t>
            </a:r>
            <a:endParaRPr lang="ja-JP" altLang="en-US" sz="1800" dirty="0">
              <a:solidFill>
                <a:srgbClr val="000000"/>
              </a:solidFill>
              <a:latin typeface="ＭＳ Ｐゴシック"/>
              <a:ea typeface="ＭＳ Ｐゴシック"/>
            </a:endParaRPr>
          </a:p>
        </p:txBody>
      </p:sp>
      <p:sp>
        <p:nvSpPr>
          <p:cNvPr id="8" name="Rectangle 2"/>
          <p:cNvSpPr>
            <a:spLocks noChangeArrowheads="1"/>
          </p:cNvSpPr>
          <p:nvPr/>
        </p:nvSpPr>
        <p:spPr bwMode="auto">
          <a:xfrm>
            <a:off x="194414" y="44450"/>
            <a:ext cx="9517327" cy="432222"/>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spTree>
    <p:extLst>
      <p:ext uri="{BB962C8B-B14F-4D97-AF65-F5344CB8AC3E}">
        <p14:creationId xmlns:p14="http://schemas.microsoft.com/office/powerpoint/2010/main" val="397356036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92566" y="1071206"/>
            <a:ext cx="9511189" cy="5317433"/>
          </a:xfrm>
          <a:prstGeom prst="rect">
            <a:avLst/>
          </a:prstGeom>
          <a:solidFill>
            <a:schemeClr val="bg1">
              <a:lumMod val="95000"/>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前回改定で、３０日を超える長期の投薬については、予見することができる必要期間に従った投薬量が適切に処方されるよう、取扱いの明確化を図った</a:t>
            </a: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処方料・処方箋料の通知</a:t>
            </a: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endParaRPr lang="en-US" altLang="ja-JP" sz="2000" b="1" u="sng" dirty="0">
              <a:solidFill>
                <a:srgbClr val="0070C0"/>
              </a:solidFill>
            </a:endParaRPr>
          </a:p>
          <a:p>
            <a:endParaRPr lang="en-US" altLang="ja-JP"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b="1" dirty="0">
              <a:solidFill>
                <a:srgbClr val="0070C0"/>
              </a:solidFill>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1" name="テキスト ボックス 10"/>
          <p:cNvSpPr txBox="1"/>
          <p:nvPr/>
        </p:nvSpPr>
        <p:spPr>
          <a:xfrm>
            <a:off x="221089" y="1916832"/>
            <a:ext cx="9556459" cy="2785378"/>
          </a:xfrm>
          <a:prstGeom prst="rect">
            <a:avLst/>
          </a:prstGeom>
          <a:noFill/>
        </p:spPr>
        <p:txBody>
          <a:bodyPr wrap="square" rtlCol="0">
            <a:spAutoFit/>
          </a:bodyPr>
          <a:lstStyle/>
          <a:p>
            <a:pPr>
              <a:lnSpc>
                <a:spcPts val="2100"/>
              </a:lnSpc>
            </a:pPr>
            <a:r>
              <a:rPr lang="ja-JP" altLang="en-US" b="1" dirty="0">
                <a:solidFill>
                  <a:srgbClr val="0070C0"/>
                </a:solidFill>
                <a:latin typeface="ＭＳ Ｐゴシック" panose="020B0600070205080204" pitchFamily="50" charset="-128"/>
              </a:rPr>
              <a:t>◇　 医師が処方する投薬量については、予見することができる必要期間に従ったものでなけれ</a:t>
            </a:r>
            <a:endParaRPr lang="en-US" altLang="ja-JP" b="1" dirty="0">
              <a:solidFill>
                <a:srgbClr val="0070C0"/>
              </a:solidFill>
              <a:latin typeface="ＭＳ Ｐゴシック" panose="020B0600070205080204" pitchFamily="50" charset="-128"/>
            </a:endParaRPr>
          </a:p>
          <a:p>
            <a:pPr>
              <a:lnSpc>
                <a:spcPts val="2100"/>
              </a:lnSpc>
            </a:pPr>
            <a:r>
              <a:rPr lang="ja-JP" altLang="en-US" b="1" dirty="0">
                <a:solidFill>
                  <a:srgbClr val="0070C0"/>
                </a:solidFill>
                <a:latin typeface="ＭＳ Ｐゴシック" panose="020B0600070205080204" pitchFamily="50" charset="-128"/>
              </a:rPr>
              <a:t>　 ばならず、３０日を超える長期の投薬に当たっては、長期の投薬が可能な程度に病状が安定</a:t>
            </a:r>
            <a:endParaRPr lang="en-US" altLang="ja-JP" b="1" dirty="0">
              <a:solidFill>
                <a:srgbClr val="0070C0"/>
              </a:solidFill>
              <a:latin typeface="ＭＳ Ｐゴシック" panose="020B0600070205080204" pitchFamily="50" charset="-128"/>
            </a:endParaRPr>
          </a:p>
          <a:p>
            <a:pPr>
              <a:lnSpc>
                <a:spcPts val="2100"/>
              </a:lnSpc>
            </a:pPr>
            <a:r>
              <a:rPr lang="en-US" altLang="ja-JP" b="1" dirty="0">
                <a:solidFill>
                  <a:srgbClr val="0070C0"/>
                </a:solidFill>
                <a:latin typeface="ＭＳ Ｐゴシック" panose="020B0600070205080204" pitchFamily="50" charset="-128"/>
              </a:rPr>
              <a:t>   </a:t>
            </a:r>
            <a:r>
              <a:rPr lang="ja-JP" altLang="en-US" b="1" dirty="0">
                <a:solidFill>
                  <a:srgbClr val="0070C0"/>
                </a:solidFill>
                <a:latin typeface="ＭＳ Ｐゴシック" panose="020B0600070205080204" pitchFamily="50" charset="-128"/>
              </a:rPr>
              <a:t>し、服薬管理が可能である旨を</a:t>
            </a:r>
            <a:r>
              <a:rPr lang="ja-JP" altLang="en-US" b="1" u="sng" dirty="0">
                <a:solidFill>
                  <a:srgbClr val="FF0000"/>
                </a:solidFill>
                <a:latin typeface="ＭＳ Ｐゴシック" panose="020B0600070205080204" pitchFamily="50" charset="-128"/>
              </a:rPr>
              <a:t>医師が確認</a:t>
            </a:r>
            <a:r>
              <a:rPr lang="ja-JP" altLang="en-US" b="1" dirty="0">
                <a:solidFill>
                  <a:srgbClr val="0070C0"/>
                </a:solidFill>
                <a:latin typeface="ＭＳ Ｐゴシック" panose="020B0600070205080204" pitchFamily="50" charset="-128"/>
              </a:rPr>
              <a:t>するとともに、</a:t>
            </a:r>
            <a:r>
              <a:rPr lang="ja-JP" altLang="en-US" b="1" u="sng" dirty="0">
                <a:solidFill>
                  <a:srgbClr val="FF0000"/>
                </a:solidFill>
                <a:latin typeface="ＭＳ Ｐゴシック" panose="020B0600070205080204" pitchFamily="50" charset="-128"/>
              </a:rPr>
              <a:t>病状が変化した際の対応方法及び</a:t>
            </a:r>
            <a:endParaRPr lang="en-US" altLang="ja-JP" b="1" u="sng" dirty="0">
              <a:solidFill>
                <a:srgbClr val="FF0000"/>
              </a:solidFill>
              <a:latin typeface="ＭＳ Ｐゴシック" panose="020B0600070205080204" pitchFamily="50" charset="-128"/>
            </a:endParaRPr>
          </a:p>
          <a:p>
            <a:pPr>
              <a:lnSpc>
                <a:spcPts val="2100"/>
              </a:lnSpc>
            </a:pPr>
            <a:r>
              <a:rPr lang="en-US" altLang="ja-JP" b="1" dirty="0">
                <a:solidFill>
                  <a:srgbClr val="FF0000"/>
                </a:solidFill>
                <a:latin typeface="ＭＳ Ｐゴシック" panose="020B0600070205080204" pitchFamily="50" charset="-128"/>
              </a:rPr>
              <a:t>   </a:t>
            </a:r>
            <a:r>
              <a:rPr lang="ja-JP" altLang="en-US" b="1" u="sng" dirty="0">
                <a:solidFill>
                  <a:srgbClr val="FF0000"/>
                </a:solidFill>
                <a:latin typeface="ＭＳ Ｐゴシック" panose="020B0600070205080204" pitchFamily="50" charset="-128"/>
              </a:rPr>
              <a:t>当該医療機関の連絡先を患者に周知</a:t>
            </a:r>
            <a:r>
              <a:rPr lang="ja-JP" altLang="en-US" b="1" dirty="0">
                <a:solidFill>
                  <a:srgbClr val="0070C0"/>
                </a:solidFill>
                <a:latin typeface="ＭＳ Ｐゴシック" panose="020B0600070205080204" pitchFamily="50" charset="-128"/>
              </a:rPr>
              <a:t>する。</a:t>
            </a:r>
            <a:endParaRPr lang="en-US" altLang="ja-JP" b="1" dirty="0">
              <a:solidFill>
                <a:srgbClr val="0070C0"/>
              </a:solidFill>
              <a:latin typeface="ＭＳ Ｐゴシック" panose="020B0600070205080204" pitchFamily="50" charset="-128"/>
            </a:endParaRPr>
          </a:p>
          <a:p>
            <a:pPr>
              <a:lnSpc>
                <a:spcPts val="2100"/>
              </a:lnSpc>
            </a:pPr>
            <a:r>
              <a:rPr lang="ja-JP" altLang="en-US" b="1" dirty="0">
                <a:solidFill>
                  <a:srgbClr val="0070C0"/>
                </a:solidFill>
                <a:latin typeface="ＭＳ Ｐゴシック" panose="020B0600070205080204" pitchFamily="50" charset="-128"/>
              </a:rPr>
              <a:t>◇　上記の要件を満たさない場合は、原則として以下のいずれかの対応を行う。</a:t>
            </a:r>
            <a:endParaRPr lang="en-US" altLang="ja-JP" b="1" dirty="0">
              <a:solidFill>
                <a:srgbClr val="0070C0"/>
              </a:solidFill>
              <a:latin typeface="ＭＳ Ｐゴシック" panose="020B0600070205080204" pitchFamily="50" charset="-128"/>
            </a:endParaRPr>
          </a:p>
          <a:p>
            <a:pPr>
              <a:lnSpc>
                <a:spcPts val="2100"/>
              </a:lnSpc>
            </a:pPr>
            <a:r>
              <a:rPr lang="ja-JP" altLang="en-US" b="1" dirty="0">
                <a:solidFill>
                  <a:srgbClr val="0070C0"/>
                </a:solidFill>
                <a:latin typeface="ＭＳ Ｐゴシック" panose="020B0600070205080204" pitchFamily="50" charset="-128"/>
              </a:rPr>
              <a:t>　　１）３０日以内に再診を行う</a:t>
            </a:r>
            <a:endParaRPr lang="en-US" altLang="ja-JP" b="1" dirty="0">
              <a:solidFill>
                <a:srgbClr val="0070C0"/>
              </a:solidFill>
              <a:latin typeface="ＭＳ Ｐゴシック" panose="020B0600070205080204" pitchFamily="50" charset="-128"/>
            </a:endParaRPr>
          </a:p>
          <a:p>
            <a:pPr>
              <a:lnSpc>
                <a:spcPts val="2100"/>
              </a:lnSpc>
            </a:pPr>
            <a:r>
              <a:rPr lang="ja-JP" altLang="en-US" b="1" dirty="0">
                <a:solidFill>
                  <a:srgbClr val="0070C0"/>
                </a:solidFill>
                <a:latin typeface="ＭＳ Ｐゴシック" panose="020B0600070205080204" pitchFamily="50" charset="-128"/>
              </a:rPr>
              <a:t>　　２）２００床以上の医療機関は、患者に対して他の医療機関（２００床未満の医療機関又は</a:t>
            </a:r>
            <a:endParaRPr lang="en-US" altLang="ja-JP" b="1" dirty="0">
              <a:solidFill>
                <a:srgbClr val="0070C0"/>
              </a:solidFill>
              <a:latin typeface="ＭＳ Ｐゴシック" panose="020B0600070205080204" pitchFamily="50" charset="-128"/>
            </a:endParaRPr>
          </a:p>
          <a:p>
            <a:pPr>
              <a:lnSpc>
                <a:spcPts val="2100"/>
              </a:lnSpc>
            </a:pPr>
            <a:r>
              <a:rPr lang="en-US" altLang="ja-JP" b="1" dirty="0">
                <a:solidFill>
                  <a:srgbClr val="0070C0"/>
                </a:solidFill>
                <a:latin typeface="ＭＳ Ｐゴシック" panose="020B0600070205080204" pitchFamily="50" charset="-128"/>
              </a:rPr>
              <a:t>       </a:t>
            </a:r>
            <a:r>
              <a:rPr lang="ja-JP" altLang="en-US" b="1" dirty="0">
                <a:solidFill>
                  <a:srgbClr val="0070C0"/>
                </a:solidFill>
                <a:latin typeface="ＭＳ Ｐゴシック" panose="020B0600070205080204" pitchFamily="50" charset="-128"/>
              </a:rPr>
              <a:t>診療所）に文書による紹介を行う旨の申出を行う</a:t>
            </a:r>
            <a:endParaRPr lang="en-US" altLang="ja-JP" b="1" dirty="0">
              <a:solidFill>
                <a:srgbClr val="0070C0"/>
              </a:solidFill>
              <a:latin typeface="ＭＳ Ｐゴシック" panose="020B0600070205080204" pitchFamily="50" charset="-128"/>
            </a:endParaRPr>
          </a:p>
          <a:p>
            <a:pPr>
              <a:lnSpc>
                <a:spcPts val="2100"/>
              </a:lnSpc>
            </a:pPr>
            <a:r>
              <a:rPr lang="ja-JP" altLang="en-US" b="1" dirty="0">
                <a:solidFill>
                  <a:srgbClr val="0070C0"/>
                </a:solidFill>
                <a:latin typeface="ＭＳ Ｐゴシック" panose="020B0600070205080204" pitchFamily="50" charset="-128"/>
              </a:rPr>
              <a:t>　　３）患者の病状は安定しているものの服薬管理が難しい場合には分割指示処方箋を交付</a:t>
            </a:r>
            <a:endParaRPr lang="en-US" altLang="ja-JP" b="1" dirty="0">
              <a:solidFill>
                <a:srgbClr val="0070C0"/>
              </a:solidFill>
              <a:latin typeface="ＭＳ Ｐゴシック" panose="020B0600070205080204" pitchFamily="50" charset="-128"/>
            </a:endParaRPr>
          </a:p>
          <a:p>
            <a:pPr>
              <a:lnSpc>
                <a:spcPts val="2100"/>
              </a:lnSpc>
            </a:pPr>
            <a:r>
              <a:rPr lang="en-US" altLang="ja-JP" b="1" dirty="0">
                <a:solidFill>
                  <a:srgbClr val="0070C0"/>
                </a:solidFill>
                <a:latin typeface="ＭＳ Ｐゴシック" panose="020B0600070205080204" pitchFamily="50" charset="-128"/>
              </a:rPr>
              <a:t>       </a:t>
            </a:r>
            <a:r>
              <a:rPr lang="ja-JP" altLang="en-US" b="1" dirty="0">
                <a:solidFill>
                  <a:srgbClr val="0070C0"/>
                </a:solidFill>
                <a:latin typeface="ＭＳ Ｐゴシック" panose="020B0600070205080204" pitchFamily="50" charset="-128"/>
              </a:rPr>
              <a:t>する</a:t>
            </a:r>
            <a:endParaRPr lang="en-US" altLang="ja-JP" b="1" dirty="0">
              <a:solidFill>
                <a:srgbClr val="0070C0"/>
              </a:solidFill>
            </a:endParaRPr>
          </a:p>
        </p:txBody>
      </p:sp>
      <p:sp>
        <p:nvSpPr>
          <p:cNvPr id="12" name="テキスト ボックス 11"/>
          <p:cNvSpPr txBox="1"/>
          <p:nvPr/>
        </p:nvSpPr>
        <p:spPr>
          <a:xfrm>
            <a:off x="352707" y="4869243"/>
            <a:ext cx="9241925" cy="1400383"/>
          </a:xfrm>
          <a:prstGeom prst="rect">
            <a:avLst/>
          </a:prstGeom>
          <a:noFill/>
          <a:ln w="19050">
            <a:solidFill>
              <a:schemeClr val="tx1"/>
            </a:solidFill>
            <a:prstDash val="sysDash"/>
          </a:ln>
        </p:spPr>
        <p:txBody>
          <a:bodyPr wrap="square" rtlCol="0">
            <a:spAutoFit/>
          </a:bodyPr>
          <a:lstStyle/>
          <a:p>
            <a:pPr>
              <a:lnSpc>
                <a:spcPts val="1700"/>
              </a:lnSpc>
            </a:pPr>
            <a:r>
              <a:rPr lang="en-US" altLang="ja-JP" sz="1600" dirty="0">
                <a:solidFill>
                  <a:prstClr val="black"/>
                </a:solidFill>
                <a:latin typeface="ＭＳ Ｐゴシック"/>
              </a:rPr>
              <a:t>[</a:t>
            </a:r>
            <a:r>
              <a:rPr lang="ja-JP" altLang="en-US" sz="1600" dirty="0">
                <a:solidFill>
                  <a:prstClr val="black"/>
                </a:solidFill>
                <a:latin typeface="ＭＳ Ｐゴシック"/>
              </a:rPr>
              <a:t>療養担当規則</a:t>
            </a:r>
            <a:r>
              <a:rPr lang="en-US" altLang="ja-JP" sz="1600" dirty="0">
                <a:solidFill>
                  <a:prstClr val="black"/>
                </a:solidFill>
                <a:latin typeface="ＭＳ Ｐゴシック"/>
              </a:rPr>
              <a:t>]</a:t>
            </a:r>
          </a:p>
          <a:p>
            <a:pPr>
              <a:lnSpc>
                <a:spcPts val="1700"/>
              </a:lnSpc>
            </a:pPr>
            <a:r>
              <a:rPr lang="ja-JP" altLang="en-US" sz="1600" dirty="0">
                <a:solidFill>
                  <a:prstClr val="black"/>
                </a:solidFill>
                <a:latin typeface="ＭＳ Ｐゴシック"/>
              </a:rPr>
              <a:t>第２０条　二</a:t>
            </a:r>
            <a:endParaRPr lang="en-US" altLang="ja-JP" sz="1600" dirty="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err="1">
                <a:solidFill>
                  <a:prstClr val="black"/>
                </a:solidFill>
                <a:latin typeface="ＭＳ Ｐゴシック"/>
              </a:rPr>
              <a:t>ヘ</a:t>
            </a:r>
            <a:r>
              <a:rPr lang="ja-JP" altLang="en-US" sz="1600" dirty="0">
                <a:solidFill>
                  <a:prstClr val="black"/>
                </a:solidFill>
                <a:latin typeface="ＭＳ Ｐゴシック"/>
              </a:rPr>
              <a:t>　投与量は予見することができる必要期間に従ったものでなければならないこととし、</a:t>
            </a:r>
            <a:endParaRPr lang="en-US" altLang="ja-JP" sz="1600" dirty="0">
              <a:solidFill>
                <a:prstClr val="black"/>
              </a:solidFill>
              <a:latin typeface="ＭＳ Ｐゴシック"/>
            </a:endParaRPr>
          </a:p>
          <a:p>
            <a:pPr>
              <a:lnSpc>
                <a:spcPts val="1700"/>
              </a:lnSpc>
            </a:pPr>
            <a:r>
              <a:rPr lang="ja-JP" altLang="en-US" sz="1600" dirty="0">
                <a:solidFill>
                  <a:prstClr val="black"/>
                </a:solidFill>
                <a:latin typeface="ＭＳ Ｐゴシック"/>
              </a:rPr>
              <a:t>　　 厚生労働大臣が定める内服薬及び外用薬については当該厚生労働大臣が定める内服薬及び外用薬</a:t>
            </a:r>
            <a:endParaRPr lang="en-US" altLang="ja-JP" sz="1600" dirty="0">
              <a:solidFill>
                <a:prstClr val="black"/>
              </a:solidFill>
              <a:latin typeface="ＭＳ Ｐゴシック"/>
            </a:endParaRPr>
          </a:p>
          <a:p>
            <a:pPr>
              <a:lnSpc>
                <a:spcPts val="1700"/>
              </a:lnSpc>
            </a:pPr>
            <a:r>
              <a:rPr lang="en-US" altLang="ja-JP" sz="1600" dirty="0">
                <a:solidFill>
                  <a:prstClr val="black"/>
                </a:solidFill>
                <a:latin typeface="ＭＳ Ｐゴシック"/>
              </a:rPr>
              <a:t>      </a:t>
            </a:r>
            <a:r>
              <a:rPr lang="ja-JP" altLang="en-US" sz="1600" dirty="0">
                <a:solidFill>
                  <a:prstClr val="black"/>
                </a:solidFill>
                <a:latin typeface="ＭＳ Ｐゴシック"/>
              </a:rPr>
              <a:t>ごとに１回１４日分、３０日分又は９０日分を限度とする</a:t>
            </a:r>
            <a:endParaRPr lang="en-US" altLang="ja-JP" sz="1600" dirty="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en-US" altLang="ja-JP" sz="1200" dirty="0">
                <a:solidFill>
                  <a:prstClr val="black"/>
                </a:solidFill>
                <a:latin typeface="ＭＳ Ｐゴシック"/>
              </a:rPr>
              <a:t>※</a:t>
            </a:r>
            <a:r>
              <a:rPr lang="ja-JP" altLang="en-US" sz="1200" dirty="0">
                <a:solidFill>
                  <a:prstClr val="black"/>
                </a:solidFill>
                <a:latin typeface="ＭＳ Ｐゴシック"/>
              </a:rPr>
              <a:t>１：麻薬、向精神薬、新薬、</a:t>
            </a:r>
            <a:r>
              <a:rPr lang="en-US" altLang="ja-JP" sz="1200" dirty="0">
                <a:solidFill>
                  <a:prstClr val="black"/>
                </a:solidFill>
                <a:latin typeface="ＭＳ Ｐゴシック"/>
              </a:rPr>
              <a:t>※</a:t>
            </a:r>
            <a:r>
              <a:rPr lang="ja-JP" altLang="en-US" sz="1200" dirty="0">
                <a:solidFill>
                  <a:prstClr val="black"/>
                </a:solidFill>
                <a:latin typeface="ＭＳ Ｐゴシック"/>
              </a:rPr>
              <a:t>２：アルプラゾラム、エスタゾラム、フェンタニル、モルヒネ塩酸塩等、</a:t>
            </a:r>
            <a:r>
              <a:rPr lang="en-US" altLang="ja-JP" sz="1200" dirty="0">
                <a:solidFill>
                  <a:prstClr val="black"/>
                </a:solidFill>
                <a:latin typeface="ＭＳ Ｐゴシック"/>
              </a:rPr>
              <a:t>※</a:t>
            </a:r>
            <a:r>
              <a:rPr lang="ja-JP" altLang="en-US" sz="1200" dirty="0">
                <a:solidFill>
                  <a:prstClr val="black"/>
                </a:solidFill>
                <a:latin typeface="ＭＳ Ｐゴシック"/>
              </a:rPr>
              <a:t>３：ジアゼパム、ニトラエパム等</a:t>
            </a:r>
          </a:p>
        </p:txBody>
      </p:sp>
      <p:sp>
        <p:nvSpPr>
          <p:cNvPr id="2052" name="Rectangle 36"/>
          <p:cNvSpPr>
            <a:spLocks noChangeArrowheads="1"/>
          </p:cNvSpPr>
          <p:nvPr/>
        </p:nvSpPr>
        <p:spPr bwMode="auto">
          <a:xfrm>
            <a:off x="192853" y="620688"/>
            <a:ext cx="3968059" cy="4505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en-US" altLang="ja-JP" sz="2000" dirty="0">
                <a:solidFill>
                  <a:prstClr val="black"/>
                </a:solidFill>
                <a:latin typeface="ＭＳ Ｐゴシック"/>
              </a:rPr>
              <a:t>【</a:t>
            </a:r>
            <a:r>
              <a:rPr lang="ja-JP" altLang="en-US" sz="2000" dirty="0">
                <a:solidFill>
                  <a:prstClr val="black"/>
                </a:solidFill>
                <a:latin typeface="ＭＳ Ｐゴシック"/>
              </a:rPr>
              <a:t>長期投薬を減らす取組（再確認）</a:t>
            </a:r>
            <a:r>
              <a:rPr lang="en-US" altLang="ja-JP" sz="2000" dirty="0">
                <a:solidFill>
                  <a:prstClr val="black"/>
                </a:solidFill>
                <a:latin typeface="ＭＳ Ｐゴシック"/>
              </a:rPr>
              <a:t>】</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252</a:t>
            </a:fld>
            <a:endParaRPr lang="ja-JP" altLang="en-US" sz="1600" dirty="0">
              <a:solidFill>
                <a:prstClr val="black"/>
              </a:solidFill>
            </a:endParaRPr>
          </a:p>
        </p:txBody>
      </p:sp>
      <p:sp>
        <p:nvSpPr>
          <p:cNvPr id="13"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sp>
        <p:nvSpPr>
          <p:cNvPr id="9" name="テキスト ボックス 8"/>
          <p:cNvSpPr txBox="1"/>
          <p:nvPr/>
        </p:nvSpPr>
        <p:spPr>
          <a:xfrm>
            <a:off x="8697863" y="726080"/>
            <a:ext cx="10081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p408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414</a:t>
            </a:r>
          </a:p>
        </p:txBody>
      </p:sp>
    </p:spTree>
    <p:extLst>
      <p:ext uri="{BB962C8B-B14F-4D97-AF65-F5344CB8AC3E}">
        <p14:creationId xmlns:p14="http://schemas.microsoft.com/office/powerpoint/2010/main" val="324082447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221104" y="1159423"/>
            <a:ext cx="9511189" cy="5469494"/>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2000"/>
              </a:lnSpc>
              <a:buFont typeface="Wingdings" panose="05000000000000000000" pitchFamily="2" charset="2"/>
              <a:buChar char="Ø"/>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入院患者に対する減薬に係る取組実績を踏まえ、地域包括ケア病棟入院料において、薬剤総合評価調整加算の算定を可能とする（包括範囲から除外）</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lvl="0">
              <a:lnSpc>
                <a:spcPts val="1500"/>
              </a:lnSpc>
              <a:defRPr/>
            </a:pPr>
            <a:endParaRPr lang="en-US" altLang="ja-JP" sz="1400" dirty="0">
              <a:solidFill>
                <a:prstClr val="black"/>
              </a:solidFill>
              <a:latin typeface="ＭＳ Ｐゴシック" panose="020B0600070205080204" pitchFamily="50" charset="-128"/>
            </a:endParaRPr>
          </a:p>
          <a:p>
            <a:pPr lvl="0">
              <a:lnSpc>
                <a:spcPts val="1500"/>
              </a:lnSpc>
              <a:defRPr/>
            </a:pPr>
            <a:r>
              <a:rPr lang="ja-JP" altLang="en-US" sz="1400" dirty="0">
                <a:solidFill>
                  <a:prstClr val="black"/>
                </a:solidFill>
                <a:latin typeface="ＭＳ Ｐゴシック" panose="020B0600070205080204" pitchFamily="50" charset="-128"/>
              </a:rPr>
              <a:t>　　＜参考＞　薬剤総合評価調整加算（退院時１回）  </a:t>
            </a:r>
            <a:r>
              <a:rPr lang="en-US" altLang="ja-JP" sz="1400" dirty="0">
                <a:solidFill>
                  <a:prstClr val="black"/>
                </a:solidFill>
                <a:latin typeface="ＭＳ Ｐゴシック" panose="020B0600070205080204" pitchFamily="50" charset="-128"/>
              </a:rPr>
              <a:t>250</a:t>
            </a:r>
            <a:r>
              <a:rPr lang="ja-JP" altLang="en-US" sz="1400" dirty="0">
                <a:solidFill>
                  <a:prstClr val="black"/>
                </a:solidFill>
                <a:latin typeface="ＭＳ Ｐゴシック" panose="020B0600070205080204" pitchFamily="50" charset="-128"/>
              </a:rPr>
              <a:t>点</a:t>
            </a:r>
          </a:p>
          <a:p>
            <a:pPr lvl="0">
              <a:lnSpc>
                <a:spcPts val="1500"/>
              </a:lnSpc>
              <a:defRPr/>
            </a:pPr>
            <a:r>
              <a:rPr lang="ja-JP" altLang="en-US" sz="1400" dirty="0">
                <a:solidFill>
                  <a:prstClr val="black"/>
                </a:solidFill>
                <a:latin typeface="ＭＳ Ｐゴシック" panose="020B0600070205080204" pitchFamily="50" charset="-128"/>
              </a:rPr>
              <a:t>　　　　　　　入院中の患者について、以下のいずれかに該当する場合に、退院時１回に限り所定</a:t>
            </a:r>
          </a:p>
          <a:p>
            <a:pPr lvl="0">
              <a:lnSpc>
                <a:spcPts val="1500"/>
              </a:lnSpc>
              <a:defRPr/>
            </a:pPr>
            <a:r>
              <a:rPr lang="ja-JP" altLang="en-US" sz="1400" dirty="0">
                <a:solidFill>
                  <a:prstClr val="black"/>
                </a:solidFill>
                <a:latin typeface="ＭＳ Ｐゴシック" panose="020B0600070205080204" pitchFamily="50" charset="-128"/>
              </a:rPr>
              <a:t>　　　　　　点数に加算する。</a:t>
            </a:r>
          </a:p>
          <a:p>
            <a:pPr lvl="0">
              <a:lnSpc>
                <a:spcPts val="1500"/>
              </a:lnSpc>
              <a:defRPr/>
            </a:pPr>
            <a:r>
              <a:rPr lang="ja-JP" altLang="en-US" sz="1400" dirty="0">
                <a:solidFill>
                  <a:prstClr val="black"/>
                </a:solidFill>
                <a:latin typeface="ＭＳ Ｐゴシック" panose="020B0600070205080204" pitchFamily="50" charset="-128"/>
              </a:rPr>
              <a:t>　　　　　　　イ　入院前に６種類以上の内服薬（特に規定するものを除く。）が処方されていた患</a:t>
            </a:r>
          </a:p>
          <a:p>
            <a:pPr lvl="0">
              <a:lnSpc>
                <a:spcPts val="1500"/>
              </a:lnSpc>
              <a:defRPr/>
            </a:pPr>
            <a:r>
              <a:rPr lang="ja-JP" altLang="en-US" sz="1400" dirty="0">
                <a:solidFill>
                  <a:prstClr val="black"/>
                </a:solidFill>
                <a:latin typeface="ＭＳ Ｐゴシック" panose="020B0600070205080204" pitchFamily="50" charset="-128"/>
              </a:rPr>
              <a:t>　　　　　　　　者について、当該処方の内容を総合的に評価及び調整し、当該患者の退院時に</a:t>
            </a:r>
            <a:r>
              <a:rPr lang="ja-JP" altLang="en-US" sz="1400" u="sng" dirty="0">
                <a:solidFill>
                  <a:prstClr val="black"/>
                </a:solidFill>
                <a:latin typeface="ＭＳ Ｐゴシック" panose="020B0600070205080204" pitchFamily="50" charset="-128"/>
              </a:rPr>
              <a:t>処方</a:t>
            </a:r>
          </a:p>
          <a:p>
            <a:pPr lvl="0">
              <a:lnSpc>
                <a:spcPts val="1500"/>
              </a:lnSpc>
              <a:defRPr/>
            </a:pPr>
            <a:r>
              <a:rPr lang="ja-JP" altLang="en-US" sz="1400" dirty="0">
                <a:solidFill>
                  <a:prstClr val="black"/>
                </a:solidFill>
                <a:latin typeface="ＭＳ Ｐゴシック" panose="020B0600070205080204" pitchFamily="50" charset="-128"/>
              </a:rPr>
              <a:t>　　　　　　　　</a:t>
            </a:r>
            <a:r>
              <a:rPr lang="ja-JP" altLang="en-US" sz="1400" u="sng" dirty="0">
                <a:solidFill>
                  <a:prstClr val="black"/>
                </a:solidFill>
                <a:latin typeface="ＭＳ Ｐゴシック" panose="020B0600070205080204" pitchFamily="50" charset="-128"/>
              </a:rPr>
              <a:t>する内服薬が２種類以上減少</a:t>
            </a:r>
            <a:r>
              <a:rPr lang="ja-JP" altLang="en-US" sz="1400" dirty="0">
                <a:solidFill>
                  <a:prstClr val="black"/>
                </a:solidFill>
                <a:latin typeface="ＭＳ Ｐゴシック" panose="020B0600070205080204" pitchFamily="50" charset="-128"/>
              </a:rPr>
              <a:t>した場合</a:t>
            </a:r>
          </a:p>
          <a:p>
            <a:pPr lvl="0">
              <a:lnSpc>
                <a:spcPts val="1500"/>
              </a:lnSpc>
              <a:defRPr/>
            </a:pPr>
            <a:r>
              <a:rPr lang="ja-JP" altLang="en-US" sz="1400" dirty="0">
                <a:solidFill>
                  <a:prstClr val="black"/>
                </a:solidFill>
                <a:latin typeface="ＭＳ Ｐゴシック" panose="020B0600070205080204" pitchFamily="50" charset="-128"/>
              </a:rPr>
              <a:t>　　　　　　　ロ　精神病棟に入院中の患者であって、入院直前又は退院１年前のいずれか遅い時点</a:t>
            </a:r>
          </a:p>
          <a:p>
            <a:pPr lvl="0">
              <a:lnSpc>
                <a:spcPts val="1500"/>
              </a:lnSpc>
              <a:defRPr/>
            </a:pPr>
            <a:r>
              <a:rPr lang="ja-JP" altLang="en-US" sz="1400" dirty="0">
                <a:solidFill>
                  <a:prstClr val="black"/>
                </a:solidFill>
                <a:latin typeface="ＭＳ Ｐゴシック" panose="020B0600070205080204" pitchFamily="50" charset="-128"/>
              </a:rPr>
              <a:t>　　　　　　　　で抗精神病薬を４種類以上内服していたものについて、退院日までの間に、</a:t>
            </a:r>
            <a:r>
              <a:rPr lang="ja-JP" altLang="en-US" sz="1400" u="sng" dirty="0">
                <a:solidFill>
                  <a:prstClr val="black"/>
                </a:solidFill>
                <a:latin typeface="ＭＳ Ｐゴシック" panose="020B0600070205080204" pitchFamily="50" charset="-128"/>
              </a:rPr>
              <a:t>抗精神</a:t>
            </a:r>
          </a:p>
          <a:p>
            <a:pPr lvl="0">
              <a:lnSpc>
                <a:spcPts val="1500"/>
              </a:lnSpc>
              <a:defRPr/>
            </a:pPr>
            <a:r>
              <a:rPr lang="ja-JP" altLang="en-US" sz="1400" dirty="0">
                <a:solidFill>
                  <a:prstClr val="black"/>
                </a:solidFill>
                <a:latin typeface="ＭＳ Ｐゴシック" panose="020B0600070205080204" pitchFamily="50" charset="-128"/>
              </a:rPr>
              <a:t>　　　　　　　　</a:t>
            </a:r>
            <a:r>
              <a:rPr lang="ja-JP" altLang="en-US" sz="1400" u="sng" dirty="0">
                <a:solidFill>
                  <a:prstClr val="black"/>
                </a:solidFill>
                <a:latin typeface="ＭＳ Ｐゴシック" panose="020B0600070205080204" pitchFamily="50" charset="-128"/>
              </a:rPr>
              <a:t>病薬の種類数が２種類以上減少</a:t>
            </a:r>
            <a:r>
              <a:rPr lang="ja-JP" altLang="en-US" sz="1400" dirty="0">
                <a:solidFill>
                  <a:prstClr val="black"/>
                </a:solidFill>
                <a:latin typeface="ＭＳ Ｐゴシック" panose="020B0600070205080204" pitchFamily="50" charset="-128"/>
              </a:rPr>
              <a:t>した場合その他これに準ずる場合</a:t>
            </a:r>
            <a:endParaRPr lang="en-US" altLang="ja-JP"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lnSpc>
                <a:spcPts val="2000"/>
              </a:lnSpc>
              <a:spcBef>
                <a:spcPts val="600"/>
              </a:spcBef>
              <a:buFont typeface="Wingdings" panose="05000000000000000000" pitchFamily="2" charset="2"/>
              <a:buChar char="Ø"/>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地域包括診療料等の算定患者が他の保険医療機関に入院または介護老健施設に入所した場合に、入院先の医療機関または入所先の介護老健施設と連携して薬剤の服用状況・薬剤服用歴の情報共有を行うとともに、他の保険医療機関または介護老健施設で処方した薬剤種類数が減少した場合について、評価を新設する</a:t>
            </a:r>
            <a:r>
              <a:rPr lang="ja-JP" altLang="en-US" b="1" kern="100" dirty="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（再掲）</a:t>
            </a:r>
            <a:endParaRPr lang="en-US" altLang="ja-JP" b="1" kern="100" dirty="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sz="2000" b="1" dirty="0">
                <a:solidFill>
                  <a:srgbClr val="0070C0"/>
                </a:solidFill>
              </a:rPr>
              <a:t>　　　     </a:t>
            </a:r>
            <a:r>
              <a:rPr lang="ja-JP" altLang="en-US" b="1" dirty="0"/>
              <a:t>地域包括診療料・認知症地域包括診療料</a:t>
            </a:r>
            <a:endParaRPr lang="en-US" altLang="ja-JP" b="1" dirty="0"/>
          </a:p>
          <a:p>
            <a:r>
              <a:rPr lang="ja-JP" altLang="en-US" b="1" dirty="0"/>
              <a:t>　　　       地域包括診療加算・認知症地域包括診療加算</a:t>
            </a:r>
            <a:endParaRPr lang="en-US" altLang="ja-JP" b="1" dirty="0"/>
          </a:p>
          <a:p>
            <a:r>
              <a:rPr lang="ja-JP" altLang="en-US" sz="2000" b="1" dirty="0">
                <a:solidFill>
                  <a:srgbClr val="0070C0"/>
                </a:solidFill>
              </a:rPr>
              <a:t>　　</a:t>
            </a:r>
            <a:r>
              <a:rPr lang="ja-JP" altLang="en-US" b="1" dirty="0">
                <a:solidFill>
                  <a:srgbClr val="0070C0"/>
                </a:solidFill>
              </a:rPr>
              <a:t>（新）　</a:t>
            </a:r>
            <a:r>
              <a:rPr lang="ja-JP" altLang="en-US" b="1" u="sng" dirty="0">
                <a:solidFill>
                  <a:srgbClr val="0070C0"/>
                </a:solidFill>
              </a:rPr>
              <a:t>薬剤適正使用連携加算：３０点（退院または退所の日を含む月の翌月までに１回）</a:t>
            </a:r>
            <a:endParaRPr lang="en-US" altLang="ja-JP" b="1" u="sng" dirty="0">
              <a:solidFill>
                <a:srgbClr val="0070C0"/>
              </a:solidFill>
            </a:endParaRPr>
          </a:p>
          <a:p>
            <a:endParaRPr lang="en-US" altLang="ja-JP"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b="1" dirty="0">
              <a:solidFill>
                <a:srgbClr val="0070C0"/>
              </a:solidFill>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052" name="Rectangle 36"/>
          <p:cNvSpPr>
            <a:spLocks noChangeArrowheads="1"/>
          </p:cNvSpPr>
          <p:nvPr/>
        </p:nvSpPr>
        <p:spPr bwMode="auto">
          <a:xfrm>
            <a:off x="221093" y="761940"/>
            <a:ext cx="401182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a:solidFill>
                  <a:prstClr val="black"/>
                </a:solidFill>
                <a:latin typeface="ＭＳ Ｐゴシック"/>
              </a:rPr>
              <a:t>（１）入院中等の減薬の取組の評価</a:t>
            </a:r>
            <a:endParaRPr lang="en-US" altLang="ja-JP" sz="2000" dirty="0">
              <a:solidFill>
                <a:prstClr val="black"/>
              </a:solidFill>
              <a:latin typeface="ＭＳ Ｐゴシック"/>
            </a:endParaRPr>
          </a:p>
        </p:txBody>
      </p:sp>
      <p:sp>
        <p:nvSpPr>
          <p:cNvPr id="13" name="Rectangle 2"/>
          <p:cNvSpPr>
            <a:spLocks noChangeArrowheads="1"/>
          </p:cNvSpPr>
          <p:nvPr/>
        </p:nvSpPr>
        <p:spPr bwMode="auto">
          <a:xfrm>
            <a:off x="194414" y="44624"/>
            <a:ext cx="9517327" cy="5760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sp>
        <p:nvSpPr>
          <p:cNvPr id="19" name="テキスト ボックス 18"/>
          <p:cNvSpPr txBox="1"/>
          <p:nvPr/>
        </p:nvSpPr>
        <p:spPr>
          <a:xfrm>
            <a:off x="288603" y="5638932"/>
            <a:ext cx="9328937" cy="990015"/>
          </a:xfrm>
          <a:prstGeom prst="rect">
            <a:avLst/>
          </a:prstGeom>
          <a:noFill/>
          <a:ln w="6350">
            <a:noFill/>
            <a:prstDash val="dash"/>
          </a:ln>
        </p:spPr>
        <p:txBody>
          <a:bodyPr wrap="square" rtlCol="0">
            <a:spAutoFit/>
          </a:bodyPr>
          <a:lstStyle/>
          <a:p>
            <a:pPr lvl="0">
              <a:lnSpc>
                <a:spcPts val="1400"/>
              </a:lnSpc>
            </a:pPr>
            <a:r>
              <a:rPr lang="ja-JP" altLang="en-US" sz="1400" dirty="0">
                <a:solidFill>
                  <a:prstClr val="black"/>
                </a:solidFill>
              </a:rPr>
              <a:t>［</a:t>
            </a:r>
            <a:r>
              <a:rPr lang="ja-JP" altLang="ja-JP" sz="1400" dirty="0">
                <a:solidFill>
                  <a:prstClr val="black"/>
                </a:solidFill>
              </a:rPr>
              <a:t>算定要件</a:t>
            </a:r>
            <a:r>
              <a:rPr lang="ja-JP" altLang="en-US" sz="1400" dirty="0">
                <a:solidFill>
                  <a:prstClr val="black"/>
                </a:solidFill>
              </a:rPr>
              <a:t>］</a:t>
            </a:r>
            <a:endParaRPr lang="ja-JP" altLang="ja-JP" sz="1400" dirty="0">
              <a:solidFill>
                <a:prstClr val="black"/>
              </a:solidFill>
            </a:endParaRPr>
          </a:p>
          <a:p>
            <a:pPr>
              <a:lnSpc>
                <a:spcPts val="1400"/>
              </a:lnSpc>
            </a:pPr>
            <a:r>
              <a:rPr lang="ja-JP" altLang="en-US" sz="1400" dirty="0">
                <a:solidFill>
                  <a:prstClr val="black"/>
                </a:solidFill>
              </a:rPr>
              <a:t>◇　以下のすべてを満たすこと</a:t>
            </a:r>
            <a:endParaRPr lang="en-US" altLang="ja-JP" sz="1400" dirty="0">
              <a:solidFill>
                <a:prstClr val="black"/>
              </a:solidFill>
            </a:endParaRPr>
          </a:p>
          <a:p>
            <a:pPr>
              <a:lnSpc>
                <a:spcPts val="1400"/>
              </a:lnSpc>
            </a:pPr>
            <a:r>
              <a:rPr lang="ja-JP" altLang="en-US" sz="1400" dirty="0">
                <a:solidFill>
                  <a:prstClr val="black"/>
                </a:solidFill>
              </a:rPr>
              <a:t>　　　　ア</a:t>
            </a:r>
            <a:r>
              <a:rPr lang="en-US" altLang="ja-JP" sz="1400" dirty="0">
                <a:solidFill>
                  <a:prstClr val="black"/>
                </a:solidFill>
              </a:rPr>
              <a:t>) </a:t>
            </a:r>
            <a:r>
              <a:rPr lang="ja-JP" altLang="en-US" sz="1400" dirty="0">
                <a:solidFill>
                  <a:prstClr val="black"/>
                </a:solidFill>
              </a:rPr>
              <a:t>処方内容、薬歴等を入院・入所先に情報提供</a:t>
            </a:r>
            <a:endParaRPr lang="en-US" altLang="ja-JP" sz="1400" dirty="0">
              <a:solidFill>
                <a:prstClr val="black"/>
              </a:solidFill>
            </a:endParaRPr>
          </a:p>
          <a:p>
            <a:pPr>
              <a:lnSpc>
                <a:spcPts val="1400"/>
              </a:lnSpc>
            </a:pPr>
            <a:r>
              <a:rPr lang="ja-JP" altLang="en-US" sz="1400" dirty="0">
                <a:solidFill>
                  <a:prstClr val="black"/>
                </a:solidFill>
              </a:rPr>
              <a:t>　　　　イ</a:t>
            </a:r>
            <a:r>
              <a:rPr lang="en-US" altLang="ja-JP" sz="1400" dirty="0">
                <a:solidFill>
                  <a:prstClr val="black"/>
                </a:solidFill>
              </a:rPr>
              <a:t>) </a:t>
            </a:r>
            <a:r>
              <a:rPr lang="ja-JP" altLang="en-US" sz="1400" dirty="0">
                <a:solidFill>
                  <a:prstClr val="black"/>
                </a:solidFill>
              </a:rPr>
              <a:t>入院・入所先から処方内容の照会に適切に対応</a:t>
            </a:r>
            <a:endParaRPr lang="en-US" altLang="ja-JP" sz="1400" dirty="0">
              <a:solidFill>
                <a:prstClr val="black"/>
              </a:solidFill>
            </a:endParaRPr>
          </a:p>
          <a:p>
            <a:pPr>
              <a:lnSpc>
                <a:spcPts val="1400"/>
              </a:lnSpc>
            </a:pPr>
            <a:r>
              <a:rPr lang="ja-JP" altLang="en-US" sz="1400" dirty="0">
                <a:solidFill>
                  <a:prstClr val="black"/>
                </a:solidFill>
              </a:rPr>
              <a:t>　　　　ウ</a:t>
            </a:r>
            <a:r>
              <a:rPr lang="en-US" altLang="ja-JP" sz="1400" dirty="0">
                <a:solidFill>
                  <a:prstClr val="black"/>
                </a:solidFill>
              </a:rPr>
              <a:t>) </a:t>
            </a:r>
            <a:r>
              <a:rPr lang="ja-JP" altLang="en-US" sz="1400" dirty="0">
                <a:solidFill>
                  <a:prstClr val="black"/>
                </a:solidFill>
              </a:rPr>
              <a:t>入院・入所先で減薬しており、減薬後の処方内容について退院・退所後１月以内に情報提供を受けている</a:t>
            </a: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1" name="Picture 2" descr="配置薬のイラスト"/>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8520" y="1916832"/>
            <a:ext cx="1871509" cy="1754540"/>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p:cNvSpPr txBox="1"/>
          <p:nvPr/>
        </p:nvSpPr>
        <p:spPr>
          <a:xfrm>
            <a:off x="8675474" y="1549747"/>
            <a:ext cx="8645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p116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a:t>
            </a:r>
          </a:p>
        </p:txBody>
      </p:sp>
      <p:sp>
        <p:nvSpPr>
          <p:cNvPr id="12" name="テキスト ボックス 11"/>
          <p:cNvSpPr txBox="1"/>
          <p:nvPr/>
        </p:nvSpPr>
        <p:spPr>
          <a:xfrm>
            <a:off x="7257255" y="4731236"/>
            <a:ext cx="228277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（診療料）点</a:t>
            </a:r>
            <a:r>
              <a:rPr lang="en-US" altLang="ja-JP" sz="1100" dirty="0">
                <a:solidFill>
                  <a:srgbClr val="002060"/>
                </a:solidFill>
                <a:latin typeface="ＭＳ Ｐゴシック" panose="020B0600070205080204" pitchFamily="50" charset="-128"/>
              </a:rPr>
              <a:t>p161-162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p205-206</a:t>
            </a:r>
          </a:p>
          <a:p>
            <a:pPr>
              <a:defRPr/>
            </a:pPr>
            <a:r>
              <a:rPr lang="ja-JP" altLang="en-US" sz="1100" dirty="0">
                <a:solidFill>
                  <a:srgbClr val="002060"/>
                </a:solidFill>
                <a:latin typeface="ＭＳ Ｐゴシック" panose="020B0600070205080204" pitchFamily="50" charset="-128"/>
              </a:rPr>
              <a:t>（加算）点</a:t>
            </a:r>
            <a:r>
              <a:rPr lang="en-US" altLang="ja-JP" sz="1100" dirty="0">
                <a:solidFill>
                  <a:srgbClr val="002060"/>
                </a:solidFill>
                <a:latin typeface="ＭＳ Ｐゴシック" panose="020B0600070205080204" pitchFamily="50" charset="-128"/>
              </a:rPr>
              <a:t>p5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p21-22</a:t>
            </a:r>
          </a:p>
        </p:txBody>
      </p:sp>
    </p:spTree>
    <p:extLst>
      <p:ext uri="{BB962C8B-B14F-4D97-AF65-F5344CB8AC3E}">
        <p14:creationId xmlns:p14="http://schemas.microsoft.com/office/powerpoint/2010/main" val="40684153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5894" y="928245"/>
            <a:ext cx="9511189" cy="5846836"/>
          </a:xfrm>
          <a:prstGeom prst="rect">
            <a:avLst/>
          </a:prstGeom>
          <a:solidFill>
            <a:schemeClr val="bg1">
              <a:alpha val="50000"/>
            </a:schemeClr>
          </a:solidFill>
          <a:ln w="9525">
            <a:solidFill>
              <a:schemeClr val="tx1"/>
            </a:solidFill>
            <a:miter lim="800000"/>
            <a:headEnd/>
            <a:tailEnd/>
          </a:ln>
        </p:spPr>
        <p:txBody>
          <a:bodyPr/>
          <a:lstStyle/>
          <a:p>
            <a:pPr marL="342900" indent="-342900">
              <a:buFont typeface="Wingdings" panose="05000000000000000000" pitchFamily="2" charset="2"/>
              <a:buChar char="Ø"/>
            </a:pPr>
            <a:r>
              <a:rPr lang="ja-JP" altLang="en-US"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向精神薬の多剤処方やベンゾジアゾゼピン系の抗不安薬等の長期処方の適正化推進のため、処方料・処方箋料が減算となる多剤処方の範囲を拡大するとともに、多剤処方時の処方料・処方箋料等の報酬水準を適正化する。</a:t>
            </a:r>
            <a:endParaRPr lang="ja-JP"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spcAft>
                <a:spcPts val="600"/>
              </a:spcAft>
            </a:pPr>
            <a:endParaRPr lang="en-US" altLang="ja-JP" sz="1600" dirty="0">
              <a:solidFill>
                <a:prstClr val="black"/>
              </a:solidFill>
            </a:endParaRPr>
          </a:p>
        </p:txBody>
      </p:sp>
      <p:sp>
        <p:nvSpPr>
          <p:cNvPr id="2052" name="Rectangle 36"/>
          <p:cNvSpPr>
            <a:spLocks noChangeArrowheads="1"/>
          </p:cNvSpPr>
          <p:nvPr/>
        </p:nvSpPr>
        <p:spPr bwMode="auto">
          <a:xfrm>
            <a:off x="194035" y="593750"/>
            <a:ext cx="360683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（２）向精神薬処方の適正化①</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graphicFrame>
        <p:nvGraphicFramePr>
          <p:cNvPr id="4" name="表 3"/>
          <p:cNvGraphicFramePr>
            <a:graphicFrameLocks noGrp="1"/>
          </p:cNvGraphicFramePr>
          <p:nvPr>
            <p:extLst>
              <p:ext uri="{D42A27DB-BD31-4B8C-83A1-F6EECF244321}">
                <p14:modId xmlns:p14="http://schemas.microsoft.com/office/powerpoint/2010/main" val="4288527547"/>
              </p:ext>
            </p:extLst>
          </p:nvPr>
        </p:nvGraphicFramePr>
        <p:xfrm>
          <a:off x="419617" y="1844824"/>
          <a:ext cx="9073008" cy="4836160"/>
        </p:xfrm>
        <a:graphic>
          <a:graphicData uri="http://schemas.openxmlformats.org/drawingml/2006/table">
            <a:tbl>
              <a:tblPr firstRow="1" bandRow="1">
                <a:tableStyleId>{5C22544A-7EE6-4342-B048-85BDC9FD1C3A}</a:tableStyleId>
              </a:tblPr>
              <a:tblGrid>
                <a:gridCol w="4536504">
                  <a:extLst>
                    <a:ext uri="{9D8B030D-6E8A-4147-A177-3AD203B41FA5}">
                      <a16:colId xmlns="" xmlns:a16="http://schemas.microsoft.com/office/drawing/2014/main" val="20000"/>
                    </a:ext>
                  </a:extLst>
                </a:gridCol>
                <a:gridCol w="4536504">
                  <a:extLst>
                    <a:ext uri="{9D8B030D-6E8A-4147-A177-3AD203B41FA5}">
                      <a16:colId xmlns="" xmlns:a16="http://schemas.microsoft.com/office/drawing/2014/main" val="20001"/>
                    </a:ext>
                  </a:extLst>
                </a:gridCol>
              </a:tblGrid>
              <a:tr h="216024">
                <a:tc>
                  <a:txBody>
                    <a:bodyPr/>
                    <a:lstStyle/>
                    <a:p>
                      <a:pPr algn="ctr">
                        <a:lnSpc>
                          <a:spcPts val="1600"/>
                        </a:lnSpc>
                      </a:pPr>
                      <a:r>
                        <a:rPr kumimoji="1" lang="ja-JP" altLang="en-US" sz="1600" dirty="0"/>
                        <a:t>現行</a:t>
                      </a:r>
                    </a:p>
                  </a:txBody>
                  <a:tcPr/>
                </a:tc>
                <a:tc>
                  <a:txBody>
                    <a:bodyPr/>
                    <a:lstStyle/>
                    <a:p>
                      <a:pPr algn="ctr">
                        <a:lnSpc>
                          <a:spcPts val="1600"/>
                        </a:lnSpc>
                      </a:pPr>
                      <a:r>
                        <a:rPr kumimoji="1" lang="ja-JP" altLang="en-US" sz="1600" dirty="0"/>
                        <a:t>改定</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処方料</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２０点</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３種類以上の抗不安薬、３種類以上の睡眠薬、３種類以上の抗うつ薬又は３種類以上の抗精神病薬の投薬（臨時の投薬等のもの及び３種類の抗うつ薬又は３種類の抗精神病薬を患者の病状等によりやむを得ず投与するものを除く。）を行った場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処方料</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1" i="0" u="sng" strike="noStrike" kern="1200" cap="none" spc="0" normalizeH="0" baseline="0" noProof="0" dirty="0">
                          <a:ln>
                            <a:noFill/>
                          </a:ln>
                          <a:solidFill>
                            <a:srgbClr val="FF0000"/>
                          </a:solidFill>
                          <a:effectLst/>
                          <a:uLnTx/>
                          <a:uFillTx/>
                          <a:latin typeface="+mn-lt"/>
                          <a:ea typeface="+mn-ea"/>
                          <a:cs typeface="+mn-cs"/>
                        </a:rPr>
                        <a:t>１８点</a:t>
                      </a:r>
                      <a:endParaRPr kumimoji="1" lang="en-US" altLang="ja-JP" sz="14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３種類以上の抗不安薬、３種類以上の睡眠薬、３種類以上の抗うつ薬</a:t>
                      </a:r>
                      <a:r>
                        <a:rPr kumimoji="1" lang="ja-JP" altLang="en-US" sz="1400" b="1" i="0" u="sng" strike="noStrike" kern="1200" cap="none" spc="0" normalizeH="0" baseline="0" noProof="0" dirty="0">
                          <a:ln>
                            <a:noFill/>
                          </a:ln>
                          <a:solidFill>
                            <a:srgbClr val="FF0000"/>
                          </a:solidFill>
                          <a:effectLst/>
                          <a:uLnTx/>
                          <a:uFillTx/>
                          <a:latin typeface="+mn-lt"/>
                          <a:ea typeface="+mn-ea"/>
                          <a:cs typeface="+mn-cs"/>
                        </a:rPr>
                        <a:t>、３種類以上の抗精神薬又は４種類以上の抗不安薬及び睡眠薬</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の投薬（臨時の投薬等のもの及び３種類の抗うつ薬又は３種類の抗精神病薬を患者の病状等によりやむを得ず投与するものを除く。）を行った場合</a:t>
                      </a:r>
                    </a:p>
                  </a:txBody>
                  <a:tcPr/>
                </a:tc>
                <a:extLst>
                  <a:ext uri="{0D108BD9-81ED-4DB2-BD59-A6C34878D82A}">
                    <a16:rowId xmlns="" xmlns:a16="http://schemas.microsoft.com/office/drawing/2014/main" val="10001"/>
                  </a:ext>
                </a:extLst>
              </a:tr>
              <a:tr h="37084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薬剤料</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１処方につき３種類以上の抗不安薬、３種類以上の睡眠薬、３種類以上の抗うつ薬又は３種類以上の抗精神病薬の投薬（臨時の投薬等のもの及び３種類の抗うつ薬又は３種類の抗精神病薬を患者の病状等によりやむを得ず投与するものを除く。）を行った場合には、所定点数（抗不安薬、睡眠薬、抗うつ薬又は抗精神病薬に限る）の８０／１００に相当する点数により算定する</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薬剤料</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１処方につき３種類以上の抗不安薬、３種類以上の睡眠薬、３種類以上の抗うつ薬</a:t>
                      </a:r>
                      <a:r>
                        <a:rPr kumimoji="1" lang="ja-JP" altLang="en-US" sz="1400" b="1" i="0" u="sng" strike="noStrike" kern="1200" cap="none" spc="0" normalizeH="0" baseline="0" noProof="0" dirty="0">
                          <a:ln>
                            <a:noFill/>
                          </a:ln>
                          <a:solidFill>
                            <a:srgbClr val="FF0000"/>
                          </a:solidFill>
                          <a:effectLst/>
                          <a:uLnTx/>
                          <a:uFillTx/>
                          <a:latin typeface="+mn-lt"/>
                          <a:ea typeface="+mn-ea"/>
                          <a:cs typeface="+mn-cs"/>
                        </a:rPr>
                        <a:t>、３種類以上の抗精神病薬又は４種類以上の抗不安薬及び睡眠薬</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の投薬（臨時の投薬等のもの及び３種類の抗うつ薬又は３種類の抗精神病薬を患者の病状等によりやむを得ず投与するものを除く。）を行った場合には、所定点数（抗不安薬、睡眠薬、抗うつ薬又は抗精神病薬に限る）の８０／１００に相当する点数により算定する</a:t>
                      </a:r>
                    </a:p>
                  </a:txBody>
                  <a:tcPr/>
                </a:tc>
                <a:extLst>
                  <a:ext uri="{0D108BD9-81ED-4DB2-BD59-A6C34878D82A}">
                    <a16:rowId xmlns="" xmlns:a16="http://schemas.microsoft.com/office/drawing/2014/main" val="10002"/>
                  </a:ext>
                </a:extLst>
              </a:tr>
              <a:tr h="37084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処方箋料</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３０点</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３種類以上の抗不安薬、３種類以上の睡眠薬、３種類以上の抗うつ薬又は３種類以上の抗精神病薬の投薬（臨時の投薬等のもの及び３種類の抗うつ薬又は３種類の抗精神病薬を患者の病状等によりやむを得ず投与するものを除く。）を行った場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dirty="0"/>
                        <a:t>【</a:t>
                      </a:r>
                      <a:r>
                        <a:rPr kumimoji="1" lang="ja-JP" altLang="en-US" sz="1400" dirty="0"/>
                        <a:t>処方箋料</a:t>
                      </a:r>
                      <a:r>
                        <a:rPr kumimoji="1" lang="en-US" altLang="ja-JP" sz="1400" dirty="0"/>
                        <a:t>】</a:t>
                      </a:r>
                      <a:r>
                        <a:rPr kumimoji="1" lang="ja-JP" altLang="en-US" sz="1400" b="1" u="sng" dirty="0">
                          <a:solidFill>
                            <a:srgbClr val="FF0000"/>
                          </a:solidFill>
                        </a:rPr>
                        <a:t>２８点</a:t>
                      </a:r>
                      <a:endParaRPr kumimoji="1" lang="en-US" altLang="ja-JP" sz="1400" b="1" u="sng" dirty="0">
                        <a:solidFill>
                          <a:srgbClr val="FF0000"/>
                        </a:solidFill>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３種類以上の抗不安薬、３種類以上の睡眠薬、３種類以上の抗うつ薬</a:t>
                      </a:r>
                      <a:r>
                        <a:rPr kumimoji="1" lang="ja-JP" altLang="en-US" sz="1400" b="1" i="0" u="sng" strike="noStrike" kern="1200" cap="none" spc="0" normalizeH="0" baseline="0" noProof="0" dirty="0">
                          <a:ln>
                            <a:noFill/>
                          </a:ln>
                          <a:solidFill>
                            <a:srgbClr val="FF0000"/>
                          </a:solidFill>
                          <a:effectLst/>
                          <a:uLnTx/>
                          <a:uFillTx/>
                          <a:latin typeface="+mn-lt"/>
                          <a:ea typeface="+mn-ea"/>
                          <a:cs typeface="+mn-cs"/>
                        </a:rPr>
                        <a:t>、３種類以上の抗精神病薬又は４種類以上の抗不安薬及び睡眠薬</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の投薬（臨時の投薬等のもの及び３種類の抗うつ薬又は３種類の抗精神病薬を患者の病状等によりやむを得ず投与するものを除く。）を行った場合</a:t>
                      </a:r>
                    </a:p>
                  </a:txBody>
                  <a:tcPr/>
                </a:tc>
                <a:extLst>
                  <a:ext uri="{0D108BD9-81ED-4DB2-BD59-A6C34878D82A}">
                    <a16:rowId xmlns="" xmlns:a16="http://schemas.microsoft.com/office/drawing/2014/main" val="10003"/>
                  </a:ext>
                </a:extLst>
              </a:tr>
            </a:tbl>
          </a:graphicData>
        </a:graphic>
      </p:graphicFrame>
      <p:sp>
        <p:nvSpPr>
          <p:cNvPr id="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254</a:t>
            </a:fld>
            <a:endParaRPr lang="ja-JP" altLang="en-US" sz="1600" dirty="0">
              <a:solidFill>
                <a:prstClr val="black"/>
              </a:solidFill>
            </a:endParaRPr>
          </a:p>
        </p:txBody>
      </p:sp>
      <p:sp>
        <p:nvSpPr>
          <p:cNvPr id="8" name="テキスト ボックス 7"/>
          <p:cNvSpPr txBox="1"/>
          <p:nvPr/>
        </p:nvSpPr>
        <p:spPr>
          <a:xfrm>
            <a:off x="8625408" y="1549747"/>
            <a:ext cx="91462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p403-406</a:t>
            </a:r>
          </a:p>
        </p:txBody>
      </p:sp>
    </p:spTree>
    <p:extLst>
      <p:ext uri="{BB962C8B-B14F-4D97-AF65-F5344CB8AC3E}">
        <p14:creationId xmlns:p14="http://schemas.microsoft.com/office/powerpoint/2010/main" val="19212171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13525" y="998056"/>
            <a:ext cx="9498203" cy="5455285"/>
          </a:xfrm>
          <a:prstGeom prst="rect">
            <a:avLst/>
          </a:prstGeom>
          <a:solidFill>
            <a:schemeClr val="bg1">
              <a:alpha val="50000"/>
            </a:schemeClr>
          </a:solidFill>
          <a:ln w="9525">
            <a:solidFill>
              <a:schemeClr val="tx1"/>
            </a:solidFill>
            <a:miter lim="800000"/>
            <a:headEnd/>
            <a:tailEnd/>
          </a:ln>
        </p:spPr>
        <p:txBody>
          <a:bodyPr/>
          <a:lstStyle/>
          <a:p>
            <a:pPr marL="273050" indent="-273050">
              <a:buFont typeface="Wingdings" panose="05000000000000000000" pitchFamily="2" charset="2"/>
              <a:buChar char="Ø"/>
            </a:pPr>
            <a:r>
              <a:rPr lang="ja-JP" altLang="en-US"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一定期間以上、ベンゾジアゾゼピン受容体作動薬である抗不安薬・睡眠薬を、長期にわたって継続して処方している場合について、処方料・処方箋料を適正化する</a:t>
            </a: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b="1"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　（新）</a:t>
            </a:r>
            <a:r>
              <a:rPr lang="ja-JP" altLang="en-US"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処方料：２９点、処方箋料：４０点</a:t>
            </a:r>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r>
              <a:rPr lang="ja-JP" altLang="en-US"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向精神薬の多剤処方等の状態にある患者について、減薬した上で薬剤師または看護職員と協働して症状の変化等の確認を行っている場合の評価を新設する</a:t>
            </a: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b="1"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b="1" kern="100" dirty="0">
                <a:latin typeface="ＭＳ ゴシック" panose="020B0609070205080204" pitchFamily="49" charset="-128"/>
                <a:ea typeface="ＭＳ ゴシック" panose="020B0609070205080204" pitchFamily="49" charset="-128"/>
                <a:cs typeface="Times New Roman" panose="02020603050405020304" pitchFamily="18" charset="0"/>
              </a:rPr>
              <a:t>処方料・処方箋料</a:t>
            </a:r>
            <a:endParaRPr lang="en-US" altLang="ja-JP" b="1" kern="100" dirty="0">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b="1"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　　（新）</a:t>
            </a:r>
            <a:r>
              <a:rPr lang="ja-JP" altLang="en-US"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向精神薬調整連携加算：１２点</a:t>
            </a:r>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600" dirty="0">
              <a:solidFill>
                <a:prstClr val="black"/>
              </a:solidFill>
            </a:endParaRPr>
          </a:p>
        </p:txBody>
      </p:sp>
      <p:sp>
        <p:nvSpPr>
          <p:cNvPr id="2052" name="Rectangle 36"/>
          <p:cNvSpPr>
            <a:spLocks noChangeArrowheads="1"/>
          </p:cNvSpPr>
          <p:nvPr/>
        </p:nvSpPr>
        <p:spPr bwMode="auto">
          <a:xfrm>
            <a:off x="200539" y="616782"/>
            <a:ext cx="3528326"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（２）向精神薬処方の適正化②</a:t>
            </a:r>
            <a:endParaRPr lang="en-US" altLang="ja-JP" sz="2000" dirty="0">
              <a:solidFill>
                <a:prstClr val="black"/>
              </a:solidFill>
            </a:endParaRPr>
          </a:p>
        </p:txBody>
      </p:sp>
      <p:sp>
        <p:nvSpPr>
          <p:cNvPr id="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255</a:t>
            </a:fld>
            <a:endParaRPr lang="ja-JP" altLang="en-US" sz="1600" dirty="0">
              <a:solidFill>
                <a:prstClr val="black"/>
              </a:solidFill>
            </a:endParaRPr>
          </a:p>
        </p:txBody>
      </p:sp>
      <p:sp>
        <p:nvSpPr>
          <p:cNvPr id="2" name="テキスト ボックス 1"/>
          <p:cNvSpPr txBox="1"/>
          <p:nvPr/>
        </p:nvSpPr>
        <p:spPr>
          <a:xfrm>
            <a:off x="247880" y="1844822"/>
            <a:ext cx="9347988" cy="1528624"/>
          </a:xfrm>
          <a:prstGeom prst="rect">
            <a:avLst/>
          </a:prstGeom>
          <a:noFill/>
          <a:ln w="6350">
            <a:solidFill>
              <a:schemeClr val="tx1"/>
            </a:solidFill>
            <a:prstDash val="dash"/>
          </a:ln>
        </p:spPr>
        <p:style>
          <a:lnRef idx="2">
            <a:schemeClr val="dk1"/>
          </a:lnRef>
          <a:fillRef idx="1">
            <a:schemeClr val="lt1"/>
          </a:fillRef>
          <a:effectRef idx="0">
            <a:schemeClr val="dk1"/>
          </a:effectRef>
          <a:fontRef idx="minor">
            <a:schemeClr val="dk1"/>
          </a:fontRef>
        </p:style>
        <p:txBody>
          <a:bodyPr wrap="square" rtlCol="0">
            <a:spAutoFit/>
          </a:bodyPr>
          <a:lstStyle/>
          <a:p>
            <a:pPr marL="182563" indent="-182563">
              <a:lnSpc>
                <a:spcPts val="1600"/>
              </a:lnSpc>
            </a:pPr>
            <a:r>
              <a:rPr lang="ja-JP" altLang="en-US" sz="1400" dirty="0">
                <a:solidFill>
                  <a:prstClr val="black"/>
                </a:solidFill>
              </a:rPr>
              <a:t>　</a:t>
            </a:r>
            <a:r>
              <a:rPr lang="ja-JP" altLang="en-US" sz="1400" dirty="0">
                <a:solidFill>
                  <a:prstClr val="black"/>
                </a:solidFill>
                <a:latin typeface="+mn-ea"/>
              </a:rPr>
              <a:t>［算定要件］</a:t>
            </a:r>
            <a:endParaRPr lang="en-US" altLang="ja-JP" sz="1400" dirty="0">
              <a:solidFill>
                <a:prstClr val="black"/>
              </a:solidFill>
              <a:latin typeface="+mn-ea"/>
            </a:endParaRPr>
          </a:p>
          <a:p>
            <a:pPr marL="182563" indent="-182563">
              <a:lnSpc>
                <a:spcPts val="1600"/>
              </a:lnSpc>
            </a:pPr>
            <a:r>
              <a:rPr lang="ja-JP" altLang="en-US" sz="1400" dirty="0">
                <a:solidFill>
                  <a:prstClr val="black"/>
                </a:solidFill>
                <a:latin typeface="+mn-ea"/>
              </a:rPr>
              <a:t>　　　平成３０年４月以降の処方において、ベンゾジアゼピン受容体作動薬である抗不安薬等を１年以上連続して同一の用法・用量で処方している場合</a:t>
            </a:r>
            <a:endParaRPr lang="en-US" altLang="ja-JP" sz="1400" dirty="0">
              <a:solidFill>
                <a:prstClr val="black"/>
              </a:solidFill>
              <a:latin typeface="+mn-ea"/>
            </a:endParaRPr>
          </a:p>
          <a:p>
            <a:pPr marL="182563" indent="-182563">
              <a:lnSpc>
                <a:spcPts val="1600"/>
              </a:lnSpc>
            </a:pPr>
            <a:r>
              <a:rPr lang="ja-JP" altLang="en-US" sz="1400" dirty="0">
                <a:solidFill>
                  <a:prstClr val="black"/>
                </a:solidFill>
                <a:latin typeface="+mn-ea"/>
              </a:rPr>
              <a:t>　　　</a:t>
            </a:r>
            <a:r>
              <a:rPr lang="ja-JP" altLang="en-US" sz="1400" u="sng" dirty="0">
                <a:solidFill>
                  <a:srgbClr val="FF0000"/>
                </a:solidFill>
                <a:latin typeface="+mn-ea"/>
              </a:rPr>
              <a:t>ただし、以下のいずれかに該当する医師が行った処方、または当該処方の直近１年以内に精神科の医師からの助言を得て行っている処方については除く。</a:t>
            </a:r>
            <a:endParaRPr lang="en-US" altLang="ja-JP" sz="1400" u="sng" dirty="0">
              <a:solidFill>
                <a:srgbClr val="FF0000"/>
              </a:solidFill>
              <a:latin typeface="+mn-ea"/>
            </a:endParaRPr>
          </a:p>
          <a:p>
            <a:pPr marL="182563" indent="-182563">
              <a:lnSpc>
                <a:spcPts val="1600"/>
              </a:lnSpc>
            </a:pPr>
            <a:r>
              <a:rPr lang="ja-JP" altLang="en-US" sz="1400" dirty="0">
                <a:solidFill>
                  <a:prstClr val="black"/>
                </a:solidFill>
                <a:latin typeface="+mn-ea"/>
              </a:rPr>
              <a:t>　　　</a:t>
            </a:r>
            <a:r>
              <a:rPr lang="ja-JP" altLang="en-US" sz="1400" u="sng" dirty="0">
                <a:solidFill>
                  <a:srgbClr val="FF0000"/>
                </a:solidFill>
                <a:latin typeface="+mn-ea"/>
              </a:rPr>
              <a:t>ア　不安または不眠に係る適切な研修を修了した医師であること</a:t>
            </a:r>
            <a:endParaRPr lang="en-US" altLang="ja-JP" sz="1400" u="sng" dirty="0">
              <a:solidFill>
                <a:srgbClr val="FF0000"/>
              </a:solidFill>
              <a:latin typeface="+mn-ea"/>
            </a:endParaRPr>
          </a:p>
          <a:p>
            <a:pPr marL="182563" lvl="0" indent="-182563">
              <a:lnSpc>
                <a:spcPts val="1600"/>
              </a:lnSpc>
            </a:pPr>
            <a:r>
              <a:rPr lang="ja-JP" altLang="en-US" sz="1400" dirty="0">
                <a:solidFill>
                  <a:prstClr val="black"/>
                </a:solidFill>
                <a:latin typeface="+mn-ea"/>
              </a:rPr>
              <a:t>　　　</a:t>
            </a:r>
            <a:r>
              <a:rPr lang="ja-JP" altLang="en-US" sz="1400" u="sng" dirty="0">
                <a:solidFill>
                  <a:srgbClr val="FF0000"/>
                </a:solidFill>
                <a:latin typeface="+mn-ea"/>
              </a:rPr>
              <a:t>イ　精神科薬物療法に係る適切な研修を修了した医師であること</a:t>
            </a:r>
            <a:endParaRPr lang="en-US" altLang="ja-JP" sz="1400" u="sng" dirty="0">
              <a:solidFill>
                <a:srgbClr val="FF0000"/>
              </a:solidFill>
              <a:latin typeface="+mn-ea"/>
            </a:endParaRPr>
          </a:p>
        </p:txBody>
      </p:sp>
      <p:sp>
        <p:nvSpPr>
          <p:cNvPr id="9"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sp>
        <p:nvSpPr>
          <p:cNvPr id="10" name="テキスト ボックス 9"/>
          <p:cNvSpPr txBox="1"/>
          <p:nvPr/>
        </p:nvSpPr>
        <p:spPr>
          <a:xfrm>
            <a:off x="298193" y="5085214"/>
            <a:ext cx="9347988" cy="954107"/>
          </a:xfrm>
          <a:prstGeom prst="rect">
            <a:avLst/>
          </a:prstGeom>
          <a:noFill/>
          <a:ln w="6350">
            <a:solidFill>
              <a:schemeClr val="tx1"/>
            </a:solidFill>
            <a:prstDash val="dash"/>
          </a:ln>
        </p:spPr>
        <p:style>
          <a:lnRef idx="2">
            <a:schemeClr val="dk1"/>
          </a:lnRef>
          <a:fillRef idx="1">
            <a:schemeClr val="lt1"/>
          </a:fillRef>
          <a:effectRef idx="0">
            <a:schemeClr val="dk1"/>
          </a:effectRef>
          <a:fontRef idx="minor">
            <a:schemeClr val="dk1"/>
          </a:fontRef>
        </p:style>
        <p:txBody>
          <a:bodyPr wrap="square" rtlCol="0">
            <a:spAutoFit/>
          </a:bodyPr>
          <a:lstStyle/>
          <a:p>
            <a:pPr marL="182563" indent="-182563"/>
            <a:r>
              <a:rPr lang="ja-JP" altLang="en-US" sz="1400" dirty="0">
                <a:solidFill>
                  <a:prstClr val="black"/>
                </a:solidFill>
                <a:latin typeface="+mn-ea"/>
              </a:rPr>
              <a:t>  ［算定要件］</a:t>
            </a:r>
            <a:endParaRPr lang="en-US" altLang="ja-JP" sz="1400" dirty="0">
              <a:solidFill>
                <a:prstClr val="black"/>
              </a:solidFill>
              <a:latin typeface="+mn-ea"/>
            </a:endParaRPr>
          </a:p>
          <a:p>
            <a:pPr marL="182563" indent="-182563"/>
            <a:r>
              <a:rPr lang="ja-JP" altLang="en-US" sz="1400" dirty="0">
                <a:solidFill>
                  <a:prstClr val="black"/>
                </a:solidFill>
                <a:latin typeface="+mn-ea"/>
                <a:ea typeface="ＭＳ Ｐゴシック" panose="020B0600070205080204" pitchFamily="50" charset="-128"/>
              </a:rPr>
              <a:t>　　　</a:t>
            </a:r>
            <a:r>
              <a:rPr lang="ja-JP" altLang="en-US" sz="1400" dirty="0">
                <a:solidFill>
                  <a:prstClr val="black"/>
                </a:solidFill>
                <a:latin typeface="ＭＳ Ｐゴシック" panose="020B0600070205080204" pitchFamily="50" charset="-128"/>
              </a:rPr>
              <a:t>直近の処方が向精神薬多剤投与又は向精神薬長期処方に該当する患者であって、当該処方において直近の処方から抗不安薬等の種類数又は１日当たり用量が減少したものについて、薬剤師又は看護職員に処方内容の変更に伴う心身の状態の変化について確認を指示した場合</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8" name="テキスト ボックス 7"/>
          <p:cNvSpPr txBox="1"/>
          <p:nvPr/>
        </p:nvSpPr>
        <p:spPr>
          <a:xfrm>
            <a:off x="7761892" y="1574809"/>
            <a:ext cx="185786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405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415</a:t>
            </a:r>
          </a:p>
        </p:txBody>
      </p:sp>
      <p:sp>
        <p:nvSpPr>
          <p:cNvPr id="11" name="テキスト ボックス 10"/>
          <p:cNvSpPr txBox="1"/>
          <p:nvPr/>
        </p:nvSpPr>
        <p:spPr>
          <a:xfrm>
            <a:off x="7737999" y="4714709"/>
            <a:ext cx="185786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p404</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406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415</a:t>
            </a:r>
          </a:p>
        </p:txBody>
      </p:sp>
    </p:spTree>
    <p:extLst>
      <p:ext uri="{BB962C8B-B14F-4D97-AF65-F5344CB8AC3E}">
        <p14:creationId xmlns:p14="http://schemas.microsoft.com/office/powerpoint/2010/main" val="296550787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899719"/>
            <a:ext cx="9511189" cy="5692829"/>
          </a:xfrm>
          <a:prstGeom prst="rect">
            <a:avLst/>
          </a:prstGeom>
          <a:solidFill>
            <a:schemeClr val="bg1">
              <a:alpha val="50000"/>
            </a:schemeClr>
          </a:solidFill>
          <a:ln w="9525">
            <a:solidFill>
              <a:schemeClr val="tx1"/>
            </a:solidFill>
            <a:miter lim="800000"/>
            <a:headEnd/>
            <a:tailEnd/>
          </a:ln>
        </p:spPr>
        <p:txBody>
          <a:bodyPr/>
          <a:lstStyle/>
          <a:p>
            <a:pPr marL="273050" indent="-273050">
              <a:lnSpc>
                <a:spcPts val="1900"/>
              </a:lnSpc>
              <a:buFont typeface="Wingdings" panose="05000000000000000000" pitchFamily="2" charset="2"/>
              <a:buChar char="Ø"/>
            </a:pPr>
            <a:r>
              <a:rPr lang="ja-JP" altLang="en-US"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外来機能の役割分担と医薬品の適正使用を進める観点から、処方日数に係る加算を見直す。</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① 大病院における外来機能の役割分担と医薬品の適正使用を進める観点から、紹介率の</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低い大病院の３０日以上の処方減算を適正化する。（再掲）</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② ①に伴い、２００床未満の医療機関における特定疾患への処方に関する管理加算を</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見直す。（再掲）</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pPr>
            <a:endParaRPr lang="en-US" altLang="ja-JP" sz="15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600"/>
              </a:lnSpc>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spcBef>
                <a:spcPts val="600"/>
              </a:spcBef>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spcBef>
                <a:spcPts val="600"/>
              </a:spcBef>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spcBef>
                <a:spcPts val="600"/>
              </a:spcBef>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spcBef>
                <a:spcPts val="600"/>
              </a:spcBef>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600"/>
              </a:lnSpc>
              <a:buFont typeface="Wingdings" panose="05000000000000000000" pitchFamily="2" charset="2"/>
              <a:buChar char="Ø"/>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予め医療機関と薬局で合意した方法により、残薬調整の疑義照会に係る取扱いを明確にする。</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600"/>
              </a:lnSpc>
            </a:pPr>
            <a:r>
              <a:rPr lang="ja-JP" altLang="en-US" b="1"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700"/>
              </a:lnSpc>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600" dirty="0">
              <a:solidFill>
                <a:prstClr val="black"/>
              </a:solidFill>
            </a:endParaRPr>
          </a:p>
        </p:txBody>
      </p:sp>
      <p:sp>
        <p:nvSpPr>
          <p:cNvPr id="2052" name="Rectangle 36"/>
          <p:cNvSpPr>
            <a:spLocks noChangeArrowheads="1"/>
          </p:cNvSpPr>
          <p:nvPr/>
        </p:nvSpPr>
        <p:spPr bwMode="auto">
          <a:xfrm>
            <a:off x="200538" y="492340"/>
            <a:ext cx="5040494"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（３）処方料等および処方箋様式の見直し①</a:t>
            </a:r>
            <a:endParaRPr lang="en-US" altLang="ja-JP" sz="2000" dirty="0">
              <a:solidFill>
                <a:prstClr val="black"/>
              </a:solidFill>
            </a:endParaRPr>
          </a:p>
        </p:txBody>
      </p:sp>
      <p:sp>
        <p:nvSpPr>
          <p:cNvPr id="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256</a:t>
            </a:fld>
            <a:endParaRPr lang="ja-JP" altLang="en-US" sz="1600" dirty="0">
              <a:solidFill>
                <a:prstClr val="black"/>
              </a:solidFill>
            </a:endParaRPr>
          </a:p>
        </p:txBody>
      </p:sp>
      <p:sp>
        <p:nvSpPr>
          <p:cNvPr id="9"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graphicFrame>
        <p:nvGraphicFramePr>
          <p:cNvPr id="3" name="表 2"/>
          <p:cNvGraphicFramePr>
            <a:graphicFrameLocks noGrp="1"/>
          </p:cNvGraphicFramePr>
          <p:nvPr>
            <p:extLst>
              <p:ext uri="{D42A27DB-BD31-4B8C-83A1-F6EECF244321}">
                <p14:modId xmlns:p14="http://schemas.microsoft.com/office/powerpoint/2010/main" val="4117640917"/>
              </p:ext>
            </p:extLst>
          </p:nvPr>
        </p:nvGraphicFramePr>
        <p:xfrm>
          <a:off x="599648" y="2492896"/>
          <a:ext cx="8712968" cy="1127760"/>
        </p:xfrm>
        <a:graphic>
          <a:graphicData uri="http://schemas.openxmlformats.org/drawingml/2006/table">
            <a:tbl>
              <a:tblPr firstRow="1" bandRow="1">
                <a:tableStyleId>{5C22544A-7EE6-4342-B048-85BDC9FD1C3A}</a:tableStyleId>
              </a:tblPr>
              <a:tblGrid>
                <a:gridCol w="8712968">
                  <a:extLst>
                    <a:ext uri="{9D8B030D-6E8A-4147-A177-3AD203B41FA5}">
                      <a16:colId xmlns="" xmlns:a16="http://schemas.microsoft.com/office/drawing/2014/main" val="20000"/>
                    </a:ext>
                  </a:extLst>
                </a:gridCol>
              </a:tblGrid>
              <a:tr h="288032">
                <a:tc>
                  <a:txBody>
                    <a:bodyPr/>
                    <a:lstStyle/>
                    <a:p>
                      <a:r>
                        <a:rPr kumimoji="1" lang="en-US" altLang="ja-JP" sz="1400" dirty="0"/>
                        <a:t>【</a:t>
                      </a:r>
                      <a:r>
                        <a:rPr kumimoji="1" lang="ja-JP" altLang="en-US" sz="1400" dirty="0"/>
                        <a:t>処方料・処方箋料・薬剤料</a:t>
                      </a:r>
                      <a:r>
                        <a:rPr kumimoji="1" lang="en-US" altLang="ja-JP" sz="1400" dirty="0"/>
                        <a:t>】</a:t>
                      </a:r>
                      <a:endParaRPr kumimoji="1" lang="ja-JP" altLang="en-US" sz="1400" dirty="0"/>
                    </a:p>
                  </a:txBody>
                  <a:tcPr/>
                </a:tc>
                <a:extLst>
                  <a:ext uri="{0D108BD9-81ED-4DB2-BD59-A6C34878D82A}">
                    <a16:rowId xmlns="" xmlns:a16="http://schemas.microsoft.com/office/drawing/2014/main" val="10000"/>
                  </a:ext>
                </a:extLst>
              </a:tr>
              <a:tr h="370840">
                <a:tc>
                  <a:txBody>
                    <a:bodyPr/>
                    <a:lstStyle/>
                    <a:p>
                      <a:r>
                        <a:rPr kumimoji="1" lang="ja-JP" altLang="en-US" sz="1600" dirty="0"/>
                        <a:t>注　初診料の注２または注３、外来診療料の注２または注３を算定する保険医療機関において、別に</a:t>
                      </a:r>
                      <a:endParaRPr kumimoji="1" lang="en-US" altLang="ja-JP" sz="1600" dirty="0"/>
                    </a:p>
                    <a:p>
                      <a:r>
                        <a:rPr kumimoji="1" lang="ja-JP" altLang="en-US" sz="1600" dirty="0"/>
                        <a:t>　 厚生労働大臣が定める薬剤を除き、１処方につき投与期間が３０日以上の投薬を行った場合には、</a:t>
                      </a:r>
                      <a:endParaRPr kumimoji="1" lang="en-US" altLang="ja-JP" sz="1600" dirty="0"/>
                    </a:p>
                    <a:p>
                      <a:r>
                        <a:rPr kumimoji="1" lang="en-US" altLang="ja-JP" sz="1600" dirty="0"/>
                        <a:t>    </a:t>
                      </a:r>
                      <a:r>
                        <a:rPr kumimoji="1" lang="ja-JP" altLang="en-US" sz="1600" dirty="0"/>
                        <a:t>所定点数の</a:t>
                      </a:r>
                      <a:r>
                        <a:rPr kumimoji="1" lang="ja-JP" altLang="en-US" sz="1600" strike="dblStrike" baseline="0" dirty="0"/>
                        <a:t>６０／１００</a:t>
                      </a:r>
                      <a:r>
                        <a:rPr kumimoji="1" lang="ja-JP" altLang="en-US" sz="1600" b="1" u="sng" dirty="0">
                          <a:solidFill>
                            <a:srgbClr val="FF0000"/>
                          </a:solidFill>
                        </a:rPr>
                        <a:t>４０／１００</a:t>
                      </a:r>
                      <a:r>
                        <a:rPr kumimoji="1" lang="ja-JP" altLang="en-US" sz="1600" b="0" u="none" dirty="0">
                          <a:solidFill>
                            <a:schemeClr val="tx1"/>
                          </a:solidFill>
                        </a:rPr>
                        <a:t>に相当する点数により算定する</a:t>
                      </a:r>
                    </a:p>
                  </a:txBody>
                  <a:tcPr/>
                </a:tc>
                <a:extLst>
                  <a:ext uri="{0D108BD9-81ED-4DB2-BD59-A6C34878D82A}">
                    <a16:rowId xmlns="" xmlns:a16="http://schemas.microsoft.com/office/drawing/2014/main" val="10001"/>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899232679"/>
              </p:ext>
            </p:extLst>
          </p:nvPr>
        </p:nvGraphicFramePr>
        <p:xfrm>
          <a:off x="615703" y="3831877"/>
          <a:ext cx="8712968" cy="1653160"/>
        </p:xfrm>
        <a:graphic>
          <a:graphicData uri="http://schemas.openxmlformats.org/drawingml/2006/table">
            <a:tbl>
              <a:tblPr firstRow="1" bandRow="1">
                <a:tableStyleId>{5C22544A-7EE6-4342-B048-85BDC9FD1C3A}</a:tableStyleId>
              </a:tblPr>
              <a:tblGrid>
                <a:gridCol w="8712968">
                  <a:extLst>
                    <a:ext uri="{9D8B030D-6E8A-4147-A177-3AD203B41FA5}">
                      <a16:colId xmlns="" xmlns:a16="http://schemas.microsoft.com/office/drawing/2014/main" val="20000"/>
                    </a:ext>
                  </a:extLst>
                </a:gridCol>
              </a:tblGrid>
              <a:tr h="3425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white"/>
                          </a:solidFill>
                          <a:effectLst/>
                          <a:uLnTx/>
                          <a:uFillTx/>
                          <a:latin typeface="+mn-lt"/>
                          <a:ea typeface="+mn-ea"/>
                          <a:cs typeface="+mn-cs"/>
                        </a:rPr>
                        <a:t>【</a:t>
                      </a:r>
                      <a:r>
                        <a:rPr kumimoji="1" lang="ja-JP" altLang="en-US" sz="1400" b="1" i="0" u="none" strike="noStrike" kern="1200" cap="none" spc="0" normalizeH="0" baseline="0" noProof="0" dirty="0">
                          <a:ln>
                            <a:noFill/>
                          </a:ln>
                          <a:solidFill>
                            <a:prstClr val="white"/>
                          </a:solidFill>
                          <a:effectLst/>
                          <a:uLnTx/>
                          <a:uFillTx/>
                          <a:latin typeface="+mn-lt"/>
                          <a:ea typeface="+mn-ea"/>
                          <a:cs typeface="+mn-cs"/>
                        </a:rPr>
                        <a:t>処方料・処方箋料</a:t>
                      </a:r>
                      <a:r>
                        <a:rPr kumimoji="1" lang="en-US" altLang="ja-JP" sz="1400" b="1" i="0" u="none" strike="noStrike" kern="1200" cap="none" spc="0" normalizeH="0" baseline="0" noProof="0" dirty="0">
                          <a:ln>
                            <a:noFill/>
                          </a:ln>
                          <a:solidFill>
                            <a:prstClr val="white"/>
                          </a:solidFill>
                          <a:effectLst/>
                          <a:uLnTx/>
                          <a:uFillTx/>
                          <a:latin typeface="+mn-lt"/>
                          <a:ea typeface="+mn-ea"/>
                          <a:cs typeface="+mn-cs"/>
                        </a:rPr>
                        <a:t>】</a:t>
                      </a:r>
                      <a:endParaRPr kumimoji="1" lang="ja-JP" altLang="en-US" sz="1400" b="1" i="0" u="none" strike="noStrike" kern="1200" cap="none" spc="0" normalizeH="0" baseline="0" noProof="0" dirty="0">
                        <a:ln>
                          <a:noFill/>
                        </a:ln>
                        <a:solidFill>
                          <a:prstClr val="white"/>
                        </a:solidFill>
                        <a:effectLst/>
                        <a:uLnTx/>
                        <a:uFillTx/>
                        <a:latin typeface="+mn-lt"/>
                        <a:ea typeface="+mn-ea"/>
                        <a:cs typeface="+mn-cs"/>
                      </a:endParaRPr>
                    </a:p>
                  </a:txBody>
                  <a:tcPr/>
                </a:tc>
                <a:extLst>
                  <a:ext uri="{0D108BD9-81ED-4DB2-BD59-A6C34878D82A}">
                    <a16:rowId xmlns="" xmlns:a16="http://schemas.microsoft.com/office/drawing/2014/main" val="10000"/>
                  </a:ext>
                </a:extLst>
              </a:tr>
              <a:tr h="11988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n-lt"/>
                          <a:ea typeface="+mn-ea"/>
                          <a:cs typeface="+mn-cs"/>
                        </a:rPr>
                        <a:t>注　診療所または許可病床数が２００床未満の病院である保険医療機関において、入院中の患者以</a:t>
                      </a:r>
                      <a:endParaRPr kumimoji="1" lang="en-US" altLang="ja-JP" sz="16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600" b="0" i="0" u="none" strike="noStrike" kern="1200" cap="none" spc="0" normalizeH="0" baseline="0" noProof="0" dirty="0">
                          <a:ln>
                            <a:noFill/>
                          </a:ln>
                          <a:solidFill>
                            <a:prstClr val="black"/>
                          </a:solidFill>
                          <a:effectLst/>
                          <a:uLnTx/>
                          <a:uFillTx/>
                          <a:latin typeface="+mn-lt"/>
                          <a:ea typeface="+mn-ea"/>
                          <a:cs typeface="+mn-cs"/>
                        </a:rPr>
                        <a:t>外の患者（別に厚生労働大臣が定める疾患</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糖尿病、高血圧性疾患、胃潰瘍、胃炎など）</a:t>
                      </a:r>
                      <a:r>
                        <a:rPr kumimoji="1" lang="ja-JP" altLang="en-US" sz="1600" b="0" i="0" u="none" strike="noStrike" kern="1200" cap="none" spc="0" normalizeH="0" baseline="0" noProof="0" dirty="0">
                          <a:ln>
                            <a:noFill/>
                          </a:ln>
                          <a:solidFill>
                            <a:prstClr val="black"/>
                          </a:solidFill>
                          <a:effectLst/>
                          <a:uLnTx/>
                          <a:uFillTx/>
                          <a:latin typeface="+mn-lt"/>
                          <a:ea typeface="+mn-ea"/>
                          <a:cs typeface="+mn-cs"/>
                        </a:rPr>
                        <a:t>を主病とするもの　　</a:t>
                      </a:r>
                      <a:endParaRPr kumimoji="1" lang="en-US" altLang="ja-JP" sz="16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n-lt"/>
                          <a:ea typeface="+mn-ea"/>
                          <a:cs typeface="+mn-cs"/>
                        </a:rPr>
                        <a:t>　に限る）に対して薬剤の処方期間が２８日以上の処方を行った場合は、月１回に限り、１処方につき</a:t>
                      </a:r>
                      <a:endParaRPr kumimoji="1" lang="en-US" altLang="ja-JP" sz="16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600" b="0" i="0" u="none" strike="dblStrike" kern="1200" cap="none" spc="0" normalizeH="0" baseline="0" noProof="0" dirty="0">
                          <a:ln>
                            <a:noFill/>
                          </a:ln>
                          <a:solidFill>
                            <a:prstClr val="black"/>
                          </a:solidFill>
                          <a:effectLst/>
                          <a:uLnTx/>
                          <a:uFillTx/>
                          <a:latin typeface="+mn-lt"/>
                          <a:ea typeface="+mn-ea"/>
                          <a:cs typeface="+mn-cs"/>
                        </a:rPr>
                        <a:t>６５点</a:t>
                      </a:r>
                      <a:r>
                        <a:rPr kumimoji="1" lang="ja-JP" altLang="en-US" sz="1600" b="1" i="0" u="sng" strike="noStrike" kern="1200" cap="none" spc="0" normalizeH="0" baseline="0" noProof="0" dirty="0">
                          <a:ln>
                            <a:noFill/>
                          </a:ln>
                          <a:solidFill>
                            <a:srgbClr val="FF0000"/>
                          </a:solidFill>
                          <a:effectLst/>
                          <a:uLnTx/>
                          <a:uFillTx/>
                          <a:latin typeface="+mn-lt"/>
                          <a:ea typeface="+mn-ea"/>
                          <a:cs typeface="+mn-cs"/>
                        </a:rPr>
                        <a:t>６６点</a:t>
                      </a:r>
                      <a:r>
                        <a:rPr kumimoji="1" lang="ja-JP" altLang="en-US" sz="1600" b="0" i="0" u="none" strike="noStrike" kern="1200" cap="none" spc="0" normalizeH="0" baseline="0" noProof="0" dirty="0">
                          <a:ln>
                            <a:noFill/>
                          </a:ln>
                          <a:solidFill>
                            <a:prstClr val="black"/>
                          </a:solidFill>
                          <a:effectLst/>
                          <a:uLnTx/>
                          <a:uFillTx/>
                          <a:latin typeface="+mn-lt"/>
                          <a:ea typeface="+mn-ea"/>
                          <a:cs typeface="+mn-cs"/>
                        </a:rPr>
                        <a:t>を加算する　</a:t>
                      </a:r>
                      <a:endParaRPr kumimoji="1" lang="en-US" altLang="ja-JP" sz="16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sp>
        <p:nvSpPr>
          <p:cNvPr id="8" name="テキスト ボックス 7"/>
          <p:cNvSpPr txBox="1"/>
          <p:nvPr/>
        </p:nvSpPr>
        <p:spPr>
          <a:xfrm>
            <a:off x="8272778" y="2281674"/>
            <a:ext cx="10249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p404-406</a:t>
            </a:r>
          </a:p>
        </p:txBody>
      </p:sp>
      <p:sp>
        <p:nvSpPr>
          <p:cNvPr id="10" name="テキスト ボックス 9"/>
          <p:cNvSpPr txBox="1"/>
          <p:nvPr/>
        </p:nvSpPr>
        <p:spPr>
          <a:xfrm>
            <a:off x="8272778" y="3655961"/>
            <a:ext cx="10249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p404</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406</a:t>
            </a:r>
          </a:p>
        </p:txBody>
      </p:sp>
    </p:spTree>
    <p:extLst>
      <p:ext uri="{BB962C8B-B14F-4D97-AF65-F5344CB8AC3E}">
        <p14:creationId xmlns:p14="http://schemas.microsoft.com/office/powerpoint/2010/main" val="335887507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7"/>
          <p:cNvSpPr>
            <a:spLocks noChangeArrowheads="1"/>
          </p:cNvSpPr>
          <p:nvPr/>
        </p:nvSpPr>
        <p:spPr bwMode="auto">
          <a:xfrm>
            <a:off x="191474" y="935659"/>
            <a:ext cx="9468000" cy="5813673"/>
          </a:xfrm>
          <a:prstGeom prst="rect">
            <a:avLst/>
          </a:prstGeom>
          <a:noFill/>
          <a:ln w="9525">
            <a:solidFill>
              <a:schemeClr val="tx1"/>
            </a:solidFill>
            <a:miter lim="800000"/>
            <a:headEnd/>
            <a:tailEnd/>
          </a:ln>
        </p:spPr>
        <p:txBody>
          <a:bodyPr/>
          <a:lstStyle/>
          <a:p>
            <a:pPr marL="179388" indent="-179388"/>
            <a:endParaRPr lang="en-US" altLang="ja-JP" sz="100" dirty="0">
              <a:solidFill>
                <a:prstClr val="black"/>
              </a:solidFill>
            </a:endParaRPr>
          </a:p>
          <a:p>
            <a:pPr marL="179388" indent="-179388"/>
            <a:r>
              <a:rPr lang="ja-JP" altLang="en-US" sz="1600" dirty="0">
                <a:solidFill>
                  <a:prstClr val="black"/>
                </a:solidFill>
              </a:rPr>
              <a:t>③　分割調剤の手続きの明確化・合理化を図る観点から、分割調剤に係る処方箋様式を追加するとともに、具体的な取扱いを明確にする。</a:t>
            </a:r>
            <a:endParaRPr lang="en-US" altLang="ja-JP" sz="1600" dirty="0">
              <a:solidFill>
                <a:prstClr val="black"/>
              </a:solidFill>
            </a:endParaRPr>
          </a:p>
          <a:p>
            <a:pPr marL="179388" indent="-179388"/>
            <a:endParaRPr lang="en-US" altLang="ja-JP" sz="12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1600" dirty="0">
              <a:solidFill>
                <a:prstClr val="black"/>
              </a:solidFill>
            </a:endParaRPr>
          </a:p>
          <a:p>
            <a:endParaRPr lang="en-US" altLang="ja-JP" sz="2000" dirty="0">
              <a:solidFill>
                <a:prstClr val="black"/>
              </a:solidFill>
            </a:endParaRPr>
          </a:p>
          <a:p>
            <a:endParaRPr lang="en-US" altLang="ja-JP" sz="2000" dirty="0">
              <a:solidFill>
                <a:prstClr val="black"/>
              </a:solidFill>
            </a:endParaRPr>
          </a:p>
          <a:p>
            <a:endParaRPr lang="en-US" altLang="ja-JP" sz="1200" dirty="0">
              <a:solidFill>
                <a:prstClr val="black"/>
              </a:solidFill>
            </a:endParaRPr>
          </a:p>
        </p:txBody>
      </p:sp>
      <p:sp>
        <p:nvSpPr>
          <p:cNvPr id="4" name="テキスト ボックス 3"/>
          <p:cNvSpPr txBox="1"/>
          <p:nvPr/>
        </p:nvSpPr>
        <p:spPr>
          <a:xfrm>
            <a:off x="191474" y="4293126"/>
            <a:ext cx="9301583" cy="2067233"/>
          </a:xfrm>
          <a:prstGeom prst="rect">
            <a:avLst/>
          </a:prstGeom>
          <a:noFill/>
        </p:spPr>
        <p:txBody>
          <a:bodyPr wrap="square" rtlCol="0">
            <a:spAutoFit/>
          </a:bodyPr>
          <a:lstStyle/>
          <a:p>
            <a:pPr>
              <a:lnSpc>
                <a:spcPts val="1400"/>
              </a:lnSpc>
            </a:pPr>
            <a:r>
              <a:rPr lang="ja-JP" altLang="en-US" sz="1300" dirty="0">
                <a:solidFill>
                  <a:prstClr val="black"/>
                </a:solidFill>
                <a:latin typeface="ＭＳ Ｐゴシック"/>
              </a:rPr>
              <a:t>［分割調剤に係る留意事項］</a:t>
            </a:r>
          </a:p>
          <a:p>
            <a:pPr marL="179388" indent="-179388">
              <a:lnSpc>
                <a:spcPts val="1400"/>
              </a:lnSpc>
            </a:pPr>
            <a:r>
              <a:rPr lang="ja-JP" altLang="en-US" sz="1300" dirty="0">
                <a:solidFill>
                  <a:prstClr val="black"/>
                </a:solidFill>
                <a:latin typeface="ＭＳ Ｐゴシック"/>
              </a:rPr>
              <a:t>　</a:t>
            </a:r>
            <a:r>
              <a:rPr lang="en-US" altLang="ja-JP" sz="1300" dirty="0">
                <a:solidFill>
                  <a:prstClr val="black"/>
                </a:solidFill>
                <a:latin typeface="ＭＳ Ｐゴシック"/>
              </a:rPr>
              <a:t>(1)</a:t>
            </a:r>
            <a:r>
              <a:rPr lang="ja-JP" altLang="en-US" sz="1300" dirty="0">
                <a:solidFill>
                  <a:prstClr val="black"/>
                </a:solidFill>
                <a:latin typeface="ＭＳ Ｐゴシック"/>
              </a:rPr>
              <a:t>　</a:t>
            </a:r>
            <a:r>
              <a:rPr lang="en-US" altLang="ja-JP" sz="1300" dirty="0">
                <a:solidFill>
                  <a:prstClr val="black"/>
                </a:solidFill>
                <a:latin typeface="ＭＳ Ｐゴシック"/>
              </a:rPr>
              <a:t> </a:t>
            </a:r>
            <a:r>
              <a:rPr lang="ja-JP" altLang="en-US" sz="1300" dirty="0">
                <a:solidFill>
                  <a:prstClr val="black"/>
                </a:solidFill>
                <a:latin typeface="ＭＳ Ｐゴシック"/>
              </a:rPr>
              <a:t>分割指示に係る処方箋を発行する場合、分割の回数は３回までとすること。</a:t>
            </a:r>
          </a:p>
          <a:p>
            <a:pPr marL="179388" indent="-179388">
              <a:lnSpc>
                <a:spcPts val="1400"/>
              </a:lnSpc>
            </a:pPr>
            <a:r>
              <a:rPr lang="ja-JP" altLang="en-US" sz="1300" dirty="0">
                <a:solidFill>
                  <a:prstClr val="black"/>
                </a:solidFill>
                <a:latin typeface="ＭＳ Ｐゴシック"/>
              </a:rPr>
              <a:t>　</a:t>
            </a:r>
            <a:r>
              <a:rPr lang="en-US" altLang="ja-JP" sz="1300" dirty="0">
                <a:solidFill>
                  <a:prstClr val="black"/>
                </a:solidFill>
                <a:latin typeface="ＭＳ Ｐゴシック"/>
              </a:rPr>
              <a:t>(2) </a:t>
            </a:r>
            <a:r>
              <a:rPr lang="ja-JP" altLang="en-US" sz="1300" dirty="0">
                <a:solidFill>
                  <a:prstClr val="black"/>
                </a:solidFill>
                <a:latin typeface="ＭＳ Ｐゴシック"/>
              </a:rPr>
              <a:t>　分割指示に係る処方箋を発行した場合は、患者に対し、調剤を受ける度に、記載された回数に応じた処方箋及び別紙を保険薬局に提出するよう指導すること。</a:t>
            </a:r>
          </a:p>
          <a:p>
            <a:pPr marL="179388" indent="-179388">
              <a:lnSpc>
                <a:spcPts val="1400"/>
              </a:lnSpc>
            </a:pPr>
            <a:r>
              <a:rPr lang="ja-JP" altLang="en-US" sz="1300" dirty="0">
                <a:solidFill>
                  <a:prstClr val="black"/>
                </a:solidFill>
                <a:latin typeface="ＭＳ Ｐゴシック"/>
              </a:rPr>
              <a:t>　</a:t>
            </a:r>
            <a:r>
              <a:rPr lang="en-US" altLang="ja-JP" sz="1300" dirty="0">
                <a:solidFill>
                  <a:prstClr val="black"/>
                </a:solidFill>
                <a:latin typeface="ＭＳ Ｐゴシック"/>
              </a:rPr>
              <a:t>(3) </a:t>
            </a:r>
            <a:r>
              <a:rPr lang="ja-JP" altLang="en-US" sz="1300" dirty="0">
                <a:solidFill>
                  <a:prstClr val="black"/>
                </a:solidFill>
                <a:latin typeface="ＭＳ Ｐゴシック"/>
              </a:rPr>
              <a:t>　保険薬局の保険薬剤師は、分割指示に係る処方箋の交付を受けた患者に対して、継続的な薬学的管理指導のため、同一の保険薬局で調剤を受けるべきである旨を説明すること。</a:t>
            </a:r>
          </a:p>
          <a:p>
            <a:pPr marL="179388" indent="-179388">
              <a:lnSpc>
                <a:spcPts val="1400"/>
              </a:lnSpc>
            </a:pPr>
            <a:r>
              <a:rPr lang="ja-JP" altLang="en-US" sz="1300" dirty="0">
                <a:solidFill>
                  <a:prstClr val="black"/>
                </a:solidFill>
                <a:latin typeface="ＭＳ Ｐゴシック"/>
              </a:rPr>
              <a:t>　</a:t>
            </a:r>
            <a:r>
              <a:rPr lang="en-US" altLang="ja-JP" sz="1300" dirty="0">
                <a:solidFill>
                  <a:prstClr val="black"/>
                </a:solidFill>
                <a:latin typeface="ＭＳ Ｐゴシック"/>
              </a:rPr>
              <a:t>(4)</a:t>
            </a:r>
            <a:r>
              <a:rPr lang="ja-JP" altLang="en-US" sz="1300" dirty="0">
                <a:solidFill>
                  <a:prstClr val="black"/>
                </a:solidFill>
                <a:latin typeface="ＭＳ Ｐゴシック"/>
              </a:rPr>
              <a:t>　</a:t>
            </a:r>
            <a:r>
              <a:rPr lang="en-US" altLang="ja-JP" sz="1300" dirty="0">
                <a:solidFill>
                  <a:prstClr val="black"/>
                </a:solidFill>
                <a:latin typeface="ＭＳ Ｐゴシック"/>
              </a:rPr>
              <a:t> </a:t>
            </a:r>
            <a:r>
              <a:rPr lang="ja-JP" altLang="en-US" sz="1300" dirty="0">
                <a:solidFill>
                  <a:prstClr val="black"/>
                </a:solidFill>
                <a:latin typeface="ＭＳ Ｐゴシック"/>
              </a:rPr>
              <a:t>保険薬局の保険薬剤師は、患者の次回の調剤を受ける予定を確認すること。予定される時期に患者が来局しない場合は、電話等により調剤の状況を確認すること。患者が別の保険薬局にて調剤を受けることを申し出ている場合は、当該保険薬局に調剤の状況とともに必要な情報を予め提供すること。</a:t>
            </a:r>
          </a:p>
          <a:p>
            <a:pPr marL="179388" indent="-179388">
              <a:lnSpc>
                <a:spcPts val="1400"/>
              </a:lnSpc>
            </a:pPr>
            <a:r>
              <a:rPr lang="ja-JP" altLang="en-US" sz="1300" dirty="0">
                <a:solidFill>
                  <a:prstClr val="black"/>
                </a:solidFill>
                <a:latin typeface="ＭＳ Ｐゴシック"/>
              </a:rPr>
              <a:t>　</a:t>
            </a:r>
            <a:r>
              <a:rPr lang="en-US" altLang="ja-JP" sz="1300" dirty="0">
                <a:solidFill>
                  <a:prstClr val="black"/>
                </a:solidFill>
                <a:latin typeface="ＭＳ Ｐゴシック"/>
              </a:rPr>
              <a:t>(5) </a:t>
            </a:r>
            <a:r>
              <a:rPr lang="ja-JP" altLang="en-US" sz="1300" dirty="0">
                <a:solidFill>
                  <a:prstClr val="black"/>
                </a:solidFill>
                <a:latin typeface="ＭＳ Ｐゴシック"/>
              </a:rPr>
              <a:t>　受付保険薬局情報において、１枚目の処方箋が処方箋の使用期間内に受け付けられたことが確認できない場合は</a:t>
            </a:r>
            <a:r>
              <a:rPr lang="ja-JP" altLang="en-US" sz="1300">
                <a:solidFill>
                  <a:prstClr val="black"/>
                </a:solidFill>
                <a:latin typeface="ＭＳ Ｐゴシック"/>
              </a:rPr>
              <a:t>、当該処方箋は</a:t>
            </a:r>
            <a:r>
              <a:rPr lang="ja-JP" altLang="en-US" sz="1300" dirty="0">
                <a:solidFill>
                  <a:prstClr val="black"/>
                </a:solidFill>
                <a:latin typeface="ＭＳ Ｐゴシック"/>
              </a:rPr>
              <a:t>無効とすること。</a:t>
            </a:r>
          </a:p>
        </p:txBody>
      </p:sp>
      <p:pic>
        <p:nvPicPr>
          <p:cNvPr id="9"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0242" y="1879494"/>
            <a:ext cx="4621542" cy="1308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正方形/長方形 13"/>
          <p:cNvSpPr/>
          <p:nvPr/>
        </p:nvSpPr>
        <p:spPr>
          <a:xfrm>
            <a:off x="3344421" y="2340866"/>
            <a:ext cx="1600200" cy="14135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102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r="4204"/>
          <a:stretch/>
        </p:blipFill>
        <p:spPr bwMode="auto">
          <a:xfrm>
            <a:off x="5086928" y="1707296"/>
            <a:ext cx="4419599" cy="27177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テキスト ボックス 1"/>
          <p:cNvSpPr txBox="1"/>
          <p:nvPr/>
        </p:nvSpPr>
        <p:spPr>
          <a:xfrm>
            <a:off x="215900" y="1538022"/>
            <a:ext cx="3340100" cy="338554"/>
          </a:xfrm>
          <a:prstGeom prst="rect">
            <a:avLst/>
          </a:prstGeom>
          <a:noFill/>
        </p:spPr>
        <p:txBody>
          <a:bodyPr wrap="square" rtlCol="0">
            <a:spAutoFit/>
          </a:bodyPr>
          <a:lstStyle/>
          <a:p>
            <a:r>
              <a:rPr lang="en-US" altLang="ja-JP" sz="1600" dirty="0">
                <a:solidFill>
                  <a:prstClr val="black"/>
                </a:solidFill>
              </a:rPr>
              <a:t>【</a:t>
            </a:r>
            <a:r>
              <a:rPr lang="ja-JP" altLang="en-US" sz="1600" dirty="0">
                <a:solidFill>
                  <a:prstClr val="black"/>
                </a:solidFill>
              </a:rPr>
              <a:t>分割指示に係る処方箋の様式</a:t>
            </a:r>
            <a:r>
              <a:rPr lang="en-US" altLang="ja-JP" sz="1600" dirty="0">
                <a:solidFill>
                  <a:prstClr val="black"/>
                </a:solidFill>
              </a:rPr>
              <a:t>】</a:t>
            </a:r>
          </a:p>
        </p:txBody>
      </p:sp>
      <p:sp>
        <p:nvSpPr>
          <p:cNvPr id="13"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a:t>
            </a:r>
            <a:r>
              <a:rPr lang="ja-JP" altLang="en-US" sz="2400" kern="0" dirty="0">
                <a:solidFill>
                  <a:srgbClr val="000000"/>
                </a:solidFill>
                <a:latin typeface="ＭＳ Ｐゴシック"/>
                <a:ea typeface="ＭＳ Ｐゴシック"/>
              </a:rPr>
              <a:t>医薬品の適正使用の推進</a:t>
            </a:r>
            <a:endParaRPr lang="ja-JP" altLang="en-US" sz="2400" kern="0" dirty="0">
              <a:solidFill>
                <a:srgbClr val="000000"/>
              </a:solidFill>
              <a:latin typeface="Calibri"/>
              <a:ea typeface="ＭＳ Ｐゴシック"/>
            </a:endParaRPr>
          </a:p>
        </p:txBody>
      </p:sp>
      <p:sp>
        <p:nvSpPr>
          <p:cNvPr id="11" name="Rectangle 36"/>
          <p:cNvSpPr>
            <a:spLocks noChangeArrowheads="1"/>
          </p:cNvSpPr>
          <p:nvPr/>
        </p:nvSpPr>
        <p:spPr bwMode="auto">
          <a:xfrm>
            <a:off x="191474" y="548680"/>
            <a:ext cx="5040494"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（３）処方料等および処方箋様式の見直し②</a:t>
            </a:r>
            <a:endParaRPr lang="en-US" altLang="ja-JP" sz="2000" dirty="0">
              <a:solidFill>
                <a:prstClr val="black"/>
              </a:solidFill>
            </a:endParaRPr>
          </a:p>
        </p:txBody>
      </p:sp>
      <p:sp>
        <p:nvSpPr>
          <p:cNvPr id="17" name="Rectangle 37"/>
          <p:cNvSpPr>
            <a:spLocks noChangeArrowheads="1"/>
          </p:cNvSpPr>
          <p:nvPr/>
        </p:nvSpPr>
        <p:spPr bwMode="auto">
          <a:xfrm>
            <a:off x="225509" y="6469264"/>
            <a:ext cx="9511189" cy="560136"/>
          </a:xfrm>
          <a:prstGeom prst="rect">
            <a:avLst/>
          </a:prstGeom>
          <a:noFill/>
          <a:ln w="9525">
            <a:noFill/>
            <a:miter lim="800000"/>
            <a:headEnd/>
            <a:tailEnd/>
          </a:ln>
        </p:spPr>
        <p:txBody>
          <a:bodyPr/>
          <a:lstStyle/>
          <a:p>
            <a:pPr marL="342900" lvl="0" indent="-342900">
              <a:lnSpc>
                <a:spcPts val="1600"/>
              </a:lnSpc>
              <a:buFont typeface="Wingdings" panose="05000000000000000000" pitchFamily="2" charset="2"/>
              <a:buChar char="Ø"/>
            </a:pPr>
            <a:r>
              <a:rPr lang="ja-JP" altLang="en-US"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予め医療機関と薬局で合意した方法により、残薬調整の疑義照会に係る取扱いを明確にする。</a:t>
            </a: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8758934" y="1264714"/>
            <a:ext cx="77817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p944</a:t>
            </a:r>
          </a:p>
        </p:txBody>
      </p:sp>
    </p:spTree>
    <p:extLst>
      <p:ext uri="{BB962C8B-B14F-4D97-AF65-F5344CB8AC3E}">
        <p14:creationId xmlns:p14="http://schemas.microsoft.com/office/powerpoint/2010/main" val="198527758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（別紙）新たな処方箋の様式</a:t>
            </a:r>
          </a:p>
        </p:txBody>
      </p:sp>
      <p:pic>
        <p:nvPicPr>
          <p:cNvPr id="9" name="図 8">
            <a:extLst>
              <a:ext uri="{FF2B5EF4-FFF2-40B4-BE49-F238E27FC236}">
                <a16:creationId xmlns="" xmlns:a16="http://schemas.microsoft.com/office/drawing/2014/main" id="{6AC80B69-ECB9-4397-8454-77D23DD8C7F0}"/>
              </a:ext>
            </a:extLst>
          </p:cNvPr>
          <p:cNvPicPr>
            <a:picLocks noChangeAspect="1"/>
          </p:cNvPicPr>
          <p:nvPr/>
        </p:nvPicPr>
        <p:blipFill>
          <a:blip r:embed="rId2"/>
          <a:stretch>
            <a:fillRect/>
          </a:stretch>
        </p:blipFill>
        <p:spPr>
          <a:xfrm>
            <a:off x="3108749" y="0"/>
            <a:ext cx="5660675" cy="6858000"/>
          </a:xfrm>
          <a:prstGeom prst="rect">
            <a:avLst/>
          </a:prstGeom>
          <a:ln>
            <a:noFill/>
          </a:ln>
        </p:spPr>
      </p:pic>
      <p:sp>
        <p:nvSpPr>
          <p:cNvPr id="3" name="正方形/長方形 2"/>
          <p:cNvSpPr/>
          <p:nvPr/>
        </p:nvSpPr>
        <p:spPr>
          <a:xfrm>
            <a:off x="6681192" y="404664"/>
            <a:ext cx="1944216" cy="21602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8965895" y="143054"/>
            <a:ext cx="77817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p944</a:t>
            </a:r>
          </a:p>
        </p:txBody>
      </p:sp>
    </p:spTree>
    <p:extLst>
      <p:ext uri="{BB962C8B-B14F-4D97-AF65-F5344CB8AC3E}">
        <p14:creationId xmlns:p14="http://schemas.microsoft.com/office/powerpoint/2010/main" val="199150889"/>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 xmlns:a16="http://schemas.microsoft.com/office/drawing/2014/main" id="{CA642417-7ABD-4A14-8199-F3D1C8041DE8}"/>
              </a:ext>
            </a:extLst>
          </p:cNvPr>
          <p:cNvPicPr>
            <a:picLocks noChangeAspect="1"/>
          </p:cNvPicPr>
          <p:nvPr/>
        </p:nvPicPr>
        <p:blipFill>
          <a:blip r:embed="rId2"/>
          <a:stretch>
            <a:fillRect/>
          </a:stretch>
        </p:blipFill>
        <p:spPr>
          <a:xfrm>
            <a:off x="3046260" y="0"/>
            <a:ext cx="5507140" cy="6858000"/>
          </a:xfrm>
          <a:prstGeom prst="rect">
            <a:avLst/>
          </a:prstGeom>
        </p:spPr>
      </p:pic>
      <p:sp>
        <p:nvSpPr>
          <p:cNvPr id="3" name="テキスト ボックス 2"/>
          <p:cNvSpPr txBox="1"/>
          <p:nvPr/>
        </p:nvSpPr>
        <p:spPr>
          <a:xfrm>
            <a:off x="8965895" y="143054"/>
            <a:ext cx="77817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p944</a:t>
            </a:r>
          </a:p>
        </p:txBody>
      </p:sp>
    </p:spTree>
    <p:extLst>
      <p:ext uri="{BB962C8B-B14F-4D97-AF65-F5344CB8AC3E}">
        <p14:creationId xmlns:p14="http://schemas.microsoft.com/office/powerpoint/2010/main" val="217184868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a:extLst>
              <a:ext uri="{FF2B5EF4-FFF2-40B4-BE49-F238E27FC236}">
                <a16:creationId xmlns="" xmlns:a16="http://schemas.microsoft.com/office/drawing/2014/main" id="{63107BE3-5CA2-4E88-852C-0B53673966AA}"/>
              </a:ext>
            </a:extLst>
          </p:cNvPr>
          <p:cNvSpPr txBox="1">
            <a:spLocks noChangeArrowheads="1"/>
          </p:cNvSpPr>
          <p:nvPr/>
        </p:nvSpPr>
        <p:spPr bwMode="auto">
          <a:xfrm>
            <a:off x="724587" y="41429"/>
            <a:ext cx="8548909"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lnSpc>
                <a:spcPts val="2000"/>
              </a:lnSpc>
              <a:spcBef>
                <a:spcPts val="0"/>
              </a:spcBef>
              <a:spcAft>
                <a:spcPct val="0"/>
              </a:spcAft>
              <a:buFontTx/>
              <a:buNone/>
            </a:pPr>
            <a:r>
              <a:rPr lang="en-US" altLang="ja-JP" sz="1800" dirty="0">
                <a:solidFill>
                  <a:srgbClr val="000000"/>
                </a:solidFill>
                <a:ea typeface="ＭＳ Ｐゴシック" charset="-128"/>
              </a:rPr>
              <a:t>【2017</a:t>
            </a:r>
            <a:r>
              <a:rPr lang="ja-JP" altLang="en-US" sz="1800" dirty="0">
                <a:solidFill>
                  <a:srgbClr val="000000"/>
                </a:solidFill>
                <a:ea typeface="ＭＳ Ｐゴシック" charset="-128"/>
              </a:rPr>
              <a:t>年</a:t>
            </a:r>
            <a:r>
              <a:rPr lang="en-US" altLang="ja-JP" sz="1800" dirty="0">
                <a:solidFill>
                  <a:srgbClr val="000000"/>
                </a:solidFill>
                <a:ea typeface="ＭＳ Ｐゴシック" charset="-128"/>
              </a:rPr>
              <a:t>9</a:t>
            </a:r>
            <a:r>
              <a:rPr lang="ja-JP" altLang="en-US" sz="1800" dirty="0">
                <a:solidFill>
                  <a:srgbClr val="000000"/>
                </a:solidFill>
                <a:ea typeface="ＭＳ Ｐゴシック" charset="-128"/>
              </a:rPr>
              <a:t>月</a:t>
            </a:r>
            <a:r>
              <a:rPr lang="en-US" altLang="ja-JP" sz="1800" dirty="0">
                <a:solidFill>
                  <a:srgbClr val="000000"/>
                </a:solidFill>
                <a:ea typeface="ＭＳ Ｐゴシック" charset="-128"/>
              </a:rPr>
              <a:t>26</a:t>
            </a:r>
            <a:r>
              <a:rPr lang="ja-JP" altLang="en-US" sz="1800" dirty="0">
                <a:solidFill>
                  <a:srgbClr val="000000"/>
                </a:solidFill>
                <a:ea typeface="ＭＳ Ｐゴシック" charset="-128"/>
              </a:rPr>
              <a:t>日</a:t>
            </a:r>
            <a:r>
              <a:rPr lang="en-US" altLang="ja-JP" sz="1800" dirty="0">
                <a:solidFill>
                  <a:srgbClr val="000000"/>
                </a:solidFill>
                <a:ea typeface="ＭＳ Ｐゴシック" charset="-128"/>
              </a:rPr>
              <a:t>】</a:t>
            </a:r>
            <a:r>
              <a:rPr lang="ja-JP" altLang="en-US" sz="1800" dirty="0">
                <a:solidFill>
                  <a:srgbClr val="000000"/>
                </a:solidFill>
                <a:ea typeface="ＭＳ Ｐゴシック" charset="-128"/>
              </a:rPr>
              <a:t> </a:t>
            </a:r>
            <a:endParaRPr lang="en-US" altLang="ja-JP" sz="1800" dirty="0">
              <a:solidFill>
                <a:srgbClr val="000000"/>
              </a:solidFill>
              <a:ea typeface="ＭＳ Ｐゴシック" charset="-128"/>
            </a:endParaRPr>
          </a:p>
          <a:p>
            <a:pPr eaLnBrk="1" fontAlgn="base" hangingPunct="1">
              <a:lnSpc>
                <a:spcPts val="2000"/>
              </a:lnSpc>
              <a:spcBef>
                <a:spcPts val="0"/>
              </a:spcBef>
              <a:spcAft>
                <a:spcPct val="0"/>
              </a:spcAft>
              <a:buFontTx/>
              <a:buNone/>
            </a:pPr>
            <a:r>
              <a:rPr lang="ja-JP" altLang="en-US" sz="1800" dirty="0">
                <a:solidFill>
                  <a:srgbClr val="000000"/>
                </a:solidFill>
                <a:ea typeface="ＭＳ Ｐゴシック" charset="-128"/>
              </a:rPr>
              <a:t>　二階自民党幹事長に第</a:t>
            </a:r>
            <a:r>
              <a:rPr lang="en-US" altLang="ja-JP" sz="1800" dirty="0">
                <a:solidFill>
                  <a:srgbClr val="000000"/>
                </a:solidFill>
                <a:ea typeface="ＭＳ Ｐゴシック" charset="-128"/>
              </a:rPr>
              <a:t>48</a:t>
            </a:r>
            <a:r>
              <a:rPr lang="ja-JP" altLang="en-US" sz="1800" dirty="0">
                <a:solidFill>
                  <a:srgbClr val="000000"/>
                </a:solidFill>
                <a:ea typeface="ＭＳ Ｐゴシック" charset="-128"/>
              </a:rPr>
              <a:t>回衆議院議員総選挙に際して要望書を提出</a:t>
            </a:r>
          </a:p>
        </p:txBody>
      </p:sp>
      <p:sp>
        <p:nvSpPr>
          <p:cNvPr id="5" name="テキスト ボックス 4">
            <a:extLst>
              <a:ext uri="{FF2B5EF4-FFF2-40B4-BE49-F238E27FC236}">
                <a16:creationId xmlns="" xmlns:a16="http://schemas.microsoft.com/office/drawing/2014/main" id="{97FC425F-97E3-4FFA-B0EC-AABEFC7409D5}"/>
              </a:ext>
            </a:extLst>
          </p:cNvPr>
          <p:cNvSpPr txBox="1"/>
          <p:nvPr/>
        </p:nvSpPr>
        <p:spPr>
          <a:xfrm>
            <a:off x="348867" y="646723"/>
            <a:ext cx="8936137" cy="6165304"/>
          </a:xfrm>
          <a:prstGeom prst="rect">
            <a:avLst/>
          </a:prstGeom>
          <a:noFill/>
          <a:ln>
            <a:solidFill>
              <a:schemeClr val="tx1"/>
            </a:solidFill>
          </a:ln>
        </p:spPr>
        <p:txBody>
          <a:bodyPr vert="eaVert" wrap="square" lIns="180000" tIns="108000" rIns="180000" bIns="108000" rtlCol="0">
            <a:noAutofit/>
          </a:bodyPr>
          <a:lstStyle/>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自由民主党幹事長</a:t>
            </a: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二階 俊博 殿</a:t>
            </a: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要　望　書</a:t>
            </a: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　第四十八回衆議院議員総選挙に際し、日本医師会は、下記の</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事項について鋭意実現されることを要望する。</a:t>
            </a: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ja-JP" altLang="en-US"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記</a:t>
            </a: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一、国民皆保険を堅持するとともに、国民間で医療・介護の享</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受に格差が生じないよう、国民医療・介護の更なる充実・</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強化を図ること。</a:t>
            </a: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一、健康寿命を延伸し、社会保障の充実により国民不安を解消</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するため、必要な財源を確保すること。</a:t>
            </a: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一、国民が住み慣れた地域において質の高い医療・介護を受け</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err="1">
                <a:solidFill>
                  <a:prstClr val="black"/>
                </a:solidFill>
                <a:latin typeface="HG正楷書体-PRO" panose="03000600000000000000" pitchFamily="66" charset="-128"/>
                <a:ea typeface="HG正楷書体-PRO" panose="03000600000000000000" pitchFamily="66" charset="-128"/>
              </a:rPr>
              <a:t>られるよう</a:t>
            </a:r>
            <a:r>
              <a:rPr lang="ja-JP" altLang="ja-JP" sz="1600" dirty="0">
                <a:solidFill>
                  <a:prstClr val="black"/>
                </a:solidFill>
                <a:latin typeface="HG正楷書体-PRO" panose="03000600000000000000" pitchFamily="66" charset="-128"/>
                <a:ea typeface="HG正楷書体-PRO" panose="03000600000000000000" pitchFamily="66" charset="-128"/>
              </a:rPr>
              <a:t>、かかりつけ医を中心とした地域における必要</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な医療を確保すること。</a:t>
            </a: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一、望まない受動喫煙をなくすため、受動喫煙の防止対策を推</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進すること。</a:t>
            </a:r>
          </a:p>
          <a:p>
            <a:pPr fontAlgn="base">
              <a:lnSpc>
                <a:spcPts val="2400"/>
              </a:lnSpc>
              <a:spcBef>
                <a:spcPct val="0"/>
              </a:spcBef>
              <a:spcAft>
                <a:spcPct val="0"/>
              </a:spcAft>
            </a:pPr>
            <a:r>
              <a:rPr lang="ja-JP" altLang="ja-JP" sz="1600" dirty="0">
                <a:solidFill>
                  <a:prstClr val="black"/>
                </a:solidFill>
                <a:latin typeface="HG正楷書体-PRO" panose="03000600000000000000" pitchFamily="66" charset="-128"/>
                <a:ea typeface="HG正楷書体-PRO" panose="03000600000000000000" pitchFamily="66" charset="-128"/>
              </a:rPr>
              <a:t>一、国民と医療機関等に不合理な負担を生じさせている医療等</a:t>
            </a:r>
            <a:endParaRPr lang="en-US"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に係る消費税問題を抜本的に解決すること。</a:t>
            </a: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ct val="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ts val="60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平成二十九年九月二十六日</a:t>
            </a:r>
            <a:r>
              <a:rPr lang="en-US" altLang="ja-JP" sz="1600" dirty="0">
                <a:solidFill>
                  <a:prstClr val="black"/>
                </a:solidFill>
                <a:latin typeface="HG正楷書体-PRO" panose="03000600000000000000" pitchFamily="66" charset="-128"/>
                <a:ea typeface="HG正楷書体-PRO" panose="03000600000000000000" pitchFamily="66" charset="-128"/>
              </a:rPr>
              <a:t> </a:t>
            </a:r>
            <a:endParaRPr lang="ja-JP" altLang="ja-JP" sz="1600" dirty="0">
              <a:solidFill>
                <a:prstClr val="black"/>
              </a:solidFill>
              <a:latin typeface="HG正楷書体-PRO" panose="03000600000000000000" pitchFamily="66" charset="-128"/>
              <a:ea typeface="HG正楷書体-PRO" panose="03000600000000000000" pitchFamily="66" charset="-128"/>
            </a:endParaRPr>
          </a:p>
          <a:p>
            <a:pPr fontAlgn="base">
              <a:lnSpc>
                <a:spcPts val="2400"/>
              </a:lnSpc>
              <a:spcBef>
                <a:spcPct val="0"/>
              </a:spcBef>
              <a:spcAft>
                <a:spcPts val="600"/>
              </a:spcAft>
            </a:pPr>
            <a:r>
              <a:rPr lang="en-US" altLang="ja-JP" sz="1600" dirty="0">
                <a:solidFill>
                  <a:prstClr val="black"/>
                </a:solidFill>
                <a:latin typeface="HG正楷書体-PRO" panose="03000600000000000000" pitchFamily="66" charset="-128"/>
                <a:ea typeface="HG正楷書体-PRO" panose="03000600000000000000" pitchFamily="66" charset="-128"/>
              </a:rPr>
              <a:t>                           </a:t>
            </a:r>
            <a:r>
              <a:rPr lang="ja-JP" altLang="ja-JP" sz="1600" dirty="0">
                <a:solidFill>
                  <a:prstClr val="black"/>
                </a:solidFill>
                <a:latin typeface="HG正楷書体-PRO" panose="03000600000000000000" pitchFamily="66" charset="-128"/>
                <a:ea typeface="HG正楷書体-PRO" panose="03000600000000000000" pitchFamily="66" charset="-128"/>
              </a:rPr>
              <a:t>公益社団法人 日本医師会会長　横倉 義武</a:t>
            </a:r>
          </a:p>
          <a:p>
            <a:pPr fontAlgn="base">
              <a:spcBef>
                <a:spcPct val="0"/>
              </a:spcBef>
              <a:spcAft>
                <a:spcPct val="0"/>
              </a:spcAft>
            </a:pPr>
            <a:endParaRPr lang="ja-JP" altLang="en-US" sz="1600" dirty="0">
              <a:solidFill>
                <a:prstClr val="black"/>
              </a:solidFill>
              <a:latin typeface="HG正楷書体-PRO" panose="03000600000000000000" pitchFamily="66" charset="-128"/>
              <a:ea typeface="HG正楷書体-PRO" panose="03000600000000000000" pitchFamily="66" charset="-128"/>
            </a:endParaRPr>
          </a:p>
        </p:txBody>
      </p:sp>
      <p:sp>
        <p:nvSpPr>
          <p:cNvPr id="7"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26</a:t>
            </a:fld>
            <a:endParaRPr lang="ja-JP" altLang="en-US" sz="1600" dirty="0">
              <a:solidFill>
                <a:prstClr val="black"/>
              </a:solidFill>
              <a:latin typeface="Calibri"/>
            </a:endParaRPr>
          </a:p>
        </p:txBody>
      </p:sp>
    </p:spTree>
    <p:extLst>
      <p:ext uri="{BB962C8B-B14F-4D97-AF65-F5344CB8AC3E}">
        <p14:creationId xmlns:p14="http://schemas.microsoft.com/office/powerpoint/2010/main" val="396712256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43009" y="832137"/>
            <a:ext cx="9689652" cy="2808000"/>
          </a:xfrm>
          <a:prstGeom prst="rect">
            <a:avLst/>
          </a:prstGeom>
          <a:noFill/>
          <a:ln w="9525">
            <a:noFill/>
            <a:miter lim="800000"/>
            <a:headEnd/>
            <a:tailEnd/>
          </a:ln>
        </p:spPr>
        <p:txBody>
          <a:bodyPr/>
          <a:lstStyle/>
          <a:p>
            <a:pPr marL="177800" indent="-177800">
              <a:lnSpc>
                <a:spcPts val="1900"/>
              </a:lnSpc>
              <a:buFont typeface="Wingdings" pitchFamily="2" charset="2"/>
              <a:buChar char="Ø"/>
              <a:defRPr/>
            </a:pPr>
            <a:r>
              <a:rPr lang="ja-JP" altLang="en-US" dirty="0">
                <a:solidFill>
                  <a:prstClr val="black"/>
                </a:solidFill>
                <a:latin typeface="ＭＳ Ｐゴシック"/>
              </a:rPr>
              <a:t>　薬剤耐性（</a:t>
            </a:r>
            <a:r>
              <a:rPr lang="en-US" altLang="ja-JP" dirty="0">
                <a:solidFill>
                  <a:prstClr val="black"/>
                </a:solidFill>
                <a:latin typeface="ＭＳ Ｐゴシック"/>
              </a:rPr>
              <a:t>AMR</a:t>
            </a:r>
            <a:r>
              <a:rPr lang="ja-JP" altLang="en-US" dirty="0">
                <a:solidFill>
                  <a:prstClr val="black"/>
                </a:solidFill>
                <a:latin typeface="ＭＳ Ｐゴシック"/>
              </a:rPr>
              <a:t>）対策の推進、特に抗菌薬の適正使用推進の観点から、抗菌薬適正使用支援チームの組織を含む抗菌薬の適正使用を支援する体制の評価に係る加算を新設。</a:t>
            </a:r>
            <a:endParaRPr lang="en-US" altLang="ja-JP" dirty="0">
              <a:solidFill>
                <a:prstClr val="black"/>
              </a:solidFill>
              <a:latin typeface="ＭＳ Ｐゴシック"/>
            </a:endParaRPr>
          </a:p>
        </p:txBody>
      </p:sp>
      <p:sp>
        <p:nvSpPr>
          <p:cNvPr id="6" name="正方形/長方形 5"/>
          <p:cNvSpPr/>
          <p:nvPr/>
        </p:nvSpPr>
        <p:spPr>
          <a:xfrm>
            <a:off x="360278" y="1339477"/>
            <a:ext cx="8820607" cy="4893647"/>
          </a:xfrm>
          <a:prstGeom prst="rect">
            <a:avLst/>
          </a:prstGeom>
        </p:spPr>
        <p:txBody>
          <a:bodyPr wrap="square">
            <a:spAutoFit/>
          </a:bodyPr>
          <a:lstStyle/>
          <a:p>
            <a:r>
              <a:rPr lang="ja-JP" altLang="en-US" dirty="0">
                <a:solidFill>
                  <a:prstClr val="black"/>
                </a:solidFill>
                <a:latin typeface="ＭＳ Ｐゴシック"/>
              </a:rPr>
              <a:t>　　　感染防止対策加算</a:t>
            </a:r>
            <a:endParaRPr lang="en-US" altLang="ja-JP" dirty="0">
              <a:solidFill>
                <a:prstClr val="black"/>
              </a:solidFill>
              <a:latin typeface="ＭＳ Ｐゴシック"/>
            </a:endParaRPr>
          </a:p>
          <a:p>
            <a:r>
              <a:rPr lang="en-US" altLang="ja-JP" b="1" dirty="0">
                <a:solidFill>
                  <a:srgbClr val="0070C0"/>
                </a:solidFill>
                <a:latin typeface="ＭＳ Ｐゴシック"/>
              </a:rPr>
              <a:t>(</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抗菌薬適正使用支援加算：１００点（入院初日）</a:t>
            </a:r>
            <a:endParaRPr lang="en-US" altLang="ja-JP" b="1" u="sng" dirty="0">
              <a:solidFill>
                <a:srgbClr val="0070C0"/>
              </a:solidFill>
              <a:latin typeface="ＭＳ Ｐゴシック"/>
            </a:endParaRPr>
          </a:p>
          <a:p>
            <a:pPr>
              <a:spcBef>
                <a:spcPts val="1200"/>
              </a:spcBef>
            </a:pPr>
            <a:r>
              <a:rPr lang="ja-JP" altLang="en-US" sz="1400" dirty="0">
                <a:solidFill>
                  <a:srgbClr val="0070C0"/>
                </a:solidFill>
                <a:latin typeface="ＭＳ Ｐゴシック"/>
              </a:rPr>
              <a:t>　</a:t>
            </a:r>
            <a:r>
              <a:rPr lang="ja-JP" altLang="en-US" sz="1400" dirty="0">
                <a:solidFill>
                  <a:prstClr val="black"/>
                </a:solidFill>
                <a:latin typeface="ＭＳ Ｐゴシック"/>
              </a:rPr>
              <a:t>　［算定要件］</a:t>
            </a:r>
            <a:endParaRPr lang="en-US" altLang="ja-JP" sz="1400" dirty="0">
              <a:solidFill>
                <a:prstClr val="black"/>
              </a:solidFill>
              <a:latin typeface="ＭＳ Ｐゴシック"/>
            </a:endParaRPr>
          </a:p>
          <a:p>
            <a:pPr marL="447675" indent="-447675"/>
            <a:r>
              <a:rPr lang="ja-JP" altLang="en-US" sz="1400" dirty="0">
                <a:solidFill>
                  <a:prstClr val="black"/>
                </a:solidFill>
                <a:latin typeface="ＭＳ Ｐゴシック"/>
              </a:rPr>
              <a:t>　　　　　感染防止対策地域連携加算を算定している保険医療機関が、</a:t>
            </a:r>
            <a:r>
              <a:rPr lang="ja-JP" altLang="en-US" sz="1400" b="1" u="sng" dirty="0">
                <a:solidFill>
                  <a:srgbClr val="0070C0"/>
                </a:solidFill>
                <a:latin typeface="ＭＳ Ｐゴシック"/>
              </a:rPr>
              <a:t>抗菌薬適正使用支援チームを組織</a:t>
            </a:r>
            <a:r>
              <a:rPr lang="ja-JP" altLang="en-US" sz="1400" dirty="0">
                <a:solidFill>
                  <a:prstClr val="black"/>
                </a:solidFill>
                <a:latin typeface="ＭＳ Ｐゴシック"/>
              </a:rPr>
              <a:t>し、抗菌薬の適正な使用の推進を行っている場合に算定する。</a:t>
            </a:r>
            <a:endParaRPr lang="en-US" altLang="ja-JP" sz="1400" dirty="0">
              <a:solidFill>
                <a:prstClr val="black"/>
              </a:solidFill>
              <a:latin typeface="ＭＳ Ｐゴシック"/>
            </a:endParaRPr>
          </a:p>
          <a:p>
            <a:pPr marL="447675" indent="-447675"/>
            <a:endParaRPr lang="en-US" altLang="ja-JP" sz="1400" dirty="0">
              <a:solidFill>
                <a:prstClr val="black"/>
              </a:solidFill>
              <a:latin typeface="ＭＳ Ｐゴシック"/>
            </a:endParaRPr>
          </a:p>
          <a:p>
            <a:pPr marL="447675" indent="-447675"/>
            <a:r>
              <a:rPr lang="ja-JP" altLang="en-US" sz="1400" dirty="0">
                <a:solidFill>
                  <a:prstClr val="black"/>
                </a:solidFill>
                <a:latin typeface="ＭＳ Ｐゴシック"/>
              </a:rPr>
              <a:t>　　［抗菌薬適正使用支援チームの構成員］</a:t>
            </a:r>
            <a:endParaRPr lang="en-US" altLang="ja-JP" sz="1400" dirty="0">
              <a:solidFill>
                <a:prstClr val="black"/>
              </a:solidFill>
              <a:latin typeface="ＭＳ Ｐゴシック"/>
            </a:endParaRPr>
          </a:p>
          <a:p>
            <a:pPr marL="630238" indent="-185738"/>
            <a:r>
              <a:rPr lang="ja-JP" altLang="ja-JP" sz="1400" dirty="0">
                <a:solidFill>
                  <a:prstClr val="black"/>
                </a:solidFill>
              </a:rPr>
              <a:t>ア　感染症の診療について３年以上の経験を有する専任の常勤医師</a:t>
            </a:r>
            <a:endParaRPr lang="en-US" altLang="ja-JP" sz="1400" dirty="0">
              <a:solidFill>
                <a:prstClr val="black"/>
              </a:solidFill>
            </a:endParaRPr>
          </a:p>
          <a:p>
            <a:pPr marL="630238" indent="-185738" latinLnBrk="1"/>
            <a:r>
              <a:rPr lang="ja-JP" altLang="ja-JP" sz="1400" dirty="0">
                <a:solidFill>
                  <a:prstClr val="black"/>
                </a:solidFill>
              </a:rPr>
              <a:t>イ　５年以上感染管理に従事した経験を有し、感染管理に係る適切な研修を修了した専任の看護師</a:t>
            </a:r>
          </a:p>
          <a:p>
            <a:pPr marL="630238" indent="-185738" latinLnBrk="1"/>
            <a:r>
              <a:rPr lang="ja-JP" altLang="ja-JP" sz="1400" dirty="0">
                <a:solidFill>
                  <a:prstClr val="black"/>
                </a:solidFill>
              </a:rPr>
              <a:t>ウ　３年以上の病院勤務経験を持つ感染症診療にかかわる専任の薬剤師</a:t>
            </a:r>
          </a:p>
          <a:p>
            <a:pPr marL="630238" indent="-185738" latinLnBrk="1"/>
            <a:r>
              <a:rPr lang="ja-JP" altLang="ja-JP" sz="1400" dirty="0">
                <a:solidFill>
                  <a:prstClr val="black"/>
                </a:solidFill>
              </a:rPr>
              <a:t>エ　３年以上の病院勤務経験を持つ微生物検査にかかわる専任の臨床検査技師</a:t>
            </a:r>
            <a:endParaRPr lang="en-US" altLang="ja-JP" sz="1400" dirty="0">
              <a:solidFill>
                <a:prstClr val="black"/>
              </a:solidFill>
            </a:endParaRPr>
          </a:p>
          <a:p>
            <a:pPr marL="444500" indent="-444500" latinLnBrk="1"/>
            <a:r>
              <a:rPr lang="ja-JP" altLang="en-US" sz="1400" dirty="0">
                <a:solidFill>
                  <a:prstClr val="black"/>
                </a:solidFill>
              </a:rPr>
              <a:t>　　　　　いずれか１名は専従であること。また、抗菌薬適正使用支援チームの専従の職員については、感染制御チームの専従者と異なることが望ましい。</a:t>
            </a:r>
            <a:endParaRPr lang="en-US" altLang="ja-JP" sz="1400" dirty="0">
              <a:solidFill>
                <a:prstClr val="black"/>
              </a:solidFill>
            </a:endParaRPr>
          </a:p>
          <a:p>
            <a:pPr marL="444500" indent="-444500" latinLnBrk="1"/>
            <a:endParaRPr lang="en-US" altLang="ja-JP" sz="1400" dirty="0">
              <a:solidFill>
                <a:prstClr val="black"/>
              </a:solidFill>
            </a:endParaRPr>
          </a:p>
          <a:p>
            <a:pPr latinLnBrk="1"/>
            <a:r>
              <a:rPr lang="ja-JP" altLang="en-US" sz="1400" dirty="0">
                <a:solidFill>
                  <a:prstClr val="black"/>
                </a:solidFill>
                <a:latin typeface="ＭＳ Ｐゴシック"/>
              </a:rPr>
              <a:t>　　［抗菌薬適正使用支援チームの業務］</a:t>
            </a:r>
            <a:endParaRPr lang="en-US" altLang="ja-JP" sz="1400" dirty="0">
              <a:solidFill>
                <a:prstClr val="black"/>
              </a:solidFill>
              <a:latin typeface="ＭＳ Ｐゴシック"/>
            </a:endParaRPr>
          </a:p>
          <a:p>
            <a:r>
              <a:rPr lang="ja-JP" altLang="en-US" sz="1400" dirty="0">
                <a:solidFill>
                  <a:prstClr val="black"/>
                </a:solidFill>
              </a:rPr>
              <a:t>　　　　①　感染症治療の早期モニタリングと主治医へのフィードバック</a:t>
            </a:r>
            <a:endParaRPr lang="en-US" altLang="ja-JP" sz="1400" dirty="0">
              <a:solidFill>
                <a:prstClr val="black"/>
              </a:solidFill>
            </a:endParaRPr>
          </a:p>
          <a:p>
            <a:r>
              <a:rPr lang="ja-JP" altLang="en-US" sz="1400" dirty="0">
                <a:solidFill>
                  <a:prstClr val="black"/>
                </a:solidFill>
              </a:rPr>
              <a:t>　　　　②　微生物検査・臨床検査の利用の適正化</a:t>
            </a:r>
            <a:endParaRPr lang="en-US" altLang="ja-JP" sz="1400" dirty="0">
              <a:solidFill>
                <a:prstClr val="black"/>
              </a:solidFill>
            </a:endParaRPr>
          </a:p>
          <a:p>
            <a:r>
              <a:rPr lang="ja-JP" altLang="en-US" sz="1400" dirty="0">
                <a:solidFill>
                  <a:prstClr val="black"/>
                </a:solidFill>
              </a:rPr>
              <a:t>　　　　③　抗菌薬適正使用に係る評価</a:t>
            </a:r>
            <a:endParaRPr lang="en-US" altLang="ja-JP" sz="1400" dirty="0">
              <a:solidFill>
                <a:prstClr val="black"/>
              </a:solidFill>
            </a:endParaRPr>
          </a:p>
          <a:p>
            <a:r>
              <a:rPr lang="ja-JP" altLang="en-US" sz="1400" dirty="0">
                <a:solidFill>
                  <a:prstClr val="black"/>
                </a:solidFill>
              </a:rPr>
              <a:t>　　　　④　抗菌薬適正使用の教育・啓発</a:t>
            </a:r>
            <a:endParaRPr lang="en-US" altLang="ja-JP" sz="1400" dirty="0">
              <a:solidFill>
                <a:prstClr val="black"/>
              </a:solidFill>
            </a:endParaRPr>
          </a:p>
          <a:p>
            <a:r>
              <a:rPr lang="ja-JP" altLang="en-US" sz="1400" dirty="0">
                <a:solidFill>
                  <a:prstClr val="black"/>
                </a:solidFill>
              </a:rPr>
              <a:t>　　　　⑤　院内で使用可能な抗菌薬の見直し</a:t>
            </a:r>
            <a:endParaRPr lang="en-US" altLang="ja-JP" sz="1400" dirty="0">
              <a:solidFill>
                <a:prstClr val="black"/>
              </a:solidFill>
            </a:endParaRPr>
          </a:p>
          <a:p>
            <a:r>
              <a:rPr lang="ja-JP" altLang="en-US" sz="1400" dirty="0">
                <a:solidFill>
                  <a:prstClr val="black"/>
                </a:solidFill>
              </a:rPr>
              <a:t>　　　　⑥　他の医療機関から抗菌薬適正使用の推進に関する相談を受ける</a:t>
            </a:r>
          </a:p>
        </p:txBody>
      </p:sp>
      <p:pic>
        <p:nvPicPr>
          <p:cNvPr id="10" name="Picture 2" descr="C:\Users\MNDBG\AppData\Local\Microsoft\Windows\Temporary Internet Files\Content.IE5\XKGTVJGM\MC900286861[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08734" y="1105484"/>
            <a:ext cx="1400764" cy="1130653"/>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57983" y="4376443"/>
            <a:ext cx="3116843" cy="2184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36"/>
          <p:cNvSpPr>
            <a:spLocks noChangeArrowheads="1"/>
          </p:cNvSpPr>
          <p:nvPr/>
        </p:nvSpPr>
        <p:spPr bwMode="auto">
          <a:xfrm>
            <a:off x="163969" y="472097"/>
            <a:ext cx="442899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（４）感染防止対策加算の要件の見直し</a:t>
            </a:r>
            <a:endParaRPr lang="en-US" altLang="ja-JP" sz="2000" dirty="0">
              <a:solidFill>
                <a:prstClr val="black"/>
              </a:solidFill>
            </a:endParaRPr>
          </a:p>
        </p:txBody>
      </p:sp>
      <p:sp>
        <p:nvSpPr>
          <p:cNvPr id="9" name="Rectangle 2"/>
          <p:cNvSpPr>
            <a:spLocks noChangeArrowheads="1"/>
          </p:cNvSpPr>
          <p:nvPr/>
        </p:nvSpPr>
        <p:spPr bwMode="auto">
          <a:xfrm>
            <a:off x="213524" y="16322"/>
            <a:ext cx="9517327" cy="45577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sp>
        <p:nvSpPr>
          <p:cNvPr id="13"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260</a:t>
            </a:fld>
            <a:endParaRPr lang="ja-JP" altLang="en-US" sz="1600" dirty="0">
              <a:solidFill>
                <a:prstClr val="black"/>
              </a:solidFill>
            </a:endParaRPr>
          </a:p>
        </p:txBody>
      </p:sp>
      <p:sp>
        <p:nvSpPr>
          <p:cNvPr id="11" name="テキスト ボックス 10"/>
          <p:cNvSpPr txBox="1"/>
          <p:nvPr/>
        </p:nvSpPr>
        <p:spPr>
          <a:xfrm>
            <a:off x="8049344" y="116632"/>
            <a:ext cx="171428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p69</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p90</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p668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p749-750</a:t>
            </a:r>
          </a:p>
        </p:txBody>
      </p:sp>
    </p:spTree>
    <p:extLst>
      <p:ext uri="{BB962C8B-B14F-4D97-AF65-F5344CB8AC3E}">
        <p14:creationId xmlns:p14="http://schemas.microsoft.com/office/powerpoint/2010/main" val="7619696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オブジェクト 9"/>
          <p:cNvGraphicFramePr>
            <a:graphicFrameLocks noChangeAspect="1"/>
          </p:cNvGraphicFramePr>
          <p:nvPr>
            <p:extLst>
              <p:ext uri="{D42A27DB-BD31-4B8C-83A1-F6EECF244321}">
                <p14:modId xmlns:p14="http://schemas.microsoft.com/office/powerpoint/2010/main" val="3882014265"/>
              </p:ext>
            </p:extLst>
          </p:nvPr>
        </p:nvGraphicFramePr>
        <p:xfrm>
          <a:off x="7130545" y="1805020"/>
          <a:ext cx="2795952" cy="2096964"/>
        </p:xfrm>
        <a:graphic>
          <a:graphicData uri="http://schemas.openxmlformats.org/presentationml/2006/ole">
            <mc:AlternateContent xmlns:mc="http://schemas.openxmlformats.org/markup-compatibility/2006">
              <mc:Choice xmlns:v="urn:schemas-microsoft-com:vml" Requires="v">
                <p:oleObj spid="_x0000_s2199" name="プレゼンテーション" r:id="rId4" imgW="4128410" imgH="3096714" progId="PowerPoint.Show.12">
                  <p:embed/>
                </p:oleObj>
              </mc:Choice>
              <mc:Fallback>
                <p:oleObj name="プレゼンテーション" r:id="rId4" imgW="4128410" imgH="3096714" progId="PowerPoint.Show.12">
                  <p:embed/>
                  <p:pic>
                    <p:nvPicPr>
                      <p:cNvPr id="0" name=""/>
                      <p:cNvPicPr>
                        <a:picLocks noChangeAspect="1" noChangeArrowheads="1"/>
                      </p:cNvPicPr>
                      <p:nvPr/>
                    </p:nvPicPr>
                    <p:blipFill>
                      <a:blip r:embed="rId5"/>
                      <a:srcRect/>
                      <a:stretch>
                        <a:fillRect/>
                      </a:stretch>
                    </p:blipFill>
                    <p:spPr bwMode="auto">
                      <a:xfrm>
                        <a:off x="7130545" y="1805020"/>
                        <a:ext cx="2795952" cy="2096964"/>
                      </a:xfrm>
                      <a:prstGeom prst="rect">
                        <a:avLst/>
                      </a:prstGeom>
                      <a:noFill/>
                    </p:spPr>
                  </p:pic>
                </p:oleObj>
              </mc:Fallback>
            </mc:AlternateContent>
          </a:graphicData>
        </a:graphic>
      </p:graphicFrame>
      <p:sp>
        <p:nvSpPr>
          <p:cNvPr id="11" name="Rectangle 36"/>
          <p:cNvSpPr>
            <a:spLocks noChangeArrowheads="1"/>
          </p:cNvSpPr>
          <p:nvPr/>
        </p:nvSpPr>
        <p:spPr bwMode="auto">
          <a:xfrm>
            <a:off x="69003" y="5356851"/>
            <a:ext cx="4949359"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外来診療における抗菌薬の適正使用の推進</a:t>
            </a:r>
          </a:p>
        </p:txBody>
      </p:sp>
      <p:sp>
        <p:nvSpPr>
          <p:cNvPr id="12" name="Rectangle 36"/>
          <p:cNvSpPr>
            <a:spLocks noChangeArrowheads="1"/>
          </p:cNvSpPr>
          <p:nvPr/>
        </p:nvSpPr>
        <p:spPr bwMode="auto">
          <a:xfrm>
            <a:off x="69003" y="828546"/>
            <a:ext cx="5463710"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小児外来診療における抗菌薬の適正使用の推進</a:t>
            </a:r>
          </a:p>
        </p:txBody>
      </p:sp>
      <p:sp>
        <p:nvSpPr>
          <p:cNvPr id="13" name="Rectangle 37"/>
          <p:cNvSpPr>
            <a:spLocks noChangeArrowheads="1"/>
          </p:cNvSpPr>
          <p:nvPr/>
        </p:nvSpPr>
        <p:spPr bwMode="auto">
          <a:xfrm>
            <a:off x="69003" y="5676114"/>
            <a:ext cx="9706056" cy="1098969"/>
          </a:xfrm>
          <a:prstGeom prst="rect">
            <a:avLst/>
          </a:prstGeom>
          <a:noFill/>
          <a:ln w="9525">
            <a:solidFill>
              <a:schemeClr val="tx1"/>
            </a:solidFill>
            <a:miter lim="800000"/>
            <a:headEnd/>
            <a:tailEnd/>
          </a:ln>
        </p:spPr>
        <p:txBody>
          <a:bodyPr/>
          <a:lstStyle/>
          <a:p>
            <a:pPr>
              <a:buFont typeface="Wingdings" pitchFamily="2" charset="2"/>
              <a:buChar char="Ø"/>
              <a:defRPr/>
            </a:pPr>
            <a:endParaRPr lang="en-US" altLang="ja-JP" sz="300" dirty="0">
              <a:solidFill>
                <a:prstClr val="black"/>
              </a:solidFill>
              <a:latin typeface="ＭＳ Ｐゴシック"/>
            </a:endParaRPr>
          </a:p>
          <a:p>
            <a:pPr marL="176213" indent="-176213">
              <a:buFont typeface="Wingdings" pitchFamily="2" charset="2"/>
              <a:buChar char="Ø"/>
              <a:defRPr/>
            </a:pPr>
            <a:r>
              <a:rPr lang="ja-JP" altLang="en-US" sz="1600" dirty="0">
                <a:solidFill>
                  <a:prstClr val="black"/>
                </a:solidFill>
                <a:latin typeface="ＭＳ Ｐゴシック"/>
              </a:rPr>
              <a:t>　再診料の地域包括診療加算、認知症地域包括診療加算、地域包括診療料、認知症地域包括診療料、薬剤服薬歴管理指導料又は小児科外来診療料及び小児かかりつけ診療料の要件として、「抗微生物薬適正使用の手引き」（厚生労働省健康局結核感染症課）を参考に、抗菌薬の適正使用の普及啓発に資する取組を行っていることを追加する。</a:t>
            </a:r>
            <a:endParaRPr lang="en-US" altLang="ja-JP" sz="1600" dirty="0">
              <a:solidFill>
                <a:prstClr val="black"/>
              </a:solidFill>
              <a:latin typeface="ＭＳ Ｐゴシック"/>
            </a:endParaRPr>
          </a:p>
          <a:p>
            <a:pPr>
              <a:defRPr/>
            </a:pPr>
            <a:r>
              <a:rPr lang="ja-JP" altLang="en-US" sz="1300" dirty="0">
                <a:solidFill>
                  <a:prstClr val="black"/>
                </a:solidFill>
                <a:latin typeface="ＭＳ Ｐゴシック"/>
              </a:rPr>
              <a:t>　</a:t>
            </a:r>
            <a:endParaRPr lang="en-US" altLang="ja-JP" sz="1300" dirty="0">
              <a:solidFill>
                <a:prstClr val="black"/>
              </a:solidFill>
              <a:latin typeface="ＭＳ Ｐゴシック"/>
            </a:endParaRPr>
          </a:p>
        </p:txBody>
      </p:sp>
      <p:sp>
        <p:nvSpPr>
          <p:cNvPr id="16" name="Rectangle 37"/>
          <p:cNvSpPr>
            <a:spLocks noChangeArrowheads="1"/>
          </p:cNvSpPr>
          <p:nvPr/>
        </p:nvSpPr>
        <p:spPr bwMode="auto">
          <a:xfrm>
            <a:off x="39241" y="1147809"/>
            <a:ext cx="9735818" cy="4206111"/>
          </a:xfrm>
          <a:prstGeom prst="rect">
            <a:avLst/>
          </a:prstGeom>
          <a:noFill/>
          <a:ln w="9525">
            <a:solidFill>
              <a:schemeClr val="tx1"/>
            </a:solidFill>
            <a:miter lim="800000"/>
            <a:headEnd/>
            <a:tailEnd/>
          </a:ln>
        </p:spPr>
        <p:txBody>
          <a:bodyPr/>
          <a:lstStyle/>
          <a:p>
            <a:pPr>
              <a:buFont typeface="Wingdings" pitchFamily="2" charset="2"/>
              <a:buChar char="Ø"/>
              <a:defRPr/>
            </a:pPr>
            <a:endParaRPr lang="en-US" altLang="ja-JP" sz="300" dirty="0">
              <a:solidFill>
                <a:prstClr val="black"/>
              </a:solidFill>
              <a:latin typeface="ＭＳ Ｐゴシック"/>
            </a:endParaRPr>
          </a:p>
          <a:p>
            <a:pPr marL="176213" indent="-176213">
              <a:buFont typeface="Wingdings" pitchFamily="2" charset="2"/>
              <a:buChar char="Ø"/>
              <a:defRPr/>
            </a:pPr>
            <a:r>
              <a:rPr lang="ja-JP" altLang="en-US" sz="1600" dirty="0">
                <a:solidFill>
                  <a:prstClr val="black"/>
                </a:solidFill>
                <a:latin typeface="ＭＳ Ｐゴシック"/>
              </a:rPr>
              <a:t>　小児科外来診療料及び小児かかりつけ診療料において、抗菌薬の適正使用に関する患者・家族の理解向上に資する診療を評価する加算を新設する。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spcBef>
                <a:spcPts val="600"/>
              </a:spcBef>
              <a:defRPr/>
            </a:pPr>
            <a:r>
              <a:rPr lang="en-US" altLang="ja-JP" sz="2000" b="1" dirty="0">
                <a:solidFill>
                  <a:srgbClr val="0070C0"/>
                </a:solidFill>
                <a:latin typeface="ＭＳ Ｐゴシック"/>
              </a:rPr>
              <a:t>   (</a:t>
            </a:r>
            <a:r>
              <a:rPr lang="ja-JP" altLang="ja-JP" sz="2000" b="1" dirty="0">
                <a:solidFill>
                  <a:srgbClr val="0070C0"/>
                </a:solidFill>
                <a:latin typeface="ＭＳ Ｐゴシック"/>
              </a:rPr>
              <a:t>新</a:t>
            </a:r>
            <a:r>
              <a:rPr lang="en-US" altLang="ja-JP" sz="2000" b="1" dirty="0">
                <a:solidFill>
                  <a:srgbClr val="0070C0"/>
                </a:solidFill>
                <a:latin typeface="ＭＳ Ｐゴシック"/>
              </a:rPr>
              <a:t>)</a:t>
            </a:r>
            <a:r>
              <a:rPr lang="ja-JP" altLang="ja-JP" sz="2000" b="1" dirty="0">
                <a:solidFill>
                  <a:srgbClr val="0070C0"/>
                </a:solidFill>
                <a:latin typeface="ＭＳ Ｐゴシック"/>
              </a:rPr>
              <a:t>　　</a:t>
            </a:r>
            <a:r>
              <a:rPr lang="ja-JP" altLang="en-US" sz="2000" b="1" u="sng" dirty="0">
                <a:solidFill>
                  <a:srgbClr val="0070C0"/>
                </a:solidFill>
                <a:latin typeface="ＭＳ Ｐゴシック"/>
              </a:rPr>
              <a:t>小児抗菌薬適正使用支援加算：８０点</a:t>
            </a:r>
            <a:endParaRPr lang="en-US" altLang="ja-JP" sz="2000" b="1" u="sng" dirty="0">
              <a:solidFill>
                <a:srgbClr val="0070C0"/>
              </a:solidFill>
              <a:latin typeface="ＭＳ Ｐゴシック"/>
            </a:endParaRPr>
          </a:p>
          <a:p>
            <a:pPr>
              <a:spcBef>
                <a:spcPts val="1800"/>
              </a:spcBef>
            </a:pPr>
            <a:r>
              <a:rPr lang="ja-JP" altLang="en-US" sz="1300" dirty="0">
                <a:solidFill>
                  <a:prstClr val="black"/>
                </a:solidFill>
                <a:latin typeface="ＭＳ Ｐゴシック"/>
              </a:rPr>
              <a:t>　   ［算定要件］</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急性気道感染症又は急性下痢症により受診した基礎疾患のない患者であって、診察の結果、</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抗菌薬の投与の必要性が認められないため抗菌薬を使用しないものに対して、療養上必要な</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指導及び検査結果の説明を行い、文書により説明内容を提供した場合に、小児科を担当する</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専任の医師が診療を行った初診時に限り算定する。なお、インフルエンザ感染の患者または</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インフルエンザウイルス感染の疑われる患者については、算定できない。</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a:t>
            </a:r>
            <a:r>
              <a:rPr lang="ja-JP" altLang="en-US" sz="1300" dirty="0">
                <a:solidFill>
                  <a:prstClr val="black"/>
                </a:solidFill>
                <a:latin typeface="ＭＳ Ｐゴシック"/>
              </a:rPr>
              <a:t>施設基準</a:t>
            </a:r>
            <a:r>
              <a:rPr lang="en-US" altLang="ja-JP" sz="1300" dirty="0">
                <a:solidFill>
                  <a:prstClr val="black"/>
                </a:solidFill>
                <a:latin typeface="ＭＳ Ｐゴシック"/>
              </a:rPr>
              <a:t>]</a:t>
            </a: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(1)</a:t>
            </a:r>
            <a:r>
              <a:rPr lang="ja-JP" altLang="en-US" sz="1300" dirty="0">
                <a:solidFill>
                  <a:prstClr val="black"/>
                </a:solidFill>
                <a:latin typeface="ＭＳ Ｐゴシック"/>
              </a:rPr>
              <a:t>　薬剤耐性（ＡＭＲ）対策アクションプラン（平成 </a:t>
            </a:r>
            <a:r>
              <a:rPr lang="en-US" altLang="ja-JP" sz="1300" dirty="0">
                <a:solidFill>
                  <a:prstClr val="black"/>
                </a:solidFill>
                <a:latin typeface="ＭＳ Ｐゴシック"/>
              </a:rPr>
              <a:t>28 </a:t>
            </a:r>
            <a:r>
              <a:rPr lang="ja-JP" altLang="en-US" sz="1300" dirty="0">
                <a:solidFill>
                  <a:prstClr val="black"/>
                </a:solidFill>
                <a:latin typeface="ＭＳ Ｐゴシック"/>
              </a:rPr>
              <a:t>年４月５日 国際的に脅威となる感染症</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対策関係閣僚会議）に位置づけられた「地域感染症対策ネットワーク（仮称）」に係る活動</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に参加していること、または、感染症にかかる研修会等に定期的に参加していること。　　　　　　　</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(2)</a:t>
            </a:r>
            <a:r>
              <a:rPr lang="ja-JP" altLang="en-US" sz="1300" dirty="0">
                <a:solidFill>
                  <a:prstClr val="black"/>
                </a:solidFill>
                <a:latin typeface="ＭＳ Ｐゴシック"/>
              </a:rPr>
              <a:t>　当該保険医療機関が病院の場合にあっては、データ提出加算２に係る届出を行っていること。</a:t>
            </a:r>
          </a:p>
        </p:txBody>
      </p:sp>
      <p:sp>
        <p:nvSpPr>
          <p:cNvPr id="14" name="テキスト ボックス 13"/>
          <p:cNvSpPr txBox="1"/>
          <p:nvPr/>
        </p:nvSpPr>
        <p:spPr>
          <a:xfrm>
            <a:off x="7790361" y="1703865"/>
            <a:ext cx="1478289" cy="276999"/>
          </a:xfrm>
          <a:prstGeom prst="rect">
            <a:avLst/>
          </a:prstGeom>
          <a:noFill/>
          <a:ln w="9525">
            <a:solidFill>
              <a:schemeClr val="tx1"/>
            </a:solidFill>
          </a:ln>
        </p:spPr>
        <p:txBody>
          <a:bodyPr wrap="none" rtlCol="0">
            <a:spAutoFit/>
          </a:bodyPr>
          <a:lstStyle/>
          <a:p>
            <a:pPr algn="ctr"/>
            <a:r>
              <a:rPr lang="ja-JP" altLang="en-US" sz="1200" b="1" dirty="0">
                <a:solidFill>
                  <a:prstClr val="black"/>
                </a:solidFill>
                <a:latin typeface="ＭＳ Ｐゴシック"/>
              </a:rPr>
              <a:t>診断・治療の考え方</a:t>
            </a:r>
          </a:p>
        </p:txBody>
      </p:sp>
      <p:pic>
        <p:nvPicPr>
          <p:cNvPr id="15"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25000" r="50000"/>
          <a:stretch/>
        </p:blipFill>
        <p:spPr bwMode="auto">
          <a:xfrm>
            <a:off x="7308701" y="1859945"/>
            <a:ext cx="375556" cy="12970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テキスト ボックス 16"/>
          <p:cNvSpPr txBox="1"/>
          <p:nvPr/>
        </p:nvSpPr>
        <p:spPr>
          <a:xfrm>
            <a:off x="7632107" y="3914995"/>
            <a:ext cx="1800493" cy="276999"/>
          </a:xfrm>
          <a:prstGeom prst="rect">
            <a:avLst/>
          </a:prstGeom>
          <a:noFill/>
          <a:ln w="9525">
            <a:solidFill>
              <a:schemeClr val="tx1"/>
            </a:solidFill>
          </a:ln>
        </p:spPr>
        <p:txBody>
          <a:bodyPr wrap="none" rtlCol="0">
            <a:spAutoFit/>
          </a:bodyPr>
          <a:lstStyle/>
          <a:p>
            <a:r>
              <a:rPr lang="ja-JP" altLang="ja-JP" sz="1200" b="1" dirty="0">
                <a:solidFill>
                  <a:prstClr val="black"/>
                </a:solidFill>
              </a:rPr>
              <a:t>患者・家族への説明</a:t>
            </a:r>
            <a:r>
              <a:rPr lang="ja-JP" altLang="en-US" sz="1200" b="1" dirty="0">
                <a:solidFill>
                  <a:prstClr val="black"/>
                </a:solidFill>
              </a:rPr>
              <a:t>内容</a:t>
            </a:r>
          </a:p>
        </p:txBody>
      </p:sp>
      <p:sp>
        <p:nvSpPr>
          <p:cNvPr id="18" name="テキスト ボックス 17"/>
          <p:cNvSpPr txBox="1"/>
          <p:nvPr/>
        </p:nvSpPr>
        <p:spPr>
          <a:xfrm>
            <a:off x="7338294" y="4232023"/>
            <a:ext cx="2287727" cy="646331"/>
          </a:xfrm>
          <a:prstGeom prst="rect">
            <a:avLst/>
          </a:prstGeom>
          <a:noFill/>
        </p:spPr>
        <p:txBody>
          <a:bodyPr wrap="square" lIns="36000" rIns="36000" rtlCol="0">
            <a:spAutoFit/>
          </a:bodyPr>
          <a:lstStyle/>
          <a:p>
            <a:pPr marL="177800" indent="-88900"/>
            <a:r>
              <a:rPr lang="ja-JP" altLang="en-US" sz="1200" dirty="0">
                <a:solidFill>
                  <a:prstClr val="black"/>
                </a:solidFill>
                <a:latin typeface="ＭＳ Ｐゴシック"/>
              </a:rPr>
              <a:t>・多くは対症療法が中心であり、抗菌薬は必要なし。休養が重要。</a:t>
            </a:r>
            <a:endParaRPr lang="en-US" altLang="ja-JP" sz="1200" dirty="0">
              <a:solidFill>
                <a:prstClr val="black"/>
              </a:solidFill>
              <a:latin typeface="ＭＳ Ｐゴシック"/>
            </a:endParaRPr>
          </a:p>
          <a:p>
            <a:pPr marL="177800" indent="-88900"/>
            <a:r>
              <a:rPr lang="ja-JP" altLang="en-US" sz="1200" dirty="0">
                <a:solidFill>
                  <a:prstClr val="black"/>
                </a:solidFill>
                <a:latin typeface="ＭＳ Ｐゴシック"/>
              </a:rPr>
              <a:t>・改善しない場合の再受診を。</a:t>
            </a:r>
          </a:p>
        </p:txBody>
      </p:sp>
      <p:sp>
        <p:nvSpPr>
          <p:cNvPr id="20" name="角丸四角形 19"/>
          <p:cNvSpPr/>
          <p:nvPr/>
        </p:nvSpPr>
        <p:spPr>
          <a:xfrm>
            <a:off x="7257766" y="1700616"/>
            <a:ext cx="2448000" cy="3204000"/>
          </a:xfrm>
          <a:prstGeom prst="roundRect">
            <a:avLst>
              <a:gd name="adj" fmla="val 4363"/>
            </a:avLst>
          </a:prstGeom>
          <a:noFill/>
          <a:ln w="6350">
            <a:solidFill>
              <a:schemeClr val="tx1"/>
            </a:solid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0000"/>
              </a:lnSpc>
            </a:pPr>
            <a:r>
              <a:rPr lang="ja-JP" altLang="en-US" dirty="0">
                <a:solidFill>
                  <a:prstClr val="white"/>
                </a:solidFill>
              </a:rPr>
              <a:t>　</a:t>
            </a:r>
            <a:endParaRPr lang="ja-JP" altLang="en-US" sz="1400" dirty="0">
              <a:solidFill>
                <a:prstClr val="black"/>
              </a:solidFill>
            </a:endParaRPr>
          </a:p>
        </p:txBody>
      </p:sp>
      <p:sp>
        <p:nvSpPr>
          <p:cNvPr id="19" name="テキスト ボックス 18"/>
          <p:cNvSpPr txBox="1"/>
          <p:nvPr/>
        </p:nvSpPr>
        <p:spPr>
          <a:xfrm>
            <a:off x="7790361" y="1485172"/>
            <a:ext cx="1441420" cy="215444"/>
          </a:xfrm>
          <a:prstGeom prst="rect">
            <a:avLst/>
          </a:prstGeom>
          <a:solidFill>
            <a:srgbClr val="FFCCFF"/>
          </a:solidFill>
          <a:ln w="9525">
            <a:solidFill>
              <a:schemeClr val="tx1"/>
            </a:solidFill>
          </a:ln>
        </p:spPr>
        <p:txBody>
          <a:bodyPr wrap="none" tIns="0" bIns="0" rtlCol="0">
            <a:spAutoFit/>
          </a:bodyPr>
          <a:lstStyle/>
          <a:p>
            <a:r>
              <a:rPr lang="ja-JP" altLang="en-US" sz="1400" b="1" dirty="0">
                <a:solidFill>
                  <a:prstClr val="black"/>
                </a:solidFill>
                <a:latin typeface="ＭＳ Ｐゴシック"/>
              </a:rPr>
              <a:t>急性気道感染症</a:t>
            </a:r>
          </a:p>
        </p:txBody>
      </p:sp>
      <p:sp>
        <p:nvSpPr>
          <p:cNvPr id="21" name="テキスト ボックス 20"/>
          <p:cNvSpPr txBox="1"/>
          <p:nvPr/>
        </p:nvSpPr>
        <p:spPr>
          <a:xfrm>
            <a:off x="7240183" y="4919231"/>
            <a:ext cx="2683403" cy="400009"/>
          </a:xfrm>
          <a:prstGeom prst="rect">
            <a:avLst/>
          </a:prstGeom>
          <a:noFill/>
        </p:spPr>
        <p:txBody>
          <a:bodyPr wrap="square" lIns="91335" tIns="45670" rIns="91335" bIns="45670" rtlCol="0">
            <a:spAutoFit/>
          </a:bodyPr>
          <a:lstStyle/>
          <a:p>
            <a:r>
              <a:rPr lang="ja-JP" altLang="en-US" sz="1000" dirty="0">
                <a:solidFill>
                  <a:prstClr val="black"/>
                </a:solidFill>
                <a:latin typeface="ＭＳ Ｐゴシック"/>
              </a:rPr>
              <a:t>「抗微生物薬適正使用の手引き」（厚生労働省健康局結核感染症課）を参考に作成</a:t>
            </a:r>
            <a:endParaRPr lang="ja-JP" altLang="en-US" sz="1000" dirty="0">
              <a:solidFill>
                <a:prstClr val="black"/>
              </a:solidFill>
            </a:endParaRPr>
          </a:p>
        </p:txBody>
      </p:sp>
      <p:sp>
        <p:nvSpPr>
          <p:cNvPr id="24" name="Rectangle 36"/>
          <p:cNvSpPr>
            <a:spLocks noChangeArrowheads="1"/>
          </p:cNvSpPr>
          <p:nvPr/>
        </p:nvSpPr>
        <p:spPr bwMode="auto">
          <a:xfrm>
            <a:off x="69003" y="452898"/>
            <a:ext cx="5699155"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（５）外来診療等における抗菌薬の適正使用の推進</a:t>
            </a:r>
            <a:endParaRPr lang="en-US" altLang="ja-JP" sz="2000" dirty="0">
              <a:solidFill>
                <a:prstClr val="black"/>
              </a:solidFill>
            </a:endParaRPr>
          </a:p>
        </p:txBody>
      </p:sp>
      <p:sp>
        <p:nvSpPr>
          <p:cNvPr id="25" name="Rectangle 2"/>
          <p:cNvSpPr>
            <a:spLocks noChangeArrowheads="1"/>
          </p:cNvSpPr>
          <p:nvPr/>
        </p:nvSpPr>
        <p:spPr bwMode="auto">
          <a:xfrm>
            <a:off x="213524" y="16322"/>
            <a:ext cx="9517327" cy="4443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９．医薬品の適正使用の推進</a:t>
            </a:r>
          </a:p>
        </p:txBody>
      </p:sp>
      <p:sp>
        <p:nvSpPr>
          <p:cNvPr id="2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261</a:t>
            </a:fld>
            <a:endParaRPr lang="ja-JP" altLang="en-US" sz="1600" dirty="0">
              <a:solidFill>
                <a:prstClr val="black"/>
              </a:solidFill>
            </a:endParaRPr>
          </a:p>
        </p:txBody>
      </p:sp>
      <p:sp>
        <p:nvSpPr>
          <p:cNvPr id="22" name="テキスト ボックス 21"/>
          <p:cNvSpPr txBox="1"/>
          <p:nvPr/>
        </p:nvSpPr>
        <p:spPr>
          <a:xfrm>
            <a:off x="7682160" y="520810"/>
            <a:ext cx="208446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163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p199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207-208</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p793</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795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p847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850</a:t>
            </a:r>
          </a:p>
        </p:txBody>
      </p:sp>
      <p:sp>
        <p:nvSpPr>
          <p:cNvPr id="23" name="テキスト ボックス 22"/>
          <p:cNvSpPr txBox="1"/>
          <p:nvPr/>
        </p:nvSpPr>
        <p:spPr>
          <a:xfrm>
            <a:off x="7690599" y="5431022"/>
            <a:ext cx="20844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199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205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206</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207</a:t>
            </a:r>
          </a:p>
        </p:txBody>
      </p:sp>
    </p:spTree>
    <p:extLst>
      <p:ext uri="{BB962C8B-B14F-4D97-AF65-F5344CB8AC3E}">
        <p14:creationId xmlns:p14="http://schemas.microsoft.com/office/powerpoint/2010/main" val="303253159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952694"/>
            <a:ext cx="9647311" cy="3368346"/>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800"/>
              </a:lnSpc>
              <a:buFont typeface="Wingdings" panose="05000000000000000000" pitchFamily="2" charset="2"/>
              <a:buChar char="Ø"/>
            </a:pPr>
            <a:r>
              <a:rPr lang="ja-JP" altLang="en-US" dirty="0">
                <a:solidFill>
                  <a:prstClr val="black"/>
                </a:solidFill>
              </a:rPr>
              <a:t>　</a:t>
            </a:r>
            <a:r>
              <a:rPr lang="ja-JP" altLang="en-US" sz="1600" b="1" dirty="0">
                <a:solidFill>
                  <a:prstClr val="black"/>
                </a:solidFill>
                <a:latin typeface="ＭＳ Ｐゴシック"/>
              </a:rPr>
              <a:t>新たな後発医薬品数量シェア目標を踏まえ、医療機関における後発医薬品使用体制加算および外来後発医薬品使用体制加算について、後発医薬品使用率の要件を見直す</a:t>
            </a: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900"/>
              </a:lnSpc>
              <a:buFont typeface="Wingdings" panose="05000000000000000000" pitchFamily="2" charset="2"/>
              <a:buChar char="Ø"/>
            </a:pPr>
            <a:endParaRPr lang="en-US" altLang="ja-JP" sz="1600" b="1" dirty="0">
              <a:solidFill>
                <a:prstClr val="black"/>
              </a:solidFill>
              <a:latin typeface="ＭＳ Ｐゴシック"/>
            </a:endParaRPr>
          </a:p>
          <a:p>
            <a:pPr marL="285750" indent="-285750">
              <a:lnSpc>
                <a:spcPts val="1700"/>
              </a:lnSpc>
              <a:buFont typeface="Wingdings" panose="05000000000000000000" pitchFamily="2" charset="2"/>
              <a:buChar char="Ø"/>
            </a:pPr>
            <a:r>
              <a:rPr lang="ja-JP" altLang="en-US" sz="1600" dirty="0">
                <a:solidFill>
                  <a:prstClr val="black"/>
                </a:solidFill>
                <a:latin typeface="ＭＳ Ｐゴシック" pitchFamily="50" charset="-128"/>
              </a:rPr>
              <a:t>　</a:t>
            </a:r>
            <a:r>
              <a:rPr lang="en-US" altLang="ja-JP" sz="1600" dirty="0">
                <a:solidFill>
                  <a:prstClr val="black"/>
                </a:solidFill>
                <a:latin typeface="ＭＳ Ｐゴシック" pitchFamily="50" charset="-128"/>
              </a:rPr>
              <a:t>DPC</a:t>
            </a:r>
            <a:r>
              <a:rPr lang="ja-JP" altLang="en-US" sz="1600" dirty="0">
                <a:solidFill>
                  <a:prstClr val="black"/>
                </a:solidFill>
                <a:latin typeface="ＭＳ Ｐゴシック" pitchFamily="50" charset="-128"/>
              </a:rPr>
              <a:t>制度（</a:t>
            </a:r>
            <a:r>
              <a:rPr lang="en-US" altLang="ja-JP" sz="1600" dirty="0">
                <a:solidFill>
                  <a:prstClr val="black"/>
                </a:solidFill>
                <a:latin typeface="ＭＳ Ｐゴシック" pitchFamily="50" charset="-128"/>
              </a:rPr>
              <a:t>DPC/PDPS</a:t>
            </a:r>
            <a:r>
              <a:rPr lang="ja-JP" altLang="en-US" sz="1600" dirty="0">
                <a:solidFill>
                  <a:prstClr val="black"/>
                </a:solidFill>
                <a:latin typeface="ＭＳ Ｐゴシック" pitchFamily="50" charset="-128"/>
              </a:rPr>
              <a:t>）における後発医薬品係数の見直しに伴い、後発医薬品使用体制加算の対象に</a:t>
            </a:r>
            <a:r>
              <a:rPr lang="en-US" altLang="ja-JP" sz="1600" dirty="0">
                <a:solidFill>
                  <a:prstClr val="black"/>
                </a:solidFill>
                <a:latin typeface="ＭＳ Ｐゴシック" pitchFamily="50" charset="-128"/>
              </a:rPr>
              <a:t>DPC</a:t>
            </a:r>
            <a:r>
              <a:rPr lang="ja-JP" altLang="en-US" sz="1600" dirty="0">
                <a:solidFill>
                  <a:prstClr val="black"/>
                </a:solidFill>
                <a:latin typeface="ＭＳ Ｐゴシック" pitchFamily="50" charset="-128"/>
              </a:rPr>
              <a:t>対象病棟入院患者を追加し、評価対象患者を拡大する。（</a:t>
            </a:r>
            <a:r>
              <a:rPr lang="en-US" altLang="ja-JP" sz="1600" dirty="0">
                <a:solidFill>
                  <a:prstClr val="black"/>
                </a:solidFill>
                <a:latin typeface="ＭＳ Ｐゴシック" pitchFamily="50" charset="-128"/>
              </a:rPr>
              <a:t>DPC</a:t>
            </a:r>
            <a:r>
              <a:rPr lang="ja-JP" altLang="en-US" sz="1600" dirty="0">
                <a:solidFill>
                  <a:prstClr val="black"/>
                </a:solidFill>
                <a:latin typeface="ＭＳ Ｐゴシック" pitchFamily="50" charset="-128"/>
              </a:rPr>
              <a:t>制度の後発医薬品係数では入院患者のみがその対象であったが、後発医薬品使用体制加算の対象には外来患者も含まれる。）</a:t>
            </a:r>
            <a:endParaRPr lang="en-US" altLang="ja-JP" sz="1600" b="1" dirty="0">
              <a:solidFill>
                <a:prstClr val="black"/>
              </a:solidFill>
              <a:latin typeface="ＭＳ Ｐゴシック"/>
            </a:endParaRPr>
          </a:p>
          <a:p>
            <a:r>
              <a:rPr lang="ja-JP" altLang="en-US" sz="1600" dirty="0">
                <a:solidFill>
                  <a:srgbClr val="0070C0"/>
                </a:solidFill>
                <a:latin typeface="ＭＳ Ｐゴシック"/>
              </a:rPr>
              <a:t>　</a:t>
            </a:r>
            <a:r>
              <a:rPr lang="ja-JP" altLang="en-US" sz="2000" b="1" dirty="0">
                <a:solidFill>
                  <a:srgbClr val="0070C0"/>
                </a:solidFill>
              </a:rPr>
              <a:t>　　　　　</a:t>
            </a:r>
            <a:r>
              <a:rPr lang="ja-JP" altLang="en-US" b="1" dirty="0">
                <a:solidFill>
                  <a:srgbClr val="0070C0"/>
                </a:solidFill>
              </a:rPr>
              <a:t> </a:t>
            </a:r>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r>
              <a:rPr lang="ja-JP" altLang="en-US" dirty="0">
                <a:solidFill>
                  <a:prstClr val="black"/>
                </a:solidFill>
                <a:latin typeface="ＭＳ Ｐゴシック" pitchFamily="50" charset="-128"/>
              </a:rPr>
              <a:t>　　 　　　　　　　　　　　　　　　　　　　　</a:t>
            </a:r>
            <a:r>
              <a:rPr lang="ja-JP" altLang="en-US" sz="1600" dirty="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90701" y="535076"/>
            <a:ext cx="4430252"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（１）後発医薬品使用体制加算の見直し</a:t>
            </a:r>
          </a:p>
        </p:txBody>
      </p:sp>
      <p:sp>
        <p:nvSpPr>
          <p:cNvPr id="14" name="Rectangle 2"/>
          <p:cNvSpPr>
            <a:spLocks noChangeArrowheads="1"/>
          </p:cNvSpPr>
          <p:nvPr/>
        </p:nvSpPr>
        <p:spPr bwMode="auto">
          <a:xfrm>
            <a:off x="213524" y="16322"/>
            <a:ext cx="9517327" cy="5187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１０．</a:t>
            </a:r>
            <a:r>
              <a:rPr lang="ja-JP" altLang="en-US" sz="2400" kern="0" dirty="0">
                <a:solidFill>
                  <a:srgbClr val="000000"/>
                </a:solidFill>
                <a:latin typeface="ＭＳ Ｐゴシック"/>
                <a:ea typeface="ＭＳ Ｐゴシック"/>
              </a:rPr>
              <a:t>後発医薬品の使用促進</a:t>
            </a:r>
            <a:endParaRPr lang="ja-JP" altLang="en-US" sz="2400" kern="0" dirty="0">
              <a:solidFill>
                <a:srgbClr val="000000"/>
              </a:solidFill>
              <a:latin typeface="Calibri"/>
              <a:ea typeface="ＭＳ Ｐゴシック"/>
            </a:endParaRPr>
          </a:p>
        </p:txBody>
      </p:sp>
      <p:graphicFrame>
        <p:nvGraphicFramePr>
          <p:cNvPr id="2" name="表 1"/>
          <p:cNvGraphicFramePr>
            <a:graphicFrameLocks noGrp="1"/>
          </p:cNvGraphicFramePr>
          <p:nvPr>
            <p:extLst>
              <p:ext uri="{D42A27DB-BD31-4B8C-83A1-F6EECF244321}">
                <p14:modId xmlns:p14="http://schemas.microsoft.com/office/powerpoint/2010/main" val="3897050785"/>
              </p:ext>
            </p:extLst>
          </p:nvPr>
        </p:nvGraphicFramePr>
        <p:xfrm>
          <a:off x="632524" y="1516387"/>
          <a:ext cx="3384376" cy="868680"/>
        </p:xfrm>
        <a:graphic>
          <a:graphicData uri="http://schemas.openxmlformats.org/drawingml/2006/table">
            <a:tbl>
              <a:tblPr firstRow="1" bandRow="1">
                <a:tableStyleId>{5C22544A-7EE6-4342-B048-85BDC9FD1C3A}</a:tableStyleId>
              </a:tblPr>
              <a:tblGrid>
                <a:gridCol w="3384376">
                  <a:extLst>
                    <a:ext uri="{9D8B030D-6E8A-4147-A177-3AD203B41FA5}">
                      <a16:colId xmlns="" xmlns:a16="http://schemas.microsoft.com/office/drawing/2014/main" val="20000"/>
                    </a:ext>
                  </a:extLst>
                </a:gridCol>
              </a:tblGrid>
              <a:tr h="256429">
                <a:tc>
                  <a:txBody>
                    <a:bodyPr/>
                    <a:lstStyle/>
                    <a:p>
                      <a:pPr algn="ctr">
                        <a:lnSpc>
                          <a:spcPts val="1500"/>
                        </a:lnSpc>
                      </a:pPr>
                      <a:r>
                        <a:rPr kumimoji="1" lang="ja-JP" altLang="en-US" sz="1400" dirty="0"/>
                        <a:t>現行</a:t>
                      </a:r>
                    </a:p>
                  </a:txBody>
                  <a:tcPr/>
                </a:tc>
                <a:extLst>
                  <a:ext uri="{0D108BD9-81ED-4DB2-BD59-A6C34878D82A}">
                    <a16:rowId xmlns="" xmlns:a16="http://schemas.microsoft.com/office/drawing/2014/main" val="10000"/>
                  </a:ext>
                </a:extLst>
              </a:tr>
              <a:tr h="370840">
                <a:tc>
                  <a:txBody>
                    <a:bodyPr/>
                    <a:lstStyle/>
                    <a:p>
                      <a:pPr>
                        <a:lnSpc>
                          <a:spcPts val="1300"/>
                        </a:lnSpc>
                      </a:pPr>
                      <a:r>
                        <a:rPr kumimoji="1" lang="ja-JP" altLang="en-US" sz="1200" dirty="0"/>
                        <a:t>後発医薬品使用体制加算１：４２点（７０％以上）</a:t>
                      </a:r>
                      <a:endParaRPr kumimoji="1" lang="en-US" altLang="ja-JP" sz="1200" dirty="0"/>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後発医薬品使用体制加算２：３５点（６０％以上）</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後発医薬品使用体制加算３：２８点（５０％以上）</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sp>
        <p:nvSpPr>
          <p:cNvPr id="17" name="右矢印 16"/>
          <p:cNvSpPr/>
          <p:nvPr/>
        </p:nvSpPr>
        <p:spPr>
          <a:xfrm>
            <a:off x="4446243" y="1624967"/>
            <a:ext cx="444241" cy="86793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graphicFrame>
        <p:nvGraphicFramePr>
          <p:cNvPr id="3" name="表 2"/>
          <p:cNvGraphicFramePr>
            <a:graphicFrameLocks noGrp="1"/>
          </p:cNvGraphicFramePr>
          <p:nvPr>
            <p:extLst>
              <p:ext uri="{D42A27DB-BD31-4B8C-83A1-F6EECF244321}">
                <p14:modId xmlns:p14="http://schemas.microsoft.com/office/powerpoint/2010/main" val="1336386462"/>
              </p:ext>
            </p:extLst>
          </p:nvPr>
        </p:nvGraphicFramePr>
        <p:xfrm>
          <a:off x="5357615" y="1530486"/>
          <a:ext cx="3480245" cy="1033780"/>
        </p:xfrm>
        <a:graphic>
          <a:graphicData uri="http://schemas.openxmlformats.org/drawingml/2006/table">
            <a:tbl>
              <a:tblPr firstRow="1" bandRow="1">
                <a:tableStyleId>{21E4AEA4-8DFA-4A89-87EB-49C32662AFE0}</a:tableStyleId>
              </a:tblPr>
              <a:tblGrid>
                <a:gridCol w="3480245">
                  <a:extLst>
                    <a:ext uri="{9D8B030D-6E8A-4147-A177-3AD203B41FA5}">
                      <a16:colId xmlns="" xmlns:a16="http://schemas.microsoft.com/office/drawing/2014/main" val="20000"/>
                    </a:ext>
                  </a:extLst>
                </a:gridCol>
              </a:tblGrid>
              <a:tr h="144016">
                <a:tc>
                  <a:txBody>
                    <a:bodyPr/>
                    <a:lstStyle/>
                    <a:p>
                      <a:pPr algn="ctr">
                        <a:lnSpc>
                          <a:spcPts val="1500"/>
                        </a:lnSpc>
                      </a:pPr>
                      <a:r>
                        <a:rPr kumimoji="1" lang="ja-JP" altLang="en-US" sz="1400" dirty="0"/>
                        <a:t>改定</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後発医薬品使用体制加算１：</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４５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８５％以上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後発医薬品使用体制加算２：</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４０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８０％以上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後発医薬品使用体制加算３：</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３５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７０％以上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後発医薬品使用体制加算４：</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２２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６０％以上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041125506"/>
              </p:ext>
            </p:extLst>
          </p:nvPr>
        </p:nvGraphicFramePr>
        <p:xfrm>
          <a:off x="344495" y="2599107"/>
          <a:ext cx="3672408" cy="868680"/>
        </p:xfrm>
        <a:graphic>
          <a:graphicData uri="http://schemas.openxmlformats.org/drawingml/2006/table">
            <a:tbl>
              <a:tblPr firstRow="1" bandRow="1">
                <a:tableStyleId>{5C22544A-7EE6-4342-B048-85BDC9FD1C3A}</a:tableStyleId>
              </a:tblPr>
              <a:tblGrid>
                <a:gridCol w="3672408">
                  <a:extLst>
                    <a:ext uri="{9D8B030D-6E8A-4147-A177-3AD203B41FA5}">
                      <a16:colId xmlns="" xmlns:a16="http://schemas.microsoft.com/office/drawing/2014/main" val="20000"/>
                    </a:ext>
                  </a:extLst>
                </a:gridCol>
              </a:tblGrid>
              <a:tr h="244171">
                <a:tc>
                  <a:txBody>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mn-lt"/>
                          <a:ea typeface="+mn-ea"/>
                          <a:cs typeface="+mn-cs"/>
                        </a:rPr>
                        <a:t>現行</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dirty="0"/>
                        <a:t>【</a:t>
                      </a:r>
                      <a:r>
                        <a:rPr kumimoji="1" lang="ja-JP" altLang="en-US" sz="1200" dirty="0"/>
                        <a:t>処方料</a:t>
                      </a:r>
                      <a:r>
                        <a:rPr kumimoji="1" lang="en-US" altLang="ja-JP" sz="1200" dirty="0"/>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dirty="0"/>
                        <a:t>　外来</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後発医薬品使用体制加算１：４点（７０％以上）</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外来後発医薬品使用体制加算２：３点（６０％以上）</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graphicFrame>
        <p:nvGraphicFramePr>
          <p:cNvPr id="5" name="表 4"/>
          <p:cNvGraphicFramePr>
            <a:graphicFrameLocks noGrp="1"/>
          </p:cNvGraphicFramePr>
          <p:nvPr>
            <p:extLst>
              <p:ext uri="{D42A27DB-BD31-4B8C-83A1-F6EECF244321}">
                <p14:modId xmlns:p14="http://schemas.microsoft.com/office/powerpoint/2010/main" val="2195372453"/>
              </p:ext>
            </p:extLst>
          </p:nvPr>
        </p:nvGraphicFramePr>
        <p:xfrm>
          <a:off x="5385048" y="2564266"/>
          <a:ext cx="3811240" cy="1033780"/>
        </p:xfrm>
        <a:graphic>
          <a:graphicData uri="http://schemas.openxmlformats.org/drawingml/2006/table">
            <a:tbl>
              <a:tblPr firstRow="1" bandRow="1">
                <a:tableStyleId>{21E4AEA4-8DFA-4A89-87EB-49C32662AFE0}</a:tableStyleId>
              </a:tblPr>
              <a:tblGrid>
                <a:gridCol w="3811240">
                  <a:extLst>
                    <a:ext uri="{9D8B030D-6E8A-4147-A177-3AD203B41FA5}">
                      <a16:colId xmlns="" xmlns:a16="http://schemas.microsoft.com/office/drawing/2014/main" val="20000"/>
                    </a:ext>
                  </a:extLst>
                </a:gridCol>
              </a:tblGrid>
              <a:tr h="233621">
                <a:tc>
                  <a:txBody>
                    <a:bodyPr/>
                    <a:lstStyle/>
                    <a:p>
                      <a:pPr algn="ctr">
                        <a:lnSpc>
                          <a:spcPts val="1500"/>
                        </a:lnSpc>
                      </a:pPr>
                      <a:r>
                        <a:rPr kumimoji="1" lang="ja-JP" altLang="en-US" sz="1400" dirty="0"/>
                        <a:t>改定</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処方料</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外来後発医薬品使用体制加算１：</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８５％以上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外来後発医薬品使用体制加算２：</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７５％以上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外来後発医薬品使用体制加算３：</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点（</a:t>
                      </a:r>
                      <a:r>
                        <a:rPr kumimoji="1" lang="ja-JP" altLang="en-US" sz="1200" b="1" i="0" u="sng" strike="noStrike" kern="1200" cap="none" spc="0" normalizeH="0" baseline="0" noProof="0" dirty="0">
                          <a:ln>
                            <a:noFill/>
                          </a:ln>
                          <a:solidFill>
                            <a:srgbClr val="0070C0"/>
                          </a:solidFill>
                          <a:effectLst/>
                          <a:uLnTx/>
                          <a:uFillTx/>
                          <a:latin typeface="+mn-lt"/>
                          <a:ea typeface="+mn-ea"/>
                          <a:cs typeface="+mn-cs"/>
                        </a:rPr>
                        <a:t>７０％以上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sp>
        <p:nvSpPr>
          <p:cNvPr id="19" name="Rectangle 36"/>
          <p:cNvSpPr>
            <a:spLocks noChangeArrowheads="1"/>
          </p:cNvSpPr>
          <p:nvPr/>
        </p:nvSpPr>
        <p:spPr bwMode="auto">
          <a:xfrm>
            <a:off x="87314" y="4321040"/>
            <a:ext cx="4145621" cy="44934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latin typeface="+mn-ea"/>
              </a:rPr>
              <a:t>（２）一般名処方加算の見直し（再掲）</a:t>
            </a:r>
          </a:p>
        </p:txBody>
      </p:sp>
      <p:sp>
        <p:nvSpPr>
          <p:cNvPr id="23" name="Rectangle 37"/>
          <p:cNvSpPr>
            <a:spLocks noChangeArrowheads="1"/>
          </p:cNvSpPr>
          <p:nvPr/>
        </p:nvSpPr>
        <p:spPr bwMode="auto">
          <a:xfrm>
            <a:off x="66854" y="4762686"/>
            <a:ext cx="9647229" cy="1982351"/>
          </a:xfrm>
          <a:prstGeom prst="rect">
            <a:avLst/>
          </a:prstGeom>
          <a:solidFill>
            <a:schemeClr val="bg1">
              <a:lumMod val="95000"/>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a:solidFill>
                  <a:prstClr val="black"/>
                </a:solidFill>
                <a:latin typeface="Calibri"/>
                <a:ea typeface="ＭＳ Ｐゴシック"/>
              </a:rPr>
              <a:t>    </a:t>
            </a:r>
            <a:r>
              <a:rPr lang="ja-JP" altLang="en-US" sz="1600" b="1" dirty="0">
                <a:solidFill>
                  <a:prstClr val="black"/>
                </a:solidFill>
                <a:latin typeface="ＭＳ Ｐゴシック"/>
                <a:ea typeface="ＭＳ Ｐゴシック"/>
              </a:rPr>
              <a:t>一般名による処方が後発医薬品の使用促進に一定の効果があるとの調査結果等を踏まえ、より一般名による処方が推進されるよう一般名処方加算の評価を見直す</a:t>
            </a:r>
            <a:endParaRPr lang="en-US" altLang="ja-JP" sz="1600" b="1" dirty="0">
              <a:solidFill>
                <a:prstClr val="black"/>
              </a:solidFill>
              <a:latin typeface="ＭＳ Ｐゴシック"/>
              <a:ea typeface="ＭＳ Ｐゴシック"/>
            </a:endParaRPr>
          </a:p>
          <a:p>
            <a:pPr fontAlgn="auto">
              <a:lnSpc>
                <a:spcPts val="1900"/>
              </a:lnSpc>
              <a:spcBef>
                <a:spcPts val="0"/>
              </a:spcBef>
              <a:spcAft>
                <a:spcPts val="0"/>
              </a:spcAft>
            </a:pPr>
            <a:r>
              <a:rPr lang="ja-JP" altLang="en-US" sz="1600" dirty="0">
                <a:solidFill>
                  <a:prstClr val="black"/>
                </a:solidFill>
                <a:latin typeface="Calibri"/>
                <a:ea typeface="ＭＳ Ｐゴシック"/>
              </a:rPr>
              <a:t>　　　　</a:t>
            </a:r>
            <a:r>
              <a:rPr lang="ja-JP" altLang="en-US" b="1" dirty="0">
                <a:solidFill>
                  <a:srgbClr val="0070C0"/>
                </a:solidFill>
                <a:latin typeface="Calibri"/>
                <a:ea typeface="ＭＳ Ｐゴシック"/>
              </a:rPr>
              <a:t>処方箋料　一般名処方加算１：３点　</a:t>
            </a:r>
            <a:r>
              <a:rPr lang="ja-JP" altLang="en-US" b="1" dirty="0">
                <a:solidFill>
                  <a:srgbClr val="FF0000"/>
                </a:solidFill>
                <a:latin typeface="Calibri"/>
                <a:ea typeface="ＭＳ Ｐゴシック"/>
              </a:rPr>
              <a:t>→</a:t>
            </a:r>
            <a:r>
              <a:rPr lang="ja-JP" altLang="en-US" b="1" dirty="0">
                <a:solidFill>
                  <a:srgbClr val="0070C0"/>
                </a:solidFill>
                <a:latin typeface="Calibri"/>
                <a:ea typeface="ＭＳ Ｐゴシック"/>
              </a:rPr>
              <a:t>　</a:t>
            </a:r>
            <a:r>
              <a:rPr lang="ja-JP" altLang="en-US" b="1" u="sng" dirty="0">
                <a:solidFill>
                  <a:srgbClr val="0070C0"/>
                </a:solidFill>
                <a:latin typeface="Calibri"/>
                <a:ea typeface="ＭＳ Ｐゴシック"/>
              </a:rPr>
              <a:t>６点</a:t>
            </a:r>
            <a:endParaRPr lang="en-US" altLang="ja-JP" b="1" u="sng" dirty="0">
              <a:solidFill>
                <a:srgbClr val="0070C0"/>
              </a:solidFill>
              <a:latin typeface="Calibri"/>
              <a:ea typeface="ＭＳ Ｐゴシック"/>
            </a:endParaRPr>
          </a:p>
          <a:p>
            <a:pPr fontAlgn="auto">
              <a:lnSpc>
                <a:spcPts val="1900"/>
              </a:lnSpc>
              <a:spcBef>
                <a:spcPts val="0"/>
              </a:spcBef>
              <a:spcAft>
                <a:spcPts val="0"/>
              </a:spcAft>
            </a:pPr>
            <a:r>
              <a:rPr lang="ja-JP" altLang="en-US" b="1" dirty="0">
                <a:solidFill>
                  <a:srgbClr val="0070C0"/>
                </a:solidFill>
                <a:latin typeface="Calibri"/>
                <a:ea typeface="ＭＳ Ｐゴシック"/>
              </a:rPr>
              <a:t>　　　　　　　　　　  一般名処方加算２：２点　</a:t>
            </a:r>
            <a:r>
              <a:rPr lang="ja-JP" altLang="en-US" b="1" dirty="0">
                <a:solidFill>
                  <a:srgbClr val="FF0000"/>
                </a:solidFill>
                <a:latin typeface="Calibri"/>
                <a:ea typeface="ＭＳ Ｐゴシック"/>
              </a:rPr>
              <a:t>→</a:t>
            </a:r>
            <a:r>
              <a:rPr lang="ja-JP" altLang="en-US" b="1" dirty="0">
                <a:solidFill>
                  <a:srgbClr val="0070C0"/>
                </a:solidFill>
                <a:latin typeface="Calibri"/>
                <a:ea typeface="ＭＳ Ｐゴシック"/>
              </a:rPr>
              <a:t>　</a:t>
            </a:r>
            <a:r>
              <a:rPr lang="ja-JP" altLang="en-US" b="1" u="sng" dirty="0">
                <a:solidFill>
                  <a:srgbClr val="0070C0"/>
                </a:solidFill>
                <a:latin typeface="Calibri"/>
                <a:ea typeface="ＭＳ Ｐゴシック"/>
              </a:rPr>
              <a:t>４点</a:t>
            </a:r>
            <a:endParaRPr lang="en-US" altLang="ja-JP" b="1" u="sng" dirty="0">
              <a:solidFill>
                <a:srgbClr val="0070C0"/>
              </a:solidFill>
              <a:latin typeface="Calibri"/>
              <a:ea typeface="ＭＳ Ｐゴシック"/>
            </a:endParaRPr>
          </a:p>
          <a:p>
            <a:pPr marL="85725" indent="-85725" fontAlgn="auto">
              <a:lnSpc>
                <a:spcPts val="1500"/>
              </a:lnSpc>
              <a:spcBef>
                <a:spcPts val="0"/>
              </a:spcBef>
              <a:spcAft>
                <a:spcPts val="0"/>
              </a:spcAft>
            </a:pPr>
            <a:r>
              <a:rPr lang="en-US" altLang="ja-JP" sz="1400" dirty="0">
                <a:solidFill>
                  <a:prstClr val="black"/>
                </a:solidFill>
                <a:latin typeface="Calibri"/>
                <a:ea typeface="ＭＳ Ｐゴシック"/>
              </a:rPr>
              <a:t>[</a:t>
            </a:r>
            <a:r>
              <a:rPr lang="ja-JP" altLang="en-US" sz="1400" dirty="0">
                <a:solidFill>
                  <a:prstClr val="black"/>
                </a:solidFill>
                <a:latin typeface="Calibri"/>
                <a:ea typeface="ＭＳ Ｐゴシック"/>
              </a:rPr>
              <a:t>算定要件</a:t>
            </a:r>
            <a:r>
              <a:rPr lang="en-US" altLang="ja-JP" sz="1400" dirty="0">
                <a:solidFill>
                  <a:prstClr val="black"/>
                </a:solidFill>
                <a:latin typeface="Calibri"/>
                <a:ea typeface="ＭＳ Ｐゴシック"/>
              </a:rPr>
              <a:t>]</a:t>
            </a: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加算１：交付した処方箋に含まれる医薬品のうち、</a:t>
            </a:r>
            <a:r>
              <a:rPr lang="ja-JP" altLang="en-US" sz="1400" spc="-40" dirty="0">
                <a:latin typeface="Calibri"/>
                <a:ea typeface="ＭＳ Ｐゴシック"/>
              </a:rPr>
              <a:t>後発医薬品がある全ての医薬品（２品目以上）が一般名処方されている場合</a:t>
            </a:r>
            <a:r>
              <a:rPr lang="ja-JP" altLang="en-US" sz="1400" dirty="0">
                <a:solidFill>
                  <a:prstClr val="black"/>
                </a:solidFill>
                <a:latin typeface="Calibri"/>
                <a:ea typeface="ＭＳ Ｐゴシック"/>
              </a:rPr>
              <a:t>に算定</a:t>
            </a:r>
            <a:endParaRPr lang="en-US" altLang="ja-JP" sz="1400" dirty="0">
              <a:solidFill>
                <a:prstClr val="black"/>
              </a:solidFill>
              <a:latin typeface="Calibri"/>
              <a:ea typeface="ＭＳ Ｐゴシック"/>
            </a:endParaRP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加算２：交付した処方箋に１品目でも一般名処方された医薬品が含まれている場合に算定</a:t>
            </a:r>
            <a:endParaRPr lang="en-US" altLang="ja-JP" sz="1600" dirty="0">
              <a:solidFill>
                <a:prstClr val="black"/>
              </a:solidFill>
              <a:latin typeface="Calibri"/>
              <a:ea typeface="ＭＳ Ｐゴシック"/>
            </a:endParaRPr>
          </a:p>
          <a:p>
            <a:pPr marL="266700" indent="-266700" fontAlgn="auto">
              <a:lnSpc>
                <a:spcPts val="1500"/>
              </a:lnSpc>
              <a:spcBef>
                <a:spcPts val="0"/>
              </a:spcBef>
              <a:spcAft>
                <a:spcPts val="0"/>
              </a:spcAft>
              <a:buFont typeface="Wingdings" panose="05000000000000000000" pitchFamily="2" charset="2"/>
              <a:buChar char="Ø"/>
            </a:pPr>
            <a:r>
              <a:rPr lang="ja-JP" altLang="en-US" sz="1600" dirty="0">
                <a:solidFill>
                  <a:prstClr val="black"/>
                </a:solidFill>
                <a:latin typeface="Calibri"/>
                <a:ea typeface="ＭＳ Ｐゴシック"/>
              </a:rPr>
              <a:t>　</a:t>
            </a:r>
            <a:r>
              <a:rPr lang="ja-JP" altLang="en-US" sz="1600" b="1" dirty="0">
                <a:solidFill>
                  <a:prstClr val="black"/>
                </a:solidFill>
                <a:latin typeface="Calibri"/>
                <a:ea typeface="ＭＳ Ｐゴシック"/>
              </a:rPr>
              <a:t>処方時に後発医薬品の銘柄を記載した上で変更不可とする場合には、処方箋にその理由を記載する</a:t>
            </a:r>
            <a:endParaRPr lang="en-US" altLang="ja-JP" sz="1600" b="1" dirty="0">
              <a:solidFill>
                <a:prstClr val="black"/>
              </a:solidFill>
              <a:latin typeface="Calibri"/>
              <a:ea typeface="ＭＳ Ｐゴシック"/>
            </a:endParaRPr>
          </a:p>
        </p:txBody>
      </p:sp>
      <p:sp>
        <p:nvSpPr>
          <p:cNvPr id="18" name="右矢印 17"/>
          <p:cNvSpPr/>
          <p:nvPr/>
        </p:nvSpPr>
        <p:spPr>
          <a:xfrm>
            <a:off x="4405956" y="2564266"/>
            <a:ext cx="444241" cy="86793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6" name="テキスト ボックス 15"/>
          <p:cNvSpPr txBox="1"/>
          <p:nvPr/>
        </p:nvSpPr>
        <p:spPr>
          <a:xfrm>
            <a:off x="7682160" y="520810"/>
            <a:ext cx="208446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p69-70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p95</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p669-670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795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p753</a:t>
            </a:r>
          </a:p>
        </p:txBody>
      </p:sp>
      <p:sp>
        <p:nvSpPr>
          <p:cNvPr id="20" name="テキスト ボックス 19"/>
          <p:cNvSpPr txBox="1"/>
          <p:nvPr/>
        </p:nvSpPr>
        <p:spPr>
          <a:xfrm>
            <a:off x="8542823" y="4508774"/>
            <a:ext cx="11880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p415</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262</a:t>
            </a:fld>
            <a:endParaRPr lang="ja-JP" altLang="en-US" sz="1600" dirty="0">
              <a:solidFill>
                <a:prstClr val="black"/>
              </a:solidFill>
            </a:endParaRPr>
          </a:p>
        </p:txBody>
      </p:sp>
    </p:spTree>
    <p:extLst>
      <p:ext uri="{BB962C8B-B14F-4D97-AF65-F5344CB8AC3E}">
        <p14:creationId xmlns:p14="http://schemas.microsoft.com/office/powerpoint/2010/main" val="290305853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002678"/>
            <a:ext cx="9647311" cy="2498330"/>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a:solidFill>
                  <a:prstClr val="black"/>
                </a:solidFill>
              </a:rPr>
              <a:t>　</a:t>
            </a:r>
            <a:r>
              <a:rPr lang="ja-JP" altLang="en-US" sz="1600" b="1" dirty="0">
                <a:solidFill>
                  <a:prstClr val="black"/>
                </a:solidFill>
              </a:rPr>
              <a:t>長期間のリハビリテーションを要する患者および回復期リハビリテーション病棟退棟後一定期間の患者について、疾患別リハビリテーションの算定日数の上限以降の期間にリハビリテーションを実施できるよう、</a:t>
            </a:r>
            <a:endParaRPr lang="en-US" altLang="ja-JP" sz="1600" b="1" dirty="0">
              <a:solidFill>
                <a:prstClr val="black"/>
              </a:solidFill>
            </a:endParaRPr>
          </a:p>
          <a:p>
            <a:pPr>
              <a:lnSpc>
                <a:spcPts val="1900"/>
              </a:lnSpc>
            </a:pPr>
            <a:r>
              <a:rPr lang="ja-JP" altLang="en-US" sz="1600" b="1" dirty="0">
                <a:solidFill>
                  <a:prstClr val="black"/>
                </a:solidFill>
              </a:rPr>
              <a:t>　　算定日数上限の除外対象に追加する　（再掲）</a:t>
            </a:r>
            <a:endParaRPr lang="en-US" altLang="ja-JP" sz="1600" b="1" dirty="0">
              <a:solidFill>
                <a:prstClr val="black"/>
              </a:solidFill>
            </a:endParaRPr>
          </a:p>
          <a:p>
            <a:pPr>
              <a:lnSpc>
                <a:spcPts val="2200"/>
              </a:lnSpc>
            </a:pPr>
            <a:r>
              <a:rPr lang="ja-JP" altLang="en-US" sz="1600" spc="-120" dirty="0"/>
              <a:t>［脳血管疾患等リハビリテーション料、運動器リハビリテーション料等の算定日数の上限の除外対象患者］</a:t>
            </a:r>
          </a:p>
          <a:p>
            <a:pPr>
              <a:lnSpc>
                <a:spcPts val="1600"/>
              </a:lnSpc>
            </a:pPr>
            <a:r>
              <a:rPr lang="ja-JP" altLang="en-US" sz="1400" dirty="0"/>
              <a:t>◇　以下の患者のうち、治療継続により状態の改善が期待できると医学的に判断される場合</a:t>
            </a:r>
            <a:endParaRPr lang="en-US" altLang="ja-JP" sz="1400" dirty="0"/>
          </a:p>
          <a:p>
            <a:pPr>
              <a:lnSpc>
                <a:spcPts val="1600"/>
              </a:lnSpc>
            </a:pPr>
            <a:r>
              <a:rPr lang="ja-JP" altLang="en-US" sz="1400" dirty="0"/>
              <a:t>　　　　失語症、失認または失行症、高次脳機能障害、重度の頸髄損傷、頭部外傷および多部位外傷、</a:t>
            </a:r>
            <a:endParaRPr lang="en-US" altLang="ja-JP" sz="1400" dirty="0"/>
          </a:p>
          <a:p>
            <a:pPr>
              <a:lnSpc>
                <a:spcPts val="1600"/>
              </a:lnSpc>
            </a:pPr>
            <a:r>
              <a:rPr lang="ja-JP" altLang="en-US" sz="1400" dirty="0"/>
              <a:t>　　　　慢性閉塞性肺疾患（ＣＯＰＤ）、心筋梗塞、狭心症、</a:t>
            </a:r>
            <a:r>
              <a:rPr lang="ja-JP" altLang="en-US" sz="1400" b="1" u="sng" dirty="0">
                <a:solidFill>
                  <a:srgbClr val="0070C0"/>
                </a:solidFill>
              </a:rPr>
              <a:t>軸索断裂の状態にある末梢神経損傷（発症後１年以内のもの）、</a:t>
            </a:r>
            <a:endParaRPr lang="en-US" altLang="ja-JP" sz="1400" b="1" u="sng" dirty="0">
              <a:solidFill>
                <a:srgbClr val="0070C0"/>
              </a:solidFill>
            </a:endParaRPr>
          </a:p>
          <a:p>
            <a:pPr>
              <a:lnSpc>
                <a:spcPts val="1600"/>
              </a:lnSpc>
            </a:pPr>
            <a:r>
              <a:rPr lang="ja-JP" altLang="en-US" sz="1400" b="1" dirty="0">
                <a:solidFill>
                  <a:srgbClr val="0070C0"/>
                </a:solidFill>
              </a:rPr>
              <a:t>　　　　</a:t>
            </a:r>
            <a:r>
              <a:rPr lang="ja-JP" altLang="en-US" sz="1400" b="1" u="sng" dirty="0">
                <a:solidFill>
                  <a:srgbClr val="0070C0"/>
                </a:solidFill>
              </a:rPr>
              <a:t>外傷性の肩関節腱板損傷（受傷後１８０日以内のもの）</a:t>
            </a:r>
            <a:r>
              <a:rPr lang="ja-JP" altLang="en-US" sz="1400" dirty="0"/>
              <a:t>、回復期リハビリテーション病棟入院料を算定する患者、</a:t>
            </a:r>
            <a:endParaRPr lang="en-US" altLang="ja-JP" sz="1400" dirty="0"/>
          </a:p>
          <a:p>
            <a:pPr>
              <a:lnSpc>
                <a:spcPts val="1600"/>
              </a:lnSpc>
            </a:pPr>
            <a:r>
              <a:rPr lang="ja-JP" altLang="en-US" sz="1400" dirty="0"/>
              <a:t>　　　　</a:t>
            </a:r>
            <a:r>
              <a:rPr lang="ja-JP" altLang="en-US" sz="1400" b="1" u="sng" dirty="0">
                <a:solidFill>
                  <a:srgbClr val="0070C0"/>
                </a:solidFill>
              </a:rPr>
              <a:t>回復期リハビリテーション病棟を退棟した日から起算して３月以内の患者（在棟中に回復期リハビリテーション病棟入院料</a:t>
            </a:r>
            <a:endParaRPr lang="en-US" altLang="ja-JP" sz="1400" b="1" u="sng" dirty="0">
              <a:solidFill>
                <a:srgbClr val="0070C0"/>
              </a:solidFill>
            </a:endParaRPr>
          </a:p>
          <a:p>
            <a:pPr>
              <a:lnSpc>
                <a:spcPts val="1600"/>
              </a:lnSpc>
            </a:pPr>
            <a:r>
              <a:rPr lang="ja-JP" altLang="en-US" sz="1400" b="1" dirty="0">
                <a:solidFill>
                  <a:srgbClr val="0070C0"/>
                </a:solidFill>
              </a:rPr>
              <a:t>　　　　</a:t>
            </a:r>
            <a:r>
              <a:rPr lang="ja-JP" altLang="en-US" sz="1400" b="1" u="sng" dirty="0">
                <a:solidFill>
                  <a:srgbClr val="0070C0"/>
                </a:solidFill>
              </a:rPr>
              <a:t>を算定した患者に限る。ただし、保険医療機関に入院中の患者、介護老人保健施設又は介護医療院に入所する患者を</a:t>
            </a:r>
            <a:endParaRPr lang="en-US" altLang="ja-JP" sz="1400" b="1" u="sng" dirty="0">
              <a:solidFill>
                <a:srgbClr val="0070C0"/>
              </a:solidFill>
            </a:endParaRPr>
          </a:p>
          <a:p>
            <a:pPr>
              <a:lnSpc>
                <a:spcPts val="1600"/>
              </a:lnSpc>
            </a:pPr>
            <a:r>
              <a:rPr lang="ja-JP" altLang="en-US" sz="1400" b="1" dirty="0">
                <a:solidFill>
                  <a:srgbClr val="0070C0"/>
                </a:solidFill>
              </a:rPr>
              <a:t>　　　　</a:t>
            </a:r>
            <a:r>
              <a:rPr lang="ja-JP" altLang="en-US" sz="1400" b="1" u="sng" dirty="0">
                <a:solidFill>
                  <a:srgbClr val="0070C0"/>
                </a:solidFill>
              </a:rPr>
              <a:t>除く）、</a:t>
            </a:r>
            <a:r>
              <a:rPr lang="ja-JP" altLang="en-US" sz="1400" dirty="0"/>
              <a:t>その他疾患別リハビリテーションの対象患者であって、リハビリの継続が必要と医学的に認められるもの</a:t>
            </a:r>
            <a:endParaRPr lang="en-US" altLang="ja-JP" sz="1400" dirty="0"/>
          </a:p>
        </p:txBody>
      </p:sp>
      <p:sp>
        <p:nvSpPr>
          <p:cNvPr id="10" name="Rectangle 36"/>
          <p:cNvSpPr>
            <a:spLocks noChangeArrowheads="1"/>
          </p:cNvSpPr>
          <p:nvPr/>
        </p:nvSpPr>
        <p:spPr bwMode="auto">
          <a:xfrm>
            <a:off x="87296" y="565468"/>
            <a:ext cx="8322088"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（１）疾患別リハビリテーションにおける算定日数上限の除外対象患者の追加</a:t>
            </a:r>
          </a:p>
        </p:txBody>
      </p:sp>
      <p:sp>
        <p:nvSpPr>
          <p:cNvPr id="1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１１．リハビリテーション</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263</a:t>
            </a:fld>
            <a:endParaRPr lang="ja-JP" altLang="en-US" sz="1600" dirty="0">
              <a:solidFill>
                <a:prstClr val="black"/>
              </a:solidFill>
            </a:endParaRPr>
          </a:p>
        </p:txBody>
      </p:sp>
      <p:sp>
        <p:nvSpPr>
          <p:cNvPr id="8" name="Rectangle 37"/>
          <p:cNvSpPr>
            <a:spLocks noChangeArrowheads="1"/>
          </p:cNvSpPr>
          <p:nvPr/>
        </p:nvSpPr>
        <p:spPr bwMode="auto">
          <a:xfrm>
            <a:off x="57761" y="3988103"/>
            <a:ext cx="9647311" cy="2604388"/>
          </a:xfrm>
          <a:prstGeom prst="rect">
            <a:avLst/>
          </a:prstGeom>
          <a:solidFill>
            <a:schemeClr val="bg1">
              <a:lumMod val="95000"/>
              <a:alpha val="50000"/>
            </a:schemeClr>
          </a:solidFill>
          <a:ln w="9525">
            <a:solidFill>
              <a:schemeClr val="tx1"/>
            </a:solidFill>
            <a:miter lim="800000"/>
            <a:headEnd/>
            <a:tailEnd/>
          </a:ln>
        </p:spPr>
        <p:txBody>
          <a:bodyPr/>
          <a:lstStyle/>
          <a:p>
            <a:pPr marL="285750" indent="-285750">
              <a:lnSpc>
                <a:spcPts val="1800"/>
              </a:lnSpc>
              <a:buFont typeface="Wingdings" panose="05000000000000000000" pitchFamily="2" charset="2"/>
              <a:buChar char="Ø"/>
            </a:pPr>
            <a:r>
              <a:rPr lang="ja-JP" altLang="en-US" dirty="0">
                <a:solidFill>
                  <a:prstClr val="black"/>
                </a:solidFill>
              </a:rPr>
              <a:t>　</a:t>
            </a:r>
            <a:r>
              <a:rPr lang="ja-JP" altLang="en-US" sz="1600" b="1" dirty="0">
                <a:solidFill>
                  <a:prstClr val="black"/>
                </a:solidFill>
              </a:rPr>
              <a:t>脳血管疾患等リハビリテーション料の対象患者について、器質変化による構音障害を有する患者は顎・口腔の先天異常に限定されていることから、後天的な器質変化に起因する構音障害を有する患者も対象となるように見直す</a:t>
            </a:r>
            <a:endParaRPr lang="en-US" altLang="ja-JP" sz="1600" b="1" dirty="0">
              <a:solidFill>
                <a:prstClr val="black"/>
              </a:solidFill>
            </a:endParaRPr>
          </a:p>
          <a:p>
            <a:pPr>
              <a:lnSpc>
                <a:spcPts val="1800"/>
              </a:lnSpc>
            </a:pPr>
            <a:r>
              <a:rPr lang="ja-JP" altLang="en-US" sz="1400" dirty="0">
                <a:solidFill>
                  <a:prstClr val="black"/>
                </a:solidFill>
              </a:rPr>
              <a:t>　　［脳血管疾患等リハビリテーション料の対象患者］</a:t>
            </a:r>
            <a:endParaRPr lang="en-US" altLang="ja-JP" sz="1400" dirty="0">
              <a:solidFill>
                <a:prstClr val="black"/>
              </a:solidFill>
            </a:endParaRPr>
          </a:p>
          <a:p>
            <a:pPr>
              <a:lnSpc>
                <a:spcPts val="1500"/>
              </a:lnSpc>
            </a:pPr>
            <a:r>
              <a:rPr lang="ja-JP" altLang="en-US" sz="1400" dirty="0">
                <a:solidFill>
                  <a:prstClr val="black"/>
                </a:solidFill>
              </a:rPr>
              <a:t>　　　（１）　脳梗塞、脳出血、くも膜下出血その他の急性発症した脳血管疾患またはその手術後の患者</a:t>
            </a:r>
            <a:endParaRPr lang="en-US" altLang="ja-JP" sz="1400" dirty="0">
              <a:solidFill>
                <a:prstClr val="black"/>
              </a:solidFill>
            </a:endParaRPr>
          </a:p>
          <a:p>
            <a:pPr>
              <a:lnSpc>
                <a:spcPts val="1500"/>
              </a:lnSpc>
            </a:pPr>
            <a:r>
              <a:rPr lang="ja-JP" altLang="en-US" sz="1400" dirty="0">
                <a:solidFill>
                  <a:prstClr val="black"/>
                </a:solidFill>
              </a:rPr>
              <a:t>　　　（２）　脳腫瘍、脳膿瘍、脊髄損傷、脊髄腫瘍その他の急性発症した中枢神経疾患またはその手術後の患者</a:t>
            </a:r>
            <a:endParaRPr lang="en-US" altLang="ja-JP" sz="1400" dirty="0">
              <a:solidFill>
                <a:prstClr val="black"/>
              </a:solidFill>
            </a:endParaRPr>
          </a:p>
          <a:p>
            <a:pPr>
              <a:lnSpc>
                <a:spcPts val="1500"/>
              </a:lnSpc>
            </a:pPr>
            <a:r>
              <a:rPr lang="ja-JP" altLang="en-US" sz="1400" dirty="0">
                <a:solidFill>
                  <a:prstClr val="black"/>
                </a:solidFill>
              </a:rPr>
              <a:t>　　　（３）　多発性神経炎、多発性硬化症、末梢神経障害その他の神経疾患の患者</a:t>
            </a:r>
            <a:endParaRPr lang="en-US" altLang="ja-JP" sz="1400" dirty="0">
              <a:solidFill>
                <a:prstClr val="black"/>
              </a:solidFill>
            </a:endParaRPr>
          </a:p>
          <a:p>
            <a:pPr>
              <a:lnSpc>
                <a:spcPts val="1500"/>
              </a:lnSpc>
            </a:pPr>
            <a:r>
              <a:rPr lang="ja-JP" altLang="en-US" sz="1400" dirty="0">
                <a:solidFill>
                  <a:prstClr val="black"/>
                </a:solidFill>
              </a:rPr>
              <a:t>　　　（４）　パーキンソン病、脊髄小脳変性症その他の神経筋疾患の患者</a:t>
            </a:r>
            <a:endParaRPr lang="en-US" altLang="ja-JP" sz="1400" dirty="0">
              <a:solidFill>
                <a:prstClr val="black"/>
              </a:solidFill>
            </a:endParaRPr>
          </a:p>
          <a:p>
            <a:pPr>
              <a:lnSpc>
                <a:spcPts val="1500"/>
              </a:lnSpc>
            </a:pPr>
            <a:r>
              <a:rPr lang="ja-JP" altLang="en-US" sz="1400" dirty="0">
                <a:solidFill>
                  <a:prstClr val="black"/>
                </a:solidFill>
              </a:rPr>
              <a:t>　　　（５）　失語症、失認、失行ならびに高次脳機能障害の患者</a:t>
            </a:r>
            <a:endParaRPr lang="en-US" altLang="ja-JP" sz="1400" dirty="0">
              <a:solidFill>
                <a:prstClr val="black"/>
              </a:solidFill>
            </a:endParaRPr>
          </a:p>
          <a:p>
            <a:pPr>
              <a:lnSpc>
                <a:spcPts val="1500"/>
              </a:lnSpc>
            </a:pPr>
            <a:r>
              <a:rPr lang="ja-JP" altLang="en-US" sz="1400" dirty="0">
                <a:solidFill>
                  <a:prstClr val="black"/>
                </a:solidFill>
              </a:rPr>
              <a:t>　　　（６）　難聴や人工内耳埋込手術等に伴う難聴・言語機能の障害を有する患者</a:t>
            </a:r>
            <a:endParaRPr lang="en-US" altLang="ja-JP" sz="1400" dirty="0">
              <a:solidFill>
                <a:prstClr val="black"/>
              </a:solidFill>
            </a:endParaRPr>
          </a:p>
          <a:p>
            <a:pPr>
              <a:lnSpc>
                <a:spcPts val="1500"/>
              </a:lnSpc>
            </a:pPr>
            <a:r>
              <a:rPr lang="ja-JP" altLang="en-US" sz="1400" dirty="0">
                <a:solidFill>
                  <a:prstClr val="black"/>
                </a:solidFill>
              </a:rPr>
              <a:t>　　　（７）　顎・口腔の先天異常に伴う構音障害を有する患者</a:t>
            </a:r>
            <a:endParaRPr lang="en-US" altLang="ja-JP" sz="1400" dirty="0">
              <a:solidFill>
                <a:prstClr val="black"/>
              </a:solidFill>
            </a:endParaRPr>
          </a:p>
          <a:p>
            <a:pPr lvl="0">
              <a:lnSpc>
                <a:spcPts val="1500"/>
              </a:lnSpc>
            </a:pPr>
            <a:r>
              <a:rPr lang="ja-JP" altLang="en-US" sz="1400" b="1" dirty="0">
                <a:solidFill>
                  <a:srgbClr val="FF0000"/>
                </a:solidFill>
              </a:rPr>
              <a:t>　　　</a:t>
            </a:r>
            <a:r>
              <a:rPr lang="ja-JP" altLang="en-US" sz="1400" b="1" u="sng" dirty="0">
                <a:solidFill>
                  <a:srgbClr val="0070C0"/>
                </a:solidFill>
              </a:rPr>
              <a:t>（８）　舌悪性腫瘍等の手術に伴う構音障害を有する患者</a:t>
            </a:r>
            <a:endParaRPr lang="en-US" altLang="ja-JP" sz="1400" b="1" u="sng" dirty="0">
              <a:solidFill>
                <a:srgbClr val="0070C0"/>
              </a:solidFill>
            </a:endParaRPr>
          </a:p>
        </p:txBody>
      </p:sp>
      <p:sp>
        <p:nvSpPr>
          <p:cNvPr id="12" name="Rectangle 36"/>
          <p:cNvSpPr>
            <a:spLocks noChangeArrowheads="1"/>
          </p:cNvSpPr>
          <p:nvPr/>
        </p:nvSpPr>
        <p:spPr bwMode="auto">
          <a:xfrm>
            <a:off x="57761" y="3550863"/>
            <a:ext cx="6651363"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（２）脳血管疾患等リハビリテーション料の対象患者の見直し</a:t>
            </a:r>
          </a:p>
        </p:txBody>
      </p:sp>
      <p:sp>
        <p:nvSpPr>
          <p:cNvPr id="9" name="テキスト ボックス 8"/>
          <p:cNvSpPr txBox="1"/>
          <p:nvPr/>
        </p:nvSpPr>
        <p:spPr>
          <a:xfrm>
            <a:off x="8549013" y="628326"/>
            <a:ext cx="11880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p823</a:t>
            </a:r>
          </a:p>
        </p:txBody>
      </p:sp>
      <p:sp>
        <p:nvSpPr>
          <p:cNvPr id="11" name="テキスト ボックス 10"/>
          <p:cNvSpPr txBox="1"/>
          <p:nvPr/>
        </p:nvSpPr>
        <p:spPr>
          <a:xfrm>
            <a:off x="8200908" y="3638663"/>
            <a:ext cx="15299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P436</a:t>
            </a:r>
          </a:p>
        </p:txBody>
      </p:sp>
    </p:spTree>
    <p:extLst>
      <p:ext uri="{BB962C8B-B14F-4D97-AF65-F5344CB8AC3E}">
        <p14:creationId xmlns:p14="http://schemas.microsoft.com/office/powerpoint/2010/main" val="15005324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ホームベース 76"/>
          <p:cNvSpPr/>
          <p:nvPr/>
        </p:nvSpPr>
        <p:spPr>
          <a:xfrm>
            <a:off x="822417" y="5089317"/>
            <a:ext cx="8898306" cy="1641392"/>
          </a:xfrm>
          <a:prstGeom prst="homePlate">
            <a:avLst/>
          </a:prstGeom>
          <a:solidFill>
            <a:schemeClr val="accent5">
              <a:lumMod val="40000"/>
              <a:lumOff val="60000"/>
            </a:schemeClr>
          </a:solidFill>
          <a:ln>
            <a:noFill/>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9" name="正方形/長方形 18"/>
          <p:cNvSpPr/>
          <p:nvPr/>
        </p:nvSpPr>
        <p:spPr>
          <a:xfrm>
            <a:off x="235426" y="3853083"/>
            <a:ext cx="9536573" cy="29495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grpSp>
        <p:nvGrpSpPr>
          <p:cNvPr id="36" name="グループ化 49"/>
          <p:cNvGrpSpPr/>
          <p:nvPr/>
        </p:nvGrpSpPr>
        <p:grpSpPr>
          <a:xfrm>
            <a:off x="531769" y="690033"/>
            <a:ext cx="8986610" cy="2349300"/>
            <a:chOff x="1555237" y="941553"/>
            <a:chExt cx="7909335" cy="2847487"/>
          </a:xfrm>
        </p:grpSpPr>
        <p:sp>
          <p:nvSpPr>
            <p:cNvPr id="38" name="正方形/長方形 37"/>
            <p:cNvSpPr/>
            <p:nvPr/>
          </p:nvSpPr>
          <p:spPr>
            <a:xfrm rot="10800000">
              <a:off x="1743380" y="2879726"/>
              <a:ext cx="7577242" cy="888991"/>
            </a:xfrm>
            <a:prstGeom prst="rect">
              <a:avLst/>
            </a:prstGeom>
            <a:gradFill flip="none" rotWithShape="1">
              <a:gsLst>
                <a:gs pos="0">
                  <a:schemeClr val="accent2">
                    <a:lumMod val="60000"/>
                    <a:lumOff val="40000"/>
                  </a:schemeClr>
                </a:gs>
                <a:gs pos="49000">
                  <a:schemeClr val="bg1"/>
                </a:gs>
                <a:gs pos="100000">
                  <a:schemeClr val="accent6">
                    <a:lumMod val="40000"/>
                    <a:lumOff val="60000"/>
                  </a:schemeClr>
                </a:gs>
              </a:gsLst>
              <a:lin ang="13200000" scaled="0"/>
              <a:tileRect/>
            </a:gradFill>
            <a:ln w="38100" cap="flat" cmpd="sng" algn="ctr">
              <a:noFill/>
              <a:prstDash val="solid"/>
            </a:ln>
            <a:effectLst>
              <a:outerShdw blurRad="40000" dist="20000" dir="5400000" rotWithShape="0">
                <a:srgbClr val="000000">
                  <a:alpha val="38000"/>
                </a:srgbClr>
              </a:outerShdw>
            </a:effectLst>
          </p:spPr>
          <p:txBody>
            <a:bodyPr rtlCol="0" anchor="b"/>
            <a:lstStyle/>
            <a:p>
              <a:pPr algn="r" defTabSz="913575">
                <a:defRPr/>
              </a:pPr>
              <a:endParaRPr kumimoji="0" lang="ja-JP" altLang="en-US" sz="1200"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7" name="Line 16"/>
            <p:cNvSpPr>
              <a:spLocks noChangeShapeType="1"/>
            </p:cNvSpPr>
            <p:nvPr/>
          </p:nvSpPr>
          <p:spPr bwMode="auto">
            <a:xfrm flipH="1">
              <a:off x="5739837" y="1341441"/>
              <a:ext cx="1247969" cy="0"/>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37" name="Line 15"/>
            <p:cNvSpPr>
              <a:spLocks noChangeShapeType="1"/>
            </p:cNvSpPr>
            <p:nvPr/>
          </p:nvSpPr>
          <p:spPr bwMode="auto">
            <a:xfrm>
              <a:off x="7911752" y="1339853"/>
              <a:ext cx="1170616" cy="1588"/>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0" name="Line 5"/>
            <p:cNvSpPr>
              <a:spLocks noChangeShapeType="1"/>
            </p:cNvSpPr>
            <p:nvPr/>
          </p:nvSpPr>
          <p:spPr bwMode="auto">
            <a:xfrm flipV="1">
              <a:off x="1744701" y="1341440"/>
              <a:ext cx="0" cy="2447598"/>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1" name="Line 8"/>
            <p:cNvSpPr>
              <a:spLocks noChangeShapeType="1"/>
            </p:cNvSpPr>
            <p:nvPr/>
          </p:nvSpPr>
          <p:spPr bwMode="auto">
            <a:xfrm>
              <a:off x="2062576" y="1198585"/>
              <a:ext cx="333752" cy="288032"/>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2" name="Text Box 9"/>
            <p:cNvSpPr txBox="1">
              <a:spLocks noChangeArrowheads="1"/>
            </p:cNvSpPr>
            <p:nvPr/>
          </p:nvSpPr>
          <p:spPr bwMode="auto">
            <a:xfrm>
              <a:off x="1555237" y="941553"/>
              <a:ext cx="1311280" cy="335660"/>
            </a:xfrm>
            <a:prstGeom prst="rect">
              <a:avLst/>
            </a:prstGeom>
            <a:noFill/>
            <a:ln w="9525">
              <a:noFill/>
              <a:miter lim="800000"/>
              <a:headEnd/>
              <a:tailEnd/>
            </a:ln>
            <a:effectLst/>
          </p:spPr>
          <p:txBody>
            <a:bodyPr wrap="square" lIns="91375" tIns="45688" rIns="91375" bIns="45688">
              <a:spAutoFit/>
            </a:bodyPr>
            <a:lstStyle/>
            <a:p>
              <a:pP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脳卒中等の発症</a:t>
              </a:r>
            </a:p>
          </p:txBody>
        </p:sp>
        <p:sp>
          <p:nvSpPr>
            <p:cNvPr id="43" name="Text Box 10"/>
            <p:cNvSpPr txBox="1">
              <a:spLocks noChangeArrowheads="1"/>
            </p:cNvSpPr>
            <p:nvPr/>
          </p:nvSpPr>
          <p:spPr bwMode="auto">
            <a:xfrm>
              <a:off x="1909745" y="3295998"/>
              <a:ext cx="943171" cy="335660"/>
            </a:xfrm>
            <a:prstGeom prst="rect">
              <a:avLst/>
            </a:prstGeom>
            <a:solidFill>
              <a:srgbClr val="F79646"/>
            </a:solidFill>
            <a:ln w="25400" cap="flat" cmpd="sng" algn="ctr">
              <a:solidFill>
                <a:srgbClr val="F79646">
                  <a:shade val="50000"/>
                </a:srgbClr>
              </a:solidFill>
              <a:prstDash val="solid"/>
              <a:headEnd/>
              <a:tailEnd/>
            </a:ln>
            <a:effectLst/>
          </p:spPr>
          <p:txBody>
            <a:bodyPr wrap="square" lIns="91375" tIns="45688" rIns="91375" bIns="45688">
              <a:spAutoFit/>
            </a:bodyPr>
            <a:lstStyle/>
            <a:p>
              <a:pPr algn="ctr" defTabSz="913575">
                <a:spcBef>
                  <a:spcPct val="50000"/>
                </a:spcBef>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急性期</a:t>
              </a:r>
            </a:p>
          </p:txBody>
        </p:sp>
        <p:sp>
          <p:nvSpPr>
            <p:cNvPr id="45" name="Text Box 12"/>
            <p:cNvSpPr txBox="1">
              <a:spLocks noChangeArrowheads="1"/>
            </p:cNvSpPr>
            <p:nvPr/>
          </p:nvSpPr>
          <p:spPr bwMode="auto">
            <a:xfrm>
              <a:off x="6660575" y="1073750"/>
              <a:ext cx="1498921" cy="559486"/>
            </a:xfrm>
            <a:prstGeom prst="rect">
              <a:avLst/>
            </a:prstGeom>
            <a:solidFill>
              <a:srgbClr val="9BBB59"/>
            </a:solidFill>
            <a:ln w="25400" cap="flat" cmpd="sng" algn="ctr">
              <a:solidFill>
                <a:srgbClr val="9BBB59">
                  <a:shade val="50000"/>
                </a:srgbClr>
              </a:solidFill>
              <a:prstDash val="solid"/>
              <a:headEnd/>
              <a:tailEnd/>
            </a:ln>
            <a:effectLst/>
          </p:spPr>
          <p:txBody>
            <a:bodyPr wrap="square" lIns="91375" tIns="45688" rIns="91375" bIns="45688">
              <a:spAutoFit/>
            </a:bodyPr>
            <a:lstStyle/>
            <a:p>
              <a:pPr algn="ctr" defTabSz="913575">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維持期・生活期</a:t>
              </a:r>
              <a:endParaRPr kumimoji="0" lang="en-US" altLang="ja-JP" sz="1200" b="1" kern="0" dirty="0">
                <a:solidFill>
                  <a:prstClr val="black"/>
                </a:solidFill>
                <a:latin typeface="ＭＳ Ｐゴシック" panose="020B0600070205080204" pitchFamily="50" charset="-128"/>
                <a:ea typeface="ＭＳ Ｐゴシック" panose="020B0600070205080204" pitchFamily="50" charset="-128"/>
              </a:endParaRPr>
            </a:p>
            <a:p>
              <a:pPr algn="ctr" defTabSz="913575">
                <a:defRPr/>
              </a:pPr>
              <a:r>
                <a:rPr kumimoji="0" lang="en-US" altLang="ja-JP" sz="1200" b="1" kern="0" dirty="0">
                  <a:solidFill>
                    <a:prstClr val="black"/>
                  </a:solidFill>
                  <a:latin typeface="ＭＳ Ｐゴシック" panose="020B0600070205080204" pitchFamily="50" charset="-128"/>
                  <a:ea typeface="ＭＳ Ｐゴシック" panose="020B0600070205080204" pitchFamily="50" charset="-128"/>
                </a:rPr>
                <a:t>(</a:t>
              </a: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主に介護保険）</a:t>
              </a:r>
            </a:p>
          </p:txBody>
        </p:sp>
        <p:sp>
          <p:nvSpPr>
            <p:cNvPr id="46" name="Line 14"/>
            <p:cNvSpPr>
              <a:spLocks noChangeShapeType="1"/>
            </p:cNvSpPr>
            <p:nvPr/>
          </p:nvSpPr>
          <p:spPr bwMode="auto">
            <a:xfrm flipV="1">
              <a:off x="4725647" y="1325566"/>
              <a:ext cx="857763" cy="0"/>
            </a:xfrm>
            <a:prstGeom prst="line">
              <a:avLst/>
            </a:prstGeom>
            <a:noFill/>
            <a:ln w="9525">
              <a:solidFill>
                <a:sysClr val="windowText" lastClr="000000"/>
              </a:solidFill>
              <a:round/>
              <a:headEnd/>
              <a:tailEnd type="triangle" w="med" len="med"/>
            </a:ln>
            <a:effectLst/>
          </p:spPr>
          <p:txBody>
            <a:bodyPr/>
            <a:lstStyle/>
            <a:p>
              <a:pPr algn="ct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48" name="Line 25"/>
            <p:cNvSpPr>
              <a:spLocks noChangeShapeType="1"/>
            </p:cNvSpPr>
            <p:nvPr/>
          </p:nvSpPr>
          <p:spPr bwMode="auto">
            <a:xfrm flipH="1">
              <a:off x="3010120" y="1325566"/>
              <a:ext cx="780410" cy="0"/>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grpSp>
          <p:nvGrpSpPr>
            <p:cNvPr id="49" name="グループ化 81"/>
            <p:cNvGrpSpPr/>
            <p:nvPr/>
          </p:nvGrpSpPr>
          <p:grpSpPr>
            <a:xfrm>
              <a:off x="1999775" y="1794350"/>
              <a:ext cx="7222573" cy="1238826"/>
              <a:chOff x="1655763" y="1794347"/>
              <a:chExt cx="6199372" cy="1238826"/>
            </a:xfrm>
          </p:grpSpPr>
          <p:sp>
            <p:nvSpPr>
              <p:cNvPr id="61" name="Freeform 6"/>
              <p:cNvSpPr>
                <a:spLocks/>
              </p:cNvSpPr>
              <p:nvPr/>
            </p:nvSpPr>
            <p:spPr bwMode="auto">
              <a:xfrm>
                <a:off x="1655763" y="1794347"/>
                <a:ext cx="3203574" cy="1238826"/>
              </a:xfrm>
              <a:custGeom>
                <a:avLst/>
                <a:gdLst/>
                <a:ahLst/>
                <a:cxnLst>
                  <a:cxn ang="0">
                    <a:pos x="0" y="7"/>
                  </a:cxn>
                  <a:cxn ang="0">
                    <a:pos x="78" y="49"/>
                  </a:cxn>
                  <a:cxn ang="0">
                    <a:pos x="93" y="301"/>
                  </a:cxn>
                  <a:cxn ang="0">
                    <a:pos x="93" y="1118"/>
                  </a:cxn>
                  <a:cxn ang="0">
                    <a:pos x="167" y="1254"/>
                  </a:cxn>
                  <a:cxn ang="0">
                    <a:pos x="250" y="1092"/>
                  </a:cxn>
                  <a:cxn ang="0">
                    <a:pos x="352" y="896"/>
                  </a:cxn>
                  <a:cxn ang="0">
                    <a:pos x="474" y="706"/>
                  </a:cxn>
                  <a:cxn ang="0">
                    <a:pos x="596" y="570"/>
                  </a:cxn>
                  <a:cxn ang="0">
                    <a:pos x="732" y="451"/>
                  </a:cxn>
                  <a:cxn ang="0">
                    <a:pos x="883" y="356"/>
                  </a:cxn>
                  <a:cxn ang="0">
                    <a:pos x="1053" y="267"/>
                  </a:cxn>
                  <a:cxn ang="0">
                    <a:pos x="1194" y="231"/>
                  </a:cxn>
                  <a:cxn ang="0">
                    <a:pos x="1325" y="213"/>
                  </a:cxn>
                  <a:cxn ang="0">
                    <a:pos x="1466" y="207"/>
                  </a:cxn>
                  <a:cxn ang="0">
                    <a:pos x="1598" y="207"/>
                  </a:cxn>
                  <a:cxn ang="0">
                    <a:pos x="1705" y="207"/>
                  </a:cxn>
                  <a:cxn ang="0">
                    <a:pos x="1831" y="209"/>
                  </a:cxn>
                  <a:cxn ang="0">
                    <a:pos x="2041" y="209"/>
                  </a:cxn>
                </a:cxnLst>
                <a:rect l="0" t="0" r="r" b="b"/>
                <a:pathLst>
                  <a:path w="2041" h="1277">
                    <a:moveTo>
                      <a:pt x="0" y="7"/>
                    </a:moveTo>
                    <a:cubicBezTo>
                      <a:pt x="13" y="14"/>
                      <a:pt x="62" y="0"/>
                      <a:pt x="78" y="49"/>
                    </a:cubicBezTo>
                    <a:cubicBezTo>
                      <a:pt x="93" y="98"/>
                      <a:pt x="90" y="123"/>
                      <a:pt x="93" y="301"/>
                    </a:cubicBezTo>
                    <a:cubicBezTo>
                      <a:pt x="95" y="479"/>
                      <a:pt x="80" y="959"/>
                      <a:pt x="93" y="1118"/>
                    </a:cubicBezTo>
                    <a:cubicBezTo>
                      <a:pt x="105" y="1277"/>
                      <a:pt x="141" y="1258"/>
                      <a:pt x="167" y="1254"/>
                    </a:cubicBezTo>
                    <a:cubicBezTo>
                      <a:pt x="193" y="1250"/>
                      <a:pt x="219" y="1151"/>
                      <a:pt x="250" y="1092"/>
                    </a:cubicBezTo>
                    <a:cubicBezTo>
                      <a:pt x="281" y="1033"/>
                      <a:pt x="316" y="960"/>
                      <a:pt x="352" y="896"/>
                    </a:cubicBezTo>
                    <a:cubicBezTo>
                      <a:pt x="389" y="832"/>
                      <a:pt x="434" y="760"/>
                      <a:pt x="474" y="706"/>
                    </a:cubicBezTo>
                    <a:cubicBezTo>
                      <a:pt x="514" y="652"/>
                      <a:pt x="553" y="612"/>
                      <a:pt x="596" y="570"/>
                    </a:cubicBezTo>
                    <a:cubicBezTo>
                      <a:pt x="639" y="528"/>
                      <a:pt x="684" y="487"/>
                      <a:pt x="732" y="451"/>
                    </a:cubicBezTo>
                    <a:cubicBezTo>
                      <a:pt x="780" y="415"/>
                      <a:pt x="830" y="387"/>
                      <a:pt x="883" y="356"/>
                    </a:cubicBezTo>
                    <a:cubicBezTo>
                      <a:pt x="936" y="325"/>
                      <a:pt x="1002" y="288"/>
                      <a:pt x="1053" y="267"/>
                    </a:cubicBezTo>
                    <a:cubicBezTo>
                      <a:pt x="1105" y="246"/>
                      <a:pt x="1149" y="240"/>
                      <a:pt x="1194" y="231"/>
                    </a:cubicBezTo>
                    <a:cubicBezTo>
                      <a:pt x="1239" y="222"/>
                      <a:pt x="1280" y="217"/>
                      <a:pt x="1325" y="213"/>
                    </a:cubicBezTo>
                    <a:cubicBezTo>
                      <a:pt x="1371" y="209"/>
                      <a:pt x="1421" y="208"/>
                      <a:pt x="1466" y="207"/>
                    </a:cubicBezTo>
                    <a:cubicBezTo>
                      <a:pt x="1512" y="206"/>
                      <a:pt x="1559" y="207"/>
                      <a:pt x="1598" y="207"/>
                    </a:cubicBezTo>
                    <a:cubicBezTo>
                      <a:pt x="1638" y="207"/>
                      <a:pt x="1666" y="207"/>
                      <a:pt x="1705" y="207"/>
                    </a:cubicBezTo>
                    <a:cubicBezTo>
                      <a:pt x="1744" y="207"/>
                      <a:pt x="1775" y="209"/>
                      <a:pt x="1831" y="209"/>
                    </a:cubicBezTo>
                    <a:cubicBezTo>
                      <a:pt x="1887" y="209"/>
                      <a:pt x="1997" y="209"/>
                      <a:pt x="2041" y="209"/>
                    </a:cubicBezTo>
                  </a:path>
                </a:pathLst>
              </a:custGeom>
              <a:noFill/>
              <a:ln w="22225">
                <a:solidFill>
                  <a:sysClr val="windowText" lastClr="000000"/>
                </a:solidFill>
                <a:round/>
                <a:headEnd/>
                <a:tailEnd type="non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62" name="Line 36"/>
              <p:cNvSpPr>
                <a:spLocks noChangeShapeType="1"/>
              </p:cNvSpPr>
              <p:nvPr/>
            </p:nvSpPr>
            <p:spPr bwMode="auto">
              <a:xfrm>
                <a:off x="7134410" y="2075714"/>
                <a:ext cx="720725" cy="0"/>
              </a:xfrm>
              <a:prstGeom prst="line">
                <a:avLst/>
              </a:prstGeom>
              <a:noFill/>
              <a:ln w="22225">
                <a:solidFill>
                  <a:sysClr val="windowText" lastClr="000000"/>
                </a:solidFill>
                <a:round/>
                <a:headEnd/>
                <a:tailEnd type="triangle" w="med" len="med"/>
              </a:ln>
              <a:effectLst/>
            </p:spPr>
            <p:txBody>
              <a:bodyPr lIns="0" tIns="0" rIns="0" bIns="0">
                <a:spAutoFit/>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63" name="Line 49"/>
              <p:cNvSpPr>
                <a:spLocks noChangeShapeType="1"/>
              </p:cNvSpPr>
              <p:nvPr/>
            </p:nvSpPr>
            <p:spPr bwMode="auto">
              <a:xfrm>
                <a:off x="4859339" y="2017238"/>
                <a:ext cx="1081087" cy="0"/>
              </a:xfrm>
              <a:prstGeom prst="line">
                <a:avLst/>
              </a:prstGeom>
              <a:noFill/>
              <a:ln w="22225">
                <a:solidFill>
                  <a:sysClr val="windowText" lastClr="000000"/>
                </a:solidFill>
                <a:round/>
                <a:headEnd/>
                <a:tailEnd/>
              </a:ln>
              <a:effectLst/>
            </p:spPr>
            <p:txBody>
              <a:bodyPr lIns="0" tIns="0" rIns="0" bIns="0">
                <a:spAutoFit/>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grpSp>
        <p:sp>
          <p:nvSpPr>
            <p:cNvPr id="50" name="円/楕円 49"/>
            <p:cNvSpPr/>
            <p:nvPr/>
          </p:nvSpPr>
          <p:spPr>
            <a:xfrm>
              <a:off x="1789388" y="1550524"/>
              <a:ext cx="1220528" cy="642943"/>
            </a:xfrm>
            <a:prstGeom prst="ellipse">
              <a:avLst/>
            </a:prstGeom>
            <a:solidFill>
              <a:schemeClr val="bg1"/>
            </a:solidFill>
            <a:ln w="19050">
              <a:solidFill>
                <a:schemeClr val="tx1"/>
              </a:solidFill>
            </a:ln>
          </p:spPr>
          <p:style>
            <a:lnRef idx="1">
              <a:schemeClr val="accent1"/>
            </a:lnRef>
            <a:fillRef idx="2">
              <a:schemeClr val="accent1"/>
            </a:fillRef>
            <a:effectRef idx="1">
              <a:schemeClr val="accent1"/>
            </a:effectRef>
            <a:fontRef idx="minor">
              <a:schemeClr val="dk1"/>
            </a:fontRef>
          </p:style>
          <p:txBody>
            <a:bodyPr rtlCol="0" anchor="ctr"/>
            <a:lstStyle/>
            <a:p>
              <a:pPr algn="ct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診断・治療</a:t>
              </a:r>
            </a:p>
          </p:txBody>
        </p:sp>
        <p:sp>
          <p:nvSpPr>
            <p:cNvPr id="51" name="Line 26"/>
            <p:cNvSpPr>
              <a:spLocks noChangeShapeType="1"/>
            </p:cNvSpPr>
            <p:nvPr/>
          </p:nvSpPr>
          <p:spPr bwMode="auto">
            <a:xfrm>
              <a:off x="5680751" y="1228071"/>
              <a:ext cx="0" cy="2534665"/>
            </a:xfrm>
            <a:prstGeom prst="line">
              <a:avLst/>
            </a:prstGeom>
            <a:noFill/>
            <a:ln w="9525">
              <a:solidFill>
                <a:sysClr val="windowText" lastClr="000000"/>
              </a:solidFill>
              <a:prstDash val="dashDot"/>
              <a:round/>
              <a:headEnd/>
              <a:tailEn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52" name="円/楕円 51"/>
            <p:cNvSpPr/>
            <p:nvPr/>
          </p:nvSpPr>
          <p:spPr>
            <a:xfrm>
              <a:off x="5208386" y="1550525"/>
              <a:ext cx="957293" cy="642942"/>
            </a:xfrm>
            <a:prstGeom prst="ellipse">
              <a:avLst/>
            </a:prstGeom>
            <a:solidFill>
              <a:schemeClr val="bg1"/>
            </a:solidFill>
            <a:ln w="19050">
              <a:solidFill>
                <a:schemeClr val="tx1"/>
              </a:solidFill>
            </a:ln>
          </p:spPr>
          <p:style>
            <a:lnRef idx="1">
              <a:schemeClr val="accent1"/>
            </a:lnRef>
            <a:fillRef idx="2">
              <a:schemeClr val="accent1"/>
            </a:fillRef>
            <a:effectRef idx="1">
              <a:schemeClr val="accent1"/>
            </a:effectRef>
            <a:fontRef idx="minor">
              <a:schemeClr val="dk1"/>
            </a:fontRef>
          </p:style>
          <p:txBody>
            <a:bodyPr rtlCol="0" anchor="ctr"/>
            <a:lstStyle/>
            <a:p>
              <a:pPr algn="ct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安定化</a:t>
              </a:r>
            </a:p>
          </p:txBody>
        </p:sp>
        <p:sp>
          <p:nvSpPr>
            <p:cNvPr id="53" name="Line 26"/>
            <p:cNvSpPr>
              <a:spLocks noChangeShapeType="1"/>
            </p:cNvSpPr>
            <p:nvPr/>
          </p:nvSpPr>
          <p:spPr bwMode="auto">
            <a:xfrm>
              <a:off x="2995341" y="1270002"/>
              <a:ext cx="45719" cy="2519038"/>
            </a:xfrm>
            <a:prstGeom prst="line">
              <a:avLst/>
            </a:prstGeom>
            <a:noFill/>
            <a:ln w="9525">
              <a:solidFill>
                <a:sysClr val="windowText" lastClr="000000"/>
              </a:solidFill>
              <a:prstDash val="dashDot"/>
              <a:round/>
              <a:headEnd/>
              <a:tailEnd/>
            </a:ln>
            <a:effectLst/>
            <a:scene3d>
              <a:camera prst="orthographicFront">
                <a:rot lat="0" lon="0" rev="21540000"/>
              </a:camera>
              <a:lightRig rig="threePt" dir="t"/>
            </a:scene3d>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56" name="Line 4"/>
            <p:cNvSpPr>
              <a:spLocks noChangeShapeType="1"/>
            </p:cNvSpPr>
            <p:nvPr/>
          </p:nvSpPr>
          <p:spPr bwMode="auto">
            <a:xfrm flipV="1">
              <a:off x="1744701" y="3789040"/>
              <a:ext cx="7719871" cy="0"/>
            </a:xfrm>
            <a:prstGeom prst="line">
              <a:avLst/>
            </a:prstGeom>
            <a:noFill/>
            <a:ln w="9525">
              <a:solidFill>
                <a:sysClr val="windowText" lastClr="000000"/>
              </a:solidFill>
              <a:round/>
              <a:headEnd/>
              <a:tailEnd type="triangle" w="med" len="med"/>
            </a:ln>
            <a:effectLst/>
          </p:spPr>
          <p:txBody>
            <a:bodyPr/>
            <a:lstStyle/>
            <a:p>
              <a:pP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57" name="テキスト ボックス 56"/>
            <p:cNvSpPr txBox="1"/>
            <p:nvPr/>
          </p:nvSpPr>
          <p:spPr>
            <a:xfrm>
              <a:off x="3469167" y="2884887"/>
              <a:ext cx="701740" cy="373043"/>
            </a:xfrm>
            <a:prstGeom prst="rect">
              <a:avLst/>
            </a:prstGeom>
            <a:noFill/>
          </p:spPr>
          <p:txBody>
            <a:bodyPr wrap="square" rtlCol="0">
              <a:spAutoFit/>
            </a:bodyPr>
            <a:lstStyle/>
            <a:p>
              <a:pPr defTabSz="913575">
                <a:defRPr/>
              </a:pPr>
              <a:r>
                <a:rPr kumimoji="0" lang="ja-JP" altLang="en-US" sz="1400" kern="0" dirty="0">
                  <a:solidFill>
                    <a:prstClr val="black"/>
                  </a:solidFill>
                  <a:latin typeface="ＭＳ Ｐゴシック" panose="020B0600070205080204" pitchFamily="50" charset="-128"/>
                  <a:ea typeface="ＭＳ Ｐゴシック" panose="020B0600070205080204" pitchFamily="50" charset="-128"/>
                </a:rPr>
                <a:t>入院</a:t>
              </a:r>
            </a:p>
          </p:txBody>
        </p:sp>
        <p:sp>
          <p:nvSpPr>
            <p:cNvPr id="44" name="Text Box 11"/>
            <p:cNvSpPr txBox="1">
              <a:spLocks noChangeArrowheads="1"/>
            </p:cNvSpPr>
            <p:nvPr/>
          </p:nvSpPr>
          <p:spPr bwMode="auto">
            <a:xfrm>
              <a:off x="3614891" y="1073750"/>
              <a:ext cx="1334977" cy="559486"/>
            </a:xfrm>
            <a:prstGeom prst="rect">
              <a:avLst/>
            </a:prstGeom>
            <a:solidFill>
              <a:srgbClr val="F79646"/>
            </a:solidFill>
            <a:ln w="25400" cap="flat" cmpd="sng" algn="ctr">
              <a:solidFill>
                <a:srgbClr val="F79646">
                  <a:shade val="50000"/>
                </a:srgbClr>
              </a:solidFill>
              <a:prstDash val="solid"/>
              <a:headEnd/>
              <a:tailEnd/>
            </a:ln>
            <a:effectLst/>
          </p:spPr>
          <p:txBody>
            <a:bodyPr wrap="square" lIns="91375" tIns="45688" rIns="91375" bIns="45688">
              <a:spAutoFit/>
            </a:bodyPr>
            <a:lstStyle/>
            <a:p>
              <a:pPr algn="ctr" defTabSz="913575">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回復期</a:t>
              </a:r>
              <a:endParaRPr kumimoji="0" lang="en-US" altLang="ja-JP" sz="1200" b="1" kern="0" dirty="0">
                <a:solidFill>
                  <a:prstClr val="black"/>
                </a:solidFill>
                <a:latin typeface="ＭＳ Ｐゴシック" panose="020B0600070205080204" pitchFamily="50" charset="-128"/>
                <a:ea typeface="ＭＳ Ｐゴシック" panose="020B0600070205080204" pitchFamily="50" charset="-128"/>
              </a:endParaRPr>
            </a:p>
            <a:p>
              <a:pPr algn="ctr" defTabSz="913575">
                <a:defRPr/>
              </a:pPr>
              <a:r>
                <a:rPr kumimoji="0" lang="ja-JP" altLang="en-US" sz="1200" b="1" kern="0" dirty="0">
                  <a:solidFill>
                    <a:prstClr val="black"/>
                  </a:solidFill>
                  <a:latin typeface="ＭＳ Ｐゴシック" panose="020B0600070205080204" pitchFamily="50" charset="-128"/>
                  <a:ea typeface="ＭＳ Ｐゴシック" panose="020B0600070205080204" pitchFamily="50" charset="-128"/>
                </a:rPr>
                <a:t>（主に医療保険）</a:t>
              </a:r>
            </a:p>
          </p:txBody>
        </p:sp>
      </p:grpSp>
      <p:sp>
        <p:nvSpPr>
          <p:cNvPr id="64" name="フリーフォーム 63"/>
          <p:cNvSpPr/>
          <p:nvPr/>
        </p:nvSpPr>
        <p:spPr>
          <a:xfrm>
            <a:off x="6681330" y="1551923"/>
            <a:ext cx="1693565" cy="322116"/>
          </a:xfrm>
          <a:custGeom>
            <a:avLst/>
            <a:gdLst>
              <a:gd name="connsiteX0" fmla="*/ 0 w 1544472"/>
              <a:gd name="connsiteY0" fmla="*/ 0 h 564108"/>
              <a:gd name="connsiteX1" fmla="*/ 696036 w 1544472"/>
              <a:gd name="connsiteY1" fmla="*/ 532263 h 564108"/>
              <a:gd name="connsiteX2" fmla="*/ 1419368 w 1544472"/>
              <a:gd name="connsiteY2" fmla="*/ 191069 h 564108"/>
              <a:gd name="connsiteX3" fmla="*/ 1446663 w 1544472"/>
              <a:gd name="connsiteY3" fmla="*/ 150126 h 564108"/>
            </a:gdLst>
            <a:ahLst/>
            <a:cxnLst>
              <a:cxn ang="0">
                <a:pos x="connsiteX0" y="connsiteY0"/>
              </a:cxn>
              <a:cxn ang="0">
                <a:pos x="connsiteX1" y="connsiteY1"/>
              </a:cxn>
              <a:cxn ang="0">
                <a:pos x="connsiteX2" y="connsiteY2"/>
              </a:cxn>
              <a:cxn ang="0">
                <a:pos x="connsiteX3" y="connsiteY3"/>
              </a:cxn>
            </a:cxnLst>
            <a:rect l="l" t="t" r="r" b="b"/>
            <a:pathLst>
              <a:path w="1544472" h="564108">
                <a:moveTo>
                  <a:pt x="0" y="0"/>
                </a:moveTo>
                <a:cubicBezTo>
                  <a:pt x="229737" y="250209"/>
                  <a:pt x="459475" y="500418"/>
                  <a:pt x="696036" y="532263"/>
                </a:cubicBezTo>
                <a:cubicBezTo>
                  <a:pt x="932597" y="564108"/>
                  <a:pt x="1294264" y="254758"/>
                  <a:pt x="1419368" y="191069"/>
                </a:cubicBezTo>
                <a:cubicBezTo>
                  <a:pt x="1544472" y="127380"/>
                  <a:pt x="1495567" y="138753"/>
                  <a:pt x="1446663" y="150126"/>
                </a:cubicBezTo>
              </a:path>
            </a:pathLst>
          </a:custGeom>
          <a:noFill/>
          <a:ln w="25400" cap="flat" cmpd="sng" algn="ctr">
            <a:solidFill>
              <a:sysClr val="windowText" lastClr="000000"/>
            </a:solidFill>
            <a:prstDash val="solid"/>
          </a:ln>
          <a:effectLst/>
        </p:spPr>
        <p:txBody>
          <a:bodyPr lIns="91357" tIns="45680" rIns="91357" bIns="45680" rtlCol="0" anchor="ctr"/>
          <a:lstStyle/>
          <a:p>
            <a:pPr algn="ctr" defTabSz="913575">
              <a:defRPr/>
            </a:pPr>
            <a:endParaRPr kumimoji="0" lang="ja-JP" altLang="en-US" kern="0" dirty="0">
              <a:solidFill>
                <a:prstClr val="black"/>
              </a:solidFill>
              <a:latin typeface="ＭＳ Ｐゴシック" panose="020B0600070205080204" pitchFamily="50" charset="-128"/>
              <a:ea typeface="ＭＳ Ｐゴシック" panose="020B0600070205080204" pitchFamily="50" charset="-128"/>
            </a:endParaRPr>
          </a:p>
        </p:txBody>
      </p:sp>
      <p:sp>
        <p:nvSpPr>
          <p:cNvPr id="65" name="正方形/長方形 64"/>
          <p:cNvSpPr/>
          <p:nvPr/>
        </p:nvSpPr>
        <p:spPr>
          <a:xfrm>
            <a:off x="372171" y="1316707"/>
            <a:ext cx="369164" cy="957093"/>
          </a:xfrm>
          <a:prstGeom prst="rect">
            <a:avLst/>
          </a:prstGeom>
        </p:spPr>
        <p:txBody>
          <a:bodyPr vert="eaVert" wrap="square" lIns="91357" tIns="45680" rIns="91357" bIns="45680">
            <a:spAutoFit/>
          </a:bodyPr>
          <a:lstStyle/>
          <a:p>
            <a:pPr defTabSz="913575">
              <a:defRPr/>
            </a:pP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身体機能</a:t>
            </a:r>
          </a:p>
        </p:txBody>
      </p:sp>
      <p:cxnSp>
        <p:nvCxnSpPr>
          <p:cNvPr id="71" name="直線コネクタ 70"/>
          <p:cNvCxnSpPr/>
          <p:nvPr/>
        </p:nvCxnSpPr>
        <p:spPr>
          <a:xfrm flipV="1">
            <a:off x="2222494" y="2297611"/>
            <a:ext cx="2999224" cy="662596"/>
          </a:xfrm>
          <a:prstGeom prst="line">
            <a:avLst/>
          </a:prstGeom>
          <a:ln w="28575">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4330754" y="2521767"/>
            <a:ext cx="899542" cy="307777"/>
          </a:xfrm>
          <a:prstGeom prst="rect">
            <a:avLst/>
          </a:prstGeom>
          <a:noFill/>
        </p:spPr>
        <p:txBody>
          <a:bodyPr wrap="square" rtlCol="0">
            <a:spAutoFit/>
          </a:bodyPr>
          <a:lstStyle/>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外来</a:t>
            </a:r>
          </a:p>
        </p:txBody>
      </p:sp>
      <p:sp>
        <p:nvSpPr>
          <p:cNvPr id="73" name="テキスト ボックス 72"/>
          <p:cNvSpPr txBox="1"/>
          <p:nvPr/>
        </p:nvSpPr>
        <p:spPr>
          <a:xfrm>
            <a:off x="5346128" y="2316395"/>
            <a:ext cx="3956839" cy="523220"/>
          </a:xfrm>
          <a:prstGeom prst="rect">
            <a:avLst/>
          </a:prstGeom>
          <a:noFill/>
        </p:spPr>
        <p:txBody>
          <a:bodyPr wrap="square" rtlCol="0">
            <a:spAutoFit/>
          </a:bodyPr>
          <a:lstStyle/>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医療機関での</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algn="ctr"/>
            <a:r>
              <a:rPr lang="ja-JP" altLang="en-US" sz="1400" dirty="0">
                <a:solidFill>
                  <a:prstClr val="black"/>
                </a:solidFill>
                <a:latin typeface="ＭＳ Ｐゴシック" panose="020B0600070205080204" pitchFamily="50" charset="-128"/>
                <a:ea typeface="ＭＳ Ｐゴシック" panose="020B0600070205080204" pitchFamily="50" charset="-128"/>
              </a:rPr>
              <a:t>通所リハビリテーション等</a:t>
            </a:r>
          </a:p>
        </p:txBody>
      </p:sp>
      <p:sp>
        <p:nvSpPr>
          <p:cNvPr id="76" name="メモ 75"/>
          <p:cNvSpPr/>
          <p:nvPr/>
        </p:nvSpPr>
        <p:spPr>
          <a:xfrm>
            <a:off x="1030275" y="6232849"/>
            <a:ext cx="540957" cy="468338"/>
          </a:xfrm>
          <a:prstGeom prst="foldedCorner">
            <a:avLst>
              <a:gd name="adj" fmla="val 24405"/>
            </a:avLst>
          </a:prstGeom>
          <a:ln w="28575">
            <a:solidFill>
              <a:schemeClr val="accent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3" name="テキスト ボックス 2"/>
          <p:cNvSpPr txBox="1"/>
          <p:nvPr/>
        </p:nvSpPr>
        <p:spPr>
          <a:xfrm>
            <a:off x="829722" y="6338183"/>
            <a:ext cx="942063" cy="261610"/>
          </a:xfrm>
          <a:prstGeom prst="rect">
            <a:avLst/>
          </a:prstGeom>
          <a:noFill/>
        </p:spPr>
        <p:txBody>
          <a:bodyPr wrap="square" rtlCol="0">
            <a:spAutoFit/>
          </a:bodyPr>
          <a:lstStyle/>
          <a:p>
            <a:pPr algn="ctr"/>
            <a:r>
              <a:rPr lang="ja-JP" altLang="en-US" sz="1100" dirty="0">
                <a:solidFill>
                  <a:prstClr val="black"/>
                </a:solidFill>
                <a:latin typeface="ＭＳ Ｐゴシック" panose="020B0600070205080204" pitchFamily="50" charset="-128"/>
                <a:ea typeface="ＭＳ Ｐゴシック" panose="020B0600070205080204" pitchFamily="50" charset="-128"/>
              </a:rPr>
              <a:t>計画書</a:t>
            </a:r>
          </a:p>
        </p:txBody>
      </p:sp>
      <p:sp>
        <p:nvSpPr>
          <p:cNvPr id="55" name="メモ 54"/>
          <p:cNvSpPr/>
          <p:nvPr/>
        </p:nvSpPr>
        <p:spPr>
          <a:xfrm>
            <a:off x="4306966" y="6232849"/>
            <a:ext cx="540957" cy="468338"/>
          </a:xfrm>
          <a:prstGeom prst="foldedCorner">
            <a:avLst>
              <a:gd name="adj" fmla="val 24405"/>
            </a:avLst>
          </a:prstGeom>
          <a:ln w="28575">
            <a:solidFill>
              <a:schemeClr val="accent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58" name="テキスト ボックス 57"/>
          <p:cNvSpPr txBox="1"/>
          <p:nvPr/>
        </p:nvSpPr>
        <p:spPr>
          <a:xfrm>
            <a:off x="4106413" y="6338183"/>
            <a:ext cx="942063" cy="261610"/>
          </a:xfrm>
          <a:prstGeom prst="rect">
            <a:avLst/>
          </a:prstGeom>
          <a:noFill/>
        </p:spPr>
        <p:txBody>
          <a:bodyPr wrap="square" rtlCol="0">
            <a:spAutoFit/>
          </a:bodyPr>
          <a:lstStyle/>
          <a:p>
            <a:pPr algn="ctr"/>
            <a:r>
              <a:rPr lang="ja-JP" altLang="en-US" sz="1100" dirty="0">
                <a:solidFill>
                  <a:prstClr val="black"/>
                </a:solidFill>
                <a:latin typeface="ＭＳ Ｐゴシック" panose="020B0600070205080204" pitchFamily="50" charset="-128"/>
                <a:ea typeface="ＭＳ Ｐゴシック" panose="020B0600070205080204" pitchFamily="50" charset="-128"/>
              </a:rPr>
              <a:t>計画書</a:t>
            </a:r>
          </a:p>
        </p:txBody>
      </p:sp>
      <p:sp>
        <p:nvSpPr>
          <p:cNvPr id="6" name="テキスト ボックス 5"/>
          <p:cNvSpPr txBox="1"/>
          <p:nvPr/>
        </p:nvSpPr>
        <p:spPr>
          <a:xfrm>
            <a:off x="2452791" y="5902618"/>
            <a:ext cx="4268389" cy="276999"/>
          </a:xfrm>
          <a:prstGeom prst="rect">
            <a:avLst/>
          </a:prstGeom>
          <a:solidFill>
            <a:schemeClr val="bg1"/>
          </a:solidFill>
        </p:spPr>
        <p:txBody>
          <a:bodyPr wrap="square" rtlCol="0">
            <a:spAutoFit/>
          </a:bodyPr>
          <a:lstStyle/>
          <a:p>
            <a:r>
              <a:rPr lang="ja-JP" altLang="en-US" sz="1200" dirty="0">
                <a:solidFill>
                  <a:prstClr val="black"/>
                </a:solidFill>
                <a:latin typeface="ＭＳ Ｐゴシック" panose="020B0600070205080204" pitchFamily="50" charset="-128"/>
                <a:ea typeface="ＭＳ Ｐゴシック" panose="020B0600070205080204" pitchFamily="50" charset="-128"/>
              </a:rPr>
              <a:t>● 計画書様式の共通化による</a:t>
            </a:r>
            <a:r>
              <a:rPr lang="ja-JP" altLang="en-US" sz="1200" b="1" u="sng" dirty="0">
                <a:solidFill>
                  <a:srgbClr val="FF0000"/>
                </a:solidFill>
                <a:latin typeface="ＭＳ Ｐゴシック" panose="020B0600070205080204" pitchFamily="50" charset="-128"/>
                <a:ea typeface="ＭＳ Ｐゴシック" panose="020B0600070205080204" pitchFamily="50" charset="-128"/>
              </a:rPr>
              <a:t>連携の推進・業務効率化</a:t>
            </a:r>
            <a:endParaRPr lang="en-US" altLang="ja-JP" sz="1200" b="1" u="sng" dirty="0">
              <a:solidFill>
                <a:srgbClr val="FF0000"/>
              </a:solidFill>
              <a:latin typeface="ＭＳ Ｐゴシック" panose="020B0600070205080204" pitchFamily="50" charset="-128"/>
              <a:ea typeface="ＭＳ Ｐゴシック" panose="020B0600070205080204" pitchFamily="50" charset="-128"/>
            </a:endParaRPr>
          </a:p>
        </p:txBody>
      </p:sp>
      <p:cxnSp>
        <p:nvCxnSpPr>
          <p:cNvPr id="16" name="直線コネクタ 15"/>
          <p:cNvCxnSpPr>
            <a:endCxn id="58" idx="1"/>
          </p:cNvCxnSpPr>
          <p:nvPr/>
        </p:nvCxnSpPr>
        <p:spPr>
          <a:xfrm>
            <a:off x="1771782" y="6454658"/>
            <a:ext cx="2334619" cy="14330"/>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a:stCxn id="58" idx="3"/>
            <a:endCxn id="66" idx="1"/>
          </p:cNvCxnSpPr>
          <p:nvPr/>
        </p:nvCxnSpPr>
        <p:spPr>
          <a:xfrm flipV="1">
            <a:off x="5048459" y="6437250"/>
            <a:ext cx="2061016" cy="31738"/>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230094" y="3531826"/>
            <a:ext cx="2488013" cy="374939"/>
          </a:xfrm>
          <a:prstGeom prst="rect">
            <a:avLst/>
          </a:prstGeom>
          <a:solidFill>
            <a:schemeClr val="bg1"/>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defPPr>
              <a:defRPr lang="ja-JP"/>
            </a:defPPr>
            <a:lvl1pPr algn="ctr" defTabSz="906029">
              <a:lnSpc>
                <a:spcPct val="90000"/>
              </a:lnSpc>
              <a:spcBef>
                <a:spcPct val="0"/>
              </a:spcBef>
              <a:buNone/>
              <a:defRPr kumimoji="0" sz="2400" kern="0">
                <a:solidFill>
                  <a:prstClr val="black"/>
                </a:solidFill>
                <a:latin typeface="ＭＳ Ｐゴシック" panose="020B0600070205080204"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ja-JP" altLang="en-US" sz="1400" dirty="0">
                <a:ea typeface="ＭＳ Ｐゴシック" panose="020B0600070205080204" pitchFamily="50" charset="-128"/>
              </a:rPr>
              <a:t>平成</a:t>
            </a:r>
            <a:r>
              <a:rPr lang="en-US" altLang="ja-JP" sz="1400" dirty="0">
                <a:ea typeface="ＭＳ Ｐゴシック" panose="020B0600070205080204" pitchFamily="50" charset="-128"/>
              </a:rPr>
              <a:t>30</a:t>
            </a:r>
            <a:r>
              <a:rPr lang="ja-JP" altLang="en-US" sz="1400" dirty="0">
                <a:ea typeface="ＭＳ Ｐゴシック" panose="020B0600070205080204" pitchFamily="50" charset="-128"/>
              </a:rPr>
              <a:t>年度改定での見直し</a:t>
            </a:r>
          </a:p>
        </p:txBody>
      </p:sp>
      <p:sp>
        <p:nvSpPr>
          <p:cNvPr id="25" name="楕円 24"/>
          <p:cNvSpPr/>
          <p:nvPr/>
        </p:nvSpPr>
        <p:spPr>
          <a:xfrm>
            <a:off x="3195017" y="2823302"/>
            <a:ext cx="4039530" cy="728216"/>
          </a:xfrm>
          <a:prstGeom prst="ellipse">
            <a:avLst/>
          </a:prstGeom>
          <a:ln w="38100"/>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a:solidFill>
                  <a:prstClr val="black"/>
                </a:solidFill>
                <a:latin typeface="ＭＳ Ｐゴシック" panose="020B0600070205080204" pitchFamily="50" charset="-128"/>
                <a:ea typeface="ＭＳ Ｐゴシック" panose="020B0600070205080204" pitchFamily="50" charset="-128"/>
              </a:rPr>
              <a:t>維持期・生活期のリハビリテーションを介護保険に円滑に移行する必要</a:t>
            </a:r>
          </a:p>
        </p:txBody>
      </p:sp>
      <p:sp>
        <p:nvSpPr>
          <p:cNvPr id="32" name="ストライプ矢印 31"/>
          <p:cNvSpPr/>
          <p:nvPr/>
        </p:nvSpPr>
        <p:spPr>
          <a:xfrm rot="5400000">
            <a:off x="4924371" y="3205147"/>
            <a:ext cx="580808" cy="990061"/>
          </a:xfrm>
          <a:prstGeom prst="stripedRightArrow">
            <a:avLst>
              <a:gd name="adj1" fmla="val 50000"/>
              <a:gd name="adj2" fmla="val 3252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a typeface="ＭＳ Ｐゴシック" panose="020B0600070205080204" pitchFamily="50" charset="-128"/>
            </a:endParaRPr>
          </a:p>
        </p:txBody>
      </p:sp>
      <p:sp>
        <p:nvSpPr>
          <p:cNvPr id="67" name="テキスト ボックス 66"/>
          <p:cNvSpPr txBox="1"/>
          <p:nvPr/>
        </p:nvSpPr>
        <p:spPr>
          <a:xfrm>
            <a:off x="3151649" y="3967790"/>
            <a:ext cx="1620000" cy="307777"/>
          </a:xfrm>
          <a:prstGeom prst="rect">
            <a:avLst/>
          </a:prstGeom>
          <a:ln/>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ja-JP" altLang="en-US" sz="1400" b="1" dirty="0">
                <a:solidFill>
                  <a:prstClr val="white"/>
                </a:solidFill>
                <a:latin typeface="ＭＳ Ｐゴシック" panose="020B0600070205080204" pitchFamily="50" charset="-128"/>
                <a:ea typeface="ＭＳ Ｐゴシック" panose="020B0600070205080204" pitchFamily="50" charset="-128"/>
              </a:rPr>
              <a:t>医療保険で見直し</a:t>
            </a:r>
          </a:p>
        </p:txBody>
      </p:sp>
      <p:sp>
        <p:nvSpPr>
          <p:cNvPr id="60" name="メモ 59"/>
          <p:cNvSpPr/>
          <p:nvPr/>
        </p:nvSpPr>
        <p:spPr>
          <a:xfrm>
            <a:off x="7310046" y="6232849"/>
            <a:ext cx="540957" cy="468338"/>
          </a:xfrm>
          <a:prstGeom prst="foldedCorner">
            <a:avLst>
              <a:gd name="adj" fmla="val 24405"/>
            </a:avLst>
          </a:prstGeom>
          <a:ln w="28575">
            <a:solidFill>
              <a:schemeClr val="accent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gn="ctr"/>
            <a:endParaRPr lang="ja-JP" altLang="en-US"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66" name="テキスト ボックス 65"/>
          <p:cNvSpPr txBox="1"/>
          <p:nvPr/>
        </p:nvSpPr>
        <p:spPr>
          <a:xfrm>
            <a:off x="7109492" y="6306445"/>
            <a:ext cx="942063" cy="261610"/>
          </a:xfrm>
          <a:prstGeom prst="rect">
            <a:avLst/>
          </a:prstGeom>
          <a:noFill/>
        </p:spPr>
        <p:txBody>
          <a:bodyPr wrap="square" rtlCol="0">
            <a:spAutoFit/>
          </a:bodyPr>
          <a:lstStyle/>
          <a:p>
            <a:pPr algn="ctr"/>
            <a:r>
              <a:rPr lang="ja-JP" altLang="en-US" sz="1100" dirty="0">
                <a:solidFill>
                  <a:prstClr val="black"/>
                </a:solidFill>
                <a:latin typeface="ＭＳ Ｐゴシック" panose="020B0600070205080204" pitchFamily="50" charset="-128"/>
                <a:ea typeface="ＭＳ Ｐゴシック" panose="020B0600070205080204" pitchFamily="50" charset="-128"/>
              </a:rPr>
              <a:t>計画書</a:t>
            </a:r>
          </a:p>
        </p:txBody>
      </p:sp>
      <p:sp>
        <p:nvSpPr>
          <p:cNvPr id="22" name="テキスト ボックス 21"/>
          <p:cNvSpPr txBox="1"/>
          <p:nvPr/>
        </p:nvSpPr>
        <p:spPr>
          <a:xfrm>
            <a:off x="2445476" y="5593110"/>
            <a:ext cx="5230838" cy="276999"/>
          </a:xfrm>
          <a:prstGeom prst="rect">
            <a:avLst/>
          </a:prstGeom>
          <a:solidFill>
            <a:schemeClr val="bg1"/>
          </a:solidFill>
        </p:spPr>
        <p:txBody>
          <a:bodyPr wrap="square" rtlCol="0">
            <a:spAutoFit/>
          </a:bodyPr>
          <a:lstStyle/>
          <a:p>
            <a:r>
              <a:rPr lang="ja-JP" altLang="en-US" sz="1200" b="1" dirty="0">
                <a:solidFill>
                  <a:prstClr val="black"/>
                </a:solidFill>
                <a:latin typeface="ＭＳ Ｐゴシック" panose="020B0600070205080204" pitchFamily="50" charset="-128"/>
                <a:ea typeface="ＭＳ Ｐゴシック" panose="020B0600070205080204" pitchFamily="50" charset="-128"/>
              </a:rPr>
              <a:t>●</a:t>
            </a:r>
            <a:r>
              <a:rPr lang="ja-JP" altLang="en-US" sz="1200" b="1" u="sng" dirty="0">
                <a:solidFill>
                  <a:srgbClr val="FF0000"/>
                </a:solidFill>
                <a:latin typeface="ＭＳ Ｐゴシック" panose="020B0600070205080204" pitchFamily="50" charset="-128"/>
                <a:ea typeface="ＭＳ Ｐゴシック" panose="020B0600070205080204" pitchFamily="50" charset="-128"/>
              </a:rPr>
              <a:t> 地域の医療機関で一貫してリハビリを提供</a:t>
            </a:r>
            <a:r>
              <a:rPr lang="ja-JP" altLang="en-US" sz="1200" dirty="0">
                <a:solidFill>
                  <a:prstClr val="black"/>
                </a:solidFill>
                <a:latin typeface="ＭＳ Ｐゴシック" panose="020B0600070205080204" pitchFamily="50" charset="-128"/>
                <a:ea typeface="ＭＳ Ｐゴシック" panose="020B0600070205080204" pitchFamily="50" charset="-128"/>
              </a:rPr>
              <a:t>するため、施設基準を緩和</a:t>
            </a:r>
          </a:p>
        </p:txBody>
      </p:sp>
      <p:sp>
        <p:nvSpPr>
          <p:cNvPr id="74" name="ホームベース 73"/>
          <p:cNvSpPr/>
          <p:nvPr/>
        </p:nvSpPr>
        <p:spPr>
          <a:xfrm>
            <a:off x="3151654" y="4255845"/>
            <a:ext cx="3073891" cy="970970"/>
          </a:xfrm>
          <a:prstGeom prst="homePlate">
            <a:avLst/>
          </a:prstGeom>
          <a:solidFill>
            <a:schemeClr val="accent2">
              <a:lumMod val="40000"/>
              <a:lumOff val="60000"/>
            </a:schemeClr>
          </a:solidFill>
          <a:ln w="38100">
            <a:noFill/>
          </a:ln>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85725" indent="-85725"/>
            <a:r>
              <a:rPr lang="ja-JP" altLang="en-US" sz="1200" dirty="0">
                <a:solidFill>
                  <a:prstClr val="black"/>
                </a:solidFill>
                <a:latin typeface="ＭＳ Ｐゴシック" panose="020B0600070205080204" pitchFamily="50" charset="-128"/>
                <a:ea typeface="ＭＳ Ｐゴシック" panose="020B0600070205080204" pitchFamily="50" charset="-128"/>
              </a:rPr>
              <a:t>● リハビリが長期にわたる外傷等の</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85725" indent="6350"/>
            <a:r>
              <a:rPr lang="ja-JP" altLang="en-US" sz="1200" dirty="0">
                <a:solidFill>
                  <a:prstClr val="black"/>
                </a:solidFill>
                <a:latin typeface="ＭＳ Ｐゴシック" panose="020B0600070205080204" pitchFamily="50" charset="-128"/>
                <a:ea typeface="ＭＳ Ｐゴシック" panose="020B0600070205080204" pitchFamily="50" charset="-128"/>
              </a:rPr>
              <a:t>患者の</a:t>
            </a:r>
            <a:r>
              <a:rPr lang="ja-JP" altLang="en-US" sz="1200" b="1" u="sng" dirty="0">
                <a:solidFill>
                  <a:srgbClr val="FF0000"/>
                </a:solidFill>
                <a:latin typeface="ＭＳ Ｐゴシック" panose="020B0600070205080204" pitchFamily="50" charset="-128"/>
                <a:ea typeface="ＭＳ Ｐゴシック" panose="020B0600070205080204" pitchFamily="50" charset="-128"/>
              </a:rPr>
              <a:t>算定日数上限を緩和</a:t>
            </a:r>
            <a:endParaRPr lang="en-US" altLang="ja-JP" sz="1200" b="1" u="sng" dirty="0">
              <a:solidFill>
                <a:srgbClr val="FF0000"/>
              </a:solidFill>
              <a:latin typeface="ＭＳ Ｐゴシック" panose="020B0600070205080204" pitchFamily="50" charset="-128"/>
              <a:ea typeface="ＭＳ Ｐゴシック" panose="020B0600070205080204" pitchFamily="50" charset="-128"/>
            </a:endParaRPr>
          </a:p>
          <a:p>
            <a:pPr marL="85725" indent="-85725"/>
            <a:r>
              <a:rPr lang="ja-JP" altLang="en-US" sz="1200" dirty="0">
                <a:solidFill>
                  <a:prstClr val="black"/>
                </a:solidFill>
                <a:latin typeface="ＭＳ Ｐゴシック" panose="020B0600070205080204" pitchFamily="50" charset="-128"/>
                <a:ea typeface="ＭＳ Ｐゴシック" panose="020B0600070205080204" pitchFamily="50" charset="-128"/>
              </a:rPr>
              <a:t>● 介護保険のリハビリ事業所への</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85725" indent="6350"/>
            <a:r>
              <a:rPr lang="ja-JP" altLang="en-US" sz="1200" b="1" u="sng" dirty="0">
                <a:solidFill>
                  <a:srgbClr val="FF0000"/>
                </a:solidFill>
                <a:latin typeface="ＭＳ Ｐゴシック" panose="020B0600070205080204" pitchFamily="50" charset="-128"/>
                <a:ea typeface="ＭＳ Ｐゴシック" panose="020B0600070205080204" pitchFamily="50" charset="-128"/>
              </a:rPr>
              <a:t>情報提供を評価</a:t>
            </a:r>
          </a:p>
        </p:txBody>
      </p:sp>
      <p:sp>
        <p:nvSpPr>
          <p:cNvPr id="75" name="テキスト ボックス 74"/>
          <p:cNvSpPr txBox="1"/>
          <p:nvPr/>
        </p:nvSpPr>
        <p:spPr>
          <a:xfrm>
            <a:off x="836302" y="4676925"/>
            <a:ext cx="2006612" cy="523220"/>
          </a:xfrm>
          <a:prstGeom prst="rect">
            <a:avLst/>
          </a:prstGeom>
          <a:ln/>
        </p:spPr>
        <p:style>
          <a:lnRef idx="0">
            <a:schemeClr val="accent1"/>
          </a:lnRef>
          <a:fillRef idx="3">
            <a:schemeClr val="accent1"/>
          </a:fillRef>
          <a:effectRef idx="3">
            <a:schemeClr val="accent1"/>
          </a:effectRef>
          <a:fontRef idx="minor">
            <a:schemeClr val="lt1"/>
          </a:fontRef>
        </p:style>
        <p:txBody>
          <a:bodyPr wrap="square" rtlCol="0">
            <a:spAutoFit/>
          </a:bodyPr>
          <a:lstStyle/>
          <a:p>
            <a:r>
              <a:rPr lang="ja-JP" altLang="en-US" sz="1400" b="1" dirty="0">
                <a:solidFill>
                  <a:prstClr val="white"/>
                </a:solidFill>
                <a:latin typeface="ＭＳ Ｐゴシック" panose="020B0600070205080204" pitchFamily="50" charset="-128"/>
                <a:ea typeface="ＭＳ Ｐゴシック" panose="020B0600070205080204" pitchFamily="50" charset="-128"/>
              </a:rPr>
              <a:t>医療保険と介護</a:t>
            </a:r>
            <a:r>
              <a:rPr lang="ja-JP" altLang="en-US" sz="1400" b="1">
                <a:solidFill>
                  <a:prstClr val="white"/>
                </a:solidFill>
                <a:latin typeface="ＭＳ Ｐゴシック" panose="020B0600070205080204" pitchFamily="50" charset="-128"/>
                <a:ea typeface="ＭＳ Ｐゴシック" panose="020B0600070205080204" pitchFamily="50" charset="-128"/>
              </a:rPr>
              <a:t>保険の</a:t>
            </a:r>
            <a:endParaRPr lang="en-US" altLang="ja-JP" sz="1400" b="1" dirty="0">
              <a:solidFill>
                <a:prstClr val="white"/>
              </a:solidFill>
              <a:latin typeface="ＭＳ Ｐゴシック" panose="020B0600070205080204" pitchFamily="50" charset="-128"/>
              <a:ea typeface="ＭＳ Ｐゴシック" panose="020B0600070205080204" pitchFamily="50" charset="-128"/>
            </a:endParaRPr>
          </a:p>
          <a:p>
            <a:r>
              <a:rPr lang="ja-JP" altLang="en-US" sz="1400" b="1" dirty="0">
                <a:solidFill>
                  <a:prstClr val="white"/>
                </a:solidFill>
                <a:latin typeface="ＭＳ Ｐゴシック" panose="020B0600070205080204" pitchFamily="50" charset="-128"/>
                <a:ea typeface="ＭＳ Ｐゴシック" panose="020B0600070205080204" pitchFamily="50" charset="-128"/>
              </a:rPr>
              <a:t>双方で見直し</a:t>
            </a:r>
          </a:p>
        </p:txBody>
      </p:sp>
      <p:sp>
        <p:nvSpPr>
          <p:cNvPr id="54" name="Rectangle 2"/>
          <p:cNvSpPr>
            <a:spLocks noChangeArrowheads="1"/>
          </p:cNvSpPr>
          <p:nvPr/>
        </p:nvSpPr>
        <p:spPr bwMode="auto">
          <a:xfrm>
            <a:off x="213524" y="16323"/>
            <a:ext cx="9517327" cy="36490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１１．リハビリテーション</a:t>
            </a:r>
          </a:p>
        </p:txBody>
      </p:sp>
      <p:sp>
        <p:nvSpPr>
          <p:cNvPr id="5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panose="020B0600070205080204" pitchFamily="50" charset="-128"/>
              </a:rPr>
              <a:pPr>
                <a:defRPr/>
              </a:pPr>
              <a:t>264</a:t>
            </a:fld>
            <a:endParaRPr lang="ja-JP" altLang="en-US" sz="1600" dirty="0">
              <a:solidFill>
                <a:prstClr val="black"/>
              </a:solidFill>
              <a:ea typeface="ＭＳ Ｐゴシック" panose="020B0600070205080204" pitchFamily="50" charset="-128"/>
            </a:endParaRPr>
          </a:p>
        </p:txBody>
      </p:sp>
      <p:sp>
        <p:nvSpPr>
          <p:cNvPr id="68" name="Rectangle 36"/>
          <p:cNvSpPr>
            <a:spLocks noChangeArrowheads="1"/>
          </p:cNvSpPr>
          <p:nvPr/>
        </p:nvSpPr>
        <p:spPr bwMode="auto">
          <a:xfrm>
            <a:off x="54806" y="381229"/>
            <a:ext cx="648237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kern="0" dirty="0">
                <a:solidFill>
                  <a:prstClr val="black"/>
                </a:solidFill>
                <a:latin typeface="Calibri" panose="020F0502020204030204"/>
                <a:ea typeface="ＭＳ Ｐゴシック" panose="020B0600070205080204" pitchFamily="50" charset="-128"/>
              </a:rPr>
              <a:t>３</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）維持期・生活期のリハビリテーションへの対応</a:t>
            </a:r>
            <a:r>
              <a:rPr kumimoji="0" lang="ja-JP" altLang="en-US" sz="2000" kern="0" dirty="0">
                <a:solidFill>
                  <a:prstClr val="black"/>
                </a:solidFill>
                <a:latin typeface="Calibri" panose="020F0502020204030204"/>
                <a:ea typeface="ＭＳ Ｐゴシック" panose="020B0600070205080204" pitchFamily="50" charset="-128"/>
              </a:rPr>
              <a:t>①（再掲）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8053702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139038" y="2144058"/>
            <a:ext cx="9575885" cy="2339102"/>
          </a:xfrm>
          <a:prstGeom prst="rect">
            <a:avLst/>
          </a:prstGeom>
          <a:ln>
            <a:noFill/>
          </a:ln>
        </p:spPr>
        <p:style>
          <a:lnRef idx="2">
            <a:schemeClr val="dk1"/>
          </a:lnRef>
          <a:fillRef idx="1">
            <a:schemeClr val="lt1"/>
          </a:fillRef>
          <a:effectRef idx="0">
            <a:schemeClr val="dk1"/>
          </a:effectRef>
          <a:fontRef idx="minor">
            <a:schemeClr val="dk1"/>
          </a:fontRef>
        </p:style>
        <p:txBody>
          <a:bodyPr wrap="square">
            <a:spAutoFit/>
          </a:bodyPr>
          <a:lstStyle/>
          <a:p>
            <a:pPr marL="285750" indent="-285750">
              <a:spcAft>
                <a:spcPts val="600"/>
              </a:spcAft>
              <a:buFont typeface="Wingdings" panose="05000000000000000000" pitchFamily="2" charset="2"/>
              <a:buChar char="Ø"/>
            </a:pPr>
            <a:r>
              <a:rPr lang="ja-JP" altLang="en-US" sz="1400" dirty="0">
                <a:solidFill>
                  <a:prstClr val="black"/>
                </a:solidFill>
                <a:latin typeface="ＭＳ Ｐゴシック" panose="020B0600070205080204" pitchFamily="50" charset="-128"/>
                <a:ea typeface="ＭＳ Ｐゴシック" panose="020B0600070205080204" pitchFamily="50" charset="-128"/>
              </a:rPr>
              <a:t>新しく設けた共通</a:t>
            </a:r>
            <a:r>
              <a:rPr lang="ja-JP" altLang="ja-JP" sz="1400" dirty="0">
                <a:solidFill>
                  <a:prstClr val="black"/>
                </a:solidFill>
                <a:latin typeface="ＭＳ Ｐゴシック" panose="020B0600070205080204" pitchFamily="50" charset="-128"/>
                <a:ea typeface="ＭＳ Ｐゴシック" panose="020B0600070205080204" pitchFamily="50" charset="-128"/>
              </a:rPr>
              <a:t>様式を使用</a:t>
            </a:r>
            <a:r>
              <a:rPr lang="ja-JP" altLang="en-US" sz="1400" dirty="0">
                <a:solidFill>
                  <a:prstClr val="black"/>
                </a:solidFill>
                <a:latin typeface="ＭＳ Ｐゴシック" panose="020B0600070205080204" pitchFamily="50" charset="-128"/>
                <a:ea typeface="ＭＳ Ｐゴシック" panose="020B0600070205080204" pitchFamily="50" charset="-128"/>
              </a:rPr>
              <a:t>して、</a:t>
            </a:r>
            <a:r>
              <a:rPr lang="ja-JP" altLang="ja-JP" sz="1400" dirty="0">
                <a:solidFill>
                  <a:prstClr val="black"/>
                </a:solidFill>
                <a:latin typeface="ＭＳ Ｐゴシック" panose="020B0600070205080204" pitchFamily="50" charset="-128"/>
                <a:ea typeface="ＭＳ Ｐゴシック" panose="020B0600070205080204" pitchFamily="50" charset="-128"/>
              </a:rPr>
              <a:t>医療機関から介護保険のリハビリテーション事業所</a:t>
            </a:r>
            <a:r>
              <a:rPr lang="ja-JP" altLang="en-US" sz="1400" dirty="0">
                <a:solidFill>
                  <a:prstClr val="black"/>
                </a:solidFill>
                <a:latin typeface="ＭＳ Ｐゴシック" panose="020B0600070205080204" pitchFamily="50" charset="-128"/>
                <a:ea typeface="ＭＳ Ｐゴシック" panose="020B0600070205080204" pitchFamily="50" charset="-128"/>
              </a:rPr>
              <a:t>に情報提供した場合</a:t>
            </a:r>
            <a:r>
              <a:rPr lang="ja-JP" altLang="ja-JP" sz="1400" dirty="0">
                <a:solidFill>
                  <a:prstClr val="black"/>
                </a:solidFill>
                <a:latin typeface="ＭＳ Ｐゴシック" panose="020B0600070205080204" pitchFamily="50" charset="-128"/>
                <a:ea typeface="ＭＳ Ｐゴシック" panose="020B0600070205080204" pitchFamily="50" charset="-128"/>
              </a:rPr>
              <a:t>の評価を新設</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400" dirty="0">
                <a:solidFill>
                  <a:prstClr val="black"/>
                </a:solidFill>
                <a:latin typeface="ＭＳ Ｐゴシック" panose="020B0600070205080204" pitchFamily="50" charset="-128"/>
                <a:ea typeface="ＭＳ Ｐゴシック" panose="020B0600070205080204" pitchFamily="50" charset="-128"/>
              </a:rPr>
              <a:t>介護保険の「通所・訪問リハビリテーションの質の評価データ収集等事業（ＶＩＳＩＴ）」で活用可能な電子媒体で、計画書を提供した場合の加算を設ける。</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444500" indent="-444500">
              <a:spcAft>
                <a:spcPts val="600"/>
              </a:spcAft>
            </a:pPr>
            <a:r>
              <a:rPr lang="ja-JP" altLang="en-US" sz="1400" b="1" dirty="0">
                <a:solidFill>
                  <a:srgbClr val="0070C0"/>
                </a:solidFill>
                <a:latin typeface="ＭＳ Ｐゴシック" panose="020B0600070205080204" pitchFamily="50" charset="-128"/>
                <a:ea typeface="ＭＳ Ｐゴシック" panose="020B0600070205080204" pitchFamily="50" charset="-128"/>
              </a:rPr>
              <a:t>　</a:t>
            </a:r>
            <a:r>
              <a:rPr lang="en-US" altLang="ja-JP" sz="1400" b="1" dirty="0">
                <a:solidFill>
                  <a:srgbClr val="0070C0"/>
                </a:solidFill>
                <a:latin typeface="ＭＳ Ｐゴシック" panose="020B0600070205080204" pitchFamily="50" charset="-128"/>
                <a:ea typeface="ＭＳ Ｐゴシック" panose="020B0600070205080204" pitchFamily="50" charset="-128"/>
              </a:rPr>
              <a:t>(</a:t>
            </a:r>
            <a:r>
              <a:rPr lang="ja-JP" altLang="ja-JP" sz="1400" b="1" dirty="0">
                <a:solidFill>
                  <a:srgbClr val="0070C0"/>
                </a:solidFill>
                <a:latin typeface="ＭＳ Ｐゴシック" panose="020B0600070205080204" pitchFamily="50" charset="-128"/>
                <a:ea typeface="ＭＳ Ｐゴシック" panose="020B0600070205080204" pitchFamily="50" charset="-128"/>
              </a:rPr>
              <a:t>新</a:t>
            </a:r>
            <a:r>
              <a:rPr lang="en-US" altLang="ja-JP" sz="1400" b="1" dirty="0">
                <a:solidFill>
                  <a:srgbClr val="0070C0"/>
                </a:solidFill>
                <a:latin typeface="ＭＳ Ｐゴシック" panose="020B0600070205080204" pitchFamily="50" charset="-128"/>
                <a:ea typeface="ＭＳ Ｐゴシック" panose="020B0600070205080204" pitchFamily="50" charset="-128"/>
              </a:rPr>
              <a:t>)		</a:t>
            </a:r>
            <a:r>
              <a:rPr lang="ja-JP" altLang="en-US" sz="1400" b="1" u="sng" dirty="0">
                <a:solidFill>
                  <a:srgbClr val="0070C0"/>
                </a:solidFill>
                <a:latin typeface="ＭＳ Ｐゴシック" panose="020B0600070205080204" pitchFamily="50" charset="-128"/>
                <a:ea typeface="ＭＳ Ｐゴシック" panose="020B0600070205080204" pitchFamily="50" charset="-128"/>
              </a:rPr>
              <a:t>リハビリテーション計画提供料１：２７５点</a:t>
            </a:r>
            <a:endParaRPr lang="en-US" altLang="ja-JP" sz="1400" b="1" u="sng" dirty="0">
              <a:solidFill>
                <a:srgbClr val="0070C0"/>
              </a:solidFill>
              <a:latin typeface="ＭＳ Ｐゴシック" panose="020B0600070205080204" pitchFamily="50" charset="-128"/>
              <a:ea typeface="ＭＳ Ｐゴシック" panose="020B0600070205080204" pitchFamily="50" charset="-128"/>
            </a:endParaRPr>
          </a:p>
          <a:p>
            <a:pPr marL="444500" indent="-444500">
              <a:spcAft>
                <a:spcPts val="600"/>
              </a:spcAft>
            </a:pPr>
            <a:r>
              <a:rPr lang="ja-JP" altLang="en-US" sz="1400" b="1" dirty="0">
                <a:solidFill>
                  <a:srgbClr val="0070C0"/>
                </a:solidFill>
                <a:latin typeface="ＭＳ Ｐゴシック" panose="020B0600070205080204" pitchFamily="50" charset="-128"/>
                <a:ea typeface="ＭＳ Ｐゴシック" panose="020B0600070205080204" pitchFamily="50" charset="-128"/>
              </a:rPr>
              <a:t>  </a:t>
            </a:r>
            <a:r>
              <a:rPr lang="en-US" altLang="ja-JP" sz="1400" b="1" dirty="0">
                <a:solidFill>
                  <a:srgbClr val="0070C0"/>
                </a:solidFill>
                <a:latin typeface="ＭＳ Ｐゴシック" panose="020B0600070205080204" pitchFamily="50" charset="-128"/>
                <a:ea typeface="ＭＳ Ｐゴシック" panose="020B0600070205080204" pitchFamily="50" charset="-128"/>
              </a:rPr>
              <a:t>(</a:t>
            </a:r>
            <a:r>
              <a:rPr lang="ja-JP" altLang="en-US" sz="1400" b="1" dirty="0">
                <a:solidFill>
                  <a:srgbClr val="0070C0"/>
                </a:solidFill>
                <a:latin typeface="ＭＳ Ｐゴシック" panose="020B0600070205080204" pitchFamily="50" charset="-128"/>
                <a:ea typeface="ＭＳ Ｐゴシック" panose="020B0600070205080204" pitchFamily="50" charset="-128"/>
              </a:rPr>
              <a:t>新</a:t>
            </a:r>
            <a:r>
              <a:rPr lang="en-US" altLang="ja-JP" sz="1400" b="1" dirty="0">
                <a:solidFill>
                  <a:srgbClr val="0070C0"/>
                </a:solidFill>
                <a:latin typeface="ＭＳ Ｐゴシック" panose="020B0600070205080204" pitchFamily="50" charset="-128"/>
                <a:ea typeface="ＭＳ Ｐゴシック" panose="020B0600070205080204" pitchFamily="50" charset="-128"/>
              </a:rPr>
              <a:t>)</a:t>
            </a:r>
            <a:r>
              <a:rPr lang="ja-JP" altLang="en-US" sz="1400" b="1" dirty="0">
                <a:solidFill>
                  <a:srgbClr val="0070C0"/>
                </a:solidFill>
                <a:latin typeface="ＭＳ Ｐゴシック" panose="020B0600070205080204" pitchFamily="50" charset="-128"/>
                <a:ea typeface="ＭＳ Ｐゴシック" panose="020B0600070205080204" pitchFamily="50" charset="-128"/>
              </a:rPr>
              <a:t>　</a:t>
            </a:r>
            <a:r>
              <a:rPr lang="en-US" altLang="ja-JP" sz="1400" b="1" dirty="0">
                <a:solidFill>
                  <a:srgbClr val="0070C0"/>
                </a:solidFill>
                <a:latin typeface="ＭＳ Ｐゴシック" panose="020B0600070205080204" pitchFamily="50" charset="-128"/>
                <a:ea typeface="ＭＳ Ｐゴシック" panose="020B0600070205080204" pitchFamily="50" charset="-128"/>
              </a:rPr>
              <a:t>	</a:t>
            </a:r>
            <a:r>
              <a:rPr lang="ja-JP" altLang="en-US" sz="1400" b="1" u="sng" dirty="0">
                <a:solidFill>
                  <a:srgbClr val="0070C0"/>
                </a:solidFill>
                <a:latin typeface="ＭＳ Ｐゴシック" panose="020B0600070205080204" pitchFamily="50" charset="-128"/>
                <a:ea typeface="ＭＳ Ｐゴシック" panose="020B0600070205080204" pitchFamily="50" charset="-128"/>
              </a:rPr>
              <a:t>電子化連携加算　：５点</a:t>
            </a:r>
            <a:endParaRPr lang="en-US" altLang="ja-JP" sz="1400" u="sng" dirty="0">
              <a:solidFill>
                <a:prstClr val="black"/>
              </a:solidFill>
              <a:latin typeface="ＭＳ Ｐゴシック" panose="020B0600070205080204" pitchFamily="50" charset="-128"/>
              <a:ea typeface="ＭＳ Ｐゴシック" panose="020B0600070205080204" pitchFamily="50" charset="-128"/>
            </a:endParaRPr>
          </a:p>
          <a:p>
            <a:pPr marL="268288"/>
            <a:r>
              <a:rPr lang="ja-JP" altLang="en-US" sz="1400" dirty="0">
                <a:solidFill>
                  <a:prstClr val="black"/>
                </a:solidFill>
                <a:latin typeface="ＭＳ Ｐゴシック" panose="020B0600070205080204" pitchFamily="50" charset="-128"/>
                <a:ea typeface="ＭＳ Ｐゴシック" panose="020B0600070205080204" pitchFamily="50" charset="-128"/>
              </a:rPr>
              <a:t>［リハビリテーション計画提供料１の算定要件］</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357188"/>
            <a:r>
              <a:rPr lang="ja-JP" altLang="en-US" sz="1400" dirty="0">
                <a:solidFill>
                  <a:prstClr val="black"/>
                </a:solidFill>
                <a:latin typeface="ＭＳ Ｐゴシック" panose="020B0600070205080204" pitchFamily="50" charset="-128"/>
                <a:ea typeface="ＭＳ Ｐゴシック" panose="020B0600070205080204" pitchFamily="50" charset="-128"/>
              </a:rPr>
              <a:t>脳血管疾患等リハビリテーション料、廃用症候群リハビリテーション料、運動器リハビリテーション料等を算定する患者であって、介護保険のリハビリテーションの利用を予定している者について、介護保険のリハビリテーション事業所に指定の様式を用いてリハビリテーションの計画書を提供していること</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p:txBody>
      </p:sp>
      <p:sp>
        <p:nvSpPr>
          <p:cNvPr id="14" name="Rectangle 37"/>
          <p:cNvSpPr>
            <a:spLocks noChangeArrowheads="1"/>
          </p:cNvSpPr>
          <p:nvPr/>
        </p:nvSpPr>
        <p:spPr bwMode="auto">
          <a:xfrm>
            <a:off x="151395" y="844646"/>
            <a:ext cx="9575883" cy="3600000"/>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285750" indent="-285750">
              <a:spcBef>
                <a:spcPts val="600"/>
              </a:spcBef>
              <a:buFont typeface="Wingdings" panose="05000000000000000000" pitchFamily="2" charset="2"/>
              <a:buChar char="Ø"/>
            </a:pPr>
            <a:r>
              <a:rPr lang="ja-JP" altLang="en-US" sz="1400" dirty="0">
                <a:solidFill>
                  <a:prstClr val="black"/>
                </a:solidFill>
                <a:latin typeface="ＭＳ Ｐゴシック" panose="020B0600070205080204" pitchFamily="50" charset="-128"/>
                <a:ea typeface="ＭＳ Ｐゴシック" panose="020B0600070205080204" pitchFamily="50" charset="-128"/>
              </a:rPr>
              <a:t>要介護・要支援被保険者に対する維持期・生活期の疾患別リハビリテーション料について、経過措置を１年間に限り延長。（平成 </a:t>
            </a:r>
            <a:r>
              <a:rPr lang="en-US" altLang="ja-JP" sz="1400" dirty="0">
                <a:solidFill>
                  <a:prstClr val="black"/>
                </a:solidFill>
                <a:latin typeface="ＭＳ Ｐゴシック" panose="020B0600070205080204" pitchFamily="50" charset="-128"/>
                <a:ea typeface="ＭＳ Ｐゴシック" panose="020B0600070205080204" pitchFamily="50" charset="-128"/>
              </a:rPr>
              <a:t>31</a:t>
            </a:r>
            <a:r>
              <a:rPr lang="ja-JP" altLang="en-US" sz="1400" dirty="0">
                <a:solidFill>
                  <a:prstClr val="black"/>
                </a:solidFill>
                <a:latin typeface="ＭＳ Ｐゴシック" panose="020B0600070205080204" pitchFamily="50" charset="-128"/>
                <a:ea typeface="ＭＳ Ｐゴシック" panose="020B0600070205080204" pitchFamily="50" charset="-128"/>
              </a:rPr>
              <a:t>年</a:t>
            </a:r>
            <a:r>
              <a:rPr lang="en-US" altLang="ja-JP" sz="1400" dirty="0">
                <a:solidFill>
                  <a:prstClr val="black"/>
                </a:solidFill>
                <a:latin typeface="ＭＳ Ｐゴシック" panose="020B0600070205080204" pitchFamily="50" charset="-128"/>
                <a:ea typeface="ＭＳ Ｐゴシック" panose="020B0600070205080204" pitchFamily="50" charset="-128"/>
              </a:rPr>
              <a:t>4</a:t>
            </a:r>
            <a:r>
              <a:rPr lang="ja-JP" altLang="en-US" sz="1400" dirty="0">
                <a:solidFill>
                  <a:prstClr val="black"/>
                </a:solidFill>
                <a:latin typeface="ＭＳ Ｐゴシック" panose="020B0600070205080204" pitchFamily="50" charset="-128"/>
                <a:ea typeface="ＭＳ Ｐゴシック" panose="020B0600070205080204" pitchFamily="50" charset="-128"/>
              </a:rPr>
              <a:t>月以降、要介護・要支援被保険者等に対する維持期・生活期の疾患別リハビリテーション料の算定を認めない取扱いとする）</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285750" indent="-285750">
              <a:buFont typeface="Wingdings" panose="05000000000000000000" pitchFamily="2" charset="2"/>
              <a:buChar char="Ø"/>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285750" indent="-285750">
              <a:spcBef>
                <a:spcPts val="600"/>
              </a:spcBef>
              <a:buFont typeface="Wingdings" panose="05000000000000000000" pitchFamily="2" charset="2"/>
              <a:buChar char="Ø"/>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15" name="Rectangle 37"/>
          <p:cNvSpPr>
            <a:spLocks noChangeArrowheads="1"/>
          </p:cNvSpPr>
          <p:nvPr/>
        </p:nvSpPr>
        <p:spPr bwMode="auto">
          <a:xfrm>
            <a:off x="148565" y="4750253"/>
            <a:ext cx="9575882" cy="1991115"/>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pPr>
            <a:r>
              <a:rPr lang="ja-JP" altLang="ja-JP" sz="1300" dirty="0">
                <a:solidFill>
                  <a:prstClr val="black"/>
                </a:solidFill>
                <a:latin typeface="ＭＳ Ｐゴシック" panose="020B0600070205080204" pitchFamily="50" charset="-128"/>
                <a:ea typeface="ＭＳ Ｐゴシック" panose="020B0600070205080204" pitchFamily="50" charset="-128"/>
              </a:rPr>
              <a:t>医療保険と介護保険のリハビリテーションの連携</a:t>
            </a:r>
            <a:r>
              <a:rPr lang="ja-JP" altLang="en-US" sz="1300" dirty="0">
                <a:solidFill>
                  <a:prstClr val="black"/>
                </a:solidFill>
                <a:latin typeface="ＭＳ Ｐゴシック" panose="020B0600070205080204" pitchFamily="50" charset="-128"/>
                <a:ea typeface="ＭＳ Ｐゴシック" panose="020B0600070205080204" pitchFamily="50" charset="-128"/>
              </a:rPr>
              <a:t>や業務の効率化</a:t>
            </a:r>
            <a:r>
              <a:rPr lang="ja-JP" altLang="ja-JP" sz="1300" dirty="0">
                <a:solidFill>
                  <a:prstClr val="black"/>
                </a:solidFill>
                <a:latin typeface="ＭＳ Ｐゴシック" panose="020B0600070205080204" pitchFamily="50" charset="-128"/>
                <a:ea typeface="ＭＳ Ｐゴシック" panose="020B0600070205080204" pitchFamily="50" charset="-128"/>
              </a:rPr>
              <a:t>を推進するため、</a:t>
            </a:r>
            <a:r>
              <a:rPr lang="ja-JP" altLang="en-US" sz="1300" dirty="0">
                <a:solidFill>
                  <a:prstClr val="black"/>
                </a:solidFill>
                <a:latin typeface="ＭＳ Ｐゴシック" panose="020B0600070205080204" pitchFamily="50" charset="-128"/>
                <a:ea typeface="ＭＳ Ｐゴシック" panose="020B0600070205080204" pitchFamily="50" charset="-128"/>
              </a:rPr>
              <a:t>双方で使用可能な計画書の共通</a:t>
            </a:r>
            <a:r>
              <a:rPr lang="ja-JP" altLang="ja-JP" sz="1300" dirty="0">
                <a:solidFill>
                  <a:prstClr val="black"/>
                </a:solidFill>
                <a:latin typeface="ＭＳ Ｐゴシック" panose="020B0600070205080204" pitchFamily="50" charset="-128"/>
                <a:ea typeface="ＭＳ Ｐゴシック" panose="020B0600070205080204" pitchFamily="50" charset="-128"/>
              </a:rPr>
              <a:t>様式</a:t>
            </a:r>
            <a:r>
              <a:rPr lang="ja-JP" altLang="en-US" sz="1300" dirty="0">
                <a:solidFill>
                  <a:prstClr val="black"/>
                </a:solidFill>
                <a:latin typeface="ＭＳ Ｐゴシック" panose="020B0600070205080204" pitchFamily="50" charset="-128"/>
                <a:ea typeface="ＭＳ Ｐゴシック" panose="020B0600070205080204" pitchFamily="50" charset="-128"/>
              </a:rPr>
              <a:t>を設ける。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3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指定通所リハビリテーション事業所が、医療機関から指定の様式をもって情報提供を受けた際、当該事業所の医師が利用者を診療するとともに、当該様式に記載された内容について確認し、指定通所リハビリテーションの提供を開始しても差し支えないと判断した場合には、当該様式を根拠として通所リハビリテーション費の算定を開始可能とす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300" dirty="0">
                <a:solidFill>
                  <a:prstClr val="black"/>
                </a:solidFill>
                <a:latin typeface="ＭＳ Ｐゴシック" panose="020B0600070205080204" pitchFamily="50" charset="-128"/>
                <a:ea typeface="ＭＳ Ｐゴシック" panose="020B0600070205080204" pitchFamily="50" charset="-128"/>
              </a:rPr>
              <a:t>介護保険の維持期・生活期のリハビリテーションを、医療保険の疾患別リハビリテーションを担う地域の医療機関において、一貫して提供することができるよう、人員配置等に係る施設基準を緩和する。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r>
              <a:rPr lang="ja-JP" altLang="en-US" sz="1300" dirty="0">
                <a:solidFill>
                  <a:prstClr val="black"/>
                </a:solidFill>
                <a:latin typeface="ＭＳ Ｐゴシック" panose="020B0600070205080204" pitchFamily="50" charset="-128"/>
                <a:ea typeface="ＭＳ Ｐゴシック" panose="020B0600070205080204" pitchFamily="50" charset="-128"/>
              </a:rPr>
              <a:t>医療保険のリハビリテーションを提供している医療機関が、新たに介護保険のリハビリテーションの提供を開始する場合に、医療保険と介護保険のリハビリテーションを同一のスペースにおいて行う場合の人員等の共用に関する要件を見直し、適宜緩和する。</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285750" indent="-285750">
              <a:spcAft>
                <a:spcPts val="600"/>
              </a:spcAft>
              <a:buFont typeface="Wingdings" panose="05000000000000000000" pitchFamily="2" charset="2"/>
              <a:buChar char="Ø"/>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endParaRPr lang="en-US" altLang="ja-JP" sz="1300" kern="100" dirty="0">
              <a:solidFill>
                <a:prstClr val="black"/>
              </a:solidFill>
              <a:latin typeface="ＭＳ Ｐゴシック" panose="020B0600070205080204" pitchFamily="50" charset="-128"/>
              <a:ea typeface="ＭＳ Ｐゴシック" panose="020B0600070205080204" pitchFamily="50" charset="-128"/>
              <a:cs typeface="Times New Roman" panose="02020603050405020304" pitchFamily="18" charset="0"/>
            </a:endParaRPr>
          </a:p>
          <a:p>
            <a:endParaRPr lang="ja-JP" altLang="ja-JP" sz="1300" kern="100" dirty="0">
              <a:solidFill>
                <a:prstClr val="black"/>
              </a:solidFill>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spcAft>
                <a:spcPts val="600"/>
              </a:spcAft>
            </a:pPr>
            <a:r>
              <a:rPr lang="ja-JP" altLang="en-US" sz="1300" dirty="0">
                <a:solidFill>
                  <a:srgbClr val="0070C0"/>
                </a:solidFill>
                <a:latin typeface="ＭＳ Ｐゴシック" panose="020B0600070205080204" pitchFamily="50" charset="-128"/>
                <a:ea typeface="ＭＳ Ｐゴシック" panose="020B0600070205080204" pitchFamily="50" charset="-128"/>
              </a:rPr>
              <a:t>　</a:t>
            </a: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p:txBody>
      </p:sp>
      <p:sp>
        <p:nvSpPr>
          <p:cNvPr id="16" name="Rectangle 36"/>
          <p:cNvSpPr>
            <a:spLocks noChangeArrowheads="1"/>
          </p:cNvSpPr>
          <p:nvPr/>
        </p:nvSpPr>
        <p:spPr bwMode="auto">
          <a:xfrm>
            <a:off x="148564" y="4448152"/>
            <a:ext cx="4905388" cy="309328"/>
          </a:xfrm>
          <a:prstGeom prst="rect">
            <a:avLst/>
          </a:prstGeom>
          <a:solidFill>
            <a:schemeClr val="accent1">
              <a:lumMod val="40000"/>
              <a:lumOff val="60000"/>
            </a:schemeClr>
          </a:solidFill>
          <a:ln>
            <a:solidFill>
              <a:srgbClr val="41719C"/>
            </a:solidFill>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400" b="1" dirty="0">
                <a:solidFill>
                  <a:prstClr val="black"/>
                </a:solidFill>
                <a:latin typeface="ＭＳ Ｐゴシック" panose="020B0600070205080204" pitchFamily="50" charset="-128"/>
                <a:ea typeface="ＭＳ Ｐゴシック" panose="020B0600070205080204" pitchFamily="50" charset="-128"/>
              </a:rPr>
              <a:t>診療報酬改定と介護報酬改定の共通の対応</a:t>
            </a:r>
            <a:endParaRPr lang="en-US" altLang="ja-JP" sz="1400" b="1" dirty="0">
              <a:solidFill>
                <a:prstClr val="black"/>
              </a:solidFill>
              <a:latin typeface="ＭＳ Ｐゴシック" panose="020B0600070205080204" pitchFamily="50" charset="-128"/>
              <a:ea typeface="ＭＳ Ｐゴシック" panose="020B0600070205080204" pitchFamily="50" charset="-128"/>
            </a:endParaRPr>
          </a:p>
        </p:txBody>
      </p:sp>
      <p:sp>
        <p:nvSpPr>
          <p:cNvPr id="19" name="Rectangle 36"/>
          <p:cNvSpPr>
            <a:spLocks noChangeArrowheads="1"/>
          </p:cNvSpPr>
          <p:nvPr/>
        </p:nvSpPr>
        <p:spPr bwMode="auto">
          <a:xfrm>
            <a:off x="139038" y="844646"/>
            <a:ext cx="4236408" cy="307468"/>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維持期・生活期リハビリテーションに係る見直し</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p:txBody>
      </p:sp>
      <p:sp>
        <p:nvSpPr>
          <p:cNvPr id="20" name="Rectangle 36"/>
          <p:cNvSpPr>
            <a:spLocks noChangeArrowheads="1"/>
          </p:cNvSpPr>
          <p:nvPr/>
        </p:nvSpPr>
        <p:spPr bwMode="auto">
          <a:xfrm>
            <a:off x="148564" y="1856778"/>
            <a:ext cx="5407669" cy="307468"/>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医療・介護間でのリハビリテーションに係る情報共有の推進</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p:txBody>
      </p:sp>
      <p:sp>
        <p:nvSpPr>
          <p:cNvPr id="13"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１１．リハビリテーション</a:t>
            </a:r>
          </a:p>
        </p:txBody>
      </p:sp>
      <p:sp>
        <p:nvSpPr>
          <p:cNvPr id="17" name="Rectangle 36"/>
          <p:cNvSpPr>
            <a:spLocks noChangeArrowheads="1"/>
          </p:cNvSpPr>
          <p:nvPr/>
        </p:nvSpPr>
        <p:spPr bwMode="auto">
          <a:xfrm>
            <a:off x="139044" y="484646"/>
            <a:ext cx="6542154"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kern="0" dirty="0">
                <a:solidFill>
                  <a:prstClr val="black"/>
                </a:solidFill>
                <a:latin typeface="Calibri" panose="020F0502020204030204"/>
                <a:ea typeface="ＭＳ Ｐゴシック" panose="020B0600070205080204" pitchFamily="50" charset="-128"/>
              </a:rPr>
              <a:t>３</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）維持期・生活期のリハビリテーションへの対応②（再掲）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265</a:t>
            </a:fld>
            <a:endParaRPr lang="ja-JP" altLang="en-US" sz="1600" dirty="0">
              <a:solidFill>
                <a:prstClr val="black"/>
              </a:solidFill>
              <a:ea typeface="ＭＳ Ｐゴシック"/>
            </a:endParaRPr>
          </a:p>
        </p:txBody>
      </p:sp>
      <p:sp>
        <p:nvSpPr>
          <p:cNvPr id="11" name="テキスト ボックス 10"/>
          <p:cNvSpPr txBox="1"/>
          <p:nvPr/>
        </p:nvSpPr>
        <p:spPr>
          <a:xfrm>
            <a:off x="7968956" y="867575"/>
            <a:ext cx="174596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p644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P437</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439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442</a:t>
            </a:r>
          </a:p>
        </p:txBody>
      </p:sp>
      <p:sp>
        <p:nvSpPr>
          <p:cNvPr id="21" name="テキスト ボックス 20"/>
          <p:cNvSpPr txBox="1"/>
          <p:nvPr/>
        </p:nvSpPr>
        <p:spPr>
          <a:xfrm>
            <a:off x="8481392" y="1853910"/>
            <a:ext cx="12582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P447</a:t>
            </a:r>
          </a:p>
        </p:txBody>
      </p:sp>
      <p:sp>
        <p:nvSpPr>
          <p:cNvPr id="22" name="テキスト ボックス 21"/>
          <p:cNvSpPr txBox="1"/>
          <p:nvPr/>
        </p:nvSpPr>
        <p:spPr>
          <a:xfrm>
            <a:off x="7152728" y="4467575"/>
            <a:ext cx="25774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p880-886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p1056-1057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02467865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p:cNvSpPr>
            <a:spLocks noChangeArrowheads="1"/>
          </p:cNvSpPr>
          <p:nvPr/>
        </p:nvSpPr>
        <p:spPr bwMode="auto">
          <a:xfrm>
            <a:off x="213524" y="16322"/>
            <a:ext cx="9517327" cy="4816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cs typeface="+mn-cs"/>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リハビリテーション</a:t>
            </a:r>
          </a:p>
        </p:txBody>
      </p:sp>
      <p:sp>
        <p:nvSpPr>
          <p:cNvPr id="8" name="Rectangle 37"/>
          <p:cNvSpPr>
            <a:spLocks noChangeArrowheads="1"/>
          </p:cNvSpPr>
          <p:nvPr/>
        </p:nvSpPr>
        <p:spPr bwMode="auto">
          <a:xfrm>
            <a:off x="57761" y="989594"/>
            <a:ext cx="9647311" cy="5852089"/>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ts val="17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従来のリハビリテーション総合計画提供料の評価を再編し、リハビリテーション実施計画書の提供でも算定可能となるよう、リハビリテーション計画提供料を新設する</a:t>
            </a: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ts val="1700"/>
              </a:lnSpc>
              <a:spcBef>
                <a:spcPts val="0"/>
              </a:spcBef>
              <a:spcAft>
                <a:spcPts val="0"/>
              </a:spcAft>
              <a:buClrTx/>
              <a:buSzTx/>
              <a:buFont typeface="Wingdings" panose="05000000000000000000" pitchFamily="2" charset="2"/>
              <a:buChar char="Ø"/>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リハビリテーション計画提供料において、介護保険のリハビリテーションの利用を予定している患者について、通所リハビリテーションに係る計画等を提供した場合を評価する。また、介護保険のデータ収集等事業で活用可能な電子媒体でリハビリテーションに係る計画等を提供した場合の加算を新設する</a:t>
            </a: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Rectangle 36"/>
          <p:cNvSpPr>
            <a:spLocks noChangeArrowheads="1"/>
          </p:cNvSpPr>
          <p:nvPr/>
        </p:nvSpPr>
        <p:spPr bwMode="auto">
          <a:xfrm>
            <a:off x="42032" y="552380"/>
            <a:ext cx="9015429"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（４）医療と介護の</a:t>
            </a:r>
            <a:r>
              <a:rPr kumimoji="1" lang="ja-JP" altLang="en-US" sz="2000" b="0" i="0" u="none" strike="noStrike" kern="1200" cap="none" spc="-6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連携に資するリハビリテーション計画書の様式等の見直し①（再掲）</a:t>
            </a:r>
          </a:p>
        </p:txBody>
      </p:sp>
      <p:graphicFrame>
        <p:nvGraphicFramePr>
          <p:cNvPr id="10" name="表 9">
            <a:extLst>
              <a:ext uri="{FF2B5EF4-FFF2-40B4-BE49-F238E27FC236}">
                <a16:creationId xmlns="" xmlns:a16="http://schemas.microsoft.com/office/drawing/2014/main" id="{F1C14930-FC87-4120-95F2-54CF69F468AE}"/>
              </a:ext>
            </a:extLst>
          </p:cNvPr>
          <p:cNvGraphicFramePr>
            <a:graphicFrameLocks noGrp="1"/>
          </p:cNvGraphicFramePr>
          <p:nvPr>
            <p:extLst/>
          </p:nvPr>
        </p:nvGraphicFramePr>
        <p:xfrm>
          <a:off x="350636" y="2187568"/>
          <a:ext cx="4211363" cy="4587240"/>
        </p:xfrm>
        <a:graphic>
          <a:graphicData uri="http://schemas.openxmlformats.org/drawingml/2006/table">
            <a:tbl>
              <a:tblPr firstRow="1" bandRow="1">
                <a:tableStyleId>{FABFCF23-3B69-468F-B69F-88F6DE6A72F2}</a:tableStyleId>
              </a:tblPr>
              <a:tblGrid>
                <a:gridCol w="4211363">
                  <a:extLst>
                    <a:ext uri="{9D8B030D-6E8A-4147-A177-3AD203B41FA5}">
                      <a16:colId xmlns="" xmlns:a16="http://schemas.microsoft.com/office/drawing/2014/main" val="20000"/>
                    </a:ext>
                  </a:extLst>
                </a:gridCol>
              </a:tblGrid>
              <a:tr h="0">
                <a:tc>
                  <a:txBody>
                    <a:bodyPr/>
                    <a:lstStyle/>
                    <a:p>
                      <a:pPr algn="ctr"/>
                      <a:r>
                        <a:rPr kumimoji="1" lang="ja-JP" altLang="en-US" sz="1300" dirty="0"/>
                        <a:t>現行</a:t>
                      </a:r>
                      <a:endParaRPr kumimoji="1" lang="ja-JP" altLang="en-US" sz="1300" u="none" dirty="0">
                        <a:solidFill>
                          <a:schemeClr val="bg1"/>
                        </a:solidFill>
                      </a:endParaRPr>
                    </a:p>
                  </a:txBody>
                  <a:tcPr marL="99060" marR="99060" anchor="ctr"/>
                </a:tc>
                <a:extLst>
                  <a:ext uri="{0D108BD9-81ED-4DB2-BD59-A6C34878D82A}">
                    <a16:rowId xmlns="" xmlns:a16="http://schemas.microsoft.com/office/drawing/2014/main" val="10000"/>
                  </a:ext>
                </a:extLst>
              </a:tr>
              <a:tr h="237106">
                <a:tc>
                  <a:txBody>
                    <a:bodyPr/>
                    <a:lstStyle/>
                    <a:p>
                      <a:pPr algn="l"/>
                      <a:r>
                        <a:rPr kumimoji="1" lang="en-US" altLang="ja-JP" sz="1400" u="none" dirty="0"/>
                        <a:t>【</a:t>
                      </a:r>
                      <a:r>
                        <a:rPr kumimoji="1" lang="ja-JP" altLang="en-US" sz="1400" u="none" dirty="0"/>
                        <a:t>リハビリテーション総合計画提供料</a:t>
                      </a:r>
                      <a:r>
                        <a:rPr kumimoji="1" lang="en-US" altLang="ja-JP" sz="1400" u="none" dirty="0"/>
                        <a:t>】</a:t>
                      </a:r>
                      <a:r>
                        <a:rPr kumimoji="1" lang="ja-JP" altLang="en-US" sz="1400" u="none" dirty="0"/>
                        <a:t>　　　　　１００点</a:t>
                      </a:r>
                    </a:p>
                    <a:p>
                      <a:pPr algn="l"/>
                      <a:endParaRPr kumimoji="1" lang="en-US" altLang="ja-JP" sz="1400" u="none" dirty="0"/>
                    </a:p>
                    <a:p>
                      <a:pPr algn="l"/>
                      <a:r>
                        <a:rPr kumimoji="1" lang="ja-JP" altLang="en-US" sz="1400" u="none" dirty="0"/>
                        <a:t>（新設）</a:t>
                      </a:r>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r>
                        <a:rPr kumimoji="1" lang="ja-JP" altLang="en-US" sz="1400" u="none" dirty="0"/>
                        <a:t>（新設）</a:t>
                      </a:r>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2000" u="none" dirty="0"/>
                    </a:p>
                    <a:p>
                      <a:pPr algn="l"/>
                      <a:endParaRPr kumimoji="1" lang="en-US" altLang="ja-JP" sz="1400" u="none" dirty="0"/>
                    </a:p>
                    <a:p>
                      <a:pPr algn="l"/>
                      <a:r>
                        <a:rPr kumimoji="1" lang="ja-JP" altLang="en-US" sz="1400" u="none" dirty="0"/>
                        <a:t>（新設）</a:t>
                      </a:r>
                      <a:endParaRPr kumimoji="1" lang="en-US" altLang="ja-JP" sz="1400" u="none" dirty="0"/>
                    </a:p>
                    <a:p>
                      <a:pPr algn="l"/>
                      <a:r>
                        <a:rPr kumimoji="1" lang="ja-JP" altLang="en-US" sz="1200" u="none" dirty="0"/>
                        <a:t>［算定要件］</a:t>
                      </a:r>
                    </a:p>
                    <a:p>
                      <a:pPr marL="88900" indent="-88900" algn="l"/>
                      <a:r>
                        <a:rPr kumimoji="1" lang="ja-JP" altLang="en-US" sz="1200" u="none" dirty="0"/>
                        <a:t>　　退院支援加算の地域連携診療計画加算を算定する入院中の患者であって、発症等から</a:t>
                      </a:r>
                      <a:r>
                        <a:rPr kumimoji="1" lang="en-US" altLang="ja-JP" sz="1200" u="none" dirty="0"/>
                        <a:t>14</a:t>
                      </a:r>
                      <a:r>
                        <a:rPr kumimoji="1" lang="ja-JP" altLang="en-US" sz="1200" u="none" dirty="0"/>
                        <a:t>日以内に退院する者について、退院後のリハビリテーションを担う医療機関にリハビリテーション総合実施計画書を提供した場合</a:t>
                      </a:r>
                    </a:p>
                  </a:txBody>
                  <a:tcPr marL="99060" marR="99060" anchor="ctr"/>
                </a:tc>
                <a:extLst>
                  <a:ext uri="{0D108BD9-81ED-4DB2-BD59-A6C34878D82A}">
                    <a16:rowId xmlns="" xmlns:a16="http://schemas.microsoft.com/office/drawing/2014/main" val="10001"/>
                  </a:ext>
                </a:extLst>
              </a:tr>
            </a:tbl>
          </a:graphicData>
        </a:graphic>
      </p:graphicFrame>
      <p:graphicFrame>
        <p:nvGraphicFramePr>
          <p:cNvPr id="11" name="表 10">
            <a:extLst>
              <a:ext uri="{FF2B5EF4-FFF2-40B4-BE49-F238E27FC236}">
                <a16:creationId xmlns="" xmlns:a16="http://schemas.microsoft.com/office/drawing/2014/main" id="{440A276C-4A1A-455B-975E-30F87821DE1B}"/>
              </a:ext>
            </a:extLst>
          </p:cNvPr>
          <p:cNvGraphicFramePr>
            <a:graphicFrameLocks noGrp="1"/>
          </p:cNvGraphicFramePr>
          <p:nvPr>
            <p:extLst>
              <p:ext uri="{D42A27DB-BD31-4B8C-83A1-F6EECF244321}">
                <p14:modId xmlns:p14="http://schemas.microsoft.com/office/powerpoint/2010/main" val="1708154868"/>
              </p:ext>
            </p:extLst>
          </p:nvPr>
        </p:nvGraphicFramePr>
        <p:xfrm>
          <a:off x="5092423" y="2172032"/>
          <a:ext cx="4543624" cy="4617720"/>
        </p:xfrm>
        <a:graphic>
          <a:graphicData uri="http://schemas.openxmlformats.org/drawingml/2006/table">
            <a:tbl>
              <a:tblPr firstRow="1" bandRow="1">
                <a:tableStyleId>{9DCAF9ED-07DC-4A11-8D7F-57B35C25682E}</a:tableStyleId>
              </a:tblPr>
              <a:tblGrid>
                <a:gridCol w="4543624">
                  <a:extLst>
                    <a:ext uri="{9D8B030D-6E8A-4147-A177-3AD203B41FA5}">
                      <a16:colId xmlns="" xmlns:a16="http://schemas.microsoft.com/office/drawing/2014/main" val="20000"/>
                    </a:ext>
                  </a:extLst>
                </a:gridCol>
              </a:tblGrid>
              <a:tr h="0">
                <a:tc>
                  <a:txBody>
                    <a:bodyPr/>
                    <a:lstStyle/>
                    <a:p>
                      <a:pPr algn="ctr"/>
                      <a:r>
                        <a:rPr kumimoji="1" lang="ja-JP" altLang="en-US" sz="1300" dirty="0"/>
                        <a:t>改定</a:t>
                      </a:r>
                    </a:p>
                  </a:txBody>
                  <a:tcPr marL="99060" marR="99060" anchor="ctr"/>
                </a:tc>
                <a:extLst>
                  <a:ext uri="{0D108BD9-81ED-4DB2-BD59-A6C34878D82A}">
                    <a16:rowId xmlns="" xmlns:a16="http://schemas.microsoft.com/office/drawing/2014/main" val="10000"/>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（削除）</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sng" dirty="0"/>
                        <a:t>【</a:t>
                      </a:r>
                      <a:r>
                        <a:rPr kumimoji="1" lang="ja-JP" altLang="en-US" sz="1400" u="sng" dirty="0"/>
                        <a:t>リハビリテーション計画提供料１</a:t>
                      </a:r>
                      <a:r>
                        <a:rPr kumimoji="1" lang="en-US" altLang="ja-JP" sz="1400" u="sng" dirty="0"/>
                        <a:t>】</a:t>
                      </a:r>
                      <a:r>
                        <a:rPr kumimoji="1" lang="ja-JP" altLang="en-US" sz="1400" u="none" dirty="0"/>
                        <a:t>　　　　　　　　　　</a:t>
                      </a:r>
                      <a:r>
                        <a:rPr kumimoji="1" lang="ja-JP" altLang="en-US" sz="1400" u="sng" dirty="0"/>
                        <a:t>２７５点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ja-JP" altLang="en-US" sz="1200" b="0" u="sng" dirty="0">
                          <a:solidFill>
                            <a:schemeClr val="tx1"/>
                          </a:solidFill>
                        </a:rPr>
                        <a:t>脳血管疾患等リハビリテーション料・廃用症候群リハビリテーション料・運動器リハビリテーション料を算定する患者であって、介護保険のリハビリテーションの利用を予定している者について、介護保険のリハビリテーション事業所にリハビリテーション実施計画書等を提供した場合</a:t>
                      </a:r>
                      <a:endParaRPr kumimoji="1" lang="en-US" altLang="ja-JP" sz="1200" b="0" u="sng"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b="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b="0" u="sng" dirty="0">
                          <a:solidFill>
                            <a:schemeClr val="tx1"/>
                          </a:solidFill>
                        </a:rPr>
                        <a:t>【</a:t>
                      </a:r>
                      <a:r>
                        <a:rPr kumimoji="1" lang="ja-JP" altLang="en-US" sz="1400" b="0" u="sng" dirty="0">
                          <a:solidFill>
                            <a:schemeClr val="tx1"/>
                          </a:solidFill>
                        </a:rPr>
                        <a:t>電子化連携加算</a:t>
                      </a:r>
                      <a:r>
                        <a:rPr kumimoji="1" lang="en-US" altLang="ja-JP" sz="1400" b="0" u="sng" dirty="0">
                          <a:solidFill>
                            <a:schemeClr val="tx1"/>
                          </a:solidFill>
                        </a:rPr>
                        <a:t>】</a:t>
                      </a:r>
                      <a:r>
                        <a:rPr kumimoji="1" lang="ja-JP" altLang="en-US" sz="1400" b="0" u="none" dirty="0">
                          <a:solidFill>
                            <a:schemeClr val="tx1"/>
                          </a:solidFill>
                        </a:rPr>
                        <a:t>　　　　　　　　　　　　　　　　　　　　　</a:t>
                      </a:r>
                      <a:r>
                        <a:rPr kumimoji="1" lang="ja-JP" altLang="en-US" sz="1400" b="0" u="sng" dirty="0">
                          <a:solidFill>
                            <a:schemeClr val="tx1"/>
                          </a:solidFill>
                        </a:rPr>
                        <a:t>５点</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ja-JP" altLang="en-US" sz="1200" b="0" u="sng" dirty="0">
                          <a:solidFill>
                            <a:schemeClr val="tx1"/>
                          </a:solidFill>
                        </a:rPr>
                        <a:t>「通所・訪問リハビリテーションの質の評価データ収集等事業」で利用可能な電子媒体でリハビリテーション実施計画書等を提供した場合</a:t>
                      </a:r>
                      <a:endParaRPr kumimoji="1" lang="en-US" altLang="ja-JP" sz="1200" b="0" u="sng"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b="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b="0" u="sng" dirty="0">
                          <a:solidFill>
                            <a:schemeClr val="tx1"/>
                          </a:solidFill>
                        </a:rPr>
                        <a:t>【</a:t>
                      </a:r>
                      <a:r>
                        <a:rPr kumimoji="1" lang="ja-JP" altLang="en-US" sz="1400" b="0" u="sng" dirty="0">
                          <a:solidFill>
                            <a:schemeClr val="tx1"/>
                          </a:solidFill>
                        </a:rPr>
                        <a:t>リハビリテーション計画提供料２</a:t>
                      </a:r>
                      <a:r>
                        <a:rPr kumimoji="1" lang="en-US" altLang="ja-JP" sz="1400" b="0" u="sng" dirty="0">
                          <a:solidFill>
                            <a:schemeClr val="tx1"/>
                          </a:solidFill>
                        </a:rPr>
                        <a:t>】</a:t>
                      </a:r>
                      <a:r>
                        <a:rPr kumimoji="1" lang="ja-JP" altLang="en-US" sz="1400" b="0" u="sng" dirty="0">
                          <a:solidFill>
                            <a:schemeClr val="tx1"/>
                          </a:solidFill>
                        </a:rPr>
                        <a:t>　</a:t>
                      </a:r>
                      <a:r>
                        <a:rPr kumimoji="1" lang="ja-JP" altLang="en-US" sz="1400" b="0" u="none" dirty="0">
                          <a:solidFill>
                            <a:schemeClr val="tx1"/>
                          </a:solidFill>
                        </a:rPr>
                        <a:t>　　　　　　　　　</a:t>
                      </a:r>
                      <a:r>
                        <a:rPr kumimoji="1" lang="ja-JP" altLang="en-US" sz="1400" b="0" u="sng" dirty="0">
                          <a:solidFill>
                            <a:schemeClr val="tx1"/>
                          </a:solidFill>
                        </a:rPr>
                        <a:t>１００点</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入退院支援加算の地域連携診療計画加算を算定する入院中の患者であって、発症等から</a:t>
                      </a:r>
                      <a:r>
                        <a:rPr kumimoji="1" lang="en-US" altLang="ja-JP" sz="1200" b="0" u="none" dirty="0">
                          <a:solidFill>
                            <a:schemeClr val="tx1"/>
                          </a:solidFill>
                        </a:rPr>
                        <a:t>14</a:t>
                      </a:r>
                      <a:r>
                        <a:rPr kumimoji="1" lang="ja-JP" altLang="en-US" sz="1200" b="0" u="none" dirty="0">
                          <a:solidFill>
                            <a:schemeClr val="tx1"/>
                          </a:solidFill>
                        </a:rPr>
                        <a:t>日以内に退院する者について、退院後のリハビリテーションを担う医療機関にリハビリテーション実施計画書等を提供した場合</a:t>
                      </a:r>
                      <a:endParaRPr kumimoji="1" lang="ja-JP" altLang="en-US" sz="1100" b="1" u="sng" dirty="0">
                        <a:solidFill>
                          <a:srgbClr val="0070C0"/>
                        </a:solidFill>
                      </a:endParaRPr>
                    </a:p>
                  </a:txBody>
                  <a:tcPr marL="99060" marR="99060" anchor="ctr"/>
                </a:tc>
                <a:extLst>
                  <a:ext uri="{0D108BD9-81ED-4DB2-BD59-A6C34878D82A}">
                    <a16:rowId xmlns="" xmlns:a16="http://schemas.microsoft.com/office/drawing/2014/main" val="10001"/>
                  </a:ext>
                </a:extLst>
              </a:tr>
            </a:tbl>
          </a:graphicData>
        </a:graphic>
      </p:graphicFrame>
      <p:sp>
        <p:nvSpPr>
          <p:cNvPr id="13" name="右矢印 13">
            <a:extLst>
              <a:ext uri="{FF2B5EF4-FFF2-40B4-BE49-F238E27FC236}">
                <a16:creationId xmlns="" xmlns:a16="http://schemas.microsoft.com/office/drawing/2014/main" id="{44ECFC32-D5B7-4B5E-871B-597254D172F7}"/>
              </a:ext>
            </a:extLst>
          </p:cNvPr>
          <p:cNvSpPr/>
          <p:nvPr/>
        </p:nvSpPr>
        <p:spPr>
          <a:xfrm>
            <a:off x="4653351" y="2422652"/>
            <a:ext cx="370115" cy="100811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8311773" y="251081"/>
            <a:ext cx="14190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P447-449</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26588363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p:cNvSpPr>
            <a:spLocks noChangeArrowheads="1"/>
          </p:cNvSpPr>
          <p:nvPr/>
        </p:nvSpPr>
        <p:spPr bwMode="auto">
          <a:xfrm>
            <a:off x="213524" y="16322"/>
            <a:ext cx="9517327" cy="4816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cs typeface="+mn-cs"/>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リハビリテーション</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37"/>
          <p:cNvSpPr>
            <a:spLocks noChangeArrowheads="1"/>
          </p:cNvSpPr>
          <p:nvPr/>
        </p:nvSpPr>
        <p:spPr bwMode="auto">
          <a:xfrm>
            <a:off x="57761" y="989590"/>
            <a:ext cx="9647311" cy="4671658"/>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脳血管疾患等リハビリテーション料の算定患者等、介護保健のリハビリテーション事業所への移行が見込まれる患者に対して使用する総合計画書について、新たに簡略化した様式を使用可能とし、その場合の評価を新設する</a:t>
            </a: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Rectangle 36"/>
          <p:cNvSpPr>
            <a:spLocks noChangeArrowheads="1"/>
          </p:cNvSpPr>
          <p:nvPr/>
        </p:nvSpPr>
        <p:spPr bwMode="auto">
          <a:xfrm>
            <a:off x="42032" y="552380"/>
            <a:ext cx="9015429"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（４）医療と介護の</a:t>
            </a:r>
            <a:r>
              <a:rPr kumimoji="1" lang="ja-JP" altLang="en-US" sz="2000" b="0" i="0" u="none" strike="noStrike" kern="1200" cap="none" spc="-6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連携に資するリハビリテーション計画書の様式等の見直し②（再掲）</a:t>
            </a:r>
          </a:p>
        </p:txBody>
      </p:sp>
      <p:graphicFrame>
        <p:nvGraphicFramePr>
          <p:cNvPr id="16" name="表 15">
            <a:extLst>
              <a:ext uri="{FF2B5EF4-FFF2-40B4-BE49-F238E27FC236}">
                <a16:creationId xmlns="" xmlns:a16="http://schemas.microsoft.com/office/drawing/2014/main" id="{C31333E7-A007-4906-BBF8-62E957582F1B}"/>
              </a:ext>
            </a:extLst>
          </p:cNvPr>
          <p:cNvGraphicFramePr>
            <a:graphicFrameLocks noGrp="1"/>
          </p:cNvGraphicFramePr>
          <p:nvPr>
            <p:extLst/>
          </p:nvPr>
        </p:nvGraphicFramePr>
        <p:xfrm>
          <a:off x="344488" y="1788352"/>
          <a:ext cx="4211363" cy="3368040"/>
        </p:xfrm>
        <a:graphic>
          <a:graphicData uri="http://schemas.openxmlformats.org/drawingml/2006/table">
            <a:tbl>
              <a:tblPr firstRow="1" bandRow="1">
                <a:tableStyleId>{FABFCF23-3B69-468F-B69F-88F6DE6A72F2}</a:tableStyleId>
              </a:tblPr>
              <a:tblGrid>
                <a:gridCol w="4211363">
                  <a:extLst>
                    <a:ext uri="{9D8B030D-6E8A-4147-A177-3AD203B41FA5}">
                      <a16:colId xmlns="" xmlns:a16="http://schemas.microsoft.com/office/drawing/2014/main" val="20000"/>
                    </a:ext>
                  </a:extLst>
                </a:gridCol>
              </a:tblGrid>
              <a:tr h="0">
                <a:tc>
                  <a:txBody>
                    <a:bodyPr/>
                    <a:lstStyle/>
                    <a:p>
                      <a:pPr algn="ctr"/>
                      <a:r>
                        <a:rPr kumimoji="1" lang="ja-JP" altLang="en-US" sz="1300" dirty="0"/>
                        <a:t>現行</a:t>
                      </a:r>
                      <a:endParaRPr kumimoji="1" lang="ja-JP" altLang="en-US" sz="1300" u="none" dirty="0">
                        <a:solidFill>
                          <a:schemeClr val="bg1"/>
                        </a:solidFill>
                      </a:endParaRPr>
                    </a:p>
                  </a:txBody>
                  <a:tcPr marL="99060" marR="99060" anchor="ctr"/>
                </a:tc>
                <a:extLst>
                  <a:ext uri="{0D108BD9-81ED-4DB2-BD59-A6C34878D82A}">
                    <a16:rowId xmlns="" xmlns:a16="http://schemas.microsoft.com/office/drawing/2014/main" val="10000"/>
                  </a:ext>
                </a:extLst>
              </a:tr>
              <a:tr h="237106">
                <a:tc>
                  <a:txBody>
                    <a:bodyPr/>
                    <a:lstStyle/>
                    <a:p>
                      <a:pPr algn="l"/>
                      <a:r>
                        <a:rPr kumimoji="1" lang="en-US" altLang="ja-JP" sz="1400" u="none" dirty="0"/>
                        <a:t>【</a:t>
                      </a:r>
                      <a:r>
                        <a:rPr kumimoji="1" lang="ja-JP" altLang="en-US" sz="1400" u="none" dirty="0"/>
                        <a:t>リハビリテーション総合計画評価料</a:t>
                      </a:r>
                      <a:r>
                        <a:rPr kumimoji="1" lang="en-US" altLang="ja-JP" sz="1400" u="none" dirty="0"/>
                        <a:t>】</a:t>
                      </a:r>
                      <a:r>
                        <a:rPr kumimoji="1" lang="ja-JP" altLang="en-US" sz="1400" u="none" dirty="0"/>
                        <a:t>　　　　　３００点</a:t>
                      </a:r>
                    </a:p>
                    <a:p>
                      <a:pPr algn="l"/>
                      <a:r>
                        <a:rPr kumimoji="1" lang="ja-JP" altLang="en-US" sz="1200" u="none" dirty="0"/>
                        <a:t>［算定要件］</a:t>
                      </a:r>
                    </a:p>
                    <a:p>
                      <a:pPr marL="88900" indent="-88900" algn="l"/>
                      <a:r>
                        <a:rPr kumimoji="1" lang="ja-JP" altLang="en-US" sz="1200" u="none" dirty="0"/>
                        <a:t>　　心大血管疾患リハビリテーション料</a:t>
                      </a:r>
                      <a:r>
                        <a:rPr kumimoji="1" lang="en-US" altLang="ja-JP" sz="1200" u="none" dirty="0"/>
                        <a:t>(Ⅰ)</a:t>
                      </a:r>
                      <a:r>
                        <a:rPr kumimoji="1" lang="ja-JP" altLang="en-US" sz="1200" u="none" dirty="0" err="1"/>
                        <a:t>、</a:t>
                      </a:r>
                      <a:r>
                        <a:rPr kumimoji="1" lang="ja-JP" altLang="en-US" sz="1200" u="none" dirty="0"/>
                        <a:t>脳血管疾患等リハビリテーション料</a:t>
                      </a:r>
                      <a:r>
                        <a:rPr kumimoji="1" lang="en-US" altLang="ja-JP" sz="1200" u="none" dirty="0"/>
                        <a:t>(Ⅰ)(Ⅱ)</a:t>
                      </a:r>
                      <a:r>
                        <a:rPr kumimoji="1" lang="ja-JP" altLang="en-US" sz="1200" u="none" dirty="0" err="1"/>
                        <a:t>、</a:t>
                      </a:r>
                      <a:r>
                        <a:rPr kumimoji="1" lang="ja-JP" altLang="en-US" sz="1200" u="none" dirty="0"/>
                        <a:t>廃用症候群リハビリテーション料</a:t>
                      </a:r>
                      <a:r>
                        <a:rPr kumimoji="1" lang="en-US" altLang="ja-JP" sz="1200" u="none" dirty="0"/>
                        <a:t>(Ⅰ)(Ⅱ)</a:t>
                      </a:r>
                      <a:r>
                        <a:rPr kumimoji="1" lang="ja-JP" altLang="en-US" sz="1200" u="none" dirty="0" err="1"/>
                        <a:t>、</a:t>
                      </a:r>
                      <a:r>
                        <a:rPr kumimoji="1" lang="ja-JP" altLang="en-US" sz="1200" u="none" dirty="0"/>
                        <a:t>運動器リハビリテーション料</a:t>
                      </a:r>
                      <a:r>
                        <a:rPr kumimoji="1" lang="en-US" altLang="ja-JP" sz="1200" u="none" dirty="0"/>
                        <a:t>(Ⅰ)(Ⅱ)</a:t>
                      </a:r>
                      <a:r>
                        <a:rPr kumimoji="1" lang="ja-JP" altLang="en-US" sz="1200" u="none" dirty="0" err="1"/>
                        <a:t>、</a:t>
                      </a:r>
                      <a:r>
                        <a:rPr kumimoji="1" lang="ja-JP" altLang="en-US" sz="1200" u="none" dirty="0"/>
                        <a:t>呼吸器リハビリテーション料（</a:t>
                      </a:r>
                      <a:r>
                        <a:rPr kumimoji="1" lang="en-US" altLang="ja-JP" sz="1200" u="none" dirty="0"/>
                        <a:t>Ⅰ</a:t>
                      </a:r>
                      <a:r>
                        <a:rPr kumimoji="1" lang="ja-JP" altLang="en-US" sz="1200" u="none" dirty="0"/>
                        <a:t>）、がん患者リハビリテーション料又は認知症患者リハビリテーション料の算定患者</a:t>
                      </a:r>
                      <a:endParaRPr kumimoji="1" lang="en-US" altLang="ja-JP" sz="1200" u="none" dirty="0"/>
                    </a:p>
                    <a:p>
                      <a:pPr algn="l"/>
                      <a:endParaRPr kumimoji="1" lang="en-US" altLang="ja-JP" sz="1400" u="none" dirty="0"/>
                    </a:p>
                    <a:p>
                      <a:pPr algn="l"/>
                      <a:endParaRPr kumimoji="1" lang="ja-JP" altLang="en-US" sz="1200" u="none" dirty="0"/>
                    </a:p>
                    <a:p>
                      <a:pPr algn="l"/>
                      <a:r>
                        <a:rPr kumimoji="1" lang="ja-JP" altLang="en-US" sz="1400" u="none" dirty="0"/>
                        <a:t>（新設）</a:t>
                      </a:r>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en-US" altLang="ja-JP" sz="1400" u="none" dirty="0"/>
                    </a:p>
                    <a:p>
                      <a:pPr algn="l"/>
                      <a:endParaRPr kumimoji="1" lang="ja-JP" altLang="en-US" sz="1400" u="none" dirty="0"/>
                    </a:p>
                  </a:txBody>
                  <a:tcPr marL="99060" marR="99060" anchor="ctr"/>
                </a:tc>
                <a:extLst>
                  <a:ext uri="{0D108BD9-81ED-4DB2-BD59-A6C34878D82A}">
                    <a16:rowId xmlns="" xmlns:a16="http://schemas.microsoft.com/office/drawing/2014/main" val="10001"/>
                  </a:ext>
                </a:extLst>
              </a:tr>
            </a:tbl>
          </a:graphicData>
        </a:graphic>
      </p:graphicFrame>
      <p:graphicFrame>
        <p:nvGraphicFramePr>
          <p:cNvPr id="17" name="表 16">
            <a:extLst>
              <a:ext uri="{FF2B5EF4-FFF2-40B4-BE49-F238E27FC236}">
                <a16:creationId xmlns="" xmlns:a16="http://schemas.microsoft.com/office/drawing/2014/main" id="{E35B3A5F-7883-4512-BFA0-1E0FD16321A9}"/>
              </a:ext>
            </a:extLst>
          </p:cNvPr>
          <p:cNvGraphicFramePr>
            <a:graphicFrameLocks noGrp="1"/>
          </p:cNvGraphicFramePr>
          <p:nvPr>
            <p:extLst>
              <p:ext uri="{D42A27DB-BD31-4B8C-83A1-F6EECF244321}">
                <p14:modId xmlns:p14="http://schemas.microsoft.com/office/powerpoint/2010/main" val="965380054"/>
              </p:ext>
            </p:extLst>
          </p:nvPr>
        </p:nvGraphicFramePr>
        <p:xfrm>
          <a:off x="5086282" y="1772816"/>
          <a:ext cx="4543624" cy="3383280"/>
        </p:xfrm>
        <a:graphic>
          <a:graphicData uri="http://schemas.openxmlformats.org/drawingml/2006/table">
            <a:tbl>
              <a:tblPr firstRow="1" bandRow="1">
                <a:tableStyleId>{9DCAF9ED-07DC-4A11-8D7F-57B35C25682E}</a:tableStyleId>
              </a:tblPr>
              <a:tblGrid>
                <a:gridCol w="4543624">
                  <a:extLst>
                    <a:ext uri="{9D8B030D-6E8A-4147-A177-3AD203B41FA5}">
                      <a16:colId xmlns="" xmlns:a16="http://schemas.microsoft.com/office/drawing/2014/main" val="20000"/>
                    </a:ext>
                  </a:extLst>
                </a:gridCol>
              </a:tblGrid>
              <a:tr h="0">
                <a:tc>
                  <a:txBody>
                    <a:bodyPr/>
                    <a:lstStyle/>
                    <a:p>
                      <a:pPr algn="ctr"/>
                      <a:r>
                        <a:rPr kumimoji="1" lang="ja-JP" altLang="en-US" sz="1300" dirty="0"/>
                        <a:t>改定</a:t>
                      </a:r>
                    </a:p>
                  </a:txBody>
                  <a:tcPr marL="99060" marR="99060" anchor="ctr"/>
                </a:tc>
                <a:extLst>
                  <a:ext uri="{0D108BD9-81ED-4DB2-BD59-A6C34878D82A}">
                    <a16:rowId xmlns="" xmlns:a16="http://schemas.microsoft.com/office/drawing/2014/main" val="10000"/>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a:t>【</a:t>
                      </a:r>
                      <a:r>
                        <a:rPr kumimoji="1" lang="ja-JP" altLang="en-US" sz="1400" u="none" dirty="0"/>
                        <a:t>リハビリテーション総合計画評価料１</a:t>
                      </a:r>
                      <a:r>
                        <a:rPr kumimoji="1" lang="en-US" altLang="ja-JP" sz="1400" u="none" dirty="0"/>
                        <a:t>】</a:t>
                      </a:r>
                      <a:r>
                        <a:rPr kumimoji="1" lang="ja-JP" altLang="en-US" sz="1400" u="none" dirty="0"/>
                        <a:t>　　　　　　　３００点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　　心大血管疾患リハビリテーション料</a:t>
                      </a:r>
                      <a:r>
                        <a:rPr kumimoji="1" lang="en-US" altLang="ja-JP" sz="1200" u="none" dirty="0"/>
                        <a:t>(Ⅰ)</a:t>
                      </a:r>
                      <a:r>
                        <a:rPr kumimoji="1" lang="ja-JP" altLang="en-US" sz="1200" u="none" dirty="0" err="1"/>
                        <a:t>、</a:t>
                      </a:r>
                      <a:r>
                        <a:rPr kumimoji="1" lang="ja-JP" altLang="en-US" sz="1200" u="none" dirty="0"/>
                        <a:t>脳血管疾患等リハビリテーション料</a:t>
                      </a:r>
                      <a:r>
                        <a:rPr kumimoji="1" lang="en-US" altLang="ja-JP" sz="1200" u="none" dirty="0"/>
                        <a:t>(Ⅰ)(Ⅱ)</a:t>
                      </a:r>
                      <a:r>
                        <a:rPr kumimoji="1" lang="ja-JP" altLang="en-US" sz="1200" u="none" dirty="0" err="1"/>
                        <a:t>、</a:t>
                      </a:r>
                      <a:r>
                        <a:rPr kumimoji="1" lang="ja-JP" altLang="en-US" sz="1200" u="none" dirty="0"/>
                        <a:t>廃用症候群リハビリテーション料</a:t>
                      </a:r>
                      <a:r>
                        <a:rPr kumimoji="1" lang="en-US" altLang="ja-JP" sz="1200" u="none" dirty="0"/>
                        <a:t>(Ⅰ)(Ⅱ)</a:t>
                      </a:r>
                      <a:r>
                        <a:rPr kumimoji="1" lang="ja-JP" altLang="en-US" sz="1200" u="none" dirty="0" err="1"/>
                        <a:t>、</a:t>
                      </a:r>
                      <a:r>
                        <a:rPr kumimoji="1" lang="ja-JP" altLang="en-US" sz="1200" u="none" dirty="0"/>
                        <a:t>運動器リハビリテーション料</a:t>
                      </a:r>
                      <a:r>
                        <a:rPr kumimoji="1" lang="en-US" altLang="ja-JP" sz="1200" u="none" dirty="0"/>
                        <a:t>(Ⅰ)(Ⅱ)</a:t>
                      </a:r>
                      <a:r>
                        <a:rPr kumimoji="1" lang="ja-JP" altLang="en-US" sz="1200" u="none" dirty="0" err="1"/>
                        <a:t>、</a:t>
                      </a:r>
                      <a:r>
                        <a:rPr kumimoji="1" lang="ja-JP" altLang="en-US" sz="1200" u="none" dirty="0"/>
                        <a:t>呼吸器リハビリテーション料（</a:t>
                      </a:r>
                      <a:r>
                        <a:rPr kumimoji="1" lang="en-US" altLang="ja-JP" sz="1200" u="none" dirty="0"/>
                        <a:t>Ⅰ</a:t>
                      </a:r>
                      <a:r>
                        <a:rPr kumimoji="1" lang="ja-JP" altLang="en-US" sz="1200" u="none" dirty="0"/>
                        <a:t>）、がん患者リハビリテーション料又は認知症患者リハビリテーション料の算定患者</a:t>
                      </a:r>
                      <a:r>
                        <a:rPr kumimoji="1" lang="ja-JP" altLang="en-US" sz="1200" u="sng" dirty="0"/>
                        <a:t>のうち、介護保険のリハビリテーション事業所への移行が見込まれる患者以外の患者</a:t>
                      </a:r>
                      <a:endParaRPr kumimoji="1" lang="en-US" altLang="ja-JP" sz="1200" u="sng" dirty="0"/>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u="sng" dirty="0"/>
                        <a:t>【</a:t>
                      </a:r>
                      <a:r>
                        <a:rPr kumimoji="1" lang="ja-JP" altLang="en-US" sz="1400" u="sng" dirty="0"/>
                        <a:t>リハビリテーション総合計画評価料２</a:t>
                      </a:r>
                      <a:r>
                        <a:rPr kumimoji="1" lang="en-US" altLang="ja-JP" sz="1400" u="sng" dirty="0"/>
                        <a:t>】</a:t>
                      </a:r>
                      <a:r>
                        <a:rPr kumimoji="1" lang="ja-JP" altLang="en-US" sz="1400" u="none" dirty="0"/>
                        <a:t>　　　　　　　</a:t>
                      </a:r>
                      <a:r>
                        <a:rPr kumimoji="1" lang="ja-JP" altLang="en-US" sz="1400" u="sng" dirty="0"/>
                        <a:t>２４０</a:t>
                      </a:r>
                      <a:r>
                        <a:rPr kumimoji="1" lang="en-US" altLang="ja-JP" sz="1400" u="sng" dirty="0"/>
                        <a:t> </a:t>
                      </a:r>
                      <a:r>
                        <a:rPr kumimoji="1" lang="ja-JP" altLang="en-US" sz="1400" u="sng" dirty="0"/>
                        <a:t>点</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［算定要件］</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t>　　脳血管疾患等リハビリテーション料</a:t>
                      </a:r>
                      <a:r>
                        <a:rPr kumimoji="1" lang="en-US" altLang="ja-JP" sz="1200" u="none" dirty="0"/>
                        <a:t>(Ⅰ)(Ⅱ)</a:t>
                      </a:r>
                      <a:r>
                        <a:rPr kumimoji="1" lang="ja-JP" altLang="en-US" sz="1200" u="none" dirty="0" err="1"/>
                        <a:t>、</a:t>
                      </a:r>
                      <a:r>
                        <a:rPr kumimoji="1" lang="ja-JP" altLang="en-US" sz="1200" u="none" dirty="0"/>
                        <a:t>廃用症候群リハビリテーション料</a:t>
                      </a:r>
                      <a:r>
                        <a:rPr kumimoji="1" lang="en-US" altLang="ja-JP" sz="1200" u="none" dirty="0"/>
                        <a:t>(Ⅰ)(Ⅱ)</a:t>
                      </a:r>
                      <a:r>
                        <a:rPr kumimoji="1" lang="ja-JP" altLang="en-US" sz="1200" u="none" dirty="0"/>
                        <a:t>又は運動器リハビリテーション料</a:t>
                      </a:r>
                      <a:r>
                        <a:rPr kumimoji="1" lang="en-US" altLang="ja-JP" sz="1200" u="none" dirty="0"/>
                        <a:t>(Ⅰ)(Ⅱ)</a:t>
                      </a:r>
                      <a:r>
                        <a:rPr kumimoji="1" lang="ja-JP" altLang="en-US" sz="1200" u="none" dirty="0"/>
                        <a:t>の算定患者</a:t>
                      </a:r>
                      <a:r>
                        <a:rPr kumimoji="1" lang="ja-JP" altLang="en-US" sz="1200" u="sng" dirty="0"/>
                        <a:t>のうち、介護保険のリハビリテーション事業所への移行が見込まれる患者</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u="sng" dirty="0">
                        <a:solidFill>
                          <a:srgbClr val="0070C0"/>
                        </a:solidFill>
                      </a:endParaRPr>
                    </a:p>
                  </a:txBody>
                  <a:tcPr marL="99060" marR="99060" anchor="ctr"/>
                </a:tc>
                <a:extLst>
                  <a:ext uri="{0D108BD9-81ED-4DB2-BD59-A6C34878D82A}">
                    <a16:rowId xmlns="" xmlns:a16="http://schemas.microsoft.com/office/drawing/2014/main" val="10001"/>
                  </a:ext>
                </a:extLst>
              </a:tr>
            </a:tbl>
          </a:graphicData>
        </a:graphic>
      </p:graphicFrame>
      <p:sp>
        <p:nvSpPr>
          <p:cNvPr id="18" name="右矢印 13">
            <a:extLst>
              <a:ext uri="{FF2B5EF4-FFF2-40B4-BE49-F238E27FC236}">
                <a16:creationId xmlns="" xmlns:a16="http://schemas.microsoft.com/office/drawing/2014/main" id="{8CCB5337-BA68-40A3-A231-68EDB9B33E25}"/>
              </a:ext>
            </a:extLst>
          </p:cNvPr>
          <p:cNvSpPr/>
          <p:nvPr/>
        </p:nvSpPr>
        <p:spPr>
          <a:xfrm>
            <a:off x="4647209" y="2023436"/>
            <a:ext cx="370115" cy="100811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8311773" y="251081"/>
            <a:ext cx="14190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p428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P445-447</a:t>
            </a:r>
          </a:p>
        </p:txBody>
      </p:sp>
    </p:spTree>
    <p:extLst>
      <p:ext uri="{BB962C8B-B14F-4D97-AF65-F5344CB8AC3E}">
        <p14:creationId xmlns:p14="http://schemas.microsoft.com/office/powerpoint/2010/main" val="2509571846"/>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7"/>
          <p:cNvSpPr>
            <a:spLocks noChangeArrowheads="1"/>
          </p:cNvSpPr>
          <p:nvPr/>
        </p:nvSpPr>
        <p:spPr bwMode="auto">
          <a:xfrm>
            <a:off x="174888" y="939221"/>
            <a:ext cx="9665905" cy="704467"/>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a:solidFill>
                  <a:prstClr val="black"/>
                </a:solidFill>
              </a:rPr>
              <a:t>　緩和ケア病棟入院料について、待機患者の減少と在宅医療との連携を推進する観点から、</a:t>
            </a:r>
            <a:endParaRPr lang="en-US" altLang="ja-JP" dirty="0">
              <a:solidFill>
                <a:prstClr val="black"/>
              </a:solidFill>
            </a:endParaRPr>
          </a:p>
          <a:p>
            <a:r>
              <a:rPr lang="ja-JP" altLang="en-US" dirty="0">
                <a:solidFill>
                  <a:prstClr val="black"/>
                </a:solidFill>
              </a:rPr>
              <a:t>　　平均待機期間や在宅への移行実績に関する要件に応じ、入院料の区分を設ける。</a:t>
            </a: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spcAft>
                <a:spcPts val="600"/>
              </a:spcAft>
              <a:buFont typeface="Wingdings" panose="05000000000000000000" pitchFamily="2" charset="2"/>
              <a:buChar char="Ø"/>
            </a:pPr>
            <a:endParaRPr lang="en-US" altLang="ja-JP" dirty="0">
              <a:solidFill>
                <a:prstClr val="black"/>
              </a:solidFill>
            </a:endParaRPr>
          </a:p>
          <a:p>
            <a:pPr marL="285750" indent="-285750">
              <a:spcAft>
                <a:spcPts val="600"/>
              </a:spcAft>
              <a:buFont typeface="Wingdings" panose="05000000000000000000" pitchFamily="2" charset="2"/>
              <a:buChar char="Ø"/>
            </a:pPr>
            <a:endParaRPr lang="en-US" altLang="ja-JP" dirty="0">
              <a:solidFill>
                <a:prstClr val="black"/>
              </a:solidFill>
            </a:endParaRPr>
          </a:p>
        </p:txBody>
      </p:sp>
      <p:graphicFrame>
        <p:nvGraphicFramePr>
          <p:cNvPr id="9" name="表 8"/>
          <p:cNvGraphicFramePr>
            <a:graphicFrameLocks noGrp="1"/>
          </p:cNvGraphicFramePr>
          <p:nvPr>
            <p:extLst>
              <p:ext uri="{D42A27DB-BD31-4B8C-83A1-F6EECF244321}">
                <p14:modId xmlns:p14="http://schemas.microsoft.com/office/powerpoint/2010/main" val="745245156"/>
              </p:ext>
            </p:extLst>
          </p:nvPr>
        </p:nvGraphicFramePr>
        <p:xfrm>
          <a:off x="885825" y="1681898"/>
          <a:ext cx="2856432" cy="1567064"/>
        </p:xfrm>
        <a:graphic>
          <a:graphicData uri="http://schemas.openxmlformats.org/drawingml/2006/table">
            <a:tbl>
              <a:tblPr firstRow="1" bandRow="1">
                <a:tableStyleId>{5C22544A-7EE6-4342-B048-85BDC9FD1C3A}</a:tableStyleId>
              </a:tblPr>
              <a:tblGrid>
                <a:gridCol w="2856432">
                  <a:extLst>
                    <a:ext uri="{9D8B030D-6E8A-4147-A177-3AD203B41FA5}">
                      <a16:colId xmlns="" xmlns:a16="http://schemas.microsoft.com/office/drawing/2014/main" val="20000"/>
                    </a:ext>
                  </a:extLst>
                </a:gridCol>
              </a:tblGrid>
              <a:tr h="268814">
                <a:tc>
                  <a:txBody>
                    <a:bodyPr/>
                    <a:lstStyle/>
                    <a:p>
                      <a:pPr algn="ctr"/>
                      <a:r>
                        <a:rPr kumimoji="1" lang="ja-JP" altLang="en-US" sz="1400" baseline="0" dirty="0"/>
                        <a:t>現行</a:t>
                      </a:r>
                    </a:p>
                  </a:txBody>
                  <a:tcPr/>
                </a:tc>
                <a:extLst>
                  <a:ext uri="{0D108BD9-81ED-4DB2-BD59-A6C34878D82A}">
                    <a16:rowId xmlns="" xmlns:a16="http://schemas.microsoft.com/office/drawing/2014/main" val="10000"/>
                  </a:ext>
                </a:extLst>
              </a:tr>
              <a:tr h="12622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緩和ケア病棟入院料</a:t>
                      </a:r>
                      <a:r>
                        <a:rPr kumimoji="1" lang="en-US" altLang="ja-JP" sz="14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zh-CN" sz="1400" baseline="0" dirty="0">
                          <a:latin typeface="ＭＳ Ｐゴシック" panose="020B0600070205080204" pitchFamily="50" charset="-128"/>
                          <a:ea typeface="ＭＳ Ｐゴシック" panose="020B0600070205080204" pitchFamily="50" charset="-128"/>
                        </a:rPr>
                        <a:t>30</a:t>
                      </a:r>
                      <a:r>
                        <a:rPr kumimoji="1" lang="zh-CN" altLang="en-US" sz="1400" baseline="0" dirty="0">
                          <a:latin typeface="ＭＳ Ｐゴシック" panose="020B0600070205080204" pitchFamily="50" charset="-128"/>
                          <a:ea typeface="ＭＳ Ｐゴシック" panose="020B0600070205080204" pitchFamily="50" charset="-128"/>
                        </a:rPr>
                        <a:t>日以内　　　　　　　</a:t>
                      </a:r>
                      <a:r>
                        <a:rPr kumimoji="1" lang="en-US" altLang="zh-CN" sz="1400" baseline="0" dirty="0">
                          <a:latin typeface="ＭＳ Ｐゴシック" panose="020B0600070205080204" pitchFamily="50" charset="-128"/>
                          <a:ea typeface="ＭＳ Ｐゴシック" panose="020B0600070205080204" pitchFamily="50" charset="-128"/>
                        </a:rPr>
                        <a:t>4,926</a:t>
                      </a:r>
                      <a:r>
                        <a:rPr kumimoji="1" lang="zh-CN" altLang="en-US" sz="1400" baseline="0" dirty="0">
                          <a:latin typeface="ＭＳ Ｐゴシック" panose="020B0600070205080204" pitchFamily="50" charset="-128"/>
                          <a:ea typeface="ＭＳ Ｐゴシック" panose="020B0600070205080204" pitchFamily="50" charset="-128"/>
                        </a:rPr>
                        <a:t>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zh-CN" sz="1400" baseline="0" dirty="0">
                          <a:latin typeface="ＭＳ Ｐゴシック" panose="020B0600070205080204" pitchFamily="50" charset="-128"/>
                          <a:ea typeface="ＭＳ Ｐゴシック" panose="020B0600070205080204" pitchFamily="50" charset="-128"/>
                        </a:rPr>
                        <a:t>60</a:t>
                      </a:r>
                      <a:r>
                        <a:rPr kumimoji="1" lang="zh-CN" altLang="en-US" sz="1400" baseline="0" dirty="0">
                          <a:latin typeface="ＭＳ Ｐゴシック" panose="020B0600070205080204" pitchFamily="50" charset="-128"/>
                          <a:ea typeface="ＭＳ Ｐゴシック" panose="020B0600070205080204" pitchFamily="50" charset="-128"/>
                        </a:rPr>
                        <a:t>日以内　　　　　　　</a:t>
                      </a:r>
                      <a:r>
                        <a:rPr kumimoji="1" lang="en-US" altLang="zh-CN" sz="1400" baseline="0" dirty="0">
                          <a:latin typeface="ＭＳ Ｐゴシック" panose="020B0600070205080204" pitchFamily="50" charset="-128"/>
                          <a:ea typeface="ＭＳ Ｐゴシック" panose="020B0600070205080204" pitchFamily="50" charset="-128"/>
                        </a:rPr>
                        <a:t>4,400</a:t>
                      </a:r>
                      <a:r>
                        <a:rPr kumimoji="1" lang="zh-CN" altLang="en-US" sz="1400" baseline="0" dirty="0">
                          <a:latin typeface="ＭＳ Ｐゴシック" panose="020B0600070205080204" pitchFamily="50" charset="-128"/>
                          <a:ea typeface="ＭＳ Ｐゴシック" panose="020B0600070205080204" pitchFamily="50" charset="-128"/>
                        </a:rPr>
                        <a:t>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zh-CN" sz="1400" baseline="0" dirty="0">
                          <a:latin typeface="ＭＳ Ｐゴシック" panose="020B0600070205080204" pitchFamily="50" charset="-128"/>
                          <a:ea typeface="ＭＳ Ｐゴシック" panose="020B0600070205080204" pitchFamily="50" charset="-128"/>
                        </a:rPr>
                        <a:t>61</a:t>
                      </a:r>
                      <a:r>
                        <a:rPr kumimoji="1" lang="zh-CN" altLang="en-US" sz="1400" baseline="0" dirty="0">
                          <a:latin typeface="ＭＳ Ｐゴシック" panose="020B0600070205080204" pitchFamily="50" charset="-128"/>
                          <a:ea typeface="ＭＳ Ｐゴシック" panose="020B0600070205080204" pitchFamily="50" charset="-128"/>
                        </a:rPr>
                        <a:t>日以上　　　　　　　</a:t>
                      </a:r>
                      <a:r>
                        <a:rPr kumimoji="1" lang="en-US" altLang="zh-CN" sz="1400" baseline="0" dirty="0">
                          <a:latin typeface="ＭＳ Ｐゴシック" panose="020B0600070205080204" pitchFamily="50" charset="-128"/>
                          <a:ea typeface="ＭＳ Ｐゴシック" panose="020B0600070205080204" pitchFamily="50" charset="-128"/>
                        </a:rPr>
                        <a:t>3,300</a:t>
                      </a:r>
                      <a:r>
                        <a:rPr kumimoji="1" lang="zh-CN" altLang="en-US" sz="1400" baseline="0" dirty="0">
                          <a:latin typeface="ＭＳ Ｐゴシック" panose="020B0600070205080204" pitchFamily="50" charset="-128"/>
                          <a:ea typeface="ＭＳ Ｐゴシック" panose="020B0600070205080204" pitchFamily="50" charset="-128"/>
                        </a:rPr>
                        <a:t>点</a:t>
                      </a:r>
                    </a:p>
                  </a:txBody>
                  <a:tcPr/>
                </a:tc>
                <a:extLst>
                  <a:ext uri="{0D108BD9-81ED-4DB2-BD59-A6C34878D82A}">
                    <a16:rowId xmlns="" xmlns:a16="http://schemas.microsoft.com/office/drawing/2014/main" val="10001"/>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1617290076"/>
              </p:ext>
            </p:extLst>
          </p:nvPr>
        </p:nvGraphicFramePr>
        <p:xfrm>
          <a:off x="4943190" y="1681899"/>
          <a:ext cx="4690345" cy="4564480"/>
        </p:xfrm>
        <a:graphic>
          <a:graphicData uri="http://schemas.openxmlformats.org/drawingml/2006/table">
            <a:tbl>
              <a:tblPr firstRow="1" bandRow="1">
                <a:tableStyleId>{21E4AEA4-8DFA-4A89-87EB-49C32662AFE0}</a:tableStyleId>
              </a:tblPr>
              <a:tblGrid>
                <a:gridCol w="4690345">
                  <a:extLst>
                    <a:ext uri="{9D8B030D-6E8A-4147-A177-3AD203B41FA5}">
                      <a16:colId xmlns="" xmlns:a16="http://schemas.microsoft.com/office/drawing/2014/main" val="20000"/>
                    </a:ext>
                  </a:extLst>
                </a:gridCol>
              </a:tblGrid>
              <a:tr h="295734">
                <a:tc>
                  <a:txBody>
                    <a:bodyPr/>
                    <a:lstStyle/>
                    <a:p>
                      <a:pPr algn="ctr"/>
                      <a:r>
                        <a:rPr kumimoji="1" lang="ja-JP" altLang="en-US" sz="1400" dirty="0">
                          <a:latin typeface="+mn-ea"/>
                          <a:ea typeface="+mn-ea"/>
                        </a:rPr>
                        <a:t>改定後</a:t>
                      </a:r>
                    </a:p>
                  </a:txBody>
                  <a:tcPr/>
                </a:tc>
                <a:extLst>
                  <a:ext uri="{0D108BD9-81ED-4DB2-BD59-A6C34878D82A}">
                    <a16:rowId xmlns="" xmlns:a16="http://schemas.microsoft.com/office/drawing/2014/main" val="10000"/>
                  </a:ext>
                </a:extLst>
              </a:tr>
              <a:tr h="42596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緩和ケア病棟入院料</a:t>
                      </a:r>
                      <a:r>
                        <a:rPr kumimoji="1" lang="en-US" altLang="ja-JP" sz="14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新</a:t>
                      </a: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 </a:t>
                      </a:r>
                      <a:r>
                        <a:rPr kumimoji="1" lang="ja-JP" altLang="en-US" sz="1400" b="1" u="sng" baseline="0" dirty="0">
                          <a:solidFill>
                            <a:srgbClr val="0070C0"/>
                          </a:solidFill>
                          <a:latin typeface="+mn-ea"/>
                          <a:ea typeface="+mn-ea"/>
                        </a:rPr>
                        <a:t>緩和ケア病棟入院料１</a:t>
                      </a:r>
                    </a:p>
                    <a:p>
                      <a:pPr marL="449263"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30</a:t>
                      </a:r>
                      <a:r>
                        <a:rPr kumimoji="1" lang="ja-JP" altLang="en-US" sz="1400" b="1" u="sng" baseline="0" dirty="0">
                          <a:solidFill>
                            <a:srgbClr val="0070C0"/>
                          </a:solidFill>
                          <a:latin typeface="+mn-ea"/>
                          <a:ea typeface="+mn-ea"/>
                        </a:rPr>
                        <a:t>日以内</a:t>
                      </a:r>
                      <a:r>
                        <a:rPr kumimoji="1" lang="en-US" altLang="ja-JP" sz="1400" b="1" u="sng" baseline="0" dirty="0">
                          <a:solidFill>
                            <a:srgbClr val="0070C0"/>
                          </a:solidFill>
                          <a:latin typeface="+mn-ea"/>
                          <a:ea typeface="+mn-ea"/>
                        </a:rPr>
                        <a:t>		5,051</a:t>
                      </a:r>
                      <a:r>
                        <a:rPr kumimoji="1" lang="ja-JP" altLang="en-US" sz="1400" b="1" u="sng" baseline="0" dirty="0">
                          <a:solidFill>
                            <a:srgbClr val="0070C0"/>
                          </a:solidFill>
                          <a:latin typeface="+mn-ea"/>
                          <a:ea typeface="+mn-ea"/>
                        </a:rPr>
                        <a:t>点</a:t>
                      </a:r>
                    </a:p>
                    <a:p>
                      <a:pPr marL="449263"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60</a:t>
                      </a:r>
                      <a:r>
                        <a:rPr kumimoji="1" lang="ja-JP" altLang="en-US" sz="1400" b="1" u="sng" baseline="0" dirty="0">
                          <a:solidFill>
                            <a:srgbClr val="0070C0"/>
                          </a:solidFill>
                          <a:latin typeface="+mn-ea"/>
                          <a:ea typeface="+mn-ea"/>
                        </a:rPr>
                        <a:t>日以内</a:t>
                      </a:r>
                      <a:r>
                        <a:rPr kumimoji="1" lang="en-US" altLang="ja-JP" sz="1400" b="1" u="sng" baseline="0" dirty="0">
                          <a:solidFill>
                            <a:srgbClr val="0070C0"/>
                          </a:solidFill>
                          <a:latin typeface="+mn-ea"/>
                          <a:ea typeface="+mn-ea"/>
                        </a:rPr>
                        <a:t>		4,514</a:t>
                      </a:r>
                      <a:r>
                        <a:rPr kumimoji="1" lang="ja-JP" altLang="en-US" sz="1400" b="1" u="sng" baseline="0" dirty="0">
                          <a:solidFill>
                            <a:srgbClr val="0070C0"/>
                          </a:solidFill>
                          <a:latin typeface="+mn-ea"/>
                          <a:ea typeface="+mn-ea"/>
                        </a:rPr>
                        <a:t>点</a:t>
                      </a:r>
                    </a:p>
                    <a:p>
                      <a:pPr marL="449263"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61</a:t>
                      </a:r>
                      <a:r>
                        <a:rPr kumimoji="1" lang="ja-JP" altLang="en-US" sz="1400" b="1" u="sng" baseline="0" dirty="0">
                          <a:solidFill>
                            <a:srgbClr val="0070C0"/>
                          </a:solidFill>
                          <a:latin typeface="+mn-ea"/>
                          <a:ea typeface="+mn-ea"/>
                        </a:rPr>
                        <a:t>日以上</a:t>
                      </a:r>
                      <a:r>
                        <a:rPr kumimoji="1" lang="en-US" altLang="ja-JP" sz="1400" b="1" u="sng" baseline="0" dirty="0">
                          <a:solidFill>
                            <a:srgbClr val="0070C0"/>
                          </a:solidFill>
                          <a:latin typeface="+mn-ea"/>
                          <a:ea typeface="+mn-ea"/>
                        </a:rPr>
                        <a:t>		3,350</a:t>
                      </a:r>
                      <a:r>
                        <a:rPr kumimoji="1" lang="ja-JP" altLang="en-US" sz="1400" b="1" u="sng" baseline="0" dirty="0">
                          <a:solidFill>
                            <a:srgbClr val="0070C0"/>
                          </a:solidFill>
                          <a:latin typeface="+mn-ea"/>
                          <a:ea typeface="+mn-ea"/>
                        </a:rPr>
                        <a:t>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新</a:t>
                      </a: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 緩和ケア病棟入院料２</a:t>
                      </a:r>
                    </a:p>
                    <a:p>
                      <a:pPr marL="449263"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30</a:t>
                      </a:r>
                      <a:r>
                        <a:rPr kumimoji="1" lang="ja-JP" altLang="en-US" sz="1400" b="1" u="sng" baseline="0" dirty="0">
                          <a:solidFill>
                            <a:srgbClr val="0070C0"/>
                          </a:solidFill>
                          <a:latin typeface="+mn-ea"/>
                          <a:ea typeface="+mn-ea"/>
                        </a:rPr>
                        <a:t>日以内</a:t>
                      </a:r>
                      <a:r>
                        <a:rPr kumimoji="1" lang="en-US" altLang="ja-JP" sz="1400" b="1" u="sng" baseline="0" dirty="0">
                          <a:solidFill>
                            <a:srgbClr val="0070C0"/>
                          </a:solidFill>
                          <a:latin typeface="+mn-ea"/>
                          <a:ea typeface="+mn-ea"/>
                        </a:rPr>
                        <a:t>		4,826</a:t>
                      </a:r>
                      <a:r>
                        <a:rPr kumimoji="1" lang="ja-JP" altLang="en-US" sz="1400" b="1" u="sng" baseline="0" dirty="0">
                          <a:solidFill>
                            <a:srgbClr val="0070C0"/>
                          </a:solidFill>
                          <a:latin typeface="+mn-ea"/>
                          <a:ea typeface="+mn-ea"/>
                        </a:rPr>
                        <a:t>点</a:t>
                      </a:r>
                    </a:p>
                    <a:p>
                      <a:pPr marL="449263"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60</a:t>
                      </a:r>
                      <a:r>
                        <a:rPr kumimoji="1" lang="ja-JP" altLang="en-US" sz="1400" b="1" u="sng" baseline="0" dirty="0">
                          <a:solidFill>
                            <a:srgbClr val="0070C0"/>
                          </a:solidFill>
                          <a:latin typeface="+mn-ea"/>
                          <a:ea typeface="+mn-ea"/>
                        </a:rPr>
                        <a:t>日以内</a:t>
                      </a:r>
                      <a:r>
                        <a:rPr kumimoji="1" lang="en-US" altLang="ja-JP" sz="1400" b="1" u="sng" baseline="0" dirty="0">
                          <a:solidFill>
                            <a:srgbClr val="0070C0"/>
                          </a:solidFill>
                          <a:latin typeface="+mn-ea"/>
                          <a:ea typeface="+mn-ea"/>
                        </a:rPr>
                        <a:t>		4,370</a:t>
                      </a:r>
                      <a:r>
                        <a:rPr kumimoji="1" lang="ja-JP" altLang="en-US" sz="1400" b="1" u="sng" baseline="0" dirty="0">
                          <a:solidFill>
                            <a:srgbClr val="0070C0"/>
                          </a:solidFill>
                          <a:latin typeface="+mn-ea"/>
                          <a:ea typeface="+mn-ea"/>
                        </a:rPr>
                        <a:t>点</a:t>
                      </a:r>
                    </a:p>
                    <a:p>
                      <a:pPr marL="449263"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61</a:t>
                      </a:r>
                      <a:r>
                        <a:rPr kumimoji="1" lang="ja-JP" altLang="en-US" sz="1400" b="1" u="sng" baseline="0" dirty="0">
                          <a:solidFill>
                            <a:srgbClr val="0070C0"/>
                          </a:solidFill>
                          <a:latin typeface="+mn-ea"/>
                          <a:ea typeface="+mn-ea"/>
                        </a:rPr>
                        <a:t>日以上</a:t>
                      </a:r>
                      <a:r>
                        <a:rPr kumimoji="1" lang="en-US" altLang="ja-JP" sz="1400" b="1" u="sng" baseline="0" dirty="0">
                          <a:solidFill>
                            <a:srgbClr val="0070C0"/>
                          </a:solidFill>
                          <a:latin typeface="+mn-ea"/>
                          <a:ea typeface="+mn-ea"/>
                        </a:rPr>
                        <a:t>		3,300</a:t>
                      </a:r>
                      <a:r>
                        <a:rPr kumimoji="1" lang="ja-JP" altLang="en-US" sz="1400" b="1" u="sng" baseline="0" dirty="0">
                          <a:solidFill>
                            <a:srgbClr val="0070C0"/>
                          </a:solidFill>
                          <a:latin typeface="+mn-ea"/>
                          <a:ea typeface="+mn-ea"/>
                        </a:rPr>
                        <a:t>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［入院料１の施設基準］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入院料２の施設基準に加え、以下のいずれかの要件を満たしていること。</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ア　直近１年間の平均在棟日数が</a:t>
                      </a:r>
                      <a:r>
                        <a:rPr kumimoji="1" lang="en-US" altLang="ja-JP" sz="1400" baseline="0" dirty="0">
                          <a:latin typeface="+mn-ea"/>
                          <a:ea typeface="+mn-ea"/>
                        </a:rPr>
                        <a:t>30</a:t>
                      </a:r>
                      <a:r>
                        <a:rPr kumimoji="1" lang="ja-JP" altLang="en-US" sz="1400" baseline="0" dirty="0">
                          <a:latin typeface="+mn-ea"/>
                          <a:ea typeface="+mn-ea"/>
                        </a:rPr>
                        <a:t>日未満かつ平均待機</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期間が</a:t>
                      </a:r>
                      <a:r>
                        <a:rPr kumimoji="1" lang="en-US" altLang="ja-JP" sz="1400" baseline="0" dirty="0">
                          <a:latin typeface="+mn-ea"/>
                          <a:ea typeface="+mn-ea"/>
                        </a:rPr>
                        <a:t>14</a:t>
                      </a:r>
                      <a:r>
                        <a:rPr kumimoji="1" lang="ja-JP" altLang="en-US" sz="1400" baseline="0" dirty="0">
                          <a:latin typeface="+mn-ea"/>
                          <a:ea typeface="+mn-ea"/>
                        </a:rPr>
                        <a:t>日未満であること</a:t>
                      </a:r>
                      <a:endParaRPr kumimoji="1" lang="en-US" altLang="ja-JP" sz="1400" baseline="0" dirty="0">
                        <a:latin typeface="+mn-ea"/>
                        <a:ea typeface="+mn-ea"/>
                      </a:endParaRPr>
                    </a:p>
                    <a:p>
                      <a:pPr marL="93662"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イ　直近１年間において、在宅に移行した患者が退院患者全体の</a:t>
                      </a:r>
                      <a:r>
                        <a:rPr kumimoji="1" lang="en-US" altLang="ja-JP" sz="1400" baseline="0" dirty="0">
                          <a:latin typeface="+mn-ea"/>
                          <a:ea typeface="+mn-ea"/>
                        </a:rPr>
                        <a:t>15</a:t>
                      </a:r>
                      <a:r>
                        <a:rPr kumimoji="1" lang="ja-JP" altLang="en-US" sz="1400" baseline="0" dirty="0">
                          <a:latin typeface="+mn-ea"/>
                          <a:ea typeface="+mn-ea"/>
                        </a:rPr>
                        <a:t>％以上であること</a:t>
                      </a:r>
                      <a:endParaRPr kumimoji="1" lang="en-US" altLang="ja-JP" sz="1400" baseline="0" dirty="0">
                        <a:latin typeface="+mn-ea"/>
                        <a:ea typeface="+mn-ea"/>
                      </a:endParaRPr>
                    </a:p>
                    <a:p>
                      <a:pPr marL="93662"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［入院料２の施設基準］</a:t>
                      </a:r>
                      <a:endParaRPr kumimoji="1" lang="en-US" altLang="ja-JP" sz="1400" baseline="0" dirty="0">
                        <a:latin typeface="+mn-ea"/>
                        <a:ea typeface="+mn-ea"/>
                      </a:endParaRPr>
                    </a:p>
                    <a:p>
                      <a:pPr marL="177800" marR="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現行と同様</a:t>
                      </a:r>
                      <a:endParaRPr kumimoji="1" lang="en-US" altLang="ja-JP" sz="1400" baseline="0" dirty="0">
                        <a:latin typeface="+mn-ea"/>
                        <a:ea typeface="+mn-ea"/>
                      </a:endParaRPr>
                    </a:p>
                  </a:txBody>
                  <a:tcPr/>
                </a:tc>
                <a:extLst>
                  <a:ext uri="{0D108BD9-81ED-4DB2-BD59-A6C34878D82A}">
                    <a16:rowId xmlns="" xmlns:a16="http://schemas.microsoft.com/office/drawing/2014/main" val="10001"/>
                  </a:ext>
                </a:extLst>
              </a:tr>
            </a:tbl>
          </a:graphicData>
        </a:graphic>
      </p:graphicFrame>
      <p:sp>
        <p:nvSpPr>
          <p:cNvPr id="11" name="右矢印 10"/>
          <p:cNvSpPr/>
          <p:nvPr/>
        </p:nvSpPr>
        <p:spPr>
          <a:xfrm>
            <a:off x="4160301" y="2263539"/>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13" name="グラフ 12"/>
          <p:cNvGraphicFramePr>
            <a:graphicFrameLocks/>
          </p:cNvGraphicFramePr>
          <p:nvPr>
            <p:extLst>
              <p:ext uri="{D42A27DB-BD31-4B8C-83A1-F6EECF244321}">
                <p14:modId xmlns:p14="http://schemas.microsoft.com/office/powerpoint/2010/main" val="3009564639"/>
              </p:ext>
            </p:extLst>
          </p:nvPr>
        </p:nvGraphicFramePr>
        <p:xfrm>
          <a:off x="-134402" y="4191993"/>
          <a:ext cx="4544493" cy="2456369"/>
        </p:xfrm>
        <a:graphic>
          <a:graphicData uri="http://schemas.openxmlformats.org/drawingml/2006/chart">
            <c:chart xmlns:c="http://schemas.openxmlformats.org/drawingml/2006/chart" xmlns:r="http://schemas.openxmlformats.org/officeDocument/2006/relationships" r:id="rId2"/>
          </a:graphicData>
        </a:graphic>
      </p:graphicFrame>
      <p:sp>
        <p:nvSpPr>
          <p:cNvPr id="14" name="正方形/長方形 13"/>
          <p:cNvSpPr/>
          <p:nvPr/>
        </p:nvSpPr>
        <p:spPr>
          <a:xfrm>
            <a:off x="589086" y="4212315"/>
            <a:ext cx="1229935" cy="2257817"/>
          </a:xfrm>
          <a:prstGeom prst="rect">
            <a:avLst/>
          </a:prstGeom>
          <a:solidFill>
            <a:srgbClr val="FFFF00">
              <a:alpha val="3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テキスト ボックス 17"/>
          <p:cNvSpPr txBox="1"/>
          <p:nvPr/>
        </p:nvSpPr>
        <p:spPr>
          <a:xfrm>
            <a:off x="1875610" y="4415658"/>
            <a:ext cx="1819332" cy="646331"/>
          </a:xfrm>
          <a:prstGeom prst="rect">
            <a:avLst/>
          </a:prstGeom>
          <a:noFill/>
        </p:spPr>
        <p:txBody>
          <a:bodyPr wrap="square" rtlCol="0">
            <a:spAutoFit/>
          </a:bodyPr>
          <a:lstStyle/>
          <a:p>
            <a:pPr algn="ctr"/>
            <a:r>
              <a:rPr lang="ja-JP" altLang="en-US" sz="1200" b="1" dirty="0">
                <a:solidFill>
                  <a:prstClr val="black"/>
                </a:solidFill>
                <a:latin typeface="ＭＳ Ｐゴシック" panose="020B0600070205080204" pitchFamily="50" charset="-128"/>
              </a:rPr>
              <a:t>平均待機期間が</a:t>
            </a:r>
            <a:endParaRPr lang="en-US" altLang="ja-JP" sz="1200" b="1" dirty="0">
              <a:solidFill>
                <a:prstClr val="black"/>
              </a:solidFill>
              <a:latin typeface="ＭＳ Ｐゴシック" panose="020B0600070205080204" pitchFamily="50" charset="-128"/>
            </a:endParaRPr>
          </a:p>
          <a:p>
            <a:pPr algn="ctr"/>
            <a:r>
              <a:rPr lang="ja-JP" altLang="en-US" sz="1200" b="1" dirty="0">
                <a:solidFill>
                  <a:prstClr val="black"/>
                </a:solidFill>
                <a:latin typeface="ＭＳ Ｐゴシック" panose="020B0600070205080204" pitchFamily="50" charset="-128"/>
              </a:rPr>
              <a:t>１４日以上の</a:t>
            </a:r>
            <a:endParaRPr lang="en-US" altLang="ja-JP" sz="1200" b="1" dirty="0">
              <a:solidFill>
                <a:prstClr val="black"/>
              </a:solidFill>
              <a:latin typeface="ＭＳ Ｐゴシック" panose="020B0600070205080204" pitchFamily="50" charset="-128"/>
            </a:endParaRPr>
          </a:p>
          <a:p>
            <a:pPr algn="ctr"/>
            <a:r>
              <a:rPr lang="ja-JP" altLang="en-US" sz="1200" b="1" dirty="0">
                <a:solidFill>
                  <a:prstClr val="black"/>
                </a:solidFill>
                <a:latin typeface="ＭＳ Ｐゴシック" panose="020B0600070205080204" pitchFamily="50" charset="-128"/>
              </a:rPr>
              <a:t>がん拠点病院が約</a:t>
            </a:r>
            <a:r>
              <a:rPr lang="en-US" altLang="ja-JP" sz="1200" b="1" dirty="0">
                <a:solidFill>
                  <a:prstClr val="black"/>
                </a:solidFill>
                <a:latin typeface="ＭＳ Ｐゴシック" panose="020B0600070205080204" pitchFamily="50" charset="-128"/>
              </a:rPr>
              <a:t>36</a:t>
            </a:r>
            <a:r>
              <a:rPr lang="ja-JP" altLang="en-US" sz="1200" b="1" dirty="0">
                <a:solidFill>
                  <a:prstClr val="black"/>
                </a:solidFill>
                <a:latin typeface="ＭＳ Ｐゴシック" panose="020B0600070205080204" pitchFamily="50" charset="-128"/>
              </a:rPr>
              <a:t>％</a:t>
            </a:r>
          </a:p>
        </p:txBody>
      </p:sp>
      <p:sp>
        <p:nvSpPr>
          <p:cNvPr id="19" name="テキスト ボックス 18"/>
          <p:cNvSpPr txBox="1"/>
          <p:nvPr/>
        </p:nvSpPr>
        <p:spPr>
          <a:xfrm>
            <a:off x="1934828" y="5640453"/>
            <a:ext cx="2278785" cy="507831"/>
          </a:xfrm>
          <a:prstGeom prst="rect">
            <a:avLst/>
          </a:prstGeom>
          <a:noFill/>
        </p:spPr>
        <p:txBody>
          <a:bodyPr wrap="square" rtlCol="0">
            <a:spAutoFit/>
          </a:bodyPr>
          <a:lstStyle/>
          <a:p>
            <a:pPr marL="180975" indent="-180975"/>
            <a:r>
              <a:rPr lang="ja-JP" altLang="en-US" sz="900" dirty="0">
                <a:solidFill>
                  <a:prstClr val="black"/>
                </a:solidFill>
              </a:rPr>
              <a:t>（注）</a:t>
            </a:r>
            <a:endParaRPr lang="en-US" altLang="ja-JP" sz="900" dirty="0">
              <a:solidFill>
                <a:prstClr val="black"/>
              </a:solidFill>
            </a:endParaRPr>
          </a:p>
          <a:p>
            <a:pPr marL="85725" indent="-85725"/>
            <a:r>
              <a:rPr lang="ja-JP" altLang="en-US" sz="900" dirty="0">
                <a:solidFill>
                  <a:prstClr val="black"/>
                </a:solidFill>
              </a:rPr>
              <a:t>・平均待機期間</a:t>
            </a:r>
            <a:r>
              <a:rPr lang="en-US" altLang="ja-JP" sz="900" dirty="0">
                <a:solidFill>
                  <a:prstClr val="black"/>
                </a:solidFill>
              </a:rPr>
              <a:t>90</a:t>
            </a:r>
            <a:r>
              <a:rPr lang="ja-JP" altLang="en-US" sz="900" dirty="0">
                <a:solidFill>
                  <a:prstClr val="black"/>
                </a:solidFill>
              </a:rPr>
              <a:t>日超の</a:t>
            </a:r>
            <a:r>
              <a:rPr lang="en-US" altLang="ja-JP" sz="900" dirty="0">
                <a:solidFill>
                  <a:prstClr val="black"/>
                </a:solidFill>
              </a:rPr>
              <a:t>1</a:t>
            </a:r>
            <a:r>
              <a:rPr lang="ja-JP" altLang="en-US" sz="900" dirty="0">
                <a:solidFill>
                  <a:prstClr val="black"/>
                </a:solidFill>
              </a:rPr>
              <a:t>病院を含む。</a:t>
            </a:r>
            <a:endParaRPr lang="en-US" altLang="ja-JP" sz="900" dirty="0">
              <a:solidFill>
                <a:prstClr val="black"/>
              </a:solidFill>
            </a:endParaRPr>
          </a:p>
          <a:p>
            <a:pPr marL="85725" indent="-85725"/>
            <a:r>
              <a:rPr lang="ja-JP" altLang="en-US" sz="900" dirty="0">
                <a:solidFill>
                  <a:prstClr val="black"/>
                </a:solidFill>
              </a:rPr>
              <a:t>・平均待機期間</a:t>
            </a:r>
            <a:r>
              <a:rPr lang="en-US" altLang="ja-JP" sz="900" dirty="0">
                <a:solidFill>
                  <a:prstClr val="black"/>
                </a:solidFill>
              </a:rPr>
              <a:t>0</a:t>
            </a:r>
            <a:r>
              <a:rPr lang="ja-JP" altLang="en-US" sz="900" dirty="0">
                <a:solidFill>
                  <a:prstClr val="black"/>
                </a:solidFill>
              </a:rPr>
              <a:t>日の</a:t>
            </a:r>
            <a:r>
              <a:rPr lang="en-US" altLang="ja-JP" sz="900" dirty="0">
                <a:solidFill>
                  <a:prstClr val="black"/>
                </a:solidFill>
              </a:rPr>
              <a:t>62</a:t>
            </a:r>
            <a:r>
              <a:rPr lang="ja-JP" altLang="en-US" sz="900" dirty="0">
                <a:solidFill>
                  <a:prstClr val="black"/>
                </a:solidFill>
              </a:rPr>
              <a:t>病院を除く。</a:t>
            </a:r>
          </a:p>
        </p:txBody>
      </p:sp>
      <p:sp>
        <p:nvSpPr>
          <p:cNvPr id="20" name="テキスト ボックス 19"/>
          <p:cNvSpPr txBox="1"/>
          <p:nvPr/>
        </p:nvSpPr>
        <p:spPr>
          <a:xfrm>
            <a:off x="-1674" y="6580792"/>
            <a:ext cx="5760847" cy="261610"/>
          </a:xfrm>
          <a:prstGeom prst="rect">
            <a:avLst/>
          </a:prstGeom>
          <a:noFill/>
          <a:ln>
            <a:noFill/>
          </a:ln>
        </p:spPr>
        <p:txBody>
          <a:bodyPr wrap="square" rtlCol="0">
            <a:spAutoFit/>
          </a:bodyPr>
          <a:lstStyle/>
          <a:p>
            <a:pPr algn="r"/>
            <a:r>
              <a:rPr lang="ja-JP" altLang="ja-JP" sz="1100" dirty="0">
                <a:solidFill>
                  <a:prstClr val="black"/>
                </a:solidFill>
              </a:rPr>
              <a:t>平成</a:t>
            </a:r>
            <a:r>
              <a:rPr lang="en-US" altLang="ja-JP" sz="1100" dirty="0">
                <a:solidFill>
                  <a:prstClr val="black"/>
                </a:solidFill>
              </a:rPr>
              <a:t>28</a:t>
            </a:r>
            <a:r>
              <a:rPr lang="ja-JP" altLang="ja-JP" sz="1100" dirty="0">
                <a:solidFill>
                  <a:prstClr val="black"/>
                </a:solidFill>
              </a:rPr>
              <a:t>年度がん診療連携拠点病院等現況報告書</a:t>
            </a:r>
            <a:r>
              <a:rPr lang="ja-JP" altLang="en-US" sz="1100" dirty="0">
                <a:solidFill>
                  <a:prstClr val="black"/>
                </a:solidFill>
                <a:latin typeface="ＭＳ Ｐゴシック" panose="020B0600070205080204" pitchFamily="50" charset="-128"/>
              </a:rPr>
              <a:t>をもとに厚生労働省がん・疾病対策課作成</a:t>
            </a:r>
          </a:p>
        </p:txBody>
      </p:sp>
      <p:cxnSp>
        <p:nvCxnSpPr>
          <p:cNvPr id="21" name="直線コネクタ 20"/>
          <p:cNvCxnSpPr/>
          <p:nvPr/>
        </p:nvCxnSpPr>
        <p:spPr>
          <a:xfrm flipV="1">
            <a:off x="3694939" y="2419063"/>
            <a:ext cx="0" cy="312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67900" y="3793899"/>
            <a:ext cx="3694939" cy="415498"/>
          </a:xfrm>
          <a:prstGeom prst="rect">
            <a:avLst/>
          </a:prstGeom>
          <a:noFill/>
        </p:spPr>
        <p:txBody>
          <a:bodyPr wrap="square" rtlCol="0">
            <a:spAutoFit/>
          </a:bodyPr>
          <a:lstStyle/>
          <a:p>
            <a:pPr algn="ct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緩和ケア病棟に入院した患者の申し込みから入院するまでの平均待機期間（転棟、緊急入院を除く）（平成</a:t>
            </a:r>
            <a:r>
              <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27</a:t>
            </a: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cxnSp>
        <p:nvCxnSpPr>
          <p:cNvPr id="29" name="直線矢印コネクタ 28"/>
          <p:cNvCxnSpPr/>
          <p:nvPr/>
        </p:nvCxnSpPr>
        <p:spPr>
          <a:xfrm flipH="1">
            <a:off x="1213564" y="5050441"/>
            <a:ext cx="1045679" cy="64395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67884" y="4085201"/>
            <a:ext cx="453970" cy="253916"/>
          </a:xfrm>
          <a:prstGeom prst="rect">
            <a:avLst/>
          </a:prstGeom>
          <a:noFill/>
        </p:spPr>
        <p:txBody>
          <a:bodyPr wrap="none" rtlCol="0">
            <a:spAutoFit/>
          </a:bodyPr>
          <a:lstStyle/>
          <a:p>
            <a:r>
              <a:rPr lang="ja-JP" altLang="en-US" sz="1050" dirty="0">
                <a:solidFill>
                  <a:prstClr val="black"/>
                </a:solidFill>
              </a:rPr>
              <a:t>（日）</a:t>
            </a:r>
          </a:p>
        </p:txBody>
      </p:sp>
      <p:sp>
        <p:nvSpPr>
          <p:cNvPr id="24" name="Rectangle 2"/>
          <p:cNvSpPr>
            <a:spLocks noChangeArrowheads="1"/>
          </p:cNvSpPr>
          <p:nvPr/>
        </p:nvSpPr>
        <p:spPr bwMode="auto">
          <a:xfrm>
            <a:off x="213524" y="16322"/>
            <a:ext cx="9517327" cy="5208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１２．緩和ケアを含む質の高いがん医療の評価</a:t>
            </a:r>
          </a:p>
        </p:txBody>
      </p:sp>
      <p:sp>
        <p:nvSpPr>
          <p:cNvPr id="2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Rectangle 36"/>
          <p:cNvSpPr>
            <a:spLocks noChangeArrowheads="1"/>
          </p:cNvSpPr>
          <p:nvPr/>
        </p:nvSpPr>
        <p:spPr bwMode="auto">
          <a:xfrm>
            <a:off x="145763" y="555558"/>
            <a:ext cx="3898955"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noProof="0" dirty="0">
                <a:solidFill>
                  <a:prstClr val="black"/>
                </a:solidFill>
              </a:rPr>
              <a:t>１</a:t>
            </a:r>
            <a:r>
              <a:rPr kumimoji="0" lang="ja-JP" altLang="en-US" sz="2000" b="0" i="0" u="none" strike="noStrike" kern="0" cap="none" spc="0" normalizeH="0" baseline="0" noProof="0" dirty="0">
                <a:ln>
                  <a:noFill/>
                </a:ln>
                <a:solidFill>
                  <a:prstClr val="black"/>
                </a:solidFill>
                <a:effectLst/>
                <a:uLnTx/>
                <a:uFillTx/>
              </a:rPr>
              <a:t>）緩和ケア病棟入院料の見直し</a:t>
            </a:r>
            <a:endParaRPr kumimoji="0" lang="en-US" altLang="ja-JP" sz="2000" b="0" i="0" u="none" strike="noStrike" kern="0" cap="none" spc="0" normalizeH="0" baseline="0" noProof="0" dirty="0">
              <a:ln>
                <a:noFill/>
              </a:ln>
              <a:solidFill>
                <a:prstClr val="black"/>
              </a:solidFill>
              <a:effectLst/>
              <a:uLnTx/>
              <a:uFillTx/>
            </a:endParaRPr>
          </a:p>
        </p:txBody>
      </p:sp>
      <p:sp>
        <p:nvSpPr>
          <p:cNvPr id="26" name="テキスト ボックス 25"/>
          <p:cNvSpPr txBox="1"/>
          <p:nvPr/>
        </p:nvSpPr>
        <p:spPr>
          <a:xfrm>
            <a:off x="7977336" y="251081"/>
            <a:ext cx="175351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p116-117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p134-135</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p779</a:t>
            </a:r>
          </a:p>
        </p:txBody>
      </p:sp>
    </p:spTree>
    <p:extLst>
      <p:ext uri="{BB962C8B-B14F-4D97-AF65-F5344CB8AC3E}">
        <p14:creationId xmlns:p14="http://schemas.microsoft.com/office/powerpoint/2010/main" val="76492815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17941" y="866328"/>
            <a:ext cx="9689654" cy="2778696"/>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sz="2000" dirty="0">
                <a:solidFill>
                  <a:prstClr val="black"/>
                </a:solidFill>
                <a:latin typeface="ＭＳ Ｐゴシック" panose="020B0600070205080204" pitchFamily="50" charset="-128"/>
              </a:rPr>
              <a:t>　</a:t>
            </a:r>
            <a:r>
              <a:rPr lang="ja-JP" altLang="en-US" dirty="0">
                <a:solidFill>
                  <a:prstClr val="black"/>
                </a:solidFill>
                <a:latin typeface="ＭＳ Ｐゴシック" panose="020B0600070205080204" pitchFamily="50" charset="-128"/>
              </a:rPr>
              <a:t>進行した心不全の患者に対する緩和ケアを評価する観点から、緩和ケア診療加算及び有床診療所緩和ケア診療加算について、末期心不全の患者を対象に追加する。</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nvPr>
        </p:nvGraphicFramePr>
        <p:xfrm>
          <a:off x="416499" y="1582020"/>
          <a:ext cx="3960000" cy="94488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13435">
                <a:tc>
                  <a:txBody>
                    <a:bodyPr/>
                    <a:lstStyle/>
                    <a:p>
                      <a:pPr algn="ctr"/>
                      <a:r>
                        <a:rPr kumimoji="1" lang="ja-JP" altLang="en-US" sz="1400" dirty="0">
                          <a:latin typeface="+mn-ea"/>
                          <a:ea typeface="+mn-ea"/>
                        </a:rPr>
                        <a:t>現行（対象患者）</a:t>
                      </a:r>
                    </a:p>
                  </a:txBody>
                  <a:tcPr marL="99060" marR="99060" anchor="ctr"/>
                </a:tc>
                <a:extLst>
                  <a:ext uri="{0D108BD9-81ED-4DB2-BD59-A6C34878D82A}">
                    <a16:rowId xmlns="" xmlns:a16="http://schemas.microsoft.com/office/drawing/2014/main" val="10000"/>
                  </a:ext>
                </a:extLst>
              </a:tr>
              <a:tr h="634938">
                <a:tc>
                  <a:txBody>
                    <a:bodyPr/>
                    <a:lstStyle/>
                    <a:p>
                      <a:pPr marL="0" indent="0">
                        <a:spcBef>
                          <a:spcPts val="600"/>
                        </a:spcBef>
                        <a:defRPr/>
                      </a:pPr>
                      <a:r>
                        <a:rPr lang="ja-JP" altLang="en-US" sz="1200" dirty="0">
                          <a:solidFill>
                            <a:prstClr val="black"/>
                          </a:solidFill>
                          <a:latin typeface="ＭＳ Ｐゴシック"/>
                        </a:rPr>
                        <a:t>悪性腫瘍又は後天性免疫不全症候群の患者のうち、疼痛、倦怠感、呼吸困難等の身体的症状又は不安、抑うつなどの精神症状を持つ者</a:t>
                      </a: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5313040" y="1581378"/>
          <a:ext cx="4267484" cy="946164"/>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306084">
                <a:tc>
                  <a:txBody>
                    <a:bodyPr/>
                    <a:lstStyle/>
                    <a:p>
                      <a:pPr algn="ctr"/>
                      <a:r>
                        <a:rPr kumimoji="1" lang="ja-JP" altLang="en-US" sz="1400" u="none" dirty="0">
                          <a:latin typeface="+mn-ea"/>
                          <a:ea typeface="+mn-ea"/>
                        </a:rPr>
                        <a:t>改定後（対象患者）</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悪性腫瘍、後天性免疫不全症候群又は</a:t>
                      </a:r>
                      <a:r>
                        <a:rPr kumimoji="1" lang="ja-JP" altLang="en-US" sz="1200" b="1" i="0" u="sng" strike="noStrike" cap="none" normalizeH="0" baseline="0" dirty="0">
                          <a:ln>
                            <a:noFill/>
                          </a:ln>
                          <a:solidFill>
                            <a:srgbClr val="0070C0"/>
                          </a:solidFill>
                          <a:effectLst/>
                          <a:latin typeface="+mn-ea"/>
                          <a:ea typeface="+mn-ea"/>
                          <a:cs typeface="メイリオ" pitchFamily="50" charset="-128"/>
                        </a:rPr>
                        <a:t>末期心不全</a:t>
                      </a:r>
                      <a:r>
                        <a:rPr kumimoji="1" lang="ja-JP" altLang="en-US" sz="1200" b="0" i="0" u="none" strike="noStrike" cap="none" normalizeH="0" baseline="0" dirty="0">
                          <a:ln>
                            <a:noFill/>
                          </a:ln>
                          <a:solidFill>
                            <a:schemeClr val="tx1"/>
                          </a:solidFill>
                          <a:effectLst/>
                          <a:latin typeface="+mn-ea"/>
                          <a:ea typeface="+mn-ea"/>
                          <a:cs typeface="メイリオ" pitchFamily="50" charset="-128"/>
                        </a:rPr>
                        <a:t>の患者のうち、疼痛、倦怠感、呼吸困難等の身体的症状又は不安、抑うつなどの精神症状を持つ者</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15" name="右矢印 14"/>
          <p:cNvSpPr/>
          <p:nvPr/>
        </p:nvSpPr>
        <p:spPr>
          <a:xfrm>
            <a:off x="4586224" y="1772816"/>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1" name="Rectangle 37"/>
          <p:cNvSpPr>
            <a:spLocks noChangeArrowheads="1"/>
          </p:cNvSpPr>
          <p:nvPr/>
        </p:nvSpPr>
        <p:spPr bwMode="auto">
          <a:xfrm>
            <a:off x="127360" y="3673639"/>
            <a:ext cx="9689654" cy="2985454"/>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a:rPr>
              <a:t>　緩和ケア診療加算について、がん患者に対する栄養食事管理の取組を評価する。</a:t>
            </a:r>
            <a:endParaRPr lang="en-US" altLang="ja-JP" dirty="0">
              <a:solidFill>
                <a:prstClr val="black"/>
              </a:solidFill>
              <a:latin typeface="ＭＳ Ｐゴシック"/>
            </a:endParaRPr>
          </a:p>
          <a:p>
            <a:pPr>
              <a:spcBef>
                <a:spcPts val="1200"/>
              </a:spcBef>
              <a:defRPr/>
            </a:pPr>
            <a:r>
              <a:rPr lang="ja-JP" altLang="en-US" sz="2000" dirty="0">
                <a:solidFill>
                  <a:prstClr val="black"/>
                </a:solidFill>
                <a:latin typeface="ＭＳ Ｐゴシック" panose="020B0600070205080204" pitchFamily="50" charset="-128"/>
              </a:rPr>
              <a:t>　　　　緩和ケア診療加算</a:t>
            </a:r>
            <a:endParaRPr lang="en-US" altLang="ja-JP" sz="2000" dirty="0">
              <a:solidFill>
                <a:prstClr val="black"/>
              </a:solidFill>
              <a:latin typeface="ＭＳ Ｐゴシック" panose="020B0600070205080204" pitchFamily="50" charset="-128"/>
            </a:endParaRPr>
          </a:p>
          <a:p>
            <a:pPr>
              <a:defRPr/>
            </a:pPr>
            <a:r>
              <a:rPr lang="ja-JP" altLang="en-US" sz="2000" dirty="0">
                <a:solidFill>
                  <a:srgbClr val="0070C0"/>
                </a:solidFill>
                <a:latin typeface="ＭＳ Ｐゴシック" panose="020B0600070205080204" pitchFamily="50" charset="-128"/>
              </a:rPr>
              <a:t>　</a:t>
            </a:r>
            <a:r>
              <a:rPr lang="en-US" altLang="ja-JP" sz="2000" dirty="0">
                <a:solidFill>
                  <a:srgbClr val="0070C0"/>
                </a:solidFill>
                <a:latin typeface="ＭＳ Ｐゴシック" panose="020B0600070205080204" pitchFamily="50" charset="-128"/>
              </a:rPr>
              <a:t>(</a:t>
            </a:r>
            <a:r>
              <a:rPr lang="ja-JP" altLang="en-US" sz="2000" dirty="0">
                <a:solidFill>
                  <a:srgbClr val="0070C0"/>
                </a:solidFill>
                <a:latin typeface="ＭＳ Ｐゴシック" panose="020B0600070205080204" pitchFamily="50" charset="-128"/>
              </a:rPr>
              <a:t>新</a:t>
            </a:r>
            <a:r>
              <a:rPr lang="en-US" altLang="ja-JP" sz="2000" dirty="0">
                <a:solidFill>
                  <a:srgbClr val="0070C0"/>
                </a:solidFill>
                <a:latin typeface="ＭＳ Ｐゴシック" panose="020B0600070205080204" pitchFamily="50" charset="-128"/>
              </a:rPr>
              <a:t>)</a:t>
            </a:r>
            <a:r>
              <a:rPr lang="ja-JP" altLang="en-US" sz="2000" dirty="0">
                <a:solidFill>
                  <a:srgbClr val="0070C0"/>
                </a:solidFill>
                <a:latin typeface="ＭＳ Ｐゴシック" panose="020B0600070205080204" pitchFamily="50" charset="-128"/>
              </a:rPr>
              <a:t>　　</a:t>
            </a:r>
            <a:r>
              <a:rPr lang="ja-JP" altLang="en-US" sz="2000" u="sng" dirty="0">
                <a:solidFill>
                  <a:srgbClr val="0070C0"/>
                </a:solidFill>
                <a:latin typeface="ＭＳ Ｐゴシック" panose="020B0600070205080204" pitchFamily="50" charset="-128"/>
              </a:rPr>
              <a:t>個別栄養食事管理加算：７０点（１日につき）</a:t>
            </a:r>
            <a:endParaRPr lang="en-US" altLang="ja-JP" sz="2000" u="sng" dirty="0">
              <a:solidFill>
                <a:srgbClr val="0070C0"/>
              </a:solidFill>
              <a:latin typeface="ＭＳ Ｐゴシック" panose="020B0600070205080204" pitchFamily="50" charset="-128"/>
            </a:endParaRPr>
          </a:p>
          <a:p>
            <a:pPr>
              <a:spcBef>
                <a:spcPts val="1200"/>
              </a:spcBef>
              <a:defRPr/>
            </a:pPr>
            <a:r>
              <a:rPr lang="ja-JP" altLang="en-US" sz="1200" dirty="0">
                <a:solidFill>
                  <a:prstClr val="black"/>
                </a:solidFill>
                <a:latin typeface="ＭＳ Ｐゴシック" panose="020B0600070205080204" pitchFamily="50" charset="-128"/>
              </a:rPr>
              <a:t>　　　［算定要件］</a:t>
            </a:r>
            <a:endParaRPr lang="en-US" altLang="ja-JP" sz="1200" dirty="0">
              <a:solidFill>
                <a:prstClr val="black"/>
              </a:solidFill>
              <a:latin typeface="ＭＳ Ｐゴシック" panose="020B0600070205080204" pitchFamily="50" charset="-128"/>
            </a:endParaRPr>
          </a:p>
          <a:p>
            <a:pPr marL="538163" indent="-273050">
              <a:defRPr/>
            </a:pPr>
            <a:r>
              <a:rPr lang="ja-JP" altLang="en-US" sz="1200" dirty="0">
                <a:solidFill>
                  <a:prstClr val="black"/>
                </a:solidFill>
                <a:latin typeface="ＭＳ Ｐゴシック" panose="020B0600070205080204" pitchFamily="50" charset="-128"/>
              </a:rPr>
              <a:t>　　</a:t>
            </a:r>
            <a:r>
              <a:rPr lang="en-US" altLang="ja-JP" sz="1200" dirty="0">
                <a:solidFill>
                  <a:prstClr val="black"/>
                </a:solidFill>
                <a:latin typeface="ＭＳ Ｐゴシック" panose="020B0600070205080204" pitchFamily="50" charset="-128"/>
              </a:rPr>
              <a:t>(1) </a:t>
            </a:r>
            <a:r>
              <a:rPr lang="ja-JP" altLang="en-US" sz="1200" dirty="0">
                <a:solidFill>
                  <a:prstClr val="black"/>
                </a:solidFill>
                <a:latin typeface="ＭＳ Ｐゴシック" panose="020B0600070205080204" pitchFamily="50" charset="-128"/>
              </a:rPr>
              <a:t>緩和ケア診療加算を算定している悪性腫瘍の患者について、緩和ケアチームに管理栄養士が参加し、患者の症状や希望に応じた栄養食事管理を行った場合に算定する。</a:t>
            </a:r>
          </a:p>
          <a:p>
            <a:pPr marL="444500" indent="-179388">
              <a:defRPr/>
            </a:pPr>
            <a:r>
              <a:rPr lang="ja-JP" altLang="en-US" sz="1200" dirty="0">
                <a:solidFill>
                  <a:prstClr val="black"/>
                </a:solidFill>
                <a:latin typeface="ＭＳ Ｐゴシック" panose="020B0600070205080204" pitchFamily="50" charset="-128"/>
              </a:rPr>
              <a:t>　　</a:t>
            </a:r>
            <a:r>
              <a:rPr lang="en-US" altLang="ja-JP" sz="1200" dirty="0">
                <a:solidFill>
                  <a:prstClr val="black"/>
                </a:solidFill>
                <a:latin typeface="ＭＳ Ｐゴシック" panose="020B0600070205080204" pitchFamily="50" charset="-128"/>
              </a:rPr>
              <a:t>(2) </a:t>
            </a:r>
            <a:r>
              <a:rPr lang="ja-JP" altLang="en-US" sz="1200" dirty="0">
                <a:solidFill>
                  <a:prstClr val="black"/>
                </a:solidFill>
                <a:latin typeface="ＭＳ Ｐゴシック" panose="020B0600070205080204" pitchFamily="50" charset="-128"/>
              </a:rPr>
              <a:t>緩和ケア診療実施計画に基づき実施した栄養食事管理の内容を診療録に記載する、又は当該内容を記録したものを診療録に添付する。</a:t>
            </a:r>
          </a:p>
          <a:p>
            <a:pPr>
              <a:spcBef>
                <a:spcPts val="900"/>
              </a:spcBef>
              <a:defRPr/>
            </a:pPr>
            <a:r>
              <a:rPr lang="ja-JP" altLang="en-US" sz="1200" dirty="0">
                <a:solidFill>
                  <a:prstClr val="black"/>
                </a:solidFill>
                <a:latin typeface="ＭＳ Ｐゴシック" panose="020B0600070205080204" pitchFamily="50" charset="-128"/>
              </a:rPr>
              <a:t>　　　［施設基準］</a:t>
            </a:r>
            <a:endParaRPr lang="en-US" altLang="ja-JP" sz="1200" dirty="0">
              <a:solidFill>
                <a:prstClr val="black"/>
              </a:solidFill>
              <a:latin typeface="ＭＳ Ｐゴシック" panose="020B0600070205080204" pitchFamily="50" charset="-128"/>
            </a:endParaRPr>
          </a:p>
          <a:p>
            <a:pPr marL="444500" indent="-179388">
              <a:defRPr/>
            </a:pPr>
            <a:r>
              <a:rPr lang="ja-JP" altLang="en-US" sz="1200" dirty="0">
                <a:solidFill>
                  <a:prstClr val="black"/>
                </a:solidFill>
                <a:latin typeface="ＭＳ Ｐゴシック" panose="020B0600070205080204" pitchFamily="50" charset="-128"/>
              </a:rPr>
              <a:t>　　　緩和ケアチームに、緩和ケア病棟において悪性腫瘍患者の栄養食事管理に従事した経験又は緩和ケア診療を行う医療機関において栄養食事管理（悪性腫瘍患者に対するものを含む。）に係る３年以上の経験を有する専任の管理栄養士が参加していること。</a:t>
            </a: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sp>
        <p:nvSpPr>
          <p:cNvPr id="12"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１２．緩和ケアを含む質の高いがん医療の評価</a:t>
            </a:r>
          </a:p>
        </p:txBody>
      </p:sp>
      <p:sp>
        <p:nvSpPr>
          <p:cNvPr id="10" name="正方形/長方形 9"/>
          <p:cNvSpPr/>
          <p:nvPr/>
        </p:nvSpPr>
        <p:spPr>
          <a:xfrm>
            <a:off x="430956" y="2556320"/>
            <a:ext cx="4564164" cy="1092607"/>
          </a:xfrm>
          <a:prstGeom prst="rect">
            <a:avLst/>
          </a:prstGeom>
        </p:spPr>
        <p:txBody>
          <a:bodyPr wrap="square">
            <a:spAutoFit/>
          </a:bodyPr>
          <a:lstStyle/>
          <a:p>
            <a:pPr marL="625475" indent="-541338">
              <a:lnSpc>
                <a:spcPts val="1300"/>
              </a:lnSpc>
              <a:tabLst>
                <a:tab pos="627063" algn="l"/>
              </a:tabLst>
            </a:pPr>
            <a:r>
              <a:rPr lang="ja-JP" altLang="en-US" sz="1200" dirty="0">
                <a:solidFill>
                  <a:prstClr val="black"/>
                </a:solidFill>
                <a:latin typeface="ＭＳ Ｐゴシック"/>
              </a:rPr>
              <a:t>［末期心不全の患者の基準］</a:t>
            </a:r>
            <a:endParaRPr lang="en-US" altLang="ja-JP" sz="1200" dirty="0">
              <a:solidFill>
                <a:prstClr val="black"/>
              </a:solidFill>
              <a:latin typeface="ＭＳ Ｐゴシック"/>
            </a:endParaRPr>
          </a:p>
          <a:p>
            <a:pPr>
              <a:lnSpc>
                <a:spcPts val="1300"/>
              </a:lnSpc>
              <a:tabLst>
                <a:tab pos="627063" algn="l"/>
              </a:tabLst>
            </a:pPr>
            <a:r>
              <a:rPr lang="ja-JP" altLang="en-US" sz="1200" dirty="0">
                <a:solidFill>
                  <a:prstClr val="black"/>
                </a:solidFill>
                <a:latin typeface="ＭＳ Ｐゴシック"/>
              </a:rPr>
              <a:t>ア　心不全に対して適切な治療が実施されている</a:t>
            </a:r>
            <a:endParaRPr lang="en-US" altLang="ja-JP" sz="1200" dirty="0">
              <a:solidFill>
                <a:prstClr val="black"/>
              </a:solidFill>
              <a:latin typeface="ＭＳ Ｐゴシック"/>
            </a:endParaRPr>
          </a:p>
          <a:p>
            <a:pPr>
              <a:lnSpc>
                <a:spcPts val="1300"/>
              </a:lnSpc>
              <a:tabLst>
                <a:tab pos="627063" algn="l"/>
              </a:tabLst>
            </a:pPr>
            <a:r>
              <a:rPr lang="ja-JP" altLang="en-US" sz="1200" dirty="0">
                <a:solidFill>
                  <a:prstClr val="black"/>
                </a:solidFill>
                <a:latin typeface="ＭＳ Ｐゴシック"/>
              </a:rPr>
              <a:t>イ　器質的な心機能障害により、適切な治療にかかわらず、</a:t>
            </a:r>
            <a:endParaRPr lang="en-US" altLang="ja-JP" sz="1200" dirty="0">
              <a:solidFill>
                <a:prstClr val="black"/>
              </a:solidFill>
              <a:latin typeface="ＭＳ Ｐゴシック"/>
            </a:endParaRPr>
          </a:p>
          <a:p>
            <a:pPr>
              <a:lnSpc>
                <a:spcPts val="1300"/>
              </a:lnSpc>
              <a:tabLst>
                <a:tab pos="627063" algn="l"/>
              </a:tabLst>
            </a:pPr>
            <a:r>
              <a:rPr lang="en-US" altLang="ja-JP" sz="1200" dirty="0">
                <a:solidFill>
                  <a:prstClr val="black"/>
                </a:solidFill>
                <a:latin typeface="ＭＳ Ｐゴシック"/>
              </a:rPr>
              <a:t>  </a:t>
            </a:r>
            <a:r>
              <a:rPr lang="ja-JP" altLang="en-US" sz="1200" dirty="0">
                <a:solidFill>
                  <a:prstClr val="black"/>
                </a:solidFill>
                <a:latin typeface="ＭＳ Ｐゴシック"/>
              </a:rPr>
              <a:t>慢性的にＮＹＨＡ重症度分類</a:t>
            </a:r>
            <a:r>
              <a:rPr lang="en-US" altLang="ja-JP" sz="1200" dirty="0">
                <a:solidFill>
                  <a:prstClr val="black"/>
                </a:solidFill>
                <a:latin typeface="ＭＳ Ｐゴシック"/>
              </a:rPr>
              <a:t>Ⅳ</a:t>
            </a:r>
            <a:r>
              <a:rPr lang="ja-JP" altLang="en-US" sz="1200" dirty="0">
                <a:solidFill>
                  <a:prstClr val="black"/>
                </a:solidFill>
                <a:latin typeface="ＭＳ Ｐゴシック"/>
              </a:rPr>
              <a:t>度の症状に該当し、頻回または</a:t>
            </a:r>
            <a:endParaRPr lang="en-US" altLang="ja-JP" sz="1200" dirty="0">
              <a:solidFill>
                <a:prstClr val="black"/>
              </a:solidFill>
              <a:latin typeface="ＭＳ Ｐゴシック"/>
            </a:endParaRPr>
          </a:p>
          <a:p>
            <a:pPr>
              <a:lnSpc>
                <a:spcPts val="1300"/>
              </a:lnSpc>
              <a:tabLst>
                <a:tab pos="627063" algn="l"/>
              </a:tabLst>
            </a:pPr>
            <a:r>
              <a:rPr lang="en-US" altLang="ja-JP" sz="1200" dirty="0">
                <a:solidFill>
                  <a:prstClr val="black"/>
                </a:solidFill>
                <a:latin typeface="ＭＳ Ｐゴシック"/>
              </a:rPr>
              <a:t>  </a:t>
            </a:r>
            <a:r>
              <a:rPr lang="ja-JP" altLang="en-US" sz="1200" dirty="0">
                <a:solidFill>
                  <a:prstClr val="black"/>
                </a:solidFill>
                <a:latin typeface="ＭＳ Ｐゴシック"/>
              </a:rPr>
              <a:t>持続的に点滴薬物療法を必要とする状態であること</a:t>
            </a:r>
            <a:endParaRPr lang="en-US" altLang="ja-JP" sz="1200" dirty="0">
              <a:solidFill>
                <a:prstClr val="black"/>
              </a:solidFill>
              <a:latin typeface="ＭＳ Ｐゴシック"/>
            </a:endParaRPr>
          </a:p>
          <a:p>
            <a:pPr>
              <a:lnSpc>
                <a:spcPts val="1300"/>
              </a:lnSpc>
              <a:tabLst>
                <a:tab pos="627063" algn="l"/>
              </a:tabLst>
            </a:pPr>
            <a:r>
              <a:rPr lang="ja-JP" altLang="en-US" sz="1200" dirty="0">
                <a:solidFill>
                  <a:prstClr val="black"/>
                </a:solidFill>
                <a:latin typeface="ＭＳ Ｐゴシック"/>
              </a:rPr>
              <a:t>ウ　過去１年以内に心不全による急変時の入院が２回以上あること</a:t>
            </a:r>
          </a:p>
        </p:txBody>
      </p:sp>
      <p:sp>
        <p:nvSpPr>
          <p:cNvPr id="16" name="正方形/長方形 15"/>
          <p:cNvSpPr/>
          <p:nvPr/>
        </p:nvSpPr>
        <p:spPr>
          <a:xfrm>
            <a:off x="4995119" y="2663307"/>
            <a:ext cx="4564164" cy="925894"/>
          </a:xfrm>
          <a:prstGeom prst="rect">
            <a:avLst/>
          </a:prstGeom>
        </p:spPr>
        <p:txBody>
          <a:bodyPr wrap="square">
            <a:spAutoFit/>
          </a:bodyPr>
          <a:lstStyle/>
          <a:p>
            <a:pPr marL="625475" indent="-541338">
              <a:lnSpc>
                <a:spcPts val="1300"/>
              </a:lnSpc>
              <a:tabLst>
                <a:tab pos="627063" algn="l"/>
              </a:tabLst>
            </a:pPr>
            <a:endParaRPr lang="en-US" altLang="ja-JP" sz="1200" dirty="0">
              <a:solidFill>
                <a:prstClr val="black"/>
              </a:solidFill>
              <a:latin typeface="ＭＳ Ｐゴシック"/>
            </a:endParaRPr>
          </a:p>
          <a:p>
            <a:pPr>
              <a:lnSpc>
                <a:spcPts val="1300"/>
              </a:lnSpc>
              <a:tabLst>
                <a:tab pos="627063" algn="l"/>
              </a:tabLst>
            </a:pPr>
            <a:r>
              <a:rPr lang="ja-JP" altLang="en-US" sz="1200" dirty="0">
                <a:solidFill>
                  <a:prstClr val="black"/>
                </a:solidFill>
                <a:latin typeface="ＭＳ Ｐゴシック"/>
              </a:rPr>
              <a:t>エ　左室駆出率</a:t>
            </a:r>
            <a:r>
              <a:rPr lang="en-US" altLang="ja-JP" sz="1200" dirty="0">
                <a:solidFill>
                  <a:prstClr val="black"/>
                </a:solidFill>
                <a:latin typeface="ＭＳ Ｐゴシック"/>
              </a:rPr>
              <a:t>20</a:t>
            </a:r>
            <a:r>
              <a:rPr lang="ja-JP" altLang="en-US" sz="1200" dirty="0">
                <a:solidFill>
                  <a:prstClr val="black"/>
                </a:solidFill>
                <a:latin typeface="ＭＳ Ｐゴシック"/>
              </a:rPr>
              <a:t>％以下である場合</a:t>
            </a:r>
            <a:endParaRPr lang="en-US" altLang="ja-JP" sz="1200" dirty="0">
              <a:solidFill>
                <a:prstClr val="black"/>
              </a:solidFill>
              <a:latin typeface="ＭＳ Ｐゴシック"/>
            </a:endParaRPr>
          </a:p>
          <a:p>
            <a:pPr>
              <a:lnSpc>
                <a:spcPts val="1300"/>
              </a:lnSpc>
              <a:tabLst>
                <a:tab pos="627063" algn="l"/>
              </a:tabLst>
            </a:pPr>
            <a:r>
              <a:rPr lang="ja-JP" altLang="en-US" sz="1200" dirty="0">
                <a:solidFill>
                  <a:prstClr val="black"/>
                </a:solidFill>
                <a:latin typeface="ＭＳ Ｐゴシック"/>
              </a:rPr>
              <a:t>オ　医学的に終末期であると判断される状態</a:t>
            </a:r>
            <a:endParaRPr lang="en-US" altLang="ja-JP" sz="1200" dirty="0">
              <a:solidFill>
                <a:prstClr val="black"/>
              </a:solidFill>
              <a:latin typeface="ＭＳ Ｐゴシック"/>
            </a:endParaRPr>
          </a:p>
          <a:p>
            <a:pPr>
              <a:lnSpc>
                <a:spcPts val="1300"/>
              </a:lnSpc>
              <a:tabLst>
                <a:tab pos="627063" algn="l"/>
              </a:tabLst>
            </a:pPr>
            <a:r>
              <a:rPr lang="ja-JP" altLang="en-US" sz="1200" dirty="0">
                <a:solidFill>
                  <a:prstClr val="black"/>
                </a:solidFill>
                <a:latin typeface="ＭＳ Ｐゴシック"/>
              </a:rPr>
              <a:t>カ　エまたはオに掲げる場合に準ずる状態</a:t>
            </a:r>
            <a:endParaRPr lang="en-US" altLang="ja-JP" sz="1200" dirty="0">
              <a:solidFill>
                <a:prstClr val="black"/>
              </a:solidFill>
              <a:latin typeface="ＭＳ Ｐゴシック"/>
            </a:endParaRPr>
          </a:p>
          <a:p>
            <a:pPr>
              <a:lnSpc>
                <a:spcPts val="1300"/>
              </a:lnSpc>
              <a:tabLst>
                <a:tab pos="627063" algn="l"/>
              </a:tabLst>
            </a:pPr>
            <a:r>
              <a:rPr lang="en-US" altLang="ja-JP" sz="1200" dirty="0">
                <a:solidFill>
                  <a:prstClr val="black"/>
                </a:solidFill>
                <a:latin typeface="ＭＳ Ｐゴシック"/>
              </a:rPr>
              <a:t>※</a:t>
            </a:r>
            <a:r>
              <a:rPr lang="ja-JP" altLang="en-US" sz="1200" dirty="0">
                <a:solidFill>
                  <a:prstClr val="black"/>
                </a:solidFill>
                <a:latin typeface="ＭＳ Ｐゴシック"/>
              </a:rPr>
              <a:t>　ア～ウに該当し、かつ、エ～カのいずれかに該当</a:t>
            </a:r>
            <a:endParaRPr lang="en-US" altLang="ja-JP" sz="1200" dirty="0">
              <a:solidFill>
                <a:prstClr val="black"/>
              </a:solidFill>
              <a:latin typeface="ＭＳ Ｐゴシック"/>
            </a:endParaRP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Rectangle 36"/>
          <p:cNvSpPr>
            <a:spLocks noChangeArrowheads="1"/>
          </p:cNvSpPr>
          <p:nvPr/>
        </p:nvSpPr>
        <p:spPr bwMode="auto">
          <a:xfrm>
            <a:off x="117941" y="594571"/>
            <a:ext cx="576856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２</a:t>
            </a:r>
            <a:r>
              <a:rPr kumimoji="0" lang="ja-JP" altLang="en-US" sz="2000" b="0" i="0" u="none" strike="noStrike" kern="0" cap="none" spc="0" normalizeH="0" baseline="0" noProof="0" dirty="0">
                <a:ln>
                  <a:noFill/>
                </a:ln>
                <a:solidFill>
                  <a:prstClr val="black"/>
                </a:solidFill>
                <a:effectLst/>
                <a:uLnTx/>
                <a:uFillTx/>
              </a:rPr>
              <a:t>）緩和ケア診療加算の要件の見直し・新たな評価</a:t>
            </a:r>
            <a:endParaRPr kumimoji="0" lang="en-US" altLang="ja-JP" sz="2000" b="0" i="0" u="none" strike="noStrike" kern="0" cap="none" spc="0" normalizeH="0" baseline="0" noProof="0" dirty="0">
              <a:ln>
                <a:noFill/>
              </a:ln>
              <a:solidFill>
                <a:prstClr val="black"/>
              </a:solidFill>
              <a:effectLst/>
              <a:uLnTx/>
              <a:uFillTx/>
            </a:endParaRPr>
          </a:p>
        </p:txBody>
      </p:sp>
      <p:sp>
        <p:nvSpPr>
          <p:cNvPr id="19" name="テキスト ボックス 8">
            <a:extLst>
              <a:ext uri="{FF2B5EF4-FFF2-40B4-BE49-F238E27FC236}">
                <a16:creationId xmlns="" xmlns:a16="http://schemas.microsoft.com/office/drawing/2014/main" id="{5C125C38-FEED-405E-B61D-6DC6D4E56112}"/>
              </a:ext>
            </a:extLst>
          </p:cNvPr>
          <p:cNvSpPr txBox="1"/>
          <p:nvPr/>
        </p:nvSpPr>
        <p:spPr>
          <a:xfrm>
            <a:off x="6105128" y="677469"/>
            <a:ext cx="9361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82</a:t>
            </a:r>
            <a:endParaRPr lang="ja-JP" altLang="en-US" dirty="0">
              <a:solidFill>
                <a:srgbClr val="002060"/>
              </a:solidFill>
              <a:latin typeface="ＭＳ Ｐゴシック" panose="020B0600070205080204" pitchFamily="50" charset="-128"/>
            </a:endParaRPr>
          </a:p>
        </p:txBody>
      </p:sp>
      <p:sp>
        <p:nvSpPr>
          <p:cNvPr id="20" name="テキスト ボックス 19">
            <a:extLst>
              <a:ext uri="{FF2B5EF4-FFF2-40B4-BE49-F238E27FC236}">
                <a16:creationId xmlns="" xmlns:a16="http://schemas.microsoft.com/office/drawing/2014/main" id="{4AA051A1-B3E6-43D8-AF6D-DE74B1E660D7}"/>
              </a:ext>
            </a:extLst>
          </p:cNvPr>
          <p:cNvSpPr txBox="1"/>
          <p:nvPr/>
        </p:nvSpPr>
        <p:spPr>
          <a:xfrm>
            <a:off x="3002221" y="4229269"/>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en-US" altLang="ja-JP" dirty="0">
                <a:solidFill>
                  <a:srgbClr val="002060"/>
                </a:solidFill>
                <a:latin typeface="ＭＳ Ｐゴシック" panose="020B0600070205080204" pitchFamily="50" charset="-128"/>
              </a:rPr>
              <a:t>p82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666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741</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410879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2">
            <a:extLst>
              <a:ext uri="{FF2B5EF4-FFF2-40B4-BE49-F238E27FC236}">
                <a16:creationId xmlns="" xmlns:a16="http://schemas.microsoft.com/office/drawing/2014/main" id="{18B9234B-1A14-4DE3-925D-13609EFA9D2B}"/>
              </a:ext>
            </a:extLst>
          </p:cNvPr>
          <p:cNvSpPr txBox="1">
            <a:spLocks noChangeArrowheads="1"/>
          </p:cNvSpPr>
          <p:nvPr/>
        </p:nvSpPr>
        <p:spPr bwMode="auto">
          <a:xfrm>
            <a:off x="553368" y="158191"/>
            <a:ext cx="9512200" cy="5345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lnSpc>
                <a:spcPts val="1400"/>
              </a:lnSpc>
              <a:spcBef>
                <a:spcPts val="0"/>
              </a:spcBef>
              <a:spcAft>
                <a:spcPct val="0"/>
              </a:spcAft>
              <a:buFontTx/>
              <a:buNone/>
            </a:pPr>
            <a:r>
              <a:rPr lang="en-US" altLang="ja-JP" sz="1800" dirty="0">
                <a:solidFill>
                  <a:srgbClr val="000000"/>
                </a:solidFill>
                <a:ea typeface="ＭＳ Ｐゴシック" charset="-128"/>
              </a:rPr>
              <a:t>【2017</a:t>
            </a:r>
            <a:r>
              <a:rPr lang="ja-JP" altLang="en-US" sz="1800" dirty="0">
                <a:solidFill>
                  <a:srgbClr val="000000"/>
                </a:solidFill>
                <a:ea typeface="ＭＳ Ｐゴシック" charset="-128"/>
              </a:rPr>
              <a:t>年</a:t>
            </a:r>
            <a:r>
              <a:rPr lang="en-US" altLang="ja-JP" sz="1800" dirty="0">
                <a:solidFill>
                  <a:srgbClr val="000000"/>
                </a:solidFill>
                <a:ea typeface="ＭＳ Ｐゴシック" charset="-128"/>
              </a:rPr>
              <a:t>10</a:t>
            </a:r>
            <a:r>
              <a:rPr lang="ja-JP" altLang="en-US" sz="1800" dirty="0">
                <a:solidFill>
                  <a:srgbClr val="000000"/>
                </a:solidFill>
                <a:ea typeface="ＭＳ Ｐゴシック" charset="-128"/>
              </a:rPr>
              <a:t>月</a:t>
            </a:r>
            <a:r>
              <a:rPr lang="en-US" altLang="ja-JP" sz="1800" dirty="0">
                <a:solidFill>
                  <a:srgbClr val="000000"/>
                </a:solidFill>
                <a:ea typeface="ＭＳ Ｐゴシック" charset="-128"/>
              </a:rPr>
              <a:t>3</a:t>
            </a:r>
            <a:r>
              <a:rPr lang="ja-JP" altLang="en-US" sz="1800" dirty="0">
                <a:solidFill>
                  <a:srgbClr val="000000"/>
                </a:solidFill>
                <a:ea typeface="ＭＳ Ｐゴシック" charset="-128"/>
              </a:rPr>
              <a:t>日</a:t>
            </a:r>
            <a:r>
              <a:rPr lang="en-US" altLang="ja-JP" sz="1800" dirty="0">
                <a:solidFill>
                  <a:srgbClr val="000000"/>
                </a:solidFill>
                <a:ea typeface="ＭＳ Ｐゴシック" charset="-128"/>
              </a:rPr>
              <a:t>】</a:t>
            </a:r>
            <a:r>
              <a:rPr lang="ja-JP" altLang="en-US" sz="1800" dirty="0">
                <a:solidFill>
                  <a:srgbClr val="000000"/>
                </a:solidFill>
                <a:ea typeface="ＭＳ Ｐゴシック" charset="-128"/>
              </a:rPr>
              <a:t> </a:t>
            </a:r>
            <a:endParaRPr lang="en-US" altLang="ja-JP" sz="1800" dirty="0">
              <a:solidFill>
                <a:srgbClr val="000000"/>
              </a:solidFill>
              <a:ea typeface="ＭＳ Ｐゴシック" charset="-128"/>
            </a:endParaRPr>
          </a:p>
          <a:p>
            <a:pPr eaLnBrk="1" fontAlgn="base" hangingPunct="1">
              <a:lnSpc>
                <a:spcPts val="1400"/>
              </a:lnSpc>
              <a:spcBef>
                <a:spcPts val="600"/>
              </a:spcBef>
              <a:spcAft>
                <a:spcPct val="0"/>
              </a:spcAft>
              <a:buFontTx/>
              <a:buNone/>
            </a:pPr>
            <a:r>
              <a:rPr lang="ja-JP" altLang="en-US" sz="2000" dirty="0">
                <a:solidFill>
                  <a:srgbClr val="000000"/>
                </a:solidFill>
                <a:ea typeface="ＭＳ Ｐゴシック" charset="-128"/>
              </a:rPr>
              <a:t>　</a:t>
            </a:r>
            <a:r>
              <a:rPr lang="ja-JP" altLang="en-US" sz="1800" dirty="0">
                <a:solidFill>
                  <a:srgbClr val="000000"/>
                </a:solidFill>
                <a:ea typeface="ＭＳ Ｐゴシック" charset="-128"/>
              </a:rPr>
              <a:t>岸田自民党政調会長と日本医師連盟が第</a:t>
            </a:r>
            <a:r>
              <a:rPr lang="en-US" altLang="ja-JP" sz="1800" dirty="0">
                <a:solidFill>
                  <a:srgbClr val="000000"/>
                </a:solidFill>
                <a:ea typeface="ＭＳ Ｐゴシック" charset="-128"/>
              </a:rPr>
              <a:t>48</a:t>
            </a:r>
            <a:r>
              <a:rPr lang="ja-JP" altLang="en-US" sz="1800" dirty="0">
                <a:solidFill>
                  <a:srgbClr val="000000"/>
                </a:solidFill>
                <a:ea typeface="ＭＳ Ｐゴシック" charset="-128"/>
              </a:rPr>
              <a:t>回衆議院議員総選挙の政策協定書を締結</a:t>
            </a:r>
          </a:p>
        </p:txBody>
      </p:sp>
      <p:sp>
        <p:nvSpPr>
          <p:cNvPr id="15" name="正方形/長方形 14">
            <a:extLst>
              <a:ext uri="{FF2B5EF4-FFF2-40B4-BE49-F238E27FC236}">
                <a16:creationId xmlns="" xmlns:a16="http://schemas.microsoft.com/office/drawing/2014/main" id="{357DB9D7-46AD-4E89-941E-870E79A28EA8}"/>
              </a:ext>
            </a:extLst>
          </p:cNvPr>
          <p:cNvSpPr/>
          <p:nvPr/>
        </p:nvSpPr>
        <p:spPr>
          <a:xfrm>
            <a:off x="488508" y="689144"/>
            <a:ext cx="8936136" cy="6065802"/>
          </a:xfrm>
          <a:prstGeom prst="rect">
            <a:avLst/>
          </a:prstGeom>
          <a:ln>
            <a:solidFill>
              <a:schemeClr val="tx1"/>
            </a:solidFill>
          </a:ln>
        </p:spPr>
        <p:txBody>
          <a:bodyPr vert="eaVert" wrap="square" lIns="360000" tIns="108000" rIns="144000" bIns="108000">
            <a:noAutofit/>
          </a:bodyPr>
          <a:lstStyle/>
          <a:p>
            <a:pPr indent="1394103" algn="just" fontAlgn="base">
              <a:lnSpc>
                <a:spcPts val="2400"/>
              </a:lnSpc>
              <a:spcBef>
                <a:spcPct val="0"/>
              </a:spcBef>
              <a:spcAft>
                <a:spcPct val="0"/>
              </a:spcAft>
            </a:pPr>
            <a:r>
              <a:rPr lang="ja-JP" altLang="en-US"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政　策　協　定　書</a:t>
            </a:r>
          </a:p>
          <a:p>
            <a:pPr algn="just" fontAlgn="base">
              <a:lnSpc>
                <a:spcPts val="2400"/>
              </a:lnSpc>
              <a:spcBef>
                <a:spcPts val="60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第四十八回衆議院議員総選挙において、自由民主党と日本医師連盟は次の内容について政策協定を締結する。</a:t>
            </a:r>
          </a:p>
          <a:p>
            <a:pPr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記</a:t>
            </a:r>
          </a:p>
          <a:p>
            <a:pPr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自由民主党は、左記の政策協定事項を鋭意実現するものとする。また、日本医師連盟は、自由民主党候補者の当選に向けて一致団結して取り組むものとする。　</a:t>
            </a:r>
          </a:p>
          <a:p>
            <a:pPr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政策協定事項</a:t>
            </a:r>
          </a:p>
          <a:p>
            <a:pPr marL="245388" indent="-170736"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一、国民皆保険を堅持するとともに、国民間で医療・介護の享受</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245388" indent="-170736"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に格差が生じないよう、国民医療・介護の更なる充実・強化</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245388" indent="-170736"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を図る。</a:t>
            </a:r>
          </a:p>
          <a:p>
            <a:pPr indent="85368"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一、健康寿命を延伸し、社会保障の充実により国民不安を解消す</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indent="85368"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るため、必要な財源を確保する。</a:t>
            </a:r>
          </a:p>
          <a:p>
            <a:pPr marL="245388" indent="-170736"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一、国民が住み慣れた地域において質の高い医療・介護を受けら</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245388" indent="-170736"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れるよう、かかりつけ医を中心とした地域における必要な医</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245388" indent="-170736"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療を確保する。</a:t>
            </a:r>
          </a:p>
          <a:p>
            <a:pPr marL="245388" indent="-170736"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一、望まない受動喫煙をなくすため、受動喫煙の防止対策を推進</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245388" indent="-170736"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する。</a:t>
            </a:r>
          </a:p>
          <a:p>
            <a:pPr marL="245388" indent="-170736"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一、国民と医療機関等に不合理な負担を生じさせている医療等に</a:t>
            </a:r>
            <a:endPar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245388" indent="-170736"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係る消費税問題を抜本的に解決する。</a:t>
            </a:r>
          </a:p>
          <a:p>
            <a:pPr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p>
          <a:p>
            <a:pPr algn="just" fontAlgn="base">
              <a:lnSpc>
                <a:spcPts val="2400"/>
              </a:lnSpc>
              <a:spcBef>
                <a:spcPct val="0"/>
              </a:spcBef>
              <a:spcAft>
                <a:spcPct val="0"/>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平成二十九年十月三日</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L="1885950" indent="170736" algn="just" fontAlgn="base">
              <a:lnSpc>
                <a:spcPts val="2400"/>
              </a:lnSpc>
              <a:spcBef>
                <a:spcPct val="0"/>
              </a:spcBef>
              <a:spcAft>
                <a:spcPct val="0"/>
              </a:spcAft>
            </a:pP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自由民主党政務調査会会長</a:t>
            </a:r>
            <a:r>
              <a:rPr lang="ja-JP" altLang="en-US"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岸田 文雄</a:t>
            </a:r>
            <a:endPar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lnSpc>
                <a:spcPts val="2400"/>
              </a:lnSpc>
              <a:spcBef>
                <a:spcPct val="0"/>
              </a:spcBef>
              <a:spcAft>
                <a:spcPts val="467"/>
              </a:spcAft>
            </a:pP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日</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本</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医</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師</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連</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盟</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委</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員</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長</a:t>
            </a:r>
            <a:r>
              <a:rPr lang="en-US"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en-US"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横倉 義武</a:t>
            </a:r>
            <a:r>
              <a:rPr lang="ja-JP" altLang="ja-JP" sz="1500"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p>
        </p:txBody>
      </p:sp>
      <p:sp>
        <p:nvSpPr>
          <p:cNvPr id="5"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27</a:t>
            </a:fld>
            <a:endParaRPr lang="ja-JP" altLang="en-US" sz="1600" dirty="0">
              <a:solidFill>
                <a:prstClr val="black"/>
              </a:solidFill>
              <a:latin typeface="Calibri"/>
            </a:endParaRPr>
          </a:p>
        </p:txBody>
      </p:sp>
    </p:spTree>
    <p:extLst>
      <p:ext uri="{BB962C8B-B14F-4D97-AF65-F5344CB8AC3E}">
        <p14:creationId xmlns:p14="http://schemas.microsoft.com/office/powerpoint/2010/main" val="1982654844"/>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7"/>
          <p:cNvSpPr>
            <a:spLocks noChangeArrowheads="1"/>
          </p:cNvSpPr>
          <p:nvPr/>
        </p:nvSpPr>
        <p:spPr bwMode="auto">
          <a:xfrm>
            <a:off x="63711" y="1146076"/>
            <a:ext cx="9792000" cy="3566666"/>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rPr>
              <a:t>がんの疼痛療法で通常用いられる内服の医療用麻薬について、投薬期間の上限を緩和する。</a:t>
            </a:r>
            <a:endParaRPr lang="en-US" altLang="ja-JP" sz="1600" dirty="0">
              <a:solidFill>
                <a:prstClr val="black"/>
              </a:solidFill>
              <a:latin typeface="ＭＳ Ｐゴシック"/>
            </a:endParaRPr>
          </a:p>
        </p:txBody>
      </p:sp>
      <p:sp>
        <p:nvSpPr>
          <p:cNvPr id="10" name="Rectangle 36"/>
          <p:cNvSpPr>
            <a:spLocks noChangeArrowheads="1"/>
          </p:cNvSpPr>
          <p:nvPr/>
        </p:nvSpPr>
        <p:spPr bwMode="auto">
          <a:xfrm>
            <a:off x="63717" y="855822"/>
            <a:ext cx="3470321" cy="360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nchor="ctr"/>
          <a:lstStyle/>
          <a:p>
            <a:pPr>
              <a:spcBef>
                <a:spcPct val="20000"/>
              </a:spcBef>
            </a:pPr>
            <a:r>
              <a:rPr lang="ja-JP" altLang="en-US" dirty="0">
                <a:solidFill>
                  <a:prstClr val="black"/>
                </a:solidFill>
                <a:latin typeface="ＭＳ Ｐゴシック"/>
              </a:rPr>
              <a:t>医療用麻薬の投薬期間の緩和</a:t>
            </a:r>
          </a:p>
        </p:txBody>
      </p:sp>
      <p:graphicFrame>
        <p:nvGraphicFramePr>
          <p:cNvPr id="11" name="表 10"/>
          <p:cNvGraphicFramePr>
            <a:graphicFrameLocks noGrp="1"/>
          </p:cNvGraphicFramePr>
          <p:nvPr>
            <p:extLst/>
          </p:nvPr>
        </p:nvGraphicFramePr>
        <p:xfrm>
          <a:off x="125667" y="1585130"/>
          <a:ext cx="4446332" cy="2993008"/>
        </p:xfrm>
        <a:graphic>
          <a:graphicData uri="http://schemas.openxmlformats.org/drawingml/2006/table">
            <a:tbl>
              <a:tblPr firstRow="1" bandRow="1">
                <a:tableStyleId>{5C22544A-7EE6-4342-B048-85BDC9FD1C3A}</a:tableStyleId>
              </a:tblPr>
              <a:tblGrid>
                <a:gridCol w="4446332">
                  <a:extLst>
                    <a:ext uri="{9D8B030D-6E8A-4147-A177-3AD203B41FA5}">
                      <a16:colId xmlns="" xmlns:a16="http://schemas.microsoft.com/office/drawing/2014/main" val="20000"/>
                    </a:ext>
                  </a:extLst>
                </a:gridCol>
              </a:tblGrid>
              <a:tr h="241107">
                <a:tc>
                  <a:txBody>
                    <a:bodyPr/>
                    <a:lstStyle/>
                    <a:p>
                      <a:pPr algn="ctr"/>
                      <a:r>
                        <a:rPr kumimoji="1" lang="ja-JP" altLang="en-US" sz="1200" baseline="0" dirty="0"/>
                        <a:t>現行</a:t>
                      </a:r>
                    </a:p>
                  </a:txBody>
                  <a:tcPr/>
                </a:tc>
                <a:extLst>
                  <a:ext uri="{0D108BD9-81ED-4DB2-BD59-A6C34878D82A}">
                    <a16:rowId xmlns="" xmlns:a16="http://schemas.microsoft.com/office/drawing/2014/main" val="10000"/>
                  </a:ext>
                </a:extLst>
              </a:tr>
              <a:tr h="27186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投薬期間に上限が設けられている医薬品</a:t>
                      </a:r>
                      <a:r>
                        <a:rPr kumimoji="1" lang="en-US" altLang="ja-JP" sz="1200" baseline="0" dirty="0">
                          <a:latin typeface="+mn-ea"/>
                          <a:ea typeface="+mn-ea"/>
                        </a:rPr>
                        <a:t>】</a:t>
                      </a:r>
                    </a:p>
                    <a:p>
                      <a:pPr marL="85725" marR="0" indent="-85725" algn="l" defTabSz="914400" rtl="0" eaLnBrk="1" fontAlgn="auto" latinLnBrk="0" hangingPunct="1">
                        <a:lnSpc>
                          <a:spcPct val="100000"/>
                        </a:lnSpc>
                        <a:spcBef>
                          <a:spcPts val="0"/>
                        </a:spcBef>
                        <a:spcAft>
                          <a:spcPts val="0"/>
                        </a:spcAft>
                        <a:buClrTx/>
                        <a:buSzTx/>
                        <a:buFontTx/>
                        <a:buNone/>
                        <a:tabLst>
                          <a:tab pos="85725" algn="l"/>
                        </a:tabLst>
                        <a:defRPr/>
                      </a:pPr>
                      <a:r>
                        <a:rPr kumimoji="1" lang="en-US" altLang="ja-JP" sz="1200" baseline="0" dirty="0">
                          <a:latin typeface="+mn-ea"/>
                          <a:ea typeface="+mn-ea"/>
                        </a:rPr>
                        <a:t>(1) </a:t>
                      </a:r>
                      <a:r>
                        <a:rPr kumimoji="1" lang="ja-JP" altLang="en-US" sz="1200" baseline="0" dirty="0">
                          <a:latin typeface="+mn-ea"/>
                          <a:ea typeface="+mn-ea"/>
                        </a:rPr>
                        <a:t>投薬量又は投与量が</a:t>
                      </a:r>
                      <a:r>
                        <a:rPr kumimoji="1" lang="en-US" altLang="ja-JP" sz="1200" baseline="0" dirty="0">
                          <a:latin typeface="+mn-ea"/>
                          <a:ea typeface="+mn-ea"/>
                        </a:rPr>
                        <a:t>14</a:t>
                      </a:r>
                      <a:r>
                        <a:rPr kumimoji="1" lang="ja-JP" altLang="en-US" sz="1200" baseline="0" dirty="0">
                          <a:latin typeface="+mn-ea"/>
                          <a:ea typeface="+mn-ea"/>
                        </a:rPr>
                        <a:t>日分を限度とされる内服薬及び外用薬並びに注射薬</a:t>
                      </a:r>
                    </a:p>
                    <a:p>
                      <a:pPr marL="185738"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イ　麻薬及び向精神薬取締法に規定する麻薬</a:t>
                      </a:r>
                      <a:r>
                        <a:rPr kumimoji="1" lang="en-US" altLang="ja-JP" sz="1200" baseline="0" dirty="0">
                          <a:latin typeface="+mn-ea"/>
                          <a:ea typeface="+mn-ea"/>
                        </a:rPr>
                        <a:t>((2)</a:t>
                      </a:r>
                      <a:r>
                        <a:rPr kumimoji="1" lang="ja-JP" altLang="en-US" sz="1200" baseline="0" dirty="0">
                          <a:latin typeface="+mn-ea"/>
                          <a:ea typeface="+mn-ea"/>
                        </a:rPr>
                        <a:t>以外のもの</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（中略）</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mn-ea"/>
                        <a:ea typeface="+mn-ea"/>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(2) </a:t>
                      </a:r>
                      <a:r>
                        <a:rPr kumimoji="1" lang="ja-JP" altLang="en-US" sz="1200" baseline="0" dirty="0">
                          <a:latin typeface="+mn-ea"/>
                          <a:ea typeface="+mn-ea"/>
                        </a:rPr>
                        <a:t>投薬量又は投与量が</a:t>
                      </a:r>
                      <a:r>
                        <a:rPr kumimoji="1" lang="en-US" altLang="ja-JP" sz="1200" baseline="0" dirty="0">
                          <a:latin typeface="+mn-ea"/>
                          <a:ea typeface="+mn-ea"/>
                        </a:rPr>
                        <a:t>30</a:t>
                      </a:r>
                      <a:r>
                        <a:rPr kumimoji="1" lang="ja-JP" altLang="en-US" sz="1200" baseline="0" dirty="0">
                          <a:latin typeface="+mn-ea"/>
                          <a:ea typeface="+mn-ea"/>
                        </a:rPr>
                        <a:t>日分を限度とされる内服薬及び外用薬並びに注射薬</a:t>
                      </a:r>
                    </a:p>
                    <a:p>
                      <a:pPr marL="185738"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イ　内服薬</a:t>
                      </a:r>
                    </a:p>
                    <a:p>
                      <a:pPr marL="271463"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アルプラゾラム、エスタゾラム、エチゾラム、オキシコドン塩酸塩、（中略）、ゾピクロン、ゾルピデム酒石酸塩、トリアゾラム、ニメタゼパム、ハロキサゾラム、プラゼパム、フルジアゼパム、フルニトラゼパム、フルラゼパム塩酸塩、（以下、略）</a:t>
                      </a:r>
                    </a:p>
                  </a:txBody>
                  <a:tcPr/>
                </a:tc>
                <a:extLst>
                  <a:ext uri="{0D108BD9-81ED-4DB2-BD59-A6C34878D82A}">
                    <a16:rowId xmlns="" xmlns:a16="http://schemas.microsoft.com/office/drawing/2014/main" val="10001"/>
                  </a:ext>
                </a:extLst>
              </a:tr>
            </a:tbl>
          </a:graphicData>
        </a:graphic>
      </p:graphicFrame>
      <p:graphicFrame>
        <p:nvGraphicFramePr>
          <p:cNvPr id="12" name="表 11"/>
          <p:cNvGraphicFramePr>
            <a:graphicFrameLocks noGrp="1"/>
          </p:cNvGraphicFramePr>
          <p:nvPr>
            <p:extLst/>
          </p:nvPr>
        </p:nvGraphicFramePr>
        <p:xfrm>
          <a:off x="5301055" y="1601922"/>
          <a:ext cx="4485207" cy="2956560"/>
        </p:xfrm>
        <a:graphic>
          <a:graphicData uri="http://schemas.openxmlformats.org/drawingml/2006/table">
            <a:tbl>
              <a:tblPr firstRow="1" bandRow="1">
                <a:tableStyleId>{21E4AEA4-8DFA-4A89-87EB-49C32662AFE0}</a:tableStyleId>
              </a:tblPr>
              <a:tblGrid>
                <a:gridCol w="4485207">
                  <a:extLst>
                    <a:ext uri="{9D8B030D-6E8A-4147-A177-3AD203B41FA5}">
                      <a16:colId xmlns="" xmlns:a16="http://schemas.microsoft.com/office/drawing/2014/main" val="20000"/>
                    </a:ext>
                  </a:extLst>
                </a:gridCol>
              </a:tblGrid>
              <a:tr h="235242">
                <a:tc>
                  <a:txBody>
                    <a:bodyPr/>
                    <a:lstStyle/>
                    <a:p>
                      <a:pPr algn="ctr"/>
                      <a:r>
                        <a:rPr kumimoji="1" lang="ja-JP" altLang="en-US" sz="1400" dirty="0"/>
                        <a:t>改定後</a:t>
                      </a:r>
                    </a:p>
                  </a:txBody>
                  <a:tcPr/>
                </a:tc>
                <a:extLst>
                  <a:ext uri="{0D108BD9-81ED-4DB2-BD59-A6C34878D82A}">
                    <a16:rowId xmlns="" xmlns:a16="http://schemas.microsoft.com/office/drawing/2014/main" val="10000"/>
                  </a:ext>
                </a:extLst>
              </a:tr>
              <a:tr h="134374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投薬期間に上限が設けられている医薬品</a:t>
                      </a:r>
                      <a:r>
                        <a:rPr kumimoji="1" lang="en-US" altLang="ja-JP" sz="1200" baseline="0" dirty="0">
                          <a:latin typeface="+mn-ea"/>
                          <a:ea typeface="+mn-ea"/>
                        </a:rPr>
                        <a:t>】</a:t>
                      </a: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(1) </a:t>
                      </a:r>
                      <a:r>
                        <a:rPr kumimoji="1" lang="ja-JP" altLang="en-US" sz="1200" baseline="0" dirty="0">
                          <a:latin typeface="+mn-ea"/>
                          <a:ea typeface="+mn-ea"/>
                        </a:rPr>
                        <a:t>投薬量又は投与量が</a:t>
                      </a:r>
                      <a:r>
                        <a:rPr kumimoji="1" lang="en-US" altLang="ja-JP" sz="1200" baseline="0" dirty="0">
                          <a:latin typeface="+mn-ea"/>
                          <a:ea typeface="+mn-ea"/>
                        </a:rPr>
                        <a:t>14</a:t>
                      </a:r>
                      <a:r>
                        <a:rPr kumimoji="1" lang="ja-JP" altLang="en-US" sz="1200" baseline="0" dirty="0">
                          <a:latin typeface="+mn-ea"/>
                          <a:ea typeface="+mn-ea"/>
                        </a:rPr>
                        <a:t>日分を限度とされる内服薬及び外用薬並びに注射薬</a:t>
                      </a:r>
                    </a:p>
                    <a:p>
                      <a:pPr marL="185738"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イ　麻薬及び向精神薬取締法に規定する麻薬</a:t>
                      </a:r>
                      <a:r>
                        <a:rPr kumimoji="1" lang="en-US" altLang="ja-JP" sz="1200" baseline="0" dirty="0">
                          <a:latin typeface="+mn-ea"/>
                          <a:ea typeface="+mn-ea"/>
                        </a:rPr>
                        <a:t>((2)</a:t>
                      </a:r>
                      <a:r>
                        <a:rPr kumimoji="1" lang="ja-JP" altLang="en-US" sz="1200" baseline="0" dirty="0">
                          <a:latin typeface="+mn-ea"/>
                          <a:ea typeface="+mn-ea"/>
                        </a:rPr>
                        <a:t>以外のもの</a:t>
                      </a:r>
                      <a:r>
                        <a:rPr kumimoji="1" lang="en-US" altLang="ja-JP" sz="12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（中略）</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mn-ea"/>
                        <a:ea typeface="+mn-ea"/>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(2) </a:t>
                      </a:r>
                      <a:r>
                        <a:rPr kumimoji="1" lang="ja-JP" altLang="en-US" sz="1200" baseline="0" dirty="0">
                          <a:latin typeface="+mn-ea"/>
                          <a:ea typeface="+mn-ea"/>
                        </a:rPr>
                        <a:t>投薬量又は投与量が</a:t>
                      </a:r>
                      <a:r>
                        <a:rPr kumimoji="1" lang="en-US" altLang="ja-JP" sz="1200" baseline="0" dirty="0">
                          <a:latin typeface="+mn-ea"/>
                          <a:ea typeface="+mn-ea"/>
                        </a:rPr>
                        <a:t>30</a:t>
                      </a:r>
                      <a:r>
                        <a:rPr kumimoji="1" lang="ja-JP" altLang="en-US" sz="1200" baseline="0" dirty="0">
                          <a:latin typeface="+mn-ea"/>
                          <a:ea typeface="+mn-ea"/>
                        </a:rPr>
                        <a:t>日分を限度とされる内服薬及び外用薬並びに注射薬</a:t>
                      </a:r>
                    </a:p>
                    <a:p>
                      <a:pPr marL="185738"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イ　内服薬</a:t>
                      </a:r>
                    </a:p>
                    <a:p>
                      <a:pPr marL="271463"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アルプラゾラム、エスタゾラム、エチゾラム、オキシコドン塩酸塩、（中略）、ゾピクロン、ゾルピデム酒石酸塩、</a:t>
                      </a:r>
                      <a:r>
                        <a:rPr kumimoji="1" lang="ja-JP" altLang="en-US" sz="1200" b="1" u="sng" baseline="0" dirty="0">
                          <a:solidFill>
                            <a:srgbClr val="0070C0"/>
                          </a:solidFill>
                          <a:latin typeface="+mn-ea"/>
                          <a:ea typeface="+mn-ea"/>
                        </a:rPr>
                        <a:t>タペンタドール、</a:t>
                      </a:r>
                      <a:r>
                        <a:rPr kumimoji="1" lang="ja-JP" altLang="en-US" sz="1200" baseline="0" dirty="0">
                          <a:latin typeface="+mn-ea"/>
                          <a:ea typeface="+mn-ea"/>
                        </a:rPr>
                        <a:t>トリアゾラム、ニメタゼパム、ハロキサゾラム</a:t>
                      </a:r>
                      <a:r>
                        <a:rPr kumimoji="1" lang="ja-JP" altLang="en-US" sz="1200" b="0" u="none" baseline="0" dirty="0">
                          <a:solidFill>
                            <a:schemeClr val="tx1"/>
                          </a:solidFill>
                          <a:latin typeface="+mn-ea"/>
                          <a:ea typeface="+mn-ea"/>
                        </a:rPr>
                        <a:t>、</a:t>
                      </a:r>
                      <a:r>
                        <a:rPr kumimoji="1" lang="ja-JP" altLang="en-US" sz="1200" b="1" u="sng" baseline="0" dirty="0">
                          <a:solidFill>
                            <a:srgbClr val="0070C0"/>
                          </a:solidFill>
                          <a:latin typeface="+mn-ea"/>
                          <a:ea typeface="+mn-ea"/>
                        </a:rPr>
                        <a:t>ヒドロモルフォン、</a:t>
                      </a:r>
                      <a:r>
                        <a:rPr kumimoji="1" lang="ja-JP" altLang="en-US" sz="1200" baseline="0" dirty="0">
                          <a:latin typeface="+mn-ea"/>
                          <a:ea typeface="+mn-ea"/>
                        </a:rPr>
                        <a:t>プラゼパム、フルジアゼパム、フルニトラゼパム、フルラゼパム塩酸塩、（以下、略）</a:t>
                      </a:r>
                    </a:p>
                  </a:txBody>
                  <a:tcPr/>
                </a:tc>
                <a:extLst>
                  <a:ext uri="{0D108BD9-81ED-4DB2-BD59-A6C34878D82A}">
                    <a16:rowId xmlns="" xmlns:a16="http://schemas.microsoft.com/office/drawing/2014/main" val="10001"/>
                  </a:ext>
                </a:extLst>
              </a:tr>
            </a:tbl>
          </a:graphicData>
        </a:graphic>
      </p:graphicFrame>
      <p:sp>
        <p:nvSpPr>
          <p:cNvPr id="13" name="右矢印 12"/>
          <p:cNvSpPr/>
          <p:nvPr/>
        </p:nvSpPr>
        <p:spPr>
          <a:xfrm>
            <a:off x="4770585" y="2645537"/>
            <a:ext cx="364841" cy="652463"/>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6" name="Rectangle 37"/>
          <p:cNvSpPr>
            <a:spLocks noChangeArrowheads="1"/>
          </p:cNvSpPr>
          <p:nvPr/>
        </p:nvSpPr>
        <p:spPr bwMode="auto">
          <a:xfrm>
            <a:off x="63711" y="5265353"/>
            <a:ext cx="9792000" cy="1372592"/>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rPr>
              <a:t>がん患者の在宅療養の質を充実させる観点から、末期のがん患者に対するターミナルケアとして行われる酸素療法について、診療報酬上の評価を新設する。</a:t>
            </a:r>
            <a:endParaRPr lang="en-US" altLang="ja-JP" sz="1600" dirty="0">
              <a:solidFill>
                <a:prstClr val="black"/>
              </a:solidFill>
              <a:latin typeface="ＭＳ Ｐゴシック"/>
            </a:endParaRPr>
          </a:p>
          <a:p>
            <a:endParaRPr lang="en-US" altLang="ja-JP" sz="1600" dirty="0">
              <a:solidFill>
                <a:prstClr val="black"/>
              </a:solidFill>
              <a:latin typeface="ＭＳ Ｐゴシック"/>
            </a:endParaRPr>
          </a:p>
          <a:p>
            <a:r>
              <a:rPr lang="ja-JP" altLang="en-US" sz="1600" dirty="0">
                <a:solidFill>
                  <a:prstClr val="black"/>
                </a:solidFill>
                <a:latin typeface="ＭＳ Ｐゴシック"/>
              </a:rPr>
              <a:t>　　　　　　　 在宅患者訪問診療料　在宅ターミナルケア加算</a:t>
            </a:r>
            <a:endParaRPr lang="en-US" altLang="ja-JP" sz="1600" dirty="0">
              <a:solidFill>
                <a:prstClr val="black"/>
              </a:solidFill>
              <a:latin typeface="ＭＳ Ｐゴシック"/>
            </a:endParaRPr>
          </a:p>
          <a:p>
            <a:r>
              <a:rPr lang="ja-JP" altLang="en-US" sz="1600" dirty="0">
                <a:solidFill>
                  <a:prstClr val="black"/>
                </a:solidFill>
                <a:latin typeface="ＭＳ Ｐゴシック"/>
              </a:rPr>
              <a:t>　　</a:t>
            </a:r>
            <a:r>
              <a:rPr lang="ja-JP" altLang="en-US" sz="1600" b="1" u="sng" dirty="0">
                <a:solidFill>
                  <a:srgbClr val="0070C0"/>
                </a:solidFill>
                <a:latin typeface="ＭＳ Ｐゴシック"/>
              </a:rPr>
              <a:t>（新）</a:t>
            </a:r>
            <a:r>
              <a:rPr lang="en-US" altLang="ja-JP" sz="1600" b="1" u="sng" dirty="0">
                <a:solidFill>
                  <a:srgbClr val="0070C0"/>
                </a:solidFill>
                <a:latin typeface="ＭＳ Ｐゴシック"/>
              </a:rPr>
              <a:t>	</a:t>
            </a:r>
            <a:r>
              <a:rPr lang="ja-JP" altLang="en-US" sz="1600" b="1" u="sng" dirty="0">
                <a:solidFill>
                  <a:srgbClr val="0070C0"/>
                </a:solidFill>
                <a:latin typeface="ＭＳ Ｐゴシック"/>
              </a:rPr>
              <a:t>　　酸素療法加算：２</a:t>
            </a:r>
            <a:r>
              <a:rPr lang="en-US" altLang="ja-JP" sz="1600" b="1" u="sng" dirty="0">
                <a:solidFill>
                  <a:srgbClr val="0070C0"/>
                </a:solidFill>
                <a:latin typeface="ＭＳ Ｐゴシック"/>
              </a:rPr>
              <a:t>,</a:t>
            </a:r>
            <a:r>
              <a:rPr lang="ja-JP" altLang="en-US" sz="1600" b="1" u="sng" dirty="0">
                <a:solidFill>
                  <a:srgbClr val="0070C0"/>
                </a:solidFill>
                <a:latin typeface="ＭＳ Ｐゴシック"/>
              </a:rPr>
              <a:t>０００点</a:t>
            </a:r>
            <a:endParaRPr lang="en-US" altLang="ja-JP" sz="1600" b="1" u="sng" dirty="0">
              <a:solidFill>
                <a:srgbClr val="0070C0"/>
              </a:solidFill>
              <a:latin typeface="ＭＳ Ｐゴシック"/>
            </a:endParaRPr>
          </a:p>
        </p:txBody>
      </p:sp>
      <p:sp>
        <p:nvSpPr>
          <p:cNvPr id="17" name="Rectangle 36"/>
          <p:cNvSpPr>
            <a:spLocks noChangeArrowheads="1"/>
          </p:cNvSpPr>
          <p:nvPr/>
        </p:nvSpPr>
        <p:spPr bwMode="auto">
          <a:xfrm>
            <a:off x="63716" y="4903210"/>
            <a:ext cx="5484473" cy="360000"/>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nchor="ctr"/>
          <a:lstStyle/>
          <a:p>
            <a:pPr>
              <a:spcBef>
                <a:spcPct val="20000"/>
              </a:spcBef>
            </a:pPr>
            <a:r>
              <a:rPr lang="ja-JP" altLang="en-US" dirty="0">
                <a:solidFill>
                  <a:prstClr val="black"/>
                </a:solidFill>
                <a:latin typeface="ＭＳ Ｐゴシック"/>
              </a:rPr>
              <a:t>在宅療養中のがん末期の患者に行う酸素療法の評価</a:t>
            </a:r>
          </a:p>
        </p:txBody>
      </p:sp>
      <p:sp>
        <p:nvSpPr>
          <p:cNvPr id="1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１２．緩和ケアを含む質の高いがん医療の評価</a:t>
            </a:r>
          </a:p>
        </p:txBody>
      </p:sp>
      <p:sp>
        <p:nvSpPr>
          <p:cNvPr id="18" name="Rectangle 36"/>
          <p:cNvSpPr>
            <a:spLocks noChangeArrowheads="1"/>
          </p:cNvSpPr>
          <p:nvPr/>
        </p:nvSpPr>
        <p:spPr bwMode="auto">
          <a:xfrm>
            <a:off x="63717" y="495822"/>
            <a:ext cx="382694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３</a:t>
            </a:r>
            <a:r>
              <a:rPr kumimoji="0" lang="ja-JP" altLang="en-US" sz="2000" b="0" i="0" u="none" strike="noStrike" kern="0" cap="none" spc="0" normalizeH="0" baseline="0" noProof="0" dirty="0">
                <a:ln>
                  <a:noFill/>
                </a:ln>
                <a:solidFill>
                  <a:prstClr val="black"/>
                </a:solidFill>
                <a:effectLst/>
                <a:uLnTx/>
                <a:uFillTx/>
              </a:rPr>
              <a:t>）医療用麻薬等に係る見直し</a:t>
            </a:r>
            <a:endParaRPr kumimoji="0" lang="en-US" altLang="ja-JP" sz="2000" b="0" i="0" u="none" strike="noStrike" kern="0" cap="none" spc="0" normalizeH="0" baseline="0" noProof="0" dirty="0">
              <a:ln>
                <a:noFill/>
              </a:ln>
              <a:solidFill>
                <a:prstClr val="black"/>
              </a:solidFill>
              <a:effectLst/>
              <a:uLnTx/>
              <a:uFillTx/>
            </a:endParaRP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270</a:t>
            </a:fld>
            <a:endParaRPr lang="ja-JP" altLang="en-US" sz="1600" dirty="0">
              <a:solidFill>
                <a:prstClr val="black"/>
              </a:solidFill>
            </a:endParaRPr>
          </a:p>
        </p:txBody>
      </p:sp>
      <p:sp>
        <p:nvSpPr>
          <p:cNvPr id="19" name="テキスト ボックス 8">
            <a:extLst>
              <a:ext uri="{FF2B5EF4-FFF2-40B4-BE49-F238E27FC236}">
                <a16:creationId xmlns="" xmlns:a16="http://schemas.microsoft.com/office/drawing/2014/main" id="{23D119C2-0F28-4C9C-AD48-62F2D7167A69}"/>
              </a:ext>
            </a:extLst>
          </p:cNvPr>
          <p:cNvSpPr txBox="1"/>
          <p:nvPr/>
        </p:nvSpPr>
        <p:spPr>
          <a:xfrm>
            <a:off x="8462966" y="1219251"/>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952</a:t>
            </a:r>
            <a:endParaRPr lang="ja-JP" altLang="en-US" dirty="0">
              <a:solidFill>
                <a:srgbClr val="002060"/>
              </a:solidFill>
              <a:latin typeface="ＭＳ Ｐゴシック" panose="020B0600070205080204" pitchFamily="50" charset="-128"/>
            </a:endParaRPr>
          </a:p>
        </p:txBody>
      </p:sp>
      <p:sp>
        <p:nvSpPr>
          <p:cNvPr id="20" name="テキスト ボックス 8">
            <a:extLst>
              <a:ext uri="{FF2B5EF4-FFF2-40B4-BE49-F238E27FC236}">
                <a16:creationId xmlns="" xmlns:a16="http://schemas.microsoft.com/office/drawing/2014/main" id="{03FEAE56-ACE6-449D-9B23-EA4EC8D873AB}"/>
              </a:ext>
            </a:extLst>
          </p:cNvPr>
          <p:cNvSpPr txBox="1"/>
          <p:nvPr/>
        </p:nvSpPr>
        <p:spPr>
          <a:xfrm>
            <a:off x="4652982" y="5581119"/>
            <a:ext cx="15961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240</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241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269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27790598"/>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a:defRPr/>
            </a:pPr>
            <a:endParaRPr lang="en-US" altLang="ja-JP" dirty="0">
              <a:solidFill>
                <a:prstClr val="black"/>
              </a:solidFill>
              <a:latin typeface="ＭＳ Ｐゴシック"/>
            </a:endParaRPr>
          </a:p>
        </p:txBody>
      </p:sp>
      <p:sp>
        <p:nvSpPr>
          <p:cNvPr id="79" name="正方形/長方形 78"/>
          <p:cNvSpPr/>
          <p:nvPr/>
        </p:nvSpPr>
        <p:spPr>
          <a:xfrm>
            <a:off x="134156" y="1958122"/>
            <a:ext cx="9629032" cy="923330"/>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a:t>
            </a:r>
            <a:r>
              <a:rPr lang="ja-JP" altLang="en-US" dirty="0">
                <a:solidFill>
                  <a:prstClr val="black"/>
                </a:solidFill>
              </a:rPr>
              <a:t>放射線治療機器の効率的な利用の促進の観点から、</a:t>
            </a:r>
            <a:r>
              <a:rPr lang="ja-JP" altLang="ja-JP" dirty="0">
                <a:solidFill>
                  <a:prstClr val="black"/>
                </a:solidFill>
              </a:rPr>
              <a:t>高度な放射線治療機器等を有する他の医療機関を受診する場合の、入院中の他医療機関受診時の入院料の減額について取扱いを緩和する。</a:t>
            </a:r>
            <a:endParaRPr lang="en-US" altLang="ja-JP" dirty="0">
              <a:solidFill>
                <a:prstClr val="black"/>
              </a:solidFill>
              <a:latin typeface="ＭＳ Ｐゴシック"/>
            </a:endParaRPr>
          </a:p>
        </p:txBody>
      </p:sp>
      <p:sp>
        <p:nvSpPr>
          <p:cNvPr id="32" name="テキスト ボックス 31"/>
          <p:cNvSpPr txBox="1"/>
          <p:nvPr/>
        </p:nvSpPr>
        <p:spPr>
          <a:xfrm>
            <a:off x="140137" y="865515"/>
            <a:ext cx="9564980" cy="1015663"/>
          </a:xfrm>
          <a:prstGeom prst="rect">
            <a:avLst/>
          </a:prstGeom>
          <a:noFill/>
          <a:ln w="19050">
            <a:solidFill>
              <a:schemeClr val="tx1"/>
            </a:solidFill>
            <a:prstDash val="dash"/>
          </a:ln>
        </p:spPr>
        <p:txBody>
          <a:bodyPr wrap="square" rtlCol="0" anchor="ctr" anchorCtr="0">
            <a:spAutoFit/>
          </a:bodyPr>
          <a:lstStyle/>
          <a:p>
            <a:pPr>
              <a:lnSpc>
                <a:spcPts val="1800"/>
              </a:lnSpc>
            </a:pPr>
            <a:r>
              <a:rPr lang="en-US" altLang="ja-JP" dirty="0">
                <a:solidFill>
                  <a:prstClr val="black"/>
                </a:solidFill>
              </a:rPr>
              <a:t>【</a:t>
            </a:r>
            <a:r>
              <a:rPr lang="ja-JP" altLang="en-US" dirty="0">
                <a:solidFill>
                  <a:prstClr val="black"/>
                </a:solidFill>
              </a:rPr>
              <a:t>課題</a:t>
            </a:r>
            <a:r>
              <a:rPr lang="en-US" altLang="ja-JP" dirty="0">
                <a:solidFill>
                  <a:prstClr val="black"/>
                </a:solidFill>
              </a:rPr>
              <a:t>】</a:t>
            </a:r>
          </a:p>
          <a:p>
            <a:pPr marL="180000" indent="-457200">
              <a:lnSpc>
                <a:spcPts val="1800"/>
              </a:lnSpc>
            </a:pPr>
            <a:r>
              <a:rPr lang="en-US" altLang="ja-JP" dirty="0">
                <a:solidFill>
                  <a:prstClr val="black"/>
                </a:solidFill>
              </a:rPr>
              <a:t>• </a:t>
            </a:r>
            <a:r>
              <a:rPr lang="ja-JP" altLang="en-US" dirty="0">
                <a:solidFill>
                  <a:prstClr val="black"/>
                </a:solidFill>
              </a:rPr>
              <a:t>がん対策推進基本計画においては、標準的な放射線療法について均</a:t>
            </a:r>
            <a:r>
              <a:rPr lang="ja-JP" altLang="en-US" dirty="0" err="1">
                <a:solidFill>
                  <a:prstClr val="black"/>
                </a:solidFill>
              </a:rPr>
              <a:t>てん化</a:t>
            </a:r>
            <a:r>
              <a:rPr lang="ja-JP" altLang="en-US" dirty="0">
                <a:solidFill>
                  <a:prstClr val="black"/>
                </a:solidFill>
              </a:rPr>
              <a:t>する一方で、一部の高度な放射線療法については、必要に応じて、連携体制等について検討することとされている。</a:t>
            </a:r>
          </a:p>
          <a:p>
            <a:pPr marL="180000" indent="-457200">
              <a:lnSpc>
                <a:spcPts val="1800"/>
              </a:lnSpc>
            </a:pPr>
            <a:r>
              <a:rPr lang="en-US" altLang="ja-JP" dirty="0">
                <a:solidFill>
                  <a:prstClr val="black"/>
                </a:solidFill>
              </a:rPr>
              <a:t>• </a:t>
            </a:r>
            <a:r>
              <a:rPr lang="ja-JP" altLang="en-US" dirty="0">
                <a:solidFill>
                  <a:prstClr val="black"/>
                </a:solidFill>
              </a:rPr>
              <a:t>一部の高度な放射線治療機器は、限られた施設でしか保有されていない。</a:t>
            </a: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r>
              <a:rPr lang="en-US" altLang="ja-JP" sz="1600" dirty="0">
                <a:solidFill>
                  <a:prstClr val="black"/>
                </a:solidFill>
                <a:latin typeface="ＭＳ Ｐゴシック"/>
              </a:rPr>
              <a:t>【</a:t>
            </a:r>
            <a:r>
              <a:rPr lang="ja-JP" altLang="en-US" sz="1600" dirty="0">
                <a:solidFill>
                  <a:prstClr val="black"/>
                </a:solidFill>
                <a:latin typeface="ＭＳ Ｐゴシック"/>
              </a:rPr>
              <a:t>現行</a:t>
            </a:r>
            <a:r>
              <a:rPr lang="en-US" altLang="ja-JP" sz="1600" dirty="0">
                <a:solidFill>
                  <a:prstClr val="black"/>
                </a:solidFill>
                <a:latin typeface="ＭＳ Ｐゴシック"/>
              </a:rPr>
              <a:t>】</a:t>
            </a:r>
            <a:endParaRPr lang="ja-JP" altLang="en-US" sz="1600" dirty="0">
              <a:solidFill>
                <a:prstClr val="black"/>
              </a:solidFill>
              <a:latin typeface="ＭＳ Ｐゴシック"/>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r>
              <a:rPr lang="en-US" altLang="ja-JP" sz="1600" dirty="0">
                <a:solidFill>
                  <a:prstClr val="black"/>
                </a:solidFill>
                <a:latin typeface="ＭＳ Ｐゴシック"/>
              </a:rPr>
              <a:t>【</a:t>
            </a:r>
            <a:r>
              <a:rPr lang="ja-JP" altLang="en-US" sz="1600" dirty="0">
                <a:solidFill>
                  <a:prstClr val="black"/>
                </a:solidFill>
                <a:latin typeface="ＭＳ Ｐゴシック"/>
              </a:rPr>
              <a:t>改定後</a:t>
            </a:r>
            <a:r>
              <a:rPr lang="en-US" altLang="ja-JP" sz="1600" dirty="0">
                <a:solidFill>
                  <a:prstClr val="black"/>
                </a:solidFill>
                <a:latin typeface="ＭＳ Ｐゴシック"/>
              </a:rPr>
              <a:t>】</a:t>
            </a:r>
            <a:endParaRPr lang="ja-JP" altLang="en-US" sz="1600" dirty="0">
              <a:solidFill>
                <a:prstClr val="black"/>
              </a:solidFill>
              <a:latin typeface="ＭＳ Ｐゴシック"/>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algn="ctr">
              <a:defRPr/>
            </a:pPr>
            <a:endParaRPr kumimoji="0" lang="ja-JP" altLang="en-US" sz="1400" kern="0" dirty="0">
              <a:solidFill>
                <a:prstClr val="black"/>
              </a:solidFill>
              <a:latin typeface="ＭＳ Ｐゴシック"/>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400" b="1" kern="0" dirty="0">
                <a:solidFill>
                  <a:prstClr val="white"/>
                </a:solidFill>
                <a:latin typeface="ＭＳ Ｐゴシック"/>
              </a:rPr>
              <a:t>出来高病棟</a:t>
            </a:r>
          </a:p>
        </p:txBody>
      </p:sp>
      <p:graphicFrame>
        <p:nvGraphicFramePr>
          <p:cNvPr id="38" name="表 37"/>
          <p:cNvGraphicFramePr>
            <a:graphicFrameLocks noGrp="1"/>
          </p:cNvGraphicFramePr>
          <p:nvPr>
            <p:extLst/>
          </p:nvPr>
        </p:nvGraphicFramePr>
        <p:xfrm>
          <a:off x="1038624" y="3220290"/>
          <a:ext cx="3391278" cy="335280"/>
        </p:xfrm>
        <a:graphic>
          <a:graphicData uri="http://schemas.openxmlformats.org/drawingml/2006/table">
            <a:tbl>
              <a:tblPr firstRow="1" bandRow="1"/>
              <a:tblGrid>
                <a:gridCol w="3391278">
                  <a:extLst>
                    <a:ext uri="{9D8B030D-6E8A-4147-A177-3AD203B41FA5}">
                      <a16:colId xmlns=""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latin typeface="ＭＳ Ｐゴシック"/>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入院基本料から</a:t>
            </a:r>
            <a:r>
              <a:rPr lang="ja-JP" altLang="en-US" sz="1600" b="1" u="sng" dirty="0">
                <a:solidFill>
                  <a:srgbClr val="0070C0"/>
                </a:solidFill>
                <a:latin typeface="ＭＳ Ｐゴシック"/>
              </a:rPr>
              <a:t>５％</a:t>
            </a:r>
            <a:r>
              <a:rPr kumimoji="0" lang="ja-JP" altLang="en-US" sz="1600" kern="0" dirty="0">
                <a:solidFill>
                  <a:prstClr val="black"/>
                </a:solidFill>
                <a:latin typeface="ＭＳ Ｐゴシック"/>
              </a:rPr>
              <a:t>減額</a:t>
            </a:r>
            <a:endParaRPr kumimoji="0" lang="en-US" altLang="ja-JP" sz="1600" kern="0" dirty="0">
              <a:solidFill>
                <a:prstClr val="black"/>
              </a:solidFill>
              <a:latin typeface="ＭＳ Ｐゴシック"/>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algn="ctr">
              <a:defRPr/>
            </a:pPr>
            <a:endParaRPr kumimoji="0" lang="ja-JP" altLang="en-US" sz="1400" kern="0">
              <a:solidFill>
                <a:prstClr val="black"/>
              </a:solidFill>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500" b="1" kern="0" dirty="0">
                <a:solidFill>
                  <a:prstClr val="white"/>
                </a:solidFill>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a:solidFill>
                  <a:prstClr val="black"/>
                </a:solidFill>
              </a:rPr>
              <a:t>１．</a:t>
            </a:r>
            <a:r>
              <a:rPr kumimoji="0" lang="ja-JP" altLang="en-US" sz="1400" b="1" u="sng" kern="0" dirty="0">
                <a:solidFill>
                  <a:prstClr val="black"/>
                </a:solidFill>
              </a:rPr>
              <a:t>包括範囲に含まれる診療行為</a:t>
            </a:r>
            <a:r>
              <a:rPr kumimoji="0" lang="ja-JP" altLang="en-US" sz="1400" b="1" kern="0" dirty="0">
                <a:solidFill>
                  <a:prstClr val="black"/>
                </a:solidFill>
              </a:rPr>
              <a:t>が他医療機関で行われた場合</a:t>
            </a:r>
            <a:endParaRPr kumimoji="0" lang="ja-JP" altLang="en-US" sz="1400" b="1" kern="0" baseline="30000" dirty="0">
              <a:solidFill>
                <a:prstClr val="black"/>
              </a:solidFill>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endParaRPr>
          </a:p>
        </p:txBody>
      </p:sp>
      <p:graphicFrame>
        <p:nvGraphicFramePr>
          <p:cNvPr id="45" name="表 44"/>
          <p:cNvGraphicFramePr>
            <a:graphicFrameLocks noGrp="1"/>
          </p:cNvGraphicFramePr>
          <p:nvPr>
            <p:extLst/>
          </p:nvPr>
        </p:nvGraphicFramePr>
        <p:xfrm>
          <a:off x="841168" y="4392507"/>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a:solidFill>
                <a:prstClr val="black"/>
              </a:solidFill>
            </a:endParaRPr>
          </a:p>
        </p:txBody>
      </p:sp>
      <p:sp>
        <p:nvSpPr>
          <p:cNvPr id="47" name="正方形/長方形 46"/>
          <p:cNvSpPr/>
          <p:nvPr/>
        </p:nvSpPr>
        <p:spPr>
          <a:xfrm>
            <a:off x="777631" y="4779742"/>
            <a:ext cx="3738127" cy="646331"/>
          </a:xfrm>
          <a:prstGeom prst="rect">
            <a:avLst/>
          </a:prstGeom>
        </p:spPr>
        <p:txBody>
          <a:bodyPr wrap="square">
            <a:spAutoFit/>
          </a:bodyPr>
          <a:lstStyle/>
          <a:p>
            <a:pPr>
              <a:defRPr/>
            </a:pPr>
            <a:r>
              <a:rPr kumimoji="0" lang="ja-JP" altLang="en-US" sz="1200" kern="0" dirty="0">
                <a:solidFill>
                  <a:prstClr val="black"/>
                </a:solidFill>
                <a:latin typeface="ＭＳ Ｐゴシック"/>
              </a:rPr>
              <a:t>有床診療所療養病床入院基本料、精神療養病棟入院料、認知症治療病棟入院料又は地域移行機能強化病棟入院料を算定している場合</a:t>
            </a:r>
            <a:endParaRPr kumimoji="0" lang="en-US" altLang="ja-JP" sz="1200" kern="0" dirty="0">
              <a:solidFill>
                <a:prstClr val="black"/>
              </a:solidFill>
              <a:latin typeface="ＭＳ Ｐゴシック"/>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入院料から ２０％</a:t>
            </a:r>
            <a:r>
              <a:rPr kumimoji="0" lang="ja-JP" altLang="en-US" sz="1600" b="1" kern="0" dirty="0">
                <a:solidFill>
                  <a:srgbClr val="0070C0"/>
                </a:solidFill>
                <a:latin typeface="ＭＳ Ｐゴシック"/>
              </a:rPr>
              <a:t> </a:t>
            </a:r>
            <a:r>
              <a:rPr kumimoji="0" lang="ja-JP" altLang="en-US" sz="1600" kern="0" dirty="0">
                <a:solidFill>
                  <a:prstClr val="black"/>
                </a:solidFill>
                <a:latin typeface="ＭＳ Ｐゴシック"/>
              </a:rPr>
              <a:t>減額</a:t>
            </a:r>
            <a:endParaRPr kumimoji="0" lang="en-US" altLang="ja-JP" sz="1600" b="1" kern="0" dirty="0">
              <a:solidFill>
                <a:prstClr val="black"/>
              </a:solidFill>
              <a:latin typeface="ＭＳ Ｐゴシック"/>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a:solidFill>
                  <a:prstClr val="black"/>
                </a:solidFill>
              </a:rPr>
              <a:t>２．</a:t>
            </a:r>
            <a:r>
              <a:rPr kumimoji="0" lang="ja-JP" altLang="en-US" sz="1400" b="1" u="sng" kern="0" dirty="0">
                <a:solidFill>
                  <a:prstClr val="black"/>
                </a:solidFill>
              </a:rPr>
              <a:t>包括範囲外の診療行為のみ</a:t>
            </a:r>
            <a:r>
              <a:rPr kumimoji="0" lang="ja-JP" altLang="en-US" sz="1400" b="1" kern="0" dirty="0">
                <a:solidFill>
                  <a:prstClr val="black"/>
                </a:solidFill>
              </a:rPr>
              <a:t>が他医療機関で行われた場合</a:t>
            </a:r>
          </a:p>
        </p:txBody>
      </p:sp>
      <p:graphicFrame>
        <p:nvGraphicFramePr>
          <p:cNvPr id="55" name="表 54"/>
          <p:cNvGraphicFramePr>
            <a:graphicFrameLocks noGrp="1"/>
          </p:cNvGraphicFramePr>
          <p:nvPr>
            <p:extLst/>
          </p:nvPr>
        </p:nvGraphicFramePr>
        <p:xfrm>
          <a:off x="841171" y="6371034"/>
          <a:ext cx="3282609" cy="335280"/>
        </p:xfrm>
        <a:graphic>
          <a:graphicData uri="http://schemas.openxmlformats.org/drawingml/2006/table">
            <a:tbl>
              <a:tblPr firstRow="1" bandRow="1"/>
              <a:tblGrid>
                <a:gridCol w="3282609">
                  <a:extLst>
                    <a:ext uri="{9D8B030D-6E8A-4147-A177-3AD203B41FA5}">
                      <a16:colId xmlns=""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graphicFrame>
        <p:nvGraphicFramePr>
          <p:cNvPr id="56" name="表 55"/>
          <p:cNvGraphicFramePr>
            <a:graphicFrameLocks noGrp="1"/>
          </p:cNvGraphicFramePr>
          <p:nvPr>
            <p:extLst/>
          </p:nvPr>
        </p:nvGraphicFramePr>
        <p:xfrm>
          <a:off x="5943886" y="4380632"/>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graphicFrame>
        <p:nvGraphicFramePr>
          <p:cNvPr id="57" name="表 56"/>
          <p:cNvGraphicFramePr>
            <a:graphicFrameLocks noGrp="1"/>
          </p:cNvGraphicFramePr>
          <p:nvPr>
            <p:extLst/>
          </p:nvPr>
        </p:nvGraphicFramePr>
        <p:xfrm>
          <a:off x="5943886" y="5436880"/>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latin typeface="ＭＳ Ｐゴシック"/>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入院基本料から</a:t>
            </a:r>
            <a:r>
              <a:rPr lang="ja-JP" altLang="en-US" sz="1600" b="1" u="sng" dirty="0">
                <a:solidFill>
                  <a:srgbClr val="0070C0"/>
                </a:solidFill>
                <a:latin typeface="ＭＳ Ｐゴシック"/>
              </a:rPr>
              <a:t>５％</a:t>
            </a:r>
            <a:r>
              <a:rPr kumimoji="0" lang="ja-JP" altLang="en-US" sz="1600" kern="0" dirty="0">
                <a:solidFill>
                  <a:prstClr val="black"/>
                </a:solidFill>
                <a:latin typeface="ＭＳ Ｐゴシック"/>
              </a:rPr>
              <a:t>減額</a:t>
            </a:r>
            <a:endParaRPr kumimoji="0" lang="en-US" altLang="ja-JP" sz="1600" kern="0" dirty="0">
              <a:solidFill>
                <a:prstClr val="black"/>
              </a:solidFill>
              <a:latin typeface="ＭＳ Ｐゴシック"/>
            </a:endParaRPr>
          </a:p>
        </p:txBody>
      </p:sp>
      <p:sp>
        <p:nvSpPr>
          <p:cNvPr id="29"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１２．緩和ケアを含む質の高いがん医療の評価</a:t>
            </a:r>
          </a:p>
        </p:txBody>
      </p:sp>
      <p:sp>
        <p:nvSpPr>
          <p:cNvPr id="31" name="Rectangle 36"/>
          <p:cNvSpPr>
            <a:spLocks noChangeArrowheads="1"/>
          </p:cNvSpPr>
          <p:nvPr/>
        </p:nvSpPr>
        <p:spPr bwMode="auto">
          <a:xfrm>
            <a:off x="100584" y="450589"/>
            <a:ext cx="6724624"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４</a:t>
            </a:r>
            <a:r>
              <a:rPr kumimoji="0" lang="ja-JP" altLang="en-US" sz="2000" b="0" i="0" u="none" strike="noStrike" kern="0" cap="none" spc="0" normalizeH="0" baseline="0" noProof="0" dirty="0">
                <a:ln>
                  <a:noFill/>
                </a:ln>
                <a:solidFill>
                  <a:prstClr val="black"/>
                </a:solidFill>
                <a:effectLst/>
                <a:uLnTx/>
                <a:uFillTx/>
              </a:rPr>
              <a:t>）高度な放射線治療機器の効率的な利用の推進①</a:t>
            </a:r>
            <a:r>
              <a:rPr kumimoji="0" lang="ja-JP" altLang="en-US" sz="2000" kern="0" dirty="0">
                <a:solidFill>
                  <a:prstClr val="black"/>
                </a:solidFill>
              </a:rPr>
              <a:t>（再掲）</a:t>
            </a:r>
            <a:endParaRPr kumimoji="0" lang="en-US" altLang="ja-JP" sz="2000" kern="0" dirty="0">
              <a:solidFill>
                <a:prstClr val="black"/>
              </a:solidFill>
            </a:endParaRPr>
          </a:p>
          <a:p>
            <a:pPr marL="0" marR="0" lvl="0" indent="0" defTabSz="91440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271</a:t>
            </a:fld>
            <a:endParaRPr lang="ja-JP" altLang="en-US" sz="1600" dirty="0">
              <a:solidFill>
                <a:prstClr val="black"/>
              </a:solidFill>
            </a:endParaRPr>
          </a:p>
        </p:txBody>
      </p:sp>
      <p:sp>
        <p:nvSpPr>
          <p:cNvPr id="49" name="テキスト ボックス 8">
            <a:extLst>
              <a:ext uri="{FF2B5EF4-FFF2-40B4-BE49-F238E27FC236}">
                <a16:creationId xmlns="" xmlns:a16="http://schemas.microsoft.com/office/drawing/2014/main" id="{499250CF-98F5-471E-AD18-3171EDAF7701}"/>
              </a:ext>
            </a:extLst>
          </p:cNvPr>
          <p:cNvSpPr txBox="1"/>
          <p:nvPr/>
        </p:nvSpPr>
        <p:spPr>
          <a:xfrm>
            <a:off x="1294890" y="2609252"/>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5669113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175097" y="895802"/>
            <a:ext cx="9629032" cy="646331"/>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a:t>
            </a:r>
            <a:r>
              <a:rPr lang="ja-JP" altLang="en-US" dirty="0">
                <a:solidFill>
                  <a:prstClr val="black"/>
                </a:solidFill>
              </a:rPr>
              <a:t>放射線治療機器の効率的な利用の促進の観点から、</a:t>
            </a:r>
            <a:r>
              <a:rPr lang="ja-JP" altLang="en-US" dirty="0">
                <a:solidFill>
                  <a:prstClr val="black"/>
                </a:solidFill>
                <a:latin typeface="ＭＳ Ｐゴシック"/>
              </a:rPr>
              <a:t>高度な放射線治療機器等を有する他の医療機関受診時に、受診先医療機関において外来放射線治療加算を算定できるようにする</a:t>
            </a:r>
            <a:r>
              <a:rPr lang="ja-JP" altLang="ja-JP" dirty="0">
                <a:solidFill>
                  <a:prstClr val="black"/>
                </a:solidFill>
              </a:rPr>
              <a:t>。</a:t>
            </a:r>
            <a:endParaRPr lang="en-US" altLang="ja-JP" dirty="0">
              <a:solidFill>
                <a:prstClr val="black"/>
              </a:solidFill>
              <a:latin typeface="ＭＳ Ｐゴシック"/>
            </a:endParaRPr>
          </a:p>
        </p:txBody>
      </p:sp>
      <p:sp>
        <p:nvSpPr>
          <p:cNvPr id="30" name="Rectangle 37"/>
          <p:cNvSpPr>
            <a:spLocks noChangeArrowheads="1"/>
          </p:cNvSpPr>
          <p:nvPr/>
        </p:nvSpPr>
        <p:spPr bwMode="auto">
          <a:xfrm>
            <a:off x="162438" y="764275"/>
            <a:ext cx="9641691" cy="5463104"/>
          </a:xfrm>
          <a:prstGeom prst="rect">
            <a:avLst/>
          </a:prstGeom>
          <a:noFill/>
          <a:ln w="9525">
            <a:solidFill>
              <a:schemeClr val="tx1"/>
            </a:solidFill>
            <a:miter lim="800000"/>
            <a:headEnd/>
            <a:tailEnd/>
          </a:ln>
        </p:spPr>
        <p:txBody>
          <a:bodyPr tIns="108000"/>
          <a:lstStyle/>
          <a:p>
            <a:pPr>
              <a:defRPr/>
            </a:pPr>
            <a:endParaRPr lang="en-US" altLang="ja-JP" dirty="0">
              <a:solidFill>
                <a:prstClr val="black"/>
              </a:solidFill>
              <a:latin typeface="ＭＳ Ｐゴシック"/>
            </a:endParaRPr>
          </a:p>
        </p:txBody>
      </p:sp>
      <p:graphicFrame>
        <p:nvGraphicFramePr>
          <p:cNvPr id="35" name="表 34"/>
          <p:cNvGraphicFramePr>
            <a:graphicFrameLocks noGrp="1"/>
          </p:cNvGraphicFramePr>
          <p:nvPr>
            <p:extLst/>
          </p:nvPr>
        </p:nvGraphicFramePr>
        <p:xfrm>
          <a:off x="277503" y="1767396"/>
          <a:ext cx="4283965" cy="3159840"/>
        </p:xfrm>
        <a:graphic>
          <a:graphicData uri="http://schemas.openxmlformats.org/drawingml/2006/table">
            <a:tbl>
              <a:tblPr firstRow="1" bandRow="1">
                <a:tableStyleId>{FABFCF23-3B69-468F-B69F-88F6DE6A72F2}</a:tableStyleId>
              </a:tblPr>
              <a:tblGrid>
                <a:gridCol w="4283965">
                  <a:extLst>
                    <a:ext uri="{9D8B030D-6E8A-4147-A177-3AD203B41FA5}">
                      <a16:colId xmlns="" xmlns:a16="http://schemas.microsoft.com/office/drawing/2014/main" val="20000"/>
                    </a:ext>
                  </a:extLst>
                </a:gridCol>
              </a:tblGrid>
              <a:tr h="331920">
                <a:tc>
                  <a:txBody>
                    <a:bodyPr/>
                    <a:lstStyle/>
                    <a:p>
                      <a:pPr algn="ctr"/>
                      <a:r>
                        <a:rPr kumimoji="1" lang="ja-JP" altLang="en-US" sz="2000" dirty="0">
                          <a:latin typeface="+mn-ea"/>
                          <a:ea typeface="+mn-ea"/>
                        </a:rPr>
                        <a:t>現行</a:t>
                      </a:r>
                      <a:endParaRPr kumimoji="1" lang="ja-JP" altLang="en-US" sz="2000" u="none" dirty="0">
                        <a:solidFill>
                          <a:schemeClr val="bg1"/>
                        </a:solidFill>
                        <a:latin typeface="+mn-ea"/>
                        <a:ea typeface="+mn-ea"/>
                      </a:endParaRPr>
                    </a:p>
                  </a:txBody>
                  <a:tcPr marL="99060" marR="99060" marT="28800" marB="28800" anchor="ctr"/>
                </a:tc>
                <a:extLst>
                  <a:ext uri="{0D108BD9-81ED-4DB2-BD59-A6C34878D82A}">
                    <a16:rowId xmlns="" xmlns:a16="http://schemas.microsoft.com/office/drawing/2014/main" val="10000"/>
                  </a:ext>
                </a:extLst>
              </a:tr>
              <a:tr h="3319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600" u="none" dirty="0">
                          <a:latin typeface="ＭＳ Ｐゴシック" panose="020B0600070205080204" pitchFamily="50" charset="-128"/>
                          <a:ea typeface="ＭＳ Ｐゴシック" panose="020B0600070205080204" pitchFamily="50" charset="-128"/>
                        </a:rPr>
                        <a:t>放射線治療管理料</a:t>
                      </a:r>
                      <a:endParaRPr kumimoji="1" lang="en-US" altLang="zh-TW"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　</a:t>
                      </a:r>
                      <a:r>
                        <a:rPr kumimoji="1" lang="zh-TW" altLang="en-US" sz="1600" u="none" dirty="0">
                          <a:latin typeface="ＭＳ Ｐゴシック" panose="020B0600070205080204" pitchFamily="50" charset="-128"/>
                          <a:ea typeface="ＭＳ Ｐゴシック" panose="020B0600070205080204" pitchFamily="50" charset="-128"/>
                        </a:rPr>
                        <a:t>外来放射線治療加算</a:t>
                      </a:r>
                      <a:r>
                        <a:rPr kumimoji="1" lang="ja-JP" altLang="en-US" sz="1600" u="none" dirty="0">
                          <a:latin typeface="ＭＳ Ｐゴシック" panose="020B0600070205080204" pitchFamily="50" charset="-128"/>
                          <a:ea typeface="ＭＳ Ｐゴシック" panose="020B0600070205080204" pitchFamily="50" charset="-128"/>
                        </a:rPr>
                        <a:t>　　　　　　　　　　</a:t>
                      </a:r>
                      <a:r>
                        <a:rPr kumimoji="1" lang="en-US" altLang="ja-JP" sz="1600" u="none" dirty="0">
                          <a:latin typeface="ＭＳ Ｐゴシック" panose="020B0600070205080204" pitchFamily="50" charset="-128"/>
                          <a:ea typeface="ＭＳ Ｐゴシック" panose="020B0600070205080204" pitchFamily="50" charset="-128"/>
                        </a:rPr>
                        <a:t>100</a:t>
                      </a:r>
                      <a:r>
                        <a:rPr kumimoji="1" lang="ja-JP" altLang="en-US" sz="1600" u="none" dirty="0">
                          <a:latin typeface="ＭＳ Ｐゴシック" panose="020B0600070205080204" pitchFamily="50" charset="-128"/>
                          <a:ea typeface="ＭＳ Ｐゴシック" panose="020B0600070205080204" pitchFamily="50" charset="-128"/>
                        </a:rPr>
                        <a:t>点</a:t>
                      </a:r>
                    </a:p>
                  </a:txBody>
                  <a:tcPr marL="99060" marR="99060" marT="28800" marB="28800" anchor="ctr"/>
                </a:tc>
                <a:extLst>
                  <a:ext uri="{0D108BD9-81ED-4DB2-BD59-A6C34878D82A}">
                    <a16:rowId xmlns="" xmlns:a16="http://schemas.microsoft.com/office/drawing/2014/main" val="10001"/>
                  </a:ext>
                </a:extLst>
              </a:tr>
              <a:tr h="162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［算定する場合］</a:t>
                      </a:r>
                      <a:endParaRPr kumimoji="1" lang="en-US" altLang="ja-JP"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外来放射線治療加算は、悪性腫瘍の入院中の患者以外の患者に対して、区分番号「</a:t>
                      </a:r>
                      <a:r>
                        <a:rPr kumimoji="1" lang="en-US" altLang="ja-JP" sz="1600" u="none" dirty="0">
                          <a:latin typeface="ＭＳ Ｐゴシック" panose="020B0600070205080204" pitchFamily="50" charset="-128"/>
                          <a:ea typeface="ＭＳ Ｐゴシック" panose="020B0600070205080204" pitchFamily="50" charset="-128"/>
                        </a:rPr>
                        <a:t>M001</a:t>
                      </a:r>
                      <a:r>
                        <a:rPr kumimoji="1" lang="ja-JP" altLang="en-US" sz="1600" u="none" dirty="0">
                          <a:latin typeface="ＭＳ Ｐゴシック" panose="020B0600070205080204" pitchFamily="50" charset="-128"/>
                          <a:ea typeface="ＭＳ Ｐゴシック" panose="020B0600070205080204" pitchFamily="50" charset="-128"/>
                        </a:rPr>
                        <a:t>」体外照射の「２」に掲げる高エネルギー放射線治療又は区分番号「</a:t>
                      </a:r>
                      <a:r>
                        <a:rPr kumimoji="1" lang="en-US" altLang="ja-JP" sz="1600" u="none" dirty="0">
                          <a:latin typeface="ＭＳ Ｐゴシック" panose="020B0600070205080204" pitchFamily="50" charset="-128"/>
                          <a:ea typeface="ＭＳ Ｐゴシック" panose="020B0600070205080204" pitchFamily="50" charset="-128"/>
                        </a:rPr>
                        <a:t>M001</a:t>
                      </a:r>
                      <a:r>
                        <a:rPr kumimoji="1" lang="ja-JP" altLang="en-US" sz="1600" u="none" dirty="0">
                          <a:latin typeface="ＭＳ Ｐゴシック" panose="020B0600070205080204" pitchFamily="50" charset="-128"/>
                          <a:ea typeface="ＭＳ Ｐゴシック" panose="020B0600070205080204" pitchFamily="50" charset="-128"/>
                        </a:rPr>
                        <a:t>」体外照射の「３」に掲げる強度変調放射線治療（</a:t>
                      </a:r>
                      <a:r>
                        <a:rPr kumimoji="1" lang="en-US" altLang="ja-JP" sz="1600" u="none" dirty="0">
                          <a:latin typeface="ＭＳ Ｐゴシック" panose="020B0600070205080204" pitchFamily="50" charset="-128"/>
                          <a:ea typeface="ＭＳ Ｐゴシック" panose="020B0600070205080204" pitchFamily="50" charset="-128"/>
                        </a:rPr>
                        <a:t>IMRT)</a:t>
                      </a:r>
                      <a:r>
                        <a:rPr kumimoji="1" lang="ja-JP" altLang="en-US" sz="1600" u="none" dirty="0">
                          <a:latin typeface="ＭＳ Ｐゴシック" panose="020B0600070205080204" pitchFamily="50" charset="-128"/>
                          <a:ea typeface="ＭＳ Ｐゴシック" panose="020B0600070205080204" pitchFamily="50" charset="-128"/>
                        </a:rPr>
                        <a:t>の際に、あらかじめ作成した線量分布図に基づいた照射計画により放射線照射を行った場合に、１日につき１回に限り算定する。</a:t>
                      </a:r>
                    </a:p>
                  </a:txBody>
                  <a:tcPr marL="99060" marR="99060" marT="28800" marB="28800"/>
                </a:tc>
                <a:extLst>
                  <a:ext uri="{0D108BD9-81ED-4DB2-BD59-A6C34878D82A}">
                    <a16:rowId xmlns="" xmlns:a16="http://schemas.microsoft.com/office/drawing/2014/main" val="10002"/>
                  </a:ext>
                </a:extLst>
              </a:tr>
            </a:tbl>
          </a:graphicData>
        </a:graphic>
      </p:graphicFrame>
      <p:graphicFrame>
        <p:nvGraphicFramePr>
          <p:cNvPr id="36" name="表 35"/>
          <p:cNvGraphicFramePr>
            <a:graphicFrameLocks noGrp="1"/>
          </p:cNvGraphicFramePr>
          <p:nvPr>
            <p:extLst/>
          </p:nvPr>
        </p:nvGraphicFramePr>
        <p:xfrm>
          <a:off x="5457490" y="1753542"/>
          <a:ext cx="4273367" cy="4104720"/>
        </p:xfrm>
        <a:graphic>
          <a:graphicData uri="http://schemas.openxmlformats.org/drawingml/2006/table">
            <a:tbl>
              <a:tblPr firstRow="1" bandRow="1">
                <a:tableStyleId>{9DCAF9ED-07DC-4A11-8D7F-57B35C25682E}</a:tableStyleId>
              </a:tblPr>
              <a:tblGrid>
                <a:gridCol w="4273367">
                  <a:extLst>
                    <a:ext uri="{9D8B030D-6E8A-4147-A177-3AD203B41FA5}">
                      <a16:colId xmlns="" xmlns:a16="http://schemas.microsoft.com/office/drawing/2014/main" val="20000"/>
                    </a:ext>
                  </a:extLst>
                </a:gridCol>
              </a:tblGrid>
              <a:tr h="331920">
                <a:tc>
                  <a:txBody>
                    <a:bodyPr/>
                    <a:lstStyle/>
                    <a:p>
                      <a:pPr algn="ctr"/>
                      <a:r>
                        <a:rPr kumimoji="1" lang="ja-JP" altLang="en-US" sz="1800" dirty="0"/>
                        <a:t>改定後</a:t>
                      </a:r>
                    </a:p>
                  </a:txBody>
                  <a:tcPr marL="99060" marR="99060" marT="28800" marB="28800" anchor="ctr"/>
                </a:tc>
                <a:extLst>
                  <a:ext uri="{0D108BD9-81ED-4DB2-BD59-A6C34878D82A}">
                    <a16:rowId xmlns="" xmlns:a16="http://schemas.microsoft.com/office/drawing/2014/main" val="10000"/>
                  </a:ext>
                </a:extLst>
              </a:tr>
              <a:tr h="3319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600" u="none" dirty="0">
                          <a:latin typeface="ＭＳ Ｐゴシック" panose="020B0600070205080204" pitchFamily="50" charset="-128"/>
                          <a:ea typeface="ＭＳ Ｐゴシック" panose="020B0600070205080204" pitchFamily="50" charset="-128"/>
                        </a:rPr>
                        <a:t>放射線治療管理料</a:t>
                      </a:r>
                      <a:endParaRPr kumimoji="1" lang="en-US" altLang="zh-TW"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　</a:t>
                      </a:r>
                      <a:r>
                        <a:rPr kumimoji="1" lang="zh-TW" altLang="en-US" sz="1600" u="none" dirty="0">
                          <a:latin typeface="ＭＳ Ｐゴシック" panose="020B0600070205080204" pitchFamily="50" charset="-128"/>
                          <a:ea typeface="ＭＳ Ｐゴシック" panose="020B0600070205080204" pitchFamily="50" charset="-128"/>
                        </a:rPr>
                        <a:t>外来放射線治療加算</a:t>
                      </a:r>
                      <a:r>
                        <a:rPr kumimoji="1" lang="ja-JP" altLang="en-US" sz="1600" u="none" dirty="0">
                          <a:latin typeface="ＭＳ Ｐゴシック" panose="020B0600070205080204" pitchFamily="50" charset="-128"/>
                          <a:ea typeface="ＭＳ Ｐゴシック" panose="020B0600070205080204" pitchFamily="50" charset="-128"/>
                        </a:rPr>
                        <a:t>　　　　　　　　　　</a:t>
                      </a:r>
                      <a:r>
                        <a:rPr kumimoji="1" lang="en-US" altLang="ja-JP" sz="1600" u="none" dirty="0">
                          <a:latin typeface="ＭＳ Ｐゴシック" panose="020B0600070205080204" pitchFamily="50" charset="-128"/>
                          <a:ea typeface="ＭＳ Ｐゴシック" panose="020B0600070205080204" pitchFamily="50" charset="-128"/>
                        </a:rPr>
                        <a:t>100</a:t>
                      </a:r>
                      <a:r>
                        <a:rPr kumimoji="1" lang="ja-JP" altLang="en-US" sz="1600" u="none" dirty="0">
                          <a:latin typeface="ＭＳ Ｐゴシック" panose="020B0600070205080204" pitchFamily="50" charset="-128"/>
                          <a:ea typeface="ＭＳ Ｐゴシック" panose="020B0600070205080204" pitchFamily="50" charset="-128"/>
                        </a:rPr>
                        <a:t>点</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extLst>
                  <a:ext uri="{0D108BD9-81ED-4DB2-BD59-A6C34878D82A}">
                    <a16:rowId xmlns="" xmlns:a16="http://schemas.microsoft.com/office/drawing/2014/main" val="10001"/>
                  </a:ext>
                </a:extLst>
              </a:tr>
              <a:tr h="32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［算定する場合］</a:t>
                      </a:r>
                      <a:endParaRPr kumimoji="1" lang="en-US" altLang="ja-JP"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外来放射線治療加算は、悪性腫瘍の入院中の患者以外の患者に対して、区分番号「</a:t>
                      </a:r>
                      <a:r>
                        <a:rPr kumimoji="1" lang="en-US"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M001</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」体外照射の「２」に掲げる高エネルギー放射線治療又は区分番号「</a:t>
                      </a:r>
                      <a:r>
                        <a:rPr kumimoji="1" lang="en-US"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M001</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」体外照射の「３」に掲げる強度変調放射線治療（</a:t>
                      </a:r>
                      <a:r>
                        <a:rPr kumimoji="1" lang="en-US"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IMRT)</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の際に、あらかじめ作成した線量分布図に基づいた照射計画により放射線照射を行った場合</a:t>
                      </a:r>
                      <a:r>
                        <a:rPr kumimoji="1" lang="ja-JP" altLang="ja-JP" sz="1600" b="0" u="none" kern="1200" dirty="0">
                          <a:solidFill>
                            <a:schemeClr val="tx1"/>
                          </a:solidFill>
                          <a:latin typeface="ＭＳ Ｐゴシック" panose="020B0600070205080204" pitchFamily="50" charset="-128"/>
                          <a:ea typeface="ＭＳ Ｐゴシック" panose="020B0600070205080204" pitchFamily="50" charset="-128"/>
                          <a:cs typeface=""/>
                        </a:rPr>
                        <a:t>及び</a:t>
                      </a:r>
                      <a:r>
                        <a:rPr kumimoji="1" lang="ja-JP"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他医療機関に入院中の患者に対して、区分番号「</a:t>
                      </a:r>
                      <a:r>
                        <a:rPr kumimoji="1" lang="en-US"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M001</a:t>
                      </a:r>
                      <a:r>
                        <a:rPr kumimoji="1" lang="ja-JP"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」体外照射の「３」に掲げる強度変調放射線治療（</a:t>
                      </a:r>
                      <a:r>
                        <a:rPr kumimoji="1" lang="en-US"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IMRT)</a:t>
                      </a:r>
                      <a:r>
                        <a:rPr kumimoji="1" lang="ja-JP"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の際に、あらかじめ作成した線量分布図に基づいた照射計画により放射線照射を行った場合</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に、１日につき１回に限り算定する。</a:t>
                      </a:r>
                      <a:endParaRPr kumimoji="1" lang="ja-JP" altLang="en-US" sz="1600" u="none" dirty="0">
                        <a:latin typeface="ＭＳ Ｐゴシック" panose="020B0600070205080204" pitchFamily="50" charset="-128"/>
                        <a:ea typeface="ＭＳ Ｐゴシック" panose="020B0600070205080204" pitchFamily="50" charset="-128"/>
                      </a:endParaRPr>
                    </a:p>
                  </a:txBody>
                  <a:tcPr marL="99060" marR="99060" marT="28800" marB="28800">
                    <a:lnR w="12700" cap="flat" cmpd="sng" algn="ctr">
                      <a:solidFill>
                        <a:schemeClr val="accent2">
                          <a:lumMod val="40000"/>
                          <a:lumOff val="6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sp>
        <p:nvSpPr>
          <p:cNvPr id="37" name="右矢印 36"/>
          <p:cNvSpPr/>
          <p:nvPr/>
        </p:nvSpPr>
        <p:spPr>
          <a:xfrm>
            <a:off x="4747578" y="3073939"/>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2"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１２．緩和ケアを含む質の高いがん医療の評価</a:t>
            </a:r>
          </a:p>
        </p:txBody>
      </p:sp>
      <p:sp>
        <p:nvSpPr>
          <p:cNvPr id="13" name="Rectangle 36"/>
          <p:cNvSpPr>
            <a:spLocks noChangeArrowheads="1"/>
          </p:cNvSpPr>
          <p:nvPr/>
        </p:nvSpPr>
        <p:spPr bwMode="auto">
          <a:xfrm>
            <a:off x="125311" y="454306"/>
            <a:ext cx="590781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４</a:t>
            </a:r>
            <a:r>
              <a:rPr kumimoji="0" lang="ja-JP" altLang="en-US" sz="2000" b="0" i="0" u="none" strike="noStrike" kern="0" cap="none" spc="0" normalizeH="0" baseline="0" noProof="0" dirty="0">
                <a:ln>
                  <a:noFill/>
                </a:ln>
                <a:solidFill>
                  <a:prstClr val="black"/>
                </a:solidFill>
                <a:effectLst/>
                <a:uLnTx/>
                <a:uFillTx/>
              </a:rPr>
              <a:t>）高度な放射線治療機器の効率的な利用の推進②</a:t>
            </a:r>
            <a:endParaRPr kumimoji="0" lang="en-US" altLang="ja-JP" sz="2000" b="0" i="0" u="none" strike="noStrike" kern="0" cap="none" spc="0" normalizeH="0" baseline="0" noProof="0" dirty="0">
              <a:ln>
                <a:noFill/>
              </a:ln>
              <a:solidFill>
                <a:prstClr val="black"/>
              </a:solidFill>
              <a:effectLst/>
              <a:uLnTx/>
              <a:uFillTx/>
            </a:endParaRPr>
          </a:p>
        </p:txBody>
      </p:sp>
      <p:sp>
        <p:nvSpPr>
          <p:cNvPr id="1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272</a:t>
            </a:fld>
            <a:endParaRPr lang="ja-JP" altLang="en-US" sz="1600" dirty="0">
              <a:solidFill>
                <a:prstClr val="black"/>
              </a:solidFill>
            </a:endParaRPr>
          </a:p>
        </p:txBody>
      </p:sp>
      <p:sp>
        <p:nvSpPr>
          <p:cNvPr id="11" name="テキスト ボックス 8">
            <a:extLst>
              <a:ext uri="{FF2B5EF4-FFF2-40B4-BE49-F238E27FC236}">
                <a16:creationId xmlns="" xmlns:a16="http://schemas.microsoft.com/office/drawing/2014/main" id="{3449F3C1-8483-4FF1-B333-37F25C45F555}"/>
              </a:ext>
            </a:extLst>
          </p:cNvPr>
          <p:cNvSpPr txBox="1"/>
          <p:nvPr/>
        </p:nvSpPr>
        <p:spPr>
          <a:xfrm>
            <a:off x="8837860" y="1530816"/>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622</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2246911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209173" y="767645"/>
            <a:ext cx="9511189" cy="5833929"/>
          </a:xfrm>
          <a:prstGeom prst="rect">
            <a:avLst/>
          </a:prstGeom>
          <a:noFill/>
          <a:ln w="9525">
            <a:noFill/>
            <a:miter lim="800000"/>
            <a:headEnd/>
            <a:tailEnd/>
          </a:ln>
        </p:spPr>
        <p:txBody>
          <a:bodyPr/>
          <a:lstStyle/>
          <a:p>
            <a:pPr marL="285750" indent="-285750">
              <a:lnSpc>
                <a:spcPts val="2000"/>
              </a:lnSpc>
              <a:spcAft>
                <a:spcPts val="600"/>
              </a:spcAft>
              <a:buFont typeface="Wingdings" panose="05000000000000000000" pitchFamily="2" charset="2"/>
              <a:buChar char="Ø"/>
            </a:pPr>
            <a:r>
              <a:rPr lang="ja-JP" altLang="en-US" dirty="0">
                <a:solidFill>
                  <a:prstClr val="black"/>
                </a:solidFill>
              </a:rPr>
              <a:t>　がん患者の治療と仕事の両立の推進等の観点から、主治医が産業医から助言を得て、患者の就労の状況を踏まえて治療計画の見直し・再検討を行う等の医学管理を行った場合の評価を新設する。</a:t>
            </a:r>
            <a:endParaRPr lang="en-US" altLang="ja-JP" dirty="0">
              <a:solidFill>
                <a:prstClr val="black"/>
              </a:solidFill>
            </a:endParaRPr>
          </a:p>
          <a:p>
            <a:pPr marL="285750" indent="-285750">
              <a:lnSpc>
                <a:spcPts val="2000"/>
              </a:lnSpc>
              <a:spcAft>
                <a:spcPts val="600"/>
              </a:spcAft>
              <a:buFont typeface="Wingdings" panose="05000000000000000000" pitchFamily="2" charset="2"/>
              <a:buChar char="Ø"/>
            </a:pPr>
            <a:r>
              <a:rPr lang="ja-JP" altLang="en-US" dirty="0">
                <a:solidFill>
                  <a:prstClr val="black"/>
                </a:solidFill>
              </a:rPr>
              <a:t>　専任の看護師等が、がん患者に対し、就労を含む療養環境の調整等に係る相談窓口を設置した場合の評価を設ける。</a:t>
            </a:r>
            <a:endParaRPr lang="en-US" altLang="ja-JP" dirty="0">
              <a:solidFill>
                <a:prstClr val="black"/>
              </a:solidFill>
            </a:endParaRPr>
          </a:p>
          <a:p>
            <a:pPr>
              <a:spcAft>
                <a:spcPts val="600"/>
              </a:spcAft>
            </a:pPr>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		</a:t>
            </a:r>
            <a:r>
              <a:rPr lang="ja-JP" altLang="en-US" b="1" u="sng" dirty="0">
                <a:solidFill>
                  <a:srgbClr val="0070C0"/>
                </a:solidFill>
                <a:latin typeface="ＭＳ Ｐゴシック"/>
              </a:rPr>
              <a:t>療養・就労両立支援指導料：１</a:t>
            </a:r>
            <a:r>
              <a:rPr lang="en-US" altLang="ja-JP" b="1" u="sng" dirty="0">
                <a:solidFill>
                  <a:srgbClr val="0070C0"/>
                </a:solidFill>
                <a:latin typeface="ＭＳ Ｐゴシック"/>
              </a:rPr>
              <a:t>,</a:t>
            </a:r>
            <a:r>
              <a:rPr lang="ja-JP" altLang="en-US" b="1" u="sng" dirty="0">
                <a:solidFill>
                  <a:srgbClr val="0070C0"/>
                </a:solidFill>
                <a:latin typeface="ＭＳ Ｐゴシック"/>
              </a:rPr>
              <a:t>０００点</a:t>
            </a:r>
            <a:endParaRPr lang="en-US" altLang="ja-JP" b="1" u="sng" dirty="0">
              <a:solidFill>
                <a:srgbClr val="0070C0"/>
              </a:solidFill>
              <a:latin typeface="ＭＳ Ｐゴシック"/>
            </a:endParaRPr>
          </a:p>
          <a:p>
            <a:pPr>
              <a:spcAft>
                <a:spcPts val="600"/>
              </a:spcAft>
            </a:pPr>
            <a:r>
              <a:rPr lang="en-US" altLang="ja-JP" b="1" dirty="0">
                <a:solidFill>
                  <a:srgbClr val="0070C0"/>
                </a:solidFill>
                <a:latin typeface="ＭＳ Ｐゴシック"/>
              </a:rPr>
              <a:t>		</a:t>
            </a:r>
            <a:r>
              <a:rPr lang="ja-JP" altLang="en-US" b="1" u="sng" dirty="0">
                <a:solidFill>
                  <a:srgbClr val="0070C0"/>
                </a:solidFill>
                <a:latin typeface="ＭＳ Ｐゴシック"/>
              </a:rPr>
              <a:t>相談体制充実加算：５００点</a:t>
            </a:r>
            <a:endParaRPr lang="en-US" altLang="ja-JP" sz="1200" b="1" u="sng" dirty="0">
              <a:solidFill>
                <a:prstClr val="black"/>
              </a:solidFill>
              <a:latin typeface="ＭＳ Ｐゴシック"/>
            </a:endParaRPr>
          </a:p>
          <a:p>
            <a:pPr marL="625475" indent="-269875">
              <a:tabLst>
                <a:tab pos="627063" algn="l"/>
              </a:tabLst>
            </a:pPr>
            <a:endParaRPr lang="en-US" altLang="ja-JP" sz="1200" dirty="0">
              <a:solidFill>
                <a:prstClr val="black"/>
              </a:solidFill>
              <a:latin typeface="ＭＳ Ｐゴシック"/>
            </a:endParaRPr>
          </a:p>
        </p:txBody>
      </p:sp>
      <p:sp>
        <p:nvSpPr>
          <p:cNvPr id="2" name="正方形/長方形 1"/>
          <p:cNvSpPr/>
          <p:nvPr/>
        </p:nvSpPr>
        <p:spPr>
          <a:xfrm>
            <a:off x="-414560" y="3053275"/>
            <a:ext cx="4953000" cy="3416320"/>
          </a:xfrm>
          <a:prstGeom prst="rect">
            <a:avLst/>
          </a:prstGeom>
        </p:spPr>
        <p:txBody>
          <a:bodyPr>
            <a:spAutoFit/>
          </a:bodyPr>
          <a:lstStyle/>
          <a:p>
            <a:pPr marL="625475" indent="1588">
              <a:tabLst>
                <a:tab pos="627063" algn="l"/>
              </a:tabLst>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pPr marL="625475" indent="179388">
              <a:tabLst>
                <a:tab pos="627063" algn="l"/>
              </a:tabLst>
            </a:pPr>
            <a:r>
              <a:rPr lang="ja-JP" altLang="en-US" sz="1200" dirty="0">
                <a:solidFill>
                  <a:prstClr val="black"/>
                </a:solidFill>
                <a:latin typeface="ＭＳ Ｐゴシック"/>
              </a:rPr>
              <a:t>就労中のがん患者であって、入院中の患者以外のものに対し、以下の全てを行った場合に算定する。</a:t>
            </a:r>
          </a:p>
          <a:p>
            <a:pPr marL="895350" indent="-90488">
              <a:tabLst>
                <a:tab pos="627063" algn="l"/>
              </a:tabLst>
            </a:pPr>
            <a:r>
              <a:rPr lang="en-US" altLang="ja-JP" sz="1200" dirty="0">
                <a:solidFill>
                  <a:prstClr val="black"/>
                </a:solidFill>
                <a:latin typeface="ＭＳ Ｐゴシック"/>
              </a:rPr>
              <a:t>(1) </a:t>
            </a:r>
            <a:r>
              <a:rPr lang="ja-JP" altLang="en-US" sz="1200" dirty="0">
                <a:solidFill>
                  <a:prstClr val="black"/>
                </a:solidFill>
                <a:latin typeface="ＭＳ Ｐゴシック"/>
              </a:rPr>
              <a:t>医師が病状、治療計画、就労上必要な配慮等について、産業医あてに文書で診療情報を提供</a:t>
            </a:r>
          </a:p>
          <a:p>
            <a:pPr marL="895350" indent="-90488">
              <a:tabLst>
                <a:tab pos="627063" algn="l"/>
              </a:tabLst>
            </a:pPr>
            <a:r>
              <a:rPr lang="en-US" altLang="ja-JP" sz="1200" dirty="0">
                <a:solidFill>
                  <a:prstClr val="black"/>
                </a:solidFill>
                <a:latin typeface="ＭＳ Ｐゴシック"/>
              </a:rPr>
              <a:t>(2) </a:t>
            </a:r>
            <a:r>
              <a:rPr lang="ja-JP" altLang="en-US" sz="1200" dirty="0">
                <a:solidFill>
                  <a:prstClr val="black"/>
                </a:solidFill>
                <a:latin typeface="ＭＳ Ｐゴシック"/>
              </a:rPr>
              <a:t>医師又は医師の指示を受けた看護師若しくは社会福祉士が病状や治療による状態変化等に応じた就労上の留意点に係る指導</a:t>
            </a:r>
          </a:p>
          <a:p>
            <a:pPr marL="895350" indent="-90488">
              <a:tabLst>
                <a:tab pos="627063" algn="l"/>
              </a:tabLst>
            </a:pPr>
            <a:r>
              <a:rPr lang="en-US" altLang="ja-JP" sz="1200" dirty="0">
                <a:solidFill>
                  <a:prstClr val="black"/>
                </a:solidFill>
                <a:latin typeface="ＭＳ Ｐゴシック"/>
              </a:rPr>
              <a:t>(3) </a:t>
            </a:r>
            <a:r>
              <a:rPr lang="ja-JP" altLang="en-US" sz="1200" dirty="0">
                <a:solidFill>
                  <a:prstClr val="black"/>
                </a:solidFill>
                <a:latin typeface="ＭＳ Ｐゴシック"/>
              </a:rPr>
              <a:t>産業医から治療継続等のための助言の取得</a:t>
            </a:r>
          </a:p>
          <a:p>
            <a:pPr marL="895350" indent="-90488">
              <a:tabLst>
                <a:tab pos="627063" algn="l"/>
              </a:tabLst>
            </a:pPr>
            <a:r>
              <a:rPr lang="en-US" altLang="ja-JP" sz="1200" dirty="0">
                <a:solidFill>
                  <a:prstClr val="black"/>
                </a:solidFill>
                <a:latin typeface="ＭＳ Ｐゴシック"/>
              </a:rPr>
              <a:t>(4) </a:t>
            </a:r>
            <a:r>
              <a:rPr lang="ja-JP" altLang="en-US" sz="1200" dirty="0">
                <a:solidFill>
                  <a:prstClr val="black"/>
                </a:solidFill>
                <a:latin typeface="ＭＳ Ｐゴシック"/>
              </a:rPr>
              <a:t>産業医による助言を踏まえ、医師が治療計画を見直し・再検討</a:t>
            </a:r>
          </a:p>
          <a:p>
            <a:pPr marL="625475" indent="1588">
              <a:tabLst>
                <a:tab pos="627063" algn="l"/>
              </a:tabLst>
            </a:pPr>
            <a:endParaRPr lang="ja-JP" altLang="en-US" sz="1200" dirty="0">
              <a:solidFill>
                <a:prstClr val="black"/>
              </a:solidFill>
              <a:latin typeface="ＭＳ Ｐゴシック"/>
            </a:endParaRPr>
          </a:p>
          <a:p>
            <a:pPr marL="625475" indent="1588">
              <a:tabLst>
                <a:tab pos="627063" algn="l"/>
              </a:tabLst>
            </a:pPr>
            <a:r>
              <a:rPr lang="ja-JP" altLang="en-US" sz="1200" dirty="0">
                <a:solidFill>
                  <a:prstClr val="black"/>
                </a:solidFill>
                <a:latin typeface="ＭＳ Ｐゴシック"/>
              </a:rPr>
              <a:t>［相談体制充実加算の施設基準］</a:t>
            </a:r>
          </a:p>
          <a:p>
            <a:pPr marL="895350" indent="-90488">
              <a:tabLst>
                <a:tab pos="627063" algn="l"/>
              </a:tabLst>
            </a:pPr>
            <a:r>
              <a:rPr lang="en-US" altLang="ja-JP" sz="1200" dirty="0">
                <a:solidFill>
                  <a:prstClr val="black"/>
                </a:solidFill>
                <a:latin typeface="ＭＳ Ｐゴシック"/>
              </a:rPr>
              <a:t>(1) </a:t>
            </a:r>
            <a:r>
              <a:rPr lang="ja-JP" altLang="en-US" sz="1200" dirty="0">
                <a:solidFill>
                  <a:prstClr val="black"/>
                </a:solidFill>
                <a:latin typeface="ＭＳ Ｐゴシック"/>
              </a:rPr>
              <a:t>療養環境の調整に係る相談窓口を設置し、専任の看護師又は社会福祉士を配置していること。</a:t>
            </a:r>
          </a:p>
          <a:p>
            <a:pPr marL="895350" indent="-90488">
              <a:tabLst>
                <a:tab pos="627063" algn="l"/>
              </a:tabLst>
            </a:pPr>
            <a:r>
              <a:rPr lang="en-US" altLang="ja-JP" sz="1200" dirty="0">
                <a:solidFill>
                  <a:prstClr val="black"/>
                </a:solidFill>
                <a:latin typeface="ＭＳ Ｐゴシック"/>
              </a:rPr>
              <a:t>(2) </a:t>
            </a:r>
            <a:r>
              <a:rPr lang="ja-JP" altLang="en-US" sz="1200" dirty="0">
                <a:solidFill>
                  <a:prstClr val="black"/>
                </a:solidFill>
                <a:latin typeface="ＭＳ Ｐゴシック"/>
              </a:rPr>
              <a:t>就労を含む療養環境の調整について、相談窓口等において患者からの相談に応じる体制があることを周知していること。</a:t>
            </a:r>
          </a:p>
        </p:txBody>
      </p:sp>
      <p:sp>
        <p:nvSpPr>
          <p:cNvPr id="26" name="角丸四角形 25"/>
          <p:cNvSpPr/>
          <p:nvPr/>
        </p:nvSpPr>
        <p:spPr>
          <a:xfrm>
            <a:off x="4899945" y="3703029"/>
            <a:ext cx="1774725" cy="2288201"/>
          </a:xfrm>
          <a:prstGeom prst="roundRect">
            <a:avLst>
              <a:gd name="adj" fmla="val 9746"/>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lIns="36000" tIns="36000" rIns="36000" bIns="0" rtlCol="0" anchor="ctr"/>
          <a:lstStyle/>
          <a:p>
            <a:pPr>
              <a:defRPr/>
            </a:pPr>
            <a:endParaRPr kumimoji="0" lang="en-US" altLang="ja-JP"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角丸四角形 26"/>
          <p:cNvSpPr/>
          <p:nvPr/>
        </p:nvSpPr>
        <p:spPr>
          <a:xfrm>
            <a:off x="8810686" y="3599309"/>
            <a:ext cx="716386" cy="2259889"/>
          </a:xfrm>
          <a:prstGeom prst="round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r>
              <a:rPr kumimoji="0" lang="ja-JP" altLang="en-US"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産業医</a:t>
            </a:r>
          </a:p>
        </p:txBody>
      </p:sp>
      <p:sp>
        <p:nvSpPr>
          <p:cNvPr id="28" name="角丸四角形 27"/>
          <p:cNvSpPr/>
          <p:nvPr/>
        </p:nvSpPr>
        <p:spPr>
          <a:xfrm>
            <a:off x="5089248" y="4643974"/>
            <a:ext cx="1492355" cy="497498"/>
          </a:xfrm>
          <a:prstGeom prst="roundRect">
            <a:avLst/>
          </a:prstGeom>
          <a:solidFill>
            <a:sysClr val="window" lastClr="FFFFFF"/>
          </a:solidFill>
          <a:ln w="25400" cap="flat" cmpd="sng" algn="ctr">
            <a:solidFill>
              <a:srgbClr val="4BACC6"/>
            </a:solidFill>
            <a:prstDash val="solid"/>
          </a:ln>
          <a:effectLst/>
        </p:spPr>
        <p:txBody>
          <a:bodyPr rtlCol="0" anchor="ctr"/>
          <a:lstStyle/>
          <a:p>
            <a:pPr algn="ctr">
              <a:defRPr/>
            </a:pPr>
            <a:r>
              <a:rPr kumimoji="0" lang="ja-JP" altLang="en-US" sz="105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②産業医から治療継続等のための助言を取得</a:t>
            </a:r>
          </a:p>
        </p:txBody>
      </p:sp>
      <p:sp>
        <p:nvSpPr>
          <p:cNvPr id="29" name="角丸四角形 28"/>
          <p:cNvSpPr/>
          <p:nvPr/>
        </p:nvSpPr>
        <p:spPr>
          <a:xfrm>
            <a:off x="5094086" y="3912982"/>
            <a:ext cx="1487516" cy="451320"/>
          </a:xfrm>
          <a:prstGeom prst="roundRect">
            <a:avLst/>
          </a:prstGeom>
          <a:solidFill>
            <a:sysClr val="window" lastClr="FFFFFF"/>
          </a:solidFill>
          <a:ln w="25400" cap="flat" cmpd="sng" algn="ctr">
            <a:solidFill>
              <a:srgbClr val="4BACC6"/>
            </a:solidFill>
            <a:prstDash val="solid"/>
          </a:ln>
          <a:effectLst/>
        </p:spPr>
        <p:txBody>
          <a:bodyPr rtlCol="0" anchor="ctr"/>
          <a:lstStyle/>
          <a:p>
            <a:pPr algn="ctr">
              <a:defRPr/>
            </a:pPr>
            <a:r>
              <a:rPr kumimoji="0" lang="ja-JP" altLang="en-US" sz="105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①主治医から文書で</a:t>
            </a:r>
            <a:endParaRPr kumimoji="0" lang="en-US" altLang="ja-JP" sz="105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defRPr/>
            </a:pPr>
            <a:r>
              <a:rPr kumimoji="0" lang="ja-JP" altLang="en-US" sz="105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診療情報を提供</a:t>
            </a:r>
          </a:p>
        </p:txBody>
      </p:sp>
      <p:cxnSp>
        <p:nvCxnSpPr>
          <p:cNvPr id="30" name="直線矢印コネクタ 29"/>
          <p:cNvCxnSpPr>
            <a:stCxn id="29" idx="3"/>
          </p:cNvCxnSpPr>
          <p:nvPr/>
        </p:nvCxnSpPr>
        <p:spPr>
          <a:xfrm>
            <a:off x="6581602" y="4138642"/>
            <a:ext cx="2219559" cy="0"/>
          </a:xfrm>
          <a:prstGeom prst="straightConnector1">
            <a:avLst/>
          </a:prstGeom>
          <a:noFill/>
          <a:ln w="38100" cap="flat" cmpd="sng" algn="ctr">
            <a:solidFill>
              <a:srgbClr val="9BBB59"/>
            </a:solidFill>
            <a:prstDash val="solid"/>
            <a:tailEnd type="arrow"/>
          </a:ln>
          <a:effectLst>
            <a:outerShdw blurRad="40000" dist="23000" dir="5400000" rotWithShape="0">
              <a:srgbClr val="000000">
                <a:alpha val="35000"/>
              </a:srgbClr>
            </a:outerShdw>
          </a:effectLst>
        </p:spPr>
      </p:cxnSp>
      <p:cxnSp>
        <p:nvCxnSpPr>
          <p:cNvPr id="31" name="直線矢印コネクタ 30"/>
          <p:cNvCxnSpPr/>
          <p:nvPr/>
        </p:nvCxnSpPr>
        <p:spPr>
          <a:xfrm flipH="1" flipV="1">
            <a:off x="6510637" y="5005905"/>
            <a:ext cx="2290529" cy="420"/>
          </a:xfrm>
          <a:prstGeom prst="straightConnector1">
            <a:avLst/>
          </a:prstGeom>
          <a:noFill/>
          <a:ln w="38100" cap="flat" cmpd="sng" algn="ctr">
            <a:solidFill>
              <a:srgbClr val="9BBB59"/>
            </a:solidFill>
            <a:prstDash val="solid"/>
            <a:tailEnd type="arrow"/>
          </a:ln>
          <a:effectLst>
            <a:outerShdw blurRad="40000" dist="23000" dir="5400000" rotWithShape="0">
              <a:srgbClr val="000000">
                <a:alpha val="35000"/>
              </a:srgbClr>
            </a:outerShdw>
          </a:effectLst>
        </p:spPr>
      </p:cxnSp>
      <p:sp>
        <p:nvSpPr>
          <p:cNvPr id="32" name="テキスト ボックス 31"/>
          <p:cNvSpPr txBox="1"/>
          <p:nvPr/>
        </p:nvSpPr>
        <p:spPr>
          <a:xfrm>
            <a:off x="7875656" y="3488296"/>
            <a:ext cx="956987" cy="577081"/>
          </a:xfrm>
          <a:prstGeom prst="rect">
            <a:avLst/>
          </a:prstGeom>
          <a:noFill/>
        </p:spPr>
        <p:txBody>
          <a:bodyPr wrap="square" rtlCol="0">
            <a:spAutoFit/>
          </a:bodyPr>
          <a:lstStyle/>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主治医等から得た情報を提供</a:t>
            </a:r>
          </a:p>
        </p:txBody>
      </p:sp>
      <p:sp>
        <p:nvSpPr>
          <p:cNvPr id="33" name="テキスト ボックス 32"/>
          <p:cNvSpPr txBox="1"/>
          <p:nvPr/>
        </p:nvSpPr>
        <p:spPr>
          <a:xfrm>
            <a:off x="7886616" y="5035210"/>
            <a:ext cx="935046" cy="900246"/>
          </a:xfrm>
          <a:prstGeom prst="rect">
            <a:avLst/>
          </a:prstGeom>
          <a:noFill/>
        </p:spPr>
        <p:txBody>
          <a:bodyPr wrap="square" rtlCol="0">
            <a:spAutoFit/>
          </a:bodyPr>
          <a:lstStyle/>
          <a:p>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就労の状況を踏まえて、治療継続等のための助言を提供</a:t>
            </a:r>
          </a:p>
        </p:txBody>
      </p:sp>
      <p:sp>
        <p:nvSpPr>
          <p:cNvPr id="34" name="角丸四角形 33"/>
          <p:cNvSpPr/>
          <p:nvPr/>
        </p:nvSpPr>
        <p:spPr>
          <a:xfrm>
            <a:off x="5120621" y="5445429"/>
            <a:ext cx="1356380" cy="441151"/>
          </a:xfrm>
          <a:prstGeom prst="roundRect">
            <a:avLst/>
          </a:prstGeom>
          <a:solidFill>
            <a:sysClr val="window" lastClr="FFFFFF"/>
          </a:solidFill>
          <a:ln w="25400" cap="flat" cmpd="sng" algn="ctr">
            <a:solidFill>
              <a:srgbClr val="4BACC6"/>
            </a:solidFill>
            <a:prstDash val="solid"/>
          </a:ln>
          <a:effectLst/>
        </p:spPr>
        <p:txBody>
          <a:bodyPr rtlCol="0" anchor="ctr"/>
          <a:lstStyle/>
          <a:p>
            <a:pPr algn="ctr">
              <a:defRPr/>
            </a:pPr>
            <a:r>
              <a:rPr kumimoji="0" lang="ja-JP" altLang="en-US" sz="1050"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③治療計画の見直し・再検討</a:t>
            </a:r>
          </a:p>
        </p:txBody>
      </p:sp>
      <p:sp>
        <p:nvSpPr>
          <p:cNvPr id="35" name="角丸四角形 34"/>
          <p:cNvSpPr/>
          <p:nvPr/>
        </p:nvSpPr>
        <p:spPr>
          <a:xfrm>
            <a:off x="5121127" y="3523276"/>
            <a:ext cx="1389509" cy="262945"/>
          </a:xfrm>
          <a:prstGeom prst="roundRect">
            <a:avLst/>
          </a:prstGeom>
          <a:solidFill>
            <a:sysClr val="window" lastClr="FFFFFF"/>
          </a:solidFill>
          <a:ln w="25400" cap="flat" cmpd="sng" algn="ctr">
            <a:solidFill>
              <a:srgbClr val="4BACC6"/>
            </a:solidFill>
            <a:prstDash val="solid"/>
          </a:ln>
          <a:effectLst/>
        </p:spPr>
        <p:txBody>
          <a:bodyPr rtlCol="0" anchor="ctr"/>
          <a:lstStyle/>
          <a:p>
            <a:pPr algn="ctr">
              <a:defRPr/>
            </a:pPr>
            <a:r>
              <a:rPr kumimoji="0" lang="ja-JP" altLang="en-US" sz="1050" kern="0" dirty="0">
                <a:solidFill>
                  <a:prstClr val="black"/>
                </a:solidFill>
              </a:rPr>
              <a:t>保険医療機関</a:t>
            </a:r>
          </a:p>
        </p:txBody>
      </p:sp>
      <p:sp>
        <p:nvSpPr>
          <p:cNvPr id="36" name="下矢印 35"/>
          <p:cNvSpPr/>
          <p:nvPr/>
        </p:nvSpPr>
        <p:spPr>
          <a:xfrm>
            <a:off x="5657041" y="4364332"/>
            <a:ext cx="260533" cy="300831"/>
          </a:xfrm>
          <a:prstGeom prst="downArrow">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endParaRPr kumimoji="0" lang="ja-JP" altLang="en-US" sz="1050" kern="0" dirty="0">
              <a:solidFill>
                <a:prstClr val="white"/>
              </a:solidFill>
            </a:endParaRPr>
          </a:p>
        </p:txBody>
      </p:sp>
      <p:sp>
        <p:nvSpPr>
          <p:cNvPr id="37" name="下矢印 36"/>
          <p:cNvSpPr/>
          <p:nvPr/>
        </p:nvSpPr>
        <p:spPr>
          <a:xfrm>
            <a:off x="5657033" y="5180791"/>
            <a:ext cx="260533" cy="256402"/>
          </a:xfrm>
          <a:prstGeom prst="downArrow">
            <a:avLst/>
          </a:prstGeom>
          <a:gradFill rotWithShape="1">
            <a:gsLst>
              <a:gs pos="0">
                <a:srgbClr val="4BACC6">
                  <a:shade val="51000"/>
                  <a:satMod val="130000"/>
                </a:srgbClr>
              </a:gs>
              <a:gs pos="80000">
                <a:srgbClr val="4BACC6">
                  <a:shade val="93000"/>
                  <a:satMod val="130000"/>
                </a:srgbClr>
              </a:gs>
              <a:gs pos="100000">
                <a:srgbClr val="4BACC6">
                  <a:shade val="94000"/>
                  <a:satMod val="135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endParaRPr kumimoji="0" lang="ja-JP" altLang="en-US" sz="1050" kern="0" dirty="0">
              <a:solidFill>
                <a:prstClr val="white"/>
              </a:solidFill>
            </a:endParaRPr>
          </a:p>
        </p:txBody>
      </p:sp>
      <p:sp>
        <p:nvSpPr>
          <p:cNvPr id="38" name="円/楕円 22"/>
          <p:cNvSpPr/>
          <p:nvPr/>
        </p:nvSpPr>
        <p:spPr>
          <a:xfrm>
            <a:off x="7263009" y="3635780"/>
            <a:ext cx="692601" cy="2223413"/>
          </a:xfrm>
          <a:prstGeom prst="ellipse">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kumimoji="0" lang="ja-JP" altLang="en-US"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患者</a:t>
            </a:r>
            <a:endParaRPr kumimoji="0" lang="en-US" altLang="ja-JP" sz="1050"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正方形/長方形 48"/>
          <p:cNvSpPr/>
          <p:nvPr/>
        </p:nvSpPr>
        <p:spPr>
          <a:xfrm>
            <a:off x="4714876" y="3400425"/>
            <a:ext cx="5029200" cy="2884374"/>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50" name="テキスト ボックス 49"/>
          <p:cNvSpPr txBox="1"/>
          <p:nvPr/>
        </p:nvSpPr>
        <p:spPr>
          <a:xfrm>
            <a:off x="6285937" y="6293823"/>
            <a:ext cx="2412840" cy="307777"/>
          </a:xfrm>
          <a:prstGeom prst="rect">
            <a:avLst/>
          </a:prstGeom>
          <a:noFill/>
        </p:spPr>
        <p:txBody>
          <a:bodyPr wrap="none" rtlCol="0">
            <a:spAutoFit/>
          </a:bodyPr>
          <a:lstStyle/>
          <a:p>
            <a:r>
              <a:rPr lang="ja-JP" altLang="en-US" sz="1400" dirty="0">
                <a:solidFill>
                  <a:prstClr val="black"/>
                </a:solidFill>
              </a:rPr>
              <a:t>［両立支援の流れ（イメージ）］</a:t>
            </a:r>
          </a:p>
        </p:txBody>
      </p:sp>
      <p:pic>
        <p:nvPicPr>
          <p:cNvPr id="1027" name="図 1" descr="http://www.mhlw.go.jp/image/04-Houdouhappyou-11303000-Roudoukijunkyokuanzeneiseibu-Roudoueiseika/000017866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54133" y="1951425"/>
            <a:ext cx="1123784" cy="14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ectangle 2"/>
          <p:cNvSpPr>
            <a:spLocks noChangeArrowheads="1"/>
          </p:cNvSpPr>
          <p:nvPr/>
        </p:nvSpPr>
        <p:spPr bwMode="auto">
          <a:xfrm>
            <a:off x="213524" y="16323"/>
            <a:ext cx="9517327" cy="3753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１２．緩和ケアを含む質の高いがん医療の評価</a:t>
            </a:r>
          </a:p>
        </p:txBody>
      </p:sp>
      <p:sp>
        <p:nvSpPr>
          <p:cNvPr id="2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36"/>
          <p:cNvSpPr>
            <a:spLocks noChangeArrowheads="1"/>
          </p:cNvSpPr>
          <p:nvPr/>
        </p:nvSpPr>
        <p:spPr bwMode="auto">
          <a:xfrm>
            <a:off x="81415" y="407641"/>
            <a:ext cx="6204522"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５</a:t>
            </a:r>
            <a:r>
              <a:rPr kumimoji="0" lang="ja-JP" altLang="en-US" sz="2000" b="0" i="0" u="none" strike="noStrike" kern="0" cap="none" spc="0" normalizeH="0" baseline="0" noProof="0" dirty="0">
                <a:ln>
                  <a:noFill/>
                </a:ln>
                <a:solidFill>
                  <a:prstClr val="black"/>
                </a:solidFill>
                <a:effectLst/>
                <a:uLnTx/>
                <a:uFillTx/>
              </a:rPr>
              <a:t>）がん患者の治療と仕事の両立に向けた支援の充実</a:t>
            </a:r>
            <a:endParaRPr kumimoji="0" lang="en-US" altLang="ja-JP" sz="2000" b="0" i="0" u="none" strike="noStrike" kern="0" cap="none" spc="0" normalizeH="0" baseline="0" noProof="0" dirty="0">
              <a:ln>
                <a:noFill/>
              </a:ln>
              <a:solidFill>
                <a:prstClr val="black"/>
              </a:solidFill>
              <a:effectLst/>
              <a:uLnTx/>
              <a:uFillTx/>
            </a:endParaRPr>
          </a:p>
        </p:txBody>
      </p:sp>
      <p:sp>
        <p:nvSpPr>
          <p:cNvPr id="39" name="テキスト ボックス 38"/>
          <p:cNvSpPr txBox="1"/>
          <p:nvPr/>
        </p:nvSpPr>
        <p:spPr>
          <a:xfrm>
            <a:off x="7977336" y="251081"/>
            <a:ext cx="175351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p166-167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p212-213</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p794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p851</a:t>
            </a:r>
          </a:p>
        </p:txBody>
      </p:sp>
    </p:spTree>
    <p:extLst>
      <p:ext uri="{BB962C8B-B14F-4D97-AF65-F5344CB8AC3E}">
        <p14:creationId xmlns:p14="http://schemas.microsoft.com/office/powerpoint/2010/main" val="407332520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02768" y="1082665"/>
            <a:ext cx="9720000" cy="3748126"/>
          </a:xfrm>
          <a:prstGeom prst="rect">
            <a:avLst/>
          </a:prstGeom>
          <a:noFill/>
          <a:ln w="9525">
            <a:solidFill>
              <a:schemeClr val="tx1"/>
            </a:solidFill>
            <a:miter lim="800000"/>
            <a:headEnd/>
            <a:tailEnd/>
          </a:ln>
        </p:spPr>
        <p:txBody>
          <a:bodyPr/>
          <a:lstStyle/>
          <a:p>
            <a:pPr marL="285750" indent="-285750">
              <a:buFont typeface="Wingdings" charset="2"/>
              <a:buChar char="Ø"/>
              <a:defRPr/>
            </a:pPr>
            <a:endParaRPr lang="en-US" altLang="ja-JP" b="1" u="sng" dirty="0">
              <a:solidFill>
                <a:srgbClr val="0070C0"/>
              </a:solidFill>
              <a:latin typeface="ＭＳ Ｐゴシック"/>
            </a:endParaRPr>
          </a:p>
        </p:txBody>
      </p:sp>
      <p:sp>
        <p:nvSpPr>
          <p:cNvPr id="10" name="Rectangle 37"/>
          <p:cNvSpPr>
            <a:spLocks noChangeArrowheads="1"/>
          </p:cNvSpPr>
          <p:nvPr/>
        </p:nvSpPr>
        <p:spPr bwMode="auto">
          <a:xfrm>
            <a:off x="127360" y="1075804"/>
            <a:ext cx="9689654" cy="3465695"/>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en-US" dirty="0">
                <a:solidFill>
                  <a:prstClr val="black"/>
                </a:solidFill>
                <a:latin typeface="ＭＳ Ｐゴシック" panose="020B0600070205080204" pitchFamily="50" charset="-128"/>
              </a:rPr>
              <a:t>がんゲノム医療を牽引する高度な機能を有する医療機関として、がんゲノム医療中核拠点病院が新たに指定されることを踏まえ、がんゲノム医療を提供する体制を評価する。</a:t>
            </a:r>
            <a:endParaRPr lang="en-US" altLang="ja-JP" dirty="0">
              <a:solidFill>
                <a:prstClr val="black"/>
              </a:solidFill>
              <a:latin typeface="ＭＳ Ｐゴシック" panose="020B0600070205080204" pitchFamily="50" charset="-128"/>
            </a:endParaRPr>
          </a:p>
          <a:p>
            <a:pPr>
              <a:spcBef>
                <a:spcPts val="900"/>
              </a:spcBef>
              <a:defRPr/>
            </a:pPr>
            <a:r>
              <a:rPr lang="ja-JP" altLang="en-US" dirty="0">
                <a:solidFill>
                  <a:prstClr val="black"/>
                </a:solidFill>
                <a:latin typeface="ＭＳ Ｐゴシック" panose="020B0600070205080204" pitchFamily="50" charset="-128"/>
              </a:rPr>
              <a:t>　　　　</a:t>
            </a:r>
            <a:r>
              <a:rPr lang="ja-JP" altLang="en-US" sz="1600" dirty="0">
                <a:solidFill>
                  <a:prstClr val="black"/>
                </a:solidFill>
                <a:latin typeface="ＭＳ Ｐゴシック" panose="020B0600070205080204" pitchFamily="50" charset="-128"/>
              </a:rPr>
              <a:t>がん拠点病院加算</a:t>
            </a:r>
            <a:endParaRPr lang="en-US" altLang="ja-JP" sz="1600" dirty="0">
              <a:solidFill>
                <a:prstClr val="black"/>
              </a:solidFill>
              <a:latin typeface="ＭＳ Ｐゴシック" panose="020B0600070205080204" pitchFamily="50" charset="-128"/>
            </a:endParaRPr>
          </a:p>
          <a:p>
            <a:pPr>
              <a:defRPr/>
            </a:pPr>
            <a:r>
              <a:rPr lang="ja-JP" altLang="en-US" sz="1600" dirty="0">
                <a:solidFill>
                  <a:srgbClr val="0070C0"/>
                </a:solidFill>
                <a:latin typeface="ＭＳ Ｐゴシック" panose="020B0600070205080204" pitchFamily="50" charset="-128"/>
              </a:rPr>
              <a:t>　</a:t>
            </a:r>
            <a:r>
              <a:rPr lang="en-US" altLang="ja-JP" sz="1600" dirty="0">
                <a:solidFill>
                  <a:srgbClr val="0070C0"/>
                </a:solidFill>
                <a:latin typeface="ＭＳ Ｐゴシック" panose="020B0600070205080204" pitchFamily="50" charset="-128"/>
              </a:rPr>
              <a:t>(</a:t>
            </a:r>
            <a:r>
              <a:rPr lang="ja-JP" altLang="en-US" sz="1600" dirty="0">
                <a:solidFill>
                  <a:srgbClr val="0070C0"/>
                </a:solidFill>
                <a:latin typeface="ＭＳ Ｐゴシック" panose="020B0600070205080204" pitchFamily="50" charset="-128"/>
              </a:rPr>
              <a:t>新</a:t>
            </a:r>
            <a:r>
              <a:rPr lang="en-US" altLang="ja-JP" sz="1600" dirty="0">
                <a:solidFill>
                  <a:srgbClr val="0070C0"/>
                </a:solidFill>
                <a:latin typeface="ＭＳ Ｐゴシック" panose="020B0600070205080204" pitchFamily="50" charset="-128"/>
              </a:rPr>
              <a:t>)</a:t>
            </a:r>
            <a:r>
              <a:rPr lang="ja-JP" altLang="en-US" sz="1600" dirty="0">
                <a:solidFill>
                  <a:srgbClr val="0070C0"/>
                </a:solidFill>
                <a:latin typeface="ＭＳ Ｐゴシック" panose="020B0600070205080204" pitchFamily="50" charset="-128"/>
              </a:rPr>
              <a:t>　　 </a:t>
            </a:r>
            <a:r>
              <a:rPr lang="ja-JP" altLang="en-US" sz="1600" u="sng" dirty="0">
                <a:solidFill>
                  <a:srgbClr val="0070C0"/>
                </a:solidFill>
                <a:latin typeface="ＭＳ Ｐゴシック" panose="020B0600070205080204" pitchFamily="50" charset="-128"/>
              </a:rPr>
              <a:t>がんゲノム医療を提供する保険医療機関に対する加算：２５０点（入院初日）</a:t>
            </a:r>
            <a:endParaRPr lang="en-US" altLang="ja-JP" sz="1600" u="sng" dirty="0">
              <a:solidFill>
                <a:srgbClr val="0070C0"/>
              </a:solidFill>
              <a:latin typeface="ＭＳ Ｐゴシック" panose="020B0600070205080204" pitchFamily="50" charset="-128"/>
            </a:endParaRPr>
          </a:p>
          <a:p>
            <a:pPr>
              <a:spcBef>
                <a:spcPts val="600"/>
              </a:spcBef>
              <a:defRPr/>
            </a:pPr>
            <a:r>
              <a:rPr lang="ja-JP" altLang="en-US" sz="1400" dirty="0">
                <a:solidFill>
                  <a:prstClr val="black"/>
                </a:solidFill>
                <a:latin typeface="ＭＳ Ｐゴシック" panose="020B0600070205080204" pitchFamily="50" charset="-128"/>
              </a:rPr>
              <a:t>　　　</a:t>
            </a:r>
            <a:r>
              <a:rPr lang="ja-JP" altLang="en-US" sz="1200" dirty="0">
                <a:solidFill>
                  <a:prstClr val="black"/>
                </a:solidFill>
                <a:latin typeface="ＭＳ Ｐゴシック" panose="020B0600070205080204" pitchFamily="50" charset="-128"/>
              </a:rPr>
              <a:t>［施設基準］</a:t>
            </a:r>
            <a:endParaRPr lang="en-US" altLang="ja-JP" sz="1200" dirty="0">
              <a:solidFill>
                <a:prstClr val="black"/>
              </a:solidFill>
              <a:latin typeface="ＭＳ Ｐゴシック" panose="020B0600070205080204" pitchFamily="50" charset="-128"/>
            </a:endParaRPr>
          </a:p>
          <a:p>
            <a:pPr marL="444500" indent="-179388">
              <a:defRPr/>
            </a:pPr>
            <a:r>
              <a:rPr lang="ja-JP" altLang="en-US" sz="1200" dirty="0">
                <a:solidFill>
                  <a:prstClr val="black"/>
                </a:solidFill>
                <a:latin typeface="ＭＳ Ｐゴシック" panose="020B0600070205080204" pitchFamily="50" charset="-128"/>
              </a:rPr>
              <a:t>　　　がんゲノム医療を牽引する高度な機能を有する医療機関として、パネル検査の実施及び治療への活用、</a:t>
            </a:r>
            <a:endParaRPr lang="en-US" altLang="ja-JP" sz="1200" dirty="0">
              <a:solidFill>
                <a:prstClr val="black"/>
              </a:solidFill>
              <a:latin typeface="ＭＳ Ｐゴシック" panose="020B0600070205080204" pitchFamily="50" charset="-128"/>
            </a:endParaRPr>
          </a:p>
          <a:p>
            <a:pPr marL="444500" indent="-179388">
              <a:defRPr/>
            </a:pPr>
            <a:r>
              <a:rPr lang="ja-JP" altLang="en-US" sz="1200" dirty="0">
                <a:solidFill>
                  <a:prstClr val="black"/>
                </a:solidFill>
                <a:latin typeface="ＭＳ Ｐゴシック" panose="020B0600070205080204" pitchFamily="50" charset="-128"/>
              </a:rPr>
              <a:t>　　遺伝性腫瘍等の患者に対する専門的な遺伝カウンセリングの実施、がんゲノム情報に基づく臨床研究・</a:t>
            </a:r>
            <a:endParaRPr lang="en-US" altLang="ja-JP" sz="1200" dirty="0">
              <a:solidFill>
                <a:prstClr val="black"/>
              </a:solidFill>
              <a:latin typeface="ＭＳ Ｐゴシック" panose="020B0600070205080204" pitchFamily="50" charset="-128"/>
            </a:endParaRPr>
          </a:p>
          <a:p>
            <a:pPr marL="444500" indent="-179388">
              <a:defRPr/>
            </a:pPr>
            <a:r>
              <a:rPr lang="ja-JP" altLang="en-US" sz="1200" dirty="0">
                <a:solidFill>
                  <a:prstClr val="black"/>
                </a:solidFill>
                <a:latin typeface="ＭＳ Ｐゴシック" panose="020B0600070205080204" pitchFamily="50" charset="-128"/>
              </a:rPr>
              <a:t>　　治験の実施等の体制を備えた、</a:t>
            </a:r>
            <a:r>
              <a:rPr lang="ja-JP" altLang="en-US" sz="1200" b="1" u="sng" dirty="0">
                <a:solidFill>
                  <a:srgbClr val="0070C0"/>
                </a:solidFill>
                <a:latin typeface="ＭＳ Ｐゴシック" panose="020B0600070205080204" pitchFamily="50" charset="-128"/>
              </a:rPr>
              <a:t>がんゲノム医療中核拠点病院として指定された病院</a:t>
            </a:r>
            <a:r>
              <a:rPr lang="ja-JP" altLang="en-US" sz="1200" dirty="0">
                <a:solidFill>
                  <a:prstClr val="black"/>
                </a:solidFill>
                <a:latin typeface="ＭＳ Ｐゴシック" panose="020B0600070205080204" pitchFamily="50" charset="-128"/>
              </a:rPr>
              <a:t>であること。</a:t>
            </a:r>
            <a:endParaRPr lang="en-US" altLang="ja-JP" sz="1600" dirty="0">
              <a:solidFill>
                <a:prstClr val="black"/>
              </a:solidFill>
              <a:latin typeface="ＭＳ Ｐゴシック" panose="020B0600070205080204" pitchFamily="50" charset="-128"/>
            </a:endParaRPr>
          </a:p>
        </p:txBody>
      </p:sp>
      <p:pic>
        <p:nvPicPr>
          <p:cNvPr id="9" name="Picture 2" descr="C:\Users\kc\AppData\Local\Microsoft\Windows\Temporary Internet Files\Content.IE5\XTFHIGP0\MC90039108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02161" y="2295744"/>
            <a:ext cx="1229729" cy="1055249"/>
          </a:xfrm>
          <a:prstGeom prst="rect">
            <a:avLst/>
          </a:prstGeom>
          <a:noFill/>
          <a:extLst>
            <a:ext uri="{909E8E84-426E-40DD-AFC4-6F175D3DCCD1}">
              <a14:hiddenFill xmlns:a14="http://schemas.microsoft.com/office/drawing/2010/main">
                <a:solidFill>
                  <a:srgbClr val="FFFFFF"/>
                </a:solidFill>
              </a14:hiddenFill>
            </a:ext>
          </a:extLst>
        </p:spPr>
      </p:pic>
      <p:sp>
        <p:nvSpPr>
          <p:cNvPr id="3" name="テキスト ボックス 2"/>
          <p:cNvSpPr txBox="1"/>
          <p:nvPr/>
        </p:nvSpPr>
        <p:spPr>
          <a:xfrm>
            <a:off x="458306" y="3324157"/>
            <a:ext cx="9350140" cy="1500411"/>
          </a:xfrm>
          <a:prstGeom prst="rect">
            <a:avLst/>
          </a:prstGeom>
          <a:noFill/>
        </p:spPr>
        <p:txBody>
          <a:bodyPr wrap="square" rtlCol="0">
            <a:spAutoFit/>
          </a:bodyPr>
          <a:lstStyle/>
          <a:p>
            <a:r>
              <a:rPr lang="ja-JP" altLang="en-US" sz="1200" dirty="0">
                <a:solidFill>
                  <a:prstClr val="black"/>
                </a:solidFill>
                <a:latin typeface="ＭＳ Ｐゴシック"/>
              </a:rPr>
              <a:t>＜がんゲノム医療中核拠点病院＞</a:t>
            </a:r>
            <a:endParaRPr lang="en-US" altLang="ja-JP" sz="1200" dirty="0">
              <a:solidFill>
                <a:prstClr val="black"/>
              </a:solidFill>
              <a:latin typeface="ＭＳ Ｐゴシック"/>
            </a:endParaRPr>
          </a:p>
          <a:p>
            <a:pPr>
              <a:spcBef>
                <a:spcPts val="300"/>
              </a:spcBef>
            </a:pPr>
            <a:r>
              <a:rPr lang="ja-JP" altLang="en-US" sz="1200" dirty="0">
                <a:solidFill>
                  <a:prstClr val="black"/>
                </a:solidFill>
                <a:latin typeface="ＭＳ Ｐゴシック"/>
              </a:rPr>
              <a:t>　「がんゲノム医療中核拠点病院等の指定に関する検討会」（平成</a:t>
            </a:r>
            <a:r>
              <a:rPr lang="en-US" altLang="ja-JP" sz="1200" dirty="0">
                <a:solidFill>
                  <a:prstClr val="black"/>
                </a:solidFill>
                <a:latin typeface="ＭＳ Ｐゴシック"/>
              </a:rPr>
              <a:t>30</a:t>
            </a:r>
            <a:r>
              <a:rPr lang="ja-JP" altLang="en-US" sz="1200" dirty="0">
                <a:solidFill>
                  <a:prstClr val="black"/>
                </a:solidFill>
                <a:latin typeface="ＭＳ Ｐゴシック"/>
              </a:rPr>
              <a:t>年２月</a:t>
            </a:r>
            <a:r>
              <a:rPr lang="en-US" altLang="ja-JP" sz="1200" dirty="0">
                <a:solidFill>
                  <a:prstClr val="black"/>
                </a:solidFill>
                <a:latin typeface="ＭＳ Ｐゴシック"/>
              </a:rPr>
              <a:t>14</a:t>
            </a:r>
            <a:r>
              <a:rPr lang="ja-JP" altLang="en-US" sz="1200" dirty="0">
                <a:solidFill>
                  <a:prstClr val="black"/>
                </a:solidFill>
                <a:latin typeface="ＭＳ Ｐゴシック"/>
              </a:rPr>
              <a:t>日）において以下の医療機関が選定され、同年２月</a:t>
            </a:r>
            <a:r>
              <a:rPr lang="en-US" altLang="ja-JP" sz="1200" dirty="0">
                <a:solidFill>
                  <a:prstClr val="black"/>
                </a:solidFill>
                <a:latin typeface="ＭＳ Ｐゴシック"/>
              </a:rPr>
              <a:t>16</a:t>
            </a:r>
            <a:r>
              <a:rPr lang="ja-JP" altLang="en-US" sz="1200" dirty="0">
                <a:solidFill>
                  <a:prstClr val="black"/>
                </a:solidFill>
                <a:latin typeface="ＭＳ Ｐゴシック"/>
              </a:rPr>
              <a:t>日に厚生労働大臣により指定された。</a:t>
            </a:r>
          </a:p>
          <a:p>
            <a:pPr>
              <a:spcBef>
                <a:spcPts val="600"/>
              </a:spcBef>
            </a:pPr>
            <a:r>
              <a:rPr lang="ja-JP" altLang="en-US" sz="1200" dirty="0">
                <a:solidFill>
                  <a:prstClr val="black"/>
                </a:solidFill>
                <a:latin typeface="ＭＳ Ｐゴシック"/>
              </a:rPr>
              <a:t>　・　北海道大学病院</a:t>
            </a:r>
            <a:r>
              <a:rPr lang="en-US" altLang="ja-JP" sz="1200" dirty="0">
                <a:solidFill>
                  <a:prstClr val="black"/>
                </a:solidFill>
                <a:latin typeface="ＭＳ Ｐゴシック"/>
              </a:rPr>
              <a:t>		</a:t>
            </a:r>
            <a:r>
              <a:rPr lang="ja-JP" altLang="en-US" sz="1200" dirty="0">
                <a:solidFill>
                  <a:prstClr val="black"/>
                </a:solidFill>
                <a:latin typeface="ＭＳ Ｐゴシック"/>
              </a:rPr>
              <a:t>　・　東北大学病院</a:t>
            </a:r>
            <a:r>
              <a:rPr lang="en-US" altLang="ja-JP" sz="1200" dirty="0">
                <a:solidFill>
                  <a:prstClr val="black"/>
                </a:solidFill>
                <a:latin typeface="ＭＳ Ｐゴシック"/>
              </a:rPr>
              <a:t>		</a:t>
            </a:r>
            <a:r>
              <a:rPr lang="ja-JP" altLang="en-US" sz="1200" dirty="0">
                <a:solidFill>
                  <a:prstClr val="black"/>
                </a:solidFill>
                <a:latin typeface="ＭＳ Ｐゴシック"/>
              </a:rPr>
              <a:t>　・　国立がん研究センター東病院</a:t>
            </a:r>
            <a:endParaRPr lang="en-US" altLang="ja-JP" sz="1200" dirty="0">
              <a:solidFill>
                <a:prstClr val="black"/>
              </a:solidFill>
              <a:latin typeface="ＭＳ Ｐゴシック"/>
            </a:endParaRPr>
          </a:p>
          <a:p>
            <a:r>
              <a:rPr lang="ja-JP" altLang="en-US" sz="1200" dirty="0">
                <a:solidFill>
                  <a:prstClr val="black"/>
                </a:solidFill>
                <a:latin typeface="ＭＳ Ｐゴシック"/>
              </a:rPr>
              <a:t>　・　慶應義塾大学病院</a:t>
            </a:r>
            <a:r>
              <a:rPr lang="en-US" altLang="ja-JP" sz="1200" dirty="0">
                <a:solidFill>
                  <a:prstClr val="black"/>
                </a:solidFill>
                <a:latin typeface="ＭＳ Ｐゴシック"/>
              </a:rPr>
              <a:t>		</a:t>
            </a:r>
            <a:r>
              <a:rPr lang="ja-JP" altLang="en-US" sz="1200" dirty="0">
                <a:solidFill>
                  <a:prstClr val="black"/>
                </a:solidFill>
                <a:latin typeface="ＭＳ Ｐゴシック"/>
              </a:rPr>
              <a:t>　・　東京大学医学部附属病院</a:t>
            </a:r>
            <a:r>
              <a:rPr lang="en-US" altLang="ja-JP" sz="1200" dirty="0">
                <a:solidFill>
                  <a:prstClr val="black"/>
                </a:solidFill>
                <a:latin typeface="ＭＳ Ｐゴシック"/>
              </a:rPr>
              <a:t>	</a:t>
            </a:r>
            <a:r>
              <a:rPr lang="ja-JP" altLang="en-US" sz="1200" dirty="0">
                <a:solidFill>
                  <a:prstClr val="black"/>
                </a:solidFill>
                <a:latin typeface="ＭＳ Ｐゴシック"/>
              </a:rPr>
              <a:t>　・　国立がん研究センター中央病院</a:t>
            </a:r>
            <a:endParaRPr lang="en-US" altLang="ja-JP" sz="1200" dirty="0">
              <a:solidFill>
                <a:prstClr val="black"/>
              </a:solidFill>
              <a:latin typeface="ＭＳ Ｐゴシック"/>
            </a:endParaRPr>
          </a:p>
          <a:p>
            <a:r>
              <a:rPr lang="ja-JP" altLang="en-US" sz="1200" dirty="0">
                <a:solidFill>
                  <a:prstClr val="black"/>
                </a:solidFill>
                <a:latin typeface="ＭＳ Ｐゴシック"/>
              </a:rPr>
              <a:t>　・　名古屋大学医学部附属病院</a:t>
            </a:r>
            <a:r>
              <a:rPr lang="en-US" altLang="ja-JP" sz="1200" dirty="0">
                <a:solidFill>
                  <a:prstClr val="black"/>
                </a:solidFill>
                <a:latin typeface="ＭＳ Ｐゴシック"/>
              </a:rPr>
              <a:t>	</a:t>
            </a:r>
            <a:r>
              <a:rPr lang="ja-JP" altLang="en-US" sz="1200" dirty="0">
                <a:solidFill>
                  <a:prstClr val="black"/>
                </a:solidFill>
                <a:latin typeface="ＭＳ Ｐゴシック"/>
              </a:rPr>
              <a:t>　・　京都大学医学部附属病院</a:t>
            </a:r>
            <a:r>
              <a:rPr lang="en-US" altLang="ja-JP" sz="1200" dirty="0">
                <a:solidFill>
                  <a:prstClr val="black"/>
                </a:solidFill>
                <a:latin typeface="ＭＳ Ｐゴシック"/>
              </a:rPr>
              <a:t>	</a:t>
            </a:r>
            <a:r>
              <a:rPr lang="ja-JP" altLang="en-US" sz="1200" dirty="0">
                <a:solidFill>
                  <a:prstClr val="black"/>
                </a:solidFill>
                <a:latin typeface="ＭＳ Ｐゴシック"/>
              </a:rPr>
              <a:t>　・　大阪大学医学部附属病院</a:t>
            </a:r>
            <a:endParaRPr lang="en-US" altLang="ja-JP" sz="1200" dirty="0">
              <a:solidFill>
                <a:prstClr val="black"/>
              </a:solidFill>
              <a:latin typeface="ＭＳ Ｐゴシック"/>
            </a:endParaRPr>
          </a:p>
          <a:p>
            <a:r>
              <a:rPr lang="ja-JP" altLang="en-US" sz="1200" dirty="0">
                <a:solidFill>
                  <a:prstClr val="black"/>
                </a:solidFill>
                <a:latin typeface="ＭＳ Ｐゴシック"/>
              </a:rPr>
              <a:t>　・　岡山大学病院</a:t>
            </a:r>
            <a:r>
              <a:rPr lang="en-US" altLang="ja-JP" sz="1200" dirty="0">
                <a:solidFill>
                  <a:prstClr val="black"/>
                </a:solidFill>
                <a:latin typeface="ＭＳ Ｐゴシック"/>
              </a:rPr>
              <a:t>		</a:t>
            </a:r>
            <a:r>
              <a:rPr lang="ja-JP" altLang="en-US" sz="1200" dirty="0">
                <a:solidFill>
                  <a:prstClr val="black"/>
                </a:solidFill>
                <a:latin typeface="ＭＳ Ｐゴシック"/>
              </a:rPr>
              <a:t>　・　九州大学病院　　　　　　　　</a:t>
            </a:r>
            <a:r>
              <a:rPr lang="en-US" altLang="ja-JP" sz="1200" u="sng" dirty="0">
                <a:solidFill>
                  <a:prstClr val="black"/>
                </a:solidFill>
                <a:latin typeface="ＭＳ Ｐゴシック"/>
              </a:rPr>
              <a:t>※ </a:t>
            </a:r>
            <a:r>
              <a:rPr lang="ja-JP" altLang="en-US" sz="1200" u="sng" dirty="0">
                <a:solidFill>
                  <a:prstClr val="black"/>
                </a:solidFill>
                <a:latin typeface="ＭＳ Ｐゴシック"/>
              </a:rPr>
              <a:t>指定期間は平成</a:t>
            </a:r>
            <a:r>
              <a:rPr lang="en-US" altLang="ja-JP" sz="1200" u="sng" dirty="0">
                <a:solidFill>
                  <a:prstClr val="black"/>
                </a:solidFill>
                <a:latin typeface="ＭＳ Ｐゴシック"/>
              </a:rPr>
              <a:t>30</a:t>
            </a:r>
            <a:r>
              <a:rPr lang="ja-JP" altLang="en-US" sz="1200" u="sng" dirty="0">
                <a:solidFill>
                  <a:prstClr val="black"/>
                </a:solidFill>
                <a:latin typeface="ＭＳ Ｐゴシック"/>
              </a:rPr>
              <a:t>年４月１日から平成</a:t>
            </a:r>
            <a:r>
              <a:rPr lang="en-US" altLang="ja-JP" sz="1200" u="sng" dirty="0">
                <a:solidFill>
                  <a:prstClr val="black"/>
                </a:solidFill>
                <a:latin typeface="ＭＳ Ｐゴシック"/>
              </a:rPr>
              <a:t>32</a:t>
            </a:r>
            <a:r>
              <a:rPr lang="ja-JP" altLang="en-US" sz="1200" u="sng" dirty="0">
                <a:solidFill>
                  <a:prstClr val="black"/>
                </a:solidFill>
                <a:latin typeface="ＭＳ Ｐゴシック"/>
              </a:rPr>
              <a:t>年３月</a:t>
            </a:r>
            <a:r>
              <a:rPr lang="en-US" altLang="ja-JP" sz="1200" u="sng" dirty="0">
                <a:solidFill>
                  <a:prstClr val="black"/>
                </a:solidFill>
                <a:latin typeface="ＭＳ Ｐゴシック"/>
              </a:rPr>
              <a:t>31</a:t>
            </a:r>
            <a:r>
              <a:rPr lang="ja-JP" altLang="en-US" sz="1200" u="sng" dirty="0">
                <a:solidFill>
                  <a:prstClr val="black"/>
                </a:solidFill>
                <a:latin typeface="ＭＳ Ｐゴシック"/>
              </a:rPr>
              <a:t>日までの２年間</a:t>
            </a:r>
          </a:p>
        </p:txBody>
      </p:sp>
      <p:sp>
        <p:nvSpPr>
          <p:cNvPr id="12" name="Rectangle 36"/>
          <p:cNvSpPr>
            <a:spLocks noChangeArrowheads="1"/>
          </p:cNvSpPr>
          <p:nvPr/>
        </p:nvSpPr>
        <p:spPr bwMode="auto">
          <a:xfrm>
            <a:off x="100902" y="818851"/>
            <a:ext cx="4243043"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defRPr/>
            </a:pPr>
            <a:r>
              <a:rPr lang="ja-JP" altLang="en-US" sz="2000" dirty="0">
                <a:solidFill>
                  <a:prstClr val="black"/>
                </a:solidFill>
              </a:rPr>
              <a:t>がんゲノム医療中核拠点病院の評価</a:t>
            </a:r>
            <a:endParaRPr lang="ja-JP" altLang="ja-JP" sz="2000" dirty="0">
              <a:solidFill>
                <a:prstClr val="black"/>
              </a:solidFill>
            </a:endParaRPr>
          </a:p>
        </p:txBody>
      </p:sp>
      <p:sp>
        <p:nvSpPr>
          <p:cNvPr id="14" name="Rectangle 37"/>
          <p:cNvSpPr>
            <a:spLocks noChangeArrowheads="1"/>
          </p:cNvSpPr>
          <p:nvPr/>
        </p:nvSpPr>
        <p:spPr bwMode="auto">
          <a:xfrm>
            <a:off x="102768" y="5038244"/>
            <a:ext cx="9689654" cy="1726447"/>
          </a:xfrm>
          <a:prstGeom prst="rect">
            <a:avLst/>
          </a:prstGeom>
          <a:noFill/>
          <a:ln w="9525">
            <a:solidFill>
              <a:schemeClr val="tx1"/>
            </a:solidFill>
            <a:miter lim="800000"/>
            <a:headEnd/>
            <a:tailEnd/>
          </a:ln>
        </p:spPr>
        <p:txBody>
          <a:bodyPr tIns="108000"/>
          <a:lstStyle/>
          <a:p>
            <a:pPr marL="285750" indent="-285750">
              <a:buFont typeface="Wingdings" panose="05000000000000000000" pitchFamily="2" charset="2"/>
              <a:buChar char="Ø"/>
              <a:defRPr/>
            </a:pPr>
            <a:r>
              <a:rPr lang="ja-JP" altLang="en-US" dirty="0">
                <a:solidFill>
                  <a:prstClr val="black"/>
                </a:solidFill>
                <a:latin typeface="ＭＳ Ｐゴシック" panose="020B0600070205080204" pitchFamily="50" charset="-128"/>
              </a:rPr>
              <a:t>　遺伝カウンセリング加算の評価を充実するとともに、遺伝学的検査実施後のカウンセリングに加えて、検査実施前に、検査の目的並びに当該検査の実施によって生じうる利益及び不利益についての説明等を含めたカウンセリングを行うことを要件とする。</a:t>
            </a:r>
            <a:endParaRPr lang="en-US" altLang="ja-JP" sz="1600" u="sng" dirty="0">
              <a:solidFill>
                <a:srgbClr val="0070C0"/>
              </a:solidFill>
              <a:latin typeface="ＭＳ Ｐゴシック" panose="020B0600070205080204" pitchFamily="50" charset="-128"/>
            </a:endParaRPr>
          </a:p>
        </p:txBody>
      </p:sp>
      <p:sp>
        <p:nvSpPr>
          <p:cNvPr id="15" name="Rectangle 36"/>
          <p:cNvSpPr>
            <a:spLocks noChangeArrowheads="1"/>
          </p:cNvSpPr>
          <p:nvPr/>
        </p:nvSpPr>
        <p:spPr bwMode="auto">
          <a:xfrm>
            <a:off x="117943" y="4850869"/>
            <a:ext cx="3513280"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遺伝カウンセリング加算の充実</a:t>
            </a:r>
          </a:p>
        </p:txBody>
      </p:sp>
      <p:graphicFrame>
        <p:nvGraphicFramePr>
          <p:cNvPr id="19" name="表 18"/>
          <p:cNvGraphicFramePr>
            <a:graphicFrameLocks noGrp="1"/>
          </p:cNvGraphicFramePr>
          <p:nvPr>
            <p:extLst>
              <p:ext uri="{D42A27DB-BD31-4B8C-83A1-F6EECF244321}">
                <p14:modId xmlns:p14="http://schemas.microsoft.com/office/powerpoint/2010/main" val="1588862331"/>
              </p:ext>
            </p:extLst>
          </p:nvPr>
        </p:nvGraphicFramePr>
        <p:xfrm>
          <a:off x="331765" y="5999530"/>
          <a:ext cx="4320000" cy="609600"/>
        </p:xfrm>
        <a:graphic>
          <a:graphicData uri="http://schemas.openxmlformats.org/drawingml/2006/table">
            <a:tbl>
              <a:tblPr firstRow="1" bandRow="1">
                <a:tableStyleId>{FABFCF23-3B69-468F-B69F-88F6DE6A72F2}</a:tableStyleId>
              </a:tblPr>
              <a:tblGrid>
                <a:gridCol w="4320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現行</a:t>
                      </a:r>
                      <a:endParaRPr kumimoji="1" lang="en-US" altLang="ja-JP" sz="14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ja-JP" altLang="en-US" sz="1400" u="none" dirty="0">
                          <a:latin typeface="+mn-ea"/>
                          <a:ea typeface="+mn-ea"/>
                        </a:rPr>
                        <a:t>遺伝カウンセリング加算（月１回）　　　　　　　　　　</a:t>
                      </a:r>
                      <a:r>
                        <a:rPr kumimoji="1" lang="en-US" altLang="ja-JP" sz="1400" u="none" dirty="0">
                          <a:latin typeface="+mn-ea"/>
                          <a:ea typeface="+mn-ea"/>
                        </a:rPr>
                        <a:t>500</a:t>
                      </a:r>
                      <a:r>
                        <a:rPr kumimoji="1" lang="ja-JP" altLang="en-US" sz="1400" u="none" dirty="0">
                          <a:latin typeface="+mn-ea"/>
                          <a:ea typeface="+mn-ea"/>
                        </a:rPr>
                        <a:t>点</a:t>
                      </a:r>
                    </a:p>
                  </a:txBody>
                  <a:tcPr marL="99060" marR="99060" anchor="ctr"/>
                </a:tc>
                <a:extLst>
                  <a:ext uri="{0D108BD9-81ED-4DB2-BD59-A6C34878D82A}">
                    <a16:rowId xmlns="" xmlns:a16="http://schemas.microsoft.com/office/drawing/2014/main" val="10001"/>
                  </a:ext>
                </a:extLst>
              </a:tr>
            </a:tbl>
          </a:graphicData>
        </a:graphic>
      </p:graphicFrame>
      <p:sp>
        <p:nvSpPr>
          <p:cNvPr id="20" name="右矢印 19"/>
          <p:cNvSpPr/>
          <p:nvPr/>
        </p:nvSpPr>
        <p:spPr>
          <a:xfrm>
            <a:off x="4759966" y="5990622"/>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1" name="表 20"/>
          <p:cNvGraphicFramePr>
            <a:graphicFrameLocks noGrp="1"/>
          </p:cNvGraphicFramePr>
          <p:nvPr>
            <p:extLst>
              <p:ext uri="{D42A27DB-BD31-4B8C-83A1-F6EECF244321}">
                <p14:modId xmlns:p14="http://schemas.microsoft.com/office/powerpoint/2010/main" val="286844758"/>
              </p:ext>
            </p:extLst>
          </p:nvPr>
        </p:nvGraphicFramePr>
        <p:xfrm>
          <a:off x="5267325" y="5999530"/>
          <a:ext cx="4320000" cy="609600"/>
        </p:xfrm>
        <a:graphic>
          <a:graphicData uri="http://schemas.openxmlformats.org/drawingml/2006/table">
            <a:tbl>
              <a:tblPr firstRow="1" bandRow="1">
                <a:tableStyleId>{21E4AEA4-8DFA-4A89-87EB-49C32662AFE0}</a:tableStyleId>
              </a:tblPr>
              <a:tblGrid>
                <a:gridCol w="4320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u="none" dirty="0">
                          <a:latin typeface="+mn-ea"/>
                          <a:ea typeface="+mn-ea"/>
                        </a:rPr>
                        <a:t>改定後</a:t>
                      </a:r>
                      <a:endParaRPr kumimoji="1" lang="en-US" altLang="ja-JP" sz="14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ja-JP" altLang="en-US" sz="1400" u="none" dirty="0">
                          <a:latin typeface="+mn-ea"/>
                          <a:ea typeface="+mn-ea"/>
                        </a:rPr>
                        <a:t>遺伝カウンセリング加算（月１回）　　　　　　　　　</a:t>
                      </a:r>
                      <a:r>
                        <a:rPr kumimoji="1" lang="en-US" altLang="ja-JP" sz="1400" b="1" u="sng" dirty="0">
                          <a:solidFill>
                            <a:srgbClr val="0070C0"/>
                          </a:solidFill>
                          <a:latin typeface="+mn-ea"/>
                          <a:ea typeface="+mn-ea"/>
                        </a:rPr>
                        <a:t>1,000</a:t>
                      </a:r>
                      <a:r>
                        <a:rPr kumimoji="1" lang="ja-JP" altLang="en-US" sz="1400" b="1" u="sng" dirty="0">
                          <a:solidFill>
                            <a:srgbClr val="0070C0"/>
                          </a:solidFill>
                          <a:latin typeface="+mn-ea"/>
                          <a:ea typeface="+mn-ea"/>
                        </a:rPr>
                        <a:t>点</a:t>
                      </a: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17" name="Rectangle 2"/>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１２</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緩和ケアを含む質の高いがん医療の評価</a:t>
            </a:r>
          </a:p>
        </p:txBody>
      </p:sp>
      <p:sp>
        <p:nvSpPr>
          <p:cNvPr id="18" name="Rectangle 36"/>
          <p:cNvSpPr>
            <a:spLocks noChangeArrowheads="1"/>
          </p:cNvSpPr>
          <p:nvPr/>
        </p:nvSpPr>
        <p:spPr bwMode="auto">
          <a:xfrm>
            <a:off x="102768" y="466041"/>
            <a:ext cx="3620690" cy="32047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（６）がんゲノム医療に係る評価</a:t>
            </a:r>
          </a:p>
        </p:txBody>
      </p:sp>
      <p:sp>
        <p:nvSpPr>
          <p:cNvPr id="2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274</a:t>
            </a:fld>
            <a:endParaRPr lang="ja-JP" altLang="en-US" sz="1600" dirty="0">
              <a:solidFill>
                <a:prstClr val="black"/>
              </a:solidFill>
            </a:endParaRPr>
          </a:p>
        </p:txBody>
      </p:sp>
      <p:sp>
        <p:nvSpPr>
          <p:cNvPr id="16" name="テキスト ボックス 15"/>
          <p:cNvSpPr txBox="1"/>
          <p:nvPr/>
        </p:nvSpPr>
        <p:spPr>
          <a:xfrm>
            <a:off x="7977336" y="571902"/>
            <a:ext cx="175351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p87</a:t>
            </a:r>
          </a:p>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p745</a:t>
            </a:r>
          </a:p>
        </p:txBody>
      </p:sp>
      <p:sp>
        <p:nvSpPr>
          <p:cNvPr id="23" name="テキスト ボックス 22"/>
          <p:cNvSpPr txBox="1"/>
          <p:nvPr/>
        </p:nvSpPr>
        <p:spPr>
          <a:xfrm>
            <a:off x="7297512" y="4878957"/>
            <a:ext cx="251008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p869</a:t>
            </a:r>
          </a:p>
        </p:txBody>
      </p:sp>
    </p:spTree>
    <p:extLst>
      <p:ext uri="{BB962C8B-B14F-4D97-AF65-F5344CB8AC3E}">
        <p14:creationId xmlns:p14="http://schemas.microsoft.com/office/powerpoint/2010/main" val="3854739727"/>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5059302" y="929009"/>
            <a:ext cx="4609314" cy="3609225"/>
          </a:xfrm>
          <a:prstGeom prst="rect">
            <a:avLst/>
          </a:prstGeom>
          <a:ln w="28575">
            <a:solidFill>
              <a:srgbClr val="ED7D31"/>
            </a:solidFill>
          </a:ln>
        </p:spPr>
        <p:style>
          <a:lnRef idx="2">
            <a:schemeClr val="accent2"/>
          </a:lnRef>
          <a:fillRef idx="1">
            <a:schemeClr val="lt1"/>
          </a:fillRef>
          <a:effectRef idx="0">
            <a:schemeClr val="accent2"/>
          </a:effectRef>
          <a:fontRef idx="minor">
            <a:schemeClr val="dk1"/>
          </a:fontRef>
        </p:style>
        <p:txBody>
          <a:bodyPr wrap="square" tIns="252000" rtlCol="0">
            <a:spAutoFit/>
          </a:bodyPr>
          <a:lstStyle/>
          <a:p>
            <a:pPr marL="360363" indent="-360363">
              <a:spcBef>
                <a:spcPts val="600"/>
              </a:spcBef>
            </a:pPr>
            <a:r>
              <a:rPr lang="ja-JP" altLang="en-US" sz="1500" dirty="0">
                <a:solidFill>
                  <a:prstClr val="black"/>
                </a:solidFill>
              </a:rPr>
              <a:t>　</a:t>
            </a:r>
            <a:r>
              <a:rPr lang="ja-JP" altLang="en-US" sz="1500" u="sng" dirty="0">
                <a:solidFill>
                  <a:prstClr val="black"/>
                </a:solidFill>
              </a:rPr>
              <a:t>連携型認知症疾患医療センター</a:t>
            </a:r>
            <a:endParaRPr lang="en-US" altLang="ja-JP" sz="1500" u="sng" dirty="0">
              <a:solidFill>
                <a:prstClr val="black"/>
              </a:solidFill>
            </a:endParaRPr>
          </a:p>
          <a:p>
            <a:pPr marL="273050" indent="-273050">
              <a:spcBef>
                <a:spcPts val="600"/>
              </a:spcBef>
            </a:pPr>
            <a:r>
              <a:rPr lang="ja-JP" altLang="en-US" sz="1500" dirty="0">
                <a:solidFill>
                  <a:prstClr val="black"/>
                </a:solidFill>
              </a:rPr>
              <a:t>　○新たに設置された「連携型認知症疾患医療センター」について、既存の認知症疾患医療センター　　と同様の評価を設ける</a:t>
            </a:r>
            <a:endParaRPr lang="en-US" altLang="ja-JP" sz="1500" dirty="0">
              <a:solidFill>
                <a:prstClr val="black"/>
              </a:solidFill>
            </a:endParaRPr>
          </a:p>
          <a:p>
            <a:pPr marL="360363" indent="-360363">
              <a:spcBef>
                <a:spcPts val="1200"/>
              </a:spcBef>
            </a:pPr>
            <a:r>
              <a:rPr lang="ja-JP" altLang="en-US" sz="1500" dirty="0">
                <a:solidFill>
                  <a:prstClr val="black"/>
                </a:solidFill>
              </a:rPr>
              <a:t>　</a:t>
            </a:r>
            <a:r>
              <a:rPr lang="ja-JP" altLang="en-US" sz="1500" u="sng" dirty="0">
                <a:solidFill>
                  <a:prstClr val="black"/>
                </a:solidFill>
              </a:rPr>
              <a:t>認知症治療病棟</a:t>
            </a:r>
            <a:endParaRPr lang="en-US" altLang="ja-JP" sz="1500" u="sng" dirty="0">
              <a:solidFill>
                <a:prstClr val="black"/>
              </a:solidFill>
            </a:endParaRPr>
          </a:p>
          <a:p>
            <a:pPr marL="273050" indent="-273050">
              <a:spcBef>
                <a:spcPts val="600"/>
              </a:spcBef>
            </a:pPr>
            <a:r>
              <a:rPr lang="ja-JP" altLang="en-US" sz="1500" dirty="0">
                <a:solidFill>
                  <a:prstClr val="black"/>
                </a:solidFill>
              </a:rPr>
              <a:t>　○認知症夜間対応加算の算定期間を延長、身体的拘束等の行動制限を最小化する取組の実施を要件化</a:t>
            </a:r>
          </a:p>
          <a:p>
            <a:pPr marL="273050" indent="-273050">
              <a:spcBef>
                <a:spcPts val="600"/>
              </a:spcBef>
            </a:pPr>
            <a:r>
              <a:rPr lang="ja-JP" altLang="en-US" sz="1500" dirty="0">
                <a:solidFill>
                  <a:prstClr val="black"/>
                </a:solidFill>
              </a:rPr>
              <a:t>　○認知症患者リハビリテーション料の算定期間を、入院後１ヶ月から入院後１年に延長</a:t>
            </a:r>
          </a:p>
          <a:p>
            <a:pPr marL="273050" indent="-273050">
              <a:spcBef>
                <a:spcPts val="600"/>
              </a:spcBef>
            </a:pPr>
            <a:r>
              <a:rPr lang="ja-JP" altLang="en-US" sz="1500" dirty="0">
                <a:solidFill>
                  <a:prstClr val="black"/>
                </a:solidFill>
              </a:rPr>
              <a:t>　○病棟における摂食機能療法の算定を可能に</a:t>
            </a:r>
          </a:p>
          <a:p>
            <a:pPr marL="273050" indent="-273050">
              <a:spcBef>
                <a:spcPts val="600"/>
              </a:spcBef>
            </a:pPr>
            <a:r>
              <a:rPr lang="ja-JP" altLang="en-US" sz="1500" dirty="0">
                <a:solidFill>
                  <a:prstClr val="black"/>
                </a:solidFill>
              </a:rPr>
              <a:t>　○入院中の生活機能訓練・指導について、患者の状態変化に応じた適切な治療が可能となるよう見直し</a:t>
            </a:r>
          </a:p>
        </p:txBody>
      </p:sp>
      <p:sp>
        <p:nvSpPr>
          <p:cNvPr id="20" name="角丸四角形 19"/>
          <p:cNvSpPr/>
          <p:nvPr/>
        </p:nvSpPr>
        <p:spPr>
          <a:xfrm>
            <a:off x="5055398" y="726814"/>
            <a:ext cx="4114994" cy="360000"/>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専門的な医療機関に対する評価</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p:txBody>
      </p:sp>
      <p:pic>
        <p:nvPicPr>
          <p:cNvPr id="4100" name="Picture 4" descr="かがんでお年寄りと話す看護師のイラスト（男性）"/>
          <p:cNvPicPr>
            <a:picLocks noChangeAspect="1" noChangeArrowheads="1"/>
          </p:cNvPicPr>
          <p:nvPr/>
        </p:nvPicPr>
        <p:blipFill rotWithShape="1">
          <a:blip r:embed="rId2">
            <a:extLst>
              <a:ext uri="{28A0092B-C50C-407E-A947-70E740481C1C}">
                <a14:useLocalDpi xmlns:a14="http://schemas.microsoft.com/office/drawing/2010/main" val="0"/>
              </a:ext>
            </a:extLst>
          </a:blip>
          <a:srcRect r="52356"/>
          <a:stretch/>
        </p:blipFill>
        <p:spPr bwMode="auto">
          <a:xfrm>
            <a:off x="4046719" y="3038602"/>
            <a:ext cx="755987" cy="1753588"/>
          </a:xfrm>
          <a:prstGeom prst="rect">
            <a:avLst/>
          </a:prstGeom>
          <a:noFill/>
          <a:extLst>
            <a:ext uri="{909E8E84-426E-40DD-AFC4-6F175D3DCCD1}">
              <a14:hiddenFill xmlns:a14="http://schemas.microsoft.com/office/drawing/2010/main">
                <a:solidFill>
                  <a:srgbClr val="FFFFFF"/>
                </a:solidFill>
              </a14:hiddenFill>
            </a:ext>
          </a:extLst>
        </p:spPr>
      </p:pic>
      <p:sp>
        <p:nvSpPr>
          <p:cNvPr id="26" name="正方形/長方形 25"/>
          <p:cNvSpPr/>
          <p:nvPr/>
        </p:nvSpPr>
        <p:spPr>
          <a:xfrm>
            <a:off x="668205" y="1356627"/>
            <a:ext cx="3006969" cy="1008494"/>
          </a:xfrm>
          <a:prstGeom prst="rect">
            <a:avLst/>
          </a:prstGeom>
          <a:ln w="28575"/>
        </p:spPr>
        <p:style>
          <a:lnRef idx="2">
            <a:schemeClr val="accent1"/>
          </a:lnRef>
          <a:fillRef idx="1">
            <a:schemeClr val="lt1"/>
          </a:fillRef>
          <a:effectRef idx="0">
            <a:schemeClr val="accent1"/>
          </a:effectRef>
          <a:fontRef idx="minor">
            <a:schemeClr val="dk1"/>
          </a:fontRef>
        </p:style>
        <p:txBody>
          <a:bodyPr wrap="square" anchor="ctr">
            <a:noAutofit/>
          </a:bodyPr>
          <a:lstStyle/>
          <a:p>
            <a:pPr marL="360363" indent="-184150"/>
            <a:r>
              <a:rPr lang="ja-JP" altLang="en-US" sz="1500" dirty="0">
                <a:solidFill>
                  <a:prstClr val="black"/>
                </a:solidFill>
              </a:rPr>
              <a:t>○認知症サポート医によるかかりつけ医への指導・助言についての評価を新設</a:t>
            </a:r>
          </a:p>
        </p:txBody>
      </p:sp>
      <p:sp>
        <p:nvSpPr>
          <p:cNvPr id="29" name="角丸四角形 28"/>
          <p:cNvSpPr/>
          <p:nvPr/>
        </p:nvSpPr>
        <p:spPr>
          <a:xfrm>
            <a:off x="668205" y="941832"/>
            <a:ext cx="3006969" cy="513078"/>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地域における</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身近な相談役に対する評価</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p:txBody>
      </p:sp>
      <p:pic>
        <p:nvPicPr>
          <p:cNvPr id="4098" name="Picture 2" descr="椅子に座るお医者さんのイラスト（女性）"/>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8053" y="1069121"/>
            <a:ext cx="1030500" cy="1296000"/>
          </a:xfrm>
          <a:prstGeom prst="rect">
            <a:avLst/>
          </a:prstGeom>
          <a:noFill/>
          <a:extLst>
            <a:ext uri="{909E8E84-426E-40DD-AFC4-6F175D3DCCD1}">
              <a14:hiddenFill xmlns:a14="http://schemas.microsoft.com/office/drawing/2010/main">
                <a:solidFill>
                  <a:srgbClr val="FFFFFF"/>
                </a:solidFill>
              </a14:hiddenFill>
            </a:ext>
          </a:extLst>
        </p:spPr>
      </p:pic>
      <p:sp>
        <p:nvSpPr>
          <p:cNvPr id="30" name="正方形/長方形 29"/>
          <p:cNvSpPr/>
          <p:nvPr/>
        </p:nvSpPr>
        <p:spPr>
          <a:xfrm>
            <a:off x="668205" y="3419759"/>
            <a:ext cx="3006969" cy="906051"/>
          </a:xfrm>
          <a:prstGeom prst="rect">
            <a:avLst/>
          </a:prstGeom>
          <a:ln w="28575">
            <a:solidFill>
              <a:schemeClr val="accent6"/>
            </a:solidFill>
          </a:ln>
        </p:spPr>
        <p:style>
          <a:lnRef idx="2">
            <a:schemeClr val="accent1"/>
          </a:lnRef>
          <a:fillRef idx="1">
            <a:schemeClr val="lt1"/>
          </a:fillRef>
          <a:effectRef idx="0">
            <a:schemeClr val="accent1"/>
          </a:effectRef>
          <a:fontRef idx="minor">
            <a:schemeClr val="dk1"/>
          </a:fontRef>
        </p:style>
        <p:txBody>
          <a:bodyPr wrap="square" tIns="108000" anchor="ctr">
            <a:noAutofit/>
          </a:bodyPr>
          <a:lstStyle/>
          <a:p>
            <a:pPr marL="360363" indent="-184150"/>
            <a:r>
              <a:rPr lang="ja-JP" altLang="en-US" sz="1500" dirty="0">
                <a:solidFill>
                  <a:prstClr val="black"/>
                </a:solidFill>
              </a:rPr>
              <a:t>○認知症サポート医の助言を</a:t>
            </a:r>
            <a:r>
              <a:rPr lang="ja-JP" altLang="en-US" sz="1500" dirty="0" err="1">
                <a:solidFill>
                  <a:prstClr val="black"/>
                </a:solidFill>
              </a:rPr>
              <a:t>受けたかかりつけ</a:t>
            </a:r>
            <a:r>
              <a:rPr lang="ja-JP" altLang="en-US" sz="1500" dirty="0">
                <a:solidFill>
                  <a:prstClr val="black"/>
                </a:solidFill>
              </a:rPr>
              <a:t>医が行う認知症患者の医学管理等の新設</a:t>
            </a:r>
            <a:endParaRPr lang="en-US" altLang="ja-JP" sz="1500" dirty="0">
              <a:solidFill>
                <a:prstClr val="black"/>
              </a:solidFill>
            </a:endParaRPr>
          </a:p>
        </p:txBody>
      </p:sp>
      <p:sp>
        <p:nvSpPr>
          <p:cNvPr id="34" name="角丸四角形 33"/>
          <p:cNvSpPr/>
          <p:nvPr/>
        </p:nvSpPr>
        <p:spPr>
          <a:xfrm>
            <a:off x="633037" y="2961004"/>
            <a:ext cx="3077308" cy="51307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かかりつけ医による</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日常的な医学管理に対する評価</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p:txBody>
      </p:sp>
      <p:pic>
        <p:nvPicPr>
          <p:cNvPr id="4104" name="Picture 8" descr="お医者さんのイラスト（全身）"/>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34" y="3117730"/>
            <a:ext cx="864000" cy="129600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6" descr="オレンジバンド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13460" y="1935234"/>
            <a:ext cx="896885" cy="659210"/>
          </a:xfrm>
          <a:prstGeom prst="rect">
            <a:avLst/>
          </a:prstGeom>
          <a:noFill/>
          <a:extLst>
            <a:ext uri="{909E8E84-426E-40DD-AFC4-6F175D3DCCD1}">
              <a14:hiddenFill xmlns:a14="http://schemas.microsoft.com/office/drawing/2010/main">
                <a:solidFill>
                  <a:srgbClr val="FFFFFF"/>
                </a:solidFill>
              </a14:hiddenFill>
            </a:ext>
          </a:extLst>
        </p:spPr>
      </p:pic>
      <p:sp>
        <p:nvSpPr>
          <p:cNvPr id="2" name="上矢印 1"/>
          <p:cNvSpPr/>
          <p:nvPr/>
        </p:nvSpPr>
        <p:spPr>
          <a:xfrm>
            <a:off x="2127729" y="2412422"/>
            <a:ext cx="314089" cy="504000"/>
          </a:xfrm>
          <a:prstGeom prst="upArrow">
            <a:avLst/>
          </a:prstGeom>
          <a:solidFill>
            <a:schemeClr val="tx1">
              <a:lumMod val="50000"/>
              <a:lumOff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上矢印 38"/>
          <p:cNvSpPr/>
          <p:nvPr/>
        </p:nvSpPr>
        <p:spPr>
          <a:xfrm flipV="1">
            <a:off x="1805384" y="2412422"/>
            <a:ext cx="314089" cy="504000"/>
          </a:xfrm>
          <a:prstGeom prst="upArrow">
            <a:avLst/>
          </a:prstGeom>
          <a:solidFill>
            <a:schemeClr val="tx1">
              <a:lumMod val="50000"/>
              <a:lumOff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テキスト ボックス 8"/>
          <p:cNvSpPr txBox="1"/>
          <p:nvPr/>
        </p:nvSpPr>
        <p:spPr>
          <a:xfrm>
            <a:off x="2368830" y="2510534"/>
            <a:ext cx="580292" cy="307777"/>
          </a:xfrm>
          <a:prstGeom prst="rect">
            <a:avLst/>
          </a:prstGeom>
          <a:noFill/>
        </p:spPr>
        <p:txBody>
          <a:bodyPr wrap="square" rtlCol="0">
            <a:spAutoFit/>
          </a:bodyPr>
          <a:lstStyle/>
          <a:p>
            <a:pPr algn="ctr"/>
            <a:r>
              <a:rPr lang="ja-JP" altLang="en-US" sz="1400" dirty="0">
                <a:solidFill>
                  <a:prstClr val="black"/>
                </a:solidFill>
              </a:rPr>
              <a:t>紹介</a:t>
            </a:r>
          </a:p>
        </p:txBody>
      </p:sp>
      <p:sp>
        <p:nvSpPr>
          <p:cNvPr id="40" name="テキスト ボックス 39"/>
          <p:cNvSpPr txBox="1"/>
          <p:nvPr/>
        </p:nvSpPr>
        <p:spPr>
          <a:xfrm>
            <a:off x="861729" y="2510534"/>
            <a:ext cx="1108279" cy="307777"/>
          </a:xfrm>
          <a:prstGeom prst="rect">
            <a:avLst/>
          </a:prstGeom>
          <a:noFill/>
        </p:spPr>
        <p:txBody>
          <a:bodyPr wrap="square" rtlCol="0">
            <a:spAutoFit/>
          </a:bodyPr>
          <a:lstStyle/>
          <a:p>
            <a:pPr algn="ctr"/>
            <a:r>
              <a:rPr lang="ja-JP" altLang="en-US" sz="1400" dirty="0">
                <a:solidFill>
                  <a:prstClr val="black"/>
                </a:solidFill>
              </a:rPr>
              <a:t>指導・助言</a:t>
            </a:r>
          </a:p>
        </p:txBody>
      </p:sp>
      <p:cxnSp>
        <p:nvCxnSpPr>
          <p:cNvPr id="11" name="直線コネクタ 10"/>
          <p:cNvCxnSpPr/>
          <p:nvPr/>
        </p:nvCxnSpPr>
        <p:spPr>
          <a:xfrm>
            <a:off x="5059303" y="2242822"/>
            <a:ext cx="4609313" cy="0"/>
          </a:xfrm>
          <a:prstGeom prst="line">
            <a:avLst/>
          </a:prstGeom>
          <a:ln w="28575">
            <a:solidFill>
              <a:srgbClr val="ED7D31"/>
            </a:solidFill>
          </a:ln>
        </p:spPr>
        <p:style>
          <a:lnRef idx="1">
            <a:schemeClr val="accent1"/>
          </a:lnRef>
          <a:fillRef idx="0">
            <a:schemeClr val="accent1"/>
          </a:fillRef>
          <a:effectRef idx="0">
            <a:schemeClr val="accent1"/>
          </a:effectRef>
          <a:fontRef idx="minor">
            <a:schemeClr val="tx1"/>
          </a:fontRef>
        </p:style>
      </p:cxnSp>
      <p:pic>
        <p:nvPicPr>
          <p:cNvPr id="37" name="Picture 2" descr="C:\Users\KTIOM\AppData\Local\Microsoft\Windows\Temporary Internet Files\Content.IE5\YO97QDGR\MC900239657[1].wmf"/>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775873" y="1641680"/>
            <a:ext cx="1087967" cy="965623"/>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41" name="テキスト ボックス 40"/>
          <p:cNvSpPr txBox="1"/>
          <p:nvPr/>
        </p:nvSpPr>
        <p:spPr>
          <a:xfrm>
            <a:off x="1207329" y="4921669"/>
            <a:ext cx="7813559" cy="1724094"/>
          </a:xfrm>
          <a:prstGeom prst="rect">
            <a:avLst/>
          </a:prstGeom>
          <a:ln w="28575">
            <a:solidFill>
              <a:schemeClr val="bg1">
                <a:lumMod val="50000"/>
              </a:schemeClr>
            </a:solidFill>
          </a:ln>
        </p:spPr>
        <p:style>
          <a:lnRef idx="2">
            <a:schemeClr val="accent2"/>
          </a:lnRef>
          <a:fillRef idx="1">
            <a:schemeClr val="lt1"/>
          </a:fillRef>
          <a:effectRef idx="0">
            <a:schemeClr val="accent2"/>
          </a:effectRef>
          <a:fontRef idx="minor">
            <a:schemeClr val="dk1"/>
          </a:fontRef>
        </p:style>
        <p:txBody>
          <a:bodyPr wrap="square" tIns="252000" rtlCol="0">
            <a:spAutoFit/>
          </a:bodyPr>
          <a:lstStyle/>
          <a:p>
            <a:pPr marL="360363" indent="-360363">
              <a:spcBef>
                <a:spcPts val="600"/>
              </a:spcBef>
            </a:pPr>
            <a:r>
              <a:rPr lang="ja-JP" altLang="en-US" sz="1500" dirty="0">
                <a:solidFill>
                  <a:prstClr val="black"/>
                </a:solidFill>
              </a:rPr>
              <a:t>　</a:t>
            </a:r>
            <a:r>
              <a:rPr lang="ja-JP" altLang="en-US" sz="1500" u="sng" dirty="0">
                <a:solidFill>
                  <a:prstClr val="black"/>
                </a:solidFill>
              </a:rPr>
              <a:t>急性期一般病棟における評価</a:t>
            </a:r>
            <a:endParaRPr lang="en-US" altLang="ja-JP" sz="1500" u="sng" dirty="0">
              <a:solidFill>
                <a:prstClr val="black"/>
              </a:solidFill>
            </a:endParaRPr>
          </a:p>
          <a:p>
            <a:pPr marL="360363" indent="-360363">
              <a:spcBef>
                <a:spcPts val="600"/>
              </a:spcBef>
            </a:pPr>
            <a:r>
              <a:rPr lang="ja-JP" altLang="en-US" sz="1500" dirty="0">
                <a:solidFill>
                  <a:prstClr val="black"/>
                </a:solidFill>
              </a:rPr>
              <a:t>　　○重症度、医療・看護必要度の基準において、処置等を受ける認知症・せん妄状態の患者がより評価されるよう基準を追加</a:t>
            </a:r>
            <a:endParaRPr lang="en-US" altLang="ja-JP" sz="1500" dirty="0">
              <a:solidFill>
                <a:prstClr val="black"/>
              </a:solidFill>
            </a:endParaRPr>
          </a:p>
          <a:p>
            <a:pPr marL="360363" indent="-360363">
              <a:spcBef>
                <a:spcPts val="900"/>
              </a:spcBef>
            </a:pPr>
            <a:r>
              <a:rPr lang="ja-JP" altLang="en-US" sz="1500" dirty="0">
                <a:solidFill>
                  <a:prstClr val="black"/>
                </a:solidFill>
              </a:rPr>
              <a:t>　</a:t>
            </a:r>
            <a:r>
              <a:rPr lang="ja-JP" altLang="en-US" sz="1500" u="sng" dirty="0">
                <a:solidFill>
                  <a:prstClr val="black"/>
                </a:solidFill>
              </a:rPr>
              <a:t>地域包括ケア病棟における看護体制の充実</a:t>
            </a:r>
            <a:endParaRPr lang="en-US" altLang="ja-JP" sz="1500" u="sng" dirty="0">
              <a:solidFill>
                <a:prstClr val="black"/>
              </a:solidFill>
            </a:endParaRPr>
          </a:p>
          <a:p>
            <a:pPr marL="360363" indent="-360363">
              <a:spcBef>
                <a:spcPts val="600"/>
              </a:spcBef>
            </a:pPr>
            <a:r>
              <a:rPr lang="ja-JP" altLang="en-US" sz="1500" dirty="0">
                <a:solidFill>
                  <a:prstClr val="black"/>
                </a:solidFill>
              </a:rPr>
              <a:t>　　○認知症・せん妄状態の患者が一定割合入院する病棟の夜間看護職員配置を評価</a:t>
            </a:r>
          </a:p>
        </p:txBody>
      </p:sp>
      <p:sp>
        <p:nvSpPr>
          <p:cNvPr id="24" name="角丸四角形 23"/>
          <p:cNvSpPr/>
          <p:nvPr/>
        </p:nvSpPr>
        <p:spPr>
          <a:xfrm>
            <a:off x="1195724" y="4818188"/>
            <a:ext cx="7825164" cy="292651"/>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急性期一般病棟等における入院受入体制に対する評価</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25" name="上矢印 24"/>
          <p:cNvSpPr/>
          <p:nvPr/>
        </p:nvSpPr>
        <p:spPr>
          <a:xfrm rot="3089219">
            <a:off x="4288443" y="1768678"/>
            <a:ext cx="216000" cy="1533285"/>
          </a:xfrm>
          <a:prstGeom prst="upArrow">
            <a:avLst/>
          </a:prstGeom>
          <a:solidFill>
            <a:schemeClr val="tx1">
              <a:lumMod val="50000"/>
              <a:lumOff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上矢印 26"/>
          <p:cNvSpPr/>
          <p:nvPr/>
        </p:nvSpPr>
        <p:spPr>
          <a:xfrm rot="3089219" flipH="1" flipV="1">
            <a:off x="4168256" y="1594577"/>
            <a:ext cx="216000" cy="1533285"/>
          </a:xfrm>
          <a:prstGeom prst="upArrow">
            <a:avLst/>
          </a:prstGeom>
          <a:solidFill>
            <a:schemeClr val="tx1">
              <a:lumMod val="50000"/>
              <a:lumOff val="50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テキスト ボックス 27"/>
          <p:cNvSpPr txBox="1"/>
          <p:nvPr/>
        </p:nvSpPr>
        <p:spPr>
          <a:xfrm>
            <a:off x="4366787" y="2526880"/>
            <a:ext cx="580292" cy="307777"/>
          </a:xfrm>
          <a:prstGeom prst="rect">
            <a:avLst/>
          </a:prstGeom>
          <a:noFill/>
        </p:spPr>
        <p:txBody>
          <a:bodyPr wrap="square" rtlCol="0">
            <a:spAutoFit/>
          </a:bodyPr>
          <a:lstStyle/>
          <a:p>
            <a:pPr algn="ctr"/>
            <a:r>
              <a:rPr lang="ja-JP" altLang="en-US" sz="1400" dirty="0">
                <a:solidFill>
                  <a:prstClr val="black"/>
                </a:solidFill>
              </a:rPr>
              <a:t>紹介</a:t>
            </a:r>
          </a:p>
        </p:txBody>
      </p:sp>
      <p:sp>
        <p:nvSpPr>
          <p:cNvPr id="32" name="テキスト ボックス 31"/>
          <p:cNvSpPr txBox="1"/>
          <p:nvPr/>
        </p:nvSpPr>
        <p:spPr>
          <a:xfrm>
            <a:off x="3667776" y="2001546"/>
            <a:ext cx="789868" cy="307777"/>
          </a:xfrm>
          <a:prstGeom prst="rect">
            <a:avLst/>
          </a:prstGeom>
          <a:noFill/>
        </p:spPr>
        <p:txBody>
          <a:bodyPr wrap="square" rtlCol="0">
            <a:spAutoFit/>
          </a:bodyPr>
          <a:lstStyle/>
          <a:p>
            <a:pPr algn="ctr"/>
            <a:r>
              <a:rPr lang="ja-JP" altLang="en-US" sz="1400" dirty="0">
                <a:solidFill>
                  <a:prstClr val="black"/>
                </a:solidFill>
              </a:rPr>
              <a:t>診断等</a:t>
            </a:r>
          </a:p>
        </p:txBody>
      </p:sp>
      <p:sp>
        <p:nvSpPr>
          <p:cNvPr id="38"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dirty="0">
                <a:solidFill>
                  <a:prstClr val="black"/>
                </a:solidFill>
                <a:latin typeface="Calibri" panose="020F0502020204030204"/>
                <a:ea typeface="ＭＳ Ｐゴシック"/>
              </a:rPr>
              <a:t>１３．</a:t>
            </a:r>
            <a:r>
              <a:rPr lang="ja-JP" altLang="en-US" sz="2400" kern="0" dirty="0">
                <a:solidFill>
                  <a:srgbClr val="000000"/>
                </a:solidFill>
                <a:latin typeface="Calibri"/>
                <a:ea typeface="ＭＳ Ｐゴシック"/>
              </a:rPr>
              <a:t>認知症の者に対する適切な医療の評価</a:t>
            </a:r>
          </a:p>
        </p:txBody>
      </p:sp>
      <p:sp>
        <p:nvSpPr>
          <p:cNvPr id="3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275</a:t>
            </a:fld>
            <a:endParaRPr lang="ja-JP" altLang="en-US" sz="1600" dirty="0">
              <a:solidFill>
                <a:prstClr val="black"/>
              </a:solidFill>
            </a:endParaRPr>
          </a:p>
        </p:txBody>
      </p:sp>
    </p:spTree>
    <p:extLst>
      <p:ext uri="{BB962C8B-B14F-4D97-AF65-F5344CB8AC3E}">
        <p14:creationId xmlns:p14="http://schemas.microsoft.com/office/powerpoint/2010/main" val="3034829902"/>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17941" y="764704"/>
            <a:ext cx="9689654" cy="5868000"/>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認知症治療病棟の入院期間の現状を踏まえ、認知症夜間対応加算（</a:t>
            </a:r>
            <a:r>
              <a:rPr lang="en-US" altLang="ja-JP" dirty="0">
                <a:solidFill>
                  <a:prstClr val="black"/>
                </a:solidFill>
                <a:latin typeface="ＭＳ Ｐゴシック" panose="020B0600070205080204" pitchFamily="50" charset="-128"/>
              </a:rPr>
              <a:t>※</a:t>
            </a:r>
            <a:r>
              <a:rPr lang="ja-JP" altLang="en-US" dirty="0">
                <a:solidFill>
                  <a:prstClr val="black"/>
                </a:solidFill>
                <a:latin typeface="ＭＳ Ｐゴシック" panose="020B0600070205080204" pitchFamily="50" charset="-128"/>
              </a:rPr>
              <a:t>）の算定できる期間を見直すとともに、身体的拘束等の行動制限を最小化する取組の実施を算定の要件とする。</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認知症治療病棟等で実施されている認知症患者リハビリテーション料の算定できる期間を、</a:t>
            </a:r>
            <a:endParaRPr lang="en-US" altLang="ja-JP" dirty="0">
              <a:solidFill>
                <a:prstClr val="black"/>
              </a:solidFill>
              <a:latin typeface="ＭＳ Ｐゴシック" panose="020B0600070205080204" pitchFamily="50" charset="-128"/>
            </a:endParaRPr>
          </a:p>
          <a:p>
            <a:pPr>
              <a:defRPr/>
            </a:pPr>
            <a:r>
              <a:rPr lang="ja-JP" altLang="en-US" dirty="0">
                <a:solidFill>
                  <a:prstClr val="black"/>
                </a:solidFill>
                <a:latin typeface="ＭＳ Ｐゴシック" panose="020B0600070205080204" pitchFamily="50" charset="-128"/>
              </a:rPr>
              <a:t>　 入院後１か月から入院後１年に延長する。</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認知症治療病棟入院料において、「摂食機能療法」の算定を可能とする（包括範囲から除外）。</a:t>
            </a: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dirty="0">
              <a:solidFill>
                <a:prstClr val="black"/>
              </a:solidFill>
              <a:latin typeface="ＭＳ Ｐゴシック" panose="020B0600070205080204" pitchFamily="50" charset="-128"/>
            </a:endParaRPr>
          </a:p>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認知症治療病棟入院料の</a:t>
            </a:r>
            <a:r>
              <a:rPr lang="ja-JP" altLang="ja-JP" dirty="0">
                <a:solidFill>
                  <a:prstClr val="black"/>
                </a:solidFill>
              </a:rPr>
              <a:t>生活機能回復のための訓練及び指導に係る要件について、</a:t>
            </a:r>
            <a:endParaRPr lang="en-US" altLang="ja-JP" dirty="0">
              <a:solidFill>
                <a:prstClr val="black"/>
              </a:solidFill>
            </a:endParaRPr>
          </a:p>
          <a:p>
            <a:pPr>
              <a:defRPr/>
            </a:pPr>
            <a:r>
              <a:rPr lang="ja-JP" altLang="en-US" dirty="0">
                <a:solidFill>
                  <a:prstClr val="black"/>
                </a:solidFill>
              </a:rPr>
              <a:t>　 </a:t>
            </a:r>
            <a:r>
              <a:rPr lang="ja-JP" altLang="ja-JP" dirty="0">
                <a:solidFill>
                  <a:prstClr val="black"/>
                </a:solidFill>
              </a:rPr>
              <a:t>患者の状態変化に応じた適切な治療が可能となるよう、取扱いを見直す。</a:t>
            </a: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a:defRPr/>
            </a:pPr>
            <a:endParaRPr lang="en-US" altLang="ja-JP" sz="20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ext uri="{D42A27DB-BD31-4B8C-83A1-F6EECF244321}">
                <p14:modId xmlns:p14="http://schemas.microsoft.com/office/powerpoint/2010/main" val="3363675033"/>
              </p:ext>
            </p:extLst>
          </p:nvPr>
        </p:nvGraphicFramePr>
        <p:xfrm>
          <a:off x="416499" y="1772816"/>
          <a:ext cx="3960000" cy="113280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301062">
                <a:tc>
                  <a:txBody>
                    <a:bodyPr/>
                    <a:lstStyle/>
                    <a:p>
                      <a:pPr algn="ctr"/>
                      <a:r>
                        <a:rPr kumimoji="1" lang="ja-JP" altLang="en-US" sz="1400" dirty="0">
                          <a:latin typeface="+mn-ea"/>
                          <a:ea typeface="+mn-ea"/>
                        </a:rPr>
                        <a:t>現行</a:t>
                      </a:r>
                    </a:p>
                  </a:txBody>
                  <a:tcPr marL="99060" marR="99060" anchor="ctr"/>
                </a:tc>
                <a:extLst>
                  <a:ext uri="{0D108BD9-81ED-4DB2-BD59-A6C34878D82A}">
                    <a16:rowId xmlns="" xmlns:a16="http://schemas.microsoft.com/office/drawing/2014/main" val="10000"/>
                  </a:ext>
                </a:extLst>
              </a:tr>
              <a:tr h="828000">
                <a:tc>
                  <a:txBody>
                    <a:bodyPr/>
                    <a:lstStyle/>
                    <a:p>
                      <a:pPr marL="0" indent="0">
                        <a:spcBef>
                          <a:spcPts val="600"/>
                        </a:spcBef>
                        <a:defRPr/>
                      </a:pPr>
                      <a:r>
                        <a:rPr lang="ja-JP" altLang="en-US" sz="1200" dirty="0">
                          <a:solidFill>
                            <a:prstClr val="black"/>
                          </a:solidFill>
                          <a:latin typeface="ＭＳ Ｐゴシック"/>
                        </a:rPr>
                        <a:t>入院した日から起算して </a:t>
                      </a:r>
                      <a:r>
                        <a:rPr lang="en-US" altLang="ja-JP" sz="1200" dirty="0">
                          <a:solidFill>
                            <a:prstClr val="black"/>
                          </a:solidFill>
                          <a:latin typeface="ＭＳ Ｐゴシック"/>
                        </a:rPr>
                        <a:t>30</a:t>
                      </a:r>
                      <a:r>
                        <a:rPr lang="ja-JP" altLang="en-US" sz="1200" dirty="0">
                          <a:solidFill>
                            <a:prstClr val="black"/>
                          </a:solidFill>
                          <a:latin typeface="ＭＳ Ｐゴシック"/>
                        </a:rPr>
                        <a:t>日を限度として、１日につき </a:t>
                      </a:r>
                      <a:r>
                        <a:rPr lang="en-US" altLang="ja-JP" sz="1200" dirty="0">
                          <a:solidFill>
                            <a:prstClr val="black"/>
                          </a:solidFill>
                          <a:latin typeface="ＭＳ Ｐゴシック"/>
                        </a:rPr>
                        <a:t>84</a:t>
                      </a:r>
                      <a:r>
                        <a:rPr lang="ja-JP" altLang="en-US" sz="1200" dirty="0">
                          <a:solidFill>
                            <a:prstClr val="black"/>
                          </a:solidFill>
                          <a:latin typeface="ＭＳ Ｐゴシック"/>
                        </a:rPr>
                        <a:t>点を所定点数に加算</a:t>
                      </a:r>
                      <a:endParaRPr lang="en-US" altLang="ja-JP" sz="1200" dirty="0">
                        <a:solidFill>
                          <a:prstClr val="black"/>
                        </a:solidFill>
                        <a:latin typeface="ＭＳ Ｐゴシック"/>
                      </a:endParaRPr>
                    </a:p>
                    <a:p>
                      <a:pPr marL="0" indent="0">
                        <a:spcBef>
                          <a:spcPts val="600"/>
                        </a:spcBef>
                        <a:defRPr/>
                      </a:pP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ext uri="{D42A27DB-BD31-4B8C-83A1-F6EECF244321}">
                <p14:modId xmlns:p14="http://schemas.microsoft.com/office/powerpoint/2010/main" val="1842262460"/>
              </p:ext>
            </p:extLst>
          </p:nvPr>
        </p:nvGraphicFramePr>
        <p:xfrm>
          <a:off x="5320695" y="1772816"/>
          <a:ext cx="4267484" cy="113280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190188">
                <a:tc>
                  <a:txBody>
                    <a:bodyPr/>
                    <a:lstStyle/>
                    <a:p>
                      <a:pPr algn="ctr"/>
                      <a:r>
                        <a:rPr kumimoji="1" lang="ja-JP" altLang="en-US" sz="1400" u="none" dirty="0">
                          <a:latin typeface="+mn-ea"/>
                          <a:ea typeface="+mn-ea"/>
                        </a:rPr>
                        <a:t>改定後</a:t>
                      </a:r>
                    </a:p>
                  </a:txBody>
                  <a:tcPr marL="99060" marR="99060" anchor="ctr"/>
                </a:tc>
                <a:extLst>
                  <a:ext uri="{0D108BD9-81ED-4DB2-BD59-A6C34878D82A}">
                    <a16:rowId xmlns="" xmlns:a16="http://schemas.microsoft.com/office/drawing/2014/main" val="10000"/>
                  </a:ext>
                </a:extLst>
              </a:tr>
              <a:tr h="8280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当該患者の入院期間に応じ、次に掲げる点数をそれぞれ１日につき所定点数に加算する。</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　　イ　</a:t>
                      </a:r>
                      <a:r>
                        <a:rPr kumimoji="1" lang="en-US" altLang="ja-JP" sz="1200" b="0" i="0" u="none" strike="noStrike" cap="none" normalizeH="0" baseline="0" dirty="0">
                          <a:ln>
                            <a:noFill/>
                          </a:ln>
                          <a:solidFill>
                            <a:schemeClr val="tx1"/>
                          </a:solidFill>
                          <a:effectLst/>
                          <a:latin typeface="+mn-ea"/>
                          <a:ea typeface="+mn-ea"/>
                          <a:cs typeface="メイリオ" pitchFamily="50" charset="-128"/>
                        </a:rPr>
                        <a:t>30</a:t>
                      </a:r>
                      <a:r>
                        <a:rPr kumimoji="1" lang="ja-JP" altLang="en-US" sz="1200" b="0" i="0" u="none" strike="noStrike" cap="none" normalizeH="0" baseline="0" dirty="0">
                          <a:ln>
                            <a:noFill/>
                          </a:ln>
                          <a:solidFill>
                            <a:schemeClr val="tx1"/>
                          </a:solidFill>
                          <a:effectLst/>
                          <a:latin typeface="+mn-ea"/>
                          <a:ea typeface="+mn-ea"/>
                          <a:cs typeface="メイリオ" pitchFamily="50" charset="-128"/>
                        </a:rPr>
                        <a:t>日以内の期間　　　　　 </a:t>
                      </a:r>
                      <a:r>
                        <a:rPr kumimoji="1" lang="en-US" altLang="ja-JP" sz="1200" b="0" i="0" u="none" strike="noStrike" cap="none" normalizeH="0" baseline="0" dirty="0">
                          <a:ln>
                            <a:noFill/>
                          </a:ln>
                          <a:solidFill>
                            <a:schemeClr val="tx1"/>
                          </a:solidFill>
                          <a:effectLst/>
                          <a:latin typeface="+mn-ea"/>
                          <a:ea typeface="+mn-ea"/>
                          <a:cs typeface="メイリオ" pitchFamily="50" charset="-128"/>
                        </a:rPr>
                        <a:t>84</a:t>
                      </a:r>
                      <a:r>
                        <a:rPr kumimoji="1" lang="ja-JP" altLang="en-US" sz="1200" b="0" i="0" u="none" strike="noStrike" cap="none" normalizeH="0" baseline="0" dirty="0">
                          <a:ln>
                            <a:noFill/>
                          </a:ln>
                          <a:solidFill>
                            <a:schemeClr val="tx1"/>
                          </a:solidFill>
                          <a:effectLst/>
                          <a:latin typeface="+mn-ea"/>
                          <a:ea typeface="+mn-ea"/>
                          <a:cs typeface="メイリオ" pitchFamily="50" charset="-128"/>
                        </a:rPr>
                        <a:t>点</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a:ln>
                            <a:noFill/>
                          </a:ln>
                          <a:solidFill>
                            <a:schemeClr val="tx1"/>
                          </a:solidFill>
                          <a:effectLst/>
                          <a:latin typeface="+mn-ea"/>
                          <a:ea typeface="+mn-ea"/>
                          <a:cs typeface="メイリオ" pitchFamily="50" charset="-128"/>
                        </a:rPr>
                        <a:t>　　</a:t>
                      </a:r>
                      <a:r>
                        <a:rPr kumimoji="1" lang="ja-JP" altLang="en-US" sz="1200" b="1" i="0" u="sng" strike="noStrike" cap="none" normalizeH="0" baseline="0" dirty="0">
                          <a:ln>
                            <a:noFill/>
                          </a:ln>
                          <a:solidFill>
                            <a:srgbClr val="0070C0"/>
                          </a:solidFill>
                          <a:effectLst/>
                          <a:latin typeface="+mn-ea"/>
                          <a:ea typeface="+mn-ea"/>
                          <a:cs typeface="メイリオ" pitchFamily="50" charset="-128"/>
                        </a:rPr>
                        <a:t>ロ　</a:t>
                      </a:r>
                      <a:r>
                        <a:rPr kumimoji="1" lang="en-US" altLang="ja-JP" sz="1200" b="1" i="0" u="sng" strike="noStrike" cap="none" normalizeH="0" baseline="0" dirty="0">
                          <a:ln>
                            <a:noFill/>
                          </a:ln>
                          <a:solidFill>
                            <a:srgbClr val="0070C0"/>
                          </a:solidFill>
                          <a:effectLst/>
                          <a:latin typeface="+mn-ea"/>
                          <a:ea typeface="+mn-ea"/>
                          <a:cs typeface="メイリオ" pitchFamily="50" charset="-128"/>
                        </a:rPr>
                        <a:t>31</a:t>
                      </a:r>
                      <a:r>
                        <a:rPr kumimoji="1" lang="ja-JP" altLang="en-US" sz="1200" b="1" i="0" u="sng" strike="noStrike" cap="none" normalizeH="0" baseline="0" dirty="0">
                          <a:ln>
                            <a:noFill/>
                          </a:ln>
                          <a:solidFill>
                            <a:srgbClr val="0070C0"/>
                          </a:solidFill>
                          <a:effectLst/>
                          <a:latin typeface="+mn-ea"/>
                          <a:ea typeface="+mn-ea"/>
                          <a:cs typeface="メイリオ" pitchFamily="50" charset="-128"/>
                        </a:rPr>
                        <a:t>日以上の期間　　　　　 </a:t>
                      </a:r>
                      <a:r>
                        <a:rPr kumimoji="1" lang="en-US" altLang="ja-JP" sz="1200" b="1" i="0" u="sng" strike="noStrike" cap="none" normalizeH="0" baseline="0" dirty="0">
                          <a:ln>
                            <a:noFill/>
                          </a:ln>
                          <a:solidFill>
                            <a:srgbClr val="0070C0"/>
                          </a:solidFill>
                          <a:effectLst/>
                          <a:latin typeface="+mn-ea"/>
                          <a:ea typeface="+mn-ea"/>
                          <a:cs typeface="メイリオ" pitchFamily="50" charset="-128"/>
                        </a:rPr>
                        <a:t>40</a:t>
                      </a:r>
                      <a:r>
                        <a:rPr kumimoji="1" lang="ja-JP" altLang="en-US" sz="1200" b="1" i="0" u="sng" strike="noStrike" cap="none" normalizeH="0" baseline="0" dirty="0">
                          <a:ln>
                            <a:noFill/>
                          </a:ln>
                          <a:solidFill>
                            <a:srgbClr val="0070C0"/>
                          </a:solidFill>
                          <a:effectLst/>
                          <a:latin typeface="+mn-ea"/>
                          <a:ea typeface="+mn-ea"/>
                          <a:cs typeface="メイリオ" pitchFamily="50" charset="-128"/>
                        </a:rPr>
                        <a:t>点</a:t>
                      </a:r>
                    </a:p>
                  </a:txBody>
                  <a:tcPr marL="99060" marR="99060" horzOverflow="overflow"/>
                </a:tc>
                <a:extLst>
                  <a:ext uri="{0D108BD9-81ED-4DB2-BD59-A6C34878D82A}">
                    <a16:rowId xmlns="" xmlns:a16="http://schemas.microsoft.com/office/drawing/2014/main" val="10001"/>
                  </a:ext>
                </a:extLst>
              </a:tr>
            </a:tbl>
          </a:graphicData>
        </a:graphic>
      </p:graphicFrame>
      <p:sp>
        <p:nvSpPr>
          <p:cNvPr id="15" name="右矢印 14"/>
          <p:cNvSpPr/>
          <p:nvPr/>
        </p:nvSpPr>
        <p:spPr>
          <a:xfrm>
            <a:off x="4627535" y="2119487"/>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10" name="表 9"/>
          <p:cNvGraphicFramePr>
            <a:graphicFrameLocks noGrp="1"/>
          </p:cNvGraphicFramePr>
          <p:nvPr>
            <p:extLst>
              <p:ext uri="{D42A27DB-BD31-4B8C-83A1-F6EECF244321}">
                <p14:modId xmlns:p14="http://schemas.microsoft.com/office/powerpoint/2010/main" val="132849193"/>
              </p:ext>
            </p:extLst>
          </p:nvPr>
        </p:nvGraphicFramePr>
        <p:xfrm>
          <a:off x="482266" y="5026291"/>
          <a:ext cx="3960000" cy="110994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274917">
                <a:tc>
                  <a:txBody>
                    <a:bodyPr/>
                    <a:lstStyle/>
                    <a:p>
                      <a:pPr algn="ctr">
                        <a:lnSpc>
                          <a:spcPts val="1500"/>
                        </a:lnSpc>
                      </a:pPr>
                      <a:r>
                        <a:rPr kumimoji="1" lang="ja-JP" altLang="en-US" sz="1400" dirty="0">
                          <a:latin typeface="+mn-ea"/>
                          <a:ea typeface="+mn-ea"/>
                        </a:rPr>
                        <a:t>現行</a:t>
                      </a:r>
                    </a:p>
                  </a:txBody>
                  <a:tcPr marL="99060" marR="99060" anchor="ctr"/>
                </a:tc>
                <a:extLst>
                  <a:ext uri="{0D108BD9-81ED-4DB2-BD59-A6C34878D82A}">
                    <a16:rowId xmlns="" xmlns:a16="http://schemas.microsoft.com/office/drawing/2014/main" val="10000"/>
                  </a:ext>
                </a:extLst>
              </a:tr>
              <a:tr h="828000">
                <a:tc>
                  <a:txBody>
                    <a:bodyPr/>
                    <a:lstStyle/>
                    <a:p>
                      <a:pPr marL="0" indent="0">
                        <a:spcBef>
                          <a:spcPts val="600"/>
                        </a:spcBef>
                        <a:defRPr/>
                      </a:pPr>
                      <a:r>
                        <a:rPr lang="ja-JP" altLang="en-US" sz="1300" dirty="0">
                          <a:solidFill>
                            <a:prstClr val="black"/>
                          </a:solidFill>
                          <a:latin typeface="ＭＳ Ｐゴシック"/>
                        </a:rPr>
                        <a:t>生活機能回復のための訓練及び指導を、生活機能回復訓練室等において患者１人当たり１日４時間、週５回行う。</a:t>
                      </a:r>
                      <a:endParaRPr lang="en-US" altLang="ja-JP" sz="13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1" name="表 10"/>
          <p:cNvGraphicFramePr>
            <a:graphicFrameLocks noGrp="1"/>
          </p:cNvGraphicFramePr>
          <p:nvPr>
            <p:extLst>
              <p:ext uri="{D42A27DB-BD31-4B8C-83A1-F6EECF244321}">
                <p14:modId xmlns:p14="http://schemas.microsoft.com/office/powerpoint/2010/main" val="2468921620"/>
              </p:ext>
            </p:extLst>
          </p:nvPr>
        </p:nvGraphicFramePr>
        <p:xfrm>
          <a:off x="5355971" y="5026291"/>
          <a:ext cx="4267484" cy="136398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190188">
                <a:tc>
                  <a:txBody>
                    <a:bodyPr/>
                    <a:lstStyle/>
                    <a:p>
                      <a:pPr algn="ctr">
                        <a:lnSpc>
                          <a:spcPts val="1500"/>
                        </a:lnSpc>
                      </a:pPr>
                      <a:r>
                        <a:rPr kumimoji="1" lang="ja-JP" altLang="en-US" sz="1400" u="none" dirty="0">
                          <a:latin typeface="+mn-ea"/>
                          <a:ea typeface="+mn-ea"/>
                        </a:rPr>
                        <a:t>改定後</a:t>
                      </a:r>
                    </a:p>
                  </a:txBody>
                  <a:tcPr marL="99060" marR="99060" anchor="ctr"/>
                </a:tc>
                <a:extLst>
                  <a:ext uri="{0D108BD9-81ED-4DB2-BD59-A6C34878D82A}">
                    <a16:rowId xmlns="" xmlns:a16="http://schemas.microsoft.com/office/drawing/2014/main" val="10000"/>
                  </a:ext>
                </a:extLst>
              </a:tr>
              <a:tr h="8280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0" i="0" u="none" strike="noStrike" cap="none" normalizeH="0" baseline="0" dirty="0">
                          <a:ln>
                            <a:noFill/>
                          </a:ln>
                          <a:solidFill>
                            <a:schemeClr val="tx1"/>
                          </a:solidFill>
                          <a:effectLst/>
                          <a:latin typeface="+mn-ea"/>
                          <a:ea typeface="+mn-ea"/>
                          <a:cs typeface="メイリオ" pitchFamily="50" charset="-128"/>
                        </a:rPr>
                        <a:t>生活機能回復のための訓練及び指導を、生活機能回復訓練室等において患者１人当たり１日４時間、週５回行う。</a:t>
                      </a:r>
                      <a:endParaRPr kumimoji="1" lang="en-US" altLang="ja-JP" sz="1300" b="0" i="0" u="none" strike="noStrike" cap="none" normalizeH="0" baseline="0" dirty="0">
                        <a:ln>
                          <a:noFill/>
                        </a:ln>
                        <a:solidFill>
                          <a:schemeClr val="tx1"/>
                        </a:solidFill>
                        <a:effectLst/>
                        <a:latin typeface="+mn-ea"/>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300" b="1" i="0" u="sng" strike="noStrike" cap="none" normalizeH="0" baseline="0" dirty="0">
                          <a:ln>
                            <a:noFill/>
                          </a:ln>
                          <a:solidFill>
                            <a:srgbClr val="0070C0"/>
                          </a:solidFill>
                          <a:effectLst/>
                          <a:latin typeface="+mn-ea"/>
                          <a:ea typeface="+mn-ea"/>
                          <a:cs typeface="メイリオ" pitchFamily="50" charset="-128"/>
                        </a:rPr>
                        <a:t>ただし、患者の状態に応じて認知症患者リハビリテーション料又は精神科作業療法を算定した場合は、その時間を所定時間に含んでも差し支えない。</a:t>
                      </a:r>
                    </a:p>
                  </a:txBody>
                  <a:tcPr marL="99060" marR="99060" horzOverflow="overflow"/>
                </a:tc>
                <a:extLst>
                  <a:ext uri="{0D108BD9-81ED-4DB2-BD59-A6C34878D82A}">
                    <a16:rowId xmlns="" xmlns:a16="http://schemas.microsoft.com/office/drawing/2014/main" val="10001"/>
                  </a:ext>
                </a:extLst>
              </a:tr>
            </a:tbl>
          </a:graphicData>
        </a:graphic>
      </p:graphicFrame>
      <p:sp>
        <p:nvSpPr>
          <p:cNvPr id="16" name="右矢印 15"/>
          <p:cNvSpPr/>
          <p:nvPr/>
        </p:nvSpPr>
        <p:spPr>
          <a:xfrm>
            <a:off x="4627535" y="5175216"/>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3426660" y="1371443"/>
            <a:ext cx="6161519" cy="307777"/>
          </a:xfrm>
          <a:prstGeom prst="rect">
            <a:avLst/>
          </a:prstGeom>
          <a:noFill/>
        </p:spPr>
        <p:txBody>
          <a:bodyPr wrap="square" rtlCol="0">
            <a:spAutoFit/>
          </a:bodyPr>
          <a:lstStyle/>
          <a:p>
            <a:r>
              <a:rPr lang="en-US" altLang="ja-JP" sz="1400" dirty="0">
                <a:solidFill>
                  <a:prstClr val="black"/>
                </a:solidFill>
                <a:latin typeface="ＭＳ Ｐゴシック"/>
              </a:rPr>
              <a:t>※</a:t>
            </a:r>
            <a:r>
              <a:rPr lang="ja-JP" altLang="en-US" sz="1400" dirty="0">
                <a:solidFill>
                  <a:prstClr val="black"/>
                </a:solidFill>
                <a:latin typeface="ＭＳ Ｐゴシック"/>
              </a:rPr>
              <a:t>　病棟において夜勤を行う看護要員が３名以上の場合に算定可能。</a:t>
            </a:r>
          </a:p>
        </p:txBody>
      </p:sp>
      <p:sp>
        <p:nvSpPr>
          <p:cNvPr id="18"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dirty="0">
                <a:solidFill>
                  <a:prstClr val="black"/>
                </a:solidFill>
                <a:latin typeface="Calibri" panose="020F0502020204030204"/>
                <a:ea typeface="ＭＳ Ｐゴシック"/>
              </a:rPr>
              <a:t>１３．</a:t>
            </a:r>
            <a:r>
              <a:rPr lang="ja-JP" altLang="en-US" sz="2400" kern="0" dirty="0">
                <a:solidFill>
                  <a:srgbClr val="000000"/>
                </a:solidFill>
                <a:latin typeface="Calibri"/>
                <a:ea typeface="ＭＳ Ｐゴシック"/>
              </a:rPr>
              <a:t>認知症の者に対する適切な医療の評価</a:t>
            </a: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Rectangle 36"/>
          <p:cNvSpPr>
            <a:spLocks noChangeArrowheads="1"/>
          </p:cNvSpPr>
          <p:nvPr/>
        </p:nvSpPr>
        <p:spPr bwMode="auto">
          <a:xfrm>
            <a:off x="159632" y="476672"/>
            <a:ext cx="475252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dirty="0">
                <a:solidFill>
                  <a:prstClr val="black"/>
                </a:solidFill>
              </a:rPr>
              <a:t>１</a:t>
            </a:r>
            <a:r>
              <a:rPr kumimoji="0" lang="ja-JP" altLang="en-US" sz="2000" b="0" i="0" u="none" strike="noStrike" kern="0" cap="none" spc="0" normalizeH="0" baseline="0" noProof="0" dirty="0">
                <a:ln>
                  <a:noFill/>
                </a:ln>
                <a:solidFill>
                  <a:prstClr val="black"/>
                </a:solidFill>
                <a:effectLst/>
                <a:uLnTx/>
                <a:uFillTx/>
              </a:rPr>
              <a:t>）認知症治療病棟に係る評価の見直し</a:t>
            </a:r>
            <a:endParaRPr kumimoji="0" lang="en-US" altLang="ja-JP" sz="2000" b="0" i="0" u="none" strike="noStrike" kern="0" cap="none" spc="0" normalizeH="0" baseline="0" noProof="0" dirty="0">
              <a:ln>
                <a:noFill/>
              </a:ln>
              <a:solidFill>
                <a:prstClr val="black"/>
              </a:solidFill>
              <a:effectLst/>
              <a:uLnTx/>
              <a:uFillTx/>
            </a:endParaRPr>
          </a:p>
        </p:txBody>
      </p:sp>
      <p:sp>
        <p:nvSpPr>
          <p:cNvPr id="20" name="テキスト ボックス 19"/>
          <p:cNvSpPr txBox="1"/>
          <p:nvPr/>
        </p:nvSpPr>
        <p:spPr>
          <a:xfrm>
            <a:off x="7113370" y="625358"/>
            <a:ext cx="251008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p118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p786</a:t>
            </a:r>
          </a:p>
        </p:txBody>
      </p:sp>
      <p:sp>
        <p:nvSpPr>
          <p:cNvPr id="21" name="テキスト ボックス 20"/>
          <p:cNvSpPr txBox="1"/>
          <p:nvPr/>
        </p:nvSpPr>
        <p:spPr>
          <a:xfrm>
            <a:off x="8913440" y="3276675"/>
            <a:ext cx="6747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p429</a:t>
            </a:r>
          </a:p>
        </p:txBody>
      </p:sp>
      <p:sp>
        <p:nvSpPr>
          <p:cNvPr id="22" name="テキスト ボックス 21"/>
          <p:cNvSpPr txBox="1"/>
          <p:nvPr/>
        </p:nvSpPr>
        <p:spPr>
          <a:xfrm>
            <a:off x="8948716" y="4222599"/>
            <a:ext cx="6747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p118</a:t>
            </a:r>
          </a:p>
        </p:txBody>
      </p:sp>
      <p:sp>
        <p:nvSpPr>
          <p:cNvPr id="23" name="テキスト ボックス 22"/>
          <p:cNvSpPr txBox="1"/>
          <p:nvPr/>
        </p:nvSpPr>
        <p:spPr>
          <a:xfrm>
            <a:off x="8543335" y="4764681"/>
            <a:ext cx="10801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p785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786</a:t>
            </a:r>
          </a:p>
        </p:txBody>
      </p:sp>
    </p:spTree>
    <p:extLst>
      <p:ext uri="{BB962C8B-B14F-4D97-AF65-F5344CB8AC3E}">
        <p14:creationId xmlns:p14="http://schemas.microsoft.com/office/powerpoint/2010/main" val="13798607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200493" y="836712"/>
            <a:ext cx="9511189" cy="5839852"/>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tabLst>
                <a:tab pos="540000" algn="l"/>
              </a:tabLst>
            </a:pPr>
            <a:r>
              <a:rPr lang="ja-JP" altLang="en-US" dirty="0">
                <a:solidFill>
                  <a:prstClr val="black"/>
                </a:solidFill>
              </a:rPr>
              <a:t>　地域において認知症患者の支援体制の確保に協力する認知症サポート医が</a:t>
            </a:r>
            <a:r>
              <a:rPr lang="ja-JP" altLang="en-US" dirty="0" err="1">
                <a:solidFill>
                  <a:prstClr val="black"/>
                </a:solidFill>
              </a:rPr>
              <a:t>行うかかりつけ</a:t>
            </a:r>
            <a:r>
              <a:rPr lang="ja-JP" altLang="en-US" dirty="0">
                <a:solidFill>
                  <a:prstClr val="black"/>
                </a:solidFill>
              </a:rPr>
              <a:t>医への指導・助言について評価を設ける。</a:t>
            </a:r>
            <a:endParaRPr lang="en-US" altLang="ja-JP" dirty="0">
              <a:solidFill>
                <a:prstClr val="black"/>
              </a:solidFill>
            </a:endParaRPr>
          </a:p>
          <a:p>
            <a:pPr>
              <a:spcAft>
                <a:spcPts val="600"/>
              </a:spcAft>
              <a:tabLst>
                <a:tab pos="540000" algn="l"/>
              </a:tabLst>
            </a:pPr>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		</a:t>
            </a:r>
            <a:r>
              <a:rPr lang="ja-JP" altLang="en-US" b="1" u="sng" dirty="0">
                <a:solidFill>
                  <a:srgbClr val="0070C0"/>
                </a:solidFill>
                <a:latin typeface="ＭＳ Ｐゴシック"/>
              </a:rPr>
              <a:t>認知症サポート指導料：４５０点（６月に１回）</a:t>
            </a:r>
            <a:endParaRPr lang="en-US" altLang="ja-JP" b="1" dirty="0">
              <a:solidFill>
                <a:prstClr val="black"/>
              </a:solidFill>
              <a:latin typeface="ＭＳ Ｐゴシック"/>
            </a:endParaRPr>
          </a:p>
          <a:p>
            <a:pPr marL="625475" indent="1588">
              <a:tabLst>
                <a:tab pos="540000" algn="l"/>
              </a:tabLst>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pPr marL="717550" indent="1588">
              <a:tabLst>
                <a:tab pos="540000" algn="l"/>
              </a:tabLst>
            </a:pPr>
            <a:r>
              <a:rPr lang="ja-JP" altLang="en-US" sz="1200" dirty="0">
                <a:solidFill>
                  <a:prstClr val="black"/>
                </a:solidFill>
                <a:latin typeface="ＭＳ Ｐゴシック"/>
              </a:rPr>
              <a:t>地域の認知症患者に対する支援体制構築のための役割・業務を担っている認知症サポート医が、かかりつけ医の求めに応じて、認知症患者に対し療養上の指導を行うとともに、紹介元のかかりつけ医に対し療養方針に係る助言を行っていること</a:t>
            </a:r>
            <a:endParaRPr lang="en-US" altLang="ja-JP" sz="1200" dirty="0">
              <a:solidFill>
                <a:prstClr val="black"/>
              </a:solidFill>
              <a:latin typeface="ＭＳ Ｐゴシック"/>
            </a:endParaRPr>
          </a:p>
          <a:p>
            <a:pPr marL="625475" indent="1588">
              <a:tabLst>
                <a:tab pos="540000" algn="l"/>
              </a:tabLst>
            </a:pPr>
            <a:endParaRPr lang="en-US" altLang="ja-JP" sz="1200" dirty="0">
              <a:solidFill>
                <a:prstClr val="black"/>
              </a:solidFill>
              <a:latin typeface="ＭＳ Ｐゴシック"/>
            </a:endParaRPr>
          </a:p>
          <a:p>
            <a:pPr marL="285750" indent="-285750">
              <a:spcAft>
                <a:spcPts val="600"/>
              </a:spcAft>
              <a:buFont typeface="Wingdings" panose="05000000000000000000" pitchFamily="2" charset="2"/>
              <a:buChar char="Ø"/>
              <a:tabLst>
                <a:tab pos="540000" algn="l"/>
              </a:tabLst>
            </a:pPr>
            <a:r>
              <a:rPr lang="ja-JP" altLang="en-US" dirty="0">
                <a:solidFill>
                  <a:prstClr val="black"/>
                </a:solidFill>
              </a:rPr>
              <a:t>　認知症サポート医の助言を</a:t>
            </a:r>
            <a:r>
              <a:rPr lang="ja-JP" altLang="en-US" dirty="0" err="1">
                <a:solidFill>
                  <a:prstClr val="black"/>
                </a:solidFill>
              </a:rPr>
              <a:t>受けたかかりつけ</a:t>
            </a:r>
            <a:r>
              <a:rPr lang="ja-JP" altLang="en-US" dirty="0">
                <a:solidFill>
                  <a:prstClr val="black"/>
                </a:solidFill>
              </a:rPr>
              <a:t>医が行う認知症患者の医学管理等について、評価を新設する。</a:t>
            </a:r>
            <a:endParaRPr lang="en-US" altLang="ja-JP" dirty="0">
              <a:solidFill>
                <a:prstClr val="black"/>
              </a:solidFill>
            </a:endParaRPr>
          </a:p>
          <a:p>
            <a:pPr>
              <a:spcAft>
                <a:spcPts val="600"/>
              </a:spcAft>
              <a:tabLst>
                <a:tab pos="540000" algn="l"/>
              </a:tabLst>
            </a:pPr>
            <a:r>
              <a:rPr lang="ja-JP" altLang="en-US" b="1" dirty="0">
                <a:solidFill>
                  <a:srgbClr val="0070C0"/>
                </a:solidFill>
              </a:rPr>
              <a:t>（新）</a:t>
            </a:r>
            <a:r>
              <a:rPr lang="en-US" altLang="ja-JP" b="1" dirty="0">
                <a:solidFill>
                  <a:srgbClr val="0070C0"/>
                </a:solidFill>
              </a:rPr>
              <a:t>		</a:t>
            </a:r>
            <a:r>
              <a:rPr lang="ja-JP" altLang="en-US" b="1" u="sng" dirty="0">
                <a:solidFill>
                  <a:srgbClr val="0070C0"/>
                </a:solidFill>
              </a:rPr>
              <a:t>認知症療養指導料２：３００点（月１回）（６月に限る）</a:t>
            </a:r>
            <a:endParaRPr lang="en-US" altLang="ja-JP" b="1" u="sng" dirty="0">
              <a:solidFill>
                <a:srgbClr val="0070C0"/>
              </a:solidFill>
            </a:endParaRPr>
          </a:p>
          <a:p>
            <a:pPr>
              <a:spcAft>
                <a:spcPts val="600"/>
              </a:spcAft>
              <a:tabLst>
                <a:tab pos="540000" algn="l"/>
              </a:tabLst>
            </a:pPr>
            <a:r>
              <a:rPr lang="ja-JP" altLang="en-US" b="1" dirty="0">
                <a:solidFill>
                  <a:srgbClr val="0070C0"/>
                </a:solidFill>
              </a:rPr>
              <a:t>（新）</a:t>
            </a:r>
            <a:r>
              <a:rPr lang="en-US" altLang="ja-JP" b="1" dirty="0">
                <a:solidFill>
                  <a:srgbClr val="0070C0"/>
                </a:solidFill>
              </a:rPr>
              <a:t>		</a:t>
            </a:r>
            <a:r>
              <a:rPr lang="ja-JP" altLang="en-US" b="1" u="sng" dirty="0">
                <a:solidFill>
                  <a:srgbClr val="0070C0"/>
                </a:solidFill>
              </a:rPr>
              <a:t>認知症療養指導料３：３００点（月１回） （６月に限る）</a:t>
            </a:r>
            <a:endParaRPr lang="en-US" altLang="ja-JP" b="1" u="sng" dirty="0">
              <a:solidFill>
                <a:srgbClr val="0070C0"/>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285750" indent="-285750">
              <a:spcBef>
                <a:spcPts val="1200"/>
              </a:spcBef>
              <a:buFont typeface="Wingdings" panose="05000000000000000000" pitchFamily="2" charset="2"/>
              <a:buChar char="Ø"/>
              <a:tabLst>
                <a:tab pos="540000" algn="l"/>
              </a:tabLst>
            </a:pPr>
            <a:r>
              <a:rPr lang="ja-JP" altLang="en-US" dirty="0">
                <a:solidFill>
                  <a:prstClr val="black"/>
                </a:solidFill>
              </a:rPr>
              <a:t>　認知症疾患医療センターの区分が、基幹型・地域型・連携型となったことを踏まえ、新たに設置された「連携型認知症疾患医療センター」について、既存の認知症疾患医療センターと同様の評価を設ける。</a:t>
            </a:r>
            <a:endParaRPr lang="en-US" altLang="ja-JP" dirty="0">
              <a:solidFill>
                <a:prstClr val="black"/>
              </a:solidFill>
            </a:endParaRPr>
          </a:p>
        </p:txBody>
      </p:sp>
      <p:sp>
        <p:nvSpPr>
          <p:cNvPr id="2" name="テキスト ボックス 1"/>
          <p:cNvSpPr txBox="1"/>
          <p:nvPr/>
        </p:nvSpPr>
        <p:spPr>
          <a:xfrm>
            <a:off x="0" y="3872832"/>
            <a:ext cx="3652838" cy="1546577"/>
          </a:xfrm>
          <a:prstGeom prst="rect">
            <a:avLst/>
          </a:prstGeom>
          <a:noFill/>
        </p:spPr>
        <p:txBody>
          <a:bodyPr wrap="square" rtlCol="0">
            <a:spAutoFit/>
          </a:bodyPr>
          <a:lstStyle/>
          <a:p>
            <a:pPr marL="627063">
              <a:tabLst>
                <a:tab pos="540000" algn="l"/>
              </a:tabLst>
            </a:pPr>
            <a:r>
              <a:rPr lang="ja-JP" altLang="en-US" sz="1050" dirty="0">
                <a:solidFill>
                  <a:prstClr val="black"/>
                </a:solidFill>
              </a:rPr>
              <a:t>［認知症療養指導料２の算定要件］</a:t>
            </a:r>
            <a:endParaRPr lang="en-US" altLang="ja-JP" sz="1050" dirty="0">
              <a:solidFill>
                <a:prstClr val="black"/>
              </a:solidFill>
            </a:endParaRPr>
          </a:p>
          <a:p>
            <a:pPr marL="719138">
              <a:tabLst>
                <a:tab pos="540000" algn="l"/>
              </a:tabLst>
            </a:pPr>
            <a:r>
              <a:rPr lang="ja-JP" altLang="en-US" sz="1050" dirty="0">
                <a:solidFill>
                  <a:prstClr val="black"/>
                </a:solidFill>
              </a:rPr>
              <a:t> かかりつけ医が、認知症サポート医による助言を踏まえて、認知症患者に対し療養計画に基づく治療を行った場合に算定する。</a:t>
            </a:r>
            <a:endParaRPr lang="en-US" altLang="ja-JP" sz="1050" dirty="0">
              <a:solidFill>
                <a:prstClr val="black"/>
              </a:solidFill>
            </a:endParaRPr>
          </a:p>
          <a:p>
            <a:pPr marL="719138">
              <a:tabLst>
                <a:tab pos="540000" algn="l"/>
              </a:tabLst>
            </a:pPr>
            <a:endParaRPr lang="en-US" altLang="ja-JP" sz="1050" dirty="0">
              <a:solidFill>
                <a:prstClr val="black"/>
              </a:solidFill>
            </a:endParaRPr>
          </a:p>
          <a:p>
            <a:pPr marL="627063">
              <a:tabLst>
                <a:tab pos="540000" algn="l"/>
              </a:tabLst>
            </a:pPr>
            <a:r>
              <a:rPr lang="ja-JP" altLang="en-US" sz="1050" dirty="0">
                <a:solidFill>
                  <a:prstClr val="black"/>
                </a:solidFill>
              </a:rPr>
              <a:t>［認知症療養指導料３の算定要件］</a:t>
            </a:r>
            <a:endParaRPr lang="en-US" altLang="ja-JP" sz="1050" dirty="0">
              <a:solidFill>
                <a:prstClr val="black"/>
              </a:solidFill>
            </a:endParaRPr>
          </a:p>
          <a:p>
            <a:pPr marL="719138">
              <a:tabLst>
                <a:tab pos="540000" algn="l"/>
              </a:tabLst>
            </a:pPr>
            <a:r>
              <a:rPr lang="ja-JP" altLang="en-US" sz="1050" dirty="0">
                <a:solidFill>
                  <a:prstClr val="black"/>
                </a:solidFill>
              </a:rPr>
              <a:t> 認知症サポート医が、かかりつけ医として、認知症患者に対し療養計画に基づく治療を行った場合に算定する。</a:t>
            </a:r>
          </a:p>
        </p:txBody>
      </p:sp>
      <p:sp>
        <p:nvSpPr>
          <p:cNvPr id="3" name="角丸四角形 2"/>
          <p:cNvSpPr/>
          <p:nvPr/>
        </p:nvSpPr>
        <p:spPr>
          <a:xfrm>
            <a:off x="4505744" y="4013481"/>
            <a:ext cx="1575766" cy="103029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white"/>
                </a:solidFill>
              </a:rPr>
              <a:t>かかりつけ医</a:t>
            </a:r>
            <a:endParaRPr lang="en-US" altLang="ja-JP" dirty="0">
              <a:solidFill>
                <a:prstClr val="white"/>
              </a:solidFill>
            </a:endParaRPr>
          </a:p>
        </p:txBody>
      </p:sp>
      <p:sp>
        <p:nvSpPr>
          <p:cNvPr id="12" name="角丸四角形 11"/>
          <p:cNvSpPr/>
          <p:nvPr/>
        </p:nvSpPr>
        <p:spPr>
          <a:xfrm>
            <a:off x="7924800" y="3989669"/>
            <a:ext cx="1543050" cy="107791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white"/>
                </a:solidFill>
              </a:rPr>
              <a:t>認知症</a:t>
            </a:r>
            <a:endParaRPr lang="en-US" altLang="ja-JP" dirty="0">
              <a:solidFill>
                <a:prstClr val="white"/>
              </a:solidFill>
            </a:endParaRPr>
          </a:p>
          <a:p>
            <a:pPr algn="ctr"/>
            <a:r>
              <a:rPr lang="ja-JP" altLang="en-US" dirty="0">
                <a:solidFill>
                  <a:prstClr val="white"/>
                </a:solidFill>
              </a:rPr>
              <a:t>サポート医</a:t>
            </a:r>
          </a:p>
        </p:txBody>
      </p:sp>
      <p:cxnSp>
        <p:nvCxnSpPr>
          <p:cNvPr id="5" name="直線矢印コネクタ 4"/>
          <p:cNvCxnSpPr/>
          <p:nvPr/>
        </p:nvCxnSpPr>
        <p:spPr>
          <a:xfrm>
            <a:off x="6140894" y="4460852"/>
            <a:ext cx="1728000" cy="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flipH="1">
            <a:off x="6140894" y="4684711"/>
            <a:ext cx="1728000" cy="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7864779" y="4855932"/>
            <a:ext cx="1656223" cy="276999"/>
          </a:xfrm>
          <a:prstGeom prst="rect">
            <a:avLst/>
          </a:prstGeom>
          <a:solidFill>
            <a:schemeClr val="accent6">
              <a:lumMod val="40000"/>
              <a:lumOff val="60000"/>
            </a:schemeClr>
          </a:solidFill>
        </p:spPr>
        <p:txBody>
          <a:bodyPr wrap="none" rtlCol="0">
            <a:spAutoFit/>
          </a:bodyPr>
          <a:lstStyle/>
          <a:p>
            <a:pPr algn="ctr"/>
            <a:r>
              <a:rPr lang="ja-JP" altLang="en-US" sz="1200" dirty="0">
                <a:solidFill>
                  <a:prstClr val="black"/>
                </a:solidFill>
              </a:rPr>
              <a:t>認知症サポート指導料</a:t>
            </a:r>
          </a:p>
        </p:txBody>
      </p:sp>
      <p:sp>
        <p:nvSpPr>
          <p:cNvPr id="17" name="テキスト ボックス 16"/>
          <p:cNvSpPr txBox="1"/>
          <p:nvPr/>
        </p:nvSpPr>
        <p:spPr>
          <a:xfrm>
            <a:off x="4532841" y="4848170"/>
            <a:ext cx="1521571" cy="276999"/>
          </a:xfrm>
          <a:prstGeom prst="rect">
            <a:avLst/>
          </a:prstGeom>
          <a:solidFill>
            <a:schemeClr val="accent6">
              <a:lumMod val="40000"/>
              <a:lumOff val="60000"/>
            </a:schemeClr>
          </a:solidFill>
        </p:spPr>
        <p:txBody>
          <a:bodyPr wrap="none" rtlCol="0">
            <a:spAutoFit/>
          </a:bodyPr>
          <a:lstStyle/>
          <a:p>
            <a:pPr algn="ctr"/>
            <a:r>
              <a:rPr lang="ja-JP" altLang="en-US" sz="1200" dirty="0">
                <a:solidFill>
                  <a:prstClr val="black"/>
                </a:solidFill>
              </a:rPr>
              <a:t>認知症療養指導料２</a:t>
            </a:r>
          </a:p>
        </p:txBody>
      </p:sp>
      <p:sp>
        <p:nvSpPr>
          <p:cNvPr id="15" name="テキスト ボックス 14"/>
          <p:cNvSpPr txBox="1"/>
          <p:nvPr/>
        </p:nvSpPr>
        <p:spPr>
          <a:xfrm>
            <a:off x="6172804" y="3973616"/>
            <a:ext cx="1639207" cy="461665"/>
          </a:xfrm>
          <a:prstGeom prst="rect">
            <a:avLst/>
          </a:prstGeom>
          <a:noFill/>
        </p:spPr>
        <p:txBody>
          <a:bodyPr wrap="square" rtlCol="0">
            <a:spAutoFit/>
          </a:bodyPr>
          <a:lstStyle/>
          <a:p>
            <a:pPr algn="ctr"/>
            <a:r>
              <a:rPr lang="ja-JP" altLang="en-US" sz="1200" dirty="0">
                <a:solidFill>
                  <a:prstClr val="black"/>
                </a:solidFill>
              </a:rPr>
              <a:t>認知症患者の治療に対する助言の求め</a:t>
            </a:r>
          </a:p>
        </p:txBody>
      </p:sp>
      <p:sp>
        <p:nvSpPr>
          <p:cNvPr id="18" name="テキスト ボックス 17"/>
          <p:cNvSpPr txBox="1"/>
          <p:nvPr/>
        </p:nvSpPr>
        <p:spPr>
          <a:xfrm>
            <a:off x="6776223" y="4745195"/>
            <a:ext cx="492443" cy="276999"/>
          </a:xfrm>
          <a:prstGeom prst="rect">
            <a:avLst/>
          </a:prstGeom>
          <a:noFill/>
        </p:spPr>
        <p:txBody>
          <a:bodyPr wrap="none" rtlCol="0">
            <a:spAutoFit/>
          </a:bodyPr>
          <a:lstStyle/>
          <a:p>
            <a:r>
              <a:rPr lang="ja-JP" altLang="en-US" sz="1200" dirty="0">
                <a:solidFill>
                  <a:prstClr val="black"/>
                </a:solidFill>
              </a:rPr>
              <a:t>助言</a:t>
            </a:r>
          </a:p>
        </p:txBody>
      </p:sp>
      <p:sp>
        <p:nvSpPr>
          <p:cNvPr id="19" name="テキスト ボックス 18"/>
          <p:cNvSpPr txBox="1"/>
          <p:nvPr/>
        </p:nvSpPr>
        <p:spPr>
          <a:xfrm>
            <a:off x="4133470" y="5129280"/>
            <a:ext cx="2397493" cy="276999"/>
          </a:xfrm>
          <a:prstGeom prst="rect">
            <a:avLst/>
          </a:prstGeom>
          <a:noFill/>
        </p:spPr>
        <p:txBody>
          <a:bodyPr wrap="square" rtlCol="0">
            <a:spAutoFit/>
          </a:bodyPr>
          <a:lstStyle/>
          <a:p>
            <a:pPr algn="ctr"/>
            <a:r>
              <a:rPr lang="ja-JP" altLang="en-US" sz="1200" dirty="0">
                <a:solidFill>
                  <a:prstClr val="black"/>
                </a:solidFill>
              </a:rPr>
              <a:t>⇒　療養計画に基づく治療を提供</a:t>
            </a:r>
          </a:p>
        </p:txBody>
      </p:sp>
      <p:pic>
        <p:nvPicPr>
          <p:cNvPr id="20" name="Picture 6" descr="オレンジバンド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31625" y="1094470"/>
            <a:ext cx="1188625" cy="873639"/>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
          <p:cNvSpPr>
            <a:spLocks noChangeArrowheads="1"/>
          </p:cNvSpPr>
          <p:nvPr/>
        </p:nvSpPr>
        <p:spPr bwMode="auto">
          <a:xfrm>
            <a:off x="213524" y="16322"/>
            <a:ext cx="9517327" cy="42981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dirty="0">
                <a:solidFill>
                  <a:prstClr val="black"/>
                </a:solidFill>
                <a:latin typeface="Calibri" panose="020F0502020204030204"/>
                <a:ea typeface="ＭＳ Ｐゴシック"/>
              </a:rPr>
              <a:t>１３．</a:t>
            </a:r>
            <a:r>
              <a:rPr lang="ja-JP" altLang="en-US" sz="2400" kern="0" dirty="0">
                <a:solidFill>
                  <a:srgbClr val="000000"/>
                </a:solidFill>
                <a:latin typeface="Calibri"/>
                <a:ea typeface="ＭＳ Ｐゴシック"/>
              </a:rPr>
              <a:t>認知症の者に対する適切な医療の評価</a:t>
            </a:r>
          </a:p>
        </p:txBody>
      </p:sp>
      <p:sp>
        <p:nvSpPr>
          <p:cNvPr id="2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Rectangle 36"/>
          <p:cNvSpPr>
            <a:spLocks noChangeArrowheads="1"/>
          </p:cNvSpPr>
          <p:nvPr/>
        </p:nvSpPr>
        <p:spPr bwMode="auto">
          <a:xfrm>
            <a:off x="143987" y="476712"/>
            <a:ext cx="8913469"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a:t>
            </a:r>
            <a:r>
              <a:rPr kumimoji="0" lang="ja-JP" altLang="en-US" sz="2000" kern="0" noProof="0" dirty="0">
                <a:solidFill>
                  <a:prstClr val="black"/>
                </a:solidFill>
              </a:rPr>
              <a:t>２</a:t>
            </a:r>
            <a:r>
              <a:rPr kumimoji="0" lang="ja-JP" altLang="en-US" sz="2000" b="0" i="0" u="none" strike="noStrike" kern="0" cap="none" spc="0" normalizeH="0" baseline="0" noProof="0" dirty="0">
                <a:ln>
                  <a:noFill/>
                </a:ln>
                <a:solidFill>
                  <a:prstClr val="black"/>
                </a:solidFill>
                <a:effectLst/>
                <a:uLnTx/>
                <a:uFillTx/>
              </a:rPr>
              <a:t>）かかりつけ医と認知症サポート医等との連携に係る評価の見直し</a:t>
            </a:r>
            <a:r>
              <a:rPr kumimoji="0" lang="ja-JP" altLang="en-US" sz="2000" kern="0" dirty="0">
                <a:solidFill>
                  <a:prstClr val="black"/>
                </a:solidFill>
              </a:rPr>
              <a:t>（一部再掲）</a:t>
            </a:r>
            <a:endParaRPr kumimoji="0" lang="en-US" altLang="ja-JP" sz="2000" b="0" i="0" u="none" strike="noStrike" kern="0" cap="none" spc="0" normalizeH="0" baseline="0" noProof="0" dirty="0">
              <a:ln>
                <a:noFill/>
              </a:ln>
              <a:solidFill>
                <a:prstClr val="black"/>
              </a:solidFill>
              <a:effectLst/>
              <a:uLnTx/>
              <a:uFillTx/>
            </a:endParaRPr>
          </a:p>
        </p:txBody>
      </p:sp>
      <p:sp>
        <p:nvSpPr>
          <p:cNvPr id="24" name="テキスト ボックス 23"/>
          <p:cNvSpPr txBox="1"/>
          <p:nvPr/>
        </p:nvSpPr>
        <p:spPr>
          <a:xfrm>
            <a:off x="5673080" y="1484784"/>
            <a:ext cx="151216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171</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222</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
        <p:nvSpPr>
          <p:cNvPr id="25" name="テキスト ボックス 24"/>
          <p:cNvSpPr txBox="1"/>
          <p:nvPr/>
        </p:nvSpPr>
        <p:spPr>
          <a:xfrm>
            <a:off x="6429164" y="3212976"/>
            <a:ext cx="1656184"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171</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221</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79698738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183036" y="1036108"/>
            <a:ext cx="9528630" cy="720000"/>
          </a:xfrm>
          <a:prstGeom prst="roundRect">
            <a:avLst/>
          </a:prstGeom>
          <a:ln w="28575"/>
        </p:spPr>
        <p:style>
          <a:lnRef idx="2">
            <a:schemeClr val="accent6"/>
          </a:lnRef>
          <a:fillRef idx="1">
            <a:schemeClr val="lt1"/>
          </a:fillRef>
          <a:effectRef idx="0">
            <a:schemeClr val="accent6"/>
          </a:effectRef>
          <a:fontRef idx="minor">
            <a:schemeClr val="dk1"/>
          </a:fontRef>
        </p:style>
        <p:txBody>
          <a:bodyPr numCol="2" rtlCol="0" anchor="ctr"/>
          <a:lstStyle/>
          <a:p>
            <a:r>
              <a:rPr lang="ja-JP" altLang="en-US" sz="1600" dirty="0">
                <a:solidFill>
                  <a:prstClr val="black"/>
                </a:solidFill>
              </a:rPr>
              <a:t>○向精神薬処方の適正化</a:t>
            </a:r>
            <a:endParaRPr lang="en-US" altLang="ja-JP" sz="1600" dirty="0">
              <a:solidFill>
                <a:prstClr val="black"/>
              </a:solidFill>
            </a:endParaRPr>
          </a:p>
          <a:p>
            <a:r>
              <a:rPr lang="ja-JP" altLang="en-US" sz="1600" dirty="0">
                <a:solidFill>
                  <a:prstClr val="black"/>
                </a:solidFill>
              </a:rPr>
              <a:t>○認知療法・認知行動療法の充実</a:t>
            </a:r>
            <a:endParaRPr lang="en-US" altLang="ja-JP" sz="1600" dirty="0">
              <a:solidFill>
                <a:prstClr val="black"/>
              </a:solidFill>
            </a:endParaRPr>
          </a:p>
          <a:p>
            <a:r>
              <a:rPr lang="ja-JP" altLang="en-US" sz="1600" dirty="0">
                <a:solidFill>
                  <a:prstClr val="black"/>
                </a:solidFill>
              </a:rPr>
              <a:t>○発達障害に対する診療の充実</a:t>
            </a:r>
            <a:endParaRPr lang="en-US" altLang="ja-JP" sz="1600" dirty="0">
              <a:solidFill>
                <a:prstClr val="black"/>
              </a:solidFill>
            </a:endParaRPr>
          </a:p>
        </p:txBody>
      </p:sp>
      <p:pic>
        <p:nvPicPr>
          <p:cNvPr id="12" name="Picture 12"/>
          <p:cNvPicPr>
            <a:picLocks noChangeAspect="1" noChangeArrowheads="1"/>
          </p:cNvPicPr>
          <p:nvPr/>
        </p:nvPicPr>
        <p:blipFill>
          <a:blip r:embed="rId2" cstate="print"/>
          <a:srcRect/>
          <a:stretch>
            <a:fillRect/>
          </a:stretch>
        </p:blipFill>
        <p:spPr bwMode="auto">
          <a:xfrm>
            <a:off x="7810517" y="798626"/>
            <a:ext cx="1415544" cy="936630"/>
          </a:xfrm>
          <a:prstGeom prst="rect">
            <a:avLst/>
          </a:prstGeom>
          <a:noFill/>
          <a:ln w="9525">
            <a:noFill/>
            <a:miter lim="800000"/>
            <a:headEnd/>
            <a:tailEnd/>
          </a:ln>
        </p:spPr>
      </p:pic>
      <p:pic>
        <p:nvPicPr>
          <p:cNvPr id="43" name="Picture 4" descr="薬のイラスト「錠剤・セッ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3747" y="752796"/>
            <a:ext cx="648345" cy="953448"/>
          </a:xfrm>
          <a:prstGeom prst="rect">
            <a:avLst/>
          </a:prstGeom>
          <a:noFill/>
          <a:extLst>
            <a:ext uri="{909E8E84-426E-40DD-AFC4-6F175D3DCCD1}">
              <a14:hiddenFill xmlns:a14="http://schemas.microsoft.com/office/drawing/2010/main">
                <a:solidFill>
                  <a:srgbClr val="FFFFFF"/>
                </a:solidFill>
              </a14:hiddenFill>
            </a:ext>
          </a:extLst>
        </p:spPr>
      </p:pic>
      <p:sp>
        <p:nvSpPr>
          <p:cNvPr id="27" name="正方形/長方形 26"/>
          <p:cNvSpPr/>
          <p:nvPr/>
        </p:nvSpPr>
        <p:spPr>
          <a:xfrm>
            <a:off x="899640" y="2602349"/>
            <a:ext cx="1782015" cy="2355411"/>
          </a:xfrm>
          <a:prstGeom prst="rect">
            <a:avLst/>
          </a:prstGeom>
          <a:ln w="28575"/>
        </p:spPr>
        <p:style>
          <a:lnRef idx="2">
            <a:schemeClr val="accent1"/>
          </a:lnRef>
          <a:fillRef idx="1">
            <a:schemeClr val="lt1"/>
          </a:fillRef>
          <a:effectRef idx="0">
            <a:schemeClr val="accent1"/>
          </a:effectRef>
          <a:fontRef idx="minor">
            <a:schemeClr val="dk1"/>
          </a:fontRef>
        </p:style>
        <p:txBody>
          <a:bodyPr wrap="square" anchor="ctr">
            <a:noAutofit/>
          </a:bodyPr>
          <a:lstStyle/>
          <a:p>
            <a:pPr marL="216000" indent="-216000"/>
            <a:r>
              <a:rPr lang="ja-JP" altLang="en-US" sz="1600" dirty="0">
                <a:solidFill>
                  <a:prstClr val="black"/>
                </a:solidFill>
              </a:rPr>
              <a:t>○精神科措置入院退院支援加算の新設</a:t>
            </a:r>
            <a:endParaRPr lang="en-US" altLang="ja-JP" sz="1600" dirty="0">
              <a:solidFill>
                <a:prstClr val="black"/>
              </a:solidFill>
            </a:endParaRPr>
          </a:p>
        </p:txBody>
      </p:sp>
      <p:sp>
        <p:nvSpPr>
          <p:cNvPr id="38" name="テキスト ボックス 37"/>
          <p:cNvSpPr txBox="1"/>
          <p:nvPr/>
        </p:nvSpPr>
        <p:spPr>
          <a:xfrm>
            <a:off x="6839052" y="3643519"/>
            <a:ext cx="2872617" cy="1569660"/>
          </a:xfrm>
          <a:prstGeom prst="rect">
            <a:avLst/>
          </a:prstGeom>
          <a:ln w="28575"/>
        </p:spPr>
        <p:style>
          <a:lnRef idx="2">
            <a:schemeClr val="accent2"/>
          </a:lnRef>
          <a:fillRef idx="1">
            <a:schemeClr val="lt1"/>
          </a:fillRef>
          <a:effectRef idx="0">
            <a:schemeClr val="accent2"/>
          </a:effectRef>
          <a:fontRef idx="minor">
            <a:schemeClr val="dk1"/>
          </a:fontRef>
        </p:style>
        <p:txBody>
          <a:bodyPr wrap="square" rtlCol="0" anchor="ctr">
            <a:spAutoFit/>
          </a:bodyPr>
          <a:lstStyle/>
          <a:p>
            <a:pPr marL="179388" indent="-179388">
              <a:defRPr/>
            </a:pPr>
            <a:r>
              <a:rPr lang="ja-JP" altLang="en-US" sz="1600" dirty="0">
                <a:solidFill>
                  <a:prstClr val="black"/>
                </a:solidFill>
              </a:rPr>
              <a:t>○精神療養病棟入院料等におけるクロザピンの包括範囲からの除外</a:t>
            </a:r>
            <a:endParaRPr lang="en-US" altLang="ja-JP" sz="1600" dirty="0">
              <a:solidFill>
                <a:prstClr val="black"/>
              </a:solidFill>
            </a:endParaRPr>
          </a:p>
          <a:p>
            <a:pPr marL="179388" indent="-179388">
              <a:defRPr/>
            </a:pPr>
            <a:r>
              <a:rPr lang="ja-JP" altLang="en-US" sz="1600" dirty="0">
                <a:solidFill>
                  <a:prstClr val="black"/>
                </a:solidFill>
              </a:rPr>
              <a:t>○精神療養病棟入院料等における在宅移行に係る要件の見直し</a:t>
            </a:r>
          </a:p>
        </p:txBody>
      </p:sp>
      <p:sp>
        <p:nvSpPr>
          <p:cNvPr id="32" name="角丸四角形 31"/>
          <p:cNvSpPr/>
          <p:nvPr/>
        </p:nvSpPr>
        <p:spPr>
          <a:xfrm>
            <a:off x="6142678" y="1983262"/>
            <a:ext cx="3596671" cy="504000"/>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長期入院患者の地域移行の推進</a:t>
            </a:r>
          </a:p>
        </p:txBody>
      </p:sp>
      <p:sp>
        <p:nvSpPr>
          <p:cNvPr id="25" name="ホームベース 24"/>
          <p:cNvSpPr/>
          <p:nvPr/>
        </p:nvSpPr>
        <p:spPr>
          <a:xfrm rot="5400000" flipV="1">
            <a:off x="-531352" y="3362764"/>
            <a:ext cx="2144733" cy="623917"/>
          </a:xfrm>
          <a:prstGeom prst="homePlate">
            <a:avLst/>
          </a:prstGeom>
          <a:ln/>
        </p:spPr>
        <p:style>
          <a:lnRef idx="1">
            <a:schemeClr val="accent1"/>
          </a:lnRef>
          <a:fillRef idx="2">
            <a:schemeClr val="accent1"/>
          </a:fillRef>
          <a:effectRef idx="1">
            <a:schemeClr val="accent1"/>
          </a:effectRef>
          <a:fontRef idx="minor">
            <a:schemeClr val="dk1"/>
          </a:fontRef>
        </p:style>
        <p:txBody>
          <a:bodyPr vert="eaVert" rtlCol="0" anchor="ctr"/>
          <a:lstStyle/>
          <a:p>
            <a:pPr algn="ctr" fontAlgn="base">
              <a:spcBef>
                <a:spcPct val="0"/>
              </a:spcBef>
              <a:spcAft>
                <a:spcPct val="0"/>
              </a:spcAft>
            </a:pPr>
            <a:endParaRPr lang="en-US" altLang="ja-JP" sz="1600" dirty="0">
              <a:solidFill>
                <a:prstClr val="black"/>
              </a:solidFill>
            </a:endParaRPr>
          </a:p>
        </p:txBody>
      </p:sp>
      <p:sp>
        <p:nvSpPr>
          <p:cNvPr id="34" name="正方形/長方形 33"/>
          <p:cNvSpPr/>
          <p:nvPr/>
        </p:nvSpPr>
        <p:spPr>
          <a:xfrm>
            <a:off x="899640" y="5529601"/>
            <a:ext cx="1782015" cy="1077218"/>
          </a:xfrm>
          <a:prstGeom prst="rect">
            <a:avLst/>
          </a:prstGeom>
          <a:ln w="28575"/>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600" dirty="0">
                <a:solidFill>
                  <a:prstClr val="black"/>
                </a:solidFill>
              </a:rPr>
              <a:t>○自治体と連携した措置入院後の通院精神療法等の評価</a:t>
            </a:r>
          </a:p>
        </p:txBody>
      </p:sp>
      <p:sp>
        <p:nvSpPr>
          <p:cNvPr id="3" name="角丸四角形 2"/>
          <p:cNvSpPr/>
          <p:nvPr/>
        </p:nvSpPr>
        <p:spPr>
          <a:xfrm>
            <a:off x="183039" y="1983263"/>
            <a:ext cx="5784063" cy="50400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措置入院患者や重症患者に対する医療の充実</a:t>
            </a:r>
            <a:endParaRPr lang="en-US" altLang="ja-JP" sz="16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4" name="山形 3"/>
          <p:cNvSpPr/>
          <p:nvPr/>
        </p:nvSpPr>
        <p:spPr>
          <a:xfrm rot="5400000">
            <a:off x="5520312" y="4204145"/>
            <a:ext cx="1902618" cy="623917"/>
          </a:xfrm>
          <a:prstGeom prst="chevron">
            <a:avLst/>
          </a:prstGeom>
          <a:ln/>
        </p:spPr>
        <p:style>
          <a:lnRef idx="1">
            <a:schemeClr val="accent2"/>
          </a:lnRef>
          <a:fillRef idx="2">
            <a:schemeClr val="accent2"/>
          </a:fillRef>
          <a:effectRef idx="1">
            <a:schemeClr val="accent2"/>
          </a:effectRef>
          <a:fontRef idx="minor">
            <a:schemeClr val="dk1"/>
          </a:fontRef>
        </p:style>
        <p:txBody>
          <a:bodyPr vert="vert270" rtlCol="0" anchor="ctr"/>
          <a:lstStyle/>
          <a:p>
            <a:pPr algn="ctr"/>
            <a:endParaRPr lang="ja-JP" altLang="en-US" sz="1600" dirty="0">
              <a:solidFill>
                <a:prstClr val="black"/>
              </a:solidFill>
            </a:endParaRPr>
          </a:p>
        </p:txBody>
      </p:sp>
      <p:sp>
        <p:nvSpPr>
          <p:cNvPr id="36" name="山形 35"/>
          <p:cNvSpPr/>
          <p:nvPr/>
        </p:nvSpPr>
        <p:spPr>
          <a:xfrm rot="5400000">
            <a:off x="-109682" y="5644175"/>
            <a:ext cx="1301384" cy="623917"/>
          </a:xfrm>
          <a:prstGeom prst="chevron">
            <a:avLst/>
          </a:prstGeom>
        </p:spPr>
        <p:style>
          <a:lnRef idx="1">
            <a:schemeClr val="accent1"/>
          </a:lnRef>
          <a:fillRef idx="2">
            <a:schemeClr val="accent1"/>
          </a:fillRef>
          <a:effectRef idx="1">
            <a:schemeClr val="accent1"/>
          </a:effectRef>
          <a:fontRef idx="minor">
            <a:schemeClr val="dk1"/>
          </a:fontRef>
        </p:style>
        <p:txBody>
          <a:bodyPr vert="vert270" rtlCol="0" anchor="ctr"/>
          <a:lstStyle/>
          <a:p>
            <a:pPr algn="ctr"/>
            <a:endParaRPr lang="ja-JP" altLang="en-US" sz="1600" dirty="0">
              <a:solidFill>
                <a:prstClr val="black"/>
              </a:solidFill>
            </a:endParaRPr>
          </a:p>
        </p:txBody>
      </p:sp>
      <p:sp>
        <p:nvSpPr>
          <p:cNvPr id="48" name="正方形/長方形 47"/>
          <p:cNvSpPr/>
          <p:nvPr/>
        </p:nvSpPr>
        <p:spPr>
          <a:xfrm>
            <a:off x="3527920" y="2602356"/>
            <a:ext cx="2456502" cy="2610823"/>
          </a:xfrm>
          <a:prstGeom prst="rect">
            <a:avLst/>
          </a:prstGeom>
          <a:ln w="28575"/>
        </p:spPr>
        <p:style>
          <a:lnRef idx="2">
            <a:schemeClr val="accent1"/>
          </a:lnRef>
          <a:fillRef idx="1">
            <a:schemeClr val="lt1"/>
          </a:fillRef>
          <a:effectRef idx="0">
            <a:schemeClr val="accent1"/>
          </a:effectRef>
          <a:fontRef idx="minor">
            <a:schemeClr val="dk1"/>
          </a:fontRef>
        </p:style>
        <p:txBody>
          <a:bodyPr wrap="square" anchor="ctr">
            <a:noAutofit/>
          </a:bodyPr>
          <a:lstStyle/>
          <a:p>
            <a:pPr marL="216000" indent="-216000"/>
            <a:r>
              <a:rPr lang="ja-JP" altLang="en-US" sz="1600" dirty="0">
                <a:solidFill>
                  <a:prstClr val="black"/>
                </a:solidFill>
              </a:rPr>
              <a:t>○精神科救急入院料の算定要件の見直し</a:t>
            </a:r>
            <a:endParaRPr lang="en-US" altLang="ja-JP" sz="1600" dirty="0">
              <a:solidFill>
                <a:prstClr val="black"/>
              </a:solidFill>
            </a:endParaRPr>
          </a:p>
          <a:p>
            <a:pPr marL="216000" indent="-216000"/>
            <a:r>
              <a:rPr lang="ja-JP" altLang="en-US" sz="1600" dirty="0">
                <a:solidFill>
                  <a:prstClr val="black"/>
                </a:solidFill>
              </a:rPr>
              <a:t>○精神科救急入院料等の病棟における夜間の看護配置の評価を新設</a:t>
            </a:r>
            <a:endParaRPr lang="en-US" altLang="ja-JP" sz="1600" dirty="0">
              <a:solidFill>
                <a:prstClr val="black"/>
              </a:solidFill>
            </a:endParaRPr>
          </a:p>
          <a:p>
            <a:pPr marL="216000" indent="-216000"/>
            <a:r>
              <a:rPr lang="ja-JP" altLang="en-US" sz="1600" dirty="0">
                <a:solidFill>
                  <a:prstClr val="black"/>
                </a:solidFill>
              </a:rPr>
              <a:t>○入院精神療法の評価の充実</a:t>
            </a:r>
            <a:endParaRPr lang="en-US" altLang="ja-JP" sz="1600" dirty="0">
              <a:solidFill>
                <a:prstClr val="black"/>
              </a:solidFill>
            </a:endParaRPr>
          </a:p>
          <a:p>
            <a:pPr marL="216000" indent="-216000"/>
            <a:r>
              <a:rPr lang="ja-JP" altLang="en-US" sz="1600" dirty="0">
                <a:solidFill>
                  <a:prstClr val="black"/>
                </a:solidFill>
              </a:rPr>
              <a:t>○精神科電気痙攣療法における質の高い麻酔の評価</a:t>
            </a:r>
            <a:endParaRPr lang="en-US" altLang="ja-JP" sz="1600" dirty="0">
              <a:solidFill>
                <a:prstClr val="black"/>
              </a:solidFill>
            </a:endParaRPr>
          </a:p>
        </p:txBody>
      </p:sp>
      <p:sp>
        <p:nvSpPr>
          <p:cNvPr id="29" name="角丸四角形 28"/>
          <p:cNvSpPr/>
          <p:nvPr/>
        </p:nvSpPr>
        <p:spPr>
          <a:xfrm>
            <a:off x="219209" y="726379"/>
            <a:ext cx="2592000" cy="360000"/>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専門的な精神医療の評価</a:t>
            </a:r>
          </a:p>
        </p:txBody>
      </p:sp>
      <p:pic>
        <p:nvPicPr>
          <p:cNvPr id="42" name="Picture 2" descr="退院した男性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30077" y="5060035"/>
            <a:ext cx="1378917" cy="1139747"/>
          </a:xfrm>
          <a:prstGeom prst="rect">
            <a:avLst/>
          </a:prstGeom>
          <a:noFill/>
          <a:extLst>
            <a:ext uri="{909E8E84-426E-40DD-AFC4-6F175D3DCCD1}">
              <a14:hiddenFill xmlns:a14="http://schemas.microsoft.com/office/drawing/2010/main">
                <a:solidFill>
                  <a:srgbClr val="FFFFFF"/>
                </a:solidFill>
              </a14:hiddenFill>
            </a:ext>
          </a:extLst>
        </p:spPr>
      </p:pic>
      <p:sp>
        <p:nvSpPr>
          <p:cNvPr id="13" name="テキスト ボックス 12"/>
          <p:cNvSpPr txBox="1"/>
          <p:nvPr/>
        </p:nvSpPr>
        <p:spPr>
          <a:xfrm>
            <a:off x="6256181" y="3984412"/>
            <a:ext cx="430887" cy="1349585"/>
          </a:xfrm>
          <a:prstGeom prst="rect">
            <a:avLst/>
          </a:prstGeom>
          <a:noFill/>
        </p:spPr>
        <p:txBody>
          <a:bodyPr vert="eaVert" wrap="square" rtlCol="0">
            <a:spAutoFit/>
          </a:bodyPr>
          <a:lstStyle/>
          <a:p>
            <a:r>
              <a:rPr lang="ja-JP" altLang="en-US" sz="1600" dirty="0">
                <a:solidFill>
                  <a:prstClr val="black"/>
                </a:solidFill>
              </a:rPr>
              <a:t>長期入院中</a:t>
            </a:r>
          </a:p>
        </p:txBody>
      </p:sp>
      <p:sp>
        <p:nvSpPr>
          <p:cNvPr id="15" name="テキスト ボックス 14"/>
          <p:cNvSpPr txBox="1"/>
          <p:nvPr/>
        </p:nvSpPr>
        <p:spPr>
          <a:xfrm>
            <a:off x="325571" y="2931412"/>
            <a:ext cx="430887" cy="1171632"/>
          </a:xfrm>
          <a:prstGeom prst="rect">
            <a:avLst/>
          </a:prstGeom>
          <a:noFill/>
        </p:spPr>
        <p:txBody>
          <a:bodyPr vert="eaVert" wrap="square" rtlCol="0">
            <a:spAutoFit/>
          </a:bodyPr>
          <a:lstStyle/>
          <a:p>
            <a:r>
              <a:rPr lang="ja-JP" altLang="en-US" sz="1600" dirty="0">
                <a:solidFill>
                  <a:prstClr val="black"/>
                </a:solidFill>
              </a:rPr>
              <a:t>措置入院中</a:t>
            </a:r>
            <a:endParaRPr lang="en-US" altLang="ja-JP" sz="1600" dirty="0">
              <a:solidFill>
                <a:prstClr val="black"/>
              </a:solidFill>
            </a:endParaRPr>
          </a:p>
        </p:txBody>
      </p:sp>
      <p:sp>
        <p:nvSpPr>
          <p:cNvPr id="17" name="テキスト ボックス 16"/>
          <p:cNvSpPr txBox="1"/>
          <p:nvPr/>
        </p:nvSpPr>
        <p:spPr>
          <a:xfrm>
            <a:off x="310182" y="5617381"/>
            <a:ext cx="461665" cy="914287"/>
          </a:xfrm>
          <a:prstGeom prst="rect">
            <a:avLst/>
          </a:prstGeom>
          <a:noFill/>
        </p:spPr>
        <p:txBody>
          <a:bodyPr vert="eaVert" wrap="square" rtlCol="0">
            <a:spAutoFit/>
          </a:bodyPr>
          <a:lstStyle/>
          <a:p>
            <a:r>
              <a:rPr lang="ja-JP" altLang="en-US" dirty="0">
                <a:solidFill>
                  <a:prstClr val="black"/>
                </a:solidFill>
              </a:rPr>
              <a:t>退院後</a:t>
            </a:r>
          </a:p>
        </p:txBody>
      </p:sp>
      <p:pic>
        <p:nvPicPr>
          <p:cNvPr id="16" name="Picture 2" descr="C:\Users\KTIOM\AppData\Local\Microsoft\Windows\Temporary Internet Files\Content.IE5\YO97QDGR\MC900239657[1].wmf"/>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421215" y="2396622"/>
            <a:ext cx="1351600" cy="980906"/>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41" name="ホームベース 40"/>
          <p:cNvSpPr/>
          <p:nvPr/>
        </p:nvSpPr>
        <p:spPr>
          <a:xfrm rot="5400000" flipV="1">
            <a:off x="1680179" y="3722927"/>
            <a:ext cx="2865056" cy="623917"/>
          </a:xfrm>
          <a:prstGeom prst="homePlate">
            <a:avLst/>
          </a:prstGeom>
          <a:ln/>
        </p:spPr>
        <p:style>
          <a:lnRef idx="1">
            <a:schemeClr val="accent1"/>
          </a:lnRef>
          <a:fillRef idx="2">
            <a:schemeClr val="accent1"/>
          </a:fillRef>
          <a:effectRef idx="1">
            <a:schemeClr val="accent1"/>
          </a:effectRef>
          <a:fontRef idx="minor">
            <a:schemeClr val="dk1"/>
          </a:fontRef>
        </p:style>
        <p:txBody>
          <a:bodyPr vert="eaVert" rtlCol="0" anchor="ctr"/>
          <a:lstStyle/>
          <a:p>
            <a:pPr algn="ctr" fontAlgn="base">
              <a:spcBef>
                <a:spcPct val="0"/>
              </a:spcBef>
              <a:spcAft>
                <a:spcPct val="0"/>
              </a:spcAft>
            </a:pPr>
            <a:endParaRPr lang="en-US" altLang="ja-JP" sz="1600" dirty="0">
              <a:solidFill>
                <a:prstClr val="black"/>
              </a:solidFill>
            </a:endParaRPr>
          </a:p>
        </p:txBody>
      </p:sp>
      <p:sp>
        <p:nvSpPr>
          <p:cNvPr id="11" name="テキスト ボックス 10"/>
          <p:cNvSpPr txBox="1"/>
          <p:nvPr/>
        </p:nvSpPr>
        <p:spPr>
          <a:xfrm>
            <a:off x="2897266" y="3018804"/>
            <a:ext cx="430887" cy="1728278"/>
          </a:xfrm>
          <a:prstGeom prst="rect">
            <a:avLst/>
          </a:prstGeom>
          <a:noFill/>
        </p:spPr>
        <p:txBody>
          <a:bodyPr vert="eaVert" wrap="square" rtlCol="0" anchor="ctr">
            <a:spAutoFit/>
          </a:bodyPr>
          <a:lstStyle/>
          <a:p>
            <a:r>
              <a:rPr lang="ja-JP" altLang="en-US" sz="1600" dirty="0">
                <a:solidFill>
                  <a:prstClr val="black"/>
                </a:solidFill>
              </a:rPr>
              <a:t>重症患者への対応</a:t>
            </a:r>
          </a:p>
        </p:txBody>
      </p:sp>
      <p:sp>
        <p:nvSpPr>
          <p:cNvPr id="50" name="テキスト ボックス 49"/>
          <p:cNvSpPr txBox="1"/>
          <p:nvPr/>
        </p:nvSpPr>
        <p:spPr>
          <a:xfrm>
            <a:off x="2828794" y="6266727"/>
            <a:ext cx="6900460" cy="338554"/>
          </a:xfrm>
          <a:prstGeom prst="rect">
            <a:avLst/>
          </a:prstGeom>
          <a:ln w="28575"/>
        </p:spPr>
        <p:style>
          <a:lnRef idx="2">
            <a:schemeClr val="accent6"/>
          </a:lnRef>
          <a:fillRef idx="1">
            <a:schemeClr val="lt1"/>
          </a:fillRef>
          <a:effectRef idx="0">
            <a:schemeClr val="accent6"/>
          </a:effectRef>
          <a:fontRef idx="minor">
            <a:schemeClr val="dk1"/>
          </a:fontRef>
        </p:style>
        <p:txBody>
          <a:bodyPr wrap="square" rtlCol="0">
            <a:spAutoFit/>
          </a:bodyPr>
          <a:lstStyle/>
          <a:p>
            <a:pPr marL="179388" indent="-179388" algn="ctr">
              <a:spcBef>
                <a:spcPct val="20000"/>
              </a:spcBef>
            </a:pPr>
            <a:r>
              <a:rPr lang="ja-JP" altLang="en-US" sz="1600" dirty="0">
                <a:solidFill>
                  <a:prstClr val="black"/>
                </a:solidFill>
              </a:rPr>
              <a:t>○</a:t>
            </a:r>
            <a:r>
              <a:rPr lang="ja-JP" altLang="en-US" sz="1600" dirty="0">
                <a:solidFill>
                  <a:prstClr val="black"/>
                </a:solidFill>
                <a:latin typeface="ＭＳ Ｐゴシック"/>
              </a:rPr>
              <a:t>精神疾患患者に対する訪問支援（アウトリーチ）の充実</a:t>
            </a:r>
          </a:p>
        </p:txBody>
      </p:sp>
      <p:sp>
        <p:nvSpPr>
          <p:cNvPr id="51" name="山形 50"/>
          <p:cNvSpPr/>
          <p:nvPr/>
        </p:nvSpPr>
        <p:spPr>
          <a:xfrm rot="5400000">
            <a:off x="2531686" y="5638688"/>
            <a:ext cx="1162045" cy="623917"/>
          </a:xfrm>
          <a:prstGeom prst="chevron">
            <a:avLst/>
          </a:prstGeom>
        </p:spPr>
        <p:style>
          <a:lnRef idx="1">
            <a:schemeClr val="accent1"/>
          </a:lnRef>
          <a:fillRef idx="2">
            <a:schemeClr val="accent1"/>
          </a:fillRef>
          <a:effectRef idx="1">
            <a:schemeClr val="accent1"/>
          </a:effectRef>
          <a:fontRef idx="minor">
            <a:schemeClr val="dk1"/>
          </a:fontRef>
        </p:style>
        <p:txBody>
          <a:bodyPr vert="vert270" rtlCol="0" anchor="ctr"/>
          <a:lstStyle/>
          <a:p>
            <a:pPr algn="ctr"/>
            <a:endParaRPr lang="ja-JP" altLang="en-US" sz="1600" dirty="0">
              <a:solidFill>
                <a:prstClr val="black"/>
              </a:solidFill>
            </a:endParaRPr>
          </a:p>
        </p:txBody>
      </p:sp>
      <p:sp>
        <p:nvSpPr>
          <p:cNvPr id="52" name="テキスト ボックス 51"/>
          <p:cNvSpPr txBox="1"/>
          <p:nvPr/>
        </p:nvSpPr>
        <p:spPr>
          <a:xfrm>
            <a:off x="2881874" y="5638700"/>
            <a:ext cx="461665" cy="797309"/>
          </a:xfrm>
          <a:prstGeom prst="rect">
            <a:avLst/>
          </a:prstGeom>
          <a:noFill/>
        </p:spPr>
        <p:txBody>
          <a:bodyPr vert="eaVert" wrap="square" rtlCol="0">
            <a:spAutoFit/>
          </a:bodyPr>
          <a:lstStyle/>
          <a:p>
            <a:r>
              <a:rPr lang="ja-JP" altLang="en-US" dirty="0">
                <a:solidFill>
                  <a:prstClr val="black"/>
                </a:solidFill>
              </a:rPr>
              <a:t>退院後</a:t>
            </a:r>
          </a:p>
        </p:txBody>
      </p:sp>
      <p:sp>
        <p:nvSpPr>
          <p:cNvPr id="53" name="山形 52"/>
          <p:cNvSpPr/>
          <p:nvPr/>
        </p:nvSpPr>
        <p:spPr>
          <a:xfrm rot="5400000">
            <a:off x="5974148" y="5476648"/>
            <a:ext cx="994946" cy="623917"/>
          </a:xfrm>
          <a:prstGeom prst="chevron">
            <a:avLst/>
          </a:prstGeom>
        </p:spPr>
        <p:style>
          <a:lnRef idx="1">
            <a:schemeClr val="accent2"/>
          </a:lnRef>
          <a:fillRef idx="2">
            <a:schemeClr val="accent2"/>
          </a:fillRef>
          <a:effectRef idx="1">
            <a:schemeClr val="accent2"/>
          </a:effectRef>
          <a:fontRef idx="minor">
            <a:schemeClr val="dk1"/>
          </a:fontRef>
        </p:style>
        <p:txBody>
          <a:bodyPr vert="vert270" rtlCol="0" anchor="ctr"/>
          <a:lstStyle/>
          <a:p>
            <a:pPr algn="ctr"/>
            <a:endParaRPr lang="ja-JP" altLang="en-US" sz="1600" dirty="0">
              <a:solidFill>
                <a:prstClr val="black"/>
              </a:solidFill>
            </a:endParaRPr>
          </a:p>
        </p:txBody>
      </p:sp>
      <p:sp>
        <p:nvSpPr>
          <p:cNvPr id="54" name="テキスト ボックス 53"/>
          <p:cNvSpPr txBox="1"/>
          <p:nvPr/>
        </p:nvSpPr>
        <p:spPr>
          <a:xfrm>
            <a:off x="6271566" y="5560204"/>
            <a:ext cx="400110" cy="683006"/>
          </a:xfrm>
          <a:prstGeom prst="rect">
            <a:avLst/>
          </a:prstGeom>
          <a:noFill/>
        </p:spPr>
        <p:txBody>
          <a:bodyPr vert="eaVert" wrap="square" rtlCol="0">
            <a:spAutoFit/>
          </a:bodyPr>
          <a:lstStyle/>
          <a:p>
            <a:r>
              <a:rPr lang="ja-JP" altLang="en-US" sz="1400" dirty="0">
                <a:solidFill>
                  <a:prstClr val="black"/>
                </a:solidFill>
              </a:rPr>
              <a:t>退院後</a:t>
            </a:r>
          </a:p>
        </p:txBody>
      </p:sp>
      <p:sp>
        <p:nvSpPr>
          <p:cNvPr id="6" name="山形 5"/>
          <p:cNvSpPr/>
          <p:nvPr/>
        </p:nvSpPr>
        <p:spPr>
          <a:xfrm rot="5400000">
            <a:off x="289011" y="4550327"/>
            <a:ext cx="504000" cy="613344"/>
          </a:xfrm>
          <a:prstGeom prst="chevron">
            <a:avLst>
              <a:gd name="adj" fmla="val 63786"/>
            </a:avLst>
          </a:prstGeom>
          <a:solidFill>
            <a:schemeClr val="accent1">
              <a:lumMod val="60000"/>
              <a:lumOff val="4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39" name="山形 38"/>
          <p:cNvSpPr/>
          <p:nvPr/>
        </p:nvSpPr>
        <p:spPr>
          <a:xfrm rot="5400000">
            <a:off x="289011" y="4874928"/>
            <a:ext cx="504000" cy="613344"/>
          </a:xfrm>
          <a:prstGeom prst="chevron">
            <a:avLst>
              <a:gd name="adj" fmla="val 63786"/>
            </a:avLst>
          </a:prstGeom>
          <a:solidFill>
            <a:schemeClr val="accent1">
              <a:lumMod val="60000"/>
              <a:lumOff val="40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44" name="山形 43"/>
          <p:cNvSpPr/>
          <p:nvPr/>
        </p:nvSpPr>
        <p:spPr>
          <a:xfrm rot="5400000">
            <a:off x="6219621" y="3122506"/>
            <a:ext cx="504000" cy="613344"/>
          </a:xfrm>
          <a:prstGeom prst="chevron">
            <a:avLst>
              <a:gd name="adj" fmla="val 63786"/>
            </a:avLst>
          </a:prstGeom>
          <a:solidFill>
            <a:schemeClr val="accent2">
              <a:lumMod val="40000"/>
              <a:lumOff val="6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45" name="山形 44"/>
          <p:cNvSpPr/>
          <p:nvPr/>
        </p:nvSpPr>
        <p:spPr>
          <a:xfrm rot="5400000">
            <a:off x="6219621" y="2747684"/>
            <a:ext cx="504000" cy="613344"/>
          </a:xfrm>
          <a:prstGeom prst="chevron">
            <a:avLst>
              <a:gd name="adj" fmla="val 63786"/>
            </a:avLst>
          </a:prstGeom>
          <a:solidFill>
            <a:schemeClr val="accent2">
              <a:lumMod val="40000"/>
              <a:lumOff val="6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40"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33"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278</a:t>
            </a:fld>
            <a:endParaRPr lang="ja-JP" altLang="en-US" sz="1600" dirty="0">
              <a:solidFill>
                <a:prstClr val="black"/>
              </a:solidFill>
            </a:endParaRPr>
          </a:p>
        </p:txBody>
      </p:sp>
    </p:spTree>
    <p:extLst>
      <p:ext uri="{BB962C8B-B14F-4D97-AF65-F5344CB8AC3E}">
        <p14:creationId xmlns:p14="http://schemas.microsoft.com/office/powerpoint/2010/main" val="356204428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7"/>
          <p:cNvSpPr>
            <a:spLocks noChangeArrowheads="1"/>
          </p:cNvSpPr>
          <p:nvPr/>
        </p:nvSpPr>
        <p:spPr bwMode="auto">
          <a:xfrm>
            <a:off x="117940" y="980727"/>
            <a:ext cx="9757469" cy="5539684"/>
          </a:xfrm>
          <a:prstGeom prst="rect">
            <a:avLst/>
          </a:prstGeom>
          <a:noFill/>
          <a:ln w="9525">
            <a:solidFill>
              <a:schemeClr val="tx1"/>
            </a:solidFill>
            <a:miter lim="800000"/>
            <a:headEnd/>
            <a:tailEnd/>
          </a:ln>
        </p:spPr>
        <p:txBody>
          <a:bodyPr/>
          <a:lstStyle/>
          <a:p>
            <a:pPr marL="285750" indent="-285750">
              <a:buFont typeface="Wingdings" charset="2"/>
              <a:buChar char="Ø"/>
              <a:defRPr/>
            </a:pPr>
            <a:r>
              <a:rPr lang="ja-JP" altLang="ja-JP" dirty="0">
                <a:solidFill>
                  <a:prstClr val="black"/>
                </a:solidFill>
                <a:latin typeface="ＭＳ Ｐゴシック"/>
              </a:rPr>
              <a:t>措置入院患者に対して、自治体と連携した退院支援を実施した場合の評価を新設する</a:t>
            </a:r>
            <a:r>
              <a:rPr lang="ja-JP" altLang="en-US" dirty="0">
                <a:solidFill>
                  <a:prstClr val="black"/>
                </a:solidFill>
                <a:latin typeface="ＭＳ Ｐゴシック"/>
              </a:rPr>
              <a:t>。</a:t>
            </a:r>
            <a:endParaRPr lang="en-US" altLang="ja-JP" b="1" u="sng" dirty="0">
              <a:solidFill>
                <a:srgbClr val="0070C0"/>
              </a:solidFill>
              <a:latin typeface="ＭＳ Ｐゴシック"/>
            </a:endParaRPr>
          </a:p>
          <a:p>
            <a:pPr>
              <a:spcBef>
                <a:spcPts val="600"/>
              </a:spcBef>
              <a:defRPr/>
            </a:pPr>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a:t>
            </a:r>
            <a:r>
              <a:rPr lang="ja-JP" altLang="en-US" b="1" dirty="0">
                <a:solidFill>
                  <a:srgbClr val="0070C0"/>
                </a:solidFill>
                <a:latin typeface="ＭＳ Ｐゴシック"/>
              </a:rPr>
              <a:t>　　</a:t>
            </a:r>
            <a:r>
              <a:rPr lang="ja-JP" altLang="ja-JP" b="1" u="sng" dirty="0">
                <a:solidFill>
                  <a:srgbClr val="0070C0"/>
                </a:solidFill>
                <a:latin typeface="ＭＳ Ｐゴシック"/>
              </a:rPr>
              <a:t>精神科措置入院退院支援加算</a:t>
            </a:r>
            <a:r>
              <a:rPr lang="ja-JP" altLang="en-US" b="1" u="sng" dirty="0">
                <a:solidFill>
                  <a:srgbClr val="0070C0"/>
                </a:solidFill>
                <a:latin typeface="ＭＳ Ｐゴシック"/>
              </a:rPr>
              <a:t>：６００点（退院時）</a:t>
            </a:r>
            <a:endParaRPr lang="en-US" altLang="ja-JP" b="1" u="sng" dirty="0">
              <a:solidFill>
                <a:srgbClr val="0070C0"/>
              </a:solidFill>
              <a:latin typeface="ＭＳ Ｐゴシック"/>
            </a:endParaRPr>
          </a:p>
        </p:txBody>
      </p:sp>
      <p:pic>
        <p:nvPicPr>
          <p:cNvPr id="4098" name="Picture 2" descr="退院した男性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2580" y="1136626"/>
            <a:ext cx="1789567" cy="1487329"/>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68267" y="2600129"/>
            <a:ext cx="5533889" cy="38322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正方形/長方形 2"/>
          <p:cNvSpPr/>
          <p:nvPr/>
        </p:nvSpPr>
        <p:spPr>
          <a:xfrm>
            <a:off x="-221076" y="1725831"/>
            <a:ext cx="4389329" cy="4732065"/>
          </a:xfrm>
          <a:prstGeom prst="rect">
            <a:avLst/>
          </a:prstGeom>
        </p:spPr>
        <p:txBody>
          <a:bodyPr wrap="square">
            <a:spAutoFit/>
          </a:bodyPr>
          <a:lstStyle/>
          <a:p>
            <a:pPr>
              <a:spcBef>
                <a:spcPts val="900"/>
              </a:spcBef>
              <a:defRPr/>
            </a:pPr>
            <a:r>
              <a:rPr lang="ja-JP" altLang="en-US" sz="1400" dirty="0">
                <a:solidFill>
                  <a:srgbClr val="0070C0"/>
                </a:solidFill>
                <a:latin typeface="ＭＳ Ｐゴシック"/>
              </a:rPr>
              <a:t>　　　</a:t>
            </a:r>
            <a:r>
              <a:rPr lang="ja-JP" altLang="en-US" sz="1400" dirty="0">
                <a:solidFill>
                  <a:prstClr val="black"/>
                </a:solidFill>
                <a:latin typeface="ＭＳ Ｐゴシック"/>
              </a:rPr>
              <a:t>［算定要件］</a:t>
            </a:r>
            <a:endParaRPr lang="en-US" altLang="ja-JP" sz="1400" dirty="0">
              <a:solidFill>
                <a:prstClr val="black"/>
              </a:solidFill>
              <a:latin typeface="ＭＳ Ｐゴシック"/>
            </a:endParaRPr>
          </a:p>
          <a:p>
            <a:pPr marL="447675" indent="-447675"/>
            <a:r>
              <a:rPr lang="ja-JP" altLang="en-US" sz="1400" dirty="0">
                <a:solidFill>
                  <a:prstClr val="black"/>
                </a:solidFill>
                <a:latin typeface="ＭＳ Ｐゴシック"/>
              </a:rPr>
              <a:t>　　　　　</a:t>
            </a:r>
            <a:r>
              <a:rPr lang="ja-JP" altLang="ja-JP" sz="1400" dirty="0">
                <a:solidFill>
                  <a:prstClr val="black"/>
                </a:solidFill>
                <a:latin typeface="ＭＳ Ｐゴシック"/>
              </a:rPr>
              <a:t>措置入院者（緊急措置入院者及び措置入院又は緊急措置入院後に医療保護入院等により入院した者を含む。以下同じ。）に対して、入院中から、自治体と連携して退院に向けた支援を実施するため、以下の体制をとっていること。</a:t>
            </a:r>
          </a:p>
          <a:p>
            <a:pPr marL="628650" indent="-85725">
              <a:spcBef>
                <a:spcPts val="300"/>
              </a:spcBef>
            </a:pPr>
            <a:r>
              <a:rPr lang="en-US" altLang="ja-JP" sz="1400" dirty="0">
                <a:solidFill>
                  <a:prstClr val="black"/>
                </a:solidFill>
                <a:latin typeface="ＭＳ Ｐゴシック"/>
              </a:rPr>
              <a:t>(1) </a:t>
            </a:r>
            <a:r>
              <a:rPr lang="ja-JP" altLang="ja-JP" sz="1400" dirty="0">
                <a:solidFill>
                  <a:prstClr val="black"/>
                </a:solidFill>
                <a:latin typeface="ＭＳ Ｐゴシック"/>
              </a:rPr>
              <a:t>当該保険医療機関の管理者は、措置入院者を入院させた場合には、入院後速やかに、</a:t>
            </a:r>
            <a:r>
              <a:rPr lang="ja-JP" altLang="ja-JP" sz="1400" b="1" u="sng" dirty="0">
                <a:solidFill>
                  <a:srgbClr val="0070C0"/>
                </a:solidFill>
                <a:latin typeface="ＭＳ Ｐゴシック"/>
              </a:rPr>
              <a:t>措置入院者の退院後の生活環境に関し、本人及びその家族等の相談支援を行う担当者を選任</a:t>
            </a:r>
            <a:r>
              <a:rPr lang="ja-JP" altLang="ja-JP" sz="1400" dirty="0">
                <a:solidFill>
                  <a:prstClr val="black"/>
                </a:solidFill>
                <a:latin typeface="ＭＳ Ｐゴシック"/>
              </a:rPr>
              <a:t>すること。</a:t>
            </a:r>
          </a:p>
          <a:p>
            <a:pPr marL="628650" indent="-85725">
              <a:spcBef>
                <a:spcPts val="300"/>
              </a:spcBef>
            </a:pPr>
            <a:r>
              <a:rPr lang="en-US" altLang="ja-JP" sz="1400" dirty="0">
                <a:solidFill>
                  <a:prstClr val="black"/>
                </a:solidFill>
                <a:latin typeface="ＭＳ Ｐゴシック"/>
              </a:rPr>
              <a:t>(2) </a:t>
            </a:r>
            <a:r>
              <a:rPr lang="ja-JP" altLang="ja-JP" sz="1400" dirty="0">
                <a:solidFill>
                  <a:prstClr val="black"/>
                </a:solidFill>
                <a:latin typeface="ＭＳ Ｐゴシック"/>
              </a:rPr>
              <a:t>自治体が作成する退院後支援に関する計画が適切なものとなるよう、</a:t>
            </a:r>
            <a:r>
              <a:rPr lang="ja-JP" altLang="ja-JP" sz="1400" b="1" u="sng" dirty="0">
                <a:solidFill>
                  <a:srgbClr val="0070C0"/>
                </a:solidFill>
                <a:latin typeface="ＭＳ Ｐゴシック"/>
              </a:rPr>
              <a:t>多職種で</a:t>
            </a:r>
            <a:r>
              <a:rPr lang="ja-JP" altLang="en-US" sz="1400" b="1" u="sng" dirty="0">
                <a:solidFill>
                  <a:srgbClr val="0070C0"/>
                </a:solidFill>
                <a:latin typeface="ＭＳ Ｐゴシック"/>
              </a:rPr>
              <a:t>共同</a:t>
            </a:r>
            <a:r>
              <a:rPr lang="ja-JP" altLang="ja-JP" sz="1400" b="1" u="sng" dirty="0">
                <a:solidFill>
                  <a:srgbClr val="0070C0"/>
                </a:solidFill>
                <a:latin typeface="ＭＳ Ｐゴシック"/>
              </a:rPr>
              <a:t>して当該患者の退院後支援のニーズに関するアセスメントを実施</a:t>
            </a:r>
            <a:r>
              <a:rPr lang="ja-JP" altLang="ja-JP" sz="1400" dirty="0">
                <a:solidFill>
                  <a:prstClr val="black"/>
                </a:solidFill>
                <a:latin typeface="ＭＳ Ｐゴシック"/>
              </a:rPr>
              <a:t>し、</a:t>
            </a:r>
            <a:r>
              <a:rPr lang="ja-JP" altLang="ja-JP" sz="1400" b="1" u="sng" dirty="0">
                <a:solidFill>
                  <a:srgbClr val="0070C0"/>
                </a:solidFill>
                <a:latin typeface="ＭＳ Ｐゴシック"/>
              </a:rPr>
              <a:t>自治体と協力して計画作成のために必要な情報収集、連絡調整を行う</a:t>
            </a:r>
            <a:r>
              <a:rPr lang="ja-JP" altLang="ja-JP" sz="1400" dirty="0">
                <a:solidFill>
                  <a:prstClr val="black"/>
                </a:solidFill>
                <a:latin typeface="ＭＳ Ｐゴシック"/>
              </a:rPr>
              <a:t>こと。</a:t>
            </a:r>
          </a:p>
          <a:p>
            <a:pPr marL="628650" indent="-85725">
              <a:spcBef>
                <a:spcPts val="300"/>
              </a:spcBef>
            </a:pPr>
            <a:r>
              <a:rPr lang="en-US" altLang="ja-JP" sz="1400" dirty="0">
                <a:solidFill>
                  <a:prstClr val="black"/>
                </a:solidFill>
                <a:latin typeface="ＭＳ Ｐゴシック"/>
              </a:rPr>
              <a:t>(3) </a:t>
            </a:r>
            <a:r>
              <a:rPr lang="ja-JP" altLang="ja-JP" sz="1400" dirty="0">
                <a:solidFill>
                  <a:prstClr val="black"/>
                </a:solidFill>
                <a:latin typeface="ＭＳ Ｐゴシック"/>
              </a:rPr>
              <a:t>退院後支援に関する計画を作成する自治体に協力し、当該患者の入院中に、</a:t>
            </a:r>
            <a:r>
              <a:rPr lang="ja-JP" altLang="ja-JP" sz="1400" b="1" u="sng" dirty="0">
                <a:solidFill>
                  <a:srgbClr val="0070C0"/>
                </a:solidFill>
                <a:latin typeface="ＭＳ Ｐゴシック"/>
              </a:rPr>
              <a:t>退院後支援のニーズに関するアセスメントの結果及びこれを踏まえた計画に係る意見書を当該自治体へ提出</a:t>
            </a:r>
            <a:r>
              <a:rPr lang="ja-JP" altLang="ja-JP" sz="1400" dirty="0">
                <a:solidFill>
                  <a:prstClr val="black"/>
                </a:solidFill>
                <a:latin typeface="ＭＳ Ｐゴシック"/>
              </a:rPr>
              <a:t>すること</a:t>
            </a:r>
            <a:r>
              <a:rPr lang="ja-JP" altLang="en-US" sz="1400" dirty="0">
                <a:solidFill>
                  <a:prstClr val="black"/>
                </a:solidFill>
                <a:latin typeface="ＭＳ Ｐゴシック"/>
              </a:rPr>
              <a:t>。</a:t>
            </a:r>
            <a:endParaRPr lang="en-US" altLang="ja-JP" sz="1400" dirty="0">
              <a:solidFill>
                <a:prstClr val="black"/>
              </a:solidFill>
              <a:latin typeface="ＭＳ Ｐゴシック"/>
            </a:endParaRPr>
          </a:p>
        </p:txBody>
      </p:sp>
      <p:sp>
        <p:nvSpPr>
          <p:cNvPr id="13"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14" name="Rectangle 36"/>
          <p:cNvSpPr>
            <a:spLocks noChangeArrowheads="1"/>
          </p:cNvSpPr>
          <p:nvPr/>
        </p:nvSpPr>
        <p:spPr bwMode="auto">
          <a:xfrm>
            <a:off x="127706" y="625548"/>
            <a:ext cx="4818263" cy="3600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（１）精神科措置入院退院支援加算の新設</a:t>
            </a:r>
          </a:p>
        </p:txBody>
      </p:sp>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279</a:t>
            </a:fld>
            <a:endParaRPr lang="ja-JP" altLang="en-US" sz="1600" dirty="0">
              <a:solidFill>
                <a:prstClr val="black"/>
              </a:solidFill>
            </a:endParaRPr>
          </a:p>
        </p:txBody>
      </p:sp>
      <p:sp>
        <p:nvSpPr>
          <p:cNvPr id="11" name="テキスト ボックス 10"/>
          <p:cNvSpPr txBox="1"/>
          <p:nvPr/>
        </p:nvSpPr>
        <p:spPr>
          <a:xfrm>
            <a:off x="5889104" y="1446515"/>
            <a:ext cx="1656184"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67</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83</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083719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 xmlns:a16="http://schemas.microsoft.com/office/drawing/2014/main" id="{63E1BBCC-FD70-47DC-8F24-8E82ADE91F90}"/>
              </a:ext>
            </a:extLst>
          </p:cNvPr>
          <p:cNvSpPr txBox="1"/>
          <p:nvPr/>
        </p:nvSpPr>
        <p:spPr>
          <a:xfrm>
            <a:off x="596516" y="548680"/>
            <a:ext cx="8712968" cy="5909310"/>
          </a:xfrm>
          <a:prstGeom prst="rect">
            <a:avLst/>
          </a:prstGeom>
          <a:solidFill>
            <a:srgbClr val="FFFFE1"/>
          </a:solidFill>
        </p:spPr>
        <p:txBody>
          <a:bodyPr wrap="square" rtlCol="0">
            <a:spAutoFit/>
          </a:bodyPr>
          <a:lstStyle/>
          <a:p>
            <a:pPr fontAlgn="base">
              <a:spcBef>
                <a:spcPct val="0"/>
              </a:spcBef>
              <a:spcAft>
                <a:spcPct val="0"/>
              </a:spcAft>
            </a:pPr>
            <a:r>
              <a:rPr lang="ja-JP" altLang="en-US" dirty="0">
                <a:solidFill>
                  <a:prstClr val="black"/>
                </a:solidFill>
              </a:rPr>
              <a:t>　第</a:t>
            </a:r>
            <a:r>
              <a:rPr lang="en-US" altLang="ja-JP" dirty="0">
                <a:solidFill>
                  <a:prstClr val="black"/>
                </a:solidFill>
              </a:rPr>
              <a:t>48</a:t>
            </a:r>
            <a:r>
              <a:rPr lang="ja-JP" altLang="en-US" dirty="0">
                <a:solidFill>
                  <a:prstClr val="black"/>
                </a:solidFill>
              </a:rPr>
              <a:t>回衆議院議員総選挙の投開票が</a:t>
            </a:r>
            <a:r>
              <a:rPr lang="en-US" altLang="ja-JP" dirty="0">
                <a:solidFill>
                  <a:prstClr val="black"/>
                </a:solidFill>
              </a:rPr>
              <a:t>10</a:t>
            </a:r>
            <a:r>
              <a:rPr lang="ja-JP" altLang="en-US" dirty="0">
                <a:solidFill>
                  <a:prstClr val="black"/>
                </a:solidFill>
              </a:rPr>
              <a:t>月</a:t>
            </a:r>
            <a:r>
              <a:rPr lang="en-US" altLang="ja-JP" dirty="0">
                <a:solidFill>
                  <a:prstClr val="black"/>
                </a:solidFill>
              </a:rPr>
              <a:t>22</a:t>
            </a:r>
            <a:r>
              <a:rPr lang="ja-JP" altLang="en-US" dirty="0">
                <a:solidFill>
                  <a:prstClr val="black"/>
                </a:solidFill>
              </a:rPr>
              <a:t>日に行われ、消費税率</a:t>
            </a:r>
            <a:r>
              <a:rPr lang="en-US" altLang="ja-JP" dirty="0">
                <a:solidFill>
                  <a:prstClr val="black"/>
                </a:solidFill>
              </a:rPr>
              <a:t>10</a:t>
            </a:r>
            <a:r>
              <a:rPr lang="ja-JP" altLang="en-US" dirty="0">
                <a:solidFill>
                  <a:prstClr val="black"/>
                </a:solidFill>
              </a:rPr>
              <a:t>％への引き上げを予定通り行う中で、増税分の使い途を見直し、教育の無償化等、全世代型社会保障の実現を目指すことなどが争点となりましたが、政権与党が定数の</a:t>
            </a:r>
            <a:r>
              <a:rPr lang="en-US" altLang="ja-JP" dirty="0">
                <a:solidFill>
                  <a:prstClr val="black"/>
                </a:solidFill>
              </a:rPr>
              <a:t>3</a:t>
            </a:r>
            <a:r>
              <a:rPr lang="ja-JP" altLang="en-US" dirty="0">
                <a:solidFill>
                  <a:prstClr val="black"/>
                </a:solidFill>
              </a:rPr>
              <a:t>分の</a:t>
            </a:r>
            <a:r>
              <a:rPr lang="en-US" altLang="ja-JP" dirty="0">
                <a:solidFill>
                  <a:prstClr val="black"/>
                </a:solidFill>
              </a:rPr>
              <a:t>2</a:t>
            </a:r>
            <a:r>
              <a:rPr lang="ja-JP" altLang="en-US" dirty="0">
                <a:solidFill>
                  <a:prstClr val="black"/>
                </a:solidFill>
              </a:rPr>
              <a:t>を超える議席を獲得し、盤石の政権基盤が確立されました。</a:t>
            </a:r>
          </a:p>
          <a:p>
            <a:pPr fontAlgn="base">
              <a:spcBef>
                <a:spcPct val="0"/>
              </a:spcBef>
              <a:spcAft>
                <a:spcPct val="0"/>
              </a:spcAft>
            </a:pPr>
            <a:r>
              <a:rPr lang="ja-JP" altLang="en-US" dirty="0">
                <a:solidFill>
                  <a:prstClr val="black"/>
                </a:solidFill>
              </a:rPr>
              <a:t>　自民党は、アベノミクスの加速によって景気回復とデフレ脱却を目指し、消費税率</a:t>
            </a:r>
            <a:r>
              <a:rPr lang="en-US" altLang="ja-JP" dirty="0">
                <a:solidFill>
                  <a:prstClr val="black"/>
                </a:solidFill>
              </a:rPr>
              <a:t>10</a:t>
            </a:r>
            <a:r>
              <a:rPr lang="ja-JP" altLang="en-US" dirty="0">
                <a:solidFill>
                  <a:prstClr val="black"/>
                </a:solidFill>
              </a:rPr>
              <a:t>％の引き上げに耐えうる経済環境を目指すとしました。引き続き、政策を実行できる安定した政権基盤により経済政策を着実に実行し、</a:t>
            </a:r>
            <a:r>
              <a:rPr lang="en-US" altLang="ja-JP" dirty="0">
                <a:solidFill>
                  <a:prstClr val="black"/>
                </a:solidFill>
              </a:rPr>
              <a:t>2019</a:t>
            </a:r>
            <a:r>
              <a:rPr lang="ja-JP" altLang="en-US" dirty="0">
                <a:solidFill>
                  <a:prstClr val="black"/>
                </a:solidFill>
              </a:rPr>
              <a:t>年</a:t>
            </a:r>
            <a:r>
              <a:rPr lang="en-US" altLang="ja-JP" dirty="0">
                <a:solidFill>
                  <a:prstClr val="black"/>
                </a:solidFill>
              </a:rPr>
              <a:t>10</a:t>
            </a:r>
            <a:r>
              <a:rPr lang="ja-JP" altLang="en-US" dirty="0">
                <a:solidFill>
                  <a:prstClr val="black"/>
                </a:solidFill>
              </a:rPr>
              <a:t>月に確実に消費税率を引き上げ、社会保障財源をきちんと確保することを望みます。</a:t>
            </a:r>
          </a:p>
          <a:p>
            <a:pPr fontAlgn="base">
              <a:spcBef>
                <a:spcPct val="0"/>
              </a:spcBef>
              <a:spcAft>
                <a:spcPct val="0"/>
              </a:spcAft>
            </a:pPr>
            <a:r>
              <a:rPr lang="ja-JP" altLang="en-US" dirty="0">
                <a:solidFill>
                  <a:prstClr val="black"/>
                </a:solidFill>
              </a:rPr>
              <a:t>　社会保障の充実が国民不安を解消させ、経済の好循環をもたらし、それにより財政再建の道が開けます。現在の消費低迷は将来の社会保障不安も主因であるので、これまでも日本医師会が主張してまいりましたように、安心して社会保障が受けられる環境となれば、消費も増え、経済が活性化し、税収も増え、結果的に財政再建にもつながると考えています。今回の政権与党の勝利は、社会保障の充実の実現を期待する国民の思いの表れであると思います。</a:t>
            </a:r>
          </a:p>
          <a:p>
            <a:pPr fontAlgn="base">
              <a:spcBef>
                <a:spcPct val="0"/>
              </a:spcBef>
              <a:spcAft>
                <a:spcPct val="0"/>
              </a:spcAft>
            </a:pPr>
            <a:r>
              <a:rPr lang="ja-JP" altLang="en-US" dirty="0">
                <a:solidFill>
                  <a:prstClr val="black"/>
                </a:solidFill>
              </a:rPr>
              <a:t>　また、選挙にあたっては、</a:t>
            </a:r>
            <a:r>
              <a:rPr lang="en-US" altLang="ja-JP" dirty="0">
                <a:solidFill>
                  <a:prstClr val="black"/>
                </a:solidFill>
              </a:rPr>
              <a:t>9</a:t>
            </a:r>
            <a:r>
              <a:rPr lang="ja-JP" altLang="en-US" dirty="0">
                <a:solidFill>
                  <a:prstClr val="black"/>
                </a:solidFill>
              </a:rPr>
              <a:t>月</a:t>
            </a:r>
            <a:r>
              <a:rPr lang="en-US" altLang="ja-JP" dirty="0">
                <a:solidFill>
                  <a:prstClr val="black"/>
                </a:solidFill>
              </a:rPr>
              <a:t>26</a:t>
            </a:r>
            <a:r>
              <a:rPr lang="ja-JP" altLang="en-US" dirty="0">
                <a:solidFill>
                  <a:prstClr val="black"/>
                </a:solidFill>
              </a:rPr>
              <a:t>日に、日本医師会は</a:t>
            </a:r>
            <a:endParaRPr lang="en-US" altLang="ja-JP" dirty="0">
              <a:solidFill>
                <a:prstClr val="black"/>
              </a:solidFill>
            </a:endParaRPr>
          </a:p>
          <a:p>
            <a:pPr fontAlgn="base">
              <a:spcBef>
                <a:spcPct val="0"/>
              </a:spcBef>
              <a:spcAft>
                <a:spcPct val="0"/>
              </a:spcAft>
            </a:pPr>
            <a:r>
              <a:rPr lang="ja-JP" altLang="en-US" dirty="0">
                <a:solidFill>
                  <a:prstClr val="black"/>
                </a:solidFill>
              </a:rPr>
              <a:t>二階俊博自民党幹事長に対して要望書を手交しました。</a:t>
            </a:r>
            <a:endParaRPr lang="en-US" altLang="ja-JP" dirty="0">
              <a:solidFill>
                <a:prstClr val="black"/>
              </a:solidFill>
            </a:endParaRPr>
          </a:p>
          <a:p>
            <a:pPr fontAlgn="base">
              <a:spcBef>
                <a:spcPct val="0"/>
              </a:spcBef>
              <a:spcAft>
                <a:spcPct val="0"/>
              </a:spcAft>
            </a:pPr>
            <a:r>
              <a:rPr lang="ja-JP" altLang="en-US" dirty="0">
                <a:solidFill>
                  <a:prstClr val="black"/>
                </a:solidFill>
              </a:rPr>
              <a:t>これらは、自民党の公約と政策集「</a:t>
            </a:r>
            <a:r>
              <a:rPr lang="en-US" altLang="ja-JP" dirty="0">
                <a:solidFill>
                  <a:prstClr val="black"/>
                </a:solidFill>
              </a:rPr>
              <a:t>J</a:t>
            </a:r>
            <a:r>
              <a:rPr lang="ja-JP" altLang="en-US" dirty="0">
                <a:solidFill>
                  <a:prstClr val="black"/>
                </a:solidFill>
              </a:rPr>
              <a:t>－ファイル</a:t>
            </a:r>
            <a:r>
              <a:rPr lang="en-US" altLang="ja-JP" dirty="0">
                <a:solidFill>
                  <a:prstClr val="black"/>
                </a:solidFill>
              </a:rPr>
              <a:t>2017</a:t>
            </a:r>
            <a:r>
              <a:rPr lang="ja-JP" altLang="en-US" dirty="0">
                <a:solidFill>
                  <a:prstClr val="black"/>
                </a:solidFill>
              </a:rPr>
              <a:t>」に</a:t>
            </a:r>
            <a:endParaRPr lang="en-US" altLang="ja-JP" dirty="0">
              <a:solidFill>
                <a:prstClr val="black"/>
              </a:solidFill>
            </a:endParaRPr>
          </a:p>
          <a:p>
            <a:pPr fontAlgn="base">
              <a:spcBef>
                <a:spcPct val="0"/>
              </a:spcBef>
              <a:spcAft>
                <a:spcPct val="0"/>
              </a:spcAft>
            </a:pPr>
            <a:r>
              <a:rPr lang="ja-JP" altLang="en-US" dirty="0">
                <a:solidFill>
                  <a:prstClr val="black"/>
                </a:solidFill>
              </a:rPr>
              <a:t>盛り込まれ、今後の施策に反映されることになっています。</a:t>
            </a:r>
            <a:endParaRPr lang="en-US" altLang="ja-JP" dirty="0">
              <a:solidFill>
                <a:prstClr val="black"/>
              </a:solidFill>
            </a:endParaRPr>
          </a:p>
          <a:p>
            <a:pPr fontAlgn="base">
              <a:spcBef>
                <a:spcPct val="0"/>
              </a:spcBef>
              <a:spcAft>
                <a:spcPct val="0"/>
              </a:spcAft>
            </a:pPr>
            <a:r>
              <a:rPr lang="ja-JP" altLang="en-US" dirty="0">
                <a:solidFill>
                  <a:prstClr val="black"/>
                </a:solidFill>
              </a:rPr>
              <a:t>特に、「</a:t>
            </a:r>
            <a:r>
              <a:rPr lang="en-US" altLang="ja-JP" dirty="0">
                <a:solidFill>
                  <a:prstClr val="black"/>
                </a:solidFill>
              </a:rPr>
              <a:t>J</a:t>
            </a:r>
            <a:r>
              <a:rPr lang="ja-JP" altLang="en-US" dirty="0">
                <a:solidFill>
                  <a:prstClr val="black"/>
                </a:solidFill>
              </a:rPr>
              <a:t>－ファイル</a:t>
            </a:r>
            <a:r>
              <a:rPr lang="en-US" altLang="ja-JP" dirty="0">
                <a:solidFill>
                  <a:prstClr val="black"/>
                </a:solidFill>
              </a:rPr>
              <a:t>2017</a:t>
            </a:r>
            <a:r>
              <a:rPr lang="ja-JP" altLang="en-US" dirty="0">
                <a:solidFill>
                  <a:prstClr val="black"/>
                </a:solidFill>
              </a:rPr>
              <a:t>」における「成育基本法の制定」と</a:t>
            </a:r>
            <a:endParaRPr lang="en-US" altLang="ja-JP" dirty="0">
              <a:solidFill>
                <a:prstClr val="black"/>
              </a:solidFill>
            </a:endParaRPr>
          </a:p>
          <a:p>
            <a:pPr fontAlgn="base">
              <a:spcBef>
                <a:spcPct val="0"/>
              </a:spcBef>
              <a:spcAft>
                <a:spcPct val="0"/>
              </a:spcAft>
            </a:pPr>
            <a:r>
              <a:rPr lang="ja-JP" altLang="en-US" dirty="0">
                <a:solidFill>
                  <a:prstClr val="black"/>
                </a:solidFill>
              </a:rPr>
              <a:t>「受動喫煙対策の徹底」は、日本医師会からの強い要望に</a:t>
            </a:r>
            <a:endParaRPr lang="en-US" altLang="ja-JP" dirty="0">
              <a:solidFill>
                <a:prstClr val="black"/>
              </a:solidFill>
            </a:endParaRPr>
          </a:p>
          <a:p>
            <a:pPr fontAlgn="base">
              <a:spcBef>
                <a:spcPct val="0"/>
              </a:spcBef>
              <a:spcAft>
                <a:spcPct val="0"/>
              </a:spcAft>
            </a:pPr>
            <a:r>
              <a:rPr lang="ja-JP" altLang="en-US" dirty="0">
                <a:solidFill>
                  <a:prstClr val="black"/>
                </a:solidFill>
              </a:rPr>
              <a:t>より、明記されたものであります。</a:t>
            </a:r>
          </a:p>
        </p:txBody>
      </p:sp>
      <p:pic>
        <p:nvPicPr>
          <p:cNvPr id="6" name="図 5">
            <a:extLst>
              <a:ext uri="{FF2B5EF4-FFF2-40B4-BE49-F238E27FC236}">
                <a16:creationId xmlns="" xmlns:a16="http://schemas.microsoft.com/office/drawing/2014/main" id="{7D45C557-5671-4BF4-BC9E-F8DE57EC615D}"/>
              </a:ext>
            </a:extLst>
          </p:cNvPr>
          <p:cNvPicPr>
            <a:picLocks noChangeAspect="1"/>
          </p:cNvPicPr>
          <p:nvPr/>
        </p:nvPicPr>
        <p:blipFill>
          <a:blip r:embed="rId2"/>
          <a:stretch>
            <a:fillRect/>
          </a:stretch>
        </p:blipFill>
        <p:spPr>
          <a:xfrm>
            <a:off x="6321156" y="4611830"/>
            <a:ext cx="3124272" cy="1846160"/>
          </a:xfrm>
          <a:prstGeom prst="rect">
            <a:avLst/>
          </a:prstGeom>
        </p:spPr>
      </p:pic>
      <p:sp>
        <p:nvSpPr>
          <p:cNvPr id="7" name="テキスト ボックス 6">
            <a:extLst>
              <a:ext uri="{FF2B5EF4-FFF2-40B4-BE49-F238E27FC236}">
                <a16:creationId xmlns="" xmlns:a16="http://schemas.microsoft.com/office/drawing/2014/main" id="{2E0575B0-2284-4DB0-8A25-FF3BF755BEB5}"/>
              </a:ext>
            </a:extLst>
          </p:cNvPr>
          <p:cNvSpPr txBox="1"/>
          <p:nvPr/>
        </p:nvSpPr>
        <p:spPr>
          <a:xfrm>
            <a:off x="6050709" y="6525374"/>
            <a:ext cx="2557110" cy="276999"/>
          </a:xfrm>
          <a:prstGeom prst="rect">
            <a:avLst/>
          </a:prstGeom>
          <a:noFill/>
        </p:spPr>
        <p:txBody>
          <a:bodyPr wrap="none" rtlCol="0">
            <a:spAutoFit/>
          </a:bodyPr>
          <a:lstStyle/>
          <a:p>
            <a:pPr fontAlgn="base">
              <a:spcBef>
                <a:spcPct val="0"/>
              </a:spcBef>
              <a:spcAft>
                <a:spcPct val="0"/>
              </a:spcAft>
            </a:pPr>
            <a:r>
              <a:rPr lang="en-US" altLang="ja-JP" sz="1200" dirty="0">
                <a:solidFill>
                  <a:prstClr val="black"/>
                </a:solidFill>
              </a:rPr>
              <a:t>*2017</a:t>
            </a:r>
            <a:r>
              <a:rPr lang="ja-JP" altLang="en-US" sz="1200" dirty="0">
                <a:solidFill>
                  <a:prstClr val="black"/>
                </a:solidFill>
              </a:rPr>
              <a:t>年</a:t>
            </a:r>
            <a:r>
              <a:rPr lang="en-US" altLang="ja-JP" sz="1200" dirty="0">
                <a:solidFill>
                  <a:prstClr val="black"/>
                </a:solidFill>
              </a:rPr>
              <a:t>10</a:t>
            </a:r>
            <a:r>
              <a:rPr lang="ja-JP" altLang="en-US" sz="1200" dirty="0">
                <a:solidFill>
                  <a:prstClr val="black"/>
                </a:solidFill>
              </a:rPr>
              <a:t>月</a:t>
            </a:r>
            <a:r>
              <a:rPr lang="en-US" altLang="ja-JP" sz="1200" dirty="0">
                <a:solidFill>
                  <a:prstClr val="black"/>
                </a:solidFill>
              </a:rPr>
              <a:t>25</a:t>
            </a:r>
            <a:r>
              <a:rPr lang="ja-JP" altLang="en-US" sz="1200" dirty="0">
                <a:solidFill>
                  <a:prstClr val="black"/>
                </a:solidFill>
              </a:rPr>
              <a:t>日定例記者会見より</a:t>
            </a:r>
          </a:p>
        </p:txBody>
      </p:sp>
      <p:sp>
        <p:nvSpPr>
          <p:cNvPr id="8" name="テキスト ボックス 7">
            <a:extLst>
              <a:ext uri="{FF2B5EF4-FFF2-40B4-BE49-F238E27FC236}">
                <a16:creationId xmlns="" xmlns:a16="http://schemas.microsoft.com/office/drawing/2014/main" id="{E708CF48-3AB2-4A9A-BAF1-EFAAA68B8DF2}"/>
              </a:ext>
            </a:extLst>
          </p:cNvPr>
          <p:cNvSpPr txBox="1"/>
          <p:nvPr/>
        </p:nvSpPr>
        <p:spPr>
          <a:xfrm>
            <a:off x="2598482" y="44625"/>
            <a:ext cx="4730782" cy="461665"/>
          </a:xfrm>
          <a:prstGeom prst="rect">
            <a:avLst/>
          </a:prstGeom>
          <a:noFill/>
        </p:spPr>
        <p:txBody>
          <a:bodyPr wrap="none" rtlCol="0">
            <a:spAutoFit/>
          </a:bodyPr>
          <a:lstStyle/>
          <a:p>
            <a:pPr fontAlgn="base">
              <a:spcBef>
                <a:spcPct val="0"/>
              </a:spcBef>
              <a:spcAft>
                <a:spcPct val="0"/>
              </a:spcAft>
            </a:pPr>
            <a:r>
              <a:rPr lang="ja-JP" altLang="en-US" sz="2400" dirty="0">
                <a:solidFill>
                  <a:srgbClr val="0000FF"/>
                </a:solidFill>
              </a:rPr>
              <a:t>第</a:t>
            </a:r>
            <a:r>
              <a:rPr lang="en-US" altLang="ja-JP" sz="2400" dirty="0">
                <a:solidFill>
                  <a:srgbClr val="0000FF"/>
                </a:solidFill>
              </a:rPr>
              <a:t>48</a:t>
            </a:r>
            <a:r>
              <a:rPr lang="ja-JP" altLang="en-US" sz="2400" dirty="0">
                <a:solidFill>
                  <a:srgbClr val="0000FF"/>
                </a:solidFill>
              </a:rPr>
              <a:t>回衆議院議員総選挙を終えて</a:t>
            </a:r>
          </a:p>
        </p:txBody>
      </p:sp>
      <p:sp>
        <p:nvSpPr>
          <p:cNvPr id="9"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28</a:t>
            </a:fld>
            <a:endParaRPr lang="ja-JP" altLang="en-US" sz="1600" dirty="0">
              <a:solidFill>
                <a:prstClr val="black"/>
              </a:solidFill>
              <a:latin typeface="Calibri"/>
            </a:endParaRPr>
          </a:p>
        </p:txBody>
      </p:sp>
    </p:spTree>
    <p:extLst>
      <p:ext uri="{BB962C8B-B14F-4D97-AF65-F5344CB8AC3E}">
        <p14:creationId xmlns:p14="http://schemas.microsoft.com/office/powerpoint/2010/main" val="117169261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7"/>
          <p:cNvSpPr>
            <a:spLocks noChangeArrowheads="1"/>
          </p:cNvSpPr>
          <p:nvPr/>
        </p:nvSpPr>
        <p:spPr bwMode="auto">
          <a:xfrm>
            <a:off x="61727" y="970427"/>
            <a:ext cx="9792000" cy="5798196"/>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自治体の作成する退院後の支援計画に基づいて、措置入院を経て退院した患者に行う通院・在宅精神療法の区分を新設する。</a:t>
            </a:r>
            <a:endParaRPr lang="en-US" altLang="ja-JP" sz="16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通院・在宅精神療法における精神保健指定医に係る評価を廃止し、初診時に６０分以上の通院・在宅精神療法を行った場合の評価を新設する。</a:t>
            </a:r>
            <a:endParaRPr lang="en-US" altLang="ja-JP" sz="16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endParaRPr lang="en-US" altLang="ja-JP" sz="2000" dirty="0">
              <a:solidFill>
                <a:prstClr val="black"/>
              </a:solidFill>
              <a:latin typeface="ＭＳ Ｐゴシック"/>
              <a:ea typeface="ＭＳ Ｐゴシック" panose="020B0600070205080204" pitchFamily="50" charset="-128"/>
            </a:endParaRPr>
          </a:p>
          <a:p>
            <a:endParaRPr lang="en-US" altLang="ja-JP" sz="1600" dirty="0">
              <a:solidFill>
                <a:prstClr val="black"/>
              </a:solidFill>
              <a:latin typeface="ＭＳ Ｐゴシック"/>
              <a:ea typeface="ＭＳ Ｐゴシック" panose="020B0600070205080204" pitchFamily="50" charset="-128"/>
            </a:endParaRPr>
          </a:p>
          <a:p>
            <a:pPr marL="285750" indent="-285750">
              <a:spcBef>
                <a:spcPts val="600"/>
              </a:spcBef>
              <a:buFont typeface="Wingdings" panose="05000000000000000000" pitchFamily="2" charset="2"/>
              <a:buChar char="Ø"/>
            </a:pPr>
            <a:r>
              <a:rPr lang="ja-JP" altLang="en-US" sz="1600" dirty="0">
                <a:solidFill>
                  <a:prstClr val="black"/>
                </a:solidFill>
                <a:latin typeface="ＭＳ Ｐゴシック"/>
                <a:ea typeface="ＭＳ Ｐゴシック" panose="020B0600070205080204" pitchFamily="50" charset="-128"/>
              </a:rPr>
              <a:t>  措置入院を経て退院した患者に対し、看護師等が通院精神療法と併せて患者の療養生活等に対する総合的な支援を行った場合の加算を新設する。</a:t>
            </a:r>
            <a:endParaRPr lang="en-US" altLang="ja-JP" sz="1600" dirty="0">
              <a:solidFill>
                <a:prstClr val="black"/>
              </a:solidFill>
              <a:latin typeface="ＭＳ Ｐゴシック"/>
              <a:ea typeface="ＭＳ Ｐゴシック" panose="020B0600070205080204" pitchFamily="50" charset="-128"/>
            </a:endParaRPr>
          </a:p>
          <a:p>
            <a:pPr>
              <a:spcBef>
                <a:spcPts val="600"/>
              </a:spcBef>
            </a:pPr>
            <a:r>
              <a:rPr lang="ja-JP" altLang="en-US" sz="1600" dirty="0">
                <a:solidFill>
                  <a:prstClr val="black"/>
                </a:solidFill>
                <a:latin typeface="ＭＳ Ｐゴシック"/>
                <a:ea typeface="ＭＳ Ｐゴシック" panose="020B0600070205080204" pitchFamily="50" charset="-128"/>
              </a:rPr>
              <a:t>　　　　　　</a:t>
            </a:r>
            <a:r>
              <a:rPr lang="ja-JP" altLang="en-US" sz="1600" b="1" dirty="0">
                <a:solidFill>
                  <a:srgbClr val="0070C0"/>
                </a:solidFill>
                <a:latin typeface="ＭＳ Ｐゴシック"/>
                <a:ea typeface="ＭＳ Ｐゴシック" panose="020B0600070205080204" pitchFamily="50" charset="-128"/>
              </a:rPr>
              <a:t>通院精神療法</a:t>
            </a:r>
            <a:endParaRPr lang="en-US" altLang="ja-JP" sz="1600" b="1" dirty="0">
              <a:solidFill>
                <a:srgbClr val="0070C0"/>
              </a:solidFill>
              <a:latin typeface="ＭＳ Ｐゴシック"/>
              <a:ea typeface="ＭＳ Ｐゴシック" panose="020B0600070205080204" pitchFamily="50" charset="-128"/>
            </a:endParaRPr>
          </a:p>
          <a:p>
            <a:r>
              <a:rPr lang="ja-JP" altLang="en-US" sz="1600" b="1" dirty="0">
                <a:solidFill>
                  <a:srgbClr val="0070C0"/>
                </a:solidFill>
                <a:latin typeface="ＭＳ Ｐゴシック"/>
                <a:ea typeface="ＭＳ Ｐゴシック" panose="020B0600070205080204" pitchFamily="50" charset="-128"/>
              </a:rPr>
              <a:t>　　</a:t>
            </a:r>
            <a:r>
              <a:rPr lang="en-US" altLang="ja-JP" sz="1600" b="1" dirty="0">
                <a:solidFill>
                  <a:srgbClr val="0070C0"/>
                </a:solidFill>
                <a:latin typeface="ＭＳ Ｐゴシック"/>
                <a:ea typeface="ＭＳ Ｐゴシック" panose="020B0600070205080204" pitchFamily="50" charset="-128"/>
              </a:rPr>
              <a:t>(</a:t>
            </a:r>
            <a:r>
              <a:rPr lang="ja-JP" altLang="en-US" sz="1600" b="1" dirty="0">
                <a:solidFill>
                  <a:srgbClr val="0070C0"/>
                </a:solidFill>
                <a:latin typeface="ＭＳ Ｐゴシック"/>
                <a:ea typeface="ＭＳ Ｐゴシック" panose="020B0600070205080204" pitchFamily="50" charset="-128"/>
              </a:rPr>
              <a:t>新）</a:t>
            </a:r>
            <a:r>
              <a:rPr lang="en-US" altLang="ja-JP" sz="1600" b="1" dirty="0">
                <a:solidFill>
                  <a:srgbClr val="0070C0"/>
                </a:solidFill>
                <a:latin typeface="ＭＳ Ｐゴシック"/>
                <a:ea typeface="ＭＳ Ｐゴシック" panose="020B0600070205080204" pitchFamily="50" charset="-128"/>
              </a:rPr>
              <a:t>	</a:t>
            </a:r>
            <a:r>
              <a:rPr lang="ja-JP" altLang="en-US" sz="1600" b="1" dirty="0">
                <a:solidFill>
                  <a:srgbClr val="0070C0"/>
                </a:solidFill>
                <a:latin typeface="ＭＳ Ｐゴシック"/>
                <a:ea typeface="ＭＳ Ｐゴシック" panose="020B0600070205080204" pitchFamily="50" charset="-128"/>
              </a:rPr>
              <a:t>　</a:t>
            </a:r>
            <a:r>
              <a:rPr lang="ja-JP" altLang="en-US" sz="1600" b="1" u="sng" dirty="0">
                <a:solidFill>
                  <a:srgbClr val="0070C0"/>
                </a:solidFill>
                <a:latin typeface="ＭＳ Ｐゴシック"/>
                <a:ea typeface="ＭＳ Ｐゴシック" panose="020B0600070205080204" pitchFamily="50" charset="-128"/>
              </a:rPr>
              <a:t>措置入院後継続支援加算：２７５点（３月に１回）</a:t>
            </a:r>
            <a:endParaRPr lang="en-US" altLang="ja-JP" sz="1600" b="1" u="sng" dirty="0">
              <a:solidFill>
                <a:srgbClr val="0070C0"/>
              </a:solidFill>
              <a:latin typeface="ＭＳ Ｐゴシック"/>
              <a:ea typeface="ＭＳ Ｐゴシック" panose="020B0600070205080204" pitchFamily="50" charset="-128"/>
            </a:endParaRPr>
          </a:p>
          <a:p>
            <a:pPr marL="444500" indent="-179388">
              <a:lnSpc>
                <a:spcPts val="1500"/>
              </a:lnSpc>
            </a:pPr>
            <a:r>
              <a:rPr lang="ja-JP" altLang="en-US" sz="1300" dirty="0">
                <a:solidFill>
                  <a:prstClr val="black"/>
                </a:solidFill>
                <a:latin typeface="ＭＳ Ｐゴシック"/>
                <a:ea typeface="ＭＳ Ｐゴシック" panose="020B0600070205080204" pitchFamily="50" charset="-128"/>
              </a:rPr>
              <a:t>［算定要件］</a:t>
            </a:r>
          </a:p>
          <a:p>
            <a:pPr marL="701675" indent="-342900">
              <a:lnSpc>
                <a:spcPts val="1500"/>
              </a:lnSpc>
              <a:buAutoNum type="arabicParenBoth"/>
            </a:pPr>
            <a:r>
              <a:rPr lang="ja-JP" altLang="en-US" sz="1300" dirty="0">
                <a:solidFill>
                  <a:prstClr val="black"/>
                </a:solidFill>
                <a:latin typeface="ＭＳ Ｐゴシック"/>
                <a:ea typeface="ＭＳ Ｐゴシック" panose="020B0600070205080204" pitchFamily="50" charset="-128"/>
              </a:rPr>
              <a:t>医師の指示を受けた看護職員又は精神保健福祉士が、月に１回以上の頻度で、服薬や社会参加等の状況を踏まえて療養上の</a:t>
            </a:r>
            <a:endParaRPr lang="en-US" altLang="ja-JP" sz="1300" dirty="0">
              <a:solidFill>
                <a:prstClr val="black"/>
              </a:solidFill>
              <a:latin typeface="ＭＳ Ｐゴシック"/>
              <a:ea typeface="ＭＳ Ｐゴシック" panose="020B0600070205080204" pitchFamily="50" charset="-128"/>
            </a:endParaRPr>
          </a:p>
          <a:p>
            <a:pPr marL="358775">
              <a:lnSpc>
                <a:spcPts val="1500"/>
              </a:lnSpc>
            </a:pPr>
            <a:r>
              <a:rPr lang="ja-JP" altLang="en-US" sz="1300" dirty="0">
                <a:solidFill>
                  <a:prstClr val="black"/>
                </a:solidFill>
                <a:latin typeface="ＭＳ Ｐゴシック"/>
                <a:ea typeface="ＭＳ Ｐゴシック" panose="020B0600070205080204" pitchFamily="50" charset="-128"/>
              </a:rPr>
              <a:t>　　指導を行っていること。</a:t>
            </a:r>
          </a:p>
          <a:p>
            <a:pPr marL="538163" indent="-179388">
              <a:lnSpc>
                <a:spcPts val="1500"/>
              </a:lnSpc>
            </a:pPr>
            <a:r>
              <a:rPr lang="en-US" altLang="ja-JP" sz="1300" dirty="0">
                <a:solidFill>
                  <a:prstClr val="black"/>
                </a:solidFill>
                <a:latin typeface="ＭＳ Ｐゴシック"/>
                <a:ea typeface="ＭＳ Ｐゴシック" panose="020B0600070205080204" pitchFamily="50" charset="-128"/>
              </a:rPr>
              <a:t>(2) </a:t>
            </a:r>
            <a:r>
              <a:rPr lang="ja-JP" altLang="en-US" sz="1300" dirty="0">
                <a:solidFill>
                  <a:prstClr val="black"/>
                </a:solidFill>
                <a:latin typeface="ＭＳ Ｐゴシック"/>
                <a:ea typeface="ＭＳ Ｐゴシック" panose="020B0600070205080204" pitchFamily="50" charset="-128"/>
              </a:rPr>
              <a:t>　患者の同意を得た上で、退院後の支援に係る総合調整を行う自治体に対し、患者の診療状況等について情報提供を行っていること。</a:t>
            </a:r>
          </a:p>
          <a:p>
            <a:endParaRPr lang="en-US" altLang="ja-JP" sz="1200" u="sng" dirty="0">
              <a:solidFill>
                <a:srgbClr val="0070C0"/>
              </a:solidFill>
              <a:latin typeface="ＭＳ Ｐゴシック"/>
              <a:ea typeface="ＭＳ Ｐゴシック" panose="020B0600070205080204" pitchFamily="50" charset="-128"/>
            </a:endParaRPr>
          </a:p>
        </p:txBody>
      </p:sp>
      <p:graphicFrame>
        <p:nvGraphicFramePr>
          <p:cNvPr id="14" name="表 13"/>
          <p:cNvGraphicFramePr>
            <a:graphicFrameLocks noGrp="1"/>
          </p:cNvGraphicFramePr>
          <p:nvPr>
            <p:extLst>
              <p:ext uri="{D42A27DB-BD31-4B8C-83A1-F6EECF244321}">
                <p14:modId xmlns:p14="http://schemas.microsoft.com/office/powerpoint/2010/main" val="542544252"/>
              </p:ext>
            </p:extLst>
          </p:nvPr>
        </p:nvGraphicFramePr>
        <p:xfrm>
          <a:off x="237884" y="2060848"/>
          <a:ext cx="3850894" cy="2548732"/>
        </p:xfrm>
        <a:graphic>
          <a:graphicData uri="http://schemas.openxmlformats.org/drawingml/2006/table">
            <a:tbl>
              <a:tblPr firstRow="1" bandRow="1">
                <a:tableStyleId>{5C22544A-7EE6-4342-B048-85BDC9FD1C3A}</a:tableStyleId>
              </a:tblPr>
              <a:tblGrid>
                <a:gridCol w="3850894">
                  <a:extLst>
                    <a:ext uri="{9D8B030D-6E8A-4147-A177-3AD203B41FA5}">
                      <a16:colId xmlns="" xmlns:a16="http://schemas.microsoft.com/office/drawing/2014/main" val="20000"/>
                    </a:ext>
                  </a:extLst>
                </a:gridCol>
              </a:tblGrid>
              <a:tr h="277972">
                <a:tc>
                  <a:txBody>
                    <a:bodyPr/>
                    <a:lstStyle/>
                    <a:p>
                      <a:pPr algn="ctr"/>
                      <a:r>
                        <a:rPr kumimoji="1" lang="ja-JP" altLang="en-US" sz="12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214592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a:t>
                      </a:r>
                      <a:r>
                        <a:rPr kumimoji="1" lang="ja-JP" altLang="en-US" sz="1300" baseline="0" dirty="0">
                          <a:latin typeface="ＭＳ Ｐゴシック" panose="020B0600070205080204" pitchFamily="50" charset="-128"/>
                          <a:ea typeface="ＭＳ Ｐゴシック" panose="020B0600070205080204" pitchFamily="50" charset="-128"/>
                        </a:rPr>
                        <a:t>通院・在宅精神療法</a:t>
                      </a:r>
                      <a:r>
                        <a:rPr kumimoji="1" lang="en-US" altLang="ja-JP" sz="1300" baseline="0" dirty="0">
                          <a:latin typeface="ＭＳ Ｐゴシック" panose="020B0600070205080204" pitchFamily="50" charset="-128"/>
                          <a:ea typeface="ＭＳ Ｐゴシック" panose="020B0600070205080204" pitchFamily="50" charset="-128"/>
                        </a:rPr>
                        <a:t>】</a:t>
                      </a:r>
                      <a:endParaRPr kumimoji="1" lang="ja-JP" altLang="en-US" sz="13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aseline="0" dirty="0">
                          <a:latin typeface="ＭＳ Ｐゴシック" panose="020B0600070205080204" pitchFamily="50" charset="-128"/>
                          <a:ea typeface="ＭＳ Ｐゴシック" panose="020B0600070205080204" pitchFamily="50" charset="-128"/>
                        </a:rPr>
                        <a:t>１　通院精神療法</a:t>
                      </a:r>
                    </a:p>
                    <a:p>
                      <a:pPr marL="85725" marR="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300" baseline="0" dirty="0">
                        <a:latin typeface="ＭＳ Ｐゴシック" panose="020B0600070205080204" pitchFamily="50" charset="-128"/>
                        <a:ea typeface="ＭＳ Ｐゴシック" panose="020B0600070205080204" pitchFamily="50" charset="-128"/>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300" baseline="0" dirty="0">
                        <a:latin typeface="ＭＳ Ｐゴシック" panose="020B0600070205080204" pitchFamily="50" charset="-128"/>
                        <a:ea typeface="ＭＳ Ｐゴシック" panose="020B0600070205080204" pitchFamily="50" charset="-128"/>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300" baseline="0" dirty="0">
                        <a:latin typeface="ＭＳ Ｐゴシック" panose="020B0600070205080204" pitchFamily="50" charset="-128"/>
                        <a:ea typeface="ＭＳ Ｐゴシック" panose="020B0600070205080204" pitchFamily="50" charset="-128"/>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300" baseline="0" dirty="0">
                          <a:latin typeface="ＭＳ Ｐゴシック" panose="020B0600070205080204" pitchFamily="50" charset="-128"/>
                          <a:ea typeface="ＭＳ Ｐゴシック" panose="020B0600070205080204" pitchFamily="50" charset="-128"/>
                        </a:rPr>
                        <a:t>イ　初診の日において地域の精神科救急医療体制を確保するために必要な協力等を行っている精神保健指定医等が </a:t>
                      </a:r>
                      <a:r>
                        <a:rPr kumimoji="1" lang="en-US" altLang="ja-JP" sz="1300" baseline="0" dirty="0">
                          <a:latin typeface="ＭＳ Ｐゴシック" panose="020B0600070205080204" pitchFamily="50" charset="-128"/>
                          <a:ea typeface="ＭＳ Ｐゴシック" panose="020B0600070205080204" pitchFamily="50" charset="-128"/>
                        </a:rPr>
                        <a:t>30</a:t>
                      </a:r>
                      <a:r>
                        <a:rPr kumimoji="1" lang="ja-JP" altLang="en-US" sz="1300" baseline="0" dirty="0">
                          <a:latin typeface="ＭＳ Ｐゴシック" panose="020B0600070205080204" pitchFamily="50" charset="-128"/>
                          <a:ea typeface="ＭＳ Ｐゴシック" panose="020B0600070205080204" pitchFamily="50" charset="-128"/>
                        </a:rPr>
                        <a:t>分以上行った場合</a:t>
                      </a:r>
                      <a:r>
                        <a:rPr kumimoji="1" lang="en-US" altLang="ja-JP" sz="1300" baseline="0" dirty="0">
                          <a:latin typeface="ＭＳ Ｐゴシック" panose="020B0600070205080204" pitchFamily="50" charset="-128"/>
                          <a:ea typeface="ＭＳ Ｐゴシック" panose="020B0600070205080204" pitchFamily="50" charset="-128"/>
                        </a:rPr>
                        <a:t>	600</a:t>
                      </a:r>
                      <a:r>
                        <a:rPr kumimoji="1" lang="ja-JP" altLang="en-US" sz="1300" baseline="0" dirty="0">
                          <a:latin typeface="ＭＳ Ｐゴシック" panose="020B0600070205080204" pitchFamily="50" charset="-128"/>
                          <a:ea typeface="ＭＳ Ｐゴシック" panose="020B0600070205080204" pitchFamily="50" charset="-128"/>
                        </a:rPr>
                        <a:t>点</a:t>
                      </a:r>
                      <a:endParaRPr kumimoji="1" lang="en-US" altLang="ja-JP" sz="13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aseline="0" dirty="0">
                          <a:latin typeface="ＭＳ Ｐゴシック" panose="020B0600070205080204" pitchFamily="50" charset="-128"/>
                          <a:ea typeface="ＭＳ Ｐゴシック" panose="020B0600070205080204" pitchFamily="50" charset="-128"/>
                        </a:rPr>
                        <a:t>ロ　イ以外の場合</a:t>
                      </a: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(1) 30</a:t>
                      </a:r>
                      <a:r>
                        <a:rPr kumimoji="1" lang="ja-JP" altLang="en-US" sz="1300" baseline="0" dirty="0">
                          <a:latin typeface="ＭＳ Ｐゴシック" panose="020B0600070205080204" pitchFamily="50" charset="-128"/>
                          <a:ea typeface="ＭＳ Ｐゴシック" panose="020B0600070205080204" pitchFamily="50" charset="-128"/>
                        </a:rPr>
                        <a:t>分以上の場合</a:t>
                      </a:r>
                      <a:r>
                        <a:rPr kumimoji="1" lang="en-US" altLang="ja-JP" sz="1300" baseline="0" dirty="0">
                          <a:latin typeface="ＭＳ Ｐゴシック" panose="020B0600070205080204" pitchFamily="50" charset="-128"/>
                          <a:ea typeface="ＭＳ Ｐゴシック" panose="020B0600070205080204" pitchFamily="50" charset="-128"/>
                        </a:rPr>
                        <a:t>		400</a:t>
                      </a:r>
                      <a:r>
                        <a:rPr kumimoji="1" lang="ja-JP" altLang="en-US" sz="1300" baseline="0" dirty="0">
                          <a:latin typeface="ＭＳ Ｐゴシック" panose="020B0600070205080204" pitchFamily="50" charset="-128"/>
                          <a:ea typeface="ＭＳ Ｐゴシック" panose="020B0600070205080204" pitchFamily="50" charset="-128"/>
                        </a:rPr>
                        <a:t>点</a:t>
                      </a:r>
                    </a:p>
                    <a:p>
                      <a:pPr marL="85725"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(2) 30</a:t>
                      </a:r>
                      <a:r>
                        <a:rPr kumimoji="1" lang="ja-JP" altLang="en-US" sz="1300" baseline="0" dirty="0">
                          <a:latin typeface="ＭＳ Ｐゴシック" panose="020B0600070205080204" pitchFamily="50" charset="-128"/>
                          <a:ea typeface="ＭＳ Ｐゴシック" panose="020B0600070205080204" pitchFamily="50" charset="-128"/>
                        </a:rPr>
                        <a:t>分未満の場合</a:t>
                      </a:r>
                      <a:r>
                        <a:rPr kumimoji="1" lang="en-US" altLang="ja-JP" sz="1300" baseline="0" dirty="0">
                          <a:latin typeface="ＭＳ Ｐゴシック" panose="020B0600070205080204" pitchFamily="50" charset="-128"/>
                          <a:ea typeface="ＭＳ Ｐゴシック" panose="020B0600070205080204" pitchFamily="50" charset="-128"/>
                        </a:rPr>
                        <a:t>		330</a:t>
                      </a:r>
                      <a:r>
                        <a:rPr kumimoji="1" lang="ja-JP" altLang="en-US" sz="1300" baseline="0" dirty="0">
                          <a:latin typeface="ＭＳ Ｐゴシック" panose="020B0600070205080204" pitchFamily="50" charset="-128"/>
                          <a:ea typeface="ＭＳ Ｐゴシック" panose="020B0600070205080204" pitchFamily="50" charset="-128"/>
                        </a:rPr>
                        <a:t>点</a:t>
                      </a:r>
                    </a:p>
                  </a:txBody>
                  <a:tcPr/>
                </a:tc>
                <a:extLst>
                  <a:ext uri="{0D108BD9-81ED-4DB2-BD59-A6C34878D82A}">
                    <a16:rowId xmlns="" xmlns:a16="http://schemas.microsoft.com/office/drawing/2014/main" val="10001"/>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308500100"/>
              </p:ext>
            </p:extLst>
          </p:nvPr>
        </p:nvGraphicFramePr>
        <p:xfrm>
          <a:off x="4602771" y="2060848"/>
          <a:ext cx="5096919" cy="2545080"/>
        </p:xfrm>
        <a:graphic>
          <a:graphicData uri="http://schemas.openxmlformats.org/drawingml/2006/table">
            <a:tbl>
              <a:tblPr firstRow="1" bandRow="1">
                <a:tableStyleId>{21E4AEA4-8DFA-4A89-87EB-49C32662AFE0}</a:tableStyleId>
              </a:tblPr>
              <a:tblGrid>
                <a:gridCol w="5096919">
                  <a:extLst>
                    <a:ext uri="{9D8B030D-6E8A-4147-A177-3AD203B41FA5}">
                      <a16:colId xmlns="" xmlns:a16="http://schemas.microsoft.com/office/drawing/2014/main" val="20000"/>
                    </a:ext>
                  </a:extLst>
                </a:gridCol>
              </a:tblGrid>
              <a:tr h="265701">
                <a:tc>
                  <a:txBody>
                    <a:bodyPr/>
                    <a:lstStyle/>
                    <a:p>
                      <a:pPr algn="ctr"/>
                      <a:r>
                        <a:rPr kumimoji="1" lang="ja-JP" altLang="en-US" sz="1200" dirty="0">
                          <a:latin typeface="ＭＳ Ｐゴシック" panose="020B0600070205080204" pitchFamily="50" charset="-128"/>
                          <a:ea typeface="ＭＳ Ｐゴシック" panose="020B0600070205080204" pitchFamily="50" charset="-128"/>
                        </a:rPr>
                        <a:t>改定後</a:t>
                      </a:r>
                    </a:p>
                  </a:txBody>
                  <a:tcPr/>
                </a:tc>
                <a:extLst>
                  <a:ext uri="{0D108BD9-81ED-4DB2-BD59-A6C34878D82A}">
                    <a16:rowId xmlns="" xmlns:a16="http://schemas.microsoft.com/office/drawing/2014/main" val="10000"/>
                  </a:ext>
                </a:extLst>
              </a:tr>
              <a:tr h="2141028">
                <a:tc>
                  <a:txBody>
                    <a:bodyPr/>
                    <a:lstStyle/>
                    <a:p>
                      <a:r>
                        <a:rPr kumimoji="1" lang="en-US" altLang="ja-JP" sz="1300" baseline="0" dirty="0">
                          <a:latin typeface="ＭＳ Ｐゴシック" panose="020B0600070205080204" pitchFamily="50" charset="-128"/>
                          <a:ea typeface="ＭＳ Ｐゴシック" panose="020B0600070205080204" pitchFamily="50" charset="-128"/>
                        </a:rPr>
                        <a:t>【</a:t>
                      </a:r>
                      <a:r>
                        <a:rPr kumimoji="1" lang="ja-JP" altLang="en-US" sz="1300" baseline="0" dirty="0">
                          <a:latin typeface="ＭＳ Ｐゴシック" panose="020B0600070205080204" pitchFamily="50" charset="-128"/>
                          <a:ea typeface="ＭＳ Ｐゴシック" panose="020B0600070205080204" pitchFamily="50" charset="-128"/>
                        </a:rPr>
                        <a:t>通院・在宅精神療法</a:t>
                      </a:r>
                      <a:r>
                        <a:rPr kumimoji="1" lang="en-US" altLang="ja-JP" sz="1300" baseline="0" dirty="0">
                          <a:latin typeface="ＭＳ Ｐゴシック" panose="020B0600070205080204" pitchFamily="50" charset="-128"/>
                          <a:ea typeface="ＭＳ Ｐゴシック" panose="020B0600070205080204" pitchFamily="50" charset="-128"/>
                        </a:rPr>
                        <a:t>】</a:t>
                      </a:r>
                    </a:p>
                    <a:p>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１　通院精神療法</a:t>
                      </a:r>
                    </a:p>
                    <a:p>
                      <a:pPr marL="85725" indent="-85725"/>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イ</a:t>
                      </a:r>
                      <a:r>
                        <a:rPr kumimoji="1" lang="ja-JP" altLang="ja-JP" sz="1300" b="1" u="none" kern="1200" dirty="0">
                          <a:solidFill>
                            <a:srgbClr val="0070C0"/>
                          </a:solidFill>
                          <a:effectLst/>
                          <a:latin typeface="ＭＳ Ｐゴシック" panose="020B0600070205080204" pitchFamily="50" charset="-128"/>
                          <a:ea typeface="ＭＳ Ｐゴシック" panose="020B0600070205080204" pitchFamily="50" charset="-128"/>
                          <a:cs typeface="+mn-cs"/>
                        </a:rPr>
                        <a:t>　</a:t>
                      </a:r>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自治体が作成する退院後の支援計画において支援を受ける期間にある措置入院後の患者に対し、当該計画において療養を提供することとされている医療機関の精神科医が行った場合</a:t>
                      </a:r>
                      <a:r>
                        <a:rPr kumimoji="1" lang="en-US" altLang="ja-JP" sz="1300" b="0" u="none" kern="1200" dirty="0">
                          <a:solidFill>
                            <a:schemeClr val="dk1"/>
                          </a:solidFill>
                          <a:effectLst/>
                          <a:latin typeface="ＭＳ Ｐゴシック" panose="020B0600070205080204" pitchFamily="50" charset="-128"/>
                          <a:ea typeface="ＭＳ Ｐゴシック" panose="020B0600070205080204" pitchFamily="50" charset="-128"/>
                          <a:cs typeface="+mn-cs"/>
                        </a:rPr>
                        <a:t>	</a:t>
                      </a:r>
                      <a:r>
                        <a:rPr kumimoji="1" lang="en-US"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660</a:t>
                      </a:r>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点</a:t>
                      </a:r>
                    </a:p>
                    <a:p>
                      <a:pPr marL="85725" indent="-85725"/>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ロ</a:t>
                      </a:r>
                      <a:r>
                        <a:rPr kumimoji="1" lang="ja-JP" altLang="ja-JP" sz="1300" u="none" kern="1200" dirty="0">
                          <a:solidFill>
                            <a:schemeClr val="dk1"/>
                          </a:solidFill>
                          <a:effectLst/>
                          <a:latin typeface="ＭＳ Ｐゴシック" panose="020B0600070205080204" pitchFamily="50" charset="-128"/>
                          <a:ea typeface="ＭＳ Ｐゴシック" panose="020B0600070205080204" pitchFamily="50" charset="-128"/>
                          <a:cs typeface="+mn-cs"/>
                        </a:rPr>
                        <a:t>　</a:t>
                      </a:r>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初診の日において </a:t>
                      </a:r>
                      <a:r>
                        <a:rPr kumimoji="1" lang="en-US"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60</a:t>
                      </a:r>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分以上行った場合</a:t>
                      </a:r>
                      <a:r>
                        <a:rPr kumimoji="1" lang="en-US" altLang="ja-JP" sz="1300" u="none" kern="1200" dirty="0">
                          <a:solidFill>
                            <a:schemeClr val="dk1"/>
                          </a:solidFill>
                          <a:effectLst/>
                          <a:latin typeface="ＭＳ Ｐゴシック" panose="020B0600070205080204" pitchFamily="50" charset="-128"/>
                          <a:ea typeface="ＭＳ Ｐゴシック" panose="020B0600070205080204" pitchFamily="50" charset="-128"/>
                          <a:cs typeface="+mn-cs"/>
                        </a:rPr>
                        <a:t>	</a:t>
                      </a:r>
                      <a:r>
                        <a:rPr kumimoji="1" lang="en-US"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540</a:t>
                      </a:r>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点</a:t>
                      </a:r>
                      <a:endParaRPr kumimoji="1" lang="ja-JP" altLang="ja-JP" sz="1300" b="1"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85725" indent="-85725"/>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ハ</a:t>
                      </a:r>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　イ</a:t>
                      </a:r>
                      <a:r>
                        <a:rPr kumimoji="1" lang="ja-JP" altLang="en-US"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及び</a:t>
                      </a:r>
                      <a:r>
                        <a:rPr kumimoji="1" lang="ja-JP" altLang="ja-JP" sz="13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ロ</a:t>
                      </a:r>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以外の場合</a:t>
                      </a:r>
                    </a:p>
                    <a:p>
                      <a:pPr marL="85725" indent="0"/>
                      <a:r>
                        <a:rPr kumimoji="1" lang="en-US"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(1) 30</a:t>
                      </a:r>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分以上の場合</a:t>
                      </a:r>
                      <a:r>
                        <a:rPr kumimoji="1" lang="en-US"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			400</a:t>
                      </a:r>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点</a:t>
                      </a:r>
                    </a:p>
                    <a:p>
                      <a:pPr marL="85725" indent="0"/>
                      <a:r>
                        <a:rPr kumimoji="1" lang="en-US"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(2) 30</a:t>
                      </a:r>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分未満の場合</a:t>
                      </a:r>
                      <a:r>
                        <a:rPr kumimoji="1" lang="en-US"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			330</a:t>
                      </a:r>
                      <a:r>
                        <a:rPr kumimoji="1" lang="ja-JP" altLang="ja-JP" sz="1300" kern="1200" dirty="0">
                          <a:solidFill>
                            <a:schemeClr val="dk1"/>
                          </a:solidFill>
                          <a:effectLst/>
                          <a:latin typeface="ＭＳ Ｐゴシック" panose="020B0600070205080204" pitchFamily="50" charset="-128"/>
                          <a:ea typeface="ＭＳ Ｐゴシック" panose="020B0600070205080204" pitchFamily="50" charset="-128"/>
                          <a:cs typeface="+mn-cs"/>
                        </a:rPr>
                        <a:t>点</a:t>
                      </a:r>
                    </a:p>
                  </a:txBody>
                  <a:tcPr/>
                </a:tc>
                <a:extLst>
                  <a:ext uri="{0D108BD9-81ED-4DB2-BD59-A6C34878D82A}">
                    <a16:rowId xmlns="" xmlns:a16="http://schemas.microsoft.com/office/drawing/2014/main" val="10001"/>
                  </a:ext>
                </a:extLst>
              </a:tr>
            </a:tbl>
          </a:graphicData>
        </a:graphic>
      </p:graphicFrame>
      <p:sp>
        <p:nvSpPr>
          <p:cNvPr id="20" name="右矢印 19"/>
          <p:cNvSpPr/>
          <p:nvPr/>
        </p:nvSpPr>
        <p:spPr>
          <a:xfrm>
            <a:off x="4124293" y="3053456"/>
            <a:ext cx="364841" cy="816069"/>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a typeface="ＭＳ Ｐゴシック" panose="020B0600070205080204" pitchFamily="50" charset="-128"/>
            </a:endParaRPr>
          </a:p>
        </p:txBody>
      </p:sp>
      <p:sp>
        <p:nvSpPr>
          <p:cNvPr id="22" name="テキスト ボックス 21"/>
          <p:cNvSpPr txBox="1"/>
          <p:nvPr/>
        </p:nvSpPr>
        <p:spPr>
          <a:xfrm>
            <a:off x="5482851" y="4544504"/>
            <a:ext cx="4248000" cy="276999"/>
          </a:xfrm>
          <a:prstGeom prst="rect">
            <a:avLst/>
          </a:prstGeom>
          <a:noFill/>
        </p:spPr>
        <p:txBody>
          <a:bodyPr wrap="square" rtlCol="0">
            <a:spAutoFit/>
          </a:bodyPr>
          <a:lstStyle/>
          <a:p>
            <a:pPr algn="r"/>
            <a:r>
              <a:rPr lang="en-US" altLang="ja-JP" sz="1200" dirty="0">
                <a:solidFill>
                  <a:prstClr val="black"/>
                </a:solidFill>
                <a:latin typeface="ＭＳ Ｐゴシック" panose="020B0600070205080204" pitchFamily="50" charset="-128"/>
                <a:ea typeface="ＭＳ Ｐゴシック" panose="020B0600070205080204" pitchFamily="50" charset="-128"/>
              </a:rPr>
              <a:t>(※)</a:t>
            </a:r>
            <a:r>
              <a:rPr lang="ja-JP" altLang="en-US" sz="1200" dirty="0">
                <a:solidFill>
                  <a:prstClr val="black"/>
                </a:solidFill>
                <a:latin typeface="ＭＳ Ｐゴシック" panose="020B0600070205080204" pitchFamily="50" charset="-128"/>
                <a:ea typeface="ＭＳ Ｐゴシック" panose="020B0600070205080204" pitchFamily="50" charset="-128"/>
              </a:rPr>
              <a:t> 在宅精神療法についても同様に見直し</a:t>
            </a:r>
          </a:p>
        </p:txBody>
      </p:sp>
      <p:sp>
        <p:nvSpPr>
          <p:cNvPr id="17"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23" name="Rectangle 36"/>
          <p:cNvSpPr>
            <a:spLocks noChangeArrowheads="1"/>
          </p:cNvSpPr>
          <p:nvPr/>
        </p:nvSpPr>
        <p:spPr bwMode="auto">
          <a:xfrm>
            <a:off x="61727" y="639921"/>
            <a:ext cx="6593888" cy="326498"/>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a:cs typeface="+mn-cs"/>
              </a:rPr>
              <a:t>（２）自治体と連携した措置入院後の通院精神療法等の評価</a:t>
            </a:r>
          </a:p>
        </p:txBody>
      </p:sp>
      <p:sp>
        <p:nvSpPr>
          <p:cNvPr id="1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280</a:t>
            </a:fld>
            <a:endParaRPr lang="ja-JP" altLang="en-US" sz="1600" dirty="0">
              <a:solidFill>
                <a:prstClr val="black"/>
              </a:solidFill>
              <a:ea typeface="ＭＳ Ｐゴシック"/>
            </a:endParaRPr>
          </a:p>
        </p:txBody>
      </p:sp>
      <p:sp>
        <p:nvSpPr>
          <p:cNvPr id="13" name="テキスト ボックス 12"/>
          <p:cNvSpPr txBox="1"/>
          <p:nvPr/>
        </p:nvSpPr>
        <p:spPr>
          <a:xfrm>
            <a:off x="6707230" y="693428"/>
            <a:ext cx="1702154"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456</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463-467</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9335519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3709" y="960464"/>
            <a:ext cx="9792000" cy="5708896"/>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精神科重症患者早期集中支援管理料を廃止し、精神疾患患者に訪問支援を実施する場合に算定可能な</a:t>
            </a:r>
            <a:endParaRPr lang="en-US" altLang="ja-JP" sz="1600" dirty="0">
              <a:solidFill>
                <a:prstClr val="black"/>
              </a:solidFill>
              <a:latin typeface="ＭＳ Ｐゴシック"/>
              <a:ea typeface="ＭＳ Ｐゴシック" panose="020B0600070205080204" pitchFamily="50" charset="-128"/>
            </a:endParaRPr>
          </a:p>
          <a:p>
            <a:r>
              <a:rPr lang="en-US" altLang="ja-JP" sz="1600" dirty="0">
                <a:solidFill>
                  <a:prstClr val="black"/>
                </a:solidFill>
                <a:latin typeface="ＭＳ Ｐゴシック"/>
                <a:ea typeface="ＭＳ Ｐゴシック" panose="020B0600070205080204" pitchFamily="50" charset="-128"/>
              </a:rPr>
              <a:t>    </a:t>
            </a:r>
            <a:r>
              <a:rPr lang="ja-JP" altLang="en-US" sz="1600" dirty="0">
                <a:solidFill>
                  <a:prstClr val="black"/>
                </a:solidFill>
                <a:latin typeface="ＭＳ Ｐゴシック"/>
                <a:ea typeface="ＭＳ Ｐゴシック" panose="020B0600070205080204" pitchFamily="50" charset="-128"/>
              </a:rPr>
              <a:t>「精神科在宅患者支援管理料」を新設し、患者の状態に応じ、評価を充実させる。</a:t>
            </a: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a:defRPr/>
            </a:pPr>
            <a:endParaRPr lang="en-US" altLang="ja-JP" sz="2000" dirty="0">
              <a:solidFill>
                <a:prstClr val="black"/>
              </a:solidFill>
              <a:latin typeface="ＭＳ Ｐゴシック"/>
              <a:ea typeface="ＭＳ Ｐゴシック" panose="020B0600070205080204" pitchFamily="50" charset="-128"/>
            </a:endParaRPr>
          </a:p>
          <a:p>
            <a:pPr>
              <a:defRPr/>
            </a:pPr>
            <a:endParaRPr lang="en-US" altLang="ja-JP" sz="1600" dirty="0">
              <a:solidFill>
                <a:prstClr val="black"/>
              </a:solidFill>
              <a:latin typeface="ＭＳ Ｐゴシック"/>
              <a:ea typeface="ＭＳ Ｐゴシック" panose="020B0600070205080204" pitchFamily="50" charset="-128"/>
            </a:endParaRPr>
          </a:p>
        </p:txBody>
      </p:sp>
      <p:graphicFrame>
        <p:nvGraphicFramePr>
          <p:cNvPr id="31" name="表 30"/>
          <p:cNvGraphicFramePr>
            <a:graphicFrameLocks noGrp="1"/>
          </p:cNvGraphicFramePr>
          <p:nvPr>
            <p:extLst>
              <p:ext uri="{D42A27DB-BD31-4B8C-83A1-F6EECF244321}">
                <p14:modId xmlns:p14="http://schemas.microsoft.com/office/powerpoint/2010/main" val="2251361900"/>
              </p:ext>
            </p:extLst>
          </p:nvPr>
        </p:nvGraphicFramePr>
        <p:xfrm>
          <a:off x="237877" y="1626818"/>
          <a:ext cx="3676097" cy="3978127"/>
        </p:xfrm>
        <a:graphic>
          <a:graphicData uri="http://schemas.openxmlformats.org/drawingml/2006/table">
            <a:tbl>
              <a:tblPr firstRow="1" bandRow="1">
                <a:tableStyleId>{69012ECD-51FC-41F1-AA8D-1B2483CD663E}</a:tableStyleId>
              </a:tblPr>
              <a:tblGrid>
                <a:gridCol w="3676097">
                  <a:extLst>
                    <a:ext uri="{9D8B030D-6E8A-4147-A177-3AD203B41FA5}">
                      <a16:colId xmlns="" xmlns:a16="http://schemas.microsoft.com/office/drawing/2014/main" val="20000"/>
                    </a:ext>
                  </a:extLst>
                </a:gridCol>
              </a:tblGrid>
              <a:tr h="257234">
                <a:tc>
                  <a:txBody>
                    <a:bodyPr/>
                    <a:lstStyle/>
                    <a:p>
                      <a:pPr algn="ctr"/>
                      <a:r>
                        <a:rPr kumimoji="1" lang="ja-JP" altLang="en-US" sz="12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370380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aseline="0" dirty="0">
                          <a:latin typeface="ＭＳ Ｐゴシック" panose="020B0600070205080204" pitchFamily="50" charset="-128"/>
                          <a:ea typeface="ＭＳ Ｐゴシック" panose="020B0600070205080204" pitchFamily="50" charset="-128"/>
                        </a:rPr>
                        <a:t>【</a:t>
                      </a:r>
                      <a:r>
                        <a:rPr kumimoji="1" lang="ja-JP" altLang="en-US" sz="1100" baseline="0" dirty="0">
                          <a:latin typeface="ＭＳ Ｐゴシック" panose="020B0600070205080204" pitchFamily="50" charset="-128"/>
                          <a:ea typeface="ＭＳ Ｐゴシック" panose="020B0600070205080204" pitchFamily="50" charset="-128"/>
                        </a:rPr>
                        <a:t>精神科重症患者早期集中支援管理料</a:t>
                      </a:r>
                      <a:r>
                        <a:rPr kumimoji="1" lang="en-US" altLang="ja-JP" sz="1100" baseline="0" dirty="0">
                          <a:latin typeface="ＭＳ Ｐゴシック" panose="020B0600070205080204" pitchFamily="50" charset="-128"/>
                          <a:ea typeface="ＭＳ Ｐゴシック" panose="020B060007020508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［対象患者］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　以下の全てに該当する患者であること。</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ア　精神科を標榜する保険医療機関への通院が困難な者（精神症状により単独での通院が困難な者を含む。）</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イ　１年以上入院して退院した者又は入退院を繰り返す者</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ウ　統合失調症、統合失調症型障害若しくは妄想性障害、気分（感情）障害又は重度認知症の状態の状態で、退院時におけるＧＡＦ尺度が </a:t>
                      </a:r>
                      <a:r>
                        <a:rPr kumimoji="1" lang="en-US" altLang="ja-JP" sz="1100" baseline="0" dirty="0">
                          <a:latin typeface="ＭＳ Ｐゴシック" panose="020B0600070205080204" pitchFamily="50" charset="-128"/>
                          <a:ea typeface="ＭＳ Ｐゴシック" panose="020B0600070205080204" pitchFamily="50" charset="-128"/>
                        </a:rPr>
                        <a:t>40</a:t>
                      </a:r>
                      <a:r>
                        <a:rPr kumimoji="1" lang="ja-JP" altLang="en-US" sz="1100" baseline="0" dirty="0">
                          <a:latin typeface="ＭＳ Ｐゴシック" panose="020B0600070205080204" pitchFamily="50" charset="-128"/>
                          <a:ea typeface="ＭＳ Ｐゴシック" panose="020B0600070205080204" pitchFamily="50" charset="-128"/>
                        </a:rPr>
                        <a:t>以下の者</a:t>
                      </a:r>
                    </a:p>
                  </a:txBody>
                  <a:tcPr/>
                </a:tc>
                <a:extLst>
                  <a:ext uri="{0D108BD9-81ED-4DB2-BD59-A6C34878D82A}">
                    <a16:rowId xmlns="" xmlns:a16="http://schemas.microsoft.com/office/drawing/2014/main" val="10001"/>
                  </a:ext>
                </a:extLst>
              </a:tr>
            </a:tbl>
          </a:graphicData>
        </a:graphic>
      </p:graphicFrame>
      <p:graphicFrame>
        <p:nvGraphicFramePr>
          <p:cNvPr id="32" name="表 31"/>
          <p:cNvGraphicFramePr>
            <a:graphicFrameLocks noGrp="1"/>
          </p:cNvGraphicFramePr>
          <p:nvPr>
            <p:extLst>
              <p:ext uri="{D42A27DB-BD31-4B8C-83A1-F6EECF244321}">
                <p14:modId xmlns:p14="http://schemas.microsoft.com/office/powerpoint/2010/main" val="2373267780"/>
              </p:ext>
            </p:extLst>
          </p:nvPr>
        </p:nvGraphicFramePr>
        <p:xfrm>
          <a:off x="4572346" y="1626812"/>
          <a:ext cx="5067870" cy="4905164"/>
        </p:xfrm>
        <a:graphic>
          <a:graphicData uri="http://schemas.openxmlformats.org/drawingml/2006/table">
            <a:tbl>
              <a:tblPr firstRow="1" bandRow="1">
                <a:tableStyleId>{72833802-FEF1-4C79-8D5D-14CF1EAF98D9}</a:tableStyleId>
              </a:tblPr>
              <a:tblGrid>
                <a:gridCol w="5067870">
                  <a:extLst>
                    <a:ext uri="{9D8B030D-6E8A-4147-A177-3AD203B41FA5}">
                      <a16:colId xmlns="" xmlns:a16="http://schemas.microsoft.com/office/drawing/2014/main" val="20000"/>
                    </a:ext>
                  </a:extLst>
                </a:gridCol>
              </a:tblGrid>
              <a:tr h="287444">
                <a:tc>
                  <a:txBody>
                    <a:bodyPr/>
                    <a:lstStyle/>
                    <a:p>
                      <a:pPr algn="ctr"/>
                      <a:r>
                        <a:rPr kumimoji="1" lang="ja-JP" altLang="en-US" sz="1200" dirty="0">
                          <a:latin typeface="ＭＳ Ｐゴシック" panose="020B0600070205080204" pitchFamily="50" charset="-128"/>
                          <a:ea typeface="ＭＳ Ｐゴシック" panose="020B0600070205080204" pitchFamily="50" charset="-128"/>
                        </a:rPr>
                        <a:t>改定後</a:t>
                      </a:r>
                      <a:endParaRPr kumimoji="1" lang="ja-JP" altLang="en-US" sz="11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0"/>
                  </a:ext>
                </a:extLst>
              </a:tr>
              <a:tr h="442338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aseline="0" dirty="0">
                          <a:latin typeface="ＭＳ Ｐゴシック" panose="020B0600070205080204" pitchFamily="50" charset="-128"/>
                          <a:ea typeface="ＭＳ Ｐゴシック" panose="020B0600070205080204" pitchFamily="50" charset="-128"/>
                        </a:rPr>
                        <a:t>【</a:t>
                      </a:r>
                      <a:r>
                        <a:rPr kumimoji="1" lang="ja-JP" altLang="en-US" sz="1100" baseline="0" dirty="0">
                          <a:latin typeface="ＭＳ Ｐゴシック" panose="020B0600070205080204" pitchFamily="50" charset="-128"/>
                          <a:ea typeface="ＭＳ Ｐゴシック" panose="020B0600070205080204" pitchFamily="50" charset="-128"/>
                        </a:rPr>
                        <a:t>精神科在宅患者支援管理料</a:t>
                      </a:r>
                      <a:r>
                        <a:rPr kumimoji="1" lang="en-US" altLang="ja-JP" sz="1100" baseline="0" dirty="0">
                          <a:latin typeface="ＭＳ Ｐゴシック" panose="020B0600070205080204" pitchFamily="50" charset="-128"/>
                          <a:ea typeface="ＭＳ Ｐゴシック" panose="020B060007020508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［対象患者］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　精神科を標榜する保険医療機関への通院が困難な者であること。（精神症状により単独での通院が困難な者を含む。）さらに、イを算定する場合には次の全て、ロを算定する場合には次のいずれかに該当する患者であること。</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a:t>
                      </a:r>
                      <a:r>
                        <a:rPr kumimoji="1" lang="en-US" altLang="ja-JP" sz="1100" baseline="0" dirty="0">
                          <a:latin typeface="ＭＳ Ｐゴシック" panose="020B0600070205080204" pitchFamily="50" charset="-128"/>
                          <a:ea typeface="ＭＳ Ｐゴシック" panose="020B0600070205080204" pitchFamily="50" charset="-128"/>
                        </a:rPr>
                        <a:t>1</a:t>
                      </a:r>
                      <a:r>
                        <a:rPr kumimoji="1" lang="ja-JP" altLang="en-US" sz="1100" baseline="0" dirty="0">
                          <a:latin typeface="ＭＳ Ｐゴシック" panose="020B0600070205080204" pitchFamily="50" charset="-128"/>
                          <a:ea typeface="ＭＳ Ｐゴシック" panose="020B0600070205080204" pitchFamily="50" charset="-128"/>
                        </a:rPr>
                        <a:t>） １年以上入院して退院した者、入退院を繰り返す者</a:t>
                      </a:r>
                      <a:r>
                        <a:rPr kumimoji="1" lang="ja-JP" altLang="en-US" sz="1100" b="1" u="sng" baseline="0" dirty="0">
                          <a:solidFill>
                            <a:srgbClr val="0070C0"/>
                          </a:solidFill>
                          <a:latin typeface="ＭＳ Ｐゴシック" panose="020B0600070205080204" pitchFamily="50" charset="-128"/>
                          <a:ea typeface="ＭＳ Ｐゴシック" panose="020B0600070205080204" pitchFamily="50" charset="-128"/>
                        </a:rPr>
                        <a:t>又は自治体が作成する退院後の支援計画において支援を受ける期間にある措置入院後の患者</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a:t>
                      </a:r>
                      <a:r>
                        <a:rPr kumimoji="1" lang="en-US" altLang="ja-JP" sz="1100" baseline="0" dirty="0">
                          <a:latin typeface="ＭＳ Ｐゴシック" panose="020B0600070205080204" pitchFamily="50" charset="-128"/>
                          <a:ea typeface="ＭＳ Ｐゴシック" panose="020B0600070205080204" pitchFamily="50" charset="-128"/>
                        </a:rPr>
                        <a:t>2</a:t>
                      </a:r>
                      <a:r>
                        <a:rPr kumimoji="1" lang="ja-JP" altLang="en-US" sz="1100" baseline="0" dirty="0">
                          <a:latin typeface="ＭＳ Ｐゴシック" panose="020B0600070205080204" pitchFamily="50" charset="-128"/>
                          <a:ea typeface="ＭＳ Ｐゴシック" panose="020B0600070205080204" pitchFamily="50" charset="-128"/>
                        </a:rPr>
                        <a:t>） 統合失調症、統合失調症型障害若しくは妄想性障害、気分（感情）障害又は重度認知症の状態の状態で、退院時</a:t>
                      </a:r>
                      <a:r>
                        <a:rPr kumimoji="1" lang="ja-JP" altLang="en-US" sz="1100" b="1" u="sng" baseline="0" dirty="0">
                          <a:solidFill>
                            <a:srgbClr val="0070C0"/>
                          </a:solidFill>
                          <a:latin typeface="ＭＳ Ｐゴシック" panose="020B0600070205080204" pitchFamily="50" charset="-128"/>
                          <a:ea typeface="ＭＳ Ｐゴシック" panose="020B0600070205080204" pitchFamily="50" charset="-128"/>
                        </a:rPr>
                        <a:t>又は算定時</a:t>
                      </a:r>
                      <a:r>
                        <a:rPr kumimoji="1" lang="ja-JP" altLang="en-US" sz="1100" baseline="0" dirty="0">
                          <a:latin typeface="ＭＳ Ｐゴシック" panose="020B0600070205080204" pitchFamily="50" charset="-128"/>
                          <a:ea typeface="ＭＳ Ｐゴシック" panose="020B0600070205080204" pitchFamily="50" charset="-128"/>
                        </a:rPr>
                        <a:t>におけるＧＡＦ尺度が </a:t>
                      </a:r>
                      <a:r>
                        <a:rPr kumimoji="1" lang="en-US" altLang="ja-JP" sz="1100" baseline="0" dirty="0">
                          <a:latin typeface="ＭＳ Ｐゴシック" panose="020B0600070205080204" pitchFamily="50" charset="-128"/>
                          <a:ea typeface="ＭＳ Ｐゴシック" panose="020B0600070205080204" pitchFamily="50" charset="-128"/>
                        </a:rPr>
                        <a:t>40</a:t>
                      </a:r>
                      <a:r>
                        <a:rPr kumimoji="1" lang="ja-JP" altLang="en-US" sz="1100" baseline="0" dirty="0">
                          <a:latin typeface="ＭＳ Ｐゴシック" panose="020B0600070205080204" pitchFamily="50" charset="-128"/>
                          <a:ea typeface="ＭＳ Ｐゴシック" panose="020B0600070205080204" pitchFamily="50" charset="-128"/>
                        </a:rPr>
                        <a:t>以下の者</a:t>
                      </a:r>
                    </a:p>
                  </a:txBody>
                  <a:tcPr/>
                </a:tc>
                <a:extLst>
                  <a:ext uri="{0D108BD9-81ED-4DB2-BD59-A6C34878D82A}">
                    <a16:rowId xmlns="" xmlns:a16="http://schemas.microsoft.com/office/drawing/2014/main" val="10001"/>
                  </a:ext>
                </a:extLst>
              </a:tr>
            </a:tbl>
          </a:graphicData>
        </a:graphic>
      </p:graphicFrame>
      <p:sp>
        <p:nvSpPr>
          <p:cNvPr id="33" name="右矢印 32"/>
          <p:cNvSpPr/>
          <p:nvPr/>
        </p:nvSpPr>
        <p:spPr>
          <a:xfrm>
            <a:off x="4088775" y="2767530"/>
            <a:ext cx="364841" cy="109203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a typeface="ＭＳ Ｐゴシック" panose="020B0600070205080204" pitchFamily="50" charset="-128"/>
            </a:endParaRPr>
          </a:p>
        </p:txBody>
      </p:sp>
      <p:graphicFrame>
        <p:nvGraphicFramePr>
          <p:cNvPr id="18" name="表 17"/>
          <p:cNvGraphicFramePr>
            <a:graphicFrameLocks noGrp="1"/>
          </p:cNvGraphicFramePr>
          <p:nvPr>
            <p:extLst>
              <p:ext uri="{D42A27DB-BD31-4B8C-83A1-F6EECF244321}">
                <p14:modId xmlns:p14="http://schemas.microsoft.com/office/powerpoint/2010/main" val="477221262"/>
              </p:ext>
            </p:extLst>
          </p:nvPr>
        </p:nvGraphicFramePr>
        <p:xfrm>
          <a:off x="339967" y="2218092"/>
          <a:ext cx="3334333" cy="1746143"/>
        </p:xfrm>
        <a:graphic>
          <a:graphicData uri="http://schemas.openxmlformats.org/drawingml/2006/table">
            <a:tbl>
              <a:tblPr firstRow="1" bandRow="1">
                <a:tableStyleId>{BC89EF96-8CEA-46FF-86C4-4CE0E7609802}</a:tableStyleId>
              </a:tblPr>
              <a:tblGrid>
                <a:gridCol w="1496985">
                  <a:extLst>
                    <a:ext uri="{9D8B030D-6E8A-4147-A177-3AD203B41FA5}">
                      <a16:colId xmlns="" xmlns:a16="http://schemas.microsoft.com/office/drawing/2014/main" val="3632379047"/>
                    </a:ext>
                  </a:extLst>
                </a:gridCol>
                <a:gridCol w="918674">
                  <a:extLst>
                    <a:ext uri="{9D8B030D-6E8A-4147-A177-3AD203B41FA5}">
                      <a16:colId xmlns="" xmlns:a16="http://schemas.microsoft.com/office/drawing/2014/main" val="2603688653"/>
                    </a:ext>
                  </a:extLst>
                </a:gridCol>
                <a:gridCol w="918674">
                  <a:extLst>
                    <a:ext uri="{9D8B030D-6E8A-4147-A177-3AD203B41FA5}">
                      <a16:colId xmlns="" xmlns:a16="http://schemas.microsoft.com/office/drawing/2014/main" val="978092859"/>
                    </a:ext>
                  </a:extLst>
                </a:gridCol>
              </a:tblGrid>
              <a:tr h="262694">
                <a:tc rowSpan="2">
                  <a:txBody>
                    <a:bodyPr/>
                    <a:lstStyle/>
                    <a:p>
                      <a:endParaRPr kumimoji="1" lang="ja-JP" altLang="en-US" sz="1100" b="1" dirty="0">
                        <a:latin typeface="ＭＳ Ｐゴシック" panose="020B0600070205080204" pitchFamily="50" charset="-128"/>
                        <a:ea typeface="ＭＳ Ｐゴシック" panose="020B0600070205080204" pitchFamily="50" charset="-128"/>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gridSpan="2">
                  <a:txBody>
                    <a:bodyPr/>
                    <a:lstStyle/>
                    <a:p>
                      <a:pPr algn="ctr"/>
                      <a:r>
                        <a:rPr kumimoji="1" lang="ja-JP" altLang="en-US" sz="1100" b="1" dirty="0">
                          <a:latin typeface="ＭＳ Ｐゴシック" panose="020B0600070205080204" pitchFamily="50" charset="-128"/>
                          <a:ea typeface="ＭＳ Ｐゴシック" panose="020B0600070205080204" pitchFamily="50" charset="-128"/>
                        </a:rPr>
                        <a:t>単一建物診療患者</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hMerge="1">
                  <a:txBody>
                    <a:bodyPr/>
                    <a:lstStyle/>
                    <a:p>
                      <a:pPr algn="ctr"/>
                      <a:endParaRPr kumimoji="1" lang="ja-JP" altLang="en-US" sz="1200" dirty="0"/>
                    </a:p>
                  </a:txBody>
                  <a:tcPr/>
                </a:tc>
                <a:extLst>
                  <a:ext uri="{0D108BD9-81ED-4DB2-BD59-A6C34878D82A}">
                    <a16:rowId xmlns="" xmlns:a16="http://schemas.microsoft.com/office/drawing/2014/main" val="3213615015"/>
                  </a:ext>
                </a:extLst>
              </a:tr>
              <a:tr h="278147">
                <a:tc vMerge="1">
                  <a:txBody>
                    <a:bodyPr/>
                    <a:lstStyle/>
                    <a:p>
                      <a:endParaRPr kumimoji="1" lang="ja-JP" altLang="en-US" sz="1100" dirty="0"/>
                    </a:p>
                  </a:txBody>
                  <a:tcPr>
                    <a:noFill/>
                  </a:tcPr>
                </a:tc>
                <a:tc>
                  <a:txBody>
                    <a:bodyPr/>
                    <a:lstStyle/>
                    <a:p>
                      <a:pPr algn="ctr"/>
                      <a:r>
                        <a:rPr kumimoji="1" lang="ja-JP" altLang="en-US" sz="1200" b="1" dirty="0">
                          <a:latin typeface="ＭＳ Ｐゴシック" panose="020B0600070205080204" pitchFamily="50" charset="-128"/>
                          <a:ea typeface="ＭＳ Ｐゴシック" panose="020B0600070205080204" pitchFamily="50" charset="-128"/>
                        </a:rPr>
                        <a:t>１人</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1" dirty="0">
                          <a:latin typeface="ＭＳ Ｐゴシック" panose="020B0600070205080204" pitchFamily="50" charset="-128"/>
                          <a:ea typeface="ＭＳ Ｐゴシック" panose="020B0600070205080204" pitchFamily="50" charset="-128"/>
                        </a:rPr>
                        <a:t>2</a:t>
                      </a:r>
                      <a:r>
                        <a:rPr kumimoji="1" lang="ja-JP" altLang="en-US" sz="1200" b="1" dirty="0">
                          <a:latin typeface="ＭＳ Ｐゴシック" panose="020B0600070205080204" pitchFamily="50" charset="-128"/>
                          <a:ea typeface="ＭＳ Ｐゴシック" panose="020B0600070205080204" pitchFamily="50" charset="-128"/>
                        </a:rPr>
                        <a:t>～</a:t>
                      </a:r>
                      <a:r>
                        <a:rPr kumimoji="1" lang="en-US" altLang="ja-JP" sz="1200" b="1" dirty="0">
                          <a:latin typeface="ＭＳ Ｐゴシック" panose="020B0600070205080204" pitchFamily="50" charset="-128"/>
                          <a:ea typeface="ＭＳ Ｐゴシック" panose="020B0600070205080204" pitchFamily="50" charset="-128"/>
                        </a:rPr>
                        <a:t>9</a:t>
                      </a:r>
                      <a:r>
                        <a:rPr kumimoji="1" lang="ja-JP" altLang="en-US" sz="1200" b="1" dirty="0">
                          <a:latin typeface="ＭＳ Ｐゴシック" panose="020B0600070205080204" pitchFamily="50" charset="-128"/>
                          <a:ea typeface="ＭＳ Ｐゴシック" panose="020B0600070205080204" pitchFamily="50" charset="-128"/>
                        </a:rPr>
                        <a:t>人</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extLst>
                  <a:ext uri="{0D108BD9-81ED-4DB2-BD59-A6C34878D82A}">
                    <a16:rowId xmlns="" xmlns:a16="http://schemas.microsoft.com/office/drawing/2014/main" val="2476417976"/>
                  </a:ext>
                </a:extLst>
              </a:tr>
              <a:tr h="60265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1" baseline="0" dirty="0">
                          <a:latin typeface="ＭＳ Ｐゴシック" panose="020B0600070205080204" pitchFamily="50" charset="-128"/>
                          <a:ea typeface="ＭＳ Ｐゴシック" panose="020B0600070205080204" pitchFamily="50" charset="-128"/>
                        </a:rPr>
                        <a:t>管理料１（当該医療機関が訪問看護を提供）</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dirty="0">
                          <a:latin typeface="ＭＳ Ｐゴシック" panose="020B0600070205080204" pitchFamily="50" charset="-128"/>
                          <a:ea typeface="ＭＳ Ｐゴシック" panose="020B0600070205080204" pitchFamily="50" charset="-128"/>
                        </a:rPr>
                        <a:t>1,800</a:t>
                      </a:r>
                      <a:r>
                        <a:rPr kumimoji="1" lang="ja-JP" altLang="en-US" sz="1200" dirty="0">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r"/>
                      <a:r>
                        <a:rPr kumimoji="1" lang="en-US" altLang="ja-JP" sz="1200" baseline="0" dirty="0">
                          <a:latin typeface="ＭＳ Ｐゴシック" panose="020B0600070205080204" pitchFamily="50" charset="-128"/>
                          <a:ea typeface="ＭＳ Ｐゴシック" panose="020B0600070205080204" pitchFamily="50" charset="-128"/>
                        </a:rPr>
                        <a:t>1,350</a:t>
                      </a:r>
                      <a:r>
                        <a:rPr kumimoji="1" lang="ja-JP" altLang="en-US" sz="1200" baseline="0" dirty="0">
                          <a:latin typeface="ＭＳ Ｐゴシック" panose="020B0600070205080204" pitchFamily="50" charset="-128"/>
                          <a:ea typeface="ＭＳ Ｐゴシック" panose="020B0600070205080204" pitchFamily="50" charset="-128"/>
                        </a:rPr>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 xmlns:a16="http://schemas.microsoft.com/office/drawing/2014/main" val="4183913011"/>
                  </a:ext>
                </a:extLst>
              </a:tr>
              <a:tr h="60265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1" spc="-100" baseline="0" dirty="0">
                          <a:latin typeface="ＭＳ Ｐゴシック" panose="020B0600070205080204" pitchFamily="50" charset="-128"/>
                          <a:ea typeface="ＭＳ Ｐゴシック" panose="020B0600070205080204" pitchFamily="50" charset="-128"/>
                        </a:rPr>
                        <a:t>管理料２（連携する訪問看護ステーションが訪問看護を提供）</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dirty="0">
                          <a:latin typeface="ＭＳ Ｐゴシック" panose="020B0600070205080204" pitchFamily="50" charset="-128"/>
                          <a:ea typeface="ＭＳ Ｐゴシック" panose="020B0600070205080204" pitchFamily="50" charset="-128"/>
                        </a:rPr>
                        <a:t>1,480</a:t>
                      </a:r>
                      <a:r>
                        <a:rPr kumimoji="1" lang="ja-JP" altLang="en-US" sz="1200" dirty="0">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r"/>
                      <a:r>
                        <a:rPr kumimoji="1" lang="en-US" altLang="ja-JP" sz="1200" dirty="0">
                          <a:latin typeface="ＭＳ Ｐゴシック" panose="020B0600070205080204" pitchFamily="50" charset="-128"/>
                          <a:ea typeface="ＭＳ Ｐゴシック" panose="020B0600070205080204" pitchFamily="50" charset="-128"/>
                        </a:rPr>
                        <a:t>1,110</a:t>
                      </a:r>
                      <a:r>
                        <a:rPr kumimoji="1" lang="ja-JP" altLang="en-US" sz="1200" dirty="0">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 xmlns:a16="http://schemas.microsoft.com/office/drawing/2014/main" val="1572376814"/>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1464394973"/>
              </p:ext>
            </p:extLst>
          </p:nvPr>
        </p:nvGraphicFramePr>
        <p:xfrm>
          <a:off x="4799682" y="2167275"/>
          <a:ext cx="4613231" cy="2725065"/>
        </p:xfrm>
        <a:graphic>
          <a:graphicData uri="http://schemas.openxmlformats.org/drawingml/2006/table">
            <a:tbl>
              <a:tblPr firstRow="1" bandRow="1">
                <a:tableStyleId>{5DA37D80-6434-44D0-A028-1B22A696006F}</a:tableStyleId>
              </a:tblPr>
              <a:tblGrid>
                <a:gridCol w="285429">
                  <a:extLst>
                    <a:ext uri="{9D8B030D-6E8A-4147-A177-3AD203B41FA5}">
                      <a16:colId xmlns="" xmlns:a16="http://schemas.microsoft.com/office/drawing/2014/main" val="3632379047"/>
                    </a:ext>
                  </a:extLst>
                </a:gridCol>
                <a:gridCol w="2718172">
                  <a:extLst>
                    <a:ext uri="{9D8B030D-6E8A-4147-A177-3AD203B41FA5}">
                      <a16:colId xmlns="" xmlns:a16="http://schemas.microsoft.com/office/drawing/2014/main" val="4177356378"/>
                    </a:ext>
                  </a:extLst>
                </a:gridCol>
                <a:gridCol w="804815">
                  <a:extLst>
                    <a:ext uri="{9D8B030D-6E8A-4147-A177-3AD203B41FA5}">
                      <a16:colId xmlns="" xmlns:a16="http://schemas.microsoft.com/office/drawing/2014/main" val="1601177735"/>
                    </a:ext>
                  </a:extLst>
                </a:gridCol>
                <a:gridCol w="804815">
                  <a:extLst>
                    <a:ext uri="{9D8B030D-6E8A-4147-A177-3AD203B41FA5}">
                      <a16:colId xmlns="" xmlns:a16="http://schemas.microsoft.com/office/drawing/2014/main" val="2107190297"/>
                    </a:ext>
                  </a:extLst>
                </a:gridCol>
              </a:tblGrid>
              <a:tr h="254894">
                <a:tc rowSpan="2" gridSpan="2">
                  <a:txBody>
                    <a:bodyPr/>
                    <a:lstStyle/>
                    <a:p>
                      <a:endParaRPr kumimoji="1" lang="ja-JP" altLang="en-US" sz="1100" b="1" dirty="0">
                        <a:latin typeface="ＭＳ Ｐゴシック" panose="020B0600070205080204" pitchFamily="50" charset="-128"/>
                        <a:ea typeface="ＭＳ Ｐゴシック" panose="020B0600070205080204" pitchFamily="50" charset="-128"/>
                      </a:endParaRPr>
                    </a:p>
                  </a:txBody>
                  <a:tcPr anchor="ctr">
                    <a:lnR w="12700" cap="flat" cmpd="sng" algn="ctr">
                      <a:solidFill>
                        <a:schemeClr val="accent2"/>
                      </a:solidFill>
                      <a:prstDash val="solid"/>
                      <a:round/>
                      <a:headEnd type="none" w="med" len="med"/>
                      <a:tailEnd type="none" w="med" len="med"/>
                    </a:lnR>
                    <a:lnB w="12700" cap="flat" cmpd="sng" algn="ctr">
                      <a:solidFill>
                        <a:schemeClr val="accent2"/>
                      </a:solidFill>
                      <a:prstDash val="solid"/>
                      <a:round/>
                      <a:headEnd type="none" w="med" len="med"/>
                      <a:tailEnd type="none" w="med" len="med"/>
                    </a:lnB>
                    <a:solidFill>
                      <a:schemeClr val="accent2">
                        <a:lumMod val="40000"/>
                        <a:lumOff val="60000"/>
                      </a:schemeClr>
                    </a:solidFill>
                  </a:tcPr>
                </a:tc>
                <a:tc rowSpan="2" hMerge="1">
                  <a:txBody>
                    <a:bodyPr/>
                    <a:lstStyle/>
                    <a:p>
                      <a:endParaRPr kumimoji="1" lang="ja-JP" altLang="en-US"/>
                    </a:p>
                  </a:txBody>
                  <a:tcPr/>
                </a:tc>
                <a:tc gridSpan="2">
                  <a:txBody>
                    <a:bodyPr/>
                    <a:lstStyle/>
                    <a:p>
                      <a:pPr algn="ctr"/>
                      <a:r>
                        <a:rPr kumimoji="1" lang="ja-JP" altLang="en-US" sz="1100" dirty="0">
                          <a:latin typeface="ＭＳ Ｐゴシック" panose="020B0600070205080204" pitchFamily="50" charset="-128"/>
                          <a:ea typeface="ＭＳ Ｐゴシック" panose="020B0600070205080204" pitchFamily="50" charset="-128"/>
                        </a:rPr>
                        <a:t>単一建物診療患者</a:t>
                      </a:r>
                    </a:p>
                  </a:txBody>
                  <a:tcPr>
                    <a:lnL w="12700" cap="flat" cmpd="sng" algn="ctr">
                      <a:solidFill>
                        <a:schemeClr val="accent2"/>
                      </a:solidFill>
                      <a:prstDash val="solid"/>
                      <a:round/>
                      <a:headEnd type="none" w="med" len="med"/>
                      <a:tailEnd type="none" w="med" len="med"/>
                    </a:lnL>
                    <a:lnB w="12700" cap="flat" cmpd="sng" algn="ctr">
                      <a:solidFill>
                        <a:schemeClr val="accent2"/>
                      </a:solid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extLst>
                  <a:ext uri="{0D108BD9-81ED-4DB2-BD59-A6C34878D82A}">
                    <a16:rowId xmlns="" xmlns:a16="http://schemas.microsoft.com/office/drawing/2014/main" val="3213615015"/>
                  </a:ext>
                </a:extLst>
              </a:tr>
              <a:tr h="269888">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p>
                      <a:pPr algn="ctr"/>
                      <a:r>
                        <a:rPr kumimoji="1" lang="ja-JP" altLang="en-US" sz="1100" i="0" dirty="0">
                          <a:latin typeface="ＭＳ Ｐゴシック" panose="020B0600070205080204" pitchFamily="50" charset="-128"/>
                          <a:ea typeface="ＭＳ Ｐゴシック" panose="020B0600070205080204" pitchFamily="50" charset="-128"/>
                        </a:rPr>
                        <a:t>１人</a:t>
                      </a:r>
                    </a:p>
                  </a:txBody>
                  <a:tcPr anchor="ctr">
                    <a:lnL w="12700" cap="flat" cmpd="sng" algn="ctr">
                      <a:solidFill>
                        <a:schemeClr val="accent2"/>
                      </a:solidFill>
                      <a:prstDash val="solid"/>
                      <a:round/>
                      <a:headEnd type="none" w="med" len="med"/>
                      <a:tailEnd type="none" w="med" len="med"/>
                    </a:lnL>
                    <a:lnT w="12700" cap="flat" cmpd="sng" algn="ctr">
                      <a:solidFill>
                        <a:schemeClr val="accent2"/>
                      </a:solidFill>
                      <a:prstDash val="solid"/>
                      <a:round/>
                      <a:headEnd type="none" w="med" len="med"/>
                      <a:tailEnd type="none" w="med" len="med"/>
                    </a:lnT>
                    <a:solidFill>
                      <a:schemeClr val="accent2">
                        <a:lumMod val="40000"/>
                        <a:lumOff val="60000"/>
                      </a:schemeClr>
                    </a:solidFill>
                  </a:tcPr>
                </a:tc>
                <a:tc>
                  <a:txBody>
                    <a:bodyPr/>
                    <a:lstStyle/>
                    <a:p>
                      <a:pPr algn="ctr"/>
                      <a:r>
                        <a:rPr kumimoji="1" lang="en-US" altLang="ja-JP" sz="1100" i="0" dirty="0">
                          <a:latin typeface="ＭＳ Ｐゴシック" panose="020B0600070205080204" pitchFamily="50" charset="-128"/>
                          <a:ea typeface="ＭＳ Ｐゴシック" panose="020B0600070205080204" pitchFamily="50" charset="-128"/>
                        </a:rPr>
                        <a:t>2</a:t>
                      </a:r>
                      <a:r>
                        <a:rPr kumimoji="1" lang="ja-JP" altLang="en-US" sz="1100" i="0" dirty="0">
                          <a:latin typeface="ＭＳ Ｐゴシック" panose="020B0600070205080204" pitchFamily="50" charset="-128"/>
                          <a:ea typeface="ＭＳ Ｐゴシック" panose="020B0600070205080204" pitchFamily="50" charset="-128"/>
                        </a:rPr>
                        <a:t>～</a:t>
                      </a:r>
                      <a:r>
                        <a:rPr kumimoji="1" lang="en-US" altLang="ja-JP" sz="1100" i="0" dirty="0">
                          <a:latin typeface="ＭＳ Ｐゴシック" panose="020B0600070205080204" pitchFamily="50" charset="-128"/>
                          <a:ea typeface="ＭＳ Ｐゴシック" panose="020B0600070205080204" pitchFamily="50" charset="-128"/>
                        </a:rPr>
                        <a:t>9</a:t>
                      </a:r>
                      <a:r>
                        <a:rPr kumimoji="1" lang="ja-JP" altLang="en-US" sz="1100" i="0" dirty="0">
                          <a:latin typeface="ＭＳ Ｐゴシック" panose="020B0600070205080204" pitchFamily="50" charset="-128"/>
                          <a:ea typeface="ＭＳ Ｐゴシック" panose="020B0600070205080204" pitchFamily="50" charset="-128"/>
                        </a:rPr>
                        <a:t>人</a:t>
                      </a:r>
                    </a:p>
                  </a:txBody>
                  <a:tcPr anchor="ctr">
                    <a:lnT w="12700" cap="flat" cmpd="sng" algn="ctr">
                      <a:solidFill>
                        <a:schemeClr val="accent2"/>
                      </a:solidFill>
                      <a:prstDash val="solid"/>
                      <a:round/>
                      <a:headEnd type="none" w="med" len="med"/>
                      <a:tailEnd type="none" w="med" len="med"/>
                    </a:lnT>
                    <a:solidFill>
                      <a:schemeClr val="accent2">
                        <a:lumMod val="40000"/>
                        <a:lumOff val="60000"/>
                      </a:schemeClr>
                    </a:solidFill>
                  </a:tcPr>
                </a:tc>
                <a:extLst>
                  <a:ext uri="{0D108BD9-81ED-4DB2-BD59-A6C34878D82A}">
                    <a16:rowId xmlns="" xmlns:a16="http://schemas.microsoft.com/office/drawing/2014/main" val="2476417976"/>
                  </a:ext>
                </a:extLst>
              </a:tr>
              <a:tr h="276821">
                <a:tc grid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1" baseline="0" dirty="0">
                          <a:latin typeface="ＭＳ Ｐゴシック" panose="020B0600070205080204" pitchFamily="50" charset="-128"/>
                          <a:ea typeface="ＭＳ Ｐゴシック" panose="020B0600070205080204" pitchFamily="50" charset="-128"/>
                        </a:rPr>
                        <a:t>管理料１（当該医療機関が訪問看護を提供）</a:t>
                      </a:r>
                    </a:p>
                  </a:txBody>
                  <a:tcPr anchor="ctr">
                    <a:lnT w="12700" cap="flat" cmpd="sng" algn="ctr">
                      <a:solidFill>
                        <a:schemeClr val="accent2"/>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4183913011"/>
                  </a:ext>
                </a:extLst>
              </a:tr>
              <a:tr h="328491">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lnT w="12700" cap="flat" cmpd="sng" algn="ctr">
                      <a:noFill/>
                      <a:prstDash val="solid"/>
                      <a:round/>
                      <a:headEnd type="none" w="med" len="med"/>
                      <a:tailEnd type="none" w="med" len="med"/>
                    </a:lnT>
                    <a:solidFill>
                      <a:schemeClr val="accent2">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effectLst/>
                          <a:latin typeface="ＭＳ Ｐゴシック" panose="020B0600070205080204" pitchFamily="50" charset="-128"/>
                          <a:ea typeface="ＭＳ Ｐゴシック" panose="020B0600070205080204" pitchFamily="50" charset="-128"/>
                        </a:rPr>
                        <a:t>イ　集中的な支援を必要とする重症患者等</a:t>
                      </a:r>
                      <a:endParaRPr kumimoji="1" lang="ja-JP" altLang="en-US" sz="1100"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anchor="ctr">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3,000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2,520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noFill/>
                  </a:tcPr>
                </a:tc>
                <a:extLst>
                  <a:ext uri="{0D108BD9-81ED-4DB2-BD59-A6C34878D82A}">
                    <a16:rowId xmlns="" xmlns:a16="http://schemas.microsoft.com/office/drawing/2014/main" val="3850218136"/>
                  </a:ext>
                </a:extLst>
              </a:tr>
              <a:tr h="32849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a:effectLst/>
                          <a:latin typeface="ＭＳ Ｐゴシック" panose="020B0600070205080204" pitchFamily="50" charset="-128"/>
                          <a:ea typeface="ＭＳ Ｐゴシック" panose="020B0600070205080204" pitchFamily="50" charset="-128"/>
                        </a:rPr>
                        <a:t>ロ　重症</a:t>
                      </a:r>
                      <a:r>
                        <a:rPr kumimoji="1" lang="ja-JP" altLang="en-US" sz="1100" kern="1200" dirty="0">
                          <a:effectLst/>
                          <a:latin typeface="ＭＳ Ｐゴシック" panose="020B0600070205080204" pitchFamily="50" charset="-128"/>
                          <a:ea typeface="ＭＳ Ｐゴシック" panose="020B0600070205080204" pitchFamily="50" charset="-128"/>
                        </a:rPr>
                        <a:t>患者等</a:t>
                      </a:r>
                      <a:endParaRPr kumimoji="1" lang="ja-JP" altLang="en-US" sz="1100"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anchor="ctr">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2,500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1,875</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tc>
                <a:extLst>
                  <a:ext uri="{0D108BD9-81ED-4DB2-BD59-A6C34878D82A}">
                    <a16:rowId xmlns="" xmlns:a16="http://schemas.microsoft.com/office/drawing/2014/main" val="2926429573"/>
                  </a:ext>
                </a:extLst>
              </a:tr>
              <a:tr h="32849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ハ　重症患者等以外</a:t>
                      </a:r>
                      <a:endParaRPr kumimoji="1" lang="ja-JP" altLang="en-US" sz="1100" b="1" baseline="0" dirty="0">
                        <a:latin typeface="ＭＳ Ｐゴシック" panose="020B0600070205080204" pitchFamily="50" charset="-128"/>
                        <a:ea typeface="ＭＳ Ｐゴシック" panose="020B0600070205080204" pitchFamily="50" charset="-128"/>
                      </a:endParaRPr>
                    </a:p>
                  </a:txBody>
                  <a:tcPr anchor="ctr">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2,030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1,248</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noFill/>
                  </a:tcPr>
                </a:tc>
                <a:extLst>
                  <a:ext uri="{0D108BD9-81ED-4DB2-BD59-A6C34878D82A}">
                    <a16:rowId xmlns="" xmlns:a16="http://schemas.microsoft.com/office/drawing/2014/main" val="4144298272"/>
                  </a:ext>
                </a:extLst>
              </a:tr>
              <a:tr h="276821">
                <a:tc grid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1" spc="0" baseline="0" dirty="0">
                          <a:latin typeface="ＭＳ Ｐゴシック" panose="020B0600070205080204" pitchFamily="50" charset="-128"/>
                          <a:ea typeface="ＭＳ Ｐゴシック" panose="020B0600070205080204" pitchFamily="50" charset="-128"/>
                        </a:rPr>
                        <a:t>管理料２（連携する訪問看護ステーションが訪問看護を提供）</a:t>
                      </a:r>
                    </a:p>
                  </a:txBody>
                  <a:tcPr anchor="ctr">
                    <a:lnB w="12700" cap="flat" cmpd="sng" algn="ctr">
                      <a:noFill/>
                      <a:prstDash val="solid"/>
                      <a:round/>
                      <a:headEnd type="none" w="med" len="med"/>
                      <a:tailEnd type="none" w="med" len="med"/>
                    </a:lnB>
                    <a:solidFill>
                      <a:schemeClr val="accent2">
                        <a:lumMod val="40000"/>
                        <a:lumOff val="6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 xmlns:a16="http://schemas.microsoft.com/office/drawing/2014/main" val="1572376814"/>
                  </a:ext>
                </a:extLst>
              </a:tr>
              <a:tr h="328491">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solidFill>
                      <a:schemeClr val="accent2">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effectLst/>
                          <a:latin typeface="ＭＳ Ｐゴシック" panose="020B0600070205080204" pitchFamily="50" charset="-128"/>
                          <a:ea typeface="ＭＳ Ｐゴシック" panose="020B0600070205080204" pitchFamily="50" charset="-128"/>
                        </a:rPr>
                        <a:t>イ　集中的な支援を必要とする重症患者等</a:t>
                      </a:r>
                      <a:endParaRPr kumimoji="1" lang="ja-JP" altLang="en-US" sz="1100"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anchor="ctr">
                    <a:lnL w="12700" cap="flat" cmpd="sng" algn="ctr">
                      <a:solidFill>
                        <a:schemeClr val="accent2"/>
                      </a:solidFill>
                      <a:prstDash val="solid"/>
                      <a:round/>
                      <a:headEnd type="none" w="med" len="med"/>
                      <a:tailEnd type="none" w="med" len="med"/>
                    </a:lnL>
                    <a:lnT w="12700" cmpd="sng">
                      <a:noFill/>
                    </a:lnT>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2,467</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1,850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noFill/>
                  </a:tcPr>
                </a:tc>
                <a:extLst>
                  <a:ext uri="{0D108BD9-81ED-4DB2-BD59-A6C34878D82A}">
                    <a16:rowId xmlns="" xmlns:a16="http://schemas.microsoft.com/office/drawing/2014/main" val="739700602"/>
                  </a:ext>
                </a:extLst>
              </a:tr>
              <a:tr h="32849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effectLst/>
                          <a:latin typeface="ＭＳ Ｐゴシック" panose="020B0600070205080204" pitchFamily="50" charset="-128"/>
                          <a:ea typeface="ＭＳ Ｐゴシック" panose="020B0600070205080204" pitchFamily="50" charset="-128"/>
                        </a:rPr>
                        <a:t>ロ　重症患者等</a:t>
                      </a:r>
                      <a:endParaRPr kumimoji="1" lang="ja-JP" altLang="en-US" sz="1100"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anchor="ctr">
                    <a:lnL w="12700" cap="flat" cmpd="sng" algn="ctr">
                      <a:solidFill>
                        <a:schemeClr val="accent2"/>
                      </a:solidFill>
                      <a:prstDash val="solid"/>
                      <a:round/>
                      <a:headEnd type="none" w="med" len="med"/>
                      <a:tailEnd type="none" w="med" len="med"/>
                    </a:lnL>
                    <a:noFill/>
                  </a:tcP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2,056</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tc>
                <a:tc>
                  <a:txBody>
                    <a:bodyPr/>
                    <a:lstStyle/>
                    <a:p>
                      <a:pPr algn="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1,542</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tc>
                <a:extLst>
                  <a:ext uri="{0D108BD9-81ED-4DB2-BD59-A6C34878D82A}">
                    <a16:rowId xmlns="" xmlns:a16="http://schemas.microsoft.com/office/drawing/2014/main" val="1203676302"/>
                  </a:ext>
                </a:extLst>
              </a:tr>
            </a:tbl>
          </a:graphicData>
        </a:graphic>
      </p:graphicFrame>
      <p:sp>
        <p:nvSpPr>
          <p:cNvPr id="13"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15" name="Rectangle 36"/>
          <p:cNvSpPr>
            <a:spLocks noChangeArrowheads="1"/>
          </p:cNvSpPr>
          <p:nvPr/>
        </p:nvSpPr>
        <p:spPr bwMode="auto">
          <a:xfrm>
            <a:off x="87303" y="485541"/>
            <a:ext cx="5225736" cy="43204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（３）精神疾患患者に対する訪問支援の充実①</a:t>
            </a:r>
          </a:p>
        </p:txBody>
      </p:sp>
      <p:sp>
        <p:nvSpPr>
          <p:cNvPr id="2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281</a:t>
            </a:fld>
            <a:endParaRPr lang="ja-JP" altLang="en-US" sz="1600" dirty="0">
              <a:solidFill>
                <a:prstClr val="black"/>
              </a:solidFill>
              <a:ea typeface="ＭＳ Ｐゴシック"/>
            </a:endParaRPr>
          </a:p>
        </p:txBody>
      </p:sp>
      <p:sp>
        <p:nvSpPr>
          <p:cNvPr id="12" name="テキスト ボックス 11"/>
          <p:cNvSpPr txBox="1"/>
          <p:nvPr/>
        </p:nvSpPr>
        <p:spPr>
          <a:xfrm>
            <a:off x="5385048" y="640589"/>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460</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488</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809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898</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52328967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3709" y="960464"/>
            <a:ext cx="9792000" cy="5798196"/>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精神科在宅患者支援管理料において、継続的に訪問支援を実施した場合にも算定可能な区分を設けるとともに、専従従事者の配置要件を不要とする見直しを行う。</a:t>
            </a:r>
            <a:endParaRPr lang="en-US" altLang="ja-JP" sz="16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重症患者以外の患者に対する訪問支援を実施する場合には、</a:t>
            </a:r>
            <a:r>
              <a:rPr lang="en-US" altLang="ja-JP" sz="1600" dirty="0">
                <a:solidFill>
                  <a:prstClr val="black"/>
                </a:solidFill>
                <a:latin typeface="ＭＳ Ｐゴシック"/>
                <a:ea typeface="ＭＳ Ｐゴシック" panose="020B0600070205080204" pitchFamily="50" charset="-128"/>
              </a:rPr>
              <a:t>24</a:t>
            </a:r>
            <a:r>
              <a:rPr lang="ja-JP" altLang="en-US" sz="1600" dirty="0">
                <a:solidFill>
                  <a:prstClr val="black"/>
                </a:solidFill>
                <a:latin typeface="ＭＳ Ｐゴシック"/>
                <a:ea typeface="ＭＳ Ｐゴシック" panose="020B0600070205080204" pitchFamily="50" charset="-128"/>
              </a:rPr>
              <a:t>時間の連絡体制や</a:t>
            </a:r>
            <a:r>
              <a:rPr lang="en-US" altLang="ja-JP" sz="1600" dirty="0">
                <a:solidFill>
                  <a:prstClr val="black"/>
                </a:solidFill>
                <a:latin typeface="ＭＳ Ｐゴシック"/>
                <a:ea typeface="ＭＳ Ｐゴシック" panose="020B0600070205080204" pitchFamily="50" charset="-128"/>
              </a:rPr>
              <a:t>24</a:t>
            </a:r>
            <a:r>
              <a:rPr lang="ja-JP" altLang="en-US" sz="1600" dirty="0">
                <a:solidFill>
                  <a:prstClr val="black"/>
                </a:solidFill>
                <a:latin typeface="ＭＳ Ｐゴシック"/>
                <a:ea typeface="ＭＳ Ｐゴシック" panose="020B0600070205080204" pitchFamily="50" charset="-128"/>
              </a:rPr>
              <a:t>時間の往診体制に係る施設基準を緩和する。</a:t>
            </a:r>
            <a:endParaRPr lang="en-US" altLang="ja-JP" sz="16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defRPr/>
            </a:pPr>
            <a:endParaRPr lang="en-US" altLang="ja-JP" sz="2000" dirty="0">
              <a:solidFill>
                <a:prstClr val="black"/>
              </a:solidFill>
              <a:latin typeface="ＭＳ Ｐゴシック"/>
              <a:ea typeface="ＭＳ Ｐゴシック" panose="020B0600070205080204" pitchFamily="50" charset="-128"/>
            </a:endParaRPr>
          </a:p>
          <a:p>
            <a:pPr>
              <a:defRPr/>
            </a:pPr>
            <a:endParaRPr lang="en-US" altLang="ja-JP" sz="2000" dirty="0">
              <a:solidFill>
                <a:prstClr val="black"/>
              </a:solidFill>
              <a:latin typeface="ＭＳ Ｐゴシック"/>
              <a:ea typeface="ＭＳ Ｐゴシック" panose="020B0600070205080204" pitchFamily="50" charset="-128"/>
            </a:endParaRPr>
          </a:p>
          <a:p>
            <a:pPr>
              <a:defRPr/>
            </a:pPr>
            <a:endParaRPr lang="en-US" altLang="ja-JP" sz="1600" dirty="0">
              <a:solidFill>
                <a:prstClr val="black"/>
              </a:solidFill>
              <a:latin typeface="ＭＳ Ｐゴシック"/>
              <a:ea typeface="ＭＳ Ｐゴシック" panose="020B0600070205080204" pitchFamily="50" charset="-128"/>
            </a:endParaRPr>
          </a:p>
        </p:txBody>
      </p:sp>
      <p:graphicFrame>
        <p:nvGraphicFramePr>
          <p:cNvPr id="31" name="表 30"/>
          <p:cNvGraphicFramePr>
            <a:graphicFrameLocks noGrp="1"/>
          </p:cNvGraphicFramePr>
          <p:nvPr>
            <p:extLst>
              <p:ext uri="{D42A27DB-BD31-4B8C-83A1-F6EECF244321}">
                <p14:modId xmlns:p14="http://schemas.microsoft.com/office/powerpoint/2010/main" val="1236382239"/>
              </p:ext>
            </p:extLst>
          </p:nvPr>
        </p:nvGraphicFramePr>
        <p:xfrm>
          <a:off x="237877" y="2045556"/>
          <a:ext cx="3676097" cy="4637258"/>
        </p:xfrm>
        <a:graphic>
          <a:graphicData uri="http://schemas.openxmlformats.org/drawingml/2006/table">
            <a:tbl>
              <a:tblPr firstRow="1" bandRow="1">
                <a:tableStyleId>{69012ECD-51FC-41F1-AA8D-1B2483CD663E}</a:tableStyleId>
              </a:tblPr>
              <a:tblGrid>
                <a:gridCol w="3676097">
                  <a:extLst>
                    <a:ext uri="{9D8B030D-6E8A-4147-A177-3AD203B41FA5}">
                      <a16:colId xmlns="" xmlns:a16="http://schemas.microsoft.com/office/drawing/2014/main" val="20000"/>
                    </a:ext>
                  </a:extLst>
                </a:gridCol>
              </a:tblGrid>
              <a:tr h="288000">
                <a:tc>
                  <a:txBody>
                    <a:bodyPr/>
                    <a:lstStyle/>
                    <a:p>
                      <a:pPr algn="ctr"/>
                      <a:r>
                        <a:rPr kumimoji="1" lang="ja-JP" altLang="en-US" sz="11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434925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aseline="0" dirty="0">
                          <a:latin typeface="ＭＳ Ｐゴシック" panose="020B0600070205080204" pitchFamily="50" charset="-128"/>
                          <a:ea typeface="ＭＳ Ｐゴシック" panose="020B0600070205080204" pitchFamily="50" charset="-128"/>
                        </a:rPr>
                        <a:t>【</a:t>
                      </a:r>
                      <a:r>
                        <a:rPr kumimoji="1" lang="ja-JP" altLang="en-US" sz="1100" baseline="0" dirty="0">
                          <a:latin typeface="ＭＳ Ｐゴシック" panose="020B0600070205080204" pitchFamily="50" charset="-128"/>
                          <a:ea typeface="ＭＳ Ｐゴシック" panose="020B0600070205080204" pitchFamily="50" charset="-128"/>
                        </a:rPr>
                        <a:t>精神科重症患者早期集中支援管理料</a:t>
                      </a:r>
                      <a:r>
                        <a:rPr kumimoji="1" lang="en-US" altLang="ja-JP" sz="1100" baseline="0" dirty="0">
                          <a:latin typeface="ＭＳ Ｐゴシック" panose="020B0600070205080204" pitchFamily="50" charset="-128"/>
                          <a:ea typeface="ＭＳ Ｐゴシック" panose="020B060007020508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［算定要件］</a:t>
                      </a:r>
                    </a:p>
                    <a:p>
                      <a:r>
                        <a:rPr kumimoji="1" lang="ja-JP" altLang="en-US" sz="1100" baseline="0" dirty="0">
                          <a:latin typeface="ＭＳ Ｐゴシック" panose="020B0600070205080204" pitchFamily="50" charset="-128"/>
                          <a:ea typeface="ＭＳ Ｐゴシック" panose="020B0600070205080204" pitchFamily="50" charset="-128"/>
                        </a:rPr>
                        <a:t>　</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以下の全てを実施した場合に、６月に限り、患者１人当たり月１回に限り算定する。</a:t>
                      </a:r>
                    </a:p>
                    <a:p>
                      <a:pPr marL="85725" indent="-85725"/>
                      <a:r>
                        <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(1) </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精神</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保健指定医</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、保健師又は看護師、精神保健福祉士及び作業療法士の各１名以上からなる専任のチームを設置すること。</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いずれか</a:t>
                      </a:r>
                      <a:r>
                        <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1</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名以上を専従とする。</a:t>
                      </a:r>
                      <a:endPar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85725" indent="-85725"/>
                      <a:r>
                        <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(2) </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当該患者に対して月１回以上の訪問診療と週２回以上の精神科訪問看護</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又は</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精神科訪問看護・指導を行うこと。</a:t>
                      </a:r>
                    </a:p>
                    <a:p>
                      <a:pPr marL="85725" indent="-85725"/>
                      <a:r>
                        <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(3) </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上記チームが週１回以上一堂に会しカンファレンスを行うこと。うち月１回以上は、保健所又は精神保健福祉センター等と共同して会議を開催すること。</a:t>
                      </a:r>
                      <a:endPar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85725" indent="-85725"/>
                      <a:r>
                        <a:rPr kumimoji="1" lang="ja-JP" altLang="en-US"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rPr>
                        <a:t>［施設基準（抜粋）］　以下を満たしていること。</a:t>
                      </a:r>
                      <a:endPar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179388" indent="-85725"/>
                      <a:r>
                        <a:rPr kumimoji="1" lang="ja-JP" altLang="en-US" sz="1100" baseline="0" dirty="0">
                          <a:latin typeface="ＭＳ Ｐゴシック" panose="020B0600070205080204" pitchFamily="50" charset="-128"/>
                          <a:ea typeface="ＭＳ Ｐゴシック" panose="020B0600070205080204" pitchFamily="50" charset="-128"/>
                        </a:rPr>
                        <a:t>ア　当該保険医療機関において </a:t>
                      </a:r>
                      <a:r>
                        <a:rPr kumimoji="1" lang="en-US" altLang="ja-JP" sz="1100" baseline="0" dirty="0">
                          <a:latin typeface="ＭＳ Ｐゴシック" panose="020B0600070205080204" pitchFamily="50" charset="-128"/>
                          <a:ea typeface="ＭＳ Ｐゴシック" panose="020B0600070205080204" pitchFamily="50" charset="-128"/>
                        </a:rPr>
                        <a:t>24</a:t>
                      </a:r>
                      <a:r>
                        <a:rPr kumimoji="1" lang="ja-JP" altLang="en-US" sz="1100" baseline="0" dirty="0">
                          <a:latin typeface="ＭＳ Ｐゴシック" panose="020B0600070205080204" pitchFamily="50" charset="-128"/>
                          <a:ea typeface="ＭＳ Ｐゴシック" panose="020B0600070205080204" pitchFamily="50" charset="-128"/>
                        </a:rPr>
                        <a:t>時間連絡体制を確保すること。</a:t>
                      </a:r>
                    </a:p>
                    <a:p>
                      <a:pPr marL="179388" indent="-85725"/>
                      <a:r>
                        <a:rPr kumimoji="1" lang="ja-JP" altLang="en-US" sz="1100" baseline="0" dirty="0">
                          <a:latin typeface="ＭＳ Ｐゴシック" panose="020B0600070205080204" pitchFamily="50" charset="-128"/>
                          <a:ea typeface="ＭＳ Ｐゴシック" panose="020B0600070205080204" pitchFamily="50" charset="-128"/>
                        </a:rPr>
                        <a:t>イ　</a:t>
                      </a:r>
                      <a:r>
                        <a:rPr kumimoji="1" lang="en-US" altLang="ja-JP" sz="1100" baseline="0" dirty="0">
                          <a:latin typeface="ＭＳ Ｐゴシック" panose="020B0600070205080204" pitchFamily="50" charset="-128"/>
                          <a:ea typeface="ＭＳ Ｐゴシック" panose="020B0600070205080204" pitchFamily="50" charset="-128"/>
                        </a:rPr>
                        <a:t>24</a:t>
                      </a:r>
                      <a:r>
                        <a:rPr kumimoji="1" lang="ja-JP" altLang="en-US" sz="1100" baseline="0" dirty="0">
                          <a:latin typeface="ＭＳ Ｐゴシック" panose="020B0600070205080204" pitchFamily="50" charset="-128"/>
                          <a:ea typeface="ＭＳ Ｐゴシック" panose="020B0600070205080204" pitchFamily="50" charset="-128"/>
                        </a:rPr>
                        <a:t>時間の往診又は</a:t>
                      </a:r>
                      <a:r>
                        <a:rPr kumimoji="1" lang="en-US" altLang="ja-JP" sz="1100" baseline="0" dirty="0">
                          <a:latin typeface="ＭＳ Ｐゴシック" panose="020B0600070205080204" pitchFamily="50" charset="-128"/>
                          <a:ea typeface="ＭＳ Ｐゴシック" panose="020B0600070205080204" pitchFamily="50" charset="-128"/>
                        </a:rPr>
                        <a:t>24</a:t>
                      </a:r>
                      <a:r>
                        <a:rPr kumimoji="1" lang="ja-JP" altLang="en-US" sz="1100" baseline="0" dirty="0">
                          <a:latin typeface="ＭＳ Ｐゴシック" panose="020B0600070205080204" pitchFamily="50" charset="-128"/>
                          <a:ea typeface="ＭＳ Ｐゴシック" panose="020B0600070205080204" pitchFamily="50" charset="-128"/>
                        </a:rPr>
                        <a:t>時間の精神科訪問看護若しくは精神科訪問看護・指導を行うことができる体制を有すること。</a:t>
                      </a:r>
                    </a:p>
                  </a:txBody>
                  <a:tcPr/>
                </a:tc>
                <a:extLst>
                  <a:ext uri="{0D108BD9-81ED-4DB2-BD59-A6C34878D82A}">
                    <a16:rowId xmlns="" xmlns:a16="http://schemas.microsoft.com/office/drawing/2014/main" val="10001"/>
                  </a:ext>
                </a:extLst>
              </a:tr>
            </a:tbl>
          </a:graphicData>
        </a:graphic>
      </p:graphicFrame>
      <p:graphicFrame>
        <p:nvGraphicFramePr>
          <p:cNvPr id="32" name="表 31"/>
          <p:cNvGraphicFramePr>
            <a:graphicFrameLocks noGrp="1"/>
          </p:cNvGraphicFramePr>
          <p:nvPr>
            <p:extLst>
              <p:ext uri="{D42A27DB-BD31-4B8C-83A1-F6EECF244321}">
                <p14:modId xmlns:p14="http://schemas.microsoft.com/office/powerpoint/2010/main" val="3535681696"/>
              </p:ext>
            </p:extLst>
          </p:nvPr>
        </p:nvGraphicFramePr>
        <p:xfrm>
          <a:off x="4572346" y="2045556"/>
          <a:ext cx="5067870" cy="4628712"/>
        </p:xfrm>
        <a:graphic>
          <a:graphicData uri="http://schemas.openxmlformats.org/drawingml/2006/table">
            <a:tbl>
              <a:tblPr firstRow="1" bandRow="1">
                <a:tableStyleId>{72833802-FEF1-4C79-8D5D-14CF1EAF98D9}</a:tableStyleId>
              </a:tblPr>
              <a:tblGrid>
                <a:gridCol w="5067870">
                  <a:extLst>
                    <a:ext uri="{9D8B030D-6E8A-4147-A177-3AD203B41FA5}">
                      <a16:colId xmlns="" xmlns:a16="http://schemas.microsoft.com/office/drawing/2014/main" val="20000"/>
                    </a:ext>
                  </a:extLst>
                </a:gridCol>
              </a:tblGrid>
              <a:tr h="288000">
                <a:tc>
                  <a:txBody>
                    <a:bodyPr/>
                    <a:lstStyle/>
                    <a:p>
                      <a:pPr algn="ctr"/>
                      <a:r>
                        <a:rPr kumimoji="1" lang="ja-JP" altLang="en-US" sz="1200" dirty="0">
                          <a:latin typeface="ＭＳ Ｐゴシック" panose="020B0600070205080204" pitchFamily="50" charset="-128"/>
                          <a:ea typeface="ＭＳ Ｐゴシック" panose="020B0600070205080204" pitchFamily="50" charset="-128"/>
                        </a:rPr>
                        <a:t>改定後</a:t>
                      </a:r>
                      <a:endParaRPr kumimoji="1" lang="ja-JP" altLang="en-US" sz="11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0"/>
                  </a:ext>
                </a:extLst>
              </a:tr>
              <a:tr h="43407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aseline="0" dirty="0">
                          <a:latin typeface="ＭＳ Ｐゴシック" panose="020B0600070205080204" pitchFamily="50" charset="-128"/>
                          <a:ea typeface="ＭＳ Ｐゴシック" panose="020B0600070205080204" pitchFamily="50" charset="-128"/>
                        </a:rPr>
                        <a:t>【</a:t>
                      </a:r>
                      <a:r>
                        <a:rPr kumimoji="1" lang="ja-JP" altLang="en-US" sz="1100" baseline="0" dirty="0">
                          <a:latin typeface="ＭＳ Ｐゴシック" panose="020B0600070205080204" pitchFamily="50" charset="-128"/>
                          <a:ea typeface="ＭＳ Ｐゴシック" panose="020B0600070205080204" pitchFamily="50" charset="-128"/>
                        </a:rPr>
                        <a:t>精神科在宅患者支援管理料</a:t>
                      </a:r>
                      <a:r>
                        <a:rPr kumimoji="1" lang="en-US" altLang="ja-JP" sz="1100" baseline="0" dirty="0">
                          <a:latin typeface="ＭＳ Ｐゴシック" panose="020B0600070205080204" pitchFamily="50" charset="-128"/>
                          <a:ea typeface="ＭＳ Ｐゴシック" panose="020B060007020508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aseline="0" dirty="0">
                          <a:latin typeface="ＭＳ Ｐゴシック" panose="020B0600070205080204" pitchFamily="50" charset="-128"/>
                          <a:ea typeface="ＭＳ Ｐゴシック" panose="020B0600070205080204" pitchFamily="50" charset="-128"/>
                        </a:rPr>
                        <a:t>［算定要件］</a:t>
                      </a:r>
                    </a:p>
                    <a:p>
                      <a:pPr marL="85725" indent="-85725"/>
                      <a:r>
                        <a:rPr kumimoji="1" lang="ja-JP" altLang="en-US"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rPr>
                        <a:t>1</a:t>
                      </a:r>
                      <a:r>
                        <a:rPr kumimoji="1" lang="ja-JP" altLang="en-US"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rPr>
                        <a:t>）　</a:t>
                      </a:r>
                      <a:r>
                        <a:rPr kumimoji="1" lang="ja-JP" altLang="en-US" sz="1100" b="1" i="0" u="sng" kern="1200" baseline="0" dirty="0">
                          <a:solidFill>
                            <a:srgbClr val="0070C0"/>
                          </a:solidFill>
                          <a:effectLst/>
                          <a:latin typeface="ＭＳ Ｐゴシック" panose="020B0600070205080204" pitchFamily="50" charset="-128"/>
                          <a:ea typeface="ＭＳ Ｐゴシック" panose="020B0600070205080204" pitchFamily="50" charset="-128"/>
                          <a:cs typeface="+mn-cs"/>
                        </a:rPr>
                        <a:t>「イ」については、</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以下の全てを実施した場合に、６月に限り、患者１人当たり月１回に限り算定する。</a:t>
                      </a:r>
                    </a:p>
                    <a:p>
                      <a:pPr marL="179388" indent="-85725"/>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ア</a:t>
                      </a:r>
                      <a:r>
                        <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 </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算定する患者ごとに、当該患者の診療等を担当する</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精神科医</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、保健師又は看護師、精神保健福祉士及び作業療法士の各１名以上からなる専任のチームを設置すること。</a:t>
                      </a:r>
                    </a:p>
                    <a:p>
                      <a:pPr marL="179388" indent="-85725"/>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イ　</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月１回以上の訪問診療と週２回以上の精神科訪問看護</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及び</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精神科訪問看護・指導を行うこと。</a:t>
                      </a:r>
                    </a:p>
                    <a:p>
                      <a:pPr marL="179388" indent="-85725">
                        <a:spcAft>
                          <a:spcPts val="600"/>
                        </a:spcAft>
                      </a:pP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ウ</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上記チームが週１回以上一堂に会しカンファレンスを行うこと。うち月１回以上は、保健所又は精神保健福祉センター等と共同して会議を開催すること。</a:t>
                      </a:r>
                      <a:endPar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179388" marR="0" indent="-179388" algn="l" defTabSz="914400" rtl="0" eaLnBrk="1" fontAlgn="auto" latinLnBrk="0" hangingPunct="1">
                        <a:lnSpc>
                          <a:spcPct val="100000"/>
                        </a:lnSpc>
                        <a:spcBef>
                          <a:spcPts val="0"/>
                        </a:spcBef>
                        <a:spcAft>
                          <a:spcPts val="0"/>
                        </a:spcAft>
                        <a:buClrTx/>
                        <a:buSzTx/>
                        <a:buFontTx/>
                        <a:buNone/>
                        <a:tabLst/>
                        <a:defRPr/>
                      </a:pPr>
                      <a:r>
                        <a:rPr kumimoji="1" lang="en-US" altLang="ja-JP"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rPr>
                        <a:t>(2)</a:t>
                      </a:r>
                      <a:r>
                        <a:rPr kumimoji="1" lang="ja-JP" altLang="en-US" sz="1100" kern="1200" baseline="0" dirty="0">
                          <a:solidFill>
                            <a:schemeClr val="tx1"/>
                          </a:solidFill>
                          <a:effectLst/>
                          <a:latin typeface="ＭＳ Ｐゴシック" panose="020B0600070205080204" pitchFamily="50" charset="-128"/>
                          <a:ea typeface="ＭＳ Ｐゴシック" panose="020B0600070205080204" pitchFamily="50" charset="-128"/>
                          <a:cs typeface="+mn-cs"/>
                        </a:rPr>
                        <a:t>　</a:t>
                      </a:r>
                      <a:r>
                        <a:rPr kumimoji="1" lang="ja-JP" altLang="en-US" sz="1100" b="1" u="sng" kern="1200" baseline="0" dirty="0">
                          <a:solidFill>
                            <a:srgbClr val="0070C0"/>
                          </a:solidFill>
                          <a:effectLst/>
                          <a:latin typeface="ＭＳ Ｐゴシック" panose="020B0600070205080204" pitchFamily="50" charset="-128"/>
                          <a:ea typeface="ＭＳ Ｐゴシック" panose="020B0600070205080204" pitchFamily="50" charset="-128"/>
                          <a:cs typeface="+mn-cs"/>
                        </a:rPr>
                        <a:t>「ロ」については、（</a:t>
                      </a:r>
                      <a:r>
                        <a:rPr kumimoji="1" lang="en-US" altLang="ja-JP" sz="1100" b="1" u="sng" kern="1200" baseline="0" dirty="0">
                          <a:solidFill>
                            <a:srgbClr val="0070C0"/>
                          </a:solidFill>
                          <a:effectLst/>
                          <a:latin typeface="ＭＳ Ｐゴシック" panose="020B0600070205080204" pitchFamily="50" charset="-128"/>
                          <a:ea typeface="ＭＳ Ｐゴシック" panose="020B0600070205080204" pitchFamily="50" charset="-128"/>
                          <a:cs typeface="+mn-cs"/>
                        </a:rPr>
                        <a:t>1</a:t>
                      </a:r>
                      <a:r>
                        <a:rPr kumimoji="1" lang="ja-JP" altLang="en-US" sz="1100" b="1" u="sng" kern="1200" baseline="0" dirty="0">
                          <a:solidFill>
                            <a:srgbClr val="0070C0"/>
                          </a:solidFill>
                          <a:effectLst/>
                          <a:latin typeface="ＭＳ Ｐゴシック" panose="020B0600070205080204" pitchFamily="50" charset="-128"/>
                          <a:ea typeface="ＭＳ Ｐゴシック" panose="020B0600070205080204" pitchFamily="50" charset="-128"/>
                          <a:cs typeface="+mn-cs"/>
                        </a:rPr>
                        <a:t>）のアに加え、以下の全てを実施した場合に、</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患者１人当たり月１回に限り算定する。</a:t>
                      </a:r>
                    </a:p>
                    <a:p>
                      <a:pPr marL="179388" indent="-85725"/>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ア　</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当該患者に対して月１回以上の訪問診療と</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月</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２回以上の精神科訪問看護</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及び</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精神科訪問看護・指導を行うこと。</a:t>
                      </a:r>
                    </a:p>
                    <a:p>
                      <a:pPr marL="179388" indent="-85725">
                        <a:spcAft>
                          <a:spcPts val="600"/>
                        </a:spcAft>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イ　</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上記チーム</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及び</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保健所又は精神保健福祉センター等と共同して</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月</a:t>
                      </a:r>
                      <a:r>
                        <a:rPr kumimoji="1" lang="ja-JP"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１回以上一堂に会しカンファレンスを行うこと。</a:t>
                      </a:r>
                      <a:endPar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179388" indent="-179388"/>
                      <a:r>
                        <a:rPr kumimoji="1" lang="en-US"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(3)</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　</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「ハ」については月に</a:t>
                      </a:r>
                      <a:r>
                        <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1</a:t>
                      </a: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回以上訪問診療を実施した場合に算定する。</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179388" indent="-179388"/>
                      <a:endParaRPr kumimoji="1" lang="en-US" altLang="ja-JP" sz="1100" b="1" u="sng" kern="1200" baseline="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179388" indent="-179388"/>
                      <a:r>
                        <a:rPr kumimoji="1" lang="ja-JP" altLang="en-US" sz="1100" b="0" u="none" kern="1200" baseline="0" dirty="0">
                          <a:solidFill>
                            <a:schemeClr val="tx1"/>
                          </a:solidFill>
                          <a:effectLst/>
                          <a:latin typeface="ＭＳ Ｐゴシック" panose="020B0600070205080204" pitchFamily="50" charset="-128"/>
                          <a:ea typeface="ＭＳ Ｐゴシック" panose="020B0600070205080204" pitchFamily="50" charset="-128"/>
                          <a:cs typeface="+mn-cs"/>
                        </a:rPr>
                        <a:t>［施設基準（抜粋）］　</a:t>
                      </a:r>
                      <a:r>
                        <a:rPr kumimoji="1" lang="ja-JP" altLang="en-US" sz="1100" b="1" u="sng" kern="1200" baseline="0" dirty="0">
                          <a:solidFill>
                            <a:srgbClr val="0070C0"/>
                          </a:solidFill>
                          <a:effectLst/>
                          <a:latin typeface="ＭＳ Ｐゴシック" panose="020B0600070205080204" pitchFamily="50" charset="-128"/>
                          <a:ea typeface="ＭＳ Ｐゴシック" panose="020B0600070205080204" pitchFamily="50" charset="-128"/>
                          <a:cs typeface="+mn-cs"/>
                        </a:rPr>
                        <a:t>「イ」または「ロ」を算定する場合には、</a:t>
                      </a:r>
                      <a:r>
                        <a:rPr kumimoji="1" lang="ja-JP" altLang="en-US" sz="1100" b="0" u="none" kern="1200" baseline="0" dirty="0">
                          <a:solidFill>
                            <a:schemeClr val="tx1"/>
                          </a:solidFill>
                          <a:effectLst/>
                          <a:latin typeface="ＭＳ Ｐゴシック" panose="020B0600070205080204" pitchFamily="50" charset="-128"/>
                          <a:ea typeface="ＭＳ Ｐゴシック" panose="020B0600070205080204" pitchFamily="50" charset="-128"/>
                          <a:cs typeface="+mn-cs"/>
                        </a:rPr>
                        <a:t>以下を満たしていること。</a:t>
                      </a:r>
                      <a:endParaRPr kumimoji="1" lang="en-US" altLang="ja-JP" sz="1100" b="0" u="none" kern="1200" baseline="0" dirty="0">
                        <a:solidFill>
                          <a:schemeClr val="tx1"/>
                        </a:solidFill>
                        <a:effectLst/>
                        <a:latin typeface="ＭＳ Ｐゴシック" panose="020B0600070205080204" pitchFamily="50" charset="-128"/>
                        <a:ea typeface="ＭＳ Ｐゴシック" panose="020B0600070205080204" pitchFamily="50" charset="-128"/>
                        <a:cs typeface="+mn-cs"/>
                      </a:endParaRPr>
                    </a:p>
                    <a:p>
                      <a:pPr marL="179388" indent="-85725"/>
                      <a:r>
                        <a:rPr kumimoji="1" lang="ja-JP" altLang="en-US" sz="1100" baseline="0" dirty="0">
                          <a:latin typeface="ＭＳ Ｐゴシック" panose="020B0600070205080204" pitchFamily="50" charset="-128"/>
                          <a:ea typeface="ＭＳ Ｐゴシック" panose="020B0600070205080204" pitchFamily="50" charset="-128"/>
                        </a:rPr>
                        <a:t>ア　当該保険医療機関において </a:t>
                      </a:r>
                      <a:r>
                        <a:rPr kumimoji="1" lang="en-US" altLang="ja-JP" sz="1100" baseline="0" dirty="0">
                          <a:latin typeface="ＭＳ Ｐゴシック" panose="020B0600070205080204" pitchFamily="50" charset="-128"/>
                          <a:ea typeface="ＭＳ Ｐゴシック" panose="020B0600070205080204" pitchFamily="50" charset="-128"/>
                        </a:rPr>
                        <a:t>24</a:t>
                      </a:r>
                      <a:r>
                        <a:rPr kumimoji="1" lang="ja-JP" altLang="en-US" sz="1100" baseline="0" dirty="0">
                          <a:latin typeface="ＭＳ Ｐゴシック" panose="020B0600070205080204" pitchFamily="50" charset="-128"/>
                          <a:ea typeface="ＭＳ Ｐゴシック" panose="020B0600070205080204" pitchFamily="50" charset="-128"/>
                        </a:rPr>
                        <a:t>時間連絡体制を確保すること。</a:t>
                      </a:r>
                    </a:p>
                    <a:p>
                      <a:pPr marL="179388" indent="-85725"/>
                      <a:r>
                        <a:rPr kumimoji="1" lang="ja-JP" altLang="en-US" sz="1100" baseline="0" dirty="0">
                          <a:latin typeface="ＭＳ Ｐゴシック" panose="020B0600070205080204" pitchFamily="50" charset="-128"/>
                          <a:ea typeface="ＭＳ Ｐゴシック" panose="020B0600070205080204" pitchFamily="50" charset="-128"/>
                        </a:rPr>
                        <a:t>イ　</a:t>
                      </a:r>
                      <a:r>
                        <a:rPr kumimoji="1" lang="en-US" altLang="ja-JP" sz="1100" baseline="0" dirty="0">
                          <a:latin typeface="ＭＳ Ｐゴシック" panose="020B0600070205080204" pitchFamily="50" charset="-128"/>
                          <a:ea typeface="ＭＳ Ｐゴシック" panose="020B0600070205080204" pitchFamily="50" charset="-128"/>
                        </a:rPr>
                        <a:t>24</a:t>
                      </a:r>
                      <a:r>
                        <a:rPr kumimoji="1" lang="ja-JP" altLang="en-US" sz="1100" baseline="0" dirty="0">
                          <a:latin typeface="ＭＳ Ｐゴシック" panose="020B0600070205080204" pitchFamily="50" charset="-128"/>
                          <a:ea typeface="ＭＳ Ｐゴシック" panose="020B0600070205080204" pitchFamily="50" charset="-128"/>
                        </a:rPr>
                        <a:t>時間の往診又は</a:t>
                      </a:r>
                      <a:r>
                        <a:rPr kumimoji="1" lang="en-US" altLang="ja-JP" sz="1100" baseline="0" dirty="0">
                          <a:latin typeface="ＭＳ Ｐゴシック" panose="020B0600070205080204" pitchFamily="50" charset="-128"/>
                          <a:ea typeface="ＭＳ Ｐゴシック" panose="020B0600070205080204" pitchFamily="50" charset="-128"/>
                        </a:rPr>
                        <a:t>24</a:t>
                      </a:r>
                      <a:r>
                        <a:rPr kumimoji="1" lang="ja-JP" altLang="en-US" sz="1100" baseline="0" dirty="0">
                          <a:latin typeface="ＭＳ Ｐゴシック" panose="020B0600070205080204" pitchFamily="50" charset="-128"/>
                          <a:ea typeface="ＭＳ Ｐゴシック" panose="020B0600070205080204" pitchFamily="50" charset="-128"/>
                        </a:rPr>
                        <a:t>時間の精神科訪問看護若しくは精神科訪問看護・指導を行うことができる体制を有すること。</a:t>
                      </a:r>
                    </a:p>
                  </a:txBody>
                  <a:tcPr/>
                </a:tc>
                <a:extLst>
                  <a:ext uri="{0D108BD9-81ED-4DB2-BD59-A6C34878D82A}">
                    <a16:rowId xmlns="" xmlns:a16="http://schemas.microsoft.com/office/drawing/2014/main" val="10001"/>
                  </a:ext>
                </a:extLst>
              </a:tr>
            </a:tbl>
          </a:graphicData>
        </a:graphic>
      </p:graphicFrame>
      <p:sp>
        <p:nvSpPr>
          <p:cNvPr id="33" name="右矢印 32"/>
          <p:cNvSpPr/>
          <p:nvPr/>
        </p:nvSpPr>
        <p:spPr>
          <a:xfrm>
            <a:off x="4088775" y="3075147"/>
            <a:ext cx="364841" cy="1289957"/>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a typeface="ＭＳ Ｐゴシック" panose="020B0600070205080204" pitchFamily="50" charset="-128"/>
            </a:endParaRPr>
          </a:p>
        </p:txBody>
      </p:sp>
      <p:sp>
        <p:nvSpPr>
          <p:cNvPr id="11"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12" name="Rectangle 36"/>
          <p:cNvSpPr>
            <a:spLocks noChangeArrowheads="1"/>
          </p:cNvSpPr>
          <p:nvPr/>
        </p:nvSpPr>
        <p:spPr bwMode="auto">
          <a:xfrm>
            <a:off x="87303" y="485541"/>
            <a:ext cx="5225736" cy="43204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（３）精神疾患患者に対する訪問支援の充実②</a:t>
            </a:r>
          </a:p>
        </p:txBody>
      </p:sp>
      <p:sp>
        <p:nvSpPr>
          <p:cNvPr id="1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282</a:t>
            </a:fld>
            <a:endParaRPr lang="ja-JP" altLang="en-US" sz="1600" dirty="0">
              <a:solidFill>
                <a:prstClr val="black"/>
              </a:solidFill>
              <a:ea typeface="ＭＳ Ｐゴシック"/>
            </a:endParaRPr>
          </a:p>
        </p:txBody>
      </p:sp>
      <p:sp>
        <p:nvSpPr>
          <p:cNvPr id="10" name="テキスト ボックス 9"/>
          <p:cNvSpPr txBox="1"/>
          <p:nvPr/>
        </p:nvSpPr>
        <p:spPr>
          <a:xfrm>
            <a:off x="6465168" y="640588"/>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460</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488</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809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898</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52685080"/>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7"/>
          <p:cNvSpPr>
            <a:spLocks noChangeArrowheads="1"/>
          </p:cNvSpPr>
          <p:nvPr/>
        </p:nvSpPr>
        <p:spPr bwMode="auto">
          <a:xfrm>
            <a:off x="200538" y="1030168"/>
            <a:ext cx="9511189" cy="2398832"/>
          </a:xfrm>
          <a:prstGeom prst="rect">
            <a:avLst/>
          </a:prstGeom>
          <a:noFill/>
          <a:ln w="9525">
            <a:solidFill>
              <a:schemeClr val="tx1"/>
            </a:solidFill>
            <a:miter lim="800000"/>
            <a:headEnd/>
            <a:tailEnd/>
          </a:ln>
        </p:spPr>
        <p: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a:t>
            </a: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在宅で療養する重症な精神疾患患者を支援するため、精神科重症患者早期集中支援管理料の見直しを踏まえ、精神科重症患者早期集中支援管理連携加算の算定区分を見直し、加算の名称を変更するとともに、評価を充実する</a:t>
            </a: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精神科複数回訪問加算について、在宅で療養する重症な精神疾患患者を支援するために算定対象を見直す</a:t>
            </a: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627063"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36"/>
          <p:cNvSpPr>
            <a:spLocks noChangeArrowheads="1"/>
          </p:cNvSpPr>
          <p:nvPr/>
        </p:nvSpPr>
        <p:spPr bwMode="auto">
          <a:xfrm>
            <a:off x="194357" y="658648"/>
            <a:ext cx="4761791"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（４）精神障害を有する者への重点的支援</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１４．地域移行・地域生活支援の充実を含む質の高い精神医療の評価</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2" name="表 1"/>
          <p:cNvGraphicFramePr>
            <a:graphicFrameLocks noGrp="1"/>
          </p:cNvGraphicFramePr>
          <p:nvPr>
            <p:extLst/>
          </p:nvPr>
        </p:nvGraphicFramePr>
        <p:xfrm>
          <a:off x="864138" y="1844824"/>
          <a:ext cx="8183989" cy="822960"/>
        </p:xfrm>
        <a:graphic>
          <a:graphicData uri="http://schemas.openxmlformats.org/drawingml/2006/table">
            <a:tbl>
              <a:tblPr firstRow="1" bandRow="1">
                <a:tableStyleId>{5C22544A-7EE6-4342-B048-85BDC9FD1C3A}</a:tableStyleId>
              </a:tblPr>
              <a:tblGrid>
                <a:gridCol w="8183989">
                  <a:extLst>
                    <a:ext uri="{9D8B030D-6E8A-4147-A177-3AD203B41FA5}">
                      <a16:colId xmlns="" xmlns:a16="http://schemas.microsoft.com/office/drawing/2014/main" val="20000"/>
                    </a:ext>
                  </a:extLst>
                </a:gridCol>
              </a:tblGrid>
              <a:tr h="257118">
                <a:tc>
                  <a:txBody>
                    <a:bodyPr/>
                    <a:lstStyle/>
                    <a:p>
                      <a:r>
                        <a:rPr kumimoji="1" lang="en-US" altLang="ja-JP" sz="1400" dirty="0"/>
                        <a:t>【</a:t>
                      </a:r>
                      <a:r>
                        <a:rPr kumimoji="1" lang="ja-JP" altLang="en-US" sz="1400" dirty="0"/>
                        <a:t>精神科重症患者支援管理連携加算</a:t>
                      </a:r>
                      <a:r>
                        <a:rPr kumimoji="1" lang="en-US" altLang="ja-JP" sz="1400" dirty="0"/>
                        <a:t>】</a:t>
                      </a:r>
                      <a:endParaRPr kumimoji="1" lang="ja-JP" altLang="en-US" sz="1400" dirty="0"/>
                    </a:p>
                  </a:txBody>
                  <a:tcPr/>
                </a:tc>
                <a:extLst>
                  <a:ext uri="{0D108BD9-81ED-4DB2-BD59-A6C34878D82A}">
                    <a16:rowId xmlns="" xmlns:a16="http://schemas.microsoft.com/office/drawing/2014/main" val="10000"/>
                  </a:ext>
                </a:extLst>
              </a:tr>
              <a:tr h="370840">
                <a:tc>
                  <a:txBody>
                    <a:bodyPr/>
                    <a:lstStyle/>
                    <a:p>
                      <a:r>
                        <a:rPr kumimoji="1" lang="ja-JP" altLang="en-US" sz="1400" dirty="0"/>
                        <a:t>イ　精神科在宅患者支援管理料２のイを算定する利用者に定期的な指定訪問看護を行う場合：８４００円</a:t>
                      </a:r>
                      <a:endParaRPr kumimoji="1" lang="en-US" altLang="ja-JP" sz="140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ロ　</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精神科在宅患者支援管理料２のロを算定する利用者に定期的な指定訪問看護を行う場合：５８００円</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sp>
        <p:nvSpPr>
          <p:cNvPr id="12" name="Rectangle 36"/>
          <p:cNvSpPr>
            <a:spLocks noChangeArrowheads="1"/>
          </p:cNvSpPr>
          <p:nvPr/>
        </p:nvSpPr>
        <p:spPr bwMode="auto">
          <a:xfrm>
            <a:off x="194341" y="3599478"/>
            <a:ext cx="3966571"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（５）発達障害に対する診療の評価</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37"/>
          <p:cNvSpPr>
            <a:spLocks noChangeArrowheads="1"/>
          </p:cNvSpPr>
          <p:nvPr/>
        </p:nvSpPr>
        <p:spPr bwMode="auto">
          <a:xfrm>
            <a:off x="188474" y="3962260"/>
            <a:ext cx="9511189" cy="2727618"/>
          </a:xfrm>
          <a:prstGeom prst="rect">
            <a:avLst/>
          </a:prstGeom>
          <a:noFill/>
          <a:ln w="9525">
            <a:solidFill>
              <a:schemeClr val="tx1"/>
            </a:solidFill>
            <a:miter lim="800000"/>
            <a:headEnd/>
            <a:tailEnd/>
          </a:ln>
        </p:spPr>
        <p:txBody>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a:t>
            </a: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小児特定疾患カウンセリング料について、心療内科の医療機関が算定できるように見直すとともに、対象患者の範囲を１８歳未満の患者に拡大する</a:t>
            </a: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少人数で行われる精神科ショート・ケアについて、青年期の自閉症スペクトラムの患者等、一定の状態にある患者グループに対して、共通の目的のために、一定期間、計画的に提供される専門的なプログラムに係る加算を新設する</a:t>
            </a: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精神科ショートケア　小規模なもの</a:t>
            </a: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a:t>
            </a:r>
            <a:r>
              <a:rPr kumimoji="1" lang="ja-JP" altLang="en-US" sz="1600" b="0" i="0" u="sng"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panose="02020603050405020304" pitchFamily="18" charset="0"/>
              </a:rPr>
              <a:t>（新）　疾患別等専門プログラム加算：２００点（１回につき）（６か月間に限る）</a:t>
            </a:r>
            <a:endParaRPr kumimoji="1" lang="en-US" altLang="ja-JP" sz="1600" b="0" i="0" u="sng"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627063"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488536" y="5763984"/>
            <a:ext cx="9264457" cy="925894"/>
          </a:xfrm>
          <a:prstGeom prst="rect">
            <a:avLst/>
          </a:prstGeom>
          <a:ln w="9525">
            <a:noFill/>
            <a:prstDash val="dash"/>
          </a:ln>
        </p:spPr>
        <p:txBody>
          <a:bodyPr wrap="square">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2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一定の状態にある患者グループに対して、治療開始時に一連のプログラムに係る目的、内容、スケジュール、修得すべき能力等について、文書及び口頭で患者に説明した上で精神科ショート・ケアを実施した場合に、治療開始から起算して５月以内に限り患者１人につき週に１回を限度として算定（ただし、精神科医が特に必要性を認めた場合に限り、治療開始から２年以内に限り、さらに週１回かつ計２０回を限度として算定可能）</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1" name="テキスト ボックス 10"/>
          <p:cNvSpPr txBox="1"/>
          <p:nvPr/>
        </p:nvSpPr>
        <p:spPr>
          <a:xfrm>
            <a:off x="7041232" y="640589"/>
            <a:ext cx="2520280"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訪看告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1002</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訪看ＳＴ告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1020</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
        <p:nvSpPr>
          <p:cNvPr id="15" name="テキスト ボックス 14"/>
          <p:cNvSpPr txBox="1"/>
          <p:nvPr/>
        </p:nvSpPr>
        <p:spPr>
          <a:xfrm>
            <a:off x="7929527" y="3611923"/>
            <a:ext cx="176160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458</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476</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3527396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7"/>
          <p:cNvSpPr>
            <a:spLocks noChangeArrowheads="1"/>
          </p:cNvSpPr>
          <p:nvPr/>
        </p:nvSpPr>
        <p:spPr bwMode="auto">
          <a:xfrm>
            <a:off x="213524" y="866677"/>
            <a:ext cx="9636020" cy="5730677"/>
          </a:xfrm>
          <a:prstGeom prst="rect">
            <a:avLst/>
          </a:prstGeom>
          <a:noFill/>
          <a:ln w="9525">
            <a:solidFill>
              <a:schemeClr val="tx1"/>
            </a:solidFill>
            <a:miter lim="800000"/>
            <a:headEnd/>
            <a:tailEnd/>
          </a:ln>
        </p:spPr>
        <p:txBody>
          <a:bodyPr/>
          <a:lstStyle/>
          <a:p>
            <a:pPr marL="271454" indent="-271454">
              <a:buFont typeface="Wingdings" pitchFamily="2" charset="2"/>
              <a:buChar char="Ø"/>
            </a:pPr>
            <a:r>
              <a:rPr lang="ja-JP" altLang="en-US" sz="1600" dirty="0">
                <a:solidFill>
                  <a:prstClr val="black"/>
                </a:solidFill>
                <a:latin typeface="ＭＳ Ｐゴシック"/>
                <a:ea typeface="ＭＳ Ｐゴシック" panose="020B0600070205080204" pitchFamily="50" charset="-128"/>
              </a:rPr>
              <a:t>  認知療法・認知行動療法をより一層推進する観点から、精神保健指定医が行った場合の評価を廃止するとともに、看護師が一部を担う形式のもの等について、施設基準を緩和する。</a:t>
            </a: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pPr marL="271454" indent="-271454">
              <a:buFont typeface="Wingdings" pitchFamily="2" charset="2"/>
              <a:buChar char="Ø"/>
            </a:pPr>
            <a:endParaRPr lang="en-US" altLang="ja-JP" sz="2000" dirty="0">
              <a:solidFill>
                <a:prstClr val="black"/>
              </a:solidFill>
              <a:latin typeface="ＭＳ Ｐゴシック"/>
              <a:ea typeface="ＭＳ Ｐゴシック" panose="020B0600070205080204" pitchFamily="50" charset="-128"/>
            </a:endParaRPr>
          </a:p>
          <a:p>
            <a:endParaRPr lang="en-US" altLang="ja-JP" sz="2000" dirty="0">
              <a:solidFill>
                <a:prstClr val="black"/>
              </a:solidFill>
              <a:latin typeface="ＭＳ Ｐゴシック"/>
              <a:ea typeface="ＭＳ Ｐゴシック" panose="020B0600070205080204" pitchFamily="50" charset="-128"/>
            </a:endParaRPr>
          </a:p>
          <a:p>
            <a:endParaRPr lang="en-US" altLang="ja-JP" sz="1600" dirty="0">
              <a:solidFill>
                <a:prstClr val="black"/>
              </a:solidFill>
              <a:latin typeface="ＭＳ Ｐゴシック"/>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212069402"/>
              </p:ext>
            </p:extLst>
          </p:nvPr>
        </p:nvGraphicFramePr>
        <p:xfrm>
          <a:off x="213530" y="1484784"/>
          <a:ext cx="3947388" cy="4941412"/>
        </p:xfrm>
        <a:graphic>
          <a:graphicData uri="http://schemas.openxmlformats.org/drawingml/2006/table">
            <a:tbl>
              <a:tblPr firstRow="1" bandRow="1">
                <a:tableStyleId>{5C22544A-7EE6-4342-B048-85BDC9FD1C3A}</a:tableStyleId>
              </a:tblPr>
              <a:tblGrid>
                <a:gridCol w="3947388">
                  <a:extLst>
                    <a:ext uri="{9D8B030D-6E8A-4147-A177-3AD203B41FA5}">
                      <a16:colId xmlns="" xmlns:a16="http://schemas.microsoft.com/office/drawing/2014/main" val="20000"/>
                    </a:ext>
                  </a:extLst>
                </a:gridCol>
              </a:tblGrid>
              <a:tr h="277972">
                <a:tc>
                  <a:txBody>
                    <a:bodyPr/>
                    <a:lstStyle/>
                    <a:p>
                      <a:pPr algn="ctr"/>
                      <a:r>
                        <a:rPr kumimoji="1" lang="ja-JP" altLang="en-US" sz="11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214592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認知療法・認知行動療法</a:t>
                      </a:r>
                      <a:r>
                        <a:rPr kumimoji="1" lang="en-US" altLang="ja-JP" sz="1200" baseline="0" dirty="0">
                          <a:latin typeface="ＭＳ Ｐゴシック" panose="020B0600070205080204" pitchFamily="50" charset="-128"/>
                          <a:ea typeface="ＭＳ Ｐゴシック" panose="020B0600070205080204" pitchFamily="50" charset="-128"/>
                        </a:rPr>
                        <a:t>】</a:t>
                      </a: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１　地域の精神科救急医療体制を確保するために必要な協力等を行っている精神保健指定医による場合　</a:t>
                      </a:r>
                      <a:r>
                        <a:rPr kumimoji="1" lang="en-US" altLang="ja-JP" sz="1200" baseline="0" dirty="0">
                          <a:latin typeface="ＭＳ Ｐゴシック" panose="020B0600070205080204" pitchFamily="50" charset="-128"/>
                          <a:ea typeface="ＭＳ Ｐゴシック" panose="020B0600070205080204" pitchFamily="50" charset="-128"/>
                        </a:rPr>
                        <a:t>500</a:t>
                      </a:r>
                      <a:r>
                        <a:rPr kumimoji="1" lang="ja-JP" altLang="en-US" sz="1200" baseline="0" dirty="0">
                          <a:latin typeface="ＭＳ Ｐゴシック" panose="020B0600070205080204" pitchFamily="50" charset="-128"/>
                          <a:ea typeface="ＭＳ Ｐゴシック" panose="020B0600070205080204" pitchFamily="50" charset="-128"/>
                        </a:rPr>
                        <a:t>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２　１以外の医師による場合</a:t>
                      </a: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　</a:t>
                      </a:r>
                      <a:r>
                        <a:rPr kumimoji="1" lang="en-US" altLang="ja-JP" sz="1200" baseline="0" dirty="0">
                          <a:latin typeface="ＭＳ Ｐゴシック" panose="020B0600070205080204" pitchFamily="50" charset="-128"/>
                          <a:ea typeface="ＭＳ Ｐゴシック" panose="020B0600070205080204" pitchFamily="50" charset="-128"/>
                        </a:rPr>
                        <a:t>420</a:t>
                      </a:r>
                      <a:r>
                        <a:rPr kumimoji="1" lang="ja-JP" altLang="en-US" sz="1200" baseline="0" dirty="0">
                          <a:latin typeface="ＭＳ Ｐゴシック" panose="020B0600070205080204" pitchFamily="50" charset="-128"/>
                          <a:ea typeface="ＭＳ Ｐゴシック" panose="020B0600070205080204" pitchFamily="50" charset="-128"/>
                        </a:rPr>
                        <a:t>点</a:t>
                      </a: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３　地域の精神科救急医療体制を確保するために必要な協力等を行っている精神保健指定医と看護師が共同して行う場合</a:t>
                      </a: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　</a:t>
                      </a:r>
                      <a:r>
                        <a:rPr kumimoji="1" lang="en-US" altLang="ja-JP" sz="1200" baseline="0" dirty="0">
                          <a:latin typeface="ＭＳ Ｐゴシック" panose="020B0600070205080204" pitchFamily="50" charset="-128"/>
                          <a:ea typeface="ＭＳ Ｐゴシック" panose="020B0600070205080204" pitchFamily="50" charset="-128"/>
                        </a:rPr>
                        <a:t>350</a:t>
                      </a:r>
                      <a:r>
                        <a:rPr kumimoji="1" lang="ja-JP" altLang="en-US" sz="1200" baseline="0" dirty="0">
                          <a:latin typeface="ＭＳ Ｐゴシック" panose="020B0600070205080204" pitchFamily="50" charset="-128"/>
                          <a:ea typeface="ＭＳ Ｐゴシック" panose="020B0600070205080204" pitchFamily="50" charset="-128"/>
                        </a:rPr>
                        <a:t>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［認知療法・認知行動療法３の施設基準］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(1) </a:t>
                      </a:r>
                      <a:r>
                        <a:rPr kumimoji="1" lang="ja-JP" altLang="en-US" sz="1200" baseline="0" dirty="0">
                          <a:latin typeface="ＭＳ Ｐゴシック" panose="020B0600070205080204" pitchFamily="50" charset="-128"/>
                          <a:ea typeface="ＭＳ Ｐゴシック" panose="020B0600070205080204" pitchFamily="50" charset="-128"/>
                        </a:rPr>
                        <a:t>認知療法・認知行動療法１の要件を満たしていること。</a:t>
                      </a: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(2) </a:t>
                      </a:r>
                      <a:r>
                        <a:rPr kumimoji="1" lang="ja-JP" altLang="en-US" sz="1200" baseline="0" dirty="0">
                          <a:latin typeface="ＭＳ Ｐゴシック" panose="020B0600070205080204" pitchFamily="50" charset="-128"/>
                          <a:ea typeface="ＭＳ Ｐゴシック" panose="020B0600070205080204" pitchFamily="50" charset="-128"/>
                        </a:rPr>
                        <a:t>当該保険医療機関内に、以下の全てを満たす専任の看護師が１名以上勤務していること。</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ア　認知療法・認知行動療法１又は２を行う外来に２年以上勤務し、治療に係る面接に </a:t>
                      </a:r>
                      <a:r>
                        <a:rPr kumimoji="1" lang="en-US" altLang="ja-JP" sz="1200" baseline="0" dirty="0">
                          <a:latin typeface="ＭＳ Ｐゴシック" panose="020B0600070205080204" pitchFamily="50" charset="-128"/>
                          <a:ea typeface="ＭＳ Ｐゴシック" panose="020B0600070205080204" pitchFamily="50" charset="-128"/>
                        </a:rPr>
                        <a:t>120</a:t>
                      </a:r>
                      <a:r>
                        <a:rPr kumimoji="1" lang="ja-JP" altLang="en-US" sz="1200" baseline="0" dirty="0">
                          <a:latin typeface="ＭＳ Ｐゴシック" panose="020B0600070205080204" pitchFamily="50" charset="-128"/>
                          <a:ea typeface="ＭＳ Ｐゴシック" panose="020B0600070205080204" pitchFamily="50" charset="-128"/>
                        </a:rPr>
                        <a:t>回以上同席した経験があること。</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（中略）</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ウ　認知療法・認知行動療法について下記の要件を全て満たす研修を修了していること。</a:t>
                      </a:r>
                    </a:p>
                    <a:p>
                      <a:pPr marL="179388" marR="0" indent="-93663"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1200" baseline="0" dirty="0">
                          <a:latin typeface="ＭＳ Ｐゴシック" panose="020B0600070205080204" pitchFamily="50" charset="-128"/>
                          <a:ea typeface="ＭＳ Ｐゴシック" panose="020B0600070205080204" pitchFamily="50" charset="-128"/>
                        </a:rPr>
                        <a:t>（イ）～（ロ</a:t>
                      </a: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（略）</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（ハ） 認知療法・認知行動療法１又は２を行う外来に１年以上勤務し、治療に係る面接に</a:t>
                      </a:r>
                      <a:r>
                        <a:rPr kumimoji="1" lang="en-US" altLang="ja-JP" sz="1200" baseline="0" dirty="0">
                          <a:latin typeface="ＭＳ Ｐゴシック" panose="020B0600070205080204" pitchFamily="50" charset="-128"/>
                          <a:ea typeface="ＭＳ Ｐゴシック" panose="020B0600070205080204" pitchFamily="50" charset="-128"/>
                        </a:rPr>
                        <a:t>60</a:t>
                      </a:r>
                      <a:r>
                        <a:rPr kumimoji="1" lang="ja-JP" altLang="en-US" sz="1200" baseline="0" dirty="0">
                          <a:latin typeface="ＭＳ Ｐゴシック" panose="020B0600070205080204" pitchFamily="50" charset="-128"/>
                          <a:ea typeface="ＭＳ Ｐゴシック" panose="020B0600070205080204" pitchFamily="50" charset="-128"/>
                        </a:rPr>
                        <a:t>回以上同席した経験を持つ看護師を対象としたものであること。 </a:t>
                      </a:r>
                    </a:p>
                    <a:p>
                      <a:pPr marL="179388"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（ニ） 講師に、厚生労働省による「認知行動療法研修事業」においてスーパーバイザーを経験した者が含まれていること。　</a:t>
                      </a:r>
                    </a:p>
                  </a:txBody>
                  <a:tcPr/>
                </a:tc>
                <a:extLst>
                  <a:ext uri="{0D108BD9-81ED-4DB2-BD59-A6C34878D82A}">
                    <a16:rowId xmlns="" xmlns:a16="http://schemas.microsoft.com/office/drawing/2014/main" val="10001"/>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2548633621"/>
              </p:ext>
            </p:extLst>
          </p:nvPr>
        </p:nvGraphicFramePr>
        <p:xfrm>
          <a:off x="4633932" y="1484784"/>
          <a:ext cx="5096919" cy="4757174"/>
        </p:xfrm>
        <a:graphic>
          <a:graphicData uri="http://schemas.openxmlformats.org/drawingml/2006/table">
            <a:tbl>
              <a:tblPr firstRow="1" bandRow="1">
                <a:tableStyleId>{21E4AEA4-8DFA-4A89-87EB-49C32662AFE0}</a:tableStyleId>
              </a:tblPr>
              <a:tblGrid>
                <a:gridCol w="5096919">
                  <a:extLst>
                    <a:ext uri="{9D8B030D-6E8A-4147-A177-3AD203B41FA5}">
                      <a16:colId xmlns="" xmlns:a16="http://schemas.microsoft.com/office/drawing/2014/main" val="20000"/>
                    </a:ext>
                  </a:extLst>
                </a:gridCol>
              </a:tblGrid>
              <a:tr h="276614">
                <a:tc>
                  <a:txBody>
                    <a:bodyPr/>
                    <a:lstStyle/>
                    <a:p>
                      <a:pPr algn="ctr"/>
                      <a:r>
                        <a:rPr kumimoji="1" lang="ja-JP" altLang="en-US" sz="1100" dirty="0">
                          <a:latin typeface="ＭＳ Ｐゴシック" panose="020B0600070205080204" pitchFamily="50" charset="-128"/>
                          <a:ea typeface="ＭＳ Ｐゴシック" panose="020B0600070205080204" pitchFamily="50" charset="-128"/>
                        </a:rPr>
                        <a:t>改定後</a:t>
                      </a:r>
                    </a:p>
                  </a:txBody>
                  <a:tcPr/>
                </a:tc>
                <a:extLst>
                  <a:ext uri="{0D108BD9-81ED-4DB2-BD59-A6C34878D82A}">
                    <a16:rowId xmlns="" xmlns:a16="http://schemas.microsoft.com/office/drawing/2014/main" val="10000"/>
                  </a:ext>
                </a:extLst>
              </a:tr>
              <a:tr h="4283798">
                <a:tc>
                  <a:txBody>
                    <a:bodyPr/>
                    <a:lstStyle/>
                    <a:p>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認知療法・認知行動療法</a:t>
                      </a:r>
                      <a:r>
                        <a:rPr kumimoji="1" lang="en-US" altLang="ja-JP" sz="1200" baseline="0" dirty="0">
                          <a:latin typeface="ＭＳ Ｐゴシック" panose="020B0600070205080204" pitchFamily="50" charset="-128"/>
                          <a:ea typeface="ＭＳ Ｐゴシック" panose="020B0600070205080204" pitchFamily="50" charset="-128"/>
                        </a:rPr>
                        <a:t>】</a:t>
                      </a:r>
                    </a:p>
                    <a:p>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（削除）</a:t>
                      </a:r>
                    </a:p>
                    <a:p>
                      <a:endParaRPr kumimoji="1" lang="ja-JP" altLang="en-US" sz="1200" baseline="0" dirty="0">
                        <a:latin typeface="ＭＳ Ｐゴシック" panose="020B0600070205080204" pitchFamily="50" charset="-128"/>
                        <a:ea typeface="ＭＳ Ｐゴシック" panose="020B0600070205080204" pitchFamily="50" charset="-128"/>
                      </a:endParaRPr>
                    </a:p>
                    <a:p>
                      <a:r>
                        <a:rPr kumimoji="1" lang="ja-JP" altLang="en-US" sz="1200" baseline="0" dirty="0">
                          <a:latin typeface="ＭＳ Ｐゴシック" panose="020B0600070205080204" pitchFamily="50" charset="-128"/>
                          <a:ea typeface="ＭＳ Ｐゴシック" panose="020B0600070205080204" pitchFamily="50" charset="-128"/>
                        </a:rPr>
                        <a:t>１　</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医師による場合　</a:t>
                      </a:r>
                      <a:r>
                        <a:rPr kumimoji="1" lang="ja-JP" altLang="en-US" sz="1200" baseline="0" dirty="0">
                          <a:latin typeface="ＭＳ Ｐゴシック" panose="020B0600070205080204" pitchFamily="50" charset="-128"/>
                          <a:ea typeface="ＭＳ Ｐゴシック" panose="020B0600070205080204" pitchFamily="50" charset="-128"/>
                        </a:rPr>
                        <a:t>　　　　</a:t>
                      </a:r>
                      <a:r>
                        <a:rPr kumimoji="1" lang="en-US" altLang="ja-JP" sz="1200" baseline="0" dirty="0">
                          <a:latin typeface="ＭＳ Ｐゴシック" panose="020B0600070205080204" pitchFamily="50" charset="-128"/>
                          <a:ea typeface="ＭＳ Ｐゴシック" panose="020B0600070205080204" pitchFamily="50" charset="-128"/>
                        </a:rPr>
                        <a:t>		</a:t>
                      </a:r>
                      <a:r>
                        <a:rPr kumimoji="1" lang="en-US" altLang="ja-JP" sz="1200" b="1" u="sng" baseline="0" dirty="0">
                          <a:solidFill>
                            <a:srgbClr val="0070C0"/>
                          </a:solidFill>
                          <a:latin typeface="ＭＳ Ｐゴシック" panose="020B0600070205080204" pitchFamily="50" charset="-128"/>
                          <a:ea typeface="ＭＳ Ｐゴシック" panose="020B0600070205080204" pitchFamily="50" charset="-128"/>
                        </a:rPr>
                        <a:t>480</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点</a:t>
                      </a:r>
                    </a:p>
                    <a:p>
                      <a:r>
                        <a:rPr kumimoji="1" lang="ja-JP" altLang="en-US" sz="1200" baseline="0" dirty="0">
                          <a:latin typeface="ＭＳ Ｐゴシック" panose="020B0600070205080204" pitchFamily="50" charset="-128"/>
                          <a:ea typeface="ＭＳ Ｐゴシック" panose="020B0600070205080204" pitchFamily="50" charset="-128"/>
                        </a:rPr>
                        <a:t>２　</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医師と</a:t>
                      </a:r>
                      <a:r>
                        <a:rPr kumimoji="1" lang="ja-JP" altLang="en-US" sz="1200" baseline="0" dirty="0">
                          <a:latin typeface="ＭＳ Ｐゴシック" panose="020B0600070205080204" pitchFamily="50" charset="-128"/>
                          <a:ea typeface="ＭＳ Ｐゴシック" panose="020B0600070205080204" pitchFamily="50" charset="-128"/>
                        </a:rPr>
                        <a:t>看護師が共同して行う場合</a:t>
                      </a:r>
                      <a:r>
                        <a:rPr kumimoji="1" lang="en-US" altLang="ja-JP" sz="1200" baseline="0" dirty="0">
                          <a:latin typeface="ＭＳ Ｐゴシック" panose="020B0600070205080204" pitchFamily="50" charset="-128"/>
                          <a:ea typeface="ＭＳ Ｐゴシック" panose="020B0600070205080204" pitchFamily="50" charset="-128"/>
                        </a:rPr>
                        <a:t>	350</a:t>
                      </a:r>
                      <a:r>
                        <a:rPr kumimoji="1" lang="ja-JP" altLang="en-US" sz="1200" baseline="0" dirty="0">
                          <a:latin typeface="ＭＳ Ｐゴシック" panose="020B0600070205080204" pitchFamily="50" charset="-128"/>
                          <a:ea typeface="ＭＳ Ｐゴシック" panose="020B0600070205080204" pitchFamily="50" charset="-128"/>
                        </a:rPr>
                        <a:t>点</a:t>
                      </a:r>
                    </a:p>
                    <a:p>
                      <a:endParaRPr kumimoji="1" lang="ja-JP" altLang="en-US" sz="1200" baseline="0" dirty="0">
                        <a:latin typeface="ＭＳ Ｐゴシック" panose="020B0600070205080204" pitchFamily="50" charset="-128"/>
                        <a:ea typeface="ＭＳ Ｐゴシック" panose="020B0600070205080204" pitchFamily="50" charset="-128"/>
                      </a:endParaRPr>
                    </a:p>
                    <a:p>
                      <a:endParaRPr kumimoji="1" lang="en-US" altLang="ja-JP" sz="1200" baseline="0" dirty="0">
                        <a:latin typeface="ＭＳ Ｐゴシック" panose="020B0600070205080204" pitchFamily="50" charset="-128"/>
                        <a:ea typeface="ＭＳ Ｐゴシック" panose="020B0600070205080204" pitchFamily="50" charset="-128"/>
                      </a:endParaRPr>
                    </a:p>
                    <a:p>
                      <a:endParaRPr kumimoji="1" lang="en-US" altLang="ja-JP" sz="1200" baseline="0" dirty="0">
                        <a:latin typeface="ＭＳ Ｐゴシック" panose="020B0600070205080204" pitchFamily="50" charset="-128"/>
                        <a:ea typeface="ＭＳ Ｐゴシック" panose="020B0600070205080204" pitchFamily="50" charset="-128"/>
                      </a:endParaRPr>
                    </a:p>
                    <a:p>
                      <a:r>
                        <a:rPr kumimoji="1" lang="ja-JP" altLang="en-US" sz="1200" baseline="0" dirty="0">
                          <a:latin typeface="ＭＳ Ｐゴシック" panose="020B0600070205080204" pitchFamily="50" charset="-128"/>
                          <a:ea typeface="ＭＳ Ｐゴシック" panose="020B0600070205080204" pitchFamily="50" charset="-128"/>
                        </a:rPr>
                        <a:t>［認知療法・認知行動療法</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２</a:t>
                      </a:r>
                      <a:r>
                        <a:rPr kumimoji="1" lang="ja-JP" altLang="en-US" sz="1200" baseline="0" dirty="0">
                          <a:latin typeface="ＭＳ Ｐゴシック" panose="020B0600070205080204" pitchFamily="50" charset="-128"/>
                          <a:ea typeface="ＭＳ Ｐゴシック" panose="020B0600070205080204" pitchFamily="50" charset="-128"/>
                        </a:rPr>
                        <a:t>の施設基準］</a:t>
                      </a:r>
                      <a:endParaRPr kumimoji="1" lang="en-US" altLang="ja-JP" sz="1200" baseline="0" dirty="0">
                        <a:latin typeface="ＭＳ Ｐゴシック" panose="020B0600070205080204" pitchFamily="50" charset="-128"/>
                        <a:ea typeface="ＭＳ Ｐゴシック" panose="020B0600070205080204" pitchFamily="50" charset="-128"/>
                      </a:endParaRPr>
                    </a:p>
                    <a:p>
                      <a:r>
                        <a:rPr kumimoji="1" lang="en-US" altLang="ja-JP" sz="1200" baseline="0" dirty="0">
                          <a:latin typeface="ＭＳ Ｐゴシック" panose="020B0600070205080204" pitchFamily="50" charset="-128"/>
                          <a:ea typeface="ＭＳ Ｐゴシック" panose="020B0600070205080204" pitchFamily="50" charset="-128"/>
                        </a:rPr>
                        <a:t>(1) </a:t>
                      </a:r>
                      <a:r>
                        <a:rPr kumimoji="1" lang="ja-JP" altLang="en-US" sz="1200" baseline="0" dirty="0">
                          <a:latin typeface="ＭＳ Ｐゴシック" panose="020B0600070205080204" pitchFamily="50" charset="-128"/>
                          <a:ea typeface="ＭＳ Ｐゴシック" panose="020B0600070205080204" pitchFamily="50" charset="-128"/>
                        </a:rPr>
                        <a:t>認知療法・認知行動療法１の要件を満たしていること。</a:t>
                      </a:r>
                    </a:p>
                    <a:p>
                      <a:pPr marL="85725" indent="-85725"/>
                      <a:r>
                        <a:rPr kumimoji="1" lang="en-US" altLang="ja-JP" sz="1200" baseline="0" dirty="0">
                          <a:latin typeface="ＭＳ Ｐゴシック" panose="020B0600070205080204" pitchFamily="50" charset="-128"/>
                          <a:ea typeface="ＭＳ Ｐゴシック" panose="020B0600070205080204" pitchFamily="50" charset="-128"/>
                        </a:rPr>
                        <a:t>(2) </a:t>
                      </a:r>
                      <a:r>
                        <a:rPr kumimoji="1" lang="ja-JP" altLang="en-US" sz="1200" baseline="0" dirty="0">
                          <a:latin typeface="ＭＳ Ｐゴシック" panose="020B0600070205080204" pitchFamily="50" charset="-128"/>
                          <a:ea typeface="ＭＳ Ｐゴシック" panose="020B0600070205080204" pitchFamily="50" charset="-128"/>
                        </a:rPr>
                        <a:t>当該保険医療機関内に、以下の全てを満たす専任の看護師が１名以上勤務していること。</a:t>
                      </a:r>
                    </a:p>
                    <a:p>
                      <a:pPr marL="179388" marR="0" indent="-93663"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1200" baseline="0" dirty="0">
                          <a:latin typeface="ＭＳ Ｐゴシック" panose="020B0600070205080204" pitchFamily="50" charset="-128"/>
                          <a:ea typeface="ＭＳ Ｐゴシック" panose="020B0600070205080204" pitchFamily="50" charset="-128"/>
                        </a:rPr>
                        <a:t>ア　認知療法・認知行動療法</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１</a:t>
                      </a:r>
                      <a:r>
                        <a:rPr kumimoji="1" lang="ja-JP" altLang="en-US" sz="1200" baseline="0" dirty="0">
                          <a:latin typeface="ＭＳ Ｐゴシック" panose="020B0600070205080204" pitchFamily="50" charset="-128"/>
                          <a:ea typeface="ＭＳ Ｐゴシック" panose="020B0600070205080204" pitchFamily="50" charset="-128"/>
                        </a:rPr>
                        <a:t>の届出医療機関における精神科の外来に２年以上勤務し、</a:t>
                      </a: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専任の認知療法・認知行動療法に習熟した医師が行う</a:t>
                      </a:r>
                      <a:r>
                        <a:rPr kumimoji="1" lang="ja-JP" altLang="en-US" sz="1200" baseline="0" dirty="0">
                          <a:latin typeface="ＭＳ Ｐゴシック" panose="020B0600070205080204" pitchFamily="50" charset="-128"/>
                          <a:ea typeface="ＭＳ Ｐゴシック" panose="020B0600070205080204" pitchFamily="50" charset="-128"/>
                        </a:rPr>
                        <a:t>治療に係る面接に</a:t>
                      </a:r>
                      <a:r>
                        <a:rPr kumimoji="1" lang="en-US" altLang="ja-JP" sz="1200" baseline="0" dirty="0">
                          <a:latin typeface="ＭＳ Ｐゴシック" panose="020B0600070205080204" pitchFamily="50" charset="-128"/>
                          <a:ea typeface="ＭＳ Ｐゴシック" panose="020B0600070205080204" pitchFamily="50" charset="-128"/>
                        </a:rPr>
                        <a:t>120</a:t>
                      </a:r>
                      <a:r>
                        <a:rPr kumimoji="1" lang="ja-JP" altLang="en-US" sz="1200" baseline="0" dirty="0">
                          <a:latin typeface="ＭＳ Ｐゴシック" panose="020B0600070205080204" pitchFamily="50" charset="-128"/>
                          <a:ea typeface="ＭＳ Ｐゴシック" panose="020B0600070205080204" pitchFamily="50" charset="-128"/>
                        </a:rPr>
                        <a:t>回以上同席した経験があること。</a:t>
                      </a:r>
                      <a:endParaRPr kumimoji="1" lang="en-US" altLang="ja-JP" sz="1200" baseline="0" dirty="0">
                        <a:latin typeface="ＭＳ Ｐゴシック" panose="020B0600070205080204" pitchFamily="50" charset="-128"/>
                        <a:ea typeface="ＭＳ Ｐゴシック" panose="020B0600070205080204" pitchFamily="50" charset="-128"/>
                      </a:endParaRPr>
                    </a:p>
                    <a:p>
                      <a:pPr marL="179388" marR="0" indent="-93663"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1200" baseline="0" dirty="0">
                          <a:latin typeface="ＭＳ Ｐゴシック" panose="020B0600070205080204" pitchFamily="50" charset="-128"/>
                          <a:ea typeface="ＭＳ Ｐゴシック" panose="020B0600070205080204" pitchFamily="50" charset="-128"/>
                        </a:rPr>
                        <a:t>　　（中略）</a:t>
                      </a:r>
                    </a:p>
                    <a:p>
                      <a:pPr marL="179388" indent="-93663">
                        <a:tabLst>
                          <a:tab pos="179388" algn="l"/>
                        </a:tabLst>
                      </a:pPr>
                      <a:r>
                        <a:rPr kumimoji="1" lang="ja-JP" altLang="en-US" sz="1200" baseline="0" dirty="0">
                          <a:latin typeface="ＭＳ Ｐゴシック" panose="020B0600070205080204" pitchFamily="50" charset="-128"/>
                          <a:ea typeface="ＭＳ Ｐゴシック" panose="020B0600070205080204" pitchFamily="50" charset="-128"/>
                        </a:rPr>
                        <a:t>ウ　認知療法・認知行動療法について下記の要件を全て満たす研修を修了していること。</a:t>
                      </a:r>
                    </a:p>
                    <a:p>
                      <a:pPr marL="179388" marR="0" indent="-93663" algn="l" defTabSz="914400" rtl="0" eaLnBrk="1" fontAlgn="auto" latinLnBrk="0" hangingPunct="1">
                        <a:lnSpc>
                          <a:spcPct val="100000"/>
                        </a:lnSpc>
                        <a:spcBef>
                          <a:spcPts val="0"/>
                        </a:spcBef>
                        <a:spcAft>
                          <a:spcPts val="0"/>
                        </a:spcAft>
                        <a:buClrTx/>
                        <a:buSzTx/>
                        <a:buFontTx/>
                        <a:buNone/>
                        <a:tabLst>
                          <a:tab pos="179388" algn="l"/>
                        </a:tabLst>
                        <a:defRPr/>
                      </a:pPr>
                      <a:r>
                        <a:rPr kumimoji="1" lang="ja-JP" altLang="en-US" sz="1200" baseline="0" dirty="0">
                          <a:latin typeface="ＭＳ Ｐゴシック" panose="020B0600070205080204" pitchFamily="50" charset="-128"/>
                          <a:ea typeface="ＭＳ Ｐゴシック" panose="020B0600070205080204" pitchFamily="50" charset="-128"/>
                        </a:rPr>
                        <a:t>（イ）～（ロ</a:t>
                      </a: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（略）</a:t>
                      </a:r>
                    </a:p>
                    <a:p>
                      <a:pPr marL="179388" indent="-93663">
                        <a:tabLst>
                          <a:tab pos="179388" algn="l"/>
                        </a:tabLst>
                      </a:pP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（削除）</a:t>
                      </a:r>
                    </a:p>
                    <a:p>
                      <a:pPr marL="179388" indent="-93663">
                        <a:tabLst>
                          <a:tab pos="179388" algn="l"/>
                        </a:tabLst>
                      </a:pPr>
                      <a:endParaRPr kumimoji="1" lang="en-US" altLang="ja-JP" sz="1200" baseline="0" dirty="0">
                        <a:latin typeface="ＭＳ Ｐゴシック" panose="020B0600070205080204" pitchFamily="50" charset="-128"/>
                        <a:ea typeface="ＭＳ Ｐゴシック" panose="020B0600070205080204" pitchFamily="50" charset="-128"/>
                      </a:endParaRPr>
                    </a:p>
                    <a:p>
                      <a:pPr marL="179388" indent="-93663">
                        <a:tabLst>
                          <a:tab pos="179388" algn="l"/>
                        </a:tabLst>
                      </a:pPr>
                      <a:endParaRPr kumimoji="1" lang="en-US" altLang="ja-JP" sz="1200" baseline="0" dirty="0">
                        <a:latin typeface="ＭＳ Ｐゴシック" panose="020B0600070205080204" pitchFamily="50" charset="-128"/>
                        <a:ea typeface="ＭＳ Ｐゴシック" panose="020B0600070205080204" pitchFamily="50" charset="-128"/>
                      </a:endParaRPr>
                    </a:p>
                    <a:p>
                      <a:pPr marL="179388" indent="-93663">
                        <a:tabLst>
                          <a:tab pos="179388" algn="l"/>
                        </a:tabLst>
                      </a:pPr>
                      <a:r>
                        <a:rPr kumimoji="1" lang="ja-JP" altLang="en-US" sz="1200" b="1" u="sng" baseline="0" dirty="0">
                          <a:solidFill>
                            <a:srgbClr val="0070C0"/>
                          </a:solidFill>
                          <a:latin typeface="ＭＳ Ｐゴシック" panose="020B0600070205080204" pitchFamily="50" charset="-128"/>
                          <a:ea typeface="ＭＳ Ｐゴシック" panose="020B0600070205080204" pitchFamily="50" charset="-128"/>
                        </a:rPr>
                        <a:t>（ハ）</a:t>
                      </a:r>
                      <a:r>
                        <a:rPr kumimoji="1" lang="ja-JP" altLang="en-US" sz="1200" baseline="0" dirty="0">
                          <a:latin typeface="ＭＳ Ｐゴシック" panose="020B0600070205080204" pitchFamily="50" charset="-128"/>
                          <a:ea typeface="ＭＳ Ｐゴシック" panose="020B0600070205080204" pitchFamily="50" charset="-128"/>
                        </a:rPr>
                        <a:t> 講師に、厚生労働省による「認知行動療法研修事業」においてスーパーバイザーを経験した者が含まれていること。</a:t>
                      </a:r>
                    </a:p>
                  </a:txBody>
                  <a:tcPr/>
                </a:tc>
                <a:extLst>
                  <a:ext uri="{0D108BD9-81ED-4DB2-BD59-A6C34878D82A}">
                    <a16:rowId xmlns="" xmlns:a16="http://schemas.microsoft.com/office/drawing/2014/main" val="10001"/>
                  </a:ext>
                </a:extLst>
              </a:tr>
            </a:tbl>
          </a:graphicData>
        </a:graphic>
      </p:graphicFrame>
      <p:sp>
        <p:nvSpPr>
          <p:cNvPr id="10" name="右矢印 9"/>
          <p:cNvSpPr/>
          <p:nvPr/>
        </p:nvSpPr>
        <p:spPr>
          <a:xfrm>
            <a:off x="4246309" y="2924974"/>
            <a:ext cx="364841" cy="100808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a typeface="ＭＳ Ｐゴシック" panose="020B0600070205080204" pitchFamily="50" charset="-128"/>
            </a:endParaRPr>
          </a:p>
        </p:txBody>
      </p:sp>
      <p:sp>
        <p:nvSpPr>
          <p:cNvPr id="1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15" name="Rectangle 36"/>
          <p:cNvSpPr>
            <a:spLocks noChangeArrowheads="1"/>
          </p:cNvSpPr>
          <p:nvPr/>
        </p:nvSpPr>
        <p:spPr bwMode="auto">
          <a:xfrm>
            <a:off x="63709" y="506675"/>
            <a:ext cx="395318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（６）認知行動療法の評価の見直し</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a:rPr>
              <a:pPr>
                <a:defRPr/>
              </a:pPr>
              <a:t>284</a:t>
            </a:fld>
            <a:endParaRPr lang="ja-JP" altLang="en-US" sz="1600" dirty="0">
              <a:solidFill>
                <a:prstClr val="black"/>
              </a:solidFill>
              <a:ea typeface="ＭＳ Ｐゴシック"/>
            </a:endParaRPr>
          </a:p>
        </p:txBody>
      </p:sp>
      <p:sp>
        <p:nvSpPr>
          <p:cNvPr id="11" name="テキスト ボックス 10"/>
          <p:cNvSpPr txBox="1"/>
          <p:nvPr/>
        </p:nvSpPr>
        <p:spPr>
          <a:xfrm>
            <a:off x="5817096" y="548175"/>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457</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469</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808</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894</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19682363"/>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7"/>
          <p:cNvSpPr>
            <a:spLocks noChangeArrowheads="1"/>
          </p:cNvSpPr>
          <p:nvPr/>
        </p:nvSpPr>
        <p:spPr bwMode="auto">
          <a:xfrm>
            <a:off x="127360" y="877457"/>
            <a:ext cx="9689654" cy="1620000"/>
          </a:xfrm>
          <a:prstGeom prst="rect">
            <a:avLst/>
          </a:prstGeom>
          <a:noFill/>
          <a:ln w="9525">
            <a:solidFill>
              <a:schemeClr val="tx1"/>
            </a:solidFill>
            <a:miter lim="800000"/>
            <a:headEnd/>
            <a:tailEnd/>
          </a:ln>
        </p:spPr>
        <p:txBody>
          <a:bodyPr/>
          <a:lstStyle/>
          <a:p>
            <a:pPr marL="180975" indent="-180975">
              <a:buFont typeface="Wingdings" charset="2"/>
              <a:buChar char="Ø"/>
              <a:defRPr/>
            </a:pPr>
            <a:r>
              <a:rPr lang="ja-JP" altLang="en-US" dirty="0">
                <a:solidFill>
                  <a:prstClr val="black"/>
                </a:solidFill>
              </a:rPr>
              <a:t>　</a:t>
            </a:r>
            <a:r>
              <a:rPr lang="ja-JP" altLang="en-US" sz="1700" dirty="0">
                <a:solidFill>
                  <a:prstClr val="black"/>
                </a:solidFill>
              </a:rPr>
              <a:t>精神保健指定医による入院患者への質の高い入院精神療法の評価を充実する。</a:t>
            </a:r>
            <a:endParaRPr lang="en-US" altLang="ja-JP" sz="1700" dirty="0">
              <a:solidFill>
                <a:prstClr val="black"/>
              </a:solidFill>
              <a:latin typeface="ＭＳ Ｐゴシック"/>
            </a:endParaRPr>
          </a:p>
        </p:txBody>
      </p:sp>
      <p:graphicFrame>
        <p:nvGraphicFramePr>
          <p:cNvPr id="13" name="表 12"/>
          <p:cNvGraphicFramePr>
            <a:graphicFrameLocks noGrp="1"/>
          </p:cNvGraphicFramePr>
          <p:nvPr>
            <p:extLst>
              <p:ext uri="{D42A27DB-BD31-4B8C-83A1-F6EECF244321}">
                <p14:modId xmlns:p14="http://schemas.microsoft.com/office/powerpoint/2010/main" val="3785165000"/>
              </p:ext>
            </p:extLst>
          </p:nvPr>
        </p:nvGraphicFramePr>
        <p:xfrm>
          <a:off x="213524" y="1212159"/>
          <a:ext cx="4139999" cy="1104900"/>
        </p:xfrm>
        <a:graphic>
          <a:graphicData uri="http://schemas.openxmlformats.org/drawingml/2006/table">
            <a:tbl>
              <a:tblPr firstRow="1" bandRow="1">
                <a:tableStyleId>{FABFCF23-3B69-468F-B69F-88F6DE6A72F2}</a:tableStyleId>
              </a:tblPr>
              <a:tblGrid>
                <a:gridCol w="4139999">
                  <a:extLst>
                    <a:ext uri="{9D8B030D-6E8A-4147-A177-3AD203B41FA5}">
                      <a16:colId xmlns="" xmlns:a16="http://schemas.microsoft.com/office/drawing/2014/main" val="20000"/>
                    </a:ext>
                  </a:extLst>
                </a:gridCol>
              </a:tblGrid>
              <a:tr h="128609">
                <a:tc>
                  <a:txBody>
                    <a:bodyPr/>
                    <a:lstStyle/>
                    <a:p>
                      <a:pPr algn="ctr">
                        <a:lnSpc>
                          <a:spcPts val="1500"/>
                        </a:lnSpc>
                      </a:pPr>
                      <a:r>
                        <a:rPr kumimoji="1" lang="ja-JP" altLang="en-US" sz="1400" dirty="0">
                          <a:latin typeface="+mn-ea"/>
                          <a:ea typeface="+mn-ea"/>
                        </a:rPr>
                        <a:t>現行</a:t>
                      </a:r>
                    </a:p>
                  </a:txBody>
                  <a:tcPr marL="99060" marR="99060" anchor="ctr"/>
                </a:tc>
                <a:extLst>
                  <a:ext uri="{0D108BD9-81ED-4DB2-BD59-A6C34878D82A}">
                    <a16:rowId xmlns="" xmlns:a16="http://schemas.microsoft.com/office/drawing/2014/main" val="10000"/>
                  </a:ext>
                </a:extLst>
              </a:tr>
              <a:tr h="288000">
                <a:tc>
                  <a:txBody>
                    <a:bodyPr/>
                    <a:lstStyle/>
                    <a:p>
                      <a:pPr marL="85725" indent="-85725">
                        <a:spcBef>
                          <a:spcPts val="0"/>
                        </a:spcBef>
                        <a:defRPr/>
                      </a:pPr>
                      <a:r>
                        <a:rPr lang="ja-JP" altLang="en-US" sz="1200" u="none" dirty="0">
                          <a:solidFill>
                            <a:prstClr val="black"/>
                          </a:solidFill>
                          <a:latin typeface="+mn-ea"/>
                          <a:ea typeface="+mn-ea"/>
                        </a:rPr>
                        <a:t>入院精神療法（</a:t>
                      </a:r>
                      <a:r>
                        <a:rPr lang="en-US" altLang="ja-JP" sz="1200" u="none" dirty="0">
                          <a:solidFill>
                            <a:prstClr val="black"/>
                          </a:solidFill>
                          <a:latin typeface="+mn-ea"/>
                          <a:ea typeface="+mn-ea"/>
                        </a:rPr>
                        <a:t>Ⅰ</a:t>
                      </a:r>
                      <a:r>
                        <a:rPr lang="ja-JP" altLang="en-US" sz="1200" u="none" dirty="0">
                          <a:solidFill>
                            <a:prstClr val="black"/>
                          </a:solidFill>
                          <a:latin typeface="+mn-ea"/>
                          <a:ea typeface="+mn-ea"/>
                        </a:rPr>
                        <a:t>）　　　　　　　　　　　　　　　　　　　　　　　</a:t>
                      </a:r>
                      <a:r>
                        <a:rPr lang="en-US" altLang="ja-JP" sz="1200" u="none" dirty="0">
                          <a:solidFill>
                            <a:prstClr val="black"/>
                          </a:solidFill>
                          <a:latin typeface="+mn-ea"/>
                          <a:ea typeface="+mn-ea"/>
                        </a:rPr>
                        <a:t>360</a:t>
                      </a:r>
                      <a:r>
                        <a:rPr lang="ja-JP" altLang="en-US" sz="1200" u="none" dirty="0">
                          <a:solidFill>
                            <a:prstClr val="black"/>
                          </a:solidFill>
                          <a:latin typeface="+mn-ea"/>
                          <a:ea typeface="+mn-ea"/>
                        </a:rPr>
                        <a:t>点</a:t>
                      </a:r>
                      <a:endParaRPr lang="en-US" altLang="ja-JP" sz="1200" u="none" dirty="0">
                        <a:solidFill>
                          <a:prstClr val="black"/>
                        </a:solidFill>
                        <a:latin typeface="+mn-ea"/>
                        <a:ea typeface="+mn-ea"/>
                      </a:endParaRPr>
                    </a:p>
                    <a:p>
                      <a:pPr marL="0" indent="0">
                        <a:spcBef>
                          <a:spcPts val="0"/>
                        </a:spcBef>
                        <a:defRPr/>
                      </a:pPr>
                      <a:r>
                        <a:rPr kumimoji="1" lang="ja-JP" altLang="en-US" sz="1200" b="0" i="0" u="none" strike="noStrike" kern="1200" baseline="0" dirty="0">
                          <a:solidFill>
                            <a:schemeClr val="dk1"/>
                          </a:solidFill>
                          <a:latin typeface="+mn-ea"/>
                          <a:ea typeface="+mn-ea"/>
                          <a:cs typeface="+mn-cs"/>
                        </a:rPr>
                        <a:t>　入院中の患者について、精神保健指定医が</a:t>
                      </a:r>
                      <a:r>
                        <a:rPr kumimoji="1" lang="en-US" altLang="ja-JP" sz="1200" b="0" i="0" u="none" strike="noStrike" kern="1200" baseline="0" dirty="0">
                          <a:solidFill>
                            <a:schemeClr val="dk1"/>
                          </a:solidFill>
                          <a:latin typeface="+mn-ea"/>
                          <a:ea typeface="+mn-ea"/>
                          <a:cs typeface="+mn-cs"/>
                        </a:rPr>
                        <a:t>30</a:t>
                      </a:r>
                      <a:r>
                        <a:rPr kumimoji="1" lang="ja-JP" altLang="en-US" sz="1200" b="0" i="0" u="none" strike="noStrike" kern="1200" baseline="0" dirty="0">
                          <a:solidFill>
                            <a:schemeClr val="dk1"/>
                          </a:solidFill>
                          <a:latin typeface="+mn-ea"/>
                          <a:ea typeface="+mn-ea"/>
                          <a:cs typeface="+mn-cs"/>
                        </a:rPr>
                        <a:t>分以上入院精神療法を行った場合に、入院の日から起算して３月以内の期間に限り週３回を限度として算定する。</a:t>
                      </a:r>
                      <a:endParaRPr lang="en-US" altLang="ja-JP" sz="1200" u="none" dirty="0">
                        <a:solidFill>
                          <a:prstClr val="black"/>
                        </a:solidFill>
                        <a:latin typeface="+mn-ea"/>
                        <a:ea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ext uri="{D42A27DB-BD31-4B8C-83A1-F6EECF244321}">
                <p14:modId xmlns:p14="http://schemas.microsoft.com/office/powerpoint/2010/main" val="2942403910"/>
              </p:ext>
            </p:extLst>
          </p:nvPr>
        </p:nvGraphicFramePr>
        <p:xfrm>
          <a:off x="5313040" y="1212159"/>
          <a:ext cx="4139999" cy="1104900"/>
        </p:xfrm>
        <a:graphic>
          <a:graphicData uri="http://schemas.openxmlformats.org/drawingml/2006/table">
            <a:tbl>
              <a:tblPr firstRow="1" bandRow="1">
                <a:tableStyleId>{9DCAF9ED-07DC-4A11-8D7F-57B35C25682E}</a:tableStyleId>
              </a:tblPr>
              <a:tblGrid>
                <a:gridCol w="4139999">
                  <a:extLst>
                    <a:ext uri="{9D8B030D-6E8A-4147-A177-3AD203B41FA5}">
                      <a16:colId xmlns="" xmlns:a16="http://schemas.microsoft.com/office/drawing/2014/main" val="20000"/>
                    </a:ext>
                  </a:extLst>
                </a:gridCol>
              </a:tblGrid>
              <a:tr h="200617">
                <a:tc>
                  <a:txBody>
                    <a:bodyPr/>
                    <a:lstStyle/>
                    <a:p>
                      <a:pPr algn="ctr">
                        <a:lnSpc>
                          <a:spcPts val="1500"/>
                        </a:lnSpc>
                      </a:pPr>
                      <a:r>
                        <a:rPr kumimoji="1" lang="ja-JP" altLang="en-US" sz="1400" u="none" dirty="0">
                          <a:latin typeface="+mn-ea"/>
                          <a:ea typeface="+mn-ea"/>
                        </a:rPr>
                        <a:t>改定後</a:t>
                      </a:r>
                    </a:p>
                  </a:txBody>
                  <a:tcPr marL="99060" marR="99060" anchor="ctr"/>
                </a:tc>
                <a:extLst>
                  <a:ext uri="{0D108BD9-81ED-4DB2-BD59-A6C34878D82A}">
                    <a16:rowId xmlns="" xmlns:a16="http://schemas.microsoft.com/office/drawing/2014/main" val="10000"/>
                  </a:ext>
                </a:extLst>
              </a:tr>
              <a:tr h="189689">
                <a:tc>
                  <a:txBody>
                    <a:bodyPr/>
                    <a:lstStyle/>
                    <a:p>
                      <a:pPr marL="85725" indent="-85725">
                        <a:spcBef>
                          <a:spcPts val="0"/>
                        </a:spcBef>
                        <a:defRPr/>
                      </a:pPr>
                      <a:r>
                        <a:rPr lang="ja-JP" altLang="en-US" sz="1200" u="none" dirty="0">
                          <a:solidFill>
                            <a:prstClr val="black"/>
                          </a:solidFill>
                          <a:latin typeface="+mn-ea"/>
                          <a:ea typeface="+mn-ea"/>
                        </a:rPr>
                        <a:t>入院精神療法（</a:t>
                      </a:r>
                      <a:r>
                        <a:rPr lang="en-US" altLang="ja-JP" sz="1200" u="none" dirty="0">
                          <a:solidFill>
                            <a:prstClr val="black"/>
                          </a:solidFill>
                          <a:latin typeface="+mn-ea"/>
                          <a:ea typeface="+mn-ea"/>
                        </a:rPr>
                        <a:t>Ⅰ</a:t>
                      </a:r>
                      <a:r>
                        <a:rPr lang="ja-JP" altLang="en-US" sz="1200" u="none" dirty="0">
                          <a:solidFill>
                            <a:prstClr val="black"/>
                          </a:solidFill>
                          <a:latin typeface="+mn-ea"/>
                          <a:ea typeface="+mn-ea"/>
                        </a:rPr>
                        <a:t>）　　　　　　　　　　　　　　　　　　　　　　　</a:t>
                      </a:r>
                      <a:r>
                        <a:rPr lang="en-US" altLang="ja-JP" sz="1200" b="1" u="sng" dirty="0">
                          <a:solidFill>
                            <a:srgbClr val="0070C0"/>
                          </a:solidFill>
                          <a:latin typeface="+mn-ea"/>
                          <a:ea typeface="+mn-ea"/>
                        </a:rPr>
                        <a:t>400</a:t>
                      </a:r>
                      <a:r>
                        <a:rPr lang="ja-JP" altLang="en-US" sz="1200" b="1" u="sng" dirty="0">
                          <a:solidFill>
                            <a:srgbClr val="0070C0"/>
                          </a:solidFill>
                          <a:latin typeface="+mn-ea"/>
                          <a:ea typeface="+mn-ea"/>
                        </a:rPr>
                        <a:t>点</a:t>
                      </a:r>
                      <a:endParaRPr lang="en-US" altLang="ja-JP" sz="1200" b="1" u="sng" dirty="0">
                        <a:solidFill>
                          <a:srgbClr val="0070C0"/>
                        </a:solidFill>
                        <a:latin typeface="+mn-ea"/>
                        <a:ea typeface="+mn-ea"/>
                      </a:endParaRPr>
                    </a:p>
                    <a:p>
                      <a:pPr marL="0" indent="0">
                        <a:spcBef>
                          <a:spcPts val="0"/>
                        </a:spcBef>
                        <a:defRPr/>
                      </a:pPr>
                      <a:r>
                        <a:rPr kumimoji="1" lang="ja-JP" altLang="en-US" sz="1200" b="0" i="0" u="none" strike="noStrike" kern="1200" baseline="0" dirty="0">
                          <a:solidFill>
                            <a:schemeClr val="dk1"/>
                          </a:solidFill>
                          <a:latin typeface="+mn-ea"/>
                          <a:ea typeface="+mn-ea"/>
                          <a:cs typeface="+mn-cs"/>
                        </a:rPr>
                        <a:t>　入院中の患者について、精神保健指定医が</a:t>
                      </a:r>
                      <a:r>
                        <a:rPr kumimoji="1" lang="en-US" altLang="ja-JP" sz="1200" b="0" i="0" u="none" strike="noStrike" kern="1200" baseline="0" dirty="0">
                          <a:solidFill>
                            <a:schemeClr val="dk1"/>
                          </a:solidFill>
                          <a:latin typeface="+mn-ea"/>
                          <a:ea typeface="+mn-ea"/>
                          <a:cs typeface="+mn-cs"/>
                        </a:rPr>
                        <a:t>30</a:t>
                      </a:r>
                      <a:r>
                        <a:rPr kumimoji="1" lang="ja-JP" altLang="en-US" sz="1200" b="0" i="0" u="none" strike="noStrike" kern="1200" baseline="0" dirty="0">
                          <a:solidFill>
                            <a:schemeClr val="dk1"/>
                          </a:solidFill>
                          <a:latin typeface="+mn-ea"/>
                          <a:ea typeface="+mn-ea"/>
                          <a:cs typeface="+mn-cs"/>
                        </a:rPr>
                        <a:t>分以上入院精神療法を行った場合に、入院の日から起算して３月を限度として週３回に限り算定する。</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15" name="右矢印 14"/>
          <p:cNvSpPr/>
          <p:nvPr/>
        </p:nvSpPr>
        <p:spPr>
          <a:xfrm>
            <a:off x="4586468" y="1556792"/>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7" name="Rectangle 37"/>
          <p:cNvSpPr>
            <a:spLocks noChangeArrowheads="1"/>
          </p:cNvSpPr>
          <p:nvPr/>
        </p:nvSpPr>
        <p:spPr bwMode="auto">
          <a:xfrm>
            <a:off x="117941" y="4941128"/>
            <a:ext cx="9715538" cy="1584000"/>
          </a:xfrm>
          <a:prstGeom prst="rect">
            <a:avLst/>
          </a:prstGeom>
          <a:noFill/>
          <a:ln w="9525">
            <a:solidFill>
              <a:schemeClr val="tx1"/>
            </a:solidFill>
            <a:miter lim="800000"/>
            <a:headEnd/>
            <a:tailEnd/>
          </a:ln>
        </p:spPr>
        <p:txBody>
          <a:bodyPr/>
          <a:lstStyle/>
          <a:p>
            <a:pPr marL="180975" indent="-180975">
              <a:buFont typeface="Wingdings" charset="2"/>
              <a:buChar char="Ø"/>
              <a:defRPr/>
            </a:pPr>
            <a:r>
              <a:rPr lang="ja-JP" altLang="en-US" sz="1700" dirty="0">
                <a:solidFill>
                  <a:prstClr val="black"/>
                </a:solidFill>
              </a:rPr>
              <a:t>　</a:t>
            </a:r>
            <a:r>
              <a:rPr lang="ja-JP" altLang="ja-JP" sz="1700" dirty="0">
                <a:solidFill>
                  <a:prstClr val="black"/>
                </a:solidFill>
              </a:rPr>
              <a:t>精神科入院患者の高齢化が進んでいることを踏まえ、精神科急性期治療病棟入院料等</a:t>
            </a:r>
            <a:r>
              <a:rPr lang="en-US" altLang="ja-JP" sz="1700" baseline="30000" dirty="0">
                <a:solidFill>
                  <a:prstClr val="black"/>
                </a:solidFill>
              </a:rPr>
              <a:t>※</a:t>
            </a:r>
            <a:r>
              <a:rPr lang="ja-JP" altLang="ja-JP" sz="1700" dirty="0">
                <a:solidFill>
                  <a:prstClr val="black"/>
                </a:solidFill>
              </a:rPr>
              <a:t>における在宅移行に係る要件について、移行先に介護老人保健施設及び介護医療院を追加する</a:t>
            </a:r>
            <a:r>
              <a:rPr lang="ja-JP" altLang="en-US" sz="1700" dirty="0">
                <a:solidFill>
                  <a:prstClr val="black"/>
                </a:solidFill>
              </a:rPr>
              <a:t>。</a:t>
            </a:r>
            <a:endParaRPr lang="en-US" altLang="ja-JP" sz="1700" dirty="0">
              <a:solidFill>
                <a:prstClr val="black"/>
              </a:solidFill>
            </a:endParaRPr>
          </a:p>
          <a:p>
            <a:pPr marL="266700" indent="-266700">
              <a:lnSpc>
                <a:spcPts val="1500"/>
              </a:lnSpc>
              <a:spcBef>
                <a:spcPts val="300"/>
              </a:spcBef>
              <a:defRPr/>
            </a:pPr>
            <a:r>
              <a:rPr lang="ja-JP" altLang="en-US" sz="1200" dirty="0">
                <a:solidFill>
                  <a:prstClr val="black"/>
                </a:solidFill>
              </a:rPr>
              <a:t>　</a:t>
            </a:r>
            <a:r>
              <a:rPr lang="en-US" altLang="ja-JP" sz="1200" dirty="0">
                <a:solidFill>
                  <a:prstClr val="black"/>
                </a:solidFill>
              </a:rPr>
              <a:t>※</a:t>
            </a:r>
            <a:r>
              <a:rPr lang="ja-JP" altLang="en-US" sz="1200" dirty="0">
                <a:solidFill>
                  <a:prstClr val="black"/>
                </a:solidFill>
              </a:rPr>
              <a:t>　</a:t>
            </a:r>
            <a:r>
              <a:rPr lang="ja-JP" altLang="ja-JP" sz="1200" dirty="0">
                <a:solidFill>
                  <a:prstClr val="black"/>
                </a:solidFill>
              </a:rPr>
              <a:t>精神科急性期治療病棟入院料</a:t>
            </a:r>
            <a:r>
              <a:rPr lang="ja-JP" altLang="en-US" sz="1200" dirty="0">
                <a:solidFill>
                  <a:prstClr val="black"/>
                </a:solidFill>
              </a:rPr>
              <a:t>、</a:t>
            </a:r>
            <a:r>
              <a:rPr lang="ja-JP" altLang="ja-JP" sz="1200" dirty="0">
                <a:solidFill>
                  <a:prstClr val="black"/>
                </a:solidFill>
              </a:rPr>
              <a:t>地域移行機能強化病棟入院料</a:t>
            </a:r>
            <a:r>
              <a:rPr lang="ja-JP" altLang="en-US" sz="1200" dirty="0">
                <a:solidFill>
                  <a:prstClr val="black"/>
                </a:solidFill>
              </a:rPr>
              <a:t>、</a:t>
            </a:r>
            <a:r>
              <a:rPr lang="ja-JP" altLang="ja-JP" sz="1200" dirty="0">
                <a:solidFill>
                  <a:prstClr val="black"/>
                </a:solidFill>
              </a:rPr>
              <a:t>精神科救急入院料</a:t>
            </a:r>
            <a:r>
              <a:rPr lang="ja-JP" altLang="en-US" sz="1200" dirty="0">
                <a:solidFill>
                  <a:prstClr val="black"/>
                </a:solidFill>
              </a:rPr>
              <a:t>、</a:t>
            </a:r>
            <a:r>
              <a:rPr lang="ja-JP" altLang="ja-JP" sz="1200" dirty="0">
                <a:solidFill>
                  <a:prstClr val="black"/>
                </a:solidFill>
              </a:rPr>
              <a:t>精神科救急・合併症入院料</a:t>
            </a:r>
            <a:r>
              <a:rPr lang="ja-JP" altLang="en-US" sz="1200" dirty="0">
                <a:solidFill>
                  <a:prstClr val="black"/>
                </a:solidFill>
              </a:rPr>
              <a:t>、</a:t>
            </a:r>
            <a:r>
              <a:rPr lang="ja-JP" altLang="ja-JP" sz="1200" dirty="0">
                <a:solidFill>
                  <a:prstClr val="black"/>
                </a:solidFill>
              </a:rPr>
              <a:t>精神科急性期医師配置加算、精神病棟入院基本料</a:t>
            </a:r>
            <a:r>
              <a:rPr lang="ja-JP" altLang="en-US" sz="1200" dirty="0">
                <a:solidFill>
                  <a:prstClr val="black"/>
                </a:solidFill>
              </a:rPr>
              <a:t>　</a:t>
            </a:r>
            <a:r>
              <a:rPr lang="ja-JP" altLang="ja-JP" sz="1200" dirty="0">
                <a:solidFill>
                  <a:prstClr val="black"/>
                </a:solidFill>
              </a:rPr>
              <a:t>精神保健福祉士配置加算、精神療養病棟入院料　精神保健福祉士配置加算</a:t>
            </a:r>
            <a:endParaRPr lang="en-US" altLang="ja-JP" sz="1400" dirty="0">
              <a:solidFill>
                <a:prstClr val="black"/>
              </a:solidFill>
            </a:endParaRPr>
          </a:p>
          <a:p>
            <a:pPr marL="180975" indent="-180975">
              <a:spcBef>
                <a:spcPts val="300"/>
              </a:spcBef>
              <a:buFont typeface="Wingdings" charset="2"/>
              <a:buChar char="Ø"/>
              <a:defRPr/>
            </a:pPr>
            <a:r>
              <a:rPr lang="ja-JP" altLang="en-US" sz="1700" dirty="0">
                <a:solidFill>
                  <a:prstClr val="black"/>
                </a:solidFill>
              </a:rPr>
              <a:t>　あわ</a:t>
            </a:r>
            <a:r>
              <a:rPr lang="ja-JP" altLang="en-US" sz="1700" dirty="0">
                <a:solidFill>
                  <a:prstClr val="black"/>
                </a:solidFill>
                <a:latin typeface="ＭＳ Ｐゴシック"/>
              </a:rPr>
              <a:t>せて、</a:t>
            </a:r>
            <a:r>
              <a:rPr lang="ja-JP" altLang="ja-JP" sz="1700" dirty="0">
                <a:solidFill>
                  <a:prstClr val="black"/>
                </a:solidFill>
              </a:rPr>
              <a:t>精神療養病棟入院料　精神保健福祉士配置加算</a:t>
            </a:r>
            <a:r>
              <a:rPr lang="ja-JP" altLang="en-US" sz="1700" dirty="0">
                <a:solidFill>
                  <a:prstClr val="black"/>
                </a:solidFill>
              </a:rPr>
              <a:t>の移行率の基準を、現行の７割から７割５分に引き上げる。</a:t>
            </a:r>
            <a:endParaRPr lang="en-US" altLang="ja-JP" sz="1700" dirty="0">
              <a:solidFill>
                <a:prstClr val="black"/>
              </a:solidFill>
              <a:latin typeface="ＭＳ Ｐゴシック"/>
            </a:endParaRPr>
          </a:p>
        </p:txBody>
      </p:sp>
      <p:sp>
        <p:nvSpPr>
          <p:cNvPr id="22" name="Rectangle 37"/>
          <p:cNvSpPr>
            <a:spLocks noChangeArrowheads="1"/>
          </p:cNvSpPr>
          <p:nvPr/>
        </p:nvSpPr>
        <p:spPr bwMode="auto">
          <a:xfrm>
            <a:off x="117941" y="2939016"/>
            <a:ext cx="9689654" cy="1498099"/>
          </a:xfrm>
          <a:prstGeom prst="rect">
            <a:avLst/>
          </a:prstGeom>
          <a:noFill/>
          <a:ln w="9525">
            <a:solidFill>
              <a:schemeClr val="tx1"/>
            </a:solidFill>
            <a:miter lim="800000"/>
            <a:headEnd/>
            <a:tailEnd/>
          </a:ln>
        </p:spPr>
        <p:txBody>
          <a:bodyPr/>
          <a:lstStyle/>
          <a:p>
            <a:pPr marL="180975" indent="-180975">
              <a:buFont typeface="Wingdings" charset="2"/>
              <a:buChar char="Ø"/>
              <a:defRPr/>
            </a:pPr>
            <a:r>
              <a:rPr lang="ja-JP" altLang="en-US" sz="1700" dirty="0">
                <a:solidFill>
                  <a:prstClr val="black"/>
                </a:solidFill>
              </a:rPr>
              <a:t>　</a:t>
            </a:r>
            <a:r>
              <a:rPr lang="ja-JP" altLang="ja-JP" sz="1700" dirty="0">
                <a:solidFill>
                  <a:prstClr val="black"/>
                </a:solidFill>
              </a:rPr>
              <a:t>精神科電気痙攣療法</a:t>
            </a:r>
            <a:r>
              <a:rPr lang="ja-JP" altLang="en-US" sz="1700" dirty="0">
                <a:solidFill>
                  <a:prstClr val="black"/>
                </a:solidFill>
              </a:rPr>
              <a:t>において、麻酔科標榜医による質の高い麻酔を</a:t>
            </a:r>
            <a:r>
              <a:rPr lang="ja-JP" altLang="ja-JP" sz="1700" dirty="0">
                <a:solidFill>
                  <a:prstClr val="black"/>
                </a:solidFill>
                <a:latin typeface="ＭＳ Ｐゴシック"/>
              </a:rPr>
              <a:t>実施した場合の評価を新設する</a:t>
            </a:r>
            <a:r>
              <a:rPr lang="ja-JP" altLang="en-US" sz="1700" dirty="0">
                <a:solidFill>
                  <a:prstClr val="black"/>
                </a:solidFill>
                <a:latin typeface="ＭＳ Ｐゴシック"/>
              </a:rPr>
              <a:t>。</a:t>
            </a:r>
            <a:endParaRPr lang="en-US" altLang="ja-JP" sz="1700" dirty="0">
              <a:solidFill>
                <a:prstClr val="black"/>
              </a:solidFill>
              <a:latin typeface="ＭＳ Ｐゴシック"/>
            </a:endParaRPr>
          </a:p>
        </p:txBody>
      </p:sp>
      <p:graphicFrame>
        <p:nvGraphicFramePr>
          <p:cNvPr id="23" name="表 22"/>
          <p:cNvGraphicFramePr>
            <a:graphicFrameLocks noGrp="1"/>
          </p:cNvGraphicFramePr>
          <p:nvPr>
            <p:extLst>
              <p:ext uri="{D42A27DB-BD31-4B8C-83A1-F6EECF244321}">
                <p14:modId xmlns:p14="http://schemas.microsoft.com/office/powerpoint/2010/main" val="2299371778"/>
              </p:ext>
            </p:extLst>
          </p:nvPr>
        </p:nvGraphicFramePr>
        <p:xfrm>
          <a:off x="226419" y="3310035"/>
          <a:ext cx="4139999" cy="922020"/>
        </p:xfrm>
        <a:graphic>
          <a:graphicData uri="http://schemas.openxmlformats.org/drawingml/2006/table">
            <a:tbl>
              <a:tblPr firstRow="1" bandRow="1">
                <a:tableStyleId>{FABFCF23-3B69-468F-B69F-88F6DE6A72F2}</a:tableStyleId>
              </a:tblPr>
              <a:tblGrid>
                <a:gridCol w="4139999">
                  <a:extLst>
                    <a:ext uri="{9D8B030D-6E8A-4147-A177-3AD203B41FA5}">
                      <a16:colId xmlns="" xmlns:a16="http://schemas.microsoft.com/office/drawing/2014/main" val="20000"/>
                    </a:ext>
                  </a:extLst>
                </a:gridCol>
              </a:tblGrid>
              <a:tr h="179453">
                <a:tc>
                  <a:txBody>
                    <a:bodyPr/>
                    <a:lstStyle/>
                    <a:p>
                      <a:pPr algn="ctr">
                        <a:lnSpc>
                          <a:spcPts val="1500"/>
                        </a:lnSpc>
                      </a:pPr>
                      <a:r>
                        <a:rPr kumimoji="1" lang="ja-JP" altLang="en-US" sz="1400" dirty="0">
                          <a:latin typeface="+mn-ea"/>
                          <a:ea typeface="+mn-ea"/>
                        </a:rPr>
                        <a:t>現行</a:t>
                      </a:r>
                    </a:p>
                  </a:txBody>
                  <a:tcPr marL="99060" marR="99060" anchor="ctr"/>
                </a:tc>
                <a:extLst>
                  <a:ext uri="{0D108BD9-81ED-4DB2-BD59-A6C34878D82A}">
                    <a16:rowId xmlns="" xmlns:a16="http://schemas.microsoft.com/office/drawing/2014/main" val="10000"/>
                  </a:ext>
                </a:extLst>
              </a:tr>
              <a:tr h="288000">
                <a:tc>
                  <a:txBody>
                    <a:bodyPr/>
                    <a:lstStyle/>
                    <a:p>
                      <a:pPr marL="85725" indent="-85725">
                        <a:spcBef>
                          <a:spcPts val="0"/>
                        </a:spcBef>
                        <a:defRPr/>
                      </a:pPr>
                      <a:r>
                        <a:rPr lang="ja-JP" altLang="en-US" sz="1200" dirty="0">
                          <a:solidFill>
                            <a:prstClr val="black"/>
                          </a:solidFill>
                          <a:latin typeface="+mn-ea"/>
                        </a:rPr>
                        <a:t>１　マスク又は気管内挿管による閉鎖循環式全身麻酔を行った場合                               　　　　　　　　　　　　　　</a:t>
                      </a:r>
                      <a:r>
                        <a:rPr lang="en-US" altLang="ja-JP" sz="1200" dirty="0">
                          <a:solidFill>
                            <a:prstClr val="black"/>
                          </a:solidFill>
                          <a:latin typeface="+mn-ea"/>
                        </a:rPr>
                        <a:t>3,000</a:t>
                      </a:r>
                      <a:r>
                        <a:rPr lang="ja-JP" altLang="en-US" sz="1200" dirty="0">
                          <a:solidFill>
                            <a:prstClr val="black"/>
                          </a:solidFill>
                          <a:latin typeface="+mn-ea"/>
                        </a:rPr>
                        <a:t>点</a:t>
                      </a:r>
                    </a:p>
                    <a:p>
                      <a:pPr marL="0" indent="0">
                        <a:spcBef>
                          <a:spcPts val="0"/>
                        </a:spcBef>
                        <a:defRPr/>
                      </a:pPr>
                      <a:r>
                        <a:rPr lang="ja-JP" altLang="en-US" sz="1200" dirty="0">
                          <a:solidFill>
                            <a:prstClr val="black"/>
                          </a:solidFill>
                          <a:latin typeface="+mn-ea"/>
                        </a:rPr>
                        <a:t>２　１以外の場合　　　　　　　　　　                             </a:t>
                      </a:r>
                      <a:r>
                        <a:rPr lang="ja-JP" altLang="en-US" sz="700" baseline="0" dirty="0">
                          <a:solidFill>
                            <a:prstClr val="black"/>
                          </a:solidFill>
                          <a:latin typeface="+mn-ea"/>
                        </a:rPr>
                        <a:t>　</a:t>
                      </a:r>
                      <a:r>
                        <a:rPr lang="en-US" altLang="ja-JP" sz="1200" dirty="0">
                          <a:solidFill>
                            <a:prstClr val="black"/>
                          </a:solidFill>
                          <a:latin typeface="+mn-ea"/>
                        </a:rPr>
                        <a:t>150</a:t>
                      </a:r>
                      <a:r>
                        <a:rPr lang="ja-JP" altLang="en-US" sz="1200" dirty="0">
                          <a:solidFill>
                            <a:prstClr val="black"/>
                          </a:solidFill>
                          <a:latin typeface="+mn-ea"/>
                        </a:rPr>
                        <a:t>点</a:t>
                      </a:r>
                      <a:endParaRPr lang="en-US" altLang="ja-JP" sz="1200" dirty="0">
                        <a:solidFill>
                          <a:prstClr val="black"/>
                        </a:solidFill>
                        <a:latin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24" name="表 23"/>
          <p:cNvGraphicFramePr>
            <a:graphicFrameLocks noGrp="1"/>
          </p:cNvGraphicFramePr>
          <p:nvPr>
            <p:extLst>
              <p:ext uri="{D42A27DB-BD31-4B8C-83A1-F6EECF244321}">
                <p14:modId xmlns:p14="http://schemas.microsoft.com/office/powerpoint/2010/main" val="4243735639"/>
              </p:ext>
            </p:extLst>
          </p:nvPr>
        </p:nvGraphicFramePr>
        <p:xfrm>
          <a:off x="5313040" y="3243033"/>
          <a:ext cx="4139999" cy="1143000"/>
        </p:xfrm>
        <a:graphic>
          <a:graphicData uri="http://schemas.openxmlformats.org/drawingml/2006/table">
            <a:tbl>
              <a:tblPr firstRow="1" bandRow="1">
                <a:tableStyleId>{9DCAF9ED-07DC-4A11-8D7F-57B35C25682E}</a:tableStyleId>
              </a:tblPr>
              <a:tblGrid>
                <a:gridCol w="4139999">
                  <a:extLst>
                    <a:ext uri="{9D8B030D-6E8A-4147-A177-3AD203B41FA5}">
                      <a16:colId xmlns="" xmlns:a16="http://schemas.microsoft.com/office/drawing/2014/main" val="20000"/>
                    </a:ext>
                  </a:extLst>
                </a:gridCol>
              </a:tblGrid>
              <a:tr h="190188">
                <a:tc>
                  <a:txBody>
                    <a:bodyPr/>
                    <a:lstStyle/>
                    <a:p>
                      <a:pPr algn="ctr">
                        <a:lnSpc>
                          <a:spcPts val="1500"/>
                        </a:lnSpc>
                      </a:pPr>
                      <a:r>
                        <a:rPr kumimoji="1" lang="ja-JP" altLang="en-US" sz="1400" u="none" dirty="0">
                          <a:latin typeface="+mn-ea"/>
                          <a:ea typeface="+mn-ea"/>
                        </a:rPr>
                        <a:t>改定後</a:t>
                      </a:r>
                    </a:p>
                  </a:txBody>
                  <a:tcPr marL="99060" marR="99060" anchor="ctr"/>
                </a:tc>
                <a:extLst>
                  <a:ext uri="{0D108BD9-81ED-4DB2-BD59-A6C34878D82A}">
                    <a16:rowId xmlns="" xmlns:a16="http://schemas.microsoft.com/office/drawing/2014/main" val="10000"/>
                  </a:ext>
                </a:extLst>
              </a:tr>
              <a:tr h="189689">
                <a:tc>
                  <a:txBody>
                    <a:bodyPr/>
                    <a:lstStyle/>
                    <a:p>
                      <a:pPr marL="85725" indent="-85725">
                        <a:spcBef>
                          <a:spcPts val="0"/>
                        </a:spcBef>
                        <a:defRPr/>
                      </a:pPr>
                      <a:r>
                        <a:rPr lang="ja-JP" altLang="en-US" sz="1200" dirty="0">
                          <a:solidFill>
                            <a:prstClr val="black"/>
                          </a:solidFill>
                          <a:latin typeface="+mn-ea"/>
                        </a:rPr>
                        <a:t>１　マスク又は気管内挿管による閉鎖循環式全身麻酔を行った場合                               　　　　　　　　　　　　　　</a:t>
                      </a:r>
                      <a:r>
                        <a:rPr lang="en-US" altLang="ja-JP" sz="1200" b="1" u="sng" dirty="0">
                          <a:solidFill>
                            <a:srgbClr val="0070C0"/>
                          </a:solidFill>
                          <a:latin typeface="+mn-ea"/>
                        </a:rPr>
                        <a:t>2,800</a:t>
                      </a:r>
                      <a:r>
                        <a:rPr lang="ja-JP" altLang="en-US" sz="1200" b="1" u="sng" dirty="0">
                          <a:solidFill>
                            <a:srgbClr val="0070C0"/>
                          </a:solidFill>
                          <a:latin typeface="+mn-ea"/>
                        </a:rPr>
                        <a:t>点</a:t>
                      </a:r>
                    </a:p>
                    <a:p>
                      <a:pPr marL="0" indent="0">
                        <a:spcBef>
                          <a:spcPts val="0"/>
                        </a:spcBef>
                        <a:defRPr/>
                      </a:pPr>
                      <a:r>
                        <a:rPr lang="ja-JP" altLang="en-US" sz="1200" dirty="0">
                          <a:solidFill>
                            <a:prstClr val="black"/>
                          </a:solidFill>
                          <a:latin typeface="+mn-ea"/>
                        </a:rPr>
                        <a:t>２　１以外の場合　　　　　　　　　　                             </a:t>
                      </a:r>
                      <a:r>
                        <a:rPr lang="ja-JP" altLang="en-US" sz="700" baseline="0" dirty="0">
                          <a:solidFill>
                            <a:prstClr val="black"/>
                          </a:solidFill>
                          <a:latin typeface="+mn-ea"/>
                        </a:rPr>
                        <a:t>　 </a:t>
                      </a:r>
                      <a:r>
                        <a:rPr lang="ja-JP" altLang="en-US" sz="100" baseline="0" dirty="0">
                          <a:solidFill>
                            <a:prstClr val="black"/>
                          </a:solidFill>
                          <a:latin typeface="+mn-ea"/>
                        </a:rPr>
                        <a:t>　</a:t>
                      </a:r>
                      <a:r>
                        <a:rPr lang="en-US" altLang="ja-JP" sz="1200" dirty="0">
                          <a:solidFill>
                            <a:prstClr val="black"/>
                          </a:solidFill>
                          <a:latin typeface="+mn-ea"/>
                        </a:rPr>
                        <a:t>150</a:t>
                      </a:r>
                      <a:r>
                        <a:rPr lang="ja-JP" altLang="en-US" sz="1200" dirty="0">
                          <a:solidFill>
                            <a:prstClr val="black"/>
                          </a:solidFill>
                          <a:latin typeface="+mn-ea"/>
                        </a:rPr>
                        <a:t>点</a:t>
                      </a:r>
                      <a:endParaRPr lang="en-US" altLang="ja-JP" sz="1200" dirty="0">
                        <a:solidFill>
                          <a:prstClr val="black"/>
                        </a:solidFill>
                        <a:latin typeface="+mn-ea"/>
                      </a:endParaRPr>
                    </a:p>
                    <a:p>
                      <a:pPr marL="0" indent="0">
                        <a:spcBef>
                          <a:spcPts val="300"/>
                        </a:spcBef>
                        <a:defRPr/>
                      </a:pPr>
                      <a:r>
                        <a:rPr kumimoji="1" lang="ja-JP" altLang="en-US" sz="1200" b="1" i="0" u="sng" strike="noStrike" cap="none" normalizeH="0" baseline="0" dirty="0">
                          <a:ln>
                            <a:noFill/>
                          </a:ln>
                          <a:solidFill>
                            <a:srgbClr val="0070C0"/>
                          </a:solidFill>
                          <a:effectLst/>
                          <a:latin typeface="+mn-ea"/>
                          <a:ea typeface="+mn-ea"/>
                          <a:cs typeface="メイリオ" pitchFamily="50" charset="-128"/>
                        </a:rPr>
                        <a:t>注　麻酔科標榜医が麻酔を行った場合は、</a:t>
                      </a:r>
                      <a:r>
                        <a:rPr kumimoji="1" lang="en-US" altLang="ja-JP" sz="1200" b="1" i="0" u="sng" strike="noStrike" cap="none" normalizeH="0" baseline="0" dirty="0">
                          <a:ln>
                            <a:noFill/>
                          </a:ln>
                          <a:solidFill>
                            <a:srgbClr val="0070C0"/>
                          </a:solidFill>
                          <a:effectLst/>
                          <a:latin typeface="+mn-ea"/>
                          <a:ea typeface="+mn-ea"/>
                          <a:cs typeface="メイリオ" pitchFamily="50" charset="-128"/>
                        </a:rPr>
                        <a:t>900</a:t>
                      </a:r>
                      <a:r>
                        <a:rPr kumimoji="1" lang="ja-JP" altLang="en-US" sz="1200" b="1" i="0" u="sng" strike="noStrike" cap="none" normalizeH="0" baseline="0" dirty="0">
                          <a:ln>
                            <a:noFill/>
                          </a:ln>
                          <a:solidFill>
                            <a:srgbClr val="0070C0"/>
                          </a:solidFill>
                          <a:effectLst/>
                          <a:latin typeface="+mn-ea"/>
                          <a:ea typeface="+mn-ea"/>
                          <a:cs typeface="メイリオ" pitchFamily="50" charset="-128"/>
                        </a:rPr>
                        <a:t>点を加算する。</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25" name="右矢印 24"/>
          <p:cNvSpPr/>
          <p:nvPr/>
        </p:nvSpPr>
        <p:spPr>
          <a:xfrm>
            <a:off x="4613248" y="3397835"/>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9"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１４．地域移行・地域生活支援の充実を含む質の高い精神医療の評価</a:t>
            </a:r>
          </a:p>
        </p:txBody>
      </p:sp>
      <p:sp>
        <p:nvSpPr>
          <p:cNvPr id="26" name="Rectangle 36"/>
          <p:cNvSpPr>
            <a:spLocks noChangeArrowheads="1"/>
          </p:cNvSpPr>
          <p:nvPr/>
        </p:nvSpPr>
        <p:spPr bwMode="auto">
          <a:xfrm>
            <a:off x="127360" y="482422"/>
            <a:ext cx="3966571"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（７）入院精神療法の評価の充実</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Rectangle 36"/>
          <p:cNvSpPr>
            <a:spLocks noChangeArrowheads="1"/>
          </p:cNvSpPr>
          <p:nvPr/>
        </p:nvSpPr>
        <p:spPr bwMode="auto">
          <a:xfrm>
            <a:off x="127360" y="2564904"/>
            <a:ext cx="6133547"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（８）精神科電気痙攣療法における質の高い麻酔の評価</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Rectangle 36"/>
          <p:cNvSpPr>
            <a:spLocks noChangeArrowheads="1"/>
          </p:cNvSpPr>
          <p:nvPr/>
        </p:nvSpPr>
        <p:spPr bwMode="auto">
          <a:xfrm>
            <a:off x="118200" y="4581128"/>
            <a:ext cx="7487819"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（９）精神科急性期治療病棟入院料等の在宅移行率の要件の見直し</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285</a:t>
            </a:fld>
            <a:endParaRPr lang="ja-JP" altLang="en-US" sz="1600" dirty="0">
              <a:solidFill>
                <a:prstClr val="black"/>
              </a:solidFill>
            </a:endParaRPr>
          </a:p>
        </p:txBody>
      </p:sp>
      <p:sp>
        <p:nvSpPr>
          <p:cNvPr id="18" name="テキスト ボックス 17"/>
          <p:cNvSpPr txBox="1"/>
          <p:nvPr/>
        </p:nvSpPr>
        <p:spPr>
          <a:xfrm>
            <a:off x="7921727" y="565423"/>
            <a:ext cx="1809124"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456</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462</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
        <p:nvSpPr>
          <p:cNvPr id="21" name="テキスト ボックス 20"/>
          <p:cNvSpPr txBox="1"/>
          <p:nvPr/>
        </p:nvSpPr>
        <p:spPr>
          <a:xfrm>
            <a:off x="7921726" y="2606404"/>
            <a:ext cx="1895287"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456</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462</a:t>
            </a:r>
            <a:r>
              <a:rPr lang="ja-JP" altLang="en-US" sz="1200" dirty="0" err="1">
                <a:solidFill>
                  <a:srgbClr val="002060"/>
                </a:solidFill>
                <a:latin typeface="ＭＳ Ｐゴシック" panose="020B0600070205080204" pitchFamily="50" charset="-128"/>
              </a:rPr>
              <a:t>，</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320024824"/>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21725" y="734224"/>
            <a:ext cx="9689654" cy="3465695"/>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en-US" sz="1700" dirty="0">
                <a:solidFill>
                  <a:prstClr val="black"/>
                </a:solidFill>
                <a:latin typeface="ＭＳ Ｐゴシック" panose="020B0600070205080204" pitchFamily="50" charset="-128"/>
              </a:rPr>
              <a:t>精神科救急入院料について、</a:t>
            </a:r>
            <a:r>
              <a:rPr lang="ja-JP" altLang="en-US" sz="1700" b="1" u="sng" dirty="0">
                <a:solidFill>
                  <a:srgbClr val="0070C0"/>
                </a:solidFill>
                <a:latin typeface="ＭＳ Ｐゴシック" panose="020B0600070205080204" pitchFamily="50" charset="-128"/>
              </a:rPr>
              <a:t>地域における精神科救急医療体制への貢献や他の医療機関との連携を評価する観点から、初診患者や自治体等からの依頼患者の受入れや、自宅等へ移行する患者に係る</a:t>
            </a:r>
            <a:r>
              <a:rPr lang="ja-JP" altLang="en-US" sz="1700" dirty="0">
                <a:solidFill>
                  <a:prstClr val="black"/>
                </a:solidFill>
                <a:latin typeface="ＭＳ Ｐゴシック" panose="020B0600070205080204" pitchFamily="50" charset="-128"/>
              </a:rPr>
              <a:t>要件を見直し。</a:t>
            </a: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marL="177800" indent="-177800">
              <a:buFont typeface="Wingdings" pitchFamily="2" charset="2"/>
              <a:buChar char="Ø"/>
              <a:defRPr/>
            </a:pPr>
            <a:endParaRPr lang="en-US" altLang="ja-JP" sz="1700" dirty="0">
              <a:solidFill>
                <a:prstClr val="black"/>
              </a:solidFill>
              <a:latin typeface="ＭＳ Ｐゴシック" panose="020B0600070205080204" pitchFamily="50" charset="-128"/>
            </a:endParaRPr>
          </a:p>
          <a:p>
            <a:pPr>
              <a:defRPr/>
            </a:pPr>
            <a:r>
              <a:rPr lang="ja-JP" altLang="en-US" sz="1200" dirty="0">
                <a:solidFill>
                  <a:prstClr val="black"/>
                </a:solidFill>
                <a:latin typeface="ＭＳ Ｐゴシック" panose="020B0600070205080204" pitchFamily="50" charset="-128"/>
              </a:rPr>
              <a:t>　　</a:t>
            </a:r>
            <a:r>
              <a:rPr lang="ja-JP" altLang="en-US" sz="1200" dirty="0">
                <a:solidFill>
                  <a:prstClr val="black"/>
                </a:solidFill>
                <a:latin typeface="ＭＳ Ｐゴシック"/>
              </a:rPr>
              <a:t>　［経過措置］　</a:t>
            </a:r>
            <a:r>
              <a:rPr lang="ja-JP" altLang="ja-JP" sz="1200" dirty="0">
                <a:solidFill>
                  <a:prstClr val="black"/>
                </a:solidFill>
                <a:latin typeface="ＭＳ Ｐゴシック"/>
              </a:rPr>
              <a:t>平成 </a:t>
            </a:r>
            <a:r>
              <a:rPr lang="en-US" altLang="ja-JP" sz="1200" dirty="0">
                <a:solidFill>
                  <a:prstClr val="black"/>
                </a:solidFill>
                <a:latin typeface="ＭＳ Ｐゴシック"/>
              </a:rPr>
              <a:t>30</a:t>
            </a:r>
            <a:r>
              <a:rPr lang="ja-JP" altLang="ja-JP" sz="1200" dirty="0">
                <a:solidFill>
                  <a:prstClr val="black"/>
                </a:solidFill>
                <a:latin typeface="ＭＳ Ｐゴシック"/>
              </a:rPr>
              <a:t>年３月 </a:t>
            </a:r>
            <a:r>
              <a:rPr lang="en-US" altLang="ja-JP" sz="1200" dirty="0">
                <a:solidFill>
                  <a:prstClr val="black"/>
                </a:solidFill>
                <a:latin typeface="ＭＳ Ｐゴシック"/>
              </a:rPr>
              <a:t>31</a:t>
            </a:r>
            <a:r>
              <a:rPr lang="ja-JP" altLang="ja-JP" sz="1200" dirty="0">
                <a:solidFill>
                  <a:prstClr val="black"/>
                </a:solidFill>
                <a:latin typeface="ＭＳ Ｐゴシック"/>
              </a:rPr>
              <a:t>日に当該入院料の届出を行っている</a:t>
            </a:r>
            <a:r>
              <a:rPr lang="ja-JP" altLang="en-US" sz="1200" dirty="0">
                <a:solidFill>
                  <a:prstClr val="black"/>
                </a:solidFill>
                <a:latin typeface="ＭＳ Ｐゴシック"/>
              </a:rPr>
              <a:t>場合</a:t>
            </a:r>
            <a:r>
              <a:rPr lang="ja-JP" altLang="ja-JP" sz="1200" dirty="0">
                <a:solidFill>
                  <a:prstClr val="black"/>
                </a:solidFill>
                <a:latin typeface="ＭＳ Ｐゴシック"/>
              </a:rPr>
              <a:t>、平成</a:t>
            </a:r>
            <a:r>
              <a:rPr lang="en-US" altLang="ja-JP" sz="1200" dirty="0">
                <a:solidFill>
                  <a:prstClr val="black"/>
                </a:solidFill>
                <a:latin typeface="ＭＳ Ｐゴシック"/>
              </a:rPr>
              <a:t> 31</a:t>
            </a:r>
            <a:r>
              <a:rPr lang="ja-JP" altLang="ja-JP" sz="1200" dirty="0">
                <a:solidFill>
                  <a:prstClr val="black"/>
                </a:solidFill>
                <a:latin typeface="ＭＳ Ｐゴシック"/>
              </a:rPr>
              <a:t>年３月 </a:t>
            </a:r>
            <a:r>
              <a:rPr lang="en-US" altLang="ja-JP" sz="1200" dirty="0">
                <a:solidFill>
                  <a:prstClr val="black"/>
                </a:solidFill>
                <a:latin typeface="ＭＳ Ｐゴシック"/>
              </a:rPr>
              <a:t>31</a:t>
            </a:r>
            <a:r>
              <a:rPr lang="ja-JP" altLang="ja-JP" sz="1200" dirty="0">
                <a:solidFill>
                  <a:prstClr val="black"/>
                </a:solidFill>
                <a:latin typeface="ＭＳ Ｐゴシック"/>
              </a:rPr>
              <a:t>日までの間、上記の基準を満たしているものとする</a:t>
            </a:r>
            <a:r>
              <a:rPr lang="ja-JP" altLang="en-US" sz="1200" dirty="0">
                <a:solidFill>
                  <a:prstClr val="black"/>
                </a:solidFill>
                <a:latin typeface="ＭＳ Ｐゴシック"/>
              </a:rPr>
              <a:t>。</a:t>
            </a:r>
            <a:endParaRPr lang="en-US" altLang="ja-JP" sz="1200" dirty="0">
              <a:solidFill>
                <a:prstClr val="black"/>
              </a:solidFill>
              <a:latin typeface="ＭＳ Ｐゴシック"/>
            </a:endParaRPr>
          </a:p>
          <a:p>
            <a:pPr marL="177800" indent="-177800">
              <a:spcBef>
                <a:spcPts val="600"/>
              </a:spcBef>
              <a:buFont typeface="Wingdings" pitchFamily="2" charset="2"/>
              <a:buChar char="Ø"/>
              <a:defRPr/>
            </a:pPr>
            <a:r>
              <a:rPr lang="ja-JP" altLang="en-US" sz="1700" dirty="0">
                <a:solidFill>
                  <a:prstClr val="black"/>
                </a:solidFill>
                <a:latin typeface="ＭＳ Ｐゴシック" panose="020B0600070205080204" pitchFamily="50" charset="-128"/>
              </a:rPr>
              <a:t>　</a:t>
            </a:r>
            <a:r>
              <a:rPr lang="ja-JP" altLang="ja-JP" sz="1700" dirty="0">
                <a:solidFill>
                  <a:prstClr val="black"/>
                </a:solidFill>
              </a:rPr>
              <a:t>保険医療機関における精神科救急入院料の病床数に上限</a:t>
            </a:r>
            <a:r>
              <a:rPr lang="ja-JP" altLang="en-US" sz="1700" dirty="0">
                <a:solidFill>
                  <a:prstClr val="black"/>
                </a:solidFill>
              </a:rPr>
              <a:t>（</a:t>
            </a:r>
            <a:r>
              <a:rPr lang="ja-JP" altLang="ja-JP" sz="1700" dirty="0">
                <a:solidFill>
                  <a:prstClr val="black"/>
                </a:solidFill>
                <a:latin typeface="ＭＳ Ｐゴシック"/>
              </a:rPr>
              <a:t>当該病院の精神病床数が</a:t>
            </a:r>
            <a:r>
              <a:rPr lang="en-US" altLang="ja-JP" sz="1700" dirty="0">
                <a:solidFill>
                  <a:prstClr val="black"/>
                </a:solidFill>
                <a:latin typeface="ＭＳ Ｐゴシック"/>
              </a:rPr>
              <a:t>300</a:t>
            </a:r>
            <a:r>
              <a:rPr lang="ja-JP" altLang="ja-JP" sz="1700" dirty="0">
                <a:solidFill>
                  <a:prstClr val="black"/>
                </a:solidFill>
                <a:latin typeface="ＭＳ Ｐゴシック"/>
              </a:rPr>
              <a:t>床以下の場合には</a:t>
            </a:r>
            <a:r>
              <a:rPr lang="en-US" altLang="ja-JP" sz="1700" dirty="0">
                <a:solidFill>
                  <a:prstClr val="black"/>
                </a:solidFill>
                <a:latin typeface="ＭＳ Ｐゴシック"/>
              </a:rPr>
              <a:t> 60</a:t>
            </a:r>
            <a:r>
              <a:rPr lang="ja-JP" altLang="ja-JP" sz="1700" dirty="0">
                <a:solidFill>
                  <a:prstClr val="black"/>
                </a:solidFill>
                <a:latin typeface="ＭＳ Ｐゴシック"/>
              </a:rPr>
              <a:t>床以下であり、当該病院の精神病床数が</a:t>
            </a:r>
            <a:r>
              <a:rPr lang="en-US" altLang="ja-JP" sz="1700" dirty="0">
                <a:solidFill>
                  <a:prstClr val="black"/>
                </a:solidFill>
                <a:latin typeface="ＭＳ Ｐゴシック"/>
              </a:rPr>
              <a:t>300</a:t>
            </a:r>
            <a:r>
              <a:rPr lang="ja-JP" altLang="ja-JP" sz="1700" dirty="0">
                <a:solidFill>
                  <a:prstClr val="black"/>
                </a:solidFill>
                <a:latin typeface="ＭＳ Ｐゴシック"/>
              </a:rPr>
              <a:t>床を超える場合にはその２割以下</a:t>
            </a:r>
            <a:r>
              <a:rPr lang="ja-JP" altLang="en-US" sz="1700" dirty="0">
                <a:solidFill>
                  <a:prstClr val="black"/>
                </a:solidFill>
                <a:latin typeface="ＭＳ Ｐゴシック"/>
              </a:rPr>
              <a:t>）を設ける。</a:t>
            </a:r>
            <a:endParaRPr lang="en-US" altLang="ja-JP" sz="1700" dirty="0">
              <a:solidFill>
                <a:prstClr val="black"/>
              </a:solidFill>
              <a:latin typeface="ＭＳ Ｐゴシック"/>
            </a:endParaRPr>
          </a:p>
          <a:p>
            <a:pPr>
              <a:spcBef>
                <a:spcPts val="600"/>
              </a:spcBef>
              <a:defRPr/>
            </a:pPr>
            <a:r>
              <a:rPr lang="ja-JP" altLang="en-US" sz="1200" dirty="0">
                <a:solidFill>
                  <a:prstClr val="black"/>
                </a:solidFill>
                <a:latin typeface="ＭＳ Ｐゴシック"/>
              </a:rPr>
              <a:t>　　　［経過措置］　</a:t>
            </a:r>
            <a:r>
              <a:rPr lang="ja-JP" altLang="ja-JP" sz="1200" dirty="0">
                <a:solidFill>
                  <a:prstClr val="black"/>
                </a:solidFill>
                <a:latin typeface="ＭＳ Ｐゴシック"/>
              </a:rPr>
              <a:t>平成 </a:t>
            </a:r>
            <a:r>
              <a:rPr lang="en-US" altLang="ja-JP" sz="1200" dirty="0">
                <a:solidFill>
                  <a:prstClr val="black"/>
                </a:solidFill>
                <a:latin typeface="ＭＳ Ｐゴシック"/>
              </a:rPr>
              <a:t>30</a:t>
            </a:r>
            <a:r>
              <a:rPr lang="ja-JP" altLang="ja-JP" sz="1200" dirty="0">
                <a:solidFill>
                  <a:prstClr val="black"/>
                </a:solidFill>
                <a:latin typeface="ＭＳ Ｐゴシック"/>
              </a:rPr>
              <a:t>年３月 </a:t>
            </a:r>
            <a:r>
              <a:rPr lang="en-US" altLang="ja-JP" sz="1200" dirty="0">
                <a:solidFill>
                  <a:prstClr val="black"/>
                </a:solidFill>
                <a:latin typeface="ＭＳ Ｐゴシック"/>
              </a:rPr>
              <a:t>31</a:t>
            </a:r>
            <a:r>
              <a:rPr lang="ja-JP" altLang="ja-JP" sz="1200" dirty="0">
                <a:solidFill>
                  <a:prstClr val="black"/>
                </a:solidFill>
                <a:latin typeface="ＭＳ Ｐゴシック"/>
              </a:rPr>
              <a:t>日</a:t>
            </a:r>
            <a:r>
              <a:rPr lang="ja-JP" altLang="en-US" sz="1200" dirty="0">
                <a:solidFill>
                  <a:prstClr val="black"/>
                </a:solidFill>
                <a:latin typeface="ＭＳ Ｐゴシック"/>
              </a:rPr>
              <a:t>に</a:t>
            </a:r>
            <a:r>
              <a:rPr lang="ja-JP" altLang="ja-JP" sz="1200" dirty="0">
                <a:solidFill>
                  <a:prstClr val="black"/>
                </a:solidFill>
                <a:latin typeface="ＭＳ Ｐゴシック"/>
              </a:rPr>
              <a:t>現に当該基準を超えて病床を有する</a:t>
            </a:r>
            <a:r>
              <a:rPr lang="ja-JP" altLang="en-US" sz="1200" dirty="0">
                <a:solidFill>
                  <a:prstClr val="black"/>
                </a:solidFill>
                <a:latin typeface="ＭＳ Ｐゴシック"/>
              </a:rPr>
              <a:t>場合</a:t>
            </a:r>
            <a:r>
              <a:rPr lang="ja-JP" altLang="ja-JP" sz="1200" dirty="0">
                <a:solidFill>
                  <a:prstClr val="black"/>
                </a:solidFill>
                <a:latin typeface="ＭＳ Ｐゴシック"/>
              </a:rPr>
              <a:t>、当該時点で現に届け出ている病床数を維持することができる</a:t>
            </a:r>
            <a:r>
              <a:rPr lang="ja-JP" altLang="en-US" sz="1200" dirty="0">
                <a:solidFill>
                  <a:prstClr val="black"/>
                </a:solidFill>
                <a:latin typeface="ＭＳ Ｐゴシック"/>
              </a:rPr>
              <a:t>。</a:t>
            </a:r>
            <a:endParaRPr lang="en-US" altLang="ja-JP" sz="1200" dirty="0">
              <a:solidFill>
                <a:prstClr val="black"/>
              </a:solidFill>
              <a:latin typeface="ＭＳ Ｐゴシック"/>
            </a:endParaRPr>
          </a:p>
        </p:txBody>
      </p:sp>
      <p:graphicFrame>
        <p:nvGraphicFramePr>
          <p:cNvPr id="12" name="表 11"/>
          <p:cNvGraphicFramePr>
            <a:graphicFrameLocks noGrp="1"/>
          </p:cNvGraphicFramePr>
          <p:nvPr>
            <p:extLst>
              <p:ext uri="{D42A27DB-BD31-4B8C-83A1-F6EECF244321}">
                <p14:modId xmlns:p14="http://schemas.microsoft.com/office/powerpoint/2010/main" val="2144614916"/>
              </p:ext>
            </p:extLst>
          </p:nvPr>
        </p:nvGraphicFramePr>
        <p:xfrm>
          <a:off x="236767" y="1998235"/>
          <a:ext cx="4266000" cy="3400800"/>
        </p:xfrm>
        <a:graphic>
          <a:graphicData uri="http://schemas.openxmlformats.org/drawingml/2006/table">
            <a:tbl>
              <a:tblPr firstRow="1" bandRow="1">
                <a:tableStyleId>{FABFCF23-3B69-468F-B69F-88F6DE6A72F2}</a:tableStyleId>
              </a:tblPr>
              <a:tblGrid>
                <a:gridCol w="4266000">
                  <a:extLst>
                    <a:ext uri="{9D8B030D-6E8A-4147-A177-3AD203B41FA5}">
                      <a16:colId xmlns="" xmlns:a16="http://schemas.microsoft.com/office/drawing/2014/main" val="20000"/>
                    </a:ext>
                  </a:extLst>
                </a:gridCol>
              </a:tblGrid>
              <a:tr h="3010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現行（施設基準（抜粋））</a:t>
                      </a:r>
                      <a:r>
                        <a:rPr kumimoji="1" lang="ja-JP" altLang="en-US" sz="1400" b="1" i="0" u="none" strike="noStrike" kern="1200" cap="none" spc="0" normalizeH="0" baseline="0" noProof="0" dirty="0">
                          <a:ln>
                            <a:noFill/>
                          </a:ln>
                          <a:solidFill>
                            <a:prstClr val="white"/>
                          </a:solidFill>
                          <a:effectLst/>
                          <a:uLnTx/>
                          <a:uFillTx/>
                          <a:latin typeface="ＭＳ Ｐゴシック"/>
                          <a:ea typeface="+mn-ea"/>
                          <a:cs typeface="+mn-cs"/>
                        </a:rPr>
                        <a:t>　</a:t>
                      </a:r>
                      <a:r>
                        <a:rPr kumimoji="1" lang="en-US" altLang="ja-JP" sz="950" b="1" i="0" u="none" strike="noStrike" kern="1200" cap="none" spc="0" normalizeH="0" baseline="0" noProof="0" dirty="0">
                          <a:ln>
                            <a:noFill/>
                          </a:ln>
                          <a:solidFill>
                            <a:prstClr val="white"/>
                          </a:solidFill>
                          <a:effectLst/>
                          <a:uLnTx/>
                          <a:uFillTx/>
                          <a:latin typeface="ＭＳ Ｐゴシック"/>
                          <a:ea typeface="+mn-ea"/>
                          <a:cs typeface="+mn-cs"/>
                        </a:rPr>
                        <a:t>※</a:t>
                      </a:r>
                      <a:r>
                        <a:rPr kumimoji="1" lang="ja-JP" altLang="en-US" sz="950" b="1" i="0" u="none" strike="noStrike" kern="1200" cap="none" spc="0" normalizeH="0" baseline="0" noProof="0" dirty="0">
                          <a:ln>
                            <a:noFill/>
                          </a:ln>
                          <a:solidFill>
                            <a:prstClr val="white"/>
                          </a:solidFill>
                          <a:effectLst/>
                          <a:uLnTx/>
                          <a:uFillTx/>
                          <a:latin typeface="ＭＳ Ｐゴシック"/>
                          <a:ea typeface="+mn-ea"/>
                          <a:cs typeface="+mn-cs"/>
                        </a:rPr>
                        <a:t>件数は「入院料１（入院料２）」と記載</a:t>
                      </a:r>
                    </a:p>
                  </a:txBody>
                  <a:tcPr marL="99060" marR="99060" anchor="ctr"/>
                </a:tc>
                <a:extLst>
                  <a:ext uri="{0D108BD9-81ED-4DB2-BD59-A6C34878D82A}">
                    <a16:rowId xmlns="" xmlns:a16="http://schemas.microsoft.com/office/drawing/2014/main" val="10000"/>
                  </a:ext>
                </a:extLst>
              </a:tr>
              <a:tr h="2304000">
                <a:tc>
                  <a:txBody>
                    <a:bodyPr/>
                    <a:lstStyle/>
                    <a:p>
                      <a:pPr marL="85725" indent="-85725">
                        <a:spcBef>
                          <a:spcPts val="600"/>
                        </a:spcBef>
                        <a:defRPr/>
                      </a:pPr>
                      <a:r>
                        <a:rPr kumimoji="1" lang="ja-JP" altLang="ja-JP" sz="1100" kern="1200" dirty="0">
                          <a:solidFill>
                            <a:schemeClr val="dk1"/>
                          </a:solidFill>
                          <a:effectLst/>
                          <a:latin typeface="+mn-ea"/>
                          <a:ea typeface="+mn-ea"/>
                          <a:cs typeface="+mn-cs"/>
                        </a:rPr>
                        <a:t>ア　精神疾患に係る時間外</a:t>
                      </a:r>
                      <a:r>
                        <a:rPr kumimoji="1" lang="ja-JP" altLang="en-US" sz="1100" kern="1200" dirty="0">
                          <a:solidFill>
                            <a:schemeClr val="dk1"/>
                          </a:solidFill>
                          <a:effectLst/>
                          <a:latin typeface="+mn-ea"/>
                          <a:ea typeface="+mn-ea"/>
                          <a:cs typeface="+mn-cs"/>
                        </a:rPr>
                        <a:t>等</a:t>
                      </a:r>
                      <a:r>
                        <a:rPr kumimoji="1" lang="ja-JP" altLang="ja-JP" sz="1100" kern="1200" dirty="0">
                          <a:solidFill>
                            <a:schemeClr val="dk1"/>
                          </a:solidFill>
                          <a:effectLst/>
                          <a:latin typeface="+mn-ea"/>
                          <a:ea typeface="+mn-ea"/>
                          <a:cs typeface="+mn-cs"/>
                        </a:rPr>
                        <a:t>における診療件数が年間</a:t>
                      </a:r>
                      <a:r>
                        <a:rPr kumimoji="1" lang="en-US" altLang="ja-JP" sz="1100" kern="1200" dirty="0">
                          <a:solidFill>
                            <a:schemeClr val="dk1"/>
                          </a:solidFill>
                          <a:effectLst/>
                          <a:latin typeface="+mn-ea"/>
                          <a:ea typeface="+mn-ea"/>
                          <a:cs typeface="+mn-cs"/>
                        </a:rPr>
                        <a:t>200</a:t>
                      </a:r>
                      <a:r>
                        <a:rPr kumimoji="1" lang="ja-JP" altLang="ja-JP" sz="1100" kern="1200" dirty="0">
                          <a:solidFill>
                            <a:schemeClr val="dk1"/>
                          </a:solidFill>
                          <a:effectLst/>
                          <a:latin typeface="+mn-ea"/>
                          <a:ea typeface="+mn-ea"/>
                          <a:cs typeface="+mn-cs"/>
                        </a:rPr>
                        <a:t>件以上、又は地域</a:t>
                      </a:r>
                      <a:r>
                        <a:rPr kumimoji="1" lang="ja-JP" altLang="en-US" sz="1100" kern="1200" dirty="0">
                          <a:solidFill>
                            <a:schemeClr val="dk1"/>
                          </a:solidFill>
                          <a:effectLst/>
                          <a:latin typeface="+mn-ea"/>
                          <a:ea typeface="+mn-ea"/>
                          <a:cs typeface="+mn-cs"/>
                        </a:rPr>
                        <a:t>（</a:t>
                      </a:r>
                      <a:r>
                        <a:rPr kumimoji="1" lang="en-US" altLang="ja-JP" sz="1100" kern="1200" dirty="0">
                          <a:solidFill>
                            <a:schemeClr val="dk1"/>
                          </a:solidFill>
                          <a:effectLst/>
                          <a:latin typeface="+mn-ea"/>
                          <a:ea typeface="+mn-ea"/>
                          <a:cs typeface="+mn-cs"/>
                        </a:rPr>
                        <a:t>※</a:t>
                      </a:r>
                      <a:r>
                        <a:rPr kumimoji="1" lang="ja-JP" altLang="en-US" sz="1100" kern="1200" dirty="0">
                          <a:solidFill>
                            <a:schemeClr val="dk1"/>
                          </a:solidFill>
                          <a:effectLst/>
                          <a:latin typeface="+mn-ea"/>
                          <a:ea typeface="+mn-ea"/>
                          <a:cs typeface="+mn-cs"/>
                        </a:rPr>
                        <a:t>）</a:t>
                      </a:r>
                      <a:r>
                        <a:rPr kumimoji="1" lang="ja-JP" altLang="ja-JP" sz="1100" kern="1200" dirty="0">
                          <a:solidFill>
                            <a:schemeClr val="dk1"/>
                          </a:solidFill>
                          <a:effectLst/>
                          <a:latin typeface="+mn-ea"/>
                          <a:ea typeface="+mn-ea"/>
                          <a:cs typeface="+mn-cs"/>
                        </a:rPr>
                        <a:t>における人口万対 </a:t>
                      </a:r>
                      <a:r>
                        <a:rPr kumimoji="1" lang="en-US" altLang="ja-JP" sz="1100" kern="1200" dirty="0">
                          <a:solidFill>
                            <a:schemeClr val="dk1"/>
                          </a:solidFill>
                          <a:effectLst/>
                          <a:latin typeface="+mn-ea"/>
                          <a:ea typeface="+mn-ea"/>
                          <a:cs typeface="+mn-cs"/>
                        </a:rPr>
                        <a:t>2.5</a:t>
                      </a:r>
                      <a:r>
                        <a:rPr kumimoji="1" lang="ja-JP" altLang="ja-JP" sz="1100" kern="1200" dirty="0">
                          <a:solidFill>
                            <a:schemeClr val="dk1"/>
                          </a:solidFill>
                          <a:effectLst/>
                          <a:latin typeface="+mn-ea"/>
                          <a:ea typeface="+mn-ea"/>
                          <a:cs typeface="+mn-cs"/>
                        </a:rPr>
                        <a:t>件以上。</a:t>
                      </a:r>
                      <a:endParaRPr lang="en-US" altLang="ja-JP" sz="1100" dirty="0">
                        <a:solidFill>
                          <a:prstClr val="black"/>
                        </a:solidFill>
                        <a:latin typeface="+mn-ea"/>
                        <a:ea typeface="+mn-ea"/>
                      </a:endParaRPr>
                    </a:p>
                    <a:p>
                      <a:pPr marL="85725" marR="0" indent="-85725" algn="l" defTabSz="914400" rtl="0" eaLnBrk="1" fontAlgn="auto" latinLnBrk="0" hangingPunct="1">
                        <a:lnSpc>
                          <a:spcPct val="100000"/>
                        </a:lnSpc>
                        <a:spcBef>
                          <a:spcPts val="600"/>
                        </a:spcBef>
                        <a:spcAft>
                          <a:spcPts val="0"/>
                        </a:spcAft>
                        <a:buClrTx/>
                        <a:buSzTx/>
                        <a:buFontTx/>
                        <a:buNone/>
                        <a:tabLst/>
                        <a:defRPr/>
                      </a:pPr>
                      <a:endParaRPr kumimoji="1" lang="en-US" altLang="ja-JP" sz="1100" kern="1200" dirty="0">
                        <a:solidFill>
                          <a:schemeClr val="dk1"/>
                        </a:solidFill>
                        <a:effectLst/>
                        <a:latin typeface="+mn-ea"/>
                        <a:ea typeface="+mn-ea"/>
                        <a:cs typeface="+mn-cs"/>
                      </a:endParaRPr>
                    </a:p>
                    <a:p>
                      <a:pPr marL="85725" marR="0" indent="-85725" algn="l" defTabSz="914400" rtl="0" eaLnBrk="1" fontAlgn="auto" latinLnBrk="0" hangingPunct="1">
                        <a:lnSpc>
                          <a:spcPct val="100000"/>
                        </a:lnSpc>
                        <a:spcBef>
                          <a:spcPts val="1500"/>
                        </a:spcBef>
                        <a:spcAft>
                          <a:spcPts val="0"/>
                        </a:spcAft>
                        <a:buClrTx/>
                        <a:buSzTx/>
                        <a:buFontTx/>
                        <a:buNone/>
                        <a:tabLst/>
                        <a:defRPr/>
                      </a:pPr>
                      <a:r>
                        <a:rPr kumimoji="1" lang="ja-JP" altLang="ja-JP" sz="1100" kern="1200" dirty="0">
                          <a:solidFill>
                            <a:schemeClr val="dk1"/>
                          </a:solidFill>
                          <a:effectLst/>
                          <a:latin typeface="+mn-ea"/>
                          <a:ea typeface="+mn-ea"/>
                          <a:cs typeface="+mn-cs"/>
                        </a:rPr>
                        <a:t>イ　精神疾患に係る時間外</a:t>
                      </a:r>
                      <a:r>
                        <a:rPr kumimoji="1" lang="ja-JP" altLang="en-US" sz="1100" kern="1200" dirty="0">
                          <a:solidFill>
                            <a:schemeClr val="dk1"/>
                          </a:solidFill>
                          <a:effectLst/>
                          <a:latin typeface="+mn-ea"/>
                          <a:ea typeface="+mn-ea"/>
                          <a:cs typeface="+mn-cs"/>
                        </a:rPr>
                        <a:t>等</a:t>
                      </a:r>
                      <a:r>
                        <a:rPr kumimoji="1" lang="ja-JP" altLang="ja-JP" sz="1100" kern="1200" dirty="0">
                          <a:solidFill>
                            <a:schemeClr val="dk1"/>
                          </a:solidFill>
                          <a:effectLst/>
                          <a:latin typeface="+mn-ea"/>
                          <a:ea typeface="+mn-ea"/>
                          <a:cs typeface="+mn-cs"/>
                        </a:rPr>
                        <a:t>における入院件数が年間</a:t>
                      </a:r>
                      <a:r>
                        <a:rPr kumimoji="1" lang="en-US" altLang="ja-JP" sz="1100" kern="1200" dirty="0">
                          <a:solidFill>
                            <a:schemeClr val="dk1"/>
                          </a:solidFill>
                          <a:effectLst/>
                          <a:latin typeface="+mn-ea"/>
                          <a:ea typeface="+mn-ea"/>
                          <a:cs typeface="+mn-cs"/>
                        </a:rPr>
                        <a:t>20</a:t>
                      </a:r>
                      <a:r>
                        <a:rPr kumimoji="1" lang="ja-JP" altLang="ja-JP" sz="1100" kern="1200" dirty="0">
                          <a:solidFill>
                            <a:schemeClr val="dk1"/>
                          </a:solidFill>
                          <a:effectLst/>
                          <a:latin typeface="+mn-ea"/>
                          <a:ea typeface="+mn-ea"/>
                          <a:cs typeface="+mn-cs"/>
                        </a:rPr>
                        <a:t>件以上。</a:t>
                      </a:r>
                      <a:endParaRPr kumimoji="1" lang="en-US" altLang="ja-JP" sz="1100" kern="1200" dirty="0">
                        <a:solidFill>
                          <a:schemeClr val="dk1"/>
                        </a:solidFill>
                        <a:effectLst/>
                        <a:latin typeface="+mn-ea"/>
                        <a:ea typeface="+mn-ea"/>
                        <a:cs typeface="+mn-cs"/>
                      </a:endParaRPr>
                    </a:p>
                    <a:p>
                      <a:pPr marL="358775" indent="-358775">
                        <a:spcBef>
                          <a:spcPts val="1200"/>
                        </a:spcBef>
                      </a:pPr>
                      <a:r>
                        <a:rPr lang="en-US" altLang="ja-JP" sz="1050" dirty="0">
                          <a:latin typeface="+mn-ea"/>
                        </a:rPr>
                        <a:t>※</a:t>
                      </a:r>
                      <a:r>
                        <a:rPr lang="ja-JP" altLang="en-US" sz="1050" dirty="0">
                          <a:latin typeface="+mn-ea"/>
                        </a:rPr>
                        <a:t>　</a:t>
                      </a:r>
                      <a:r>
                        <a:rPr lang="en-US" altLang="ja-JP" sz="1050" dirty="0">
                          <a:latin typeface="+mn-ea"/>
                        </a:rPr>
                        <a:t>(</a:t>
                      </a:r>
                      <a:r>
                        <a:rPr lang="ja-JP" altLang="ja-JP" sz="1050" dirty="0">
                          <a:latin typeface="+mn-ea"/>
                        </a:rPr>
                        <a:t>イ</a:t>
                      </a:r>
                      <a:r>
                        <a:rPr lang="en-US" altLang="ja-JP" sz="1050" dirty="0">
                          <a:latin typeface="+mn-ea"/>
                        </a:rPr>
                        <a:t>)</a:t>
                      </a:r>
                      <a:r>
                        <a:rPr lang="ja-JP" altLang="ja-JP" sz="1050" dirty="0">
                          <a:latin typeface="+mn-ea"/>
                        </a:rPr>
                        <a:t>　当該医療機関の所在地の都道府県（政令市の区域を含む。）</a:t>
                      </a:r>
                    </a:p>
                    <a:p>
                      <a:pPr marL="358775" indent="-358775"/>
                      <a:r>
                        <a:rPr lang="ja-JP" altLang="en-US" sz="1050" dirty="0">
                          <a:latin typeface="+mn-ea"/>
                        </a:rPr>
                        <a:t>　　 </a:t>
                      </a:r>
                      <a:r>
                        <a:rPr lang="en-US" altLang="ja-JP" sz="1050" dirty="0">
                          <a:latin typeface="+mn-ea"/>
                        </a:rPr>
                        <a:t>(</a:t>
                      </a:r>
                      <a:r>
                        <a:rPr lang="ja-JP" altLang="ja-JP" sz="1050" dirty="0">
                          <a:latin typeface="+mn-ea"/>
                        </a:rPr>
                        <a:t>ロ</a:t>
                      </a:r>
                      <a:r>
                        <a:rPr lang="en-US" altLang="ja-JP" sz="1050" dirty="0">
                          <a:latin typeface="+mn-ea"/>
                        </a:rPr>
                        <a:t>)</a:t>
                      </a:r>
                      <a:r>
                        <a:rPr lang="ja-JP" altLang="ja-JP" sz="1050" dirty="0">
                          <a:latin typeface="+mn-ea"/>
                        </a:rPr>
                        <a:t>　１精神科救急医療圏と１基幹病院が対となって明確に区分された圏域がある場合は、当該圏域</a:t>
                      </a:r>
                      <a:endParaRPr kumimoji="1" lang="ja-JP" altLang="en-US" sz="1050" dirty="0">
                        <a:latin typeface="+mn-ea"/>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792000">
                <a:tc>
                  <a:txBody>
                    <a:bodyPr/>
                    <a:lstStyle/>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ja-JP" sz="1100" kern="1200" dirty="0">
                          <a:solidFill>
                            <a:schemeClr val="dk1"/>
                          </a:solidFill>
                          <a:effectLst/>
                          <a:latin typeface="+mn-lt"/>
                          <a:ea typeface="+mn-ea"/>
                          <a:cs typeface="+mn-cs"/>
                        </a:rPr>
                        <a:t>新規入院患者のうち６</a:t>
                      </a:r>
                      <a:r>
                        <a:rPr kumimoji="1" lang="ja-JP" altLang="en-US" sz="1100" kern="1200" dirty="0">
                          <a:solidFill>
                            <a:schemeClr val="dk1"/>
                          </a:solidFill>
                          <a:effectLst/>
                          <a:latin typeface="+mn-lt"/>
                          <a:ea typeface="+mn-ea"/>
                          <a:cs typeface="+mn-cs"/>
                        </a:rPr>
                        <a:t>（４）</a:t>
                      </a:r>
                      <a:r>
                        <a:rPr kumimoji="1" lang="ja-JP" altLang="ja-JP" sz="1100" kern="1200" dirty="0">
                          <a:solidFill>
                            <a:schemeClr val="dk1"/>
                          </a:solidFill>
                          <a:effectLst/>
                          <a:latin typeface="+mn-lt"/>
                          <a:ea typeface="+mn-ea"/>
                          <a:cs typeface="+mn-cs"/>
                        </a:rPr>
                        <a:t>割以上が入院日から起算して３月以内に退院し、在宅へ移行すること</a:t>
                      </a:r>
                      <a:r>
                        <a:rPr kumimoji="1" lang="ja-JP" altLang="en-US" sz="1100" kern="1200" dirty="0">
                          <a:solidFill>
                            <a:schemeClr val="dk1"/>
                          </a:solidFill>
                          <a:effectLst/>
                          <a:latin typeface="+mn-lt"/>
                          <a:ea typeface="+mn-ea"/>
                          <a:cs typeface="+mn-cs"/>
                        </a:rPr>
                        <a:t>。</a:t>
                      </a:r>
                      <a:r>
                        <a:rPr kumimoji="1" lang="ja-JP" altLang="ja-JP" sz="1100" u="sng" kern="1200" dirty="0">
                          <a:solidFill>
                            <a:schemeClr val="dk1"/>
                          </a:solidFill>
                          <a:effectLst/>
                          <a:latin typeface="+mn-lt"/>
                          <a:ea typeface="+mn-ea"/>
                          <a:cs typeface="+mn-cs"/>
                        </a:rPr>
                        <a:t>なお、退院後に、医科点数表第１章第２部通則５の規定により入院期間が通算される再入院をした場合は、移行した者として計上しない。</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graphicFrame>
        <p:nvGraphicFramePr>
          <p:cNvPr id="13" name="表 12"/>
          <p:cNvGraphicFramePr>
            <a:graphicFrameLocks noGrp="1"/>
          </p:cNvGraphicFramePr>
          <p:nvPr>
            <p:extLst>
              <p:ext uri="{D42A27DB-BD31-4B8C-83A1-F6EECF244321}">
                <p14:modId xmlns:p14="http://schemas.microsoft.com/office/powerpoint/2010/main" val="817323243"/>
              </p:ext>
            </p:extLst>
          </p:nvPr>
        </p:nvGraphicFramePr>
        <p:xfrm>
          <a:off x="5314667" y="1998235"/>
          <a:ext cx="4267484" cy="340080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301787">
                <a:tc>
                  <a:txBody>
                    <a:bodyPr/>
                    <a:lstStyle/>
                    <a:p>
                      <a:pPr algn="ctr"/>
                      <a:r>
                        <a:rPr kumimoji="1" lang="ja-JP" altLang="en-US" sz="1400" u="none" dirty="0">
                          <a:latin typeface="+mn-ea"/>
                          <a:ea typeface="+mn-ea"/>
                        </a:rPr>
                        <a:t>改定後（施設基準（抜粋））　</a:t>
                      </a:r>
                      <a:r>
                        <a:rPr kumimoji="1" lang="en-US" altLang="ja-JP" sz="950" u="none" dirty="0">
                          <a:latin typeface="+mn-ea"/>
                          <a:ea typeface="+mn-ea"/>
                        </a:rPr>
                        <a:t>※</a:t>
                      </a:r>
                      <a:r>
                        <a:rPr kumimoji="1" lang="ja-JP" altLang="en-US" sz="950" u="none" dirty="0">
                          <a:latin typeface="+mn-ea"/>
                          <a:ea typeface="+mn-ea"/>
                        </a:rPr>
                        <a:t>件数は「入院料１（入院料２）」と記載</a:t>
                      </a:r>
                    </a:p>
                  </a:txBody>
                  <a:tcPr marL="99060" marR="99060" anchor="ctr"/>
                </a:tc>
                <a:extLst>
                  <a:ext uri="{0D108BD9-81ED-4DB2-BD59-A6C34878D82A}">
                    <a16:rowId xmlns="" xmlns:a16="http://schemas.microsoft.com/office/drawing/2014/main" val="10000"/>
                  </a:ext>
                </a:extLst>
              </a:tr>
              <a:tr h="2304000">
                <a:tc>
                  <a:txBody>
                    <a:bodyPr/>
                    <a:lstStyle/>
                    <a:p>
                      <a:pPr marL="85725" indent="-85725">
                        <a:spcBef>
                          <a:spcPts val="600"/>
                        </a:spcBef>
                        <a:defRPr/>
                      </a:pPr>
                      <a:r>
                        <a:rPr kumimoji="1" lang="ja-JP" altLang="ja-JP" sz="1100" kern="1200" dirty="0">
                          <a:solidFill>
                            <a:schemeClr val="dk1"/>
                          </a:solidFill>
                          <a:effectLst/>
                          <a:latin typeface="+mn-ea"/>
                          <a:ea typeface="+mn-ea"/>
                          <a:cs typeface="+mn-cs"/>
                        </a:rPr>
                        <a:t>ア　精神疾患に係る時間外</a:t>
                      </a:r>
                      <a:r>
                        <a:rPr kumimoji="1" lang="ja-JP" altLang="en-US" sz="1100" kern="1200" dirty="0">
                          <a:solidFill>
                            <a:schemeClr val="dk1"/>
                          </a:solidFill>
                          <a:effectLst/>
                          <a:latin typeface="+mn-ea"/>
                          <a:ea typeface="+mn-ea"/>
                          <a:cs typeface="+mn-cs"/>
                        </a:rPr>
                        <a:t>等</a:t>
                      </a:r>
                      <a:r>
                        <a:rPr kumimoji="1" lang="ja-JP" altLang="ja-JP" sz="1100" kern="1200" dirty="0">
                          <a:solidFill>
                            <a:schemeClr val="dk1"/>
                          </a:solidFill>
                          <a:effectLst/>
                          <a:latin typeface="+mn-ea"/>
                          <a:ea typeface="+mn-ea"/>
                          <a:cs typeface="+mn-cs"/>
                        </a:rPr>
                        <a:t>における診療件数</a:t>
                      </a:r>
                      <a:r>
                        <a:rPr kumimoji="1" lang="ja-JP" altLang="en-US" sz="1100" kern="1200" dirty="0">
                          <a:solidFill>
                            <a:schemeClr val="dk1"/>
                          </a:solidFill>
                          <a:effectLst/>
                          <a:latin typeface="+mn-ea"/>
                          <a:ea typeface="+mn-ea"/>
                          <a:cs typeface="+mn-cs"/>
                        </a:rPr>
                        <a:t>の実績</a:t>
                      </a:r>
                      <a:r>
                        <a:rPr kumimoji="1" lang="ja-JP" altLang="ja-JP" sz="1100" kern="1200" dirty="0">
                          <a:solidFill>
                            <a:schemeClr val="dk1"/>
                          </a:solidFill>
                          <a:effectLst/>
                          <a:latin typeface="+mn-ea"/>
                          <a:ea typeface="+mn-ea"/>
                          <a:cs typeface="+mn-cs"/>
                        </a:rPr>
                        <a:t>が年間</a:t>
                      </a:r>
                      <a:r>
                        <a:rPr kumimoji="1" lang="en-US" altLang="ja-JP" sz="1100" b="1" u="sng" kern="1200" dirty="0">
                          <a:solidFill>
                            <a:srgbClr val="0070C0"/>
                          </a:solidFill>
                          <a:effectLst/>
                          <a:latin typeface="+mn-ea"/>
                          <a:ea typeface="+mn-ea"/>
                          <a:cs typeface="+mn-cs"/>
                        </a:rPr>
                        <a:t>150</a:t>
                      </a:r>
                      <a:r>
                        <a:rPr kumimoji="1" lang="ja-JP" altLang="en-US" sz="1100" b="1" u="sng" kern="1200" dirty="0">
                          <a:solidFill>
                            <a:srgbClr val="0070C0"/>
                          </a:solidFill>
                          <a:effectLst/>
                          <a:latin typeface="+mn-ea"/>
                          <a:ea typeface="+mn-ea"/>
                          <a:cs typeface="+mn-cs"/>
                        </a:rPr>
                        <a:t>（</a:t>
                      </a:r>
                      <a:r>
                        <a:rPr kumimoji="1" lang="en-US" altLang="ja-JP" sz="1100" b="1" u="sng" kern="1200" dirty="0">
                          <a:solidFill>
                            <a:srgbClr val="0070C0"/>
                          </a:solidFill>
                          <a:effectLst/>
                          <a:latin typeface="+mn-ea"/>
                          <a:ea typeface="+mn-ea"/>
                          <a:cs typeface="+mn-cs"/>
                        </a:rPr>
                        <a:t>120</a:t>
                      </a:r>
                      <a:r>
                        <a:rPr kumimoji="1" lang="ja-JP" altLang="en-US" sz="1100" b="1" u="sng" kern="1200" dirty="0">
                          <a:solidFill>
                            <a:srgbClr val="0070C0"/>
                          </a:solidFill>
                          <a:effectLst/>
                          <a:latin typeface="+mn-ea"/>
                          <a:ea typeface="+mn-ea"/>
                          <a:cs typeface="+mn-cs"/>
                        </a:rPr>
                        <a:t>）</a:t>
                      </a:r>
                      <a:r>
                        <a:rPr kumimoji="1" lang="ja-JP" altLang="ja-JP" sz="1100" b="1" u="sng" kern="1200" dirty="0">
                          <a:solidFill>
                            <a:srgbClr val="0070C0"/>
                          </a:solidFill>
                          <a:effectLst/>
                          <a:latin typeface="+mn-ea"/>
                          <a:ea typeface="+mn-ea"/>
                          <a:cs typeface="+mn-cs"/>
                        </a:rPr>
                        <a:t>件</a:t>
                      </a:r>
                      <a:r>
                        <a:rPr kumimoji="1" lang="ja-JP" altLang="ja-JP" sz="1100" kern="1200" dirty="0">
                          <a:solidFill>
                            <a:schemeClr val="dk1"/>
                          </a:solidFill>
                          <a:effectLst/>
                          <a:latin typeface="+mn-ea"/>
                          <a:ea typeface="+mn-ea"/>
                          <a:cs typeface="+mn-cs"/>
                        </a:rPr>
                        <a:t>以上、又は地域</a:t>
                      </a:r>
                      <a:r>
                        <a:rPr kumimoji="1" lang="ja-JP" altLang="en-US" sz="1100" kern="1200" dirty="0">
                          <a:solidFill>
                            <a:schemeClr val="dk1"/>
                          </a:solidFill>
                          <a:effectLst/>
                          <a:latin typeface="+mn-ea"/>
                          <a:ea typeface="+mn-ea"/>
                          <a:cs typeface="+mn-cs"/>
                        </a:rPr>
                        <a:t>（</a:t>
                      </a:r>
                      <a:r>
                        <a:rPr kumimoji="1" lang="en-US" altLang="ja-JP" sz="1100" kern="1200" dirty="0">
                          <a:solidFill>
                            <a:schemeClr val="dk1"/>
                          </a:solidFill>
                          <a:effectLst/>
                          <a:latin typeface="+mn-ea"/>
                          <a:ea typeface="+mn-ea"/>
                          <a:cs typeface="+mn-cs"/>
                        </a:rPr>
                        <a:t>※</a:t>
                      </a:r>
                      <a:r>
                        <a:rPr kumimoji="1" lang="ja-JP" altLang="en-US" sz="1100" kern="1200" dirty="0">
                          <a:solidFill>
                            <a:schemeClr val="dk1"/>
                          </a:solidFill>
                          <a:effectLst/>
                          <a:latin typeface="+mn-ea"/>
                          <a:ea typeface="+mn-ea"/>
                          <a:cs typeface="+mn-cs"/>
                        </a:rPr>
                        <a:t>）</a:t>
                      </a:r>
                      <a:r>
                        <a:rPr kumimoji="1" lang="ja-JP" altLang="ja-JP" sz="1100" kern="1200" dirty="0">
                          <a:solidFill>
                            <a:schemeClr val="dk1"/>
                          </a:solidFill>
                          <a:effectLst/>
                          <a:latin typeface="+mn-ea"/>
                          <a:ea typeface="+mn-ea"/>
                          <a:cs typeface="+mn-cs"/>
                        </a:rPr>
                        <a:t>における人口万対 </a:t>
                      </a:r>
                      <a:r>
                        <a:rPr kumimoji="1" lang="en-US" altLang="ja-JP" sz="1100" b="1" u="sng" kern="1200" dirty="0">
                          <a:solidFill>
                            <a:srgbClr val="0070C0"/>
                          </a:solidFill>
                          <a:effectLst/>
                          <a:latin typeface="+mn-ea"/>
                          <a:ea typeface="+mn-ea"/>
                          <a:cs typeface="+mn-cs"/>
                        </a:rPr>
                        <a:t>1.87</a:t>
                      </a:r>
                      <a:r>
                        <a:rPr kumimoji="1" lang="ja-JP" altLang="en-US" sz="1100" b="1" u="sng" kern="1200" dirty="0">
                          <a:solidFill>
                            <a:srgbClr val="0070C0"/>
                          </a:solidFill>
                          <a:effectLst/>
                          <a:latin typeface="+mn-ea"/>
                          <a:ea typeface="+mn-ea"/>
                          <a:cs typeface="+mn-cs"/>
                        </a:rPr>
                        <a:t>（</a:t>
                      </a:r>
                      <a:r>
                        <a:rPr kumimoji="1" lang="en-US" altLang="ja-JP" sz="1100" b="1" u="sng" kern="1200" dirty="0">
                          <a:solidFill>
                            <a:srgbClr val="0070C0"/>
                          </a:solidFill>
                          <a:effectLst/>
                          <a:latin typeface="+mn-ea"/>
                          <a:ea typeface="+mn-ea"/>
                          <a:cs typeface="+mn-cs"/>
                        </a:rPr>
                        <a:t>1.5</a:t>
                      </a:r>
                      <a:r>
                        <a:rPr kumimoji="1" lang="ja-JP" altLang="en-US" sz="1100" b="1" u="sng" kern="1200" dirty="0">
                          <a:solidFill>
                            <a:srgbClr val="0070C0"/>
                          </a:solidFill>
                          <a:effectLst/>
                          <a:latin typeface="+mn-ea"/>
                          <a:ea typeface="+mn-ea"/>
                          <a:cs typeface="+mn-cs"/>
                        </a:rPr>
                        <a:t>）</a:t>
                      </a:r>
                      <a:r>
                        <a:rPr kumimoji="1" lang="ja-JP" altLang="ja-JP" sz="1100" b="1" u="sng" kern="1200" dirty="0">
                          <a:solidFill>
                            <a:srgbClr val="0070C0"/>
                          </a:solidFill>
                          <a:effectLst/>
                          <a:latin typeface="+mn-ea"/>
                          <a:ea typeface="+mn-ea"/>
                          <a:cs typeface="+mn-cs"/>
                        </a:rPr>
                        <a:t>件</a:t>
                      </a:r>
                      <a:r>
                        <a:rPr kumimoji="1" lang="ja-JP" altLang="ja-JP" sz="1100" kern="1200" dirty="0">
                          <a:solidFill>
                            <a:schemeClr val="dk1"/>
                          </a:solidFill>
                          <a:effectLst/>
                          <a:latin typeface="+mn-ea"/>
                          <a:ea typeface="+mn-ea"/>
                          <a:cs typeface="+mn-cs"/>
                        </a:rPr>
                        <a:t>以上。</a:t>
                      </a:r>
                      <a:r>
                        <a:rPr kumimoji="1" lang="ja-JP" altLang="ja-JP" sz="1100" b="1" u="sng" kern="1200" dirty="0">
                          <a:solidFill>
                            <a:srgbClr val="0070C0"/>
                          </a:solidFill>
                          <a:effectLst/>
                          <a:latin typeface="+mn-ea"/>
                          <a:ea typeface="+mn-ea"/>
                          <a:cs typeface="+mn-cs"/>
                        </a:rPr>
                        <a:t>そのうち初診患者</a:t>
                      </a:r>
                      <a:r>
                        <a:rPr kumimoji="1" lang="ja-JP" altLang="ja-JP" sz="1100" b="0" u="none" kern="1200" dirty="0">
                          <a:solidFill>
                            <a:schemeClr val="tx1"/>
                          </a:solidFill>
                          <a:effectLst/>
                          <a:latin typeface="+mn-ea"/>
                          <a:ea typeface="+mn-ea"/>
                          <a:cs typeface="+mn-cs"/>
                        </a:rPr>
                        <a:t>（精神疾患について過去３か月間に当該医療機関に受診していない患者）</a:t>
                      </a:r>
                      <a:r>
                        <a:rPr kumimoji="1" lang="ja-JP" altLang="ja-JP" sz="1100" b="1" u="sng" kern="1200" dirty="0">
                          <a:solidFill>
                            <a:srgbClr val="0070C0"/>
                          </a:solidFill>
                          <a:effectLst/>
                          <a:latin typeface="+mn-ea"/>
                          <a:ea typeface="+mn-ea"/>
                          <a:cs typeface="+mn-cs"/>
                        </a:rPr>
                        <a:t>の件数が</a:t>
                      </a:r>
                      <a:r>
                        <a:rPr kumimoji="1" lang="en-US" altLang="ja-JP" sz="1100" b="1" u="sng" kern="1200" dirty="0">
                          <a:solidFill>
                            <a:srgbClr val="0070C0"/>
                          </a:solidFill>
                          <a:effectLst/>
                          <a:latin typeface="+mn-ea"/>
                          <a:ea typeface="+mn-ea"/>
                          <a:cs typeface="+mn-cs"/>
                        </a:rPr>
                        <a:t> 30</a:t>
                      </a:r>
                      <a:r>
                        <a:rPr kumimoji="1" lang="ja-JP" altLang="en-US" sz="1100" b="1" u="sng" kern="1200" dirty="0">
                          <a:solidFill>
                            <a:srgbClr val="0070C0"/>
                          </a:solidFill>
                          <a:effectLst/>
                          <a:latin typeface="+mn-ea"/>
                          <a:ea typeface="+mn-ea"/>
                          <a:cs typeface="+mn-cs"/>
                        </a:rPr>
                        <a:t>（</a:t>
                      </a:r>
                      <a:r>
                        <a:rPr kumimoji="1" lang="en-US" altLang="ja-JP" sz="1100" b="1" u="sng" kern="1200" dirty="0">
                          <a:solidFill>
                            <a:srgbClr val="0070C0"/>
                          </a:solidFill>
                          <a:effectLst/>
                          <a:latin typeface="+mn-ea"/>
                          <a:ea typeface="+mn-ea"/>
                          <a:cs typeface="+mn-cs"/>
                        </a:rPr>
                        <a:t>25</a:t>
                      </a:r>
                      <a:r>
                        <a:rPr kumimoji="1" lang="ja-JP" altLang="en-US" sz="1100" b="1" u="sng" kern="1200" dirty="0">
                          <a:solidFill>
                            <a:srgbClr val="0070C0"/>
                          </a:solidFill>
                          <a:effectLst/>
                          <a:latin typeface="+mn-ea"/>
                          <a:ea typeface="+mn-ea"/>
                          <a:cs typeface="+mn-cs"/>
                        </a:rPr>
                        <a:t>）</a:t>
                      </a:r>
                      <a:r>
                        <a:rPr kumimoji="1" lang="ja-JP" altLang="ja-JP" sz="1100" b="1" u="sng" kern="1200" dirty="0">
                          <a:solidFill>
                            <a:srgbClr val="0070C0"/>
                          </a:solidFill>
                          <a:effectLst/>
                          <a:latin typeface="+mn-ea"/>
                          <a:ea typeface="+mn-ea"/>
                          <a:cs typeface="+mn-cs"/>
                        </a:rPr>
                        <a:t>件以上又は２割以上。</a:t>
                      </a:r>
                      <a:endParaRPr lang="en-US" altLang="ja-JP" sz="1100" b="1" u="sng" dirty="0">
                        <a:solidFill>
                          <a:srgbClr val="0070C0"/>
                        </a:solidFill>
                        <a:latin typeface="+mn-ea"/>
                        <a:ea typeface="+mn-ea"/>
                      </a:endParaRPr>
                    </a:p>
                    <a:p>
                      <a:pPr marL="85725" marR="0" indent="-85725" algn="l" defTabSz="914400" rtl="0" eaLnBrk="1" fontAlgn="auto" latinLnBrk="0" hangingPunct="1">
                        <a:lnSpc>
                          <a:spcPct val="100000"/>
                        </a:lnSpc>
                        <a:spcBef>
                          <a:spcPts val="600"/>
                        </a:spcBef>
                        <a:spcAft>
                          <a:spcPts val="0"/>
                        </a:spcAft>
                        <a:buClrTx/>
                        <a:buSzTx/>
                        <a:buFontTx/>
                        <a:buNone/>
                        <a:tabLst/>
                        <a:defRPr/>
                      </a:pPr>
                      <a:r>
                        <a:rPr kumimoji="1" lang="ja-JP" altLang="ja-JP" sz="1100" kern="1200" dirty="0">
                          <a:solidFill>
                            <a:schemeClr val="dk1"/>
                          </a:solidFill>
                          <a:effectLst/>
                          <a:latin typeface="+mn-ea"/>
                          <a:ea typeface="+mn-ea"/>
                          <a:cs typeface="+mn-cs"/>
                        </a:rPr>
                        <a:t>イ　精神疾患に係る時間外</a:t>
                      </a:r>
                      <a:r>
                        <a:rPr kumimoji="1" lang="ja-JP" altLang="en-US" sz="1100" kern="1200" dirty="0">
                          <a:solidFill>
                            <a:schemeClr val="dk1"/>
                          </a:solidFill>
                          <a:effectLst/>
                          <a:latin typeface="+mn-ea"/>
                          <a:ea typeface="+mn-ea"/>
                          <a:cs typeface="+mn-cs"/>
                        </a:rPr>
                        <a:t>等</a:t>
                      </a:r>
                      <a:r>
                        <a:rPr kumimoji="1" lang="ja-JP" altLang="ja-JP" sz="1100" kern="1200" dirty="0">
                          <a:solidFill>
                            <a:schemeClr val="dk1"/>
                          </a:solidFill>
                          <a:effectLst/>
                          <a:latin typeface="+mn-ea"/>
                          <a:ea typeface="+mn-ea"/>
                          <a:cs typeface="+mn-cs"/>
                        </a:rPr>
                        <a:t>における入院件数</a:t>
                      </a:r>
                      <a:r>
                        <a:rPr kumimoji="1" lang="ja-JP" altLang="en-US" sz="1100" kern="1200" dirty="0">
                          <a:solidFill>
                            <a:schemeClr val="dk1"/>
                          </a:solidFill>
                          <a:effectLst/>
                          <a:latin typeface="+mn-ea"/>
                          <a:ea typeface="+mn-ea"/>
                          <a:cs typeface="+mn-cs"/>
                        </a:rPr>
                        <a:t>の実績</a:t>
                      </a:r>
                      <a:r>
                        <a:rPr kumimoji="1" lang="ja-JP" altLang="ja-JP" sz="1100" kern="1200" dirty="0">
                          <a:solidFill>
                            <a:schemeClr val="dk1"/>
                          </a:solidFill>
                          <a:effectLst/>
                          <a:latin typeface="+mn-ea"/>
                          <a:ea typeface="+mn-ea"/>
                          <a:cs typeface="+mn-cs"/>
                        </a:rPr>
                        <a:t>が年間</a:t>
                      </a:r>
                      <a:r>
                        <a:rPr kumimoji="1" lang="en-US" altLang="ja-JP" sz="1100" b="1" u="sng" kern="1200" dirty="0">
                          <a:solidFill>
                            <a:srgbClr val="0070C0"/>
                          </a:solidFill>
                          <a:effectLst/>
                          <a:latin typeface="+mn-ea"/>
                          <a:ea typeface="+mn-ea"/>
                          <a:cs typeface="+mn-cs"/>
                        </a:rPr>
                        <a:t>40</a:t>
                      </a:r>
                      <a:r>
                        <a:rPr kumimoji="1" lang="ja-JP" altLang="en-US" sz="1100" b="1" u="sng" kern="1200" dirty="0">
                          <a:solidFill>
                            <a:srgbClr val="0070C0"/>
                          </a:solidFill>
                          <a:effectLst/>
                          <a:latin typeface="+mn-ea"/>
                          <a:ea typeface="+mn-ea"/>
                          <a:cs typeface="+mn-cs"/>
                        </a:rPr>
                        <a:t>（</a:t>
                      </a:r>
                      <a:r>
                        <a:rPr kumimoji="1" lang="en-US" altLang="ja-JP" sz="1100" b="1" u="sng" kern="1200" dirty="0">
                          <a:solidFill>
                            <a:srgbClr val="0070C0"/>
                          </a:solidFill>
                          <a:effectLst/>
                          <a:latin typeface="+mn-ea"/>
                          <a:ea typeface="+mn-ea"/>
                          <a:cs typeface="+mn-cs"/>
                        </a:rPr>
                        <a:t>30</a:t>
                      </a:r>
                      <a:r>
                        <a:rPr kumimoji="1" lang="ja-JP" altLang="en-US" sz="1100" b="1" u="sng" kern="1200" dirty="0">
                          <a:solidFill>
                            <a:srgbClr val="0070C0"/>
                          </a:solidFill>
                          <a:effectLst/>
                          <a:latin typeface="+mn-ea"/>
                          <a:ea typeface="+mn-ea"/>
                          <a:cs typeface="+mn-cs"/>
                        </a:rPr>
                        <a:t>）</a:t>
                      </a:r>
                      <a:r>
                        <a:rPr kumimoji="1" lang="ja-JP" altLang="ja-JP" sz="1100" b="1" u="sng" kern="1200" dirty="0">
                          <a:solidFill>
                            <a:srgbClr val="0070C0"/>
                          </a:solidFill>
                          <a:effectLst/>
                          <a:latin typeface="+mn-ea"/>
                          <a:ea typeface="+mn-ea"/>
                          <a:cs typeface="+mn-cs"/>
                        </a:rPr>
                        <a:t>件</a:t>
                      </a:r>
                      <a:r>
                        <a:rPr kumimoji="1" lang="ja-JP" altLang="ja-JP" sz="1100" kern="1200" dirty="0">
                          <a:solidFill>
                            <a:schemeClr val="dk1"/>
                          </a:solidFill>
                          <a:effectLst/>
                          <a:latin typeface="+mn-ea"/>
                          <a:ea typeface="+mn-ea"/>
                          <a:cs typeface="+mn-cs"/>
                        </a:rPr>
                        <a:t>以上</a:t>
                      </a:r>
                      <a:r>
                        <a:rPr kumimoji="1" lang="ja-JP" altLang="en-US" sz="1100" b="1" u="sng" kern="1200" dirty="0">
                          <a:solidFill>
                            <a:srgbClr val="0070C0"/>
                          </a:solidFill>
                          <a:effectLst/>
                          <a:latin typeface="+mn-ea"/>
                          <a:ea typeface="+mn-ea"/>
                          <a:cs typeface="+mn-cs"/>
                        </a:rPr>
                        <a:t>又は地域（</a:t>
                      </a:r>
                      <a:r>
                        <a:rPr kumimoji="1" lang="en-US" altLang="ja-JP" sz="1100" b="1" u="sng" kern="1200" dirty="0">
                          <a:solidFill>
                            <a:srgbClr val="0070C0"/>
                          </a:solidFill>
                          <a:effectLst/>
                          <a:latin typeface="+mn-ea"/>
                          <a:ea typeface="+mn-ea"/>
                          <a:cs typeface="+mn-cs"/>
                        </a:rPr>
                        <a:t>※</a:t>
                      </a:r>
                      <a:r>
                        <a:rPr kumimoji="1" lang="ja-JP" altLang="en-US" sz="1100" b="1" u="sng" kern="1200" dirty="0">
                          <a:solidFill>
                            <a:srgbClr val="0070C0"/>
                          </a:solidFill>
                          <a:effectLst/>
                          <a:latin typeface="+mn-ea"/>
                          <a:ea typeface="+mn-ea"/>
                          <a:cs typeface="+mn-cs"/>
                        </a:rPr>
                        <a:t>）における人口万対</a:t>
                      </a:r>
                      <a:r>
                        <a:rPr kumimoji="1" lang="en-US" altLang="ja-JP" sz="1100" b="1" u="sng" kern="1200" dirty="0">
                          <a:solidFill>
                            <a:srgbClr val="0070C0"/>
                          </a:solidFill>
                          <a:effectLst/>
                          <a:latin typeface="+mn-ea"/>
                          <a:ea typeface="+mn-ea"/>
                          <a:cs typeface="+mn-cs"/>
                        </a:rPr>
                        <a:t>0.5</a:t>
                      </a:r>
                      <a:r>
                        <a:rPr kumimoji="1" lang="ja-JP" altLang="en-US" sz="1100" b="1" u="sng" kern="1200" dirty="0">
                          <a:solidFill>
                            <a:srgbClr val="0070C0"/>
                          </a:solidFill>
                          <a:effectLst/>
                          <a:latin typeface="+mn-ea"/>
                          <a:ea typeface="+mn-ea"/>
                          <a:cs typeface="+mn-cs"/>
                        </a:rPr>
                        <a:t>（</a:t>
                      </a:r>
                      <a:r>
                        <a:rPr kumimoji="1" lang="en-US" altLang="ja-JP" sz="1100" b="1" u="sng" kern="1200" dirty="0">
                          <a:solidFill>
                            <a:srgbClr val="0070C0"/>
                          </a:solidFill>
                          <a:effectLst/>
                          <a:latin typeface="+mn-ea"/>
                          <a:ea typeface="+mn-ea"/>
                          <a:cs typeface="+mn-cs"/>
                        </a:rPr>
                        <a:t>0.37</a:t>
                      </a:r>
                      <a:r>
                        <a:rPr kumimoji="1" lang="ja-JP" altLang="en-US" sz="1100" b="1" u="sng" kern="1200" dirty="0">
                          <a:solidFill>
                            <a:srgbClr val="0070C0"/>
                          </a:solidFill>
                          <a:effectLst/>
                          <a:latin typeface="+mn-ea"/>
                          <a:ea typeface="+mn-ea"/>
                          <a:cs typeface="+mn-cs"/>
                        </a:rPr>
                        <a:t>）件以上</a:t>
                      </a:r>
                      <a:r>
                        <a:rPr kumimoji="1" lang="ja-JP" altLang="ja-JP" sz="1100" kern="1200" dirty="0">
                          <a:solidFill>
                            <a:schemeClr val="dk1"/>
                          </a:solidFill>
                          <a:effectLst/>
                          <a:latin typeface="+mn-ea"/>
                          <a:ea typeface="+mn-ea"/>
                          <a:cs typeface="+mn-cs"/>
                        </a:rPr>
                        <a:t>。</a:t>
                      </a:r>
                      <a:r>
                        <a:rPr kumimoji="1" lang="ja-JP" altLang="ja-JP" sz="1100" b="1" u="sng" kern="1200" dirty="0">
                          <a:solidFill>
                            <a:srgbClr val="0070C0"/>
                          </a:solidFill>
                          <a:effectLst/>
                          <a:latin typeface="+mn-ea"/>
                          <a:ea typeface="+mn-ea"/>
                          <a:cs typeface="+mn-cs"/>
                        </a:rPr>
                        <a:t>そのうち８</a:t>
                      </a:r>
                      <a:r>
                        <a:rPr kumimoji="1" lang="ja-JP" altLang="en-US" sz="1100" b="1" u="sng" kern="1200" dirty="0">
                          <a:solidFill>
                            <a:srgbClr val="0070C0"/>
                          </a:solidFill>
                          <a:effectLst/>
                          <a:latin typeface="+mn-ea"/>
                          <a:ea typeface="+mn-ea"/>
                          <a:cs typeface="+mn-cs"/>
                        </a:rPr>
                        <a:t>（６）</a:t>
                      </a:r>
                      <a:r>
                        <a:rPr kumimoji="1" lang="ja-JP" altLang="ja-JP" sz="1100" b="1" u="sng" kern="1200" dirty="0">
                          <a:solidFill>
                            <a:srgbClr val="0070C0"/>
                          </a:solidFill>
                          <a:effectLst/>
                          <a:latin typeface="+mn-ea"/>
                          <a:ea typeface="+mn-ea"/>
                          <a:cs typeface="+mn-cs"/>
                        </a:rPr>
                        <a:t>件以上又は２割以上は、精神科救急情報センター、他の医療機関、都道府県、保健所、警察</a:t>
                      </a:r>
                      <a:r>
                        <a:rPr kumimoji="1" lang="ja-JP" altLang="en-US" sz="1100" b="1" u="sng" kern="1200" dirty="0">
                          <a:solidFill>
                            <a:srgbClr val="0070C0"/>
                          </a:solidFill>
                          <a:effectLst/>
                          <a:latin typeface="+mn-ea"/>
                          <a:ea typeface="+mn-ea"/>
                          <a:cs typeface="+mn-cs"/>
                        </a:rPr>
                        <a:t>等</a:t>
                      </a:r>
                      <a:r>
                        <a:rPr kumimoji="1" lang="ja-JP" altLang="ja-JP" sz="1100" b="1" u="sng" kern="1200" dirty="0">
                          <a:solidFill>
                            <a:srgbClr val="0070C0"/>
                          </a:solidFill>
                          <a:effectLst/>
                          <a:latin typeface="+mn-ea"/>
                          <a:ea typeface="+mn-ea"/>
                          <a:cs typeface="+mn-cs"/>
                        </a:rPr>
                        <a:t>からの依頼</a:t>
                      </a:r>
                      <a:r>
                        <a:rPr kumimoji="1" lang="ja-JP" altLang="ja-JP" sz="1100" u="sng" kern="1200" dirty="0">
                          <a:solidFill>
                            <a:schemeClr val="dk1"/>
                          </a:solidFill>
                          <a:effectLst/>
                          <a:latin typeface="+mn-ea"/>
                          <a:ea typeface="+mn-ea"/>
                          <a:cs typeface="+mn-cs"/>
                        </a:rPr>
                        <a:t>。</a:t>
                      </a:r>
                      <a:endParaRPr kumimoji="1" lang="en-US" altLang="ja-JP" sz="1100" kern="1200" dirty="0">
                        <a:solidFill>
                          <a:schemeClr val="dk1"/>
                        </a:solidFill>
                        <a:effectLst/>
                        <a:latin typeface="+mn-ea"/>
                        <a:ea typeface="+mn-ea"/>
                        <a:cs typeface="+mn-cs"/>
                      </a:endParaRPr>
                    </a:p>
                    <a:p>
                      <a:pPr marL="85725" marR="0" indent="-85725" algn="l" defTabSz="914400" rtl="0" eaLnBrk="1" fontAlgn="auto" latinLnBrk="0" hangingPunct="1">
                        <a:lnSpc>
                          <a:spcPct val="100000"/>
                        </a:lnSpc>
                        <a:spcBef>
                          <a:spcPts val="600"/>
                        </a:spcBef>
                        <a:spcAft>
                          <a:spcPts val="0"/>
                        </a:spcAft>
                        <a:buClrTx/>
                        <a:buSzTx/>
                        <a:buFontTx/>
                        <a:buNone/>
                        <a:tabLst/>
                        <a:defRPr/>
                      </a:pPr>
                      <a:r>
                        <a:rPr kumimoji="1" lang="ja-JP" altLang="ja-JP" sz="1100" b="1" u="sng" kern="1200" dirty="0">
                          <a:solidFill>
                            <a:srgbClr val="0070C0"/>
                          </a:solidFill>
                          <a:effectLst/>
                          <a:latin typeface="+mn-ea"/>
                          <a:ea typeface="+mn-ea"/>
                          <a:cs typeface="+mn-cs"/>
                        </a:rPr>
                        <a:t>ウ　複数の病棟において当該入院料の届出を行う場合については、ア</a:t>
                      </a:r>
                      <a:r>
                        <a:rPr kumimoji="1" lang="ja-JP" altLang="en-US" sz="1100" b="1" u="sng" kern="1200" dirty="0">
                          <a:solidFill>
                            <a:srgbClr val="0070C0"/>
                          </a:solidFill>
                          <a:effectLst/>
                          <a:latin typeface="+mn-ea"/>
                          <a:ea typeface="+mn-ea"/>
                          <a:cs typeface="+mn-cs"/>
                        </a:rPr>
                        <a:t>及び</a:t>
                      </a:r>
                      <a:r>
                        <a:rPr kumimoji="1" lang="ja-JP" altLang="ja-JP" sz="1100" b="1" u="sng" kern="1200" dirty="0">
                          <a:solidFill>
                            <a:srgbClr val="0070C0"/>
                          </a:solidFill>
                          <a:effectLst/>
                          <a:latin typeface="+mn-ea"/>
                          <a:ea typeface="+mn-ea"/>
                          <a:cs typeface="+mn-cs"/>
                        </a:rPr>
                        <a:t>イ</a:t>
                      </a:r>
                      <a:r>
                        <a:rPr kumimoji="1" lang="ja-JP" altLang="en-US" sz="1100" b="1" u="sng" kern="1200" dirty="0">
                          <a:solidFill>
                            <a:srgbClr val="0070C0"/>
                          </a:solidFill>
                          <a:effectLst/>
                          <a:latin typeface="+mn-ea"/>
                          <a:ea typeface="+mn-ea"/>
                          <a:cs typeface="+mn-cs"/>
                        </a:rPr>
                        <a:t>の</a:t>
                      </a:r>
                      <a:r>
                        <a:rPr kumimoji="1" lang="ja-JP" altLang="ja-JP" sz="1100" b="1" u="sng" kern="1200" dirty="0">
                          <a:solidFill>
                            <a:srgbClr val="0070C0"/>
                          </a:solidFill>
                          <a:effectLst/>
                          <a:latin typeface="+mn-ea"/>
                          <a:ea typeface="+mn-ea"/>
                          <a:cs typeface="+mn-cs"/>
                        </a:rPr>
                        <a:t>年間実績件数を当該病棟数で除して得た数がそれぞれの基準を満た</a:t>
                      </a:r>
                      <a:r>
                        <a:rPr kumimoji="1" lang="ja-JP" altLang="en-US" sz="1100" b="1" u="sng" kern="1200" dirty="0">
                          <a:solidFill>
                            <a:srgbClr val="0070C0"/>
                          </a:solidFill>
                          <a:effectLst/>
                          <a:latin typeface="+mn-ea"/>
                          <a:ea typeface="+mn-ea"/>
                          <a:cs typeface="+mn-cs"/>
                        </a:rPr>
                        <a:t>す</a:t>
                      </a:r>
                      <a:r>
                        <a:rPr kumimoji="1" lang="ja-JP" altLang="ja-JP" sz="1100" b="1" u="sng" kern="1200" dirty="0">
                          <a:solidFill>
                            <a:srgbClr val="0070C0"/>
                          </a:solidFill>
                          <a:effectLst/>
                          <a:latin typeface="+mn-ea"/>
                          <a:ea typeface="+mn-ea"/>
                          <a:cs typeface="+mn-cs"/>
                        </a:rPr>
                        <a:t>。</a:t>
                      </a:r>
                    </a:p>
                  </a:txBody>
                  <a:tcPr marL="99060" marR="99060" horzOverflow="overflow"/>
                </a:tc>
                <a:extLst>
                  <a:ext uri="{0D108BD9-81ED-4DB2-BD59-A6C34878D82A}">
                    <a16:rowId xmlns="" xmlns:a16="http://schemas.microsoft.com/office/drawing/2014/main" val="10001"/>
                  </a:ext>
                </a:extLst>
              </a:tr>
              <a:tr h="792000">
                <a:tc>
                  <a:txBody>
                    <a:bodyPr/>
                    <a:lstStyle/>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ja-JP" sz="1100" kern="1200" dirty="0">
                          <a:solidFill>
                            <a:schemeClr val="dk1"/>
                          </a:solidFill>
                          <a:effectLst/>
                          <a:latin typeface="+mn-lt"/>
                          <a:ea typeface="+mn-ea"/>
                          <a:cs typeface="+mn-cs"/>
                        </a:rPr>
                        <a:t>新規入院患者のうち６</a:t>
                      </a:r>
                      <a:r>
                        <a:rPr kumimoji="1" lang="ja-JP" altLang="en-US" sz="1100" kern="1200" dirty="0">
                          <a:solidFill>
                            <a:schemeClr val="dk1"/>
                          </a:solidFill>
                          <a:effectLst/>
                          <a:latin typeface="+mn-lt"/>
                          <a:ea typeface="+mn-ea"/>
                          <a:cs typeface="+mn-cs"/>
                        </a:rPr>
                        <a:t>（４）</a:t>
                      </a:r>
                      <a:r>
                        <a:rPr kumimoji="1" lang="ja-JP" altLang="ja-JP" sz="1100" kern="1200" dirty="0">
                          <a:solidFill>
                            <a:schemeClr val="dk1"/>
                          </a:solidFill>
                          <a:effectLst/>
                          <a:latin typeface="+mn-lt"/>
                          <a:ea typeface="+mn-ea"/>
                          <a:cs typeface="+mn-cs"/>
                        </a:rPr>
                        <a:t>割以上が入院日から起算して３月以内に退院し、</a:t>
                      </a:r>
                      <a:r>
                        <a:rPr kumimoji="1" lang="ja-JP" altLang="en-US" sz="1100" kern="1200" dirty="0">
                          <a:solidFill>
                            <a:schemeClr val="dk1"/>
                          </a:solidFill>
                          <a:effectLst/>
                          <a:latin typeface="+mn-lt"/>
                          <a:ea typeface="+mn-ea"/>
                          <a:cs typeface="+mn-cs"/>
                        </a:rPr>
                        <a:t>自宅等</a:t>
                      </a:r>
                      <a:r>
                        <a:rPr kumimoji="1" lang="ja-JP" altLang="ja-JP" sz="1100" kern="1200" dirty="0">
                          <a:solidFill>
                            <a:schemeClr val="dk1"/>
                          </a:solidFill>
                          <a:effectLst/>
                          <a:latin typeface="+mn-lt"/>
                          <a:ea typeface="+mn-ea"/>
                          <a:cs typeface="+mn-cs"/>
                        </a:rPr>
                        <a:t>へ移行すること</a:t>
                      </a:r>
                      <a:r>
                        <a:rPr kumimoji="1" lang="ja-JP" altLang="en-US" sz="1100" kern="1200" dirty="0">
                          <a:solidFill>
                            <a:schemeClr val="dk1"/>
                          </a:solidFill>
                          <a:effectLst/>
                          <a:latin typeface="+mn-lt"/>
                          <a:ea typeface="+mn-ea"/>
                          <a:cs typeface="+mn-cs"/>
                        </a:rPr>
                        <a:t>。</a:t>
                      </a:r>
                      <a:endParaRPr kumimoji="1" lang="ja-JP" altLang="ja-JP" sz="1100" kern="1200" dirty="0">
                        <a:solidFill>
                          <a:schemeClr val="dk1"/>
                        </a:solidFill>
                        <a:effectLst/>
                        <a:latin typeface="+mn-lt"/>
                        <a:ea typeface="+mn-ea"/>
                        <a:cs typeface="+mn-cs"/>
                      </a:endParaRPr>
                    </a:p>
                  </a:txBody>
                  <a:tcPr marL="99060" marR="99060" horzOverflow="overflow"/>
                </a:tc>
                <a:extLst>
                  <a:ext uri="{0D108BD9-81ED-4DB2-BD59-A6C34878D82A}">
                    <a16:rowId xmlns="" xmlns:a16="http://schemas.microsoft.com/office/drawing/2014/main" val="10002"/>
                  </a:ext>
                </a:extLst>
              </a:tr>
            </a:tbl>
          </a:graphicData>
        </a:graphic>
      </p:graphicFrame>
      <p:sp>
        <p:nvSpPr>
          <p:cNvPr id="14" name="右矢印 13"/>
          <p:cNvSpPr/>
          <p:nvPr/>
        </p:nvSpPr>
        <p:spPr>
          <a:xfrm>
            <a:off x="4621737" y="2514638"/>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5" name="テキスト ボックス 4"/>
          <p:cNvSpPr txBox="1"/>
          <p:nvPr/>
        </p:nvSpPr>
        <p:spPr>
          <a:xfrm>
            <a:off x="3035301" y="1431158"/>
            <a:ext cx="3332704" cy="442035"/>
          </a:xfrm>
          <a:prstGeom prst="rect">
            <a:avLst/>
          </a:prstGeom>
          <a:solidFill>
            <a:schemeClr val="accent4">
              <a:lumMod val="40000"/>
              <a:lumOff val="60000"/>
            </a:schemeClr>
          </a:solidFill>
          <a:ln>
            <a:solidFill>
              <a:schemeClr val="tx1"/>
            </a:solidFill>
          </a:ln>
        </p:spPr>
        <p:txBody>
          <a:bodyPr wrap="square" tIns="36000" bIns="36000" rtlCol="0">
            <a:spAutoFit/>
          </a:bodyPr>
          <a:lstStyle/>
          <a:p>
            <a:pPr marL="85725" indent="-85725"/>
            <a:r>
              <a:rPr lang="ja-JP" altLang="en-US" sz="1200" dirty="0">
                <a:solidFill>
                  <a:prstClr val="black"/>
                </a:solidFill>
                <a:latin typeface="ＭＳ Ｐゴシック" panose="020B0600070205080204" pitchFamily="50" charset="-128"/>
              </a:rPr>
              <a:t>①　時間外等における</a:t>
            </a:r>
            <a:r>
              <a:rPr lang="ja-JP" altLang="en-US" sz="1200" b="1" u="sng" dirty="0">
                <a:solidFill>
                  <a:srgbClr val="0070C0"/>
                </a:solidFill>
                <a:latin typeface="ＭＳ Ｐゴシック" panose="020B0600070205080204" pitchFamily="50" charset="-128"/>
              </a:rPr>
              <a:t>外来の初診患者</a:t>
            </a:r>
            <a:r>
              <a:rPr lang="ja-JP" altLang="en-US" sz="1200" dirty="0">
                <a:solidFill>
                  <a:prstClr val="black"/>
                </a:solidFill>
                <a:latin typeface="ＭＳ Ｐゴシック" panose="020B0600070205080204" pitchFamily="50" charset="-128"/>
              </a:rPr>
              <a:t>の件数及び</a:t>
            </a:r>
            <a:r>
              <a:rPr lang="ja-JP" altLang="en-US" sz="1200" b="1" u="sng" dirty="0">
                <a:solidFill>
                  <a:srgbClr val="0070C0"/>
                </a:solidFill>
                <a:latin typeface="ＭＳ Ｐゴシック" panose="020B0600070205080204" pitchFamily="50" charset="-128"/>
              </a:rPr>
              <a:t>行政等からの入院受入件数</a:t>
            </a:r>
            <a:r>
              <a:rPr lang="ja-JP" altLang="en-US" sz="1200" dirty="0">
                <a:solidFill>
                  <a:prstClr val="black"/>
                </a:solidFill>
                <a:latin typeface="ＭＳ Ｐゴシック" panose="020B0600070205080204" pitchFamily="50" charset="-128"/>
              </a:rPr>
              <a:t>を要件とする。</a:t>
            </a:r>
            <a:endParaRPr lang="en-US" altLang="ja-JP" sz="1200" dirty="0">
              <a:solidFill>
                <a:prstClr val="black"/>
              </a:solidFill>
              <a:latin typeface="ＭＳ Ｐゴシック" panose="020B0600070205080204" pitchFamily="50" charset="-128"/>
            </a:endParaRPr>
          </a:p>
        </p:txBody>
      </p:sp>
      <p:sp>
        <p:nvSpPr>
          <p:cNvPr id="15" name="テキスト ボックス 14"/>
          <p:cNvSpPr txBox="1"/>
          <p:nvPr/>
        </p:nvSpPr>
        <p:spPr>
          <a:xfrm>
            <a:off x="1642344" y="4067415"/>
            <a:ext cx="3213219" cy="461665"/>
          </a:xfrm>
          <a:prstGeom prst="rect">
            <a:avLst/>
          </a:prstGeom>
          <a:solidFill>
            <a:schemeClr val="accent4">
              <a:lumMod val="40000"/>
              <a:lumOff val="60000"/>
            </a:schemeClr>
          </a:solidFill>
          <a:ln>
            <a:solidFill>
              <a:schemeClr val="tx1"/>
            </a:solidFill>
          </a:ln>
        </p:spPr>
        <p:txBody>
          <a:bodyPr wrap="square" rtlCol="0">
            <a:spAutoFit/>
          </a:bodyPr>
          <a:lstStyle/>
          <a:p>
            <a:pPr marL="85725" indent="-85725"/>
            <a:r>
              <a:rPr lang="ja-JP" altLang="en-US" sz="1200" dirty="0">
                <a:solidFill>
                  <a:prstClr val="black"/>
                </a:solidFill>
                <a:latin typeface="ＭＳ Ｐゴシック" panose="020B0600070205080204" pitchFamily="50" charset="-128"/>
              </a:rPr>
              <a:t>③　複数病棟の届出を行う場合は、</a:t>
            </a:r>
            <a:r>
              <a:rPr lang="ja-JP" altLang="en-US" sz="1200" b="1" u="sng" kern="100" dirty="0">
                <a:solidFill>
                  <a:srgbClr val="0070C0"/>
                </a:solidFill>
                <a:latin typeface="ＭＳ Ｐゴシック"/>
                <a:cs typeface="Times New Roman"/>
              </a:rPr>
              <a:t>病棟ごとに基準を満たす</a:t>
            </a:r>
            <a:r>
              <a:rPr lang="ja-JP" altLang="en-US" sz="1200" kern="100" dirty="0">
                <a:solidFill>
                  <a:prstClr val="black"/>
                </a:solidFill>
                <a:latin typeface="ＭＳ Ｐゴシック"/>
                <a:cs typeface="Times New Roman"/>
              </a:rPr>
              <a:t>ことを要件とする。</a:t>
            </a:r>
            <a:endParaRPr lang="en-US" altLang="ja-JP" sz="1200" dirty="0">
              <a:solidFill>
                <a:prstClr val="black"/>
              </a:solidFill>
              <a:latin typeface="ＭＳ Ｐゴシック" panose="020B0600070205080204" pitchFamily="50" charset="-128"/>
            </a:endParaRPr>
          </a:p>
        </p:txBody>
      </p:sp>
      <p:sp>
        <p:nvSpPr>
          <p:cNvPr id="16" name="テキスト ボックス 15"/>
          <p:cNvSpPr txBox="1"/>
          <p:nvPr/>
        </p:nvSpPr>
        <p:spPr>
          <a:xfrm>
            <a:off x="6473437" y="1431158"/>
            <a:ext cx="3358497" cy="442035"/>
          </a:xfrm>
          <a:prstGeom prst="rect">
            <a:avLst/>
          </a:prstGeom>
          <a:solidFill>
            <a:schemeClr val="accent4">
              <a:lumMod val="40000"/>
              <a:lumOff val="60000"/>
            </a:schemeClr>
          </a:solidFill>
          <a:ln>
            <a:solidFill>
              <a:schemeClr val="tx1"/>
            </a:solidFill>
          </a:ln>
        </p:spPr>
        <p:txBody>
          <a:bodyPr wrap="square" tIns="36000" bIns="36000" rtlCol="0">
            <a:spAutoFit/>
          </a:bodyPr>
          <a:lstStyle/>
          <a:p>
            <a:pPr marL="85725" indent="-85725">
              <a:spcBef>
                <a:spcPts val="400"/>
              </a:spcBef>
              <a:defRPr/>
            </a:pPr>
            <a:r>
              <a:rPr lang="ja-JP" altLang="en-US" sz="1200" dirty="0">
                <a:solidFill>
                  <a:prstClr val="black"/>
                </a:solidFill>
                <a:latin typeface="ＭＳ Ｐゴシック" panose="020B0600070205080204" pitchFamily="50" charset="-128"/>
              </a:rPr>
              <a:t>②　時間外等における入院件数について、</a:t>
            </a:r>
            <a:r>
              <a:rPr lang="ja-JP" altLang="en-US" sz="1200" b="1" u="sng" kern="100" dirty="0">
                <a:solidFill>
                  <a:srgbClr val="0070C0"/>
                </a:solidFill>
                <a:latin typeface="ＭＳ Ｐゴシック"/>
                <a:cs typeface="Times New Roman"/>
              </a:rPr>
              <a:t>地域の人口規模を考慮した要件の設定</a:t>
            </a:r>
            <a:r>
              <a:rPr lang="ja-JP" altLang="en-US" sz="1200" kern="100" dirty="0">
                <a:solidFill>
                  <a:prstClr val="black"/>
                </a:solidFill>
                <a:latin typeface="ＭＳ Ｐゴシック"/>
                <a:cs typeface="Times New Roman"/>
              </a:rPr>
              <a:t>を可能とする。</a:t>
            </a:r>
            <a:endParaRPr lang="en-US" altLang="ja-JP" sz="1200" kern="100" dirty="0">
              <a:solidFill>
                <a:prstClr val="black"/>
              </a:solidFill>
              <a:latin typeface="ＭＳ Ｐゴシック"/>
              <a:cs typeface="Times New Roman"/>
            </a:endParaRPr>
          </a:p>
        </p:txBody>
      </p:sp>
      <p:cxnSp>
        <p:nvCxnSpPr>
          <p:cNvPr id="7" name="直線矢印コネクタ 6"/>
          <p:cNvCxnSpPr>
            <a:endCxn id="15" idx="3"/>
          </p:cNvCxnSpPr>
          <p:nvPr/>
        </p:nvCxnSpPr>
        <p:spPr>
          <a:xfrm flipH="1">
            <a:off x="4855562" y="4205924"/>
            <a:ext cx="547186" cy="92329"/>
          </a:xfrm>
          <a:prstGeom prst="straightConnector1">
            <a:avLst/>
          </a:prstGeom>
          <a:ln w="15875">
            <a:solidFill>
              <a:schemeClr val="accent2">
                <a:lumMod val="75000"/>
              </a:schemeClr>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flipH="1" flipV="1">
            <a:off x="4915228" y="1892816"/>
            <a:ext cx="540912" cy="907895"/>
          </a:xfrm>
          <a:prstGeom prst="straightConnector1">
            <a:avLst/>
          </a:prstGeom>
          <a:ln w="15875">
            <a:solidFill>
              <a:schemeClr val="accent2">
                <a:lumMod val="75000"/>
              </a:schemeClr>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flipH="1" flipV="1">
            <a:off x="4785645" y="1892816"/>
            <a:ext cx="690125" cy="1850511"/>
          </a:xfrm>
          <a:prstGeom prst="straightConnector1">
            <a:avLst/>
          </a:prstGeom>
          <a:ln w="15875">
            <a:solidFill>
              <a:schemeClr val="accent2">
                <a:lumMod val="75000"/>
              </a:schemeClr>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flipV="1">
            <a:off x="8230146" y="1882712"/>
            <a:ext cx="0" cy="1404000"/>
          </a:xfrm>
          <a:prstGeom prst="straightConnector1">
            <a:avLst/>
          </a:prstGeom>
          <a:ln w="15875">
            <a:solidFill>
              <a:schemeClr val="accent2">
                <a:lumMod val="75000"/>
              </a:schemeClr>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6286780" y="5050124"/>
            <a:ext cx="3213219" cy="442035"/>
          </a:xfrm>
          <a:prstGeom prst="rect">
            <a:avLst/>
          </a:prstGeom>
          <a:solidFill>
            <a:schemeClr val="accent4">
              <a:lumMod val="40000"/>
              <a:lumOff val="60000"/>
            </a:schemeClr>
          </a:solidFill>
          <a:ln>
            <a:solidFill>
              <a:schemeClr val="tx1"/>
            </a:solidFill>
          </a:ln>
        </p:spPr>
        <p:txBody>
          <a:bodyPr wrap="square" tIns="36000" bIns="36000" rtlCol="0">
            <a:spAutoFit/>
          </a:bodyPr>
          <a:lstStyle/>
          <a:p>
            <a:pPr marL="85725" indent="-85725"/>
            <a:r>
              <a:rPr lang="ja-JP" altLang="en-US" sz="1200" dirty="0">
                <a:solidFill>
                  <a:prstClr val="black"/>
                </a:solidFill>
                <a:latin typeface="ＭＳ Ｐゴシック" panose="020B0600070205080204" pitchFamily="50" charset="-128"/>
              </a:rPr>
              <a:t>④　</a:t>
            </a:r>
            <a:r>
              <a:rPr lang="ja-JP" altLang="en-US" sz="1200" b="1" u="sng" dirty="0">
                <a:solidFill>
                  <a:srgbClr val="0070C0"/>
                </a:solidFill>
                <a:latin typeface="ＭＳ Ｐゴシック" panose="020B0600070205080204" pitchFamily="50" charset="-128"/>
              </a:rPr>
              <a:t>再入院の患者についても自宅等へ移行した者として計上</a:t>
            </a:r>
            <a:r>
              <a:rPr lang="ja-JP" altLang="en-US" sz="1200" dirty="0">
                <a:solidFill>
                  <a:prstClr val="black"/>
                </a:solidFill>
                <a:latin typeface="ＭＳ Ｐゴシック" panose="020B0600070205080204" pitchFamily="50" charset="-128"/>
              </a:rPr>
              <a:t>できることとする。</a:t>
            </a:r>
            <a:endParaRPr lang="en-US" altLang="ja-JP" sz="1200" dirty="0">
              <a:solidFill>
                <a:prstClr val="black"/>
              </a:solidFill>
              <a:latin typeface="ＭＳ Ｐゴシック" panose="020B0600070205080204" pitchFamily="50" charset="-128"/>
            </a:endParaRPr>
          </a:p>
        </p:txBody>
      </p:sp>
      <p:cxnSp>
        <p:nvCxnSpPr>
          <p:cNvPr id="41" name="直線矢印コネクタ 40"/>
          <p:cNvCxnSpPr>
            <a:endCxn id="40" idx="1"/>
          </p:cNvCxnSpPr>
          <p:nvPr/>
        </p:nvCxnSpPr>
        <p:spPr>
          <a:xfrm>
            <a:off x="6038850" y="5050114"/>
            <a:ext cx="247930" cy="221018"/>
          </a:xfrm>
          <a:prstGeom prst="straightConnector1">
            <a:avLst/>
          </a:prstGeom>
          <a:ln w="15875">
            <a:solidFill>
              <a:schemeClr val="accent2">
                <a:lumMod val="75000"/>
              </a:schemeClr>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１４．地域移行・地域生活支援の充実を含む質の高い精神医療の評価</a:t>
            </a:r>
          </a:p>
        </p:txBody>
      </p:sp>
      <p:sp>
        <p:nvSpPr>
          <p:cNvPr id="22" name="Rectangle 36"/>
          <p:cNvSpPr>
            <a:spLocks noChangeArrowheads="1"/>
          </p:cNvSpPr>
          <p:nvPr/>
        </p:nvSpPr>
        <p:spPr bwMode="auto">
          <a:xfrm>
            <a:off x="89009" y="430639"/>
            <a:ext cx="5106503"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（１０）精神科救急入院料の算定要件の見直し</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286</a:t>
            </a:fld>
            <a:endParaRPr lang="ja-JP" altLang="en-US" sz="1600" dirty="0">
              <a:solidFill>
                <a:prstClr val="black"/>
              </a:solidFill>
            </a:endParaRPr>
          </a:p>
        </p:txBody>
      </p:sp>
      <p:sp>
        <p:nvSpPr>
          <p:cNvPr id="23" name="テキスト ボックス 22"/>
          <p:cNvSpPr txBox="1"/>
          <p:nvPr/>
        </p:nvSpPr>
        <p:spPr>
          <a:xfrm>
            <a:off x="6241835" y="540404"/>
            <a:ext cx="2745228" cy="276999"/>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200" dirty="0">
                <a:solidFill>
                  <a:srgbClr val="002060"/>
                </a:solidFill>
                <a:latin typeface="ＭＳ Ｐゴシック" panose="020B0600070205080204" pitchFamily="50" charset="-128"/>
              </a:rPr>
              <a:t>点</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117</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留</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135</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施告</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678</a:t>
            </a:r>
            <a:r>
              <a:rPr lang="ja-JP" altLang="en-US" sz="1200" dirty="0" err="1">
                <a:solidFill>
                  <a:srgbClr val="002060"/>
                </a:solidFill>
                <a:latin typeface="ＭＳ Ｐゴシック" panose="020B0600070205080204" pitchFamily="50" charset="-128"/>
              </a:rPr>
              <a:t>，</a:t>
            </a:r>
            <a:r>
              <a:rPr lang="ja-JP" altLang="en-US" sz="1200" dirty="0">
                <a:solidFill>
                  <a:srgbClr val="002060"/>
                </a:solidFill>
                <a:latin typeface="ＭＳ Ｐゴシック" panose="020B0600070205080204" pitchFamily="50" charset="-128"/>
              </a:rPr>
              <a:t>施通</a:t>
            </a:r>
            <a:r>
              <a:rPr lang="ja-JP" altLang="en-US" sz="1200" dirty="0" err="1">
                <a:solidFill>
                  <a:srgbClr val="002060"/>
                </a:solidFill>
                <a:latin typeface="ＭＳ Ｐゴシック" panose="020B0600070205080204" pitchFamily="50" charset="-128"/>
              </a:rPr>
              <a:t>ｐ</a:t>
            </a:r>
            <a:r>
              <a:rPr lang="en-US" altLang="ja-JP" sz="1200" dirty="0">
                <a:solidFill>
                  <a:srgbClr val="002060"/>
                </a:solidFill>
                <a:latin typeface="ＭＳ Ｐゴシック" panose="020B0600070205080204" pitchFamily="50" charset="-128"/>
              </a:rPr>
              <a:t>780</a:t>
            </a:r>
            <a:endParaRPr lang="ja-JP" altLang="en-US" sz="12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61130419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7"/>
          <p:cNvSpPr>
            <a:spLocks noChangeArrowheads="1"/>
          </p:cNvSpPr>
          <p:nvPr/>
        </p:nvSpPr>
        <p:spPr bwMode="auto">
          <a:xfrm>
            <a:off x="200538" y="1030168"/>
            <a:ext cx="9511189" cy="4127024"/>
          </a:xfrm>
          <a:prstGeom prst="rect">
            <a:avLst/>
          </a:prstGeom>
          <a:noFill/>
          <a:ln w="9525">
            <a:solidFill>
              <a:schemeClr val="tx1"/>
            </a:solidFill>
            <a:miter lim="800000"/>
            <a:headEnd/>
            <a:tailEnd/>
          </a:ln>
        </p:spPr>
        <p:txBody>
          <a:bodyPr/>
          <a:lstStyle/>
          <a:p>
            <a:pPr marL="342900" marR="0" lvl="0" indent="-342900" algn="l" defTabSz="914400" rtl="0" eaLnBrk="1" fontAlgn="auto" latinLnBrk="0" hangingPunct="1">
              <a:lnSpc>
                <a:spcPts val="1700"/>
              </a:lnSpc>
              <a:spcBef>
                <a:spcPts val="0"/>
              </a:spcBef>
              <a:spcAft>
                <a:spcPts val="0"/>
              </a:spcAft>
              <a:buClrTx/>
              <a:buSzTx/>
              <a:buFont typeface="Wingdings" panose="05000000000000000000" pitchFamily="2" charset="2"/>
              <a:buChar char="Ø"/>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　</a:t>
            </a:r>
            <a:r>
              <a:rPr kumimoji="1" lang="ja-JP" altLang="en-US"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rPr>
              <a:t>精神科救急入院料または精神科救急・合併症入院料を算定する病棟における看護職員の手厚い夜間配置を評価し、身体的拘束等の行動制限を最小化する取組を行うことにより、急性期の患者に対し適切な医療が提供できる体制を確保する。また、シフト勤務への配慮等の約款の勤務負担軽減に資する取組を行い、精神科の急性期病棟の看護職員の夜間の負担軽減を図ることを促進する</a:t>
            </a: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ts val="17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2000" b="1"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panose="02020603050405020304" pitchFamily="18" charset="0"/>
              </a:rPr>
              <a:t>　（新）　</a:t>
            </a:r>
            <a:r>
              <a:rPr kumimoji="1" lang="ja-JP" altLang="en-US" sz="2000" b="1" i="0" u="sng"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panose="02020603050405020304" pitchFamily="18" charset="0"/>
              </a:rPr>
              <a:t>看護職員夜間配置加算：５５点（１日につき）</a:t>
            </a:r>
            <a:endParaRPr kumimoji="1" lang="en-US" altLang="ja-JP" sz="2000" b="1" i="0" u="sng"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627063"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36"/>
          <p:cNvSpPr>
            <a:spLocks noChangeArrowheads="1"/>
          </p:cNvSpPr>
          <p:nvPr/>
        </p:nvSpPr>
        <p:spPr bwMode="auto">
          <a:xfrm>
            <a:off x="194357" y="658648"/>
            <a:ext cx="6846891"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（１１）精神科救急入院料等における夜間看護職員体制の充実</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１４．地域移行・地域生活支援の充実を含む質の高い精神医療の評価</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462170" y="2492896"/>
            <a:ext cx="9264457" cy="2593018"/>
          </a:xfrm>
          <a:prstGeom prst="rect">
            <a:avLst/>
          </a:prstGeom>
          <a:ln w="9525">
            <a:noFill/>
            <a:prstDash val="dash"/>
          </a:ln>
        </p:spPr>
        <p:txBody>
          <a:bodyPr wrap="square">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入院した日から起算して３０日を限度として、所定点数（精神科救急入院料、精神科救急・合併入院料）に加算する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　夜勤を行う看護職員の数は、常時</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16 </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対１以上であること。</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　患者に対する行動制限を必要最小限のものとするため、医師、看護師及び精神保健福祉士等で構成された委員会を設置していること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　夜間における看護業務の負担の軽減に資する十分な業務管理等の体制が整備されていること</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（４）　看護職員の負担軽減及び処遇改善に資する体制が整備されていること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［留意事項］</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　看護職員夜間配置加算は、看護職員の手厚い夜間配置を評価したものであるため、</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16 </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対１配置を満たしていても、各病棟における夜勤の看護職員の最小必要数を超えた３人以上でなければ算定できない</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　当該加算を算定する病院は、行動制限最小化委員会において、入院医療について定期的な評価を行うこと</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　当該加算を算定する病棟は、入院患者に対し、日頃より行動制限を必要としない状態となるよう環境を整えること。また、行動制限を実施するかどうかは、職員個々の判断ではなく、当該患者に関わる医師、看護師等、当該患者に関わる複数の職員で検討すること</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 name="テキスト ボックス 8">
            <a:extLst>
              <a:ext uri="{FF2B5EF4-FFF2-40B4-BE49-F238E27FC236}">
                <a16:creationId xmlns="" xmlns:a16="http://schemas.microsoft.com/office/drawing/2014/main" id="{7E042939-7FBC-4DA9-A35A-DBC58851CD62}"/>
              </a:ext>
            </a:extLst>
          </p:cNvPr>
          <p:cNvSpPr txBox="1"/>
          <p:nvPr/>
        </p:nvSpPr>
        <p:spPr>
          <a:xfrm>
            <a:off x="5997975" y="1984037"/>
            <a:ext cx="24917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135</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679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780</a:t>
            </a:r>
            <a:endParaRPr lang="ja-JP" altLang="en-US" dirty="0">
              <a:solidFill>
                <a:srgbClr val="002060"/>
              </a:solidFill>
              <a:latin typeface="ＭＳ Ｐゴシック" panose="020B0600070205080204" pitchFamily="50" charset="-128"/>
            </a:endParaRPr>
          </a:p>
        </p:txBody>
      </p:sp>
      <p:sp>
        <p:nvSpPr>
          <p:cNvPr id="9" name="テキスト ボックス 8">
            <a:extLst>
              <a:ext uri="{FF2B5EF4-FFF2-40B4-BE49-F238E27FC236}">
                <a16:creationId xmlns="" xmlns:a16="http://schemas.microsoft.com/office/drawing/2014/main" id="{28D0B925-D12E-40EB-AB7D-BA3FA199BEF2}"/>
              </a:ext>
            </a:extLst>
          </p:cNvPr>
          <p:cNvSpPr txBox="1"/>
          <p:nvPr/>
        </p:nvSpPr>
        <p:spPr>
          <a:xfrm>
            <a:off x="5997975" y="2288886"/>
            <a:ext cx="24917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138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679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783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4808533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7"/>
          <p:cNvSpPr>
            <a:spLocks noChangeArrowheads="1"/>
          </p:cNvSpPr>
          <p:nvPr/>
        </p:nvSpPr>
        <p:spPr bwMode="auto">
          <a:xfrm>
            <a:off x="117941" y="796054"/>
            <a:ext cx="9689654" cy="2487025"/>
          </a:xfrm>
          <a:prstGeom prst="rect">
            <a:avLst/>
          </a:prstGeom>
          <a:noFill/>
          <a:ln w="9525">
            <a:noFill/>
            <a:miter lim="800000"/>
            <a:headEnd/>
            <a:tailEnd/>
          </a:ln>
        </p:spPr>
        <p:txBody>
          <a:bodyPr/>
          <a:lstStyle/>
          <a:p>
            <a:pPr marL="180975" indent="-180975">
              <a:lnSpc>
                <a:spcPts val="2000"/>
              </a:lnSpc>
              <a:buFont typeface="Wingdings" charset="2"/>
              <a:buChar char="Ø"/>
              <a:defRPr/>
            </a:pPr>
            <a:r>
              <a:rPr lang="ja-JP" altLang="en-US" dirty="0">
                <a:solidFill>
                  <a:prstClr val="black"/>
                </a:solidFill>
              </a:rPr>
              <a:t>　</a:t>
            </a:r>
            <a:r>
              <a:rPr lang="ja-JP" altLang="ja-JP" dirty="0">
                <a:solidFill>
                  <a:prstClr val="black"/>
                </a:solidFill>
              </a:rPr>
              <a:t>精神科入院患者の地域移行を推進するため、</a:t>
            </a:r>
            <a:r>
              <a:rPr lang="ja-JP" altLang="en-US" dirty="0">
                <a:solidFill>
                  <a:prstClr val="black"/>
                </a:solidFill>
              </a:rPr>
              <a:t>次の入院料</a:t>
            </a:r>
            <a:r>
              <a:rPr lang="ja-JP" altLang="ja-JP" dirty="0">
                <a:solidFill>
                  <a:prstClr val="black"/>
                </a:solidFill>
              </a:rPr>
              <a:t>について、クロザピンの薬剤料を包括範囲から除外する</a:t>
            </a:r>
            <a:r>
              <a:rPr lang="ja-JP" altLang="en-US" dirty="0">
                <a:solidFill>
                  <a:prstClr val="black"/>
                </a:solidFill>
              </a:rPr>
              <a:t>。</a:t>
            </a:r>
            <a:endParaRPr lang="en-US" altLang="ja-JP" dirty="0">
              <a:solidFill>
                <a:prstClr val="black"/>
              </a:solidFill>
            </a:endParaRPr>
          </a:p>
          <a:p>
            <a:pPr marL="180975" indent="-180975">
              <a:lnSpc>
                <a:spcPts val="2000"/>
              </a:lnSpc>
              <a:buFont typeface="Wingdings" charset="2"/>
              <a:buChar char="Ø"/>
              <a:defRPr/>
            </a:pPr>
            <a:r>
              <a:rPr lang="ja-JP" altLang="en-US" dirty="0">
                <a:solidFill>
                  <a:prstClr val="black"/>
                </a:solidFill>
              </a:rPr>
              <a:t>　また、</a:t>
            </a:r>
            <a:r>
              <a:rPr lang="ja-JP" altLang="ja-JP" dirty="0">
                <a:solidFill>
                  <a:prstClr val="black"/>
                </a:solidFill>
              </a:rPr>
              <a:t>当該入院料における非定型抗精神病薬加算</a:t>
            </a:r>
            <a:r>
              <a:rPr lang="en-US" altLang="ja-JP" baseline="30000" dirty="0">
                <a:solidFill>
                  <a:prstClr val="black"/>
                </a:solidFill>
              </a:rPr>
              <a:t>※</a:t>
            </a:r>
            <a:r>
              <a:rPr lang="ja-JP" altLang="ja-JP" dirty="0">
                <a:solidFill>
                  <a:prstClr val="black"/>
                </a:solidFill>
              </a:rPr>
              <a:t>の対象からクロザピンによる治療を行っている患者を除外する。</a:t>
            </a:r>
            <a:endParaRPr lang="en-US" altLang="ja-JP" dirty="0">
              <a:solidFill>
                <a:prstClr val="black"/>
              </a:solidFill>
            </a:endParaRPr>
          </a:p>
          <a:p>
            <a:pPr marL="177800" indent="-177800">
              <a:spcBef>
                <a:spcPts val="400"/>
              </a:spcBef>
              <a:defRPr/>
            </a:pPr>
            <a:r>
              <a:rPr lang="ja-JP" altLang="en-US" sz="1400" dirty="0">
                <a:solidFill>
                  <a:prstClr val="black"/>
                </a:solidFill>
                <a:latin typeface="ＭＳ Ｐゴシック"/>
              </a:rPr>
              <a:t>　　［対象］</a:t>
            </a:r>
            <a:endParaRPr lang="en-US" altLang="ja-JP" sz="1400" dirty="0">
              <a:solidFill>
                <a:prstClr val="black"/>
              </a:solidFill>
              <a:latin typeface="ＭＳ Ｐゴシック"/>
            </a:endParaRPr>
          </a:p>
          <a:p>
            <a:pPr marL="177800" indent="-177800">
              <a:spcBef>
                <a:spcPct val="20000"/>
              </a:spcBef>
              <a:defRPr/>
            </a:pPr>
            <a:r>
              <a:rPr lang="ja-JP" altLang="en-US" sz="1400" dirty="0">
                <a:solidFill>
                  <a:prstClr val="black"/>
                </a:solidFill>
                <a:latin typeface="ＭＳ Ｐゴシック"/>
              </a:rPr>
              <a:t>　　　○　</a:t>
            </a:r>
            <a:r>
              <a:rPr lang="ja-JP" altLang="ja-JP" sz="1400" dirty="0">
                <a:solidFill>
                  <a:prstClr val="black"/>
                </a:solidFill>
              </a:rPr>
              <a:t>精神療養病棟入院料</a:t>
            </a:r>
            <a:r>
              <a:rPr lang="en-US" altLang="ja-JP" sz="1400" dirty="0">
                <a:solidFill>
                  <a:prstClr val="black"/>
                </a:solidFill>
              </a:rPr>
              <a:t>	</a:t>
            </a:r>
            <a:r>
              <a:rPr lang="ja-JP" altLang="en-US" sz="1400" dirty="0">
                <a:solidFill>
                  <a:prstClr val="black"/>
                </a:solidFill>
              </a:rPr>
              <a:t>　○　</a:t>
            </a:r>
            <a:r>
              <a:rPr lang="ja-JP" altLang="ja-JP" sz="1400" dirty="0">
                <a:solidFill>
                  <a:prstClr val="black"/>
                </a:solidFill>
              </a:rPr>
              <a:t>地域移行機能強化病棟入院料</a:t>
            </a:r>
            <a:endParaRPr lang="en-US" altLang="ja-JP" sz="1400" dirty="0">
              <a:solidFill>
                <a:prstClr val="black"/>
              </a:solidFill>
            </a:endParaRPr>
          </a:p>
          <a:p>
            <a:pPr marL="177800" indent="-177800">
              <a:spcBef>
                <a:spcPct val="20000"/>
              </a:spcBef>
              <a:defRPr/>
            </a:pPr>
            <a:r>
              <a:rPr lang="ja-JP" altLang="en-US" sz="1400" dirty="0">
                <a:solidFill>
                  <a:prstClr val="black"/>
                </a:solidFill>
              </a:rPr>
              <a:t>　　　○　</a:t>
            </a:r>
            <a:r>
              <a:rPr lang="ja-JP" altLang="ja-JP" sz="1400" dirty="0">
                <a:solidFill>
                  <a:prstClr val="black"/>
                </a:solidFill>
              </a:rPr>
              <a:t>精神科救急入院料</a:t>
            </a:r>
            <a:r>
              <a:rPr lang="en-US" altLang="ja-JP" sz="1400" dirty="0">
                <a:solidFill>
                  <a:prstClr val="black"/>
                </a:solidFill>
              </a:rPr>
              <a:t>	</a:t>
            </a:r>
            <a:r>
              <a:rPr lang="ja-JP" altLang="en-US" sz="1400" dirty="0">
                <a:solidFill>
                  <a:prstClr val="black"/>
                </a:solidFill>
              </a:rPr>
              <a:t>　○　</a:t>
            </a:r>
            <a:r>
              <a:rPr lang="ja-JP" altLang="ja-JP" sz="1400" dirty="0">
                <a:solidFill>
                  <a:prstClr val="black"/>
                </a:solidFill>
              </a:rPr>
              <a:t>精神科急性期治療病棟入院料</a:t>
            </a:r>
            <a:r>
              <a:rPr lang="en-US" altLang="ja-JP" sz="1400" dirty="0">
                <a:solidFill>
                  <a:prstClr val="black"/>
                </a:solidFill>
              </a:rPr>
              <a:t>	</a:t>
            </a:r>
            <a:r>
              <a:rPr lang="ja-JP" altLang="en-US" sz="1400" dirty="0">
                <a:solidFill>
                  <a:prstClr val="black"/>
                </a:solidFill>
              </a:rPr>
              <a:t>　　　　○　</a:t>
            </a:r>
            <a:r>
              <a:rPr lang="ja-JP" altLang="ja-JP" sz="1400" dirty="0">
                <a:solidFill>
                  <a:prstClr val="black"/>
                </a:solidFill>
              </a:rPr>
              <a:t>精神科救急・合併症入院料</a:t>
            </a:r>
            <a:endParaRPr lang="en-US" altLang="ja-JP" sz="1400" dirty="0">
              <a:solidFill>
                <a:prstClr val="black"/>
              </a:solidFill>
            </a:endParaRPr>
          </a:p>
        </p:txBody>
      </p:sp>
      <p:sp>
        <p:nvSpPr>
          <p:cNvPr id="2" name="テキスト ボックス 1"/>
          <p:cNvSpPr txBox="1"/>
          <p:nvPr/>
        </p:nvSpPr>
        <p:spPr>
          <a:xfrm>
            <a:off x="476266" y="2714655"/>
            <a:ext cx="8038493" cy="684803"/>
          </a:xfrm>
          <a:prstGeom prst="rect">
            <a:avLst/>
          </a:prstGeom>
          <a:noFill/>
        </p:spPr>
        <p:txBody>
          <a:bodyPr wrap="square" rtlCol="0">
            <a:spAutoFit/>
          </a:bodyPr>
          <a:lstStyle/>
          <a:p>
            <a:r>
              <a:rPr lang="en-US" altLang="ja-JP" sz="1200" u="sng" dirty="0">
                <a:solidFill>
                  <a:prstClr val="black"/>
                </a:solidFill>
                <a:latin typeface="ＭＳ Ｐゴシック"/>
              </a:rPr>
              <a:t>※</a:t>
            </a:r>
            <a:r>
              <a:rPr lang="ja-JP" altLang="en-US" sz="1200" u="sng" dirty="0">
                <a:solidFill>
                  <a:prstClr val="black"/>
                </a:solidFill>
                <a:latin typeface="ＭＳ Ｐゴシック"/>
              </a:rPr>
              <a:t>　非定型抗精神病薬加算</a:t>
            </a:r>
            <a:endParaRPr lang="en-US" altLang="ja-JP" sz="1200" u="sng" dirty="0">
              <a:solidFill>
                <a:prstClr val="black"/>
              </a:solidFill>
              <a:latin typeface="ＭＳ Ｐゴシック"/>
            </a:endParaRPr>
          </a:p>
          <a:p>
            <a:pPr marL="85725" indent="-85725">
              <a:spcBef>
                <a:spcPts val="300"/>
              </a:spcBef>
            </a:pPr>
            <a:r>
              <a:rPr lang="ja-JP" altLang="en-US" sz="1200" dirty="0">
                <a:solidFill>
                  <a:prstClr val="black"/>
                </a:solidFill>
                <a:latin typeface="ＭＳ Ｐゴシック"/>
              </a:rPr>
              <a:t>　　 入院中の統合失調症の患者に対して、計画的な医学管理の下に非定型抗精神病薬による治療を行い、かつ、療養上　必要な指導を行った場合に、患者が使用した１日当たりの抗精神病薬が２種類以下の場合に限り、１日につき</a:t>
            </a:r>
            <a:r>
              <a:rPr lang="en-US" altLang="ja-JP" sz="1200" dirty="0">
                <a:solidFill>
                  <a:prstClr val="black"/>
                </a:solidFill>
                <a:latin typeface="ＭＳ Ｐゴシック"/>
              </a:rPr>
              <a:t>15</a:t>
            </a:r>
            <a:r>
              <a:rPr lang="ja-JP" altLang="en-US" sz="1200" dirty="0">
                <a:solidFill>
                  <a:prstClr val="black"/>
                </a:solidFill>
                <a:latin typeface="ＭＳ Ｐゴシック"/>
              </a:rPr>
              <a:t>点を加算。</a:t>
            </a:r>
          </a:p>
        </p:txBody>
      </p:sp>
      <p:sp>
        <p:nvSpPr>
          <p:cNvPr id="9" name="テキスト ボックス 8"/>
          <p:cNvSpPr txBox="1"/>
          <p:nvPr/>
        </p:nvSpPr>
        <p:spPr>
          <a:xfrm>
            <a:off x="389458" y="3447278"/>
            <a:ext cx="9273331" cy="3400931"/>
          </a:xfrm>
          <a:prstGeom prst="rect">
            <a:avLst/>
          </a:prstGeom>
          <a:noFill/>
        </p:spPr>
        <p:txBody>
          <a:bodyPr wrap="square" rtlCol="0">
            <a:spAutoFit/>
          </a:bodyPr>
          <a:lstStyle/>
          <a:p>
            <a:pPr marL="88900" indent="-88900">
              <a:spcBef>
                <a:spcPts val="600"/>
              </a:spcBef>
            </a:pPr>
            <a:endParaRPr lang="en-US" altLang="ja-JP" sz="1300" dirty="0">
              <a:solidFill>
                <a:prstClr val="black"/>
              </a:solidFill>
              <a:latin typeface="ＭＳ Ｐゴシック"/>
            </a:endParaRPr>
          </a:p>
          <a:p>
            <a:pPr defTabSz="912267">
              <a:spcBef>
                <a:spcPts val="600"/>
              </a:spcBef>
            </a:pPr>
            <a:r>
              <a:rPr lang="ja-JP" altLang="ja-JP" sz="1300" dirty="0">
                <a:solidFill>
                  <a:prstClr val="black"/>
                </a:solidFill>
                <a:latin typeface="ＭＳ Ｐゴシック"/>
              </a:rPr>
              <a:t>１．クロザピン</a:t>
            </a:r>
            <a:r>
              <a:rPr lang="ja-JP" altLang="en-US" sz="1300" dirty="0">
                <a:solidFill>
                  <a:prstClr val="black"/>
                </a:solidFill>
                <a:latin typeface="ＭＳ Ｐゴシック"/>
              </a:rPr>
              <a:t>の効果</a:t>
            </a:r>
            <a:endParaRPr lang="ja-JP" altLang="ja-JP" sz="1300" dirty="0">
              <a:solidFill>
                <a:prstClr val="black"/>
              </a:solidFill>
              <a:latin typeface="ＭＳ Ｐゴシック"/>
            </a:endParaRPr>
          </a:p>
          <a:p>
            <a:pPr marL="85725" indent="-85725" defTabSz="912267"/>
            <a:r>
              <a:rPr lang="ja-JP" altLang="en-US" sz="1300" dirty="0">
                <a:solidFill>
                  <a:prstClr val="black"/>
                </a:solidFill>
                <a:latin typeface="ＭＳ Ｐゴシック"/>
              </a:rPr>
              <a:t>　　</a:t>
            </a:r>
            <a:r>
              <a:rPr lang="ja-JP" altLang="ja-JP" sz="1300" dirty="0">
                <a:solidFill>
                  <a:prstClr val="black"/>
                </a:solidFill>
                <a:latin typeface="ＭＳ Ｐゴシック"/>
              </a:rPr>
              <a:t>治療抵抗性統合失調症の治療薬として世界各国で販売されている内服薬</a:t>
            </a:r>
            <a:r>
              <a:rPr lang="ja-JP" altLang="en-US" sz="1300" dirty="0">
                <a:solidFill>
                  <a:prstClr val="black"/>
                </a:solidFill>
                <a:latin typeface="ＭＳ Ｐゴシック"/>
              </a:rPr>
              <a:t>。</a:t>
            </a:r>
            <a:r>
              <a:rPr lang="ja-JP" altLang="ja-JP" sz="1300" u="sng" dirty="0">
                <a:solidFill>
                  <a:prstClr val="black"/>
                </a:solidFill>
                <a:latin typeface="ＭＳ Ｐゴシック"/>
              </a:rPr>
              <a:t>治療抵抗性</a:t>
            </a:r>
            <a:r>
              <a:rPr lang="ja-JP" altLang="en-US" sz="1300" u="sng" dirty="0">
                <a:solidFill>
                  <a:prstClr val="black"/>
                </a:solidFill>
                <a:latin typeface="ＭＳ Ｐゴシック"/>
              </a:rPr>
              <a:t>統</a:t>
            </a:r>
            <a:r>
              <a:rPr lang="ja-JP" altLang="ja-JP" sz="1300" u="sng" dirty="0">
                <a:solidFill>
                  <a:prstClr val="black"/>
                </a:solidFill>
                <a:latin typeface="ＭＳ Ｐゴシック"/>
              </a:rPr>
              <a:t>合失調症であっても、その</a:t>
            </a:r>
            <a:r>
              <a:rPr lang="en-US" altLang="ja-JP" sz="1300" u="sng" dirty="0">
                <a:solidFill>
                  <a:prstClr val="black"/>
                </a:solidFill>
                <a:latin typeface="ＭＳ Ｐゴシック"/>
              </a:rPr>
              <a:t>30-70</a:t>
            </a:r>
            <a:r>
              <a:rPr lang="ja-JP" altLang="ja-JP" sz="1300" u="sng" dirty="0">
                <a:solidFill>
                  <a:prstClr val="black"/>
                </a:solidFill>
                <a:latin typeface="ＭＳ Ｐゴシック"/>
              </a:rPr>
              <a:t>％に症状の大幅な改善または一部改善</a:t>
            </a:r>
            <a:r>
              <a:rPr lang="ja-JP" altLang="ja-JP" sz="1300" dirty="0">
                <a:solidFill>
                  <a:prstClr val="black"/>
                </a:solidFill>
                <a:latin typeface="ＭＳ Ｐゴシック"/>
              </a:rPr>
              <a:t>が見られる。</a:t>
            </a:r>
            <a:endParaRPr lang="en-US" altLang="ja-JP" sz="1300" dirty="0">
              <a:solidFill>
                <a:prstClr val="black"/>
              </a:solidFill>
              <a:latin typeface="ＭＳ Ｐゴシック"/>
            </a:endParaRPr>
          </a:p>
          <a:p>
            <a:pPr defTabSz="912267">
              <a:spcBef>
                <a:spcPts val="600"/>
              </a:spcBef>
            </a:pPr>
            <a:r>
              <a:rPr lang="ja-JP" altLang="en-US" sz="1300" dirty="0">
                <a:solidFill>
                  <a:prstClr val="black"/>
                </a:solidFill>
                <a:latin typeface="ＭＳ Ｐゴシック"/>
              </a:rPr>
              <a:t>２</a:t>
            </a:r>
            <a:r>
              <a:rPr lang="ja-JP" altLang="ja-JP" sz="1300" dirty="0">
                <a:solidFill>
                  <a:prstClr val="black"/>
                </a:solidFill>
                <a:latin typeface="ＭＳ Ｐゴシック"/>
              </a:rPr>
              <a:t>．クロザピン</a:t>
            </a:r>
            <a:r>
              <a:rPr lang="ja-JP" altLang="en-US" sz="1300" dirty="0">
                <a:solidFill>
                  <a:prstClr val="black"/>
                </a:solidFill>
                <a:latin typeface="ＭＳ Ｐゴシック"/>
              </a:rPr>
              <a:t>の副作用</a:t>
            </a:r>
            <a:endParaRPr lang="ja-JP" altLang="ja-JP" sz="1300" dirty="0">
              <a:solidFill>
                <a:prstClr val="black"/>
              </a:solidFill>
              <a:latin typeface="ＭＳ Ｐゴシック"/>
            </a:endParaRPr>
          </a:p>
          <a:p>
            <a:pPr marL="85725" indent="-85725" defTabSz="912267"/>
            <a:r>
              <a:rPr lang="ja-JP" altLang="en-US" sz="1300" dirty="0">
                <a:solidFill>
                  <a:prstClr val="black"/>
                </a:solidFill>
                <a:latin typeface="ＭＳ Ｐゴシック"/>
              </a:rPr>
              <a:t>　　</a:t>
            </a:r>
            <a:r>
              <a:rPr lang="ja-JP" altLang="ja-JP" sz="1300" dirty="0">
                <a:solidFill>
                  <a:prstClr val="black"/>
                </a:solidFill>
                <a:latin typeface="ＭＳ Ｐゴシック"/>
              </a:rPr>
              <a:t>重大な副作用は、無顆粒球症</a:t>
            </a:r>
            <a:r>
              <a:rPr lang="ja-JP" altLang="en-US" sz="1300" dirty="0">
                <a:solidFill>
                  <a:prstClr val="black"/>
                </a:solidFill>
                <a:latin typeface="ＭＳ Ｐゴシック"/>
              </a:rPr>
              <a:t>で、本邦での</a:t>
            </a:r>
            <a:r>
              <a:rPr lang="ja-JP" altLang="ja-JP" sz="1300" dirty="0">
                <a:solidFill>
                  <a:prstClr val="black"/>
                </a:solidFill>
                <a:latin typeface="ＭＳ Ｐゴシック"/>
              </a:rPr>
              <a:t>頻度は</a:t>
            </a:r>
            <a:r>
              <a:rPr lang="ja-JP" altLang="en-US" sz="1300" dirty="0">
                <a:solidFill>
                  <a:prstClr val="black"/>
                </a:solidFill>
                <a:latin typeface="ＭＳ Ｐゴシック"/>
              </a:rPr>
              <a:t>約１</a:t>
            </a:r>
            <a:r>
              <a:rPr lang="ja-JP" altLang="ja-JP" sz="1300" dirty="0">
                <a:solidFill>
                  <a:prstClr val="black"/>
                </a:solidFill>
                <a:latin typeface="ＭＳ Ｐゴシック"/>
              </a:rPr>
              <a:t>％</a:t>
            </a:r>
            <a:r>
              <a:rPr lang="ja-JP" altLang="en-US" sz="1300" dirty="0">
                <a:solidFill>
                  <a:prstClr val="black"/>
                </a:solidFill>
                <a:latin typeface="ＭＳ Ｐゴシック"/>
              </a:rPr>
              <a:t>。</a:t>
            </a:r>
            <a:endParaRPr lang="en-US" altLang="ja-JP" sz="1300" dirty="0">
              <a:solidFill>
                <a:prstClr val="black"/>
              </a:solidFill>
              <a:latin typeface="ＭＳ Ｐゴシック"/>
            </a:endParaRPr>
          </a:p>
          <a:p>
            <a:pPr marL="85725" indent="-85725" defTabSz="912267"/>
            <a:r>
              <a:rPr lang="ja-JP" altLang="en-US" sz="1300" dirty="0">
                <a:solidFill>
                  <a:prstClr val="black"/>
                </a:solidFill>
                <a:latin typeface="ＭＳ Ｐゴシック"/>
              </a:rPr>
              <a:t>　⇒　</a:t>
            </a:r>
            <a:r>
              <a:rPr lang="ja-JP" altLang="en-US" sz="1300" u="sng" dirty="0">
                <a:solidFill>
                  <a:prstClr val="black"/>
                </a:solidFill>
              </a:rPr>
              <a:t>緊急入院治療を血液内科で行う必要がある</a:t>
            </a:r>
            <a:endParaRPr lang="en-US" altLang="ja-JP" sz="1300" u="sng" dirty="0">
              <a:solidFill>
                <a:prstClr val="black"/>
              </a:solidFill>
              <a:latin typeface="ＭＳ Ｐゴシック"/>
            </a:endParaRPr>
          </a:p>
          <a:p>
            <a:pPr defTabSz="912267">
              <a:spcBef>
                <a:spcPts val="600"/>
              </a:spcBef>
            </a:pPr>
            <a:r>
              <a:rPr lang="ja-JP" altLang="en-US" sz="1300" dirty="0">
                <a:solidFill>
                  <a:prstClr val="black"/>
                </a:solidFill>
                <a:latin typeface="ＭＳ Ｐゴシック"/>
              </a:rPr>
              <a:t>３．</a:t>
            </a:r>
            <a:r>
              <a:rPr lang="en-US" altLang="ja-JP" sz="1300" dirty="0">
                <a:solidFill>
                  <a:prstClr val="black"/>
                </a:solidFill>
                <a:latin typeface="ＭＳ Ｐゴシック"/>
              </a:rPr>
              <a:t>CPMS</a:t>
            </a:r>
            <a:r>
              <a:rPr lang="ja-JP" altLang="en-US" sz="1300" dirty="0">
                <a:solidFill>
                  <a:prstClr val="black"/>
                </a:solidFill>
                <a:latin typeface="ＭＳ Ｐゴシック"/>
              </a:rPr>
              <a:t>（</a:t>
            </a:r>
            <a:r>
              <a:rPr lang="ja-JP" altLang="ja-JP" sz="1300" dirty="0">
                <a:solidFill>
                  <a:prstClr val="black"/>
                </a:solidFill>
              </a:rPr>
              <a:t>クロザピン患者モニタリングサービス）について</a:t>
            </a:r>
            <a:endParaRPr lang="ja-JP" altLang="ja-JP" sz="1300" dirty="0">
              <a:solidFill>
                <a:prstClr val="black"/>
              </a:solidFill>
              <a:latin typeface="ＭＳ Ｐゴシック"/>
            </a:endParaRPr>
          </a:p>
          <a:p>
            <a:pPr defTabSz="912267"/>
            <a:r>
              <a:rPr lang="ja-JP" altLang="en-US" sz="1300" dirty="0">
                <a:solidFill>
                  <a:prstClr val="black"/>
                </a:solidFill>
                <a:latin typeface="ＭＳ Ｐゴシック"/>
              </a:rPr>
              <a:t>　・　</a:t>
            </a:r>
            <a:r>
              <a:rPr lang="en-US" altLang="ja-JP" sz="1300" dirty="0">
                <a:solidFill>
                  <a:prstClr val="black"/>
                </a:solidFill>
                <a:latin typeface="ＭＳ Ｐゴシック"/>
              </a:rPr>
              <a:t>CPMS</a:t>
            </a:r>
            <a:r>
              <a:rPr lang="ja-JP" altLang="en-US" sz="1300" dirty="0">
                <a:solidFill>
                  <a:prstClr val="black"/>
                </a:solidFill>
              </a:rPr>
              <a:t>は、米国を始め世界数ヶ国で導入されており、</a:t>
            </a:r>
            <a:r>
              <a:rPr lang="ja-JP" altLang="ja-JP" sz="1300" dirty="0">
                <a:solidFill>
                  <a:prstClr val="black"/>
                </a:solidFill>
              </a:rPr>
              <a:t>無顆粒球症等の</a:t>
            </a:r>
            <a:r>
              <a:rPr lang="ja-JP" altLang="en-US" sz="1300" dirty="0">
                <a:solidFill>
                  <a:prstClr val="black"/>
                </a:solidFill>
              </a:rPr>
              <a:t>重大な</a:t>
            </a:r>
            <a:r>
              <a:rPr lang="ja-JP" altLang="ja-JP" sz="1300" dirty="0">
                <a:solidFill>
                  <a:prstClr val="black"/>
                </a:solidFill>
              </a:rPr>
              <a:t>副作用の早期発見及び早期治療を目的</a:t>
            </a:r>
            <a:r>
              <a:rPr lang="ja-JP" altLang="en-US" sz="1300" dirty="0">
                <a:solidFill>
                  <a:prstClr val="black"/>
                </a:solidFill>
              </a:rPr>
              <a:t>。</a:t>
            </a:r>
            <a:endParaRPr lang="en-US" altLang="ja-JP" sz="1300" dirty="0">
              <a:solidFill>
                <a:prstClr val="black"/>
              </a:solidFill>
            </a:endParaRPr>
          </a:p>
          <a:p>
            <a:pPr defTabSz="912267"/>
            <a:r>
              <a:rPr lang="ja-JP" altLang="en-US" sz="1300" dirty="0">
                <a:solidFill>
                  <a:prstClr val="black"/>
                </a:solidFill>
              </a:rPr>
              <a:t>　・　クロザピンを使用する医師</a:t>
            </a:r>
            <a:r>
              <a:rPr lang="ja-JP" altLang="ja-JP" sz="1300" dirty="0">
                <a:solidFill>
                  <a:prstClr val="black"/>
                </a:solidFill>
              </a:rPr>
              <a:t>、医療機関、薬局及び患者の登録を行った上で、血液検査結果に関する医師の確実な評価を支援</a:t>
            </a:r>
            <a:r>
              <a:rPr lang="ja-JP" altLang="en-US" sz="1300" dirty="0">
                <a:solidFill>
                  <a:prstClr val="black"/>
                </a:solidFill>
              </a:rPr>
              <a:t>。</a:t>
            </a:r>
            <a:endParaRPr lang="en-US" altLang="ja-JP" sz="1300" dirty="0">
              <a:solidFill>
                <a:prstClr val="black"/>
              </a:solidFill>
            </a:endParaRPr>
          </a:p>
          <a:p>
            <a:pPr defTabSz="912267"/>
            <a:r>
              <a:rPr lang="ja-JP" altLang="en-US" sz="1300" dirty="0">
                <a:solidFill>
                  <a:prstClr val="black"/>
                </a:solidFill>
              </a:rPr>
              <a:t>　・　日本では</a:t>
            </a:r>
            <a:r>
              <a:rPr lang="ja-JP" altLang="ja-JP" sz="1300" dirty="0">
                <a:solidFill>
                  <a:prstClr val="black"/>
                </a:solidFill>
              </a:rPr>
              <a:t>薬事承認上、</a:t>
            </a:r>
            <a:r>
              <a:rPr lang="ja-JP" altLang="en-US" sz="1300" dirty="0">
                <a:solidFill>
                  <a:prstClr val="black"/>
                </a:solidFill>
              </a:rPr>
              <a:t>ＣＰＭＳ</a:t>
            </a:r>
            <a:r>
              <a:rPr lang="ja-JP" altLang="ja-JP" sz="1300" dirty="0">
                <a:solidFill>
                  <a:prstClr val="black"/>
                </a:solidFill>
              </a:rPr>
              <a:t>体制整備を条件とした上で、クロザピンの製造販売</a:t>
            </a:r>
            <a:r>
              <a:rPr lang="ja-JP" altLang="en-US" sz="1300" dirty="0">
                <a:solidFill>
                  <a:prstClr val="black"/>
                </a:solidFill>
              </a:rPr>
              <a:t>を</a:t>
            </a:r>
            <a:r>
              <a:rPr lang="ja-JP" altLang="ja-JP" sz="1300" dirty="0">
                <a:solidFill>
                  <a:prstClr val="black"/>
                </a:solidFill>
              </a:rPr>
              <a:t>承認</a:t>
            </a:r>
            <a:r>
              <a:rPr lang="ja-JP" altLang="en-US" sz="1300" dirty="0">
                <a:solidFill>
                  <a:prstClr val="black"/>
                </a:solidFill>
              </a:rPr>
              <a:t>。</a:t>
            </a:r>
            <a:endParaRPr lang="en-US" altLang="ja-JP" sz="1300" dirty="0">
              <a:solidFill>
                <a:prstClr val="black"/>
              </a:solidFill>
            </a:endParaRPr>
          </a:p>
          <a:p>
            <a:pPr defTabSz="912267"/>
            <a:r>
              <a:rPr lang="ja-JP" altLang="en-US" sz="1300" dirty="0">
                <a:solidFill>
                  <a:prstClr val="black"/>
                </a:solidFill>
              </a:rPr>
              <a:t>　・　</a:t>
            </a:r>
            <a:r>
              <a:rPr lang="ja-JP" altLang="ja-JP" sz="1300" dirty="0">
                <a:solidFill>
                  <a:prstClr val="black"/>
                </a:solidFill>
              </a:rPr>
              <a:t>医療機関登録時には、精神科医の講習修了等のみならず、無顆粒球症の早期治療を行うために血液内科医と</a:t>
            </a:r>
            <a:r>
              <a:rPr lang="ja-JP" altLang="en-US" sz="1300" dirty="0">
                <a:solidFill>
                  <a:prstClr val="black"/>
                </a:solidFill>
              </a:rPr>
              <a:t>の</a:t>
            </a:r>
            <a:r>
              <a:rPr lang="ja-JP" altLang="ja-JP" sz="1300" dirty="0">
                <a:solidFill>
                  <a:prstClr val="black"/>
                </a:solidFill>
              </a:rPr>
              <a:t>連携が</a:t>
            </a:r>
            <a:r>
              <a:rPr lang="ja-JP" altLang="en-US" sz="1300" dirty="0">
                <a:solidFill>
                  <a:prstClr val="black"/>
                </a:solidFill>
              </a:rPr>
              <a:t>必要。</a:t>
            </a:r>
            <a:endParaRPr lang="en-US" altLang="ja-JP" sz="1300" dirty="0">
              <a:solidFill>
                <a:prstClr val="black"/>
              </a:solidFill>
            </a:endParaRPr>
          </a:p>
          <a:p>
            <a:pPr defTabSz="912267">
              <a:spcBef>
                <a:spcPts val="600"/>
              </a:spcBef>
            </a:pPr>
            <a:r>
              <a:rPr lang="ja-JP" altLang="en-US" sz="1300" dirty="0">
                <a:solidFill>
                  <a:prstClr val="black"/>
                </a:solidFill>
                <a:latin typeface="ＭＳ Ｐゴシック"/>
              </a:rPr>
              <a:t>４．統合失調症患者におけるクロザピンの処方率の各国比較</a:t>
            </a:r>
            <a:endParaRPr lang="ja-JP" altLang="ja-JP" sz="1300" dirty="0">
              <a:solidFill>
                <a:prstClr val="black"/>
              </a:solidFill>
              <a:latin typeface="ＭＳ Ｐゴシック"/>
            </a:endParaRPr>
          </a:p>
          <a:p>
            <a:pPr marL="180975" indent="-180975" defTabSz="912267"/>
            <a:r>
              <a:rPr lang="ja-JP" altLang="en-US" sz="1300" dirty="0">
                <a:solidFill>
                  <a:prstClr val="black"/>
                </a:solidFill>
                <a:latin typeface="ＭＳ Ｐゴシック"/>
              </a:rPr>
              <a:t>　・　クロザピン処方の普及が先行している国では、統合失調症患者のうちクロザピンの使用割合は、</a:t>
            </a:r>
            <a:r>
              <a:rPr lang="en-US" altLang="ja-JP" sz="1300" dirty="0">
                <a:solidFill>
                  <a:prstClr val="black"/>
                </a:solidFill>
                <a:latin typeface="ＭＳ Ｐゴシック"/>
              </a:rPr>
              <a:t>25</a:t>
            </a:r>
            <a:r>
              <a:rPr lang="ja-JP" altLang="en-US" sz="1300" dirty="0">
                <a:solidFill>
                  <a:prstClr val="black"/>
                </a:solidFill>
                <a:latin typeface="ＭＳ Ｐゴシック"/>
              </a:rPr>
              <a:t>～</a:t>
            </a:r>
            <a:r>
              <a:rPr lang="en-US" altLang="ja-JP" sz="1300" dirty="0">
                <a:solidFill>
                  <a:prstClr val="black"/>
                </a:solidFill>
                <a:latin typeface="ＭＳ Ｐゴシック"/>
              </a:rPr>
              <a:t>30</a:t>
            </a:r>
            <a:r>
              <a:rPr lang="ja-JP" altLang="en-US" sz="1300" dirty="0">
                <a:solidFill>
                  <a:prstClr val="black"/>
                </a:solidFill>
                <a:latin typeface="ＭＳ Ｐゴシック"/>
              </a:rPr>
              <a:t>％程度である一方で、日本の処方率は</a:t>
            </a:r>
            <a:r>
              <a:rPr lang="en-US" altLang="ja-JP" sz="1300" dirty="0">
                <a:solidFill>
                  <a:prstClr val="black"/>
                </a:solidFill>
                <a:latin typeface="ＭＳ Ｐゴシック"/>
              </a:rPr>
              <a:t>0.6</a:t>
            </a:r>
            <a:r>
              <a:rPr lang="ja-JP" altLang="en-US" sz="1300" dirty="0">
                <a:solidFill>
                  <a:prstClr val="black"/>
                </a:solidFill>
                <a:latin typeface="ＭＳ Ｐゴシック"/>
              </a:rPr>
              <a:t>％。</a:t>
            </a:r>
            <a:endParaRPr lang="en-US" altLang="ja-JP" sz="1300" dirty="0">
              <a:solidFill>
                <a:prstClr val="black"/>
              </a:solidFill>
            </a:endParaRPr>
          </a:p>
        </p:txBody>
      </p:sp>
      <p:sp>
        <p:nvSpPr>
          <p:cNvPr id="11" name="正方形/長方形 10"/>
          <p:cNvSpPr/>
          <p:nvPr/>
        </p:nvSpPr>
        <p:spPr>
          <a:xfrm>
            <a:off x="379048" y="3447271"/>
            <a:ext cx="2935652" cy="288000"/>
          </a:xfrm>
          <a:prstGeom prst="rect">
            <a:avLst/>
          </a:prstGeom>
          <a:solidFill>
            <a:schemeClr val="accent6">
              <a:lumMod val="75000"/>
            </a:schemeClr>
          </a:solid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white"/>
                </a:solidFill>
              </a:rPr>
              <a:t>＜参考＞　クロザピンについて</a:t>
            </a:r>
          </a:p>
        </p:txBody>
      </p:sp>
      <p:sp>
        <p:nvSpPr>
          <p:cNvPr id="10" name="正方形/長方形 9"/>
          <p:cNvSpPr/>
          <p:nvPr/>
        </p:nvSpPr>
        <p:spPr>
          <a:xfrm>
            <a:off x="360886" y="3438312"/>
            <a:ext cx="9301906" cy="3362543"/>
          </a:xfrm>
          <a:prstGeom prst="rect">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テキスト ボックス 11"/>
          <p:cNvSpPr txBox="1"/>
          <p:nvPr/>
        </p:nvSpPr>
        <p:spPr>
          <a:xfrm>
            <a:off x="5305425" y="4435011"/>
            <a:ext cx="4210050" cy="600164"/>
          </a:xfrm>
          <a:prstGeom prst="rect">
            <a:avLst/>
          </a:prstGeom>
          <a:noFill/>
        </p:spPr>
        <p:txBody>
          <a:bodyPr wrap="square" rtlCol="0">
            <a:spAutoFit/>
          </a:bodyPr>
          <a:lstStyle/>
          <a:p>
            <a:pPr marL="85725" indent="-85725" defTabSz="912267"/>
            <a:r>
              <a:rPr lang="en-US" altLang="ja-JP" sz="1100" dirty="0">
                <a:solidFill>
                  <a:prstClr val="black"/>
                </a:solidFill>
                <a:latin typeface="ＭＳ Ｐゴシック"/>
              </a:rPr>
              <a:t>※</a:t>
            </a:r>
            <a:r>
              <a:rPr lang="ja-JP" altLang="en-US" sz="1100" dirty="0">
                <a:solidFill>
                  <a:prstClr val="black"/>
                </a:solidFill>
                <a:latin typeface="ＭＳ Ｐゴシック"/>
              </a:rPr>
              <a:t>　</a:t>
            </a:r>
            <a:r>
              <a:rPr lang="ja-JP" altLang="ja-JP" sz="1100" dirty="0">
                <a:solidFill>
                  <a:prstClr val="black"/>
                </a:solidFill>
              </a:rPr>
              <a:t>無顆粒球症とは、薬剤の影響で白血球の数が減り、その中でも細菌</a:t>
            </a:r>
            <a:r>
              <a:rPr lang="ja-JP" altLang="en-US" sz="1100" dirty="0">
                <a:solidFill>
                  <a:prstClr val="black"/>
                </a:solidFill>
              </a:rPr>
              <a:t> </a:t>
            </a:r>
            <a:r>
              <a:rPr lang="ja-JP" altLang="ja-JP" sz="1100" dirty="0">
                <a:solidFill>
                  <a:prstClr val="black"/>
                </a:solidFill>
              </a:rPr>
              <a:t>感染防御をおこなう好中球（顆粒球）が著明に減少し、感染しやすく、また感染症の重症化を引き起こし、時に死に至るもの</a:t>
            </a:r>
            <a:r>
              <a:rPr lang="ja-JP" altLang="en-US" sz="1100" dirty="0">
                <a:solidFill>
                  <a:prstClr val="black"/>
                </a:solidFill>
              </a:rPr>
              <a:t>。</a:t>
            </a:r>
            <a:endParaRPr lang="ja-JP" altLang="en-US" sz="1100" dirty="0">
              <a:solidFill>
                <a:prstClr val="black"/>
              </a:solidFill>
              <a:latin typeface="ＭＳ Ｐゴシック"/>
            </a:endParaRPr>
          </a:p>
        </p:txBody>
      </p:sp>
      <p:pic>
        <p:nvPicPr>
          <p:cNvPr id="3076" name="Picture 4" descr="薬のイラスト「錠剤・セット」"/>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52844" y="1587454"/>
            <a:ext cx="1264276" cy="1859229"/>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2"/>
          <p:cNvSpPr>
            <a:spLocks noChangeArrowheads="1"/>
          </p:cNvSpPr>
          <p:nvPr/>
        </p:nvSpPr>
        <p:spPr bwMode="auto">
          <a:xfrm>
            <a:off x="213524" y="16322"/>
            <a:ext cx="9517327" cy="45656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15" name="Rectangle 36"/>
          <p:cNvSpPr>
            <a:spLocks noChangeArrowheads="1"/>
          </p:cNvSpPr>
          <p:nvPr/>
        </p:nvSpPr>
        <p:spPr bwMode="auto">
          <a:xfrm>
            <a:off x="140922" y="472888"/>
            <a:ext cx="7927011"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（１２）精神療養病棟入院料等におけるクロザピンの包括範囲からの除外</a:t>
            </a:r>
            <a:endParaRPr lang="en-US" altLang="ja-JP" sz="2000" dirty="0">
              <a:solidFill>
                <a:prstClr val="black"/>
              </a:solidFill>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288</a:t>
            </a:fld>
            <a:endParaRPr lang="ja-JP" altLang="en-US" sz="1600" dirty="0">
              <a:solidFill>
                <a:prstClr val="black"/>
              </a:solidFill>
            </a:endParaRPr>
          </a:p>
        </p:txBody>
      </p:sp>
      <p:sp>
        <p:nvSpPr>
          <p:cNvPr id="17" name="テキスト ボックス 8">
            <a:extLst>
              <a:ext uri="{FF2B5EF4-FFF2-40B4-BE49-F238E27FC236}">
                <a16:creationId xmlns="" xmlns:a16="http://schemas.microsoft.com/office/drawing/2014/main" id="{3F6EC0B5-878A-4310-A02A-6576E3DC5722}"/>
              </a:ext>
            </a:extLst>
          </p:cNvPr>
          <p:cNvSpPr txBox="1"/>
          <p:nvPr/>
        </p:nvSpPr>
        <p:spPr>
          <a:xfrm>
            <a:off x="5789425" y="1803236"/>
            <a:ext cx="1323816" cy="2654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136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2483231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7"/>
          <p:cNvSpPr>
            <a:spLocks noChangeArrowheads="1"/>
          </p:cNvSpPr>
          <p:nvPr/>
        </p:nvSpPr>
        <p:spPr bwMode="auto">
          <a:xfrm>
            <a:off x="212030" y="796054"/>
            <a:ext cx="9511189" cy="5622820"/>
          </a:xfrm>
          <a:prstGeom prst="rect">
            <a:avLst/>
          </a:prstGeom>
          <a:noFill/>
          <a:ln w="9525">
            <a:noFill/>
            <a:miter lim="800000"/>
            <a:headEnd/>
            <a:tailEnd/>
          </a:ln>
        </p:spPr>
        <p:txBody>
          <a:bodyPr/>
          <a:lstStyle/>
          <a:p>
            <a:pPr marL="285750" indent="-285750">
              <a:buFont typeface="Wingdings" panose="05000000000000000000" pitchFamily="2" charset="2"/>
              <a:buChar char="Ø"/>
            </a:pPr>
            <a:r>
              <a:rPr lang="ja-JP" altLang="en-US" dirty="0">
                <a:solidFill>
                  <a:prstClr val="black"/>
                </a:solidFill>
              </a:rPr>
              <a:t>　公認心理師に関する国家試験が開始されることを踏まえ、診療報酬上評価する心理職については、経過措置を設けた上で、「公認心理師」に統一する。</a:t>
            </a:r>
            <a:endParaRPr lang="en-US" altLang="ja-JP" dirty="0">
              <a:solidFill>
                <a:prstClr val="black"/>
              </a:solidFill>
            </a:endParaRPr>
          </a:p>
          <a:p>
            <a:pPr marL="285750" indent="-285750">
              <a:buFont typeface="Wingdings" panose="05000000000000000000" pitchFamily="2" charset="2"/>
              <a:buChar char="Ø"/>
            </a:pPr>
            <a:r>
              <a:rPr lang="ja-JP" altLang="en-US" dirty="0">
                <a:solidFill>
                  <a:prstClr val="black"/>
                </a:solidFill>
              </a:rPr>
              <a:t>　</a:t>
            </a:r>
            <a:r>
              <a:rPr lang="ja-JP" altLang="ja-JP" dirty="0">
                <a:solidFill>
                  <a:prstClr val="black"/>
                </a:solidFill>
              </a:rPr>
              <a:t>最初の国家試験が行われる平成 </a:t>
            </a:r>
            <a:r>
              <a:rPr lang="ja-JP" altLang="en-US" dirty="0">
                <a:solidFill>
                  <a:prstClr val="black"/>
                </a:solidFill>
              </a:rPr>
              <a:t>３０</a:t>
            </a:r>
            <a:r>
              <a:rPr lang="ja-JP" altLang="ja-JP" dirty="0">
                <a:solidFill>
                  <a:prstClr val="black"/>
                </a:solidFill>
              </a:rPr>
              <a:t>年度については、従来の</a:t>
            </a:r>
            <a:r>
              <a:rPr lang="ja-JP" altLang="en-US" dirty="0">
                <a:solidFill>
                  <a:prstClr val="black"/>
                </a:solidFill>
              </a:rPr>
              <a:t>「</a:t>
            </a:r>
            <a:r>
              <a:rPr lang="ja-JP" altLang="ja-JP" dirty="0">
                <a:solidFill>
                  <a:prstClr val="black"/>
                </a:solidFill>
              </a:rPr>
              <a:t>臨床心理技術者</a:t>
            </a:r>
            <a:r>
              <a:rPr lang="ja-JP" altLang="en-US" dirty="0">
                <a:solidFill>
                  <a:prstClr val="black"/>
                </a:solidFill>
              </a:rPr>
              <a:t>」</a:t>
            </a:r>
            <a:r>
              <a:rPr lang="ja-JP" altLang="ja-JP" dirty="0">
                <a:solidFill>
                  <a:prstClr val="black"/>
                </a:solidFill>
              </a:rPr>
              <a:t>に該当する者を、公認心理師とみなす。</a:t>
            </a:r>
            <a:endParaRPr lang="en-US" altLang="ja-JP" dirty="0">
              <a:solidFill>
                <a:prstClr val="black"/>
              </a:solidFill>
            </a:endParaRPr>
          </a:p>
          <a:p>
            <a:pPr marL="285750" indent="-285750">
              <a:buFont typeface="Wingdings" panose="05000000000000000000" pitchFamily="2" charset="2"/>
              <a:buChar char="Ø"/>
            </a:pPr>
            <a:r>
              <a:rPr lang="ja-JP" altLang="en-US" dirty="0">
                <a:solidFill>
                  <a:prstClr val="black"/>
                </a:solidFill>
              </a:rPr>
              <a:t>　</a:t>
            </a:r>
            <a:r>
              <a:rPr lang="ja-JP" altLang="ja-JP" dirty="0">
                <a:solidFill>
                  <a:prstClr val="black"/>
                </a:solidFill>
              </a:rPr>
              <a:t>平成</a:t>
            </a:r>
            <a:r>
              <a:rPr lang="en-US" altLang="ja-JP" dirty="0">
                <a:solidFill>
                  <a:prstClr val="black"/>
                </a:solidFill>
              </a:rPr>
              <a:t> </a:t>
            </a:r>
            <a:r>
              <a:rPr lang="ja-JP" altLang="en-US" dirty="0">
                <a:solidFill>
                  <a:prstClr val="black"/>
                </a:solidFill>
              </a:rPr>
              <a:t>３１</a:t>
            </a:r>
            <a:r>
              <a:rPr lang="ja-JP" altLang="ja-JP" dirty="0">
                <a:solidFill>
                  <a:prstClr val="black"/>
                </a:solidFill>
              </a:rPr>
              <a:t>年度以降、当面の間、以下</a:t>
            </a:r>
            <a:r>
              <a:rPr lang="ja-JP" altLang="en-US" dirty="0">
                <a:solidFill>
                  <a:prstClr val="black"/>
                </a:solidFill>
              </a:rPr>
              <a:t>のいずれかに</a:t>
            </a:r>
            <a:r>
              <a:rPr lang="ja-JP" altLang="ja-JP" dirty="0">
                <a:solidFill>
                  <a:prstClr val="black"/>
                </a:solidFill>
              </a:rPr>
              <a:t>該当する者を公認心理師とみなす。</a:t>
            </a:r>
            <a:endParaRPr lang="en-US" altLang="ja-JP" dirty="0">
              <a:solidFill>
                <a:prstClr val="black"/>
              </a:solidFill>
            </a:endParaRPr>
          </a:p>
          <a:p>
            <a:r>
              <a:rPr lang="ja-JP" altLang="en-US" sz="1600" dirty="0">
                <a:solidFill>
                  <a:prstClr val="black"/>
                </a:solidFill>
              </a:rPr>
              <a:t>　  （１）</a:t>
            </a:r>
            <a:r>
              <a:rPr lang="ja-JP" altLang="ja-JP" sz="1600" dirty="0">
                <a:solidFill>
                  <a:prstClr val="black"/>
                </a:solidFill>
              </a:rPr>
              <a:t>平成 </a:t>
            </a:r>
            <a:r>
              <a:rPr lang="ja-JP" altLang="en-US" sz="1600" dirty="0">
                <a:solidFill>
                  <a:prstClr val="black"/>
                </a:solidFill>
              </a:rPr>
              <a:t>３１</a:t>
            </a:r>
            <a:r>
              <a:rPr lang="ja-JP" altLang="ja-JP" sz="1600" dirty="0">
                <a:solidFill>
                  <a:prstClr val="black"/>
                </a:solidFill>
              </a:rPr>
              <a:t>年３月末まで保険医療機関で従事していた臨床心理技術者</a:t>
            </a:r>
            <a:endParaRPr lang="en-US" altLang="ja-JP" sz="1600" dirty="0">
              <a:solidFill>
                <a:prstClr val="black"/>
              </a:solidFill>
            </a:endParaRPr>
          </a:p>
          <a:p>
            <a:r>
              <a:rPr lang="ja-JP" altLang="en-US" sz="1600" dirty="0">
                <a:solidFill>
                  <a:prstClr val="black"/>
                </a:solidFill>
              </a:rPr>
              <a:t>     （２）</a:t>
            </a:r>
            <a:r>
              <a:rPr lang="ja-JP" altLang="ja-JP" sz="1600" dirty="0">
                <a:solidFill>
                  <a:prstClr val="black"/>
                </a:solidFill>
              </a:rPr>
              <a:t>平成</a:t>
            </a:r>
            <a:r>
              <a:rPr lang="en-US" altLang="ja-JP" sz="1600" dirty="0">
                <a:solidFill>
                  <a:prstClr val="black"/>
                </a:solidFill>
              </a:rPr>
              <a:t> </a:t>
            </a:r>
            <a:r>
              <a:rPr lang="ja-JP" altLang="en-US" sz="1600" dirty="0">
                <a:solidFill>
                  <a:prstClr val="black"/>
                </a:solidFill>
              </a:rPr>
              <a:t>３１</a:t>
            </a:r>
            <a:r>
              <a:rPr lang="ja-JP" altLang="ja-JP" sz="1600" dirty="0">
                <a:solidFill>
                  <a:prstClr val="black"/>
                </a:solidFill>
              </a:rPr>
              <a:t>年４月以降新たに臨床心理技術者として従事する者のうち公認心理師の受験資格を有する者</a:t>
            </a:r>
            <a:endParaRPr lang="en-US" altLang="ja-JP" sz="1600" dirty="0">
              <a:solidFill>
                <a:prstClr val="black"/>
              </a:solidFill>
            </a:endParaRPr>
          </a:p>
        </p:txBody>
      </p:sp>
      <p:sp>
        <p:nvSpPr>
          <p:cNvPr id="8" name="角丸四角形 7"/>
          <p:cNvSpPr/>
          <p:nvPr/>
        </p:nvSpPr>
        <p:spPr>
          <a:xfrm>
            <a:off x="6997702" y="4380841"/>
            <a:ext cx="1808178" cy="1885855"/>
          </a:xfrm>
          <a:prstGeom prst="roundRect">
            <a:avLst/>
          </a:prstGeom>
          <a:solidFill>
            <a:schemeClr val="accent3">
              <a:lumMod val="40000"/>
              <a:lumOff val="60000"/>
            </a:schemeClr>
          </a:solidFill>
          <a:ln w="28575">
            <a:noFill/>
            <a:prstDash val="sysDash"/>
          </a:ln>
        </p:spPr>
        <p:style>
          <a:lnRef idx="1">
            <a:schemeClr val="accent6"/>
          </a:lnRef>
          <a:fillRef idx="2">
            <a:schemeClr val="accent6"/>
          </a:fillRef>
          <a:effectRef idx="1">
            <a:schemeClr val="accent6"/>
          </a:effectRef>
          <a:fontRef idx="minor">
            <a:schemeClr val="dk1"/>
          </a:fontRef>
        </p:style>
        <p:txBody>
          <a:bodyPr vert="eaVert" rtlCol="0" anchor="ctr"/>
          <a:lstStyle/>
          <a:p>
            <a:pPr algn="ctr"/>
            <a:endParaRPr lang="en-US" altLang="ja-JP" sz="1400" dirty="0">
              <a:solidFill>
                <a:prstClr val="black"/>
              </a:solidFill>
            </a:endParaRPr>
          </a:p>
          <a:p>
            <a:pPr algn="ctr"/>
            <a:r>
              <a:rPr lang="en-US" altLang="ja-JP" sz="1400" dirty="0">
                <a:solidFill>
                  <a:prstClr val="black"/>
                </a:solidFill>
              </a:rPr>
              <a:t>4</a:t>
            </a:r>
            <a:r>
              <a:rPr lang="ja-JP" altLang="en-US" sz="1400" dirty="0">
                <a:solidFill>
                  <a:prstClr val="black"/>
                </a:solidFill>
              </a:rPr>
              <a:t>月以降</a:t>
            </a:r>
            <a:endParaRPr lang="en-US" altLang="ja-JP" sz="1400" dirty="0">
              <a:solidFill>
                <a:prstClr val="black"/>
              </a:solidFill>
            </a:endParaRPr>
          </a:p>
          <a:p>
            <a:pPr algn="ctr"/>
            <a:r>
              <a:rPr lang="ja-JP" altLang="en-US" sz="1400" dirty="0">
                <a:solidFill>
                  <a:prstClr val="black"/>
                </a:solidFill>
              </a:rPr>
              <a:t>新たに従事する</a:t>
            </a:r>
            <a:endParaRPr lang="en-US" altLang="ja-JP" sz="1400" dirty="0">
              <a:solidFill>
                <a:prstClr val="black"/>
              </a:solidFill>
            </a:endParaRPr>
          </a:p>
          <a:p>
            <a:pPr algn="ctr"/>
            <a:r>
              <a:rPr lang="ja-JP" altLang="en-US" sz="1400" dirty="0">
                <a:solidFill>
                  <a:prstClr val="black"/>
                </a:solidFill>
              </a:rPr>
              <a:t>臨床心理技術者</a:t>
            </a:r>
            <a:endParaRPr lang="en-US" altLang="ja-JP" sz="1400" dirty="0">
              <a:solidFill>
                <a:prstClr val="black"/>
              </a:solidFill>
            </a:endParaRPr>
          </a:p>
          <a:p>
            <a:pPr algn="ctr"/>
            <a:endParaRPr lang="en-US" altLang="ja-JP" sz="1400" dirty="0">
              <a:solidFill>
                <a:prstClr val="black"/>
              </a:solidFill>
            </a:endParaRPr>
          </a:p>
          <a:p>
            <a:pPr algn="ctr"/>
            <a:endParaRPr lang="en-US" altLang="ja-JP" sz="1400" dirty="0">
              <a:solidFill>
                <a:prstClr val="black"/>
              </a:solidFill>
            </a:endParaRPr>
          </a:p>
          <a:p>
            <a:pPr algn="ctr"/>
            <a:endParaRPr lang="en-US" altLang="ja-JP" sz="1400" dirty="0">
              <a:solidFill>
                <a:prstClr val="black"/>
              </a:solidFill>
            </a:endParaRPr>
          </a:p>
          <a:p>
            <a:pPr algn="ctr"/>
            <a:endParaRPr lang="en-US" altLang="ja-JP" sz="1400" dirty="0">
              <a:solidFill>
                <a:prstClr val="black"/>
              </a:solidFill>
            </a:endParaRPr>
          </a:p>
          <a:p>
            <a:pPr algn="ctr"/>
            <a:endParaRPr lang="en-US" altLang="ja-JP" sz="1400" dirty="0">
              <a:solidFill>
                <a:prstClr val="black"/>
              </a:solidFill>
            </a:endParaRPr>
          </a:p>
          <a:p>
            <a:pPr algn="ctr"/>
            <a:endParaRPr lang="en-US" altLang="ja-JP" sz="1400" dirty="0">
              <a:solidFill>
                <a:prstClr val="black"/>
              </a:solidFill>
            </a:endParaRPr>
          </a:p>
          <a:p>
            <a:pPr algn="ctr"/>
            <a:endParaRPr lang="en-US" altLang="ja-JP" sz="1400" dirty="0">
              <a:solidFill>
                <a:prstClr val="black"/>
              </a:solidFill>
            </a:endParaRPr>
          </a:p>
        </p:txBody>
      </p:sp>
      <p:sp>
        <p:nvSpPr>
          <p:cNvPr id="9" name="角丸四角形 8"/>
          <p:cNvSpPr/>
          <p:nvPr/>
        </p:nvSpPr>
        <p:spPr>
          <a:xfrm>
            <a:off x="6136951" y="4362526"/>
            <a:ext cx="800570" cy="1885855"/>
          </a:xfrm>
          <a:prstGeom prst="roundRect">
            <a:avLst/>
          </a:prstGeom>
          <a:solidFill>
            <a:schemeClr val="accent6">
              <a:lumMod val="40000"/>
              <a:lumOff val="60000"/>
            </a:schemeClr>
          </a:solidFill>
          <a:ln w="28575">
            <a:solidFill>
              <a:srgbClr val="0070C0"/>
            </a:solidFill>
            <a:prstDash val="sysDash"/>
          </a:ln>
        </p:spPr>
        <p:style>
          <a:lnRef idx="1">
            <a:schemeClr val="accent6"/>
          </a:lnRef>
          <a:fillRef idx="2">
            <a:schemeClr val="accent6"/>
          </a:fillRef>
          <a:effectRef idx="1">
            <a:schemeClr val="accent6"/>
          </a:effectRef>
          <a:fontRef idx="minor">
            <a:schemeClr val="dk1"/>
          </a:fontRef>
        </p:style>
        <p:txBody>
          <a:bodyPr vert="eaVert" rtlCol="0" anchor="ctr"/>
          <a:lstStyle/>
          <a:p>
            <a:pPr algn="ctr"/>
            <a:endParaRPr lang="en-US" altLang="ja-JP" sz="1200" dirty="0">
              <a:solidFill>
                <a:prstClr val="black"/>
              </a:solidFill>
            </a:endParaRPr>
          </a:p>
          <a:p>
            <a:pPr algn="ctr"/>
            <a:r>
              <a:rPr lang="ja-JP" altLang="en-US" sz="1200" dirty="0">
                <a:solidFill>
                  <a:prstClr val="black"/>
                </a:solidFill>
              </a:rPr>
              <a:t>平成</a:t>
            </a:r>
            <a:r>
              <a:rPr lang="en-US" altLang="ja-JP" sz="1200" dirty="0">
                <a:solidFill>
                  <a:prstClr val="black"/>
                </a:solidFill>
              </a:rPr>
              <a:t>31</a:t>
            </a:r>
            <a:r>
              <a:rPr lang="ja-JP" altLang="en-US" sz="1200" dirty="0">
                <a:solidFill>
                  <a:prstClr val="black"/>
                </a:solidFill>
              </a:rPr>
              <a:t>年</a:t>
            </a:r>
            <a:r>
              <a:rPr lang="en-US" altLang="ja-JP" sz="1200" dirty="0">
                <a:solidFill>
                  <a:prstClr val="black"/>
                </a:solidFill>
              </a:rPr>
              <a:t>3</a:t>
            </a:r>
            <a:r>
              <a:rPr lang="ja-JP" altLang="en-US" sz="1200" dirty="0">
                <a:solidFill>
                  <a:prstClr val="black"/>
                </a:solidFill>
              </a:rPr>
              <a:t>月末まで従事</a:t>
            </a:r>
            <a:endParaRPr lang="en-US" altLang="ja-JP" sz="1200" dirty="0">
              <a:solidFill>
                <a:prstClr val="black"/>
              </a:solidFill>
            </a:endParaRPr>
          </a:p>
          <a:p>
            <a:pPr algn="ctr"/>
            <a:r>
              <a:rPr lang="ja-JP" altLang="en-US" sz="1200" dirty="0">
                <a:solidFill>
                  <a:prstClr val="black"/>
                </a:solidFill>
              </a:rPr>
              <a:t>していた臨床心理技術者</a:t>
            </a:r>
            <a:endParaRPr lang="en-US" altLang="ja-JP" sz="1200" dirty="0">
              <a:solidFill>
                <a:prstClr val="black"/>
              </a:solidFill>
            </a:endParaRPr>
          </a:p>
        </p:txBody>
      </p:sp>
      <p:sp>
        <p:nvSpPr>
          <p:cNvPr id="10" name="角丸四角形 9"/>
          <p:cNvSpPr/>
          <p:nvPr/>
        </p:nvSpPr>
        <p:spPr>
          <a:xfrm>
            <a:off x="1072105" y="4380841"/>
            <a:ext cx="1500394" cy="1885855"/>
          </a:xfrm>
          <a:prstGeom prst="roundRect">
            <a:avLst/>
          </a:prstGeom>
          <a:solidFill>
            <a:schemeClr val="accent6">
              <a:lumMod val="40000"/>
              <a:lumOff val="60000"/>
            </a:schemeClr>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dirty="0">
                <a:solidFill>
                  <a:prstClr val="black"/>
                </a:solidFill>
              </a:rPr>
              <a:t>臨床心理</a:t>
            </a:r>
            <a:endParaRPr lang="en-US" altLang="ja-JP" dirty="0">
              <a:solidFill>
                <a:prstClr val="black"/>
              </a:solidFill>
            </a:endParaRPr>
          </a:p>
          <a:p>
            <a:pPr algn="ctr"/>
            <a:r>
              <a:rPr lang="ja-JP" altLang="en-US" dirty="0">
                <a:solidFill>
                  <a:prstClr val="black"/>
                </a:solidFill>
              </a:rPr>
              <a:t>技術者</a:t>
            </a:r>
            <a:endParaRPr lang="en-US" altLang="ja-JP" dirty="0">
              <a:solidFill>
                <a:prstClr val="black"/>
              </a:solidFill>
            </a:endParaRPr>
          </a:p>
        </p:txBody>
      </p:sp>
      <p:sp>
        <p:nvSpPr>
          <p:cNvPr id="11" name="角丸四角形 10"/>
          <p:cNvSpPr/>
          <p:nvPr/>
        </p:nvSpPr>
        <p:spPr>
          <a:xfrm>
            <a:off x="3604167" y="4391415"/>
            <a:ext cx="1500394" cy="1885855"/>
          </a:xfrm>
          <a:prstGeom prst="roundRect">
            <a:avLst/>
          </a:prstGeom>
          <a:solidFill>
            <a:schemeClr val="accent6">
              <a:lumMod val="40000"/>
              <a:lumOff val="60000"/>
            </a:schemeClr>
          </a:solidFill>
          <a:ln w="28575">
            <a:solidFill>
              <a:srgbClr val="0070C0"/>
            </a:solidFill>
            <a:prstDash val="sysDash"/>
          </a:ln>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dirty="0">
                <a:solidFill>
                  <a:prstClr val="black"/>
                </a:solidFill>
              </a:rPr>
              <a:t>臨床心理</a:t>
            </a:r>
            <a:endParaRPr lang="en-US" altLang="ja-JP" dirty="0">
              <a:solidFill>
                <a:prstClr val="black"/>
              </a:solidFill>
            </a:endParaRPr>
          </a:p>
          <a:p>
            <a:pPr algn="ctr"/>
            <a:r>
              <a:rPr lang="ja-JP" altLang="en-US" dirty="0">
                <a:solidFill>
                  <a:prstClr val="black"/>
                </a:solidFill>
              </a:rPr>
              <a:t>技術者</a:t>
            </a:r>
            <a:endParaRPr lang="en-US" altLang="ja-JP" dirty="0">
              <a:solidFill>
                <a:prstClr val="black"/>
              </a:solidFill>
            </a:endParaRPr>
          </a:p>
        </p:txBody>
      </p:sp>
      <p:sp>
        <p:nvSpPr>
          <p:cNvPr id="12" name="正方形/長方形 11"/>
          <p:cNvSpPr/>
          <p:nvPr/>
        </p:nvSpPr>
        <p:spPr>
          <a:xfrm>
            <a:off x="6729924" y="4548175"/>
            <a:ext cx="1357039" cy="731351"/>
          </a:xfrm>
          <a:prstGeom prst="rect">
            <a:avLst/>
          </a:prstGeom>
          <a:ln w="28575">
            <a:solidFill>
              <a:srgbClr val="0070C0"/>
            </a:solidFill>
            <a:prstDash val="sysDash"/>
          </a:ln>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a:solidFill>
                  <a:prstClr val="black"/>
                </a:solidFill>
              </a:rPr>
              <a:t>公認心理師の</a:t>
            </a:r>
            <a:endParaRPr lang="en-US" altLang="ja-JP" sz="1200" dirty="0">
              <a:solidFill>
                <a:prstClr val="black"/>
              </a:solidFill>
            </a:endParaRPr>
          </a:p>
          <a:p>
            <a:pPr algn="ctr"/>
            <a:r>
              <a:rPr lang="ja-JP" altLang="en-US" sz="1200" dirty="0">
                <a:solidFill>
                  <a:prstClr val="black"/>
                </a:solidFill>
              </a:rPr>
              <a:t>受験資格保有者</a:t>
            </a:r>
          </a:p>
        </p:txBody>
      </p:sp>
      <p:sp>
        <p:nvSpPr>
          <p:cNvPr id="13" name="正方形/長方形 12"/>
          <p:cNvSpPr/>
          <p:nvPr/>
        </p:nvSpPr>
        <p:spPr>
          <a:xfrm>
            <a:off x="6715976" y="5381766"/>
            <a:ext cx="1357038" cy="710385"/>
          </a:xfrm>
          <a:prstGeom prst="rect">
            <a:avLst/>
          </a:prstGeom>
          <a:ln w="57150">
            <a:solidFill>
              <a:srgbClr val="0070C0"/>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公認心理師の</a:t>
            </a:r>
            <a:endParaRPr lang="en-US" altLang="ja-JP" sz="1400" dirty="0">
              <a:solidFill>
                <a:prstClr val="black"/>
              </a:solidFill>
              <a:latin typeface="ＤＨＰ特太ゴシック体" panose="020B0500000000000000" pitchFamily="50" charset="-128"/>
              <a:ea typeface="ＤＨＰ特太ゴシック体" panose="020B0500000000000000" pitchFamily="50" charset="-128"/>
            </a:endParaRPr>
          </a:p>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有資格者</a:t>
            </a:r>
            <a:endParaRPr lang="en-US" altLang="ja-JP" sz="14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14" name="ホームベース 13"/>
          <p:cNvSpPr/>
          <p:nvPr/>
        </p:nvSpPr>
        <p:spPr>
          <a:xfrm>
            <a:off x="1005163" y="3063713"/>
            <a:ext cx="1710847" cy="506270"/>
          </a:xfrm>
          <a:prstGeom prst="homePlate">
            <a:avLst/>
          </a:prstGeom>
          <a:solidFill>
            <a:schemeClr val="accent6">
              <a:lumMod val="40000"/>
              <a:lumOff val="6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rPr>
              <a:t>平成</a:t>
            </a:r>
            <a:r>
              <a:rPr lang="en-US" altLang="ja-JP" sz="1600" dirty="0">
                <a:solidFill>
                  <a:prstClr val="black"/>
                </a:solidFill>
              </a:rPr>
              <a:t>30</a:t>
            </a:r>
            <a:r>
              <a:rPr lang="ja-JP" altLang="en-US" sz="1600" dirty="0">
                <a:solidFill>
                  <a:prstClr val="black"/>
                </a:solidFill>
              </a:rPr>
              <a:t>年</a:t>
            </a:r>
            <a:r>
              <a:rPr lang="en-US" altLang="ja-JP" sz="1600" dirty="0">
                <a:solidFill>
                  <a:prstClr val="black"/>
                </a:solidFill>
              </a:rPr>
              <a:t>3</a:t>
            </a:r>
            <a:r>
              <a:rPr lang="ja-JP" altLang="en-US" sz="1600" dirty="0">
                <a:solidFill>
                  <a:prstClr val="black"/>
                </a:solidFill>
              </a:rPr>
              <a:t>月末</a:t>
            </a:r>
          </a:p>
        </p:txBody>
      </p:sp>
      <p:sp>
        <p:nvSpPr>
          <p:cNvPr id="15" name="山形 14"/>
          <p:cNvSpPr/>
          <p:nvPr/>
        </p:nvSpPr>
        <p:spPr>
          <a:xfrm>
            <a:off x="2579127" y="3063744"/>
            <a:ext cx="3284090" cy="513113"/>
          </a:xfrm>
          <a:prstGeom prst="chevron">
            <a:avLst/>
          </a:prstGeom>
          <a:solidFill>
            <a:schemeClr val="accent6">
              <a:lumMod val="40000"/>
              <a:lumOff val="6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prstClr val="black"/>
                </a:solidFill>
              </a:rPr>
              <a:t>平成</a:t>
            </a:r>
            <a:r>
              <a:rPr lang="en-US" altLang="ja-JP" sz="1600" dirty="0">
                <a:solidFill>
                  <a:prstClr val="black"/>
                </a:solidFill>
              </a:rPr>
              <a:t>30</a:t>
            </a:r>
            <a:r>
              <a:rPr lang="ja-JP" altLang="en-US" sz="1600" dirty="0">
                <a:solidFill>
                  <a:prstClr val="black"/>
                </a:solidFill>
              </a:rPr>
              <a:t>年</a:t>
            </a:r>
            <a:r>
              <a:rPr lang="en-US" altLang="ja-JP" sz="1600" dirty="0">
                <a:solidFill>
                  <a:prstClr val="black"/>
                </a:solidFill>
              </a:rPr>
              <a:t>4</a:t>
            </a:r>
            <a:r>
              <a:rPr lang="ja-JP" altLang="en-US" sz="1600" dirty="0">
                <a:solidFill>
                  <a:prstClr val="black"/>
                </a:solidFill>
              </a:rPr>
              <a:t>月</a:t>
            </a:r>
            <a:r>
              <a:rPr lang="en-US" altLang="ja-JP" sz="1600" dirty="0">
                <a:solidFill>
                  <a:prstClr val="black"/>
                </a:solidFill>
              </a:rPr>
              <a:t>	</a:t>
            </a:r>
            <a:r>
              <a:rPr lang="ja-JP" altLang="en-US" sz="1600" dirty="0">
                <a:solidFill>
                  <a:prstClr val="black"/>
                </a:solidFill>
              </a:rPr>
              <a:t>　　</a:t>
            </a:r>
            <a:endParaRPr lang="en-US" altLang="ja-JP" sz="1600" dirty="0">
              <a:solidFill>
                <a:prstClr val="black"/>
              </a:solidFill>
            </a:endParaRPr>
          </a:p>
        </p:txBody>
      </p:sp>
      <p:sp>
        <p:nvSpPr>
          <p:cNvPr id="16" name="山形 15"/>
          <p:cNvSpPr/>
          <p:nvPr/>
        </p:nvSpPr>
        <p:spPr>
          <a:xfrm>
            <a:off x="5726348" y="3063744"/>
            <a:ext cx="3215656" cy="513113"/>
          </a:xfrm>
          <a:prstGeom prst="chevron">
            <a:avLst/>
          </a:prstGeom>
          <a:solidFill>
            <a:schemeClr val="accent6">
              <a:lumMod val="40000"/>
              <a:lumOff val="6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prstClr val="black"/>
                </a:solidFill>
              </a:rPr>
              <a:t>平成</a:t>
            </a:r>
            <a:r>
              <a:rPr lang="en-US" altLang="ja-JP" sz="1600" dirty="0">
                <a:solidFill>
                  <a:prstClr val="black"/>
                </a:solidFill>
              </a:rPr>
              <a:t>31</a:t>
            </a:r>
            <a:r>
              <a:rPr lang="ja-JP" altLang="en-US" sz="1600" dirty="0">
                <a:solidFill>
                  <a:prstClr val="black"/>
                </a:solidFill>
              </a:rPr>
              <a:t>年</a:t>
            </a:r>
            <a:r>
              <a:rPr lang="en-US" altLang="ja-JP" sz="1600" dirty="0">
                <a:solidFill>
                  <a:prstClr val="black"/>
                </a:solidFill>
              </a:rPr>
              <a:t>4</a:t>
            </a:r>
            <a:r>
              <a:rPr lang="ja-JP" altLang="en-US" sz="1600" dirty="0">
                <a:solidFill>
                  <a:prstClr val="black"/>
                </a:solidFill>
              </a:rPr>
              <a:t>月</a:t>
            </a:r>
          </a:p>
        </p:txBody>
      </p:sp>
      <p:sp>
        <p:nvSpPr>
          <p:cNvPr id="17" name="V 字形矢印 16"/>
          <p:cNvSpPr/>
          <p:nvPr/>
        </p:nvSpPr>
        <p:spPr>
          <a:xfrm>
            <a:off x="2715256" y="3636838"/>
            <a:ext cx="3147960" cy="360072"/>
          </a:xfrm>
          <a:prstGeom prst="notchedRightArrow">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a:solidFill>
                  <a:prstClr val="black"/>
                </a:solidFill>
              </a:rPr>
              <a:t>診療報酬上の心理職の範囲を</a:t>
            </a:r>
            <a:endParaRPr lang="en-US" altLang="ja-JP" sz="1200" b="1" dirty="0">
              <a:solidFill>
                <a:prstClr val="black"/>
              </a:solidFill>
            </a:endParaRPr>
          </a:p>
          <a:p>
            <a:r>
              <a:rPr lang="ja-JP" altLang="en-US" sz="1200" b="1" dirty="0">
                <a:solidFill>
                  <a:prstClr val="black"/>
                </a:solidFill>
              </a:rPr>
              <a:t>「公認心理師」に統一</a:t>
            </a:r>
            <a:endParaRPr lang="en-US" altLang="ja-JP" sz="1200" b="1" dirty="0">
              <a:solidFill>
                <a:prstClr val="black"/>
              </a:solidFill>
            </a:endParaRPr>
          </a:p>
        </p:txBody>
      </p:sp>
      <p:sp>
        <p:nvSpPr>
          <p:cNvPr id="18" name="左右矢印 17"/>
          <p:cNvSpPr/>
          <p:nvPr/>
        </p:nvSpPr>
        <p:spPr>
          <a:xfrm>
            <a:off x="2716011" y="3996910"/>
            <a:ext cx="3147221" cy="355567"/>
          </a:xfrm>
          <a:prstGeom prst="leftRightArrow">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black"/>
                </a:solidFill>
              </a:rPr>
              <a:t>平成</a:t>
            </a:r>
            <a:r>
              <a:rPr lang="en-US" altLang="ja-JP" sz="1200" b="1" dirty="0">
                <a:solidFill>
                  <a:prstClr val="black"/>
                </a:solidFill>
              </a:rPr>
              <a:t>30</a:t>
            </a:r>
            <a:r>
              <a:rPr lang="ja-JP" altLang="en-US" sz="1200" b="1" dirty="0">
                <a:solidFill>
                  <a:prstClr val="black"/>
                </a:solidFill>
              </a:rPr>
              <a:t>年度中　　最初の国家試験の実施</a:t>
            </a:r>
            <a:endParaRPr lang="en-US" altLang="ja-JP" sz="1200" b="1" dirty="0">
              <a:solidFill>
                <a:prstClr val="black"/>
              </a:solidFill>
            </a:endParaRPr>
          </a:p>
        </p:txBody>
      </p:sp>
      <p:sp>
        <p:nvSpPr>
          <p:cNvPr id="19" name="二等辺三角形 18"/>
          <p:cNvSpPr/>
          <p:nvPr/>
        </p:nvSpPr>
        <p:spPr>
          <a:xfrm rot="5400000">
            <a:off x="2546604" y="5142390"/>
            <a:ext cx="1020203" cy="252790"/>
          </a:xfrm>
          <a:prstGeom prst="triangle">
            <a:avLst/>
          </a:prstGeom>
          <a:pattFill prst="dkHorz">
            <a:fgClr>
              <a:schemeClr val="accent1"/>
            </a:fgClr>
            <a:bgClr>
              <a:schemeClr val="bg1"/>
            </a:bgClr>
          </a:patt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二等辺三角形 19"/>
          <p:cNvSpPr/>
          <p:nvPr/>
        </p:nvSpPr>
        <p:spPr>
          <a:xfrm rot="5400000">
            <a:off x="5147090" y="5166500"/>
            <a:ext cx="1020203" cy="252790"/>
          </a:xfrm>
          <a:prstGeom prst="triangle">
            <a:avLst/>
          </a:prstGeom>
          <a:pattFill prst="dkHorz">
            <a:fgClr>
              <a:schemeClr val="accent1"/>
            </a:fgClr>
            <a:bgClr>
              <a:schemeClr val="bg1"/>
            </a:bgClr>
          </a:patt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21" name="直線コネクタ 20"/>
          <p:cNvCxnSpPr/>
          <p:nvPr/>
        </p:nvCxnSpPr>
        <p:spPr>
          <a:xfrm flipV="1">
            <a:off x="5112657" y="4013960"/>
            <a:ext cx="2050065" cy="555034"/>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a:endCxn id="9" idx="0"/>
          </p:cNvCxnSpPr>
          <p:nvPr/>
        </p:nvCxnSpPr>
        <p:spPr>
          <a:xfrm flipH="1">
            <a:off x="6537237" y="4013965"/>
            <a:ext cx="625486" cy="348535"/>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flipV="1">
            <a:off x="7162724" y="4013960"/>
            <a:ext cx="231772" cy="534186"/>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6537243" y="3731808"/>
            <a:ext cx="1955985" cy="338554"/>
          </a:xfrm>
          <a:prstGeom prst="rect">
            <a:avLst/>
          </a:prstGeom>
          <a:noFill/>
        </p:spPr>
        <p:txBody>
          <a:bodyPr wrap="none" rtlCol="0">
            <a:spAutoFit/>
          </a:bodyPr>
          <a:lstStyle/>
          <a:p>
            <a:r>
              <a:rPr lang="ja-JP" altLang="en-US" sz="1600" dirty="0">
                <a:solidFill>
                  <a:srgbClr val="0070C0"/>
                </a:solidFill>
                <a:latin typeface="ＤＦ特太ゴシック体" panose="020B0509000000000000" pitchFamily="49" charset="-128"/>
                <a:ea typeface="ＤＦ特太ゴシック体" panose="020B0509000000000000" pitchFamily="49" charset="-128"/>
              </a:rPr>
              <a:t>公認心理師</a:t>
            </a:r>
            <a:r>
              <a:rPr lang="ja-JP" altLang="en-US" sz="1600" dirty="0">
                <a:solidFill>
                  <a:prstClr val="black"/>
                </a:solidFill>
              </a:rPr>
              <a:t>とみなす</a:t>
            </a:r>
            <a:endParaRPr lang="en-US" altLang="ja-JP" sz="1600" dirty="0">
              <a:solidFill>
                <a:srgbClr val="0070C0"/>
              </a:solidFill>
              <a:latin typeface="ＤＦ特太ゴシック体" panose="020B0509000000000000" pitchFamily="49" charset="-128"/>
              <a:ea typeface="ＤＦ特太ゴシック体" panose="020B0509000000000000" pitchFamily="49" charset="-128"/>
            </a:endParaRPr>
          </a:p>
        </p:txBody>
      </p:sp>
      <p:sp>
        <p:nvSpPr>
          <p:cNvPr id="27" name="Rectangle 36"/>
          <p:cNvSpPr>
            <a:spLocks noChangeArrowheads="1"/>
          </p:cNvSpPr>
          <p:nvPr/>
        </p:nvSpPr>
        <p:spPr bwMode="auto">
          <a:xfrm>
            <a:off x="47305" y="472888"/>
            <a:ext cx="2886452"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（１３）公認心理師の評価</a:t>
            </a:r>
            <a:endParaRPr lang="en-US" altLang="ja-JP" sz="2000" dirty="0">
              <a:solidFill>
                <a:prstClr val="black"/>
              </a:solidFill>
            </a:endParaRPr>
          </a:p>
        </p:txBody>
      </p:sp>
      <p:sp>
        <p:nvSpPr>
          <p:cNvPr id="28" name="Rectangle 2"/>
          <p:cNvSpPr>
            <a:spLocks noChangeArrowheads="1"/>
          </p:cNvSpPr>
          <p:nvPr/>
        </p:nvSpPr>
        <p:spPr bwMode="auto">
          <a:xfrm>
            <a:off x="213524" y="16322"/>
            <a:ext cx="9517327" cy="45656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2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289</a:t>
            </a:fld>
            <a:endParaRPr lang="ja-JP" altLang="en-US" sz="1600" dirty="0">
              <a:solidFill>
                <a:prstClr val="black"/>
              </a:solidFill>
            </a:endParaRPr>
          </a:p>
        </p:txBody>
      </p:sp>
      <p:sp>
        <p:nvSpPr>
          <p:cNvPr id="25" name="テキスト ボックス 8">
            <a:extLst>
              <a:ext uri="{FF2B5EF4-FFF2-40B4-BE49-F238E27FC236}">
                <a16:creationId xmlns="" xmlns:a16="http://schemas.microsoft.com/office/drawing/2014/main" id="{FFBFB387-216B-4141-B7CB-758F3B232A6C}"/>
              </a:ext>
            </a:extLst>
          </p:cNvPr>
          <p:cNvSpPr txBox="1"/>
          <p:nvPr/>
        </p:nvSpPr>
        <p:spPr>
          <a:xfrm>
            <a:off x="3118312" y="580730"/>
            <a:ext cx="97170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51</a:t>
            </a:r>
            <a:r>
              <a:rPr lang="ja-JP" altLang="en-US" dirty="0">
                <a:solidFill>
                  <a:srgbClr val="002060"/>
                </a:solidFill>
                <a:latin typeface="ＭＳ Ｐゴシック" panose="020B0600070205080204" pitchFamily="50" charset="-128"/>
              </a:rPr>
              <a:t>等</a:t>
            </a:r>
          </a:p>
        </p:txBody>
      </p:sp>
    </p:spTree>
    <p:extLst>
      <p:ext uri="{BB962C8B-B14F-4D97-AF65-F5344CB8AC3E}">
        <p14:creationId xmlns:p14="http://schemas.microsoft.com/office/powerpoint/2010/main" val="4096256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 xmlns:a16="http://schemas.microsoft.com/office/drawing/2014/main" id="{A4E58577-5AF1-4F68-8A89-A425D31C55E3}"/>
              </a:ext>
            </a:extLst>
          </p:cNvPr>
          <p:cNvSpPr txBox="1">
            <a:spLocks noChangeArrowheads="1"/>
          </p:cNvSpPr>
          <p:nvPr/>
        </p:nvSpPr>
        <p:spPr bwMode="auto">
          <a:xfrm>
            <a:off x="560523" y="260648"/>
            <a:ext cx="8559377"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60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10</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3</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r>
              <a:rPr lang="ja-JP" altLang="en-US" sz="2000" dirty="0">
                <a:solidFill>
                  <a:srgbClr val="000000"/>
                </a:solidFill>
                <a:ea typeface="ＭＳ Ｐゴシック" charset="-128"/>
              </a:rPr>
              <a:t> </a:t>
            </a:r>
            <a:endParaRPr lang="en-US" altLang="ja-JP" sz="2000" dirty="0">
              <a:solidFill>
                <a:srgbClr val="000000"/>
              </a:solidFill>
              <a:ea typeface="ＭＳ Ｐゴシック" charset="-128"/>
            </a:endParaRPr>
          </a:p>
          <a:p>
            <a:pPr eaLnBrk="1" fontAlgn="base" hangingPunct="1">
              <a:spcBef>
                <a:spcPts val="600"/>
              </a:spcBef>
              <a:spcAft>
                <a:spcPct val="0"/>
              </a:spcAft>
              <a:buFontTx/>
              <a:buNone/>
            </a:pPr>
            <a:r>
              <a:rPr lang="ja-JP" altLang="en-US" sz="2000" dirty="0">
                <a:solidFill>
                  <a:srgbClr val="000000"/>
                </a:solidFill>
                <a:ea typeface="ＭＳ Ｐゴシック" charset="-128"/>
              </a:rPr>
              <a:t>　第</a:t>
            </a:r>
            <a:r>
              <a:rPr lang="en-US" altLang="ja-JP" sz="2000" dirty="0">
                <a:solidFill>
                  <a:srgbClr val="000000"/>
                </a:solidFill>
                <a:ea typeface="ＭＳ Ｐゴシック" charset="-128"/>
              </a:rPr>
              <a:t>13</a:t>
            </a:r>
            <a:r>
              <a:rPr lang="ja-JP" altLang="en-US" sz="2000" dirty="0">
                <a:solidFill>
                  <a:srgbClr val="000000"/>
                </a:solidFill>
                <a:ea typeface="ＭＳ Ｐゴシック" charset="-128"/>
              </a:rPr>
              <a:t>回国民医療推進協議会開催</a:t>
            </a:r>
            <a:endParaRPr lang="en-US" altLang="ja-JP" sz="2000" dirty="0">
              <a:solidFill>
                <a:srgbClr val="000000"/>
              </a:solidFill>
              <a:ea typeface="ＭＳ Ｐゴシック" charset="-128"/>
            </a:endParaRPr>
          </a:p>
          <a:p>
            <a:pPr eaLnBrk="1" fontAlgn="base" hangingPunct="1">
              <a:spcBef>
                <a:spcPts val="600"/>
              </a:spcBef>
              <a:spcAft>
                <a:spcPct val="0"/>
              </a:spcAft>
              <a:buFontTx/>
              <a:buNone/>
            </a:pPr>
            <a:r>
              <a:rPr lang="ja-JP" altLang="en-US" sz="2000" dirty="0">
                <a:solidFill>
                  <a:srgbClr val="000000"/>
                </a:solidFill>
                <a:ea typeface="ＭＳ Ｐゴシック" charset="-128"/>
              </a:rPr>
              <a:t>　日本医師会から、医療・介護の適切な財源確保と、</a:t>
            </a:r>
            <a:endParaRPr lang="en-US" altLang="ja-JP" sz="2000" dirty="0">
              <a:solidFill>
                <a:srgbClr val="000000"/>
              </a:solidFill>
              <a:ea typeface="ＭＳ Ｐゴシック" charset="-128"/>
            </a:endParaRPr>
          </a:p>
          <a:p>
            <a:pPr eaLnBrk="1" fontAlgn="base" hangingPunct="1">
              <a:spcBef>
                <a:spcPts val="0"/>
              </a:spcBef>
              <a:spcAft>
                <a:spcPct val="0"/>
              </a:spcAft>
              <a:buFontTx/>
              <a:buNone/>
            </a:pPr>
            <a:r>
              <a:rPr lang="ja-JP" altLang="en-US" sz="2000" dirty="0">
                <a:solidFill>
                  <a:srgbClr val="000000"/>
                </a:solidFill>
                <a:ea typeface="ＭＳ Ｐゴシック" charset="-128"/>
              </a:rPr>
              <a:t>医療等に関する消費税問題について説明</a:t>
            </a:r>
          </a:p>
        </p:txBody>
      </p:sp>
      <p:sp>
        <p:nvSpPr>
          <p:cNvPr id="6" name="正方形/長方形 5">
            <a:extLst>
              <a:ext uri="{FF2B5EF4-FFF2-40B4-BE49-F238E27FC236}">
                <a16:creationId xmlns="" xmlns:a16="http://schemas.microsoft.com/office/drawing/2014/main" id="{926CD34F-6B0F-4782-A040-32B0643DF104}"/>
              </a:ext>
            </a:extLst>
          </p:cNvPr>
          <p:cNvSpPr/>
          <p:nvPr/>
        </p:nvSpPr>
        <p:spPr>
          <a:xfrm>
            <a:off x="639370" y="2737927"/>
            <a:ext cx="8676381" cy="3524042"/>
          </a:xfrm>
          <a:prstGeom prst="rect">
            <a:avLst/>
          </a:prstGeom>
          <a:solidFill>
            <a:schemeClr val="bg1"/>
          </a:solidFill>
          <a:ln>
            <a:solidFill>
              <a:schemeClr val="tx1"/>
            </a:solidFill>
            <a:prstDash val="solid"/>
          </a:ln>
        </p:spPr>
        <p:txBody>
          <a:bodyPr wrap="square">
            <a:spAutoFit/>
          </a:bodyPr>
          <a:lstStyle/>
          <a:p>
            <a:pPr algn="ctr" fontAlgn="base">
              <a:spcBef>
                <a:spcPct val="0"/>
              </a:spcBef>
              <a:spcAft>
                <a:spcPct val="0"/>
              </a:spcAft>
            </a:pPr>
            <a:r>
              <a:rPr lang="ja-JP" altLang="en-US" sz="2000" dirty="0">
                <a:solidFill>
                  <a:prstClr val="black"/>
                </a:solidFill>
              </a:rPr>
              <a:t>決　議</a:t>
            </a:r>
          </a:p>
          <a:p>
            <a:pPr fontAlgn="base">
              <a:spcBef>
                <a:spcPts val="600"/>
              </a:spcBef>
              <a:spcAft>
                <a:spcPct val="0"/>
              </a:spcAft>
            </a:pPr>
            <a:r>
              <a:rPr lang="ja-JP" altLang="en-US" sz="2000" dirty="0">
                <a:solidFill>
                  <a:prstClr val="black"/>
                </a:solidFill>
              </a:rPr>
              <a:t>　世界に類を見ない少子高齢社会において、国民が生涯にわたり健やかでいきいきと活躍し続ける社会を実現していくためには、持続可能な社会保障制度の確立が不可欠である。</a:t>
            </a:r>
          </a:p>
          <a:p>
            <a:pPr fontAlgn="base">
              <a:spcBef>
                <a:spcPct val="0"/>
              </a:spcBef>
              <a:spcAft>
                <a:spcPct val="0"/>
              </a:spcAft>
            </a:pPr>
            <a:r>
              <a:rPr lang="ja-JP" altLang="en-US" sz="2000" dirty="0">
                <a:solidFill>
                  <a:prstClr val="black"/>
                </a:solidFill>
              </a:rPr>
              <a:t> 　よって、本協議会の総意として、次のとおり要望する。</a:t>
            </a:r>
            <a:endParaRPr lang="en-US" altLang="ja-JP" sz="2000" dirty="0">
              <a:solidFill>
                <a:prstClr val="black"/>
              </a:solidFill>
            </a:endParaRPr>
          </a:p>
          <a:p>
            <a:pPr fontAlgn="base">
              <a:spcBef>
                <a:spcPct val="0"/>
              </a:spcBef>
              <a:spcAft>
                <a:spcPct val="0"/>
              </a:spcAft>
            </a:pPr>
            <a:endParaRPr lang="ja-JP" altLang="en-US" sz="2000" dirty="0">
              <a:solidFill>
                <a:prstClr val="black"/>
              </a:solidFill>
            </a:endParaRPr>
          </a:p>
          <a:p>
            <a:pPr marL="447675" indent="-447675" fontAlgn="base">
              <a:spcBef>
                <a:spcPct val="0"/>
              </a:spcBef>
              <a:spcAft>
                <a:spcPct val="0"/>
              </a:spcAft>
            </a:pPr>
            <a:r>
              <a:rPr lang="ja-JP" altLang="en-US" sz="2000" dirty="0">
                <a:solidFill>
                  <a:prstClr val="black"/>
                </a:solidFill>
              </a:rPr>
              <a:t>一、国民が将来にわたり必要な医療・介護を安心して充分に受けられるための適切な財源の確保</a:t>
            </a:r>
          </a:p>
          <a:p>
            <a:pPr marL="447675" indent="-447675" fontAlgn="base">
              <a:spcBef>
                <a:spcPct val="0"/>
              </a:spcBef>
              <a:spcAft>
                <a:spcPct val="0"/>
              </a:spcAft>
            </a:pPr>
            <a:r>
              <a:rPr lang="ja-JP" altLang="en-US" sz="2000" dirty="0">
                <a:solidFill>
                  <a:prstClr val="black"/>
                </a:solidFill>
              </a:rPr>
              <a:t>一、国民と医療機関等に不合理な負担を強いている医療等に係る消費税問題の抜本的な解決 </a:t>
            </a:r>
          </a:p>
          <a:p>
            <a:pPr algn="r" fontAlgn="base">
              <a:spcBef>
                <a:spcPct val="0"/>
              </a:spcBef>
              <a:spcAft>
                <a:spcPct val="0"/>
              </a:spcAft>
            </a:pPr>
            <a:r>
              <a:rPr lang="ja-JP" altLang="en-US" sz="2000" dirty="0">
                <a:solidFill>
                  <a:prstClr val="black"/>
                </a:solidFill>
              </a:rPr>
              <a:t>以上、決議する。</a:t>
            </a:r>
          </a:p>
        </p:txBody>
      </p:sp>
      <p:pic>
        <p:nvPicPr>
          <p:cNvPr id="10" name="図 9">
            <a:extLst>
              <a:ext uri="{FF2B5EF4-FFF2-40B4-BE49-F238E27FC236}">
                <a16:creationId xmlns="" xmlns:a16="http://schemas.microsoft.com/office/drawing/2014/main" id="{5AD9C8C6-5A0D-48D8-865F-6FE84491D45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49147" y="830819"/>
            <a:ext cx="3070378" cy="1814314"/>
          </a:xfrm>
          <a:prstGeom prst="rect">
            <a:avLst/>
          </a:prstGeom>
        </p:spPr>
      </p:pic>
      <p:sp>
        <p:nvSpPr>
          <p:cNvPr id="7"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29</a:t>
            </a:fld>
            <a:endParaRPr lang="ja-JP" altLang="en-US" sz="1600" dirty="0">
              <a:solidFill>
                <a:prstClr val="black"/>
              </a:solidFill>
              <a:latin typeface="Calibri"/>
            </a:endParaRPr>
          </a:p>
        </p:txBody>
      </p:sp>
    </p:spTree>
    <p:extLst>
      <p:ext uri="{BB962C8B-B14F-4D97-AF65-F5344CB8AC3E}">
        <p14:creationId xmlns:p14="http://schemas.microsoft.com/office/powerpoint/2010/main" val="84905570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66191" y="918695"/>
            <a:ext cx="9756000" cy="4480909"/>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a:t>
            </a:r>
            <a:r>
              <a:rPr lang="ja-JP" altLang="en-US" dirty="0">
                <a:solidFill>
                  <a:prstClr val="black"/>
                </a:solidFill>
              </a:rPr>
              <a:t>精神疾患を合併した妊産婦（ハイリスク妊産婦）に対して、産科、精神科及び自治体の多職種が連携して患者の外来診療を行う場合の評価を新設する</a:t>
            </a:r>
            <a:r>
              <a:rPr lang="ja-JP" altLang="ja-JP" dirty="0">
                <a:solidFill>
                  <a:prstClr val="black"/>
                </a:solidFill>
              </a:rPr>
              <a:t>。</a:t>
            </a:r>
            <a:endParaRPr lang="en-US" altLang="ja-JP" dirty="0">
              <a:solidFill>
                <a:prstClr val="black"/>
              </a:solidFill>
            </a:endParaRPr>
          </a:p>
          <a:p>
            <a:pPr>
              <a:spcBef>
                <a:spcPts val="600"/>
              </a:spcBef>
              <a:defRPr/>
            </a:pPr>
            <a:r>
              <a:rPr lang="ja-JP" altLang="en-US" sz="1600" b="1" dirty="0">
                <a:solidFill>
                  <a:srgbClr val="0070C0"/>
                </a:solidFill>
                <a:latin typeface="ＭＳ Ｐゴシック" panose="020B0600070205080204" pitchFamily="50" charset="-128"/>
              </a:rPr>
              <a:t>　　</a:t>
            </a:r>
            <a:r>
              <a:rPr lang="ja-JP" altLang="en-US" sz="1200" dirty="0">
                <a:solidFill>
                  <a:prstClr val="black"/>
                </a:solidFill>
                <a:latin typeface="ＭＳ Ｐゴシック" panose="020B0600070205080204" pitchFamily="50" charset="-128"/>
              </a:rPr>
              <a:t>　</a:t>
            </a:r>
            <a:endParaRPr lang="ja-JP" altLang="en-US" sz="1100" dirty="0">
              <a:solidFill>
                <a:prstClr val="black"/>
              </a:solidFill>
              <a:latin typeface="ＭＳ Ｐゴシック" panose="020B0600070205080204" pitchFamily="50" charset="-128"/>
            </a:endParaRPr>
          </a:p>
          <a:p>
            <a:pPr>
              <a:spcBef>
                <a:spcPts val="600"/>
              </a:spcBef>
              <a:defRPr/>
            </a:pPr>
            <a:endParaRPr lang="en-US" altLang="ja-JP" sz="1600" b="1" u="sng" dirty="0">
              <a:solidFill>
                <a:srgbClr val="0070C0"/>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endParaRPr>
          </a:p>
        </p:txBody>
      </p:sp>
      <p:graphicFrame>
        <p:nvGraphicFramePr>
          <p:cNvPr id="17" name="表 16"/>
          <p:cNvGraphicFramePr>
            <a:graphicFrameLocks noGrp="1"/>
          </p:cNvGraphicFramePr>
          <p:nvPr>
            <p:extLst/>
          </p:nvPr>
        </p:nvGraphicFramePr>
        <p:xfrm>
          <a:off x="168223" y="1674298"/>
          <a:ext cx="9516676" cy="3437539"/>
        </p:xfrm>
        <a:graphic>
          <a:graphicData uri="http://schemas.openxmlformats.org/drawingml/2006/table">
            <a:tbl>
              <a:tblPr firstRow="1" bandRow="1">
                <a:tableStyleId>{5DA37D80-6434-44D0-A028-1B22A696006F}</a:tableStyleId>
              </a:tblPr>
              <a:tblGrid>
                <a:gridCol w="4758338">
                  <a:extLst>
                    <a:ext uri="{9D8B030D-6E8A-4147-A177-3AD203B41FA5}">
                      <a16:colId xmlns="" xmlns:a16="http://schemas.microsoft.com/office/drawing/2014/main" val="20000"/>
                    </a:ext>
                  </a:extLst>
                </a:gridCol>
                <a:gridCol w="4758338">
                  <a:extLst>
                    <a:ext uri="{9D8B030D-6E8A-4147-A177-3AD203B41FA5}">
                      <a16:colId xmlns="" xmlns:a16="http://schemas.microsoft.com/office/drawing/2014/main" val="20001"/>
                    </a:ext>
                  </a:extLst>
                </a:gridCol>
              </a:tblGrid>
              <a:tr h="402374">
                <a:tc>
                  <a:txBody>
                    <a:bodyPr/>
                    <a:lstStyle/>
                    <a:p>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新</a:t>
                      </a:r>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 </a:t>
                      </a:r>
                      <a:r>
                        <a:rPr kumimoji="1" lang="ja-JP" altLang="en-US" sz="1600" u="sng" strike="noStrike" kern="1200" cap="none" spc="-40" normalizeH="0" baseline="0" noProof="0" dirty="0">
                          <a:ln>
                            <a:noFill/>
                          </a:ln>
                          <a:solidFill>
                            <a:srgbClr val="0070C0"/>
                          </a:solidFill>
                          <a:effectLst/>
                          <a:uLnTx/>
                          <a:uFillTx/>
                          <a:latin typeface="+mn-ea"/>
                          <a:ea typeface="+mn-ea"/>
                        </a:rPr>
                        <a:t>ハイリスク妊産婦連携指導料１：１</a:t>
                      </a:r>
                      <a:r>
                        <a:rPr kumimoji="1" lang="en-US" altLang="ja-JP" sz="1600" u="sng" strike="noStrike" kern="1200" cap="none" spc="-40" normalizeH="0" baseline="0" noProof="0" dirty="0">
                          <a:ln>
                            <a:noFill/>
                          </a:ln>
                          <a:solidFill>
                            <a:srgbClr val="0070C0"/>
                          </a:solidFill>
                          <a:effectLst/>
                          <a:uLnTx/>
                          <a:uFillTx/>
                          <a:latin typeface="+mn-ea"/>
                          <a:ea typeface="+mn-ea"/>
                        </a:rPr>
                        <a:t>,</a:t>
                      </a:r>
                      <a:r>
                        <a:rPr kumimoji="1" lang="ja-JP" altLang="en-US" sz="1600" u="sng" strike="noStrike" kern="1200" cap="none" spc="-40" normalizeH="0" baseline="0" noProof="0" dirty="0">
                          <a:ln>
                            <a:noFill/>
                          </a:ln>
                          <a:solidFill>
                            <a:srgbClr val="0070C0"/>
                          </a:solidFill>
                          <a:effectLst/>
                          <a:uLnTx/>
                          <a:uFillTx/>
                          <a:latin typeface="+mn-ea"/>
                          <a:ea typeface="+mn-ea"/>
                        </a:rPr>
                        <a:t>０００点（月１回）</a:t>
                      </a:r>
                      <a:endParaRPr kumimoji="1" lang="ja-JP" altLang="en-US" sz="1600" spc="-40" baseline="0" dirty="0">
                        <a:solidFill>
                          <a:srgbClr val="0070C0"/>
                        </a:solidFill>
                        <a:latin typeface="+mn-ea"/>
                        <a:ea typeface="+mn-ea"/>
                      </a:endParaRPr>
                    </a:p>
                  </a:txBody>
                  <a:tcPr marL="36000" marR="36000" marT="36000" marB="36000" anchor="ctr"/>
                </a:tc>
                <a:tc>
                  <a: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新</a:t>
                      </a:r>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 </a:t>
                      </a:r>
                      <a:r>
                        <a:rPr kumimoji="1" lang="ja-JP" altLang="en-US" sz="1600" u="sng" strike="noStrike" kern="1200" cap="none" spc="0" normalizeH="0" baseline="0" noProof="0" dirty="0">
                          <a:ln>
                            <a:noFill/>
                          </a:ln>
                          <a:solidFill>
                            <a:srgbClr val="0070C0"/>
                          </a:solidFill>
                          <a:effectLst/>
                          <a:uLnTx/>
                          <a:uFillTx/>
                          <a:latin typeface="+mn-ea"/>
                          <a:ea typeface="+mn-ea"/>
                        </a:rPr>
                        <a:t>ハイリスク妊産婦連携指導料２：７５０点（月１回）</a:t>
                      </a:r>
                      <a:endParaRPr kumimoji="1" lang="ja-JP" altLang="en-US" sz="1600" dirty="0">
                        <a:solidFill>
                          <a:srgbClr val="0070C0"/>
                        </a:solidFill>
                        <a:latin typeface="+mn-ea"/>
                        <a:ea typeface="+mn-ea"/>
                      </a:endParaRPr>
                    </a:p>
                  </a:txBody>
                  <a:tcPr marL="36000" marR="36000" marT="36000" marB="36000" anchor="ctr"/>
                </a:tc>
                <a:extLst>
                  <a:ext uri="{0D108BD9-81ED-4DB2-BD59-A6C34878D82A}">
                    <a16:rowId xmlns="" xmlns:a16="http://schemas.microsoft.com/office/drawing/2014/main" val="10000"/>
                  </a:ext>
                </a:extLst>
              </a:tr>
              <a:tr h="282645">
                <a:tc>
                  <a:txBody>
                    <a:bodyPr/>
                    <a:lstStyle/>
                    <a:p>
                      <a:r>
                        <a:rPr kumimoji="1" lang="ja-JP" altLang="en-US" sz="1200" dirty="0">
                          <a:latin typeface="+mn-ea"/>
                          <a:ea typeface="+mn-ea"/>
                        </a:rPr>
                        <a:t>産科又は産婦人科</a:t>
                      </a:r>
                    </a:p>
                  </a:txBody>
                  <a:tcPr marT="36000" marB="36000" anchor="ctr"/>
                </a:tc>
                <a:tc>
                  <a:txBody>
                    <a:bodyPr/>
                    <a:lstStyle/>
                    <a:p>
                      <a:r>
                        <a:rPr kumimoji="1" lang="ja-JP" altLang="en-US" sz="1200" dirty="0">
                          <a:latin typeface="+mn-ea"/>
                          <a:ea typeface="+mn-ea"/>
                        </a:rPr>
                        <a:t>精神科又は心療内科</a:t>
                      </a:r>
                    </a:p>
                  </a:txBody>
                  <a:tcPr marT="36000" marB="36000" anchor="ctr"/>
                </a:tc>
                <a:extLst>
                  <a:ext uri="{0D108BD9-81ED-4DB2-BD59-A6C34878D82A}">
                    <a16:rowId xmlns="" xmlns:a16="http://schemas.microsoft.com/office/drawing/2014/main" val="10001"/>
                  </a:ext>
                </a:extLst>
              </a:tr>
              <a:tr h="282645">
                <a:tc>
                  <a:txBody>
                    <a:bodyPr/>
                    <a:lstStyle/>
                    <a:p>
                      <a:r>
                        <a:rPr kumimoji="1" lang="ja-JP" altLang="en-US" sz="1200" dirty="0">
                          <a:latin typeface="+mn-ea"/>
                          <a:ea typeface="+mn-ea"/>
                        </a:rPr>
                        <a:t>精神疾患の妊婦又は出産後２月以内の精神疾患の患者</a:t>
                      </a:r>
                      <a:r>
                        <a:rPr kumimoji="1" lang="en-US" altLang="ja-JP" sz="1200" baseline="30000" dirty="0">
                          <a:latin typeface="+mn-ea"/>
                          <a:ea typeface="+mn-ea"/>
                        </a:rPr>
                        <a:t>※</a:t>
                      </a:r>
                    </a:p>
                  </a:txBody>
                  <a:tcPr marT="36000" marB="36000" anchor="ctr"/>
                </a:tc>
                <a:tc>
                  <a:txBody>
                    <a:bodyPr/>
                    <a:lstStyle/>
                    <a:p>
                      <a:r>
                        <a:rPr kumimoji="1" lang="ja-JP" altLang="en-US" sz="1200" dirty="0">
                          <a:latin typeface="+mn-ea"/>
                          <a:ea typeface="+mn-ea"/>
                        </a:rPr>
                        <a:t>精神疾患の妊婦又は出産後６月以内の精神疾患の患者</a:t>
                      </a:r>
                      <a:r>
                        <a:rPr kumimoji="1" lang="en-US" altLang="ja-JP" sz="1200" baseline="30000" dirty="0">
                          <a:latin typeface="+mn-ea"/>
                          <a:ea typeface="+mn-ea"/>
                        </a:rPr>
                        <a:t>※</a:t>
                      </a:r>
                      <a:endParaRPr kumimoji="1" lang="en-US" altLang="ja-JP" sz="1200" dirty="0">
                        <a:latin typeface="+mn-ea"/>
                        <a:ea typeface="+mn-ea"/>
                      </a:endParaRPr>
                    </a:p>
                  </a:txBody>
                  <a:tcPr marT="36000" marB="36000" anchor="ctr"/>
                </a:tc>
                <a:extLst>
                  <a:ext uri="{0D108BD9-81ED-4DB2-BD59-A6C34878D82A}">
                    <a16:rowId xmlns="" xmlns:a16="http://schemas.microsoft.com/office/drawing/2014/main" val="10002"/>
                  </a:ext>
                </a:extLst>
              </a:tr>
              <a:tr h="493975">
                <a:tc>
                  <a:txBody>
                    <a:bodyPr/>
                    <a:lstStyle/>
                    <a:p>
                      <a:r>
                        <a:rPr kumimoji="1" lang="ja-JP" altLang="en-US" sz="1200" dirty="0">
                          <a:latin typeface="+mn-ea"/>
                          <a:ea typeface="+mn-ea"/>
                        </a:rPr>
                        <a:t>概ね月に１回の頻度で、患者の心理的不安を軽減するため の面接及び療養上の指導を行う</a:t>
                      </a:r>
                    </a:p>
                  </a:txBody>
                  <a:tcPr marT="36000" marB="36000" anchor="ctr"/>
                </a:tc>
                <a:tc>
                  <a:txBody>
                    <a:bodyPr/>
                    <a:lstStyle/>
                    <a:p>
                      <a:r>
                        <a:rPr kumimoji="1" lang="ja-JP" altLang="en-US" sz="1200" dirty="0">
                          <a:latin typeface="+mn-ea"/>
                          <a:ea typeface="+mn-ea"/>
                        </a:rPr>
                        <a:t>精神疾患及びその治療が妊娠、出産等に与える影響について患者に説明し、療養上の指導を行う</a:t>
                      </a:r>
                    </a:p>
                  </a:txBody>
                  <a:tcPr marT="36000" marB="36000" anchor="ctr"/>
                </a:tc>
                <a:extLst>
                  <a:ext uri="{0D108BD9-81ED-4DB2-BD59-A6C34878D82A}">
                    <a16:rowId xmlns="" xmlns:a16="http://schemas.microsoft.com/office/drawing/2014/main" val="10003"/>
                  </a:ext>
                </a:extLst>
              </a:tr>
              <a:tr h="282645">
                <a:tc gridSpan="2">
                  <a:txBody>
                    <a:bodyPr/>
                    <a:lstStyle/>
                    <a:p>
                      <a:r>
                        <a:rPr kumimoji="1" lang="ja-JP" altLang="en-US" sz="1200" dirty="0">
                          <a:latin typeface="+mn-ea"/>
                          <a:ea typeface="+mn-ea"/>
                        </a:rPr>
                        <a:t>必要に応じて小児科と適切に連携して診療する体制を有している</a:t>
                      </a:r>
                    </a:p>
                  </a:txBody>
                  <a:tcPr marT="36000" marB="36000" anchor="ctr"/>
                </a:tc>
                <a:tc hMerge="1">
                  <a:txBody>
                    <a:bodyPr/>
                    <a:lstStyle/>
                    <a:p>
                      <a:endParaRPr kumimoji="1" lang="ja-JP" altLang="en-US"/>
                    </a:p>
                  </a:txBody>
                  <a:tcPr/>
                </a:tc>
                <a:extLst>
                  <a:ext uri="{0D108BD9-81ED-4DB2-BD59-A6C34878D82A}">
                    <a16:rowId xmlns="" xmlns:a16="http://schemas.microsoft.com/office/drawing/2014/main" val="10004"/>
                  </a:ext>
                </a:extLst>
              </a:tr>
              <a:tr h="493975">
                <a:tc gridSpan="2">
                  <a:txBody>
                    <a:bodyPr/>
                    <a:lstStyle/>
                    <a:p>
                      <a:r>
                        <a:rPr kumimoji="1" lang="ja-JP" altLang="en-US" sz="1200" dirty="0">
                          <a:latin typeface="+mn-ea"/>
                          <a:ea typeface="+mn-ea"/>
                        </a:rPr>
                        <a:t>産科又は産婦人科を担当する医師又は保健師、助産師若しくは看護師及び当該患者の診療を担当する精神科又は心療内科を担当する医師又は保健師若しくは看護師及び市町村等の担当者による多職種カンファレンスが概ね２か月に１回程度の頻度で開催</a:t>
                      </a:r>
                    </a:p>
                  </a:txBody>
                  <a:tcPr marT="36000" marB="36000" anchor="ctr"/>
                </a:tc>
                <a:tc hMerge="1">
                  <a:txBody>
                    <a:bodyPr/>
                    <a:lstStyle/>
                    <a:p>
                      <a:endParaRPr kumimoji="1" lang="ja-JP" altLang="en-US" sz="1400" dirty="0"/>
                    </a:p>
                  </a:txBody>
                  <a:tcPr anchor="ctr"/>
                </a:tc>
                <a:extLst>
                  <a:ext uri="{0D108BD9-81ED-4DB2-BD59-A6C34878D82A}">
                    <a16:rowId xmlns="" xmlns:a16="http://schemas.microsoft.com/office/drawing/2014/main" val="10005"/>
                  </a:ext>
                </a:extLst>
              </a:tr>
              <a:tr h="493975">
                <a:tc gridSpan="2">
                  <a:txBody>
                    <a:bodyPr/>
                    <a:lstStyle/>
                    <a:p>
                      <a:r>
                        <a:rPr kumimoji="1" lang="ja-JP" altLang="en-US" sz="1200" dirty="0">
                          <a:latin typeface="+mn-ea"/>
                          <a:ea typeface="+mn-ea"/>
                        </a:rPr>
                        <a:t>出産後の養育について支援を行うことが特に必要と認められる場合、患者の同意を得た上で、市町村等に相談し、情報提供を行う</a:t>
                      </a:r>
                    </a:p>
                  </a:txBody>
                  <a:tcPr marT="36000" marB="36000" anchor="ctr"/>
                </a:tc>
                <a:tc hMerge="1">
                  <a:txBody>
                    <a:bodyPr/>
                    <a:lstStyle/>
                    <a:p>
                      <a:endParaRPr kumimoji="1" lang="ja-JP" altLang="en-US" sz="1400" dirty="0"/>
                    </a:p>
                  </a:txBody>
                  <a:tcPr anchor="ctr"/>
                </a:tc>
                <a:extLst>
                  <a:ext uri="{0D108BD9-81ED-4DB2-BD59-A6C34878D82A}">
                    <a16:rowId xmlns="" xmlns:a16="http://schemas.microsoft.com/office/drawing/2014/main" val="10006"/>
                  </a:ext>
                </a:extLst>
              </a:tr>
              <a:tr h="705305">
                <a:tc>
                  <a:txBody>
                    <a:bodyPr/>
                    <a:lstStyle/>
                    <a:p>
                      <a:r>
                        <a:rPr kumimoji="1" lang="ja-JP" altLang="en-US" sz="1200" dirty="0">
                          <a:latin typeface="+mn-ea"/>
                          <a:ea typeface="+mn-ea"/>
                        </a:rPr>
                        <a:t>精神疾患の妊産婦について、直近１年間の市町村等との連携実績が１件以上。原則として受診する全ての妊産婦を対象に、メンタルヘルスのスクリーニングを適切に実施</a:t>
                      </a:r>
                    </a:p>
                  </a:txBody>
                  <a:tcPr marT="36000" marB="36000" anchor="ctr"/>
                </a:tc>
                <a:tc>
                  <a:txBody>
                    <a:bodyPr/>
                    <a:lstStyle/>
                    <a:p>
                      <a:r>
                        <a:rPr lang="ja-JP" altLang="ja-JP" sz="1200" dirty="0">
                          <a:effectLst/>
                          <a:latin typeface="+mn-ea"/>
                          <a:ea typeface="+mn-ea"/>
                        </a:rPr>
                        <a:t>精神疾患の妊婦について、直近１年間の他の保険医療機関又は市町村等との連携実績が１件以上</a:t>
                      </a:r>
                      <a:endParaRPr kumimoji="1" lang="ja-JP" altLang="en-US" sz="1200" dirty="0">
                        <a:latin typeface="+mn-ea"/>
                        <a:ea typeface="+mn-ea"/>
                      </a:endParaRPr>
                    </a:p>
                  </a:txBody>
                  <a:tcPr marT="36000" marB="36000" anchor="ctr"/>
                </a:tc>
                <a:extLst>
                  <a:ext uri="{0D108BD9-81ED-4DB2-BD59-A6C34878D82A}">
                    <a16:rowId xmlns="" xmlns:a16="http://schemas.microsoft.com/office/drawing/2014/main" val="10007"/>
                  </a:ext>
                </a:extLst>
              </a:tr>
            </a:tbl>
          </a:graphicData>
        </a:graphic>
      </p:graphicFrame>
      <p:sp>
        <p:nvSpPr>
          <p:cNvPr id="3" name="テキスト ボックス 2"/>
          <p:cNvSpPr txBox="1"/>
          <p:nvPr/>
        </p:nvSpPr>
        <p:spPr>
          <a:xfrm>
            <a:off x="168239" y="5122636"/>
            <a:ext cx="3701411" cy="276999"/>
          </a:xfrm>
          <a:prstGeom prst="rect">
            <a:avLst/>
          </a:prstGeom>
          <a:noFill/>
        </p:spPr>
        <p:txBody>
          <a:bodyPr wrap="square" rtlCol="0">
            <a:spAutoFit/>
          </a:bodyPr>
          <a:lstStyle/>
          <a:p>
            <a:r>
              <a:rPr lang="en-US" altLang="ja-JP" sz="1200" dirty="0">
                <a:solidFill>
                  <a:prstClr val="black"/>
                </a:solidFill>
              </a:rPr>
              <a:t>※</a:t>
            </a:r>
            <a:r>
              <a:rPr lang="ja-JP" altLang="en-US" sz="1200" dirty="0">
                <a:solidFill>
                  <a:prstClr val="black"/>
                </a:solidFill>
              </a:rPr>
              <a:t>　精神療法を実施されている患者に限る</a:t>
            </a:r>
          </a:p>
        </p:txBody>
      </p:sp>
      <p:sp>
        <p:nvSpPr>
          <p:cNvPr id="12"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１４．地域移行・地域生活支援の充実を含む質の高い精神医療の評価</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Rectangle 36"/>
          <p:cNvSpPr>
            <a:spLocks noChangeArrowheads="1"/>
          </p:cNvSpPr>
          <p:nvPr/>
        </p:nvSpPr>
        <p:spPr bwMode="auto">
          <a:xfrm>
            <a:off x="66191" y="683605"/>
            <a:ext cx="6552728"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（１４）精神疾患を合併した妊産婦への指導管理に係る評価</a:t>
            </a:r>
            <a:endParaRPr lang="en-US" altLang="ja-JP" sz="2000" dirty="0">
              <a:solidFill>
                <a:prstClr val="black"/>
              </a:solidFill>
            </a:endParaRPr>
          </a:p>
        </p:txBody>
      </p:sp>
      <p:sp>
        <p:nvSpPr>
          <p:cNvPr id="10" name="テキスト ボックス 8">
            <a:extLst>
              <a:ext uri="{FF2B5EF4-FFF2-40B4-BE49-F238E27FC236}">
                <a16:creationId xmlns="" xmlns:a16="http://schemas.microsoft.com/office/drawing/2014/main" id="{17C2E28F-ABD1-468F-9228-9953DECE4F3B}"/>
              </a:ext>
            </a:extLst>
          </p:cNvPr>
          <p:cNvSpPr txBox="1"/>
          <p:nvPr/>
        </p:nvSpPr>
        <p:spPr>
          <a:xfrm>
            <a:off x="6177136" y="1325665"/>
            <a:ext cx="28083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172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223</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224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856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9415115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200538" y="963760"/>
            <a:ext cx="9511189" cy="3462677"/>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ts val="1700"/>
              </a:lnSpc>
              <a:spcBef>
                <a:spcPts val="0"/>
              </a:spcBef>
              <a:spcAft>
                <a:spcPts val="0"/>
              </a:spcAft>
              <a:buClrTx/>
              <a:buSzTx/>
              <a:buFont typeface="Wingdings" panose="05000000000000000000" pitchFamily="2" charset="2"/>
              <a:buChar char="Ø"/>
              <a:tabLst/>
              <a:defRPr/>
            </a:pPr>
            <a:r>
              <a:rPr kumimoji="1" lang="ja-JP" altLang="en-US" sz="1600" b="1"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認定に遺伝学的検査の実施が必須の指定難病について、遺伝学的検査の対象疾患に追加する</a:t>
            </a:r>
            <a:endParaRPr kumimoji="1" lang="en-US" altLang="ja-JP" sz="1600" b="1"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ts val="17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［対象疾患］３疾患を追加</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　先天異常症候群、遺伝性自己炎症疾患、エプスタイン症候群</a:t>
            </a:r>
            <a:endParaRPr kumimoji="1" lang="en-US" altLang="ja-JP" sz="13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［算定要件］</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（略）</a:t>
            </a:r>
          </a:p>
          <a:p>
            <a:pPr marL="352425" marR="0" lvl="0" indent="-169863"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②　検査の実施に当たっては、</a:t>
            </a: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個人情報保護委員会・厚生労働省「医療介護関係事業者における個人情報の適切な取扱いのためのガイダンス」（平成</a:t>
            </a:r>
            <a:r>
              <a:rPr kumimoji="1" lang="en-US" altLang="ja-JP"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29</a:t>
            </a: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年</a:t>
            </a:r>
            <a:r>
              <a:rPr kumimoji="1" lang="en-US" altLang="ja-JP"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4</a:t>
            </a: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月）</a:t>
            </a:r>
            <a:r>
              <a:rPr kumimoji="1" lang="ja-JP" altLang="en-US" sz="12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及び関係学会による「医療における遺伝学的検査･診断に関するガイドライン」（平成</a:t>
            </a:r>
            <a:r>
              <a:rPr kumimoji="1" lang="en-US" altLang="ja-JP" sz="12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23</a:t>
            </a:r>
            <a:r>
              <a:rPr kumimoji="1" lang="ja-JP" altLang="en-US" sz="12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年２月）を遵守すること</a:t>
            </a:r>
          </a:p>
          <a:p>
            <a:pPr marL="352425" marR="0" lvl="0" indent="-169863"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③　エに掲げる遺伝子疾患に対する検査については、②に掲げる</a:t>
            </a: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ガイダンス</a:t>
            </a:r>
            <a:r>
              <a:rPr kumimoji="1" lang="ja-JP" altLang="en-US" sz="12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に加え、別に厚生労働大臣が定める施設基準に適合しているものとして地方厚生（支）局長に届け出た保険医療機関において行われる場合に限り算定する</a:t>
            </a:r>
          </a:p>
          <a:p>
            <a:pPr marL="352425" marR="0" lvl="0" indent="-169863" algn="l" defTabSz="914400" rtl="0" eaLnBrk="1" fontAlgn="auto" latinLnBrk="0" hangingPunct="1">
              <a:lnSpc>
                <a:spcPts val="1300"/>
              </a:lnSpc>
              <a:spcBef>
                <a:spcPts val="0"/>
              </a:spcBef>
              <a:spcAft>
                <a:spcPts val="0"/>
              </a:spcAft>
              <a:buClrTx/>
              <a:buSzTx/>
              <a:buFontTx/>
              <a:buNone/>
              <a:tabLst/>
              <a:defRPr/>
            </a:pP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④　「処理が容易なもの」とは、アからエの①に掲げる遺伝子疾患の検査のことをいう</a:t>
            </a:r>
          </a:p>
          <a:p>
            <a:pPr marL="182563"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⑤　「処理が複雑なもの」とは、アからエの②に掲げる遺伝子疾患の検査のことをいう</a:t>
            </a:r>
          </a:p>
          <a:p>
            <a:pPr marL="182563"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⑥　「処理が極めて複雑なもの」とは、ア、ウ及びエの③に掲げる遺伝子疾患の検査のことをいう</a:t>
            </a:r>
            <a:endParaRPr kumimoji="1" lang="en-US" altLang="ja-JP" sz="1200" b="0" i="0" u="sng"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7" name="Rectangle 36"/>
          <p:cNvSpPr>
            <a:spLocks noChangeArrowheads="1"/>
          </p:cNvSpPr>
          <p:nvPr/>
        </p:nvSpPr>
        <p:spPr bwMode="auto">
          <a:xfrm>
            <a:off x="194386" y="610082"/>
            <a:ext cx="4254558" cy="36819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（１）遺伝学的検査の対象疾患の追加</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18" name="表 17"/>
          <p:cNvGraphicFramePr>
            <a:graphicFrameLocks noGrp="1"/>
          </p:cNvGraphicFramePr>
          <p:nvPr>
            <p:extLst/>
          </p:nvPr>
        </p:nvGraphicFramePr>
        <p:xfrm>
          <a:off x="435891" y="1275049"/>
          <a:ext cx="4133592" cy="822960"/>
        </p:xfrm>
        <a:graphic>
          <a:graphicData uri="http://schemas.openxmlformats.org/drawingml/2006/table">
            <a:tbl>
              <a:tblPr firstRow="1" bandRow="1">
                <a:tableStyleId>{FABFCF23-3B69-468F-B69F-88F6DE6A72F2}</a:tableStyleId>
              </a:tblPr>
              <a:tblGrid>
                <a:gridCol w="4133592">
                  <a:extLst>
                    <a:ext uri="{9D8B030D-6E8A-4147-A177-3AD203B41FA5}">
                      <a16:colId xmlns="" xmlns:a16="http://schemas.microsoft.com/office/drawing/2014/main" val="20000"/>
                    </a:ext>
                  </a:extLst>
                </a:gridCol>
              </a:tblGrid>
              <a:tr h="274779">
                <a:tc>
                  <a:txBody>
                    <a:bodyPr/>
                    <a:lstStyle/>
                    <a:p>
                      <a:pPr algn="ctr"/>
                      <a:r>
                        <a:rPr kumimoji="1" lang="ja-JP" altLang="en-US" sz="1400" dirty="0"/>
                        <a:t>現行</a:t>
                      </a:r>
                    </a:p>
                  </a:txBody>
                  <a:tcPr/>
                </a:tc>
                <a:extLst>
                  <a:ext uri="{0D108BD9-81ED-4DB2-BD59-A6C34878D82A}">
                    <a16:rowId xmlns="" xmlns:a16="http://schemas.microsoft.com/office/drawing/2014/main" val="10000"/>
                  </a:ext>
                </a:extLst>
              </a:tr>
              <a:tr h="0">
                <a:tc>
                  <a:txBody>
                    <a:bodyPr/>
                    <a:lstStyle/>
                    <a:p>
                      <a:r>
                        <a:rPr kumimoji="1" lang="ja-JP" altLang="en-US" sz="1400" dirty="0"/>
                        <a:t>遺伝学的検査</a:t>
                      </a:r>
                    </a:p>
                    <a:p>
                      <a:pPr algn="r"/>
                      <a:r>
                        <a:rPr kumimoji="1" lang="ja-JP" altLang="en-US" sz="1400" dirty="0"/>
                        <a:t>３</a:t>
                      </a:r>
                      <a:r>
                        <a:rPr kumimoji="1" lang="en-US" altLang="ja-JP" sz="1400" dirty="0"/>
                        <a:t>,</a:t>
                      </a:r>
                      <a:r>
                        <a:rPr kumimoji="1" lang="ja-JP" altLang="en-US" sz="1400" dirty="0"/>
                        <a:t>８８０点</a:t>
                      </a:r>
                      <a:endParaRPr kumimoji="1" lang="en-US" altLang="ja-JP" sz="1400" dirty="0"/>
                    </a:p>
                  </a:txBody>
                  <a:tcPr/>
                </a:tc>
                <a:extLst>
                  <a:ext uri="{0D108BD9-81ED-4DB2-BD59-A6C34878D82A}">
                    <a16:rowId xmlns="" xmlns:a16="http://schemas.microsoft.com/office/drawing/2014/main" val="10001"/>
                  </a:ext>
                </a:extLst>
              </a:tr>
            </a:tbl>
          </a:graphicData>
        </a:graphic>
      </p:graphicFrame>
      <p:graphicFrame>
        <p:nvGraphicFramePr>
          <p:cNvPr id="22" name="表 21"/>
          <p:cNvGraphicFramePr>
            <a:graphicFrameLocks noGrp="1"/>
          </p:cNvGraphicFramePr>
          <p:nvPr>
            <p:extLst/>
          </p:nvPr>
        </p:nvGraphicFramePr>
        <p:xfrm>
          <a:off x="5299446" y="1273125"/>
          <a:ext cx="4168096" cy="1175550"/>
        </p:xfrm>
        <a:graphic>
          <a:graphicData uri="http://schemas.openxmlformats.org/drawingml/2006/table">
            <a:tbl>
              <a:tblPr firstRow="1" bandRow="1">
                <a:tableStyleId>{9DCAF9ED-07DC-4A11-8D7F-57B35C25682E}</a:tableStyleId>
              </a:tblPr>
              <a:tblGrid>
                <a:gridCol w="4168096">
                  <a:extLst>
                    <a:ext uri="{9D8B030D-6E8A-4147-A177-3AD203B41FA5}">
                      <a16:colId xmlns="" xmlns:a16="http://schemas.microsoft.com/office/drawing/2014/main" val="20000"/>
                    </a:ext>
                  </a:extLst>
                </a:gridCol>
              </a:tblGrid>
              <a:tr h="322110">
                <a:tc>
                  <a:txBody>
                    <a:bodyPr/>
                    <a:lstStyle/>
                    <a:p>
                      <a:pPr algn="ctr"/>
                      <a:r>
                        <a:rPr kumimoji="1" lang="ja-JP" altLang="en-US" sz="1400" dirty="0"/>
                        <a:t>改定</a:t>
                      </a:r>
                    </a:p>
                  </a:txBody>
                  <a:tcPr/>
                </a:tc>
                <a:extLst>
                  <a:ext uri="{0D108BD9-81ED-4DB2-BD59-A6C34878D82A}">
                    <a16:rowId xmlns="" xmlns:a16="http://schemas.microsoft.com/office/drawing/2014/main" val="10000"/>
                  </a:ext>
                </a:extLst>
              </a:tr>
              <a:tr h="322110">
                <a:tc>
                  <a:txBody>
                    <a:bodyPr/>
                    <a:lstStyle/>
                    <a:p>
                      <a:pPr>
                        <a:lnSpc>
                          <a:spcPts val="1500"/>
                        </a:lnSpc>
                      </a:pPr>
                      <a:r>
                        <a:rPr kumimoji="1" lang="ja-JP" altLang="en-US" sz="1400" b="0" u="none" dirty="0">
                          <a:solidFill>
                            <a:schemeClr val="tx1"/>
                          </a:solidFill>
                        </a:rPr>
                        <a:t>遺伝学的検査</a:t>
                      </a:r>
                    </a:p>
                    <a:p>
                      <a:pPr>
                        <a:lnSpc>
                          <a:spcPts val="1500"/>
                        </a:lnSpc>
                      </a:pPr>
                      <a:r>
                        <a:rPr kumimoji="1" lang="ja-JP" altLang="en-US" sz="1400" b="0" u="sng" dirty="0">
                          <a:solidFill>
                            <a:schemeClr val="tx1"/>
                          </a:solidFill>
                        </a:rPr>
                        <a:t>１　処理が容易なもの</a:t>
                      </a:r>
                      <a:r>
                        <a:rPr kumimoji="1" lang="ja-JP" altLang="en-US" sz="1400" b="0" u="none" dirty="0">
                          <a:solidFill>
                            <a:schemeClr val="tx1"/>
                          </a:solidFill>
                        </a:rPr>
                        <a:t>：　　　　　 </a:t>
                      </a:r>
                      <a:r>
                        <a:rPr kumimoji="1" lang="ja-JP" altLang="en-US" sz="1400" b="0" u="sng" dirty="0">
                          <a:solidFill>
                            <a:schemeClr val="tx1"/>
                          </a:solidFill>
                        </a:rPr>
                        <a:t>３</a:t>
                      </a:r>
                      <a:r>
                        <a:rPr kumimoji="1" lang="en-US" altLang="ja-JP" sz="1400" b="0" u="sng" dirty="0">
                          <a:solidFill>
                            <a:schemeClr val="tx1"/>
                          </a:solidFill>
                        </a:rPr>
                        <a:t>,</a:t>
                      </a:r>
                      <a:r>
                        <a:rPr kumimoji="1" lang="ja-JP" altLang="en-US" sz="1400" b="0" u="sng" dirty="0">
                          <a:solidFill>
                            <a:schemeClr val="tx1"/>
                          </a:solidFill>
                        </a:rPr>
                        <a:t>８８０</a:t>
                      </a:r>
                      <a:r>
                        <a:rPr kumimoji="1" lang="en-US" altLang="ja-JP" sz="1400" b="0" u="sng" dirty="0">
                          <a:solidFill>
                            <a:schemeClr val="tx1"/>
                          </a:solidFill>
                        </a:rPr>
                        <a:t> </a:t>
                      </a:r>
                      <a:r>
                        <a:rPr kumimoji="1" lang="ja-JP" altLang="en-US" sz="1400" b="0" u="sng" dirty="0">
                          <a:solidFill>
                            <a:schemeClr val="tx1"/>
                          </a:solidFill>
                        </a:rPr>
                        <a:t>点</a:t>
                      </a:r>
                    </a:p>
                    <a:p>
                      <a:pPr>
                        <a:lnSpc>
                          <a:spcPts val="1500"/>
                        </a:lnSpc>
                      </a:pPr>
                      <a:r>
                        <a:rPr kumimoji="1" lang="ja-JP" altLang="en-US" sz="1400" b="0" u="sng" dirty="0">
                          <a:solidFill>
                            <a:schemeClr val="tx1"/>
                          </a:solidFill>
                        </a:rPr>
                        <a:t>２　処理が複雑なもの</a:t>
                      </a:r>
                      <a:r>
                        <a:rPr kumimoji="1" lang="ja-JP" altLang="en-US" sz="1400" b="0" u="none" dirty="0">
                          <a:solidFill>
                            <a:schemeClr val="tx1"/>
                          </a:solidFill>
                        </a:rPr>
                        <a:t>：　　　　　 </a:t>
                      </a:r>
                      <a:r>
                        <a:rPr kumimoji="1" lang="ja-JP" altLang="en-US" sz="1400" b="0" u="sng" dirty="0">
                          <a:solidFill>
                            <a:schemeClr val="tx1"/>
                          </a:solidFill>
                        </a:rPr>
                        <a:t>５</a:t>
                      </a:r>
                      <a:r>
                        <a:rPr kumimoji="1" lang="en-US" altLang="ja-JP" sz="1400" b="0" u="sng" dirty="0">
                          <a:solidFill>
                            <a:schemeClr val="tx1"/>
                          </a:solidFill>
                        </a:rPr>
                        <a:t>,</a:t>
                      </a:r>
                      <a:r>
                        <a:rPr kumimoji="1" lang="ja-JP" altLang="en-US" sz="1400" b="0" u="sng" dirty="0">
                          <a:solidFill>
                            <a:schemeClr val="tx1"/>
                          </a:solidFill>
                        </a:rPr>
                        <a:t>０００</a:t>
                      </a:r>
                      <a:r>
                        <a:rPr kumimoji="1" lang="en-US" altLang="ja-JP" sz="1400" b="0" u="sng" dirty="0">
                          <a:solidFill>
                            <a:schemeClr val="tx1"/>
                          </a:solidFill>
                        </a:rPr>
                        <a:t> </a:t>
                      </a:r>
                      <a:r>
                        <a:rPr kumimoji="1" lang="ja-JP" altLang="en-US" sz="1400" b="0" u="sng" dirty="0">
                          <a:solidFill>
                            <a:schemeClr val="tx1"/>
                          </a:solidFill>
                        </a:rPr>
                        <a:t>点</a:t>
                      </a:r>
                    </a:p>
                    <a:p>
                      <a:pPr>
                        <a:lnSpc>
                          <a:spcPts val="1500"/>
                        </a:lnSpc>
                      </a:pPr>
                      <a:r>
                        <a:rPr kumimoji="1" lang="ja-JP" altLang="en-US" sz="1400" b="0" u="sng" dirty="0">
                          <a:solidFill>
                            <a:schemeClr val="tx1"/>
                          </a:solidFill>
                        </a:rPr>
                        <a:t>３　処理が極めて複雑なもの</a:t>
                      </a:r>
                      <a:r>
                        <a:rPr kumimoji="1" lang="ja-JP" altLang="en-US" sz="1400" b="0" u="none" dirty="0">
                          <a:solidFill>
                            <a:schemeClr val="tx1"/>
                          </a:solidFill>
                        </a:rPr>
                        <a:t>：　</a:t>
                      </a:r>
                      <a:r>
                        <a:rPr kumimoji="1" lang="ja-JP" altLang="en-US" sz="1400" b="0" u="sng" dirty="0">
                          <a:solidFill>
                            <a:schemeClr val="tx1"/>
                          </a:solidFill>
                        </a:rPr>
                        <a:t>８</a:t>
                      </a:r>
                      <a:r>
                        <a:rPr kumimoji="1" lang="en-US" altLang="ja-JP" sz="1400" b="0" u="sng" dirty="0">
                          <a:solidFill>
                            <a:schemeClr val="tx1"/>
                          </a:solidFill>
                        </a:rPr>
                        <a:t>,</a:t>
                      </a:r>
                      <a:r>
                        <a:rPr kumimoji="1" lang="ja-JP" altLang="en-US" sz="1400" b="0" u="sng" dirty="0">
                          <a:solidFill>
                            <a:schemeClr val="tx1"/>
                          </a:solidFill>
                        </a:rPr>
                        <a:t>０００</a:t>
                      </a:r>
                      <a:r>
                        <a:rPr kumimoji="1" lang="en-US" altLang="ja-JP" sz="1400" b="0" u="sng" dirty="0">
                          <a:solidFill>
                            <a:schemeClr val="tx1"/>
                          </a:solidFill>
                        </a:rPr>
                        <a:t> </a:t>
                      </a:r>
                      <a:r>
                        <a:rPr kumimoji="1" lang="ja-JP" altLang="en-US" sz="1400" b="0" u="sng" dirty="0">
                          <a:solidFill>
                            <a:schemeClr val="tx1"/>
                          </a:solidFill>
                        </a:rPr>
                        <a:t>点</a:t>
                      </a:r>
                      <a:endParaRPr kumimoji="1" lang="en-US" altLang="ja-JP" sz="1400" b="1" u="sng" dirty="0">
                        <a:solidFill>
                          <a:srgbClr val="0070C0"/>
                        </a:solidFill>
                      </a:endParaRPr>
                    </a:p>
                  </a:txBody>
                  <a:tcPr/>
                </a:tc>
                <a:extLst>
                  <a:ext uri="{0D108BD9-81ED-4DB2-BD59-A6C34878D82A}">
                    <a16:rowId xmlns="" xmlns:a16="http://schemas.microsoft.com/office/drawing/2014/main" val="10001"/>
                  </a:ext>
                </a:extLst>
              </a:tr>
            </a:tbl>
          </a:graphicData>
        </a:graphic>
      </p:graphicFrame>
      <p:sp>
        <p:nvSpPr>
          <p:cNvPr id="11" name="Rectangle 37"/>
          <p:cNvSpPr>
            <a:spLocks noChangeArrowheads="1"/>
          </p:cNvSpPr>
          <p:nvPr/>
        </p:nvSpPr>
        <p:spPr bwMode="auto">
          <a:xfrm>
            <a:off x="192848" y="4769359"/>
            <a:ext cx="9525610" cy="1949737"/>
          </a:xfrm>
          <a:prstGeom prst="rect">
            <a:avLst/>
          </a:prstGeom>
          <a:solidFill>
            <a:schemeClr val="bg1">
              <a:lumMod val="95000"/>
              <a:alpha val="50000"/>
            </a:schemeClr>
          </a:solidFill>
          <a:ln w="9525">
            <a:solidFill>
              <a:schemeClr val="tx1"/>
            </a:solidFill>
            <a:miter lim="800000"/>
            <a:headEnd/>
            <a:tailEnd/>
          </a:ln>
        </p:spPr>
        <p:txBody>
          <a:bodyPr/>
          <a:lstStyle/>
          <a:p>
            <a:pPr marL="273050" marR="0" lvl="0" indent="-273050" algn="l" defTabSz="914400" rtl="0" eaLnBrk="1" fontAlgn="auto" latinLnBrk="0" hangingPunct="1">
              <a:lnSpc>
                <a:spcPts val="16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スティーヴンス・ジョンソン症候群と中毒性表皮壊死症の眼後遺症に対する治療用コンタクトレンズを使用する治療法を保険適用の対象とし、当該コンタクトレンズの装用を目的として行った眼科学的検査は、「コンタクトレンズ検査料」ではなく、眼科学的検査を算定できることとする</a:t>
            </a:r>
            <a:endParaRPr kumimoji="1" lang="en-US" altLang="ja-JP"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コンタクトレンズ検査料</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［算定要件］</a:t>
            </a:r>
          </a:p>
          <a:p>
            <a:pPr marL="444500" marR="0" lvl="0" indent="-44450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コンタクトレンズの装用を目的に受診した患者に対して眼科学的検査を行った場合は、「１」、「２」、「３」又は「４」の所定点数を算定し、</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D255</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から</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D282-2</a:t>
            </a:r>
            <a:r>
              <a:rPr kumimoji="1" lang="ja-JP" altLang="en-US" sz="1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までに</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掲げる眼科学的検査は別に算定できない。ただし、新たな疾患の発生（屈折異常以外の疾患の急性増悪を含む。）によりコンタクトレンズの装用を中止しコンタクトレンズの処方を行わない場合、（中略）、スティーヴンス・ジョンソン症候群若しくは中毒性表皮壊死症の眼後遺症に対する治療用コンタクトレンズを装用する患者等にあっては、当該点数を算定せず、</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D255</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から</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D282-2</a:t>
            </a:r>
            <a:r>
              <a:rPr kumimoji="1" lang="ja-JP" altLang="en-US" sz="1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までに</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掲げる眼科学的検査により算定する</a:t>
            </a:r>
            <a:endParaRPr kumimoji="1" lang="ja-JP" altLang="en-US" sz="1846"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12" name="Rectangle 36"/>
          <p:cNvSpPr>
            <a:spLocks noChangeArrowheads="1"/>
          </p:cNvSpPr>
          <p:nvPr/>
        </p:nvSpPr>
        <p:spPr bwMode="auto">
          <a:xfrm>
            <a:off x="187168" y="4437564"/>
            <a:ext cx="7646152" cy="33179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（２）スティーヴンス・ジョンソン症候群と中毒性表皮壊死症の眼後遺症</a:t>
            </a:r>
          </a:p>
        </p:txBody>
      </p:sp>
      <p:sp>
        <p:nvSpPr>
          <p:cNvPr id="15"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１５</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難病患者に対する適切な医療の評価</a:t>
            </a:r>
          </a:p>
        </p:txBody>
      </p:sp>
      <p:sp>
        <p:nvSpPr>
          <p:cNvPr id="20" name="右矢印 19"/>
          <p:cNvSpPr/>
          <p:nvPr/>
        </p:nvSpPr>
        <p:spPr>
          <a:xfrm>
            <a:off x="4733548" y="1412776"/>
            <a:ext cx="444241" cy="8229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1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8">
            <a:extLst>
              <a:ext uri="{FF2B5EF4-FFF2-40B4-BE49-F238E27FC236}">
                <a16:creationId xmlns="" xmlns:a16="http://schemas.microsoft.com/office/drawing/2014/main" id="{73542B04-B51E-445B-974F-C7D5757FE225}"/>
              </a:ext>
            </a:extLst>
          </p:cNvPr>
          <p:cNvSpPr txBox="1"/>
          <p:nvPr/>
        </p:nvSpPr>
        <p:spPr>
          <a:xfrm>
            <a:off x="5333614" y="2515006"/>
            <a:ext cx="24917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346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802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867</a:t>
            </a:r>
            <a:endParaRPr lang="ja-JP" altLang="en-US" dirty="0">
              <a:solidFill>
                <a:srgbClr val="002060"/>
              </a:solidFill>
              <a:latin typeface="ＭＳ Ｐゴシック" panose="020B0600070205080204" pitchFamily="50" charset="-128"/>
            </a:endParaRPr>
          </a:p>
        </p:txBody>
      </p:sp>
      <p:sp>
        <p:nvSpPr>
          <p:cNvPr id="19" name="テキスト ボックス 8">
            <a:extLst>
              <a:ext uri="{FF2B5EF4-FFF2-40B4-BE49-F238E27FC236}">
                <a16:creationId xmlns="" xmlns:a16="http://schemas.microsoft.com/office/drawing/2014/main" id="{009886B5-1C62-4D73-8B47-27F231877CA5}"/>
              </a:ext>
            </a:extLst>
          </p:cNvPr>
          <p:cNvSpPr txBox="1"/>
          <p:nvPr/>
        </p:nvSpPr>
        <p:spPr>
          <a:xfrm>
            <a:off x="6579477" y="5270500"/>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378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88680044"/>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 name="表 38"/>
          <p:cNvGraphicFramePr>
            <a:graphicFrameLocks noGrp="1"/>
          </p:cNvGraphicFramePr>
          <p:nvPr>
            <p:extLst/>
          </p:nvPr>
        </p:nvGraphicFramePr>
        <p:xfrm>
          <a:off x="147576" y="675216"/>
          <a:ext cx="9648000" cy="5364000"/>
        </p:xfrm>
        <a:graphic>
          <a:graphicData uri="http://schemas.openxmlformats.org/drawingml/2006/table">
            <a:tbl>
              <a:tblPr firstRow="1" bandRow="1">
                <a:tableStyleId>{5C22544A-7EE6-4342-B048-85BDC9FD1C3A}</a:tableStyleId>
              </a:tblPr>
              <a:tblGrid>
                <a:gridCol w="4572000">
                  <a:extLst>
                    <a:ext uri="{9D8B030D-6E8A-4147-A177-3AD203B41FA5}">
                      <a16:colId xmlns="" xmlns:a16="http://schemas.microsoft.com/office/drawing/2014/main" val="20000"/>
                    </a:ext>
                  </a:extLst>
                </a:gridCol>
                <a:gridCol w="5076000">
                  <a:extLst>
                    <a:ext uri="{9D8B030D-6E8A-4147-A177-3AD203B41FA5}">
                      <a16:colId xmlns="" xmlns:a16="http://schemas.microsoft.com/office/drawing/2014/main" val="20001"/>
                    </a:ext>
                  </a:extLst>
                </a:gridCol>
              </a:tblGrid>
              <a:tr h="1404000">
                <a:tc>
                  <a:txBody>
                    <a:bodyPr/>
                    <a:lstStyle/>
                    <a:p>
                      <a:pPr algn="ctr"/>
                      <a:r>
                        <a:rPr kumimoji="1" lang="ja-JP" altLang="en-US" dirty="0">
                          <a:solidFill>
                            <a:schemeClr val="accent5">
                              <a:lumMod val="75000"/>
                            </a:schemeClr>
                          </a:solidFill>
                          <a:latin typeface="Meiryo UI" panose="020B0604030504040204" pitchFamily="50" charset="-128"/>
                          <a:ea typeface="Meiryo UI" panose="020B0604030504040204" pitchFamily="50" charset="-128"/>
                          <a:cs typeface="Meiryo UI" panose="020B0604030504040204" pitchFamily="50" charset="-128"/>
                        </a:rPr>
                        <a:t>入　　院</a:t>
                      </a:r>
                    </a:p>
                  </a:txBody>
                  <a:tcPr>
                    <a:lnL w="12700" cap="flat" cmpd="sng" algn="ctr">
                      <a:noFill/>
                      <a:prstDash val="solid"/>
                      <a:round/>
                      <a:headEnd type="none" w="med" len="med"/>
                      <a:tailEnd type="none" w="med" len="med"/>
                    </a:lnL>
                    <a:lnR w="19050" cap="flat" cmpd="sng" algn="ctr">
                      <a:solidFill>
                        <a:schemeClr val="bg1"/>
                      </a:solid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9E7F3"/>
                    </a:solidFill>
                  </a:tcPr>
                </a:tc>
                <a:tc>
                  <a:txBody>
                    <a:bodyPr/>
                    <a:lstStyle/>
                    <a:p>
                      <a:pPr algn="ctr"/>
                      <a:r>
                        <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dirty="0">
                          <a:solidFill>
                            <a:schemeClr val="accent6">
                              <a:lumMod val="50000"/>
                            </a:schemeClr>
                          </a:solidFill>
                          <a:latin typeface="Meiryo UI" panose="020B0604030504040204" pitchFamily="50" charset="-128"/>
                          <a:ea typeface="Meiryo UI" panose="020B0604030504040204" pitchFamily="50" charset="-128"/>
                          <a:cs typeface="Meiryo UI" panose="020B0604030504040204" pitchFamily="50" charset="-128"/>
                        </a:rPr>
                        <a:t>在　　宅　</a:t>
                      </a:r>
                      <a:r>
                        <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p>
                  </a:txBody>
                  <a:tcPr>
                    <a:lnL w="19050" cap="flat" cmpd="sng" algn="ctr">
                      <a:solidFill>
                        <a:schemeClr val="bg1"/>
                      </a:solidFill>
                      <a:prstDash val="sysDot"/>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gradFill>
                      <a:gsLst>
                        <a:gs pos="9000">
                          <a:srgbClr val="B6CFCE">
                            <a:lumMod val="34000"/>
                            <a:lumOff val="66000"/>
                          </a:srgbClr>
                        </a:gs>
                        <a:gs pos="100000">
                          <a:srgbClr val="92D050">
                            <a:lumMod val="63000"/>
                            <a:lumOff val="37000"/>
                          </a:srgbClr>
                        </a:gs>
                        <a:gs pos="0">
                          <a:srgbClr val="A9E7F3"/>
                        </a:gs>
                        <a:gs pos="100000">
                          <a:schemeClr val="bg1"/>
                        </a:gs>
                      </a:gsLst>
                      <a:lin ang="0" scaled="1"/>
                    </a:gradFill>
                  </a:tcPr>
                </a:tc>
                <a:extLst>
                  <a:ext uri="{0D108BD9-81ED-4DB2-BD59-A6C34878D82A}">
                    <a16:rowId xmlns="" xmlns:a16="http://schemas.microsoft.com/office/drawing/2014/main" val="10000"/>
                  </a:ext>
                </a:extLst>
              </a:tr>
              <a:tr h="3960000">
                <a:tc>
                  <a:txBody>
                    <a:bodyPr/>
                    <a:lstStyle/>
                    <a:p>
                      <a:pPr algn="ct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noFill/>
                      <a:prstDash val="solid"/>
                      <a:round/>
                      <a:headEnd type="none" w="med" len="med"/>
                      <a:tailEnd type="none" w="med" len="med"/>
                    </a:lnL>
                    <a:lnR w="19050" cap="flat" cmpd="sng" algn="ctr">
                      <a:solidFill>
                        <a:schemeClr val="bg1"/>
                      </a:solidFill>
                      <a:prstDash val="sysDot"/>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9050" cap="flat" cmpd="sng" algn="ctr">
                      <a:solidFill>
                        <a:schemeClr val="bg1"/>
                      </a:solidFill>
                      <a:prstDash val="sysDot"/>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bl>
          </a:graphicData>
        </a:graphic>
      </p:graphicFrame>
      <p:grpSp>
        <p:nvGrpSpPr>
          <p:cNvPr id="2052" name="グループ化 2051"/>
          <p:cNvGrpSpPr/>
          <p:nvPr/>
        </p:nvGrpSpPr>
        <p:grpSpPr>
          <a:xfrm>
            <a:off x="203949" y="4154829"/>
            <a:ext cx="4392000" cy="1162191"/>
            <a:chOff x="204999" y="2412426"/>
            <a:chExt cx="4392000" cy="1162191"/>
          </a:xfrm>
        </p:grpSpPr>
        <p:sp>
          <p:nvSpPr>
            <p:cNvPr id="22" name="正方形/長方形 21"/>
            <p:cNvSpPr/>
            <p:nvPr/>
          </p:nvSpPr>
          <p:spPr>
            <a:xfrm>
              <a:off x="221676" y="2928286"/>
              <a:ext cx="4356000" cy="646331"/>
            </a:xfrm>
            <a:prstGeom prst="rect">
              <a:avLst/>
            </a:prstGeom>
            <a:ln w="28575"/>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200" dirty="0">
                  <a:solidFill>
                    <a:prstClr val="black"/>
                  </a:solidFill>
                  <a:latin typeface="ＭＳ Ｐゴシック"/>
                </a:rPr>
                <a:t>○　小児慢性特定疾病医療費の支給認定を受けている患者については、小児特定集中治療室管理料の算定対象年齢を</a:t>
              </a:r>
              <a:r>
                <a:rPr lang="en-US" altLang="ja-JP" sz="1200" dirty="0">
                  <a:solidFill>
                    <a:prstClr val="black"/>
                  </a:solidFill>
                  <a:latin typeface="ＭＳ Ｐゴシック"/>
                </a:rPr>
                <a:t>15</a:t>
              </a:r>
              <a:r>
                <a:rPr lang="ja-JP" altLang="en-US" sz="1200" dirty="0">
                  <a:solidFill>
                    <a:prstClr val="black"/>
                  </a:solidFill>
                  <a:latin typeface="ＭＳ Ｐゴシック"/>
                </a:rPr>
                <a:t>歳未満から</a:t>
              </a:r>
              <a:r>
                <a:rPr lang="en-US" altLang="ja-JP" sz="1200" dirty="0">
                  <a:solidFill>
                    <a:prstClr val="black"/>
                  </a:solidFill>
                  <a:latin typeface="ＭＳ Ｐゴシック"/>
                </a:rPr>
                <a:t>20</a:t>
              </a:r>
              <a:r>
                <a:rPr lang="ja-JP" altLang="en-US" sz="1200" dirty="0">
                  <a:solidFill>
                    <a:prstClr val="black"/>
                  </a:solidFill>
                  <a:latin typeface="ＭＳ Ｐゴシック"/>
                </a:rPr>
                <a:t>歳未満に引き上げる。</a:t>
              </a:r>
            </a:p>
          </p:txBody>
        </p:sp>
        <p:sp>
          <p:nvSpPr>
            <p:cNvPr id="23" name="正方形/長方形 22"/>
            <p:cNvSpPr/>
            <p:nvPr/>
          </p:nvSpPr>
          <p:spPr>
            <a:xfrm>
              <a:off x="204999" y="2412426"/>
              <a:ext cx="4392000" cy="504000"/>
            </a:xfrm>
            <a:prstGeom prst="rect">
              <a:avLst/>
            </a:prstGeom>
            <a:solidFill>
              <a:schemeClr val="accent5">
                <a:lumMod val="20000"/>
                <a:lumOff val="8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小児慢性特定疾病に罹患する患者に対する</a:t>
              </a:r>
              <a:endParaRPr lang="en-US" altLang="ja-JP" sz="1400" dirty="0">
                <a:solidFill>
                  <a:prstClr val="black"/>
                </a:solidFill>
                <a:latin typeface="ＤＨＰ特太ゴシック体" panose="020B0500000000000000" pitchFamily="50" charset="-128"/>
                <a:ea typeface="ＤＨＰ特太ゴシック体" panose="020B0500000000000000" pitchFamily="50" charset="-128"/>
              </a:endParaRPr>
            </a:p>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小児特定集中治療室管理料の評価</a:t>
              </a:r>
            </a:p>
          </p:txBody>
        </p:sp>
      </p:grpSp>
      <p:grpSp>
        <p:nvGrpSpPr>
          <p:cNvPr id="2053" name="グループ化 2052"/>
          <p:cNvGrpSpPr/>
          <p:nvPr/>
        </p:nvGrpSpPr>
        <p:grpSpPr>
          <a:xfrm>
            <a:off x="213201" y="5473414"/>
            <a:ext cx="4392000" cy="1044430"/>
            <a:chOff x="194151" y="4216113"/>
            <a:chExt cx="4392000" cy="1044430"/>
          </a:xfrm>
        </p:grpSpPr>
        <p:sp>
          <p:nvSpPr>
            <p:cNvPr id="67" name="正方形/長方形 66"/>
            <p:cNvSpPr/>
            <p:nvPr/>
          </p:nvSpPr>
          <p:spPr>
            <a:xfrm>
              <a:off x="212151" y="4614212"/>
              <a:ext cx="4356000" cy="646331"/>
            </a:xfrm>
            <a:prstGeom prst="rect">
              <a:avLst/>
            </a:prstGeom>
            <a:ln w="28575"/>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200" dirty="0">
                  <a:solidFill>
                    <a:prstClr val="black"/>
                  </a:solidFill>
                </a:rPr>
                <a:t>○　小児入院医療管理料１及び２について、その診療実態を踏まえ、「がん拠点病院加算」及び「緩和ケア診療加算」の算定を可能とする。</a:t>
              </a:r>
            </a:p>
          </p:txBody>
        </p:sp>
        <p:sp>
          <p:nvSpPr>
            <p:cNvPr id="68" name="正方形/長方形 67"/>
            <p:cNvSpPr/>
            <p:nvPr/>
          </p:nvSpPr>
          <p:spPr>
            <a:xfrm>
              <a:off x="194151" y="4216113"/>
              <a:ext cx="4392000" cy="396000"/>
            </a:xfrm>
            <a:prstGeom prst="rect">
              <a:avLst/>
            </a:prstGeom>
            <a:solidFill>
              <a:schemeClr val="accent5">
                <a:lumMod val="20000"/>
                <a:lumOff val="8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小児入院医療管理料の包括範囲の見直し</a:t>
              </a:r>
            </a:p>
          </p:txBody>
        </p:sp>
      </p:grpSp>
      <p:grpSp>
        <p:nvGrpSpPr>
          <p:cNvPr id="2049" name="グループ化 2048"/>
          <p:cNvGrpSpPr/>
          <p:nvPr/>
        </p:nvGrpSpPr>
        <p:grpSpPr>
          <a:xfrm>
            <a:off x="4852926" y="2292064"/>
            <a:ext cx="4860000" cy="1190996"/>
            <a:chOff x="4881501" y="2092038"/>
            <a:chExt cx="4860000" cy="1190996"/>
          </a:xfrm>
        </p:grpSpPr>
        <p:sp>
          <p:nvSpPr>
            <p:cNvPr id="70" name="正方形/長方形 69"/>
            <p:cNvSpPr/>
            <p:nvPr/>
          </p:nvSpPr>
          <p:spPr>
            <a:xfrm>
              <a:off x="4898451" y="2452037"/>
              <a:ext cx="4824000" cy="830997"/>
            </a:xfrm>
            <a:prstGeom prst="rect">
              <a:avLst/>
            </a:prstGeom>
            <a:ln w="28575">
              <a:solidFill>
                <a:schemeClr val="accent6"/>
              </a:solidFill>
            </a:ln>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200" dirty="0">
                  <a:solidFill>
                    <a:prstClr val="black"/>
                  </a:solidFill>
                </a:rPr>
                <a:t>○　医師の負担を軽減し、一層の普及を図る観点から、在宅当番医制等により地域における夜間・休日の小児科外来診療に定期的に協力する常勤小児科医が配置された医療機関について、時間外の相談対応について、地域の在宅当番医等を案内することでもよいこととする。</a:t>
              </a:r>
            </a:p>
          </p:txBody>
        </p:sp>
        <p:sp>
          <p:nvSpPr>
            <p:cNvPr id="71" name="正方形/長方形 70"/>
            <p:cNvSpPr/>
            <p:nvPr/>
          </p:nvSpPr>
          <p:spPr>
            <a:xfrm>
              <a:off x="4881501" y="2092038"/>
              <a:ext cx="4860000" cy="360000"/>
            </a:xfrm>
            <a:prstGeom prst="rect">
              <a:avLst/>
            </a:prstGeom>
            <a:solidFill>
              <a:schemeClr val="accent6">
                <a:lumMod val="20000"/>
                <a:lumOff val="80000"/>
              </a:schemeClr>
            </a:solidFill>
            <a:ln>
              <a:solidFill>
                <a:schemeClr val="accent6"/>
              </a:solidFill>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小児かかりつけ診療料の見直し</a:t>
              </a:r>
              <a:endParaRPr lang="ja-JP" altLang="en-US" sz="1600" dirty="0">
                <a:solidFill>
                  <a:prstClr val="black"/>
                </a:solidFill>
                <a:latin typeface="ＤＨＰ特太ゴシック体" panose="020B0500000000000000" pitchFamily="50" charset="-128"/>
                <a:ea typeface="ＤＨＰ特太ゴシック体" panose="020B0500000000000000" pitchFamily="50" charset="-128"/>
              </a:endParaRPr>
            </a:p>
          </p:txBody>
        </p:sp>
      </p:grpSp>
      <p:grpSp>
        <p:nvGrpSpPr>
          <p:cNvPr id="2051" name="グループ化 2050"/>
          <p:cNvGrpSpPr/>
          <p:nvPr/>
        </p:nvGrpSpPr>
        <p:grpSpPr>
          <a:xfrm>
            <a:off x="4861626" y="3816071"/>
            <a:ext cx="4860000" cy="1190995"/>
            <a:chOff x="4395726" y="3882738"/>
            <a:chExt cx="4860000" cy="1190995"/>
          </a:xfrm>
        </p:grpSpPr>
        <p:sp>
          <p:nvSpPr>
            <p:cNvPr id="74" name="正方形/長方形 73"/>
            <p:cNvSpPr/>
            <p:nvPr/>
          </p:nvSpPr>
          <p:spPr>
            <a:xfrm>
              <a:off x="4412676" y="4242736"/>
              <a:ext cx="4824000" cy="830997"/>
            </a:xfrm>
            <a:prstGeom prst="rect">
              <a:avLst/>
            </a:prstGeom>
            <a:ln w="28575">
              <a:solidFill>
                <a:schemeClr val="accent6"/>
              </a:solidFill>
            </a:ln>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200" dirty="0">
                  <a:solidFill>
                    <a:prstClr val="black"/>
                  </a:solidFill>
                </a:rPr>
                <a:t>○　対象患者に、医療的ケアが必要な児に該当する患者を追加するとともに、患者の通学する学校との情報共有・連携を要件とする。</a:t>
              </a:r>
            </a:p>
            <a:p>
              <a:pPr marL="216000" indent="-216000"/>
              <a:r>
                <a:rPr lang="ja-JP" altLang="en-US" sz="1200" dirty="0">
                  <a:solidFill>
                    <a:prstClr val="black"/>
                  </a:solidFill>
                </a:rPr>
                <a:t>○　小児科医が作成する治療計画に基づき、小児科医以外の医療従事者が指導を行った場合にも算定可能となるよう、取扱いを明確化する。</a:t>
              </a:r>
            </a:p>
          </p:txBody>
        </p:sp>
        <p:sp>
          <p:nvSpPr>
            <p:cNvPr id="75" name="正方形/長方形 74"/>
            <p:cNvSpPr/>
            <p:nvPr/>
          </p:nvSpPr>
          <p:spPr>
            <a:xfrm>
              <a:off x="4395726" y="3882738"/>
              <a:ext cx="4860000" cy="360000"/>
            </a:xfrm>
            <a:prstGeom prst="rect">
              <a:avLst/>
            </a:prstGeom>
            <a:solidFill>
              <a:schemeClr val="accent6">
                <a:lumMod val="20000"/>
                <a:lumOff val="80000"/>
              </a:schemeClr>
            </a:solidFill>
            <a:ln>
              <a:solidFill>
                <a:schemeClr val="accent6"/>
              </a:solidFill>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小児科療養指導料の見直し</a:t>
              </a:r>
            </a:p>
          </p:txBody>
        </p:sp>
      </p:grpSp>
      <p:grpSp>
        <p:nvGrpSpPr>
          <p:cNvPr id="80" name="グループ化 79"/>
          <p:cNvGrpSpPr/>
          <p:nvPr/>
        </p:nvGrpSpPr>
        <p:grpSpPr>
          <a:xfrm>
            <a:off x="4842351" y="5384481"/>
            <a:ext cx="4860000" cy="1006330"/>
            <a:chOff x="4395726" y="2092038"/>
            <a:chExt cx="4860000" cy="1006330"/>
          </a:xfrm>
        </p:grpSpPr>
        <p:sp>
          <p:nvSpPr>
            <p:cNvPr id="81" name="正方形/長方形 80"/>
            <p:cNvSpPr/>
            <p:nvPr/>
          </p:nvSpPr>
          <p:spPr>
            <a:xfrm>
              <a:off x="4412676" y="2452037"/>
              <a:ext cx="4824000" cy="646331"/>
            </a:xfrm>
            <a:prstGeom prst="rect">
              <a:avLst/>
            </a:prstGeom>
            <a:ln w="28575">
              <a:solidFill>
                <a:schemeClr val="accent6"/>
              </a:solidFill>
            </a:ln>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200" dirty="0">
                  <a:solidFill>
                    <a:prstClr val="black"/>
                  </a:solidFill>
                </a:rPr>
                <a:t>○　医療的ケアが必要な小児が学校へ通学する際に、訪問看護ステーションから訪問看護についての情報を学校へ提供した場合の評価を新設する。</a:t>
              </a:r>
            </a:p>
          </p:txBody>
        </p:sp>
        <p:sp>
          <p:nvSpPr>
            <p:cNvPr id="82" name="正方形/長方形 81"/>
            <p:cNvSpPr/>
            <p:nvPr/>
          </p:nvSpPr>
          <p:spPr>
            <a:xfrm>
              <a:off x="4395726" y="2092038"/>
              <a:ext cx="4860000" cy="360000"/>
            </a:xfrm>
            <a:prstGeom prst="rect">
              <a:avLst/>
            </a:prstGeom>
            <a:solidFill>
              <a:schemeClr val="accent6">
                <a:lumMod val="20000"/>
                <a:lumOff val="80000"/>
              </a:schemeClr>
            </a:solidFill>
            <a:ln>
              <a:solidFill>
                <a:schemeClr val="accent6"/>
              </a:solidFill>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学校への情報提供に係る評価</a:t>
              </a:r>
            </a:p>
          </p:txBody>
        </p:sp>
      </p:grpSp>
      <p:sp>
        <p:nvSpPr>
          <p:cNvPr id="42" name="円/楕円 41"/>
          <p:cNvSpPr/>
          <p:nvPr/>
        </p:nvSpPr>
        <p:spPr>
          <a:xfrm>
            <a:off x="1239478" y="1060321"/>
            <a:ext cx="2370501" cy="972000"/>
          </a:xfrm>
          <a:prstGeom prst="ellipse">
            <a:avLst/>
          </a:prstGeom>
          <a:solidFill>
            <a:srgbClr val="D8F2F6"/>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pic>
        <p:nvPicPr>
          <p:cNvPr id="1026" name="Picture 2" descr="医師と看護師と事務のイラスト">
            <a:hlinkClick r:id="rId3"/>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22066" b="12016"/>
          <a:stretch/>
        </p:blipFill>
        <p:spPr bwMode="auto">
          <a:xfrm>
            <a:off x="835448" y="828537"/>
            <a:ext cx="891090" cy="792000"/>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6" descr="大病院のイラスト">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42363" y="870537"/>
            <a:ext cx="817610" cy="638351"/>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6" descr="http://3.bp.blogspot.com/-qg77VZduUQk/V2ub12BzJmI/AAAAAAAA7sk/6jW0yuZUngkXKin5Yp0HvUrmh8iBIwmlgCLcB/s800/houmon_shinryou_shifuku.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41099" y="1394477"/>
            <a:ext cx="463177" cy="61384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お医者さんのイラスト（全身）">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965040" y="746467"/>
            <a:ext cx="431999" cy="6480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グループ化 6"/>
          <p:cNvGrpSpPr/>
          <p:nvPr/>
        </p:nvGrpSpPr>
        <p:grpSpPr>
          <a:xfrm>
            <a:off x="5362687" y="979030"/>
            <a:ext cx="1723918" cy="1029546"/>
            <a:chOff x="5057882" y="1003262"/>
            <a:chExt cx="1872000" cy="1136258"/>
          </a:xfrm>
        </p:grpSpPr>
        <p:sp>
          <p:nvSpPr>
            <p:cNvPr id="46" name="円/楕円 45"/>
            <p:cNvSpPr/>
            <p:nvPr/>
          </p:nvSpPr>
          <p:spPr>
            <a:xfrm>
              <a:off x="5057882" y="1167520"/>
              <a:ext cx="1872000" cy="972000"/>
            </a:xfrm>
            <a:prstGeom prst="ellipse">
              <a:avLst/>
            </a:prstGeom>
            <a:solidFill>
              <a:schemeClr val="accent6">
                <a:lumMod val="20000"/>
                <a:lumOff val="80000"/>
              </a:schemeClr>
            </a:solidFill>
            <a:ln>
              <a:solidFill>
                <a:schemeClr val="accent6"/>
              </a:solidFill>
            </a:ln>
          </p:spPr>
          <p:style>
            <a:lnRef idx="2">
              <a:schemeClr val="accent6"/>
            </a:lnRef>
            <a:fillRef idx="1">
              <a:schemeClr val="lt1"/>
            </a:fillRef>
            <a:effectRef idx="0">
              <a:schemeClr val="accent6"/>
            </a:effectRef>
            <a:fontRef idx="minor">
              <a:schemeClr val="dk1"/>
            </a:fontRef>
          </p:style>
          <p:txBody>
            <a:bodyPr rtlCol="0" anchor="ctr"/>
            <a:lstStyle/>
            <a:p>
              <a:pPr algn="ctr">
                <a:defRPr/>
              </a:pPr>
              <a:endParaRPr lang="ja-JP" altLang="en-US">
                <a:solidFill>
                  <a:prstClr val="white"/>
                </a:solidFill>
              </a:endParaRPr>
            </a:p>
          </p:txBody>
        </p:sp>
        <p:pic>
          <p:nvPicPr>
            <p:cNvPr id="32" name="Picture 10" descr="http://2.bp.blogspot.com/-XF-4XNDxO2g/VmFkBRHkXPI/AAAAAAAA1b0/P38LiMdJhgA/s800/stand1_front06_woman.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195031" y="1010318"/>
              <a:ext cx="500272" cy="974279"/>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4" descr="http://1.bp.blogspot.com/-oMgIvKQd3t8/V2vXnEgy8zI/AAAAAAAA73k/e0EfqlNMyAY4pRGZipIM0rZBapAEQ3u4ACLcB/s800/building_house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219303" y="1174067"/>
              <a:ext cx="684479" cy="575383"/>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12" descr="http://3.bp.blogspot.com/-6PbsTK7_BRM/VmFkA9OHslI/AAAAAAAA1bw/d9wvGFac3pg/s800/stand1_front05_man.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64136" y="1003262"/>
              <a:ext cx="500272" cy="97427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6" descr="http://1.bp.blogspot.com/-1VnkvF3Vbn0/VCkbJRkVpwI/AAAAAAAAnCE/HUDl8LC9DnI/s800/kurumaisu_boy.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696427" y="1235780"/>
              <a:ext cx="818996" cy="8474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グループ化 7"/>
          <p:cNvGrpSpPr/>
          <p:nvPr/>
        </p:nvGrpSpPr>
        <p:grpSpPr>
          <a:xfrm>
            <a:off x="8141833" y="842930"/>
            <a:ext cx="1411745" cy="985299"/>
            <a:chOff x="8008478" y="1252505"/>
            <a:chExt cx="1411745" cy="985299"/>
          </a:xfrm>
        </p:grpSpPr>
        <p:grpSp>
          <p:nvGrpSpPr>
            <p:cNvPr id="35" name="グループ化 34"/>
            <p:cNvGrpSpPr/>
            <p:nvPr/>
          </p:nvGrpSpPr>
          <p:grpSpPr>
            <a:xfrm>
              <a:off x="8318739" y="1252505"/>
              <a:ext cx="1101484" cy="985299"/>
              <a:chOff x="6969374" y="2610903"/>
              <a:chExt cx="2106000" cy="1759202"/>
            </a:xfrm>
          </p:grpSpPr>
          <p:pic>
            <p:nvPicPr>
              <p:cNvPr id="37" name="Picture 18" descr="校舎のイラスト">
                <a:hlinkClick r:id="rId14"/>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969374" y="2610903"/>
                <a:ext cx="2106000" cy="1126565"/>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8" descr="着席をしている子供たちのイラスト">
                <a:hlinkClick r:id="rId16"/>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7049979" y="3401291"/>
                <a:ext cx="2025394" cy="968814"/>
              </a:xfrm>
              <a:prstGeom prst="rect">
                <a:avLst/>
              </a:prstGeom>
              <a:noFill/>
              <a:extLst>
                <a:ext uri="{909E8E84-426E-40DD-AFC4-6F175D3DCCD1}">
                  <a14:hiddenFill xmlns:a14="http://schemas.microsoft.com/office/drawing/2010/main">
                    <a:solidFill>
                      <a:srgbClr val="FFFFFF"/>
                    </a:solidFill>
                  </a14:hiddenFill>
                </a:ext>
              </a:extLst>
            </p:spPr>
          </p:pic>
        </p:grpSp>
        <p:pic>
          <p:nvPicPr>
            <p:cNvPr id="47" name="Picture 2" descr="http://1.bp.blogspot.com/-ZqQQsOyX8Xc/VD3SYol2_aI/AAAAAAAAoTM/DFXLZg14l7E/s800/school_print_kubaru.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8008478" y="1670989"/>
              <a:ext cx="390917" cy="468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グループ化 49"/>
          <p:cNvGrpSpPr/>
          <p:nvPr/>
        </p:nvGrpSpPr>
        <p:grpSpPr>
          <a:xfrm>
            <a:off x="208039" y="2284197"/>
            <a:ext cx="4392000" cy="1770950"/>
            <a:chOff x="42801" y="2301588"/>
            <a:chExt cx="4392000" cy="1770950"/>
          </a:xfrm>
        </p:grpSpPr>
        <p:sp>
          <p:nvSpPr>
            <p:cNvPr id="51" name="正方形/長方形 50"/>
            <p:cNvSpPr/>
            <p:nvPr/>
          </p:nvSpPr>
          <p:spPr>
            <a:xfrm>
              <a:off x="59751" y="2668538"/>
              <a:ext cx="4356000" cy="1404000"/>
            </a:xfrm>
            <a:prstGeom prst="rect">
              <a:avLst/>
            </a:prstGeom>
            <a:ln w="28575"/>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r>
                <a:rPr lang="ja-JP" altLang="en-US" sz="1200" dirty="0">
                  <a:solidFill>
                    <a:prstClr val="black"/>
                  </a:solidFill>
                </a:rPr>
                <a:t>○　入退院支援加算の対象である「退院困難な要因」に、入院早期から福祉等の関係機関との連携が必要な状態及び小児における退院困難な場合を加える。</a:t>
              </a:r>
              <a:endParaRPr lang="en-US" altLang="ja-JP" sz="1200" dirty="0">
                <a:solidFill>
                  <a:prstClr val="black"/>
                </a:solidFill>
              </a:endParaRPr>
            </a:p>
            <a:p>
              <a:pPr marL="216000" indent="-216000"/>
              <a:r>
                <a:rPr lang="ja-JP" altLang="en-US" sz="1200" dirty="0">
                  <a:solidFill>
                    <a:prstClr val="black"/>
                  </a:solidFill>
                </a:rPr>
                <a:t>○　入退院支援加算１の施設基準の一つである介護支援等連携指導料の算定件数の要件を、小児を専門とする医療機関や病棟に対応する要件に見直す。また、入退院支援加算１、２に小児加算を新設する。</a:t>
              </a:r>
            </a:p>
          </p:txBody>
        </p:sp>
        <p:sp>
          <p:nvSpPr>
            <p:cNvPr id="52" name="正方形/長方形 51"/>
            <p:cNvSpPr/>
            <p:nvPr/>
          </p:nvSpPr>
          <p:spPr>
            <a:xfrm>
              <a:off x="42801" y="2301588"/>
              <a:ext cx="4392000" cy="360000"/>
            </a:xfrm>
            <a:prstGeom prst="rect">
              <a:avLst/>
            </a:prstGeom>
            <a:solidFill>
              <a:schemeClr val="accent5">
                <a:lumMod val="20000"/>
                <a:lumOff val="8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solidFill>
                    <a:prstClr val="black"/>
                  </a:solidFill>
                  <a:latin typeface="ＤＨＰ特太ゴシック体" panose="020B0500000000000000" pitchFamily="50" charset="-128"/>
                  <a:ea typeface="ＤＨＰ特太ゴシック体" panose="020B0500000000000000" pitchFamily="50" charset="-128"/>
                </a:rPr>
                <a:t>入退院支援の一層の推進</a:t>
              </a:r>
              <a:endParaRPr lang="en-US" altLang="ja-JP" sz="1400" dirty="0">
                <a:solidFill>
                  <a:prstClr val="black"/>
                </a:solidFill>
                <a:latin typeface="ＤＨＰ特太ゴシック体" panose="020B0500000000000000" pitchFamily="50" charset="-128"/>
                <a:ea typeface="ＤＨＰ特太ゴシック体" panose="020B0500000000000000" pitchFamily="50" charset="-128"/>
              </a:endParaRPr>
            </a:p>
          </p:txBody>
        </p:sp>
      </p:grpSp>
      <p:sp>
        <p:nvSpPr>
          <p:cNvPr id="2054" name="右矢印 2053"/>
          <p:cNvSpPr/>
          <p:nvPr/>
        </p:nvSpPr>
        <p:spPr>
          <a:xfrm>
            <a:off x="4509876" y="1473900"/>
            <a:ext cx="468000" cy="252000"/>
          </a:xfrm>
          <a:prstGeom prst="rightArrow">
            <a:avLst/>
          </a:prstGeom>
          <a:solidFill>
            <a:srgbClr val="98ECEA"/>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6" name="直線コネクタ 15"/>
          <p:cNvCxnSpPr/>
          <p:nvPr/>
        </p:nvCxnSpPr>
        <p:spPr>
          <a:xfrm>
            <a:off x="4715302" y="2085212"/>
            <a:ext cx="0" cy="453600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pic>
        <p:nvPicPr>
          <p:cNvPr id="61" name="Picture 12" descr="http://3.bp.blogspot.com/-6PbsTK7_BRM/VmFkA9OHslI/AAAAAAAA1bw/d9wvGFac3pg/s800/stand1_front05_man.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838146" y="1253105"/>
            <a:ext cx="327305" cy="648000"/>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10" descr="http://2.bp.blogspot.com/-XF-4XNDxO2g/VmFkBRHkXPI/AAAAAAAA1b0/P38LiMdJhgA/s800/stand1_front06_woman.png"/>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025959" y="1242386"/>
            <a:ext cx="327305" cy="648000"/>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http://4.bp.blogspot.com/-W4iIKTHkwVc/Vb3dwBtYCOI/AAAAAAAAwSs/UgMgmVGGYdw/s800/medical_tenteki.png"/>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960052" y="1319174"/>
            <a:ext cx="929342" cy="686052"/>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a:t>
            </a:r>
          </a:p>
        </p:txBody>
      </p:sp>
      <p:sp>
        <p:nvSpPr>
          <p:cNvPr id="4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292</a:t>
            </a:fld>
            <a:endParaRPr lang="ja-JP" altLang="en-US" sz="1600" dirty="0">
              <a:solidFill>
                <a:prstClr val="black"/>
              </a:solidFill>
            </a:endParaRPr>
          </a:p>
        </p:txBody>
      </p:sp>
    </p:spTree>
    <p:extLst>
      <p:ext uri="{BB962C8B-B14F-4D97-AF65-F5344CB8AC3E}">
        <p14:creationId xmlns:p14="http://schemas.microsoft.com/office/powerpoint/2010/main" val="3988132140"/>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27360" y="980728"/>
            <a:ext cx="9689654" cy="756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小児入院医療管理料１及び２について、その診療実態を踏まえ、「がん拠点病院加算」及び「緩和ケア診療加算」の算定を可能とする。</a:t>
            </a:r>
            <a:endParaRPr lang="en-US" altLang="ja-JP" sz="1400" dirty="0">
              <a:solidFill>
                <a:prstClr val="black"/>
              </a:solidFill>
              <a:latin typeface="ＭＳ Ｐゴシック" panose="020B0600070205080204" pitchFamily="50" charset="-128"/>
            </a:endParaRPr>
          </a:p>
        </p:txBody>
      </p:sp>
      <p:sp>
        <p:nvSpPr>
          <p:cNvPr id="13" name="Rectangle 37"/>
          <p:cNvSpPr>
            <a:spLocks noChangeArrowheads="1"/>
          </p:cNvSpPr>
          <p:nvPr/>
        </p:nvSpPr>
        <p:spPr bwMode="auto">
          <a:xfrm>
            <a:off x="129167" y="2016354"/>
            <a:ext cx="9689654" cy="792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小児慢性特定疾病医療費の支給認定を受けている患者については、小児特定集中治療室管理料の算定対象年齢を</a:t>
            </a:r>
            <a:r>
              <a:rPr lang="en-US" altLang="ja-JP" dirty="0">
                <a:solidFill>
                  <a:prstClr val="black"/>
                </a:solidFill>
                <a:latin typeface="ＭＳ Ｐゴシック" panose="020B0600070205080204" pitchFamily="50" charset="-128"/>
              </a:rPr>
              <a:t>15</a:t>
            </a:r>
            <a:r>
              <a:rPr lang="ja-JP" altLang="en-US" dirty="0">
                <a:solidFill>
                  <a:prstClr val="black"/>
                </a:solidFill>
                <a:latin typeface="ＭＳ Ｐゴシック" panose="020B0600070205080204" pitchFamily="50" charset="-128"/>
              </a:rPr>
              <a:t>歳未満から</a:t>
            </a:r>
            <a:r>
              <a:rPr lang="en-US" altLang="ja-JP" dirty="0">
                <a:solidFill>
                  <a:prstClr val="black"/>
                </a:solidFill>
                <a:latin typeface="ＭＳ Ｐゴシック" panose="020B0600070205080204" pitchFamily="50" charset="-128"/>
              </a:rPr>
              <a:t>20</a:t>
            </a:r>
            <a:r>
              <a:rPr lang="ja-JP" altLang="en-US" dirty="0">
                <a:solidFill>
                  <a:prstClr val="black"/>
                </a:solidFill>
                <a:latin typeface="ＭＳ Ｐゴシック" panose="020B0600070205080204" pitchFamily="50" charset="-128"/>
              </a:rPr>
              <a:t>歳未満に引き上げる。</a:t>
            </a:r>
            <a:endParaRPr lang="en-US" altLang="ja-JP" sz="1400" dirty="0">
              <a:solidFill>
                <a:prstClr val="black"/>
              </a:solidFill>
              <a:latin typeface="ＭＳ Ｐゴシック" panose="020B0600070205080204" pitchFamily="50" charset="-128"/>
            </a:endParaRPr>
          </a:p>
        </p:txBody>
      </p:sp>
      <p:sp>
        <p:nvSpPr>
          <p:cNvPr id="18"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１６．小児医療の充実（入院）</a:t>
            </a:r>
          </a:p>
        </p:txBody>
      </p:sp>
      <p:sp>
        <p:nvSpPr>
          <p:cNvPr id="17" name="Rectangle 36"/>
          <p:cNvSpPr>
            <a:spLocks noChangeArrowheads="1"/>
          </p:cNvSpPr>
          <p:nvPr/>
        </p:nvSpPr>
        <p:spPr bwMode="auto">
          <a:xfrm>
            <a:off x="117940" y="2924944"/>
            <a:ext cx="5483132"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（３）小児に対する入退院支援の充実（一部再掲）</a:t>
            </a:r>
            <a:endParaRPr lang="en-US" altLang="ja-JP" sz="2000" dirty="0">
              <a:solidFill>
                <a:prstClr val="black"/>
              </a:solidFill>
            </a:endParaRPr>
          </a:p>
        </p:txBody>
      </p:sp>
      <p:sp>
        <p:nvSpPr>
          <p:cNvPr id="19" name="Rectangle 37"/>
          <p:cNvSpPr>
            <a:spLocks noChangeArrowheads="1"/>
          </p:cNvSpPr>
          <p:nvPr/>
        </p:nvSpPr>
        <p:spPr bwMode="auto">
          <a:xfrm>
            <a:off x="112399" y="3270061"/>
            <a:ext cx="9647311" cy="3505020"/>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a:solidFill>
                  <a:prstClr val="black"/>
                </a:solidFill>
              </a:rPr>
              <a:t>　</a:t>
            </a:r>
            <a:r>
              <a:rPr lang="ja-JP" altLang="en-US" sz="1600" dirty="0">
                <a:solidFill>
                  <a:prstClr val="black"/>
                </a:solidFill>
              </a:rPr>
              <a:t>入退院支援加算の対象である「退院困難な要因」に、虐待や生活困窮等により入院早期から福祉等の関係機関との連携が必要な状態および小児における退院困難な場合を加える</a:t>
            </a:r>
            <a:endParaRPr lang="en-US" altLang="ja-JP" sz="1600" dirty="0">
              <a:solidFill>
                <a:prstClr val="black"/>
              </a:solidFill>
            </a:endParaRPr>
          </a:p>
          <a:p>
            <a:pPr>
              <a:lnSpc>
                <a:spcPts val="1900"/>
              </a:lnSpc>
            </a:pPr>
            <a:r>
              <a:rPr lang="en-US" altLang="ja-JP" sz="1600" dirty="0">
                <a:solidFill>
                  <a:prstClr val="black"/>
                </a:solidFill>
                <a:latin typeface="+mn-ea"/>
              </a:rPr>
              <a:t>         </a:t>
            </a:r>
            <a:r>
              <a:rPr lang="ja-JP" altLang="en-US" sz="1600" dirty="0">
                <a:solidFill>
                  <a:prstClr val="black"/>
                </a:solidFill>
                <a:latin typeface="+mn-ea"/>
              </a:rPr>
              <a:t>［虐待を受けている又はその疑いがあること］</a:t>
            </a:r>
            <a:endParaRPr lang="en-US" altLang="ja-JP" sz="1600" dirty="0">
              <a:solidFill>
                <a:prstClr val="black"/>
              </a:solidFill>
              <a:latin typeface="+mn-ea"/>
            </a:endParaRPr>
          </a:p>
          <a:p>
            <a:pPr>
              <a:lnSpc>
                <a:spcPts val="1900"/>
              </a:lnSpc>
            </a:pPr>
            <a:r>
              <a:rPr lang="ja-JP" altLang="en-US" sz="1600" dirty="0">
                <a:solidFill>
                  <a:prstClr val="black"/>
                </a:solidFill>
                <a:latin typeface="+mn-ea"/>
              </a:rPr>
              <a:t>　　　　［生活困窮者であること］</a:t>
            </a:r>
            <a:endParaRPr lang="en-US" altLang="ja-JP" sz="1600" dirty="0">
              <a:solidFill>
                <a:prstClr val="black"/>
              </a:solidFill>
              <a:latin typeface="+mn-ea"/>
            </a:endParaRPr>
          </a:p>
          <a:p>
            <a:pPr marL="285750" indent="-285750">
              <a:lnSpc>
                <a:spcPts val="1900"/>
              </a:lnSpc>
              <a:buFont typeface="Wingdings" panose="05000000000000000000" pitchFamily="2" charset="2"/>
              <a:buChar char="Ø"/>
            </a:pPr>
            <a:r>
              <a:rPr lang="ja-JP" altLang="en-US" sz="1600" dirty="0">
                <a:solidFill>
                  <a:prstClr val="black"/>
                </a:solidFill>
              </a:rPr>
              <a:t>入退院支援加算１の施設基準の１つである介護支援等連携指導料の算定件数の要件を、小児を専門とする医療機関や病棟に対応する要件に見直す。また、入退院支援加算１、２に小児加算（１５歳未満）を新設する</a:t>
            </a:r>
            <a:endParaRPr lang="en-US" altLang="ja-JP" sz="1600" dirty="0">
              <a:solidFill>
                <a:prstClr val="black"/>
              </a:solidFill>
            </a:endParaRPr>
          </a:p>
          <a:p>
            <a:pPr lvl="0">
              <a:lnSpc>
                <a:spcPts val="2100"/>
              </a:lnSpc>
              <a:spcBef>
                <a:spcPts val="600"/>
              </a:spcBef>
            </a:pPr>
            <a:r>
              <a:rPr lang="ja-JP" altLang="en-US" sz="2000" b="1" dirty="0">
                <a:solidFill>
                  <a:srgbClr val="0070C0"/>
                </a:solidFill>
              </a:rPr>
              <a:t>　　　　</a:t>
            </a:r>
            <a:r>
              <a:rPr lang="ja-JP" altLang="en-US" sz="2000" b="1" dirty="0"/>
              <a:t>入退院支援加算１、２</a:t>
            </a:r>
            <a:endParaRPr lang="en-US" altLang="ja-JP" sz="2000" b="1" dirty="0"/>
          </a:p>
          <a:p>
            <a:pPr lvl="0">
              <a:lnSpc>
                <a:spcPts val="2100"/>
              </a:lnSpc>
            </a:pPr>
            <a:r>
              <a:rPr lang="ja-JP" altLang="en-US" sz="2000" b="1" dirty="0">
                <a:solidFill>
                  <a:srgbClr val="0070C0"/>
                </a:solidFill>
              </a:rPr>
              <a:t>　（新）　</a:t>
            </a:r>
            <a:r>
              <a:rPr lang="ja-JP" altLang="en-US" sz="2000" b="1" u="sng" dirty="0">
                <a:solidFill>
                  <a:srgbClr val="0070C0"/>
                </a:solidFill>
              </a:rPr>
              <a:t>小児加算：２００点（退院時１回）</a:t>
            </a:r>
            <a:r>
              <a:rPr lang="ja-JP" altLang="en-US" dirty="0">
                <a:solidFill>
                  <a:prstClr val="black"/>
                </a:solidFill>
                <a:latin typeface="ＭＳ Ｐゴシック" pitchFamily="50" charset="-128"/>
              </a:rPr>
              <a:t>　　 　　　　　　　　　　　　　　　　　　　　</a:t>
            </a:r>
            <a:r>
              <a:rPr lang="ja-JP" altLang="en-US" sz="1600" dirty="0">
                <a:solidFill>
                  <a:prstClr val="black"/>
                </a:solidFill>
                <a:latin typeface="ＭＳ Ｐゴシック" pitchFamily="50" charset="-128"/>
              </a:rPr>
              <a:t>　　</a:t>
            </a:r>
            <a:endParaRPr lang="ja-JP" altLang="en-US" sz="1600" dirty="0">
              <a:solidFill>
                <a:prstClr val="black"/>
              </a:solidFill>
            </a:endParaRPr>
          </a:p>
        </p:txBody>
      </p:sp>
      <p:sp>
        <p:nvSpPr>
          <p:cNvPr id="1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Rectangle 36"/>
          <p:cNvSpPr>
            <a:spLocks noChangeArrowheads="1"/>
          </p:cNvSpPr>
          <p:nvPr/>
        </p:nvSpPr>
        <p:spPr bwMode="auto">
          <a:xfrm>
            <a:off x="117947" y="1799692"/>
            <a:ext cx="918709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（２）小児慢性特定疾患に罹患する患者に対する小児特定集中治療室管理料の評価</a:t>
            </a:r>
            <a:endParaRPr lang="en-US" altLang="ja-JP" sz="2000" dirty="0">
              <a:solidFill>
                <a:prstClr val="black"/>
              </a:solidFill>
            </a:endParaRPr>
          </a:p>
        </p:txBody>
      </p:sp>
      <p:sp>
        <p:nvSpPr>
          <p:cNvPr id="16" name="Rectangle 36"/>
          <p:cNvSpPr>
            <a:spLocks noChangeArrowheads="1"/>
          </p:cNvSpPr>
          <p:nvPr/>
        </p:nvSpPr>
        <p:spPr bwMode="auto">
          <a:xfrm>
            <a:off x="107767" y="672135"/>
            <a:ext cx="518457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（１）小児入院医療管理料の包括範囲の見直し</a:t>
            </a:r>
            <a:endParaRPr lang="en-US" altLang="ja-JP" sz="2000" dirty="0">
              <a:solidFill>
                <a:prstClr val="black"/>
              </a:solidFill>
            </a:endParaRPr>
          </a:p>
        </p:txBody>
      </p:sp>
      <p:graphicFrame>
        <p:nvGraphicFramePr>
          <p:cNvPr id="2" name="表 1"/>
          <p:cNvGraphicFramePr>
            <a:graphicFrameLocks noGrp="1"/>
          </p:cNvGraphicFramePr>
          <p:nvPr>
            <p:extLst/>
          </p:nvPr>
        </p:nvGraphicFramePr>
        <p:xfrm>
          <a:off x="4808986" y="4797152"/>
          <a:ext cx="4752527" cy="1888232"/>
        </p:xfrm>
        <a:graphic>
          <a:graphicData uri="http://schemas.openxmlformats.org/drawingml/2006/table">
            <a:tbl>
              <a:tblPr firstRow="1" bandRow="1">
                <a:tableStyleId>{5C22544A-7EE6-4342-B048-85BDC9FD1C3A}</a:tableStyleId>
              </a:tblPr>
              <a:tblGrid>
                <a:gridCol w="4752527">
                  <a:extLst>
                    <a:ext uri="{9D8B030D-6E8A-4147-A177-3AD203B41FA5}">
                      <a16:colId xmlns="" xmlns:a16="http://schemas.microsoft.com/office/drawing/2014/main" val="20000"/>
                    </a:ext>
                  </a:extLst>
                </a:gridCol>
              </a:tblGrid>
              <a:tr h="2880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bg1"/>
                          </a:solidFill>
                          <a:effectLst/>
                          <a:uLnTx/>
                          <a:uFillTx/>
                          <a:latin typeface="+mn-lt"/>
                          <a:ea typeface="+mn-ea"/>
                          <a:cs typeface="+mn-cs"/>
                        </a:rPr>
                        <a:t>【</a:t>
                      </a:r>
                      <a:r>
                        <a:rPr kumimoji="1" lang="ja-JP" altLang="en-US" sz="1100" b="0" i="0" u="none" strike="noStrike" kern="1200" cap="none" spc="0" normalizeH="0" baseline="0" noProof="0" dirty="0">
                          <a:ln>
                            <a:noFill/>
                          </a:ln>
                          <a:solidFill>
                            <a:schemeClr val="bg1"/>
                          </a:solidFill>
                          <a:effectLst/>
                          <a:uLnTx/>
                          <a:uFillTx/>
                          <a:latin typeface="+mn-lt"/>
                          <a:ea typeface="+mn-ea"/>
                          <a:cs typeface="+mn-cs"/>
                        </a:rPr>
                        <a:t>入退院支援加算１</a:t>
                      </a:r>
                      <a:r>
                        <a:rPr kumimoji="1" lang="en-US" altLang="ja-JP" sz="1100" b="0" i="0" u="none" strike="noStrike" kern="1200" cap="none" spc="0" normalizeH="0" baseline="0" noProof="0" dirty="0">
                          <a:ln>
                            <a:noFill/>
                          </a:ln>
                          <a:solidFill>
                            <a:schemeClr val="bg1"/>
                          </a:solidFill>
                          <a:effectLst/>
                          <a:uLnTx/>
                          <a:uFillTx/>
                          <a:latin typeface="+mn-lt"/>
                          <a:ea typeface="+mn-ea"/>
                          <a:cs typeface="+mn-cs"/>
                        </a:rPr>
                        <a:t>】</a:t>
                      </a:r>
                      <a:r>
                        <a:rPr kumimoji="1" lang="ja-JP" altLang="en-US" sz="1100" b="0" i="0" u="none" strike="noStrike" kern="1200" cap="none" spc="0" normalizeH="0" baseline="0" noProof="0" dirty="0">
                          <a:ln>
                            <a:noFill/>
                          </a:ln>
                          <a:solidFill>
                            <a:schemeClr val="bg1"/>
                          </a:solidFill>
                          <a:effectLst/>
                          <a:uLnTx/>
                          <a:uFillTx/>
                          <a:latin typeface="+mn-lt"/>
                          <a:ea typeface="+mn-ea"/>
                          <a:cs typeface="+mn-cs"/>
                        </a:rPr>
                        <a:t>　［施設基準］</a:t>
                      </a:r>
                      <a:endParaRPr kumimoji="1" lang="en-US" altLang="ja-JP" sz="1100" b="0" i="0" u="none" strike="noStrike" kern="1200" cap="none" spc="0" normalizeH="0" baseline="0" noProof="0" dirty="0">
                        <a:ln>
                          <a:noFill/>
                        </a:ln>
                        <a:solidFill>
                          <a:schemeClr val="bg1"/>
                        </a:solidFill>
                        <a:effectLst/>
                        <a:uLnTx/>
                        <a:uFillTx/>
                        <a:latin typeface="+mn-lt"/>
                        <a:ea typeface="+mn-ea"/>
                        <a:cs typeface="+mn-cs"/>
                      </a:endParaRP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n-lt"/>
                          <a:ea typeface="+mn-ea"/>
                          <a:cs typeface="+mn-cs"/>
                        </a:rPr>
                        <a:t>　過去１年間の介護支援等連携指導料の算定回数と</a:t>
                      </a:r>
                      <a:r>
                        <a:rPr kumimoji="1" lang="ja-JP" altLang="en-US" sz="1100" b="1" i="0" u="sng" strike="noStrike" kern="1200" cap="none" spc="0" normalizeH="0" baseline="0" noProof="0" dirty="0">
                          <a:ln>
                            <a:noFill/>
                          </a:ln>
                          <a:solidFill>
                            <a:srgbClr val="0070C0"/>
                          </a:solidFill>
                          <a:effectLst/>
                          <a:uLnTx/>
                          <a:uFillTx/>
                          <a:latin typeface="+mn-lt"/>
                          <a:ea typeface="+mn-ea"/>
                          <a:cs typeface="+mn-cs"/>
                        </a:rPr>
                        <a:t>過去１年間の相談支援専門員との連携回数（小児入院医療管理料を算定する患者に対する支援に限る。）の合計回数</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が、①、②及び③の合計を上回ること。</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133200" marR="0" lvl="0" indent="-133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n-lt"/>
                          <a:ea typeface="+mn-ea"/>
                          <a:cs typeface="+mn-cs"/>
                        </a:rPr>
                        <a:t>①「イ　一般病棟入院基本料等の場合」の算定対象病床数（介護支援等連携指導料を算定できるものに限る。）に </a:t>
                      </a:r>
                      <a:r>
                        <a:rPr kumimoji="1" lang="en-US" altLang="ja-JP" sz="1100" b="0" i="0" u="none" strike="noStrike" kern="1200" cap="none" spc="0" normalizeH="0" baseline="0" noProof="0" dirty="0">
                          <a:ln>
                            <a:noFill/>
                          </a:ln>
                          <a:solidFill>
                            <a:prstClr val="black"/>
                          </a:solidFill>
                          <a:effectLst/>
                          <a:uLnTx/>
                          <a:uFillTx/>
                          <a:latin typeface="+mn-lt"/>
                          <a:ea typeface="+mn-ea"/>
                          <a:cs typeface="+mn-cs"/>
                        </a:rPr>
                        <a:t>0.15</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を乗じた数</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133200" marR="0" lvl="0" indent="-133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n-lt"/>
                          <a:ea typeface="+mn-ea"/>
                          <a:cs typeface="+mn-cs"/>
                        </a:rPr>
                        <a:t>②「ロ　療養病棟入院基本料等の場合」の算定対象病床数（介護支援等連携指導料を算定できるものに限る。）に </a:t>
                      </a:r>
                      <a:r>
                        <a:rPr kumimoji="1" lang="en-US" altLang="ja-JP" sz="1100" b="0" i="0" u="none" strike="noStrike" kern="1200" cap="none" spc="0" normalizeH="0" baseline="0" noProof="0" dirty="0">
                          <a:ln>
                            <a:noFill/>
                          </a:ln>
                          <a:solidFill>
                            <a:prstClr val="black"/>
                          </a:solidFill>
                          <a:effectLst/>
                          <a:uLnTx/>
                          <a:uFillTx/>
                          <a:latin typeface="+mn-lt"/>
                          <a:ea typeface="+mn-ea"/>
                          <a:cs typeface="+mn-cs"/>
                        </a:rPr>
                        <a:t>0.1</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を乗じた数</a:t>
                      </a:r>
                      <a:endParaRPr kumimoji="1" lang="en-US" altLang="ja-JP" sz="1100" b="0" i="0" u="none" strike="noStrike" kern="1200" cap="none" spc="0" normalizeH="0" baseline="0" noProof="0" dirty="0">
                        <a:ln>
                          <a:noFill/>
                        </a:ln>
                        <a:solidFill>
                          <a:prstClr val="black"/>
                        </a:solidFill>
                        <a:effectLst/>
                        <a:uLnTx/>
                        <a:uFillTx/>
                        <a:latin typeface="+mn-lt"/>
                        <a:ea typeface="+mn-ea"/>
                        <a:cs typeface="+mn-cs"/>
                      </a:endParaRPr>
                    </a:p>
                    <a:p>
                      <a:pPr marL="133200" marR="0" lvl="0" indent="-133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mn-lt"/>
                          <a:ea typeface="+mn-ea"/>
                          <a:cs typeface="+mn-cs"/>
                        </a:rPr>
                        <a:t>③</a:t>
                      </a:r>
                      <a:r>
                        <a:rPr kumimoji="1" lang="ja-JP" altLang="en-US" sz="1100" b="1" i="0" u="sng" strike="noStrike" kern="1200" cap="none" spc="0" normalizeH="0" baseline="0" noProof="0" dirty="0">
                          <a:ln>
                            <a:noFill/>
                          </a:ln>
                          <a:solidFill>
                            <a:srgbClr val="0070C0"/>
                          </a:solidFill>
                          <a:effectLst/>
                          <a:uLnTx/>
                          <a:uFillTx/>
                          <a:latin typeface="+mn-lt"/>
                          <a:ea typeface="+mn-ea"/>
                          <a:cs typeface="+mn-cs"/>
                        </a:rPr>
                        <a:t>「イ　一般病棟入院基本料等の場合」の算定対象病床数（小児入院医療管理料を算定する病床に限る）に</a:t>
                      </a:r>
                      <a:r>
                        <a:rPr kumimoji="1" lang="en-US" altLang="ja-JP" sz="1100" b="1" i="0" u="sng" strike="noStrike" kern="1200" cap="none" spc="0" normalizeH="0" baseline="0" noProof="0" dirty="0">
                          <a:ln>
                            <a:noFill/>
                          </a:ln>
                          <a:solidFill>
                            <a:srgbClr val="0070C0"/>
                          </a:solidFill>
                          <a:effectLst/>
                          <a:uLnTx/>
                          <a:uFillTx/>
                          <a:latin typeface="+mn-lt"/>
                          <a:ea typeface="+mn-ea"/>
                          <a:cs typeface="+mn-cs"/>
                        </a:rPr>
                        <a:t>0.05</a:t>
                      </a:r>
                      <a:r>
                        <a:rPr kumimoji="1" lang="ja-JP" altLang="en-US" sz="1100" b="1" i="0" u="sng" strike="noStrike" kern="1200" cap="none" spc="0" normalizeH="0" baseline="0" noProof="0" dirty="0">
                          <a:ln>
                            <a:noFill/>
                          </a:ln>
                          <a:solidFill>
                            <a:srgbClr val="0070C0"/>
                          </a:solidFill>
                          <a:effectLst/>
                          <a:uLnTx/>
                          <a:uFillTx/>
                          <a:latin typeface="+mn-lt"/>
                          <a:ea typeface="+mn-ea"/>
                          <a:cs typeface="+mn-cs"/>
                        </a:rPr>
                        <a:t>を乗じた数</a:t>
                      </a:r>
                      <a:endParaRPr kumimoji="1" lang="en-US" altLang="ja-JP" sz="1100" b="1" i="0" u="sng" strike="noStrike" kern="1200" cap="none" spc="0" normalizeH="0" baseline="0" noProof="0" dirty="0">
                        <a:ln>
                          <a:noFill/>
                        </a:ln>
                        <a:solidFill>
                          <a:srgbClr val="0070C0"/>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sp>
        <p:nvSpPr>
          <p:cNvPr id="11" name="テキスト ボックス 8">
            <a:extLst>
              <a:ext uri="{FF2B5EF4-FFF2-40B4-BE49-F238E27FC236}">
                <a16:creationId xmlns="" xmlns:a16="http://schemas.microsoft.com/office/drawing/2014/main" id="{E9CAD651-C22D-4BA7-BA93-321BB7F4F872}"/>
              </a:ext>
            </a:extLst>
          </p:cNvPr>
          <p:cNvSpPr txBox="1"/>
          <p:nvPr/>
        </p:nvSpPr>
        <p:spPr>
          <a:xfrm>
            <a:off x="4336598" y="1413586"/>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114</a:t>
            </a:r>
            <a:endParaRPr lang="ja-JP" altLang="en-US" dirty="0">
              <a:solidFill>
                <a:srgbClr val="002060"/>
              </a:solidFill>
              <a:latin typeface="ＭＳ Ｐゴシック" panose="020B0600070205080204" pitchFamily="50" charset="-128"/>
            </a:endParaRPr>
          </a:p>
        </p:txBody>
      </p:sp>
      <p:sp>
        <p:nvSpPr>
          <p:cNvPr id="12" name="テキスト ボックス 8">
            <a:extLst>
              <a:ext uri="{FF2B5EF4-FFF2-40B4-BE49-F238E27FC236}">
                <a16:creationId xmlns="" xmlns:a16="http://schemas.microsoft.com/office/drawing/2014/main" id="{C0FBE116-62F6-43AC-A9D4-7C5ACBB947D5}"/>
              </a:ext>
            </a:extLst>
          </p:cNvPr>
          <p:cNvSpPr txBox="1"/>
          <p:nvPr/>
        </p:nvSpPr>
        <p:spPr>
          <a:xfrm>
            <a:off x="6177136" y="2448086"/>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123</a:t>
            </a:r>
            <a:endParaRPr lang="ja-JP" altLang="en-US" dirty="0">
              <a:solidFill>
                <a:srgbClr val="002060"/>
              </a:solidFill>
              <a:latin typeface="ＭＳ Ｐゴシック" panose="020B0600070205080204" pitchFamily="50" charset="-128"/>
            </a:endParaRPr>
          </a:p>
        </p:txBody>
      </p:sp>
      <p:sp>
        <p:nvSpPr>
          <p:cNvPr id="20" name="テキスト ボックス 8">
            <a:extLst>
              <a:ext uri="{FF2B5EF4-FFF2-40B4-BE49-F238E27FC236}">
                <a16:creationId xmlns="" xmlns:a16="http://schemas.microsoft.com/office/drawing/2014/main" id="{C478685D-9DB2-400C-9B7C-5FA3E8971F68}"/>
              </a:ext>
            </a:extLst>
          </p:cNvPr>
          <p:cNvSpPr txBox="1"/>
          <p:nvPr/>
        </p:nvSpPr>
        <p:spPr>
          <a:xfrm>
            <a:off x="6932373" y="3547001"/>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99</a:t>
            </a:r>
            <a:endParaRPr lang="ja-JP" altLang="en-US" dirty="0">
              <a:solidFill>
                <a:srgbClr val="002060"/>
              </a:solidFill>
              <a:latin typeface="ＭＳ Ｐゴシック" panose="020B0600070205080204" pitchFamily="50" charset="-128"/>
            </a:endParaRPr>
          </a:p>
        </p:txBody>
      </p:sp>
      <p:sp>
        <p:nvSpPr>
          <p:cNvPr id="21" name="テキスト ボックス 8">
            <a:extLst>
              <a:ext uri="{FF2B5EF4-FFF2-40B4-BE49-F238E27FC236}">
                <a16:creationId xmlns="" xmlns:a16="http://schemas.microsoft.com/office/drawing/2014/main" id="{D515C944-80B6-4DD1-9EE5-0682DED067E6}"/>
              </a:ext>
            </a:extLst>
          </p:cNvPr>
          <p:cNvSpPr txBox="1"/>
          <p:nvPr/>
        </p:nvSpPr>
        <p:spPr>
          <a:xfrm>
            <a:off x="8837860" y="3984468"/>
            <a:ext cx="7956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756</a:t>
            </a:r>
            <a:endParaRPr lang="ja-JP" altLang="en-US" dirty="0">
              <a:solidFill>
                <a:srgbClr val="002060"/>
              </a:solidFill>
              <a:latin typeface="ＭＳ Ｐゴシック" panose="020B0600070205080204" pitchFamily="50" charset="-128"/>
            </a:endParaRPr>
          </a:p>
        </p:txBody>
      </p:sp>
      <p:sp>
        <p:nvSpPr>
          <p:cNvPr id="23" name="テキスト ボックス 8">
            <a:extLst>
              <a:ext uri="{FF2B5EF4-FFF2-40B4-BE49-F238E27FC236}">
                <a16:creationId xmlns="" xmlns:a16="http://schemas.microsoft.com/office/drawing/2014/main" id="{23C19DD7-11C6-4295-B5D0-3D81C7C9FC6E}"/>
              </a:ext>
            </a:extLst>
          </p:cNvPr>
          <p:cNvSpPr txBox="1"/>
          <p:nvPr/>
        </p:nvSpPr>
        <p:spPr>
          <a:xfrm>
            <a:off x="776536" y="5392065"/>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71</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3471903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89009" y="2780928"/>
            <a:ext cx="9511189" cy="3672408"/>
          </a:xfrm>
          <a:prstGeom prst="rect">
            <a:avLst/>
          </a:prstGeom>
          <a:noFill/>
          <a:ln w="9525">
            <a:solidFill>
              <a:schemeClr val="tx1"/>
            </a:solidFill>
            <a:miter lim="800000"/>
            <a:headEnd/>
            <a:tailEnd/>
          </a:ln>
        </p:spPr>
        <p:txBody>
          <a:bodyPr/>
          <a:lstStyle/>
          <a:p>
            <a:pPr>
              <a:buFont typeface="Wingdings" pitchFamily="2" charset="2"/>
              <a:buChar char="Ø"/>
              <a:defRPr/>
            </a:pPr>
            <a:endParaRPr lang="en-US" altLang="ja-JP" sz="300" dirty="0">
              <a:solidFill>
                <a:prstClr val="black"/>
              </a:solidFill>
              <a:latin typeface="ＭＳ Ｐゴシック"/>
            </a:endParaRPr>
          </a:p>
          <a:p>
            <a:pPr>
              <a:buFont typeface="Wingdings" pitchFamily="2" charset="2"/>
              <a:buChar char="Ø"/>
              <a:defRPr/>
            </a:pPr>
            <a:r>
              <a:rPr lang="ja-JP" altLang="en-US" sz="1600" dirty="0">
                <a:solidFill>
                  <a:prstClr val="black"/>
                </a:solidFill>
                <a:latin typeface="ＭＳ Ｐゴシック"/>
              </a:rPr>
              <a:t>　　小児科外来診療料及び小児かかりつけ診療料において、抗菌薬の適正使用に関する患者・家族の理解</a:t>
            </a:r>
            <a:endParaRPr lang="en-US" altLang="ja-JP" sz="1600" dirty="0">
              <a:solidFill>
                <a:prstClr val="black"/>
              </a:solidFill>
              <a:latin typeface="ＭＳ Ｐゴシック"/>
            </a:endParaRPr>
          </a:p>
          <a:p>
            <a:pPr>
              <a:defRPr/>
            </a:pPr>
            <a:r>
              <a:rPr lang="ja-JP" altLang="en-US" sz="1600" dirty="0">
                <a:solidFill>
                  <a:prstClr val="black"/>
                </a:solidFill>
                <a:latin typeface="ＭＳ Ｐゴシック"/>
              </a:rPr>
              <a:t>　　向上のための加算を新設する。</a:t>
            </a:r>
            <a:endParaRPr lang="en-US" altLang="ja-JP" sz="1600" dirty="0">
              <a:solidFill>
                <a:prstClr val="black"/>
              </a:solidFill>
              <a:latin typeface="ＭＳ Ｐゴシック"/>
            </a:endParaRPr>
          </a:p>
          <a:p>
            <a:pPr>
              <a:spcBef>
                <a:spcPts val="600"/>
              </a:spcBef>
              <a:defRPr/>
            </a:pPr>
            <a:r>
              <a:rPr lang="en-US" altLang="ja-JP" b="1" dirty="0">
                <a:solidFill>
                  <a:srgbClr val="0070C0"/>
                </a:solidFill>
                <a:latin typeface="ＭＳ Ｐゴシック"/>
              </a:rPr>
              <a:t>      (</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小児抗菌薬適正使用支援加算：８０点</a:t>
            </a:r>
            <a:endParaRPr lang="en-US" altLang="ja-JP" b="1" u="sng" dirty="0">
              <a:solidFill>
                <a:srgbClr val="0070C0"/>
              </a:solidFill>
              <a:latin typeface="ＭＳ Ｐゴシック"/>
            </a:endParaRPr>
          </a:p>
          <a:p>
            <a:pPr>
              <a:spcBef>
                <a:spcPts val="600"/>
              </a:spcBef>
            </a:pPr>
            <a:r>
              <a:rPr lang="ja-JP" altLang="en-US" sz="1300" dirty="0">
                <a:solidFill>
                  <a:prstClr val="black"/>
                </a:solidFill>
                <a:latin typeface="ＭＳ Ｐゴシック"/>
              </a:rPr>
              <a:t>　         ［算定要件］</a:t>
            </a:r>
            <a:endParaRPr lang="en-US" altLang="ja-JP" sz="1300" dirty="0">
              <a:solidFill>
                <a:prstClr val="black"/>
              </a:solidFill>
              <a:latin typeface="ＭＳ Ｐゴシック"/>
            </a:endParaRPr>
          </a:p>
          <a:p>
            <a:pPr marL="804863" indent="-4763"/>
            <a:r>
              <a:rPr lang="ja-JP" altLang="en-US" sz="1300" dirty="0">
                <a:solidFill>
                  <a:prstClr val="black"/>
                </a:solidFill>
                <a:latin typeface="ＭＳ Ｐゴシック"/>
              </a:rPr>
              <a:t>　急性気道感染症又は急性下痢症により受診した基礎疾患のない患者であって、診察の結果、抗菌薬の投与の必要性が認められないため抗菌薬を使用しないものに対して、療養上必要な指導及び検査結果の説明を行い、文書により説明内容を提供した場合に、小児科を担当する専任の医師が診療を行った初診時に限り算定する。なお、インフルエンザ感染の患者またはインフルエンザウイルス感染の疑われる患者については、算定できない。</a:t>
            </a:r>
            <a:endParaRPr lang="en-US" altLang="ja-JP" sz="1300" dirty="0">
              <a:solidFill>
                <a:prstClr val="black"/>
              </a:solidFill>
              <a:latin typeface="ＭＳ Ｐゴシック"/>
            </a:endParaRPr>
          </a:p>
          <a:p>
            <a:pPr marL="804863" indent="-4763"/>
            <a:endParaRPr lang="en-US" altLang="ja-JP" sz="1300" dirty="0">
              <a:solidFill>
                <a:prstClr val="black"/>
              </a:solidFill>
              <a:latin typeface="ＭＳ Ｐゴシック"/>
            </a:endParaRPr>
          </a:p>
          <a:p>
            <a:pPr marL="180975" indent="-180975">
              <a:spcBef>
                <a:spcPts val="600"/>
              </a:spcBef>
              <a:buFont typeface="Wingdings" pitchFamily="2" charset="2"/>
              <a:buChar char="Ø"/>
              <a:defRPr/>
            </a:pPr>
            <a:r>
              <a:rPr lang="ja-JP" altLang="en-US" sz="1600" dirty="0">
                <a:solidFill>
                  <a:prstClr val="black"/>
                </a:solidFill>
                <a:latin typeface="ＭＳ Ｐゴシック"/>
              </a:rPr>
              <a:t>　　再診料の地域包括診療加算、認知症地域包括診療加算、地域包括診療料、認知症地域包括診療料、</a:t>
            </a:r>
            <a:endParaRPr lang="en-US" altLang="ja-JP" sz="1600" dirty="0">
              <a:solidFill>
                <a:prstClr val="black"/>
              </a:solidFill>
              <a:latin typeface="ＭＳ Ｐゴシック"/>
            </a:endParaRPr>
          </a:p>
          <a:p>
            <a:pPr>
              <a:defRPr/>
            </a:pPr>
            <a:r>
              <a:rPr lang="ja-JP" altLang="en-US" sz="1600" dirty="0">
                <a:solidFill>
                  <a:prstClr val="black"/>
                </a:solidFill>
                <a:latin typeface="ＭＳ Ｐゴシック"/>
              </a:rPr>
              <a:t>　　薬剤服用歴管理指導料、</a:t>
            </a:r>
            <a:r>
              <a:rPr lang="ja-JP" altLang="en-US" sz="1600" b="1" dirty="0">
                <a:solidFill>
                  <a:srgbClr val="FF0000"/>
                </a:solidFill>
                <a:latin typeface="ＭＳ Ｐゴシック"/>
              </a:rPr>
              <a:t>小児科外来診療料、小児かかりつけ診療料</a:t>
            </a:r>
            <a:r>
              <a:rPr lang="ja-JP" altLang="en-US" sz="1600" dirty="0">
                <a:solidFill>
                  <a:prstClr val="black"/>
                </a:solidFill>
                <a:latin typeface="ＭＳ Ｐゴシック"/>
              </a:rPr>
              <a:t>を算定する場合は、</a:t>
            </a:r>
            <a:endParaRPr lang="en-US" altLang="ja-JP" sz="1600" dirty="0">
              <a:solidFill>
                <a:prstClr val="black"/>
              </a:solidFill>
              <a:latin typeface="ＭＳ Ｐゴシック"/>
            </a:endParaRPr>
          </a:p>
          <a:p>
            <a:pPr>
              <a:defRPr/>
            </a:pPr>
            <a:r>
              <a:rPr lang="ja-JP" altLang="en-US" sz="1600" dirty="0">
                <a:solidFill>
                  <a:prstClr val="black"/>
                </a:solidFill>
                <a:latin typeface="ＭＳ Ｐゴシック"/>
              </a:rPr>
              <a:t>　　　</a:t>
            </a:r>
            <a:r>
              <a:rPr lang="ja-JP" altLang="en-US" sz="1600" b="1" dirty="0">
                <a:solidFill>
                  <a:srgbClr val="0070C0"/>
                </a:solidFill>
                <a:latin typeface="ＭＳ Ｐゴシック"/>
              </a:rPr>
              <a:t>①抗菌薬の適正使用に関する普及啓発に努めていること</a:t>
            </a:r>
            <a:endParaRPr lang="en-US" altLang="ja-JP" sz="1600" b="1" dirty="0">
              <a:solidFill>
                <a:srgbClr val="0070C0"/>
              </a:solidFill>
              <a:latin typeface="ＭＳ Ｐゴシック"/>
            </a:endParaRPr>
          </a:p>
          <a:p>
            <a:pPr>
              <a:defRPr/>
            </a:pPr>
            <a:r>
              <a:rPr lang="ja-JP" altLang="en-US" sz="1600" dirty="0">
                <a:solidFill>
                  <a:prstClr val="black"/>
                </a:solidFill>
                <a:latin typeface="ＭＳ Ｐゴシック"/>
              </a:rPr>
              <a:t>　　　</a:t>
            </a:r>
            <a:r>
              <a:rPr lang="ja-JP" altLang="en-US" sz="1600" b="1" dirty="0">
                <a:solidFill>
                  <a:srgbClr val="0070C0"/>
                </a:solidFill>
                <a:latin typeface="ＭＳ Ｐゴシック"/>
              </a:rPr>
              <a:t>②「抗微生物薬適正使用の手引き」に則した治療手順等、抗菌薬の適正使用に資する診療を行うこと</a:t>
            </a:r>
            <a:endParaRPr lang="en-US" altLang="ja-JP" sz="1600" b="1" dirty="0">
              <a:solidFill>
                <a:srgbClr val="0070C0"/>
              </a:solidFill>
              <a:latin typeface="ＭＳ Ｐゴシック"/>
            </a:endParaRPr>
          </a:p>
          <a:p>
            <a:pPr>
              <a:defRPr/>
            </a:pPr>
            <a:r>
              <a:rPr lang="ja-JP" altLang="en-US" sz="1600" dirty="0">
                <a:solidFill>
                  <a:prstClr val="black"/>
                </a:solidFill>
                <a:latin typeface="ＭＳ Ｐゴシック"/>
              </a:rPr>
              <a:t>　　を要件として追加する。</a:t>
            </a:r>
            <a:endParaRPr lang="en-US" altLang="ja-JP" sz="1600" dirty="0">
              <a:solidFill>
                <a:prstClr val="black"/>
              </a:solidFill>
              <a:latin typeface="ＭＳ Ｐゴシック"/>
            </a:endParaRPr>
          </a:p>
        </p:txBody>
      </p:sp>
      <p:sp>
        <p:nvSpPr>
          <p:cNvPr id="1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１６．小児医療の充実（かかりつけ医①）</a:t>
            </a:r>
          </a:p>
        </p:txBody>
      </p:sp>
      <p:sp>
        <p:nvSpPr>
          <p:cNvPr id="15" name="Rectangle 36"/>
          <p:cNvSpPr>
            <a:spLocks noChangeArrowheads="1"/>
          </p:cNvSpPr>
          <p:nvPr/>
        </p:nvSpPr>
        <p:spPr bwMode="auto">
          <a:xfrm>
            <a:off x="89009" y="2395889"/>
            <a:ext cx="616015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（５）外来診療における抗菌薬の適正使用の推進（再掲）</a:t>
            </a:r>
            <a:endParaRPr lang="en-US" altLang="ja-JP" sz="2000" dirty="0">
              <a:solidFill>
                <a:prstClr val="black"/>
              </a:solidFill>
            </a:endParaRPr>
          </a:p>
        </p:txBody>
      </p:sp>
      <p:sp>
        <p:nvSpPr>
          <p:cNvPr id="18" name="Rectangle 37"/>
          <p:cNvSpPr>
            <a:spLocks noChangeArrowheads="1"/>
          </p:cNvSpPr>
          <p:nvPr/>
        </p:nvSpPr>
        <p:spPr bwMode="auto">
          <a:xfrm>
            <a:off x="89817" y="1016696"/>
            <a:ext cx="9511189" cy="936000"/>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a:solidFill>
                  <a:prstClr val="black"/>
                </a:solidFill>
              </a:rPr>
              <a:t>　医師の負担を軽減し、一層の普及を図る観点から、在宅当番医制等により地域における夜間・休日の小児科外来診療に定期的に協力する常勤小児科医が配置された医療機関について、時間外の相談対応について、地域の在宅当番医等を案内することでもよいこととする。</a:t>
            </a:r>
            <a:endParaRPr lang="en-US" altLang="ja-JP" dirty="0">
              <a:solidFill>
                <a:prstClr val="black"/>
              </a:solidFill>
            </a:endParaRP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36"/>
          <p:cNvSpPr>
            <a:spLocks noChangeArrowheads="1"/>
          </p:cNvSpPr>
          <p:nvPr/>
        </p:nvSpPr>
        <p:spPr bwMode="auto">
          <a:xfrm>
            <a:off x="88995" y="656656"/>
            <a:ext cx="4883195"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（４）小児かかりつけ診療料の見直し（再掲）</a:t>
            </a:r>
            <a:endParaRPr lang="en-US" altLang="ja-JP" sz="2000" dirty="0">
              <a:solidFill>
                <a:prstClr val="black"/>
              </a:solidFill>
            </a:endParaRPr>
          </a:p>
        </p:txBody>
      </p:sp>
      <p:pic>
        <p:nvPicPr>
          <p:cNvPr id="11" name="図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93162" y="2052794"/>
            <a:ext cx="720080" cy="686190"/>
          </a:xfrm>
          <a:prstGeom prst="rect">
            <a:avLst/>
          </a:prstGeom>
        </p:spPr>
      </p:pic>
      <p:sp>
        <p:nvSpPr>
          <p:cNvPr id="12" name="テキスト ボックス 8">
            <a:extLst>
              <a:ext uri="{FF2B5EF4-FFF2-40B4-BE49-F238E27FC236}">
                <a16:creationId xmlns="" xmlns:a16="http://schemas.microsoft.com/office/drawing/2014/main" id="{2163A56A-B2F7-4F3D-9176-1185D15E292C}"/>
              </a:ext>
            </a:extLst>
          </p:cNvPr>
          <p:cNvSpPr txBox="1"/>
          <p:nvPr/>
        </p:nvSpPr>
        <p:spPr>
          <a:xfrm>
            <a:off x="4972187" y="759983"/>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207</a:t>
            </a:r>
            <a:endParaRPr lang="ja-JP" altLang="en-US" dirty="0">
              <a:solidFill>
                <a:srgbClr val="002060"/>
              </a:solidFill>
              <a:latin typeface="ＭＳ Ｐゴシック" panose="020B0600070205080204" pitchFamily="50" charset="-128"/>
            </a:endParaRPr>
          </a:p>
        </p:txBody>
      </p:sp>
      <p:sp>
        <p:nvSpPr>
          <p:cNvPr id="13" name="テキスト ボックス 8">
            <a:extLst>
              <a:ext uri="{FF2B5EF4-FFF2-40B4-BE49-F238E27FC236}">
                <a16:creationId xmlns="" xmlns:a16="http://schemas.microsoft.com/office/drawing/2014/main" id="{77BD10C9-B5D5-405D-9A44-5F423F23A7B1}"/>
              </a:ext>
            </a:extLst>
          </p:cNvPr>
          <p:cNvSpPr txBox="1"/>
          <p:nvPr/>
        </p:nvSpPr>
        <p:spPr>
          <a:xfrm>
            <a:off x="5241032" y="3182176"/>
            <a:ext cx="28803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（小児科外来診療料）点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190</a:t>
            </a:r>
            <a:endParaRPr lang="ja-JP" altLang="en-US" dirty="0">
              <a:solidFill>
                <a:srgbClr val="002060"/>
              </a:solidFill>
              <a:latin typeface="ＭＳ Ｐゴシック" panose="020B0600070205080204" pitchFamily="50" charset="-128"/>
            </a:endParaRPr>
          </a:p>
        </p:txBody>
      </p:sp>
      <p:sp>
        <p:nvSpPr>
          <p:cNvPr id="17" name="テキスト ボックス 8">
            <a:extLst>
              <a:ext uri="{FF2B5EF4-FFF2-40B4-BE49-F238E27FC236}">
                <a16:creationId xmlns="" xmlns:a16="http://schemas.microsoft.com/office/drawing/2014/main" id="{D3B328B6-0C74-44D8-9981-7DC2A62E0108}"/>
              </a:ext>
            </a:extLst>
          </p:cNvPr>
          <p:cNvSpPr txBox="1"/>
          <p:nvPr/>
        </p:nvSpPr>
        <p:spPr>
          <a:xfrm>
            <a:off x="5241032" y="3470944"/>
            <a:ext cx="28803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（小児かかりつけ診療料）点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163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207</a:t>
            </a:r>
            <a:endParaRPr lang="ja-JP" altLang="en-US" dirty="0">
              <a:solidFill>
                <a:srgbClr val="002060"/>
              </a:solidFill>
              <a:latin typeface="ＭＳ Ｐゴシック" panose="020B0600070205080204" pitchFamily="50" charset="-128"/>
            </a:endParaRPr>
          </a:p>
        </p:txBody>
      </p:sp>
      <p:sp>
        <p:nvSpPr>
          <p:cNvPr id="19" name="テキスト ボックス 8">
            <a:extLst>
              <a:ext uri="{FF2B5EF4-FFF2-40B4-BE49-F238E27FC236}">
                <a16:creationId xmlns="" xmlns:a16="http://schemas.microsoft.com/office/drawing/2014/main" id="{DA5B5C7A-7DCA-40DB-B9D5-D64AA2777F64}"/>
              </a:ext>
            </a:extLst>
          </p:cNvPr>
          <p:cNvSpPr txBox="1"/>
          <p:nvPr/>
        </p:nvSpPr>
        <p:spPr>
          <a:xfrm>
            <a:off x="2530592" y="6021288"/>
            <a:ext cx="158274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13</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199</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190</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207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62153312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7"/>
          <p:cNvSpPr>
            <a:spLocks noChangeArrowheads="1"/>
          </p:cNvSpPr>
          <p:nvPr/>
        </p:nvSpPr>
        <p:spPr bwMode="auto">
          <a:xfrm>
            <a:off x="77067" y="3411292"/>
            <a:ext cx="9647229" cy="2780794"/>
          </a:xfrm>
          <a:prstGeom prst="rect">
            <a:avLst/>
          </a:prstGeom>
          <a:solidFill>
            <a:schemeClr val="bg1">
              <a:lumMod val="95000"/>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a:solidFill>
                  <a:prstClr val="black"/>
                </a:solidFill>
                <a:latin typeface="Calibri"/>
                <a:ea typeface="ＭＳ Ｐゴシック"/>
              </a:rPr>
              <a:t>    小児の運動器疾患に対する適切な診療を提供するため、かかりつけの医師からの依頼を受けて、整形外科医が継続的な医学管理を行った場合の評価を新設する</a:t>
            </a:r>
            <a:endParaRPr lang="en-US" altLang="ja-JP" sz="1600" dirty="0">
              <a:solidFill>
                <a:prstClr val="black"/>
              </a:solidFill>
              <a:latin typeface="Calibri"/>
              <a:ea typeface="ＭＳ Ｐゴシック"/>
            </a:endParaRPr>
          </a:p>
          <a:p>
            <a:pPr>
              <a:lnSpc>
                <a:spcPts val="2100"/>
              </a:lnSpc>
              <a:spcBef>
                <a:spcPts val="600"/>
              </a:spcBef>
            </a:pPr>
            <a:r>
              <a:rPr lang="ja-JP" altLang="en-US" sz="1600" dirty="0">
                <a:solidFill>
                  <a:prstClr val="black"/>
                </a:solidFill>
                <a:latin typeface="Calibri"/>
                <a:ea typeface="ＭＳ Ｐゴシック"/>
              </a:rPr>
              <a:t>　　　　</a:t>
            </a:r>
            <a:r>
              <a:rPr lang="ja-JP" altLang="en-US" sz="2000" b="1" dirty="0">
                <a:solidFill>
                  <a:srgbClr val="0070C0"/>
                </a:solidFill>
                <a:latin typeface="Calibri"/>
                <a:ea typeface="ＭＳ Ｐゴシック"/>
              </a:rPr>
              <a:t>（新）　</a:t>
            </a:r>
            <a:r>
              <a:rPr lang="ja-JP" altLang="en-US" sz="2000" b="1" u="sng" dirty="0">
                <a:solidFill>
                  <a:srgbClr val="0070C0"/>
                </a:solidFill>
                <a:latin typeface="Calibri"/>
                <a:ea typeface="ＭＳ Ｐゴシック"/>
              </a:rPr>
              <a:t>小児運動器疾患指導管理料：２５０点（６月に１回）　</a:t>
            </a:r>
            <a:endParaRPr lang="en-US" altLang="ja-JP" sz="2000" b="1" u="sng" dirty="0">
              <a:solidFill>
                <a:srgbClr val="0070C0"/>
              </a:solidFill>
              <a:latin typeface="Calibri"/>
              <a:ea typeface="ＭＳ Ｐゴシック"/>
            </a:endParaRPr>
          </a:p>
          <a:p>
            <a:pPr lvl="0" fontAlgn="auto">
              <a:lnSpc>
                <a:spcPts val="1500"/>
              </a:lnSpc>
              <a:spcBef>
                <a:spcPts val="0"/>
              </a:spcBef>
              <a:spcAft>
                <a:spcPts val="0"/>
              </a:spcAft>
            </a:pPr>
            <a:r>
              <a:rPr lang="ja-JP" altLang="en-US" sz="1400" dirty="0">
                <a:latin typeface="+mn-ea"/>
                <a:ea typeface="+mn-ea"/>
              </a:rPr>
              <a:t>［算定要件］</a:t>
            </a:r>
            <a:endParaRPr lang="en-US" altLang="ja-JP" sz="1400" dirty="0">
              <a:latin typeface="+mn-ea"/>
              <a:ea typeface="+mn-ea"/>
            </a:endParaRPr>
          </a:p>
          <a:p>
            <a:pPr lvl="0" fontAlgn="auto">
              <a:lnSpc>
                <a:spcPts val="1500"/>
              </a:lnSpc>
              <a:spcBef>
                <a:spcPts val="0"/>
              </a:spcBef>
              <a:spcAft>
                <a:spcPts val="0"/>
              </a:spcAft>
            </a:pPr>
            <a:r>
              <a:rPr lang="ja-JP" altLang="en-US" sz="1400" dirty="0">
                <a:latin typeface="+mn-ea"/>
                <a:ea typeface="+mn-ea"/>
              </a:rPr>
              <a:t>　かかりつけの医師からの紹介を受けて受診した６歳未満の患者であって、脊柱側弯症や先天性股関節脱臼等の運動器疾患を有する者について、小児の運動器疾患について専門的な知識を有する医師が療養上の指導を実施した場合</a:t>
            </a:r>
            <a:endParaRPr lang="en-US" altLang="ja-JP" sz="1400" dirty="0">
              <a:latin typeface="+mn-ea"/>
              <a:ea typeface="+mn-ea"/>
            </a:endParaRPr>
          </a:p>
          <a:p>
            <a:pPr>
              <a:lnSpc>
                <a:spcPts val="1500"/>
              </a:lnSpc>
              <a:spcBef>
                <a:spcPts val="0"/>
              </a:spcBef>
            </a:pPr>
            <a:r>
              <a:rPr lang="ja-JP" altLang="en-US" sz="1400" dirty="0">
                <a:latin typeface="+mn-ea"/>
                <a:ea typeface="+mn-ea"/>
              </a:rPr>
              <a:t> ［施設基準］</a:t>
            </a:r>
            <a:endParaRPr lang="en-US" altLang="ja-JP" sz="1400" dirty="0">
              <a:latin typeface="+mn-ea"/>
              <a:ea typeface="+mn-ea"/>
            </a:endParaRP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　以下のすべての要件を満たす常勤医師が１名以上配置されていること</a:t>
            </a:r>
            <a:endParaRPr lang="en-US" altLang="ja-JP" sz="1400" dirty="0">
              <a:solidFill>
                <a:prstClr val="black"/>
              </a:solidFill>
              <a:latin typeface="Calibri"/>
              <a:ea typeface="ＭＳ Ｐゴシック"/>
            </a:endParaRP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　　（１）　５年以上の整形外科の診療に従事していること</a:t>
            </a:r>
            <a:endParaRPr lang="en-US" altLang="ja-JP" sz="1400" dirty="0">
              <a:solidFill>
                <a:prstClr val="black"/>
              </a:solidFill>
              <a:latin typeface="Calibri"/>
              <a:ea typeface="ＭＳ Ｐゴシック"/>
            </a:endParaRP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　　（２）　小児の運動疾患に係る適切な研修を修了していること</a:t>
            </a:r>
            <a:endParaRPr lang="en-US" altLang="ja-JP" sz="1400" dirty="0">
              <a:solidFill>
                <a:prstClr val="black"/>
              </a:solidFill>
              <a:latin typeface="Calibri"/>
              <a:ea typeface="ＭＳ Ｐゴシック"/>
            </a:endParaRP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　　（３）　小児の運動疾患の診断・治療に必要な機器・設備を有していること</a:t>
            </a:r>
            <a:endParaRPr lang="en-US" altLang="ja-JP" sz="1400" dirty="0">
              <a:solidFill>
                <a:prstClr val="black"/>
              </a:solidFill>
              <a:latin typeface="Calibri"/>
              <a:ea typeface="ＭＳ Ｐゴシック"/>
            </a:endParaRPr>
          </a:p>
          <a:p>
            <a:pPr marL="85725" indent="-85725" fontAlgn="auto">
              <a:lnSpc>
                <a:spcPts val="1500"/>
              </a:lnSpc>
              <a:spcBef>
                <a:spcPts val="0"/>
              </a:spcBef>
              <a:spcAft>
                <a:spcPts val="0"/>
              </a:spcAft>
            </a:pPr>
            <a:r>
              <a:rPr lang="ja-JP" altLang="en-US" sz="1400" dirty="0">
                <a:solidFill>
                  <a:prstClr val="black"/>
                </a:solidFill>
                <a:latin typeface="Calibri"/>
                <a:ea typeface="ＭＳ Ｐゴシック"/>
              </a:rPr>
              <a:t>　　（４）　必要に応じて、自施設または連携にて入院可能な体制を有していること</a:t>
            </a:r>
            <a:endParaRPr lang="en-US" altLang="ja-JP" sz="1400" dirty="0">
              <a:solidFill>
                <a:prstClr val="black"/>
              </a:solidFill>
              <a:latin typeface="Calibri"/>
              <a:ea typeface="ＭＳ Ｐゴシック"/>
            </a:endParaRPr>
          </a:p>
        </p:txBody>
      </p:sp>
      <p:sp>
        <p:nvSpPr>
          <p:cNvPr id="11" name="Rectangle 36"/>
          <p:cNvSpPr>
            <a:spLocks noChangeArrowheads="1"/>
          </p:cNvSpPr>
          <p:nvPr/>
        </p:nvSpPr>
        <p:spPr bwMode="auto">
          <a:xfrm>
            <a:off x="77063" y="3059770"/>
            <a:ext cx="8044290" cy="38755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（７）かかりつけ医と連携した小児の運動器疾患に対する医学管理の評価</a:t>
            </a:r>
          </a:p>
        </p:txBody>
      </p:sp>
      <p:sp>
        <p:nvSpPr>
          <p:cNvPr id="14" name="Rectangle 2"/>
          <p:cNvSpPr>
            <a:spLocks noChangeArrowheads="1"/>
          </p:cNvSpPr>
          <p:nvPr/>
        </p:nvSpPr>
        <p:spPr bwMode="auto">
          <a:xfrm>
            <a:off x="213524" y="16322"/>
            <a:ext cx="9517327" cy="51176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１６．小児医療の充実（かかりつけ医②）</a:t>
            </a:r>
          </a:p>
        </p:txBody>
      </p:sp>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295</a:t>
            </a:fld>
            <a:endParaRPr lang="ja-JP" altLang="en-US" sz="1600" dirty="0">
              <a:solidFill>
                <a:prstClr val="black"/>
              </a:solidFill>
            </a:endParaRPr>
          </a:p>
        </p:txBody>
      </p:sp>
      <p:sp>
        <p:nvSpPr>
          <p:cNvPr id="25" name="Rectangle 37"/>
          <p:cNvSpPr>
            <a:spLocks noChangeArrowheads="1"/>
          </p:cNvSpPr>
          <p:nvPr/>
        </p:nvSpPr>
        <p:spPr bwMode="auto">
          <a:xfrm>
            <a:off x="69007" y="1124744"/>
            <a:ext cx="9511190" cy="1512168"/>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a:solidFill>
                  <a:prstClr val="black"/>
                </a:solidFill>
              </a:rPr>
              <a:t>　小児科療養指導料の対象患者に、</a:t>
            </a:r>
            <a:r>
              <a:rPr lang="ja-JP" altLang="en-US" kern="100" dirty="0">
                <a:solidFill>
                  <a:prstClr val="black"/>
                </a:solidFill>
                <a:latin typeface="ＭＳ Ｐゴシック"/>
                <a:cs typeface="Times New Roman" panose="02020603050405020304" pitchFamily="18" charset="0"/>
              </a:rPr>
              <a:t>医療的ケアが必要な児に</a:t>
            </a:r>
            <a:r>
              <a:rPr lang="ja-JP" altLang="en-US" dirty="0">
                <a:solidFill>
                  <a:prstClr val="black"/>
                </a:solidFill>
              </a:rPr>
              <a:t>該当する患者（児童福祉法第</a:t>
            </a:r>
            <a:r>
              <a:rPr lang="en-US" altLang="ja-JP" dirty="0">
                <a:solidFill>
                  <a:prstClr val="black"/>
                </a:solidFill>
              </a:rPr>
              <a:t>56</a:t>
            </a:r>
            <a:r>
              <a:rPr lang="ja-JP" altLang="en-US" dirty="0">
                <a:solidFill>
                  <a:prstClr val="black"/>
                </a:solidFill>
              </a:rPr>
              <a:t>条の</a:t>
            </a:r>
            <a:r>
              <a:rPr lang="en-US" altLang="ja-JP" dirty="0">
                <a:solidFill>
                  <a:prstClr val="black"/>
                </a:solidFill>
              </a:rPr>
              <a:t>6</a:t>
            </a:r>
            <a:r>
              <a:rPr lang="ja-JP" altLang="en-US" dirty="0">
                <a:solidFill>
                  <a:prstClr val="black"/>
                </a:solidFill>
              </a:rPr>
              <a:t>第</a:t>
            </a:r>
            <a:r>
              <a:rPr lang="en-US" altLang="ja-JP" dirty="0">
                <a:solidFill>
                  <a:prstClr val="black"/>
                </a:solidFill>
              </a:rPr>
              <a:t>2</a:t>
            </a:r>
            <a:r>
              <a:rPr lang="ja-JP" altLang="en-US" dirty="0">
                <a:solidFill>
                  <a:prstClr val="black"/>
                </a:solidFill>
              </a:rPr>
              <a:t>項に規定する医療的ケア児に該当する状態）を追加するとともに、患者の通学する学校との情報共有・連携を要件とする。</a:t>
            </a:r>
            <a:endParaRPr lang="en-US" altLang="ja-JP" dirty="0">
              <a:solidFill>
                <a:prstClr val="black"/>
              </a:solidFill>
            </a:endParaRPr>
          </a:p>
          <a:p>
            <a:pPr marL="285750" indent="-285750">
              <a:buFont typeface="Wingdings" panose="05000000000000000000" pitchFamily="2" charset="2"/>
              <a:buChar char="Ø"/>
            </a:pPr>
            <a:r>
              <a:rPr lang="ja-JP" altLang="en-US" dirty="0">
                <a:solidFill>
                  <a:prstClr val="black"/>
                </a:solidFill>
              </a:rPr>
              <a:t>　小児科医が作成する治療計画に基づき、小児科医以外の医療従事者が指導を行った場合にも算定可能となるよう、取扱いを明確化する。（現行は小児科を担当する医師が指導）</a:t>
            </a: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p:txBody>
      </p:sp>
      <p:sp>
        <p:nvSpPr>
          <p:cNvPr id="10" name="Rectangle 36"/>
          <p:cNvSpPr>
            <a:spLocks noChangeArrowheads="1"/>
          </p:cNvSpPr>
          <p:nvPr/>
        </p:nvSpPr>
        <p:spPr bwMode="auto">
          <a:xfrm>
            <a:off x="88993" y="751386"/>
            <a:ext cx="3711880"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（６）小児料療養指導料の見直し</a:t>
            </a:r>
            <a:endParaRPr lang="en-US" altLang="ja-JP" sz="2000" dirty="0">
              <a:solidFill>
                <a:prstClr val="black"/>
              </a:solidFill>
            </a:endParaRPr>
          </a:p>
        </p:txBody>
      </p:sp>
      <p:pic>
        <p:nvPicPr>
          <p:cNvPr id="12" name="Picture 6" descr="「幼児　絵」の画像検索結果"/>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9634" y="5085184"/>
            <a:ext cx="983439" cy="878438"/>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グループ化 12"/>
          <p:cNvGrpSpPr/>
          <p:nvPr/>
        </p:nvGrpSpPr>
        <p:grpSpPr>
          <a:xfrm>
            <a:off x="8121358" y="513260"/>
            <a:ext cx="1152129" cy="611484"/>
            <a:chOff x="9427417" y="4568603"/>
            <a:chExt cx="2284413" cy="1470294"/>
          </a:xfrm>
        </p:grpSpPr>
        <p:pic>
          <p:nvPicPr>
            <p:cNvPr id="16" name="Picture 2" descr="経鼻栄養のイラスト">
              <a:hlinkClick r:id="rId4"/>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17" name="二等辺三角形 16"/>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18" name="二等辺三角形 17"/>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19" name="二等辺三角形 18"/>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grpSp>
      <p:sp>
        <p:nvSpPr>
          <p:cNvPr id="20" name="テキスト ボックス 8">
            <a:extLst>
              <a:ext uri="{FF2B5EF4-FFF2-40B4-BE49-F238E27FC236}">
                <a16:creationId xmlns="" xmlns:a16="http://schemas.microsoft.com/office/drawing/2014/main" id="{FA348D90-CD7F-4950-B38A-B782B9E0E6AD}"/>
              </a:ext>
            </a:extLst>
          </p:cNvPr>
          <p:cNvSpPr txBox="1"/>
          <p:nvPr/>
        </p:nvSpPr>
        <p:spPr>
          <a:xfrm>
            <a:off x="4074815" y="1708078"/>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183</a:t>
            </a:r>
            <a:endParaRPr lang="ja-JP" altLang="en-US" dirty="0">
              <a:solidFill>
                <a:srgbClr val="002060"/>
              </a:solidFill>
              <a:latin typeface="ＭＳ Ｐゴシック" panose="020B0600070205080204" pitchFamily="50" charset="-128"/>
            </a:endParaRPr>
          </a:p>
        </p:txBody>
      </p:sp>
      <p:sp>
        <p:nvSpPr>
          <p:cNvPr id="22" name="テキスト ボックス 8">
            <a:extLst>
              <a:ext uri="{FF2B5EF4-FFF2-40B4-BE49-F238E27FC236}">
                <a16:creationId xmlns="" xmlns:a16="http://schemas.microsoft.com/office/drawing/2014/main" id="{2FA11A82-81A7-49DB-B222-9CB659564F2A}"/>
              </a:ext>
            </a:extLst>
          </p:cNvPr>
          <p:cNvSpPr txBox="1"/>
          <p:nvPr/>
        </p:nvSpPr>
        <p:spPr>
          <a:xfrm>
            <a:off x="8658760" y="2330754"/>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183</a:t>
            </a:r>
            <a:endParaRPr lang="ja-JP" altLang="en-US" dirty="0">
              <a:solidFill>
                <a:srgbClr val="002060"/>
              </a:solidFill>
              <a:latin typeface="ＭＳ Ｐゴシック" panose="020B0600070205080204" pitchFamily="50" charset="-128"/>
            </a:endParaRPr>
          </a:p>
        </p:txBody>
      </p:sp>
      <p:sp>
        <p:nvSpPr>
          <p:cNvPr id="23" name="テキスト ボックス 8">
            <a:extLst>
              <a:ext uri="{FF2B5EF4-FFF2-40B4-BE49-F238E27FC236}">
                <a16:creationId xmlns="" xmlns:a16="http://schemas.microsoft.com/office/drawing/2014/main" id="{0AC1A311-9C21-4F9C-B733-9AFC223F935B}"/>
              </a:ext>
            </a:extLst>
          </p:cNvPr>
          <p:cNvSpPr txBox="1"/>
          <p:nvPr/>
        </p:nvSpPr>
        <p:spPr>
          <a:xfrm>
            <a:off x="6781760" y="3995402"/>
            <a:ext cx="24917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9847241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47380" y="827857"/>
            <a:ext cx="9792000" cy="4213334"/>
          </a:xfrm>
          <a:prstGeom prst="rect">
            <a:avLst/>
          </a:prstGeom>
          <a:solidFill>
            <a:schemeClr val="bg1">
              <a:alpha val="50000"/>
            </a:schemeClr>
          </a:solidFill>
          <a:ln w="9525">
            <a:solidFill>
              <a:schemeClr val="tx1"/>
            </a:solidFill>
            <a:miter lim="800000"/>
            <a:headEnd/>
            <a:tailEnd/>
          </a:ln>
        </p:spPr>
        <p:txBody>
          <a:bodyPr/>
          <a:lstStyle/>
          <a:p>
            <a:pPr marL="285750" indent="-285750">
              <a:lnSpc>
                <a:spcPts val="1700"/>
              </a:lnSpc>
              <a:buFont typeface="Wingdings" panose="05000000000000000000" pitchFamily="2" charset="2"/>
              <a:buChar char="Ø"/>
            </a:pPr>
            <a:r>
              <a:rPr lang="ja-JP" altLang="en-US" sz="1600" kern="100" dirty="0">
                <a:solidFill>
                  <a:prstClr val="black"/>
                </a:solidFill>
                <a:latin typeface="ＭＳ Ｐゴシック"/>
                <a:cs typeface="Times New Roman" panose="02020603050405020304" pitchFamily="18" charset="0"/>
              </a:rPr>
              <a:t>在宅で療養しながら生活する小児への支援を充実するために、医療的ケアが必要な児においては、長時間訪問看護加算の算定が週１日から週３日まで拡大する。</a:t>
            </a:r>
            <a:endParaRPr lang="en-US" altLang="ja-JP" sz="1600" kern="100" dirty="0">
              <a:solidFill>
                <a:prstClr val="black"/>
              </a:solidFill>
              <a:latin typeface="ＭＳ Ｐゴシック"/>
              <a:cs typeface="Times New Roman" panose="02020603050405020304" pitchFamily="18" charset="0"/>
            </a:endParaRPr>
          </a:p>
          <a:p>
            <a:pPr marL="285750" indent="-285750">
              <a:lnSpc>
                <a:spcPts val="2000"/>
              </a:lnSpc>
              <a:buFont typeface="Wingdings" panose="05000000000000000000" pitchFamily="2" charset="2"/>
              <a:buChar char="Ø"/>
            </a:pPr>
            <a:endParaRPr lang="en-US" altLang="ja-JP"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Ｐゴシック"/>
              <a:cs typeface="Times New Roman" panose="02020603050405020304" pitchFamily="18" charset="0"/>
            </a:endParaRPr>
          </a:p>
          <a:p>
            <a:pPr indent="177800"/>
            <a:endParaRPr lang="ja-JP" altLang="ja-JP" sz="1050" dirty="0">
              <a:solidFill>
                <a:prstClr val="black"/>
              </a:solidFill>
              <a:latin typeface="ＭＳ Ｐゴシック"/>
            </a:endParaRPr>
          </a:p>
        </p:txBody>
      </p:sp>
      <p:graphicFrame>
        <p:nvGraphicFramePr>
          <p:cNvPr id="42" name="表 41"/>
          <p:cNvGraphicFramePr>
            <a:graphicFrameLocks noGrp="1"/>
          </p:cNvGraphicFramePr>
          <p:nvPr>
            <p:extLst/>
          </p:nvPr>
        </p:nvGraphicFramePr>
        <p:xfrm>
          <a:off x="5294028" y="5385363"/>
          <a:ext cx="4267484" cy="135480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288000">
                <a:tc>
                  <a:txBody>
                    <a:bodyPr/>
                    <a:lstStyle/>
                    <a:p>
                      <a:pPr algn="ctr">
                        <a:lnSpc>
                          <a:spcPts val="1300"/>
                        </a:lnSpc>
                      </a:pPr>
                      <a:r>
                        <a:rPr kumimoji="1" lang="ja-JP" altLang="en-US" sz="1200" u="none" dirty="0">
                          <a:latin typeface="+mn-ea"/>
                          <a:ea typeface="+mn-ea"/>
                        </a:rPr>
                        <a:t>改定後</a:t>
                      </a:r>
                      <a:r>
                        <a:rPr kumimoji="1" lang="ja-JP" altLang="en-US" sz="1400" u="none" dirty="0">
                          <a:latin typeface="+mn-ea"/>
                          <a:ea typeface="+mn-ea"/>
                        </a:rPr>
                        <a:t>　　　　　　　　</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訪問看護基本療養費、在宅患者訪問看護・指導料、同一建物訪問看護・指導料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Ｐゴシック"/>
                          <a:ea typeface="+mn-ea"/>
                          <a:cs typeface="+mn-cs"/>
                        </a:rPr>
                        <a:t>乳幼児加算</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en-US" altLang="ja-JP" sz="1400" b="1" i="0" u="none" strike="noStrike" kern="1200" cap="none" spc="0" normalizeH="0" baseline="0" noProof="0" dirty="0">
                          <a:ln>
                            <a:noFill/>
                          </a:ln>
                          <a:solidFill>
                            <a:srgbClr val="0070C0"/>
                          </a:solidFill>
                          <a:effectLst/>
                          <a:uLnTx/>
                          <a:uFillTx/>
                          <a:latin typeface="ＭＳ Ｐゴシック"/>
                          <a:ea typeface="+mn-ea"/>
                          <a:cs typeface="+mn-cs"/>
                        </a:rPr>
                        <a:t>1,500</a:t>
                      </a:r>
                      <a:r>
                        <a:rPr kumimoji="1" lang="ja-JP" altLang="en-US" sz="1400" b="1" i="0" u="none" strike="noStrike" kern="1200" cap="none" spc="0" normalizeH="0" baseline="0" noProof="0" dirty="0">
                          <a:ln>
                            <a:noFill/>
                          </a:ln>
                          <a:solidFill>
                            <a:srgbClr val="0070C0"/>
                          </a:solidFill>
                          <a:effectLst/>
                          <a:uLnTx/>
                          <a:uFillTx/>
                          <a:latin typeface="ＭＳ Ｐゴシック"/>
                          <a:ea typeface="+mn-ea"/>
                          <a:cs typeface="+mn-cs"/>
                        </a:rPr>
                        <a:t>円</a:t>
                      </a:r>
                      <a:endParaRPr kumimoji="1" lang="en-US" altLang="ja-JP" sz="1400" b="1" i="0" u="none" strike="noStrike" kern="1200" cap="none" spc="0" normalizeH="0" baseline="0" noProof="0" dirty="0">
                        <a:ln>
                          <a:noFill/>
                        </a:ln>
                        <a:solidFill>
                          <a:srgbClr val="0070C0"/>
                        </a:solidFill>
                        <a:effectLst/>
                        <a:uLnTx/>
                        <a:uFillTx/>
                        <a:latin typeface="ＭＳ Ｐゴシック"/>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在宅患者訪問看護・指導料、同一建物訪問看護・指導料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Ｐゴシック"/>
                          <a:ea typeface="+mn-ea"/>
                          <a:cs typeface="+mn-cs"/>
                        </a:rPr>
                        <a:t>乳幼児加算　　　　　　　　　</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en-US" altLang="ja-JP" sz="1400" b="1" i="0" u="none" strike="noStrike" kern="1200" cap="none" spc="0" normalizeH="0" baseline="0" noProof="0" dirty="0">
                          <a:ln>
                            <a:noFill/>
                          </a:ln>
                          <a:solidFill>
                            <a:srgbClr val="0070C0"/>
                          </a:solidFill>
                          <a:effectLst/>
                          <a:uLnTx/>
                          <a:uFillTx/>
                          <a:latin typeface="ＭＳ Ｐゴシック"/>
                          <a:ea typeface="+mn-ea"/>
                          <a:cs typeface="+mn-cs"/>
                        </a:rPr>
                        <a:t>150</a:t>
                      </a:r>
                      <a:r>
                        <a:rPr kumimoji="1" lang="ja-JP" altLang="en-US" sz="1400" b="1" i="0" u="none" strike="noStrike" kern="1200" cap="none" spc="0" normalizeH="0" baseline="0" noProof="0" dirty="0">
                          <a:ln>
                            <a:noFill/>
                          </a:ln>
                          <a:solidFill>
                            <a:srgbClr val="0070C0"/>
                          </a:solidFill>
                          <a:effectLst/>
                          <a:uLnTx/>
                          <a:uFillTx/>
                          <a:latin typeface="ＭＳ Ｐゴシック"/>
                          <a:ea typeface="+mn-ea"/>
                          <a:cs typeface="+mn-cs"/>
                        </a:rPr>
                        <a:t>点</a:t>
                      </a:r>
                      <a:endParaRPr kumimoji="1" lang="en-US" altLang="ja-JP" sz="1400" b="1" i="0" u="none" strike="noStrike" kern="1200" cap="none" spc="0" normalizeH="0" baseline="0" noProof="0" dirty="0">
                        <a:ln>
                          <a:noFill/>
                        </a:ln>
                        <a:solidFill>
                          <a:srgbClr val="0070C0"/>
                        </a:solidFill>
                        <a:effectLst/>
                        <a:uLnTx/>
                        <a:uFillTx/>
                        <a:latin typeface="ＭＳ Ｐゴシック"/>
                        <a:ea typeface="+mn-ea"/>
                        <a:cs typeface="+mn-cs"/>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43" name="右矢印 42"/>
          <p:cNvSpPr/>
          <p:nvPr/>
        </p:nvSpPr>
        <p:spPr>
          <a:xfrm>
            <a:off x="4611552" y="5547739"/>
            <a:ext cx="518625"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44" name="表 43"/>
          <p:cNvGraphicFramePr>
            <a:graphicFrameLocks noGrp="1"/>
          </p:cNvGraphicFramePr>
          <p:nvPr>
            <p:extLst/>
          </p:nvPr>
        </p:nvGraphicFramePr>
        <p:xfrm>
          <a:off x="162977" y="1403566"/>
          <a:ext cx="4143786" cy="2132040"/>
        </p:xfrm>
        <a:graphic>
          <a:graphicData uri="http://schemas.openxmlformats.org/drawingml/2006/table">
            <a:tbl>
              <a:tblPr firstRow="1" bandRow="1">
                <a:tableStyleId>{FABFCF23-3B69-468F-B69F-88F6DE6A72F2}</a:tableStyleId>
              </a:tblPr>
              <a:tblGrid>
                <a:gridCol w="4143786">
                  <a:extLst>
                    <a:ext uri="{9D8B030D-6E8A-4147-A177-3AD203B41FA5}">
                      <a16:colId xmlns="" xmlns:a16="http://schemas.microsoft.com/office/drawing/2014/main" val="20000"/>
                    </a:ext>
                  </a:extLst>
                </a:gridCol>
              </a:tblGrid>
              <a:tr h="288000">
                <a:tc>
                  <a:txBody>
                    <a:bodyPr/>
                    <a:lstStyle/>
                    <a:p>
                      <a:pPr algn="ctr">
                        <a:lnSpc>
                          <a:spcPts val="1400"/>
                        </a:lnSpc>
                      </a:pPr>
                      <a:r>
                        <a:rPr kumimoji="1" lang="ja-JP" altLang="en-US" sz="1200" dirty="0">
                          <a:latin typeface="+mn-ea"/>
                          <a:ea typeface="+mn-ea"/>
                        </a:rPr>
                        <a:t>現行</a:t>
                      </a:r>
                    </a:p>
                  </a:txBody>
                  <a:tcPr marL="99060" marR="99060" anchor="ctr"/>
                </a:tc>
                <a:extLst>
                  <a:ext uri="{0D108BD9-81ED-4DB2-BD59-A6C34878D82A}">
                    <a16:rowId xmlns="" xmlns:a16="http://schemas.microsoft.com/office/drawing/2014/main" val="10000"/>
                  </a:ext>
                </a:extLst>
              </a:tr>
              <a:tr h="288000">
                <a:tc>
                  <a:txBody>
                    <a:bodyPr/>
                    <a:lstStyle/>
                    <a:p>
                      <a:pPr marL="0" marR="0" lvl="0" indent="0" algn="l" defTabSz="914400" rtl="0" eaLnBrk="1" fontAlgn="base" latinLnBrk="0" hangingPunct="1">
                        <a:lnSpc>
                          <a:spcPts val="13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訪問看護基本療養費、在宅患者訪問看護・指導料、同一建物訪問看護・指導料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長時間訪問看護加算（週１日まで）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（１）　</a:t>
                      </a:r>
                      <a:r>
                        <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15</a:t>
                      </a: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歳未満の超重症児又は準超重症児</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（２）　特掲診療料の施設基準等別表第８に掲げる疾病等の者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（３）　特別訪問看護指示書又は精神科特別訪問看護指示書に係る</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指定訪問看護を受けている者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4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長時間訪問看護加算（週３日まで）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上記の（１）　</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45" name="表 44"/>
          <p:cNvGraphicFramePr>
            <a:graphicFrameLocks noGrp="1"/>
          </p:cNvGraphicFramePr>
          <p:nvPr>
            <p:extLst/>
          </p:nvPr>
        </p:nvGraphicFramePr>
        <p:xfrm>
          <a:off x="4872614" y="1419617"/>
          <a:ext cx="4860000" cy="2250440"/>
        </p:xfrm>
        <a:graphic>
          <a:graphicData uri="http://schemas.openxmlformats.org/drawingml/2006/table">
            <a:tbl>
              <a:tblPr firstRow="1" bandRow="1">
                <a:tableStyleId>{9DCAF9ED-07DC-4A11-8D7F-57B35C25682E}</a:tableStyleId>
              </a:tblPr>
              <a:tblGrid>
                <a:gridCol w="4860000">
                  <a:extLst>
                    <a:ext uri="{9D8B030D-6E8A-4147-A177-3AD203B41FA5}">
                      <a16:colId xmlns="" xmlns:a16="http://schemas.microsoft.com/office/drawing/2014/main" val="20000"/>
                    </a:ext>
                  </a:extLst>
                </a:gridCol>
              </a:tblGrid>
              <a:tr h="161079">
                <a:tc>
                  <a:txBody>
                    <a:bodyPr/>
                    <a:lstStyle/>
                    <a:p>
                      <a:pPr algn="ctr">
                        <a:lnSpc>
                          <a:spcPts val="1400"/>
                        </a:lnSpc>
                      </a:pPr>
                      <a:r>
                        <a:rPr kumimoji="1" lang="ja-JP" altLang="en-US" sz="1200" u="none" dirty="0">
                          <a:latin typeface="+mn-ea"/>
                          <a:ea typeface="+mn-ea"/>
                        </a:rPr>
                        <a:t>改定後</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訪問看護基本療養費、在宅患者訪問看護・指導料、同一建物訪問看護・指導料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長時間訪問看護加算（週１日まで）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（１）　</a:t>
                      </a:r>
                      <a:r>
                        <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15</a:t>
                      </a: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歳未満の超重症児又は準超重症児</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（２）　特掲診療料の施設基準等別表第８に掲げる疾病等の者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（３）　特別訪問看護指示書又は精神科特別訪問看護指示書に係る</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ts val="12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指定訪問看護を受けている者</a:t>
                      </a:r>
                      <a:endParaRPr kumimoji="1" lang="en-US" altLang="ja-JP"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長時間訪問看護加算（週３日まで）</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メイリオ"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［算定対象］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メイリオ" pitchFamily="50" charset="-128"/>
                        </a:rPr>
                        <a:t>　上記の（１）及び</a:t>
                      </a:r>
                      <a:r>
                        <a:rPr kumimoji="1" lang="ja-JP" altLang="en-US" sz="1100" b="1" i="0" u="sng" strike="noStrike" cap="none" normalizeH="0" baseline="0" dirty="0">
                          <a:ln>
                            <a:noFill/>
                          </a:ln>
                          <a:solidFill>
                            <a:srgbClr val="0070C0"/>
                          </a:solidFill>
                          <a:effectLst/>
                          <a:latin typeface="+mn-ea"/>
                          <a:ea typeface="+mn-ea"/>
                          <a:cs typeface="メイリオ" pitchFamily="50" charset="-128"/>
                        </a:rPr>
                        <a:t>（２）　（</a:t>
                      </a:r>
                      <a:r>
                        <a:rPr kumimoji="1" lang="en-US" altLang="ja-JP" sz="1100" b="1" i="0" u="sng" strike="noStrike" cap="none" normalizeH="0" baseline="0" dirty="0">
                          <a:ln>
                            <a:noFill/>
                          </a:ln>
                          <a:solidFill>
                            <a:srgbClr val="0070C0"/>
                          </a:solidFill>
                          <a:effectLst/>
                          <a:latin typeface="+mn-ea"/>
                          <a:ea typeface="+mn-ea"/>
                          <a:cs typeface="メイリオ" pitchFamily="50" charset="-128"/>
                        </a:rPr>
                        <a:t>15</a:t>
                      </a:r>
                      <a:r>
                        <a:rPr kumimoji="1" lang="ja-JP" altLang="en-US" sz="1100" b="1" i="0" u="sng" strike="noStrike" cap="none" normalizeH="0" baseline="0" dirty="0">
                          <a:ln>
                            <a:noFill/>
                          </a:ln>
                          <a:solidFill>
                            <a:srgbClr val="0070C0"/>
                          </a:solidFill>
                          <a:effectLst/>
                          <a:latin typeface="+mn-ea"/>
                          <a:ea typeface="+mn-ea"/>
                          <a:cs typeface="メイリオ" pitchFamily="50" charset="-128"/>
                        </a:rPr>
                        <a:t>歳未満の小児）</a:t>
                      </a:r>
                    </a:p>
                  </a:txBody>
                  <a:tcPr marL="99060" marR="99060" horzOverflow="overflow"/>
                </a:tc>
                <a:extLst>
                  <a:ext uri="{0D108BD9-81ED-4DB2-BD59-A6C34878D82A}">
                    <a16:rowId xmlns="" xmlns:a16="http://schemas.microsoft.com/office/drawing/2014/main" val="10001"/>
                  </a:ext>
                </a:extLst>
              </a:tr>
            </a:tbl>
          </a:graphicData>
        </a:graphic>
      </p:graphicFrame>
      <p:sp>
        <p:nvSpPr>
          <p:cNvPr id="46" name="右矢印 45"/>
          <p:cNvSpPr/>
          <p:nvPr/>
        </p:nvSpPr>
        <p:spPr>
          <a:xfrm>
            <a:off x="4402849" y="1988840"/>
            <a:ext cx="468000"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47" name="正方形/長方形 46"/>
          <p:cNvSpPr/>
          <p:nvPr/>
        </p:nvSpPr>
        <p:spPr>
          <a:xfrm>
            <a:off x="1737187" y="3803857"/>
            <a:ext cx="8064000" cy="1200329"/>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marL="216000" indent="-108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１　在宅悪性腫瘍等患者指導管理若しくは在宅気管切開患者指導管理を受けている状態にある者又は気管カニューレ若しくは留置カテーテルを使用している状態にある者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08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２　以下のいずれかを受けている状態にある者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在宅自己腹膜灌流指導管理　　在宅血液透析指導管理　　在宅酸素療法指導管理　　在宅中心静脈栄養法指導管理　　</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在宅成分栄養経管栄養法指導管理　　在宅自己導尿指導管理　　在宅人工呼吸指導管理　　在宅持続陽圧呼吸療法指導管理</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在宅自己疼痛管理指導管理　　在宅肺高血圧症患者指導管理</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indent="-108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３　人工肛門又は人工膀胱を設置している状態にある者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08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４　真皮を超える褥瘡の状態にある者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216000" indent="-108000"/>
            <a:r>
              <a:rPr lang="ja-JP" altLang="en-US"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５　在宅患者訪問点滴注射管理指導料を算定している者</a:t>
            </a:r>
            <a:endParaRPr lang="en-US" altLang="ja-JP" sz="9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1387250" y="3542244"/>
            <a:ext cx="2669649" cy="261610"/>
          </a:xfrm>
          <a:prstGeom prst="rect">
            <a:avLst/>
          </a:prstGeom>
          <a:noFill/>
        </p:spPr>
        <p:txBody>
          <a:bodyPr wrap="square" rtlCol="0">
            <a:spAutoFit/>
          </a:bodyPr>
          <a:lstStyle/>
          <a:p>
            <a:pPr algn="ct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特掲診療料の施設基準　別表８</a:t>
            </a:r>
            <a:r>
              <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p:cNvGrpSpPr/>
          <p:nvPr/>
        </p:nvGrpSpPr>
        <p:grpSpPr>
          <a:xfrm>
            <a:off x="272486" y="3834097"/>
            <a:ext cx="1440000" cy="1048735"/>
            <a:chOff x="523724" y="3834096"/>
            <a:chExt cx="1258131" cy="1048735"/>
          </a:xfrm>
        </p:grpSpPr>
        <p:sp>
          <p:nvSpPr>
            <p:cNvPr id="49" name="円/楕円 48"/>
            <p:cNvSpPr/>
            <p:nvPr/>
          </p:nvSpPr>
          <p:spPr>
            <a:xfrm>
              <a:off x="523724" y="4254376"/>
              <a:ext cx="1258131" cy="628455"/>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algn="ctr">
                <a:defRPr/>
              </a:pPr>
              <a:endParaRPr kumimoji="0" lang="ja-JP" altLang="en-US" kern="0">
                <a:solidFill>
                  <a:prstClr val="white"/>
                </a:solidFill>
              </a:endParaRPr>
            </a:p>
          </p:txBody>
        </p:sp>
        <p:pic>
          <p:nvPicPr>
            <p:cNvPr id="50" name="Picture 14" descr="http://1.bp.blogspot.com/-oMgIvKQd3t8/V2vXnEgy8zI/AAAAAAAA73k/e0EfqlNMyAY4pRGZipIM0rZBapAEQ3u4ACLcB/s800/building_house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3724" y="399066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10" descr="http://2.bp.blogspot.com/-XF-4XNDxO2g/VmFkBRHkXPI/AAAAAAAA1b0/P38LiMdJhgA/s800/stand1_front06_woman.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997" y="3840564"/>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12" descr="http://3.bp.blogspot.com/-6PbsTK7_BRM/VmFkA9OHslI/AAAAAAAA1bw/d9wvGFac3pg/s800/stand1_front05_man.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96654" y="3834096"/>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http://1.bp.blogspot.com/-1VnkvF3Vbn0/VCkbJRkVpwI/AAAAAAAAnCE/HUDl8LC9DnI/s800/kurumaisu_boy.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42970" y="4047233"/>
              <a:ext cx="595430" cy="713573"/>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正方形/長方形 1"/>
          <p:cNvSpPr/>
          <p:nvPr/>
        </p:nvSpPr>
        <p:spPr>
          <a:xfrm>
            <a:off x="47380" y="5041221"/>
            <a:ext cx="9792000" cy="335989"/>
          </a:xfrm>
          <a:prstGeom prst="rect">
            <a:avLst/>
          </a:prstGeom>
          <a:ln>
            <a:solidFill>
              <a:schemeClr val="tx1"/>
            </a:solidFill>
          </a:ln>
        </p:spPr>
        <p:txBody>
          <a:bodyPr wrap="square">
            <a:spAutoFit/>
          </a:bodyPr>
          <a:lstStyle/>
          <a:p>
            <a:pPr marL="285750" indent="-285750">
              <a:lnSpc>
                <a:spcPts val="1900"/>
              </a:lnSpc>
              <a:buFont typeface="Wingdings" panose="05000000000000000000" pitchFamily="2" charset="2"/>
              <a:buChar char="Ø"/>
            </a:pPr>
            <a:r>
              <a:rPr lang="ja-JP" altLang="en-US" sz="1600" kern="100" dirty="0">
                <a:solidFill>
                  <a:prstClr val="black"/>
                </a:solidFill>
                <a:latin typeface="ＭＳ Ｐゴシック"/>
                <a:cs typeface="Times New Roman" panose="02020603050405020304" pitchFamily="18" charset="0"/>
              </a:rPr>
              <a:t>乳幼児への訪問看護を推進するために、乳幼児加算の評価を充実する</a:t>
            </a:r>
            <a:r>
              <a:rPr lang="ja-JP" altLang="en-US" kern="100" dirty="0">
                <a:solidFill>
                  <a:prstClr val="black"/>
                </a:solidFill>
                <a:latin typeface="ＭＳ Ｐゴシック"/>
                <a:cs typeface="Times New Roman" panose="02020603050405020304" pitchFamily="18" charset="0"/>
              </a:rPr>
              <a:t>。</a:t>
            </a:r>
            <a:endParaRPr lang="en-US" altLang="ja-JP" sz="2000" kern="100" dirty="0">
              <a:solidFill>
                <a:prstClr val="black"/>
              </a:solidFill>
              <a:latin typeface="ＭＳ Ｐゴシック"/>
              <a:cs typeface="Times New Roman" panose="02020603050405020304" pitchFamily="18" charset="0"/>
            </a:endParaRPr>
          </a:p>
        </p:txBody>
      </p:sp>
      <p:graphicFrame>
        <p:nvGraphicFramePr>
          <p:cNvPr id="41" name="表 40"/>
          <p:cNvGraphicFramePr>
            <a:graphicFrameLocks noGrp="1"/>
          </p:cNvGraphicFramePr>
          <p:nvPr>
            <p:extLst/>
          </p:nvPr>
        </p:nvGraphicFramePr>
        <p:xfrm>
          <a:off x="293538" y="5397641"/>
          <a:ext cx="4143786" cy="1377440"/>
        </p:xfrm>
        <a:graphic>
          <a:graphicData uri="http://schemas.openxmlformats.org/drawingml/2006/table">
            <a:tbl>
              <a:tblPr firstRow="1" bandRow="1">
                <a:tableStyleId>{FABFCF23-3B69-468F-B69F-88F6DE6A72F2}</a:tableStyleId>
              </a:tblPr>
              <a:tblGrid>
                <a:gridCol w="4143786">
                  <a:extLst>
                    <a:ext uri="{9D8B030D-6E8A-4147-A177-3AD203B41FA5}">
                      <a16:colId xmlns="" xmlns:a16="http://schemas.microsoft.com/office/drawing/2014/main" val="20000"/>
                    </a:ext>
                  </a:extLst>
                </a:gridCol>
              </a:tblGrid>
              <a:tr h="288000">
                <a:tc>
                  <a:txBody>
                    <a:bodyPr/>
                    <a:lstStyle/>
                    <a:p>
                      <a:pPr algn="ctr">
                        <a:lnSpc>
                          <a:spcPts val="1300"/>
                        </a:lnSpc>
                      </a:pPr>
                      <a:r>
                        <a:rPr kumimoji="1" lang="ja-JP" altLang="en-US" sz="1200" dirty="0">
                          <a:latin typeface="+mn-ea"/>
                          <a:ea typeface="+mn-ea"/>
                        </a:rPr>
                        <a:t>現行</a:t>
                      </a:r>
                      <a:r>
                        <a:rPr kumimoji="1" lang="ja-JP" altLang="en-US" sz="1400" dirty="0">
                          <a:latin typeface="+mn-ea"/>
                          <a:ea typeface="+mn-ea"/>
                        </a:rPr>
                        <a:t>　　　　　　　　　　　　</a:t>
                      </a:r>
                    </a:p>
                  </a:txBody>
                  <a:tcPr marL="99060" marR="99060" anchor="ctr"/>
                </a:tc>
                <a:extLst>
                  <a:ext uri="{0D108BD9-81ED-4DB2-BD59-A6C34878D82A}">
                    <a16:rowId xmlns="" xmlns:a16="http://schemas.microsoft.com/office/drawing/2014/main" val="10000"/>
                  </a:ext>
                </a:extLst>
              </a:tr>
              <a:tr h="108944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訪問看護基本療養費、在宅患者訪問看護・指導料、同一建物訪問看護・指導料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dirty="0">
                          <a:solidFill>
                            <a:prstClr val="black"/>
                          </a:solidFill>
                          <a:latin typeface="ＭＳ Ｐゴシック"/>
                        </a:rPr>
                        <a:t>乳幼児加算・幼児加算　　　　　　　　　　　　　　</a:t>
                      </a:r>
                      <a:r>
                        <a:rPr lang="en-US" altLang="ja-JP" sz="1400" dirty="0">
                          <a:solidFill>
                            <a:prstClr val="black"/>
                          </a:solidFill>
                          <a:latin typeface="ＭＳ Ｐゴシック"/>
                        </a:rPr>
                        <a:t>500</a:t>
                      </a:r>
                      <a:r>
                        <a:rPr lang="ja-JP" altLang="en-US" sz="1400" dirty="0">
                          <a:solidFill>
                            <a:prstClr val="black"/>
                          </a:solidFill>
                          <a:latin typeface="ＭＳ Ｐゴシック"/>
                        </a:rPr>
                        <a:t>円</a:t>
                      </a:r>
                      <a:endParaRPr lang="en-US" altLang="ja-JP" sz="1400" dirty="0">
                        <a:solidFill>
                          <a:prstClr val="black"/>
                        </a:solidFill>
                        <a:latin typeface="ＭＳ Ｐゴシック"/>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在宅患者訪問看護・指導料、同一建物訪問看護・指導料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a:ea typeface="+mn-ea"/>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乳幼児加算・幼児加算　　　　　　　　　　　　　　</a:t>
                      </a:r>
                      <a:r>
                        <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pSp>
        <p:nvGrpSpPr>
          <p:cNvPr id="7" name="グループ化 6"/>
          <p:cNvGrpSpPr/>
          <p:nvPr/>
        </p:nvGrpSpPr>
        <p:grpSpPr>
          <a:xfrm>
            <a:off x="8193359" y="2874944"/>
            <a:ext cx="1368153" cy="755380"/>
            <a:chOff x="9427417" y="4568603"/>
            <a:chExt cx="2284413" cy="1470294"/>
          </a:xfrm>
        </p:grpSpPr>
        <p:pic>
          <p:nvPicPr>
            <p:cNvPr id="1026" name="Picture 2" descr="経鼻栄養のイラスト">
              <a:hlinkClick r:id="rId7"/>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3" name="二等辺三角形 2"/>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29" name="二等辺三角形 28"/>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sp>
          <p:nvSpPr>
            <p:cNvPr id="30" name="二等辺三角形 29"/>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a:solidFill>
                  <a:prstClr val="white"/>
                </a:solidFill>
              </a:endParaRPr>
            </a:p>
          </p:txBody>
        </p:sp>
      </p:grpSp>
      <p:sp>
        <p:nvSpPr>
          <p:cNvPr id="28" name="Rectangle 2"/>
          <p:cNvSpPr>
            <a:spLocks noChangeArrowheads="1"/>
          </p:cNvSpPr>
          <p:nvPr/>
        </p:nvSpPr>
        <p:spPr bwMode="auto">
          <a:xfrm>
            <a:off x="213556" y="0"/>
            <a:ext cx="9517327" cy="469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a:t>
            </a:r>
          </a:p>
        </p:txBody>
      </p:sp>
      <p:sp>
        <p:nvSpPr>
          <p:cNvPr id="31" name="Rectangle 36"/>
          <p:cNvSpPr>
            <a:spLocks noChangeArrowheads="1"/>
          </p:cNvSpPr>
          <p:nvPr/>
        </p:nvSpPr>
        <p:spPr bwMode="auto">
          <a:xfrm>
            <a:off x="15357" y="469056"/>
            <a:ext cx="511482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（８）医療的ケアが必要な児への対応①（再掲）</a:t>
            </a:r>
            <a:endParaRPr lang="en-US" altLang="ja-JP" sz="2000" dirty="0">
              <a:solidFill>
                <a:prstClr val="black"/>
              </a:solidFill>
            </a:endParaRPr>
          </a:p>
        </p:txBody>
      </p:sp>
      <p:sp>
        <p:nvSpPr>
          <p:cNvPr id="3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p:cNvSpPr txBox="1"/>
          <p:nvPr/>
        </p:nvSpPr>
        <p:spPr>
          <a:xfrm>
            <a:off x="4701562" y="1163693"/>
            <a:ext cx="5292000" cy="246221"/>
          </a:xfrm>
          <a:prstGeom prst="rect">
            <a:avLst/>
          </a:prstGeom>
          <a:noFill/>
        </p:spPr>
        <p:txBody>
          <a:bodyPr wrap="square" rtlCol="0">
            <a:spAutoFit/>
          </a:bodyPr>
          <a:lstStyle/>
          <a:p>
            <a:pPr algn="ctr">
              <a:defRPr/>
            </a:pPr>
            <a:r>
              <a:rPr lang="en-US" altLang="ja-JP" sz="1000" dirty="0">
                <a:solidFill>
                  <a:prstClr val="black"/>
                </a:solidFill>
                <a:latin typeface="ＭＳ Ｐゴシック"/>
                <a:cs typeface="Meiryo UI" panose="020B0604030504040204" pitchFamily="50" charset="-128"/>
              </a:rPr>
              <a:t>※</a:t>
            </a:r>
            <a:r>
              <a:rPr lang="ja-JP" altLang="en-US" sz="1000" dirty="0">
                <a:solidFill>
                  <a:prstClr val="black"/>
                </a:solidFill>
                <a:latin typeface="ＭＳ Ｐゴシック"/>
                <a:cs typeface="Meiryo UI" panose="020B0604030504040204" pitchFamily="50" charset="-128"/>
              </a:rPr>
              <a:t>在宅患者訪問看護・指導料・同一建物居住者訪問看護・指導料の当該加算についても同様</a:t>
            </a:r>
            <a:endParaRPr lang="en-US" altLang="ja-JP" sz="1000" dirty="0">
              <a:solidFill>
                <a:prstClr val="black"/>
              </a:solidFill>
              <a:latin typeface="ＭＳ Ｐゴシック"/>
              <a:cs typeface="Meiryo UI" panose="020B0604030504040204" pitchFamily="50" charset="-128"/>
            </a:endParaRPr>
          </a:p>
        </p:txBody>
      </p:sp>
      <p:sp>
        <p:nvSpPr>
          <p:cNvPr id="34" name="テキスト ボックス 8">
            <a:extLst>
              <a:ext uri="{FF2B5EF4-FFF2-40B4-BE49-F238E27FC236}">
                <a16:creationId xmlns="" xmlns:a16="http://schemas.microsoft.com/office/drawing/2014/main" id="{F9354D97-7B0F-4DFF-8468-635CA894D0CC}"/>
              </a:ext>
            </a:extLst>
          </p:cNvPr>
          <p:cNvSpPr txBox="1"/>
          <p:nvPr/>
        </p:nvSpPr>
        <p:spPr>
          <a:xfrm>
            <a:off x="5457056" y="1437767"/>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1020</a:t>
            </a:r>
            <a:endParaRPr lang="ja-JP" altLang="en-US" dirty="0">
              <a:solidFill>
                <a:srgbClr val="002060"/>
              </a:solidFill>
              <a:latin typeface="ＭＳ Ｐゴシック" panose="020B0600070205080204" pitchFamily="50" charset="-128"/>
            </a:endParaRPr>
          </a:p>
        </p:txBody>
      </p:sp>
      <p:sp>
        <p:nvSpPr>
          <p:cNvPr id="35" name="テキスト ボックス 8">
            <a:extLst>
              <a:ext uri="{FF2B5EF4-FFF2-40B4-BE49-F238E27FC236}">
                <a16:creationId xmlns="" xmlns:a16="http://schemas.microsoft.com/office/drawing/2014/main" id="{D3C69C0F-43D6-484B-8398-775D1F2581D8}"/>
              </a:ext>
            </a:extLst>
          </p:cNvPr>
          <p:cNvSpPr txBox="1"/>
          <p:nvPr/>
        </p:nvSpPr>
        <p:spPr>
          <a:xfrm>
            <a:off x="8032168" y="1924062"/>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283</a:t>
            </a:r>
            <a:endParaRPr lang="ja-JP" altLang="en-US" dirty="0">
              <a:solidFill>
                <a:srgbClr val="002060"/>
              </a:solidFill>
              <a:latin typeface="ＭＳ Ｐゴシック" panose="020B0600070205080204" pitchFamily="50" charset="-128"/>
            </a:endParaRPr>
          </a:p>
        </p:txBody>
      </p:sp>
      <p:sp>
        <p:nvSpPr>
          <p:cNvPr id="36" name="テキスト ボックス 8">
            <a:extLst>
              <a:ext uri="{FF2B5EF4-FFF2-40B4-BE49-F238E27FC236}">
                <a16:creationId xmlns="" xmlns:a16="http://schemas.microsoft.com/office/drawing/2014/main" id="{FEEFD6F0-0400-47D4-94CE-D5BC1BD171F3}"/>
              </a:ext>
            </a:extLst>
          </p:cNvPr>
          <p:cNvSpPr txBox="1"/>
          <p:nvPr/>
        </p:nvSpPr>
        <p:spPr>
          <a:xfrm>
            <a:off x="5986881" y="5432697"/>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1000</a:t>
            </a:r>
            <a:endParaRPr lang="ja-JP" altLang="en-US" dirty="0">
              <a:solidFill>
                <a:srgbClr val="002060"/>
              </a:solidFill>
              <a:latin typeface="ＭＳ Ｐゴシック" panose="020B0600070205080204" pitchFamily="50" charset="-128"/>
            </a:endParaRPr>
          </a:p>
        </p:txBody>
      </p:sp>
      <p:sp>
        <p:nvSpPr>
          <p:cNvPr id="37" name="テキスト ボックス 8">
            <a:extLst>
              <a:ext uri="{FF2B5EF4-FFF2-40B4-BE49-F238E27FC236}">
                <a16:creationId xmlns="" xmlns:a16="http://schemas.microsoft.com/office/drawing/2014/main" id="{733C5D34-E53D-45A2-A938-B753370AD04C}"/>
              </a:ext>
            </a:extLst>
          </p:cNvPr>
          <p:cNvSpPr txBox="1"/>
          <p:nvPr/>
        </p:nvSpPr>
        <p:spPr>
          <a:xfrm>
            <a:off x="7682160" y="5880560"/>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247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9188314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51113" y="932877"/>
            <a:ext cx="9792000" cy="5616000"/>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2000" kern="100" dirty="0">
                <a:solidFill>
                  <a:prstClr val="black"/>
                </a:solidFill>
                <a:latin typeface="ＭＳ Ｐゴシック" panose="020B0600070205080204" pitchFamily="50" charset="-128"/>
                <a:cs typeface="Times New Roman" panose="02020603050405020304" pitchFamily="18" charset="0"/>
              </a:rPr>
              <a:t>  訪問看護ステーションが喀痰吸引等の業務を行う介護職員等の支援を行った場合</a:t>
            </a:r>
            <a:r>
              <a:rPr lang="ja-JP" altLang="ja-JP" sz="2000" kern="100" dirty="0">
                <a:solidFill>
                  <a:prstClr val="black"/>
                </a:solidFill>
                <a:latin typeface="ＭＳ Ｐゴシック" panose="020B0600070205080204" pitchFamily="50" charset="-128"/>
                <a:cs typeface="Times New Roman" panose="02020603050405020304" pitchFamily="18" charset="0"/>
              </a:rPr>
              <a:t>の</a:t>
            </a:r>
            <a:r>
              <a:rPr lang="ja-JP" altLang="en-US" sz="2000" kern="100" dirty="0">
                <a:solidFill>
                  <a:prstClr val="black"/>
                </a:solidFill>
                <a:latin typeface="ＭＳ Ｐゴシック" panose="020B0600070205080204" pitchFamily="50" charset="-128"/>
                <a:cs typeface="Times New Roman" panose="02020603050405020304" pitchFamily="18" charset="0"/>
              </a:rPr>
              <a:t>連携に関する</a:t>
            </a:r>
            <a:r>
              <a:rPr lang="ja-JP" altLang="ja-JP" sz="2000" kern="100" dirty="0">
                <a:solidFill>
                  <a:prstClr val="black"/>
                </a:solidFill>
                <a:latin typeface="ＭＳ Ｐゴシック" panose="020B0600070205080204" pitchFamily="50" charset="-128"/>
                <a:cs typeface="Times New Roman" panose="02020603050405020304" pitchFamily="18" charset="0"/>
              </a:rPr>
              <a:t>評価を新設する。</a:t>
            </a:r>
          </a:p>
          <a:p>
            <a:pPr indent="177800"/>
            <a:r>
              <a:rPr lang="en-US" altLang="ja-JP" sz="2000" kern="100" dirty="0">
                <a:solidFill>
                  <a:prstClr val="black"/>
                </a:solidFill>
                <a:latin typeface="ＭＳ Ｐゴシック" panose="020B0600070205080204" pitchFamily="50" charset="-128"/>
                <a:cs typeface="Times New Roman" panose="02020603050405020304" pitchFamily="18" charset="0"/>
              </a:rPr>
              <a:t> </a:t>
            </a:r>
            <a:r>
              <a:rPr lang="ja-JP" altLang="en-US" sz="2000" kern="100" dirty="0">
                <a:solidFill>
                  <a:prstClr val="black"/>
                </a:solidFill>
                <a:latin typeface="ＭＳ Ｐゴシック" panose="020B0600070205080204" pitchFamily="50" charset="-128"/>
                <a:cs typeface="Times New Roman" panose="02020603050405020304" pitchFamily="18" charset="0"/>
              </a:rPr>
              <a:t>　　</a:t>
            </a:r>
            <a:r>
              <a:rPr lang="ja-JP" altLang="en-US" kern="100" dirty="0">
                <a:solidFill>
                  <a:srgbClr val="0070C0"/>
                </a:solidFill>
                <a:latin typeface="ＭＳ Ｐゴシック" panose="020B0600070205080204" pitchFamily="50" charset="-128"/>
                <a:cs typeface="Times New Roman" panose="02020603050405020304" pitchFamily="18" charset="0"/>
              </a:rPr>
              <a:t>　（訪問看護管理療養費）</a:t>
            </a:r>
            <a:endParaRPr lang="ja-JP" altLang="ja-JP" kern="100" dirty="0">
              <a:solidFill>
                <a:srgbClr val="0070C0"/>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看護・介護職員連携強化加算：２</a:t>
            </a:r>
            <a:r>
              <a:rPr lang="en-US" altLang="ja-JP" u="sng" dirty="0">
                <a:solidFill>
                  <a:srgbClr val="0070C0"/>
                </a:solidFill>
                <a:latin typeface="ＭＳ Ｐゴシック" panose="020B0600070205080204" pitchFamily="50" charset="-128"/>
              </a:rPr>
              <a:t>,</a:t>
            </a:r>
            <a:r>
              <a:rPr lang="ja-JP" altLang="en-US" u="sng" dirty="0">
                <a:solidFill>
                  <a:srgbClr val="0070C0"/>
                </a:solidFill>
                <a:latin typeface="ＭＳ Ｐゴシック" panose="020B0600070205080204" pitchFamily="50" charset="-128"/>
              </a:rPr>
              <a:t>５００円</a:t>
            </a:r>
            <a:endParaRPr lang="en-US" altLang="ja-JP" u="sng" dirty="0">
              <a:solidFill>
                <a:srgbClr val="0070C0"/>
              </a:solidFill>
              <a:latin typeface="ＭＳ Ｐゴシック" panose="020B0600070205080204" pitchFamily="50" charset="-128"/>
            </a:endParaRPr>
          </a:p>
          <a:p>
            <a:pPr indent="177800"/>
            <a:r>
              <a:rPr lang="ja-JP" altLang="en-US" kern="100" dirty="0">
                <a:solidFill>
                  <a:srgbClr val="0070C0"/>
                </a:solidFill>
                <a:latin typeface="ＭＳ Ｐゴシック" panose="020B0600070205080204" pitchFamily="50" charset="-128"/>
                <a:cs typeface="Times New Roman" panose="02020603050405020304" pitchFamily="18" charset="0"/>
              </a:rPr>
              <a:t>　　　　（在宅患者訪問看護・指導料／同一建物訪問看護・指導料／精神科訪問看護・指導料）</a:t>
            </a:r>
            <a:endParaRPr lang="ja-JP" altLang="ja-JP" kern="100" dirty="0">
              <a:solidFill>
                <a:srgbClr val="0070C0"/>
              </a:solidFill>
              <a:latin typeface="ＭＳ Ｐゴシック" panose="020B0600070205080204" pitchFamily="50" charset="-128"/>
              <a:cs typeface="Times New Roman" panose="02020603050405020304" pitchFamily="18" charset="0"/>
            </a:endParaRPr>
          </a:p>
          <a:p>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看護・介護職員連携強化加算：２５０点</a:t>
            </a:r>
            <a:endParaRPr lang="en-US" altLang="ja-JP" dirty="0">
              <a:solidFill>
                <a:srgbClr val="0070C0"/>
              </a:solidFill>
              <a:latin typeface="ＭＳ Ｐゴシック" panose="020B0600070205080204" pitchFamily="50" charset="-128"/>
            </a:endParaRPr>
          </a:p>
          <a:p>
            <a:pPr>
              <a:lnSpc>
                <a:spcPts val="1200"/>
              </a:lnSpc>
            </a:pPr>
            <a:r>
              <a:rPr lang="ja-JP" altLang="en-US" sz="1200" dirty="0">
                <a:solidFill>
                  <a:srgbClr val="0070C0"/>
                </a:solidFill>
                <a:latin typeface="ＭＳ Ｐゴシック" panose="020B0600070205080204" pitchFamily="50" charset="-128"/>
              </a:rPr>
              <a:t>　　　　　</a:t>
            </a:r>
            <a:r>
              <a:rPr lang="ja-JP" altLang="en-US" sz="1100" dirty="0">
                <a:solidFill>
                  <a:srgbClr val="0070C0"/>
                </a:solidFill>
                <a:latin typeface="ＭＳ Ｐゴシック" panose="020B0600070205080204" pitchFamily="50" charset="-128"/>
              </a:rPr>
              <a:t>　</a:t>
            </a:r>
            <a:r>
              <a:rPr lang="en-US" altLang="ja-JP" sz="11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算定要件</a:t>
            </a:r>
            <a:r>
              <a:rPr lang="en-US" altLang="ja-JP" sz="1100" dirty="0">
                <a:solidFill>
                  <a:prstClr val="black"/>
                </a:solidFill>
                <a:latin typeface="ＭＳ Ｐゴシック" panose="020B0600070205080204" pitchFamily="50" charset="-128"/>
              </a:rPr>
              <a:t>]</a:t>
            </a:r>
          </a:p>
          <a:p>
            <a:pPr marL="1079500" indent="-187325">
              <a:lnSpc>
                <a:spcPts val="1200"/>
              </a:lnSpc>
            </a:pPr>
            <a:r>
              <a:rPr lang="ja-JP" altLang="ja-JP" sz="1050" dirty="0">
                <a:solidFill>
                  <a:prstClr val="black"/>
                </a:solidFill>
                <a:latin typeface="ＭＳ Ｐゴシック" panose="020B0600070205080204" pitchFamily="50" charset="-128"/>
              </a:rPr>
              <a:t>①</a:t>
            </a:r>
            <a:r>
              <a:rPr lang="ja-JP" altLang="en-US" sz="1050" dirty="0">
                <a:solidFill>
                  <a:prstClr val="black"/>
                </a:solidFill>
                <a:latin typeface="ＭＳ Ｐゴシック" panose="020B0600070205080204" pitchFamily="50" charset="-128"/>
              </a:rPr>
              <a:t>　訪問看護ステーションの利用者のうち喀痰吸引等（</a:t>
            </a:r>
            <a:r>
              <a:rPr lang="en-US" altLang="ja-JP" sz="1050" dirty="0">
                <a:solidFill>
                  <a:prstClr val="black"/>
                </a:solidFill>
                <a:latin typeface="ＭＳ Ｐゴシック" panose="020B0600070205080204" pitchFamily="50" charset="-128"/>
              </a:rPr>
              <a:t>※</a:t>
            </a:r>
            <a:r>
              <a:rPr lang="ja-JP" altLang="en-US" sz="1050" dirty="0">
                <a:solidFill>
                  <a:prstClr val="black"/>
                </a:solidFill>
                <a:latin typeface="ＭＳ Ｐゴシック" panose="020B0600070205080204" pitchFamily="50" charset="-128"/>
              </a:rPr>
              <a:t>）を必要とする利用者について、訪問看護ステーションの看護職員が、喀痰吸引等を行う介護職員等に対し、利用者の病態の変化に応じて、医師の指示の下、支援・連携した場合に算定。</a:t>
            </a:r>
          </a:p>
          <a:p>
            <a:pPr marL="1536700" lvl="1" indent="-187325">
              <a:lnSpc>
                <a:spcPts val="1200"/>
              </a:lnSpc>
            </a:pPr>
            <a:r>
              <a:rPr lang="ja-JP" altLang="en-US" sz="1050" dirty="0">
                <a:solidFill>
                  <a:prstClr val="black"/>
                </a:solidFill>
                <a:latin typeface="ＭＳ Ｐゴシック" panose="020B0600070205080204" pitchFamily="50" charset="-128"/>
              </a:rPr>
              <a:t>・　喀痰吸引等に係る計画書や報告書の作成及び緊急時等の対応についての助言</a:t>
            </a:r>
          </a:p>
          <a:p>
            <a:pPr marL="1536700" lvl="1" indent="-187325">
              <a:lnSpc>
                <a:spcPts val="1200"/>
              </a:lnSpc>
            </a:pPr>
            <a:r>
              <a:rPr lang="ja-JP" altLang="en-US" sz="1050" dirty="0">
                <a:solidFill>
                  <a:prstClr val="black"/>
                </a:solidFill>
                <a:latin typeface="ＭＳ Ｐゴシック" panose="020B0600070205080204" pitchFamily="50" charset="-128"/>
              </a:rPr>
              <a:t>・　介護職員等に同行し、利用者の居宅において喀痰吸引等の業務の実施状況について確認</a:t>
            </a:r>
          </a:p>
          <a:p>
            <a:pPr marL="1536700" lvl="1" indent="-187325">
              <a:lnSpc>
                <a:spcPts val="1200"/>
              </a:lnSpc>
            </a:pPr>
            <a:r>
              <a:rPr lang="ja-JP" altLang="en-US" sz="1050" dirty="0">
                <a:solidFill>
                  <a:prstClr val="black"/>
                </a:solidFill>
                <a:latin typeface="ＭＳ Ｐゴシック" panose="020B0600070205080204" pitchFamily="50" charset="-128"/>
              </a:rPr>
              <a:t>・　利用者に対する安全なサービス提供体制整備や連携体制確保のための会議に出席</a:t>
            </a:r>
          </a:p>
          <a:p>
            <a:pPr marL="1079500" indent="-187325">
              <a:lnSpc>
                <a:spcPts val="1200"/>
              </a:lnSpc>
            </a:pPr>
            <a:r>
              <a:rPr lang="ja-JP" altLang="ja-JP" sz="1050" dirty="0">
                <a:solidFill>
                  <a:prstClr val="black"/>
                </a:solidFill>
                <a:latin typeface="ＭＳ Ｐゴシック" panose="020B0600070205080204" pitchFamily="50" charset="-128"/>
              </a:rPr>
              <a:t>② </a:t>
            </a:r>
            <a:r>
              <a:rPr lang="ja-JP" altLang="en-US" sz="1050" dirty="0">
                <a:solidFill>
                  <a:prstClr val="black"/>
                </a:solidFill>
                <a:latin typeface="ＭＳ Ｐゴシック" panose="020B0600070205080204" pitchFamily="50" charset="-128"/>
              </a:rPr>
              <a:t>当該加算は①の介護職員等と同行訪問を実施した日の属する月の初日の指定訪問看護の実施日に加算する。</a:t>
            </a:r>
            <a:endParaRPr lang="ja-JP" altLang="ja-JP" sz="1050" dirty="0">
              <a:solidFill>
                <a:prstClr val="black"/>
              </a:solidFill>
              <a:latin typeface="ＭＳ Ｐゴシック" panose="020B0600070205080204" pitchFamily="50" charset="-128"/>
            </a:endParaRPr>
          </a:p>
          <a:p>
            <a:pPr marL="1079500" indent="-187325">
              <a:lnSpc>
                <a:spcPts val="1200"/>
              </a:lnSpc>
            </a:pPr>
            <a:r>
              <a:rPr lang="ja-JP" altLang="ja-JP" sz="1050" dirty="0">
                <a:solidFill>
                  <a:prstClr val="black"/>
                </a:solidFill>
                <a:latin typeface="ＭＳ Ｐゴシック" panose="020B0600070205080204" pitchFamily="50" charset="-128"/>
              </a:rPr>
              <a:t>③ </a:t>
            </a:r>
            <a:r>
              <a:rPr lang="en-US" altLang="ja-JP" sz="1050" dirty="0">
                <a:solidFill>
                  <a:prstClr val="black"/>
                </a:solidFill>
                <a:latin typeface="ＭＳ Ｐゴシック" panose="020B0600070205080204" pitchFamily="50" charset="-128"/>
              </a:rPr>
              <a:t>24</a:t>
            </a:r>
            <a:r>
              <a:rPr lang="ja-JP" altLang="en-US" sz="1050" dirty="0">
                <a:solidFill>
                  <a:prstClr val="black"/>
                </a:solidFill>
                <a:latin typeface="ＭＳ Ｐゴシック" panose="020B0600070205080204" pitchFamily="50" charset="-128"/>
              </a:rPr>
              <a:t>時間対応体制加算を届け出ている場合に算定。</a:t>
            </a:r>
            <a:endParaRPr lang="ja-JP" altLang="ja-JP" sz="1050" dirty="0">
              <a:solidFill>
                <a:prstClr val="black"/>
              </a:solidFill>
              <a:latin typeface="ＭＳ Ｐゴシック" panose="020B0600070205080204" pitchFamily="50" charset="-128"/>
            </a:endParaRPr>
          </a:p>
          <a:p>
            <a:pPr marL="1079500" indent="-187325">
              <a:lnSpc>
                <a:spcPts val="1200"/>
              </a:lnSpc>
            </a:pPr>
            <a:r>
              <a:rPr lang="ja-JP" altLang="ja-JP" sz="1050" dirty="0">
                <a:solidFill>
                  <a:prstClr val="black"/>
                </a:solidFill>
                <a:latin typeface="ＭＳ Ｐゴシック" panose="020B0600070205080204" pitchFamily="50" charset="-128"/>
              </a:rPr>
              <a:t>④ </a:t>
            </a:r>
            <a:r>
              <a:rPr lang="ja-JP" altLang="en-US" sz="1050" dirty="0">
                <a:solidFill>
                  <a:prstClr val="black"/>
                </a:solidFill>
                <a:latin typeface="ＭＳ Ｐゴシック" panose="020B0600070205080204" pitchFamily="50" charset="-128"/>
              </a:rPr>
              <a:t>当該加算は、</a:t>
            </a:r>
            <a:r>
              <a:rPr lang="en-US" altLang="ja-JP" sz="1050" dirty="0">
                <a:solidFill>
                  <a:prstClr val="black"/>
                </a:solidFill>
                <a:latin typeface="ＭＳ Ｐゴシック" panose="020B0600070205080204" pitchFamily="50" charset="-128"/>
              </a:rPr>
              <a:t>1</a:t>
            </a:r>
            <a:r>
              <a:rPr lang="ja-JP" altLang="en-US" sz="1050" dirty="0">
                <a:solidFill>
                  <a:prstClr val="black"/>
                </a:solidFill>
                <a:latin typeface="ＭＳ Ｐゴシック" panose="020B0600070205080204" pitchFamily="50" charset="-128"/>
              </a:rPr>
              <a:t>人の利用者に対し、１つの訪問看護ステーションにおいてのみ算定。</a:t>
            </a:r>
            <a:endParaRPr lang="ja-JP" altLang="ja-JP" sz="1050" dirty="0">
              <a:solidFill>
                <a:prstClr val="black"/>
              </a:solidFill>
              <a:latin typeface="ＭＳ Ｐゴシック" panose="020B0600070205080204" pitchFamily="50" charset="-128"/>
            </a:endParaRPr>
          </a:p>
        </p:txBody>
      </p:sp>
      <p:pic>
        <p:nvPicPr>
          <p:cNvPr id="13"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677894" y="5131960"/>
            <a:ext cx="846984" cy="116025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介護士のイラスト（女性）">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46082" y="4042736"/>
            <a:ext cx="612361" cy="1296000"/>
          </a:xfrm>
          <a:prstGeom prst="rect">
            <a:avLst/>
          </a:prstGeom>
          <a:noFill/>
          <a:extLst>
            <a:ext uri="{909E8E84-426E-40DD-AFC4-6F175D3DCCD1}">
              <a14:hiddenFill xmlns:a14="http://schemas.microsoft.com/office/drawing/2010/main">
                <a:solidFill>
                  <a:srgbClr val="FFFFFF"/>
                </a:solidFill>
              </a14:hiddenFill>
            </a:ext>
          </a:extLst>
        </p:spPr>
      </p:pic>
      <p:sp>
        <p:nvSpPr>
          <p:cNvPr id="20" name="円/楕円 19"/>
          <p:cNvSpPr/>
          <p:nvPr/>
        </p:nvSpPr>
        <p:spPr>
          <a:xfrm>
            <a:off x="7401271" y="4979549"/>
            <a:ext cx="1368153" cy="686020"/>
          </a:xfrm>
          <a:prstGeom prst="ellipse">
            <a:avLst/>
          </a:prstGeom>
          <a:solidFill>
            <a:schemeClr val="accent5">
              <a:lumMod val="40000"/>
              <a:lumOff val="6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pic>
        <p:nvPicPr>
          <p:cNvPr id="18" name="Picture 8" descr="お医者さんのイラスト（全身）">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75150" y="4109509"/>
            <a:ext cx="785552" cy="117832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http://1.bp.blogspot.com/-0L0XttO6MCg/UZmB9c_SsKI/AAAAAAAATYc/Vk-8_vEkUew/s800/house_2f.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89304" y="4139284"/>
            <a:ext cx="1282699" cy="12475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たんの吸引のイラスト"/>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587448" y="4727119"/>
            <a:ext cx="715930" cy="715930"/>
          </a:xfrm>
          <a:prstGeom prst="rect">
            <a:avLst/>
          </a:prstGeom>
          <a:noFill/>
          <a:extLst>
            <a:ext uri="{909E8E84-426E-40DD-AFC4-6F175D3DCCD1}">
              <a14:hiddenFill xmlns:a14="http://schemas.microsoft.com/office/drawing/2010/main">
                <a:solidFill>
                  <a:srgbClr val="FFFFFF"/>
                </a:solidFill>
              </a14:hiddenFill>
            </a:ext>
          </a:extLst>
        </p:spPr>
      </p:pic>
      <p:sp>
        <p:nvSpPr>
          <p:cNvPr id="21" name="下矢印 20"/>
          <p:cNvSpPr/>
          <p:nvPr/>
        </p:nvSpPr>
        <p:spPr>
          <a:xfrm rot="16919197">
            <a:off x="6441702" y="4162300"/>
            <a:ext cx="144000" cy="1728000"/>
          </a:xfrm>
          <a:prstGeom prst="downArrow">
            <a:avLst/>
          </a:prstGeom>
          <a:solidFill>
            <a:schemeClr val="accent6">
              <a:lumMod val="60000"/>
              <a:lumOff val="4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 name="テキスト ボックス 2"/>
          <p:cNvSpPr txBox="1"/>
          <p:nvPr/>
        </p:nvSpPr>
        <p:spPr>
          <a:xfrm>
            <a:off x="5511213" y="4206495"/>
            <a:ext cx="1584176" cy="400110"/>
          </a:xfrm>
          <a:prstGeom prst="rect">
            <a:avLst/>
          </a:prstGeom>
          <a:noFill/>
        </p:spPr>
        <p:txBody>
          <a:bodyPr wrap="square" rtlCol="0">
            <a:spAutoFit/>
          </a:bodyPr>
          <a:lstStyle/>
          <a:p>
            <a:r>
              <a:rPr lang="ja-JP" altLang="en-US" sz="1100" u="sng" dirty="0">
                <a:solidFill>
                  <a:prstClr val="black"/>
                </a:solidFill>
                <a:latin typeface="ＭＳ Ｐゴシック" panose="020B0600070205080204" pitchFamily="50" charset="-128"/>
                <a:cs typeface="Meiryo UI" panose="020B0604030504040204" pitchFamily="50" charset="-128"/>
              </a:rPr>
              <a:t>介護職員等</a:t>
            </a:r>
            <a:endParaRPr lang="en-US" altLang="ja-JP" sz="1100" u="sng" dirty="0">
              <a:solidFill>
                <a:prstClr val="black"/>
              </a:solidFill>
              <a:latin typeface="ＭＳ Ｐゴシック" panose="020B0600070205080204" pitchFamily="50" charset="-128"/>
              <a:cs typeface="Meiryo UI" panose="020B0604030504040204" pitchFamily="50" charset="-128"/>
            </a:endParaRPr>
          </a:p>
          <a:p>
            <a:r>
              <a:rPr lang="ja-JP" altLang="en-US" sz="900" dirty="0">
                <a:solidFill>
                  <a:prstClr val="black"/>
                </a:solidFill>
                <a:latin typeface="ＭＳ Ｐゴシック" panose="020B0600070205080204" pitchFamily="50" charset="-128"/>
                <a:cs typeface="Meiryo UI" panose="020B0604030504040204" pitchFamily="50" charset="-128"/>
              </a:rPr>
              <a:t>（登録喀痰吸引等事業者）</a:t>
            </a:r>
          </a:p>
        </p:txBody>
      </p:sp>
      <p:sp>
        <p:nvSpPr>
          <p:cNvPr id="23" name="テキスト ボックス 22"/>
          <p:cNvSpPr txBox="1"/>
          <p:nvPr/>
        </p:nvSpPr>
        <p:spPr>
          <a:xfrm>
            <a:off x="1552853" y="4549928"/>
            <a:ext cx="2519173" cy="415498"/>
          </a:xfrm>
          <a:prstGeom prst="rect">
            <a:avLst/>
          </a:prstGeom>
          <a:noFill/>
          <a:ln>
            <a:noFill/>
          </a:ln>
        </p:spPr>
        <p:txBody>
          <a:bodyPr wrap="square" rtlCol="0">
            <a:spAutoFit/>
          </a:bodyPr>
          <a:lstStyle/>
          <a:p>
            <a:r>
              <a:rPr lang="ja-JP" altLang="en-US" sz="1050" dirty="0">
                <a:solidFill>
                  <a:prstClr val="black"/>
                </a:solidFill>
                <a:latin typeface="ＭＳ Ｐゴシック" panose="020B0600070205080204" pitchFamily="50" charset="-128"/>
                <a:cs typeface="Meiryo UI" panose="020B0604030504040204" pitchFamily="50" charset="-128"/>
              </a:rPr>
              <a:t>・介護職員に喀痰吸引等の指示</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・看護職員に介護職員等との連携の指示</a:t>
            </a:r>
          </a:p>
        </p:txBody>
      </p:sp>
      <p:sp>
        <p:nvSpPr>
          <p:cNvPr id="25" name="テキスト ボックス 24"/>
          <p:cNvSpPr txBox="1"/>
          <p:nvPr/>
        </p:nvSpPr>
        <p:spPr>
          <a:xfrm>
            <a:off x="3302939" y="5701687"/>
            <a:ext cx="4864929" cy="577081"/>
          </a:xfrm>
          <a:prstGeom prst="rect">
            <a:avLst/>
          </a:prstGeom>
          <a:noFill/>
        </p:spPr>
        <p:txBody>
          <a:bodyPr wrap="square" rtlCol="0">
            <a:spAutoFit/>
          </a:bodyPr>
          <a:lstStyle/>
          <a:p>
            <a:r>
              <a:rPr lang="ja-JP" altLang="en-US" sz="1050" dirty="0">
                <a:solidFill>
                  <a:prstClr val="black"/>
                </a:solidFill>
                <a:latin typeface="ＭＳ Ｐゴシック" panose="020B0600070205080204" pitchFamily="50" charset="-128"/>
                <a:cs typeface="Meiryo UI" panose="020B0604030504040204" pitchFamily="50" charset="-128"/>
              </a:rPr>
              <a:t>・喀痰吸引等に係る計画書や報告書の作成及び緊急時等の対応についての助言</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・介護職員等に同行し喀痰吸引等の業務の実施状況について確認</a:t>
            </a:r>
            <a:endParaRPr lang="en-US" altLang="ja-JP" sz="1050" dirty="0">
              <a:solidFill>
                <a:prstClr val="black"/>
              </a:solidFill>
              <a:latin typeface="ＭＳ Ｐゴシック" panose="020B0600070205080204" pitchFamily="50" charset="-128"/>
              <a:cs typeface="Meiryo UI" panose="020B0604030504040204" pitchFamily="50" charset="-128"/>
            </a:endParaRPr>
          </a:p>
          <a:p>
            <a:r>
              <a:rPr lang="ja-JP" altLang="en-US" sz="1050" dirty="0">
                <a:solidFill>
                  <a:prstClr val="black"/>
                </a:solidFill>
                <a:latin typeface="ＭＳ Ｐゴシック" panose="020B0600070205080204" pitchFamily="50" charset="-128"/>
                <a:cs typeface="Meiryo UI" panose="020B0604030504040204" pitchFamily="50" charset="-128"/>
              </a:rPr>
              <a:t>・安全なサービス提供体制整備や連携体制確保のための会議に出席</a:t>
            </a:r>
          </a:p>
        </p:txBody>
      </p:sp>
      <p:sp>
        <p:nvSpPr>
          <p:cNvPr id="26" name="テキスト ボックス 25"/>
          <p:cNvSpPr txBox="1"/>
          <p:nvPr/>
        </p:nvSpPr>
        <p:spPr>
          <a:xfrm>
            <a:off x="1570277" y="4340877"/>
            <a:ext cx="978264" cy="261610"/>
          </a:xfrm>
          <a:prstGeom prst="rect">
            <a:avLst/>
          </a:prstGeom>
          <a:noFill/>
        </p:spPr>
        <p:txBody>
          <a:bodyPr wrap="square" rtlCol="0">
            <a:spAutoFit/>
          </a:bodyPr>
          <a:lstStyle/>
          <a:p>
            <a:r>
              <a:rPr lang="ja-JP" altLang="en-US" sz="1100" u="sng" dirty="0">
                <a:solidFill>
                  <a:prstClr val="black"/>
                </a:solidFill>
                <a:latin typeface="ＭＳ Ｐゴシック" panose="020B0600070205080204" pitchFamily="50" charset="-128"/>
                <a:cs typeface="Meiryo UI" panose="020B0604030504040204" pitchFamily="50" charset="-128"/>
              </a:rPr>
              <a:t>医師</a:t>
            </a:r>
          </a:p>
        </p:txBody>
      </p:sp>
      <p:sp>
        <p:nvSpPr>
          <p:cNvPr id="27" name="下矢印 26"/>
          <p:cNvSpPr/>
          <p:nvPr/>
        </p:nvSpPr>
        <p:spPr>
          <a:xfrm rot="18300000">
            <a:off x="2173984" y="4772860"/>
            <a:ext cx="144000" cy="1440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8" name="下矢印 27"/>
          <p:cNvSpPr/>
          <p:nvPr/>
        </p:nvSpPr>
        <p:spPr>
          <a:xfrm rot="16200000">
            <a:off x="3457154" y="2834853"/>
            <a:ext cx="144000" cy="3096000"/>
          </a:xfrm>
          <a:prstGeom prst="downArrow">
            <a:avLst/>
          </a:prstGeom>
          <a:solidFill>
            <a:schemeClr val="accent5">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29" name="下矢印 28"/>
          <p:cNvSpPr/>
          <p:nvPr/>
        </p:nvSpPr>
        <p:spPr>
          <a:xfrm rot="14880000">
            <a:off x="4133758" y="4141937"/>
            <a:ext cx="288000" cy="1728000"/>
          </a:xfrm>
          <a:prstGeom prst="downArrow">
            <a:avLst/>
          </a:prstGeom>
          <a:solidFill>
            <a:schemeClr val="accent4">
              <a:lumMod val="40000"/>
              <a:lumOff val="60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0" name="テキスト ボックス 29"/>
          <p:cNvSpPr txBox="1"/>
          <p:nvPr/>
        </p:nvSpPr>
        <p:spPr>
          <a:xfrm>
            <a:off x="2996927" y="4144340"/>
            <a:ext cx="468000"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指示</a:t>
            </a:r>
          </a:p>
        </p:txBody>
      </p:sp>
      <p:sp>
        <p:nvSpPr>
          <p:cNvPr id="31" name="テキスト ボックス 30"/>
          <p:cNvSpPr txBox="1"/>
          <p:nvPr/>
        </p:nvSpPr>
        <p:spPr>
          <a:xfrm>
            <a:off x="2024566" y="5158072"/>
            <a:ext cx="468000"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指示</a:t>
            </a:r>
          </a:p>
        </p:txBody>
      </p:sp>
      <p:sp>
        <p:nvSpPr>
          <p:cNvPr id="32" name="テキスト ボックス 31"/>
          <p:cNvSpPr txBox="1"/>
          <p:nvPr/>
        </p:nvSpPr>
        <p:spPr>
          <a:xfrm>
            <a:off x="3566409" y="4819111"/>
            <a:ext cx="1512000" cy="469359"/>
          </a:xfrm>
          <a:prstGeom prst="rect">
            <a:avLst/>
          </a:prstGeom>
          <a:noFill/>
        </p:spPr>
        <p:txBody>
          <a:bodyPr wrap="square" rtlCol="0">
            <a:spAutoFit/>
          </a:bodyPr>
          <a:lstStyle/>
          <a:p>
            <a:pPr algn="ctr"/>
            <a:r>
              <a:rPr lang="ja-JP" altLang="en-US" sz="1400" b="1" dirty="0">
                <a:solidFill>
                  <a:prstClr val="black"/>
                </a:solidFill>
                <a:latin typeface="ＭＳ Ｐゴシック" panose="020B0600070205080204" pitchFamily="50" charset="-128"/>
                <a:cs typeface="Meiryo UI" panose="020B0604030504040204" pitchFamily="50" charset="-128"/>
              </a:rPr>
              <a:t>支援</a:t>
            </a:r>
            <a:endParaRPr lang="en-US" altLang="ja-JP" sz="1400" b="1" dirty="0">
              <a:solidFill>
                <a:prstClr val="black"/>
              </a:solidFill>
              <a:latin typeface="ＭＳ Ｐゴシック" panose="020B0600070205080204" pitchFamily="50" charset="-128"/>
              <a:cs typeface="Meiryo UI" panose="020B0604030504040204" pitchFamily="50" charset="-128"/>
            </a:endParaRPr>
          </a:p>
          <a:p>
            <a:pPr algn="ctr"/>
            <a:r>
              <a:rPr lang="ja-JP" altLang="en-US" sz="1050" dirty="0">
                <a:solidFill>
                  <a:prstClr val="black"/>
                </a:solidFill>
                <a:latin typeface="ＭＳ Ｐゴシック" panose="020B0600070205080204" pitchFamily="50" charset="-128"/>
                <a:cs typeface="Meiryo UI" panose="020B0604030504040204" pitchFamily="50" charset="-128"/>
              </a:rPr>
              <a:t>（助言や会議出席等）</a:t>
            </a:r>
          </a:p>
        </p:txBody>
      </p:sp>
      <p:sp>
        <p:nvSpPr>
          <p:cNvPr id="34" name="下矢印 33"/>
          <p:cNvSpPr/>
          <p:nvPr/>
        </p:nvSpPr>
        <p:spPr>
          <a:xfrm rot="16200000">
            <a:off x="5527943" y="3849759"/>
            <a:ext cx="288000" cy="3199836"/>
          </a:xfrm>
          <a:prstGeom prst="downArrow">
            <a:avLst/>
          </a:prstGeom>
          <a:solidFill>
            <a:schemeClr val="accent4">
              <a:lumMod val="40000"/>
              <a:lumOff val="60000"/>
            </a:schemeClr>
          </a:solidFill>
          <a:ln>
            <a:solidFill>
              <a:schemeClr val="accent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panose="020B0600070205080204" pitchFamily="50" charset="-128"/>
            </a:endParaRPr>
          </a:p>
        </p:txBody>
      </p:sp>
      <p:sp>
        <p:nvSpPr>
          <p:cNvPr id="33" name="テキスト ボックス 32"/>
          <p:cNvSpPr txBox="1"/>
          <p:nvPr/>
        </p:nvSpPr>
        <p:spPr>
          <a:xfrm>
            <a:off x="6494697" y="4791165"/>
            <a:ext cx="1554328" cy="246221"/>
          </a:xfrm>
          <a:prstGeom prst="rect">
            <a:avLst/>
          </a:prstGeom>
          <a:noFill/>
        </p:spPr>
        <p:txBody>
          <a:bodyPr wrap="square" rtlCol="0">
            <a:spAutoFit/>
          </a:bodyPr>
          <a:lstStyle/>
          <a:p>
            <a:pPr algn="ctr"/>
            <a:r>
              <a:rPr lang="ja-JP" altLang="en-US" sz="1000" dirty="0">
                <a:solidFill>
                  <a:prstClr val="black"/>
                </a:solidFill>
                <a:latin typeface="ＭＳ Ｐゴシック" panose="020B0600070205080204" pitchFamily="50" charset="-128"/>
                <a:cs typeface="Meiryo UI" panose="020B0604030504040204" pitchFamily="50" charset="-128"/>
              </a:rPr>
              <a:t>喀痰吸引等の実施</a:t>
            </a:r>
            <a:endParaRPr lang="en-US" altLang="ja-JP" sz="1000" dirty="0">
              <a:solidFill>
                <a:prstClr val="black"/>
              </a:solidFill>
              <a:latin typeface="ＭＳ Ｐゴシック" panose="020B0600070205080204" pitchFamily="50" charset="-128"/>
              <a:cs typeface="Meiryo UI" panose="020B0604030504040204" pitchFamily="50" charset="-128"/>
            </a:endParaRPr>
          </a:p>
        </p:txBody>
      </p:sp>
      <p:sp>
        <p:nvSpPr>
          <p:cNvPr id="35" name="テキスト ボックス 34"/>
          <p:cNvSpPr txBox="1"/>
          <p:nvPr/>
        </p:nvSpPr>
        <p:spPr>
          <a:xfrm>
            <a:off x="6060579" y="5250450"/>
            <a:ext cx="576000" cy="307777"/>
          </a:xfrm>
          <a:prstGeom prst="rect">
            <a:avLst/>
          </a:prstGeom>
          <a:noFill/>
        </p:spPr>
        <p:txBody>
          <a:bodyPr wrap="square" rtlCol="0">
            <a:spAutoFit/>
          </a:bodyPr>
          <a:lstStyle/>
          <a:p>
            <a:pPr algn="ctr"/>
            <a:r>
              <a:rPr lang="ja-JP" altLang="en-US" sz="1400" b="1" dirty="0">
                <a:solidFill>
                  <a:prstClr val="black"/>
                </a:solidFill>
                <a:latin typeface="ＭＳ Ｐゴシック" panose="020B0600070205080204" pitchFamily="50" charset="-128"/>
                <a:cs typeface="Meiryo UI" panose="020B0604030504040204" pitchFamily="50" charset="-128"/>
              </a:rPr>
              <a:t>同行</a:t>
            </a:r>
          </a:p>
        </p:txBody>
      </p:sp>
      <p:sp>
        <p:nvSpPr>
          <p:cNvPr id="24" name="テキスト ボックス 23"/>
          <p:cNvSpPr txBox="1"/>
          <p:nvPr/>
        </p:nvSpPr>
        <p:spPr>
          <a:xfrm>
            <a:off x="3329066" y="5354574"/>
            <a:ext cx="1939946" cy="446276"/>
          </a:xfrm>
          <a:prstGeom prst="rect">
            <a:avLst/>
          </a:prstGeom>
          <a:noFill/>
        </p:spPr>
        <p:txBody>
          <a:bodyPr wrap="square" rtlCol="0">
            <a:spAutoFit/>
          </a:bodyPr>
          <a:lstStyle/>
          <a:p>
            <a:r>
              <a:rPr lang="ja-JP" altLang="en-US" sz="1400" b="1" u="sng" dirty="0">
                <a:solidFill>
                  <a:prstClr val="black"/>
                </a:solidFill>
                <a:latin typeface="ＭＳ Ｐゴシック" panose="020B0600070205080204" pitchFamily="50" charset="-128"/>
                <a:cs typeface="Meiryo UI" panose="020B0604030504040204" pitchFamily="50" charset="-128"/>
              </a:rPr>
              <a:t>看護職員</a:t>
            </a:r>
            <a:endParaRPr lang="en-US" altLang="ja-JP" sz="1400" b="1" u="sng" dirty="0">
              <a:solidFill>
                <a:prstClr val="black"/>
              </a:solidFill>
              <a:latin typeface="ＭＳ Ｐゴシック" panose="020B0600070205080204" pitchFamily="50" charset="-128"/>
              <a:cs typeface="Meiryo UI" panose="020B0604030504040204" pitchFamily="50" charset="-128"/>
            </a:endParaRPr>
          </a:p>
          <a:p>
            <a:r>
              <a:rPr lang="ja-JP" altLang="en-US" sz="900" dirty="0">
                <a:solidFill>
                  <a:prstClr val="black"/>
                </a:solidFill>
                <a:latin typeface="ＭＳ Ｐゴシック" panose="020B0600070205080204" pitchFamily="50" charset="-128"/>
                <a:cs typeface="Meiryo UI" panose="020B0604030504040204" pitchFamily="50" charset="-128"/>
              </a:rPr>
              <a:t>（医療機関</a:t>
            </a:r>
            <a:r>
              <a:rPr lang="en-US" altLang="ja-JP" sz="900" dirty="0">
                <a:solidFill>
                  <a:prstClr val="black"/>
                </a:solidFill>
                <a:latin typeface="ＭＳ Ｐゴシック" panose="020B0600070205080204" pitchFamily="50" charset="-128"/>
                <a:cs typeface="Meiryo UI" panose="020B0604030504040204" pitchFamily="50" charset="-128"/>
              </a:rPr>
              <a:t>/</a:t>
            </a:r>
            <a:r>
              <a:rPr lang="ja-JP" altLang="en-US" sz="900" dirty="0">
                <a:solidFill>
                  <a:prstClr val="black"/>
                </a:solidFill>
                <a:latin typeface="ＭＳ Ｐゴシック" panose="020B0600070205080204" pitchFamily="50" charset="-128"/>
                <a:cs typeface="Meiryo UI" panose="020B0604030504040204" pitchFamily="50" charset="-128"/>
              </a:rPr>
              <a:t>訪問看護ステーション）</a:t>
            </a:r>
          </a:p>
        </p:txBody>
      </p:sp>
      <p:sp>
        <p:nvSpPr>
          <p:cNvPr id="4" name="テキスト ボックス 3"/>
          <p:cNvSpPr txBox="1"/>
          <p:nvPr/>
        </p:nvSpPr>
        <p:spPr>
          <a:xfrm>
            <a:off x="6385868" y="3824269"/>
            <a:ext cx="3564000" cy="338554"/>
          </a:xfrm>
          <a:prstGeom prst="rect">
            <a:avLst/>
          </a:prstGeom>
          <a:noFill/>
        </p:spPr>
        <p:txBody>
          <a:bodyPr wrap="square" rtlCol="0">
            <a:spAutoFit/>
          </a:bodyPr>
          <a:lstStyle/>
          <a:p>
            <a:r>
              <a:rPr lang="en-US" altLang="ja-JP" sz="800" dirty="0">
                <a:solidFill>
                  <a:prstClr val="black"/>
                </a:solidFill>
                <a:latin typeface="ＭＳ Ｐゴシック" panose="020B0600070205080204" pitchFamily="50" charset="-128"/>
              </a:rPr>
              <a:t>※</a:t>
            </a:r>
            <a:r>
              <a:rPr lang="ja-JP" altLang="en-US" sz="800" dirty="0">
                <a:solidFill>
                  <a:prstClr val="black"/>
                </a:solidFill>
                <a:latin typeface="ＭＳ Ｐゴシック" panose="020B0600070205080204" pitchFamily="50" charset="-128"/>
              </a:rPr>
              <a:t>口腔内の喀痰吸引、鼻腔内の喀痰吸引、気管カニューレ内部の喀痰吸引、</a:t>
            </a:r>
            <a:endParaRPr lang="en-US" altLang="ja-JP" sz="800" dirty="0">
              <a:solidFill>
                <a:prstClr val="black"/>
              </a:solidFill>
              <a:latin typeface="ＭＳ Ｐゴシック" panose="020B0600070205080204" pitchFamily="50" charset="-128"/>
            </a:endParaRPr>
          </a:p>
          <a:p>
            <a:r>
              <a:rPr lang="ja-JP" altLang="en-US" sz="800" dirty="0">
                <a:solidFill>
                  <a:prstClr val="black"/>
                </a:solidFill>
                <a:latin typeface="ＭＳ Ｐゴシック" panose="020B0600070205080204" pitchFamily="50" charset="-128"/>
              </a:rPr>
              <a:t>　　胃</a:t>
            </a:r>
            <a:r>
              <a:rPr lang="ja-JP" altLang="en-US" sz="800" dirty="0" err="1">
                <a:solidFill>
                  <a:prstClr val="black"/>
                </a:solidFill>
                <a:latin typeface="ＭＳ Ｐゴシック" panose="020B0600070205080204" pitchFamily="50" charset="-128"/>
              </a:rPr>
              <a:t>ろう</a:t>
            </a:r>
            <a:r>
              <a:rPr lang="ja-JP" altLang="en-US" sz="800" dirty="0">
                <a:solidFill>
                  <a:prstClr val="black"/>
                </a:solidFill>
                <a:latin typeface="ＭＳ Ｐゴシック" panose="020B0600070205080204" pitchFamily="50" charset="-128"/>
              </a:rPr>
              <a:t>又は腸ろうによる経管栄養又は経鼻経管栄養</a:t>
            </a:r>
          </a:p>
        </p:txBody>
      </p:sp>
      <p:sp>
        <p:nvSpPr>
          <p:cNvPr id="40" name="Rectangle 2"/>
          <p:cNvSpPr>
            <a:spLocks noChangeArrowheads="1"/>
          </p:cNvSpPr>
          <p:nvPr/>
        </p:nvSpPr>
        <p:spPr bwMode="auto">
          <a:xfrm>
            <a:off x="213524" y="0"/>
            <a:ext cx="9517327" cy="42093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a:t>
            </a:r>
          </a:p>
        </p:txBody>
      </p:sp>
      <p:sp>
        <p:nvSpPr>
          <p:cNvPr id="3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Rectangle 36"/>
          <p:cNvSpPr>
            <a:spLocks noChangeArrowheads="1"/>
          </p:cNvSpPr>
          <p:nvPr/>
        </p:nvSpPr>
        <p:spPr bwMode="auto">
          <a:xfrm>
            <a:off x="15340" y="535119"/>
            <a:ext cx="5117449"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（８）医療的ケアが必要な児への対応②（再掲）</a:t>
            </a:r>
            <a:endParaRPr lang="en-US" altLang="ja-JP" sz="2000" dirty="0">
              <a:solidFill>
                <a:prstClr val="black"/>
              </a:solidFill>
            </a:endParaRPr>
          </a:p>
        </p:txBody>
      </p:sp>
      <p:sp>
        <p:nvSpPr>
          <p:cNvPr id="38" name="テキスト ボックス 8">
            <a:extLst>
              <a:ext uri="{FF2B5EF4-FFF2-40B4-BE49-F238E27FC236}">
                <a16:creationId xmlns="" xmlns:a16="http://schemas.microsoft.com/office/drawing/2014/main" id="{7A2920DF-776D-4DE2-B720-D4BB88E14AF3}"/>
              </a:ext>
            </a:extLst>
          </p:cNvPr>
          <p:cNvSpPr txBox="1"/>
          <p:nvPr/>
        </p:nvSpPr>
        <p:spPr>
          <a:xfrm>
            <a:off x="4854968" y="2508265"/>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249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288</a:t>
            </a:r>
            <a:endParaRPr lang="ja-JP" altLang="en-US" dirty="0">
              <a:solidFill>
                <a:srgbClr val="002060"/>
              </a:solidFill>
              <a:latin typeface="ＭＳ Ｐゴシック" panose="020B0600070205080204" pitchFamily="50" charset="-128"/>
            </a:endParaRPr>
          </a:p>
        </p:txBody>
      </p:sp>
      <p:sp>
        <p:nvSpPr>
          <p:cNvPr id="39" name="テキスト ボックス 8">
            <a:extLst>
              <a:ext uri="{FF2B5EF4-FFF2-40B4-BE49-F238E27FC236}">
                <a16:creationId xmlns="" xmlns:a16="http://schemas.microsoft.com/office/drawing/2014/main" id="{EC53FBDF-CD43-44FD-975F-422FE935652A}"/>
              </a:ext>
            </a:extLst>
          </p:cNvPr>
          <p:cNvSpPr txBox="1"/>
          <p:nvPr/>
        </p:nvSpPr>
        <p:spPr>
          <a:xfrm>
            <a:off x="6303301" y="2508265"/>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484</a:t>
            </a:r>
            <a:endParaRPr lang="ja-JP" altLang="en-US" dirty="0">
              <a:solidFill>
                <a:srgbClr val="002060"/>
              </a:solidFill>
              <a:latin typeface="ＭＳ Ｐゴシック" panose="020B0600070205080204" pitchFamily="50" charset="-128"/>
            </a:endParaRPr>
          </a:p>
        </p:txBody>
      </p:sp>
      <p:sp>
        <p:nvSpPr>
          <p:cNvPr id="41" name="テキスト ボックス 8">
            <a:extLst>
              <a:ext uri="{FF2B5EF4-FFF2-40B4-BE49-F238E27FC236}">
                <a16:creationId xmlns="" xmlns:a16="http://schemas.microsoft.com/office/drawing/2014/main" id="{13E0C792-C45B-46A3-80CD-128C285B173B}"/>
              </a:ext>
            </a:extLst>
          </p:cNvPr>
          <p:cNvSpPr txBox="1"/>
          <p:nvPr/>
        </p:nvSpPr>
        <p:spPr>
          <a:xfrm>
            <a:off x="4215069" y="1589766"/>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1002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1014</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4828463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7"/>
          <p:cNvSpPr>
            <a:spLocks noChangeArrowheads="1"/>
          </p:cNvSpPr>
          <p:nvPr/>
        </p:nvSpPr>
        <p:spPr bwMode="auto">
          <a:xfrm>
            <a:off x="212030" y="1118548"/>
            <a:ext cx="9511189" cy="5473971"/>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a:solidFill>
                  <a:prstClr val="black"/>
                </a:solidFill>
              </a:rPr>
              <a:t>　発達障害等、児童思春期の精神疾患の診療の機会を確保する観点から、心療内科の医療機関において小児特定疾患カウンセリング料を算定可能とする等の要件の緩和を行う。</a:t>
            </a: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buFont typeface="Wingdings" panose="05000000000000000000" pitchFamily="2" charset="2"/>
              <a:buChar char="Ø"/>
            </a:pPr>
            <a:endParaRPr lang="en-US" altLang="ja-JP" dirty="0">
              <a:solidFill>
                <a:prstClr val="black"/>
              </a:solidFill>
            </a:endParaRPr>
          </a:p>
          <a:p>
            <a:pPr marL="285750" indent="-285750">
              <a:spcAft>
                <a:spcPts val="600"/>
              </a:spcAft>
              <a:buFont typeface="Wingdings" panose="05000000000000000000" pitchFamily="2" charset="2"/>
              <a:buChar char="Ø"/>
            </a:pPr>
            <a:r>
              <a:rPr lang="ja-JP" altLang="en-US" dirty="0">
                <a:solidFill>
                  <a:prstClr val="black"/>
                </a:solidFill>
              </a:rPr>
              <a:t>　青年期の自閉症スペクトラムの患者等に対し、一定期間、計画的に実施される専門的な精神科ショート・ケアについて、評価を新設する。</a:t>
            </a:r>
            <a:endParaRPr lang="en-US" altLang="ja-JP" b="1" dirty="0">
              <a:solidFill>
                <a:prstClr val="black"/>
              </a:solidFill>
            </a:endParaRPr>
          </a:p>
          <a:p>
            <a:pPr defTabSz="540000"/>
            <a:r>
              <a:rPr lang="en-US" altLang="ja-JP" dirty="0">
                <a:solidFill>
                  <a:prstClr val="black"/>
                </a:solidFill>
              </a:rPr>
              <a:t>		</a:t>
            </a:r>
            <a:r>
              <a:rPr lang="ja-JP" altLang="en-US" dirty="0">
                <a:solidFill>
                  <a:prstClr val="black"/>
                </a:solidFill>
              </a:rPr>
              <a:t>精神科ショート・ケア</a:t>
            </a:r>
            <a:endParaRPr lang="en-US" altLang="ja-JP" dirty="0">
              <a:solidFill>
                <a:prstClr val="black"/>
              </a:solidFill>
            </a:endParaRPr>
          </a:p>
          <a:p>
            <a:pPr defTabSz="540000">
              <a:spcAft>
                <a:spcPts val="600"/>
              </a:spcAft>
            </a:pPr>
            <a:r>
              <a:rPr lang="ja-JP" altLang="en-US" b="1" dirty="0">
                <a:solidFill>
                  <a:srgbClr val="0070C0"/>
                </a:solidFill>
              </a:rPr>
              <a:t>（新）</a:t>
            </a:r>
            <a:r>
              <a:rPr lang="en-US" altLang="ja-JP" b="1" dirty="0">
                <a:solidFill>
                  <a:srgbClr val="0070C0"/>
                </a:solidFill>
              </a:rPr>
              <a:t>	</a:t>
            </a:r>
            <a:r>
              <a:rPr lang="ja-JP" altLang="en-US" b="1" dirty="0">
                <a:solidFill>
                  <a:srgbClr val="0070C0"/>
                </a:solidFill>
              </a:rPr>
              <a:t>　</a:t>
            </a:r>
            <a:r>
              <a:rPr lang="ja-JP" altLang="en-US" b="1" u="sng" dirty="0">
                <a:solidFill>
                  <a:srgbClr val="0070C0"/>
                </a:solidFill>
              </a:rPr>
              <a:t>疾患別等専門プログラム加算：２００点</a:t>
            </a:r>
            <a:endParaRPr lang="en-US" altLang="ja-JP" sz="1400" b="1" u="sng" dirty="0">
              <a:solidFill>
                <a:srgbClr val="0070C0"/>
              </a:solidFill>
            </a:endParaRPr>
          </a:p>
          <a:p>
            <a:endParaRPr lang="en-US" altLang="ja-JP" sz="1400" dirty="0">
              <a:solidFill>
                <a:prstClr val="black"/>
              </a:solidFill>
            </a:endParaRPr>
          </a:p>
          <a:p>
            <a:r>
              <a:rPr lang="ja-JP" altLang="en-US" sz="1400" dirty="0">
                <a:solidFill>
                  <a:prstClr val="black"/>
                </a:solidFill>
              </a:rPr>
              <a:t>［算定要件］</a:t>
            </a:r>
            <a:endParaRPr lang="en-US" altLang="ja-JP" sz="1400" dirty="0">
              <a:solidFill>
                <a:prstClr val="black"/>
              </a:solidFill>
            </a:endParaRPr>
          </a:p>
          <a:p>
            <a:r>
              <a:rPr lang="ja-JP" altLang="en-US" sz="1400" dirty="0">
                <a:solidFill>
                  <a:prstClr val="black"/>
                </a:solidFill>
              </a:rPr>
              <a:t>　青年期の患者に対し、当該患者と類似の症状を有する複数の患者とともに、目的、目標、スケジュール、実施内容等を定めた治療計画に基づき、精神科ショート・ケアを実施した場合に、治療開始から起算して５月以内に限り、週に１回を限度として算定（精神科医が必要と認めた場合、治療開始から２年以内に限り、さらに週１回かつ計</a:t>
            </a:r>
            <a:r>
              <a:rPr lang="en-US" altLang="ja-JP" sz="1400" dirty="0">
                <a:solidFill>
                  <a:prstClr val="black"/>
                </a:solidFill>
              </a:rPr>
              <a:t>20</a:t>
            </a:r>
            <a:r>
              <a:rPr lang="ja-JP" altLang="en-US" sz="1400" dirty="0">
                <a:solidFill>
                  <a:prstClr val="black"/>
                </a:solidFill>
              </a:rPr>
              <a:t>回を限度として算定可能）</a:t>
            </a:r>
            <a:endParaRPr lang="en-US" altLang="ja-JP" sz="1400" dirty="0">
              <a:solidFill>
                <a:prstClr val="black"/>
              </a:solidFill>
            </a:endParaRPr>
          </a:p>
          <a:p>
            <a:endParaRPr lang="en-US" altLang="ja-JP" dirty="0">
              <a:solidFill>
                <a:prstClr val="black"/>
              </a:solidFill>
            </a:endParaRPr>
          </a:p>
        </p:txBody>
      </p:sp>
      <p:graphicFrame>
        <p:nvGraphicFramePr>
          <p:cNvPr id="9" name="表 8"/>
          <p:cNvGraphicFramePr>
            <a:graphicFrameLocks noGrp="1"/>
          </p:cNvGraphicFramePr>
          <p:nvPr>
            <p:extLst/>
          </p:nvPr>
        </p:nvGraphicFramePr>
        <p:xfrm>
          <a:off x="329608" y="1819132"/>
          <a:ext cx="4248000" cy="2340000"/>
        </p:xfrm>
        <a:graphic>
          <a:graphicData uri="http://schemas.openxmlformats.org/drawingml/2006/table">
            <a:tbl>
              <a:tblPr firstRow="1" bandRow="1">
                <a:tableStyleId>{5C22544A-7EE6-4342-B048-85BDC9FD1C3A}</a:tableStyleId>
              </a:tblPr>
              <a:tblGrid>
                <a:gridCol w="4248000">
                  <a:extLst>
                    <a:ext uri="{9D8B030D-6E8A-4147-A177-3AD203B41FA5}">
                      <a16:colId xmlns="" xmlns:a16="http://schemas.microsoft.com/office/drawing/2014/main" val="20000"/>
                    </a:ext>
                  </a:extLst>
                </a:gridCol>
              </a:tblGrid>
              <a:tr h="348705">
                <a:tc>
                  <a:txBody>
                    <a:bodyPr/>
                    <a:lstStyle/>
                    <a:p>
                      <a:pPr algn="ctr"/>
                      <a:r>
                        <a:rPr kumimoji="1" lang="ja-JP" altLang="en-US" sz="1400" baseline="0" dirty="0"/>
                        <a:t>現行</a:t>
                      </a:r>
                    </a:p>
                  </a:txBody>
                  <a:tcPr/>
                </a:tc>
                <a:extLst>
                  <a:ext uri="{0D108BD9-81ED-4DB2-BD59-A6C34878D82A}">
                    <a16:rowId xmlns="" xmlns:a16="http://schemas.microsoft.com/office/drawing/2014/main" val="10000"/>
                  </a:ext>
                </a:extLst>
              </a:tr>
              <a:tr h="19912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小児特定疾患カウンセリング料</a:t>
                      </a:r>
                      <a:r>
                        <a:rPr kumimoji="1" lang="en-US" altLang="ja-JP" sz="1400" baseline="0" dirty="0"/>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［主な算定要件］</a:t>
                      </a: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　別に厚生労働大臣が定める基準を満たす小児科を標榜する保険医療機関において、小児科を担当する医師が、療養上必要なカウンセリングを行うこと。</a:t>
                      </a: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［対象患者］</a:t>
                      </a: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　</a:t>
                      </a:r>
                      <a:r>
                        <a:rPr kumimoji="1" lang="en-US" altLang="ja-JP" sz="1400" baseline="0" dirty="0"/>
                        <a:t>15</a:t>
                      </a:r>
                      <a:r>
                        <a:rPr kumimoji="1" lang="ja-JP" altLang="en-US" sz="1400" baseline="0" dirty="0"/>
                        <a:t>歳未満の心理的発達の障害等の患者</a:t>
                      </a:r>
                      <a:endParaRPr kumimoji="1" lang="en-US" altLang="ja-JP" sz="1400" baseline="0" dirty="0"/>
                    </a:p>
                  </a:txBody>
                  <a:tcPr/>
                </a:tc>
                <a:extLst>
                  <a:ext uri="{0D108BD9-81ED-4DB2-BD59-A6C34878D82A}">
                    <a16:rowId xmlns="" xmlns:a16="http://schemas.microsoft.com/office/drawing/2014/main" val="10001"/>
                  </a:ext>
                </a:extLst>
              </a:tr>
            </a:tbl>
          </a:graphicData>
        </a:graphic>
      </p:graphicFrame>
      <p:graphicFrame>
        <p:nvGraphicFramePr>
          <p:cNvPr id="10" name="表 9"/>
          <p:cNvGraphicFramePr>
            <a:graphicFrameLocks noGrp="1"/>
          </p:cNvGraphicFramePr>
          <p:nvPr>
            <p:extLst/>
          </p:nvPr>
        </p:nvGraphicFramePr>
        <p:xfrm>
          <a:off x="5349727" y="1819132"/>
          <a:ext cx="4248000" cy="2340000"/>
        </p:xfrm>
        <a:graphic>
          <a:graphicData uri="http://schemas.openxmlformats.org/drawingml/2006/table">
            <a:tbl>
              <a:tblPr firstRow="1" bandRow="1">
                <a:tableStyleId>{21E4AEA4-8DFA-4A89-87EB-49C32662AFE0}</a:tableStyleId>
              </a:tblPr>
              <a:tblGrid>
                <a:gridCol w="4248000">
                  <a:extLst>
                    <a:ext uri="{9D8B030D-6E8A-4147-A177-3AD203B41FA5}">
                      <a16:colId xmlns="" xmlns:a16="http://schemas.microsoft.com/office/drawing/2014/main" val="20000"/>
                    </a:ext>
                  </a:extLst>
                </a:gridCol>
              </a:tblGrid>
              <a:tr h="307895">
                <a:tc>
                  <a:txBody>
                    <a:bodyPr/>
                    <a:lstStyle/>
                    <a:p>
                      <a:pPr algn="ctr"/>
                      <a:r>
                        <a:rPr kumimoji="1" lang="ja-JP" altLang="en-US" sz="1400" dirty="0"/>
                        <a:t>改定後</a:t>
                      </a:r>
                    </a:p>
                  </a:txBody>
                  <a:tcPr/>
                </a:tc>
                <a:extLst>
                  <a:ext uri="{0D108BD9-81ED-4DB2-BD59-A6C34878D82A}">
                    <a16:rowId xmlns="" xmlns:a16="http://schemas.microsoft.com/office/drawing/2014/main" val="10000"/>
                  </a:ext>
                </a:extLst>
              </a:tr>
              <a:tr h="203210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小児特定疾患カウンセリング料</a:t>
                      </a:r>
                      <a:r>
                        <a:rPr kumimoji="1" lang="en-US" altLang="ja-JP" sz="1400" baseline="0" dirty="0"/>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［主な算定要件］</a:t>
                      </a: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　別に厚生労働大臣が定める基準を満たす小児科</a:t>
                      </a:r>
                      <a:r>
                        <a:rPr kumimoji="1" lang="ja-JP" altLang="en-US" sz="1400" b="1" u="sng" baseline="0" dirty="0">
                          <a:solidFill>
                            <a:srgbClr val="0070C0"/>
                          </a:solidFill>
                        </a:rPr>
                        <a:t>又は心療内科</a:t>
                      </a:r>
                      <a:r>
                        <a:rPr kumimoji="1" lang="ja-JP" altLang="en-US" sz="1400" baseline="0" dirty="0"/>
                        <a:t>を標榜する保険医療機関において、小児科</a:t>
                      </a:r>
                      <a:r>
                        <a:rPr kumimoji="1" lang="ja-JP" altLang="en-US" sz="1400" b="1" u="sng" baseline="0" dirty="0">
                          <a:solidFill>
                            <a:srgbClr val="0070C0"/>
                          </a:solidFill>
                        </a:rPr>
                        <a:t>又は心療内科</a:t>
                      </a:r>
                      <a:r>
                        <a:rPr kumimoji="1" lang="ja-JP" altLang="en-US" sz="1400" baseline="0" dirty="0"/>
                        <a:t>を担当する医師が、療養上必要なカウンセリングを行うこと。</a:t>
                      </a: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［対象患者］</a:t>
                      </a:r>
                      <a:endParaRPr kumimoji="1" lang="en-US" altLang="ja-JP" sz="14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18</a:t>
                      </a:r>
                      <a:r>
                        <a:rPr kumimoji="1" lang="ja-JP" altLang="en-US" sz="1400" baseline="0" dirty="0"/>
                        <a:t>歳未満の心理的発達の障害等の患者</a:t>
                      </a:r>
                      <a:endParaRPr kumimoji="1" lang="en-US" altLang="ja-JP" sz="1400" baseline="0" dirty="0"/>
                    </a:p>
                  </a:txBody>
                  <a:tcPr/>
                </a:tc>
                <a:extLst>
                  <a:ext uri="{0D108BD9-81ED-4DB2-BD59-A6C34878D82A}">
                    <a16:rowId xmlns="" xmlns:a16="http://schemas.microsoft.com/office/drawing/2014/main" val="10001"/>
                  </a:ext>
                </a:extLst>
              </a:tr>
            </a:tbl>
          </a:graphicData>
        </a:graphic>
      </p:graphicFrame>
      <p:sp>
        <p:nvSpPr>
          <p:cNvPr id="11" name="右矢印 10"/>
          <p:cNvSpPr/>
          <p:nvPr/>
        </p:nvSpPr>
        <p:spPr>
          <a:xfrm>
            <a:off x="4770586" y="2781120"/>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3"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１６．小児医療の充実</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Rectangle 36"/>
          <p:cNvSpPr>
            <a:spLocks noChangeArrowheads="1"/>
          </p:cNvSpPr>
          <p:nvPr/>
        </p:nvSpPr>
        <p:spPr bwMode="auto">
          <a:xfrm>
            <a:off x="190963" y="711168"/>
            <a:ext cx="4781239"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（９）発達障害に対する診療の充実（再掲）</a:t>
            </a:r>
            <a:endParaRPr lang="en-US" altLang="ja-JP" sz="2000" dirty="0">
              <a:solidFill>
                <a:prstClr val="black"/>
              </a:solidFill>
            </a:endParaRPr>
          </a:p>
        </p:txBody>
      </p:sp>
      <p:sp>
        <p:nvSpPr>
          <p:cNvPr id="16" name="テキスト ボックス 8">
            <a:extLst>
              <a:ext uri="{FF2B5EF4-FFF2-40B4-BE49-F238E27FC236}">
                <a16:creationId xmlns="" xmlns:a16="http://schemas.microsoft.com/office/drawing/2014/main" id="{9DC4C0A5-0597-486B-9FE1-DC4543DE47B0}"/>
              </a:ext>
            </a:extLst>
          </p:cNvPr>
          <p:cNvSpPr txBox="1"/>
          <p:nvPr/>
        </p:nvSpPr>
        <p:spPr>
          <a:xfrm>
            <a:off x="7826675" y="1701175"/>
            <a:ext cx="183379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182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818</a:t>
            </a:r>
            <a:endParaRPr lang="ja-JP" altLang="en-US" dirty="0">
              <a:solidFill>
                <a:srgbClr val="002060"/>
              </a:solidFill>
              <a:latin typeface="ＭＳ Ｐゴシック" panose="020B0600070205080204" pitchFamily="50" charset="-128"/>
            </a:endParaRPr>
          </a:p>
        </p:txBody>
      </p:sp>
      <p:sp>
        <p:nvSpPr>
          <p:cNvPr id="17" name="テキスト ボックス 8">
            <a:extLst>
              <a:ext uri="{FF2B5EF4-FFF2-40B4-BE49-F238E27FC236}">
                <a16:creationId xmlns="" xmlns:a16="http://schemas.microsoft.com/office/drawing/2014/main" id="{97594C43-8555-4745-92D3-F5DA8141A4E4}"/>
              </a:ext>
            </a:extLst>
          </p:cNvPr>
          <p:cNvSpPr txBox="1"/>
          <p:nvPr/>
        </p:nvSpPr>
        <p:spPr>
          <a:xfrm>
            <a:off x="5106172" y="4598106"/>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458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476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7339672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279322" y="3848099"/>
            <a:ext cx="9413323" cy="2952000"/>
          </a:xfrm>
          <a:prstGeom prst="roundRect">
            <a:avLst>
              <a:gd name="adj" fmla="val 0"/>
            </a:avLst>
          </a:prstGeom>
          <a:noFill/>
          <a:ln w="25400">
            <a:solidFill>
              <a:schemeClr val="accent6">
                <a:lumMod val="75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16" name="テキスト ボックス 15"/>
          <p:cNvSpPr txBox="1"/>
          <p:nvPr/>
        </p:nvSpPr>
        <p:spPr>
          <a:xfrm>
            <a:off x="279322" y="3848104"/>
            <a:ext cx="838031" cy="461665"/>
          </a:xfrm>
          <a:prstGeom prst="rect">
            <a:avLst/>
          </a:prstGeom>
          <a:solidFill>
            <a:schemeClr val="accent6">
              <a:lumMod val="75000"/>
            </a:schemeClr>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sz="2400" dirty="0">
                <a:solidFill>
                  <a:prstClr val="white"/>
                </a:solidFill>
              </a:rPr>
              <a:t>外来</a:t>
            </a:r>
          </a:p>
        </p:txBody>
      </p:sp>
      <p:sp>
        <p:nvSpPr>
          <p:cNvPr id="8" name="ホームベース 7"/>
          <p:cNvSpPr/>
          <p:nvPr/>
        </p:nvSpPr>
        <p:spPr>
          <a:xfrm>
            <a:off x="1472115" y="803862"/>
            <a:ext cx="7541991" cy="288000"/>
          </a:xfrm>
          <a:prstGeom prst="homePlate">
            <a:avLst/>
          </a:prstGeom>
          <a:solidFill>
            <a:schemeClr val="accent2">
              <a:lumMod val="60000"/>
              <a:lumOff val="40000"/>
            </a:schemeClr>
          </a:solidFill>
          <a:ln>
            <a:solidFill>
              <a:srgbClr val="AE5A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これまでの取組</a:t>
            </a:r>
          </a:p>
        </p:txBody>
      </p:sp>
      <p:pic>
        <p:nvPicPr>
          <p:cNvPr id="4100" name="Picture 4" descr="個人病院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8770" y="5804032"/>
            <a:ext cx="1095031" cy="1053968"/>
          </a:xfrm>
          <a:prstGeom prst="rect">
            <a:avLst/>
          </a:prstGeom>
          <a:noFill/>
          <a:extLst>
            <a:ext uri="{909E8E84-426E-40DD-AFC4-6F175D3DCCD1}">
              <a14:hiddenFill xmlns:a14="http://schemas.microsoft.com/office/drawing/2010/main">
                <a:solidFill>
                  <a:srgbClr val="FFFFFF"/>
                </a:solidFill>
              </a14:hiddenFill>
            </a:ext>
          </a:extLst>
        </p:spPr>
      </p:pic>
      <p:sp>
        <p:nvSpPr>
          <p:cNvPr id="67" name="角丸四角形 66"/>
          <p:cNvSpPr/>
          <p:nvPr/>
        </p:nvSpPr>
        <p:spPr>
          <a:xfrm>
            <a:off x="1612149" y="4387403"/>
            <a:ext cx="1644161" cy="1651453"/>
          </a:xfrm>
          <a:prstGeom prst="roundRect">
            <a:avLst>
              <a:gd name="adj" fmla="val 10833"/>
            </a:avLst>
          </a:prstGeom>
          <a:solidFill>
            <a:srgbClr val="B7DEE8">
              <a:alpha val="58824"/>
            </a:srgbClr>
          </a:solidFill>
          <a:ln>
            <a:solidFill>
              <a:schemeClr val="accent5">
                <a:lumMod val="75000"/>
              </a:schemeClr>
            </a:solidFill>
          </a:ln>
        </p:spPr>
        <p:style>
          <a:lnRef idx="1">
            <a:schemeClr val="accent3"/>
          </a:lnRef>
          <a:fillRef idx="2">
            <a:schemeClr val="accent3"/>
          </a:fillRef>
          <a:effectRef idx="1">
            <a:schemeClr val="accent3"/>
          </a:effectRef>
          <a:fontRef idx="minor">
            <a:schemeClr val="dk1"/>
          </a:fontRef>
        </p:style>
        <p:txBody>
          <a:bodyPr tIns="0" rtlCol="0" anchor="t"/>
          <a:lstStyle/>
          <a:p>
            <a:r>
              <a:rPr lang="ja-JP" altLang="en-US" sz="1400" dirty="0">
                <a:solidFill>
                  <a:prstClr val="black"/>
                </a:solidFill>
                <a:latin typeface="ＭＳ ゴシック" pitchFamily="49" charset="-128"/>
                <a:ea typeface="ＭＳ ゴシック" pitchFamily="49" charset="-128"/>
              </a:rPr>
              <a:t>○妊婦の外来診療について、初診料等において、妊婦に対して診療を行った場合に算定する</a:t>
            </a:r>
            <a:r>
              <a:rPr lang="ja-JP" altLang="en-US" sz="1400" b="1" u="sng" dirty="0">
                <a:solidFill>
                  <a:srgbClr val="0070C0"/>
                </a:solidFill>
                <a:latin typeface="ＭＳ ゴシック" pitchFamily="49" charset="-128"/>
                <a:ea typeface="ＭＳ ゴシック" pitchFamily="49" charset="-128"/>
              </a:rPr>
              <a:t>妊婦加算を新設</a:t>
            </a:r>
            <a:r>
              <a:rPr lang="ja-JP" altLang="en-US" sz="1400" dirty="0">
                <a:solidFill>
                  <a:prstClr val="black"/>
                </a:solidFill>
                <a:latin typeface="ＭＳ ゴシック" pitchFamily="49" charset="-128"/>
                <a:ea typeface="ＭＳ ゴシック" pitchFamily="49" charset="-128"/>
              </a:rPr>
              <a:t>する</a:t>
            </a:r>
            <a:endParaRPr lang="en-US" altLang="ja-JP" sz="1400" dirty="0">
              <a:solidFill>
                <a:prstClr val="black"/>
              </a:solidFill>
              <a:latin typeface="ＭＳ ゴシック" pitchFamily="49" charset="-128"/>
              <a:ea typeface="ＭＳ ゴシック" pitchFamily="49" charset="-128"/>
            </a:endParaRPr>
          </a:p>
        </p:txBody>
      </p:sp>
      <p:sp>
        <p:nvSpPr>
          <p:cNvPr id="68" name="角丸四角形 67"/>
          <p:cNvSpPr/>
          <p:nvPr/>
        </p:nvSpPr>
        <p:spPr>
          <a:xfrm>
            <a:off x="4019739" y="4387403"/>
            <a:ext cx="2128724" cy="1651453"/>
          </a:xfrm>
          <a:prstGeom prst="roundRect">
            <a:avLst>
              <a:gd name="adj" fmla="val 10833"/>
            </a:avLst>
          </a:prstGeom>
          <a:solidFill>
            <a:srgbClr val="B7DEE8">
              <a:alpha val="58824"/>
            </a:srgbClr>
          </a:solidFill>
          <a:ln>
            <a:solidFill>
              <a:schemeClr val="accent5">
                <a:lumMod val="75000"/>
              </a:schemeClr>
            </a:solidFill>
          </a:ln>
        </p:spPr>
        <p:style>
          <a:lnRef idx="1">
            <a:schemeClr val="accent3"/>
          </a:lnRef>
          <a:fillRef idx="2">
            <a:schemeClr val="accent3"/>
          </a:fillRef>
          <a:effectRef idx="1">
            <a:schemeClr val="accent3"/>
          </a:effectRef>
          <a:fontRef idx="minor">
            <a:schemeClr val="dk1"/>
          </a:fontRef>
        </p:style>
        <p:txBody>
          <a:bodyPr tIns="0" rtlCol="0" anchor="t"/>
          <a:lstStyle/>
          <a:p>
            <a:r>
              <a:rPr lang="ja-JP" altLang="en-US" sz="1400" dirty="0">
                <a:solidFill>
                  <a:prstClr val="black"/>
                </a:solidFill>
                <a:latin typeface="ＭＳ ゴシック" pitchFamily="49" charset="-128"/>
                <a:ea typeface="ＭＳ ゴシック" pitchFamily="49" charset="-128"/>
              </a:rPr>
              <a:t>○精神疾患を合併した妊産婦（ハイリスク妊産婦）に対して、</a:t>
            </a:r>
            <a:r>
              <a:rPr lang="ja-JP" altLang="en-US" sz="1400" b="1" u="sng" dirty="0">
                <a:solidFill>
                  <a:srgbClr val="0070C0"/>
                </a:solidFill>
                <a:latin typeface="ＭＳ ゴシック" pitchFamily="49" charset="-128"/>
                <a:ea typeface="ＭＳ ゴシック" pitchFamily="49" charset="-128"/>
              </a:rPr>
              <a:t>産科、精神科及び自治体の多職種が連携</a:t>
            </a:r>
            <a:r>
              <a:rPr lang="ja-JP" altLang="en-US" sz="1400" dirty="0">
                <a:solidFill>
                  <a:prstClr val="black"/>
                </a:solidFill>
                <a:latin typeface="ＭＳ ゴシック" pitchFamily="49" charset="-128"/>
                <a:ea typeface="ＭＳ ゴシック" pitchFamily="49" charset="-128"/>
              </a:rPr>
              <a:t>して患者の外来診療を行う場合の評価を新設</a:t>
            </a:r>
          </a:p>
        </p:txBody>
      </p:sp>
      <p:sp>
        <p:nvSpPr>
          <p:cNvPr id="55" name="テキスト ボックス 54"/>
          <p:cNvSpPr txBox="1"/>
          <p:nvPr/>
        </p:nvSpPr>
        <p:spPr>
          <a:xfrm>
            <a:off x="1526634" y="1163554"/>
            <a:ext cx="3459346" cy="1538883"/>
          </a:xfrm>
          <a:prstGeom prst="rect">
            <a:avLst/>
          </a:prstGeom>
          <a:noFill/>
        </p:spPr>
        <p:txBody>
          <a:bodyPr wrap="square" rtlCol="0">
            <a:spAutoFit/>
          </a:bodyPr>
          <a:lstStyle/>
          <a:p>
            <a:pPr marL="177800" indent="-177800"/>
            <a:r>
              <a:rPr lang="ja-JP" altLang="en-US" sz="1400" dirty="0">
                <a:solidFill>
                  <a:prstClr val="black"/>
                </a:solidFill>
                <a:latin typeface="ＭＳ ゴシック" panose="020B0609070205080204" pitchFamily="49" charset="-128"/>
                <a:ea typeface="ＭＳ ゴシック" panose="020B0609070205080204" pitchFamily="49" charset="-128"/>
              </a:rPr>
              <a:t>○ハイリスク妊娠管理加算</a:t>
            </a:r>
          </a:p>
          <a:p>
            <a:pPr marL="177800" indent="-177800"/>
            <a:r>
              <a:rPr lang="ja-JP" altLang="en-US" sz="1400" dirty="0">
                <a:solidFill>
                  <a:prstClr val="black"/>
                </a:solidFill>
                <a:latin typeface="ＭＳ ゴシック" panose="020B0609070205080204" pitchFamily="49" charset="-128"/>
                <a:ea typeface="ＭＳ ゴシック" panose="020B0609070205080204" pitchFamily="49" charset="-128"/>
              </a:rPr>
              <a:t>　　合併症を有する妊婦に対する入院中のハイリスク妊娠管理を評価</a:t>
            </a:r>
            <a:endParaRPr lang="en-US" altLang="ja-JP" sz="1400" dirty="0">
              <a:solidFill>
                <a:prstClr val="black"/>
              </a:solidFill>
              <a:latin typeface="ＭＳ ゴシック" panose="020B0609070205080204" pitchFamily="49" charset="-128"/>
              <a:ea typeface="ＭＳ ゴシック" panose="020B0609070205080204" pitchFamily="49" charset="-128"/>
            </a:endParaRPr>
          </a:p>
          <a:p>
            <a:pPr marL="177800" indent="-177800">
              <a:spcBef>
                <a:spcPts val="1200"/>
              </a:spcBef>
            </a:pPr>
            <a:r>
              <a:rPr lang="ja-JP" altLang="en-US" sz="1400" dirty="0">
                <a:solidFill>
                  <a:prstClr val="black"/>
                </a:solidFill>
                <a:latin typeface="ＭＳ ゴシック" panose="020B0609070205080204" pitchFamily="49" charset="-128"/>
                <a:ea typeface="ＭＳ ゴシック" panose="020B0609070205080204" pitchFamily="49" charset="-128"/>
              </a:rPr>
              <a:t>○ハイリスク分娩管理加算</a:t>
            </a:r>
          </a:p>
          <a:p>
            <a:pPr marL="177800" indent="-177800"/>
            <a:r>
              <a:rPr lang="ja-JP" altLang="en-US" sz="1400" dirty="0">
                <a:solidFill>
                  <a:prstClr val="black"/>
                </a:solidFill>
                <a:latin typeface="ＭＳ ゴシック" panose="020B0609070205080204" pitchFamily="49" charset="-128"/>
                <a:ea typeface="ＭＳ ゴシック" panose="020B0609070205080204" pitchFamily="49" charset="-128"/>
              </a:rPr>
              <a:t>　　合併症を有する妊産婦に対する入院中のハイリスク分娩管理評価</a:t>
            </a:r>
            <a:endParaRPr lang="en-US" altLang="ja-JP" sz="1400" dirty="0">
              <a:solidFill>
                <a:prstClr val="black"/>
              </a:solidFill>
              <a:latin typeface="ＭＳ ゴシック" panose="020B0609070205080204" pitchFamily="49" charset="-128"/>
              <a:ea typeface="ＭＳ ゴシック" panose="020B0609070205080204" pitchFamily="49" charset="-128"/>
            </a:endParaRPr>
          </a:p>
        </p:txBody>
      </p:sp>
      <p:pic>
        <p:nvPicPr>
          <p:cNvPr id="60"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7201"/>
          <a:stretch/>
        </p:blipFill>
        <p:spPr bwMode="auto">
          <a:xfrm>
            <a:off x="2386851" y="2717166"/>
            <a:ext cx="1070641"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2" descr="妊婦さんのイラスト"/>
          <p:cNvPicPr>
            <a:picLocks noChangeAspect="1" noChangeArrowheads="1"/>
          </p:cNvPicPr>
          <p:nvPr/>
        </p:nvPicPr>
        <p:blipFill rotWithShape="1">
          <a:blip r:embed="rId5">
            <a:extLst>
              <a:ext uri="{28A0092B-C50C-407E-A947-70E740481C1C}">
                <a14:useLocalDpi xmlns:a14="http://schemas.microsoft.com/office/drawing/2010/main" val="0"/>
              </a:ext>
            </a:extLst>
          </a:blip>
          <a:srcRect l="43129" t="20936" r="13743"/>
          <a:stretch/>
        </p:blipFill>
        <p:spPr bwMode="auto">
          <a:xfrm>
            <a:off x="3456612" y="2804566"/>
            <a:ext cx="5461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3186" t="15448" r="2206" b="6225"/>
          <a:stretch/>
        </p:blipFill>
        <p:spPr bwMode="auto">
          <a:xfrm>
            <a:off x="8320728" y="2487473"/>
            <a:ext cx="901895" cy="61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3" name="テキスト ボックス 82"/>
          <p:cNvSpPr txBox="1"/>
          <p:nvPr/>
        </p:nvSpPr>
        <p:spPr>
          <a:xfrm>
            <a:off x="5808819" y="1149600"/>
            <a:ext cx="3459346" cy="738664"/>
          </a:xfrm>
          <a:prstGeom prst="rect">
            <a:avLst/>
          </a:prstGeom>
          <a:noFill/>
        </p:spPr>
        <p:txBody>
          <a:bodyPr wrap="square" rtlCol="0">
            <a:spAutoFit/>
          </a:bodyPr>
          <a:lstStyle/>
          <a:p>
            <a:pPr marL="177800" indent="-177800"/>
            <a:r>
              <a:rPr lang="ja-JP" altLang="en-US" sz="1400" dirty="0">
                <a:solidFill>
                  <a:prstClr val="black"/>
                </a:solidFill>
                <a:latin typeface="ＭＳ ゴシック" panose="020B0609070205080204" pitchFamily="49" charset="-128"/>
                <a:ea typeface="ＭＳ ゴシック" panose="020B0609070205080204" pitchFamily="49" charset="-128"/>
              </a:rPr>
              <a:t>○ハイリスク妊産婦共同管理料</a:t>
            </a:r>
          </a:p>
          <a:p>
            <a:pPr marL="177800" indent="-177800"/>
            <a:r>
              <a:rPr lang="ja-JP" altLang="en-US" sz="1400" dirty="0">
                <a:solidFill>
                  <a:prstClr val="black"/>
                </a:solidFill>
                <a:latin typeface="ＭＳ ゴシック" panose="020B0609070205080204" pitchFamily="49" charset="-128"/>
                <a:ea typeface="ＭＳ ゴシック" panose="020B0609070205080204" pitchFamily="49" charset="-128"/>
              </a:rPr>
              <a:t>　　合併症を有する妊婦に対する入院中のハイリスク妊娠管理を評価</a:t>
            </a:r>
            <a:endParaRPr lang="en-US" altLang="ja-JP" sz="1400" dirty="0">
              <a:solidFill>
                <a:prstClr val="black"/>
              </a:solidFill>
              <a:latin typeface="ＭＳ ゴシック" panose="020B0609070205080204" pitchFamily="49" charset="-128"/>
              <a:ea typeface="ＭＳ ゴシック" panose="020B0609070205080204" pitchFamily="49" charset="-128"/>
            </a:endParaRPr>
          </a:p>
        </p:txBody>
      </p:sp>
      <p:pic>
        <p:nvPicPr>
          <p:cNvPr id="76"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648115" y="2970554"/>
            <a:ext cx="1000702"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7" name="Picture 4" descr="C:\Users\msuch\AppData\Local\Microsoft\Windows\Temporary Internet Files\Content.IE5\B81UFZC0\MCj04339370000[1].png"/>
          <p:cNvPicPr>
            <a:picLocks noChangeAspect="1" noChangeArrowheads="1"/>
          </p:cNvPicPr>
          <p:nvPr/>
        </p:nvPicPr>
        <p:blipFill>
          <a:blip r:embed="rId8" cstate="print"/>
          <a:srcRect/>
          <a:stretch>
            <a:fillRect/>
          </a:stretch>
        </p:blipFill>
        <p:spPr bwMode="auto">
          <a:xfrm>
            <a:off x="8419694" y="3070663"/>
            <a:ext cx="662893" cy="612000"/>
          </a:xfrm>
          <a:prstGeom prst="rect">
            <a:avLst/>
          </a:prstGeom>
          <a:noFill/>
          <a:ln w="28575">
            <a:noFill/>
            <a:miter lim="800000"/>
            <a:headEnd/>
            <a:tailEnd/>
          </a:ln>
        </p:spPr>
      </p:pic>
      <p:pic>
        <p:nvPicPr>
          <p:cNvPr id="7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7201"/>
          <a:stretch/>
        </p:blipFill>
        <p:spPr bwMode="auto">
          <a:xfrm>
            <a:off x="5378269" y="2302736"/>
            <a:ext cx="1070641"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2" name="右カーブ矢印 61"/>
          <p:cNvSpPr/>
          <p:nvPr/>
        </p:nvSpPr>
        <p:spPr>
          <a:xfrm rot="16200000" flipH="1" flipV="1">
            <a:off x="7099514" y="1100912"/>
            <a:ext cx="611046" cy="2414857"/>
          </a:xfrm>
          <a:prstGeom prst="curvedRightArrow">
            <a:avLst/>
          </a:prstGeom>
          <a:solidFill>
            <a:srgbClr val="FFC000"/>
          </a:solidFill>
          <a:ln>
            <a:solidFill>
              <a:srgbClr val="F06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latin typeface="ＭＳ ゴシック" panose="020B0609070205080204" pitchFamily="49" charset="-128"/>
              <a:ea typeface="ＭＳ ゴシック" panose="020B0609070205080204" pitchFamily="49" charset="-128"/>
            </a:endParaRPr>
          </a:p>
        </p:txBody>
      </p:sp>
      <p:pic>
        <p:nvPicPr>
          <p:cNvPr id="74" name="Picture 2" descr="妊婦さんのイラスト"/>
          <p:cNvPicPr>
            <a:picLocks noChangeAspect="1" noChangeArrowheads="1"/>
          </p:cNvPicPr>
          <p:nvPr/>
        </p:nvPicPr>
        <p:blipFill rotWithShape="1">
          <a:blip r:embed="rId5">
            <a:extLst>
              <a:ext uri="{28A0092B-C50C-407E-A947-70E740481C1C}">
                <a14:useLocalDpi xmlns:a14="http://schemas.microsoft.com/office/drawing/2010/main" val="0"/>
              </a:ext>
            </a:extLst>
          </a:blip>
          <a:srcRect l="43129" t="20936" r="13743"/>
          <a:stretch/>
        </p:blipFill>
        <p:spPr bwMode="auto">
          <a:xfrm>
            <a:off x="7072756" y="1869724"/>
            <a:ext cx="546130"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右矢印 80"/>
          <p:cNvSpPr/>
          <p:nvPr/>
        </p:nvSpPr>
        <p:spPr>
          <a:xfrm flipH="1">
            <a:off x="6499786" y="2868215"/>
            <a:ext cx="1699825" cy="342465"/>
          </a:xfrm>
          <a:prstGeom prst="rightArrow">
            <a:avLst>
              <a:gd name="adj1" fmla="val 50000"/>
              <a:gd name="adj2" fmla="val 121732"/>
            </a:avLst>
          </a:prstGeom>
          <a:solidFill>
            <a:srgbClr val="FFC000"/>
          </a:solidFill>
          <a:ln>
            <a:solidFill>
              <a:srgbClr val="F06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rgbClr val="FF0000"/>
              </a:solidFill>
              <a:latin typeface="ＭＳ ゴシック" panose="020B0609070205080204" pitchFamily="49" charset="-128"/>
              <a:ea typeface="ＭＳ ゴシック" panose="020B0609070205080204" pitchFamily="49" charset="-128"/>
            </a:endParaRPr>
          </a:p>
        </p:txBody>
      </p:sp>
      <p:sp>
        <p:nvSpPr>
          <p:cNvPr id="82" name="テキスト ボックス 81"/>
          <p:cNvSpPr txBox="1"/>
          <p:nvPr/>
        </p:nvSpPr>
        <p:spPr>
          <a:xfrm>
            <a:off x="6546862" y="3194826"/>
            <a:ext cx="1897691" cy="461665"/>
          </a:xfrm>
          <a:prstGeom prst="rect">
            <a:avLst/>
          </a:prstGeom>
          <a:noFill/>
        </p:spPr>
        <p:txBody>
          <a:bodyPr wrap="square" rtlCol="0">
            <a:spAutoFit/>
          </a:bodyPr>
          <a:lstStyle/>
          <a:p>
            <a:pPr algn="ctr"/>
            <a:r>
              <a:rPr lang="ja-JP" altLang="en-US" sz="1200" dirty="0">
                <a:solidFill>
                  <a:prstClr val="black"/>
                </a:solidFill>
                <a:latin typeface="ＭＳ ゴシック" panose="020B0609070205080204" pitchFamily="49" charset="-128"/>
                <a:ea typeface="ＭＳ ゴシック" panose="020B0609070205080204" pitchFamily="49" charset="-128"/>
              </a:rPr>
              <a:t>紹介先に赴き紹介先の</a:t>
            </a:r>
            <a:endParaRPr lang="en-US" altLang="ja-JP" sz="1200" dirty="0">
              <a:solidFill>
                <a:prstClr val="black"/>
              </a:solidFill>
              <a:latin typeface="ＭＳ ゴシック" panose="020B0609070205080204" pitchFamily="49" charset="-128"/>
              <a:ea typeface="ＭＳ ゴシック" panose="020B0609070205080204" pitchFamily="49" charset="-128"/>
            </a:endParaRPr>
          </a:p>
          <a:p>
            <a:pPr algn="ctr"/>
            <a:r>
              <a:rPr lang="ja-JP" altLang="en-US" sz="1200" dirty="0">
                <a:solidFill>
                  <a:prstClr val="black"/>
                </a:solidFill>
                <a:latin typeface="ＭＳ ゴシック" panose="020B0609070205080204" pitchFamily="49" charset="-128"/>
                <a:ea typeface="ＭＳ ゴシック" panose="020B0609070205080204" pitchFamily="49" charset="-128"/>
              </a:rPr>
              <a:t>医師と共同で医学管理</a:t>
            </a:r>
          </a:p>
        </p:txBody>
      </p:sp>
      <p:sp>
        <p:nvSpPr>
          <p:cNvPr id="84" name="角丸四角形 83"/>
          <p:cNvSpPr/>
          <p:nvPr/>
        </p:nvSpPr>
        <p:spPr>
          <a:xfrm>
            <a:off x="6689219" y="4387398"/>
            <a:ext cx="2003649" cy="1651452"/>
          </a:xfrm>
          <a:prstGeom prst="roundRect">
            <a:avLst>
              <a:gd name="adj" fmla="val 10833"/>
            </a:avLst>
          </a:prstGeom>
          <a:solidFill>
            <a:srgbClr val="B7DEE8">
              <a:alpha val="58824"/>
            </a:srgbClr>
          </a:solidFill>
          <a:ln>
            <a:solidFill>
              <a:schemeClr val="accent5">
                <a:lumMod val="75000"/>
              </a:schemeClr>
            </a:solidFill>
          </a:ln>
        </p:spPr>
        <p:style>
          <a:lnRef idx="1">
            <a:schemeClr val="accent3"/>
          </a:lnRef>
          <a:fillRef idx="2">
            <a:schemeClr val="accent3"/>
          </a:fillRef>
          <a:effectRef idx="1">
            <a:schemeClr val="accent3"/>
          </a:effectRef>
          <a:fontRef idx="minor">
            <a:schemeClr val="dk1"/>
          </a:fontRef>
        </p:style>
        <p:txBody>
          <a:bodyPr tIns="0" rtlCol="0" anchor="t"/>
          <a:lstStyle/>
          <a:p>
            <a:r>
              <a:rPr lang="ja-JP" altLang="en-US" sz="1400" dirty="0">
                <a:solidFill>
                  <a:prstClr val="black"/>
                </a:solidFill>
                <a:latin typeface="ＭＳ ゴシック" pitchFamily="49" charset="-128"/>
                <a:ea typeface="ＭＳ ゴシック" pitchFamily="49" charset="-128"/>
              </a:rPr>
              <a:t>○</a:t>
            </a:r>
            <a:r>
              <a:rPr lang="ja-JP" altLang="en-US" sz="1400" kern="100" dirty="0">
                <a:solidFill>
                  <a:prstClr val="black"/>
                </a:solidFill>
                <a:latin typeface="ＭＳ Ｐゴシック" panose="020B0600070205080204" pitchFamily="50" charset="-128"/>
                <a:cs typeface="Times New Roman" panose="02020603050405020304" pitchFamily="18" charset="0"/>
              </a:rPr>
              <a:t>乳腺炎が原因となり母乳育児に困難がある患者に対して、</a:t>
            </a:r>
            <a:r>
              <a:rPr lang="ja-JP" altLang="en-US" sz="1400" b="1" u="sng" kern="100" dirty="0">
                <a:solidFill>
                  <a:srgbClr val="0070C0"/>
                </a:solidFill>
                <a:latin typeface="ＭＳ Ｐゴシック" panose="020B0600070205080204" pitchFamily="50" charset="-128"/>
                <a:cs typeface="Times New Roman" panose="02020603050405020304" pitchFamily="18" charset="0"/>
              </a:rPr>
              <a:t>乳腺炎の重症化及び再発予防に向けた包括的なケア及び指導</a:t>
            </a:r>
            <a:r>
              <a:rPr lang="ja-JP" altLang="en-US" sz="1400" kern="100" dirty="0">
                <a:solidFill>
                  <a:prstClr val="black"/>
                </a:solidFill>
                <a:latin typeface="ＭＳ Ｐゴシック" panose="020B0600070205080204" pitchFamily="50" charset="-128"/>
                <a:cs typeface="Times New Roman" panose="02020603050405020304" pitchFamily="18" charset="0"/>
              </a:rPr>
              <a:t>を行った場合の評価を新設</a:t>
            </a:r>
            <a:endParaRPr lang="ja-JP" altLang="en-US" sz="1400" dirty="0">
              <a:solidFill>
                <a:prstClr val="black"/>
              </a:solidFill>
              <a:latin typeface="ＭＳ ゴシック" pitchFamily="49" charset="-128"/>
              <a:ea typeface="ＭＳ ゴシック" pitchFamily="49" charset="-128"/>
            </a:endParaRPr>
          </a:p>
        </p:txBody>
      </p:sp>
      <p:pic>
        <p:nvPicPr>
          <p:cNvPr id="85" name="Picture 4" descr="http://4.bp.blogspot.com/-0YvZs8DTSy4/WZVgyBtl2OI/AAAAAAABGE0/gBlz596yUGQY_5w2Rg7C-zm-5DvfpOcawCLcBGAs/s800/baby_junyu.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751137" y="4947273"/>
            <a:ext cx="779432" cy="1065889"/>
          </a:xfrm>
          <a:prstGeom prst="rect">
            <a:avLst/>
          </a:prstGeom>
          <a:noFill/>
          <a:extLst>
            <a:ext uri="{909E8E84-426E-40DD-AFC4-6F175D3DCCD1}">
              <a14:hiddenFill xmlns:a14="http://schemas.microsoft.com/office/drawing/2010/main">
                <a:solidFill>
                  <a:srgbClr val="FFFFFF"/>
                </a:solidFill>
              </a14:hiddenFill>
            </a:ext>
          </a:extLst>
        </p:spPr>
      </p:pic>
      <p:sp>
        <p:nvSpPr>
          <p:cNvPr id="64" name="テキスト ボックス 63"/>
          <p:cNvSpPr txBox="1"/>
          <p:nvPr/>
        </p:nvSpPr>
        <p:spPr>
          <a:xfrm>
            <a:off x="7485133" y="2045058"/>
            <a:ext cx="797495" cy="369332"/>
          </a:xfrm>
          <a:prstGeom prst="rect">
            <a:avLst/>
          </a:prstGeom>
          <a:noFill/>
        </p:spPr>
        <p:txBody>
          <a:bodyPr wrap="square" rtlCol="0">
            <a:spAutoFit/>
          </a:bodyPr>
          <a:lstStyle/>
          <a:p>
            <a:pPr algn="ctr"/>
            <a:r>
              <a:rPr lang="ja-JP" altLang="en-US" dirty="0">
                <a:solidFill>
                  <a:prstClr val="black"/>
                </a:solidFill>
                <a:latin typeface="ＭＳ ゴシック" panose="020B0609070205080204" pitchFamily="49" charset="-128"/>
                <a:ea typeface="ＭＳ ゴシック" panose="020B0609070205080204" pitchFamily="49" charset="-128"/>
              </a:rPr>
              <a:t>紹介</a:t>
            </a:r>
          </a:p>
        </p:txBody>
      </p:sp>
      <p:sp>
        <p:nvSpPr>
          <p:cNvPr id="32" name="正方形/長方形 31"/>
          <p:cNvSpPr/>
          <p:nvPr/>
        </p:nvSpPr>
        <p:spPr>
          <a:xfrm>
            <a:off x="279322" y="714014"/>
            <a:ext cx="9413323" cy="3048540"/>
          </a:xfrm>
          <a:prstGeom prst="rect">
            <a:avLst/>
          </a:prstGeom>
          <a:noFill/>
          <a:ln w="254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 name="テキスト ボックス 14"/>
          <p:cNvSpPr txBox="1"/>
          <p:nvPr/>
        </p:nvSpPr>
        <p:spPr>
          <a:xfrm>
            <a:off x="279318" y="714016"/>
            <a:ext cx="909332" cy="461665"/>
          </a:xfrm>
          <a:prstGeom prst="rect">
            <a:avLst/>
          </a:prstGeom>
          <a:solidFill>
            <a:srgbClr val="C86400"/>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sz="2400" dirty="0">
                <a:solidFill>
                  <a:prstClr val="white"/>
                </a:solidFill>
              </a:rPr>
              <a:t>入院</a:t>
            </a:r>
          </a:p>
        </p:txBody>
      </p:sp>
      <p:pic>
        <p:nvPicPr>
          <p:cNvPr id="4098" name="Picture 2" descr="http://4.bp.blogspot.com/-IY3aBf9ofjI/VGLMf0cEuOI/AAAAAAAApBc/GuP0jO6jJB8/s800/ninshin_onaka4.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256310" y="4725466"/>
            <a:ext cx="618231" cy="119726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医師と看護師と事務のイラスト"/>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111346" y="5638232"/>
            <a:ext cx="1597409" cy="1257597"/>
          </a:xfrm>
          <a:prstGeom prst="rect">
            <a:avLst/>
          </a:prstGeom>
          <a:noFill/>
          <a:extLst>
            <a:ext uri="{909E8E84-426E-40DD-AFC4-6F175D3DCCD1}">
              <a14:hiddenFill xmlns:a14="http://schemas.microsoft.com/office/drawing/2010/main">
                <a:solidFill>
                  <a:srgbClr val="FFFFFF"/>
                </a:solidFill>
              </a14:hiddenFill>
            </a:ext>
          </a:extLst>
        </p:spPr>
      </p:pic>
      <p:sp>
        <p:nvSpPr>
          <p:cNvPr id="31" name="ホームベース 30"/>
          <p:cNvSpPr/>
          <p:nvPr/>
        </p:nvSpPr>
        <p:spPr>
          <a:xfrm>
            <a:off x="1472115" y="3969017"/>
            <a:ext cx="7541991" cy="288000"/>
          </a:xfrm>
          <a:prstGeom prst="homePlate">
            <a:avLst/>
          </a:prstGeom>
          <a:solidFill>
            <a:schemeClr val="accent1">
              <a:lumMod val="60000"/>
              <a:lumOff val="4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新たな取組</a:t>
            </a:r>
          </a:p>
        </p:txBody>
      </p:sp>
      <p:sp>
        <p:nvSpPr>
          <p:cNvPr id="35" name="Rectangle 2"/>
          <p:cNvSpPr>
            <a:spLocks noChangeArrowheads="1"/>
          </p:cNvSpPr>
          <p:nvPr/>
        </p:nvSpPr>
        <p:spPr bwMode="auto">
          <a:xfrm>
            <a:off x="245192" y="42281"/>
            <a:ext cx="9517327" cy="51534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１７．</a:t>
            </a:r>
            <a:r>
              <a:rPr lang="ja-JP" altLang="en-US" sz="2400" kern="0" dirty="0">
                <a:solidFill>
                  <a:srgbClr val="000000"/>
                </a:solidFill>
                <a:latin typeface="ＭＳ Ｐゴシック"/>
                <a:ea typeface="ＭＳ Ｐゴシック"/>
              </a:rPr>
              <a:t>周産期医療の充実</a:t>
            </a:r>
            <a:endParaRPr lang="en-US" altLang="ja-JP" sz="2400" kern="0" dirty="0">
              <a:solidFill>
                <a:srgbClr val="000000"/>
              </a:solidFill>
              <a:latin typeface="ＭＳ Ｐゴシック"/>
              <a:ea typeface="ＭＳ Ｐゴシック"/>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299</a:t>
            </a:fld>
            <a:endParaRPr lang="ja-JP" altLang="en-US" sz="1600" dirty="0">
              <a:solidFill>
                <a:prstClr val="black"/>
              </a:solidFill>
            </a:endParaRPr>
          </a:p>
        </p:txBody>
      </p:sp>
    </p:spTree>
    <p:extLst>
      <p:ext uri="{BB962C8B-B14F-4D97-AF65-F5344CB8AC3E}">
        <p14:creationId xmlns:p14="http://schemas.microsoft.com/office/powerpoint/2010/main" val="118452349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319196" y="1753704"/>
            <a:ext cx="9361040" cy="4968552"/>
          </a:xfrm>
          <a:solidFill>
            <a:schemeClr val="bg1">
              <a:lumMod val="95000"/>
            </a:schemeClr>
          </a:solidFill>
          <a:ln>
            <a:solidFill>
              <a:srgbClr val="44546A">
                <a:lumMod val="50000"/>
              </a:srgbClr>
            </a:solidFill>
          </a:ln>
        </p:spPr>
        <p:txBody>
          <a:bodyPr>
            <a:noAutofit/>
          </a:bodyPr>
          <a:lstStyle/>
          <a:p>
            <a:pPr algn="l"/>
            <a:r>
              <a:rPr lang="ja-JP" altLang="en-US" sz="2800" dirty="0"/>
              <a:t> </a:t>
            </a:r>
            <a:r>
              <a:rPr lang="ja-JP" altLang="en-US" sz="3200" dirty="0"/>
              <a:t>１．診療報酬改定　＋０．５５％</a:t>
            </a:r>
            <a:r>
              <a:rPr lang="en-US" altLang="ja-JP" sz="2400" dirty="0"/>
              <a:t/>
            </a:r>
            <a:br>
              <a:rPr lang="en-US" altLang="ja-JP" sz="2400" dirty="0"/>
            </a:br>
            <a:r>
              <a:rPr lang="ja-JP" altLang="en-US" sz="2400" dirty="0"/>
              <a:t>　　　　各科改定率　医科　＋０．６３％</a:t>
            </a:r>
            <a:r>
              <a:rPr lang="en-US" altLang="ja-JP" sz="2400" dirty="0"/>
              <a:t/>
            </a:r>
            <a:br>
              <a:rPr lang="en-US" altLang="ja-JP" sz="2400" dirty="0"/>
            </a:br>
            <a:r>
              <a:rPr lang="ja-JP" altLang="en-US" sz="2400" dirty="0"/>
              <a:t>　　　　　　　　　　　　 歯科   ＋０．６９％</a:t>
            </a:r>
            <a:r>
              <a:rPr lang="en-US" altLang="ja-JP" sz="2400" dirty="0"/>
              <a:t/>
            </a:r>
            <a:br>
              <a:rPr lang="en-US" altLang="ja-JP" sz="2400" dirty="0"/>
            </a:br>
            <a:r>
              <a:rPr lang="ja-JP" altLang="en-US" sz="2400" dirty="0"/>
              <a:t>　　　　　　　　　　　　 調剤　＋０．１９％</a:t>
            </a:r>
            <a:r>
              <a:rPr lang="en-US" altLang="ja-JP" sz="2400" dirty="0"/>
              <a:t/>
            </a:r>
            <a:br>
              <a:rPr lang="en-US" altLang="ja-JP" sz="2400" dirty="0"/>
            </a:br>
            <a:r>
              <a:rPr lang="en-US" altLang="ja-JP" sz="2400" dirty="0"/>
              <a:t> </a:t>
            </a:r>
            <a:r>
              <a:rPr lang="ja-JP" altLang="en-US" sz="3200" dirty="0"/>
              <a:t>２．薬価等</a:t>
            </a:r>
            <a:r>
              <a:rPr lang="en-US" altLang="ja-JP" sz="3200" dirty="0"/>
              <a:t/>
            </a:r>
            <a:br>
              <a:rPr lang="en-US" altLang="ja-JP" sz="3200" dirty="0"/>
            </a:br>
            <a:r>
              <a:rPr lang="ja-JP" altLang="en-US" sz="3200" dirty="0"/>
              <a:t>　①　薬価　　　▲１．６５％</a:t>
            </a:r>
            <a:r>
              <a:rPr lang="en-US" altLang="ja-JP" sz="3200" dirty="0"/>
              <a:t/>
            </a:r>
            <a:br>
              <a:rPr lang="en-US" altLang="ja-JP" sz="3200" dirty="0"/>
            </a:br>
            <a:r>
              <a:rPr lang="ja-JP" altLang="en-US" sz="2400" dirty="0"/>
              <a:t>　　　</a:t>
            </a:r>
            <a:r>
              <a:rPr lang="en-US" altLang="ja-JP" sz="2400" dirty="0"/>
              <a:t>※</a:t>
            </a:r>
            <a:r>
              <a:rPr lang="ja-JP" altLang="en-US" sz="2400" dirty="0"/>
              <a:t>　うち、実勢価等改定　▲１．３６％、</a:t>
            </a:r>
            <a:r>
              <a:rPr lang="en-US" altLang="ja-JP" sz="2400" dirty="0"/>
              <a:t/>
            </a:r>
            <a:br>
              <a:rPr lang="en-US" altLang="ja-JP" sz="2400" dirty="0"/>
            </a:br>
            <a:r>
              <a:rPr lang="ja-JP" altLang="en-US" sz="2400" dirty="0"/>
              <a:t>　　　　　　　　　薬価制度の抜本改革　▲０．２９％</a:t>
            </a:r>
            <a:r>
              <a:rPr lang="en-US" altLang="ja-JP" sz="2400" dirty="0"/>
              <a:t/>
            </a:r>
            <a:br>
              <a:rPr lang="en-US" altLang="ja-JP" sz="2400" dirty="0"/>
            </a:br>
            <a:r>
              <a:rPr lang="ja-JP" altLang="en-US" sz="3200" dirty="0"/>
              <a:t>　②　材料価格▲０．０９％</a:t>
            </a:r>
            <a:r>
              <a:rPr lang="en-US" altLang="ja-JP" sz="2400" dirty="0"/>
              <a:t/>
            </a:r>
            <a:br>
              <a:rPr lang="en-US" altLang="ja-JP" sz="2400" dirty="0"/>
            </a:br>
            <a:r>
              <a:rPr lang="ja-JP" altLang="en-US" sz="2400" dirty="0"/>
              <a:t>　 なお、上記のほか、いわゆる大型門前薬局に対する評価の適正化の措置を講ずる。</a:t>
            </a:r>
            <a:endParaRPr kumimoji="1" lang="ja-JP" altLang="en-US" sz="2400" dirty="0"/>
          </a:p>
        </p:txBody>
      </p:sp>
      <p:sp>
        <p:nvSpPr>
          <p:cNvPr id="4" name="角丸四角形 3"/>
          <p:cNvSpPr/>
          <p:nvPr/>
        </p:nvSpPr>
        <p:spPr>
          <a:xfrm>
            <a:off x="191638" y="652545"/>
            <a:ext cx="9517326" cy="1048265"/>
          </a:xfrm>
          <a:prstGeom prst="roundRect">
            <a:avLst/>
          </a:prstGeom>
          <a:solidFill>
            <a:srgbClr val="00B0F0">
              <a:alpha val="30000"/>
            </a:srgbClr>
          </a:solidFill>
          <a:ln w="12700" cap="flat" cmpd="sng" algn="ctr">
            <a:solidFill>
              <a:schemeClr val="tx1"/>
            </a:solidFill>
            <a:prstDash val="solid"/>
            <a:miter lim="800000"/>
          </a:ln>
          <a:effectLst/>
        </p:spPr>
        <p:txBody>
          <a:bodyPr rtlCol="0" anchor="ctr"/>
          <a:lstStyle/>
          <a:p>
            <a:pPr marL="177800" marR="0" lvl="0" indent="265113" defTabSz="914400" eaLnBrk="1" fontAlgn="auto" latinLnBrk="0" hangingPunct="1">
              <a:lnSpc>
                <a:spcPct val="1000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prstClr val="black"/>
                </a:solidFill>
                <a:effectLst/>
                <a:uLnTx/>
                <a:uFillTx/>
                <a:latin typeface="Calibri" panose="020F0502020204030204"/>
                <a:ea typeface="ＭＳ Ｐゴシック"/>
                <a:cs typeface="+mn-cs"/>
              </a:rPr>
              <a:t>団塊の世代が７５歳以上となる２０２５年とそれ以降の社会経済の変化への対応に向けて、平成３０年度診療報酬改定により、質が高く効率的な医療提供体制の整備とともに、新しいニーズにも対応できる質の高い医療の実現を目指す。</a:t>
            </a:r>
          </a:p>
        </p:txBody>
      </p:sp>
      <p:sp>
        <p:nvSpPr>
          <p:cNvPr id="5" name="Rectangle 2"/>
          <p:cNvSpPr txBox="1">
            <a:spLocks noChangeArrowheads="1"/>
          </p:cNvSpPr>
          <p:nvPr/>
        </p:nvSpPr>
        <p:spPr>
          <a:xfrm>
            <a:off x="181927" y="0"/>
            <a:ext cx="9517327" cy="587848"/>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b">
            <a:norm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3200" b="0" i="0" u="none" strike="noStrike" kern="1200" cap="none" spc="0" normalizeH="0" baseline="0" noProof="0" dirty="0">
                <a:ln>
                  <a:noFill/>
                </a:ln>
                <a:solidFill>
                  <a:sysClr val="windowText" lastClr="000000"/>
                </a:solidFill>
                <a:effectLst/>
                <a:uLnTx/>
                <a:uFillTx/>
                <a:latin typeface="Calibri"/>
                <a:ea typeface="ＭＳ Ｐゴシック"/>
                <a:cs typeface="+mn-cs"/>
              </a:rPr>
              <a:t>平成３０年度診療報酬改定</a:t>
            </a:r>
            <a:endParaRPr kumimoji="1" lang="en-US" altLang="ja-JP" sz="3200" b="0" i="0" u="none" strike="noStrike" kern="1200" cap="none" spc="0" normalizeH="0" baseline="0" noProof="0" dirty="0">
              <a:ln>
                <a:noFill/>
              </a:ln>
              <a:solidFill>
                <a:sysClr val="windowText" lastClr="000000"/>
              </a:solidFill>
              <a:effectLst/>
              <a:uLnTx/>
              <a:uFillTx/>
              <a:latin typeface="Calibri"/>
              <a:ea typeface="ＭＳ Ｐゴシック"/>
              <a:cs typeface="+mn-cs"/>
            </a:endParaRPr>
          </a:p>
        </p:txBody>
      </p:sp>
      <p:sp>
        <p:nvSpPr>
          <p:cNvPr id="6" name="スライド番号プレースホルダー 2"/>
          <p:cNvSpPr txBox="1">
            <a:spLocks/>
          </p:cNvSpPr>
          <p:nvPr/>
        </p:nvSpPr>
        <p:spPr>
          <a:xfrm>
            <a:off x="7682160" y="659336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3</a:t>
            </a:r>
            <a:endParaRPr lang="ja-JP" altLang="en-US" sz="1600" dirty="0">
              <a:solidFill>
                <a:prstClr val="black"/>
              </a:solidFill>
            </a:endParaRPr>
          </a:p>
        </p:txBody>
      </p:sp>
    </p:spTree>
    <p:extLst>
      <p:ext uri="{BB962C8B-B14F-4D97-AF65-F5344CB8AC3E}">
        <p14:creationId xmlns:p14="http://schemas.microsoft.com/office/powerpoint/2010/main" val="104137414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 xmlns:a16="http://schemas.microsoft.com/office/drawing/2014/main" id="{80EF2EA9-CDC2-4F7B-8190-3668156BAFE8}"/>
              </a:ext>
            </a:extLst>
          </p:cNvPr>
          <p:cNvSpPr txBox="1">
            <a:spLocks noChangeArrowheads="1"/>
          </p:cNvSpPr>
          <p:nvPr/>
        </p:nvSpPr>
        <p:spPr bwMode="auto">
          <a:xfrm>
            <a:off x="488504" y="83842"/>
            <a:ext cx="7776864"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60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11</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9</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r>
              <a:rPr lang="ja-JP" altLang="en-US" sz="2000" dirty="0">
                <a:solidFill>
                  <a:srgbClr val="000000"/>
                </a:solidFill>
                <a:ea typeface="ＭＳ Ｐゴシック" charset="-128"/>
              </a:rPr>
              <a:t> </a:t>
            </a:r>
            <a:endParaRPr lang="en-US" altLang="ja-JP" sz="2000" dirty="0">
              <a:solidFill>
                <a:srgbClr val="000000"/>
              </a:solidFill>
              <a:ea typeface="ＭＳ Ｐゴシック" charset="-128"/>
            </a:endParaRPr>
          </a:p>
          <a:p>
            <a:pPr eaLnBrk="1" fontAlgn="base" hangingPunct="1">
              <a:spcBef>
                <a:spcPts val="600"/>
              </a:spcBef>
              <a:spcAft>
                <a:spcPct val="0"/>
              </a:spcAft>
              <a:buFontTx/>
              <a:buNone/>
            </a:pPr>
            <a:r>
              <a:rPr lang="ja-JP" altLang="en-US" sz="2000" dirty="0">
                <a:solidFill>
                  <a:srgbClr val="000000"/>
                </a:solidFill>
                <a:ea typeface="ＭＳ Ｐゴシック" charset="-128"/>
              </a:rPr>
              <a:t>　自民党「予算・税制等に関する政策懇談会」</a:t>
            </a:r>
            <a:endParaRPr lang="en-US" altLang="ja-JP" sz="2000" dirty="0">
              <a:solidFill>
                <a:srgbClr val="000000"/>
              </a:solidFill>
              <a:ea typeface="ＭＳ Ｐゴシック" charset="-128"/>
            </a:endParaRPr>
          </a:p>
          <a:p>
            <a:pPr eaLnBrk="1" fontAlgn="base" hangingPunct="1">
              <a:spcBef>
                <a:spcPts val="0"/>
              </a:spcBef>
              <a:spcAft>
                <a:spcPct val="0"/>
              </a:spcAft>
              <a:buFontTx/>
              <a:buNone/>
            </a:pPr>
            <a:r>
              <a:rPr lang="ja-JP" altLang="en-US" sz="2000" dirty="0">
                <a:solidFill>
                  <a:srgbClr val="000000"/>
                </a:solidFill>
                <a:ea typeface="ＭＳ Ｐゴシック" charset="-128"/>
              </a:rPr>
              <a:t>　日本医師会から、医療における適切な</a:t>
            </a:r>
            <a:endParaRPr lang="en-US" altLang="ja-JP" sz="2000" dirty="0">
              <a:solidFill>
                <a:srgbClr val="000000"/>
              </a:solidFill>
              <a:ea typeface="ＭＳ Ｐゴシック" charset="-128"/>
            </a:endParaRPr>
          </a:p>
          <a:p>
            <a:pPr eaLnBrk="1" fontAlgn="base" hangingPunct="1">
              <a:spcBef>
                <a:spcPts val="0"/>
              </a:spcBef>
              <a:spcAft>
                <a:spcPct val="0"/>
              </a:spcAft>
              <a:buFontTx/>
              <a:buNone/>
            </a:pPr>
            <a:r>
              <a:rPr lang="ja-JP" altLang="en-US" sz="2000" dirty="0">
                <a:solidFill>
                  <a:srgbClr val="000000"/>
                </a:solidFill>
                <a:ea typeface="ＭＳ Ｐゴシック" charset="-128"/>
              </a:rPr>
              <a:t>　財源確保について説明</a:t>
            </a:r>
            <a:endParaRPr lang="en-US" altLang="ja-JP" sz="2000" dirty="0">
              <a:solidFill>
                <a:srgbClr val="000000"/>
              </a:solidFill>
              <a:ea typeface="ＭＳ Ｐゴシック" charset="-128"/>
            </a:endParaRPr>
          </a:p>
        </p:txBody>
      </p:sp>
      <p:sp>
        <p:nvSpPr>
          <p:cNvPr id="6" name="正方形/長方形 5">
            <a:extLst>
              <a:ext uri="{FF2B5EF4-FFF2-40B4-BE49-F238E27FC236}">
                <a16:creationId xmlns="" xmlns:a16="http://schemas.microsoft.com/office/drawing/2014/main" id="{80FEF9E2-716B-4626-8FFC-2D5668D247EF}"/>
              </a:ext>
            </a:extLst>
          </p:cNvPr>
          <p:cNvSpPr/>
          <p:nvPr/>
        </p:nvSpPr>
        <p:spPr>
          <a:xfrm>
            <a:off x="759643" y="1504752"/>
            <a:ext cx="6724469" cy="1923604"/>
          </a:xfrm>
          <a:prstGeom prst="rect">
            <a:avLst/>
          </a:prstGeom>
          <a:solidFill>
            <a:srgbClr val="FFFFD9"/>
          </a:solidFill>
          <a:ln>
            <a:solidFill>
              <a:schemeClr val="tx1"/>
            </a:solidFill>
          </a:ln>
        </p:spPr>
        <p:txBody>
          <a:bodyPr wrap="square">
            <a:spAutoFit/>
          </a:bodyPr>
          <a:lstStyle/>
          <a:p>
            <a:pPr algn="ctr" fontAlgn="base">
              <a:spcBef>
                <a:spcPct val="0"/>
              </a:spcBef>
              <a:spcAft>
                <a:spcPct val="0"/>
              </a:spcAft>
            </a:pPr>
            <a:r>
              <a:rPr lang="ja-JP" altLang="en-US" sz="1900" b="1" dirty="0">
                <a:solidFill>
                  <a:srgbClr val="000000"/>
                </a:solidFill>
              </a:rPr>
              <a:t>医療における適切な財源確保について</a:t>
            </a:r>
            <a:endParaRPr lang="en-US" altLang="ja-JP" sz="1900" b="1" dirty="0">
              <a:solidFill>
                <a:srgbClr val="000000"/>
              </a:solidFill>
            </a:endParaRPr>
          </a:p>
          <a:p>
            <a:pPr fontAlgn="base">
              <a:spcBef>
                <a:spcPts val="600"/>
              </a:spcBef>
              <a:spcAft>
                <a:spcPct val="0"/>
              </a:spcAft>
            </a:pPr>
            <a:r>
              <a:rPr lang="ja-JP" altLang="en-US" sz="1900" dirty="0">
                <a:solidFill>
                  <a:srgbClr val="000000"/>
                </a:solidFill>
              </a:rPr>
              <a:t>１．平成</a:t>
            </a:r>
            <a:r>
              <a:rPr lang="en-US" altLang="ja-JP" sz="1900" dirty="0">
                <a:solidFill>
                  <a:srgbClr val="000000"/>
                </a:solidFill>
              </a:rPr>
              <a:t>30</a:t>
            </a:r>
            <a:r>
              <a:rPr lang="ja-JP" altLang="en-US" sz="1900" dirty="0">
                <a:solidFill>
                  <a:srgbClr val="000000"/>
                </a:solidFill>
              </a:rPr>
              <a:t>年度予算概算要求</a:t>
            </a:r>
          </a:p>
          <a:p>
            <a:pPr fontAlgn="base">
              <a:spcBef>
                <a:spcPct val="0"/>
              </a:spcBef>
              <a:spcAft>
                <a:spcPct val="0"/>
              </a:spcAft>
            </a:pPr>
            <a:r>
              <a:rPr lang="ja-JP" altLang="en-US" sz="1900" dirty="0">
                <a:solidFill>
                  <a:srgbClr val="000000"/>
                </a:solidFill>
              </a:rPr>
              <a:t>２．平成</a:t>
            </a:r>
            <a:r>
              <a:rPr lang="en-US" altLang="ja-JP" sz="1900" dirty="0">
                <a:solidFill>
                  <a:srgbClr val="000000"/>
                </a:solidFill>
              </a:rPr>
              <a:t>30</a:t>
            </a:r>
            <a:r>
              <a:rPr lang="ja-JP" altLang="en-US" sz="1900" dirty="0">
                <a:solidFill>
                  <a:srgbClr val="000000"/>
                </a:solidFill>
              </a:rPr>
              <a:t>年度診療報酬改定</a:t>
            </a:r>
          </a:p>
          <a:p>
            <a:pPr fontAlgn="base">
              <a:spcBef>
                <a:spcPct val="0"/>
              </a:spcBef>
              <a:spcAft>
                <a:spcPct val="0"/>
              </a:spcAft>
            </a:pPr>
            <a:r>
              <a:rPr lang="ja-JP" altLang="en-US" sz="1900" dirty="0">
                <a:solidFill>
                  <a:srgbClr val="000000"/>
                </a:solidFill>
              </a:rPr>
              <a:t>３．医療等に係る消費税問題の解決</a:t>
            </a:r>
          </a:p>
          <a:p>
            <a:pPr fontAlgn="base">
              <a:spcBef>
                <a:spcPct val="0"/>
              </a:spcBef>
              <a:spcAft>
                <a:spcPct val="0"/>
              </a:spcAft>
            </a:pPr>
            <a:r>
              <a:rPr lang="ja-JP" altLang="en-US" sz="1900" dirty="0">
                <a:solidFill>
                  <a:srgbClr val="000000"/>
                </a:solidFill>
              </a:rPr>
              <a:t>４．地域医療確保のための個人開設医療機関への税制措置</a:t>
            </a:r>
          </a:p>
          <a:p>
            <a:pPr fontAlgn="base">
              <a:spcBef>
                <a:spcPct val="0"/>
              </a:spcBef>
              <a:spcAft>
                <a:spcPct val="0"/>
              </a:spcAft>
            </a:pPr>
            <a:r>
              <a:rPr lang="ja-JP" altLang="en-US" sz="1900" dirty="0">
                <a:solidFill>
                  <a:srgbClr val="000000"/>
                </a:solidFill>
              </a:rPr>
              <a:t>５．中小医療機関の設備投資支援に係る税制措置</a:t>
            </a:r>
          </a:p>
        </p:txBody>
      </p:sp>
      <p:sp>
        <p:nvSpPr>
          <p:cNvPr id="9" name="Text Box 2">
            <a:extLst>
              <a:ext uri="{FF2B5EF4-FFF2-40B4-BE49-F238E27FC236}">
                <a16:creationId xmlns="" xmlns:a16="http://schemas.microsoft.com/office/drawing/2014/main" id="{358272D5-98C2-4C82-BCA3-A7317F0224F4}"/>
              </a:ext>
            </a:extLst>
          </p:cNvPr>
          <p:cNvSpPr txBox="1">
            <a:spLocks noChangeArrowheads="1"/>
          </p:cNvSpPr>
          <p:nvPr/>
        </p:nvSpPr>
        <p:spPr bwMode="auto">
          <a:xfrm>
            <a:off x="488504" y="3573024"/>
            <a:ext cx="7776864"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60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11</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9</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r>
              <a:rPr lang="ja-JP" altLang="en-US" sz="2000" dirty="0">
                <a:solidFill>
                  <a:srgbClr val="000000"/>
                </a:solidFill>
                <a:ea typeface="ＭＳ Ｐゴシック" charset="-128"/>
              </a:rPr>
              <a:t> </a:t>
            </a:r>
            <a:endParaRPr lang="en-US" altLang="ja-JP" sz="2000" dirty="0">
              <a:solidFill>
                <a:srgbClr val="000000"/>
              </a:solidFill>
              <a:ea typeface="ＭＳ Ｐゴシック" charset="-128"/>
            </a:endParaRPr>
          </a:p>
          <a:p>
            <a:pPr eaLnBrk="1" fontAlgn="base" hangingPunct="1">
              <a:spcBef>
                <a:spcPts val="600"/>
              </a:spcBef>
              <a:spcAft>
                <a:spcPct val="0"/>
              </a:spcAft>
              <a:buFontTx/>
              <a:buNone/>
            </a:pPr>
            <a:r>
              <a:rPr lang="ja-JP" altLang="en-US" sz="2000" dirty="0">
                <a:solidFill>
                  <a:srgbClr val="000000"/>
                </a:solidFill>
                <a:ea typeface="ＭＳ Ｐゴシック" charset="-128"/>
              </a:rPr>
              <a:t>　公明党「予算・税制等に関する政策懇談会」</a:t>
            </a:r>
            <a:endParaRPr lang="en-US" altLang="ja-JP" sz="2000" dirty="0">
              <a:solidFill>
                <a:srgbClr val="000000"/>
              </a:solidFill>
              <a:ea typeface="ＭＳ Ｐゴシック" charset="-128"/>
            </a:endParaRPr>
          </a:p>
          <a:p>
            <a:pPr eaLnBrk="1" fontAlgn="base" hangingPunct="1">
              <a:spcBef>
                <a:spcPts val="0"/>
              </a:spcBef>
              <a:spcAft>
                <a:spcPct val="0"/>
              </a:spcAft>
              <a:buFontTx/>
              <a:buNone/>
            </a:pPr>
            <a:r>
              <a:rPr lang="ja-JP" altLang="en-US" sz="2000" dirty="0">
                <a:solidFill>
                  <a:srgbClr val="000000"/>
                </a:solidFill>
                <a:ea typeface="ＭＳ Ｐゴシック" charset="-128"/>
              </a:rPr>
              <a:t>　日本医師会から、医療における適切な</a:t>
            </a:r>
            <a:endParaRPr lang="en-US" altLang="ja-JP" sz="2000" dirty="0">
              <a:solidFill>
                <a:srgbClr val="000000"/>
              </a:solidFill>
              <a:ea typeface="ＭＳ Ｐゴシック" charset="-128"/>
            </a:endParaRPr>
          </a:p>
          <a:p>
            <a:pPr eaLnBrk="1" fontAlgn="base" hangingPunct="1">
              <a:spcBef>
                <a:spcPts val="0"/>
              </a:spcBef>
              <a:spcAft>
                <a:spcPct val="0"/>
              </a:spcAft>
              <a:buFontTx/>
              <a:buNone/>
            </a:pPr>
            <a:r>
              <a:rPr lang="ja-JP" altLang="en-US" sz="2000" dirty="0">
                <a:solidFill>
                  <a:srgbClr val="000000"/>
                </a:solidFill>
                <a:ea typeface="ＭＳ Ｐゴシック" charset="-128"/>
              </a:rPr>
              <a:t>　財源確保について説明</a:t>
            </a:r>
            <a:endParaRPr lang="en-US" altLang="ja-JP" sz="2000" dirty="0">
              <a:solidFill>
                <a:srgbClr val="000000"/>
              </a:solidFill>
              <a:ea typeface="ＭＳ Ｐゴシック" charset="-128"/>
            </a:endParaRPr>
          </a:p>
        </p:txBody>
      </p:sp>
      <p:pic>
        <p:nvPicPr>
          <p:cNvPr id="10" name="図 9">
            <a:extLst>
              <a:ext uri="{FF2B5EF4-FFF2-40B4-BE49-F238E27FC236}">
                <a16:creationId xmlns="" xmlns:a16="http://schemas.microsoft.com/office/drawing/2014/main" id="{2763132F-5EAC-4BEF-A0CA-B801A560D4F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40000"/>
                    </a14:imgEffect>
                  </a14:imgLayer>
                </a14:imgProps>
              </a:ext>
            </a:extLst>
          </a:blip>
          <a:stretch>
            <a:fillRect/>
          </a:stretch>
        </p:blipFill>
        <p:spPr>
          <a:xfrm>
            <a:off x="3200425" y="4983490"/>
            <a:ext cx="2632398" cy="1817837"/>
          </a:xfrm>
          <a:prstGeom prst="rect">
            <a:avLst/>
          </a:prstGeom>
        </p:spPr>
      </p:pic>
      <p:pic>
        <p:nvPicPr>
          <p:cNvPr id="12" name="図 11">
            <a:extLst>
              <a:ext uri="{FF2B5EF4-FFF2-40B4-BE49-F238E27FC236}">
                <a16:creationId xmlns="" xmlns:a16="http://schemas.microsoft.com/office/drawing/2014/main" id="{8F5C26BD-DB7C-459D-8CFA-4E0757075025}"/>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5000"/>
                    </a14:imgEffect>
                  </a14:imgLayer>
                </a14:imgProps>
              </a:ext>
            </a:extLst>
          </a:blip>
          <a:stretch>
            <a:fillRect/>
          </a:stretch>
        </p:blipFill>
        <p:spPr>
          <a:xfrm>
            <a:off x="5835318" y="5007591"/>
            <a:ext cx="1733063" cy="1793706"/>
          </a:xfrm>
          <a:prstGeom prst="rect">
            <a:avLst/>
          </a:prstGeom>
        </p:spPr>
      </p:pic>
      <p:pic>
        <p:nvPicPr>
          <p:cNvPr id="13" name="図 12">
            <a:extLst>
              <a:ext uri="{FF2B5EF4-FFF2-40B4-BE49-F238E27FC236}">
                <a16:creationId xmlns="" xmlns:a16="http://schemas.microsoft.com/office/drawing/2014/main" id="{3E93A5AE-8F18-4C22-8DC9-8EA242F28D67}"/>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18000"/>
                    </a14:imgEffect>
                  </a14:imgLayer>
                </a14:imgProps>
              </a:ext>
            </a:extLst>
          </a:blip>
          <a:stretch>
            <a:fillRect/>
          </a:stretch>
        </p:blipFill>
        <p:spPr>
          <a:xfrm>
            <a:off x="609526" y="5186441"/>
            <a:ext cx="2474696" cy="1291680"/>
          </a:xfrm>
          <a:prstGeom prst="rect">
            <a:avLst/>
          </a:prstGeom>
        </p:spPr>
      </p:pic>
      <p:sp>
        <p:nvSpPr>
          <p:cNvPr id="2" name="正方形/長方形 1">
            <a:extLst>
              <a:ext uri="{FF2B5EF4-FFF2-40B4-BE49-F238E27FC236}">
                <a16:creationId xmlns="" xmlns:a16="http://schemas.microsoft.com/office/drawing/2014/main" id="{818C8BC1-6DF2-42CE-B10D-CF04C820E718}"/>
              </a:ext>
            </a:extLst>
          </p:cNvPr>
          <p:cNvSpPr/>
          <p:nvPr/>
        </p:nvSpPr>
        <p:spPr>
          <a:xfrm>
            <a:off x="493323" y="4941198"/>
            <a:ext cx="7123974" cy="188984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3" name="テキスト ボックス 2">
            <a:extLst>
              <a:ext uri="{FF2B5EF4-FFF2-40B4-BE49-F238E27FC236}">
                <a16:creationId xmlns="" xmlns:a16="http://schemas.microsoft.com/office/drawing/2014/main" id="{17509C7A-25EF-4199-8A60-F7092F5A2FF6}"/>
              </a:ext>
            </a:extLst>
          </p:cNvPr>
          <p:cNvSpPr txBox="1"/>
          <p:nvPr/>
        </p:nvSpPr>
        <p:spPr>
          <a:xfrm>
            <a:off x="7703751" y="4973429"/>
            <a:ext cx="1731705" cy="584775"/>
          </a:xfrm>
          <a:prstGeom prst="rect">
            <a:avLst/>
          </a:prstGeom>
          <a:noFill/>
          <a:ln>
            <a:solidFill>
              <a:schemeClr val="tx1"/>
            </a:solidFill>
          </a:ln>
        </p:spPr>
        <p:txBody>
          <a:bodyPr wrap="square" rtlCol="0">
            <a:spAutoFit/>
          </a:bodyPr>
          <a:lstStyle/>
          <a:p>
            <a:pPr algn="ctr" fontAlgn="base">
              <a:spcBef>
                <a:spcPct val="0"/>
              </a:spcBef>
              <a:spcAft>
                <a:spcPct val="0"/>
              </a:spcAft>
            </a:pPr>
            <a:r>
              <a:rPr lang="ja-JP" altLang="en-US" sz="1600" dirty="0">
                <a:solidFill>
                  <a:prstClr val="black"/>
                </a:solidFill>
              </a:rPr>
              <a:t>公明新聞</a:t>
            </a:r>
            <a:endParaRPr lang="en-US" altLang="ja-JP" sz="1600" dirty="0">
              <a:solidFill>
                <a:prstClr val="black"/>
              </a:solidFill>
            </a:endParaRPr>
          </a:p>
          <a:p>
            <a:pPr algn="ctr" fontAlgn="base">
              <a:spcBef>
                <a:spcPct val="0"/>
              </a:spcBef>
              <a:spcAft>
                <a:spcPct val="0"/>
              </a:spcAft>
            </a:pPr>
            <a:r>
              <a:rPr lang="en-US" altLang="ja-JP" sz="1600" dirty="0">
                <a:solidFill>
                  <a:prstClr val="black"/>
                </a:solidFill>
              </a:rPr>
              <a:t>2017</a:t>
            </a:r>
            <a:r>
              <a:rPr lang="ja-JP" altLang="en-US" sz="1600" dirty="0">
                <a:solidFill>
                  <a:prstClr val="black"/>
                </a:solidFill>
              </a:rPr>
              <a:t>年</a:t>
            </a:r>
            <a:r>
              <a:rPr lang="en-US" altLang="ja-JP" sz="1600" dirty="0">
                <a:solidFill>
                  <a:prstClr val="black"/>
                </a:solidFill>
              </a:rPr>
              <a:t>11</a:t>
            </a:r>
            <a:r>
              <a:rPr lang="ja-JP" altLang="en-US" sz="1600" dirty="0">
                <a:solidFill>
                  <a:prstClr val="black"/>
                </a:solidFill>
              </a:rPr>
              <a:t>月</a:t>
            </a:r>
            <a:r>
              <a:rPr lang="en-US" altLang="ja-JP" sz="1600" dirty="0">
                <a:solidFill>
                  <a:prstClr val="black"/>
                </a:solidFill>
              </a:rPr>
              <a:t>10</a:t>
            </a:r>
            <a:r>
              <a:rPr lang="ja-JP" altLang="en-US" sz="1600" dirty="0">
                <a:solidFill>
                  <a:prstClr val="black"/>
                </a:solidFill>
              </a:rPr>
              <a:t>日</a:t>
            </a:r>
          </a:p>
        </p:txBody>
      </p:sp>
      <p:pic>
        <p:nvPicPr>
          <p:cNvPr id="14" name="図 13">
            <a:extLst>
              <a:ext uri="{FF2B5EF4-FFF2-40B4-BE49-F238E27FC236}">
                <a16:creationId xmlns="" xmlns:a16="http://schemas.microsoft.com/office/drawing/2014/main" id="{2164B290-6576-4C20-9772-CC5225EEFE39}"/>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t="29399" b="14480"/>
          <a:stretch/>
        </p:blipFill>
        <p:spPr>
          <a:xfrm>
            <a:off x="5957084" y="3559857"/>
            <a:ext cx="3100372" cy="1304940"/>
          </a:xfrm>
          <a:prstGeom prst="rect">
            <a:avLst/>
          </a:prstGeom>
        </p:spPr>
      </p:pic>
      <p:pic>
        <p:nvPicPr>
          <p:cNvPr id="15" name="図 14">
            <a:extLst>
              <a:ext uri="{FF2B5EF4-FFF2-40B4-BE49-F238E27FC236}">
                <a16:creationId xmlns="" xmlns:a16="http://schemas.microsoft.com/office/drawing/2014/main" id="{B6E3EC4B-4B85-405F-B95A-75607FA4908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334"/>
          <a:stretch/>
        </p:blipFill>
        <p:spPr>
          <a:xfrm>
            <a:off x="5783805" y="123388"/>
            <a:ext cx="3569152" cy="1297679"/>
          </a:xfrm>
          <a:prstGeom prst="rect">
            <a:avLst/>
          </a:prstGeom>
        </p:spPr>
      </p:pic>
      <p:sp>
        <p:nvSpPr>
          <p:cNvPr id="16"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30</a:t>
            </a:fld>
            <a:endParaRPr lang="ja-JP" altLang="en-US" sz="1600" dirty="0">
              <a:solidFill>
                <a:prstClr val="black"/>
              </a:solidFill>
              <a:latin typeface="Calibri"/>
            </a:endParaRPr>
          </a:p>
        </p:txBody>
      </p:sp>
    </p:spTree>
    <p:extLst>
      <p:ext uri="{BB962C8B-B14F-4D97-AF65-F5344CB8AC3E}">
        <p14:creationId xmlns:p14="http://schemas.microsoft.com/office/powerpoint/2010/main" val="11368901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17941" y="894766"/>
            <a:ext cx="9689654" cy="1260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a:t>
            </a:r>
            <a:r>
              <a:rPr lang="ja-JP" altLang="ja-JP" dirty="0">
                <a:solidFill>
                  <a:prstClr val="black"/>
                </a:solidFill>
              </a:rPr>
              <a:t>妊婦の外来診療について、妊娠の継続や胎児に配慮した適切な診療を評価する観点から、</a:t>
            </a:r>
            <a:endParaRPr lang="en-US" altLang="ja-JP" dirty="0">
              <a:solidFill>
                <a:prstClr val="black"/>
              </a:solidFill>
            </a:endParaRPr>
          </a:p>
          <a:p>
            <a:pPr>
              <a:defRPr/>
            </a:pPr>
            <a:r>
              <a:rPr lang="ja-JP" altLang="en-US" dirty="0">
                <a:solidFill>
                  <a:prstClr val="black"/>
                </a:solidFill>
              </a:rPr>
              <a:t>　 </a:t>
            </a:r>
            <a:r>
              <a:rPr lang="ja-JP" altLang="ja-JP" dirty="0">
                <a:solidFill>
                  <a:prstClr val="black"/>
                </a:solidFill>
              </a:rPr>
              <a:t>初診料</a:t>
            </a:r>
            <a:r>
              <a:rPr lang="ja-JP" altLang="en-US" dirty="0">
                <a:solidFill>
                  <a:prstClr val="black"/>
                </a:solidFill>
              </a:rPr>
              <a:t>等</a:t>
            </a:r>
            <a:r>
              <a:rPr lang="ja-JP" altLang="ja-JP" dirty="0">
                <a:solidFill>
                  <a:prstClr val="black"/>
                </a:solidFill>
              </a:rPr>
              <a:t>において</a:t>
            </a:r>
            <a:r>
              <a:rPr lang="ja-JP" altLang="en-US" dirty="0">
                <a:solidFill>
                  <a:prstClr val="black"/>
                </a:solidFill>
              </a:rPr>
              <a:t>、</a:t>
            </a:r>
            <a:r>
              <a:rPr lang="ja-JP" altLang="ja-JP" dirty="0">
                <a:solidFill>
                  <a:prstClr val="black"/>
                </a:solidFill>
              </a:rPr>
              <a:t>妊婦に対して診療を行った場合に算定する妊婦加算を新設する。</a:t>
            </a:r>
            <a:endParaRPr lang="en-US" altLang="ja-JP" dirty="0">
              <a:solidFill>
                <a:prstClr val="black"/>
              </a:solidFill>
            </a:endParaRPr>
          </a:p>
          <a:p>
            <a:pPr>
              <a:spcBef>
                <a:spcPts val="400"/>
              </a:spcBef>
              <a:defRPr/>
            </a:pPr>
            <a:r>
              <a:rPr lang="ja-JP" altLang="en-US" sz="1600" dirty="0">
                <a:solidFill>
                  <a:prstClr val="black"/>
                </a:solidFill>
                <a:latin typeface="ＭＳ Ｐゴシック" panose="020B0600070205080204" pitchFamily="50" charset="-128"/>
              </a:rPr>
              <a:t>　　　初診料　</a:t>
            </a:r>
            <a:r>
              <a:rPr lang="ja-JP" altLang="en-US" sz="1600" dirty="0">
                <a:solidFill>
                  <a:srgbClr val="0070C0"/>
                </a:solidFill>
                <a:latin typeface="ＭＳ Ｐゴシック" panose="020B0600070205080204" pitchFamily="50" charset="-128"/>
              </a:rPr>
              <a:t>　　　　　　　</a:t>
            </a:r>
            <a:r>
              <a:rPr lang="ja-JP" altLang="en-US" sz="1100" dirty="0">
                <a:solidFill>
                  <a:srgbClr val="0070C0"/>
                </a:solidFill>
                <a:latin typeface="ＭＳ Ｐゴシック" panose="020B0600070205080204" pitchFamily="50" charset="-128"/>
              </a:rPr>
              <a:t> </a:t>
            </a:r>
            <a:r>
              <a:rPr lang="ja-JP" altLang="en-US" sz="1600" dirty="0">
                <a:solidFill>
                  <a:srgbClr val="0070C0"/>
                </a:solidFill>
                <a:latin typeface="ＭＳ Ｐゴシック" panose="020B0600070205080204" pitchFamily="50" charset="-128"/>
              </a:rPr>
              <a:t>　</a:t>
            </a:r>
            <a:r>
              <a:rPr lang="en-US" altLang="ja-JP" sz="1600" dirty="0">
                <a:solidFill>
                  <a:srgbClr val="0070C0"/>
                </a:solidFill>
                <a:latin typeface="ＭＳ Ｐゴシック" panose="020B0600070205080204" pitchFamily="50" charset="-128"/>
              </a:rPr>
              <a:t>(</a:t>
            </a:r>
            <a:r>
              <a:rPr lang="ja-JP" altLang="en-US" sz="1600" dirty="0">
                <a:solidFill>
                  <a:srgbClr val="0070C0"/>
                </a:solidFill>
                <a:latin typeface="ＭＳ Ｐゴシック" panose="020B0600070205080204" pitchFamily="50" charset="-128"/>
              </a:rPr>
              <a:t>新</a:t>
            </a:r>
            <a:r>
              <a:rPr lang="en-US" altLang="ja-JP" sz="1600" dirty="0">
                <a:solidFill>
                  <a:srgbClr val="0070C0"/>
                </a:solidFill>
                <a:latin typeface="ＭＳ Ｐゴシック" panose="020B0600070205080204" pitchFamily="50" charset="-128"/>
              </a:rPr>
              <a:t>)</a:t>
            </a:r>
            <a:r>
              <a:rPr lang="ja-JP" altLang="en-US" sz="1600" dirty="0">
                <a:solidFill>
                  <a:srgbClr val="0070C0"/>
                </a:solidFill>
                <a:latin typeface="ＭＳ Ｐゴシック" panose="020B0600070205080204" pitchFamily="50" charset="-128"/>
              </a:rPr>
              <a:t>　　</a:t>
            </a:r>
            <a:r>
              <a:rPr lang="ja-JP" altLang="en-US" sz="1600" u="sng" dirty="0">
                <a:solidFill>
                  <a:srgbClr val="0070C0"/>
                </a:solidFill>
                <a:latin typeface="ＭＳ Ｐゴシック" panose="020B0600070205080204" pitchFamily="50" charset="-128"/>
              </a:rPr>
              <a:t>妊婦加算（時間外／休日／深夜）：７５点（２００点／３６５点／６９５点）　等</a:t>
            </a:r>
            <a:endParaRPr lang="en-US" altLang="ja-JP" sz="1600" u="sng" dirty="0">
              <a:solidFill>
                <a:srgbClr val="0070C0"/>
              </a:solidFill>
              <a:latin typeface="ＭＳ Ｐゴシック" panose="020B0600070205080204" pitchFamily="50" charset="-128"/>
            </a:endParaRPr>
          </a:p>
          <a:p>
            <a:pPr>
              <a:defRPr/>
            </a:pPr>
            <a:r>
              <a:rPr lang="ja-JP" altLang="en-US" sz="1600" dirty="0">
                <a:solidFill>
                  <a:prstClr val="black"/>
                </a:solidFill>
                <a:latin typeface="ＭＳ Ｐゴシック" panose="020B0600070205080204" pitchFamily="50" charset="-128"/>
              </a:rPr>
              <a:t>　　　再診料・外来診療料　</a:t>
            </a:r>
            <a:r>
              <a:rPr lang="en-US" altLang="ja-JP" sz="1600" dirty="0">
                <a:solidFill>
                  <a:srgbClr val="0070C0"/>
                </a:solidFill>
                <a:latin typeface="ＭＳ Ｐゴシック" panose="020B0600070205080204" pitchFamily="50" charset="-128"/>
              </a:rPr>
              <a:t>(</a:t>
            </a:r>
            <a:r>
              <a:rPr lang="ja-JP" altLang="en-US" sz="1600" dirty="0">
                <a:solidFill>
                  <a:srgbClr val="0070C0"/>
                </a:solidFill>
                <a:latin typeface="ＭＳ Ｐゴシック" panose="020B0600070205080204" pitchFamily="50" charset="-128"/>
              </a:rPr>
              <a:t>新</a:t>
            </a:r>
            <a:r>
              <a:rPr lang="en-US" altLang="ja-JP" sz="1600" dirty="0">
                <a:solidFill>
                  <a:srgbClr val="0070C0"/>
                </a:solidFill>
                <a:latin typeface="ＭＳ Ｐゴシック" panose="020B0600070205080204" pitchFamily="50" charset="-128"/>
              </a:rPr>
              <a:t>)</a:t>
            </a:r>
            <a:r>
              <a:rPr lang="ja-JP" altLang="en-US" sz="1600" dirty="0">
                <a:solidFill>
                  <a:srgbClr val="0070C0"/>
                </a:solidFill>
                <a:latin typeface="ＭＳ Ｐゴシック" panose="020B0600070205080204" pitchFamily="50" charset="-128"/>
              </a:rPr>
              <a:t>　　</a:t>
            </a:r>
            <a:r>
              <a:rPr lang="ja-JP" altLang="en-US" sz="1600" u="sng" dirty="0">
                <a:solidFill>
                  <a:srgbClr val="0070C0"/>
                </a:solidFill>
                <a:latin typeface="ＭＳ Ｐゴシック" panose="020B0600070205080204" pitchFamily="50" charset="-128"/>
              </a:rPr>
              <a:t>妊婦加算（時間外／休日／深夜）：３８点（１３５点／２６０点／５９０点）　等</a:t>
            </a:r>
            <a:endParaRPr lang="en-US" altLang="ja-JP" sz="1600" u="sng" dirty="0">
              <a:solidFill>
                <a:srgbClr val="0070C0"/>
              </a:solidFill>
              <a:latin typeface="ＭＳ Ｐゴシック" panose="020B0600070205080204" pitchFamily="50" charset="-128"/>
            </a:endParaRPr>
          </a:p>
        </p:txBody>
      </p:sp>
      <p:sp>
        <p:nvSpPr>
          <p:cNvPr id="16" name="Rectangle 37"/>
          <p:cNvSpPr>
            <a:spLocks noChangeArrowheads="1"/>
          </p:cNvSpPr>
          <p:nvPr/>
        </p:nvSpPr>
        <p:spPr bwMode="auto">
          <a:xfrm>
            <a:off x="52703" y="2522095"/>
            <a:ext cx="9756000" cy="435600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a:t>
            </a:r>
            <a:r>
              <a:rPr lang="ja-JP" altLang="en-US" dirty="0">
                <a:solidFill>
                  <a:prstClr val="black"/>
                </a:solidFill>
              </a:rPr>
              <a:t>精神疾患を合併した妊産婦（ハイリスク妊産婦）に対して、産科、精神科及び自治体の多職種が連携して患者の外来診療を行う場合の評価を新設する</a:t>
            </a:r>
            <a:r>
              <a:rPr lang="ja-JP" altLang="ja-JP" dirty="0">
                <a:solidFill>
                  <a:prstClr val="black"/>
                </a:solidFill>
              </a:rPr>
              <a:t>。</a:t>
            </a:r>
            <a:endParaRPr lang="en-US" altLang="ja-JP" dirty="0">
              <a:solidFill>
                <a:prstClr val="black"/>
              </a:solidFill>
            </a:endParaRPr>
          </a:p>
          <a:p>
            <a:pPr>
              <a:spcBef>
                <a:spcPts val="600"/>
              </a:spcBef>
              <a:defRPr/>
            </a:pPr>
            <a:r>
              <a:rPr lang="ja-JP" altLang="en-US" sz="1600" b="1" dirty="0">
                <a:solidFill>
                  <a:srgbClr val="0070C0"/>
                </a:solidFill>
                <a:latin typeface="ＭＳ Ｐゴシック" panose="020B0600070205080204" pitchFamily="50" charset="-128"/>
              </a:rPr>
              <a:t>　　</a:t>
            </a:r>
            <a:r>
              <a:rPr lang="ja-JP" altLang="en-US" sz="1200" dirty="0">
                <a:solidFill>
                  <a:prstClr val="black"/>
                </a:solidFill>
                <a:latin typeface="ＭＳ Ｐゴシック" panose="020B0600070205080204" pitchFamily="50" charset="-128"/>
              </a:rPr>
              <a:t>　</a:t>
            </a:r>
            <a:endParaRPr lang="ja-JP" altLang="en-US" sz="1100" dirty="0">
              <a:solidFill>
                <a:prstClr val="black"/>
              </a:solidFill>
              <a:latin typeface="ＭＳ Ｐゴシック" panose="020B0600070205080204" pitchFamily="50" charset="-128"/>
            </a:endParaRPr>
          </a:p>
          <a:p>
            <a:pPr>
              <a:spcBef>
                <a:spcPts val="600"/>
              </a:spcBef>
              <a:defRPr/>
            </a:pPr>
            <a:endParaRPr lang="en-US" altLang="ja-JP" sz="1600" b="1" u="sng" dirty="0">
              <a:solidFill>
                <a:srgbClr val="0070C0"/>
              </a:solidFill>
              <a:latin typeface="ＭＳ Ｐゴシック" panose="020B0600070205080204" pitchFamily="50" charset="-128"/>
            </a:endParaRPr>
          </a:p>
          <a:p>
            <a:pPr marL="177800" indent="-177800">
              <a:buFont typeface="Wingdings" pitchFamily="2" charset="2"/>
              <a:buChar char="Ø"/>
              <a:defRPr/>
            </a:pPr>
            <a:endParaRPr lang="en-US" altLang="ja-JP" sz="2000" dirty="0">
              <a:solidFill>
                <a:prstClr val="black"/>
              </a:solidFill>
            </a:endParaRPr>
          </a:p>
        </p:txBody>
      </p:sp>
      <p:graphicFrame>
        <p:nvGraphicFramePr>
          <p:cNvPr id="17" name="表 16"/>
          <p:cNvGraphicFramePr>
            <a:graphicFrameLocks noGrp="1"/>
          </p:cNvGraphicFramePr>
          <p:nvPr>
            <p:extLst/>
          </p:nvPr>
        </p:nvGraphicFramePr>
        <p:xfrm>
          <a:off x="208348" y="3159984"/>
          <a:ext cx="9516676" cy="3437539"/>
        </p:xfrm>
        <a:graphic>
          <a:graphicData uri="http://schemas.openxmlformats.org/drawingml/2006/table">
            <a:tbl>
              <a:tblPr firstRow="1" bandRow="1">
                <a:tableStyleId>{5DA37D80-6434-44D0-A028-1B22A696006F}</a:tableStyleId>
              </a:tblPr>
              <a:tblGrid>
                <a:gridCol w="4758338">
                  <a:extLst>
                    <a:ext uri="{9D8B030D-6E8A-4147-A177-3AD203B41FA5}">
                      <a16:colId xmlns="" xmlns:a16="http://schemas.microsoft.com/office/drawing/2014/main" val="20000"/>
                    </a:ext>
                  </a:extLst>
                </a:gridCol>
                <a:gridCol w="4758338">
                  <a:extLst>
                    <a:ext uri="{9D8B030D-6E8A-4147-A177-3AD203B41FA5}">
                      <a16:colId xmlns="" xmlns:a16="http://schemas.microsoft.com/office/drawing/2014/main" val="20001"/>
                    </a:ext>
                  </a:extLst>
                </a:gridCol>
              </a:tblGrid>
              <a:tr h="402374">
                <a:tc>
                  <a:txBody>
                    <a:bodyPr/>
                    <a:lstStyle/>
                    <a:p>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新</a:t>
                      </a:r>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 </a:t>
                      </a:r>
                      <a:r>
                        <a:rPr kumimoji="1" lang="ja-JP" altLang="en-US" sz="1600" u="sng" strike="noStrike" kern="1200" cap="none" spc="-40" normalizeH="0" baseline="0" noProof="0" dirty="0">
                          <a:ln>
                            <a:noFill/>
                          </a:ln>
                          <a:solidFill>
                            <a:srgbClr val="0070C0"/>
                          </a:solidFill>
                          <a:effectLst/>
                          <a:uLnTx/>
                          <a:uFillTx/>
                          <a:latin typeface="+mn-ea"/>
                          <a:ea typeface="+mn-ea"/>
                        </a:rPr>
                        <a:t>ハイリスク妊産婦連携指導料１：１</a:t>
                      </a:r>
                      <a:r>
                        <a:rPr kumimoji="1" lang="en-US" altLang="ja-JP" sz="1600" u="sng" strike="noStrike" kern="1200" cap="none" spc="-40" normalizeH="0" baseline="0" noProof="0" dirty="0">
                          <a:ln>
                            <a:noFill/>
                          </a:ln>
                          <a:solidFill>
                            <a:srgbClr val="0070C0"/>
                          </a:solidFill>
                          <a:effectLst/>
                          <a:uLnTx/>
                          <a:uFillTx/>
                          <a:latin typeface="+mn-ea"/>
                          <a:ea typeface="+mn-ea"/>
                        </a:rPr>
                        <a:t>,</a:t>
                      </a:r>
                      <a:r>
                        <a:rPr kumimoji="1" lang="ja-JP" altLang="en-US" sz="1600" u="sng" strike="noStrike" kern="1200" cap="none" spc="-40" normalizeH="0" baseline="0" noProof="0" dirty="0">
                          <a:ln>
                            <a:noFill/>
                          </a:ln>
                          <a:solidFill>
                            <a:srgbClr val="0070C0"/>
                          </a:solidFill>
                          <a:effectLst/>
                          <a:uLnTx/>
                          <a:uFillTx/>
                          <a:latin typeface="+mn-ea"/>
                          <a:ea typeface="+mn-ea"/>
                        </a:rPr>
                        <a:t>０００点（月１回）</a:t>
                      </a:r>
                      <a:endParaRPr kumimoji="1" lang="ja-JP" altLang="en-US" sz="1600" spc="-40" baseline="0" dirty="0">
                        <a:solidFill>
                          <a:srgbClr val="0070C0"/>
                        </a:solidFill>
                        <a:latin typeface="+mn-ea"/>
                        <a:ea typeface="+mn-ea"/>
                      </a:endParaRPr>
                    </a:p>
                  </a:txBody>
                  <a:tcPr marL="36000" marR="36000" marT="36000" marB="36000" anchor="ctr"/>
                </a:tc>
                <a:tc>
                  <a: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新</a:t>
                      </a:r>
                      <a:r>
                        <a:rPr kumimoji="1" lang="en-US" altLang="ja-JP" sz="1600" u="none" strike="noStrike" kern="1200" cap="none" spc="0" normalizeH="0" baseline="0" noProof="0" dirty="0">
                          <a:ln>
                            <a:noFill/>
                          </a:ln>
                          <a:solidFill>
                            <a:srgbClr val="0070C0"/>
                          </a:solidFill>
                          <a:effectLst/>
                          <a:uLnTx/>
                          <a:uFillTx/>
                          <a:latin typeface="+mn-ea"/>
                          <a:ea typeface="+mn-ea"/>
                        </a:rPr>
                        <a:t>)</a:t>
                      </a:r>
                      <a:r>
                        <a:rPr kumimoji="1" lang="ja-JP" altLang="en-US" sz="1600" u="none" strike="noStrike" kern="1200" cap="none" spc="0" normalizeH="0" baseline="0" noProof="0" dirty="0">
                          <a:ln>
                            <a:noFill/>
                          </a:ln>
                          <a:solidFill>
                            <a:srgbClr val="0070C0"/>
                          </a:solidFill>
                          <a:effectLst/>
                          <a:uLnTx/>
                          <a:uFillTx/>
                          <a:latin typeface="+mn-ea"/>
                          <a:ea typeface="+mn-ea"/>
                        </a:rPr>
                        <a:t> </a:t>
                      </a:r>
                      <a:r>
                        <a:rPr kumimoji="1" lang="ja-JP" altLang="en-US" sz="1600" u="sng" strike="noStrike" kern="1200" cap="none" spc="0" normalizeH="0" baseline="0" noProof="0" dirty="0">
                          <a:ln>
                            <a:noFill/>
                          </a:ln>
                          <a:solidFill>
                            <a:srgbClr val="0070C0"/>
                          </a:solidFill>
                          <a:effectLst/>
                          <a:uLnTx/>
                          <a:uFillTx/>
                          <a:latin typeface="+mn-ea"/>
                          <a:ea typeface="+mn-ea"/>
                        </a:rPr>
                        <a:t>ハイリスク妊産婦連携指導料２：７５０点（月１回）</a:t>
                      </a:r>
                      <a:endParaRPr kumimoji="1" lang="ja-JP" altLang="en-US" sz="1600" dirty="0">
                        <a:solidFill>
                          <a:srgbClr val="0070C0"/>
                        </a:solidFill>
                        <a:latin typeface="+mn-ea"/>
                        <a:ea typeface="+mn-ea"/>
                      </a:endParaRPr>
                    </a:p>
                  </a:txBody>
                  <a:tcPr marL="36000" marR="36000" marT="36000" marB="36000" anchor="ctr"/>
                </a:tc>
                <a:extLst>
                  <a:ext uri="{0D108BD9-81ED-4DB2-BD59-A6C34878D82A}">
                    <a16:rowId xmlns="" xmlns:a16="http://schemas.microsoft.com/office/drawing/2014/main" val="10000"/>
                  </a:ext>
                </a:extLst>
              </a:tr>
              <a:tr h="282645">
                <a:tc>
                  <a:txBody>
                    <a:bodyPr/>
                    <a:lstStyle/>
                    <a:p>
                      <a:r>
                        <a:rPr kumimoji="1" lang="ja-JP" altLang="en-US" sz="1200" dirty="0">
                          <a:latin typeface="+mn-ea"/>
                          <a:ea typeface="+mn-ea"/>
                        </a:rPr>
                        <a:t>産科又は産婦人科</a:t>
                      </a:r>
                    </a:p>
                  </a:txBody>
                  <a:tcPr marT="36000" marB="36000" anchor="ctr"/>
                </a:tc>
                <a:tc>
                  <a:txBody>
                    <a:bodyPr/>
                    <a:lstStyle/>
                    <a:p>
                      <a:r>
                        <a:rPr kumimoji="1" lang="ja-JP" altLang="en-US" sz="1200" dirty="0">
                          <a:latin typeface="+mn-ea"/>
                          <a:ea typeface="+mn-ea"/>
                        </a:rPr>
                        <a:t>精神科又は心療内科</a:t>
                      </a:r>
                    </a:p>
                  </a:txBody>
                  <a:tcPr marT="36000" marB="36000" anchor="ctr"/>
                </a:tc>
                <a:extLst>
                  <a:ext uri="{0D108BD9-81ED-4DB2-BD59-A6C34878D82A}">
                    <a16:rowId xmlns="" xmlns:a16="http://schemas.microsoft.com/office/drawing/2014/main" val="10001"/>
                  </a:ext>
                </a:extLst>
              </a:tr>
              <a:tr h="282645">
                <a:tc>
                  <a:txBody>
                    <a:bodyPr/>
                    <a:lstStyle/>
                    <a:p>
                      <a:r>
                        <a:rPr kumimoji="1" lang="ja-JP" altLang="en-US" sz="1200" dirty="0">
                          <a:latin typeface="+mn-ea"/>
                          <a:ea typeface="+mn-ea"/>
                        </a:rPr>
                        <a:t>精神疾患の妊婦又は出産後２月以内の精神疾患の患者</a:t>
                      </a:r>
                      <a:r>
                        <a:rPr kumimoji="1" lang="en-US" altLang="ja-JP" sz="1200" baseline="30000" dirty="0">
                          <a:latin typeface="+mn-ea"/>
                          <a:ea typeface="+mn-ea"/>
                        </a:rPr>
                        <a:t>※</a:t>
                      </a:r>
                    </a:p>
                  </a:txBody>
                  <a:tcPr marT="36000" marB="36000" anchor="ctr"/>
                </a:tc>
                <a:tc>
                  <a:txBody>
                    <a:bodyPr/>
                    <a:lstStyle/>
                    <a:p>
                      <a:r>
                        <a:rPr kumimoji="1" lang="ja-JP" altLang="en-US" sz="1200" dirty="0">
                          <a:latin typeface="+mn-ea"/>
                          <a:ea typeface="+mn-ea"/>
                        </a:rPr>
                        <a:t>精神疾患の妊婦又は出産後６月以内の精神疾患の患者</a:t>
                      </a:r>
                      <a:r>
                        <a:rPr kumimoji="1" lang="en-US" altLang="ja-JP" sz="1200" baseline="30000" dirty="0">
                          <a:latin typeface="+mn-ea"/>
                          <a:ea typeface="+mn-ea"/>
                        </a:rPr>
                        <a:t>※</a:t>
                      </a:r>
                      <a:endParaRPr kumimoji="1" lang="en-US" altLang="ja-JP" sz="1200" dirty="0">
                        <a:latin typeface="+mn-ea"/>
                        <a:ea typeface="+mn-ea"/>
                      </a:endParaRPr>
                    </a:p>
                  </a:txBody>
                  <a:tcPr marT="36000" marB="36000" anchor="ctr"/>
                </a:tc>
                <a:extLst>
                  <a:ext uri="{0D108BD9-81ED-4DB2-BD59-A6C34878D82A}">
                    <a16:rowId xmlns="" xmlns:a16="http://schemas.microsoft.com/office/drawing/2014/main" val="10002"/>
                  </a:ext>
                </a:extLst>
              </a:tr>
              <a:tr h="493975">
                <a:tc>
                  <a:txBody>
                    <a:bodyPr/>
                    <a:lstStyle/>
                    <a:p>
                      <a:r>
                        <a:rPr kumimoji="1" lang="ja-JP" altLang="en-US" sz="1200" dirty="0">
                          <a:latin typeface="+mn-ea"/>
                          <a:ea typeface="+mn-ea"/>
                        </a:rPr>
                        <a:t>概ね月に１回の頻度で、患者の心理的不安を軽減するための面接及び療養上の指導を行う</a:t>
                      </a:r>
                    </a:p>
                  </a:txBody>
                  <a:tcPr marT="36000" marB="36000" anchor="ctr"/>
                </a:tc>
                <a:tc>
                  <a:txBody>
                    <a:bodyPr/>
                    <a:lstStyle/>
                    <a:p>
                      <a:r>
                        <a:rPr kumimoji="1" lang="ja-JP" altLang="en-US" sz="1200" dirty="0">
                          <a:latin typeface="+mn-ea"/>
                          <a:ea typeface="+mn-ea"/>
                        </a:rPr>
                        <a:t>精神疾患及びその治療が妊娠、出産等に与える影響について患者に説明し、療養上の指導を行う</a:t>
                      </a:r>
                    </a:p>
                  </a:txBody>
                  <a:tcPr marT="36000" marB="36000" anchor="ctr"/>
                </a:tc>
                <a:extLst>
                  <a:ext uri="{0D108BD9-81ED-4DB2-BD59-A6C34878D82A}">
                    <a16:rowId xmlns="" xmlns:a16="http://schemas.microsoft.com/office/drawing/2014/main" val="10003"/>
                  </a:ext>
                </a:extLst>
              </a:tr>
              <a:tr h="282645">
                <a:tc gridSpan="2">
                  <a:txBody>
                    <a:bodyPr/>
                    <a:lstStyle/>
                    <a:p>
                      <a:r>
                        <a:rPr kumimoji="1" lang="ja-JP" altLang="en-US" sz="1200" dirty="0">
                          <a:latin typeface="+mn-ea"/>
                          <a:ea typeface="+mn-ea"/>
                        </a:rPr>
                        <a:t>必要に応じて小児科と適切に連携して診療する体制を有している</a:t>
                      </a:r>
                    </a:p>
                  </a:txBody>
                  <a:tcPr marT="36000" marB="36000" anchor="ctr"/>
                </a:tc>
                <a:tc hMerge="1">
                  <a:txBody>
                    <a:bodyPr/>
                    <a:lstStyle/>
                    <a:p>
                      <a:endParaRPr kumimoji="1" lang="ja-JP" altLang="en-US"/>
                    </a:p>
                  </a:txBody>
                  <a:tcPr/>
                </a:tc>
                <a:extLst>
                  <a:ext uri="{0D108BD9-81ED-4DB2-BD59-A6C34878D82A}">
                    <a16:rowId xmlns="" xmlns:a16="http://schemas.microsoft.com/office/drawing/2014/main" val="10004"/>
                  </a:ext>
                </a:extLst>
              </a:tr>
              <a:tr h="493975">
                <a:tc gridSpan="2">
                  <a:txBody>
                    <a:bodyPr/>
                    <a:lstStyle/>
                    <a:p>
                      <a:r>
                        <a:rPr kumimoji="1" lang="ja-JP" altLang="en-US" sz="1200" dirty="0">
                          <a:latin typeface="+mn-ea"/>
                          <a:ea typeface="+mn-ea"/>
                        </a:rPr>
                        <a:t>産科又は産婦人科を担当する医師又は保健師、助産師若しくは看護師及び当該患者の診療を担当する精神科又は心療内科を担当する医師又は保健師若しくは看護師及び市町村等の担当者による多職種カンファレンスが概ね２か月に１回程度の頻度で開催</a:t>
                      </a:r>
                    </a:p>
                  </a:txBody>
                  <a:tcPr marT="36000" marB="36000" anchor="ctr"/>
                </a:tc>
                <a:tc hMerge="1">
                  <a:txBody>
                    <a:bodyPr/>
                    <a:lstStyle/>
                    <a:p>
                      <a:endParaRPr kumimoji="1" lang="ja-JP" altLang="en-US" sz="1400" dirty="0"/>
                    </a:p>
                  </a:txBody>
                  <a:tcPr anchor="ctr"/>
                </a:tc>
                <a:extLst>
                  <a:ext uri="{0D108BD9-81ED-4DB2-BD59-A6C34878D82A}">
                    <a16:rowId xmlns="" xmlns:a16="http://schemas.microsoft.com/office/drawing/2014/main" val="10005"/>
                  </a:ext>
                </a:extLst>
              </a:tr>
              <a:tr h="493975">
                <a:tc gridSpan="2">
                  <a:txBody>
                    <a:bodyPr/>
                    <a:lstStyle/>
                    <a:p>
                      <a:r>
                        <a:rPr kumimoji="1" lang="ja-JP" altLang="en-US" sz="1200" dirty="0">
                          <a:latin typeface="+mn-ea"/>
                          <a:ea typeface="+mn-ea"/>
                        </a:rPr>
                        <a:t>出産後の養育について支援を行うことが特に必要と認められる場合、患者の同意を得た上で、市町村等に相談し、情報提供を行う</a:t>
                      </a:r>
                    </a:p>
                  </a:txBody>
                  <a:tcPr marT="36000" marB="36000" anchor="ctr"/>
                </a:tc>
                <a:tc hMerge="1">
                  <a:txBody>
                    <a:bodyPr/>
                    <a:lstStyle/>
                    <a:p>
                      <a:endParaRPr kumimoji="1" lang="ja-JP" altLang="en-US" sz="1400" dirty="0"/>
                    </a:p>
                  </a:txBody>
                  <a:tcPr anchor="ctr"/>
                </a:tc>
                <a:extLst>
                  <a:ext uri="{0D108BD9-81ED-4DB2-BD59-A6C34878D82A}">
                    <a16:rowId xmlns="" xmlns:a16="http://schemas.microsoft.com/office/drawing/2014/main" val="10006"/>
                  </a:ext>
                </a:extLst>
              </a:tr>
              <a:tr h="705305">
                <a:tc>
                  <a:txBody>
                    <a:bodyPr/>
                    <a:lstStyle/>
                    <a:p>
                      <a:r>
                        <a:rPr kumimoji="1" lang="ja-JP" altLang="en-US" sz="1200" dirty="0">
                          <a:latin typeface="+mn-ea"/>
                          <a:ea typeface="+mn-ea"/>
                        </a:rPr>
                        <a:t>精神疾患の妊産婦について、直近１年間の市町村等との連携実績が１件以上。原則として受診する全ての妊産婦を対象に、メンタルヘルスのスクリーニングを適切に実施</a:t>
                      </a:r>
                    </a:p>
                  </a:txBody>
                  <a:tcPr marT="36000" marB="36000" anchor="ctr"/>
                </a:tc>
                <a:tc>
                  <a:txBody>
                    <a:bodyPr/>
                    <a:lstStyle/>
                    <a:p>
                      <a:r>
                        <a:rPr lang="ja-JP" altLang="ja-JP" sz="1200" dirty="0">
                          <a:effectLst/>
                          <a:latin typeface="+mn-ea"/>
                          <a:ea typeface="+mn-ea"/>
                        </a:rPr>
                        <a:t>精神疾患の妊婦について、直近１年間の他の保険医療機関又は市町村等との連携実績が１件以上</a:t>
                      </a:r>
                      <a:endParaRPr kumimoji="1" lang="ja-JP" altLang="en-US" sz="1200" dirty="0">
                        <a:latin typeface="+mn-ea"/>
                        <a:ea typeface="+mn-ea"/>
                      </a:endParaRPr>
                    </a:p>
                  </a:txBody>
                  <a:tcPr marT="36000" marB="36000" anchor="ctr"/>
                </a:tc>
                <a:extLst>
                  <a:ext uri="{0D108BD9-81ED-4DB2-BD59-A6C34878D82A}">
                    <a16:rowId xmlns="" xmlns:a16="http://schemas.microsoft.com/office/drawing/2014/main" val="10007"/>
                  </a:ext>
                </a:extLst>
              </a:tr>
            </a:tbl>
          </a:graphicData>
        </a:graphic>
      </p:graphicFrame>
      <p:sp>
        <p:nvSpPr>
          <p:cNvPr id="3" name="テキスト ボックス 2"/>
          <p:cNvSpPr txBox="1"/>
          <p:nvPr/>
        </p:nvSpPr>
        <p:spPr>
          <a:xfrm>
            <a:off x="168240" y="6568648"/>
            <a:ext cx="3701411" cy="276999"/>
          </a:xfrm>
          <a:prstGeom prst="rect">
            <a:avLst/>
          </a:prstGeom>
          <a:noFill/>
        </p:spPr>
        <p:txBody>
          <a:bodyPr wrap="square" rtlCol="0">
            <a:spAutoFit/>
          </a:bodyPr>
          <a:lstStyle/>
          <a:p>
            <a:r>
              <a:rPr lang="en-US" altLang="ja-JP" sz="1200" dirty="0">
                <a:solidFill>
                  <a:prstClr val="black"/>
                </a:solidFill>
              </a:rPr>
              <a:t>※</a:t>
            </a:r>
            <a:r>
              <a:rPr lang="ja-JP" altLang="en-US" sz="1200" dirty="0">
                <a:solidFill>
                  <a:prstClr val="black"/>
                </a:solidFill>
              </a:rPr>
              <a:t>　精神療法を実施されている患者に限る</a:t>
            </a:r>
          </a:p>
        </p:txBody>
      </p:sp>
      <p:sp>
        <p:nvSpPr>
          <p:cNvPr id="13" name="Rectangle 2"/>
          <p:cNvSpPr>
            <a:spLocks noChangeArrowheads="1"/>
          </p:cNvSpPr>
          <p:nvPr/>
        </p:nvSpPr>
        <p:spPr bwMode="auto">
          <a:xfrm>
            <a:off x="245192" y="42281"/>
            <a:ext cx="9517327" cy="51534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１７．</a:t>
            </a:r>
            <a:r>
              <a:rPr lang="ja-JP" altLang="en-US" sz="2400" kern="0" dirty="0">
                <a:solidFill>
                  <a:srgbClr val="000000"/>
                </a:solidFill>
                <a:latin typeface="ＭＳ Ｐゴシック"/>
                <a:ea typeface="ＭＳ Ｐゴシック"/>
              </a:rPr>
              <a:t>周産期医療の充実</a:t>
            </a:r>
            <a:endParaRPr lang="en-US" altLang="ja-JP" sz="2400" kern="0" dirty="0">
              <a:solidFill>
                <a:srgbClr val="000000"/>
              </a:solidFill>
              <a:latin typeface="ＭＳ Ｐゴシック"/>
              <a:ea typeface="ＭＳ Ｐゴシック"/>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Rectangle 36"/>
          <p:cNvSpPr>
            <a:spLocks noChangeArrowheads="1"/>
          </p:cNvSpPr>
          <p:nvPr/>
        </p:nvSpPr>
        <p:spPr bwMode="auto">
          <a:xfrm>
            <a:off x="97102" y="584548"/>
            <a:ext cx="4635122"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（１）外来における妊婦加算の新設（再掲）</a:t>
            </a:r>
            <a:endParaRPr lang="en-US" altLang="ja-JP" sz="2000" dirty="0">
              <a:solidFill>
                <a:prstClr val="black"/>
              </a:solidFill>
            </a:endParaRPr>
          </a:p>
        </p:txBody>
      </p:sp>
      <p:sp>
        <p:nvSpPr>
          <p:cNvPr id="19" name="Rectangle 36"/>
          <p:cNvSpPr>
            <a:spLocks noChangeArrowheads="1"/>
          </p:cNvSpPr>
          <p:nvPr/>
        </p:nvSpPr>
        <p:spPr bwMode="auto">
          <a:xfrm>
            <a:off x="52703" y="2276872"/>
            <a:ext cx="711053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（２）精神疾患を合併した妊産婦への指導管理に係る評価（再掲）</a:t>
            </a:r>
            <a:endParaRPr lang="en-US" altLang="ja-JP" sz="2000" dirty="0">
              <a:solidFill>
                <a:prstClr val="black"/>
              </a:solidFill>
            </a:endParaRPr>
          </a:p>
        </p:txBody>
      </p:sp>
      <p:sp>
        <p:nvSpPr>
          <p:cNvPr id="11" name="テキスト ボックス 8">
            <a:extLst>
              <a:ext uri="{FF2B5EF4-FFF2-40B4-BE49-F238E27FC236}">
                <a16:creationId xmlns="" xmlns:a16="http://schemas.microsoft.com/office/drawing/2014/main" id="{A466DDB6-30CC-433F-99F8-C77E2DDA0D1A}"/>
              </a:ext>
            </a:extLst>
          </p:cNvPr>
          <p:cNvSpPr txBox="1"/>
          <p:nvPr/>
        </p:nvSpPr>
        <p:spPr>
          <a:xfrm>
            <a:off x="8532290" y="1288120"/>
            <a:ext cx="1029222" cy="268672"/>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a:t>
            </a:r>
            <a:endParaRPr lang="ja-JP" altLang="en-US" dirty="0">
              <a:solidFill>
                <a:srgbClr val="002060"/>
              </a:solidFill>
              <a:latin typeface="ＭＳ Ｐゴシック" panose="020B0600070205080204" pitchFamily="50" charset="-128"/>
            </a:endParaRPr>
          </a:p>
        </p:txBody>
      </p:sp>
      <p:sp>
        <p:nvSpPr>
          <p:cNvPr id="14" name="テキスト ボックス 8">
            <a:extLst>
              <a:ext uri="{FF2B5EF4-FFF2-40B4-BE49-F238E27FC236}">
                <a16:creationId xmlns="" xmlns:a16="http://schemas.microsoft.com/office/drawing/2014/main" id="{E4B3E5B4-FD5F-4A4C-BBB0-2F80931E78AB}"/>
              </a:ext>
            </a:extLst>
          </p:cNvPr>
          <p:cNvSpPr txBox="1"/>
          <p:nvPr/>
        </p:nvSpPr>
        <p:spPr>
          <a:xfrm>
            <a:off x="8409384" y="2112907"/>
            <a:ext cx="11683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5</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18</a:t>
            </a:r>
            <a:endParaRPr lang="ja-JP" altLang="en-US" dirty="0">
              <a:solidFill>
                <a:srgbClr val="002060"/>
              </a:solidFill>
              <a:latin typeface="ＭＳ Ｐゴシック" panose="020B0600070205080204" pitchFamily="50" charset="-128"/>
            </a:endParaRPr>
          </a:p>
        </p:txBody>
      </p:sp>
      <p:sp>
        <p:nvSpPr>
          <p:cNvPr id="18" name="テキスト ボックス 8">
            <a:extLst>
              <a:ext uri="{FF2B5EF4-FFF2-40B4-BE49-F238E27FC236}">
                <a16:creationId xmlns="" xmlns:a16="http://schemas.microsoft.com/office/drawing/2014/main" id="{704C2666-D27F-4EF8-88F3-997BE78B3EE9}"/>
              </a:ext>
            </a:extLst>
          </p:cNvPr>
          <p:cNvSpPr txBox="1"/>
          <p:nvPr/>
        </p:nvSpPr>
        <p:spPr>
          <a:xfrm>
            <a:off x="5759083" y="2930632"/>
            <a:ext cx="28083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172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223</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224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856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8532491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51267" y="1235596"/>
            <a:ext cx="9792000" cy="5184000"/>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2000" kern="100" dirty="0">
                <a:solidFill>
                  <a:prstClr val="black"/>
                </a:solidFill>
                <a:latin typeface="ＭＳ Ｐゴシック" panose="020B0600070205080204" pitchFamily="50" charset="-128"/>
                <a:cs typeface="Times New Roman" panose="02020603050405020304" pitchFamily="18" charset="0"/>
              </a:rPr>
              <a:t>　乳腺炎が原因となり母乳育児に困難がある患者に対して、乳腺炎の重症化及び再発予防に向けた包括的なケア及び指導を行った場合の評価を新設する。</a:t>
            </a:r>
            <a:endParaRPr lang="en-US" altLang="ja-JP" sz="2000" kern="100" dirty="0">
              <a:solidFill>
                <a:prstClr val="black"/>
              </a:solidFill>
              <a:latin typeface="ＭＳ Ｐゴシック" panose="020B0600070205080204" pitchFamily="50" charset="-128"/>
              <a:cs typeface="Times New Roman" panose="02020603050405020304" pitchFamily="18" charset="0"/>
            </a:endParaRPr>
          </a:p>
          <a:p>
            <a:endParaRPr lang="en-US" altLang="ja-JP" kern="100" dirty="0">
              <a:solidFill>
                <a:srgbClr val="0070C0"/>
              </a:solidFill>
              <a:latin typeface="ＭＳ Ｐゴシック" panose="020B0600070205080204" pitchFamily="50" charset="-128"/>
              <a:cs typeface="Times New Roman" panose="02020603050405020304" pitchFamily="18" charset="0"/>
            </a:endParaRPr>
          </a:p>
          <a:p>
            <a:endParaRPr lang="ja-JP" altLang="ja-JP" kern="100" dirty="0">
              <a:solidFill>
                <a:srgbClr val="0070C0"/>
              </a:solidFill>
              <a:latin typeface="ＭＳ Ｐゴシック" panose="020B0600070205080204" pitchFamily="50" charset="-128"/>
              <a:cs typeface="Times New Roman" panose="02020603050405020304" pitchFamily="18" charset="0"/>
            </a:endParaRPr>
          </a:p>
          <a:p>
            <a:r>
              <a:rPr lang="ja-JP" altLang="en-US" dirty="0">
                <a:solidFill>
                  <a:srgbClr val="0070C0"/>
                </a:solidFill>
                <a:latin typeface="ＭＳ Ｐゴシック" panose="020B0600070205080204" pitchFamily="50" charset="-128"/>
              </a:rPr>
              <a:t>　　　</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新</a:t>
            </a:r>
            <a:r>
              <a:rPr lang="en-US" altLang="ja-JP" dirty="0">
                <a:solidFill>
                  <a:srgbClr val="0070C0"/>
                </a:solidFill>
                <a:latin typeface="ＭＳ Ｐゴシック" panose="020B0600070205080204" pitchFamily="50" charset="-128"/>
              </a:rPr>
              <a:t>)</a:t>
            </a:r>
            <a:r>
              <a:rPr lang="ja-JP" altLang="ja-JP"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乳腺炎重症化予防ケア・指導料　　イ　初回　                     ：５００点</a:t>
            </a:r>
            <a:endParaRPr lang="en-US" altLang="ja-JP" u="sng" dirty="0">
              <a:solidFill>
                <a:srgbClr val="0070C0"/>
              </a:solidFill>
              <a:latin typeface="ＭＳ Ｐゴシック" panose="020B0600070205080204" pitchFamily="50" charset="-128"/>
            </a:endParaRPr>
          </a:p>
          <a:p>
            <a:r>
              <a:rPr lang="ja-JP" altLang="en-US" dirty="0">
                <a:solidFill>
                  <a:srgbClr val="0070C0"/>
                </a:solidFill>
                <a:latin typeface="ＭＳ Ｐゴシック" panose="020B0600070205080204" pitchFamily="50" charset="-128"/>
              </a:rPr>
              <a:t>　　　　　　　　　　　　　　　　　　　　　　　　　　 　　　</a:t>
            </a:r>
            <a:r>
              <a:rPr lang="ja-JP" altLang="en-US" u="sng" dirty="0">
                <a:solidFill>
                  <a:srgbClr val="0070C0"/>
                </a:solidFill>
                <a:latin typeface="ＭＳ Ｐゴシック" panose="020B0600070205080204" pitchFamily="50" charset="-128"/>
              </a:rPr>
              <a:t>ロ　２回目から４回目まで：１５０点</a:t>
            </a:r>
            <a:endParaRPr lang="en-US" altLang="ja-JP" u="sng" dirty="0">
              <a:solidFill>
                <a:srgbClr val="0070C0"/>
              </a:solidFill>
              <a:latin typeface="ＭＳ Ｐゴシック" panose="020B0600070205080204" pitchFamily="50" charset="-128"/>
            </a:endParaRPr>
          </a:p>
          <a:p>
            <a:endParaRPr lang="en-US" altLang="ja-JP" u="sng" dirty="0">
              <a:solidFill>
                <a:srgbClr val="0070C0"/>
              </a:solidFill>
              <a:latin typeface="ＭＳ Ｐゴシック" panose="020B0600070205080204" pitchFamily="50" charset="-128"/>
            </a:endParaRPr>
          </a:p>
          <a:p>
            <a:pPr>
              <a:lnSpc>
                <a:spcPts val="1700"/>
              </a:lnSpc>
            </a:pPr>
            <a:r>
              <a:rPr lang="ja-JP" altLang="en-US" sz="1200" dirty="0">
                <a:solidFill>
                  <a:srgbClr val="0070C0"/>
                </a:solidFill>
                <a:latin typeface="ＭＳ Ｐゴシック" panose="020B0600070205080204" pitchFamily="50" charset="-128"/>
              </a:rPr>
              <a:t>　　　　　</a:t>
            </a:r>
            <a:r>
              <a:rPr lang="ja-JP" altLang="en-US" sz="1400" dirty="0">
                <a:solidFill>
                  <a:srgbClr val="0070C0"/>
                </a:solidFill>
                <a:latin typeface="ＭＳ Ｐゴシック" panose="020B0600070205080204" pitchFamily="50" charset="-128"/>
              </a:rPr>
              <a:t>　</a:t>
            </a: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算定要件］</a:t>
            </a:r>
            <a:endParaRPr lang="en-US" altLang="ja-JP" sz="1200" dirty="0">
              <a:solidFill>
                <a:prstClr val="black"/>
              </a:solidFill>
              <a:latin typeface="ＭＳ Ｐゴシック" panose="020B0600070205080204" pitchFamily="50" charset="-128"/>
            </a:endParaRPr>
          </a:p>
          <a:p>
            <a:pPr marL="987425" lvl="2" indent="-273050">
              <a:lnSpc>
                <a:spcPts val="1700"/>
              </a:lnSpc>
              <a:buFont typeface="+mj-ea"/>
              <a:buAutoNum type="circleNumDbPlain"/>
            </a:pPr>
            <a:r>
              <a:rPr lang="ja-JP" altLang="en-US" sz="1200" dirty="0">
                <a:solidFill>
                  <a:prstClr val="black"/>
                </a:solidFill>
                <a:latin typeface="ＭＳ Ｐゴシック" panose="020B0600070205080204" pitchFamily="50" charset="-128"/>
              </a:rPr>
              <a:t>乳腺炎重症化予防ケア・指導料は、入院中以外の乳腺炎の患者であって、</a:t>
            </a:r>
            <a:r>
              <a:rPr lang="ja-JP" altLang="en-US" sz="1200" b="1" u="sng" dirty="0">
                <a:solidFill>
                  <a:srgbClr val="4472C4"/>
                </a:solidFill>
                <a:latin typeface="ＭＳ Ｐゴシック" panose="020B0600070205080204" pitchFamily="50" charset="-128"/>
              </a:rPr>
              <a:t>乳腺炎が原因となり母乳育児に困難がある患者</a:t>
            </a:r>
            <a:r>
              <a:rPr lang="ja-JP" altLang="en-US" sz="1200" dirty="0">
                <a:solidFill>
                  <a:prstClr val="black"/>
                </a:solidFill>
                <a:latin typeface="ＭＳ Ｐゴシック" panose="020B0600070205080204" pitchFamily="50" charset="-128"/>
              </a:rPr>
              <a:t>に対して、医師がケア及び指導の必要性があると認めた場合で、乳腺炎の重症化及び再発予防に係る指導並びに乳房に係る疾患を有する患者の診療について経験を有する医師又は乳腺炎及び母乳育児に関するケア・指導に係る経験を有する助産師が、当該患者に対して</a:t>
            </a:r>
            <a:r>
              <a:rPr lang="ja-JP" altLang="en-US" sz="1200" b="1" u="sng" dirty="0">
                <a:solidFill>
                  <a:srgbClr val="4472C4"/>
                </a:solidFill>
                <a:latin typeface="ＭＳ Ｐゴシック" panose="020B0600070205080204" pitchFamily="50" charset="-128"/>
              </a:rPr>
              <a:t>乳房のマッサージや搾乳等の乳腺炎に係るケア、授乳や生活に関する指導及び心理的支援等の乳腺炎の早期回復並びに重症化及び再発予防に向けた包括的なケア及び指導</a:t>
            </a:r>
            <a:r>
              <a:rPr lang="ja-JP" altLang="en-US" sz="1200" dirty="0">
                <a:solidFill>
                  <a:prstClr val="black"/>
                </a:solidFill>
                <a:latin typeface="ＭＳ Ｐゴシック" panose="020B0600070205080204" pitchFamily="50" charset="-128"/>
              </a:rPr>
              <a:t>を行った場合に、分娩１回につき４</a:t>
            </a:r>
            <a:r>
              <a:rPr lang="en-US" altLang="ja-JP" sz="1200" dirty="0">
                <a:solidFill>
                  <a:prstClr val="black"/>
                </a:solidFill>
                <a:latin typeface="ＭＳ Ｐゴシック" panose="020B0600070205080204" pitchFamily="50" charset="-128"/>
              </a:rPr>
              <a:t> </a:t>
            </a:r>
            <a:r>
              <a:rPr lang="ja-JP" altLang="en-US" sz="1200" dirty="0">
                <a:solidFill>
                  <a:prstClr val="black"/>
                </a:solidFill>
                <a:latin typeface="ＭＳ Ｐゴシック" panose="020B0600070205080204" pitchFamily="50" charset="-128"/>
              </a:rPr>
              <a:t>回に限り算定する。</a:t>
            </a:r>
            <a:endParaRPr lang="en-US" altLang="ja-JP" sz="1200" dirty="0">
              <a:solidFill>
                <a:prstClr val="black"/>
              </a:solidFill>
              <a:latin typeface="ＭＳ Ｐゴシック" panose="020B0600070205080204" pitchFamily="50" charset="-128"/>
            </a:endParaRPr>
          </a:p>
          <a:p>
            <a:pPr marL="987425" lvl="2" indent="-273050">
              <a:lnSpc>
                <a:spcPts val="1700"/>
              </a:lnSpc>
              <a:buFont typeface="+mj-ea"/>
              <a:buAutoNum type="circleNumDbPlain"/>
            </a:pPr>
            <a:r>
              <a:rPr lang="ja-JP" altLang="en-US" sz="1200" dirty="0">
                <a:solidFill>
                  <a:prstClr val="black"/>
                </a:solidFill>
                <a:latin typeface="ＭＳ Ｐゴシック" panose="020B0600070205080204" pitchFamily="50" charset="-128"/>
              </a:rPr>
              <a:t>当該ケア及び指導を実施する医師又は助産師は、包括的なケア及び指導に関する計画を作成し計画に基づき実施するとともに、実施した内容を診療録等に記載する。</a:t>
            </a:r>
            <a:endParaRPr lang="en-US" altLang="ja-JP" sz="1200" dirty="0">
              <a:solidFill>
                <a:prstClr val="black"/>
              </a:solidFill>
              <a:latin typeface="ＭＳ Ｐゴシック" panose="020B0600070205080204" pitchFamily="50" charset="-128"/>
            </a:endParaRPr>
          </a:p>
          <a:p>
            <a:pPr>
              <a:lnSpc>
                <a:spcPts val="1700"/>
              </a:lnSpc>
            </a:pPr>
            <a:r>
              <a:rPr lang="ja-JP" altLang="en-US" sz="1200" dirty="0">
                <a:solidFill>
                  <a:srgbClr val="0070C0"/>
                </a:solidFill>
                <a:latin typeface="ＭＳ Ｐゴシック" panose="020B0600070205080204" pitchFamily="50" charset="-128"/>
              </a:rPr>
              <a:t>　         　</a:t>
            </a: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施設基準</a:t>
            </a:r>
            <a:r>
              <a:rPr lang="en-US" altLang="ja-JP" sz="1200" dirty="0">
                <a:solidFill>
                  <a:prstClr val="black"/>
                </a:solidFill>
                <a:latin typeface="ＭＳ Ｐゴシック" panose="020B0600070205080204" pitchFamily="50" charset="-128"/>
              </a:rPr>
              <a:t>]</a:t>
            </a:r>
          </a:p>
          <a:p>
            <a:pPr marL="987425" lvl="2" indent="-273050">
              <a:lnSpc>
                <a:spcPts val="1700"/>
              </a:lnSpc>
              <a:buFont typeface="+mj-ea"/>
              <a:buAutoNum type="circleNumDbPlain"/>
            </a:pPr>
            <a:r>
              <a:rPr lang="ja-JP" altLang="en-US" sz="1200" dirty="0">
                <a:solidFill>
                  <a:prstClr val="black"/>
                </a:solidFill>
                <a:latin typeface="ＭＳ Ｐゴシック" panose="020B0600070205080204" pitchFamily="50" charset="-128"/>
              </a:rPr>
              <a:t>当該保険医療機関内に、</a:t>
            </a:r>
            <a:r>
              <a:rPr lang="ja-JP" altLang="en-US" sz="1200" b="1" u="sng" dirty="0">
                <a:solidFill>
                  <a:srgbClr val="4472C4"/>
                </a:solidFill>
                <a:latin typeface="ＭＳ Ｐゴシック" panose="020B0600070205080204" pitchFamily="50" charset="-128"/>
              </a:rPr>
              <a:t>乳腺炎の重症化及び再発予防の指導並びに乳房に係る疾患の診療の経験を有する医師</a:t>
            </a:r>
            <a:r>
              <a:rPr lang="ja-JP" altLang="en-US" sz="1200" dirty="0">
                <a:solidFill>
                  <a:prstClr val="black"/>
                </a:solidFill>
                <a:latin typeface="ＭＳ Ｐゴシック" panose="020B0600070205080204" pitchFamily="50" charset="-128"/>
              </a:rPr>
              <a:t>が配置されていること。</a:t>
            </a:r>
            <a:endParaRPr lang="en-US" altLang="ja-JP" sz="1200" dirty="0">
              <a:solidFill>
                <a:prstClr val="black"/>
              </a:solidFill>
              <a:latin typeface="ＭＳ Ｐゴシック" panose="020B0600070205080204" pitchFamily="50" charset="-128"/>
            </a:endParaRPr>
          </a:p>
          <a:p>
            <a:pPr marL="987425" lvl="2" indent="-273050">
              <a:lnSpc>
                <a:spcPts val="1700"/>
              </a:lnSpc>
              <a:buFont typeface="+mj-ea"/>
              <a:buAutoNum type="circleNumDbPlain"/>
            </a:pPr>
            <a:r>
              <a:rPr lang="ja-JP" altLang="en-US" sz="1200" dirty="0">
                <a:solidFill>
                  <a:prstClr val="black"/>
                </a:solidFill>
                <a:latin typeface="ＭＳ Ｐゴシック" panose="020B0600070205080204" pitchFamily="50" charset="-128"/>
              </a:rPr>
              <a:t>当該保健医療機関内に、</a:t>
            </a:r>
            <a:r>
              <a:rPr lang="ja-JP" altLang="en-US" sz="1200" b="1" u="sng" dirty="0">
                <a:solidFill>
                  <a:srgbClr val="4472C4"/>
                </a:solidFill>
                <a:latin typeface="ＭＳ Ｐゴシック" panose="020B0600070205080204" pitchFamily="50" charset="-128"/>
              </a:rPr>
              <a:t>乳腺炎の重症化及び再発予防並びに母乳育児に係るケア及び指導に従事した経験を５年以上有する者であって、助産に関する専門の知識や技術を有することについて医療関係団体等から認証された専任の助産師</a:t>
            </a:r>
            <a:r>
              <a:rPr lang="ja-JP" altLang="en-US" sz="1200" dirty="0">
                <a:solidFill>
                  <a:prstClr val="black"/>
                </a:solidFill>
                <a:latin typeface="ＭＳ Ｐゴシック" panose="020B0600070205080204" pitchFamily="50" charset="-128"/>
              </a:rPr>
              <a:t>が、１名以上配置されていること。</a:t>
            </a:r>
            <a:endParaRPr lang="en-US" altLang="ja-JP" sz="1200" dirty="0">
              <a:solidFill>
                <a:prstClr val="black"/>
              </a:solidFill>
              <a:latin typeface="ＭＳ Ｐゴシック" panose="020B0600070205080204" pitchFamily="50" charset="-128"/>
            </a:endParaRPr>
          </a:p>
          <a:p>
            <a:pPr marL="1993900" lvl="2" indent="-187325">
              <a:lnSpc>
                <a:spcPts val="1700"/>
              </a:lnSpc>
            </a:pPr>
            <a:r>
              <a:rPr lang="ja-JP" altLang="en-US" sz="1200" dirty="0">
                <a:solidFill>
                  <a:prstClr val="black"/>
                </a:solidFill>
                <a:latin typeface="ＭＳ Ｐゴシック" panose="020B0600070205080204" pitchFamily="50" charset="-128"/>
              </a:rPr>
              <a:t>　</a:t>
            </a:r>
            <a:endParaRPr lang="ja-JP" altLang="ja-JP" sz="1200" dirty="0">
              <a:solidFill>
                <a:prstClr val="black"/>
              </a:solidFill>
              <a:latin typeface="ＭＳ Ｐゴシック" panose="020B0600070205080204" pitchFamily="50" charset="-128"/>
            </a:endParaRPr>
          </a:p>
        </p:txBody>
      </p:sp>
      <p:pic>
        <p:nvPicPr>
          <p:cNvPr id="1028" name="Picture 4" descr="http://4.bp.blogspot.com/-0YvZs8DTSy4/WZVgyBtl2OI/AAAAAAABGE0/gBlz596yUGQY_5w2Rg7C-zm-5DvfpOcawCLcBGAs/s800/baby_juny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80674" y="1859824"/>
            <a:ext cx="936837" cy="128114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p:cNvSpPr>
            <a:spLocks noChangeArrowheads="1"/>
          </p:cNvSpPr>
          <p:nvPr/>
        </p:nvSpPr>
        <p:spPr bwMode="auto">
          <a:xfrm>
            <a:off x="245192" y="42281"/>
            <a:ext cx="9517327" cy="51534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１７．</a:t>
            </a:r>
            <a:r>
              <a:rPr lang="ja-JP" altLang="en-US" sz="2400" kern="0" dirty="0">
                <a:solidFill>
                  <a:srgbClr val="000000"/>
                </a:solidFill>
                <a:latin typeface="ＭＳ Ｐゴシック"/>
                <a:ea typeface="ＭＳ Ｐゴシック"/>
              </a:rPr>
              <a:t>周産期医療の充実</a:t>
            </a:r>
            <a:endParaRPr lang="en-US" altLang="ja-JP" sz="2400" kern="0" dirty="0">
              <a:solidFill>
                <a:srgbClr val="000000"/>
              </a:solidFill>
              <a:latin typeface="ＭＳ Ｐゴシック"/>
              <a:ea typeface="ＭＳ Ｐゴシック"/>
            </a:endParaRPr>
          </a:p>
        </p:txBody>
      </p:sp>
      <p:sp>
        <p:nvSpPr>
          <p:cNvPr id="10" name="Rectangle 36"/>
          <p:cNvSpPr>
            <a:spLocks noChangeArrowheads="1"/>
          </p:cNvSpPr>
          <p:nvPr/>
        </p:nvSpPr>
        <p:spPr bwMode="auto">
          <a:xfrm>
            <a:off x="52719" y="861173"/>
            <a:ext cx="7564593"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（３）乳腺炎の重症化を予防する包括的なケア及び指導に関する評価</a:t>
            </a:r>
            <a:endParaRPr lang="en-US" altLang="ja-JP" sz="2000" dirty="0">
              <a:solidFill>
                <a:prstClr val="black"/>
              </a:solidFill>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301</a:t>
            </a:fld>
            <a:endParaRPr lang="ja-JP" altLang="en-US" sz="1600" dirty="0">
              <a:solidFill>
                <a:prstClr val="black"/>
              </a:solidFill>
            </a:endParaRPr>
          </a:p>
        </p:txBody>
      </p:sp>
      <p:sp>
        <p:nvSpPr>
          <p:cNvPr id="7" name="テキスト ボックス 8">
            <a:extLst>
              <a:ext uri="{FF2B5EF4-FFF2-40B4-BE49-F238E27FC236}">
                <a16:creationId xmlns="" xmlns:a16="http://schemas.microsoft.com/office/drawing/2014/main" id="{F598976C-EB59-426A-BEB0-6F51AA4A00D7}"/>
              </a:ext>
            </a:extLst>
          </p:cNvPr>
          <p:cNvSpPr txBox="1"/>
          <p:nvPr/>
        </p:nvSpPr>
        <p:spPr>
          <a:xfrm>
            <a:off x="5096685" y="1926635"/>
            <a:ext cx="24917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2002296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正方形/長方形 57"/>
          <p:cNvSpPr/>
          <p:nvPr/>
        </p:nvSpPr>
        <p:spPr>
          <a:xfrm>
            <a:off x="429947" y="5042871"/>
            <a:ext cx="9113529" cy="1440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7" name="正方形/長方形 56"/>
          <p:cNvSpPr/>
          <p:nvPr/>
        </p:nvSpPr>
        <p:spPr>
          <a:xfrm>
            <a:off x="447669" y="2855200"/>
            <a:ext cx="9113529" cy="2052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正方形/長方形 8"/>
          <p:cNvSpPr/>
          <p:nvPr/>
        </p:nvSpPr>
        <p:spPr>
          <a:xfrm>
            <a:off x="447669" y="806623"/>
            <a:ext cx="9113529" cy="18720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 name="上下矢印 3"/>
          <p:cNvSpPr/>
          <p:nvPr/>
        </p:nvSpPr>
        <p:spPr>
          <a:xfrm>
            <a:off x="1501768" y="832023"/>
            <a:ext cx="468000" cy="1836000"/>
          </a:xfrm>
          <a:prstGeom prst="upDownArrow">
            <a:avLst/>
          </a:prstGeom>
          <a:solidFill>
            <a:schemeClr val="accent1">
              <a:lumMod val="60000"/>
              <a:lumOff val="40000"/>
            </a:schemeClr>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上下矢印 42"/>
          <p:cNvSpPr/>
          <p:nvPr/>
        </p:nvSpPr>
        <p:spPr>
          <a:xfrm>
            <a:off x="8443320" y="3365503"/>
            <a:ext cx="468000" cy="2926237"/>
          </a:xfrm>
          <a:prstGeom prst="upDownArrow">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4" name="上下矢印 43"/>
          <p:cNvSpPr/>
          <p:nvPr/>
        </p:nvSpPr>
        <p:spPr>
          <a:xfrm>
            <a:off x="2371688" y="2906893"/>
            <a:ext cx="468000" cy="1947488"/>
          </a:xfrm>
          <a:prstGeom prst="upDownArrow">
            <a:avLst/>
          </a:pr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nvGrpSpPr>
          <p:cNvPr id="12" name="グループ化 11"/>
          <p:cNvGrpSpPr/>
          <p:nvPr/>
        </p:nvGrpSpPr>
        <p:grpSpPr>
          <a:xfrm>
            <a:off x="429946" y="785423"/>
            <a:ext cx="828003" cy="1980000"/>
            <a:chOff x="506145" y="734623"/>
            <a:chExt cx="828000" cy="1980000"/>
          </a:xfrm>
        </p:grpSpPr>
        <p:sp>
          <p:nvSpPr>
            <p:cNvPr id="6" name="山形 5"/>
            <p:cNvSpPr/>
            <p:nvPr/>
          </p:nvSpPr>
          <p:spPr>
            <a:xfrm rot="16200000">
              <a:off x="-69855" y="1310623"/>
              <a:ext cx="1980000" cy="828000"/>
            </a:xfrm>
            <a:prstGeom prst="chevron">
              <a:avLst>
                <a:gd name="adj" fmla="val 39263"/>
              </a:avLst>
            </a:prstGeom>
            <a:solidFill>
              <a:schemeClr val="accent1">
                <a:lumMod val="60000"/>
                <a:lumOff val="40000"/>
              </a:schemeClr>
            </a:solidFill>
            <a:ln>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t"/>
            <a:lstStyle/>
            <a:p>
              <a:pPr algn="ctr"/>
              <a:endParaRPr lang="ja-JP" altLang="en-US" dirty="0">
                <a:solidFill>
                  <a:prstClr val="black"/>
                </a:solidFill>
              </a:endParaRPr>
            </a:p>
          </p:txBody>
        </p:sp>
        <p:sp>
          <p:nvSpPr>
            <p:cNvPr id="7" name="テキスト ボックス 6"/>
            <p:cNvSpPr txBox="1"/>
            <p:nvPr/>
          </p:nvSpPr>
          <p:spPr>
            <a:xfrm>
              <a:off x="523869" y="745920"/>
              <a:ext cx="677106" cy="1754326"/>
            </a:xfrm>
            <a:prstGeom prst="rect">
              <a:avLst/>
            </a:prstGeom>
            <a:noFill/>
          </p:spPr>
          <p:txBody>
            <a:bodyPr vert="eaVert" wrap="square" rtlCol="0">
              <a:spAutoFit/>
            </a:bodyPr>
            <a:lstStyle/>
            <a:p>
              <a:pPr algn="ctr"/>
              <a:r>
                <a:rPr lang="ja-JP" altLang="en-US" b="1" dirty="0">
                  <a:solidFill>
                    <a:prstClr val="black"/>
                  </a:solidFill>
                </a:rPr>
                <a:t>三次救急医療</a:t>
              </a:r>
              <a:endParaRPr lang="en-US" altLang="ja-JP" b="1" dirty="0">
                <a:solidFill>
                  <a:prstClr val="black"/>
                </a:solidFill>
              </a:endParaRPr>
            </a:p>
            <a:p>
              <a:pPr algn="ctr"/>
              <a:r>
                <a:rPr lang="ja-JP" altLang="en-US" sz="1400" b="1" dirty="0">
                  <a:solidFill>
                    <a:prstClr val="black"/>
                  </a:solidFill>
                </a:rPr>
                <a:t>（救命救急医療）</a:t>
              </a:r>
            </a:p>
          </p:txBody>
        </p:sp>
      </p:grpSp>
      <p:grpSp>
        <p:nvGrpSpPr>
          <p:cNvPr id="10" name="グループ化 9"/>
          <p:cNvGrpSpPr/>
          <p:nvPr/>
        </p:nvGrpSpPr>
        <p:grpSpPr>
          <a:xfrm>
            <a:off x="1359868" y="2782637"/>
            <a:ext cx="828000" cy="2196000"/>
            <a:chOff x="448421" y="2731837"/>
            <a:chExt cx="828000" cy="2196000"/>
          </a:xfrm>
        </p:grpSpPr>
        <p:sp>
          <p:nvSpPr>
            <p:cNvPr id="48" name="山形 47"/>
            <p:cNvSpPr/>
            <p:nvPr/>
          </p:nvSpPr>
          <p:spPr>
            <a:xfrm rot="16200000">
              <a:off x="-235579" y="3415837"/>
              <a:ext cx="2196000" cy="828000"/>
            </a:xfrm>
            <a:prstGeom prst="chevron">
              <a:avLst>
                <a:gd name="adj" fmla="val 36196"/>
              </a:avLst>
            </a:prstGeom>
            <a:solidFill>
              <a:schemeClr val="accent6">
                <a:lumMod val="60000"/>
                <a:lumOff val="4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t"/>
            <a:lstStyle/>
            <a:p>
              <a:pPr algn="ctr"/>
              <a:endParaRPr lang="ja-JP" altLang="en-US" dirty="0">
                <a:solidFill>
                  <a:prstClr val="black"/>
                </a:solidFill>
              </a:endParaRPr>
            </a:p>
          </p:txBody>
        </p:sp>
        <p:sp>
          <p:nvSpPr>
            <p:cNvPr id="49" name="テキスト ボックス 48"/>
            <p:cNvSpPr txBox="1"/>
            <p:nvPr/>
          </p:nvSpPr>
          <p:spPr>
            <a:xfrm>
              <a:off x="519312" y="2892887"/>
              <a:ext cx="646331" cy="1754326"/>
            </a:xfrm>
            <a:prstGeom prst="rect">
              <a:avLst/>
            </a:prstGeom>
            <a:noFill/>
          </p:spPr>
          <p:txBody>
            <a:bodyPr vert="eaVert" wrap="square" rtlCol="0">
              <a:spAutoFit/>
            </a:bodyPr>
            <a:lstStyle/>
            <a:p>
              <a:pPr algn="ctr"/>
              <a:r>
                <a:rPr lang="ja-JP" altLang="en-US" b="1" dirty="0">
                  <a:solidFill>
                    <a:prstClr val="black"/>
                  </a:solidFill>
                </a:rPr>
                <a:t>二次救急医療</a:t>
              </a:r>
              <a:endParaRPr lang="en-US" altLang="ja-JP" b="1" dirty="0">
                <a:solidFill>
                  <a:prstClr val="black"/>
                </a:solidFill>
              </a:endParaRPr>
            </a:p>
            <a:p>
              <a:pPr algn="ctr"/>
              <a:r>
                <a:rPr lang="ja-JP" altLang="en-US" sz="1200" b="1" dirty="0">
                  <a:solidFill>
                    <a:prstClr val="black"/>
                  </a:solidFill>
                </a:rPr>
                <a:t>（入院を要する救急医療）</a:t>
              </a:r>
            </a:p>
          </p:txBody>
        </p:sp>
      </p:grpSp>
      <p:sp>
        <p:nvSpPr>
          <p:cNvPr id="5" name="山形 4"/>
          <p:cNvSpPr/>
          <p:nvPr/>
        </p:nvSpPr>
        <p:spPr>
          <a:xfrm rot="16200000">
            <a:off x="1714187" y="5404337"/>
            <a:ext cx="1836000" cy="828000"/>
          </a:xfrm>
          <a:prstGeom prst="chevron">
            <a:avLst>
              <a:gd name="adj" fmla="val 36873"/>
            </a:avLst>
          </a:prstGeom>
          <a:solidFill>
            <a:schemeClr val="accent3">
              <a:lumMod val="60000"/>
              <a:lumOff val="4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0" name="テキスト ボックス 49"/>
          <p:cNvSpPr txBox="1"/>
          <p:nvPr/>
        </p:nvSpPr>
        <p:spPr>
          <a:xfrm>
            <a:off x="1628940" y="5004771"/>
            <a:ext cx="2006501" cy="1548000"/>
          </a:xfrm>
          <a:prstGeom prst="chevron">
            <a:avLst/>
          </a:prstGeom>
          <a:noFill/>
        </p:spPr>
        <p:txBody>
          <a:bodyPr vert="eaVert" wrap="square" rtlCol="0" anchor="ctr">
            <a:spAutoFit/>
          </a:bodyPr>
          <a:lstStyle/>
          <a:p>
            <a:pPr algn="ctr"/>
            <a:r>
              <a:rPr lang="ja-JP" altLang="en-US" b="1" dirty="0">
                <a:solidFill>
                  <a:prstClr val="black"/>
                </a:solidFill>
              </a:rPr>
              <a:t>初期救急医療</a:t>
            </a:r>
          </a:p>
        </p:txBody>
      </p:sp>
      <p:sp>
        <p:nvSpPr>
          <p:cNvPr id="8" name="テキスト ボックス 7"/>
          <p:cNvSpPr txBox="1"/>
          <p:nvPr/>
        </p:nvSpPr>
        <p:spPr>
          <a:xfrm>
            <a:off x="2955089" y="2991410"/>
            <a:ext cx="3323646" cy="1191816"/>
          </a:xfrm>
          <a:prstGeom prst="round2DiagRect">
            <a:avLst/>
          </a:prstGeom>
          <a:solidFill>
            <a:schemeClr val="bg1"/>
          </a:solidFill>
          <a:ln>
            <a:solidFill>
              <a:srgbClr val="AE5A21"/>
            </a:solidFill>
          </a:ln>
          <a:effectLst>
            <a:glow rad="63500">
              <a:schemeClr val="accent6">
                <a:satMod val="175000"/>
                <a:alpha val="40000"/>
              </a:schemeClr>
            </a:glow>
          </a:effectLst>
        </p:spPr>
        <p:txBody>
          <a:bodyPr wrap="square" rtlCol="0" anchor="ctr">
            <a:spAutoFit/>
          </a:bodyPr>
          <a:lstStyle/>
          <a:p>
            <a:pPr algn="ctr"/>
            <a:r>
              <a:rPr lang="en-US" altLang="ja-JP" sz="1600" b="1" dirty="0">
                <a:solidFill>
                  <a:prstClr val="black"/>
                </a:solidFill>
              </a:rPr>
              <a:t>【</a:t>
            </a:r>
            <a:r>
              <a:rPr lang="ja-JP" altLang="en-US" sz="1600" b="1" dirty="0">
                <a:solidFill>
                  <a:prstClr val="black"/>
                </a:solidFill>
              </a:rPr>
              <a:t>夜間休日救急搬送医学管理料（救急搬送看護体制加算）</a:t>
            </a:r>
            <a:r>
              <a:rPr lang="en-US" altLang="ja-JP" sz="1600" b="1" dirty="0">
                <a:solidFill>
                  <a:prstClr val="black"/>
                </a:solidFill>
              </a:rPr>
              <a:t>】</a:t>
            </a:r>
          </a:p>
          <a:p>
            <a:r>
              <a:rPr lang="ja-JP" altLang="en-US" sz="1600" dirty="0">
                <a:solidFill>
                  <a:prstClr val="black"/>
                </a:solidFill>
              </a:rPr>
              <a:t>二次救急医療機関における専任の看護師の配置の評価を新設</a:t>
            </a:r>
          </a:p>
        </p:txBody>
      </p:sp>
      <p:sp>
        <p:nvSpPr>
          <p:cNvPr id="52" name="テキスト ボックス 51"/>
          <p:cNvSpPr txBox="1"/>
          <p:nvPr/>
        </p:nvSpPr>
        <p:spPr>
          <a:xfrm>
            <a:off x="2098674" y="866006"/>
            <a:ext cx="3185163" cy="1736646"/>
          </a:xfrm>
          <a:prstGeom prst="round2DiagRect">
            <a:avLst/>
          </a:prstGeom>
          <a:solidFill>
            <a:schemeClr val="bg1"/>
          </a:solidFill>
          <a:ln>
            <a:solidFill>
              <a:srgbClr val="0070C0"/>
            </a:solidFill>
          </a:ln>
          <a:effectLst>
            <a:glow rad="63500">
              <a:schemeClr val="accent1">
                <a:satMod val="175000"/>
                <a:alpha val="40000"/>
              </a:schemeClr>
            </a:glow>
          </a:effectLst>
        </p:spPr>
        <p:txBody>
          <a:bodyPr wrap="square" rtlCol="0" anchor="ctr">
            <a:spAutoFit/>
          </a:bodyPr>
          <a:lstStyle/>
          <a:p>
            <a:pPr algn="ctr"/>
            <a:r>
              <a:rPr lang="en-US" altLang="ja-JP" sz="1600" b="1" dirty="0">
                <a:solidFill>
                  <a:prstClr val="black"/>
                </a:solidFill>
                <a:latin typeface="ＭＳ Ｐゴシック"/>
              </a:rPr>
              <a:t>【</a:t>
            </a:r>
            <a:r>
              <a:rPr lang="ja-JP" altLang="en-US" sz="1600" b="1" dirty="0">
                <a:solidFill>
                  <a:prstClr val="black"/>
                </a:solidFill>
                <a:latin typeface="ＭＳ Ｐゴシック"/>
              </a:rPr>
              <a:t>救命救急入院料</a:t>
            </a:r>
            <a:endParaRPr lang="en-US" altLang="ja-JP" sz="1600" b="1" dirty="0">
              <a:solidFill>
                <a:prstClr val="black"/>
              </a:solidFill>
              <a:latin typeface="ＭＳ Ｐゴシック"/>
            </a:endParaRPr>
          </a:p>
          <a:p>
            <a:pPr algn="ctr"/>
            <a:r>
              <a:rPr lang="ja-JP" altLang="en-US" sz="1600" b="1" dirty="0">
                <a:solidFill>
                  <a:prstClr val="black"/>
                </a:solidFill>
                <a:latin typeface="ＭＳ Ｐゴシック"/>
              </a:rPr>
              <a:t>（救急体制充実加算）</a:t>
            </a:r>
            <a:r>
              <a:rPr lang="en-US" altLang="ja-JP" sz="1600" b="1" dirty="0">
                <a:solidFill>
                  <a:prstClr val="black"/>
                </a:solidFill>
                <a:latin typeface="ＭＳ Ｐゴシック"/>
              </a:rPr>
              <a:t>】</a:t>
            </a:r>
          </a:p>
          <a:p>
            <a:r>
              <a:rPr lang="ja-JP" altLang="en-US" sz="1600" dirty="0">
                <a:solidFill>
                  <a:prstClr val="black"/>
                </a:solidFill>
                <a:latin typeface="ＭＳ Ｐゴシック"/>
              </a:rPr>
              <a:t>救命救急センターの充実段階評価の見直しに伴い、</a:t>
            </a:r>
            <a:r>
              <a:rPr lang="ja-JP" altLang="en-US" sz="1600" dirty="0">
                <a:solidFill>
                  <a:prstClr val="black"/>
                </a:solidFill>
              </a:rPr>
              <a:t>救命救急入院料の充実段階評価に係る加算を見直し</a:t>
            </a:r>
          </a:p>
        </p:txBody>
      </p:sp>
      <p:sp>
        <p:nvSpPr>
          <p:cNvPr id="53" name="テキスト ボックス 52"/>
          <p:cNvSpPr txBox="1"/>
          <p:nvPr/>
        </p:nvSpPr>
        <p:spPr>
          <a:xfrm>
            <a:off x="4813302" y="4384362"/>
            <a:ext cx="3630021" cy="1736646"/>
          </a:xfrm>
          <a:prstGeom prst="round2DiagRect">
            <a:avLst/>
          </a:prstGeom>
          <a:solidFill>
            <a:schemeClr val="bg1"/>
          </a:solidFill>
          <a:ln>
            <a:solidFill>
              <a:schemeClr val="accent3">
                <a:lumMod val="75000"/>
              </a:schemeClr>
            </a:solidFill>
          </a:ln>
          <a:effectLst>
            <a:glow rad="63500">
              <a:schemeClr val="accent3">
                <a:satMod val="175000"/>
                <a:alpha val="40000"/>
              </a:schemeClr>
            </a:glow>
          </a:effectLst>
        </p:spPr>
        <p:txBody>
          <a:bodyPr wrap="square" rtlCol="0" anchor="ctr">
            <a:spAutoFit/>
          </a:bodyPr>
          <a:lstStyle/>
          <a:p>
            <a:pPr algn="ctr"/>
            <a:r>
              <a:rPr lang="en-US" altLang="ja-JP" sz="1600" b="1" dirty="0">
                <a:solidFill>
                  <a:prstClr val="black"/>
                </a:solidFill>
              </a:rPr>
              <a:t>【</a:t>
            </a:r>
            <a:r>
              <a:rPr lang="ja-JP" altLang="en-US" sz="1600" b="1" dirty="0">
                <a:solidFill>
                  <a:prstClr val="black"/>
                </a:solidFill>
              </a:rPr>
              <a:t>夜間看護体制特定日減算</a:t>
            </a:r>
            <a:r>
              <a:rPr lang="en-US" altLang="ja-JP" sz="1600" b="1" dirty="0">
                <a:solidFill>
                  <a:prstClr val="black"/>
                </a:solidFill>
              </a:rPr>
              <a:t>】</a:t>
            </a:r>
          </a:p>
          <a:p>
            <a:r>
              <a:rPr lang="ja-JP" altLang="en-US" sz="1600" dirty="0">
                <a:solidFill>
                  <a:prstClr val="black"/>
                </a:solidFill>
              </a:rPr>
              <a:t>病床規模の小さい病院において、夜間の救急外来を病棟の看護職員が一時的に対応したことにより、病棟の看護体制が基準を満たさなくなった場合の減算評価を新設</a:t>
            </a:r>
          </a:p>
        </p:txBody>
      </p:sp>
      <p:sp>
        <p:nvSpPr>
          <p:cNvPr id="54" name="上下矢印 53"/>
          <p:cNvSpPr/>
          <p:nvPr/>
        </p:nvSpPr>
        <p:spPr>
          <a:xfrm>
            <a:off x="8993500" y="1013632"/>
            <a:ext cx="468000" cy="5258618"/>
          </a:xfrm>
          <a:prstGeom prst="upDownArrow">
            <a:avLst/>
          </a:prstGeom>
          <a:solidFill>
            <a:schemeClr val="accent4">
              <a:lumMod val="40000"/>
              <a:lumOff val="6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5" name="テキスト ボックス 54"/>
          <p:cNvSpPr txBox="1"/>
          <p:nvPr/>
        </p:nvSpPr>
        <p:spPr>
          <a:xfrm>
            <a:off x="6451600" y="2091348"/>
            <a:ext cx="2541900" cy="919401"/>
          </a:xfrm>
          <a:prstGeom prst="round2DiagRect">
            <a:avLst/>
          </a:prstGeom>
          <a:solidFill>
            <a:schemeClr val="bg1"/>
          </a:solidFill>
          <a:ln>
            <a:solidFill>
              <a:schemeClr val="accent4">
                <a:lumMod val="75000"/>
              </a:schemeClr>
            </a:solidFill>
          </a:ln>
          <a:effectLst>
            <a:glow rad="63500">
              <a:schemeClr val="accent4">
                <a:satMod val="175000"/>
                <a:alpha val="40000"/>
              </a:schemeClr>
            </a:glow>
          </a:effectLst>
        </p:spPr>
        <p:txBody>
          <a:bodyPr wrap="square" rtlCol="0" anchor="ctr">
            <a:spAutoFit/>
          </a:bodyPr>
          <a:lstStyle/>
          <a:p>
            <a:pPr algn="ctr"/>
            <a:r>
              <a:rPr lang="en-US" altLang="ja-JP" sz="1600" b="1" dirty="0">
                <a:solidFill>
                  <a:prstClr val="black"/>
                </a:solidFill>
                <a:latin typeface="ＭＳ Ｐゴシック"/>
              </a:rPr>
              <a:t>【</a:t>
            </a:r>
            <a:r>
              <a:rPr lang="ja-JP" altLang="en-US" sz="1600" b="1" dirty="0">
                <a:solidFill>
                  <a:prstClr val="black"/>
                </a:solidFill>
                <a:latin typeface="ＭＳ Ｐゴシック"/>
              </a:rPr>
              <a:t>院内トリアージ実施料</a:t>
            </a:r>
            <a:r>
              <a:rPr lang="en-US" altLang="ja-JP" sz="1600" b="1" dirty="0">
                <a:solidFill>
                  <a:prstClr val="black"/>
                </a:solidFill>
                <a:latin typeface="ＭＳ Ｐゴシック"/>
              </a:rPr>
              <a:t>】</a:t>
            </a:r>
          </a:p>
          <a:p>
            <a:r>
              <a:rPr lang="ja-JP" altLang="en-US" sz="1600" dirty="0">
                <a:solidFill>
                  <a:prstClr val="black"/>
                </a:solidFill>
                <a:latin typeface="ＭＳ Ｐゴシック"/>
              </a:rPr>
              <a:t>院内トリアージに係る評価を充実</a:t>
            </a:r>
            <a:endParaRPr lang="ja-JP" altLang="en-US" sz="1600" dirty="0">
              <a:solidFill>
                <a:prstClr val="black"/>
              </a:solidFill>
            </a:endParaRPr>
          </a:p>
        </p:txBody>
      </p:sp>
      <p:pic>
        <p:nvPicPr>
          <p:cNvPr id="1026" name="Picture 2" descr="横向きの救急車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320" y="4302400"/>
            <a:ext cx="864000" cy="6048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腕の怪我を処置された男の子のイラスト">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27954" y="5349073"/>
            <a:ext cx="989250" cy="1108403"/>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ドクターヘリのイラスト">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386097" y="893156"/>
            <a:ext cx="1291226" cy="1158875"/>
          </a:xfrm>
          <a:prstGeom prst="rect">
            <a:avLst/>
          </a:prstGeom>
          <a:noFill/>
          <a:extLst>
            <a:ext uri="{909E8E84-426E-40DD-AFC4-6F175D3DCCD1}">
              <a14:hiddenFill xmlns:a14="http://schemas.microsoft.com/office/drawing/2010/main">
                <a:solidFill>
                  <a:srgbClr val="FFFFFF"/>
                </a:solidFill>
              </a14:hiddenFill>
            </a:ext>
          </a:extLst>
        </p:spPr>
      </p:pic>
      <p:sp>
        <p:nvSpPr>
          <p:cNvPr id="13" name="正方形/長方形 12"/>
          <p:cNvSpPr/>
          <p:nvPr/>
        </p:nvSpPr>
        <p:spPr>
          <a:xfrm>
            <a:off x="7646350" y="1673883"/>
            <a:ext cx="406400" cy="63500"/>
          </a:xfrm>
          <a:prstGeom prst="rect">
            <a:avLst/>
          </a:prstGeom>
          <a:gradFill flip="none" rotWithShape="1">
            <a:gsLst>
              <a:gs pos="0">
                <a:srgbClr val="CC0000">
                  <a:shade val="30000"/>
                  <a:satMod val="115000"/>
                </a:srgbClr>
              </a:gs>
              <a:gs pos="50000">
                <a:srgbClr val="CC0000">
                  <a:shade val="67500"/>
                  <a:satMod val="115000"/>
                </a:srgbClr>
              </a:gs>
              <a:gs pos="100000">
                <a:srgbClr val="CC0000">
                  <a:shade val="100000"/>
                  <a:satMod val="115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Rectangle 2"/>
          <p:cNvSpPr>
            <a:spLocks noChangeArrowheads="1"/>
          </p:cNvSpPr>
          <p:nvPr/>
        </p:nvSpPr>
        <p:spPr bwMode="auto">
          <a:xfrm>
            <a:off x="245192" y="8065"/>
            <a:ext cx="9517327" cy="39660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１８．</a:t>
            </a:r>
            <a:r>
              <a:rPr lang="ja-JP" altLang="en-US" sz="2400" kern="0" dirty="0">
                <a:solidFill>
                  <a:srgbClr val="000000"/>
                </a:solidFill>
                <a:latin typeface="ＭＳ Ｐゴシック"/>
                <a:ea typeface="ＭＳ Ｐゴシック"/>
              </a:rPr>
              <a:t>救急医療の充実</a:t>
            </a:r>
            <a:endParaRPr lang="en-US" altLang="ja-JP" sz="2400" kern="0" dirty="0">
              <a:solidFill>
                <a:srgbClr val="000000"/>
              </a:solidFill>
              <a:latin typeface="ＭＳ Ｐゴシック"/>
              <a:ea typeface="ＭＳ Ｐゴシック"/>
            </a:endParaRPr>
          </a:p>
        </p:txBody>
      </p:sp>
      <p:sp>
        <p:nvSpPr>
          <p:cNvPr id="2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3240895601"/>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334458" y="3523573"/>
            <a:ext cx="9468000" cy="2929762"/>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Rectangle 37"/>
          <p:cNvSpPr>
            <a:spLocks noChangeArrowheads="1"/>
          </p:cNvSpPr>
          <p:nvPr/>
        </p:nvSpPr>
        <p:spPr bwMode="auto">
          <a:xfrm>
            <a:off x="156043" y="783938"/>
            <a:ext cx="9689654" cy="5991145"/>
          </a:xfrm>
          <a:prstGeom prst="rect">
            <a:avLst/>
          </a:prstGeom>
          <a:noFill/>
          <a:ln w="9525">
            <a:solidFill>
              <a:schemeClr val="tx1"/>
            </a:solidFill>
            <a:miter lim="800000"/>
            <a:headEnd/>
            <a:tailEnd/>
          </a:ln>
        </p:spPr>
        <p:txBody>
          <a:bodyPr/>
          <a:lstStyle/>
          <a:p>
            <a:pPr marL="285750" indent="-285750">
              <a:lnSpc>
                <a:spcPts val="1900"/>
              </a:lnSpc>
              <a:spcAft>
                <a:spcPts val="600"/>
              </a:spcAft>
              <a:buFont typeface="Wingdings" charset="2"/>
              <a:buChar char="Ø"/>
            </a:pPr>
            <a:r>
              <a:rPr lang="ja-JP" altLang="en-US" dirty="0">
                <a:solidFill>
                  <a:prstClr val="black"/>
                </a:solidFill>
                <a:latin typeface="ＭＳ Ｐゴシック"/>
              </a:rPr>
              <a:t>　病床規模の小さい病院において、一時的に夜間の救急外来を病棟の看護職員が対応したことにより病棟の看護体制が２名を満たさなくなった場合の入院基本料の減算評価を新設する。</a:t>
            </a:r>
            <a:endParaRPr lang="en-US" altLang="ja-JP" dirty="0">
              <a:solidFill>
                <a:prstClr val="black"/>
              </a:solidFill>
              <a:latin typeface="ＭＳ Ｐゴシック"/>
            </a:endParaRPr>
          </a:p>
          <a:p>
            <a:pPr>
              <a:lnSpc>
                <a:spcPts val="1900"/>
              </a:lnSpc>
            </a:pPr>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a:t>
            </a:r>
            <a:r>
              <a:rPr lang="ja-JP" altLang="en-US" b="1" dirty="0">
                <a:solidFill>
                  <a:srgbClr val="0070C0"/>
                </a:solidFill>
                <a:latin typeface="ＭＳ Ｐゴシック"/>
              </a:rPr>
              <a:t>　</a:t>
            </a:r>
            <a:r>
              <a:rPr lang="ja-JP" altLang="en-US" b="1" u="sng" dirty="0">
                <a:solidFill>
                  <a:srgbClr val="0070C0"/>
                </a:solidFill>
                <a:latin typeface="ＭＳ Ｐゴシック"/>
              </a:rPr>
              <a:t>夜間看護体制特定日減算</a:t>
            </a:r>
            <a:endParaRPr lang="en-US" altLang="ja-JP" b="1" u="sng" dirty="0">
              <a:solidFill>
                <a:srgbClr val="0070C0"/>
              </a:solidFill>
              <a:latin typeface="ＭＳ Ｐゴシック"/>
            </a:endParaRPr>
          </a:p>
          <a:p>
            <a:pPr>
              <a:lnSpc>
                <a:spcPts val="1900"/>
              </a:lnSpc>
            </a:pPr>
            <a:r>
              <a:rPr lang="ja-JP" altLang="en-US" sz="1600" b="1" dirty="0">
                <a:solidFill>
                  <a:srgbClr val="0070C0"/>
                </a:solidFill>
                <a:latin typeface="ＭＳ Ｐゴシック"/>
              </a:rPr>
              <a:t>　　　　</a:t>
            </a:r>
            <a:r>
              <a:rPr lang="ja-JP" altLang="en-US" sz="1600" b="1" u="sng" dirty="0">
                <a:solidFill>
                  <a:srgbClr val="0070C0"/>
                </a:solidFill>
                <a:latin typeface="ＭＳ Ｐゴシック"/>
              </a:rPr>
              <a:t>（入院料（</a:t>
            </a:r>
            <a:r>
              <a:rPr lang="en-US" altLang="ja-JP" sz="1600" b="1" u="sng" dirty="0">
                <a:solidFill>
                  <a:srgbClr val="0070C0"/>
                </a:solidFill>
                <a:latin typeface="ＭＳ Ｐゴシック"/>
              </a:rPr>
              <a:t>※</a:t>
            </a:r>
            <a:r>
              <a:rPr lang="ja-JP" altLang="en-US" sz="1600" b="1" u="sng" dirty="0">
                <a:solidFill>
                  <a:srgbClr val="0070C0"/>
                </a:solidFill>
                <a:latin typeface="ＭＳ Ｐゴシック"/>
              </a:rPr>
              <a:t>）の</a:t>
            </a:r>
            <a:r>
              <a:rPr lang="en-US" altLang="ja-JP" sz="1600" b="1" u="sng" dirty="0">
                <a:solidFill>
                  <a:srgbClr val="0070C0"/>
                </a:solidFill>
                <a:latin typeface="ＭＳ Ｐゴシック"/>
              </a:rPr>
              <a:t>100</a:t>
            </a:r>
            <a:r>
              <a:rPr lang="ja-JP" altLang="en-US" sz="1600" b="1" u="sng" dirty="0">
                <a:solidFill>
                  <a:srgbClr val="0070C0"/>
                </a:solidFill>
                <a:latin typeface="ＭＳ Ｐゴシック"/>
              </a:rPr>
              <a:t>分の５に相当する点数を減算）</a:t>
            </a:r>
            <a:endParaRPr lang="en-US" altLang="ja-JP" sz="1600" b="1" u="sng" dirty="0">
              <a:solidFill>
                <a:srgbClr val="0070C0"/>
              </a:solidFill>
              <a:latin typeface="ＭＳ Ｐゴシック"/>
            </a:endParaRPr>
          </a:p>
          <a:p>
            <a:pPr>
              <a:spcBef>
                <a:spcPts val="300"/>
              </a:spcBef>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r>
              <a:rPr lang="ja-JP" altLang="en-US" sz="1200" dirty="0">
                <a:solidFill>
                  <a:prstClr val="black"/>
                </a:solidFill>
                <a:latin typeface="ＭＳ Ｐゴシック"/>
              </a:rPr>
              <a:t>　　</a:t>
            </a:r>
            <a:r>
              <a:rPr lang="ja-JP" altLang="en-US" sz="1400" b="1" u="sng" dirty="0">
                <a:solidFill>
                  <a:srgbClr val="0070C0"/>
                </a:solidFill>
                <a:latin typeface="ＭＳ Ｐゴシック"/>
              </a:rPr>
              <a:t>年６日まで</a:t>
            </a:r>
            <a:r>
              <a:rPr lang="ja-JP" altLang="en-US" sz="1200" dirty="0">
                <a:solidFill>
                  <a:prstClr val="black"/>
                </a:solidFill>
                <a:latin typeface="ＭＳ Ｐゴシック"/>
              </a:rPr>
              <a:t>かつ当該算定日が属する月が連続２月まで算定できる。</a:t>
            </a:r>
          </a:p>
          <a:p>
            <a:endParaRPr lang="en-US" altLang="ja-JP" sz="1200" dirty="0">
              <a:solidFill>
                <a:prstClr val="black"/>
              </a:solidFill>
              <a:latin typeface="ＭＳ Ｐゴシック"/>
            </a:endParaRPr>
          </a:p>
        </p:txBody>
      </p:sp>
      <p:sp>
        <p:nvSpPr>
          <p:cNvPr id="19" name="テキスト ボックス 18"/>
          <p:cNvSpPr txBox="1"/>
          <p:nvPr/>
        </p:nvSpPr>
        <p:spPr>
          <a:xfrm>
            <a:off x="153391" y="2348910"/>
            <a:ext cx="4860000" cy="1015663"/>
          </a:xfrm>
          <a:prstGeom prst="rect">
            <a:avLst/>
          </a:prstGeom>
          <a:noFill/>
        </p:spPr>
        <p:txBody>
          <a:bodyPr wrap="square" rtlCol="0">
            <a:spAutoFit/>
          </a:bodyPr>
          <a:lstStyle/>
          <a:p>
            <a:r>
              <a:rPr lang="ja-JP" altLang="en-US" sz="1200" dirty="0">
                <a:solidFill>
                  <a:prstClr val="black"/>
                </a:solidFill>
                <a:latin typeface="ＭＳ Ｐゴシック"/>
              </a:rPr>
              <a:t>［施設基準］</a:t>
            </a:r>
            <a:endParaRPr lang="en-US" altLang="ja-JP" sz="1200" dirty="0">
              <a:solidFill>
                <a:prstClr val="black"/>
              </a:solidFill>
              <a:latin typeface="ＭＳ Ｐゴシック"/>
            </a:endParaRPr>
          </a:p>
          <a:p>
            <a:r>
              <a:rPr lang="ja-JP" altLang="en-US" sz="1200" dirty="0">
                <a:solidFill>
                  <a:prstClr val="black"/>
                </a:solidFill>
                <a:latin typeface="ＭＳ Ｐゴシック"/>
              </a:rPr>
              <a:t>　①　許可病床数が</a:t>
            </a:r>
            <a:r>
              <a:rPr lang="en-US" altLang="ja-JP" sz="1200" b="1" u="sng" dirty="0">
                <a:solidFill>
                  <a:srgbClr val="0070C0"/>
                </a:solidFill>
                <a:latin typeface="ＭＳ Ｐゴシック"/>
              </a:rPr>
              <a:t>100</a:t>
            </a:r>
            <a:r>
              <a:rPr lang="ja-JP" altLang="en-US" sz="1200" b="1" u="sng" dirty="0">
                <a:solidFill>
                  <a:srgbClr val="0070C0"/>
                </a:solidFill>
                <a:latin typeface="ＭＳ Ｐゴシック"/>
              </a:rPr>
              <a:t>床未満</a:t>
            </a:r>
            <a:r>
              <a:rPr lang="ja-JP" altLang="en-US" sz="1200" dirty="0">
                <a:solidFill>
                  <a:prstClr val="black"/>
                </a:solidFill>
                <a:latin typeface="ＭＳ Ｐゴシック"/>
              </a:rPr>
              <a:t>であること。</a:t>
            </a:r>
            <a:endParaRPr lang="en-US" altLang="ja-JP" sz="1200" dirty="0">
              <a:solidFill>
                <a:prstClr val="black"/>
              </a:solidFill>
              <a:latin typeface="ＭＳ Ｐゴシック"/>
            </a:endParaRPr>
          </a:p>
          <a:p>
            <a:pPr marL="270000" indent="-270000"/>
            <a:r>
              <a:rPr lang="ja-JP" altLang="en-US" sz="1200" dirty="0">
                <a:solidFill>
                  <a:prstClr val="black"/>
                </a:solidFill>
                <a:latin typeface="ＭＳ Ｐゴシック"/>
              </a:rPr>
              <a:t>　②　減算日は、当該病棟における夜勤を行っている看護職員が、夜間救急外来対応のため一時的に救急外来で勤務したことにより、当該病棟における夜勤を行う看護職員の数が２未満となった日。</a:t>
            </a:r>
          </a:p>
        </p:txBody>
      </p:sp>
      <p:sp>
        <p:nvSpPr>
          <p:cNvPr id="2" name="正方形/長方形 1"/>
          <p:cNvSpPr/>
          <p:nvPr/>
        </p:nvSpPr>
        <p:spPr>
          <a:xfrm>
            <a:off x="5114925" y="1702882"/>
            <a:ext cx="4692672" cy="415498"/>
          </a:xfrm>
          <a:prstGeom prst="rect">
            <a:avLst/>
          </a:prstGeom>
        </p:spPr>
        <p:txBody>
          <a:bodyPr wrap="square">
            <a:spAutoFit/>
          </a:bodyPr>
          <a:lstStyle/>
          <a:p>
            <a:pPr marL="270000" indent="-270000">
              <a:spcAft>
                <a:spcPts val="600"/>
              </a:spcAft>
            </a:pPr>
            <a:r>
              <a:rPr lang="en-US" altLang="ja-JP" sz="1050" dirty="0">
                <a:solidFill>
                  <a:prstClr val="black"/>
                </a:solidFill>
                <a:latin typeface="ＭＳ Ｐゴシック"/>
              </a:rPr>
              <a:t>※</a:t>
            </a:r>
            <a:r>
              <a:rPr lang="ja-JP" altLang="en-US" sz="1050" dirty="0">
                <a:solidFill>
                  <a:prstClr val="black"/>
                </a:solidFill>
                <a:latin typeface="ＭＳ Ｐゴシック"/>
              </a:rPr>
              <a:t>　一般病棟入院基本料、結核病棟入院基本料、精神病棟入院基本料、専門病院入院基本料、障害者施設等入院基本料、地域包括ケア病棟入院料</a:t>
            </a:r>
            <a:endParaRPr lang="en-US" altLang="ja-JP" sz="1050" dirty="0">
              <a:solidFill>
                <a:prstClr val="black"/>
              </a:solidFill>
            </a:endParaRPr>
          </a:p>
        </p:txBody>
      </p:sp>
      <p:sp>
        <p:nvSpPr>
          <p:cNvPr id="20" name="テキスト ボックス 19"/>
          <p:cNvSpPr txBox="1"/>
          <p:nvPr/>
        </p:nvSpPr>
        <p:spPr>
          <a:xfrm>
            <a:off x="4762500" y="2460477"/>
            <a:ext cx="5092722" cy="1200329"/>
          </a:xfrm>
          <a:prstGeom prst="rect">
            <a:avLst/>
          </a:prstGeom>
          <a:noFill/>
        </p:spPr>
        <p:txBody>
          <a:bodyPr wrap="square" rtlCol="0">
            <a:spAutoFit/>
          </a:bodyPr>
          <a:lstStyle/>
          <a:p>
            <a:pPr marL="270000" indent="-270000"/>
            <a:r>
              <a:rPr lang="ja-JP" altLang="en-US" sz="1200" dirty="0">
                <a:solidFill>
                  <a:prstClr val="black"/>
                </a:solidFill>
                <a:latin typeface="ＭＳ Ｐゴシック"/>
              </a:rPr>
              <a:t>　③　救急外来での対応のため一時的に病棟を離れた看護職員を除き、</a:t>
            </a:r>
            <a:endParaRPr lang="en-US" altLang="ja-JP" sz="1200" dirty="0">
              <a:solidFill>
                <a:prstClr val="black"/>
              </a:solidFill>
              <a:latin typeface="ＭＳ Ｐゴシック"/>
            </a:endParaRPr>
          </a:p>
          <a:p>
            <a:pPr marL="270000" indent="-270000"/>
            <a:r>
              <a:rPr lang="ja-JP" altLang="en-US" sz="1200" dirty="0">
                <a:solidFill>
                  <a:prstClr val="black"/>
                </a:solidFill>
                <a:latin typeface="ＭＳ Ｐゴシック"/>
              </a:rPr>
              <a:t>　　　当該病棟の入院患者数が</a:t>
            </a:r>
            <a:r>
              <a:rPr lang="en-US" altLang="ja-JP" sz="1200" dirty="0">
                <a:solidFill>
                  <a:prstClr val="black"/>
                </a:solidFill>
                <a:latin typeface="ＭＳ Ｐゴシック"/>
              </a:rPr>
              <a:t>31</a:t>
            </a:r>
            <a:r>
              <a:rPr lang="ja-JP" altLang="en-US" sz="1200" dirty="0">
                <a:solidFill>
                  <a:prstClr val="black"/>
                </a:solidFill>
                <a:latin typeface="ＭＳ Ｐゴシック"/>
              </a:rPr>
              <a:t>人以上の場合、当該病棟における夜勤を行う看護職員及び看護補助者の数は、</a:t>
            </a:r>
            <a:r>
              <a:rPr lang="ja-JP" altLang="en-US" sz="1200" u="sng" dirty="0">
                <a:solidFill>
                  <a:srgbClr val="0070C0"/>
                </a:solidFill>
                <a:latin typeface="ＭＳ Ｐゴシック"/>
              </a:rPr>
              <a:t>看護職員１を含む２以上とし、</a:t>
            </a:r>
            <a:r>
              <a:rPr lang="ja-JP" altLang="en-US" sz="1200" dirty="0">
                <a:solidFill>
                  <a:prstClr val="black"/>
                </a:solidFill>
                <a:latin typeface="ＭＳ Ｐゴシック"/>
              </a:rPr>
              <a:t>当該病棟の入院患者数が</a:t>
            </a:r>
            <a:r>
              <a:rPr lang="en-US" altLang="ja-JP" sz="1200" dirty="0">
                <a:solidFill>
                  <a:prstClr val="black"/>
                </a:solidFill>
                <a:latin typeface="ＭＳ Ｐゴシック"/>
              </a:rPr>
              <a:t>30</a:t>
            </a:r>
            <a:r>
              <a:rPr lang="ja-JP" altLang="en-US" sz="1200" dirty="0">
                <a:solidFill>
                  <a:prstClr val="black"/>
                </a:solidFill>
                <a:latin typeface="ＭＳ Ｐゴシック"/>
              </a:rPr>
              <a:t>人以下の場合、当該病棟における夜勤を行う</a:t>
            </a:r>
            <a:r>
              <a:rPr lang="ja-JP" altLang="en-US" sz="1200" u="sng" dirty="0">
                <a:solidFill>
                  <a:srgbClr val="0070C0"/>
                </a:solidFill>
                <a:latin typeface="ＭＳ Ｐゴシック"/>
              </a:rPr>
              <a:t>看護職員の数は１以上</a:t>
            </a:r>
            <a:r>
              <a:rPr lang="ja-JP" altLang="en-US" sz="1200" dirty="0">
                <a:solidFill>
                  <a:prstClr val="black"/>
                </a:solidFill>
                <a:latin typeface="ＭＳ Ｐゴシック"/>
              </a:rPr>
              <a:t>であること。</a:t>
            </a:r>
          </a:p>
          <a:p>
            <a:pPr marL="270000" indent="-270000"/>
            <a:endParaRPr lang="ja-JP" altLang="en-US" sz="1200" dirty="0">
              <a:solidFill>
                <a:prstClr val="black"/>
              </a:solidFill>
              <a:latin typeface="ＭＳ Ｐゴシック"/>
            </a:endParaRPr>
          </a:p>
        </p:txBody>
      </p:sp>
      <p:pic>
        <p:nvPicPr>
          <p:cNvPr id="12" name="Picture 2" descr="救急車で搬送される人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04803" y="3700217"/>
            <a:ext cx="455781" cy="455781"/>
          </a:xfrm>
          <a:prstGeom prst="rect">
            <a:avLst/>
          </a:prstGeom>
          <a:noFill/>
          <a:extLst>
            <a:ext uri="{909E8E84-426E-40DD-AFC4-6F175D3DCCD1}">
              <a14:hiddenFill xmlns:a14="http://schemas.microsoft.com/office/drawing/2010/main">
                <a:solidFill>
                  <a:srgbClr val="FFFFFF"/>
                </a:solidFill>
              </a14:hiddenFill>
            </a:ext>
          </a:extLst>
        </p:spPr>
      </p:pic>
      <p:sp>
        <p:nvSpPr>
          <p:cNvPr id="13" name="正方形/長方形 12"/>
          <p:cNvSpPr/>
          <p:nvPr/>
        </p:nvSpPr>
        <p:spPr>
          <a:xfrm>
            <a:off x="387162" y="3839496"/>
            <a:ext cx="5328000" cy="2613839"/>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a:endParaRPr>
          </a:p>
        </p:txBody>
      </p:sp>
      <p:sp>
        <p:nvSpPr>
          <p:cNvPr id="22" name="正方形/長方形 21"/>
          <p:cNvSpPr/>
          <p:nvPr/>
        </p:nvSpPr>
        <p:spPr>
          <a:xfrm>
            <a:off x="513645" y="4025171"/>
            <a:ext cx="5148000" cy="684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a:endParaRPr>
          </a:p>
        </p:txBody>
      </p:sp>
      <p:sp>
        <p:nvSpPr>
          <p:cNvPr id="23" name="正方形/長方形 22"/>
          <p:cNvSpPr/>
          <p:nvPr/>
        </p:nvSpPr>
        <p:spPr>
          <a:xfrm>
            <a:off x="513645" y="4842272"/>
            <a:ext cx="5148000" cy="684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a:endParaRPr>
          </a:p>
        </p:txBody>
      </p:sp>
      <p:sp>
        <p:nvSpPr>
          <p:cNvPr id="24" name="正方形/長方形 23"/>
          <p:cNvSpPr/>
          <p:nvPr/>
        </p:nvSpPr>
        <p:spPr>
          <a:xfrm>
            <a:off x="513645" y="5659374"/>
            <a:ext cx="5148000" cy="684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a:endParaRPr>
          </a:p>
        </p:txBody>
      </p:sp>
      <p:sp>
        <p:nvSpPr>
          <p:cNvPr id="25" name="テキスト ボックス 24"/>
          <p:cNvSpPr txBox="1"/>
          <p:nvPr/>
        </p:nvSpPr>
        <p:spPr>
          <a:xfrm>
            <a:off x="513645" y="4028328"/>
            <a:ext cx="2545680" cy="338554"/>
          </a:xfrm>
          <a:prstGeom prst="rect">
            <a:avLst/>
          </a:prstGeom>
          <a:noFill/>
        </p:spPr>
        <p:txBody>
          <a:bodyPr wrap="square" rtlCol="0">
            <a:spAutoFit/>
          </a:bodyPr>
          <a:lstStyle/>
          <a:p>
            <a:r>
              <a:rPr lang="ja-JP" altLang="en-US" sz="1600" b="1" dirty="0">
                <a:solidFill>
                  <a:prstClr val="black"/>
                </a:solidFill>
                <a:latin typeface="ＭＳ Ｐゴシック"/>
              </a:rPr>
              <a:t>３階病棟　（一般病棟）</a:t>
            </a:r>
            <a:endParaRPr lang="en-US" altLang="ja-JP" sz="1600" b="1" dirty="0">
              <a:solidFill>
                <a:prstClr val="black"/>
              </a:solidFill>
              <a:latin typeface="ＭＳ Ｐゴシック"/>
            </a:endParaRPr>
          </a:p>
        </p:txBody>
      </p:sp>
      <p:sp>
        <p:nvSpPr>
          <p:cNvPr id="26" name="テキスト ボックス 25"/>
          <p:cNvSpPr txBox="1"/>
          <p:nvPr/>
        </p:nvSpPr>
        <p:spPr>
          <a:xfrm>
            <a:off x="2576220" y="4069107"/>
            <a:ext cx="1368000" cy="276999"/>
          </a:xfrm>
          <a:prstGeom prst="rect">
            <a:avLst/>
          </a:prstGeom>
          <a:noFill/>
          <a:ln>
            <a:solidFill>
              <a:schemeClr val="tx1"/>
            </a:solidFill>
            <a:prstDash val="dash"/>
          </a:ln>
        </p:spPr>
        <p:txBody>
          <a:bodyPr wrap="square" rtlCol="0">
            <a:spAutoFit/>
          </a:bodyPr>
          <a:lstStyle/>
          <a:p>
            <a:pPr marL="108000" indent="-108000"/>
            <a:r>
              <a:rPr lang="ja-JP" altLang="en-US" sz="1200" dirty="0">
                <a:solidFill>
                  <a:prstClr val="black"/>
                </a:solidFill>
                <a:latin typeface="ＭＳ Ｐゴシック"/>
              </a:rPr>
              <a:t>入院患者数：</a:t>
            </a:r>
            <a:r>
              <a:rPr lang="en-US" altLang="ja-JP" sz="1200" b="1" dirty="0">
                <a:solidFill>
                  <a:prstClr val="black"/>
                </a:solidFill>
                <a:latin typeface="ＭＳ Ｐゴシック"/>
              </a:rPr>
              <a:t>32</a:t>
            </a:r>
            <a:r>
              <a:rPr lang="ja-JP" altLang="en-US" sz="1200" dirty="0">
                <a:solidFill>
                  <a:prstClr val="black"/>
                </a:solidFill>
                <a:latin typeface="ＭＳ Ｐゴシック"/>
              </a:rPr>
              <a:t>人</a:t>
            </a:r>
          </a:p>
        </p:txBody>
      </p:sp>
      <p:sp>
        <p:nvSpPr>
          <p:cNvPr id="27" name="テキスト ボックス 26"/>
          <p:cNvSpPr txBox="1"/>
          <p:nvPr/>
        </p:nvSpPr>
        <p:spPr>
          <a:xfrm>
            <a:off x="539520" y="4266568"/>
            <a:ext cx="4274600" cy="430887"/>
          </a:xfrm>
          <a:prstGeom prst="rect">
            <a:avLst/>
          </a:prstGeom>
          <a:noFill/>
          <a:ln>
            <a:noFill/>
            <a:prstDash val="dash"/>
          </a:ln>
        </p:spPr>
        <p:txBody>
          <a:bodyPr wrap="square" rtlCol="0">
            <a:spAutoFit/>
          </a:bodyPr>
          <a:lstStyle/>
          <a:p>
            <a:pPr marL="108000" indent="-108000"/>
            <a:r>
              <a:rPr lang="ja-JP" altLang="en-US" sz="1100" dirty="0">
                <a:solidFill>
                  <a:prstClr val="black"/>
                </a:solidFill>
                <a:latin typeface="ＭＳ Ｐゴシック"/>
              </a:rPr>
              <a:t>［施設基準］</a:t>
            </a:r>
            <a:endParaRPr lang="en-US" altLang="ja-JP" sz="1100" dirty="0">
              <a:solidFill>
                <a:prstClr val="black"/>
              </a:solidFill>
              <a:latin typeface="ＭＳ Ｐゴシック"/>
            </a:endParaRPr>
          </a:p>
          <a:p>
            <a:pPr marL="108000" indent="-108000"/>
            <a:r>
              <a:rPr lang="ja-JP" altLang="en-US" sz="1100" dirty="0">
                <a:solidFill>
                  <a:prstClr val="black"/>
                </a:solidFill>
                <a:latin typeface="ＭＳ Ｐゴシック"/>
              </a:rPr>
              <a:t>夜間は、病棟に</a:t>
            </a:r>
            <a:r>
              <a:rPr lang="ja-JP" altLang="en-US" sz="1100" u="sng" dirty="0">
                <a:solidFill>
                  <a:prstClr val="black"/>
                </a:solidFill>
                <a:latin typeface="ＭＳ Ｐゴシック"/>
              </a:rPr>
              <a:t>看護職員２名以上</a:t>
            </a:r>
            <a:r>
              <a:rPr lang="ja-JP" altLang="en-US" sz="1100" dirty="0">
                <a:solidFill>
                  <a:prstClr val="black"/>
                </a:solidFill>
                <a:latin typeface="ＭＳ Ｐゴシック"/>
              </a:rPr>
              <a:t>の配置が必要</a:t>
            </a:r>
          </a:p>
        </p:txBody>
      </p:sp>
      <p:pic>
        <p:nvPicPr>
          <p:cNvPr id="28" name="Picture 8" descr="ナース"/>
          <p:cNvPicPr>
            <a:picLocks noChangeAspect="1" noChangeArrowheads="1"/>
          </p:cNvPicPr>
          <p:nvPr/>
        </p:nvPicPr>
        <p:blipFill rotWithShape="1">
          <a:blip r:embed="rId4" cstate="print">
            <a:biLevel thresh="75000"/>
            <a:extLst>
              <a:ext uri="{28A0092B-C50C-407E-A947-70E740481C1C}">
                <a14:useLocalDpi xmlns:a14="http://schemas.microsoft.com/office/drawing/2010/main" val="0"/>
              </a:ext>
            </a:extLst>
          </a:blip>
          <a:srcRect l="26081" r="23835"/>
          <a:stretch/>
        </p:blipFill>
        <p:spPr bwMode="auto">
          <a:xfrm>
            <a:off x="5068463" y="4027507"/>
            <a:ext cx="252000" cy="503150"/>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ナース"/>
          <p:cNvPicPr>
            <a:picLocks noChangeAspect="1" noChangeArrowheads="1"/>
          </p:cNvPicPr>
          <p:nvPr/>
        </p:nvPicPr>
        <p:blipFill rotWithShape="1">
          <a:blip r:embed="rId4" cstate="print">
            <a:biLevel thresh="75000"/>
            <a:extLst>
              <a:ext uri="{28A0092B-C50C-407E-A947-70E740481C1C}">
                <a14:useLocalDpi xmlns:a14="http://schemas.microsoft.com/office/drawing/2010/main" val="0"/>
              </a:ext>
            </a:extLst>
          </a:blip>
          <a:srcRect l="26081" r="23835"/>
          <a:stretch/>
        </p:blipFill>
        <p:spPr bwMode="auto">
          <a:xfrm>
            <a:off x="4643857" y="4027507"/>
            <a:ext cx="252000" cy="503150"/>
          </a:xfrm>
          <a:prstGeom prst="rect">
            <a:avLst/>
          </a:prstGeom>
          <a:noFill/>
          <a:extLst>
            <a:ext uri="{909E8E84-426E-40DD-AFC4-6F175D3DCCD1}">
              <a14:hiddenFill xmlns:a14="http://schemas.microsoft.com/office/drawing/2010/main">
                <a:solidFill>
                  <a:srgbClr val="FFFFFF"/>
                </a:solidFill>
              </a14:hiddenFill>
            </a:ext>
          </a:extLst>
        </p:spPr>
      </p:pic>
      <p:sp>
        <p:nvSpPr>
          <p:cNvPr id="30" name="テキスト ボックス 29"/>
          <p:cNvSpPr txBox="1"/>
          <p:nvPr/>
        </p:nvSpPr>
        <p:spPr>
          <a:xfrm>
            <a:off x="4958238" y="4496372"/>
            <a:ext cx="68682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看護職員</a:t>
            </a:r>
          </a:p>
        </p:txBody>
      </p:sp>
      <p:sp>
        <p:nvSpPr>
          <p:cNvPr id="31" name="テキスト ボックス 30"/>
          <p:cNvSpPr txBox="1"/>
          <p:nvPr/>
        </p:nvSpPr>
        <p:spPr>
          <a:xfrm>
            <a:off x="4485194" y="4503323"/>
            <a:ext cx="68682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看護職員</a:t>
            </a:r>
          </a:p>
        </p:txBody>
      </p:sp>
      <p:sp>
        <p:nvSpPr>
          <p:cNvPr id="32" name="テキスト ボックス 31"/>
          <p:cNvSpPr txBox="1"/>
          <p:nvPr/>
        </p:nvSpPr>
        <p:spPr>
          <a:xfrm>
            <a:off x="528885" y="4856832"/>
            <a:ext cx="2545680" cy="338554"/>
          </a:xfrm>
          <a:prstGeom prst="rect">
            <a:avLst/>
          </a:prstGeom>
          <a:noFill/>
        </p:spPr>
        <p:txBody>
          <a:bodyPr wrap="square" rtlCol="0">
            <a:spAutoFit/>
          </a:bodyPr>
          <a:lstStyle/>
          <a:p>
            <a:r>
              <a:rPr lang="ja-JP" altLang="en-US" sz="1600" b="1" dirty="0">
                <a:solidFill>
                  <a:prstClr val="black"/>
                </a:solidFill>
                <a:latin typeface="ＭＳ Ｐゴシック"/>
              </a:rPr>
              <a:t>２階病棟　（一般病棟）</a:t>
            </a:r>
            <a:endParaRPr lang="en-US" altLang="ja-JP" sz="1600" b="1" dirty="0">
              <a:solidFill>
                <a:prstClr val="black"/>
              </a:solidFill>
              <a:latin typeface="ＭＳ Ｐゴシック"/>
            </a:endParaRPr>
          </a:p>
        </p:txBody>
      </p:sp>
      <p:sp>
        <p:nvSpPr>
          <p:cNvPr id="33" name="テキスト ボックス 32"/>
          <p:cNvSpPr txBox="1"/>
          <p:nvPr/>
        </p:nvSpPr>
        <p:spPr>
          <a:xfrm>
            <a:off x="2591468" y="4897641"/>
            <a:ext cx="1368000" cy="276999"/>
          </a:xfrm>
          <a:prstGeom prst="rect">
            <a:avLst/>
          </a:prstGeom>
          <a:noFill/>
          <a:ln>
            <a:solidFill>
              <a:schemeClr val="tx1"/>
            </a:solidFill>
            <a:prstDash val="dash"/>
          </a:ln>
        </p:spPr>
        <p:txBody>
          <a:bodyPr wrap="square" rtlCol="0">
            <a:spAutoFit/>
          </a:bodyPr>
          <a:lstStyle/>
          <a:p>
            <a:pPr marL="108000" indent="-108000"/>
            <a:r>
              <a:rPr lang="ja-JP" altLang="en-US" sz="1200" dirty="0">
                <a:solidFill>
                  <a:prstClr val="black"/>
                </a:solidFill>
                <a:latin typeface="ＭＳ Ｐゴシック"/>
              </a:rPr>
              <a:t>入院患者数：</a:t>
            </a:r>
            <a:r>
              <a:rPr lang="en-US" altLang="ja-JP" sz="1200" b="1" dirty="0">
                <a:solidFill>
                  <a:prstClr val="black"/>
                </a:solidFill>
                <a:latin typeface="ＭＳ Ｐゴシック"/>
              </a:rPr>
              <a:t>32</a:t>
            </a:r>
            <a:r>
              <a:rPr lang="ja-JP" altLang="en-US" sz="1200" dirty="0">
                <a:solidFill>
                  <a:prstClr val="black"/>
                </a:solidFill>
                <a:latin typeface="ＭＳ Ｐゴシック"/>
              </a:rPr>
              <a:t>人</a:t>
            </a:r>
          </a:p>
        </p:txBody>
      </p:sp>
      <p:sp>
        <p:nvSpPr>
          <p:cNvPr id="34" name="テキスト ボックス 33"/>
          <p:cNvSpPr txBox="1"/>
          <p:nvPr/>
        </p:nvSpPr>
        <p:spPr>
          <a:xfrm>
            <a:off x="554767" y="5095072"/>
            <a:ext cx="4274600" cy="430887"/>
          </a:xfrm>
          <a:prstGeom prst="rect">
            <a:avLst/>
          </a:prstGeom>
          <a:noFill/>
          <a:ln>
            <a:noFill/>
            <a:prstDash val="dash"/>
          </a:ln>
        </p:spPr>
        <p:txBody>
          <a:bodyPr wrap="square" rtlCol="0">
            <a:spAutoFit/>
          </a:bodyPr>
          <a:lstStyle/>
          <a:p>
            <a:pPr marL="108000" indent="-108000"/>
            <a:r>
              <a:rPr lang="ja-JP" altLang="en-US" sz="1100" dirty="0">
                <a:solidFill>
                  <a:prstClr val="black"/>
                </a:solidFill>
                <a:latin typeface="ＭＳ Ｐゴシック"/>
              </a:rPr>
              <a:t>［施設基準］</a:t>
            </a:r>
            <a:endParaRPr lang="en-US" altLang="ja-JP" sz="1100" dirty="0">
              <a:solidFill>
                <a:prstClr val="black"/>
              </a:solidFill>
              <a:latin typeface="ＭＳ Ｐゴシック"/>
            </a:endParaRPr>
          </a:p>
          <a:p>
            <a:pPr marL="108000" indent="-108000"/>
            <a:r>
              <a:rPr lang="ja-JP" altLang="en-US" sz="1100" dirty="0">
                <a:solidFill>
                  <a:prstClr val="black"/>
                </a:solidFill>
                <a:latin typeface="ＭＳ Ｐゴシック"/>
              </a:rPr>
              <a:t>夜間は、病棟に</a:t>
            </a:r>
            <a:r>
              <a:rPr lang="ja-JP" altLang="en-US" sz="1100" u="sng" dirty="0">
                <a:solidFill>
                  <a:prstClr val="black"/>
                </a:solidFill>
                <a:latin typeface="ＭＳ Ｐゴシック"/>
              </a:rPr>
              <a:t>看護職員２名以上</a:t>
            </a:r>
            <a:r>
              <a:rPr lang="ja-JP" altLang="en-US" sz="1100" dirty="0">
                <a:solidFill>
                  <a:prstClr val="black"/>
                </a:solidFill>
                <a:latin typeface="ＭＳ Ｐゴシック"/>
              </a:rPr>
              <a:t>の配置が必要</a:t>
            </a:r>
          </a:p>
        </p:txBody>
      </p:sp>
      <p:pic>
        <p:nvPicPr>
          <p:cNvPr id="35" name="Picture 8" descr="ナース"/>
          <p:cNvPicPr>
            <a:picLocks noChangeAspect="1" noChangeArrowheads="1"/>
          </p:cNvPicPr>
          <p:nvPr/>
        </p:nvPicPr>
        <p:blipFill rotWithShape="1">
          <a:blip r:embed="rId4" cstate="print">
            <a:biLevel thresh="75000"/>
            <a:extLst>
              <a:ext uri="{28A0092B-C50C-407E-A947-70E740481C1C}">
                <a14:useLocalDpi xmlns:a14="http://schemas.microsoft.com/office/drawing/2010/main" val="0"/>
              </a:ext>
            </a:extLst>
          </a:blip>
          <a:srcRect l="26081" r="23835"/>
          <a:stretch/>
        </p:blipFill>
        <p:spPr bwMode="auto">
          <a:xfrm>
            <a:off x="5091318" y="4889263"/>
            <a:ext cx="252000" cy="50315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8" descr="ナース"/>
          <p:cNvPicPr>
            <a:picLocks noChangeAspect="1" noChangeArrowheads="1"/>
          </p:cNvPicPr>
          <p:nvPr/>
        </p:nvPicPr>
        <p:blipFill rotWithShape="1">
          <a:blip r:embed="rId4" cstate="print">
            <a:biLevel thresh="75000"/>
            <a:extLst>
              <a:ext uri="{28A0092B-C50C-407E-A947-70E740481C1C}">
                <a14:useLocalDpi xmlns:a14="http://schemas.microsoft.com/office/drawing/2010/main" val="0"/>
              </a:ext>
            </a:extLst>
          </a:blip>
          <a:srcRect l="26081" r="23835"/>
          <a:stretch/>
        </p:blipFill>
        <p:spPr bwMode="auto">
          <a:xfrm>
            <a:off x="4666711" y="4889263"/>
            <a:ext cx="252000" cy="503150"/>
          </a:xfrm>
          <a:prstGeom prst="rect">
            <a:avLst/>
          </a:prstGeom>
          <a:noFill/>
          <a:extLst>
            <a:ext uri="{909E8E84-426E-40DD-AFC4-6F175D3DCCD1}">
              <a14:hiddenFill xmlns:a14="http://schemas.microsoft.com/office/drawing/2010/main">
                <a:solidFill>
                  <a:srgbClr val="FFFFFF"/>
                </a:solidFill>
              </a14:hiddenFill>
            </a:ext>
          </a:extLst>
        </p:spPr>
      </p:pic>
      <p:sp>
        <p:nvSpPr>
          <p:cNvPr id="37" name="テキスト ボックス 36"/>
          <p:cNvSpPr txBox="1"/>
          <p:nvPr/>
        </p:nvSpPr>
        <p:spPr>
          <a:xfrm>
            <a:off x="4981097" y="5341502"/>
            <a:ext cx="68682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看護職員</a:t>
            </a:r>
          </a:p>
        </p:txBody>
      </p:sp>
      <p:sp>
        <p:nvSpPr>
          <p:cNvPr id="38" name="テキスト ボックス 37"/>
          <p:cNvSpPr txBox="1"/>
          <p:nvPr/>
        </p:nvSpPr>
        <p:spPr>
          <a:xfrm>
            <a:off x="528885" y="5662476"/>
            <a:ext cx="2545680" cy="338554"/>
          </a:xfrm>
          <a:prstGeom prst="rect">
            <a:avLst/>
          </a:prstGeom>
          <a:noFill/>
        </p:spPr>
        <p:txBody>
          <a:bodyPr wrap="square" rtlCol="0">
            <a:spAutoFit/>
          </a:bodyPr>
          <a:lstStyle/>
          <a:p>
            <a:r>
              <a:rPr lang="ja-JP" altLang="en-US" sz="1600" b="1" dirty="0">
                <a:solidFill>
                  <a:prstClr val="black"/>
                </a:solidFill>
                <a:latin typeface="ＭＳ Ｐゴシック"/>
              </a:rPr>
              <a:t>１階病棟　（療養病棟）</a:t>
            </a:r>
            <a:endParaRPr lang="en-US" altLang="ja-JP" sz="1600" b="1" dirty="0">
              <a:solidFill>
                <a:prstClr val="black"/>
              </a:solidFill>
              <a:latin typeface="ＭＳ Ｐゴシック"/>
            </a:endParaRPr>
          </a:p>
        </p:txBody>
      </p:sp>
      <p:sp>
        <p:nvSpPr>
          <p:cNvPr id="39" name="テキスト ボックス 38"/>
          <p:cNvSpPr txBox="1"/>
          <p:nvPr/>
        </p:nvSpPr>
        <p:spPr>
          <a:xfrm>
            <a:off x="2591468" y="5703285"/>
            <a:ext cx="1368000" cy="276999"/>
          </a:xfrm>
          <a:prstGeom prst="rect">
            <a:avLst/>
          </a:prstGeom>
          <a:noFill/>
          <a:ln>
            <a:solidFill>
              <a:schemeClr val="tx1"/>
            </a:solidFill>
            <a:prstDash val="dash"/>
          </a:ln>
        </p:spPr>
        <p:txBody>
          <a:bodyPr wrap="square" rtlCol="0">
            <a:spAutoFit/>
          </a:bodyPr>
          <a:lstStyle/>
          <a:p>
            <a:pPr marL="108000" indent="-108000"/>
            <a:r>
              <a:rPr lang="ja-JP" altLang="en-US" sz="1200" dirty="0">
                <a:solidFill>
                  <a:prstClr val="black"/>
                </a:solidFill>
                <a:latin typeface="ＭＳ Ｐゴシック"/>
              </a:rPr>
              <a:t>入院患者数：</a:t>
            </a:r>
            <a:r>
              <a:rPr lang="en-US" altLang="ja-JP" sz="1200" b="1" dirty="0">
                <a:solidFill>
                  <a:prstClr val="black"/>
                </a:solidFill>
                <a:latin typeface="ＭＳ Ｐゴシック"/>
              </a:rPr>
              <a:t>35</a:t>
            </a:r>
            <a:r>
              <a:rPr lang="ja-JP" altLang="en-US" sz="1200" dirty="0">
                <a:solidFill>
                  <a:prstClr val="black"/>
                </a:solidFill>
                <a:latin typeface="ＭＳ Ｐゴシック"/>
              </a:rPr>
              <a:t>人</a:t>
            </a:r>
          </a:p>
        </p:txBody>
      </p:sp>
      <p:sp>
        <p:nvSpPr>
          <p:cNvPr id="40" name="テキスト ボックス 39"/>
          <p:cNvSpPr txBox="1"/>
          <p:nvPr/>
        </p:nvSpPr>
        <p:spPr>
          <a:xfrm>
            <a:off x="554767" y="5900701"/>
            <a:ext cx="4274600" cy="430887"/>
          </a:xfrm>
          <a:prstGeom prst="rect">
            <a:avLst/>
          </a:prstGeom>
          <a:noFill/>
          <a:ln>
            <a:noFill/>
            <a:prstDash val="dash"/>
          </a:ln>
        </p:spPr>
        <p:txBody>
          <a:bodyPr wrap="square" rtlCol="0">
            <a:spAutoFit/>
          </a:bodyPr>
          <a:lstStyle/>
          <a:p>
            <a:pPr marL="108000" indent="-108000"/>
            <a:r>
              <a:rPr lang="ja-JP" altLang="en-US" sz="1100" dirty="0">
                <a:solidFill>
                  <a:prstClr val="black"/>
                </a:solidFill>
                <a:latin typeface="ＭＳ Ｐゴシック"/>
              </a:rPr>
              <a:t>［施設基準］</a:t>
            </a:r>
            <a:endParaRPr lang="en-US" altLang="ja-JP" sz="1100" dirty="0">
              <a:solidFill>
                <a:prstClr val="black"/>
              </a:solidFill>
              <a:latin typeface="ＭＳ Ｐゴシック"/>
            </a:endParaRPr>
          </a:p>
          <a:p>
            <a:pPr marL="108000" indent="-108000"/>
            <a:r>
              <a:rPr lang="ja-JP" altLang="en-US" sz="1100" dirty="0">
                <a:solidFill>
                  <a:prstClr val="black"/>
                </a:solidFill>
                <a:latin typeface="ＭＳ Ｐゴシック"/>
              </a:rPr>
              <a:t>夜間は、病棟に</a:t>
            </a:r>
            <a:r>
              <a:rPr lang="ja-JP" altLang="en-US" sz="1100" u="sng" dirty="0">
                <a:solidFill>
                  <a:prstClr val="black"/>
                </a:solidFill>
                <a:latin typeface="ＭＳ Ｐゴシック"/>
              </a:rPr>
              <a:t>看護職員１名</a:t>
            </a:r>
            <a:r>
              <a:rPr lang="ja-JP" altLang="en-US" sz="1100" dirty="0">
                <a:solidFill>
                  <a:prstClr val="black"/>
                </a:solidFill>
                <a:latin typeface="ＭＳ Ｐゴシック"/>
              </a:rPr>
              <a:t>を含む</a:t>
            </a:r>
            <a:r>
              <a:rPr lang="ja-JP" altLang="en-US" sz="1100" u="sng" dirty="0">
                <a:solidFill>
                  <a:prstClr val="black"/>
                </a:solidFill>
                <a:latin typeface="ＭＳ Ｐゴシック"/>
              </a:rPr>
              <a:t>看護要員２名以上</a:t>
            </a:r>
            <a:r>
              <a:rPr lang="ja-JP" altLang="en-US" sz="1100" dirty="0">
                <a:solidFill>
                  <a:prstClr val="black"/>
                </a:solidFill>
                <a:latin typeface="ＭＳ Ｐゴシック"/>
              </a:rPr>
              <a:t>の配置が必要</a:t>
            </a:r>
          </a:p>
        </p:txBody>
      </p:sp>
      <p:pic>
        <p:nvPicPr>
          <p:cNvPr id="41" name="Picture 8" descr="ナース"/>
          <p:cNvPicPr>
            <a:picLocks noChangeAspect="1" noChangeArrowheads="1"/>
          </p:cNvPicPr>
          <p:nvPr/>
        </p:nvPicPr>
        <p:blipFill rotWithShape="1">
          <a:blip r:embed="rId4" cstate="print">
            <a:biLevel thresh="75000"/>
            <a:extLst>
              <a:ext uri="{28A0092B-C50C-407E-A947-70E740481C1C}">
                <a14:useLocalDpi xmlns:a14="http://schemas.microsoft.com/office/drawing/2010/main" val="0"/>
              </a:ext>
            </a:extLst>
          </a:blip>
          <a:srcRect l="26081" r="23835"/>
          <a:stretch/>
        </p:blipFill>
        <p:spPr bwMode="auto">
          <a:xfrm>
            <a:off x="5266583" y="5694907"/>
            <a:ext cx="252000" cy="503150"/>
          </a:xfrm>
          <a:prstGeom prst="rect">
            <a:avLst/>
          </a:prstGeom>
          <a:noFill/>
          <a:extLst>
            <a:ext uri="{909E8E84-426E-40DD-AFC4-6F175D3DCCD1}">
              <a14:hiddenFill xmlns:a14="http://schemas.microsoft.com/office/drawing/2010/main">
                <a:solidFill>
                  <a:srgbClr val="FFFFFF"/>
                </a:solidFill>
              </a14:hiddenFill>
            </a:ext>
          </a:extLst>
        </p:spPr>
      </p:pic>
      <p:sp>
        <p:nvSpPr>
          <p:cNvPr id="43" name="テキスト ボックス 42"/>
          <p:cNvSpPr txBox="1"/>
          <p:nvPr/>
        </p:nvSpPr>
        <p:spPr>
          <a:xfrm>
            <a:off x="5163978" y="6113894"/>
            <a:ext cx="68682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看護職員</a:t>
            </a:r>
          </a:p>
        </p:txBody>
      </p:sp>
      <p:pic>
        <p:nvPicPr>
          <p:cNvPr id="44" name="Picture 4" descr="「看護師　ピクトグラム」の画像検索結果"/>
          <p:cNvPicPr>
            <a:picLocks noChangeAspect="1" noChangeArrowheads="1"/>
          </p:cNvPicPr>
          <p:nvPr/>
        </p:nvPicPr>
        <p:blipFill rotWithShape="1">
          <a:blip r:embed="rId5" cstate="print">
            <a:grayscl/>
            <a:extLst>
              <a:ext uri="{28A0092B-C50C-407E-A947-70E740481C1C}">
                <a14:useLocalDpi xmlns:a14="http://schemas.microsoft.com/office/drawing/2010/main" val="0"/>
              </a:ext>
            </a:extLst>
          </a:blip>
          <a:srcRect l="33317" t="12564" r="33365" b="10421"/>
          <a:stretch/>
        </p:blipFill>
        <p:spPr bwMode="auto">
          <a:xfrm>
            <a:off x="4875766" y="5738475"/>
            <a:ext cx="180000" cy="416073"/>
          </a:xfrm>
          <a:prstGeom prst="rect">
            <a:avLst/>
          </a:prstGeom>
          <a:noFill/>
          <a:extLst>
            <a:ext uri="{909E8E84-426E-40DD-AFC4-6F175D3DCCD1}">
              <a14:hiddenFill xmlns:a14="http://schemas.microsoft.com/office/drawing/2010/main">
                <a:solidFill>
                  <a:srgbClr val="FFFFFF"/>
                </a:solidFill>
              </a14:hiddenFill>
            </a:ext>
          </a:extLst>
        </p:spPr>
      </p:pic>
      <p:sp>
        <p:nvSpPr>
          <p:cNvPr id="45" name="テキスト ボックス 44"/>
          <p:cNvSpPr txBox="1"/>
          <p:nvPr/>
        </p:nvSpPr>
        <p:spPr>
          <a:xfrm>
            <a:off x="4642211" y="6109778"/>
            <a:ext cx="75600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看護補助者</a:t>
            </a:r>
          </a:p>
        </p:txBody>
      </p:sp>
      <p:sp>
        <p:nvSpPr>
          <p:cNvPr id="46" name="テキスト ボックス 45"/>
          <p:cNvSpPr txBox="1"/>
          <p:nvPr/>
        </p:nvSpPr>
        <p:spPr>
          <a:xfrm>
            <a:off x="4515674" y="5340833"/>
            <a:ext cx="68682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看護職員</a:t>
            </a:r>
          </a:p>
        </p:txBody>
      </p:sp>
      <p:pic>
        <p:nvPicPr>
          <p:cNvPr id="47" name="Picture 4" descr="「看護師　ピクトグラム」の画像検索結果"/>
          <p:cNvPicPr>
            <a:picLocks noChangeAspect="1" noChangeArrowheads="1"/>
          </p:cNvPicPr>
          <p:nvPr/>
        </p:nvPicPr>
        <p:blipFill rotWithShape="1">
          <a:blip r:embed="rId5" cstate="print">
            <a:duotone>
              <a:schemeClr val="accent5">
                <a:shade val="45000"/>
                <a:satMod val="135000"/>
              </a:schemeClr>
              <a:prstClr val="white"/>
            </a:duotone>
            <a:extLst>
              <a:ext uri="{28A0092B-C50C-407E-A947-70E740481C1C}">
                <a14:useLocalDpi xmlns:a14="http://schemas.microsoft.com/office/drawing/2010/main" val="0"/>
              </a:ext>
            </a:extLst>
          </a:blip>
          <a:srcRect l="33317" t="12564" r="33365" b="10421"/>
          <a:stretch/>
        </p:blipFill>
        <p:spPr bwMode="auto">
          <a:xfrm>
            <a:off x="4251030" y="4093192"/>
            <a:ext cx="180000" cy="416073"/>
          </a:xfrm>
          <a:prstGeom prst="rect">
            <a:avLst/>
          </a:prstGeom>
          <a:noFill/>
          <a:extLst>
            <a:ext uri="{909E8E84-426E-40DD-AFC4-6F175D3DCCD1}">
              <a14:hiddenFill xmlns:a14="http://schemas.microsoft.com/office/drawing/2010/main">
                <a:solidFill>
                  <a:srgbClr val="FFFFFF"/>
                </a:solidFill>
              </a14:hiddenFill>
            </a:ext>
          </a:extLst>
        </p:spPr>
      </p:pic>
      <p:sp>
        <p:nvSpPr>
          <p:cNvPr id="48" name="テキスト ボックス 47"/>
          <p:cNvSpPr txBox="1"/>
          <p:nvPr/>
        </p:nvSpPr>
        <p:spPr>
          <a:xfrm>
            <a:off x="4024991" y="4506779"/>
            <a:ext cx="756000" cy="200055"/>
          </a:xfrm>
          <a:prstGeom prst="rect">
            <a:avLst/>
          </a:prstGeom>
          <a:noFill/>
          <a:ln>
            <a:noFill/>
            <a:prstDash val="dash"/>
          </a:ln>
        </p:spPr>
        <p:txBody>
          <a:bodyPr wrap="square" rtlCol="0">
            <a:spAutoFit/>
          </a:bodyPr>
          <a:lstStyle/>
          <a:p>
            <a:pPr marL="108000" indent="-108000"/>
            <a:r>
              <a:rPr lang="ja-JP" altLang="en-US" sz="700" dirty="0">
                <a:solidFill>
                  <a:prstClr val="black"/>
                </a:solidFill>
                <a:latin typeface="ＭＳ Ｐゴシック"/>
              </a:rPr>
              <a:t>看護補助者</a:t>
            </a:r>
          </a:p>
        </p:txBody>
      </p:sp>
      <p:sp>
        <p:nvSpPr>
          <p:cNvPr id="49" name="円/楕円 48"/>
          <p:cNvSpPr/>
          <p:nvPr/>
        </p:nvSpPr>
        <p:spPr>
          <a:xfrm>
            <a:off x="4966825" y="4024036"/>
            <a:ext cx="540001" cy="648000"/>
          </a:xfrm>
          <a:prstGeom prst="ellipse">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ＭＳ Ｐゴシック"/>
            </a:endParaRPr>
          </a:p>
        </p:txBody>
      </p:sp>
      <p:sp>
        <p:nvSpPr>
          <p:cNvPr id="54" name="ストライプ矢印 53"/>
          <p:cNvSpPr/>
          <p:nvPr/>
        </p:nvSpPr>
        <p:spPr>
          <a:xfrm>
            <a:off x="5329745" y="4148386"/>
            <a:ext cx="684000" cy="324000"/>
          </a:xfrm>
          <a:prstGeom prst="stripedRightArrow">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a:solidFill>
                  <a:prstClr val="black"/>
                </a:solidFill>
                <a:latin typeface="ＭＳ Ｐゴシック"/>
              </a:rPr>
              <a:t>外来へ</a:t>
            </a:r>
          </a:p>
        </p:txBody>
      </p:sp>
      <p:sp>
        <p:nvSpPr>
          <p:cNvPr id="55" name="テキスト ボックス 54"/>
          <p:cNvSpPr txBox="1"/>
          <p:nvPr/>
        </p:nvSpPr>
        <p:spPr>
          <a:xfrm>
            <a:off x="3944236" y="3570140"/>
            <a:ext cx="1550585" cy="276999"/>
          </a:xfrm>
          <a:prstGeom prst="rect">
            <a:avLst/>
          </a:prstGeom>
          <a:noFill/>
          <a:ln>
            <a:noFill/>
            <a:prstDash val="dash"/>
          </a:ln>
        </p:spPr>
        <p:txBody>
          <a:bodyPr wrap="square" rtlCol="0">
            <a:spAutoFit/>
          </a:bodyPr>
          <a:lstStyle/>
          <a:p>
            <a:pPr marL="108000" indent="-108000"/>
            <a:r>
              <a:rPr lang="ja-JP" altLang="en-US" sz="1200" dirty="0">
                <a:solidFill>
                  <a:prstClr val="black"/>
                </a:solidFill>
                <a:latin typeface="ＭＳ Ｐゴシック"/>
              </a:rPr>
              <a:t>（許可病床数：</a:t>
            </a:r>
            <a:r>
              <a:rPr lang="en-US" altLang="ja-JP" sz="1200" dirty="0">
                <a:solidFill>
                  <a:prstClr val="black"/>
                </a:solidFill>
                <a:latin typeface="ＭＳ Ｐゴシック"/>
              </a:rPr>
              <a:t>99</a:t>
            </a:r>
            <a:r>
              <a:rPr lang="ja-JP" altLang="en-US" sz="1200" dirty="0">
                <a:solidFill>
                  <a:prstClr val="black"/>
                </a:solidFill>
                <a:latin typeface="ＭＳ Ｐゴシック"/>
              </a:rPr>
              <a:t>床）</a:t>
            </a:r>
          </a:p>
        </p:txBody>
      </p:sp>
      <p:graphicFrame>
        <p:nvGraphicFramePr>
          <p:cNvPr id="56" name="表 55"/>
          <p:cNvGraphicFramePr>
            <a:graphicFrameLocks noGrp="1"/>
          </p:cNvGraphicFramePr>
          <p:nvPr>
            <p:extLst/>
          </p:nvPr>
        </p:nvGraphicFramePr>
        <p:xfrm>
          <a:off x="5988380" y="4442079"/>
          <a:ext cx="3708000" cy="457200"/>
        </p:xfrm>
        <a:graphic>
          <a:graphicData uri="http://schemas.openxmlformats.org/drawingml/2006/table">
            <a:tbl>
              <a:tblPr firstRow="1" bandRow="1">
                <a:tableStyleId>{FABFCF23-3B69-468F-B69F-88F6DE6A72F2}</a:tableStyleId>
              </a:tblPr>
              <a:tblGrid>
                <a:gridCol w="252000">
                  <a:extLst>
                    <a:ext uri="{9D8B030D-6E8A-4147-A177-3AD203B41FA5}">
                      <a16:colId xmlns="" xmlns:a16="http://schemas.microsoft.com/office/drawing/2014/main" val="20001"/>
                    </a:ext>
                  </a:extLst>
                </a:gridCol>
                <a:gridCol w="3456000">
                  <a:extLst>
                    <a:ext uri="{9D8B030D-6E8A-4147-A177-3AD203B41FA5}">
                      <a16:colId xmlns="" xmlns:a16="http://schemas.microsoft.com/office/drawing/2014/main" val="20000"/>
                    </a:ext>
                  </a:extLst>
                </a:gridCol>
              </a:tblGrid>
              <a:tr h="406408">
                <a:tc>
                  <a:txBody>
                    <a:bodyPr/>
                    <a:lstStyle/>
                    <a:p>
                      <a:pPr algn="ctr"/>
                      <a:r>
                        <a:rPr kumimoji="1" lang="ja-JP" altLang="en-US" sz="1200" dirty="0">
                          <a:latin typeface="+mn-ea"/>
                          <a:ea typeface="+mn-ea"/>
                        </a:rPr>
                        <a:t>現行</a:t>
                      </a:r>
                    </a:p>
                  </a:txBody>
                  <a:tcPr marL="99060" marR="99060" anchor="ctr"/>
                </a:tc>
                <a:tc>
                  <a:txBody>
                    <a:bodyPr/>
                    <a:lstStyle/>
                    <a:p>
                      <a:pPr algn="l"/>
                      <a:r>
                        <a:rPr kumimoji="1" lang="ja-JP" altLang="en-US" sz="1200" b="0" dirty="0">
                          <a:solidFill>
                            <a:schemeClr val="tx1"/>
                          </a:solidFill>
                          <a:latin typeface="+mn-ea"/>
                          <a:ea typeface="+mn-ea"/>
                        </a:rPr>
                        <a:t>病棟の看護職員が１名となり、施設基準を満たさないため、入院料の変更届出が必要となる。</a:t>
                      </a:r>
                    </a:p>
                  </a:txBody>
                  <a:tcPr marL="99060" marR="99060" anchor="ctr">
                    <a:solidFill>
                      <a:srgbClr val="E9EBF5"/>
                    </a:solidFill>
                  </a:tcPr>
                </a:tc>
                <a:extLst>
                  <a:ext uri="{0D108BD9-81ED-4DB2-BD59-A6C34878D82A}">
                    <a16:rowId xmlns="" xmlns:a16="http://schemas.microsoft.com/office/drawing/2014/main" val="10000"/>
                  </a:ext>
                </a:extLst>
              </a:tr>
            </a:tbl>
          </a:graphicData>
        </a:graphic>
      </p:graphicFrame>
      <p:sp>
        <p:nvSpPr>
          <p:cNvPr id="57" name="テキスト ボックス 56"/>
          <p:cNvSpPr txBox="1"/>
          <p:nvPr/>
        </p:nvSpPr>
        <p:spPr>
          <a:xfrm>
            <a:off x="6054269" y="3928106"/>
            <a:ext cx="3773471" cy="523220"/>
          </a:xfrm>
          <a:prstGeom prst="rect">
            <a:avLst/>
          </a:prstGeom>
          <a:noFill/>
          <a:ln>
            <a:noFill/>
            <a:prstDash val="solid"/>
          </a:ln>
        </p:spPr>
        <p:txBody>
          <a:bodyPr wrap="square" rtlCol="0">
            <a:spAutoFit/>
          </a:bodyPr>
          <a:lstStyle/>
          <a:p>
            <a:pPr marL="108000" indent="-108000"/>
            <a:r>
              <a:rPr lang="ja-JP" altLang="en-US" sz="1400" dirty="0">
                <a:solidFill>
                  <a:prstClr val="black"/>
                </a:solidFill>
              </a:rPr>
              <a:t>病棟の看護職員が、</a:t>
            </a:r>
            <a:endParaRPr lang="en-US" altLang="ja-JP" sz="1400" dirty="0">
              <a:solidFill>
                <a:prstClr val="black"/>
              </a:solidFill>
            </a:endParaRPr>
          </a:p>
          <a:p>
            <a:pPr marL="108000" indent="-108000"/>
            <a:r>
              <a:rPr lang="ja-JP" altLang="en-US" sz="1400" dirty="0">
                <a:solidFill>
                  <a:prstClr val="black"/>
                </a:solidFill>
              </a:rPr>
              <a:t>一時的に病棟を離れ、救急外来で勤務する場合</a:t>
            </a:r>
            <a:endParaRPr lang="en-US" altLang="ja-JP" sz="1400" dirty="0">
              <a:solidFill>
                <a:prstClr val="black"/>
              </a:solidFill>
            </a:endParaRPr>
          </a:p>
        </p:txBody>
      </p:sp>
      <p:graphicFrame>
        <p:nvGraphicFramePr>
          <p:cNvPr id="60" name="表 59"/>
          <p:cNvGraphicFramePr>
            <a:graphicFrameLocks noGrp="1"/>
          </p:cNvGraphicFramePr>
          <p:nvPr>
            <p:extLst/>
          </p:nvPr>
        </p:nvGraphicFramePr>
        <p:xfrm>
          <a:off x="5970055" y="5282661"/>
          <a:ext cx="3708000" cy="640080"/>
        </p:xfrm>
        <a:graphic>
          <a:graphicData uri="http://schemas.openxmlformats.org/drawingml/2006/table">
            <a:tbl>
              <a:tblPr firstRow="1" bandRow="1">
                <a:tableStyleId>{9DCAF9ED-07DC-4A11-8D7F-57B35C25682E}</a:tableStyleId>
              </a:tblPr>
              <a:tblGrid>
                <a:gridCol w="252000">
                  <a:extLst>
                    <a:ext uri="{9D8B030D-6E8A-4147-A177-3AD203B41FA5}">
                      <a16:colId xmlns="" xmlns:a16="http://schemas.microsoft.com/office/drawing/2014/main" val="20001"/>
                    </a:ext>
                  </a:extLst>
                </a:gridCol>
                <a:gridCol w="3456000">
                  <a:extLst>
                    <a:ext uri="{9D8B030D-6E8A-4147-A177-3AD203B41FA5}">
                      <a16:colId xmlns="" xmlns:a16="http://schemas.microsoft.com/office/drawing/2014/main" val="20000"/>
                    </a:ext>
                  </a:extLst>
                </a:gridCol>
              </a:tblGrid>
              <a:tr h="406408">
                <a:tc>
                  <a:txBody>
                    <a:bodyPr/>
                    <a:lstStyle/>
                    <a:p>
                      <a:pPr algn="ctr"/>
                      <a:r>
                        <a:rPr kumimoji="1" lang="ja-JP" altLang="en-US" sz="1200" dirty="0">
                          <a:latin typeface="+mn-lt"/>
                          <a:ea typeface="+mn-ea"/>
                        </a:rPr>
                        <a:t>改定後</a:t>
                      </a:r>
                      <a:endParaRPr kumimoji="1" lang="ja-JP" altLang="en-US" sz="1200"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l"/>
                      <a:r>
                        <a:rPr kumimoji="1" lang="ja-JP" altLang="en-US" sz="1200" b="0" dirty="0">
                          <a:solidFill>
                            <a:schemeClr val="tx1"/>
                          </a:solidFill>
                          <a:latin typeface="+mn-lt"/>
                          <a:ea typeface="+mn-ea"/>
                        </a:rPr>
                        <a:t>病棟に看護職員１名と看護補助者１名が残っているため、当該日のみ夜間看護体制特定日減算を算定する。</a:t>
                      </a:r>
                      <a:endParaRPr kumimoji="1" lang="ja-JP" altLang="en-US" sz="1200" b="0" dirty="0">
                        <a:solidFill>
                          <a:schemeClr val="tx1"/>
                        </a:solidFill>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 xmlns:a16="http://schemas.microsoft.com/office/drawing/2014/main" val="10000"/>
                  </a:ext>
                </a:extLst>
              </a:tr>
            </a:tbl>
          </a:graphicData>
        </a:graphic>
      </p:graphicFrame>
      <p:sp>
        <p:nvSpPr>
          <p:cNvPr id="61" name="右矢印 60"/>
          <p:cNvSpPr/>
          <p:nvPr/>
        </p:nvSpPr>
        <p:spPr>
          <a:xfrm rot="5400000">
            <a:off x="7698375" y="4852375"/>
            <a:ext cx="288000" cy="46800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51" name="テキスト ボックス 50"/>
          <p:cNvSpPr txBox="1"/>
          <p:nvPr/>
        </p:nvSpPr>
        <p:spPr>
          <a:xfrm>
            <a:off x="315857" y="3570140"/>
            <a:ext cx="1368000" cy="276999"/>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indent="-108000" algn="ctr"/>
            <a:r>
              <a:rPr lang="ja-JP" altLang="en-US" sz="1200" b="1" dirty="0">
                <a:solidFill>
                  <a:prstClr val="black"/>
                </a:solidFill>
                <a:latin typeface="ＭＳ Ｐゴシック"/>
              </a:rPr>
              <a:t>算定の例</a:t>
            </a:r>
          </a:p>
        </p:txBody>
      </p:sp>
      <p:sp>
        <p:nvSpPr>
          <p:cNvPr id="50" name="Rectangle 2"/>
          <p:cNvSpPr>
            <a:spLocks noChangeArrowheads="1"/>
          </p:cNvSpPr>
          <p:nvPr/>
        </p:nvSpPr>
        <p:spPr bwMode="auto">
          <a:xfrm>
            <a:off x="245192" y="8065"/>
            <a:ext cx="9517327" cy="39660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１８．</a:t>
            </a:r>
            <a:r>
              <a:rPr lang="ja-JP" altLang="en-US" sz="2400" kern="0" dirty="0">
                <a:solidFill>
                  <a:srgbClr val="000000"/>
                </a:solidFill>
                <a:latin typeface="ＭＳ Ｐゴシック"/>
                <a:ea typeface="ＭＳ Ｐゴシック"/>
              </a:rPr>
              <a:t>救急医療の充実</a:t>
            </a:r>
            <a:endParaRPr lang="en-US" altLang="ja-JP" sz="2400" kern="0" dirty="0">
              <a:solidFill>
                <a:srgbClr val="000000"/>
              </a:solidFill>
              <a:latin typeface="ＭＳ Ｐゴシック"/>
              <a:ea typeface="ＭＳ Ｐゴシック"/>
            </a:endParaRPr>
          </a:p>
        </p:txBody>
      </p:sp>
      <p:sp>
        <p:nvSpPr>
          <p:cNvPr id="5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3" name="Rectangle 36"/>
          <p:cNvSpPr>
            <a:spLocks noChangeArrowheads="1"/>
          </p:cNvSpPr>
          <p:nvPr/>
        </p:nvSpPr>
        <p:spPr bwMode="auto">
          <a:xfrm>
            <a:off x="120663" y="423898"/>
            <a:ext cx="4883195"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（１）小規模病院における夜間救急外来対応</a:t>
            </a:r>
            <a:endParaRPr lang="en-US" altLang="ja-JP" sz="2000" dirty="0">
              <a:solidFill>
                <a:prstClr val="black"/>
              </a:solidFill>
            </a:endParaRPr>
          </a:p>
        </p:txBody>
      </p:sp>
      <p:sp>
        <p:nvSpPr>
          <p:cNvPr id="58" name="正方形/長方形 57"/>
          <p:cNvSpPr/>
          <p:nvPr/>
        </p:nvSpPr>
        <p:spPr>
          <a:xfrm>
            <a:off x="387161" y="6465591"/>
            <a:ext cx="8382264" cy="276999"/>
          </a:xfrm>
          <a:prstGeom prst="rect">
            <a:avLst/>
          </a:prstGeom>
          <a:ln w="6350">
            <a:solidFill>
              <a:schemeClr val="tx1"/>
            </a:solidFill>
            <a:prstDash val="dash"/>
          </a:ln>
        </p:spPr>
        <p:txBody>
          <a:bodyPr wrap="square">
            <a:spAutoFit/>
          </a:bodyPr>
          <a:lstStyle/>
          <a:p>
            <a:pPr marL="270000" indent="-270000">
              <a:spcAft>
                <a:spcPts val="600"/>
              </a:spcAft>
            </a:pPr>
            <a:r>
              <a:rPr lang="en-US" altLang="ja-JP" sz="1200" b="1" dirty="0">
                <a:solidFill>
                  <a:srgbClr val="FF0000"/>
                </a:solidFill>
                <a:latin typeface="+mn-ea"/>
              </a:rPr>
              <a:t>※</a:t>
            </a:r>
            <a:r>
              <a:rPr lang="ja-JP" altLang="en-US" sz="1200" b="1" dirty="0">
                <a:solidFill>
                  <a:srgbClr val="FF0000"/>
                </a:solidFill>
                <a:latin typeface="+mn-ea"/>
              </a:rPr>
              <a:t>　現場で柔軟な運用がなされている現状があり、今回の改定により厳しくなるようなことのないよう、厚生労働省に対応を要請</a:t>
            </a:r>
            <a:endParaRPr lang="en-US" altLang="ja-JP" sz="1200" b="1" dirty="0">
              <a:solidFill>
                <a:srgbClr val="FF0000"/>
              </a:solidFill>
              <a:latin typeface="+mn-ea"/>
            </a:endParaRPr>
          </a:p>
        </p:txBody>
      </p:sp>
      <p:sp>
        <p:nvSpPr>
          <p:cNvPr id="62" name="正方形/長方形 61"/>
          <p:cNvSpPr/>
          <p:nvPr/>
        </p:nvSpPr>
        <p:spPr>
          <a:xfrm>
            <a:off x="5861283" y="5970723"/>
            <a:ext cx="3901236" cy="415498"/>
          </a:xfrm>
          <a:prstGeom prst="rect">
            <a:avLst/>
          </a:prstGeom>
          <a:ln w="6350">
            <a:solidFill>
              <a:schemeClr val="tx1"/>
            </a:solidFill>
            <a:prstDash val="dash"/>
          </a:ln>
        </p:spPr>
        <p:txBody>
          <a:bodyPr wrap="square">
            <a:spAutoFit/>
          </a:bodyPr>
          <a:lstStyle/>
          <a:p>
            <a:pPr marL="270000" indent="-270000"/>
            <a:r>
              <a:rPr lang="en-US" altLang="ja-JP" sz="1050" b="1" dirty="0">
                <a:solidFill>
                  <a:srgbClr val="FF0000"/>
                </a:solidFill>
                <a:latin typeface="ＭＳ Ｐゴシック"/>
              </a:rPr>
              <a:t>※</a:t>
            </a:r>
            <a:r>
              <a:rPr lang="ja-JP" altLang="en-US" sz="1050" b="1" dirty="0">
                <a:solidFill>
                  <a:srgbClr val="FF0000"/>
                </a:solidFill>
                <a:latin typeface="ＭＳ Ｐゴシック"/>
              </a:rPr>
              <a:t>　病棟業務の一環として、院内の病棟外の場所に出入りする</a:t>
            </a:r>
            <a:endParaRPr lang="en-US" altLang="ja-JP" sz="1050" b="1" dirty="0">
              <a:solidFill>
                <a:srgbClr val="FF0000"/>
              </a:solidFill>
              <a:latin typeface="ＭＳ Ｐゴシック"/>
            </a:endParaRPr>
          </a:p>
          <a:p>
            <a:pPr marL="270000" indent="-270000"/>
            <a:r>
              <a:rPr lang="ja-JP" altLang="en-US" sz="1050" b="1" dirty="0">
                <a:solidFill>
                  <a:srgbClr val="FF0000"/>
                </a:solidFill>
                <a:latin typeface="ＭＳ Ｐゴシック"/>
              </a:rPr>
              <a:t>　場合はこの限りではない</a:t>
            </a:r>
            <a:endParaRPr lang="en-US" altLang="ja-JP" sz="1050" b="1" dirty="0">
              <a:solidFill>
                <a:srgbClr val="FF0000"/>
              </a:solidFill>
            </a:endParaRPr>
          </a:p>
        </p:txBody>
      </p:sp>
      <p:sp>
        <p:nvSpPr>
          <p:cNvPr id="63" name="テキスト ボックス 8">
            <a:extLst>
              <a:ext uri="{FF2B5EF4-FFF2-40B4-BE49-F238E27FC236}">
                <a16:creationId xmlns="" xmlns:a16="http://schemas.microsoft.com/office/drawing/2014/main" id="{FA33EBC9-4011-460F-81D4-46E2C9788C5E}"/>
              </a:ext>
            </a:extLst>
          </p:cNvPr>
          <p:cNvSpPr txBox="1"/>
          <p:nvPr/>
        </p:nvSpPr>
        <p:spPr>
          <a:xfrm>
            <a:off x="5236649" y="1360784"/>
            <a:ext cx="28397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25</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28</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29</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31</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32</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116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en-US" altLang="ja-JP" dirty="0">
                <a:solidFill>
                  <a:srgbClr val="002060"/>
                </a:solidFill>
                <a:latin typeface="ＭＳ Ｐゴシック" panose="020B0600070205080204" pitchFamily="50" charset="-128"/>
              </a:rPr>
              <a:t>717</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778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06538181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98893" y="771917"/>
            <a:ext cx="9689654" cy="2901768"/>
          </a:xfrm>
          <a:prstGeom prst="rect">
            <a:avLst/>
          </a:prstGeom>
          <a:noFill/>
          <a:ln w="9525">
            <a:solidFill>
              <a:schemeClr val="tx1"/>
            </a:solidFill>
            <a:miter lim="800000"/>
            <a:headEnd/>
            <a:tailEnd/>
          </a:ln>
        </p:spPr>
        <p:txBody>
          <a:bodyPr tIns="108000"/>
          <a:lstStyle/>
          <a:p>
            <a:pPr marL="177800" indent="-177800">
              <a:lnSpc>
                <a:spcPts val="1900"/>
              </a:lnSpc>
              <a:buFont typeface="Wingdings" pitchFamily="2" charset="2"/>
              <a:buChar char="Ø"/>
              <a:defRPr/>
            </a:pPr>
            <a:r>
              <a:rPr lang="ja-JP" altLang="en-US" dirty="0">
                <a:solidFill>
                  <a:prstClr val="black"/>
                </a:solidFill>
                <a:latin typeface="ＭＳ Ｐゴシック"/>
              </a:rPr>
              <a:t>　救命救急センターの充実段階評価の見直しに伴い、救命救急入院料の充実段階評価に係る加算を見直す。</a:t>
            </a:r>
            <a:endParaRPr lang="en-US" altLang="ja-JP"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graphicFrame>
        <p:nvGraphicFramePr>
          <p:cNvPr id="9" name="表 8"/>
          <p:cNvGraphicFramePr>
            <a:graphicFrameLocks noGrp="1"/>
          </p:cNvGraphicFramePr>
          <p:nvPr>
            <p:extLst/>
          </p:nvPr>
        </p:nvGraphicFramePr>
        <p:xfrm>
          <a:off x="416499" y="1412776"/>
          <a:ext cx="3960000" cy="1981200"/>
        </p:xfrm>
        <a:graphic>
          <a:graphicData uri="http://schemas.openxmlformats.org/drawingml/2006/table">
            <a:tbl>
              <a:tblPr firstRow="1" bandRow="1">
                <a:tableStyleId>{FABFCF23-3B69-468F-B69F-88F6DE6A72F2}</a:tableStyleId>
              </a:tblPr>
              <a:tblGrid>
                <a:gridCol w="3960000">
                  <a:extLst>
                    <a:ext uri="{9D8B030D-6E8A-4147-A177-3AD203B41FA5}">
                      <a16:colId xmlns="" xmlns:a16="http://schemas.microsoft.com/office/drawing/2014/main" val="20000"/>
                    </a:ext>
                  </a:extLst>
                </a:gridCol>
              </a:tblGrid>
              <a:tr h="301062">
                <a:tc>
                  <a:txBody>
                    <a:bodyPr/>
                    <a:lstStyle/>
                    <a:p>
                      <a:pPr algn="ctr"/>
                      <a:r>
                        <a:rPr kumimoji="1" lang="ja-JP" altLang="en-US" sz="1400" dirty="0">
                          <a:latin typeface="+mn-ea"/>
                          <a:ea typeface="+mn-ea"/>
                        </a:rPr>
                        <a:t>現行（救命救急入院料の加算）</a:t>
                      </a:r>
                    </a:p>
                  </a:txBody>
                  <a:tcPr marL="99060" marR="99060" anchor="ctr"/>
                </a:tc>
                <a:extLst>
                  <a:ext uri="{0D108BD9-81ED-4DB2-BD59-A6C34878D82A}">
                    <a16:rowId xmlns="" xmlns:a16="http://schemas.microsoft.com/office/drawing/2014/main" val="10000"/>
                  </a:ext>
                </a:extLst>
              </a:tr>
              <a:tr h="1638000">
                <a:tc>
                  <a:txBody>
                    <a:bodyPr/>
                    <a:lstStyle/>
                    <a:p>
                      <a:pPr marL="0" indent="0">
                        <a:spcBef>
                          <a:spcPts val="600"/>
                        </a:spcBef>
                        <a:defRPr/>
                      </a:pPr>
                      <a:endParaRPr lang="en-US" altLang="ja-JP" sz="1400" dirty="0">
                        <a:solidFill>
                          <a:prstClr val="black"/>
                        </a:solidFill>
                        <a:latin typeface="ＭＳ Ｐゴシック"/>
                      </a:endParaRPr>
                    </a:p>
                    <a:p>
                      <a:pPr marL="0" indent="0">
                        <a:spcBef>
                          <a:spcPts val="600"/>
                        </a:spcBef>
                        <a:defRPr/>
                      </a:pPr>
                      <a:endParaRPr lang="en-US" altLang="ja-JP" sz="1400" dirty="0">
                        <a:solidFill>
                          <a:prstClr val="black"/>
                        </a:solidFill>
                        <a:latin typeface="ＭＳ Ｐゴシック"/>
                      </a:endParaRPr>
                    </a:p>
                    <a:p>
                      <a:pPr marL="0" indent="0">
                        <a:spcBef>
                          <a:spcPts val="600"/>
                        </a:spcBef>
                        <a:defRPr/>
                      </a:pPr>
                      <a:r>
                        <a:rPr lang="ja-JP" altLang="en-US" sz="1400" dirty="0">
                          <a:solidFill>
                            <a:prstClr val="black"/>
                          </a:solidFill>
                          <a:latin typeface="ＭＳ Ｐゴシック"/>
                        </a:rPr>
                        <a:t>充実段階評価Ａ　　　</a:t>
                      </a:r>
                      <a:r>
                        <a:rPr lang="en-US" altLang="ja-JP" sz="1400" dirty="0">
                          <a:solidFill>
                            <a:prstClr val="black"/>
                          </a:solidFill>
                          <a:latin typeface="ＭＳ Ｐゴシック"/>
                        </a:rPr>
                        <a:t>1,000</a:t>
                      </a:r>
                      <a:r>
                        <a:rPr lang="ja-JP" altLang="en-US" sz="1400" dirty="0">
                          <a:solidFill>
                            <a:prstClr val="black"/>
                          </a:solidFill>
                          <a:latin typeface="ＭＳ Ｐゴシック"/>
                        </a:rPr>
                        <a:t>点（１日につき）</a:t>
                      </a:r>
                      <a:endParaRPr lang="en-US" altLang="ja-JP" sz="1400" dirty="0">
                        <a:solidFill>
                          <a:prstClr val="black"/>
                        </a:solidFill>
                        <a:latin typeface="ＭＳ Ｐゴシック"/>
                      </a:endParaRPr>
                    </a:p>
                    <a:p>
                      <a:pPr marL="0" indent="0">
                        <a:spcBef>
                          <a:spcPts val="600"/>
                        </a:spcBef>
                        <a:defRPr/>
                      </a:pPr>
                      <a:endParaRPr lang="en-US" altLang="ja-JP" sz="1400" dirty="0">
                        <a:solidFill>
                          <a:prstClr val="black"/>
                        </a:solidFill>
                        <a:latin typeface="ＭＳ Ｐゴシック"/>
                      </a:endParaRPr>
                    </a:p>
                    <a:p>
                      <a:pPr marL="0" indent="0">
                        <a:spcBef>
                          <a:spcPts val="0"/>
                        </a:spcBef>
                        <a:defRPr/>
                      </a:pPr>
                      <a:r>
                        <a:rPr lang="ja-JP" altLang="en-US" sz="1400" dirty="0">
                          <a:solidFill>
                            <a:prstClr val="black"/>
                          </a:solidFill>
                          <a:latin typeface="ＭＳ Ｐゴシック"/>
                        </a:rPr>
                        <a:t>充実段階評価Ｂ　　　　</a:t>
                      </a:r>
                      <a:r>
                        <a:rPr lang="en-US" altLang="ja-JP" sz="1400" dirty="0">
                          <a:solidFill>
                            <a:prstClr val="black"/>
                          </a:solidFill>
                          <a:latin typeface="ＭＳ Ｐゴシック"/>
                        </a:rPr>
                        <a:t>500</a:t>
                      </a:r>
                      <a:r>
                        <a:rPr lang="ja-JP" altLang="en-US" sz="1400" dirty="0">
                          <a:solidFill>
                            <a:prstClr val="black"/>
                          </a:solidFill>
                          <a:latin typeface="ＭＳ Ｐゴシック"/>
                        </a:rPr>
                        <a:t>点（１日につき）</a:t>
                      </a:r>
                      <a:endParaRPr lang="en-US" altLang="ja-JP" sz="1400" dirty="0">
                        <a:solidFill>
                          <a:prstClr val="black"/>
                        </a:solidFill>
                        <a:latin typeface="ＭＳ Ｐゴシック"/>
                      </a:endParaRPr>
                    </a:p>
                    <a:p>
                      <a:pPr marL="0" indent="0">
                        <a:spcBef>
                          <a:spcPts val="600"/>
                        </a:spcBef>
                        <a:defRPr/>
                      </a:pP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5363530" y="1412776"/>
          <a:ext cx="4267484" cy="194310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190188">
                <a:tc>
                  <a:txBody>
                    <a:bodyPr/>
                    <a:lstStyle/>
                    <a:p>
                      <a:pPr algn="ctr"/>
                      <a:r>
                        <a:rPr kumimoji="1" lang="ja-JP" altLang="en-US" sz="1400" u="none" dirty="0">
                          <a:latin typeface="+mn-ea"/>
                          <a:ea typeface="+mn-ea"/>
                        </a:rPr>
                        <a:t>改定後（救命救急入院料の加算）</a:t>
                      </a:r>
                    </a:p>
                  </a:txBody>
                  <a:tcPr marL="99060" marR="99060" anchor="ctr"/>
                </a:tc>
                <a:extLst>
                  <a:ext uri="{0D108BD9-81ED-4DB2-BD59-A6C34878D82A}">
                    <a16:rowId xmlns="" xmlns:a16="http://schemas.microsoft.com/office/drawing/2014/main" val="10000"/>
                  </a:ext>
                </a:extLst>
              </a:tr>
              <a:tr h="828000">
                <a:tc>
                  <a:txBody>
                    <a:bodyPr/>
                    <a:lstStyle/>
                    <a:p>
                      <a:pPr marL="0" marR="0" indent="0" algn="l" defTabSz="914400" rtl="0" eaLnBrk="1" fontAlgn="auto" latinLnBrk="0" hangingPunct="1">
                        <a:lnSpc>
                          <a:spcPct val="100000"/>
                        </a:lnSpc>
                        <a:spcBef>
                          <a:spcPts val="600"/>
                        </a:spcBef>
                        <a:spcAft>
                          <a:spcPts val="0"/>
                        </a:spcAft>
                        <a:buClrTx/>
                        <a:buSzTx/>
                        <a:buFontTx/>
                        <a:buNone/>
                        <a:tabLst/>
                        <a:defRPr/>
                      </a:pPr>
                      <a:r>
                        <a:rPr lang="ja-JP" altLang="en-US" sz="1400" b="1" u="sng" dirty="0">
                          <a:solidFill>
                            <a:srgbClr val="0070C0"/>
                          </a:solidFill>
                          <a:latin typeface="ＭＳ Ｐゴシック"/>
                        </a:rPr>
                        <a:t>イ　救急体制充実加算１　　　</a:t>
                      </a:r>
                      <a:r>
                        <a:rPr lang="en-US" altLang="ja-JP" sz="1400" b="1" u="sng" dirty="0">
                          <a:solidFill>
                            <a:srgbClr val="0070C0"/>
                          </a:solidFill>
                          <a:latin typeface="ＭＳ Ｐゴシック"/>
                        </a:rPr>
                        <a:t>1,500</a:t>
                      </a:r>
                      <a:r>
                        <a:rPr lang="ja-JP" altLang="en-US" sz="1400" b="1" u="sng" dirty="0">
                          <a:solidFill>
                            <a:srgbClr val="0070C0"/>
                          </a:solidFill>
                          <a:latin typeface="ＭＳ Ｐゴシック"/>
                        </a:rPr>
                        <a:t>点（１日につき）</a:t>
                      </a:r>
                      <a:endParaRPr lang="en-US" altLang="ja-JP" sz="1400" b="1" u="sng" dirty="0">
                        <a:solidFill>
                          <a:srgbClr val="0070C0"/>
                        </a:solidFill>
                        <a:latin typeface="ＭＳ Ｐゴシック"/>
                      </a:endParaRPr>
                    </a:p>
                    <a:p>
                      <a:pPr marL="0" marR="0" indent="0" algn="l" defTabSz="914400" rtl="0" eaLnBrk="1" fontAlgn="auto" latinLnBrk="0" hangingPunct="1">
                        <a:lnSpc>
                          <a:spcPct val="100000"/>
                        </a:lnSpc>
                        <a:spcBef>
                          <a:spcPts val="300"/>
                        </a:spcBef>
                        <a:spcAft>
                          <a:spcPts val="0"/>
                        </a:spcAft>
                        <a:buClrTx/>
                        <a:buSzTx/>
                        <a:buFontTx/>
                        <a:buNone/>
                        <a:tabLst/>
                        <a:defRPr/>
                      </a:pPr>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　充実段階評価Ｓ</a:t>
                      </a:r>
                    </a:p>
                    <a:p>
                      <a:pPr marL="0" marR="0" indent="0" algn="l" defTabSz="914400" rtl="0" eaLnBrk="1" fontAlgn="auto" latinLnBrk="0" hangingPunct="1">
                        <a:lnSpc>
                          <a:spcPct val="100000"/>
                        </a:lnSpc>
                        <a:spcBef>
                          <a:spcPts val="600"/>
                        </a:spcBef>
                        <a:spcAft>
                          <a:spcPts val="0"/>
                        </a:spcAft>
                        <a:buClrTx/>
                        <a:buSzTx/>
                        <a:buFontTx/>
                        <a:buNone/>
                        <a:tabLst/>
                        <a:defRPr/>
                      </a:pPr>
                      <a:r>
                        <a:rPr lang="ja-JP" altLang="en-US" sz="1400" b="1" u="sng" dirty="0">
                          <a:solidFill>
                            <a:srgbClr val="0070C0"/>
                          </a:solidFill>
                          <a:latin typeface="ＭＳ Ｐゴシック"/>
                        </a:rPr>
                        <a:t>ロ　救急体制充実加算２　　　</a:t>
                      </a:r>
                      <a:r>
                        <a:rPr lang="en-US" altLang="ja-JP" sz="1400" b="1" u="sng" dirty="0">
                          <a:solidFill>
                            <a:srgbClr val="0070C0"/>
                          </a:solidFill>
                          <a:latin typeface="ＭＳ Ｐゴシック"/>
                        </a:rPr>
                        <a:t>1,000</a:t>
                      </a:r>
                      <a:r>
                        <a:rPr lang="ja-JP" altLang="en-US" sz="1400" b="1" u="sng" dirty="0">
                          <a:solidFill>
                            <a:srgbClr val="0070C0"/>
                          </a:solidFill>
                          <a:latin typeface="ＭＳ Ｐゴシック"/>
                        </a:rPr>
                        <a:t>点（１日につき）</a:t>
                      </a:r>
                      <a:endParaRPr lang="en-US" altLang="ja-JP" sz="1400" b="1" u="sng" dirty="0">
                        <a:solidFill>
                          <a:srgbClr val="0070C0"/>
                        </a:solidFill>
                        <a:latin typeface="ＭＳ Ｐゴシック"/>
                      </a:endParaRPr>
                    </a:p>
                    <a:p>
                      <a:pPr marL="0" marR="0" indent="0" algn="l" defTabSz="914400" rtl="0" eaLnBrk="1" fontAlgn="auto" latinLnBrk="0" hangingPunct="1">
                        <a:lnSpc>
                          <a:spcPct val="100000"/>
                        </a:lnSpc>
                        <a:spcBef>
                          <a:spcPts val="300"/>
                        </a:spcBef>
                        <a:spcAft>
                          <a:spcPts val="0"/>
                        </a:spcAft>
                        <a:buClrTx/>
                        <a:buSzTx/>
                        <a:buFontTx/>
                        <a:buNone/>
                        <a:tabLst/>
                        <a:defRPr/>
                      </a:pPr>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　充実段階評価Ａ</a:t>
                      </a:r>
                    </a:p>
                    <a:p>
                      <a:pPr marL="0" marR="0" indent="0" algn="l" defTabSz="914400" rtl="0" eaLnBrk="1" fontAlgn="auto" latinLnBrk="0" hangingPunct="1">
                        <a:lnSpc>
                          <a:spcPct val="100000"/>
                        </a:lnSpc>
                        <a:spcBef>
                          <a:spcPts val="600"/>
                        </a:spcBef>
                        <a:spcAft>
                          <a:spcPts val="0"/>
                        </a:spcAft>
                        <a:buClrTx/>
                        <a:buSzTx/>
                        <a:buFontTx/>
                        <a:buNone/>
                        <a:tabLst/>
                        <a:defRPr/>
                      </a:pPr>
                      <a:r>
                        <a:rPr lang="ja-JP" altLang="en-US" sz="1400" b="1" u="sng" dirty="0">
                          <a:solidFill>
                            <a:srgbClr val="0070C0"/>
                          </a:solidFill>
                          <a:latin typeface="ＭＳ Ｐゴシック"/>
                        </a:rPr>
                        <a:t>ハ　救急体制充実加算３　　　　</a:t>
                      </a:r>
                      <a:r>
                        <a:rPr lang="en-US" altLang="ja-JP" sz="1400" b="1" u="sng" dirty="0">
                          <a:solidFill>
                            <a:srgbClr val="0070C0"/>
                          </a:solidFill>
                          <a:latin typeface="ＭＳ Ｐゴシック"/>
                        </a:rPr>
                        <a:t>500</a:t>
                      </a:r>
                      <a:r>
                        <a:rPr lang="ja-JP" altLang="en-US" sz="1400" b="1" u="sng" dirty="0">
                          <a:solidFill>
                            <a:srgbClr val="0070C0"/>
                          </a:solidFill>
                          <a:latin typeface="ＭＳ Ｐゴシック"/>
                        </a:rPr>
                        <a:t>点（１日につき）</a:t>
                      </a:r>
                      <a:endParaRPr lang="en-US" altLang="ja-JP" sz="1400" b="1" u="sng" dirty="0">
                        <a:solidFill>
                          <a:srgbClr val="0070C0"/>
                        </a:solidFill>
                        <a:latin typeface="ＭＳ Ｐゴシック"/>
                      </a:endParaRPr>
                    </a:p>
                    <a:p>
                      <a:pPr marL="0" marR="0" indent="0" algn="l" defTabSz="914400" rtl="0" eaLnBrk="1" fontAlgn="auto" latinLnBrk="0" hangingPunct="1">
                        <a:lnSpc>
                          <a:spcPct val="100000"/>
                        </a:lnSpc>
                        <a:spcBef>
                          <a:spcPts val="300"/>
                        </a:spcBef>
                        <a:spcAft>
                          <a:spcPts val="0"/>
                        </a:spcAft>
                        <a:buClrTx/>
                        <a:buSzTx/>
                        <a:buFontTx/>
                        <a:buNone/>
                        <a:tabLst/>
                        <a:defRPr/>
                      </a:pPr>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　充実段階評価Ｂ</a:t>
                      </a:r>
                    </a:p>
                  </a:txBody>
                  <a:tcPr marL="99060" marR="99060" horzOverflow="overflow"/>
                </a:tc>
                <a:extLst>
                  <a:ext uri="{0D108BD9-81ED-4DB2-BD59-A6C34878D82A}">
                    <a16:rowId xmlns="" xmlns:a16="http://schemas.microsoft.com/office/drawing/2014/main" val="10001"/>
                  </a:ext>
                </a:extLst>
              </a:tr>
            </a:tbl>
          </a:graphicData>
        </a:graphic>
      </p:graphicFrame>
      <p:sp>
        <p:nvSpPr>
          <p:cNvPr id="15" name="右矢印 14"/>
          <p:cNvSpPr/>
          <p:nvPr/>
        </p:nvSpPr>
        <p:spPr>
          <a:xfrm>
            <a:off x="4586224" y="1853578"/>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6" name="Rectangle 37"/>
          <p:cNvSpPr>
            <a:spLocks noChangeArrowheads="1"/>
          </p:cNvSpPr>
          <p:nvPr/>
        </p:nvSpPr>
        <p:spPr bwMode="auto">
          <a:xfrm>
            <a:off x="98893" y="4114417"/>
            <a:ext cx="9689654" cy="2664000"/>
          </a:xfrm>
          <a:prstGeom prst="rect">
            <a:avLst/>
          </a:prstGeom>
          <a:noFill/>
          <a:ln w="9525">
            <a:solidFill>
              <a:schemeClr val="tx1"/>
            </a:solidFill>
            <a:miter lim="800000"/>
            <a:headEnd/>
            <a:tailEnd/>
          </a:ln>
        </p:spPr>
        <p:txBody>
          <a:bodyPr/>
          <a:lstStyle/>
          <a:p>
            <a:pPr marL="285750" indent="-285750">
              <a:lnSpc>
                <a:spcPts val="1900"/>
              </a:lnSpc>
              <a:spcAft>
                <a:spcPts val="600"/>
              </a:spcAft>
              <a:buFont typeface="Wingdings" charset="2"/>
              <a:buChar char="Ø"/>
            </a:pPr>
            <a:r>
              <a:rPr lang="ja-JP" altLang="en-US" dirty="0">
                <a:solidFill>
                  <a:prstClr val="black"/>
                </a:solidFill>
                <a:latin typeface="ＭＳ Ｐゴシック"/>
              </a:rPr>
              <a:t> 二次救急医療機関における重症救急患者の受入れに対応するため、専任の看護師を配置している場合の評価を、夜間休日救急搬送医学管理料に新設する。</a:t>
            </a:r>
            <a:endParaRPr lang="en-US" altLang="ja-JP" b="1" u="sng" dirty="0">
              <a:solidFill>
                <a:srgbClr val="0070C0"/>
              </a:solidFill>
              <a:latin typeface="ＭＳ Ｐゴシック"/>
            </a:endParaRPr>
          </a:p>
          <a:p>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a:t>
            </a:r>
            <a:r>
              <a:rPr lang="ja-JP" altLang="en-US" b="1" dirty="0">
                <a:solidFill>
                  <a:srgbClr val="0070C0"/>
                </a:solidFill>
                <a:latin typeface="ＭＳ Ｐゴシック"/>
              </a:rPr>
              <a:t>　　</a:t>
            </a:r>
            <a:r>
              <a:rPr lang="ja-JP" altLang="en-US" b="1" u="sng" dirty="0">
                <a:solidFill>
                  <a:srgbClr val="0070C0"/>
                </a:solidFill>
                <a:latin typeface="ＭＳ Ｐゴシック"/>
              </a:rPr>
              <a:t>救急搬送看護体制加算：２００点</a:t>
            </a:r>
            <a:endParaRPr lang="en-US" altLang="ja-JP" b="1" u="sng" dirty="0">
              <a:solidFill>
                <a:srgbClr val="0070C0"/>
              </a:solidFill>
              <a:latin typeface="ＭＳ Ｐゴシック"/>
            </a:endParaRPr>
          </a:p>
          <a:p>
            <a:endParaRPr lang="en-US" altLang="ja-JP" dirty="0">
              <a:solidFill>
                <a:prstClr val="black"/>
              </a:solidFill>
              <a:latin typeface="ＭＳ Ｐゴシック"/>
            </a:endParaRPr>
          </a:p>
          <a:p>
            <a:endParaRPr lang="en-US" altLang="ja-JP" dirty="0">
              <a:solidFill>
                <a:prstClr val="black"/>
              </a:solidFill>
              <a:latin typeface="ＭＳ Ｐゴシック"/>
            </a:endParaRPr>
          </a:p>
          <a:p>
            <a:pPr marL="285750" indent="-285750">
              <a:buFont typeface="Wingdings" charset="2"/>
              <a:buChar char="Ø"/>
            </a:pPr>
            <a:r>
              <a:rPr lang="ja-JP" altLang="en-US" dirty="0">
                <a:solidFill>
                  <a:prstClr val="black"/>
                </a:solidFill>
                <a:latin typeface="ＭＳ Ｐゴシック"/>
              </a:rPr>
              <a:t>院内トリアージ実施料の評価を充実する。</a:t>
            </a:r>
            <a:endParaRPr lang="en-US" altLang="ja-JP" dirty="0">
              <a:solidFill>
                <a:prstClr val="black"/>
              </a:solidFill>
              <a:latin typeface="ＭＳ Ｐゴシック"/>
            </a:endParaRPr>
          </a:p>
          <a:p>
            <a:pPr>
              <a:defRPr/>
            </a:pP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a:defRPr/>
            </a:pPr>
            <a:endParaRPr lang="en-US" altLang="ja-JP" sz="1050" dirty="0">
              <a:solidFill>
                <a:prstClr val="black"/>
              </a:solidFill>
              <a:latin typeface="ＭＳ Ｐゴシック"/>
            </a:endParaRPr>
          </a:p>
        </p:txBody>
      </p:sp>
      <p:sp>
        <p:nvSpPr>
          <p:cNvPr id="17" name="テキスト ボックス 16"/>
          <p:cNvSpPr txBox="1"/>
          <p:nvPr/>
        </p:nvSpPr>
        <p:spPr>
          <a:xfrm>
            <a:off x="4304928" y="4653136"/>
            <a:ext cx="4587897" cy="861774"/>
          </a:xfrm>
          <a:prstGeom prst="rect">
            <a:avLst/>
          </a:prstGeom>
          <a:noFill/>
        </p:spPr>
        <p:txBody>
          <a:bodyPr wrap="square" rtlCol="0">
            <a:spAutoFit/>
          </a:bodyPr>
          <a:lstStyle/>
          <a:p>
            <a:pPr>
              <a:lnSpc>
                <a:spcPts val="1500"/>
              </a:lnSpc>
            </a:pPr>
            <a:r>
              <a:rPr lang="ja-JP" altLang="en-US" sz="1400" dirty="0">
                <a:solidFill>
                  <a:prstClr val="black"/>
                </a:solidFill>
                <a:latin typeface="ＭＳ Ｐゴシック"/>
              </a:rPr>
              <a:t>［施設基準］</a:t>
            </a:r>
            <a:endParaRPr lang="en-US" altLang="ja-JP" sz="1400" dirty="0">
              <a:solidFill>
                <a:prstClr val="black"/>
              </a:solidFill>
              <a:latin typeface="ＭＳ Ｐゴシック"/>
            </a:endParaRPr>
          </a:p>
          <a:p>
            <a:pPr marL="270000" indent="-270000">
              <a:lnSpc>
                <a:spcPts val="1500"/>
              </a:lnSpc>
            </a:pPr>
            <a:r>
              <a:rPr lang="ja-JP" altLang="en-US" sz="1400" dirty="0">
                <a:solidFill>
                  <a:prstClr val="black"/>
                </a:solidFill>
                <a:latin typeface="ＭＳ Ｐゴシック"/>
              </a:rPr>
              <a:t>　①　救急用の自動車又は救急医療用ヘリコプターによる搬送件数が、年間で</a:t>
            </a:r>
            <a:r>
              <a:rPr lang="en-US" altLang="ja-JP" sz="1400" dirty="0">
                <a:solidFill>
                  <a:prstClr val="black"/>
                </a:solidFill>
                <a:latin typeface="ＭＳ Ｐゴシック"/>
              </a:rPr>
              <a:t>200</a:t>
            </a:r>
            <a:r>
              <a:rPr lang="ja-JP" altLang="en-US" sz="1400" dirty="0">
                <a:solidFill>
                  <a:prstClr val="black"/>
                </a:solidFill>
                <a:latin typeface="ＭＳ Ｐゴシック"/>
              </a:rPr>
              <a:t>件以上であること。</a:t>
            </a:r>
            <a:endParaRPr lang="en-US" altLang="ja-JP" sz="1400" dirty="0">
              <a:solidFill>
                <a:prstClr val="black"/>
              </a:solidFill>
              <a:latin typeface="ＭＳ Ｐゴシック"/>
            </a:endParaRPr>
          </a:p>
          <a:p>
            <a:pPr marL="270000" indent="-270000">
              <a:lnSpc>
                <a:spcPts val="1500"/>
              </a:lnSpc>
            </a:pPr>
            <a:r>
              <a:rPr lang="ja-JP" altLang="en-US" sz="1400" dirty="0">
                <a:solidFill>
                  <a:prstClr val="black"/>
                </a:solidFill>
                <a:latin typeface="ＭＳ Ｐゴシック"/>
              </a:rPr>
              <a:t>　②　専任の看護師が配置されていること。</a:t>
            </a:r>
          </a:p>
        </p:txBody>
      </p:sp>
      <p:graphicFrame>
        <p:nvGraphicFramePr>
          <p:cNvPr id="18" name="表 17"/>
          <p:cNvGraphicFramePr>
            <a:graphicFrameLocks noGrp="1"/>
          </p:cNvGraphicFramePr>
          <p:nvPr>
            <p:extLst/>
          </p:nvPr>
        </p:nvGraphicFramePr>
        <p:xfrm>
          <a:off x="331765" y="5911610"/>
          <a:ext cx="4320000" cy="822960"/>
        </p:xfrm>
        <a:graphic>
          <a:graphicData uri="http://schemas.openxmlformats.org/drawingml/2006/table">
            <a:tbl>
              <a:tblPr firstRow="1" bandRow="1">
                <a:tableStyleId>{FABFCF23-3B69-468F-B69F-88F6DE6A72F2}</a:tableStyleId>
              </a:tblPr>
              <a:tblGrid>
                <a:gridCol w="4320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n-ea"/>
                          <a:ea typeface="+mn-ea"/>
                        </a:rPr>
                        <a:t>現行</a:t>
                      </a:r>
                      <a:endParaRPr kumimoji="1" lang="en-US" altLang="ja-JP" sz="1400" u="none" dirty="0">
                        <a:latin typeface="+mn-ea"/>
                        <a:ea typeface="+mn-ea"/>
                      </a:endParaRPr>
                    </a:p>
                  </a:txBody>
                  <a:tcPr marL="99060" marR="99060" anchor="ctr"/>
                </a:tc>
                <a:extLst>
                  <a:ext uri="{0D108BD9-81ED-4DB2-BD59-A6C34878D82A}">
                    <a16:rowId xmlns="" xmlns:a16="http://schemas.microsoft.com/office/drawing/2014/main" val="10000"/>
                  </a:ext>
                </a:extLst>
              </a:tr>
              <a:tr h="182488">
                <a:tc>
                  <a:txBody>
                    <a:bodyPr/>
                    <a:lstStyle/>
                    <a:p>
                      <a:pPr algn="l"/>
                      <a:r>
                        <a:rPr kumimoji="1" lang="en-US" altLang="ja-JP" sz="1400" u="none" dirty="0">
                          <a:latin typeface="+mn-ea"/>
                          <a:ea typeface="+mn-ea"/>
                        </a:rPr>
                        <a:t>【</a:t>
                      </a:r>
                      <a:r>
                        <a:rPr kumimoji="1" lang="ja-JP" altLang="en-US" sz="1400" u="none" dirty="0">
                          <a:latin typeface="+mn-ea"/>
                          <a:ea typeface="+mn-ea"/>
                        </a:rPr>
                        <a:t>院内トリアージ実施料</a:t>
                      </a:r>
                      <a:r>
                        <a:rPr kumimoji="1" lang="en-US" altLang="ja-JP" sz="1400" u="none" dirty="0">
                          <a:latin typeface="+mn-ea"/>
                          <a:ea typeface="+mn-ea"/>
                        </a:rPr>
                        <a:t>】</a:t>
                      </a:r>
                      <a:r>
                        <a:rPr kumimoji="1" lang="ja-JP" altLang="en-US" sz="1400" u="none" dirty="0">
                          <a:latin typeface="+mn-ea"/>
                          <a:ea typeface="+mn-ea"/>
                        </a:rPr>
                        <a:t>　</a:t>
                      </a:r>
                      <a:endParaRPr kumimoji="1" lang="en-US" altLang="ja-JP" sz="1400" u="none" dirty="0">
                        <a:latin typeface="+mn-ea"/>
                        <a:ea typeface="+mn-ea"/>
                      </a:endParaRPr>
                    </a:p>
                    <a:p>
                      <a:pPr algn="l"/>
                      <a:r>
                        <a:rPr kumimoji="1" lang="ja-JP" altLang="en-US" sz="1400" u="none" dirty="0">
                          <a:latin typeface="+mn-ea"/>
                          <a:ea typeface="+mn-ea"/>
                        </a:rPr>
                        <a:t>　　院内トリアージ実施料　　　　　　　　　　　　　　　</a:t>
                      </a:r>
                      <a:r>
                        <a:rPr kumimoji="1" lang="en-US" altLang="ja-JP" sz="1400" u="none" dirty="0">
                          <a:latin typeface="+mn-ea"/>
                          <a:ea typeface="+mn-ea"/>
                        </a:rPr>
                        <a:t>100</a:t>
                      </a:r>
                      <a:r>
                        <a:rPr kumimoji="1" lang="ja-JP" altLang="en-US" sz="1400" u="none" dirty="0">
                          <a:latin typeface="+mn-ea"/>
                          <a:ea typeface="+mn-ea"/>
                        </a:rPr>
                        <a:t>点</a:t>
                      </a:r>
                    </a:p>
                  </a:txBody>
                  <a:tcPr marL="99060" marR="99060" anchor="ctr"/>
                </a:tc>
                <a:extLst>
                  <a:ext uri="{0D108BD9-81ED-4DB2-BD59-A6C34878D82A}">
                    <a16:rowId xmlns="" xmlns:a16="http://schemas.microsoft.com/office/drawing/2014/main" val="10001"/>
                  </a:ext>
                </a:extLst>
              </a:tr>
            </a:tbl>
          </a:graphicData>
        </a:graphic>
      </p:graphicFrame>
      <p:sp>
        <p:nvSpPr>
          <p:cNvPr id="19" name="右矢印 18"/>
          <p:cNvSpPr/>
          <p:nvPr/>
        </p:nvSpPr>
        <p:spPr>
          <a:xfrm>
            <a:off x="4759968" y="6096126"/>
            <a:ext cx="406032" cy="625060"/>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20" name="表 19"/>
          <p:cNvGraphicFramePr>
            <a:graphicFrameLocks noGrp="1"/>
          </p:cNvGraphicFramePr>
          <p:nvPr>
            <p:extLst/>
          </p:nvPr>
        </p:nvGraphicFramePr>
        <p:xfrm>
          <a:off x="5267325" y="5911610"/>
          <a:ext cx="4320000" cy="822960"/>
        </p:xfrm>
        <a:graphic>
          <a:graphicData uri="http://schemas.openxmlformats.org/drawingml/2006/table">
            <a:tbl>
              <a:tblPr firstRow="1" bandRow="1">
                <a:tableStyleId>{21E4AEA4-8DFA-4A89-87EB-49C32662AFE0}</a:tableStyleId>
              </a:tblPr>
              <a:tblGrid>
                <a:gridCol w="4320000">
                  <a:extLst>
                    <a:ext uri="{9D8B030D-6E8A-4147-A177-3AD203B41FA5}">
                      <a16:colId xmlns="" xmlns:a16="http://schemas.microsoft.com/office/drawing/2014/main" val="20000"/>
                    </a:ext>
                  </a:extLst>
                </a:gridCol>
              </a:tblGrid>
              <a:tr h="27011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u="none" dirty="0">
                          <a:latin typeface="+mn-ea"/>
                          <a:ea typeface="+mn-ea"/>
                        </a:rPr>
                        <a:t>改定後</a:t>
                      </a:r>
                      <a:endParaRPr kumimoji="1" lang="en-US" altLang="ja-JP" sz="1400" u="none" dirty="0">
                        <a:latin typeface="+mn-ea"/>
                        <a:ea typeface="+mn-ea"/>
                      </a:endParaRP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 xmlns:a16="http://schemas.microsoft.com/office/drawing/2014/main" val="10000"/>
                  </a:ext>
                </a:extLst>
              </a:tr>
              <a:tr h="182488">
                <a:tc>
                  <a:txBody>
                    <a:bodyPr/>
                    <a:lstStyle/>
                    <a:p>
                      <a:pPr algn="l"/>
                      <a:r>
                        <a:rPr kumimoji="1" lang="en-US" altLang="ja-JP" sz="1400" b="0" u="none" dirty="0">
                          <a:solidFill>
                            <a:schemeClr val="dk1"/>
                          </a:solidFill>
                          <a:latin typeface="+mn-ea"/>
                          <a:ea typeface="+mn-ea"/>
                        </a:rPr>
                        <a:t>【</a:t>
                      </a:r>
                      <a:r>
                        <a:rPr kumimoji="1" lang="ja-JP" altLang="en-US" sz="1400" u="none" dirty="0">
                          <a:latin typeface="+mn-ea"/>
                          <a:ea typeface="+mn-ea"/>
                        </a:rPr>
                        <a:t>院内トリアージ実施料</a:t>
                      </a:r>
                      <a:r>
                        <a:rPr kumimoji="1" lang="en-US" altLang="ja-JP" sz="1400" u="none" dirty="0">
                          <a:latin typeface="+mn-ea"/>
                          <a:ea typeface="+mn-ea"/>
                        </a:rPr>
                        <a:t>】</a:t>
                      </a:r>
                      <a:r>
                        <a:rPr kumimoji="1" lang="ja-JP" altLang="en-US" sz="1400" u="none" dirty="0">
                          <a:latin typeface="+mn-ea"/>
                          <a:ea typeface="+mn-ea"/>
                        </a:rPr>
                        <a:t>　</a:t>
                      </a:r>
                      <a:endParaRPr kumimoji="1" lang="en-US" altLang="ja-JP" sz="1400" u="none" dirty="0">
                        <a:latin typeface="+mn-ea"/>
                        <a:ea typeface="+mn-ea"/>
                      </a:endParaRPr>
                    </a:p>
                    <a:p>
                      <a:pPr algn="l"/>
                      <a:r>
                        <a:rPr kumimoji="1" lang="ja-JP" altLang="en-US" sz="1400" u="none" dirty="0">
                          <a:latin typeface="+mn-ea"/>
                          <a:ea typeface="+mn-ea"/>
                        </a:rPr>
                        <a:t>　　院内トリアージ実施料　　　　　　　　　　　　　　　</a:t>
                      </a:r>
                      <a:r>
                        <a:rPr kumimoji="1" lang="en-US" altLang="ja-JP" sz="1400" b="1" u="sng" dirty="0">
                          <a:solidFill>
                            <a:srgbClr val="0070C0"/>
                          </a:solidFill>
                          <a:latin typeface="+mn-ea"/>
                          <a:ea typeface="+mn-ea"/>
                        </a:rPr>
                        <a:t>300</a:t>
                      </a:r>
                      <a:r>
                        <a:rPr kumimoji="1" lang="ja-JP" altLang="en-US" sz="1400" b="1" u="sng" dirty="0">
                          <a:solidFill>
                            <a:srgbClr val="0070C0"/>
                          </a:solidFill>
                          <a:latin typeface="+mn-ea"/>
                          <a:ea typeface="+mn-ea"/>
                        </a:rPr>
                        <a:t>点</a:t>
                      </a:r>
                    </a:p>
                  </a:txBody>
                  <a:tcPr marL="99060" marR="99060"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CECE8"/>
                    </a:solidFill>
                  </a:tcPr>
                </a:tc>
                <a:extLst>
                  <a:ext uri="{0D108BD9-81ED-4DB2-BD59-A6C34878D82A}">
                    <a16:rowId xmlns="" xmlns:a16="http://schemas.microsoft.com/office/drawing/2014/main" val="10001"/>
                  </a:ext>
                </a:extLst>
              </a:tr>
            </a:tbl>
          </a:graphicData>
        </a:graphic>
      </p:graphicFrame>
      <p:sp>
        <p:nvSpPr>
          <p:cNvPr id="23" name="テキスト ボックス 22"/>
          <p:cNvSpPr txBox="1"/>
          <p:nvPr/>
        </p:nvSpPr>
        <p:spPr>
          <a:xfrm>
            <a:off x="496722" y="3404523"/>
            <a:ext cx="8965838" cy="276999"/>
          </a:xfrm>
          <a:prstGeom prst="rect">
            <a:avLst/>
          </a:prstGeom>
          <a:noFill/>
        </p:spPr>
        <p:txBody>
          <a:bodyPr wrap="square" rtlCol="0">
            <a:spAutoFit/>
          </a:bodyPr>
          <a:lstStyle/>
          <a:p>
            <a:r>
              <a:rPr lang="ja-JP" altLang="en-US" sz="1200" dirty="0">
                <a:solidFill>
                  <a:prstClr val="black"/>
                </a:solidFill>
                <a:latin typeface="ＭＳ Ｐゴシック"/>
              </a:rPr>
              <a:t>［経過措置］平成</a:t>
            </a:r>
            <a:r>
              <a:rPr lang="en-US" altLang="ja-JP" sz="1200" dirty="0">
                <a:solidFill>
                  <a:prstClr val="black"/>
                </a:solidFill>
                <a:latin typeface="ＭＳ Ｐゴシック"/>
              </a:rPr>
              <a:t>30</a:t>
            </a:r>
            <a:r>
              <a:rPr lang="ja-JP" altLang="en-US" sz="1200" dirty="0">
                <a:solidFill>
                  <a:prstClr val="black"/>
                </a:solidFill>
                <a:latin typeface="ＭＳ Ｐゴシック"/>
              </a:rPr>
              <a:t>年</a:t>
            </a:r>
            <a:r>
              <a:rPr lang="en-US" altLang="ja-JP" sz="1200" dirty="0">
                <a:solidFill>
                  <a:prstClr val="black"/>
                </a:solidFill>
                <a:latin typeface="ＭＳ Ｐゴシック"/>
              </a:rPr>
              <a:t>3</a:t>
            </a:r>
            <a:r>
              <a:rPr lang="ja-JP" altLang="en-US" sz="1200" dirty="0">
                <a:solidFill>
                  <a:prstClr val="black"/>
                </a:solidFill>
                <a:latin typeface="ＭＳ Ｐゴシック"/>
              </a:rPr>
              <a:t>月</a:t>
            </a:r>
            <a:r>
              <a:rPr lang="en-US" altLang="ja-JP" sz="1200" dirty="0">
                <a:solidFill>
                  <a:prstClr val="black"/>
                </a:solidFill>
                <a:latin typeface="ＭＳ Ｐゴシック"/>
              </a:rPr>
              <a:t>31</a:t>
            </a:r>
            <a:r>
              <a:rPr lang="ja-JP" altLang="en-US" sz="1200" dirty="0">
                <a:solidFill>
                  <a:prstClr val="black"/>
                </a:solidFill>
                <a:latin typeface="ＭＳ Ｐゴシック"/>
              </a:rPr>
              <a:t>日にこれらの規定に基づく届出を行っている保険医療機関は平成</a:t>
            </a:r>
            <a:r>
              <a:rPr lang="en-US" altLang="ja-JP" sz="1200" dirty="0">
                <a:solidFill>
                  <a:prstClr val="black"/>
                </a:solidFill>
                <a:latin typeface="ＭＳ Ｐゴシック"/>
              </a:rPr>
              <a:t>31</a:t>
            </a:r>
            <a:r>
              <a:rPr lang="ja-JP" altLang="en-US" sz="1200" dirty="0">
                <a:solidFill>
                  <a:prstClr val="black"/>
                </a:solidFill>
                <a:latin typeface="ＭＳ Ｐゴシック"/>
              </a:rPr>
              <a:t>年３月３１日までは従前の例による</a:t>
            </a:r>
            <a:endParaRPr lang="en-US" altLang="ja-JP" sz="1200" dirty="0">
              <a:solidFill>
                <a:prstClr val="black"/>
              </a:solidFill>
              <a:latin typeface="ＭＳ Ｐゴシック"/>
            </a:endParaRPr>
          </a:p>
        </p:txBody>
      </p:sp>
      <p:sp>
        <p:nvSpPr>
          <p:cNvPr id="2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36"/>
          <p:cNvSpPr>
            <a:spLocks noChangeArrowheads="1"/>
          </p:cNvSpPr>
          <p:nvPr/>
        </p:nvSpPr>
        <p:spPr bwMode="auto">
          <a:xfrm>
            <a:off x="96457" y="411877"/>
            <a:ext cx="5987187"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（２）救命</a:t>
            </a:r>
            <a:r>
              <a:rPr lang="ja-JP" altLang="en-US" sz="2000">
                <a:solidFill>
                  <a:prstClr val="black"/>
                </a:solidFill>
              </a:rPr>
              <a:t>救急入院料に</a:t>
            </a:r>
            <a:r>
              <a:rPr lang="ja-JP" altLang="en-US" sz="2000" dirty="0">
                <a:solidFill>
                  <a:prstClr val="black"/>
                </a:solidFill>
              </a:rPr>
              <a:t>おける充実段階評価の見直し</a:t>
            </a:r>
            <a:endParaRPr lang="en-US" altLang="ja-JP" sz="2000" dirty="0">
              <a:solidFill>
                <a:prstClr val="black"/>
              </a:solidFill>
            </a:endParaRPr>
          </a:p>
        </p:txBody>
      </p:sp>
      <p:sp>
        <p:nvSpPr>
          <p:cNvPr id="27" name="Rectangle 36"/>
          <p:cNvSpPr>
            <a:spLocks noChangeArrowheads="1"/>
          </p:cNvSpPr>
          <p:nvPr/>
        </p:nvSpPr>
        <p:spPr bwMode="auto">
          <a:xfrm>
            <a:off x="96457" y="3760899"/>
            <a:ext cx="4883195"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（３）夜間救急における外来看護体制の充実</a:t>
            </a:r>
            <a:endParaRPr lang="en-US" altLang="ja-JP" sz="2000" dirty="0">
              <a:solidFill>
                <a:prstClr val="black"/>
              </a:solidFill>
            </a:endParaRPr>
          </a:p>
        </p:txBody>
      </p:sp>
      <p:sp>
        <p:nvSpPr>
          <p:cNvPr id="21" name="Rectangle 2"/>
          <p:cNvSpPr>
            <a:spLocks noChangeArrowheads="1"/>
          </p:cNvSpPr>
          <p:nvPr/>
        </p:nvSpPr>
        <p:spPr bwMode="auto">
          <a:xfrm>
            <a:off x="245192" y="8065"/>
            <a:ext cx="9517327" cy="39660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１８．</a:t>
            </a:r>
            <a:r>
              <a:rPr lang="ja-JP" altLang="en-US" sz="2400" kern="0" dirty="0">
                <a:solidFill>
                  <a:srgbClr val="000000"/>
                </a:solidFill>
                <a:latin typeface="ＭＳ Ｐゴシック"/>
                <a:ea typeface="ＭＳ Ｐゴシック"/>
              </a:rPr>
              <a:t>救急医療の充実</a:t>
            </a:r>
            <a:endParaRPr lang="en-US" altLang="ja-JP" sz="2400" kern="0" dirty="0">
              <a:solidFill>
                <a:srgbClr val="000000"/>
              </a:solidFill>
              <a:latin typeface="ＭＳ Ｐゴシック"/>
              <a:ea typeface="ＭＳ Ｐゴシック"/>
            </a:endParaRPr>
          </a:p>
        </p:txBody>
      </p:sp>
      <p:sp>
        <p:nvSpPr>
          <p:cNvPr id="22" name="正方形/長方形 21"/>
          <p:cNvSpPr/>
          <p:nvPr/>
        </p:nvSpPr>
        <p:spPr>
          <a:xfrm>
            <a:off x="7152181" y="5529889"/>
            <a:ext cx="2610338" cy="253916"/>
          </a:xfrm>
          <a:prstGeom prst="rect">
            <a:avLst/>
          </a:prstGeom>
          <a:ln w="6350">
            <a:solidFill>
              <a:schemeClr val="tx1"/>
            </a:solidFill>
            <a:prstDash val="dash"/>
          </a:ln>
        </p:spPr>
        <p:txBody>
          <a:bodyPr wrap="square">
            <a:spAutoFit/>
          </a:bodyPr>
          <a:lstStyle/>
          <a:p>
            <a:pPr marL="270000" indent="-270000">
              <a:spcAft>
                <a:spcPts val="600"/>
              </a:spcAft>
            </a:pPr>
            <a:r>
              <a:rPr lang="en-US" altLang="ja-JP" sz="1050" dirty="0">
                <a:solidFill>
                  <a:prstClr val="black"/>
                </a:solidFill>
                <a:latin typeface="ＭＳ Ｐゴシック"/>
              </a:rPr>
              <a:t>※</a:t>
            </a:r>
            <a:r>
              <a:rPr lang="ja-JP" altLang="en-US" sz="1050" dirty="0">
                <a:solidFill>
                  <a:prstClr val="black"/>
                </a:solidFill>
                <a:latin typeface="ＭＳ Ｐゴシック"/>
              </a:rPr>
              <a:t>　専任の看護師は兼務できる</a:t>
            </a:r>
            <a:endParaRPr lang="en-US" altLang="ja-JP" sz="1050" dirty="0">
              <a:solidFill>
                <a:prstClr val="black"/>
              </a:solidFill>
            </a:endParaRPr>
          </a:p>
        </p:txBody>
      </p:sp>
      <p:pic>
        <p:nvPicPr>
          <p:cNvPr id="1026" name="Picture 2" descr="C:\Users\UEHARA\AppData\Local\Microsoft\Windows\Temporary Internet Files\Content.IE5\CY1YGWIY\medical_ca_02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97416" y="4786954"/>
            <a:ext cx="839657" cy="594197"/>
          </a:xfrm>
          <a:prstGeom prst="rect">
            <a:avLst/>
          </a:prstGeom>
          <a:noFill/>
          <a:extLst>
            <a:ext uri="{909E8E84-426E-40DD-AFC4-6F175D3DCCD1}">
              <a14:hiddenFill xmlns:a14="http://schemas.microsoft.com/office/drawing/2010/main">
                <a:solidFill>
                  <a:srgbClr val="FFFFFF"/>
                </a:solidFill>
              </a14:hiddenFill>
            </a:ext>
          </a:extLst>
        </p:spPr>
      </p:pic>
      <p:sp>
        <p:nvSpPr>
          <p:cNvPr id="26" name="テキスト ボックス 8">
            <a:extLst>
              <a:ext uri="{FF2B5EF4-FFF2-40B4-BE49-F238E27FC236}">
                <a16:creationId xmlns="" xmlns:a16="http://schemas.microsoft.com/office/drawing/2014/main" id="{34BA5CC4-F5ED-454E-BA13-45F85E9ED558}"/>
              </a:ext>
            </a:extLst>
          </p:cNvPr>
          <p:cNvSpPr txBox="1"/>
          <p:nvPr/>
        </p:nvSpPr>
        <p:spPr>
          <a:xfrm>
            <a:off x="1813201" y="1147214"/>
            <a:ext cx="2203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672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764</a:t>
            </a:r>
            <a:endParaRPr lang="ja-JP" altLang="en-US" dirty="0">
              <a:solidFill>
                <a:srgbClr val="002060"/>
              </a:solidFill>
              <a:latin typeface="ＭＳ Ｐゴシック" panose="020B0600070205080204" pitchFamily="50" charset="-128"/>
            </a:endParaRPr>
          </a:p>
        </p:txBody>
      </p:sp>
      <p:sp>
        <p:nvSpPr>
          <p:cNvPr id="28" name="テキスト ボックス 8">
            <a:extLst>
              <a:ext uri="{FF2B5EF4-FFF2-40B4-BE49-F238E27FC236}">
                <a16:creationId xmlns="" xmlns:a16="http://schemas.microsoft.com/office/drawing/2014/main" id="{DF7853AE-11FF-4AC9-BF49-302EAACE2474}"/>
              </a:ext>
            </a:extLst>
          </p:cNvPr>
          <p:cNvSpPr txBox="1"/>
          <p:nvPr/>
        </p:nvSpPr>
        <p:spPr>
          <a:xfrm>
            <a:off x="6719031" y="4457799"/>
            <a:ext cx="2203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849</a:t>
            </a:r>
            <a:endParaRPr lang="ja-JP" altLang="en-US" dirty="0">
              <a:solidFill>
                <a:srgbClr val="002060"/>
              </a:solidFill>
              <a:latin typeface="ＭＳ Ｐゴシック" panose="020B0600070205080204" pitchFamily="50" charset="-128"/>
            </a:endParaRPr>
          </a:p>
        </p:txBody>
      </p:sp>
      <p:sp>
        <p:nvSpPr>
          <p:cNvPr id="29" name="テキスト ボックス 8">
            <a:extLst>
              <a:ext uri="{FF2B5EF4-FFF2-40B4-BE49-F238E27FC236}">
                <a16:creationId xmlns="" xmlns:a16="http://schemas.microsoft.com/office/drawing/2014/main" id="{FA0957E0-700E-449E-8A15-31DEECEC1683}"/>
              </a:ext>
            </a:extLst>
          </p:cNvPr>
          <p:cNvSpPr txBox="1"/>
          <p:nvPr/>
        </p:nvSpPr>
        <p:spPr>
          <a:xfrm>
            <a:off x="4623006" y="5579086"/>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160</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4567006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円/楕円 2"/>
          <p:cNvSpPr/>
          <p:nvPr/>
        </p:nvSpPr>
        <p:spPr>
          <a:xfrm>
            <a:off x="2169596" y="1364566"/>
            <a:ext cx="1946946" cy="1309027"/>
          </a:xfrm>
          <a:prstGeom prst="ellipse">
            <a:avLst/>
          </a:prstGeom>
          <a:noFill/>
          <a:ln w="158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正方形/長方形 31"/>
          <p:cNvSpPr/>
          <p:nvPr/>
        </p:nvSpPr>
        <p:spPr>
          <a:xfrm>
            <a:off x="142876" y="704850"/>
            <a:ext cx="9549770" cy="3937488"/>
          </a:xfrm>
          <a:prstGeom prst="rect">
            <a:avLst/>
          </a:prstGeom>
          <a:noFill/>
          <a:ln w="254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3" name="角丸四角形 32"/>
          <p:cNvSpPr/>
          <p:nvPr/>
        </p:nvSpPr>
        <p:spPr>
          <a:xfrm>
            <a:off x="142876" y="4747845"/>
            <a:ext cx="9549769" cy="1904761"/>
          </a:xfrm>
          <a:prstGeom prst="roundRect">
            <a:avLst>
              <a:gd name="adj" fmla="val 0"/>
            </a:avLst>
          </a:prstGeom>
          <a:noFill/>
          <a:ln w="25400">
            <a:solidFill>
              <a:schemeClr val="accent6">
                <a:lumMod val="75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15" name="テキスト ボックス 14"/>
          <p:cNvSpPr txBox="1"/>
          <p:nvPr/>
        </p:nvSpPr>
        <p:spPr>
          <a:xfrm>
            <a:off x="142876" y="704850"/>
            <a:ext cx="720000" cy="461665"/>
          </a:xfrm>
          <a:prstGeom prst="rect">
            <a:avLst/>
          </a:prstGeom>
          <a:solidFill>
            <a:srgbClr val="C86400"/>
          </a:solidFill>
          <a:ln>
            <a:noFill/>
          </a:ln>
        </p:spPr>
        <p:style>
          <a:lnRef idx="3">
            <a:schemeClr val="lt1"/>
          </a:lnRef>
          <a:fillRef idx="1">
            <a:schemeClr val="accent3"/>
          </a:fillRef>
          <a:effectRef idx="1">
            <a:schemeClr val="accent3"/>
          </a:effectRef>
          <a:fontRef idx="minor">
            <a:schemeClr val="lt1"/>
          </a:fontRef>
        </p:style>
        <p:txBody>
          <a:bodyPr wrap="square" lIns="36000" rIns="36000" rtlCol="0">
            <a:spAutoFit/>
          </a:bodyPr>
          <a:lstStyle/>
          <a:p>
            <a:pPr algn="ctr"/>
            <a:r>
              <a:rPr lang="ja-JP" altLang="en-US" sz="2400" dirty="0">
                <a:solidFill>
                  <a:prstClr val="white"/>
                </a:solidFill>
              </a:rPr>
              <a:t>入院</a:t>
            </a:r>
          </a:p>
        </p:txBody>
      </p:sp>
      <p:sp>
        <p:nvSpPr>
          <p:cNvPr id="16" name="テキスト ボックス 15"/>
          <p:cNvSpPr txBox="1"/>
          <p:nvPr/>
        </p:nvSpPr>
        <p:spPr>
          <a:xfrm>
            <a:off x="142876" y="6190942"/>
            <a:ext cx="720000" cy="461665"/>
          </a:xfrm>
          <a:prstGeom prst="rect">
            <a:avLst/>
          </a:prstGeom>
          <a:solidFill>
            <a:schemeClr val="accent6">
              <a:lumMod val="75000"/>
            </a:schemeClr>
          </a:solidFill>
          <a:ln>
            <a:noFill/>
          </a:ln>
        </p:spPr>
        <p:style>
          <a:lnRef idx="3">
            <a:schemeClr val="lt1"/>
          </a:lnRef>
          <a:fillRef idx="1">
            <a:schemeClr val="accent3"/>
          </a:fillRef>
          <a:effectRef idx="1">
            <a:schemeClr val="accent3"/>
          </a:effectRef>
          <a:fontRef idx="minor">
            <a:schemeClr val="lt1"/>
          </a:fontRef>
        </p:style>
        <p:txBody>
          <a:bodyPr wrap="square" lIns="36000" rIns="36000" rtlCol="0">
            <a:spAutoFit/>
          </a:bodyPr>
          <a:lstStyle/>
          <a:p>
            <a:pPr algn="ctr"/>
            <a:r>
              <a:rPr lang="ja-JP" altLang="en-US" sz="2400" dirty="0">
                <a:solidFill>
                  <a:prstClr val="white"/>
                </a:solidFill>
              </a:rPr>
              <a:t>外来</a:t>
            </a:r>
          </a:p>
        </p:txBody>
      </p:sp>
      <p:sp>
        <p:nvSpPr>
          <p:cNvPr id="43" name="テキスト ボックス 42"/>
          <p:cNvSpPr txBox="1"/>
          <p:nvPr/>
        </p:nvSpPr>
        <p:spPr>
          <a:xfrm>
            <a:off x="608423" y="4176945"/>
            <a:ext cx="4463198" cy="453970"/>
          </a:xfrm>
          <a:prstGeom prst="rect">
            <a:avLst/>
          </a:prstGeom>
          <a:noFill/>
        </p:spPr>
        <p:txBody>
          <a:bodyPr wrap="square" rtlCol="0">
            <a:spAutoFit/>
          </a:bodyPr>
          <a:lstStyle/>
          <a:p>
            <a:r>
              <a:rPr lang="ja-JP" altLang="en-US" sz="1050" dirty="0">
                <a:solidFill>
                  <a:prstClr val="black"/>
                </a:solidFill>
              </a:rPr>
              <a:t>：　院内感染対策に関する合同カンファレンス（感染防止対策加算）</a:t>
            </a:r>
            <a:endParaRPr lang="en-US" altLang="ja-JP" sz="1050" dirty="0">
              <a:solidFill>
                <a:prstClr val="black"/>
              </a:solidFill>
            </a:endParaRPr>
          </a:p>
          <a:p>
            <a:pPr>
              <a:spcBef>
                <a:spcPts val="300"/>
              </a:spcBef>
            </a:pPr>
            <a:r>
              <a:rPr lang="ja-JP" altLang="en-US" sz="1050" dirty="0">
                <a:solidFill>
                  <a:prstClr val="black"/>
                </a:solidFill>
              </a:rPr>
              <a:t>：　他医療機関の感染防止対策に関する評価（感染防止対策地域連携加算）</a:t>
            </a:r>
          </a:p>
        </p:txBody>
      </p:sp>
      <p:sp>
        <p:nvSpPr>
          <p:cNvPr id="47" name="テキスト ボックス 46"/>
          <p:cNvSpPr txBox="1"/>
          <p:nvPr/>
        </p:nvSpPr>
        <p:spPr>
          <a:xfrm>
            <a:off x="2340524" y="3860470"/>
            <a:ext cx="1646496" cy="261610"/>
          </a:xfrm>
          <a:prstGeom prst="rect">
            <a:avLst/>
          </a:prstGeom>
          <a:noFill/>
        </p:spPr>
        <p:txBody>
          <a:bodyPr wrap="square" rtlCol="0">
            <a:spAutoFit/>
          </a:bodyPr>
          <a:lstStyle/>
          <a:p>
            <a:pPr algn="ctr"/>
            <a:r>
              <a:rPr lang="ja-JP" altLang="en-US" sz="1100" b="1" dirty="0">
                <a:solidFill>
                  <a:prstClr val="black"/>
                </a:solidFill>
              </a:rPr>
              <a:t>感染防止対策加算２</a:t>
            </a:r>
            <a:endParaRPr lang="en-US" altLang="ja-JP" sz="1100" b="1" dirty="0">
              <a:solidFill>
                <a:prstClr val="black"/>
              </a:solidFill>
            </a:endParaRPr>
          </a:p>
        </p:txBody>
      </p:sp>
      <p:sp>
        <p:nvSpPr>
          <p:cNvPr id="48" name="テキスト ボックス 47"/>
          <p:cNvSpPr txBox="1"/>
          <p:nvPr/>
        </p:nvSpPr>
        <p:spPr>
          <a:xfrm>
            <a:off x="5160187" y="3115804"/>
            <a:ext cx="1405645" cy="261610"/>
          </a:xfrm>
          <a:prstGeom prst="rect">
            <a:avLst/>
          </a:prstGeom>
          <a:noFill/>
        </p:spPr>
        <p:txBody>
          <a:bodyPr wrap="square" rtlCol="0">
            <a:spAutoFit/>
          </a:bodyPr>
          <a:lstStyle/>
          <a:p>
            <a:pPr algn="ctr"/>
            <a:r>
              <a:rPr lang="ja-JP" altLang="en-US" sz="1100" b="1" dirty="0">
                <a:solidFill>
                  <a:prstClr val="black"/>
                </a:solidFill>
              </a:rPr>
              <a:t>感染防止対策加算１</a:t>
            </a:r>
            <a:endParaRPr lang="en-US" altLang="ja-JP" sz="1100" b="1" dirty="0">
              <a:solidFill>
                <a:prstClr val="black"/>
              </a:solidFill>
            </a:endParaRPr>
          </a:p>
        </p:txBody>
      </p:sp>
      <p:sp>
        <p:nvSpPr>
          <p:cNvPr id="8" name="ホームベース 7"/>
          <p:cNvSpPr/>
          <p:nvPr/>
        </p:nvSpPr>
        <p:spPr>
          <a:xfrm>
            <a:off x="973174" y="784812"/>
            <a:ext cx="5796000" cy="288000"/>
          </a:xfrm>
          <a:prstGeom prst="homePlate">
            <a:avLst/>
          </a:prstGeom>
          <a:solidFill>
            <a:schemeClr val="accent2">
              <a:lumMod val="60000"/>
              <a:lumOff val="4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これまでの取組</a:t>
            </a:r>
            <a:r>
              <a:rPr lang="en-US" altLang="ja-JP" sz="1600" baseline="30000" dirty="0">
                <a:solidFill>
                  <a:prstClr val="black"/>
                </a:solidFill>
                <a:latin typeface="ＤＨＰ特太ゴシック体" panose="020B0500000000000000" pitchFamily="50" charset="-128"/>
                <a:ea typeface="ＤＨＰ特太ゴシック体" panose="020B0500000000000000" pitchFamily="50" charset="-128"/>
              </a:rPr>
              <a:t>※</a:t>
            </a:r>
            <a:endParaRPr lang="ja-JP" altLang="en-US" sz="1600" baseline="300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2048" name="山形 2047"/>
          <p:cNvSpPr/>
          <p:nvPr/>
        </p:nvSpPr>
        <p:spPr>
          <a:xfrm>
            <a:off x="6760720" y="798355"/>
            <a:ext cx="2724690" cy="288000"/>
          </a:xfrm>
          <a:prstGeom prst="chevron">
            <a:avLst/>
          </a:prstGeom>
          <a:solidFill>
            <a:schemeClr val="accent1">
              <a:lumMod val="40000"/>
              <a:lumOff val="6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新たな取組</a:t>
            </a:r>
          </a:p>
        </p:txBody>
      </p:sp>
      <p:pic>
        <p:nvPicPr>
          <p:cNvPr id="4100" name="Picture 4" descr="個人病院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22689" y="5665110"/>
            <a:ext cx="1095031" cy="1053968"/>
          </a:xfrm>
          <a:prstGeom prst="rect">
            <a:avLst/>
          </a:prstGeom>
          <a:noFill/>
          <a:extLst>
            <a:ext uri="{909E8E84-426E-40DD-AFC4-6F175D3DCCD1}">
              <a14:hiddenFill xmlns:a14="http://schemas.microsoft.com/office/drawing/2010/main">
                <a:solidFill>
                  <a:srgbClr val="FFFFFF"/>
                </a:solidFill>
              </a14:hiddenFill>
            </a:ext>
          </a:extLst>
        </p:spPr>
      </p:pic>
      <p:sp>
        <p:nvSpPr>
          <p:cNvPr id="58" name="角丸四角形 57"/>
          <p:cNvSpPr/>
          <p:nvPr/>
        </p:nvSpPr>
        <p:spPr>
          <a:xfrm>
            <a:off x="6990237" y="1783472"/>
            <a:ext cx="2279769" cy="2467193"/>
          </a:xfrm>
          <a:prstGeom prst="roundRect">
            <a:avLst>
              <a:gd name="adj" fmla="val 10833"/>
            </a:avLst>
          </a:prstGeom>
          <a:solidFill>
            <a:schemeClr val="accent1">
              <a:lumMod val="20000"/>
              <a:lumOff val="80000"/>
            </a:schemeClr>
          </a:solidFill>
          <a:ln>
            <a:solidFill>
              <a:srgbClr val="0070C0"/>
            </a:solidFill>
          </a:ln>
        </p:spPr>
        <p:style>
          <a:lnRef idx="1">
            <a:schemeClr val="accent3"/>
          </a:lnRef>
          <a:fillRef idx="2">
            <a:schemeClr val="accent3"/>
          </a:fillRef>
          <a:effectRef idx="1">
            <a:schemeClr val="accent3"/>
          </a:effectRef>
          <a:fontRef idx="minor">
            <a:schemeClr val="dk1"/>
          </a:fontRef>
        </p:style>
        <p:txBody>
          <a:bodyPr tIns="0" rtlCol="0" anchor="t"/>
          <a:lstStyle/>
          <a:p>
            <a:pPr algn="ctr"/>
            <a:r>
              <a:rPr lang="ja-JP" altLang="en-US" sz="1200" b="1" dirty="0">
                <a:solidFill>
                  <a:prstClr val="black"/>
                </a:solidFill>
                <a:latin typeface="ＭＳ ゴシック" pitchFamily="49" charset="-128"/>
                <a:ea typeface="ＭＳ ゴシック" pitchFamily="49" charset="-128"/>
              </a:rPr>
              <a:t>抗菌薬適正使用支援加算</a:t>
            </a:r>
            <a:endParaRPr lang="en-US" altLang="ja-JP" sz="1200" b="1" dirty="0">
              <a:solidFill>
                <a:prstClr val="black"/>
              </a:solidFill>
              <a:latin typeface="ＭＳ ゴシック" pitchFamily="49" charset="-128"/>
              <a:ea typeface="ＭＳ ゴシック" pitchFamily="49" charset="-128"/>
            </a:endParaRPr>
          </a:p>
          <a:p>
            <a:pPr algn="ctr"/>
            <a:endParaRPr lang="en-US" altLang="ja-JP" sz="1200" b="1" dirty="0">
              <a:solidFill>
                <a:prstClr val="black"/>
              </a:solidFill>
              <a:latin typeface="ＭＳ ゴシック" pitchFamily="49" charset="-128"/>
              <a:ea typeface="ＭＳ ゴシック" pitchFamily="49" charset="-128"/>
            </a:endParaRPr>
          </a:p>
          <a:p>
            <a:pPr algn="ctr">
              <a:spcBef>
                <a:spcPts val="600"/>
              </a:spcBef>
            </a:pPr>
            <a:r>
              <a:rPr lang="ja-JP" altLang="en-US" sz="1200" b="1" dirty="0">
                <a:solidFill>
                  <a:prstClr val="black"/>
                </a:solidFill>
                <a:latin typeface="ＭＳ ゴシック" pitchFamily="49" charset="-128"/>
                <a:ea typeface="ＭＳ ゴシック" pitchFamily="49" charset="-128"/>
              </a:rPr>
              <a:t>抗菌薬適正使用支援チーム</a:t>
            </a:r>
            <a:endParaRPr lang="en-US" altLang="ja-JP" sz="1200" b="1" dirty="0">
              <a:solidFill>
                <a:prstClr val="black"/>
              </a:solidFill>
              <a:latin typeface="ＭＳ ゴシック" pitchFamily="49" charset="-128"/>
              <a:ea typeface="ＭＳ ゴシック" pitchFamily="49" charset="-128"/>
            </a:endParaRPr>
          </a:p>
        </p:txBody>
      </p:sp>
      <p:pic>
        <p:nvPicPr>
          <p:cNvPr id="59" name="Picture 2" descr="医師と看護師と事務のイラスト">
            <a:hlinkClick r:id="rId4"/>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22066" b="12016"/>
          <a:stretch/>
        </p:blipFill>
        <p:spPr bwMode="auto">
          <a:xfrm>
            <a:off x="7305056" y="2463788"/>
            <a:ext cx="891090" cy="7920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C:\Users\MNDBG\AppData\Local\Microsoft\Windows\Temporary Internet Files\Content.IE5\XKGTVJGM\MC900286861[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54181" y="2648881"/>
            <a:ext cx="704414" cy="568581"/>
          </a:xfrm>
          <a:prstGeom prst="rect">
            <a:avLst/>
          </a:prstGeom>
          <a:noFill/>
          <a:extLst>
            <a:ext uri="{909E8E84-426E-40DD-AFC4-6F175D3DCCD1}">
              <a14:hiddenFill xmlns:a14="http://schemas.microsoft.com/office/drawing/2010/main">
                <a:solidFill>
                  <a:srgbClr val="FFFFFF"/>
                </a:solidFill>
              </a14:hiddenFill>
            </a:ext>
          </a:extLst>
        </p:spPr>
      </p:pic>
      <p:sp>
        <p:nvSpPr>
          <p:cNvPr id="50" name="角丸四角形 49"/>
          <p:cNvSpPr/>
          <p:nvPr/>
        </p:nvSpPr>
        <p:spPr>
          <a:xfrm>
            <a:off x="4991423" y="3518021"/>
            <a:ext cx="1836000" cy="1044000"/>
          </a:xfrm>
          <a:prstGeom prst="roundRect">
            <a:avLst>
              <a:gd name="adj" fmla="val 19721"/>
            </a:avLst>
          </a:prstGeom>
          <a:solidFill>
            <a:schemeClr val="accent2">
              <a:lumMod val="60000"/>
              <a:lumOff val="40000"/>
              <a:alpha val="59000"/>
            </a:schemeClr>
          </a:solidFill>
          <a:ln>
            <a:solidFill>
              <a:srgbClr val="C00000"/>
            </a:solidFill>
          </a:ln>
        </p:spPr>
        <p:style>
          <a:lnRef idx="1">
            <a:schemeClr val="accent3"/>
          </a:lnRef>
          <a:fillRef idx="2">
            <a:schemeClr val="accent3"/>
          </a:fillRef>
          <a:effectRef idx="1">
            <a:schemeClr val="accent3"/>
          </a:effectRef>
          <a:fontRef idx="minor">
            <a:schemeClr val="dk1"/>
          </a:fontRef>
        </p:style>
        <p:txBody>
          <a:bodyPr tIns="0" rtlCol="0" anchor="t"/>
          <a:lstStyle/>
          <a:p>
            <a:pPr algn="ctr"/>
            <a:r>
              <a:rPr lang="ja-JP" altLang="en-US" sz="1300" b="1" dirty="0">
                <a:solidFill>
                  <a:prstClr val="black"/>
                </a:solidFill>
                <a:latin typeface="ＭＳ ゴシック" pitchFamily="49" charset="-128"/>
                <a:ea typeface="ＭＳ ゴシック" pitchFamily="49" charset="-128"/>
              </a:rPr>
              <a:t>感染制御チーム</a:t>
            </a:r>
            <a:endParaRPr lang="en-US" altLang="ja-JP" sz="1300" b="1" dirty="0">
              <a:solidFill>
                <a:prstClr val="black"/>
              </a:solidFill>
              <a:latin typeface="ＭＳ ゴシック" pitchFamily="49" charset="-128"/>
              <a:ea typeface="ＭＳ ゴシック" pitchFamily="49" charset="-128"/>
            </a:endParaRPr>
          </a:p>
        </p:txBody>
      </p:sp>
      <p:pic>
        <p:nvPicPr>
          <p:cNvPr id="52" name="Picture 2" descr="医師と看護師と事務のイラスト">
            <a:hlinkClick r:id="rId4"/>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r="22066" b="12016"/>
          <a:stretch/>
        </p:blipFill>
        <p:spPr bwMode="auto">
          <a:xfrm>
            <a:off x="5035199" y="3743449"/>
            <a:ext cx="891090" cy="79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ひだ付きのマスクのイラスト"/>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16262" y="3733923"/>
            <a:ext cx="457804" cy="396000"/>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使い捨て手袋のイラスト"/>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246122" y="4007456"/>
            <a:ext cx="555371" cy="504000"/>
          </a:xfrm>
          <a:prstGeom prst="rect">
            <a:avLst/>
          </a:prstGeom>
          <a:noFill/>
          <a:extLst>
            <a:ext uri="{909E8E84-426E-40DD-AFC4-6F175D3DCCD1}">
              <a14:hiddenFill xmlns:a14="http://schemas.microsoft.com/office/drawing/2010/main">
                <a:solidFill>
                  <a:srgbClr val="FFFFFF"/>
                </a:solidFill>
              </a14:hiddenFill>
            </a:ext>
          </a:extLst>
        </p:spPr>
      </p:pic>
      <p:sp>
        <p:nvSpPr>
          <p:cNvPr id="63" name="テキスト ボックス 62"/>
          <p:cNvSpPr txBox="1"/>
          <p:nvPr/>
        </p:nvSpPr>
        <p:spPr>
          <a:xfrm>
            <a:off x="7020600" y="3250674"/>
            <a:ext cx="2249406" cy="938719"/>
          </a:xfrm>
          <a:prstGeom prst="rect">
            <a:avLst/>
          </a:prstGeom>
          <a:noFill/>
          <a:ln>
            <a:noFill/>
          </a:ln>
        </p:spPr>
        <p:txBody>
          <a:bodyPr wrap="square" rtlCol="0">
            <a:spAutoFit/>
          </a:bodyPr>
          <a:lstStyle/>
          <a:p>
            <a:r>
              <a:rPr lang="ja-JP" altLang="en-US" sz="1100" dirty="0">
                <a:solidFill>
                  <a:prstClr val="black"/>
                </a:solidFill>
              </a:rPr>
              <a:t>・感染症治療の早期モニタリング</a:t>
            </a:r>
            <a:endParaRPr lang="en-US" altLang="ja-JP" sz="1100" dirty="0">
              <a:solidFill>
                <a:prstClr val="black"/>
              </a:solidFill>
            </a:endParaRPr>
          </a:p>
          <a:p>
            <a:r>
              <a:rPr lang="ja-JP" altLang="en-US" sz="1100" dirty="0">
                <a:solidFill>
                  <a:prstClr val="black"/>
                </a:solidFill>
              </a:rPr>
              <a:t>・主治医へのフィードバック</a:t>
            </a:r>
            <a:endParaRPr lang="en-US" altLang="ja-JP" sz="1100" dirty="0">
              <a:solidFill>
                <a:prstClr val="black"/>
              </a:solidFill>
            </a:endParaRPr>
          </a:p>
          <a:p>
            <a:r>
              <a:rPr lang="ja-JP" altLang="en-US" sz="1100" dirty="0">
                <a:solidFill>
                  <a:prstClr val="black"/>
                </a:solidFill>
              </a:rPr>
              <a:t>・微生物検査・臨床検査の利用の適正化</a:t>
            </a:r>
            <a:endParaRPr lang="en-US" altLang="ja-JP" sz="1100" dirty="0">
              <a:solidFill>
                <a:prstClr val="black"/>
              </a:solidFill>
            </a:endParaRPr>
          </a:p>
          <a:p>
            <a:r>
              <a:rPr lang="ja-JP" altLang="en-US" sz="1100" dirty="0">
                <a:solidFill>
                  <a:prstClr val="black"/>
                </a:solidFill>
              </a:rPr>
              <a:t>・抗菌薬適正使用の教育・啓発　等</a:t>
            </a:r>
            <a:endParaRPr lang="en-US" altLang="ja-JP" sz="1100" dirty="0">
              <a:solidFill>
                <a:prstClr val="black"/>
              </a:solidFill>
            </a:endParaRPr>
          </a:p>
        </p:txBody>
      </p:sp>
      <p:sp>
        <p:nvSpPr>
          <p:cNvPr id="67" name="角丸四角形 66"/>
          <p:cNvSpPr/>
          <p:nvPr/>
        </p:nvSpPr>
        <p:spPr>
          <a:xfrm>
            <a:off x="2604251" y="5324029"/>
            <a:ext cx="2295108" cy="1192829"/>
          </a:xfrm>
          <a:prstGeom prst="roundRect">
            <a:avLst>
              <a:gd name="adj" fmla="val 10833"/>
            </a:avLst>
          </a:prstGeom>
          <a:solidFill>
            <a:schemeClr val="accent1">
              <a:lumMod val="20000"/>
              <a:lumOff val="80000"/>
            </a:schemeClr>
          </a:solidFill>
          <a:ln>
            <a:solidFill>
              <a:srgbClr val="0070C0"/>
            </a:solidFill>
          </a:ln>
        </p:spPr>
        <p:style>
          <a:lnRef idx="1">
            <a:schemeClr val="accent3"/>
          </a:lnRef>
          <a:fillRef idx="2">
            <a:schemeClr val="accent3"/>
          </a:fillRef>
          <a:effectRef idx="1">
            <a:schemeClr val="accent3"/>
          </a:effectRef>
          <a:fontRef idx="minor">
            <a:schemeClr val="dk1"/>
          </a:fontRef>
        </p:style>
        <p:txBody>
          <a:bodyPr tIns="0" rtlCol="0" anchor="t"/>
          <a:lstStyle/>
          <a:p>
            <a:pPr indent="180975"/>
            <a:r>
              <a:rPr lang="ja-JP" altLang="en-US" sz="1300" dirty="0">
                <a:solidFill>
                  <a:prstClr val="black"/>
                </a:solidFill>
                <a:latin typeface="ＭＳ ゴシック" pitchFamily="49" charset="-128"/>
                <a:ea typeface="ＭＳ ゴシック" pitchFamily="49" charset="-128"/>
              </a:rPr>
              <a:t>小児科外来診療料及び小児かかりつけ診療料において、抗菌薬の適正使用に関する</a:t>
            </a:r>
            <a:r>
              <a:rPr lang="ja-JP" altLang="en-US" sz="1300" b="1" u="sng" dirty="0">
                <a:solidFill>
                  <a:srgbClr val="0070C0"/>
                </a:solidFill>
                <a:latin typeface="ＭＳ ゴシック" pitchFamily="49" charset="-128"/>
                <a:ea typeface="ＭＳ ゴシック" pitchFamily="49" charset="-128"/>
              </a:rPr>
              <a:t>小児抗菌薬適正使用支援加算</a:t>
            </a:r>
            <a:r>
              <a:rPr lang="ja-JP" altLang="en-US" sz="1300" dirty="0">
                <a:solidFill>
                  <a:prstClr val="black"/>
                </a:solidFill>
                <a:latin typeface="ＭＳ ゴシック" pitchFamily="49" charset="-128"/>
                <a:ea typeface="ＭＳ ゴシック" pitchFamily="49" charset="-128"/>
              </a:rPr>
              <a:t>を新設</a:t>
            </a:r>
            <a:endParaRPr lang="en-US" altLang="ja-JP" sz="1300" dirty="0">
              <a:solidFill>
                <a:prstClr val="black"/>
              </a:solidFill>
              <a:latin typeface="ＭＳ ゴシック" pitchFamily="49" charset="-128"/>
              <a:ea typeface="ＭＳ ゴシック" pitchFamily="49" charset="-128"/>
            </a:endParaRPr>
          </a:p>
        </p:txBody>
      </p:sp>
      <p:sp>
        <p:nvSpPr>
          <p:cNvPr id="68" name="角丸四角形 67"/>
          <p:cNvSpPr/>
          <p:nvPr/>
        </p:nvSpPr>
        <p:spPr>
          <a:xfrm>
            <a:off x="5225341" y="5324029"/>
            <a:ext cx="2295108" cy="1192829"/>
          </a:xfrm>
          <a:prstGeom prst="roundRect">
            <a:avLst>
              <a:gd name="adj" fmla="val 10833"/>
            </a:avLst>
          </a:prstGeom>
          <a:solidFill>
            <a:schemeClr val="accent1">
              <a:lumMod val="20000"/>
              <a:lumOff val="80000"/>
            </a:schemeClr>
          </a:solidFill>
          <a:ln>
            <a:solidFill>
              <a:srgbClr val="0070C0"/>
            </a:solidFill>
          </a:ln>
        </p:spPr>
        <p:style>
          <a:lnRef idx="1">
            <a:schemeClr val="accent3"/>
          </a:lnRef>
          <a:fillRef idx="2">
            <a:schemeClr val="accent3"/>
          </a:fillRef>
          <a:effectRef idx="1">
            <a:schemeClr val="accent3"/>
          </a:effectRef>
          <a:fontRef idx="minor">
            <a:schemeClr val="dk1"/>
          </a:fontRef>
        </p:style>
        <p:txBody>
          <a:bodyPr tIns="0" rtlCol="0" anchor="t"/>
          <a:lstStyle/>
          <a:p>
            <a:pPr indent="180975"/>
            <a:r>
              <a:rPr lang="ja-JP" altLang="en-US" sz="1300" dirty="0">
                <a:solidFill>
                  <a:prstClr val="black"/>
                </a:solidFill>
                <a:latin typeface="ＭＳ ゴシック" pitchFamily="49" charset="-128"/>
                <a:ea typeface="ＭＳ ゴシック" pitchFamily="49" charset="-128"/>
              </a:rPr>
              <a:t>地域包括診療加算、小児科外来診療料等について、</a:t>
            </a:r>
            <a:r>
              <a:rPr lang="ja-JP" altLang="en-US" sz="1300" b="1" u="sng" dirty="0">
                <a:solidFill>
                  <a:srgbClr val="0070C0"/>
                </a:solidFill>
                <a:latin typeface="ＭＳ ゴシック" pitchFamily="49" charset="-128"/>
                <a:ea typeface="ＭＳ ゴシック" pitchFamily="49" charset="-128"/>
              </a:rPr>
              <a:t>抗菌薬適正使用の普及啓発の取組を行っていることを要件化</a:t>
            </a:r>
          </a:p>
        </p:txBody>
      </p:sp>
      <p:sp>
        <p:nvSpPr>
          <p:cNvPr id="70" name="角丸四角形 69"/>
          <p:cNvSpPr/>
          <p:nvPr/>
        </p:nvSpPr>
        <p:spPr>
          <a:xfrm>
            <a:off x="5223245" y="3317332"/>
            <a:ext cx="1260000" cy="36000"/>
          </a:xfrm>
          <a:prstGeom prst="roundRect">
            <a:avLst>
              <a:gd name="adj" fmla="val 5000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1" name="角丸四角形 70"/>
          <p:cNvSpPr/>
          <p:nvPr/>
        </p:nvSpPr>
        <p:spPr>
          <a:xfrm>
            <a:off x="2533772" y="4041908"/>
            <a:ext cx="1260000" cy="36000"/>
          </a:xfrm>
          <a:prstGeom prst="roundRect">
            <a:avLst>
              <a:gd name="adj" fmla="val 5000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0" name="角丸四角形 79"/>
          <p:cNvSpPr/>
          <p:nvPr/>
        </p:nvSpPr>
        <p:spPr>
          <a:xfrm>
            <a:off x="7269160" y="2043971"/>
            <a:ext cx="1728000" cy="36000"/>
          </a:xfrm>
          <a:prstGeom prst="roundRect">
            <a:avLst>
              <a:gd name="adj" fmla="val 50000"/>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60" tIns="45680" rIns="91360" bIns="45680" rtlCol="0" anchor="ctr"/>
          <a:lstStyle/>
          <a:p>
            <a:pPr algn="ctr" defTabSz="913609"/>
            <a:endParaRPr lang="ja-JP" altLang="en-US">
              <a:solidFill>
                <a:prstClr val="white"/>
              </a:solidFill>
            </a:endParaRPr>
          </a:p>
        </p:txBody>
      </p:sp>
      <p:sp>
        <p:nvSpPr>
          <p:cNvPr id="57" name="テキスト ボックス 56"/>
          <p:cNvSpPr txBox="1"/>
          <p:nvPr/>
        </p:nvSpPr>
        <p:spPr>
          <a:xfrm>
            <a:off x="540740" y="3860470"/>
            <a:ext cx="1646496" cy="261610"/>
          </a:xfrm>
          <a:prstGeom prst="rect">
            <a:avLst/>
          </a:prstGeom>
          <a:noFill/>
        </p:spPr>
        <p:txBody>
          <a:bodyPr wrap="square" rtlCol="0">
            <a:spAutoFit/>
          </a:bodyPr>
          <a:lstStyle/>
          <a:p>
            <a:pPr algn="ctr"/>
            <a:r>
              <a:rPr lang="ja-JP" altLang="en-US" sz="1100" b="1" dirty="0">
                <a:solidFill>
                  <a:prstClr val="black"/>
                </a:solidFill>
              </a:rPr>
              <a:t>感染防止対策加算２</a:t>
            </a:r>
            <a:endParaRPr lang="en-US" altLang="ja-JP" sz="1100" b="1" dirty="0">
              <a:solidFill>
                <a:prstClr val="black"/>
              </a:solidFill>
            </a:endParaRPr>
          </a:p>
        </p:txBody>
      </p:sp>
      <p:sp>
        <p:nvSpPr>
          <p:cNvPr id="60" name="角丸四角形 59"/>
          <p:cNvSpPr/>
          <p:nvPr/>
        </p:nvSpPr>
        <p:spPr>
          <a:xfrm>
            <a:off x="733988" y="4041908"/>
            <a:ext cx="1260000" cy="36000"/>
          </a:xfrm>
          <a:prstGeom prst="roundRect">
            <a:avLst>
              <a:gd name="adj" fmla="val 5000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2" name="テキスト ボックス 61"/>
          <p:cNvSpPr txBox="1"/>
          <p:nvPr/>
        </p:nvSpPr>
        <p:spPr>
          <a:xfrm>
            <a:off x="534498" y="2283124"/>
            <a:ext cx="1646496" cy="261610"/>
          </a:xfrm>
          <a:prstGeom prst="rect">
            <a:avLst/>
          </a:prstGeom>
          <a:noFill/>
        </p:spPr>
        <p:txBody>
          <a:bodyPr wrap="square" rtlCol="0">
            <a:spAutoFit/>
          </a:bodyPr>
          <a:lstStyle/>
          <a:p>
            <a:pPr algn="ctr"/>
            <a:r>
              <a:rPr lang="ja-JP" altLang="en-US" sz="1100" b="1" dirty="0">
                <a:solidFill>
                  <a:prstClr val="black"/>
                </a:solidFill>
              </a:rPr>
              <a:t>感染防止対策加算１</a:t>
            </a:r>
            <a:endParaRPr lang="en-US" altLang="ja-JP" sz="1100" b="1" dirty="0">
              <a:solidFill>
                <a:prstClr val="black"/>
              </a:solidFill>
            </a:endParaRPr>
          </a:p>
        </p:txBody>
      </p:sp>
      <p:sp>
        <p:nvSpPr>
          <p:cNvPr id="64" name="角丸四角形 63"/>
          <p:cNvSpPr/>
          <p:nvPr/>
        </p:nvSpPr>
        <p:spPr>
          <a:xfrm>
            <a:off x="727746" y="2481209"/>
            <a:ext cx="1260000" cy="36000"/>
          </a:xfrm>
          <a:prstGeom prst="roundRect">
            <a:avLst>
              <a:gd name="adj" fmla="val 5000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4" name="ホームベース 73"/>
          <p:cNvSpPr/>
          <p:nvPr/>
        </p:nvSpPr>
        <p:spPr>
          <a:xfrm>
            <a:off x="2419472" y="4878188"/>
            <a:ext cx="5323349" cy="288000"/>
          </a:xfrm>
          <a:prstGeom prst="homePlate">
            <a:avLst/>
          </a:prstGeom>
          <a:solidFill>
            <a:schemeClr val="accent1">
              <a:lumMod val="40000"/>
              <a:lumOff val="6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latin typeface="ＤＨＰ特太ゴシック体" panose="020B0500000000000000" pitchFamily="50" charset="-128"/>
                <a:ea typeface="ＤＨＰ特太ゴシック体" panose="020B0500000000000000" pitchFamily="50" charset="-128"/>
              </a:rPr>
              <a:t>新たな取組</a:t>
            </a:r>
          </a:p>
        </p:txBody>
      </p:sp>
      <p:sp>
        <p:nvSpPr>
          <p:cNvPr id="53" name="左右矢印 52"/>
          <p:cNvSpPr/>
          <p:nvPr/>
        </p:nvSpPr>
        <p:spPr>
          <a:xfrm>
            <a:off x="213660" y="4220546"/>
            <a:ext cx="432000" cy="144000"/>
          </a:xfrm>
          <a:prstGeom prst="leftRightArrow">
            <a:avLst/>
          </a:prstGeom>
          <a:solidFill>
            <a:schemeClr val="accent2"/>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5" name="左右矢印 54"/>
          <p:cNvSpPr/>
          <p:nvPr/>
        </p:nvSpPr>
        <p:spPr>
          <a:xfrm rot="5400000">
            <a:off x="1159746" y="2677245"/>
            <a:ext cx="396000" cy="144000"/>
          </a:xfrm>
          <a:prstGeom prst="leftRightArrow">
            <a:avLst/>
          </a:prstGeom>
          <a:solidFill>
            <a:schemeClr val="accent2"/>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6" name="テキスト ボックス 45"/>
          <p:cNvSpPr txBox="1"/>
          <p:nvPr/>
        </p:nvSpPr>
        <p:spPr>
          <a:xfrm>
            <a:off x="2328800" y="2283124"/>
            <a:ext cx="1646496" cy="261610"/>
          </a:xfrm>
          <a:prstGeom prst="rect">
            <a:avLst/>
          </a:prstGeom>
          <a:noFill/>
        </p:spPr>
        <p:txBody>
          <a:bodyPr wrap="square" rtlCol="0">
            <a:spAutoFit/>
          </a:bodyPr>
          <a:lstStyle/>
          <a:p>
            <a:pPr algn="ctr"/>
            <a:r>
              <a:rPr lang="ja-JP" altLang="en-US" sz="1100" b="1" dirty="0">
                <a:solidFill>
                  <a:prstClr val="black"/>
                </a:solidFill>
              </a:rPr>
              <a:t>感染防止対策加算１</a:t>
            </a:r>
            <a:endParaRPr lang="en-US" altLang="ja-JP" sz="1100" b="1" dirty="0">
              <a:solidFill>
                <a:prstClr val="black"/>
              </a:solidFill>
            </a:endParaRPr>
          </a:p>
        </p:txBody>
      </p:sp>
      <p:sp>
        <p:nvSpPr>
          <p:cNvPr id="72" name="角丸四角形 71"/>
          <p:cNvSpPr/>
          <p:nvPr/>
        </p:nvSpPr>
        <p:spPr>
          <a:xfrm>
            <a:off x="2522048" y="2481209"/>
            <a:ext cx="1260000" cy="36000"/>
          </a:xfrm>
          <a:prstGeom prst="roundRect">
            <a:avLst>
              <a:gd name="adj" fmla="val 50000"/>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4" name="左右矢印 53"/>
          <p:cNvSpPr/>
          <p:nvPr/>
        </p:nvSpPr>
        <p:spPr>
          <a:xfrm rot="1941442">
            <a:off x="1897473" y="2802965"/>
            <a:ext cx="972000" cy="144000"/>
          </a:xfrm>
          <a:prstGeom prst="leftRightArrow">
            <a:avLst/>
          </a:prstGeom>
          <a:solidFill>
            <a:schemeClr val="accent2"/>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7" name="右矢印 76"/>
          <p:cNvSpPr/>
          <p:nvPr/>
        </p:nvSpPr>
        <p:spPr>
          <a:xfrm flipV="1">
            <a:off x="213660" y="4429014"/>
            <a:ext cx="432000" cy="144000"/>
          </a:xfrm>
          <a:prstGeom prst="rightArrow">
            <a:avLst/>
          </a:prstGeom>
          <a:pattFill prst="dkUpDiag">
            <a:fgClr>
              <a:schemeClr val="accent6"/>
            </a:fgClr>
            <a:bgClr>
              <a:schemeClr val="bg1"/>
            </a:bgClr>
          </a:pattFill>
          <a:ln>
            <a:solidFill>
              <a:srgbClr val="507E32"/>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sp>
        <p:nvSpPr>
          <p:cNvPr id="94" name="テキスト ボックス 93"/>
          <p:cNvSpPr txBox="1"/>
          <p:nvPr/>
        </p:nvSpPr>
        <p:spPr>
          <a:xfrm>
            <a:off x="4084043" y="1073849"/>
            <a:ext cx="2927032" cy="769441"/>
          </a:xfrm>
          <a:prstGeom prst="rect">
            <a:avLst/>
          </a:prstGeom>
          <a:noFill/>
        </p:spPr>
        <p:txBody>
          <a:bodyPr wrap="square" rtlCol="0">
            <a:spAutoFit/>
          </a:bodyPr>
          <a:lstStyle/>
          <a:p>
            <a:r>
              <a:rPr lang="en-US" altLang="ja-JP" sz="1100" dirty="0">
                <a:solidFill>
                  <a:prstClr val="black"/>
                </a:solidFill>
              </a:rPr>
              <a:t>※</a:t>
            </a:r>
            <a:r>
              <a:rPr lang="ja-JP" altLang="en-US" sz="1100" dirty="0">
                <a:solidFill>
                  <a:prstClr val="black"/>
                </a:solidFill>
              </a:rPr>
              <a:t>現行の評価の対象</a:t>
            </a:r>
            <a:endParaRPr lang="en-US" altLang="ja-JP" sz="1100" dirty="0">
              <a:solidFill>
                <a:prstClr val="black"/>
              </a:solidFill>
            </a:endParaRPr>
          </a:p>
          <a:p>
            <a:pPr indent="85725"/>
            <a:r>
              <a:rPr lang="ja-JP" altLang="en-US" sz="1100" dirty="0">
                <a:solidFill>
                  <a:prstClr val="black"/>
                </a:solidFill>
              </a:rPr>
              <a:t>・感染制御チームの組織</a:t>
            </a:r>
            <a:endParaRPr lang="en-US" altLang="ja-JP" sz="1100" dirty="0">
              <a:solidFill>
                <a:prstClr val="black"/>
              </a:solidFill>
            </a:endParaRPr>
          </a:p>
          <a:p>
            <a:pPr indent="85725"/>
            <a:r>
              <a:rPr lang="ja-JP" altLang="en-US" sz="1100" dirty="0">
                <a:solidFill>
                  <a:prstClr val="black"/>
                </a:solidFill>
              </a:rPr>
              <a:t>・院内感染対策に関する合同カンファレンス</a:t>
            </a:r>
            <a:endParaRPr lang="en-US" altLang="ja-JP" sz="1100" dirty="0">
              <a:solidFill>
                <a:prstClr val="black"/>
              </a:solidFill>
            </a:endParaRPr>
          </a:p>
          <a:p>
            <a:pPr indent="85725"/>
            <a:r>
              <a:rPr lang="ja-JP" altLang="en-US" sz="1100" dirty="0">
                <a:solidFill>
                  <a:prstClr val="black"/>
                </a:solidFill>
              </a:rPr>
              <a:t>・他医療機関の感染防止対策に関する評価</a:t>
            </a:r>
            <a:endParaRPr lang="en-US" altLang="ja-JP" sz="1100" dirty="0">
              <a:solidFill>
                <a:prstClr val="black"/>
              </a:solidFill>
            </a:endParaRPr>
          </a:p>
        </p:txBody>
      </p:sp>
      <p:sp>
        <p:nvSpPr>
          <p:cNvPr id="9" name="左大かっこ 8"/>
          <p:cNvSpPr/>
          <p:nvPr/>
        </p:nvSpPr>
        <p:spPr>
          <a:xfrm>
            <a:off x="4160243" y="1303925"/>
            <a:ext cx="84456" cy="468000"/>
          </a:xfrm>
          <a:prstGeom prst="leftBracket">
            <a:avLst/>
          </a:prstGeom>
          <a:no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78" name="角丸四角形 77"/>
          <p:cNvSpPr/>
          <p:nvPr/>
        </p:nvSpPr>
        <p:spPr>
          <a:xfrm>
            <a:off x="1380996" y="1470434"/>
            <a:ext cx="648000" cy="342000"/>
          </a:xfrm>
          <a:prstGeom prst="roundRect">
            <a:avLst>
              <a:gd name="adj" fmla="val 19721"/>
            </a:avLst>
          </a:prstGeom>
          <a:solidFill>
            <a:schemeClr val="accent2">
              <a:lumMod val="60000"/>
              <a:lumOff val="40000"/>
              <a:alpha val="59000"/>
            </a:schemeClr>
          </a:solidFill>
          <a:ln>
            <a:solidFill>
              <a:srgbClr val="C00000"/>
            </a:solidFill>
          </a:ln>
        </p:spPr>
        <p:style>
          <a:lnRef idx="1">
            <a:schemeClr val="accent3"/>
          </a:lnRef>
          <a:fillRef idx="2">
            <a:schemeClr val="accent3"/>
          </a:fillRef>
          <a:effectRef idx="1">
            <a:schemeClr val="accent3"/>
          </a:effectRef>
          <a:fontRef idx="minor">
            <a:schemeClr val="dk1"/>
          </a:fontRef>
        </p:style>
        <p:txBody>
          <a:bodyPr lIns="36000" tIns="0" rIns="36000" rtlCol="0" anchor="t"/>
          <a:lstStyle/>
          <a:p>
            <a:pPr algn="ctr"/>
            <a:r>
              <a:rPr lang="ja-JP" altLang="en-US" sz="1050" b="1" dirty="0">
                <a:solidFill>
                  <a:prstClr val="black"/>
                </a:solidFill>
                <a:latin typeface="ＭＳ ゴシック" pitchFamily="49" charset="-128"/>
                <a:ea typeface="ＭＳ ゴシック" pitchFamily="49" charset="-128"/>
              </a:rPr>
              <a:t>感染制御</a:t>
            </a:r>
            <a:endParaRPr lang="en-US" altLang="ja-JP" sz="1050" b="1" dirty="0">
              <a:solidFill>
                <a:prstClr val="black"/>
              </a:solidFill>
              <a:latin typeface="ＭＳ ゴシック" pitchFamily="49" charset="-128"/>
              <a:ea typeface="ＭＳ ゴシック" pitchFamily="49" charset="-128"/>
            </a:endParaRPr>
          </a:p>
          <a:p>
            <a:pPr algn="ctr"/>
            <a:r>
              <a:rPr lang="ja-JP" altLang="en-US" sz="1050" b="1" dirty="0">
                <a:solidFill>
                  <a:prstClr val="black"/>
                </a:solidFill>
                <a:latin typeface="ＭＳ ゴシック" pitchFamily="49" charset="-128"/>
                <a:ea typeface="ＭＳ ゴシック" pitchFamily="49" charset="-128"/>
              </a:rPr>
              <a:t>チーム</a:t>
            </a:r>
            <a:endParaRPr lang="en-US" altLang="ja-JP" sz="1050" b="1" dirty="0">
              <a:solidFill>
                <a:prstClr val="black"/>
              </a:solidFill>
              <a:latin typeface="ＭＳ ゴシック" pitchFamily="49" charset="-128"/>
              <a:ea typeface="ＭＳ ゴシック" pitchFamily="49" charset="-128"/>
            </a:endParaRPr>
          </a:p>
        </p:txBody>
      </p:sp>
      <p:pic>
        <p:nvPicPr>
          <p:cNvPr id="61" name="Picture 2" descr="大病院のイラスト"/>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40868" y="1538663"/>
            <a:ext cx="999999" cy="792000"/>
          </a:xfrm>
          <a:prstGeom prst="rect">
            <a:avLst/>
          </a:prstGeom>
          <a:noFill/>
          <a:extLst>
            <a:ext uri="{909E8E84-426E-40DD-AFC4-6F175D3DCCD1}">
              <a14:hiddenFill xmlns:a14="http://schemas.microsoft.com/office/drawing/2010/main">
                <a:solidFill>
                  <a:srgbClr val="FFFFFF"/>
                </a:solidFill>
              </a14:hiddenFill>
            </a:ext>
          </a:extLst>
        </p:spPr>
      </p:pic>
      <p:sp>
        <p:nvSpPr>
          <p:cNvPr id="82" name="角丸四角形 81"/>
          <p:cNvSpPr/>
          <p:nvPr/>
        </p:nvSpPr>
        <p:spPr>
          <a:xfrm>
            <a:off x="1515471" y="2965124"/>
            <a:ext cx="648000" cy="342000"/>
          </a:xfrm>
          <a:prstGeom prst="roundRect">
            <a:avLst>
              <a:gd name="adj" fmla="val 19721"/>
            </a:avLst>
          </a:prstGeom>
          <a:solidFill>
            <a:schemeClr val="accent2">
              <a:lumMod val="60000"/>
              <a:lumOff val="40000"/>
              <a:alpha val="59000"/>
            </a:schemeClr>
          </a:solidFill>
          <a:ln>
            <a:solidFill>
              <a:srgbClr val="C00000"/>
            </a:solidFill>
          </a:ln>
        </p:spPr>
        <p:style>
          <a:lnRef idx="1">
            <a:schemeClr val="accent3"/>
          </a:lnRef>
          <a:fillRef idx="2">
            <a:schemeClr val="accent3"/>
          </a:fillRef>
          <a:effectRef idx="1">
            <a:schemeClr val="accent3"/>
          </a:effectRef>
          <a:fontRef idx="minor">
            <a:schemeClr val="dk1"/>
          </a:fontRef>
        </p:style>
        <p:txBody>
          <a:bodyPr lIns="36000" tIns="0" rIns="36000" rtlCol="0" anchor="t"/>
          <a:lstStyle/>
          <a:p>
            <a:pPr algn="ctr"/>
            <a:r>
              <a:rPr lang="ja-JP" altLang="en-US" sz="1050" b="1" dirty="0">
                <a:solidFill>
                  <a:prstClr val="black"/>
                </a:solidFill>
                <a:latin typeface="ＭＳ ゴシック" pitchFamily="49" charset="-128"/>
                <a:ea typeface="ＭＳ ゴシック" pitchFamily="49" charset="-128"/>
              </a:rPr>
              <a:t>感染制御</a:t>
            </a:r>
            <a:endParaRPr lang="en-US" altLang="ja-JP" sz="1050" b="1" dirty="0">
              <a:solidFill>
                <a:prstClr val="black"/>
              </a:solidFill>
              <a:latin typeface="ＭＳ ゴシック" pitchFamily="49" charset="-128"/>
              <a:ea typeface="ＭＳ ゴシック" pitchFamily="49" charset="-128"/>
            </a:endParaRPr>
          </a:p>
          <a:p>
            <a:pPr algn="ctr"/>
            <a:r>
              <a:rPr lang="ja-JP" altLang="en-US" sz="1050" b="1" dirty="0">
                <a:solidFill>
                  <a:prstClr val="black"/>
                </a:solidFill>
                <a:latin typeface="ＭＳ ゴシック" pitchFamily="49" charset="-128"/>
                <a:ea typeface="ＭＳ ゴシック" pitchFamily="49" charset="-128"/>
              </a:rPr>
              <a:t>チーム</a:t>
            </a:r>
            <a:endParaRPr lang="en-US" altLang="ja-JP" sz="1050" b="1" dirty="0">
              <a:solidFill>
                <a:prstClr val="black"/>
              </a:solidFill>
              <a:latin typeface="ＭＳ ゴシック" pitchFamily="49" charset="-128"/>
              <a:ea typeface="ＭＳ ゴシック" pitchFamily="49" charset="-128"/>
            </a:endParaRPr>
          </a:p>
        </p:txBody>
      </p:sp>
      <p:sp>
        <p:nvSpPr>
          <p:cNvPr id="83" name="角丸四角形 82"/>
          <p:cNvSpPr/>
          <p:nvPr/>
        </p:nvSpPr>
        <p:spPr>
          <a:xfrm>
            <a:off x="3308668" y="2955599"/>
            <a:ext cx="648000" cy="342000"/>
          </a:xfrm>
          <a:prstGeom prst="roundRect">
            <a:avLst>
              <a:gd name="adj" fmla="val 19721"/>
            </a:avLst>
          </a:prstGeom>
          <a:solidFill>
            <a:schemeClr val="accent2">
              <a:lumMod val="60000"/>
              <a:lumOff val="40000"/>
              <a:alpha val="59000"/>
            </a:schemeClr>
          </a:solidFill>
          <a:ln>
            <a:solidFill>
              <a:srgbClr val="C00000"/>
            </a:solidFill>
          </a:ln>
        </p:spPr>
        <p:style>
          <a:lnRef idx="1">
            <a:schemeClr val="accent3"/>
          </a:lnRef>
          <a:fillRef idx="2">
            <a:schemeClr val="accent3"/>
          </a:fillRef>
          <a:effectRef idx="1">
            <a:schemeClr val="accent3"/>
          </a:effectRef>
          <a:fontRef idx="minor">
            <a:schemeClr val="dk1"/>
          </a:fontRef>
        </p:style>
        <p:txBody>
          <a:bodyPr lIns="36000" tIns="0" rIns="36000" rtlCol="0" anchor="t"/>
          <a:lstStyle/>
          <a:p>
            <a:pPr algn="ctr"/>
            <a:r>
              <a:rPr lang="ja-JP" altLang="en-US" sz="1050" b="1" dirty="0">
                <a:solidFill>
                  <a:prstClr val="black"/>
                </a:solidFill>
                <a:latin typeface="ＭＳ ゴシック" pitchFamily="49" charset="-128"/>
                <a:ea typeface="ＭＳ ゴシック" pitchFamily="49" charset="-128"/>
              </a:rPr>
              <a:t>感染制御</a:t>
            </a:r>
            <a:endParaRPr lang="en-US" altLang="ja-JP" sz="1050" b="1" dirty="0">
              <a:solidFill>
                <a:prstClr val="black"/>
              </a:solidFill>
              <a:latin typeface="ＭＳ ゴシック" pitchFamily="49" charset="-128"/>
              <a:ea typeface="ＭＳ ゴシック" pitchFamily="49" charset="-128"/>
            </a:endParaRPr>
          </a:p>
          <a:p>
            <a:pPr algn="ctr"/>
            <a:r>
              <a:rPr lang="ja-JP" altLang="en-US" sz="1050" b="1" dirty="0">
                <a:solidFill>
                  <a:prstClr val="black"/>
                </a:solidFill>
                <a:latin typeface="ＭＳ ゴシック" pitchFamily="49" charset="-128"/>
                <a:ea typeface="ＭＳ ゴシック" pitchFamily="49" charset="-128"/>
              </a:rPr>
              <a:t>チーム</a:t>
            </a:r>
            <a:endParaRPr lang="en-US" altLang="ja-JP" sz="1050" b="1" dirty="0">
              <a:solidFill>
                <a:prstClr val="black"/>
              </a:solidFill>
              <a:latin typeface="ＭＳ ゴシック" pitchFamily="49" charset="-128"/>
              <a:ea typeface="ＭＳ ゴシック" pitchFamily="49" charset="-128"/>
            </a:endParaRPr>
          </a:p>
        </p:txBody>
      </p:sp>
      <p:pic>
        <p:nvPicPr>
          <p:cNvPr id="56" name="Picture 2" descr="病院・医院の建物イラスト（医療）"/>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998948" y="3033262"/>
            <a:ext cx="730080" cy="86400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病院・医院の建物イラスト（医療）"/>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798732" y="3033262"/>
            <a:ext cx="730080" cy="864000"/>
          </a:xfrm>
          <a:prstGeom prst="rect">
            <a:avLst/>
          </a:prstGeom>
          <a:noFill/>
          <a:extLst>
            <a:ext uri="{909E8E84-426E-40DD-AFC4-6F175D3DCCD1}">
              <a14:hiddenFill xmlns:a14="http://schemas.microsoft.com/office/drawing/2010/main">
                <a:solidFill>
                  <a:srgbClr val="FFFFFF"/>
                </a:solidFill>
              </a14:hiddenFill>
            </a:ext>
          </a:extLst>
        </p:spPr>
      </p:pic>
      <p:sp>
        <p:nvSpPr>
          <p:cNvPr id="2" name="左右矢印 1"/>
          <p:cNvSpPr/>
          <p:nvPr/>
        </p:nvSpPr>
        <p:spPr>
          <a:xfrm rot="20400000">
            <a:off x="3558380" y="3143988"/>
            <a:ext cx="1332000" cy="144000"/>
          </a:xfrm>
          <a:prstGeom prst="leftRightArrow">
            <a:avLst/>
          </a:prstGeom>
          <a:solidFill>
            <a:schemeClr val="accent2"/>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5" name="左右矢印 84"/>
          <p:cNvSpPr/>
          <p:nvPr/>
        </p:nvSpPr>
        <p:spPr>
          <a:xfrm rot="5400000">
            <a:off x="2927069" y="2695245"/>
            <a:ext cx="432000" cy="144000"/>
          </a:xfrm>
          <a:prstGeom prst="leftRightArrow">
            <a:avLst/>
          </a:prstGeom>
          <a:solidFill>
            <a:schemeClr val="accent2"/>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6" name="円/楕円 85"/>
          <p:cNvSpPr/>
          <p:nvPr/>
        </p:nvSpPr>
        <p:spPr>
          <a:xfrm>
            <a:off x="4858224" y="2099021"/>
            <a:ext cx="1946946" cy="1364775"/>
          </a:xfrm>
          <a:prstGeom prst="ellipse">
            <a:avLst/>
          </a:prstGeom>
          <a:noFill/>
          <a:ln w="158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4" name="角丸四角形 83"/>
          <p:cNvSpPr/>
          <p:nvPr/>
        </p:nvSpPr>
        <p:spPr>
          <a:xfrm>
            <a:off x="5907481" y="2207438"/>
            <a:ext cx="648000" cy="342000"/>
          </a:xfrm>
          <a:prstGeom prst="roundRect">
            <a:avLst>
              <a:gd name="adj" fmla="val 19721"/>
            </a:avLst>
          </a:prstGeom>
          <a:solidFill>
            <a:schemeClr val="accent2">
              <a:lumMod val="60000"/>
              <a:lumOff val="40000"/>
              <a:alpha val="59000"/>
            </a:schemeClr>
          </a:solidFill>
          <a:ln>
            <a:solidFill>
              <a:srgbClr val="C00000"/>
            </a:solidFill>
          </a:ln>
        </p:spPr>
        <p:style>
          <a:lnRef idx="1">
            <a:schemeClr val="accent3"/>
          </a:lnRef>
          <a:fillRef idx="2">
            <a:schemeClr val="accent3"/>
          </a:fillRef>
          <a:effectRef idx="1">
            <a:schemeClr val="accent3"/>
          </a:effectRef>
          <a:fontRef idx="minor">
            <a:schemeClr val="dk1"/>
          </a:fontRef>
        </p:style>
        <p:txBody>
          <a:bodyPr lIns="36000" tIns="0" rIns="36000" rtlCol="0" anchor="t"/>
          <a:lstStyle/>
          <a:p>
            <a:pPr algn="ctr"/>
            <a:r>
              <a:rPr lang="ja-JP" altLang="en-US" sz="1050" b="1" dirty="0">
                <a:solidFill>
                  <a:prstClr val="black"/>
                </a:solidFill>
                <a:latin typeface="ＭＳ ゴシック" pitchFamily="49" charset="-128"/>
                <a:ea typeface="ＭＳ ゴシック" pitchFamily="49" charset="-128"/>
              </a:rPr>
              <a:t>感染制御</a:t>
            </a:r>
            <a:endParaRPr lang="en-US" altLang="ja-JP" sz="1050" b="1" dirty="0">
              <a:solidFill>
                <a:prstClr val="black"/>
              </a:solidFill>
              <a:latin typeface="ＭＳ ゴシック" pitchFamily="49" charset="-128"/>
              <a:ea typeface="ＭＳ ゴシック" pitchFamily="49" charset="-128"/>
            </a:endParaRPr>
          </a:p>
          <a:p>
            <a:pPr algn="ctr"/>
            <a:r>
              <a:rPr lang="ja-JP" altLang="en-US" sz="1050" b="1" dirty="0">
                <a:solidFill>
                  <a:prstClr val="black"/>
                </a:solidFill>
                <a:latin typeface="ＭＳ ゴシック" pitchFamily="49" charset="-128"/>
                <a:ea typeface="ＭＳ ゴシック" pitchFamily="49" charset="-128"/>
              </a:rPr>
              <a:t>チーム</a:t>
            </a:r>
            <a:endParaRPr lang="en-US" altLang="ja-JP" sz="1050" b="1" dirty="0">
              <a:solidFill>
                <a:prstClr val="black"/>
              </a:solidFill>
              <a:latin typeface="ＭＳ ゴシック" pitchFamily="49" charset="-128"/>
              <a:ea typeface="ＭＳ ゴシック" pitchFamily="49" charset="-128"/>
            </a:endParaRPr>
          </a:p>
        </p:txBody>
      </p:sp>
      <p:sp>
        <p:nvSpPr>
          <p:cNvPr id="81" name="角丸四角形 80"/>
          <p:cNvSpPr/>
          <p:nvPr/>
        </p:nvSpPr>
        <p:spPr>
          <a:xfrm>
            <a:off x="3261274" y="1529040"/>
            <a:ext cx="648000" cy="342000"/>
          </a:xfrm>
          <a:prstGeom prst="roundRect">
            <a:avLst>
              <a:gd name="adj" fmla="val 19721"/>
            </a:avLst>
          </a:prstGeom>
          <a:solidFill>
            <a:schemeClr val="accent2">
              <a:lumMod val="60000"/>
              <a:lumOff val="40000"/>
              <a:alpha val="59000"/>
            </a:schemeClr>
          </a:solidFill>
          <a:ln>
            <a:solidFill>
              <a:srgbClr val="C00000"/>
            </a:solidFill>
          </a:ln>
        </p:spPr>
        <p:style>
          <a:lnRef idx="1">
            <a:schemeClr val="accent3"/>
          </a:lnRef>
          <a:fillRef idx="2">
            <a:schemeClr val="accent3"/>
          </a:fillRef>
          <a:effectRef idx="1">
            <a:schemeClr val="accent3"/>
          </a:effectRef>
          <a:fontRef idx="minor">
            <a:schemeClr val="dk1"/>
          </a:fontRef>
        </p:style>
        <p:txBody>
          <a:bodyPr lIns="36000" tIns="0" rIns="36000" rtlCol="0" anchor="t"/>
          <a:lstStyle/>
          <a:p>
            <a:pPr algn="ctr"/>
            <a:r>
              <a:rPr lang="ja-JP" altLang="en-US" sz="1050" b="1" dirty="0">
                <a:solidFill>
                  <a:prstClr val="black"/>
                </a:solidFill>
                <a:latin typeface="ＭＳ ゴシック" pitchFamily="49" charset="-128"/>
                <a:ea typeface="ＭＳ ゴシック" pitchFamily="49" charset="-128"/>
              </a:rPr>
              <a:t>感染制御</a:t>
            </a:r>
            <a:endParaRPr lang="en-US" altLang="ja-JP" sz="1050" b="1" dirty="0">
              <a:solidFill>
                <a:prstClr val="black"/>
              </a:solidFill>
              <a:latin typeface="ＭＳ ゴシック" pitchFamily="49" charset="-128"/>
              <a:ea typeface="ＭＳ ゴシック" pitchFamily="49" charset="-128"/>
            </a:endParaRPr>
          </a:p>
          <a:p>
            <a:pPr algn="ctr"/>
            <a:r>
              <a:rPr lang="ja-JP" altLang="en-US" sz="1050" b="1" dirty="0">
                <a:solidFill>
                  <a:prstClr val="black"/>
                </a:solidFill>
                <a:latin typeface="ＭＳ ゴシック" pitchFamily="49" charset="-128"/>
                <a:ea typeface="ＭＳ ゴシック" pitchFamily="49" charset="-128"/>
              </a:rPr>
              <a:t>チーム</a:t>
            </a:r>
            <a:endParaRPr lang="en-US" altLang="ja-JP" sz="1050" b="1" dirty="0">
              <a:solidFill>
                <a:prstClr val="black"/>
              </a:solidFill>
              <a:latin typeface="ＭＳ ゴシック" pitchFamily="49" charset="-128"/>
              <a:ea typeface="ＭＳ ゴシック" pitchFamily="49" charset="-128"/>
            </a:endParaRPr>
          </a:p>
        </p:txBody>
      </p:sp>
      <p:pic>
        <p:nvPicPr>
          <p:cNvPr id="42" name="Picture 2" descr="大病院のイラスト"/>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616853" y="1538663"/>
            <a:ext cx="999999" cy="79200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大病院のイラスト"/>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267206" y="2253934"/>
            <a:ext cx="1181817" cy="936000"/>
          </a:xfrm>
          <a:prstGeom prst="rect">
            <a:avLst/>
          </a:prstGeom>
          <a:noFill/>
          <a:extLst>
            <a:ext uri="{909E8E84-426E-40DD-AFC4-6F175D3DCCD1}">
              <a14:hiddenFill xmlns:a14="http://schemas.microsoft.com/office/drawing/2010/main">
                <a:solidFill>
                  <a:srgbClr val="FFFFFF"/>
                </a:solidFill>
              </a14:hiddenFill>
            </a:ext>
          </a:extLst>
        </p:spPr>
      </p:pic>
      <p:sp>
        <p:nvSpPr>
          <p:cNvPr id="73" name="テキスト ボックス 72"/>
          <p:cNvSpPr txBox="1"/>
          <p:nvPr/>
        </p:nvSpPr>
        <p:spPr>
          <a:xfrm>
            <a:off x="4907171" y="1887556"/>
            <a:ext cx="1877471" cy="261610"/>
          </a:xfrm>
          <a:prstGeom prst="rect">
            <a:avLst/>
          </a:prstGeom>
          <a:noFill/>
        </p:spPr>
        <p:txBody>
          <a:bodyPr wrap="square" rtlCol="0">
            <a:spAutoFit/>
          </a:bodyPr>
          <a:lstStyle/>
          <a:p>
            <a:pPr algn="ctr"/>
            <a:r>
              <a:rPr lang="ja-JP" altLang="en-US" sz="1100" b="1" dirty="0">
                <a:solidFill>
                  <a:srgbClr val="70AD47">
                    <a:lumMod val="75000"/>
                  </a:srgbClr>
                </a:solidFill>
              </a:rPr>
              <a:t>感染防止対策地域連携加算</a:t>
            </a:r>
            <a:endParaRPr lang="en-US" altLang="ja-JP" sz="1100" b="1" dirty="0">
              <a:solidFill>
                <a:srgbClr val="70AD47">
                  <a:lumMod val="75000"/>
                </a:srgbClr>
              </a:solidFill>
            </a:endParaRPr>
          </a:p>
        </p:txBody>
      </p:sp>
      <p:sp>
        <p:nvSpPr>
          <p:cNvPr id="75" name="テキスト ボックス 74"/>
          <p:cNvSpPr txBox="1"/>
          <p:nvPr/>
        </p:nvSpPr>
        <p:spPr>
          <a:xfrm>
            <a:off x="2196160" y="1148036"/>
            <a:ext cx="1877471" cy="261610"/>
          </a:xfrm>
          <a:prstGeom prst="rect">
            <a:avLst/>
          </a:prstGeom>
          <a:noFill/>
        </p:spPr>
        <p:txBody>
          <a:bodyPr wrap="square" rtlCol="0">
            <a:spAutoFit/>
          </a:bodyPr>
          <a:lstStyle/>
          <a:p>
            <a:pPr algn="ctr"/>
            <a:r>
              <a:rPr lang="ja-JP" altLang="en-US" sz="1100" b="1" dirty="0">
                <a:solidFill>
                  <a:srgbClr val="70AD47">
                    <a:lumMod val="75000"/>
                  </a:srgbClr>
                </a:solidFill>
              </a:rPr>
              <a:t>感染防止対策地域連携加算</a:t>
            </a:r>
            <a:endParaRPr lang="en-US" altLang="ja-JP" sz="1100" b="1" dirty="0">
              <a:solidFill>
                <a:srgbClr val="70AD47">
                  <a:lumMod val="75000"/>
                </a:srgbClr>
              </a:solidFill>
            </a:endParaRPr>
          </a:p>
        </p:txBody>
      </p:sp>
      <p:pic>
        <p:nvPicPr>
          <p:cNvPr id="4098" name="Picture 2" descr="問診のイラスト（女の子）"/>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442874" y="5394857"/>
            <a:ext cx="1050770" cy="1114875"/>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薬のイラスト"/>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524797" y="5081448"/>
            <a:ext cx="935992" cy="882173"/>
          </a:xfrm>
          <a:prstGeom prst="rect">
            <a:avLst/>
          </a:prstGeom>
          <a:noFill/>
          <a:extLst>
            <a:ext uri="{909E8E84-426E-40DD-AFC4-6F175D3DCCD1}">
              <a14:hiddenFill xmlns:a14="http://schemas.microsoft.com/office/drawing/2010/main">
                <a:solidFill>
                  <a:srgbClr val="FFFFFF"/>
                </a:solidFill>
              </a14:hiddenFill>
            </a:ext>
          </a:extLst>
        </p:spPr>
      </p:pic>
      <p:sp>
        <p:nvSpPr>
          <p:cNvPr id="37" name="右矢印 36"/>
          <p:cNvSpPr/>
          <p:nvPr/>
        </p:nvSpPr>
        <p:spPr>
          <a:xfrm rot="1017012" flipV="1">
            <a:off x="3925109" y="2335625"/>
            <a:ext cx="1080000" cy="144000"/>
          </a:xfrm>
          <a:prstGeom prst="rightArrow">
            <a:avLst/>
          </a:prstGeom>
          <a:pattFill prst="dkUpDiag">
            <a:fgClr>
              <a:schemeClr val="accent6"/>
            </a:fgClr>
            <a:bgClr>
              <a:schemeClr val="bg1"/>
            </a:bgClr>
          </a:pattFill>
          <a:ln>
            <a:solidFill>
              <a:srgbClr val="507E32"/>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sp>
        <p:nvSpPr>
          <p:cNvPr id="35" name="右矢印 34"/>
          <p:cNvSpPr/>
          <p:nvPr/>
        </p:nvSpPr>
        <p:spPr>
          <a:xfrm rot="1017012" flipH="1">
            <a:off x="3936103" y="2181759"/>
            <a:ext cx="1080000" cy="144000"/>
          </a:xfrm>
          <a:prstGeom prst="rightArrow">
            <a:avLst/>
          </a:prstGeom>
          <a:pattFill prst="dkUpDiag">
            <a:fgClr>
              <a:schemeClr val="accent6"/>
            </a:fgClr>
            <a:bgClr>
              <a:schemeClr val="bg1"/>
            </a:bgClr>
          </a:pattFill>
          <a:ln>
            <a:solidFill>
              <a:srgbClr val="507E3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ja-JP" altLang="en-US">
              <a:solidFill>
                <a:prstClr val="white"/>
              </a:solidFill>
            </a:endParaRPr>
          </a:p>
        </p:txBody>
      </p:sp>
      <p:sp>
        <p:nvSpPr>
          <p:cNvPr id="65" name="二等辺三角形 64"/>
          <p:cNvSpPr/>
          <p:nvPr/>
        </p:nvSpPr>
        <p:spPr>
          <a:xfrm rot="16200000" flipH="1">
            <a:off x="6428660" y="2631921"/>
            <a:ext cx="700394" cy="290012"/>
          </a:xfrm>
          <a:prstGeom prst="triangle">
            <a:avLst/>
          </a:prstGeom>
          <a:solidFill>
            <a:schemeClr val="accent1">
              <a:lumMod val="60000"/>
              <a:lumOff val="4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69" name="直線コネクタ 68"/>
          <p:cNvCxnSpPr/>
          <p:nvPr/>
        </p:nvCxnSpPr>
        <p:spPr>
          <a:xfrm>
            <a:off x="6523807" y="2554038"/>
            <a:ext cx="110044" cy="972000"/>
          </a:xfrm>
          <a:prstGeom prst="line">
            <a:avLst/>
          </a:prstGeom>
          <a:ln>
            <a:solidFill>
              <a:srgbClr val="C00000"/>
            </a:solidFill>
            <a:prstDash val="sysDash"/>
            <a:tailEnd type="triangle" w="med" len="lg"/>
          </a:ln>
        </p:spPr>
        <p:style>
          <a:lnRef idx="1">
            <a:schemeClr val="accent1"/>
          </a:lnRef>
          <a:fillRef idx="0">
            <a:schemeClr val="accent1"/>
          </a:fillRef>
          <a:effectRef idx="0">
            <a:schemeClr val="accent1"/>
          </a:effectRef>
          <a:fontRef idx="minor">
            <a:schemeClr val="tx1"/>
          </a:fontRef>
        </p:style>
      </p:cxnSp>
      <p:sp>
        <p:nvSpPr>
          <p:cNvPr id="66"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１９</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感染症対策や薬剤耐性対策、医療安全対策の推進</a:t>
            </a:r>
          </a:p>
        </p:txBody>
      </p:sp>
      <p:sp>
        <p:nvSpPr>
          <p:cNvPr id="7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305</a:t>
            </a:fld>
            <a:endParaRPr lang="ja-JP" altLang="en-US" sz="1600" dirty="0">
              <a:solidFill>
                <a:prstClr val="black"/>
              </a:solidFill>
            </a:endParaRPr>
          </a:p>
        </p:txBody>
      </p:sp>
    </p:spTree>
    <p:extLst>
      <p:ext uri="{BB962C8B-B14F-4D97-AF65-F5344CB8AC3E}">
        <p14:creationId xmlns:p14="http://schemas.microsoft.com/office/powerpoint/2010/main" val="2399766123"/>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43009" y="832137"/>
            <a:ext cx="9689652" cy="2808000"/>
          </a:xfrm>
          <a:prstGeom prst="rect">
            <a:avLst/>
          </a:prstGeom>
          <a:noFill/>
          <a:ln w="9525">
            <a:noFill/>
            <a:miter lim="800000"/>
            <a:headEnd/>
            <a:tailEnd/>
          </a:ln>
        </p:spPr>
        <p:txBody>
          <a:bodyPr/>
          <a:lstStyle/>
          <a:p>
            <a:pPr marL="177800" indent="-177800">
              <a:lnSpc>
                <a:spcPts val="1900"/>
              </a:lnSpc>
              <a:buFont typeface="Wingdings" pitchFamily="2" charset="2"/>
              <a:buChar char="Ø"/>
              <a:defRPr/>
            </a:pPr>
            <a:r>
              <a:rPr lang="ja-JP" altLang="en-US" dirty="0">
                <a:solidFill>
                  <a:prstClr val="black"/>
                </a:solidFill>
                <a:latin typeface="ＭＳ Ｐゴシック"/>
              </a:rPr>
              <a:t>　薬剤耐性（</a:t>
            </a:r>
            <a:r>
              <a:rPr lang="en-US" altLang="ja-JP" dirty="0">
                <a:solidFill>
                  <a:prstClr val="black"/>
                </a:solidFill>
                <a:latin typeface="ＭＳ Ｐゴシック"/>
              </a:rPr>
              <a:t>AMR</a:t>
            </a:r>
            <a:r>
              <a:rPr lang="ja-JP" altLang="en-US" dirty="0">
                <a:solidFill>
                  <a:prstClr val="black"/>
                </a:solidFill>
                <a:latin typeface="ＭＳ Ｐゴシック"/>
              </a:rPr>
              <a:t>）対策の推進、特に抗菌薬の適正使用推進の観点から、抗菌薬適正使用支援チームの組織を含む抗菌薬の適正使用を支援する体制の評価に係る加算を新設。</a:t>
            </a:r>
            <a:endParaRPr lang="en-US" altLang="ja-JP" dirty="0">
              <a:solidFill>
                <a:prstClr val="black"/>
              </a:solidFill>
              <a:latin typeface="ＭＳ Ｐゴシック"/>
            </a:endParaRPr>
          </a:p>
        </p:txBody>
      </p:sp>
      <p:sp>
        <p:nvSpPr>
          <p:cNvPr id="6" name="正方形/長方形 5"/>
          <p:cNvSpPr/>
          <p:nvPr/>
        </p:nvSpPr>
        <p:spPr>
          <a:xfrm>
            <a:off x="360278" y="1339477"/>
            <a:ext cx="8820607" cy="4893647"/>
          </a:xfrm>
          <a:prstGeom prst="rect">
            <a:avLst/>
          </a:prstGeom>
        </p:spPr>
        <p:txBody>
          <a:bodyPr wrap="square">
            <a:spAutoFit/>
          </a:bodyPr>
          <a:lstStyle/>
          <a:p>
            <a:r>
              <a:rPr lang="ja-JP" altLang="en-US" dirty="0">
                <a:solidFill>
                  <a:prstClr val="black"/>
                </a:solidFill>
                <a:latin typeface="ＭＳ Ｐゴシック"/>
              </a:rPr>
              <a:t>　　　感染防止対策加算</a:t>
            </a:r>
            <a:endParaRPr lang="en-US" altLang="ja-JP" dirty="0">
              <a:solidFill>
                <a:prstClr val="black"/>
              </a:solidFill>
              <a:latin typeface="ＭＳ Ｐゴシック"/>
            </a:endParaRPr>
          </a:p>
          <a:p>
            <a:r>
              <a:rPr lang="en-US" altLang="ja-JP" b="1" dirty="0">
                <a:solidFill>
                  <a:srgbClr val="0070C0"/>
                </a:solidFill>
                <a:latin typeface="ＭＳ Ｐゴシック"/>
              </a:rPr>
              <a:t>(</a:t>
            </a:r>
            <a:r>
              <a:rPr lang="ja-JP" altLang="ja-JP" b="1" dirty="0">
                <a:solidFill>
                  <a:srgbClr val="0070C0"/>
                </a:solidFill>
                <a:latin typeface="ＭＳ Ｐゴシック"/>
              </a:rPr>
              <a:t>新</a:t>
            </a:r>
            <a:r>
              <a:rPr lang="en-US" altLang="ja-JP" b="1" dirty="0">
                <a:solidFill>
                  <a:srgbClr val="0070C0"/>
                </a:solidFill>
                <a:latin typeface="ＭＳ Ｐゴシック"/>
              </a:rPr>
              <a:t>)</a:t>
            </a:r>
            <a:r>
              <a:rPr lang="ja-JP" altLang="ja-JP" b="1" dirty="0">
                <a:solidFill>
                  <a:srgbClr val="0070C0"/>
                </a:solidFill>
                <a:latin typeface="ＭＳ Ｐゴシック"/>
              </a:rPr>
              <a:t>　　</a:t>
            </a:r>
            <a:r>
              <a:rPr lang="ja-JP" altLang="en-US" b="1" u="sng" dirty="0">
                <a:solidFill>
                  <a:srgbClr val="0070C0"/>
                </a:solidFill>
                <a:latin typeface="ＭＳ Ｐゴシック"/>
              </a:rPr>
              <a:t>抗菌薬適正使用支援加算：１００点（入院初日）</a:t>
            </a:r>
            <a:endParaRPr lang="en-US" altLang="ja-JP" b="1" u="sng" dirty="0">
              <a:solidFill>
                <a:srgbClr val="0070C0"/>
              </a:solidFill>
              <a:latin typeface="ＭＳ Ｐゴシック"/>
            </a:endParaRPr>
          </a:p>
          <a:p>
            <a:pPr>
              <a:spcBef>
                <a:spcPts val="1200"/>
              </a:spcBef>
            </a:pPr>
            <a:r>
              <a:rPr lang="ja-JP" altLang="en-US" sz="1400" dirty="0">
                <a:solidFill>
                  <a:srgbClr val="0070C0"/>
                </a:solidFill>
                <a:latin typeface="ＭＳ Ｐゴシック"/>
              </a:rPr>
              <a:t>　</a:t>
            </a:r>
            <a:r>
              <a:rPr lang="ja-JP" altLang="en-US" sz="1400" dirty="0">
                <a:solidFill>
                  <a:prstClr val="black"/>
                </a:solidFill>
                <a:latin typeface="ＭＳ Ｐゴシック"/>
              </a:rPr>
              <a:t>　［算定要件］</a:t>
            </a:r>
            <a:endParaRPr lang="en-US" altLang="ja-JP" sz="1400" dirty="0">
              <a:solidFill>
                <a:prstClr val="black"/>
              </a:solidFill>
              <a:latin typeface="ＭＳ Ｐゴシック"/>
            </a:endParaRPr>
          </a:p>
          <a:p>
            <a:pPr marL="447675" indent="-447675"/>
            <a:r>
              <a:rPr lang="ja-JP" altLang="en-US" sz="1400" dirty="0">
                <a:solidFill>
                  <a:prstClr val="black"/>
                </a:solidFill>
                <a:latin typeface="ＭＳ Ｐゴシック"/>
              </a:rPr>
              <a:t>　　　　　感染防止対策地域連携加算を算定している保険医療機関が、</a:t>
            </a:r>
            <a:r>
              <a:rPr lang="ja-JP" altLang="en-US" sz="1400" b="1" u="sng" dirty="0">
                <a:solidFill>
                  <a:srgbClr val="0070C0"/>
                </a:solidFill>
                <a:latin typeface="ＭＳ Ｐゴシック"/>
              </a:rPr>
              <a:t>抗菌薬適正使用支援チームを組織</a:t>
            </a:r>
            <a:r>
              <a:rPr lang="ja-JP" altLang="en-US" sz="1400" dirty="0">
                <a:solidFill>
                  <a:prstClr val="black"/>
                </a:solidFill>
                <a:latin typeface="ＭＳ Ｐゴシック"/>
              </a:rPr>
              <a:t>し、抗菌薬の適正な使用の推進を行っている場合に算定する。</a:t>
            </a:r>
            <a:endParaRPr lang="en-US" altLang="ja-JP" sz="1400" dirty="0">
              <a:solidFill>
                <a:prstClr val="black"/>
              </a:solidFill>
              <a:latin typeface="ＭＳ Ｐゴシック"/>
            </a:endParaRPr>
          </a:p>
          <a:p>
            <a:pPr marL="447675" indent="-447675"/>
            <a:endParaRPr lang="en-US" altLang="ja-JP" sz="1400" dirty="0">
              <a:solidFill>
                <a:prstClr val="black"/>
              </a:solidFill>
              <a:latin typeface="ＭＳ Ｐゴシック"/>
            </a:endParaRPr>
          </a:p>
          <a:p>
            <a:pPr marL="447675" indent="-447675"/>
            <a:r>
              <a:rPr lang="ja-JP" altLang="en-US" sz="1400" dirty="0">
                <a:solidFill>
                  <a:prstClr val="black"/>
                </a:solidFill>
                <a:latin typeface="ＭＳ Ｐゴシック"/>
              </a:rPr>
              <a:t>　　［抗菌薬適正使用支援チームの構成員］</a:t>
            </a:r>
            <a:endParaRPr lang="en-US" altLang="ja-JP" sz="1400" dirty="0">
              <a:solidFill>
                <a:prstClr val="black"/>
              </a:solidFill>
              <a:latin typeface="ＭＳ Ｐゴシック"/>
            </a:endParaRPr>
          </a:p>
          <a:p>
            <a:pPr marL="630238" indent="-185738"/>
            <a:r>
              <a:rPr lang="ja-JP" altLang="ja-JP" sz="1400" dirty="0">
                <a:solidFill>
                  <a:prstClr val="black"/>
                </a:solidFill>
              </a:rPr>
              <a:t>ア　感染症の診療について３年以上の経験を有する専任の常勤医師</a:t>
            </a:r>
            <a:endParaRPr lang="en-US" altLang="ja-JP" sz="1400" dirty="0">
              <a:solidFill>
                <a:prstClr val="black"/>
              </a:solidFill>
            </a:endParaRPr>
          </a:p>
          <a:p>
            <a:pPr marL="630238" indent="-185738" latinLnBrk="1"/>
            <a:r>
              <a:rPr lang="ja-JP" altLang="ja-JP" sz="1400" dirty="0">
                <a:solidFill>
                  <a:prstClr val="black"/>
                </a:solidFill>
              </a:rPr>
              <a:t>イ　５年以上感染管理に従事した経験を有し、感染管理に係る適切な研修を修了した専任の看護師</a:t>
            </a:r>
          </a:p>
          <a:p>
            <a:pPr marL="630238" indent="-185738" latinLnBrk="1"/>
            <a:r>
              <a:rPr lang="ja-JP" altLang="ja-JP" sz="1400" dirty="0">
                <a:solidFill>
                  <a:prstClr val="black"/>
                </a:solidFill>
              </a:rPr>
              <a:t>ウ　３年以上の病院勤務経験を持つ感染症診療にかかわる専任の薬剤師</a:t>
            </a:r>
          </a:p>
          <a:p>
            <a:pPr marL="630238" indent="-185738" latinLnBrk="1"/>
            <a:r>
              <a:rPr lang="ja-JP" altLang="ja-JP" sz="1400" dirty="0">
                <a:solidFill>
                  <a:prstClr val="black"/>
                </a:solidFill>
              </a:rPr>
              <a:t>エ　３年以上の病院勤務経験を持つ微生物検査にかかわる専任の臨床検査技師</a:t>
            </a:r>
            <a:endParaRPr lang="en-US" altLang="ja-JP" sz="1400" dirty="0">
              <a:solidFill>
                <a:prstClr val="black"/>
              </a:solidFill>
            </a:endParaRPr>
          </a:p>
          <a:p>
            <a:pPr marL="444500" indent="-444500" latinLnBrk="1"/>
            <a:r>
              <a:rPr lang="ja-JP" altLang="en-US" sz="1400" dirty="0">
                <a:solidFill>
                  <a:prstClr val="black"/>
                </a:solidFill>
              </a:rPr>
              <a:t>　　　　　いずれか１名は専従であること。また、抗菌薬適正使用支援チームの専従の職員については、感染制御チームの専従者と異なることが望ましい。</a:t>
            </a:r>
            <a:endParaRPr lang="en-US" altLang="ja-JP" sz="1400" dirty="0">
              <a:solidFill>
                <a:prstClr val="black"/>
              </a:solidFill>
            </a:endParaRPr>
          </a:p>
          <a:p>
            <a:pPr marL="444500" indent="-444500" latinLnBrk="1"/>
            <a:endParaRPr lang="en-US" altLang="ja-JP" sz="1400" dirty="0">
              <a:solidFill>
                <a:prstClr val="black"/>
              </a:solidFill>
            </a:endParaRPr>
          </a:p>
          <a:p>
            <a:pPr latinLnBrk="1"/>
            <a:r>
              <a:rPr lang="ja-JP" altLang="en-US" sz="1400" dirty="0">
                <a:solidFill>
                  <a:prstClr val="black"/>
                </a:solidFill>
                <a:latin typeface="ＭＳ Ｐゴシック"/>
              </a:rPr>
              <a:t>　　［抗菌薬適正使用支援チームの業務］</a:t>
            </a:r>
            <a:endParaRPr lang="en-US" altLang="ja-JP" sz="1400" dirty="0">
              <a:solidFill>
                <a:prstClr val="black"/>
              </a:solidFill>
              <a:latin typeface="ＭＳ Ｐゴシック"/>
            </a:endParaRPr>
          </a:p>
          <a:p>
            <a:r>
              <a:rPr lang="ja-JP" altLang="en-US" sz="1400" dirty="0">
                <a:solidFill>
                  <a:prstClr val="black"/>
                </a:solidFill>
              </a:rPr>
              <a:t>　　　　①　感染症治療の早期モニタリングと主治医へのフィードバック</a:t>
            </a:r>
            <a:endParaRPr lang="en-US" altLang="ja-JP" sz="1400" dirty="0">
              <a:solidFill>
                <a:prstClr val="black"/>
              </a:solidFill>
            </a:endParaRPr>
          </a:p>
          <a:p>
            <a:r>
              <a:rPr lang="ja-JP" altLang="en-US" sz="1400" dirty="0">
                <a:solidFill>
                  <a:prstClr val="black"/>
                </a:solidFill>
              </a:rPr>
              <a:t>　　　　②　微生物検査・臨床検査の利用の適正化</a:t>
            </a:r>
            <a:endParaRPr lang="en-US" altLang="ja-JP" sz="1400" dirty="0">
              <a:solidFill>
                <a:prstClr val="black"/>
              </a:solidFill>
            </a:endParaRPr>
          </a:p>
          <a:p>
            <a:r>
              <a:rPr lang="ja-JP" altLang="en-US" sz="1400" dirty="0">
                <a:solidFill>
                  <a:prstClr val="black"/>
                </a:solidFill>
              </a:rPr>
              <a:t>　　　　③　抗菌薬適正使用に係る評価</a:t>
            </a:r>
            <a:endParaRPr lang="en-US" altLang="ja-JP" sz="1400" dirty="0">
              <a:solidFill>
                <a:prstClr val="black"/>
              </a:solidFill>
            </a:endParaRPr>
          </a:p>
          <a:p>
            <a:r>
              <a:rPr lang="ja-JP" altLang="en-US" sz="1400" dirty="0">
                <a:solidFill>
                  <a:prstClr val="black"/>
                </a:solidFill>
              </a:rPr>
              <a:t>　　　　④　抗菌薬適正使用の教育・啓発</a:t>
            </a:r>
            <a:endParaRPr lang="en-US" altLang="ja-JP" sz="1400" dirty="0">
              <a:solidFill>
                <a:prstClr val="black"/>
              </a:solidFill>
            </a:endParaRPr>
          </a:p>
          <a:p>
            <a:r>
              <a:rPr lang="ja-JP" altLang="en-US" sz="1400" dirty="0">
                <a:solidFill>
                  <a:prstClr val="black"/>
                </a:solidFill>
              </a:rPr>
              <a:t>　　　　⑤　院内で使用可能な抗菌薬の見直し</a:t>
            </a:r>
            <a:endParaRPr lang="en-US" altLang="ja-JP" sz="1400" dirty="0">
              <a:solidFill>
                <a:prstClr val="black"/>
              </a:solidFill>
            </a:endParaRPr>
          </a:p>
          <a:p>
            <a:r>
              <a:rPr lang="ja-JP" altLang="en-US" sz="1400" dirty="0">
                <a:solidFill>
                  <a:prstClr val="black"/>
                </a:solidFill>
              </a:rPr>
              <a:t>　　　　⑥　他の医療機関から抗菌薬適正使用の推進に関する相談を受ける</a:t>
            </a:r>
          </a:p>
        </p:txBody>
      </p:sp>
      <p:pic>
        <p:nvPicPr>
          <p:cNvPr id="10" name="Picture 2" descr="C:\Users\MNDBG\AppData\Local\Microsoft\Windows\Temporary Internet Files\Content.IE5\XKGTVJGM\MC900286861[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08734" y="1105484"/>
            <a:ext cx="1400764" cy="1130653"/>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57983" y="4376443"/>
            <a:ext cx="3116843" cy="2184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１９</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感染症対策や薬剤耐性対策、医療安全対策の推進</a:t>
            </a:r>
          </a:p>
        </p:txBody>
      </p:sp>
      <p:sp>
        <p:nvSpPr>
          <p:cNvPr id="12" name="Rectangle 36"/>
          <p:cNvSpPr>
            <a:spLocks noChangeArrowheads="1"/>
          </p:cNvSpPr>
          <p:nvPr/>
        </p:nvSpPr>
        <p:spPr bwMode="auto">
          <a:xfrm>
            <a:off x="163969" y="472097"/>
            <a:ext cx="517003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（１）感染防止対策加算の要件の見直し（再掲）</a:t>
            </a:r>
            <a:endParaRPr lang="en-US" altLang="ja-JP" sz="2000" dirty="0">
              <a:solidFill>
                <a:prstClr val="black"/>
              </a:solidFill>
            </a:endParaRP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8">
            <a:extLst>
              <a:ext uri="{FF2B5EF4-FFF2-40B4-BE49-F238E27FC236}">
                <a16:creationId xmlns="" xmlns:a16="http://schemas.microsoft.com/office/drawing/2014/main" id="{47062C06-76EB-4EBB-8F4E-040B4DFBC48D}"/>
              </a:ext>
            </a:extLst>
          </p:cNvPr>
          <p:cNvSpPr txBox="1"/>
          <p:nvPr/>
        </p:nvSpPr>
        <p:spPr>
          <a:xfrm>
            <a:off x="3156642" y="1409200"/>
            <a:ext cx="2203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668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749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43497986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オブジェクト 9"/>
          <p:cNvGraphicFramePr>
            <a:graphicFrameLocks noChangeAspect="1"/>
          </p:cNvGraphicFramePr>
          <p:nvPr>
            <p:extLst/>
          </p:nvPr>
        </p:nvGraphicFramePr>
        <p:xfrm>
          <a:off x="7130545" y="1805020"/>
          <a:ext cx="2795952" cy="2096964"/>
        </p:xfrm>
        <a:graphic>
          <a:graphicData uri="http://schemas.openxmlformats.org/presentationml/2006/ole">
            <mc:AlternateContent xmlns:mc="http://schemas.openxmlformats.org/markup-compatibility/2006">
              <mc:Choice xmlns:v="urn:schemas-microsoft-com:vml" Requires="v">
                <p:oleObj spid="_x0000_s3106" name="プレゼンテーション" r:id="rId4" imgW="4128410" imgH="3096714" progId="PowerPoint.Show.12">
                  <p:embed/>
                </p:oleObj>
              </mc:Choice>
              <mc:Fallback>
                <p:oleObj name="プレゼンテーション" r:id="rId4" imgW="4128410" imgH="3096714" progId="PowerPoint.Show.12">
                  <p:embed/>
                  <p:pic>
                    <p:nvPicPr>
                      <p:cNvPr id="10" name="オブジェクト 9"/>
                      <p:cNvPicPr>
                        <a:picLocks noChangeAspect="1" noChangeArrowheads="1"/>
                      </p:cNvPicPr>
                      <p:nvPr/>
                    </p:nvPicPr>
                    <p:blipFill>
                      <a:blip r:embed="rId5"/>
                      <a:srcRect/>
                      <a:stretch>
                        <a:fillRect/>
                      </a:stretch>
                    </p:blipFill>
                    <p:spPr bwMode="auto">
                      <a:xfrm>
                        <a:off x="7130545" y="1805020"/>
                        <a:ext cx="2795952" cy="2096964"/>
                      </a:xfrm>
                      <a:prstGeom prst="rect">
                        <a:avLst/>
                      </a:prstGeom>
                      <a:noFill/>
                    </p:spPr>
                  </p:pic>
                </p:oleObj>
              </mc:Fallback>
            </mc:AlternateContent>
          </a:graphicData>
        </a:graphic>
      </p:graphicFrame>
      <p:sp>
        <p:nvSpPr>
          <p:cNvPr id="11" name="Rectangle 36"/>
          <p:cNvSpPr>
            <a:spLocks noChangeArrowheads="1"/>
          </p:cNvSpPr>
          <p:nvPr/>
        </p:nvSpPr>
        <p:spPr bwMode="auto">
          <a:xfrm>
            <a:off x="117941" y="5356851"/>
            <a:ext cx="4949359"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外来診療における抗菌薬の適正使用の推進</a:t>
            </a:r>
          </a:p>
        </p:txBody>
      </p:sp>
      <p:sp>
        <p:nvSpPr>
          <p:cNvPr id="12" name="Rectangle 36"/>
          <p:cNvSpPr>
            <a:spLocks noChangeArrowheads="1"/>
          </p:cNvSpPr>
          <p:nvPr/>
        </p:nvSpPr>
        <p:spPr bwMode="auto">
          <a:xfrm>
            <a:off x="82596" y="836712"/>
            <a:ext cx="5463710"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小児外来診療における抗菌薬の適正使用の推進</a:t>
            </a:r>
          </a:p>
        </p:txBody>
      </p:sp>
      <p:sp>
        <p:nvSpPr>
          <p:cNvPr id="13" name="Rectangle 37"/>
          <p:cNvSpPr>
            <a:spLocks noChangeArrowheads="1"/>
          </p:cNvSpPr>
          <p:nvPr/>
        </p:nvSpPr>
        <p:spPr bwMode="auto">
          <a:xfrm>
            <a:off x="117943" y="5676114"/>
            <a:ext cx="9657116" cy="973465"/>
          </a:xfrm>
          <a:prstGeom prst="rect">
            <a:avLst/>
          </a:prstGeom>
          <a:noFill/>
          <a:ln w="9525">
            <a:solidFill>
              <a:schemeClr val="tx1"/>
            </a:solidFill>
            <a:miter lim="800000"/>
            <a:headEnd/>
            <a:tailEnd/>
          </a:ln>
        </p:spPr>
        <p:txBody>
          <a:bodyPr/>
          <a:lstStyle/>
          <a:p>
            <a:pPr>
              <a:buFont typeface="Wingdings" pitchFamily="2" charset="2"/>
              <a:buChar char="Ø"/>
              <a:defRPr/>
            </a:pPr>
            <a:endParaRPr lang="en-US" altLang="ja-JP" sz="300" dirty="0">
              <a:solidFill>
                <a:prstClr val="black"/>
              </a:solidFill>
              <a:latin typeface="ＭＳ Ｐゴシック"/>
            </a:endParaRPr>
          </a:p>
          <a:p>
            <a:pPr marL="176213" indent="-176213">
              <a:buFont typeface="Wingdings" pitchFamily="2" charset="2"/>
              <a:buChar char="Ø"/>
              <a:defRPr/>
            </a:pPr>
            <a:r>
              <a:rPr lang="ja-JP" altLang="en-US" sz="1600" dirty="0">
                <a:solidFill>
                  <a:prstClr val="black"/>
                </a:solidFill>
                <a:latin typeface="ＭＳ Ｐゴシック"/>
              </a:rPr>
              <a:t>　再診料の地域包括診療加算、認知症地域包括診療加算、地域包括診療料、認知症地域包括診療料、小児科外来診療料及び小児かかりつけ診療料の要件として、「抗微生物薬適正使用の手引き」（厚生労働省健康局結核感染症課）を参考に、抗菌薬の適正使用の普及啓発に資する取組を行っていることを追加する。</a:t>
            </a:r>
            <a:endParaRPr lang="en-US" altLang="ja-JP" sz="1600" dirty="0">
              <a:solidFill>
                <a:prstClr val="black"/>
              </a:solidFill>
              <a:latin typeface="ＭＳ Ｐゴシック"/>
            </a:endParaRPr>
          </a:p>
          <a:p>
            <a:pPr>
              <a:defRPr/>
            </a:pPr>
            <a:r>
              <a:rPr lang="ja-JP" altLang="en-US" sz="1300" dirty="0">
                <a:solidFill>
                  <a:prstClr val="black"/>
                </a:solidFill>
                <a:latin typeface="ＭＳ Ｐゴシック"/>
              </a:rPr>
              <a:t>　</a:t>
            </a:r>
            <a:endParaRPr lang="en-US" altLang="ja-JP" sz="1300" dirty="0">
              <a:solidFill>
                <a:prstClr val="black"/>
              </a:solidFill>
              <a:latin typeface="ＭＳ Ｐゴシック"/>
            </a:endParaRPr>
          </a:p>
        </p:txBody>
      </p:sp>
      <p:sp>
        <p:nvSpPr>
          <p:cNvPr id="16" name="Rectangle 37"/>
          <p:cNvSpPr>
            <a:spLocks noChangeArrowheads="1"/>
          </p:cNvSpPr>
          <p:nvPr/>
        </p:nvSpPr>
        <p:spPr bwMode="auto">
          <a:xfrm>
            <a:off x="117943" y="1147809"/>
            <a:ext cx="9657116" cy="4171431"/>
          </a:xfrm>
          <a:prstGeom prst="rect">
            <a:avLst/>
          </a:prstGeom>
          <a:noFill/>
          <a:ln w="9525">
            <a:solidFill>
              <a:schemeClr val="tx1"/>
            </a:solidFill>
            <a:miter lim="800000"/>
            <a:headEnd/>
            <a:tailEnd/>
          </a:ln>
        </p:spPr>
        <p:txBody>
          <a:bodyPr/>
          <a:lstStyle/>
          <a:p>
            <a:pPr>
              <a:buFont typeface="Wingdings" pitchFamily="2" charset="2"/>
              <a:buChar char="Ø"/>
              <a:defRPr/>
            </a:pPr>
            <a:endParaRPr lang="en-US" altLang="ja-JP" sz="300" dirty="0">
              <a:solidFill>
                <a:prstClr val="black"/>
              </a:solidFill>
              <a:latin typeface="ＭＳ Ｐゴシック"/>
            </a:endParaRPr>
          </a:p>
          <a:p>
            <a:pPr marL="176213" indent="-176213">
              <a:buFont typeface="Wingdings" pitchFamily="2" charset="2"/>
              <a:buChar char="Ø"/>
              <a:defRPr/>
            </a:pPr>
            <a:r>
              <a:rPr lang="ja-JP" altLang="en-US" sz="1600" dirty="0">
                <a:solidFill>
                  <a:prstClr val="black"/>
                </a:solidFill>
                <a:latin typeface="ＭＳ Ｐゴシック"/>
              </a:rPr>
              <a:t>　小児科外来診療料及び小児かかりつけ診療料において、抗菌薬の適正使用に関する患者・家族の理解向上に資する診療を評価する加算を新設する。</a:t>
            </a:r>
            <a:endParaRPr lang="en-US" altLang="ja-JP" sz="1600" dirty="0">
              <a:solidFill>
                <a:prstClr val="black"/>
              </a:solidFill>
              <a:latin typeface="ＭＳ Ｐゴシック"/>
            </a:endParaRPr>
          </a:p>
          <a:p>
            <a:pPr>
              <a:buFont typeface="Wingdings" pitchFamily="2" charset="2"/>
              <a:buChar char="Ø"/>
              <a:defRPr/>
            </a:pPr>
            <a:endParaRPr lang="en-US" altLang="ja-JP" sz="1600" dirty="0">
              <a:solidFill>
                <a:prstClr val="black"/>
              </a:solidFill>
              <a:latin typeface="ＭＳ Ｐゴシック"/>
            </a:endParaRPr>
          </a:p>
          <a:p>
            <a:pPr>
              <a:spcBef>
                <a:spcPts val="600"/>
              </a:spcBef>
              <a:defRPr/>
            </a:pPr>
            <a:r>
              <a:rPr lang="en-US" altLang="ja-JP" sz="2000" b="1" dirty="0">
                <a:solidFill>
                  <a:srgbClr val="0070C0"/>
                </a:solidFill>
                <a:latin typeface="ＭＳ Ｐゴシック"/>
              </a:rPr>
              <a:t>   (</a:t>
            </a:r>
            <a:r>
              <a:rPr lang="ja-JP" altLang="ja-JP" sz="2000" b="1" dirty="0">
                <a:solidFill>
                  <a:srgbClr val="0070C0"/>
                </a:solidFill>
                <a:latin typeface="ＭＳ Ｐゴシック"/>
              </a:rPr>
              <a:t>新</a:t>
            </a:r>
            <a:r>
              <a:rPr lang="en-US" altLang="ja-JP" sz="2000" b="1" dirty="0">
                <a:solidFill>
                  <a:srgbClr val="0070C0"/>
                </a:solidFill>
                <a:latin typeface="ＭＳ Ｐゴシック"/>
              </a:rPr>
              <a:t>)</a:t>
            </a:r>
            <a:r>
              <a:rPr lang="ja-JP" altLang="ja-JP" sz="2000" b="1" dirty="0">
                <a:solidFill>
                  <a:srgbClr val="0070C0"/>
                </a:solidFill>
                <a:latin typeface="ＭＳ Ｐゴシック"/>
              </a:rPr>
              <a:t>　　</a:t>
            </a:r>
            <a:r>
              <a:rPr lang="ja-JP" altLang="en-US" sz="2000" b="1" u="sng" dirty="0">
                <a:solidFill>
                  <a:srgbClr val="0070C0"/>
                </a:solidFill>
                <a:latin typeface="ＭＳ Ｐゴシック"/>
              </a:rPr>
              <a:t>小児抗菌薬適正使用支援加算：８０点</a:t>
            </a:r>
            <a:endParaRPr lang="en-US" altLang="ja-JP" sz="2000" b="1" u="sng" dirty="0">
              <a:solidFill>
                <a:srgbClr val="0070C0"/>
              </a:solidFill>
              <a:latin typeface="ＭＳ Ｐゴシック"/>
            </a:endParaRPr>
          </a:p>
          <a:p>
            <a:pPr>
              <a:spcBef>
                <a:spcPts val="1800"/>
              </a:spcBef>
            </a:pPr>
            <a:r>
              <a:rPr lang="ja-JP" altLang="en-US" sz="1300" dirty="0">
                <a:solidFill>
                  <a:prstClr val="black"/>
                </a:solidFill>
                <a:latin typeface="ＭＳ Ｐゴシック"/>
              </a:rPr>
              <a:t>　［算定要件］</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急性気道感染症又は急性下痢症により受診した基礎疾患のない患者であって、診察の結果、</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抗菌薬の投与の必要性が認められないため抗菌薬を使用しないものに対して、療養上必要な</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指導及び検査結果の説明を行い、文書により説明内容を提供した場合に、小児科のみを専任</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する医師が診療を行った初診時に限り算定する。なお、インフルエンザ感染の患者またはイン</a:t>
            </a:r>
            <a:endParaRPr lang="en-US" altLang="ja-JP" sz="1300" dirty="0">
              <a:solidFill>
                <a:prstClr val="black"/>
              </a:solidFill>
              <a:latin typeface="ＭＳ Ｐゴシック"/>
            </a:endParaRPr>
          </a:p>
          <a:p>
            <a:pPr marL="536575" indent="-536575"/>
            <a:r>
              <a:rPr lang="ja-JP" altLang="en-US" sz="1300" dirty="0">
                <a:solidFill>
                  <a:prstClr val="black"/>
                </a:solidFill>
                <a:latin typeface="ＭＳ Ｐゴシック"/>
              </a:rPr>
              <a:t>　　フルエンザウイルス感染の疑われる患者については、算定できない。</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a:t>
            </a:r>
            <a:r>
              <a:rPr lang="ja-JP" altLang="en-US" sz="1300" dirty="0">
                <a:solidFill>
                  <a:prstClr val="black"/>
                </a:solidFill>
                <a:latin typeface="ＭＳ Ｐゴシック"/>
              </a:rPr>
              <a:t>施設基準</a:t>
            </a:r>
            <a:r>
              <a:rPr lang="en-US" altLang="ja-JP" sz="1300" dirty="0">
                <a:solidFill>
                  <a:prstClr val="black"/>
                </a:solidFill>
                <a:latin typeface="ＭＳ Ｐゴシック"/>
              </a:rPr>
              <a:t>]</a:t>
            </a: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(1)</a:t>
            </a:r>
            <a:r>
              <a:rPr lang="ja-JP" altLang="en-US" sz="1300" dirty="0">
                <a:solidFill>
                  <a:prstClr val="black"/>
                </a:solidFill>
                <a:latin typeface="ＭＳ Ｐゴシック"/>
              </a:rPr>
              <a:t>　薬剤耐性（ＡＭＲ）対策アクションプラン（平成 </a:t>
            </a:r>
            <a:r>
              <a:rPr lang="en-US" altLang="ja-JP" sz="1300" dirty="0">
                <a:solidFill>
                  <a:prstClr val="black"/>
                </a:solidFill>
                <a:latin typeface="ＭＳ Ｐゴシック"/>
              </a:rPr>
              <a:t>28 </a:t>
            </a:r>
            <a:r>
              <a:rPr lang="ja-JP" altLang="en-US" sz="1300" dirty="0">
                <a:solidFill>
                  <a:prstClr val="black"/>
                </a:solidFill>
                <a:latin typeface="ＭＳ Ｐゴシック"/>
              </a:rPr>
              <a:t>年４月５日 国際的に脅威となる感染症</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対策関係閣僚会議）に位置づけられた「地域感染症対策ネットワーク（仮称）」に係る活動</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に参加していること、または、感染症にかかる研修会等に定期的に参加していること。　　　　　　　</a:t>
            </a:r>
            <a:endParaRPr lang="en-US" altLang="ja-JP" sz="1300" dirty="0">
              <a:solidFill>
                <a:prstClr val="black"/>
              </a:solidFill>
              <a:latin typeface="ＭＳ Ｐゴシック"/>
            </a:endParaRPr>
          </a:p>
          <a:p>
            <a:pPr marL="714375" indent="-714375"/>
            <a:r>
              <a:rPr lang="ja-JP" altLang="en-US" sz="1300" dirty="0">
                <a:solidFill>
                  <a:prstClr val="black"/>
                </a:solidFill>
                <a:latin typeface="ＭＳ Ｐゴシック"/>
              </a:rPr>
              <a:t>　　</a:t>
            </a:r>
            <a:r>
              <a:rPr lang="en-US" altLang="ja-JP" sz="1300" dirty="0">
                <a:solidFill>
                  <a:prstClr val="black"/>
                </a:solidFill>
                <a:latin typeface="ＭＳ Ｐゴシック"/>
              </a:rPr>
              <a:t>(2)</a:t>
            </a:r>
            <a:r>
              <a:rPr lang="ja-JP" altLang="en-US" sz="1300" dirty="0">
                <a:solidFill>
                  <a:prstClr val="black"/>
                </a:solidFill>
                <a:latin typeface="ＭＳ Ｐゴシック"/>
              </a:rPr>
              <a:t>　当該保険医療機関が病院の場合にあっては、データ提出加算２に係る届出を行っていること。</a:t>
            </a:r>
          </a:p>
        </p:txBody>
      </p:sp>
      <p:sp>
        <p:nvSpPr>
          <p:cNvPr id="14" name="テキスト ボックス 13"/>
          <p:cNvSpPr txBox="1"/>
          <p:nvPr/>
        </p:nvSpPr>
        <p:spPr>
          <a:xfrm>
            <a:off x="7790361" y="1703865"/>
            <a:ext cx="1478289" cy="276999"/>
          </a:xfrm>
          <a:prstGeom prst="rect">
            <a:avLst/>
          </a:prstGeom>
          <a:noFill/>
          <a:ln w="9525">
            <a:solidFill>
              <a:schemeClr val="tx1"/>
            </a:solidFill>
          </a:ln>
        </p:spPr>
        <p:txBody>
          <a:bodyPr wrap="none" rtlCol="0">
            <a:spAutoFit/>
          </a:bodyPr>
          <a:lstStyle/>
          <a:p>
            <a:pPr algn="ctr"/>
            <a:r>
              <a:rPr lang="ja-JP" altLang="en-US" sz="1200" b="1" dirty="0">
                <a:solidFill>
                  <a:prstClr val="black"/>
                </a:solidFill>
                <a:latin typeface="ＭＳ Ｐゴシック"/>
              </a:rPr>
              <a:t>診断・治療の考え方</a:t>
            </a:r>
          </a:p>
        </p:txBody>
      </p:sp>
      <p:pic>
        <p:nvPicPr>
          <p:cNvPr id="15"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25000" r="50000"/>
          <a:stretch/>
        </p:blipFill>
        <p:spPr bwMode="auto">
          <a:xfrm>
            <a:off x="7308701" y="1859945"/>
            <a:ext cx="375556" cy="12970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テキスト ボックス 16"/>
          <p:cNvSpPr txBox="1"/>
          <p:nvPr/>
        </p:nvSpPr>
        <p:spPr>
          <a:xfrm>
            <a:off x="7632107" y="3914995"/>
            <a:ext cx="1800493" cy="276999"/>
          </a:xfrm>
          <a:prstGeom prst="rect">
            <a:avLst/>
          </a:prstGeom>
          <a:noFill/>
          <a:ln w="9525">
            <a:solidFill>
              <a:schemeClr val="tx1"/>
            </a:solidFill>
          </a:ln>
        </p:spPr>
        <p:txBody>
          <a:bodyPr wrap="none" rtlCol="0">
            <a:spAutoFit/>
          </a:bodyPr>
          <a:lstStyle/>
          <a:p>
            <a:r>
              <a:rPr lang="ja-JP" altLang="ja-JP" sz="1200" b="1" dirty="0">
                <a:solidFill>
                  <a:prstClr val="black"/>
                </a:solidFill>
              </a:rPr>
              <a:t>患者・家族への説明</a:t>
            </a:r>
            <a:r>
              <a:rPr lang="ja-JP" altLang="en-US" sz="1200" b="1" dirty="0">
                <a:solidFill>
                  <a:prstClr val="black"/>
                </a:solidFill>
              </a:rPr>
              <a:t>内容</a:t>
            </a:r>
          </a:p>
        </p:txBody>
      </p:sp>
      <p:sp>
        <p:nvSpPr>
          <p:cNvPr id="18" name="テキスト ボックス 17"/>
          <p:cNvSpPr txBox="1"/>
          <p:nvPr/>
        </p:nvSpPr>
        <p:spPr>
          <a:xfrm>
            <a:off x="7338294" y="4232023"/>
            <a:ext cx="2287727" cy="646331"/>
          </a:xfrm>
          <a:prstGeom prst="rect">
            <a:avLst/>
          </a:prstGeom>
          <a:noFill/>
        </p:spPr>
        <p:txBody>
          <a:bodyPr wrap="square" lIns="36000" rIns="36000" rtlCol="0">
            <a:spAutoFit/>
          </a:bodyPr>
          <a:lstStyle/>
          <a:p>
            <a:pPr marL="177800" indent="-88900"/>
            <a:r>
              <a:rPr lang="ja-JP" altLang="en-US" sz="1200" dirty="0">
                <a:solidFill>
                  <a:prstClr val="black"/>
                </a:solidFill>
                <a:latin typeface="ＭＳ Ｐゴシック"/>
              </a:rPr>
              <a:t>・多くは対症療法が中心であり、抗菌薬は必要なし。休養が重要。</a:t>
            </a:r>
            <a:endParaRPr lang="en-US" altLang="ja-JP" sz="1200" dirty="0">
              <a:solidFill>
                <a:prstClr val="black"/>
              </a:solidFill>
              <a:latin typeface="ＭＳ Ｐゴシック"/>
            </a:endParaRPr>
          </a:p>
          <a:p>
            <a:pPr marL="177800" indent="-88900"/>
            <a:r>
              <a:rPr lang="ja-JP" altLang="en-US" sz="1200" dirty="0">
                <a:solidFill>
                  <a:prstClr val="black"/>
                </a:solidFill>
                <a:latin typeface="ＭＳ Ｐゴシック"/>
              </a:rPr>
              <a:t>・改善しない場合の再受診を。</a:t>
            </a:r>
          </a:p>
        </p:txBody>
      </p:sp>
      <p:sp>
        <p:nvSpPr>
          <p:cNvPr id="20" name="角丸四角形 19"/>
          <p:cNvSpPr/>
          <p:nvPr/>
        </p:nvSpPr>
        <p:spPr>
          <a:xfrm>
            <a:off x="7257766" y="1700616"/>
            <a:ext cx="2448000" cy="3204000"/>
          </a:xfrm>
          <a:prstGeom prst="roundRect">
            <a:avLst>
              <a:gd name="adj" fmla="val 4363"/>
            </a:avLst>
          </a:prstGeom>
          <a:noFill/>
          <a:ln w="6350">
            <a:solidFill>
              <a:schemeClr val="tx1"/>
            </a:solidFill>
          </a:ln>
          <a:effectLst>
            <a:outerShdw blurRad="762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0000"/>
              </a:lnSpc>
            </a:pPr>
            <a:r>
              <a:rPr lang="ja-JP" altLang="en-US" dirty="0">
                <a:solidFill>
                  <a:prstClr val="white"/>
                </a:solidFill>
              </a:rPr>
              <a:t>　</a:t>
            </a:r>
            <a:endParaRPr lang="ja-JP" altLang="en-US" sz="1400" dirty="0">
              <a:solidFill>
                <a:prstClr val="black"/>
              </a:solidFill>
            </a:endParaRPr>
          </a:p>
        </p:txBody>
      </p:sp>
      <p:sp>
        <p:nvSpPr>
          <p:cNvPr id="19" name="テキスト ボックス 18"/>
          <p:cNvSpPr txBox="1"/>
          <p:nvPr/>
        </p:nvSpPr>
        <p:spPr>
          <a:xfrm>
            <a:off x="7790361" y="1485172"/>
            <a:ext cx="1441420" cy="215444"/>
          </a:xfrm>
          <a:prstGeom prst="rect">
            <a:avLst/>
          </a:prstGeom>
          <a:solidFill>
            <a:srgbClr val="FFCCFF"/>
          </a:solidFill>
          <a:ln w="9525">
            <a:solidFill>
              <a:schemeClr val="tx1"/>
            </a:solidFill>
          </a:ln>
        </p:spPr>
        <p:txBody>
          <a:bodyPr wrap="none" tIns="0" bIns="0" rtlCol="0">
            <a:spAutoFit/>
          </a:bodyPr>
          <a:lstStyle/>
          <a:p>
            <a:r>
              <a:rPr lang="ja-JP" altLang="en-US" sz="1400" b="1" dirty="0">
                <a:solidFill>
                  <a:prstClr val="black"/>
                </a:solidFill>
                <a:latin typeface="ＭＳ Ｐゴシック"/>
              </a:rPr>
              <a:t>急性気道感染症</a:t>
            </a:r>
          </a:p>
        </p:txBody>
      </p:sp>
      <p:sp>
        <p:nvSpPr>
          <p:cNvPr id="21" name="テキスト ボックス 20"/>
          <p:cNvSpPr txBox="1"/>
          <p:nvPr/>
        </p:nvSpPr>
        <p:spPr>
          <a:xfrm>
            <a:off x="7240183" y="4919231"/>
            <a:ext cx="2683403" cy="400009"/>
          </a:xfrm>
          <a:prstGeom prst="rect">
            <a:avLst/>
          </a:prstGeom>
          <a:noFill/>
        </p:spPr>
        <p:txBody>
          <a:bodyPr wrap="square" lIns="91335" tIns="45670" rIns="91335" bIns="45670" rtlCol="0">
            <a:spAutoFit/>
          </a:bodyPr>
          <a:lstStyle/>
          <a:p>
            <a:r>
              <a:rPr lang="ja-JP" altLang="en-US" sz="1000" dirty="0">
                <a:solidFill>
                  <a:prstClr val="black"/>
                </a:solidFill>
                <a:latin typeface="ＭＳ Ｐゴシック"/>
              </a:rPr>
              <a:t>「抗微生物薬適正使用の手引き」（厚生労働省健康局結核感染症課）を参考に作成</a:t>
            </a:r>
            <a:endParaRPr lang="ja-JP" altLang="en-US" sz="1000" dirty="0">
              <a:solidFill>
                <a:prstClr val="black"/>
              </a:solidFill>
            </a:endParaRPr>
          </a:p>
        </p:txBody>
      </p:sp>
      <p:sp>
        <p:nvSpPr>
          <p:cNvPr id="23"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１９</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感染症対策や薬剤耐性対策、医療安全対策の推進</a:t>
            </a:r>
          </a:p>
        </p:txBody>
      </p:sp>
      <p:sp>
        <p:nvSpPr>
          <p:cNvPr id="24" name="Rectangle 36"/>
          <p:cNvSpPr>
            <a:spLocks noChangeArrowheads="1"/>
          </p:cNvSpPr>
          <p:nvPr/>
        </p:nvSpPr>
        <p:spPr bwMode="auto">
          <a:xfrm>
            <a:off x="72959" y="476672"/>
            <a:ext cx="640301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（２）外来診療等における抗菌薬の適正使用の推進（再掲）</a:t>
            </a:r>
            <a:endParaRPr lang="en-US" altLang="ja-JP" sz="2000" dirty="0">
              <a:solidFill>
                <a:prstClr val="black"/>
              </a:solidFill>
            </a:endParaRPr>
          </a:p>
        </p:txBody>
      </p:sp>
      <p:sp>
        <p:nvSpPr>
          <p:cNvPr id="2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8">
            <a:extLst>
              <a:ext uri="{FF2B5EF4-FFF2-40B4-BE49-F238E27FC236}">
                <a16:creationId xmlns="" xmlns:a16="http://schemas.microsoft.com/office/drawing/2014/main" id="{522ED593-8155-4F1F-BD64-03FB0B7CC101}"/>
              </a:ext>
            </a:extLst>
          </p:cNvPr>
          <p:cNvSpPr txBox="1"/>
          <p:nvPr/>
        </p:nvSpPr>
        <p:spPr>
          <a:xfrm>
            <a:off x="5487637" y="1598335"/>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190</a:t>
            </a:r>
            <a:endParaRPr lang="ja-JP" altLang="en-US" dirty="0">
              <a:solidFill>
                <a:srgbClr val="002060"/>
              </a:solidFill>
              <a:latin typeface="ＭＳ Ｐゴシック" panose="020B0600070205080204" pitchFamily="50" charset="-128"/>
            </a:endParaRPr>
          </a:p>
        </p:txBody>
      </p:sp>
      <p:sp>
        <p:nvSpPr>
          <p:cNvPr id="26" name="テキスト ボックス 8">
            <a:extLst>
              <a:ext uri="{FF2B5EF4-FFF2-40B4-BE49-F238E27FC236}">
                <a16:creationId xmlns="" xmlns:a16="http://schemas.microsoft.com/office/drawing/2014/main" id="{37926EC0-D85E-43B1-8B69-79281362DF12}"/>
              </a:ext>
            </a:extLst>
          </p:cNvPr>
          <p:cNvSpPr txBox="1"/>
          <p:nvPr/>
        </p:nvSpPr>
        <p:spPr>
          <a:xfrm>
            <a:off x="5487637" y="1901889"/>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163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207</a:t>
            </a:r>
            <a:endParaRPr lang="ja-JP" altLang="en-US" dirty="0">
              <a:solidFill>
                <a:srgbClr val="002060"/>
              </a:solidFill>
              <a:latin typeface="ＭＳ Ｐゴシック" panose="020B0600070205080204" pitchFamily="50" charset="-128"/>
            </a:endParaRPr>
          </a:p>
        </p:txBody>
      </p:sp>
      <p:sp>
        <p:nvSpPr>
          <p:cNvPr id="28" name="テキスト ボックス 8">
            <a:extLst>
              <a:ext uri="{FF2B5EF4-FFF2-40B4-BE49-F238E27FC236}">
                <a16:creationId xmlns="" xmlns:a16="http://schemas.microsoft.com/office/drawing/2014/main" id="{AAC4F066-ECF8-4AF1-AFED-F2B9D73C5BE7}"/>
              </a:ext>
            </a:extLst>
          </p:cNvPr>
          <p:cNvSpPr txBox="1"/>
          <p:nvPr/>
        </p:nvSpPr>
        <p:spPr>
          <a:xfrm>
            <a:off x="5201035" y="5414504"/>
            <a:ext cx="158274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13</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199</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190</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207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82066167"/>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20758" y="836157"/>
            <a:ext cx="9689652" cy="5306428"/>
          </a:xfrm>
          <a:prstGeom prst="rect">
            <a:avLst/>
          </a:prstGeom>
          <a:noFill/>
          <a:ln w="9525">
            <a:noFill/>
            <a:miter lim="800000"/>
            <a:headEnd/>
            <a:tailEnd/>
          </a:ln>
        </p:spPr>
        <p:txBody>
          <a:bodyPr/>
          <a:lstStyle/>
          <a:p>
            <a:pPr marL="180975" indent="-180975">
              <a:buFont typeface="Wingdings" pitchFamily="2" charset="2"/>
              <a:buChar char="Ø"/>
              <a:defRPr/>
            </a:pPr>
            <a:r>
              <a:rPr lang="ja-JP" altLang="en-US" sz="1700" dirty="0">
                <a:solidFill>
                  <a:prstClr val="black"/>
                </a:solidFill>
                <a:latin typeface="ＭＳ Ｐゴシック"/>
              </a:rPr>
              <a:t>　</a:t>
            </a:r>
            <a:r>
              <a:rPr lang="ja-JP" altLang="ja-JP" sz="1700" dirty="0">
                <a:solidFill>
                  <a:prstClr val="black"/>
                </a:solidFill>
                <a:latin typeface="ＭＳ Ｐゴシック"/>
              </a:rPr>
              <a:t>医療安全対策加算に医療安全対策地域連携加算を新設するとともに、既存の点数について見直す</a:t>
            </a:r>
            <a:r>
              <a:rPr lang="ja-JP" altLang="en-US" sz="1700" dirty="0">
                <a:solidFill>
                  <a:prstClr val="black"/>
                </a:solidFill>
                <a:latin typeface="ＭＳ Ｐゴシック"/>
              </a:rPr>
              <a:t>。</a:t>
            </a:r>
            <a:endParaRPr lang="en-US" altLang="ja-JP" sz="1700" dirty="0">
              <a:solidFill>
                <a:prstClr val="black"/>
              </a:solidFill>
              <a:latin typeface="ＭＳ Ｐゴシック"/>
            </a:endParaRPr>
          </a:p>
          <a:p>
            <a:pPr>
              <a:spcBef>
                <a:spcPts val="600"/>
              </a:spcBef>
            </a:pPr>
            <a:r>
              <a:rPr lang="ja-JP" altLang="en-US" sz="1600" dirty="0">
                <a:solidFill>
                  <a:prstClr val="black"/>
                </a:solidFill>
                <a:latin typeface="ＭＳ Ｐゴシック"/>
              </a:rPr>
              <a:t>　　　　　</a:t>
            </a:r>
            <a:r>
              <a:rPr lang="ja-JP" altLang="ja-JP" sz="1600" dirty="0">
                <a:solidFill>
                  <a:prstClr val="black"/>
                </a:solidFill>
                <a:latin typeface="ＭＳ Ｐゴシック"/>
              </a:rPr>
              <a:t>医療安全対策加算</a:t>
            </a:r>
          </a:p>
          <a:p>
            <a:r>
              <a:rPr lang="ja-JP" altLang="en-US" sz="1600" b="1" dirty="0">
                <a:solidFill>
                  <a:srgbClr val="0070C0"/>
                </a:solidFill>
                <a:latin typeface="ＭＳ Ｐゴシック"/>
              </a:rPr>
              <a:t>　（新）　　 </a:t>
            </a:r>
            <a:r>
              <a:rPr lang="ja-JP" altLang="ja-JP" sz="1600" b="1" u="sng" dirty="0">
                <a:solidFill>
                  <a:srgbClr val="0070C0"/>
                </a:solidFill>
                <a:latin typeface="ＭＳ Ｐゴシック"/>
              </a:rPr>
              <a:t>医療安全対策地域連携加算</a:t>
            </a:r>
          </a:p>
          <a:p>
            <a:r>
              <a:rPr lang="ja-JP" altLang="en-US" sz="1600" dirty="0">
                <a:solidFill>
                  <a:prstClr val="black"/>
                </a:solidFill>
                <a:latin typeface="ＭＳ Ｐゴシック"/>
              </a:rPr>
              <a:t>　　　　　　　　</a:t>
            </a:r>
            <a:r>
              <a:rPr lang="ja-JP" altLang="ja-JP" sz="1600" b="1" u="sng" dirty="0">
                <a:solidFill>
                  <a:srgbClr val="0070C0"/>
                </a:solidFill>
                <a:latin typeface="ＭＳ Ｐゴシック"/>
              </a:rPr>
              <a:t>イ　医療安全対策地域連携加算１</a:t>
            </a:r>
            <a:r>
              <a:rPr lang="ja-JP" altLang="en-US" sz="1600" b="1" u="sng" dirty="0">
                <a:solidFill>
                  <a:srgbClr val="0070C0"/>
                </a:solidFill>
                <a:latin typeface="ＭＳ Ｐゴシック"/>
              </a:rPr>
              <a:t>：５０</a:t>
            </a:r>
            <a:r>
              <a:rPr lang="ja-JP" altLang="ja-JP" sz="1600" b="1" u="sng" dirty="0">
                <a:solidFill>
                  <a:srgbClr val="0070C0"/>
                </a:solidFill>
                <a:latin typeface="ＭＳ Ｐゴシック"/>
              </a:rPr>
              <a:t>点</a:t>
            </a:r>
            <a:r>
              <a:rPr lang="ja-JP" altLang="en-US" sz="1600" b="1" u="sng" dirty="0">
                <a:solidFill>
                  <a:srgbClr val="0070C0"/>
                </a:solidFill>
                <a:latin typeface="ＭＳ Ｐゴシック"/>
              </a:rPr>
              <a:t>（入院初日）</a:t>
            </a:r>
            <a:r>
              <a:rPr lang="ja-JP" altLang="ja-JP" sz="1600" u="sng" dirty="0">
                <a:solidFill>
                  <a:prstClr val="black"/>
                </a:solidFill>
                <a:latin typeface="ＭＳ Ｐゴシック"/>
              </a:rPr>
              <a:t>　</a:t>
            </a:r>
            <a:endParaRPr lang="ja-JP" altLang="ja-JP" sz="1600" dirty="0">
              <a:solidFill>
                <a:prstClr val="black"/>
              </a:solidFill>
              <a:latin typeface="ＭＳ Ｐゴシック"/>
            </a:endParaRPr>
          </a:p>
          <a:p>
            <a:r>
              <a:rPr lang="ja-JP" altLang="en-US" sz="1600" dirty="0">
                <a:solidFill>
                  <a:prstClr val="black"/>
                </a:solidFill>
                <a:latin typeface="ＭＳ Ｐゴシック"/>
              </a:rPr>
              <a:t>　　　　　　　　</a:t>
            </a:r>
            <a:r>
              <a:rPr lang="ja-JP" altLang="ja-JP" sz="1600" b="1" u="sng" dirty="0">
                <a:solidFill>
                  <a:srgbClr val="0070C0"/>
                </a:solidFill>
                <a:latin typeface="ＭＳ Ｐゴシック"/>
              </a:rPr>
              <a:t>ロ　医療安全対策地域連携加算２</a:t>
            </a:r>
            <a:r>
              <a:rPr lang="ja-JP" altLang="en-US" sz="1600" b="1" u="sng" dirty="0">
                <a:solidFill>
                  <a:srgbClr val="0070C0"/>
                </a:solidFill>
                <a:latin typeface="ＭＳ Ｐゴシック"/>
              </a:rPr>
              <a:t>：２０</a:t>
            </a:r>
            <a:r>
              <a:rPr lang="ja-JP" altLang="ja-JP" sz="1600" b="1" u="sng" dirty="0">
                <a:solidFill>
                  <a:srgbClr val="0070C0"/>
                </a:solidFill>
                <a:latin typeface="ＭＳ Ｐゴシック"/>
              </a:rPr>
              <a:t>点</a:t>
            </a:r>
            <a:r>
              <a:rPr lang="ja-JP" altLang="en-US" sz="1600" b="1" u="sng" dirty="0">
                <a:solidFill>
                  <a:srgbClr val="0070C0"/>
                </a:solidFill>
                <a:latin typeface="ＭＳ Ｐゴシック"/>
              </a:rPr>
              <a:t>（入院初日）</a:t>
            </a:r>
            <a:endParaRPr lang="en-US" altLang="ja-JP" sz="1600" b="1" u="sng" dirty="0">
              <a:solidFill>
                <a:srgbClr val="0070C0"/>
              </a:solidFill>
              <a:latin typeface="ＭＳ Ｐゴシック"/>
            </a:endParaRPr>
          </a:p>
          <a:p>
            <a:pPr>
              <a:spcBef>
                <a:spcPts val="1200"/>
              </a:spcBef>
            </a:pPr>
            <a:r>
              <a:rPr lang="ja-JP" altLang="en-US" sz="1150" dirty="0">
                <a:solidFill>
                  <a:srgbClr val="0070C0"/>
                </a:solidFill>
                <a:latin typeface="ＭＳ Ｐゴシック"/>
              </a:rPr>
              <a:t>　</a:t>
            </a:r>
            <a:r>
              <a:rPr lang="ja-JP" altLang="en-US" sz="1150" dirty="0">
                <a:solidFill>
                  <a:prstClr val="black"/>
                </a:solidFill>
                <a:latin typeface="ＭＳ Ｐゴシック"/>
              </a:rPr>
              <a:t>　［施設基準］</a:t>
            </a:r>
            <a:endParaRPr lang="en-US" altLang="ja-JP" sz="1150" dirty="0">
              <a:solidFill>
                <a:prstClr val="black"/>
              </a:solidFill>
              <a:latin typeface="ＭＳ Ｐゴシック"/>
            </a:endParaRPr>
          </a:p>
          <a:p>
            <a:r>
              <a:rPr lang="ja-JP" altLang="en-US" sz="1150" dirty="0">
                <a:solidFill>
                  <a:prstClr val="black"/>
                </a:solidFill>
                <a:latin typeface="ＭＳ Ｐゴシック"/>
              </a:rPr>
              <a:t>　　　医療安全対策地域連携加算１</a:t>
            </a:r>
            <a:endParaRPr lang="en-US" altLang="ja-JP" sz="1150" dirty="0">
              <a:solidFill>
                <a:prstClr val="black"/>
              </a:solidFill>
              <a:latin typeface="ＭＳ Ｐゴシック"/>
            </a:endParaRPr>
          </a:p>
          <a:p>
            <a:r>
              <a:rPr lang="ja-JP" altLang="en-US" sz="1150" dirty="0">
                <a:solidFill>
                  <a:prstClr val="black"/>
                </a:solidFill>
                <a:latin typeface="ＭＳ Ｐゴシック"/>
              </a:rPr>
              <a:t>　　　　</a:t>
            </a:r>
            <a:r>
              <a:rPr lang="en-US" altLang="ja-JP" sz="1150" dirty="0">
                <a:solidFill>
                  <a:prstClr val="black"/>
                </a:solidFill>
                <a:latin typeface="ＭＳ Ｐゴシック"/>
              </a:rPr>
              <a:t>(1) </a:t>
            </a:r>
            <a:r>
              <a:rPr lang="ja-JP" altLang="ja-JP" sz="1150" dirty="0">
                <a:solidFill>
                  <a:prstClr val="black"/>
                </a:solidFill>
                <a:latin typeface="ＭＳ Ｐゴシック"/>
              </a:rPr>
              <a:t>特定機能病院以外の保険医療機関であること。</a:t>
            </a:r>
          </a:p>
          <a:p>
            <a:r>
              <a:rPr lang="ja-JP" altLang="en-US" sz="1150" dirty="0">
                <a:solidFill>
                  <a:prstClr val="black"/>
                </a:solidFill>
                <a:latin typeface="ＭＳ Ｐゴシック"/>
              </a:rPr>
              <a:t>　　　　</a:t>
            </a:r>
            <a:r>
              <a:rPr lang="en-US" altLang="ja-JP" sz="1150" dirty="0">
                <a:solidFill>
                  <a:prstClr val="black"/>
                </a:solidFill>
                <a:latin typeface="ＭＳ Ｐゴシック"/>
              </a:rPr>
              <a:t>(2) </a:t>
            </a:r>
            <a:r>
              <a:rPr lang="ja-JP" altLang="ja-JP" sz="1150" dirty="0">
                <a:solidFill>
                  <a:prstClr val="black"/>
                </a:solidFill>
                <a:latin typeface="ＭＳ Ｐゴシック"/>
              </a:rPr>
              <a:t>医療安全対策加算１</a:t>
            </a:r>
            <a:r>
              <a:rPr lang="ja-JP" altLang="en-US" sz="1150" dirty="0">
                <a:solidFill>
                  <a:prstClr val="black"/>
                </a:solidFill>
                <a:latin typeface="ＭＳ Ｐゴシック"/>
              </a:rPr>
              <a:t>の</a:t>
            </a:r>
            <a:r>
              <a:rPr lang="ja-JP" altLang="ja-JP" sz="1150" dirty="0">
                <a:solidFill>
                  <a:prstClr val="black"/>
                </a:solidFill>
                <a:latin typeface="ＭＳ Ｐゴシック"/>
              </a:rPr>
              <a:t>届出を行っていること。</a:t>
            </a:r>
          </a:p>
          <a:p>
            <a:r>
              <a:rPr lang="ja-JP" altLang="en-US" sz="1150" dirty="0">
                <a:solidFill>
                  <a:prstClr val="black"/>
                </a:solidFill>
                <a:latin typeface="ＭＳ Ｐゴシック"/>
              </a:rPr>
              <a:t>　　　　</a:t>
            </a:r>
            <a:r>
              <a:rPr lang="en-US" altLang="ja-JP" sz="1150" dirty="0">
                <a:solidFill>
                  <a:prstClr val="black"/>
                </a:solidFill>
                <a:latin typeface="ＭＳ Ｐゴシック"/>
              </a:rPr>
              <a:t>(3) </a:t>
            </a:r>
            <a:r>
              <a:rPr lang="ja-JP" altLang="ja-JP" sz="1150" dirty="0">
                <a:solidFill>
                  <a:prstClr val="black"/>
                </a:solidFill>
                <a:latin typeface="ＭＳ Ｐゴシック"/>
              </a:rPr>
              <a:t>医療安全対策に３年以上の経験を有する</a:t>
            </a:r>
            <a:r>
              <a:rPr lang="ja-JP" altLang="ja-JP" sz="1150" b="1" u="sng" dirty="0">
                <a:solidFill>
                  <a:srgbClr val="0070C0"/>
                </a:solidFill>
                <a:latin typeface="ＭＳ Ｐゴシック"/>
              </a:rPr>
              <a:t>専任の医師</a:t>
            </a:r>
            <a:r>
              <a:rPr lang="ja-JP" altLang="ja-JP" sz="1150" dirty="0">
                <a:solidFill>
                  <a:prstClr val="black"/>
                </a:solidFill>
                <a:latin typeface="ＭＳ Ｐゴシック"/>
              </a:rPr>
              <a:t>又は</a:t>
            </a:r>
            <a:endParaRPr lang="en-US" altLang="ja-JP" sz="1150" dirty="0">
              <a:solidFill>
                <a:prstClr val="black"/>
              </a:solidFill>
              <a:latin typeface="ＭＳ Ｐゴシック"/>
            </a:endParaRPr>
          </a:p>
          <a:p>
            <a:r>
              <a:rPr lang="ja-JP" altLang="en-US" sz="1150" dirty="0">
                <a:solidFill>
                  <a:prstClr val="black"/>
                </a:solidFill>
                <a:latin typeface="ＭＳ Ｐゴシック"/>
              </a:rPr>
              <a:t>　　　　　</a:t>
            </a:r>
            <a:r>
              <a:rPr lang="ja-JP" altLang="ja-JP" sz="1150" dirty="0">
                <a:solidFill>
                  <a:prstClr val="black"/>
                </a:solidFill>
                <a:latin typeface="ＭＳ Ｐゴシック"/>
              </a:rPr>
              <a:t>医療安全対策に係る適切な研修を修了した</a:t>
            </a:r>
            <a:r>
              <a:rPr lang="ja-JP" altLang="ja-JP" sz="1150" b="1" u="sng" dirty="0">
                <a:solidFill>
                  <a:srgbClr val="0070C0"/>
                </a:solidFill>
                <a:latin typeface="ＭＳ Ｐゴシック"/>
              </a:rPr>
              <a:t>専任の医師が</a:t>
            </a:r>
            <a:endParaRPr lang="en-US" altLang="ja-JP" sz="1150" b="1" u="sng" dirty="0">
              <a:solidFill>
                <a:srgbClr val="0070C0"/>
              </a:solidFill>
              <a:latin typeface="ＭＳ Ｐゴシック"/>
            </a:endParaRPr>
          </a:p>
          <a:p>
            <a:r>
              <a:rPr lang="ja-JP" altLang="en-US" sz="1150" dirty="0">
                <a:solidFill>
                  <a:prstClr val="black"/>
                </a:solidFill>
                <a:latin typeface="ＭＳ Ｐゴシック"/>
              </a:rPr>
              <a:t>　　　　　</a:t>
            </a:r>
            <a:r>
              <a:rPr lang="ja-JP" altLang="ja-JP" sz="1150" b="1" u="sng" dirty="0">
                <a:solidFill>
                  <a:srgbClr val="0070C0"/>
                </a:solidFill>
                <a:latin typeface="ＭＳ Ｐゴシック"/>
              </a:rPr>
              <a:t>医療安全管理部門に配置されていること。</a:t>
            </a:r>
            <a:endParaRPr lang="en-US" altLang="ja-JP" sz="1150" b="1" u="sng" dirty="0">
              <a:solidFill>
                <a:srgbClr val="0070C0"/>
              </a:solidFill>
              <a:latin typeface="ＭＳ Ｐゴシック"/>
            </a:endParaRPr>
          </a:p>
          <a:p>
            <a:r>
              <a:rPr lang="ja-JP" altLang="en-US" sz="1150" dirty="0">
                <a:solidFill>
                  <a:prstClr val="black"/>
                </a:solidFill>
                <a:latin typeface="ＭＳ Ｐゴシック"/>
              </a:rPr>
              <a:t>　　　　</a:t>
            </a:r>
            <a:r>
              <a:rPr lang="en-US" altLang="ja-JP" sz="1150" dirty="0">
                <a:solidFill>
                  <a:prstClr val="black"/>
                </a:solidFill>
                <a:latin typeface="ＭＳ Ｐゴシック"/>
              </a:rPr>
              <a:t>(4)</a:t>
            </a:r>
            <a:r>
              <a:rPr lang="ja-JP" altLang="ja-JP" sz="1150" dirty="0">
                <a:solidFill>
                  <a:prstClr val="black"/>
                </a:solidFill>
              </a:rPr>
              <a:t>医療安全対策加算１</a:t>
            </a:r>
            <a:r>
              <a:rPr lang="ja-JP" altLang="en-US" sz="1150" dirty="0">
                <a:solidFill>
                  <a:prstClr val="black"/>
                </a:solidFill>
              </a:rPr>
              <a:t>の届出医療機関及び医療安全対策加算２</a:t>
            </a:r>
            <a:endParaRPr lang="en-US" altLang="ja-JP" sz="1150" dirty="0">
              <a:solidFill>
                <a:prstClr val="black"/>
              </a:solidFill>
            </a:endParaRPr>
          </a:p>
          <a:p>
            <a:r>
              <a:rPr lang="ja-JP" altLang="en-US" sz="1150" dirty="0">
                <a:solidFill>
                  <a:prstClr val="black"/>
                </a:solidFill>
              </a:rPr>
              <a:t>　　　　　の届出医療機関それぞれについて医療安全対策に関して評価を</a:t>
            </a:r>
            <a:endParaRPr lang="en-US" altLang="ja-JP" sz="1150" dirty="0">
              <a:solidFill>
                <a:prstClr val="black"/>
              </a:solidFill>
            </a:endParaRPr>
          </a:p>
          <a:p>
            <a:r>
              <a:rPr lang="ja-JP" altLang="en-US" sz="1150" dirty="0">
                <a:solidFill>
                  <a:prstClr val="black"/>
                </a:solidFill>
                <a:latin typeface="ＭＳ Ｐゴシック"/>
              </a:rPr>
              <a:t>　　　　　実施。また、当該医療機関についても医療安全対策に関する評</a:t>
            </a:r>
            <a:endParaRPr lang="en-US" altLang="ja-JP" sz="1150" dirty="0">
              <a:solidFill>
                <a:prstClr val="black"/>
              </a:solidFill>
              <a:latin typeface="ＭＳ Ｐゴシック"/>
            </a:endParaRPr>
          </a:p>
          <a:p>
            <a:r>
              <a:rPr lang="ja-JP" altLang="en-US" sz="1150" dirty="0">
                <a:solidFill>
                  <a:prstClr val="black"/>
                </a:solidFill>
                <a:latin typeface="ＭＳ Ｐゴシック"/>
              </a:rPr>
              <a:t>　　　　　価を受けている。</a:t>
            </a:r>
            <a:endParaRPr lang="en-US" altLang="ja-JP" sz="1150" dirty="0">
              <a:solidFill>
                <a:prstClr val="black"/>
              </a:solidFill>
              <a:latin typeface="ＭＳ Ｐゴシック"/>
            </a:endParaRPr>
          </a:p>
          <a:p>
            <a:pPr>
              <a:spcBef>
                <a:spcPts val="600"/>
              </a:spcBef>
            </a:pPr>
            <a:r>
              <a:rPr lang="ja-JP" altLang="en-US" sz="1150" dirty="0">
                <a:solidFill>
                  <a:prstClr val="black"/>
                </a:solidFill>
                <a:latin typeface="ＭＳ Ｐゴシック"/>
              </a:rPr>
              <a:t>　　　医療安全対策地域連携加算２</a:t>
            </a:r>
            <a:endParaRPr lang="en-US" altLang="ja-JP" sz="1150" dirty="0">
              <a:solidFill>
                <a:prstClr val="black"/>
              </a:solidFill>
              <a:latin typeface="ＭＳ Ｐゴシック"/>
            </a:endParaRPr>
          </a:p>
          <a:p>
            <a:r>
              <a:rPr lang="ja-JP" altLang="en-US" sz="1150" dirty="0">
                <a:solidFill>
                  <a:prstClr val="black"/>
                </a:solidFill>
                <a:latin typeface="ＭＳ Ｐゴシック"/>
              </a:rPr>
              <a:t>　　　　</a:t>
            </a:r>
            <a:r>
              <a:rPr lang="en-US" altLang="ja-JP" sz="1150" dirty="0">
                <a:solidFill>
                  <a:prstClr val="black"/>
                </a:solidFill>
                <a:latin typeface="ＭＳ Ｐゴシック"/>
              </a:rPr>
              <a:t>(1) </a:t>
            </a:r>
            <a:r>
              <a:rPr lang="ja-JP" altLang="ja-JP" sz="1150" dirty="0">
                <a:solidFill>
                  <a:prstClr val="black"/>
                </a:solidFill>
                <a:latin typeface="ＭＳ Ｐゴシック"/>
              </a:rPr>
              <a:t>特定機能病院以外の保険医療機関であること。</a:t>
            </a:r>
          </a:p>
          <a:p>
            <a:r>
              <a:rPr lang="ja-JP" altLang="en-US" sz="1150" dirty="0">
                <a:solidFill>
                  <a:prstClr val="black"/>
                </a:solidFill>
                <a:latin typeface="ＭＳ Ｐゴシック"/>
              </a:rPr>
              <a:t>　　　　</a:t>
            </a:r>
            <a:r>
              <a:rPr lang="en-US" altLang="ja-JP" sz="1150" dirty="0">
                <a:solidFill>
                  <a:prstClr val="black"/>
                </a:solidFill>
                <a:latin typeface="ＭＳ Ｐゴシック"/>
              </a:rPr>
              <a:t>(2) </a:t>
            </a:r>
            <a:r>
              <a:rPr lang="ja-JP" altLang="ja-JP" sz="1150" dirty="0">
                <a:solidFill>
                  <a:prstClr val="black"/>
                </a:solidFill>
                <a:latin typeface="ＭＳ Ｐゴシック"/>
              </a:rPr>
              <a:t>医療安全対策加算</a:t>
            </a:r>
            <a:r>
              <a:rPr lang="ja-JP" altLang="en-US" sz="1150" dirty="0">
                <a:solidFill>
                  <a:prstClr val="black"/>
                </a:solidFill>
                <a:latin typeface="ＭＳ Ｐゴシック"/>
              </a:rPr>
              <a:t>２の</a:t>
            </a:r>
            <a:r>
              <a:rPr lang="ja-JP" altLang="ja-JP" sz="1150" dirty="0">
                <a:solidFill>
                  <a:prstClr val="black"/>
                </a:solidFill>
                <a:latin typeface="ＭＳ Ｐゴシック"/>
              </a:rPr>
              <a:t>届出を行っていること。</a:t>
            </a:r>
            <a:endParaRPr lang="en-US" altLang="ja-JP" sz="1150" dirty="0">
              <a:solidFill>
                <a:prstClr val="black"/>
              </a:solidFill>
              <a:latin typeface="ＭＳ Ｐゴシック"/>
            </a:endParaRPr>
          </a:p>
          <a:p>
            <a:pPr marL="542925" indent="-542925"/>
            <a:r>
              <a:rPr lang="ja-JP" altLang="en-US" sz="1150" dirty="0">
                <a:solidFill>
                  <a:prstClr val="black"/>
                </a:solidFill>
                <a:latin typeface="ＭＳ Ｐゴシック"/>
              </a:rPr>
              <a:t>　　　　</a:t>
            </a:r>
            <a:r>
              <a:rPr lang="en-US" altLang="ja-JP" sz="1150" dirty="0">
                <a:solidFill>
                  <a:prstClr val="black"/>
                </a:solidFill>
                <a:latin typeface="ＭＳ Ｐゴシック"/>
              </a:rPr>
              <a:t>(3) </a:t>
            </a:r>
            <a:r>
              <a:rPr lang="ja-JP" altLang="ja-JP" sz="1150" dirty="0">
                <a:solidFill>
                  <a:prstClr val="black"/>
                </a:solidFill>
              </a:rPr>
              <a:t>医療安全対策加算１</a:t>
            </a:r>
            <a:r>
              <a:rPr lang="ja-JP" altLang="en-US" sz="1150" dirty="0">
                <a:solidFill>
                  <a:prstClr val="black"/>
                </a:solidFill>
              </a:rPr>
              <a:t>の届出医療機関から医療安全対策に関す</a:t>
            </a:r>
            <a:endParaRPr lang="en-US" altLang="ja-JP" sz="1150" dirty="0">
              <a:solidFill>
                <a:prstClr val="black"/>
              </a:solidFill>
            </a:endParaRPr>
          </a:p>
          <a:p>
            <a:pPr marL="542925" indent="-542925"/>
            <a:r>
              <a:rPr lang="ja-JP" altLang="en-US" sz="1150" dirty="0">
                <a:solidFill>
                  <a:prstClr val="black"/>
                </a:solidFill>
              </a:rPr>
              <a:t>　　　　　</a:t>
            </a:r>
            <a:r>
              <a:rPr lang="ja-JP" altLang="en-US" sz="1150" dirty="0" err="1">
                <a:solidFill>
                  <a:prstClr val="black"/>
                </a:solidFill>
              </a:rPr>
              <a:t>る</a:t>
            </a:r>
            <a:r>
              <a:rPr lang="ja-JP" altLang="en-US" sz="1150" dirty="0">
                <a:solidFill>
                  <a:prstClr val="black"/>
                </a:solidFill>
              </a:rPr>
              <a:t>評価を受けていること。</a:t>
            </a:r>
            <a:endParaRPr lang="en-US" altLang="ja-JP" sz="1150" dirty="0">
              <a:solidFill>
                <a:prstClr val="black"/>
              </a:solidFill>
              <a:latin typeface="ＭＳ Ｐゴシック"/>
            </a:endParaRPr>
          </a:p>
          <a:p>
            <a:endParaRPr lang="en-US" altLang="ja-JP" sz="1150" dirty="0">
              <a:solidFill>
                <a:prstClr val="black"/>
              </a:solidFill>
              <a:latin typeface="ＭＳ Ｐゴシック"/>
            </a:endParaRPr>
          </a:p>
        </p:txBody>
      </p:sp>
      <p:sp>
        <p:nvSpPr>
          <p:cNvPr id="34" name="角丸四角形 33"/>
          <p:cNvSpPr/>
          <p:nvPr/>
        </p:nvSpPr>
        <p:spPr>
          <a:xfrm>
            <a:off x="8203528" y="3560948"/>
            <a:ext cx="1620000" cy="2017416"/>
          </a:xfrm>
          <a:prstGeom prst="roundRect">
            <a:avLst/>
          </a:prstGeom>
          <a:solidFill>
            <a:srgbClr val="9FE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 name="角丸四角形 24"/>
          <p:cNvSpPr/>
          <p:nvPr/>
        </p:nvSpPr>
        <p:spPr>
          <a:xfrm>
            <a:off x="4743456" y="2717807"/>
            <a:ext cx="1746263" cy="2025644"/>
          </a:xfrm>
          <a:prstGeom prst="round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1026" name="Picture 2" descr="病院・医院の建物イラスト（医療）"/>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83182" y="4173232"/>
            <a:ext cx="882180" cy="104400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大病院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42455" y="2037486"/>
            <a:ext cx="1363635" cy="1080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0" name="表 19"/>
          <p:cNvGraphicFramePr>
            <a:graphicFrameLocks noGrp="1"/>
          </p:cNvGraphicFramePr>
          <p:nvPr>
            <p:extLst/>
          </p:nvPr>
        </p:nvGraphicFramePr>
        <p:xfrm>
          <a:off x="257176" y="6013140"/>
          <a:ext cx="4139999" cy="694320"/>
        </p:xfrm>
        <a:graphic>
          <a:graphicData uri="http://schemas.openxmlformats.org/drawingml/2006/table">
            <a:tbl>
              <a:tblPr firstRow="1" bandRow="1">
                <a:tableStyleId>{FABFCF23-3B69-468F-B69F-88F6DE6A72F2}</a:tableStyleId>
              </a:tblPr>
              <a:tblGrid>
                <a:gridCol w="4139999">
                  <a:extLst>
                    <a:ext uri="{9D8B030D-6E8A-4147-A177-3AD203B41FA5}">
                      <a16:colId xmlns="" xmlns:a16="http://schemas.microsoft.com/office/drawing/2014/main" val="20000"/>
                    </a:ext>
                  </a:extLst>
                </a:gridCol>
              </a:tblGrid>
              <a:tr h="266933">
                <a:tc>
                  <a:txBody>
                    <a:bodyPr/>
                    <a:lstStyle/>
                    <a:p>
                      <a:pPr algn="ctr"/>
                      <a:r>
                        <a:rPr kumimoji="1" lang="ja-JP" altLang="en-US" sz="1400" dirty="0">
                          <a:latin typeface="+mn-ea"/>
                          <a:ea typeface="+mn-ea"/>
                        </a:rPr>
                        <a:t>現行</a:t>
                      </a:r>
                    </a:p>
                  </a:txBody>
                  <a:tcPr marL="99060" marR="99060" marT="28800" marB="28800" anchor="ctr"/>
                </a:tc>
                <a:extLst>
                  <a:ext uri="{0D108BD9-81ED-4DB2-BD59-A6C34878D82A}">
                    <a16:rowId xmlns="" xmlns:a16="http://schemas.microsoft.com/office/drawing/2014/main" val="10000"/>
                  </a:ext>
                </a:extLst>
              </a:tr>
              <a:tr h="417067">
                <a:tc>
                  <a:txBody>
                    <a:bodyPr/>
                    <a:lstStyle/>
                    <a:p>
                      <a:pPr marL="85725" indent="-85725">
                        <a:spcBef>
                          <a:spcPts val="0"/>
                        </a:spcBef>
                        <a:defRPr/>
                      </a:pPr>
                      <a:r>
                        <a:rPr lang="ja-JP" altLang="en-US" sz="1200" dirty="0">
                          <a:solidFill>
                            <a:prstClr val="black"/>
                          </a:solidFill>
                          <a:latin typeface="+mn-ea"/>
                        </a:rPr>
                        <a:t>１　医療安全対策加算１　　　　　　　　　　　　　　　　　　　　</a:t>
                      </a:r>
                      <a:r>
                        <a:rPr lang="en-US" altLang="ja-JP" sz="1200" dirty="0">
                          <a:solidFill>
                            <a:prstClr val="black"/>
                          </a:solidFill>
                          <a:latin typeface="+mn-ea"/>
                        </a:rPr>
                        <a:t>85</a:t>
                      </a:r>
                      <a:r>
                        <a:rPr lang="ja-JP" altLang="en-US" sz="1200" dirty="0">
                          <a:solidFill>
                            <a:prstClr val="black"/>
                          </a:solidFill>
                          <a:latin typeface="+mn-ea"/>
                        </a:rPr>
                        <a:t>点</a:t>
                      </a:r>
                    </a:p>
                    <a:p>
                      <a:pPr marL="0" indent="0">
                        <a:spcBef>
                          <a:spcPts val="0"/>
                        </a:spcBef>
                        <a:defRPr/>
                      </a:pPr>
                      <a:r>
                        <a:rPr lang="ja-JP" altLang="en-US" sz="1200" dirty="0">
                          <a:solidFill>
                            <a:prstClr val="black"/>
                          </a:solidFill>
                          <a:latin typeface="+mn-ea"/>
                        </a:rPr>
                        <a:t>２　医療安全対策加算２　　　　　　　　　　　　　　　　　　　　</a:t>
                      </a:r>
                      <a:r>
                        <a:rPr lang="en-US" altLang="ja-JP" sz="1200" dirty="0">
                          <a:solidFill>
                            <a:prstClr val="black"/>
                          </a:solidFill>
                          <a:latin typeface="+mn-ea"/>
                        </a:rPr>
                        <a:t>35</a:t>
                      </a:r>
                      <a:r>
                        <a:rPr lang="ja-JP" altLang="en-US" sz="1200" dirty="0">
                          <a:solidFill>
                            <a:prstClr val="black"/>
                          </a:solidFill>
                          <a:latin typeface="+mn-ea"/>
                        </a:rPr>
                        <a:t>点</a:t>
                      </a:r>
                      <a:endParaRPr lang="en-US" altLang="ja-JP" sz="1200" dirty="0">
                        <a:solidFill>
                          <a:prstClr val="black"/>
                        </a:solidFill>
                        <a:latin typeface="+mn-ea"/>
                      </a:endParaRPr>
                    </a:p>
                  </a:txBody>
                  <a:tcPr marL="99060" marR="99060" marT="28800" marB="2880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21" name="表 20"/>
          <p:cNvGraphicFramePr>
            <a:graphicFrameLocks noGrp="1"/>
          </p:cNvGraphicFramePr>
          <p:nvPr>
            <p:extLst/>
          </p:nvPr>
        </p:nvGraphicFramePr>
        <p:xfrm>
          <a:off x="5314666" y="6013140"/>
          <a:ext cx="4139999" cy="694320"/>
        </p:xfrm>
        <a:graphic>
          <a:graphicData uri="http://schemas.openxmlformats.org/drawingml/2006/table">
            <a:tbl>
              <a:tblPr firstRow="1" bandRow="1">
                <a:tableStyleId>{9DCAF9ED-07DC-4A11-8D7F-57B35C25682E}</a:tableStyleId>
              </a:tblPr>
              <a:tblGrid>
                <a:gridCol w="4139999">
                  <a:extLst>
                    <a:ext uri="{9D8B030D-6E8A-4147-A177-3AD203B41FA5}">
                      <a16:colId xmlns="" xmlns:a16="http://schemas.microsoft.com/office/drawing/2014/main" val="20000"/>
                    </a:ext>
                  </a:extLst>
                </a:gridCol>
              </a:tblGrid>
              <a:tr h="190188">
                <a:tc>
                  <a:txBody>
                    <a:bodyPr/>
                    <a:lstStyle/>
                    <a:p>
                      <a:pPr algn="ctr"/>
                      <a:r>
                        <a:rPr kumimoji="1" lang="ja-JP" altLang="en-US" sz="1400" u="none" dirty="0">
                          <a:latin typeface="+mn-ea"/>
                          <a:ea typeface="+mn-ea"/>
                        </a:rPr>
                        <a:t>改定後</a:t>
                      </a:r>
                    </a:p>
                  </a:txBody>
                  <a:tcPr marL="99060" marR="99060" marT="28800" marB="28800" anchor="ctr"/>
                </a:tc>
                <a:extLst>
                  <a:ext uri="{0D108BD9-81ED-4DB2-BD59-A6C34878D82A}">
                    <a16:rowId xmlns="" xmlns:a16="http://schemas.microsoft.com/office/drawing/2014/main" val="10000"/>
                  </a:ext>
                </a:extLst>
              </a:tr>
              <a:tr h="189689">
                <a:tc>
                  <a:txBody>
                    <a:bodyPr/>
                    <a:lstStyle/>
                    <a:p>
                      <a:pPr marL="85725" indent="-85725">
                        <a:spcBef>
                          <a:spcPts val="0"/>
                        </a:spcBef>
                        <a:defRPr/>
                      </a:pPr>
                      <a:r>
                        <a:rPr lang="ja-JP" altLang="en-US" sz="1200" dirty="0">
                          <a:solidFill>
                            <a:prstClr val="black"/>
                          </a:solidFill>
                          <a:latin typeface="+mn-ea"/>
                        </a:rPr>
                        <a:t>１　医療安全対策加算１　　　　　　　　　　　　　　　　　　　　</a:t>
                      </a:r>
                      <a:r>
                        <a:rPr lang="en-US" altLang="ja-JP" sz="1200" dirty="0">
                          <a:solidFill>
                            <a:prstClr val="black"/>
                          </a:solidFill>
                          <a:latin typeface="+mn-ea"/>
                        </a:rPr>
                        <a:t>85</a:t>
                      </a:r>
                      <a:r>
                        <a:rPr lang="ja-JP" altLang="en-US" sz="1200" dirty="0">
                          <a:solidFill>
                            <a:prstClr val="black"/>
                          </a:solidFill>
                          <a:latin typeface="+mn-ea"/>
                        </a:rPr>
                        <a:t>点</a:t>
                      </a:r>
                    </a:p>
                    <a:p>
                      <a:pPr marL="0" indent="0">
                        <a:spcBef>
                          <a:spcPts val="0"/>
                        </a:spcBef>
                        <a:defRPr/>
                      </a:pPr>
                      <a:r>
                        <a:rPr lang="ja-JP" altLang="en-US" sz="1200" dirty="0">
                          <a:solidFill>
                            <a:prstClr val="black"/>
                          </a:solidFill>
                          <a:latin typeface="+mn-ea"/>
                        </a:rPr>
                        <a:t>２　医療安全対策加算２　　　　　　　　　　　　　　　　　　　　</a:t>
                      </a:r>
                      <a:r>
                        <a:rPr lang="en-US" altLang="ja-JP" sz="1200" b="1" u="sng" dirty="0">
                          <a:solidFill>
                            <a:srgbClr val="0070C0"/>
                          </a:solidFill>
                          <a:latin typeface="+mn-ea"/>
                        </a:rPr>
                        <a:t>30</a:t>
                      </a:r>
                      <a:r>
                        <a:rPr lang="ja-JP" altLang="en-US" sz="1200" b="1" u="sng" dirty="0">
                          <a:solidFill>
                            <a:srgbClr val="0070C0"/>
                          </a:solidFill>
                          <a:latin typeface="+mn-ea"/>
                        </a:rPr>
                        <a:t>点</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marT="28800" marB="28800" horzOverflow="overflow"/>
                </a:tc>
                <a:extLst>
                  <a:ext uri="{0D108BD9-81ED-4DB2-BD59-A6C34878D82A}">
                    <a16:rowId xmlns="" xmlns:a16="http://schemas.microsoft.com/office/drawing/2014/main" val="10001"/>
                  </a:ext>
                </a:extLst>
              </a:tr>
            </a:tbl>
          </a:graphicData>
        </a:graphic>
      </p:graphicFrame>
      <p:sp>
        <p:nvSpPr>
          <p:cNvPr id="22" name="右矢印 21"/>
          <p:cNvSpPr/>
          <p:nvPr/>
        </p:nvSpPr>
        <p:spPr>
          <a:xfrm>
            <a:off x="4586224" y="6088007"/>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pic>
        <p:nvPicPr>
          <p:cNvPr id="23" name="Picture 2" descr="大病院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965584" y="3295649"/>
            <a:ext cx="1363635" cy="1080000"/>
          </a:xfrm>
          <a:prstGeom prst="rect">
            <a:avLst/>
          </a:prstGeom>
          <a:noFill/>
          <a:extLst>
            <a:ext uri="{909E8E84-426E-40DD-AFC4-6F175D3DCCD1}">
              <a14:hiddenFill xmlns:a14="http://schemas.microsoft.com/office/drawing/2010/main">
                <a:solidFill>
                  <a:srgbClr val="FFFFFF"/>
                </a:solidFill>
              </a14:hiddenFill>
            </a:ext>
          </a:extLst>
        </p:spPr>
      </p:pic>
      <p:sp>
        <p:nvSpPr>
          <p:cNvPr id="5" name="右矢印 4"/>
          <p:cNvSpPr/>
          <p:nvPr/>
        </p:nvSpPr>
        <p:spPr>
          <a:xfrm rot="20582988">
            <a:off x="6356652" y="2859423"/>
            <a:ext cx="1872000" cy="180000"/>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ja-JP" altLang="en-US">
              <a:solidFill>
                <a:prstClr val="white"/>
              </a:solidFill>
            </a:endParaRPr>
          </a:p>
        </p:txBody>
      </p:sp>
      <p:sp>
        <p:nvSpPr>
          <p:cNvPr id="24" name="右矢印 23"/>
          <p:cNvSpPr/>
          <p:nvPr/>
        </p:nvSpPr>
        <p:spPr>
          <a:xfrm rot="1017012" flipV="1">
            <a:off x="6356652" y="3975873"/>
            <a:ext cx="1872000" cy="180000"/>
          </a:xfrm>
          <a:prstGeom prst="rightArrow">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rot="20582055">
            <a:off x="6448580" y="2495256"/>
            <a:ext cx="1415933" cy="461665"/>
          </a:xfrm>
          <a:prstGeom prst="rect">
            <a:avLst/>
          </a:prstGeom>
          <a:noFill/>
        </p:spPr>
        <p:txBody>
          <a:bodyPr wrap="square" rtlCol="0">
            <a:spAutoFit/>
          </a:bodyPr>
          <a:lstStyle/>
          <a:p>
            <a:pPr algn="ctr"/>
            <a:r>
              <a:rPr lang="ja-JP" altLang="en-US" sz="1200" dirty="0">
                <a:solidFill>
                  <a:prstClr val="black"/>
                </a:solidFill>
              </a:rPr>
              <a:t>医療安全対策に</a:t>
            </a:r>
            <a:endParaRPr lang="en-US" altLang="ja-JP" sz="1200" dirty="0">
              <a:solidFill>
                <a:prstClr val="black"/>
              </a:solidFill>
            </a:endParaRPr>
          </a:p>
          <a:p>
            <a:pPr algn="ctr"/>
            <a:r>
              <a:rPr lang="ja-JP" altLang="en-US" sz="1200" dirty="0">
                <a:solidFill>
                  <a:prstClr val="black"/>
                </a:solidFill>
              </a:rPr>
              <a:t>関する評価</a:t>
            </a:r>
          </a:p>
        </p:txBody>
      </p:sp>
      <p:sp>
        <p:nvSpPr>
          <p:cNvPr id="26" name="テキスト ボックス 25"/>
          <p:cNvSpPr txBox="1"/>
          <p:nvPr/>
        </p:nvSpPr>
        <p:spPr>
          <a:xfrm rot="1047341">
            <a:off x="6568214" y="4089494"/>
            <a:ext cx="1252867" cy="461665"/>
          </a:xfrm>
          <a:prstGeom prst="rect">
            <a:avLst/>
          </a:prstGeom>
          <a:noFill/>
        </p:spPr>
        <p:txBody>
          <a:bodyPr wrap="square" rtlCol="0">
            <a:spAutoFit/>
          </a:bodyPr>
          <a:lstStyle/>
          <a:p>
            <a:pPr algn="ctr"/>
            <a:r>
              <a:rPr lang="ja-JP" altLang="en-US" sz="1200" dirty="0">
                <a:solidFill>
                  <a:prstClr val="black"/>
                </a:solidFill>
              </a:rPr>
              <a:t>医療安全対策に</a:t>
            </a:r>
            <a:endParaRPr lang="en-US" altLang="ja-JP" sz="1200" dirty="0">
              <a:solidFill>
                <a:prstClr val="black"/>
              </a:solidFill>
            </a:endParaRPr>
          </a:p>
          <a:p>
            <a:pPr algn="ctr"/>
            <a:r>
              <a:rPr lang="ja-JP" altLang="en-US" sz="1200" dirty="0">
                <a:solidFill>
                  <a:prstClr val="black"/>
                </a:solidFill>
              </a:rPr>
              <a:t>関する評価</a:t>
            </a:r>
          </a:p>
        </p:txBody>
      </p:sp>
      <p:sp>
        <p:nvSpPr>
          <p:cNvPr id="9" name="テキスト ボックス 8"/>
          <p:cNvSpPr txBox="1"/>
          <p:nvPr/>
        </p:nvSpPr>
        <p:spPr>
          <a:xfrm>
            <a:off x="4942551" y="4286122"/>
            <a:ext cx="1409701" cy="430887"/>
          </a:xfrm>
          <a:prstGeom prst="rect">
            <a:avLst/>
          </a:prstGeom>
          <a:noFill/>
        </p:spPr>
        <p:txBody>
          <a:bodyPr wrap="square" rtlCol="0">
            <a:spAutoFit/>
          </a:bodyPr>
          <a:lstStyle/>
          <a:p>
            <a:pPr algn="ctr"/>
            <a:r>
              <a:rPr lang="ja-JP" altLang="en-US" sz="1100" dirty="0">
                <a:solidFill>
                  <a:prstClr val="black"/>
                </a:solidFill>
              </a:rPr>
              <a:t>医療安全対策加算１</a:t>
            </a:r>
            <a:endParaRPr lang="en-US" altLang="ja-JP" sz="1100" dirty="0">
              <a:solidFill>
                <a:prstClr val="black"/>
              </a:solidFill>
            </a:endParaRPr>
          </a:p>
          <a:p>
            <a:pPr algn="ctr"/>
            <a:r>
              <a:rPr lang="ja-JP" altLang="en-US" sz="1100" dirty="0">
                <a:solidFill>
                  <a:prstClr val="black"/>
                </a:solidFill>
              </a:rPr>
              <a:t>届出医療機関</a:t>
            </a:r>
          </a:p>
        </p:txBody>
      </p:sp>
      <p:sp>
        <p:nvSpPr>
          <p:cNvPr id="28" name="テキスト ボックス 27"/>
          <p:cNvSpPr txBox="1"/>
          <p:nvPr/>
        </p:nvSpPr>
        <p:spPr>
          <a:xfrm>
            <a:off x="8201025" y="3063396"/>
            <a:ext cx="1646496" cy="430887"/>
          </a:xfrm>
          <a:prstGeom prst="rect">
            <a:avLst/>
          </a:prstGeom>
          <a:noFill/>
        </p:spPr>
        <p:txBody>
          <a:bodyPr wrap="square" rtlCol="0">
            <a:spAutoFit/>
          </a:bodyPr>
          <a:lstStyle/>
          <a:p>
            <a:pPr algn="ctr"/>
            <a:r>
              <a:rPr lang="ja-JP" altLang="en-US" sz="1100" dirty="0">
                <a:solidFill>
                  <a:prstClr val="black"/>
                </a:solidFill>
              </a:rPr>
              <a:t>医療安全対策加算１</a:t>
            </a:r>
            <a:endParaRPr lang="en-US" altLang="ja-JP" sz="1100" dirty="0">
              <a:solidFill>
                <a:prstClr val="black"/>
              </a:solidFill>
            </a:endParaRPr>
          </a:p>
          <a:p>
            <a:pPr algn="ctr"/>
            <a:r>
              <a:rPr lang="ja-JP" altLang="en-US" sz="1100" dirty="0">
                <a:solidFill>
                  <a:prstClr val="black"/>
                </a:solidFill>
              </a:rPr>
              <a:t>届出医療機関</a:t>
            </a:r>
          </a:p>
        </p:txBody>
      </p:sp>
      <p:sp>
        <p:nvSpPr>
          <p:cNvPr id="29" name="テキスト ボックス 28"/>
          <p:cNvSpPr txBox="1"/>
          <p:nvPr/>
        </p:nvSpPr>
        <p:spPr>
          <a:xfrm>
            <a:off x="8219366" y="5185587"/>
            <a:ext cx="1609812" cy="430887"/>
          </a:xfrm>
          <a:prstGeom prst="rect">
            <a:avLst/>
          </a:prstGeom>
          <a:noFill/>
        </p:spPr>
        <p:txBody>
          <a:bodyPr wrap="square" rtlCol="0">
            <a:spAutoFit/>
          </a:bodyPr>
          <a:lstStyle/>
          <a:p>
            <a:pPr algn="ctr"/>
            <a:r>
              <a:rPr lang="ja-JP" altLang="en-US" sz="1100" dirty="0">
                <a:solidFill>
                  <a:prstClr val="black"/>
                </a:solidFill>
              </a:rPr>
              <a:t>医療安全対策加算２</a:t>
            </a:r>
            <a:endParaRPr lang="en-US" altLang="ja-JP" sz="1100" dirty="0">
              <a:solidFill>
                <a:prstClr val="black"/>
              </a:solidFill>
            </a:endParaRPr>
          </a:p>
          <a:p>
            <a:pPr algn="ctr"/>
            <a:r>
              <a:rPr lang="ja-JP" altLang="en-US" sz="1100" dirty="0">
                <a:solidFill>
                  <a:prstClr val="black"/>
                </a:solidFill>
              </a:rPr>
              <a:t>届出医療機関</a:t>
            </a:r>
          </a:p>
        </p:txBody>
      </p:sp>
      <p:sp>
        <p:nvSpPr>
          <p:cNvPr id="30" name="右矢印 29"/>
          <p:cNvSpPr/>
          <p:nvPr/>
        </p:nvSpPr>
        <p:spPr>
          <a:xfrm rot="20582988" flipH="1" flipV="1">
            <a:off x="6394752" y="3040398"/>
            <a:ext cx="1872000" cy="180000"/>
          </a:xfrm>
          <a:prstGeom prst="rightArrow">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ja-JP" altLang="en-US">
              <a:solidFill>
                <a:prstClr val="white"/>
              </a:solidFill>
            </a:endParaRPr>
          </a:p>
        </p:txBody>
      </p:sp>
      <p:sp>
        <p:nvSpPr>
          <p:cNvPr id="31" name="テキスト ボックス 30"/>
          <p:cNvSpPr txBox="1"/>
          <p:nvPr/>
        </p:nvSpPr>
        <p:spPr>
          <a:xfrm rot="20582055">
            <a:off x="6699222" y="3172605"/>
            <a:ext cx="1415933" cy="461665"/>
          </a:xfrm>
          <a:prstGeom prst="rect">
            <a:avLst/>
          </a:prstGeom>
          <a:noFill/>
        </p:spPr>
        <p:txBody>
          <a:bodyPr wrap="square" rtlCol="0">
            <a:spAutoFit/>
          </a:bodyPr>
          <a:lstStyle/>
          <a:p>
            <a:pPr algn="ctr"/>
            <a:r>
              <a:rPr lang="ja-JP" altLang="en-US" sz="1200" dirty="0">
                <a:solidFill>
                  <a:prstClr val="black"/>
                </a:solidFill>
              </a:rPr>
              <a:t>医療安全対策に</a:t>
            </a:r>
            <a:endParaRPr lang="en-US" altLang="ja-JP" sz="1200" dirty="0">
              <a:solidFill>
                <a:prstClr val="black"/>
              </a:solidFill>
            </a:endParaRPr>
          </a:p>
          <a:p>
            <a:pPr algn="ctr"/>
            <a:r>
              <a:rPr lang="ja-JP" altLang="en-US" sz="1200" dirty="0">
                <a:solidFill>
                  <a:prstClr val="black"/>
                </a:solidFill>
              </a:rPr>
              <a:t>関する評価</a:t>
            </a:r>
          </a:p>
        </p:txBody>
      </p:sp>
      <p:sp>
        <p:nvSpPr>
          <p:cNvPr id="27" name="テキスト ボックス 26"/>
          <p:cNvSpPr txBox="1"/>
          <p:nvPr/>
        </p:nvSpPr>
        <p:spPr>
          <a:xfrm>
            <a:off x="4710971" y="2768025"/>
            <a:ext cx="1891901" cy="646331"/>
          </a:xfrm>
          <a:prstGeom prst="rect">
            <a:avLst/>
          </a:prstGeom>
          <a:noFill/>
        </p:spPr>
        <p:txBody>
          <a:bodyPr wrap="square" rtlCol="0">
            <a:spAutoFit/>
          </a:bodyPr>
          <a:lstStyle/>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医療安全対策</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地域連携加算１</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を算定可能</a:t>
            </a:r>
          </a:p>
        </p:txBody>
      </p:sp>
      <p:sp>
        <p:nvSpPr>
          <p:cNvPr id="36" name="テキスト ボックス 35"/>
          <p:cNvSpPr txBox="1"/>
          <p:nvPr/>
        </p:nvSpPr>
        <p:spPr>
          <a:xfrm>
            <a:off x="8078321" y="3572433"/>
            <a:ext cx="1891901" cy="646331"/>
          </a:xfrm>
          <a:prstGeom prst="rect">
            <a:avLst/>
          </a:prstGeom>
          <a:noFill/>
        </p:spPr>
        <p:txBody>
          <a:bodyPr wrap="square" rtlCol="0">
            <a:spAutoFit/>
          </a:bodyPr>
          <a:lstStyle/>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医療安全対策</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地域連携加算２</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を算定可能</a:t>
            </a:r>
          </a:p>
        </p:txBody>
      </p:sp>
      <p:sp>
        <p:nvSpPr>
          <p:cNvPr id="37" name="Rectangle 2"/>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１９．感染症対策や薬剤耐性対策、医療安全対策の推進</a:t>
            </a:r>
          </a:p>
        </p:txBody>
      </p:sp>
      <p:sp>
        <p:nvSpPr>
          <p:cNvPr id="38" name="Rectangle 36"/>
          <p:cNvSpPr>
            <a:spLocks noChangeArrowheads="1"/>
          </p:cNvSpPr>
          <p:nvPr/>
        </p:nvSpPr>
        <p:spPr bwMode="auto">
          <a:xfrm>
            <a:off x="120758" y="472892"/>
            <a:ext cx="7468634"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（３）医療安全対策加算における医療安全対策地域連携加算の新設</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8">
            <a:extLst>
              <a:ext uri="{FF2B5EF4-FFF2-40B4-BE49-F238E27FC236}">
                <a16:creationId xmlns="" xmlns:a16="http://schemas.microsoft.com/office/drawing/2014/main" id="{0C3BDE26-7171-42AE-901E-59F18D0E71AD}"/>
              </a:ext>
            </a:extLst>
          </p:cNvPr>
          <p:cNvSpPr txBox="1"/>
          <p:nvPr/>
        </p:nvSpPr>
        <p:spPr>
          <a:xfrm>
            <a:off x="3110971" y="1213853"/>
            <a:ext cx="2203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668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747</a:t>
            </a:r>
            <a:endParaRPr lang="ja-JP" altLang="en-US" dirty="0">
              <a:solidFill>
                <a:srgbClr val="002060"/>
              </a:solidFill>
              <a:latin typeface="ＭＳ Ｐゴシック" panose="020B0600070205080204" pitchFamily="50" charset="-128"/>
            </a:endParaRPr>
          </a:p>
        </p:txBody>
      </p:sp>
      <p:sp>
        <p:nvSpPr>
          <p:cNvPr id="35" name="テキスト ボックス 8">
            <a:extLst>
              <a:ext uri="{FF2B5EF4-FFF2-40B4-BE49-F238E27FC236}">
                <a16:creationId xmlns="" xmlns:a16="http://schemas.microsoft.com/office/drawing/2014/main" id="{AA9FDE30-AED5-40AF-9E45-F4E1D3895072}"/>
              </a:ext>
            </a:extLst>
          </p:cNvPr>
          <p:cNvSpPr txBox="1"/>
          <p:nvPr/>
        </p:nvSpPr>
        <p:spPr>
          <a:xfrm>
            <a:off x="5314666" y="5694162"/>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56692731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89982" y="968394"/>
            <a:ext cx="9511189" cy="4476830"/>
          </a:xfrm>
          <a:prstGeom prst="rect">
            <a:avLst/>
          </a:prstGeom>
          <a:solidFill>
            <a:schemeClr val="bg1">
              <a:alpha val="50000"/>
            </a:schemeClr>
          </a:solidFill>
          <a:ln w="9525">
            <a:solidFill>
              <a:schemeClr val="tx1"/>
            </a:solidFill>
            <a:miter lim="800000"/>
            <a:headEnd/>
            <a:tailEnd/>
          </a:ln>
        </p:spPr>
        <p:txBody>
          <a:bodyPr/>
          <a:lstStyle/>
          <a:p>
            <a:pPr marL="342900" indent="-342900">
              <a:lnSpc>
                <a:spcPts val="1900"/>
              </a:lnSpc>
              <a:buFont typeface="Wingdings" panose="05000000000000000000" pitchFamily="2" charset="2"/>
              <a:buChar char="Ø"/>
              <a:defRPr/>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遺伝学的検査の評価を細分化しつつ、適切なものとするとともに、対象疾患を追加する。</a:t>
            </a:r>
            <a:r>
              <a:rPr lang="ja-JP" altLang="en-US" sz="2000"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300"/>
              </a:lnSpc>
              <a:defRPr/>
            </a:pPr>
            <a:endParaRPr lang="en-US" altLang="ja-JP" sz="1300" dirty="0">
              <a:solidFill>
                <a:prstClr val="black"/>
              </a:solidFill>
              <a:latin typeface="ＭＳ Ｐゴシック"/>
            </a:endParaRPr>
          </a:p>
          <a:p>
            <a:pPr>
              <a:lnSpc>
                <a:spcPts val="1300"/>
              </a:lnSpc>
              <a:defRPr/>
            </a:pPr>
            <a:endParaRPr lang="en-US" altLang="ja-JP" sz="1300" dirty="0">
              <a:solidFill>
                <a:prstClr val="black"/>
              </a:solidFill>
              <a:latin typeface="ＭＳ Ｐゴシック"/>
            </a:endParaRPr>
          </a:p>
          <a:p>
            <a:pPr>
              <a:lnSpc>
                <a:spcPts val="1300"/>
              </a:lnSpc>
              <a:defRPr/>
            </a:pPr>
            <a:endParaRPr lang="en-US" altLang="ja-JP" sz="1300" dirty="0">
              <a:solidFill>
                <a:prstClr val="black"/>
              </a:solidFill>
              <a:latin typeface="ＭＳ Ｐゴシック"/>
            </a:endParaRPr>
          </a:p>
          <a:p>
            <a:pPr marL="274638" fontAlgn="ctr">
              <a:defRPr/>
            </a:pPr>
            <a:endParaRPr lang="en-US" altLang="ja-JP" sz="1600" dirty="0">
              <a:solidFill>
                <a:prstClr val="black"/>
              </a:solidFill>
              <a:latin typeface="ＭＳ Ｐゴシック"/>
            </a:endParaRPr>
          </a:p>
          <a:p>
            <a:pPr fontAlgn="ctr">
              <a:defRPr/>
            </a:pPr>
            <a:endParaRPr lang="en-US" altLang="ja-JP" sz="1600" dirty="0">
              <a:solidFill>
                <a:prstClr val="black"/>
              </a:solidFill>
              <a:latin typeface="ＭＳ Ｐゴシック"/>
            </a:endParaRPr>
          </a:p>
        </p:txBody>
      </p:sp>
      <p:sp>
        <p:nvSpPr>
          <p:cNvPr id="2052" name="Rectangle 36"/>
          <p:cNvSpPr>
            <a:spLocks noChangeArrowheads="1"/>
          </p:cNvSpPr>
          <p:nvPr/>
        </p:nvSpPr>
        <p:spPr bwMode="auto">
          <a:xfrm>
            <a:off x="213528" y="561014"/>
            <a:ext cx="4451441"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（１）質の高い臨床検査の適切な評価①</a:t>
            </a:r>
            <a:endParaRPr lang="en-US" altLang="ja-JP" sz="2000" dirty="0">
              <a:solidFill>
                <a:prstClr val="black"/>
              </a:solidFill>
            </a:endParaRPr>
          </a:p>
        </p:txBody>
      </p:sp>
      <p:sp>
        <p:nvSpPr>
          <p:cNvPr id="7" name="テキスト ボックス 8"/>
          <p:cNvSpPr txBox="1"/>
          <p:nvPr/>
        </p:nvSpPr>
        <p:spPr>
          <a:xfrm>
            <a:off x="7545305" y="16322"/>
            <a:ext cx="2011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481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501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770</a:t>
            </a:r>
            <a:r>
              <a:rPr lang="ja-JP" altLang="en-US" dirty="0" err="1">
                <a:solidFill>
                  <a:srgbClr val="002060"/>
                </a:solidFill>
                <a:latin typeface="ＭＳ Ｐゴシック" panose="020B0600070205080204" pitchFamily="50" charset="-128"/>
              </a:rPr>
              <a:t>，</a:t>
            </a:r>
            <a:endParaRPr lang="en-US" altLang="ja-JP" dirty="0">
              <a:solidFill>
                <a:srgbClr val="002060"/>
              </a:solidFill>
              <a:latin typeface="ＭＳ Ｐゴシック" panose="020B0600070205080204" pitchFamily="50" charset="-128"/>
            </a:endParaRPr>
          </a:p>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様式</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1150</a:t>
            </a:r>
            <a:endParaRPr lang="ja-JP" altLang="en-US" dirty="0">
              <a:solidFill>
                <a:srgbClr val="002060"/>
              </a:solidFill>
              <a:latin typeface="ＭＳ Ｐゴシック" panose="020B0600070205080204" pitchFamily="50" charset="-128"/>
            </a:endParaRPr>
          </a:p>
        </p:txBody>
      </p:sp>
      <p:sp>
        <p:nvSpPr>
          <p:cNvPr id="8"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9" name="右矢印 15">
            <a:extLst>
              <a:ext uri="{FF2B5EF4-FFF2-40B4-BE49-F238E27FC236}">
                <a16:creationId xmlns="" xmlns:a16="http://schemas.microsoft.com/office/drawing/2014/main" id="{8A756D31-1F67-429D-A47B-683F98D2828E}"/>
              </a:ext>
            </a:extLst>
          </p:cNvPr>
          <p:cNvSpPr/>
          <p:nvPr/>
        </p:nvSpPr>
        <p:spPr>
          <a:xfrm>
            <a:off x="4740213" y="1268760"/>
            <a:ext cx="463948" cy="967740"/>
          </a:xfrm>
          <a:prstGeom prst="rightArrow">
            <a:avLst>
              <a:gd name="adj1" fmla="val 50000"/>
              <a:gd name="adj2" fmla="val 52816"/>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defRPr/>
            </a:pPr>
            <a:endParaRPr lang="ja-JP" altLang="en-US" sz="1600">
              <a:solidFill>
                <a:prstClr val="black"/>
              </a:solidFill>
              <a:latin typeface="ＭＳ Ｐゴシック" pitchFamily="50" charset="-128"/>
            </a:endParaRPr>
          </a:p>
        </p:txBody>
      </p:sp>
      <p:graphicFrame>
        <p:nvGraphicFramePr>
          <p:cNvPr id="10" name="表 9">
            <a:extLst>
              <a:ext uri="{FF2B5EF4-FFF2-40B4-BE49-F238E27FC236}">
                <a16:creationId xmlns="" xmlns:a16="http://schemas.microsoft.com/office/drawing/2014/main" id="{67FA4DB5-0335-4756-AA85-C3387C89C0E3}"/>
              </a:ext>
            </a:extLst>
          </p:cNvPr>
          <p:cNvGraphicFramePr>
            <a:graphicFrameLocks noGrp="1"/>
          </p:cNvGraphicFramePr>
          <p:nvPr>
            <p:extLst/>
          </p:nvPr>
        </p:nvGraphicFramePr>
        <p:xfrm>
          <a:off x="704527" y="1268760"/>
          <a:ext cx="3888432" cy="754380"/>
        </p:xfrm>
        <a:graphic>
          <a:graphicData uri="http://schemas.openxmlformats.org/drawingml/2006/table">
            <a:tbl>
              <a:tblPr firstRow="1" bandRow="1">
                <a:tableStyleId>{5C22544A-7EE6-4342-B048-85BDC9FD1C3A}</a:tableStyleId>
              </a:tblPr>
              <a:tblGrid>
                <a:gridCol w="3888432">
                  <a:extLst>
                    <a:ext uri="{9D8B030D-6E8A-4147-A177-3AD203B41FA5}">
                      <a16:colId xmlns="" xmlns:a16="http://schemas.microsoft.com/office/drawing/2014/main" val="20000"/>
                    </a:ext>
                  </a:extLst>
                </a:gridCol>
              </a:tblGrid>
              <a:tr h="152031">
                <a:tc>
                  <a:txBody>
                    <a:bodyPr/>
                    <a:lstStyle/>
                    <a:p>
                      <a:pPr algn="ctr">
                        <a:lnSpc>
                          <a:spcPts val="1500"/>
                        </a:lnSpc>
                      </a:pPr>
                      <a:r>
                        <a:rPr kumimoji="1" lang="ja-JP" altLang="en-US" sz="1400" dirty="0"/>
                        <a:t>現行</a:t>
                      </a:r>
                    </a:p>
                  </a:txBody>
                  <a:tcPr/>
                </a:tc>
                <a:extLst>
                  <a:ext uri="{0D108BD9-81ED-4DB2-BD59-A6C34878D82A}">
                    <a16:rowId xmlns="" xmlns:a16="http://schemas.microsoft.com/office/drawing/2014/main" val="10000"/>
                  </a:ext>
                </a:extLst>
              </a:tr>
              <a:tr h="370840">
                <a:tc>
                  <a:txBody>
                    <a:bodyPr/>
                    <a:lstStyle/>
                    <a:p>
                      <a:pPr>
                        <a:lnSpc>
                          <a:spcPts val="1500"/>
                        </a:lnSpc>
                      </a:pPr>
                      <a:r>
                        <a:rPr kumimoji="1" lang="en-US" altLang="zh-CN" sz="1400" dirty="0">
                          <a:latin typeface="ＭＳ Ｐゴシック" panose="020B0600070205080204" pitchFamily="50" charset="-128"/>
                          <a:ea typeface="ＭＳ Ｐゴシック" panose="020B0600070205080204" pitchFamily="50" charset="-128"/>
                        </a:rPr>
                        <a:t>【</a:t>
                      </a:r>
                      <a:r>
                        <a:rPr kumimoji="1" lang="ja-JP" altLang="en-US" sz="1400" dirty="0">
                          <a:latin typeface="ＭＳ Ｐゴシック" panose="020B0600070205080204" pitchFamily="50" charset="-128"/>
                          <a:ea typeface="ＭＳ Ｐゴシック" panose="020B0600070205080204" pitchFamily="50" charset="-128"/>
                        </a:rPr>
                        <a:t>遺伝学的検査</a:t>
                      </a:r>
                      <a:r>
                        <a:rPr kumimoji="1" lang="en-US" altLang="zh-CN" sz="1400" dirty="0">
                          <a:latin typeface="ＭＳ Ｐゴシック" panose="020B0600070205080204" pitchFamily="50" charset="-128"/>
                          <a:ea typeface="ＭＳ Ｐゴシック" panose="020B0600070205080204" pitchFamily="50" charset="-128"/>
                        </a:rPr>
                        <a:t>】</a:t>
                      </a:r>
                    </a:p>
                    <a:p>
                      <a:pPr>
                        <a:lnSpc>
                          <a:spcPts val="1500"/>
                        </a:lnSpc>
                      </a:pPr>
                      <a:r>
                        <a:rPr kumimoji="1" lang="ja-JP" altLang="en-US" sz="1400" dirty="0">
                          <a:latin typeface="ＭＳ Ｐゴシック" panose="020B0600070205080204" pitchFamily="50" charset="-128"/>
                          <a:ea typeface="ＭＳ Ｐゴシック" panose="020B0600070205080204" pitchFamily="50" charset="-128"/>
                        </a:rPr>
                        <a:t>遺伝学的検査：３</a:t>
                      </a:r>
                      <a:r>
                        <a:rPr kumimoji="1" lang="en-US" altLang="ja-JP" sz="1400" dirty="0">
                          <a:latin typeface="ＭＳ Ｐゴシック" panose="020B0600070205080204" pitchFamily="50" charset="-128"/>
                          <a:ea typeface="ＭＳ Ｐゴシック" panose="020B0600070205080204" pitchFamily="50" charset="-128"/>
                        </a:rPr>
                        <a:t>,</a:t>
                      </a:r>
                      <a:r>
                        <a:rPr kumimoji="1" lang="ja-JP" altLang="en-US" sz="1400" dirty="0">
                          <a:latin typeface="ＭＳ Ｐゴシック" panose="020B0600070205080204" pitchFamily="50" charset="-128"/>
                          <a:ea typeface="ＭＳ Ｐゴシック" panose="020B0600070205080204" pitchFamily="50" charset="-128"/>
                        </a:rPr>
                        <a:t>８８０</a:t>
                      </a:r>
                      <a:r>
                        <a:rPr kumimoji="1" lang="zh-CN" altLang="en-US" sz="1400" dirty="0">
                          <a:latin typeface="ＭＳ Ｐゴシック" panose="020B0600070205080204" pitchFamily="50" charset="-128"/>
                          <a:ea typeface="ＭＳ Ｐゴシック" panose="020B0600070205080204" pitchFamily="50" charset="-128"/>
                        </a:rPr>
                        <a:t>点</a:t>
                      </a:r>
                    </a:p>
                  </a:txBody>
                  <a:tcPr/>
                </a:tc>
                <a:extLst>
                  <a:ext uri="{0D108BD9-81ED-4DB2-BD59-A6C34878D82A}">
                    <a16:rowId xmlns="" xmlns:a16="http://schemas.microsoft.com/office/drawing/2014/main" val="10001"/>
                  </a:ext>
                </a:extLst>
              </a:tr>
            </a:tbl>
          </a:graphicData>
        </a:graphic>
      </p:graphicFrame>
      <p:graphicFrame>
        <p:nvGraphicFramePr>
          <p:cNvPr id="11" name="表 10">
            <a:extLst>
              <a:ext uri="{FF2B5EF4-FFF2-40B4-BE49-F238E27FC236}">
                <a16:creationId xmlns="" xmlns:a16="http://schemas.microsoft.com/office/drawing/2014/main" id="{FD97EC70-8EFC-4953-B897-944646818D17}"/>
              </a:ext>
            </a:extLst>
          </p:cNvPr>
          <p:cNvGraphicFramePr>
            <a:graphicFrameLocks noGrp="1"/>
          </p:cNvGraphicFramePr>
          <p:nvPr>
            <p:extLst/>
          </p:nvPr>
        </p:nvGraphicFramePr>
        <p:xfrm>
          <a:off x="5457060" y="1286789"/>
          <a:ext cx="3615005" cy="1325880"/>
        </p:xfrm>
        <a:graphic>
          <a:graphicData uri="http://schemas.openxmlformats.org/drawingml/2006/table">
            <a:tbl>
              <a:tblPr firstRow="1" bandRow="1">
                <a:tableStyleId>{21E4AEA4-8DFA-4A89-87EB-49C32662AFE0}</a:tableStyleId>
              </a:tblPr>
              <a:tblGrid>
                <a:gridCol w="3615005">
                  <a:extLst>
                    <a:ext uri="{9D8B030D-6E8A-4147-A177-3AD203B41FA5}">
                      <a16:colId xmlns="" xmlns:a16="http://schemas.microsoft.com/office/drawing/2014/main" val="20000"/>
                    </a:ext>
                  </a:extLst>
                </a:gridCol>
              </a:tblGrid>
              <a:tr h="228907">
                <a:tc>
                  <a:txBody>
                    <a:bodyPr/>
                    <a:lstStyle/>
                    <a:p>
                      <a:pPr algn="ctr">
                        <a:lnSpc>
                          <a:spcPts val="1500"/>
                        </a:lnSpc>
                      </a:pPr>
                      <a:r>
                        <a:rPr kumimoji="1" lang="ja-JP" altLang="en-US" sz="1400" dirty="0"/>
                        <a:t>改定</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遺伝学的検査</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遺伝学的検査</a:t>
                      </a:r>
                      <a:endParaRPr kumimoji="1" lang="zh-CN"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処理が容易なもの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８８０点</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処理が複雑なもの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０００点</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処理が極めて複雑なもの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０００点</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txBody>
                  <a:tcPr/>
                </a:tc>
                <a:extLst>
                  <a:ext uri="{0D108BD9-81ED-4DB2-BD59-A6C34878D82A}">
                    <a16:rowId xmlns="" xmlns:a16="http://schemas.microsoft.com/office/drawing/2014/main" val="10001"/>
                  </a:ext>
                </a:extLst>
              </a:tr>
            </a:tbl>
          </a:graphicData>
        </a:graphic>
      </p:graphicFrame>
      <p:sp>
        <p:nvSpPr>
          <p:cNvPr id="12" name="正方形/長方形 11"/>
          <p:cNvSpPr/>
          <p:nvPr/>
        </p:nvSpPr>
        <p:spPr>
          <a:xfrm>
            <a:off x="450636" y="2672187"/>
            <a:ext cx="9043104" cy="2554545"/>
          </a:xfrm>
          <a:prstGeom prst="rect">
            <a:avLst/>
          </a:prstGeom>
          <a:ln w="6350">
            <a:solidFill>
              <a:schemeClr val="tx1"/>
            </a:solidFill>
            <a:prstDash val="dash"/>
          </a:ln>
        </p:spPr>
        <p:txBody>
          <a:bodyPr wrap="square">
            <a:spAutoFit/>
          </a:bodyPr>
          <a:lstStyle/>
          <a:p>
            <a:pPr marL="176213" indent="-176213"/>
            <a:r>
              <a:rPr lang="ja-JP" altLang="en-US" sz="1600" dirty="0">
                <a:solidFill>
                  <a:prstClr val="black"/>
                </a:solidFill>
                <a:latin typeface="ＭＳ Ｐゴシック"/>
              </a:rPr>
              <a:t>［算定要件］</a:t>
            </a:r>
          </a:p>
          <a:p>
            <a:pPr marL="176213" indent="-176213"/>
            <a:r>
              <a:rPr lang="ja-JP" altLang="en-US" sz="1600" dirty="0">
                <a:solidFill>
                  <a:prstClr val="black"/>
                </a:solidFill>
                <a:latin typeface="ＭＳ Ｐゴシック"/>
              </a:rPr>
              <a:t>②　検査の実施に当たっては、</a:t>
            </a:r>
            <a:r>
              <a:rPr lang="ja-JP" altLang="en-US" sz="1600" u="sng" dirty="0">
                <a:solidFill>
                  <a:srgbClr val="0070C0"/>
                </a:solidFill>
                <a:latin typeface="ＭＳ Ｐゴシック"/>
              </a:rPr>
              <a:t>個人情報保護委員会・厚生労働省「医療・介護関係事業者における個人情報の適切な取扱いのためのガイダンス」（平成</a:t>
            </a:r>
            <a:r>
              <a:rPr lang="en-US" altLang="ja-JP" sz="1600" u="sng" dirty="0">
                <a:solidFill>
                  <a:srgbClr val="0070C0"/>
                </a:solidFill>
                <a:latin typeface="ＭＳ Ｐゴシック"/>
              </a:rPr>
              <a:t>29 </a:t>
            </a:r>
            <a:r>
              <a:rPr lang="ja-JP" altLang="en-US" sz="1600" u="sng" dirty="0">
                <a:solidFill>
                  <a:srgbClr val="0070C0"/>
                </a:solidFill>
                <a:latin typeface="ＭＳ Ｐゴシック"/>
              </a:rPr>
              <a:t>年</a:t>
            </a:r>
            <a:r>
              <a:rPr lang="en-US" altLang="ja-JP" sz="1600" u="sng" dirty="0">
                <a:solidFill>
                  <a:srgbClr val="0070C0"/>
                </a:solidFill>
                <a:latin typeface="ＭＳ Ｐゴシック"/>
              </a:rPr>
              <a:t>4 </a:t>
            </a:r>
            <a:r>
              <a:rPr lang="ja-JP" altLang="en-US" sz="1600" u="sng" dirty="0">
                <a:solidFill>
                  <a:srgbClr val="0070C0"/>
                </a:solidFill>
                <a:latin typeface="ＭＳ Ｐゴシック"/>
              </a:rPr>
              <a:t>月）</a:t>
            </a:r>
            <a:r>
              <a:rPr lang="ja-JP" altLang="en-US" sz="1600" dirty="0">
                <a:solidFill>
                  <a:prstClr val="black"/>
                </a:solidFill>
                <a:latin typeface="ＭＳ Ｐゴシック"/>
              </a:rPr>
              <a:t>及び関係学会による「医療における遺伝学的検査･診断に関するガイドライン」（平成</a:t>
            </a:r>
            <a:r>
              <a:rPr lang="en-US" altLang="ja-JP" sz="1600" dirty="0">
                <a:solidFill>
                  <a:prstClr val="black"/>
                </a:solidFill>
                <a:latin typeface="ＭＳ Ｐゴシック"/>
              </a:rPr>
              <a:t>23 </a:t>
            </a:r>
            <a:r>
              <a:rPr lang="ja-JP" altLang="en-US" sz="1600" dirty="0">
                <a:solidFill>
                  <a:prstClr val="black"/>
                </a:solidFill>
                <a:latin typeface="ＭＳ Ｐゴシック"/>
              </a:rPr>
              <a:t>年２月）を遵守すること</a:t>
            </a:r>
          </a:p>
          <a:p>
            <a:pPr marL="176213" indent="-176213"/>
            <a:r>
              <a:rPr lang="ja-JP" altLang="en-US" sz="1600" dirty="0">
                <a:solidFill>
                  <a:prstClr val="black"/>
                </a:solidFill>
                <a:latin typeface="ＭＳ Ｐゴシック"/>
              </a:rPr>
              <a:t>③　エに掲げる遺伝子疾患に対する検査については、②に掲げる</a:t>
            </a:r>
            <a:r>
              <a:rPr lang="ja-JP" altLang="en-US" sz="1600" u="sng" dirty="0">
                <a:solidFill>
                  <a:srgbClr val="0070C0"/>
                </a:solidFill>
                <a:latin typeface="ＭＳ Ｐゴシック"/>
              </a:rPr>
              <a:t>ガイダンス</a:t>
            </a:r>
            <a:r>
              <a:rPr lang="ja-JP" altLang="en-US" sz="1600" dirty="0">
                <a:solidFill>
                  <a:prstClr val="black"/>
                </a:solidFill>
                <a:latin typeface="ＭＳ Ｐゴシック"/>
              </a:rPr>
              <a:t>に加え、別に厚生労働大臣が定める施設基準に適合しているものとして地方厚生（支）局長に届け出た保険医療機関において行われる場合に限り算定する</a:t>
            </a:r>
          </a:p>
          <a:p>
            <a:pPr marL="176213" indent="-176213"/>
            <a:r>
              <a:rPr lang="ja-JP" altLang="en-US" sz="1600" u="sng" dirty="0">
                <a:solidFill>
                  <a:srgbClr val="0070C0"/>
                </a:solidFill>
                <a:latin typeface="ＭＳ Ｐゴシック"/>
              </a:rPr>
              <a:t>④　「処理が容易なもの」とは、アからエの①に掲げる遺伝子疾患の検査のことをいう</a:t>
            </a:r>
          </a:p>
          <a:p>
            <a:r>
              <a:rPr lang="ja-JP" altLang="en-US" sz="1600" u="sng" dirty="0">
                <a:solidFill>
                  <a:srgbClr val="0070C0"/>
                </a:solidFill>
                <a:latin typeface="ＭＳ Ｐゴシック"/>
              </a:rPr>
              <a:t>⑤　「処理が複雑なもの」とは、アからエの②に掲げる遺伝子疾患の検査のことをいう</a:t>
            </a:r>
          </a:p>
          <a:p>
            <a:r>
              <a:rPr lang="ja-JP" altLang="en-US" sz="1600" u="sng" dirty="0">
                <a:solidFill>
                  <a:srgbClr val="0070C0"/>
                </a:solidFill>
                <a:latin typeface="ＭＳ Ｐゴシック"/>
              </a:rPr>
              <a:t>⑥　「処理が極めて複雑なもの」とは、ア、ウ及びエの③に掲げる遺伝子疾患の検査のことをいう</a:t>
            </a:r>
            <a:endParaRPr lang="ja-JP" altLang="ja-JP" sz="1600" u="sng" dirty="0">
              <a:solidFill>
                <a:srgbClr val="0070C0"/>
              </a:solidFill>
              <a:latin typeface="ＭＳ Ｐゴシック"/>
            </a:endParaRPr>
          </a:p>
        </p:txBody>
      </p:sp>
      <p:sp>
        <p:nvSpPr>
          <p:cNvPr id="1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8">
            <a:extLst>
              <a:ext uri="{FF2B5EF4-FFF2-40B4-BE49-F238E27FC236}">
                <a16:creationId xmlns="" xmlns:a16="http://schemas.microsoft.com/office/drawing/2014/main" id="{E3C038C6-3F9B-4E9E-8616-35C7C60819DF}"/>
              </a:ext>
            </a:extLst>
          </p:cNvPr>
          <p:cNvSpPr txBox="1"/>
          <p:nvPr/>
        </p:nvSpPr>
        <p:spPr>
          <a:xfrm>
            <a:off x="5060867" y="678392"/>
            <a:ext cx="248443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346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802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867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621450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 xmlns:a16="http://schemas.microsoft.com/office/drawing/2014/main" id="{951617BE-46E0-4306-8EC8-406FB89C3D6D}"/>
              </a:ext>
            </a:extLst>
          </p:cNvPr>
          <p:cNvSpPr txBox="1">
            <a:spLocks noChangeArrowheads="1"/>
          </p:cNvSpPr>
          <p:nvPr/>
        </p:nvSpPr>
        <p:spPr bwMode="auto">
          <a:xfrm>
            <a:off x="577702" y="82192"/>
            <a:ext cx="8712968" cy="746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11</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22</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r>
              <a:rPr lang="ja-JP" altLang="en-US" sz="2000" dirty="0">
                <a:solidFill>
                  <a:srgbClr val="000000"/>
                </a:solidFill>
                <a:ea typeface="ＭＳ Ｐゴシック" charset="-128"/>
              </a:rPr>
              <a:t> </a:t>
            </a:r>
            <a:endParaRPr lang="en-US" altLang="ja-JP" sz="2000" dirty="0">
              <a:solidFill>
                <a:srgbClr val="000000"/>
              </a:solidFill>
              <a:ea typeface="ＭＳ Ｐゴシック" charset="-128"/>
            </a:endParaRPr>
          </a:p>
          <a:p>
            <a:pPr eaLnBrk="1" fontAlgn="base" hangingPunct="1">
              <a:spcBef>
                <a:spcPts val="300"/>
              </a:spcBef>
              <a:spcAft>
                <a:spcPct val="0"/>
              </a:spcAft>
              <a:buFontTx/>
              <a:buNone/>
            </a:pPr>
            <a:r>
              <a:rPr lang="ja-JP" altLang="en-US" sz="2000" dirty="0">
                <a:solidFill>
                  <a:srgbClr val="000000"/>
                </a:solidFill>
                <a:ea typeface="ＭＳ Ｐゴシック" charset="-128"/>
              </a:rPr>
              <a:t>　国民医療を守るための総決起大会（憲政記念館）</a:t>
            </a:r>
            <a:endParaRPr lang="en-US" altLang="ja-JP" sz="2000" dirty="0">
              <a:solidFill>
                <a:srgbClr val="000000"/>
              </a:solidFill>
              <a:ea typeface="ＭＳ Ｐゴシック" charset="-128"/>
            </a:endParaRPr>
          </a:p>
        </p:txBody>
      </p:sp>
      <p:sp>
        <p:nvSpPr>
          <p:cNvPr id="7" name="Text Box 3">
            <a:extLst>
              <a:ext uri="{FF2B5EF4-FFF2-40B4-BE49-F238E27FC236}">
                <a16:creationId xmlns="" xmlns:a16="http://schemas.microsoft.com/office/drawing/2014/main" id="{10C5DD79-36C6-4192-969B-C808D7DBB9AD}"/>
              </a:ext>
            </a:extLst>
          </p:cNvPr>
          <p:cNvSpPr txBox="1">
            <a:spLocks noChangeArrowheads="1"/>
          </p:cNvSpPr>
          <p:nvPr/>
        </p:nvSpPr>
        <p:spPr bwMode="auto">
          <a:xfrm>
            <a:off x="806332" y="847914"/>
            <a:ext cx="8496944" cy="1785104"/>
          </a:xfrm>
          <a:prstGeom prst="rect">
            <a:avLst/>
          </a:prstGeom>
          <a:noFill/>
          <a:ln w="9525">
            <a:solidFill>
              <a:schemeClr val="tx1"/>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algn="ctr" eaLnBrk="1" fontAlgn="base" hangingPunct="1">
              <a:spcBef>
                <a:spcPts val="600"/>
              </a:spcBef>
              <a:spcAft>
                <a:spcPct val="0"/>
              </a:spcAft>
              <a:buFontTx/>
              <a:buNone/>
              <a:defRPr/>
            </a:pPr>
            <a:r>
              <a:rPr lang="ja-JP" altLang="en-US" sz="2000" dirty="0">
                <a:solidFill>
                  <a:srgbClr val="000000"/>
                </a:solidFill>
              </a:rPr>
              <a:t>決 議</a:t>
            </a:r>
            <a:endParaRPr lang="en-US" altLang="ja-JP" sz="2000" dirty="0">
              <a:solidFill>
                <a:srgbClr val="000000"/>
              </a:solidFill>
            </a:endParaRPr>
          </a:p>
          <a:p>
            <a:pPr marL="361950" indent="-361950" eaLnBrk="1" fontAlgn="base" hangingPunct="1">
              <a:spcBef>
                <a:spcPts val="600"/>
              </a:spcBef>
              <a:spcAft>
                <a:spcPct val="0"/>
              </a:spcAft>
              <a:buFontTx/>
              <a:buNone/>
              <a:defRPr/>
            </a:pPr>
            <a:r>
              <a:rPr lang="ja-JP" altLang="en-US" sz="2000" dirty="0">
                <a:solidFill>
                  <a:srgbClr val="000000"/>
                </a:solidFill>
              </a:rPr>
              <a:t>一、国民が将来にわたり必要な医療・介護を安心して充分に受けられるための適切な財源の確保</a:t>
            </a:r>
          </a:p>
          <a:p>
            <a:pPr marL="354013" indent="-354013" eaLnBrk="1" fontAlgn="base" hangingPunct="1">
              <a:spcBef>
                <a:spcPts val="600"/>
              </a:spcBef>
              <a:spcAft>
                <a:spcPct val="0"/>
              </a:spcAft>
              <a:buFontTx/>
              <a:buNone/>
              <a:defRPr/>
            </a:pPr>
            <a:r>
              <a:rPr lang="ja-JP" altLang="en-US" sz="2000" dirty="0">
                <a:solidFill>
                  <a:srgbClr val="000000"/>
                </a:solidFill>
              </a:rPr>
              <a:t>一、国民と医療機関等に不合理な負担を強いている医療等に係る消費税問題の抜本的な解決</a:t>
            </a:r>
            <a:endParaRPr lang="en-US" altLang="ja-JP" sz="2000" dirty="0">
              <a:solidFill>
                <a:srgbClr val="000000"/>
              </a:solidFill>
            </a:endParaRPr>
          </a:p>
        </p:txBody>
      </p:sp>
      <p:pic>
        <p:nvPicPr>
          <p:cNvPr id="10" name="図 9">
            <a:extLst>
              <a:ext uri="{FF2B5EF4-FFF2-40B4-BE49-F238E27FC236}">
                <a16:creationId xmlns="" xmlns:a16="http://schemas.microsoft.com/office/drawing/2014/main" id="{DF476FC2-D51F-4564-A863-1C05B408985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0268" t="7117" r="8785"/>
          <a:stretch/>
        </p:blipFill>
        <p:spPr>
          <a:xfrm>
            <a:off x="6393164" y="4669878"/>
            <a:ext cx="2420643" cy="1844826"/>
          </a:xfrm>
          <a:prstGeom prst="rect">
            <a:avLst/>
          </a:prstGeom>
        </p:spPr>
      </p:pic>
      <p:pic>
        <p:nvPicPr>
          <p:cNvPr id="13" name="図 12">
            <a:extLst>
              <a:ext uri="{FF2B5EF4-FFF2-40B4-BE49-F238E27FC236}">
                <a16:creationId xmlns="" xmlns:a16="http://schemas.microsoft.com/office/drawing/2014/main" id="{A44B0DC8-52B3-40B9-982E-496940DA178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259" t="5928" r="7077"/>
          <a:stretch/>
        </p:blipFill>
        <p:spPr>
          <a:xfrm>
            <a:off x="6393164" y="2780928"/>
            <a:ext cx="2457927" cy="1813934"/>
          </a:xfrm>
          <a:prstGeom prst="rect">
            <a:avLst/>
          </a:prstGeom>
        </p:spPr>
      </p:pic>
      <p:pic>
        <p:nvPicPr>
          <p:cNvPr id="8" name="図 7">
            <a:extLst>
              <a:ext uri="{FF2B5EF4-FFF2-40B4-BE49-F238E27FC236}">
                <a16:creationId xmlns="" xmlns:a16="http://schemas.microsoft.com/office/drawing/2014/main" id="{08C1384C-C7C4-4B6A-AF69-925A87C844E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0320" y="2780928"/>
            <a:ext cx="5627075" cy="3737778"/>
          </a:xfrm>
          <a:prstGeom prst="rect">
            <a:avLst/>
          </a:prstGeom>
        </p:spPr>
      </p:pic>
      <p:sp>
        <p:nvSpPr>
          <p:cNvPr id="9"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31</a:t>
            </a:fld>
            <a:endParaRPr lang="ja-JP" altLang="en-US" sz="1600" dirty="0">
              <a:solidFill>
                <a:prstClr val="black"/>
              </a:solidFill>
              <a:latin typeface="Calibri"/>
            </a:endParaRPr>
          </a:p>
        </p:txBody>
      </p:sp>
    </p:spTree>
    <p:extLst>
      <p:ext uri="{BB962C8B-B14F-4D97-AF65-F5344CB8AC3E}">
        <p14:creationId xmlns:p14="http://schemas.microsoft.com/office/powerpoint/2010/main" val="1239358140"/>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16697" y="968394"/>
            <a:ext cx="9511189" cy="5700966"/>
          </a:xfrm>
          <a:prstGeom prst="rect">
            <a:avLst/>
          </a:prstGeom>
          <a:solidFill>
            <a:schemeClr val="bg1">
              <a:alpha val="50000"/>
            </a:schemeClr>
          </a:solidFill>
          <a:ln w="9525">
            <a:solidFill>
              <a:schemeClr val="tx1"/>
            </a:solidFill>
            <a:miter lim="800000"/>
            <a:headEnd/>
            <a:tailEnd/>
          </a:ln>
        </p:spPr>
        <p:txBody>
          <a:bodyPr/>
          <a:lstStyle/>
          <a:p>
            <a:pPr>
              <a:lnSpc>
                <a:spcPts val="1900"/>
              </a:lnSpc>
              <a:defRPr/>
            </a:pPr>
            <a:r>
              <a:rPr lang="ja-JP" altLang="en-US" sz="2000"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300"/>
              </a:lnSpc>
              <a:defRPr/>
            </a:pPr>
            <a:endParaRPr lang="en-US" altLang="ja-JP" sz="1300" dirty="0">
              <a:solidFill>
                <a:prstClr val="black"/>
              </a:solidFill>
              <a:latin typeface="ＭＳ Ｐゴシック"/>
            </a:endParaRPr>
          </a:p>
          <a:p>
            <a:pPr>
              <a:lnSpc>
                <a:spcPts val="1300"/>
              </a:lnSpc>
              <a:defRPr/>
            </a:pPr>
            <a:endParaRPr lang="en-US" altLang="ja-JP" sz="1300" dirty="0">
              <a:solidFill>
                <a:prstClr val="black"/>
              </a:solidFill>
              <a:latin typeface="ＭＳ Ｐゴシック"/>
            </a:endParaRPr>
          </a:p>
          <a:p>
            <a:pPr>
              <a:lnSpc>
                <a:spcPts val="1300"/>
              </a:lnSpc>
              <a:defRPr/>
            </a:pPr>
            <a:endParaRPr lang="en-US" altLang="ja-JP" sz="1300" dirty="0">
              <a:solidFill>
                <a:prstClr val="black"/>
              </a:solidFill>
              <a:latin typeface="ＭＳ Ｐゴシック"/>
            </a:endParaRPr>
          </a:p>
          <a:p>
            <a:pPr marL="274638" fontAlgn="ctr">
              <a:defRPr/>
            </a:pPr>
            <a:endParaRPr lang="en-US" altLang="ja-JP" sz="1600" dirty="0">
              <a:solidFill>
                <a:prstClr val="black"/>
              </a:solidFill>
              <a:latin typeface="ＭＳ Ｐゴシック"/>
            </a:endParaRPr>
          </a:p>
          <a:p>
            <a:pPr fontAlgn="ctr">
              <a:defRPr/>
            </a:pPr>
            <a:endParaRPr lang="en-US" altLang="ja-JP" sz="1600" dirty="0">
              <a:solidFill>
                <a:prstClr val="black"/>
              </a:solidFill>
              <a:latin typeface="ＭＳ Ｐゴシック"/>
            </a:endParaRPr>
          </a:p>
        </p:txBody>
      </p:sp>
      <p:sp>
        <p:nvSpPr>
          <p:cNvPr id="2052" name="Rectangle 36"/>
          <p:cNvSpPr>
            <a:spLocks noChangeArrowheads="1"/>
          </p:cNvSpPr>
          <p:nvPr/>
        </p:nvSpPr>
        <p:spPr bwMode="auto">
          <a:xfrm>
            <a:off x="213540" y="561014"/>
            <a:ext cx="4523449"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（１）質の高い臨床検査の適切な評価②</a:t>
            </a:r>
            <a:endParaRPr lang="en-US" altLang="ja-JP" sz="2000" dirty="0">
              <a:solidFill>
                <a:prstClr val="black"/>
              </a:solidFill>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310</a:t>
            </a:fld>
            <a:endParaRPr lang="ja-JP" altLang="en-US" sz="1600" dirty="0">
              <a:solidFill>
                <a:prstClr val="black"/>
              </a:solidFill>
            </a:endParaRPr>
          </a:p>
        </p:txBody>
      </p:sp>
      <p:sp>
        <p:nvSpPr>
          <p:cNvPr id="7" name="テキスト ボックス 8"/>
          <p:cNvSpPr txBox="1"/>
          <p:nvPr/>
        </p:nvSpPr>
        <p:spPr>
          <a:xfrm>
            <a:off x="7545305" y="16322"/>
            <a:ext cx="2011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481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501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770</a:t>
            </a:r>
            <a:r>
              <a:rPr lang="ja-JP" altLang="en-US" dirty="0" err="1">
                <a:solidFill>
                  <a:srgbClr val="002060"/>
                </a:solidFill>
                <a:latin typeface="ＭＳ Ｐゴシック" panose="020B0600070205080204" pitchFamily="50" charset="-128"/>
              </a:rPr>
              <a:t>，</a:t>
            </a:r>
            <a:endParaRPr lang="en-US" altLang="ja-JP" dirty="0">
              <a:solidFill>
                <a:srgbClr val="002060"/>
              </a:solidFill>
              <a:latin typeface="ＭＳ Ｐゴシック" panose="020B0600070205080204" pitchFamily="50" charset="-128"/>
            </a:endParaRPr>
          </a:p>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様式</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1150</a:t>
            </a:r>
            <a:endParaRPr lang="ja-JP" altLang="en-US" dirty="0">
              <a:solidFill>
                <a:srgbClr val="002060"/>
              </a:solidFill>
              <a:latin typeface="ＭＳ Ｐゴシック" panose="020B0600070205080204" pitchFamily="50" charset="-128"/>
            </a:endParaRPr>
          </a:p>
        </p:txBody>
      </p:sp>
      <p:sp>
        <p:nvSpPr>
          <p:cNvPr id="8"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2" name="正方形/長方形 11"/>
          <p:cNvSpPr/>
          <p:nvPr/>
        </p:nvSpPr>
        <p:spPr>
          <a:xfrm>
            <a:off x="380744" y="1116887"/>
            <a:ext cx="9182886" cy="5427127"/>
          </a:xfrm>
          <a:prstGeom prst="rect">
            <a:avLst/>
          </a:prstGeom>
          <a:ln w="6350">
            <a:solidFill>
              <a:schemeClr val="tx1"/>
            </a:solidFill>
            <a:prstDash val="dash"/>
          </a:ln>
        </p:spPr>
        <p:txBody>
          <a:bodyPr wrap="square">
            <a:spAutoFit/>
          </a:bodyPr>
          <a:lstStyle/>
          <a:p>
            <a:pPr>
              <a:lnSpc>
                <a:spcPts val="1600"/>
              </a:lnSpc>
            </a:pPr>
            <a:r>
              <a:rPr lang="ja-JP" altLang="en-US" sz="1300" dirty="0">
                <a:solidFill>
                  <a:prstClr val="black"/>
                </a:solidFill>
                <a:latin typeface="ＭＳ Ｐゴシック"/>
              </a:rPr>
              <a:t>［対象疾患］</a:t>
            </a:r>
            <a:endParaRPr lang="en-US" altLang="ja-JP" sz="1300" dirty="0">
              <a:solidFill>
                <a:prstClr val="black"/>
              </a:solidFill>
              <a:latin typeface="ＭＳ Ｐゴシック"/>
            </a:endParaRPr>
          </a:p>
          <a:p>
            <a:pPr>
              <a:lnSpc>
                <a:spcPts val="1600"/>
              </a:lnSpc>
            </a:pPr>
            <a:r>
              <a:rPr lang="ja-JP" altLang="en-US" sz="1300" dirty="0">
                <a:solidFill>
                  <a:prstClr val="black"/>
                </a:solidFill>
                <a:latin typeface="ＭＳ Ｐゴシック"/>
              </a:rPr>
              <a:t>ア　</a:t>
            </a:r>
            <a:r>
              <a:rPr lang="en-US" altLang="ja-JP" sz="1300" dirty="0">
                <a:solidFill>
                  <a:prstClr val="black"/>
                </a:solidFill>
                <a:latin typeface="ＭＳ Ｐゴシック"/>
              </a:rPr>
              <a:t>PCR</a:t>
            </a:r>
            <a:r>
              <a:rPr lang="ja-JP" altLang="en-US" sz="1300" dirty="0">
                <a:solidFill>
                  <a:prstClr val="black"/>
                </a:solidFill>
                <a:latin typeface="ＭＳ Ｐゴシック"/>
              </a:rPr>
              <a:t>法、</a:t>
            </a:r>
            <a:r>
              <a:rPr lang="en-US" altLang="ja-JP" sz="1300" dirty="0">
                <a:solidFill>
                  <a:prstClr val="black"/>
                </a:solidFill>
                <a:latin typeface="ＭＳ Ｐゴシック"/>
              </a:rPr>
              <a:t>DNA</a:t>
            </a:r>
            <a:r>
              <a:rPr lang="ja-JP" altLang="en-US" sz="1300" dirty="0">
                <a:solidFill>
                  <a:prstClr val="black"/>
                </a:solidFill>
                <a:latin typeface="ＭＳ Ｐゴシック"/>
              </a:rPr>
              <a:t>シーケンス法、</a:t>
            </a:r>
            <a:r>
              <a:rPr lang="en-US" altLang="ja-JP" sz="1300" dirty="0">
                <a:solidFill>
                  <a:prstClr val="black"/>
                </a:solidFill>
                <a:latin typeface="ＭＳ Ｐゴシック"/>
              </a:rPr>
              <a:t>FISH</a:t>
            </a:r>
            <a:r>
              <a:rPr lang="ja-JP" altLang="en-US" sz="1300" dirty="0">
                <a:solidFill>
                  <a:prstClr val="black"/>
                </a:solidFill>
                <a:latin typeface="ＭＳ Ｐゴシック"/>
              </a:rPr>
              <a:t>法又はサザンブロット法による場合に算定できるもの</a:t>
            </a:r>
            <a:endParaRPr lang="en-US" altLang="ja-JP" sz="1300" dirty="0">
              <a:solidFill>
                <a:prstClr val="black"/>
              </a:solidFill>
              <a:latin typeface="ＭＳ Ｐゴシック"/>
            </a:endParaRPr>
          </a:p>
          <a:p>
            <a:pPr marL="180975">
              <a:lnSpc>
                <a:spcPts val="1600"/>
              </a:lnSpc>
            </a:pPr>
            <a:r>
              <a:rPr lang="ja-JP" altLang="en-US" sz="1300" dirty="0">
                <a:solidFill>
                  <a:prstClr val="black"/>
                </a:solidFill>
                <a:latin typeface="ＭＳ Ｐゴシック"/>
              </a:rPr>
              <a:t>①　デュシェンヌ型筋ジストロフィー、ベッカー型筋ジストロフィー及び家族性アミロイドーシス</a:t>
            </a:r>
            <a:endParaRPr lang="en-US" altLang="ja-JP" sz="1300" dirty="0">
              <a:solidFill>
                <a:prstClr val="black"/>
              </a:solidFill>
              <a:latin typeface="ＭＳ Ｐゴシック"/>
            </a:endParaRPr>
          </a:p>
          <a:p>
            <a:pPr marL="180975">
              <a:lnSpc>
                <a:spcPts val="1600"/>
              </a:lnSpc>
            </a:pPr>
            <a:r>
              <a:rPr lang="ja-JP" altLang="en-US" sz="1300" dirty="0">
                <a:solidFill>
                  <a:prstClr val="black"/>
                </a:solidFill>
                <a:latin typeface="ＭＳ Ｐゴシック"/>
              </a:rPr>
              <a:t>②　福山型先天性筋ジストロフィー及び脊髄性筋萎縮症</a:t>
            </a:r>
            <a:endParaRPr lang="en-US" altLang="ja-JP" sz="1300" dirty="0">
              <a:solidFill>
                <a:prstClr val="black"/>
              </a:solidFill>
              <a:latin typeface="ＭＳ Ｐゴシック"/>
            </a:endParaRPr>
          </a:p>
          <a:p>
            <a:pPr marL="180975">
              <a:lnSpc>
                <a:spcPts val="1600"/>
              </a:lnSpc>
            </a:pPr>
            <a:r>
              <a:rPr lang="ja-JP" altLang="en-US" sz="1300" dirty="0">
                <a:solidFill>
                  <a:prstClr val="black"/>
                </a:solidFill>
                <a:latin typeface="ＭＳ Ｐゴシック"/>
              </a:rPr>
              <a:t>③　栄養障害型表皮水泡症及び先天性</a:t>
            </a:r>
            <a:r>
              <a:rPr lang="en-US" altLang="ja-JP" sz="1300" dirty="0">
                <a:solidFill>
                  <a:prstClr val="black"/>
                </a:solidFill>
                <a:latin typeface="ＭＳ Ｐゴシック"/>
              </a:rPr>
              <a:t>QT</a:t>
            </a:r>
            <a:r>
              <a:rPr lang="ja-JP" altLang="en-US" sz="1300" dirty="0">
                <a:solidFill>
                  <a:prstClr val="black"/>
                </a:solidFill>
                <a:latin typeface="ＭＳ Ｐゴシック"/>
              </a:rPr>
              <a:t>延長症候群</a:t>
            </a:r>
            <a:endParaRPr lang="en-US" altLang="ja-JP" sz="1300" dirty="0">
              <a:solidFill>
                <a:prstClr val="black"/>
              </a:solidFill>
              <a:latin typeface="ＭＳ Ｐゴシック"/>
            </a:endParaRPr>
          </a:p>
          <a:p>
            <a:pPr>
              <a:lnSpc>
                <a:spcPts val="1600"/>
              </a:lnSpc>
            </a:pPr>
            <a:r>
              <a:rPr lang="ja-JP" altLang="en-US" sz="1300" dirty="0">
                <a:solidFill>
                  <a:prstClr val="black"/>
                </a:solidFill>
                <a:latin typeface="ＭＳ Ｐゴシック"/>
              </a:rPr>
              <a:t>イ　</a:t>
            </a:r>
            <a:r>
              <a:rPr lang="en-US" altLang="ja-JP" sz="1300" dirty="0">
                <a:solidFill>
                  <a:prstClr val="black"/>
                </a:solidFill>
                <a:latin typeface="ＭＳ Ｐゴシック"/>
              </a:rPr>
              <a:t>PCR</a:t>
            </a:r>
            <a:r>
              <a:rPr lang="ja-JP" altLang="en-US" sz="1300" dirty="0">
                <a:solidFill>
                  <a:prstClr val="black"/>
                </a:solidFill>
                <a:latin typeface="ＭＳ Ｐゴシック"/>
              </a:rPr>
              <a:t>法による場合に算定できるもの</a:t>
            </a:r>
            <a:endParaRPr lang="en-US" altLang="ja-JP" sz="1300" dirty="0">
              <a:solidFill>
                <a:prstClr val="black"/>
              </a:solidFill>
              <a:latin typeface="ＭＳ Ｐゴシック"/>
            </a:endParaRPr>
          </a:p>
          <a:p>
            <a:pPr marL="180975">
              <a:lnSpc>
                <a:spcPts val="1600"/>
              </a:lnSpc>
            </a:pPr>
            <a:r>
              <a:rPr lang="ja-JP" altLang="en-US" sz="1300" dirty="0">
                <a:solidFill>
                  <a:prstClr val="black"/>
                </a:solidFill>
                <a:latin typeface="ＭＳ Ｐゴシック"/>
              </a:rPr>
              <a:t>①　球脊髄性筋萎縮症</a:t>
            </a:r>
            <a:endParaRPr lang="en-US" altLang="ja-JP" sz="1300" dirty="0">
              <a:solidFill>
                <a:prstClr val="black"/>
              </a:solidFill>
              <a:latin typeface="ＭＳ Ｐゴシック"/>
            </a:endParaRPr>
          </a:p>
          <a:p>
            <a:pPr marL="180975">
              <a:lnSpc>
                <a:spcPts val="1600"/>
              </a:lnSpc>
            </a:pPr>
            <a:r>
              <a:rPr lang="ja-JP" altLang="en-US" sz="1300" dirty="0">
                <a:solidFill>
                  <a:prstClr val="black"/>
                </a:solidFill>
                <a:latin typeface="ＭＳ Ｐゴシック"/>
              </a:rPr>
              <a:t>②　ハンチントン病、網膜芽細胞腫及び甲状腺髄様癌</a:t>
            </a:r>
            <a:endParaRPr lang="en-US" altLang="ja-JP" sz="1300" dirty="0">
              <a:solidFill>
                <a:prstClr val="black"/>
              </a:solidFill>
              <a:latin typeface="ＭＳ Ｐゴシック"/>
            </a:endParaRPr>
          </a:p>
          <a:p>
            <a:pPr>
              <a:lnSpc>
                <a:spcPts val="1600"/>
              </a:lnSpc>
            </a:pPr>
            <a:r>
              <a:rPr lang="ja-JP" altLang="en-US" sz="1300" dirty="0">
                <a:solidFill>
                  <a:prstClr val="black"/>
                </a:solidFill>
                <a:latin typeface="ＭＳ Ｐゴシック"/>
              </a:rPr>
              <a:t>ウ　ア、イ及びエ以外のもの</a:t>
            </a:r>
            <a:endParaRPr lang="en-US" altLang="ja-JP" sz="1300" dirty="0">
              <a:solidFill>
                <a:prstClr val="black"/>
              </a:solidFill>
              <a:latin typeface="ＭＳ Ｐゴシック"/>
            </a:endParaRPr>
          </a:p>
          <a:p>
            <a:pPr marL="180975">
              <a:lnSpc>
                <a:spcPts val="1600"/>
              </a:lnSpc>
            </a:pPr>
            <a:r>
              <a:rPr lang="ja-JP" altLang="en-US" sz="1300" dirty="0">
                <a:solidFill>
                  <a:prstClr val="black"/>
                </a:solidFill>
                <a:latin typeface="ＭＳ Ｐゴシック"/>
              </a:rPr>
              <a:t>①　筋強直性ジストロフィー及び先天性難聴</a:t>
            </a:r>
            <a:endParaRPr lang="en-US" altLang="ja-JP" sz="1300" dirty="0">
              <a:solidFill>
                <a:prstClr val="black"/>
              </a:solidFill>
              <a:latin typeface="ＭＳ Ｐゴシック"/>
            </a:endParaRPr>
          </a:p>
          <a:p>
            <a:pPr marL="271463" indent="-90488">
              <a:lnSpc>
                <a:spcPts val="1600"/>
              </a:lnSpc>
            </a:pPr>
            <a:r>
              <a:rPr lang="ja-JP" altLang="en-US" sz="1300" dirty="0">
                <a:solidFill>
                  <a:prstClr val="black"/>
                </a:solidFill>
                <a:latin typeface="ＭＳ Ｐゴシック"/>
              </a:rPr>
              <a:t>②　フェニルケトン尿症、ホモシスチン尿症、シトルリン血症（１型）、アルギノコハク酸血症、イソ吉草酸血症、</a:t>
            </a:r>
            <a:r>
              <a:rPr lang="en-US" altLang="ja-JP" sz="1300" dirty="0">
                <a:solidFill>
                  <a:prstClr val="black"/>
                </a:solidFill>
                <a:latin typeface="ＭＳ Ｐゴシック"/>
              </a:rPr>
              <a:t>HMG</a:t>
            </a:r>
            <a:r>
              <a:rPr lang="ja-JP" altLang="en-US" sz="1300" dirty="0">
                <a:solidFill>
                  <a:prstClr val="black"/>
                </a:solidFill>
                <a:latin typeface="ＭＳ Ｐゴシック"/>
              </a:rPr>
              <a:t>血症、複合カルボキシラーゼ欠損症、グルタル酸血症１型、</a:t>
            </a:r>
            <a:r>
              <a:rPr lang="en-US" altLang="ja-JP" sz="1300" dirty="0">
                <a:solidFill>
                  <a:prstClr val="black"/>
                </a:solidFill>
                <a:latin typeface="ＭＳ Ｐゴシック"/>
              </a:rPr>
              <a:t>MCAD</a:t>
            </a:r>
            <a:r>
              <a:rPr lang="ja-JP" altLang="en-US" sz="1300" dirty="0">
                <a:solidFill>
                  <a:prstClr val="black"/>
                </a:solidFill>
                <a:latin typeface="ＭＳ Ｐゴシック"/>
              </a:rPr>
              <a:t>欠損症、</a:t>
            </a:r>
            <a:r>
              <a:rPr lang="en-US" altLang="ja-JP" sz="1300" dirty="0">
                <a:solidFill>
                  <a:prstClr val="black"/>
                </a:solidFill>
                <a:latin typeface="ＭＳ Ｐゴシック"/>
              </a:rPr>
              <a:t>VLCAD</a:t>
            </a:r>
            <a:r>
              <a:rPr lang="ja-JP" altLang="en-US" sz="1300" dirty="0">
                <a:solidFill>
                  <a:prstClr val="black"/>
                </a:solidFill>
                <a:latin typeface="ＭＳ Ｐゴシック"/>
              </a:rPr>
              <a:t>欠損症、</a:t>
            </a:r>
            <a:r>
              <a:rPr lang="en-US" altLang="ja-JP" sz="1300" dirty="0">
                <a:solidFill>
                  <a:prstClr val="black"/>
                </a:solidFill>
                <a:latin typeface="ＭＳ Ｐゴシック"/>
              </a:rPr>
              <a:t>CPT</a:t>
            </a:r>
            <a:r>
              <a:rPr lang="ja-JP" altLang="en-US" sz="1300" dirty="0">
                <a:solidFill>
                  <a:prstClr val="black"/>
                </a:solidFill>
                <a:latin typeface="ＭＳ Ｐゴシック"/>
              </a:rPr>
              <a:t>１欠損症、隆起性皮膚線維肉腫及び先天性銅代謝異常症</a:t>
            </a:r>
            <a:endParaRPr lang="en-US" altLang="ja-JP" sz="1300" dirty="0">
              <a:solidFill>
                <a:prstClr val="black"/>
              </a:solidFill>
              <a:latin typeface="ＭＳ Ｐゴシック"/>
            </a:endParaRPr>
          </a:p>
          <a:p>
            <a:pPr marL="271463" indent="-90488">
              <a:lnSpc>
                <a:spcPts val="1600"/>
              </a:lnSpc>
            </a:pPr>
            <a:r>
              <a:rPr lang="ja-JP" altLang="en-US" sz="1300" dirty="0">
                <a:solidFill>
                  <a:prstClr val="black"/>
                </a:solidFill>
                <a:latin typeface="ＭＳ Ｐゴシック"/>
              </a:rPr>
              <a:t>③　メープルシロップ尿症、メチルマロン酸血症、プロピオン酸血症、メチルクロトニルグリシン尿症、</a:t>
            </a:r>
            <a:r>
              <a:rPr lang="en-US" altLang="ja-JP" sz="1300" dirty="0">
                <a:solidFill>
                  <a:prstClr val="black"/>
                </a:solidFill>
                <a:latin typeface="ＭＳ Ｐゴシック"/>
              </a:rPr>
              <a:t>MTP</a:t>
            </a:r>
            <a:r>
              <a:rPr lang="ja-JP" altLang="en-US" sz="1300" dirty="0">
                <a:solidFill>
                  <a:prstClr val="black"/>
                </a:solidFill>
                <a:latin typeface="ＭＳ Ｐゴシック"/>
              </a:rPr>
              <a:t>（</a:t>
            </a:r>
            <a:r>
              <a:rPr lang="en-US" altLang="ja-JP" sz="1300" dirty="0">
                <a:solidFill>
                  <a:prstClr val="black"/>
                </a:solidFill>
                <a:latin typeface="ＭＳ Ｐゴシック"/>
              </a:rPr>
              <a:t>LCHAD</a:t>
            </a:r>
            <a:r>
              <a:rPr lang="ja-JP" altLang="en-US" sz="1300" dirty="0">
                <a:solidFill>
                  <a:prstClr val="black"/>
                </a:solidFill>
                <a:latin typeface="ＭＳ Ｐゴシック"/>
              </a:rPr>
              <a:t>）欠損症、色素性乾皮症及びロイスディーツ症候群及び家族性大動脈瘤・解離</a:t>
            </a:r>
            <a:endParaRPr lang="en-US" altLang="ja-JP" sz="1300" dirty="0">
              <a:solidFill>
                <a:prstClr val="black"/>
              </a:solidFill>
              <a:latin typeface="ＭＳ Ｐゴシック"/>
            </a:endParaRPr>
          </a:p>
          <a:p>
            <a:pPr marL="90488" indent="-90488">
              <a:lnSpc>
                <a:spcPts val="1600"/>
              </a:lnSpc>
            </a:pPr>
            <a:r>
              <a:rPr lang="ja-JP" altLang="en-US" sz="1300" dirty="0">
                <a:solidFill>
                  <a:prstClr val="black"/>
                </a:solidFill>
                <a:latin typeface="ＭＳ Ｐゴシック"/>
              </a:rPr>
              <a:t>エ　別に厚生労働大臣が定める施設基準に適合しているものとして地方厚生（支）局長に届け出た保険医療機関において検査が行われる場合に算定できるもの</a:t>
            </a:r>
          </a:p>
          <a:p>
            <a:pPr marL="271463" indent="-90488">
              <a:lnSpc>
                <a:spcPts val="1600"/>
              </a:lnSpc>
            </a:pPr>
            <a:r>
              <a:rPr lang="ja-JP" altLang="en-US" sz="1300" dirty="0">
                <a:solidFill>
                  <a:prstClr val="black"/>
                </a:solidFill>
                <a:latin typeface="ＭＳ Ｐゴシック"/>
              </a:rPr>
              <a:t>①　ライソゾーム病（ムコ多糖症</a:t>
            </a:r>
            <a:r>
              <a:rPr lang="en-US" altLang="ja-JP" sz="1300" dirty="0">
                <a:solidFill>
                  <a:prstClr val="black"/>
                </a:solidFill>
                <a:latin typeface="ＭＳ Ｐゴシック"/>
              </a:rPr>
              <a:t>Ⅰ</a:t>
            </a:r>
            <a:r>
              <a:rPr lang="ja-JP" altLang="en-US" sz="1300" dirty="0">
                <a:solidFill>
                  <a:prstClr val="black"/>
                </a:solidFill>
                <a:latin typeface="ＭＳ Ｐゴシック"/>
              </a:rPr>
              <a:t>型、ムコ多糖症</a:t>
            </a:r>
            <a:r>
              <a:rPr lang="en-US" altLang="ja-JP" sz="1300" dirty="0">
                <a:solidFill>
                  <a:prstClr val="black"/>
                </a:solidFill>
                <a:latin typeface="ＭＳ Ｐゴシック"/>
              </a:rPr>
              <a:t>Ⅱ</a:t>
            </a:r>
            <a:r>
              <a:rPr lang="ja-JP" altLang="en-US" sz="1300" dirty="0">
                <a:solidFill>
                  <a:prstClr val="black"/>
                </a:solidFill>
                <a:latin typeface="ＭＳ Ｐゴシック"/>
              </a:rPr>
              <a:t>型、ゴーシェ病、ファブリ病及びポンペ病を含む。）及び脆弱Ｘ症候群</a:t>
            </a:r>
          </a:p>
          <a:p>
            <a:pPr marL="271463" indent="-90488">
              <a:lnSpc>
                <a:spcPts val="1600"/>
              </a:lnSpc>
            </a:pPr>
            <a:r>
              <a:rPr lang="ja-JP" altLang="en-US" sz="1300" dirty="0">
                <a:solidFill>
                  <a:prstClr val="black"/>
                </a:solidFill>
                <a:latin typeface="ＭＳ Ｐゴシック"/>
              </a:rPr>
              <a:t>②　プリオン病、クリオピリン関連周期熱症候群、神経フェリチン症、先天性大脳白質形成不全症（中枢神経白質形成異常症を含む。）、環状</a:t>
            </a:r>
            <a:r>
              <a:rPr lang="en-US" altLang="ja-JP" sz="1300" dirty="0">
                <a:solidFill>
                  <a:prstClr val="black"/>
                </a:solidFill>
                <a:latin typeface="ＭＳ Ｐゴシック"/>
              </a:rPr>
              <a:t>20 </a:t>
            </a:r>
            <a:r>
              <a:rPr lang="ja-JP" altLang="en-US" sz="1300" dirty="0">
                <a:solidFill>
                  <a:prstClr val="black"/>
                </a:solidFill>
                <a:latin typeface="ＭＳ Ｐゴシック"/>
              </a:rPr>
              <a:t>番染色体症候群、ＰＣＤＨ</a:t>
            </a:r>
            <a:r>
              <a:rPr lang="en-US" altLang="ja-JP" sz="1300" dirty="0">
                <a:solidFill>
                  <a:prstClr val="black"/>
                </a:solidFill>
                <a:latin typeface="ＭＳ Ｐゴシック"/>
              </a:rPr>
              <a:t>19 </a:t>
            </a:r>
            <a:r>
              <a:rPr lang="ja-JP" altLang="en-US" sz="1300" dirty="0">
                <a:solidFill>
                  <a:prstClr val="black"/>
                </a:solidFill>
                <a:latin typeface="ＭＳ Ｐゴシック"/>
              </a:rPr>
              <a:t>関連症候群、低ホスファターゼ症、ウィリアムズ症候群、アペール症候群、ロスムンド・トムソン症候群、プラダー・ウィリ症候群、１ｐ</a:t>
            </a:r>
            <a:r>
              <a:rPr lang="en-US" altLang="ja-JP" sz="1300" dirty="0">
                <a:solidFill>
                  <a:prstClr val="black"/>
                </a:solidFill>
                <a:latin typeface="ＭＳ Ｐゴシック"/>
              </a:rPr>
              <a:t>36 </a:t>
            </a:r>
            <a:r>
              <a:rPr lang="ja-JP" altLang="en-US" sz="1300" dirty="0">
                <a:solidFill>
                  <a:prstClr val="black"/>
                </a:solidFill>
                <a:latin typeface="ＭＳ Ｐゴシック"/>
              </a:rPr>
              <a:t>欠失症候群、４ｐ欠失症候群、５ｐ欠失症候群、第</a:t>
            </a:r>
            <a:r>
              <a:rPr lang="en-US" altLang="ja-JP" sz="1300" dirty="0">
                <a:solidFill>
                  <a:prstClr val="black"/>
                </a:solidFill>
                <a:latin typeface="ＭＳ Ｐゴシック"/>
              </a:rPr>
              <a:t>14 </a:t>
            </a:r>
            <a:r>
              <a:rPr lang="ja-JP" altLang="en-US" sz="1300" dirty="0">
                <a:solidFill>
                  <a:prstClr val="black"/>
                </a:solidFill>
                <a:latin typeface="ＭＳ Ｐゴシック"/>
              </a:rPr>
              <a:t>番染色体父親性ダイソミー症候群、アンジェルマン症候群、スミス・マギニス症候群、</a:t>
            </a:r>
            <a:r>
              <a:rPr lang="en-US" altLang="ja-JP" sz="1300" dirty="0">
                <a:solidFill>
                  <a:prstClr val="black"/>
                </a:solidFill>
                <a:latin typeface="ＭＳ Ｐゴシック"/>
              </a:rPr>
              <a:t>22</a:t>
            </a:r>
            <a:r>
              <a:rPr lang="ja-JP" altLang="en-US" sz="1300" dirty="0" err="1">
                <a:solidFill>
                  <a:prstClr val="black"/>
                </a:solidFill>
                <a:latin typeface="ＭＳ Ｐゴシック"/>
              </a:rPr>
              <a:t>ｑ</a:t>
            </a:r>
            <a:r>
              <a:rPr lang="en-US" altLang="ja-JP" sz="1300" dirty="0">
                <a:solidFill>
                  <a:prstClr val="black"/>
                </a:solidFill>
                <a:latin typeface="ＭＳ Ｐゴシック"/>
              </a:rPr>
              <a:t>11.2 </a:t>
            </a:r>
            <a:r>
              <a:rPr lang="ja-JP" altLang="en-US" sz="1300" dirty="0">
                <a:solidFill>
                  <a:prstClr val="black"/>
                </a:solidFill>
                <a:latin typeface="ＭＳ Ｐゴシック"/>
              </a:rPr>
              <a:t>欠失症候群、エマヌエル症候群、脆弱Ｘ症候群関連疾患、ウォルフラム症候群、高ＩｇＤ症候群、化膿性無菌性関節炎・壊疽性膿皮症・アクネ症候群及び</a:t>
            </a:r>
            <a:r>
              <a:rPr lang="ja-JP" altLang="en-US" sz="1300" u="sng" dirty="0">
                <a:solidFill>
                  <a:srgbClr val="0070C0"/>
                </a:solidFill>
                <a:latin typeface="ＭＳ Ｐゴシック"/>
              </a:rPr>
              <a:t>先天異常症候群</a:t>
            </a:r>
          </a:p>
          <a:p>
            <a:pPr marL="271463" indent="-90488">
              <a:lnSpc>
                <a:spcPts val="1600"/>
              </a:lnSpc>
            </a:pPr>
            <a:r>
              <a:rPr lang="ja-JP" altLang="en-US" sz="1300" dirty="0">
                <a:solidFill>
                  <a:prstClr val="black"/>
                </a:solidFill>
                <a:latin typeface="ＭＳ Ｐゴシック"/>
              </a:rPr>
              <a:t>③　神経有棘赤血球症、先天性筋無力症候群、原発性免疫不全症候群、ペリー症候群、クルーゾン症候群、ファイファー症候群、アントレー・ビクスラー症候群、タンジール病、先天性赤血球形成異常性貧血、若年発症型両側性感音難聴、尿素サイクル異常症、マルファン症候群、エーラスダンロス症候群（血管型）、</a:t>
            </a:r>
            <a:r>
              <a:rPr lang="ja-JP" altLang="en-US" sz="1300" u="sng" dirty="0">
                <a:solidFill>
                  <a:srgbClr val="0070C0"/>
                </a:solidFill>
                <a:latin typeface="ＭＳ Ｐゴシック"/>
              </a:rPr>
              <a:t>遺伝性自己炎症疾患及びエプスタイン症候群</a:t>
            </a:r>
          </a:p>
        </p:txBody>
      </p:sp>
    </p:spTree>
    <p:extLst>
      <p:ext uri="{BB962C8B-B14F-4D97-AF65-F5344CB8AC3E}">
        <p14:creationId xmlns:p14="http://schemas.microsoft.com/office/powerpoint/2010/main" val="3677949007"/>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4630" y="973302"/>
            <a:ext cx="9759482" cy="5857402"/>
          </a:xfrm>
          <a:prstGeom prst="rect">
            <a:avLst/>
          </a:prstGeom>
          <a:noFill/>
          <a:ln w="9525">
            <a:solidFill>
              <a:schemeClr val="tx1"/>
            </a:solidFill>
            <a:miter lim="800000"/>
            <a:headEnd/>
            <a:tailEnd/>
          </a:ln>
        </p:spPr>
        <p:txBody>
          <a:bodyPr tIns="108000"/>
          <a:lstStyle/>
          <a:p>
            <a:pPr>
              <a:defRPr/>
            </a:pPr>
            <a:endParaRPr lang="en-US" altLang="ja-JP" dirty="0">
              <a:solidFill>
                <a:prstClr val="black"/>
              </a:solidFill>
              <a:latin typeface="ＭＳ Ｐゴシック"/>
            </a:endParaRPr>
          </a:p>
        </p:txBody>
      </p:sp>
      <p:graphicFrame>
        <p:nvGraphicFramePr>
          <p:cNvPr id="12" name="表 11"/>
          <p:cNvGraphicFramePr>
            <a:graphicFrameLocks noGrp="1"/>
          </p:cNvGraphicFramePr>
          <p:nvPr>
            <p:extLst/>
          </p:nvPr>
        </p:nvGraphicFramePr>
        <p:xfrm>
          <a:off x="258467" y="3427519"/>
          <a:ext cx="4283965" cy="3355920"/>
        </p:xfrm>
        <a:graphic>
          <a:graphicData uri="http://schemas.openxmlformats.org/drawingml/2006/table">
            <a:tbl>
              <a:tblPr firstRow="1" bandRow="1">
                <a:tableStyleId>{FABFCF23-3B69-468F-B69F-88F6DE6A72F2}</a:tableStyleId>
              </a:tblPr>
              <a:tblGrid>
                <a:gridCol w="2470245">
                  <a:extLst>
                    <a:ext uri="{9D8B030D-6E8A-4147-A177-3AD203B41FA5}">
                      <a16:colId xmlns="" xmlns:a16="http://schemas.microsoft.com/office/drawing/2014/main" val="20000"/>
                    </a:ext>
                  </a:extLst>
                </a:gridCol>
                <a:gridCol w="1813720">
                  <a:extLst>
                    <a:ext uri="{9D8B030D-6E8A-4147-A177-3AD203B41FA5}">
                      <a16:colId xmlns="" xmlns:a16="http://schemas.microsoft.com/office/drawing/2014/main" val="20001"/>
                    </a:ext>
                  </a:extLst>
                </a:gridCol>
              </a:tblGrid>
              <a:tr h="0">
                <a:tc gridSpan="2">
                  <a:txBody>
                    <a:bodyPr/>
                    <a:lstStyle/>
                    <a:p>
                      <a:pPr algn="ctr"/>
                      <a:r>
                        <a:rPr kumimoji="1" lang="ja-JP" altLang="en-US" sz="1800" dirty="0"/>
                        <a:t>現行</a:t>
                      </a:r>
                      <a:endParaRPr kumimoji="1" lang="ja-JP" altLang="en-US" sz="1800" u="none" dirty="0">
                        <a:solidFill>
                          <a:schemeClr val="bg1"/>
                        </a:solidFill>
                      </a:endParaRPr>
                    </a:p>
                  </a:txBody>
                  <a:tcPr marL="99060" marR="99060" marT="28800" marB="28800" anchor="ctr"/>
                </a:tc>
                <a:tc hMerge="1">
                  <a:txBody>
                    <a:bodyPr/>
                    <a:lstStyle/>
                    <a:p>
                      <a:endParaRPr kumimoji="1" lang="ja-JP" altLang="en-US" dirty="0"/>
                    </a:p>
                  </a:txBody>
                  <a:tcPr/>
                </a:tc>
                <a:extLst>
                  <a:ext uri="{0D108BD9-81ED-4DB2-BD59-A6C34878D82A}">
                    <a16:rowId xmlns="" xmlns:a16="http://schemas.microsoft.com/office/drawing/2014/main" val="10000"/>
                  </a:ext>
                </a:extLst>
              </a:tr>
              <a:tr h="504000">
                <a:tc>
                  <a:txBody>
                    <a:bodyPr/>
                    <a:lstStyle/>
                    <a:p>
                      <a:pPr algn="ctr"/>
                      <a:r>
                        <a:rPr kumimoji="1" lang="ja-JP" altLang="en-US" sz="1400" u="none" dirty="0"/>
                        <a:t>マスク又は気管内挿管による</a:t>
                      </a:r>
                      <a:endParaRPr kumimoji="1" lang="en-US" altLang="ja-JP" sz="1400" u="none" dirty="0"/>
                    </a:p>
                    <a:p>
                      <a:pPr algn="ctr"/>
                      <a:r>
                        <a:rPr kumimoji="1" lang="ja-JP" altLang="en-US" sz="1400" u="none" dirty="0"/>
                        <a:t>閉鎖循環式全身麻酔</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400" u="none" dirty="0"/>
                        <a:t>点数（麻酔が困難な患者／それ以外）</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50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１　人工心肺を用い低体温で</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　行う心臓手術等</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24,900</a:t>
                      </a:r>
                      <a:r>
                        <a:rPr kumimoji="1" lang="ja-JP" altLang="en-US" sz="1400" u="none" kern="1200" dirty="0">
                          <a:solidFill>
                            <a:schemeClr val="dk1"/>
                          </a:solidFill>
                          <a:latin typeface="+mn-ea"/>
                          <a:ea typeface="+mn-ea"/>
                          <a:cs typeface="+mn-cs"/>
                        </a:rPr>
                        <a:t>点／</a:t>
                      </a:r>
                      <a:r>
                        <a:rPr kumimoji="1" lang="en-US" altLang="ja-JP" sz="1400" u="none" kern="1200" dirty="0">
                          <a:solidFill>
                            <a:schemeClr val="dk1"/>
                          </a:solidFill>
                          <a:latin typeface="+mn-ea"/>
                          <a:ea typeface="+mn-ea"/>
                          <a:cs typeface="+mn-cs"/>
                        </a:rPr>
                        <a:t>18,300</a:t>
                      </a:r>
                      <a:r>
                        <a:rPr kumimoji="1" lang="ja-JP" altLang="en-US" sz="1400" u="none" kern="1200" dirty="0">
                          <a:solidFill>
                            <a:schemeClr val="dk1"/>
                          </a:solidFill>
                          <a:latin typeface="+mn-ea"/>
                          <a:ea typeface="+mn-ea"/>
                          <a:cs typeface="+mn-cs"/>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50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２　坐位における脳脊髄手術</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　等</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16,600</a:t>
                      </a:r>
                      <a:r>
                        <a:rPr kumimoji="1" lang="ja-JP" altLang="en-US" sz="1400" u="none" kern="1200" dirty="0">
                          <a:solidFill>
                            <a:schemeClr val="dk1"/>
                          </a:solidFill>
                          <a:latin typeface="+mn-ea"/>
                          <a:ea typeface="+mn-ea"/>
                          <a:cs typeface="+mn-cs"/>
                        </a:rPr>
                        <a:t>点／</a:t>
                      </a:r>
                      <a:r>
                        <a:rPr kumimoji="1" lang="en-US" altLang="ja-JP" sz="1400" u="none" kern="1200" dirty="0">
                          <a:solidFill>
                            <a:schemeClr val="dk1"/>
                          </a:solidFill>
                          <a:latin typeface="+mn-ea"/>
                          <a:ea typeface="+mn-ea"/>
                          <a:cs typeface="+mn-cs"/>
                        </a:rPr>
                        <a:t>12,200</a:t>
                      </a:r>
                      <a:r>
                        <a:rPr kumimoji="1" lang="ja-JP" altLang="en-US" sz="1400" u="none" kern="1200" dirty="0">
                          <a:solidFill>
                            <a:schemeClr val="dk1"/>
                          </a:solidFill>
                          <a:latin typeface="+mn-ea"/>
                          <a:ea typeface="+mn-ea"/>
                          <a:cs typeface="+mn-cs"/>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r h="504000">
                <a:tc>
                  <a:txBody>
                    <a:bodyPr/>
                    <a:lstStyle/>
                    <a:p>
                      <a:pPr algn="l"/>
                      <a:r>
                        <a:rPr kumimoji="1" lang="ja-JP" altLang="en-US" sz="1400" u="none" dirty="0"/>
                        <a:t>３　１若しくは２以外の心臓</a:t>
                      </a:r>
                      <a:endParaRPr kumimoji="1" lang="en-US" altLang="ja-JP" sz="1400" u="none" dirty="0"/>
                    </a:p>
                    <a:p>
                      <a:pPr algn="l"/>
                      <a:r>
                        <a:rPr kumimoji="1" lang="ja-JP" altLang="en-US" sz="1400" u="none" dirty="0"/>
                        <a:t>　手術等</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12,450</a:t>
                      </a:r>
                      <a:r>
                        <a:rPr kumimoji="1" lang="ja-JP" altLang="en-US" sz="1400" u="none" kern="1200" dirty="0">
                          <a:solidFill>
                            <a:schemeClr val="dk1"/>
                          </a:solidFill>
                          <a:latin typeface="+mn-ea"/>
                          <a:ea typeface="+mn-ea"/>
                          <a:cs typeface="+mn-cs"/>
                        </a:rPr>
                        <a:t>点／</a:t>
                      </a:r>
                      <a:r>
                        <a:rPr kumimoji="1" lang="en-US" altLang="ja-JP" sz="1400" u="none" kern="1200" dirty="0">
                          <a:solidFill>
                            <a:schemeClr val="dk1"/>
                          </a:solidFill>
                          <a:latin typeface="+mn-ea"/>
                          <a:ea typeface="+mn-ea"/>
                          <a:cs typeface="+mn-cs"/>
                        </a:rPr>
                        <a:t>9,150</a:t>
                      </a:r>
                      <a:r>
                        <a:rPr kumimoji="1" lang="ja-JP" altLang="en-US" sz="1400" u="none" kern="1200" dirty="0">
                          <a:solidFill>
                            <a:schemeClr val="dk1"/>
                          </a:solidFill>
                          <a:latin typeface="+mn-ea"/>
                          <a:ea typeface="+mn-ea"/>
                          <a:cs typeface="+mn-cs"/>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4"/>
                  </a:ext>
                </a:extLst>
              </a:tr>
              <a:tr h="504000">
                <a:tc>
                  <a:txBody>
                    <a:bodyPr/>
                    <a:lstStyle/>
                    <a:p>
                      <a:pPr algn="l"/>
                      <a:r>
                        <a:rPr kumimoji="1" lang="ja-JP" altLang="en-US" sz="1400" u="none" dirty="0"/>
                        <a:t>４　腹腔鏡を用いた手術等</a:t>
                      </a:r>
                      <a:endParaRPr kumimoji="1" lang="ja-JP" altLang="en-US" sz="14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 9,130</a:t>
                      </a:r>
                      <a:r>
                        <a:rPr kumimoji="1" lang="ja-JP" altLang="en-US" sz="1400" u="none" kern="1200" dirty="0">
                          <a:solidFill>
                            <a:schemeClr val="dk1"/>
                          </a:solidFill>
                          <a:latin typeface="+mn-ea"/>
                          <a:ea typeface="+mn-ea"/>
                          <a:cs typeface="+mn-cs"/>
                        </a:rPr>
                        <a:t>点／</a:t>
                      </a:r>
                      <a:r>
                        <a:rPr kumimoji="1" lang="en-US" altLang="ja-JP" sz="1400" u="none" kern="1200" dirty="0">
                          <a:solidFill>
                            <a:schemeClr val="dk1"/>
                          </a:solidFill>
                          <a:latin typeface="+mn-ea"/>
                          <a:ea typeface="+mn-ea"/>
                          <a:cs typeface="+mn-cs"/>
                        </a:rPr>
                        <a:t>6,710</a:t>
                      </a:r>
                      <a:r>
                        <a:rPr kumimoji="1" lang="ja-JP" altLang="en-US" sz="1400" u="none" kern="1200" dirty="0">
                          <a:solidFill>
                            <a:schemeClr val="dk1"/>
                          </a:solidFill>
                          <a:latin typeface="+mn-ea"/>
                          <a:ea typeface="+mn-ea"/>
                          <a:cs typeface="+mn-cs"/>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5"/>
                  </a:ext>
                </a:extLst>
              </a:tr>
              <a:tr h="504000">
                <a:tc>
                  <a:txBody>
                    <a:bodyPr/>
                    <a:lstStyle/>
                    <a:p>
                      <a:pPr algn="l"/>
                      <a:r>
                        <a:rPr kumimoji="1" lang="ja-JP" altLang="en-US" sz="1400" u="none" dirty="0"/>
                        <a:t>５　その他の場合</a:t>
                      </a:r>
                      <a:endParaRPr kumimoji="1" lang="ja-JP" altLang="en-US" sz="14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8,300</a:t>
                      </a:r>
                      <a:r>
                        <a:rPr kumimoji="1" lang="ja-JP" altLang="en-US" sz="1400" u="none" kern="1200" dirty="0">
                          <a:solidFill>
                            <a:schemeClr val="dk1"/>
                          </a:solidFill>
                          <a:latin typeface="+mn-ea"/>
                          <a:ea typeface="+mn-ea"/>
                          <a:cs typeface="+mn-cs"/>
                        </a:rPr>
                        <a:t>点／</a:t>
                      </a:r>
                      <a:r>
                        <a:rPr kumimoji="1" lang="en-US" altLang="ja-JP" sz="1400" u="none" kern="1200" dirty="0">
                          <a:solidFill>
                            <a:schemeClr val="dk1"/>
                          </a:solidFill>
                          <a:latin typeface="+mn-ea"/>
                          <a:ea typeface="+mn-ea"/>
                          <a:cs typeface="+mn-cs"/>
                        </a:rPr>
                        <a:t> 6,100</a:t>
                      </a:r>
                      <a:r>
                        <a:rPr kumimoji="1" lang="ja-JP" altLang="en-US" sz="1400" u="none" kern="1200" dirty="0">
                          <a:solidFill>
                            <a:schemeClr val="dk1"/>
                          </a:solidFill>
                          <a:latin typeface="+mn-ea"/>
                          <a:ea typeface="+mn-ea"/>
                          <a:cs typeface="+mn-cs"/>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6"/>
                  </a:ext>
                </a:extLst>
              </a:tr>
            </a:tbl>
          </a:graphicData>
        </a:graphic>
      </p:graphicFrame>
      <p:graphicFrame>
        <p:nvGraphicFramePr>
          <p:cNvPr id="19" name="表 18"/>
          <p:cNvGraphicFramePr>
            <a:graphicFrameLocks noGrp="1"/>
          </p:cNvGraphicFramePr>
          <p:nvPr>
            <p:extLst/>
          </p:nvPr>
        </p:nvGraphicFramePr>
        <p:xfrm>
          <a:off x="5292839" y="3413665"/>
          <a:ext cx="4390695" cy="3355920"/>
        </p:xfrm>
        <a:graphic>
          <a:graphicData uri="http://schemas.openxmlformats.org/drawingml/2006/table">
            <a:tbl>
              <a:tblPr firstRow="1" bandRow="1">
                <a:tableStyleId>{9DCAF9ED-07DC-4A11-8D7F-57B35C25682E}</a:tableStyleId>
              </a:tblPr>
              <a:tblGrid>
                <a:gridCol w="2434309">
                  <a:extLst>
                    <a:ext uri="{9D8B030D-6E8A-4147-A177-3AD203B41FA5}">
                      <a16:colId xmlns="" xmlns:a16="http://schemas.microsoft.com/office/drawing/2014/main" val="20000"/>
                    </a:ext>
                  </a:extLst>
                </a:gridCol>
                <a:gridCol w="1956386">
                  <a:extLst>
                    <a:ext uri="{9D8B030D-6E8A-4147-A177-3AD203B41FA5}">
                      <a16:colId xmlns="" xmlns:a16="http://schemas.microsoft.com/office/drawing/2014/main" val="20001"/>
                    </a:ext>
                  </a:extLst>
                </a:gridCol>
              </a:tblGrid>
              <a:tr h="289110">
                <a:tc gridSpan="2">
                  <a:txBody>
                    <a:bodyPr/>
                    <a:lstStyle/>
                    <a:p>
                      <a:pPr algn="ctr"/>
                      <a:r>
                        <a:rPr kumimoji="1" lang="ja-JP" altLang="en-US" sz="1800" dirty="0"/>
                        <a:t>改定後</a:t>
                      </a:r>
                    </a:p>
                  </a:txBody>
                  <a:tcPr marL="99060" marR="99060" marT="28800" marB="28800" anchor="ctr"/>
                </a:tc>
                <a:tc hMerge="1">
                  <a:txBody>
                    <a:bodyPr/>
                    <a:lstStyle/>
                    <a:p>
                      <a:endParaRPr kumimoji="1" lang="ja-JP" altLang="en-US" dirty="0"/>
                    </a:p>
                  </a:txBody>
                  <a:tcPr/>
                </a:tc>
                <a:extLst>
                  <a:ext uri="{0D108BD9-81ED-4DB2-BD59-A6C34878D82A}">
                    <a16:rowId xmlns="" xmlns:a16="http://schemas.microsoft.com/office/drawing/2014/main" val="10000"/>
                  </a:ext>
                </a:extLst>
              </a:tr>
              <a:tr h="504000">
                <a:tc>
                  <a:txBody>
                    <a:bodyPr/>
                    <a:lstStyle/>
                    <a:p>
                      <a:pPr algn="ctr"/>
                      <a:r>
                        <a:rPr kumimoji="1" lang="ja-JP" altLang="en-US" sz="1400" u="none" dirty="0"/>
                        <a:t>マスク又は気管内挿管による</a:t>
                      </a:r>
                      <a:endParaRPr kumimoji="1" lang="en-US" altLang="ja-JP" sz="1400" u="none" dirty="0"/>
                    </a:p>
                    <a:p>
                      <a:pPr algn="ctr"/>
                      <a:r>
                        <a:rPr kumimoji="1" lang="ja-JP" altLang="en-US" sz="1400" u="none" dirty="0"/>
                        <a:t>閉鎖循環式全身麻酔</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400" u="none" dirty="0"/>
                        <a:t>点数（麻酔が困難な患者／それ以外）</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1"/>
                  </a:ext>
                </a:extLst>
              </a:tr>
              <a:tr h="50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１　人工心肺を用い低体温で</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　行う心臓手術等</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24,900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18,200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2"/>
                  </a:ext>
                </a:extLst>
              </a:tr>
              <a:tr h="50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２　坐位における脳脊髄手術</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　等</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16,600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12,100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3"/>
                  </a:ext>
                </a:extLst>
              </a:tr>
              <a:tr h="504000">
                <a:tc>
                  <a:txBody>
                    <a:bodyPr/>
                    <a:lstStyle/>
                    <a:p>
                      <a:pPr algn="l"/>
                      <a:r>
                        <a:rPr kumimoji="1" lang="ja-JP" altLang="en-US" sz="1400" u="none" dirty="0"/>
                        <a:t>３　１若しくは２以外の心臓</a:t>
                      </a:r>
                      <a:endParaRPr kumimoji="1" lang="en-US" altLang="ja-JP" sz="1400" u="none" dirty="0"/>
                    </a:p>
                    <a:p>
                      <a:pPr algn="l"/>
                      <a:r>
                        <a:rPr kumimoji="1" lang="ja-JP" altLang="en-US" sz="1400" u="none" dirty="0"/>
                        <a:t>　手術等</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12,450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9,050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4"/>
                  </a:ext>
                </a:extLst>
              </a:tr>
              <a:tr h="504000">
                <a:tc>
                  <a:txBody>
                    <a:bodyPr/>
                    <a:lstStyle/>
                    <a:p>
                      <a:pPr algn="l"/>
                      <a:r>
                        <a:rPr kumimoji="1" lang="ja-JP" altLang="en-US" sz="1400" u="none" dirty="0"/>
                        <a:t>４　腹腔鏡を用いた手術等</a:t>
                      </a:r>
                      <a:endParaRPr kumimoji="1" lang="ja-JP" altLang="en-US" sz="14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 9,130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6,610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5"/>
                  </a:ext>
                </a:extLst>
              </a:tr>
              <a:tr h="504000">
                <a:tc>
                  <a:txBody>
                    <a:bodyPr/>
                    <a:lstStyle/>
                    <a:p>
                      <a:pPr algn="l"/>
                      <a:r>
                        <a:rPr kumimoji="1" lang="ja-JP" altLang="en-US" sz="1400" u="none" dirty="0"/>
                        <a:t>５　その他の場合</a:t>
                      </a:r>
                      <a:endParaRPr kumimoji="1" lang="ja-JP" altLang="en-US" sz="14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8,300</a:t>
                      </a:r>
                      <a:r>
                        <a:rPr kumimoji="1" lang="ja-JP" altLang="en-US" sz="1400" u="none" kern="1200" dirty="0">
                          <a:solidFill>
                            <a:schemeClr val="dk1"/>
                          </a:solidFill>
                          <a:latin typeface="+mn-ea"/>
                          <a:ea typeface="+mn-ea"/>
                          <a:cs typeface="+mn-cs"/>
                        </a:rPr>
                        <a:t>点／</a:t>
                      </a:r>
                      <a:r>
                        <a:rPr kumimoji="1" lang="en-US" altLang="ja-JP" sz="1400" u="none" kern="1200" dirty="0">
                          <a:solidFill>
                            <a:schemeClr val="dk1"/>
                          </a:solidFill>
                          <a:latin typeface="+mn-ea"/>
                          <a:ea typeface="+mn-ea"/>
                          <a:cs typeface="+mn-cs"/>
                        </a:rPr>
                        <a:t> </a:t>
                      </a:r>
                      <a:r>
                        <a:rPr kumimoji="1" lang="en-US" altLang="ja-JP" sz="1600" b="1" u="sng" kern="1200" dirty="0">
                          <a:solidFill>
                            <a:srgbClr val="0070C0"/>
                          </a:solidFill>
                          <a:latin typeface="+mn-ea"/>
                          <a:ea typeface="+mn-ea"/>
                          <a:cs typeface=""/>
                        </a:rPr>
                        <a:t>6,000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6"/>
                  </a:ext>
                </a:extLst>
              </a:tr>
            </a:tbl>
          </a:graphicData>
        </a:graphic>
      </p:graphicFrame>
      <p:sp>
        <p:nvSpPr>
          <p:cNvPr id="20" name="右矢印 19"/>
          <p:cNvSpPr/>
          <p:nvPr/>
        </p:nvSpPr>
        <p:spPr>
          <a:xfrm>
            <a:off x="4633010" y="4935190"/>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0" name="正方形/長方形 9"/>
          <p:cNvSpPr/>
          <p:nvPr/>
        </p:nvSpPr>
        <p:spPr>
          <a:xfrm>
            <a:off x="146518" y="2774872"/>
            <a:ext cx="9641691" cy="646331"/>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a:t>
            </a:r>
            <a:r>
              <a:rPr lang="ja-JP" altLang="ja-JP" dirty="0">
                <a:solidFill>
                  <a:prstClr val="black"/>
                </a:solidFill>
              </a:rPr>
              <a:t>麻酔科の診療に係る評価について、診療の質を高める観点から、常勤の麻酔科医による総合的な医学管理をより重視するよう、見直しを行う</a:t>
            </a:r>
            <a:r>
              <a:rPr lang="ja-JP" altLang="en-US" dirty="0">
                <a:solidFill>
                  <a:prstClr val="black"/>
                </a:solidFill>
                <a:latin typeface="ＭＳ Ｐゴシック"/>
              </a:rPr>
              <a:t>。</a:t>
            </a:r>
            <a:endParaRPr lang="en-US" altLang="ja-JP" dirty="0">
              <a:solidFill>
                <a:prstClr val="black"/>
              </a:solidFill>
              <a:latin typeface="ＭＳ Ｐゴシック"/>
            </a:endParaRPr>
          </a:p>
        </p:txBody>
      </p:sp>
      <p:sp>
        <p:nvSpPr>
          <p:cNvPr id="15" name="テキスト ボックス 14"/>
          <p:cNvSpPr txBox="1"/>
          <p:nvPr/>
        </p:nvSpPr>
        <p:spPr>
          <a:xfrm>
            <a:off x="252247" y="1019919"/>
            <a:ext cx="9400021" cy="1631216"/>
          </a:xfrm>
          <a:prstGeom prst="rect">
            <a:avLst/>
          </a:prstGeom>
          <a:noFill/>
          <a:ln w="19050">
            <a:solidFill>
              <a:schemeClr val="tx1"/>
            </a:solidFill>
            <a:prstDash val="dash"/>
          </a:ln>
        </p:spPr>
        <p:txBody>
          <a:bodyPr wrap="square" rtlCol="0">
            <a:spAutoFit/>
          </a:bodyPr>
          <a:lstStyle/>
          <a:p>
            <a:pPr>
              <a:lnSpc>
                <a:spcPts val="1800"/>
              </a:lnSpc>
              <a:spcBef>
                <a:spcPts val="600"/>
              </a:spcBef>
            </a:pPr>
            <a:r>
              <a:rPr lang="en-US" altLang="ja-JP" dirty="0">
                <a:solidFill>
                  <a:prstClr val="black"/>
                </a:solidFill>
              </a:rPr>
              <a:t>【</a:t>
            </a:r>
            <a:r>
              <a:rPr lang="ja-JP" altLang="en-US" dirty="0">
                <a:solidFill>
                  <a:prstClr val="black"/>
                </a:solidFill>
              </a:rPr>
              <a:t>課題</a:t>
            </a:r>
            <a:r>
              <a:rPr lang="en-US" altLang="ja-JP" dirty="0">
                <a:solidFill>
                  <a:prstClr val="black"/>
                </a:solidFill>
              </a:rPr>
              <a:t>】</a:t>
            </a:r>
          </a:p>
          <a:p>
            <a:pPr marL="180000" indent="-457200">
              <a:lnSpc>
                <a:spcPts val="1800"/>
              </a:lnSpc>
              <a:spcBef>
                <a:spcPts val="600"/>
              </a:spcBef>
            </a:pPr>
            <a:r>
              <a:rPr lang="en-US" altLang="ja-JP" dirty="0">
                <a:solidFill>
                  <a:prstClr val="black"/>
                </a:solidFill>
              </a:rPr>
              <a:t>• </a:t>
            </a:r>
            <a:r>
              <a:rPr lang="ja-JP" altLang="en-US" dirty="0">
                <a:solidFill>
                  <a:prstClr val="black"/>
                </a:solidFill>
              </a:rPr>
              <a:t>麻酔科においては、外部から派遣される医師の活用が進んでいる一方で、その課題も指摘されている。</a:t>
            </a:r>
          </a:p>
          <a:p>
            <a:pPr marL="180000" indent="-457200">
              <a:lnSpc>
                <a:spcPts val="1800"/>
              </a:lnSpc>
              <a:spcBef>
                <a:spcPts val="600"/>
              </a:spcBef>
            </a:pPr>
            <a:r>
              <a:rPr lang="en-US" altLang="ja-JP" dirty="0">
                <a:solidFill>
                  <a:prstClr val="black"/>
                </a:solidFill>
              </a:rPr>
              <a:t>• </a:t>
            </a:r>
            <a:r>
              <a:rPr lang="ja-JP" altLang="en-US" dirty="0">
                <a:solidFill>
                  <a:prstClr val="black"/>
                </a:solidFill>
              </a:rPr>
              <a:t>麻酔科における診療の質を高める観点からは、１）手術前後も含めた総合的な医学管理、　　２）院内における他の診療科及び他職種との連携の視点からの診療をより推進すべきと考えられる。</a:t>
            </a:r>
            <a:endParaRPr lang="en-US" altLang="ja-JP" dirty="0">
              <a:solidFill>
                <a:prstClr val="black"/>
              </a:solidFill>
            </a:endParaRPr>
          </a:p>
        </p:txBody>
      </p:sp>
      <p:sp>
        <p:nvSpPr>
          <p:cNvPr id="16"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7" name="Rectangle 36"/>
          <p:cNvSpPr>
            <a:spLocks noChangeArrowheads="1"/>
          </p:cNvSpPr>
          <p:nvPr/>
        </p:nvSpPr>
        <p:spPr bwMode="auto">
          <a:xfrm>
            <a:off x="213526" y="561014"/>
            <a:ext cx="4755593"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（２）麻酔科の診療に係る評価の見直し①</a:t>
            </a:r>
            <a:endParaRPr lang="en-US" altLang="ja-JP" sz="2000" dirty="0">
              <a:solidFill>
                <a:prstClr val="black"/>
              </a:solidFill>
            </a:endParaRPr>
          </a:p>
        </p:txBody>
      </p:sp>
      <p:sp>
        <p:nvSpPr>
          <p:cNvPr id="11" name="テキスト ボックス 8">
            <a:extLst>
              <a:ext uri="{FF2B5EF4-FFF2-40B4-BE49-F238E27FC236}">
                <a16:creationId xmlns="" xmlns:a16="http://schemas.microsoft.com/office/drawing/2014/main" id="{997B748C-6CBC-4FB8-8D5F-37885252A69B}"/>
              </a:ext>
            </a:extLst>
          </p:cNvPr>
          <p:cNvSpPr txBox="1"/>
          <p:nvPr/>
        </p:nvSpPr>
        <p:spPr>
          <a:xfrm>
            <a:off x="5220214" y="3145739"/>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608</a:t>
            </a:r>
            <a:endParaRPr lang="ja-JP" altLang="en-US" dirty="0">
              <a:solidFill>
                <a:srgbClr val="002060"/>
              </a:solidFill>
              <a:latin typeface="ＭＳ Ｐゴシック" panose="020B0600070205080204" pitchFamily="50" charset="-128"/>
            </a:endParaRPr>
          </a:p>
        </p:txBody>
      </p:sp>
      <p:sp>
        <p:nvSpPr>
          <p:cNvPr id="3" name="スライド番号プレースホルダー 2"/>
          <p:cNvSpPr>
            <a:spLocks noGrp="1"/>
          </p:cNvSpPr>
          <p:nvPr>
            <p:ph type="sldNum" sz="quarter" idx="12"/>
          </p:nvPr>
        </p:nvSpPr>
        <p:spPr/>
        <p:txBody>
          <a:bodyPr/>
          <a:lstStyle/>
          <a:p>
            <a:pPr>
              <a:defRPr/>
            </a:pPr>
            <a:fld id="{3CD7FEE9-580A-4EA0-A7DE-8D177AC2609D}" type="slidenum">
              <a:rPr lang="ja-JP" altLang="en-US" b="0" smtClean="0">
                <a:solidFill>
                  <a:prstClr val="black"/>
                </a:solidFill>
              </a:rPr>
              <a:pPr>
                <a:defRPr/>
              </a:pPr>
              <a:t>311</a:t>
            </a:fld>
            <a:endParaRPr lang="ja-JP" altLang="en-US" b="0" dirty="0">
              <a:solidFill>
                <a:prstClr val="black"/>
              </a:solidFill>
            </a:endParaRPr>
          </a:p>
        </p:txBody>
      </p:sp>
    </p:spTree>
    <p:extLst>
      <p:ext uri="{BB962C8B-B14F-4D97-AF65-F5344CB8AC3E}">
        <p14:creationId xmlns:p14="http://schemas.microsoft.com/office/powerpoint/2010/main" val="346978233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a:defRPr/>
            </a:pPr>
            <a:fld id="{3CD7FEE9-580A-4EA0-A7DE-8D177AC2609D}" type="slidenum">
              <a:rPr lang="ja-JP" altLang="en-US" b="0" smtClean="0">
                <a:solidFill>
                  <a:prstClr val="black"/>
                </a:solidFill>
              </a:rPr>
              <a:pPr>
                <a:defRPr/>
              </a:pPr>
              <a:t>312</a:t>
            </a:fld>
            <a:endParaRPr lang="ja-JP" altLang="en-US" b="0" dirty="0">
              <a:solidFill>
                <a:prstClr val="black"/>
              </a:solidFill>
            </a:endParaRPr>
          </a:p>
        </p:txBody>
      </p:sp>
      <p:sp>
        <p:nvSpPr>
          <p:cNvPr id="16" name="Rectangle 37"/>
          <p:cNvSpPr>
            <a:spLocks noChangeArrowheads="1"/>
          </p:cNvSpPr>
          <p:nvPr/>
        </p:nvSpPr>
        <p:spPr bwMode="auto">
          <a:xfrm>
            <a:off x="162438" y="1016380"/>
            <a:ext cx="9641691" cy="5808963"/>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rPr>
              <a:t>　常勤の麻酔科医による総合的な医学管理及び長時間の閉鎖循環式全身麻酔を評価する。</a:t>
            </a:r>
            <a:endParaRPr lang="en-US" altLang="ja-JP" dirty="0">
              <a:solidFill>
                <a:prstClr val="black"/>
              </a:solidFill>
              <a:latin typeface="ＭＳ Ｐゴシック"/>
            </a:endParaRPr>
          </a:p>
        </p:txBody>
      </p:sp>
      <p:graphicFrame>
        <p:nvGraphicFramePr>
          <p:cNvPr id="18" name="表 17"/>
          <p:cNvGraphicFramePr>
            <a:graphicFrameLocks noGrp="1"/>
          </p:cNvGraphicFramePr>
          <p:nvPr>
            <p:extLst/>
          </p:nvPr>
        </p:nvGraphicFramePr>
        <p:xfrm>
          <a:off x="275227" y="1499195"/>
          <a:ext cx="4283965" cy="1632480"/>
        </p:xfrm>
        <a:graphic>
          <a:graphicData uri="http://schemas.openxmlformats.org/drawingml/2006/table">
            <a:tbl>
              <a:tblPr firstRow="1" bandRow="1">
                <a:tableStyleId>{FABFCF23-3B69-468F-B69F-88F6DE6A72F2}</a:tableStyleId>
              </a:tblPr>
              <a:tblGrid>
                <a:gridCol w="2470245">
                  <a:extLst>
                    <a:ext uri="{9D8B030D-6E8A-4147-A177-3AD203B41FA5}">
                      <a16:colId xmlns="" xmlns:a16="http://schemas.microsoft.com/office/drawing/2014/main" val="20000"/>
                    </a:ext>
                  </a:extLst>
                </a:gridCol>
                <a:gridCol w="1813720">
                  <a:extLst>
                    <a:ext uri="{9D8B030D-6E8A-4147-A177-3AD203B41FA5}">
                      <a16:colId xmlns="" xmlns:a16="http://schemas.microsoft.com/office/drawing/2014/main" val="20001"/>
                    </a:ext>
                  </a:extLst>
                </a:gridCol>
              </a:tblGrid>
              <a:tr h="0">
                <a:tc gridSpan="2">
                  <a:txBody>
                    <a:bodyPr/>
                    <a:lstStyle/>
                    <a:p>
                      <a:pPr algn="ctr"/>
                      <a:r>
                        <a:rPr kumimoji="1" lang="ja-JP" altLang="en-US" sz="1800" dirty="0"/>
                        <a:t>現行</a:t>
                      </a:r>
                      <a:endParaRPr kumimoji="1" lang="ja-JP" altLang="en-US" sz="1800" u="none" dirty="0">
                        <a:solidFill>
                          <a:schemeClr val="bg1"/>
                        </a:solidFill>
                      </a:endParaRPr>
                    </a:p>
                  </a:txBody>
                  <a:tcPr marL="99060" marR="99060" marT="28800" marB="28800" anchor="ctr"/>
                </a:tc>
                <a:tc hMerge="1">
                  <a:txBody>
                    <a:bodyPr/>
                    <a:lstStyle/>
                    <a:p>
                      <a:endParaRPr kumimoji="1" lang="ja-JP" altLang="en-US" dirty="0"/>
                    </a:p>
                  </a:txBody>
                  <a:tcPr/>
                </a:tc>
                <a:extLst>
                  <a:ext uri="{0D108BD9-81ED-4DB2-BD59-A6C34878D82A}">
                    <a16:rowId xmlns="" xmlns:a16="http://schemas.microsoft.com/office/drawing/2014/main" val="10000"/>
                  </a:ext>
                </a:extLst>
              </a:tr>
              <a:tr h="0">
                <a:tc>
                  <a:txBody>
                    <a:bodyPr/>
                    <a:lstStyle/>
                    <a:p>
                      <a:pPr algn="ctr"/>
                      <a:r>
                        <a:rPr kumimoji="1" lang="ja-JP" altLang="en-US" sz="1400" u="none" dirty="0"/>
                        <a:t>麻酔管理料</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400" u="none" dirty="0"/>
                        <a:t>点数</a:t>
                      </a:r>
                      <a:endParaRPr kumimoji="1" lang="en-US" altLang="ja-JP" sz="1400" u="none" dirty="0"/>
                    </a:p>
                    <a:p>
                      <a:pPr algn="ctr"/>
                      <a:r>
                        <a:rPr kumimoji="1" lang="ja-JP" altLang="en-US" sz="1400" u="none" dirty="0"/>
                        <a:t>（硬膜外麻酔等／閉鎖循環式全身麻酔）</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288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u="none" dirty="0"/>
                        <a:t>（</a:t>
                      </a:r>
                      <a:r>
                        <a:rPr kumimoji="1" lang="en-US" altLang="ja-JP" sz="1400" u="none" dirty="0"/>
                        <a:t>Ⅰ</a:t>
                      </a:r>
                      <a:r>
                        <a:rPr kumimoji="1" lang="ja-JP" altLang="en-US" sz="1400" u="none" dirty="0"/>
                        <a:t>）</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en-US" altLang="ja-JP" sz="1400" u="none" kern="1200" dirty="0">
                          <a:solidFill>
                            <a:schemeClr val="dk1"/>
                          </a:solidFill>
                          <a:latin typeface="+mn-ea"/>
                          <a:ea typeface="+mn-ea"/>
                          <a:cs typeface="+mn-cs"/>
                        </a:rPr>
                        <a:t>200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900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288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u="none" dirty="0"/>
                        <a:t>（</a:t>
                      </a:r>
                      <a:r>
                        <a:rPr kumimoji="1" lang="en-US" altLang="ja-JP" sz="1400" u="none" dirty="0"/>
                        <a:t>Ⅱ</a:t>
                      </a:r>
                      <a:r>
                        <a:rPr kumimoji="1" lang="ja-JP" altLang="en-US" sz="1400" u="none" dirty="0"/>
                        <a:t>）</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algn="ctr" defTabSz="914400" rtl="0" eaLnBrk="1" latinLnBrk="0" hangingPunct="1"/>
                      <a:r>
                        <a:rPr kumimoji="1" lang="en-US" altLang="ja-JP" sz="1400" u="none" kern="1200" dirty="0">
                          <a:solidFill>
                            <a:schemeClr val="dk1"/>
                          </a:solidFill>
                          <a:latin typeface="+mn-ea"/>
                          <a:ea typeface="+mn-ea"/>
                          <a:cs typeface="+mn-cs"/>
                        </a:rPr>
                        <a:t>100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300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bl>
          </a:graphicData>
        </a:graphic>
      </p:graphicFrame>
      <p:graphicFrame>
        <p:nvGraphicFramePr>
          <p:cNvPr id="21" name="表 20"/>
          <p:cNvGraphicFramePr>
            <a:graphicFrameLocks noGrp="1"/>
          </p:cNvGraphicFramePr>
          <p:nvPr>
            <p:extLst/>
          </p:nvPr>
        </p:nvGraphicFramePr>
        <p:xfrm>
          <a:off x="5450306" y="1485341"/>
          <a:ext cx="4280549" cy="1632480"/>
        </p:xfrm>
        <a:graphic>
          <a:graphicData uri="http://schemas.openxmlformats.org/drawingml/2006/table">
            <a:tbl>
              <a:tblPr firstRow="1" bandRow="1">
                <a:tableStyleId>{9DCAF9ED-07DC-4A11-8D7F-57B35C25682E}</a:tableStyleId>
              </a:tblPr>
              <a:tblGrid>
                <a:gridCol w="2408152">
                  <a:extLst>
                    <a:ext uri="{9D8B030D-6E8A-4147-A177-3AD203B41FA5}">
                      <a16:colId xmlns="" xmlns:a16="http://schemas.microsoft.com/office/drawing/2014/main" val="20000"/>
                    </a:ext>
                  </a:extLst>
                </a:gridCol>
                <a:gridCol w="1872397">
                  <a:extLst>
                    <a:ext uri="{9D8B030D-6E8A-4147-A177-3AD203B41FA5}">
                      <a16:colId xmlns="" xmlns:a16="http://schemas.microsoft.com/office/drawing/2014/main" val="20001"/>
                    </a:ext>
                  </a:extLst>
                </a:gridCol>
              </a:tblGrid>
              <a:tr h="289110">
                <a:tc gridSpan="2">
                  <a:txBody>
                    <a:bodyPr/>
                    <a:lstStyle/>
                    <a:p>
                      <a:pPr algn="ctr"/>
                      <a:r>
                        <a:rPr kumimoji="1" lang="ja-JP" altLang="en-US" sz="1800" dirty="0"/>
                        <a:t>改定後</a:t>
                      </a:r>
                    </a:p>
                  </a:txBody>
                  <a:tcPr marL="99060" marR="99060" marT="28800" marB="28800" anchor="ctr"/>
                </a:tc>
                <a:tc hMerge="1">
                  <a:txBody>
                    <a:bodyPr/>
                    <a:lstStyle/>
                    <a:p>
                      <a:endParaRPr kumimoji="1" lang="ja-JP" altLang="en-US" dirty="0"/>
                    </a:p>
                  </a:txBody>
                  <a:tcPr/>
                </a:tc>
                <a:extLst>
                  <a:ext uri="{0D108BD9-81ED-4DB2-BD59-A6C34878D82A}">
                    <a16:rowId xmlns="" xmlns:a16="http://schemas.microsoft.com/office/drawing/2014/main" val="10000"/>
                  </a:ext>
                </a:extLst>
              </a:tr>
              <a:tr h="259877">
                <a:tc>
                  <a:txBody>
                    <a:bodyPr/>
                    <a:lstStyle/>
                    <a:p>
                      <a:pPr algn="ctr"/>
                      <a:r>
                        <a:rPr kumimoji="1" lang="ja-JP" altLang="en-US" sz="1400" u="none" dirty="0"/>
                        <a:t>麻酔管理料</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400" u="none" dirty="0"/>
                        <a:t>点数</a:t>
                      </a:r>
                      <a:endParaRPr kumimoji="1" lang="en-US" altLang="ja-JP" sz="1400" u="none" dirty="0"/>
                    </a:p>
                    <a:p>
                      <a:pPr algn="ctr"/>
                      <a:r>
                        <a:rPr kumimoji="1" lang="ja-JP" altLang="en-US" sz="1400" u="none" dirty="0"/>
                        <a:t>（硬膜外麻酔等／閉鎖循環式全身麻酔）</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1"/>
                  </a:ext>
                </a:extLst>
              </a:tr>
              <a:tr h="288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u="none" dirty="0"/>
                        <a:t>（</a:t>
                      </a:r>
                      <a:r>
                        <a:rPr kumimoji="1" lang="en-US" altLang="ja-JP" sz="1400" u="none" dirty="0"/>
                        <a:t>Ⅰ</a:t>
                      </a:r>
                      <a:r>
                        <a:rPr kumimoji="1" lang="ja-JP" altLang="en-US" sz="1400" u="none" dirty="0"/>
                        <a:t>）</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marL="0" algn="ctr" defTabSz="914400" rtl="0" eaLnBrk="1" latinLnBrk="0" hangingPunct="1"/>
                      <a:r>
                        <a:rPr kumimoji="1" lang="en-US" altLang="ja-JP" sz="1400" u="none" kern="1200" dirty="0">
                          <a:solidFill>
                            <a:schemeClr val="dk1"/>
                          </a:solidFill>
                          <a:latin typeface="+mn-ea"/>
                          <a:ea typeface="+mn-ea"/>
                          <a:cs typeface="+mn-cs"/>
                        </a:rPr>
                        <a:t>250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1,050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2"/>
                  </a:ext>
                </a:extLst>
              </a:tr>
              <a:tr h="288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u="none" dirty="0"/>
                        <a:t>（</a:t>
                      </a:r>
                      <a:r>
                        <a:rPr kumimoji="1" lang="en-US" altLang="ja-JP" sz="1400" u="none" dirty="0"/>
                        <a:t>Ⅱ</a:t>
                      </a:r>
                      <a:r>
                        <a:rPr kumimoji="1" lang="ja-JP" altLang="en-US" sz="1400" u="none" dirty="0"/>
                        <a:t>）</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marL="0" algn="ctr" defTabSz="914400" rtl="0" eaLnBrk="1" latinLnBrk="0" hangingPunct="1"/>
                      <a:r>
                        <a:rPr kumimoji="1" lang="en-US" altLang="ja-JP" sz="1400" u="none" kern="1200" dirty="0">
                          <a:solidFill>
                            <a:schemeClr val="dk1"/>
                          </a:solidFill>
                          <a:latin typeface="+mn-ea"/>
                          <a:ea typeface="+mn-ea"/>
                          <a:cs typeface="+mn-cs"/>
                        </a:rPr>
                        <a:t>150</a:t>
                      </a:r>
                      <a:r>
                        <a:rPr kumimoji="1" lang="ja-JP" altLang="en-US" sz="1400" u="none" kern="1200" dirty="0">
                          <a:solidFill>
                            <a:schemeClr val="dk1"/>
                          </a:solidFill>
                          <a:latin typeface="+mn-ea"/>
                          <a:ea typeface="+mn-ea"/>
                          <a:cs typeface="+mn-cs"/>
                        </a:rPr>
                        <a:t>点／</a:t>
                      </a:r>
                      <a:r>
                        <a:rPr kumimoji="1" lang="en-US" altLang="ja-JP" sz="1600" b="1" u="sng" kern="1200" dirty="0">
                          <a:solidFill>
                            <a:srgbClr val="0070C0"/>
                          </a:solidFill>
                          <a:latin typeface="+mn-ea"/>
                          <a:ea typeface="+mn-ea"/>
                          <a:cs typeface=""/>
                        </a:rPr>
                        <a:t>450</a:t>
                      </a:r>
                      <a:r>
                        <a:rPr kumimoji="1" lang="ja-JP" altLang="en-US" sz="1600" b="1" u="sng" kern="1200" dirty="0">
                          <a:solidFill>
                            <a:srgbClr val="0070C0"/>
                          </a:solidFill>
                          <a:latin typeface="+mn-ea"/>
                          <a:ea typeface="+mn-ea"/>
                          <a:cs typeface=""/>
                        </a:rPr>
                        <a:t>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 xmlns:a16="http://schemas.microsoft.com/office/drawing/2014/main" val="10003"/>
                  </a:ext>
                </a:extLst>
              </a:tr>
            </a:tbl>
          </a:graphicData>
        </a:graphic>
      </p:graphicFrame>
      <p:sp>
        <p:nvSpPr>
          <p:cNvPr id="22" name="右矢印 21"/>
          <p:cNvSpPr/>
          <p:nvPr/>
        </p:nvSpPr>
        <p:spPr>
          <a:xfrm>
            <a:off x="4745306" y="2136986"/>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graphicFrame>
        <p:nvGraphicFramePr>
          <p:cNvPr id="23" name="表 22"/>
          <p:cNvGraphicFramePr>
            <a:graphicFrameLocks noGrp="1"/>
          </p:cNvGraphicFramePr>
          <p:nvPr>
            <p:extLst/>
          </p:nvPr>
        </p:nvGraphicFramePr>
        <p:xfrm>
          <a:off x="277499" y="3343923"/>
          <a:ext cx="4283965" cy="2155115"/>
        </p:xfrm>
        <a:graphic>
          <a:graphicData uri="http://schemas.openxmlformats.org/drawingml/2006/table">
            <a:tbl>
              <a:tblPr firstRow="1" bandRow="1">
                <a:tableStyleId>{FABFCF23-3B69-468F-B69F-88F6DE6A72F2}</a:tableStyleId>
              </a:tblPr>
              <a:tblGrid>
                <a:gridCol w="4283965">
                  <a:extLst>
                    <a:ext uri="{9D8B030D-6E8A-4147-A177-3AD203B41FA5}">
                      <a16:colId xmlns="" xmlns:a16="http://schemas.microsoft.com/office/drawing/2014/main" val="20000"/>
                    </a:ext>
                  </a:extLst>
                </a:gridCol>
              </a:tblGrid>
              <a:tr h="307168">
                <a:tc>
                  <a:txBody>
                    <a:bodyPr/>
                    <a:lstStyle/>
                    <a:p>
                      <a:pPr algn="ctr"/>
                      <a:r>
                        <a:rPr kumimoji="1" lang="ja-JP" altLang="en-US" sz="1800" dirty="0"/>
                        <a:t>現行</a:t>
                      </a:r>
                      <a:endParaRPr kumimoji="1" lang="ja-JP" altLang="en-US" sz="1800" u="none" dirty="0">
                        <a:solidFill>
                          <a:schemeClr val="bg1"/>
                        </a:solidFill>
                      </a:endParaRPr>
                    </a:p>
                  </a:txBody>
                  <a:tcPr marL="99060" marR="99060" marT="28800" marB="28800" anchor="ctr"/>
                </a:tc>
                <a:extLst>
                  <a:ext uri="{0D108BD9-81ED-4DB2-BD59-A6C34878D82A}">
                    <a16:rowId xmlns="" xmlns:a16="http://schemas.microsoft.com/office/drawing/2014/main" val="10000"/>
                  </a:ext>
                </a:extLst>
              </a:tr>
              <a:tr h="32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麻酔管理料（</a:t>
                      </a:r>
                      <a:r>
                        <a:rPr kumimoji="1" lang="en-US" altLang="ja-JP" sz="1400" u="none" dirty="0"/>
                        <a:t>Ⅰ</a:t>
                      </a:r>
                      <a:r>
                        <a:rPr kumimoji="1" lang="ja-JP" altLang="en-US" sz="1400" u="none" dirty="0"/>
                        <a:t>）長時間麻酔管理加算　　　７，５００点</a:t>
                      </a:r>
                    </a:p>
                  </a:txBody>
                  <a:tcPr marL="99060" marR="99060" marT="28800" marB="28800" anchor="ctr"/>
                </a:tc>
                <a:extLst>
                  <a:ext uri="{0D108BD9-81ED-4DB2-BD59-A6C34878D82A}">
                    <a16:rowId xmlns="" xmlns:a16="http://schemas.microsoft.com/office/drawing/2014/main" val="10001"/>
                  </a:ext>
                </a:extLst>
              </a:tr>
              <a:tr h="14991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latin typeface="+mn-ea"/>
                          <a:ea typeface="+mn-ea"/>
                        </a:rPr>
                        <a:t>［算定する場合］</a:t>
                      </a:r>
                      <a:endParaRPr kumimoji="1" lang="en-US" altLang="ja-JP" sz="1100" u="none"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chemeClr val="dk1"/>
                          </a:solidFill>
                          <a:latin typeface="+mn-ea"/>
                          <a:ea typeface="+mn-ea"/>
                          <a:cs typeface="+mn-cs"/>
                        </a:rPr>
                        <a:t>区分番号</a:t>
                      </a:r>
                      <a:r>
                        <a:rPr kumimoji="1" lang="ja-JP" altLang="en-US" sz="1100" u="none" dirty="0">
                          <a:latin typeface="+mn-ea"/>
                          <a:ea typeface="+mn-ea"/>
                        </a:rPr>
                        <a:t>Ｋ０１７、Ｋ０２０、Ｋ１３６－２、Ｋ１５１－２、Ｋ１７５の２、Ｋ３７９－２の２、Ｋ３９５、Ｋ５５８、Ｋ５６０の３のイ、Ｋ５６０の３のロ、Ｋ５６０の３のハ、Ｋ５６０の５、Ｋ５７９－２の２、Ｋ５８１の３、Ｋ５８２の３、Ｋ５８４の２、Ｋ６０５－２、Ｋ６０５－４、Ｋ６４５、Ｋ６７５の５、Ｋ６７７－２の１、Ｋ６９７－５、Ｋ６９７－７及びＫ８０１の１に掲げる手術に当たって、区分番号Ｌ００８に掲げるマスク又は気管内挿管による閉鎖循環式全身麻酔の実施時間が８時間を超えた場合</a:t>
                      </a:r>
                    </a:p>
                  </a:txBody>
                  <a:tcPr marL="99060" marR="99060" marT="28800" marB="28800"/>
                </a:tc>
                <a:extLst>
                  <a:ext uri="{0D108BD9-81ED-4DB2-BD59-A6C34878D82A}">
                    <a16:rowId xmlns="" xmlns:a16="http://schemas.microsoft.com/office/drawing/2014/main" val="10002"/>
                  </a:ext>
                </a:extLst>
              </a:tr>
            </a:tbl>
          </a:graphicData>
        </a:graphic>
      </p:graphicFrame>
      <p:graphicFrame>
        <p:nvGraphicFramePr>
          <p:cNvPr id="24" name="表 23"/>
          <p:cNvGraphicFramePr>
            <a:graphicFrameLocks noGrp="1"/>
          </p:cNvGraphicFramePr>
          <p:nvPr>
            <p:extLst/>
          </p:nvPr>
        </p:nvGraphicFramePr>
        <p:xfrm>
          <a:off x="5450306" y="3330069"/>
          <a:ext cx="4280549" cy="3228120"/>
        </p:xfrm>
        <a:graphic>
          <a:graphicData uri="http://schemas.openxmlformats.org/drawingml/2006/table">
            <a:tbl>
              <a:tblPr firstRow="1" bandRow="1">
                <a:tableStyleId>{9DCAF9ED-07DC-4A11-8D7F-57B35C25682E}</a:tableStyleId>
              </a:tblPr>
              <a:tblGrid>
                <a:gridCol w="4280549">
                  <a:extLst>
                    <a:ext uri="{9D8B030D-6E8A-4147-A177-3AD203B41FA5}">
                      <a16:colId xmlns="" xmlns:a16="http://schemas.microsoft.com/office/drawing/2014/main" val="20000"/>
                    </a:ext>
                  </a:extLst>
                </a:gridCol>
              </a:tblGrid>
              <a:tr h="331920">
                <a:tc>
                  <a:txBody>
                    <a:bodyPr/>
                    <a:lstStyle/>
                    <a:p>
                      <a:pPr algn="ctr"/>
                      <a:r>
                        <a:rPr kumimoji="1" lang="ja-JP" altLang="en-US" sz="1800" dirty="0"/>
                        <a:t>改定後</a:t>
                      </a:r>
                    </a:p>
                  </a:txBody>
                  <a:tcPr marL="99060" marR="99060" marT="28800" marB="28800" anchor="ctr"/>
                </a:tc>
                <a:extLst>
                  <a:ext uri="{0D108BD9-81ED-4DB2-BD59-A6C34878D82A}">
                    <a16:rowId xmlns="" xmlns:a16="http://schemas.microsoft.com/office/drawing/2014/main" val="10000"/>
                  </a:ext>
                </a:extLst>
              </a:tr>
              <a:tr h="32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麻酔管理料（</a:t>
                      </a:r>
                      <a:r>
                        <a:rPr kumimoji="1" lang="en-US" altLang="ja-JP" sz="1400" u="none" dirty="0"/>
                        <a:t>Ⅰ</a:t>
                      </a:r>
                      <a:r>
                        <a:rPr kumimoji="1" lang="ja-JP" altLang="en-US" sz="1400" u="none" dirty="0"/>
                        <a:t>）長時間麻酔管理加算　　　７，５００点</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extLst>
                  <a:ext uri="{0D108BD9-81ED-4DB2-BD59-A6C34878D82A}">
                    <a16:rowId xmlns="" xmlns:a16="http://schemas.microsoft.com/office/drawing/2014/main" val="10001"/>
                  </a:ext>
                </a:extLst>
              </a:tr>
              <a:tr h="32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a:latin typeface="+mn-ea"/>
                          <a:ea typeface="+mn-ea"/>
                        </a:rPr>
                        <a:t>［算定する場合］</a:t>
                      </a:r>
                      <a:endParaRPr kumimoji="1" lang="en-US" altLang="ja-JP" sz="1100" u="none"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baseline="0" dirty="0">
                          <a:solidFill>
                            <a:schemeClr val="dk1"/>
                          </a:solidFill>
                          <a:latin typeface="+mn-ea"/>
                          <a:ea typeface="+mn-ea"/>
                          <a:cs typeface="+mn-cs"/>
                        </a:rPr>
                        <a:t>区分番号Ｋ０１７、Ｋ０２０、Ｋ１３６－２、</a:t>
                      </a:r>
                      <a:r>
                        <a:rPr kumimoji="1" lang="ja-JP" altLang="en-US" sz="1100" b="1" u="sng" kern="1200" dirty="0">
                          <a:solidFill>
                            <a:srgbClr val="0070C0"/>
                          </a:solidFill>
                          <a:latin typeface="+mn-ea"/>
                          <a:ea typeface="+mn-ea"/>
                          <a:cs typeface=""/>
                        </a:rPr>
                        <a:t>Ｋ１４２－２の１</a:t>
                      </a:r>
                      <a:r>
                        <a:rPr kumimoji="1" lang="ja-JP" altLang="en-US" sz="1100" b="0" i="0" u="none" strike="noStrike" kern="1200" baseline="0" dirty="0">
                          <a:solidFill>
                            <a:schemeClr val="dk1"/>
                          </a:solidFill>
                          <a:latin typeface="+mn-ea"/>
                          <a:ea typeface="+mn-ea"/>
                          <a:cs typeface="+mn-cs"/>
                        </a:rPr>
                        <a:t>、Ｋ１５１－２、</a:t>
                      </a:r>
                      <a:r>
                        <a:rPr kumimoji="1" lang="ja-JP" altLang="en-US" sz="1100" b="1" u="sng" kern="1200" dirty="0">
                          <a:solidFill>
                            <a:srgbClr val="0070C0"/>
                          </a:solidFill>
                          <a:latin typeface="+mn-ea"/>
                          <a:ea typeface="+mn-ea"/>
                          <a:cs typeface=""/>
                        </a:rPr>
                        <a:t>Ｋ１５４－２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Ｋ１６９の１</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Ｋ１７２</a:t>
                      </a:r>
                      <a:r>
                        <a:rPr kumimoji="1" lang="ja-JP" altLang="en-US" sz="1100" b="0" i="0" u="none" strike="noStrike" kern="1200" baseline="0" dirty="0">
                          <a:solidFill>
                            <a:schemeClr val="dk1"/>
                          </a:solidFill>
                          <a:latin typeface="+mn-ea"/>
                          <a:ea typeface="+mn-ea"/>
                          <a:cs typeface="+mn-cs"/>
                        </a:rPr>
                        <a:t>、Ｋ１７５の２、</a:t>
                      </a:r>
                      <a:r>
                        <a:rPr kumimoji="1" lang="ja-JP" altLang="en-US" sz="1100" b="1" u="sng" kern="1200" dirty="0">
                          <a:solidFill>
                            <a:srgbClr val="0070C0"/>
                          </a:solidFill>
                          <a:latin typeface="+mn-ea"/>
                          <a:ea typeface="+mn-ea"/>
                          <a:cs typeface=""/>
                        </a:rPr>
                        <a:t>Ｋ１７７</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Ｋ３１４の２</a:t>
                      </a:r>
                      <a:r>
                        <a:rPr kumimoji="1" lang="ja-JP" altLang="en-US" sz="1100" b="0" i="0" u="none" strike="noStrike" kern="1200" baseline="0" dirty="0">
                          <a:solidFill>
                            <a:schemeClr val="dk1"/>
                          </a:solidFill>
                          <a:latin typeface="+mn-ea"/>
                          <a:ea typeface="+mn-ea"/>
                          <a:cs typeface="+mn-cs"/>
                        </a:rPr>
                        <a:t>、Ｋ３７９－２の２、</a:t>
                      </a:r>
                      <a:r>
                        <a:rPr kumimoji="1" lang="ja-JP" altLang="en-US" sz="1100" b="1" u="sng" kern="1200" dirty="0">
                          <a:solidFill>
                            <a:srgbClr val="0070C0"/>
                          </a:solidFill>
                          <a:latin typeface="+mn-ea"/>
                          <a:ea typeface="+mn-ea"/>
                          <a:cs typeface=""/>
                        </a:rPr>
                        <a:t>Ｋ３９４の２</a:t>
                      </a:r>
                      <a:r>
                        <a:rPr kumimoji="1" lang="ja-JP" altLang="en-US" sz="1100" b="0" i="0" u="none" strike="noStrike" kern="1200" baseline="0" dirty="0">
                          <a:solidFill>
                            <a:schemeClr val="dk1"/>
                          </a:solidFill>
                          <a:latin typeface="+mn-ea"/>
                          <a:ea typeface="+mn-ea"/>
                          <a:cs typeface="+mn-cs"/>
                        </a:rPr>
                        <a:t>、Ｋ３９５、</a:t>
                      </a:r>
                      <a:r>
                        <a:rPr kumimoji="1" lang="ja-JP" altLang="en-US" sz="1100" b="1" u="sng" kern="1200" dirty="0">
                          <a:solidFill>
                            <a:srgbClr val="0070C0"/>
                          </a:solidFill>
                          <a:latin typeface="+mn-ea"/>
                          <a:ea typeface="+mn-ea"/>
                          <a:cs typeface=""/>
                        </a:rPr>
                        <a:t>Ｋ４０３の２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Ｋ４１５の２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Ｋ５１４の９</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Ｋ５１４－４</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Ｋ５１９</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Ｋ５２９の１</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Ｋ５２９－２の２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Ｋ５５２の１</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Ｋ５５３の３</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Ｋ５５３－２の２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Ｋ５５３－２の３</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Ｋ５５５の３</a:t>
                      </a:r>
                      <a:r>
                        <a:rPr kumimoji="1" lang="ja-JP" altLang="en-US" sz="1100" b="0" i="0" u="none" strike="noStrike" kern="1200" baseline="0" dirty="0">
                          <a:solidFill>
                            <a:schemeClr val="dk1"/>
                          </a:solidFill>
                          <a:latin typeface="+mn-ea"/>
                          <a:ea typeface="+mn-ea"/>
                          <a:cs typeface="+mn-cs"/>
                        </a:rPr>
                        <a:t>、Ｋ５５８、</a:t>
                      </a:r>
                      <a:r>
                        <a:rPr kumimoji="1" lang="ja-JP" altLang="en-US" sz="1100" b="1" u="sng" kern="1200" dirty="0">
                          <a:solidFill>
                            <a:srgbClr val="0070C0"/>
                          </a:solidFill>
                          <a:latin typeface="+mn-ea"/>
                          <a:ea typeface="+mn-ea"/>
                          <a:cs typeface=""/>
                        </a:rPr>
                        <a:t>Ｋ５６０の１のイからＫ５６０の１のハまで</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Ｋ５６０の２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Ｋ５６０の３のイからＫ５６０の３のニまで</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Ｋ５６０の４</a:t>
                      </a:r>
                      <a:r>
                        <a:rPr kumimoji="1" lang="ja-JP" altLang="en-US" sz="1100" b="0" i="0" u="none" strike="noStrike" kern="1200" baseline="0" dirty="0">
                          <a:solidFill>
                            <a:schemeClr val="dk1"/>
                          </a:solidFill>
                          <a:latin typeface="+mn-ea"/>
                          <a:ea typeface="+mn-ea"/>
                          <a:cs typeface="+mn-cs"/>
                        </a:rPr>
                        <a:t>、Ｋ５６０の５、</a:t>
                      </a:r>
                      <a:r>
                        <a:rPr kumimoji="1" lang="ja-JP" altLang="en-US" sz="1100" b="1" u="sng" kern="1200" dirty="0">
                          <a:solidFill>
                            <a:srgbClr val="0070C0"/>
                          </a:solidFill>
                          <a:latin typeface="+mn-ea"/>
                          <a:ea typeface="+mn-ea"/>
                          <a:cs typeface=""/>
                        </a:rPr>
                        <a:t>Ｋ５６０－２の２のニ</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Ｋ５６７の３</a:t>
                      </a:r>
                      <a:r>
                        <a:rPr kumimoji="1" lang="ja-JP" altLang="en-US" sz="1100" b="0" i="0" u="none" strike="noStrike" kern="1200" baseline="0" dirty="0">
                          <a:solidFill>
                            <a:schemeClr val="dk1"/>
                          </a:solidFill>
                          <a:latin typeface="+mn-ea"/>
                          <a:ea typeface="+mn-ea"/>
                          <a:cs typeface="+mn-cs"/>
                        </a:rPr>
                        <a:t>、Ｋ５７９－２の２、</a:t>
                      </a:r>
                      <a:r>
                        <a:rPr kumimoji="1" lang="ja-JP" altLang="en-US" sz="1100" b="1" u="sng" kern="1200" dirty="0">
                          <a:solidFill>
                            <a:srgbClr val="0070C0"/>
                          </a:solidFill>
                          <a:latin typeface="+mn-ea"/>
                          <a:ea typeface="+mn-ea"/>
                          <a:cs typeface=""/>
                        </a:rPr>
                        <a:t>Ｋ５８０の２</a:t>
                      </a:r>
                      <a:r>
                        <a:rPr kumimoji="1" lang="ja-JP" altLang="en-US" sz="1100" b="0" i="0" u="none" strike="noStrike" kern="1200" baseline="0" dirty="0">
                          <a:solidFill>
                            <a:schemeClr val="dk1"/>
                          </a:solidFill>
                          <a:latin typeface="+mn-ea"/>
                          <a:ea typeface="+mn-ea"/>
                          <a:cs typeface="+mn-cs"/>
                        </a:rPr>
                        <a:t>、Ｋ５８１の３、</a:t>
                      </a:r>
                      <a:r>
                        <a:rPr kumimoji="1" lang="ja-JP" altLang="en-US" sz="1100" b="1" u="sng" kern="1200" dirty="0">
                          <a:solidFill>
                            <a:srgbClr val="0070C0"/>
                          </a:solidFill>
                          <a:latin typeface="+mn-ea"/>
                          <a:ea typeface="+mn-ea"/>
                          <a:cs typeface=""/>
                        </a:rPr>
                        <a:t>Ｋ５８２の２</a:t>
                      </a:r>
                      <a:r>
                        <a:rPr kumimoji="1" lang="ja-JP" altLang="en-US" sz="1100" b="0" i="0" u="none" strike="noStrike" kern="1200" baseline="0" dirty="0">
                          <a:solidFill>
                            <a:schemeClr val="dk1"/>
                          </a:solidFill>
                          <a:latin typeface="+mn-ea"/>
                          <a:ea typeface="+mn-ea"/>
                          <a:cs typeface="+mn-cs"/>
                        </a:rPr>
                        <a:t>、Ｋ５８２の３、</a:t>
                      </a:r>
                      <a:r>
                        <a:rPr kumimoji="1" lang="ja-JP" altLang="en-US" sz="1100" b="1" u="sng" kern="1200" dirty="0">
                          <a:solidFill>
                            <a:srgbClr val="0070C0"/>
                          </a:solidFill>
                          <a:latin typeface="+mn-ea"/>
                          <a:ea typeface="+mn-ea"/>
                          <a:cs typeface=""/>
                        </a:rPr>
                        <a:t>Ｋ５８３</a:t>
                      </a:r>
                      <a:r>
                        <a:rPr kumimoji="1" lang="ja-JP" altLang="en-US" sz="1100" b="0" i="0" u="none" strike="noStrike" kern="1200" baseline="0" dirty="0">
                          <a:solidFill>
                            <a:schemeClr val="dk1"/>
                          </a:solidFill>
                          <a:latin typeface="+mn-ea"/>
                          <a:ea typeface="+mn-ea"/>
                          <a:cs typeface="+mn-cs"/>
                        </a:rPr>
                        <a:t>、Ｋ５８４の２、</a:t>
                      </a:r>
                      <a:r>
                        <a:rPr kumimoji="1" lang="ja-JP" altLang="en-US" sz="1100" b="1" u="sng" kern="1200" dirty="0">
                          <a:solidFill>
                            <a:srgbClr val="0070C0"/>
                          </a:solidFill>
                          <a:latin typeface="+mn-ea"/>
                          <a:ea typeface="+mn-ea"/>
                          <a:cs typeface=""/>
                        </a:rPr>
                        <a:t>Ｋ５８５</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Ｋ５８６の２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Ｋ５８７</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Ｋ５９２－２</a:t>
                      </a:r>
                      <a:r>
                        <a:rPr kumimoji="1" lang="ja-JP" altLang="en-US" sz="1100" b="0" i="0" u="none" strike="noStrike" kern="1200" baseline="0" dirty="0">
                          <a:solidFill>
                            <a:schemeClr val="dk1"/>
                          </a:solidFill>
                          <a:latin typeface="+mn-ea"/>
                          <a:ea typeface="+mn-ea"/>
                          <a:cs typeface="+mn-cs"/>
                        </a:rPr>
                        <a:t>、Ｋ６０５－２、Ｋ６０５－４、</a:t>
                      </a:r>
                      <a:r>
                        <a:rPr kumimoji="1" lang="ja-JP" altLang="en-US" sz="1100" b="1" u="sng" kern="1200" dirty="0">
                          <a:solidFill>
                            <a:srgbClr val="0070C0"/>
                          </a:solidFill>
                          <a:latin typeface="+mn-ea"/>
                          <a:ea typeface="+mn-ea"/>
                          <a:cs typeface=""/>
                        </a:rPr>
                        <a:t>Ｋ６１０の１</a:t>
                      </a:r>
                      <a:r>
                        <a:rPr kumimoji="1" lang="ja-JP" altLang="en-US" sz="1100" b="0" i="0" u="none" strike="noStrike" kern="1200" baseline="0" dirty="0">
                          <a:solidFill>
                            <a:schemeClr val="dk1"/>
                          </a:solidFill>
                          <a:latin typeface="+mn-ea"/>
                          <a:ea typeface="+mn-ea"/>
                          <a:cs typeface="+mn-cs"/>
                        </a:rPr>
                        <a:t>、Ｋ６４５、</a:t>
                      </a:r>
                      <a:r>
                        <a:rPr kumimoji="1" lang="ja-JP" altLang="en-US" sz="1100" b="1" u="sng" kern="1200" dirty="0">
                          <a:solidFill>
                            <a:srgbClr val="0070C0"/>
                          </a:solidFill>
                          <a:latin typeface="+mn-ea"/>
                          <a:ea typeface="+mn-ea"/>
                          <a:cs typeface=""/>
                        </a:rPr>
                        <a:t>Ｋ６７５の４</a:t>
                      </a:r>
                      <a:r>
                        <a:rPr kumimoji="1" lang="ja-JP" altLang="en-US" sz="1100" b="0" i="0" u="none" strike="noStrike" kern="1200" baseline="0" dirty="0">
                          <a:solidFill>
                            <a:schemeClr val="dk1"/>
                          </a:solidFill>
                          <a:latin typeface="+mn-ea"/>
                          <a:ea typeface="+mn-ea"/>
                          <a:cs typeface="+mn-cs"/>
                        </a:rPr>
                        <a:t>、Ｋ６７５の５、Ｋ６７７－２の１、</a:t>
                      </a:r>
                      <a:r>
                        <a:rPr kumimoji="1" lang="ja-JP" altLang="en-US" sz="1100" b="1" u="sng" kern="1200" dirty="0">
                          <a:solidFill>
                            <a:srgbClr val="0070C0"/>
                          </a:solidFill>
                          <a:latin typeface="+mn-ea"/>
                          <a:ea typeface="+mn-ea"/>
                          <a:cs typeface=""/>
                        </a:rPr>
                        <a:t>Ｋ６９５の４</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Ｋ６９５の６</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Ｋ６９５の７</a:t>
                      </a:r>
                      <a:r>
                        <a:rPr kumimoji="1" lang="ja-JP" altLang="en-US" sz="1100" b="0" i="0" u="none" strike="noStrike" kern="1200" baseline="0" dirty="0">
                          <a:solidFill>
                            <a:schemeClr val="dk1"/>
                          </a:solidFill>
                          <a:latin typeface="+mn-ea"/>
                          <a:ea typeface="+mn-ea"/>
                          <a:cs typeface="+mn-cs"/>
                        </a:rPr>
                        <a:t>、Ｋ６９７－５、Ｋ６９７－７、</a:t>
                      </a:r>
                      <a:r>
                        <a:rPr kumimoji="1" lang="ja-JP" altLang="en-US" sz="1100" b="1" u="sng" kern="1200" dirty="0">
                          <a:solidFill>
                            <a:srgbClr val="0070C0"/>
                          </a:solidFill>
                          <a:latin typeface="+mn-ea"/>
                          <a:ea typeface="+mn-ea"/>
                          <a:cs typeface=""/>
                        </a:rPr>
                        <a:t>Ｋ７０３</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Ｋ７０４</a:t>
                      </a:r>
                      <a:r>
                        <a:rPr kumimoji="1" lang="ja-JP" altLang="en-US" sz="1100" b="0" i="0" u="none" strike="noStrike" kern="1200" baseline="0" dirty="0">
                          <a:solidFill>
                            <a:schemeClr val="dk1"/>
                          </a:solidFill>
                          <a:latin typeface="+mn-ea"/>
                          <a:ea typeface="+mn-ea"/>
                          <a:cs typeface="+mn-cs"/>
                        </a:rPr>
                        <a:t>、Ｋ８０１の１、</a:t>
                      </a:r>
                      <a:r>
                        <a:rPr kumimoji="1" lang="ja-JP" altLang="en-US" sz="1100" b="1" u="sng" kern="1200" dirty="0">
                          <a:solidFill>
                            <a:srgbClr val="0070C0"/>
                          </a:solidFill>
                          <a:latin typeface="+mn-ea"/>
                          <a:ea typeface="+mn-ea"/>
                          <a:cs typeface=""/>
                        </a:rPr>
                        <a:t>Ｋ８０３の２</a:t>
                      </a:r>
                      <a:r>
                        <a:rPr kumimoji="1" lang="ja-JP" altLang="en-US" sz="1100" b="0" i="0" u="none" strike="noStrike" kern="1200" baseline="0" dirty="0">
                          <a:solidFill>
                            <a:schemeClr val="dk1"/>
                          </a:solidFill>
                          <a:latin typeface="+mn-ea"/>
                          <a:ea typeface="+mn-ea"/>
                          <a:cs typeface="+mn-cs"/>
                        </a:rPr>
                        <a:t>、</a:t>
                      </a:r>
                      <a:r>
                        <a:rPr kumimoji="1" lang="ja-JP" altLang="en-US" sz="1100" b="1" u="sng" kern="1200" dirty="0">
                          <a:solidFill>
                            <a:srgbClr val="0070C0"/>
                          </a:solidFill>
                          <a:latin typeface="+mn-ea"/>
                          <a:ea typeface="+mn-ea"/>
                          <a:cs typeface=""/>
                        </a:rPr>
                        <a:t>Ｋ８０３の４及びＫ８０３－２</a:t>
                      </a:r>
                      <a:r>
                        <a:rPr kumimoji="1" lang="ja-JP" altLang="en-US" sz="1100" b="0" i="0" u="none" strike="noStrike" kern="1200" baseline="0" dirty="0">
                          <a:solidFill>
                            <a:schemeClr val="dk1"/>
                          </a:solidFill>
                          <a:latin typeface="+mn-ea"/>
                          <a:ea typeface="+mn-ea"/>
                          <a:cs typeface="+mn-cs"/>
                        </a:rPr>
                        <a:t>に掲げる手術に当たって、区分番号Ｌ００８に掲げるマスク又は気管内挿管による閉鎖循環式全身麻酔の実施時間が８時間を超えた場合</a:t>
                      </a:r>
                      <a:endParaRPr kumimoji="1" lang="ja-JP" altLang="en-US" sz="1100" u="none" dirty="0">
                        <a:latin typeface="+mn-ea"/>
                        <a:ea typeface="+mn-ea"/>
                      </a:endParaRPr>
                    </a:p>
                  </a:txBody>
                  <a:tcPr marL="99060" marR="99060" marT="28800" marB="28800">
                    <a:lnR w="12700" cap="flat" cmpd="sng" algn="ctr">
                      <a:solidFill>
                        <a:schemeClr val="accent2">
                          <a:lumMod val="40000"/>
                          <a:lumOff val="6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sp>
        <p:nvSpPr>
          <p:cNvPr id="25" name="右矢印 24"/>
          <p:cNvSpPr/>
          <p:nvPr/>
        </p:nvSpPr>
        <p:spPr>
          <a:xfrm>
            <a:off x="4747578" y="3981714"/>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5" name="Rectangle 36"/>
          <p:cNvSpPr>
            <a:spLocks noChangeArrowheads="1"/>
          </p:cNvSpPr>
          <p:nvPr/>
        </p:nvSpPr>
        <p:spPr bwMode="auto">
          <a:xfrm>
            <a:off x="213525" y="561014"/>
            <a:ext cx="4667467"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（２）麻酔科の診療に係る評価の見直し②</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8">
            <a:extLst>
              <a:ext uri="{FF2B5EF4-FFF2-40B4-BE49-F238E27FC236}">
                <a16:creationId xmlns="" xmlns:a16="http://schemas.microsoft.com/office/drawing/2014/main" id="{53F79F8E-CFBE-4D8F-A403-6CCA8E34C998}"/>
              </a:ext>
            </a:extLst>
          </p:cNvPr>
          <p:cNvSpPr txBox="1"/>
          <p:nvPr/>
        </p:nvSpPr>
        <p:spPr>
          <a:xfrm>
            <a:off x="4700519" y="1799671"/>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609</a:t>
            </a:r>
            <a:endParaRPr lang="ja-JP" altLang="en-US" dirty="0">
              <a:solidFill>
                <a:srgbClr val="002060"/>
              </a:solidFill>
              <a:latin typeface="ＭＳ Ｐゴシック" panose="020B0600070205080204" pitchFamily="50" charset="-128"/>
            </a:endParaRPr>
          </a:p>
        </p:txBody>
      </p:sp>
      <p:sp>
        <p:nvSpPr>
          <p:cNvPr id="13" name="テキスト ボックス 8">
            <a:extLst>
              <a:ext uri="{FF2B5EF4-FFF2-40B4-BE49-F238E27FC236}">
                <a16:creationId xmlns="" xmlns:a16="http://schemas.microsoft.com/office/drawing/2014/main" id="{E0E689F1-B2B2-4C77-92AB-CF70C9273001}"/>
              </a:ext>
            </a:extLst>
          </p:cNvPr>
          <p:cNvSpPr txBox="1"/>
          <p:nvPr/>
        </p:nvSpPr>
        <p:spPr>
          <a:xfrm>
            <a:off x="4694941" y="3623421"/>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609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049357523"/>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a:defRPr/>
            </a:pPr>
            <a:endParaRPr lang="en-US" altLang="ja-JP" dirty="0">
              <a:solidFill>
                <a:prstClr val="black"/>
              </a:solidFill>
              <a:latin typeface="ＭＳ Ｐゴシック"/>
            </a:endParaRPr>
          </a:p>
        </p:txBody>
      </p:sp>
      <p:sp>
        <p:nvSpPr>
          <p:cNvPr id="79" name="正方形/長方形 78"/>
          <p:cNvSpPr/>
          <p:nvPr/>
        </p:nvSpPr>
        <p:spPr>
          <a:xfrm>
            <a:off x="134156" y="1958122"/>
            <a:ext cx="9629032" cy="923330"/>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a:t>
            </a:r>
            <a:r>
              <a:rPr lang="ja-JP" altLang="en-US" dirty="0">
                <a:solidFill>
                  <a:prstClr val="black"/>
                </a:solidFill>
              </a:rPr>
              <a:t>放射線治療機器の効率的な利用の促進の観点から、</a:t>
            </a:r>
            <a:r>
              <a:rPr lang="ja-JP" altLang="ja-JP" dirty="0">
                <a:solidFill>
                  <a:prstClr val="black"/>
                </a:solidFill>
              </a:rPr>
              <a:t>高度な放射線治療機器等を有する他の医療機関を受診する場合の、入院中の他医療機関受診時の入院料の減額について取扱いを緩和する。</a:t>
            </a:r>
            <a:endParaRPr lang="en-US" altLang="ja-JP" dirty="0">
              <a:solidFill>
                <a:prstClr val="black"/>
              </a:solidFill>
              <a:latin typeface="ＭＳ Ｐゴシック"/>
            </a:endParaRPr>
          </a:p>
        </p:txBody>
      </p:sp>
      <p:sp>
        <p:nvSpPr>
          <p:cNvPr id="32" name="テキスト ボックス 31"/>
          <p:cNvSpPr txBox="1"/>
          <p:nvPr/>
        </p:nvSpPr>
        <p:spPr>
          <a:xfrm>
            <a:off x="140137" y="865515"/>
            <a:ext cx="9564980" cy="1015663"/>
          </a:xfrm>
          <a:prstGeom prst="rect">
            <a:avLst/>
          </a:prstGeom>
          <a:noFill/>
          <a:ln w="19050">
            <a:solidFill>
              <a:schemeClr val="tx1"/>
            </a:solidFill>
            <a:prstDash val="dash"/>
          </a:ln>
        </p:spPr>
        <p:txBody>
          <a:bodyPr wrap="square" rtlCol="0" anchor="ctr" anchorCtr="0">
            <a:spAutoFit/>
          </a:bodyPr>
          <a:lstStyle/>
          <a:p>
            <a:pPr>
              <a:lnSpc>
                <a:spcPts val="1800"/>
              </a:lnSpc>
            </a:pPr>
            <a:r>
              <a:rPr lang="en-US" altLang="ja-JP" dirty="0">
                <a:solidFill>
                  <a:prstClr val="black"/>
                </a:solidFill>
              </a:rPr>
              <a:t>【</a:t>
            </a:r>
            <a:r>
              <a:rPr lang="ja-JP" altLang="en-US" dirty="0">
                <a:solidFill>
                  <a:prstClr val="black"/>
                </a:solidFill>
              </a:rPr>
              <a:t>課題</a:t>
            </a:r>
            <a:r>
              <a:rPr lang="en-US" altLang="ja-JP" dirty="0">
                <a:solidFill>
                  <a:prstClr val="black"/>
                </a:solidFill>
              </a:rPr>
              <a:t>】</a:t>
            </a:r>
          </a:p>
          <a:p>
            <a:pPr marL="180000" indent="-457200">
              <a:lnSpc>
                <a:spcPts val="1800"/>
              </a:lnSpc>
            </a:pPr>
            <a:r>
              <a:rPr lang="en-US" altLang="ja-JP" dirty="0">
                <a:solidFill>
                  <a:prstClr val="black"/>
                </a:solidFill>
              </a:rPr>
              <a:t>• </a:t>
            </a:r>
            <a:r>
              <a:rPr lang="ja-JP" altLang="en-US" dirty="0">
                <a:solidFill>
                  <a:prstClr val="black"/>
                </a:solidFill>
              </a:rPr>
              <a:t>がん対策推進基本計画においては、標準的な放射線療法について均</a:t>
            </a:r>
            <a:r>
              <a:rPr lang="ja-JP" altLang="en-US" dirty="0" err="1">
                <a:solidFill>
                  <a:prstClr val="black"/>
                </a:solidFill>
              </a:rPr>
              <a:t>てん化</a:t>
            </a:r>
            <a:r>
              <a:rPr lang="ja-JP" altLang="en-US" dirty="0">
                <a:solidFill>
                  <a:prstClr val="black"/>
                </a:solidFill>
              </a:rPr>
              <a:t>する一方で、一部の高度な放射線療法については、必要に応じて、連携体制等について検討することとされている。</a:t>
            </a:r>
          </a:p>
          <a:p>
            <a:pPr marL="180000" indent="-457200">
              <a:lnSpc>
                <a:spcPts val="1800"/>
              </a:lnSpc>
            </a:pPr>
            <a:r>
              <a:rPr lang="en-US" altLang="ja-JP" dirty="0">
                <a:solidFill>
                  <a:prstClr val="black"/>
                </a:solidFill>
              </a:rPr>
              <a:t>• </a:t>
            </a:r>
            <a:r>
              <a:rPr lang="ja-JP" altLang="en-US" dirty="0">
                <a:solidFill>
                  <a:prstClr val="black"/>
                </a:solidFill>
              </a:rPr>
              <a:t>一部の高度な放射線治療機器は、限られた施設でしか保有されていない。</a:t>
            </a: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r>
              <a:rPr lang="en-US" altLang="ja-JP" sz="1600" dirty="0">
                <a:solidFill>
                  <a:prstClr val="black"/>
                </a:solidFill>
                <a:latin typeface="ＭＳ Ｐゴシック"/>
              </a:rPr>
              <a:t>【</a:t>
            </a:r>
            <a:r>
              <a:rPr lang="ja-JP" altLang="en-US" sz="1600" dirty="0">
                <a:solidFill>
                  <a:prstClr val="black"/>
                </a:solidFill>
                <a:latin typeface="ＭＳ Ｐゴシック"/>
              </a:rPr>
              <a:t>現行</a:t>
            </a:r>
            <a:r>
              <a:rPr lang="en-US" altLang="ja-JP" sz="1600" dirty="0">
                <a:solidFill>
                  <a:prstClr val="black"/>
                </a:solidFill>
                <a:latin typeface="ＭＳ Ｐゴシック"/>
              </a:rPr>
              <a:t>】</a:t>
            </a:r>
            <a:endParaRPr lang="ja-JP" altLang="en-US" sz="1600" dirty="0">
              <a:solidFill>
                <a:prstClr val="black"/>
              </a:solidFill>
              <a:latin typeface="ＭＳ Ｐゴシック"/>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r>
              <a:rPr lang="en-US" altLang="ja-JP" sz="1600" dirty="0">
                <a:solidFill>
                  <a:prstClr val="black"/>
                </a:solidFill>
                <a:latin typeface="ＭＳ Ｐゴシック"/>
              </a:rPr>
              <a:t>【</a:t>
            </a:r>
            <a:r>
              <a:rPr lang="ja-JP" altLang="en-US" sz="1600" dirty="0">
                <a:solidFill>
                  <a:prstClr val="black"/>
                </a:solidFill>
                <a:latin typeface="ＭＳ Ｐゴシック"/>
              </a:rPr>
              <a:t>改定後</a:t>
            </a:r>
            <a:r>
              <a:rPr lang="en-US" altLang="ja-JP" sz="1600" dirty="0">
                <a:solidFill>
                  <a:prstClr val="black"/>
                </a:solidFill>
                <a:latin typeface="ＭＳ Ｐゴシック"/>
              </a:rPr>
              <a:t>】</a:t>
            </a:r>
            <a:endParaRPr lang="ja-JP" altLang="en-US" sz="1600" dirty="0">
              <a:solidFill>
                <a:prstClr val="black"/>
              </a:solidFill>
              <a:latin typeface="ＭＳ Ｐゴシック"/>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algn="ctr">
              <a:defRPr/>
            </a:pPr>
            <a:endParaRPr kumimoji="0" lang="ja-JP" altLang="en-US" sz="1400" kern="0" dirty="0">
              <a:solidFill>
                <a:prstClr val="black"/>
              </a:solidFill>
              <a:latin typeface="ＭＳ Ｐゴシック"/>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400" b="1" kern="0" dirty="0">
                <a:solidFill>
                  <a:prstClr val="white"/>
                </a:solidFill>
                <a:latin typeface="ＭＳ Ｐゴシック"/>
              </a:rPr>
              <a:t>出来高病棟</a:t>
            </a:r>
          </a:p>
        </p:txBody>
      </p:sp>
      <p:graphicFrame>
        <p:nvGraphicFramePr>
          <p:cNvPr id="38" name="表 37"/>
          <p:cNvGraphicFramePr>
            <a:graphicFrameLocks noGrp="1"/>
          </p:cNvGraphicFramePr>
          <p:nvPr>
            <p:extLst/>
          </p:nvPr>
        </p:nvGraphicFramePr>
        <p:xfrm>
          <a:off x="1038624" y="3220290"/>
          <a:ext cx="3391278" cy="335280"/>
        </p:xfrm>
        <a:graphic>
          <a:graphicData uri="http://schemas.openxmlformats.org/drawingml/2006/table">
            <a:tbl>
              <a:tblPr firstRow="1" bandRow="1"/>
              <a:tblGrid>
                <a:gridCol w="3391278">
                  <a:extLst>
                    <a:ext uri="{9D8B030D-6E8A-4147-A177-3AD203B41FA5}">
                      <a16:colId xmlns=""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latin typeface="ＭＳ Ｐゴシック"/>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入院基本料から</a:t>
            </a:r>
            <a:r>
              <a:rPr lang="ja-JP" altLang="en-US" sz="1600" b="1" u="sng" dirty="0">
                <a:solidFill>
                  <a:srgbClr val="0070C0"/>
                </a:solidFill>
                <a:latin typeface="ＭＳ Ｐゴシック"/>
              </a:rPr>
              <a:t>５％</a:t>
            </a:r>
            <a:r>
              <a:rPr kumimoji="0" lang="ja-JP" altLang="en-US" sz="1600" kern="0" dirty="0">
                <a:solidFill>
                  <a:prstClr val="black"/>
                </a:solidFill>
                <a:latin typeface="ＭＳ Ｐゴシック"/>
              </a:rPr>
              <a:t>減額</a:t>
            </a:r>
            <a:endParaRPr kumimoji="0" lang="en-US" altLang="ja-JP" sz="1600" kern="0" dirty="0">
              <a:solidFill>
                <a:prstClr val="black"/>
              </a:solidFill>
              <a:latin typeface="ＭＳ Ｐゴシック"/>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algn="ctr">
              <a:defRPr/>
            </a:pPr>
            <a:endParaRPr kumimoji="0" lang="ja-JP" altLang="en-US" sz="1400" kern="0">
              <a:solidFill>
                <a:prstClr val="black"/>
              </a:solidFill>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500" b="1" kern="0" dirty="0">
                <a:solidFill>
                  <a:prstClr val="white"/>
                </a:solidFill>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a:solidFill>
                  <a:prstClr val="black"/>
                </a:solidFill>
              </a:rPr>
              <a:t>１．</a:t>
            </a:r>
            <a:r>
              <a:rPr kumimoji="0" lang="ja-JP" altLang="en-US" sz="1400" b="1" u="sng" kern="0" dirty="0">
                <a:solidFill>
                  <a:prstClr val="black"/>
                </a:solidFill>
              </a:rPr>
              <a:t>包括範囲に含まれる診療行為</a:t>
            </a:r>
            <a:r>
              <a:rPr kumimoji="0" lang="ja-JP" altLang="en-US" sz="1400" b="1" kern="0" dirty="0">
                <a:solidFill>
                  <a:prstClr val="black"/>
                </a:solidFill>
              </a:rPr>
              <a:t>が他医療機関で行われた場合</a:t>
            </a:r>
            <a:endParaRPr kumimoji="0" lang="ja-JP" altLang="en-US" sz="1400" b="1" kern="0" baseline="30000" dirty="0">
              <a:solidFill>
                <a:prstClr val="black"/>
              </a:solidFill>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endParaRPr>
          </a:p>
        </p:txBody>
      </p:sp>
      <p:graphicFrame>
        <p:nvGraphicFramePr>
          <p:cNvPr id="45" name="表 44"/>
          <p:cNvGraphicFramePr>
            <a:graphicFrameLocks noGrp="1"/>
          </p:cNvGraphicFramePr>
          <p:nvPr>
            <p:extLst/>
          </p:nvPr>
        </p:nvGraphicFramePr>
        <p:xfrm>
          <a:off x="841168" y="4392507"/>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a:solidFill>
                <a:prstClr val="black"/>
              </a:solidFill>
            </a:endParaRPr>
          </a:p>
        </p:txBody>
      </p:sp>
      <p:sp>
        <p:nvSpPr>
          <p:cNvPr id="47" name="正方形/長方形 46"/>
          <p:cNvSpPr/>
          <p:nvPr/>
        </p:nvSpPr>
        <p:spPr>
          <a:xfrm>
            <a:off x="777631" y="4779742"/>
            <a:ext cx="3738127" cy="646331"/>
          </a:xfrm>
          <a:prstGeom prst="rect">
            <a:avLst/>
          </a:prstGeom>
        </p:spPr>
        <p:txBody>
          <a:bodyPr wrap="square">
            <a:spAutoFit/>
          </a:bodyPr>
          <a:lstStyle/>
          <a:p>
            <a:pPr>
              <a:defRPr/>
            </a:pPr>
            <a:r>
              <a:rPr kumimoji="0" lang="ja-JP" altLang="en-US" sz="1200" kern="0" dirty="0">
                <a:solidFill>
                  <a:prstClr val="black"/>
                </a:solidFill>
                <a:latin typeface="ＭＳ Ｐゴシック"/>
              </a:rPr>
              <a:t>有床診療所療養病床入院基本料、精神療養病棟入院料、認知症治療病棟入院料又は地域移行機能強化病棟入院料を算定している場合</a:t>
            </a:r>
            <a:endParaRPr kumimoji="0" lang="en-US" altLang="ja-JP" sz="1200" kern="0" dirty="0">
              <a:solidFill>
                <a:prstClr val="black"/>
              </a:solidFill>
              <a:latin typeface="ＭＳ Ｐゴシック"/>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入院料から ２０％</a:t>
            </a:r>
            <a:r>
              <a:rPr kumimoji="0" lang="ja-JP" altLang="en-US" sz="1600" b="1" kern="0" dirty="0">
                <a:solidFill>
                  <a:srgbClr val="0070C0"/>
                </a:solidFill>
                <a:latin typeface="ＭＳ Ｐゴシック"/>
              </a:rPr>
              <a:t> </a:t>
            </a:r>
            <a:r>
              <a:rPr kumimoji="0" lang="ja-JP" altLang="en-US" sz="1600" kern="0" dirty="0">
                <a:solidFill>
                  <a:prstClr val="black"/>
                </a:solidFill>
                <a:latin typeface="ＭＳ Ｐゴシック"/>
              </a:rPr>
              <a:t>減額</a:t>
            </a:r>
            <a:endParaRPr kumimoji="0" lang="en-US" altLang="ja-JP" sz="1600" b="1" kern="0" dirty="0">
              <a:solidFill>
                <a:prstClr val="black"/>
              </a:solidFill>
              <a:latin typeface="ＭＳ Ｐゴシック"/>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a:solidFill>
                  <a:prstClr val="black"/>
                </a:solidFill>
              </a:rPr>
              <a:t>２．</a:t>
            </a:r>
            <a:r>
              <a:rPr kumimoji="0" lang="ja-JP" altLang="en-US" sz="1400" b="1" u="sng" kern="0" dirty="0">
                <a:solidFill>
                  <a:prstClr val="black"/>
                </a:solidFill>
              </a:rPr>
              <a:t>包括範囲外の診療行為のみ</a:t>
            </a:r>
            <a:r>
              <a:rPr kumimoji="0" lang="ja-JP" altLang="en-US" sz="1400" b="1" kern="0" dirty="0">
                <a:solidFill>
                  <a:prstClr val="black"/>
                </a:solidFill>
              </a:rPr>
              <a:t>が他医療機関で行われた場合</a:t>
            </a:r>
          </a:p>
        </p:txBody>
      </p:sp>
      <p:graphicFrame>
        <p:nvGraphicFramePr>
          <p:cNvPr id="55" name="表 54"/>
          <p:cNvGraphicFramePr>
            <a:graphicFrameLocks noGrp="1"/>
          </p:cNvGraphicFramePr>
          <p:nvPr>
            <p:extLst/>
          </p:nvPr>
        </p:nvGraphicFramePr>
        <p:xfrm>
          <a:off x="841171" y="6371034"/>
          <a:ext cx="3282609" cy="335280"/>
        </p:xfrm>
        <a:graphic>
          <a:graphicData uri="http://schemas.openxmlformats.org/drawingml/2006/table">
            <a:tbl>
              <a:tblPr firstRow="1" bandRow="1"/>
              <a:tblGrid>
                <a:gridCol w="3282609">
                  <a:extLst>
                    <a:ext uri="{9D8B030D-6E8A-4147-A177-3AD203B41FA5}">
                      <a16:colId xmlns=""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graphicFrame>
        <p:nvGraphicFramePr>
          <p:cNvPr id="56" name="表 55"/>
          <p:cNvGraphicFramePr>
            <a:graphicFrameLocks noGrp="1"/>
          </p:cNvGraphicFramePr>
          <p:nvPr>
            <p:extLst/>
          </p:nvPr>
        </p:nvGraphicFramePr>
        <p:xfrm>
          <a:off x="5943886" y="4380632"/>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graphicFrame>
        <p:nvGraphicFramePr>
          <p:cNvPr id="57" name="表 56"/>
          <p:cNvGraphicFramePr>
            <a:graphicFrameLocks noGrp="1"/>
          </p:cNvGraphicFramePr>
          <p:nvPr>
            <p:extLst/>
          </p:nvPr>
        </p:nvGraphicFramePr>
        <p:xfrm>
          <a:off x="5943886" y="5436880"/>
          <a:ext cx="3346074" cy="335280"/>
        </p:xfrm>
        <a:graphic>
          <a:graphicData uri="http://schemas.openxmlformats.org/drawingml/2006/table">
            <a:tbl>
              <a:tblPr firstRow="1" bandRow="1"/>
              <a:tblGrid>
                <a:gridCol w="3346074">
                  <a:extLst>
                    <a:ext uri="{9D8B030D-6E8A-4147-A177-3AD203B41FA5}">
                      <a16:colId xmlns=""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a:solidFill>
                <a:sysClr val="windowText" lastClr="000000"/>
              </a:solidFill>
              <a:latin typeface="ＭＳ Ｐゴシック"/>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a:rPr>
              <a:t>入院基本料から</a:t>
            </a:r>
            <a:r>
              <a:rPr lang="ja-JP" altLang="en-US" sz="1600" b="1" u="sng" dirty="0">
                <a:solidFill>
                  <a:srgbClr val="0070C0"/>
                </a:solidFill>
                <a:latin typeface="ＭＳ Ｐゴシック"/>
              </a:rPr>
              <a:t>５％</a:t>
            </a:r>
            <a:r>
              <a:rPr kumimoji="0" lang="ja-JP" altLang="en-US" sz="1600" kern="0" dirty="0">
                <a:solidFill>
                  <a:prstClr val="black"/>
                </a:solidFill>
                <a:latin typeface="ＭＳ Ｐゴシック"/>
              </a:rPr>
              <a:t>減額</a:t>
            </a:r>
            <a:endParaRPr kumimoji="0" lang="en-US" altLang="ja-JP" sz="1600" kern="0" dirty="0">
              <a:solidFill>
                <a:prstClr val="black"/>
              </a:solidFill>
              <a:latin typeface="ＭＳ Ｐゴシック"/>
            </a:endParaRPr>
          </a:p>
        </p:txBody>
      </p:sp>
      <p:sp>
        <p:nvSpPr>
          <p:cNvPr id="31" name="Rectangle 36"/>
          <p:cNvSpPr>
            <a:spLocks noChangeArrowheads="1"/>
          </p:cNvSpPr>
          <p:nvPr/>
        </p:nvSpPr>
        <p:spPr bwMode="auto">
          <a:xfrm>
            <a:off x="100584" y="450589"/>
            <a:ext cx="686864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（３）高度な放射線治療機器の効率的な利用の推進①（再掲）</a:t>
            </a:r>
            <a:endParaRPr kumimoji="0" lang="en-US" altLang="ja-JP" sz="2000" kern="0" dirty="0">
              <a:solidFill>
                <a:prstClr val="black"/>
              </a:solidFill>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313</a:t>
            </a:fld>
            <a:endParaRPr lang="ja-JP" altLang="en-US" sz="1600" dirty="0">
              <a:solidFill>
                <a:prstClr val="black"/>
              </a:solidFill>
            </a:endParaRPr>
          </a:p>
        </p:txBody>
      </p:sp>
      <p:sp>
        <p:nvSpPr>
          <p:cNvPr id="33" name="Rectangle 2"/>
          <p:cNvSpPr>
            <a:spLocks noChangeArrowheads="1"/>
          </p:cNvSpPr>
          <p:nvPr/>
        </p:nvSpPr>
        <p:spPr bwMode="auto">
          <a:xfrm>
            <a:off x="213524" y="16322"/>
            <a:ext cx="9517327" cy="4342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29" name="テキスト ボックス 8">
            <a:extLst>
              <a:ext uri="{FF2B5EF4-FFF2-40B4-BE49-F238E27FC236}">
                <a16:creationId xmlns="" xmlns:a16="http://schemas.microsoft.com/office/drawing/2014/main" id="{B008F097-7852-44BB-A03B-263A5057C5A0}"/>
              </a:ext>
            </a:extLst>
          </p:cNvPr>
          <p:cNvSpPr txBox="1"/>
          <p:nvPr/>
        </p:nvSpPr>
        <p:spPr>
          <a:xfrm>
            <a:off x="1380492" y="2579327"/>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0187594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正方形/長方形 78"/>
          <p:cNvSpPr/>
          <p:nvPr/>
        </p:nvSpPr>
        <p:spPr>
          <a:xfrm>
            <a:off x="175097" y="895802"/>
            <a:ext cx="9629032" cy="646331"/>
          </a:xfrm>
          <a:prstGeom prst="rect">
            <a:avLst/>
          </a:prstGeom>
        </p:spPr>
        <p:txBody>
          <a:bodyPr wrap="square">
            <a:spAutoFit/>
          </a:bodyPr>
          <a:lstStyle/>
          <a:p>
            <a:pPr marL="177800" indent="-177800">
              <a:buFont typeface="Wingdings" pitchFamily="2" charset="2"/>
              <a:buChar char="Ø"/>
              <a:defRPr/>
            </a:pPr>
            <a:r>
              <a:rPr lang="ja-JP" altLang="en-US" dirty="0">
                <a:solidFill>
                  <a:prstClr val="black"/>
                </a:solidFill>
                <a:latin typeface="ＭＳ Ｐゴシック"/>
              </a:rPr>
              <a:t>　</a:t>
            </a:r>
            <a:r>
              <a:rPr lang="ja-JP" altLang="en-US" dirty="0">
                <a:solidFill>
                  <a:prstClr val="black"/>
                </a:solidFill>
              </a:rPr>
              <a:t>放射線治療機器の効率的な利用の促進の観点から、</a:t>
            </a:r>
            <a:r>
              <a:rPr lang="ja-JP" altLang="en-US" dirty="0">
                <a:solidFill>
                  <a:prstClr val="black"/>
                </a:solidFill>
                <a:latin typeface="ＭＳ Ｐゴシック"/>
              </a:rPr>
              <a:t>高度な放射線治療機器等を有する他の医療機関受診時に、受診先医療機関において外来放射線治療加算を算定できるようにする</a:t>
            </a:r>
            <a:r>
              <a:rPr lang="ja-JP" altLang="ja-JP" dirty="0">
                <a:solidFill>
                  <a:prstClr val="black"/>
                </a:solidFill>
              </a:rPr>
              <a:t>。</a:t>
            </a:r>
            <a:endParaRPr lang="en-US" altLang="ja-JP" dirty="0">
              <a:solidFill>
                <a:prstClr val="black"/>
              </a:solidFill>
              <a:latin typeface="ＭＳ Ｐゴシック"/>
            </a:endParaRPr>
          </a:p>
        </p:txBody>
      </p:sp>
      <p:sp>
        <p:nvSpPr>
          <p:cNvPr id="30" name="Rectangle 37"/>
          <p:cNvSpPr>
            <a:spLocks noChangeArrowheads="1"/>
          </p:cNvSpPr>
          <p:nvPr/>
        </p:nvSpPr>
        <p:spPr bwMode="auto">
          <a:xfrm>
            <a:off x="162438" y="764275"/>
            <a:ext cx="9641691" cy="5463104"/>
          </a:xfrm>
          <a:prstGeom prst="rect">
            <a:avLst/>
          </a:prstGeom>
          <a:noFill/>
          <a:ln w="9525">
            <a:solidFill>
              <a:schemeClr val="tx1"/>
            </a:solidFill>
            <a:miter lim="800000"/>
            <a:headEnd/>
            <a:tailEnd/>
          </a:ln>
        </p:spPr>
        <p:txBody>
          <a:bodyPr tIns="108000"/>
          <a:lstStyle/>
          <a:p>
            <a:pPr>
              <a:defRPr/>
            </a:pPr>
            <a:endParaRPr lang="en-US" altLang="ja-JP" dirty="0">
              <a:solidFill>
                <a:prstClr val="black"/>
              </a:solidFill>
              <a:latin typeface="ＭＳ Ｐゴシック"/>
            </a:endParaRPr>
          </a:p>
        </p:txBody>
      </p:sp>
      <p:graphicFrame>
        <p:nvGraphicFramePr>
          <p:cNvPr id="35" name="表 34"/>
          <p:cNvGraphicFramePr>
            <a:graphicFrameLocks noGrp="1"/>
          </p:cNvGraphicFramePr>
          <p:nvPr>
            <p:extLst/>
          </p:nvPr>
        </p:nvGraphicFramePr>
        <p:xfrm>
          <a:off x="277503" y="1767396"/>
          <a:ext cx="4283965" cy="3159840"/>
        </p:xfrm>
        <a:graphic>
          <a:graphicData uri="http://schemas.openxmlformats.org/drawingml/2006/table">
            <a:tbl>
              <a:tblPr firstRow="1" bandRow="1">
                <a:tableStyleId>{FABFCF23-3B69-468F-B69F-88F6DE6A72F2}</a:tableStyleId>
              </a:tblPr>
              <a:tblGrid>
                <a:gridCol w="4283965">
                  <a:extLst>
                    <a:ext uri="{9D8B030D-6E8A-4147-A177-3AD203B41FA5}">
                      <a16:colId xmlns="" xmlns:a16="http://schemas.microsoft.com/office/drawing/2014/main" val="20000"/>
                    </a:ext>
                  </a:extLst>
                </a:gridCol>
              </a:tblGrid>
              <a:tr h="331920">
                <a:tc>
                  <a:txBody>
                    <a:bodyPr/>
                    <a:lstStyle/>
                    <a:p>
                      <a:pPr algn="ctr"/>
                      <a:r>
                        <a:rPr kumimoji="1" lang="ja-JP" altLang="en-US" sz="2000" dirty="0">
                          <a:latin typeface="+mn-ea"/>
                          <a:ea typeface="+mn-ea"/>
                        </a:rPr>
                        <a:t>現行</a:t>
                      </a:r>
                      <a:endParaRPr kumimoji="1" lang="ja-JP" altLang="en-US" sz="2000" u="none" dirty="0">
                        <a:solidFill>
                          <a:schemeClr val="bg1"/>
                        </a:solidFill>
                        <a:latin typeface="+mn-ea"/>
                        <a:ea typeface="+mn-ea"/>
                      </a:endParaRPr>
                    </a:p>
                  </a:txBody>
                  <a:tcPr marL="99060" marR="99060" marT="28800" marB="28800" anchor="ctr"/>
                </a:tc>
                <a:extLst>
                  <a:ext uri="{0D108BD9-81ED-4DB2-BD59-A6C34878D82A}">
                    <a16:rowId xmlns="" xmlns:a16="http://schemas.microsoft.com/office/drawing/2014/main" val="10000"/>
                  </a:ext>
                </a:extLst>
              </a:tr>
              <a:tr h="3319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600" u="none" dirty="0">
                          <a:latin typeface="ＭＳ Ｐゴシック" panose="020B0600070205080204" pitchFamily="50" charset="-128"/>
                          <a:ea typeface="ＭＳ Ｐゴシック" panose="020B0600070205080204" pitchFamily="50" charset="-128"/>
                        </a:rPr>
                        <a:t>放射線治療管理料</a:t>
                      </a:r>
                      <a:endParaRPr kumimoji="1" lang="en-US" altLang="zh-TW"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　</a:t>
                      </a:r>
                      <a:r>
                        <a:rPr kumimoji="1" lang="zh-TW" altLang="en-US" sz="1600" u="none" dirty="0">
                          <a:latin typeface="ＭＳ Ｐゴシック" panose="020B0600070205080204" pitchFamily="50" charset="-128"/>
                          <a:ea typeface="ＭＳ Ｐゴシック" panose="020B0600070205080204" pitchFamily="50" charset="-128"/>
                        </a:rPr>
                        <a:t>外来放射線治療加算</a:t>
                      </a:r>
                      <a:r>
                        <a:rPr kumimoji="1" lang="ja-JP" altLang="en-US" sz="1600" u="none" dirty="0">
                          <a:latin typeface="ＭＳ Ｐゴシック" panose="020B0600070205080204" pitchFamily="50" charset="-128"/>
                          <a:ea typeface="ＭＳ Ｐゴシック" panose="020B0600070205080204" pitchFamily="50" charset="-128"/>
                        </a:rPr>
                        <a:t>　　　　　　　　　　</a:t>
                      </a:r>
                      <a:r>
                        <a:rPr kumimoji="1" lang="en-US" altLang="ja-JP" sz="1600" u="none" dirty="0">
                          <a:latin typeface="ＭＳ Ｐゴシック" panose="020B0600070205080204" pitchFamily="50" charset="-128"/>
                          <a:ea typeface="ＭＳ Ｐゴシック" panose="020B0600070205080204" pitchFamily="50" charset="-128"/>
                        </a:rPr>
                        <a:t>100</a:t>
                      </a:r>
                      <a:r>
                        <a:rPr kumimoji="1" lang="ja-JP" altLang="en-US" sz="1600" u="none" dirty="0">
                          <a:latin typeface="ＭＳ Ｐゴシック" panose="020B0600070205080204" pitchFamily="50" charset="-128"/>
                          <a:ea typeface="ＭＳ Ｐゴシック" panose="020B0600070205080204" pitchFamily="50" charset="-128"/>
                        </a:rPr>
                        <a:t>点</a:t>
                      </a:r>
                    </a:p>
                  </a:txBody>
                  <a:tcPr marL="99060" marR="99060" marT="28800" marB="28800" anchor="ctr"/>
                </a:tc>
                <a:extLst>
                  <a:ext uri="{0D108BD9-81ED-4DB2-BD59-A6C34878D82A}">
                    <a16:rowId xmlns="" xmlns:a16="http://schemas.microsoft.com/office/drawing/2014/main" val="10001"/>
                  </a:ext>
                </a:extLst>
              </a:tr>
              <a:tr h="162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［算定する場合］</a:t>
                      </a:r>
                      <a:endParaRPr kumimoji="1" lang="en-US" altLang="ja-JP"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外来放射線治療加算は、悪性腫瘍の入院中の患者以外の患者に対して、区分番号「</a:t>
                      </a:r>
                      <a:r>
                        <a:rPr kumimoji="1" lang="en-US" altLang="ja-JP" sz="1600" u="none" dirty="0">
                          <a:latin typeface="ＭＳ Ｐゴシック" panose="020B0600070205080204" pitchFamily="50" charset="-128"/>
                          <a:ea typeface="ＭＳ Ｐゴシック" panose="020B0600070205080204" pitchFamily="50" charset="-128"/>
                        </a:rPr>
                        <a:t>M001</a:t>
                      </a:r>
                      <a:r>
                        <a:rPr kumimoji="1" lang="ja-JP" altLang="en-US" sz="1600" u="none" dirty="0">
                          <a:latin typeface="ＭＳ Ｐゴシック" panose="020B0600070205080204" pitchFamily="50" charset="-128"/>
                          <a:ea typeface="ＭＳ Ｐゴシック" panose="020B0600070205080204" pitchFamily="50" charset="-128"/>
                        </a:rPr>
                        <a:t>」体外照射の「２」に掲げる高エネルギー放射線治療又は区分番号「</a:t>
                      </a:r>
                      <a:r>
                        <a:rPr kumimoji="1" lang="en-US" altLang="ja-JP" sz="1600" u="none" dirty="0">
                          <a:latin typeface="ＭＳ Ｐゴシック" panose="020B0600070205080204" pitchFamily="50" charset="-128"/>
                          <a:ea typeface="ＭＳ Ｐゴシック" panose="020B0600070205080204" pitchFamily="50" charset="-128"/>
                        </a:rPr>
                        <a:t>M001</a:t>
                      </a:r>
                      <a:r>
                        <a:rPr kumimoji="1" lang="ja-JP" altLang="en-US" sz="1600" u="none" dirty="0">
                          <a:latin typeface="ＭＳ Ｐゴシック" panose="020B0600070205080204" pitchFamily="50" charset="-128"/>
                          <a:ea typeface="ＭＳ Ｐゴシック" panose="020B0600070205080204" pitchFamily="50" charset="-128"/>
                        </a:rPr>
                        <a:t>」体外照射の「３」に掲げる強度変調放射線治療（</a:t>
                      </a:r>
                      <a:r>
                        <a:rPr kumimoji="1" lang="en-US" altLang="ja-JP" sz="1600" u="none" dirty="0">
                          <a:latin typeface="ＭＳ Ｐゴシック" panose="020B0600070205080204" pitchFamily="50" charset="-128"/>
                          <a:ea typeface="ＭＳ Ｐゴシック" panose="020B0600070205080204" pitchFamily="50" charset="-128"/>
                        </a:rPr>
                        <a:t>IMRT)</a:t>
                      </a:r>
                      <a:r>
                        <a:rPr kumimoji="1" lang="ja-JP" altLang="en-US" sz="1600" u="none" dirty="0">
                          <a:latin typeface="ＭＳ Ｐゴシック" panose="020B0600070205080204" pitchFamily="50" charset="-128"/>
                          <a:ea typeface="ＭＳ Ｐゴシック" panose="020B0600070205080204" pitchFamily="50" charset="-128"/>
                        </a:rPr>
                        <a:t>の際に、あらかじめ作成した線量分布図に基づいた照射計画により放射線照射を行った場合に、１日につき１回に限り算定する。</a:t>
                      </a:r>
                    </a:p>
                  </a:txBody>
                  <a:tcPr marL="99060" marR="99060" marT="28800" marB="28800"/>
                </a:tc>
                <a:extLst>
                  <a:ext uri="{0D108BD9-81ED-4DB2-BD59-A6C34878D82A}">
                    <a16:rowId xmlns="" xmlns:a16="http://schemas.microsoft.com/office/drawing/2014/main" val="10002"/>
                  </a:ext>
                </a:extLst>
              </a:tr>
            </a:tbl>
          </a:graphicData>
        </a:graphic>
      </p:graphicFrame>
      <p:graphicFrame>
        <p:nvGraphicFramePr>
          <p:cNvPr id="36" name="表 35"/>
          <p:cNvGraphicFramePr>
            <a:graphicFrameLocks noGrp="1"/>
          </p:cNvGraphicFramePr>
          <p:nvPr>
            <p:extLst/>
          </p:nvPr>
        </p:nvGraphicFramePr>
        <p:xfrm>
          <a:off x="5457490" y="1753542"/>
          <a:ext cx="4273367" cy="4104720"/>
        </p:xfrm>
        <a:graphic>
          <a:graphicData uri="http://schemas.openxmlformats.org/drawingml/2006/table">
            <a:tbl>
              <a:tblPr firstRow="1" bandRow="1">
                <a:tableStyleId>{9DCAF9ED-07DC-4A11-8D7F-57B35C25682E}</a:tableStyleId>
              </a:tblPr>
              <a:tblGrid>
                <a:gridCol w="4273367">
                  <a:extLst>
                    <a:ext uri="{9D8B030D-6E8A-4147-A177-3AD203B41FA5}">
                      <a16:colId xmlns="" xmlns:a16="http://schemas.microsoft.com/office/drawing/2014/main" val="20000"/>
                    </a:ext>
                  </a:extLst>
                </a:gridCol>
              </a:tblGrid>
              <a:tr h="331920">
                <a:tc>
                  <a:txBody>
                    <a:bodyPr/>
                    <a:lstStyle/>
                    <a:p>
                      <a:pPr algn="ctr"/>
                      <a:r>
                        <a:rPr kumimoji="1" lang="ja-JP" altLang="en-US" sz="1800" dirty="0"/>
                        <a:t>改定後</a:t>
                      </a:r>
                    </a:p>
                  </a:txBody>
                  <a:tcPr marL="99060" marR="99060" marT="28800" marB="28800" anchor="ctr"/>
                </a:tc>
                <a:extLst>
                  <a:ext uri="{0D108BD9-81ED-4DB2-BD59-A6C34878D82A}">
                    <a16:rowId xmlns="" xmlns:a16="http://schemas.microsoft.com/office/drawing/2014/main" val="10000"/>
                  </a:ext>
                </a:extLst>
              </a:tr>
              <a:tr h="33192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600" u="none" dirty="0">
                          <a:latin typeface="ＭＳ Ｐゴシック" panose="020B0600070205080204" pitchFamily="50" charset="-128"/>
                          <a:ea typeface="ＭＳ Ｐゴシック" panose="020B0600070205080204" pitchFamily="50" charset="-128"/>
                        </a:rPr>
                        <a:t>放射線治療管理料</a:t>
                      </a:r>
                      <a:endParaRPr kumimoji="1" lang="en-US" altLang="zh-TW"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　</a:t>
                      </a:r>
                      <a:r>
                        <a:rPr kumimoji="1" lang="zh-TW" altLang="en-US" sz="1600" u="none" dirty="0">
                          <a:latin typeface="ＭＳ Ｐゴシック" panose="020B0600070205080204" pitchFamily="50" charset="-128"/>
                          <a:ea typeface="ＭＳ Ｐゴシック" panose="020B0600070205080204" pitchFamily="50" charset="-128"/>
                        </a:rPr>
                        <a:t>外来放射線治療加算</a:t>
                      </a:r>
                      <a:r>
                        <a:rPr kumimoji="1" lang="ja-JP" altLang="en-US" sz="1600" u="none" dirty="0">
                          <a:latin typeface="ＭＳ Ｐゴシック" panose="020B0600070205080204" pitchFamily="50" charset="-128"/>
                          <a:ea typeface="ＭＳ Ｐゴシック" panose="020B0600070205080204" pitchFamily="50" charset="-128"/>
                        </a:rPr>
                        <a:t>　　　　　　　　　　</a:t>
                      </a:r>
                      <a:r>
                        <a:rPr kumimoji="1" lang="en-US" altLang="ja-JP" sz="1600" u="none" dirty="0">
                          <a:latin typeface="ＭＳ Ｐゴシック" panose="020B0600070205080204" pitchFamily="50" charset="-128"/>
                          <a:ea typeface="ＭＳ Ｐゴシック" panose="020B0600070205080204" pitchFamily="50" charset="-128"/>
                        </a:rPr>
                        <a:t>100</a:t>
                      </a:r>
                      <a:r>
                        <a:rPr kumimoji="1" lang="ja-JP" altLang="en-US" sz="1600" u="none" dirty="0">
                          <a:latin typeface="ＭＳ Ｐゴシック" panose="020B0600070205080204" pitchFamily="50" charset="-128"/>
                          <a:ea typeface="ＭＳ Ｐゴシック" panose="020B0600070205080204" pitchFamily="50" charset="-128"/>
                        </a:rPr>
                        <a:t>点</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extLst>
                  <a:ext uri="{0D108BD9-81ED-4DB2-BD59-A6C34878D82A}">
                    <a16:rowId xmlns="" xmlns:a16="http://schemas.microsoft.com/office/drawing/2014/main" val="10001"/>
                  </a:ext>
                </a:extLst>
              </a:tr>
              <a:tr h="32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u="none" dirty="0">
                          <a:latin typeface="ＭＳ Ｐゴシック" panose="020B0600070205080204" pitchFamily="50" charset="-128"/>
                          <a:ea typeface="ＭＳ Ｐゴシック" panose="020B0600070205080204" pitchFamily="50" charset="-128"/>
                        </a:rPr>
                        <a:t>［算定する場合］</a:t>
                      </a:r>
                      <a:endParaRPr kumimoji="1" lang="en-US" altLang="ja-JP" sz="1600" u="none"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外来放射線治療加算は、悪性腫瘍の入院中の患者以外の患者に対して、区分番号「</a:t>
                      </a:r>
                      <a:r>
                        <a:rPr kumimoji="1" lang="en-US"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M001</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」体外照射の「２」に掲げる高エネルギー放射線治療又は区分番号「</a:t>
                      </a:r>
                      <a:r>
                        <a:rPr kumimoji="1" lang="en-US"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M001</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」体外照射の「３」に掲げる強度変調放射線治療（</a:t>
                      </a:r>
                      <a:r>
                        <a:rPr kumimoji="1" lang="en-US"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IMRT)</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の際に、あらかじめ作成した線量分布図に基づいた照射計画により放射線照射を行った場合</a:t>
                      </a:r>
                      <a:r>
                        <a:rPr kumimoji="1" lang="ja-JP" altLang="ja-JP" sz="1600" b="0" u="none" kern="1200" dirty="0">
                          <a:solidFill>
                            <a:schemeClr val="tx1"/>
                          </a:solidFill>
                          <a:latin typeface="ＭＳ Ｐゴシック" panose="020B0600070205080204" pitchFamily="50" charset="-128"/>
                          <a:ea typeface="ＭＳ Ｐゴシック" panose="020B0600070205080204" pitchFamily="50" charset="-128"/>
                          <a:cs typeface=""/>
                        </a:rPr>
                        <a:t>及び</a:t>
                      </a:r>
                      <a:r>
                        <a:rPr kumimoji="1" lang="ja-JP"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他医療機関に入院中の患者に対して、区分番号「</a:t>
                      </a:r>
                      <a:r>
                        <a:rPr kumimoji="1" lang="en-US"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M001</a:t>
                      </a:r>
                      <a:r>
                        <a:rPr kumimoji="1" lang="ja-JP"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」体外照射の「３」に掲げる強度変調放射線治療（</a:t>
                      </a:r>
                      <a:r>
                        <a:rPr kumimoji="1" lang="en-US"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IMRT)</a:t>
                      </a:r>
                      <a:r>
                        <a:rPr kumimoji="1" lang="ja-JP" altLang="ja-JP" sz="1600" b="1" u="sng" kern="1200" dirty="0">
                          <a:solidFill>
                            <a:srgbClr val="0070C0"/>
                          </a:solidFill>
                          <a:latin typeface="ＭＳ Ｐゴシック" panose="020B0600070205080204" pitchFamily="50" charset="-128"/>
                          <a:ea typeface="ＭＳ Ｐゴシック" panose="020B0600070205080204" pitchFamily="50" charset="-128"/>
                          <a:cs typeface=""/>
                        </a:rPr>
                        <a:t>の際に、あらかじめ作成した線量分布図に基づいた照射計画により放射線照射を行った場合</a:t>
                      </a:r>
                      <a:r>
                        <a:rPr kumimoji="1" lang="ja-JP" altLang="ja-JP" sz="1600" kern="1200" dirty="0">
                          <a:solidFill>
                            <a:schemeClr val="dk1"/>
                          </a:solidFill>
                          <a:effectLst/>
                          <a:latin typeface="ＭＳ Ｐゴシック" panose="020B0600070205080204" pitchFamily="50" charset="-128"/>
                          <a:ea typeface="ＭＳ Ｐゴシック" panose="020B0600070205080204" pitchFamily="50" charset="-128"/>
                          <a:cs typeface="+mn-cs"/>
                        </a:rPr>
                        <a:t>に、１日につき１回に限り算定する。</a:t>
                      </a:r>
                      <a:endParaRPr kumimoji="1" lang="ja-JP" altLang="en-US" sz="1600" u="none" dirty="0">
                        <a:latin typeface="ＭＳ Ｐゴシック" panose="020B0600070205080204" pitchFamily="50" charset="-128"/>
                        <a:ea typeface="ＭＳ Ｐゴシック" panose="020B0600070205080204" pitchFamily="50" charset="-128"/>
                      </a:endParaRPr>
                    </a:p>
                  </a:txBody>
                  <a:tcPr marL="99060" marR="99060" marT="28800" marB="28800">
                    <a:lnR w="12700" cap="flat" cmpd="sng" algn="ctr">
                      <a:solidFill>
                        <a:schemeClr val="accent2">
                          <a:lumMod val="40000"/>
                          <a:lumOff val="60000"/>
                        </a:schemeClr>
                      </a:solidFill>
                      <a:prstDash val="solid"/>
                      <a:round/>
                      <a:headEnd type="none" w="med" len="med"/>
                      <a:tailEnd type="none" w="med" len="med"/>
                    </a:lnR>
                  </a:tcPr>
                </a:tc>
                <a:extLst>
                  <a:ext uri="{0D108BD9-81ED-4DB2-BD59-A6C34878D82A}">
                    <a16:rowId xmlns="" xmlns:a16="http://schemas.microsoft.com/office/drawing/2014/main" val="10002"/>
                  </a:ext>
                </a:extLst>
              </a:tr>
            </a:tbl>
          </a:graphicData>
        </a:graphic>
      </p:graphicFrame>
      <p:sp>
        <p:nvSpPr>
          <p:cNvPr id="37" name="右矢印 36"/>
          <p:cNvSpPr/>
          <p:nvPr/>
        </p:nvSpPr>
        <p:spPr>
          <a:xfrm>
            <a:off x="4747578" y="3073939"/>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3" name="Rectangle 36"/>
          <p:cNvSpPr>
            <a:spLocks noChangeArrowheads="1"/>
          </p:cNvSpPr>
          <p:nvPr/>
        </p:nvSpPr>
        <p:spPr bwMode="auto">
          <a:xfrm>
            <a:off x="125311" y="454306"/>
            <a:ext cx="669989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（３）高度な放射線治療機器の効率的な利用の推進②（再掲）</a:t>
            </a:r>
            <a:endParaRPr kumimoji="0" lang="en-US" altLang="ja-JP" sz="2000" kern="0" dirty="0">
              <a:solidFill>
                <a:prstClr val="black"/>
              </a:solidFill>
            </a:endParaRPr>
          </a:p>
          <a:p>
            <a:pPr>
              <a:spcBef>
                <a:spcPct val="20000"/>
              </a:spcBef>
              <a:defRPr/>
            </a:pPr>
            <a:endParaRPr kumimoji="0" lang="en-US" altLang="ja-JP" sz="2000" kern="0" dirty="0">
              <a:solidFill>
                <a:prstClr val="black"/>
              </a:solidFill>
            </a:endParaRPr>
          </a:p>
        </p:txBody>
      </p:sp>
      <p:sp>
        <p:nvSpPr>
          <p:cNvPr id="1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314</a:t>
            </a:fld>
            <a:endParaRPr lang="ja-JP" altLang="en-US" sz="1600" dirty="0">
              <a:solidFill>
                <a:prstClr val="black"/>
              </a:solidFill>
            </a:endParaRPr>
          </a:p>
        </p:txBody>
      </p:sp>
      <p:sp>
        <p:nvSpPr>
          <p:cNvPr id="11" name="Rectangle 2"/>
          <p:cNvSpPr>
            <a:spLocks noChangeArrowheads="1"/>
          </p:cNvSpPr>
          <p:nvPr/>
        </p:nvSpPr>
        <p:spPr bwMode="auto">
          <a:xfrm>
            <a:off x="213524" y="16322"/>
            <a:ext cx="9517327" cy="4342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2" name="テキスト ボックス 8">
            <a:extLst>
              <a:ext uri="{FF2B5EF4-FFF2-40B4-BE49-F238E27FC236}">
                <a16:creationId xmlns="" xmlns:a16="http://schemas.microsoft.com/office/drawing/2014/main" id="{B07E5CCF-BB7F-4F9D-BF7F-93EB393F771B}"/>
              </a:ext>
            </a:extLst>
          </p:cNvPr>
          <p:cNvSpPr txBox="1"/>
          <p:nvPr/>
        </p:nvSpPr>
        <p:spPr>
          <a:xfrm>
            <a:off x="8642813" y="1499865"/>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622</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70571567"/>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683520" y="6492893"/>
            <a:ext cx="2228850" cy="365125"/>
          </a:xfrm>
        </p:spPr>
        <p:txBody>
          <a:bodyPr/>
          <a:lstStyle/>
          <a:p>
            <a:fld id="{3CD7FEE9-580A-4EA0-A7DE-8D177AC2609D}" type="slidenum">
              <a:rPr lang="ja-JP" altLang="en-US" b="0" smtClean="0">
                <a:solidFill>
                  <a:prstClr val="black"/>
                </a:solidFill>
                <a:latin typeface="ＭＳ Ｐゴシック"/>
              </a:rPr>
              <a:pPr/>
              <a:t>315</a:t>
            </a:fld>
            <a:endParaRPr lang="ja-JP" altLang="en-US" b="0" dirty="0">
              <a:solidFill>
                <a:prstClr val="black"/>
              </a:solidFill>
              <a:latin typeface="ＭＳ Ｐゴシック"/>
            </a:endParaRPr>
          </a:p>
        </p:txBody>
      </p:sp>
      <p:sp>
        <p:nvSpPr>
          <p:cNvPr id="10" name="Rectangle 37"/>
          <p:cNvSpPr>
            <a:spLocks noChangeArrowheads="1"/>
          </p:cNvSpPr>
          <p:nvPr/>
        </p:nvSpPr>
        <p:spPr bwMode="auto">
          <a:xfrm>
            <a:off x="117941" y="1916832"/>
            <a:ext cx="9689654" cy="4873532"/>
          </a:xfrm>
          <a:prstGeom prst="rect">
            <a:avLst/>
          </a:prstGeom>
          <a:noFill/>
          <a:ln w="9525">
            <a:solidFill>
              <a:schemeClr val="tx1"/>
            </a:solidFill>
            <a:miter lim="800000"/>
            <a:headEnd/>
            <a:tailEnd/>
          </a:ln>
        </p:spPr>
        <p:txBody>
          <a:bodyPr tIns="108000"/>
          <a:lstStyle/>
          <a:p>
            <a:pPr marL="177800" indent="-177800">
              <a:lnSpc>
                <a:spcPts val="1800"/>
              </a:lnSpc>
              <a:buFont typeface="Wingdings" pitchFamily="2" charset="2"/>
              <a:buChar char="Ø"/>
              <a:defRPr/>
            </a:pPr>
            <a:r>
              <a:rPr lang="ja-JP" altLang="en-US" sz="1400" dirty="0">
                <a:solidFill>
                  <a:prstClr val="black"/>
                </a:solidFill>
                <a:latin typeface="ＭＳ Ｐゴシック"/>
              </a:rPr>
              <a:t>　</a:t>
            </a:r>
            <a:r>
              <a:rPr lang="ja-JP" altLang="ja-JP" sz="1600" kern="100" dirty="0">
                <a:solidFill>
                  <a:prstClr val="black"/>
                </a:solidFill>
                <a:ea typeface="ＭＳ ゴシック"/>
                <a:cs typeface="Times New Roman"/>
              </a:rPr>
              <a:t>デジタル病理画像の観察及び送受信を行うにつき十分な装置・機器を用いた場合に、デジタル病理画像のみを用いて病理診断を行った場合も、病理診断料を算定可能とする。</a:t>
            </a:r>
            <a:endParaRPr lang="en-US" altLang="ja-JP" sz="1600" kern="100" dirty="0">
              <a:solidFill>
                <a:prstClr val="black"/>
              </a:solidFill>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marL="177800" indent="-177800">
              <a:lnSpc>
                <a:spcPts val="1800"/>
              </a:lnSpc>
              <a:buFont typeface="Wingdings" pitchFamily="2" charset="2"/>
              <a:buChar char="Ø"/>
              <a:defRPr/>
            </a:pPr>
            <a:endParaRPr lang="en-US" altLang="ja-JP" sz="1600" kern="100" dirty="0">
              <a:solidFill>
                <a:prstClr val="black"/>
              </a:solidFill>
              <a:latin typeface="ＭＳ Ｐゴシック"/>
              <a:ea typeface="ＭＳ ゴシック"/>
              <a:cs typeface="Times New Roman"/>
            </a:endParaRPr>
          </a:p>
          <a:p>
            <a:pPr>
              <a:lnSpc>
                <a:spcPts val="1600"/>
              </a:lnSpc>
              <a:defRPr/>
            </a:pPr>
            <a:endParaRPr lang="en-US" altLang="ja-JP" sz="1600" kern="100" dirty="0">
              <a:solidFill>
                <a:prstClr val="black"/>
              </a:solidFill>
              <a:latin typeface="ＭＳ Ｐゴシック"/>
              <a:ea typeface="ＭＳ ゴシック"/>
              <a:cs typeface="Times New Roman"/>
            </a:endParaRPr>
          </a:p>
          <a:p>
            <a:pPr marL="177800" indent="-177800">
              <a:lnSpc>
                <a:spcPts val="1600"/>
              </a:lnSpc>
              <a:spcBef>
                <a:spcPts val="1200"/>
              </a:spcBef>
              <a:buFont typeface="Wingdings" pitchFamily="2" charset="2"/>
              <a:buChar char="Ø"/>
              <a:defRPr/>
            </a:pPr>
            <a:r>
              <a:rPr lang="ja-JP" altLang="en-US" sz="1600" dirty="0">
                <a:solidFill>
                  <a:prstClr val="black"/>
                </a:solidFill>
                <a:latin typeface="ＭＳ Ｐゴシック"/>
              </a:rPr>
              <a:t>　保険医療機関間の連携による病理診断において、</a:t>
            </a:r>
            <a:r>
              <a:rPr lang="ja-JP" altLang="en-US" sz="1600" kern="100" dirty="0">
                <a:solidFill>
                  <a:prstClr val="black"/>
                </a:solidFill>
                <a:ea typeface="ＭＳ ゴシック"/>
                <a:cs typeface="Times New Roman"/>
              </a:rPr>
              <a:t>デジタル病理画像の送受信によって行われた場合及び検体を送付して受取側の医療機関で標本が作製された場合も、病理診断料等を算定可能とする。</a:t>
            </a:r>
            <a:endParaRPr lang="en-US" altLang="ja-JP" sz="1600" dirty="0">
              <a:solidFill>
                <a:prstClr val="black"/>
              </a:solidFill>
              <a:latin typeface="ＭＳ Ｐゴシック"/>
            </a:endParaRPr>
          </a:p>
          <a:p>
            <a:pPr>
              <a:lnSpc>
                <a:spcPts val="1800"/>
              </a:lnSpc>
              <a:defRPr/>
            </a:pPr>
            <a:endParaRPr lang="en-US" altLang="ja-JP" sz="16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a:p>
            <a:pPr marL="177800" indent="-177800">
              <a:buFont typeface="Wingdings" pitchFamily="2" charset="2"/>
              <a:buChar char="Ø"/>
              <a:defRPr/>
            </a:pPr>
            <a:endParaRPr lang="en-US" altLang="ja-JP" sz="2000" dirty="0">
              <a:solidFill>
                <a:prstClr val="black"/>
              </a:solidFill>
              <a:latin typeface="ＭＳ Ｐゴシック"/>
            </a:endParaRPr>
          </a:p>
        </p:txBody>
      </p:sp>
      <p:graphicFrame>
        <p:nvGraphicFramePr>
          <p:cNvPr id="9" name="表 8"/>
          <p:cNvGraphicFramePr>
            <a:graphicFrameLocks noGrp="1"/>
          </p:cNvGraphicFramePr>
          <p:nvPr>
            <p:extLst/>
          </p:nvPr>
        </p:nvGraphicFramePr>
        <p:xfrm>
          <a:off x="325728" y="2564904"/>
          <a:ext cx="2183777" cy="2659380"/>
        </p:xfrm>
        <a:graphic>
          <a:graphicData uri="http://schemas.openxmlformats.org/drawingml/2006/table">
            <a:tbl>
              <a:tblPr firstRow="1" bandRow="1">
                <a:tableStyleId>{5C22544A-7EE6-4342-B048-85BDC9FD1C3A}</a:tableStyleId>
              </a:tblPr>
              <a:tblGrid>
                <a:gridCol w="2183777">
                  <a:extLst>
                    <a:ext uri="{9D8B030D-6E8A-4147-A177-3AD203B41FA5}">
                      <a16:colId xmlns="" xmlns:a16="http://schemas.microsoft.com/office/drawing/2014/main" val="20000"/>
                    </a:ext>
                  </a:extLst>
                </a:gridCol>
              </a:tblGrid>
              <a:tr h="174958">
                <a:tc>
                  <a:txBody>
                    <a:bodyPr/>
                    <a:lstStyle/>
                    <a:p>
                      <a:pPr algn="ctr">
                        <a:lnSpc>
                          <a:spcPts val="1300"/>
                        </a:lnSpc>
                      </a:pPr>
                      <a:r>
                        <a:rPr kumimoji="1" lang="ja-JP" altLang="en-US" sz="1200" baseline="0" dirty="0">
                          <a:latin typeface="+mn-ea"/>
                          <a:ea typeface="+mn-ea"/>
                        </a:rPr>
                        <a:t>現行</a:t>
                      </a:r>
                    </a:p>
                  </a:txBody>
                  <a:tcPr/>
                </a:tc>
                <a:extLst>
                  <a:ext uri="{0D108BD9-81ED-4DB2-BD59-A6C34878D82A}">
                    <a16:rowId xmlns="" xmlns:a16="http://schemas.microsoft.com/office/drawing/2014/main" val="10000"/>
                  </a:ext>
                </a:extLst>
              </a:tr>
              <a:tr h="1202532">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latin typeface="+mn-ea"/>
                          <a:ea typeface="+mn-ea"/>
                        </a:rPr>
                        <a:t>【</a:t>
                      </a:r>
                      <a:r>
                        <a:rPr kumimoji="1" lang="ja-JP" altLang="en-US" sz="1200" baseline="0" dirty="0">
                          <a:latin typeface="+mn-ea"/>
                          <a:ea typeface="+mn-ea"/>
                        </a:rPr>
                        <a:t>病理診断料</a:t>
                      </a:r>
                      <a:r>
                        <a:rPr kumimoji="1" lang="en-US" altLang="ja-JP" sz="1200" baseline="0" dirty="0">
                          <a:latin typeface="+mn-ea"/>
                          <a:ea typeface="+mn-ea"/>
                        </a:rPr>
                        <a:t>】</a:t>
                      </a:r>
                      <a:r>
                        <a:rPr kumimoji="1" lang="ja-JP" altLang="en-US" sz="1200" baseline="0" dirty="0">
                          <a:latin typeface="+mn-ea"/>
                          <a:ea typeface="+mn-ea"/>
                        </a:rPr>
                        <a:t>　</a:t>
                      </a:r>
                      <a:endParaRPr kumimoji="1" lang="en-US" altLang="ja-JP" sz="1200" baseline="0" dirty="0">
                        <a:latin typeface="+mn-ea"/>
                        <a:ea typeface="+mn-ea"/>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mn-ea"/>
                          <a:ea typeface="+mn-ea"/>
                        </a:rPr>
                        <a:t>　</a:t>
                      </a:r>
                      <a:r>
                        <a:rPr kumimoji="1" lang="ja-JP" altLang="en-US" sz="1200" b="1" u="sng" baseline="0" dirty="0">
                          <a:latin typeface="+mn-ea"/>
                          <a:ea typeface="+mn-ea"/>
                        </a:rPr>
                        <a:t>１　組織診断料</a:t>
                      </a:r>
                      <a:endParaRPr kumimoji="1" lang="en-US" altLang="ja-JP" sz="1200" b="1" u="sng" baseline="0" dirty="0">
                        <a:latin typeface="+mn-ea"/>
                        <a:ea typeface="+mn-ea"/>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mn-ea"/>
                          <a:ea typeface="+mn-ea"/>
                        </a:rPr>
                        <a:t>　２　細胞診断料</a:t>
                      </a:r>
                      <a:endParaRPr kumimoji="1" lang="en-US" altLang="ja-JP" sz="1200" baseline="0" dirty="0">
                        <a:latin typeface="+mn-ea"/>
                        <a:ea typeface="+mn-ea"/>
                      </a:endParaRPr>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mn-ea"/>
                          <a:ea typeface="+mn-ea"/>
                        </a:rPr>
                        <a:t>注１　１については、病理診断を専ら担当する医師が勤務する病院又は病理診断を専ら担当する常勤の医師が勤務する診療所である保険医療機関において、（中略）作製された組織標本に基づく診断を行った場合（中略）に、これらの診断の別又は回数にかかわらず、月１回に限り算定する。</a:t>
                      </a:r>
                    </a:p>
                  </a:txBody>
                  <a:tcPr/>
                </a:tc>
                <a:extLst>
                  <a:ext uri="{0D108BD9-81ED-4DB2-BD59-A6C34878D82A}">
                    <a16:rowId xmlns=""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3384971" y="2564904"/>
          <a:ext cx="6325638" cy="2677160"/>
        </p:xfrm>
        <a:graphic>
          <a:graphicData uri="http://schemas.openxmlformats.org/drawingml/2006/table">
            <a:tbl>
              <a:tblPr firstRow="1" bandRow="1">
                <a:tableStyleId>{21E4AEA4-8DFA-4A89-87EB-49C32662AFE0}</a:tableStyleId>
              </a:tblPr>
              <a:tblGrid>
                <a:gridCol w="6325638">
                  <a:extLst>
                    <a:ext uri="{9D8B030D-6E8A-4147-A177-3AD203B41FA5}">
                      <a16:colId xmlns="" xmlns:a16="http://schemas.microsoft.com/office/drawing/2014/main" val="20000"/>
                    </a:ext>
                  </a:extLst>
                </a:gridCol>
              </a:tblGrid>
              <a:tr h="177303">
                <a:tc>
                  <a:txBody>
                    <a:bodyPr/>
                    <a:lstStyle/>
                    <a:p>
                      <a:pPr algn="ctr"/>
                      <a:r>
                        <a:rPr kumimoji="1" lang="ja-JP" altLang="en-US" sz="1200" baseline="0" dirty="0">
                          <a:latin typeface="+mn-lt"/>
                          <a:ea typeface="+mn-ea"/>
                        </a:rPr>
                        <a:t>改定後</a:t>
                      </a:r>
                      <a:endParaRPr kumimoji="1" lang="ja-JP" altLang="en-US" sz="1200" baseline="0" dirty="0">
                        <a:latin typeface="+mn-ea"/>
                        <a:ea typeface="+mn-ea"/>
                      </a:endParaRPr>
                    </a:p>
                  </a:txBody>
                  <a:tcPr/>
                </a:tc>
                <a:extLst>
                  <a:ext uri="{0D108BD9-81ED-4DB2-BD59-A6C34878D82A}">
                    <a16:rowId xmlns="" xmlns:a16="http://schemas.microsoft.com/office/drawing/2014/main" val="10000"/>
                  </a:ext>
                </a:extLst>
              </a:tr>
              <a:tr h="1750902">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baseline="0" dirty="0"/>
                        <a:t>【</a:t>
                      </a:r>
                      <a:r>
                        <a:rPr kumimoji="1" lang="ja-JP" altLang="en-US" sz="1200" baseline="0" dirty="0"/>
                        <a:t>病理診断料</a:t>
                      </a:r>
                      <a:r>
                        <a:rPr kumimoji="1" lang="en-US" altLang="ja-JP" sz="1200" baseline="0" dirty="0"/>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1" baseline="0" dirty="0"/>
                        <a:t>　</a:t>
                      </a:r>
                      <a:r>
                        <a:rPr kumimoji="1" lang="ja-JP" altLang="en-US" sz="1200" b="1" u="sng" baseline="0" dirty="0"/>
                        <a:t>１　組織診断料</a:t>
                      </a:r>
                      <a:endParaRPr kumimoji="1" lang="en-US" altLang="ja-JP" sz="1200" b="1" u="sng" baseline="0" dirty="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　２　細胞診断料</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注１　１については、病理診断を専ら担当する医師が勤務する病院又は病理診断を専ら担当する常勤の医師が勤務する診療所である保険医療機関において、（中略）作製された組織標本</a:t>
                      </a:r>
                      <a:r>
                        <a:rPr kumimoji="1" lang="ja-JP" altLang="en-US" sz="1200" b="1" u="sng" baseline="0" dirty="0">
                          <a:solidFill>
                            <a:schemeClr val="accent1">
                              <a:lumMod val="75000"/>
                            </a:schemeClr>
                          </a:solidFill>
                        </a:rPr>
                        <a:t>（組織標本のデジタル病理画像を含む。）</a:t>
                      </a:r>
                      <a:r>
                        <a:rPr kumimoji="1" lang="ja-JP" altLang="en-US" sz="1200" baseline="0" dirty="0"/>
                        <a:t>に基づく診断を行った場合（中略）に、これらの診断の別又は回数にかかわらず、月１回に限り算定する。</a:t>
                      </a:r>
                      <a:endParaRPr kumimoji="1" lang="en-US" altLang="ja-JP" sz="1200" baseline="0" dirty="0"/>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t>［留意事項］</a:t>
                      </a:r>
                      <a:endParaRPr kumimoji="1" lang="en-US" altLang="ja-JP" sz="1200" baseline="0" dirty="0"/>
                    </a:p>
                    <a:p>
                      <a:pPr marL="90488" marR="0" lvl="0" indent="-90488"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デジタル病理画像による病理診断については、</a:t>
                      </a:r>
                      <a:r>
                        <a:rPr kumimoji="1" lang="ja-JP" altLang="en-US" sz="1200" b="1" i="0" u="sng" strike="noStrike" kern="1200" cap="none" spc="0" normalizeH="0" baseline="0" noProof="0" dirty="0">
                          <a:ln>
                            <a:noFill/>
                          </a:ln>
                          <a:solidFill>
                            <a:srgbClr val="0070C0"/>
                          </a:solidFill>
                          <a:effectLst/>
                          <a:uLnTx/>
                          <a:uFillTx/>
                          <a:latin typeface="ＭＳ Ｐゴシック"/>
                          <a:ea typeface="+mn-ea"/>
                          <a:cs typeface="+mn-cs"/>
                        </a:rPr>
                        <a:t>デジタル病理画像の作成、観察及び送受信を行うにつき十分な装置・機器</a:t>
                      </a: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を用いた上で観察及び診断を行った場合に算定できる。なお、デジタル病理画像に基づく病理診断を行うに当たっては、</a:t>
                      </a:r>
                      <a:r>
                        <a:rPr kumimoji="1" lang="ja-JP" altLang="en-US" sz="1200" b="1" i="0" u="sng" strike="noStrike" kern="1200" cap="none" spc="0" normalizeH="0" baseline="0" noProof="0" dirty="0">
                          <a:ln>
                            <a:noFill/>
                          </a:ln>
                          <a:solidFill>
                            <a:srgbClr val="0070C0"/>
                          </a:solidFill>
                          <a:effectLst/>
                          <a:uLnTx/>
                          <a:uFillTx/>
                          <a:latin typeface="ＭＳ Ｐゴシック"/>
                          <a:ea typeface="+mn-ea"/>
                          <a:cs typeface="+mn-cs"/>
                        </a:rPr>
                        <a:t>関係学会による指針を参考とすること</a:t>
                      </a: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a:t>
                      </a:r>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a:latin typeface="+mn-ea"/>
                          <a:ea typeface="+mn-ea"/>
                        </a:rPr>
                        <a:t>［デジタル病理画像による病理診断の施設基準］</a:t>
                      </a:r>
                      <a:endParaRPr kumimoji="1" lang="en-US" altLang="ja-JP" sz="1200" baseline="0" dirty="0">
                        <a:latin typeface="+mn-ea"/>
                        <a:ea typeface="+mn-ea"/>
                      </a:endParaRPr>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u="none" baseline="0" dirty="0">
                          <a:solidFill>
                            <a:schemeClr val="tx1"/>
                          </a:solidFill>
                          <a:latin typeface="+mn-ea"/>
                          <a:ea typeface="+mn-ea"/>
                        </a:rPr>
                        <a:t>　</a:t>
                      </a:r>
                      <a:r>
                        <a:rPr kumimoji="1" lang="en-US" altLang="ja-JP" sz="1200" u="none" baseline="0" dirty="0">
                          <a:solidFill>
                            <a:schemeClr val="tx1"/>
                          </a:solidFill>
                          <a:latin typeface="+mn-ea"/>
                          <a:ea typeface="+mn-ea"/>
                        </a:rPr>
                        <a:t>(</a:t>
                      </a:r>
                      <a:r>
                        <a:rPr kumimoji="1" lang="ja-JP" altLang="en-US" sz="1200" u="none" baseline="0" dirty="0">
                          <a:solidFill>
                            <a:schemeClr val="tx1"/>
                          </a:solidFill>
                          <a:latin typeface="+mn-ea"/>
                          <a:ea typeface="+mn-ea"/>
                        </a:rPr>
                        <a:t>１</a:t>
                      </a:r>
                      <a:r>
                        <a:rPr kumimoji="1" lang="en-US" altLang="ja-JP" sz="1200" u="none" baseline="0" dirty="0">
                          <a:solidFill>
                            <a:schemeClr val="tx1"/>
                          </a:solidFill>
                          <a:latin typeface="+mn-ea"/>
                          <a:ea typeface="+mn-ea"/>
                        </a:rPr>
                        <a:t>)</a:t>
                      </a:r>
                      <a:r>
                        <a:rPr kumimoji="1" lang="ja-JP" altLang="en-US" sz="1200" u="none" baseline="0" dirty="0">
                          <a:solidFill>
                            <a:schemeClr val="tx1"/>
                          </a:solidFill>
                          <a:latin typeface="+mn-ea"/>
                          <a:ea typeface="+mn-ea"/>
                        </a:rPr>
                        <a:t>　</a:t>
                      </a:r>
                      <a:r>
                        <a:rPr kumimoji="1" lang="ja-JP" altLang="en-US" sz="1200" b="1" u="sng" baseline="0" dirty="0">
                          <a:solidFill>
                            <a:srgbClr val="0070C0"/>
                          </a:solidFill>
                          <a:latin typeface="+mn-ea"/>
                          <a:ea typeface="+mn-ea"/>
                        </a:rPr>
                        <a:t>病理診断管理加算又は口腔病理診断管理加算</a:t>
                      </a:r>
                      <a:r>
                        <a:rPr kumimoji="1" lang="ja-JP" altLang="en-US" sz="1200" u="none" baseline="0" dirty="0">
                          <a:solidFill>
                            <a:schemeClr val="tx1"/>
                          </a:solidFill>
                          <a:latin typeface="+mn-ea"/>
                          <a:ea typeface="+mn-ea"/>
                        </a:rPr>
                        <a:t>の届出を行っている施設であること。</a:t>
                      </a:r>
                    </a:p>
                    <a:p>
                      <a:pPr marL="90488" marR="0" indent="-90488" algn="l" defTabSz="914400" rtl="0" eaLnBrk="1" fontAlgn="auto" latinLnBrk="0" hangingPunct="1">
                        <a:lnSpc>
                          <a:spcPts val="1300"/>
                        </a:lnSpc>
                        <a:spcBef>
                          <a:spcPts val="0"/>
                        </a:spcBef>
                        <a:spcAft>
                          <a:spcPts val="0"/>
                        </a:spcAft>
                        <a:buClrTx/>
                        <a:buSzTx/>
                        <a:buFontTx/>
                        <a:buNone/>
                        <a:tabLst/>
                        <a:defRPr/>
                      </a:pPr>
                      <a:r>
                        <a:rPr kumimoji="1" lang="ja-JP" altLang="en-US" sz="1200" u="none" baseline="0" dirty="0">
                          <a:solidFill>
                            <a:schemeClr val="tx1"/>
                          </a:solidFill>
                          <a:latin typeface="+mn-ea"/>
                          <a:ea typeface="+mn-ea"/>
                        </a:rPr>
                        <a:t>　</a:t>
                      </a:r>
                      <a:r>
                        <a:rPr kumimoji="1" lang="en-US" altLang="ja-JP" sz="1200" u="none" baseline="0" dirty="0">
                          <a:solidFill>
                            <a:schemeClr val="tx1"/>
                          </a:solidFill>
                          <a:latin typeface="+mn-ea"/>
                          <a:ea typeface="+mn-ea"/>
                        </a:rPr>
                        <a:t>(</a:t>
                      </a:r>
                      <a:r>
                        <a:rPr kumimoji="1" lang="ja-JP" altLang="en-US" sz="1200" u="none" baseline="0" dirty="0">
                          <a:solidFill>
                            <a:schemeClr val="tx1"/>
                          </a:solidFill>
                          <a:latin typeface="+mn-ea"/>
                          <a:ea typeface="+mn-ea"/>
                        </a:rPr>
                        <a:t>２</a:t>
                      </a:r>
                      <a:r>
                        <a:rPr kumimoji="1" lang="en-US" altLang="ja-JP" sz="1200" u="none" baseline="0" dirty="0">
                          <a:solidFill>
                            <a:schemeClr val="tx1"/>
                          </a:solidFill>
                          <a:latin typeface="+mn-ea"/>
                          <a:ea typeface="+mn-ea"/>
                        </a:rPr>
                        <a:t>)</a:t>
                      </a:r>
                      <a:r>
                        <a:rPr kumimoji="1" lang="ja-JP" altLang="en-US" sz="1200" u="none" baseline="0" dirty="0">
                          <a:solidFill>
                            <a:schemeClr val="tx1"/>
                          </a:solidFill>
                          <a:latin typeface="+mn-ea"/>
                          <a:ea typeface="+mn-ea"/>
                        </a:rPr>
                        <a:t>　</a:t>
                      </a:r>
                      <a:r>
                        <a:rPr kumimoji="1" lang="ja-JP" altLang="en-US" sz="1200" b="1" u="sng" baseline="0" dirty="0">
                          <a:solidFill>
                            <a:srgbClr val="0070C0"/>
                          </a:solidFill>
                          <a:latin typeface="+mn-ea"/>
                          <a:ea typeface="+mn-ea"/>
                        </a:rPr>
                        <a:t>デジタル病理画像の作成及び管理を行うにつき、十分な体制</a:t>
                      </a:r>
                      <a:r>
                        <a:rPr kumimoji="1" lang="ja-JP" altLang="en-US" sz="1200" u="none" baseline="0" dirty="0">
                          <a:solidFill>
                            <a:schemeClr val="tx1"/>
                          </a:solidFill>
                          <a:latin typeface="+mn-ea"/>
                          <a:ea typeface="+mn-ea"/>
                        </a:rPr>
                        <a:t>を整備していること。</a:t>
                      </a:r>
                    </a:p>
                  </a:txBody>
                  <a:tcPr/>
                </a:tc>
                <a:extLst>
                  <a:ext uri="{0D108BD9-81ED-4DB2-BD59-A6C34878D82A}">
                    <a16:rowId xmlns="" xmlns:a16="http://schemas.microsoft.com/office/drawing/2014/main" val="10001"/>
                  </a:ext>
                </a:extLst>
              </a:tr>
            </a:tbl>
          </a:graphicData>
        </a:graphic>
      </p:graphicFrame>
      <p:sp>
        <p:nvSpPr>
          <p:cNvPr id="15" name="右矢印 14"/>
          <p:cNvSpPr/>
          <p:nvPr/>
        </p:nvSpPr>
        <p:spPr>
          <a:xfrm>
            <a:off x="2645761" y="3476204"/>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4" name="テキスト ボックス 23"/>
          <p:cNvSpPr txBox="1"/>
          <p:nvPr/>
        </p:nvSpPr>
        <p:spPr>
          <a:xfrm>
            <a:off x="896970" y="5712148"/>
            <a:ext cx="1415772" cy="461665"/>
          </a:xfrm>
          <a:prstGeom prst="rect">
            <a:avLst/>
          </a:prstGeom>
        </p:spPr>
        <p:style>
          <a:lnRef idx="1">
            <a:schemeClr val="accent5"/>
          </a:lnRef>
          <a:fillRef idx="2">
            <a:schemeClr val="accent5"/>
          </a:fillRef>
          <a:effectRef idx="1">
            <a:schemeClr val="accent5"/>
          </a:effectRef>
          <a:fontRef idx="minor">
            <a:schemeClr val="dk1"/>
          </a:fontRef>
        </p:style>
        <p:txBody>
          <a:bodyPr wrap="none" rtlCol="0">
            <a:spAutoFit/>
          </a:bodyPr>
          <a:lstStyle/>
          <a:p>
            <a:pPr algn="ctr"/>
            <a:r>
              <a:rPr lang="ja-JP" altLang="en-US" sz="1200" dirty="0">
                <a:solidFill>
                  <a:prstClr val="black"/>
                </a:solidFill>
              </a:rPr>
              <a:t>標本等の送付側</a:t>
            </a:r>
            <a:endParaRPr lang="en-US" altLang="ja-JP" sz="1200" dirty="0">
              <a:solidFill>
                <a:prstClr val="black"/>
              </a:solidFill>
            </a:endParaRPr>
          </a:p>
          <a:p>
            <a:pPr algn="ctr"/>
            <a:r>
              <a:rPr lang="ja-JP" altLang="en-US" sz="1200" dirty="0">
                <a:solidFill>
                  <a:prstClr val="black"/>
                </a:solidFill>
              </a:rPr>
              <a:t>（検体の採取施設）</a:t>
            </a:r>
          </a:p>
        </p:txBody>
      </p:sp>
      <p:sp>
        <p:nvSpPr>
          <p:cNvPr id="25" name="テキスト ボックス 24"/>
          <p:cNvSpPr txBox="1"/>
          <p:nvPr/>
        </p:nvSpPr>
        <p:spPr>
          <a:xfrm>
            <a:off x="7285099" y="5726797"/>
            <a:ext cx="1261884" cy="276999"/>
          </a:xfrm>
          <a:prstGeom prst="rect">
            <a:avLst/>
          </a:prstGeom>
          <a:ln w="28575"/>
        </p:spPr>
        <p:style>
          <a:lnRef idx="1">
            <a:schemeClr val="accent6"/>
          </a:lnRef>
          <a:fillRef idx="2">
            <a:schemeClr val="accent6"/>
          </a:fillRef>
          <a:effectRef idx="1">
            <a:schemeClr val="accent6"/>
          </a:effectRef>
          <a:fontRef idx="minor">
            <a:schemeClr val="dk1"/>
          </a:fontRef>
        </p:style>
        <p:txBody>
          <a:bodyPr wrap="none" rtlCol="0">
            <a:spAutoFit/>
          </a:bodyPr>
          <a:lstStyle/>
          <a:p>
            <a:r>
              <a:rPr lang="ja-JP" altLang="en-US" sz="1200" dirty="0">
                <a:solidFill>
                  <a:prstClr val="black"/>
                </a:solidFill>
              </a:rPr>
              <a:t>標本等の受取側</a:t>
            </a:r>
          </a:p>
        </p:txBody>
      </p:sp>
      <p:pic>
        <p:nvPicPr>
          <p:cNvPr id="26" name="Picture 3" descr="C:\Users\kc\AppData\Local\Microsoft\Windows\Temporary Internet Files\Content.IE5\430CHE7K\MC900239657[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04561" y="6033622"/>
            <a:ext cx="905468" cy="70313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8" descr="C:\Users\kc\AppData\Local\Microsoft\Windows\Temporary Internet Files\Content.IE5\2M5Y6SAP\MC900405938[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26331" y="6032864"/>
            <a:ext cx="675785" cy="679991"/>
          </a:xfrm>
          <a:prstGeom prst="rect">
            <a:avLst/>
          </a:prstGeom>
          <a:noFill/>
          <a:extLst>
            <a:ext uri="{909E8E84-426E-40DD-AFC4-6F175D3DCCD1}">
              <a14:hiddenFill xmlns:a14="http://schemas.microsoft.com/office/drawing/2010/main">
                <a:solidFill>
                  <a:srgbClr val="FFFFFF"/>
                </a:solidFill>
              </a14:hiddenFill>
            </a:ext>
          </a:extLst>
        </p:spPr>
      </p:pic>
      <p:sp>
        <p:nvSpPr>
          <p:cNvPr id="28" name="右矢印 27"/>
          <p:cNvSpPr/>
          <p:nvPr/>
        </p:nvSpPr>
        <p:spPr>
          <a:xfrm flipH="1">
            <a:off x="2921297" y="6300066"/>
            <a:ext cx="3461322" cy="185681"/>
          </a:xfrm>
          <a:prstGeom prst="rightArrow">
            <a:avLst/>
          </a:prstGeom>
          <a:ln w="28575"/>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solidFill>
                <a:prstClr val="black"/>
              </a:solidFill>
            </a:endParaRPr>
          </a:p>
        </p:txBody>
      </p:sp>
      <p:sp>
        <p:nvSpPr>
          <p:cNvPr id="30" name="テキスト ボックス 29"/>
          <p:cNvSpPr txBox="1"/>
          <p:nvPr/>
        </p:nvSpPr>
        <p:spPr>
          <a:xfrm>
            <a:off x="4028575" y="6469097"/>
            <a:ext cx="954107" cy="297517"/>
          </a:xfrm>
          <a:prstGeom prst="rect">
            <a:avLst/>
          </a:prstGeom>
          <a:ln w="28575"/>
        </p:spPr>
        <p:style>
          <a:lnRef idx="2">
            <a:schemeClr val="accent6"/>
          </a:lnRef>
          <a:fillRef idx="1">
            <a:schemeClr val="lt1"/>
          </a:fillRef>
          <a:effectRef idx="0">
            <a:schemeClr val="accent6"/>
          </a:effectRef>
          <a:fontRef idx="minor">
            <a:schemeClr val="dk1"/>
          </a:fontRef>
        </p:style>
        <p:txBody>
          <a:bodyPr wrap="none" rtlCol="0">
            <a:spAutoFit/>
          </a:bodyPr>
          <a:lstStyle/>
          <a:p>
            <a:pPr algn="ctr">
              <a:lnSpc>
                <a:spcPts val="1600"/>
              </a:lnSpc>
            </a:pPr>
            <a:r>
              <a:rPr lang="ja-JP" altLang="en-US" sz="1200" dirty="0">
                <a:solidFill>
                  <a:prstClr val="black"/>
                </a:solidFill>
              </a:rPr>
              <a:t>結果の報告</a:t>
            </a:r>
            <a:endParaRPr lang="en-US" altLang="ja-JP" sz="1200" dirty="0">
              <a:solidFill>
                <a:prstClr val="black"/>
              </a:solidFill>
            </a:endParaRPr>
          </a:p>
        </p:txBody>
      </p:sp>
      <p:sp>
        <p:nvSpPr>
          <p:cNvPr id="31" name="右矢印 30"/>
          <p:cNvSpPr/>
          <p:nvPr/>
        </p:nvSpPr>
        <p:spPr>
          <a:xfrm>
            <a:off x="2901571" y="6169273"/>
            <a:ext cx="3461322" cy="18568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テキスト ボックス 31"/>
          <p:cNvSpPr txBox="1"/>
          <p:nvPr/>
        </p:nvSpPr>
        <p:spPr>
          <a:xfrm>
            <a:off x="2543147" y="5761178"/>
            <a:ext cx="4267551" cy="461665"/>
          </a:xfrm>
          <a:prstGeom prst="rect">
            <a:avLst/>
          </a:prstGeom>
          <a:noFill/>
          <a:ln>
            <a:no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1200" dirty="0">
                <a:solidFill>
                  <a:prstClr val="black"/>
                </a:solidFill>
              </a:rPr>
              <a:t>・標本等</a:t>
            </a:r>
            <a:r>
              <a:rPr lang="ja-JP" altLang="en-US" sz="1200" b="1" u="sng" dirty="0">
                <a:solidFill>
                  <a:srgbClr val="5B9BD5">
                    <a:lumMod val="75000"/>
                  </a:srgbClr>
                </a:solidFill>
              </a:rPr>
              <a:t>（検体及びデジタル病理画像を含む）</a:t>
            </a:r>
            <a:r>
              <a:rPr lang="ja-JP" altLang="en-US" sz="1200" dirty="0">
                <a:solidFill>
                  <a:prstClr val="black"/>
                </a:solidFill>
              </a:rPr>
              <a:t>の送付</a:t>
            </a:r>
            <a:r>
              <a:rPr lang="ja-JP" altLang="en-US" sz="1200" b="1" u="sng" dirty="0">
                <a:solidFill>
                  <a:srgbClr val="0070C0"/>
                </a:solidFill>
              </a:rPr>
              <a:t>又は送信</a:t>
            </a:r>
            <a:endParaRPr lang="en-US" altLang="ja-JP" sz="1200" b="1" u="sng" dirty="0">
              <a:solidFill>
                <a:srgbClr val="0070C0"/>
              </a:solidFill>
            </a:endParaRPr>
          </a:p>
          <a:p>
            <a:r>
              <a:rPr lang="ja-JP" altLang="en-US" sz="1200" dirty="0">
                <a:solidFill>
                  <a:prstClr val="black"/>
                </a:solidFill>
              </a:rPr>
              <a:t>・診療情報の提供</a:t>
            </a:r>
            <a:endParaRPr lang="en-US" altLang="ja-JP" sz="1200" dirty="0">
              <a:solidFill>
                <a:prstClr val="black"/>
              </a:solidFill>
            </a:endParaRPr>
          </a:p>
        </p:txBody>
      </p:sp>
      <p:grpSp>
        <p:nvGrpSpPr>
          <p:cNvPr id="33" name="グループ化 32"/>
          <p:cNvGrpSpPr/>
          <p:nvPr/>
        </p:nvGrpSpPr>
        <p:grpSpPr>
          <a:xfrm>
            <a:off x="1163784" y="6174120"/>
            <a:ext cx="912758" cy="503110"/>
            <a:chOff x="1029878" y="4377398"/>
            <a:chExt cx="1458417" cy="962840"/>
          </a:xfrm>
        </p:grpSpPr>
        <p:pic>
          <p:nvPicPr>
            <p:cNvPr id="34" name="Picture 4" descr="http://img03.ti-da.net/usr/goofy1/byouin01.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29878" y="4377398"/>
              <a:ext cx="1458417" cy="962840"/>
            </a:xfrm>
            <a:prstGeom prst="rect">
              <a:avLst/>
            </a:prstGeom>
            <a:noFill/>
            <a:extLst>
              <a:ext uri="{909E8E84-426E-40DD-AFC4-6F175D3DCCD1}">
                <a14:hiddenFill xmlns:a14="http://schemas.microsoft.com/office/drawing/2010/main">
                  <a:solidFill>
                    <a:srgbClr val="FFFFFF"/>
                  </a:solidFill>
                </a14:hiddenFill>
              </a:ext>
            </a:extLst>
          </p:spPr>
        </p:pic>
        <p:sp>
          <p:nvSpPr>
            <p:cNvPr id="35" name="正方形/長方形 34"/>
            <p:cNvSpPr/>
            <p:nvPr/>
          </p:nvSpPr>
          <p:spPr>
            <a:xfrm>
              <a:off x="1622854" y="4465242"/>
              <a:ext cx="263611" cy="27534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pic>
        <p:nvPicPr>
          <p:cNvPr id="36" name="図 3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63887" y="6041603"/>
            <a:ext cx="703451" cy="600002"/>
          </a:xfrm>
          <a:prstGeom prst="rect">
            <a:avLst/>
          </a:prstGeom>
        </p:spPr>
      </p:pic>
      <p:sp>
        <p:nvSpPr>
          <p:cNvPr id="37" name="テキスト ボックス 36"/>
          <p:cNvSpPr txBox="1"/>
          <p:nvPr/>
        </p:nvSpPr>
        <p:spPr>
          <a:xfrm>
            <a:off x="111301" y="798577"/>
            <a:ext cx="9679302" cy="1118255"/>
          </a:xfrm>
          <a:prstGeom prst="rect">
            <a:avLst/>
          </a:prstGeom>
          <a:noFill/>
          <a:ln w="19050">
            <a:solidFill>
              <a:schemeClr val="tx1"/>
            </a:solidFill>
            <a:prstDash val="dash"/>
          </a:ln>
        </p:spPr>
        <p:txBody>
          <a:bodyPr wrap="square" rtlCol="0">
            <a:spAutoFit/>
          </a:bodyPr>
          <a:lstStyle/>
          <a:p>
            <a:pPr>
              <a:lnSpc>
                <a:spcPts val="1600"/>
              </a:lnSpc>
            </a:pPr>
            <a:r>
              <a:rPr lang="en-US" altLang="ja-JP" sz="1600" dirty="0">
                <a:solidFill>
                  <a:prstClr val="black"/>
                </a:solidFill>
              </a:rPr>
              <a:t>【</a:t>
            </a:r>
            <a:r>
              <a:rPr lang="ja-JP" altLang="en-US" sz="1600" dirty="0">
                <a:solidFill>
                  <a:prstClr val="black"/>
                </a:solidFill>
              </a:rPr>
              <a:t>課題</a:t>
            </a:r>
            <a:r>
              <a:rPr lang="en-US" altLang="ja-JP" sz="1600" dirty="0">
                <a:solidFill>
                  <a:prstClr val="black"/>
                </a:solidFill>
              </a:rPr>
              <a:t>】</a:t>
            </a:r>
          </a:p>
          <a:p>
            <a:pPr marL="180000" indent="-457200">
              <a:lnSpc>
                <a:spcPts val="1600"/>
              </a:lnSpc>
            </a:pPr>
            <a:r>
              <a:rPr lang="en-US" altLang="ja-JP" sz="1600" dirty="0">
                <a:solidFill>
                  <a:prstClr val="black"/>
                </a:solidFill>
              </a:rPr>
              <a:t>• </a:t>
            </a:r>
            <a:r>
              <a:rPr lang="ja-JP" altLang="en-US" sz="1600" dirty="0">
                <a:solidFill>
                  <a:prstClr val="black"/>
                </a:solidFill>
              </a:rPr>
              <a:t>診療報酬上、病理診断については、標本（ガラススライド）を顕微鏡で観察することにより実施することとしており、デジタル病理画像のみによって実施することは認められていない。</a:t>
            </a:r>
          </a:p>
          <a:p>
            <a:pPr marL="180000" indent="-457200">
              <a:lnSpc>
                <a:spcPts val="1600"/>
              </a:lnSpc>
            </a:pPr>
            <a:r>
              <a:rPr lang="en-US" altLang="ja-JP" sz="1600" dirty="0">
                <a:solidFill>
                  <a:prstClr val="black"/>
                </a:solidFill>
              </a:rPr>
              <a:t>• </a:t>
            </a:r>
            <a:r>
              <a:rPr lang="ja-JP" altLang="en-US" sz="1600" dirty="0">
                <a:solidFill>
                  <a:prstClr val="black"/>
                </a:solidFill>
              </a:rPr>
              <a:t>保険医療機関間の連携による病理診断においては、連携先の保険医療機関に標本を送付することとされており、送付側の保険医療機関は、自施設内で標本を作製するか、衛生検査所に標本作製を委託する必要がある。</a:t>
            </a:r>
            <a:endParaRPr lang="en-US" altLang="ja-JP" sz="1600" dirty="0">
              <a:solidFill>
                <a:prstClr val="black"/>
              </a:solidFill>
            </a:endParaRPr>
          </a:p>
        </p:txBody>
      </p:sp>
      <p:sp>
        <p:nvSpPr>
          <p:cNvPr id="22" name="Rectangle 2"/>
          <p:cNvSpPr>
            <a:spLocks noChangeArrowheads="1"/>
          </p:cNvSpPr>
          <p:nvPr/>
        </p:nvSpPr>
        <p:spPr bwMode="auto">
          <a:xfrm>
            <a:off x="213524" y="16322"/>
            <a:ext cx="9517327" cy="3883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２０．イノベーションや医療技術の適切な評価と着実な導入</a:t>
            </a:r>
          </a:p>
        </p:txBody>
      </p:sp>
      <p:sp>
        <p:nvSpPr>
          <p:cNvPr id="23" name="Rectangle 36"/>
          <p:cNvSpPr>
            <a:spLocks noChangeArrowheads="1"/>
          </p:cNvSpPr>
          <p:nvPr/>
        </p:nvSpPr>
        <p:spPr bwMode="auto">
          <a:xfrm>
            <a:off x="111301" y="391197"/>
            <a:ext cx="9326176"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（４）デジタル病理診断の評価及び医療機関間の連携による病理診断の要件の見直し</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8">
            <a:extLst>
              <a:ext uri="{FF2B5EF4-FFF2-40B4-BE49-F238E27FC236}">
                <a16:creationId xmlns="" xmlns:a16="http://schemas.microsoft.com/office/drawing/2014/main" id="{63F10D9F-3782-4EA2-957E-96190EBBCE8F}"/>
              </a:ext>
            </a:extLst>
          </p:cNvPr>
          <p:cNvSpPr txBox="1"/>
          <p:nvPr/>
        </p:nvSpPr>
        <p:spPr>
          <a:xfrm>
            <a:off x="7044814" y="2285189"/>
            <a:ext cx="15630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629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636</a:t>
            </a:r>
          </a:p>
          <a:p>
            <a:pPr>
              <a:defRPr/>
            </a:pP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940</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91565849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683520" y="6492893"/>
            <a:ext cx="2228850" cy="365125"/>
          </a:xfrm>
        </p:spPr>
        <p:txBody>
          <a:bodyPr/>
          <a:lstStyle/>
          <a:p>
            <a:fld id="{3CD7FEE9-580A-4EA0-A7DE-8D177AC2609D}" type="slidenum">
              <a:rPr lang="ja-JP" altLang="en-US" b="0" smtClean="0">
                <a:solidFill>
                  <a:prstClr val="black"/>
                </a:solidFill>
                <a:latin typeface="ＭＳ Ｐゴシック"/>
              </a:rPr>
              <a:pPr/>
              <a:t>316</a:t>
            </a:fld>
            <a:endParaRPr lang="ja-JP" altLang="en-US" b="0" dirty="0">
              <a:solidFill>
                <a:prstClr val="black"/>
              </a:solidFill>
              <a:latin typeface="ＭＳ Ｐゴシック"/>
            </a:endParaRPr>
          </a:p>
        </p:txBody>
      </p:sp>
      <p:sp>
        <p:nvSpPr>
          <p:cNvPr id="10" name="Rectangle 37"/>
          <p:cNvSpPr>
            <a:spLocks noChangeArrowheads="1"/>
          </p:cNvSpPr>
          <p:nvPr/>
        </p:nvSpPr>
        <p:spPr bwMode="auto">
          <a:xfrm>
            <a:off x="117941" y="2130654"/>
            <a:ext cx="9689654" cy="4682896"/>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a:rPr>
              <a:t>　</a:t>
            </a:r>
            <a:r>
              <a:rPr lang="ja-JP" altLang="ja-JP" sz="1600" dirty="0">
                <a:solidFill>
                  <a:prstClr val="black"/>
                </a:solidFill>
                <a:latin typeface="ＭＳ Ｐゴシック"/>
              </a:rPr>
              <a:t>臓器移植患者の予後改善のため、移植後の経過中に実施される抗</a:t>
            </a:r>
            <a:r>
              <a:rPr lang="en-US" altLang="ja-JP" sz="1600" dirty="0">
                <a:solidFill>
                  <a:prstClr val="black"/>
                </a:solidFill>
                <a:latin typeface="ＭＳ Ｐゴシック"/>
              </a:rPr>
              <a:t>HLA</a:t>
            </a:r>
            <a:r>
              <a:rPr lang="ja-JP" altLang="ja-JP" sz="1600" dirty="0">
                <a:solidFill>
                  <a:prstClr val="black"/>
                </a:solidFill>
                <a:latin typeface="ＭＳ Ｐゴシック"/>
              </a:rPr>
              <a:t>抗体検査の評価を行う。</a:t>
            </a:r>
            <a:endParaRPr lang="en-US" altLang="ja-JP" sz="1600" dirty="0">
              <a:solidFill>
                <a:prstClr val="black"/>
              </a:solidFill>
              <a:latin typeface="ＭＳ Ｐゴシック"/>
            </a:endParaRPr>
          </a:p>
          <a:p>
            <a:pPr marL="361950" indent="-361950">
              <a:tabLst>
                <a:tab pos="0" algn="l"/>
              </a:tabLst>
            </a:pPr>
            <a:r>
              <a:rPr lang="en-US" altLang="ja-JP" sz="1400" b="1" dirty="0">
                <a:solidFill>
                  <a:srgbClr val="0070C0"/>
                </a:solidFill>
                <a:latin typeface="ＭＳ Ｐゴシック"/>
              </a:rPr>
              <a:t>(</a:t>
            </a:r>
            <a:r>
              <a:rPr lang="ja-JP" altLang="ja-JP" sz="1400" b="1" dirty="0">
                <a:solidFill>
                  <a:srgbClr val="0070C0"/>
                </a:solidFill>
                <a:latin typeface="ＭＳ Ｐゴシック"/>
              </a:rPr>
              <a:t>新</a:t>
            </a:r>
            <a:r>
              <a:rPr lang="en-US" altLang="ja-JP" sz="1400" b="1" dirty="0">
                <a:solidFill>
                  <a:srgbClr val="0070C0"/>
                </a:solidFill>
                <a:latin typeface="ＭＳ Ｐゴシック"/>
              </a:rPr>
              <a:t>)</a:t>
            </a:r>
            <a:r>
              <a:rPr lang="ja-JP" altLang="ja-JP" sz="1400" b="1" dirty="0">
                <a:solidFill>
                  <a:srgbClr val="0070C0"/>
                </a:solidFill>
                <a:latin typeface="ＭＳ Ｐゴシック"/>
              </a:rPr>
              <a:t>　　</a:t>
            </a:r>
            <a:r>
              <a:rPr lang="ja-JP" altLang="en-US" sz="1400" b="1" u="sng" dirty="0">
                <a:solidFill>
                  <a:srgbClr val="0070C0"/>
                </a:solidFill>
                <a:latin typeface="ＭＳ Ｐゴシック"/>
              </a:rPr>
              <a:t>抗</a:t>
            </a:r>
            <a:r>
              <a:rPr lang="en-US" altLang="ja-JP" sz="1400" b="1" u="sng" dirty="0">
                <a:solidFill>
                  <a:srgbClr val="0070C0"/>
                </a:solidFill>
                <a:latin typeface="ＭＳ Ｐゴシック"/>
              </a:rPr>
              <a:t>HLA</a:t>
            </a:r>
            <a:r>
              <a:rPr lang="ja-JP" altLang="en-US" sz="1400" b="1" u="sng" dirty="0">
                <a:solidFill>
                  <a:srgbClr val="0070C0"/>
                </a:solidFill>
                <a:latin typeface="ＭＳ Ｐゴシック"/>
              </a:rPr>
              <a:t>抗体（スクリーニング検査）：１</a:t>
            </a:r>
            <a:r>
              <a:rPr lang="en-US" altLang="ja-JP" sz="1400" b="1" u="sng" dirty="0">
                <a:solidFill>
                  <a:srgbClr val="0070C0"/>
                </a:solidFill>
                <a:latin typeface="ＭＳ Ｐゴシック"/>
              </a:rPr>
              <a:t>,</a:t>
            </a:r>
            <a:r>
              <a:rPr lang="ja-JP" altLang="en-US" sz="1400" b="1" u="sng" dirty="0">
                <a:solidFill>
                  <a:srgbClr val="0070C0"/>
                </a:solidFill>
                <a:latin typeface="ＭＳ Ｐゴシック"/>
              </a:rPr>
              <a:t>０００点（１月につき）</a:t>
            </a:r>
            <a:endParaRPr lang="en-US" altLang="ja-JP" sz="1400" b="1" dirty="0">
              <a:solidFill>
                <a:srgbClr val="0070C0"/>
              </a:solidFill>
              <a:latin typeface="ＭＳ Ｐゴシック"/>
            </a:endParaRPr>
          </a:p>
          <a:p>
            <a:pPr marL="361950" indent="-361950">
              <a:lnSpc>
                <a:spcPts val="14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(1)</a:t>
            </a:r>
            <a:r>
              <a:rPr lang="ja-JP" altLang="en-US" sz="1200" dirty="0">
                <a:solidFill>
                  <a:prstClr val="black"/>
                </a:solidFill>
                <a:latin typeface="ＭＳ Ｐゴシック"/>
              </a:rPr>
              <a:t>　</a:t>
            </a:r>
            <a:r>
              <a:rPr lang="ja-JP" altLang="ja-JP" sz="1200" dirty="0">
                <a:solidFill>
                  <a:prstClr val="black"/>
                </a:solidFill>
                <a:latin typeface="ＭＳ Ｐゴシック"/>
              </a:rPr>
              <a:t>肺移植、心移植、肝移植、膵移植、小腸移植又は腎移植後の患者に対して実施した場合に、原則として１年に１回に限り算定する。</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(2)</a:t>
            </a:r>
            <a:r>
              <a:rPr lang="ja-JP" altLang="en-US" sz="1200" dirty="0">
                <a:solidFill>
                  <a:prstClr val="black"/>
                </a:solidFill>
                <a:latin typeface="ＭＳ Ｐゴシック"/>
              </a:rPr>
              <a:t>　</a:t>
            </a:r>
            <a:r>
              <a:rPr lang="ja-JP" altLang="ja-JP" sz="1200" dirty="0">
                <a:solidFill>
                  <a:prstClr val="black"/>
                </a:solidFill>
                <a:latin typeface="ＭＳ Ｐゴシック"/>
              </a:rPr>
              <a:t>ただし、抗体関連拒絶反応を強く疑う場合等、医学的必要性がある場合には、１年に１回に限り別に算定できる。</a:t>
            </a:r>
            <a:endParaRPr lang="en-US" altLang="ja-JP" sz="1200" dirty="0">
              <a:solidFill>
                <a:prstClr val="black"/>
              </a:solidFill>
              <a:latin typeface="ＭＳ Ｐゴシック"/>
            </a:endParaRPr>
          </a:p>
          <a:p>
            <a:pPr marL="361950" indent="-361950">
              <a:tabLst>
                <a:tab pos="0" algn="l"/>
              </a:tabLst>
            </a:pPr>
            <a:r>
              <a:rPr lang="en-US" altLang="ja-JP" sz="1400" b="1" dirty="0">
                <a:solidFill>
                  <a:srgbClr val="0070C0"/>
                </a:solidFill>
                <a:latin typeface="ＭＳ Ｐゴシック"/>
              </a:rPr>
              <a:t>(</a:t>
            </a:r>
            <a:r>
              <a:rPr lang="ja-JP" altLang="ja-JP" sz="1400" b="1" dirty="0">
                <a:solidFill>
                  <a:srgbClr val="0070C0"/>
                </a:solidFill>
                <a:latin typeface="ＭＳ Ｐゴシック"/>
              </a:rPr>
              <a:t>新</a:t>
            </a:r>
            <a:r>
              <a:rPr lang="en-US" altLang="ja-JP" sz="1400" b="1" dirty="0">
                <a:solidFill>
                  <a:srgbClr val="0070C0"/>
                </a:solidFill>
                <a:latin typeface="ＭＳ Ｐゴシック"/>
              </a:rPr>
              <a:t>)</a:t>
            </a:r>
            <a:r>
              <a:rPr lang="ja-JP" altLang="ja-JP" sz="1400" b="1" dirty="0">
                <a:solidFill>
                  <a:srgbClr val="0070C0"/>
                </a:solidFill>
                <a:latin typeface="ＭＳ Ｐゴシック"/>
              </a:rPr>
              <a:t>　　</a:t>
            </a:r>
            <a:r>
              <a:rPr lang="ja-JP" altLang="en-US" sz="1400" b="1" u="sng" dirty="0">
                <a:solidFill>
                  <a:srgbClr val="0070C0"/>
                </a:solidFill>
                <a:latin typeface="ＭＳ Ｐゴシック"/>
              </a:rPr>
              <a:t>抗</a:t>
            </a:r>
            <a:r>
              <a:rPr lang="en-US" altLang="ja-JP" sz="1400" b="1" u="sng" dirty="0">
                <a:solidFill>
                  <a:srgbClr val="0070C0"/>
                </a:solidFill>
                <a:latin typeface="ＭＳ Ｐゴシック"/>
              </a:rPr>
              <a:t>HLA</a:t>
            </a:r>
            <a:r>
              <a:rPr lang="ja-JP" altLang="en-US" sz="1400" b="1" u="sng" dirty="0">
                <a:solidFill>
                  <a:srgbClr val="0070C0"/>
                </a:solidFill>
                <a:latin typeface="ＭＳ Ｐゴシック"/>
              </a:rPr>
              <a:t>抗体（抗体特異性同定検査）：５</a:t>
            </a:r>
            <a:r>
              <a:rPr lang="en-US" altLang="ja-JP" sz="1400" b="1" u="sng" dirty="0">
                <a:solidFill>
                  <a:srgbClr val="0070C0"/>
                </a:solidFill>
                <a:latin typeface="ＭＳ Ｐゴシック"/>
              </a:rPr>
              <a:t>,</a:t>
            </a:r>
            <a:r>
              <a:rPr lang="ja-JP" altLang="en-US" sz="1400" b="1" u="sng" dirty="0">
                <a:solidFill>
                  <a:srgbClr val="0070C0"/>
                </a:solidFill>
                <a:latin typeface="ＭＳ Ｐゴシック"/>
              </a:rPr>
              <a:t>０００点（１月につき）</a:t>
            </a:r>
            <a:endParaRPr lang="en-US" altLang="ja-JP" sz="1400" b="1" dirty="0">
              <a:solidFill>
                <a:srgbClr val="0070C0"/>
              </a:solidFill>
              <a:latin typeface="ＭＳ Ｐゴシック"/>
            </a:endParaRPr>
          </a:p>
          <a:p>
            <a:pPr marL="361950" indent="-361950">
              <a:lnSpc>
                <a:spcPts val="14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marL="361950">
              <a:lnSpc>
                <a:spcPts val="1400"/>
              </a:lnSpc>
              <a:tabLst>
                <a:tab pos="0" algn="l"/>
                <a:tab pos="542925" algn="l"/>
              </a:tabLst>
            </a:pPr>
            <a:r>
              <a:rPr lang="en-US" altLang="ja-JP" sz="1200" dirty="0">
                <a:solidFill>
                  <a:prstClr val="black"/>
                </a:solidFill>
                <a:latin typeface="ＭＳ Ｐゴシック"/>
              </a:rPr>
              <a:t>(1)</a:t>
            </a:r>
            <a:r>
              <a:rPr lang="ja-JP" altLang="en-US" sz="1200" dirty="0">
                <a:solidFill>
                  <a:prstClr val="black"/>
                </a:solidFill>
                <a:latin typeface="ＭＳ Ｐゴシック"/>
              </a:rPr>
              <a:t>　</a:t>
            </a:r>
            <a:r>
              <a:rPr lang="ja-JP" altLang="ja-JP" sz="1200" dirty="0">
                <a:solidFill>
                  <a:prstClr val="black"/>
                </a:solidFill>
                <a:latin typeface="ＭＳ Ｐゴシック"/>
              </a:rPr>
              <a:t>抗</a:t>
            </a:r>
            <a:r>
              <a:rPr lang="en-US" altLang="ja-JP" sz="1200" dirty="0">
                <a:solidFill>
                  <a:prstClr val="black"/>
                </a:solidFill>
                <a:latin typeface="ＭＳ Ｐゴシック"/>
              </a:rPr>
              <a:t>HLA</a:t>
            </a:r>
            <a:r>
              <a:rPr lang="ja-JP" altLang="ja-JP" sz="1200" dirty="0">
                <a:solidFill>
                  <a:prstClr val="black"/>
                </a:solidFill>
                <a:latin typeface="ＭＳ Ｐゴシック"/>
              </a:rPr>
              <a:t>抗体（スクリーニング検査）によって陽性が確認された症例について、抗体関連拒絶反応の確定診断目的に行われた場合に算定する</a:t>
            </a:r>
            <a:r>
              <a:rPr lang="ja-JP" altLang="en-US" sz="1200" dirty="0">
                <a:solidFill>
                  <a:prstClr val="black"/>
                </a:solidFill>
                <a:latin typeface="ＭＳ Ｐゴシック"/>
              </a:rPr>
              <a:t>。</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(2)</a:t>
            </a:r>
            <a:r>
              <a:rPr lang="ja-JP" altLang="en-US" sz="1200" dirty="0">
                <a:solidFill>
                  <a:prstClr val="black"/>
                </a:solidFill>
                <a:latin typeface="ＭＳ Ｐゴシック"/>
              </a:rPr>
              <a:t>　ただし、</a:t>
            </a:r>
            <a:r>
              <a:rPr lang="ja-JP" altLang="ja-JP" sz="1200" dirty="0">
                <a:solidFill>
                  <a:prstClr val="black"/>
                </a:solidFill>
                <a:latin typeface="ＭＳ Ｐゴシック"/>
              </a:rPr>
              <a:t>抗体関連拒絶反応と診断された患者の経過観察時に行った場合には、１年に２回に限り別に算定できる。</a:t>
            </a:r>
            <a:endParaRPr lang="en-US" altLang="ja-JP" sz="1200" dirty="0">
              <a:solidFill>
                <a:prstClr val="black"/>
              </a:solidFill>
              <a:latin typeface="ＭＳ Ｐゴシック"/>
            </a:endParaRPr>
          </a:p>
          <a:p>
            <a:pPr marL="177800" indent="-177800">
              <a:spcBef>
                <a:spcPts val="600"/>
              </a:spcBef>
              <a:buFont typeface="Wingdings" pitchFamily="2" charset="2"/>
              <a:buChar char="Ø"/>
              <a:defRPr/>
            </a:pPr>
            <a:r>
              <a:rPr lang="ja-JP" altLang="en-US" sz="1600" dirty="0">
                <a:solidFill>
                  <a:prstClr val="black"/>
                </a:solidFill>
                <a:latin typeface="ＭＳ Ｐゴシック"/>
              </a:rPr>
              <a:t>　</a:t>
            </a:r>
            <a:r>
              <a:rPr lang="ja-JP" altLang="ja-JP" sz="1600" dirty="0">
                <a:solidFill>
                  <a:prstClr val="black"/>
                </a:solidFill>
                <a:latin typeface="ＭＳ Ｐゴシック"/>
              </a:rPr>
              <a:t>造血幹細胞移植の</a:t>
            </a:r>
            <a:r>
              <a:rPr lang="ja-JP" altLang="en-US" sz="1600" dirty="0">
                <a:solidFill>
                  <a:prstClr val="black"/>
                </a:solidFill>
                <a:latin typeface="ＭＳ Ｐゴシック"/>
              </a:rPr>
              <a:t>成績向上の観点から</a:t>
            </a:r>
            <a:r>
              <a:rPr lang="ja-JP" altLang="ja-JP" sz="1600" dirty="0">
                <a:solidFill>
                  <a:prstClr val="black"/>
                </a:solidFill>
                <a:latin typeface="ＭＳ Ｐゴシック"/>
              </a:rPr>
              <a:t>、移植のコーディネート期間の短縮に資するような体制</a:t>
            </a:r>
            <a:r>
              <a:rPr lang="ja-JP" altLang="en-US" sz="1600" dirty="0">
                <a:solidFill>
                  <a:prstClr val="black"/>
                </a:solidFill>
                <a:latin typeface="ＭＳ Ｐゴシック"/>
              </a:rPr>
              <a:t>や、専門的な医師・看護師の配置</a:t>
            </a:r>
            <a:r>
              <a:rPr lang="ja-JP" altLang="ja-JP" sz="1600" dirty="0">
                <a:solidFill>
                  <a:prstClr val="black"/>
                </a:solidFill>
                <a:latin typeface="ＭＳ Ｐゴシック"/>
              </a:rPr>
              <a:t>がある場合の造血幹細胞移植の評価を見直す。</a:t>
            </a:r>
            <a:endParaRPr lang="en-US" altLang="ja-JP" sz="1600" dirty="0">
              <a:solidFill>
                <a:prstClr val="black"/>
              </a:solidFill>
              <a:latin typeface="ＭＳ Ｐゴシック"/>
            </a:endParaRPr>
          </a:p>
          <a:p>
            <a:pPr>
              <a:spcBef>
                <a:spcPts val="600"/>
              </a:spcBef>
              <a:defRPr/>
            </a:pPr>
            <a:r>
              <a:rPr lang="ja-JP" altLang="en-US" sz="1400" dirty="0">
                <a:solidFill>
                  <a:prstClr val="black"/>
                </a:solidFill>
                <a:latin typeface="ＭＳ Ｐゴシック"/>
              </a:rPr>
              <a:t>　造血幹細胞移植</a:t>
            </a:r>
            <a:endParaRPr lang="en-US" altLang="ja-JP" sz="1400" dirty="0">
              <a:solidFill>
                <a:prstClr val="black"/>
              </a:solidFill>
              <a:latin typeface="ＭＳ Ｐゴシック"/>
            </a:endParaRPr>
          </a:p>
          <a:p>
            <a:pPr marL="361950" indent="-361950">
              <a:tabLst>
                <a:tab pos="0" algn="l"/>
              </a:tabLst>
            </a:pPr>
            <a:r>
              <a:rPr lang="ja-JP" altLang="en-US" sz="1400" b="1" dirty="0">
                <a:solidFill>
                  <a:srgbClr val="0070C0"/>
                </a:solidFill>
                <a:latin typeface="ＭＳ Ｐゴシック"/>
              </a:rPr>
              <a:t>　　</a:t>
            </a:r>
            <a:r>
              <a:rPr lang="en-US" altLang="ja-JP" sz="1400" b="1" dirty="0">
                <a:solidFill>
                  <a:srgbClr val="0070C0"/>
                </a:solidFill>
                <a:latin typeface="ＭＳ Ｐゴシック"/>
              </a:rPr>
              <a:t>(</a:t>
            </a:r>
            <a:r>
              <a:rPr lang="ja-JP" altLang="ja-JP" sz="1400" b="1" dirty="0">
                <a:solidFill>
                  <a:srgbClr val="0070C0"/>
                </a:solidFill>
                <a:latin typeface="ＭＳ Ｐゴシック"/>
              </a:rPr>
              <a:t>新</a:t>
            </a:r>
            <a:r>
              <a:rPr lang="en-US" altLang="ja-JP" sz="1400" b="1" dirty="0">
                <a:solidFill>
                  <a:srgbClr val="0070C0"/>
                </a:solidFill>
                <a:latin typeface="ＭＳ Ｐゴシック"/>
              </a:rPr>
              <a:t>)</a:t>
            </a:r>
            <a:r>
              <a:rPr lang="ja-JP" altLang="ja-JP" sz="1400" b="1" dirty="0">
                <a:solidFill>
                  <a:srgbClr val="0070C0"/>
                </a:solidFill>
                <a:latin typeface="ＭＳ Ｐゴシック"/>
              </a:rPr>
              <a:t>　　</a:t>
            </a:r>
            <a:r>
              <a:rPr lang="ja-JP" altLang="en-US" sz="1400" b="1" u="sng" dirty="0">
                <a:solidFill>
                  <a:srgbClr val="0070C0"/>
                </a:solidFill>
                <a:latin typeface="ＭＳ Ｐゴシック"/>
              </a:rPr>
              <a:t>非血縁者間移植加算：１０</a:t>
            </a:r>
            <a:r>
              <a:rPr lang="en-US" altLang="ja-JP" sz="1400" b="1" u="sng" dirty="0">
                <a:solidFill>
                  <a:srgbClr val="0070C0"/>
                </a:solidFill>
                <a:latin typeface="ＭＳ Ｐゴシック"/>
              </a:rPr>
              <a:t>,</a:t>
            </a:r>
            <a:r>
              <a:rPr lang="ja-JP" altLang="en-US" sz="1400" b="1" u="sng" dirty="0">
                <a:solidFill>
                  <a:srgbClr val="0070C0"/>
                </a:solidFill>
                <a:latin typeface="ＭＳ Ｐゴシック"/>
              </a:rPr>
              <a:t>０００点</a:t>
            </a:r>
            <a:endParaRPr lang="en-US" altLang="ja-JP" sz="1400" b="1" dirty="0">
              <a:solidFill>
                <a:srgbClr val="0070C0"/>
              </a:solidFill>
              <a:latin typeface="ＭＳ Ｐゴシック"/>
            </a:endParaRPr>
          </a:p>
          <a:p>
            <a:pPr marL="361950" indent="-361950">
              <a:lnSpc>
                <a:spcPts val="14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a:t>
            </a:r>
            <a:r>
              <a:rPr lang="ja-JP" altLang="ja-JP" sz="1200" dirty="0">
                <a:solidFill>
                  <a:prstClr val="black"/>
                </a:solidFill>
                <a:latin typeface="ＭＳ Ｐゴシック"/>
              </a:rPr>
              <a:t>骨髄移植</a:t>
            </a:r>
            <a:r>
              <a:rPr lang="ja-JP" altLang="en-US" sz="1200" dirty="0">
                <a:solidFill>
                  <a:prstClr val="black"/>
                </a:solidFill>
                <a:latin typeface="ＭＳ Ｐゴシック"/>
              </a:rPr>
              <a:t>又は末梢血幹細胞移植の</a:t>
            </a:r>
            <a:r>
              <a:rPr lang="ja-JP" altLang="ja-JP" sz="1200" dirty="0">
                <a:solidFill>
                  <a:prstClr val="black"/>
                </a:solidFill>
                <a:latin typeface="ＭＳ Ｐゴシック"/>
              </a:rPr>
              <a:t>同種移植において、非血縁者間移植を実施した場合</a:t>
            </a:r>
            <a:r>
              <a:rPr lang="ja-JP" altLang="en-US" sz="1200" dirty="0">
                <a:solidFill>
                  <a:prstClr val="black"/>
                </a:solidFill>
                <a:latin typeface="ＭＳ Ｐゴシック"/>
              </a:rPr>
              <a:t>に</a:t>
            </a:r>
            <a:r>
              <a:rPr lang="ja-JP" altLang="ja-JP" sz="1200" dirty="0">
                <a:solidFill>
                  <a:prstClr val="black"/>
                </a:solidFill>
                <a:latin typeface="ＭＳ Ｐゴシック"/>
              </a:rPr>
              <a:t>、所定点数に加算する。</a:t>
            </a:r>
            <a:endParaRPr lang="en-US" altLang="ja-JP" sz="1200" dirty="0">
              <a:solidFill>
                <a:prstClr val="black"/>
              </a:solidFill>
              <a:latin typeface="ＭＳ Ｐゴシック"/>
            </a:endParaRPr>
          </a:p>
          <a:p>
            <a:pPr marL="361950" indent="-361950">
              <a:spcBef>
                <a:spcPts val="600"/>
              </a:spcBef>
              <a:tabLst>
                <a:tab pos="0" algn="l"/>
              </a:tabLst>
            </a:pPr>
            <a:r>
              <a:rPr lang="ja-JP" altLang="en-US" sz="1400" b="1" dirty="0">
                <a:solidFill>
                  <a:srgbClr val="0070C0"/>
                </a:solidFill>
                <a:latin typeface="ＭＳ Ｐゴシック"/>
              </a:rPr>
              <a:t>　　</a:t>
            </a:r>
            <a:r>
              <a:rPr lang="en-US" altLang="ja-JP" sz="1400" b="1" dirty="0">
                <a:solidFill>
                  <a:srgbClr val="0070C0"/>
                </a:solidFill>
                <a:latin typeface="ＭＳ Ｐゴシック"/>
              </a:rPr>
              <a:t>(</a:t>
            </a:r>
            <a:r>
              <a:rPr lang="ja-JP" altLang="ja-JP" sz="1400" b="1" dirty="0">
                <a:solidFill>
                  <a:srgbClr val="0070C0"/>
                </a:solidFill>
                <a:latin typeface="ＭＳ Ｐゴシック"/>
              </a:rPr>
              <a:t>新</a:t>
            </a:r>
            <a:r>
              <a:rPr lang="en-US" altLang="ja-JP" sz="1400" b="1" dirty="0">
                <a:solidFill>
                  <a:srgbClr val="0070C0"/>
                </a:solidFill>
                <a:latin typeface="ＭＳ Ｐゴシック"/>
              </a:rPr>
              <a:t>)</a:t>
            </a:r>
            <a:r>
              <a:rPr lang="ja-JP" altLang="ja-JP" sz="1400" b="1" dirty="0">
                <a:solidFill>
                  <a:srgbClr val="0070C0"/>
                </a:solidFill>
                <a:latin typeface="ＭＳ Ｐゴシック"/>
              </a:rPr>
              <a:t>　　</a:t>
            </a:r>
            <a:r>
              <a:rPr lang="ja-JP" altLang="en-US" sz="1400" b="1" u="sng" dirty="0">
                <a:solidFill>
                  <a:srgbClr val="0070C0"/>
                </a:solidFill>
                <a:latin typeface="ＭＳ Ｐゴシック"/>
              </a:rPr>
              <a:t>コーディネート体制充実加算：１</a:t>
            </a:r>
            <a:r>
              <a:rPr lang="en-US" altLang="ja-JP" sz="1400" b="1" u="sng" dirty="0">
                <a:solidFill>
                  <a:srgbClr val="0070C0"/>
                </a:solidFill>
                <a:latin typeface="ＭＳ Ｐゴシック"/>
              </a:rPr>
              <a:t>,</a:t>
            </a:r>
            <a:r>
              <a:rPr lang="ja-JP" altLang="en-US" sz="1400" b="1" u="sng" dirty="0">
                <a:solidFill>
                  <a:srgbClr val="0070C0"/>
                </a:solidFill>
                <a:latin typeface="ＭＳ Ｐゴシック"/>
              </a:rPr>
              <a:t>５００点</a:t>
            </a:r>
            <a:endParaRPr lang="en-US" altLang="ja-JP" sz="1400" b="1" dirty="0">
              <a:solidFill>
                <a:srgbClr val="0070C0"/>
              </a:solidFill>
              <a:latin typeface="ＭＳ Ｐゴシック"/>
            </a:endParaRPr>
          </a:p>
          <a:p>
            <a:pPr marL="361950" indent="-361950">
              <a:lnSpc>
                <a:spcPts val="14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［算定要件］　　別に厚生労働大臣が定める施設基準に適合しているものとして届け出た保険医療機関において、骨髄移植又は末梢血幹細胞移植を実施した場合に、所定点数に加算する。</a:t>
            </a:r>
            <a:endParaRPr lang="en-US" altLang="ja-JP" sz="1200" dirty="0">
              <a:solidFill>
                <a:prstClr val="black"/>
              </a:solidFill>
              <a:latin typeface="ＭＳ Ｐゴシック"/>
            </a:endParaRPr>
          </a:p>
          <a:p>
            <a:pPr marL="361950" indent="-361950">
              <a:lnSpc>
                <a:spcPts val="1400"/>
              </a:lnSpc>
              <a:tabLst>
                <a:tab pos="0" algn="l"/>
              </a:tabLst>
            </a:pPr>
            <a:r>
              <a:rPr lang="ja-JP" altLang="en-US" sz="1200" dirty="0">
                <a:solidFill>
                  <a:srgbClr val="0070C0"/>
                </a:solidFill>
                <a:latin typeface="ＭＳ Ｐゴシック"/>
              </a:rPr>
              <a:t>　</a:t>
            </a:r>
            <a:r>
              <a:rPr lang="ja-JP" altLang="en-US" sz="1200" dirty="0">
                <a:solidFill>
                  <a:prstClr val="black"/>
                </a:solidFill>
                <a:latin typeface="ＭＳ Ｐゴシック"/>
              </a:rPr>
              <a:t>［施設基準］　　　</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(1)</a:t>
            </a:r>
            <a:r>
              <a:rPr lang="ja-JP" altLang="en-US" sz="1200" dirty="0">
                <a:solidFill>
                  <a:prstClr val="black"/>
                </a:solidFill>
                <a:latin typeface="ＭＳ Ｐゴシック"/>
              </a:rPr>
              <a:t>　</a:t>
            </a:r>
            <a:r>
              <a:rPr lang="ja-JP" altLang="ja-JP" sz="1200" dirty="0">
                <a:solidFill>
                  <a:prstClr val="black"/>
                </a:solidFill>
                <a:latin typeface="ＭＳ Ｐゴシック"/>
              </a:rPr>
              <a:t>当該手術に係る</a:t>
            </a:r>
            <a:r>
              <a:rPr lang="en-US" altLang="ja-JP" sz="1200" dirty="0">
                <a:solidFill>
                  <a:prstClr val="black"/>
                </a:solidFill>
                <a:latin typeface="ＭＳ Ｐゴシック"/>
              </a:rPr>
              <a:t>10</a:t>
            </a:r>
            <a:r>
              <a:rPr lang="ja-JP" altLang="ja-JP" sz="1200" dirty="0">
                <a:solidFill>
                  <a:prstClr val="black"/>
                </a:solidFill>
                <a:latin typeface="ＭＳ Ｐゴシック"/>
              </a:rPr>
              <a:t>年以上の経験を有する常勤の医師が１名以上配置されていること</a:t>
            </a:r>
            <a:r>
              <a:rPr lang="ja-JP" altLang="en-US" sz="1200" u="sng" dirty="0">
                <a:solidFill>
                  <a:prstClr val="black"/>
                </a:solidFill>
                <a:latin typeface="ＭＳ Ｐゴシック"/>
              </a:rPr>
              <a:t>。</a:t>
            </a:r>
            <a:endParaRPr lang="en-US" altLang="ja-JP" sz="1200" dirty="0">
              <a:solidFill>
                <a:prstClr val="black"/>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(2)</a:t>
            </a:r>
            <a:r>
              <a:rPr lang="ja-JP" altLang="en-US" sz="1200" dirty="0">
                <a:solidFill>
                  <a:prstClr val="black"/>
                </a:solidFill>
                <a:latin typeface="ＭＳ Ｐゴシック"/>
              </a:rPr>
              <a:t>　同種移植のコーディネートの十分な体制が整備されていること。</a:t>
            </a: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marL="542925" indent="-180975">
              <a:lnSpc>
                <a:spcPts val="1400"/>
              </a:lnSpc>
              <a:tabLst>
                <a:tab pos="0" algn="l"/>
                <a:tab pos="542925" algn="l"/>
              </a:tabLst>
            </a:pPr>
            <a:r>
              <a:rPr lang="en-US" altLang="ja-JP" sz="1200" dirty="0">
                <a:solidFill>
                  <a:prstClr val="black"/>
                </a:solidFill>
                <a:latin typeface="ＭＳ Ｐゴシック"/>
              </a:rPr>
              <a:t>(3)</a:t>
            </a:r>
            <a:r>
              <a:rPr lang="ja-JP" altLang="en-US" sz="1200" dirty="0">
                <a:solidFill>
                  <a:prstClr val="black"/>
                </a:solidFill>
                <a:latin typeface="ＭＳ Ｐゴシック"/>
              </a:rPr>
              <a:t>　当該療養を担当する診療科が、関係学会による認定を受けていること。</a:t>
            </a:r>
            <a:endParaRPr lang="ja-JP" altLang="en-US" sz="400" b="1" u="sng" dirty="0">
              <a:solidFill>
                <a:srgbClr val="0070C0"/>
              </a:solidFill>
              <a:latin typeface="ＭＳ Ｐゴシック"/>
            </a:endParaRPr>
          </a:p>
        </p:txBody>
      </p:sp>
      <p:sp>
        <p:nvSpPr>
          <p:cNvPr id="12" name="テキスト ボックス 11"/>
          <p:cNvSpPr txBox="1"/>
          <p:nvPr/>
        </p:nvSpPr>
        <p:spPr>
          <a:xfrm>
            <a:off x="131656" y="872055"/>
            <a:ext cx="9662223" cy="1195199"/>
          </a:xfrm>
          <a:prstGeom prst="rect">
            <a:avLst/>
          </a:prstGeom>
          <a:noFill/>
          <a:ln w="19050">
            <a:solidFill>
              <a:schemeClr val="tx1"/>
            </a:solidFill>
            <a:prstDash val="dash"/>
          </a:ln>
        </p:spPr>
        <p:txBody>
          <a:bodyPr wrap="square" rtlCol="0">
            <a:spAutoFit/>
          </a:bodyPr>
          <a:lstStyle/>
          <a:p>
            <a:pPr>
              <a:lnSpc>
                <a:spcPts val="1600"/>
              </a:lnSpc>
              <a:spcBef>
                <a:spcPts val="600"/>
              </a:spcBef>
            </a:pPr>
            <a:r>
              <a:rPr lang="en-US" altLang="ja-JP" sz="1500" dirty="0">
                <a:solidFill>
                  <a:prstClr val="black"/>
                </a:solidFill>
                <a:latin typeface="ＭＳ Ｐゴシック"/>
              </a:rPr>
              <a:t>【</a:t>
            </a:r>
            <a:r>
              <a:rPr lang="ja-JP" altLang="en-US" sz="1500" dirty="0">
                <a:solidFill>
                  <a:prstClr val="black"/>
                </a:solidFill>
                <a:latin typeface="ＭＳ Ｐゴシック"/>
              </a:rPr>
              <a:t>課題</a:t>
            </a:r>
            <a:r>
              <a:rPr lang="en-US" altLang="ja-JP" sz="1500" dirty="0">
                <a:solidFill>
                  <a:prstClr val="black"/>
                </a:solidFill>
                <a:latin typeface="ＭＳ Ｐゴシック"/>
              </a:rPr>
              <a:t>】</a:t>
            </a:r>
          </a:p>
          <a:p>
            <a:pPr marL="180000" indent="-457200">
              <a:lnSpc>
                <a:spcPts val="1600"/>
              </a:lnSpc>
            </a:pPr>
            <a:r>
              <a:rPr lang="en-US" altLang="ja-JP" sz="1500" dirty="0">
                <a:solidFill>
                  <a:prstClr val="black"/>
                </a:solidFill>
              </a:rPr>
              <a:t>• </a:t>
            </a:r>
            <a:r>
              <a:rPr lang="ja-JP" altLang="en-US" sz="1500" dirty="0">
                <a:solidFill>
                  <a:prstClr val="black"/>
                </a:solidFill>
                <a:latin typeface="ＭＳ Ｐゴシック"/>
              </a:rPr>
              <a:t>臓器移植後に抗</a:t>
            </a:r>
            <a:r>
              <a:rPr lang="en-US" altLang="ja-JP" sz="1500" dirty="0">
                <a:solidFill>
                  <a:prstClr val="black"/>
                </a:solidFill>
                <a:latin typeface="ＭＳ Ｐゴシック"/>
              </a:rPr>
              <a:t>HLA</a:t>
            </a:r>
            <a:r>
              <a:rPr lang="ja-JP" altLang="en-US" sz="1500" dirty="0">
                <a:solidFill>
                  <a:prstClr val="black"/>
                </a:solidFill>
                <a:latin typeface="ＭＳ Ｐゴシック"/>
              </a:rPr>
              <a:t>抗体が出現した症例に対して治療を行うことにより、予後が改善するとの報告があるが、移植術後の経過中における抗</a:t>
            </a:r>
            <a:r>
              <a:rPr lang="en-US" altLang="ja-JP" sz="1500" dirty="0">
                <a:solidFill>
                  <a:prstClr val="black"/>
                </a:solidFill>
                <a:latin typeface="ＭＳ Ｐゴシック"/>
              </a:rPr>
              <a:t>HLA</a:t>
            </a:r>
            <a:r>
              <a:rPr lang="ja-JP" altLang="en-US" sz="1500" dirty="0">
                <a:solidFill>
                  <a:prstClr val="black"/>
                </a:solidFill>
                <a:latin typeface="ＭＳ Ｐゴシック"/>
              </a:rPr>
              <a:t>抗体検査の費用については、算定対象としていない。</a:t>
            </a:r>
          </a:p>
          <a:p>
            <a:pPr marL="180000" indent="-457200">
              <a:lnSpc>
                <a:spcPts val="1600"/>
              </a:lnSpc>
              <a:spcBef>
                <a:spcPts val="600"/>
              </a:spcBef>
            </a:pPr>
            <a:r>
              <a:rPr lang="en-US" altLang="ja-JP" sz="1500" dirty="0">
                <a:solidFill>
                  <a:prstClr val="black"/>
                </a:solidFill>
              </a:rPr>
              <a:t>• </a:t>
            </a:r>
            <a:r>
              <a:rPr lang="ja-JP" altLang="en-US" sz="1500" dirty="0">
                <a:solidFill>
                  <a:prstClr val="black"/>
                </a:solidFill>
                <a:latin typeface="ＭＳ Ｐゴシック"/>
              </a:rPr>
              <a:t>造血幹細胞移植について、移植登録をした患者の約</a:t>
            </a:r>
            <a:r>
              <a:rPr lang="en-US" altLang="ja-JP" sz="1500" dirty="0">
                <a:solidFill>
                  <a:prstClr val="black"/>
                </a:solidFill>
                <a:latin typeface="ＭＳ Ｐゴシック"/>
              </a:rPr>
              <a:t>30%</a:t>
            </a:r>
            <a:r>
              <a:rPr lang="ja-JP" altLang="en-US" sz="1500" dirty="0">
                <a:solidFill>
                  <a:prstClr val="black"/>
                </a:solidFill>
                <a:latin typeface="ＭＳ Ｐゴシック"/>
              </a:rPr>
              <a:t>の患者が待機中に移植中止となっており、コーディネート体制の充実を含めた、実施体制の整備が必要である。</a:t>
            </a:r>
          </a:p>
        </p:txBody>
      </p:sp>
      <p:sp>
        <p:nvSpPr>
          <p:cNvPr id="8"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1" name="Rectangle 36"/>
          <p:cNvSpPr>
            <a:spLocks noChangeArrowheads="1"/>
          </p:cNvSpPr>
          <p:nvPr/>
        </p:nvSpPr>
        <p:spPr bwMode="auto">
          <a:xfrm>
            <a:off x="226617" y="467604"/>
            <a:ext cx="3443331"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（５）移植医療の評価の充実①</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a:extLst>
              <a:ext uri="{FF2B5EF4-FFF2-40B4-BE49-F238E27FC236}">
                <a16:creationId xmlns="" xmlns:a16="http://schemas.microsoft.com/office/drawing/2014/main" id="{8D62882C-ADE0-4498-A8CF-8695F4D29AE2}"/>
              </a:ext>
            </a:extLst>
          </p:cNvPr>
          <p:cNvSpPr txBox="1"/>
          <p:nvPr/>
        </p:nvSpPr>
        <p:spPr>
          <a:xfrm>
            <a:off x="6753200" y="2564905"/>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en-US" altLang="ja-JP" dirty="0">
                <a:solidFill>
                  <a:srgbClr val="002060"/>
                </a:solidFill>
                <a:latin typeface="ＭＳ Ｐゴシック" panose="020B0600070205080204" pitchFamily="50" charset="-128"/>
              </a:rPr>
              <a:t>p360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802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867</a:t>
            </a:r>
            <a:endParaRPr lang="ja-JP" altLang="en-US" dirty="0">
              <a:solidFill>
                <a:srgbClr val="002060"/>
              </a:solidFill>
              <a:latin typeface="ＭＳ Ｐゴシック" panose="020B0600070205080204" pitchFamily="50" charset="-128"/>
            </a:endParaRPr>
          </a:p>
        </p:txBody>
      </p:sp>
      <p:sp>
        <p:nvSpPr>
          <p:cNvPr id="13" name="テキスト ボックス 8">
            <a:extLst>
              <a:ext uri="{FF2B5EF4-FFF2-40B4-BE49-F238E27FC236}">
                <a16:creationId xmlns="" xmlns:a16="http://schemas.microsoft.com/office/drawing/2014/main" id="{47BC6752-80B1-410A-BDAF-E9EC58CAD283}"/>
              </a:ext>
            </a:extLst>
          </p:cNvPr>
          <p:cNvSpPr txBox="1"/>
          <p:nvPr/>
        </p:nvSpPr>
        <p:spPr>
          <a:xfrm>
            <a:off x="3648300" y="4797152"/>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568</a:t>
            </a:r>
            <a:endParaRPr lang="ja-JP" altLang="en-US" dirty="0">
              <a:solidFill>
                <a:srgbClr val="002060"/>
              </a:solidFill>
              <a:latin typeface="ＭＳ Ｐゴシック" panose="020B0600070205080204" pitchFamily="50" charset="-128"/>
            </a:endParaRPr>
          </a:p>
        </p:txBody>
      </p:sp>
      <p:sp>
        <p:nvSpPr>
          <p:cNvPr id="14" name="テキスト ボックス 8">
            <a:extLst>
              <a:ext uri="{FF2B5EF4-FFF2-40B4-BE49-F238E27FC236}">
                <a16:creationId xmlns="" xmlns:a16="http://schemas.microsoft.com/office/drawing/2014/main" id="{843F58FE-A9CE-45B0-9F1F-165CDB3762B0}"/>
              </a:ext>
            </a:extLst>
          </p:cNvPr>
          <p:cNvSpPr txBox="1"/>
          <p:nvPr/>
        </p:nvSpPr>
        <p:spPr>
          <a:xfrm>
            <a:off x="4023193" y="5301208"/>
            <a:ext cx="2203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568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932</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6178886"/>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右矢印 14"/>
          <p:cNvSpPr/>
          <p:nvPr/>
        </p:nvSpPr>
        <p:spPr>
          <a:xfrm>
            <a:off x="4637795" y="3926417"/>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6" name="Rectangle 37"/>
          <p:cNvSpPr>
            <a:spLocks noChangeArrowheads="1"/>
          </p:cNvSpPr>
          <p:nvPr/>
        </p:nvSpPr>
        <p:spPr bwMode="auto">
          <a:xfrm>
            <a:off x="98893" y="1900051"/>
            <a:ext cx="9689654" cy="4833257"/>
          </a:xfrm>
          <a:prstGeom prst="rect">
            <a:avLst/>
          </a:prstGeom>
          <a:noFill/>
          <a:ln w="9525">
            <a:solidFill>
              <a:schemeClr val="tx1"/>
            </a:solidFill>
            <a:miter lim="800000"/>
            <a:headEnd/>
            <a:tailEnd/>
          </a:ln>
        </p:spPr>
        <p:txBody>
          <a:bodyPr/>
          <a:lstStyle/>
          <a:p>
            <a:pPr marL="285750" indent="-285750">
              <a:lnSpc>
                <a:spcPts val="1600"/>
              </a:lnSpc>
              <a:spcAft>
                <a:spcPts val="600"/>
              </a:spcAft>
              <a:buFont typeface="Wingdings" charset="2"/>
              <a:buChar char="Ø"/>
            </a:pPr>
            <a:r>
              <a:rPr lang="ja-JP" altLang="en-US" sz="1600" dirty="0">
                <a:solidFill>
                  <a:prstClr val="black"/>
                </a:solidFill>
                <a:latin typeface="ＭＳ Ｐゴシック"/>
              </a:rPr>
              <a:t>　組織移植のうち心臓弁・血管移植、皮膚移植、骨移植について、質を担保する取組の実施を前提として、安定した組織の供給にかかる費用を踏まえ、評価を見直す</a:t>
            </a:r>
            <a:r>
              <a:rPr lang="ja-JP" altLang="en-US" dirty="0">
                <a:solidFill>
                  <a:prstClr val="black"/>
                </a:solidFill>
                <a:latin typeface="ＭＳ Ｐゴシック"/>
              </a:rPr>
              <a:t>。</a:t>
            </a:r>
            <a:endParaRPr lang="en-US" altLang="ja-JP" dirty="0">
              <a:solidFill>
                <a:prstClr val="black"/>
              </a:solidFill>
              <a:latin typeface="ＭＳ Ｐゴシック"/>
            </a:endParaRPr>
          </a:p>
          <a:p>
            <a:pPr>
              <a:defRPr/>
            </a:pPr>
            <a:r>
              <a:rPr lang="ja-JP" altLang="en-US" sz="400" b="1" u="sng" dirty="0">
                <a:solidFill>
                  <a:srgbClr val="0070C0"/>
                </a:solidFill>
                <a:latin typeface="ＭＳ Ｐゴシック"/>
              </a:rPr>
              <a:t>　</a:t>
            </a:r>
            <a:endParaRPr lang="en-US" altLang="ja-JP" sz="400" b="1" u="sng" dirty="0">
              <a:solidFill>
                <a:srgbClr val="0070C0"/>
              </a:solidFill>
              <a:latin typeface="ＭＳ Ｐゴシック"/>
            </a:endParaRPr>
          </a:p>
          <a:p>
            <a:pPr>
              <a:defRPr/>
            </a:pPr>
            <a:endParaRPr lang="en-US" altLang="ja-JP" sz="1050" dirty="0">
              <a:solidFill>
                <a:prstClr val="black"/>
              </a:solidFill>
              <a:latin typeface="ＭＳ Ｐゴシック"/>
            </a:endParaRPr>
          </a:p>
        </p:txBody>
      </p:sp>
      <p:sp>
        <p:nvSpPr>
          <p:cNvPr id="17" name="テキスト ボックス 16"/>
          <p:cNvSpPr txBox="1"/>
          <p:nvPr/>
        </p:nvSpPr>
        <p:spPr>
          <a:xfrm>
            <a:off x="5084960" y="5717592"/>
            <a:ext cx="4816360" cy="1015663"/>
          </a:xfrm>
          <a:prstGeom prst="rect">
            <a:avLst/>
          </a:prstGeom>
          <a:noFill/>
        </p:spPr>
        <p:txBody>
          <a:bodyPr wrap="square" rtlCol="0">
            <a:spAutoFit/>
          </a:bodyPr>
          <a:lstStyle/>
          <a:p>
            <a:r>
              <a:rPr lang="ja-JP" altLang="en-US" sz="1200" dirty="0">
                <a:solidFill>
                  <a:prstClr val="black"/>
                </a:solidFill>
                <a:latin typeface="ＭＳ Ｐゴシック"/>
              </a:rPr>
              <a:t>［施設基準］（抜粋）</a:t>
            </a:r>
            <a:endParaRPr lang="en-US" altLang="ja-JP" sz="1200" dirty="0">
              <a:solidFill>
                <a:prstClr val="black"/>
              </a:solidFill>
              <a:latin typeface="ＭＳ Ｐゴシック"/>
            </a:endParaRPr>
          </a:p>
          <a:p>
            <a:r>
              <a:rPr lang="ja-JP" altLang="ja-JP" sz="1200" dirty="0">
                <a:solidFill>
                  <a:prstClr val="black"/>
                </a:solidFill>
              </a:rPr>
              <a:t> </a:t>
            </a:r>
            <a:r>
              <a:rPr lang="ja-JP" altLang="en-US" sz="1200" dirty="0">
                <a:solidFill>
                  <a:prstClr val="black"/>
                </a:solidFill>
              </a:rPr>
              <a:t>　</a:t>
            </a:r>
            <a:r>
              <a:rPr lang="ja-JP" altLang="ja-JP" sz="1200" dirty="0">
                <a:solidFill>
                  <a:prstClr val="black"/>
                </a:solidFill>
              </a:rPr>
              <a:t>日本組織移植学会の認定する</a:t>
            </a:r>
            <a:r>
              <a:rPr lang="ja-JP" altLang="ja-JP" sz="1200" u="sng" dirty="0">
                <a:solidFill>
                  <a:srgbClr val="5B9BD5">
                    <a:lumMod val="75000"/>
                  </a:srgbClr>
                </a:solidFill>
              </a:rPr>
              <a:t>採取して保存した組織を他施設へ供給できる組織バンク</a:t>
            </a:r>
            <a:r>
              <a:rPr lang="ja-JP" altLang="ja-JP" sz="1200" dirty="0">
                <a:solidFill>
                  <a:prstClr val="black"/>
                </a:solidFill>
              </a:rPr>
              <a:t>を有していること。当該バンクを有していない場合は、当該バンクを有する保険医療機関とあらかじめ当該保存同種組織の適切な使用及び保存方法等について契約を有していること。</a:t>
            </a:r>
          </a:p>
        </p:txBody>
      </p:sp>
      <p:graphicFrame>
        <p:nvGraphicFramePr>
          <p:cNvPr id="22" name="表 21"/>
          <p:cNvGraphicFramePr>
            <a:graphicFrameLocks noGrp="1"/>
          </p:cNvGraphicFramePr>
          <p:nvPr>
            <p:extLst/>
          </p:nvPr>
        </p:nvGraphicFramePr>
        <p:xfrm>
          <a:off x="218753" y="2388131"/>
          <a:ext cx="4296097" cy="3403600"/>
        </p:xfrm>
        <a:graphic>
          <a:graphicData uri="http://schemas.openxmlformats.org/drawingml/2006/table">
            <a:tbl>
              <a:tblPr firstRow="1" bandRow="1">
                <a:tableStyleId>{5C22544A-7EE6-4342-B048-85BDC9FD1C3A}</a:tableStyleId>
              </a:tblPr>
              <a:tblGrid>
                <a:gridCol w="3393645">
                  <a:extLst>
                    <a:ext uri="{9D8B030D-6E8A-4147-A177-3AD203B41FA5}">
                      <a16:colId xmlns="" xmlns:a16="http://schemas.microsoft.com/office/drawing/2014/main" val="20000"/>
                    </a:ext>
                  </a:extLst>
                </a:gridCol>
                <a:gridCol w="902452">
                  <a:extLst>
                    <a:ext uri="{9D8B030D-6E8A-4147-A177-3AD203B41FA5}">
                      <a16:colId xmlns="" xmlns:a16="http://schemas.microsoft.com/office/drawing/2014/main" val="20001"/>
                    </a:ext>
                  </a:extLst>
                </a:gridCol>
              </a:tblGrid>
              <a:tr h="230995">
                <a:tc gridSpan="2">
                  <a:txBody>
                    <a:bodyPr/>
                    <a:lstStyle/>
                    <a:p>
                      <a:pPr algn="ctr">
                        <a:lnSpc>
                          <a:spcPts val="1400"/>
                        </a:lnSpc>
                      </a:pPr>
                      <a:r>
                        <a:rPr kumimoji="1" lang="ja-JP" altLang="en-US" sz="1400" baseline="0" dirty="0"/>
                        <a:t>現行</a:t>
                      </a:r>
                    </a:p>
                  </a:txBody>
                  <a:tcPr/>
                </a:tc>
                <a:tc hMerge="1">
                  <a:txBody>
                    <a:bodyPr/>
                    <a:lstStyle/>
                    <a:p>
                      <a:endParaRPr kumimoji="1" lang="ja-JP" altLang="en-US"/>
                    </a:p>
                  </a:txBody>
                  <a:tcPr/>
                </a:tc>
                <a:extLst>
                  <a:ext uri="{0D108BD9-81ED-4DB2-BD59-A6C34878D82A}">
                    <a16:rowId xmlns="" xmlns:a16="http://schemas.microsoft.com/office/drawing/2014/main" val="10000"/>
                  </a:ext>
                </a:extLst>
              </a:tr>
              <a:tr h="230995">
                <a:tc gridSpan="2">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皮膚移植術</a:t>
                      </a:r>
                      <a:r>
                        <a:rPr kumimoji="1" lang="en-US" altLang="ja-JP" sz="1400" baseline="0" dirty="0">
                          <a:latin typeface="+mn-ea"/>
                          <a:ea typeface="+mn-ea"/>
                        </a:rPr>
                        <a:t>】</a:t>
                      </a:r>
                      <a:endParaRPr kumimoji="1" lang="ja-JP" altLang="en-US" sz="1400" baseline="0" dirty="0">
                        <a:latin typeface="+mn-ea"/>
                        <a:ea typeface="+mn-ea"/>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tab pos="2960688" algn="l"/>
                        </a:tabLst>
                        <a:defRPr/>
                      </a:pPr>
                      <a:endParaRPr lang="en-US" altLang="ja-JP" sz="1400" dirty="0">
                        <a:solidFill>
                          <a:prstClr val="black"/>
                        </a:solidFill>
                        <a:latin typeface="+mn-ea"/>
                        <a:ea typeface="+mn-ea"/>
                      </a:endParaRPr>
                    </a:p>
                  </a:txBody>
                  <a:tcPr/>
                </a:tc>
                <a:extLst>
                  <a:ext uri="{0D108BD9-81ED-4DB2-BD59-A6C34878D82A}">
                    <a16:rowId xmlns="" xmlns:a16="http://schemas.microsoft.com/office/drawing/2014/main" val="10001"/>
                  </a:ext>
                </a:extLst>
              </a:tr>
              <a:tr h="230995">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１　</a:t>
                      </a:r>
                      <a:r>
                        <a:rPr lang="en-US" altLang="ja-JP" sz="1400" dirty="0">
                          <a:solidFill>
                            <a:prstClr val="black"/>
                          </a:solidFill>
                          <a:latin typeface="+mn-ea"/>
                          <a:ea typeface="+mn-ea"/>
                        </a:rPr>
                        <a:t>200</a:t>
                      </a:r>
                      <a:r>
                        <a:rPr lang="ja-JP" altLang="en-US" sz="1400" dirty="0">
                          <a:solidFill>
                            <a:prstClr val="black"/>
                          </a:solidFill>
                          <a:latin typeface="+mn-ea"/>
                          <a:ea typeface="+mn-ea"/>
                        </a:rPr>
                        <a:t>平方センチメートル未満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6,750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nchor="ctr"/>
                </a:tc>
                <a:extLst>
                  <a:ext uri="{0D108BD9-81ED-4DB2-BD59-A6C34878D82A}">
                    <a16:rowId xmlns="" xmlns:a16="http://schemas.microsoft.com/office/drawing/2014/main" val="10002"/>
                  </a:ext>
                </a:extLst>
              </a:tr>
              <a:tr h="383538">
                <a:tc>
                  <a:txBody>
                    <a:bodyPr/>
                    <a:lstStyle/>
                    <a:p>
                      <a:pPr marL="185738" marR="0" lvl="0" indent="-185738"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２　</a:t>
                      </a:r>
                      <a:r>
                        <a:rPr lang="en-US" altLang="ja-JP" sz="1400" dirty="0">
                          <a:solidFill>
                            <a:prstClr val="black"/>
                          </a:solidFill>
                          <a:latin typeface="+mn-ea"/>
                          <a:ea typeface="+mn-ea"/>
                        </a:rPr>
                        <a:t>200</a:t>
                      </a:r>
                      <a:r>
                        <a:rPr lang="ja-JP" altLang="en-US" sz="1400" dirty="0">
                          <a:solidFill>
                            <a:prstClr val="black"/>
                          </a:solidFill>
                          <a:latin typeface="+mn-ea"/>
                          <a:ea typeface="+mn-ea"/>
                        </a:rPr>
                        <a:t>平方センチメートル以上</a:t>
                      </a:r>
                      <a:r>
                        <a:rPr lang="en-US" altLang="ja-JP" sz="1400" dirty="0">
                          <a:solidFill>
                            <a:prstClr val="black"/>
                          </a:solidFill>
                          <a:latin typeface="+mn-ea"/>
                          <a:ea typeface="+mn-ea"/>
                        </a:rPr>
                        <a:t>500</a:t>
                      </a:r>
                      <a:r>
                        <a:rPr lang="ja-JP" altLang="en-US" sz="1400" dirty="0">
                          <a:solidFill>
                            <a:prstClr val="black"/>
                          </a:solidFill>
                          <a:latin typeface="+mn-ea"/>
                          <a:ea typeface="+mn-ea"/>
                        </a:rPr>
                        <a:t>平方　　　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9,000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nchor="ctr"/>
                </a:tc>
                <a:extLst>
                  <a:ext uri="{0D108BD9-81ED-4DB2-BD59-A6C34878D82A}">
                    <a16:rowId xmlns="" xmlns:a16="http://schemas.microsoft.com/office/drawing/2014/main" val="10003"/>
                  </a:ext>
                </a:extLst>
              </a:tr>
              <a:tr h="383538">
                <a:tc>
                  <a:txBody>
                    <a:bodyPr/>
                    <a:lstStyle/>
                    <a:p>
                      <a:pPr marL="185738" marR="0" lvl="0" indent="-185738"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３　</a:t>
                      </a:r>
                      <a:r>
                        <a:rPr lang="en-US" altLang="ja-JP" sz="1400" dirty="0">
                          <a:solidFill>
                            <a:prstClr val="black"/>
                          </a:solidFill>
                          <a:latin typeface="+mn-ea"/>
                          <a:ea typeface="+mn-ea"/>
                        </a:rPr>
                        <a:t>500</a:t>
                      </a:r>
                      <a:r>
                        <a:rPr lang="ja-JP" altLang="en-US" sz="1400" dirty="0">
                          <a:solidFill>
                            <a:prstClr val="black"/>
                          </a:solidFill>
                          <a:latin typeface="+mn-ea"/>
                          <a:ea typeface="+mn-ea"/>
                        </a:rPr>
                        <a:t>平方センチメートル以上</a:t>
                      </a:r>
                      <a:r>
                        <a:rPr lang="en-US" altLang="ja-JP" sz="1400" dirty="0">
                          <a:solidFill>
                            <a:prstClr val="black"/>
                          </a:solidFill>
                          <a:latin typeface="+mn-ea"/>
                          <a:ea typeface="+mn-ea"/>
                        </a:rPr>
                        <a:t>3,000</a:t>
                      </a:r>
                      <a:r>
                        <a:rPr lang="ja-JP" altLang="en-US" sz="1400" dirty="0">
                          <a:solidFill>
                            <a:prstClr val="black"/>
                          </a:solidFill>
                          <a:latin typeface="+mn-ea"/>
                          <a:ea typeface="+mn-ea"/>
                        </a:rPr>
                        <a:t>平方センチメートル未満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13,490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nchor="ctr"/>
                </a:tc>
                <a:extLst>
                  <a:ext uri="{0D108BD9-81ED-4DB2-BD59-A6C34878D82A}">
                    <a16:rowId xmlns="" xmlns:a16="http://schemas.microsoft.com/office/drawing/2014/main" val="10004"/>
                  </a:ext>
                </a:extLst>
              </a:tr>
              <a:tr h="383538">
                <a:tc>
                  <a:txBody>
                    <a:bodyPr/>
                    <a:lstStyle/>
                    <a:p>
                      <a:pPr marL="185738" marR="0" lvl="0" indent="-185738"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４　</a:t>
                      </a:r>
                      <a:r>
                        <a:rPr lang="en-US" altLang="ja-JP" sz="1400" dirty="0">
                          <a:solidFill>
                            <a:prstClr val="black"/>
                          </a:solidFill>
                          <a:latin typeface="+mn-ea"/>
                          <a:ea typeface="+mn-ea"/>
                        </a:rPr>
                        <a:t>1,000</a:t>
                      </a:r>
                      <a:r>
                        <a:rPr lang="ja-JP" altLang="en-US" sz="1400" dirty="0">
                          <a:solidFill>
                            <a:prstClr val="black"/>
                          </a:solidFill>
                          <a:latin typeface="+mn-ea"/>
                          <a:ea typeface="+mn-ea"/>
                        </a:rPr>
                        <a:t>平方センチメートル以上</a:t>
                      </a:r>
                      <a:r>
                        <a:rPr lang="en-US" altLang="ja-JP" sz="1400" dirty="0">
                          <a:solidFill>
                            <a:prstClr val="black"/>
                          </a:solidFill>
                          <a:latin typeface="+mn-ea"/>
                          <a:ea typeface="+mn-ea"/>
                        </a:rPr>
                        <a:t>3,000</a:t>
                      </a:r>
                      <a:r>
                        <a:rPr lang="ja-JP" altLang="en-US" sz="1400" dirty="0">
                          <a:solidFill>
                            <a:prstClr val="black"/>
                          </a:solidFill>
                          <a:latin typeface="+mn-ea"/>
                          <a:ea typeface="+mn-ea"/>
                        </a:rPr>
                        <a:t>平方センチメートル未満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32,920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nchor="ctr"/>
                </a:tc>
                <a:extLst>
                  <a:ext uri="{0D108BD9-81ED-4DB2-BD59-A6C34878D82A}">
                    <a16:rowId xmlns="" xmlns:a16="http://schemas.microsoft.com/office/drawing/2014/main" val="10005"/>
                  </a:ext>
                </a:extLst>
              </a:tr>
              <a:tr h="230995">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５　</a:t>
                      </a:r>
                      <a:r>
                        <a:rPr lang="en-US" altLang="ja-JP" sz="1400" dirty="0">
                          <a:solidFill>
                            <a:prstClr val="black"/>
                          </a:solidFill>
                          <a:latin typeface="+mn-ea"/>
                          <a:ea typeface="+mn-ea"/>
                        </a:rPr>
                        <a:t>3,000</a:t>
                      </a:r>
                      <a:r>
                        <a:rPr lang="ja-JP" altLang="en-US" sz="1400" dirty="0">
                          <a:solidFill>
                            <a:prstClr val="black"/>
                          </a:solidFill>
                          <a:latin typeface="+mn-ea"/>
                          <a:ea typeface="+mn-ea"/>
                        </a:rPr>
                        <a:t>平方センチメートル以上</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37,610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nchor="ctr"/>
                </a:tc>
                <a:extLst>
                  <a:ext uri="{0D108BD9-81ED-4DB2-BD59-A6C34878D82A}">
                    <a16:rowId xmlns="" xmlns:a16="http://schemas.microsoft.com/office/drawing/2014/main" val="10006"/>
                  </a:ext>
                </a:extLst>
              </a:tr>
              <a:tr h="230995">
                <a:tc gridSpan="2">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a:t>
                      </a:r>
                      <a:r>
                        <a:rPr lang="ja-JP" altLang="en-US" sz="1400" dirty="0">
                          <a:solidFill>
                            <a:prstClr val="black"/>
                          </a:solidFill>
                          <a:latin typeface="+mn-ea"/>
                          <a:ea typeface="+mn-ea"/>
                        </a:rPr>
                        <a:t>骨移植術（軟骨移植術を含む。）</a:t>
                      </a:r>
                      <a:r>
                        <a:rPr lang="en-US" altLang="ja-JP" sz="1400" dirty="0">
                          <a:solidFill>
                            <a:prstClr val="black"/>
                          </a:solidFill>
                          <a:latin typeface="+mn-ea"/>
                          <a:ea typeface="+mn-ea"/>
                        </a:rPr>
                        <a:t>】</a:t>
                      </a:r>
                      <a:r>
                        <a:rPr lang="ja-JP" altLang="en-US" sz="1400" dirty="0">
                          <a:solidFill>
                            <a:prstClr val="black"/>
                          </a:solidFill>
                          <a:latin typeface="+mn-ea"/>
                          <a:ea typeface="+mn-ea"/>
                        </a:rPr>
                        <a:t>（抜粋）</a:t>
                      </a:r>
                      <a:endParaRPr lang="en-US" altLang="ja-JP" sz="1400" dirty="0">
                        <a:solidFill>
                          <a:prstClr val="black"/>
                        </a:solidFill>
                        <a:latin typeface="+mn-ea"/>
                        <a:ea typeface="+mn-ea"/>
                      </a:endParaRPr>
                    </a:p>
                  </a:txBody>
                  <a:tcPr/>
                </a:tc>
                <a:tc hMerge="1">
                  <a:txBody>
                    <a:bodyPr/>
                    <a:lstStyle/>
                    <a:p>
                      <a:pPr marL="0" marR="0" lvl="0" indent="0" algn="r" defTabSz="914400" rtl="0" eaLnBrk="1" fontAlgn="auto" latinLnBrk="0" hangingPunct="1">
                        <a:lnSpc>
                          <a:spcPct val="100000"/>
                        </a:lnSpc>
                        <a:spcBef>
                          <a:spcPts val="0"/>
                        </a:spcBef>
                        <a:spcAft>
                          <a:spcPts val="0"/>
                        </a:spcAft>
                        <a:buClrTx/>
                        <a:buSzTx/>
                        <a:buFontTx/>
                        <a:buNone/>
                        <a:tabLst>
                          <a:tab pos="2960688" algn="l"/>
                        </a:tabLst>
                        <a:defRPr/>
                      </a:pPr>
                      <a:endParaRPr lang="en-US" altLang="ja-JP" sz="1400" dirty="0">
                        <a:solidFill>
                          <a:prstClr val="black"/>
                        </a:solidFill>
                        <a:latin typeface="+mn-ea"/>
                        <a:ea typeface="+mn-ea"/>
                      </a:endParaRPr>
                    </a:p>
                  </a:txBody>
                  <a:tcPr/>
                </a:tc>
                <a:extLst>
                  <a:ext uri="{0D108BD9-81ED-4DB2-BD59-A6C34878D82A}">
                    <a16:rowId xmlns="" xmlns:a16="http://schemas.microsoft.com/office/drawing/2014/main" val="10007"/>
                  </a:ext>
                </a:extLst>
              </a:tr>
              <a:tr h="383538">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３　同種骨移植（非生体）</a:t>
                      </a:r>
                      <a:endParaRPr lang="en-US" altLang="ja-JP" sz="1400" dirty="0">
                        <a:solidFill>
                          <a:prstClr val="black"/>
                        </a:solidFill>
                        <a:latin typeface="+mn-ea"/>
                        <a:ea typeface="+mn-ea"/>
                      </a:endParaRPr>
                    </a:p>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solidFill>
                            <a:prstClr val="black"/>
                          </a:solidFill>
                          <a:latin typeface="+mn-ea"/>
                          <a:ea typeface="+mn-ea"/>
                        </a:rPr>
                        <a:t>　イ　同種骨移植（特殊なもの）</a:t>
                      </a:r>
                      <a:endParaRPr lang="en-US" altLang="ja-JP" sz="1400" dirty="0">
                        <a:solidFill>
                          <a:prstClr val="black"/>
                        </a:solidFill>
                        <a:latin typeface="+mn-ea"/>
                        <a:ea typeface="+mn-ea"/>
                      </a:endParaRPr>
                    </a:p>
                  </a:txBody>
                  <a:tcP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24,370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nchor="ctr"/>
                </a:tc>
                <a:extLst>
                  <a:ext uri="{0D108BD9-81ED-4DB2-BD59-A6C34878D82A}">
                    <a16:rowId xmlns="" xmlns:a16="http://schemas.microsoft.com/office/drawing/2014/main" val="10008"/>
                  </a:ext>
                </a:extLst>
              </a:tr>
              <a:tr h="230995">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a:t>
                      </a:r>
                      <a:r>
                        <a:rPr lang="ja-JP" altLang="en-US" sz="1400" dirty="0">
                          <a:solidFill>
                            <a:prstClr val="black"/>
                          </a:solidFill>
                          <a:latin typeface="+mn-ea"/>
                          <a:ea typeface="+mn-ea"/>
                        </a:rPr>
                        <a:t>凍結保存同種組織加算</a:t>
                      </a:r>
                      <a:r>
                        <a:rPr lang="en-US" altLang="ja-JP" sz="1400" dirty="0">
                          <a:solidFill>
                            <a:prstClr val="black"/>
                          </a:solidFill>
                          <a:latin typeface="+mn-ea"/>
                          <a:ea typeface="+mn-ea"/>
                        </a:rPr>
                        <a:t>】</a:t>
                      </a:r>
                    </a:p>
                  </a:txBody>
                  <a:tcP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solidFill>
                            <a:prstClr val="black"/>
                          </a:solidFill>
                          <a:latin typeface="+mn-ea"/>
                          <a:ea typeface="+mn-ea"/>
                        </a:rPr>
                        <a:t>9,960</a:t>
                      </a:r>
                      <a:r>
                        <a:rPr lang="ja-JP" altLang="en-US" sz="1400" dirty="0">
                          <a:solidFill>
                            <a:prstClr val="black"/>
                          </a:solidFill>
                          <a:latin typeface="+mn-ea"/>
                          <a:ea typeface="+mn-ea"/>
                        </a:rPr>
                        <a:t>点</a:t>
                      </a:r>
                      <a:endParaRPr lang="en-US" altLang="ja-JP" sz="1400" dirty="0">
                        <a:solidFill>
                          <a:prstClr val="black"/>
                        </a:solidFill>
                        <a:latin typeface="+mn-ea"/>
                        <a:ea typeface="+mn-ea"/>
                      </a:endParaRPr>
                    </a:p>
                  </a:txBody>
                  <a:tcPr/>
                </a:tc>
                <a:extLst>
                  <a:ext uri="{0D108BD9-81ED-4DB2-BD59-A6C34878D82A}">
                    <a16:rowId xmlns="" xmlns:a16="http://schemas.microsoft.com/office/drawing/2014/main" val="10009"/>
                  </a:ext>
                </a:extLst>
              </a:tr>
            </a:tbl>
          </a:graphicData>
        </a:graphic>
      </p:graphicFrame>
      <p:graphicFrame>
        <p:nvGraphicFramePr>
          <p:cNvPr id="24" name="表 23"/>
          <p:cNvGraphicFramePr>
            <a:graphicFrameLocks noGrp="1"/>
          </p:cNvGraphicFramePr>
          <p:nvPr>
            <p:extLst/>
          </p:nvPr>
        </p:nvGraphicFramePr>
        <p:xfrm>
          <a:off x="5351920" y="2364354"/>
          <a:ext cx="4296097" cy="3403600"/>
        </p:xfrm>
        <a:graphic>
          <a:graphicData uri="http://schemas.openxmlformats.org/drawingml/2006/table">
            <a:tbl>
              <a:tblPr firstRow="1" bandRow="1">
                <a:tableStyleId>{21E4AEA4-8DFA-4A89-87EB-49C32662AFE0}</a:tableStyleId>
              </a:tblPr>
              <a:tblGrid>
                <a:gridCol w="3393645">
                  <a:extLst>
                    <a:ext uri="{9D8B030D-6E8A-4147-A177-3AD203B41FA5}">
                      <a16:colId xmlns="" xmlns:a16="http://schemas.microsoft.com/office/drawing/2014/main" val="20000"/>
                    </a:ext>
                  </a:extLst>
                </a:gridCol>
                <a:gridCol w="902452">
                  <a:extLst>
                    <a:ext uri="{9D8B030D-6E8A-4147-A177-3AD203B41FA5}">
                      <a16:colId xmlns="" xmlns:a16="http://schemas.microsoft.com/office/drawing/2014/main" val="20001"/>
                    </a:ext>
                  </a:extLst>
                </a:gridCol>
              </a:tblGrid>
              <a:tr h="218859">
                <a:tc gridSpan="2">
                  <a:txBody>
                    <a:bodyPr/>
                    <a:lstStyle/>
                    <a:p>
                      <a:pPr algn="ctr">
                        <a:lnSpc>
                          <a:spcPts val="1400"/>
                        </a:lnSpc>
                      </a:pPr>
                      <a:r>
                        <a:rPr kumimoji="1" lang="ja-JP" altLang="en-US" sz="1400" baseline="0" dirty="0"/>
                        <a:t>改定後</a:t>
                      </a:r>
                    </a:p>
                  </a:txBody>
                  <a:tcPr/>
                </a:tc>
                <a:tc hMerge="1">
                  <a:txBody>
                    <a:bodyPr/>
                    <a:lstStyle/>
                    <a:p>
                      <a:endParaRPr kumimoji="1" lang="ja-JP" altLang="en-US"/>
                    </a:p>
                  </a:txBody>
                  <a:tcPr/>
                </a:tc>
                <a:extLst>
                  <a:ext uri="{0D108BD9-81ED-4DB2-BD59-A6C34878D82A}">
                    <a16:rowId xmlns="" xmlns:a16="http://schemas.microsoft.com/office/drawing/2014/main" val="10000"/>
                  </a:ext>
                </a:extLst>
              </a:tr>
              <a:tr h="218859">
                <a:tc gridSpan="2">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en-US" altLang="ja-JP" sz="1400" baseline="0" dirty="0"/>
                        <a:t>【</a:t>
                      </a:r>
                      <a:r>
                        <a:rPr kumimoji="1" lang="ja-JP" altLang="en-US" sz="1400" baseline="0" dirty="0"/>
                        <a:t>皮膚移植術</a:t>
                      </a:r>
                      <a:r>
                        <a:rPr kumimoji="1" lang="en-US" altLang="ja-JP" sz="1400" baseline="0" dirty="0"/>
                        <a:t>】</a:t>
                      </a:r>
                      <a:endParaRPr kumimoji="1" lang="ja-JP" altLang="en-US" sz="1400" baseline="0" dirty="0">
                        <a:latin typeface="+mn-ea"/>
                        <a:ea typeface="+mn-ea"/>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tab pos="2960688" algn="l"/>
                        </a:tabLst>
                        <a:defRPr/>
                      </a:pPr>
                      <a:endParaRPr lang="en-US" altLang="ja-JP" sz="1400" dirty="0">
                        <a:solidFill>
                          <a:prstClr val="black"/>
                        </a:solidFill>
                        <a:latin typeface="+mn-ea"/>
                        <a:ea typeface="+mn-ea"/>
                      </a:endParaRPr>
                    </a:p>
                  </a:txBody>
                  <a:tcPr/>
                </a:tc>
                <a:extLst>
                  <a:ext uri="{0D108BD9-81ED-4DB2-BD59-A6C34878D82A}">
                    <a16:rowId xmlns="" xmlns:a16="http://schemas.microsoft.com/office/drawing/2014/main" val="10001"/>
                  </a:ext>
                </a:extLst>
              </a:tr>
              <a:tr h="218859">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１　</a:t>
                      </a:r>
                      <a:r>
                        <a:rPr lang="en-US" altLang="ja-JP" sz="1400" dirty="0">
                          <a:latin typeface="+mn-ea"/>
                          <a:ea typeface="+mn-ea"/>
                        </a:rPr>
                        <a:t>200</a:t>
                      </a:r>
                      <a:r>
                        <a:rPr lang="ja-JP" altLang="en-US" sz="1400" dirty="0">
                          <a:latin typeface="+mn-ea"/>
                          <a:ea typeface="+mn-ea"/>
                        </a:rPr>
                        <a:t>平方センチメートル未満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8,000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nchor="ctr"/>
                </a:tc>
                <a:extLst>
                  <a:ext uri="{0D108BD9-81ED-4DB2-BD59-A6C34878D82A}">
                    <a16:rowId xmlns="" xmlns:a16="http://schemas.microsoft.com/office/drawing/2014/main" val="10002"/>
                  </a:ext>
                </a:extLst>
              </a:tr>
              <a:tr h="372060">
                <a:tc>
                  <a:txBody>
                    <a:bodyPr/>
                    <a:lstStyle/>
                    <a:p>
                      <a:pPr marL="185738" marR="0" lvl="0" indent="-185738"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２　</a:t>
                      </a:r>
                      <a:r>
                        <a:rPr lang="en-US" altLang="ja-JP" sz="1400" dirty="0">
                          <a:latin typeface="+mn-ea"/>
                          <a:ea typeface="+mn-ea"/>
                        </a:rPr>
                        <a:t>200</a:t>
                      </a:r>
                      <a:r>
                        <a:rPr lang="ja-JP" altLang="en-US" sz="1400" dirty="0">
                          <a:latin typeface="+mn-ea"/>
                          <a:ea typeface="+mn-ea"/>
                        </a:rPr>
                        <a:t>平方センチメートル以上</a:t>
                      </a:r>
                      <a:r>
                        <a:rPr lang="en-US" altLang="ja-JP" sz="1400" dirty="0">
                          <a:latin typeface="+mn-ea"/>
                          <a:ea typeface="+mn-ea"/>
                        </a:rPr>
                        <a:t>500</a:t>
                      </a:r>
                      <a:r>
                        <a:rPr lang="ja-JP" altLang="en-US" sz="1400" dirty="0">
                          <a:latin typeface="+mn-ea"/>
                          <a:ea typeface="+mn-ea"/>
                        </a:rPr>
                        <a:t>平方　　　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16,000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nchor="ctr"/>
                </a:tc>
                <a:extLst>
                  <a:ext uri="{0D108BD9-81ED-4DB2-BD59-A6C34878D82A}">
                    <a16:rowId xmlns="" xmlns:a16="http://schemas.microsoft.com/office/drawing/2014/main" val="10003"/>
                  </a:ext>
                </a:extLst>
              </a:tr>
              <a:tr h="372060">
                <a:tc>
                  <a:txBody>
                    <a:bodyPr/>
                    <a:lstStyle/>
                    <a:p>
                      <a:pPr marL="185738" marR="0" lvl="0" indent="-185738"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３　</a:t>
                      </a:r>
                      <a:r>
                        <a:rPr lang="en-US" altLang="ja-JP" sz="1400" dirty="0">
                          <a:latin typeface="+mn-ea"/>
                          <a:ea typeface="+mn-ea"/>
                        </a:rPr>
                        <a:t>500</a:t>
                      </a:r>
                      <a:r>
                        <a:rPr lang="ja-JP" altLang="en-US" sz="1400" dirty="0">
                          <a:latin typeface="+mn-ea"/>
                          <a:ea typeface="+mn-ea"/>
                        </a:rPr>
                        <a:t>平方センチメートル以上</a:t>
                      </a:r>
                      <a:r>
                        <a:rPr lang="en-US" altLang="ja-JP" sz="1400" dirty="0">
                          <a:latin typeface="+mn-ea"/>
                          <a:ea typeface="+mn-ea"/>
                        </a:rPr>
                        <a:t>3,000</a:t>
                      </a:r>
                      <a:r>
                        <a:rPr lang="ja-JP" altLang="en-US" sz="1400" dirty="0">
                          <a:latin typeface="+mn-ea"/>
                          <a:ea typeface="+mn-ea"/>
                        </a:rPr>
                        <a:t>平方センチメートル未満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32,000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nchor="ctr"/>
                </a:tc>
                <a:extLst>
                  <a:ext uri="{0D108BD9-81ED-4DB2-BD59-A6C34878D82A}">
                    <a16:rowId xmlns="" xmlns:a16="http://schemas.microsoft.com/office/drawing/2014/main" val="10004"/>
                  </a:ext>
                </a:extLst>
              </a:tr>
              <a:tr h="372060">
                <a:tc>
                  <a:txBody>
                    <a:bodyPr/>
                    <a:lstStyle/>
                    <a:p>
                      <a:pPr marL="185738" marR="0" lvl="0" indent="-185738"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４　</a:t>
                      </a:r>
                      <a:r>
                        <a:rPr lang="en-US" altLang="ja-JP" sz="1400" dirty="0">
                          <a:latin typeface="+mn-ea"/>
                          <a:ea typeface="+mn-ea"/>
                        </a:rPr>
                        <a:t>1,000</a:t>
                      </a:r>
                      <a:r>
                        <a:rPr lang="ja-JP" altLang="en-US" sz="1400" dirty="0">
                          <a:latin typeface="+mn-ea"/>
                          <a:ea typeface="+mn-ea"/>
                        </a:rPr>
                        <a:t>平方センチメートル以上</a:t>
                      </a:r>
                      <a:r>
                        <a:rPr lang="en-US" altLang="ja-JP" sz="1400" dirty="0">
                          <a:latin typeface="+mn-ea"/>
                          <a:ea typeface="+mn-ea"/>
                        </a:rPr>
                        <a:t>3,000</a:t>
                      </a:r>
                      <a:r>
                        <a:rPr lang="ja-JP" altLang="en-US" sz="1400" dirty="0">
                          <a:latin typeface="+mn-ea"/>
                          <a:ea typeface="+mn-ea"/>
                        </a:rPr>
                        <a:t>平方センチメートル未満</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80,000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nchor="ctr"/>
                </a:tc>
                <a:extLst>
                  <a:ext uri="{0D108BD9-81ED-4DB2-BD59-A6C34878D82A}">
                    <a16:rowId xmlns="" xmlns:a16="http://schemas.microsoft.com/office/drawing/2014/main" val="10005"/>
                  </a:ext>
                </a:extLst>
              </a:tr>
              <a:tr h="218859">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５　</a:t>
                      </a:r>
                      <a:r>
                        <a:rPr lang="en-US" altLang="ja-JP" sz="1400" dirty="0">
                          <a:latin typeface="+mn-ea"/>
                          <a:ea typeface="+mn-ea"/>
                        </a:rPr>
                        <a:t>3,000</a:t>
                      </a:r>
                      <a:r>
                        <a:rPr lang="ja-JP" altLang="en-US" sz="1400" dirty="0">
                          <a:latin typeface="+mn-ea"/>
                          <a:ea typeface="+mn-ea"/>
                        </a:rPr>
                        <a:t>平方センチメートル以上</a:t>
                      </a:r>
                      <a:endParaRPr lang="en-US" altLang="ja-JP" sz="1400" dirty="0">
                        <a:solidFill>
                          <a:prstClr val="black"/>
                        </a:solidFill>
                        <a:latin typeface="+mn-ea"/>
                        <a:ea typeface="+mn-ea"/>
                      </a:endParaRPr>
                    </a:p>
                  </a:txBody>
                  <a:tcPr anchor="ct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96,000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nchor="ctr"/>
                </a:tc>
                <a:extLst>
                  <a:ext uri="{0D108BD9-81ED-4DB2-BD59-A6C34878D82A}">
                    <a16:rowId xmlns="" xmlns:a16="http://schemas.microsoft.com/office/drawing/2014/main" val="10006"/>
                  </a:ext>
                </a:extLst>
              </a:tr>
              <a:tr h="218859">
                <a:tc gridSpan="2">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latin typeface="+mn-ea"/>
                          <a:ea typeface="+mn-ea"/>
                        </a:rPr>
                        <a:t>【</a:t>
                      </a:r>
                      <a:r>
                        <a:rPr lang="ja-JP" altLang="en-US" sz="1400" dirty="0">
                          <a:latin typeface="+mn-ea"/>
                          <a:ea typeface="+mn-ea"/>
                        </a:rPr>
                        <a:t>骨移植術（軟骨移植術を含む。）</a:t>
                      </a:r>
                      <a:r>
                        <a:rPr lang="en-US" altLang="ja-JP" sz="1400" dirty="0">
                          <a:latin typeface="+mn-ea"/>
                          <a:ea typeface="+mn-ea"/>
                        </a:rPr>
                        <a:t>】</a:t>
                      </a:r>
                      <a:r>
                        <a:rPr lang="ja-JP" altLang="en-US" sz="1400" dirty="0">
                          <a:latin typeface="+mn-ea"/>
                          <a:ea typeface="+mn-ea"/>
                        </a:rPr>
                        <a:t>（抜粋）</a:t>
                      </a:r>
                      <a:endParaRPr lang="en-US" altLang="ja-JP" sz="1400" dirty="0">
                        <a:solidFill>
                          <a:prstClr val="black"/>
                        </a:solidFill>
                        <a:latin typeface="+mn-ea"/>
                        <a:ea typeface="+mn-ea"/>
                      </a:endParaRPr>
                    </a:p>
                  </a:txBody>
                  <a:tcPr/>
                </a:tc>
                <a:tc hMerge="1">
                  <a:txBody>
                    <a:bodyPr/>
                    <a:lstStyle/>
                    <a:p>
                      <a:pPr marL="0" marR="0" lvl="0" indent="0" algn="r" defTabSz="914400" rtl="0" eaLnBrk="1" fontAlgn="auto" latinLnBrk="0" hangingPunct="1">
                        <a:lnSpc>
                          <a:spcPct val="100000"/>
                        </a:lnSpc>
                        <a:spcBef>
                          <a:spcPts val="0"/>
                        </a:spcBef>
                        <a:spcAft>
                          <a:spcPts val="0"/>
                        </a:spcAft>
                        <a:buClrTx/>
                        <a:buSzTx/>
                        <a:buFontTx/>
                        <a:buNone/>
                        <a:tabLst>
                          <a:tab pos="2960688" algn="l"/>
                        </a:tabLst>
                        <a:defRPr/>
                      </a:pPr>
                      <a:endParaRPr lang="en-US" altLang="ja-JP" sz="1400" b="1" dirty="0">
                        <a:solidFill>
                          <a:schemeClr val="accent1">
                            <a:lumMod val="75000"/>
                          </a:schemeClr>
                        </a:solidFill>
                        <a:latin typeface="+mn-ea"/>
                        <a:ea typeface="+mn-ea"/>
                      </a:endParaRPr>
                    </a:p>
                  </a:txBody>
                  <a:tcPr/>
                </a:tc>
                <a:extLst>
                  <a:ext uri="{0D108BD9-81ED-4DB2-BD59-A6C34878D82A}">
                    <a16:rowId xmlns="" xmlns:a16="http://schemas.microsoft.com/office/drawing/2014/main" val="10007"/>
                  </a:ext>
                </a:extLst>
              </a:tr>
              <a:tr h="372060">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３　同種骨移植（非生体）</a:t>
                      </a:r>
                      <a:endParaRPr lang="en-US" altLang="ja-JP" sz="1400" dirty="0">
                        <a:solidFill>
                          <a:prstClr val="black"/>
                        </a:solidFill>
                        <a:latin typeface="+mn-ea"/>
                        <a:ea typeface="+mn-ea"/>
                      </a:endParaRPr>
                    </a:p>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ja-JP" altLang="en-US" sz="1400" dirty="0">
                          <a:latin typeface="+mn-ea"/>
                          <a:ea typeface="+mn-ea"/>
                        </a:rPr>
                        <a:t>　イ　同種骨移植（特殊なもの）</a:t>
                      </a:r>
                      <a:endParaRPr lang="en-US" altLang="ja-JP" sz="1400" dirty="0">
                        <a:solidFill>
                          <a:prstClr val="black"/>
                        </a:solidFill>
                        <a:latin typeface="+mn-ea"/>
                        <a:ea typeface="+mn-ea"/>
                      </a:endParaRPr>
                    </a:p>
                  </a:txBody>
                  <a:tcP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39,720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nchor="ctr"/>
                </a:tc>
                <a:extLst>
                  <a:ext uri="{0D108BD9-81ED-4DB2-BD59-A6C34878D82A}">
                    <a16:rowId xmlns="" xmlns:a16="http://schemas.microsoft.com/office/drawing/2014/main" val="10008"/>
                  </a:ext>
                </a:extLst>
              </a:tr>
              <a:tr h="218859">
                <a:tc>
                  <a:txBody>
                    <a:bodyPr/>
                    <a:lstStyle/>
                    <a:p>
                      <a:pPr marL="0" marR="0" lvl="0" indent="0" algn="l" defTabSz="914400" rtl="0" eaLnBrk="1" fontAlgn="auto" latinLnBrk="0" hangingPunct="1">
                        <a:lnSpc>
                          <a:spcPts val="1400"/>
                        </a:lnSpc>
                        <a:spcBef>
                          <a:spcPts val="0"/>
                        </a:spcBef>
                        <a:spcAft>
                          <a:spcPts val="0"/>
                        </a:spcAft>
                        <a:buClrTx/>
                        <a:buSzTx/>
                        <a:buFontTx/>
                        <a:buNone/>
                        <a:tabLst>
                          <a:tab pos="2960688" algn="l"/>
                        </a:tabLst>
                        <a:defRPr/>
                      </a:pPr>
                      <a:r>
                        <a:rPr lang="en-US" altLang="ja-JP" sz="1400" dirty="0">
                          <a:latin typeface="+mn-ea"/>
                          <a:ea typeface="+mn-ea"/>
                        </a:rPr>
                        <a:t>【</a:t>
                      </a:r>
                      <a:r>
                        <a:rPr lang="ja-JP" altLang="en-US" sz="1400" dirty="0">
                          <a:latin typeface="+mn-ea"/>
                          <a:ea typeface="+mn-ea"/>
                        </a:rPr>
                        <a:t>凍結保存同種組織加算</a:t>
                      </a:r>
                      <a:r>
                        <a:rPr lang="en-US" altLang="ja-JP" sz="1400" dirty="0">
                          <a:latin typeface="+mn-ea"/>
                          <a:ea typeface="+mn-ea"/>
                        </a:rPr>
                        <a:t>】</a:t>
                      </a:r>
                      <a:endParaRPr lang="en-US" altLang="ja-JP" sz="1400" dirty="0">
                        <a:solidFill>
                          <a:prstClr val="black"/>
                        </a:solidFill>
                        <a:latin typeface="+mn-ea"/>
                        <a:ea typeface="+mn-ea"/>
                      </a:endParaRPr>
                    </a:p>
                  </a:txBody>
                  <a:tcPr/>
                </a:tc>
                <a:tc>
                  <a:txBody>
                    <a:bodyPr/>
                    <a:lstStyle/>
                    <a:p>
                      <a:pPr marL="0" marR="0" lvl="0" indent="0" algn="r" defTabSz="914400" rtl="0" eaLnBrk="1" fontAlgn="auto" latinLnBrk="0" hangingPunct="1">
                        <a:lnSpc>
                          <a:spcPts val="1400"/>
                        </a:lnSpc>
                        <a:spcBef>
                          <a:spcPts val="0"/>
                        </a:spcBef>
                        <a:spcAft>
                          <a:spcPts val="0"/>
                        </a:spcAft>
                        <a:buClrTx/>
                        <a:buSzTx/>
                        <a:buFontTx/>
                        <a:buNone/>
                        <a:tabLst>
                          <a:tab pos="2960688" algn="l"/>
                        </a:tabLst>
                        <a:defRPr/>
                      </a:pPr>
                      <a:r>
                        <a:rPr lang="en-US" altLang="ja-JP" sz="1400" b="1" dirty="0">
                          <a:solidFill>
                            <a:schemeClr val="accent1">
                              <a:lumMod val="75000"/>
                            </a:schemeClr>
                          </a:solidFill>
                          <a:latin typeface="+mn-ea"/>
                          <a:ea typeface="+mn-ea"/>
                        </a:rPr>
                        <a:t>81,610</a:t>
                      </a:r>
                      <a:r>
                        <a:rPr lang="ja-JP" altLang="en-US" sz="1400" b="1" dirty="0">
                          <a:solidFill>
                            <a:schemeClr val="accent1">
                              <a:lumMod val="75000"/>
                            </a:schemeClr>
                          </a:solidFill>
                          <a:latin typeface="+mn-ea"/>
                          <a:ea typeface="+mn-ea"/>
                        </a:rPr>
                        <a:t>点</a:t>
                      </a:r>
                      <a:endParaRPr lang="en-US" altLang="ja-JP" sz="1400" b="1" dirty="0">
                        <a:solidFill>
                          <a:schemeClr val="accent1">
                            <a:lumMod val="75000"/>
                          </a:schemeClr>
                        </a:solidFill>
                        <a:latin typeface="+mn-ea"/>
                        <a:ea typeface="+mn-ea"/>
                      </a:endParaRPr>
                    </a:p>
                  </a:txBody>
                  <a:tcPr/>
                </a:tc>
                <a:extLst>
                  <a:ext uri="{0D108BD9-81ED-4DB2-BD59-A6C34878D82A}">
                    <a16:rowId xmlns="" xmlns:a16="http://schemas.microsoft.com/office/drawing/2014/main" val="10009"/>
                  </a:ext>
                </a:extLst>
              </a:tr>
            </a:tbl>
          </a:graphicData>
        </a:graphic>
      </p:graphicFrame>
      <p:sp>
        <p:nvSpPr>
          <p:cNvPr id="12" name="テキスト ボックス 11"/>
          <p:cNvSpPr txBox="1"/>
          <p:nvPr/>
        </p:nvSpPr>
        <p:spPr>
          <a:xfrm>
            <a:off x="145372" y="884052"/>
            <a:ext cx="9662223" cy="800219"/>
          </a:xfrm>
          <a:prstGeom prst="rect">
            <a:avLst/>
          </a:prstGeom>
          <a:noFill/>
          <a:ln w="19050">
            <a:solidFill>
              <a:schemeClr val="tx1"/>
            </a:solidFill>
            <a:prstDash val="dash"/>
          </a:ln>
        </p:spPr>
        <p:txBody>
          <a:bodyPr wrap="square" rtlCol="0">
            <a:spAutoFit/>
          </a:bodyPr>
          <a:lstStyle/>
          <a:p>
            <a:r>
              <a:rPr lang="en-US" altLang="ja-JP" sz="1600" dirty="0">
                <a:solidFill>
                  <a:prstClr val="black"/>
                </a:solidFill>
              </a:rPr>
              <a:t>【</a:t>
            </a:r>
            <a:r>
              <a:rPr lang="ja-JP" altLang="en-US" sz="1600" dirty="0">
                <a:solidFill>
                  <a:prstClr val="black"/>
                </a:solidFill>
              </a:rPr>
              <a:t>課題</a:t>
            </a:r>
            <a:r>
              <a:rPr lang="en-US" altLang="ja-JP" sz="1600" dirty="0">
                <a:solidFill>
                  <a:prstClr val="black"/>
                </a:solidFill>
              </a:rPr>
              <a:t>】</a:t>
            </a:r>
            <a:endParaRPr lang="en-US" altLang="ja-JP" sz="1500" dirty="0">
              <a:solidFill>
                <a:prstClr val="black"/>
              </a:solidFill>
            </a:endParaRPr>
          </a:p>
          <a:p>
            <a:pPr marL="180000" indent="-457200"/>
            <a:r>
              <a:rPr lang="en-US" altLang="ja-JP" sz="1500" dirty="0">
                <a:solidFill>
                  <a:prstClr val="black"/>
                </a:solidFill>
              </a:rPr>
              <a:t>• </a:t>
            </a:r>
            <a:r>
              <a:rPr lang="ja-JP" altLang="en-US" sz="1500" dirty="0">
                <a:solidFill>
                  <a:prstClr val="black"/>
                </a:solidFill>
              </a:rPr>
              <a:t>組織移植のうち、心臓弁・血管移植、皮膚移植、骨移植については、現状は必要な組織を十分に供給できていない。</a:t>
            </a:r>
            <a:endParaRPr lang="en-US" altLang="ja-JP" sz="1500" dirty="0">
              <a:solidFill>
                <a:prstClr val="black"/>
              </a:solidFill>
            </a:endParaRPr>
          </a:p>
          <a:p>
            <a:pPr marL="180000" indent="-457200"/>
            <a:r>
              <a:rPr lang="en-US" altLang="ja-JP" sz="1500" dirty="0">
                <a:solidFill>
                  <a:prstClr val="black"/>
                </a:solidFill>
              </a:rPr>
              <a:t>• </a:t>
            </a:r>
            <a:r>
              <a:rPr lang="ja-JP" altLang="en-US" sz="1500" dirty="0">
                <a:solidFill>
                  <a:prstClr val="black"/>
                </a:solidFill>
              </a:rPr>
              <a:t>現行の診療報酬では、組織移植に係る費用を十分にまかなえていないという指摘がある。</a:t>
            </a:r>
          </a:p>
        </p:txBody>
      </p:sp>
      <p:sp>
        <p:nvSpPr>
          <p:cNvPr id="13"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4" name="Rectangle 36"/>
          <p:cNvSpPr>
            <a:spLocks noChangeArrowheads="1"/>
          </p:cNvSpPr>
          <p:nvPr/>
        </p:nvSpPr>
        <p:spPr bwMode="auto">
          <a:xfrm>
            <a:off x="213527" y="476672"/>
            <a:ext cx="3443331"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（５）移植医療の評価の充実②</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8">
            <a:extLst>
              <a:ext uri="{FF2B5EF4-FFF2-40B4-BE49-F238E27FC236}">
                <a16:creationId xmlns="" xmlns:a16="http://schemas.microsoft.com/office/drawing/2014/main" id="{32F90D85-8680-4F33-B4F6-6F494034E491}"/>
              </a:ext>
            </a:extLst>
          </p:cNvPr>
          <p:cNvSpPr txBox="1"/>
          <p:nvPr/>
        </p:nvSpPr>
        <p:spPr>
          <a:xfrm>
            <a:off x="4634710" y="2651624"/>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538</a:t>
            </a:r>
            <a:endParaRPr lang="ja-JP" altLang="en-US" dirty="0">
              <a:solidFill>
                <a:srgbClr val="002060"/>
              </a:solidFill>
              <a:latin typeface="ＭＳ Ｐゴシック" panose="020B0600070205080204" pitchFamily="50" charset="-128"/>
            </a:endParaRPr>
          </a:p>
        </p:txBody>
      </p:sp>
      <p:sp>
        <p:nvSpPr>
          <p:cNvPr id="11" name="テキスト ボックス 8">
            <a:extLst>
              <a:ext uri="{FF2B5EF4-FFF2-40B4-BE49-F238E27FC236}">
                <a16:creationId xmlns="" xmlns:a16="http://schemas.microsoft.com/office/drawing/2014/main" id="{8E516A6F-1E52-4150-BBEB-EAD518128400}"/>
              </a:ext>
            </a:extLst>
          </p:cNvPr>
          <p:cNvSpPr txBox="1"/>
          <p:nvPr/>
        </p:nvSpPr>
        <p:spPr>
          <a:xfrm>
            <a:off x="4637795" y="5483429"/>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569</a:t>
            </a:r>
            <a:endParaRPr lang="ja-JP" altLang="en-US" dirty="0">
              <a:solidFill>
                <a:srgbClr val="002060"/>
              </a:solidFill>
              <a:latin typeface="ＭＳ Ｐゴシック" panose="020B0600070205080204" pitchFamily="50" charset="-128"/>
            </a:endParaRPr>
          </a:p>
        </p:txBody>
      </p:sp>
      <p:sp>
        <p:nvSpPr>
          <p:cNvPr id="18" name="テキスト ボックス 8">
            <a:extLst>
              <a:ext uri="{FF2B5EF4-FFF2-40B4-BE49-F238E27FC236}">
                <a16:creationId xmlns="" xmlns:a16="http://schemas.microsoft.com/office/drawing/2014/main" id="{785F3F52-0BC5-435F-AF53-3031340ABBCB}"/>
              </a:ext>
            </a:extLst>
          </p:cNvPr>
          <p:cNvSpPr txBox="1"/>
          <p:nvPr/>
        </p:nvSpPr>
        <p:spPr>
          <a:xfrm>
            <a:off x="4634709" y="4794659"/>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540</a:t>
            </a:r>
            <a:endParaRPr lang="ja-JP" altLang="en-US" dirty="0">
              <a:solidFill>
                <a:srgbClr val="002060"/>
              </a:solidFill>
              <a:latin typeface="ＭＳ Ｐゴシック" panose="020B0600070205080204" pitchFamily="50" charset="-128"/>
            </a:endParaRPr>
          </a:p>
        </p:txBody>
      </p:sp>
      <p:sp>
        <p:nvSpPr>
          <p:cNvPr id="19"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317</a:t>
            </a:r>
            <a:endParaRPr lang="ja-JP" altLang="en-US" sz="1600" dirty="0">
              <a:solidFill>
                <a:prstClr val="black"/>
              </a:solidFill>
            </a:endParaRPr>
          </a:p>
        </p:txBody>
      </p:sp>
    </p:spTree>
    <p:extLst>
      <p:ext uri="{BB962C8B-B14F-4D97-AF65-F5344CB8AC3E}">
        <p14:creationId xmlns:p14="http://schemas.microsoft.com/office/powerpoint/2010/main" val="2632248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43194" y="1948242"/>
            <a:ext cx="9689654" cy="736982"/>
          </a:xfrm>
          <a:prstGeom prst="rect">
            <a:avLst/>
          </a:prstGeom>
          <a:noFill/>
          <a:ln w="9525">
            <a:noFill/>
            <a:miter lim="800000"/>
            <a:headEnd/>
            <a:tailEnd/>
          </a:ln>
        </p:spPr>
        <p:txBody>
          <a:bodyPr/>
          <a:lstStyle/>
          <a:p>
            <a:pPr marL="285750" indent="-285750">
              <a:buFont typeface="Wingdings" charset="2"/>
              <a:buChar char="Ø"/>
            </a:pPr>
            <a:r>
              <a:rPr lang="ja-JP" altLang="en-US" dirty="0">
                <a:solidFill>
                  <a:prstClr val="black"/>
                </a:solidFill>
                <a:latin typeface="ＭＳ Ｐゴシック" panose="020B0600070205080204" pitchFamily="50" charset="-128"/>
              </a:rPr>
              <a:t>性同一性障害者に対する性別適合手術について、性同一性障害に関する診断と治療のガイドラインに基づき、一定の基準を満たす施設において施行される場合に限って、保険適用とする。</a:t>
            </a:r>
            <a:endParaRPr lang="en-US" altLang="ja-JP" b="1" u="sng" dirty="0">
              <a:solidFill>
                <a:srgbClr val="0070C0"/>
              </a:solidFill>
              <a:latin typeface="ＭＳ Ｐゴシック" panose="020B0600070205080204" pitchFamily="50" charset="-128"/>
            </a:endParaRPr>
          </a:p>
          <a:p>
            <a:pPr marL="285750" indent="-285750">
              <a:buFont typeface="Wingdings" charset="2"/>
              <a:buChar char="Ø"/>
            </a:pPr>
            <a:endParaRPr lang="en-US" altLang="ja-JP" b="1" u="sng" dirty="0">
              <a:solidFill>
                <a:srgbClr val="0070C0"/>
              </a:solidFill>
              <a:latin typeface="ＭＳ Ｐゴシック" panose="020B0600070205080204" pitchFamily="50" charset="-128"/>
            </a:endParaRPr>
          </a:p>
          <a:p>
            <a:pPr marL="285750" indent="-285750">
              <a:buFont typeface="Wingdings" charset="2"/>
              <a:buChar char="Ø"/>
            </a:pPr>
            <a:endParaRPr lang="en-US" altLang="ja-JP" b="1" u="sng" dirty="0">
              <a:solidFill>
                <a:srgbClr val="0070C0"/>
              </a:solidFill>
              <a:latin typeface="ＭＳ Ｐゴシック" panose="020B0600070205080204" pitchFamily="50" charset="-128"/>
            </a:endParaRPr>
          </a:p>
          <a:p>
            <a:pPr marL="285750" indent="-285750">
              <a:buFont typeface="Wingdings" charset="2"/>
              <a:buChar char="Ø"/>
            </a:pPr>
            <a:endParaRPr lang="en-US" altLang="ja-JP" b="1" u="sng" dirty="0">
              <a:solidFill>
                <a:srgbClr val="0070C0"/>
              </a:solidFill>
              <a:latin typeface="ＭＳ Ｐゴシック" panose="020B0600070205080204" pitchFamily="50" charset="-128"/>
            </a:endParaRPr>
          </a:p>
          <a:p>
            <a:pPr marL="285750" indent="-285750">
              <a:buFont typeface="Wingdings" charset="2"/>
              <a:buChar char="Ø"/>
            </a:pPr>
            <a:endParaRPr lang="en-US" altLang="ja-JP" b="1" u="sng" dirty="0">
              <a:solidFill>
                <a:srgbClr val="0070C0"/>
              </a:solidFill>
              <a:latin typeface="ＭＳ Ｐゴシック" panose="020B0600070205080204" pitchFamily="50" charset="-128"/>
            </a:endParaRPr>
          </a:p>
          <a:p>
            <a:pPr marL="285750" indent="-285750">
              <a:buFont typeface="Wingdings" charset="2"/>
              <a:buChar char="Ø"/>
            </a:pPr>
            <a:endParaRPr lang="en-US" altLang="ja-JP" b="1" u="sng" dirty="0">
              <a:solidFill>
                <a:srgbClr val="0070C0"/>
              </a:solidFill>
              <a:latin typeface="ＭＳ Ｐゴシック" panose="020B0600070205080204" pitchFamily="50" charset="-128"/>
            </a:endParaRPr>
          </a:p>
          <a:p>
            <a:pPr marL="285750" indent="-285750">
              <a:buFont typeface="Wingdings" charset="2"/>
              <a:buChar char="Ø"/>
            </a:pPr>
            <a:endParaRPr lang="en-US" altLang="ja-JP" b="1" u="sng" dirty="0">
              <a:solidFill>
                <a:srgbClr val="0070C0"/>
              </a:solidFill>
              <a:latin typeface="ＭＳ Ｐゴシック" panose="020B0600070205080204" pitchFamily="50" charset="-128"/>
            </a:endParaRPr>
          </a:p>
        </p:txBody>
      </p:sp>
      <p:sp>
        <p:nvSpPr>
          <p:cNvPr id="7" name="テキスト ボックス 6"/>
          <p:cNvSpPr txBox="1"/>
          <p:nvPr/>
        </p:nvSpPr>
        <p:spPr>
          <a:xfrm>
            <a:off x="234428" y="2690230"/>
            <a:ext cx="9437143" cy="4031873"/>
          </a:xfrm>
          <a:prstGeom prst="rect">
            <a:avLst/>
          </a:prstGeom>
          <a:noFill/>
          <a:ln>
            <a:solidFill>
              <a:schemeClr val="tx1"/>
            </a:solidFill>
          </a:ln>
        </p:spPr>
        <p:txBody>
          <a:bodyPr wrap="square" rtlCol="0">
            <a:spAutoFit/>
          </a:bodyPr>
          <a:lstStyle/>
          <a:p>
            <a:r>
              <a:rPr lang="ja-JP" altLang="en-US" sz="1600" dirty="0">
                <a:solidFill>
                  <a:prstClr val="black"/>
                </a:solidFill>
                <a:latin typeface="ＭＳ Ｐゴシック"/>
              </a:rPr>
              <a:t>　［対象となる手術］</a:t>
            </a:r>
            <a:endParaRPr lang="en-US" altLang="ja-JP" sz="1600" dirty="0">
              <a:solidFill>
                <a:prstClr val="black"/>
              </a:solidFill>
              <a:latin typeface="ＭＳ Ｐゴシック"/>
            </a:endParaRPr>
          </a:p>
          <a:p>
            <a:r>
              <a:rPr lang="ja-JP" altLang="en-US" dirty="0">
                <a:solidFill>
                  <a:prstClr val="black"/>
                </a:solidFill>
                <a:latin typeface="ＭＳ Ｐゴシック"/>
              </a:rPr>
              <a:t>　ＭＴＦ（</a:t>
            </a:r>
            <a:r>
              <a:rPr lang="en-US" altLang="ja-JP" dirty="0">
                <a:solidFill>
                  <a:prstClr val="black"/>
                </a:solidFill>
                <a:latin typeface="ＭＳ Ｐゴシック"/>
              </a:rPr>
              <a:t>male to female</a:t>
            </a:r>
            <a:r>
              <a:rPr lang="ja-JP" altLang="en-US" dirty="0">
                <a:solidFill>
                  <a:prstClr val="black"/>
                </a:solidFill>
                <a:latin typeface="ＭＳ Ｐゴシック"/>
              </a:rPr>
              <a:t>）に対する手術</a:t>
            </a:r>
            <a:r>
              <a:rPr lang="en-US" altLang="ja-JP" dirty="0">
                <a:solidFill>
                  <a:prstClr val="black"/>
                </a:solidFill>
                <a:latin typeface="ＭＳ Ｐゴシック"/>
              </a:rPr>
              <a:t>		FTM</a:t>
            </a:r>
            <a:r>
              <a:rPr lang="ja-JP" altLang="en-US" dirty="0">
                <a:solidFill>
                  <a:prstClr val="black"/>
                </a:solidFill>
                <a:latin typeface="ＭＳ Ｐゴシック"/>
              </a:rPr>
              <a:t>（</a:t>
            </a:r>
            <a:r>
              <a:rPr lang="en-US" altLang="ja-JP" dirty="0">
                <a:solidFill>
                  <a:prstClr val="black"/>
                </a:solidFill>
                <a:latin typeface="ＭＳ Ｐゴシック"/>
              </a:rPr>
              <a:t>female to male</a:t>
            </a:r>
            <a:r>
              <a:rPr lang="ja-JP" altLang="en-US" dirty="0">
                <a:solidFill>
                  <a:prstClr val="black"/>
                </a:solidFill>
                <a:latin typeface="ＭＳ Ｐゴシック"/>
              </a:rPr>
              <a:t>）に対する手術</a:t>
            </a: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１</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精巣摘出術</a:t>
            </a:r>
            <a:r>
              <a:rPr lang="en-US" altLang="ja-JP" sz="1600" dirty="0">
                <a:solidFill>
                  <a:prstClr val="black"/>
                </a:solidFill>
                <a:latin typeface="ＭＳ Ｐゴシック"/>
              </a:rPr>
              <a:t>				(</a:t>
            </a:r>
            <a:r>
              <a:rPr lang="ja-JP" altLang="en-US" sz="1600" dirty="0">
                <a:solidFill>
                  <a:prstClr val="black"/>
                </a:solidFill>
                <a:latin typeface="ＭＳ Ｐゴシック"/>
              </a:rPr>
              <a:t>１</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子宮全摘術（腹腔鏡下手術を含む）</a:t>
            </a: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２</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陰茎全摘術</a:t>
            </a:r>
            <a:r>
              <a:rPr lang="en-US" altLang="ja-JP" sz="1600" b="1" dirty="0">
                <a:solidFill>
                  <a:srgbClr val="0070C0"/>
                </a:solidFill>
                <a:latin typeface="ＭＳ Ｐゴシック"/>
              </a:rPr>
              <a:t>	</a:t>
            </a:r>
            <a:r>
              <a:rPr lang="en-US" altLang="ja-JP" sz="1600" dirty="0">
                <a:solidFill>
                  <a:prstClr val="black"/>
                </a:solidFill>
                <a:latin typeface="ＭＳ Ｐゴシック"/>
              </a:rPr>
              <a:t>			(</a:t>
            </a:r>
            <a:r>
              <a:rPr lang="ja-JP" altLang="en-US" sz="1600" dirty="0">
                <a:solidFill>
                  <a:prstClr val="black"/>
                </a:solidFill>
                <a:latin typeface="ＭＳ Ｐゴシック"/>
              </a:rPr>
              <a:t>２</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子宮附属器腫瘍摘出術（腹腔鏡下手術を含む）</a:t>
            </a: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３</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尿道形成手術（前部尿道）</a:t>
            </a:r>
            <a:r>
              <a:rPr lang="en-US" altLang="ja-JP" sz="1600" dirty="0">
                <a:solidFill>
                  <a:prstClr val="black"/>
                </a:solidFill>
                <a:latin typeface="ＭＳ Ｐゴシック"/>
              </a:rPr>
              <a:t>		(</a:t>
            </a:r>
            <a:r>
              <a:rPr lang="ja-JP" altLang="en-US" sz="1600" dirty="0">
                <a:solidFill>
                  <a:prstClr val="black"/>
                </a:solidFill>
                <a:latin typeface="ＭＳ Ｐゴシック"/>
              </a:rPr>
              <a:t>３</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尿道下裂形成術</a:t>
            </a:r>
            <a:endParaRPr lang="en-US" altLang="ja-JP" sz="1600" b="1" u="sng" dirty="0">
              <a:solidFill>
                <a:srgbClr val="0070C0"/>
              </a:solidFill>
              <a:latin typeface="ＭＳ Ｐゴシック"/>
            </a:endParaRP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４</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会陰形成術</a:t>
            </a:r>
            <a:r>
              <a:rPr lang="en-US" altLang="ja-JP" sz="1600" b="1" dirty="0">
                <a:solidFill>
                  <a:srgbClr val="0070C0"/>
                </a:solidFill>
                <a:latin typeface="ＭＳ Ｐゴシック"/>
              </a:rPr>
              <a:t>	</a:t>
            </a:r>
            <a:r>
              <a:rPr lang="en-US" altLang="ja-JP" sz="1600" dirty="0">
                <a:solidFill>
                  <a:prstClr val="black"/>
                </a:solidFill>
                <a:latin typeface="ＭＳ Ｐゴシック"/>
              </a:rPr>
              <a:t>			(</a:t>
            </a:r>
            <a:r>
              <a:rPr lang="ja-JP" altLang="en-US" sz="1600" dirty="0">
                <a:solidFill>
                  <a:prstClr val="black"/>
                </a:solidFill>
                <a:latin typeface="ＭＳ Ｐゴシック"/>
              </a:rPr>
              <a:t>４</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陰茎形成術</a:t>
            </a:r>
            <a:endParaRPr lang="en-US" altLang="ja-JP" sz="1600" b="1" u="sng" dirty="0">
              <a:solidFill>
                <a:srgbClr val="0070C0"/>
              </a:solidFill>
              <a:latin typeface="ＭＳ Ｐゴシック"/>
            </a:endParaRP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５</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造膣術</a:t>
            </a:r>
            <a:r>
              <a:rPr lang="en-US" altLang="ja-JP" sz="1600" dirty="0">
                <a:solidFill>
                  <a:prstClr val="black"/>
                </a:solidFill>
                <a:latin typeface="ＭＳ Ｐゴシック"/>
              </a:rPr>
              <a:t>				(</a:t>
            </a:r>
            <a:r>
              <a:rPr lang="ja-JP" altLang="en-US" sz="1600" dirty="0">
                <a:solidFill>
                  <a:prstClr val="black"/>
                </a:solidFill>
                <a:latin typeface="ＭＳ Ｐゴシック"/>
              </a:rPr>
              <a:t>５</a:t>
            </a:r>
            <a:r>
              <a:rPr lang="en-US" altLang="ja-JP" sz="1600" dirty="0">
                <a:solidFill>
                  <a:prstClr val="black"/>
                </a:solidFill>
                <a:latin typeface="ＭＳ Ｐゴシック"/>
              </a:rPr>
              <a:t>)</a:t>
            </a:r>
            <a:r>
              <a:rPr lang="ja-JP" altLang="en-US" sz="1600" dirty="0">
                <a:solidFill>
                  <a:prstClr val="black"/>
                </a:solidFill>
                <a:latin typeface="ＭＳ Ｐゴシック"/>
              </a:rPr>
              <a:t>　</a:t>
            </a:r>
            <a:r>
              <a:rPr lang="ja-JP" altLang="en-US" sz="1600" b="1" u="sng" dirty="0">
                <a:solidFill>
                  <a:srgbClr val="0070C0"/>
                </a:solidFill>
                <a:latin typeface="ＭＳ Ｐゴシック"/>
              </a:rPr>
              <a:t>乳房切除術</a:t>
            </a:r>
          </a:p>
          <a:p>
            <a:endParaRPr lang="ja-JP" altLang="en-US" sz="1400" dirty="0">
              <a:solidFill>
                <a:prstClr val="black"/>
              </a:solidFill>
              <a:latin typeface="ＭＳ Ｐゴシック"/>
            </a:endParaRPr>
          </a:p>
          <a:p>
            <a:r>
              <a:rPr lang="ja-JP" altLang="en-US" sz="1600" dirty="0">
                <a:solidFill>
                  <a:prstClr val="black"/>
                </a:solidFill>
                <a:latin typeface="ＭＳ Ｐゴシック"/>
              </a:rPr>
              <a:t>　［施設基準］</a:t>
            </a:r>
            <a:endParaRPr lang="en-US" altLang="ja-JP" sz="1600" dirty="0">
              <a:solidFill>
                <a:prstClr val="black"/>
              </a:solidFill>
              <a:latin typeface="ＭＳ Ｐゴシック"/>
            </a:endParaRP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１</a:t>
            </a:r>
            <a:r>
              <a:rPr lang="en-US" altLang="ja-JP" sz="1600" dirty="0">
                <a:solidFill>
                  <a:prstClr val="black"/>
                </a:solidFill>
                <a:latin typeface="ＭＳ Ｐゴシック"/>
              </a:rPr>
              <a:t>)</a:t>
            </a:r>
            <a:r>
              <a:rPr lang="ja-JP" altLang="en-US" sz="1600" dirty="0">
                <a:solidFill>
                  <a:prstClr val="black"/>
                </a:solidFill>
                <a:latin typeface="ＭＳ Ｐゴシック"/>
              </a:rPr>
              <a:t>　形成外科、泌尿器科又は産婦人科を標榜する病院であること。</a:t>
            </a:r>
            <a:endParaRPr lang="en-US" altLang="ja-JP" sz="1600" dirty="0">
              <a:solidFill>
                <a:prstClr val="black"/>
              </a:solidFill>
              <a:latin typeface="ＭＳ Ｐゴシック"/>
            </a:endParaRPr>
          </a:p>
          <a:p>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２</a:t>
            </a:r>
            <a:r>
              <a:rPr lang="en-US" altLang="ja-JP" sz="1600" dirty="0">
                <a:solidFill>
                  <a:prstClr val="black"/>
                </a:solidFill>
                <a:latin typeface="ＭＳ Ｐゴシック"/>
              </a:rPr>
              <a:t>)</a:t>
            </a:r>
            <a:r>
              <a:rPr lang="ja-JP" altLang="en-US" sz="1600" dirty="0">
                <a:solidFill>
                  <a:prstClr val="black"/>
                </a:solidFill>
                <a:latin typeface="ＭＳ Ｐゴシック"/>
              </a:rPr>
              <a:t>　性同一性障害学会の認定する医師が１名以上配置されていること。</a:t>
            </a:r>
            <a:endParaRPr lang="en-US" altLang="ja-JP" sz="1600" dirty="0">
              <a:solidFill>
                <a:prstClr val="black"/>
              </a:solidFill>
              <a:latin typeface="ＭＳ Ｐゴシック"/>
            </a:endParaRPr>
          </a:p>
          <a:p>
            <a:pPr marL="450850" indent="-450850"/>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３</a:t>
            </a:r>
            <a:r>
              <a:rPr lang="en-US" altLang="ja-JP" sz="1600" dirty="0">
                <a:solidFill>
                  <a:prstClr val="black"/>
                </a:solidFill>
                <a:latin typeface="ＭＳ Ｐゴシック"/>
              </a:rPr>
              <a:t>)</a:t>
            </a:r>
            <a:r>
              <a:rPr lang="ja-JP" altLang="en-US" sz="1600" dirty="0">
                <a:solidFill>
                  <a:prstClr val="black"/>
                </a:solidFill>
                <a:latin typeface="ＭＳ Ｐゴシック"/>
              </a:rPr>
              <a:t>　性別適合手術又は乳房切除術を</a:t>
            </a:r>
            <a:r>
              <a:rPr lang="en-US" altLang="ja-JP" sz="1600" dirty="0">
                <a:solidFill>
                  <a:prstClr val="black"/>
                </a:solidFill>
                <a:latin typeface="ＭＳ Ｐゴシック"/>
              </a:rPr>
              <a:t>20</a:t>
            </a:r>
            <a:r>
              <a:rPr lang="ja-JP" altLang="en-US" sz="1600" dirty="0">
                <a:solidFill>
                  <a:prstClr val="black"/>
                </a:solidFill>
                <a:latin typeface="ＭＳ Ｐゴシック"/>
              </a:rPr>
              <a:t>例以上実施していること又は形成外科、泌尿器科若しくは産婦人科について５年以上の経験を有し、性別適合手術又は乳房切除術を</a:t>
            </a:r>
            <a:r>
              <a:rPr lang="en-US" altLang="ja-JP" sz="1600" dirty="0">
                <a:solidFill>
                  <a:prstClr val="black"/>
                </a:solidFill>
                <a:latin typeface="ＭＳ Ｐゴシック"/>
              </a:rPr>
              <a:t>20</a:t>
            </a:r>
            <a:r>
              <a:rPr lang="ja-JP" altLang="en-US" sz="1600" dirty="0">
                <a:solidFill>
                  <a:prstClr val="black"/>
                </a:solidFill>
                <a:latin typeface="ＭＳ Ｐゴシック"/>
              </a:rPr>
              <a:t>例以上実施した経験を有する性同一性障害学会認定医が、常勤として１名以上配置されていること。</a:t>
            </a:r>
            <a:endParaRPr lang="en-US" altLang="ja-JP" sz="1600" dirty="0">
              <a:solidFill>
                <a:prstClr val="black"/>
              </a:solidFill>
              <a:latin typeface="ＭＳ Ｐゴシック"/>
            </a:endParaRPr>
          </a:p>
          <a:p>
            <a:pPr marL="450850" indent="-450850"/>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４</a:t>
            </a:r>
            <a:r>
              <a:rPr lang="en-US" altLang="ja-JP" sz="1600" dirty="0">
                <a:solidFill>
                  <a:prstClr val="black"/>
                </a:solidFill>
                <a:latin typeface="ＭＳ Ｐゴシック"/>
              </a:rPr>
              <a:t>)</a:t>
            </a:r>
            <a:r>
              <a:rPr lang="ja-JP" altLang="en-US" sz="1600" dirty="0">
                <a:solidFill>
                  <a:prstClr val="black"/>
                </a:solidFill>
                <a:latin typeface="ＭＳ Ｐゴシック"/>
              </a:rPr>
              <a:t>　日本精神神経学会の「性同一性障害に関する診断と治療のガイドライン」を遵守していること。</a:t>
            </a:r>
            <a:endParaRPr lang="en-US" altLang="ja-JP" sz="1600" dirty="0">
              <a:solidFill>
                <a:prstClr val="black"/>
              </a:solidFill>
              <a:latin typeface="ＭＳ Ｐゴシック"/>
            </a:endParaRPr>
          </a:p>
          <a:p>
            <a:pPr marL="450850" indent="-450850"/>
            <a:r>
              <a:rPr lang="ja-JP" altLang="en-US" sz="1600" dirty="0">
                <a:solidFill>
                  <a:prstClr val="black"/>
                </a:solidFill>
                <a:latin typeface="ＭＳ Ｐゴシック"/>
              </a:rPr>
              <a:t>　</a:t>
            </a:r>
            <a:r>
              <a:rPr lang="en-US" altLang="ja-JP" sz="1600" dirty="0">
                <a:solidFill>
                  <a:prstClr val="black"/>
                </a:solidFill>
                <a:latin typeface="ＭＳ Ｐゴシック"/>
              </a:rPr>
              <a:t>(</a:t>
            </a:r>
            <a:r>
              <a:rPr lang="ja-JP" altLang="en-US" sz="1600" dirty="0">
                <a:solidFill>
                  <a:prstClr val="black"/>
                </a:solidFill>
                <a:latin typeface="ＭＳ Ｐゴシック"/>
              </a:rPr>
              <a:t>５</a:t>
            </a:r>
            <a:r>
              <a:rPr lang="en-US" altLang="ja-JP" sz="1600" dirty="0">
                <a:solidFill>
                  <a:prstClr val="black"/>
                </a:solidFill>
                <a:latin typeface="ＭＳ Ｐゴシック"/>
              </a:rPr>
              <a:t>)</a:t>
            </a:r>
            <a:r>
              <a:rPr lang="ja-JP" altLang="en-US" sz="1600" dirty="0">
                <a:solidFill>
                  <a:prstClr val="black"/>
                </a:solidFill>
                <a:latin typeface="ＭＳ Ｐゴシック"/>
              </a:rPr>
              <a:t>　性同一性障害学会の定めるレジストリに登録していること。</a:t>
            </a:r>
            <a:endParaRPr lang="en-US" altLang="ja-JP" dirty="0">
              <a:solidFill>
                <a:prstClr val="black"/>
              </a:solidFill>
              <a:latin typeface="ＭＳ Ｐゴシック"/>
            </a:endParaRPr>
          </a:p>
        </p:txBody>
      </p:sp>
      <p:sp>
        <p:nvSpPr>
          <p:cNvPr id="9" name="テキスト ボックス 8"/>
          <p:cNvSpPr txBox="1"/>
          <p:nvPr/>
        </p:nvSpPr>
        <p:spPr>
          <a:xfrm>
            <a:off x="234429" y="969229"/>
            <a:ext cx="9417840" cy="923330"/>
          </a:xfrm>
          <a:prstGeom prst="rect">
            <a:avLst/>
          </a:prstGeom>
          <a:noFill/>
          <a:ln w="19050">
            <a:solidFill>
              <a:schemeClr val="tx1"/>
            </a:solidFill>
            <a:prstDash val="dash"/>
          </a:ln>
        </p:spPr>
        <p:txBody>
          <a:bodyPr wrap="square" rtlCol="0">
            <a:spAutoFit/>
          </a:bodyPr>
          <a:lstStyle/>
          <a:p>
            <a:r>
              <a:rPr lang="en-US" altLang="ja-JP" dirty="0">
                <a:solidFill>
                  <a:prstClr val="black"/>
                </a:solidFill>
                <a:latin typeface="ＭＳ Ｐゴシック"/>
              </a:rPr>
              <a:t>【</a:t>
            </a:r>
            <a:r>
              <a:rPr lang="ja-JP" altLang="en-US" dirty="0">
                <a:solidFill>
                  <a:prstClr val="black"/>
                </a:solidFill>
                <a:latin typeface="ＭＳ Ｐゴシック"/>
              </a:rPr>
              <a:t>課題</a:t>
            </a:r>
            <a:r>
              <a:rPr lang="en-US" altLang="ja-JP" dirty="0">
                <a:solidFill>
                  <a:prstClr val="black"/>
                </a:solidFill>
                <a:latin typeface="ＭＳ Ｐゴシック"/>
              </a:rPr>
              <a:t>】</a:t>
            </a:r>
          </a:p>
          <a:p>
            <a:pPr marL="180000" indent="-457200"/>
            <a:r>
              <a:rPr lang="en-US" altLang="ja-JP" dirty="0">
                <a:solidFill>
                  <a:prstClr val="black"/>
                </a:solidFill>
              </a:rPr>
              <a:t>• </a:t>
            </a:r>
            <a:r>
              <a:rPr lang="ja-JP" altLang="en-US" dirty="0">
                <a:solidFill>
                  <a:prstClr val="black"/>
                </a:solidFill>
                <a:latin typeface="ＭＳ Ｐゴシック"/>
              </a:rPr>
              <a:t>性同一性障害は国際疾病分類（</a:t>
            </a:r>
            <a:r>
              <a:rPr lang="en-US" altLang="ja-JP" dirty="0">
                <a:solidFill>
                  <a:prstClr val="black"/>
                </a:solidFill>
                <a:latin typeface="ＭＳ Ｐゴシック"/>
              </a:rPr>
              <a:t>ICD</a:t>
            </a:r>
            <a:r>
              <a:rPr lang="ja-JP" altLang="en-US" dirty="0">
                <a:solidFill>
                  <a:prstClr val="black"/>
                </a:solidFill>
                <a:latin typeface="ＭＳ Ｐゴシック"/>
              </a:rPr>
              <a:t>）に位置付けられる精神疾患であるが、治療のうち保険給付の対象となっているものは精神療法のみであり、性別適合手術は給付の対象となっていない。</a:t>
            </a:r>
            <a:endParaRPr lang="en-US" altLang="ja-JP" dirty="0">
              <a:solidFill>
                <a:prstClr val="black"/>
              </a:solidFill>
              <a:latin typeface="ＭＳ Ｐゴシック"/>
            </a:endParaRPr>
          </a:p>
        </p:txBody>
      </p:sp>
      <p:sp>
        <p:nvSpPr>
          <p:cNvPr id="10"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11" name="Rectangle 36"/>
          <p:cNvSpPr>
            <a:spLocks noChangeArrowheads="1"/>
          </p:cNvSpPr>
          <p:nvPr/>
        </p:nvSpPr>
        <p:spPr bwMode="auto">
          <a:xfrm>
            <a:off x="213527" y="476672"/>
            <a:ext cx="3443331"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（６）性別適合手術の保険適用</a:t>
            </a:r>
            <a:endParaRPr lang="en-US" altLang="ja-JP" sz="2000" dirty="0">
              <a:solidFill>
                <a:prstClr val="black"/>
              </a:solidFill>
            </a:endParaRPr>
          </a:p>
        </p:txBody>
      </p:sp>
      <p:sp>
        <p:nvSpPr>
          <p:cNvPr id="12" name="テキスト ボックス 11">
            <a:extLst>
              <a:ext uri="{FF2B5EF4-FFF2-40B4-BE49-F238E27FC236}">
                <a16:creationId xmlns="" xmlns:a16="http://schemas.microsoft.com/office/drawing/2014/main" id="{76D60317-125E-4C18-ADB3-4B6E8A1FF7C0}"/>
              </a:ext>
            </a:extLst>
          </p:cNvPr>
          <p:cNvSpPr txBox="1"/>
          <p:nvPr/>
        </p:nvSpPr>
        <p:spPr>
          <a:xfrm>
            <a:off x="6609184" y="2662818"/>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536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en-US" altLang="ja-JP" dirty="0">
                <a:solidFill>
                  <a:srgbClr val="002060"/>
                </a:solidFill>
                <a:latin typeface="ＭＳ Ｐゴシック" panose="020B0600070205080204" pitchFamily="50" charset="-128"/>
              </a:rPr>
              <a:t>p574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928</a:t>
            </a:r>
            <a:endParaRPr lang="ja-JP" altLang="en-US" dirty="0">
              <a:solidFill>
                <a:srgbClr val="002060"/>
              </a:solidFill>
              <a:latin typeface="ＭＳ Ｐゴシック" panose="020B0600070205080204" pitchFamily="50" charset="-128"/>
            </a:endParaRPr>
          </a:p>
        </p:txBody>
      </p:sp>
      <p:sp>
        <p:nvSpPr>
          <p:cNvPr id="8"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318</a:t>
            </a:r>
            <a:endParaRPr lang="ja-JP" altLang="en-US" sz="1600" dirty="0">
              <a:solidFill>
                <a:prstClr val="black"/>
              </a:solidFill>
            </a:endParaRPr>
          </a:p>
        </p:txBody>
      </p:sp>
    </p:spTree>
    <p:extLst>
      <p:ext uri="{BB962C8B-B14F-4D97-AF65-F5344CB8AC3E}">
        <p14:creationId xmlns:p14="http://schemas.microsoft.com/office/powerpoint/2010/main" val="3642993433"/>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89982" y="968395"/>
            <a:ext cx="9511189" cy="3972774"/>
          </a:xfrm>
          <a:prstGeom prst="rect">
            <a:avLst/>
          </a:prstGeom>
          <a:solidFill>
            <a:schemeClr val="bg1">
              <a:alpha val="50000"/>
            </a:schemeClr>
          </a:solidFill>
          <a:ln w="9525">
            <a:solidFill>
              <a:schemeClr val="tx1"/>
            </a:solidFill>
            <a:miter lim="800000"/>
            <a:headEnd/>
            <a:tailEnd/>
          </a:ln>
        </p:spPr>
        <p:txBody>
          <a:bodyPr/>
          <a:lstStyle/>
          <a:p>
            <a:pPr marL="342900" indent="-342900">
              <a:lnSpc>
                <a:spcPts val="1900"/>
              </a:lnSpc>
              <a:buFont typeface="Wingdings" panose="05000000000000000000" pitchFamily="2" charset="2"/>
              <a:buChar char="Ø"/>
              <a:defRPr/>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肺血流増加型先天性心疾患の患者に対する低濃度酸素吸入について評価する。</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終夜睡眠ポリグラフィー検査について、歯科において睡眠時無呼吸症候群に対する</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defRPr/>
            </a:pP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口腔内装置を用いた治療を行っている患者についても、効果判定を目的とした検査が</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defRPr/>
            </a:pP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できるよう算定要件を見直す。</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defRPr/>
            </a:pPr>
            <a:r>
              <a:rPr lang="ja-JP" altLang="en-US" sz="2000"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sz="2000"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sz="2000"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sz="2000"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900"/>
              </a:lnSpc>
              <a:buFont typeface="Wingdings" panose="05000000000000000000" pitchFamily="2" charset="2"/>
              <a:buChar char="Ø"/>
              <a:defRPr/>
            </a:pPr>
            <a:endParaRPr lang="en-US" altLang="ja-JP" sz="2000" b="1" u="sng"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900"/>
              </a:lnSpc>
              <a:defRPr/>
            </a:pPr>
            <a:r>
              <a:rPr lang="ja-JP" altLang="en-US" sz="2000"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900"/>
              </a:lnSpc>
              <a:defRPr/>
            </a:pPr>
            <a:endParaRPr lang="en-US" altLang="ja-JP" sz="2000" b="1" dirty="0">
              <a:solidFill>
                <a:srgbClr val="0070C0"/>
              </a:solidFill>
            </a:endParaRPr>
          </a:p>
          <a:p>
            <a:pPr>
              <a:lnSpc>
                <a:spcPts val="1300"/>
              </a:lnSpc>
              <a:defRPr/>
            </a:pPr>
            <a:endParaRPr lang="en-US" altLang="ja-JP" sz="1300" dirty="0">
              <a:solidFill>
                <a:prstClr val="black"/>
              </a:solidFill>
              <a:latin typeface="ＭＳ Ｐゴシック"/>
            </a:endParaRPr>
          </a:p>
          <a:p>
            <a:pPr>
              <a:lnSpc>
                <a:spcPts val="1300"/>
              </a:lnSpc>
              <a:defRPr/>
            </a:pPr>
            <a:endParaRPr lang="en-US" altLang="ja-JP" sz="1300" dirty="0">
              <a:solidFill>
                <a:prstClr val="black"/>
              </a:solidFill>
              <a:latin typeface="ＭＳ Ｐゴシック"/>
            </a:endParaRPr>
          </a:p>
          <a:p>
            <a:pPr>
              <a:lnSpc>
                <a:spcPts val="1300"/>
              </a:lnSpc>
              <a:defRPr/>
            </a:pPr>
            <a:endParaRPr lang="en-US" altLang="ja-JP" sz="1300" dirty="0">
              <a:solidFill>
                <a:prstClr val="black"/>
              </a:solidFill>
              <a:latin typeface="ＭＳ Ｐゴシック"/>
            </a:endParaRPr>
          </a:p>
          <a:p>
            <a:pPr marL="274638" fontAlgn="ctr">
              <a:defRPr/>
            </a:pPr>
            <a:endParaRPr lang="en-US" altLang="ja-JP" sz="1600" dirty="0">
              <a:solidFill>
                <a:prstClr val="black"/>
              </a:solidFill>
              <a:latin typeface="ＭＳ Ｐゴシック"/>
            </a:endParaRPr>
          </a:p>
          <a:p>
            <a:pPr fontAlgn="ctr">
              <a:defRPr/>
            </a:pPr>
            <a:endParaRPr lang="en-US" altLang="ja-JP" sz="1600" dirty="0">
              <a:solidFill>
                <a:prstClr val="black"/>
              </a:solidFill>
              <a:latin typeface="ＭＳ Ｐゴシック"/>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319</a:t>
            </a:fld>
            <a:endParaRPr lang="ja-JP" altLang="en-US" sz="1600" dirty="0">
              <a:solidFill>
                <a:prstClr val="black"/>
              </a:solidFill>
            </a:endParaRPr>
          </a:p>
        </p:txBody>
      </p:sp>
      <p:sp>
        <p:nvSpPr>
          <p:cNvPr id="7" name="テキスト ボックス 8"/>
          <p:cNvSpPr txBox="1"/>
          <p:nvPr/>
        </p:nvSpPr>
        <p:spPr>
          <a:xfrm>
            <a:off x="7545305" y="16322"/>
            <a:ext cx="2011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481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501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770</a:t>
            </a:r>
            <a:r>
              <a:rPr lang="ja-JP" altLang="en-US" dirty="0" err="1">
                <a:solidFill>
                  <a:srgbClr val="002060"/>
                </a:solidFill>
                <a:latin typeface="ＭＳ Ｐゴシック" panose="020B0600070205080204" pitchFamily="50" charset="-128"/>
              </a:rPr>
              <a:t>，</a:t>
            </a:r>
            <a:endParaRPr lang="en-US" altLang="ja-JP" dirty="0">
              <a:solidFill>
                <a:srgbClr val="002060"/>
              </a:solidFill>
              <a:latin typeface="ＭＳ Ｐゴシック" panose="020B0600070205080204" pitchFamily="50" charset="-128"/>
            </a:endParaRPr>
          </a:p>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様式</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1150</a:t>
            </a:r>
            <a:endParaRPr lang="ja-JP" altLang="en-US" dirty="0">
              <a:solidFill>
                <a:srgbClr val="002060"/>
              </a:solidFill>
              <a:latin typeface="ＭＳ Ｐゴシック" panose="020B0600070205080204" pitchFamily="50" charset="-128"/>
            </a:endParaRPr>
          </a:p>
        </p:txBody>
      </p:sp>
      <p:sp>
        <p:nvSpPr>
          <p:cNvPr id="8"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２０．イノベーションや医療技術の適切な評価と着実な導入</a:t>
            </a:r>
          </a:p>
        </p:txBody>
      </p:sp>
      <p:sp>
        <p:nvSpPr>
          <p:cNvPr id="9" name="正方形/長方形 8"/>
          <p:cNvSpPr/>
          <p:nvPr/>
        </p:nvSpPr>
        <p:spPr>
          <a:xfrm>
            <a:off x="450636" y="1340768"/>
            <a:ext cx="9043104" cy="1292662"/>
          </a:xfrm>
          <a:prstGeom prst="rect">
            <a:avLst/>
          </a:prstGeom>
          <a:ln w="6350">
            <a:solidFill>
              <a:schemeClr val="tx1"/>
            </a:solidFill>
            <a:prstDash val="dash"/>
          </a:ln>
        </p:spPr>
        <p:txBody>
          <a:bodyPr wrap="square">
            <a:spAutoFit/>
          </a:bodyPr>
          <a:lstStyle/>
          <a:p>
            <a:r>
              <a:rPr lang="en-US" altLang="ja-JP" sz="1300" dirty="0">
                <a:solidFill>
                  <a:prstClr val="black"/>
                </a:solidFill>
                <a:latin typeface="ＭＳ Ｐゴシック"/>
              </a:rPr>
              <a:t>【</a:t>
            </a:r>
            <a:r>
              <a:rPr lang="ja-JP" altLang="en-US" sz="1300" dirty="0">
                <a:solidFill>
                  <a:prstClr val="black"/>
                </a:solidFill>
                <a:latin typeface="ＭＳ Ｐゴシック"/>
              </a:rPr>
              <a:t>酸素吸入（１日につき）</a:t>
            </a:r>
            <a:r>
              <a:rPr lang="en-US" altLang="ja-JP" sz="1300" dirty="0">
                <a:solidFill>
                  <a:prstClr val="black"/>
                </a:solidFill>
                <a:latin typeface="ＭＳ Ｐゴシック"/>
              </a:rPr>
              <a:t>】</a:t>
            </a:r>
            <a:r>
              <a:rPr lang="ja-JP" altLang="en-US" sz="1300" dirty="0">
                <a:solidFill>
                  <a:prstClr val="black"/>
                </a:solidFill>
                <a:latin typeface="ＭＳ Ｐゴシック"/>
              </a:rPr>
              <a:t>６５点</a:t>
            </a:r>
            <a:endParaRPr lang="en-US" altLang="ja-JP" sz="1300" dirty="0">
              <a:solidFill>
                <a:prstClr val="black"/>
              </a:solidFill>
              <a:latin typeface="ＭＳ Ｐゴシック"/>
            </a:endParaRPr>
          </a:p>
          <a:p>
            <a:r>
              <a:rPr lang="ja-JP" altLang="en-US" sz="1300" dirty="0">
                <a:solidFill>
                  <a:prstClr val="black"/>
                </a:solidFill>
                <a:latin typeface="ＭＳ Ｐゴシック"/>
              </a:rPr>
              <a:t>［算定要件］</a:t>
            </a:r>
            <a:endParaRPr lang="en-US" altLang="ja-JP" sz="1300" dirty="0">
              <a:solidFill>
                <a:srgbClr val="FF0000"/>
              </a:solidFill>
              <a:latin typeface="ＭＳ Ｐゴシック"/>
            </a:endParaRPr>
          </a:p>
          <a:p>
            <a:r>
              <a:rPr lang="ja-JP" altLang="en-US" sz="1300" dirty="0">
                <a:solidFill>
                  <a:prstClr val="black"/>
                </a:solidFill>
                <a:latin typeface="ＭＳ Ｐゴシック"/>
              </a:rPr>
              <a:t>　　肺血流増加型先天性心疾患の患者に対して低濃度酸素吸入を行った場合にも算定できる</a:t>
            </a:r>
            <a:endParaRPr lang="en-US" altLang="ja-JP" sz="1300" dirty="0">
              <a:solidFill>
                <a:prstClr val="black"/>
              </a:solidFill>
              <a:latin typeface="ＭＳ Ｐゴシック"/>
            </a:endParaRPr>
          </a:p>
          <a:p>
            <a:r>
              <a:rPr lang="en-US" altLang="ja-JP" sz="1300" dirty="0">
                <a:solidFill>
                  <a:prstClr val="black"/>
                </a:solidFill>
                <a:latin typeface="ＭＳ Ｐゴシック"/>
              </a:rPr>
              <a:t>【</a:t>
            </a:r>
            <a:r>
              <a:rPr lang="ja-JP" altLang="en-US" sz="1300" dirty="0">
                <a:solidFill>
                  <a:prstClr val="black"/>
                </a:solidFill>
                <a:latin typeface="ＭＳ Ｐゴシック"/>
              </a:rPr>
              <a:t>酸素加算</a:t>
            </a:r>
            <a:r>
              <a:rPr lang="en-US" altLang="ja-JP" sz="1300" dirty="0">
                <a:solidFill>
                  <a:prstClr val="black"/>
                </a:solidFill>
                <a:latin typeface="ＭＳ Ｐゴシック"/>
              </a:rPr>
              <a:t>】</a:t>
            </a:r>
          </a:p>
          <a:p>
            <a:r>
              <a:rPr lang="ja-JP" altLang="en-US" sz="1300" dirty="0">
                <a:solidFill>
                  <a:prstClr val="black"/>
                </a:solidFill>
                <a:latin typeface="ＭＳ Ｐゴシック"/>
              </a:rPr>
              <a:t>注１　</a:t>
            </a:r>
            <a:r>
              <a:rPr lang="en-US" altLang="ja-JP" sz="1300" dirty="0">
                <a:solidFill>
                  <a:prstClr val="black"/>
                </a:solidFill>
                <a:latin typeface="ＭＳ Ｐゴシック"/>
              </a:rPr>
              <a:t>J</a:t>
            </a:r>
            <a:r>
              <a:rPr lang="ja-JP" altLang="en-US" sz="1300" dirty="0">
                <a:solidFill>
                  <a:prstClr val="black"/>
                </a:solidFill>
                <a:latin typeface="ＭＳ Ｐゴシック"/>
              </a:rPr>
              <a:t>０２４から</a:t>
            </a:r>
            <a:r>
              <a:rPr lang="en-US" altLang="ja-JP" sz="1300" dirty="0">
                <a:solidFill>
                  <a:prstClr val="black"/>
                </a:solidFill>
                <a:latin typeface="ＭＳ Ｐゴシック"/>
              </a:rPr>
              <a:t>J</a:t>
            </a:r>
            <a:r>
              <a:rPr lang="ja-JP" altLang="en-US" sz="1300" dirty="0">
                <a:solidFill>
                  <a:prstClr val="black"/>
                </a:solidFill>
                <a:latin typeface="ＭＳ Ｐゴシック"/>
              </a:rPr>
              <a:t>０２８までおよび</a:t>
            </a:r>
            <a:r>
              <a:rPr lang="en-US" altLang="ja-JP" sz="1300" dirty="0">
                <a:solidFill>
                  <a:prstClr val="black"/>
                </a:solidFill>
                <a:latin typeface="ＭＳ Ｐゴシック"/>
              </a:rPr>
              <a:t>J</a:t>
            </a:r>
            <a:r>
              <a:rPr lang="ja-JP" altLang="en-US" sz="1300" dirty="0">
                <a:solidFill>
                  <a:prstClr val="black"/>
                </a:solidFill>
                <a:latin typeface="ＭＳ Ｐゴシック"/>
              </a:rPr>
              <a:t>０４５に掲げる処置に当たって酸素を使用した場合は、その価格を１０円で除して得た点数</a:t>
            </a:r>
            <a:endParaRPr lang="en-US" altLang="ja-JP" sz="1300" dirty="0">
              <a:solidFill>
                <a:prstClr val="black"/>
              </a:solidFill>
              <a:latin typeface="ＭＳ Ｐゴシック"/>
            </a:endParaRPr>
          </a:p>
          <a:p>
            <a:r>
              <a:rPr lang="en-US" altLang="ja-JP" sz="1300" dirty="0">
                <a:solidFill>
                  <a:prstClr val="black"/>
                </a:solidFill>
                <a:latin typeface="ＭＳ Ｐゴシック"/>
              </a:rPr>
              <a:t>     </a:t>
            </a:r>
            <a:r>
              <a:rPr lang="ja-JP" altLang="en-US" sz="1300" dirty="0">
                <a:solidFill>
                  <a:prstClr val="black"/>
                </a:solidFill>
                <a:latin typeface="ＭＳ Ｐゴシック"/>
              </a:rPr>
              <a:t>（</a:t>
            </a:r>
            <a:r>
              <a:rPr lang="ja-JP" altLang="en-US" sz="1300" b="1" u="sng" dirty="0">
                <a:solidFill>
                  <a:srgbClr val="0070C0"/>
                </a:solidFill>
                <a:latin typeface="ＭＳ Ｐゴシック"/>
              </a:rPr>
              <a:t>窒素を使用した場合は、その価格を１０円で除して得た点数</a:t>
            </a:r>
            <a:r>
              <a:rPr lang="ja-JP" altLang="en-US" sz="1300" dirty="0">
                <a:solidFill>
                  <a:prstClr val="black"/>
                </a:solidFill>
                <a:latin typeface="ＭＳ Ｐゴシック"/>
              </a:rPr>
              <a:t>）を加算する。　　　</a:t>
            </a:r>
            <a:endParaRPr lang="ja-JP" altLang="ja-JP" sz="1300" dirty="0">
              <a:solidFill>
                <a:prstClr val="black"/>
              </a:solidFill>
              <a:latin typeface="ＭＳ Ｐゴシック"/>
            </a:endParaRPr>
          </a:p>
        </p:txBody>
      </p:sp>
      <p:sp>
        <p:nvSpPr>
          <p:cNvPr id="10" name="Rectangle 36"/>
          <p:cNvSpPr>
            <a:spLocks noChangeArrowheads="1"/>
          </p:cNvSpPr>
          <p:nvPr/>
        </p:nvSpPr>
        <p:spPr bwMode="auto">
          <a:xfrm>
            <a:off x="176479" y="535663"/>
            <a:ext cx="787286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defRPr/>
            </a:pPr>
            <a:r>
              <a:rPr lang="ja-JP" altLang="en-US" sz="2000" dirty="0">
                <a:solidFill>
                  <a:prstClr val="black"/>
                </a:solidFill>
              </a:rPr>
              <a:t>（７）必要に応じた新規医療技術の保険導入、既存技術の評価の見直し</a:t>
            </a:r>
            <a:endParaRPr lang="en-US" altLang="ja-JP" sz="2000" dirty="0">
              <a:solidFill>
                <a:prstClr val="black"/>
              </a:solidFill>
            </a:endParaRPr>
          </a:p>
        </p:txBody>
      </p:sp>
      <p:sp>
        <p:nvSpPr>
          <p:cNvPr id="11" name="正方形/長方形 10"/>
          <p:cNvSpPr/>
          <p:nvPr/>
        </p:nvSpPr>
        <p:spPr>
          <a:xfrm>
            <a:off x="424025" y="3530852"/>
            <a:ext cx="9043104" cy="1092607"/>
          </a:xfrm>
          <a:prstGeom prst="rect">
            <a:avLst/>
          </a:prstGeom>
          <a:ln w="6350">
            <a:solidFill>
              <a:schemeClr val="tx1"/>
            </a:solidFill>
            <a:prstDash val="dash"/>
          </a:ln>
        </p:spPr>
        <p:txBody>
          <a:bodyPr wrap="square">
            <a:spAutoFit/>
          </a:bodyPr>
          <a:lstStyle/>
          <a:p>
            <a:r>
              <a:rPr lang="en-US" altLang="ja-JP" sz="1300" dirty="0">
                <a:solidFill>
                  <a:prstClr val="black"/>
                </a:solidFill>
                <a:latin typeface="ＭＳ Ｐゴシック"/>
              </a:rPr>
              <a:t>【</a:t>
            </a:r>
            <a:r>
              <a:rPr lang="ja-JP" altLang="en-US" sz="1300" dirty="0">
                <a:solidFill>
                  <a:prstClr val="black"/>
                </a:solidFill>
                <a:latin typeface="ＭＳ Ｐゴシック"/>
              </a:rPr>
              <a:t>終夜睡眠ポリグラフィー</a:t>
            </a:r>
            <a:r>
              <a:rPr lang="en-US" altLang="ja-JP" sz="1300" dirty="0">
                <a:solidFill>
                  <a:prstClr val="black"/>
                </a:solidFill>
                <a:latin typeface="ＭＳ Ｐゴシック"/>
              </a:rPr>
              <a:t>】</a:t>
            </a:r>
          </a:p>
          <a:p>
            <a:r>
              <a:rPr lang="ja-JP" altLang="en-US" sz="1300" dirty="0">
                <a:solidFill>
                  <a:prstClr val="black"/>
                </a:solidFill>
                <a:latin typeface="ＭＳ Ｐゴシック"/>
              </a:rPr>
              <a:t>［算定要件］</a:t>
            </a:r>
            <a:endParaRPr lang="en-US" altLang="ja-JP" sz="1300" dirty="0">
              <a:solidFill>
                <a:srgbClr val="FF0000"/>
              </a:solidFill>
              <a:latin typeface="ＭＳ Ｐゴシック"/>
            </a:endParaRPr>
          </a:p>
          <a:p>
            <a:r>
              <a:rPr lang="ja-JP" altLang="en-US" sz="1300" dirty="0">
                <a:solidFill>
                  <a:prstClr val="black"/>
                </a:solidFill>
                <a:latin typeface="ＭＳ Ｐゴシック"/>
              </a:rPr>
              <a:t>　　在宅持続陽圧呼吸療法指導管理料を算定している患者</a:t>
            </a:r>
            <a:r>
              <a:rPr lang="ja-JP" altLang="en-US" sz="1300" b="1" u="sng" dirty="0">
                <a:solidFill>
                  <a:srgbClr val="0070C0"/>
                </a:solidFill>
                <a:latin typeface="ＭＳ Ｐゴシック"/>
              </a:rPr>
              <a:t>または自院からの依頼により睡眠時無呼吸症候群に対する口腔内装置を製作した歯科医療機関から検査の依頼を受けた患者</a:t>
            </a:r>
            <a:r>
              <a:rPr lang="ja-JP" altLang="en-US" sz="1300" dirty="0">
                <a:solidFill>
                  <a:prstClr val="black"/>
                </a:solidFill>
                <a:latin typeface="ＭＳ Ｐゴシック"/>
              </a:rPr>
              <a:t>については、治療の効果を判定するため、６月に１回を限度として算定できる。　　　</a:t>
            </a:r>
            <a:endParaRPr lang="ja-JP" altLang="ja-JP" sz="1300" dirty="0">
              <a:solidFill>
                <a:prstClr val="black"/>
              </a:solidFill>
              <a:latin typeface="ＭＳ Ｐゴシック"/>
            </a:endParaRPr>
          </a:p>
        </p:txBody>
      </p:sp>
      <p:sp>
        <p:nvSpPr>
          <p:cNvPr id="12" name="テキスト ボックス 8">
            <a:extLst>
              <a:ext uri="{FF2B5EF4-FFF2-40B4-BE49-F238E27FC236}">
                <a16:creationId xmlns="" xmlns:a16="http://schemas.microsoft.com/office/drawing/2014/main" id="{1CBF73E6-165A-431D-9989-539F04983679}"/>
              </a:ext>
            </a:extLst>
          </p:cNvPr>
          <p:cNvSpPr txBox="1"/>
          <p:nvPr/>
        </p:nvSpPr>
        <p:spPr>
          <a:xfrm>
            <a:off x="2864768" y="1362758"/>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507</a:t>
            </a:r>
            <a:endParaRPr lang="ja-JP" altLang="en-US" dirty="0">
              <a:solidFill>
                <a:srgbClr val="002060"/>
              </a:solidFill>
              <a:latin typeface="ＭＳ Ｐゴシック" panose="020B0600070205080204" pitchFamily="50" charset="-128"/>
            </a:endParaRPr>
          </a:p>
        </p:txBody>
      </p:sp>
      <p:sp>
        <p:nvSpPr>
          <p:cNvPr id="13" name="テキスト ボックス 8">
            <a:extLst>
              <a:ext uri="{FF2B5EF4-FFF2-40B4-BE49-F238E27FC236}">
                <a16:creationId xmlns="" xmlns:a16="http://schemas.microsoft.com/office/drawing/2014/main" id="{75DD94C1-BD64-473D-B432-8DE9CA622ACE}"/>
              </a:ext>
            </a:extLst>
          </p:cNvPr>
          <p:cNvSpPr txBox="1"/>
          <p:nvPr/>
        </p:nvSpPr>
        <p:spPr>
          <a:xfrm>
            <a:off x="6033120" y="2404078"/>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500</a:t>
            </a:r>
            <a:endParaRPr lang="ja-JP" altLang="en-US" dirty="0">
              <a:solidFill>
                <a:srgbClr val="002060"/>
              </a:solidFill>
              <a:latin typeface="ＭＳ Ｐゴシック" panose="020B0600070205080204" pitchFamily="50" charset="-128"/>
            </a:endParaRPr>
          </a:p>
        </p:txBody>
      </p:sp>
      <p:sp>
        <p:nvSpPr>
          <p:cNvPr id="15" name="テキスト ボックス 8">
            <a:extLst>
              <a:ext uri="{FF2B5EF4-FFF2-40B4-BE49-F238E27FC236}">
                <a16:creationId xmlns="" xmlns:a16="http://schemas.microsoft.com/office/drawing/2014/main" id="{EF2928DB-C858-405F-9B53-F8AE3119B3E2}"/>
              </a:ext>
            </a:extLst>
          </p:cNvPr>
          <p:cNvSpPr txBox="1"/>
          <p:nvPr/>
        </p:nvSpPr>
        <p:spPr>
          <a:xfrm>
            <a:off x="1136576" y="4387201"/>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372</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20776685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 xmlns:a16="http://schemas.microsoft.com/office/drawing/2014/main" id="{CACE7B88-44B1-4BE0-AEA8-51280E93DF43}"/>
              </a:ext>
            </a:extLst>
          </p:cNvPr>
          <p:cNvSpPr txBox="1">
            <a:spLocks noChangeArrowheads="1"/>
          </p:cNvSpPr>
          <p:nvPr/>
        </p:nvSpPr>
        <p:spPr bwMode="auto">
          <a:xfrm>
            <a:off x="619200" y="135274"/>
            <a:ext cx="8712968" cy="14388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12</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5</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r>
              <a:rPr lang="ja-JP" altLang="en-US" sz="2000" dirty="0">
                <a:solidFill>
                  <a:srgbClr val="000000"/>
                </a:solidFill>
                <a:ea typeface="ＭＳ Ｐゴシック" charset="-128"/>
              </a:rPr>
              <a:t> </a:t>
            </a:r>
            <a:endParaRPr lang="en-US" altLang="ja-JP" sz="2000" dirty="0">
              <a:solidFill>
                <a:srgbClr val="000000"/>
              </a:solidFill>
              <a:ea typeface="ＭＳ Ｐゴシック" charset="-128"/>
            </a:endParaRPr>
          </a:p>
          <a:p>
            <a:pPr eaLnBrk="1" fontAlgn="base" hangingPunct="1">
              <a:spcBef>
                <a:spcPts val="300"/>
              </a:spcBef>
              <a:spcAft>
                <a:spcPct val="0"/>
              </a:spcAft>
              <a:buFontTx/>
              <a:buNone/>
            </a:pPr>
            <a:r>
              <a:rPr lang="ja-JP" altLang="en-US" sz="2000" dirty="0">
                <a:solidFill>
                  <a:srgbClr val="000000"/>
                </a:solidFill>
                <a:ea typeface="ＭＳ Ｐゴシック" charset="-128"/>
              </a:rPr>
              <a:t>　「国民医療を守る議員の会」総会開催</a:t>
            </a:r>
            <a:endParaRPr lang="en-US" altLang="ja-JP" sz="2000" dirty="0">
              <a:solidFill>
                <a:srgbClr val="000000"/>
              </a:solidFill>
              <a:ea typeface="ＭＳ Ｐゴシック" charset="-128"/>
            </a:endParaRPr>
          </a:p>
          <a:p>
            <a:pPr eaLnBrk="1" fontAlgn="base" hangingPunct="1">
              <a:spcBef>
                <a:spcPts val="300"/>
              </a:spcBef>
              <a:spcAft>
                <a:spcPct val="0"/>
              </a:spcAft>
              <a:buFontTx/>
              <a:buNone/>
            </a:pPr>
            <a:r>
              <a:rPr lang="ja-JP" altLang="en-US" sz="2000" dirty="0">
                <a:solidFill>
                  <a:srgbClr val="000000"/>
                </a:solidFill>
                <a:ea typeface="ＭＳ Ｐゴシック" charset="-128"/>
              </a:rPr>
              <a:t>　・ 日本医師会から、平成</a:t>
            </a:r>
            <a:r>
              <a:rPr lang="en-US" altLang="ja-JP" sz="2000" dirty="0">
                <a:solidFill>
                  <a:srgbClr val="000000"/>
                </a:solidFill>
                <a:ea typeface="ＭＳ Ｐゴシック" charset="-128"/>
              </a:rPr>
              <a:t>30</a:t>
            </a:r>
            <a:r>
              <a:rPr lang="ja-JP" altLang="en-US" sz="2000" dirty="0">
                <a:solidFill>
                  <a:srgbClr val="000000"/>
                </a:solidFill>
                <a:ea typeface="ＭＳ Ｐゴシック" charset="-128"/>
              </a:rPr>
              <a:t>年度予算編成について説明</a:t>
            </a:r>
            <a:endParaRPr lang="en-US" altLang="ja-JP" sz="2000" dirty="0">
              <a:solidFill>
                <a:srgbClr val="000000"/>
              </a:solidFill>
              <a:ea typeface="ＭＳ Ｐゴシック" charset="-128"/>
            </a:endParaRPr>
          </a:p>
          <a:p>
            <a:pPr eaLnBrk="1" fontAlgn="base" hangingPunct="1">
              <a:spcBef>
                <a:spcPts val="300"/>
              </a:spcBef>
              <a:spcAft>
                <a:spcPct val="0"/>
              </a:spcAft>
              <a:buFontTx/>
              <a:buNone/>
            </a:pPr>
            <a:r>
              <a:rPr lang="ja-JP" altLang="en-US" sz="2000" dirty="0">
                <a:solidFill>
                  <a:srgbClr val="000000"/>
                </a:solidFill>
                <a:ea typeface="ＭＳ Ｐゴシック" charset="-128"/>
              </a:rPr>
              <a:t>　・ </a:t>
            </a:r>
            <a:r>
              <a:rPr lang="en-US" altLang="ja-JP" sz="2000" dirty="0">
                <a:solidFill>
                  <a:srgbClr val="000000"/>
                </a:solidFill>
                <a:ea typeface="ＭＳ Ｐゴシック" charset="-128"/>
              </a:rPr>
              <a:t>6</a:t>
            </a:r>
            <a:r>
              <a:rPr lang="ja-JP" altLang="en-US" sz="2000" dirty="0">
                <a:solidFill>
                  <a:srgbClr val="000000"/>
                </a:solidFill>
                <a:ea typeface="ＭＳ Ｐゴシック" charset="-128"/>
              </a:rPr>
              <a:t>項目からなる決議を採択</a:t>
            </a:r>
            <a:endParaRPr lang="en-US" altLang="ja-JP" sz="2000" dirty="0">
              <a:solidFill>
                <a:srgbClr val="000000"/>
              </a:solidFill>
              <a:ea typeface="ＭＳ Ｐゴシック" charset="-128"/>
            </a:endParaRPr>
          </a:p>
        </p:txBody>
      </p:sp>
      <p:pic>
        <p:nvPicPr>
          <p:cNvPr id="8" name="図 7">
            <a:extLst>
              <a:ext uri="{FF2B5EF4-FFF2-40B4-BE49-F238E27FC236}">
                <a16:creationId xmlns="" xmlns:a16="http://schemas.microsoft.com/office/drawing/2014/main" id="{B94EED48-FCD9-453B-9AA3-DB514777036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45639" r="8566" b="7475"/>
          <a:stretch/>
        </p:blipFill>
        <p:spPr>
          <a:xfrm>
            <a:off x="1640632" y="1539475"/>
            <a:ext cx="6071945" cy="2075731"/>
          </a:xfrm>
          <a:prstGeom prst="rect">
            <a:avLst/>
          </a:prstGeom>
        </p:spPr>
      </p:pic>
      <p:sp>
        <p:nvSpPr>
          <p:cNvPr id="7" name="正方形/長方形 6">
            <a:extLst>
              <a:ext uri="{FF2B5EF4-FFF2-40B4-BE49-F238E27FC236}">
                <a16:creationId xmlns="" xmlns:a16="http://schemas.microsoft.com/office/drawing/2014/main" id="{CB640238-79B7-4AE9-9F26-BA7082CC7776}"/>
              </a:ext>
            </a:extLst>
          </p:cNvPr>
          <p:cNvSpPr/>
          <p:nvPr/>
        </p:nvSpPr>
        <p:spPr>
          <a:xfrm>
            <a:off x="704544" y="6184712"/>
            <a:ext cx="8259865" cy="646331"/>
          </a:xfrm>
          <a:prstGeom prst="rect">
            <a:avLst/>
          </a:prstGeom>
        </p:spPr>
        <p:txBody>
          <a:bodyPr wrap="square">
            <a:spAutoFit/>
          </a:bodyPr>
          <a:lstStyle/>
          <a:p>
            <a:pPr marL="180975" indent="-180975" fontAlgn="base">
              <a:spcBef>
                <a:spcPct val="0"/>
              </a:spcBef>
              <a:spcAft>
                <a:spcPct val="0"/>
              </a:spcAft>
            </a:pPr>
            <a:r>
              <a:rPr lang="en-US" altLang="ja-JP" dirty="0">
                <a:solidFill>
                  <a:prstClr val="black"/>
                </a:solidFill>
              </a:rPr>
              <a:t>※12</a:t>
            </a:r>
            <a:r>
              <a:rPr lang="ja-JP" altLang="en-US" dirty="0">
                <a:solidFill>
                  <a:prstClr val="black"/>
                </a:solidFill>
              </a:rPr>
              <a:t>月</a:t>
            </a:r>
            <a:r>
              <a:rPr lang="en-US" altLang="ja-JP" dirty="0">
                <a:solidFill>
                  <a:prstClr val="black"/>
                </a:solidFill>
              </a:rPr>
              <a:t>13</a:t>
            </a:r>
            <a:r>
              <a:rPr lang="ja-JP" altLang="en-US" dirty="0">
                <a:solidFill>
                  <a:prstClr val="black"/>
                </a:solidFill>
              </a:rPr>
              <a:t>日に高村会長、鴨下一郎会長代行、武見敬三幹事長が安倍総理大臣に決議を提出</a:t>
            </a:r>
          </a:p>
        </p:txBody>
      </p:sp>
      <p:sp>
        <p:nvSpPr>
          <p:cNvPr id="2" name="正方形/長方形 1">
            <a:extLst>
              <a:ext uri="{FF2B5EF4-FFF2-40B4-BE49-F238E27FC236}">
                <a16:creationId xmlns="" xmlns:a16="http://schemas.microsoft.com/office/drawing/2014/main" id="{FBF4AB92-D6D1-4F7D-B3F0-4AF57F58100B}"/>
              </a:ext>
            </a:extLst>
          </p:cNvPr>
          <p:cNvSpPr/>
          <p:nvPr/>
        </p:nvSpPr>
        <p:spPr>
          <a:xfrm>
            <a:off x="547191" y="3785291"/>
            <a:ext cx="8856985" cy="2377574"/>
          </a:xfrm>
          <a:prstGeom prst="rect">
            <a:avLst/>
          </a:prstGeom>
          <a:ln>
            <a:solidFill>
              <a:schemeClr val="tx1"/>
            </a:solidFill>
          </a:ln>
        </p:spPr>
        <p:txBody>
          <a:bodyPr wrap="square">
            <a:spAutoFit/>
          </a:bodyPr>
          <a:lstStyle/>
          <a:p>
            <a:pPr algn="ctr" fontAlgn="base">
              <a:spcBef>
                <a:spcPct val="0"/>
              </a:spcBef>
              <a:spcAft>
                <a:spcPct val="0"/>
              </a:spcAft>
            </a:pPr>
            <a:r>
              <a:rPr lang="ja-JP" altLang="en-US" b="1" dirty="0">
                <a:solidFill>
                  <a:prstClr val="black"/>
                </a:solidFill>
              </a:rPr>
              <a:t>平成</a:t>
            </a:r>
            <a:r>
              <a:rPr lang="en-US" altLang="ja-JP" b="1" dirty="0">
                <a:solidFill>
                  <a:prstClr val="black"/>
                </a:solidFill>
              </a:rPr>
              <a:t>30</a:t>
            </a:r>
            <a:r>
              <a:rPr lang="ja-JP" altLang="en-US" b="1" dirty="0">
                <a:solidFill>
                  <a:prstClr val="black"/>
                </a:solidFill>
              </a:rPr>
              <a:t>年度診療報酬・介護報酬改定及び税制改正大綱に関する決議</a:t>
            </a:r>
            <a:endParaRPr lang="en-US" altLang="ja-JP" dirty="0">
              <a:solidFill>
                <a:prstClr val="black"/>
              </a:solidFill>
            </a:endParaRPr>
          </a:p>
          <a:p>
            <a:pPr fontAlgn="base">
              <a:spcBef>
                <a:spcPts val="1200"/>
              </a:spcBef>
              <a:spcAft>
                <a:spcPct val="0"/>
              </a:spcAft>
            </a:pPr>
            <a:r>
              <a:rPr lang="ja-JP" altLang="en-US" dirty="0">
                <a:solidFill>
                  <a:prstClr val="black"/>
                </a:solidFill>
              </a:rPr>
              <a:t>一、社会保障財源の適切な確保によるプラス改定</a:t>
            </a:r>
          </a:p>
          <a:p>
            <a:pPr fontAlgn="base">
              <a:spcBef>
                <a:spcPts val="300"/>
              </a:spcBef>
              <a:spcAft>
                <a:spcPct val="0"/>
              </a:spcAft>
            </a:pPr>
            <a:r>
              <a:rPr lang="ja-JP" altLang="en-US" dirty="0">
                <a:solidFill>
                  <a:prstClr val="black"/>
                </a:solidFill>
              </a:rPr>
              <a:t>一、経済成長を促し、地方創生へつながる医療従事者の手当てを含む処遇を改善すること</a:t>
            </a:r>
          </a:p>
          <a:p>
            <a:pPr fontAlgn="base">
              <a:spcBef>
                <a:spcPts val="300"/>
              </a:spcBef>
              <a:spcAft>
                <a:spcPct val="0"/>
              </a:spcAft>
            </a:pPr>
            <a:r>
              <a:rPr lang="ja-JP" altLang="en-US" dirty="0">
                <a:solidFill>
                  <a:prstClr val="black"/>
                </a:solidFill>
              </a:rPr>
              <a:t>一、地域包括ケアの中心となる「かかりつけ医」機能の推進</a:t>
            </a:r>
          </a:p>
          <a:p>
            <a:pPr fontAlgn="base">
              <a:spcBef>
                <a:spcPts val="300"/>
              </a:spcBef>
              <a:spcAft>
                <a:spcPct val="0"/>
              </a:spcAft>
            </a:pPr>
            <a:r>
              <a:rPr lang="ja-JP" altLang="en-US" dirty="0">
                <a:solidFill>
                  <a:prstClr val="black"/>
                </a:solidFill>
              </a:rPr>
              <a:t>一、技術革新への対応</a:t>
            </a:r>
          </a:p>
          <a:p>
            <a:pPr fontAlgn="base">
              <a:spcBef>
                <a:spcPts val="300"/>
              </a:spcBef>
              <a:spcAft>
                <a:spcPct val="0"/>
              </a:spcAft>
            </a:pPr>
            <a:r>
              <a:rPr lang="ja-JP" altLang="en-US" dirty="0">
                <a:solidFill>
                  <a:prstClr val="black"/>
                </a:solidFill>
              </a:rPr>
              <a:t>一、働き方改革への対応</a:t>
            </a:r>
          </a:p>
          <a:p>
            <a:pPr fontAlgn="base">
              <a:spcBef>
                <a:spcPts val="300"/>
              </a:spcBef>
              <a:spcAft>
                <a:spcPct val="0"/>
              </a:spcAft>
            </a:pPr>
            <a:r>
              <a:rPr lang="ja-JP" altLang="en-US" dirty="0">
                <a:solidFill>
                  <a:prstClr val="black"/>
                </a:solidFill>
              </a:rPr>
              <a:t>一、控除対象外消費税の抜本的解決</a:t>
            </a:r>
            <a:endParaRPr lang="en-US" altLang="ja-JP" dirty="0">
              <a:solidFill>
                <a:prstClr val="black"/>
              </a:solidFill>
            </a:endParaRPr>
          </a:p>
        </p:txBody>
      </p:sp>
      <p:sp>
        <p:nvSpPr>
          <p:cNvPr id="9"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32</a:t>
            </a:fld>
            <a:endParaRPr lang="ja-JP" altLang="en-US" sz="1600" dirty="0">
              <a:solidFill>
                <a:prstClr val="black"/>
              </a:solidFill>
              <a:latin typeface="Calibri"/>
            </a:endParaRPr>
          </a:p>
        </p:txBody>
      </p:sp>
    </p:spTree>
    <p:extLst>
      <p:ext uri="{BB962C8B-B14F-4D97-AF65-F5344CB8AC3E}">
        <p14:creationId xmlns:p14="http://schemas.microsoft.com/office/powerpoint/2010/main" val="3355935005"/>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104187" y="1183554"/>
            <a:ext cx="9766188" cy="2406496"/>
          </a:xfrm>
          <a:prstGeom prst="rect">
            <a:avLst/>
          </a:prstGeom>
          <a:noFill/>
          <a:ln w="9525">
            <a:solidFill>
              <a:schemeClr val="tx1"/>
            </a:solidFill>
            <a:miter lim="800000"/>
            <a:headEnd/>
            <a:tailEnd/>
          </a:ln>
        </p:spPr>
        <p:txBody>
          <a:bodyPr/>
          <a:lstStyle/>
          <a:p>
            <a:pPr>
              <a:defRPr/>
            </a:pPr>
            <a:r>
              <a:rPr lang="ja-JP" altLang="en-US" sz="1600" dirty="0">
                <a:solidFill>
                  <a:prstClr val="black"/>
                </a:solidFill>
                <a:latin typeface="ＭＳ Ｐゴシック"/>
              </a:rPr>
              <a:t>（１） 生活習慣病管理料の療養計画書の記載項目（様式）に、血圧の目標値及び特定健康診査・特定保健指導を</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実施する保険者からの依頼に応じて情報提供を行うこと等の記載欄を追加するとともに、同意が得られている</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場合に必要な協力を行うこと。</a:t>
            </a: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marL="285750" indent="-285750">
              <a:buFont typeface="Wingdings" panose="05000000000000000000" pitchFamily="2" charset="2"/>
              <a:buChar char="Ø"/>
              <a:defRPr/>
            </a:pPr>
            <a:endParaRPr lang="en-US" altLang="ja-JP" dirty="0">
              <a:solidFill>
                <a:prstClr val="black"/>
              </a:solidFill>
              <a:latin typeface="ＭＳ Ｐゴシック"/>
            </a:endParaRPr>
          </a:p>
          <a:p>
            <a:pPr marL="285750" indent="-285750">
              <a:buFont typeface="Wingdings" panose="05000000000000000000" pitchFamily="2" charset="2"/>
              <a:buChar char="Ø"/>
              <a:defRPr/>
            </a:pPr>
            <a:endParaRPr lang="en-US" altLang="ja-JP" dirty="0">
              <a:solidFill>
                <a:prstClr val="black"/>
              </a:solidFill>
              <a:latin typeface="ＭＳ Ｐゴシック"/>
            </a:endParaRPr>
          </a:p>
          <a:p>
            <a:pPr marL="285750" indent="-285750">
              <a:buFont typeface="Wingdings" panose="05000000000000000000" pitchFamily="2" charset="2"/>
              <a:buChar char="Ø"/>
              <a:defRPr/>
            </a:pPr>
            <a:endParaRPr lang="en-US" altLang="ja-JP" dirty="0">
              <a:solidFill>
                <a:prstClr val="black"/>
              </a:solidFill>
              <a:latin typeface="ＭＳ Ｐゴシック"/>
            </a:endParaRPr>
          </a:p>
          <a:p>
            <a:pPr marL="285750" indent="-285750">
              <a:buFont typeface="Wingdings" panose="05000000000000000000" pitchFamily="2" charset="2"/>
              <a:buChar char="Ø"/>
              <a:defRPr/>
            </a:pPr>
            <a:endParaRPr lang="en-US" altLang="ja-JP" dirty="0">
              <a:solidFill>
                <a:prstClr val="black"/>
              </a:solidFill>
              <a:latin typeface="ＭＳ Ｐゴシック"/>
            </a:endParaRPr>
          </a:p>
          <a:p>
            <a:pPr marL="285750" indent="-285750">
              <a:buFont typeface="Wingdings" panose="05000000000000000000" pitchFamily="2" charset="2"/>
              <a:buChar char="Ø"/>
              <a:defRPr/>
            </a:pPr>
            <a:endParaRPr lang="en-US" altLang="ja-JP" dirty="0">
              <a:solidFill>
                <a:prstClr val="black"/>
              </a:solidFill>
              <a:latin typeface="ＭＳ Ｐゴシック"/>
            </a:endParaRPr>
          </a:p>
          <a:p>
            <a:pPr>
              <a:defRPr/>
            </a:pPr>
            <a:r>
              <a:rPr lang="ja-JP" altLang="en-US" dirty="0">
                <a:solidFill>
                  <a:prstClr val="black"/>
                </a:solidFill>
                <a:latin typeface="ＭＳ Ｐゴシック"/>
              </a:rPr>
              <a:t>　　　</a:t>
            </a:r>
            <a:endParaRPr lang="en-US" altLang="ja-JP" dirty="0">
              <a:solidFill>
                <a:prstClr val="black"/>
              </a:solidFill>
              <a:latin typeface="ＭＳ Ｐゴシック"/>
            </a:endParaRPr>
          </a:p>
        </p:txBody>
      </p:sp>
      <p:grpSp>
        <p:nvGrpSpPr>
          <p:cNvPr id="4" name="グループ化 3"/>
          <p:cNvGrpSpPr/>
          <p:nvPr/>
        </p:nvGrpSpPr>
        <p:grpSpPr>
          <a:xfrm>
            <a:off x="198196" y="2445004"/>
            <a:ext cx="4254033" cy="517585"/>
            <a:chOff x="184618" y="1863664"/>
            <a:chExt cx="4254033" cy="517585"/>
          </a:xfrm>
        </p:grpSpPr>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508" y="1882714"/>
              <a:ext cx="4200618" cy="49853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正方形/長方形 2"/>
            <p:cNvSpPr/>
            <p:nvPr/>
          </p:nvSpPr>
          <p:spPr>
            <a:xfrm>
              <a:off x="184618" y="1863664"/>
              <a:ext cx="4254033" cy="49853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pSp>
        <p:nvGrpSpPr>
          <p:cNvPr id="6" name="グループ化 5"/>
          <p:cNvGrpSpPr/>
          <p:nvPr/>
        </p:nvGrpSpPr>
        <p:grpSpPr>
          <a:xfrm>
            <a:off x="4547494" y="2448987"/>
            <a:ext cx="5177767" cy="1037734"/>
            <a:chOff x="4533899" y="1610215"/>
            <a:chExt cx="5177767" cy="1037734"/>
          </a:xfrm>
        </p:grpSpPr>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33899" y="1619740"/>
              <a:ext cx="5089103" cy="10282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正方形/長方形 4"/>
            <p:cNvSpPr/>
            <p:nvPr/>
          </p:nvSpPr>
          <p:spPr>
            <a:xfrm>
              <a:off x="4533900" y="1610215"/>
              <a:ext cx="5177766" cy="102820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7" name="正方形/長方形 6"/>
          <p:cNvSpPr/>
          <p:nvPr/>
        </p:nvSpPr>
        <p:spPr>
          <a:xfrm>
            <a:off x="92313" y="5156434"/>
            <a:ext cx="3132495" cy="1323439"/>
          </a:xfrm>
          <a:prstGeom prst="rect">
            <a:avLst/>
          </a:prstGeom>
        </p:spPr>
        <p:txBody>
          <a:bodyPr wrap="square">
            <a:spAutoFit/>
          </a:bodyPr>
          <a:lstStyle/>
          <a:p>
            <a:pPr>
              <a:defRPr/>
            </a:pPr>
            <a:r>
              <a:rPr lang="ja-JP" altLang="en-US" sz="1600" dirty="0">
                <a:solidFill>
                  <a:prstClr val="black"/>
                </a:solidFill>
                <a:latin typeface="ＭＳ Ｐゴシック"/>
              </a:rPr>
              <a:t>（３） 生活習慣病管理料について、</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学会等の診療ガイドラインや</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診療データベース等の診療支援</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情報を、必要に応じて、参考に</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すること。</a:t>
            </a:r>
            <a:endParaRPr lang="en-US" altLang="ja-JP" sz="1600" dirty="0">
              <a:solidFill>
                <a:prstClr val="black"/>
              </a:solidFill>
              <a:latin typeface="ＭＳ Ｐゴシック"/>
            </a:endParaRPr>
          </a:p>
        </p:txBody>
      </p:sp>
      <p:sp>
        <p:nvSpPr>
          <p:cNvPr id="16" name="正方形/長方形 15"/>
          <p:cNvSpPr/>
          <p:nvPr/>
        </p:nvSpPr>
        <p:spPr>
          <a:xfrm>
            <a:off x="83056" y="3829324"/>
            <a:ext cx="3221831" cy="1077218"/>
          </a:xfrm>
          <a:prstGeom prst="rect">
            <a:avLst/>
          </a:prstGeom>
        </p:spPr>
        <p:txBody>
          <a:bodyPr wrap="square">
            <a:spAutoFit/>
          </a:bodyPr>
          <a:lstStyle/>
          <a:p>
            <a:pPr>
              <a:defRPr/>
            </a:pPr>
            <a:r>
              <a:rPr lang="ja-JP" altLang="en-US" sz="1600" dirty="0">
                <a:solidFill>
                  <a:prstClr val="black"/>
                </a:solidFill>
                <a:latin typeface="ＭＳ Ｐゴシック"/>
              </a:rPr>
              <a:t>（２） 糖尿病又は高血圧症の患者に</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ついて、管理方針等を変更した</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理由等を記載し、当該患者数を</a:t>
            </a:r>
            <a:endParaRPr lang="en-US" altLang="ja-JP" sz="1600" dirty="0">
              <a:solidFill>
                <a:prstClr val="black"/>
              </a:solidFill>
              <a:latin typeface="ＭＳ Ｐゴシック"/>
            </a:endParaRPr>
          </a:p>
          <a:p>
            <a:pPr>
              <a:defRPr/>
            </a:pPr>
            <a:r>
              <a:rPr lang="en-US" altLang="ja-JP" sz="1600" dirty="0">
                <a:solidFill>
                  <a:prstClr val="black"/>
                </a:solidFill>
                <a:latin typeface="ＭＳ Ｐゴシック"/>
              </a:rPr>
              <a:t>   </a:t>
            </a:r>
            <a:r>
              <a:rPr lang="ja-JP" altLang="en-US" sz="1600" dirty="0">
                <a:solidFill>
                  <a:prstClr val="black"/>
                </a:solidFill>
                <a:latin typeface="ＭＳ Ｐゴシック"/>
              </a:rPr>
              <a:t>定期的に記録すること。</a:t>
            </a:r>
            <a:endParaRPr lang="en-US" altLang="ja-JP" sz="1600" dirty="0">
              <a:solidFill>
                <a:prstClr val="black"/>
              </a:solidFill>
              <a:latin typeface="ＭＳ Ｐゴシック"/>
            </a:endParaRPr>
          </a:p>
        </p:txBody>
      </p:sp>
      <p:sp>
        <p:nvSpPr>
          <p:cNvPr id="9" name="テキスト ボックス 8"/>
          <p:cNvSpPr txBox="1"/>
          <p:nvPr/>
        </p:nvSpPr>
        <p:spPr>
          <a:xfrm>
            <a:off x="111461" y="2101940"/>
            <a:ext cx="2694969" cy="338554"/>
          </a:xfrm>
          <a:prstGeom prst="rect">
            <a:avLst/>
          </a:prstGeom>
          <a:noFill/>
        </p:spPr>
        <p:txBody>
          <a:bodyPr wrap="none" rtlCol="0">
            <a:spAutoFit/>
          </a:bodyPr>
          <a:lstStyle/>
          <a:p>
            <a:r>
              <a:rPr lang="ja-JP" altLang="en-US" sz="1600" dirty="0">
                <a:solidFill>
                  <a:prstClr val="black"/>
                </a:solidFill>
              </a:rPr>
              <a:t>［追加する記載欄のイメージ］</a:t>
            </a:r>
          </a:p>
        </p:txBody>
      </p:sp>
      <p:sp>
        <p:nvSpPr>
          <p:cNvPr id="10" name="正方形/長方形 9"/>
          <p:cNvSpPr/>
          <p:nvPr/>
        </p:nvSpPr>
        <p:spPr>
          <a:xfrm>
            <a:off x="104187" y="811489"/>
            <a:ext cx="9438384" cy="369332"/>
          </a:xfrm>
          <a:prstGeom prst="rect">
            <a:avLst/>
          </a:prstGeom>
        </p:spPr>
        <p:txBody>
          <a:bodyPr wrap="square">
            <a:spAutoFit/>
          </a:bodyPr>
          <a:lstStyle/>
          <a:p>
            <a:pPr marL="285750" indent="-285750">
              <a:buFont typeface="Wingdings" panose="05000000000000000000" pitchFamily="2" charset="2"/>
              <a:buChar char="Ø"/>
              <a:defRPr/>
            </a:pPr>
            <a:r>
              <a:rPr lang="ja-JP" altLang="en-US" dirty="0">
                <a:solidFill>
                  <a:prstClr val="black"/>
                </a:solidFill>
                <a:latin typeface="ＭＳ Ｐゴシック"/>
              </a:rPr>
              <a:t>　生活習慣病の重症化予防を推進する観点から、算定要件に以下の項目を追加する。</a:t>
            </a:r>
            <a:endParaRPr lang="en-US" altLang="ja-JP" dirty="0">
              <a:solidFill>
                <a:prstClr val="black"/>
              </a:solidFill>
              <a:latin typeface="ＭＳ Ｐゴシック"/>
            </a:endParaRPr>
          </a:p>
        </p:txBody>
      </p:sp>
      <p:pic>
        <p:nvPicPr>
          <p:cNvPr id="18"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9922" y="4053853"/>
            <a:ext cx="2692918" cy="26929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82052" y="4104850"/>
            <a:ext cx="3524620" cy="24263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テキスト ボックス 10"/>
          <p:cNvSpPr txBox="1"/>
          <p:nvPr/>
        </p:nvSpPr>
        <p:spPr>
          <a:xfrm>
            <a:off x="6697679" y="3776364"/>
            <a:ext cx="2879314" cy="307777"/>
          </a:xfrm>
          <a:prstGeom prst="rect">
            <a:avLst/>
          </a:prstGeom>
          <a:noFill/>
        </p:spPr>
        <p:txBody>
          <a:bodyPr wrap="none" rtlCol="0">
            <a:spAutoFit/>
          </a:bodyPr>
          <a:lstStyle/>
          <a:p>
            <a:r>
              <a:rPr lang="ja-JP" altLang="en-US" sz="1400" dirty="0">
                <a:solidFill>
                  <a:prstClr val="black"/>
                </a:solidFill>
              </a:rPr>
              <a:t>［例：全国糖尿病データベース事業］</a:t>
            </a:r>
          </a:p>
        </p:txBody>
      </p:sp>
      <p:sp>
        <p:nvSpPr>
          <p:cNvPr id="21" name="テキスト ボックス 20"/>
          <p:cNvSpPr txBox="1"/>
          <p:nvPr/>
        </p:nvSpPr>
        <p:spPr>
          <a:xfrm>
            <a:off x="3304905" y="3745714"/>
            <a:ext cx="2784737" cy="307777"/>
          </a:xfrm>
          <a:prstGeom prst="rect">
            <a:avLst/>
          </a:prstGeom>
          <a:noFill/>
        </p:spPr>
        <p:txBody>
          <a:bodyPr wrap="none" rtlCol="0">
            <a:spAutoFit/>
          </a:bodyPr>
          <a:lstStyle/>
          <a:p>
            <a:r>
              <a:rPr lang="ja-JP" altLang="en-US" sz="1400" dirty="0">
                <a:solidFill>
                  <a:prstClr val="black"/>
                </a:solidFill>
              </a:rPr>
              <a:t>［例：高血圧治療ガイドライン</a:t>
            </a:r>
            <a:r>
              <a:rPr lang="en-US" altLang="ja-JP" sz="1400" dirty="0">
                <a:solidFill>
                  <a:prstClr val="black"/>
                </a:solidFill>
              </a:rPr>
              <a:t>2014</a:t>
            </a:r>
            <a:r>
              <a:rPr lang="ja-JP" altLang="en-US" sz="1400" dirty="0">
                <a:solidFill>
                  <a:prstClr val="black"/>
                </a:solidFill>
              </a:rPr>
              <a:t>］</a:t>
            </a:r>
          </a:p>
        </p:txBody>
      </p:sp>
      <p:sp>
        <p:nvSpPr>
          <p:cNvPr id="19" name="正方形/長方形 18"/>
          <p:cNvSpPr/>
          <p:nvPr/>
        </p:nvSpPr>
        <p:spPr>
          <a:xfrm>
            <a:off x="104187" y="3671134"/>
            <a:ext cx="9766188" cy="30400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Rectangle 2"/>
          <p:cNvSpPr>
            <a:spLocks noChangeArrowheads="1"/>
          </p:cNvSpPr>
          <p:nvPr/>
        </p:nvSpPr>
        <p:spPr bwMode="auto">
          <a:xfrm>
            <a:off x="213524" y="16322"/>
            <a:ext cx="9517327" cy="4141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２１．重症化予防の取組</a:t>
            </a:r>
          </a:p>
        </p:txBody>
      </p:sp>
      <p:sp>
        <p:nvSpPr>
          <p:cNvPr id="25" name="Rectangle 36"/>
          <p:cNvSpPr>
            <a:spLocks noChangeArrowheads="1"/>
          </p:cNvSpPr>
          <p:nvPr/>
        </p:nvSpPr>
        <p:spPr bwMode="auto">
          <a:xfrm>
            <a:off x="68912" y="430510"/>
            <a:ext cx="5945825" cy="36554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生活習慣病重症化予防推進に係る要件の見直し</a:t>
            </a:r>
          </a:p>
        </p:txBody>
      </p:sp>
      <p:sp>
        <p:nvSpPr>
          <p:cNvPr id="2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8">
            <a:extLst>
              <a:ext uri="{FF2B5EF4-FFF2-40B4-BE49-F238E27FC236}">
                <a16:creationId xmlns="" xmlns:a16="http://schemas.microsoft.com/office/drawing/2014/main" id="{09F96AB3-A52A-4971-97A7-97832AF2A999}"/>
              </a:ext>
            </a:extLst>
          </p:cNvPr>
          <p:cNvSpPr txBox="1"/>
          <p:nvPr/>
        </p:nvSpPr>
        <p:spPr>
          <a:xfrm>
            <a:off x="3041824" y="1791013"/>
            <a:ext cx="1623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208-209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様式</a:t>
            </a:r>
            <a:r>
              <a:rPr lang="en-US" altLang="ja-JP" dirty="0">
                <a:solidFill>
                  <a:srgbClr val="002060"/>
                </a:solidFill>
                <a:latin typeface="ＭＳ Ｐゴシック" panose="020B0600070205080204" pitchFamily="50" charset="-128"/>
              </a:rPr>
              <a:t>1051</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001878876"/>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27360" y="974212"/>
            <a:ext cx="9689654" cy="5695148"/>
          </a:xfrm>
          <a:prstGeom prst="rect">
            <a:avLst/>
          </a:prstGeom>
          <a:solidFill>
            <a:schemeClr val="bg1">
              <a:alpha val="50000"/>
            </a:schemeClr>
          </a:solidFill>
          <a:ln w="9525">
            <a:solidFill>
              <a:schemeClr val="tx1"/>
            </a:solidFill>
            <a:miter lim="800000"/>
            <a:headEnd/>
            <a:tailEnd/>
          </a:ln>
        </p:spPr>
        <p:txBody>
          <a:bodyPr/>
          <a:lstStyle/>
          <a:p>
            <a:pPr marR="0" lvl="0" algn="l" defTabSz="914400" rtl="0" eaLnBrk="1" fontAlgn="auto" latinLnBrk="0" hangingPunct="1">
              <a:lnSpc>
                <a:spcPts val="17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①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材料加算として評価されている材料等について、実勢価格および当該材料の使用実態等を踏まえた適正な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ts val="17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評価を行う</a:t>
            </a: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ts val="1700"/>
              </a:lnSpc>
              <a:spcBef>
                <a:spcPts val="0"/>
              </a:spcBef>
              <a:spcAft>
                <a:spcPts val="0"/>
              </a:spcAft>
              <a:buClrTx/>
              <a:buSzTx/>
              <a:tabLst/>
              <a:defRPr/>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R="0" lvl="0" algn="l" defTabSz="914400" rtl="0" eaLnBrk="1" fontAlgn="auto" latinLnBrk="0" hangingPunct="1">
              <a:lnSpc>
                <a:spcPts val="17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経皮的冠動脈形成術及び経皮的冠動脈ステント留置術のうち、安定冠動脈疾患に対して待機的に実施され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ts val="17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る場合について、原則として病変が機能的虚血の原因と確認されていることを算定要件とする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［算定要件］</a:t>
            </a:r>
            <a:endParaRPr kumimoji="1" lang="en-US" altLang="ja-JP" sz="13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原則として以下のいずれかの病変に対して実施した場合に算定する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ア　</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90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％以上の狭窄病変、</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イ　患者の狭心症状の原因と考えられる狭窄病変、</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ウ　機能的虚血の評価のための検査を実施し、機能的虚血の原因病変と確認されている狭窄病変</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719138" marR="0" lvl="0" indent="-719138"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なお、診療録及び診療報酬明細書の摘要欄に、アからウまでのいずれかに該当する医学的根拠について記載すること</a:t>
            </a:r>
          </a:p>
          <a:p>
            <a:pPr marL="719138" marR="0" lvl="0" indent="-719138"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ただし、医学的な必要性からそれ以外の病変に対して実施する場合は、その詳細な理由を診療録及び診療報酬明細書の摘要欄に記載すること</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182563" marR="0" lvl="0" indent="-1825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③　脂</a:t>
            </a:r>
            <a:r>
              <a:rPr kumimoji="1" lang="ja-JP" altLang="en-US" sz="1600" b="0" i="0" u="none" strike="noStrike" kern="1200" cap="none" spc="-10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漏性角化症や軟性線維腫に対する凍結療法については、「</a:t>
            </a:r>
            <a:r>
              <a:rPr kumimoji="1" lang="ja-JP" altLang="en-US" sz="1600" b="0" i="0" u="none" strike="noStrike" kern="1200" cap="none" spc="-100" normalizeH="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いぼ等</a:t>
            </a:r>
            <a:r>
              <a:rPr kumimoji="1" lang="ja-JP" altLang="en-US" sz="1600" b="0" i="0" u="none" strike="noStrike" kern="1200" cap="none" spc="-10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冷凍凝固法」により算定する旨を明確化する</a:t>
            </a:r>
            <a:endParaRPr kumimoji="1" lang="en-US" altLang="ja-JP" sz="1600" b="0" i="0" u="none" strike="noStrike" kern="1200" cap="none" spc="-10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２２</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医薬品等の適正評価</a:t>
            </a:r>
          </a:p>
        </p:txBody>
      </p:sp>
      <p:sp>
        <p:nvSpPr>
          <p:cNvPr id="16" name="右矢印 15"/>
          <p:cNvSpPr/>
          <p:nvPr/>
        </p:nvSpPr>
        <p:spPr>
          <a:xfrm>
            <a:off x="5281139" y="1869514"/>
            <a:ext cx="463948" cy="118425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2" name="表 1"/>
          <p:cNvGraphicFramePr>
            <a:graphicFrameLocks noGrp="1"/>
          </p:cNvGraphicFramePr>
          <p:nvPr>
            <p:extLst/>
          </p:nvPr>
        </p:nvGraphicFramePr>
        <p:xfrm>
          <a:off x="1540156" y="1392834"/>
          <a:ext cx="3672408" cy="1729740"/>
        </p:xfrm>
        <a:graphic>
          <a:graphicData uri="http://schemas.openxmlformats.org/drawingml/2006/table">
            <a:tbl>
              <a:tblPr firstRow="1" bandRow="1">
                <a:tableStyleId>{5C22544A-7EE6-4342-B048-85BDC9FD1C3A}</a:tableStyleId>
              </a:tblPr>
              <a:tblGrid>
                <a:gridCol w="3672408">
                  <a:extLst>
                    <a:ext uri="{9D8B030D-6E8A-4147-A177-3AD203B41FA5}">
                      <a16:colId xmlns="" xmlns:a16="http://schemas.microsoft.com/office/drawing/2014/main" val="20000"/>
                    </a:ext>
                  </a:extLst>
                </a:gridCol>
              </a:tblGrid>
              <a:tr h="298368">
                <a:tc>
                  <a:txBody>
                    <a:bodyPr/>
                    <a:lstStyle/>
                    <a:p>
                      <a:pPr algn="ctr"/>
                      <a:r>
                        <a:rPr kumimoji="1" lang="ja-JP" altLang="en-US" sz="1400" dirty="0"/>
                        <a:t>現行</a:t>
                      </a:r>
                    </a:p>
                  </a:txBody>
                  <a:tcPr/>
                </a:tc>
                <a:extLst>
                  <a:ext uri="{0D108BD9-81ED-4DB2-BD59-A6C34878D82A}">
                    <a16:rowId xmlns="" xmlns:a16="http://schemas.microsoft.com/office/drawing/2014/main" val="10000"/>
                  </a:ext>
                </a:extLst>
              </a:tr>
              <a:tr h="1394870">
                <a:tc>
                  <a:txBody>
                    <a:bodyPr/>
                    <a:lstStyle/>
                    <a:p>
                      <a:pPr>
                        <a:lnSpc>
                          <a:spcPts val="1500"/>
                        </a:lnSpc>
                      </a:pPr>
                      <a:r>
                        <a:rPr kumimoji="1" lang="en-US" altLang="ja-JP" sz="1400" dirty="0"/>
                        <a:t>【</a:t>
                      </a:r>
                      <a:r>
                        <a:rPr kumimoji="1" lang="ja-JP" altLang="en-US" sz="1400" dirty="0"/>
                        <a:t>血糖自己測定器加算</a:t>
                      </a:r>
                      <a:r>
                        <a:rPr kumimoji="1" lang="en-US" altLang="ja-JP" sz="1400" dirty="0"/>
                        <a:t>】</a:t>
                      </a:r>
                    </a:p>
                    <a:p>
                      <a:pPr>
                        <a:lnSpc>
                          <a:spcPts val="1500"/>
                        </a:lnSpc>
                      </a:pPr>
                      <a:r>
                        <a:rPr kumimoji="1" lang="ja-JP" altLang="en-US" sz="1400" dirty="0"/>
                        <a:t>１　月   ２０回以上測定する場合：    ４００点</a:t>
                      </a:r>
                      <a:endParaRPr kumimoji="1" lang="en-US" altLang="ja-JP" sz="1400" dirty="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２　</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月   ４０回以上測定する場合：    ５８０点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３　</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月   ６０回以上測定する場合：    ８６０点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４　</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月   ８０回以上測定する場合：１</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１４０点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５　</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月１００回以上測定する場合：１</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３２０点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６　</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月１２０回以上測定する場合：１</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５００点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graphicFrame>
        <p:nvGraphicFramePr>
          <p:cNvPr id="3" name="表 2"/>
          <p:cNvGraphicFramePr>
            <a:graphicFrameLocks noGrp="1"/>
          </p:cNvGraphicFramePr>
          <p:nvPr>
            <p:extLst/>
          </p:nvPr>
        </p:nvGraphicFramePr>
        <p:xfrm>
          <a:off x="5790875" y="1379344"/>
          <a:ext cx="3615005" cy="1729740"/>
        </p:xfrm>
        <a:graphic>
          <a:graphicData uri="http://schemas.openxmlformats.org/drawingml/2006/table">
            <a:tbl>
              <a:tblPr firstRow="1" bandRow="1">
                <a:tableStyleId>{21E4AEA4-8DFA-4A89-87EB-49C32662AFE0}</a:tableStyleId>
              </a:tblPr>
              <a:tblGrid>
                <a:gridCol w="3615005">
                  <a:extLst>
                    <a:ext uri="{9D8B030D-6E8A-4147-A177-3AD203B41FA5}">
                      <a16:colId xmlns="" xmlns:a16="http://schemas.microsoft.com/office/drawing/2014/main" val="20000"/>
                    </a:ext>
                  </a:extLst>
                </a:gridCol>
              </a:tblGrid>
              <a:tr h="228907">
                <a:tc>
                  <a:txBody>
                    <a:bodyPr/>
                    <a:lstStyle/>
                    <a:p>
                      <a:pPr algn="ctr"/>
                      <a:r>
                        <a:rPr kumimoji="1" lang="ja-JP" altLang="en-US" sz="1400" dirty="0"/>
                        <a:t>改定</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血糖自己測定器加算</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　月   ２０回以上測定する場合：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３５０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　月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３０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回以上測定する場合：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４６５</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３　月   ４０回以上測定する場合：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５８０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４　月   ６０回以上測定する場合：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８３０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５　月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９０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回以上測定する場合：</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１</a:t>
                      </a:r>
                      <a:r>
                        <a:rPr kumimoji="1" lang="en-US" altLang="ja-JP" sz="1400" b="1" i="0" u="sng" strike="noStrike" kern="1200" cap="none" spc="0" normalizeH="0" baseline="0" noProof="0" dirty="0">
                          <a:ln>
                            <a:noFill/>
                          </a:ln>
                          <a:solidFill>
                            <a:srgbClr val="0070C0"/>
                          </a:solidFill>
                          <a:effectLst/>
                          <a:uLnTx/>
                          <a:uFillTx/>
                          <a:latin typeface="+mn-lt"/>
                          <a:ea typeface="+mn-ea"/>
                          <a:cs typeface="+mn-cs"/>
                        </a:rPr>
                        <a:t>,</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１７０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６　月１２０回以上測定する場合：</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１</a:t>
                      </a:r>
                      <a:r>
                        <a:rPr kumimoji="1" lang="en-US" altLang="ja-JP" sz="1400" b="1" i="0" u="sng" strike="noStrike" kern="1200" cap="none" spc="0" normalizeH="0" baseline="0" noProof="0" dirty="0">
                          <a:ln>
                            <a:noFill/>
                          </a:ln>
                          <a:solidFill>
                            <a:srgbClr val="0070C0"/>
                          </a:solidFill>
                          <a:effectLst/>
                          <a:uLnTx/>
                          <a:uFillTx/>
                          <a:latin typeface="+mn-lt"/>
                          <a:ea typeface="+mn-ea"/>
                          <a:cs typeface="+mn-cs"/>
                        </a:rPr>
                        <a:t>,</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４９０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bl>
          </a:graphicData>
        </a:graphic>
      </p:graphicFrame>
      <p:sp>
        <p:nvSpPr>
          <p:cNvPr id="10" name="正方形/長方形 9"/>
          <p:cNvSpPr/>
          <p:nvPr/>
        </p:nvSpPr>
        <p:spPr>
          <a:xfrm>
            <a:off x="124095" y="1428437"/>
            <a:ext cx="1273462" cy="307777"/>
          </a:xfrm>
          <a:prstGeom prst="rect">
            <a:avLst/>
          </a:prstGeom>
        </p:spPr>
        <p:txBody>
          <a:bodyPr wrap="square">
            <a:spAutoFit/>
          </a:bodyPr>
          <a:lstStyle/>
          <a:p>
            <a:pPr marL="270000" marR="0" lvl="0" indent="-270000" algn="l" defTabSz="914400" rtl="0" eaLnBrk="1" fontAlgn="auto" latinLnBrk="0" hangingPunct="1">
              <a:lnSpc>
                <a:spcPct val="100000"/>
              </a:lnSpc>
              <a:spcBef>
                <a:spcPts val="0"/>
              </a:spcBef>
              <a:spcAft>
                <a:spcPts val="600"/>
              </a:spcAft>
              <a:buClrTx/>
              <a:buSzTx/>
              <a:buFontTx/>
              <a:buNone/>
              <a:tabLst/>
              <a:defRPr/>
            </a:pPr>
            <a:r>
              <a:rPr kumimoji="1" lang="ja-JP" altLang="en-US" sz="1400" b="0" i="0" u="none" strike="noStrike" kern="1200" cap="none" spc="-100" normalizeH="0" noProof="0" dirty="0">
                <a:ln>
                  <a:noFill/>
                </a:ln>
                <a:solidFill>
                  <a:prstClr val="black"/>
                </a:solidFill>
                <a:effectLst/>
                <a:uLnTx/>
                <a:uFillTx/>
                <a:latin typeface="ＭＳ Ｐゴシック"/>
                <a:ea typeface="ＭＳ Ｐゴシック" panose="020B0600070205080204" pitchFamily="50" charset="-128"/>
                <a:cs typeface="+mn-cs"/>
              </a:rPr>
              <a:t>（技術の例）</a:t>
            </a:r>
            <a:endParaRPr kumimoji="1" lang="en-US" altLang="ja-JP" sz="1400" b="0" i="0" u="none" strike="noStrike" kern="1200" cap="none" spc="-100" normalizeH="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36">
            <a:extLst>
              <a:ext uri="{FF2B5EF4-FFF2-40B4-BE49-F238E27FC236}">
                <a16:creationId xmlns="" xmlns:a16="http://schemas.microsoft.com/office/drawing/2014/main" id="{3FBDDF0B-06DE-4CFF-A5AE-1F4AFFE282C0}"/>
              </a:ext>
            </a:extLst>
          </p:cNvPr>
          <p:cNvSpPr>
            <a:spLocks noChangeArrowheads="1"/>
          </p:cNvSpPr>
          <p:nvPr/>
        </p:nvSpPr>
        <p:spPr bwMode="auto">
          <a:xfrm>
            <a:off x="124107" y="559042"/>
            <a:ext cx="5380619" cy="41517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（１）実態を踏まえた医療技術等の評価の適正化</a:t>
            </a:r>
          </a:p>
        </p:txBody>
      </p:sp>
      <p:sp>
        <p:nvSpPr>
          <p:cNvPr id="13" name="右矢印 15">
            <a:extLst>
              <a:ext uri="{FF2B5EF4-FFF2-40B4-BE49-F238E27FC236}">
                <a16:creationId xmlns="" xmlns:a16="http://schemas.microsoft.com/office/drawing/2014/main" id="{3F2D5556-4D1D-413C-94D5-B8C828D90E9C}"/>
              </a:ext>
            </a:extLst>
          </p:cNvPr>
          <p:cNvSpPr/>
          <p:nvPr/>
        </p:nvSpPr>
        <p:spPr>
          <a:xfrm>
            <a:off x="3656856" y="5373216"/>
            <a:ext cx="463948" cy="967740"/>
          </a:xfrm>
          <a:prstGeom prst="rightArrow">
            <a:avLst>
              <a:gd name="adj1" fmla="val 50000"/>
              <a:gd name="adj2" fmla="val 52816"/>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graphicFrame>
        <p:nvGraphicFramePr>
          <p:cNvPr id="14" name="表 13">
            <a:extLst>
              <a:ext uri="{FF2B5EF4-FFF2-40B4-BE49-F238E27FC236}">
                <a16:creationId xmlns="" xmlns:a16="http://schemas.microsoft.com/office/drawing/2014/main" id="{06825D7D-9F44-404A-99FD-02B47085CD3F}"/>
              </a:ext>
            </a:extLst>
          </p:cNvPr>
          <p:cNvGraphicFramePr>
            <a:graphicFrameLocks noGrp="1"/>
          </p:cNvGraphicFramePr>
          <p:nvPr>
            <p:extLst/>
          </p:nvPr>
        </p:nvGraphicFramePr>
        <p:xfrm>
          <a:off x="849929" y="5373216"/>
          <a:ext cx="2518911" cy="967740"/>
        </p:xfrm>
        <a:graphic>
          <a:graphicData uri="http://schemas.openxmlformats.org/drawingml/2006/table">
            <a:tbl>
              <a:tblPr firstRow="1" bandRow="1">
                <a:tableStyleId>{5C22544A-7EE6-4342-B048-85BDC9FD1C3A}</a:tableStyleId>
              </a:tblPr>
              <a:tblGrid>
                <a:gridCol w="2518911">
                  <a:extLst>
                    <a:ext uri="{9D8B030D-6E8A-4147-A177-3AD203B41FA5}">
                      <a16:colId xmlns="" xmlns:a16="http://schemas.microsoft.com/office/drawing/2014/main" val="20000"/>
                    </a:ext>
                  </a:extLst>
                </a:gridCol>
              </a:tblGrid>
              <a:tr h="216024">
                <a:tc>
                  <a:txBody>
                    <a:bodyPr/>
                    <a:lstStyle/>
                    <a:p>
                      <a:pPr algn="ctr"/>
                      <a:r>
                        <a:rPr kumimoji="1" lang="ja-JP" altLang="en-US" sz="1400" dirty="0"/>
                        <a:t>現行</a:t>
                      </a:r>
                    </a:p>
                  </a:txBody>
                  <a:tcPr/>
                </a:tc>
                <a:extLst>
                  <a:ext uri="{0D108BD9-81ED-4DB2-BD59-A6C34878D82A}">
                    <a16:rowId xmlns="" xmlns:a16="http://schemas.microsoft.com/office/drawing/2014/main" val="10000"/>
                  </a:ext>
                </a:extLst>
              </a:tr>
              <a:tr h="370840">
                <a:tc>
                  <a:txBody>
                    <a:bodyPr/>
                    <a:lstStyle/>
                    <a:p>
                      <a:pPr>
                        <a:lnSpc>
                          <a:spcPts val="1500"/>
                        </a:lnSpc>
                      </a:pPr>
                      <a:r>
                        <a:rPr kumimoji="1" lang="en-US" altLang="ja-JP" sz="1400" dirty="0"/>
                        <a:t>【</a:t>
                      </a:r>
                      <a:r>
                        <a:rPr kumimoji="1" lang="ja-JP" altLang="en-US" sz="1400" dirty="0" err="1"/>
                        <a:t>いぼ</a:t>
                      </a:r>
                      <a:r>
                        <a:rPr kumimoji="1" lang="ja-JP" altLang="en-US" sz="1400" dirty="0"/>
                        <a:t>冷凍凝固法</a:t>
                      </a:r>
                      <a:r>
                        <a:rPr kumimoji="1" lang="en-US" altLang="ja-JP" sz="1400" dirty="0"/>
                        <a:t>】</a:t>
                      </a:r>
                    </a:p>
                    <a:p>
                      <a:pPr>
                        <a:lnSpc>
                          <a:spcPts val="1500"/>
                        </a:lnSpc>
                      </a:pPr>
                      <a:r>
                        <a:rPr kumimoji="1" lang="ja-JP" altLang="en-US" sz="1400" dirty="0"/>
                        <a:t>１　３箇所以下：　２１０点</a:t>
                      </a:r>
                    </a:p>
                    <a:p>
                      <a:pPr>
                        <a:lnSpc>
                          <a:spcPts val="1500"/>
                        </a:lnSpc>
                      </a:pPr>
                      <a:r>
                        <a:rPr kumimoji="1" lang="ja-JP" altLang="en-US" sz="1400" dirty="0"/>
                        <a:t>２　４箇所以上：　２６０点</a:t>
                      </a:r>
                      <a:endParaRPr kumimoji="1" lang="en-US" altLang="ja-JP" sz="1400" dirty="0"/>
                    </a:p>
                  </a:txBody>
                  <a:tcPr/>
                </a:tc>
                <a:extLst>
                  <a:ext uri="{0D108BD9-81ED-4DB2-BD59-A6C34878D82A}">
                    <a16:rowId xmlns="" xmlns:a16="http://schemas.microsoft.com/office/drawing/2014/main" val="10001"/>
                  </a:ext>
                </a:extLst>
              </a:tr>
            </a:tbl>
          </a:graphicData>
        </a:graphic>
      </p:graphicFrame>
      <p:graphicFrame>
        <p:nvGraphicFramePr>
          <p:cNvPr id="18" name="表 17">
            <a:extLst>
              <a:ext uri="{FF2B5EF4-FFF2-40B4-BE49-F238E27FC236}">
                <a16:creationId xmlns="" xmlns:a16="http://schemas.microsoft.com/office/drawing/2014/main" id="{F18CDB74-0F56-4FB2-B0C8-50A08772B66F}"/>
              </a:ext>
            </a:extLst>
          </p:cNvPr>
          <p:cNvGraphicFramePr>
            <a:graphicFrameLocks noGrp="1"/>
          </p:cNvGraphicFramePr>
          <p:nvPr>
            <p:extLst/>
          </p:nvPr>
        </p:nvGraphicFramePr>
        <p:xfrm>
          <a:off x="4520952" y="5373216"/>
          <a:ext cx="2448271" cy="967740"/>
        </p:xfrm>
        <a:graphic>
          <a:graphicData uri="http://schemas.openxmlformats.org/drawingml/2006/table">
            <a:tbl>
              <a:tblPr firstRow="1" bandRow="1">
                <a:tableStyleId>{21E4AEA4-8DFA-4A89-87EB-49C32662AFE0}</a:tableStyleId>
              </a:tblPr>
              <a:tblGrid>
                <a:gridCol w="2448271">
                  <a:extLst>
                    <a:ext uri="{9D8B030D-6E8A-4147-A177-3AD203B41FA5}">
                      <a16:colId xmlns="" xmlns:a16="http://schemas.microsoft.com/office/drawing/2014/main" val="20000"/>
                    </a:ext>
                  </a:extLst>
                </a:gridCol>
              </a:tblGrid>
              <a:tr h="228907">
                <a:tc>
                  <a:txBody>
                    <a:bodyPr/>
                    <a:lstStyle/>
                    <a:p>
                      <a:pPr algn="ctr"/>
                      <a:r>
                        <a:rPr kumimoji="1" lang="ja-JP" altLang="en-US" sz="1400" dirty="0"/>
                        <a:t>改定</a:t>
                      </a:r>
                    </a:p>
                  </a:txBody>
                  <a:tcPr/>
                </a:tc>
                <a:extLst>
                  <a:ext uri="{0D108BD9-81ED-4DB2-BD59-A6C34878D82A}">
                    <a16:rowId xmlns="" xmlns:a16="http://schemas.microsoft.com/office/drawing/2014/main" val="10000"/>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err="1">
                          <a:ln>
                            <a:noFill/>
                          </a:ln>
                          <a:solidFill>
                            <a:prstClr val="black"/>
                          </a:solidFill>
                          <a:effectLst/>
                          <a:uLnTx/>
                          <a:uFillTx/>
                          <a:latin typeface="+mn-lt"/>
                          <a:ea typeface="+mn-ea"/>
                          <a:cs typeface="+mn-cs"/>
                        </a:rPr>
                        <a:t>いぼ等</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冷凍凝固法</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　３箇所以下：　２１０点</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　４箇所以上：　</a:t>
                      </a:r>
                      <a:r>
                        <a:rPr kumimoji="1" lang="ja-JP" altLang="en-US" sz="1400" b="1" i="0" u="sng" strike="noStrike" kern="1200" cap="none" spc="0" normalizeH="0" baseline="0" noProof="0" dirty="0">
                          <a:ln>
                            <a:noFill/>
                          </a:ln>
                          <a:solidFill>
                            <a:srgbClr val="0070C0"/>
                          </a:solidFill>
                          <a:effectLst/>
                          <a:uLnTx/>
                          <a:uFillTx/>
                          <a:latin typeface="+mn-lt"/>
                          <a:ea typeface="+mn-ea"/>
                          <a:cs typeface="+mn-cs"/>
                        </a:rPr>
                        <a:t>２７０</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点</a:t>
                      </a:r>
                    </a:p>
                  </a:txBody>
                  <a:tcPr/>
                </a:tc>
                <a:extLst>
                  <a:ext uri="{0D108BD9-81ED-4DB2-BD59-A6C34878D82A}">
                    <a16:rowId xmlns="" xmlns:a16="http://schemas.microsoft.com/office/drawing/2014/main" val="10001"/>
                  </a:ext>
                </a:extLst>
              </a:tr>
            </a:tbl>
          </a:graphicData>
        </a:graphic>
      </p:graphicFrame>
      <p:sp>
        <p:nvSpPr>
          <p:cNvPr id="19" name="テキスト ボックス 18"/>
          <p:cNvSpPr txBox="1"/>
          <p:nvPr/>
        </p:nvSpPr>
        <p:spPr>
          <a:xfrm>
            <a:off x="6465168" y="5692303"/>
            <a:ext cx="3351846" cy="769441"/>
          </a:xfrm>
          <a:prstGeom prst="rect">
            <a:avLst/>
          </a:prstGeom>
          <a:noFill/>
        </p:spPr>
        <p:txBody>
          <a:bodyPr wrap="square" rtlCol="0">
            <a:spAutoFit/>
          </a:bodyPr>
          <a:lstStyle/>
          <a:p>
            <a:pPr marL="627063">
              <a:tabLst>
                <a:tab pos="540000" algn="l"/>
              </a:tabLst>
            </a:pPr>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算定要件</a:t>
            </a:r>
            <a:r>
              <a:rPr lang="en-US" altLang="ja-JP" sz="1100" dirty="0">
                <a:solidFill>
                  <a:prstClr val="black"/>
                </a:solidFill>
                <a:latin typeface="ＭＳ Ｐゴシック" panose="020B0600070205080204" pitchFamily="50" charset="-128"/>
                <a:ea typeface="ＭＳ Ｐゴシック" panose="020B0600070205080204" pitchFamily="50" charset="-128"/>
              </a:rPr>
              <a:t>]</a:t>
            </a:r>
            <a:r>
              <a:rPr lang="ja-JP" altLang="en-US" sz="1100" dirty="0">
                <a:solidFill>
                  <a:prstClr val="black"/>
                </a:solidFill>
                <a:latin typeface="ＭＳ Ｐゴシック" panose="020B0600070205080204" pitchFamily="50" charset="-128"/>
                <a:ea typeface="ＭＳ Ｐゴシック" panose="020B0600070205080204" pitchFamily="50" charset="-128"/>
              </a:rPr>
              <a:t>　</a:t>
            </a:r>
            <a:r>
              <a:rPr lang="ja-JP" altLang="en-US" sz="1100" b="1" dirty="0">
                <a:solidFill>
                  <a:srgbClr val="0070C0"/>
                </a:solidFill>
                <a:latin typeface="ＭＳ Ｐゴシック" panose="020B0600070205080204" pitchFamily="50" charset="-128"/>
                <a:ea typeface="ＭＳ Ｐゴシック" panose="020B0600070205080204" pitchFamily="50" charset="-128"/>
              </a:rPr>
              <a:t>（新）</a:t>
            </a:r>
            <a:endParaRPr lang="en-US" altLang="ja-JP" sz="1100" b="1" dirty="0">
              <a:solidFill>
                <a:srgbClr val="0070C0"/>
              </a:solidFill>
              <a:latin typeface="ＭＳ Ｐゴシック" panose="020B0600070205080204" pitchFamily="50" charset="-128"/>
              <a:ea typeface="ＭＳ Ｐゴシック" panose="020B0600070205080204" pitchFamily="50" charset="-128"/>
            </a:endParaRPr>
          </a:p>
          <a:p>
            <a:pPr marL="627063">
              <a:tabLst>
                <a:tab pos="540000" algn="l"/>
              </a:tabLst>
            </a:pPr>
            <a:r>
              <a:rPr lang="ja-JP" altLang="en-US" sz="1100" dirty="0">
                <a:solidFill>
                  <a:prstClr val="black"/>
                </a:solidFill>
                <a:latin typeface="ＭＳ Ｐゴシック" panose="020B0600070205080204" pitchFamily="50" charset="-128"/>
                <a:ea typeface="ＭＳ Ｐゴシック" panose="020B0600070205080204" pitchFamily="50" charset="-128"/>
              </a:rPr>
              <a:t>　脂漏性角化症、軟性線維腫に対する凍結療法については、「</a:t>
            </a:r>
            <a:r>
              <a:rPr lang="ja-JP" altLang="en-US" sz="1100" dirty="0" err="1">
                <a:solidFill>
                  <a:prstClr val="black"/>
                </a:solidFill>
                <a:latin typeface="ＭＳ Ｐゴシック" panose="020B0600070205080204" pitchFamily="50" charset="-128"/>
                <a:ea typeface="ＭＳ Ｐゴシック" panose="020B0600070205080204" pitchFamily="50" charset="-128"/>
              </a:rPr>
              <a:t>いぼ等</a:t>
            </a:r>
            <a:r>
              <a:rPr lang="ja-JP" altLang="en-US" sz="1100" dirty="0">
                <a:solidFill>
                  <a:prstClr val="black"/>
                </a:solidFill>
                <a:latin typeface="ＭＳ Ｐゴシック" panose="020B0600070205080204" pitchFamily="50" charset="-128"/>
                <a:ea typeface="ＭＳ Ｐゴシック" panose="020B0600070205080204" pitchFamily="50" charset="-128"/>
              </a:rPr>
              <a:t>冷凍凝固法」により算定する</a:t>
            </a:r>
            <a:endParaRPr lang="en-US" altLang="ja-JP" sz="1100" dirty="0">
              <a:solidFill>
                <a:prstClr val="black"/>
              </a:solidFill>
            </a:endParaRPr>
          </a:p>
        </p:txBody>
      </p:sp>
      <p:sp>
        <p:nvSpPr>
          <p:cNvPr id="17" name="テキスト ボックス 8">
            <a:extLst>
              <a:ext uri="{FF2B5EF4-FFF2-40B4-BE49-F238E27FC236}">
                <a16:creationId xmlns="" xmlns:a16="http://schemas.microsoft.com/office/drawing/2014/main" id="{54B969AB-FB07-4679-8AE3-016E294A30AC}"/>
              </a:ext>
            </a:extLst>
          </p:cNvPr>
          <p:cNvSpPr txBox="1"/>
          <p:nvPr/>
        </p:nvSpPr>
        <p:spPr>
          <a:xfrm>
            <a:off x="613823" y="1715375"/>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257</a:t>
            </a:r>
            <a:endParaRPr lang="ja-JP" altLang="en-US" dirty="0">
              <a:solidFill>
                <a:srgbClr val="002060"/>
              </a:solidFill>
              <a:latin typeface="ＭＳ Ｐゴシック" panose="020B0600070205080204" pitchFamily="50" charset="-128"/>
            </a:endParaRPr>
          </a:p>
        </p:txBody>
      </p:sp>
      <p:sp>
        <p:nvSpPr>
          <p:cNvPr id="20" name="テキスト ボックス 8">
            <a:extLst>
              <a:ext uri="{FF2B5EF4-FFF2-40B4-BE49-F238E27FC236}">
                <a16:creationId xmlns="" xmlns:a16="http://schemas.microsoft.com/office/drawing/2014/main" id="{41186CBC-3AA6-4A69-A6DB-A514092A0441}"/>
              </a:ext>
            </a:extLst>
          </p:cNvPr>
          <p:cNvSpPr txBox="1"/>
          <p:nvPr/>
        </p:nvSpPr>
        <p:spPr>
          <a:xfrm>
            <a:off x="5601072" y="3604707"/>
            <a:ext cx="10801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587</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589</a:t>
            </a:r>
            <a:endParaRPr lang="ja-JP" altLang="en-US" dirty="0">
              <a:solidFill>
                <a:srgbClr val="002060"/>
              </a:solidFill>
              <a:latin typeface="ＭＳ Ｐゴシック" panose="020B0600070205080204" pitchFamily="50" charset="-128"/>
            </a:endParaRPr>
          </a:p>
        </p:txBody>
      </p:sp>
      <p:sp>
        <p:nvSpPr>
          <p:cNvPr id="21" name="テキスト ボックス 8">
            <a:extLst>
              <a:ext uri="{FF2B5EF4-FFF2-40B4-BE49-F238E27FC236}">
                <a16:creationId xmlns="" xmlns:a16="http://schemas.microsoft.com/office/drawing/2014/main" id="{AD71A157-E423-4F27-A0CD-CFB326897E58}"/>
              </a:ext>
            </a:extLst>
          </p:cNvPr>
          <p:cNvSpPr txBox="1"/>
          <p:nvPr/>
        </p:nvSpPr>
        <p:spPr>
          <a:xfrm>
            <a:off x="4091409" y="5370504"/>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498</a:t>
            </a:r>
            <a:endParaRPr lang="ja-JP" altLang="en-US" dirty="0">
              <a:solidFill>
                <a:srgbClr val="002060"/>
              </a:solidFill>
              <a:latin typeface="ＭＳ Ｐゴシック" panose="020B0600070205080204" pitchFamily="50" charset="-128"/>
            </a:endParaRPr>
          </a:p>
        </p:txBody>
      </p:sp>
      <p:sp>
        <p:nvSpPr>
          <p:cNvPr id="22" name="テキスト ボックス 8">
            <a:extLst>
              <a:ext uri="{FF2B5EF4-FFF2-40B4-BE49-F238E27FC236}">
                <a16:creationId xmlns="" xmlns:a16="http://schemas.microsoft.com/office/drawing/2014/main" id="{DAD3A669-505F-497D-8631-BF6DDD7E72D6}"/>
              </a:ext>
            </a:extLst>
          </p:cNvPr>
          <p:cNvSpPr txBox="1"/>
          <p:nvPr/>
        </p:nvSpPr>
        <p:spPr>
          <a:xfrm>
            <a:off x="8306284" y="5561498"/>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575</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32523942"/>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5896" y="3391257"/>
            <a:ext cx="9690400" cy="3157854"/>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400" dirty="0">
              <a:solidFill>
                <a:prstClr val="black"/>
              </a:solidFill>
            </a:endParaRPr>
          </a:p>
          <a:p>
            <a:pPr marL="285750" indent="-285750">
              <a:buFont typeface="Wingdings" panose="05000000000000000000" pitchFamily="2" charset="2"/>
              <a:buChar char="Ø"/>
            </a:pPr>
            <a:r>
              <a:rPr lang="ja-JP" altLang="en-US" dirty="0">
                <a:solidFill>
                  <a:prstClr val="black"/>
                </a:solidFill>
              </a:rPr>
              <a:t>悪性腫瘍遺伝子検査については、近年新規の遺伝子検査技術の収載が相次いでおり、今後、同一がん種に対して同時に複数項目の遺伝子検査を測定することが想定される。</a:t>
            </a:r>
          </a:p>
          <a:p>
            <a:pPr marL="285750" indent="-285750">
              <a:buFont typeface="Wingdings" panose="05000000000000000000" pitchFamily="2" charset="2"/>
              <a:buChar char="Ø"/>
            </a:pPr>
            <a:r>
              <a:rPr lang="ja-JP" altLang="en-US" dirty="0">
                <a:solidFill>
                  <a:prstClr val="black"/>
                </a:solidFill>
              </a:rPr>
              <a:t>患者から１回に採取した組織等を用いて同一がん種に対して悪性腫瘍遺伝子検査を実施した場合は作業工程の重複も考慮し、適正化を図る。</a:t>
            </a:r>
            <a:r>
              <a:rPr lang="ja-JP" altLang="en-US" dirty="0">
                <a:solidFill>
                  <a:srgbClr val="0070C0"/>
                </a:solidFill>
                <a:latin typeface="ＭＳ Ｐゴシック" panose="020B0600070205080204" pitchFamily="50" charset="-128"/>
              </a:rPr>
              <a:t>　　</a:t>
            </a:r>
            <a:endParaRPr lang="ja-JP" altLang="ja-JP" sz="1400" dirty="0">
              <a:solidFill>
                <a:prstClr val="black"/>
              </a:solidFill>
              <a:latin typeface="ＭＳ Ｐゴシック" panose="020B0600070205080204" pitchFamily="50" charset="-128"/>
            </a:endParaRPr>
          </a:p>
        </p:txBody>
      </p:sp>
      <p:sp>
        <p:nvSpPr>
          <p:cNvPr id="5" name="テキスト ボックス 4"/>
          <p:cNvSpPr txBox="1"/>
          <p:nvPr/>
        </p:nvSpPr>
        <p:spPr>
          <a:xfrm>
            <a:off x="509451" y="4756042"/>
            <a:ext cx="9013372" cy="1754326"/>
          </a:xfrm>
          <a:prstGeom prst="rect">
            <a:avLst/>
          </a:prstGeom>
          <a:noFill/>
        </p:spPr>
        <p:txBody>
          <a:bodyPr wrap="square" rtlCol="0">
            <a:spAutoFit/>
          </a:bodyPr>
          <a:lstStyle/>
          <a:p>
            <a:r>
              <a:rPr lang="ja-JP" altLang="en-US" b="1" dirty="0">
                <a:solidFill>
                  <a:srgbClr val="0070C0"/>
                </a:solidFill>
                <a:latin typeface="ＭＳ Ｐゴシック"/>
              </a:rPr>
              <a:t>（新）　　</a:t>
            </a:r>
            <a:endParaRPr lang="en-US" altLang="ja-JP" b="1" dirty="0">
              <a:solidFill>
                <a:srgbClr val="0070C0"/>
              </a:solidFill>
              <a:latin typeface="ＭＳ Ｐゴシック"/>
            </a:endParaRPr>
          </a:p>
          <a:p>
            <a:r>
              <a:rPr lang="ja-JP" altLang="en-US" b="1" dirty="0">
                <a:solidFill>
                  <a:srgbClr val="0070C0"/>
                </a:solidFill>
                <a:latin typeface="ＭＳ Ｐゴシック"/>
              </a:rPr>
              <a:t>　　</a:t>
            </a:r>
            <a:r>
              <a:rPr lang="ja-JP" altLang="en-US" b="1" u="sng" dirty="0">
                <a:solidFill>
                  <a:srgbClr val="0070C0"/>
                </a:solidFill>
                <a:latin typeface="ＭＳ Ｐゴシック"/>
              </a:rPr>
              <a:t>注　患者から１回に採取した組織等を用いて同一がん種に対して悪性腫瘍遺伝子検査を</a:t>
            </a:r>
            <a:endParaRPr lang="en-US" altLang="ja-JP" b="1" u="sng" dirty="0">
              <a:solidFill>
                <a:srgbClr val="0070C0"/>
              </a:solidFill>
              <a:latin typeface="ＭＳ Ｐゴシック"/>
            </a:endParaRPr>
          </a:p>
          <a:p>
            <a:r>
              <a:rPr lang="ja-JP" altLang="en-US" b="1" dirty="0">
                <a:solidFill>
                  <a:srgbClr val="0070C0"/>
                </a:solidFill>
                <a:latin typeface="ＭＳ Ｐゴシック"/>
              </a:rPr>
              <a:t>　　　</a:t>
            </a:r>
            <a:r>
              <a:rPr lang="ja-JP" altLang="en-US" b="1" u="sng" dirty="0">
                <a:solidFill>
                  <a:srgbClr val="0070C0"/>
                </a:solidFill>
                <a:latin typeface="ＭＳ Ｐゴシック"/>
              </a:rPr>
              <a:t>実施した場合は、所定点数にかかわらず、検査の項目数に応じて次に掲げる点数に</a:t>
            </a:r>
            <a:endParaRPr lang="en-US" altLang="ja-JP" b="1" u="sng" dirty="0">
              <a:solidFill>
                <a:srgbClr val="0070C0"/>
              </a:solidFill>
              <a:latin typeface="ＭＳ Ｐゴシック"/>
            </a:endParaRPr>
          </a:p>
          <a:p>
            <a:r>
              <a:rPr lang="ja-JP" altLang="en-US" b="1" dirty="0">
                <a:solidFill>
                  <a:srgbClr val="0070C0"/>
                </a:solidFill>
                <a:latin typeface="ＭＳ Ｐゴシック"/>
              </a:rPr>
              <a:t>　　　</a:t>
            </a:r>
            <a:r>
              <a:rPr lang="ja-JP" altLang="en-US" b="1" u="sng" dirty="0">
                <a:solidFill>
                  <a:srgbClr val="0070C0"/>
                </a:solidFill>
                <a:latin typeface="ＭＳ Ｐゴシック"/>
              </a:rPr>
              <a:t>より算定する。</a:t>
            </a:r>
          </a:p>
          <a:p>
            <a:r>
              <a:rPr lang="ja-JP" altLang="en-US" b="1" dirty="0">
                <a:solidFill>
                  <a:srgbClr val="0070C0"/>
                </a:solidFill>
                <a:latin typeface="ＭＳ Ｐゴシック"/>
              </a:rPr>
              <a:t>　　　</a:t>
            </a:r>
            <a:r>
              <a:rPr lang="en-US" altLang="ja-JP" b="1" dirty="0">
                <a:solidFill>
                  <a:srgbClr val="0070C0"/>
                </a:solidFill>
                <a:latin typeface="ＭＳ Ｐゴシック"/>
              </a:rPr>
              <a:t>		</a:t>
            </a:r>
            <a:r>
              <a:rPr lang="ja-JP" altLang="en-US" b="1" u="sng" dirty="0">
                <a:solidFill>
                  <a:srgbClr val="0070C0"/>
                </a:solidFill>
                <a:latin typeface="ＭＳ Ｐゴシック"/>
              </a:rPr>
              <a:t>イ　２項目</a:t>
            </a:r>
            <a:r>
              <a:rPr lang="en-US" altLang="ja-JP" b="1" u="sng" dirty="0">
                <a:solidFill>
                  <a:srgbClr val="0070C0"/>
                </a:solidFill>
                <a:latin typeface="ＭＳ Ｐゴシック"/>
              </a:rPr>
              <a:t>			4,000</a:t>
            </a:r>
            <a:r>
              <a:rPr lang="ja-JP" altLang="en-US" b="1" u="sng" dirty="0">
                <a:solidFill>
                  <a:srgbClr val="0070C0"/>
                </a:solidFill>
                <a:latin typeface="ＭＳ Ｐゴシック"/>
              </a:rPr>
              <a:t>点</a:t>
            </a:r>
          </a:p>
          <a:p>
            <a:r>
              <a:rPr lang="ja-JP" altLang="en-US" b="1" dirty="0">
                <a:solidFill>
                  <a:srgbClr val="0070C0"/>
                </a:solidFill>
                <a:latin typeface="ＭＳ Ｐゴシック"/>
              </a:rPr>
              <a:t>　　</a:t>
            </a:r>
            <a:r>
              <a:rPr lang="en-US" altLang="ja-JP" b="1" dirty="0">
                <a:solidFill>
                  <a:srgbClr val="0070C0"/>
                </a:solidFill>
                <a:latin typeface="ＭＳ Ｐゴシック"/>
              </a:rPr>
              <a:t>		</a:t>
            </a:r>
            <a:r>
              <a:rPr lang="ja-JP" altLang="en-US" b="1" u="sng" dirty="0">
                <a:solidFill>
                  <a:srgbClr val="0070C0"/>
                </a:solidFill>
                <a:latin typeface="ＭＳ Ｐゴシック"/>
              </a:rPr>
              <a:t>ロ　３項目以上</a:t>
            </a:r>
            <a:r>
              <a:rPr lang="en-US" altLang="ja-JP" b="1" u="sng" dirty="0">
                <a:solidFill>
                  <a:srgbClr val="0070C0"/>
                </a:solidFill>
                <a:latin typeface="ＭＳ Ｐゴシック"/>
              </a:rPr>
              <a:t>			6,000</a:t>
            </a:r>
            <a:r>
              <a:rPr lang="ja-JP" altLang="en-US" b="1" u="sng" dirty="0">
                <a:solidFill>
                  <a:srgbClr val="0070C0"/>
                </a:solidFill>
                <a:latin typeface="ＭＳ Ｐゴシック"/>
              </a:rPr>
              <a:t>点</a:t>
            </a:r>
            <a:endParaRPr lang="en-US" altLang="ja-JP" b="1" u="sng" dirty="0">
              <a:solidFill>
                <a:srgbClr val="0070C0"/>
              </a:solidFill>
              <a:latin typeface="ＭＳ Ｐゴシック"/>
            </a:endParaRPr>
          </a:p>
        </p:txBody>
      </p:sp>
      <p:sp>
        <p:nvSpPr>
          <p:cNvPr id="8" name="Rectangle 37"/>
          <p:cNvSpPr>
            <a:spLocks noChangeArrowheads="1"/>
          </p:cNvSpPr>
          <p:nvPr/>
        </p:nvSpPr>
        <p:spPr bwMode="auto">
          <a:xfrm>
            <a:off x="124603" y="865771"/>
            <a:ext cx="9690400" cy="2259781"/>
          </a:xfrm>
          <a:prstGeom prst="rect">
            <a:avLst/>
          </a:prstGeom>
          <a:solidFill>
            <a:schemeClr val="bg1">
              <a:alpha val="50000"/>
            </a:schemeClr>
          </a:solid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400" dirty="0">
              <a:solidFill>
                <a:prstClr val="black"/>
              </a:solidFill>
            </a:endParaRPr>
          </a:p>
          <a:p>
            <a:pPr marL="285750" indent="-285750">
              <a:buFont typeface="Wingdings" panose="05000000000000000000" pitchFamily="2" charset="2"/>
              <a:buChar char="Ø"/>
            </a:pPr>
            <a:r>
              <a:rPr lang="ja-JP" altLang="en-US" dirty="0">
                <a:solidFill>
                  <a:prstClr val="black"/>
                </a:solidFill>
              </a:rPr>
              <a:t>衛生検査所料金調査により得られた実勢価格に基づき、保険償還価格と実勢価格の乖離が大きい検査について、適正な評価を行う。</a:t>
            </a:r>
            <a:endParaRPr lang="en-US" altLang="ja-JP" dirty="0">
              <a:solidFill>
                <a:prstClr val="black"/>
              </a:solidFill>
            </a:endParaRPr>
          </a:p>
          <a:p>
            <a:r>
              <a:rPr lang="ja-JP" altLang="en-US" sz="2000" dirty="0">
                <a:solidFill>
                  <a:prstClr val="black"/>
                </a:solidFill>
                <a:latin typeface="ＭＳ Ｐゴシック" panose="020B0600070205080204" pitchFamily="50" charset="-128"/>
              </a:rPr>
              <a:t>例）</a:t>
            </a:r>
            <a:endParaRPr lang="en-US" altLang="ja-JP" sz="2000" dirty="0">
              <a:solidFill>
                <a:prstClr val="black"/>
              </a:solidFill>
              <a:latin typeface="ＭＳ Ｐゴシック" panose="020B0600070205080204" pitchFamily="50" charset="-128"/>
            </a:endParaRPr>
          </a:p>
          <a:p>
            <a:r>
              <a:rPr lang="ja-JP" altLang="en-US" sz="1400" dirty="0">
                <a:solidFill>
                  <a:srgbClr val="0070C0"/>
                </a:solidFill>
                <a:latin typeface="ＭＳ Ｐゴシック" panose="020B0600070205080204" pitchFamily="50" charset="-128"/>
              </a:rPr>
              <a:t>　　</a:t>
            </a:r>
            <a:endParaRPr lang="ja-JP" altLang="ja-JP" sz="1100" dirty="0">
              <a:solidFill>
                <a:prstClr val="black"/>
              </a:solidFill>
              <a:latin typeface="ＭＳ Ｐゴシック" panose="020B0600070205080204" pitchFamily="50" charset="-128"/>
            </a:endParaRPr>
          </a:p>
        </p:txBody>
      </p:sp>
      <p:graphicFrame>
        <p:nvGraphicFramePr>
          <p:cNvPr id="10" name="表 9"/>
          <p:cNvGraphicFramePr>
            <a:graphicFrameLocks noGrp="1"/>
          </p:cNvGraphicFramePr>
          <p:nvPr>
            <p:extLst/>
          </p:nvPr>
        </p:nvGraphicFramePr>
        <p:xfrm>
          <a:off x="6330194" y="1773379"/>
          <a:ext cx="1728192" cy="1097280"/>
        </p:xfrm>
        <a:graphic>
          <a:graphicData uri="http://schemas.openxmlformats.org/drawingml/2006/table">
            <a:tbl>
              <a:tblPr firstRow="1" bandRow="1">
                <a:tableStyleId>{C4B1156A-380E-4F78-BDF5-A606A8083BF9}</a:tableStyleId>
              </a:tblPr>
              <a:tblGrid>
                <a:gridCol w="1728192">
                  <a:extLst>
                    <a:ext uri="{9D8B030D-6E8A-4147-A177-3AD203B41FA5}">
                      <a16:colId xmlns="" xmlns:a16="http://schemas.microsoft.com/office/drawing/2014/main" val="20000"/>
                    </a:ext>
                  </a:extLst>
                </a:gridCol>
              </a:tblGrid>
              <a:tr h="153257">
                <a:tc>
                  <a:txBody>
                    <a:bodyPr/>
                    <a:lstStyle/>
                    <a:p>
                      <a:pPr algn="ctr"/>
                      <a:r>
                        <a:rPr kumimoji="1" lang="ja-JP" altLang="en-US" sz="1800" b="1" u="sng" dirty="0">
                          <a:solidFill>
                            <a:srgbClr val="0070C0"/>
                          </a:solidFill>
                          <a:latin typeface="+mn-ea"/>
                          <a:ea typeface="+mn-ea"/>
                        </a:rPr>
                        <a:t>１０５点</a:t>
                      </a:r>
                      <a:endParaRPr kumimoji="1" lang="en-US" altLang="ja-JP" sz="1800" b="1" u="sng" dirty="0">
                        <a:solidFill>
                          <a:srgbClr val="0070C0"/>
                        </a:solidFill>
                        <a:latin typeface="+mn-ea"/>
                        <a:ea typeface="+mn-ea"/>
                      </a:endParaRPr>
                    </a:p>
                  </a:txBody>
                  <a:tcPr marL="99060" marR="99060" anchor="ctr"/>
                </a:tc>
                <a:extLst>
                  <a:ext uri="{0D108BD9-81ED-4DB2-BD59-A6C34878D82A}">
                    <a16:rowId xmlns="" xmlns:a16="http://schemas.microsoft.com/office/drawing/2014/main" val="10000"/>
                  </a:ext>
                </a:extLst>
              </a:tr>
              <a:tr h="153257">
                <a:tc>
                  <a:txBody>
                    <a:bodyPr/>
                    <a:lstStyle/>
                    <a:p>
                      <a:pPr algn="ctr"/>
                      <a:r>
                        <a:rPr kumimoji="1" lang="ja-JP" altLang="en-US" sz="1800" b="1" u="sng" dirty="0">
                          <a:solidFill>
                            <a:srgbClr val="0070C0"/>
                          </a:solidFill>
                          <a:latin typeface="+mn-ea"/>
                          <a:ea typeface="+mn-ea"/>
                        </a:rPr>
                        <a:t>１３７点</a:t>
                      </a:r>
                    </a:p>
                  </a:txBody>
                  <a:tcPr marL="99060" marR="99060" anchor="ctr"/>
                </a:tc>
                <a:extLst>
                  <a:ext uri="{0D108BD9-81ED-4DB2-BD59-A6C34878D82A}">
                    <a16:rowId xmlns="" xmlns:a16="http://schemas.microsoft.com/office/drawing/2014/main" val="10001"/>
                  </a:ext>
                </a:extLst>
              </a:tr>
              <a:tr h="264357">
                <a:tc>
                  <a:txBody>
                    <a:bodyPr/>
                    <a:lstStyle/>
                    <a:p>
                      <a:pPr algn="ctr"/>
                      <a:r>
                        <a:rPr kumimoji="1" lang="ja-JP" altLang="en-US" sz="1800" b="1" u="sng" dirty="0">
                          <a:solidFill>
                            <a:srgbClr val="0070C0"/>
                          </a:solidFill>
                          <a:latin typeface="+mn-ea"/>
                          <a:ea typeface="+mn-ea"/>
                        </a:rPr>
                        <a:t>１１２点</a:t>
                      </a:r>
                    </a:p>
                  </a:txBody>
                  <a:tcPr marL="99060" marR="99060" anchor="ctr"/>
                </a:tc>
                <a:extLst>
                  <a:ext uri="{0D108BD9-81ED-4DB2-BD59-A6C34878D82A}">
                    <a16:rowId xmlns="" xmlns:a16="http://schemas.microsoft.com/office/drawing/2014/main" val="10002"/>
                  </a:ext>
                </a:extLst>
              </a:tr>
            </a:tbl>
          </a:graphicData>
        </a:graphic>
      </p:graphicFrame>
      <p:sp>
        <p:nvSpPr>
          <p:cNvPr id="11" name="右矢印 10"/>
          <p:cNvSpPr/>
          <p:nvPr/>
        </p:nvSpPr>
        <p:spPr>
          <a:xfrm>
            <a:off x="5841449" y="2119000"/>
            <a:ext cx="337225" cy="437745"/>
          </a:xfrm>
          <a:prstGeom prst="rightArrow">
            <a:avLst/>
          </a:prstGeom>
          <a:no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a:solidFill>
                <a:prstClr val="black"/>
              </a:solidFill>
              <a:latin typeface="ＭＳ Ｐゴシック" pitchFamily="50" charset="-128"/>
            </a:endParaRPr>
          </a:p>
        </p:txBody>
      </p:sp>
      <p:graphicFrame>
        <p:nvGraphicFramePr>
          <p:cNvPr id="12" name="表 11"/>
          <p:cNvGraphicFramePr>
            <a:graphicFrameLocks noGrp="1"/>
          </p:cNvGraphicFramePr>
          <p:nvPr>
            <p:extLst/>
          </p:nvPr>
        </p:nvGraphicFramePr>
        <p:xfrm>
          <a:off x="971979" y="1773941"/>
          <a:ext cx="4748102" cy="1097280"/>
        </p:xfrm>
        <a:graphic>
          <a:graphicData uri="http://schemas.openxmlformats.org/drawingml/2006/table">
            <a:tbl>
              <a:tblPr firstRow="1" bandRow="1">
                <a:tableStyleId>{22838BEF-8BB2-4498-84A7-C5851F593DF1}</a:tableStyleId>
              </a:tblPr>
              <a:tblGrid>
                <a:gridCol w="3398274">
                  <a:extLst>
                    <a:ext uri="{9D8B030D-6E8A-4147-A177-3AD203B41FA5}">
                      <a16:colId xmlns="" xmlns:a16="http://schemas.microsoft.com/office/drawing/2014/main" val="20000"/>
                    </a:ext>
                  </a:extLst>
                </a:gridCol>
                <a:gridCol w="1349828">
                  <a:extLst>
                    <a:ext uri="{9D8B030D-6E8A-4147-A177-3AD203B41FA5}">
                      <a16:colId xmlns="" xmlns:a16="http://schemas.microsoft.com/office/drawing/2014/main" val="20001"/>
                    </a:ext>
                  </a:extLst>
                </a:gridCol>
              </a:tblGrid>
              <a:tr h="238904">
                <a:tc>
                  <a:txBody>
                    <a:bodyPr/>
                    <a:lstStyle/>
                    <a:p>
                      <a:pPr algn="l"/>
                      <a:r>
                        <a:rPr kumimoji="1" lang="ja-JP" altLang="en-US" sz="1800" b="0" dirty="0">
                          <a:solidFill>
                            <a:schemeClr val="tx1"/>
                          </a:solidFill>
                        </a:rPr>
                        <a:t>アルブミン定量（尿）</a:t>
                      </a:r>
                    </a:p>
                  </a:txBody>
                  <a:tcPr marL="99060" marR="99060" anchor="ctr"/>
                </a:tc>
                <a:tc>
                  <a:txBody>
                    <a:bodyPr/>
                    <a:lstStyle/>
                    <a:p>
                      <a:pPr algn="ctr"/>
                      <a:r>
                        <a:rPr kumimoji="1" lang="ja-JP" altLang="en-US" sz="1800" b="0" dirty="0">
                          <a:solidFill>
                            <a:schemeClr val="tx1"/>
                          </a:solidFill>
                          <a:latin typeface="+mn-ea"/>
                          <a:ea typeface="+mn-ea"/>
                        </a:rPr>
                        <a:t>１０８点</a:t>
                      </a:r>
                      <a:endParaRPr kumimoji="1" lang="en-US" altLang="ja-JP" sz="1800" b="0" dirty="0">
                        <a:solidFill>
                          <a:schemeClr val="tx1"/>
                        </a:solidFill>
                        <a:latin typeface="+mn-ea"/>
                        <a:ea typeface="+mn-ea"/>
                      </a:endParaRPr>
                    </a:p>
                  </a:txBody>
                  <a:tcPr marL="99060" marR="99060" anchor="ctr"/>
                </a:tc>
                <a:extLst>
                  <a:ext uri="{0D108BD9-81ED-4DB2-BD59-A6C34878D82A}">
                    <a16:rowId xmlns="" xmlns:a16="http://schemas.microsoft.com/office/drawing/2014/main" val="10000"/>
                  </a:ext>
                </a:extLst>
              </a:tr>
              <a:tr h="249522">
                <a:tc>
                  <a:txBody>
                    <a:bodyPr/>
                    <a:lstStyle/>
                    <a:p>
                      <a:pPr algn="l"/>
                      <a:r>
                        <a:rPr kumimoji="1" lang="ja-JP" altLang="en-US" sz="1800" b="0" dirty="0">
                          <a:solidFill>
                            <a:schemeClr val="tx1"/>
                          </a:solidFill>
                        </a:rPr>
                        <a:t>Ｄダイマー</a:t>
                      </a:r>
                    </a:p>
                  </a:txBody>
                  <a:tcPr marL="99060" marR="99060" anchor="ctr"/>
                </a:tc>
                <a:tc>
                  <a:txBody>
                    <a:bodyPr/>
                    <a:lstStyle/>
                    <a:p>
                      <a:pPr algn="ctr"/>
                      <a:r>
                        <a:rPr kumimoji="1" lang="ja-JP" altLang="en-US" sz="1800" b="0" dirty="0">
                          <a:solidFill>
                            <a:schemeClr val="tx1"/>
                          </a:solidFill>
                          <a:latin typeface="+mn-ea"/>
                          <a:ea typeface="+mn-ea"/>
                        </a:rPr>
                        <a:t>１４１点</a:t>
                      </a:r>
                    </a:p>
                  </a:txBody>
                  <a:tcPr marL="99060" marR="99060" anchor="ctr"/>
                </a:tc>
                <a:extLst>
                  <a:ext uri="{0D108BD9-81ED-4DB2-BD59-A6C34878D82A}">
                    <a16:rowId xmlns="" xmlns:a16="http://schemas.microsoft.com/office/drawing/2014/main" val="10001"/>
                  </a:ext>
                </a:extLst>
              </a:tr>
              <a:tr h="149736">
                <a:tc>
                  <a:txBody>
                    <a:bodyPr/>
                    <a:lstStyle/>
                    <a:p>
                      <a:pPr algn="l"/>
                      <a:r>
                        <a:rPr kumimoji="1" lang="ja-JP" altLang="en-US" sz="1800" b="0" dirty="0">
                          <a:solidFill>
                            <a:schemeClr val="tx1"/>
                          </a:solidFill>
                        </a:rPr>
                        <a:t>生化学的検査</a:t>
                      </a:r>
                      <a:r>
                        <a:rPr kumimoji="1" lang="en-US" altLang="ja-JP" sz="1800" b="0" dirty="0">
                          <a:solidFill>
                            <a:schemeClr val="tx1"/>
                          </a:solidFill>
                        </a:rPr>
                        <a:t>Ⅰ</a:t>
                      </a:r>
                      <a:r>
                        <a:rPr kumimoji="1" lang="ja-JP" altLang="en-US" sz="1800" b="0" dirty="0">
                          <a:solidFill>
                            <a:schemeClr val="tx1"/>
                          </a:solidFill>
                        </a:rPr>
                        <a:t>　１０項目以上</a:t>
                      </a:r>
                    </a:p>
                  </a:txBody>
                  <a:tcPr marL="99060" marR="99060" anchor="ctr"/>
                </a:tc>
                <a:tc>
                  <a:txBody>
                    <a:bodyPr/>
                    <a:lstStyle/>
                    <a:p>
                      <a:pPr algn="ctr"/>
                      <a:r>
                        <a:rPr kumimoji="1" lang="ja-JP" altLang="en-US" sz="1800" b="0" dirty="0">
                          <a:solidFill>
                            <a:schemeClr val="tx1"/>
                          </a:solidFill>
                          <a:latin typeface="+mn-ea"/>
                          <a:ea typeface="+mn-ea"/>
                        </a:rPr>
                        <a:t>１１５点</a:t>
                      </a:r>
                    </a:p>
                  </a:txBody>
                  <a:tcPr marL="99060" marR="99060" anchor="ctr"/>
                </a:tc>
                <a:extLst>
                  <a:ext uri="{0D108BD9-81ED-4DB2-BD59-A6C34878D82A}">
                    <a16:rowId xmlns="" xmlns:a16="http://schemas.microsoft.com/office/drawing/2014/main" val="10002"/>
                  </a:ext>
                </a:extLst>
              </a:tr>
            </a:tbl>
          </a:graphicData>
        </a:graphic>
      </p:graphicFrame>
      <p:pic>
        <p:nvPicPr>
          <p:cNvPr id="13" name="Picture 6" descr="C:\Users\kc\AppData\Local\Microsoft\Windows\Temporary Internet Files\Content.IE5\NOISJZRR\MC90023759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10571" y="1792776"/>
            <a:ext cx="1411145" cy="1192115"/>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lang="ja-JP" altLang="en-US" sz="2400" kern="0" dirty="0">
                <a:solidFill>
                  <a:srgbClr val="000000"/>
                </a:solidFill>
                <a:latin typeface="Calibri"/>
                <a:ea typeface="ＭＳ Ｐゴシック"/>
              </a:rPr>
              <a:t>２２</a:t>
            </a:r>
            <a:r>
              <a:rPr kumimoji="1" lang="ja-JP" altLang="en-US" sz="2400" b="0" i="0" u="none" strike="noStrike" kern="0" cap="none" spc="0" normalizeH="0" baseline="0" noProof="0" dirty="0" err="1">
                <a:ln>
                  <a:noFill/>
                </a:ln>
                <a:solidFill>
                  <a:srgbClr val="000000"/>
                </a:solidFill>
                <a:effectLst/>
                <a:uLnTx/>
                <a:uFillTx/>
                <a:latin typeface="Calibri"/>
                <a:ea typeface="ＭＳ Ｐゴシック"/>
              </a:rPr>
              <a:t>．</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医薬品等の適正評価</a:t>
            </a:r>
          </a:p>
        </p:txBody>
      </p:sp>
      <p:sp>
        <p:nvSpPr>
          <p:cNvPr id="15" name="Rectangle 36">
            <a:extLst>
              <a:ext uri="{FF2B5EF4-FFF2-40B4-BE49-F238E27FC236}">
                <a16:creationId xmlns="" xmlns:a16="http://schemas.microsoft.com/office/drawing/2014/main" id="{EF63E7F3-0C29-4A55-8BB4-ED1696A13ED3}"/>
              </a:ext>
            </a:extLst>
          </p:cNvPr>
          <p:cNvSpPr>
            <a:spLocks noChangeArrowheads="1"/>
          </p:cNvSpPr>
          <p:nvPr/>
        </p:nvSpPr>
        <p:spPr bwMode="auto">
          <a:xfrm>
            <a:off x="115896" y="490170"/>
            <a:ext cx="5339115" cy="4214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a:t>
            </a:r>
            <a:r>
              <a:rPr lang="ja-JP" altLang="en-US" sz="2000" dirty="0">
                <a:solidFill>
                  <a:prstClr val="black"/>
                </a:solidFill>
                <a:latin typeface="Calibri" panose="020F0502020204030204"/>
                <a:ea typeface="ＭＳ Ｐゴシック" panose="020B0600070205080204" pitchFamily="50" charset="-128"/>
              </a:rPr>
              <a:t>２</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）実勢価格を踏まえた検体検査の適正な評価</a:t>
            </a:r>
          </a:p>
        </p:txBody>
      </p:sp>
      <p:sp>
        <p:nvSpPr>
          <p:cNvPr id="16" name="Rectangle 36">
            <a:extLst>
              <a:ext uri="{FF2B5EF4-FFF2-40B4-BE49-F238E27FC236}">
                <a16:creationId xmlns="" xmlns:a16="http://schemas.microsoft.com/office/drawing/2014/main" id="{EF63E7F3-0C29-4A55-8BB4-ED1696A13ED3}"/>
              </a:ext>
            </a:extLst>
          </p:cNvPr>
          <p:cNvSpPr>
            <a:spLocks noChangeArrowheads="1"/>
          </p:cNvSpPr>
          <p:nvPr/>
        </p:nvSpPr>
        <p:spPr bwMode="auto">
          <a:xfrm>
            <a:off x="124603" y="3180555"/>
            <a:ext cx="4441700" cy="4214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a:t>
            </a:r>
            <a:r>
              <a:rPr lang="ja-JP" altLang="en-US" sz="2000" noProof="0" dirty="0">
                <a:solidFill>
                  <a:prstClr val="black"/>
                </a:solidFill>
                <a:latin typeface="Calibri" panose="020F0502020204030204"/>
                <a:ea typeface="ＭＳ Ｐゴシック" panose="020B0600070205080204" pitchFamily="50" charset="-128"/>
              </a:rPr>
              <a:t>３</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）悪性腫瘍組織遺伝子検査の適正化</a:t>
            </a: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322</a:t>
            </a:fld>
            <a:endParaRPr lang="ja-JP" altLang="en-US" sz="1600" dirty="0">
              <a:solidFill>
                <a:prstClr val="black"/>
              </a:solidFill>
            </a:endParaRPr>
          </a:p>
        </p:txBody>
      </p:sp>
      <p:sp>
        <p:nvSpPr>
          <p:cNvPr id="18" name="テキスト ボックス 8">
            <a:extLst>
              <a:ext uri="{FF2B5EF4-FFF2-40B4-BE49-F238E27FC236}">
                <a16:creationId xmlns="" xmlns:a16="http://schemas.microsoft.com/office/drawing/2014/main" id="{43FE877B-6407-4059-B736-FC97E0977265}"/>
              </a:ext>
            </a:extLst>
          </p:cNvPr>
          <p:cNvSpPr txBox="1"/>
          <p:nvPr/>
        </p:nvSpPr>
        <p:spPr>
          <a:xfrm>
            <a:off x="7835012" y="2556745"/>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325</a:t>
            </a:r>
            <a:endParaRPr lang="ja-JP" altLang="en-US" dirty="0">
              <a:solidFill>
                <a:srgbClr val="002060"/>
              </a:solidFill>
              <a:latin typeface="ＭＳ Ｐゴシック" panose="020B0600070205080204" pitchFamily="50" charset="-128"/>
            </a:endParaRPr>
          </a:p>
        </p:txBody>
      </p:sp>
      <p:sp>
        <p:nvSpPr>
          <p:cNvPr id="19" name="テキスト ボックス 8">
            <a:extLst>
              <a:ext uri="{FF2B5EF4-FFF2-40B4-BE49-F238E27FC236}">
                <a16:creationId xmlns="" xmlns:a16="http://schemas.microsoft.com/office/drawing/2014/main" id="{39469CB2-BD5E-416B-9485-9E62A158174B}"/>
              </a:ext>
            </a:extLst>
          </p:cNvPr>
          <p:cNvSpPr txBox="1"/>
          <p:nvPr/>
        </p:nvSpPr>
        <p:spPr>
          <a:xfrm>
            <a:off x="7835012" y="2193356"/>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323</a:t>
            </a:r>
            <a:endParaRPr lang="ja-JP" altLang="en-US" dirty="0">
              <a:solidFill>
                <a:srgbClr val="002060"/>
              </a:solidFill>
              <a:latin typeface="ＭＳ Ｐゴシック" panose="020B0600070205080204" pitchFamily="50" charset="-128"/>
            </a:endParaRPr>
          </a:p>
        </p:txBody>
      </p:sp>
      <p:sp>
        <p:nvSpPr>
          <p:cNvPr id="20" name="テキスト ボックス 8">
            <a:extLst>
              <a:ext uri="{FF2B5EF4-FFF2-40B4-BE49-F238E27FC236}">
                <a16:creationId xmlns="" xmlns:a16="http://schemas.microsoft.com/office/drawing/2014/main" id="{888C9E3D-13FA-495E-AC05-3F27CCD31339}"/>
              </a:ext>
            </a:extLst>
          </p:cNvPr>
          <p:cNvSpPr txBox="1"/>
          <p:nvPr/>
        </p:nvSpPr>
        <p:spPr>
          <a:xfrm>
            <a:off x="7842390" y="1817755"/>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322</a:t>
            </a:r>
            <a:endParaRPr lang="ja-JP" altLang="en-US" dirty="0">
              <a:solidFill>
                <a:srgbClr val="002060"/>
              </a:solidFill>
              <a:latin typeface="ＭＳ Ｐゴシック" panose="020B0600070205080204" pitchFamily="50" charset="-128"/>
            </a:endParaRPr>
          </a:p>
        </p:txBody>
      </p:sp>
      <p:sp>
        <p:nvSpPr>
          <p:cNvPr id="21" name="テキスト ボックス 8">
            <a:extLst>
              <a:ext uri="{FF2B5EF4-FFF2-40B4-BE49-F238E27FC236}">
                <a16:creationId xmlns="" xmlns:a16="http://schemas.microsoft.com/office/drawing/2014/main" id="{CC3F040C-C63F-4971-9FF5-D2854223FEAC}"/>
              </a:ext>
            </a:extLst>
          </p:cNvPr>
          <p:cNvSpPr txBox="1"/>
          <p:nvPr/>
        </p:nvSpPr>
        <p:spPr>
          <a:xfrm>
            <a:off x="7092603" y="5726659"/>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323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86157977"/>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9" name="Rectangle 10"/>
          <p:cNvSpPr>
            <a:spLocks noChangeArrowheads="1"/>
          </p:cNvSpPr>
          <p:nvPr/>
        </p:nvSpPr>
        <p:spPr bwMode="auto">
          <a:xfrm>
            <a:off x="116946" y="1238252"/>
            <a:ext cx="9623954" cy="4855044"/>
          </a:xfrm>
          <a:prstGeom prst="rect">
            <a:avLst/>
          </a:prstGeom>
          <a:solidFill>
            <a:schemeClr val="bg1">
              <a:alpha val="50000"/>
            </a:schemeClr>
          </a:solidFill>
          <a:ln w="9525">
            <a:solidFill>
              <a:schemeClr val="tx1"/>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fontAlgn="base" hangingPunct="1">
              <a:spcBef>
                <a:spcPct val="0"/>
              </a:spcBef>
              <a:spcAft>
                <a:spcPct val="0"/>
              </a:spcAft>
              <a:buFont typeface="Arial" charset="0"/>
              <a:buNone/>
            </a:pPr>
            <a:r>
              <a:rPr lang="ja-JP" altLang="en-US" sz="2000" dirty="0">
                <a:solidFill>
                  <a:srgbClr val="000000"/>
                </a:solidFill>
                <a:latin typeface="ＭＳ Ｐゴシック" charset="-128"/>
              </a:rPr>
              <a:t>◇  美容目的など疾患の治療以外を目的として、一度に多量に処方される血行促進・皮</a:t>
            </a:r>
            <a:endParaRPr lang="en-US" altLang="ja-JP" sz="2000" dirty="0">
              <a:solidFill>
                <a:srgbClr val="000000"/>
              </a:solidFill>
              <a:latin typeface="ＭＳ Ｐゴシック" charset="-128"/>
            </a:endParaRPr>
          </a:p>
          <a:p>
            <a:pPr eaLnBrk="1" fontAlgn="base" hangingPunct="1">
              <a:spcBef>
                <a:spcPct val="0"/>
              </a:spcBef>
              <a:spcAft>
                <a:spcPct val="0"/>
              </a:spcAft>
              <a:buFont typeface="Arial" charset="0"/>
              <a:buNone/>
            </a:pPr>
            <a:r>
              <a:rPr lang="en-US" altLang="ja-JP" sz="2000" dirty="0">
                <a:solidFill>
                  <a:srgbClr val="000000"/>
                </a:solidFill>
                <a:latin typeface="ＭＳ Ｐゴシック" charset="-128"/>
              </a:rPr>
              <a:t>   </a:t>
            </a:r>
            <a:r>
              <a:rPr lang="ja-JP" altLang="en-US" sz="2000" dirty="0">
                <a:solidFill>
                  <a:srgbClr val="000000"/>
                </a:solidFill>
                <a:latin typeface="ＭＳ Ｐゴシック" charset="-128"/>
              </a:rPr>
              <a:t>膚保湿剤（ヘパリンナトリウム、ヘパリン類似物質）が一定程度あり、適正使用が求め</a:t>
            </a:r>
            <a:r>
              <a:rPr lang="ja-JP" altLang="en-US" sz="2000" dirty="0" err="1">
                <a:solidFill>
                  <a:srgbClr val="000000"/>
                </a:solidFill>
                <a:latin typeface="ＭＳ Ｐゴシック" charset="-128"/>
              </a:rPr>
              <a:t>ら</a:t>
            </a:r>
            <a:endParaRPr lang="en-US" altLang="ja-JP" sz="2000" dirty="0">
              <a:solidFill>
                <a:srgbClr val="000000"/>
              </a:solidFill>
              <a:latin typeface="ＭＳ Ｐゴシック" charset="-128"/>
            </a:endParaRPr>
          </a:p>
          <a:p>
            <a:pPr eaLnBrk="1" fontAlgn="base" hangingPunct="1">
              <a:spcBef>
                <a:spcPct val="0"/>
              </a:spcBef>
              <a:spcAft>
                <a:spcPct val="0"/>
              </a:spcAft>
              <a:buFont typeface="Arial" charset="0"/>
              <a:buNone/>
            </a:pPr>
            <a:r>
              <a:rPr lang="en-US" altLang="ja-JP" sz="2000" dirty="0">
                <a:solidFill>
                  <a:srgbClr val="000000"/>
                </a:solidFill>
                <a:latin typeface="ＭＳ Ｐゴシック" charset="-128"/>
              </a:rPr>
              <a:t>   </a:t>
            </a:r>
            <a:r>
              <a:rPr lang="ja-JP" altLang="en-US" sz="2000" dirty="0" err="1">
                <a:solidFill>
                  <a:srgbClr val="000000"/>
                </a:solidFill>
                <a:latin typeface="ＭＳ Ｐゴシック" charset="-128"/>
              </a:rPr>
              <a:t>れて</a:t>
            </a:r>
            <a:r>
              <a:rPr lang="ja-JP" altLang="en-US" sz="2000" dirty="0">
                <a:solidFill>
                  <a:srgbClr val="000000"/>
                </a:solidFill>
                <a:latin typeface="ＭＳ Ｐゴシック" charset="-128"/>
              </a:rPr>
              <a:t>いることを踏まえ、保険給付適正化の観点から見直す</a:t>
            </a:r>
            <a:endParaRPr lang="en-US" altLang="ja-JP" sz="2000" dirty="0">
              <a:solidFill>
                <a:srgbClr val="000000"/>
              </a:solidFill>
              <a:latin typeface="ＭＳ Ｐゴシック" charset="-128"/>
            </a:endParaRPr>
          </a:p>
          <a:p>
            <a:pPr eaLnBrk="1" fontAlgn="base" hangingPunct="1">
              <a:spcBef>
                <a:spcPts val="0"/>
              </a:spcBef>
              <a:spcAft>
                <a:spcPct val="0"/>
              </a:spcAft>
              <a:buFont typeface="Arial" charset="0"/>
              <a:buNone/>
            </a:pPr>
            <a:endParaRPr lang="en-US" altLang="ja-JP" sz="2000" dirty="0">
              <a:solidFill>
                <a:srgbClr val="000000"/>
              </a:solidFill>
              <a:latin typeface="ＭＳ Ｐゴシック" charset="-128"/>
            </a:endParaRPr>
          </a:p>
          <a:p>
            <a:pPr eaLnBrk="1" fontAlgn="base" hangingPunct="1">
              <a:spcBef>
                <a:spcPts val="0"/>
              </a:spcBef>
              <a:spcAft>
                <a:spcPct val="0"/>
              </a:spcAft>
              <a:buFont typeface="Arial" charset="0"/>
              <a:buNone/>
            </a:pPr>
            <a:r>
              <a:rPr lang="ja-JP" altLang="en-US" sz="2000" dirty="0">
                <a:solidFill>
                  <a:srgbClr val="000000"/>
                </a:solidFill>
                <a:latin typeface="ＭＳ Ｐゴシック" charset="-128"/>
              </a:rPr>
              <a:t>１．美容目的などの疾病の治療以外を目的としたものについては、</a:t>
            </a:r>
            <a:endParaRPr lang="en-US" altLang="ja-JP" sz="2000" dirty="0">
              <a:solidFill>
                <a:srgbClr val="000000"/>
              </a:solidFill>
              <a:latin typeface="ＭＳ Ｐゴシック" charset="-128"/>
            </a:endParaRPr>
          </a:p>
          <a:p>
            <a:pPr eaLnBrk="1" fontAlgn="base" hangingPunct="1">
              <a:spcBef>
                <a:spcPts val="0"/>
              </a:spcBef>
              <a:spcAft>
                <a:spcPct val="0"/>
              </a:spcAft>
              <a:buFont typeface="Arial" charset="0"/>
              <a:buNone/>
            </a:pPr>
            <a:r>
              <a:rPr lang="ja-JP" altLang="en-US" sz="2000" dirty="0">
                <a:solidFill>
                  <a:srgbClr val="000000"/>
                </a:solidFill>
                <a:latin typeface="ＭＳ Ｐゴシック" charset="-128"/>
              </a:rPr>
              <a:t>　　保険給付の対象外である旨を明確化する</a:t>
            </a:r>
            <a:endParaRPr lang="en-US" altLang="ja-JP" sz="2000" dirty="0">
              <a:solidFill>
                <a:srgbClr val="000000"/>
              </a:solidFill>
              <a:latin typeface="ＭＳ Ｐゴシック" charset="-128"/>
            </a:endParaRPr>
          </a:p>
          <a:p>
            <a:pPr eaLnBrk="1" fontAlgn="base" hangingPunct="1">
              <a:spcBef>
                <a:spcPts val="0"/>
              </a:spcBef>
              <a:spcAft>
                <a:spcPct val="0"/>
              </a:spcAft>
              <a:buFont typeface="Arial" charset="0"/>
              <a:buNone/>
            </a:pPr>
            <a:r>
              <a:rPr lang="ja-JP" altLang="en-US" sz="2000" dirty="0">
                <a:solidFill>
                  <a:srgbClr val="000000"/>
                </a:solidFill>
                <a:latin typeface="ＭＳ Ｐゴシック" charset="-128"/>
              </a:rPr>
              <a:t>２．審査支払機関において適切な対応が行われるよう周知する</a:t>
            </a:r>
            <a:endParaRPr lang="en-US" altLang="ja-JP" sz="2000" dirty="0">
              <a:solidFill>
                <a:srgbClr val="000000"/>
              </a:solidFill>
              <a:latin typeface="ＭＳ Ｐゴシック" charset="-128"/>
            </a:endParaRPr>
          </a:p>
          <a:p>
            <a:pPr eaLnBrk="1" fontAlgn="base" hangingPunct="1">
              <a:spcBef>
                <a:spcPts val="600"/>
              </a:spcBef>
              <a:spcAft>
                <a:spcPct val="0"/>
              </a:spcAft>
              <a:buFont typeface="Arial" charset="0"/>
              <a:buNone/>
            </a:pPr>
            <a:endParaRPr lang="en-US" altLang="ja-JP" sz="2200" dirty="0">
              <a:solidFill>
                <a:srgbClr val="000000"/>
              </a:solidFill>
              <a:latin typeface="ＭＳ Ｐゴシック" charset="-128"/>
            </a:endParaRPr>
          </a:p>
          <a:p>
            <a:pPr eaLnBrk="1" fontAlgn="base" hangingPunct="1">
              <a:spcBef>
                <a:spcPts val="600"/>
              </a:spcBef>
              <a:spcAft>
                <a:spcPct val="0"/>
              </a:spcAft>
              <a:buFont typeface="Arial" charset="0"/>
              <a:buNone/>
            </a:pPr>
            <a:r>
              <a:rPr lang="en-US" altLang="ja-JP" sz="2200" dirty="0">
                <a:solidFill>
                  <a:srgbClr val="000000"/>
                </a:solidFill>
                <a:latin typeface="ＭＳ Ｐゴシック" charset="-128"/>
              </a:rPr>
              <a:t>[</a:t>
            </a:r>
            <a:r>
              <a:rPr lang="ja-JP" altLang="en-US" sz="2200" dirty="0">
                <a:solidFill>
                  <a:srgbClr val="000000"/>
                </a:solidFill>
                <a:latin typeface="ＭＳ Ｐゴシック" charset="-128"/>
              </a:rPr>
              <a:t>留意事項</a:t>
            </a:r>
            <a:r>
              <a:rPr lang="en-US" altLang="ja-JP" sz="2200" dirty="0">
                <a:solidFill>
                  <a:srgbClr val="000000"/>
                </a:solidFill>
                <a:latin typeface="ＭＳ Ｐゴシック" charset="-128"/>
              </a:rPr>
              <a:t>]</a:t>
            </a:r>
          </a:p>
          <a:p>
            <a:pPr eaLnBrk="1" fontAlgn="base" hangingPunct="1">
              <a:spcBef>
                <a:spcPct val="0"/>
              </a:spcBef>
              <a:spcAft>
                <a:spcPct val="0"/>
              </a:spcAft>
              <a:buFont typeface="Arial" charset="0"/>
              <a:buNone/>
            </a:pPr>
            <a:r>
              <a:rPr lang="ja-JP" altLang="en-US" sz="2200" dirty="0">
                <a:solidFill>
                  <a:srgbClr val="000000"/>
                </a:solidFill>
                <a:latin typeface="ＭＳ Ｐゴシック" charset="-128"/>
              </a:rPr>
              <a:t>　　  入院中の患者以外の患者に対して、血行促進・皮膚保湿剤（ヘパリンナトリ</a:t>
            </a:r>
            <a:endParaRPr lang="en-US" altLang="ja-JP" sz="2200" dirty="0">
              <a:solidFill>
                <a:srgbClr val="000000"/>
              </a:solidFill>
              <a:latin typeface="ＭＳ Ｐゴシック" charset="-128"/>
            </a:endParaRPr>
          </a:p>
          <a:p>
            <a:pPr eaLnBrk="1" fontAlgn="base" hangingPunct="1">
              <a:spcBef>
                <a:spcPct val="0"/>
              </a:spcBef>
              <a:spcAft>
                <a:spcPct val="0"/>
              </a:spcAft>
              <a:buFont typeface="Arial" charset="0"/>
              <a:buNone/>
            </a:pPr>
            <a:r>
              <a:rPr lang="en-US" altLang="ja-JP" sz="2200" dirty="0">
                <a:solidFill>
                  <a:srgbClr val="000000"/>
                </a:solidFill>
                <a:latin typeface="ＭＳ Ｐゴシック" charset="-128"/>
              </a:rPr>
              <a:t>    </a:t>
            </a:r>
            <a:r>
              <a:rPr lang="ja-JP" altLang="en-US" sz="2200" dirty="0">
                <a:solidFill>
                  <a:srgbClr val="000000"/>
                </a:solidFill>
                <a:latin typeface="ＭＳ Ｐゴシック" charset="-128"/>
              </a:rPr>
              <a:t>ウム、ヘパリン類似物質）を処方された場合で、</a:t>
            </a:r>
            <a:r>
              <a:rPr lang="ja-JP" altLang="en-US" sz="2200" u="sng" dirty="0">
                <a:solidFill>
                  <a:srgbClr val="00B0F0"/>
                </a:solidFill>
                <a:latin typeface="ＭＳ Ｐゴシック" charset="-128"/>
              </a:rPr>
              <a:t>疾病の治療を目的としたもの</a:t>
            </a:r>
            <a:endParaRPr lang="en-US" altLang="ja-JP" sz="2200" u="sng" dirty="0">
              <a:solidFill>
                <a:srgbClr val="00B0F0"/>
              </a:solidFill>
              <a:latin typeface="ＭＳ Ｐゴシック" charset="-128"/>
            </a:endParaRPr>
          </a:p>
          <a:p>
            <a:pPr eaLnBrk="1" fontAlgn="base" hangingPunct="1">
              <a:spcBef>
                <a:spcPct val="0"/>
              </a:spcBef>
              <a:spcAft>
                <a:spcPct val="0"/>
              </a:spcAft>
              <a:buFont typeface="Arial" charset="0"/>
              <a:buNone/>
            </a:pPr>
            <a:r>
              <a:rPr lang="ja-JP" altLang="en-US" sz="2200" dirty="0">
                <a:solidFill>
                  <a:srgbClr val="00B0F0"/>
                </a:solidFill>
                <a:latin typeface="ＭＳ Ｐゴシック" charset="-128"/>
              </a:rPr>
              <a:t>　  </a:t>
            </a:r>
            <a:r>
              <a:rPr lang="ja-JP" altLang="en-US" sz="2200" u="sng" dirty="0">
                <a:solidFill>
                  <a:srgbClr val="00B0F0"/>
                </a:solidFill>
                <a:latin typeface="ＭＳ Ｐゴシック" charset="-128"/>
              </a:rPr>
              <a:t>であり、かつ、医師が当該保湿剤の使用が有効であると判断した場合を除き、</a:t>
            </a:r>
            <a:endParaRPr lang="en-US" altLang="ja-JP" sz="2200" u="sng" dirty="0">
              <a:solidFill>
                <a:srgbClr val="00B0F0"/>
              </a:solidFill>
              <a:latin typeface="ＭＳ Ｐゴシック" charset="-128"/>
            </a:endParaRPr>
          </a:p>
          <a:p>
            <a:pPr eaLnBrk="1" fontAlgn="base" hangingPunct="1">
              <a:spcBef>
                <a:spcPct val="0"/>
              </a:spcBef>
              <a:spcAft>
                <a:spcPct val="0"/>
              </a:spcAft>
              <a:buFont typeface="Arial" charset="0"/>
              <a:buNone/>
            </a:pPr>
            <a:r>
              <a:rPr lang="en-US" altLang="ja-JP" sz="2200" dirty="0">
                <a:solidFill>
                  <a:srgbClr val="00B0F0"/>
                </a:solidFill>
                <a:latin typeface="ＭＳ Ｐゴシック" charset="-128"/>
              </a:rPr>
              <a:t>    </a:t>
            </a:r>
            <a:r>
              <a:rPr lang="ja-JP" altLang="en-US" sz="2200" u="sng" dirty="0">
                <a:solidFill>
                  <a:srgbClr val="00B0F0"/>
                </a:solidFill>
                <a:latin typeface="ＭＳ Ｐゴシック" charset="-128"/>
              </a:rPr>
              <a:t>これを算定しない</a:t>
            </a:r>
            <a:endParaRPr lang="en-US" altLang="ja-JP" sz="2200" u="sng" dirty="0">
              <a:solidFill>
                <a:srgbClr val="00B0F0"/>
              </a:solidFill>
              <a:latin typeface="ＭＳ Ｐゴシック" charset="-128"/>
            </a:endParaRPr>
          </a:p>
          <a:p>
            <a:pPr eaLnBrk="1" fontAlgn="base" hangingPunct="1">
              <a:spcBef>
                <a:spcPct val="0"/>
              </a:spcBef>
              <a:spcAft>
                <a:spcPct val="0"/>
              </a:spcAft>
              <a:buFont typeface="Arial" charset="0"/>
              <a:buNone/>
            </a:pPr>
            <a:endParaRPr lang="en-US" altLang="ja-JP" sz="2200" dirty="0">
              <a:solidFill>
                <a:srgbClr val="000000"/>
              </a:solidFill>
              <a:latin typeface="ＭＳ Ｐゴシック" charset="-128"/>
            </a:endParaRPr>
          </a:p>
        </p:txBody>
      </p:sp>
      <p:sp>
        <p:nvSpPr>
          <p:cNvPr id="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323</a:t>
            </a:fld>
            <a:endParaRPr lang="ja-JP" altLang="en-US" sz="1600" dirty="0">
              <a:solidFill>
                <a:prstClr val="black"/>
              </a:solidFill>
            </a:endParaRPr>
          </a:p>
        </p:txBody>
      </p:sp>
      <p:sp>
        <p:nvSpPr>
          <p:cNvPr id="8"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２２．医薬品等の適正評価</a:t>
            </a:r>
          </a:p>
        </p:txBody>
      </p:sp>
      <p:sp>
        <p:nvSpPr>
          <p:cNvPr id="6" name="Rectangle 36"/>
          <p:cNvSpPr>
            <a:spLocks noChangeArrowheads="1"/>
          </p:cNvSpPr>
          <p:nvPr/>
        </p:nvSpPr>
        <p:spPr bwMode="auto">
          <a:xfrm>
            <a:off x="116951" y="764704"/>
            <a:ext cx="6048673" cy="443566"/>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（４）美容目的で多量処方される血行促進・皮膚保湿剤</a:t>
            </a:r>
            <a:endParaRPr lang="en-US" altLang="ja-JP" sz="2000" dirty="0">
              <a:solidFill>
                <a:prstClr val="black"/>
              </a:solidFill>
            </a:endParaRPr>
          </a:p>
        </p:txBody>
      </p:sp>
      <p:sp>
        <p:nvSpPr>
          <p:cNvPr id="9" name="テキスト ボックス 8">
            <a:extLst>
              <a:ext uri="{FF2B5EF4-FFF2-40B4-BE49-F238E27FC236}">
                <a16:creationId xmlns="" xmlns:a16="http://schemas.microsoft.com/office/drawing/2014/main" id="{3A4BDDE3-33A5-4607-9C06-097AEA1BF41E}"/>
              </a:ext>
            </a:extLst>
          </p:cNvPr>
          <p:cNvSpPr txBox="1"/>
          <p:nvPr/>
        </p:nvSpPr>
        <p:spPr>
          <a:xfrm>
            <a:off x="1568624" y="3933056"/>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407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9318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73082"/>
            <a:ext cx="9689654" cy="4979874"/>
          </a:xfrm>
          <a:prstGeom prst="rect">
            <a:avLst/>
          </a:prstGeom>
          <a:solidFill>
            <a:schemeClr val="bg1">
              <a:alpha val="50000"/>
            </a:schemeClr>
          </a:solidFill>
          <a:ln w="9525">
            <a:solidFill>
              <a:schemeClr val="tx1"/>
            </a:solidFill>
            <a:miter lim="800000"/>
            <a:headEnd/>
            <a:tailEnd/>
          </a:ln>
        </p:spPr>
        <p:txBody>
          <a:bodyPr/>
          <a:lstStyle/>
          <a:p>
            <a:pPr>
              <a:buFont typeface="Wingdings" pitchFamily="2" charset="2"/>
              <a:buChar char="Ø"/>
              <a:defRPr/>
            </a:pPr>
            <a:r>
              <a:rPr lang="ja-JP" altLang="en-US" sz="1600" dirty="0">
                <a:solidFill>
                  <a:prstClr val="black"/>
                </a:solidFill>
                <a:latin typeface="ＭＳ Ｐゴシック" panose="020B0600070205080204" pitchFamily="50" charset="-128"/>
              </a:rPr>
              <a:t>   流動食のみを経管栄養法で提供する場合の入院時食事療養費（</a:t>
            </a:r>
            <a:r>
              <a:rPr lang="en-US" altLang="ja-JP" sz="1600" dirty="0">
                <a:solidFill>
                  <a:prstClr val="black"/>
                </a:solidFill>
                <a:latin typeface="ＭＳ Ｐゴシック" panose="020B0600070205080204" pitchFamily="50" charset="-128"/>
              </a:rPr>
              <a:t>Ⅱ</a:t>
            </a:r>
            <a:r>
              <a:rPr lang="ja-JP" altLang="en-US" sz="1600" dirty="0">
                <a:solidFill>
                  <a:prstClr val="black"/>
                </a:solidFill>
                <a:latin typeface="ＭＳ Ｐゴシック" panose="020B0600070205080204" pitchFamily="50" charset="-128"/>
              </a:rPr>
              <a:t>）のうち４５５円となっているものについて、 </a:t>
            </a:r>
            <a:endParaRPr lang="en-US" altLang="ja-JP" sz="1600" dirty="0">
              <a:solidFill>
                <a:prstClr val="black"/>
              </a:solidFill>
              <a:latin typeface="ＭＳ Ｐゴシック" panose="020B0600070205080204" pitchFamily="50" charset="-128"/>
            </a:endParaRPr>
          </a:p>
          <a:p>
            <a:pPr>
              <a:defRPr/>
            </a:pPr>
            <a:r>
              <a:rPr lang="en-US" altLang="ja-JP" sz="1600" dirty="0">
                <a:solidFill>
                  <a:prstClr val="black"/>
                </a:solidFill>
                <a:latin typeface="ＭＳ Ｐゴシック" panose="020B0600070205080204" pitchFamily="50" charset="-128"/>
              </a:rPr>
              <a:t>   </a:t>
            </a:r>
            <a:r>
              <a:rPr lang="ja-JP" altLang="en-US" sz="1600" dirty="0">
                <a:solidFill>
                  <a:prstClr val="black"/>
                </a:solidFill>
                <a:latin typeface="ＭＳ Ｐゴシック" panose="020B0600070205080204" pitchFamily="50" charset="-128"/>
              </a:rPr>
              <a:t>平成３０年４月以降の入院時食事療養に係る自己負担の増額（４６０円）に伴い、自己負担額が費用の額を</a:t>
            </a:r>
            <a:endParaRPr lang="en-US" altLang="ja-JP" sz="1600" dirty="0">
              <a:solidFill>
                <a:prstClr val="black"/>
              </a:solidFill>
              <a:latin typeface="ＭＳ Ｐゴシック" panose="020B0600070205080204" pitchFamily="50" charset="-128"/>
            </a:endParaRPr>
          </a:p>
          <a:p>
            <a:pPr>
              <a:defRPr/>
            </a:pPr>
            <a:r>
              <a:rPr lang="en-US" altLang="ja-JP" sz="1600" dirty="0">
                <a:solidFill>
                  <a:prstClr val="black"/>
                </a:solidFill>
                <a:latin typeface="ＭＳ Ｐゴシック" panose="020B0600070205080204" pitchFamily="50" charset="-128"/>
              </a:rPr>
              <a:t>   </a:t>
            </a:r>
            <a:r>
              <a:rPr lang="ja-JP" altLang="en-US" sz="1600" dirty="0">
                <a:solidFill>
                  <a:prstClr val="black"/>
                </a:solidFill>
                <a:latin typeface="ＭＳ Ｐゴシック" panose="020B0600070205080204" pitchFamily="50" charset="-128"/>
              </a:rPr>
              <a:t>超えることとなるため、４６０円に見直す</a:t>
            </a: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47" y="665610"/>
            <a:ext cx="4186982" cy="387126"/>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latin typeface="+mn-ea"/>
              </a:rPr>
              <a:t>（５）入院時食事療養費（</a:t>
            </a:r>
            <a:r>
              <a:rPr lang="en-US" altLang="ja-JP" sz="2000" dirty="0">
                <a:solidFill>
                  <a:prstClr val="black"/>
                </a:solidFill>
                <a:latin typeface="+mn-ea"/>
              </a:rPr>
              <a:t>Ⅱ</a:t>
            </a:r>
            <a:r>
              <a:rPr lang="ja-JP" altLang="en-US" sz="2000" dirty="0">
                <a:solidFill>
                  <a:prstClr val="black"/>
                </a:solidFill>
                <a:latin typeface="+mn-ea"/>
              </a:rPr>
              <a:t>）の見直し</a:t>
            </a:r>
          </a:p>
        </p:txBody>
      </p:sp>
      <p:sp>
        <p:nvSpPr>
          <p:cNvPr id="13" name="正方形/長方形 12"/>
          <p:cNvSpPr/>
          <p:nvPr/>
        </p:nvSpPr>
        <p:spPr>
          <a:xfrm>
            <a:off x="5277576" y="4317029"/>
            <a:ext cx="4382896" cy="415498"/>
          </a:xfrm>
          <a:prstGeom prst="rect">
            <a:avLst/>
          </a:prstGeom>
        </p:spPr>
        <p:txBody>
          <a:bodyPr wrap="square">
            <a:spAutoFit/>
          </a:bodyPr>
          <a:lstStyle/>
          <a:p>
            <a:pPr marL="93663" indent="-93663" algn="just"/>
            <a:r>
              <a:rPr lang="en-US" altLang="ja-JP" sz="1050" dirty="0">
                <a:solidFill>
                  <a:prstClr val="black"/>
                </a:solidFill>
                <a:latin typeface="ＭＳ Ｐゴシック"/>
              </a:rPr>
              <a:t>※</a:t>
            </a:r>
            <a:r>
              <a:rPr lang="ja-JP" altLang="en-US" sz="1050" dirty="0">
                <a:solidFill>
                  <a:prstClr val="black"/>
                </a:solidFill>
                <a:latin typeface="ＭＳ Ｐゴシック"/>
              </a:rPr>
              <a:t>２　</a:t>
            </a:r>
            <a:r>
              <a:rPr lang="ja-JP" altLang="en-US" sz="1050" u="sng" dirty="0">
                <a:solidFill>
                  <a:prstClr val="black"/>
                </a:solidFill>
                <a:latin typeface="ＭＳ Ｐゴシック"/>
              </a:rPr>
              <a:t>入院栄養食事指導料２のイは</a:t>
            </a:r>
            <a:r>
              <a:rPr lang="en-US" altLang="ja-JP" sz="1050" u="sng" dirty="0">
                <a:solidFill>
                  <a:prstClr val="black"/>
                </a:solidFill>
                <a:latin typeface="ＭＳ Ｐゴシック"/>
              </a:rPr>
              <a:t>250</a:t>
            </a:r>
            <a:r>
              <a:rPr lang="ja-JP" altLang="en-US" sz="1050" u="sng" dirty="0">
                <a:solidFill>
                  <a:prstClr val="black"/>
                </a:solidFill>
                <a:latin typeface="ＭＳ Ｐゴシック"/>
              </a:rPr>
              <a:t>点、ロは</a:t>
            </a:r>
            <a:r>
              <a:rPr lang="en-US" altLang="ja-JP" sz="1050" u="sng" dirty="0">
                <a:solidFill>
                  <a:prstClr val="black"/>
                </a:solidFill>
                <a:latin typeface="ＭＳ Ｐゴシック"/>
              </a:rPr>
              <a:t>190</a:t>
            </a:r>
            <a:r>
              <a:rPr lang="ja-JP" altLang="en-US" sz="1050" u="sng" dirty="0">
                <a:solidFill>
                  <a:prstClr val="black"/>
                </a:solidFill>
                <a:latin typeface="ＭＳ Ｐゴシック"/>
              </a:rPr>
              <a:t>点とする。</a:t>
            </a:r>
            <a:endParaRPr lang="en-US" altLang="ja-JP" sz="1050" u="sng" dirty="0">
              <a:solidFill>
                <a:prstClr val="black"/>
              </a:solidFill>
              <a:latin typeface="ＭＳ Ｐゴシック"/>
            </a:endParaRPr>
          </a:p>
          <a:p>
            <a:pPr marL="93663" indent="-93663" algn="just"/>
            <a:r>
              <a:rPr lang="en-US" altLang="ja-JP" sz="1050" dirty="0">
                <a:solidFill>
                  <a:prstClr val="black"/>
                </a:solidFill>
                <a:latin typeface="ＭＳ Ｐゴシック"/>
              </a:rPr>
              <a:t>※</a:t>
            </a:r>
            <a:r>
              <a:rPr lang="ja-JP" altLang="en-US" sz="1050" dirty="0">
                <a:solidFill>
                  <a:prstClr val="black"/>
                </a:solidFill>
                <a:latin typeface="ＭＳ Ｐゴシック"/>
              </a:rPr>
              <a:t>３　入院栄養食事指導料については「２回目」</a:t>
            </a:r>
          </a:p>
        </p:txBody>
      </p:sp>
      <p:graphicFrame>
        <p:nvGraphicFramePr>
          <p:cNvPr id="28" name="表 27"/>
          <p:cNvGraphicFramePr>
            <a:graphicFrameLocks noGrp="1"/>
          </p:cNvGraphicFramePr>
          <p:nvPr>
            <p:extLst/>
          </p:nvPr>
        </p:nvGraphicFramePr>
        <p:xfrm>
          <a:off x="5358423" y="3484236"/>
          <a:ext cx="4295376" cy="822960"/>
        </p:xfrm>
        <a:graphic>
          <a:graphicData uri="http://schemas.openxmlformats.org/drawingml/2006/table">
            <a:tbl>
              <a:tblPr firstRow="1" bandRow="1">
                <a:tableStyleId>{8A107856-5554-42FB-B03E-39F5DBC370BA}</a:tableStyleId>
              </a:tblPr>
              <a:tblGrid>
                <a:gridCol w="4295376">
                  <a:extLst>
                    <a:ext uri="{9D8B030D-6E8A-4147-A177-3AD203B41FA5}">
                      <a16:colId xmlns="" xmlns:a16="http://schemas.microsoft.com/office/drawing/2014/main" val="20000"/>
                    </a:ext>
                  </a:extLst>
                </a:gridCol>
              </a:tblGrid>
              <a:tr h="147141">
                <a:tc>
                  <a:txBody>
                    <a:bodyPr/>
                    <a:lstStyle/>
                    <a:p>
                      <a:pPr algn="l"/>
                      <a:r>
                        <a:rPr kumimoji="1" lang="en-US" altLang="ja-JP" sz="1200" dirty="0">
                          <a:latin typeface="+mn-ea"/>
                          <a:ea typeface="+mn-ea"/>
                        </a:rPr>
                        <a:t>【</a:t>
                      </a:r>
                      <a:r>
                        <a:rPr kumimoji="1" lang="ja-JP" altLang="en-US" sz="1200" dirty="0">
                          <a:latin typeface="+mn-ea"/>
                          <a:ea typeface="+mn-ea"/>
                        </a:rPr>
                        <a:t>外来・入院栄養食事指導料</a:t>
                      </a:r>
                      <a:r>
                        <a:rPr kumimoji="1" lang="en-US" altLang="ja-JP" sz="1200" baseline="30000" dirty="0">
                          <a:latin typeface="+mn-ea"/>
                          <a:ea typeface="+mn-ea"/>
                        </a:rPr>
                        <a:t>※</a:t>
                      </a:r>
                      <a:r>
                        <a:rPr kumimoji="1" lang="ja-JP" altLang="en-US" sz="1200" baseline="30000" dirty="0">
                          <a:latin typeface="+mn-ea"/>
                          <a:ea typeface="+mn-ea"/>
                        </a:rPr>
                        <a:t>２</a:t>
                      </a:r>
                      <a:r>
                        <a:rPr kumimoji="1" lang="en-US" altLang="ja-JP" sz="1200" baseline="0" dirty="0">
                          <a:latin typeface="+mn-ea"/>
                          <a:ea typeface="+mn-ea"/>
                        </a:rPr>
                        <a:t>】</a:t>
                      </a:r>
                    </a:p>
                  </a:txBody>
                  <a:tcPr marL="99060" marR="99060" anchor="ctr"/>
                </a:tc>
                <a:extLst>
                  <a:ext uri="{0D108BD9-81ED-4DB2-BD59-A6C34878D82A}">
                    <a16:rowId xmlns="" xmlns:a16="http://schemas.microsoft.com/office/drawing/2014/main" val="10000"/>
                  </a:ext>
                </a:extLst>
              </a:tr>
              <a:tr h="0">
                <a:tc>
                  <a:txBody>
                    <a:bodyPr/>
                    <a:lstStyle/>
                    <a:p>
                      <a:pPr algn="l" defTabSz="896938"/>
                      <a:r>
                        <a:rPr kumimoji="1" lang="ja-JP" altLang="en-US" sz="1200" b="1" baseline="0" dirty="0">
                          <a:solidFill>
                            <a:srgbClr val="0070C0"/>
                          </a:solidFill>
                          <a:latin typeface="+mn-ea"/>
                          <a:ea typeface="+mn-ea"/>
                        </a:rPr>
                        <a:t>　（新）　</a:t>
                      </a:r>
                      <a:r>
                        <a:rPr kumimoji="1" lang="ja-JP" altLang="en-US" sz="1200" b="1" u="sng" dirty="0">
                          <a:solidFill>
                            <a:srgbClr val="0070C0"/>
                          </a:solidFill>
                          <a:latin typeface="+mn-ea"/>
                          <a:ea typeface="+mn-ea"/>
                        </a:rPr>
                        <a:t>イ　　初回　（概ね３０分以上）　　　　　　　　　　　　２６０点</a:t>
                      </a:r>
                      <a:endParaRPr kumimoji="1" lang="zh-CN" altLang="en-US" sz="1200" b="1" u="sng" dirty="0">
                        <a:solidFill>
                          <a:srgbClr val="0070C0"/>
                        </a:solidFill>
                        <a:latin typeface="+mn-ea"/>
                        <a:ea typeface="+mn-ea"/>
                      </a:endParaRPr>
                    </a:p>
                  </a:txBody>
                  <a:tcPr marL="99060" marR="99060" anchor="ctr"/>
                </a:tc>
                <a:extLst>
                  <a:ext uri="{0D108BD9-81ED-4DB2-BD59-A6C34878D82A}">
                    <a16:rowId xmlns="" xmlns:a16="http://schemas.microsoft.com/office/drawing/2014/main" val="10001"/>
                  </a:ext>
                </a:extLst>
              </a:tr>
              <a:tr h="0">
                <a:tc>
                  <a:txBody>
                    <a:bodyPr/>
                    <a:lstStyle/>
                    <a:p>
                      <a:pPr marL="0" marR="0" indent="0" algn="l" defTabSz="914400" rtl="0" eaLnBrk="1" fontAlgn="auto" latinLnBrk="0" hangingPunct="1">
                        <a:lnSpc>
                          <a:spcPct val="100000"/>
                        </a:lnSpc>
                        <a:spcBef>
                          <a:spcPts val="0"/>
                        </a:spcBef>
                        <a:spcAft>
                          <a:spcPts val="0"/>
                        </a:spcAft>
                        <a:buClrTx/>
                        <a:buSzTx/>
                        <a:buFontTx/>
                        <a:buNone/>
                        <a:tabLst>
                          <a:tab pos="1346200" algn="l"/>
                          <a:tab pos="3141663" algn="l"/>
                        </a:tabLst>
                        <a:defRPr/>
                      </a:pPr>
                      <a:r>
                        <a:rPr kumimoji="1" lang="ja-JP" altLang="en-US" sz="1200" b="1" baseline="0" dirty="0">
                          <a:solidFill>
                            <a:srgbClr val="0070C0"/>
                          </a:solidFill>
                          <a:latin typeface="+mn-ea"/>
                          <a:ea typeface="+mn-ea"/>
                        </a:rPr>
                        <a:t>　（新）　</a:t>
                      </a:r>
                      <a:r>
                        <a:rPr kumimoji="1" lang="ja-JP" altLang="en-US" sz="1200" b="1" u="sng" baseline="0" dirty="0">
                          <a:solidFill>
                            <a:srgbClr val="0070C0"/>
                          </a:solidFill>
                          <a:latin typeface="+mn-ea"/>
                          <a:ea typeface="+mn-ea"/>
                        </a:rPr>
                        <a:t>ロ　</a:t>
                      </a:r>
                      <a:r>
                        <a:rPr kumimoji="1" lang="ja-JP" altLang="en-US" sz="1200" b="1" u="sng" dirty="0">
                          <a:solidFill>
                            <a:srgbClr val="0070C0"/>
                          </a:solidFill>
                          <a:latin typeface="+mn-ea"/>
                          <a:ea typeface="+mn-ea"/>
                        </a:rPr>
                        <a:t>　２回目以降</a:t>
                      </a:r>
                      <a:r>
                        <a:rPr kumimoji="1" lang="en-US" altLang="ja-JP" sz="1200" b="1" u="sng" baseline="30000" dirty="0">
                          <a:solidFill>
                            <a:srgbClr val="0070C0"/>
                          </a:solidFill>
                          <a:latin typeface="+mn-ea"/>
                          <a:ea typeface="+mn-ea"/>
                        </a:rPr>
                        <a:t>※</a:t>
                      </a:r>
                      <a:r>
                        <a:rPr kumimoji="1" lang="ja-JP" altLang="en-US" sz="1200" b="1" u="sng" baseline="30000" dirty="0">
                          <a:solidFill>
                            <a:srgbClr val="0070C0"/>
                          </a:solidFill>
                          <a:latin typeface="+mn-ea"/>
                          <a:ea typeface="+mn-ea"/>
                        </a:rPr>
                        <a:t>３　</a:t>
                      </a:r>
                      <a:r>
                        <a:rPr kumimoji="1" lang="ja-JP" altLang="en-US" sz="1200" b="1" u="sng" dirty="0">
                          <a:solidFill>
                            <a:srgbClr val="0070C0"/>
                          </a:solidFill>
                          <a:latin typeface="+mn-ea"/>
                          <a:ea typeface="+mn-ea"/>
                        </a:rPr>
                        <a:t>（概ね２０分以上）　　　　　　</a:t>
                      </a:r>
                      <a:r>
                        <a:rPr kumimoji="1" lang="ja-JP" altLang="en-US" sz="800" b="1" u="sng" dirty="0">
                          <a:solidFill>
                            <a:srgbClr val="0070C0"/>
                          </a:solidFill>
                          <a:latin typeface="+mn-ea"/>
                          <a:ea typeface="+mn-ea"/>
                        </a:rPr>
                        <a:t>　</a:t>
                      </a:r>
                      <a:r>
                        <a:rPr kumimoji="1" lang="ja-JP" altLang="en-US" sz="1200" b="1" u="sng" dirty="0">
                          <a:solidFill>
                            <a:srgbClr val="0070C0"/>
                          </a:solidFill>
                          <a:latin typeface="+mn-ea"/>
                          <a:ea typeface="+mn-ea"/>
                        </a:rPr>
                        <a:t>２００点</a:t>
                      </a:r>
                      <a:endParaRPr kumimoji="1" lang="zh-CN" altLang="en-US" sz="1200" b="1" u="sng" dirty="0">
                        <a:solidFill>
                          <a:srgbClr val="0070C0"/>
                        </a:solidFill>
                        <a:latin typeface="+mn-ea"/>
                        <a:ea typeface="+mn-ea"/>
                      </a:endParaRPr>
                    </a:p>
                  </a:txBody>
                  <a:tcPr marL="99060" marR="99060" anchor="ctr"/>
                </a:tc>
                <a:extLst>
                  <a:ext uri="{0D108BD9-81ED-4DB2-BD59-A6C34878D82A}">
                    <a16:rowId xmlns="" xmlns:a16="http://schemas.microsoft.com/office/drawing/2014/main" val="10002"/>
                  </a:ext>
                </a:extLst>
              </a:tr>
            </a:tbl>
          </a:graphicData>
        </a:graphic>
      </p:graphicFrame>
      <p:graphicFrame>
        <p:nvGraphicFramePr>
          <p:cNvPr id="29" name="表 28"/>
          <p:cNvGraphicFramePr>
            <a:graphicFrameLocks noGrp="1"/>
          </p:cNvGraphicFramePr>
          <p:nvPr>
            <p:extLst/>
          </p:nvPr>
        </p:nvGraphicFramePr>
        <p:xfrm>
          <a:off x="5321336" y="1949974"/>
          <a:ext cx="4295376" cy="3770354"/>
        </p:xfrm>
        <a:graphic>
          <a:graphicData uri="http://schemas.openxmlformats.org/drawingml/2006/table">
            <a:tbl>
              <a:tblPr firstRow="1" bandRow="1">
                <a:tableStyleId>{8A107856-5554-42FB-B03E-39F5DBC370BA}</a:tableStyleId>
              </a:tblPr>
              <a:tblGrid>
                <a:gridCol w="4295376">
                  <a:extLst>
                    <a:ext uri="{9D8B030D-6E8A-4147-A177-3AD203B41FA5}">
                      <a16:colId xmlns="" xmlns:a16="http://schemas.microsoft.com/office/drawing/2014/main" val="20000"/>
                    </a:ext>
                  </a:extLst>
                </a:gridCol>
              </a:tblGrid>
              <a:tr h="3330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a:latin typeface="+mn-ea"/>
                          <a:ea typeface="+mn-ea"/>
                        </a:rPr>
                        <a:t>【</a:t>
                      </a:r>
                      <a:r>
                        <a:rPr kumimoji="1" lang="ja-JP" altLang="en-US" sz="1400" u="none" dirty="0">
                          <a:latin typeface="+mn-ea"/>
                          <a:ea typeface="+mn-ea"/>
                        </a:rPr>
                        <a:t>食事療養</a:t>
                      </a:r>
                      <a:r>
                        <a:rPr kumimoji="1" lang="en-US" altLang="ja-JP" sz="1400" u="none" dirty="0">
                          <a:latin typeface="+mn-ea"/>
                          <a:ea typeface="+mn-ea"/>
                        </a:rPr>
                        <a:t>】</a:t>
                      </a:r>
                      <a:endParaRPr kumimoji="1" lang="en-US" altLang="ja-JP" sz="1400" baseline="0" dirty="0">
                        <a:latin typeface="+mn-ea"/>
                        <a:ea typeface="+mn-ea"/>
                      </a:endParaRPr>
                    </a:p>
                  </a:txBody>
                  <a:tcPr marL="99060" marR="99060" anchor="ctr"/>
                </a:tc>
                <a:extLst>
                  <a:ext uri="{0D108BD9-81ED-4DB2-BD59-A6C34878D82A}">
                    <a16:rowId xmlns="" xmlns:a16="http://schemas.microsoft.com/office/drawing/2014/main" val="10000"/>
                  </a:ext>
                </a:extLst>
              </a:tr>
              <a:tr h="8213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mn-ea"/>
                          <a:ea typeface="+mn-ea"/>
                        </a:rPr>
                        <a:t>１　入院時食事療養（</a:t>
                      </a:r>
                      <a:r>
                        <a:rPr kumimoji="1" lang="en-US" altLang="ja-JP" sz="1400" b="0" u="none" dirty="0">
                          <a:solidFill>
                            <a:schemeClr val="tx1"/>
                          </a:solidFill>
                          <a:latin typeface="+mn-ea"/>
                          <a:ea typeface="+mn-ea"/>
                        </a:rPr>
                        <a:t>Ⅰ</a:t>
                      </a:r>
                      <a:r>
                        <a:rPr kumimoji="1" lang="ja-JP" altLang="en-US" sz="1400" b="0" u="none" dirty="0">
                          <a:solidFill>
                            <a:schemeClr val="tx1"/>
                          </a:solidFill>
                          <a:latin typeface="+mn-ea"/>
                          <a:ea typeface="+mn-ea"/>
                        </a:rPr>
                        <a:t>）　（１食につき）</a:t>
                      </a:r>
                      <a:endParaRPr kumimoji="1" lang="en-US" altLang="ja-JP" sz="1400" b="0" u="none" dirty="0">
                        <a:solidFill>
                          <a:schemeClr val="tx1"/>
                        </a:solidFill>
                        <a:latin typeface="+mn-ea"/>
                        <a:ea typeface="+mn-ea"/>
                      </a:endParaRPr>
                    </a:p>
                    <a:p>
                      <a:pPr algn="l"/>
                      <a:r>
                        <a:rPr kumimoji="1" lang="ja-JP" altLang="en-US" sz="1200" b="0" u="none" dirty="0">
                          <a:solidFill>
                            <a:schemeClr val="tx1"/>
                          </a:solidFill>
                          <a:latin typeface="+mn-ea"/>
                          <a:ea typeface="+mn-ea"/>
                        </a:rPr>
                        <a:t>（１）　（２）以外の場合　　  　　　　　　　　　　 　　　            ６４０円</a:t>
                      </a:r>
                      <a:endParaRPr kumimoji="1"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n-ea"/>
                          <a:ea typeface="+mn-ea"/>
                        </a:rPr>
                        <a:t>（２）　流動食のみを経管栄養法で提供する場合           </a:t>
                      </a:r>
                      <a:r>
                        <a:rPr kumimoji="1" lang="ja-JP" altLang="en-US" sz="1200" b="0" u="none" baseline="0" dirty="0">
                          <a:solidFill>
                            <a:schemeClr val="tx1"/>
                          </a:solidFill>
                          <a:latin typeface="+mn-ea"/>
                          <a:ea typeface="+mn-ea"/>
                        </a:rPr>
                        <a:t>５７５</a:t>
                      </a:r>
                      <a:r>
                        <a:rPr kumimoji="1" lang="ja-JP" altLang="en-US" sz="1200" b="0" u="none" dirty="0">
                          <a:solidFill>
                            <a:schemeClr val="tx1"/>
                          </a:solidFill>
                          <a:latin typeface="+mn-ea"/>
                          <a:ea typeface="+mn-ea"/>
                        </a:rPr>
                        <a:t>円</a:t>
                      </a:r>
                      <a:endParaRPr kumimoji="1" lang="zh-CN" altLang="en-US" sz="1200" b="0" u="none" dirty="0">
                        <a:solidFill>
                          <a:schemeClr val="tx1"/>
                        </a:solidFill>
                        <a:latin typeface="+mn-ea"/>
                        <a:ea typeface="+mn-ea"/>
                      </a:endParaRPr>
                    </a:p>
                  </a:txBody>
                  <a:tcPr marL="99060" marR="99060"/>
                </a:tc>
                <a:extLst>
                  <a:ext uri="{0D108BD9-81ED-4DB2-BD59-A6C34878D82A}">
                    <a16:rowId xmlns="" xmlns:a16="http://schemas.microsoft.com/office/drawing/2014/main" val="10001"/>
                  </a:ext>
                </a:extLst>
              </a:tr>
              <a:tr h="7567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latin typeface="+mn-ea"/>
                          <a:ea typeface="+mn-ea"/>
                        </a:rPr>
                        <a:t>２　入院時食事療養（</a:t>
                      </a:r>
                      <a:r>
                        <a:rPr kumimoji="1" lang="en-US" altLang="ja-JP" sz="1400" u="none" dirty="0">
                          <a:latin typeface="+mn-ea"/>
                          <a:ea typeface="+mn-ea"/>
                        </a:rPr>
                        <a:t>Ⅱ</a:t>
                      </a:r>
                      <a:r>
                        <a:rPr kumimoji="1" lang="ja-JP" altLang="en-US" sz="1400" u="none" dirty="0">
                          <a:latin typeface="+mn-ea"/>
                          <a:ea typeface="+mn-ea"/>
                        </a:rPr>
                        <a:t>）　（１食につき）</a:t>
                      </a:r>
                      <a:endParaRPr kumimoji="1" lang="en-US" altLang="ja-JP" sz="1400" u="none" dirty="0">
                        <a:latin typeface="+mn-ea"/>
                        <a:ea typeface="+mn-ea"/>
                      </a:endParaRPr>
                    </a:p>
                    <a:p>
                      <a:pPr algn="l"/>
                      <a:r>
                        <a:rPr kumimoji="1" lang="ja-JP" altLang="en-US" sz="1200" b="0" u="none" dirty="0">
                          <a:solidFill>
                            <a:schemeClr val="tx1"/>
                          </a:solidFill>
                          <a:latin typeface="+mn-ea"/>
                          <a:ea typeface="+mn-ea"/>
                        </a:rPr>
                        <a:t>（１）　（２）以外の場合　　　　　　　　　　　　　　　　             ５０６円</a:t>
                      </a:r>
                      <a:endParaRPr kumimoji="1"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latin typeface="+mn-ea"/>
                          <a:ea typeface="+mn-ea"/>
                        </a:rPr>
                        <a:t>（２）　流動食のみを経管栄養法で提供する場合            </a:t>
                      </a:r>
                      <a:r>
                        <a:rPr kumimoji="1" lang="ja-JP" altLang="en-US" sz="1200" b="1" u="sng" baseline="0" dirty="0">
                          <a:solidFill>
                            <a:srgbClr val="0070C0"/>
                          </a:solidFill>
                          <a:latin typeface="+mn-ea"/>
                          <a:ea typeface="+mn-ea"/>
                        </a:rPr>
                        <a:t>４６０</a:t>
                      </a:r>
                      <a:r>
                        <a:rPr kumimoji="1" lang="ja-JP" altLang="en-US" sz="1200" b="1" u="sng" dirty="0">
                          <a:solidFill>
                            <a:srgbClr val="0070C0"/>
                          </a:solidFill>
                          <a:latin typeface="+mn-ea"/>
                          <a:ea typeface="+mn-ea"/>
                        </a:rPr>
                        <a:t>円</a:t>
                      </a:r>
                      <a:endParaRPr kumimoji="1" lang="zh-CN" altLang="en-US" sz="1200" b="1" u="sng" dirty="0">
                        <a:solidFill>
                          <a:srgbClr val="0070C0"/>
                        </a:solidFill>
                        <a:latin typeface="+mn-ea"/>
                        <a:ea typeface="+mn-ea"/>
                      </a:endParaRPr>
                    </a:p>
                  </a:txBody>
                  <a:tcPr marL="99060" marR="99060"/>
                </a:tc>
                <a:extLst>
                  <a:ext uri="{0D108BD9-81ED-4DB2-BD59-A6C34878D82A}">
                    <a16:rowId xmlns="" xmlns:a16="http://schemas.microsoft.com/office/drawing/2014/main" val="10002"/>
                  </a:ext>
                </a:extLst>
              </a:tr>
              <a:tr h="2777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none" dirty="0">
                          <a:latin typeface="+mn-ea"/>
                          <a:ea typeface="+mn-ea"/>
                        </a:rPr>
                        <a:t>【</a:t>
                      </a:r>
                      <a:r>
                        <a:rPr kumimoji="1" lang="ja-JP" altLang="en-US" sz="1400" b="1" u="none" dirty="0">
                          <a:latin typeface="+mn-ea"/>
                          <a:ea typeface="+mn-ea"/>
                        </a:rPr>
                        <a:t>生活療養</a:t>
                      </a:r>
                      <a:r>
                        <a:rPr kumimoji="1" lang="en-US" altLang="ja-JP" sz="1400" b="1" u="none" dirty="0">
                          <a:latin typeface="+mn-ea"/>
                          <a:ea typeface="+mn-ea"/>
                        </a:rPr>
                        <a:t>】</a:t>
                      </a:r>
                      <a:endParaRPr kumimoji="1" lang="en-US" altLang="ja-JP" sz="1400" b="1" baseline="0" dirty="0">
                        <a:latin typeface="+mn-ea"/>
                        <a:ea typeface="+mn-ea"/>
                      </a:endParaRPr>
                    </a:p>
                  </a:txBody>
                  <a:tcPr marL="99060" marR="99060" anchor="ctr"/>
                </a:tc>
                <a:extLst>
                  <a:ext uri="{0D108BD9-81ED-4DB2-BD59-A6C34878D82A}">
                    <a16:rowId xmlns="" xmlns:a16="http://schemas.microsoft.com/office/drawing/2014/main" val="10003"/>
                  </a:ext>
                </a:extLst>
              </a:tr>
              <a:tr h="9881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latin typeface="+mn-ea"/>
                          <a:ea typeface="+mn-ea"/>
                        </a:rPr>
                        <a:t>１　入院時生活療養（</a:t>
                      </a:r>
                      <a:r>
                        <a:rPr kumimoji="1" lang="en-US" altLang="ja-JP" sz="1400" u="none" dirty="0">
                          <a:latin typeface="+mn-ea"/>
                          <a:ea typeface="+mn-ea"/>
                        </a:rPr>
                        <a:t>Ⅰ</a:t>
                      </a:r>
                      <a:r>
                        <a:rPr kumimoji="1" lang="ja-JP" altLang="en-US" sz="1400" u="none" dirty="0">
                          <a:latin typeface="+mn-ea"/>
                          <a:ea typeface="+mn-ea"/>
                        </a:rPr>
                        <a:t>）　</a:t>
                      </a:r>
                      <a:endParaRPr kumimoji="1" lang="en-US" altLang="ja-JP" sz="1400" u="none"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zh-CN" altLang="en-US" sz="500" b="1" u="sng" dirty="0">
                        <a:solidFill>
                          <a:srgbClr val="0070C0"/>
                        </a:solidFill>
                        <a:latin typeface="+mn-ea"/>
                        <a:ea typeface="+mn-ea"/>
                      </a:endParaRPr>
                    </a:p>
                    <a:p>
                      <a:pPr algn="l"/>
                      <a:r>
                        <a:rPr kumimoji="1" lang="ja-JP" altLang="en-US" sz="1200" b="0" u="none" dirty="0">
                          <a:solidFill>
                            <a:schemeClr val="tx1"/>
                          </a:solidFill>
                          <a:latin typeface="+mn-ea"/>
                          <a:ea typeface="+mn-ea"/>
                        </a:rPr>
                        <a:t>　</a:t>
                      </a:r>
                      <a:r>
                        <a:rPr kumimoji="1" lang="ja-JP" altLang="en-US" sz="1400" b="0" u="none" dirty="0">
                          <a:solidFill>
                            <a:schemeClr val="tx1"/>
                          </a:solidFill>
                          <a:latin typeface="+mn-ea"/>
                          <a:ea typeface="+mn-ea"/>
                        </a:rPr>
                        <a:t>（１）　食事の提供たる療養　（１食につき）</a:t>
                      </a:r>
                      <a:endParaRPr kumimoji="1" lang="en-US" altLang="ja-JP" sz="1400" b="0" u="none" dirty="0">
                        <a:solidFill>
                          <a:schemeClr val="tx1"/>
                        </a:solidFill>
                        <a:latin typeface="+mn-ea"/>
                        <a:ea typeface="+mn-ea"/>
                      </a:endParaRPr>
                    </a:p>
                    <a:p>
                      <a:pPr algn="l"/>
                      <a:r>
                        <a:rPr kumimoji="1" lang="zh-CN" altLang="en-US" sz="1400" b="0" u="none" baseline="0" dirty="0">
                          <a:solidFill>
                            <a:schemeClr val="tx1"/>
                          </a:solidFill>
                          <a:latin typeface="+mn-ea"/>
                          <a:ea typeface="+mn-ea"/>
                        </a:rPr>
                        <a:t>    </a:t>
                      </a:r>
                      <a:r>
                        <a:rPr kumimoji="1" lang="ja-JP" altLang="en-US" sz="1200" b="0" u="none" dirty="0">
                          <a:solidFill>
                            <a:schemeClr val="tx1"/>
                          </a:solidFill>
                          <a:latin typeface="+mn-ea"/>
                          <a:ea typeface="+mn-ea"/>
                        </a:rPr>
                        <a:t>イ　　ロ以外の場合　　　　　　　　　　　</a:t>
                      </a:r>
                      <a:r>
                        <a:rPr kumimoji="1" lang="ja-JP" altLang="en-US" sz="1200" b="0" u="none" baseline="0" dirty="0">
                          <a:solidFill>
                            <a:schemeClr val="tx1"/>
                          </a:solidFill>
                          <a:latin typeface="+mn-ea"/>
                          <a:ea typeface="+mn-ea"/>
                        </a:rPr>
                        <a:t> </a:t>
                      </a:r>
                      <a:r>
                        <a:rPr kumimoji="1" lang="ja-JP" altLang="en-US" sz="1200" b="0" u="none" dirty="0">
                          <a:solidFill>
                            <a:schemeClr val="tx1"/>
                          </a:solidFill>
                          <a:latin typeface="+mn-ea"/>
                          <a:ea typeface="+mn-ea"/>
                        </a:rPr>
                        <a:t>　　</a:t>
                      </a:r>
                      <a:r>
                        <a:rPr kumimoji="1" lang="ja-JP" altLang="en-US" sz="1200" b="0" u="none" baseline="0" dirty="0">
                          <a:solidFill>
                            <a:schemeClr val="tx1"/>
                          </a:solidFill>
                          <a:latin typeface="+mn-ea"/>
                          <a:ea typeface="+mn-ea"/>
                        </a:rPr>
                        <a:t>  </a:t>
                      </a:r>
                      <a:r>
                        <a:rPr kumimoji="1" lang="ja-JP" altLang="en-US" sz="1200" b="0" u="none" dirty="0">
                          <a:solidFill>
                            <a:schemeClr val="tx1"/>
                          </a:solidFill>
                          <a:latin typeface="+mn-ea"/>
                          <a:ea typeface="+mn-ea"/>
                        </a:rPr>
                        <a:t>            ５５４円</a:t>
                      </a:r>
                      <a:endParaRPr kumimoji="1"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n-ea"/>
                          <a:ea typeface="+mn-ea"/>
                        </a:rPr>
                        <a:t>        ロ　流動食のみを経管栄養法で提供する場合      </a:t>
                      </a:r>
                      <a:r>
                        <a:rPr kumimoji="1" lang="ja-JP" altLang="en-US" sz="1200" b="0" u="none" baseline="0" dirty="0">
                          <a:solidFill>
                            <a:schemeClr val="tx1"/>
                          </a:solidFill>
                          <a:latin typeface="+mn-ea"/>
                          <a:ea typeface="+mn-ea"/>
                        </a:rPr>
                        <a:t>５００</a:t>
                      </a:r>
                      <a:r>
                        <a:rPr kumimoji="1" lang="ja-JP" altLang="en-US" sz="1200" b="0" u="none" dirty="0">
                          <a:solidFill>
                            <a:schemeClr val="tx1"/>
                          </a:solidFill>
                          <a:latin typeface="+mn-ea"/>
                          <a:ea typeface="+mn-ea"/>
                        </a:rPr>
                        <a:t>円</a:t>
                      </a:r>
                      <a:endParaRPr kumimoji="1" lang="zh-CN" altLang="en-US" sz="1200" b="0" u="none" dirty="0">
                        <a:solidFill>
                          <a:schemeClr val="tx1"/>
                        </a:solidFill>
                        <a:latin typeface="+mn-ea"/>
                        <a:ea typeface="+mn-ea"/>
                      </a:endParaRPr>
                    </a:p>
                  </a:txBody>
                  <a:tcPr marL="99060" marR="99060"/>
                </a:tc>
                <a:extLst>
                  <a:ext uri="{0D108BD9-81ED-4DB2-BD59-A6C34878D82A}">
                    <a16:rowId xmlns="" xmlns:a16="http://schemas.microsoft.com/office/drawing/2014/main" val="10004"/>
                  </a:ext>
                </a:extLst>
              </a:tr>
              <a:tr h="54755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latin typeface="+mn-ea"/>
                          <a:ea typeface="+mn-ea"/>
                        </a:rPr>
                        <a:t>２　入院時生活療養（</a:t>
                      </a:r>
                      <a:r>
                        <a:rPr kumimoji="1" lang="en-US" altLang="ja-JP" sz="1400" u="none" dirty="0">
                          <a:latin typeface="+mn-ea"/>
                          <a:ea typeface="+mn-ea"/>
                        </a:rPr>
                        <a:t>Ⅱ</a:t>
                      </a:r>
                      <a:r>
                        <a:rPr kumimoji="1" lang="ja-JP" altLang="en-US" sz="1400" u="none" dirty="0">
                          <a:latin typeface="+mn-ea"/>
                          <a:ea typeface="+mn-ea"/>
                        </a:rPr>
                        <a:t>）</a:t>
                      </a:r>
                      <a:endParaRPr kumimoji="1" lang="en-US" altLang="ja-JP" sz="1400" u="none"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zh-CN" altLang="en-US" sz="500" b="1" u="sng" dirty="0">
                        <a:solidFill>
                          <a:srgbClr val="0070C0"/>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n-ea"/>
                          <a:ea typeface="+mn-ea"/>
                        </a:rPr>
                        <a:t>　（１）　食事の提供たる療養　（１食につき）　　　　　　　　</a:t>
                      </a:r>
                      <a:r>
                        <a:rPr kumimoji="1" lang="ja-JP" altLang="en-US" sz="1200" b="0" u="none" baseline="0" dirty="0">
                          <a:solidFill>
                            <a:schemeClr val="tx1"/>
                          </a:solidFill>
                          <a:latin typeface="+mn-ea"/>
                          <a:ea typeface="+mn-ea"/>
                        </a:rPr>
                        <a:t> </a:t>
                      </a:r>
                      <a:r>
                        <a:rPr kumimoji="1" lang="ja-JP" altLang="en-US" sz="1200" b="0" u="none" dirty="0">
                          <a:solidFill>
                            <a:schemeClr val="tx1"/>
                          </a:solidFill>
                          <a:latin typeface="+mn-ea"/>
                          <a:ea typeface="+mn-ea"/>
                        </a:rPr>
                        <a:t>４２０円</a:t>
                      </a:r>
                      <a:endParaRPr kumimoji="1" lang="zh-CN" altLang="en-US" sz="1200" b="0" u="none" dirty="0">
                        <a:solidFill>
                          <a:schemeClr val="tx1"/>
                        </a:solidFill>
                        <a:latin typeface="+mn-ea"/>
                        <a:ea typeface="+mn-ea"/>
                      </a:endParaRPr>
                    </a:p>
                  </a:txBody>
                  <a:tcPr marL="99060" marR="99060" anchor="ctr"/>
                </a:tc>
                <a:extLst>
                  <a:ext uri="{0D108BD9-81ED-4DB2-BD59-A6C34878D82A}">
                    <a16:rowId xmlns="" xmlns:a16="http://schemas.microsoft.com/office/drawing/2014/main" val="10005"/>
                  </a:ext>
                </a:extLst>
              </a:tr>
            </a:tbl>
          </a:graphicData>
        </a:graphic>
      </p:graphicFrame>
      <p:graphicFrame>
        <p:nvGraphicFramePr>
          <p:cNvPr id="18" name="表 17"/>
          <p:cNvGraphicFramePr>
            <a:graphicFrameLocks noGrp="1"/>
          </p:cNvGraphicFramePr>
          <p:nvPr>
            <p:extLst/>
          </p:nvPr>
        </p:nvGraphicFramePr>
        <p:xfrm>
          <a:off x="272487" y="1988841"/>
          <a:ext cx="4296226" cy="3733399"/>
        </p:xfrm>
        <a:graphic>
          <a:graphicData uri="http://schemas.openxmlformats.org/drawingml/2006/table">
            <a:tbl>
              <a:tblPr firstRow="1" bandRow="1">
                <a:tableStyleId>{22838BEF-8BB2-4498-84A7-C5851F593DF1}</a:tableStyleId>
              </a:tblPr>
              <a:tblGrid>
                <a:gridCol w="4296226">
                  <a:extLst>
                    <a:ext uri="{9D8B030D-6E8A-4147-A177-3AD203B41FA5}">
                      <a16:colId xmlns="" xmlns:a16="http://schemas.microsoft.com/office/drawing/2014/main" val="20000"/>
                    </a:ext>
                  </a:extLst>
                </a:gridCol>
              </a:tblGrid>
              <a:tr h="274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a:t>【</a:t>
                      </a:r>
                      <a:r>
                        <a:rPr kumimoji="1" lang="ja-JP" altLang="en-US" sz="1400" u="none" dirty="0"/>
                        <a:t>食事療養</a:t>
                      </a:r>
                      <a:r>
                        <a:rPr kumimoji="1" lang="en-US" altLang="ja-JP" sz="1400" u="none" dirty="0"/>
                        <a:t>】</a:t>
                      </a:r>
                      <a:endParaRPr kumimoji="1" lang="ja-JP" altLang="en-US" sz="1400" u="none" dirty="0">
                        <a:latin typeface="+mn-ea"/>
                        <a:ea typeface="+mn-ea"/>
                      </a:endParaRPr>
                    </a:p>
                  </a:txBody>
                  <a:tcPr marL="99060" marR="99060" anchor="ctr"/>
                </a:tc>
                <a:extLst>
                  <a:ext uri="{0D108BD9-81ED-4DB2-BD59-A6C34878D82A}">
                    <a16:rowId xmlns="" xmlns:a16="http://schemas.microsoft.com/office/drawing/2014/main" val="10000"/>
                  </a:ext>
                </a:extLst>
              </a:tr>
              <a:tr h="82240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１　入院時食事療養（</a:t>
                      </a:r>
                      <a:r>
                        <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a:ea typeface="+mn-ea"/>
                          <a:cs typeface="+mn-cs"/>
                        </a:rPr>
                        <a:t>）　（１食につき）</a:t>
                      </a:r>
                      <a:endParaRPr kumimoji="1" lang="en-US" altLang="ja-JP" sz="1400" b="0"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（１）　（２）以外の場合　　  　　　　　　　　　　 　　　            ６４０円</a:t>
                      </a:r>
                      <a:endParaRPr kumimoji="1" lang="zh-CN" altLang="en-US" sz="1200" b="0" i="0" u="none" strike="noStrike" kern="1200" cap="none" spc="0" normalizeH="0" baseline="0" noProof="0" dirty="0">
                        <a:ln>
                          <a:noFill/>
                        </a:ln>
                        <a:solidFill>
                          <a:schemeClr val="tx1"/>
                        </a:solidFill>
                        <a:effectLst/>
                        <a:uLnTx/>
                        <a:uFillTx/>
                        <a:latin typeface="宋体"/>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（２）　流動食のみを経管栄養法で提供する場合            ５７５円</a:t>
                      </a:r>
                      <a:endParaRPr kumimoji="1" lang="zh-CN" altLang="en-US" sz="1200" b="0" i="0" u="none" strike="noStrike" kern="1200" cap="none" spc="0" normalizeH="0" baseline="0" noProof="0" dirty="0">
                        <a:ln>
                          <a:noFill/>
                        </a:ln>
                        <a:solidFill>
                          <a:schemeClr val="tx1"/>
                        </a:solidFill>
                        <a:effectLst/>
                        <a:uLnTx/>
                        <a:uFillTx/>
                        <a:latin typeface="宋体"/>
                        <a:ea typeface="+mn-ea"/>
                        <a:cs typeface="+mn-cs"/>
                      </a:endParaRPr>
                    </a:p>
                  </a:txBody>
                  <a:tcPr marL="99060" marR="99060"/>
                </a:tc>
                <a:extLst>
                  <a:ext uri="{0D108BD9-81ED-4DB2-BD59-A6C34878D82A}">
                    <a16:rowId xmlns="" xmlns:a16="http://schemas.microsoft.com/office/drawing/2014/main" val="10001"/>
                  </a:ext>
                </a:extLst>
              </a:tr>
              <a:tr h="76251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a:ea typeface="+mn-ea"/>
                          <a:cs typeface="+mn-cs"/>
                        </a:rPr>
                        <a:t>２　入院時食事療養（</a:t>
                      </a:r>
                      <a:r>
                        <a:rPr kumimoji="1" lang="en-US" altLang="ja-JP" sz="1400" b="0" i="0" u="none" strike="noStrike" kern="1200" cap="none" spc="0" normalizeH="0" baseline="0" noProof="0" dirty="0">
                          <a:ln>
                            <a:noFill/>
                          </a:ln>
                          <a:solidFill>
                            <a:schemeClr val="tx1"/>
                          </a:solidFill>
                          <a:effectLst/>
                          <a:uLnTx/>
                          <a:uFillTx/>
                          <a:latin typeface="ＭＳ Ｐゴシック"/>
                          <a:ea typeface="+mn-ea"/>
                          <a:cs typeface="+mn-cs"/>
                        </a:rPr>
                        <a:t>Ⅱ</a:t>
                      </a:r>
                      <a:r>
                        <a:rPr kumimoji="1" lang="ja-JP" altLang="en-US" sz="1400" b="0" i="0" u="none" strike="noStrike" kern="1200" cap="none" spc="0" normalizeH="0" baseline="0" noProof="0" dirty="0">
                          <a:ln>
                            <a:noFill/>
                          </a:ln>
                          <a:solidFill>
                            <a:schemeClr val="tx1"/>
                          </a:solidFill>
                          <a:effectLst/>
                          <a:uLnTx/>
                          <a:uFillTx/>
                          <a:latin typeface="ＭＳ Ｐゴシック"/>
                          <a:ea typeface="+mn-ea"/>
                          <a:cs typeface="+mn-cs"/>
                        </a:rPr>
                        <a:t>）　（１食につき）</a:t>
                      </a:r>
                      <a:endParaRPr kumimoji="1" lang="en-US" altLang="ja-JP" sz="14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（１）　（２）以外の場合　　　　　　　　　　　　　　　　             ５０６円</a:t>
                      </a:r>
                      <a:endParaRPr kumimoji="1" lang="en-US" altLang="ja-JP" sz="12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（２）　流動食のみを経管栄養法で提供する場合            ４５５円</a:t>
                      </a:r>
                      <a:endParaRPr kumimoji="1" lang="zh-CN" altLang="en-US" sz="1200" b="0" i="0" u="none" strike="noStrike" kern="1200" cap="none" spc="0" normalizeH="0" baseline="0" noProof="0" dirty="0">
                        <a:ln>
                          <a:noFill/>
                        </a:ln>
                        <a:solidFill>
                          <a:schemeClr val="tx1"/>
                        </a:solidFill>
                        <a:effectLst/>
                        <a:uLnTx/>
                        <a:uFillTx/>
                        <a:latin typeface="宋体"/>
                        <a:ea typeface="+mn-ea"/>
                        <a:cs typeface="+mn-cs"/>
                      </a:endParaRPr>
                    </a:p>
                  </a:txBody>
                  <a:tcPr marL="99060" marR="99060"/>
                </a:tc>
                <a:extLst>
                  <a:ext uri="{0D108BD9-81ED-4DB2-BD59-A6C34878D82A}">
                    <a16:rowId xmlns="" xmlns:a16="http://schemas.microsoft.com/office/drawing/2014/main" val="10002"/>
                  </a:ext>
                </a:extLst>
              </a:tr>
              <a:tr h="274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a:t>【</a:t>
                      </a:r>
                      <a:r>
                        <a:rPr kumimoji="1" lang="ja-JP" altLang="en-US" sz="1400" u="none" dirty="0"/>
                        <a:t>生活療養</a:t>
                      </a:r>
                      <a:r>
                        <a:rPr kumimoji="1" lang="en-US" altLang="ja-JP" sz="1400" u="none" dirty="0"/>
                        <a:t>】</a:t>
                      </a:r>
                      <a:endParaRPr kumimoji="1" lang="en-US" altLang="ja-JP" sz="1400" b="1" baseline="0" dirty="0">
                        <a:latin typeface="+mn-ea"/>
                        <a:ea typeface="+mn-ea"/>
                      </a:endParaRPr>
                    </a:p>
                  </a:txBody>
                  <a:tcPr marL="99060" marR="99060" anchor="ctr"/>
                </a:tc>
                <a:extLst>
                  <a:ext uri="{0D108BD9-81ED-4DB2-BD59-A6C34878D82A}">
                    <a16:rowId xmlns="" xmlns:a16="http://schemas.microsoft.com/office/drawing/2014/main" val="10003"/>
                  </a:ext>
                </a:extLst>
              </a:tr>
              <a:tr h="9314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a:ea typeface="+mn-ea"/>
                          <a:cs typeface="+mn-cs"/>
                        </a:rPr>
                        <a:t>１　入院時生活療養（</a:t>
                      </a:r>
                      <a:r>
                        <a:rPr kumimoji="1" lang="en-US" altLang="ja-JP" sz="1400" b="0" i="0" u="none" strike="noStrike" kern="1200" cap="none" spc="0" normalizeH="0" baseline="0" noProof="0" dirty="0">
                          <a:ln>
                            <a:noFill/>
                          </a:ln>
                          <a:solidFill>
                            <a:schemeClr val="tx1"/>
                          </a:solidFill>
                          <a:effectLst/>
                          <a:uLnTx/>
                          <a:uFillTx/>
                          <a:latin typeface="ＭＳ Ｐゴシック"/>
                          <a:ea typeface="+mn-ea"/>
                          <a:cs typeface="+mn-cs"/>
                        </a:rPr>
                        <a:t>Ⅰ</a:t>
                      </a:r>
                      <a:r>
                        <a:rPr kumimoji="1" lang="ja-JP" altLang="en-US" sz="1400" b="0" i="0" u="none" strike="noStrike" kern="1200" cap="none" spc="0" normalizeH="0" baseline="0" noProof="0" dirty="0">
                          <a:ln>
                            <a:noFill/>
                          </a:ln>
                          <a:solidFill>
                            <a:schemeClr val="tx1"/>
                          </a:solidFill>
                          <a:effectLst/>
                          <a:uLnTx/>
                          <a:uFillTx/>
                          <a:latin typeface="ＭＳ Ｐゴシック"/>
                          <a:ea typeface="+mn-ea"/>
                          <a:cs typeface="+mn-cs"/>
                        </a:rPr>
                        <a:t>）　</a:t>
                      </a:r>
                      <a:endParaRPr kumimoji="1" lang="en-US" altLang="ja-JP" sz="14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zh-CN" altLang="en-US" sz="500" b="0" i="0" u="none" strike="noStrike" kern="1200" cap="none" spc="0" normalizeH="0" baseline="0" noProof="0" dirty="0">
                        <a:ln>
                          <a:noFill/>
                        </a:ln>
                        <a:solidFill>
                          <a:schemeClr val="tx1"/>
                        </a:solidFill>
                        <a:effectLst/>
                        <a:uLnTx/>
                        <a:uFillTx/>
                        <a:latin typeface="宋体"/>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　</a:t>
                      </a:r>
                      <a:r>
                        <a:rPr kumimoji="1" lang="ja-JP" altLang="en-US" sz="1400" b="0" i="0" u="none" strike="noStrike" kern="1200" cap="none" spc="0" normalizeH="0" baseline="0" noProof="0" dirty="0">
                          <a:ln>
                            <a:noFill/>
                          </a:ln>
                          <a:solidFill>
                            <a:schemeClr val="tx1"/>
                          </a:solidFill>
                          <a:effectLst/>
                          <a:uLnTx/>
                          <a:uFillTx/>
                          <a:latin typeface="ＭＳ Ｐゴシック"/>
                          <a:ea typeface="+mn-ea"/>
                          <a:cs typeface="+mn-cs"/>
                        </a:rPr>
                        <a:t>（１）　食事の提供たる療養　（１食につき）</a:t>
                      </a:r>
                      <a:endParaRPr kumimoji="1" lang="en-US" altLang="ja-JP" sz="14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400" b="0" i="0" u="none" strike="noStrike" kern="1200" cap="none" spc="0" normalizeH="0" baseline="0" noProof="0" dirty="0">
                          <a:ln>
                            <a:noFill/>
                          </a:ln>
                          <a:solidFill>
                            <a:schemeClr val="tx1"/>
                          </a:solidFill>
                          <a:effectLst/>
                          <a:uLnTx/>
                          <a:uFillTx/>
                          <a:latin typeface="宋体"/>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イ　　ロ以外の場合　　　　　　　　　　　 　　              ５５４円</a:t>
                      </a:r>
                      <a:endParaRPr kumimoji="1" lang="en-US" altLang="ja-JP" sz="1200" b="0"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a:ea typeface="+mn-ea"/>
                          <a:cs typeface="+mn-cs"/>
                        </a:rPr>
                        <a:t>        ロ　流動食のみを経管栄養法で提供する場合      ５００円</a:t>
                      </a:r>
                      <a:endParaRPr kumimoji="1" lang="zh-CN" altLang="en-US" sz="1200" b="0" i="0" u="none" strike="noStrike" kern="1200" cap="none" spc="0" normalizeH="0" baseline="0" noProof="0" dirty="0">
                        <a:ln>
                          <a:noFill/>
                        </a:ln>
                        <a:solidFill>
                          <a:schemeClr val="tx1"/>
                        </a:solidFill>
                        <a:effectLst/>
                        <a:uLnTx/>
                        <a:uFillTx/>
                        <a:latin typeface="宋体"/>
                        <a:ea typeface="+mn-ea"/>
                        <a:cs typeface="+mn-cs"/>
                      </a:endParaRPr>
                    </a:p>
                  </a:txBody>
                  <a:tcPr marL="99060" marR="99060"/>
                </a:tc>
                <a:extLst>
                  <a:ext uri="{0D108BD9-81ED-4DB2-BD59-A6C34878D82A}">
                    <a16:rowId xmlns="" xmlns:a16="http://schemas.microsoft.com/office/drawing/2014/main" val="10004"/>
                  </a:ext>
                </a:extLst>
              </a:tr>
              <a:tr h="5482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t>２　入院時生活療養（</a:t>
                      </a:r>
                      <a:r>
                        <a:rPr kumimoji="1" lang="en-US" altLang="ja-JP" sz="1400" u="none" dirty="0"/>
                        <a:t>Ⅱ</a:t>
                      </a:r>
                      <a:r>
                        <a:rPr kumimoji="1" lang="ja-JP" altLang="en-US" sz="1400" u="none" dirty="0"/>
                        <a:t>）</a:t>
                      </a:r>
                      <a:endParaRPr kumimoji="1" lang="en-US" altLang="ja-JP" sz="1400" u="none"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t>  </a:t>
                      </a:r>
                      <a:r>
                        <a:rPr kumimoji="1" lang="ja-JP" altLang="en-US" sz="1400" u="none" dirty="0"/>
                        <a:t>（１）　食事の提供たる療養　（１食につき）　　</a:t>
                      </a:r>
                      <a:r>
                        <a:rPr kumimoji="1" lang="ja-JP" altLang="en-US" sz="1400" u="none" baseline="0" dirty="0"/>
                        <a:t>    </a:t>
                      </a:r>
                      <a:r>
                        <a:rPr kumimoji="1" lang="ja-JP" altLang="en-US" sz="1400" u="none" dirty="0"/>
                        <a:t>４２０円</a:t>
                      </a:r>
                      <a:endParaRPr kumimoji="1" lang="zh-CN" altLang="en-US" sz="1400" b="0" u="none" dirty="0">
                        <a:solidFill>
                          <a:schemeClr val="tx1"/>
                        </a:solidFill>
                        <a:latin typeface="+mn-ea"/>
                        <a:ea typeface="+mn-ea"/>
                      </a:endParaRPr>
                    </a:p>
                  </a:txBody>
                  <a:tcPr marL="99060" marR="99060" anchor="ctr"/>
                </a:tc>
                <a:extLst>
                  <a:ext uri="{0D108BD9-81ED-4DB2-BD59-A6C34878D82A}">
                    <a16:rowId xmlns="" xmlns:a16="http://schemas.microsoft.com/office/drawing/2014/main" val="10005"/>
                  </a:ext>
                </a:extLst>
              </a:tr>
            </a:tbl>
          </a:graphicData>
        </a:graphic>
      </p:graphicFrame>
      <p:sp>
        <p:nvSpPr>
          <p:cNvPr id="15" name="Rectangle 2"/>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２２．医薬品等の適正評価</a:t>
            </a:r>
          </a:p>
        </p:txBody>
      </p:sp>
      <p:sp>
        <p:nvSpPr>
          <p:cNvPr id="16" name="右矢印 15"/>
          <p:cNvSpPr/>
          <p:nvPr/>
        </p:nvSpPr>
        <p:spPr>
          <a:xfrm>
            <a:off x="4740213" y="3132776"/>
            <a:ext cx="463948" cy="118425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324</a:t>
            </a:fld>
            <a:endParaRPr lang="ja-JP" altLang="en-US" sz="1600" dirty="0">
              <a:solidFill>
                <a:prstClr val="black"/>
              </a:solidFill>
            </a:endParaRPr>
          </a:p>
        </p:txBody>
      </p:sp>
      <p:sp>
        <p:nvSpPr>
          <p:cNvPr id="11" name="テキスト ボックス 8">
            <a:extLst>
              <a:ext uri="{FF2B5EF4-FFF2-40B4-BE49-F238E27FC236}">
                <a16:creationId xmlns="" xmlns:a16="http://schemas.microsoft.com/office/drawing/2014/main" id="{0FED39BD-4F22-4FC4-9F6B-0AD1708F9618}"/>
              </a:ext>
            </a:extLst>
          </p:cNvPr>
          <p:cNvSpPr txBox="1"/>
          <p:nvPr/>
        </p:nvSpPr>
        <p:spPr>
          <a:xfrm>
            <a:off x="3919172" y="1649146"/>
            <a:ext cx="77151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998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1058558"/>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56463" y="680560"/>
            <a:ext cx="3451258" cy="1077218"/>
          </a:xfrm>
          <a:prstGeom prst="rect">
            <a:avLst/>
          </a:prstGeom>
          <a:noFill/>
        </p:spPr>
        <p:txBody>
          <a:bodyPr wrap="square" lIns="36000" rIns="36000" rtlCol="0">
            <a:spAutoFit/>
          </a:bodyPr>
          <a:lstStyle/>
          <a:p>
            <a:r>
              <a:rPr lang="ja-JP" altLang="en-US" sz="1600" b="1" dirty="0">
                <a:solidFill>
                  <a:prstClr val="black"/>
                </a:solidFill>
              </a:rPr>
              <a:t>（１）　糖尿病性腎症から人工透析に</a:t>
            </a:r>
            <a:endParaRPr lang="en-US" altLang="ja-JP" sz="1600" b="1" dirty="0">
              <a:solidFill>
                <a:prstClr val="black"/>
              </a:solidFill>
            </a:endParaRPr>
          </a:p>
          <a:p>
            <a:r>
              <a:rPr lang="ja-JP" altLang="en-US" sz="1600" b="1" dirty="0">
                <a:solidFill>
                  <a:prstClr val="black"/>
                </a:solidFill>
              </a:rPr>
              <a:t>　　至る患者が増えている。</a:t>
            </a:r>
            <a:endParaRPr lang="en-US" altLang="ja-JP" sz="1600" b="1" dirty="0">
              <a:solidFill>
                <a:prstClr val="black"/>
              </a:solidFill>
            </a:endParaRPr>
          </a:p>
          <a:p>
            <a:r>
              <a:rPr lang="ja-JP" altLang="en-US" sz="1600" dirty="0">
                <a:solidFill>
                  <a:srgbClr val="FF0000"/>
                </a:solidFill>
              </a:rPr>
              <a:t>　⇒　重症化予防を行い、新規透析</a:t>
            </a:r>
            <a:endParaRPr lang="en-US" altLang="ja-JP" sz="1600" dirty="0">
              <a:solidFill>
                <a:srgbClr val="FF0000"/>
              </a:solidFill>
            </a:endParaRPr>
          </a:p>
          <a:p>
            <a:r>
              <a:rPr lang="ja-JP" altLang="en-US" sz="1600" dirty="0">
                <a:solidFill>
                  <a:srgbClr val="FF0000"/>
                </a:solidFill>
              </a:rPr>
              <a:t>　　患者の抑制が必要。</a:t>
            </a:r>
            <a:endParaRPr lang="en-US" altLang="ja-JP" sz="1600" dirty="0">
              <a:solidFill>
                <a:prstClr val="black"/>
              </a:solidFill>
            </a:endParaRPr>
          </a:p>
        </p:txBody>
      </p:sp>
      <p:sp>
        <p:nvSpPr>
          <p:cNvPr id="8" name="テキスト ボックス 7"/>
          <p:cNvSpPr txBox="1"/>
          <p:nvPr/>
        </p:nvSpPr>
        <p:spPr>
          <a:xfrm>
            <a:off x="6583792" y="608553"/>
            <a:ext cx="3368824" cy="1323439"/>
          </a:xfrm>
          <a:prstGeom prst="rect">
            <a:avLst/>
          </a:prstGeom>
          <a:noFill/>
        </p:spPr>
        <p:txBody>
          <a:bodyPr wrap="square" lIns="36000" rIns="36000" rtlCol="0">
            <a:spAutoFit/>
          </a:bodyPr>
          <a:lstStyle/>
          <a:p>
            <a:pPr marL="273050" indent="-273050"/>
            <a:r>
              <a:rPr lang="ja-JP" altLang="en-US" sz="1600" b="1" dirty="0">
                <a:solidFill>
                  <a:prstClr val="black"/>
                </a:solidFill>
              </a:rPr>
              <a:t>（３）　施設の規模や、透析装置と患者数の比には、ばらつきがあるが、</a:t>
            </a:r>
            <a:endParaRPr lang="en-US" altLang="ja-JP" sz="1600" b="1" dirty="0">
              <a:solidFill>
                <a:prstClr val="black"/>
              </a:solidFill>
            </a:endParaRPr>
          </a:p>
          <a:p>
            <a:pPr marL="273050" indent="-273050"/>
            <a:r>
              <a:rPr lang="ja-JP" altLang="en-US" sz="1600" b="1" dirty="0">
                <a:solidFill>
                  <a:prstClr val="black"/>
                </a:solidFill>
              </a:rPr>
              <a:t>　　同一の報酬体系となっている</a:t>
            </a:r>
            <a:r>
              <a:rPr lang="ja-JP" altLang="en-US" sz="1600" dirty="0">
                <a:solidFill>
                  <a:prstClr val="black"/>
                </a:solidFill>
              </a:rPr>
              <a:t>。</a:t>
            </a:r>
            <a:endParaRPr lang="en-US" altLang="ja-JP" sz="1600" dirty="0">
              <a:solidFill>
                <a:prstClr val="black"/>
              </a:solidFill>
            </a:endParaRPr>
          </a:p>
          <a:p>
            <a:pPr marL="273050" indent="-273050"/>
            <a:r>
              <a:rPr lang="ja-JP" altLang="en-US" sz="1600" dirty="0">
                <a:solidFill>
                  <a:srgbClr val="FF0000"/>
                </a:solidFill>
              </a:rPr>
              <a:t>　⇒　施設の規模や効率性を踏まえた報酬体系としていくことが必要。</a:t>
            </a:r>
            <a:endParaRPr lang="en-US" altLang="ja-JP" sz="1600" dirty="0">
              <a:solidFill>
                <a:srgbClr val="FF0000"/>
              </a:solidFill>
            </a:endParaRPr>
          </a:p>
        </p:txBody>
      </p:sp>
      <p:sp>
        <p:nvSpPr>
          <p:cNvPr id="22" name="テキスト ボックス 21"/>
          <p:cNvSpPr txBox="1"/>
          <p:nvPr/>
        </p:nvSpPr>
        <p:spPr>
          <a:xfrm>
            <a:off x="56457" y="5897181"/>
            <a:ext cx="3312368" cy="923330"/>
          </a:xfrm>
          <a:prstGeom prst="rect">
            <a:avLst/>
          </a:prstGeom>
          <a:solidFill>
            <a:schemeClr val="accent6">
              <a:lumMod val="20000"/>
              <a:lumOff val="80000"/>
            </a:schemeClr>
          </a:solidFill>
          <a:ln w="25400">
            <a:solidFill>
              <a:schemeClr val="tx1"/>
            </a:solidFill>
          </a:ln>
        </p:spPr>
        <p:txBody>
          <a:bodyPr wrap="square" rtlCol="0" anchor="ctr" anchorCtr="0">
            <a:spAutoFit/>
          </a:bodyPr>
          <a:lstStyle/>
          <a:p>
            <a:pPr algn="ctr"/>
            <a:r>
              <a:rPr lang="ja-JP" altLang="en-US" dirty="0">
                <a:solidFill>
                  <a:prstClr val="black"/>
                </a:solidFill>
              </a:rPr>
              <a:t>糖尿病透析予防指導管理料の</a:t>
            </a:r>
            <a:endParaRPr lang="en-US" altLang="ja-JP" dirty="0">
              <a:solidFill>
                <a:prstClr val="black"/>
              </a:solidFill>
            </a:endParaRPr>
          </a:p>
          <a:p>
            <a:pPr algn="ctr"/>
            <a:r>
              <a:rPr lang="ja-JP" altLang="en-US" dirty="0">
                <a:solidFill>
                  <a:prstClr val="black"/>
                </a:solidFill>
              </a:rPr>
              <a:t>対象患者拡大</a:t>
            </a:r>
            <a:endParaRPr lang="en-US" altLang="ja-JP" dirty="0">
              <a:solidFill>
                <a:prstClr val="black"/>
              </a:solidFill>
            </a:endParaRPr>
          </a:p>
          <a:p>
            <a:pPr algn="ctr"/>
            <a:endParaRPr lang="ja-JP" altLang="en-US" dirty="0">
              <a:solidFill>
                <a:prstClr val="black"/>
              </a:solidFill>
            </a:endParaRPr>
          </a:p>
        </p:txBody>
      </p:sp>
      <p:sp>
        <p:nvSpPr>
          <p:cNvPr id="24" name="テキスト ボックス 23"/>
          <p:cNvSpPr txBox="1"/>
          <p:nvPr/>
        </p:nvSpPr>
        <p:spPr>
          <a:xfrm>
            <a:off x="6642094" y="5897166"/>
            <a:ext cx="3245216" cy="923330"/>
          </a:xfrm>
          <a:prstGeom prst="rect">
            <a:avLst/>
          </a:prstGeom>
          <a:solidFill>
            <a:schemeClr val="accent6">
              <a:lumMod val="20000"/>
              <a:lumOff val="80000"/>
            </a:schemeClr>
          </a:solidFill>
          <a:ln w="25400">
            <a:solidFill>
              <a:schemeClr val="tx1"/>
            </a:solidFill>
          </a:ln>
        </p:spPr>
        <p:txBody>
          <a:bodyPr wrap="square" rtlCol="0">
            <a:spAutoFit/>
          </a:bodyPr>
          <a:lstStyle/>
          <a:p>
            <a:r>
              <a:rPr lang="ja-JP" altLang="en-US" dirty="0">
                <a:solidFill>
                  <a:prstClr val="black"/>
                </a:solidFill>
              </a:rPr>
              <a:t>血液透析の診療報酬を、施設の効率性等を踏まえた評価となるよう適正化</a:t>
            </a:r>
          </a:p>
        </p:txBody>
      </p:sp>
      <p:sp>
        <p:nvSpPr>
          <p:cNvPr id="3" name="正方形/長方形 2"/>
          <p:cNvSpPr/>
          <p:nvPr/>
        </p:nvSpPr>
        <p:spPr>
          <a:xfrm>
            <a:off x="3512844" y="665174"/>
            <a:ext cx="3030022" cy="1308050"/>
          </a:xfrm>
          <a:prstGeom prst="rect">
            <a:avLst/>
          </a:prstGeom>
        </p:spPr>
        <p:txBody>
          <a:bodyPr wrap="square" lIns="36000" rIns="36000">
            <a:spAutoFit/>
          </a:bodyPr>
          <a:lstStyle/>
          <a:p>
            <a:r>
              <a:rPr lang="ja-JP" altLang="en-US" sz="1600" b="1" dirty="0">
                <a:solidFill>
                  <a:prstClr val="black"/>
                </a:solidFill>
              </a:rPr>
              <a:t>（２）　日本は、諸外国と比べ、</a:t>
            </a:r>
            <a:endParaRPr lang="en-US" altLang="ja-JP" sz="1600" b="1" dirty="0">
              <a:solidFill>
                <a:prstClr val="black"/>
              </a:solidFill>
            </a:endParaRPr>
          </a:p>
          <a:p>
            <a:r>
              <a:rPr lang="ja-JP" altLang="en-US" sz="1600" b="1" dirty="0">
                <a:solidFill>
                  <a:prstClr val="black"/>
                </a:solidFill>
              </a:rPr>
              <a:t>　　腹膜透析や腎移植が普及し</a:t>
            </a:r>
            <a:endParaRPr lang="en-US" altLang="ja-JP" sz="1600" b="1" dirty="0">
              <a:solidFill>
                <a:prstClr val="black"/>
              </a:solidFill>
            </a:endParaRPr>
          </a:p>
          <a:p>
            <a:r>
              <a:rPr lang="ja-JP" altLang="en-US" sz="1600" b="1" dirty="0">
                <a:solidFill>
                  <a:prstClr val="black"/>
                </a:solidFill>
              </a:rPr>
              <a:t>　　ていない。</a:t>
            </a:r>
            <a:endParaRPr lang="en-US" altLang="ja-JP" sz="1600" b="1" dirty="0">
              <a:solidFill>
                <a:prstClr val="black"/>
              </a:solidFill>
            </a:endParaRPr>
          </a:p>
          <a:p>
            <a:r>
              <a:rPr lang="ja-JP" altLang="en-US" sz="1600" dirty="0">
                <a:solidFill>
                  <a:srgbClr val="FF0000"/>
                </a:solidFill>
              </a:rPr>
              <a:t>⇒　</a:t>
            </a:r>
            <a:r>
              <a:rPr lang="ja-JP" altLang="en-US" sz="1500" dirty="0">
                <a:solidFill>
                  <a:srgbClr val="FF0000"/>
                </a:solidFill>
              </a:rPr>
              <a:t>患者の</a:t>
            </a:r>
            <a:r>
              <a:rPr lang="en-US" altLang="ja-JP" sz="1500" dirty="0">
                <a:solidFill>
                  <a:srgbClr val="FF0000"/>
                </a:solidFill>
              </a:rPr>
              <a:t>QOL</a:t>
            </a:r>
            <a:r>
              <a:rPr lang="ja-JP" altLang="en-US" sz="1500" dirty="0">
                <a:solidFill>
                  <a:srgbClr val="FF0000"/>
                </a:solidFill>
              </a:rPr>
              <a:t>の観点から、腹膜</a:t>
            </a:r>
            <a:endParaRPr lang="en-US" altLang="ja-JP" sz="1500" dirty="0">
              <a:solidFill>
                <a:srgbClr val="FF0000"/>
              </a:solidFill>
            </a:endParaRPr>
          </a:p>
          <a:p>
            <a:r>
              <a:rPr lang="ja-JP" altLang="en-US" sz="1500" dirty="0">
                <a:solidFill>
                  <a:srgbClr val="FF0000"/>
                </a:solidFill>
              </a:rPr>
              <a:t>　透析や腎移植の普及推進が必要。</a:t>
            </a:r>
            <a:endParaRPr lang="en-US" altLang="ja-JP" sz="1500" dirty="0">
              <a:solidFill>
                <a:srgbClr val="FF0000"/>
              </a:solidFill>
            </a:endParaRPr>
          </a:p>
        </p:txBody>
      </p:sp>
      <p:sp>
        <p:nvSpPr>
          <p:cNvPr id="23" name="テキスト ボックス 22"/>
          <p:cNvSpPr txBox="1"/>
          <p:nvPr/>
        </p:nvSpPr>
        <p:spPr>
          <a:xfrm>
            <a:off x="3440832" y="5898880"/>
            <a:ext cx="3142960" cy="923330"/>
          </a:xfrm>
          <a:prstGeom prst="rect">
            <a:avLst/>
          </a:prstGeom>
          <a:solidFill>
            <a:schemeClr val="accent6">
              <a:lumMod val="20000"/>
              <a:lumOff val="80000"/>
            </a:schemeClr>
          </a:solidFill>
          <a:ln w="25400">
            <a:solidFill>
              <a:schemeClr val="tx1"/>
            </a:solidFill>
          </a:ln>
        </p:spPr>
        <p:txBody>
          <a:bodyPr wrap="square" rtlCol="0">
            <a:spAutoFit/>
          </a:bodyPr>
          <a:lstStyle/>
          <a:p>
            <a:pPr algn="ctr"/>
            <a:r>
              <a:rPr lang="ja-JP" altLang="en-US" dirty="0">
                <a:solidFill>
                  <a:prstClr val="black"/>
                </a:solidFill>
              </a:rPr>
              <a:t>腹膜透析や腎移植に資する</a:t>
            </a:r>
            <a:endParaRPr lang="en-US" altLang="ja-JP" dirty="0">
              <a:solidFill>
                <a:prstClr val="black"/>
              </a:solidFill>
            </a:endParaRPr>
          </a:p>
          <a:p>
            <a:pPr algn="ctr"/>
            <a:r>
              <a:rPr lang="ja-JP" altLang="en-US" dirty="0">
                <a:solidFill>
                  <a:prstClr val="black"/>
                </a:solidFill>
              </a:rPr>
              <a:t>取組みや実績等を評価</a:t>
            </a:r>
            <a:endParaRPr lang="en-US" altLang="ja-JP" dirty="0">
              <a:solidFill>
                <a:prstClr val="black"/>
              </a:solidFill>
            </a:endParaRPr>
          </a:p>
          <a:p>
            <a:pPr algn="ctr"/>
            <a:endParaRPr lang="ja-JP" altLang="en-US" dirty="0">
              <a:solidFill>
                <a:prstClr val="black"/>
              </a:solidFill>
            </a:endParaRPr>
          </a:p>
        </p:txBody>
      </p:sp>
      <p:grpSp>
        <p:nvGrpSpPr>
          <p:cNvPr id="6" name="グループ化 5"/>
          <p:cNvGrpSpPr/>
          <p:nvPr/>
        </p:nvGrpSpPr>
        <p:grpSpPr>
          <a:xfrm>
            <a:off x="56457" y="2160788"/>
            <a:ext cx="3168351" cy="2696241"/>
            <a:chOff x="-5493096" y="5250670"/>
            <a:chExt cx="3816424" cy="2326581"/>
          </a:xfrm>
        </p:grpSpPr>
        <p:pic>
          <p:nvPicPr>
            <p:cNvPr id="2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93096" y="5250670"/>
              <a:ext cx="3816424" cy="23265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右矢印 25"/>
            <p:cNvSpPr/>
            <p:nvPr/>
          </p:nvSpPr>
          <p:spPr>
            <a:xfrm rot="20111969">
              <a:off x="-4629189" y="6513011"/>
              <a:ext cx="2415799" cy="216295"/>
            </a:xfrm>
            <a:prstGeom prst="rightArrow">
              <a:avLst/>
            </a:prstGeom>
            <a:ln/>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400" dirty="0">
                  <a:solidFill>
                    <a:srgbClr val="FF0000"/>
                  </a:solidFill>
                </a:rPr>
                <a:t>糖尿病性腎症</a:t>
              </a:r>
            </a:p>
          </p:txBody>
        </p:sp>
      </p:grpSp>
      <p:sp>
        <p:nvSpPr>
          <p:cNvPr id="9" name="下矢印 8"/>
          <p:cNvSpPr/>
          <p:nvPr/>
        </p:nvSpPr>
        <p:spPr>
          <a:xfrm>
            <a:off x="1208584" y="5081764"/>
            <a:ext cx="1440160" cy="2793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テキスト ボックス 8"/>
          <p:cNvSpPr txBox="1"/>
          <p:nvPr/>
        </p:nvSpPr>
        <p:spPr>
          <a:xfrm>
            <a:off x="188344" y="1904696"/>
            <a:ext cx="2864887" cy="261610"/>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rtlCol="0">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r>
              <a:rPr lang="ja-JP" altLang="en-US" sz="1100" dirty="0">
                <a:solidFill>
                  <a:prstClr val="black"/>
                </a:solidFill>
              </a:rPr>
              <a:t>＜透析導入患者の主要原疾患の割合推移＞</a:t>
            </a:r>
          </a:p>
        </p:txBody>
      </p:sp>
      <p:pic>
        <p:nvPicPr>
          <p:cNvPr id="28"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85550" y="2281364"/>
            <a:ext cx="3010911" cy="257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下矢印 28"/>
          <p:cNvSpPr/>
          <p:nvPr/>
        </p:nvSpPr>
        <p:spPr>
          <a:xfrm>
            <a:off x="4514239" y="5081764"/>
            <a:ext cx="1440160" cy="2793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30" name="グラフ 29"/>
          <p:cNvGraphicFramePr/>
          <p:nvPr>
            <p:extLst/>
          </p:nvPr>
        </p:nvGraphicFramePr>
        <p:xfrm>
          <a:off x="6609200" y="2191693"/>
          <a:ext cx="3302885" cy="2699627"/>
        </p:xfrm>
        <a:graphic>
          <a:graphicData uri="http://schemas.openxmlformats.org/drawingml/2006/chart">
            <c:chart xmlns:c="http://schemas.openxmlformats.org/drawingml/2006/chart" xmlns:r="http://schemas.openxmlformats.org/officeDocument/2006/relationships" r:id="rId4"/>
          </a:graphicData>
        </a:graphic>
      </p:graphicFrame>
      <p:sp>
        <p:nvSpPr>
          <p:cNvPr id="31" name="下矢印 30"/>
          <p:cNvSpPr/>
          <p:nvPr/>
        </p:nvSpPr>
        <p:spPr>
          <a:xfrm>
            <a:off x="7501508" y="5081764"/>
            <a:ext cx="1440160" cy="2793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テキスト ボックス 31"/>
          <p:cNvSpPr txBox="1"/>
          <p:nvPr/>
        </p:nvSpPr>
        <p:spPr>
          <a:xfrm>
            <a:off x="6266728" y="2062360"/>
            <a:ext cx="1080120" cy="230832"/>
          </a:xfrm>
          <a:prstGeom prst="rect">
            <a:avLst/>
          </a:prstGeom>
          <a:noFill/>
        </p:spPr>
        <p:txBody>
          <a:bodyPr wrap="square" rtlCol="0">
            <a:spAutoFit/>
          </a:bodyPr>
          <a:lstStyle/>
          <a:p>
            <a:pPr algn="ctr"/>
            <a:r>
              <a:rPr lang="ja-JP" altLang="en-US" sz="900" dirty="0">
                <a:solidFill>
                  <a:prstClr val="black"/>
                </a:solidFill>
              </a:rPr>
              <a:t>（施設数）</a:t>
            </a:r>
            <a:endParaRPr lang="en-US" altLang="ja-JP" sz="900" dirty="0">
              <a:solidFill>
                <a:prstClr val="black"/>
              </a:solidFill>
            </a:endParaRPr>
          </a:p>
        </p:txBody>
      </p:sp>
      <p:sp>
        <p:nvSpPr>
          <p:cNvPr id="33" name="テキスト ボックス 8"/>
          <p:cNvSpPr txBox="1"/>
          <p:nvPr/>
        </p:nvSpPr>
        <p:spPr>
          <a:xfrm>
            <a:off x="6971904" y="2053360"/>
            <a:ext cx="2924198" cy="253916"/>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rtlCol="0">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r>
              <a:rPr lang="ja-JP" altLang="en-US" sz="1050" dirty="0">
                <a:solidFill>
                  <a:prstClr val="black"/>
                </a:solidFill>
              </a:rPr>
              <a:t>＜透析監視用装置１台当たりの患者数の分布＞</a:t>
            </a:r>
          </a:p>
        </p:txBody>
      </p:sp>
      <p:sp>
        <p:nvSpPr>
          <p:cNvPr id="34" name="テキスト ボックス 8"/>
          <p:cNvSpPr txBox="1"/>
          <p:nvPr/>
        </p:nvSpPr>
        <p:spPr>
          <a:xfrm>
            <a:off x="3623473" y="2118105"/>
            <a:ext cx="2690160" cy="261610"/>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rtlCol="0">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r>
              <a:rPr lang="ja-JP" altLang="en-US" sz="1100" dirty="0">
                <a:solidFill>
                  <a:prstClr val="black"/>
                </a:solidFill>
              </a:rPr>
              <a:t>＜我が国と諸外国の腎代替療法の割合＞</a:t>
            </a:r>
          </a:p>
        </p:txBody>
      </p:sp>
      <p:sp>
        <p:nvSpPr>
          <p:cNvPr id="35" name="Rectangle 2"/>
          <p:cNvSpPr txBox="1">
            <a:spLocks noChangeArrowheads="1"/>
          </p:cNvSpPr>
          <p:nvPr/>
        </p:nvSpPr>
        <p:spPr>
          <a:xfrm>
            <a:off x="200476" y="5433088"/>
            <a:ext cx="9536573" cy="375952"/>
          </a:xfrm>
          <a:prstGeom prst="rect">
            <a:avLst/>
          </a:prstGeom>
          <a:solidFill>
            <a:schemeClr val="accent6">
              <a:lumMod val="40000"/>
              <a:lumOff val="6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906029">
              <a:defRPr/>
            </a:pPr>
            <a:r>
              <a:rPr kumimoji="0" lang="ja-JP" altLang="en-US" sz="1800" b="1" kern="0" dirty="0">
                <a:solidFill>
                  <a:prstClr val="black"/>
                </a:solidFill>
                <a:latin typeface="ＭＳ Ｐゴシック" panose="020B0600070205080204" pitchFamily="50" charset="-128"/>
              </a:rPr>
              <a:t>平成３０年度診療報酬改定での対応</a:t>
            </a:r>
            <a:endParaRPr kumimoji="0" lang="en-US" altLang="ja-JP" sz="1800" b="1" kern="0" dirty="0">
              <a:solidFill>
                <a:prstClr val="black"/>
              </a:solidFill>
              <a:latin typeface="ＭＳ Ｐゴシック" panose="020B0600070205080204" pitchFamily="50" charset="-128"/>
            </a:endParaRPr>
          </a:p>
        </p:txBody>
      </p:sp>
      <p:sp>
        <p:nvSpPr>
          <p:cNvPr id="4" name="角丸四角形 3"/>
          <p:cNvSpPr/>
          <p:nvPr/>
        </p:nvSpPr>
        <p:spPr>
          <a:xfrm>
            <a:off x="0" y="608552"/>
            <a:ext cx="3368824" cy="4392488"/>
          </a:xfrm>
          <a:prstGeom prst="roundRect">
            <a:avLst>
              <a:gd name="adj" fmla="val 7369"/>
            </a:avLst>
          </a:prstGeom>
          <a:noFill/>
          <a:ln w="952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角丸四角形 35"/>
          <p:cNvSpPr/>
          <p:nvPr/>
        </p:nvSpPr>
        <p:spPr>
          <a:xfrm>
            <a:off x="3456385" y="608552"/>
            <a:ext cx="3060000" cy="4392488"/>
          </a:xfrm>
          <a:prstGeom prst="roundRect">
            <a:avLst>
              <a:gd name="adj" fmla="val 7369"/>
            </a:avLst>
          </a:prstGeom>
          <a:noFill/>
          <a:ln w="952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角丸四角形 36"/>
          <p:cNvSpPr/>
          <p:nvPr/>
        </p:nvSpPr>
        <p:spPr>
          <a:xfrm>
            <a:off x="6609184" y="608552"/>
            <a:ext cx="3276000" cy="4392488"/>
          </a:xfrm>
          <a:prstGeom prst="roundRect">
            <a:avLst>
              <a:gd name="adj" fmla="val 5703"/>
            </a:avLst>
          </a:prstGeom>
          <a:noFill/>
          <a:ln w="952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テキスト ボックス 37"/>
          <p:cNvSpPr txBox="1"/>
          <p:nvPr/>
        </p:nvSpPr>
        <p:spPr>
          <a:xfrm>
            <a:off x="8349519" y="4796584"/>
            <a:ext cx="1656184" cy="215444"/>
          </a:xfrm>
          <a:prstGeom prst="rect">
            <a:avLst/>
          </a:prstGeom>
          <a:noFill/>
        </p:spPr>
        <p:txBody>
          <a:bodyPr wrap="square" rtlCol="0">
            <a:spAutoFit/>
          </a:bodyPr>
          <a:lstStyle/>
          <a:p>
            <a:pPr algn="ctr"/>
            <a:r>
              <a:rPr lang="ja-JP" altLang="en-US" sz="800" dirty="0">
                <a:solidFill>
                  <a:prstClr val="black"/>
                </a:solidFill>
              </a:rPr>
              <a:t>（透析装置１台当たり患者数）</a:t>
            </a:r>
            <a:endParaRPr lang="en-US" altLang="ja-JP" sz="800" dirty="0">
              <a:solidFill>
                <a:prstClr val="black"/>
              </a:solidFill>
            </a:endParaRPr>
          </a:p>
        </p:txBody>
      </p:sp>
      <p:sp>
        <p:nvSpPr>
          <p:cNvPr id="39" name="Rectangle 2"/>
          <p:cNvSpPr>
            <a:spLocks noChangeArrowheads="1"/>
          </p:cNvSpPr>
          <p:nvPr/>
        </p:nvSpPr>
        <p:spPr bwMode="auto">
          <a:xfrm>
            <a:off x="213524" y="16322"/>
            <a:ext cx="9517327" cy="3883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２３．透析医療に係る診療報酬の見直し</a:t>
            </a:r>
            <a:r>
              <a:rPr lang="en-US" altLang="ja-JP" sz="2000" kern="0" dirty="0">
                <a:solidFill>
                  <a:srgbClr val="000000"/>
                </a:solidFill>
                <a:latin typeface="Calibri"/>
                <a:ea typeface="ＭＳ Ｐゴシック"/>
              </a:rPr>
              <a:t>〔</a:t>
            </a:r>
            <a:r>
              <a:rPr lang="ja-JP" altLang="en-US" sz="2000" kern="0" dirty="0">
                <a:solidFill>
                  <a:srgbClr val="000000"/>
                </a:solidFill>
                <a:latin typeface="Calibri"/>
                <a:ea typeface="ＭＳ Ｐゴシック"/>
              </a:rPr>
              <a:t>適切な腎代替療法推進の考え方</a:t>
            </a:r>
            <a:r>
              <a:rPr lang="en-US" altLang="ja-JP" sz="2000" kern="0" dirty="0">
                <a:solidFill>
                  <a:srgbClr val="000000"/>
                </a:solidFill>
                <a:latin typeface="Calibri"/>
                <a:ea typeface="ＭＳ Ｐゴシック"/>
              </a:rPr>
              <a:t>〕</a:t>
            </a:r>
            <a:endParaRPr lang="ja-JP" altLang="en-US" sz="2000" kern="0" dirty="0">
              <a:solidFill>
                <a:srgbClr val="000000"/>
              </a:solidFill>
              <a:latin typeface="Calibri"/>
              <a:ea typeface="ＭＳ Ｐゴシック"/>
            </a:endParaRPr>
          </a:p>
        </p:txBody>
      </p:sp>
      <p:sp>
        <p:nvSpPr>
          <p:cNvPr id="42" name="スライド番号プレースホルダー 2"/>
          <p:cNvSpPr txBox="1">
            <a:spLocks/>
          </p:cNvSpPr>
          <p:nvPr/>
        </p:nvSpPr>
        <p:spPr>
          <a:xfrm>
            <a:off x="7676809" y="655361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194735221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45651" y="718524"/>
            <a:ext cx="7099880" cy="6011426"/>
          </a:xfrm>
          <a:prstGeom prst="rect">
            <a:avLst/>
          </a:prstGeom>
          <a:noFill/>
          <a:ln w="9525">
            <a:noFill/>
            <a:miter lim="800000"/>
            <a:headEnd/>
            <a:tailEnd/>
          </a:ln>
        </p:spPr>
        <p:txBody>
          <a:bodyPr/>
          <a:lstStyle/>
          <a:p>
            <a:pPr marL="179388" indent="-179388">
              <a:buFont typeface="Wingdings" pitchFamily="2" charset="2"/>
              <a:buChar char="Ø"/>
              <a:defRPr/>
            </a:pPr>
            <a:r>
              <a:rPr lang="ja-JP" altLang="en-US" dirty="0">
                <a:solidFill>
                  <a:prstClr val="black"/>
                </a:solidFill>
                <a:latin typeface="ＭＳ Ｐゴシック"/>
              </a:rPr>
              <a:t>　腹膜透析や腎移植の推進に資する取組みや実績等を評価する。</a:t>
            </a:r>
            <a:endParaRPr lang="en-US" altLang="ja-JP" sz="1600" dirty="0">
              <a:solidFill>
                <a:prstClr val="black"/>
              </a:solidFill>
              <a:latin typeface="ＭＳ Ｐゴシック"/>
            </a:endParaRPr>
          </a:p>
          <a:p>
            <a:pPr marL="396000" indent="-612000">
              <a:spcBef>
                <a:spcPts val="600"/>
              </a:spcBef>
              <a:defRPr/>
            </a:pPr>
            <a:r>
              <a:rPr lang="ja-JP" altLang="en-US" sz="1600" dirty="0">
                <a:solidFill>
                  <a:prstClr val="black"/>
                </a:solidFill>
                <a:latin typeface="ＭＳ Ｐゴシック"/>
              </a:rPr>
              <a:t>　１．　導入期加算を見直し、患者に対する腎代替療法の説明を要件化するとともに、腹膜透析の指導管理や腎移植の推進に係る実績評価を導入する</a:t>
            </a: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00" dirty="0">
              <a:solidFill>
                <a:prstClr val="black"/>
              </a:solidFill>
              <a:latin typeface="ＭＳ Ｐゴシック"/>
            </a:endParaRPr>
          </a:p>
          <a:p>
            <a:pPr>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lvl="1">
              <a:defRPr/>
            </a:pPr>
            <a:endParaRPr lang="en-US" altLang="ja-JP" sz="600" dirty="0">
              <a:solidFill>
                <a:prstClr val="black"/>
              </a:solidFill>
              <a:latin typeface="ＭＳ Ｐゴシック"/>
            </a:endParaRPr>
          </a:p>
          <a:p>
            <a:pPr lvl="1">
              <a:defRPr/>
            </a:pPr>
            <a:endParaRPr lang="en-US" altLang="ja-JP" sz="110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lvl="1">
              <a:defRPr/>
            </a:pPr>
            <a:endParaRPr lang="en-US" altLang="ja-JP" sz="1050" dirty="0">
              <a:solidFill>
                <a:prstClr val="black"/>
              </a:solidFill>
              <a:latin typeface="ＭＳ Ｐゴシック"/>
            </a:endParaRPr>
          </a:p>
          <a:p>
            <a:pPr marL="396000" indent="-612000">
              <a:lnSpc>
                <a:spcPts val="1200"/>
              </a:lnSpc>
              <a:spcBef>
                <a:spcPts val="600"/>
              </a:spcBef>
              <a:defRPr/>
            </a:pPr>
            <a:endParaRPr lang="en-US" altLang="ja-JP" dirty="0">
              <a:solidFill>
                <a:prstClr val="black"/>
              </a:solidFill>
              <a:latin typeface="ＭＳ Ｐゴシック"/>
            </a:endParaRPr>
          </a:p>
          <a:p>
            <a:pPr marL="396000" indent="-612000">
              <a:lnSpc>
                <a:spcPts val="1200"/>
              </a:lnSpc>
              <a:spcBef>
                <a:spcPts val="600"/>
              </a:spcBef>
              <a:defRPr/>
            </a:pPr>
            <a:r>
              <a:rPr lang="ja-JP" altLang="en-US" dirty="0">
                <a:solidFill>
                  <a:prstClr val="black"/>
                </a:solidFill>
                <a:latin typeface="ＭＳ Ｐゴシック"/>
              </a:rPr>
              <a:t>　</a:t>
            </a:r>
            <a:r>
              <a:rPr lang="ja-JP" altLang="en-US" sz="1600" dirty="0">
                <a:solidFill>
                  <a:prstClr val="black"/>
                </a:solidFill>
                <a:latin typeface="ＭＳ Ｐゴシック"/>
              </a:rPr>
              <a:t>２．慢性維持透析患者外来医学管理料の加算を新設し、</a:t>
            </a:r>
            <a:endParaRPr lang="en-US" altLang="ja-JP" sz="1600" dirty="0">
              <a:solidFill>
                <a:prstClr val="black"/>
              </a:solidFill>
              <a:latin typeface="ＭＳ Ｐゴシック"/>
            </a:endParaRPr>
          </a:p>
          <a:p>
            <a:pPr marL="396000" indent="-612000">
              <a:lnSpc>
                <a:spcPts val="1200"/>
              </a:lnSpc>
              <a:spcBef>
                <a:spcPts val="600"/>
              </a:spcBef>
              <a:defRPr/>
            </a:pPr>
            <a:r>
              <a:rPr lang="ja-JP" altLang="en-US" sz="1600" dirty="0">
                <a:solidFill>
                  <a:prstClr val="black"/>
                </a:solidFill>
                <a:latin typeface="ＭＳ Ｐゴシック"/>
              </a:rPr>
              <a:t>　　　導入期加算と同様な評価を導入する</a:t>
            </a:r>
            <a:endParaRPr lang="en-US" altLang="ja-JP" sz="1600" dirty="0">
              <a:solidFill>
                <a:prstClr val="black"/>
              </a:solidFill>
              <a:latin typeface="ＭＳ Ｐゴシック"/>
            </a:endParaRPr>
          </a:p>
          <a:p>
            <a:pPr marL="396000" indent="-612000">
              <a:spcBef>
                <a:spcPts val="600"/>
              </a:spcBef>
              <a:defRPr/>
            </a:pPr>
            <a:r>
              <a:rPr lang="ja-JP" altLang="en-US" sz="1600" b="1" dirty="0">
                <a:solidFill>
                  <a:prstClr val="black"/>
                </a:solidFill>
                <a:latin typeface="ＭＳ Ｐゴシック"/>
              </a:rPr>
              <a:t>　　</a:t>
            </a:r>
            <a:r>
              <a:rPr lang="ja-JP" altLang="en-US" b="1" u="sng" dirty="0">
                <a:solidFill>
                  <a:srgbClr val="0070C0"/>
                </a:solidFill>
                <a:latin typeface="ＭＳ Ｐゴシック"/>
              </a:rPr>
              <a:t>（新）　　腎代替療法実績加算：１００点　（１月につき）</a:t>
            </a:r>
            <a:endParaRPr lang="en-US" altLang="ja-JP" sz="1000" dirty="0">
              <a:solidFill>
                <a:prstClr val="black"/>
              </a:solidFill>
              <a:latin typeface="ＭＳ Ｐゴシック"/>
            </a:endParaRPr>
          </a:p>
          <a:p>
            <a:pPr marL="1092200" lvl="2" indent="-177800">
              <a:lnSpc>
                <a:spcPts val="400"/>
              </a:lnSpc>
              <a:spcBef>
                <a:spcPts val="1200"/>
              </a:spcBef>
              <a:defRPr/>
            </a:pPr>
            <a:r>
              <a:rPr lang="ja-JP" altLang="en-US" sz="1200" dirty="0">
                <a:solidFill>
                  <a:prstClr val="black"/>
                </a:solidFill>
                <a:latin typeface="ＭＳ Ｐゴシック"/>
              </a:rPr>
              <a:t>　［施設基準］　</a:t>
            </a:r>
            <a:r>
              <a:rPr lang="ja-JP" altLang="en-US" sz="1200" b="1" u="sng" dirty="0">
                <a:solidFill>
                  <a:srgbClr val="0070C0"/>
                </a:solidFill>
                <a:latin typeface="ＭＳ Ｐゴシック"/>
              </a:rPr>
              <a:t>導入期加算２</a:t>
            </a:r>
            <a:r>
              <a:rPr lang="ja-JP" altLang="en-US" sz="1200" dirty="0">
                <a:solidFill>
                  <a:prstClr val="black"/>
                </a:solidFill>
                <a:latin typeface="ＭＳ Ｐゴシック"/>
              </a:rPr>
              <a:t>の施設基準を全て満たしていること</a:t>
            </a:r>
            <a:endParaRPr lang="en-US" altLang="ja-JP" sz="1200" dirty="0">
              <a:solidFill>
                <a:prstClr val="black"/>
              </a:solidFill>
              <a:latin typeface="ＭＳ Ｐゴシック"/>
            </a:endParaRPr>
          </a:p>
          <a:p>
            <a:pPr marL="1092200" lvl="2" indent="-177800">
              <a:lnSpc>
                <a:spcPts val="400"/>
              </a:lnSpc>
              <a:spcBef>
                <a:spcPts val="1200"/>
              </a:spcBef>
              <a:defRPr/>
            </a:pPr>
            <a:endParaRPr lang="en-US" altLang="ja-JP" sz="1200" dirty="0">
              <a:solidFill>
                <a:prstClr val="black"/>
              </a:solidFill>
              <a:latin typeface="ＭＳ Ｐゴシック"/>
            </a:endParaRPr>
          </a:p>
          <a:p>
            <a:pPr marL="177800" indent="-177800">
              <a:buFont typeface="Wingdings" panose="05000000000000000000" pitchFamily="2" charset="2"/>
              <a:buChar char="Ø"/>
              <a:defRPr/>
            </a:pPr>
            <a:r>
              <a:rPr lang="ja-JP" altLang="en-US" sz="1600" dirty="0">
                <a:solidFill>
                  <a:prstClr val="black"/>
                </a:solidFill>
                <a:latin typeface="ＭＳ Ｐゴシック"/>
              </a:rPr>
              <a:t>　</a:t>
            </a:r>
            <a:r>
              <a:rPr lang="ja-JP" altLang="en-US" dirty="0">
                <a:solidFill>
                  <a:prstClr val="black"/>
                </a:solidFill>
                <a:latin typeface="ＭＳ Ｐゴシック"/>
              </a:rPr>
              <a:t>腹膜透析を推進するため、腹膜灌流に係る費用の</a:t>
            </a:r>
            <a:endParaRPr lang="en-US" altLang="ja-JP" dirty="0">
              <a:solidFill>
                <a:prstClr val="black"/>
              </a:solidFill>
              <a:latin typeface="ＭＳ Ｐゴシック"/>
            </a:endParaRPr>
          </a:p>
          <a:p>
            <a:pPr>
              <a:defRPr/>
            </a:pPr>
            <a:r>
              <a:rPr lang="ja-JP" altLang="en-US" dirty="0">
                <a:solidFill>
                  <a:prstClr val="black"/>
                </a:solidFill>
                <a:latin typeface="ＭＳ Ｐゴシック"/>
              </a:rPr>
              <a:t>　　入院料への包括を見直す（別途算定可）。</a:t>
            </a:r>
            <a:endParaRPr lang="en-US" altLang="ja-JP" dirty="0">
              <a:solidFill>
                <a:prstClr val="black"/>
              </a:solidFill>
              <a:latin typeface="ＭＳ Ｐゴシック"/>
            </a:endParaRPr>
          </a:p>
          <a:p>
            <a:pPr>
              <a:spcBef>
                <a:spcPts val="1200"/>
              </a:spcBef>
              <a:defRPr/>
            </a:pPr>
            <a:r>
              <a:rPr lang="ja-JP" altLang="en-US" sz="1100" dirty="0">
                <a:solidFill>
                  <a:prstClr val="black"/>
                </a:solidFill>
                <a:latin typeface="ＭＳ Ｐゴシック"/>
              </a:rPr>
              <a:t>　</a:t>
            </a:r>
            <a:r>
              <a:rPr lang="en-US" altLang="ja-JP" sz="1200" dirty="0">
                <a:solidFill>
                  <a:prstClr val="black"/>
                </a:solidFill>
                <a:latin typeface="ＭＳ Ｐゴシック"/>
              </a:rPr>
              <a:t>〔</a:t>
            </a:r>
            <a:r>
              <a:rPr lang="ja-JP" altLang="en-US" sz="1200" dirty="0">
                <a:solidFill>
                  <a:prstClr val="black"/>
                </a:solidFill>
                <a:latin typeface="ＭＳ Ｐゴシック"/>
              </a:rPr>
              <a:t>見直す入院料</a:t>
            </a:r>
            <a:r>
              <a:rPr lang="en-US" altLang="ja-JP" sz="1200" dirty="0">
                <a:solidFill>
                  <a:prstClr val="black"/>
                </a:solidFill>
                <a:latin typeface="ＭＳ Ｐゴシック"/>
              </a:rPr>
              <a:t>〕</a:t>
            </a:r>
            <a:r>
              <a:rPr lang="ja-JP" altLang="en-US" sz="1200" dirty="0">
                <a:solidFill>
                  <a:srgbClr val="0070C0"/>
                </a:solidFill>
                <a:latin typeface="ＭＳ Ｐゴシック"/>
              </a:rPr>
              <a:t>　</a:t>
            </a:r>
            <a:r>
              <a:rPr lang="ja-JP" altLang="en-US" sz="1200" b="1" u="sng" dirty="0">
                <a:solidFill>
                  <a:srgbClr val="0070C0"/>
                </a:solidFill>
                <a:latin typeface="ＭＳ Ｐゴシック"/>
              </a:rPr>
              <a:t>回復期リハビリテーション病棟入院料、地域包括ケア病棟入院料、特定一般病棟入院料</a:t>
            </a:r>
            <a:endParaRPr lang="ja-JP" altLang="en-US" sz="1100" b="1" u="sng" dirty="0">
              <a:solidFill>
                <a:srgbClr val="0070C0"/>
              </a:solidFill>
              <a:latin typeface="ＭＳ Ｐゴシック"/>
            </a:endParaRPr>
          </a:p>
        </p:txBody>
      </p:sp>
      <p:graphicFrame>
        <p:nvGraphicFramePr>
          <p:cNvPr id="12" name="表 11"/>
          <p:cNvGraphicFramePr>
            <a:graphicFrameLocks noGrp="1"/>
          </p:cNvGraphicFramePr>
          <p:nvPr>
            <p:extLst/>
          </p:nvPr>
        </p:nvGraphicFramePr>
        <p:xfrm>
          <a:off x="355702" y="1681433"/>
          <a:ext cx="1856276" cy="2416697"/>
        </p:xfrm>
        <a:graphic>
          <a:graphicData uri="http://schemas.openxmlformats.org/drawingml/2006/table">
            <a:tbl>
              <a:tblPr firstRow="1" bandRow="1">
                <a:tableStyleId>{5C22544A-7EE6-4342-B048-85BDC9FD1C3A}</a:tableStyleId>
              </a:tblPr>
              <a:tblGrid>
                <a:gridCol w="1856276">
                  <a:extLst>
                    <a:ext uri="{9D8B030D-6E8A-4147-A177-3AD203B41FA5}">
                      <a16:colId xmlns="" xmlns:a16="http://schemas.microsoft.com/office/drawing/2014/main" val="20000"/>
                    </a:ext>
                  </a:extLst>
                </a:gridCol>
              </a:tblGrid>
              <a:tr h="197932">
                <a:tc>
                  <a:txBody>
                    <a:bodyPr/>
                    <a:lstStyle/>
                    <a:p>
                      <a:pPr algn="ctr"/>
                      <a:r>
                        <a:rPr kumimoji="1" lang="ja-JP" altLang="en-US" sz="1250" baseline="0" dirty="0">
                          <a:latin typeface="+mn-ea"/>
                          <a:ea typeface="+mn-ea"/>
                        </a:rPr>
                        <a:t>現行</a:t>
                      </a:r>
                    </a:p>
                  </a:txBody>
                  <a:tcPr/>
                </a:tc>
                <a:extLst>
                  <a:ext uri="{0D108BD9-81ED-4DB2-BD59-A6C34878D82A}">
                    <a16:rowId xmlns="" xmlns:a16="http://schemas.microsoft.com/office/drawing/2014/main" val="10000"/>
                  </a:ext>
                </a:extLst>
              </a:tr>
              <a:tr h="1979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50" baseline="0" dirty="0">
                          <a:latin typeface="+mn-ea"/>
                          <a:ea typeface="+mn-ea"/>
                        </a:rPr>
                        <a:t>【</a:t>
                      </a:r>
                      <a:r>
                        <a:rPr kumimoji="1" lang="ja-JP" altLang="en-US" sz="1250" baseline="0" dirty="0">
                          <a:latin typeface="+mn-ea"/>
                          <a:ea typeface="+mn-ea"/>
                        </a:rPr>
                        <a:t>人工腎臓</a:t>
                      </a:r>
                      <a:r>
                        <a:rPr kumimoji="1" lang="en-US" altLang="ja-JP" sz="1250" baseline="0" dirty="0">
                          <a:latin typeface="+mn-ea"/>
                          <a:ea typeface="+mn-ea"/>
                        </a:rPr>
                        <a:t>】</a:t>
                      </a:r>
                      <a:endParaRPr kumimoji="1" lang="ja-JP" altLang="en-US" sz="1250" baseline="0" dirty="0">
                        <a:latin typeface="+mn-ea"/>
                        <a:ea typeface="+mn-ea"/>
                      </a:endParaRPr>
                    </a:p>
                  </a:txBody>
                  <a:tcPr/>
                </a:tc>
                <a:extLst>
                  <a:ext uri="{0D108BD9-81ED-4DB2-BD59-A6C34878D82A}">
                    <a16:rowId xmlns="" xmlns:a16="http://schemas.microsoft.com/office/drawing/2014/main" val="10001"/>
                  </a:ext>
                </a:extLst>
              </a:tr>
              <a:tr h="1979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50" baseline="0" dirty="0">
                          <a:latin typeface="+mn-ea"/>
                          <a:ea typeface="+mn-ea"/>
                        </a:rPr>
                        <a:t>　導入期加算　　　</a:t>
                      </a:r>
                      <a:r>
                        <a:rPr kumimoji="1" lang="en-US" altLang="ja-JP" sz="1250" baseline="0" dirty="0">
                          <a:latin typeface="+mn-ea"/>
                          <a:ea typeface="+mn-ea"/>
                        </a:rPr>
                        <a:t>300</a:t>
                      </a:r>
                      <a:r>
                        <a:rPr kumimoji="1" lang="ja-JP" altLang="en-US" sz="1250" baseline="0" dirty="0">
                          <a:latin typeface="+mn-ea"/>
                          <a:ea typeface="+mn-ea"/>
                        </a:rPr>
                        <a:t>点　</a:t>
                      </a:r>
                    </a:p>
                  </a:txBody>
                  <a:tcPr/>
                </a:tc>
                <a:extLst>
                  <a:ext uri="{0D108BD9-81ED-4DB2-BD59-A6C34878D82A}">
                    <a16:rowId xmlns="" xmlns:a16="http://schemas.microsoft.com/office/drawing/2014/main" val="10002"/>
                  </a:ext>
                </a:extLst>
              </a:tr>
              <a:tr h="19793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50" baseline="0" dirty="0">
                        <a:latin typeface="+mn-ea"/>
                        <a:ea typeface="+mn-ea"/>
                      </a:endParaRPr>
                    </a:p>
                  </a:txBody>
                  <a:tcPr/>
                </a:tc>
                <a:extLst>
                  <a:ext uri="{0D108BD9-81ED-4DB2-BD59-A6C34878D82A}">
                    <a16:rowId xmlns="" xmlns:a16="http://schemas.microsoft.com/office/drawing/2014/main" val="10003"/>
                  </a:ext>
                </a:extLst>
              </a:tr>
              <a:tr h="12889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baseline="0" dirty="0">
                          <a:solidFill>
                            <a:schemeClr val="tx1"/>
                          </a:solidFill>
                          <a:latin typeface="+mn-ea"/>
                          <a:ea typeface="+mn-ea"/>
                        </a:rPr>
                        <a:t>［施設基準］　なし</a:t>
                      </a:r>
                      <a:endParaRPr kumimoji="1" lang="ja-JP" altLang="en-US" sz="1250" baseline="0" dirty="0">
                        <a:latin typeface="+mn-ea"/>
                        <a:ea typeface="+mn-ea"/>
                      </a:endParaRPr>
                    </a:p>
                  </a:txBody>
                  <a:tcPr>
                    <a:noFill/>
                  </a:tcPr>
                </a:tc>
                <a:extLst>
                  <a:ext uri="{0D108BD9-81ED-4DB2-BD59-A6C34878D82A}">
                    <a16:rowId xmlns="" xmlns:a16="http://schemas.microsoft.com/office/drawing/2014/main" val="10004"/>
                  </a:ext>
                </a:extLst>
              </a:tr>
            </a:tbl>
          </a:graphicData>
        </a:graphic>
      </p:graphicFrame>
      <p:graphicFrame>
        <p:nvGraphicFramePr>
          <p:cNvPr id="16" name="表 15"/>
          <p:cNvGraphicFramePr>
            <a:graphicFrameLocks noGrp="1"/>
          </p:cNvGraphicFramePr>
          <p:nvPr>
            <p:extLst/>
          </p:nvPr>
        </p:nvGraphicFramePr>
        <p:xfrm>
          <a:off x="2592825" y="1655306"/>
          <a:ext cx="3960000" cy="1127760"/>
        </p:xfrm>
        <a:graphic>
          <a:graphicData uri="http://schemas.openxmlformats.org/drawingml/2006/table">
            <a:tbl>
              <a:tblPr firstRow="1" bandRow="1">
                <a:tableStyleId>{21E4AEA4-8DFA-4A89-87EB-49C32662AFE0}</a:tableStyleId>
              </a:tblPr>
              <a:tblGrid>
                <a:gridCol w="3960000">
                  <a:extLst>
                    <a:ext uri="{9D8B030D-6E8A-4147-A177-3AD203B41FA5}">
                      <a16:colId xmlns="" xmlns:a16="http://schemas.microsoft.com/office/drawing/2014/main" val="20000"/>
                    </a:ext>
                  </a:extLst>
                </a:gridCol>
              </a:tblGrid>
              <a:tr h="271663">
                <a:tc>
                  <a:txBody>
                    <a:bodyPr/>
                    <a:lstStyle/>
                    <a:p>
                      <a:pPr algn="ctr"/>
                      <a:r>
                        <a:rPr kumimoji="1" lang="ja-JP" altLang="en-US" sz="1250" dirty="0">
                          <a:latin typeface="+mn-ea"/>
                          <a:ea typeface="+mn-ea"/>
                        </a:rPr>
                        <a:t>改定後</a:t>
                      </a:r>
                    </a:p>
                  </a:txBody>
                  <a:tcPr/>
                </a:tc>
                <a:extLst>
                  <a:ext uri="{0D108BD9-81ED-4DB2-BD59-A6C34878D82A}">
                    <a16:rowId xmlns="" xmlns:a16="http://schemas.microsoft.com/office/drawing/2014/main" val="10000"/>
                  </a:ext>
                </a:extLst>
              </a:tr>
              <a:tr h="27166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50" baseline="0" dirty="0">
                          <a:latin typeface="+mn-ea"/>
                          <a:ea typeface="+mn-ea"/>
                        </a:rPr>
                        <a:t>【</a:t>
                      </a:r>
                      <a:r>
                        <a:rPr kumimoji="1" lang="ja-JP" altLang="en-US" sz="1250" baseline="0" dirty="0">
                          <a:latin typeface="+mn-ea"/>
                          <a:ea typeface="+mn-ea"/>
                        </a:rPr>
                        <a:t>人工腎臓</a:t>
                      </a:r>
                      <a:r>
                        <a:rPr kumimoji="1" lang="en-US" altLang="ja-JP" sz="1250" baseline="0" dirty="0">
                          <a:latin typeface="+mn-ea"/>
                          <a:ea typeface="+mn-ea"/>
                        </a:rPr>
                        <a:t>】</a:t>
                      </a:r>
                      <a:endParaRPr kumimoji="1" lang="ja-JP" altLang="en-US" sz="1250" baseline="0" dirty="0">
                        <a:latin typeface="+mn-ea"/>
                        <a:ea typeface="+mn-ea"/>
                      </a:endParaRPr>
                    </a:p>
                  </a:txBody>
                  <a:tcPr/>
                </a:tc>
                <a:extLst>
                  <a:ext uri="{0D108BD9-81ED-4DB2-BD59-A6C34878D82A}">
                    <a16:rowId xmlns="" xmlns:a16="http://schemas.microsoft.com/office/drawing/2014/main" val="10001"/>
                  </a:ext>
                </a:extLst>
              </a:tr>
              <a:tr h="27166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50" b="1" baseline="0" dirty="0">
                          <a:solidFill>
                            <a:srgbClr val="0070C0"/>
                          </a:solidFill>
                          <a:latin typeface="+mn-ea"/>
                          <a:ea typeface="+mn-ea"/>
                        </a:rPr>
                        <a:t>（改）　</a:t>
                      </a:r>
                      <a:r>
                        <a:rPr kumimoji="1" lang="ja-JP" altLang="en-US" sz="1250" b="1" u="sng" baseline="0" dirty="0">
                          <a:solidFill>
                            <a:srgbClr val="0070C0"/>
                          </a:solidFill>
                          <a:latin typeface="+mn-ea"/>
                          <a:ea typeface="+mn-ea"/>
                        </a:rPr>
                        <a:t>導入期加算１</a:t>
                      </a:r>
                      <a:r>
                        <a:rPr kumimoji="1" lang="ja-JP" altLang="en-US" sz="1250" b="1" baseline="0" dirty="0">
                          <a:solidFill>
                            <a:srgbClr val="0070C0"/>
                          </a:solidFill>
                          <a:latin typeface="+mn-ea"/>
                          <a:ea typeface="+mn-ea"/>
                        </a:rPr>
                        <a:t>　　　　　　　　　　　　　　 　　</a:t>
                      </a:r>
                      <a:r>
                        <a:rPr kumimoji="1" lang="en-US" altLang="ja-JP" sz="1250" b="1" baseline="0" dirty="0">
                          <a:solidFill>
                            <a:srgbClr val="0070C0"/>
                          </a:solidFill>
                          <a:latin typeface="+mn-ea"/>
                          <a:ea typeface="+mn-ea"/>
                        </a:rPr>
                        <a:t>300</a:t>
                      </a:r>
                      <a:r>
                        <a:rPr kumimoji="1" lang="ja-JP" altLang="en-US" sz="1250" b="1" baseline="0" dirty="0">
                          <a:solidFill>
                            <a:srgbClr val="0070C0"/>
                          </a:solidFill>
                          <a:latin typeface="+mn-ea"/>
                          <a:ea typeface="+mn-ea"/>
                        </a:rPr>
                        <a:t>点　</a:t>
                      </a:r>
                    </a:p>
                  </a:txBody>
                  <a:tcPr/>
                </a:tc>
                <a:extLst>
                  <a:ext uri="{0D108BD9-81ED-4DB2-BD59-A6C34878D82A}">
                    <a16:rowId xmlns="" xmlns:a16="http://schemas.microsoft.com/office/drawing/2014/main" val="10002"/>
                  </a:ext>
                </a:extLst>
              </a:tr>
              <a:tr h="27166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50" b="1" baseline="0" dirty="0">
                          <a:solidFill>
                            <a:srgbClr val="0070C0"/>
                          </a:solidFill>
                          <a:latin typeface="+mn-ea"/>
                          <a:ea typeface="+mn-ea"/>
                        </a:rPr>
                        <a:t>（新）　</a:t>
                      </a:r>
                      <a:r>
                        <a:rPr kumimoji="1" lang="ja-JP" altLang="en-US" sz="1250" b="1" u="sng" baseline="0" dirty="0">
                          <a:solidFill>
                            <a:srgbClr val="0070C0"/>
                          </a:solidFill>
                          <a:latin typeface="+mn-ea"/>
                          <a:ea typeface="+mn-ea"/>
                        </a:rPr>
                        <a:t>導入期加算２</a:t>
                      </a:r>
                      <a:r>
                        <a:rPr kumimoji="1" lang="ja-JP" altLang="en-US" sz="1250" b="1" baseline="0" dirty="0">
                          <a:solidFill>
                            <a:srgbClr val="0070C0"/>
                          </a:solidFill>
                          <a:latin typeface="+mn-ea"/>
                          <a:ea typeface="+mn-ea"/>
                        </a:rPr>
                        <a:t>　　　　　　　　　　　　　　 　　</a:t>
                      </a:r>
                      <a:r>
                        <a:rPr kumimoji="1" lang="en-US" altLang="ja-JP" sz="1250" b="1" u="sng" baseline="0" dirty="0">
                          <a:solidFill>
                            <a:srgbClr val="0070C0"/>
                          </a:solidFill>
                          <a:latin typeface="+mn-ea"/>
                          <a:ea typeface="+mn-ea"/>
                        </a:rPr>
                        <a:t>400</a:t>
                      </a:r>
                      <a:r>
                        <a:rPr kumimoji="1" lang="ja-JP" altLang="en-US" sz="1250" b="1" u="sng" baseline="0" dirty="0">
                          <a:solidFill>
                            <a:srgbClr val="0070C0"/>
                          </a:solidFill>
                          <a:latin typeface="+mn-ea"/>
                          <a:ea typeface="+mn-ea"/>
                        </a:rPr>
                        <a:t>点</a:t>
                      </a:r>
                      <a:r>
                        <a:rPr kumimoji="1" lang="ja-JP" altLang="en-US" sz="1250" b="1" baseline="0" dirty="0">
                          <a:solidFill>
                            <a:srgbClr val="0070C0"/>
                          </a:solidFill>
                          <a:latin typeface="+mn-ea"/>
                          <a:ea typeface="+mn-ea"/>
                        </a:rPr>
                        <a:t>　</a:t>
                      </a:r>
                    </a:p>
                  </a:txBody>
                  <a:tcPr/>
                </a:tc>
                <a:extLst>
                  <a:ext uri="{0D108BD9-81ED-4DB2-BD59-A6C34878D82A}">
                    <a16:rowId xmlns="" xmlns:a16="http://schemas.microsoft.com/office/drawing/2014/main" val="10003"/>
                  </a:ext>
                </a:extLst>
              </a:tr>
            </a:tbl>
          </a:graphicData>
        </a:graphic>
      </p:graphicFrame>
      <p:sp>
        <p:nvSpPr>
          <p:cNvPr id="17" name="右矢印 16"/>
          <p:cNvSpPr/>
          <p:nvPr/>
        </p:nvSpPr>
        <p:spPr>
          <a:xfrm>
            <a:off x="2306141" y="2023555"/>
            <a:ext cx="225611" cy="528056"/>
          </a:xfrm>
          <a:prstGeom prst="rightArrow">
            <a:avLst>
              <a:gd name="adj1" fmla="val 50000"/>
              <a:gd name="adj2" fmla="val 50000"/>
            </a:avLst>
          </a:prstGeom>
          <a:solidFill>
            <a:srgbClr val="FF0000"/>
          </a:solidFill>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pic>
        <p:nvPicPr>
          <p:cNvPr id="2" name="図 1">
            <a:extLst>
              <a:ext uri="{FF2B5EF4-FFF2-40B4-BE49-F238E27FC236}">
                <a16:creationId xmlns="" xmlns:a16="http://schemas.microsoft.com/office/drawing/2014/main" id="{DD4C48C3-BD7F-4313-B87E-5668752E9A51}"/>
              </a:ext>
            </a:extLst>
          </p:cNvPr>
          <p:cNvPicPr>
            <a:picLocks noChangeAspect="1"/>
          </p:cNvPicPr>
          <p:nvPr/>
        </p:nvPicPr>
        <p:blipFill>
          <a:blip r:embed="rId3"/>
          <a:stretch>
            <a:fillRect/>
          </a:stretch>
        </p:blipFill>
        <p:spPr>
          <a:xfrm>
            <a:off x="7339694" y="815389"/>
            <a:ext cx="2110342" cy="2816085"/>
          </a:xfrm>
          <a:prstGeom prst="rect">
            <a:avLst/>
          </a:prstGeom>
          <a:ln w="19050">
            <a:solidFill>
              <a:schemeClr val="tx1"/>
            </a:solidFill>
          </a:ln>
        </p:spPr>
      </p:pic>
      <p:pic>
        <p:nvPicPr>
          <p:cNvPr id="6" name="図 5">
            <a:extLst>
              <a:ext uri="{FF2B5EF4-FFF2-40B4-BE49-F238E27FC236}">
                <a16:creationId xmlns="" xmlns:a16="http://schemas.microsoft.com/office/drawing/2014/main" id="{DBBD0234-5471-4380-A080-51BAFC4DAD88}"/>
              </a:ext>
            </a:extLst>
          </p:cNvPr>
          <p:cNvPicPr>
            <a:picLocks noChangeAspect="1"/>
          </p:cNvPicPr>
          <p:nvPr/>
        </p:nvPicPr>
        <p:blipFill>
          <a:blip r:embed="rId4"/>
          <a:stretch>
            <a:fillRect/>
          </a:stretch>
        </p:blipFill>
        <p:spPr>
          <a:xfrm>
            <a:off x="6813180" y="4405083"/>
            <a:ext cx="3069166" cy="2036351"/>
          </a:xfrm>
          <a:prstGeom prst="rect">
            <a:avLst/>
          </a:prstGeom>
          <a:ln w="19050">
            <a:solidFill>
              <a:schemeClr val="tx1"/>
            </a:solidFill>
          </a:ln>
        </p:spPr>
      </p:pic>
      <p:cxnSp>
        <p:nvCxnSpPr>
          <p:cNvPr id="13" name="直線矢印コネクタ 12">
            <a:extLst>
              <a:ext uri="{FF2B5EF4-FFF2-40B4-BE49-F238E27FC236}">
                <a16:creationId xmlns="" xmlns:a16="http://schemas.microsoft.com/office/drawing/2014/main" id="{79F57612-9125-44B6-909A-93F06E66D6F9}"/>
              </a:ext>
            </a:extLst>
          </p:cNvPr>
          <p:cNvCxnSpPr>
            <a:cxnSpLocks/>
            <a:stCxn id="29" idx="2"/>
          </p:cNvCxnSpPr>
          <p:nvPr/>
        </p:nvCxnSpPr>
        <p:spPr>
          <a:xfrm flipV="1">
            <a:off x="6676074" y="3363149"/>
            <a:ext cx="569457" cy="21548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 xmlns:a16="http://schemas.microsoft.com/office/drawing/2014/main" id="{97657296-E0AB-4307-94E0-CF152E3E6803}"/>
              </a:ext>
            </a:extLst>
          </p:cNvPr>
          <p:cNvCxnSpPr>
            <a:cxnSpLocks/>
            <a:stCxn id="29" idx="2"/>
            <a:endCxn id="6" idx="0"/>
          </p:cNvCxnSpPr>
          <p:nvPr/>
        </p:nvCxnSpPr>
        <p:spPr>
          <a:xfrm>
            <a:off x="6676074" y="3578637"/>
            <a:ext cx="1671689" cy="826446"/>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右大かっこ 28">
            <a:extLst>
              <a:ext uri="{FF2B5EF4-FFF2-40B4-BE49-F238E27FC236}">
                <a16:creationId xmlns="" xmlns:a16="http://schemas.microsoft.com/office/drawing/2014/main" id="{49CE7D34-DD52-4AF1-BFB0-5018EDE6391B}"/>
              </a:ext>
            </a:extLst>
          </p:cNvPr>
          <p:cNvSpPr/>
          <p:nvPr/>
        </p:nvSpPr>
        <p:spPr>
          <a:xfrm>
            <a:off x="6630355" y="3429000"/>
            <a:ext cx="45719" cy="299273"/>
          </a:xfrm>
          <a:prstGeom prst="rightBracket">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3" name="テキスト ボックス 2"/>
          <p:cNvSpPr txBox="1"/>
          <p:nvPr/>
        </p:nvSpPr>
        <p:spPr>
          <a:xfrm>
            <a:off x="6960802" y="3933079"/>
            <a:ext cx="1386961" cy="369332"/>
          </a:xfrm>
          <a:prstGeom prst="rect">
            <a:avLst/>
          </a:prstGeom>
          <a:solidFill>
            <a:schemeClr val="bg1"/>
          </a:solidFill>
        </p:spPr>
        <p:txBody>
          <a:bodyPr wrap="square" rtlCol="0">
            <a:spAutoFit/>
          </a:bodyPr>
          <a:lstStyle/>
          <a:p>
            <a:endParaRPr lang="ja-JP" altLang="en-US" dirty="0">
              <a:solidFill>
                <a:prstClr val="black"/>
              </a:solidFill>
            </a:endParaRPr>
          </a:p>
        </p:txBody>
      </p:sp>
      <p:sp>
        <p:nvSpPr>
          <p:cNvPr id="5" name="テキスト ボックス 4"/>
          <p:cNvSpPr txBox="1"/>
          <p:nvPr/>
        </p:nvSpPr>
        <p:spPr>
          <a:xfrm>
            <a:off x="2592825" y="2776654"/>
            <a:ext cx="6763048" cy="2123658"/>
          </a:xfrm>
          <a:prstGeom prst="rect">
            <a:avLst/>
          </a:prstGeom>
          <a:noFill/>
        </p:spPr>
        <p:txBody>
          <a:bodyPr wrap="square" rtlCol="0">
            <a:spAutoFit/>
          </a:bodyPr>
          <a:lstStyle/>
          <a:p>
            <a:pPr>
              <a:defRPr/>
            </a:pPr>
            <a:r>
              <a:rPr lang="ja-JP" altLang="en-US" sz="1200" dirty="0">
                <a:solidFill>
                  <a:prstClr val="black"/>
                </a:solidFill>
                <a:latin typeface="ＭＳ Ｐゴシック"/>
              </a:rPr>
              <a:t>［施設基準］</a:t>
            </a:r>
          </a:p>
          <a:p>
            <a:pPr>
              <a:defRPr/>
            </a:pPr>
            <a:r>
              <a:rPr lang="ja-JP" altLang="en-US" sz="1200" dirty="0">
                <a:solidFill>
                  <a:prstClr val="black"/>
                </a:solidFill>
                <a:latin typeface="ＭＳ Ｐゴシック"/>
              </a:rPr>
              <a:t>　導入期加算１</a:t>
            </a:r>
          </a:p>
          <a:p>
            <a:pPr marL="266700" indent="177800">
              <a:defRPr/>
            </a:pPr>
            <a:r>
              <a:rPr lang="ja-JP" altLang="en-US" sz="1200" dirty="0">
                <a:solidFill>
                  <a:prstClr val="black"/>
                </a:solidFill>
                <a:latin typeface="ＭＳ Ｐゴシック"/>
              </a:rPr>
              <a:t>関連学会の作成した資料又はそれらを参考に作成した</a:t>
            </a:r>
            <a:endParaRPr lang="en-US" altLang="ja-JP" sz="1200" dirty="0">
              <a:solidFill>
                <a:prstClr val="black"/>
              </a:solidFill>
              <a:latin typeface="ＭＳ Ｐゴシック"/>
            </a:endParaRPr>
          </a:p>
          <a:p>
            <a:pPr marL="266700" indent="177800">
              <a:defRPr/>
            </a:pPr>
            <a:r>
              <a:rPr lang="ja-JP" altLang="en-US" sz="1200" dirty="0">
                <a:solidFill>
                  <a:prstClr val="black"/>
                </a:solidFill>
                <a:latin typeface="ＭＳ Ｐゴシック"/>
              </a:rPr>
              <a:t>資料に基づき、</a:t>
            </a:r>
            <a:r>
              <a:rPr lang="ja-JP" altLang="en-US" sz="1200" b="1" u="sng" dirty="0">
                <a:solidFill>
                  <a:srgbClr val="0070C0"/>
                </a:solidFill>
                <a:latin typeface="ＭＳ Ｐゴシック"/>
              </a:rPr>
              <a:t>患者毎の適応に応じて、腎代替療法に</a:t>
            </a:r>
            <a:endParaRPr lang="en-US" altLang="ja-JP" sz="1200" b="1" u="sng" dirty="0">
              <a:solidFill>
                <a:srgbClr val="0070C0"/>
              </a:solidFill>
              <a:latin typeface="ＭＳ Ｐゴシック"/>
            </a:endParaRPr>
          </a:p>
          <a:p>
            <a:pPr marL="266700" indent="177800">
              <a:defRPr/>
            </a:pPr>
            <a:r>
              <a:rPr lang="ja-JP" altLang="en-US" sz="1200" b="1" u="sng" dirty="0">
                <a:solidFill>
                  <a:srgbClr val="0070C0"/>
                </a:solidFill>
                <a:latin typeface="ＭＳ Ｐゴシック"/>
              </a:rPr>
              <a:t>ついて、患者に対し十分な説明を行うこと</a:t>
            </a:r>
            <a:endParaRPr lang="ja-JP" altLang="en-US" sz="1200" dirty="0">
              <a:solidFill>
                <a:prstClr val="black"/>
              </a:solidFill>
              <a:latin typeface="ＭＳ Ｐゴシック"/>
            </a:endParaRPr>
          </a:p>
          <a:p>
            <a:pPr>
              <a:defRPr/>
            </a:pPr>
            <a:r>
              <a:rPr lang="ja-JP" altLang="en-US" sz="1200" dirty="0">
                <a:solidFill>
                  <a:prstClr val="black"/>
                </a:solidFill>
                <a:latin typeface="ＭＳ Ｐゴシック"/>
              </a:rPr>
              <a:t>　導入期加算２</a:t>
            </a:r>
          </a:p>
          <a:p>
            <a:pPr>
              <a:defRPr/>
            </a:pPr>
            <a:r>
              <a:rPr lang="ja-JP" altLang="en-US" sz="1200" dirty="0">
                <a:solidFill>
                  <a:prstClr val="black"/>
                </a:solidFill>
                <a:latin typeface="ＭＳ Ｐゴシック"/>
              </a:rPr>
              <a:t>　　①　</a:t>
            </a:r>
            <a:r>
              <a:rPr lang="ja-JP" altLang="en-US" sz="1200" b="1" u="sng" dirty="0">
                <a:solidFill>
                  <a:srgbClr val="0070C0"/>
                </a:solidFill>
                <a:latin typeface="ＭＳ Ｐゴシック"/>
              </a:rPr>
              <a:t>在宅自己腹膜灌流指導管理料を過去１年間で </a:t>
            </a:r>
            <a:r>
              <a:rPr lang="en-US" altLang="ja-JP" sz="1200" b="1" u="sng" dirty="0">
                <a:solidFill>
                  <a:srgbClr val="0070C0"/>
                </a:solidFill>
                <a:latin typeface="ＭＳ Ｐゴシック"/>
              </a:rPr>
              <a:t>12 </a:t>
            </a:r>
            <a:r>
              <a:rPr lang="ja-JP" altLang="en-US" sz="1200" b="1" u="sng" dirty="0">
                <a:solidFill>
                  <a:srgbClr val="0070C0"/>
                </a:solidFill>
                <a:latin typeface="ＭＳ Ｐゴシック"/>
              </a:rPr>
              <a:t>回以上算定していること</a:t>
            </a:r>
            <a:endParaRPr lang="ja-JP" altLang="en-US" sz="1200" dirty="0">
              <a:solidFill>
                <a:prstClr val="black"/>
              </a:solidFill>
              <a:latin typeface="ＭＳ Ｐゴシック"/>
            </a:endParaRPr>
          </a:p>
          <a:p>
            <a:pPr>
              <a:defRPr/>
            </a:pPr>
            <a:r>
              <a:rPr lang="ja-JP" altLang="en-US" sz="1200" dirty="0">
                <a:solidFill>
                  <a:prstClr val="black"/>
                </a:solidFill>
                <a:latin typeface="ＭＳ Ｐゴシック"/>
              </a:rPr>
              <a:t>　　②　</a:t>
            </a:r>
            <a:r>
              <a:rPr lang="ja-JP" altLang="en-US" sz="1200" b="1" u="sng" dirty="0">
                <a:solidFill>
                  <a:srgbClr val="0070C0"/>
                </a:solidFill>
                <a:latin typeface="ＭＳ Ｐゴシック"/>
              </a:rPr>
              <a:t>腎移植について、患者の希望に応じて適切に相談に応じており、かつ、腎移植に向けた手続きを</a:t>
            </a:r>
            <a:endParaRPr lang="en-US" altLang="ja-JP" sz="1200" b="1" u="sng" dirty="0">
              <a:solidFill>
                <a:srgbClr val="0070C0"/>
              </a:solidFill>
              <a:latin typeface="ＭＳ Ｐゴシック"/>
            </a:endParaRPr>
          </a:p>
          <a:p>
            <a:pPr>
              <a:defRPr/>
            </a:pPr>
            <a:r>
              <a:rPr lang="ja-JP" altLang="en-US" sz="1200" dirty="0">
                <a:solidFill>
                  <a:srgbClr val="0070C0"/>
                </a:solidFill>
                <a:latin typeface="ＭＳ Ｐゴシック"/>
              </a:rPr>
              <a:t>　　　　</a:t>
            </a:r>
            <a:r>
              <a:rPr lang="ja-JP" altLang="en-US" sz="1200" b="1" u="sng" dirty="0">
                <a:solidFill>
                  <a:srgbClr val="0070C0"/>
                </a:solidFill>
                <a:latin typeface="ＭＳ Ｐゴシック"/>
              </a:rPr>
              <a:t>行った患者が過去２年で１人以上いること</a:t>
            </a:r>
            <a:endParaRPr lang="ja-JP" altLang="en-US" sz="1200" dirty="0">
              <a:solidFill>
                <a:prstClr val="black"/>
              </a:solidFill>
              <a:latin typeface="ＭＳ Ｐゴシック"/>
            </a:endParaRPr>
          </a:p>
          <a:p>
            <a:pPr>
              <a:defRPr/>
            </a:pPr>
            <a:r>
              <a:rPr lang="ja-JP" altLang="en-US" sz="1200" dirty="0">
                <a:solidFill>
                  <a:prstClr val="black"/>
                </a:solidFill>
                <a:latin typeface="ＭＳ Ｐゴシック"/>
              </a:rPr>
              <a:t>　　③　導入期加算１の施設基準を満たしていること</a:t>
            </a:r>
          </a:p>
          <a:p>
            <a:endParaRPr lang="ja-JP" altLang="en-US" sz="1200" dirty="0">
              <a:solidFill>
                <a:prstClr val="black"/>
              </a:solidFill>
            </a:endParaRPr>
          </a:p>
        </p:txBody>
      </p:sp>
      <p:sp>
        <p:nvSpPr>
          <p:cNvPr id="18" name="Rectangle 2"/>
          <p:cNvSpPr>
            <a:spLocks noChangeArrowheads="1"/>
          </p:cNvSpPr>
          <p:nvPr/>
        </p:nvSpPr>
        <p:spPr bwMode="auto">
          <a:xfrm>
            <a:off x="194414" y="2142"/>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400" kern="0" dirty="0">
                <a:solidFill>
                  <a:prstClr val="black"/>
                </a:solidFill>
                <a:latin typeface="ＭＳ Ｐゴシック"/>
                <a:ea typeface="ＭＳ Ｐゴシック"/>
              </a:rPr>
              <a:t>２３．透析医療に係る診療報酬の見直し</a:t>
            </a:r>
          </a:p>
        </p:txBody>
      </p:sp>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a:extLst>
              <a:ext uri="{FF2B5EF4-FFF2-40B4-BE49-F238E27FC236}">
                <a16:creationId xmlns="" xmlns:a16="http://schemas.microsoft.com/office/drawing/2014/main" id="{85FE3BD2-BBCE-4DE9-AD1C-B96E984F25D3}"/>
              </a:ext>
            </a:extLst>
          </p:cNvPr>
          <p:cNvSpPr txBox="1"/>
          <p:nvPr/>
        </p:nvSpPr>
        <p:spPr>
          <a:xfrm>
            <a:off x="488200" y="3150987"/>
            <a:ext cx="153516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en-US" altLang="ja-JP" dirty="0">
                <a:solidFill>
                  <a:srgbClr val="002060"/>
                </a:solidFill>
                <a:latin typeface="ＭＳ Ｐゴシック" panose="020B0600070205080204" pitchFamily="50" charset="-128"/>
              </a:rPr>
              <a:t>p513</a:t>
            </a:r>
          </a:p>
          <a:p>
            <a:pPr>
              <a:defRPr/>
            </a:pP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903</a:t>
            </a:r>
            <a:endParaRPr lang="ja-JP" altLang="en-US" dirty="0">
              <a:solidFill>
                <a:srgbClr val="002060"/>
              </a:solidFill>
              <a:latin typeface="ＭＳ Ｐゴシック" panose="020B0600070205080204" pitchFamily="50" charset="-128"/>
            </a:endParaRPr>
          </a:p>
        </p:txBody>
      </p:sp>
      <p:sp>
        <p:nvSpPr>
          <p:cNvPr id="20" name="テキスト ボックス 19">
            <a:extLst>
              <a:ext uri="{FF2B5EF4-FFF2-40B4-BE49-F238E27FC236}">
                <a16:creationId xmlns="" xmlns:a16="http://schemas.microsoft.com/office/drawing/2014/main" id="{B3845649-A992-4048-9555-2BF676C1D030}"/>
              </a:ext>
            </a:extLst>
          </p:cNvPr>
          <p:cNvSpPr txBox="1"/>
          <p:nvPr/>
        </p:nvSpPr>
        <p:spPr>
          <a:xfrm>
            <a:off x="3922875" y="4922543"/>
            <a:ext cx="21102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155</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792</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843</a:t>
            </a:r>
            <a:endParaRPr lang="ja-JP" altLang="en-US" dirty="0">
              <a:solidFill>
                <a:srgbClr val="002060"/>
              </a:solidFill>
              <a:latin typeface="ＭＳ Ｐゴシック" panose="020B0600070205080204" pitchFamily="50" charset="-128"/>
            </a:endParaRPr>
          </a:p>
        </p:txBody>
      </p:sp>
      <p:sp>
        <p:nvSpPr>
          <p:cNvPr id="21" name="テキスト ボックス 20">
            <a:extLst>
              <a:ext uri="{FF2B5EF4-FFF2-40B4-BE49-F238E27FC236}">
                <a16:creationId xmlns="" xmlns:a16="http://schemas.microsoft.com/office/drawing/2014/main" id="{A0B2D37C-4858-4AEF-B418-C90A24DA8EAD}"/>
              </a:ext>
            </a:extLst>
          </p:cNvPr>
          <p:cNvSpPr txBox="1"/>
          <p:nvPr/>
        </p:nvSpPr>
        <p:spPr>
          <a:xfrm>
            <a:off x="4587778" y="6207186"/>
            <a:ext cx="129121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115</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116</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119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42870173"/>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04086" y="618273"/>
            <a:ext cx="9689654" cy="6212436"/>
          </a:xfrm>
          <a:prstGeom prst="rect">
            <a:avLst/>
          </a:prstGeom>
          <a:noFill/>
          <a:ln w="9525">
            <a:solidFill>
              <a:schemeClr val="tx1"/>
            </a:solidFill>
            <a:miter lim="800000"/>
            <a:headEnd/>
            <a:tailEnd/>
          </a:ln>
        </p:spPr>
        <p:txBody>
          <a:bodyPr/>
          <a:lstStyle/>
          <a:p>
            <a:pPr marL="179388" indent="-179388">
              <a:buFont typeface="Wingdings" pitchFamily="2" charset="2"/>
              <a:buChar char="Ø"/>
              <a:defRPr/>
            </a:pPr>
            <a:r>
              <a:rPr lang="ja-JP" altLang="en-US" dirty="0">
                <a:solidFill>
                  <a:prstClr val="black"/>
                </a:solidFill>
                <a:latin typeface="ＭＳ Ｐゴシック"/>
              </a:rPr>
              <a:t>　糖尿病透析予防指導管理料の腎不全期患者指導加算について、対象患者を拡大するとともに名称の見直しを行う。</a:t>
            </a: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lvl="1">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800" dirty="0">
              <a:solidFill>
                <a:prstClr val="black"/>
              </a:solidFill>
              <a:latin typeface="ＭＳ Ｐゴシック"/>
            </a:endParaRPr>
          </a:p>
          <a:p>
            <a:pPr marL="179388" indent="-179388">
              <a:buFont typeface="Wingdings" pitchFamily="2" charset="2"/>
              <a:buChar char="Ø"/>
              <a:defRPr/>
            </a:pPr>
            <a:r>
              <a:rPr lang="ja-JP" altLang="en-US" dirty="0">
                <a:solidFill>
                  <a:prstClr val="black"/>
                </a:solidFill>
                <a:latin typeface="ＭＳ Ｐゴシック"/>
              </a:rPr>
              <a:t>　夜間、休日に行われる人工腎臓や質の高い人工腎臓の評価を充実させる。</a:t>
            </a:r>
          </a:p>
          <a:p>
            <a:pPr>
              <a:defRPr/>
            </a:pPr>
            <a:r>
              <a:rPr lang="ja-JP" altLang="en-US" dirty="0">
                <a:solidFill>
                  <a:prstClr val="black"/>
                </a:solidFill>
                <a:latin typeface="ＭＳ Ｐゴシック"/>
              </a:rPr>
              <a:t>①　夜間、休日に人工腎臓を行った場合の評価を充実させる。</a:t>
            </a:r>
          </a:p>
          <a:p>
            <a:pPr marL="179388" indent="-179388">
              <a:buFont typeface="Wingdings" pitchFamily="2" charset="2"/>
              <a:buChar char="Ø"/>
              <a:defRPr/>
            </a:pPr>
            <a:endParaRPr lang="en-US" altLang="ja-JP" sz="14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800" dirty="0">
              <a:solidFill>
                <a:prstClr val="black"/>
              </a:solidFill>
              <a:latin typeface="ＭＳ Ｐゴシック"/>
            </a:endParaRPr>
          </a:p>
          <a:p>
            <a:pPr>
              <a:defRPr/>
            </a:pPr>
            <a:endParaRPr lang="en-US" altLang="ja-JP" dirty="0">
              <a:solidFill>
                <a:prstClr val="black"/>
              </a:solidFill>
              <a:latin typeface="ＭＳ Ｐゴシック"/>
            </a:endParaRPr>
          </a:p>
          <a:p>
            <a:pPr>
              <a:defRPr/>
            </a:pPr>
            <a:r>
              <a:rPr lang="ja-JP" altLang="en-US" dirty="0">
                <a:solidFill>
                  <a:prstClr val="black"/>
                </a:solidFill>
                <a:latin typeface="ＭＳ Ｐゴシック"/>
              </a:rPr>
              <a:t>②　著しく人工腎臓が困難な患者等に対して行った場合の評価を充実させる。</a:t>
            </a:r>
            <a:endParaRPr lang="en-US" altLang="ja-JP" dirty="0">
              <a:solidFill>
                <a:prstClr val="black"/>
              </a:solidFill>
              <a:latin typeface="ＭＳ Ｐゴシック"/>
            </a:endParaRPr>
          </a:p>
          <a:p>
            <a:pPr marL="179388" indent="-179388">
              <a:buFont typeface="Wingdings" pitchFamily="2" charset="2"/>
              <a:buChar char="Ø"/>
              <a:defRPr/>
            </a:pPr>
            <a:endParaRPr lang="en-US" altLang="ja-JP" dirty="0">
              <a:solidFill>
                <a:prstClr val="black"/>
              </a:solidFill>
              <a:latin typeface="ＭＳ Ｐゴシック"/>
            </a:endParaRPr>
          </a:p>
          <a:p>
            <a:pPr marL="179388" indent="-179388">
              <a:buFont typeface="Wingdings" pitchFamily="2" charset="2"/>
              <a:buChar char="Ø"/>
              <a:defRPr/>
            </a:pPr>
            <a:endParaRPr lang="en-US" altLang="ja-JP" dirty="0">
              <a:solidFill>
                <a:prstClr val="black"/>
              </a:solidFill>
              <a:latin typeface="ＭＳ Ｐゴシック"/>
            </a:endParaRPr>
          </a:p>
          <a:p>
            <a:pPr marL="179388" indent="-179388">
              <a:buFont typeface="Wingdings" pitchFamily="2" charset="2"/>
              <a:buChar char="Ø"/>
              <a:defRPr/>
            </a:pPr>
            <a:endParaRPr lang="en-US" altLang="ja-JP" dirty="0">
              <a:solidFill>
                <a:prstClr val="black"/>
              </a:solidFill>
              <a:latin typeface="ＭＳ Ｐゴシック"/>
            </a:endParaRPr>
          </a:p>
          <a:p>
            <a:pPr marL="179388" indent="-179388">
              <a:buFont typeface="Wingdings" pitchFamily="2" charset="2"/>
              <a:buChar char="Ø"/>
              <a:defRPr/>
            </a:pPr>
            <a:endParaRPr lang="en-US" altLang="ja-JP" sz="800" dirty="0">
              <a:solidFill>
                <a:prstClr val="black"/>
              </a:solidFill>
              <a:latin typeface="ＭＳ Ｐゴシック"/>
            </a:endParaRPr>
          </a:p>
          <a:p>
            <a:pPr>
              <a:defRPr/>
            </a:pPr>
            <a:r>
              <a:rPr lang="ja-JP" altLang="en-US" dirty="0">
                <a:solidFill>
                  <a:prstClr val="black"/>
                </a:solidFill>
                <a:latin typeface="ＭＳ Ｐゴシック"/>
              </a:rPr>
              <a:t>③　長時間の人工腎臓に対する評価を新設する。</a:t>
            </a:r>
            <a:endParaRPr lang="en-US" altLang="ja-JP" dirty="0">
              <a:solidFill>
                <a:prstClr val="black"/>
              </a:solidFill>
              <a:latin typeface="ＭＳ Ｐゴシック"/>
            </a:endParaRPr>
          </a:p>
          <a:p>
            <a:pPr>
              <a:defRPr/>
            </a:pPr>
            <a:r>
              <a:rPr lang="ja-JP" altLang="en-US" sz="1600" b="1" dirty="0">
                <a:solidFill>
                  <a:srgbClr val="0070C0"/>
                </a:solidFill>
                <a:latin typeface="ＭＳ Ｐゴシック"/>
              </a:rPr>
              <a:t>　　</a:t>
            </a:r>
            <a:r>
              <a:rPr lang="ja-JP" altLang="en-US" sz="1600" b="1" u="sng" dirty="0">
                <a:solidFill>
                  <a:srgbClr val="0070C0"/>
                </a:solidFill>
                <a:latin typeface="ＭＳ Ｐゴシック"/>
              </a:rPr>
              <a:t>（新）　　長時間加算　　１５０点　（１回につき）</a:t>
            </a:r>
            <a:endParaRPr lang="en-US" altLang="ja-JP" sz="1600" b="1" u="sng" dirty="0">
              <a:solidFill>
                <a:srgbClr val="0070C0"/>
              </a:solidFill>
              <a:latin typeface="ＭＳ Ｐゴシック"/>
            </a:endParaRPr>
          </a:p>
          <a:p>
            <a:pPr lvl="1">
              <a:defRPr/>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pPr lvl="1">
              <a:defRPr/>
            </a:pPr>
            <a:r>
              <a:rPr lang="ja-JP" altLang="en-US" sz="1200" dirty="0">
                <a:solidFill>
                  <a:prstClr val="black"/>
                </a:solidFill>
                <a:latin typeface="ＭＳ Ｐゴシック"/>
              </a:rPr>
              <a:t>　通常の人工腎臓では管理困難な兆候を有するものについて、</a:t>
            </a:r>
            <a:r>
              <a:rPr lang="ja-JP" altLang="en-US" sz="1200" b="1" u="sng" dirty="0">
                <a:solidFill>
                  <a:srgbClr val="0070C0"/>
                </a:solidFill>
                <a:latin typeface="ＭＳ Ｐゴシック"/>
              </a:rPr>
              <a:t>６時間以上の人工腎臓を行った場合</a:t>
            </a:r>
            <a:r>
              <a:rPr lang="ja-JP" altLang="en-US" sz="1200" dirty="0">
                <a:solidFill>
                  <a:prstClr val="black"/>
                </a:solidFill>
                <a:latin typeface="ＭＳ Ｐゴシック"/>
              </a:rPr>
              <a:t>に算定する。</a:t>
            </a:r>
            <a:endParaRPr lang="en-US" altLang="ja-JP"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p:txBody>
      </p:sp>
      <p:graphicFrame>
        <p:nvGraphicFramePr>
          <p:cNvPr id="9" name="表 8"/>
          <p:cNvGraphicFramePr>
            <a:graphicFrameLocks noGrp="1"/>
          </p:cNvGraphicFramePr>
          <p:nvPr>
            <p:extLst/>
          </p:nvPr>
        </p:nvGraphicFramePr>
        <p:xfrm>
          <a:off x="303583" y="1235058"/>
          <a:ext cx="4287046" cy="1554480"/>
        </p:xfrm>
        <a:graphic>
          <a:graphicData uri="http://schemas.openxmlformats.org/drawingml/2006/table">
            <a:tbl>
              <a:tblPr firstRow="1" bandRow="1">
                <a:tableStyleId>{5C22544A-7EE6-4342-B048-85BDC9FD1C3A}</a:tableStyleId>
              </a:tblPr>
              <a:tblGrid>
                <a:gridCol w="4287046">
                  <a:extLst>
                    <a:ext uri="{9D8B030D-6E8A-4147-A177-3AD203B41FA5}">
                      <a16:colId xmlns="" xmlns:a16="http://schemas.microsoft.com/office/drawing/2014/main" val="20000"/>
                    </a:ext>
                  </a:extLst>
                </a:gridCol>
              </a:tblGrid>
              <a:tr h="288000">
                <a:tc>
                  <a:txBody>
                    <a:bodyPr/>
                    <a:lstStyle/>
                    <a:p>
                      <a:pPr algn="ctr"/>
                      <a:r>
                        <a:rPr kumimoji="1" lang="ja-JP" altLang="en-US" sz="14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288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糖尿病透析予防指導管理料</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1"/>
                  </a:ext>
                </a:extLst>
              </a:tr>
              <a:tr h="288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ＭＳ Ｐゴシック" panose="020B0600070205080204" pitchFamily="50" charset="-128"/>
                        </a:rPr>
                        <a:t>　</a:t>
                      </a:r>
                      <a:r>
                        <a:rPr kumimoji="1" lang="zh-TW" altLang="en-US" sz="1400" baseline="0" dirty="0">
                          <a:latin typeface="ＭＳ Ｐゴシック" panose="020B0600070205080204" pitchFamily="50" charset="-128"/>
                          <a:ea typeface="ＭＳ Ｐゴシック" panose="020B0600070205080204" pitchFamily="50" charset="-128"/>
                        </a:rPr>
                        <a:t>腎不全期患者指導加算</a:t>
                      </a:r>
                      <a:r>
                        <a:rPr kumimoji="1" lang="ja-JP" altLang="en-US" sz="1400" baseline="0" dirty="0">
                          <a:latin typeface="ＭＳ Ｐゴシック" panose="020B0600070205080204" pitchFamily="50" charset="-128"/>
                          <a:ea typeface="ＭＳ Ｐゴシック" panose="020B0600070205080204" pitchFamily="50" charset="-128"/>
                        </a:rPr>
                        <a:t>　　　　　　　　　　　　　　</a:t>
                      </a:r>
                      <a:r>
                        <a:rPr kumimoji="1" lang="en-US" altLang="ja-JP" sz="1400" baseline="0" dirty="0">
                          <a:latin typeface="ＭＳ Ｐゴシック" panose="020B0600070205080204" pitchFamily="50" charset="-128"/>
                          <a:ea typeface="ＭＳ Ｐゴシック" panose="020B0600070205080204" pitchFamily="50" charset="-128"/>
                        </a:rPr>
                        <a:t>100</a:t>
                      </a:r>
                      <a:r>
                        <a:rPr kumimoji="1" lang="ja-JP" altLang="en-US" sz="1400" baseline="0" dirty="0">
                          <a:latin typeface="ＭＳ Ｐゴシック" panose="020B0600070205080204" pitchFamily="50" charset="-128"/>
                          <a:ea typeface="ＭＳ Ｐゴシック" panose="020B0600070205080204" pitchFamily="50" charset="-128"/>
                        </a:rPr>
                        <a:t>点　</a:t>
                      </a:r>
                    </a:p>
                  </a:txBody>
                  <a:tcPr/>
                </a:tc>
                <a:extLst>
                  <a:ext uri="{0D108BD9-81ED-4DB2-BD59-A6C34878D82A}">
                    <a16:rowId xmlns="" xmlns:a16="http://schemas.microsoft.com/office/drawing/2014/main" val="10002"/>
                  </a:ext>
                </a:extLst>
              </a:tr>
              <a:tr h="288000">
                <a:tc>
                  <a:txBody>
                    <a:bodyPr/>
                    <a:lstStyle/>
                    <a:p>
                      <a:pPr lvl="0">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［算定要件］</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lvl="0">
                        <a:defRPr/>
                      </a:pPr>
                      <a:r>
                        <a:rPr lang="ja-JP" altLang="en-US" sz="1200" b="1" u="none" dirty="0">
                          <a:solidFill>
                            <a:srgbClr val="0070C0"/>
                          </a:solidFill>
                          <a:latin typeface="ＭＳ Ｐゴシック" panose="020B0600070205080204" pitchFamily="50" charset="-128"/>
                          <a:ea typeface="ＭＳ Ｐゴシック" panose="020B0600070205080204" pitchFamily="50" charset="-128"/>
                        </a:rPr>
                        <a:t>　</a:t>
                      </a:r>
                      <a:r>
                        <a:rPr lang="ja-JP" altLang="en-US" sz="1200" b="0" u="none" dirty="0">
                          <a:solidFill>
                            <a:schemeClr val="tx1"/>
                          </a:solidFill>
                          <a:latin typeface="ＭＳ Ｐゴシック" panose="020B0600070205080204" pitchFamily="50" charset="-128"/>
                          <a:ea typeface="ＭＳ Ｐゴシック" panose="020B0600070205080204" pitchFamily="50" charset="-128"/>
                        </a:rPr>
                        <a:t>腎不全期（</a:t>
                      </a:r>
                      <a:r>
                        <a:rPr lang="en-US" altLang="ja-JP" sz="1200" b="0" u="none" dirty="0" err="1">
                          <a:solidFill>
                            <a:schemeClr val="tx1"/>
                          </a:solidFill>
                          <a:latin typeface="ＭＳ Ｐゴシック" panose="020B0600070205080204" pitchFamily="50" charset="-128"/>
                          <a:ea typeface="ＭＳ Ｐゴシック" panose="020B0600070205080204" pitchFamily="50" charset="-128"/>
                        </a:rPr>
                        <a:t>eGFR</a:t>
                      </a:r>
                      <a:r>
                        <a:rPr lang="ja-JP" altLang="en-US" sz="1200" b="0" u="none" dirty="0">
                          <a:solidFill>
                            <a:schemeClr val="tx1"/>
                          </a:solidFill>
                          <a:latin typeface="ＭＳ Ｐゴシック" panose="020B0600070205080204" pitchFamily="50" charset="-128"/>
                          <a:ea typeface="ＭＳ Ｐゴシック" panose="020B0600070205080204" pitchFamily="50" charset="-128"/>
                        </a:rPr>
                        <a:t>が </a:t>
                      </a:r>
                      <a:r>
                        <a:rPr lang="en-US" altLang="ja-JP" sz="1200" b="0" u="none" dirty="0">
                          <a:solidFill>
                            <a:schemeClr val="tx1"/>
                          </a:solidFill>
                          <a:latin typeface="ＭＳ Ｐゴシック" panose="020B0600070205080204" pitchFamily="50" charset="-128"/>
                          <a:ea typeface="ＭＳ Ｐゴシック" panose="020B0600070205080204" pitchFamily="50" charset="-128"/>
                        </a:rPr>
                        <a:t>30mL/min/1.73㎡</a:t>
                      </a:r>
                      <a:r>
                        <a:rPr lang="ja-JP" altLang="en-US" sz="1200" b="0" u="none" dirty="0">
                          <a:solidFill>
                            <a:schemeClr val="tx1"/>
                          </a:solidFill>
                          <a:latin typeface="ＭＳ Ｐゴシック" panose="020B0600070205080204" pitchFamily="50" charset="-128"/>
                          <a:ea typeface="ＭＳ Ｐゴシック" panose="020B0600070205080204" pitchFamily="50" charset="-128"/>
                        </a:rPr>
                        <a:t>未満）の患者に</a:t>
                      </a:r>
                      <a:r>
                        <a:rPr lang="ja-JP" altLang="en-US" sz="1200" dirty="0">
                          <a:solidFill>
                            <a:prstClr val="black"/>
                          </a:solidFill>
                          <a:latin typeface="ＭＳ Ｐゴシック" panose="020B0600070205080204" pitchFamily="50" charset="-128"/>
                          <a:ea typeface="ＭＳ Ｐゴシック" panose="020B0600070205080204" pitchFamily="50" charset="-128"/>
                        </a:rPr>
                        <a:t>対して医師が必要な指導を行った場合</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txBody>
                  <a:tcPr>
                    <a:noFill/>
                  </a:tcPr>
                </a:tc>
                <a:extLst>
                  <a:ext uri="{0D108BD9-81ED-4DB2-BD59-A6C34878D82A}">
                    <a16:rowId xmlns="" xmlns:a16="http://schemas.microsoft.com/office/drawing/2014/main" val="10003"/>
                  </a:ext>
                </a:extLst>
              </a:tr>
            </a:tbl>
          </a:graphicData>
        </a:graphic>
      </p:graphicFrame>
      <p:graphicFrame>
        <p:nvGraphicFramePr>
          <p:cNvPr id="10" name="表 9"/>
          <p:cNvGraphicFramePr>
            <a:graphicFrameLocks noGrp="1"/>
          </p:cNvGraphicFramePr>
          <p:nvPr>
            <p:extLst/>
          </p:nvPr>
        </p:nvGraphicFramePr>
        <p:xfrm>
          <a:off x="5155635" y="1235058"/>
          <a:ext cx="4534276" cy="1554480"/>
        </p:xfrm>
        <a:graphic>
          <a:graphicData uri="http://schemas.openxmlformats.org/drawingml/2006/table">
            <a:tbl>
              <a:tblPr firstRow="1" bandRow="1">
                <a:tableStyleId>{21E4AEA4-8DFA-4A89-87EB-49C32662AFE0}</a:tableStyleId>
              </a:tblPr>
              <a:tblGrid>
                <a:gridCol w="4534276">
                  <a:extLst>
                    <a:ext uri="{9D8B030D-6E8A-4147-A177-3AD203B41FA5}">
                      <a16:colId xmlns="" xmlns:a16="http://schemas.microsoft.com/office/drawing/2014/main" val="20000"/>
                    </a:ext>
                  </a:extLst>
                </a:gridCol>
              </a:tblGrid>
              <a:tr h="300000">
                <a:tc>
                  <a:txBody>
                    <a:bodyPr/>
                    <a:lstStyle/>
                    <a:p>
                      <a:pPr algn="ctr"/>
                      <a:r>
                        <a:rPr kumimoji="1" lang="ja-JP" altLang="en-US" sz="1400" dirty="0"/>
                        <a:t>改定後</a:t>
                      </a:r>
                    </a:p>
                  </a:txBody>
                  <a:tcPr/>
                </a:tc>
                <a:extLst>
                  <a:ext uri="{0D108BD9-81ED-4DB2-BD59-A6C34878D82A}">
                    <a16:rowId xmlns="" xmlns:a16="http://schemas.microsoft.com/office/drawing/2014/main" val="10000"/>
                  </a:ext>
                </a:extLst>
              </a:tr>
              <a:tr h="3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糖尿病透析予防指導管理料</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1"/>
                  </a:ext>
                </a:extLst>
              </a:tr>
              <a:tr h="3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rPr>
                        <a:t>（</a:t>
                      </a:r>
                      <a:r>
                        <a:rPr kumimoji="1" lang="ja-JP" altLang="en-US" sz="1400" b="1" baseline="0" dirty="0">
                          <a:solidFill>
                            <a:srgbClr val="0070C0"/>
                          </a:solidFill>
                          <a:latin typeface="+mn-ea"/>
                          <a:ea typeface="+mn-ea"/>
                        </a:rPr>
                        <a:t>改）</a:t>
                      </a:r>
                      <a:r>
                        <a:rPr kumimoji="1" lang="zh-TW" altLang="en-US" sz="1400" b="1" u="sng" baseline="0" dirty="0">
                          <a:solidFill>
                            <a:srgbClr val="0070C0"/>
                          </a:solidFill>
                          <a:latin typeface="ＭＳ Ｐゴシック" panose="020B0600070205080204" pitchFamily="50" charset="-128"/>
                          <a:ea typeface="ＭＳ Ｐゴシック" panose="020B0600070205080204" pitchFamily="50" charset="-128"/>
                        </a:rPr>
                        <a:t>高度腎機能障害患者指導加算</a:t>
                      </a:r>
                      <a:r>
                        <a:rPr kumimoji="1" lang="ja-JP" altLang="en-US" sz="1400" b="1" baseline="0" dirty="0">
                          <a:solidFill>
                            <a:srgbClr val="0070C0"/>
                          </a:solidFill>
                          <a:latin typeface="+mn-ea"/>
                          <a:ea typeface="+mn-ea"/>
                        </a:rPr>
                        <a:t>　　　　　　　　　　</a:t>
                      </a:r>
                      <a:r>
                        <a:rPr kumimoji="1" lang="en-US" altLang="ja-JP" sz="1400" b="1" u="none" baseline="0" dirty="0">
                          <a:solidFill>
                            <a:srgbClr val="0070C0"/>
                          </a:solidFill>
                          <a:latin typeface="+mn-ea"/>
                          <a:ea typeface="+mn-ea"/>
                        </a:rPr>
                        <a:t>100</a:t>
                      </a:r>
                      <a:r>
                        <a:rPr kumimoji="1" lang="ja-JP" altLang="en-US" sz="1400" b="1" u="none" baseline="0" dirty="0">
                          <a:solidFill>
                            <a:srgbClr val="0070C0"/>
                          </a:solidFill>
                          <a:latin typeface="+mn-ea"/>
                          <a:ea typeface="+mn-ea"/>
                        </a:rPr>
                        <a:t>点</a:t>
                      </a:r>
                      <a:r>
                        <a:rPr kumimoji="1" lang="ja-JP" altLang="en-US" sz="1400" b="1" baseline="0" dirty="0">
                          <a:solidFill>
                            <a:srgbClr val="0070C0"/>
                          </a:solidFill>
                        </a:rPr>
                        <a:t>　</a:t>
                      </a:r>
                    </a:p>
                  </a:txBody>
                  <a:tcPr/>
                </a:tc>
                <a:extLst>
                  <a:ext uri="{0D108BD9-81ED-4DB2-BD59-A6C34878D82A}">
                    <a16:rowId xmlns="" xmlns:a16="http://schemas.microsoft.com/office/drawing/2014/main" val="10002"/>
                  </a:ext>
                </a:extLst>
              </a:tr>
              <a:tr h="300000">
                <a:tc>
                  <a:txBody>
                    <a:bodyPr/>
                    <a:lstStyle/>
                    <a:p>
                      <a:pPr lvl="0">
                        <a:defRPr/>
                      </a:pPr>
                      <a:r>
                        <a:rPr lang="ja-JP" altLang="en-US" sz="1200" dirty="0">
                          <a:solidFill>
                            <a:prstClr val="black"/>
                          </a:solidFill>
                          <a:latin typeface="+mn-ea"/>
                        </a:rPr>
                        <a:t>［算定要件］</a:t>
                      </a:r>
                      <a:endParaRPr lang="en-US" altLang="ja-JP" sz="1200" dirty="0">
                        <a:solidFill>
                          <a:prstClr val="black"/>
                        </a:solidFill>
                        <a:latin typeface="+mn-ea"/>
                      </a:endParaRPr>
                    </a:p>
                    <a:p>
                      <a:pPr lvl="0">
                        <a:defRPr/>
                      </a:pPr>
                      <a:r>
                        <a:rPr lang="ja-JP" altLang="en-US" sz="1200" b="1" u="none" dirty="0">
                          <a:solidFill>
                            <a:srgbClr val="0070C0"/>
                          </a:solidFill>
                          <a:latin typeface="+mn-ea"/>
                        </a:rPr>
                        <a:t>　</a:t>
                      </a:r>
                      <a:r>
                        <a:rPr lang="en-US" altLang="ja-JP" sz="1200" b="1" u="sng" dirty="0" err="1">
                          <a:solidFill>
                            <a:srgbClr val="0070C0"/>
                          </a:solidFill>
                          <a:latin typeface="+mn-ea"/>
                        </a:rPr>
                        <a:t>eGFR</a:t>
                      </a:r>
                      <a:r>
                        <a:rPr lang="ja-JP" altLang="en-US" sz="1200" b="1" u="sng" dirty="0">
                          <a:solidFill>
                            <a:srgbClr val="0070C0"/>
                          </a:solidFill>
                          <a:latin typeface="+mn-ea"/>
                        </a:rPr>
                        <a:t>が</a:t>
                      </a:r>
                      <a:r>
                        <a:rPr lang="ja-JP" altLang="en-US" sz="1200" b="1" u="sng" baseline="0" dirty="0">
                          <a:solidFill>
                            <a:srgbClr val="0070C0"/>
                          </a:solidFill>
                          <a:latin typeface="+mn-ea"/>
                        </a:rPr>
                        <a:t> </a:t>
                      </a:r>
                      <a:r>
                        <a:rPr lang="en-US" altLang="ja-JP" sz="1200" b="1" u="sng" dirty="0">
                          <a:solidFill>
                            <a:srgbClr val="0070C0"/>
                          </a:solidFill>
                          <a:latin typeface="+mn-ea"/>
                        </a:rPr>
                        <a:t>45mL/min/1.73㎡</a:t>
                      </a:r>
                      <a:r>
                        <a:rPr lang="ja-JP" altLang="en-US" sz="1200" b="1" u="sng" dirty="0">
                          <a:solidFill>
                            <a:srgbClr val="0070C0"/>
                          </a:solidFill>
                          <a:latin typeface="+mn-ea"/>
                        </a:rPr>
                        <a:t>未満の患者</a:t>
                      </a:r>
                      <a:r>
                        <a:rPr lang="ja-JP" altLang="en-US" sz="1200" dirty="0">
                          <a:solidFill>
                            <a:prstClr val="black"/>
                          </a:solidFill>
                          <a:latin typeface="+mn-ea"/>
                        </a:rPr>
                        <a:t>に対して医師が必要な指導を行った場合</a:t>
                      </a:r>
                      <a:endParaRPr kumimoji="1" lang="ja-JP" altLang="en-US" sz="1400" b="1" baseline="0" dirty="0">
                        <a:solidFill>
                          <a:srgbClr val="0070C0"/>
                        </a:solidFill>
                      </a:endParaRPr>
                    </a:p>
                  </a:txBody>
                  <a:tcPr>
                    <a:noFill/>
                  </a:tcPr>
                </a:tc>
                <a:extLst>
                  <a:ext uri="{0D108BD9-81ED-4DB2-BD59-A6C34878D82A}">
                    <a16:rowId xmlns="" xmlns:a16="http://schemas.microsoft.com/office/drawing/2014/main" val="10003"/>
                  </a:ext>
                </a:extLst>
              </a:tr>
            </a:tbl>
          </a:graphicData>
        </a:graphic>
      </p:graphicFrame>
      <p:sp>
        <p:nvSpPr>
          <p:cNvPr id="11" name="右矢印 10"/>
          <p:cNvSpPr/>
          <p:nvPr/>
        </p:nvSpPr>
        <p:spPr>
          <a:xfrm>
            <a:off x="4713403" y="1699715"/>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aphicFrame>
        <p:nvGraphicFramePr>
          <p:cNvPr id="16" name="表 15"/>
          <p:cNvGraphicFramePr>
            <a:graphicFrameLocks noGrp="1"/>
          </p:cNvGraphicFramePr>
          <p:nvPr>
            <p:extLst/>
          </p:nvPr>
        </p:nvGraphicFramePr>
        <p:xfrm>
          <a:off x="303583" y="3414329"/>
          <a:ext cx="4287046" cy="1249680"/>
        </p:xfrm>
        <a:graphic>
          <a:graphicData uri="http://schemas.openxmlformats.org/drawingml/2006/table">
            <a:tbl>
              <a:tblPr firstRow="1" bandRow="1">
                <a:tableStyleId>{5C22544A-7EE6-4342-B048-85BDC9FD1C3A}</a:tableStyleId>
              </a:tblPr>
              <a:tblGrid>
                <a:gridCol w="4287046">
                  <a:extLst>
                    <a:ext uri="{9D8B030D-6E8A-4147-A177-3AD203B41FA5}">
                      <a16:colId xmlns="" xmlns:a16="http://schemas.microsoft.com/office/drawing/2014/main" val="20000"/>
                    </a:ext>
                  </a:extLst>
                </a:gridCol>
              </a:tblGrid>
              <a:tr h="288000">
                <a:tc>
                  <a:txBody>
                    <a:bodyPr/>
                    <a:lstStyle/>
                    <a:p>
                      <a:pPr algn="ctr"/>
                      <a:r>
                        <a:rPr kumimoji="1" lang="ja-JP" altLang="en-US" sz="1400" baseline="0" dirty="0">
                          <a:latin typeface="ＭＳ Ｐゴシック" panose="020B0600070205080204" pitchFamily="50" charset="-128"/>
                          <a:ea typeface="ＭＳ Ｐゴシック" panose="020B0600070205080204" pitchFamily="50" charset="-128"/>
                        </a:rPr>
                        <a:t>現行</a:t>
                      </a:r>
                    </a:p>
                  </a:txBody>
                  <a:tcPr/>
                </a:tc>
                <a:extLst>
                  <a:ext uri="{0D108BD9-81ED-4DB2-BD59-A6C34878D82A}">
                    <a16:rowId xmlns="" xmlns:a16="http://schemas.microsoft.com/office/drawing/2014/main" val="10000"/>
                  </a:ext>
                </a:extLst>
              </a:tr>
              <a:tr h="288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en-US" sz="1400" baseline="0" dirty="0">
                          <a:latin typeface="ＭＳ Ｐゴシック" panose="020B0600070205080204" pitchFamily="50" charset="-128"/>
                          <a:ea typeface="ＭＳ Ｐゴシック" panose="020B0600070205080204" pitchFamily="50" charset="-128"/>
                        </a:rPr>
                        <a:t>人工腎臓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1"/>
                  </a:ext>
                </a:extLst>
              </a:tr>
              <a:tr h="288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ＭＳ Ｐゴシック" panose="020B0600070205080204" pitchFamily="50" charset="-128"/>
                        </a:rPr>
                        <a:t>　時間外・休日</a:t>
                      </a:r>
                      <a:r>
                        <a:rPr kumimoji="1" lang="zh-TW" altLang="en-US" sz="1400" baseline="0" dirty="0">
                          <a:latin typeface="ＭＳ Ｐゴシック" panose="020B0600070205080204" pitchFamily="50" charset="-128"/>
                          <a:ea typeface="ＭＳ Ｐゴシック" panose="020B0600070205080204" pitchFamily="50" charset="-128"/>
                        </a:rPr>
                        <a:t>加算</a:t>
                      </a:r>
                      <a:r>
                        <a:rPr kumimoji="1" lang="ja-JP" altLang="en-US" sz="1400" baseline="0" dirty="0">
                          <a:latin typeface="ＭＳ Ｐゴシック" panose="020B0600070205080204" pitchFamily="50" charset="-128"/>
                          <a:ea typeface="ＭＳ Ｐゴシック" panose="020B0600070205080204" pitchFamily="50" charset="-128"/>
                        </a:rPr>
                        <a:t>　　　　　　　　　　　　　　　　　　</a:t>
                      </a:r>
                      <a:r>
                        <a:rPr kumimoji="1" lang="en-US" altLang="ja-JP" sz="1400" baseline="0" dirty="0">
                          <a:latin typeface="ＭＳ Ｐゴシック" panose="020B0600070205080204" pitchFamily="50" charset="-128"/>
                          <a:ea typeface="ＭＳ Ｐゴシック" panose="020B0600070205080204" pitchFamily="50" charset="-128"/>
                        </a:rPr>
                        <a:t>300</a:t>
                      </a:r>
                      <a:r>
                        <a:rPr kumimoji="1" lang="ja-JP" altLang="en-US" sz="1400" baseline="0" dirty="0">
                          <a:latin typeface="ＭＳ Ｐゴシック" panose="020B0600070205080204" pitchFamily="50" charset="-128"/>
                          <a:ea typeface="ＭＳ Ｐゴシック" panose="020B0600070205080204" pitchFamily="50" charset="-128"/>
                        </a:rPr>
                        <a:t>点　</a:t>
                      </a:r>
                    </a:p>
                  </a:txBody>
                  <a:tcPr/>
                </a:tc>
                <a:extLst>
                  <a:ext uri="{0D108BD9-81ED-4DB2-BD59-A6C34878D82A}">
                    <a16:rowId xmlns="" xmlns:a16="http://schemas.microsoft.com/office/drawing/2014/main" val="10002"/>
                  </a:ext>
                </a:extLst>
              </a:tr>
              <a:tr h="288000">
                <a:tc>
                  <a:txBody>
                    <a:bodyPr/>
                    <a:lstStyle/>
                    <a:p>
                      <a:pPr lvl="0">
                        <a:defRPr/>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txBody>
                  <a:tcPr>
                    <a:noFill/>
                  </a:tcPr>
                </a:tc>
                <a:extLst>
                  <a:ext uri="{0D108BD9-81ED-4DB2-BD59-A6C34878D82A}">
                    <a16:rowId xmlns="" xmlns:a16="http://schemas.microsoft.com/office/drawing/2014/main" val="10003"/>
                  </a:ext>
                </a:extLst>
              </a:tr>
            </a:tbl>
          </a:graphicData>
        </a:graphic>
      </p:graphicFrame>
      <p:graphicFrame>
        <p:nvGraphicFramePr>
          <p:cNvPr id="17" name="表 16"/>
          <p:cNvGraphicFramePr>
            <a:graphicFrameLocks noGrp="1"/>
          </p:cNvGraphicFramePr>
          <p:nvPr>
            <p:extLst/>
          </p:nvPr>
        </p:nvGraphicFramePr>
        <p:xfrm>
          <a:off x="5155635" y="3414329"/>
          <a:ext cx="4534276" cy="1219200"/>
        </p:xfrm>
        <a:graphic>
          <a:graphicData uri="http://schemas.openxmlformats.org/drawingml/2006/table">
            <a:tbl>
              <a:tblPr firstRow="1" bandRow="1">
                <a:tableStyleId>{21E4AEA4-8DFA-4A89-87EB-49C32662AFE0}</a:tableStyleId>
              </a:tblPr>
              <a:tblGrid>
                <a:gridCol w="4534276">
                  <a:extLst>
                    <a:ext uri="{9D8B030D-6E8A-4147-A177-3AD203B41FA5}">
                      <a16:colId xmlns="" xmlns:a16="http://schemas.microsoft.com/office/drawing/2014/main" val="20000"/>
                    </a:ext>
                  </a:extLst>
                </a:gridCol>
              </a:tblGrid>
              <a:tr h="300000">
                <a:tc>
                  <a:txBody>
                    <a:bodyPr/>
                    <a:lstStyle/>
                    <a:p>
                      <a:pPr algn="ctr"/>
                      <a:r>
                        <a:rPr kumimoji="1" lang="ja-JP" altLang="en-US" sz="1400" dirty="0"/>
                        <a:t>改定後</a:t>
                      </a:r>
                    </a:p>
                  </a:txBody>
                  <a:tcPr/>
                </a:tc>
                <a:extLst>
                  <a:ext uri="{0D108BD9-81ED-4DB2-BD59-A6C34878D82A}">
                    <a16:rowId xmlns="" xmlns:a16="http://schemas.microsoft.com/office/drawing/2014/main" val="10000"/>
                  </a:ext>
                </a:extLst>
              </a:tr>
              <a:tr h="3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en-US" sz="1400" baseline="0" dirty="0">
                          <a:latin typeface="ＭＳ Ｐゴシック" panose="020B0600070205080204" pitchFamily="50" charset="-128"/>
                          <a:ea typeface="ＭＳ Ｐゴシック" panose="020B0600070205080204" pitchFamily="50" charset="-128"/>
                        </a:rPr>
                        <a:t>人工腎臓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1"/>
                  </a:ext>
                </a:extLst>
              </a:tr>
              <a:tr h="3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rPr>
                        <a:t>（</a:t>
                      </a:r>
                      <a:r>
                        <a:rPr kumimoji="1" lang="ja-JP" altLang="en-US" sz="1400" b="1" baseline="0" dirty="0">
                          <a:solidFill>
                            <a:srgbClr val="0070C0"/>
                          </a:solidFill>
                          <a:latin typeface="+mn-ea"/>
                          <a:ea typeface="+mn-ea"/>
                        </a:rPr>
                        <a:t>改）時間外・休日</a:t>
                      </a:r>
                      <a:r>
                        <a:rPr kumimoji="1" lang="zh-TW" altLang="en-US" sz="1400" b="1" u="none" baseline="0" dirty="0">
                          <a:solidFill>
                            <a:srgbClr val="0070C0"/>
                          </a:solidFill>
                          <a:latin typeface="ＭＳ Ｐゴシック" panose="020B0600070205080204" pitchFamily="50" charset="-128"/>
                          <a:ea typeface="ＭＳ Ｐゴシック" panose="020B0600070205080204" pitchFamily="50" charset="-128"/>
                        </a:rPr>
                        <a:t>加算</a:t>
                      </a:r>
                      <a:r>
                        <a:rPr kumimoji="1" lang="ja-JP" altLang="en-US" sz="1400" b="1" baseline="0" dirty="0">
                          <a:solidFill>
                            <a:srgbClr val="0070C0"/>
                          </a:solidFill>
                          <a:latin typeface="+mn-ea"/>
                          <a:ea typeface="+mn-ea"/>
                        </a:rPr>
                        <a:t>　　　　　　　　　　　　　　　　　　</a:t>
                      </a:r>
                      <a:r>
                        <a:rPr kumimoji="1" lang="en-US" altLang="ja-JP" sz="1400" b="1" u="none" baseline="0" dirty="0">
                          <a:solidFill>
                            <a:srgbClr val="0070C0"/>
                          </a:solidFill>
                          <a:latin typeface="+mn-ea"/>
                          <a:ea typeface="+mn-ea"/>
                        </a:rPr>
                        <a:t>380</a:t>
                      </a:r>
                      <a:r>
                        <a:rPr kumimoji="1" lang="ja-JP" altLang="en-US" sz="1400" b="1" u="none" baseline="0" dirty="0">
                          <a:solidFill>
                            <a:srgbClr val="0070C0"/>
                          </a:solidFill>
                          <a:latin typeface="+mn-ea"/>
                          <a:ea typeface="+mn-ea"/>
                        </a:rPr>
                        <a:t>点</a:t>
                      </a:r>
                      <a:r>
                        <a:rPr kumimoji="1" lang="ja-JP" altLang="en-US" sz="1400" b="1" baseline="0" dirty="0">
                          <a:solidFill>
                            <a:srgbClr val="0070C0"/>
                          </a:solidFill>
                        </a:rPr>
                        <a:t>　</a:t>
                      </a:r>
                    </a:p>
                  </a:txBody>
                  <a:tcPr/>
                </a:tc>
                <a:extLst>
                  <a:ext uri="{0D108BD9-81ED-4DB2-BD59-A6C34878D82A}">
                    <a16:rowId xmlns="" xmlns:a16="http://schemas.microsoft.com/office/drawing/2014/main" val="10002"/>
                  </a:ext>
                </a:extLst>
              </a:tr>
              <a:tr h="300000">
                <a:tc>
                  <a:txBody>
                    <a:bodyPr/>
                    <a:lstStyle/>
                    <a:p>
                      <a:pPr lvl="0">
                        <a:defRPr/>
                      </a:pPr>
                      <a:endParaRPr kumimoji="1" lang="ja-JP" altLang="en-US" sz="1400" b="1" baseline="0" dirty="0">
                        <a:solidFill>
                          <a:srgbClr val="0070C0"/>
                        </a:solidFill>
                      </a:endParaRPr>
                    </a:p>
                  </a:txBody>
                  <a:tcPr>
                    <a:noFill/>
                  </a:tcPr>
                </a:tc>
                <a:extLst>
                  <a:ext uri="{0D108BD9-81ED-4DB2-BD59-A6C34878D82A}">
                    <a16:rowId xmlns="" xmlns:a16="http://schemas.microsoft.com/office/drawing/2014/main" val="10003"/>
                  </a:ext>
                </a:extLst>
              </a:tr>
            </a:tbl>
          </a:graphicData>
        </a:graphic>
      </p:graphicFrame>
      <p:sp>
        <p:nvSpPr>
          <p:cNvPr id="18" name="右矢印 17"/>
          <p:cNvSpPr/>
          <p:nvPr/>
        </p:nvSpPr>
        <p:spPr>
          <a:xfrm>
            <a:off x="4713403" y="3578730"/>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 name="テキスト ボックス 1"/>
          <p:cNvSpPr txBox="1"/>
          <p:nvPr/>
        </p:nvSpPr>
        <p:spPr>
          <a:xfrm>
            <a:off x="511274" y="4280962"/>
            <a:ext cx="8883452" cy="461665"/>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rPr>
              <a:t>［算定できる場合］</a:t>
            </a:r>
            <a:endParaRPr lang="en-US" altLang="ja-JP" sz="1200" dirty="0">
              <a:solidFill>
                <a:prstClr val="black"/>
              </a:solidFill>
              <a:latin typeface="ＭＳ Ｐゴシック" panose="020B0600070205080204" pitchFamily="50" charset="-128"/>
            </a:endParaRPr>
          </a:p>
          <a:p>
            <a:r>
              <a:rPr lang="ja-JP" altLang="en-US" sz="1200" dirty="0">
                <a:solidFill>
                  <a:prstClr val="black"/>
                </a:solidFill>
                <a:latin typeface="ＭＳ Ｐゴシック" panose="020B0600070205080204" pitchFamily="50" charset="-128"/>
              </a:rPr>
              <a:t>入院中の患者以外の患者に対して、午後５時以降に開始した場合若しくは午後９時以降に終了した場合又は休日に行った場合</a:t>
            </a:r>
          </a:p>
        </p:txBody>
      </p:sp>
      <p:graphicFrame>
        <p:nvGraphicFramePr>
          <p:cNvPr id="15" name="表 14"/>
          <p:cNvGraphicFramePr>
            <a:graphicFrameLocks noGrp="1"/>
          </p:cNvGraphicFramePr>
          <p:nvPr>
            <p:extLst/>
          </p:nvPr>
        </p:nvGraphicFramePr>
        <p:xfrm>
          <a:off x="280079" y="4962916"/>
          <a:ext cx="4287046" cy="914400"/>
        </p:xfrm>
        <a:graphic>
          <a:graphicData uri="http://schemas.openxmlformats.org/drawingml/2006/table">
            <a:tbl>
              <a:tblPr firstRow="1" bandRow="1">
                <a:tableStyleId>{5C22544A-7EE6-4342-B048-85BDC9FD1C3A}</a:tableStyleId>
              </a:tblPr>
              <a:tblGrid>
                <a:gridCol w="4287046">
                  <a:extLst>
                    <a:ext uri="{9D8B030D-6E8A-4147-A177-3AD203B41FA5}">
                      <a16:colId xmlns="" xmlns:a16="http://schemas.microsoft.com/office/drawing/2014/main" val="20000"/>
                    </a:ext>
                  </a:extLst>
                </a:gridCol>
              </a:tblGrid>
              <a:tr h="288000">
                <a:tc>
                  <a:txBody>
                    <a:bodyPr/>
                    <a:lstStyle/>
                    <a:p>
                      <a:pPr algn="ctr"/>
                      <a:r>
                        <a:rPr kumimoji="1" lang="ja-JP" altLang="en-US" sz="1400" baseline="0" dirty="0">
                          <a:latin typeface="+mn-ea"/>
                          <a:ea typeface="+mn-ea"/>
                        </a:rPr>
                        <a:t>現行</a:t>
                      </a:r>
                    </a:p>
                  </a:txBody>
                  <a:tcPr/>
                </a:tc>
                <a:extLst>
                  <a:ext uri="{0D108BD9-81ED-4DB2-BD59-A6C34878D82A}">
                    <a16:rowId xmlns="" xmlns:a16="http://schemas.microsoft.com/office/drawing/2014/main" val="10000"/>
                  </a:ext>
                </a:extLst>
              </a:tr>
              <a:tr h="288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tc>
                <a:extLst>
                  <a:ext uri="{0D108BD9-81ED-4DB2-BD59-A6C34878D82A}">
                    <a16:rowId xmlns="" xmlns:a16="http://schemas.microsoft.com/office/drawing/2014/main" val="10001"/>
                  </a:ext>
                </a:extLst>
              </a:tr>
              <a:tr h="288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障害者等加算　　　　　　　　　　　　　　　　　　　　</a:t>
                      </a:r>
                      <a:r>
                        <a:rPr kumimoji="1" lang="en-US" altLang="ja-JP" sz="1400" baseline="0" dirty="0">
                          <a:latin typeface="+mn-ea"/>
                          <a:ea typeface="+mn-ea"/>
                        </a:rPr>
                        <a:t>120</a:t>
                      </a:r>
                      <a:r>
                        <a:rPr kumimoji="1" lang="ja-JP" altLang="en-US" sz="1400" baseline="0" dirty="0">
                          <a:latin typeface="+mn-ea"/>
                          <a:ea typeface="+mn-ea"/>
                        </a:rPr>
                        <a:t>点　</a:t>
                      </a:r>
                    </a:p>
                  </a:txBody>
                  <a:tcPr/>
                </a:tc>
                <a:extLst>
                  <a:ext uri="{0D108BD9-81ED-4DB2-BD59-A6C34878D82A}">
                    <a16:rowId xmlns="" xmlns:a16="http://schemas.microsoft.com/office/drawing/2014/main" val="10002"/>
                  </a:ext>
                </a:extLst>
              </a:tr>
            </a:tbl>
          </a:graphicData>
        </a:graphic>
      </p:graphicFrame>
      <p:graphicFrame>
        <p:nvGraphicFramePr>
          <p:cNvPr id="20" name="表 19"/>
          <p:cNvGraphicFramePr>
            <a:graphicFrameLocks noGrp="1"/>
          </p:cNvGraphicFramePr>
          <p:nvPr>
            <p:extLst/>
          </p:nvPr>
        </p:nvGraphicFramePr>
        <p:xfrm>
          <a:off x="5159426" y="4962916"/>
          <a:ext cx="4503189" cy="914400"/>
        </p:xfrm>
        <a:graphic>
          <a:graphicData uri="http://schemas.openxmlformats.org/drawingml/2006/table">
            <a:tbl>
              <a:tblPr firstRow="1" bandRow="1">
                <a:tableStyleId>{21E4AEA4-8DFA-4A89-87EB-49C32662AFE0}</a:tableStyleId>
              </a:tblPr>
              <a:tblGrid>
                <a:gridCol w="4503189">
                  <a:extLst>
                    <a:ext uri="{9D8B030D-6E8A-4147-A177-3AD203B41FA5}">
                      <a16:colId xmlns="" xmlns:a16="http://schemas.microsoft.com/office/drawing/2014/main" val="20000"/>
                    </a:ext>
                  </a:extLst>
                </a:gridCol>
              </a:tblGrid>
              <a:tr h="300000">
                <a:tc>
                  <a:txBody>
                    <a:bodyPr/>
                    <a:lstStyle/>
                    <a:p>
                      <a:pPr algn="ctr"/>
                      <a:r>
                        <a:rPr kumimoji="1" lang="ja-JP" altLang="en-US" sz="1400" dirty="0">
                          <a:latin typeface="+mn-ea"/>
                          <a:ea typeface="+mn-ea"/>
                        </a:rPr>
                        <a:t>改定後</a:t>
                      </a:r>
                    </a:p>
                  </a:txBody>
                  <a:tcPr/>
                </a:tc>
                <a:extLst>
                  <a:ext uri="{0D108BD9-81ED-4DB2-BD59-A6C34878D82A}">
                    <a16:rowId xmlns="" xmlns:a16="http://schemas.microsoft.com/office/drawing/2014/main" val="10000"/>
                  </a:ext>
                </a:extLst>
              </a:tr>
              <a:tr h="3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tc>
                <a:extLst>
                  <a:ext uri="{0D108BD9-81ED-4DB2-BD59-A6C34878D82A}">
                    <a16:rowId xmlns="" xmlns:a16="http://schemas.microsoft.com/office/drawing/2014/main" val="10001"/>
                  </a:ext>
                </a:extLst>
              </a:tr>
              <a:tr h="30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latin typeface="+mn-ea"/>
                          <a:ea typeface="+mn-ea"/>
                        </a:rPr>
                        <a:t>（改）障害者等加算　　　　　　　　　　　　　　　　　　　 　</a:t>
                      </a:r>
                      <a:r>
                        <a:rPr kumimoji="1" lang="en-US" altLang="ja-JP" sz="1400" b="1" u="none" baseline="0" dirty="0">
                          <a:solidFill>
                            <a:srgbClr val="0070C0"/>
                          </a:solidFill>
                          <a:latin typeface="+mn-ea"/>
                          <a:ea typeface="+mn-ea"/>
                        </a:rPr>
                        <a:t>140</a:t>
                      </a:r>
                      <a:r>
                        <a:rPr kumimoji="1" lang="ja-JP" altLang="en-US" sz="1400" b="1" u="none" baseline="0" dirty="0">
                          <a:solidFill>
                            <a:srgbClr val="0070C0"/>
                          </a:solidFill>
                          <a:latin typeface="+mn-ea"/>
                          <a:ea typeface="+mn-ea"/>
                        </a:rPr>
                        <a:t>点</a:t>
                      </a:r>
                    </a:p>
                  </a:txBody>
                  <a:tcPr/>
                </a:tc>
                <a:extLst>
                  <a:ext uri="{0D108BD9-81ED-4DB2-BD59-A6C34878D82A}">
                    <a16:rowId xmlns="" xmlns:a16="http://schemas.microsoft.com/office/drawing/2014/main" val="10002"/>
                  </a:ext>
                </a:extLst>
              </a:tr>
            </a:tbl>
          </a:graphicData>
        </a:graphic>
      </p:graphicFrame>
      <p:sp>
        <p:nvSpPr>
          <p:cNvPr id="22" name="右矢印 21"/>
          <p:cNvSpPr/>
          <p:nvPr/>
        </p:nvSpPr>
        <p:spPr>
          <a:xfrm>
            <a:off x="4662603" y="5134829"/>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9" name="Rectangle 2"/>
          <p:cNvSpPr>
            <a:spLocks noChangeArrowheads="1"/>
          </p:cNvSpPr>
          <p:nvPr/>
        </p:nvSpPr>
        <p:spPr bwMode="auto">
          <a:xfrm>
            <a:off x="194414" y="2142"/>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400" kern="0" dirty="0">
                <a:solidFill>
                  <a:prstClr val="black"/>
                </a:solidFill>
                <a:latin typeface="ＭＳ Ｐゴシック"/>
                <a:ea typeface="ＭＳ Ｐゴシック"/>
              </a:rPr>
              <a:t>２３．透析医療に係る診療報酬の見直し</a:t>
            </a:r>
          </a:p>
        </p:txBody>
      </p:sp>
      <p:sp>
        <p:nvSpPr>
          <p:cNvPr id="2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 xmlns:a16="http://schemas.microsoft.com/office/drawing/2014/main" id="{FFE33341-B396-40B1-B16A-CDC23F5244FC}"/>
              </a:ext>
            </a:extLst>
          </p:cNvPr>
          <p:cNvSpPr txBox="1"/>
          <p:nvPr/>
        </p:nvSpPr>
        <p:spPr>
          <a:xfrm>
            <a:off x="2491338" y="961316"/>
            <a:ext cx="29657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en-US" altLang="ja-JP" dirty="0">
                <a:solidFill>
                  <a:srgbClr val="002060"/>
                </a:solidFill>
                <a:latin typeface="ＭＳ Ｐゴシック" panose="020B0600070205080204" pitchFamily="50" charset="-128"/>
              </a:rPr>
              <a:t>p197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793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830</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847</a:t>
            </a:r>
            <a:endParaRPr lang="ja-JP" altLang="en-US" dirty="0">
              <a:solidFill>
                <a:srgbClr val="002060"/>
              </a:solidFill>
              <a:latin typeface="ＭＳ Ｐゴシック" panose="020B0600070205080204" pitchFamily="50" charset="-128"/>
            </a:endParaRPr>
          </a:p>
        </p:txBody>
      </p:sp>
      <p:sp>
        <p:nvSpPr>
          <p:cNvPr id="24" name="テキスト ボックス 8">
            <a:extLst>
              <a:ext uri="{FF2B5EF4-FFF2-40B4-BE49-F238E27FC236}">
                <a16:creationId xmlns="" xmlns:a16="http://schemas.microsoft.com/office/drawing/2014/main" id="{DFFD13F3-6892-4A7E-85BB-D546C21F5399}"/>
              </a:ext>
            </a:extLst>
          </p:cNvPr>
          <p:cNvSpPr txBox="1"/>
          <p:nvPr/>
        </p:nvSpPr>
        <p:spPr>
          <a:xfrm>
            <a:off x="6177136" y="3096769"/>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a:t>
            </a:r>
            <a:endParaRPr lang="ja-JP" altLang="en-US" dirty="0">
              <a:solidFill>
                <a:srgbClr val="002060"/>
              </a:solidFill>
              <a:latin typeface="ＭＳ Ｐゴシック" panose="020B0600070205080204" pitchFamily="50" charset="-128"/>
            </a:endParaRPr>
          </a:p>
        </p:txBody>
      </p:sp>
      <p:sp>
        <p:nvSpPr>
          <p:cNvPr id="26" name="テキスト ボックス 8">
            <a:extLst>
              <a:ext uri="{FF2B5EF4-FFF2-40B4-BE49-F238E27FC236}">
                <a16:creationId xmlns="" xmlns:a16="http://schemas.microsoft.com/office/drawing/2014/main" id="{07DDE449-7538-4026-BEBF-42A5167111B2}"/>
              </a:ext>
            </a:extLst>
          </p:cNvPr>
          <p:cNvSpPr txBox="1"/>
          <p:nvPr/>
        </p:nvSpPr>
        <p:spPr>
          <a:xfrm>
            <a:off x="7682160" y="4718323"/>
            <a:ext cx="7497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a:t>
            </a:r>
            <a:endParaRPr lang="ja-JP" altLang="en-US" dirty="0">
              <a:solidFill>
                <a:srgbClr val="002060"/>
              </a:solidFill>
              <a:latin typeface="ＭＳ Ｐゴシック" panose="020B0600070205080204" pitchFamily="50" charset="-128"/>
            </a:endParaRPr>
          </a:p>
        </p:txBody>
      </p:sp>
      <p:sp>
        <p:nvSpPr>
          <p:cNvPr id="27" name="テキスト ボックス 8">
            <a:extLst>
              <a:ext uri="{FF2B5EF4-FFF2-40B4-BE49-F238E27FC236}">
                <a16:creationId xmlns="" xmlns:a16="http://schemas.microsoft.com/office/drawing/2014/main" id="{31E61932-5A71-47B9-9072-5607BF15D5FC}"/>
              </a:ext>
            </a:extLst>
          </p:cNvPr>
          <p:cNvSpPr txBox="1"/>
          <p:nvPr/>
        </p:nvSpPr>
        <p:spPr>
          <a:xfrm>
            <a:off x="5008552" y="5945093"/>
            <a:ext cx="12961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515</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96155109"/>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14746" y="519492"/>
            <a:ext cx="9689654" cy="5832000"/>
          </a:xfrm>
          <a:prstGeom prst="rect">
            <a:avLst/>
          </a:prstGeom>
          <a:noFill/>
          <a:ln w="9525">
            <a:solidFill>
              <a:schemeClr val="tx1"/>
            </a:solidFill>
            <a:miter lim="800000"/>
            <a:headEnd/>
            <a:tailEnd/>
          </a:ln>
        </p:spPr>
        <p:txBody>
          <a:bodyPr/>
          <a:lstStyle/>
          <a:p>
            <a:pPr marL="179388" indent="-179388">
              <a:buFont typeface="Wingdings" pitchFamily="2" charset="2"/>
              <a:buChar char="Ø"/>
              <a:defRPr/>
            </a:pPr>
            <a:r>
              <a:rPr lang="ja-JP" altLang="en-US" dirty="0">
                <a:solidFill>
                  <a:prstClr val="black"/>
                </a:solidFill>
                <a:latin typeface="ＭＳ Ｐゴシック"/>
              </a:rPr>
              <a:t>　施設の効率性及び包括されている医薬品の実勢価格を踏まえ人工腎臓の評価を見直す。</a:t>
            </a:r>
            <a:endParaRPr lang="en-US" altLang="ja-JP" dirty="0">
              <a:solidFill>
                <a:prstClr val="black"/>
              </a:solidFill>
              <a:latin typeface="ＭＳ Ｐゴシック"/>
            </a:endParaRPr>
          </a:p>
          <a:p>
            <a:pPr>
              <a:defRPr/>
            </a:pPr>
            <a:endParaRPr lang="ja-JP" altLang="ja-JP" sz="700" b="1" kern="100" dirty="0">
              <a:solidFill>
                <a:prstClr val="black"/>
              </a:solidFill>
              <a:latin typeface="ＭＳ Ｐゴシック"/>
              <a:cs typeface="Times New Roman" panose="02020603050405020304" pitchFamily="18" charset="0"/>
            </a:endParaRPr>
          </a:p>
          <a:p>
            <a:pPr lvl="2"/>
            <a:endParaRPr lang="en-US" altLang="ja-JP" sz="12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p:txBody>
      </p:sp>
      <p:graphicFrame>
        <p:nvGraphicFramePr>
          <p:cNvPr id="8" name="表 7"/>
          <p:cNvGraphicFramePr>
            <a:graphicFrameLocks noGrp="1"/>
          </p:cNvGraphicFramePr>
          <p:nvPr>
            <p:extLst/>
          </p:nvPr>
        </p:nvGraphicFramePr>
        <p:xfrm>
          <a:off x="232011" y="898978"/>
          <a:ext cx="4789169" cy="2520000"/>
        </p:xfrm>
        <a:graphic>
          <a:graphicData uri="http://schemas.openxmlformats.org/drawingml/2006/table">
            <a:tbl>
              <a:tblPr firstRow="1" bandRow="1">
                <a:tableStyleId>{7DF18680-E054-41AD-8BC1-D1AEF772440D}</a:tableStyleId>
              </a:tblPr>
              <a:tblGrid>
                <a:gridCol w="2403194">
                  <a:extLst>
                    <a:ext uri="{9D8B030D-6E8A-4147-A177-3AD203B41FA5}">
                      <a16:colId xmlns="" xmlns:a16="http://schemas.microsoft.com/office/drawing/2014/main" val="20000"/>
                    </a:ext>
                  </a:extLst>
                </a:gridCol>
                <a:gridCol w="2385975">
                  <a:extLst>
                    <a:ext uri="{9D8B030D-6E8A-4147-A177-3AD203B41FA5}">
                      <a16:colId xmlns="" xmlns:a16="http://schemas.microsoft.com/office/drawing/2014/main" val="20001"/>
                    </a:ext>
                  </a:extLst>
                </a:gridCol>
              </a:tblGrid>
              <a:tr h="360000">
                <a:tc gridSpan="2">
                  <a:txBody>
                    <a:bodyPr/>
                    <a:lstStyle/>
                    <a:p>
                      <a:pPr algn="ctr"/>
                      <a:r>
                        <a:rPr kumimoji="1" lang="ja-JP" altLang="en-US" sz="1400" baseline="0" dirty="0"/>
                        <a:t>現行</a:t>
                      </a:r>
                      <a:endParaRPr kumimoji="1" lang="ja-JP" altLang="en-US" sz="1400" baseline="0" dirty="0">
                        <a:latin typeface="+mn-ea"/>
                        <a:ea typeface="+mn-ea"/>
                      </a:endParaRPr>
                    </a:p>
                  </a:txBody>
                  <a:tcPr/>
                </a:tc>
                <a:tc hMerge="1">
                  <a:txBody>
                    <a:bodyPr/>
                    <a:lstStyle/>
                    <a:p>
                      <a:pPr algn="ctr"/>
                      <a:endParaRPr kumimoji="1" lang="ja-JP" altLang="en-US" sz="1400" baseline="0" dirty="0">
                        <a:latin typeface="+mn-ea"/>
                        <a:ea typeface="+mn-ea"/>
                      </a:endParaRPr>
                    </a:p>
                  </a:txBody>
                  <a:tcPr anchor="ctr"/>
                </a:tc>
                <a:extLst>
                  <a:ext uri="{0D108BD9-81ED-4DB2-BD59-A6C34878D82A}">
                    <a16:rowId xmlns="" xmlns:a16="http://schemas.microsoft.com/office/drawing/2014/main" val="10000"/>
                  </a:ext>
                </a:extLst>
              </a:tr>
              <a:tr h="36000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人工腎臓</a:t>
                      </a:r>
                      <a:r>
                        <a:rPr kumimoji="1" lang="en-US" altLang="ja-JP" sz="1400" baseline="0" dirty="0"/>
                        <a:t>】</a:t>
                      </a:r>
                      <a:endParaRPr kumimoji="1" lang="ja-JP" altLang="en-US" sz="1400" b="0" baseline="0" dirty="0">
                        <a:latin typeface="+mn-ea"/>
                        <a:ea typeface="+mn-ea"/>
                      </a:endParaRPr>
                    </a:p>
                  </a:txBody>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baseline="0" dirty="0">
                        <a:latin typeface="+mn-ea"/>
                        <a:ea typeface="+mn-ea"/>
                      </a:endParaRPr>
                    </a:p>
                  </a:txBody>
                  <a:tcPr anchor="ctr"/>
                </a:tc>
                <a:extLst>
                  <a:ext uri="{0D108BD9-81ED-4DB2-BD59-A6C34878D82A}">
                    <a16:rowId xmlns="" xmlns:a16="http://schemas.microsoft.com/office/drawing/2014/main" val="10001"/>
                  </a:ext>
                </a:extLst>
              </a:tr>
              <a:tr h="720000">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　慢性維持透析を行った場合</a:t>
                      </a:r>
                      <a:endParaRPr kumimoji="1" lang="en-US" altLang="ja-JP" sz="1400" b="0" baseline="0" dirty="0">
                        <a:solidFill>
                          <a:schemeClr val="tx1"/>
                        </a:solidFill>
                        <a:latin typeface="+mn-ea"/>
                        <a:ea typeface="+mn-ea"/>
                      </a:endParaRPr>
                    </a:p>
                  </a:txBody>
                  <a:tcPr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baseline="0" dirty="0">
                        <a:solidFill>
                          <a:schemeClr val="tx1"/>
                        </a:solidFill>
                        <a:latin typeface="+mn-ea"/>
                        <a:ea typeface="+mn-ea"/>
                      </a:endParaRPr>
                    </a:p>
                  </a:txBody>
                  <a:tcPr anchor="ctr"/>
                </a:tc>
                <a:extLst>
                  <a:ext uri="{0D108BD9-81ED-4DB2-BD59-A6C34878D82A}">
                    <a16:rowId xmlns="" xmlns:a16="http://schemas.microsoft.com/office/drawing/2014/main" val="10002"/>
                  </a:ext>
                </a:extLst>
              </a:tr>
              <a:tr h="36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４時間未満の場合</a:t>
                      </a:r>
                      <a:endParaRPr kumimoji="1" lang="ja-JP" altLang="en-US" sz="1400" b="0" baseline="0" dirty="0">
                        <a:solidFill>
                          <a:schemeClr val="tx1"/>
                        </a:solidFill>
                        <a:latin typeface="+mn-ea"/>
                        <a:ea typeface="+mn-ea"/>
                      </a:endParaRP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2,010</a:t>
                      </a:r>
                      <a:r>
                        <a:rPr kumimoji="1" lang="ja-JP" altLang="en-US" sz="1400" baseline="0" dirty="0"/>
                        <a:t>点</a:t>
                      </a:r>
                      <a:endParaRPr kumimoji="1" lang="ja-JP" altLang="en-US" sz="1400" b="0" baseline="0" dirty="0">
                        <a:solidFill>
                          <a:schemeClr val="tx1"/>
                        </a:solidFill>
                        <a:latin typeface="+mn-ea"/>
                        <a:ea typeface="+mn-ea"/>
                      </a:endParaRPr>
                    </a:p>
                  </a:txBody>
                  <a:tcPr anchor="ctr"/>
                </a:tc>
                <a:extLst>
                  <a:ext uri="{0D108BD9-81ED-4DB2-BD59-A6C34878D82A}">
                    <a16:rowId xmlns="" xmlns:a16="http://schemas.microsoft.com/office/drawing/2014/main" val="10003"/>
                  </a:ext>
                </a:extLst>
              </a:tr>
              <a:tr h="36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４時間以上５時間未満の場合</a:t>
                      </a:r>
                      <a:endParaRPr kumimoji="1" lang="ja-JP" altLang="en-US" sz="1400" b="0" baseline="0" dirty="0">
                        <a:solidFill>
                          <a:schemeClr val="tx1"/>
                        </a:solidFill>
                        <a:latin typeface="+mn-ea"/>
                        <a:ea typeface="+mn-ea"/>
                      </a:endParaRP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2,175</a:t>
                      </a:r>
                      <a:r>
                        <a:rPr kumimoji="1" lang="ja-JP" altLang="en-US" sz="1400" baseline="0" dirty="0"/>
                        <a:t>点</a:t>
                      </a:r>
                      <a:endParaRPr kumimoji="1" lang="ja-JP" altLang="en-US" sz="1400" b="0" baseline="0" dirty="0">
                        <a:solidFill>
                          <a:schemeClr val="tx1"/>
                        </a:solidFill>
                        <a:latin typeface="+mn-ea"/>
                        <a:ea typeface="+mn-ea"/>
                      </a:endParaRPr>
                    </a:p>
                  </a:txBody>
                  <a:tcPr anchor="ctr"/>
                </a:tc>
                <a:extLst>
                  <a:ext uri="{0D108BD9-81ED-4DB2-BD59-A6C34878D82A}">
                    <a16:rowId xmlns="" xmlns:a16="http://schemas.microsoft.com/office/drawing/2014/main" val="10004"/>
                  </a:ext>
                </a:extLst>
              </a:tr>
              <a:tr h="360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５時間以上の場合</a:t>
                      </a:r>
                      <a:endParaRPr kumimoji="1" lang="ja-JP" altLang="en-US" sz="1400" b="0" baseline="0" dirty="0">
                        <a:solidFill>
                          <a:schemeClr val="tx1"/>
                        </a:solidFill>
                        <a:latin typeface="+mn-ea"/>
                        <a:ea typeface="+mn-ea"/>
                      </a:endParaRP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2,310</a:t>
                      </a:r>
                      <a:r>
                        <a:rPr kumimoji="1" lang="ja-JP" altLang="en-US" sz="1400" baseline="0" dirty="0"/>
                        <a:t>点</a:t>
                      </a:r>
                      <a:endParaRPr kumimoji="1" lang="ja-JP" altLang="en-US" sz="1400" b="0" baseline="0" dirty="0">
                        <a:solidFill>
                          <a:schemeClr val="tx1"/>
                        </a:solidFill>
                        <a:latin typeface="+mn-ea"/>
                        <a:ea typeface="+mn-ea"/>
                      </a:endParaRPr>
                    </a:p>
                  </a:txBody>
                  <a:tcPr anchor="ctr"/>
                </a:tc>
                <a:extLst>
                  <a:ext uri="{0D108BD9-81ED-4DB2-BD59-A6C34878D82A}">
                    <a16:rowId xmlns="" xmlns:a16="http://schemas.microsoft.com/office/drawing/2014/main" val="10005"/>
                  </a:ext>
                </a:extLst>
              </a:tr>
            </a:tbl>
          </a:graphicData>
        </a:graphic>
      </p:graphicFrame>
      <p:graphicFrame>
        <p:nvGraphicFramePr>
          <p:cNvPr id="9" name="表 8"/>
          <p:cNvGraphicFramePr>
            <a:graphicFrameLocks noGrp="1"/>
          </p:cNvGraphicFramePr>
          <p:nvPr>
            <p:extLst/>
          </p:nvPr>
        </p:nvGraphicFramePr>
        <p:xfrm>
          <a:off x="5637281" y="873344"/>
          <a:ext cx="3924000" cy="2520000"/>
        </p:xfrm>
        <a:graphic>
          <a:graphicData uri="http://schemas.openxmlformats.org/drawingml/2006/table">
            <a:tbl>
              <a:tblPr firstRow="1" bandRow="1">
                <a:tableStyleId>{21E4AEA4-8DFA-4A89-87EB-49C32662AFE0}</a:tableStyleId>
              </a:tblPr>
              <a:tblGrid>
                <a:gridCol w="1308000">
                  <a:extLst>
                    <a:ext uri="{9D8B030D-6E8A-4147-A177-3AD203B41FA5}">
                      <a16:colId xmlns="" xmlns:a16="http://schemas.microsoft.com/office/drawing/2014/main" val="20000"/>
                    </a:ext>
                  </a:extLst>
                </a:gridCol>
                <a:gridCol w="1308000">
                  <a:extLst>
                    <a:ext uri="{9D8B030D-6E8A-4147-A177-3AD203B41FA5}">
                      <a16:colId xmlns="" xmlns:a16="http://schemas.microsoft.com/office/drawing/2014/main" val="20001"/>
                    </a:ext>
                  </a:extLst>
                </a:gridCol>
                <a:gridCol w="1308000">
                  <a:extLst>
                    <a:ext uri="{9D8B030D-6E8A-4147-A177-3AD203B41FA5}">
                      <a16:colId xmlns="" xmlns:a16="http://schemas.microsoft.com/office/drawing/2014/main" val="20002"/>
                    </a:ext>
                  </a:extLst>
                </a:gridCol>
              </a:tblGrid>
              <a:tr h="360000">
                <a:tc gridSpan="3">
                  <a:txBody>
                    <a:bodyPr/>
                    <a:lstStyle/>
                    <a:p>
                      <a:pPr algn="ctr"/>
                      <a:r>
                        <a:rPr kumimoji="1" lang="ja-JP" altLang="en-US" sz="1400" dirty="0">
                          <a:latin typeface="+mn-ea"/>
                          <a:ea typeface="+mn-ea"/>
                        </a:rPr>
                        <a:t>改定後</a:t>
                      </a:r>
                    </a:p>
                  </a:txBody>
                  <a:tcPr anchor="ctr"/>
                </a:tc>
                <a:tc hMerge="1">
                  <a:txBody>
                    <a:bodyPr/>
                    <a:lstStyle/>
                    <a:p>
                      <a:pPr algn="ctr"/>
                      <a:endParaRPr kumimoji="1" lang="ja-JP" altLang="en-US" sz="1400" dirty="0">
                        <a:latin typeface="+mn-ea"/>
                        <a:ea typeface="+mn-ea"/>
                      </a:endParaRPr>
                    </a:p>
                  </a:txBody>
                  <a:tcPr/>
                </a:tc>
                <a:tc hMerge="1">
                  <a:txBody>
                    <a:bodyPr/>
                    <a:lstStyle/>
                    <a:p>
                      <a:pPr algn="ctr"/>
                      <a:endParaRPr kumimoji="1" lang="ja-JP" altLang="en-US" sz="1400" dirty="0">
                        <a:latin typeface="+mn-ea"/>
                        <a:ea typeface="+mn-ea"/>
                      </a:endParaRPr>
                    </a:p>
                  </a:txBody>
                  <a:tcPr/>
                </a:tc>
                <a:extLst>
                  <a:ext uri="{0D108BD9-81ED-4DB2-BD59-A6C34878D82A}">
                    <a16:rowId xmlns="" xmlns:a16="http://schemas.microsoft.com/office/drawing/2014/main" val="10000"/>
                  </a:ext>
                </a:extLst>
              </a:tr>
              <a:tr h="360000">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extLst>
                  <a:ext uri="{0D108BD9-81ED-4DB2-BD59-A6C34878D82A}">
                    <a16:rowId xmlns="" xmlns:a16="http://schemas.microsoft.com/office/drawing/2014/main" val="10001"/>
                  </a:ext>
                </a:extLst>
              </a:tr>
              <a:tr h="360000">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latin typeface="+mn-ea"/>
                          <a:ea typeface="+mn-ea"/>
                        </a:rPr>
                        <a:t>慢性維持透析を行った場合</a:t>
                      </a:r>
                      <a:endParaRPr kumimoji="1" lang="en-US" altLang="ja-JP" sz="1400" b="1" baseline="0" dirty="0">
                        <a:solidFill>
                          <a:srgbClr val="0070C0"/>
                        </a:solidFill>
                        <a:latin typeface="+mn-ea"/>
                        <a:ea typeface="+mn-ea"/>
                      </a:endParaRPr>
                    </a:p>
                  </a:txBody>
                  <a:tcPr anchor="ct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baseline="0" dirty="0">
                        <a:solidFill>
                          <a:srgbClr val="0070C0"/>
                        </a:solidFill>
                        <a:latin typeface="+mn-ea"/>
                        <a:ea typeface="+mn-ea"/>
                      </a:endParaRPr>
                    </a:p>
                  </a:txBody>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baseline="0" dirty="0">
                        <a:solidFill>
                          <a:srgbClr val="0070C0"/>
                        </a:solidFill>
                        <a:latin typeface="+mn-ea"/>
                        <a:ea typeface="+mn-ea"/>
                      </a:endParaRPr>
                    </a:p>
                  </a:txBody>
                  <a:tcPr/>
                </a:tc>
                <a:extLst>
                  <a:ext uri="{0D108BD9-81ED-4DB2-BD59-A6C34878D82A}">
                    <a16:rowId xmlns="" xmlns:a16="http://schemas.microsoft.com/office/drawing/2014/main" val="10002"/>
                  </a:ext>
                </a:extLst>
              </a:tr>
              <a:tr h="360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mn-ea"/>
                          <a:ea typeface="+mn-ea"/>
                        </a:rPr>
                        <a:t>（改）　１</a:t>
                      </a:r>
                    </a:p>
                  </a:txBody>
                  <a:tcPr anchor="ctr">
                    <a:solidFill>
                      <a:srgbClr val="FCECE8"/>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mn-ea"/>
                          <a:ea typeface="+mn-ea"/>
                        </a:rPr>
                        <a:t>（新）　２</a:t>
                      </a:r>
                    </a:p>
                  </a:txBody>
                  <a:tcPr anchor="ctr">
                    <a:solidFill>
                      <a:srgbClr val="FCECE8"/>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mn-ea"/>
                          <a:ea typeface="+mn-ea"/>
                        </a:rPr>
                        <a:t>（新）　</a:t>
                      </a:r>
                      <a:r>
                        <a:rPr kumimoji="1" lang="ja-JP" altLang="en-US" sz="1400" b="1" i="0" u="sng" baseline="0" dirty="0">
                          <a:solidFill>
                            <a:srgbClr val="0070C0"/>
                          </a:solidFill>
                          <a:latin typeface="+mn-ea"/>
                          <a:ea typeface="+mn-ea"/>
                        </a:rPr>
                        <a:t>３</a:t>
                      </a:r>
                      <a:endParaRPr kumimoji="1" lang="ja-JP" altLang="en-US" sz="1400" b="1" u="sng" baseline="0" dirty="0">
                        <a:solidFill>
                          <a:srgbClr val="0070C0"/>
                        </a:solidFill>
                        <a:latin typeface="+mn-ea"/>
                        <a:ea typeface="+mn-ea"/>
                      </a:endParaRPr>
                    </a:p>
                  </a:txBody>
                  <a:tcPr anchor="ctr">
                    <a:solidFill>
                      <a:srgbClr val="FCECE8"/>
                    </a:solidFill>
                  </a:tcPr>
                </a:tc>
                <a:extLst>
                  <a:ext uri="{0D108BD9-81ED-4DB2-BD59-A6C34878D82A}">
                    <a16:rowId xmlns="" xmlns:a16="http://schemas.microsoft.com/office/drawing/2014/main" val="10003"/>
                  </a:ext>
                </a:extLst>
              </a:tr>
              <a:tr h="360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1,980</a:t>
                      </a:r>
                      <a:r>
                        <a:rPr kumimoji="1" lang="ja-JP" altLang="en-US" sz="1400" b="1" u="sng" baseline="0" dirty="0">
                          <a:solidFill>
                            <a:srgbClr val="0070C0"/>
                          </a:solidFill>
                          <a:latin typeface="+mn-ea"/>
                          <a:ea typeface="+mn-ea"/>
                        </a:rPr>
                        <a:t>点</a:t>
                      </a:r>
                    </a:p>
                  </a:txBody>
                  <a:tcPr anchor="ctr">
                    <a:solidFill>
                      <a:srgbClr val="F8D7C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1,940</a:t>
                      </a:r>
                      <a:r>
                        <a:rPr kumimoji="1" lang="ja-JP" altLang="en-US" sz="1400" b="1" u="sng" baseline="0" dirty="0">
                          <a:solidFill>
                            <a:srgbClr val="0070C0"/>
                          </a:solidFill>
                          <a:latin typeface="+mn-ea"/>
                          <a:ea typeface="+mn-ea"/>
                        </a:rPr>
                        <a:t>点</a:t>
                      </a:r>
                    </a:p>
                  </a:txBody>
                  <a:tcPr anchor="ctr">
                    <a:solidFill>
                      <a:srgbClr val="F8D7C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1,900</a:t>
                      </a:r>
                      <a:r>
                        <a:rPr kumimoji="1" lang="ja-JP" altLang="en-US" sz="1400" b="1" u="sng" baseline="0" dirty="0">
                          <a:solidFill>
                            <a:srgbClr val="0070C0"/>
                          </a:solidFill>
                          <a:latin typeface="+mn-ea"/>
                          <a:ea typeface="+mn-ea"/>
                        </a:rPr>
                        <a:t>点</a:t>
                      </a:r>
                    </a:p>
                  </a:txBody>
                  <a:tcPr anchor="ctr">
                    <a:solidFill>
                      <a:srgbClr val="F8D7CD"/>
                    </a:solidFill>
                  </a:tcPr>
                </a:tc>
                <a:extLst>
                  <a:ext uri="{0D108BD9-81ED-4DB2-BD59-A6C34878D82A}">
                    <a16:rowId xmlns="" xmlns:a16="http://schemas.microsoft.com/office/drawing/2014/main" val="10004"/>
                  </a:ext>
                </a:extLst>
              </a:tr>
              <a:tr h="360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2,140</a:t>
                      </a:r>
                      <a:r>
                        <a:rPr kumimoji="1" lang="ja-JP" altLang="en-US" sz="1400" b="1" u="sng" baseline="0" dirty="0">
                          <a:solidFill>
                            <a:srgbClr val="0070C0"/>
                          </a:solidFill>
                          <a:latin typeface="+mn-ea"/>
                          <a:ea typeface="+mn-ea"/>
                        </a:rPr>
                        <a:t>点</a:t>
                      </a:r>
                    </a:p>
                  </a:txBody>
                  <a:tcPr anchor="ctr">
                    <a:solidFill>
                      <a:srgbClr val="FCECE8"/>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2,100</a:t>
                      </a:r>
                      <a:r>
                        <a:rPr kumimoji="1" lang="ja-JP" altLang="en-US" sz="1400" b="1" u="sng" baseline="0" dirty="0">
                          <a:solidFill>
                            <a:srgbClr val="0070C0"/>
                          </a:solidFill>
                          <a:latin typeface="+mn-ea"/>
                          <a:ea typeface="+mn-ea"/>
                        </a:rPr>
                        <a:t>点</a:t>
                      </a:r>
                    </a:p>
                  </a:txBody>
                  <a:tcPr anchor="ctr">
                    <a:solidFill>
                      <a:srgbClr val="FCECE8"/>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2,055</a:t>
                      </a:r>
                      <a:r>
                        <a:rPr kumimoji="1" lang="ja-JP" altLang="en-US" sz="1400" b="1" u="sng" baseline="0" dirty="0">
                          <a:solidFill>
                            <a:srgbClr val="0070C0"/>
                          </a:solidFill>
                          <a:latin typeface="+mn-ea"/>
                          <a:ea typeface="+mn-ea"/>
                        </a:rPr>
                        <a:t>点</a:t>
                      </a:r>
                    </a:p>
                  </a:txBody>
                  <a:tcPr anchor="ctr">
                    <a:solidFill>
                      <a:srgbClr val="FCECE8"/>
                    </a:solidFill>
                  </a:tcPr>
                </a:tc>
                <a:extLst>
                  <a:ext uri="{0D108BD9-81ED-4DB2-BD59-A6C34878D82A}">
                    <a16:rowId xmlns="" xmlns:a16="http://schemas.microsoft.com/office/drawing/2014/main" val="10005"/>
                  </a:ext>
                </a:extLst>
              </a:tr>
              <a:tr h="360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2,275</a:t>
                      </a:r>
                      <a:r>
                        <a:rPr kumimoji="1" lang="ja-JP" altLang="en-US" sz="1400" b="1" u="sng" baseline="0" dirty="0">
                          <a:solidFill>
                            <a:srgbClr val="0070C0"/>
                          </a:solidFill>
                          <a:latin typeface="+mn-ea"/>
                          <a:ea typeface="+mn-ea"/>
                        </a:rPr>
                        <a:t>点</a:t>
                      </a:r>
                    </a:p>
                  </a:txBody>
                  <a:tcPr anchor="ctr">
                    <a:solidFill>
                      <a:srgbClr val="F8D7C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2,230</a:t>
                      </a:r>
                      <a:r>
                        <a:rPr kumimoji="1" lang="ja-JP" altLang="en-US" sz="1400" b="1" u="sng" baseline="0" dirty="0">
                          <a:solidFill>
                            <a:srgbClr val="0070C0"/>
                          </a:solidFill>
                          <a:latin typeface="+mn-ea"/>
                          <a:ea typeface="+mn-ea"/>
                        </a:rPr>
                        <a:t>点</a:t>
                      </a:r>
                    </a:p>
                  </a:txBody>
                  <a:tcPr anchor="ctr">
                    <a:solidFill>
                      <a:srgbClr val="F8D7C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2,185</a:t>
                      </a:r>
                      <a:r>
                        <a:rPr kumimoji="1" lang="ja-JP" altLang="en-US" sz="1400" b="1" u="sng" baseline="0" dirty="0">
                          <a:solidFill>
                            <a:srgbClr val="0070C0"/>
                          </a:solidFill>
                          <a:latin typeface="+mn-ea"/>
                          <a:ea typeface="+mn-ea"/>
                        </a:rPr>
                        <a:t>点</a:t>
                      </a:r>
                    </a:p>
                  </a:txBody>
                  <a:tcPr anchor="ctr">
                    <a:solidFill>
                      <a:srgbClr val="F8D7CD"/>
                    </a:solidFill>
                  </a:tcPr>
                </a:tc>
                <a:extLst>
                  <a:ext uri="{0D108BD9-81ED-4DB2-BD59-A6C34878D82A}">
                    <a16:rowId xmlns="" xmlns:a16="http://schemas.microsoft.com/office/drawing/2014/main" val="10006"/>
                  </a:ext>
                </a:extLst>
              </a:tr>
            </a:tbl>
          </a:graphicData>
        </a:graphic>
      </p:graphicFrame>
      <p:sp>
        <p:nvSpPr>
          <p:cNvPr id="10" name="右矢印 9"/>
          <p:cNvSpPr/>
          <p:nvPr/>
        </p:nvSpPr>
        <p:spPr>
          <a:xfrm>
            <a:off x="5118658" y="1721652"/>
            <a:ext cx="364841" cy="1059275"/>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3" name="正方形/長方形 2"/>
          <p:cNvSpPr/>
          <p:nvPr/>
        </p:nvSpPr>
        <p:spPr>
          <a:xfrm>
            <a:off x="5637281" y="3477794"/>
            <a:ext cx="3924000" cy="2800767"/>
          </a:xfrm>
          <a:prstGeom prst="rect">
            <a:avLst/>
          </a:prstGeom>
        </p:spPr>
        <p:txBody>
          <a:bodyPr wrap="square">
            <a:spAutoFit/>
          </a:bodyPr>
          <a:lstStyle/>
          <a:p>
            <a:pPr>
              <a:defRPr/>
            </a:pPr>
            <a:r>
              <a:rPr lang="ja-JP" altLang="en-US" sz="1200" dirty="0">
                <a:solidFill>
                  <a:prstClr val="black"/>
                </a:solidFill>
                <a:latin typeface="ＭＳ Ｐゴシック"/>
              </a:rPr>
              <a:t>［施設基準］</a:t>
            </a:r>
            <a:endParaRPr lang="en-US" altLang="ja-JP" sz="1200" dirty="0">
              <a:solidFill>
                <a:prstClr val="black"/>
              </a:solidFill>
              <a:latin typeface="ＭＳ Ｐゴシック"/>
            </a:endParaRPr>
          </a:p>
          <a:p>
            <a:pPr>
              <a:defRPr/>
            </a:pPr>
            <a:r>
              <a:rPr lang="ja-JP" altLang="en-US" sz="1200" dirty="0">
                <a:solidFill>
                  <a:prstClr val="black"/>
                </a:solidFill>
                <a:latin typeface="ＭＳ Ｐゴシック"/>
              </a:rPr>
              <a:t>・慢性維持透析を行った場合１</a:t>
            </a:r>
            <a:endParaRPr lang="en-US" altLang="ja-JP" sz="1200" dirty="0">
              <a:solidFill>
                <a:prstClr val="black"/>
              </a:solidFill>
              <a:latin typeface="ＭＳ Ｐゴシック"/>
            </a:endParaRPr>
          </a:p>
          <a:p>
            <a:pPr>
              <a:defRPr/>
            </a:pPr>
            <a:r>
              <a:rPr lang="ja-JP" altLang="en-US" sz="1200" dirty="0">
                <a:solidFill>
                  <a:prstClr val="black"/>
                </a:solidFill>
                <a:latin typeface="ＭＳ Ｐゴシック"/>
              </a:rPr>
              <a:t>　　次のいずれかに該当する保険医療機関であること</a:t>
            </a:r>
            <a:endParaRPr lang="en-US" altLang="ja-JP" sz="1200" dirty="0">
              <a:solidFill>
                <a:prstClr val="black"/>
              </a:solidFill>
              <a:latin typeface="ＭＳ Ｐゴシック"/>
            </a:endParaRPr>
          </a:p>
          <a:p>
            <a:pPr marL="450850" indent="-177800">
              <a:defRPr/>
            </a:pPr>
            <a:r>
              <a:rPr lang="ja-JP" altLang="en-US" sz="1200" dirty="0">
                <a:solidFill>
                  <a:prstClr val="black"/>
                </a:solidFill>
                <a:latin typeface="ＭＳ Ｐゴシック"/>
              </a:rPr>
              <a:t>①　</a:t>
            </a:r>
            <a:r>
              <a:rPr lang="ja-JP" altLang="en-US" sz="1200" b="1" u="sng" dirty="0">
                <a:solidFill>
                  <a:srgbClr val="0070C0"/>
                </a:solidFill>
                <a:latin typeface="ＭＳ Ｐゴシック"/>
              </a:rPr>
              <a:t>透析用監視装置の台数が</a:t>
            </a:r>
            <a:r>
              <a:rPr lang="en-US" altLang="ja-JP" sz="1200" b="1" u="sng" dirty="0">
                <a:solidFill>
                  <a:srgbClr val="0070C0"/>
                </a:solidFill>
                <a:latin typeface="ＭＳ Ｐゴシック"/>
              </a:rPr>
              <a:t>26</a:t>
            </a:r>
            <a:r>
              <a:rPr lang="ja-JP" altLang="en-US" sz="1200" b="1" u="sng" dirty="0">
                <a:solidFill>
                  <a:srgbClr val="0070C0"/>
                </a:solidFill>
                <a:latin typeface="ＭＳ Ｐゴシック"/>
              </a:rPr>
              <a:t>台未満</a:t>
            </a:r>
            <a:endParaRPr lang="en-US" altLang="ja-JP" sz="1200" b="1" u="sng" dirty="0">
              <a:solidFill>
                <a:srgbClr val="0070C0"/>
              </a:solidFill>
              <a:latin typeface="ＭＳ Ｐゴシック"/>
            </a:endParaRPr>
          </a:p>
          <a:p>
            <a:pPr marL="450850" indent="-177800">
              <a:defRPr/>
            </a:pPr>
            <a:r>
              <a:rPr lang="ja-JP" altLang="en-US" sz="1200" dirty="0">
                <a:solidFill>
                  <a:prstClr val="black"/>
                </a:solidFill>
                <a:latin typeface="ＭＳ Ｐゴシック"/>
              </a:rPr>
              <a:t>②　</a:t>
            </a:r>
            <a:r>
              <a:rPr lang="ja-JP" altLang="en-US" sz="1200" b="1" u="sng" dirty="0">
                <a:solidFill>
                  <a:srgbClr val="0070C0"/>
                </a:solidFill>
                <a:latin typeface="ＭＳ Ｐゴシック"/>
              </a:rPr>
              <a:t>透析用監視の台数に対する</a:t>
            </a:r>
            <a:r>
              <a:rPr lang="en-US" altLang="ja-JP" sz="1200" b="1" u="sng" dirty="0">
                <a:solidFill>
                  <a:srgbClr val="0070C0"/>
                </a:solidFill>
                <a:latin typeface="ＭＳ Ｐゴシック"/>
              </a:rPr>
              <a:t>J038</a:t>
            </a:r>
            <a:r>
              <a:rPr lang="ja-JP" altLang="en-US" sz="1200" b="1" u="sng" dirty="0">
                <a:solidFill>
                  <a:srgbClr val="0070C0"/>
                </a:solidFill>
                <a:latin typeface="ＭＳ Ｐゴシック"/>
              </a:rPr>
              <a:t>人工腎臓を算定した患者数が</a:t>
            </a:r>
            <a:r>
              <a:rPr lang="en-US" altLang="ja-JP" sz="1200" b="1" u="sng" dirty="0">
                <a:solidFill>
                  <a:srgbClr val="0070C0"/>
                </a:solidFill>
                <a:latin typeface="ＭＳ Ｐゴシック"/>
              </a:rPr>
              <a:t>3.5</a:t>
            </a:r>
            <a:r>
              <a:rPr lang="ja-JP" altLang="en-US" sz="1200" b="1" u="sng" dirty="0">
                <a:solidFill>
                  <a:srgbClr val="0070C0"/>
                </a:solidFill>
                <a:latin typeface="ＭＳ Ｐゴシック"/>
              </a:rPr>
              <a:t>未満</a:t>
            </a:r>
            <a:endParaRPr lang="en-US" altLang="ja-JP" sz="1200" b="1" u="sng" dirty="0">
              <a:solidFill>
                <a:srgbClr val="0070C0"/>
              </a:solidFill>
              <a:latin typeface="ＭＳ Ｐゴシック"/>
            </a:endParaRPr>
          </a:p>
          <a:p>
            <a:pPr>
              <a:defRPr/>
            </a:pPr>
            <a:endParaRPr lang="en-US" altLang="ja-JP" sz="400" dirty="0">
              <a:solidFill>
                <a:prstClr val="black"/>
              </a:solidFill>
              <a:latin typeface="ＭＳ Ｐゴシック"/>
            </a:endParaRPr>
          </a:p>
          <a:p>
            <a:pPr>
              <a:defRPr/>
            </a:pPr>
            <a:r>
              <a:rPr lang="ja-JP" altLang="en-US" sz="1200" dirty="0">
                <a:solidFill>
                  <a:prstClr val="black"/>
                </a:solidFill>
                <a:latin typeface="ＭＳ Ｐゴシック"/>
              </a:rPr>
              <a:t>・慢性維持透析を行った場合２</a:t>
            </a:r>
            <a:endParaRPr lang="en-US" altLang="ja-JP" sz="1200" dirty="0">
              <a:solidFill>
                <a:prstClr val="black"/>
              </a:solidFill>
              <a:latin typeface="ＭＳ Ｐゴシック"/>
            </a:endParaRPr>
          </a:p>
          <a:p>
            <a:pPr>
              <a:defRPr/>
            </a:pPr>
            <a:r>
              <a:rPr lang="ja-JP" altLang="en-US" sz="1200" dirty="0">
                <a:solidFill>
                  <a:prstClr val="black"/>
                </a:solidFill>
                <a:latin typeface="ＭＳ Ｐゴシック"/>
              </a:rPr>
              <a:t>　　次のいずれにも該当する保険医療機関であること</a:t>
            </a:r>
            <a:endParaRPr lang="en-US" altLang="ja-JP" sz="1200" dirty="0">
              <a:solidFill>
                <a:prstClr val="black"/>
              </a:solidFill>
              <a:latin typeface="ＭＳ Ｐゴシック"/>
            </a:endParaRPr>
          </a:p>
          <a:p>
            <a:pPr marL="450850" indent="-177800">
              <a:defRPr/>
            </a:pPr>
            <a:r>
              <a:rPr lang="ja-JP" altLang="en-US" sz="1200" dirty="0">
                <a:solidFill>
                  <a:prstClr val="black"/>
                </a:solidFill>
                <a:latin typeface="ＭＳ Ｐゴシック"/>
              </a:rPr>
              <a:t>①　</a:t>
            </a:r>
            <a:r>
              <a:rPr lang="ja-JP" altLang="en-US" sz="1200" b="1" u="sng" dirty="0">
                <a:solidFill>
                  <a:srgbClr val="0070C0"/>
                </a:solidFill>
                <a:latin typeface="ＭＳ Ｐゴシック"/>
              </a:rPr>
              <a:t>透析用監視装置の台数が</a:t>
            </a:r>
            <a:r>
              <a:rPr lang="en-US" altLang="ja-JP" sz="1200" b="1" u="sng" dirty="0">
                <a:solidFill>
                  <a:srgbClr val="0070C0"/>
                </a:solidFill>
                <a:latin typeface="ＭＳ Ｐゴシック"/>
              </a:rPr>
              <a:t>26</a:t>
            </a:r>
            <a:r>
              <a:rPr lang="ja-JP" altLang="en-US" sz="1200" b="1" u="sng" dirty="0">
                <a:solidFill>
                  <a:srgbClr val="0070C0"/>
                </a:solidFill>
                <a:latin typeface="ＭＳ Ｐゴシック"/>
              </a:rPr>
              <a:t>台以上</a:t>
            </a:r>
            <a:endParaRPr lang="en-US" altLang="ja-JP" sz="1200" b="1" u="sng" dirty="0">
              <a:solidFill>
                <a:srgbClr val="0070C0"/>
              </a:solidFill>
              <a:latin typeface="ＭＳ Ｐゴシック"/>
            </a:endParaRPr>
          </a:p>
          <a:p>
            <a:pPr marL="450850" indent="-177800">
              <a:defRPr/>
            </a:pPr>
            <a:r>
              <a:rPr lang="ja-JP" altLang="en-US" sz="1200" dirty="0">
                <a:solidFill>
                  <a:prstClr val="black"/>
                </a:solidFill>
                <a:latin typeface="ＭＳ Ｐゴシック"/>
              </a:rPr>
              <a:t>②　</a:t>
            </a:r>
            <a:r>
              <a:rPr lang="ja-JP" altLang="en-US" sz="1200" b="1" u="sng" dirty="0">
                <a:solidFill>
                  <a:srgbClr val="0070C0"/>
                </a:solidFill>
                <a:latin typeface="ＭＳ Ｐゴシック"/>
              </a:rPr>
              <a:t>透析用監視の台数に対する</a:t>
            </a:r>
            <a:r>
              <a:rPr lang="en-US" altLang="ja-JP" sz="1200" b="1" u="sng" dirty="0">
                <a:solidFill>
                  <a:srgbClr val="0070C0"/>
                </a:solidFill>
                <a:latin typeface="ＭＳ Ｐゴシック"/>
              </a:rPr>
              <a:t>J038</a:t>
            </a:r>
            <a:r>
              <a:rPr lang="ja-JP" altLang="en-US" sz="1200" b="1" u="sng" dirty="0">
                <a:solidFill>
                  <a:srgbClr val="0070C0"/>
                </a:solidFill>
                <a:latin typeface="ＭＳ Ｐゴシック"/>
              </a:rPr>
              <a:t>人工腎臓を算定した患者数が</a:t>
            </a:r>
            <a:r>
              <a:rPr lang="en-US" altLang="ja-JP" sz="1200" b="1" u="sng" dirty="0">
                <a:solidFill>
                  <a:srgbClr val="0070C0"/>
                </a:solidFill>
                <a:latin typeface="ＭＳ Ｐゴシック"/>
              </a:rPr>
              <a:t>3.5</a:t>
            </a:r>
            <a:r>
              <a:rPr lang="ja-JP" altLang="en-US" sz="1200" b="1" u="sng" dirty="0">
                <a:solidFill>
                  <a:srgbClr val="0070C0"/>
                </a:solidFill>
                <a:latin typeface="ＭＳ Ｐゴシック"/>
              </a:rPr>
              <a:t>以上</a:t>
            </a:r>
            <a:r>
              <a:rPr lang="en-US" altLang="ja-JP" sz="1200" b="1" u="sng" dirty="0">
                <a:solidFill>
                  <a:srgbClr val="0070C0"/>
                </a:solidFill>
                <a:latin typeface="ＭＳ Ｐゴシック"/>
              </a:rPr>
              <a:t>4.0</a:t>
            </a:r>
            <a:r>
              <a:rPr lang="ja-JP" altLang="en-US" sz="1200" b="1" u="sng" dirty="0">
                <a:solidFill>
                  <a:srgbClr val="0070C0"/>
                </a:solidFill>
                <a:latin typeface="ＭＳ Ｐゴシック"/>
              </a:rPr>
              <a:t>未満</a:t>
            </a:r>
            <a:endParaRPr lang="en-US" altLang="ja-JP" sz="1200" b="1" u="sng" dirty="0">
              <a:solidFill>
                <a:srgbClr val="0070C0"/>
              </a:solidFill>
              <a:latin typeface="ＭＳ Ｐゴシック"/>
            </a:endParaRPr>
          </a:p>
          <a:p>
            <a:pPr>
              <a:defRPr/>
            </a:pPr>
            <a:endParaRPr lang="en-US" altLang="ja-JP" sz="400" dirty="0">
              <a:solidFill>
                <a:prstClr val="black"/>
              </a:solidFill>
              <a:latin typeface="ＭＳ Ｐゴシック"/>
            </a:endParaRPr>
          </a:p>
          <a:p>
            <a:pPr>
              <a:defRPr/>
            </a:pPr>
            <a:r>
              <a:rPr lang="ja-JP" altLang="en-US" sz="1200" dirty="0">
                <a:solidFill>
                  <a:prstClr val="black"/>
                </a:solidFill>
                <a:latin typeface="ＭＳ Ｐゴシック"/>
              </a:rPr>
              <a:t>・慢性維持透析を行った場合３</a:t>
            </a:r>
            <a:endParaRPr lang="en-US" altLang="ja-JP" sz="1200" dirty="0">
              <a:solidFill>
                <a:prstClr val="black"/>
              </a:solidFill>
              <a:latin typeface="ＭＳ Ｐゴシック"/>
            </a:endParaRPr>
          </a:p>
          <a:p>
            <a:pPr marL="95250" indent="177800">
              <a:defRPr/>
            </a:pPr>
            <a:r>
              <a:rPr lang="ja-JP" altLang="en-US" sz="1200" b="1" u="sng" dirty="0">
                <a:solidFill>
                  <a:srgbClr val="0070C0"/>
                </a:solidFill>
                <a:latin typeface="ＭＳ Ｐゴシック"/>
              </a:rPr>
              <a:t>「慢性維持透析を行った場合１」又は「慢性維持透析を行った場合２」のいずれにも該当しない</a:t>
            </a:r>
            <a:r>
              <a:rPr lang="ja-JP" altLang="en-US" sz="1200" dirty="0">
                <a:solidFill>
                  <a:prstClr val="black"/>
                </a:solidFill>
                <a:latin typeface="ＭＳ Ｐゴシック"/>
              </a:rPr>
              <a:t>こと</a:t>
            </a:r>
            <a:endParaRPr lang="ja-JP" altLang="en-US" dirty="0">
              <a:solidFill>
                <a:prstClr val="black"/>
              </a:solidFill>
              <a:latin typeface="ＭＳ Ｐゴシック"/>
            </a:endParaRPr>
          </a:p>
        </p:txBody>
      </p:sp>
      <p:sp>
        <p:nvSpPr>
          <p:cNvPr id="11" name="正方形/長方形 10"/>
          <p:cNvSpPr/>
          <p:nvPr/>
        </p:nvSpPr>
        <p:spPr>
          <a:xfrm>
            <a:off x="3114730" y="4101638"/>
            <a:ext cx="2419200" cy="276999"/>
          </a:xfrm>
          <a:prstGeom prst="rect">
            <a:avLst/>
          </a:prstGeom>
        </p:spPr>
        <p:txBody>
          <a:bodyPr wrap="square">
            <a:spAutoFit/>
          </a:bodyPr>
          <a:lstStyle/>
          <a:p>
            <a:pPr>
              <a:defRPr/>
            </a:pPr>
            <a:r>
              <a:rPr lang="ja-JP" altLang="en-US" sz="1200" dirty="0">
                <a:solidFill>
                  <a:prstClr val="black"/>
                </a:solidFill>
                <a:latin typeface="ＭＳ Ｐゴシック"/>
              </a:rPr>
              <a:t>［施設基準］　なし</a:t>
            </a:r>
            <a:endParaRPr lang="ja-JP" altLang="en-US" dirty="0">
              <a:solidFill>
                <a:prstClr val="black"/>
              </a:solidFill>
            </a:endParaRPr>
          </a:p>
        </p:txBody>
      </p:sp>
      <p:sp>
        <p:nvSpPr>
          <p:cNvPr id="14" name="角丸四角形 13"/>
          <p:cNvSpPr/>
          <p:nvPr/>
        </p:nvSpPr>
        <p:spPr>
          <a:xfrm>
            <a:off x="175093" y="3521409"/>
            <a:ext cx="4943565" cy="3217630"/>
          </a:xfrm>
          <a:prstGeom prst="roundRect">
            <a:avLst>
              <a:gd name="adj" fmla="val 5801"/>
            </a:avLst>
          </a:prstGeom>
          <a:solidFill>
            <a:schemeClr val="bg1"/>
          </a:solidFill>
          <a:effectLst>
            <a:outerShdw blurRad="190500" dist="38100" dir="2700000" algn="tl" rotWithShape="0">
              <a:prstClr val="black">
                <a:alpha val="40000"/>
              </a:prstClr>
            </a:outerShdw>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lang="ja-JP" altLang="en-US">
              <a:solidFill>
                <a:prstClr val="black"/>
              </a:solidFill>
            </a:endParaRPr>
          </a:p>
        </p:txBody>
      </p:sp>
      <p:sp>
        <p:nvSpPr>
          <p:cNvPr id="15" name="平行四辺形 14"/>
          <p:cNvSpPr/>
          <p:nvPr/>
        </p:nvSpPr>
        <p:spPr>
          <a:xfrm>
            <a:off x="1587903" y="4024775"/>
            <a:ext cx="3168352" cy="321273"/>
          </a:xfrm>
          <a:prstGeom prst="parallelogram">
            <a:avLst>
              <a:gd name="adj" fmla="val 72954"/>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ja-JP" altLang="en-US">
              <a:solidFill>
                <a:prstClr val="black"/>
              </a:solidFill>
            </a:endParaRPr>
          </a:p>
        </p:txBody>
      </p:sp>
      <p:pic>
        <p:nvPicPr>
          <p:cNvPr id="17" name="Picture 2" descr="http://1.bp.blogspot.com/-w_H23guHurw/VD3SD6r001I/AAAAAAAAoNc/a6OztVrz8Wo/s800/jinkou_touseki_ketsuek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08017" y="3789770"/>
            <a:ext cx="541337" cy="57364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1.bp.blogspot.com/-w_H23guHurw/VD3SD6r001I/AAAAAAAAoNc/a6OztVrz8Wo/s800/jinkou_touseki_ketsuek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07131" y="3789770"/>
            <a:ext cx="541337" cy="573642"/>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9" name="表 18"/>
          <p:cNvGraphicFramePr>
            <a:graphicFrameLocks noGrp="1"/>
          </p:cNvGraphicFramePr>
          <p:nvPr>
            <p:extLst/>
          </p:nvPr>
        </p:nvGraphicFramePr>
        <p:xfrm>
          <a:off x="462950" y="4678298"/>
          <a:ext cx="3917155" cy="1920240"/>
        </p:xfrm>
        <a:graphic>
          <a:graphicData uri="http://schemas.openxmlformats.org/drawingml/2006/table">
            <a:tbl>
              <a:tblPr firstRow="1" bandRow="1">
                <a:tableStyleId>{5940675A-B579-460E-94D1-54222C63F5DA}</a:tableStyleId>
              </a:tblPr>
              <a:tblGrid>
                <a:gridCol w="620352">
                  <a:extLst>
                    <a:ext uri="{9D8B030D-6E8A-4147-A177-3AD203B41FA5}">
                      <a16:colId xmlns="" xmlns:a16="http://schemas.microsoft.com/office/drawing/2014/main" val="20000"/>
                    </a:ext>
                  </a:extLst>
                </a:gridCol>
                <a:gridCol w="551791">
                  <a:extLst>
                    <a:ext uri="{9D8B030D-6E8A-4147-A177-3AD203B41FA5}">
                      <a16:colId xmlns="" xmlns:a16="http://schemas.microsoft.com/office/drawing/2014/main" val="20001"/>
                    </a:ext>
                  </a:extLst>
                </a:gridCol>
                <a:gridCol w="1181614">
                  <a:extLst>
                    <a:ext uri="{9D8B030D-6E8A-4147-A177-3AD203B41FA5}">
                      <a16:colId xmlns="" xmlns:a16="http://schemas.microsoft.com/office/drawing/2014/main" val="20002"/>
                    </a:ext>
                  </a:extLst>
                </a:gridCol>
                <a:gridCol w="502263">
                  <a:extLst>
                    <a:ext uri="{9D8B030D-6E8A-4147-A177-3AD203B41FA5}">
                      <a16:colId xmlns="" xmlns:a16="http://schemas.microsoft.com/office/drawing/2014/main" val="20003"/>
                    </a:ext>
                  </a:extLst>
                </a:gridCol>
                <a:gridCol w="1061135">
                  <a:extLst>
                    <a:ext uri="{9D8B030D-6E8A-4147-A177-3AD203B41FA5}">
                      <a16:colId xmlns="" xmlns:a16="http://schemas.microsoft.com/office/drawing/2014/main" val="20004"/>
                    </a:ext>
                  </a:extLst>
                </a:gridCol>
              </a:tblGrid>
              <a:tr h="380029">
                <a:tc>
                  <a:txBody>
                    <a:bodyPr/>
                    <a:lstStyle/>
                    <a:p>
                      <a:pPr algn="ctr"/>
                      <a:endParaRPr kumimoji="1" lang="ja-JP" altLang="en-US" sz="1050" dirty="0"/>
                    </a:p>
                  </a:txBody>
                  <a:tcPr>
                    <a:solidFill>
                      <a:schemeClr val="bg1"/>
                    </a:solidFill>
                  </a:tcPr>
                </a:tc>
                <a:tc>
                  <a:txBody>
                    <a:bodyPr/>
                    <a:lstStyle/>
                    <a:p>
                      <a:pPr algn="ctr"/>
                      <a:endParaRPr kumimoji="1" lang="ja-JP" altLang="en-US" sz="1050" dirty="0"/>
                    </a:p>
                  </a:txBody>
                  <a:tcPr>
                    <a:solidFill>
                      <a:schemeClr val="bg1"/>
                    </a:solidFill>
                  </a:tcPr>
                </a:tc>
                <a:tc>
                  <a:txBody>
                    <a:bodyPr/>
                    <a:lstStyle/>
                    <a:p>
                      <a:pPr algn="ctr"/>
                      <a:r>
                        <a:rPr kumimoji="1" lang="zh-TW" altLang="en-US" sz="1050" dirty="0">
                          <a:latin typeface="ＭＳ Ｐゴシック" panose="020B0600070205080204" pitchFamily="50" charset="-128"/>
                          <a:ea typeface="ＭＳ Ｐゴシック" panose="020B0600070205080204" pitchFamily="50" charset="-128"/>
                        </a:rPr>
                        <a:t>透析用監視装置</a:t>
                      </a:r>
                      <a:r>
                        <a:rPr kumimoji="1" lang="ja-JP" altLang="en-US" sz="1050" dirty="0"/>
                        <a:t>①</a:t>
                      </a:r>
                    </a:p>
                  </a:txBody>
                  <a:tcPr>
                    <a:solidFill>
                      <a:schemeClr val="bg1"/>
                    </a:solidFill>
                  </a:tcPr>
                </a:tc>
                <a:tc>
                  <a:txBody>
                    <a:bodyPr/>
                    <a:lstStyle/>
                    <a:p>
                      <a:pPr algn="ctr"/>
                      <a:r>
                        <a:rPr kumimoji="1" lang="ja-JP" altLang="en-US" sz="700" dirty="0"/>
                        <a:t>・・・</a:t>
                      </a:r>
                    </a:p>
                  </a:txBody>
                  <a:tcPr anchor="ctr">
                    <a:solidFill>
                      <a:schemeClr val="bg1"/>
                    </a:solidFill>
                  </a:tcPr>
                </a:tc>
                <a:tc>
                  <a:txBody>
                    <a:bodyPr/>
                    <a:lstStyle/>
                    <a:p>
                      <a:pPr algn="ctr"/>
                      <a:r>
                        <a:rPr kumimoji="1" lang="zh-TW" altLang="en-US" sz="1050" dirty="0">
                          <a:latin typeface="ＭＳ Ｐゴシック" panose="020B0600070205080204" pitchFamily="50" charset="-128"/>
                          <a:ea typeface="ＭＳ Ｐゴシック" panose="020B0600070205080204" pitchFamily="50" charset="-128"/>
                        </a:rPr>
                        <a:t>透析用監視装置</a:t>
                      </a:r>
                      <a:r>
                        <a:rPr kumimoji="1" lang="ja-JP" altLang="en-US" sz="1050" dirty="0"/>
                        <a:t>⑳</a:t>
                      </a:r>
                    </a:p>
                  </a:txBody>
                  <a:tcPr>
                    <a:solidFill>
                      <a:schemeClr val="bg1"/>
                    </a:solidFill>
                  </a:tcPr>
                </a:tc>
                <a:extLst>
                  <a:ext uri="{0D108BD9-81ED-4DB2-BD59-A6C34878D82A}">
                    <a16:rowId xmlns="" xmlns:a16="http://schemas.microsoft.com/office/drawing/2014/main" val="10000"/>
                  </a:ext>
                </a:extLst>
              </a:tr>
              <a:tr h="232240">
                <a:tc rowSpan="2">
                  <a:txBody>
                    <a:bodyPr/>
                    <a:lstStyle/>
                    <a:p>
                      <a:pPr algn="ctr"/>
                      <a:r>
                        <a:rPr kumimoji="1" lang="ja-JP" altLang="en-US" sz="1050" dirty="0"/>
                        <a:t>月曜日</a:t>
                      </a:r>
                    </a:p>
                  </a:txBody>
                  <a:tcPr>
                    <a:solidFill>
                      <a:schemeClr val="bg1"/>
                    </a:solidFill>
                  </a:tcPr>
                </a:tc>
                <a:tc>
                  <a:txBody>
                    <a:bodyPr/>
                    <a:lstStyle/>
                    <a:p>
                      <a:pPr algn="ctr"/>
                      <a:r>
                        <a:rPr kumimoji="1" lang="ja-JP" altLang="en-US" sz="1050" dirty="0"/>
                        <a:t>午前</a:t>
                      </a:r>
                    </a:p>
                  </a:txBody>
                  <a:tcPr>
                    <a:solidFill>
                      <a:schemeClr val="bg1"/>
                    </a:solidFill>
                  </a:tcPr>
                </a:tc>
                <a:tc>
                  <a:txBody>
                    <a:bodyPr/>
                    <a:lstStyle/>
                    <a:p>
                      <a:pPr algn="ctr"/>
                      <a:r>
                        <a:rPr kumimoji="1" lang="ja-JP" altLang="en-US" sz="1050" dirty="0"/>
                        <a:t>Ａさん</a:t>
                      </a:r>
                    </a:p>
                  </a:txBody>
                  <a:tcPr>
                    <a:solidFill>
                      <a:schemeClr val="bg1"/>
                    </a:solidFill>
                  </a:tcPr>
                </a:tc>
                <a:tc>
                  <a:txBody>
                    <a:bodyPr/>
                    <a:lstStyle/>
                    <a:p>
                      <a:pPr algn="ctr"/>
                      <a:endParaRPr kumimoji="1" lang="ja-JP" altLang="en-US" sz="1000" dirty="0"/>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Ｃさん</a:t>
                      </a:r>
                    </a:p>
                  </a:txBody>
                  <a:tcPr>
                    <a:solidFill>
                      <a:schemeClr val="bg1"/>
                    </a:solidFill>
                  </a:tcPr>
                </a:tc>
                <a:extLst>
                  <a:ext uri="{0D108BD9-81ED-4DB2-BD59-A6C34878D82A}">
                    <a16:rowId xmlns="" xmlns:a16="http://schemas.microsoft.com/office/drawing/2014/main" val="10001"/>
                  </a:ext>
                </a:extLst>
              </a:tr>
              <a:tr h="232240">
                <a:tc vMerge="1">
                  <a:txBody>
                    <a:bodyPr/>
                    <a:lstStyle/>
                    <a:p>
                      <a:pPr algn="ctr"/>
                      <a:endParaRPr kumimoji="1" lang="ja-JP" altLang="en-US" sz="1050" dirty="0"/>
                    </a:p>
                  </a:txBody>
                  <a:tcPr>
                    <a:solidFill>
                      <a:schemeClr val="bg1"/>
                    </a:solidFill>
                  </a:tcPr>
                </a:tc>
                <a:tc>
                  <a:txBody>
                    <a:bodyPr/>
                    <a:lstStyle/>
                    <a:p>
                      <a:pPr algn="ctr"/>
                      <a:r>
                        <a:rPr kumimoji="1" lang="ja-JP" altLang="en-US" sz="1050" dirty="0"/>
                        <a:t>午後</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t>Ｂさん</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Ｄさん</a:t>
                      </a:r>
                    </a:p>
                  </a:txBody>
                  <a:tcPr>
                    <a:solidFill>
                      <a:schemeClr val="bg1"/>
                    </a:solidFill>
                  </a:tcPr>
                </a:tc>
                <a:extLst>
                  <a:ext uri="{0D108BD9-81ED-4DB2-BD59-A6C34878D82A}">
                    <a16:rowId xmlns="" xmlns:a16="http://schemas.microsoft.com/office/drawing/2014/main" val="10002"/>
                  </a:ext>
                </a:extLst>
              </a:tr>
              <a:tr h="232240">
                <a:tc rowSpan="2">
                  <a:txBody>
                    <a:bodyPr/>
                    <a:lstStyle/>
                    <a:p>
                      <a:pPr algn="ctr"/>
                      <a:r>
                        <a:rPr kumimoji="1" lang="ja-JP" altLang="en-US" sz="1050" dirty="0"/>
                        <a:t>火曜日</a:t>
                      </a:r>
                    </a:p>
                  </a:txBody>
                  <a:tcPr>
                    <a:solidFill>
                      <a:schemeClr val="bg1"/>
                    </a:solidFill>
                  </a:tcPr>
                </a:tc>
                <a:tc>
                  <a:txBody>
                    <a:bodyPr/>
                    <a:lstStyle/>
                    <a:p>
                      <a:pPr algn="ctr"/>
                      <a:r>
                        <a:rPr kumimoji="1" lang="ja-JP" altLang="en-US" sz="1050" dirty="0"/>
                        <a:t>午前</a:t>
                      </a:r>
                    </a:p>
                  </a:txBody>
                  <a:tcPr>
                    <a:solidFill>
                      <a:schemeClr val="bg1"/>
                    </a:solidFill>
                  </a:tcPr>
                </a:tc>
                <a:tc>
                  <a:txBody>
                    <a:bodyPr/>
                    <a:lstStyle/>
                    <a:p>
                      <a:pPr algn="ctr"/>
                      <a:r>
                        <a:rPr kumimoji="1" lang="ja-JP" altLang="en-US" sz="1050" dirty="0"/>
                        <a:t>Ｘさん</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Ｚさん</a:t>
                      </a:r>
                    </a:p>
                  </a:txBody>
                  <a:tcPr>
                    <a:solidFill>
                      <a:schemeClr val="bg1"/>
                    </a:solidFill>
                  </a:tcPr>
                </a:tc>
                <a:extLst>
                  <a:ext uri="{0D108BD9-81ED-4DB2-BD59-A6C34878D82A}">
                    <a16:rowId xmlns="" xmlns:a16="http://schemas.microsoft.com/office/drawing/2014/main" val="10003"/>
                  </a:ext>
                </a:extLst>
              </a:tr>
              <a:tr h="232240">
                <a:tc vMerge="1">
                  <a:txBody>
                    <a:bodyPr/>
                    <a:lstStyle/>
                    <a:p>
                      <a:pPr algn="ctr"/>
                      <a:endParaRPr kumimoji="1" lang="ja-JP" altLang="en-US" sz="1050" dirty="0"/>
                    </a:p>
                  </a:txBody>
                  <a:tcPr>
                    <a:solidFill>
                      <a:schemeClr val="bg1"/>
                    </a:solidFill>
                  </a:tcPr>
                </a:tc>
                <a:tc>
                  <a:txBody>
                    <a:bodyPr/>
                    <a:lstStyle/>
                    <a:p>
                      <a:pPr algn="ctr"/>
                      <a:r>
                        <a:rPr kumimoji="1" lang="ja-JP" altLang="en-US" sz="1050" dirty="0"/>
                        <a:t>午後</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t>Ｙさん</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（空き）</a:t>
                      </a:r>
                    </a:p>
                  </a:txBody>
                  <a:tcPr>
                    <a:solidFill>
                      <a:schemeClr val="bg1"/>
                    </a:solidFill>
                  </a:tcPr>
                </a:tc>
                <a:extLst>
                  <a:ext uri="{0D108BD9-81ED-4DB2-BD59-A6C34878D82A}">
                    <a16:rowId xmlns="" xmlns:a16="http://schemas.microsoft.com/office/drawing/2014/main" val="10004"/>
                  </a:ext>
                </a:extLst>
              </a:tr>
              <a:tr h="232240">
                <a:tc rowSpan="2">
                  <a:txBody>
                    <a:bodyPr/>
                    <a:lstStyle/>
                    <a:p>
                      <a:pPr algn="ctr"/>
                      <a:r>
                        <a:rPr kumimoji="1" lang="ja-JP" altLang="en-US" sz="1050" dirty="0"/>
                        <a:t>水曜日</a:t>
                      </a:r>
                    </a:p>
                  </a:txBody>
                  <a:tcPr>
                    <a:solidFill>
                      <a:schemeClr val="bg1"/>
                    </a:solidFill>
                  </a:tcPr>
                </a:tc>
                <a:tc>
                  <a:txBody>
                    <a:bodyPr/>
                    <a:lstStyle/>
                    <a:p>
                      <a:pPr algn="ctr"/>
                      <a:r>
                        <a:rPr kumimoji="1" lang="ja-JP" altLang="en-US" sz="1050" dirty="0"/>
                        <a:t>午前</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t>Ａさん（再）</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Ｃさん（再）</a:t>
                      </a:r>
                    </a:p>
                  </a:txBody>
                  <a:tcPr>
                    <a:solidFill>
                      <a:schemeClr val="bg1"/>
                    </a:solidFill>
                  </a:tcPr>
                </a:tc>
                <a:extLst>
                  <a:ext uri="{0D108BD9-81ED-4DB2-BD59-A6C34878D82A}">
                    <a16:rowId xmlns="" xmlns:a16="http://schemas.microsoft.com/office/drawing/2014/main" val="10005"/>
                  </a:ext>
                </a:extLst>
              </a:tr>
              <a:tr h="232240">
                <a:tc vMerge="1">
                  <a:txBody>
                    <a:bodyPr/>
                    <a:lstStyle/>
                    <a:p>
                      <a:pPr algn="ctr"/>
                      <a:endParaRPr kumimoji="1" lang="ja-JP" altLang="en-US" sz="1050" dirty="0"/>
                    </a:p>
                  </a:txBody>
                  <a:tcPr>
                    <a:solidFill>
                      <a:schemeClr val="bg1"/>
                    </a:solidFill>
                  </a:tcPr>
                </a:tc>
                <a:tc>
                  <a:txBody>
                    <a:bodyPr/>
                    <a:lstStyle/>
                    <a:p>
                      <a:pPr algn="ctr"/>
                      <a:r>
                        <a:rPr kumimoji="1" lang="ja-JP" altLang="en-US" sz="1050" dirty="0"/>
                        <a:t>午後</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t>Ｂさん（再）</a:t>
                      </a:r>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dirty="0"/>
                    </a:p>
                  </a:txBody>
                  <a:tcP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t>Ｄさん（再）</a:t>
                      </a:r>
                    </a:p>
                  </a:txBody>
                  <a:tcPr>
                    <a:solidFill>
                      <a:schemeClr val="bg1"/>
                    </a:solidFill>
                  </a:tcPr>
                </a:tc>
                <a:extLst>
                  <a:ext uri="{0D108BD9-81ED-4DB2-BD59-A6C34878D82A}">
                    <a16:rowId xmlns="" xmlns:a16="http://schemas.microsoft.com/office/drawing/2014/main" val="10006"/>
                  </a:ext>
                </a:extLst>
              </a:tr>
            </a:tbl>
          </a:graphicData>
        </a:graphic>
      </p:graphicFrame>
      <p:sp>
        <p:nvSpPr>
          <p:cNvPr id="20" name="テキスト ボックス 19"/>
          <p:cNvSpPr txBox="1"/>
          <p:nvPr/>
        </p:nvSpPr>
        <p:spPr>
          <a:xfrm>
            <a:off x="2740032" y="4086121"/>
            <a:ext cx="720080" cy="253916"/>
          </a:xfrm>
          <a:prstGeom prst="rect">
            <a:avLst/>
          </a:prstGeom>
          <a:noFill/>
        </p:spPr>
        <p:txBody>
          <a:bodyPr wrap="square" rtlCol="0">
            <a:spAutoFit/>
          </a:bodyPr>
          <a:lstStyle/>
          <a:p>
            <a:r>
              <a:rPr lang="ja-JP" altLang="en-US" sz="1050" dirty="0">
                <a:solidFill>
                  <a:prstClr val="black"/>
                </a:solidFill>
              </a:rPr>
              <a:t>・・・・・・・・</a:t>
            </a:r>
          </a:p>
        </p:txBody>
      </p:sp>
      <p:sp>
        <p:nvSpPr>
          <p:cNvPr id="21" name="テキスト ボックス 20"/>
          <p:cNvSpPr txBox="1"/>
          <p:nvPr/>
        </p:nvSpPr>
        <p:spPr>
          <a:xfrm>
            <a:off x="579783" y="3567287"/>
            <a:ext cx="4161910" cy="276999"/>
          </a:xfrm>
          <a:prstGeom prst="rect">
            <a:avLst/>
          </a:prstGeom>
          <a:noFill/>
          <a:effectLst>
            <a:glow rad="63500">
              <a:schemeClr val="accent1">
                <a:satMod val="175000"/>
                <a:alpha val="40000"/>
              </a:schemeClr>
            </a:glow>
          </a:effectLst>
        </p:spPr>
        <p:txBody>
          <a:bodyPr wrap="square" rtlCol="0">
            <a:spAutoFit/>
          </a:bodyPr>
          <a:lstStyle/>
          <a:p>
            <a:pPr algn="ctr"/>
            <a:r>
              <a:rPr lang="ja-JP" altLang="en-US" sz="1200" dirty="0">
                <a:solidFill>
                  <a:prstClr val="black"/>
                </a:solidFill>
              </a:rPr>
              <a:t>＜</a:t>
            </a:r>
            <a:r>
              <a:rPr lang="zh-TW" altLang="en-US" sz="1200" dirty="0">
                <a:solidFill>
                  <a:prstClr val="black"/>
                </a:solidFill>
                <a:latin typeface="ＭＳ Ｐゴシック" panose="020B0600070205080204" pitchFamily="50" charset="-128"/>
                <a:ea typeface="ＭＳ Ｐゴシック" panose="020B0600070205080204" pitchFamily="50" charset="-128"/>
              </a:rPr>
              <a:t>透析用監視装置</a:t>
            </a:r>
            <a:r>
              <a:rPr lang="ja-JP" altLang="en-US" sz="1200" dirty="0">
                <a:solidFill>
                  <a:prstClr val="black"/>
                </a:solidFill>
              </a:rPr>
              <a:t>から見た透析のスケジュール（イメージ）＞</a:t>
            </a:r>
            <a:endParaRPr lang="en-US" altLang="ja-JP" sz="1200" dirty="0">
              <a:solidFill>
                <a:prstClr val="black"/>
              </a:solidFill>
            </a:endParaRPr>
          </a:p>
        </p:txBody>
      </p:sp>
      <p:sp>
        <p:nvSpPr>
          <p:cNvPr id="22" name="右中かっこ 21"/>
          <p:cNvSpPr/>
          <p:nvPr/>
        </p:nvSpPr>
        <p:spPr>
          <a:xfrm rot="16200000">
            <a:off x="2977436" y="3312989"/>
            <a:ext cx="108015" cy="2598814"/>
          </a:xfrm>
          <a:prstGeom prst="rightBrace">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23" name="テキスト ボックス 22"/>
          <p:cNvSpPr txBox="1"/>
          <p:nvPr/>
        </p:nvSpPr>
        <p:spPr>
          <a:xfrm>
            <a:off x="2261854" y="4328436"/>
            <a:ext cx="1512168" cy="230832"/>
          </a:xfrm>
          <a:prstGeom prst="rect">
            <a:avLst/>
          </a:prstGeom>
          <a:noFill/>
        </p:spPr>
        <p:txBody>
          <a:bodyPr wrap="square" rtlCol="0">
            <a:spAutoFit/>
          </a:bodyPr>
          <a:lstStyle/>
          <a:p>
            <a:pPr algn="ctr"/>
            <a:r>
              <a:rPr lang="zh-TW" altLang="en-US" sz="900" dirty="0">
                <a:solidFill>
                  <a:prstClr val="black"/>
                </a:solidFill>
                <a:latin typeface="ＭＳ Ｐゴシック" panose="020B0600070205080204" pitchFamily="50" charset="-128"/>
                <a:ea typeface="ＭＳ Ｐゴシック" panose="020B0600070205080204" pitchFamily="50" charset="-128"/>
              </a:rPr>
              <a:t>透析用監視装置</a:t>
            </a:r>
            <a:r>
              <a:rPr lang="ja-JP" altLang="en-US" sz="900" dirty="0">
                <a:solidFill>
                  <a:prstClr val="black"/>
                </a:solidFill>
              </a:rPr>
              <a:t>保有台数</a:t>
            </a:r>
            <a:endParaRPr lang="en-US" altLang="ja-JP" sz="900" dirty="0">
              <a:solidFill>
                <a:prstClr val="black"/>
              </a:solidFill>
            </a:endParaRPr>
          </a:p>
        </p:txBody>
      </p:sp>
      <p:sp>
        <p:nvSpPr>
          <p:cNvPr id="24" name="右中かっこ 23"/>
          <p:cNvSpPr/>
          <p:nvPr/>
        </p:nvSpPr>
        <p:spPr>
          <a:xfrm>
            <a:off x="4409740" y="5176189"/>
            <a:ext cx="149832" cy="956356"/>
          </a:xfrm>
          <a:prstGeom prst="rightBrace">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26" name="テキスト ボックス 25"/>
          <p:cNvSpPr txBox="1"/>
          <p:nvPr/>
        </p:nvSpPr>
        <p:spPr>
          <a:xfrm>
            <a:off x="4536586" y="4693694"/>
            <a:ext cx="323165" cy="1943212"/>
          </a:xfrm>
          <a:prstGeom prst="rect">
            <a:avLst/>
          </a:prstGeom>
          <a:noFill/>
        </p:spPr>
        <p:txBody>
          <a:bodyPr vert="eaVert" wrap="square" rtlCol="0">
            <a:spAutoFit/>
          </a:bodyPr>
          <a:lstStyle/>
          <a:p>
            <a:pPr algn="ctr"/>
            <a:r>
              <a:rPr lang="ja-JP" altLang="en-US" sz="900" dirty="0">
                <a:solidFill>
                  <a:prstClr val="black"/>
                </a:solidFill>
              </a:rPr>
              <a:t>施設あたり血液透析実施患者数</a:t>
            </a:r>
            <a:endParaRPr lang="en-US" altLang="ja-JP" sz="900" dirty="0">
              <a:solidFill>
                <a:prstClr val="black"/>
              </a:solidFill>
            </a:endParaRPr>
          </a:p>
        </p:txBody>
      </p:sp>
      <p:sp>
        <p:nvSpPr>
          <p:cNvPr id="28" name="Rectangle 2"/>
          <p:cNvSpPr>
            <a:spLocks noChangeArrowheads="1"/>
          </p:cNvSpPr>
          <p:nvPr/>
        </p:nvSpPr>
        <p:spPr bwMode="auto">
          <a:xfrm>
            <a:off x="194414" y="2142"/>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400" kern="0" dirty="0">
                <a:solidFill>
                  <a:prstClr val="black"/>
                </a:solidFill>
                <a:latin typeface="ＭＳ Ｐゴシック"/>
                <a:ea typeface="ＭＳ Ｐゴシック"/>
              </a:rPr>
              <a:t>２３．透析医療に係る診療報酬の見直し</a:t>
            </a:r>
          </a:p>
        </p:txBody>
      </p:sp>
      <p:sp>
        <p:nvSpPr>
          <p:cNvPr id="2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8">
            <a:extLst>
              <a:ext uri="{FF2B5EF4-FFF2-40B4-BE49-F238E27FC236}">
                <a16:creationId xmlns="" xmlns:a16="http://schemas.microsoft.com/office/drawing/2014/main" id="{B8366DD8-E66F-4C3C-9129-9BD06EF319C0}"/>
              </a:ext>
            </a:extLst>
          </p:cNvPr>
          <p:cNvSpPr txBox="1"/>
          <p:nvPr/>
        </p:nvSpPr>
        <p:spPr>
          <a:xfrm>
            <a:off x="4553294" y="917280"/>
            <a:ext cx="1114427" cy="76944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a:t>
            </a:r>
          </a:p>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510-515</a:t>
            </a:r>
          </a:p>
          <a:p>
            <a:pPr>
              <a:defRPr/>
            </a:pP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810</a:t>
            </a:r>
          </a:p>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831</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902</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58198372"/>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74437" y="4423570"/>
            <a:ext cx="9756000" cy="2340000"/>
          </a:xfrm>
          <a:prstGeom prst="rect">
            <a:avLst/>
          </a:prstGeom>
          <a:ln>
            <a:solidFill>
              <a:schemeClr val="tx1"/>
            </a:solidFill>
          </a:ln>
        </p:spPr>
        <p:txBody>
          <a:bodyPr wrap="square">
            <a:spAutoFit/>
          </a:bodyPr>
          <a:lstStyle/>
          <a:p>
            <a:pPr marL="179388" indent="-179388">
              <a:spcBef>
                <a:spcPts val="1200"/>
              </a:spcBef>
              <a:buFont typeface="Wingdings" pitchFamily="2" charset="2"/>
              <a:buChar char="Ø"/>
              <a:defRPr/>
            </a:pPr>
            <a:r>
              <a:rPr lang="ja-JP" altLang="en-US" dirty="0">
                <a:solidFill>
                  <a:prstClr val="black"/>
                </a:solidFill>
                <a:latin typeface="ＭＳ Ｐゴシック"/>
              </a:rPr>
              <a:t>　慢性維持透析濾過（複雑なもの）を、透析時間に応じた評価体系とするため、慢性維持透析を行った場合１～３の加算に変更する。</a:t>
            </a:r>
            <a:endParaRPr lang="en-US" altLang="ja-JP" dirty="0">
              <a:solidFill>
                <a:prstClr val="black"/>
              </a:solidFill>
              <a:latin typeface="ＭＳ Ｐゴシック"/>
            </a:endParaRPr>
          </a:p>
          <a:p>
            <a:pPr marL="179388" indent="-179388">
              <a:spcBef>
                <a:spcPts val="1200"/>
              </a:spcBef>
              <a:buFont typeface="Wingdings" pitchFamily="2" charset="2"/>
              <a:buChar char="Ø"/>
              <a:defRPr/>
            </a:pPr>
            <a:endParaRPr lang="en-US" altLang="ja-JP" sz="1600" dirty="0">
              <a:solidFill>
                <a:prstClr val="black"/>
              </a:solidFill>
              <a:latin typeface="ＭＳ Ｐゴシック"/>
            </a:endParaRPr>
          </a:p>
          <a:p>
            <a:pPr marL="179388" indent="-179388">
              <a:spcBef>
                <a:spcPts val="1200"/>
              </a:spcBef>
              <a:buFont typeface="Wingdings" pitchFamily="2" charset="2"/>
              <a:buChar char="Ø"/>
              <a:defRPr/>
            </a:pPr>
            <a:endParaRPr lang="en-US" altLang="ja-JP" sz="1600" dirty="0">
              <a:solidFill>
                <a:prstClr val="black"/>
              </a:solidFill>
              <a:latin typeface="ＭＳ Ｐゴシック"/>
            </a:endParaRPr>
          </a:p>
          <a:p>
            <a:pPr marL="179388" indent="-179388">
              <a:spcBef>
                <a:spcPts val="1200"/>
              </a:spcBef>
              <a:buFont typeface="Wingdings" pitchFamily="2" charset="2"/>
              <a:buChar char="Ø"/>
              <a:defRPr/>
            </a:pPr>
            <a:endParaRPr lang="en-US" altLang="ja-JP" sz="1600" dirty="0">
              <a:solidFill>
                <a:prstClr val="black"/>
              </a:solidFill>
              <a:latin typeface="ＭＳ Ｐゴシック"/>
            </a:endParaRPr>
          </a:p>
          <a:p>
            <a:pPr marL="179388" indent="-179388">
              <a:spcBef>
                <a:spcPts val="1200"/>
              </a:spcBef>
              <a:buFont typeface="Wingdings" pitchFamily="2" charset="2"/>
              <a:buChar char="Ø"/>
              <a:defRPr/>
            </a:pPr>
            <a:endParaRPr lang="en-US" altLang="ja-JP" sz="1600" dirty="0">
              <a:solidFill>
                <a:prstClr val="black"/>
              </a:solidFill>
              <a:latin typeface="ＭＳ Ｐゴシック"/>
            </a:endParaRPr>
          </a:p>
        </p:txBody>
      </p:sp>
      <p:sp>
        <p:nvSpPr>
          <p:cNvPr id="25" name="Rectangle 37"/>
          <p:cNvSpPr>
            <a:spLocks noChangeArrowheads="1"/>
          </p:cNvSpPr>
          <p:nvPr/>
        </p:nvSpPr>
        <p:spPr bwMode="auto">
          <a:xfrm>
            <a:off x="68918" y="656424"/>
            <a:ext cx="9756000" cy="3708000"/>
          </a:xfrm>
          <a:prstGeom prst="rect">
            <a:avLst/>
          </a:prstGeom>
          <a:noFill/>
          <a:ln w="9525">
            <a:solidFill>
              <a:schemeClr val="tx1"/>
            </a:solidFill>
            <a:miter lim="800000"/>
            <a:headEnd/>
            <a:tailEnd/>
          </a:ln>
        </p:spPr>
        <p:txBody>
          <a:bodyPr/>
          <a:lstStyle/>
          <a:p>
            <a:pPr marL="179388" indent="-179388">
              <a:buFont typeface="Wingdings" pitchFamily="2" charset="2"/>
              <a:buChar char="Ø"/>
              <a:defRPr/>
            </a:pPr>
            <a:r>
              <a:rPr lang="ja-JP" altLang="en-US" dirty="0">
                <a:solidFill>
                  <a:prstClr val="black"/>
                </a:solidFill>
                <a:latin typeface="ＭＳ Ｐゴシック"/>
              </a:rPr>
              <a:t>　透析液の水質確保に関する評価について、現行の透析液水質確保加算１の基準を人工腎臓の算定要件とする。</a:t>
            </a:r>
            <a:endParaRPr lang="en-US" altLang="ja-JP"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a:solidFill>
                <a:prstClr val="black"/>
              </a:solidFill>
              <a:latin typeface="ＭＳ Ｐゴシック"/>
            </a:endParaRPr>
          </a:p>
          <a:p>
            <a:pPr>
              <a:defRPr/>
            </a:pPr>
            <a:r>
              <a:rPr lang="ja-JP" altLang="en-US" sz="1200" dirty="0">
                <a:solidFill>
                  <a:prstClr val="black"/>
                </a:solidFill>
                <a:latin typeface="ＭＳ Ｐゴシック"/>
              </a:rPr>
              <a:t>　</a:t>
            </a:r>
            <a:endParaRPr lang="en-US" altLang="ja-JP" sz="1200" dirty="0">
              <a:solidFill>
                <a:prstClr val="black"/>
              </a:solidFill>
              <a:latin typeface="ＭＳ Ｐゴシック"/>
            </a:endParaRPr>
          </a:p>
          <a:p>
            <a:pPr>
              <a:defRPr/>
            </a:pPr>
            <a:endParaRPr lang="en-US" altLang="ja-JP" sz="1200" dirty="0">
              <a:solidFill>
                <a:prstClr val="black"/>
              </a:solidFill>
              <a:latin typeface="ＭＳ Ｐゴシック"/>
            </a:endParaRPr>
          </a:p>
          <a:p>
            <a:pPr>
              <a:defRPr/>
            </a:pPr>
            <a:r>
              <a:rPr lang="ja-JP" altLang="en-US" sz="1100" dirty="0">
                <a:solidFill>
                  <a:prstClr val="black"/>
                </a:solidFill>
                <a:latin typeface="ＭＳ Ｐゴシック"/>
              </a:rPr>
              <a:t>　</a:t>
            </a:r>
            <a:endParaRPr lang="en-US" altLang="ja-JP" sz="1100" dirty="0">
              <a:solidFill>
                <a:prstClr val="black"/>
              </a:solidFill>
              <a:latin typeface="ＭＳ Ｐゴシック"/>
            </a:endParaRPr>
          </a:p>
          <a:p>
            <a:pPr>
              <a:defRPr/>
            </a:pPr>
            <a:endParaRPr lang="en-US" altLang="ja-JP" sz="1100" dirty="0">
              <a:solidFill>
                <a:prstClr val="black"/>
              </a:solidFill>
              <a:latin typeface="ＭＳ Ｐゴシック"/>
            </a:endParaRPr>
          </a:p>
          <a:p>
            <a:pPr marL="179388" indent="-179388">
              <a:spcBef>
                <a:spcPts val="1200"/>
              </a:spcBef>
              <a:buFont typeface="Wingdings" pitchFamily="2" charset="2"/>
              <a:buChar char="Ø"/>
              <a:defRPr/>
            </a:pPr>
            <a:endParaRPr lang="en-US" altLang="ja-JP"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a:p>
            <a:pPr marL="179388" indent="-179388">
              <a:buFont typeface="Wingdings" pitchFamily="2" charset="2"/>
              <a:buChar char="Ø"/>
              <a:defRPr/>
            </a:pPr>
            <a:endParaRPr lang="en-US" altLang="ja-JP" sz="1600" dirty="0">
              <a:solidFill>
                <a:prstClr val="black"/>
              </a:solidFill>
              <a:latin typeface="ＭＳ Ｐゴシック"/>
            </a:endParaRPr>
          </a:p>
        </p:txBody>
      </p:sp>
      <p:graphicFrame>
        <p:nvGraphicFramePr>
          <p:cNvPr id="16" name="表 15"/>
          <p:cNvGraphicFramePr>
            <a:graphicFrameLocks noGrp="1"/>
          </p:cNvGraphicFramePr>
          <p:nvPr>
            <p:extLst/>
          </p:nvPr>
        </p:nvGraphicFramePr>
        <p:xfrm>
          <a:off x="253698" y="1385346"/>
          <a:ext cx="4287046" cy="3008800"/>
        </p:xfrm>
        <a:graphic>
          <a:graphicData uri="http://schemas.openxmlformats.org/drawingml/2006/table">
            <a:tbl>
              <a:tblPr firstRow="1" bandRow="1">
                <a:tableStyleId>{5C22544A-7EE6-4342-B048-85BDC9FD1C3A}</a:tableStyleId>
              </a:tblPr>
              <a:tblGrid>
                <a:gridCol w="4287046">
                  <a:extLst>
                    <a:ext uri="{9D8B030D-6E8A-4147-A177-3AD203B41FA5}">
                      <a16:colId xmlns="" xmlns:a16="http://schemas.microsoft.com/office/drawing/2014/main" val="20000"/>
                    </a:ext>
                  </a:extLst>
                </a:gridCol>
              </a:tblGrid>
              <a:tr h="284840">
                <a:tc>
                  <a:txBody>
                    <a:bodyPr/>
                    <a:lstStyle/>
                    <a:p>
                      <a:pPr algn="ctr">
                        <a:lnSpc>
                          <a:spcPts val="1400"/>
                        </a:lnSpc>
                      </a:pPr>
                      <a:r>
                        <a:rPr kumimoji="1" lang="ja-JP" altLang="en-US" sz="1400" baseline="0" dirty="0">
                          <a:latin typeface="+mn-ea"/>
                          <a:ea typeface="+mn-ea"/>
                        </a:rPr>
                        <a:t>現行</a:t>
                      </a:r>
                    </a:p>
                  </a:txBody>
                  <a:tcPr anchor="ctr"/>
                </a:tc>
                <a:extLst>
                  <a:ext uri="{0D108BD9-81ED-4DB2-BD59-A6C34878D82A}">
                    <a16:rowId xmlns="" xmlns:a16="http://schemas.microsoft.com/office/drawing/2014/main" val="10000"/>
                  </a:ext>
                </a:extLst>
              </a:tr>
              <a:tr h="28484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nchor="ctr"/>
                </a:tc>
                <a:extLst>
                  <a:ext uri="{0D108BD9-81ED-4DB2-BD59-A6C34878D82A}">
                    <a16:rowId xmlns="" xmlns:a16="http://schemas.microsoft.com/office/drawing/2014/main" val="10001"/>
                  </a:ext>
                </a:extLst>
              </a:tr>
              <a:tr h="28484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400" baseline="0" dirty="0">
                          <a:latin typeface="+mn-ea"/>
                          <a:ea typeface="+mn-ea"/>
                        </a:rPr>
                        <a:t>　透析液水質確保加算１　　　　　　　　　　　　　　</a:t>
                      </a:r>
                      <a:r>
                        <a:rPr kumimoji="1" lang="en-US" altLang="ja-JP" sz="1400" baseline="0" dirty="0">
                          <a:latin typeface="+mn-ea"/>
                          <a:ea typeface="+mn-ea"/>
                        </a:rPr>
                        <a:t>8</a:t>
                      </a:r>
                      <a:r>
                        <a:rPr kumimoji="1" lang="ja-JP" altLang="en-US" sz="1400" baseline="0" dirty="0">
                          <a:latin typeface="+mn-ea"/>
                          <a:ea typeface="+mn-ea"/>
                        </a:rPr>
                        <a:t>点　</a:t>
                      </a:r>
                    </a:p>
                  </a:txBody>
                  <a:tcPr anchor="ctr"/>
                </a:tc>
                <a:extLst>
                  <a:ext uri="{0D108BD9-81ED-4DB2-BD59-A6C34878D82A}">
                    <a16:rowId xmlns="" xmlns:a16="http://schemas.microsoft.com/office/drawing/2014/main" val="10002"/>
                  </a:ext>
                </a:extLst>
              </a:tr>
              <a:tr h="28484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400" baseline="0" dirty="0">
                          <a:latin typeface="+mn-ea"/>
                          <a:ea typeface="+mn-ea"/>
                        </a:rPr>
                        <a:t>　透析液水質確保加算２　　　　　　　　　　　　　</a:t>
                      </a:r>
                      <a:r>
                        <a:rPr kumimoji="1" lang="en-US" altLang="ja-JP" sz="1400" baseline="0" dirty="0">
                          <a:latin typeface="+mn-ea"/>
                          <a:ea typeface="+mn-ea"/>
                        </a:rPr>
                        <a:t>20</a:t>
                      </a:r>
                      <a:r>
                        <a:rPr kumimoji="1" lang="ja-JP" altLang="en-US" sz="1400" baseline="0" dirty="0">
                          <a:latin typeface="+mn-ea"/>
                          <a:ea typeface="+mn-ea"/>
                        </a:rPr>
                        <a:t>点</a:t>
                      </a:r>
                    </a:p>
                  </a:txBody>
                  <a:tcPr anchor="ctr"/>
                </a:tc>
                <a:extLst>
                  <a:ext uri="{0D108BD9-81ED-4DB2-BD59-A6C34878D82A}">
                    <a16:rowId xmlns="" xmlns:a16="http://schemas.microsoft.com/office/drawing/2014/main" val="10003"/>
                  </a:ext>
                </a:extLst>
              </a:tr>
              <a:tr h="179449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baseline="0" dirty="0">
                          <a:solidFill>
                            <a:schemeClr val="tx1"/>
                          </a:solidFill>
                          <a:latin typeface="+mn-ea"/>
                          <a:ea typeface="+mn-ea"/>
                        </a:rPr>
                        <a:t>［施設基準］</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baseline="0" dirty="0">
                          <a:solidFill>
                            <a:schemeClr val="tx1"/>
                          </a:solidFill>
                          <a:latin typeface="+mn-ea"/>
                          <a:ea typeface="+mn-ea"/>
                        </a:rPr>
                        <a:t>　透析液水質確保加算１</a:t>
                      </a:r>
                      <a:endParaRPr kumimoji="1" lang="en-US" altLang="ja-JP" sz="1200" b="0" baseline="0" dirty="0">
                        <a:solidFill>
                          <a:schemeClr val="tx1"/>
                        </a:solidFill>
                        <a:latin typeface="+mn-ea"/>
                        <a:ea typeface="+mn-ea"/>
                      </a:endParaRPr>
                    </a:p>
                    <a:p>
                      <a:pPr marL="95250" marR="0" indent="82550" algn="l" defTabSz="914400" rtl="0" eaLnBrk="1" fontAlgn="auto" latinLnBrk="0" hangingPunct="1">
                        <a:lnSpc>
                          <a:spcPts val="1400"/>
                        </a:lnSpc>
                        <a:spcBef>
                          <a:spcPts val="0"/>
                        </a:spcBef>
                        <a:spcAft>
                          <a:spcPts val="0"/>
                        </a:spcAft>
                        <a:buClrTx/>
                        <a:buSzTx/>
                        <a:buFontTx/>
                        <a:buNone/>
                        <a:tabLst/>
                        <a:defRPr/>
                      </a:pPr>
                      <a:r>
                        <a:rPr kumimoji="1" lang="ja-JP" altLang="en-US" sz="1200" b="0" baseline="0" dirty="0">
                          <a:solidFill>
                            <a:schemeClr val="tx1"/>
                          </a:solidFill>
                          <a:latin typeface="+mn-ea"/>
                          <a:ea typeface="+mn-ea"/>
                        </a:rPr>
                        <a:t>　（右表の算定要件を参照）</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baseline="0" dirty="0">
                          <a:solidFill>
                            <a:schemeClr val="tx1"/>
                          </a:solidFill>
                          <a:latin typeface="+mn-ea"/>
                          <a:ea typeface="+mn-ea"/>
                        </a:rPr>
                        <a:t>　透析液水質確保加算２</a:t>
                      </a:r>
                    </a:p>
                    <a:p>
                      <a:pPr marL="355600" marR="0" indent="-355600" algn="l" defTabSz="914400" rtl="0" eaLnBrk="1" fontAlgn="auto" latinLnBrk="0" hangingPunct="1">
                        <a:lnSpc>
                          <a:spcPts val="1400"/>
                        </a:lnSpc>
                        <a:spcBef>
                          <a:spcPts val="0"/>
                        </a:spcBef>
                        <a:spcAft>
                          <a:spcPts val="0"/>
                        </a:spcAft>
                        <a:buClrTx/>
                        <a:buSzTx/>
                        <a:buFontTx/>
                        <a:buNone/>
                        <a:tabLst/>
                        <a:defRPr/>
                      </a:pPr>
                      <a:r>
                        <a:rPr kumimoji="1" lang="ja-JP" altLang="en-US" sz="1200" b="0" baseline="0" dirty="0">
                          <a:solidFill>
                            <a:schemeClr val="tx1"/>
                          </a:solidFill>
                          <a:latin typeface="+mn-ea"/>
                          <a:ea typeface="+mn-ea"/>
                        </a:rPr>
                        <a:t>　　①　月１回以上水質確保を実施し、関連学会から示されている基準を満たした血液透析濾過用の置換液を作製し、使用していること</a:t>
                      </a:r>
                    </a:p>
                    <a:p>
                      <a:pPr marL="450850" marR="0" lvl="0" indent="-450850" algn="l" defTabSz="914400" rtl="0" eaLnBrk="1" fontAlgn="auto" latinLnBrk="0" hangingPunct="1">
                        <a:lnSpc>
                          <a:spcPts val="1400"/>
                        </a:lnSpc>
                        <a:spcBef>
                          <a:spcPts val="0"/>
                        </a:spcBef>
                        <a:spcAft>
                          <a:spcPts val="0"/>
                        </a:spcAft>
                        <a:buClrTx/>
                        <a:buSzTx/>
                        <a:buFontTx/>
                        <a:buNone/>
                        <a:tabLst/>
                        <a:defRPr/>
                      </a:pPr>
                      <a:r>
                        <a:rPr kumimoji="1" lang="ja-JP" altLang="en-US" sz="1200" b="0" baseline="0" dirty="0">
                          <a:solidFill>
                            <a:schemeClr val="tx1"/>
                          </a:solidFill>
                          <a:latin typeface="+mn-ea"/>
                          <a:ea typeface="+mn-ea"/>
                        </a:rPr>
                        <a:t>　　②　</a:t>
                      </a:r>
                      <a:r>
                        <a:rPr kumimoji="1" lang="ja-JP" altLang="en-US" sz="1200" b="0" u="none" baseline="0" dirty="0">
                          <a:solidFill>
                            <a:prstClr val="black"/>
                          </a:solidFill>
                          <a:latin typeface="+mn-ea"/>
                          <a:ea typeface="+mn-ea"/>
                        </a:rPr>
                        <a:t>透析機器安全管理委員会を設置し、その責任者として専任の医師又は専任の臨床工学技士が１名以上配置されていること</a:t>
                      </a:r>
                      <a:endParaRPr kumimoji="1" lang="ja-JP" altLang="en-US" sz="1400" b="0" u="none" baseline="0" dirty="0">
                        <a:solidFill>
                          <a:prstClr val="black"/>
                        </a:solidFill>
                        <a:latin typeface="+mn-ea"/>
                        <a:ea typeface="+mn-ea"/>
                      </a:endParaRPr>
                    </a:p>
                  </a:txBody>
                  <a:tcPr>
                    <a:noFill/>
                  </a:tcPr>
                </a:tc>
                <a:extLst>
                  <a:ext uri="{0D108BD9-81ED-4DB2-BD59-A6C34878D82A}">
                    <a16:rowId xmlns="" xmlns:a16="http://schemas.microsoft.com/office/drawing/2014/main" val="10004"/>
                  </a:ext>
                </a:extLst>
              </a:tr>
            </a:tbl>
          </a:graphicData>
        </a:graphic>
      </p:graphicFrame>
      <p:graphicFrame>
        <p:nvGraphicFramePr>
          <p:cNvPr id="17" name="表 16"/>
          <p:cNvGraphicFramePr>
            <a:graphicFrameLocks noGrp="1"/>
          </p:cNvGraphicFramePr>
          <p:nvPr>
            <p:extLst/>
          </p:nvPr>
        </p:nvGraphicFramePr>
        <p:xfrm>
          <a:off x="5078453" y="1367779"/>
          <a:ext cx="4620681" cy="2879640"/>
        </p:xfrm>
        <a:graphic>
          <a:graphicData uri="http://schemas.openxmlformats.org/drawingml/2006/table">
            <a:tbl>
              <a:tblPr firstRow="1" bandRow="1">
                <a:tableStyleId>{21E4AEA4-8DFA-4A89-87EB-49C32662AFE0}</a:tableStyleId>
              </a:tblPr>
              <a:tblGrid>
                <a:gridCol w="4620681">
                  <a:extLst>
                    <a:ext uri="{9D8B030D-6E8A-4147-A177-3AD203B41FA5}">
                      <a16:colId xmlns="" xmlns:a16="http://schemas.microsoft.com/office/drawing/2014/main" val="20000"/>
                    </a:ext>
                  </a:extLst>
                </a:gridCol>
              </a:tblGrid>
              <a:tr h="297000">
                <a:tc>
                  <a:txBody>
                    <a:bodyPr/>
                    <a:lstStyle/>
                    <a:p>
                      <a:pPr algn="ctr">
                        <a:lnSpc>
                          <a:spcPts val="1400"/>
                        </a:lnSpc>
                      </a:pPr>
                      <a:r>
                        <a:rPr kumimoji="1" lang="ja-JP" altLang="en-US" sz="1400" dirty="0">
                          <a:latin typeface="+mn-ea"/>
                          <a:ea typeface="+mn-ea"/>
                        </a:rPr>
                        <a:t>改定後</a:t>
                      </a:r>
                    </a:p>
                  </a:txBody>
                  <a:tcPr anchor="ctr"/>
                </a:tc>
                <a:extLst>
                  <a:ext uri="{0D108BD9-81ED-4DB2-BD59-A6C34878D82A}">
                    <a16:rowId xmlns="" xmlns:a16="http://schemas.microsoft.com/office/drawing/2014/main" val="10000"/>
                  </a:ext>
                </a:extLst>
              </a:tr>
              <a:tr h="29700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nchor="ctr"/>
                </a:tc>
                <a:extLst>
                  <a:ext uri="{0D108BD9-81ED-4DB2-BD59-A6C34878D82A}">
                    <a16:rowId xmlns="" xmlns:a16="http://schemas.microsoft.com/office/drawing/2014/main" val="10001"/>
                  </a:ext>
                </a:extLst>
              </a:tr>
              <a:tr h="29700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400" b="1" baseline="0" dirty="0">
                          <a:solidFill>
                            <a:srgbClr val="0070C0"/>
                          </a:solidFill>
                          <a:latin typeface="+mn-ea"/>
                          <a:ea typeface="+mn-ea"/>
                        </a:rPr>
                        <a:t>（削除）　（人工腎臓の算定要件とする</a:t>
                      </a:r>
                      <a:r>
                        <a:rPr kumimoji="1" lang="en-US" altLang="ja-JP" sz="1400" b="1" baseline="30000" dirty="0">
                          <a:solidFill>
                            <a:srgbClr val="0070C0"/>
                          </a:solidFill>
                          <a:latin typeface="+mn-ea"/>
                          <a:ea typeface="+mn-ea"/>
                        </a:rPr>
                        <a:t>※</a:t>
                      </a:r>
                      <a:r>
                        <a:rPr kumimoji="1" lang="ja-JP" altLang="en-US" sz="1400" b="1" baseline="0" dirty="0">
                          <a:solidFill>
                            <a:srgbClr val="0070C0"/>
                          </a:solidFill>
                          <a:latin typeface="+mn-ea"/>
                          <a:ea typeface="+mn-ea"/>
                        </a:rPr>
                        <a:t>　）</a:t>
                      </a:r>
                    </a:p>
                  </a:txBody>
                  <a:tcPr anchor="ctr"/>
                </a:tc>
                <a:extLst>
                  <a:ext uri="{0D108BD9-81ED-4DB2-BD59-A6C34878D82A}">
                    <a16:rowId xmlns="" xmlns:a16="http://schemas.microsoft.com/office/drawing/2014/main" val="10002"/>
                  </a:ext>
                </a:extLst>
              </a:tr>
              <a:tr h="29700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400" b="1" baseline="0" dirty="0">
                          <a:solidFill>
                            <a:srgbClr val="0070C0"/>
                          </a:solidFill>
                          <a:latin typeface="+mn-ea"/>
                          <a:ea typeface="+mn-ea"/>
                        </a:rPr>
                        <a:t>（改）</a:t>
                      </a:r>
                      <a:r>
                        <a:rPr kumimoji="1" lang="ja-JP" altLang="en-US" sz="1400" b="1" u="sng" baseline="0" dirty="0">
                          <a:solidFill>
                            <a:srgbClr val="0070C0"/>
                          </a:solidFill>
                          <a:latin typeface="+mn-ea"/>
                          <a:ea typeface="+mn-ea"/>
                        </a:rPr>
                        <a:t>透析液水質確保加算</a:t>
                      </a:r>
                      <a:r>
                        <a:rPr kumimoji="1" lang="ja-JP" altLang="en-US" sz="1400" b="1" baseline="0" dirty="0">
                          <a:solidFill>
                            <a:srgbClr val="0070C0"/>
                          </a:solidFill>
                          <a:latin typeface="+mn-ea"/>
                          <a:ea typeface="+mn-ea"/>
                        </a:rPr>
                        <a:t>　　　　　　　　　　　　　　　</a:t>
                      </a:r>
                      <a:r>
                        <a:rPr kumimoji="1" lang="en-US" altLang="ja-JP" sz="1400" b="1" u="sng" baseline="0" dirty="0">
                          <a:solidFill>
                            <a:srgbClr val="0070C0"/>
                          </a:solidFill>
                          <a:latin typeface="+mn-ea"/>
                          <a:ea typeface="+mn-ea"/>
                        </a:rPr>
                        <a:t>10</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txBody>
                  <a:tcPr anchor="ctr"/>
                </a:tc>
                <a:extLst>
                  <a:ext uri="{0D108BD9-81ED-4DB2-BD59-A6C34878D82A}">
                    <a16:rowId xmlns="" xmlns:a16="http://schemas.microsoft.com/office/drawing/2014/main" val="10003"/>
                  </a:ext>
                </a:extLst>
              </a:tr>
              <a:tr h="297000">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kern="1200" baseline="0" dirty="0">
                          <a:solidFill>
                            <a:schemeClr val="tx1"/>
                          </a:solidFill>
                          <a:latin typeface="+mn-ea"/>
                          <a:ea typeface="+mn-ea"/>
                          <a:cs typeface="+mn-cs"/>
                        </a:rPr>
                        <a:t>［施設基準］</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kern="1200" baseline="0" dirty="0">
                          <a:solidFill>
                            <a:schemeClr val="tx1"/>
                          </a:solidFill>
                          <a:latin typeface="+mn-ea"/>
                          <a:ea typeface="+mn-ea"/>
                          <a:cs typeface="+mn-cs"/>
                        </a:rPr>
                        <a:t>　透析液水質確保加算</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200" b="0" kern="1200" baseline="0" dirty="0">
                          <a:solidFill>
                            <a:schemeClr val="tx1"/>
                          </a:solidFill>
                          <a:latin typeface="+mn-ea"/>
                          <a:ea typeface="+mn-ea"/>
                          <a:cs typeface="+mn-cs"/>
                        </a:rPr>
                        <a:t>　（左表の透析液水質確保加算２の①に同じ）</a:t>
                      </a:r>
                    </a:p>
                    <a:p>
                      <a:pPr marL="0" marR="0" indent="0" algn="l" defTabSz="914400" rtl="0" eaLnBrk="1" fontAlgn="auto" latinLnBrk="0" hangingPunct="1">
                        <a:lnSpc>
                          <a:spcPts val="1400"/>
                        </a:lnSpc>
                        <a:spcBef>
                          <a:spcPts val="0"/>
                        </a:spcBef>
                        <a:spcAft>
                          <a:spcPts val="0"/>
                        </a:spcAft>
                        <a:buClrTx/>
                        <a:buSzTx/>
                        <a:buFontTx/>
                        <a:buNone/>
                        <a:tabLst/>
                        <a:defRPr/>
                      </a:pPr>
                      <a:r>
                        <a:rPr lang="en-US" altLang="ja-JP" sz="1200" b="0" u="none" dirty="0">
                          <a:solidFill>
                            <a:prstClr val="black"/>
                          </a:solidFill>
                          <a:latin typeface="+mn-ea"/>
                          <a:ea typeface="+mn-ea"/>
                        </a:rPr>
                        <a:t>※ </a:t>
                      </a:r>
                      <a:r>
                        <a:rPr lang="ja-JP" altLang="en-US" sz="1200" b="0" u="none" dirty="0">
                          <a:solidFill>
                            <a:prstClr val="black"/>
                          </a:solidFill>
                          <a:latin typeface="+mn-ea"/>
                          <a:ea typeface="+mn-ea"/>
                        </a:rPr>
                        <a:t>人工腎臓の算定要件</a:t>
                      </a:r>
                      <a:endParaRPr lang="en-US" altLang="ja-JP" sz="1200" b="0" u="none" dirty="0">
                        <a:solidFill>
                          <a:prstClr val="black"/>
                        </a:solidFill>
                        <a:latin typeface="+mn-ea"/>
                        <a:ea typeface="+mn-ea"/>
                      </a:endParaRPr>
                    </a:p>
                    <a:p>
                      <a:pPr marL="266700" marR="0" lvl="0" indent="-266700" algn="l" defTabSz="914400" rtl="0" eaLnBrk="1" fontAlgn="auto" latinLnBrk="0" hangingPunct="1">
                        <a:lnSpc>
                          <a:spcPts val="1400"/>
                        </a:lnSpc>
                        <a:spcBef>
                          <a:spcPts val="0"/>
                        </a:spcBef>
                        <a:spcAft>
                          <a:spcPts val="0"/>
                        </a:spcAft>
                        <a:buClrTx/>
                        <a:buSzTx/>
                        <a:buFontTx/>
                        <a:buNone/>
                        <a:tabLst/>
                        <a:defRPr/>
                      </a:pPr>
                      <a:r>
                        <a:rPr kumimoji="1" lang="ja-JP" altLang="en-US" sz="1200" b="0" u="none" baseline="0" dirty="0">
                          <a:solidFill>
                            <a:prstClr val="black"/>
                          </a:solidFill>
                          <a:latin typeface="+mn-ea"/>
                          <a:ea typeface="+mn-ea"/>
                        </a:rPr>
                        <a:t>　①　関連学会から示されている基準に基づき、水質管理が適切に実施されていること</a:t>
                      </a:r>
                      <a:endParaRPr kumimoji="1" lang="en-US" altLang="ja-JP" sz="1200" b="0" u="none" baseline="0" dirty="0">
                        <a:solidFill>
                          <a:prstClr val="black"/>
                        </a:solidFill>
                        <a:latin typeface="+mn-ea"/>
                        <a:ea typeface="+mn-ea"/>
                      </a:endParaRPr>
                    </a:p>
                    <a:p>
                      <a:pPr marL="266700" marR="0" lvl="0" indent="-266700" algn="l" defTabSz="914400" rtl="0" eaLnBrk="1" fontAlgn="auto" latinLnBrk="0" hangingPunct="1">
                        <a:lnSpc>
                          <a:spcPts val="1400"/>
                        </a:lnSpc>
                        <a:spcBef>
                          <a:spcPts val="0"/>
                        </a:spcBef>
                        <a:spcAft>
                          <a:spcPts val="0"/>
                        </a:spcAft>
                        <a:buClrTx/>
                        <a:buSzTx/>
                        <a:buFontTx/>
                        <a:buNone/>
                        <a:tabLst/>
                        <a:defRPr/>
                      </a:pPr>
                      <a:r>
                        <a:rPr kumimoji="1" lang="ja-JP" altLang="en-US" sz="1200" b="0" u="none" baseline="0" dirty="0">
                          <a:solidFill>
                            <a:prstClr val="black"/>
                          </a:solidFill>
                          <a:latin typeface="+mn-ea"/>
                          <a:ea typeface="+mn-ea"/>
                        </a:rPr>
                        <a:t>　②　透析機器安全管理委員会を設置し、その責任者として専任の医師又は専任の臨床工学技士が１名以上配置されていること</a:t>
                      </a:r>
                      <a:endParaRPr kumimoji="1" lang="en-US" altLang="ja-JP" sz="1200" b="0" u="none" baseline="0" dirty="0">
                        <a:solidFill>
                          <a:prstClr val="black"/>
                        </a:solidFill>
                        <a:latin typeface="+mn-ea"/>
                        <a:ea typeface="+mn-ea"/>
                      </a:endParaRPr>
                    </a:p>
                    <a:p>
                      <a:pPr marL="266700" marR="0" lvl="0" indent="-266700" algn="l" defTabSz="914400" rtl="0" eaLnBrk="1" fontAlgn="auto" latinLnBrk="0" hangingPunct="1">
                        <a:lnSpc>
                          <a:spcPts val="1400"/>
                        </a:lnSpc>
                        <a:spcBef>
                          <a:spcPts val="0"/>
                        </a:spcBef>
                        <a:spcAft>
                          <a:spcPts val="0"/>
                        </a:spcAft>
                        <a:buClrTx/>
                        <a:buSzTx/>
                        <a:buFontTx/>
                        <a:buNone/>
                        <a:tabLst/>
                        <a:defRPr/>
                      </a:pPr>
                      <a:r>
                        <a:rPr kumimoji="1" lang="ja-JP" altLang="en-US" sz="1200" b="0" u="none" kern="1200" baseline="0" dirty="0">
                          <a:solidFill>
                            <a:prstClr val="black"/>
                          </a:solidFill>
                          <a:latin typeface="+mn-ea"/>
                          <a:ea typeface="+mn-ea"/>
                          <a:cs typeface="+mn-cs"/>
                        </a:rPr>
                        <a:t>　（ただし、「場合３」においては、原則として、①及び②を満たすこと。）</a:t>
                      </a:r>
                    </a:p>
                  </a:txBody>
                  <a:tcPr>
                    <a:noFill/>
                  </a:tcPr>
                </a:tc>
                <a:extLst>
                  <a:ext uri="{0D108BD9-81ED-4DB2-BD59-A6C34878D82A}">
                    <a16:rowId xmlns="" xmlns:a16="http://schemas.microsoft.com/office/drawing/2014/main" val="10004"/>
                  </a:ext>
                </a:extLst>
              </a:tr>
            </a:tbl>
          </a:graphicData>
        </a:graphic>
      </p:graphicFrame>
      <p:sp>
        <p:nvSpPr>
          <p:cNvPr id="18" name="右矢印 17"/>
          <p:cNvSpPr/>
          <p:nvPr/>
        </p:nvSpPr>
        <p:spPr>
          <a:xfrm>
            <a:off x="4636222" y="1657745"/>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3" name="テキスト ボックス 12"/>
          <p:cNvSpPr txBox="1"/>
          <p:nvPr/>
        </p:nvSpPr>
        <p:spPr>
          <a:xfrm>
            <a:off x="511273" y="6270291"/>
            <a:ext cx="9055807" cy="461665"/>
          </a:xfrm>
          <a:prstGeom prst="rect">
            <a:avLst/>
          </a:prstGeom>
          <a:noFill/>
        </p:spPr>
        <p:txBody>
          <a:bodyPr wrap="square" rtlCol="0">
            <a:spAutoFit/>
          </a:bodyPr>
          <a:lstStyle/>
          <a:p>
            <a:r>
              <a:rPr lang="ja-JP" altLang="en-US" sz="1200" dirty="0">
                <a:solidFill>
                  <a:prstClr val="black"/>
                </a:solidFill>
                <a:latin typeface="ＭＳ Ｐゴシック" panose="020B0600070205080204" pitchFamily="50" charset="-128"/>
              </a:rPr>
              <a:t>［算定できる場合］</a:t>
            </a:r>
            <a:endParaRPr lang="en-US" altLang="ja-JP" sz="1200" dirty="0">
              <a:solidFill>
                <a:prstClr val="black"/>
              </a:solidFill>
              <a:latin typeface="ＭＳ Ｐゴシック" panose="020B0600070205080204" pitchFamily="50" charset="-128"/>
            </a:endParaRPr>
          </a:p>
          <a:p>
            <a:r>
              <a:rPr lang="ja-JP" altLang="en-US" sz="1200" dirty="0">
                <a:solidFill>
                  <a:prstClr val="black"/>
                </a:solidFill>
                <a:latin typeface="ＭＳ Ｐゴシック" panose="020B0600070205080204" pitchFamily="50" charset="-128"/>
              </a:rPr>
              <a:t>　</a:t>
            </a:r>
            <a:r>
              <a:rPr lang="ja-JP" altLang="en-US" sz="1200" b="1" u="sng" dirty="0">
                <a:solidFill>
                  <a:srgbClr val="0070C0"/>
                </a:solidFill>
                <a:latin typeface="ＭＳ Ｐゴシック"/>
              </a:rPr>
              <a:t>透析液水質確保加算の施設基準を満たす保険医療機関において</a:t>
            </a:r>
            <a:r>
              <a:rPr lang="ja-JP" altLang="en-US" sz="1200" dirty="0">
                <a:solidFill>
                  <a:prstClr val="black"/>
                </a:solidFill>
                <a:latin typeface="ＭＳ Ｐゴシック" panose="020B0600070205080204" pitchFamily="50" charset="-128"/>
              </a:rPr>
              <a:t>、透析液から分離作製した置換液を用いる血液透析濾過を行った場合</a:t>
            </a:r>
          </a:p>
        </p:txBody>
      </p:sp>
      <p:graphicFrame>
        <p:nvGraphicFramePr>
          <p:cNvPr id="19" name="表 18"/>
          <p:cNvGraphicFramePr>
            <a:graphicFrameLocks noGrp="1"/>
          </p:cNvGraphicFramePr>
          <p:nvPr>
            <p:extLst/>
          </p:nvPr>
        </p:nvGraphicFramePr>
        <p:xfrm>
          <a:off x="265422" y="5036142"/>
          <a:ext cx="4287046" cy="1219200"/>
        </p:xfrm>
        <a:graphic>
          <a:graphicData uri="http://schemas.openxmlformats.org/drawingml/2006/table">
            <a:tbl>
              <a:tblPr firstRow="1" bandRow="1">
                <a:tableStyleId>{5C22544A-7EE6-4342-B048-85BDC9FD1C3A}</a:tableStyleId>
              </a:tblPr>
              <a:tblGrid>
                <a:gridCol w="4287046">
                  <a:extLst>
                    <a:ext uri="{9D8B030D-6E8A-4147-A177-3AD203B41FA5}">
                      <a16:colId xmlns="" xmlns:a16="http://schemas.microsoft.com/office/drawing/2014/main" val="20000"/>
                    </a:ext>
                  </a:extLst>
                </a:gridCol>
              </a:tblGrid>
              <a:tr h="297000">
                <a:tc>
                  <a:txBody>
                    <a:bodyPr/>
                    <a:lstStyle/>
                    <a:p>
                      <a:pPr algn="ctr"/>
                      <a:r>
                        <a:rPr kumimoji="1" lang="ja-JP" altLang="en-US" sz="1400" baseline="0" dirty="0">
                          <a:latin typeface="+mn-ea"/>
                          <a:ea typeface="+mn-ea"/>
                        </a:rPr>
                        <a:t>現行</a:t>
                      </a:r>
                    </a:p>
                  </a:txBody>
                  <a:tcPr/>
                </a:tc>
                <a:extLst>
                  <a:ext uri="{0D108BD9-81ED-4DB2-BD59-A6C34878D82A}">
                    <a16:rowId xmlns="" xmlns:a16="http://schemas.microsoft.com/office/drawing/2014/main" val="10000"/>
                  </a:ext>
                </a:extLst>
              </a:tr>
              <a:tr h="297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tc>
                <a:extLst>
                  <a:ext uri="{0D108BD9-81ED-4DB2-BD59-A6C34878D82A}">
                    <a16:rowId xmlns="" xmlns:a16="http://schemas.microsoft.com/office/drawing/2014/main" val="10001"/>
                  </a:ext>
                </a:extLst>
              </a:tr>
              <a:tr h="297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　慢性維持透析濾過（複雑なもの）　　　　　　　　</a:t>
                      </a:r>
                      <a:r>
                        <a:rPr kumimoji="1" lang="en-US" altLang="ja-JP" sz="1400" baseline="0" dirty="0">
                          <a:latin typeface="+mn-ea"/>
                          <a:ea typeface="+mn-ea"/>
                        </a:rPr>
                        <a:t>2,225</a:t>
                      </a:r>
                      <a:r>
                        <a:rPr kumimoji="1" lang="ja-JP" altLang="en-US" sz="1400" baseline="0" dirty="0">
                          <a:latin typeface="+mn-ea"/>
                          <a:ea typeface="+mn-ea"/>
                        </a:rPr>
                        <a:t>点　</a:t>
                      </a:r>
                    </a:p>
                  </a:txBody>
                  <a:tcPr/>
                </a:tc>
                <a:extLst>
                  <a:ext uri="{0D108BD9-81ED-4DB2-BD59-A6C34878D82A}">
                    <a16:rowId xmlns="" xmlns:a16="http://schemas.microsoft.com/office/drawing/2014/main" val="10002"/>
                  </a:ext>
                </a:extLst>
              </a:tr>
              <a:tr h="297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extLst>
                  <a:ext uri="{0D108BD9-81ED-4DB2-BD59-A6C34878D82A}">
                    <a16:rowId xmlns="" xmlns:a16="http://schemas.microsoft.com/office/drawing/2014/main" val="10003"/>
                  </a:ext>
                </a:extLst>
              </a:tr>
            </a:tbl>
          </a:graphicData>
        </a:graphic>
      </p:graphicFrame>
      <p:graphicFrame>
        <p:nvGraphicFramePr>
          <p:cNvPr id="20" name="表 19"/>
          <p:cNvGraphicFramePr>
            <a:graphicFrameLocks noGrp="1"/>
          </p:cNvGraphicFramePr>
          <p:nvPr>
            <p:extLst/>
          </p:nvPr>
        </p:nvGraphicFramePr>
        <p:xfrm>
          <a:off x="5072593" y="5018575"/>
          <a:ext cx="4716000" cy="1219200"/>
        </p:xfrm>
        <a:graphic>
          <a:graphicData uri="http://schemas.openxmlformats.org/drawingml/2006/table">
            <a:tbl>
              <a:tblPr firstRow="1" bandRow="1">
                <a:tableStyleId>{21E4AEA4-8DFA-4A89-87EB-49C32662AFE0}</a:tableStyleId>
              </a:tblPr>
              <a:tblGrid>
                <a:gridCol w="4716000">
                  <a:extLst>
                    <a:ext uri="{9D8B030D-6E8A-4147-A177-3AD203B41FA5}">
                      <a16:colId xmlns="" xmlns:a16="http://schemas.microsoft.com/office/drawing/2014/main" val="20000"/>
                    </a:ext>
                  </a:extLst>
                </a:gridCol>
              </a:tblGrid>
              <a:tr h="297000">
                <a:tc>
                  <a:txBody>
                    <a:bodyPr/>
                    <a:lstStyle/>
                    <a:p>
                      <a:pPr algn="ctr"/>
                      <a:r>
                        <a:rPr kumimoji="1" lang="ja-JP" altLang="en-US" sz="1400" dirty="0">
                          <a:latin typeface="+mn-ea"/>
                          <a:ea typeface="+mn-ea"/>
                        </a:rPr>
                        <a:t>改定後</a:t>
                      </a:r>
                    </a:p>
                  </a:txBody>
                  <a:tcPr/>
                </a:tc>
                <a:extLst>
                  <a:ext uri="{0D108BD9-81ED-4DB2-BD59-A6C34878D82A}">
                    <a16:rowId xmlns="" xmlns:a16="http://schemas.microsoft.com/office/drawing/2014/main" val="10000"/>
                  </a:ext>
                </a:extLst>
              </a:tr>
              <a:tr h="297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人工腎臓</a:t>
                      </a:r>
                      <a:r>
                        <a:rPr kumimoji="1" lang="en-US" altLang="ja-JP" sz="1400" baseline="0" dirty="0">
                          <a:latin typeface="+mn-ea"/>
                          <a:ea typeface="+mn-ea"/>
                        </a:rPr>
                        <a:t>】</a:t>
                      </a:r>
                      <a:endParaRPr kumimoji="1" lang="ja-JP" altLang="en-US" sz="1400" baseline="0" dirty="0">
                        <a:latin typeface="+mn-ea"/>
                        <a:ea typeface="+mn-ea"/>
                      </a:endParaRPr>
                    </a:p>
                  </a:txBody>
                  <a:tcPr/>
                </a:tc>
                <a:extLst>
                  <a:ext uri="{0D108BD9-81ED-4DB2-BD59-A6C34878D82A}">
                    <a16:rowId xmlns="" xmlns:a16="http://schemas.microsoft.com/office/drawing/2014/main" val="10001"/>
                  </a:ext>
                </a:extLst>
              </a:tr>
              <a:tr h="297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latin typeface="+mn-ea"/>
                          <a:ea typeface="+mn-ea"/>
                        </a:rPr>
                        <a:t>（削除）　</a:t>
                      </a:r>
                      <a:r>
                        <a:rPr kumimoji="1" lang="ja-JP" altLang="en-US" sz="1200" b="1" baseline="0" dirty="0">
                          <a:solidFill>
                            <a:srgbClr val="0070C0"/>
                          </a:solidFill>
                          <a:latin typeface="+mn-ea"/>
                          <a:ea typeface="+mn-ea"/>
                        </a:rPr>
                        <a:t>（</a:t>
                      </a:r>
                      <a:r>
                        <a:rPr kumimoji="1" lang="en-US" altLang="ja-JP" sz="1200" b="1" baseline="0" dirty="0">
                          <a:solidFill>
                            <a:srgbClr val="0070C0"/>
                          </a:solidFill>
                          <a:latin typeface="+mn-ea"/>
                          <a:ea typeface="+mn-ea"/>
                        </a:rPr>
                        <a:t>※</a:t>
                      </a:r>
                      <a:r>
                        <a:rPr kumimoji="1" lang="ja-JP" altLang="en-US" sz="1200" b="1" baseline="0" dirty="0">
                          <a:solidFill>
                            <a:srgbClr val="0070C0"/>
                          </a:solidFill>
                          <a:latin typeface="+mn-ea"/>
                          <a:ea typeface="+mn-ea"/>
                        </a:rPr>
                        <a:t>人工腎臓の場合１～３⇒透析時間に応じた評価に見直し）</a:t>
                      </a:r>
                      <a:endParaRPr kumimoji="1" lang="ja-JP" altLang="en-US" sz="1400" b="1" baseline="0" dirty="0">
                        <a:solidFill>
                          <a:srgbClr val="0070C0"/>
                        </a:solidFill>
                        <a:latin typeface="+mn-ea"/>
                        <a:ea typeface="+mn-ea"/>
                      </a:endParaRPr>
                    </a:p>
                  </a:txBody>
                  <a:tcPr marR="36000"/>
                </a:tc>
                <a:extLst>
                  <a:ext uri="{0D108BD9-81ED-4DB2-BD59-A6C34878D82A}">
                    <a16:rowId xmlns="" xmlns:a16="http://schemas.microsoft.com/office/drawing/2014/main" val="10002"/>
                  </a:ext>
                </a:extLst>
              </a:tr>
              <a:tr h="297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baseline="0" dirty="0">
                          <a:solidFill>
                            <a:srgbClr val="0070C0"/>
                          </a:solidFill>
                          <a:latin typeface="+mn-ea"/>
                          <a:ea typeface="+mn-ea"/>
                        </a:rPr>
                        <a:t>（新）　</a:t>
                      </a:r>
                      <a:r>
                        <a:rPr kumimoji="1" lang="ja-JP" altLang="en-US" sz="1400" b="1" u="sng" baseline="0" dirty="0">
                          <a:solidFill>
                            <a:srgbClr val="0070C0"/>
                          </a:solidFill>
                          <a:latin typeface="+mn-ea"/>
                          <a:ea typeface="+mn-ea"/>
                        </a:rPr>
                        <a:t>慢性維持透析濾過加算</a:t>
                      </a:r>
                      <a:r>
                        <a:rPr kumimoji="1" lang="ja-JP" altLang="en-US" sz="1400" b="1" baseline="0" dirty="0">
                          <a:solidFill>
                            <a:srgbClr val="0070C0"/>
                          </a:solidFill>
                          <a:latin typeface="+mn-ea"/>
                          <a:ea typeface="+mn-ea"/>
                        </a:rPr>
                        <a:t>　　　　　　</a:t>
                      </a:r>
                      <a:r>
                        <a:rPr kumimoji="1" lang="en-US" altLang="ja-JP" sz="1400" b="1" u="sng" baseline="0" dirty="0">
                          <a:solidFill>
                            <a:srgbClr val="0070C0"/>
                          </a:solidFill>
                          <a:latin typeface="+mn-ea"/>
                          <a:ea typeface="+mn-ea"/>
                        </a:rPr>
                        <a:t>50</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txBody>
                  <a:tcPr/>
                </a:tc>
                <a:extLst>
                  <a:ext uri="{0D108BD9-81ED-4DB2-BD59-A6C34878D82A}">
                    <a16:rowId xmlns="" xmlns:a16="http://schemas.microsoft.com/office/drawing/2014/main" val="10003"/>
                  </a:ext>
                </a:extLst>
              </a:tr>
            </a:tbl>
          </a:graphicData>
        </a:graphic>
      </p:graphicFrame>
      <p:sp>
        <p:nvSpPr>
          <p:cNvPr id="24" name="右矢印 23"/>
          <p:cNvSpPr/>
          <p:nvPr/>
        </p:nvSpPr>
        <p:spPr>
          <a:xfrm>
            <a:off x="4639154" y="5334179"/>
            <a:ext cx="36484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4" name="Rectangle 2"/>
          <p:cNvSpPr>
            <a:spLocks noChangeArrowheads="1"/>
          </p:cNvSpPr>
          <p:nvPr/>
        </p:nvSpPr>
        <p:spPr bwMode="auto">
          <a:xfrm>
            <a:off x="194414" y="2142"/>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400" kern="0" dirty="0">
                <a:solidFill>
                  <a:prstClr val="black"/>
                </a:solidFill>
                <a:latin typeface="ＭＳ Ｐゴシック"/>
                <a:ea typeface="ＭＳ Ｐゴシック"/>
              </a:rPr>
              <a:t>２３．透析医療に係る診療報酬の見直し</a:t>
            </a:r>
          </a:p>
        </p:txBody>
      </p:sp>
      <p:sp>
        <p:nvSpPr>
          <p:cNvPr id="2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a:extLst>
              <a:ext uri="{FF2B5EF4-FFF2-40B4-BE49-F238E27FC236}">
                <a16:creationId xmlns="" xmlns:a16="http://schemas.microsoft.com/office/drawing/2014/main" id="{ED3186C6-22C9-495D-8C13-D59F816EB9E0}"/>
              </a:ext>
            </a:extLst>
          </p:cNvPr>
          <p:cNvSpPr txBox="1"/>
          <p:nvPr/>
        </p:nvSpPr>
        <p:spPr>
          <a:xfrm>
            <a:off x="1986346" y="985457"/>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903</a:t>
            </a:r>
            <a:endParaRPr lang="ja-JP" altLang="en-US" dirty="0">
              <a:solidFill>
                <a:srgbClr val="002060"/>
              </a:solidFill>
              <a:latin typeface="ＭＳ Ｐゴシック" panose="020B0600070205080204" pitchFamily="50" charset="-128"/>
            </a:endParaRPr>
          </a:p>
        </p:txBody>
      </p:sp>
      <p:sp>
        <p:nvSpPr>
          <p:cNvPr id="21" name="テキスト ボックス 20">
            <a:extLst>
              <a:ext uri="{FF2B5EF4-FFF2-40B4-BE49-F238E27FC236}">
                <a16:creationId xmlns="" xmlns:a16="http://schemas.microsoft.com/office/drawing/2014/main" id="{7329A91B-E51E-411B-8EAE-8BC9BA262C4A}"/>
              </a:ext>
            </a:extLst>
          </p:cNvPr>
          <p:cNvSpPr txBox="1"/>
          <p:nvPr/>
        </p:nvSpPr>
        <p:spPr>
          <a:xfrm>
            <a:off x="3944888" y="4752492"/>
            <a:ext cx="29523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496-497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en-US" altLang="ja-JP" dirty="0">
                <a:solidFill>
                  <a:srgbClr val="002060"/>
                </a:solidFill>
                <a:latin typeface="ＭＳ Ｐゴシック" panose="020B0600070205080204" pitchFamily="50" charset="-128"/>
              </a:rPr>
              <a:t>p515</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903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0155037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 xmlns:a16="http://schemas.microsoft.com/office/drawing/2014/main" id="{9C20659B-56FB-49BD-84F5-EB41C60A0DE9}"/>
              </a:ext>
            </a:extLst>
          </p:cNvPr>
          <p:cNvSpPr/>
          <p:nvPr/>
        </p:nvSpPr>
        <p:spPr>
          <a:xfrm>
            <a:off x="488509" y="133587"/>
            <a:ext cx="8898432" cy="6524863"/>
          </a:xfrm>
          <a:prstGeom prst="rect">
            <a:avLst/>
          </a:prstGeom>
          <a:ln>
            <a:solidFill>
              <a:schemeClr val="tx1"/>
            </a:solidFill>
          </a:ln>
        </p:spPr>
        <p:txBody>
          <a:bodyPr wrap="square">
            <a:spAutoFit/>
          </a:bodyPr>
          <a:lstStyle/>
          <a:p>
            <a:pPr algn="ctr" fontAlgn="base">
              <a:spcBef>
                <a:spcPct val="0"/>
              </a:spcBef>
              <a:spcAft>
                <a:spcPct val="0"/>
              </a:spcAft>
            </a:pPr>
            <a:r>
              <a:rPr lang="ja-JP" altLang="en-US" sz="1400" b="1" dirty="0">
                <a:solidFill>
                  <a:prstClr val="black"/>
                </a:solidFill>
              </a:rPr>
              <a:t>平成</a:t>
            </a:r>
            <a:r>
              <a:rPr lang="en-US" altLang="ja-JP" sz="1400" b="1" dirty="0">
                <a:solidFill>
                  <a:prstClr val="black"/>
                </a:solidFill>
              </a:rPr>
              <a:t>30</a:t>
            </a:r>
            <a:r>
              <a:rPr lang="ja-JP" altLang="en-US" sz="1400" b="1" dirty="0">
                <a:solidFill>
                  <a:prstClr val="black"/>
                </a:solidFill>
              </a:rPr>
              <a:t>年度診療報酬・介護報酬改定及び税制改正大綱に関する決議</a:t>
            </a:r>
            <a:endParaRPr lang="en-US" altLang="ja-JP" sz="1400" b="1" dirty="0">
              <a:solidFill>
                <a:prstClr val="black"/>
              </a:solidFill>
            </a:endParaRPr>
          </a:p>
          <a:p>
            <a:pPr algn="ctr" fontAlgn="base">
              <a:spcBef>
                <a:spcPct val="0"/>
              </a:spcBef>
              <a:spcAft>
                <a:spcPct val="0"/>
              </a:spcAft>
            </a:pPr>
            <a:endParaRPr lang="en-US" altLang="ja-JP" sz="1300" dirty="0">
              <a:solidFill>
                <a:prstClr val="black"/>
              </a:solidFill>
            </a:endParaRPr>
          </a:p>
          <a:p>
            <a:pPr fontAlgn="base">
              <a:spcBef>
                <a:spcPct val="0"/>
              </a:spcBef>
              <a:spcAft>
                <a:spcPct val="0"/>
              </a:spcAft>
            </a:pPr>
            <a:r>
              <a:rPr lang="ja-JP" altLang="en-US" sz="1300" dirty="0">
                <a:solidFill>
                  <a:prstClr val="black"/>
                </a:solidFill>
              </a:rPr>
              <a:t>　医療は誰もが等しく受益できる社会的共通資本であり、国民が過不足なく医療を受けられるよう、持続可能な社会保障制度を維持していかなくてはならない。</a:t>
            </a:r>
          </a:p>
          <a:p>
            <a:pPr fontAlgn="base">
              <a:spcBef>
                <a:spcPct val="0"/>
              </a:spcBef>
              <a:spcAft>
                <a:spcPct val="0"/>
              </a:spcAft>
            </a:pPr>
            <a:r>
              <a:rPr lang="ja-JP" altLang="en-US" sz="1300" dirty="0">
                <a:solidFill>
                  <a:prstClr val="black"/>
                </a:solidFill>
              </a:rPr>
              <a:t>　団塊の世代が</a:t>
            </a:r>
            <a:r>
              <a:rPr lang="en-US" altLang="ja-JP" sz="1300" dirty="0">
                <a:solidFill>
                  <a:prstClr val="black"/>
                </a:solidFill>
              </a:rPr>
              <a:t>75</a:t>
            </a:r>
            <a:r>
              <a:rPr lang="ja-JP" altLang="en-US" sz="1300" dirty="0">
                <a:solidFill>
                  <a:prstClr val="black"/>
                </a:solidFill>
              </a:rPr>
              <a:t>歳以上になる</a:t>
            </a:r>
            <a:r>
              <a:rPr lang="en-US" altLang="ja-JP" sz="1300" dirty="0">
                <a:solidFill>
                  <a:prstClr val="black"/>
                </a:solidFill>
              </a:rPr>
              <a:t>2025</a:t>
            </a:r>
            <a:r>
              <a:rPr lang="ja-JP" altLang="en-US" sz="1300" dirty="0">
                <a:solidFill>
                  <a:prstClr val="black"/>
                </a:solidFill>
              </a:rPr>
              <a:t>年に向け、改革を継続し、地域医療構想と地域包括ケアを実現し、世界に誇るべき「国民皆保険」を持続可能なものとするため、平成</a:t>
            </a:r>
            <a:r>
              <a:rPr lang="en-US" altLang="ja-JP" sz="1300" dirty="0">
                <a:solidFill>
                  <a:prstClr val="black"/>
                </a:solidFill>
              </a:rPr>
              <a:t>30</a:t>
            </a:r>
            <a:r>
              <a:rPr lang="ja-JP" altLang="en-US" sz="1300" dirty="0">
                <a:solidFill>
                  <a:prstClr val="black"/>
                </a:solidFill>
              </a:rPr>
              <a:t>年度診療報酬・介護報酬改定及び税制改正大綱の策定に当たっては、次の課題に取り組んでいくこととする。</a:t>
            </a:r>
            <a:endParaRPr lang="en-US" altLang="ja-JP" sz="1300" dirty="0">
              <a:solidFill>
                <a:prstClr val="black"/>
              </a:solidFill>
            </a:endParaRPr>
          </a:p>
          <a:p>
            <a:pPr fontAlgn="base">
              <a:spcBef>
                <a:spcPts val="600"/>
              </a:spcBef>
              <a:spcAft>
                <a:spcPct val="0"/>
              </a:spcAft>
            </a:pPr>
            <a:r>
              <a:rPr lang="ja-JP" altLang="en-US" sz="1300" b="1" dirty="0">
                <a:solidFill>
                  <a:prstClr val="black"/>
                </a:solidFill>
              </a:rPr>
              <a:t>一、社会保障財源の適切な確保によるプラス改定</a:t>
            </a:r>
          </a:p>
          <a:p>
            <a:pPr marL="266700" indent="95250" fontAlgn="base">
              <a:spcBef>
                <a:spcPct val="0"/>
              </a:spcBef>
              <a:spcAft>
                <a:spcPct val="0"/>
              </a:spcAft>
            </a:pPr>
            <a:r>
              <a:rPr lang="ja-JP" altLang="en-US" sz="1300" dirty="0">
                <a:solidFill>
                  <a:prstClr val="black"/>
                </a:solidFill>
              </a:rPr>
              <a:t>所得や金融資産の多寡による応能負担などにより、社会保障財源を適切に確保すること。また、医療を支える医療機関は経営努力によって得られた薬価差を含めて運営しており、薬価改定財源を充当し、プラス改定とすること。</a:t>
            </a:r>
          </a:p>
          <a:p>
            <a:pPr fontAlgn="base">
              <a:spcBef>
                <a:spcPts val="600"/>
              </a:spcBef>
              <a:spcAft>
                <a:spcPct val="0"/>
              </a:spcAft>
            </a:pPr>
            <a:r>
              <a:rPr lang="ja-JP" altLang="en-US" sz="1300" b="1" dirty="0">
                <a:solidFill>
                  <a:prstClr val="black"/>
                </a:solidFill>
              </a:rPr>
              <a:t>一、経済成長を促し、地方創生へつながる医療従事者の手当てを含む処遇を改善すること</a:t>
            </a:r>
          </a:p>
          <a:p>
            <a:pPr marL="266700" fontAlgn="base">
              <a:spcBef>
                <a:spcPct val="0"/>
              </a:spcBef>
              <a:spcAft>
                <a:spcPct val="0"/>
              </a:spcAft>
            </a:pPr>
            <a:r>
              <a:rPr lang="ja-JP" altLang="en-US" sz="1300" dirty="0">
                <a:solidFill>
                  <a:prstClr val="black"/>
                </a:solidFill>
              </a:rPr>
              <a:t>　医療機関には全国で三百万人以上が従事しており、特に地方において雇用誘発効果が高い。経済成長を促し、地方創生へつながる医療従事者の手当てを含む処遇の改善をすること。</a:t>
            </a:r>
          </a:p>
          <a:p>
            <a:pPr fontAlgn="base">
              <a:spcBef>
                <a:spcPts val="600"/>
              </a:spcBef>
              <a:spcAft>
                <a:spcPct val="0"/>
              </a:spcAft>
            </a:pPr>
            <a:r>
              <a:rPr lang="ja-JP" altLang="en-US" sz="1300" b="1" dirty="0">
                <a:solidFill>
                  <a:prstClr val="black"/>
                </a:solidFill>
              </a:rPr>
              <a:t>一、地域包括ケアの中心となる「かかりつけ医」機能の推進</a:t>
            </a:r>
          </a:p>
          <a:p>
            <a:pPr marL="266700" fontAlgn="base">
              <a:spcBef>
                <a:spcPct val="0"/>
              </a:spcBef>
              <a:spcAft>
                <a:spcPct val="0"/>
              </a:spcAft>
            </a:pPr>
            <a:r>
              <a:rPr lang="ja-JP" altLang="en-US" sz="1300" dirty="0">
                <a:solidFill>
                  <a:prstClr val="black"/>
                </a:solidFill>
              </a:rPr>
              <a:t>　生活習慣病予防や介護予防を国民運動として取組み、高齢期における健康寿命を延伸し、医療費や介護費による国民負担が過大なものとならないように取り組むため、「かかりつけ医」機能を推進していくこと。</a:t>
            </a:r>
          </a:p>
          <a:p>
            <a:pPr fontAlgn="base">
              <a:spcBef>
                <a:spcPts val="600"/>
              </a:spcBef>
              <a:spcAft>
                <a:spcPct val="0"/>
              </a:spcAft>
            </a:pPr>
            <a:r>
              <a:rPr lang="ja-JP" altLang="en-US" sz="1300" b="1" dirty="0">
                <a:solidFill>
                  <a:prstClr val="black"/>
                </a:solidFill>
              </a:rPr>
              <a:t>一、技術革新への対応</a:t>
            </a:r>
          </a:p>
          <a:p>
            <a:pPr marL="266700" fontAlgn="base">
              <a:spcBef>
                <a:spcPct val="0"/>
              </a:spcBef>
              <a:spcAft>
                <a:spcPct val="0"/>
              </a:spcAft>
            </a:pPr>
            <a:r>
              <a:rPr lang="ja-JP" altLang="en-US" sz="1300" dirty="0">
                <a:solidFill>
                  <a:prstClr val="black"/>
                </a:solidFill>
              </a:rPr>
              <a:t>　ビッグデータ、ＩＣＴ、ＡＩを医療や介護に活用し、より質が高く効率的な提供体制を実現していく。そのための財源は別途政府の成長戦略として手当てすること。</a:t>
            </a:r>
          </a:p>
          <a:p>
            <a:pPr fontAlgn="base">
              <a:spcBef>
                <a:spcPts val="600"/>
              </a:spcBef>
              <a:spcAft>
                <a:spcPct val="0"/>
              </a:spcAft>
            </a:pPr>
            <a:r>
              <a:rPr lang="ja-JP" altLang="en-US" sz="1300" b="1" dirty="0">
                <a:solidFill>
                  <a:prstClr val="black"/>
                </a:solidFill>
              </a:rPr>
              <a:t>一、働き方改革への対応</a:t>
            </a:r>
          </a:p>
          <a:p>
            <a:pPr marL="266700" fontAlgn="base">
              <a:spcBef>
                <a:spcPct val="0"/>
              </a:spcBef>
              <a:spcAft>
                <a:spcPct val="0"/>
              </a:spcAft>
            </a:pPr>
            <a:r>
              <a:rPr lang="ja-JP" altLang="en-US" sz="1300" dirty="0">
                <a:solidFill>
                  <a:prstClr val="black"/>
                </a:solidFill>
              </a:rPr>
              <a:t>　医療従事者が生きがいと誇りを持って地域医療に取り組むことができるよう、働き方改革に合わせ、その労働条件を改善するための財源を確保すること。</a:t>
            </a:r>
          </a:p>
          <a:p>
            <a:pPr fontAlgn="base">
              <a:spcBef>
                <a:spcPts val="600"/>
              </a:spcBef>
              <a:spcAft>
                <a:spcPct val="0"/>
              </a:spcAft>
            </a:pPr>
            <a:r>
              <a:rPr lang="ja-JP" altLang="en-US" sz="1300" b="1" dirty="0">
                <a:solidFill>
                  <a:prstClr val="black"/>
                </a:solidFill>
              </a:rPr>
              <a:t>一、控除対象外消費税の抜本的解決</a:t>
            </a:r>
            <a:endParaRPr lang="en-US" altLang="ja-JP" sz="1300" b="1" dirty="0">
              <a:solidFill>
                <a:prstClr val="black"/>
              </a:solidFill>
            </a:endParaRPr>
          </a:p>
          <a:p>
            <a:pPr marL="266700" indent="95250" fontAlgn="base">
              <a:spcBef>
                <a:spcPct val="0"/>
              </a:spcBef>
              <a:spcAft>
                <a:spcPct val="0"/>
              </a:spcAft>
            </a:pPr>
            <a:r>
              <a:rPr lang="ja-JP" altLang="en-US" sz="1300" dirty="0">
                <a:solidFill>
                  <a:prstClr val="black"/>
                </a:solidFill>
              </a:rPr>
              <a:t>速やかに医療機関等の消費税負担をめぐる問題の解決を図ること。また、その措置が施行されるまでの間、設備投資に対する税制措置を講ずること。</a:t>
            </a:r>
          </a:p>
          <a:p>
            <a:pPr fontAlgn="base">
              <a:spcBef>
                <a:spcPct val="0"/>
              </a:spcBef>
              <a:spcAft>
                <a:spcPct val="0"/>
              </a:spcAft>
            </a:pPr>
            <a:endParaRPr lang="en-US" altLang="ja-JP" sz="1300" dirty="0">
              <a:solidFill>
                <a:prstClr val="black"/>
              </a:solidFill>
            </a:endParaRPr>
          </a:p>
          <a:p>
            <a:pPr fontAlgn="base">
              <a:spcBef>
                <a:spcPct val="0"/>
              </a:spcBef>
              <a:spcAft>
                <a:spcPct val="0"/>
              </a:spcAft>
            </a:pPr>
            <a:r>
              <a:rPr lang="ja-JP" altLang="en-US" sz="1300" dirty="0">
                <a:solidFill>
                  <a:prstClr val="black"/>
                </a:solidFill>
              </a:rPr>
              <a:t>　右、決議する。</a:t>
            </a:r>
          </a:p>
          <a:p>
            <a:pPr fontAlgn="base">
              <a:spcBef>
                <a:spcPts val="600"/>
              </a:spcBef>
              <a:spcAft>
                <a:spcPct val="0"/>
              </a:spcAft>
            </a:pPr>
            <a:r>
              <a:rPr lang="ja-JP" altLang="en-US" sz="1300" dirty="0">
                <a:solidFill>
                  <a:prstClr val="black"/>
                </a:solidFill>
              </a:rPr>
              <a:t>　　　　　　　　　　　　　　　　　　　　　　　　　　　　　　　　　　　　　　　　　　　　　　　　　　　　　　　　　　　　平成</a:t>
            </a:r>
            <a:r>
              <a:rPr lang="en-US" altLang="ja-JP" sz="1300" dirty="0">
                <a:solidFill>
                  <a:prstClr val="black"/>
                </a:solidFill>
              </a:rPr>
              <a:t>29</a:t>
            </a:r>
            <a:r>
              <a:rPr lang="ja-JP" altLang="en-US" sz="1300" dirty="0">
                <a:solidFill>
                  <a:prstClr val="black"/>
                </a:solidFill>
              </a:rPr>
              <a:t>年</a:t>
            </a:r>
            <a:r>
              <a:rPr lang="en-US" altLang="ja-JP" sz="1300" dirty="0">
                <a:solidFill>
                  <a:prstClr val="black"/>
                </a:solidFill>
              </a:rPr>
              <a:t>12</a:t>
            </a:r>
            <a:r>
              <a:rPr lang="ja-JP" altLang="en-US" sz="1300" dirty="0">
                <a:solidFill>
                  <a:prstClr val="black"/>
                </a:solidFill>
              </a:rPr>
              <a:t>月</a:t>
            </a:r>
            <a:r>
              <a:rPr lang="en-US" altLang="ja-JP" sz="1300" dirty="0">
                <a:solidFill>
                  <a:prstClr val="black"/>
                </a:solidFill>
              </a:rPr>
              <a:t>5</a:t>
            </a:r>
            <a:r>
              <a:rPr lang="ja-JP" altLang="en-US" sz="1300" dirty="0">
                <a:solidFill>
                  <a:prstClr val="black"/>
                </a:solidFill>
              </a:rPr>
              <a:t>日</a:t>
            </a:r>
            <a:endParaRPr lang="en-US" altLang="ja-JP" sz="1300" dirty="0">
              <a:solidFill>
                <a:prstClr val="black"/>
              </a:solidFill>
            </a:endParaRPr>
          </a:p>
          <a:p>
            <a:pPr fontAlgn="base">
              <a:spcBef>
                <a:spcPts val="600"/>
              </a:spcBef>
              <a:spcAft>
                <a:spcPct val="0"/>
              </a:spcAft>
            </a:pPr>
            <a:r>
              <a:rPr lang="ja-JP" altLang="en-US" sz="1300" dirty="0">
                <a:solidFill>
                  <a:prstClr val="black"/>
                </a:solidFill>
              </a:rPr>
              <a:t>　　　　　　　　　　　　　　　　　　　　　　　　　　　　　　　　　　　　　　　　　　　　　　　　　　　　　　　　　　　　国民医療を守る議員の会</a:t>
            </a:r>
          </a:p>
        </p:txBody>
      </p:sp>
      <p:sp>
        <p:nvSpPr>
          <p:cNvPr id="6"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33</a:t>
            </a:fld>
            <a:endParaRPr lang="ja-JP" altLang="en-US" sz="1600" dirty="0">
              <a:solidFill>
                <a:prstClr val="black"/>
              </a:solidFill>
              <a:latin typeface="Calibri"/>
            </a:endParaRPr>
          </a:p>
        </p:txBody>
      </p:sp>
    </p:spTree>
    <p:extLst>
      <p:ext uri="{BB962C8B-B14F-4D97-AF65-F5344CB8AC3E}">
        <p14:creationId xmlns:p14="http://schemas.microsoft.com/office/powerpoint/2010/main" val="2179232301"/>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62245" y="881524"/>
            <a:ext cx="9549428" cy="5747041"/>
          </a:xfrm>
          <a:prstGeom prst="rect">
            <a:avLst/>
          </a:prstGeom>
          <a:noFill/>
          <a:ln w="9525">
            <a:solidFill>
              <a:schemeClr val="tx1"/>
            </a:solidFill>
            <a:miter lim="800000"/>
            <a:headEnd/>
            <a:tailEnd/>
          </a:ln>
        </p:spPr>
        <p:txBody>
          <a:bodyPr/>
          <a:lstStyle/>
          <a:p>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r>
              <a:rPr lang="ja-JP" altLang="en-US" dirty="0">
                <a:solidFill>
                  <a:prstClr val="black"/>
                </a:solidFill>
              </a:rPr>
              <a:t>　</a:t>
            </a:r>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endParaRPr lang="ja-JP" altLang="ja-JP" dirty="0">
              <a:solidFill>
                <a:prstClr val="black"/>
              </a:solidFill>
            </a:endParaRPr>
          </a:p>
          <a:p>
            <a:endParaRPr lang="ja-JP" altLang="ja-JP" sz="2000" kern="100" dirty="0">
              <a:solidFill>
                <a:prstClr val="black"/>
              </a:solidFill>
              <a:latin typeface="ＭＳ Ｐゴシック"/>
              <a:cs typeface="Times New Roman" panose="02020603050405020304" pitchFamily="18" charset="0"/>
            </a:endParaRPr>
          </a:p>
          <a:p>
            <a:r>
              <a:rPr lang="en-US" altLang="ja-JP" sz="2000" dirty="0">
                <a:solidFill>
                  <a:srgbClr val="0070C0"/>
                </a:solidFill>
                <a:latin typeface="ＭＳ Ｐゴシック"/>
              </a:rPr>
              <a:t> </a:t>
            </a:r>
            <a:endParaRPr lang="ja-JP" altLang="ja-JP" sz="2000" dirty="0">
              <a:solidFill>
                <a:srgbClr val="0070C0"/>
              </a:solidFill>
              <a:latin typeface="ＭＳ Ｐゴシック"/>
            </a:endParaRPr>
          </a:p>
        </p:txBody>
      </p:sp>
      <p:sp>
        <p:nvSpPr>
          <p:cNvPr id="12" name="正方形/長方形 11"/>
          <p:cNvSpPr/>
          <p:nvPr/>
        </p:nvSpPr>
        <p:spPr>
          <a:xfrm>
            <a:off x="194414" y="889431"/>
            <a:ext cx="9415822" cy="823302"/>
          </a:xfrm>
          <a:prstGeom prst="rect">
            <a:avLst/>
          </a:prstGeom>
        </p:spPr>
        <p:txBody>
          <a:bodyPr wrap="square">
            <a:spAutoFit/>
          </a:bodyPr>
          <a:lstStyle/>
          <a:p>
            <a:pPr marL="179388" lvl="0" indent="-179388">
              <a:lnSpc>
                <a:spcPts val="1900"/>
              </a:lnSpc>
            </a:pPr>
            <a:r>
              <a:rPr lang="ja-JP" altLang="en-US" dirty="0">
                <a:solidFill>
                  <a:prstClr val="black"/>
                </a:solidFill>
                <a:latin typeface="+mn-ea"/>
              </a:rPr>
              <a:t>①　医療機関の業務の効率化の観点から、施設基準等の届出において、様式の廃止や提出する資料数の低減、届出する機会を減らす等の合理化を行う</a:t>
            </a:r>
            <a:endParaRPr lang="en-US" altLang="ja-JP" dirty="0">
              <a:solidFill>
                <a:prstClr val="black"/>
              </a:solidFill>
              <a:latin typeface="+mn-ea"/>
            </a:endParaRPr>
          </a:p>
          <a:p>
            <a:pPr lvl="0">
              <a:lnSpc>
                <a:spcPts val="1900"/>
              </a:lnSpc>
            </a:pPr>
            <a:r>
              <a:rPr lang="ja-JP" altLang="en-US" dirty="0">
                <a:solidFill>
                  <a:prstClr val="black"/>
                </a:solidFill>
                <a:latin typeface="+mn-ea"/>
              </a:rPr>
              <a:t>　 等の合理化を行う</a:t>
            </a:r>
            <a:endParaRPr lang="en-US" altLang="ja-JP" dirty="0">
              <a:solidFill>
                <a:prstClr val="black"/>
              </a:solidFill>
              <a:latin typeface="+mn-ea"/>
            </a:endParaRPr>
          </a:p>
        </p:txBody>
      </p:sp>
      <p:sp>
        <p:nvSpPr>
          <p:cNvPr id="13" name="Rectangle 36"/>
          <p:cNvSpPr>
            <a:spLocks noChangeArrowheads="1"/>
          </p:cNvSpPr>
          <p:nvPr/>
        </p:nvSpPr>
        <p:spPr bwMode="auto">
          <a:xfrm>
            <a:off x="182917" y="510623"/>
            <a:ext cx="56007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事務の効率化・合理化や情報利活用の推進①</a:t>
            </a:r>
            <a:endParaRPr lang="en-US" altLang="ja-JP" sz="2000" dirty="0">
              <a:solidFill>
                <a:prstClr val="black"/>
              </a:solidFill>
            </a:endParaRPr>
          </a:p>
        </p:txBody>
      </p:sp>
      <p:sp>
        <p:nvSpPr>
          <p:cNvPr id="14" name="Rectangle 2"/>
          <p:cNvSpPr>
            <a:spLocks noChangeArrowheads="1"/>
          </p:cNvSpPr>
          <p:nvPr/>
        </p:nvSpPr>
        <p:spPr bwMode="auto">
          <a:xfrm>
            <a:off x="194414" y="4445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None/>
              <a:defRPr/>
            </a:pPr>
            <a:r>
              <a:rPr lang="ja-JP" altLang="en-US" sz="2400" kern="0" dirty="0">
                <a:solidFill>
                  <a:prstClr val="black"/>
                </a:solidFill>
                <a:latin typeface="ＭＳ Ｐゴシック"/>
                <a:ea typeface="ＭＳ Ｐゴシック"/>
              </a:rPr>
              <a:t>２４．</a:t>
            </a:r>
            <a:r>
              <a:rPr lang="ja-JP" altLang="en-US" sz="2400" dirty="0">
                <a:solidFill>
                  <a:prstClr val="black"/>
                </a:solidFill>
                <a:latin typeface="Calibri" panose="020F0502020204030204"/>
                <a:ea typeface="ＭＳ Ｐゴシック"/>
              </a:rPr>
              <a:t>業務</a:t>
            </a:r>
            <a:r>
              <a:rPr lang="ja-JP" altLang="ja-JP" sz="2400" dirty="0">
                <a:solidFill>
                  <a:prstClr val="black"/>
                </a:solidFill>
                <a:latin typeface="Calibri" panose="020F0502020204030204"/>
                <a:ea typeface="ＭＳ Ｐゴシック"/>
              </a:rPr>
              <a:t>の効率化・合理化</a:t>
            </a:r>
            <a:endParaRPr lang="ja-JP" altLang="en-US" sz="2400" kern="0" dirty="0">
              <a:solidFill>
                <a:prstClr val="black"/>
              </a:solidFill>
              <a:latin typeface="ＭＳ Ｐゴシック"/>
              <a:ea typeface="ＭＳ Ｐゴシック"/>
            </a:endParaRPr>
          </a:p>
        </p:txBody>
      </p:sp>
      <p:sp>
        <p:nvSpPr>
          <p:cNvPr id="5" name="正方形/長方形 4"/>
          <p:cNvSpPr/>
          <p:nvPr/>
        </p:nvSpPr>
        <p:spPr>
          <a:xfrm>
            <a:off x="205943" y="5805264"/>
            <a:ext cx="9505730" cy="823302"/>
          </a:xfrm>
          <a:prstGeom prst="rect">
            <a:avLst/>
          </a:prstGeom>
        </p:spPr>
        <p:txBody>
          <a:bodyPr wrap="square">
            <a:spAutoFit/>
          </a:bodyPr>
          <a:lstStyle/>
          <a:p>
            <a:pPr lvl="0">
              <a:lnSpc>
                <a:spcPts val="1900"/>
              </a:lnSpc>
            </a:pPr>
            <a:r>
              <a:rPr lang="ja-JP" altLang="en-US" dirty="0">
                <a:solidFill>
                  <a:prstClr val="black"/>
                </a:solidFill>
                <a:latin typeface="+mn-ea"/>
              </a:rPr>
              <a:t>②  医療保険のリハビリテーションから介護保険のリハビリテーションへの円滑な移行を行うため、</a:t>
            </a:r>
            <a:endParaRPr lang="en-US" altLang="ja-JP" dirty="0">
              <a:solidFill>
                <a:prstClr val="black"/>
              </a:solidFill>
              <a:latin typeface="+mn-ea"/>
            </a:endParaRPr>
          </a:p>
          <a:p>
            <a:pPr lvl="0">
              <a:lnSpc>
                <a:spcPts val="1900"/>
              </a:lnSpc>
            </a:pPr>
            <a:r>
              <a:rPr lang="en-US" altLang="ja-JP" dirty="0">
                <a:solidFill>
                  <a:prstClr val="black"/>
                </a:solidFill>
                <a:latin typeface="+mn-ea"/>
              </a:rPr>
              <a:t>   </a:t>
            </a:r>
            <a:r>
              <a:rPr lang="ja-JP" altLang="en-US" dirty="0">
                <a:solidFill>
                  <a:prstClr val="black"/>
                </a:solidFill>
                <a:latin typeface="+mn-ea"/>
              </a:rPr>
              <a:t>介護保険のリハビリテーション事業所でもリハビリテーション計画書を活用できるよう、</a:t>
            </a:r>
            <a:endParaRPr lang="en-US" altLang="ja-JP" dirty="0">
              <a:solidFill>
                <a:prstClr val="black"/>
              </a:solidFill>
              <a:latin typeface="+mn-ea"/>
            </a:endParaRPr>
          </a:p>
          <a:p>
            <a:pPr lvl="0">
              <a:lnSpc>
                <a:spcPts val="1900"/>
              </a:lnSpc>
            </a:pPr>
            <a:r>
              <a:rPr lang="en-US" altLang="ja-JP" dirty="0">
                <a:solidFill>
                  <a:prstClr val="black"/>
                </a:solidFill>
                <a:latin typeface="+mn-ea"/>
              </a:rPr>
              <a:t>   </a:t>
            </a:r>
            <a:r>
              <a:rPr lang="ja-JP" altLang="en-US" dirty="0">
                <a:solidFill>
                  <a:prstClr val="black"/>
                </a:solidFill>
                <a:latin typeface="+mn-ea"/>
              </a:rPr>
              <a:t>様式の見直しを行う</a:t>
            </a:r>
            <a:endParaRPr lang="en-US" altLang="ja-JP" dirty="0">
              <a:solidFill>
                <a:prstClr val="black"/>
              </a:solidFill>
              <a:latin typeface="+mn-ea"/>
            </a:endParaRPr>
          </a:p>
        </p:txBody>
      </p:sp>
      <p:graphicFrame>
        <p:nvGraphicFramePr>
          <p:cNvPr id="10" name="表 9"/>
          <p:cNvGraphicFramePr>
            <a:graphicFrameLocks noGrp="1"/>
          </p:cNvGraphicFramePr>
          <p:nvPr>
            <p:extLst/>
          </p:nvPr>
        </p:nvGraphicFramePr>
        <p:xfrm>
          <a:off x="329816" y="1435678"/>
          <a:ext cx="9145017" cy="4297578"/>
        </p:xfrm>
        <a:graphic>
          <a:graphicData uri="http://schemas.openxmlformats.org/drawingml/2006/table">
            <a:tbl>
              <a:tblPr firstRow="1" bandRow="1">
                <a:tableStyleId>{93296810-A885-4BE3-A3E7-6D5BEEA58F35}</a:tableStyleId>
              </a:tblPr>
              <a:tblGrid>
                <a:gridCol w="2860363">
                  <a:extLst>
                    <a:ext uri="{9D8B030D-6E8A-4147-A177-3AD203B41FA5}">
                      <a16:colId xmlns="" xmlns:a16="http://schemas.microsoft.com/office/drawing/2014/main" val="20000"/>
                    </a:ext>
                  </a:extLst>
                </a:gridCol>
                <a:gridCol w="2664296">
                  <a:extLst>
                    <a:ext uri="{9D8B030D-6E8A-4147-A177-3AD203B41FA5}">
                      <a16:colId xmlns="" xmlns:a16="http://schemas.microsoft.com/office/drawing/2014/main" val="20001"/>
                    </a:ext>
                  </a:extLst>
                </a:gridCol>
                <a:gridCol w="3620358">
                  <a:extLst>
                    <a:ext uri="{9D8B030D-6E8A-4147-A177-3AD203B41FA5}">
                      <a16:colId xmlns="" xmlns:a16="http://schemas.microsoft.com/office/drawing/2014/main" val="20002"/>
                    </a:ext>
                  </a:extLst>
                </a:gridCol>
              </a:tblGrid>
              <a:tr h="375168">
                <a:tc>
                  <a:txBody>
                    <a:bodyPr/>
                    <a:lstStyle/>
                    <a:p>
                      <a:pPr algn="ctr"/>
                      <a:r>
                        <a:rPr kumimoji="1" lang="ja-JP" altLang="en-US" sz="1200" dirty="0"/>
                        <a:t>入院料等</a:t>
                      </a:r>
                    </a:p>
                  </a:txBody>
                  <a:tcPr anchor="ctr"/>
                </a:tc>
                <a:tc>
                  <a:txBody>
                    <a:bodyPr/>
                    <a:lstStyle/>
                    <a:p>
                      <a:pPr algn="ctr"/>
                      <a:r>
                        <a:rPr kumimoji="1" lang="ja-JP" altLang="en-US" sz="1200" dirty="0"/>
                        <a:t>届出等</a:t>
                      </a:r>
                    </a:p>
                  </a:txBody>
                  <a:tcPr anchor="ctr"/>
                </a:tc>
                <a:tc>
                  <a:txBody>
                    <a:bodyPr/>
                    <a:lstStyle/>
                    <a:p>
                      <a:pPr algn="ctr"/>
                      <a:r>
                        <a:rPr kumimoji="1" lang="ja-JP" altLang="en-US" sz="1200" dirty="0"/>
                        <a:t>対応</a:t>
                      </a:r>
                    </a:p>
                  </a:txBody>
                  <a:tcPr anchor="ctr"/>
                </a:tc>
                <a:extLst>
                  <a:ext uri="{0D108BD9-81ED-4DB2-BD59-A6C34878D82A}">
                    <a16:rowId xmlns="" xmlns:a16="http://schemas.microsoft.com/office/drawing/2014/main" val="10000"/>
                  </a:ext>
                </a:extLst>
              </a:tr>
              <a:tr h="394018">
                <a:tc>
                  <a:txBody>
                    <a:bodyPr/>
                    <a:lstStyle/>
                    <a:p>
                      <a:pPr algn="l"/>
                      <a:r>
                        <a:rPr kumimoji="1" lang="ja-JP" altLang="en-US" sz="1200" dirty="0"/>
                        <a:t>基本診療料・特掲診療料</a:t>
                      </a:r>
                      <a:endParaRPr kumimoji="1" lang="en-US" altLang="ja-JP" sz="1200" dirty="0"/>
                    </a:p>
                    <a:p>
                      <a:pPr algn="l"/>
                      <a:r>
                        <a:rPr kumimoji="1" lang="ja-JP" altLang="en-US" sz="1200" dirty="0"/>
                        <a:t>訪問看護療養費</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施設基準等に係る届出</a:t>
                      </a:r>
                    </a:p>
                  </a:txBody>
                  <a:tcPr anchor="ctr"/>
                </a:tc>
                <a:tc>
                  <a:txBody>
                    <a:bodyPr/>
                    <a:lstStyle/>
                    <a:p>
                      <a:pPr algn="l"/>
                      <a:r>
                        <a:rPr kumimoji="1" lang="ja-JP" altLang="en-US" sz="1200" dirty="0"/>
                        <a:t>副本の提出、副本のコピーの添付を廃止。</a:t>
                      </a:r>
                    </a:p>
                  </a:txBody>
                  <a:tcPr anchor="ctr"/>
                </a:tc>
                <a:extLst>
                  <a:ext uri="{0D108BD9-81ED-4DB2-BD59-A6C34878D82A}">
                    <a16:rowId xmlns="" xmlns:a16="http://schemas.microsoft.com/office/drawing/2014/main" val="10001"/>
                  </a:ext>
                </a:extLst>
              </a:tr>
              <a:tr h="800914">
                <a:tc>
                  <a:txBody>
                    <a:bodyPr/>
                    <a:lstStyle/>
                    <a:p>
                      <a:pPr algn="l"/>
                      <a:r>
                        <a:rPr kumimoji="1" lang="ja-JP" altLang="en-US" sz="1200" dirty="0"/>
                        <a:t>急性期一般入院基本料の入院料</a:t>
                      </a:r>
                    </a:p>
                  </a:txBody>
                  <a:tcPr anchor="ctr"/>
                </a:tc>
                <a:tc>
                  <a:txBody>
                    <a:bodyPr/>
                    <a:lstStyle/>
                    <a:p>
                      <a:pPr algn="l"/>
                      <a:r>
                        <a:rPr kumimoji="1" lang="ja-JP" altLang="en-US" sz="1200" dirty="0"/>
                        <a:t>急性期一般入院料２～６の</a:t>
                      </a:r>
                      <a:endParaRPr kumimoji="1" lang="en-US" altLang="ja-JP" sz="1200" dirty="0"/>
                    </a:p>
                    <a:p>
                      <a:pPr algn="l"/>
                      <a:r>
                        <a:rPr kumimoji="1" lang="ja-JP" altLang="en-US" sz="1200" dirty="0"/>
                        <a:t>変更の届出</a:t>
                      </a:r>
                    </a:p>
                  </a:txBody>
                  <a:tcPr anchor="ctr"/>
                </a:tc>
                <a:tc>
                  <a:txBody>
                    <a:bodyPr/>
                    <a:lstStyle/>
                    <a:p>
                      <a:pPr algn="l"/>
                      <a:r>
                        <a:rPr kumimoji="1" lang="ja-JP" altLang="en-US" sz="1200" dirty="0"/>
                        <a:t>平成</a:t>
                      </a:r>
                      <a:r>
                        <a:rPr kumimoji="1" lang="en-US" altLang="ja-JP" sz="1200" dirty="0">
                          <a:latin typeface="+mn-ea"/>
                          <a:ea typeface="+mn-ea"/>
                        </a:rPr>
                        <a:t>30</a:t>
                      </a:r>
                      <a:r>
                        <a:rPr kumimoji="1" lang="ja-JP" altLang="en-US" sz="1200" dirty="0">
                          <a:latin typeface="+mn-ea"/>
                          <a:ea typeface="+mn-ea"/>
                        </a:rPr>
                        <a:t>年</a:t>
                      </a:r>
                      <a:r>
                        <a:rPr kumimoji="1" lang="en-US" altLang="ja-JP" sz="1200" dirty="0">
                          <a:latin typeface="+mn-ea"/>
                          <a:ea typeface="+mn-ea"/>
                        </a:rPr>
                        <a:t>10</a:t>
                      </a:r>
                      <a:r>
                        <a:rPr kumimoji="1" lang="ja-JP" altLang="en-US" sz="1200" dirty="0">
                          <a:latin typeface="+mn-ea"/>
                          <a:ea typeface="+mn-ea"/>
                        </a:rPr>
                        <a:t>月１日以降において、急性期一般入院基本料を届け出ている病棟であれば、急性期一般入院料２～６の届出において、様式</a:t>
                      </a:r>
                      <a:r>
                        <a:rPr kumimoji="1" lang="en-US" altLang="ja-JP" sz="1200" dirty="0">
                          <a:latin typeface="+mn-ea"/>
                          <a:ea typeface="+mn-ea"/>
                        </a:rPr>
                        <a:t>10</a:t>
                      </a:r>
                      <a:r>
                        <a:rPr kumimoji="1" lang="ja-JP" altLang="en-US" sz="1200" dirty="0"/>
                        <a:t>のみの届出を可能とする。</a:t>
                      </a:r>
                    </a:p>
                  </a:txBody>
                  <a:tcPr anchor="ctr"/>
                </a:tc>
                <a:extLst>
                  <a:ext uri="{0D108BD9-81ED-4DB2-BD59-A6C34878D82A}">
                    <a16:rowId xmlns="" xmlns:a16="http://schemas.microsoft.com/office/drawing/2014/main" val="10002"/>
                  </a:ext>
                </a:extLst>
              </a:tr>
              <a:tr h="482010">
                <a:tc>
                  <a:txBody>
                    <a:bodyPr/>
                    <a:lstStyle/>
                    <a:p>
                      <a:pPr algn="l"/>
                      <a:r>
                        <a:rPr kumimoji="1" lang="ja-JP" altLang="en-US" sz="1200" dirty="0"/>
                        <a:t>急性期一般入院基本料、７対１入院基本料、</a:t>
                      </a:r>
                      <a:r>
                        <a:rPr kumimoji="1" lang="en-US" altLang="ja-JP" sz="1200" dirty="0">
                          <a:latin typeface="+mn-ea"/>
                          <a:ea typeface="+mn-ea"/>
                        </a:rPr>
                        <a:t>10</a:t>
                      </a:r>
                      <a:r>
                        <a:rPr kumimoji="1" lang="ja-JP" altLang="en-US" sz="1200" dirty="0">
                          <a:latin typeface="+mn-ea"/>
                          <a:ea typeface="+mn-ea"/>
                        </a:rPr>
                        <a:t>対１入院</a:t>
                      </a:r>
                      <a:r>
                        <a:rPr kumimoji="1" lang="ja-JP" altLang="en-US" sz="1200" dirty="0"/>
                        <a:t>基本料、等</a:t>
                      </a:r>
                    </a:p>
                  </a:txBody>
                  <a:tcPr anchor="ctr"/>
                </a:tc>
                <a:tc>
                  <a:txBody>
                    <a:bodyPr/>
                    <a:lstStyle/>
                    <a:p>
                      <a:pPr algn="l"/>
                      <a:r>
                        <a:rPr kumimoji="1" lang="ja-JP" altLang="en-US" sz="1200" dirty="0"/>
                        <a:t>重症度、医療・看護必要度の実績の届出</a:t>
                      </a:r>
                      <a:endParaRPr kumimoji="1" lang="en-US" altLang="ja-JP" sz="1200" dirty="0"/>
                    </a:p>
                  </a:txBody>
                  <a:tcPr anchor="ctr"/>
                </a:tc>
                <a:tc>
                  <a:txBody>
                    <a:bodyPr/>
                    <a:lstStyle/>
                    <a:p>
                      <a:pPr algn="l"/>
                      <a:r>
                        <a:rPr kumimoji="1" lang="ja-JP" altLang="en-US" sz="1200" dirty="0">
                          <a:latin typeface="+mn-ea"/>
                          <a:ea typeface="+mn-ea"/>
                        </a:rPr>
                        <a:t>年間の実績を求める様式</a:t>
                      </a:r>
                      <a:r>
                        <a:rPr kumimoji="1" lang="en-US" altLang="ja-JP" sz="1200" dirty="0">
                          <a:latin typeface="+mn-ea"/>
                          <a:ea typeface="+mn-ea"/>
                        </a:rPr>
                        <a:t>10</a:t>
                      </a:r>
                      <a:r>
                        <a:rPr kumimoji="1" lang="ja-JP" altLang="en-US" sz="1200" dirty="0">
                          <a:latin typeface="+mn-ea"/>
                          <a:ea typeface="+mn-ea"/>
                        </a:rPr>
                        <a:t>の３を削除し、様式</a:t>
                      </a:r>
                      <a:r>
                        <a:rPr kumimoji="1" lang="en-US" altLang="ja-JP" sz="1200" dirty="0">
                          <a:latin typeface="+mn-ea"/>
                          <a:ea typeface="+mn-ea"/>
                        </a:rPr>
                        <a:t>10</a:t>
                      </a:r>
                      <a:r>
                        <a:rPr kumimoji="1" lang="ja-JP" altLang="en-US" sz="1200" dirty="0">
                          <a:latin typeface="+mn-ea"/>
                          <a:ea typeface="+mn-ea"/>
                        </a:rPr>
                        <a:t>のみの届出を可能とする。</a:t>
                      </a:r>
                    </a:p>
                  </a:txBody>
                  <a:tcPr anchor="ctr"/>
                </a:tc>
                <a:extLst>
                  <a:ext uri="{0D108BD9-81ED-4DB2-BD59-A6C34878D82A}">
                    <a16:rowId xmlns="" xmlns:a16="http://schemas.microsoft.com/office/drawing/2014/main" val="10003"/>
                  </a:ext>
                </a:extLst>
              </a:tr>
              <a:tr h="360040">
                <a:tc>
                  <a:txBody>
                    <a:bodyPr/>
                    <a:lstStyle/>
                    <a:p>
                      <a:pPr algn="l"/>
                      <a:r>
                        <a:rPr kumimoji="1" lang="ja-JP" altLang="en-US" sz="1200" dirty="0"/>
                        <a:t>回復期リハビリテーション病棟入院料</a:t>
                      </a:r>
                    </a:p>
                  </a:txBody>
                  <a:tcPr anchor="ctr"/>
                </a:tc>
                <a:tc>
                  <a:txBody>
                    <a:bodyPr/>
                    <a:lstStyle/>
                    <a:p>
                      <a:pPr algn="l"/>
                      <a:r>
                        <a:rPr kumimoji="1" lang="ja-JP" altLang="en-US" sz="1200" dirty="0"/>
                        <a:t>リハビリテーション実績指数等の報告</a:t>
                      </a:r>
                    </a:p>
                  </a:txBody>
                  <a:tcPr anchor="ctr"/>
                </a:tc>
                <a:tc>
                  <a:txBody>
                    <a:bodyPr/>
                    <a:lstStyle/>
                    <a:p>
                      <a:pPr algn="l"/>
                      <a:r>
                        <a:rPr kumimoji="1" lang="ja-JP" altLang="en-US" sz="1200" dirty="0"/>
                        <a:t>年４回の報告を、年１回（７月）の報告のみとする。</a:t>
                      </a:r>
                    </a:p>
                  </a:txBody>
                  <a:tcPr anchor="ctr"/>
                </a:tc>
                <a:extLst>
                  <a:ext uri="{0D108BD9-81ED-4DB2-BD59-A6C34878D82A}">
                    <a16:rowId xmlns="" xmlns:a16="http://schemas.microsoft.com/office/drawing/2014/main" val="10004"/>
                  </a:ext>
                </a:extLst>
              </a:tr>
              <a:tr h="635298">
                <a:tc rowSpan="2">
                  <a:txBody>
                    <a:bodyPr/>
                    <a:lstStyle/>
                    <a:p>
                      <a:pPr algn="l"/>
                      <a:r>
                        <a:rPr kumimoji="1" lang="ja-JP" altLang="en-US" sz="1200" dirty="0"/>
                        <a:t>総合入院体制加算、医師事務作業補助体制加算、急性期看護補助体制加算、等</a:t>
                      </a:r>
                    </a:p>
                  </a:txBody>
                  <a:tcPr anchor="ctr"/>
                </a:tc>
                <a:tc rowSpan="2">
                  <a:txBody>
                    <a:bodyPr/>
                    <a:lstStyle/>
                    <a:p>
                      <a:pPr algn="l"/>
                      <a:r>
                        <a:rPr kumimoji="1" lang="ja-JP" altLang="en-US" sz="1200" dirty="0"/>
                        <a:t>医療従事者等の負担の軽減並びに処遇の改善に関する届出</a:t>
                      </a:r>
                    </a:p>
                  </a:txBody>
                  <a:tcPr anchor="ctr"/>
                </a:tc>
                <a:tc>
                  <a:txBody>
                    <a:bodyPr/>
                    <a:lstStyle/>
                    <a:p>
                      <a:pPr algn="l"/>
                      <a:r>
                        <a:rPr kumimoji="1" lang="ja-JP" altLang="en-US" sz="1200" dirty="0"/>
                        <a:t>負担軽減等に係る内容を求めている評価について、配置等に係る評価に集約し、他の評価における届出を廃止。</a:t>
                      </a:r>
                    </a:p>
                  </a:txBody>
                  <a:tcPr anchor="ctr"/>
                </a:tc>
                <a:extLst>
                  <a:ext uri="{0D108BD9-81ED-4DB2-BD59-A6C34878D82A}">
                    <a16:rowId xmlns="" xmlns:a16="http://schemas.microsoft.com/office/drawing/2014/main" val="3733998126"/>
                  </a:ext>
                </a:extLst>
              </a:tr>
              <a:tr h="676307">
                <a:tc vMerge="1">
                  <a:txBody>
                    <a:bodyPr/>
                    <a:lstStyle/>
                    <a:p>
                      <a:pPr algn="l"/>
                      <a:endParaRPr kumimoji="1" lang="ja-JP" altLang="en-US" sz="1200" dirty="0"/>
                    </a:p>
                  </a:txBody>
                  <a:tcPr anchor="ctr"/>
                </a:tc>
                <a:tc vMerge="1">
                  <a:txBody>
                    <a:bodyPr/>
                    <a:lstStyle/>
                    <a:p>
                      <a:pPr algn="l"/>
                      <a:endParaRPr kumimoji="1" lang="ja-JP" altLang="en-US" sz="1200" dirty="0"/>
                    </a:p>
                  </a:txBody>
                  <a:tcPr anchor="ctr"/>
                </a:tc>
                <a:tc>
                  <a:txBody>
                    <a:bodyPr/>
                    <a:lstStyle/>
                    <a:p>
                      <a:pPr algn="l"/>
                      <a:r>
                        <a:rPr kumimoji="1" lang="ja-JP" altLang="en-US" sz="1200" dirty="0"/>
                        <a:t>届出の変更にあたり、直近の年１回（７月）の報告から変更がない場合、届出時の様式の添付を省略可能とする。</a:t>
                      </a:r>
                    </a:p>
                  </a:txBody>
                  <a:tcPr anchor="ctr"/>
                </a:tc>
                <a:extLst>
                  <a:ext uri="{0D108BD9-81ED-4DB2-BD59-A6C34878D82A}">
                    <a16:rowId xmlns="" xmlns:a16="http://schemas.microsoft.com/office/drawing/2014/main" val="10005"/>
                  </a:ext>
                </a:extLst>
              </a:tr>
              <a:tr h="483813">
                <a:tc>
                  <a:txBody>
                    <a:bodyPr/>
                    <a:lstStyle/>
                    <a:p>
                      <a:pPr algn="l"/>
                      <a:r>
                        <a:rPr kumimoji="1" lang="ja-JP" altLang="en-US" sz="1200" dirty="0"/>
                        <a:t>高度難聴指導管理料</a:t>
                      </a:r>
                    </a:p>
                  </a:txBody>
                  <a:tcPr anchor="ctr"/>
                </a:tc>
                <a:tc>
                  <a:txBody>
                    <a:bodyPr/>
                    <a:lstStyle/>
                    <a:p>
                      <a:pPr algn="l"/>
                      <a:r>
                        <a:rPr kumimoji="1" lang="ja-JP" altLang="en-US" sz="1200" dirty="0"/>
                        <a:t>施設基準の届出</a:t>
                      </a:r>
                    </a:p>
                  </a:txBody>
                  <a:tcPr anchor="ctr"/>
                </a:tc>
                <a:tc>
                  <a:txBody>
                    <a:bodyPr/>
                    <a:lstStyle/>
                    <a:p>
                      <a:pPr algn="l"/>
                      <a:r>
                        <a:rPr kumimoji="1" lang="ja-JP" altLang="en-US" sz="1200" dirty="0"/>
                        <a:t>届出を廃止し、施設基準を満たす保険医療機関は算定可能とする。</a:t>
                      </a:r>
                    </a:p>
                  </a:txBody>
                  <a:tcPr anchor="ctr"/>
                </a:tc>
                <a:extLst>
                  <a:ext uri="{0D108BD9-81ED-4DB2-BD59-A6C34878D82A}">
                    <a16:rowId xmlns="" xmlns:a16="http://schemas.microsoft.com/office/drawing/2014/main" val="10006"/>
                  </a:ext>
                </a:extLst>
              </a:tr>
            </a:tbl>
          </a:graphicData>
        </a:graphic>
      </p:graphicFrame>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a:extLst>
              <a:ext uri="{FF2B5EF4-FFF2-40B4-BE49-F238E27FC236}">
                <a16:creationId xmlns="" xmlns:a16="http://schemas.microsoft.com/office/drawing/2014/main" id="{004924AA-963A-4C18-98E2-D5A61C56D06A}"/>
              </a:ext>
            </a:extLst>
          </p:cNvPr>
          <p:cNvSpPr txBox="1"/>
          <p:nvPr/>
        </p:nvSpPr>
        <p:spPr>
          <a:xfrm>
            <a:off x="8645617" y="1784741"/>
            <a:ext cx="111595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693</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826</a:t>
            </a:r>
          </a:p>
          <a:p>
            <a:pPr>
              <a:defRPr/>
            </a:pPr>
            <a:r>
              <a:rPr lang="ja-JP" altLang="en-US" dirty="0">
                <a:solidFill>
                  <a:srgbClr val="002060"/>
                </a:solidFill>
                <a:latin typeface="ＭＳ Ｐゴシック" panose="020B0600070205080204" pitchFamily="50" charset="-128"/>
              </a:rPr>
              <a:t>通</a:t>
            </a:r>
            <a:r>
              <a:rPr lang="en-US" altLang="ja-JP" dirty="0">
                <a:solidFill>
                  <a:srgbClr val="002060"/>
                </a:solidFill>
                <a:latin typeface="ＭＳ Ｐゴシック" panose="020B0600070205080204" pitchFamily="50" charset="-128"/>
              </a:rPr>
              <a:t>1023</a:t>
            </a:r>
            <a:endParaRPr lang="ja-JP" altLang="en-US" dirty="0">
              <a:solidFill>
                <a:srgbClr val="002060"/>
              </a:solidFill>
              <a:latin typeface="ＭＳ Ｐゴシック" panose="020B0600070205080204" pitchFamily="50" charset="-128"/>
            </a:endParaRPr>
          </a:p>
        </p:txBody>
      </p:sp>
      <p:sp>
        <p:nvSpPr>
          <p:cNvPr id="16" name="テキスト ボックス 15">
            <a:extLst>
              <a:ext uri="{FF2B5EF4-FFF2-40B4-BE49-F238E27FC236}">
                <a16:creationId xmlns="" xmlns:a16="http://schemas.microsoft.com/office/drawing/2014/main" id="{4AE579FB-55D9-4749-B3C6-80DE60075741}"/>
              </a:ext>
            </a:extLst>
          </p:cNvPr>
          <p:cNvSpPr txBox="1"/>
          <p:nvPr/>
        </p:nvSpPr>
        <p:spPr>
          <a:xfrm>
            <a:off x="6393160" y="2879358"/>
            <a:ext cx="8687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720</a:t>
            </a:r>
            <a:endParaRPr lang="ja-JP" altLang="en-US" dirty="0">
              <a:solidFill>
                <a:srgbClr val="002060"/>
              </a:solidFill>
              <a:latin typeface="ＭＳ Ｐゴシック" panose="020B0600070205080204" pitchFamily="50" charset="-128"/>
            </a:endParaRPr>
          </a:p>
        </p:txBody>
      </p:sp>
      <p:sp>
        <p:nvSpPr>
          <p:cNvPr id="17" name="テキスト ボックス 16">
            <a:extLst>
              <a:ext uri="{FF2B5EF4-FFF2-40B4-BE49-F238E27FC236}">
                <a16:creationId xmlns="" xmlns:a16="http://schemas.microsoft.com/office/drawing/2014/main" id="{803B567C-0956-47B9-9283-543E60EB0B52}"/>
              </a:ext>
            </a:extLst>
          </p:cNvPr>
          <p:cNvSpPr txBox="1"/>
          <p:nvPr/>
        </p:nvSpPr>
        <p:spPr>
          <a:xfrm>
            <a:off x="7529996" y="3344622"/>
            <a:ext cx="8687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710</a:t>
            </a:r>
            <a:endParaRPr lang="ja-JP" altLang="en-US" dirty="0">
              <a:solidFill>
                <a:srgbClr val="002060"/>
              </a:solidFill>
              <a:latin typeface="ＭＳ Ｐゴシック" panose="020B0600070205080204" pitchFamily="50" charset="-128"/>
            </a:endParaRPr>
          </a:p>
        </p:txBody>
      </p:sp>
      <p:sp>
        <p:nvSpPr>
          <p:cNvPr id="18" name="テキスト ボックス 8">
            <a:extLst>
              <a:ext uri="{FF2B5EF4-FFF2-40B4-BE49-F238E27FC236}">
                <a16:creationId xmlns="" xmlns:a16="http://schemas.microsoft.com/office/drawing/2014/main" id="{D631578B-D561-47B9-868F-4CC3A399D1FC}"/>
              </a:ext>
            </a:extLst>
          </p:cNvPr>
          <p:cNvSpPr txBox="1"/>
          <p:nvPr/>
        </p:nvSpPr>
        <p:spPr>
          <a:xfrm>
            <a:off x="9080306" y="3644987"/>
            <a:ext cx="66344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131</a:t>
            </a:r>
            <a:endParaRPr lang="ja-JP" altLang="en-US" dirty="0">
              <a:solidFill>
                <a:srgbClr val="002060"/>
              </a:solidFill>
              <a:latin typeface="ＭＳ Ｐゴシック" panose="020B0600070205080204" pitchFamily="50" charset="-128"/>
            </a:endParaRPr>
          </a:p>
        </p:txBody>
      </p:sp>
      <p:sp>
        <p:nvSpPr>
          <p:cNvPr id="19" name="テキスト ボックス 18">
            <a:extLst>
              <a:ext uri="{FF2B5EF4-FFF2-40B4-BE49-F238E27FC236}">
                <a16:creationId xmlns="" xmlns:a16="http://schemas.microsoft.com/office/drawing/2014/main" id="{8A1C530F-23DC-4987-A6D0-B1A4907266B4}"/>
              </a:ext>
            </a:extLst>
          </p:cNvPr>
          <p:cNvSpPr txBox="1"/>
          <p:nvPr/>
        </p:nvSpPr>
        <p:spPr>
          <a:xfrm>
            <a:off x="6393160" y="5019207"/>
            <a:ext cx="14401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727</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731</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733</a:t>
            </a:r>
            <a:endParaRPr lang="ja-JP" altLang="en-US" dirty="0">
              <a:solidFill>
                <a:srgbClr val="002060"/>
              </a:solidFill>
              <a:latin typeface="ＭＳ Ｐゴシック" panose="020B0600070205080204" pitchFamily="50" charset="-128"/>
            </a:endParaRPr>
          </a:p>
        </p:txBody>
      </p:sp>
      <p:sp>
        <p:nvSpPr>
          <p:cNvPr id="20" name="テキスト ボックス 19">
            <a:extLst>
              <a:ext uri="{FF2B5EF4-FFF2-40B4-BE49-F238E27FC236}">
                <a16:creationId xmlns="" xmlns:a16="http://schemas.microsoft.com/office/drawing/2014/main" id="{F84405D2-ABD8-42E4-93C1-1D965BA6903B}"/>
              </a:ext>
            </a:extLst>
          </p:cNvPr>
          <p:cNvSpPr txBox="1"/>
          <p:nvPr/>
        </p:nvSpPr>
        <p:spPr>
          <a:xfrm>
            <a:off x="7038280" y="5553837"/>
            <a:ext cx="12877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en-US" altLang="ja-JP" dirty="0">
                <a:solidFill>
                  <a:srgbClr val="002060"/>
                </a:solidFill>
                <a:latin typeface="ＭＳ Ｐゴシック" panose="020B0600070205080204" pitchFamily="50" charset="-128"/>
              </a:rPr>
              <a:t>154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843</a:t>
            </a:r>
            <a:endParaRPr lang="ja-JP" altLang="en-US" dirty="0">
              <a:solidFill>
                <a:srgbClr val="002060"/>
              </a:solidFill>
              <a:latin typeface="ＭＳ Ｐゴシック" panose="020B0600070205080204" pitchFamily="50" charset="-128"/>
            </a:endParaRPr>
          </a:p>
        </p:txBody>
      </p:sp>
      <p:sp>
        <p:nvSpPr>
          <p:cNvPr id="21" name="テキスト ボックス 20">
            <a:extLst>
              <a:ext uri="{FF2B5EF4-FFF2-40B4-BE49-F238E27FC236}">
                <a16:creationId xmlns="" xmlns:a16="http://schemas.microsoft.com/office/drawing/2014/main" id="{8CAAE217-82EE-4AD9-8F31-1500A2018D5B}"/>
              </a:ext>
            </a:extLst>
          </p:cNvPr>
          <p:cNvSpPr txBox="1"/>
          <p:nvPr/>
        </p:nvSpPr>
        <p:spPr>
          <a:xfrm>
            <a:off x="2504728" y="6329348"/>
            <a:ext cx="8640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様式</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1057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33606835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40496" y="1701150"/>
            <a:ext cx="9549428" cy="3240018"/>
          </a:xfrm>
          <a:prstGeom prst="rect">
            <a:avLst/>
          </a:prstGeom>
          <a:noFill/>
          <a:ln w="9525">
            <a:solidFill>
              <a:schemeClr val="tx1"/>
            </a:solidFill>
            <a:miter lim="800000"/>
            <a:headEnd/>
            <a:tailEnd/>
          </a:ln>
        </p:spPr>
        <p:txBody>
          <a:bodyPr/>
          <a:lstStyle/>
          <a:p>
            <a:pPr lvl="0"/>
            <a:r>
              <a:rPr lang="ja-JP" altLang="en-US" dirty="0">
                <a:solidFill>
                  <a:prstClr val="black"/>
                </a:solidFill>
              </a:rPr>
              <a:t>① 診療報酬明細書に算定理由等を記載するもののうち、留意事項通知等で選択肢が示されて　</a:t>
            </a:r>
            <a:endParaRPr lang="en-US" altLang="ja-JP" dirty="0">
              <a:solidFill>
                <a:prstClr val="black"/>
              </a:solidFill>
            </a:endParaRPr>
          </a:p>
          <a:p>
            <a:pPr lvl="0"/>
            <a:r>
              <a:rPr lang="ja-JP" altLang="en-US" dirty="0">
                <a:solidFill>
                  <a:prstClr val="black"/>
                </a:solidFill>
              </a:rPr>
              <a:t>　　 いるものについては、フリーテキストで記載するのではなく、選択式とする。</a:t>
            </a:r>
            <a:endParaRPr lang="ja-JP" altLang="ja-JP" kern="100" dirty="0">
              <a:solidFill>
                <a:prstClr val="black"/>
              </a:solidFill>
              <a:latin typeface="ＭＳ Ｐゴシック"/>
              <a:cs typeface="Times New Roman" panose="02020603050405020304" pitchFamily="18" charset="0"/>
            </a:endParaRPr>
          </a:p>
          <a:p>
            <a:pPr lvl="0"/>
            <a:r>
              <a:rPr lang="ja-JP" altLang="en-US" dirty="0">
                <a:solidFill>
                  <a:prstClr val="black"/>
                </a:solidFill>
              </a:rPr>
              <a:t>②　電子レセプト等について、患者氏名にカタカナ併記の協力を求めることとし、</a:t>
            </a:r>
            <a:endParaRPr lang="en-US" altLang="ja-JP" dirty="0">
              <a:solidFill>
                <a:prstClr val="black"/>
              </a:solidFill>
            </a:endParaRPr>
          </a:p>
          <a:p>
            <a:pPr lvl="0"/>
            <a:r>
              <a:rPr lang="ja-JP" altLang="en-US" dirty="0">
                <a:solidFill>
                  <a:prstClr val="black"/>
                </a:solidFill>
              </a:rPr>
              <a:t>　医療と介護のデータの連携を可能とする。</a:t>
            </a:r>
            <a:endParaRPr lang="en-US" altLang="ja-JP" dirty="0">
              <a:solidFill>
                <a:prstClr val="black"/>
              </a:solidFill>
            </a:endParaRPr>
          </a:p>
          <a:p>
            <a:r>
              <a:rPr lang="ja-JP" altLang="en-US" dirty="0">
                <a:solidFill>
                  <a:prstClr val="black"/>
                </a:solidFill>
              </a:rPr>
              <a:t>③　診療実績データの記載項目について、急性期以外の病棟に入院する患者については、</a:t>
            </a:r>
            <a:endParaRPr lang="en-US" altLang="ja-JP" dirty="0">
              <a:solidFill>
                <a:prstClr val="black"/>
              </a:solidFill>
            </a:endParaRPr>
          </a:p>
          <a:p>
            <a:r>
              <a:rPr lang="ja-JP" altLang="en-US" dirty="0">
                <a:solidFill>
                  <a:prstClr val="black"/>
                </a:solidFill>
              </a:rPr>
              <a:t>　その状態を表す項目の記載を求めるとともに、急性期以外の病棟に入院する患者には有用性の</a:t>
            </a:r>
            <a:endParaRPr lang="en-US" altLang="ja-JP" dirty="0">
              <a:solidFill>
                <a:prstClr val="black"/>
              </a:solidFill>
            </a:endParaRPr>
          </a:p>
          <a:p>
            <a:r>
              <a:rPr lang="ja-JP" altLang="en-US" dirty="0">
                <a:solidFill>
                  <a:prstClr val="black"/>
                </a:solidFill>
              </a:rPr>
              <a:t>　乏しい項目については記載を任意とする等の簡素化を行う。</a:t>
            </a:r>
            <a:endParaRPr lang="en-US" altLang="ja-JP" dirty="0">
              <a:solidFill>
                <a:prstClr val="black"/>
              </a:solidFill>
            </a:endParaRPr>
          </a:p>
          <a:p>
            <a:r>
              <a:rPr lang="ja-JP" altLang="en-US" dirty="0">
                <a:solidFill>
                  <a:prstClr val="black"/>
                </a:solidFill>
              </a:rPr>
              <a:t>④　ＤＰＣデータに手術分類（Ｋコード）に加えて、外保連が提供する基幹コード（ＳＴＥＭ７）も</a:t>
            </a:r>
            <a:endParaRPr lang="en-US" altLang="ja-JP" dirty="0">
              <a:solidFill>
                <a:prstClr val="black"/>
              </a:solidFill>
            </a:endParaRPr>
          </a:p>
          <a:p>
            <a:r>
              <a:rPr lang="ja-JP" altLang="en-US" dirty="0">
                <a:solidFill>
                  <a:prstClr val="black"/>
                </a:solidFill>
              </a:rPr>
              <a:t>　記載することとする。</a:t>
            </a:r>
            <a:endParaRPr lang="en-US" altLang="ja-JP" dirty="0">
              <a:solidFill>
                <a:prstClr val="black"/>
              </a:solidFill>
            </a:endParaRPr>
          </a:p>
          <a:p>
            <a:r>
              <a:rPr lang="ja-JP" altLang="en-US" dirty="0">
                <a:solidFill>
                  <a:prstClr val="black"/>
                </a:solidFill>
              </a:rPr>
              <a:t>⑤　診療報酬の請求にあたって使用する精神疾患の傷病名について、原則として、ＩＣＤ－１０に</a:t>
            </a:r>
            <a:endParaRPr lang="en-US" altLang="ja-JP" dirty="0">
              <a:solidFill>
                <a:prstClr val="black"/>
              </a:solidFill>
            </a:endParaRPr>
          </a:p>
          <a:p>
            <a:r>
              <a:rPr lang="ja-JP" altLang="en-US" dirty="0">
                <a:solidFill>
                  <a:prstClr val="black"/>
                </a:solidFill>
              </a:rPr>
              <a:t>　規定する精神疾患の傷病名を用いることとする。</a:t>
            </a:r>
            <a:endParaRPr lang="ja-JP" altLang="ja-JP" dirty="0">
              <a:solidFill>
                <a:prstClr val="black"/>
              </a:solidFill>
            </a:endParaRPr>
          </a:p>
          <a:p>
            <a:endParaRPr lang="ja-JP" altLang="ja-JP" sz="2000" kern="100" dirty="0">
              <a:solidFill>
                <a:prstClr val="black"/>
              </a:solidFill>
              <a:latin typeface="ＭＳ Ｐゴシック"/>
              <a:cs typeface="Times New Roman" panose="02020603050405020304" pitchFamily="18" charset="0"/>
            </a:endParaRPr>
          </a:p>
          <a:p>
            <a:r>
              <a:rPr lang="en-US" altLang="ja-JP" sz="2000" dirty="0">
                <a:solidFill>
                  <a:srgbClr val="0070C0"/>
                </a:solidFill>
                <a:latin typeface="ＭＳ Ｐゴシック"/>
              </a:rPr>
              <a:t> </a:t>
            </a:r>
            <a:endParaRPr lang="ja-JP" altLang="ja-JP" sz="2000" dirty="0">
              <a:solidFill>
                <a:srgbClr val="0070C0"/>
              </a:solidFill>
              <a:latin typeface="ＭＳ Ｐゴシック"/>
            </a:endParaRPr>
          </a:p>
        </p:txBody>
      </p:sp>
      <p:pic>
        <p:nvPicPr>
          <p:cNvPr id="2052" name="Picture 4" descr="パソコンを使うサラリーマン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58056" y="1988840"/>
            <a:ext cx="793608" cy="797596"/>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p:cNvSpPr>
            <a:spLocks noChangeArrowheads="1"/>
          </p:cNvSpPr>
          <p:nvPr/>
        </p:nvSpPr>
        <p:spPr bwMode="auto">
          <a:xfrm>
            <a:off x="194414" y="44450"/>
            <a:ext cx="9517327" cy="4322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None/>
              <a:defRPr/>
            </a:pPr>
            <a:r>
              <a:rPr lang="ja-JP" altLang="en-US" sz="2400" kern="0" dirty="0">
                <a:solidFill>
                  <a:prstClr val="black"/>
                </a:solidFill>
                <a:latin typeface="ＭＳ Ｐゴシック"/>
                <a:ea typeface="ＭＳ Ｐゴシック"/>
              </a:rPr>
              <a:t>２４．</a:t>
            </a:r>
            <a:r>
              <a:rPr lang="ja-JP" altLang="en-US" sz="2400" dirty="0">
                <a:solidFill>
                  <a:prstClr val="black"/>
                </a:solidFill>
                <a:latin typeface="Calibri" panose="020F0502020204030204"/>
                <a:ea typeface="ＭＳ Ｐゴシック"/>
              </a:rPr>
              <a:t>業務</a:t>
            </a:r>
            <a:r>
              <a:rPr lang="ja-JP" altLang="ja-JP" sz="2400" dirty="0">
                <a:solidFill>
                  <a:prstClr val="black"/>
                </a:solidFill>
                <a:latin typeface="Calibri" panose="020F0502020204030204"/>
                <a:ea typeface="ＭＳ Ｐゴシック"/>
              </a:rPr>
              <a:t>の効率化・合理化</a:t>
            </a:r>
            <a:endParaRPr lang="ja-JP" altLang="en-US" sz="2400" kern="0" dirty="0">
              <a:solidFill>
                <a:prstClr val="black"/>
              </a:solidFill>
              <a:latin typeface="ＭＳ Ｐゴシック"/>
              <a:ea typeface="ＭＳ Ｐゴシック"/>
            </a:endParaRPr>
          </a:p>
        </p:txBody>
      </p:sp>
      <p:sp>
        <p:nvSpPr>
          <p:cNvPr id="10" name="正方形/長方形 9"/>
          <p:cNvSpPr/>
          <p:nvPr/>
        </p:nvSpPr>
        <p:spPr>
          <a:xfrm>
            <a:off x="140489" y="1041499"/>
            <a:ext cx="9976334" cy="646331"/>
          </a:xfrm>
          <a:prstGeom prst="rect">
            <a:avLst/>
          </a:prstGeom>
        </p:spPr>
        <p:txBody>
          <a:bodyPr wrap="square">
            <a:spAutoFit/>
          </a:bodyPr>
          <a:lstStyle/>
          <a:p>
            <a:pPr marL="285750" indent="-285750">
              <a:buFont typeface="Wingdings" panose="05000000000000000000" pitchFamily="2" charset="2"/>
              <a:buChar char="Ø"/>
            </a:pPr>
            <a:r>
              <a:rPr lang="ja-JP" altLang="en-US" dirty="0">
                <a:solidFill>
                  <a:prstClr val="black"/>
                </a:solidFill>
              </a:rPr>
              <a:t>　</a:t>
            </a:r>
            <a:r>
              <a:rPr lang="ja-JP" altLang="ja-JP" dirty="0">
                <a:solidFill>
                  <a:prstClr val="black"/>
                </a:solidFill>
              </a:rPr>
              <a:t>診療報酬に関するデータの利活用推進の観点から、</a:t>
            </a:r>
            <a:r>
              <a:rPr lang="ja-JP" altLang="en-US" dirty="0">
                <a:solidFill>
                  <a:prstClr val="black"/>
                </a:solidFill>
              </a:rPr>
              <a:t>診療報酬明細書の記載事項等について、</a:t>
            </a:r>
            <a:endParaRPr lang="en-US" altLang="ja-JP" dirty="0">
              <a:solidFill>
                <a:prstClr val="black"/>
              </a:solidFill>
            </a:endParaRPr>
          </a:p>
          <a:p>
            <a:r>
              <a:rPr lang="ja-JP" altLang="en-US" dirty="0">
                <a:solidFill>
                  <a:prstClr val="black"/>
                </a:solidFill>
              </a:rPr>
              <a:t>　以下の</a:t>
            </a:r>
            <a:r>
              <a:rPr lang="ja-JP" altLang="ja-JP" dirty="0">
                <a:solidFill>
                  <a:prstClr val="black"/>
                </a:solidFill>
              </a:rPr>
              <a:t>見直しを行う。</a:t>
            </a:r>
            <a:endParaRPr lang="en-US" altLang="ja-JP" dirty="0">
              <a:solidFill>
                <a:prstClr val="black"/>
              </a:solidFill>
            </a:endParaRPr>
          </a:p>
        </p:txBody>
      </p:sp>
      <p:sp>
        <p:nvSpPr>
          <p:cNvPr id="1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36"/>
          <p:cNvSpPr>
            <a:spLocks noChangeArrowheads="1"/>
          </p:cNvSpPr>
          <p:nvPr/>
        </p:nvSpPr>
        <p:spPr bwMode="auto">
          <a:xfrm>
            <a:off x="144362" y="643551"/>
            <a:ext cx="56007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事務の効率化・合理化や情報利活用の推進②</a:t>
            </a:r>
            <a:endParaRPr lang="en-US" altLang="ja-JP" sz="2000" dirty="0">
              <a:solidFill>
                <a:prstClr val="black"/>
              </a:solidFill>
            </a:endParaRPr>
          </a:p>
        </p:txBody>
      </p:sp>
    </p:spTree>
    <p:extLst>
      <p:ext uri="{BB962C8B-B14F-4D97-AF65-F5344CB8AC3E}">
        <p14:creationId xmlns:p14="http://schemas.microsoft.com/office/powerpoint/2010/main" val="2378920751"/>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78364" y="1178576"/>
            <a:ext cx="9549428" cy="2174909"/>
          </a:xfrm>
          <a:prstGeom prst="rect">
            <a:avLst/>
          </a:prstGeom>
          <a:noFill/>
          <a:ln w="9525">
            <a:solidFill>
              <a:schemeClr val="tx1"/>
            </a:solidFill>
            <a:miter lim="800000"/>
            <a:headEnd/>
            <a:tailEnd/>
          </a:ln>
        </p:spPr>
        <p:txBody>
          <a:bodyPr/>
          <a:lstStyle/>
          <a:p>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r>
              <a:rPr lang="ja-JP" altLang="en-US" dirty="0">
                <a:solidFill>
                  <a:prstClr val="black"/>
                </a:solidFill>
              </a:rPr>
              <a:t>　</a:t>
            </a:r>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endParaRPr lang="ja-JP" altLang="ja-JP" dirty="0">
              <a:solidFill>
                <a:prstClr val="black"/>
              </a:solidFill>
            </a:endParaRPr>
          </a:p>
          <a:p>
            <a:endParaRPr lang="ja-JP" altLang="ja-JP" sz="2000" kern="100" dirty="0">
              <a:solidFill>
                <a:prstClr val="black"/>
              </a:solidFill>
              <a:latin typeface="ＭＳ Ｐゴシック"/>
              <a:cs typeface="Times New Roman" panose="02020603050405020304" pitchFamily="18" charset="0"/>
            </a:endParaRPr>
          </a:p>
          <a:p>
            <a:r>
              <a:rPr lang="en-US" altLang="ja-JP" sz="2000" dirty="0">
                <a:solidFill>
                  <a:srgbClr val="0070C0"/>
                </a:solidFill>
                <a:latin typeface="ＭＳ Ｐゴシック"/>
              </a:rPr>
              <a:t> </a:t>
            </a:r>
            <a:endParaRPr lang="ja-JP" altLang="ja-JP" sz="2000" dirty="0">
              <a:solidFill>
                <a:srgbClr val="0070C0"/>
              </a:solidFill>
              <a:latin typeface="ＭＳ Ｐゴシック"/>
            </a:endParaRPr>
          </a:p>
        </p:txBody>
      </p:sp>
      <p:sp>
        <p:nvSpPr>
          <p:cNvPr id="4" name="正方形/長方形 3"/>
          <p:cNvSpPr/>
          <p:nvPr/>
        </p:nvSpPr>
        <p:spPr>
          <a:xfrm>
            <a:off x="216467" y="3726697"/>
            <a:ext cx="9415822" cy="923330"/>
          </a:xfrm>
          <a:prstGeom prst="rect">
            <a:avLst/>
          </a:prstGeom>
        </p:spPr>
        <p:txBody>
          <a:bodyPr wrap="square">
            <a:spAutoFit/>
          </a:bodyPr>
          <a:lstStyle/>
          <a:p>
            <a:pPr marL="357188" indent="-357188">
              <a:spcBef>
                <a:spcPts val="600"/>
              </a:spcBef>
              <a:buFont typeface="Wingdings" panose="05000000000000000000" pitchFamily="2" charset="2"/>
              <a:buChar char="Ø"/>
            </a:pPr>
            <a:r>
              <a:rPr lang="ja-JP" altLang="en-US" dirty="0">
                <a:solidFill>
                  <a:prstClr val="black"/>
                </a:solidFill>
              </a:rPr>
              <a:t>　診療報酬明細書の添付資料について、算定要件を満たすか否かの判断に不必要なものは廃止する。また、記載が必要なものでも、可能な限り診療報酬明細書（レセプト） に記載することとし、記載で置き換え可能な添付資料は廃止する。</a:t>
            </a:r>
            <a:endParaRPr lang="en-US" altLang="ja-JP" dirty="0">
              <a:solidFill>
                <a:prstClr val="black"/>
              </a:solidFill>
            </a:endParaRPr>
          </a:p>
        </p:txBody>
      </p:sp>
      <p:sp>
        <p:nvSpPr>
          <p:cNvPr id="10" name="Rectangle 37"/>
          <p:cNvSpPr>
            <a:spLocks noChangeArrowheads="1"/>
          </p:cNvSpPr>
          <p:nvPr/>
        </p:nvSpPr>
        <p:spPr bwMode="auto">
          <a:xfrm>
            <a:off x="146189" y="3726703"/>
            <a:ext cx="9549428" cy="3009549"/>
          </a:xfrm>
          <a:prstGeom prst="rect">
            <a:avLst/>
          </a:prstGeom>
          <a:noFill/>
          <a:ln w="9525">
            <a:solidFill>
              <a:schemeClr val="tx1"/>
            </a:solidFill>
            <a:miter lim="800000"/>
            <a:headEnd/>
            <a:tailEnd/>
          </a:ln>
        </p:spPr>
        <p:txBody>
          <a:bodyPr/>
          <a:lstStyle/>
          <a:p>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r>
              <a:rPr lang="ja-JP" altLang="en-US" dirty="0">
                <a:solidFill>
                  <a:prstClr val="black"/>
                </a:solidFill>
              </a:rPr>
              <a:t>　</a:t>
            </a:r>
            <a:endParaRPr lang="en-US" altLang="ja-JP" dirty="0">
              <a:solidFill>
                <a:prstClr val="black"/>
              </a:solidFill>
            </a:endParaRPr>
          </a:p>
          <a:p>
            <a:endParaRPr lang="en-US" altLang="ja-JP" dirty="0">
              <a:solidFill>
                <a:prstClr val="black"/>
              </a:solidFill>
            </a:endParaRPr>
          </a:p>
          <a:p>
            <a:endParaRPr lang="en-US" altLang="ja-JP" dirty="0">
              <a:solidFill>
                <a:prstClr val="black"/>
              </a:solidFill>
            </a:endParaRPr>
          </a:p>
          <a:p>
            <a:endParaRPr lang="ja-JP" altLang="ja-JP" dirty="0">
              <a:solidFill>
                <a:prstClr val="black"/>
              </a:solidFill>
            </a:endParaRPr>
          </a:p>
          <a:p>
            <a:endParaRPr lang="ja-JP" altLang="ja-JP" sz="2000" kern="100" dirty="0">
              <a:solidFill>
                <a:prstClr val="black"/>
              </a:solidFill>
              <a:latin typeface="ＭＳ Ｐゴシック"/>
              <a:cs typeface="Times New Roman" panose="02020603050405020304" pitchFamily="18" charset="0"/>
            </a:endParaRPr>
          </a:p>
          <a:p>
            <a:r>
              <a:rPr lang="en-US" altLang="ja-JP" sz="2000" dirty="0">
                <a:solidFill>
                  <a:srgbClr val="0070C0"/>
                </a:solidFill>
                <a:latin typeface="ＭＳ Ｐゴシック"/>
              </a:rPr>
              <a:t> </a:t>
            </a:r>
            <a:endParaRPr lang="ja-JP" altLang="ja-JP" sz="2000" dirty="0">
              <a:solidFill>
                <a:srgbClr val="0070C0"/>
              </a:solidFill>
              <a:latin typeface="ＭＳ Ｐゴシック"/>
            </a:endParaRPr>
          </a:p>
        </p:txBody>
      </p:sp>
      <p:sp>
        <p:nvSpPr>
          <p:cNvPr id="9" name="Rectangle 36"/>
          <p:cNvSpPr>
            <a:spLocks noChangeArrowheads="1"/>
          </p:cNvSpPr>
          <p:nvPr/>
        </p:nvSpPr>
        <p:spPr bwMode="auto">
          <a:xfrm>
            <a:off x="146193" y="3385614"/>
            <a:ext cx="3870708"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診療報酬明細書の添付資料の見直し</a:t>
            </a:r>
            <a:endParaRPr lang="en-US" altLang="ja-JP" dirty="0">
              <a:solidFill>
                <a:prstClr val="black"/>
              </a:solidFill>
            </a:endParaRPr>
          </a:p>
        </p:txBody>
      </p:sp>
      <p:sp>
        <p:nvSpPr>
          <p:cNvPr id="11" name="Rectangle 36"/>
          <p:cNvSpPr>
            <a:spLocks noChangeArrowheads="1"/>
          </p:cNvSpPr>
          <p:nvPr/>
        </p:nvSpPr>
        <p:spPr bwMode="auto">
          <a:xfrm>
            <a:off x="194421" y="859315"/>
            <a:ext cx="1950274"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anchor="ctr"/>
          <a:lstStyle/>
          <a:p>
            <a:pPr>
              <a:spcBef>
                <a:spcPct val="20000"/>
              </a:spcBef>
            </a:pPr>
            <a:r>
              <a:rPr lang="ja-JP" altLang="en-US" dirty="0">
                <a:solidFill>
                  <a:prstClr val="black"/>
                </a:solidFill>
              </a:rPr>
              <a:t>評価項目の削除</a:t>
            </a:r>
            <a:endParaRPr lang="en-US" altLang="ja-JP" dirty="0">
              <a:solidFill>
                <a:prstClr val="black"/>
              </a:solidFill>
            </a:endParaRPr>
          </a:p>
        </p:txBody>
      </p:sp>
      <p:sp>
        <p:nvSpPr>
          <p:cNvPr id="12" name="正方形/長方形 11"/>
          <p:cNvSpPr/>
          <p:nvPr/>
        </p:nvSpPr>
        <p:spPr>
          <a:xfrm>
            <a:off x="240591" y="1169928"/>
            <a:ext cx="9415822" cy="646331"/>
          </a:xfrm>
          <a:prstGeom prst="rect">
            <a:avLst/>
          </a:prstGeom>
        </p:spPr>
        <p:txBody>
          <a:bodyPr wrap="square">
            <a:spAutoFit/>
          </a:bodyPr>
          <a:lstStyle/>
          <a:p>
            <a:pPr marL="273050" indent="-273050">
              <a:spcBef>
                <a:spcPts val="600"/>
              </a:spcBef>
              <a:buFont typeface="Wingdings" panose="05000000000000000000" pitchFamily="2" charset="2"/>
              <a:buChar char="Ø"/>
            </a:pPr>
            <a:r>
              <a:rPr lang="ja-JP" altLang="en-US" dirty="0">
                <a:solidFill>
                  <a:prstClr val="black"/>
                </a:solidFill>
                <a:latin typeface="ＭＳ Ｐゴシック"/>
              </a:rPr>
              <a:t>　既に別の医療技術に置き換わり、臨床上実施されていない技術や評価項目について削除し、診療報酬点数表の簡素化を図る。</a:t>
            </a:r>
            <a:endParaRPr lang="en-US" altLang="ja-JP" dirty="0">
              <a:solidFill>
                <a:prstClr val="black"/>
              </a:solidFill>
              <a:latin typeface="ＭＳ Ｐゴシック"/>
            </a:endParaRPr>
          </a:p>
        </p:txBody>
      </p:sp>
      <p:sp>
        <p:nvSpPr>
          <p:cNvPr id="14" name="角丸四角形 13"/>
          <p:cNvSpPr/>
          <p:nvPr/>
        </p:nvSpPr>
        <p:spPr>
          <a:xfrm>
            <a:off x="1784649" y="4661369"/>
            <a:ext cx="5897512" cy="314325"/>
          </a:xfrm>
          <a:prstGeom prst="round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r>
              <a:rPr lang="ja-JP" altLang="en-US" sz="1400" dirty="0">
                <a:solidFill>
                  <a:prstClr val="black"/>
                </a:solidFill>
              </a:rPr>
              <a:t>例　療養病棟入院基本料の医療区分・</a:t>
            </a:r>
            <a:r>
              <a:rPr lang="en-US" altLang="ja-JP" sz="1400" dirty="0">
                <a:solidFill>
                  <a:prstClr val="black"/>
                </a:solidFill>
              </a:rPr>
              <a:t>ADL</a:t>
            </a:r>
            <a:r>
              <a:rPr lang="ja-JP" altLang="en-US" sz="1400" dirty="0">
                <a:solidFill>
                  <a:prstClr val="black"/>
                </a:solidFill>
              </a:rPr>
              <a:t>区分に関する評価票の添付資料　　</a:t>
            </a:r>
            <a:endParaRPr lang="ja-JP" altLang="ja-JP" sz="1400" dirty="0">
              <a:solidFill>
                <a:prstClr val="black"/>
              </a:solidFill>
            </a:endParaRPr>
          </a:p>
        </p:txBody>
      </p:sp>
      <p:sp>
        <p:nvSpPr>
          <p:cNvPr id="17" name="右矢印 16"/>
          <p:cNvSpPr/>
          <p:nvPr/>
        </p:nvSpPr>
        <p:spPr>
          <a:xfrm>
            <a:off x="4920902" y="5373216"/>
            <a:ext cx="393577" cy="792088"/>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20" name="正方形/長方形 19"/>
          <p:cNvSpPr/>
          <p:nvPr/>
        </p:nvSpPr>
        <p:spPr>
          <a:xfrm>
            <a:off x="6212092" y="2199128"/>
            <a:ext cx="3310587" cy="1015663"/>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a:spAutoFit/>
          </a:bodyPr>
          <a:lstStyle/>
          <a:p>
            <a:r>
              <a:rPr lang="en-US" altLang="ja-JP" sz="1200" dirty="0">
                <a:solidFill>
                  <a:prstClr val="black"/>
                </a:solidFill>
                <a:latin typeface="ＭＳ Ｐゴシック"/>
              </a:rPr>
              <a:t>D006 2</a:t>
            </a:r>
            <a:r>
              <a:rPr lang="ja-JP" altLang="ja-JP" sz="1200" dirty="0">
                <a:solidFill>
                  <a:prstClr val="black"/>
                </a:solidFill>
                <a:latin typeface="ＭＳ Ｐゴシック"/>
              </a:rPr>
              <a:t>　</a:t>
            </a:r>
            <a:r>
              <a:rPr lang="en-US" altLang="ja-JP" sz="1200" dirty="0">
                <a:solidFill>
                  <a:prstClr val="black"/>
                </a:solidFill>
                <a:latin typeface="ＭＳ Ｐゴシック"/>
              </a:rPr>
              <a:t>  </a:t>
            </a:r>
            <a:r>
              <a:rPr lang="ja-JP" altLang="ja-JP" sz="1200" dirty="0">
                <a:solidFill>
                  <a:prstClr val="black"/>
                </a:solidFill>
                <a:latin typeface="ＭＳ Ｐゴシック"/>
              </a:rPr>
              <a:t>トロンボテスト</a:t>
            </a:r>
          </a:p>
          <a:p>
            <a:r>
              <a:rPr lang="en-US" altLang="ja-JP" sz="1200" dirty="0">
                <a:solidFill>
                  <a:prstClr val="black"/>
                </a:solidFill>
                <a:latin typeface="ＭＳ Ｐゴシック"/>
              </a:rPr>
              <a:t>D006-3 2 mRNA</a:t>
            </a:r>
            <a:r>
              <a:rPr lang="ja-JP" altLang="ja-JP" sz="1200" dirty="0">
                <a:solidFill>
                  <a:prstClr val="black"/>
                </a:solidFill>
                <a:latin typeface="ＭＳ Ｐゴシック"/>
              </a:rPr>
              <a:t>定量（１以外のもの）</a:t>
            </a:r>
          </a:p>
          <a:p>
            <a:r>
              <a:rPr lang="en-US" altLang="ja-JP" sz="1200" dirty="0">
                <a:solidFill>
                  <a:prstClr val="black"/>
                </a:solidFill>
                <a:latin typeface="ＭＳ Ｐゴシック"/>
              </a:rPr>
              <a:t>D007 9  </a:t>
            </a:r>
            <a:r>
              <a:rPr lang="ja-JP" altLang="ja-JP" sz="1200" dirty="0">
                <a:solidFill>
                  <a:prstClr val="black"/>
                </a:solidFill>
                <a:latin typeface="ＭＳ Ｐゴシック"/>
              </a:rPr>
              <a:t>　ムコ蛋白</a:t>
            </a:r>
          </a:p>
          <a:p>
            <a:r>
              <a:rPr lang="en-US" altLang="ja-JP" sz="1200" dirty="0">
                <a:solidFill>
                  <a:prstClr val="black"/>
                </a:solidFill>
                <a:latin typeface="ＭＳ Ｐゴシック"/>
              </a:rPr>
              <a:t>D007 24</a:t>
            </a:r>
            <a:r>
              <a:rPr lang="ja-JP" altLang="ja-JP" sz="1200" dirty="0">
                <a:solidFill>
                  <a:prstClr val="black"/>
                </a:solidFill>
                <a:latin typeface="ＭＳ Ｐゴシック"/>
              </a:rPr>
              <a:t>　膵分泌性トリプシンインヒビタ</a:t>
            </a:r>
            <a:r>
              <a:rPr lang="ja-JP" altLang="en-US" sz="1200" dirty="0">
                <a:solidFill>
                  <a:prstClr val="black"/>
                </a:solidFill>
                <a:latin typeface="ＭＳ Ｐゴシック"/>
              </a:rPr>
              <a:t>ー</a:t>
            </a:r>
            <a:r>
              <a:rPr lang="ja-JP" altLang="ja-JP" sz="1200" dirty="0">
                <a:solidFill>
                  <a:prstClr val="black"/>
                </a:solidFill>
                <a:latin typeface="ＭＳ Ｐゴシック"/>
              </a:rPr>
              <a:t>（</a:t>
            </a:r>
            <a:r>
              <a:rPr lang="en-US" altLang="ja-JP" sz="1200" dirty="0">
                <a:solidFill>
                  <a:prstClr val="black"/>
                </a:solidFill>
                <a:latin typeface="ＭＳ Ｐゴシック"/>
              </a:rPr>
              <a:t>PSTI</a:t>
            </a:r>
            <a:r>
              <a:rPr lang="ja-JP" altLang="ja-JP" sz="1200" dirty="0">
                <a:solidFill>
                  <a:prstClr val="black"/>
                </a:solidFill>
                <a:latin typeface="ＭＳ Ｐゴシック"/>
              </a:rPr>
              <a:t>）</a:t>
            </a:r>
          </a:p>
          <a:p>
            <a:r>
              <a:rPr lang="en-US" altLang="ja-JP" sz="1200" dirty="0">
                <a:solidFill>
                  <a:prstClr val="black"/>
                </a:solidFill>
                <a:latin typeface="ＭＳ Ｐゴシック"/>
              </a:rPr>
              <a:t>D009 6</a:t>
            </a:r>
            <a:r>
              <a:rPr lang="ja-JP" altLang="ja-JP" sz="1200" dirty="0">
                <a:solidFill>
                  <a:prstClr val="black"/>
                </a:solidFill>
                <a:latin typeface="ＭＳ Ｐゴシック"/>
              </a:rPr>
              <a:t>　</a:t>
            </a:r>
            <a:r>
              <a:rPr lang="en-US" altLang="ja-JP" sz="1200" dirty="0">
                <a:solidFill>
                  <a:prstClr val="black"/>
                </a:solidFill>
                <a:latin typeface="ＭＳ Ｐゴシック"/>
              </a:rPr>
              <a:t>  </a:t>
            </a:r>
            <a:r>
              <a:rPr lang="ja-JP" altLang="ja-JP" sz="1200" dirty="0">
                <a:solidFill>
                  <a:prstClr val="black"/>
                </a:solidFill>
                <a:latin typeface="ＭＳ Ｐゴシック"/>
              </a:rPr>
              <a:t>前立腺酸ホスファターゼ</a:t>
            </a:r>
            <a:r>
              <a:rPr lang="ja-JP" altLang="en-US" sz="1200" dirty="0">
                <a:solidFill>
                  <a:prstClr val="black"/>
                </a:solidFill>
                <a:latin typeface="ＭＳ Ｐゴシック"/>
              </a:rPr>
              <a:t>抗原</a:t>
            </a:r>
            <a:r>
              <a:rPr lang="ja-JP" altLang="ja-JP" sz="1200" dirty="0">
                <a:solidFill>
                  <a:prstClr val="black"/>
                </a:solidFill>
                <a:latin typeface="ＭＳ Ｐゴシック"/>
              </a:rPr>
              <a:t>（</a:t>
            </a:r>
            <a:r>
              <a:rPr lang="en-US" altLang="ja-JP" sz="1200" dirty="0">
                <a:solidFill>
                  <a:prstClr val="black"/>
                </a:solidFill>
                <a:latin typeface="ＭＳ Ｐゴシック"/>
              </a:rPr>
              <a:t>PAP</a:t>
            </a:r>
            <a:r>
              <a:rPr lang="ja-JP" altLang="ja-JP" sz="1200" dirty="0">
                <a:solidFill>
                  <a:prstClr val="black"/>
                </a:solidFill>
                <a:latin typeface="ＭＳ Ｐゴシック"/>
              </a:rPr>
              <a:t>）</a:t>
            </a:r>
          </a:p>
        </p:txBody>
      </p:sp>
      <p:sp>
        <p:nvSpPr>
          <p:cNvPr id="3" name="角丸四角形 2"/>
          <p:cNvSpPr/>
          <p:nvPr/>
        </p:nvSpPr>
        <p:spPr>
          <a:xfrm>
            <a:off x="259902" y="1844824"/>
            <a:ext cx="9439190" cy="1431180"/>
          </a:xfrm>
          <a:prstGeom prst="roundRect">
            <a:avLst>
              <a:gd name="adj" fmla="val 8530"/>
            </a:avLst>
          </a:prstGeom>
          <a:noFill/>
          <a:ln>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角丸四角形 17"/>
          <p:cNvSpPr/>
          <p:nvPr/>
        </p:nvSpPr>
        <p:spPr>
          <a:xfrm>
            <a:off x="6026400" y="1935463"/>
            <a:ext cx="3611745" cy="1290229"/>
          </a:xfrm>
          <a:prstGeom prst="roundRect">
            <a:avLst>
              <a:gd name="adj" fmla="val 8530"/>
            </a:avLst>
          </a:prstGeom>
          <a:noFill/>
          <a:ln>
            <a:solidFill>
              <a:srgbClr val="92D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正方形/長方形 18"/>
          <p:cNvSpPr/>
          <p:nvPr/>
        </p:nvSpPr>
        <p:spPr>
          <a:xfrm>
            <a:off x="6202011" y="1952788"/>
            <a:ext cx="3239130" cy="276999"/>
          </a:xfrm>
          <a:prstGeom prst="rect">
            <a:avLst/>
          </a:prstGeom>
          <a:ln/>
        </p:spPr>
        <p:style>
          <a:lnRef idx="2">
            <a:schemeClr val="accent2"/>
          </a:lnRef>
          <a:fillRef idx="1">
            <a:schemeClr val="lt1"/>
          </a:fillRef>
          <a:effectRef idx="0">
            <a:schemeClr val="accent2"/>
          </a:effectRef>
          <a:fontRef idx="minor">
            <a:schemeClr val="dk1"/>
          </a:fontRef>
        </p:style>
        <p:txBody>
          <a:bodyPr wrap="square">
            <a:spAutoFit/>
          </a:bodyPr>
          <a:lstStyle/>
          <a:p>
            <a:pPr>
              <a:spcBef>
                <a:spcPts val="600"/>
              </a:spcBef>
            </a:pPr>
            <a:r>
              <a:rPr lang="ja-JP" altLang="en-US" sz="1200" dirty="0">
                <a:solidFill>
                  <a:prstClr val="black"/>
                </a:solidFill>
              </a:rPr>
              <a:t>　経過措置のあるもの（</a:t>
            </a:r>
            <a:r>
              <a:rPr lang="ja-JP" altLang="en-US" sz="1200" dirty="0">
                <a:solidFill>
                  <a:prstClr val="black"/>
                </a:solidFill>
                <a:latin typeface="ＭＳ Ｐゴシック"/>
              </a:rPr>
              <a:t>平成</a:t>
            </a:r>
            <a:r>
              <a:rPr lang="en-US" altLang="ja-JP" sz="1200" dirty="0">
                <a:solidFill>
                  <a:prstClr val="black"/>
                </a:solidFill>
                <a:latin typeface="ＭＳ Ｐゴシック"/>
              </a:rPr>
              <a:t>32</a:t>
            </a:r>
            <a:r>
              <a:rPr lang="ja-JP" altLang="en-US" sz="1200" dirty="0">
                <a:solidFill>
                  <a:prstClr val="black"/>
                </a:solidFill>
                <a:latin typeface="ＭＳ Ｐゴシック"/>
              </a:rPr>
              <a:t>年３月</a:t>
            </a:r>
            <a:r>
              <a:rPr lang="en-US" altLang="ja-JP" sz="1200" dirty="0">
                <a:solidFill>
                  <a:prstClr val="black"/>
                </a:solidFill>
                <a:latin typeface="ＭＳ Ｐゴシック"/>
              </a:rPr>
              <a:t>31</a:t>
            </a:r>
            <a:r>
              <a:rPr lang="ja-JP" altLang="en-US" sz="1200" dirty="0">
                <a:solidFill>
                  <a:prstClr val="black"/>
                </a:solidFill>
                <a:latin typeface="ＭＳ Ｐゴシック"/>
              </a:rPr>
              <a:t>日まで）</a:t>
            </a:r>
            <a:endParaRPr lang="en-US" altLang="ja-JP" sz="1200" dirty="0">
              <a:solidFill>
                <a:prstClr val="black"/>
              </a:solidFill>
              <a:latin typeface="ＭＳ Ｐゴシック"/>
            </a:endParaRPr>
          </a:p>
        </p:txBody>
      </p:sp>
      <p:sp>
        <p:nvSpPr>
          <p:cNvPr id="21" name="正方形/長方形 20"/>
          <p:cNvSpPr/>
          <p:nvPr/>
        </p:nvSpPr>
        <p:spPr>
          <a:xfrm>
            <a:off x="304582" y="1949379"/>
            <a:ext cx="3137117" cy="1015663"/>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a:spAutoFit/>
          </a:bodyPr>
          <a:lstStyle/>
          <a:p>
            <a:r>
              <a:rPr lang="en-US" altLang="ja-JP" sz="1200" dirty="0">
                <a:solidFill>
                  <a:prstClr val="black"/>
                </a:solidFill>
                <a:latin typeface="ＭＳ Ｐゴシック"/>
              </a:rPr>
              <a:t>K043-2</a:t>
            </a:r>
            <a:r>
              <a:rPr lang="ja-JP" altLang="ja-JP" sz="1200" dirty="0">
                <a:solidFill>
                  <a:prstClr val="black"/>
                </a:solidFill>
                <a:latin typeface="ＭＳ Ｐゴシック"/>
              </a:rPr>
              <a:t>　骨関節結核瘻孔摘出術　</a:t>
            </a:r>
          </a:p>
          <a:p>
            <a:r>
              <a:rPr lang="en-US" altLang="ja-JP" sz="1200" dirty="0">
                <a:solidFill>
                  <a:prstClr val="black"/>
                </a:solidFill>
                <a:latin typeface="ＭＳ Ｐゴシック"/>
              </a:rPr>
              <a:t>K043-3</a:t>
            </a:r>
            <a:r>
              <a:rPr lang="ja-JP" altLang="ja-JP" sz="1200" dirty="0">
                <a:solidFill>
                  <a:prstClr val="black"/>
                </a:solidFill>
                <a:latin typeface="ＭＳ Ｐゴシック"/>
              </a:rPr>
              <a:t>　骨髄炎手術（骨結核手術を含む</a:t>
            </a:r>
            <a:r>
              <a:rPr lang="ja-JP" altLang="en-US" sz="1200" dirty="0">
                <a:solidFill>
                  <a:prstClr val="black"/>
                </a:solidFill>
                <a:latin typeface="ＭＳ Ｐゴシック"/>
              </a:rPr>
              <a:t>）</a:t>
            </a:r>
            <a:r>
              <a:rPr lang="ja-JP" altLang="ja-JP" sz="1200" dirty="0">
                <a:solidFill>
                  <a:prstClr val="black"/>
                </a:solidFill>
                <a:latin typeface="ＭＳ Ｐゴシック"/>
              </a:rPr>
              <a:t>。）</a:t>
            </a:r>
          </a:p>
          <a:p>
            <a:r>
              <a:rPr lang="en-US" altLang="ja-JP" sz="1200" dirty="0">
                <a:solidFill>
                  <a:prstClr val="black"/>
                </a:solidFill>
                <a:latin typeface="ＭＳ Ｐゴシック"/>
              </a:rPr>
              <a:t>K052-2</a:t>
            </a:r>
            <a:r>
              <a:rPr lang="ja-JP" altLang="ja-JP" sz="1200" dirty="0">
                <a:solidFill>
                  <a:prstClr val="black"/>
                </a:solidFill>
                <a:latin typeface="ＭＳ Ｐゴシック"/>
              </a:rPr>
              <a:t>　多発性軟骨性外骨腫摘出術</a:t>
            </a:r>
          </a:p>
          <a:p>
            <a:r>
              <a:rPr lang="en-US" altLang="ja-JP" sz="1200" dirty="0">
                <a:solidFill>
                  <a:prstClr val="black"/>
                </a:solidFill>
                <a:latin typeface="ＭＳ Ｐゴシック"/>
              </a:rPr>
              <a:t>K052-3</a:t>
            </a:r>
            <a:r>
              <a:rPr lang="ja-JP" altLang="ja-JP" sz="1200" dirty="0">
                <a:solidFill>
                  <a:prstClr val="black"/>
                </a:solidFill>
                <a:latin typeface="ＭＳ Ｐゴシック"/>
              </a:rPr>
              <a:t>　多発性骨腫摘出術</a:t>
            </a:r>
          </a:p>
          <a:p>
            <a:r>
              <a:rPr lang="en-US" altLang="ja-JP" sz="1200" dirty="0">
                <a:solidFill>
                  <a:prstClr val="black"/>
                </a:solidFill>
                <a:latin typeface="ＭＳ Ｐゴシック"/>
              </a:rPr>
              <a:t>K084  1</a:t>
            </a:r>
            <a:r>
              <a:rPr lang="ja-JP" altLang="ja-JP" sz="1200" dirty="0">
                <a:solidFill>
                  <a:prstClr val="black"/>
                </a:solidFill>
                <a:latin typeface="ＭＳ Ｐゴシック"/>
              </a:rPr>
              <a:t>　四肢切断術　肩甲帯</a:t>
            </a:r>
          </a:p>
        </p:txBody>
      </p:sp>
      <p:sp>
        <p:nvSpPr>
          <p:cNvPr id="23" name="正方形/長方形 22"/>
          <p:cNvSpPr/>
          <p:nvPr/>
        </p:nvSpPr>
        <p:spPr>
          <a:xfrm>
            <a:off x="3141781" y="1935466"/>
            <a:ext cx="2846782" cy="830997"/>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a:spAutoFit/>
          </a:bodyPr>
          <a:lstStyle/>
          <a:p>
            <a:r>
              <a:rPr lang="en-US" altLang="ja-JP" sz="1200" dirty="0">
                <a:solidFill>
                  <a:prstClr val="black"/>
                </a:solidFill>
                <a:latin typeface="ＭＳ Ｐゴシック"/>
              </a:rPr>
              <a:t>K667-3</a:t>
            </a:r>
            <a:r>
              <a:rPr lang="ja-JP" altLang="ja-JP" sz="1200" dirty="0">
                <a:solidFill>
                  <a:prstClr val="black"/>
                </a:solidFill>
                <a:latin typeface="ＭＳ Ｐゴシック"/>
              </a:rPr>
              <a:t>　腹腔鏡下食道噴門部縫縮術</a:t>
            </a:r>
          </a:p>
          <a:p>
            <a:r>
              <a:rPr lang="en-US" altLang="ja-JP" sz="1200" dirty="0">
                <a:solidFill>
                  <a:prstClr val="black"/>
                </a:solidFill>
                <a:latin typeface="ＭＳ Ｐゴシック"/>
              </a:rPr>
              <a:t>K781-2</a:t>
            </a:r>
            <a:r>
              <a:rPr lang="ja-JP" altLang="ja-JP" sz="1200" dirty="0">
                <a:solidFill>
                  <a:prstClr val="black"/>
                </a:solidFill>
                <a:latin typeface="ＭＳ Ｐゴシック"/>
              </a:rPr>
              <a:t>　ピンハンマー式尿路結石破砕術</a:t>
            </a:r>
            <a:endParaRPr lang="en-US" altLang="ja-JP" sz="1200" dirty="0">
              <a:solidFill>
                <a:prstClr val="black"/>
              </a:solidFill>
              <a:latin typeface="ＭＳ Ｐゴシック"/>
            </a:endParaRPr>
          </a:p>
          <a:p>
            <a:r>
              <a:rPr lang="en-US" altLang="ja-JP" sz="1200" dirty="0">
                <a:solidFill>
                  <a:prstClr val="black"/>
                </a:solidFill>
                <a:latin typeface="ＭＳ Ｐゴシック"/>
              </a:rPr>
              <a:t>I012</a:t>
            </a:r>
            <a:r>
              <a:rPr lang="ja-JP" altLang="en-US" sz="1200" dirty="0">
                <a:solidFill>
                  <a:prstClr val="black"/>
                </a:solidFill>
                <a:latin typeface="ＭＳ Ｐゴシック"/>
              </a:rPr>
              <a:t>　</a:t>
            </a:r>
            <a:r>
              <a:rPr lang="en-US" altLang="ja-JP" sz="1200" dirty="0">
                <a:solidFill>
                  <a:prstClr val="black"/>
                </a:solidFill>
                <a:latin typeface="ＭＳ Ｐゴシック"/>
              </a:rPr>
              <a:t>2</a:t>
            </a:r>
            <a:r>
              <a:rPr lang="ja-JP" altLang="en-US" sz="1200" dirty="0">
                <a:solidFill>
                  <a:prstClr val="black"/>
                </a:solidFill>
                <a:latin typeface="ＭＳ Ｐゴシック"/>
              </a:rPr>
              <a:t>　精神科訪問看護・指導料（</a:t>
            </a:r>
            <a:r>
              <a:rPr lang="en-US" altLang="ja-JP" sz="1200" dirty="0">
                <a:solidFill>
                  <a:prstClr val="black"/>
                </a:solidFill>
                <a:latin typeface="ＭＳ Ｐゴシック"/>
              </a:rPr>
              <a:t>Ⅱ</a:t>
            </a:r>
            <a:r>
              <a:rPr lang="ja-JP" altLang="en-US" sz="1200" dirty="0">
                <a:solidFill>
                  <a:prstClr val="black"/>
                </a:solidFill>
                <a:latin typeface="ＭＳ Ｐゴシック"/>
              </a:rPr>
              <a:t>）</a:t>
            </a:r>
            <a:endParaRPr lang="en-US" altLang="ja-JP" sz="1200" dirty="0">
              <a:solidFill>
                <a:prstClr val="black"/>
              </a:solidFill>
              <a:latin typeface="ＭＳ Ｐゴシック"/>
            </a:endParaRPr>
          </a:p>
          <a:p>
            <a:r>
              <a:rPr lang="ja-JP" altLang="en-US" sz="1200" dirty="0">
                <a:solidFill>
                  <a:prstClr val="black"/>
                </a:solidFill>
                <a:latin typeface="ＭＳ Ｐゴシック"/>
              </a:rPr>
              <a:t>精神科訪問看護基本療養費</a:t>
            </a:r>
            <a:r>
              <a:rPr lang="en-US" altLang="ja-JP" sz="1200" dirty="0">
                <a:solidFill>
                  <a:prstClr val="black"/>
                </a:solidFill>
                <a:latin typeface="ＭＳ Ｐゴシック"/>
              </a:rPr>
              <a:t>Ⅱ</a:t>
            </a:r>
            <a:endParaRPr lang="ja-JP" altLang="ja-JP" sz="1200" dirty="0">
              <a:solidFill>
                <a:prstClr val="black"/>
              </a:solidFill>
              <a:latin typeface="ＭＳ Ｐゴシック"/>
            </a:endParaRPr>
          </a:p>
        </p:txBody>
      </p:sp>
      <p:sp>
        <p:nvSpPr>
          <p:cNvPr id="26" name="Rectangle 2"/>
          <p:cNvSpPr>
            <a:spLocks noChangeArrowheads="1"/>
          </p:cNvSpPr>
          <p:nvPr/>
        </p:nvSpPr>
        <p:spPr bwMode="auto">
          <a:xfrm>
            <a:off x="194414" y="44450"/>
            <a:ext cx="9517327" cy="42843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None/>
              <a:defRPr/>
            </a:pPr>
            <a:r>
              <a:rPr lang="ja-JP" altLang="en-US" sz="2400" kern="0" dirty="0">
                <a:solidFill>
                  <a:prstClr val="black"/>
                </a:solidFill>
                <a:latin typeface="ＭＳ Ｐゴシック"/>
                <a:ea typeface="ＭＳ Ｐゴシック"/>
              </a:rPr>
              <a:t>２４．</a:t>
            </a:r>
            <a:r>
              <a:rPr lang="ja-JP" altLang="en-US" sz="2400" dirty="0">
                <a:solidFill>
                  <a:prstClr val="black"/>
                </a:solidFill>
                <a:latin typeface="Calibri" panose="020F0502020204030204"/>
                <a:ea typeface="ＭＳ Ｐゴシック"/>
              </a:rPr>
              <a:t>業務</a:t>
            </a:r>
            <a:r>
              <a:rPr lang="ja-JP" altLang="ja-JP" sz="2400" dirty="0">
                <a:solidFill>
                  <a:prstClr val="black"/>
                </a:solidFill>
                <a:latin typeface="Calibri" panose="020F0502020204030204"/>
                <a:ea typeface="ＭＳ Ｐゴシック"/>
              </a:rPr>
              <a:t>の効率化・合理化</a:t>
            </a:r>
            <a:endParaRPr lang="ja-JP" altLang="en-US" sz="2400" kern="0" dirty="0">
              <a:solidFill>
                <a:prstClr val="black"/>
              </a:solidFill>
              <a:latin typeface="ＭＳ Ｐゴシック"/>
              <a:ea typeface="ＭＳ Ｐゴシック"/>
            </a:endParaRPr>
          </a:p>
        </p:txBody>
      </p:sp>
      <p:sp>
        <p:nvSpPr>
          <p:cNvPr id="27" name="Rectangle 36"/>
          <p:cNvSpPr>
            <a:spLocks noChangeArrowheads="1"/>
          </p:cNvSpPr>
          <p:nvPr/>
        </p:nvSpPr>
        <p:spPr bwMode="auto">
          <a:xfrm>
            <a:off x="194422" y="499273"/>
            <a:ext cx="56007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事務の効率化・合理化や情報利活用の推進③</a:t>
            </a:r>
            <a:endParaRPr lang="en-US" altLang="ja-JP" sz="2000" dirty="0">
              <a:solidFill>
                <a:prstClr val="black"/>
              </a:solidFill>
            </a:endParaRPr>
          </a:p>
        </p:txBody>
      </p:sp>
      <p:sp>
        <p:nvSpPr>
          <p:cNvPr id="2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p:cNvSpPr/>
          <p:nvPr/>
        </p:nvSpPr>
        <p:spPr>
          <a:xfrm>
            <a:off x="476566" y="4991139"/>
            <a:ext cx="3420000" cy="25200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a:spAutoFit/>
          </a:bodyPr>
          <a:lstStyle/>
          <a:p>
            <a:pPr>
              <a:spcBef>
                <a:spcPts val="600"/>
              </a:spcBef>
            </a:pPr>
            <a:r>
              <a:rPr lang="ja-JP" altLang="en-US" sz="1400" dirty="0">
                <a:solidFill>
                  <a:prstClr val="black"/>
                </a:solidFill>
              </a:rPr>
              <a:t>　</a:t>
            </a:r>
            <a:r>
              <a:rPr lang="en-US" altLang="ja-JP" sz="1400" dirty="0">
                <a:solidFill>
                  <a:prstClr val="black"/>
                </a:solidFill>
              </a:rPr>
              <a:t>【</a:t>
            </a:r>
            <a:r>
              <a:rPr lang="ja-JP" altLang="en-US" sz="1400" dirty="0">
                <a:solidFill>
                  <a:prstClr val="black"/>
                </a:solidFill>
              </a:rPr>
              <a:t>療養病棟入院基本料の施設基準告示</a:t>
            </a:r>
            <a:r>
              <a:rPr lang="en-US" altLang="ja-JP" sz="1400" dirty="0">
                <a:solidFill>
                  <a:prstClr val="black"/>
                </a:solidFill>
              </a:rPr>
              <a:t>】</a:t>
            </a:r>
            <a:endParaRPr lang="en-US" altLang="ja-JP" sz="1400" dirty="0">
              <a:solidFill>
                <a:prstClr val="black"/>
              </a:solidFill>
              <a:latin typeface="ＭＳ Ｐゴシック"/>
            </a:endParaRPr>
          </a:p>
        </p:txBody>
      </p:sp>
      <p:graphicFrame>
        <p:nvGraphicFramePr>
          <p:cNvPr id="29" name="表 28"/>
          <p:cNvGraphicFramePr>
            <a:graphicFrameLocks noGrp="1"/>
          </p:cNvGraphicFramePr>
          <p:nvPr>
            <p:extLst/>
          </p:nvPr>
        </p:nvGraphicFramePr>
        <p:xfrm>
          <a:off x="922010" y="5298121"/>
          <a:ext cx="3637468" cy="1173480"/>
        </p:xfrm>
        <a:graphic>
          <a:graphicData uri="http://schemas.openxmlformats.org/drawingml/2006/table">
            <a:tbl>
              <a:tblPr firstRow="1" bandRow="1">
                <a:tableStyleId>{7DF18680-E054-41AD-8BC1-D1AEF772440D}</a:tableStyleId>
              </a:tblPr>
              <a:tblGrid>
                <a:gridCol w="3637468">
                  <a:extLst>
                    <a:ext uri="{9D8B030D-6E8A-4147-A177-3AD203B41FA5}">
                      <a16:colId xmlns="" xmlns:a16="http://schemas.microsoft.com/office/drawing/2014/main" val="20000"/>
                    </a:ext>
                  </a:extLst>
                </a:gridCol>
              </a:tblGrid>
              <a:tr h="287984">
                <a:tc>
                  <a:txBody>
                    <a:bodyPr/>
                    <a:lstStyle/>
                    <a:p>
                      <a:pPr algn="ctr"/>
                      <a:r>
                        <a:rPr kumimoji="1" lang="ja-JP" altLang="en-US" sz="1300" dirty="0"/>
                        <a:t>現行</a:t>
                      </a:r>
                    </a:p>
                  </a:txBody>
                  <a:tcPr/>
                </a:tc>
                <a:extLst>
                  <a:ext uri="{0D108BD9-81ED-4DB2-BD59-A6C34878D82A}">
                    <a16:rowId xmlns="" xmlns:a16="http://schemas.microsoft.com/office/drawing/2014/main" val="10000"/>
                  </a:ext>
                </a:extLst>
              </a:tr>
              <a:tr h="879108">
                <a:tc>
                  <a:txBody>
                    <a:bodyPr/>
                    <a:lstStyle/>
                    <a:p>
                      <a:r>
                        <a:rPr kumimoji="1" lang="ja-JP" altLang="en-US" sz="1300" u="none" strike="noStrike" kern="1200" baseline="0" dirty="0"/>
                        <a:t>当該病棟の入院患者に関する</a:t>
                      </a:r>
                      <a:r>
                        <a:rPr kumimoji="1" lang="en-US" altLang="ja-JP" sz="1300" u="none" strike="noStrike" kern="1200" baseline="0" dirty="0">
                          <a:latin typeface="+mn-ea"/>
                          <a:ea typeface="+mn-ea"/>
                        </a:rPr>
                        <a:t>(2)</a:t>
                      </a:r>
                      <a:r>
                        <a:rPr kumimoji="1" lang="ja-JP" altLang="en-US" sz="1300" u="none" strike="noStrike" kern="1200" baseline="0" dirty="0">
                          <a:latin typeface="+mn-ea"/>
                          <a:ea typeface="+mn-ea"/>
                        </a:rPr>
                        <a:t>の区分に</a:t>
                      </a:r>
                      <a:r>
                        <a:rPr kumimoji="1" lang="ja-JP" altLang="en-US" sz="1300" u="none" strike="noStrike" kern="1200" baseline="0" dirty="0"/>
                        <a:t>係る疾患及び状態等並びにＡＤＬの判定基準による判定結果について、</a:t>
                      </a:r>
                      <a:r>
                        <a:rPr kumimoji="1" lang="ja-JP" altLang="en-US" sz="1300" b="1" u="sng" strike="noStrike" kern="1200" baseline="0" dirty="0"/>
                        <a:t>療養に要する費用の請求の際に、併せて提出していること</a:t>
                      </a:r>
                      <a:endParaRPr kumimoji="1" lang="ja-JP" altLang="en-US" sz="1300" b="1" u="sng" dirty="0"/>
                    </a:p>
                  </a:txBody>
                  <a:tcPr/>
                </a:tc>
                <a:extLst>
                  <a:ext uri="{0D108BD9-81ED-4DB2-BD59-A6C34878D82A}">
                    <a16:rowId xmlns="" xmlns:a16="http://schemas.microsoft.com/office/drawing/2014/main" val="10001"/>
                  </a:ext>
                </a:extLst>
              </a:tr>
            </a:tbl>
          </a:graphicData>
        </a:graphic>
      </p:graphicFrame>
      <p:graphicFrame>
        <p:nvGraphicFramePr>
          <p:cNvPr id="30" name="表 29"/>
          <p:cNvGraphicFramePr>
            <a:graphicFrameLocks noGrp="1"/>
          </p:cNvGraphicFramePr>
          <p:nvPr>
            <p:extLst/>
          </p:nvPr>
        </p:nvGraphicFramePr>
        <p:xfrm>
          <a:off x="5529064" y="5282506"/>
          <a:ext cx="3600000" cy="1207766"/>
        </p:xfrm>
        <a:graphic>
          <a:graphicData uri="http://schemas.openxmlformats.org/drawingml/2006/table">
            <a:tbl>
              <a:tblPr firstRow="1" bandRow="1">
                <a:tableStyleId>{21E4AEA4-8DFA-4A89-87EB-49C32662AFE0}</a:tableStyleId>
              </a:tblPr>
              <a:tblGrid>
                <a:gridCol w="3600000">
                  <a:extLst>
                    <a:ext uri="{9D8B030D-6E8A-4147-A177-3AD203B41FA5}">
                      <a16:colId xmlns="" xmlns:a16="http://schemas.microsoft.com/office/drawing/2014/main" val="20000"/>
                    </a:ext>
                  </a:extLst>
                </a:gridCol>
              </a:tblGrid>
              <a:tr h="165136">
                <a:tc>
                  <a:txBody>
                    <a:bodyPr/>
                    <a:lstStyle/>
                    <a:p>
                      <a:pPr algn="ctr">
                        <a:lnSpc>
                          <a:spcPts val="1500"/>
                        </a:lnSpc>
                      </a:pPr>
                      <a:r>
                        <a:rPr kumimoji="1" lang="ja-JP" altLang="en-US" sz="1300" dirty="0"/>
                        <a:t>改定後</a:t>
                      </a:r>
                    </a:p>
                  </a:txBody>
                  <a:tcPr/>
                </a:tc>
                <a:extLst>
                  <a:ext uri="{0D108BD9-81ED-4DB2-BD59-A6C34878D82A}">
                    <a16:rowId xmlns="" xmlns:a16="http://schemas.microsoft.com/office/drawing/2014/main" val="10000"/>
                  </a:ext>
                </a:extLst>
              </a:tr>
              <a:tr h="925826">
                <a:tc>
                  <a:txBody>
                    <a:bodyPr/>
                    <a:lstStyle/>
                    <a:p>
                      <a:r>
                        <a:rPr kumimoji="1" lang="ja-JP" altLang="en-US" sz="1300" u="none" strike="noStrike" kern="1200" baseline="0" dirty="0"/>
                        <a:t>当該病棟の入院患者に関する</a:t>
                      </a:r>
                      <a:r>
                        <a:rPr kumimoji="1" lang="en-US" altLang="ja-JP" sz="1300" u="none" strike="noStrike" kern="1200" baseline="0" dirty="0">
                          <a:latin typeface="+mn-ea"/>
                          <a:ea typeface="+mn-ea"/>
                        </a:rPr>
                        <a:t>(2)</a:t>
                      </a:r>
                      <a:r>
                        <a:rPr kumimoji="1" lang="ja-JP" altLang="en-US" sz="1300" u="none" strike="noStrike" kern="1200" baseline="0" dirty="0">
                          <a:latin typeface="+mn-ea"/>
                          <a:ea typeface="+mn-ea"/>
                        </a:rPr>
                        <a:t>の区分</a:t>
                      </a:r>
                      <a:r>
                        <a:rPr kumimoji="1" lang="ja-JP" altLang="en-US" sz="1300" u="none" strike="noStrike" kern="1200" baseline="0" dirty="0"/>
                        <a:t>に係る疾患及び状態等並びにＡＤＬの判定基準による判定結果について、</a:t>
                      </a:r>
                      <a:r>
                        <a:rPr kumimoji="1" lang="ja-JP" altLang="en-US" sz="1300" b="1" u="sng" strike="noStrike" kern="1200" baseline="0" dirty="0">
                          <a:solidFill>
                            <a:srgbClr val="0070C0"/>
                          </a:solidFill>
                        </a:rPr>
                        <a:t>記録していること</a:t>
                      </a:r>
                      <a:endParaRPr kumimoji="1" lang="ja-JP" altLang="en-US" sz="1300" b="1" u="sng" dirty="0">
                        <a:solidFill>
                          <a:srgbClr val="0070C0"/>
                        </a:solidFill>
                      </a:endParaRPr>
                    </a:p>
                  </a:txBody>
                  <a:tcPr/>
                </a:tc>
                <a:extLst>
                  <a:ext uri="{0D108BD9-81ED-4DB2-BD59-A6C34878D82A}">
                    <a16:rowId xmlns="" xmlns:a16="http://schemas.microsoft.com/office/drawing/2014/main" val="10001"/>
                  </a:ext>
                </a:extLst>
              </a:tr>
            </a:tbl>
          </a:graphicData>
        </a:graphic>
      </p:graphicFrame>
      <p:sp>
        <p:nvSpPr>
          <p:cNvPr id="31" name="テキスト ボックス 30">
            <a:extLst>
              <a:ext uri="{FF2B5EF4-FFF2-40B4-BE49-F238E27FC236}">
                <a16:creationId xmlns="" xmlns:a16="http://schemas.microsoft.com/office/drawing/2014/main" id="{E608F7A7-2F66-4F1B-A071-629DF41A1876}"/>
              </a:ext>
            </a:extLst>
          </p:cNvPr>
          <p:cNvSpPr txBox="1"/>
          <p:nvPr/>
        </p:nvSpPr>
        <p:spPr>
          <a:xfrm>
            <a:off x="5529064" y="4988914"/>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650</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651</a:t>
            </a:r>
            <a:endParaRPr lang="ja-JP" altLang="en-US" dirty="0">
              <a:solidFill>
                <a:srgbClr val="002060"/>
              </a:solidFill>
              <a:latin typeface="ＭＳ Ｐゴシック" panose="020B0600070205080204" pitchFamily="50" charset="-128"/>
            </a:endParaRPr>
          </a:p>
        </p:txBody>
      </p:sp>
      <p:sp>
        <p:nvSpPr>
          <p:cNvPr id="24" name="テキスト ボックス 23">
            <a:extLst>
              <a:ext uri="{FF2B5EF4-FFF2-40B4-BE49-F238E27FC236}">
                <a16:creationId xmlns="" xmlns:a16="http://schemas.microsoft.com/office/drawing/2014/main" id="{7329A91B-E51E-411B-8EAE-8BC9BA262C4A}"/>
              </a:ext>
            </a:extLst>
          </p:cNvPr>
          <p:cNvSpPr txBox="1"/>
          <p:nvPr/>
        </p:nvSpPr>
        <p:spPr>
          <a:xfrm>
            <a:off x="8831679" y="2241499"/>
            <a:ext cx="6238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644</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79125581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144362" y="980728"/>
            <a:ext cx="9599480" cy="1477328"/>
          </a:xfrm>
          <a:prstGeom prst="rect">
            <a:avLst/>
          </a:prstGeom>
        </p:spPr>
        <p:txBody>
          <a:bodyPr wrap="square">
            <a:spAutoFit/>
          </a:bodyPr>
          <a:lstStyle/>
          <a:p>
            <a:pPr marL="285750" indent="-285750">
              <a:buFont typeface="Wingdings" panose="05000000000000000000" pitchFamily="2" charset="2"/>
              <a:buChar char="Ø"/>
            </a:pPr>
            <a:r>
              <a:rPr lang="ja-JP" altLang="en-US" dirty="0">
                <a:solidFill>
                  <a:prstClr val="black"/>
                </a:solidFill>
              </a:rPr>
              <a:t>　現行、電子レセプト請求が義務付けられている病院、診療所、薬局については、原則として明細書を無償で発行しなければならないこととされているが、公費負担医療に係る給付により自己負担がない患者（全額公費負担の患者を除く）については、患者から求めがあったときに限られている。患者に対する情報提供の観点から、公費負担医療に係る給付により自己負担がない患者（全額公費負担医療の患者を除く）についても、無料発行を原則義務とする。</a:t>
            </a:r>
            <a:endParaRPr lang="en-US" altLang="ja-JP" dirty="0">
              <a:solidFill>
                <a:prstClr val="black"/>
              </a:solidFill>
            </a:endParaRPr>
          </a:p>
        </p:txBody>
      </p:sp>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400" kern="0" dirty="0">
                <a:solidFill>
                  <a:prstClr val="black"/>
                </a:solidFill>
                <a:latin typeface="ＭＳ Ｐゴシック"/>
                <a:ea typeface="ＭＳ Ｐゴシック"/>
              </a:rPr>
              <a:t>２５．</a:t>
            </a:r>
            <a:r>
              <a:rPr lang="ja-JP" altLang="en-US" sz="2400" dirty="0">
                <a:solidFill>
                  <a:prstClr val="black"/>
                </a:solidFill>
                <a:latin typeface="Calibri" panose="020F0502020204030204"/>
                <a:ea typeface="ＭＳ Ｐゴシック"/>
              </a:rPr>
              <a:t>明細書無料発行の推進</a:t>
            </a:r>
            <a:endParaRPr lang="ja-JP" altLang="en-US" sz="2400" kern="0" dirty="0">
              <a:solidFill>
                <a:prstClr val="black"/>
              </a:solidFill>
              <a:latin typeface="ＭＳ Ｐゴシック"/>
              <a:ea typeface="ＭＳ Ｐゴシック"/>
            </a:endParaRP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4418" y="620688"/>
            <a:ext cx="324036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明細書無料発行の推進</a:t>
            </a:r>
            <a:endParaRPr lang="en-US" altLang="ja-JP" sz="2000" dirty="0">
              <a:solidFill>
                <a:prstClr val="black"/>
              </a:solidFill>
            </a:endParaRPr>
          </a:p>
        </p:txBody>
      </p:sp>
      <p:sp>
        <p:nvSpPr>
          <p:cNvPr id="2" name="Rectangle 1"/>
          <p:cNvSpPr>
            <a:spLocks noChangeArrowheads="1"/>
          </p:cNvSpPr>
          <p:nvPr/>
        </p:nvSpPr>
        <p:spPr bwMode="auto">
          <a:xfrm>
            <a:off x="475422" y="2708935"/>
            <a:ext cx="8935050" cy="646331"/>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lvl="0" fontAlgn="base">
              <a:spcBef>
                <a:spcPct val="0"/>
              </a:spcBef>
              <a:spcAft>
                <a:spcPct val="0"/>
              </a:spcAft>
            </a:pPr>
            <a:r>
              <a:rPr lang="ja-JP" altLang="en-US" dirty="0"/>
              <a:t>　</a:t>
            </a:r>
            <a:r>
              <a:rPr lang="ja-JP" altLang="ja-JP" dirty="0"/>
              <a:t>療養担当規則等を改正し、電子レセプト請求を行っている医療機関は、</a:t>
            </a:r>
            <a:endParaRPr lang="en-US" altLang="ja-JP" dirty="0"/>
          </a:p>
          <a:p>
            <a:pPr lvl="0" fontAlgn="base">
              <a:spcBef>
                <a:spcPct val="0"/>
              </a:spcBef>
              <a:spcAft>
                <a:spcPct val="0"/>
              </a:spcAft>
            </a:pPr>
            <a:r>
              <a:rPr lang="ja-JP" altLang="en-US" dirty="0"/>
              <a:t>　　　　　　　　　　　　　　　　　　　</a:t>
            </a:r>
            <a:r>
              <a:rPr lang="ja-JP" altLang="ja-JP" dirty="0"/>
              <a:t>自己負担のある患者と同様に、無料発行を原則義務化する</a:t>
            </a:r>
            <a:endParaRPr kumimoji="1" lang="ja-JP" altLang="ja-JP" b="0" i="0" u="none" strike="noStrike" cap="none" normalizeH="0" baseline="0" dirty="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7" name="テキスト ボックス 6">
            <a:extLst>
              <a:ext uri="{FF2B5EF4-FFF2-40B4-BE49-F238E27FC236}">
                <a16:creationId xmlns="" xmlns:a16="http://schemas.microsoft.com/office/drawing/2014/main" id="{F89E4DE0-F859-46C0-883B-E53376B759E9}"/>
              </a:ext>
            </a:extLst>
          </p:cNvPr>
          <p:cNvSpPr txBox="1"/>
          <p:nvPr/>
        </p:nvSpPr>
        <p:spPr>
          <a:xfrm>
            <a:off x="7954531" y="3429000"/>
            <a:ext cx="14401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療担</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942-943</a:t>
            </a:r>
            <a:r>
              <a:rPr lang="ja-JP" altLang="en-US" dirty="0" err="1">
                <a:solidFill>
                  <a:srgbClr val="002060"/>
                </a:solidFill>
                <a:latin typeface="ＭＳ Ｐゴシック" panose="020B0600070205080204" pitchFamily="50" charset="-128"/>
              </a:rPr>
              <a:t>，</a:t>
            </a:r>
            <a:r>
              <a:rPr lang="en-US" altLang="ja-JP" dirty="0">
                <a:solidFill>
                  <a:srgbClr val="002060"/>
                </a:solidFill>
                <a:latin typeface="ＭＳ Ｐゴシック" panose="020B0600070205080204" pitchFamily="50" charset="-128"/>
              </a:rPr>
              <a:t>945</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26157478"/>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86400" y="980728"/>
            <a:ext cx="9685455" cy="3939540"/>
          </a:xfrm>
          <a:prstGeom prst="rect">
            <a:avLst/>
          </a:prstGeom>
          <a:noFill/>
          <a:ln w="9525">
            <a:solidFill>
              <a:schemeClr val="tx1"/>
            </a:solidFill>
            <a:prstDash val="dash"/>
          </a:ln>
        </p:spPr>
        <p:txBody>
          <a:bodyPr wrap="square" rtlCol="0">
            <a:spAutoFit/>
          </a:bodyPr>
          <a:lstStyle/>
          <a:p>
            <a:pPr marL="182563" indent="-182563">
              <a:lnSpc>
                <a:spcPts val="2000"/>
              </a:lnSpc>
            </a:pPr>
            <a:r>
              <a:rPr lang="ja-JP" altLang="en-US" b="1" u="sng" dirty="0">
                <a:solidFill>
                  <a:prstClr val="black"/>
                </a:solidFill>
                <a:latin typeface="ＭＳ Ｐゴシック"/>
              </a:rPr>
              <a:t>１．経緯</a:t>
            </a:r>
            <a:endParaRPr lang="en-US" altLang="ja-JP" b="1" u="sng" dirty="0">
              <a:solidFill>
                <a:prstClr val="black"/>
              </a:solidFill>
              <a:latin typeface="ＭＳ Ｐゴシック"/>
            </a:endParaRPr>
          </a:p>
          <a:p>
            <a:pPr marL="182563" indent="-182563">
              <a:lnSpc>
                <a:spcPts val="2000"/>
              </a:lnSpc>
            </a:pPr>
            <a:r>
              <a:rPr lang="ja-JP" altLang="en-US" dirty="0">
                <a:solidFill>
                  <a:prstClr val="black"/>
                </a:solidFill>
                <a:latin typeface="ＭＳ Ｐゴシック"/>
              </a:rPr>
              <a:t>○　近年、</a:t>
            </a:r>
            <a:r>
              <a:rPr lang="ja-JP" altLang="en-US" dirty="0">
                <a:solidFill>
                  <a:srgbClr val="FF0000"/>
                </a:solidFill>
                <a:latin typeface="ＭＳ Ｐゴシック"/>
              </a:rPr>
              <a:t>Ｃ型肝炎治療薬</a:t>
            </a:r>
            <a:r>
              <a:rPr lang="ja-JP" altLang="en-US" dirty="0">
                <a:solidFill>
                  <a:prstClr val="black"/>
                </a:solidFill>
                <a:latin typeface="ＭＳ Ｐゴシック"/>
              </a:rPr>
              <a:t>など、革新的ではあるが、単価が高く、市場規模の極めて大きな薬剤が登場しており、医療費の高い伸び率に影響しているものと考えられる。こうした状況のもと、</a:t>
            </a:r>
            <a:endParaRPr lang="en-US" altLang="ja-JP" dirty="0">
              <a:solidFill>
                <a:prstClr val="black"/>
              </a:solidFill>
              <a:latin typeface="ＭＳ Ｐゴシック"/>
            </a:endParaRPr>
          </a:p>
          <a:p>
            <a:pPr marL="182563" indent="-182563">
              <a:lnSpc>
                <a:spcPts val="2000"/>
              </a:lnSpc>
            </a:pPr>
            <a:r>
              <a:rPr lang="en-US" altLang="ja-JP" dirty="0">
                <a:solidFill>
                  <a:prstClr val="black"/>
                </a:solidFill>
                <a:latin typeface="ＭＳ Ｐゴシック"/>
              </a:rPr>
              <a:t>   </a:t>
            </a:r>
            <a:r>
              <a:rPr lang="ja-JP" altLang="en-US" dirty="0">
                <a:solidFill>
                  <a:prstClr val="black"/>
                </a:solidFill>
                <a:latin typeface="ＭＳ Ｐゴシック"/>
              </a:rPr>
              <a:t>平成２８年度の薬価改定において、</a:t>
            </a:r>
            <a:r>
              <a:rPr lang="ja-JP" altLang="en-US" dirty="0">
                <a:solidFill>
                  <a:srgbClr val="FF0000"/>
                </a:solidFill>
                <a:latin typeface="ＭＳ Ｐゴシック"/>
              </a:rPr>
              <a:t>市場拡大再算定の特例</a:t>
            </a:r>
            <a:r>
              <a:rPr lang="ja-JP" altLang="en-US" dirty="0">
                <a:solidFill>
                  <a:prstClr val="black"/>
                </a:solidFill>
                <a:latin typeface="ＭＳ Ｐゴシック"/>
              </a:rPr>
              <a:t>を導入した。</a:t>
            </a:r>
            <a:endParaRPr lang="en-US" altLang="ja-JP" dirty="0">
              <a:solidFill>
                <a:prstClr val="black"/>
              </a:solidFill>
              <a:latin typeface="ＭＳ Ｐゴシック"/>
            </a:endParaRPr>
          </a:p>
          <a:p>
            <a:pPr marL="182563" indent="-182563">
              <a:lnSpc>
                <a:spcPts val="2000"/>
              </a:lnSpc>
            </a:pPr>
            <a:r>
              <a:rPr lang="ja-JP" altLang="en-US" dirty="0">
                <a:solidFill>
                  <a:prstClr val="black"/>
                </a:solidFill>
                <a:latin typeface="ＭＳ Ｐゴシック"/>
              </a:rPr>
              <a:t>○　さらに、</a:t>
            </a:r>
            <a:r>
              <a:rPr lang="ja-JP" altLang="en-US" dirty="0">
                <a:solidFill>
                  <a:srgbClr val="FF0000"/>
                </a:solidFill>
                <a:latin typeface="ＭＳ Ｐゴシック"/>
              </a:rPr>
              <a:t>オプジーボ</a:t>
            </a:r>
            <a:r>
              <a:rPr lang="ja-JP" altLang="en-US" dirty="0">
                <a:solidFill>
                  <a:prstClr val="black"/>
                </a:solidFill>
                <a:latin typeface="ＭＳ Ｐゴシック"/>
              </a:rPr>
              <a:t>については、効能・効果の追加や用法・用量の拡大により当初の想定を超え、</a:t>
            </a:r>
            <a:r>
              <a:rPr lang="ja-JP" altLang="en-US" dirty="0">
                <a:solidFill>
                  <a:srgbClr val="00B0F0"/>
                </a:solidFill>
                <a:latin typeface="ＭＳ Ｐゴシック"/>
              </a:rPr>
              <a:t>大幅に市場が拡大</a:t>
            </a:r>
            <a:r>
              <a:rPr lang="ja-JP" altLang="en-US" dirty="0">
                <a:solidFill>
                  <a:prstClr val="black"/>
                </a:solidFill>
                <a:latin typeface="ＭＳ Ｐゴシック"/>
              </a:rPr>
              <a:t>した状況を踏まえ、国民負担軽減の観点と医療保険財政への影響を考慮し、平成２８年１１月１６日の中医協において緊急的な対応を取りまとめた。</a:t>
            </a:r>
            <a:endParaRPr lang="en-US" altLang="ja-JP" dirty="0">
              <a:solidFill>
                <a:prstClr val="black"/>
              </a:solidFill>
              <a:latin typeface="ＭＳ Ｐゴシック"/>
            </a:endParaRPr>
          </a:p>
          <a:p>
            <a:pPr marL="182563" indent="-182563">
              <a:lnSpc>
                <a:spcPts val="2000"/>
              </a:lnSpc>
            </a:pPr>
            <a:r>
              <a:rPr lang="ja-JP" altLang="en-US" dirty="0">
                <a:solidFill>
                  <a:prstClr val="black"/>
                </a:solidFill>
                <a:latin typeface="ＭＳ Ｐゴシック"/>
              </a:rPr>
              <a:t>○　これらの事態は、薬価収載後の状況変化、すなわち、効能追加や予想を上回る市場の拡大、流通価格の変動に対して、柔軟な対応ができていないのではないか、といった指摘のほか、薬価算定方式（原価計算方式・類似薬効比較方式）の正確性・透明性の向上、適切な外国価格との調整、費用対効果についての薬価への反映といった課題が、中医協のほか、経済財政諮問会議有識者議員から指摘されている。</a:t>
            </a:r>
            <a:endParaRPr lang="en-US" altLang="ja-JP" dirty="0">
              <a:solidFill>
                <a:prstClr val="black"/>
              </a:solidFill>
              <a:latin typeface="ＭＳ Ｐゴシック"/>
            </a:endParaRPr>
          </a:p>
          <a:p>
            <a:pPr marL="182563" indent="-182563">
              <a:lnSpc>
                <a:spcPts val="2000"/>
              </a:lnSpc>
            </a:pPr>
            <a:r>
              <a:rPr lang="ja-JP" altLang="en-US" dirty="0">
                <a:solidFill>
                  <a:prstClr val="black"/>
                </a:solidFill>
                <a:latin typeface="ＭＳ Ｐゴシック"/>
              </a:rPr>
              <a:t>○　このような状況を踏まえ、平成２８年１１月２５日経済財政諮問会議において、「民間議員の提案も踏まえ、薬価制度の抜本改革に向けて諮問会議で議論し、年内に基本方針を取りまとめる」よう総理指示がなされた。</a:t>
            </a:r>
            <a:endParaRPr lang="en-US" altLang="ja-JP" dirty="0">
              <a:solidFill>
                <a:prstClr val="black"/>
              </a:solidFill>
              <a:latin typeface="ＭＳ Ｐゴシック"/>
            </a:endParaRPr>
          </a:p>
        </p:txBody>
      </p:sp>
      <p:sp>
        <p:nvSpPr>
          <p:cNvPr id="15" name="テキスト ボックス 14"/>
          <p:cNvSpPr txBox="1"/>
          <p:nvPr/>
        </p:nvSpPr>
        <p:spPr>
          <a:xfrm>
            <a:off x="8240359" y="445310"/>
            <a:ext cx="1537176" cy="502702"/>
          </a:xfrm>
          <a:prstGeom prst="rect">
            <a:avLst/>
          </a:prstGeom>
          <a:noFill/>
          <a:ln>
            <a:solidFill>
              <a:schemeClr val="tx1"/>
            </a:solidFill>
          </a:ln>
        </p:spPr>
        <p:txBody>
          <a:bodyPr wrap="square" rtlCol="0">
            <a:spAutoFit/>
          </a:bodyPr>
          <a:lstStyle/>
          <a:p>
            <a:pPr algn="dist">
              <a:lnSpc>
                <a:spcPts val="1600"/>
              </a:lnSpc>
            </a:pPr>
            <a:r>
              <a:rPr lang="ja-JP" altLang="en-US" sz="1600" dirty="0">
                <a:solidFill>
                  <a:prstClr val="black"/>
                </a:solidFill>
                <a:latin typeface="ＭＳ Ｐゴシック"/>
              </a:rPr>
              <a:t>中医協　薬－１</a:t>
            </a:r>
            <a:endParaRPr lang="en-US" altLang="ja-JP" sz="1600" dirty="0">
              <a:solidFill>
                <a:prstClr val="black"/>
              </a:solidFill>
              <a:latin typeface="ＭＳ Ｐゴシック"/>
            </a:endParaRPr>
          </a:p>
          <a:p>
            <a:pPr algn="dist">
              <a:lnSpc>
                <a:spcPts val="1600"/>
              </a:lnSpc>
            </a:pPr>
            <a:r>
              <a:rPr lang="ja-JP" altLang="en-US" sz="1600" dirty="0">
                <a:solidFill>
                  <a:prstClr val="black"/>
                </a:solidFill>
                <a:latin typeface="ＭＳ Ｐゴシック"/>
              </a:rPr>
              <a:t>２８．１１．３０</a:t>
            </a:r>
          </a:p>
        </p:txBody>
      </p:sp>
      <p:sp>
        <p:nvSpPr>
          <p:cNvPr id="7" name="テキスト ボックス 6"/>
          <p:cNvSpPr txBox="1"/>
          <p:nvPr/>
        </p:nvSpPr>
        <p:spPr>
          <a:xfrm>
            <a:off x="92080" y="5013191"/>
            <a:ext cx="9685455" cy="1631216"/>
          </a:xfrm>
          <a:prstGeom prst="rect">
            <a:avLst/>
          </a:prstGeom>
          <a:noFill/>
          <a:ln w="22225">
            <a:solidFill>
              <a:schemeClr val="tx1"/>
            </a:solidFill>
            <a:prstDash val="solid"/>
          </a:ln>
        </p:spPr>
        <p:txBody>
          <a:bodyPr wrap="square" rtlCol="0">
            <a:spAutoFit/>
          </a:bodyPr>
          <a:lstStyle/>
          <a:p>
            <a:pPr marL="182563" indent="-182563">
              <a:lnSpc>
                <a:spcPts val="2000"/>
              </a:lnSpc>
            </a:pPr>
            <a:r>
              <a:rPr lang="ja-JP" altLang="en-US" b="1" u="sng" dirty="0">
                <a:solidFill>
                  <a:prstClr val="black"/>
                </a:solidFill>
                <a:latin typeface="ＭＳ Ｐゴシック"/>
              </a:rPr>
              <a:t>２．今後の対応</a:t>
            </a:r>
            <a:endParaRPr lang="en-US" altLang="ja-JP" b="1" u="sng" dirty="0">
              <a:solidFill>
                <a:prstClr val="black"/>
              </a:solidFill>
              <a:latin typeface="ＭＳ Ｐゴシック"/>
            </a:endParaRPr>
          </a:p>
          <a:p>
            <a:pPr marL="182563" indent="-182563">
              <a:lnSpc>
                <a:spcPts val="2000"/>
              </a:lnSpc>
            </a:pPr>
            <a:r>
              <a:rPr lang="ja-JP" altLang="en-US" dirty="0">
                <a:solidFill>
                  <a:prstClr val="black"/>
                </a:solidFill>
                <a:latin typeface="ＭＳ Ｐゴシック"/>
              </a:rPr>
              <a:t>（１）　イノベーションの推進と国民皆保険の持続性の両立を目指した薬価制度の抜本改革に向け、</a:t>
            </a:r>
            <a:endParaRPr lang="en-US" altLang="ja-JP" dirty="0">
              <a:solidFill>
                <a:prstClr val="black"/>
              </a:solidFill>
              <a:latin typeface="ＭＳ Ｐゴシック"/>
            </a:endParaRPr>
          </a:p>
          <a:p>
            <a:pPr marL="182563" indent="-182563">
              <a:lnSpc>
                <a:spcPts val="2000"/>
              </a:lnSpc>
            </a:pPr>
            <a:r>
              <a:rPr lang="en-US" altLang="ja-JP" dirty="0">
                <a:solidFill>
                  <a:prstClr val="black"/>
                </a:solidFill>
                <a:latin typeface="ＭＳ Ｐゴシック"/>
              </a:rPr>
              <a:t>     </a:t>
            </a:r>
            <a:r>
              <a:rPr lang="ja-JP" altLang="en-US" dirty="0">
                <a:solidFill>
                  <a:prstClr val="black"/>
                </a:solidFill>
                <a:latin typeface="ＭＳ Ｐゴシック"/>
              </a:rPr>
              <a:t>関係者の意見を聴取しつつ、年内に政府基本方針を策定し、当該基本方針に基づき具体的</a:t>
            </a:r>
            <a:endParaRPr lang="en-US" altLang="ja-JP" dirty="0">
              <a:solidFill>
                <a:prstClr val="black"/>
              </a:solidFill>
              <a:latin typeface="ＭＳ Ｐゴシック"/>
            </a:endParaRPr>
          </a:p>
          <a:p>
            <a:pPr marL="182563" indent="-182563">
              <a:lnSpc>
                <a:spcPts val="2000"/>
              </a:lnSpc>
            </a:pPr>
            <a:r>
              <a:rPr lang="en-US" altLang="ja-JP" dirty="0">
                <a:solidFill>
                  <a:prstClr val="black"/>
                </a:solidFill>
                <a:latin typeface="ＭＳ Ｐゴシック"/>
              </a:rPr>
              <a:t>     </a:t>
            </a:r>
            <a:r>
              <a:rPr lang="ja-JP" altLang="en-US" dirty="0">
                <a:solidFill>
                  <a:prstClr val="black"/>
                </a:solidFill>
                <a:latin typeface="ＭＳ Ｐゴシック"/>
              </a:rPr>
              <a:t>方策を取りまとめる。</a:t>
            </a:r>
            <a:endParaRPr lang="en-US" altLang="ja-JP" dirty="0">
              <a:solidFill>
                <a:prstClr val="black"/>
              </a:solidFill>
              <a:latin typeface="ＭＳ Ｐゴシック"/>
            </a:endParaRPr>
          </a:p>
          <a:p>
            <a:pPr marL="182563" indent="-182563">
              <a:lnSpc>
                <a:spcPts val="2000"/>
              </a:lnSpc>
            </a:pPr>
            <a:r>
              <a:rPr lang="ja-JP" altLang="en-US" dirty="0">
                <a:solidFill>
                  <a:prstClr val="black"/>
                </a:solidFill>
                <a:latin typeface="ＭＳ Ｐゴシック"/>
              </a:rPr>
              <a:t>（２）  具体的方策については、基本方針を策定した後、中医協薬価専門部会を中心に、必要な検討や広く関係者の意見聴取を行い、取りまとめを行うこととする。　</a:t>
            </a:r>
            <a:endParaRPr lang="en-US" altLang="ja-JP" dirty="0">
              <a:solidFill>
                <a:prstClr val="black"/>
              </a:solidFill>
              <a:latin typeface="ＭＳ Ｐゴシック"/>
            </a:endParaRPr>
          </a:p>
        </p:txBody>
      </p:sp>
      <p:sp>
        <p:nvSpPr>
          <p:cNvPr id="6" name="Rectangle 2"/>
          <p:cNvSpPr>
            <a:spLocks noChangeArrowheads="1"/>
          </p:cNvSpPr>
          <p:nvPr/>
        </p:nvSpPr>
        <p:spPr bwMode="auto">
          <a:xfrm>
            <a:off x="245192" y="8065"/>
            <a:ext cx="9517327" cy="39659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２６．薬価制度の抜本改革</a:t>
            </a:r>
            <a:endParaRPr lang="en-US" altLang="ja-JP" sz="2400" kern="0" dirty="0">
              <a:solidFill>
                <a:srgbClr val="000000"/>
              </a:solidFill>
              <a:latin typeface="ＭＳ Ｐゴシック"/>
              <a:ea typeface="ＭＳ Ｐゴシック"/>
            </a:endParaRPr>
          </a:p>
        </p:txBody>
      </p:sp>
      <p:sp>
        <p:nvSpPr>
          <p:cNvPr id="8" name="Rectangle 36"/>
          <p:cNvSpPr>
            <a:spLocks noChangeArrowheads="1"/>
          </p:cNvSpPr>
          <p:nvPr/>
        </p:nvSpPr>
        <p:spPr bwMode="auto">
          <a:xfrm>
            <a:off x="86400" y="587972"/>
            <a:ext cx="547260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薬価制度の抜本改革に向けた対応について</a:t>
            </a:r>
            <a:endParaRPr lang="en-US" altLang="ja-JP" sz="2000" dirty="0">
              <a:solidFill>
                <a:prstClr val="black"/>
              </a:solidFill>
            </a:endParaRPr>
          </a:p>
        </p:txBody>
      </p:sp>
    </p:spTree>
    <p:extLst>
      <p:ext uri="{BB962C8B-B14F-4D97-AF65-F5344CB8AC3E}">
        <p14:creationId xmlns:p14="http://schemas.microsoft.com/office/powerpoint/2010/main" val="333361025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92904" y="1711550"/>
            <a:ext cx="9813096" cy="646331"/>
          </a:xfrm>
          <a:prstGeom prst="rect">
            <a:avLst/>
          </a:prstGeom>
        </p:spPr>
        <p:txBody>
          <a:bodyPr wrap="square">
            <a:spAutoFit/>
          </a:bodyPr>
          <a:lstStyle/>
          <a:p>
            <a:pPr marL="265113" indent="-265113" algn="just"/>
            <a:r>
              <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効能追加等に伴う一定規模以上の市場拡大に速やかに対応するため、新薬収載の機会（年４回）を最大限活用して、薬価を見直し</a:t>
            </a:r>
            <a:endParaRPr lang="en-US" altLang="ja-JP"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ホームベース 4"/>
          <p:cNvSpPr/>
          <p:nvPr/>
        </p:nvSpPr>
        <p:spPr>
          <a:xfrm>
            <a:off x="92460" y="1293357"/>
            <a:ext cx="7452826" cy="363521"/>
          </a:xfrm>
          <a:prstGeom prst="homePlate">
            <a:avLst>
              <a:gd name="adj" fmla="val 4208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180956" indent="-180956" algn="just"/>
            <a:r>
              <a:rPr lang="ja-JP" altLang="en-US"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薬価収載後の市場拡大への対応</a:t>
            </a:r>
          </a:p>
        </p:txBody>
      </p:sp>
      <p:sp>
        <p:nvSpPr>
          <p:cNvPr id="8" name="ホームベース 7"/>
          <p:cNvSpPr/>
          <p:nvPr/>
        </p:nvSpPr>
        <p:spPr>
          <a:xfrm>
            <a:off x="92466" y="2386531"/>
            <a:ext cx="7452827" cy="363521"/>
          </a:xfrm>
          <a:prstGeom prst="homePlate">
            <a:avLst>
              <a:gd name="adj" fmla="val 4208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180956" indent="-180956"/>
            <a:r>
              <a:rPr lang="ja-JP" altLang="en-US"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改定の間の年の薬価調査・薬価改定</a:t>
            </a:r>
          </a:p>
        </p:txBody>
      </p:sp>
      <p:sp>
        <p:nvSpPr>
          <p:cNvPr id="10" name="正方形/長方形 9"/>
          <p:cNvSpPr/>
          <p:nvPr/>
        </p:nvSpPr>
        <p:spPr>
          <a:xfrm>
            <a:off x="72109" y="2791698"/>
            <a:ext cx="9813096" cy="646331"/>
          </a:xfrm>
          <a:prstGeom prst="rect">
            <a:avLst/>
          </a:prstGeom>
        </p:spPr>
        <p:txBody>
          <a:bodyPr wrap="square">
            <a:spAutoFit/>
          </a:bodyPr>
          <a:lstStyle/>
          <a:p>
            <a:pPr marL="263525" indent="-263525" algn="just"/>
            <a:r>
              <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現在２年に１回行われている薬価調査に加え、その間の年においても、全品を対象に、薬価調査を行い、その結果に基づき、価格乖離の大きな品目について薬価改定を実施。</a:t>
            </a:r>
          </a:p>
        </p:txBody>
      </p:sp>
      <p:sp>
        <p:nvSpPr>
          <p:cNvPr id="11" name="ホームベース 10"/>
          <p:cNvSpPr/>
          <p:nvPr/>
        </p:nvSpPr>
        <p:spPr>
          <a:xfrm>
            <a:off x="92459" y="3479679"/>
            <a:ext cx="7452829" cy="363521"/>
          </a:xfrm>
          <a:prstGeom prst="homePlate">
            <a:avLst>
              <a:gd name="adj" fmla="val 4208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0" tIns="45715" rIns="91430" bIns="45715" rtlCol="0" anchor="ctr"/>
          <a:lstStyle/>
          <a:p>
            <a:pPr marL="180956" indent="-180956"/>
            <a:r>
              <a:rPr lang="ja-JP" altLang="en-US"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イノベーションの評価（新薬創出等加算の見直し・費用対効果評価の導入）</a:t>
            </a:r>
          </a:p>
        </p:txBody>
      </p:sp>
      <p:sp>
        <p:nvSpPr>
          <p:cNvPr id="13" name="正方形/長方形 12"/>
          <p:cNvSpPr/>
          <p:nvPr/>
        </p:nvSpPr>
        <p:spPr>
          <a:xfrm>
            <a:off x="92460" y="3884855"/>
            <a:ext cx="9813096" cy="1200329"/>
          </a:xfrm>
          <a:prstGeom prst="rect">
            <a:avLst/>
          </a:prstGeom>
        </p:spPr>
        <p:txBody>
          <a:bodyPr wrap="square">
            <a:spAutoFit/>
          </a:bodyPr>
          <a:lstStyle/>
          <a:p>
            <a:pPr marL="263525" indent="-263525" algn="just"/>
            <a:r>
              <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革新的新薬創出を促進するため、新薬創出・適応外薬解消等促進加算制度をゼロベースで抜本的に見直し。</a:t>
            </a:r>
            <a:endParaRPr lang="en-US" altLang="ja-JP"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263525" indent="-263525" algn="just"/>
            <a:r>
              <a:rPr lang="ja-JP" altLang="en-US"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あわせて、費用対効果の高い薬には薬価を引き上げることを含め費用対効果評価を本格的に導入。（組織・体制をはじめとする実施の在り方も検討）</a:t>
            </a:r>
            <a:endParaRPr lang="en-US" altLang="ja-JP"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137472" y="5463310"/>
            <a:ext cx="3799362" cy="5040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・薬価算定方式の正確性・透明性の徹底</a:t>
            </a:r>
          </a:p>
          <a:p>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・外国価格調整の方法の改善</a:t>
            </a:r>
          </a:p>
        </p:txBody>
      </p:sp>
      <p:sp>
        <p:nvSpPr>
          <p:cNvPr id="17" name="正方形/長方形 16"/>
          <p:cNvSpPr/>
          <p:nvPr/>
        </p:nvSpPr>
        <p:spPr>
          <a:xfrm>
            <a:off x="141014" y="6007842"/>
            <a:ext cx="3796423" cy="5040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2075" indent="-92075"/>
            <a:r>
              <a:rPr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・関係者の経営実態についての機動的把握・必要な対応</a:t>
            </a:r>
          </a:p>
        </p:txBody>
      </p:sp>
      <p:sp>
        <p:nvSpPr>
          <p:cNvPr id="18" name="正方形/長方形 17"/>
          <p:cNvSpPr/>
          <p:nvPr/>
        </p:nvSpPr>
        <p:spPr>
          <a:xfrm>
            <a:off x="141020" y="6552375"/>
            <a:ext cx="3796424" cy="2520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・新たな医療技術の迅速な提供</a:t>
            </a:r>
          </a:p>
        </p:txBody>
      </p:sp>
      <p:sp>
        <p:nvSpPr>
          <p:cNvPr id="19" name="正方形/長方形 18"/>
          <p:cNvSpPr/>
          <p:nvPr/>
        </p:nvSpPr>
        <p:spPr>
          <a:xfrm>
            <a:off x="3977597" y="5463311"/>
            <a:ext cx="5790941" cy="79192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2075" indent="-92075"/>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・長期収載品に依存するモデルから、より高い創薬力を持つ産業構造への転換</a:t>
            </a:r>
          </a:p>
          <a:p>
            <a:pPr marL="92075" indent="-92075"/>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・革新的バイオ医薬品及びバイオシミラーの研究開発支援方策等の拡充</a:t>
            </a:r>
          </a:p>
          <a:p>
            <a:pPr marL="92075" indent="-92075"/>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・ベンチャー企業への支援、後発医薬品企業の市場での競争促進</a:t>
            </a:r>
          </a:p>
        </p:txBody>
      </p:sp>
      <p:sp>
        <p:nvSpPr>
          <p:cNvPr id="22" name="正方形/長方形 21"/>
          <p:cNvSpPr/>
          <p:nvPr/>
        </p:nvSpPr>
        <p:spPr>
          <a:xfrm>
            <a:off x="3977597" y="6309351"/>
            <a:ext cx="5790941" cy="495055"/>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2075" indent="-92075"/>
            <a:r>
              <a:rPr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・流通の効率化、流通改善の推進、市場環境に伴う収益構造への適切な対処</a:t>
            </a:r>
            <a:endParaRPr lang="en-US" altLang="ja-JP"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marL="92075" indent="-92075"/>
            <a:r>
              <a:rPr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・単品単価契約の推進、早期妥結の促進</a:t>
            </a:r>
            <a:endParaRPr lang="en-US" altLang="ja-JP"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96810" y="5084892"/>
            <a:ext cx="3416320" cy="369332"/>
          </a:xfrm>
          <a:prstGeom prst="rect">
            <a:avLst/>
          </a:prstGeom>
        </p:spPr>
        <p:txBody>
          <a:bodyPr wrap="none">
            <a:spAutoFit/>
          </a:bodyPr>
          <a:lstStyle/>
          <a:p>
            <a:r>
              <a:rPr lang="ja-JP" altLang="en-US"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改革とあわせた今後の取組</a:t>
            </a:r>
            <a:endParaRPr lang="ja-JP" altLang="en-US"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 name="正方形/長方形 15"/>
          <p:cNvSpPr/>
          <p:nvPr/>
        </p:nvSpPr>
        <p:spPr>
          <a:xfrm>
            <a:off x="96809" y="545361"/>
            <a:ext cx="9671726" cy="646331"/>
          </a:xfrm>
          <a:prstGeom prst="rect">
            <a:avLst/>
          </a:prstGeom>
          <a:ln w="28575">
            <a:solidFill>
              <a:schemeClr val="accent1"/>
            </a:solidFill>
          </a:ln>
        </p:spPr>
        <p:txBody>
          <a:bodyPr wrap="square">
            <a:spAutoFit/>
          </a:bodyPr>
          <a:lstStyle/>
          <a:p>
            <a:r>
              <a:rPr lang="ja-JP" altLang="en-US" dirty="0">
                <a:solidFill>
                  <a:prstClr val="black"/>
                </a:solidFill>
                <a:latin typeface="ＤＦ特太ゴシック体" panose="020B0509000000000000" pitchFamily="49" charset="-128"/>
                <a:ea typeface="ＤＦ特太ゴシック体" panose="020B0509000000000000" pitchFamily="49" charset="-128"/>
              </a:rPr>
              <a:t>　「</a:t>
            </a:r>
            <a:r>
              <a:rPr lang="ja-JP" altLang="en-US" u="sng" dirty="0">
                <a:solidFill>
                  <a:prstClr val="black"/>
                </a:solidFill>
                <a:latin typeface="ＤＦ特太ゴシック体" panose="020B0509000000000000" pitchFamily="49" charset="-128"/>
                <a:ea typeface="ＤＦ特太ゴシック体" panose="020B0509000000000000" pitchFamily="49" charset="-128"/>
              </a:rPr>
              <a:t>国民皆保険の持続性</a:t>
            </a:r>
            <a:r>
              <a:rPr lang="ja-JP" altLang="en-US" dirty="0">
                <a:solidFill>
                  <a:prstClr val="black"/>
                </a:solidFill>
                <a:latin typeface="ＤＦ特太ゴシック体" panose="020B0509000000000000" pitchFamily="49" charset="-128"/>
                <a:ea typeface="ＤＦ特太ゴシック体" panose="020B0509000000000000" pitchFamily="49" charset="-128"/>
              </a:rPr>
              <a:t>」と「</a:t>
            </a:r>
            <a:r>
              <a:rPr lang="ja-JP" altLang="en-US" u="sng" dirty="0">
                <a:solidFill>
                  <a:prstClr val="black"/>
                </a:solidFill>
                <a:latin typeface="ＤＦ特太ゴシック体" panose="020B0509000000000000" pitchFamily="49" charset="-128"/>
                <a:ea typeface="ＤＦ特太ゴシック体" panose="020B0509000000000000" pitchFamily="49" charset="-128"/>
              </a:rPr>
              <a:t>イノベーションの推進</a:t>
            </a:r>
            <a:r>
              <a:rPr lang="ja-JP" altLang="en-US" dirty="0">
                <a:solidFill>
                  <a:prstClr val="black"/>
                </a:solidFill>
                <a:latin typeface="ＤＦ特太ゴシック体" panose="020B0509000000000000" pitchFamily="49" charset="-128"/>
                <a:ea typeface="ＤＦ特太ゴシック体" panose="020B0509000000000000" pitchFamily="49" charset="-128"/>
              </a:rPr>
              <a:t>」を両立し、 「</a:t>
            </a:r>
            <a:r>
              <a:rPr lang="ja-JP" altLang="en-US" u="sng" dirty="0">
                <a:solidFill>
                  <a:prstClr val="black"/>
                </a:solidFill>
                <a:latin typeface="ＤＦ特太ゴシック体" panose="020B0509000000000000" pitchFamily="49" charset="-128"/>
                <a:ea typeface="ＤＦ特太ゴシック体" panose="020B0509000000000000" pitchFamily="49" charset="-128"/>
              </a:rPr>
              <a:t>国民負担の軽減</a:t>
            </a:r>
            <a:r>
              <a:rPr lang="ja-JP" altLang="en-US" dirty="0">
                <a:solidFill>
                  <a:prstClr val="black"/>
                </a:solidFill>
                <a:latin typeface="ＤＦ特太ゴシック体" panose="020B0509000000000000" pitchFamily="49" charset="-128"/>
                <a:ea typeface="ＤＦ特太ゴシック体" panose="020B0509000000000000" pitchFamily="49" charset="-128"/>
              </a:rPr>
              <a:t>」と</a:t>
            </a:r>
            <a:endParaRPr lang="en-US" altLang="ja-JP" dirty="0">
              <a:solidFill>
                <a:prstClr val="black"/>
              </a:solidFill>
              <a:latin typeface="ＤＦ特太ゴシック体" panose="020B0509000000000000" pitchFamily="49" charset="-128"/>
              <a:ea typeface="ＤＦ特太ゴシック体" panose="020B0509000000000000" pitchFamily="49" charset="-128"/>
            </a:endParaRPr>
          </a:p>
          <a:p>
            <a:r>
              <a:rPr lang="ja-JP" altLang="en-US" dirty="0">
                <a:solidFill>
                  <a:prstClr val="black"/>
                </a:solidFill>
                <a:latin typeface="ＤＦ特太ゴシック体" panose="020B0509000000000000" pitchFamily="49" charset="-128"/>
                <a:ea typeface="ＤＦ特太ゴシック体" panose="020B0509000000000000" pitchFamily="49" charset="-128"/>
              </a:rPr>
              <a:t>「</a:t>
            </a:r>
            <a:r>
              <a:rPr lang="ja-JP" altLang="en-US" u="sng" dirty="0">
                <a:solidFill>
                  <a:prstClr val="black"/>
                </a:solidFill>
                <a:latin typeface="ＤＦ特太ゴシック体" panose="020B0509000000000000" pitchFamily="49" charset="-128"/>
                <a:ea typeface="ＤＦ特太ゴシック体" panose="020B0509000000000000" pitchFamily="49" charset="-128"/>
              </a:rPr>
              <a:t>医療の質の向上</a:t>
            </a:r>
            <a:r>
              <a:rPr lang="ja-JP" altLang="en-US" dirty="0">
                <a:solidFill>
                  <a:prstClr val="black"/>
                </a:solidFill>
                <a:latin typeface="ＤＦ特太ゴシック体" panose="020B0509000000000000" pitchFamily="49" charset="-128"/>
                <a:ea typeface="ＤＦ特太ゴシック体" panose="020B0509000000000000" pitchFamily="49" charset="-128"/>
              </a:rPr>
              <a:t>」を実現</a:t>
            </a:r>
            <a:endParaRPr lang="en-US" altLang="ja-JP" dirty="0">
              <a:solidFill>
                <a:prstClr val="black"/>
              </a:solidFill>
              <a:latin typeface="ＤＦ特太ゴシック体" panose="020B0509000000000000" pitchFamily="49" charset="-128"/>
              <a:ea typeface="ＤＦ特太ゴシック体" panose="020B0509000000000000" pitchFamily="49" charset="-128"/>
            </a:endParaRPr>
          </a:p>
        </p:txBody>
      </p:sp>
      <p:sp>
        <p:nvSpPr>
          <p:cNvPr id="21" name="正方形/長方形 20"/>
          <p:cNvSpPr/>
          <p:nvPr/>
        </p:nvSpPr>
        <p:spPr>
          <a:xfrm>
            <a:off x="-15000" y="40479"/>
            <a:ext cx="993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014" tIns="45507" rIns="91014" bIns="45507" rtlCol="0" anchor="ctr"/>
          <a:lstStyle/>
          <a:p>
            <a:pPr algn="ctr" defTabSz="872548"/>
            <a:r>
              <a:rPr lang="ja-JP" altLang="en-US" sz="2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薬価制度の抜本改革に向けた基本方針（概要版）</a:t>
            </a:r>
          </a:p>
        </p:txBody>
      </p:sp>
      <p:cxnSp>
        <p:nvCxnSpPr>
          <p:cNvPr id="23" name="直線コネクタ 22"/>
          <p:cNvCxnSpPr/>
          <p:nvPr/>
        </p:nvCxnSpPr>
        <p:spPr>
          <a:xfrm>
            <a:off x="0" y="425871"/>
            <a:ext cx="9906000"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0" name="テキスト ボックス 2"/>
          <p:cNvSpPr txBox="1">
            <a:spLocks noChangeArrowheads="1"/>
          </p:cNvSpPr>
          <p:nvPr/>
        </p:nvSpPr>
        <p:spPr bwMode="auto">
          <a:xfrm>
            <a:off x="8337376" y="44013"/>
            <a:ext cx="1541716" cy="461665"/>
          </a:xfrm>
          <a:prstGeom prst="rect">
            <a:avLst/>
          </a:prstGeom>
          <a:solidFill>
            <a:srgbClr val="FFFFFF"/>
          </a:solidFill>
          <a:ln w="9525">
            <a:solidFill>
              <a:srgbClr val="000000"/>
            </a:solidFill>
            <a:prstDash val="dash"/>
            <a:miter lim="800000"/>
            <a:headEnd/>
            <a:tailEnd/>
          </a:ln>
        </p:spPr>
        <p:txBody>
          <a:bodyPr rot="0" vert="horz" wrap="square" lIns="91440" tIns="45720" rIns="91440" bIns="45720" anchor="t" anchorCtr="0">
            <a:spAutoFit/>
          </a:bodyPr>
          <a:lstStyle/>
          <a:p>
            <a:pPr algn="dist"/>
            <a:r>
              <a:rPr lang="ja-JP" altLang="en-US" sz="800" kern="100" dirty="0">
                <a:solidFill>
                  <a:prstClr val="black"/>
                </a:solidFill>
                <a:latin typeface="ＭＳ ゴシック"/>
                <a:cs typeface="Arial"/>
              </a:rPr>
              <a:t>平成</a:t>
            </a:r>
            <a:r>
              <a:rPr lang="en-US" sz="800" kern="100" dirty="0">
                <a:solidFill>
                  <a:prstClr val="black"/>
                </a:solidFill>
                <a:latin typeface="ＭＳ ゴシック"/>
                <a:cs typeface="Arial"/>
              </a:rPr>
              <a:t>28</a:t>
            </a:r>
            <a:r>
              <a:rPr lang="ja-JP" altLang="en-US" sz="800" kern="100" dirty="0">
                <a:solidFill>
                  <a:prstClr val="black"/>
                </a:solidFill>
                <a:latin typeface="ＭＳ ゴシック"/>
                <a:cs typeface="Arial"/>
              </a:rPr>
              <a:t>年</a:t>
            </a:r>
            <a:r>
              <a:rPr lang="en-US" sz="800" kern="100" dirty="0">
                <a:solidFill>
                  <a:prstClr val="black"/>
                </a:solidFill>
                <a:latin typeface="ＭＳ ゴシック"/>
                <a:cs typeface="Arial"/>
              </a:rPr>
              <a:t>12</a:t>
            </a:r>
            <a:r>
              <a:rPr lang="ja-JP" altLang="en-US" sz="800" kern="100" dirty="0">
                <a:solidFill>
                  <a:prstClr val="black"/>
                </a:solidFill>
                <a:latin typeface="ＭＳ ゴシック"/>
                <a:cs typeface="Arial"/>
              </a:rPr>
              <a:t>月</a:t>
            </a:r>
            <a:r>
              <a:rPr lang="en-US" sz="800" kern="100" dirty="0">
                <a:solidFill>
                  <a:prstClr val="black"/>
                </a:solidFill>
                <a:latin typeface="ＭＳ ゴシック"/>
                <a:cs typeface="Arial"/>
              </a:rPr>
              <a:t>20</a:t>
            </a:r>
            <a:r>
              <a:rPr lang="ja-JP" altLang="en-US" sz="800" kern="100" dirty="0">
                <a:solidFill>
                  <a:prstClr val="black"/>
                </a:solidFill>
                <a:latin typeface="ＭＳ ゴシック"/>
                <a:cs typeface="Arial"/>
              </a:rPr>
              <a:t>日内閣</a:t>
            </a:r>
            <a:r>
              <a:rPr lang="ja-JP" altLang="ja-JP" sz="800" kern="100" dirty="0">
                <a:solidFill>
                  <a:prstClr val="black"/>
                </a:solidFill>
                <a:latin typeface="ＭＳ ゴシック"/>
                <a:cs typeface="Arial"/>
              </a:rPr>
              <a:t>官房</a:t>
            </a:r>
            <a:endParaRPr lang="en-US" altLang="ja-JP" sz="800" kern="100" dirty="0">
              <a:solidFill>
                <a:prstClr val="black"/>
              </a:solidFill>
              <a:latin typeface="ＭＳ ゴシック"/>
              <a:cs typeface="Arial"/>
            </a:endParaRPr>
          </a:p>
          <a:p>
            <a:pPr algn="dist"/>
            <a:r>
              <a:rPr lang="ja-JP" altLang="ja-JP" sz="800" kern="100" dirty="0">
                <a:solidFill>
                  <a:prstClr val="black"/>
                </a:solidFill>
                <a:latin typeface="ＭＳ ゴシック"/>
                <a:cs typeface="Arial"/>
              </a:rPr>
              <a:t>長官、</a:t>
            </a:r>
            <a:r>
              <a:rPr lang="ja-JP" altLang="en-US" sz="800" kern="100" dirty="0">
                <a:solidFill>
                  <a:prstClr val="black"/>
                </a:solidFill>
                <a:latin typeface="ＭＳ ゴシック"/>
                <a:cs typeface="Arial"/>
              </a:rPr>
              <a:t>経済財政政策担当大臣、</a:t>
            </a:r>
            <a:endParaRPr lang="en-US" altLang="ja-JP" sz="800" kern="100" dirty="0">
              <a:solidFill>
                <a:prstClr val="black"/>
              </a:solidFill>
              <a:latin typeface="ＭＳ ゴシック"/>
              <a:cs typeface="Arial"/>
            </a:endParaRPr>
          </a:p>
          <a:p>
            <a:pPr algn="dist"/>
            <a:r>
              <a:rPr lang="ja-JP" altLang="en-US" sz="800" kern="100" dirty="0">
                <a:solidFill>
                  <a:prstClr val="black"/>
                </a:solidFill>
                <a:latin typeface="ＭＳ ゴシック"/>
                <a:cs typeface="Arial"/>
              </a:rPr>
              <a:t>財務大臣、厚生労働大臣決定</a:t>
            </a:r>
            <a:endParaRPr lang="ja-JP" altLang="en-US" sz="1100" kern="100" dirty="0">
              <a:solidFill>
                <a:prstClr val="black"/>
              </a:solidFill>
              <a:latin typeface="ＭＳ ゴシック"/>
              <a:cs typeface="Arial"/>
            </a:endParaRPr>
          </a:p>
        </p:txBody>
      </p:sp>
      <p:sp>
        <p:nvSpPr>
          <p:cNvPr id="24"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335</a:t>
            </a:fld>
            <a:endParaRPr lang="ja-JP" altLang="en-US" sz="1600" dirty="0">
              <a:solidFill>
                <a:prstClr val="black"/>
              </a:solidFill>
            </a:endParaRPr>
          </a:p>
        </p:txBody>
      </p:sp>
    </p:spTree>
    <p:extLst>
      <p:ext uri="{BB962C8B-B14F-4D97-AF65-F5344CB8AC3E}">
        <p14:creationId xmlns:p14="http://schemas.microsoft.com/office/powerpoint/2010/main" val="3614660023"/>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200479" y="521296"/>
            <a:ext cx="9705528" cy="6336704"/>
          </a:xfrm>
          <a:noFill/>
          <a:ln>
            <a:noFill/>
          </a:ln>
        </p:spPr>
        <p:txBody>
          <a:bodyPr>
            <a:noAutofit/>
          </a:bodyPr>
          <a:lstStyle/>
          <a:p>
            <a:pPr algn="l">
              <a:lnSpc>
                <a:spcPts val="2200"/>
              </a:lnSpc>
            </a:pPr>
            <a:r>
              <a:rPr lang="ja-JP" altLang="en-US" sz="2000" dirty="0"/>
              <a:t>   （１）効能追加等に伴う市場拡大への対応</a:t>
            </a:r>
            <a:br>
              <a:rPr lang="ja-JP" altLang="en-US" sz="2000" dirty="0"/>
            </a:br>
            <a:r>
              <a:rPr lang="ja-JP" altLang="en-US" sz="2000" dirty="0"/>
              <a:t>   （２）毎年薬価調査・毎年薬価改定</a:t>
            </a:r>
            <a:r>
              <a:rPr lang="en-US" altLang="ja-JP" sz="2000" dirty="0"/>
              <a:t/>
            </a:r>
            <a:br>
              <a:rPr lang="en-US" altLang="ja-JP" sz="2000" dirty="0"/>
            </a:br>
            <a:r>
              <a:rPr lang="en-US" altLang="ja-JP" sz="2000" dirty="0"/>
              <a:t>   </a:t>
            </a:r>
            <a:r>
              <a:rPr lang="ja-JP" altLang="en-US" sz="2000" dirty="0"/>
              <a:t>（３）新薬創出等加算の見直し</a:t>
            </a:r>
            <a:r>
              <a:rPr lang="en-US" altLang="ja-JP" sz="2000" dirty="0"/>
              <a:t/>
            </a:r>
            <a:br>
              <a:rPr lang="en-US" altLang="ja-JP" sz="2000" dirty="0"/>
            </a:br>
            <a:r>
              <a:rPr lang="en-US" altLang="ja-JP" sz="2000" dirty="0"/>
              <a:t>   </a:t>
            </a:r>
            <a:r>
              <a:rPr lang="ja-JP" altLang="en-US" sz="2000" dirty="0"/>
              <a:t>（４）イノベーションの評価</a:t>
            </a:r>
            <a:r>
              <a:rPr lang="en-US" altLang="ja-JP" sz="2000" dirty="0"/>
              <a:t/>
            </a:r>
            <a:br>
              <a:rPr lang="en-US" altLang="ja-JP" sz="2000" dirty="0"/>
            </a:br>
            <a:r>
              <a:rPr lang="en-US" altLang="ja-JP" sz="2000" dirty="0"/>
              <a:t>   </a:t>
            </a:r>
            <a:r>
              <a:rPr lang="ja-JP" altLang="en-US" sz="2000" dirty="0"/>
              <a:t>（５）費用対効果評価の価格調整（試行的導入） </a:t>
            </a:r>
            <a:r>
              <a:rPr lang="en-US" altLang="ja-JP" sz="2000" dirty="0"/>
              <a:t/>
            </a:r>
            <a:br>
              <a:rPr lang="en-US" altLang="ja-JP" sz="2000" dirty="0"/>
            </a:br>
            <a:r>
              <a:rPr lang="en-US" altLang="ja-JP" sz="2000" dirty="0"/>
              <a:t>   </a:t>
            </a:r>
            <a:r>
              <a:rPr lang="ja-JP" altLang="en-US" sz="2000" dirty="0"/>
              <a:t>（６）長期収載品の薬価等の見直し</a:t>
            </a:r>
            <a:r>
              <a:rPr lang="en-US" altLang="ja-JP" sz="2000" dirty="0"/>
              <a:t/>
            </a:r>
            <a:br>
              <a:rPr lang="en-US" altLang="ja-JP" sz="2000" dirty="0"/>
            </a:br>
            <a:r>
              <a:rPr lang="en-US" altLang="ja-JP" sz="2000" dirty="0"/>
              <a:t>   </a:t>
            </a:r>
            <a:r>
              <a:rPr lang="ja-JP" altLang="en-US" sz="2000" dirty="0"/>
              <a:t>（７）外国平均価格調整の見直し</a:t>
            </a:r>
            <a:r>
              <a:rPr lang="en-US" altLang="ja-JP" sz="2000" dirty="0"/>
              <a:t/>
            </a:r>
            <a:br>
              <a:rPr lang="en-US" altLang="ja-JP" sz="2000" dirty="0"/>
            </a:br>
            <a:r>
              <a:rPr lang="en-US" altLang="ja-JP" sz="2000" dirty="0"/>
              <a:t>   </a:t>
            </a:r>
            <a:r>
              <a:rPr lang="ja-JP" altLang="en-US" sz="2000" dirty="0"/>
              <a:t>（８）基礎的医薬品の拡充</a:t>
            </a:r>
            <a:r>
              <a:rPr lang="en-US" altLang="ja-JP" sz="2000" dirty="0"/>
              <a:t/>
            </a:r>
            <a:br>
              <a:rPr lang="en-US" altLang="ja-JP" sz="2000" dirty="0"/>
            </a:br>
            <a:r>
              <a:rPr lang="en-US" altLang="ja-JP" sz="2000" dirty="0"/>
              <a:t>   </a:t>
            </a:r>
            <a:r>
              <a:rPr lang="ja-JP" altLang="en-US" sz="2000" dirty="0"/>
              <a:t>（９）後発医薬品の薬価等の見直し</a:t>
            </a:r>
            <a:r>
              <a:rPr lang="en-US" altLang="ja-JP" sz="2000" dirty="0"/>
              <a:t/>
            </a:r>
            <a:br>
              <a:rPr lang="en-US" altLang="ja-JP" sz="2000" dirty="0"/>
            </a:br>
            <a:r>
              <a:rPr lang="ja-JP" altLang="en-US" sz="2000" dirty="0"/>
              <a:t>（１０）薬価算定方式の正確性（類似薬効比較方式） </a:t>
            </a:r>
            <a:r>
              <a:rPr lang="en-US" altLang="ja-JP" sz="2000" dirty="0"/>
              <a:t/>
            </a:r>
            <a:br>
              <a:rPr lang="en-US" altLang="ja-JP" sz="2000" dirty="0"/>
            </a:br>
            <a:r>
              <a:rPr lang="ja-JP" altLang="en-US" sz="2000" dirty="0"/>
              <a:t>（１１）薬価算定方式の正確性（原価計算方式） </a:t>
            </a:r>
            <a:r>
              <a:rPr lang="en-US" altLang="ja-JP" sz="2000" dirty="0"/>
              <a:t/>
            </a:r>
            <a:br>
              <a:rPr lang="en-US" altLang="ja-JP" sz="2000" dirty="0"/>
            </a:br>
            <a:r>
              <a:rPr lang="ja-JP" altLang="en-US" sz="2000" dirty="0"/>
              <a:t>（１２）薬価算定方式の透明性</a:t>
            </a:r>
            <a:r>
              <a:rPr lang="en-US" altLang="ja-JP" sz="2000" dirty="0"/>
              <a:t/>
            </a:r>
            <a:br>
              <a:rPr lang="en-US" altLang="ja-JP" sz="2000" dirty="0"/>
            </a:br>
            <a:r>
              <a:rPr lang="ja-JP" altLang="en-US" sz="2000" dirty="0"/>
              <a:t>（１３）用法用量変化再算定の見直し</a:t>
            </a:r>
            <a:r>
              <a:rPr lang="en-US" altLang="ja-JP" sz="2000" dirty="0"/>
              <a:t/>
            </a:r>
            <a:br>
              <a:rPr lang="en-US" altLang="ja-JP" sz="2000" dirty="0"/>
            </a:br>
            <a:r>
              <a:rPr lang="ja-JP" altLang="en-US" sz="2000" dirty="0"/>
              <a:t>（１４）医療系ベンチャーの振興のための方策</a:t>
            </a:r>
            <a:r>
              <a:rPr lang="en-US" altLang="ja-JP" sz="2000" dirty="0"/>
              <a:t/>
            </a:r>
            <a:br>
              <a:rPr lang="en-US" altLang="ja-JP" sz="2000" dirty="0"/>
            </a:br>
            <a:r>
              <a:rPr lang="ja-JP" altLang="en-US" sz="2000" dirty="0"/>
              <a:t>（１５）各制度の適用順</a:t>
            </a:r>
            <a:r>
              <a:rPr lang="en-US" altLang="ja-JP" sz="2000" dirty="0"/>
              <a:t/>
            </a:r>
            <a:br>
              <a:rPr lang="en-US" altLang="ja-JP" sz="2000" dirty="0"/>
            </a:br>
            <a:r>
              <a:rPr lang="ja-JP" altLang="en-US" sz="2000" dirty="0"/>
              <a:t>（１６）平成２８年度緊急薬価改定の対象品目の薬価の取扱い</a:t>
            </a:r>
            <a:r>
              <a:rPr lang="en-US" altLang="ja-JP" sz="2000" dirty="0"/>
              <a:t/>
            </a:r>
            <a:br>
              <a:rPr lang="en-US" altLang="ja-JP" sz="2000" dirty="0"/>
            </a:br>
            <a:r>
              <a:rPr lang="ja-JP" altLang="en-US" sz="2000" dirty="0"/>
              <a:t>（１７）毎年薬価改定の調査手法（２年に１回行われている薬価調査の間の年の調査手法） </a:t>
            </a:r>
            <a:r>
              <a:rPr lang="en-US" altLang="ja-JP" sz="2000" dirty="0"/>
              <a:t/>
            </a:r>
            <a:br>
              <a:rPr lang="en-US" altLang="ja-JP" sz="2000" dirty="0"/>
            </a:br>
            <a:r>
              <a:rPr lang="ja-JP" altLang="en-US" sz="2000" dirty="0"/>
              <a:t>（１８）薬価調査の正確性及び調査手法の見直し（現行の薬価調査の見直し）</a:t>
            </a:r>
            <a:r>
              <a:rPr lang="en-US" altLang="ja-JP" sz="2000" dirty="0"/>
              <a:t/>
            </a:r>
            <a:br>
              <a:rPr lang="en-US" altLang="ja-JP" sz="2000" dirty="0"/>
            </a:br>
            <a:r>
              <a:rPr lang="ja-JP" altLang="en-US" sz="2000" dirty="0"/>
              <a:t>（１９）薬価調査結果の公表事項</a:t>
            </a:r>
            <a:r>
              <a:rPr lang="en-US" altLang="ja-JP" sz="2000" dirty="0"/>
              <a:t/>
            </a:r>
            <a:br>
              <a:rPr lang="en-US" altLang="ja-JP" sz="2000" dirty="0"/>
            </a:br>
            <a:r>
              <a:rPr lang="ja-JP" altLang="en-US" sz="2000" dirty="0"/>
              <a:t>（２０）医療用医薬品の流通改善への対応</a:t>
            </a:r>
            <a:r>
              <a:rPr lang="ja-JP" altLang="en-US" sz="2000" dirty="0">
                <a:solidFill>
                  <a:prstClr val="black"/>
                </a:solidFill>
              </a:rPr>
              <a:t>　</a:t>
            </a:r>
            <a:endParaRPr kumimoji="1" lang="ja-JP" altLang="en-US" sz="2000" dirty="0"/>
          </a:p>
        </p:txBody>
      </p:sp>
      <p:sp>
        <p:nvSpPr>
          <p:cNvPr id="3"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336</a:t>
            </a:fld>
            <a:endParaRPr lang="ja-JP" altLang="en-US" sz="1600" dirty="0">
              <a:solidFill>
                <a:prstClr val="black"/>
              </a:solidFill>
            </a:endParaRPr>
          </a:p>
        </p:txBody>
      </p:sp>
      <p:sp>
        <p:nvSpPr>
          <p:cNvPr id="4" name="正方形/長方形 3"/>
          <p:cNvSpPr/>
          <p:nvPr/>
        </p:nvSpPr>
        <p:spPr>
          <a:xfrm>
            <a:off x="-15000" y="332680"/>
            <a:ext cx="9936000"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014" tIns="45507" rIns="91014" bIns="45507" rtlCol="0" anchor="ctr"/>
          <a:lstStyle/>
          <a:p>
            <a:pPr algn="ctr" defTabSz="872548"/>
            <a:r>
              <a:rPr lang="en-US" altLang="ja-JP" sz="28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r>
              <a:rPr lang="ja-JP" altLang="en-US" sz="28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薬価制度の抜本改革 項目</a:t>
            </a:r>
            <a:r>
              <a:rPr lang="en-US" altLang="ja-JP" sz="28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Tree>
    <p:extLst>
      <p:ext uri="{BB962C8B-B14F-4D97-AF65-F5344CB8AC3E}">
        <p14:creationId xmlns:p14="http://schemas.microsoft.com/office/powerpoint/2010/main" val="2687472332"/>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正方形/長方形 72"/>
          <p:cNvSpPr/>
          <p:nvPr/>
        </p:nvSpPr>
        <p:spPr>
          <a:xfrm>
            <a:off x="52505" y="692696"/>
            <a:ext cx="9811207" cy="792088"/>
          </a:xfrm>
          <a:prstGeom prst="rect">
            <a:avLst/>
          </a:prstGeom>
          <a:noFill/>
          <a:ln w="57150" cmpd="thickThi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66716" tIns="33358" rIns="66716" bIns="33358" rtlCol="0" anchor="ctr"/>
          <a:lstStyle/>
          <a:p>
            <a:pPr marL="182563" indent="-182563" fontAlgn="t">
              <a:lnSpc>
                <a:spcPts val="1800"/>
              </a:lnSpc>
              <a:buFont typeface="Wingdings" panose="05000000000000000000" pitchFamily="2" charset="2"/>
              <a:buChar char="l"/>
            </a:pPr>
            <a:r>
              <a:rPr lang="ja-JP" altLang="en-US" sz="1600" dirty="0">
                <a:solidFill>
                  <a:prstClr val="black"/>
                </a:solidFill>
                <a:latin typeface="ＭＳ Ｐゴシック"/>
                <a:cs typeface="メイリオ" panose="020B0604030504040204" pitchFamily="50" charset="-128"/>
              </a:rPr>
              <a:t>　「薬価制度の抜本改革に向けた基本方針」（Ｈ２８</a:t>
            </a:r>
            <a:r>
              <a:rPr lang="en-US" altLang="ja-JP" sz="1600" dirty="0">
                <a:solidFill>
                  <a:prstClr val="black"/>
                </a:solidFill>
                <a:latin typeface="ＭＳ Ｐゴシック"/>
                <a:cs typeface="メイリオ" panose="020B0604030504040204" pitchFamily="50" charset="-128"/>
              </a:rPr>
              <a:t>.</a:t>
            </a:r>
            <a:r>
              <a:rPr lang="ja-JP" altLang="en-US" sz="1600" dirty="0">
                <a:solidFill>
                  <a:prstClr val="black"/>
                </a:solidFill>
                <a:latin typeface="ＭＳ Ｐゴシック"/>
                <a:cs typeface="メイリオ" panose="020B0604030504040204" pitchFamily="50" charset="-128"/>
              </a:rPr>
              <a:t>１２）に基づき、「国民皆保険の持続性」と「イノベーションの推進」を両立し、 「国民負担の軽減」と「医療の質の向上」を実現。</a:t>
            </a:r>
            <a:endParaRPr lang="en-US" altLang="ja-JP" sz="1600" dirty="0">
              <a:solidFill>
                <a:prstClr val="black"/>
              </a:solidFill>
              <a:latin typeface="ＭＳ Ｐゴシック"/>
              <a:cs typeface="メイリオ" panose="020B0604030504040204" pitchFamily="50" charset="-128"/>
            </a:endParaRPr>
          </a:p>
        </p:txBody>
      </p:sp>
      <p:sp>
        <p:nvSpPr>
          <p:cNvPr id="14" name="正方形/長方形 13"/>
          <p:cNvSpPr/>
          <p:nvPr/>
        </p:nvSpPr>
        <p:spPr>
          <a:xfrm>
            <a:off x="141321" y="1928979"/>
            <a:ext cx="8412083" cy="344856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1" name="角丸四角形 60"/>
          <p:cNvSpPr/>
          <p:nvPr/>
        </p:nvSpPr>
        <p:spPr>
          <a:xfrm>
            <a:off x="272484" y="2193529"/>
            <a:ext cx="2740262"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64" name="テキスト ボックス 63"/>
          <p:cNvSpPr txBox="1"/>
          <p:nvPr/>
        </p:nvSpPr>
        <p:spPr>
          <a:xfrm>
            <a:off x="313528" y="2039645"/>
            <a:ext cx="2698175" cy="307777"/>
          </a:xfrm>
          <a:prstGeom prst="rect">
            <a:avLst/>
          </a:prstGeom>
          <a:noFill/>
        </p:spPr>
        <p:txBody>
          <a:bodyPr wrap="none" rtlCol="0">
            <a:spAutoFit/>
          </a:bodyPr>
          <a:lstStyle/>
          <a:p>
            <a:pPr fontAlgn="t"/>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新薬創出等加算の抜本的見直し</a:t>
            </a:r>
          </a:p>
        </p:txBody>
      </p:sp>
      <p:sp>
        <p:nvSpPr>
          <p:cNvPr id="20" name="正方形/長方形 19"/>
          <p:cNvSpPr/>
          <p:nvPr/>
        </p:nvSpPr>
        <p:spPr>
          <a:xfrm>
            <a:off x="141317" y="1628800"/>
            <a:ext cx="2952328" cy="300176"/>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fontAlgn="t"/>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新　薬</a:t>
            </a:r>
          </a:p>
        </p:txBody>
      </p:sp>
      <p:sp>
        <p:nvSpPr>
          <p:cNvPr id="65" name="テキスト ボックス 64"/>
          <p:cNvSpPr txBox="1"/>
          <p:nvPr/>
        </p:nvSpPr>
        <p:spPr>
          <a:xfrm>
            <a:off x="191840" y="2383682"/>
            <a:ext cx="5553251" cy="518979"/>
          </a:xfrm>
          <a:prstGeom prst="rect">
            <a:avLst/>
          </a:prstGeom>
          <a:noFill/>
        </p:spPr>
        <p:txBody>
          <a:bodyPr wrap="square" lIns="36000" tIns="36000" rIns="36000" bIns="36000" rtlCol="0">
            <a:spAutoFit/>
          </a:bodyPr>
          <a:lstStyle/>
          <a:p>
            <a:pPr marL="180975" indent="-180975"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・対象品目</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革新性・有用性</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に着目して絞り込み</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80975" indent="-180975"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・企業指標</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企業指標</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（革新的新薬の開発等）</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の達成度に応じた加算</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テキスト ボックス 80"/>
          <p:cNvSpPr txBox="1"/>
          <p:nvPr/>
        </p:nvSpPr>
        <p:spPr>
          <a:xfrm>
            <a:off x="3512840" y="2844788"/>
            <a:ext cx="1758131" cy="195814"/>
          </a:xfrm>
          <a:prstGeom prst="rect">
            <a:avLst/>
          </a:prstGeom>
          <a:noFill/>
        </p:spPr>
        <p:txBody>
          <a:bodyPr wrap="square" lIns="36000" tIns="36000" rIns="36000" bIns="36000" rtlCol="0">
            <a:spAutoFit/>
          </a:bodyPr>
          <a:lstStyle/>
          <a:p>
            <a:pPr marL="144000" indent="-288000" algn="just">
              <a:spcBef>
                <a:spcPts val="600"/>
              </a:spcBef>
            </a:pPr>
            <a:r>
              <a:rPr lang="ja-JP" altLang="en-US" sz="8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現行制度が継続した場合</a:t>
            </a:r>
          </a:p>
        </p:txBody>
      </p:sp>
      <p:sp>
        <p:nvSpPr>
          <p:cNvPr id="82" name="角丸四角形 81"/>
          <p:cNvSpPr/>
          <p:nvPr/>
        </p:nvSpPr>
        <p:spPr>
          <a:xfrm>
            <a:off x="272480" y="3219520"/>
            <a:ext cx="3888432"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83" name="テキスト ボックス 82"/>
          <p:cNvSpPr txBox="1"/>
          <p:nvPr/>
        </p:nvSpPr>
        <p:spPr>
          <a:xfrm>
            <a:off x="313535" y="3125330"/>
            <a:ext cx="3775393" cy="307777"/>
          </a:xfrm>
          <a:prstGeom prst="rect">
            <a:avLst/>
          </a:prstGeom>
          <a:noFill/>
        </p:spPr>
        <p:txBody>
          <a:bodyPr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効能追加等による市場拡大への速やかな対応</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テキスト ボックス 83"/>
          <p:cNvSpPr txBox="1"/>
          <p:nvPr/>
        </p:nvSpPr>
        <p:spPr>
          <a:xfrm>
            <a:off x="191836" y="3378769"/>
            <a:ext cx="2748898" cy="518979"/>
          </a:xfrm>
          <a:prstGeom prst="rect">
            <a:avLst/>
          </a:prstGeom>
          <a:noFill/>
        </p:spPr>
        <p:txBody>
          <a:bodyPr vert="horz" wrap="square" lIns="36000" tIns="36000" rIns="36000" bIns="36000" rtlCol="0">
            <a:spAutoFit/>
          </a:bodyPr>
          <a:lstStyle/>
          <a:p>
            <a:pPr marL="144000" indent="-288000"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・対象</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350</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億円以上</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44000" indent="-288000"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・頻度</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年４回</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（新薬収載の機会）</a:t>
            </a:r>
          </a:p>
        </p:txBody>
      </p:sp>
      <p:sp>
        <p:nvSpPr>
          <p:cNvPr id="85" name="テキスト ボックス 84"/>
          <p:cNvSpPr txBox="1"/>
          <p:nvPr/>
        </p:nvSpPr>
        <p:spPr>
          <a:xfrm>
            <a:off x="1655914" y="3826579"/>
            <a:ext cx="2196244" cy="195814"/>
          </a:xfrm>
          <a:prstGeom prst="rect">
            <a:avLst/>
          </a:prstGeom>
          <a:noFill/>
        </p:spPr>
        <p:txBody>
          <a:bodyPr vert="horz" wrap="square" lIns="36000" tIns="36000" rIns="36000" bIns="36000" rtlCol="0">
            <a:spAutoFit/>
          </a:bodyPr>
          <a:lstStyle/>
          <a:p>
            <a:pPr marL="144000" indent="-288000" algn="r">
              <a:spcBef>
                <a:spcPts val="600"/>
              </a:spcBef>
            </a:pPr>
            <a:r>
              <a:rPr lang="ja-JP" altLang="en-US" sz="8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市場拡大再算定ルールに従い薬価引下げ</a:t>
            </a:r>
            <a:endParaRPr lang="en-US" altLang="ja-JP" sz="8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6" name="角丸四角形 85"/>
          <p:cNvSpPr/>
          <p:nvPr/>
        </p:nvSpPr>
        <p:spPr>
          <a:xfrm>
            <a:off x="272480" y="4388019"/>
            <a:ext cx="2592288"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87" name="テキスト ボックス 86"/>
          <p:cNvSpPr txBox="1"/>
          <p:nvPr/>
        </p:nvSpPr>
        <p:spPr>
          <a:xfrm>
            <a:off x="313512" y="4278552"/>
            <a:ext cx="2339102" cy="307777"/>
          </a:xfrm>
          <a:prstGeom prst="rect">
            <a:avLst/>
          </a:prstGeom>
          <a:noFill/>
        </p:spPr>
        <p:txBody>
          <a:bodyPr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外国平均価格調整の見直し</a:t>
            </a:r>
            <a:endParaRPr lang="en-US" altLang="ja-JP"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テキスト ボックス 87"/>
          <p:cNvSpPr txBox="1"/>
          <p:nvPr/>
        </p:nvSpPr>
        <p:spPr>
          <a:xfrm>
            <a:off x="191841" y="4568921"/>
            <a:ext cx="4047511" cy="461665"/>
          </a:xfrm>
          <a:prstGeom prst="rect">
            <a:avLst/>
          </a:prstGeom>
          <a:noFill/>
          <a:ln>
            <a:noFill/>
          </a:ln>
        </p:spPr>
        <p:txBody>
          <a:bodyPr vert="horz" wrap="square" rtlCol="0">
            <a:spAutoFit/>
          </a:bodyPr>
          <a:lstStyle/>
          <a:p>
            <a:pPr marL="82550" indent="-82550">
              <a:tabLst>
                <a:tab pos="1884363" algn="l"/>
              </a:tabLst>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・米国参照価格リスト</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82550" indent="-82550">
              <a:tabLst>
                <a:tab pos="1884363" algn="l"/>
              </a:tabLst>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：メーカー希望小売価格　→　</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公的制度の価格リスト</a:t>
            </a:r>
            <a:endPar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9" name="角丸四角形 88"/>
          <p:cNvSpPr/>
          <p:nvPr/>
        </p:nvSpPr>
        <p:spPr>
          <a:xfrm>
            <a:off x="4425582" y="4255384"/>
            <a:ext cx="2281010"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90" name="テキスト ボックス 89"/>
          <p:cNvSpPr txBox="1"/>
          <p:nvPr/>
        </p:nvSpPr>
        <p:spPr>
          <a:xfrm>
            <a:off x="4474360" y="4153765"/>
            <a:ext cx="1980029" cy="307777"/>
          </a:xfrm>
          <a:prstGeom prst="rect">
            <a:avLst/>
          </a:prstGeom>
          <a:noFill/>
        </p:spPr>
        <p:txBody>
          <a:bodyPr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費用対効果評価の導入</a:t>
            </a:r>
          </a:p>
        </p:txBody>
      </p:sp>
      <p:sp>
        <p:nvSpPr>
          <p:cNvPr id="91" name="テキスト ボックス 90"/>
          <p:cNvSpPr txBox="1"/>
          <p:nvPr/>
        </p:nvSpPr>
        <p:spPr>
          <a:xfrm>
            <a:off x="4389636" y="4418023"/>
            <a:ext cx="3435974" cy="888311"/>
          </a:xfrm>
          <a:prstGeom prst="rect">
            <a:avLst/>
          </a:prstGeom>
          <a:noFill/>
        </p:spPr>
        <p:txBody>
          <a:bodyPr wrap="square" lIns="36000" tIns="36000" rIns="36000" bIns="36000" rtlCol="0">
            <a:spAutoFit/>
          </a:bodyPr>
          <a:lstStyle/>
          <a:p>
            <a:pPr marL="1039813" indent="-1184275" algn="just"/>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・試行的実施</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039813" indent="-1184275" algn="just"/>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：対象</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13</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品目の価格調整を</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平成</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30</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月実施</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marL="858838" indent="-1003300">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・本格実施</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858838" indent="-1003300"/>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：技術的課題を整理し</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平成</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30</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年度中に結論</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2" name="正方形/長方形 91"/>
          <p:cNvSpPr/>
          <p:nvPr/>
        </p:nvSpPr>
        <p:spPr>
          <a:xfrm>
            <a:off x="141321" y="5796275"/>
            <a:ext cx="8412083" cy="101713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3" name="正方形/長方形 92"/>
          <p:cNvSpPr/>
          <p:nvPr/>
        </p:nvSpPr>
        <p:spPr>
          <a:xfrm>
            <a:off x="141317" y="5496070"/>
            <a:ext cx="2952328" cy="300176"/>
          </a:xfrm>
          <a:prstGeom prst="rect">
            <a:avLst/>
          </a:prstGeom>
          <a:ln/>
        </p:spPr>
        <p:style>
          <a:lnRef idx="1">
            <a:schemeClr val="accent4"/>
          </a:lnRef>
          <a:fillRef idx="3">
            <a:schemeClr val="accent4"/>
          </a:fillRef>
          <a:effectRef idx="2">
            <a:schemeClr val="accent4"/>
          </a:effectRef>
          <a:fontRef idx="minor">
            <a:schemeClr val="lt1"/>
          </a:fontRef>
        </p:style>
        <p:txBody>
          <a:bodyPr rtlCol="0" anchor="ctr"/>
          <a:lstStyle/>
          <a:p>
            <a:pPr algn="ctr" fontAlgn="t"/>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長期収載品・後発品</a:t>
            </a:r>
          </a:p>
        </p:txBody>
      </p:sp>
      <p:sp>
        <p:nvSpPr>
          <p:cNvPr id="94" name="角丸四角形 93"/>
          <p:cNvSpPr/>
          <p:nvPr/>
        </p:nvSpPr>
        <p:spPr>
          <a:xfrm>
            <a:off x="272480" y="6037441"/>
            <a:ext cx="2592288"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95" name="テキスト ボックス 94"/>
          <p:cNvSpPr txBox="1"/>
          <p:nvPr/>
        </p:nvSpPr>
        <p:spPr>
          <a:xfrm>
            <a:off x="344488" y="5928148"/>
            <a:ext cx="2339102" cy="307777"/>
          </a:xfrm>
          <a:prstGeom prst="rect">
            <a:avLst/>
          </a:prstGeom>
          <a:noFill/>
        </p:spPr>
        <p:txBody>
          <a:bodyPr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長期収載品の薬価の見直し</a:t>
            </a:r>
            <a:endParaRPr lang="en-US" altLang="ja-JP"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テキスト ボックス 95"/>
          <p:cNvSpPr txBox="1"/>
          <p:nvPr/>
        </p:nvSpPr>
        <p:spPr>
          <a:xfrm>
            <a:off x="241504" y="6191417"/>
            <a:ext cx="4404589" cy="518979"/>
          </a:xfrm>
          <a:prstGeom prst="rect">
            <a:avLst/>
          </a:prstGeom>
          <a:noFill/>
        </p:spPr>
        <p:txBody>
          <a:bodyPr wrap="square" lIns="36000" tIns="36000" rIns="36000" bIns="36000" rtlCol="0">
            <a:spAutoFit/>
          </a:bodyPr>
          <a:lstStyle/>
          <a:p>
            <a:pPr marL="144000" indent="-288000"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・対象</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：後発品の上市後、</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年を経過</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した</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長期収載品</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marL="144000" indent="-288000"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・見直し方法</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後発品の薬価を基準</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に段階的に引下げ</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7" name="正方形/長方形 96"/>
          <p:cNvSpPr/>
          <p:nvPr/>
        </p:nvSpPr>
        <p:spPr>
          <a:xfrm>
            <a:off x="8409387" y="2156849"/>
            <a:ext cx="1404015" cy="4379381"/>
          </a:xfrm>
          <a:prstGeom prst="rect">
            <a:avLst/>
          </a:prstGeom>
          <a:solidFill>
            <a:schemeClr val="bg1"/>
          </a:solid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2" name="テキスト ボックス 101"/>
          <p:cNvSpPr txBox="1"/>
          <p:nvPr/>
        </p:nvSpPr>
        <p:spPr>
          <a:xfrm>
            <a:off x="8713332" y="2202681"/>
            <a:ext cx="600164" cy="4257348"/>
          </a:xfrm>
          <a:prstGeom prst="rect">
            <a:avLst/>
          </a:prstGeom>
          <a:noFill/>
          <a:ln>
            <a:noFill/>
          </a:ln>
        </p:spPr>
        <p:txBody>
          <a:bodyPr vert="eaVert" wrap="square" rtlCol="0">
            <a:spAutoFit/>
          </a:bodyPr>
          <a:lstStyle/>
          <a:p>
            <a:pPr marL="925513" indent="-925513"/>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・対象範囲</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：全品目改定の状況も踏まえ、国主導で流通改善に取り組み、</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Ｈ</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32</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年中に設定</a:t>
            </a:r>
          </a:p>
        </p:txBody>
      </p:sp>
      <p:sp>
        <p:nvSpPr>
          <p:cNvPr id="103" name="角丸四角形 102"/>
          <p:cNvSpPr/>
          <p:nvPr/>
        </p:nvSpPr>
        <p:spPr>
          <a:xfrm>
            <a:off x="4448960" y="6068489"/>
            <a:ext cx="1947093"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104" name="テキスト ボックス 103"/>
          <p:cNvSpPr txBox="1"/>
          <p:nvPr/>
        </p:nvSpPr>
        <p:spPr>
          <a:xfrm>
            <a:off x="4520969" y="5959196"/>
            <a:ext cx="1800493" cy="307777"/>
          </a:xfrm>
          <a:prstGeom prst="rect">
            <a:avLst/>
          </a:prstGeom>
          <a:noFill/>
        </p:spPr>
        <p:txBody>
          <a:bodyPr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後発品価格の集約化</a:t>
            </a:r>
            <a:endParaRPr lang="en-US" altLang="ja-JP"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5" name="テキスト ボックス 104"/>
          <p:cNvSpPr txBox="1"/>
          <p:nvPr/>
        </p:nvSpPr>
        <p:spPr>
          <a:xfrm>
            <a:off x="4574083" y="6222465"/>
            <a:ext cx="3469146" cy="518979"/>
          </a:xfrm>
          <a:prstGeom prst="rect">
            <a:avLst/>
          </a:prstGeom>
          <a:noFill/>
        </p:spPr>
        <p:txBody>
          <a:bodyPr wrap="square" lIns="36000" tIns="36000" rIns="36000" bIns="36000" rtlCol="0">
            <a:spAutoFit/>
          </a:bodyPr>
          <a:lstStyle/>
          <a:p>
            <a:pPr marL="144000" indent="-288000"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　　象</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：上市から</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年が経過</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した</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後発品</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marL="144000" indent="-288000" algn="just">
              <a:spcBef>
                <a:spcPts val="600"/>
              </a:spcBef>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・価格体数</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１価格帯</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を原則</a:t>
            </a:r>
          </a:p>
        </p:txBody>
      </p:sp>
      <p:sp>
        <p:nvSpPr>
          <p:cNvPr id="106" name="角丸四角形 105"/>
          <p:cNvSpPr/>
          <p:nvPr/>
        </p:nvSpPr>
        <p:spPr>
          <a:xfrm>
            <a:off x="4427752" y="3219520"/>
            <a:ext cx="3453507"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107" name="テキスト ボックス 106"/>
          <p:cNvSpPr txBox="1"/>
          <p:nvPr/>
        </p:nvSpPr>
        <p:spPr>
          <a:xfrm>
            <a:off x="4468769" y="3125330"/>
            <a:ext cx="3057247" cy="307777"/>
          </a:xfrm>
          <a:prstGeom prst="rect">
            <a:avLst/>
          </a:prstGeom>
          <a:noFill/>
        </p:spPr>
        <p:txBody>
          <a:bodyPr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新薬のイノベーション評価の見直し</a:t>
            </a:r>
          </a:p>
        </p:txBody>
      </p:sp>
      <p:sp>
        <p:nvSpPr>
          <p:cNvPr id="108" name="テキスト ボックス 107"/>
          <p:cNvSpPr txBox="1"/>
          <p:nvPr/>
        </p:nvSpPr>
        <p:spPr>
          <a:xfrm>
            <a:off x="4353429" y="3398300"/>
            <a:ext cx="3911943" cy="626701"/>
          </a:xfrm>
          <a:prstGeom prst="rect">
            <a:avLst/>
          </a:prstGeom>
          <a:noFill/>
        </p:spPr>
        <p:txBody>
          <a:bodyPr wrap="square" lIns="36000" tIns="36000" rIns="36000" bIns="36000" rtlCol="0">
            <a:spAutoFit/>
          </a:bodyPr>
          <a:lstStyle/>
          <a:p>
            <a:pPr marL="1935163" indent="-2079625"/>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・加算対象範囲（類似薬のない新薬）</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935163" indent="-2079625"/>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：営業利益への加算　→　</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薬価全体への加算</a:t>
            </a:r>
            <a:endPar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marL="1935163" indent="-2079625" algn="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（製造原価の内訳の開示度に応じた加算率の設定）</a:t>
            </a:r>
            <a:endParaRPr lang="en-US" altLang="ja-JP" sz="105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200472" y="2039642"/>
            <a:ext cx="5340214" cy="1000961"/>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正方形/長方形 34"/>
          <p:cNvSpPr/>
          <p:nvPr/>
        </p:nvSpPr>
        <p:spPr>
          <a:xfrm>
            <a:off x="191837" y="3115311"/>
            <a:ext cx="4047510" cy="967651"/>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正方形/長方形 35"/>
          <p:cNvSpPr/>
          <p:nvPr/>
        </p:nvSpPr>
        <p:spPr>
          <a:xfrm>
            <a:off x="4369698" y="3115311"/>
            <a:ext cx="3895670" cy="967651"/>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正方形/長方形 36"/>
          <p:cNvSpPr/>
          <p:nvPr/>
        </p:nvSpPr>
        <p:spPr>
          <a:xfrm>
            <a:off x="208174" y="4149080"/>
            <a:ext cx="4031172" cy="1175368"/>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正方形/長方形 37"/>
          <p:cNvSpPr/>
          <p:nvPr/>
        </p:nvSpPr>
        <p:spPr>
          <a:xfrm>
            <a:off x="4353429" y="4150153"/>
            <a:ext cx="3911943" cy="1175368"/>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正方形/長方形 38"/>
          <p:cNvSpPr/>
          <p:nvPr/>
        </p:nvSpPr>
        <p:spPr>
          <a:xfrm>
            <a:off x="191837" y="5894240"/>
            <a:ext cx="4031172" cy="847174"/>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0" name="正方形/長方形 39"/>
          <p:cNvSpPr/>
          <p:nvPr/>
        </p:nvSpPr>
        <p:spPr>
          <a:xfrm>
            <a:off x="4371939" y="5894240"/>
            <a:ext cx="3893435" cy="847174"/>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角丸四角形 40"/>
          <p:cNvSpPr/>
          <p:nvPr/>
        </p:nvSpPr>
        <p:spPr>
          <a:xfrm rot="5400000">
            <a:off x="8175498" y="3566410"/>
            <a:ext cx="2622206" cy="154002"/>
          </a:xfrm>
          <a:prstGeom prst="roundRect">
            <a:avLst>
              <a:gd name="adj" fmla="val 50000"/>
            </a:avLst>
          </a:prstGeom>
          <a:solidFill>
            <a:srgbClr val="4F81BD">
              <a:lumMod val="40000"/>
              <a:lumOff val="60000"/>
            </a:srgbClr>
          </a:solidFill>
          <a:ln w="25400" cap="flat" cmpd="sng" algn="ctr">
            <a:noFill/>
            <a:prstDash val="solid"/>
          </a:ln>
          <a:effectLst/>
        </p:spPr>
        <p:txBody>
          <a:bodyPr rtlCol="0" anchor="ctr"/>
          <a:lstStyle/>
          <a:p>
            <a:pPr algn="ctr">
              <a:defRPr/>
            </a:pPr>
            <a:endParaRPr kumimoji="0" lang="ja-JP" altLang="en-US" sz="1200" kern="0">
              <a:solidFill>
                <a:prstClr val="white"/>
              </a:solidFill>
            </a:endParaRPr>
          </a:p>
        </p:txBody>
      </p:sp>
      <p:sp>
        <p:nvSpPr>
          <p:cNvPr id="42" name="テキスト ボックス 41"/>
          <p:cNvSpPr txBox="1"/>
          <p:nvPr/>
        </p:nvSpPr>
        <p:spPr>
          <a:xfrm>
            <a:off x="9384202" y="2397349"/>
            <a:ext cx="400110" cy="2426305"/>
          </a:xfrm>
          <a:prstGeom prst="rect">
            <a:avLst/>
          </a:prstGeom>
          <a:noFill/>
        </p:spPr>
        <p:txBody>
          <a:bodyPr vert="eaVert" wrap="none" rtlCol="0">
            <a:spAutoFit/>
          </a:bodyPr>
          <a:lstStyle/>
          <a:p>
            <a:pPr algn="ct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毎年薬価調査・毎年薬価改定</a:t>
            </a:r>
            <a:endParaRPr lang="en-US" altLang="ja-JP"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Rectangle 2"/>
          <p:cNvSpPr txBox="1">
            <a:spLocks noChangeArrowheads="1"/>
          </p:cNvSpPr>
          <p:nvPr/>
        </p:nvSpPr>
        <p:spPr>
          <a:xfrm>
            <a:off x="175100" y="215438"/>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a:rPr>
              <a:t>薬価制度の抜本改革の推進</a:t>
            </a:r>
            <a:endParaRPr lang="en-US" altLang="ja-JP" sz="2400" dirty="0">
              <a:solidFill>
                <a:prstClr val="black"/>
              </a:solidFill>
              <a:latin typeface="ＭＳ Ｐゴシック"/>
            </a:endParaRPr>
          </a:p>
        </p:txBody>
      </p:sp>
      <p:sp>
        <p:nvSpPr>
          <p:cNvPr id="43"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337</a:t>
            </a:fld>
            <a:endParaRPr lang="ja-JP" altLang="en-US" sz="1600" dirty="0">
              <a:solidFill>
                <a:prstClr val="black"/>
              </a:solidFill>
            </a:endParaRPr>
          </a:p>
        </p:txBody>
      </p:sp>
    </p:spTree>
    <p:extLst>
      <p:ext uri="{BB962C8B-B14F-4D97-AF65-F5344CB8AC3E}">
        <p14:creationId xmlns:p14="http://schemas.microsoft.com/office/powerpoint/2010/main" val="748854972"/>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 xmlns:a16="http://schemas.microsoft.com/office/drawing/2014/main" id="{9E1800C7-4E9E-40C3-B49E-8C07A531BE4F}"/>
              </a:ext>
            </a:extLst>
          </p:cNvPr>
          <p:cNvSpPr/>
          <p:nvPr/>
        </p:nvSpPr>
        <p:spPr>
          <a:xfrm>
            <a:off x="164469" y="188643"/>
            <a:ext cx="9577064" cy="6155531"/>
          </a:xfrm>
          <a:prstGeom prst="rect">
            <a:avLst/>
          </a:prstGeom>
        </p:spPr>
        <p:txBody>
          <a:bodyPr wrap="square">
            <a:spAutoFit/>
          </a:bodyPr>
          <a:lstStyle/>
          <a:p>
            <a:pPr algn="ctr"/>
            <a:r>
              <a:rPr lang="ja-JP" altLang="en-US" sz="2400" u="sng" dirty="0">
                <a:solidFill>
                  <a:prstClr val="black"/>
                </a:solidFill>
                <a:latin typeface="ＭＳ Ｐゴシック"/>
              </a:rPr>
              <a:t>薬価制度の抜本改革について　骨子</a:t>
            </a:r>
            <a:endParaRPr lang="en-US" altLang="ja-JP" sz="2400" u="sng" dirty="0">
              <a:solidFill>
                <a:prstClr val="black"/>
              </a:solidFill>
              <a:latin typeface="ＭＳ Ｐゴシック"/>
            </a:endParaRPr>
          </a:p>
          <a:p>
            <a:endParaRPr lang="ja-JP" altLang="en-US" dirty="0">
              <a:solidFill>
                <a:prstClr val="black"/>
              </a:solidFill>
              <a:latin typeface="ＭＳ Ｐゴシック"/>
            </a:endParaRPr>
          </a:p>
          <a:p>
            <a:r>
              <a:rPr lang="ja-JP" altLang="en-US" dirty="0">
                <a:solidFill>
                  <a:prstClr val="black"/>
                </a:solidFill>
                <a:latin typeface="ＭＳ Ｐゴシック"/>
              </a:rPr>
              <a:t>　 「薬価制度の抜本改革に向けた基本方針（平成 </a:t>
            </a:r>
            <a:r>
              <a:rPr lang="en-US" altLang="ja-JP" dirty="0">
                <a:solidFill>
                  <a:prstClr val="black"/>
                </a:solidFill>
                <a:latin typeface="ＭＳ Ｐゴシック"/>
              </a:rPr>
              <a:t>28 </a:t>
            </a:r>
            <a:r>
              <a:rPr lang="ja-JP" altLang="en-US" dirty="0">
                <a:solidFill>
                  <a:prstClr val="black"/>
                </a:solidFill>
                <a:latin typeface="ＭＳ Ｐゴシック"/>
              </a:rPr>
              <a:t>年 </a:t>
            </a:r>
            <a:r>
              <a:rPr lang="en-US" altLang="ja-JP" dirty="0">
                <a:solidFill>
                  <a:prstClr val="black"/>
                </a:solidFill>
                <a:latin typeface="ＭＳ Ｐゴシック"/>
              </a:rPr>
              <a:t>12 </a:t>
            </a:r>
            <a:r>
              <a:rPr lang="ja-JP" altLang="en-US" dirty="0">
                <a:solidFill>
                  <a:prstClr val="black"/>
                </a:solidFill>
                <a:latin typeface="ＭＳ Ｐゴシック"/>
              </a:rPr>
              <a:t>月 </a:t>
            </a:r>
            <a:r>
              <a:rPr lang="en-US" altLang="ja-JP" dirty="0">
                <a:solidFill>
                  <a:prstClr val="black"/>
                </a:solidFill>
                <a:latin typeface="ＭＳ Ｐゴシック"/>
              </a:rPr>
              <a:t>20 </a:t>
            </a:r>
            <a:r>
              <a:rPr lang="ja-JP" altLang="en-US" dirty="0">
                <a:solidFill>
                  <a:prstClr val="black"/>
                </a:solidFill>
                <a:latin typeface="ＭＳ Ｐゴシック"/>
              </a:rPr>
              <a:t>日）」に基づき、「国民皆保険の持続性」と「イノベーションの推進」を両立し、国民が恩恵を受ける「国民負担の軽減」と「医療の質の向上」を実現する観点から、薬価制度について、以下のとおり、抜本的な改革を行う。</a:t>
            </a:r>
            <a:endParaRPr lang="en-US" altLang="ja-JP" dirty="0">
              <a:solidFill>
                <a:prstClr val="black"/>
              </a:solidFill>
              <a:latin typeface="ＭＳ Ｐゴシック"/>
            </a:endParaRPr>
          </a:p>
          <a:p>
            <a:endParaRPr lang="ja-JP" altLang="en-US" dirty="0">
              <a:solidFill>
                <a:prstClr val="black"/>
              </a:solidFill>
              <a:latin typeface="ＭＳ Ｐゴシック"/>
            </a:endParaRPr>
          </a:p>
          <a:p>
            <a:r>
              <a:rPr lang="ja-JP" altLang="en-US" b="1" u="sng" dirty="0">
                <a:solidFill>
                  <a:prstClr val="black"/>
                </a:solidFill>
                <a:latin typeface="ＭＳ Ｐゴシック"/>
              </a:rPr>
              <a:t>１．効能追加等による市場拡大への速やかな対応</a:t>
            </a:r>
          </a:p>
          <a:p>
            <a:pPr marL="174625" indent="-174625"/>
            <a:r>
              <a:rPr lang="ja-JP" altLang="en-US" dirty="0">
                <a:solidFill>
                  <a:prstClr val="black"/>
                </a:solidFill>
                <a:latin typeface="ＭＳ Ｐゴシック"/>
              </a:rPr>
              <a:t>○　保険収載後の状況の変化に対応できるよう、効能追加等があった医薬品は全て、</a:t>
            </a:r>
            <a:r>
              <a:rPr lang="en-US" altLang="ja-JP" dirty="0">
                <a:solidFill>
                  <a:prstClr val="black"/>
                </a:solidFill>
                <a:latin typeface="ＭＳ Ｐゴシック"/>
              </a:rPr>
              <a:t>NDB</a:t>
            </a:r>
            <a:r>
              <a:rPr lang="ja-JP" altLang="en-US" dirty="0">
                <a:solidFill>
                  <a:prstClr val="black"/>
                </a:solidFill>
                <a:latin typeface="ＭＳ Ｐゴシック"/>
              </a:rPr>
              <a:t>（ナショナルデータベース）により使用量を把握し、その結果、市場規模が </a:t>
            </a:r>
            <a:r>
              <a:rPr lang="en-US" altLang="ja-JP" dirty="0">
                <a:solidFill>
                  <a:prstClr val="black"/>
                </a:solidFill>
                <a:latin typeface="ＭＳ Ｐゴシック"/>
              </a:rPr>
              <a:t>350 </a:t>
            </a:r>
            <a:r>
              <a:rPr lang="ja-JP" altLang="en-US" dirty="0">
                <a:solidFill>
                  <a:prstClr val="black"/>
                </a:solidFill>
                <a:latin typeface="ＭＳ Ｐゴシック"/>
              </a:rPr>
              <a:t>億円を超えたものは、年４回の新薬の保険収載の機会に市場拡大再算定のルールに従い、速やかに薬価を改定する。</a:t>
            </a:r>
            <a:endParaRPr lang="en-US" altLang="ja-JP" dirty="0">
              <a:solidFill>
                <a:prstClr val="black"/>
              </a:solidFill>
              <a:latin typeface="ＭＳ Ｐゴシック"/>
            </a:endParaRPr>
          </a:p>
          <a:p>
            <a:pPr marL="174625" indent="-174625"/>
            <a:endParaRPr lang="ja-JP" altLang="en-US" dirty="0">
              <a:solidFill>
                <a:prstClr val="black"/>
              </a:solidFill>
              <a:latin typeface="ＭＳ Ｐゴシック"/>
            </a:endParaRPr>
          </a:p>
          <a:p>
            <a:pPr marL="174625" indent="-174625"/>
            <a:r>
              <a:rPr lang="ja-JP" altLang="en-US" b="1" u="sng" dirty="0">
                <a:solidFill>
                  <a:prstClr val="black"/>
                </a:solidFill>
                <a:latin typeface="ＭＳ Ｐゴシック"/>
              </a:rPr>
              <a:t>２．毎年薬価調査、毎年薬価改定</a:t>
            </a:r>
          </a:p>
          <a:p>
            <a:pPr marL="174625" indent="-174625"/>
            <a:r>
              <a:rPr lang="ja-JP" altLang="en-US" dirty="0">
                <a:solidFill>
                  <a:prstClr val="black"/>
                </a:solidFill>
                <a:latin typeface="ＭＳ Ｐゴシック"/>
              </a:rPr>
              <a:t>○　市場実勢価格を適時に薬価に反映して国民負担を抑制するため、２年に１度の薬価改定の間の年度（薬価改定年度）において、全ての医薬品卸から、大手事業者を含め調査対象を抽出し、全品目の薬価調査を実施することとし、その結果に基づき、薬価を改定する。</a:t>
            </a:r>
          </a:p>
          <a:p>
            <a:pPr marL="174625" indent="-174625"/>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対象品目の範囲については、平成 </a:t>
            </a:r>
            <a:r>
              <a:rPr lang="en-US" altLang="ja-JP" dirty="0">
                <a:solidFill>
                  <a:prstClr val="black"/>
                </a:solidFill>
                <a:latin typeface="ＭＳ Ｐゴシック"/>
              </a:rPr>
              <a:t>33 </a:t>
            </a:r>
            <a:r>
              <a:rPr lang="ja-JP" altLang="en-US" dirty="0">
                <a:solidFill>
                  <a:prstClr val="black"/>
                </a:solidFill>
                <a:latin typeface="ＭＳ Ｐゴシック"/>
              </a:rPr>
              <a:t>年度（</a:t>
            </a:r>
            <a:r>
              <a:rPr lang="en-US" altLang="ja-JP" dirty="0">
                <a:solidFill>
                  <a:prstClr val="black"/>
                </a:solidFill>
                <a:latin typeface="ＭＳ Ｐゴシック"/>
              </a:rPr>
              <a:t>2021 </a:t>
            </a:r>
            <a:r>
              <a:rPr lang="ja-JP" altLang="en-US" dirty="0">
                <a:solidFill>
                  <a:prstClr val="black"/>
                </a:solidFill>
                <a:latin typeface="ＭＳ Ｐゴシック"/>
              </a:rPr>
              <a:t>年度）に向けて</a:t>
            </a:r>
            <a:r>
              <a:rPr lang="en-US" altLang="ja-JP" dirty="0">
                <a:solidFill>
                  <a:prstClr val="black"/>
                </a:solidFill>
                <a:latin typeface="ＭＳ Ｐゴシック"/>
              </a:rPr>
              <a:t>※</a:t>
            </a:r>
            <a:r>
              <a:rPr lang="ja-JP" altLang="en-US" dirty="0" err="1">
                <a:solidFill>
                  <a:prstClr val="black"/>
                </a:solidFill>
                <a:latin typeface="ＭＳ Ｐゴシック"/>
              </a:rPr>
              <a:t>、</a:t>
            </a:r>
            <a:r>
              <a:rPr lang="ja-JP" altLang="en-US" dirty="0">
                <a:solidFill>
                  <a:prstClr val="black"/>
                </a:solidFill>
                <a:latin typeface="ＭＳ Ｐゴシック"/>
              </a:rPr>
              <a:t>安定的な医薬品流通が確保されるよう、国が主導し、単品単価契約、早期妥結、一次売差マイナスの是正等を積極的に推進し、流通改善に取り組むことにより、薬価調査が適切に実施される環境整備を図りつつ、国民負担の軽減の観点から、できる限り広くすることが適当である。</a:t>
            </a:r>
          </a:p>
          <a:p>
            <a:pPr marL="623888" indent="-623888"/>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　平成 </a:t>
            </a:r>
            <a:r>
              <a:rPr lang="en-US" altLang="ja-JP" sz="1400" dirty="0">
                <a:solidFill>
                  <a:prstClr val="black"/>
                </a:solidFill>
                <a:latin typeface="ＭＳ Ｐゴシック"/>
              </a:rPr>
              <a:t>31 </a:t>
            </a:r>
            <a:r>
              <a:rPr lang="ja-JP" altLang="en-US" sz="1400" dirty="0">
                <a:solidFill>
                  <a:prstClr val="black"/>
                </a:solidFill>
                <a:latin typeface="ＭＳ Ｐゴシック"/>
              </a:rPr>
              <a:t>年（</a:t>
            </a:r>
            <a:r>
              <a:rPr lang="en-US" altLang="ja-JP" sz="1400" dirty="0">
                <a:solidFill>
                  <a:prstClr val="black"/>
                </a:solidFill>
                <a:latin typeface="ＭＳ Ｐゴシック"/>
              </a:rPr>
              <a:t>2019 </a:t>
            </a:r>
            <a:r>
              <a:rPr lang="ja-JP" altLang="en-US" sz="1400" dirty="0">
                <a:solidFill>
                  <a:prstClr val="black"/>
                </a:solidFill>
                <a:latin typeface="ＭＳ Ｐゴシック"/>
              </a:rPr>
              <a:t>年）は、消費税率の引上げが予定されており、全品目の薬価改定が行われるため、薬価改定年度の最初の年は平成 </a:t>
            </a:r>
            <a:r>
              <a:rPr lang="en-US" altLang="ja-JP" sz="1400" dirty="0">
                <a:solidFill>
                  <a:prstClr val="black"/>
                </a:solidFill>
                <a:latin typeface="ＭＳ Ｐゴシック"/>
              </a:rPr>
              <a:t>33 </a:t>
            </a:r>
            <a:r>
              <a:rPr lang="ja-JP" altLang="en-US" sz="1400" dirty="0">
                <a:solidFill>
                  <a:prstClr val="black"/>
                </a:solidFill>
                <a:latin typeface="ＭＳ Ｐゴシック"/>
              </a:rPr>
              <a:t>年度（</a:t>
            </a:r>
            <a:r>
              <a:rPr lang="en-US" altLang="ja-JP" sz="1400" dirty="0">
                <a:solidFill>
                  <a:prstClr val="black"/>
                </a:solidFill>
                <a:latin typeface="ＭＳ Ｐゴシック"/>
              </a:rPr>
              <a:t>2021 </a:t>
            </a:r>
            <a:r>
              <a:rPr lang="ja-JP" altLang="en-US" sz="1400" dirty="0">
                <a:solidFill>
                  <a:prstClr val="black"/>
                </a:solidFill>
                <a:latin typeface="ＭＳ Ｐゴシック"/>
              </a:rPr>
              <a:t>年度）となる。</a:t>
            </a:r>
          </a:p>
        </p:txBody>
      </p:sp>
      <p:sp>
        <p:nvSpPr>
          <p:cNvPr id="4" name="テキスト ボックス 3">
            <a:extLst>
              <a:ext uri="{FF2B5EF4-FFF2-40B4-BE49-F238E27FC236}">
                <a16:creationId xmlns="" xmlns:a16="http://schemas.microsoft.com/office/drawing/2014/main" id="{52E7AE4F-BDB8-4201-9DAF-699B67AAFED1}"/>
              </a:ext>
            </a:extLst>
          </p:cNvPr>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薬－１</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２９．１２．２０</a:t>
            </a:r>
          </a:p>
        </p:txBody>
      </p:sp>
    </p:spTree>
    <p:extLst>
      <p:ext uri="{BB962C8B-B14F-4D97-AF65-F5344CB8AC3E}">
        <p14:creationId xmlns:p14="http://schemas.microsoft.com/office/powerpoint/2010/main" val="327207983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 xmlns:a16="http://schemas.microsoft.com/office/drawing/2014/main" id="{9E1800C7-4E9E-40C3-B49E-8C07A531BE4F}"/>
              </a:ext>
            </a:extLst>
          </p:cNvPr>
          <p:cNvSpPr/>
          <p:nvPr/>
        </p:nvSpPr>
        <p:spPr>
          <a:xfrm>
            <a:off x="164470" y="542853"/>
            <a:ext cx="9577064" cy="6032421"/>
          </a:xfrm>
          <a:prstGeom prst="rect">
            <a:avLst/>
          </a:prstGeom>
        </p:spPr>
        <p:txBody>
          <a:bodyPr wrap="square">
            <a:spAutoFit/>
          </a:bodyPr>
          <a:lstStyle/>
          <a:p>
            <a:pPr marL="174625" indent="-174625"/>
            <a:r>
              <a:rPr lang="ja-JP" altLang="en-US" dirty="0">
                <a:solidFill>
                  <a:prstClr val="black"/>
                </a:solidFill>
                <a:latin typeface="ＭＳ Ｐゴシック"/>
              </a:rPr>
              <a:t>○　平成 </a:t>
            </a:r>
            <a:r>
              <a:rPr lang="en-US" altLang="ja-JP" dirty="0">
                <a:solidFill>
                  <a:prstClr val="black"/>
                </a:solidFill>
                <a:latin typeface="ＭＳ Ｐゴシック"/>
              </a:rPr>
              <a:t>30</a:t>
            </a:r>
            <a:r>
              <a:rPr lang="ja-JP" altLang="en-US" dirty="0">
                <a:solidFill>
                  <a:prstClr val="black"/>
                </a:solidFill>
                <a:latin typeface="ＭＳ Ｐゴシック"/>
              </a:rPr>
              <a:t>年度（</a:t>
            </a:r>
            <a:r>
              <a:rPr lang="en-US" altLang="ja-JP" dirty="0">
                <a:solidFill>
                  <a:prstClr val="black"/>
                </a:solidFill>
                <a:latin typeface="ＭＳ Ｐゴシック"/>
              </a:rPr>
              <a:t>2018</a:t>
            </a:r>
            <a:r>
              <a:rPr lang="ja-JP" altLang="en-US" dirty="0">
                <a:solidFill>
                  <a:prstClr val="black"/>
                </a:solidFill>
                <a:latin typeface="ＭＳ Ｐゴシック"/>
              </a:rPr>
              <a:t>年度）から平成 </a:t>
            </a:r>
            <a:r>
              <a:rPr lang="en-US" altLang="ja-JP" dirty="0">
                <a:solidFill>
                  <a:prstClr val="black"/>
                </a:solidFill>
                <a:latin typeface="ＭＳ Ｐゴシック"/>
              </a:rPr>
              <a:t>32</a:t>
            </a:r>
            <a:r>
              <a:rPr lang="ja-JP" altLang="en-US" dirty="0">
                <a:solidFill>
                  <a:prstClr val="black"/>
                </a:solidFill>
                <a:latin typeface="ＭＳ Ｐゴシック"/>
              </a:rPr>
              <a:t>年度（</a:t>
            </a:r>
            <a:r>
              <a:rPr lang="en-US" altLang="ja-JP" dirty="0">
                <a:solidFill>
                  <a:prstClr val="black"/>
                </a:solidFill>
                <a:latin typeface="ＭＳ Ｐゴシック"/>
              </a:rPr>
              <a:t>2020</a:t>
            </a:r>
            <a:r>
              <a:rPr lang="ja-JP" altLang="en-US" dirty="0">
                <a:solidFill>
                  <a:prstClr val="black"/>
                </a:solidFill>
                <a:latin typeface="ＭＳ Ｐゴシック"/>
              </a:rPr>
              <a:t>年度）までの３年間継続して、全品目の薬価改定が行われることから、この間の市場実勢価格の推移、薬価差の状況、医薬品卸・医療機関・薬局等の経営への影響等を把握した上で、平成 </a:t>
            </a:r>
            <a:r>
              <a:rPr lang="en-US" altLang="ja-JP" dirty="0">
                <a:solidFill>
                  <a:prstClr val="black"/>
                </a:solidFill>
                <a:latin typeface="ＭＳ Ｐゴシック"/>
              </a:rPr>
              <a:t>32</a:t>
            </a:r>
            <a:r>
              <a:rPr lang="ja-JP" altLang="en-US" dirty="0">
                <a:solidFill>
                  <a:prstClr val="black"/>
                </a:solidFill>
                <a:latin typeface="ＭＳ Ｐゴシック"/>
              </a:rPr>
              <a:t>年（</a:t>
            </a:r>
            <a:r>
              <a:rPr lang="en-US" altLang="ja-JP" dirty="0">
                <a:solidFill>
                  <a:prstClr val="black"/>
                </a:solidFill>
                <a:latin typeface="ＭＳ Ｐゴシック"/>
              </a:rPr>
              <a:t>2020</a:t>
            </a:r>
            <a:r>
              <a:rPr lang="ja-JP" altLang="en-US" dirty="0">
                <a:solidFill>
                  <a:prstClr val="black"/>
                </a:solidFill>
                <a:latin typeface="ＭＳ Ｐゴシック"/>
              </a:rPr>
              <a:t>年）中にこれらを総合的に勘案して、具体的な範囲を設定する。</a:t>
            </a:r>
            <a:endParaRPr lang="en-US" altLang="ja-JP" dirty="0">
              <a:solidFill>
                <a:prstClr val="black"/>
              </a:solidFill>
              <a:latin typeface="ＭＳ Ｐゴシック"/>
            </a:endParaRPr>
          </a:p>
          <a:p>
            <a:pPr marL="174625" indent="-174625"/>
            <a:endParaRPr lang="ja-JP" altLang="en-US" sz="900" dirty="0">
              <a:solidFill>
                <a:prstClr val="black"/>
              </a:solidFill>
              <a:latin typeface="ＭＳ Ｐゴシック"/>
            </a:endParaRPr>
          </a:p>
          <a:p>
            <a:r>
              <a:rPr lang="ja-JP" altLang="en-US" sz="1400" dirty="0">
                <a:solidFill>
                  <a:prstClr val="black"/>
                </a:solidFill>
                <a:latin typeface="ＭＳ Ｐゴシック"/>
              </a:rPr>
              <a:t>　　　（参考）対象品目の範囲と医療費への影響（試算</a:t>
            </a:r>
            <a:r>
              <a:rPr lang="en-US" altLang="ja-JP" sz="1400" dirty="0">
                <a:solidFill>
                  <a:prstClr val="black"/>
                </a:solidFill>
                <a:latin typeface="ＭＳ Ｐゴシック"/>
              </a:rPr>
              <a:t>※</a:t>
            </a:r>
            <a:r>
              <a:rPr lang="ja-JP" altLang="en-US" sz="1400" dirty="0">
                <a:solidFill>
                  <a:prstClr val="black"/>
                </a:solidFill>
                <a:latin typeface="ＭＳ Ｐゴシック"/>
              </a:rPr>
              <a:t>）</a:t>
            </a:r>
          </a:p>
          <a:p>
            <a:pPr marL="623888"/>
            <a:r>
              <a:rPr lang="ja-JP" altLang="en-US" sz="1400" dirty="0">
                <a:solidFill>
                  <a:prstClr val="black"/>
                </a:solidFill>
                <a:latin typeface="ＭＳ Ｐゴシック"/>
              </a:rPr>
              <a:t>ア）平均乖離率</a:t>
            </a:r>
            <a:r>
              <a:rPr lang="en-US" altLang="ja-JP" sz="1400" dirty="0">
                <a:solidFill>
                  <a:prstClr val="black"/>
                </a:solidFill>
                <a:latin typeface="ＭＳ Ｐゴシック"/>
              </a:rPr>
              <a:t>2.0 </a:t>
            </a:r>
            <a:r>
              <a:rPr lang="ja-JP" altLang="en-US" sz="1400" dirty="0">
                <a:solidFill>
                  <a:prstClr val="black"/>
                </a:solidFill>
                <a:latin typeface="ＭＳ Ｐゴシック"/>
              </a:rPr>
              <a:t>倍以上（約</a:t>
            </a:r>
            <a:r>
              <a:rPr lang="en-US" altLang="ja-JP" sz="1400" dirty="0">
                <a:solidFill>
                  <a:prstClr val="black"/>
                </a:solidFill>
                <a:latin typeface="ＭＳ Ｐゴシック"/>
              </a:rPr>
              <a:t>31</a:t>
            </a:r>
            <a:r>
              <a:rPr lang="ja-JP" altLang="en-US" sz="1400" dirty="0">
                <a:solidFill>
                  <a:prstClr val="black"/>
                </a:solidFill>
                <a:latin typeface="ＭＳ Ｐゴシック"/>
              </a:rPr>
              <a:t>百品目、全品目の約２割） ▲</a:t>
            </a:r>
            <a:r>
              <a:rPr lang="en-US" altLang="ja-JP" sz="1400" dirty="0">
                <a:solidFill>
                  <a:prstClr val="black"/>
                </a:solidFill>
                <a:latin typeface="ＭＳ Ｐゴシック"/>
              </a:rPr>
              <a:t>500</a:t>
            </a:r>
            <a:r>
              <a:rPr lang="ja-JP" altLang="en-US" sz="1400" dirty="0">
                <a:solidFill>
                  <a:prstClr val="black"/>
                </a:solidFill>
                <a:latin typeface="ＭＳ Ｐゴシック"/>
              </a:rPr>
              <a:t>～</a:t>
            </a:r>
            <a:r>
              <a:rPr lang="en-US" altLang="ja-JP" sz="1400" dirty="0">
                <a:solidFill>
                  <a:prstClr val="black"/>
                </a:solidFill>
                <a:latin typeface="ＭＳ Ｐゴシック"/>
              </a:rPr>
              <a:t>800</a:t>
            </a:r>
            <a:r>
              <a:rPr lang="ja-JP" altLang="en-US" sz="1400" dirty="0">
                <a:solidFill>
                  <a:prstClr val="black"/>
                </a:solidFill>
                <a:latin typeface="ＭＳ Ｐゴシック"/>
              </a:rPr>
              <a:t>億円程度</a:t>
            </a:r>
          </a:p>
          <a:p>
            <a:pPr marL="623888"/>
            <a:r>
              <a:rPr lang="ja-JP" altLang="en-US" sz="1400" dirty="0">
                <a:solidFill>
                  <a:prstClr val="black"/>
                </a:solidFill>
                <a:latin typeface="ＭＳ Ｐゴシック"/>
              </a:rPr>
              <a:t>イ）平均乖離率</a:t>
            </a:r>
            <a:r>
              <a:rPr lang="en-US" altLang="ja-JP" sz="1400" dirty="0">
                <a:solidFill>
                  <a:prstClr val="black"/>
                </a:solidFill>
                <a:latin typeface="ＭＳ Ｐゴシック"/>
              </a:rPr>
              <a:t>1.5 </a:t>
            </a:r>
            <a:r>
              <a:rPr lang="ja-JP" altLang="en-US" sz="1400" dirty="0">
                <a:solidFill>
                  <a:prstClr val="black"/>
                </a:solidFill>
                <a:latin typeface="ＭＳ Ｐゴシック"/>
              </a:rPr>
              <a:t>倍以上（約</a:t>
            </a:r>
            <a:r>
              <a:rPr lang="en-US" altLang="ja-JP" sz="1400" dirty="0">
                <a:solidFill>
                  <a:prstClr val="black"/>
                </a:solidFill>
                <a:latin typeface="ＭＳ Ｐゴシック"/>
              </a:rPr>
              <a:t>50</a:t>
            </a:r>
            <a:r>
              <a:rPr lang="ja-JP" altLang="en-US" sz="1400" dirty="0">
                <a:solidFill>
                  <a:prstClr val="black"/>
                </a:solidFill>
                <a:latin typeface="ＭＳ Ｐゴシック"/>
              </a:rPr>
              <a:t>百品目、全品目の約３割） ▲</a:t>
            </a:r>
            <a:r>
              <a:rPr lang="en-US" altLang="ja-JP" sz="1400" dirty="0">
                <a:solidFill>
                  <a:prstClr val="black"/>
                </a:solidFill>
                <a:latin typeface="ＭＳ Ｐゴシック"/>
              </a:rPr>
              <a:t>750</a:t>
            </a:r>
            <a:r>
              <a:rPr lang="ja-JP" altLang="en-US" sz="1400" dirty="0">
                <a:solidFill>
                  <a:prstClr val="black"/>
                </a:solidFill>
                <a:latin typeface="ＭＳ Ｐゴシック"/>
              </a:rPr>
              <a:t>～</a:t>
            </a:r>
            <a:r>
              <a:rPr lang="en-US" altLang="ja-JP" sz="1400" dirty="0">
                <a:solidFill>
                  <a:prstClr val="black"/>
                </a:solidFill>
                <a:latin typeface="ＭＳ Ｐゴシック"/>
              </a:rPr>
              <a:t>1,100</a:t>
            </a:r>
            <a:r>
              <a:rPr lang="ja-JP" altLang="en-US" sz="1400" dirty="0">
                <a:solidFill>
                  <a:prstClr val="black"/>
                </a:solidFill>
                <a:latin typeface="ＭＳ Ｐゴシック"/>
              </a:rPr>
              <a:t>億円程度</a:t>
            </a:r>
          </a:p>
          <a:p>
            <a:pPr marL="623888"/>
            <a:r>
              <a:rPr lang="ja-JP" altLang="en-US" sz="1400" dirty="0">
                <a:solidFill>
                  <a:prstClr val="black"/>
                </a:solidFill>
                <a:latin typeface="ＭＳ Ｐゴシック"/>
              </a:rPr>
              <a:t>ウ）平均乖離率</a:t>
            </a:r>
            <a:r>
              <a:rPr lang="en-US" altLang="ja-JP" sz="1400" dirty="0">
                <a:solidFill>
                  <a:prstClr val="black"/>
                </a:solidFill>
                <a:latin typeface="ＭＳ Ｐゴシック"/>
              </a:rPr>
              <a:t>1.2 </a:t>
            </a:r>
            <a:r>
              <a:rPr lang="ja-JP" altLang="en-US" sz="1400" dirty="0">
                <a:solidFill>
                  <a:prstClr val="black"/>
                </a:solidFill>
                <a:latin typeface="ＭＳ Ｐゴシック"/>
              </a:rPr>
              <a:t>倍以上（約</a:t>
            </a:r>
            <a:r>
              <a:rPr lang="en-US" altLang="ja-JP" sz="1400" dirty="0">
                <a:solidFill>
                  <a:prstClr val="black"/>
                </a:solidFill>
                <a:latin typeface="ＭＳ Ｐゴシック"/>
              </a:rPr>
              <a:t>66</a:t>
            </a:r>
            <a:r>
              <a:rPr lang="ja-JP" altLang="en-US" sz="1400" dirty="0">
                <a:solidFill>
                  <a:prstClr val="black"/>
                </a:solidFill>
                <a:latin typeface="ＭＳ Ｐゴシック"/>
              </a:rPr>
              <a:t>百品目、全品目の約４割） ▲</a:t>
            </a:r>
            <a:r>
              <a:rPr lang="en-US" altLang="ja-JP" sz="1400" dirty="0">
                <a:solidFill>
                  <a:prstClr val="black"/>
                </a:solidFill>
                <a:latin typeface="ＭＳ Ｐゴシック"/>
              </a:rPr>
              <a:t>1,200</a:t>
            </a:r>
            <a:r>
              <a:rPr lang="ja-JP" altLang="en-US" sz="1400" dirty="0">
                <a:solidFill>
                  <a:prstClr val="black"/>
                </a:solidFill>
                <a:latin typeface="ＭＳ Ｐゴシック"/>
              </a:rPr>
              <a:t>～</a:t>
            </a:r>
            <a:r>
              <a:rPr lang="en-US" altLang="ja-JP" sz="1400" dirty="0">
                <a:solidFill>
                  <a:prstClr val="black"/>
                </a:solidFill>
                <a:latin typeface="ＭＳ Ｐゴシック"/>
              </a:rPr>
              <a:t>1,800</a:t>
            </a:r>
            <a:r>
              <a:rPr lang="ja-JP" altLang="en-US" sz="1400" dirty="0">
                <a:solidFill>
                  <a:prstClr val="black"/>
                </a:solidFill>
                <a:latin typeface="ＭＳ Ｐゴシック"/>
              </a:rPr>
              <a:t>億円程度</a:t>
            </a:r>
          </a:p>
          <a:p>
            <a:pPr marL="623888"/>
            <a:r>
              <a:rPr lang="ja-JP" altLang="en-US" sz="1400" dirty="0">
                <a:solidFill>
                  <a:prstClr val="black"/>
                </a:solidFill>
                <a:latin typeface="ＭＳ Ｐゴシック"/>
              </a:rPr>
              <a:t>エ）平均乖離率１倍超 （約</a:t>
            </a:r>
            <a:r>
              <a:rPr lang="en-US" altLang="ja-JP" sz="1400" dirty="0">
                <a:solidFill>
                  <a:prstClr val="black"/>
                </a:solidFill>
                <a:latin typeface="ＭＳ Ｐゴシック"/>
              </a:rPr>
              <a:t>81</a:t>
            </a:r>
            <a:r>
              <a:rPr lang="ja-JP" altLang="en-US" sz="1400" dirty="0">
                <a:solidFill>
                  <a:prstClr val="black"/>
                </a:solidFill>
                <a:latin typeface="ＭＳ Ｐゴシック"/>
              </a:rPr>
              <a:t>百品目、全品目の約５割） ▲</a:t>
            </a:r>
            <a:r>
              <a:rPr lang="en-US" altLang="ja-JP" sz="1400" dirty="0">
                <a:solidFill>
                  <a:prstClr val="black"/>
                </a:solidFill>
                <a:latin typeface="ＭＳ Ｐゴシック"/>
              </a:rPr>
              <a:t>1,900</a:t>
            </a:r>
            <a:r>
              <a:rPr lang="ja-JP" altLang="en-US" sz="1400" dirty="0">
                <a:solidFill>
                  <a:prstClr val="black"/>
                </a:solidFill>
                <a:latin typeface="ＭＳ Ｐゴシック"/>
              </a:rPr>
              <a:t>～</a:t>
            </a:r>
            <a:r>
              <a:rPr lang="en-US" altLang="ja-JP" sz="1400" dirty="0">
                <a:solidFill>
                  <a:prstClr val="black"/>
                </a:solidFill>
                <a:latin typeface="ＭＳ Ｐゴシック"/>
              </a:rPr>
              <a:t>2,900</a:t>
            </a:r>
            <a:r>
              <a:rPr lang="ja-JP" altLang="en-US" sz="1400" dirty="0">
                <a:solidFill>
                  <a:prstClr val="black"/>
                </a:solidFill>
                <a:latin typeface="ＭＳ Ｐゴシック"/>
              </a:rPr>
              <a:t>億円程度</a:t>
            </a:r>
          </a:p>
          <a:p>
            <a:pPr marL="987425" indent="-363538"/>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これまでの </a:t>
            </a:r>
            <a:r>
              <a:rPr lang="en-US" altLang="ja-JP" sz="1400" dirty="0">
                <a:solidFill>
                  <a:prstClr val="black"/>
                </a:solidFill>
                <a:latin typeface="ＭＳ Ｐゴシック"/>
              </a:rPr>
              <a:t>2 </a:t>
            </a:r>
            <a:r>
              <a:rPr lang="ja-JP" altLang="en-US" sz="1400" dirty="0">
                <a:solidFill>
                  <a:prstClr val="black"/>
                </a:solidFill>
                <a:latin typeface="ＭＳ Ｐゴシック"/>
              </a:rPr>
              <a:t>年分の価格乖離の </a:t>
            </a:r>
            <a:r>
              <a:rPr lang="en-US" altLang="ja-JP" sz="1400" dirty="0">
                <a:solidFill>
                  <a:prstClr val="black"/>
                </a:solidFill>
                <a:latin typeface="ＭＳ Ｐゴシック"/>
              </a:rPr>
              <a:t>1/2</a:t>
            </a:r>
            <a:r>
              <a:rPr lang="ja-JP" altLang="en-US" sz="1400" dirty="0">
                <a:solidFill>
                  <a:prstClr val="black"/>
                </a:solidFill>
                <a:latin typeface="ＭＳ Ｐゴシック"/>
              </a:rPr>
              <a:t>～</a:t>
            </a:r>
            <a:r>
              <a:rPr lang="en-US" altLang="ja-JP" sz="1400" dirty="0">
                <a:solidFill>
                  <a:prstClr val="black"/>
                </a:solidFill>
                <a:latin typeface="ＭＳ Ｐゴシック"/>
              </a:rPr>
              <a:t>3/4 </a:t>
            </a:r>
            <a:r>
              <a:rPr lang="ja-JP" altLang="en-US" sz="1400" dirty="0">
                <a:solidFill>
                  <a:prstClr val="black"/>
                </a:solidFill>
                <a:latin typeface="ＭＳ Ｐゴシック"/>
              </a:rPr>
              <a:t>が薬価改定年度に発生するものと仮定して、</a:t>
            </a:r>
            <a:r>
              <a:rPr lang="en-US" altLang="ja-JP" sz="1400" dirty="0">
                <a:solidFill>
                  <a:prstClr val="black"/>
                </a:solidFill>
                <a:latin typeface="ＭＳ Ｐゴシック"/>
              </a:rPr>
              <a:t>27</a:t>
            </a:r>
            <a:r>
              <a:rPr lang="ja-JP" altLang="en-US" sz="1400" dirty="0">
                <a:solidFill>
                  <a:prstClr val="black"/>
                </a:solidFill>
                <a:latin typeface="ＭＳ Ｐゴシック"/>
              </a:rPr>
              <a:t>年度の薬価調査実績に基づき試算</a:t>
            </a:r>
          </a:p>
          <a:p>
            <a:endParaRPr lang="en-US" altLang="ja-JP" sz="900" dirty="0">
              <a:solidFill>
                <a:prstClr val="black"/>
              </a:solidFill>
              <a:latin typeface="ＭＳ Ｐゴシック"/>
            </a:endParaRPr>
          </a:p>
          <a:p>
            <a:pPr marL="174625" indent="-174625"/>
            <a:r>
              <a:rPr lang="ja-JP" altLang="en-US" dirty="0">
                <a:solidFill>
                  <a:prstClr val="black"/>
                </a:solidFill>
                <a:latin typeface="ＭＳ Ｐゴシック"/>
              </a:rPr>
              <a:t>○　薬価調査については、平成 </a:t>
            </a:r>
            <a:r>
              <a:rPr lang="en-US" altLang="ja-JP" dirty="0">
                <a:solidFill>
                  <a:prstClr val="black"/>
                </a:solidFill>
                <a:latin typeface="ＭＳ Ｐゴシック"/>
              </a:rPr>
              <a:t>30 </a:t>
            </a:r>
            <a:r>
              <a:rPr lang="ja-JP" altLang="en-US" dirty="0">
                <a:solidFill>
                  <a:prstClr val="black"/>
                </a:solidFill>
                <a:latin typeface="ＭＳ Ｐゴシック"/>
              </a:rPr>
              <a:t>年度（</a:t>
            </a:r>
            <a:r>
              <a:rPr lang="en-US" altLang="ja-JP" dirty="0">
                <a:solidFill>
                  <a:prstClr val="black"/>
                </a:solidFill>
                <a:latin typeface="ＭＳ Ｐゴシック"/>
              </a:rPr>
              <a:t>2018</a:t>
            </a:r>
            <a:r>
              <a:rPr lang="ja-JP" altLang="en-US" dirty="0">
                <a:solidFill>
                  <a:prstClr val="black"/>
                </a:solidFill>
                <a:latin typeface="ＭＳ Ｐゴシック"/>
              </a:rPr>
              <a:t>年度）に行う調査より、購入側の調査において、購入先卸の名称を記載し、販売側の調査との突合を行いデータの検証を行う仕組みとするなど正確性の確保と効率化を図る。</a:t>
            </a:r>
            <a:endParaRPr lang="en-US" altLang="ja-JP" dirty="0">
              <a:solidFill>
                <a:prstClr val="black"/>
              </a:solidFill>
              <a:latin typeface="ＭＳ Ｐゴシック"/>
            </a:endParaRPr>
          </a:p>
          <a:p>
            <a:endParaRPr lang="ja-JP" altLang="en-US" dirty="0">
              <a:solidFill>
                <a:prstClr val="black"/>
              </a:solidFill>
              <a:latin typeface="ＭＳ Ｐゴシック"/>
            </a:endParaRPr>
          </a:p>
          <a:p>
            <a:r>
              <a:rPr lang="ja-JP" altLang="en-US" b="1" u="sng" dirty="0">
                <a:solidFill>
                  <a:prstClr val="black"/>
                </a:solidFill>
                <a:latin typeface="ＭＳ Ｐゴシック"/>
              </a:rPr>
              <a:t>３．イノベーションの適切な評価</a:t>
            </a:r>
          </a:p>
          <a:p>
            <a:r>
              <a:rPr lang="ja-JP" altLang="en-US" b="1" u="sng" dirty="0">
                <a:solidFill>
                  <a:prstClr val="black"/>
                </a:solidFill>
                <a:latin typeface="ＭＳ Ｐゴシック"/>
              </a:rPr>
              <a:t>（１）新薬創出・適応外薬解消等促進加算制度の抜本的見直し</a:t>
            </a:r>
          </a:p>
          <a:p>
            <a:pPr marL="174625" indent="-174625"/>
            <a:r>
              <a:rPr lang="ja-JP" altLang="en-US" dirty="0">
                <a:solidFill>
                  <a:prstClr val="black"/>
                </a:solidFill>
                <a:latin typeface="ＭＳ Ｐゴシック"/>
              </a:rPr>
              <a:t>○　新薬創出・適応外薬解消等促進加算制度については、平成 </a:t>
            </a:r>
            <a:r>
              <a:rPr lang="en-US" altLang="ja-JP" dirty="0">
                <a:solidFill>
                  <a:prstClr val="black"/>
                </a:solidFill>
                <a:latin typeface="ＭＳ Ｐゴシック"/>
              </a:rPr>
              <a:t>22</a:t>
            </a:r>
            <a:r>
              <a:rPr lang="ja-JP" altLang="en-US" dirty="0">
                <a:solidFill>
                  <a:prstClr val="black"/>
                </a:solidFill>
                <a:latin typeface="ＭＳ Ｐゴシック"/>
              </a:rPr>
              <a:t>年度に試行的に導入され、これまで未承認薬・適応外薬の承認増加やドラッグ・ラグの解消等の成果を挙げてきたが、他方、革新性の低い品目も加算対象となっている等の課題が指摘されてきた。</a:t>
            </a:r>
          </a:p>
          <a:p>
            <a:pPr marL="174625" indent="-174625"/>
            <a:r>
              <a:rPr lang="ja-JP" altLang="en-US" dirty="0">
                <a:solidFill>
                  <a:prstClr val="black"/>
                </a:solidFill>
                <a:latin typeface="ＭＳ Ｐゴシック"/>
              </a:rPr>
              <a:t>　　 今般、こうした課題の解決を図り、革新的新薬の創出を促進するための効率的・効果的な仕組みへと抜本的に見直す。</a:t>
            </a:r>
          </a:p>
        </p:txBody>
      </p:sp>
      <p:sp>
        <p:nvSpPr>
          <p:cNvPr id="2" name="大かっこ 1">
            <a:extLst>
              <a:ext uri="{FF2B5EF4-FFF2-40B4-BE49-F238E27FC236}">
                <a16:creationId xmlns="" xmlns:a16="http://schemas.microsoft.com/office/drawing/2014/main" id="{DFA02ED9-2904-4957-BB1C-497C14DE87D1}"/>
              </a:ext>
            </a:extLst>
          </p:cNvPr>
          <p:cNvSpPr/>
          <p:nvPr/>
        </p:nvSpPr>
        <p:spPr>
          <a:xfrm>
            <a:off x="488506" y="2046896"/>
            <a:ext cx="9253028" cy="1512168"/>
          </a:xfrm>
          <a:prstGeom prst="bracketPair">
            <a:avLst>
              <a:gd name="adj" fmla="val 6109"/>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ln>
                <a:solidFill>
                  <a:prstClr val="black"/>
                </a:solidFill>
              </a:ln>
              <a:solidFill>
                <a:prstClr val="black"/>
              </a:solidFill>
            </a:endParaRPr>
          </a:p>
        </p:txBody>
      </p:sp>
    </p:spTree>
    <p:extLst>
      <p:ext uri="{BB962C8B-B14F-4D97-AF65-F5344CB8AC3E}">
        <p14:creationId xmlns:p14="http://schemas.microsoft.com/office/powerpoint/2010/main" val="421380856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 xmlns:a16="http://schemas.microsoft.com/office/drawing/2014/main" id="{AACA3DCC-8990-4F1A-AFDC-7474D0F4035D}"/>
              </a:ext>
            </a:extLst>
          </p:cNvPr>
          <p:cNvSpPr/>
          <p:nvPr/>
        </p:nvSpPr>
        <p:spPr>
          <a:xfrm>
            <a:off x="587252" y="1590466"/>
            <a:ext cx="8712968" cy="4862870"/>
          </a:xfrm>
          <a:prstGeom prst="rect">
            <a:avLst/>
          </a:prstGeom>
          <a:ln>
            <a:solidFill>
              <a:schemeClr val="tx1"/>
            </a:solidFill>
          </a:ln>
        </p:spPr>
        <p:txBody>
          <a:bodyPr wrap="square" lIns="216000" rIns="288000">
            <a:noAutofit/>
          </a:bodyPr>
          <a:lstStyle/>
          <a:p>
            <a:pPr algn="ctr" fontAlgn="base">
              <a:spcBef>
                <a:spcPct val="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平成</a:t>
            </a:r>
            <a:r>
              <a:rPr lang="en-US"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30</a:t>
            </a: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年度診療報酬改定にあたっての要望書</a:t>
            </a:r>
            <a:r>
              <a:rPr lang="en-US"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spcBef>
                <a:spcPct val="0"/>
              </a:spcBef>
            </a:pPr>
            <a:r>
              <a:rPr lang="en-US"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R="533400" algn="r" fontAlgn="base">
              <a:spcBef>
                <a:spcPct val="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公益社団法人 日本医師会</a:t>
            </a:r>
          </a:p>
          <a:p>
            <a:pPr algn="r" fontAlgn="base">
              <a:spcBef>
                <a:spcPct val="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会長　横倉　義武</a:t>
            </a:r>
            <a:r>
              <a:rPr lang="ja-JP" altLang="en-US"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marR="176530" algn="r" fontAlgn="base" latinLnBrk="1">
              <a:spcBef>
                <a:spcPts val="180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公益社団法人 日本歯科医師会</a:t>
            </a:r>
          </a:p>
          <a:p>
            <a:pPr algn="r" fontAlgn="base" latinLnBrk="1">
              <a:spcBef>
                <a:spcPct val="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会長　堀　</a:t>
            </a:r>
            <a:r>
              <a:rPr lang="en-US"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憲郎</a:t>
            </a:r>
          </a:p>
          <a:p>
            <a:pPr marR="356235" algn="r" fontAlgn="base" latinLnBrk="1">
              <a:spcBef>
                <a:spcPts val="180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公益社団法人 日本薬剤師会</a:t>
            </a:r>
          </a:p>
          <a:p>
            <a:pPr algn="r" fontAlgn="base">
              <a:spcBef>
                <a:spcPct val="0"/>
              </a:spcBef>
            </a:pPr>
            <a:r>
              <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会長　山本　信夫</a:t>
            </a:r>
            <a:r>
              <a:rPr lang="en-US"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algn="just" fontAlgn="base">
              <a:spcBef>
                <a:spcPct val="0"/>
              </a:spcBef>
            </a:pPr>
            <a:r>
              <a:rPr lang="en-US"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 </a:t>
            </a:r>
            <a:endParaRPr lang="ja-JP" altLang="ja-JP" sz="2000" b="1" kern="100"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fontAlgn="base">
              <a:spcBef>
                <a:spcPct val="0"/>
              </a:spcBef>
              <a:spcAft>
                <a:spcPct val="0"/>
              </a:spcAft>
            </a:pPr>
            <a:r>
              <a:rPr lang="ja-JP" altLang="en-US" sz="2000" b="1" dirty="0">
                <a:solidFill>
                  <a:prstClr val="black"/>
                </a:solidFill>
                <a:ea typeface="HG正楷書体-PRO" panose="03000600000000000000" pitchFamily="66" charset="-128"/>
                <a:cs typeface="Times New Roman" panose="02020603050405020304" pitchFamily="18" charset="0"/>
              </a:rPr>
              <a:t>　</a:t>
            </a:r>
            <a:r>
              <a:rPr lang="ja-JP"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平成</a:t>
            </a:r>
            <a:r>
              <a:rPr lang="en-US"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30</a:t>
            </a:r>
            <a:r>
              <a:rPr lang="ja-JP"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年度予算編成において、医療従事者への手当て等のために適切な財源を確保し、平成</a:t>
            </a:r>
            <a:r>
              <a:rPr lang="en-US"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30</a:t>
            </a:r>
            <a:r>
              <a:rPr lang="ja-JP"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年度診療報酬改定は前回の平成</a:t>
            </a:r>
            <a:r>
              <a:rPr lang="en-US"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28</a:t>
            </a:r>
            <a:r>
              <a:rPr lang="ja-JP"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年度改定（本体＋</a:t>
            </a:r>
            <a:r>
              <a:rPr lang="en-US"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0.49</a:t>
            </a:r>
            <a:r>
              <a:rPr lang="ja-JP"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rPr>
              <a:t>％）を上回るプラス改定とすることを要望する。</a:t>
            </a:r>
            <a:endParaRPr lang="en-US" altLang="ja-JP" sz="2000" b="1" dirty="0">
              <a:solidFill>
                <a:prstClr val="black"/>
              </a:solidFill>
              <a:latin typeface="HG正楷書体-PRO" panose="03000600000000000000" pitchFamily="66" charset="-128"/>
              <a:ea typeface="HG正楷書体-PRO" panose="03000600000000000000" pitchFamily="66" charset="-128"/>
              <a:cs typeface="Times New Roman" panose="02020603050405020304" pitchFamily="18" charset="0"/>
            </a:endParaRPr>
          </a:p>
          <a:p>
            <a:pPr fontAlgn="base">
              <a:spcBef>
                <a:spcPct val="0"/>
              </a:spcBef>
              <a:spcAft>
                <a:spcPct val="0"/>
              </a:spcAft>
            </a:pPr>
            <a:endParaRPr lang="en-US" altLang="ja-JP" sz="2000" b="1" dirty="0">
              <a:solidFill>
                <a:prstClr val="black"/>
              </a:solidFill>
              <a:ea typeface="HG正楷書体-PRO" panose="03000600000000000000" pitchFamily="66" charset="-128"/>
              <a:cs typeface="Times New Roman" panose="02020603050405020304" pitchFamily="18" charset="0"/>
            </a:endParaRPr>
          </a:p>
          <a:p>
            <a:pPr algn="r" fontAlgn="base">
              <a:spcBef>
                <a:spcPct val="0"/>
              </a:spcBef>
              <a:spcAft>
                <a:spcPct val="0"/>
              </a:spcAft>
            </a:pPr>
            <a:r>
              <a:rPr lang="ja-JP" altLang="en-US" sz="2000" b="1" dirty="0">
                <a:solidFill>
                  <a:prstClr val="black"/>
                </a:solidFill>
                <a:ea typeface="HG正楷書体-PRO" panose="03000600000000000000" pitchFamily="66" charset="-128"/>
                <a:cs typeface="Times New Roman" panose="02020603050405020304" pitchFamily="18" charset="0"/>
              </a:rPr>
              <a:t>以上</a:t>
            </a:r>
            <a:endParaRPr lang="ja-JP" altLang="en-US" sz="2000" b="1" dirty="0">
              <a:solidFill>
                <a:prstClr val="black"/>
              </a:solidFill>
            </a:endParaRPr>
          </a:p>
        </p:txBody>
      </p:sp>
      <p:sp>
        <p:nvSpPr>
          <p:cNvPr id="7" name="Text Box 2">
            <a:extLst>
              <a:ext uri="{FF2B5EF4-FFF2-40B4-BE49-F238E27FC236}">
                <a16:creationId xmlns="" xmlns:a16="http://schemas.microsoft.com/office/drawing/2014/main" id="{5BDA7D47-3522-419B-B9E8-06DD09093010}"/>
              </a:ext>
            </a:extLst>
          </p:cNvPr>
          <p:cNvSpPr txBox="1">
            <a:spLocks noChangeArrowheads="1"/>
          </p:cNvSpPr>
          <p:nvPr/>
        </p:nvSpPr>
        <p:spPr bwMode="auto">
          <a:xfrm>
            <a:off x="587252" y="116632"/>
            <a:ext cx="8712968" cy="13619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ts val="0"/>
              </a:spcBef>
              <a:spcAft>
                <a:spcPct val="0"/>
              </a:spcAft>
              <a:buFontTx/>
              <a:buNone/>
            </a:pPr>
            <a:r>
              <a:rPr lang="en-US" altLang="ja-JP" sz="2000" dirty="0">
                <a:solidFill>
                  <a:srgbClr val="000000"/>
                </a:solidFill>
                <a:ea typeface="ＭＳ Ｐゴシック" charset="-128"/>
              </a:rPr>
              <a:t>【2017</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12</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12</a:t>
            </a:r>
            <a:r>
              <a:rPr lang="ja-JP" altLang="en-US" sz="2000" dirty="0">
                <a:solidFill>
                  <a:srgbClr val="000000"/>
                </a:solidFill>
                <a:ea typeface="ＭＳ Ｐゴシック" charset="-128"/>
              </a:rPr>
              <a:t>日</a:t>
            </a:r>
            <a:r>
              <a:rPr lang="en-US" altLang="ja-JP" sz="2000" dirty="0">
                <a:solidFill>
                  <a:srgbClr val="000000"/>
                </a:solidFill>
                <a:ea typeface="ＭＳ Ｐゴシック" charset="-128"/>
              </a:rPr>
              <a:t>】</a:t>
            </a:r>
            <a:r>
              <a:rPr lang="ja-JP" altLang="en-US" sz="2000" dirty="0">
                <a:solidFill>
                  <a:srgbClr val="000000"/>
                </a:solidFill>
                <a:ea typeface="ＭＳ Ｐゴシック" charset="-128"/>
              </a:rPr>
              <a:t> </a:t>
            </a:r>
            <a:endParaRPr lang="en-US" altLang="ja-JP" sz="2000" dirty="0">
              <a:solidFill>
                <a:srgbClr val="000000"/>
              </a:solidFill>
              <a:ea typeface="ＭＳ Ｐゴシック" charset="-128"/>
            </a:endParaRPr>
          </a:p>
          <a:p>
            <a:pPr eaLnBrk="1" fontAlgn="base" hangingPunct="1">
              <a:spcBef>
                <a:spcPts val="300"/>
              </a:spcBef>
              <a:spcAft>
                <a:spcPct val="0"/>
              </a:spcAft>
              <a:buFontTx/>
              <a:buNone/>
            </a:pPr>
            <a:r>
              <a:rPr lang="ja-JP" altLang="en-US" sz="2000" dirty="0">
                <a:solidFill>
                  <a:srgbClr val="000000"/>
                </a:solidFill>
                <a:ea typeface="ＭＳ Ｐゴシック" charset="-128"/>
              </a:rPr>
              <a:t>　横倉日本医師会長、堀日本歯科医師会長、山本日本薬剤師会長の三師会長が自民党本部を訪問し、二階自民党幹事長、岸田政調会長、吉田博美参議院幹事長に「平成</a:t>
            </a:r>
            <a:r>
              <a:rPr lang="en-US" altLang="ja-JP" sz="2000" dirty="0">
                <a:solidFill>
                  <a:srgbClr val="000000"/>
                </a:solidFill>
                <a:ea typeface="ＭＳ Ｐゴシック" charset="-128"/>
              </a:rPr>
              <a:t>30</a:t>
            </a:r>
            <a:r>
              <a:rPr lang="ja-JP" altLang="en-US" sz="2000" dirty="0">
                <a:solidFill>
                  <a:srgbClr val="000000"/>
                </a:solidFill>
                <a:ea typeface="ＭＳ Ｐゴシック" charset="-128"/>
              </a:rPr>
              <a:t>年度診療報酬改定にあたっての要望書」を手交</a:t>
            </a:r>
            <a:endParaRPr lang="en-US" altLang="ja-JP" sz="2000" dirty="0">
              <a:solidFill>
                <a:srgbClr val="000000"/>
              </a:solidFill>
              <a:ea typeface="ＭＳ Ｐゴシック" charset="-128"/>
            </a:endParaRPr>
          </a:p>
        </p:txBody>
      </p:sp>
      <p:sp>
        <p:nvSpPr>
          <p:cNvPr id="6"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34</a:t>
            </a:fld>
            <a:endParaRPr lang="ja-JP" altLang="en-US" sz="1600" dirty="0">
              <a:solidFill>
                <a:prstClr val="black"/>
              </a:solidFill>
              <a:latin typeface="Calibri"/>
            </a:endParaRPr>
          </a:p>
        </p:txBody>
      </p:sp>
    </p:spTree>
    <p:extLst>
      <p:ext uri="{BB962C8B-B14F-4D97-AF65-F5344CB8AC3E}">
        <p14:creationId xmlns:p14="http://schemas.microsoft.com/office/powerpoint/2010/main" val="4160117672"/>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 xmlns:a16="http://schemas.microsoft.com/office/drawing/2014/main" id="{9E1800C7-4E9E-40C3-B49E-8C07A531BE4F}"/>
              </a:ext>
            </a:extLst>
          </p:cNvPr>
          <p:cNvSpPr/>
          <p:nvPr/>
        </p:nvSpPr>
        <p:spPr>
          <a:xfrm>
            <a:off x="56456" y="340063"/>
            <a:ext cx="9741532" cy="6047809"/>
          </a:xfrm>
          <a:prstGeom prst="rect">
            <a:avLst/>
          </a:prstGeom>
        </p:spPr>
        <p:txBody>
          <a:bodyPr wrap="square">
            <a:spAutoFit/>
          </a:bodyPr>
          <a:lstStyle/>
          <a:p>
            <a:pPr marL="174625" indent="-174625"/>
            <a:r>
              <a:rPr lang="ja-JP" altLang="en-US" dirty="0">
                <a:solidFill>
                  <a:prstClr val="black"/>
                </a:solidFill>
                <a:latin typeface="ＭＳ Ｐゴシック"/>
              </a:rPr>
              <a:t>○　対象品目については、医薬品そのものの革新性・有用性（注）に着目して判断する仕組みとする。</a:t>
            </a:r>
          </a:p>
          <a:p>
            <a:pPr marL="363538" indent="-363538"/>
            <a:r>
              <a:rPr lang="ja-JP" altLang="en-US" dirty="0">
                <a:solidFill>
                  <a:prstClr val="black"/>
                </a:solidFill>
                <a:latin typeface="ＭＳ Ｐゴシック"/>
              </a:rPr>
              <a:t>　</a:t>
            </a:r>
            <a:r>
              <a:rPr lang="en-US" altLang="ja-JP" dirty="0">
                <a:solidFill>
                  <a:prstClr val="black"/>
                </a:solidFill>
                <a:latin typeface="ＭＳ Ｐゴシック"/>
              </a:rPr>
              <a:t>※</a:t>
            </a:r>
            <a:r>
              <a:rPr lang="ja-JP" altLang="en-US" dirty="0">
                <a:solidFill>
                  <a:prstClr val="black"/>
                </a:solidFill>
                <a:latin typeface="ＭＳ Ｐゴシック"/>
              </a:rPr>
              <a:t>これにより、特段の革新性・有用性が認められない品目が対象外となる一方、従来、一律に除外されていた平均乖離率を上回っている医薬品であっても、特段の革新性・有用性が認められるものは、対象に加えることとする。</a:t>
            </a:r>
          </a:p>
          <a:p>
            <a:pPr marL="623888" indent="-623888"/>
            <a:r>
              <a:rPr lang="ja-JP" altLang="en-US" dirty="0">
                <a:solidFill>
                  <a:prstClr val="black"/>
                </a:solidFill>
                <a:latin typeface="ＭＳ Ｐゴシック"/>
              </a:rPr>
              <a:t>　（注）具体的には、画期性加算、有用性加算、営業利益率補正がなされた医薬品、希少疾病用医薬品、新規作用機序医薬品（基準に照らして革新性、有用性が認められるものに限る。）等に絞り込み。</a:t>
            </a:r>
            <a:endParaRPr lang="en-US" altLang="ja-JP" dirty="0">
              <a:solidFill>
                <a:prstClr val="black"/>
              </a:solidFill>
              <a:latin typeface="ＭＳ Ｐゴシック"/>
            </a:endParaRPr>
          </a:p>
          <a:p>
            <a:pPr marL="174625" indent="-174625"/>
            <a:endParaRPr lang="ja-JP" altLang="en-US" sz="900" dirty="0">
              <a:solidFill>
                <a:prstClr val="black"/>
              </a:solidFill>
              <a:latin typeface="ＭＳ Ｐゴシック"/>
            </a:endParaRPr>
          </a:p>
          <a:p>
            <a:pPr marL="174625" indent="-174625"/>
            <a:r>
              <a:rPr lang="en-US" altLang="ja-JP" dirty="0">
                <a:solidFill>
                  <a:prstClr val="black"/>
                </a:solidFill>
                <a:latin typeface="ＭＳ Ｐゴシック"/>
              </a:rPr>
              <a:t>【</a:t>
            </a:r>
            <a:r>
              <a:rPr lang="ja-JP" altLang="en-US" dirty="0">
                <a:solidFill>
                  <a:prstClr val="black"/>
                </a:solidFill>
                <a:latin typeface="ＭＳ Ｐゴシック"/>
              </a:rPr>
              <a:t>対象品目の見直し</a:t>
            </a:r>
            <a:r>
              <a:rPr lang="en-US" altLang="ja-JP" dirty="0">
                <a:solidFill>
                  <a:prstClr val="black"/>
                </a:solidFill>
                <a:latin typeface="ＭＳ Ｐゴシック"/>
              </a:rPr>
              <a:t>】</a:t>
            </a: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企業要件については、引き続き、未承認薬・適応外薬の解消に取り組むため、国からの開発要請に適切に対応することを前提条件とした上で、企業が更なる革新的新薬開発に取り組むインセンティブとするため、革新的新薬の開発やドラッグ・ラグ解消の実績・取組を指標とし、これらの指標の達成度に応じて、加算額を段階的に設定することとする。</a:t>
            </a:r>
          </a:p>
        </p:txBody>
      </p:sp>
      <p:grpSp>
        <p:nvGrpSpPr>
          <p:cNvPr id="19" name="グループ化 18">
            <a:extLst>
              <a:ext uri="{FF2B5EF4-FFF2-40B4-BE49-F238E27FC236}">
                <a16:creationId xmlns="" xmlns:a16="http://schemas.microsoft.com/office/drawing/2014/main" id="{EF0A5823-BA39-4997-B7F7-E491801F8DAF}"/>
              </a:ext>
            </a:extLst>
          </p:cNvPr>
          <p:cNvGrpSpPr/>
          <p:nvPr/>
        </p:nvGrpSpPr>
        <p:grpSpPr>
          <a:xfrm>
            <a:off x="252092" y="2852936"/>
            <a:ext cx="9350260" cy="2456388"/>
            <a:chOff x="252028" y="3068960"/>
            <a:chExt cx="9350260" cy="2456388"/>
          </a:xfrm>
        </p:grpSpPr>
        <p:sp>
          <p:nvSpPr>
            <p:cNvPr id="5" name="正方形/長方形 4">
              <a:extLst>
                <a:ext uri="{FF2B5EF4-FFF2-40B4-BE49-F238E27FC236}">
                  <a16:creationId xmlns="" xmlns:a16="http://schemas.microsoft.com/office/drawing/2014/main" id="{B2375EBE-038A-47A1-8019-C2640DE4A022}"/>
                </a:ext>
              </a:extLst>
            </p:cNvPr>
            <p:cNvSpPr/>
            <p:nvPr/>
          </p:nvSpPr>
          <p:spPr>
            <a:xfrm>
              <a:off x="344488" y="3429000"/>
              <a:ext cx="4176464" cy="2016224"/>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ln>
                  <a:solidFill>
                    <a:prstClr val="black"/>
                  </a:solidFill>
                </a:ln>
                <a:solidFill>
                  <a:prstClr val="black"/>
                </a:solidFill>
              </a:endParaRPr>
            </a:p>
          </p:txBody>
        </p:sp>
        <p:sp>
          <p:nvSpPr>
            <p:cNvPr id="6" name="正方形/長方形 5">
              <a:extLst>
                <a:ext uri="{FF2B5EF4-FFF2-40B4-BE49-F238E27FC236}">
                  <a16:creationId xmlns="" xmlns:a16="http://schemas.microsoft.com/office/drawing/2014/main" id="{CD6890F7-23A1-4BC9-A3EE-F5FD34743456}"/>
                </a:ext>
              </a:extLst>
            </p:cNvPr>
            <p:cNvSpPr/>
            <p:nvPr/>
          </p:nvSpPr>
          <p:spPr>
            <a:xfrm>
              <a:off x="5385048" y="3429000"/>
              <a:ext cx="4176464" cy="2016224"/>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ln>
                  <a:solidFill>
                    <a:prstClr val="black"/>
                  </a:solidFill>
                </a:ln>
                <a:solidFill>
                  <a:prstClr val="black"/>
                </a:solidFill>
              </a:endParaRPr>
            </a:p>
          </p:txBody>
        </p:sp>
        <p:sp>
          <p:nvSpPr>
            <p:cNvPr id="7" name="矢印: 右 6">
              <a:extLst>
                <a:ext uri="{FF2B5EF4-FFF2-40B4-BE49-F238E27FC236}">
                  <a16:creationId xmlns="" xmlns:a16="http://schemas.microsoft.com/office/drawing/2014/main" id="{CDB91D2C-875B-48CE-9858-54E8ABD548B5}"/>
                </a:ext>
              </a:extLst>
            </p:cNvPr>
            <p:cNvSpPr/>
            <p:nvPr/>
          </p:nvSpPr>
          <p:spPr>
            <a:xfrm>
              <a:off x="4736976" y="4005064"/>
              <a:ext cx="483604" cy="86409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正方形/長方形 8">
              <a:extLst>
                <a:ext uri="{FF2B5EF4-FFF2-40B4-BE49-F238E27FC236}">
                  <a16:creationId xmlns="" xmlns:a16="http://schemas.microsoft.com/office/drawing/2014/main" id="{D424E19D-143A-4CDC-9B87-C578C2D40C3B}"/>
                </a:ext>
              </a:extLst>
            </p:cNvPr>
            <p:cNvSpPr/>
            <p:nvPr/>
          </p:nvSpPr>
          <p:spPr>
            <a:xfrm>
              <a:off x="5243500" y="3068960"/>
              <a:ext cx="1077652" cy="360040"/>
            </a:xfrm>
            <a:prstGeom prst="rect">
              <a:avLst/>
            </a:prstGeom>
            <a:gradFill flip="none" rotWithShape="1">
              <a:gsLst>
                <a:gs pos="0">
                  <a:srgbClr val="93CDDD"/>
                </a:gs>
                <a:gs pos="50000">
                  <a:schemeClr val="accent1">
                    <a:tint val="44500"/>
                    <a:satMod val="160000"/>
                  </a:schemeClr>
                </a:gs>
                <a:gs pos="100000">
                  <a:schemeClr val="accent1">
                    <a:tint val="23500"/>
                    <a:satMod val="160000"/>
                  </a:schemeClr>
                </a:gs>
              </a:gsLst>
              <a:lin ang="27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black"/>
                  </a:solidFill>
                </a:rPr>
                <a:t>見直し後</a:t>
              </a:r>
            </a:p>
          </p:txBody>
        </p:sp>
        <p:sp>
          <p:nvSpPr>
            <p:cNvPr id="10" name="テキスト ボックス 9">
              <a:extLst>
                <a:ext uri="{FF2B5EF4-FFF2-40B4-BE49-F238E27FC236}">
                  <a16:creationId xmlns="" xmlns:a16="http://schemas.microsoft.com/office/drawing/2014/main" id="{646445C0-AE66-47DF-92A6-4FE1CD9E6DFD}"/>
                </a:ext>
              </a:extLst>
            </p:cNvPr>
            <p:cNvSpPr txBox="1"/>
            <p:nvPr/>
          </p:nvSpPr>
          <p:spPr>
            <a:xfrm>
              <a:off x="3008784" y="3126542"/>
              <a:ext cx="2160240" cy="307777"/>
            </a:xfrm>
            <a:prstGeom prst="rect">
              <a:avLst/>
            </a:prstGeom>
            <a:noFill/>
          </p:spPr>
          <p:txBody>
            <a:bodyPr wrap="square" rtlCol="0">
              <a:spAutoFit/>
            </a:bodyPr>
            <a:lstStyle/>
            <a:p>
              <a:r>
                <a:rPr lang="ja-JP" altLang="en-US" sz="1400" dirty="0">
                  <a:solidFill>
                    <a:prstClr val="black"/>
                  </a:solidFill>
                </a:rPr>
                <a:t>低い　←　　→　高い</a:t>
              </a:r>
            </a:p>
          </p:txBody>
        </p:sp>
        <p:sp>
          <p:nvSpPr>
            <p:cNvPr id="11" name="正方形/長方形 10">
              <a:extLst>
                <a:ext uri="{FF2B5EF4-FFF2-40B4-BE49-F238E27FC236}">
                  <a16:creationId xmlns="" xmlns:a16="http://schemas.microsoft.com/office/drawing/2014/main" id="{3CABC289-0C72-4576-9E7E-6747147E6FE0}"/>
                </a:ext>
              </a:extLst>
            </p:cNvPr>
            <p:cNvSpPr/>
            <p:nvPr/>
          </p:nvSpPr>
          <p:spPr>
            <a:xfrm>
              <a:off x="401982" y="3486494"/>
              <a:ext cx="3384376" cy="1907072"/>
            </a:xfrm>
            <a:prstGeom prst="rect">
              <a:avLst/>
            </a:prstGeom>
            <a:solidFill>
              <a:srgbClr val="FF7C8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rPr>
                <a:t>右記以外の</a:t>
              </a:r>
              <a:endParaRPr lang="en-US" altLang="ja-JP" sz="1600" dirty="0">
                <a:solidFill>
                  <a:prstClr val="black"/>
                </a:solidFill>
              </a:endParaRPr>
            </a:p>
            <a:p>
              <a:pPr algn="ctr"/>
              <a:r>
                <a:rPr lang="ja-JP" altLang="en-US" sz="1600" dirty="0">
                  <a:solidFill>
                    <a:prstClr val="black"/>
                  </a:solidFill>
                </a:rPr>
                <a:t>品目</a:t>
              </a:r>
            </a:p>
          </p:txBody>
        </p:sp>
        <p:sp>
          <p:nvSpPr>
            <p:cNvPr id="12" name="テキスト ボックス 11">
              <a:extLst>
                <a:ext uri="{FF2B5EF4-FFF2-40B4-BE49-F238E27FC236}">
                  <a16:creationId xmlns="" xmlns:a16="http://schemas.microsoft.com/office/drawing/2014/main" id="{B5650464-72B2-488D-9850-D44115874938}"/>
                </a:ext>
              </a:extLst>
            </p:cNvPr>
            <p:cNvSpPr txBox="1"/>
            <p:nvPr/>
          </p:nvSpPr>
          <p:spPr>
            <a:xfrm>
              <a:off x="3833391" y="3789040"/>
              <a:ext cx="615553" cy="1656184"/>
            </a:xfrm>
            <a:prstGeom prst="rect">
              <a:avLst/>
            </a:prstGeom>
            <a:noFill/>
          </p:spPr>
          <p:txBody>
            <a:bodyPr vert="eaVert" wrap="square" rtlCol="0">
              <a:spAutoFit/>
            </a:bodyPr>
            <a:lstStyle/>
            <a:p>
              <a:r>
                <a:rPr lang="ja-JP" altLang="en-US" sz="1400" dirty="0">
                  <a:solidFill>
                    <a:prstClr val="black"/>
                  </a:solidFill>
                </a:rPr>
                <a:t>平均乖離率を</a:t>
              </a:r>
              <a:endParaRPr lang="en-US" altLang="ja-JP" sz="1400" dirty="0">
                <a:solidFill>
                  <a:prstClr val="black"/>
                </a:solidFill>
              </a:endParaRPr>
            </a:p>
            <a:p>
              <a:r>
                <a:rPr lang="ja-JP" altLang="en-US" sz="1400" dirty="0">
                  <a:solidFill>
                    <a:prstClr val="black"/>
                  </a:solidFill>
                </a:rPr>
                <a:t>上回っている品目</a:t>
              </a:r>
            </a:p>
          </p:txBody>
        </p:sp>
        <p:cxnSp>
          <p:nvCxnSpPr>
            <p:cNvPr id="14" name="直線コネクタ 13">
              <a:extLst>
                <a:ext uri="{FF2B5EF4-FFF2-40B4-BE49-F238E27FC236}">
                  <a16:creationId xmlns="" xmlns:a16="http://schemas.microsoft.com/office/drawing/2014/main" id="{C3D2EADB-B46B-4EF7-B8BF-6AA01360A1F1}"/>
                </a:ext>
              </a:extLst>
            </p:cNvPr>
            <p:cNvCxnSpPr/>
            <p:nvPr/>
          </p:nvCxnSpPr>
          <p:spPr>
            <a:xfrm>
              <a:off x="3842618" y="3363968"/>
              <a:ext cx="18110" cy="2161380"/>
            </a:xfrm>
            <a:prstGeom prst="line">
              <a:avLst/>
            </a:prstGeom>
          </p:spPr>
          <p:style>
            <a:lnRef idx="1">
              <a:schemeClr val="dk1"/>
            </a:lnRef>
            <a:fillRef idx="0">
              <a:schemeClr val="dk1"/>
            </a:fillRef>
            <a:effectRef idx="0">
              <a:schemeClr val="dk1"/>
            </a:effectRef>
            <a:fontRef idx="minor">
              <a:schemeClr val="tx1"/>
            </a:fontRef>
          </p:style>
        </p:cxnSp>
        <p:sp>
          <p:nvSpPr>
            <p:cNvPr id="8" name="正方形/長方形 7">
              <a:extLst>
                <a:ext uri="{FF2B5EF4-FFF2-40B4-BE49-F238E27FC236}">
                  <a16:creationId xmlns="" xmlns:a16="http://schemas.microsoft.com/office/drawing/2014/main" id="{55558B19-AEC3-46C4-A1B4-1FC6E3C33CC6}"/>
                </a:ext>
              </a:extLst>
            </p:cNvPr>
            <p:cNvSpPr/>
            <p:nvPr/>
          </p:nvSpPr>
          <p:spPr>
            <a:xfrm>
              <a:off x="252028" y="3212976"/>
              <a:ext cx="668524" cy="360040"/>
            </a:xfrm>
            <a:prstGeom prst="rect">
              <a:avLst/>
            </a:prstGeom>
            <a:gradFill flip="none" rotWithShape="1">
              <a:gsLst>
                <a:gs pos="0">
                  <a:srgbClr val="93CDDD"/>
                </a:gs>
                <a:gs pos="50000">
                  <a:schemeClr val="accent1">
                    <a:tint val="44500"/>
                    <a:satMod val="160000"/>
                  </a:schemeClr>
                </a:gs>
                <a:gs pos="100000">
                  <a:schemeClr val="accent1">
                    <a:tint val="23500"/>
                    <a:satMod val="160000"/>
                  </a:schemeClr>
                </a:gs>
              </a:gsLst>
              <a:lin ang="27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black"/>
                  </a:solidFill>
                </a:rPr>
                <a:t>現行</a:t>
              </a:r>
            </a:p>
          </p:txBody>
        </p:sp>
        <p:sp>
          <p:nvSpPr>
            <p:cNvPr id="15" name="正方形/長方形 14">
              <a:extLst>
                <a:ext uri="{FF2B5EF4-FFF2-40B4-BE49-F238E27FC236}">
                  <a16:creationId xmlns="" xmlns:a16="http://schemas.microsoft.com/office/drawing/2014/main" id="{C8CE7FFB-D451-49FB-B47D-94205A5DB645}"/>
                </a:ext>
              </a:extLst>
            </p:cNvPr>
            <p:cNvSpPr/>
            <p:nvPr/>
          </p:nvSpPr>
          <p:spPr>
            <a:xfrm>
              <a:off x="5430794" y="3480196"/>
              <a:ext cx="4073224" cy="1100932"/>
            </a:xfrm>
            <a:prstGeom prst="rect">
              <a:avLst/>
            </a:prstGeom>
            <a:solidFill>
              <a:srgbClr val="FF7C8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solidFill>
                    <a:prstClr val="black"/>
                  </a:solidFill>
                </a:rPr>
                <a:t>特段の革新性・有用性が認められる品目</a:t>
              </a:r>
            </a:p>
          </p:txBody>
        </p:sp>
        <p:cxnSp>
          <p:nvCxnSpPr>
            <p:cNvPr id="17" name="直線コネクタ 16">
              <a:extLst>
                <a:ext uri="{FF2B5EF4-FFF2-40B4-BE49-F238E27FC236}">
                  <a16:creationId xmlns="" xmlns:a16="http://schemas.microsoft.com/office/drawing/2014/main" id="{8194A397-D4C5-46B4-98FC-1E89A2B13B5D}"/>
                </a:ext>
              </a:extLst>
            </p:cNvPr>
            <p:cNvCxnSpPr/>
            <p:nvPr/>
          </p:nvCxnSpPr>
          <p:spPr>
            <a:xfrm>
              <a:off x="5385048" y="4610156"/>
              <a:ext cx="4176464" cy="0"/>
            </a:xfrm>
            <a:prstGeom prst="line">
              <a:avLst/>
            </a:prstGeom>
          </p:spPr>
          <p:style>
            <a:lnRef idx="1">
              <a:schemeClr val="dk1"/>
            </a:lnRef>
            <a:fillRef idx="0">
              <a:schemeClr val="dk1"/>
            </a:fillRef>
            <a:effectRef idx="0">
              <a:schemeClr val="dk1"/>
            </a:effectRef>
            <a:fontRef idx="minor">
              <a:schemeClr val="tx1"/>
            </a:fontRef>
          </p:style>
        </p:cxnSp>
        <p:sp>
          <p:nvSpPr>
            <p:cNvPr id="18" name="テキスト ボックス 17">
              <a:extLst>
                <a:ext uri="{FF2B5EF4-FFF2-40B4-BE49-F238E27FC236}">
                  <a16:creationId xmlns="" xmlns:a16="http://schemas.microsoft.com/office/drawing/2014/main" id="{F3BEFF5F-0477-47A0-A9DD-8EFC231AE7AA}"/>
                </a:ext>
              </a:extLst>
            </p:cNvPr>
            <p:cNvSpPr txBox="1"/>
            <p:nvPr/>
          </p:nvSpPr>
          <p:spPr>
            <a:xfrm>
              <a:off x="5529064" y="4869160"/>
              <a:ext cx="4073224" cy="338554"/>
            </a:xfrm>
            <a:prstGeom prst="rect">
              <a:avLst/>
            </a:prstGeom>
            <a:noFill/>
          </p:spPr>
          <p:txBody>
            <a:bodyPr wrap="square" rtlCol="0">
              <a:spAutoFit/>
            </a:bodyPr>
            <a:lstStyle/>
            <a:p>
              <a:r>
                <a:rPr lang="ja-JP" altLang="en-US" sz="1600" dirty="0">
                  <a:solidFill>
                    <a:prstClr val="black"/>
                  </a:solidFill>
                </a:rPr>
                <a:t>特段の革新性・有用性が認められない品目</a:t>
              </a:r>
            </a:p>
          </p:txBody>
        </p:sp>
      </p:grpSp>
    </p:spTree>
    <p:extLst>
      <p:ext uri="{BB962C8B-B14F-4D97-AF65-F5344CB8AC3E}">
        <p14:creationId xmlns:p14="http://schemas.microsoft.com/office/powerpoint/2010/main" val="73076149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 xmlns:a16="http://schemas.microsoft.com/office/drawing/2014/main" id="{9E1800C7-4E9E-40C3-B49E-8C07A531BE4F}"/>
              </a:ext>
            </a:extLst>
          </p:cNvPr>
          <p:cNvSpPr/>
          <p:nvPr/>
        </p:nvSpPr>
        <p:spPr>
          <a:xfrm>
            <a:off x="200472" y="116632"/>
            <a:ext cx="9577064" cy="6427401"/>
          </a:xfrm>
          <a:prstGeom prst="rect">
            <a:avLst/>
          </a:prstGeom>
        </p:spPr>
        <p:txBody>
          <a:bodyPr wrap="square">
            <a:spAutoFit/>
          </a:bodyPr>
          <a:lstStyle/>
          <a:p>
            <a:pPr marL="174625" indent="-174625">
              <a:lnSpc>
                <a:spcPts val="1900"/>
              </a:lnSpc>
            </a:pPr>
            <a:r>
              <a:rPr lang="ja-JP" altLang="en-US" b="1" u="sng" dirty="0">
                <a:solidFill>
                  <a:prstClr val="black"/>
                </a:solidFill>
                <a:latin typeface="ＭＳ Ｐゴシック"/>
              </a:rPr>
              <a:t>（２）新薬のイノベーション評価の見直し</a:t>
            </a:r>
          </a:p>
          <a:p>
            <a:pPr marL="174625" indent="-174625">
              <a:lnSpc>
                <a:spcPts val="1900"/>
              </a:lnSpc>
            </a:pPr>
            <a:r>
              <a:rPr lang="ja-JP" altLang="en-US" dirty="0">
                <a:solidFill>
                  <a:prstClr val="black"/>
                </a:solidFill>
                <a:latin typeface="ＭＳ Ｐゴシック"/>
              </a:rPr>
              <a:t>○　イノベーションの推進の観点から、類似薬のない新薬の評価のあり方を見直し、原価計算方式で算定された医薬品のうち、製造原価の内訳の開示度が高いものについては、薬価の加算額の引上げ等を行う。</a:t>
            </a:r>
            <a:endParaRPr lang="en-US" altLang="ja-JP" dirty="0">
              <a:solidFill>
                <a:prstClr val="black"/>
              </a:solidFill>
              <a:latin typeface="ＭＳ Ｐゴシック"/>
            </a:endParaRPr>
          </a:p>
          <a:p>
            <a:pPr marL="174625" indent="-174625">
              <a:lnSpc>
                <a:spcPts val="1900"/>
              </a:lnSpc>
            </a:pPr>
            <a:endParaRPr lang="ja-JP" altLang="en-US" sz="900" dirty="0">
              <a:solidFill>
                <a:prstClr val="black"/>
              </a:solidFill>
              <a:latin typeface="ＭＳ Ｐゴシック"/>
            </a:endParaRPr>
          </a:p>
          <a:p>
            <a:pPr marL="174625" indent="-174625">
              <a:lnSpc>
                <a:spcPts val="1900"/>
              </a:lnSpc>
            </a:pPr>
            <a:r>
              <a:rPr lang="ja-JP" altLang="en-US" b="1" u="sng" dirty="0">
                <a:solidFill>
                  <a:prstClr val="black"/>
                </a:solidFill>
                <a:latin typeface="ＭＳ Ｐゴシック"/>
              </a:rPr>
              <a:t>（３）費用対効果評価の導入</a:t>
            </a:r>
          </a:p>
          <a:p>
            <a:pPr marL="174625" indent="-174625">
              <a:lnSpc>
                <a:spcPts val="1900"/>
              </a:lnSpc>
            </a:pPr>
            <a:r>
              <a:rPr lang="ja-JP" altLang="en-US" dirty="0">
                <a:solidFill>
                  <a:prstClr val="black"/>
                </a:solidFill>
                <a:latin typeface="ＭＳ Ｐゴシック"/>
              </a:rPr>
              <a:t>○　費用対効果評価については、原価計算方式を含め、市場規模の大きい医薬品・医療機器を</a:t>
            </a:r>
            <a:endParaRPr lang="en-US" altLang="ja-JP" dirty="0">
              <a:solidFill>
                <a:prstClr val="black"/>
              </a:solidFill>
              <a:latin typeface="ＭＳ Ｐゴシック"/>
            </a:endParaRPr>
          </a:p>
          <a:p>
            <a:pPr marL="174625" indent="-174625">
              <a:lnSpc>
                <a:spcPts val="1900"/>
              </a:lnSpc>
            </a:pPr>
            <a:r>
              <a:rPr lang="en-US" altLang="ja-JP" dirty="0">
                <a:solidFill>
                  <a:prstClr val="black"/>
                </a:solidFill>
                <a:latin typeface="ＭＳ Ｐゴシック"/>
              </a:rPr>
              <a:t>   </a:t>
            </a:r>
            <a:r>
              <a:rPr lang="ja-JP" altLang="en-US" dirty="0">
                <a:solidFill>
                  <a:prstClr val="black"/>
                </a:solidFill>
                <a:latin typeface="ＭＳ Ｐゴシック"/>
              </a:rPr>
              <a:t>対象に、費用対効果を分析し、その結果に基づき薬価等を改定する仕組みを導入する。</a:t>
            </a:r>
          </a:p>
          <a:p>
            <a:pPr marL="174625" indent="-174625">
              <a:lnSpc>
                <a:spcPts val="1900"/>
              </a:lnSpc>
            </a:pPr>
            <a:r>
              <a:rPr lang="ja-JP" altLang="en-US" dirty="0">
                <a:solidFill>
                  <a:prstClr val="black"/>
                </a:solidFill>
                <a:latin typeface="ＭＳ Ｐゴシック"/>
              </a:rPr>
              <a:t>○　これに向けて、試行的実施の対象となっている</a:t>
            </a:r>
            <a:r>
              <a:rPr lang="en-US" altLang="ja-JP" dirty="0">
                <a:solidFill>
                  <a:prstClr val="black"/>
                </a:solidFill>
                <a:latin typeface="ＭＳ Ｐゴシック"/>
              </a:rPr>
              <a:t>13</a:t>
            </a:r>
            <a:r>
              <a:rPr lang="ja-JP" altLang="en-US" dirty="0">
                <a:solidFill>
                  <a:prstClr val="black"/>
                </a:solidFill>
                <a:latin typeface="ＭＳ Ｐゴシック"/>
              </a:rPr>
              <a:t>品目について、これまでの作業結果を踏まえ、</a:t>
            </a:r>
            <a:endParaRPr lang="en-US" altLang="ja-JP" dirty="0">
              <a:solidFill>
                <a:prstClr val="black"/>
              </a:solidFill>
              <a:latin typeface="ＭＳ Ｐゴシック"/>
            </a:endParaRPr>
          </a:p>
          <a:p>
            <a:pPr marL="174625" indent="-174625">
              <a:lnSpc>
                <a:spcPts val="1900"/>
              </a:lnSpc>
            </a:pPr>
            <a:r>
              <a:rPr lang="en-US" altLang="ja-JP" dirty="0">
                <a:solidFill>
                  <a:prstClr val="black"/>
                </a:solidFill>
                <a:latin typeface="ＭＳ Ｐゴシック"/>
              </a:rPr>
              <a:t>   </a:t>
            </a:r>
            <a:r>
              <a:rPr lang="ja-JP" altLang="en-US" dirty="0">
                <a:solidFill>
                  <a:prstClr val="black"/>
                </a:solidFill>
                <a:latin typeface="ＭＳ Ｐゴシック"/>
              </a:rPr>
              <a:t>平成</a:t>
            </a:r>
            <a:r>
              <a:rPr lang="en-US" altLang="ja-JP" dirty="0">
                <a:solidFill>
                  <a:prstClr val="black"/>
                </a:solidFill>
                <a:latin typeface="ＭＳ Ｐゴシック"/>
              </a:rPr>
              <a:t>30</a:t>
            </a:r>
            <a:r>
              <a:rPr lang="ja-JP" altLang="en-US" dirty="0">
                <a:solidFill>
                  <a:prstClr val="black"/>
                </a:solidFill>
                <a:latin typeface="ＭＳ Ｐゴシック"/>
              </a:rPr>
              <a:t>年</a:t>
            </a:r>
            <a:r>
              <a:rPr lang="en-US" altLang="ja-JP" dirty="0">
                <a:solidFill>
                  <a:prstClr val="black"/>
                </a:solidFill>
                <a:latin typeface="ＭＳ Ｐゴシック"/>
              </a:rPr>
              <a:t>4</a:t>
            </a:r>
            <a:r>
              <a:rPr lang="ja-JP" altLang="en-US" dirty="0">
                <a:solidFill>
                  <a:prstClr val="black"/>
                </a:solidFill>
                <a:latin typeface="ＭＳ Ｐゴシック"/>
              </a:rPr>
              <a:t>月から価格調整を実施するとともに、試行的実施において明らかになった技術的課題への対応策を整理する。</a:t>
            </a:r>
            <a:endParaRPr lang="en-US" altLang="ja-JP" dirty="0">
              <a:solidFill>
                <a:prstClr val="black"/>
              </a:solidFill>
              <a:latin typeface="ＭＳ Ｐゴシック"/>
            </a:endParaRPr>
          </a:p>
          <a:p>
            <a:pPr marL="174625" indent="-174625">
              <a:lnSpc>
                <a:spcPts val="1900"/>
              </a:lnSpc>
            </a:pPr>
            <a:r>
              <a:rPr lang="ja-JP" altLang="en-US" dirty="0">
                <a:solidFill>
                  <a:prstClr val="black"/>
                </a:solidFill>
                <a:latin typeface="ＭＳ Ｐゴシック"/>
              </a:rPr>
              <a:t>○　併せて、本格実施に向けて、その具体的内容について引き続き検討し、平成</a:t>
            </a:r>
            <a:r>
              <a:rPr lang="en-US" altLang="ja-JP" dirty="0">
                <a:solidFill>
                  <a:prstClr val="black"/>
                </a:solidFill>
                <a:latin typeface="ＭＳ Ｐゴシック"/>
              </a:rPr>
              <a:t>30</a:t>
            </a:r>
            <a:r>
              <a:rPr lang="ja-JP" altLang="en-US" dirty="0">
                <a:solidFill>
                  <a:prstClr val="black"/>
                </a:solidFill>
                <a:latin typeface="ＭＳ Ｐゴシック"/>
              </a:rPr>
              <a:t>年度中に結論を得る。</a:t>
            </a:r>
            <a:endParaRPr lang="en-US" altLang="ja-JP" dirty="0">
              <a:solidFill>
                <a:prstClr val="black"/>
              </a:solidFill>
              <a:latin typeface="ＭＳ Ｐゴシック"/>
            </a:endParaRPr>
          </a:p>
          <a:p>
            <a:pPr marL="174625" indent="-174625">
              <a:lnSpc>
                <a:spcPts val="1900"/>
              </a:lnSpc>
            </a:pPr>
            <a:endParaRPr lang="ja-JP" altLang="en-US" sz="900" dirty="0">
              <a:solidFill>
                <a:prstClr val="black"/>
              </a:solidFill>
              <a:latin typeface="ＭＳ Ｐゴシック"/>
            </a:endParaRPr>
          </a:p>
          <a:p>
            <a:pPr marL="174625" indent="-174625">
              <a:lnSpc>
                <a:spcPts val="1900"/>
              </a:lnSpc>
            </a:pPr>
            <a:r>
              <a:rPr lang="ja-JP" altLang="en-US" b="1" u="sng" dirty="0">
                <a:solidFill>
                  <a:prstClr val="black"/>
                </a:solidFill>
                <a:latin typeface="ＭＳ Ｐゴシック"/>
              </a:rPr>
              <a:t>４．長期収載品の薬価の見直し等</a:t>
            </a:r>
          </a:p>
          <a:p>
            <a:pPr marL="174625" indent="-174625">
              <a:lnSpc>
                <a:spcPts val="1900"/>
              </a:lnSpc>
            </a:pPr>
            <a:r>
              <a:rPr lang="ja-JP" altLang="en-US" b="1" u="sng" dirty="0">
                <a:solidFill>
                  <a:prstClr val="black"/>
                </a:solidFill>
                <a:latin typeface="ＭＳ Ｐゴシック"/>
              </a:rPr>
              <a:t>（１）長期収載品の薬価の見直し</a:t>
            </a:r>
          </a:p>
          <a:p>
            <a:pPr marL="174625" indent="-174625">
              <a:lnSpc>
                <a:spcPts val="1900"/>
              </a:lnSpc>
            </a:pPr>
            <a:r>
              <a:rPr lang="ja-JP" altLang="en-US" dirty="0">
                <a:solidFill>
                  <a:prstClr val="black"/>
                </a:solidFill>
                <a:latin typeface="ＭＳ Ｐゴシック"/>
              </a:rPr>
              <a:t>○　我が国の製薬産業の構造を、長期収載品依存から、より高い創薬力を持つものへと転換する観点から、後発品上市後</a:t>
            </a:r>
            <a:r>
              <a:rPr lang="en-US" altLang="ja-JP" dirty="0">
                <a:solidFill>
                  <a:prstClr val="black"/>
                </a:solidFill>
                <a:latin typeface="ＭＳ Ｐゴシック"/>
              </a:rPr>
              <a:t>10</a:t>
            </a:r>
            <a:r>
              <a:rPr lang="ja-JP" altLang="en-US" dirty="0">
                <a:solidFill>
                  <a:prstClr val="black"/>
                </a:solidFill>
                <a:latin typeface="ＭＳ Ｐゴシック"/>
              </a:rPr>
              <a:t>年を経過した長期収載品の薬価について、後発品の薬価を基準に</a:t>
            </a:r>
            <a:endParaRPr lang="en-US" altLang="ja-JP" dirty="0">
              <a:solidFill>
                <a:prstClr val="black"/>
              </a:solidFill>
              <a:latin typeface="ＭＳ Ｐゴシック"/>
            </a:endParaRPr>
          </a:p>
          <a:p>
            <a:pPr marL="174625" indent="-174625">
              <a:lnSpc>
                <a:spcPts val="1900"/>
              </a:lnSpc>
            </a:pPr>
            <a:r>
              <a:rPr lang="en-US" altLang="ja-JP" dirty="0">
                <a:solidFill>
                  <a:prstClr val="black"/>
                </a:solidFill>
                <a:latin typeface="ＭＳ Ｐゴシック"/>
              </a:rPr>
              <a:t>  </a:t>
            </a:r>
            <a:r>
              <a:rPr lang="ja-JP" altLang="en-US" dirty="0">
                <a:solidFill>
                  <a:prstClr val="black"/>
                </a:solidFill>
                <a:latin typeface="ＭＳ Ｐゴシック"/>
              </a:rPr>
              <a:t>段階的に引き下げる。</a:t>
            </a:r>
          </a:p>
          <a:p>
            <a:pPr marL="174625" indent="-174625">
              <a:lnSpc>
                <a:spcPts val="1900"/>
              </a:lnSpc>
            </a:pPr>
            <a:r>
              <a:rPr lang="ja-JP" altLang="en-US" dirty="0">
                <a:solidFill>
                  <a:prstClr val="black"/>
                </a:solidFill>
                <a:latin typeface="ＭＳ Ｐゴシック"/>
              </a:rPr>
              <a:t>○ 具体的には、</a:t>
            </a:r>
          </a:p>
          <a:p>
            <a:pPr marL="363538" indent="-363538">
              <a:lnSpc>
                <a:spcPts val="1900"/>
              </a:lnSpc>
            </a:pPr>
            <a:r>
              <a:rPr lang="ja-JP" altLang="en-US" dirty="0">
                <a:solidFill>
                  <a:prstClr val="black"/>
                </a:solidFill>
                <a:latin typeface="ＭＳ Ｐゴシック"/>
              </a:rPr>
              <a:t>　①　後発品置換率が</a:t>
            </a:r>
            <a:r>
              <a:rPr lang="en-US" altLang="ja-JP" dirty="0">
                <a:solidFill>
                  <a:prstClr val="black"/>
                </a:solidFill>
                <a:latin typeface="ＭＳ Ｐゴシック"/>
              </a:rPr>
              <a:t>80</a:t>
            </a:r>
            <a:r>
              <a:rPr lang="ja-JP" altLang="en-US" dirty="0">
                <a:solidFill>
                  <a:prstClr val="black"/>
                </a:solidFill>
                <a:latin typeface="ＭＳ Ｐゴシック"/>
              </a:rPr>
              <a:t>％以上となった品目は、まず薬価を後発品の薬価の </a:t>
            </a:r>
            <a:r>
              <a:rPr lang="en-US" altLang="ja-JP" dirty="0">
                <a:solidFill>
                  <a:prstClr val="black"/>
                </a:solidFill>
                <a:latin typeface="ＭＳ Ｐゴシック"/>
              </a:rPr>
              <a:t>2.5</a:t>
            </a:r>
            <a:r>
              <a:rPr lang="ja-JP" altLang="en-US" dirty="0">
                <a:solidFill>
                  <a:prstClr val="black"/>
                </a:solidFill>
                <a:latin typeface="ＭＳ Ｐゴシック"/>
              </a:rPr>
              <a:t>倍に引き下げ、</a:t>
            </a:r>
            <a:endParaRPr lang="en-US" altLang="ja-JP" dirty="0">
              <a:solidFill>
                <a:prstClr val="black"/>
              </a:solidFill>
              <a:latin typeface="ＭＳ Ｐゴシック"/>
            </a:endParaRPr>
          </a:p>
          <a:p>
            <a:pPr marL="363538" indent="-363538">
              <a:lnSpc>
                <a:spcPts val="1900"/>
              </a:lnSpc>
            </a:pPr>
            <a:r>
              <a:rPr lang="en-US" altLang="ja-JP" dirty="0">
                <a:solidFill>
                  <a:prstClr val="black"/>
                </a:solidFill>
                <a:latin typeface="ＭＳ Ｐゴシック"/>
              </a:rPr>
              <a:t>     </a:t>
            </a:r>
            <a:r>
              <a:rPr lang="ja-JP" altLang="en-US" dirty="0">
                <a:solidFill>
                  <a:prstClr val="black"/>
                </a:solidFill>
                <a:latin typeface="ＭＳ Ｐゴシック"/>
              </a:rPr>
              <a:t>その後、６年間かけて段階的に後発品の薬価まで引き下げる。</a:t>
            </a:r>
          </a:p>
          <a:p>
            <a:pPr marL="363538" indent="-363538">
              <a:lnSpc>
                <a:spcPts val="1900"/>
              </a:lnSpc>
            </a:pPr>
            <a:r>
              <a:rPr lang="ja-JP" altLang="en-US" dirty="0">
                <a:solidFill>
                  <a:prstClr val="black"/>
                </a:solidFill>
                <a:latin typeface="ＭＳ Ｐゴシック"/>
              </a:rPr>
              <a:t>　②　後発品置換率が</a:t>
            </a:r>
            <a:r>
              <a:rPr lang="en-US" altLang="ja-JP" dirty="0">
                <a:solidFill>
                  <a:prstClr val="black"/>
                </a:solidFill>
                <a:latin typeface="ＭＳ Ｐゴシック"/>
              </a:rPr>
              <a:t>80</a:t>
            </a:r>
            <a:r>
              <a:rPr lang="ja-JP" altLang="en-US" dirty="0">
                <a:solidFill>
                  <a:prstClr val="black"/>
                </a:solidFill>
                <a:latin typeface="ＭＳ Ｐゴシック"/>
              </a:rPr>
              <a:t>％未満の段階であっても、同様に、まず薬価を後発品の薬価の</a:t>
            </a:r>
            <a:r>
              <a:rPr lang="en-US" altLang="ja-JP" dirty="0">
                <a:solidFill>
                  <a:prstClr val="black"/>
                </a:solidFill>
                <a:latin typeface="ＭＳ Ｐゴシック"/>
              </a:rPr>
              <a:t>2.5</a:t>
            </a:r>
            <a:r>
              <a:rPr lang="ja-JP" altLang="en-US" dirty="0">
                <a:solidFill>
                  <a:prstClr val="black"/>
                </a:solidFill>
                <a:latin typeface="ＭＳ Ｐゴシック"/>
              </a:rPr>
              <a:t>倍に</a:t>
            </a:r>
            <a:endParaRPr lang="en-US" altLang="ja-JP" dirty="0">
              <a:solidFill>
                <a:prstClr val="black"/>
              </a:solidFill>
              <a:latin typeface="ＭＳ Ｐゴシック"/>
            </a:endParaRPr>
          </a:p>
          <a:p>
            <a:pPr marL="363538" indent="-363538">
              <a:lnSpc>
                <a:spcPts val="1900"/>
              </a:lnSpc>
            </a:pPr>
            <a:r>
              <a:rPr lang="en-US" altLang="ja-JP" dirty="0">
                <a:solidFill>
                  <a:prstClr val="black"/>
                </a:solidFill>
                <a:latin typeface="ＭＳ Ｐゴシック"/>
              </a:rPr>
              <a:t>     </a:t>
            </a:r>
            <a:r>
              <a:rPr lang="ja-JP" altLang="en-US" dirty="0">
                <a:solidFill>
                  <a:prstClr val="black"/>
                </a:solidFill>
                <a:latin typeface="ＭＳ Ｐゴシック"/>
              </a:rPr>
              <a:t>引下げ、その後、</a:t>
            </a:r>
            <a:r>
              <a:rPr lang="en-US" altLang="ja-JP" dirty="0">
                <a:solidFill>
                  <a:prstClr val="black"/>
                </a:solidFill>
                <a:latin typeface="ＭＳ Ｐゴシック"/>
              </a:rPr>
              <a:t>10</a:t>
            </a:r>
            <a:r>
              <a:rPr lang="ja-JP" altLang="en-US" dirty="0">
                <a:solidFill>
                  <a:prstClr val="black"/>
                </a:solidFill>
                <a:latin typeface="ＭＳ Ｐゴシック"/>
              </a:rPr>
              <a:t>年間かけて段階的に後発品の薬価の</a:t>
            </a:r>
            <a:r>
              <a:rPr lang="en-US" altLang="ja-JP" dirty="0">
                <a:solidFill>
                  <a:prstClr val="black"/>
                </a:solidFill>
                <a:latin typeface="ＭＳ Ｐゴシック"/>
              </a:rPr>
              <a:t>1.5</a:t>
            </a:r>
            <a:r>
              <a:rPr lang="ja-JP" altLang="en-US" dirty="0">
                <a:solidFill>
                  <a:prstClr val="black"/>
                </a:solidFill>
                <a:latin typeface="ＭＳ Ｐゴシック"/>
              </a:rPr>
              <a:t>倍まで引き下げる。</a:t>
            </a:r>
            <a:endParaRPr lang="en-US" altLang="ja-JP" dirty="0">
              <a:solidFill>
                <a:prstClr val="black"/>
              </a:solidFill>
              <a:latin typeface="ＭＳ Ｐゴシック"/>
            </a:endParaRPr>
          </a:p>
          <a:p>
            <a:pPr marL="174625" indent="-174625">
              <a:lnSpc>
                <a:spcPts val="1900"/>
              </a:lnSpc>
            </a:pPr>
            <a:r>
              <a:rPr lang="ja-JP" altLang="en-US" dirty="0">
                <a:solidFill>
                  <a:prstClr val="black"/>
                </a:solidFill>
                <a:latin typeface="ＭＳ Ｐゴシック"/>
              </a:rPr>
              <a:t>○　その際、引下げ幅が著しく大きくなる品目等については、円滑実施の観点から、</a:t>
            </a:r>
            <a:endParaRPr lang="en-US" altLang="ja-JP" dirty="0">
              <a:solidFill>
                <a:prstClr val="black"/>
              </a:solidFill>
              <a:latin typeface="ＭＳ Ｐゴシック"/>
            </a:endParaRPr>
          </a:p>
          <a:p>
            <a:pPr marL="174625" indent="-174625">
              <a:lnSpc>
                <a:spcPts val="1900"/>
              </a:lnSpc>
            </a:pPr>
            <a:r>
              <a:rPr lang="en-US" altLang="ja-JP" dirty="0">
                <a:solidFill>
                  <a:prstClr val="black"/>
                </a:solidFill>
                <a:latin typeface="ＭＳ Ｐゴシック"/>
              </a:rPr>
              <a:t>   </a:t>
            </a:r>
            <a:r>
              <a:rPr lang="ja-JP" altLang="en-US" dirty="0">
                <a:solidFill>
                  <a:prstClr val="black"/>
                </a:solidFill>
                <a:latin typeface="ＭＳ Ｐゴシック"/>
              </a:rPr>
              <a:t>適切な配慮措置を講ずる。</a:t>
            </a:r>
            <a:endParaRPr lang="en-US" altLang="ja-JP" dirty="0">
              <a:solidFill>
                <a:prstClr val="black"/>
              </a:solidFill>
              <a:latin typeface="ＭＳ Ｐゴシック"/>
            </a:endParaRPr>
          </a:p>
        </p:txBody>
      </p:sp>
    </p:spTree>
    <p:extLst>
      <p:ext uri="{BB962C8B-B14F-4D97-AF65-F5344CB8AC3E}">
        <p14:creationId xmlns:p14="http://schemas.microsoft.com/office/powerpoint/2010/main" val="944692559"/>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 xmlns:a16="http://schemas.microsoft.com/office/drawing/2014/main" id="{9E1800C7-4E9E-40C3-B49E-8C07A531BE4F}"/>
              </a:ext>
            </a:extLst>
          </p:cNvPr>
          <p:cNvSpPr/>
          <p:nvPr/>
        </p:nvSpPr>
        <p:spPr>
          <a:xfrm>
            <a:off x="164469" y="548680"/>
            <a:ext cx="9577064" cy="4801314"/>
          </a:xfrm>
          <a:prstGeom prst="rect">
            <a:avLst/>
          </a:prstGeom>
        </p:spPr>
        <p:txBody>
          <a:bodyPr wrap="square">
            <a:spAutoFit/>
          </a:bodyPr>
          <a:lstStyle/>
          <a:p>
            <a:pPr marL="174625" indent="-174625"/>
            <a:endParaRPr lang="ja-JP" altLang="en-US" dirty="0">
              <a:solidFill>
                <a:prstClr val="black"/>
              </a:solidFill>
              <a:latin typeface="ＭＳ Ｐゴシック"/>
            </a:endParaRPr>
          </a:p>
          <a:p>
            <a:pPr marL="174625" indent="-174625"/>
            <a:r>
              <a:rPr lang="ja-JP" altLang="en-US" b="1" u="sng" dirty="0">
                <a:solidFill>
                  <a:prstClr val="black"/>
                </a:solidFill>
                <a:latin typeface="ＭＳ Ｐゴシック"/>
              </a:rPr>
              <a:t>（２）後発品の価格帯集約</a:t>
            </a:r>
          </a:p>
          <a:p>
            <a:pPr marL="174625" indent="-174625"/>
            <a:r>
              <a:rPr lang="ja-JP" altLang="en-US" dirty="0">
                <a:solidFill>
                  <a:prstClr val="black"/>
                </a:solidFill>
                <a:latin typeface="ＭＳ Ｐゴシック"/>
              </a:rPr>
              <a:t>○　現行では、後発品の価格帯は３つに集約されているが、長期収載品の薬価の見直しに伴い、上市から</a:t>
            </a:r>
            <a:r>
              <a:rPr lang="en-US" altLang="ja-JP" dirty="0">
                <a:solidFill>
                  <a:prstClr val="black"/>
                </a:solidFill>
                <a:latin typeface="ＭＳ Ｐゴシック"/>
              </a:rPr>
              <a:t>12</a:t>
            </a:r>
            <a:r>
              <a:rPr lang="ja-JP" altLang="en-US" dirty="0">
                <a:solidFill>
                  <a:prstClr val="black"/>
                </a:solidFill>
                <a:latin typeface="ＭＳ Ｐゴシック"/>
              </a:rPr>
              <a:t>年が経過した後発品については </a:t>
            </a:r>
            <a:r>
              <a:rPr lang="en-US" altLang="ja-JP" dirty="0">
                <a:solidFill>
                  <a:prstClr val="black"/>
                </a:solidFill>
                <a:latin typeface="ＭＳ Ｐゴシック"/>
              </a:rPr>
              <a:t>1 </a:t>
            </a:r>
            <a:r>
              <a:rPr lang="ja-JP" altLang="en-US" dirty="0">
                <a:solidFill>
                  <a:prstClr val="black"/>
                </a:solidFill>
                <a:latin typeface="ＭＳ Ｐゴシック"/>
              </a:rPr>
              <a:t>価格帯を原則とする。</a:t>
            </a:r>
          </a:p>
          <a:p>
            <a:pPr marL="174625" indent="-174625"/>
            <a:r>
              <a:rPr lang="ja-JP" altLang="en-US" dirty="0">
                <a:solidFill>
                  <a:prstClr val="black"/>
                </a:solidFill>
                <a:latin typeface="ＭＳ Ｐゴシック"/>
              </a:rPr>
              <a:t>　　 ただし、後発品置換率が</a:t>
            </a:r>
            <a:r>
              <a:rPr lang="en-US" altLang="ja-JP" dirty="0">
                <a:solidFill>
                  <a:prstClr val="black"/>
                </a:solidFill>
                <a:latin typeface="ＭＳ Ｐゴシック"/>
              </a:rPr>
              <a:t>80</a:t>
            </a:r>
            <a:r>
              <a:rPr lang="ja-JP" altLang="en-US" dirty="0">
                <a:solidFill>
                  <a:prstClr val="black"/>
                </a:solidFill>
                <a:latin typeface="ＭＳ Ｐゴシック"/>
              </a:rPr>
              <a:t>％以上であって、先発品企業が撤退する品目については、安定供給に貢献する後発品企業（先発品企業撤退分の増産対応を担う企業）の品目とそれ以外の後発品企業の品目に分けた２価格帯に集約する。</a:t>
            </a:r>
            <a:endParaRPr lang="en-US" altLang="ja-JP" dirty="0">
              <a:solidFill>
                <a:prstClr val="black"/>
              </a:solidFill>
              <a:latin typeface="ＭＳ Ｐゴシック"/>
            </a:endParaRPr>
          </a:p>
          <a:p>
            <a:pPr marL="174625" indent="-174625"/>
            <a:endParaRPr lang="ja-JP" altLang="en-US" dirty="0">
              <a:solidFill>
                <a:prstClr val="black"/>
              </a:solidFill>
              <a:latin typeface="ＭＳ Ｐゴシック"/>
            </a:endParaRPr>
          </a:p>
          <a:p>
            <a:pPr marL="174625" indent="-174625"/>
            <a:r>
              <a:rPr lang="ja-JP" altLang="en-US" b="1" u="sng" dirty="0">
                <a:solidFill>
                  <a:prstClr val="black"/>
                </a:solidFill>
                <a:latin typeface="ＭＳ Ｐゴシック"/>
              </a:rPr>
              <a:t>（３）基礎的医薬品等の対象拡大</a:t>
            </a:r>
          </a:p>
          <a:p>
            <a:pPr marL="174625" indent="-174625"/>
            <a:r>
              <a:rPr lang="ja-JP" altLang="en-US" dirty="0">
                <a:solidFill>
                  <a:prstClr val="black"/>
                </a:solidFill>
                <a:latin typeface="ＭＳ Ｐゴシック"/>
              </a:rPr>
              <a:t>○　不採算になる前に薬価を下支えする基礎的医薬品の対象に、生薬や軟膏基剤、歯科用局所麻酔剤等を追加する等の必要な対応を行う。</a:t>
            </a:r>
            <a:endParaRPr lang="en-US" altLang="ja-JP" dirty="0">
              <a:solidFill>
                <a:prstClr val="black"/>
              </a:solidFill>
              <a:latin typeface="ＭＳ Ｐゴシック"/>
            </a:endParaRPr>
          </a:p>
          <a:p>
            <a:pPr marL="174625" indent="-174625"/>
            <a:endParaRPr lang="ja-JP" altLang="en-US" dirty="0">
              <a:solidFill>
                <a:prstClr val="black"/>
              </a:solidFill>
              <a:latin typeface="ＭＳ Ｐゴシック"/>
            </a:endParaRPr>
          </a:p>
          <a:p>
            <a:pPr marL="174625" indent="-174625"/>
            <a:r>
              <a:rPr lang="ja-JP" altLang="en-US" b="1" u="sng" dirty="0">
                <a:solidFill>
                  <a:prstClr val="black"/>
                </a:solidFill>
                <a:latin typeface="ＭＳ Ｐゴシック"/>
              </a:rPr>
              <a:t>５．外国平均価格調整の見直し</a:t>
            </a:r>
          </a:p>
          <a:p>
            <a:pPr marL="174625" indent="-174625"/>
            <a:r>
              <a:rPr lang="ja-JP" altLang="en-US" dirty="0">
                <a:solidFill>
                  <a:prstClr val="black"/>
                </a:solidFill>
                <a:latin typeface="ＭＳ Ｐゴシック"/>
              </a:rPr>
              <a:t>○　現在、新薬の薬価算定の際、米・英・独・仏の４か国の医薬品価格を参照して、薬価を調整しているが、米国については、現在参照している価格リスト（</a:t>
            </a:r>
            <a:r>
              <a:rPr lang="en-US" altLang="ja-JP" dirty="0">
                <a:solidFill>
                  <a:prstClr val="black"/>
                </a:solidFill>
                <a:latin typeface="ＭＳ Ｐゴシック"/>
              </a:rPr>
              <a:t>Red Book</a:t>
            </a:r>
            <a:r>
              <a:rPr lang="ja-JP" altLang="en-US" dirty="0">
                <a:solidFill>
                  <a:prstClr val="black"/>
                </a:solidFill>
                <a:latin typeface="ＭＳ Ｐゴシック"/>
              </a:rPr>
              <a:t>：メーカー希望小売価格）は参照しないこととし、米国の公的制度（メディケア・メディケイド）で用いられている価格リスト（</a:t>
            </a:r>
            <a:r>
              <a:rPr lang="en-US" altLang="ja-JP" dirty="0">
                <a:solidFill>
                  <a:prstClr val="black"/>
                </a:solidFill>
                <a:latin typeface="ＭＳ Ｐゴシック"/>
              </a:rPr>
              <a:t>ASP</a:t>
            </a:r>
            <a:r>
              <a:rPr lang="ja-JP" altLang="en-US" dirty="0">
                <a:solidFill>
                  <a:prstClr val="black"/>
                </a:solidFill>
                <a:latin typeface="ＭＳ Ｐゴシック"/>
              </a:rPr>
              <a:t>／</a:t>
            </a:r>
            <a:r>
              <a:rPr lang="en-US" altLang="ja-JP" dirty="0">
                <a:solidFill>
                  <a:prstClr val="black"/>
                </a:solidFill>
                <a:latin typeface="ＭＳ Ｐゴシック"/>
              </a:rPr>
              <a:t>NADAC</a:t>
            </a:r>
            <a:r>
              <a:rPr lang="ja-JP" altLang="en-US" dirty="0">
                <a:solidFill>
                  <a:prstClr val="black"/>
                </a:solidFill>
                <a:latin typeface="ＭＳ Ｐゴシック"/>
              </a:rPr>
              <a:t>）を参照する。</a:t>
            </a:r>
          </a:p>
        </p:txBody>
      </p:sp>
    </p:spTree>
    <p:extLst>
      <p:ext uri="{BB962C8B-B14F-4D97-AF65-F5344CB8AC3E}">
        <p14:creationId xmlns:p14="http://schemas.microsoft.com/office/powerpoint/2010/main" val="253852124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 xmlns:a16="http://schemas.microsoft.com/office/drawing/2014/main" id="{9E1800C7-4E9E-40C3-B49E-8C07A531BE4F}"/>
              </a:ext>
            </a:extLst>
          </p:cNvPr>
          <p:cNvSpPr/>
          <p:nvPr/>
        </p:nvSpPr>
        <p:spPr>
          <a:xfrm>
            <a:off x="164469" y="548680"/>
            <a:ext cx="9577064" cy="4339650"/>
          </a:xfrm>
          <a:prstGeom prst="rect">
            <a:avLst/>
          </a:prstGeom>
        </p:spPr>
        <p:txBody>
          <a:bodyPr wrap="square">
            <a:spAutoFit/>
          </a:bodyPr>
          <a:lstStyle/>
          <a:p>
            <a:pPr algn="ctr"/>
            <a:r>
              <a:rPr lang="ja-JP" altLang="en-US" sz="2400" dirty="0">
                <a:solidFill>
                  <a:prstClr val="black"/>
                </a:solidFill>
                <a:latin typeface="ＭＳ Ｐゴシック"/>
              </a:rPr>
              <a:t>薬価制度の抜本改革について　</a:t>
            </a:r>
            <a:r>
              <a:rPr lang="ja-JP" altLang="en-US" sz="2400" u="sng" dirty="0">
                <a:solidFill>
                  <a:prstClr val="black"/>
                </a:solidFill>
                <a:latin typeface="ＭＳ Ｐゴシック"/>
              </a:rPr>
              <a:t>骨子　別紙</a:t>
            </a:r>
            <a:r>
              <a:rPr lang="ja-JP" altLang="en-US" sz="2400" dirty="0">
                <a:solidFill>
                  <a:prstClr val="black"/>
                </a:solidFill>
                <a:latin typeface="ＭＳ Ｐゴシック"/>
              </a:rPr>
              <a:t>（抜粋）</a:t>
            </a:r>
            <a:endParaRPr lang="en-US" altLang="ja-JP" sz="2400" dirty="0">
              <a:solidFill>
                <a:prstClr val="black"/>
              </a:solidFill>
              <a:latin typeface="ＭＳ Ｐゴシック"/>
            </a:endParaRPr>
          </a:p>
          <a:p>
            <a:pPr marL="174625" indent="-174625"/>
            <a:endParaRPr lang="ja-JP" altLang="en-US" dirty="0">
              <a:solidFill>
                <a:prstClr val="black"/>
              </a:solidFill>
              <a:latin typeface="ＭＳ Ｐゴシック"/>
            </a:endParaRPr>
          </a:p>
          <a:p>
            <a:pPr marL="174625" indent="-174625"/>
            <a:r>
              <a:rPr lang="en-US" altLang="ja-JP" b="1" u="sng" dirty="0">
                <a:solidFill>
                  <a:prstClr val="black"/>
                </a:solidFill>
                <a:latin typeface="ＭＳ Ｐゴシック"/>
              </a:rPr>
              <a:t>Ⅵ</a:t>
            </a:r>
            <a:r>
              <a:rPr lang="ja-JP" altLang="en-US" b="1" u="sng" dirty="0">
                <a:solidFill>
                  <a:prstClr val="black"/>
                </a:solidFill>
                <a:latin typeface="ＭＳ Ｐゴシック"/>
              </a:rPr>
              <a:t>　今後の検討事項</a:t>
            </a:r>
          </a:p>
          <a:p>
            <a:pPr marL="174625" indent="-174625"/>
            <a:r>
              <a:rPr lang="ja-JP" altLang="en-US" dirty="0">
                <a:solidFill>
                  <a:prstClr val="black"/>
                </a:solidFill>
                <a:latin typeface="ＭＳ Ｐゴシック"/>
              </a:rPr>
              <a:t>○　次期改定に向けて、イノベーションの評価に関し、効能効果等による革新性・有用性の評価の是非について検討を行う。</a:t>
            </a:r>
          </a:p>
          <a:p>
            <a:pPr marL="174625" indent="-174625"/>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次期改定に向けて、今般の長期収載品の価格引下げ後の、</a:t>
            </a:r>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①後発医薬品の置換率の状況</a:t>
            </a:r>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②後発医薬品の上市状況</a:t>
            </a:r>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③安定供給への対応状況</a:t>
            </a:r>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等を踏まえ、長期収載品の段階的引下げまでの期間の在り方について検討を行う。</a:t>
            </a:r>
            <a:endParaRPr lang="en-US" altLang="ja-JP" dirty="0">
              <a:solidFill>
                <a:prstClr val="black"/>
              </a:solidFill>
              <a:latin typeface="ＭＳ Ｐゴシック"/>
            </a:endParaRPr>
          </a:p>
          <a:p>
            <a:pPr marL="174625" indent="-174625"/>
            <a:endParaRPr lang="en-US" altLang="ja-JP" dirty="0">
              <a:solidFill>
                <a:prstClr val="black"/>
              </a:solidFill>
              <a:latin typeface="ＭＳ Ｐゴシック"/>
            </a:endParaRPr>
          </a:p>
          <a:p>
            <a:pPr marL="174625" indent="-174625"/>
            <a:r>
              <a:rPr lang="ja-JP" altLang="en-US" dirty="0">
                <a:solidFill>
                  <a:prstClr val="black"/>
                </a:solidFill>
                <a:latin typeface="ＭＳ Ｐゴシック"/>
              </a:rPr>
              <a:t>○　新薬創出等加算の見直し、長期収載品の薬価の見直しなど、今般の薬価制度の抜本改革による医薬品の開発・製造・流通等への影響を検証した上で、必要と認められる場合には、</a:t>
            </a:r>
            <a:endParaRPr lang="en-US" altLang="ja-JP" dirty="0">
              <a:solidFill>
                <a:prstClr val="black"/>
              </a:solidFill>
              <a:latin typeface="ＭＳ Ｐゴシック"/>
            </a:endParaRPr>
          </a:p>
          <a:p>
            <a:pPr marL="174625" indent="-174625"/>
            <a:r>
              <a:rPr lang="en-US" altLang="ja-JP" dirty="0">
                <a:solidFill>
                  <a:prstClr val="black"/>
                </a:solidFill>
                <a:latin typeface="ＭＳ Ｐゴシック"/>
              </a:rPr>
              <a:t>  </a:t>
            </a:r>
            <a:r>
              <a:rPr lang="ja-JP" altLang="en-US" dirty="0">
                <a:solidFill>
                  <a:prstClr val="black"/>
                </a:solidFill>
                <a:latin typeface="ＭＳ Ｐゴシック"/>
              </a:rPr>
              <a:t>次期改定において、所要の措置を検討する。</a:t>
            </a:r>
          </a:p>
        </p:txBody>
      </p:sp>
      <p:sp>
        <p:nvSpPr>
          <p:cNvPr id="4" name="テキスト ボックス 3">
            <a:extLst>
              <a:ext uri="{FF2B5EF4-FFF2-40B4-BE49-F238E27FC236}">
                <a16:creationId xmlns="" xmlns:a16="http://schemas.microsoft.com/office/drawing/2014/main" id="{52E7AE4F-BDB8-4201-9DAF-699B67AAFED1}"/>
              </a:ext>
            </a:extLst>
          </p:cNvPr>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薬－２</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２９．１２．２０</a:t>
            </a:r>
          </a:p>
        </p:txBody>
      </p:sp>
    </p:spTree>
    <p:extLst>
      <p:ext uri="{BB962C8B-B14F-4D97-AF65-F5344CB8AC3E}">
        <p14:creationId xmlns:p14="http://schemas.microsoft.com/office/powerpoint/2010/main" val="3735436720"/>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35"/>
            <a:ext cx="9144000" cy="122872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3600" dirty="0">
                <a:solidFill>
                  <a:prstClr val="black"/>
                </a:solidFill>
                <a:latin typeface="ＭＳ Ｐゴシック"/>
              </a:rPr>
              <a:t>２７．経過措置</a:t>
            </a:r>
            <a:endParaRPr lang="en-US" altLang="ja-JP" sz="3600" dirty="0">
              <a:solidFill>
                <a:prstClr val="black"/>
              </a:solidFill>
              <a:latin typeface="ＭＳ Ｐゴシック"/>
            </a:endParaRP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344</a:t>
            </a:fld>
            <a:endParaRPr lang="ja-JP" altLang="en-US" sz="1600" dirty="0">
              <a:solidFill>
                <a:prstClr val="black"/>
              </a:solidFill>
            </a:endParaRPr>
          </a:p>
        </p:txBody>
      </p:sp>
    </p:spTree>
    <p:extLst>
      <p:ext uri="{BB962C8B-B14F-4D97-AF65-F5344CB8AC3E}">
        <p14:creationId xmlns:p14="http://schemas.microsoft.com/office/powerpoint/2010/main" val="297521765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4149332809"/>
              </p:ext>
            </p:extLst>
          </p:nvPr>
        </p:nvGraphicFramePr>
        <p:xfrm>
          <a:off x="120972" y="714905"/>
          <a:ext cx="9644821" cy="5877644"/>
        </p:xfrm>
        <a:graphic>
          <a:graphicData uri="http://schemas.openxmlformats.org/drawingml/2006/table">
            <a:tbl>
              <a:tblPr firstRow="1" bandRow="1">
                <a:tableStyleId>{B301B821-A1FF-4177-AEE7-76D212191A09}</a:tableStyleId>
              </a:tblPr>
              <a:tblGrid>
                <a:gridCol w="340938">
                  <a:extLst>
                    <a:ext uri="{9D8B030D-6E8A-4147-A177-3AD203B41FA5}">
                      <a16:colId xmlns="" xmlns:a16="http://schemas.microsoft.com/office/drawing/2014/main" val="20000"/>
                    </a:ext>
                  </a:extLst>
                </a:gridCol>
                <a:gridCol w="2823883">
                  <a:extLst>
                    <a:ext uri="{9D8B030D-6E8A-4147-A177-3AD203B41FA5}">
                      <a16:colId xmlns="" xmlns:a16="http://schemas.microsoft.com/office/drawing/2014/main" val="20001"/>
                    </a:ext>
                  </a:extLst>
                </a:gridCol>
                <a:gridCol w="6480000">
                  <a:extLst>
                    <a:ext uri="{9D8B030D-6E8A-4147-A177-3AD203B41FA5}">
                      <a16:colId xmlns="" xmlns:a16="http://schemas.microsoft.com/office/drawing/2014/main" val="20002"/>
                    </a:ext>
                  </a:extLst>
                </a:gridCol>
              </a:tblGrid>
              <a:tr h="36674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項目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641367">
                <a:tc>
                  <a:txBody>
                    <a:bodyPr/>
                    <a:lstStyle/>
                    <a:p>
                      <a:pPr algn="ctr" fontAlgn="ctr"/>
                      <a:r>
                        <a:rPr lang="en-US" altLang="ja-JP" sz="1100" u="none" strike="noStrike" baseline="0" dirty="0">
                          <a:effectLst/>
                          <a:latin typeface="ＭＳ Ｐゴシック" panose="020B0600070205080204" pitchFamily="50" charset="-128"/>
                          <a:ea typeface="ＭＳ Ｐゴシック" panose="020B0600070205080204" pitchFamily="50" charset="-128"/>
                        </a:rPr>
                        <a:t>1</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初診料の注２・３、外来診療料の注２・３</a:t>
                      </a:r>
                      <a:r>
                        <a:rPr lang="ja-JP" altLang="en-US" sz="1200" strike="noStrike" baseline="0" dirty="0">
                          <a:solidFill>
                            <a:schemeClr val="tx1"/>
                          </a:solidFill>
                          <a:latin typeface="+mn-ea"/>
                          <a:ea typeface="+mn-ea"/>
                        </a:rPr>
                        <a:t>、</a:t>
                      </a:r>
                      <a:r>
                        <a:rPr lang="ja-JP" altLang="en-US" sz="1200" dirty="0">
                          <a:latin typeface="+mn-ea"/>
                          <a:ea typeface="+mn-ea"/>
                        </a:rPr>
                        <a:t>在宅患者共同指導料の注１～３に係る病床数要件</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年９月</a:t>
                      </a:r>
                      <a:r>
                        <a:rPr lang="en-US" altLang="ja-JP" sz="1200" dirty="0">
                          <a:latin typeface="+mn-ea"/>
                          <a:ea typeface="+mn-ea"/>
                        </a:rPr>
                        <a:t>30</a:t>
                      </a:r>
                      <a:r>
                        <a:rPr lang="ja-JP" altLang="en-US" sz="1200" dirty="0">
                          <a:latin typeface="+mn-ea"/>
                          <a:ea typeface="+mn-ea"/>
                        </a:rPr>
                        <a:t>日までの間、許可病床数の要件について「</a:t>
                      </a:r>
                      <a:r>
                        <a:rPr lang="en-US" altLang="ja-JP" sz="1200" dirty="0">
                          <a:latin typeface="+mn-ea"/>
                          <a:ea typeface="+mn-ea"/>
                        </a:rPr>
                        <a:t>400</a:t>
                      </a:r>
                      <a:r>
                        <a:rPr lang="ja-JP" altLang="en-US" sz="1200" dirty="0">
                          <a:latin typeface="+mn-ea"/>
                          <a:ea typeface="+mn-ea"/>
                        </a:rPr>
                        <a:t>床」とあるものは「</a:t>
                      </a:r>
                      <a:r>
                        <a:rPr lang="en-US" altLang="ja-JP" sz="1200" dirty="0">
                          <a:latin typeface="+mn-ea"/>
                          <a:ea typeface="+mn-ea"/>
                        </a:rPr>
                        <a:t>500</a:t>
                      </a:r>
                      <a:r>
                        <a:rPr lang="ja-JP" altLang="en-US" sz="1200" dirty="0">
                          <a:latin typeface="+mn-ea"/>
                          <a:ea typeface="+mn-ea"/>
                        </a:rPr>
                        <a:t>床」とする。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504056">
                <a:tc>
                  <a:txBody>
                    <a:bodyPr/>
                    <a:lstStyle/>
                    <a:p>
                      <a:pPr algn="ctr" fontAlgn="ctr"/>
                      <a:r>
                        <a:rPr lang="en-US" altLang="ja-JP" sz="1100" b="0" i="0" u="none" strike="noStrike" baseline="0" dirty="0">
                          <a:solidFill>
                            <a:schemeClr val="tx1"/>
                          </a:solidFill>
                          <a:effectLst/>
                          <a:latin typeface="ＭＳ Ｐゴシック" panose="020B0600070205080204" pitchFamily="50" charset="-128"/>
                          <a:ea typeface="ＭＳ Ｐゴシック" panose="020B0600070205080204" pitchFamily="50" charset="-128"/>
                        </a:rPr>
                        <a:t>2</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特定妥結率初診料・再診料・外来診療料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・平成</a:t>
                      </a:r>
                      <a:r>
                        <a:rPr lang="en-US" altLang="ja-JP" sz="1200" dirty="0">
                          <a:solidFill>
                            <a:schemeClr val="tx1"/>
                          </a:solidFill>
                          <a:latin typeface="+mn-ea"/>
                          <a:ea typeface="+mn-ea"/>
                        </a:rPr>
                        <a:t>30</a:t>
                      </a:r>
                      <a:r>
                        <a:rPr lang="ja-JP" altLang="en-US" sz="1200" dirty="0">
                          <a:solidFill>
                            <a:schemeClr val="tx1"/>
                          </a:solidFill>
                          <a:latin typeface="+mn-ea"/>
                          <a:ea typeface="+mn-ea"/>
                        </a:rPr>
                        <a:t>年</a:t>
                      </a:r>
                      <a:r>
                        <a:rPr lang="en-US" altLang="ja-JP" sz="1200" dirty="0">
                          <a:solidFill>
                            <a:schemeClr val="tx1"/>
                          </a:solidFill>
                          <a:latin typeface="+mn-ea"/>
                          <a:ea typeface="+mn-ea"/>
                        </a:rPr>
                        <a:t>11</a:t>
                      </a:r>
                      <a:r>
                        <a:rPr lang="ja-JP" altLang="en-US" sz="1200" dirty="0">
                          <a:solidFill>
                            <a:schemeClr val="tx1"/>
                          </a:solidFill>
                          <a:latin typeface="+mn-ea"/>
                          <a:ea typeface="+mn-ea"/>
                        </a:rPr>
                        <a:t>月</a:t>
                      </a:r>
                      <a:r>
                        <a:rPr lang="en-US" altLang="ja-JP" sz="1200" dirty="0">
                          <a:solidFill>
                            <a:schemeClr val="tx1"/>
                          </a:solidFill>
                          <a:latin typeface="+mn-ea"/>
                          <a:ea typeface="+mn-ea"/>
                        </a:rPr>
                        <a:t>30</a:t>
                      </a:r>
                      <a:r>
                        <a:rPr lang="ja-JP" altLang="en-US" sz="1200" dirty="0">
                          <a:solidFill>
                            <a:schemeClr val="tx1"/>
                          </a:solidFill>
                          <a:latin typeface="+mn-ea"/>
                          <a:ea typeface="+mn-ea"/>
                        </a:rPr>
                        <a:t>日までの間、単品単価契約率及び一律値引き契約に係る状況について、地方厚生局長等に報告されているものとみなす。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r h="504056">
                <a:tc>
                  <a:txBody>
                    <a:bodyPr/>
                    <a:lstStyle/>
                    <a:p>
                      <a:pPr algn="ctr" fontAlgn="ctr"/>
                      <a:r>
                        <a:rPr lang="en-US" altLang="ja-JP" sz="1100" b="0" i="0" u="none" strike="noStrike" baseline="0" dirty="0">
                          <a:solidFill>
                            <a:schemeClr val="tx1"/>
                          </a:solidFill>
                          <a:effectLst/>
                          <a:latin typeface="ＭＳ Ｐゴシック" panose="020B0600070205080204" pitchFamily="50" charset="-128"/>
                          <a:ea typeface="ＭＳ Ｐゴシック" panose="020B0600070205080204" pitchFamily="50" charset="-128"/>
                        </a:rPr>
                        <a:t>3</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t>電話等による再診</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t>・</a:t>
                      </a:r>
                      <a:r>
                        <a:rPr lang="ja-JP" altLang="en-US" sz="1200" dirty="0">
                          <a:latin typeface="ＭＳ Ｐゴシック" panose="020B0600070205080204" pitchFamily="50" charset="-128"/>
                          <a:ea typeface="ＭＳ Ｐゴシック" panose="020B0600070205080204" pitchFamily="50" charset="-128"/>
                        </a:rPr>
                        <a:t>平成 </a:t>
                      </a:r>
                      <a:r>
                        <a:rPr lang="en-US" altLang="ja-JP" sz="1200" dirty="0">
                          <a:latin typeface="ＭＳ Ｐゴシック" panose="020B0600070205080204" pitchFamily="50" charset="-128"/>
                          <a:ea typeface="ＭＳ Ｐゴシック" panose="020B0600070205080204" pitchFamily="50" charset="-128"/>
                        </a:rPr>
                        <a:t>30 </a:t>
                      </a:r>
                      <a:r>
                        <a:rPr lang="ja-JP" altLang="en-US" sz="1200" dirty="0">
                          <a:latin typeface="ＭＳ Ｐゴシック" panose="020B0600070205080204" pitchFamily="50" charset="-128"/>
                          <a:ea typeface="ＭＳ Ｐゴシック" panose="020B0600070205080204" pitchFamily="50" charset="-128"/>
                        </a:rPr>
                        <a:t>年３月 </a:t>
                      </a:r>
                      <a:r>
                        <a:rPr lang="en-US" altLang="ja-JP" sz="1200" dirty="0">
                          <a:latin typeface="ＭＳ Ｐゴシック" panose="020B0600070205080204" pitchFamily="50" charset="-128"/>
                          <a:ea typeface="ＭＳ Ｐゴシック" panose="020B0600070205080204" pitchFamily="50" charset="-128"/>
                        </a:rPr>
                        <a:t>31 </a:t>
                      </a:r>
                      <a:r>
                        <a:rPr lang="ja-JP" altLang="en-US" sz="1200" dirty="0">
                          <a:latin typeface="ＭＳ Ｐゴシック" panose="020B0600070205080204" pitchFamily="50" charset="-128"/>
                          <a:ea typeface="ＭＳ Ｐゴシック" panose="020B0600070205080204" pitchFamily="50" charset="-128"/>
                        </a:rPr>
                        <a:t>日以前</a:t>
                      </a:r>
                      <a:r>
                        <a:rPr lang="ja-JP" altLang="en-US" sz="1200" dirty="0"/>
                        <a:t>に、３か月以上継続して定期的に、電話、テレビ画像等による再診料</a:t>
                      </a:r>
                    </a:p>
                    <a:p>
                      <a:r>
                        <a:rPr lang="ja-JP" altLang="en-US" sz="1200" dirty="0"/>
                        <a:t>を算定していた患者については、当該医学管理に係る一連の診療が終了するまでの間、当該再診料を引き続き算定することができる。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4"/>
                  </a:ext>
                </a:extLst>
              </a:tr>
              <a:tr h="720080">
                <a:tc>
                  <a:txBody>
                    <a:bodyPr/>
                    <a:lstStyle/>
                    <a:p>
                      <a:pPr algn="ctr" fontAlgn="ctr"/>
                      <a:r>
                        <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4</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重症度、医療・看護必要度の見直し①</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mn-ea"/>
                        </a:rPr>
                        <a:t>・平成</a:t>
                      </a:r>
                      <a:r>
                        <a:rPr lang="en-US" altLang="ja-JP" sz="1200" b="0" i="0" u="none" strike="noStrike" baseline="0" dirty="0">
                          <a:solidFill>
                            <a:srgbClr val="000000"/>
                          </a:solidFill>
                          <a:effectLst/>
                          <a:latin typeface="ＭＳ Ｐゴシック" panose="020B0600070205080204" pitchFamily="50" charset="-128"/>
                          <a:ea typeface="+mn-ea"/>
                        </a:rPr>
                        <a:t>30</a:t>
                      </a:r>
                      <a:r>
                        <a:rPr lang="ja-JP" altLang="en-US" sz="1200" b="0" i="0" u="none" strike="noStrike" baseline="0" dirty="0">
                          <a:solidFill>
                            <a:srgbClr val="000000"/>
                          </a:solidFill>
                          <a:effectLst/>
                          <a:latin typeface="ＭＳ Ｐゴシック" panose="020B0600070205080204" pitchFamily="50" charset="-128"/>
                          <a:ea typeface="+mn-ea"/>
                        </a:rPr>
                        <a:t>年３月</a:t>
                      </a:r>
                      <a:r>
                        <a:rPr lang="en-US" altLang="ja-JP" sz="1200" b="0" i="0" u="none" strike="noStrike" baseline="0" dirty="0">
                          <a:solidFill>
                            <a:srgbClr val="000000"/>
                          </a:solidFill>
                          <a:effectLst/>
                          <a:latin typeface="ＭＳ Ｐゴシック" panose="020B0600070205080204" pitchFamily="50" charset="-128"/>
                          <a:ea typeface="+mn-ea"/>
                        </a:rPr>
                        <a:t>31</a:t>
                      </a:r>
                      <a:r>
                        <a:rPr lang="ja-JP" altLang="en-US" sz="1200" b="0" i="0" u="none" strike="noStrike" baseline="0" dirty="0">
                          <a:solidFill>
                            <a:srgbClr val="000000"/>
                          </a:solidFill>
                          <a:effectLst/>
                          <a:latin typeface="ＭＳ Ｐゴシック" panose="020B0600070205080204" pitchFamily="50" charset="-128"/>
                          <a:ea typeface="+mn-ea"/>
                        </a:rPr>
                        <a:t>日時点で、７対１入院基本料（一般、結核、特定、専門）、看護必要度加算（一般、特定、専門）、総合入院体制加算、急性期看護補助体制加算、看護職員夜間配置加算、看護補助加算１、地域包括ケア病棟入院料又は特定一般病棟入院料の注７を算定している病棟、病室又は医療機関については、平成</a:t>
                      </a:r>
                      <a:r>
                        <a:rPr lang="en-US" altLang="ja-JP" sz="1200" b="0" i="0" u="none" strike="noStrike" baseline="0" dirty="0">
                          <a:solidFill>
                            <a:srgbClr val="000000"/>
                          </a:solidFill>
                          <a:effectLst/>
                          <a:latin typeface="ＭＳ Ｐゴシック" panose="020B0600070205080204" pitchFamily="50" charset="-128"/>
                          <a:ea typeface="+mn-ea"/>
                        </a:rPr>
                        <a:t>30</a:t>
                      </a:r>
                      <a:r>
                        <a:rPr lang="ja-JP" altLang="en-US" sz="1200" b="0" i="0" u="none" strike="noStrike" baseline="0" dirty="0">
                          <a:solidFill>
                            <a:srgbClr val="000000"/>
                          </a:solidFill>
                          <a:effectLst/>
                          <a:latin typeface="ＭＳ Ｐゴシック" panose="020B0600070205080204" pitchFamily="50" charset="-128"/>
                          <a:ea typeface="+mn-ea"/>
                        </a:rPr>
                        <a:t>年９月</a:t>
                      </a:r>
                      <a:r>
                        <a:rPr lang="en-US" altLang="ja-JP" sz="1200" b="0" i="0" u="none" strike="noStrike" baseline="0" dirty="0">
                          <a:solidFill>
                            <a:srgbClr val="000000"/>
                          </a:solidFill>
                          <a:effectLst/>
                          <a:latin typeface="ＭＳ Ｐゴシック" panose="020B0600070205080204" pitchFamily="50" charset="-128"/>
                          <a:ea typeface="+mn-ea"/>
                        </a:rPr>
                        <a:t>30</a:t>
                      </a:r>
                      <a:r>
                        <a:rPr lang="ja-JP" altLang="en-US" sz="1200" b="0" i="0" u="none" strike="noStrike" baseline="0" dirty="0">
                          <a:solidFill>
                            <a:srgbClr val="000000"/>
                          </a:solidFill>
                          <a:effectLst/>
                          <a:latin typeface="ＭＳ Ｐゴシック" panose="020B0600070205080204" pitchFamily="50" charset="-128"/>
                          <a:ea typeface="+mn-ea"/>
                        </a:rPr>
                        <a:t>日までの間、各入院料等の「重症度、医療・看護必要度」の施設基準を満たしているものとする。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5"/>
                  </a:ext>
                </a:extLst>
              </a:tr>
              <a:tr h="720080">
                <a:tc>
                  <a:txBody>
                    <a:bodyPr/>
                    <a:lstStyle/>
                    <a:p>
                      <a:pPr algn="ctr" fontAlgn="ctr"/>
                      <a:r>
                        <a:rPr lang="en-US" altLang="ja-JP" sz="1100" b="0" i="0" u="none" strike="noStrike" baseline="0" dirty="0">
                          <a:solidFill>
                            <a:schemeClr val="dk1"/>
                          </a:solidFill>
                          <a:effectLst/>
                          <a:latin typeface="ＭＳ Ｐゴシック" panose="020B0600070205080204" pitchFamily="50" charset="-128"/>
                          <a:ea typeface="ＭＳ Ｐゴシック" panose="020B0600070205080204" pitchFamily="50" charset="-128"/>
                        </a:rPr>
                        <a:t>5</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重症度、医療・看護必要度の見直し②</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mn-ea"/>
                        </a:rPr>
                        <a:t>・平成</a:t>
                      </a:r>
                      <a:r>
                        <a:rPr lang="en-US" altLang="ja-JP" sz="1200" b="0" i="0" u="none" strike="noStrike" baseline="0" dirty="0">
                          <a:solidFill>
                            <a:srgbClr val="000000"/>
                          </a:solidFill>
                          <a:effectLst/>
                          <a:latin typeface="ＭＳ Ｐゴシック" panose="020B0600070205080204" pitchFamily="50" charset="-128"/>
                          <a:ea typeface="+mn-ea"/>
                        </a:rPr>
                        <a:t>30</a:t>
                      </a:r>
                      <a:r>
                        <a:rPr lang="ja-JP" altLang="en-US" sz="1200" b="0" i="0" u="none" strike="noStrike" baseline="0" dirty="0">
                          <a:solidFill>
                            <a:srgbClr val="000000"/>
                          </a:solidFill>
                          <a:effectLst/>
                          <a:latin typeface="ＭＳ Ｐゴシック" panose="020B0600070205080204" pitchFamily="50" charset="-128"/>
                          <a:ea typeface="+mn-ea"/>
                        </a:rPr>
                        <a:t>年３月</a:t>
                      </a:r>
                      <a:r>
                        <a:rPr lang="en-US" altLang="ja-JP" sz="1200" b="0" i="0" u="none" strike="noStrike" baseline="0" dirty="0">
                          <a:solidFill>
                            <a:srgbClr val="000000"/>
                          </a:solidFill>
                          <a:effectLst/>
                          <a:latin typeface="ＭＳ Ｐゴシック" panose="020B0600070205080204" pitchFamily="50" charset="-128"/>
                          <a:ea typeface="+mn-ea"/>
                        </a:rPr>
                        <a:t>31</a:t>
                      </a:r>
                      <a:r>
                        <a:rPr lang="ja-JP" altLang="en-US" sz="1200" b="0" i="0" u="none" strike="noStrike" baseline="0" dirty="0">
                          <a:solidFill>
                            <a:srgbClr val="000000"/>
                          </a:solidFill>
                          <a:effectLst/>
                          <a:latin typeface="ＭＳ Ｐゴシック" panose="020B0600070205080204" pitchFamily="50" charset="-128"/>
                          <a:ea typeface="+mn-ea"/>
                        </a:rPr>
                        <a:t>日時点で、救命救急入院料１・３又は脳卒中ケアユニット入院医療管理料を届け出ている病室については、平成</a:t>
                      </a:r>
                      <a:r>
                        <a:rPr lang="en-US" altLang="ja-JP" sz="1200" b="0" i="0" u="none" strike="noStrike" baseline="0" dirty="0">
                          <a:solidFill>
                            <a:srgbClr val="000000"/>
                          </a:solidFill>
                          <a:effectLst/>
                          <a:latin typeface="ＭＳ Ｐゴシック" panose="020B0600070205080204" pitchFamily="50" charset="-128"/>
                          <a:ea typeface="+mn-ea"/>
                        </a:rPr>
                        <a:t>30</a:t>
                      </a:r>
                      <a:r>
                        <a:rPr lang="ja-JP" altLang="en-US" sz="1200" b="0" i="0" u="none" strike="noStrike" baseline="0" dirty="0">
                          <a:solidFill>
                            <a:srgbClr val="000000"/>
                          </a:solidFill>
                          <a:effectLst/>
                          <a:latin typeface="ＭＳ Ｐゴシック" panose="020B0600070205080204" pitchFamily="50" charset="-128"/>
                          <a:ea typeface="+mn-ea"/>
                        </a:rPr>
                        <a:t>年９月</a:t>
                      </a:r>
                      <a:r>
                        <a:rPr lang="en-US" altLang="ja-JP" sz="1200" b="0" i="0" u="none" strike="noStrike" baseline="0" dirty="0">
                          <a:solidFill>
                            <a:srgbClr val="000000"/>
                          </a:solidFill>
                          <a:effectLst/>
                          <a:latin typeface="ＭＳ Ｐゴシック" panose="020B0600070205080204" pitchFamily="50" charset="-128"/>
                          <a:ea typeface="+mn-ea"/>
                        </a:rPr>
                        <a:t>30</a:t>
                      </a:r>
                      <a:r>
                        <a:rPr lang="ja-JP" altLang="en-US" sz="1200" b="0" i="0" u="none" strike="noStrike" baseline="0" dirty="0">
                          <a:solidFill>
                            <a:srgbClr val="000000"/>
                          </a:solidFill>
                          <a:effectLst/>
                          <a:latin typeface="ＭＳ Ｐゴシック" panose="020B0600070205080204" pitchFamily="50" charset="-128"/>
                          <a:ea typeface="+mn-ea"/>
                        </a:rPr>
                        <a:t>日までの間、重症度、医療・看護必要度の測定に係る要件を満たしているものとする。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720080">
                <a:tc>
                  <a:txBody>
                    <a:bodyPr/>
                    <a:lstStyle/>
                    <a:p>
                      <a:pPr algn="ctr" fontAlgn="ctr"/>
                      <a:r>
                        <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6</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急性期一般入院料２の施設基準</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日時点で、一般病棟７対１入院基本料（許可病床数が</a:t>
                      </a:r>
                      <a:r>
                        <a:rPr lang="en-US" altLang="ja-JP" sz="1200" dirty="0">
                          <a:latin typeface="+mn-ea"/>
                          <a:ea typeface="+mn-ea"/>
                        </a:rPr>
                        <a:t>200</a:t>
                      </a:r>
                      <a:r>
                        <a:rPr lang="ja-JP" altLang="en-US" sz="1200" dirty="0">
                          <a:latin typeface="+mn-ea"/>
                          <a:ea typeface="+mn-ea"/>
                        </a:rPr>
                        <a:t>床未満に限る。）を届け出ており、重症度、医療・看護必要度の該当患者割合が</a:t>
                      </a:r>
                      <a:r>
                        <a:rPr lang="en-US" altLang="ja-JP" sz="1200" dirty="0">
                          <a:latin typeface="+mn-ea"/>
                          <a:ea typeface="+mn-ea"/>
                        </a:rPr>
                        <a:t>23</a:t>
                      </a:r>
                      <a:r>
                        <a:rPr lang="ja-JP" altLang="en-US" sz="1200" dirty="0">
                          <a:latin typeface="+mn-ea"/>
                          <a:ea typeface="+mn-ea"/>
                        </a:rPr>
                        <a:t>％以上</a:t>
                      </a:r>
                      <a:r>
                        <a:rPr lang="en-US" altLang="ja-JP" sz="1200" dirty="0">
                          <a:latin typeface="+mn-ea"/>
                          <a:ea typeface="+mn-ea"/>
                        </a:rPr>
                        <a:t>25</a:t>
                      </a:r>
                      <a:r>
                        <a:rPr lang="ja-JP" altLang="en-US" sz="1200" dirty="0">
                          <a:latin typeface="+mn-ea"/>
                          <a:ea typeface="+mn-ea"/>
                        </a:rPr>
                        <a:t>％未満の病棟及び病棟群単位の届出を行っている病棟については、平成</a:t>
                      </a:r>
                      <a:r>
                        <a:rPr lang="en-US" altLang="ja-JP" sz="1200" dirty="0">
                          <a:latin typeface="+mn-ea"/>
                          <a:ea typeface="+mn-ea"/>
                        </a:rPr>
                        <a:t>30</a:t>
                      </a:r>
                      <a:r>
                        <a:rPr lang="ja-JP" altLang="en-US" sz="1200" dirty="0">
                          <a:latin typeface="+mn-ea"/>
                          <a:ea typeface="+mn-ea"/>
                        </a:rPr>
                        <a:t>年９月</a:t>
                      </a:r>
                      <a:r>
                        <a:rPr lang="en-US" altLang="ja-JP" sz="1200" dirty="0">
                          <a:latin typeface="+mn-ea"/>
                          <a:ea typeface="+mn-ea"/>
                        </a:rPr>
                        <a:t>30</a:t>
                      </a:r>
                      <a:r>
                        <a:rPr lang="ja-JP" altLang="en-US" sz="1200" dirty="0">
                          <a:latin typeface="+mn-ea"/>
                          <a:ea typeface="+mn-ea"/>
                        </a:rPr>
                        <a:t>日までの間、急性期一般入院料２の施設基準を満たしているものとする。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6"/>
                  </a:ext>
                </a:extLst>
              </a:tr>
              <a:tr h="864096">
                <a:tc>
                  <a:txBody>
                    <a:bodyPr/>
                    <a:lstStyle/>
                    <a:p>
                      <a:pPr algn="ctr" fontAlgn="ctr"/>
                      <a:r>
                        <a:rPr lang="en-US" altLang="ja-JP" sz="1100" b="0" i="0" u="none" strike="noStrike" baseline="0" dirty="0">
                          <a:solidFill>
                            <a:schemeClr val="dk1"/>
                          </a:solidFill>
                          <a:effectLst/>
                          <a:latin typeface="ＭＳ Ｐゴシック" panose="020B0600070205080204" pitchFamily="50" charset="-128"/>
                          <a:ea typeface="ＭＳ Ｐゴシック" panose="020B0600070205080204" pitchFamily="50" charset="-128"/>
                        </a:rPr>
                        <a:t>7</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急性期一般入院料２・３の施設基準①</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年３月</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日時点で、一般病棟７対１入院基本料を届け出ている病棟及び病棟群単位の届出を行っている病棟については、平成</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32</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年３月</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mn-ea"/>
                        </a:rPr>
                        <a:t>日までの間、急性期一般入院料２・３の施設基準にある、継続３か月以上の急性期一般入院料１又は急性期一般入院料１・２の算定に係る要件を満たしているものとする。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3367464117"/>
                  </a:ext>
                </a:extLst>
              </a:tr>
              <a:tr h="495270">
                <a:tc>
                  <a:txBody>
                    <a:bodyPr/>
                    <a:lstStyle/>
                    <a:p>
                      <a:pPr algn="ctr" fontAlgn="ctr"/>
                      <a:r>
                        <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8</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急性期一般入院料２・３の施設基準②</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年３月</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日時点で</a:t>
                      </a:r>
                      <a:r>
                        <a:rPr lang="ja-JP" altLang="en-US" sz="1200" b="0" i="0" u="none" strike="noStrike" baseline="0" dirty="0">
                          <a:solidFill>
                            <a:srgbClr val="000000"/>
                          </a:solidFill>
                          <a:effectLst/>
                          <a:latin typeface="ＭＳ Ｐゴシック" panose="020B0600070205080204" pitchFamily="50" charset="-128"/>
                          <a:ea typeface="+mn-ea"/>
                        </a:rPr>
                        <a:t>、一般病棟７対１入院基本料（許可病床数が</a:t>
                      </a:r>
                      <a:r>
                        <a:rPr lang="en-US" altLang="ja-JP" sz="1200" b="0" i="0" u="none" strike="noStrike" baseline="0" dirty="0">
                          <a:solidFill>
                            <a:srgbClr val="000000"/>
                          </a:solidFill>
                          <a:effectLst/>
                          <a:latin typeface="ＭＳ Ｐゴシック" panose="020B0600070205080204" pitchFamily="50" charset="-128"/>
                          <a:ea typeface="+mn-ea"/>
                        </a:rPr>
                        <a:t>200</a:t>
                      </a:r>
                      <a:r>
                        <a:rPr lang="ja-JP" altLang="en-US" sz="1200" b="0" i="0" u="none" strike="noStrike" baseline="0" dirty="0">
                          <a:solidFill>
                            <a:srgbClr val="000000"/>
                          </a:solidFill>
                          <a:effectLst/>
                          <a:latin typeface="ＭＳ Ｐゴシック" panose="020B0600070205080204" pitchFamily="50" charset="-128"/>
                          <a:ea typeface="+mn-ea"/>
                        </a:rPr>
                        <a:t>床未満に限る。）を届け出ている病棟については、平成</a:t>
                      </a:r>
                      <a:r>
                        <a:rPr lang="en-US" altLang="ja-JP" sz="1200" b="0" i="0" u="none" strike="noStrike" baseline="0" dirty="0">
                          <a:solidFill>
                            <a:srgbClr val="000000"/>
                          </a:solidFill>
                          <a:effectLst/>
                          <a:latin typeface="ＭＳ Ｐゴシック" panose="020B0600070205080204" pitchFamily="50" charset="-128"/>
                          <a:ea typeface="+mn-ea"/>
                        </a:rPr>
                        <a:t>32</a:t>
                      </a:r>
                      <a:r>
                        <a:rPr lang="ja-JP" altLang="en-US" sz="1200" b="0" i="0" u="none" strike="noStrike" baseline="0" dirty="0">
                          <a:solidFill>
                            <a:srgbClr val="000000"/>
                          </a:solidFill>
                          <a:effectLst/>
                          <a:latin typeface="ＭＳ Ｐゴシック" panose="020B0600070205080204" pitchFamily="50" charset="-128"/>
                          <a:ea typeface="+mn-ea"/>
                        </a:rPr>
                        <a:t>年３月</a:t>
                      </a:r>
                      <a:r>
                        <a:rPr lang="en-US" altLang="ja-JP" sz="1200" b="0" i="0" u="none" strike="noStrike" baseline="0" dirty="0">
                          <a:solidFill>
                            <a:srgbClr val="000000"/>
                          </a:solidFill>
                          <a:effectLst/>
                          <a:latin typeface="ＭＳ Ｐゴシック" panose="020B0600070205080204" pitchFamily="50" charset="-128"/>
                          <a:ea typeface="+mn-ea"/>
                        </a:rPr>
                        <a:t>31</a:t>
                      </a:r>
                      <a:r>
                        <a:rPr lang="ja-JP" altLang="en-US" sz="1200" b="0" i="0" u="none" strike="noStrike" baseline="0" dirty="0">
                          <a:solidFill>
                            <a:srgbClr val="000000"/>
                          </a:solidFill>
                          <a:effectLst/>
                          <a:latin typeface="ＭＳ Ｐゴシック" panose="020B0600070205080204" pitchFamily="50" charset="-128"/>
                          <a:ea typeface="+mn-ea"/>
                        </a:rPr>
                        <a:t>日までの間、急性期一般入院料２・３の重症度、医療・看護必要度</a:t>
                      </a:r>
                      <a:r>
                        <a:rPr lang="en-US" altLang="ja-JP" sz="1200" b="0" i="0" u="none" strike="noStrike" baseline="0" dirty="0">
                          <a:solidFill>
                            <a:srgbClr val="000000"/>
                          </a:solidFill>
                          <a:effectLst/>
                          <a:latin typeface="ＭＳ Ｐゴシック" panose="020B0600070205080204" pitchFamily="50" charset="-128"/>
                          <a:ea typeface="+mn-ea"/>
                        </a:rPr>
                        <a:t>Ⅱ</a:t>
                      </a:r>
                      <a:r>
                        <a:rPr lang="ja-JP" altLang="en-US" sz="1200" b="0" i="0" u="none" strike="noStrike" baseline="0" dirty="0">
                          <a:solidFill>
                            <a:srgbClr val="000000"/>
                          </a:solidFill>
                          <a:effectLst/>
                          <a:latin typeface="ＭＳ Ｐゴシック" panose="020B0600070205080204" pitchFamily="50" charset="-128"/>
                          <a:ea typeface="+mn-ea"/>
                        </a:rPr>
                        <a:t>の該当患者割合の要件について、それぞれ</a:t>
                      </a:r>
                      <a:r>
                        <a:rPr lang="en-US" altLang="ja-JP" sz="1200" b="0" i="0" u="none" strike="noStrike" baseline="0" dirty="0">
                          <a:solidFill>
                            <a:srgbClr val="000000"/>
                          </a:solidFill>
                          <a:effectLst/>
                          <a:latin typeface="ＭＳ Ｐゴシック" panose="020B0600070205080204" pitchFamily="50" charset="-128"/>
                          <a:ea typeface="+mn-ea"/>
                        </a:rPr>
                        <a:t>22</a:t>
                      </a:r>
                      <a:r>
                        <a:rPr lang="ja-JP" altLang="en-US" sz="1200" b="0" i="0" u="none" strike="noStrike" baseline="0" dirty="0">
                          <a:solidFill>
                            <a:srgbClr val="000000"/>
                          </a:solidFill>
                          <a:effectLst/>
                          <a:latin typeface="ＭＳ Ｐゴシック" panose="020B0600070205080204" pitchFamily="50" charset="-128"/>
                          <a:ea typeface="+mn-ea"/>
                        </a:rPr>
                        <a:t>％・</a:t>
                      </a:r>
                      <a:r>
                        <a:rPr lang="en-US" altLang="ja-JP" sz="1200" b="0" i="0" u="none" strike="noStrike" baseline="0" dirty="0">
                          <a:solidFill>
                            <a:srgbClr val="000000"/>
                          </a:solidFill>
                          <a:effectLst/>
                          <a:latin typeface="ＭＳ Ｐゴシック" panose="020B0600070205080204" pitchFamily="50" charset="-128"/>
                          <a:ea typeface="+mn-ea"/>
                        </a:rPr>
                        <a:t>21</a:t>
                      </a:r>
                      <a:r>
                        <a:rPr lang="ja-JP" altLang="en-US" sz="1200" b="0" i="0" u="none" strike="noStrike" baseline="0" dirty="0">
                          <a:solidFill>
                            <a:srgbClr val="000000"/>
                          </a:solidFill>
                          <a:effectLst/>
                          <a:latin typeface="ＭＳ Ｐゴシック" panose="020B0600070205080204" pitchFamily="50" charset="-128"/>
                          <a:ea typeface="+mn-ea"/>
                        </a:rPr>
                        <a:t>％（</a:t>
                      </a:r>
                      <a:r>
                        <a:rPr lang="en-US" altLang="ja-JP" sz="1200" b="0" i="0" u="none" strike="noStrike" baseline="0" dirty="0">
                          <a:solidFill>
                            <a:srgbClr val="000000"/>
                          </a:solidFill>
                          <a:effectLst/>
                          <a:latin typeface="ＭＳ Ｐゴシック" panose="020B0600070205080204" pitchFamily="50" charset="-128"/>
                          <a:ea typeface="+mn-ea"/>
                        </a:rPr>
                        <a:t>Ⅰ</a:t>
                      </a:r>
                      <a:r>
                        <a:rPr lang="ja-JP" altLang="en-US" sz="1200" b="0" i="0" u="none" strike="noStrike" baseline="0" dirty="0">
                          <a:solidFill>
                            <a:srgbClr val="000000"/>
                          </a:solidFill>
                          <a:effectLst/>
                          <a:latin typeface="ＭＳ Ｐゴシック" panose="020B0600070205080204" pitchFamily="50" charset="-128"/>
                          <a:ea typeface="+mn-ea"/>
                        </a:rPr>
                        <a:t>の場合は</a:t>
                      </a:r>
                      <a:r>
                        <a:rPr lang="en-US" altLang="ja-JP" sz="1200" b="0" i="0" u="none" strike="noStrike" baseline="0" dirty="0">
                          <a:solidFill>
                            <a:srgbClr val="000000"/>
                          </a:solidFill>
                          <a:effectLst/>
                          <a:latin typeface="ＭＳ Ｐゴシック" panose="020B0600070205080204" pitchFamily="50" charset="-128"/>
                          <a:ea typeface="+mn-ea"/>
                        </a:rPr>
                        <a:t>27</a:t>
                      </a:r>
                      <a:r>
                        <a:rPr lang="ja-JP" altLang="en-US" sz="1200" b="0" i="0" u="none" strike="noStrike" baseline="0" dirty="0">
                          <a:solidFill>
                            <a:srgbClr val="000000"/>
                          </a:solidFill>
                          <a:effectLst/>
                          <a:latin typeface="ＭＳ Ｐゴシック" panose="020B0600070205080204" pitchFamily="50" charset="-128"/>
                          <a:ea typeface="+mn-ea"/>
                        </a:rPr>
                        <a:t>％・</a:t>
                      </a:r>
                      <a:r>
                        <a:rPr lang="en-US" altLang="ja-JP" sz="1200" b="0" i="0" u="none" strike="noStrike" baseline="0" dirty="0">
                          <a:solidFill>
                            <a:srgbClr val="000000"/>
                          </a:solidFill>
                          <a:effectLst/>
                          <a:latin typeface="ＭＳ Ｐゴシック" panose="020B0600070205080204" pitchFamily="50" charset="-128"/>
                          <a:ea typeface="+mn-ea"/>
                        </a:rPr>
                        <a:t>26</a:t>
                      </a:r>
                      <a:r>
                        <a:rPr lang="ja-JP" altLang="en-US" sz="1200" b="0" i="0" u="none" strike="noStrike" baseline="0" dirty="0">
                          <a:solidFill>
                            <a:srgbClr val="000000"/>
                          </a:solidFill>
                          <a:effectLst/>
                          <a:latin typeface="ＭＳ Ｐゴシック" panose="020B0600070205080204" pitchFamily="50" charset="-128"/>
                          <a:ea typeface="+mn-ea"/>
                        </a:rPr>
                        <a:t>％）とする。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8"/>
                  </a:ext>
                </a:extLst>
              </a:tr>
            </a:tbl>
          </a:graphicData>
        </a:graphic>
      </p:graphicFrame>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２７．経過措置①　　　　</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345</a:t>
            </a:fld>
            <a:endParaRPr lang="ja-JP" altLang="en-US" sz="1600" dirty="0">
              <a:solidFill>
                <a:prstClr val="black"/>
              </a:solidFill>
            </a:endParaRPr>
          </a:p>
        </p:txBody>
      </p:sp>
    </p:spTree>
    <p:extLst>
      <p:ext uri="{BB962C8B-B14F-4D97-AF65-F5344CB8AC3E}">
        <p14:creationId xmlns:p14="http://schemas.microsoft.com/office/powerpoint/2010/main" val="205532734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1339122272"/>
              </p:ext>
            </p:extLst>
          </p:nvPr>
        </p:nvGraphicFramePr>
        <p:xfrm>
          <a:off x="94005" y="692696"/>
          <a:ext cx="9644821" cy="6082606"/>
        </p:xfrm>
        <a:graphic>
          <a:graphicData uri="http://schemas.openxmlformats.org/drawingml/2006/table">
            <a:tbl>
              <a:tblPr firstRow="1" bandRow="1">
                <a:tableStyleId>{B301B821-A1FF-4177-AEE7-76D212191A09}</a:tableStyleId>
              </a:tblPr>
              <a:tblGrid>
                <a:gridCol w="340938">
                  <a:extLst>
                    <a:ext uri="{9D8B030D-6E8A-4147-A177-3AD203B41FA5}">
                      <a16:colId xmlns="" xmlns:a16="http://schemas.microsoft.com/office/drawing/2014/main" val="20000"/>
                    </a:ext>
                  </a:extLst>
                </a:gridCol>
                <a:gridCol w="2823883">
                  <a:extLst>
                    <a:ext uri="{9D8B030D-6E8A-4147-A177-3AD203B41FA5}">
                      <a16:colId xmlns="" xmlns:a16="http://schemas.microsoft.com/office/drawing/2014/main" val="20001"/>
                    </a:ext>
                  </a:extLst>
                </a:gridCol>
                <a:gridCol w="6480000">
                  <a:extLst>
                    <a:ext uri="{9D8B030D-6E8A-4147-A177-3AD203B41FA5}">
                      <a16:colId xmlns="" xmlns:a16="http://schemas.microsoft.com/office/drawing/2014/main" val="20002"/>
                    </a:ext>
                  </a:extLst>
                </a:gridCol>
              </a:tblGrid>
              <a:tr h="36674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項目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466483">
                <a:tc>
                  <a:txBody>
                    <a:bodyPr/>
                    <a:lstStyle/>
                    <a:p>
                      <a:pPr algn="ctr"/>
                      <a:r>
                        <a:rPr lang="en-US" altLang="ja-JP" sz="1200" b="0" dirty="0">
                          <a:latin typeface="+mn-ea"/>
                          <a:ea typeface="+mn-ea"/>
                        </a:rPr>
                        <a:t>9</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重症度、医療・看護必要度の評価方法</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日時点で、一般病棟７対１入院基本料（許可病床数が</a:t>
                      </a:r>
                      <a:r>
                        <a:rPr lang="en-US" altLang="ja-JP" sz="1200" dirty="0">
                          <a:latin typeface="+mn-ea"/>
                          <a:ea typeface="+mn-ea"/>
                        </a:rPr>
                        <a:t>200</a:t>
                      </a:r>
                      <a:r>
                        <a:rPr lang="ja-JP" altLang="en-US" sz="1200" dirty="0">
                          <a:latin typeface="+mn-ea"/>
                          <a:ea typeface="+mn-ea"/>
                        </a:rPr>
                        <a:t>床未満に限る。）を届け出ている病棟が、急性期一般入院料２又は３を届け出る場合については、平成</a:t>
                      </a:r>
                      <a:r>
                        <a:rPr lang="en-US" altLang="ja-JP" sz="1200" dirty="0">
                          <a:latin typeface="+mn-ea"/>
                          <a:ea typeface="+mn-ea"/>
                        </a:rPr>
                        <a:t>32</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日までの間、重症度、医療・看護必要度の評価において、一般病棟用の重症度、医療・看護必要度</a:t>
                      </a:r>
                      <a:r>
                        <a:rPr lang="en-US" altLang="ja-JP" sz="1200" dirty="0">
                          <a:latin typeface="+mn-ea"/>
                          <a:ea typeface="+mn-ea"/>
                        </a:rPr>
                        <a:t>Ⅰ</a:t>
                      </a:r>
                      <a:r>
                        <a:rPr lang="ja-JP" altLang="en-US" sz="1200" dirty="0">
                          <a:latin typeface="+mn-ea"/>
                          <a:ea typeface="+mn-ea"/>
                        </a:rPr>
                        <a:t>を用いてもよい。</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8"/>
                  </a:ext>
                </a:extLst>
              </a:tr>
              <a:tr h="466483">
                <a:tc>
                  <a:txBody>
                    <a:bodyPr/>
                    <a:lstStyle/>
                    <a:p>
                      <a:pPr algn="ctr"/>
                      <a:r>
                        <a:rPr lang="en-US" altLang="ja-JP" sz="1200" b="0" dirty="0">
                          <a:latin typeface="+mn-ea"/>
                          <a:ea typeface="+mn-ea"/>
                        </a:rPr>
                        <a:t>10</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t>療養病棟入院基本料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t>・平成</a:t>
                      </a:r>
                      <a:r>
                        <a:rPr lang="en-US" altLang="ja-JP" sz="1200" dirty="0">
                          <a:latin typeface="+mj-ea"/>
                          <a:ea typeface="+mj-ea"/>
                        </a:rPr>
                        <a:t>30</a:t>
                      </a:r>
                      <a:r>
                        <a:rPr lang="ja-JP" altLang="en-US" sz="1200" dirty="0">
                          <a:latin typeface="+mj-ea"/>
                          <a:ea typeface="+mj-ea"/>
                        </a:rPr>
                        <a:t>年３月</a:t>
                      </a:r>
                      <a:r>
                        <a:rPr lang="en-US" altLang="ja-JP" sz="1200" dirty="0">
                          <a:latin typeface="+mj-ea"/>
                          <a:ea typeface="+mj-ea"/>
                        </a:rPr>
                        <a:t>31</a:t>
                      </a:r>
                      <a:r>
                        <a:rPr lang="ja-JP" altLang="en-US" sz="1200" dirty="0">
                          <a:latin typeface="+mj-ea"/>
                          <a:ea typeface="+mj-ea"/>
                        </a:rPr>
                        <a:t>日時点で、療養病棟入院基本料１、療養病棟入院基本料２、療養病棟入院基本料の経過措置を届け出ている病棟については、平成</a:t>
                      </a:r>
                      <a:r>
                        <a:rPr lang="en-US" altLang="ja-JP" sz="1200" dirty="0">
                          <a:latin typeface="+mj-ea"/>
                          <a:ea typeface="+mj-ea"/>
                        </a:rPr>
                        <a:t>30</a:t>
                      </a:r>
                      <a:r>
                        <a:rPr lang="ja-JP" altLang="en-US" sz="1200" dirty="0">
                          <a:latin typeface="+mj-ea"/>
                          <a:ea typeface="+mj-ea"/>
                        </a:rPr>
                        <a:t>年９月</a:t>
                      </a:r>
                      <a:r>
                        <a:rPr lang="en-US" altLang="ja-JP" sz="1200" dirty="0">
                          <a:latin typeface="+mj-ea"/>
                          <a:ea typeface="+mj-ea"/>
                        </a:rPr>
                        <a:t>30</a:t>
                      </a:r>
                      <a:r>
                        <a:rPr lang="ja-JP" altLang="en-US" sz="1200" dirty="0">
                          <a:latin typeface="+mj-ea"/>
                          <a:ea typeface="+mj-ea"/>
                        </a:rPr>
                        <a:t>日までの間、適切な看取りに対する指針に係る要件を満たしているものとする。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692410">
                <a:tc>
                  <a:txBody>
                    <a:bodyPr/>
                    <a:lstStyle/>
                    <a:p>
                      <a:pPr algn="ctr"/>
                      <a:r>
                        <a:rPr lang="en-US" altLang="ja-JP" sz="1200" b="0" dirty="0">
                          <a:latin typeface="+mn-ea"/>
                          <a:ea typeface="+mn-ea"/>
                        </a:rPr>
                        <a:t>11</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療養病棟入院基本料の注</a:t>
                      </a:r>
                      <a:r>
                        <a:rPr lang="en-US" altLang="ja-JP" sz="1200" dirty="0">
                          <a:latin typeface="+mn-ea"/>
                          <a:ea typeface="+mn-ea"/>
                        </a:rPr>
                        <a:t>10</a:t>
                      </a:r>
                      <a:r>
                        <a:rPr lang="ja-JP" altLang="en-US" sz="1200" dirty="0">
                          <a:latin typeface="+mn-ea"/>
                          <a:ea typeface="+mn-ea"/>
                        </a:rPr>
                        <a:t>　在宅復帰機能強化加算　</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日時点で、在宅復帰機能強化加算の届出を行っている保険医療機関については、平成</a:t>
                      </a:r>
                      <a:r>
                        <a:rPr lang="en-US" altLang="ja-JP" sz="1200" dirty="0">
                          <a:latin typeface="+mn-ea"/>
                          <a:ea typeface="+mn-ea"/>
                        </a:rPr>
                        <a:t>30</a:t>
                      </a:r>
                      <a:r>
                        <a:rPr lang="ja-JP" altLang="en-US" sz="1200" dirty="0">
                          <a:latin typeface="+mn-ea"/>
                          <a:ea typeface="+mn-ea"/>
                        </a:rPr>
                        <a:t>年９月</a:t>
                      </a:r>
                      <a:r>
                        <a:rPr lang="en-US" altLang="ja-JP" sz="1200" dirty="0">
                          <a:latin typeface="+mn-ea"/>
                          <a:ea typeface="+mn-ea"/>
                        </a:rPr>
                        <a:t>30</a:t>
                      </a:r>
                      <a:r>
                        <a:rPr lang="ja-JP" altLang="en-US" sz="1200" dirty="0">
                          <a:latin typeface="+mn-ea"/>
                          <a:ea typeface="+mn-ea"/>
                        </a:rPr>
                        <a:t>日までの間、当該加算の施設基準を満たしているものとする。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691119">
                <a:tc>
                  <a:txBody>
                    <a:bodyPr/>
                    <a:lstStyle/>
                    <a:p>
                      <a:pPr algn="ctr"/>
                      <a:r>
                        <a:rPr lang="en-US" altLang="ja-JP" sz="1200" b="0" dirty="0">
                          <a:latin typeface="+mn-ea"/>
                          <a:ea typeface="+mn-ea"/>
                        </a:rPr>
                        <a:t>12</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療養病棟入院基本料の注</a:t>
                      </a:r>
                      <a:r>
                        <a:rPr lang="en-US" altLang="ja-JP" sz="1200" dirty="0">
                          <a:latin typeface="+mn-ea"/>
                          <a:ea typeface="+mn-ea"/>
                        </a:rPr>
                        <a:t>11</a:t>
                      </a:r>
                      <a:r>
                        <a:rPr lang="ja-JP" altLang="en-US" sz="1200" dirty="0">
                          <a:latin typeface="+mn-ea"/>
                          <a:ea typeface="+mn-ea"/>
                        </a:rPr>
                        <a:t>・</a:t>
                      </a:r>
                      <a:r>
                        <a:rPr lang="en-US" altLang="ja-JP" sz="1200" dirty="0">
                          <a:latin typeface="+mn-ea"/>
                          <a:ea typeface="+mn-ea"/>
                        </a:rPr>
                        <a:t>12</a:t>
                      </a:r>
                      <a:endParaRPr lang="ja-JP" altLang="en-US" sz="1200" dirty="0">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a:t>
                      </a:r>
                      <a:r>
                        <a:rPr lang="en-US" altLang="ja-JP" sz="1200" dirty="0">
                          <a:latin typeface="+mn-ea"/>
                          <a:ea typeface="+mn-ea"/>
                        </a:rPr>
                        <a:t>25</a:t>
                      </a:r>
                      <a:r>
                        <a:rPr lang="ja-JP" altLang="en-US" sz="1200" dirty="0">
                          <a:latin typeface="+mn-ea"/>
                          <a:ea typeface="+mn-ea"/>
                        </a:rPr>
                        <a:t>対１看護職員配置の要件又は医療区分２・３の該当患者割合が５割を満たせない場合の減算について、平成</a:t>
                      </a:r>
                      <a:r>
                        <a:rPr lang="en-US" altLang="ja-JP" sz="1200" dirty="0">
                          <a:latin typeface="+mn-ea"/>
                          <a:ea typeface="+mn-ea"/>
                        </a:rPr>
                        <a:t>32</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日までの間、引き続き算定できるものとする。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r h="643889">
                <a:tc>
                  <a:txBody>
                    <a:bodyPr/>
                    <a:lstStyle/>
                    <a:p>
                      <a:pPr algn="ctr"/>
                      <a:r>
                        <a:rPr lang="en-US" altLang="ja-JP" sz="1200" b="0" dirty="0">
                          <a:latin typeface="+mn-ea"/>
                          <a:ea typeface="+mn-ea"/>
                        </a:rPr>
                        <a:t>13</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rPr>
                        <a:t>総合入院体制加算</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・当該保険医療機関と同一建物内に特別養護老人ホーム、介護老人保健施設、介護医療院又は介護療養型医療施設を設置していないこと。ただし、平成</a:t>
                      </a:r>
                      <a:r>
                        <a:rPr lang="en-US" altLang="ja-JP" sz="1200" dirty="0">
                          <a:solidFill>
                            <a:schemeClr val="tx1"/>
                          </a:solidFill>
                          <a:latin typeface="+mn-ea"/>
                          <a:ea typeface="+mn-ea"/>
                        </a:rPr>
                        <a:t>30</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時点で総合入院体制加算に係る届出を行っている保険医療機関であって、当該施設（介護医療院を除く。）を設置している保険医療機関については、当該時点で設置している当該施設（介護医療院を除く。）を維持することができ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4"/>
                  </a:ext>
                </a:extLst>
              </a:tr>
              <a:tr h="648072">
                <a:tc>
                  <a:txBody>
                    <a:bodyPr/>
                    <a:lstStyle/>
                    <a:p>
                      <a:pPr algn="ctr"/>
                      <a:r>
                        <a:rPr lang="en-US" altLang="ja-JP" sz="1200" b="0" dirty="0">
                          <a:latin typeface="+mn-ea"/>
                          <a:ea typeface="+mn-ea"/>
                        </a:rPr>
                        <a:t>14</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医療従事者等の負担の軽減及び処遇の改善に資する体制</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日時点で、総合入院体制加算等に係る届け出を行っている保険医療機関については、平成</a:t>
                      </a:r>
                      <a:r>
                        <a:rPr lang="en-US" altLang="ja-JP" sz="1200" dirty="0">
                          <a:latin typeface="+mn-ea"/>
                          <a:ea typeface="+mn-ea"/>
                        </a:rPr>
                        <a:t>31</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日までの間、医療従事者等の負担の軽減及び処遇の改善に資する体制に係る要件を満たしているものとする。</a:t>
                      </a:r>
                      <a:endParaRPr lang="en-US" altLang="ja-JP" sz="1200" dirty="0">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5"/>
                  </a:ext>
                </a:extLst>
              </a:tr>
              <a:tr h="720080">
                <a:tc>
                  <a:txBody>
                    <a:bodyPr/>
                    <a:lstStyle/>
                    <a:p>
                      <a:pPr algn="ctr"/>
                      <a:r>
                        <a:rPr lang="en-US" altLang="ja-JP" sz="1200" b="0" dirty="0">
                          <a:latin typeface="+mn-ea"/>
                          <a:ea typeface="+mn-ea"/>
                        </a:rPr>
                        <a:t>15</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在宅患者緊急入院診療加算の注２に係る病床数要件</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・平成</a:t>
                      </a:r>
                      <a:r>
                        <a:rPr lang="en-US" altLang="ja-JP" sz="1200" dirty="0">
                          <a:solidFill>
                            <a:schemeClr val="tx1"/>
                          </a:solidFill>
                          <a:latin typeface="+mn-ea"/>
                          <a:ea typeface="+mn-ea"/>
                        </a:rPr>
                        <a:t>31</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日までの間、許可病床数の要件について「</a:t>
                      </a:r>
                      <a:r>
                        <a:rPr lang="en-US" altLang="ja-JP" sz="1200" dirty="0">
                          <a:solidFill>
                            <a:schemeClr val="tx1"/>
                          </a:solidFill>
                          <a:latin typeface="+mn-ea"/>
                          <a:ea typeface="+mn-ea"/>
                        </a:rPr>
                        <a:t>400</a:t>
                      </a:r>
                      <a:r>
                        <a:rPr lang="ja-JP" altLang="en-US" sz="1200" dirty="0">
                          <a:solidFill>
                            <a:schemeClr val="tx1"/>
                          </a:solidFill>
                          <a:latin typeface="+mn-ea"/>
                          <a:ea typeface="+mn-ea"/>
                        </a:rPr>
                        <a:t>床」とあるものは「</a:t>
                      </a:r>
                      <a:r>
                        <a:rPr lang="en-US" altLang="ja-JP" sz="1200" dirty="0">
                          <a:solidFill>
                            <a:schemeClr val="tx1"/>
                          </a:solidFill>
                          <a:latin typeface="+mn-ea"/>
                          <a:ea typeface="+mn-ea"/>
                        </a:rPr>
                        <a:t>500</a:t>
                      </a:r>
                      <a:r>
                        <a:rPr lang="ja-JP" altLang="en-US" sz="1200" dirty="0">
                          <a:solidFill>
                            <a:schemeClr val="tx1"/>
                          </a:solidFill>
                          <a:latin typeface="+mn-ea"/>
                          <a:ea typeface="+mn-ea"/>
                        </a:rPr>
                        <a:t>床」とする。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6"/>
                  </a:ext>
                </a:extLst>
              </a:tr>
              <a:tr h="651270">
                <a:tc>
                  <a:txBody>
                    <a:bodyPr/>
                    <a:lstStyle/>
                    <a:p>
                      <a:pPr algn="ctr"/>
                      <a:r>
                        <a:rPr lang="en-US" altLang="ja-JP" sz="1200" b="0" dirty="0">
                          <a:latin typeface="+mn-ea"/>
                          <a:ea typeface="+mn-ea"/>
                        </a:rPr>
                        <a:t>16</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医師事務作業補助体制加算</a:t>
                      </a:r>
                      <a:endParaRPr lang="en-US" altLang="ja-JP" sz="1200" dirty="0">
                        <a:solidFill>
                          <a:schemeClr val="tx1"/>
                        </a:solidFill>
                        <a:latin typeface="+mn-ea"/>
                        <a:ea typeface="+mn-ea"/>
                      </a:endParaRPr>
                    </a:p>
                    <a:p>
                      <a:r>
                        <a:rPr lang="ja-JP" altLang="en-US" sz="1200" dirty="0">
                          <a:solidFill>
                            <a:schemeClr val="tx1"/>
                          </a:solidFill>
                          <a:latin typeface="+mn-ea"/>
                          <a:ea typeface="+mn-ea"/>
                        </a:rPr>
                        <a:t>処置・手術の休日加算１、時間外加算１及び深夜加算１</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・病院勤務医の負担の軽減及び処遇の改善に資する体制について、平成</a:t>
                      </a:r>
                      <a:r>
                        <a:rPr lang="en-US" altLang="ja-JP" sz="1200" dirty="0">
                          <a:solidFill>
                            <a:schemeClr val="tx1"/>
                          </a:solidFill>
                          <a:latin typeface="+mn-ea"/>
                          <a:ea typeface="+mn-ea"/>
                        </a:rPr>
                        <a:t>30 </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日において現に当該加算に係る届出を行っている保険医療機関については、平成</a:t>
                      </a:r>
                      <a:r>
                        <a:rPr lang="en-US" altLang="ja-JP" sz="1200" dirty="0">
                          <a:solidFill>
                            <a:schemeClr val="tx1"/>
                          </a:solidFill>
                          <a:latin typeface="+mn-ea"/>
                          <a:ea typeface="+mn-ea"/>
                        </a:rPr>
                        <a:t>31</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日までの間、平成</a:t>
                      </a:r>
                      <a:r>
                        <a:rPr lang="en-US" altLang="ja-JP" sz="1200" dirty="0">
                          <a:solidFill>
                            <a:schemeClr val="tx1"/>
                          </a:solidFill>
                          <a:latin typeface="+mn-ea"/>
                          <a:ea typeface="+mn-ea"/>
                        </a:rPr>
                        <a:t>30 </a:t>
                      </a:r>
                      <a:r>
                        <a:rPr lang="ja-JP" altLang="en-US" sz="1200" dirty="0">
                          <a:solidFill>
                            <a:schemeClr val="tx1"/>
                          </a:solidFill>
                          <a:latin typeface="+mn-ea"/>
                          <a:ea typeface="+mn-ea"/>
                        </a:rPr>
                        <a:t>年度改定後の当該加算の当該基準を満たすものとみなす。</a:t>
                      </a:r>
                      <a:endParaRPr lang="en-US" altLang="ja-JP" sz="1200" dirty="0">
                        <a:solidFill>
                          <a:schemeClr val="tx1"/>
                        </a:solidFill>
                        <a:latin typeface="+mn-ea"/>
                        <a:ea typeface="+mn-ea"/>
                      </a:endParaRPr>
                    </a:p>
                    <a:p>
                      <a:r>
                        <a:rPr lang="ja-JP" altLang="en-US" sz="1200" dirty="0">
                          <a:solidFill>
                            <a:schemeClr val="tx1"/>
                          </a:solidFill>
                          <a:latin typeface="+mn-ea"/>
                          <a:ea typeface="+mn-ea"/>
                        </a:rPr>
                        <a:t>・病院勤務医の負担の軽減及び処遇の改善に資する体制について、平成</a:t>
                      </a:r>
                      <a:r>
                        <a:rPr lang="en-US" altLang="ja-JP" sz="1200" dirty="0">
                          <a:solidFill>
                            <a:schemeClr val="tx1"/>
                          </a:solidFill>
                          <a:latin typeface="+mn-ea"/>
                          <a:ea typeface="+mn-ea"/>
                        </a:rPr>
                        <a:t>30</a:t>
                      </a:r>
                      <a:r>
                        <a:rPr lang="ja-JP" altLang="en-US" sz="1200" dirty="0">
                          <a:solidFill>
                            <a:schemeClr val="tx1"/>
                          </a:solidFill>
                          <a:latin typeface="+mn-ea"/>
                          <a:ea typeface="+mn-ea"/>
                        </a:rPr>
                        <a:t>年７月の届出において、改定前の基準で届け出ても差し支えない。</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7"/>
                  </a:ext>
                </a:extLst>
              </a:tr>
            </a:tbl>
          </a:graphicData>
        </a:graphic>
      </p:graphicFrame>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２７．経過措置②　　　　</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346</a:t>
            </a:fld>
            <a:endParaRPr lang="ja-JP" altLang="en-US" sz="1600" dirty="0">
              <a:solidFill>
                <a:prstClr val="black"/>
              </a:solidFill>
            </a:endParaRPr>
          </a:p>
        </p:txBody>
      </p:sp>
    </p:spTree>
    <p:extLst>
      <p:ext uri="{BB962C8B-B14F-4D97-AF65-F5344CB8AC3E}">
        <p14:creationId xmlns:p14="http://schemas.microsoft.com/office/powerpoint/2010/main" val="402632126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2117654006"/>
              </p:ext>
            </p:extLst>
          </p:nvPr>
        </p:nvGraphicFramePr>
        <p:xfrm>
          <a:off x="94005" y="692696"/>
          <a:ext cx="9644821" cy="5837927"/>
        </p:xfrm>
        <a:graphic>
          <a:graphicData uri="http://schemas.openxmlformats.org/drawingml/2006/table">
            <a:tbl>
              <a:tblPr firstRow="1" bandRow="1">
                <a:tableStyleId>{B301B821-A1FF-4177-AEE7-76D212191A09}</a:tableStyleId>
              </a:tblPr>
              <a:tblGrid>
                <a:gridCol w="340938">
                  <a:extLst>
                    <a:ext uri="{9D8B030D-6E8A-4147-A177-3AD203B41FA5}">
                      <a16:colId xmlns="" xmlns:a16="http://schemas.microsoft.com/office/drawing/2014/main" val="20000"/>
                    </a:ext>
                  </a:extLst>
                </a:gridCol>
                <a:gridCol w="2823883">
                  <a:extLst>
                    <a:ext uri="{9D8B030D-6E8A-4147-A177-3AD203B41FA5}">
                      <a16:colId xmlns="" xmlns:a16="http://schemas.microsoft.com/office/drawing/2014/main" val="20001"/>
                    </a:ext>
                  </a:extLst>
                </a:gridCol>
                <a:gridCol w="6480000">
                  <a:extLst>
                    <a:ext uri="{9D8B030D-6E8A-4147-A177-3AD203B41FA5}">
                      <a16:colId xmlns="" xmlns:a16="http://schemas.microsoft.com/office/drawing/2014/main" val="20002"/>
                    </a:ext>
                  </a:extLst>
                </a:gridCol>
              </a:tblGrid>
              <a:tr h="36674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項目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857391">
                <a:tc>
                  <a:txBody>
                    <a:bodyPr/>
                    <a:lstStyle/>
                    <a:p>
                      <a:pPr algn="ctr"/>
                      <a:r>
                        <a:rPr lang="en-US" altLang="ja-JP" sz="1200" b="0" dirty="0">
                          <a:latin typeface="+mn-ea"/>
                          <a:ea typeface="+mn-ea"/>
                        </a:rPr>
                        <a:t>17</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データ提出加算①</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年３月</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日時点で、</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対１入院基本料（一般、特定、専門：許可病床数が</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200</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床未満に限る。）、療養病棟入院基本料１・２、回復期リハビリテーション病棟入院料を届け出ている病棟又は病室については、平成</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年３月</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日（許可病床数が</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50</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未満又は病棟数が</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病棟の場合は平成</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32</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年３月</a:t>
                      </a:r>
                      <a:r>
                        <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日）までの間、各入院料のデータ提出加算に係る要件を満たしているものとする</a:t>
                      </a:r>
                      <a:r>
                        <a:rPr lang="ja-JP" altLang="en-US" sz="1200" b="0" i="0" u="none" strike="noStrike" baseline="0" dirty="0">
                          <a:solidFill>
                            <a:srgbClr val="000000"/>
                          </a:solidFill>
                          <a:effectLst/>
                          <a:latin typeface="ＭＳ Ｐゴシック" panose="020B0600070205080204" pitchFamily="50" charset="-128"/>
                          <a:ea typeface="+mn-ea"/>
                        </a:rPr>
                        <a:t>。</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7"/>
                  </a:ext>
                </a:extLst>
              </a:tr>
              <a:tr h="857391">
                <a:tc>
                  <a:txBody>
                    <a:bodyPr/>
                    <a:lstStyle/>
                    <a:p>
                      <a:pPr algn="ctr"/>
                      <a:r>
                        <a:rPr lang="en-US" altLang="ja-JP" sz="1200" b="0" dirty="0">
                          <a:latin typeface="+mn-ea"/>
                          <a:ea typeface="+mn-ea"/>
                        </a:rPr>
                        <a:t>18</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データ提出加算②</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日時点で、データ提出加算の「（一般病棟）</a:t>
                      </a:r>
                      <a:r>
                        <a:rPr lang="en-US" altLang="ja-JP" sz="1200" dirty="0">
                          <a:latin typeface="+mn-ea"/>
                          <a:ea typeface="+mn-ea"/>
                        </a:rPr>
                        <a:t>200</a:t>
                      </a:r>
                      <a:r>
                        <a:rPr lang="ja-JP" altLang="en-US" sz="1200" dirty="0">
                          <a:latin typeface="+mn-ea"/>
                          <a:ea typeface="+mn-ea"/>
                        </a:rPr>
                        <a:t>床未満」の区分の届出を行っている保険医療機関（許可病床数が</a:t>
                      </a:r>
                      <a:r>
                        <a:rPr lang="en-US" altLang="ja-JP" sz="1200" dirty="0">
                          <a:latin typeface="+mn-ea"/>
                          <a:ea typeface="+mn-ea"/>
                        </a:rPr>
                        <a:t>200</a:t>
                      </a:r>
                      <a:r>
                        <a:rPr lang="ja-JP" altLang="en-US" sz="1200" dirty="0">
                          <a:latin typeface="+mn-ea"/>
                          <a:ea typeface="+mn-ea"/>
                        </a:rPr>
                        <a:t>床以上の病院に限る。）については、平成</a:t>
                      </a:r>
                      <a:r>
                        <a:rPr lang="en-US" altLang="ja-JP" sz="1200" dirty="0">
                          <a:latin typeface="+mn-ea"/>
                          <a:ea typeface="+mn-ea"/>
                        </a:rPr>
                        <a:t>31</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日までの間、引き続き「（一般病棟）</a:t>
                      </a:r>
                      <a:r>
                        <a:rPr lang="en-US" altLang="ja-JP" sz="1200" dirty="0">
                          <a:latin typeface="+mn-ea"/>
                          <a:ea typeface="+mn-ea"/>
                        </a:rPr>
                        <a:t>200</a:t>
                      </a:r>
                      <a:r>
                        <a:rPr lang="ja-JP" altLang="en-US" sz="1200" dirty="0">
                          <a:latin typeface="+mn-ea"/>
                          <a:ea typeface="+mn-ea"/>
                        </a:rPr>
                        <a:t>床未満」の区分を算定できるものとする。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692410">
                <a:tc>
                  <a:txBody>
                    <a:bodyPr/>
                    <a:lstStyle/>
                    <a:p>
                      <a:pPr algn="ctr"/>
                      <a:r>
                        <a:rPr lang="en-US" altLang="ja-JP" sz="1200" b="0" dirty="0">
                          <a:latin typeface="+mn-ea"/>
                          <a:ea typeface="+mn-ea"/>
                        </a:rPr>
                        <a:t>19</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データ提出加算の注２</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・外来</a:t>
                      </a:r>
                      <a:r>
                        <a:rPr lang="en-US" altLang="ja-JP" sz="1200" dirty="0">
                          <a:latin typeface="+mn-ea"/>
                          <a:ea typeface="+mn-ea"/>
                        </a:rPr>
                        <a:t>EF</a:t>
                      </a:r>
                      <a:r>
                        <a:rPr lang="ja-JP" altLang="en-US" sz="1200" dirty="0">
                          <a:latin typeface="+mn-ea"/>
                          <a:ea typeface="+mn-ea"/>
                        </a:rPr>
                        <a:t>ファイルにおける未コード化傷病名の割合の要件については、平成</a:t>
                      </a:r>
                      <a:r>
                        <a:rPr lang="en-US" altLang="ja-JP" sz="1200" dirty="0">
                          <a:latin typeface="+mn-ea"/>
                          <a:ea typeface="+mn-ea"/>
                        </a:rPr>
                        <a:t>31</a:t>
                      </a:r>
                      <a:r>
                        <a:rPr lang="ja-JP" altLang="en-US" sz="1200" dirty="0">
                          <a:latin typeface="+mn-ea"/>
                          <a:ea typeface="+mn-ea"/>
                        </a:rPr>
                        <a:t>年</a:t>
                      </a:r>
                      <a:r>
                        <a:rPr lang="en-US" altLang="ja-JP" sz="1200" dirty="0">
                          <a:latin typeface="+mn-ea"/>
                          <a:ea typeface="+mn-ea"/>
                        </a:rPr>
                        <a:t>3</a:t>
                      </a:r>
                      <a:r>
                        <a:rPr lang="ja-JP" altLang="en-US" sz="1200" dirty="0">
                          <a:latin typeface="+mn-ea"/>
                          <a:ea typeface="+mn-ea"/>
                        </a:rPr>
                        <a:t>月分のデータまでの期間に限り、当該基準を満たしているものとする。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678940">
                <a:tc>
                  <a:txBody>
                    <a:bodyPr/>
                    <a:lstStyle/>
                    <a:p>
                      <a:pPr algn="ctr"/>
                      <a:r>
                        <a:rPr lang="en-US" altLang="ja-JP" sz="1200" b="0" dirty="0">
                          <a:latin typeface="+mn-ea"/>
                          <a:ea typeface="+mn-ea"/>
                        </a:rPr>
                        <a:t>20</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救命救急入院料の注３・４</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30</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日時点で、救命救急入院料の注３・４に係る施設基準の届出をおこなっている保険医療機関については、平成</a:t>
                      </a:r>
                      <a:r>
                        <a:rPr lang="en-US" altLang="ja-JP" sz="1200" dirty="0">
                          <a:latin typeface="+mn-ea"/>
                          <a:ea typeface="+mn-ea"/>
                        </a:rPr>
                        <a:t>31</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日までの間、引き続き当該加算を算定することができる。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r h="627107">
                <a:tc>
                  <a:txBody>
                    <a:bodyPr/>
                    <a:lstStyle/>
                    <a:p>
                      <a:pPr algn="ctr"/>
                      <a:r>
                        <a:rPr lang="en-US" altLang="ja-JP" sz="1200" b="0" dirty="0">
                          <a:latin typeface="+mn-ea"/>
                          <a:ea typeface="+mn-ea"/>
                        </a:rPr>
                        <a:t>21</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特定集中治療室及び</a:t>
                      </a:r>
                      <a:endParaRPr lang="en-US" altLang="ja-JP" sz="1200" b="0" i="0" u="none" strike="noStrike" baseline="0" dirty="0">
                        <a:solidFill>
                          <a:srgbClr val="000000"/>
                        </a:solidFill>
                        <a:effectLst/>
                        <a:latin typeface="+mn-ea"/>
                        <a:ea typeface="+mn-ea"/>
                      </a:endParaRPr>
                    </a:p>
                    <a:p>
                      <a:pPr algn="l" fontAlgn="ctr"/>
                      <a:r>
                        <a:rPr lang="ja-JP" altLang="en-US" sz="1200" b="0" i="0" u="none" strike="noStrike" baseline="0" dirty="0">
                          <a:solidFill>
                            <a:srgbClr val="000000"/>
                          </a:solidFill>
                          <a:effectLst/>
                          <a:latin typeface="+mn-ea"/>
                          <a:ea typeface="+mn-ea"/>
                        </a:rPr>
                        <a:t>注４の早期離床・リハビリテーション加算</a:t>
                      </a:r>
                      <a:endParaRPr lang="en-US" altLang="ja-JP" sz="12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・平成</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日時点で、特定集中治療室管理料１・２を届け出ている医療機関については、平成</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日までの間、適切な研修を受けた看護師の配置に係る要件を満たしているものとする。</a:t>
                      </a:r>
                      <a:endParaRPr lang="en-US" altLang="ja-JP" sz="1200" b="0" i="0" u="none" strike="noStrike" baseline="0" dirty="0">
                        <a:solidFill>
                          <a:srgbClr val="000000"/>
                        </a:solidFill>
                        <a:effectLst/>
                        <a:latin typeface="+mn-ea"/>
                        <a:ea typeface="+mn-ea"/>
                      </a:endParaRPr>
                    </a:p>
                    <a:p>
                      <a:pPr algn="l" fontAlgn="ctr"/>
                      <a:r>
                        <a:rPr lang="ja-JP" altLang="en-US" sz="1200" b="0" i="0" u="none" strike="noStrike" baseline="0" dirty="0">
                          <a:solidFill>
                            <a:srgbClr val="000000"/>
                          </a:solidFill>
                          <a:effectLst/>
                          <a:latin typeface="+mn-ea"/>
                          <a:ea typeface="+mn-ea"/>
                        </a:rPr>
                        <a:t>・平成</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日時点で、特定集中治療室管理料１・２を届け出ている医療機関については、平成</a:t>
                      </a:r>
                      <a:r>
                        <a:rPr lang="en-US" altLang="ja-JP" sz="1200" b="0" i="0" u="none" strike="noStrike" baseline="0" dirty="0">
                          <a:solidFill>
                            <a:srgbClr val="000000"/>
                          </a:solidFill>
                          <a:effectLst/>
                          <a:latin typeface="+mn-ea"/>
                          <a:ea typeface="+mn-ea"/>
                        </a:rPr>
                        <a:t>32</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日までの間、特定集中治療室等において６年以上の勤務経験を有する看護師が配置されていれば、適切な研修を受けた看護師の配置に係る要件を満たしているものとする。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4"/>
                  </a:ext>
                </a:extLst>
              </a:tr>
              <a:tr h="720080">
                <a:tc>
                  <a:txBody>
                    <a:bodyPr/>
                    <a:lstStyle/>
                    <a:p>
                      <a:pPr algn="ctr"/>
                      <a:r>
                        <a:rPr lang="en-US" altLang="ja-JP" sz="1200" b="0" dirty="0">
                          <a:latin typeface="+mn-ea"/>
                          <a:ea typeface="+mn-ea"/>
                        </a:rPr>
                        <a:t>22</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地域包括ケア病棟入院料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・許可病床数が</a:t>
                      </a:r>
                      <a:r>
                        <a:rPr lang="en-US" altLang="ja-JP" sz="1200" dirty="0">
                          <a:solidFill>
                            <a:schemeClr val="tx1"/>
                          </a:solidFill>
                          <a:latin typeface="+mn-ea"/>
                          <a:ea typeface="+mn-ea"/>
                        </a:rPr>
                        <a:t>400 </a:t>
                      </a:r>
                      <a:r>
                        <a:rPr lang="ja-JP" altLang="en-US" sz="1200" dirty="0">
                          <a:solidFill>
                            <a:schemeClr val="tx1"/>
                          </a:solidFill>
                          <a:latin typeface="+mn-ea"/>
                          <a:ea typeface="+mn-ea"/>
                        </a:rPr>
                        <a:t>床以上の病院は、地域包括ケア病棟入院料１又は２の届出をすることができる病棟は１病棟に限る。ただし、平成</a:t>
                      </a:r>
                      <a:r>
                        <a:rPr lang="en-US" altLang="ja-JP" sz="1200" dirty="0">
                          <a:solidFill>
                            <a:schemeClr val="tx1"/>
                          </a:solidFill>
                          <a:latin typeface="+mn-ea"/>
                          <a:ea typeface="+mn-ea"/>
                        </a:rPr>
                        <a:t>30</a:t>
                      </a:r>
                      <a:r>
                        <a:rPr lang="ja-JP" altLang="en-US" sz="1200" dirty="0">
                          <a:solidFill>
                            <a:schemeClr val="tx1"/>
                          </a:solidFill>
                          <a:latin typeface="+mn-ea"/>
                          <a:ea typeface="+mn-ea"/>
                        </a:rPr>
                        <a:t>年１月１日時点で地域包括ケア病棟入院料１若しくは２を２病棟以上届け出ている保険医療機関であって、許可病床数が</a:t>
                      </a:r>
                      <a:r>
                        <a:rPr lang="en-US" altLang="ja-JP" sz="1200" dirty="0">
                          <a:solidFill>
                            <a:schemeClr val="tx1"/>
                          </a:solidFill>
                          <a:latin typeface="+mn-ea"/>
                          <a:ea typeface="+mn-ea"/>
                        </a:rPr>
                        <a:t>400</a:t>
                      </a:r>
                      <a:r>
                        <a:rPr lang="ja-JP" altLang="en-US" sz="1200" dirty="0">
                          <a:solidFill>
                            <a:schemeClr val="tx1"/>
                          </a:solidFill>
                          <a:latin typeface="+mn-ea"/>
                          <a:ea typeface="+mn-ea"/>
                        </a:rPr>
                        <a:t>床以上の保険医療機関については、当該時点で現に届け出ている複数の病棟を維持することができる。</a:t>
                      </a:r>
                      <a:endParaRPr lang="en-US" altLang="ja-JP" sz="1200" dirty="0">
                        <a:solidFill>
                          <a:schemeClr val="tx1"/>
                        </a:solidFill>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5"/>
                  </a:ext>
                </a:extLst>
              </a:tr>
              <a:tr h="720080">
                <a:tc>
                  <a:txBody>
                    <a:bodyPr/>
                    <a:lstStyle/>
                    <a:p>
                      <a:pPr algn="ctr"/>
                      <a:r>
                        <a:rPr lang="en-US" altLang="ja-JP" sz="1200" b="0" dirty="0">
                          <a:latin typeface="+mn-ea"/>
                          <a:ea typeface="+mn-ea"/>
                        </a:rPr>
                        <a:t>23</a:t>
                      </a:r>
                      <a:endParaRPr lang="ja-JP" altLang="en-US" sz="1200" b="0" dirty="0">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緩和ケア病棟入院料</a:t>
                      </a:r>
                      <a:endParaRPr lang="zh-TW" altLang="en-US" sz="12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a:solidFill>
                            <a:srgbClr val="000000"/>
                          </a:solidFill>
                          <a:effectLst/>
                          <a:latin typeface="+mn-ea"/>
                          <a:ea typeface="+mn-ea"/>
                        </a:rPr>
                        <a:t>・平成</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日時点で、緩和ケア病棟入院料を届け出ている病棟については、平成</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年９月</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日までの間、緊急時 の対応方針等に関する体制及び実績に係る要件を満たしているものとする。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6"/>
                  </a:ext>
                </a:extLst>
              </a:tr>
            </a:tbl>
          </a:graphicData>
        </a:graphic>
      </p:graphicFrame>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２７．経過措置③　　　　</a:t>
            </a: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347</a:t>
            </a:fld>
            <a:endParaRPr lang="ja-JP" altLang="en-US" sz="1600" dirty="0">
              <a:solidFill>
                <a:prstClr val="black"/>
              </a:solidFill>
            </a:endParaRPr>
          </a:p>
        </p:txBody>
      </p:sp>
    </p:spTree>
    <p:extLst>
      <p:ext uri="{BB962C8B-B14F-4D97-AF65-F5344CB8AC3E}">
        <p14:creationId xmlns:p14="http://schemas.microsoft.com/office/powerpoint/2010/main" val="571165551"/>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1710120807"/>
              </p:ext>
            </p:extLst>
          </p:nvPr>
        </p:nvGraphicFramePr>
        <p:xfrm>
          <a:off x="94005" y="692697"/>
          <a:ext cx="9644821" cy="5102911"/>
        </p:xfrm>
        <a:graphic>
          <a:graphicData uri="http://schemas.openxmlformats.org/drawingml/2006/table">
            <a:tbl>
              <a:tblPr firstRow="1" bandRow="1">
                <a:tableStyleId>{B301B821-A1FF-4177-AEE7-76D212191A09}</a:tableStyleId>
              </a:tblPr>
              <a:tblGrid>
                <a:gridCol w="340938">
                  <a:extLst>
                    <a:ext uri="{9D8B030D-6E8A-4147-A177-3AD203B41FA5}">
                      <a16:colId xmlns="" xmlns:a16="http://schemas.microsoft.com/office/drawing/2014/main" val="20000"/>
                    </a:ext>
                  </a:extLst>
                </a:gridCol>
                <a:gridCol w="2823883">
                  <a:extLst>
                    <a:ext uri="{9D8B030D-6E8A-4147-A177-3AD203B41FA5}">
                      <a16:colId xmlns="" xmlns:a16="http://schemas.microsoft.com/office/drawing/2014/main" val="20001"/>
                    </a:ext>
                  </a:extLst>
                </a:gridCol>
                <a:gridCol w="6480000">
                  <a:extLst>
                    <a:ext uri="{9D8B030D-6E8A-4147-A177-3AD203B41FA5}">
                      <a16:colId xmlns="" xmlns:a16="http://schemas.microsoft.com/office/drawing/2014/main" val="20002"/>
                    </a:ext>
                  </a:extLst>
                </a:gridCol>
              </a:tblGrid>
              <a:tr h="36674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項目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713375">
                <a:tc>
                  <a:txBody>
                    <a:bodyPr/>
                    <a:lstStyle/>
                    <a:p>
                      <a:pPr algn="ctr"/>
                      <a:r>
                        <a:rPr lang="en-US" altLang="ja-JP" sz="1200" b="0" dirty="0">
                          <a:solidFill>
                            <a:schemeClr val="tx1"/>
                          </a:solidFill>
                          <a:latin typeface="+mn-ea"/>
                          <a:ea typeface="+mn-ea"/>
                        </a:rPr>
                        <a:t>24</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精神科救急入院料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・当該病棟の病床数は、当該病院の精神病床数が</a:t>
                      </a:r>
                      <a:r>
                        <a:rPr lang="en-US" altLang="ja-JP" sz="1200" dirty="0">
                          <a:solidFill>
                            <a:schemeClr val="tx1"/>
                          </a:solidFill>
                          <a:latin typeface="+mn-ea"/>
                          <a:ea typeface="+mn-ea"/>
                        </a:rPr>
                        <a:t>300 </a:t>
                      </a:r>
                      <a:r>
                        <a:rPr lang="ja-JP" altLang="en-US" sz="1200" dirty="0">
                          <a:solidFill>
                            <a:schemeClr val="tx1"/>
                          </a:solidFill>
                          <a:latin typeface="+mn-ea"/>
                          <a:ea typeface="+mn-ea"/>
                        </a:rPr>
                        <a:t>床以下の場合には</a:t>
                      </a:r>
                      <a:r>
                        <a:rPr lang="en-US" altLang="ja-JP" sz="1200" dirty="0">
                          <a:solidFill>
                            <a:schemeClr val="tx1"/>
                          </a:solidFill>
                          <a:latin typeface="+mn-ea"/>
                          <a:ea typeface="+mn-ea"/>
                        </a:rPr>
                        <a:t>60 </a:t>
                      </a:r>
                      <a:r>
                        <a:rPr lang="ja-JP" altLang="en-US" sz="1200" dirty="0">
                          <a:solidFill>
                            <a:schemeClr val="tx1"/>
                          </a:solidFill>
                          <a:latin typeface="+mn-ea"/>
                          <a:ea typeface="+mn-ea"/>
                        </a:rPr>
                        <a:t>床以下であり、当該病院の精神病床数が</a:t>
                      </a:r>
                      <a:r>
                        <a:rPr lang="en-US" altLang="ja-JP" sz="1200" dirty="0">
                          <a:solidFill>
                            <a:schemeClr val="tx1"/>
                          </a:solidFill>
                          <a:latin typeface="+mn-ea"/>
                          <a:ea typeface="+mn-ea"/>
                        </a:rPr>
                        <a:t>300 </a:t>
                      </a:r>
                      <a:r>
                        <a:rPr lang="ja-JP" altLang="en-US" sz="1200" dirty="0">
                          <a:solidFill>
                            <a:schemeClr val="tx1"/>
                          </a:solidFill>
                          <a:latin typeface="+mn-ea"/>
                          <a:ea typeface="+mn-ea"/>
                        </a:rPr>
                        <a:t>床を超える場合にはその２割以下であること。ただし、平成</a:t>
                      </a:r>
                      <a:r>
                        <a:rPr lang="en-US" altLang="ja-JP" sz="1200" dirty="0">
                          <a:solidFill>
                            <a:schemeClr val="tx1"/>
                          </a:solidFill>
                          <a:latin typeface="+mn-ea"/>
                          <a:ea typeface="+mn-ea"/>
                        </a:rPr>
                        <a:t>30</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日時点で、現に当該基準を超えて病床を有する保険医療機関にあっては、当該時点で現に届け出ている病床数を維持することができる。</a:t>
                      </a:r>
                      <a:endParaRPr lang="en-US" altLang="ja-JP" sz="1200" dirty="0">
                        <a:solidFill>
                          <a:schemeClr val="tx1"/>
                        </a:solidFill>
                        <a:latin typeface="+mn-ea"/>
                        <a:ea typeface="+mn-ea"/>
                      </a:endParaRPr>
                    </a:p>
                    <a:p>
                      <a:r>
                        <a:rPr lang="ja-JP" altLang="en-US" sz="1200" dirty="0">
                          <a:solidFill>
                            <a:schemeClr val="tx1"/>
                          </a:solidFill>
                          <a:latin typeface="+mn-ea"/>
                          <a:ea typeface="+mn-ea"/>
                        </a:rPr>
                        <a:t>・平成</a:t>
                      </a:r>
                      <a:r>
                        <a:rPr lang="en-US" altLang="ja-JP" sz="1200" dirty="0">
                          <a:solidFill>
                            <a:schemeClr val="tx1"/>
                          </a:solidFill>
                          <a:latin typeface="+mn-ea"/>
                          <a:ea typeface="+mn-ea"/>
                        </a:rPr>
                        <a:t>30</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日において現に精神科救急入院料１又は２に係る届出を行っている保険医療機関については、平成</a:t>
                      </a:r>
                      <a:r>
                        <a:rPr lang="en-US" altLang="ja-JP" sz="1200" dirty="0">
                          <a:solidFill>
                            <a:schemeClr val="tx1"/>
                          </a:solidFill>
                          <a:latin typeface="+mn-ea"/>
                          <a:ea typeface="+mn-ea"/>
                        </a:rPr>
                        <a:t>31</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日までの間、それぞれ改正後の精神科救急入院料１又は２の基準を満たしているものとみなす。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692410">
                <a:tc>
                  <a:txBody>
                    <a:bodyPr/>
                    <a:lstStyle/>
                    <a:p>
                      <a:pPr algn="ctr"/>
                      <a:r>
                        <a:rPr lang="en-US" altLang="ja-JP" sz="1200" b="0" dirty="0">
                          <a:solidFill>
                            <a:schemeClr val="tx1"/>
                          </a:solidFill>
                          <a:latin typeface="+mn-ea"/>
                          <a:ea typeface="+mn-ea"/>
                        </a:rPr>
                        <a:t>25</a:t>
                      </a:r>
                      <a:endParaRPr lang="ja-JP" altLang="en-US" sz="1200" b="0" dirty="0">
                        <a:solidFill>
                          <a:schemeClr val="tx1"/>
                        </a:solidFill>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在宅自己導尿指導管理料、在宅経肛門的自己洗腸指導管理料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32</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日までの間、在宅自己導尿指導管理料と在宅経肛門的自己洗腸指導管理料を算定すべき指導管理を同一患者に行った場合、月１回に限りそれぞれの管理料を算定できる。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678940">
                <a:tc>
                  <a:txBody>
                    <a:bodyPr/>
                    <a:lstStyle/>
                    <a:p>
                      <a:pPr algn="ctr"/>
                      <a:r>
                        <a:rPr lang="en-US" altLang="ja-JP" sz="1200" b="0" dirty="0">
                          <a:solidFill>
                            <a:schemeClr val="tx1"/>
                          </a:solidFill>
                          <a:latin typeface="+mn-ea"/>
                          <a:ea typeface="+mn-ea"/>
                        </a:rPr>
                        <a:t>26</a:t>
                      </a:r>
                      <a:endParaRPr lang="ja-JP" altLang="en-US" sz="1200" b="0" dirty="0">
                        <a:solidFill>
                          <a:schemeClr val="tx1"/>
                        </a:solidFill>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トロンボテスト、ｍＲＮＡ定量（１以外のもの）、ムコ蛋白、膵分泌性トリプシンインヒビター（ＰＳＴＩ）、前立腺酸ホスファターゼ抗原（ＰＡＰ）</a:t>
                      </a:r>
                      <a:endParaRPr lang="en-US" altLang="ja-JP" sz="1200" dirty="0">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latin typeface="+mn-ea"/>
                          <a:ea typeface="+mn-ea"/>
                        </a:rPr>
                        <a:t>・平成</a:t>
                      </a:r>
                      <a:r>
                        <a:rPr lang="en-US" altLang="ja-JP" sz="1200" dirty="0">
                          <a:latin typeface="+mn-ea"/>
                          <a:ea typeface="+mn-ea"/>
                        </a:rPr>
                        <a:t>32</a:t>
                      </a:r>
                      <a:r>
                        <a:rPr lang="ja-JP" altLang="en-US" sz="1200" dirty="0">
                          <a:latin typeface="+mn-ea"/>
                          <a:ea typeface="+mn-ea"/>
                        </a:rPr>
                        <a:t>年３月</a:t>
                      </a:r>
                      <a:r>
                        <a:rPr lang="en-US" altLang="ja-JP" sz="1200" dirty="0">
                          <a:latin typeface="+mn-ea"/>
                          <a:ea typeface="+mn-ea"/>
                        </a:rPr>
                        <a:t>31</a:t>
                      </a:r>
                      <a:r>
                        <a:rPr lang="ja-JP" altLang="en-US" sz="1200" dirty="0">
                          <a:latin typeface="+mn-ea"/>
                          <a:ea typeface="+mn-ea"/>
                        </a:rPr>
                        <a:t>日までの間、引き続き当該点数を算定することができる。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r h="483091">
                <a:tc>
                  <a:txBody>
                    <a:bodyPr/>
                    <a:lstStyle/>
                    <a:p>
                      <a:pPr algn="ctr"/>
                      <a:r>
                        <a:rPr lang="en-US" altLang="ja-JP" sz="1200" b="0" dirty="0">
                          <a:solidFill>
                            <a:schemeClr val="tx1"/>
                          </a:solidFill>
                          <a:latin typeface="+mn-ea"/>
                          <a:ea typeface="+mn-ea"/>
                        </a:rPr>
                        <a:t>27</a:t>
                      </a:r>
                      <a:endParaRPr lang="ja-JP" altLang="en-US" sz="1200" b="0" dirty="0">
                        <a:solidFill>
                          <a:schemeClr val="tx1"/>
                        </a:solidFill>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t>要介護被保険者等に対する維持期の疾患別リハビリテーション料</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t>・平成</a:t>
                      </a:r>
                      <a:r>
                        <a:rPr lang="en-US" altLang="ja-JP" sz="1200" dirty="0">
                          <a:latin typeface="+mj-ea"/>
                          <a:ea typeface="+mj-ea"/>
                        </a:rPr>
                        <a:t>31</a:t>
                      </a:r>
                      <a:r>
                        <a:rPr lang="ja-JP" altLang="en-US" sz="1200" dirty="0">
                          <a:latin typeface="+mj-ea"/>
                          <a:ea typeface="+mj-ea"/>
                        </a:rPr>
                        <a:t>年３月</a:t>
                      </a:r>
                      <a:r>
                        <a:rPr lang="en-US" altLang="ja-JP" sz="1200" dirty="0">
                          <a:latin typeface="+mj-ea"/>
                          <a:ea typeface="+mj-ea"/>
                        </a:rPr>
                        <a:t>31</a:t>
                      </a:r>
                      <a:r>
                        <a:rPr lang="ja-JP" altLang="en-US" sz="1200" dirty="0"/>
                        <a:t>日までの間、当該リハビリテーション料を引き続き算定できるものとする。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4"/>
                  </a:ext>
                </a:extLst>
              </a:tr>
              <a:tr h="809855">
                <a:tc>
                  <a:txBody>
                    <a:bodyPr/>
                    <a:lstStyle/>
                    <a:p>
                      <a:pPr algn="ctr"/>
                      <a:r>
                        <a:rPr lang="en-US" altLang="ja-JP" sz="1200" b="0" dirty="0">
                          <a:solidFill>
                            <a:schemeClr val="tx1"/>
                          </a:solidFill>
                          <a:latin typeface="+mn-ea"/>
                          <a:ea typeface="+mn-ea"/>
                        </a:rPr>
                        <a:t>28</a:t>
                      </a:r>
                      <a:endParaRPr lang="ja-JP" altLang="en-US" sz="1200" b="0" dirty="0">
                        <a:solidFill>
                          <a:schemeClr val="tx1"/>
                        </a:solidFill>
                        <a:latin typeface="+mn-ea"/>
                        <a:ea typeface="+mn-ea"/>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b="0" dirty="0">
                          <a:latin typeface="+mn-ea"/>
                          <a:ea typeface="+mn-ea"/>
                        </a:rPr>
                        <a:t>人工腎臓①</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b="0" dirty="0">
                          <a:latin typeface="+mn-ea"/>
                          <a:ea typeface="+mn-ea"/>
                        </a:rPr>
                        <a:t>・人工腎臓に係る施設基準の届出を行う医療機関については、平成</a:t>
                      </a:r>
                      <a:r>
                        <a:rPr lang="en-US" altLang="ja-JP" sz="1200" b="0" dirty="0">
                          <a:latin typeface="+mn-ea"/>
                          <a:ea typeface="+mn-ea"/>
                        </a:rPr>
                        <a:t>31</a:t>
                      </a:r>
                      <a:r>
                        <a:rPr lang="ja-JP" altLang="en-US" sz="1200" b="0" dirty="0">
                          <a:latin typeface="+mn-ea"/>
                          <a:ea typeface="+mn-ea"/>
                        </a:rPr>
                        <a:t>年３月</a:t>
                      </a:r>
                      <a:r>
                        <a:rPr lang="en-US" altLang="ja-JP" sz="1200" b="0" dirty="0">
                          <a:latin typeface="+mn-ea"/>
                          <a:ea typeface="+mn-ea"/>
                        </a:rPr>
                        <a:t>31</a:t>
                      </a:r>
                      <a:r>
                        <a:rPr lang="ja-JP" altLang="en-US" sz="1200" b="0" dirty="0">
                          <a:latin typeface="+mn-ea"/>
                          <a:ea typeface="+mn-ea"/>
                        </a:rPr>
                        <a:t>日まで</a:t>
                      </a:r>
                      <a:r>
                        <a:rPr lang="ja-JP" altLang="en-US" sz="1200" b="0">
                          <a:latin typeface="+mn-ea"/>
                          <a:ea typeface="+mn-ea"/>
                        </a:rPr>
                        <a:t>の間、</a:t>
                      </a:r>
                      <a:r>
                        <a:rPr lang="ja-JP" altLang="en-US" sz="1200" b="0" dirty="0">
                          <a:latin typeface="+mn-ea"/>
                          <a:ea typeface="+mn-ea"/>
                        </a:rPr>
                        <a:t>透析液の水質の管理に関する専任の医師又は臨床工学技士の配置に係る要件を満たしているものとする。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5"/>
                  </a:ext>
                </a:extLst>
              </a:tr>
              <a:tr h="720080">
                <a:tc>
                  <a:txBody>
                    <a:bodyPr/>
                    <a:lstStyle/>
                    <a:p>
                      <a:pPr algn="ctr"/>
                      <a:r>
                        <a:rPr lang="en-US" altLang="ja-JP" sz="1200" b="0" dirty="0">
                          <a:solidFill>
                            <a:schemeClr val="tx1"/>
                          </a:solidFill>
                          <a:latin typeface="+mn-ea"/>
                          <a:ea typeface="+mn-ea"/>
                        </a:rPr>
                        <a:t>29</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人工腎臓②</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・平成</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日時点で、人工腎臓の算定実績を有しない保険医療機関については、人工腎臓の算定を開始した月の翌月から４月（ただし当該月が平成</a:t>
                      </a:r>
                      <a:r>
                        <a:rPr lang="en-US" altLang="ja-JP" sz="1200" b="0" i="0" u="none" strike="noStrike" baseline="0" dirty="0">
                          <a:solidFill>
                            <a:srgbClr val="000000"/>
                          </a:solidFill>
                          <a:effectLst/>
                          <a:latin typeface="+mn-ea"/>
                          <a:ea typeface="+mn-ea"/>
                        </a:rPr>
                        <a:t>32</a:t>
                      </a:r>
                      <a:r>
                        <a:rPr lang="ja-JP" altLang="en-US" sz="1200" b="0" i="0" u="none" strike="noStrike" baseline="0" dirty="0">
                          <a:solidFill>
                            <a:srgbClr val="000000"/>
                          </a:solidFill>
                          <a:effectLst/>
                          <a:latin typeface="+mn-ea"/>
                          <a:ea typeface="+mn-ea"/>
                        </a:rPr>
                        <a:t>年４月以降の場合は平成</a:t>
                      </a:r>
                      <a:r>
                        <a:rPr lang="en-US" altLang="ja-JP" sz="1200" b="0" i="0" u="none" strike="noStrike" baseline="0" dirty="0">
                          <a:solidFill>
                            <a:srgbClr val="000000"/>
                          </a:solidFill>
                          <a:effectLst/>
                          <a:latin typeface="+mn-ea"/>
                          <a:ea typeface="+mn-ea"/>
                        </a:rPr>
                        <a:t>32</a:t>
                      </a:r>
                      <a:r>
                        <a:rPr lang="ja-JP" altLang="en-US" sz="1200" b="0" i="0" u="none" strike="noStrike" baseline="0" dirty="0">
                          <a:solidFill>
                            <a:srgbClr val="000000"/>
                          </a:solidFill>
                          <a:effectLst/>
                          <a:latin typeface="+mn-ea"/>
                          <a:ea typeface="+mn-ea"/>
                        </a:rPr>
                        <a:t>年３月まで）に限り、慢性維持透析を行った場合１の施設基準を満たすものとする。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6"/>
                  </a:ext>
                </a:extLst>
              </a:tr>
            </a:tbl>
          </a:graphicData>
        </a:graphic>
      </p:graphicFrame>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２７．経過措置④　　　　</a:t>
            </a: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348</a:t>
            </a:fld>
            <a:endParaRPr lang="ja-JP" altLang="en-US" sz="1600" dirty="0">
              <a:solidFill>
                <a:prstClr val="black"/>
              </a:solidFill>
            </a:endParaRPr>
          </a:p>
        </p:txBody>
      </p:sp>
    </p:spTree>
    <p:extLst>
      <p:ext uri="{BB962C8B-B14F-4D97-AF65-F5344CB8AC3E}">
        <p14:creationId xmlns:p14="http://schemas.microsoft.com/office/powerpoint/2010/main" val="2664264702"/>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616228524"/>
              </p:ext>
            </p:extLst>
          </p:nvPr>
        </p:nvGraphicFramePr>
        <p:xfrm>
          <a:off x="94005" y="692697"/>
          <a:ext cx="9644821" cy="2675490"/>
        </p:xfrm>
        <a:graphic>
          <a:graphicData uri="http://schemas.openxmlformats.org/drawingml/2006/table">
            <a:tbl>
              <a:tblPr firstRow="1" bandRow="1">
                <a:tableStyleId>{B301B821-A1FF-4177-AEE7-76D212191A09}</a:tableStyleId>
              </a:tblPr>
              <a:tblGrid>
                <a:gridCol w="340938">
                  <a:extLst>
                    <a:ext uri="{9D8B030D-6E8A-4147-A177-3AD203B41FA5}">
                      <a16:colId xmlns="" xmlns:a16="http://schemas.microsoft.com/office/drawing/2014/main" val="20000"/>
                    </a:ext>
                  </a:extLst>
                </a:gridCol>
                <a:gridCol w="2823883">
                  <a:extLst>
                    <a:ext uri="{9D8B030D-6E8A-4147-A177-3AD203B41FA5}">
                      <a16:colId xmlns="" xmlns:a16="http://schemas.microsoft.com/office/drawing/2014/main" val="20001"/>
                    </a:ext>
                  </a:extLst>
                </a:gridCol>
                <a:gridCol w="6480000">
                  <a:extLst>
                    <a:ext uri="{9D8B030D-6E8A-4147-A177-3AD203B41FA5}">
                      <a16:colId xmlns="" xmlns:a16="http://schemas.microsoft.com/office/drawing/2014/main" val="20002"/>
                    </a:ext>
                  </a:extLst>
                </a:gridCol>
              </a:tblGrid>
              <a:tr h="36674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項目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8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713375">
                <a:tc>
                  <a:txBody>
                    <a:bodyPr/>
                    <a:lstStyle/>
                    <a:p>
                      <a:pPr algn="ctr"/>
                      <a:r>
                        <a:rPr lang="en-US" altLang="ja-JP" sz="1200" b="0" dirty="0">
                          <a:solidFill>
                            <a:schemeClr val="tx1"/>
                          </a:solidFill>
                          <a:latin typeface="+mn-ea"/>
                          <a:ea typeface="+mn-ea"/>
                        </a:rPr>
                        <a:t>30</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精神科病棟入院基本料、精神科リエゾンチーム加算、重度アルコール依存症入院医療管理加算、摂食障害入院医療管理加算、児童・思春期精神科入院医療管理料　等</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a:solidFill>
                            <a:srgbClr val="000000"/>
                          </a:solidFill>
                          <a:effectLst/>
                          <a:latin typeface="+mn-ea"/>
                          <a:ea typeface="+mn-ea"/>
                        </a:rPr>
                        <a:t>平成</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日までの間、平成</a:t>
                      </a:r>
                      <a:r>
                        <a:rPr lang="en-US" altLang="ja-JP" sz="1200" b="0" i="0" u="none" strike="noStrike" baseline="0" dirty="0">
                          <a:solidFill>
                            <a:srgbClr val="000000"/>
                          </a:solidFill>
                          <a:effectLst/>
                          <a:latin typeface="+mn-ea"/>
                          <a:ea typeface="+mn-ea"/>
                        </a:rPr>
                        <a:t>30</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日時点で臨床心理技術者であった者については、公認心理師とみなす。また、平成</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年４月１日から当分の間、以下のいずれかの要件に該当する者は、公認心理師とみなす。</a:t>
                      </a:r>
                    </a:p>
                    <a:p>
                      <a:pPr algn="l" fontAlgn="ctr"/>
                      <a:r>
                        <a:rPr lang="ja-JP" altLang="en-US" sz="1200" b="0" i="0" u="none" strike="noStrike" baseline="0" dirty="0">
                          <a:solidFill>
                            <a:srgbClr val="000000"/>
                          </a:solidFill>
                          <a:effectLst/>
                          <a:latin typeface="+mn-ea"/>
                          <a:ea typeface="+mn-ea"/>
                        </a:rPr>
                        <a:t>ア 平成</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年３月</a:t>
                      </a:r>
                      <a:r>
                        <a:rPr lang="en-US" altLang="ja-JP" sz="1200" b="0" i="0" u="none" strike="noStrike" baseline="0" dirty="0">
                          <a:solidFill>
                            <a:srgbClr val="000000"/>
                          </a:solidFill>
                          <a:effectLst/>
                          <a:latin typeface="+mn-ea"/>
                          <a:ea typeface="+mn-ea"/>
                        </a:rPr>
                        <a:t>31</a:t>
                      </a:r>
                      <a:r>
                        <a:rPr lang="ja-JP" altLang="en-US" sz="1200" b="0" i="0" u="none" strike="noStrike" baseline="0" dirty="0">
                          <a:solidFill>
                            <a:srgbClr val="000000"/>
                          </a:solidFill>
                          <a:effectLst/>
                          <a:latin typeface="+mn-ea"/>
                          <a:ea typeface="+mn-ea"/>
                        </a:rPr>
                        <a:t>日時点で、臨床心理技術者として保険医療機関に従事していた者</a:t>
                      </a:r>
                    </a:p>
                    <a:p>
                      <a:pPr algn="l" fontAlgn="ctr"/>
                      <a:r>
                        <a:rPr lang="ja-JP" altLang="en-US" sz="1200" b="0" i="0" u="none" strike="noStrike" baseline="0" dirty="0">
                          <a:solidFill>
                            <a:srgbClr val="000000"/>
                          </a:solidFill>
                          <a:effectLst/>
                          <a:latin typeface="+mn-ea"/>
                          <a:ea typeface="+mn-ea"/>
                        </a:rPr>
                        <a:t>イ 公認心理師に係る国家試験の受験資格を有する者</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692410">
                <a:tc>
                  <a:txBody>
                    <a:bodyPr/>
                    <a:lstStyle/>
                    <a:p>
                      <a:pPr algn="ctr"/>
                      <a:r>
                        <a:rPr lang="en-US" altLang="ja-JP" sz="1200" b="0" dirty="0">
                          <a:solidFill>
                            <a:schemeClr val="tx1"/>
                          </a:solidFill>
                          <a:latin typeface="+mn-ea"/>
                          <a:ea typeface="+mn-ea"/>
                        </a:rPr>
                        <a:t>31</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看護補助加算、看護補助者配置加算等に係る看護補助者の基礎知識習得のための院内研修</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平成</a:t>
                      </a:r>
                      <a:r>
                        <a:rPr lang="en-US" altLang="ja-JP" sz="1200" dirty="0">
                          <a:solidFill>
                            <a:schemeClr val="tx1"/>
                          </a:solidFill>
                          <a:latin typeface="+mn-ea"/>
                          <a:ea typeface="+mn-ea"/>
                        </a:rPr>
                        <a:t>31</a:t>
                      </a:r>
                      <a:r>
                        <a:rPr lang="ja-JP" altLang="en-US" sz="1200" dirty="0">
                          <a:solidFill>
                            <a:schemeClr val="tx1"/>
                          </a:solidFill>
                          <a:latin typeface="+mn-ea"/>
                          <a:ea typeface="+mn-ea"/>
                        </a:rPr>
                        <a:t>年３月</a:t>
                      </a:r>
                      <a:r>
                        <a:rPr lang="en-US" altLang="ja-JP" sz="1200" dirty="0">
                          <a:solidFill>
                            <a:schemeClr val="tx1"/>
                          </a:solidFill>
                          <a:latin typeface="+mn-ea"/>
                          <a:ea typeface="+mn-ea"/>
                        </a:rPr>
                        <a:t>31</a:t>
                      </a:r>
                      <a:r>
                        <a:rPr lang="ja-JP" altLang="en-US" sz="1200" dirty="0">
                          <a:solidFill>
                            <a:schemeClr val="tx1"/>
                          </a:solidFill>
                          <a:latin typeface="+mn-ea"/>
                          <a:ea typeface="+mn-ea"/>
                        </a:rPr>
                        <a:t>日までに受講予定であれば、差し支えないものとする。</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692410">
                <a:tc>
                  <a:txBody>
                    <a:bodyPr/>
                    <a:lstStyle/>
                    <a:p>
                      <a:pPr algn="ctr"/>
                      <a:r>
                        <a:rPr lang="en-US" altLang="ja-JP" sz="1200" b="0" dirty="0">
                          <a:solidFill>
                            <a:schemeClr val="tx1"/>
                          </a:solidFill>
                          <a:latin typeface="+mn-ea"/>
                          <a:ea typeface="+mn-ea"/>
                        </a:rPr>
                        <a:t>32</a:t>
                      </a: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脳卒中ケアユニット入院医療管理料における「一般病棟用の重症度、医療・看護必要度に係る評価票</a:t>
                      </a:r>
                      <a:r>
                        <a:rPr lang="en-US" altLang="ja-JP" sz="1200" dirty="0">
                          <a:solidFill>
                            <a:schemeClr val="tx1"/>
                          </a:solidFill>
                          <a:latin typeface="+mn-ea"/>
                          <a:ea typeface="+mn-ea"/>
                        </a:rPr>
                        <a:t>Ⅰ</a:t>
                      </a:r>
                      <a:r>
                        <a:rPr lang="ja-JP" altLang="en-US" sz="1200" dirty="0">
                          <a:solidFill>
                            <a:schemeClr val="tx1"/>
                          </a:solidFill>
                          <a:latin typeface="+mn-ea"/>
                          <a:ea typeface="+mn-ea"/>
                        </a:rPr>
                        <a:t>」</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r>
                        <a:rPr lang="ja-JP" altLang="en-US" sz="1200" dirty="0">
                          <a:solidFill>
                            <a:schemeClr val="tx1"/>
                          </a:solidFill>
                          <a:latin typeface="+mn-ea"/>
                          <a:ea typeface="+mn-ea"/>
                        </a:rPr>
                        <a:t>評価者については、所属する保険医療機関において平成</a:t>
                      </a:r>
                      <a:r>
                        <a:rPr lang="en-US" altLang="ja-JP" sz="1200" dirty="0">
                          <a:solidFill>
                            <a:schemeClr val="tx1"/>
                          </a:solidFill>
                          <a:latin typeface="+mn-ea"/>
                          <a:ea typeface="+mn-ea"/>
                        </a:rPr>
                        <a:t>30</a:t>
                      </a:r>
                      <a:r>
                        <a:rPr lang="ja-JP" altLang="en-US" sz="1200" dirty="0">
                          <a:solidFill>
                            <a:schemeClr val="tx1"/>
                          </a:solidFill>
                          <a:latin typeface="+mn-ea"/>
                          <a:ea typeface="+mn-ea"/>
                        </a:rPr>
                        <a:t>年９月</a:t>
                      </a:r>
                      <a:r>
                        <a:rPr lang="en-US" altLang="ja-JP" sz="1200" dirty="0">
                          <a:solidFill>
                            <a:schemeClr val="tx1"/>
                          </a:solidFill>
                          <a:latin typeface="+mn-ea"/>
                          <a:ea typeface="+mn-ea"/>
                        </a:rPr>
                        <a:t>30</a:t>
                      </a:r>
                      <a:r>
                        <a:rPr lang="ja-JP" altLang="en-US" sz="1200" dirty="0">
                          <a:solidFill>
                            <a:schemeClr val="tx1"/>
                          </a:solidFill>
                          <a:latin typeface="+mn-ea"/>
                          <a:ea typeface="+mn-ea"/>
                        </a:rPr>
                        <a:t>日までの間に院内研修を受講すること。</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bl>
          </a:graphicData>
        </a:graphic>
      </p:graphicFrame>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２７．経過措置⑤　　　　</a:t>
            </a: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349</a:t>
            </a:fld>
            <a:endParaRPr lang="ja-JP" altLang="en-US" sz="1600" dirty="0">
              <a:solidFill>
                <a:prstClr val="black"/>
              </a:solidFill>
            </a:endParaRPr>
          </a:p>
        </p:txBody>
      </p:sp>
    </p:spTree>
    <p:extLst>
      <p:ext uri="{BB962C8B-B14F-4D97-AF65-F5344CB8AC3E}">
        <p14:creationId xmlns:p14="http://schemas.microsoft.com/office/powerpoint/2010/main" val="27359470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a:extLst>
              <a:ext uri="{FF2B5EF4-FFF2-40B4-BE49-F238E27FC236}">
                <a16:creationId xmlns="" xmlns:a16="http://schemas.microsoft.com/office/drawing/2014/main" id="{91D37A4E-72D9-47C7-AA99-4730959E2793}"/>
              </a:ext>
            </a:extLst>
          </p:cNvPr>
          <p:cNvSpPr/>
          <p:nvPr/>
        </p:nvSpPr>
        <p:spPr>
          <a:xfrm>
            <a:off x="632521" y="658103"/>
            <a:ext cx="8640960" cy="1186723"/>
          </a:xfrm>
          <a:prstGeom prst="rect">
            <a:avLst/>
          </a:prstGeom>
          <a:solidFill>
            <a:srgbClr val="CC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9" name="矢印: 五方向 8">
            <a:extLst>
              <a:ext uri="{FF2B5EF4-FFF2-40B4-BE49-F238E27FC236}">
                <a16:creationId xmlns="" xmlns:a16="http://schemas.microsoft.com/office/drawing/2014/main" id="{E73E7315-AE04-4417-B54C-7DBD2FA60FF8}"/>
              </a:ext>
            </a:extLst>
          </p:cNvPr>
          <p:cNvSpPr/>
          <p:nvPr/>
        </p:nvSpPr>
        <p:spPr>
          <a:xfrm rot="5400000">
            <a:off x="1316607" y="1664812"/>
            <a:ext cx="2808313" cy="4176463"/>
          </a:xfrm>
          <a:prstGeom prst="homePlate">
            <a:avLst>
              <a:gd name="adj" fmla="val 15185"/>
            </a:avLst>
          </a:prstGeom>
          <a:solidFill>
            <a:srgbClr val="FFFFD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1" name="正方形/長方形 10">
            <a:extLst>
              <a:ext uri="{FF2B5EF4-FFF2-40B4-BE49-F238E27FC236}">
                <a16:creationId xmlns="" xmlns:a16="http://schemas.microsoft.com/office/drawing/2014/main" id="{BC4AC8CE-1232-4344-80FF-F9CEC4764213}"/>
              </a:ext>
            </a:extLst>
          </p:cNvPr>
          <p:cNvSpPr/>
          <p:nvPr/>
        </p:nvSpPr>
        <p:spPr>
          <a:xfrm>
            <a:off x="632519" y="5301238"/>
            <a:ext cx="8640959" cy="1186723"/>
          </a:xfrm>
          <a:prstGeom prst="rect">
            <a:avLst/>
          </a:prstGeom>
          <a:solidFill>
            <a:srgbClr val="FFEB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tIns="72000" bIns="72000" rtlCol="0" anchor="ctr"/>
          <a:lstStyle/>
          <a:p>
            <a:pPr algn="ctr" fontAlgn="base">
              <a:spcBef>
                <a:spcPct val="0"/>
              </a:spcBef>
              <a:spcAft>
                <a:spcPct val="0"/>
              </a:spcAft>
            </a:pPr>
            <a:endParaRPr lang="ja-JP" altLang="en-US">
              <a:solidFill>
                <a:prstClr val="white"/>
              </a:solidFill>
            </a:endParaRPr>
          </a:p>
        </p:txBody>
      </p:sp>
      <p:sp>
        <p:nvSpPr>
          <p:cNvPr id="5" name="テキスト ボックス 4"/>
          <p:cNvSpPr txBox="1">
            <a:spLocks noChangeArrowheads="1"/>
          </p:cNvSpPr>
          <p:nvPr/>
        </p:nvSpPr>
        <p:spPr bwMode="auto">
          <a:xfrm>
            <a:off x="632521" y="44624"/>
            <a:ext cx="8640960" cy="523220"/>
          </a:xfrm>
          <a:prstGeom prst="rect">
            <a:avLst/>
          </a:prstGeom>
          <a:noFill/>
          <a:ln>
            <a:noFill/>
          </a:ln>
          <a:extLst/>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fontAlgn="base" hangingPunct="1">
              <a:spcBef>
                <a:spcPct val="0"/>
              </a:spcBef>
              <a:spcAft>
                <a:spcPct val="0"/>
              </a:spcAft>
              <a:buFontTx/>
              <a:buNone/>
            </a:pPr>
            <a:r>
              <a:rPr lang="ja-JP" altLang="en-US" sz="2800" dirty="0">
                <a:solidFill>
                  <a:srgbClr val="0000FF"/>
                </a:solidFill>
              </a:rPr>
              <a:t>平成</a:t>
            </a:r>
            <a:r>
              <a:rPr lang="en-US" altLang="ja-JP" sz="2800" dirty="0">
                <a:solidFill>
                  <a:srgbClr val="0000FF"/>
                </a:solidFill>
              </a:rPr>
              <a:t>30</a:t>
            </a:r>
            <a:r>
              <a:rPr lang="ja-JP" altLang="en-US" sz="2800" dirty="0">
                <a:solidFill>
                  <a:srgbClr val="0000FF"/>
                </a:solidFill>
              </a:rPr>
              <a:t>年度診療報酬改定に向けての要望</a:t>
            </a:r>
          </a:p>
        </p:txBody>
      </p:sp>
      <p:sp>
        <p:nvSpPr>
          <p:cNvPr id="3" name="テキスト ボックス 2">
            <a:extLst>
              <a:ext uri="{FF2B5EF4-FFF2-40B4-BE49-F238E27FC236}">
                <a16:creationId xmlns="" xmlns:a16="http://schemas.microsoft.com/office/drawing/2014/main" id="{A5A6824B-72CD-4E86-817F-97C181CEF283}"/>
              </a:ext>
            </a:extLst>
          </p:cNvPr>
          <p:cNvSpPr txBox="1"/>
          <p:nvPr/>
        </p:nvSpPr>
        <p:spPr>
          <a:xfrm>
            <a:off x="920553" y="764704"/>
            <a:ext cx="8064896" cy="1015663"/>
          </a:xfrm>
          <a:prstGeom prst="rect">
            <a:avLst/>
          </a:prstGeom>
          <a:noFill/>
        </p:spPr>
        <p:txBody>
          <a:bodyPr wrap="square" rtlCol="0">
            <a:spAutoFit/>
          </a:bodyPr>
          <a:lstStyle/>
          <a:p>
            <a:pPr fontAlgn="base">
              <a:spcBef>
                <a:spcPct val="0"/>
              </a:spcBef>
              <a:spcAft>
                <a:spcPct val="0"/>
              </a:spcAft>
            </a:pPr>
            <a:r>
              <a:rPr lang="ja-JP" altLang="en-US" sz="2000" dirty="0">
                <a:solidFill>
                  <a:prstClr val="black"/>
                </a:solidFill>
              </a:rPr>
              <a:t>国民医療費は、健康寿命の延伸や日本健康会議での取り組みなどにより、過去の推計値を約３兆円下回っており、</a:t>
            </a:r>
            <a:endParaRPr lang="en-US" altLang="ja-JP" sz="2000" dirty="0">
              <a:solidFill>
                <a:prstClr val="black"/>
              </a:solidFill>
            </a:endParaRPr>
          </a:p>
          <a:p>
            <a:pPr fontAlgn="base">
              <a:spcBef>
                <a:spcPct val="0"/>
              </a:spcBef>
              <a:spcAft>
                <a:spcPct val="0"/>
              </a:spcAft>
            </a:pPr>
            <a:r>
              <a:rPr lang="ja-JP" altLang="en-US" sz="2000" dirty="0">
                <a:solidFill>
                  <a:prstClr val="black"/>
                </a:solidFill>
              </a:rPr>
              <a:t>今後も医療側から過不足ない医療提供ができるよう努力していく。</a:t>
            </a:r>
          </a:p>
        </p:txBody>
      </p:sp>
      <p:sp>
        <p:nvSpPr>
          <p:cNvPr id="4" name="テキスト ボックス 3">
            <a:extLst>
              <a:ext uri="{FF2B5EF4-FFF2-40B4-BE49-F238E27FC236}">
                <a16:creationId xmlns="" xmlns:a16="http://schemas.microsoft.com/office/drawing/2014/main" id="{1AA45063-8910-431B-B503-B61A389B340A}"/>
              </a:ext>
            </a:extLst>
          </p:cNvPr>
          <p:cNvSpPr txBox="1"/>
          <p:nvPr/>
        </p:nvSpPr>
        <p:spPr>
          <a:xfrm>
            <a:off x="755017" y="2641605"/>
            <a:ext cx="3931460" cy="1800493"/>
          </a:xfrm>
          <a:prstGeom prst="rect">
            <a:avLst/>
          </a:prstGeom>
          <a:noFill/>
        </p:spPr>
        <p:txBody>
          <a:bodyPr wrap="square" rtlCol="0">
            <a:spAutoFit/>
          </a:bodyPr>
          <a:lstStyle/>
          <a:p>
            <a:pPr fontAlgn="base">
              <a:spcBef>
                <a:spcPct val="0"/>
              </a:spcBef>
              <a:spcAft>
                <a:spcPct val="0"/>
              </a:spcAft>
            </a:pPr>
            <a:r>
              <a:rPr lang="ja-JP" altLang="en-US" sz="1850" dirty="0">
                <a:solidFill>
                  <a:prstClr val="black"/>
                </a:solidFill>
              </a:rPr>
              <a:t>安倍総理大臣が、来春の労使交渉における</a:t>
            </a:r>
            <a:r>
              <a:rPr lang="en-US" altLang="ja-JP" sz="1850" dirty="0">
                <a:solidFill>
                  <a:prstClr val="black"/>
                </a:solidFill>
              </a:rPr>
              <a:t>3%</a:t>
            </a:r>
            <a:r>
              <a:rPr lang="ja-JP" altLang="en-US" sz="1850" dirty="0">
                <a:solidFill>
                  <a:prstClr val="black"/>
                </a:solidFill>
              </a:rPr>
              <a:t>の賃上げを要請したが、全就業者の</a:t>
            </a:r>
            <a:r>
              <a:rPr lang="en-US" altLang="ja-JP" sz="1850" dirty="0">
                <a:solidFill>
                  <a:prstClr val="black"/>
                </a:solidFill>
              </a:rPr>
              <a:t>11.9%</a:t>
            </a:r>
            <a:r>
              <a:rPr lang="ja-JP" altLang="en-US" sz="1850" dirty="0">
                <a:solidFill>
                  <a:prstClr val="black"/>
                </a:solidFill>
              </a:rPr>
              <a:t>を医療・福祉従事者が占めている。他の産業が賃上げを行う中、医療従事者への適切な手当てを行うべき。</a:t>
            </a:r>
          </a:p>
        </p:txBody>
      </p:sp>
      <p:sp>
        <p:nvSpPr>
          <p:cNvPr id="10" name="矢印: 五方向 9">
            <a:extLst>
              <a:ext uri="{FF2B5EF4-FFF2-40B4-BE49-F238E27FC236}">
                <a16:creationId xmlns="" xmlns:a16="http://schemas.microsoft.com/office/drawing/2014/main" id="{6F5694CA-61BC-4FD0-B8CA-6DE1403484AF}"/>
              </a:ext>
            </a:extLst>
          </p:cNvPr>
          <p:cNvSpPr/>
          <p:nvPr/>
        </p:nvSpPr>
        <p:spPr>
          <a:xfrm rot="5400000">
            <a:off x="5781106" y="1664812"/>
            <a:ext cx="2808313" cy="4176463"/>
          </a:xfrm>
          <a:prstGeom prst="homePlate">
            <a:avLst>
              <a:gd name="adj" fmla="val 11907"/>
            </a:avLst>
          </a:prstGeom>
          <a:solidFill>
            <a:srgbClr val="FFFFD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7" name="テキスト ボックス 6">
            <a:extLst>
              <a:ext uri="{FF2B5EF4-FFF2-40B4-BE49-F238E27FC236}">
                <a16:creationId xmlns="" xmlns:a16="http://schemas.microsoft.com/office/drawing/2014/main" id="{D8A2F124-9010-4629-B029-073586636E8A}"/>
              </a:ext>
            </a:extLst>
          </p:cNvPr>
          <p:cNvSpPr txBox="1"/>
          <p:nvPr/>
        </p:nvSpPr>
        <p:spPr>
          <a:xfrm>
            <a:off x="5241047" y="2488829"/>
            <a:ext cx="3888431" cy="2308324"/>
          </a:xfrm>
          <a:prstGeom prst="rect">
            <a:avLst/>
          </a:prstGeom>
          <a:noFill/>
        </p:spPr>
        <p:txBody>
          <a:bodyPr wrap="square" rtlCol="0">
            <a:spAutoFit/>
          </a:bodyPr>
          <a:lstStyle/>
          <a:p>
            <a:pPr fontAlgn="base">
              <a:spcBef>
                <a:spcPct val="0"/>
              </a:spcBef>
              <a:spcAft>
                <a:spcPct val="0"/>
              </a:spcAft>
            </a:pPr>
            <a:r>
              <a:rPr lang="en-US" altLang="ja-JP" dirty="0">
                <a:solidFill>
                  <a:prstClr val="black"/>
                </a:solidFill>
              </a:rPr>
              <a:t>ICT</a:t>
            </a:r>
            <a:r>
              <a:rPr lang="ja-JP" altLang="en-US" dirty="0">
                <a:solidFill>
                  <a:prstClr val="black"/>
                </a:solidFill>
              </a:rPr>
              <a:t>活用等、医療の高度化は政府の成長戦略として別財源を充て、イノベーションを促進すべき。これにより、医療分野に留まらず、日本が得意とするものづくりや情報技術産業などを波及的に発展して内需拡大させるとともに、アジア諸国等への輸出も見込まれ、さらなる経済成長へとつながっていく。</a:t>
            </a:r>
          </a:p>
        </p:txBody>
      </p:sp>
      <p:sp>
        <p:nvSpPr>
          <p:cNvPr id="8" name="テキスト ボックス 7">
            <a:extLst>
              <a:ext uri="{FF2B5EF4-FFF2-40B4-BE49-F238E27FC236}">
                <a16:creationId xmlns="" xmlns:a16="http://schemas.microsoft.com/office/drawing/2014/main" id="{97F746AD-82AC-4C7A-8484-0008073F06B4}"/>
              </a:ext>
            </a:extLst>
          </p:cNvPr>
          <p:cNvSpPr txBox="1"/>
          <p:nvPr/>
        </p:nvSpPr>
        <p:spPr>
          <a:xfrm>
            <a:off x="951423" y="5373246"/>
            <a:ext cx="7962024" cy="1015663"/>
          </a:xfrm>
          <a:prstGeom prst="rect">
            <a:avLst/>
          </a:prstGeom>
          <a:noFill/>
        </p:spPr>
        <p:txBody>
          <a:bodyPr wrap="square" tIns="72000" rtlCol="0">
            <a:noAutofit/>
          </a:bodyPr>
          <a:lstStyle/>
          <a:p>
            <a:pPr fontAlgn="base">
              <a:spcBef>
                <a:spcPct val="0"/>
              </a:spcBef>
              <a:spcAft>
                <a:spcPct val="0"/>
              </a:spcAft>
            </a:pPr>
            <a:r>
              <a:rPr lang="ja-JP" altLang="en-US" sz="2000" dirty="0">
                <a:solidFill>
                  <a:prstClr val="black"/>
                </a:solidFill>
              </a:rPr>
              <a:t>平成</a:t>
            </a:r>
            <a:r>
              <a:rPr lang="en-US" altLang="ja-JP" sz="2000" dirty="0">
                <a:solidFill>
                  <a:prstClr val="black"/>
                </a:solidFill>
              </a:rPr>
              <a:t>30</a:t>
            </a:r>
            <a:r>
              <a:rPr lang="ja-JP" altLang="en-US" sz="2000" dirty="0">
                <a:solidFill>
                  <a:prstClr val="black"/>
                </a:solidFill>
              </a:rPr>
              <a:t>年度予算編成において、「医療従事者への手当て」と「成長戦略としての医療の高度化（</a:t>
            </a:r>
            <a:r>
              <a:rPr lang="en-US" altLang="ja-JP" sz="2000" dirty="0">
                <a:solidFill>
                  <a:prstClr val="black"/>
                </a:solidFill>
              </a:rPr>
              <a:t>ICT</a:t>
            </a:r>
            <a:r>
              <a:rPr lang="ja-JP" altLang="en-US" sz="2000" dirty="0">
                <a:solidFill>
                  <a:prstClr val="black"/>
                </a:solidFill>
              </a:rPr>
              <a:t>活用等）」に適切な財源を確保し、平成</a:t>
            </a:r>
            <a:r>
              <a:rPr lang="en-US" altLang="ja-JP" sz="2000" dirty="0">
                <a:solidFill>
                  <a:prstClr val="black"/>
                </a:solidFill>
              </a:rPr>
              <a:t>30</a:t>
            </a:r>
            <a:r>
              <a:rPr lang="ja-JP" altLang="en-US" sz="2000" dirty="0">
                <a:solidFill>
                  <a:prstClr val="black"/>
                </a:solidFill>
              </a:rPr>
              <a:t>年度診療報酬改定はプラス改定とすべき。</a:t>
            </a:r>
          </a:p>
        </p:txBody>
      </p:sp>
      <p:sp>
        <p:nvSpPr>
          <p:cNvPr id="13" name="矢印: 右 12">
            <a:extLst>
              <a:ext uri="{FF2B5EF4-FFF2-40B4-BE49-F238E27FC236}">
                <a16:creationId xmlns="" xmlns:a16="http://schemas.microsoft.com/office/drawing/2014/main" id="{46DDD566-11A9-41E7-AB93-AF76F99F783C}"/>
              </a:ext>
            </a:extLst>
          </p:cNvPr>
          <p:cNvSpPr/>
          <p:nvPr/>
        </p:nvSpPr>
        <p:spPr>
          <a:xfrm rot="5400000">
            <a:off x="2582503" y="1479034"/>
            <a:ext cx="359979" cy="1235577"/>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4" name="矢印: 右 13">
            <a:extLst>
              <a:ext uri="{FF2B5EF4-FFF2-40B4-BE49-F238E27FC236}">
                <a16:creationId xmlns="" xmlns:a16="http://schemas.microsoft.com/office/drawing/2014/main" id="{1FBE8280-2E9D-4ECE-BA8B-ED9363052F6A}"/>
              </a:ext>
            </a:extLst>
          </p:cNvPr>
          <p:cNvSpPr/>
          <p:nvPr/>
        </p:nvSpPr>
        <p:spPr>
          <a:xfrm rot="5400000">
            <a:off x="6963551" y="1479034"/>
            <a:ext cx="359979" cy="1235577"/>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a:solidFill>
                <a:prstClr val="white"/>
              </a:solidFill>
            </a:endParaRPr>
          </a:p>
        </p:txBody>
      </p:sp>
      <p:sp>
        <p:nvSpPr>
          <p:cNvPr id="15"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35</a:t>
            </a:fld>
            <a:endParaRPr lang="ja-JP" altLang="en-US" sz="1600" dirty="0">
              <a:solidFill>
                <a:prstClr val="black"/>
              </a:solidFill>
              <a:latin typeface="Calibri"/>
            </a:endParaRPr>
          </a:p>
        </p:txBody>
      </p:sp>
    </p:spTree>
    <p:extLst>
      <p:ext uri="{BB962C8B-B14F-4D97-AF65-F5344CB8AC3E}">
        <p14:creationId xmlns:p14="http://schemas.microsoft.com/office/powerpoint/2010/main" val="388852617"/>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コンテンツ プレースホルダー 5"/>
          <p:cNvGraphicFramePr>
            <a:graphicFrameLocks/>
          </p:cNvGraphicFramePr>
          <p:nvPr>
            <p:extLst>
              <p:ext uri="{D42A27DB-BD31-4B8C-83A1-F6EECF244321}">
                <p14:modId xmlns:p14="http://schemas.microsoft.com/office/powerpoint/2010/main" val="2851048666"/>
              </p:ext>
            </p:extLst>
          </p:nvPr>
        </p:nvGraphicFramePr>
        <p:xfrm>
          <a:off x="288154" y="1136255"/>
          <a:ext cx="9310457" cy="2203842"/>
        </p:xfrm>
        <a:graphic>
          <a:graphicData uri="http://schemas.openxmlformats.org/drawingml/2006/table">
            <a:tbl>
              <a:tblPr firstRow="1" bandRow="1">
                <a:tableStyleId>{B301B821-A1FF-4177-AEE7-76D212191A09}</a:tableStyleId>
              </a:tblPr>
              <a:tblGrid>
                <a:gridCol w="1236686">
                  <a:extLst>
                    <a:ext uri="{9D8B030D-6E8A-4147-A177-3AD203B41FA5}">
                      <a16:colId xmlns="" xmlns:a16="http://schemas.microsoft.com/office/drawing/2014/main" val="20000"/>
                    </a:ext>
                  </a:extLst>
                </a:gridCol>
                <a:gridCol w="3312368">
                  <a:extLst>
                    <a:ext uri="{9D8B030D-6E8A-4147-A177-3AD203B41FA5}">
                      <a16:colId xmlns="" xmlns:a16="http://schemas.microsoft.com/office/drawing/2014/main" val="20001"/>
                    </a:ext>
                  </a:extLst>
                </a:gridCol>
                <a:gridCol w="4761403">
                  <a:extLst>
                    <a:ext uri="{9D8B030D-6E8A-4147-A177-3AD203B41FA5}">
                      <a16:colId xmlns="" xmlns:a16="http://schemas.microsoft.com/office/drawing/2014/main" val="20002"/>
                    </a:ext>
                  </a:extLst>
                </a:gridCol>
              </a:tblGrid>
              <a:tr h="218557">
                <a:tc>
                  <a:txBody>
                    <a:bodyPr/>
                    <a:lstStyle/>
                    <a:p>
                      <a:pPr algn="ctr" fontAlgn="ctr">
                        <a:lnSpc>
                          <a:spcPts val="1200"/>
                        </a:lnSpc>
                      </a:pPr>
                      <a:r>
                        <a:rPr lang="ja-JP" altLang="en-US" sz="1100" b="1" i="0" u="none" strike="noStrike" spc="-100" baseline="0" dirty="0">
                          <a:solidFill>
                            <a:schemeClr val="bg1"/>
                          </a:solidFill>
                          <a:effectLst/>
                          <a:latin typeface="ＭＳ ゴシック" panose="020B0609070205080204" pitchFamily="49" charset="-128"/>
                          <a:ea typeface="ＭＳ ゴシック" panose="020B0609070205080204" pitchFamily="49" charset="-128"/>
                        </a:rPr>
                        <a:t>要件</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lnSpc>
                          <a:spcPts val="1200"/>
                        </a:lnSpc>
                      </a:pPr>
                      <a:r>
                        <a:rPr lang="ja-JP" altLang="en-US" sz="1100" u="none" strike="noStrike" spc="-100" baseline="0" dirty="0">
                          <a:effectLst/>
                          <a:latin typeface="ＭＳ ゴシック" panose="020B0609070205080204" pitchFamily="49" charset="-128"/>
                          <a:ea typeface="ＭＳ ゴシック" panose="020B0609070205080204" pitchFamily="49" charset="-128"/>
                        </a:rPr>
                        <a:t>現行の対象病棟　</a:t>
                      </a: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lnSpc>
                          <a:spcPts val="1200"/>
                        </a:lnSpc>
                      </a:pPr>
                      <a:r>
                        <a:rPr lang="ja-JP" altLang="en-US" sz="1100" u="none" strike="noStrike" spc="-100" baseline="0" dirty="0">
                          <a:effectLst/>
                          <a:latin typeface="ＭＳ ゴシック" panose="020B0609070205080204" pitchFamily="49" charset="-128"/>
                          <a:ea typeface="ＭＳ ゴシック" panose="020B0609070205080204" pitchFamily="49" charset="-128"/>
                        </a:rPr>
                        <a:t>経過措置</a:t>
                      </a: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0"/>
                  </a:ext>
                </a:extLst>
              </a:tr>
              <a:tr h="752472">
                <a:tc>
                  <a:txBody>
                    <a:bodyPr/>
                    <a:lstStyle/>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施設基準</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200"/>
                        </a:lnSpc>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病棟群単位の届出病棟、</a:t>
                      </a:r>
                      <a:endPar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200"/>
                        </a:lnSpc>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許可病床数</a:t>
                      </a:r>
                      <a:r>
                        <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200</a:t>
                      </a: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床未満の一般病棟７対１入院基本料の病棟で、重症度、医療・看護必要度の該当患者割合が２３％以上２５％未満の病棟</a:t>
                      </a:r>
                      <a:endPar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36000" marR="36000" marT="10800"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a:t>
                      </a: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平成３０年３月３１日に、当該入院料等を算定している病棟については、平成３０年９月３０日までの間は、急性期一般入院料２の施設基準を満たしているものとする。</a:t>
                      </a:r>
                    </a:p>
                  </a:txBody>
                  <a:tcPr marL="90000" marR="10800" marT="90000"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1"/>
                  </a:ext>
                </a:extLst>
              </a:tr>
              <a:tr h="579593">
                <a:tc rowSpan="2">
                  <a:txBody>
                    <a:bodyPr/>
                    <a:lstStyle/>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急性期一般入院料２・３の届出要件</a:t>
                      </a:r>
                    </a:p>
                  </a:txBody>
                  <a:tcPr marL="36000" marR="10800" marT="36000"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200"/>
                        </a:lnSpc>
                      </a:pPr>
                      <a:r>
                        <a:rPr lang="ja-JP" altLang="en-US" sz="1200" b="0" i="0" u="none" strike="noStrike" spc="-120" baseline="0" dirty="0">
                          <a:solidFill>
                            <a:srgbClr val="000000"/>
                          </a:solidFill>
                          <a:effectLst/>
                          <a:latin typeface="ＭＳ ゴシック" panose="020B0609070205080204" pitchFamily="49" charset="-128"/>
                          <a:ea typeface="ＭＳ ゴシック" panose="020B0609070205080204" pitchFamily="49" charset="-128"/>
                        </a:rPr>
                        <a:t>許可病床数２００床未満の一般病棟７対１入院基本料</a:t>
                      </a:r>
                      <a:endParaRPr lang="en-US" altLang="ja-JP" sz="1200" b="0" i="0" u="none" strike="noStrike" spc="-12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612000" algn="l"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a:t>
                      </a: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平成３０年３月３１日に、当該入院料等を届出している病棟については、平成３２年３月３１日までの間は、一般病棟用の重症度、医療・看護必要度</a:t>
                      </a:r>
                      <a:r>
                        <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Ⅰ</a:t>
                      </a: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を用いて評価しても差し支えない。</a:t>
                      </a:r>
                    </a:p>
                  </a:txBody>
                  <a:tcPr marL="90000" marR="18000" marT="36000"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2"/>
                  </a:ext>
                </a:extLst>
              </a:tr>
              <a:tr h="598274">
                <a:tc vMerge="1">
                  <a:txBody>
                    <a:bodyPr/>
                    <a:lstStyle/>
                    <a:p>
                      <a:pPr marL="0" marR="0" indent="0" algn="ctr" defTabSz="914400" rtl="0" eaLnBrk="1" fontAlgn="ctr" latinLnBrk="0" hangingPunct="1">
                        <a:lnSpc>
                          <a:spcPts val="1200"/>
                        </a:lnSpc>
                        <a:spcBef>
                          <a:spcPts val="0"/>
                        </a:spcBef>
                        <a:spcAft>
                          <a:spcPts val="0"/>
                        </a:spcAft>
                        <a:buClrTx/>
                        <a:buSzTx/>
                        <a:buFontTx/>
                        <a:buNone/>
                        <a:tabLst/>
                        <a:defRPr/>
                      </a:pP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200"/>
                        </a:lnSpc>
                      </a:pP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一般病棟７対１入院基本料、病棟群単位の届出病棟</a:t>
                      </a:r>
                      <a:endParaRPr lang="en-US" altLang="ja-JP"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36000" marR="10800" marT="10800"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612000" algn="l" defTabSz="914400" rtl="0" eaLnBrk="1" fontAlgn="ctr" latinLnBrk="0" hangingPunct="1">
                        <a:lnSpc>
                          <a:spcPts val="1200"/>
                        </a:lnSpc>
                        <a:spcBef>
                          <a:spcPts val="0"/>
                        </a:spcBef>
                        <a:spcAft>
                          <a:spcPts val="0"/>
                        </a:spcAft>
                        <a:buClrTx/>
                        <a:buSzTx/>
                        <a:buFontTx/>
                        <a:buNone/>
                        <a:tabLst/>
                        <a:defRPr/>
                      </a:pPr>
                      <a:r>
                        <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　</a:t>
                      </a:r>
                      <a:r>
                        <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rPr>
                        <a:t>平成３０年３月３１日に、当該入院料等を届出している病棟については、平成３２年３月３１日までの間は、</a:t>
                      </a:r>
                      <a:r>
                        <a:rPr lang="ja-JP" altLang="en-US" sz="1200" b="0" i="0" u="none" strike="noStrike" baseline="0" dirty="0">
                          <a:solidFill>
                            <a:srgbClr val="000000"/>
                          </a:solidFill>
                          <a:effectLst/>
                          <a:latin typeface="ＭＳ Ｐゴシック" panose="020B0600070205080204" pitchFamily="50" charset="-128"/>
                          <a:ea typeface="+mn-ea"/>
                        </a:rPr>
                        <a:t>継続３か月以上の急性期一般入院料１又は急性期一般入院料１・２の算定に係る要件を満たしているものとする。</a:t>
                      </a:r>
                    </a:p>
                  </a:txBody>
                  <a:tcPr marL="90000" marR="54000" marT="36000" marB="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 xmlns:a16="http://schemas.microsoft.com/office/drawing/2014/main" val="10003"/>
                  </a:ext>
                </a:extLst>
              </a:tr>
            </a:tbl>
          </a:graphicData>
        </a:graphic>
      </p:graphicFrame>
      <p:sp>
        <p:nvSpPr>
          <p:cNvPr id="24"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350</a:t>
            </a:fld>
            <a:endParaRPr lang="ja-JP" altLang="en-US" sz="1600" dirty="0">
              <a:solidFill>
                <a:prstClr val="black"/>
              </a:solidFill>
            </a:endParaRPr>
          </a:p>
        </p:txBody>
      </p:sp>
      <p:sp>
        <p:nvSpPr>
          <p:cNvPr id="16" name="正方形/長方形 15"/>
          <p:cNvSpPr/>
          <p:nvPr/>
        </p:nvSpPr>
        <p:spPr>
          <a:xfrm>
            <a:off x="1208584" y="749889"/>
            <a:ext cx="7767488" cy="38636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a:cs typeface="+mn-cs"/>
              </a:rPr>
              <a:t>重症度、医療・看護必要度に関する経過措置</a:t>
            </a:r>
          </a:p>
        </p:txBody>
      </p:sp>
      <p:sp>
        <p:nvSpPr>
          <p:cNvPr id="1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２７．経過措置⑤　　　　</a:t>
            </a:r>
          </a:p>
        </p:txBody>
      </p:sp>
    </p:spTree>
    <p:extLst>
      <p:ext uri="{BB962C8B-B14F-4D97-AF65-F5344CB8AC3E}">
        <p14:creationId xmlns:p14="http://schemas.microsoft.com/office/powerpoint/2010/main" val="3807585893"/>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33047" y="959011"/>
            <a:ext cx="9507360" cy="583195"/>
          </a:xfrm>
          <a:prstGeom prst="rect">
            <a:avLst/>
          </a:prstGeom>
          <a:solidFill>
            <a:schemeClr val="bg1">
              <a:alpha val="50000"/>
            </a:schemeClr>
          </a:solidFill>
          <a:ln w="9525">
            <a:solidFill>
              <a:schemeClr val="tx1"/>
            </a:solidFill>
            <a:miter lim="800000"/>
            <a:headEnd/>
            <a:tailEnd/>
          </a:ln>
        </p:spPr>
        <p:txBody>
          <a:bodyPr/>
          <a:lstStyle/>
          <a:p>
            <a:pPr>
              <a:defRPr/>
            </a:pPr>
            <a:r>
              <a:rPr lang="ja-JP" altLang="en-US" sz="1600" b="1" dirty="0">
                <a:solidFill>
                  <a:prstClr val="black"/>
                </a:solidFill>
                <a:latin typeface="ＭＳ Ｐゴシック" panose="020B0600070205080204" pitchFamily="50" charset="-128"/>
              </a:rPr>
              <a:t>◎　平成３０年３月３１日に左欄に掲げる病棟については、平成３０年９月３０日までの間、右欄に掲げる</a:t>
            </a:r>
            <a:endParaRPr lang="en-US" altLang="ja-JP" sz="1600" b="1" dirty="0">
              <a:solidFill>
                <a:prstClr val="black"/>
              </a:solidFill>
              <a:latin typeface="ＭＳ Ｐゴシック" panose="020B0600070205080204" pitchFamily="50" charset="-128"/>
            </a:endParaRPr>
          </a:p>
          <a:p>
            <a:pPr>
              <a:defRPr/>
            </a:pPr>
            <a:r>
              <a:rPr lang="ja-JP" altLang="en-US" sz="1600" b="1" dirty="0">
                <a:solidFill>
                  <a:prstClr val="black"/>
                </a:solidFill>
                <a:latin typeface="ＭＳ Ｐゴシック" panose="020B0600070205080204" pitchFamily="50" charset="-128"/>
              </a:rPr>
              <a:t>　　入院料等に係る重症度、医療・看護必要度の基準を満たしているものとする</a:t>
            </a: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1200" b="1" dirty="0">
              <a:solidFill>
                <a:prstClr val="black"/>
              </a:solidFill>
              <a:latin typeface="ＭＳ Ｐゴシック" panose="020B0600070205080204" pitchFamily="50" charset="-128"/>
            </a:endParaRPr>
          </a:p>
          <a:p>
            <a:pPr>
              <a:defRPr/>
            </a:pPr>
            <a:endParaRPr lang="en-US" altLang="ja-JP" sz="500" dirty="0">
              <a:solidFill>
                <a:prstClr val="black"/>
              </a:solidFill>
              <a:latin typeface="ＭＳ Ｐゴシック" panose="020B0600070205080204" pitchFamily="50" charset="-128"/>
            </a:endParaRPr>
          </a:p>
          <a:p>
            <a:pPr>
              <a:defRPr/>
            </a:pPr>
            <a:r>
              <a:rPr lang="ja-JP" altLang="en-US" sz="1600" dirty="0">
                <a:solidFill>
                  <a:prstClr val="black"/>
                </a:solidFill>
                <a:latin typeface="ＭＳ Ｐゴシック" panose="020B0600070205080204" pitchFamily="50" charset="-128"/>
              </a:rPr>
              <a:t>　</a:t>
            </a:r>
            <a:endParaRPr lang="en-US" altLang="ja-JP" sz="1600" b="1" dirty="0">
              <a:solidFill>
                <a:prstClr val="black"/>
              </a:solidFill>
              <a:latin typeface="ＭＳ Ｐゴシック" panose="020B0600070205080204" pitchFamily="50" charset="-128"/>
            </a:endParaRPr>
          </a:p>
        </p:txBody>
      </p:sp>
      <p:graphicFrame>
        <p:nvGraphicFramePr>
          <p:cNvPr id="9" name="表 8"/>
          <p:cNvGraphicFramePr>
            <a:graphicFrameLocks noGrp="1"/>
          </p:cNvGraphicFramePr>
          <p:nvPr>
            <p:extLst/>
          </p:nvPr>
        </p:nvGraphicFramePr>
        <p:xfrm>
          <a:off x="378215" y="1628801"/>
          <a:ext cx="9217024" cy="4896541"/>
        </p:xfrm>
        <a:graphic>
          <a:graphicData uri="http://schemas.openxmlformats.org/drawingml/2006/table">
            <a:tbl>
              <a:tblPr firstRow="1" bandRow="1">
                <a:tableStyleId>{FABFCF23-3B69-468F-B69F-88F6DE6A72F2}</a:tableStyleId>
              </a:tblPr>
              <a:tblGrid>
                <a:gridCol w="4974267">
                  <a:extLst>
                    <a:ext uri="{9D8B030D-6E8A-4147-A177-3AD203B41FA5}">
                      <a16:colId xmlns="" xmlns:a16="http://schemas.microsoft.com/office/drawing/2014/main" val="20000"/>
                    </a:ext>
                  </a:extLst>
                </a:gridCol>
                <a:gridCol w="4242757">
                  <a:extLst>
                    <a:ext uri="{9D8B030D-6E8A-4147-A177-3AD203B41FA5}">
                      <a16:colId xmlns="" xmlns:a16="http://schemas.microsoft.com/office/drawing/2014/main" val="20001"/>
                    </a:ext>
                  </a:extLst>
                </a:gridCol>
              </a:tblGrid>
              <a:tr h="248585">
                <a:tc>
                  <a:txBody>
                    <a:bodyPr/>
                    <a:lstStyle/>
                    <a:p>
                      <a:pPr algn="ctr">
                        <a:lnSpc>
                          <a:spcPts val="1000"/>
                        </a:lnSpc>
                      </a:pPr>
                      <a:r>
                        <a:rPr kumimoji="1" lang="ja-JP" altLang="en-US" sz="1300" dirty="0">
                          <a:latin typeface="ＭＳ Ｐゴシック" panose="020B0600070205080204" pitchFamily="50" charset="-128"/>
                          <a:ea typeface="ＭＳ Ｐゴシック" panose="020B0600070205080204" pitchFamily="50" charset="-128"/>
                        </a:rPr>
                        <a:t>現行</a:t>
                      </a:r>
                    </a:p>
                  </a:txBody>
                  <a:tcPr marL="99060" marR="99060" anchor="ctr">
                    <a:lnR w="38100" cap="flat" cmpd="sng" algn="ctr">
                      <a:solidFill>
                        <a:schemeClr val="bg1"/>
                      </a:solidFill>
                      <a:prstDash val="solid"/>
                      <a:round/>
                      <a:headEnd type="none" w="med" len="med"/>
                      <a:tailEnd type="none" w="med" len="med"/>
                    </a:lnR>
                  </a:tcPr>
                </a:tc>
                <a:tc>
                  <a:txBody>
                    <a:bodyPr/>
                    <a:lstStyle/>
                    <a:p>
                      <a:pPr algn="ctr">
                        <a:lnSpc>
                          <a:spcPts val="1000"/>
                        </a:lnSpc>
                      </a:pPr>
                      <a:r>
                        <a:rPr kumimoji="1" lang="ja-JP" altLang="en-US" sz="1300" dirty="0">
                          <a:latin typeface="ＭＳ Ｐゴシック" panose="020B0600070205080204" pitchFamily="50" charset="-128"/>
                          <a:ea typeface="ＭＳ Ｐゴシック" panose="020B0600070205080204" pitchFamily="50" charset="-128"/>
                        </a:rPr>
                        <a:t>改定後</a:t>
                      </a:r>
                    </a:p>
                  </a:txBody>
                  <a:tcPr marL="99060" marR="99060" anchor="ctr">
                    <a:lnL w="38100" cap="flat" cmpd="sng" algn="ctr">
                      <a:solidFill>
                        <a:schemeClr val="bg1"/>
                      </a:solidFill>
                      <a:prstDash val="solid"/>
                      <a:round/>
                      <a:headEnd type="none" w="med" len="med"/>
                      <a:tailEnd type="none" w="med" len="med"/>
                    </a:lnL>
                  </a:tcPr>
                </a:tc>
                <a:extLst>
                  <a:ext uri="{0D108BD9-81ED-4DB2-BD59-A6C34878D82A}">
                    <a16:rowId xmlns="" xmlns:a16="http://schemas.microsoft.com/office/drawing/2014/main" val="10000"/>
                  </a:ext>
                </a:extLst>
              </a:tr>
              <a:tr h="329519">
                <a:tc>
                  <a:txBody>
                    <a:bodyPr/>
                    <a:lstStyle/>
                    <a:p>
                      <a:r>
                        <a:rPr kumimoji="1" lang="ja-JP" altLang="en-US" sz="1300" b="0" i="0" u="none" strike="noStrike" kern="1200" cap="none" spc="0" normalizeH="0" baseline="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７対１一般病棟入院基本料の届出を行っている病棟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ts val="1000"/>
                        </a:lnSpc>
                        <a:spcBef>
                          <a:spcPts val="300"/>
                        </a:spcBef>
                        <a:spcAft>
                          <a:spcPct val="0"/>
                        </a:spcAft>
                        <a:buClrTx/>
                        <a:buSzTx/>
                        <a:buFontTx/>
                        <a:buNone/>
                        <a:tabLst/>
                      </a:pPr>
                      <a:r>
                        <a:rPr kumimoji="1" lang="ja-JP" altLang="en-US" sz="1300" b="0" i="0" u="none" strike="noStrike" kern="1200" cap="none" spc="0" normalizeH="0" baseline="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急性期一般入院料１</a:t>
                      </a:r>
                      <a:endPar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235882101"/>
                  </a:ext>
                </a:extLst>
              </a:tr>
              <a:tr h="554980">
                <a:tc>
                  <a:txBody>
                    <a:bodyPr/>
                    <a:lstStyle/>
                    <a:p>
                      <a:r>
                        <a:rPr kumimoji="1" lang="en-US" altLang="ja-JP" sz="1300" b="0" i="0" u="none" strike="noStrike" kern="1200" cap="none" spc="0" normalizeH="0" baseline="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対１一般病棟入院基本料の届出を行っている病棟のうち、看護必要度加算１の届出を行っている病棟</a:t>
                      </a:r>
                      <a:endPar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defRPr/>
                      </a:pPr>
                      <a:r>
                        <a:rPr kumimoji="1" lang="ja-JP" altLang="en-US" sz="1300" b="0" i="0" u="none" strike="noStrike" kern="1200" cap="none" spc="0" normalizeH="0" baseline="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急性期一般入院料４</a:t>
                      </a:r>
                      <a:endPar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787386710"/>
                  </a:ext>
                </a:extLst>
              </a:tr>
              <a:tr h="554980">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対１一般病棟入院基本料の届出を行っている病棟のうち、看護必要度加算２の届出を行っている病棟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急性期一般入院料５</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507831518"/>
                  </a:ext>
                </a:extLst>
              </a:tr>
              <a:tr h="554980">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対１一般病棟入院基本料の届出を行っている病棟のうち、看護必要度加算３の届出を行っている病棟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ts val="1000"/>
                        </a:lnSpc>
                        <a:spcBef>
                          <a:spcPts val="30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急性期一般入院料６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970971574"/>
                  </a:ext>
                </a:extLst>
              </a:tr>
              <a:tr h="329519">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７対１結核病棟入院基本料の届出を行っている病棟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７対１結核病棟入院基本料</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2282201645"/>
                  </a:ext>
                </a:extLst>
              </a:tr>
              <a:tr h="329519">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７対１特定機能病院入院基本料の届出を行っている病棟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７対１特定機能病院入院基本料</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4131270041"/>
                  </a:ext>
                </a:extLst>
              </a:tr>
              <a:tr h="554980">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対１特定機能病院入院基本料の届出を行っている病棟のうち、看護必要度加算１の届出を行っている病棟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対１特定機能病院入院基本料の看護必要度加算１</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6"/>
                  </a:ext>
                </a:extLst>
              </a:tr>
              <a:tr h="554980">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対１特定機能病院入院基本料の届出を行っている病棟のうち、看護必要度加算２の届出を行っている病棟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対１特定機能病院入院基本料の看護必要度加算２</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8"/>
                  </a:ext>
                </a:extLst>
              </a:tr>
              <a:tr h="554980">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対１特定機能病院入院基本料の届出を行っている病棟のうち、看護必要度加算３の届出を行っている病棟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対１特定機能病院入院基本料の看護必要度加算３</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9"/>
                  </a:ext>
                </a:extLst>
              </a:tr>
              <a:tr h="329519">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７対１専門病院入院基本料の届出を行っている病棟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７対１専門病院入院基本料</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10"/>
                  </a:ext>
                </a:extLst>
              </a:tr>
            </a:tbl>
          </a:graphicData>
        </a:graphic>
      </p:graphicFrame>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351</a:t>
            </a:fld>
            <a:endParaRPr lang="ja-JP" altLang="en-US" sz="1600" dirty="0">
              <a:solidFill>
                <a:prstClr val="black"/>
              </a:solidFill>
            </a:endParaRPr>
          </a:p>
        </p:txBody>
      </p:sp>
      <p:sp>
        <p:nvSpPr>
          <p:cNvPr id="11" name="Rectangle 36"/>
          <p:cNvSpPr>
            <a:spLocks noChangeArrowheads="1"/>
          </p:cNvSpPr>
          <p:nvPr/>
        </p:nvSpPr>
        <p:spPr bwMode="auto">
          <a:xfrm>
            <a:off x="1773557" y="649641"/>
            <a:ext cx="6339652" cy="30585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lgn="ctr">
              <a:spcBef>
                <a:spcPct val="20000"/>
              </a:spcBef>
              <a:defRPr/>
            </a:pPr>
            <a:r>
              <a:rPr lang="ja-JP" altLang="en-US" sz="2000" dirty="0">
                <a:solidFill>
                  <a:prstClr val="black"/>
                </a:solidFill>
              </a:rPr>
              <a:t>各入院基本料における該当患者割合要件の変更</a:t>
            </a:r>
          </a:p>
        </p:txBody>
      </p:sp>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２７．経過措置⑥　　　　</a:t>
            </a:r>
          </a:p>
        </p:txBody>
      </p:sp>
    </p:spTree>
    <p:extLst>
      <p:ext uri="{BB962C8B-B14F-4D97-AF65-F5344CB8AC3E}">
        <p14:creationId xmlns:p14="http://schemas.microsoft.com/office/powerpoint/2010/main" val="1932836178"/>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334871" y="692696"/>
          <a:ext cx="9217024" cy="5184576"/>
        </p:xfrm>
        <a:graphic>
          <a:graphicData uri="http://schemas.openxmlformats.org/drawingml/2006/table">
            <a:tbl>
              <a:tblPr firstRow="1" bandRow="1">
                <a:tableStyleId>{FABFCF23-3B69-468F-B69F-88F6DE6A72F2}</a:tableStyleId>
              </a:tblPr>
              <a:tblGrid>
                <a:gridCol w="4974267">
                  <a:extLst>
                    <a:ext uri="{9D8B030D-6E8A-4147-A177-3AD203B41FA5}">
                      <a16:colId xmlns="" xmlns:a16="http://schemas.microsoft.com/office/drawing/2014/main" val="20000"/>
                    </a:ext>
                  </a:extLst>
                </a:gridCol>
                <a:gridCol w="4242757">
                  <a:extLst>
                    <a:ext uri="{9D8B030D-6E8A-4147-A177-3AD203B41FA5}">
                      <a16:colId xmlns="" xmlns:a16="http://schemas.microsoft.com/office/drawing/2014/main" val="20001"/>
                    </a:ext>
                  </a:extLst>
                </a:gridCol>
              </a:tblGrid>
              <a:tr h="268923">
                <a:tc>
                  <a:txBody>
                    <a:bodyPr/>
                    <a:lstStyle/>
                    <a:p>
                      <a:pPr algn="ctr">
                        <a:lnSpc>
                          <a:spcPts val="1000"/>
                        </a:lnSpc>
                      </a:pPr>
                      <a:r>
                        <a:rPr kumimoji="1" lang="ja-JP" altLang="en-US" sz="1100" dirty="0">
                          <a:latin typeface="ＭＳ Ｐゴシック" panose="020B0600070205080204" pitchFamily="50" charset="-128"/>
                          <a:ea typeface="ＭＳ Ｐゴシック" panose="020B0600070205080204" pitchFamily="50" charset="-128"/>
                        </a:rPr>
                        <a:t>現行</a:t>
                      </a:r>
                    </a:p>
                  </a:txBody>
                  <a:tcPr marL="99060" marR="99060" anchor="ctr">
                    <a:lnR w="38100" cap="flat" cmpd="sng" algn="ctr">
                      <a:solidFill>
                        <a:schemeClr val="bg1"/>
                      </a:solidFill>
                      <a:prstDash val="solid"/>
                      <a:round/>
                      <a:headEnd type="none" w="med" len="med"/>
                      <a:tailEnd type="none" w="med" len="med"/>
                    </a:lnR>
                  </a:tcPr>
                </a:tc>
                <a:tc>
                  <a:txBody>
                    <a:bodyPr/>
                    <a:lstStyle/>
                    <a:p>
                      <a:pPr algn="ctr">
                        <a:lnSpc>
                          <a:spcPts val="1000"/>
                        </a:lnSpc>
                      </a:pPr>
                      <a:r>
                        <a:rPr kumimoji="1" lang="ja-JP" altLang="en-US" sz="1100" dirty="0">
                          <a:latin typeface="ＭＳ Ｐゴシック" panose="020B0600070205080204" pitchFamily="50" charset="-128"/>
                          <a:ea typeface="ＭＳ Ｐゴシック" panose="020B0600070205080204" pitchFamily="50" charset="-128"/>
                        </a:rPr>
                        <a:t>改定後</a:t>
                      </a:r>
                    </a:p>
                  </a:txBody>
                  <a:tcPr marL="99060" marR="99060" anchor="ctr">
                    <a:lnL w="38100" cap="flat" cmpd="sng" algn="ctr">
                      <a:solidFill>
                        <a:schemeClr val="bg1"/>
                      </a:solidFill>
                      <a:prstDash val="solid"/>
                      <a:round/>
                      <a:headEnd type="none" w="med" len="med"/>
                      <a:tailEnd type="none" w="med" len="med"/>
                    </a:lnL>
                  </a:tcPr>
                </a:tc>
                <a:extLst>
                  <a:ext uri="{0D108BD9-81ED-4DB2-BD59-A6C34878D82A}">
                    <a16:rowId xmlns="" xmlns:a16="http://schemas.microsoft.com/office/drawing/2014/main" val="10000"/>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対１専門病院入院基本料の届出を行っている病棟のうち、看護必要度加算１の届出を行っている病棟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対１専門病院入院基本料の看護必要度加算１</a:t>
                      </a: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対１専門病院入院基本料の届出を行っている病棟のうち、看護必要度加算２の届出を行っている病棟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対１専門病院入院基本料の看護必要度加算２</a:t>
                      </a: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2"/>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対１専門病院入院基本料の届出を行っている病棟のうち、看護必要度加算３の届出を行っている病棟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対１専門病院入院基本料の看護必要度加算３</a:t>
                      </a: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235882101"/>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総合入院体制加算の届出を行っている病棟</a:t>
                      </a: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総合入院体制加算１、総合入院体制加算２、総合入院体制加算３</a:t>
                      </a: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787386710"/>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対１入院基本料（一般病棟のみ）の届出を行っている病棟のうち、急性期看護補助体制加算の届出を行っている病棟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急性期看護補助体制加算</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507831518"/>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対１入院基本料（一般病棟のみ）の届出を行っている病棟のうち、看護職員夜間配置加算の届出を行っている病棟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看護職員夜間配置加算</a:t>
                      </a:r>
                    </a:p>
                    <a:p>
                      <a:pPr marL="0" marR="0" lvl="0" indent="0" algn="l" defTabSz="914400" rtl="0" eaLnBrk="1" fontAlgn="base" latinLnBrk="0" hangingPunct="1">
                        <a:lnSpc>
                          <a:spcPts val="1000"/>
                        </a:lnSpc>
                        <a:spcBef>
                          <a:spcPts val="300"/>
                        </a:spcBef>
                        <a:spcAft>
                          <a:spcPct val="0"/>
                        </a:spcAft>
                        <a:buClrTx/>
                        <a:buSzTx/>
                        <a:buFontTx/>
                        <a:buNone/>
                        <a:tabLst/>
                      </a:pP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3970971574"/>
                  </a:ext>
                </a:extLst>
              </a:tr>
              <a:tr h="600385">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13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対１入院基本料の届出を行っている病棟のうち、看護補助加算１の届出を行っている病棟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zh-TW"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看護補助加算１</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2282201645"/>
                  </a:ext>
                </a:extLst>
              </a:tr>
              <a:tr h="356479">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地域包括ケア病棟入院料の届出を行っている病棟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地域包括ケア病棟入院料</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4131270041"/>
                  </a:ext>
                </a:extLst>
              </a:tr>
              <a:tr h="356479">
                <a:tc>
                  <a:txBody>
                    <a:bodyPr/>
                    <a:lstStyle/>
                    <a:p>
                      <a:pPr marL="0" marR="0" lvl="0" indent="0" algn="l" defTabSz="914400" rtl="0" eaLnBrk="1" fontAlgn="base" latinLnBrk="0" hangingPunct="1">
                        <a:lnSpc>
                          <a:spcPct val="100000"/>
                        </a:lnSpc>
                        <a:spcBef>
                          <a:spcPts val="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特定一般病棟入院料の注７の届出を行っている病棟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38100" cap="flat" cmpd="sng" algn="ctr">
                      <a:solidFill>
                        <a:schemeClr val="bg1"/>
                      </a:solidFill>
                      <a:prstDash val="solid"/>
                      <a:round/>
                      <a:headEnd type="none" w="med" len="med"/>
                      <a:tailEnd type="none" w="med" len="med"/>
                    </a:lnR>
                  </a:tcPr>
                </a:tc>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特定一般病棟入院料の注７</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L w="38100" cap="flat" cmpd="sng" algn="ctr">
                      <a:solidFill>
                        <a:schemeClr val="bg1"/>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6"/>
                  </a:ext>
                </a:extLst>
              </a:tr>
            </a:tbl>
          </a:graphicData>
        </a:graphic>
      </p:graphicFrame>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352</a:t>
            </a:fld>
            <a:endParaRPr lang="ja-JP" altLang="en-US" sz="1600" dirty="0">
              <a:solidFill>
                <a:prstClr val="black"/>
              </a:solidFill>
            </a:endParaRPr>
          </a:p>
        </p:txBody>
      </p:sp>
      <p:sp>
        <p:nvSpPr>
          <p:cNvPr id="7" name="Rectangle 2"/>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latin typeface="ＭＳ Ｐゴシック" panose="020B0600070205080204" pitchFamily="50" charset="-128"/>
                <a:cs typeface="メイリオ" panose="020B0604030504040204" pitchFamily="50" charset="-128"/>
              </a:rPr>
              <a:t>２７．経過措置⑦　　　　</a:t>
            </a:r>
          </a:p>
        </p:txBody>
      </p:sp>
    </p:spTree>
    <p:extLst>
      <p:ext uri="{BB962C8B-B14F-4D97-AF65-F5344CB8AC3E}">
        <p14:creationId xmlns:p14="http://schemas.microsoft.com/office/powerpoint/2010/main" val="1468559470"/>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86626" y="44625"/>
            <a:ext cx="9469437" cy="787583"/>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3600" dirty="0">
                <a:solidFill>
                  <a:prstClr val="black"/>
                </a:solidFill>
                <a:latin typeface="ＭＳ Ｐゴシック"/>
              </a:rPr>
              <a:t>２８．届出</a:t>
            </a:r>
            <a:endParaRPr lang="en-US" altLang="ja-JP" sz="3600" dirty="0">
              <a:solidFill>
                <a:prstClr val="black"/>
              </a:solidFill>
              <a:latin typeface="ＭＳ Ｐゴシック"/>
            </a:endParaRPr>
          </a:p>
        </p:txBody>
      </p:sp>
      <p:sp>
        <p:nvSpPr>
          <p:cNvPr id="5" name="Rectangle 37"/>
          <p:cNvSpPr>
            <a:spLocks noChangeArrowheads="1"/>
          </p:cNvSpPr>
          <p:nvPr/>
        </p:nvSpPr>
        <p:spPr bwMode="auto">
          <a:xfrm>
            <a:off x="175496" y="1730911"/>
            <a:ext cx="9469438" cy="2656154"/>
          </a:xfrm>
          <a:prstGeom prst="rect">
            <a:avLst/>
          </a:prstGeom>
          <a:solidFill>
            <a:srgbClr val="FFFFAF">
              <a:alpha val="49804"/>
            </a:srgbClr>
          </a:solidFill>
          <a:ln w="6350">
            <a:solidFill>
              <a:sysClr val="windowText" lastClr="000000"/>
            </a:solidFill>
            <a:miter lim="800000"/>
            <a:headEnd/>
            <a:tailEnd/>
          </a:ln>
        </p:spPr>
        <p:txBody>
          <a:bodyPr tIns="72000"/>
          <a:lstStyle/>
          <a:p>
            <a:pPr>
              <a:lnSpc>
                <a:spcPts val="2200"/>
              </a:lnSpc>
            </a:pPr>
            <a:r>
              <a:rPr lang="en-US" altLang="ja-JP" sz="2000" kern="0" dirty="0">
                <a:solidFill>
                  <a:srgbClr val="000000"/>
                </a:solidFill>
                <a:latin typeface="ＭＳ Ｐゴシック"/>
                <a:cs typeface="ＭＳ Ｐゴシック"/>
              </a:rPr>
              <a:t>《</a:t>
            </a:r>
            <a:r>
              <a:rPr lang="ja-JP" altLang="en-US" sz="2000" kern="0" dirty="0">
                <a:solidFill>
                  <a:srgbClr val="000000"/>
                </a:solidFill>
                <a:latin typeface="ＭＳ Ｐゴシック"/>
                <a:cs typeface="ＭＳ Ｐゴシック"/>
              </a:rPr>
              <a:t>医療課長通知</a:t>
            </a:r>
            <a:r>
              <a:rPr lang="en-US" altLang="ja-JP" sz="2000" kern="0" dirty="0">
                <a:solidFill>
                  <a:srgbClr val="000000"/>
                </a:solidFill>
                <a:latin typeface="ＭＳ Ｐゴシック"/>
                <a:cs typeface="ＭＳ Ｐゴシック"/>
              </a:rPr>
              <a:t>》</a:t>
            </a:r>
          </a:p>
          <a:p>
            <a:pPr>
              <a:lnSpc>
                <a:spcPts val="2200"/>
              </a:lnSpc>
            </a:pPr>
            <a:r>
              <a:rPr lang="ja-JP" altLang="en-US" sz="2000" kern="0" dirty="0">
                <a:solidFill>
                  <a:srgbClr val="000000"/>
                </a:solidFill>
                <a:latin typeface="ＭＳ Ｐゴシック"/>
                <a:cs typeface="ＭＳ Ｐゴシック"/>
              </a:rPr>
              <a:t>○　各月の末日までに要件審査を終え、届出を受理した場合は、翌月の１日から</a:t>
            </a:r>
            <a:endParaRPr lang="en-US" altLang="ja-JP" sz="2000" kern="0" dirty="0">
              <a:solidFill>
                <a:srgbClr val="000000"/>
              </a:solidFill>
              <a:latin typeface="ＭＳ Ｐゴシック"/>
              <a:cs typeface="ＭＳ Ｐゴシック"/>
            </a:endParaRPr>
          </a:p>
          <a:p>
            <a:pPr>
              <a:lnSpc>
                <a:spcPts val="2200"/>
              </a:lnSpc>
            </a:pPr>
            <a:r>
              <a:rPr lang="en-US" altLang="ja-JP" sz="2000" kern="0" dirty="0">
                <a:solidFill>
                  <a:srgbClr val="000000"/>
                </a:solidFill>
                <a:latin typeface="ＭＳ Ｐゴシック"/>
                <a:cs typeface="ＭＳ Ｐゴシック"/>
              </a:rPr>
              <a:t>   </a:t>
            </a:r>
            <a:r>
              <a:rPr lang="ja-JP" altLang="en-US" sz="2000" kern="0" dirty="0">
                <a:solidFill>
                  <a:srgbClr val="000000"/>
                </a:solidFill>
                <a:latin typeface="ＭＳ Ｐゴシック"/>
                <a:cs typeface="ＭＳ Ｐゴシック"/>
              </a:rPr>
              <a:t>当該届出に係る診療報酬を算定する。また、月の最初の開庁日に要件審査を終え、</a:t>
            </a:r>
            <a:endParaRPr lang="en-US" altLang="ja-JP" sz="2000" kern="0" dirty="0">
              <a:solidFill>
                <a:srgbClr val="000000"/>
              </a:solidFill>
              <a:latin typeface="ＭＳ Ｐゴシック"/>
              <a:cs typeface="ＭＳ Ｐゴシック"/>
            </a:endParaRPr>
          </a:p>
          <a:p>
            <a:pPr>
              <a:lnSpc>
                <a:spcPts val="2200"/>
              </a:lnSpc>
            </a:pPr>
            <a:r>
              <a:rPr lang="en-US" altLang="ja-JP" sz="2000" kern="0" dirty="0">
                <a:solidFill>
                  <a:srgbClr val="000000"/>
                </a:solidFill>
                <a:latin typeface="ＭＳ Ｐゴシック"/>
                <a:cs typeface="ＭＳ Ｐゴシック"/>
              </a:rPr>
              <a:t>   </a:t>
            </a:r>
            <a:r>
              <a:rPr lang="ja-JP" altLang="en-US" sz="2000" kern="0" dirty="0">
                <a:solidFill>
                  <a:srgbClr val="000000"/>
                </a:solidFill>
                <a:latin typeface="ＭＳ Ｐゴシック"/>
                <a:cs typeface="ＭＳ Ｐゴシック"/>
              </a:rPr>
              <a:t>届出を受理した場合には当該月の１日から算定する。</a:t>
            </a:r>
            <a:endParaRPr lang="en-US" altLang="ja-JP" sz="2000" kern="0" dirty="0">
              <a:solidFill>
                <a:srgbClr val="000000"/>
              </a:solidFill>
              <a:latin typeface="ＭＳ Ｐゴシック"/>
              <a:cs typeface="ＭＳ Ｐゴシック"/>
            </a:endParaRPr>
          </a:p>
          <a:p>
            <a:pPr>
              <a:lnSpc>
                <a:spcPts val="2200"/>
              </a:lnSpc>
            </a:pPr>
            <a:r>
              <a:rPr lang="ja-JP" altLang="en-US" sz="2000" kern="0" dirty="0">
                <a:solidFill>
                  <a:srgbClr val="000000"/>
                </a:solidFill>
                <a:latin typeface="ＭＳ Ｐゴシック"/>
                <a:cs typeface="Times New Roman"/>
              </a:rPr>
              <a:t>　   なお、</a:t>
            </a:r>
            <a:r>
              <a:rPr lang="ja-JP" altLang="en-US" sz="2000" u="sng" kern="0" dirty="0">
                <a:solidFill>
                  <a:srgbClr val="FF0000"/>
                </a:solidFill>
                <a:latin typeface="ＭＳ Ｐゴシック"/>
                <a:cs typeface="Times New Roman"/>
              </a:rPr>
              <a:t>平成３０年４月１６日（月）までに届出書の提出があり、同月末日までに要件</a:t>
            </a:r>
            <a:endParaRPr lang="en-US" altLang="ja-JP" sz="2000" u="sng" kern="0" dirty="0">
              <a:solidFill>
                <a:srgbClr val="FF0000"/>
              </a:solidFill>
              <a:latin typeface="ＭＳ Ｐゴシック"/>
              <a:cs typeface="Times New Roman"/>
            </a:endParaRPr>
          </a:p>
          <a:p>
            <a:pPr>
              <a:lnSpc>
                <a:spcPts val="2200"/>
              </a:lnSpc>
            </a:pPr>
            <a:r>
              <a:rPr lang="en-US" altLang="ja-JP" sz="2000" kern="0" dirty="0">
                <a:solidFill>
                  <a:srgbClr val="FF0000"/>
                </a:solidFill>
                <a:latin typeface="ＭＳ Ｐゴシック"/>
                <a:cs typeface="Times New Roman"/>
              </a:rPr>
              <a:t>   </a:t>
            </a:r>
            <a:r>
              <a:rPr lang="ja-JP" altLang="en-US" sz="2000" u="sng" kern="0" dirty="0">
                <a:solidFill>
                  <a:srgbClr val="FF0000"/>
                </a:solidFill>
                <a:latin typeface="ＭＳ Ｐゴシック"/>
                <a:cs typeface="Times New Roman"/>
              </a:rPr>
              <a:t>審査を終え届出の受理が行われたものについては、同月１日に遡って算定することが</a:t>
            </a:r>
            <a:endParaRPr lang="en-US" altLang="ja-JP" sz="2000" u="sng" kern="0" dirty="0">
              <a:solidFill>
                <a:srgbClr val="FF0000"/>
              </a:solidFill>
              <a:latin typeface="ＭＳ Ｐゴシック"/>
              <a:cs typeface="Times New Roman"/>
            </a:endParaRPr>
          </a:p>
          <a:p>
            <a:pPr>
              <a:lnSpc>
                <a:spcPts val="2200"/>
              </a:lnSpc>
            </a:pPr>
            <a:r>
              <a:rPr lang="en-US" altLang="ja-JP" sz="2000" kern="0" dirty="0">
                <a:solidFill>
                  <a:srgbClr val="FF0000"/>
                </a:solidFill>
                <a:latin typeface="ＭＳ Ｐゴシック"/>
                <a:cs typeface="Times New Roman"/>
              </a:rPr>
              <a:t>   </a:t>
            </a:r>
            <a:r>
              <a:rPr lang="ja-JP" altLang="en-US" sz="2000" u="sng" kern="0" dirty="0">
                <a:solidFill>
                  <a:srgbClr val="FF0000"/>
                </a:solidFill>
                <a:latin typeface="ＭＳ Ｐゴシック"/>
                <a:cs typeface="Times New Roman"/>
              </a:rPr>
              <a:t>できる</a:t>
            </a:r>
            <a:r>
              <a:rPr lang="ja-JP" altLang="en-US" sz="2000" kern="0" dirty="0">
                <a:solidFill>
                  <a:srgbClr val="000000"/>
                </a:solidFill>
                <a:latin typeface="ＭＳ Ｐゴシック"/>
                <a:cs typeface="Times New Roman"/>
              </a:rPr>
              <a:t>ものとする。</a:t>
            </a:r>
            <a:endParaRPr lang="en-US" altLang="ja-JP" sz="2000" kern="0" dirty="0">
              <a:solidFill>
                <a:srgbClr val="000000"/>
              </a:solidFill>
              <a:latin typeface="ＭＳ Ｐゴシック"/>
              <a:cs typeface="Times New Roman"/>
            </a:endParaRPr>
          </a:p>
          <a:p>
            <a:pPr>
              <a:lnSpc>
                <a:spcPts val="2200"/>
              </a:lnSpc>
            </a:pPr>
            <a:r>
              <a:rPr lang="ja-JP" altLang="en-US" sz="2000" kern="0" dirty="0">
                <a:solidFill>
                  <a:srgbClr val="000000"/>
                </a:solidFill>
                <a:latin typeface="ＭＳ Ｐゴシック"/>
                <a:cs typeface="Times New Roman"/>
              </a:rPr>
              <a:t>○　届出の不受理の決定を行った場合は、速やかにその旨を提出者に通知するもので</a:t>
            </a:r>
            <a:endParaRPr lang="en-US" altLang="ja-JP" sz="2000" kern="0" dirty="0">
              <a:solidFill>
                <a:srgbClr val="000000"/>
              </a:solidFill>
              <a:latin typeface="ＭＳ Ｐゴシック"/>
              <a:cs typeface="Times New Roman"/>
            </a:endParaRPr>
          </a:p>
          <a:p>
            <a:pPr>
              <a:lnSpc>
                <a:spcPts val="2200"/>
              </a:lnSpc>
            </a:pPr>
            <a:r>
              <a:rPr lang="en-US" altLang="ja-JP" sz="2000" kern="0" dirty="0">
                <a:solidFill>
                  <a:srgbClr val="000000"/>
                </a:solidFill>
                <a:latin typeface="ＭＳ Ｐゴシック"/>
                <a:cs typeface="Times New Roman"/>
              </a:rPr>
              <a:t>   </a:t>
            </a:r>
            <a:r>
              <a:rPr lang="ja-JP" altLang="en-US" sz="2000" kern="0" dirty="0">
                <a:solidFill>
                  <a:srgbClr val="000000"/>
                </a:solidFill>
                <a:latin typeface="ＭＳ Ｐゴシック"/>
                <a:cs typeface="Times New Roman"/>
              </a:rPr>
              <a:t>あること。</a:t>
            </a:r>
            <a:endParaRPr lang="en-US" altLang="ja-JP" sz="2000" kern="0" dirty="0">
              <a:solidFill>
                <a:srgbClr val="000000"/>
              </a:solidFill>
              <a:latin typeface="ＭＳ Ｐゴシック"/>
              <a:cs typeface="Times New Roman"/>
            </a:endParaRPr>
          </a:p>
          <a:p>
            <a:endParaRPr lang="ja-JP" altLang="ja-JP" kern="100" dirty="0">
              <a:solidFill>
                <a:prstClr val="black"/>
              </a:solidFill>
              <a:latin typeface="ＭＳ Ｐゴシック"/>
              <a:cs typeface="Times New Roman"/>
            </a:endParaRPr>
          </a:p>
        </p:txBody>
      </p:sp>
      <p:sp>
        <p:nvSpPr>
          <p:cNvPr id="6" name="Rectangle 37"/>
          <p:cNvSpPr>
            <a:spLocks noChangeArrowheads="1"/>
          </p:cNvSpPr>
          <p:nvPr/>
        </p:nvSpPr>
        <p:spPr bwMode="auto">
          <a:xfrm>
            <a:off x="186602" y="4461031"/>
            <a:ext cx="9469438" cy="1066629"/>
          </a:xfrm>
          <a:prstGeom prst="rect">
            <a:avLst/>
          </a:prstGeom>
          <a:solidFill>
            <a:schemeClr val="accent5">
              <a:lumMod val="40000"/>
              <a:lumOff val="60000"/>
              <a:alpha val="50000"/>
            </a:schemeClr>
          </a:solidFill>
          <a:ln w="6350">
            <a:solidFill>
              <a:sysClr val="windowText" lastClr="000000"/>
            </a:solidFill>
            <a:miter lim="800000"/>
            <a:headEnd/>
            <a:tailEnd/>
          </a:ln>
        </p:spPr>
        <p:txBody>
          <a:bodyPr tIns="72000"/>
          <a:lstStyle/>
          <a:p>
            <a:pPr>
              <a:lnSpc>
                <a:spcPts val="2400"/>
              </a:lnSpc>
            </a:pPr>
            <a:r>
              <a:rPr lang="en-US" altLang="ja-JP" sz="2200" kern="0" dirty="0">
                <a:solidFill>
                  <a:srgbClr val="000000"/>
                </a:solidFill>
                <a:latin typeface="ＭＳ Ｐゴシック"/>
                <a:cs typeface="Times New Roman"/>
              </a:rPr>
              <a:t>〔</a:t>
            </a:r>
            <a:r>
              <a:rPr lang="ja-JP" altLang="en-US" sz="2200" kern="0" dirty="0">
                <a:solidFill>
                  <a:srgbClr val="000000"/>
                </a:solidFill>
                <a:latin typeface="ＭＳ Ｐゴシック"/>
                <a:cs typeface="Times New Roman"/>
              </a:rPr>
              <a:t>日本医師会から厚生労働省に要請</a:t>
            </a:r>
            <a:r>
              <a:rPr lang="en-US" altLang="ja-JP" sz="2200" kern="0" dirty="0">
                <a:solidFill>
                  <a:srgbClr val="000000"/>
                </a:solidFill>
                <a:latin typeface="ＭＳ Ｐゴシック"/>
                <a:cs typeface="Times New Roman"/>
              </a:rPr>
              <a:t>〕</a:t>
            </a:r>
          </a:p>
          <a:p>
            <a:pPr>
              <a:lnSpc>
                <a:spcPts val="2400"/>
              </a:lnSpc>
            </a:pPr>
            <a:r>
              <a:rPr lang="ja-JP" altLang="en-US" sz="2200" kern="0" dirty="0">
                <a:solidFill>
                  <a:srgbClr val="000000"/>
                </a:solidFill>
                <a:latin typeface="ＭＳ Ｐゴシック"/>
                <a:cs typeface="Times New Roman"/>
              </a:rPr>
              <a:t>○　届出やその受理等について、行政による周知を徹底していただくとともに、</a:t>
            </a:r>
            <a:endParaRPr lang="en-US" altLang="ja-JP" sz="2200" kern="0" dirty="0">
              <a:solidFill>
                <a:srgbClr val="000000"/>
              </a:solidFill>
              <a:latin typeface="ＭＳ Ｐゴシック"/>
              <a:cs typeface="Times New Roman"/>
            </a:endParaRPr>
          </a:p>
          <a:p>
            <a:pPr>
              <a:lnSpc>
                <a:spcPts val="2400"/>
              </a:lnSpc>
            </a:pPr>
            <a:r>
              <a:rPr lang="en-US" altLang="ja-JP" sz="2200" kern="0" dirty="0">
                <a:solidFill>
                  <a:srgbClr val="000000"/>
                </a:solidFill>
                <a:latin typeface="ＭＳ Ｐゴシック"/>
                <a:cs typeface="Times New Roman"/>
              </a:rPr>
              <a:t>   </a:t>
            </a:r>
            <a:r>
              <a:rPr lang="ja-JP" altLang="en-US" sz="2200" kern="0" dirty="0">
                <a:solidFill>
                  <a:srgbClr val="000000"/>
                </a:solidFill>
                <a:latin typeface="ＭＳ Ｐゴシック"/>
                <a:cs typeface="Times New Roman"/>
              </a:rPr>
              <a:t>医療機関からの届出に対しては柔軟・丁寧に対応していただきたい。</a:t>
            </a:r>
            <a:endParaRPr lang="en-US" altLang="ja-JP" sz="2200" kern="0" dirty="0">
              <a:solidFill>
                <a:srgbClr val="000000"/>
              </a:solidFill>
              <a:latin typeface="ＭＳ Ｐゴシック"/>
              <a:cs typeface="Times New Roman"/>
            </a:endParaRPr>
          </a:p>
        </p:txBody>
      </p:sp>
      <p:sp>
        <p:nvSpPr>
          <p:cNvPr id="7" name="Rectangle 2"/>
          <p:cNvSpPr txBox="1">
            <a:spLocks noChangeArrowheads="1"/>
          </p:cNvSpPr>
          <p:nvPr/>
        </p:nvSpPr>
        <p:spPr>
          <a:xfrm>
            <a:off x="1349943" y="5758480"/>
            <a:ext cx="8294990" cy="800755"/>
          </a:xfrm>
          <a:prstGeom prst="rect">
            <a:avLst/>
          </a:prstGeom>
          <a:solidFill>
            <a:srgbClr val="00B0F0">
              <a:alpha val="41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spcBef>
                <a:spcPts val="0"/>
              </a:spcBef>
            </a:pPr>
            <a:r>
              <a:rPr lang="ja-JP" altLang="en-US" sz="2200" dirty="0">
                <a:solidFill>
                  <a:prstClr val="black"/>
                </a:solidFill>
                <a:latin typeface="ＭＳ Ｐゴシック"/>
              </a:rPr>
              <a:t>行政側の説明会にて、厚生労働省から各厚生局に対して要請する</a:t>
            </a:r>
            <a:endParaRPr lang="en-US" altLang="ja-JP" sz="2200" dirty="0">
              <a:solidFill>
                <a:prstClr val="black"/>
              </a:solidFill>
              <a:latin typeface="ＭＳ Ｐゴシック"/>
            </a:endParaRPr>
          </a:p>
        </p:txBody>
      </p:sp>
      <p:sp>
        <p:nvSpPr>
          <p:cNvPr id="2" name="右矢印 1"/>
          <p:cNvSpPr/>
          <p:nvPr/>
        </p:nvSpPr>
        <p:spPr>
          <a:xfrm>
            <a:off x="477751" y="5634929"/>
            <a:ext cx="791110" cy="1047530"/>
          </a:xfrm>
          <a:prstGeom prst="rightArrow">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Rectangle 2"/>
          <p:cNvSpPr txBox="1">
            <a:spLocks noChangeArrowheads="1"/>
          </p:cNvSpPr>
          <p:nvPr/>
        </p:nvSpPr>
        <p:spPr>
          <a:xfrm>
            <a:off x="178706" y="924751"/>
            <a:ext cx="9466245" cy="726677"/>
          </a:xfrm>
          <a:prstGeom prst="rect">
            <a:avLst/>
          </a:prstGeom>
          <a:solidFill>
            <a:srgbClr val="FF0000">
              <a:alpha val="23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lnSpc>
                <a:spcPts val="2200"/>
              </a:lnSpc>
              <a:spcBef>
                <a:spcPts val="0"/>
              </a:spcBef>
            </a:pPr>
            <a:r>
              <a:rPr lang="ja-JP" altLang="en-US" sz="2400" dirty="0">
                <a:solidFill>
                  <a:prstClr val="black"/>
                </a:solidFill>
                <a:latin typeface="ＭＳ Ｐゴシック"/>
              </a:rPr>
              <a:t>　</a:t>
            </a:r>
            <a:r>
              <a:rPr lang="ja-JP" altLang="en-US" sz="2000" dirty="0">
                <a:solidFill>
                  <a:prstClr val="black"/>
                </a:solidFill>
                <a:latin typeface="ＭＳ Ｐゴシック"/>
              </a:rPr>
              <a:t>施設基準等の各種様式は日本医師会ホームページ（メンバーズルーム）に掲載しますので、ダウンロードしてご活用ください</a:t>
            </a:r>
            <a:endParaRPr lang="en-US" altLang="ja-JP" sz="2000" dirty="0">
              <a:solidFill>
                <a:prstClr val="black"/>
              </a:solidFill>
              <a:latin typeface="ＭＳ Ｐゴシック"/>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353</a:t>
            </a:fld>
            <a:endParaRPr lang="ja-JP" altLang="en-US" sz="1600" dirty="0">
              <a:solidFill>
                <a:prstClr val="black"/>
              </a:solidFill>
            </a:endParaRPr>
          </a:p>
        </p:txBody>
      </p:sp>
    </p:spTree>
    <p:extLst>
      <p:ext uri="{BB962C8B-B14F-4D97-AF65-F5344CB8AC3E}">
        <p14:creationId xmlns:p14="http://schemas.microsoft.com/office/powerpoint/2010/main" val="228667489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1301895" y="834726"/>
            <a:ext cx="7535965" cy="769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4" tIns="45704" rIns="91404" bIns="45704">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algn="ctr" eaLnBrk="1" fontAlgn="base" hangingPunct="1">
              <a:spcBef>
                <a:spcPct val="0"/>
              </a:spcBef>
              <a:spcAft>
                <a:spcPct val="0"/>
              </a:spcAft>
            </a:pPr>
            <a:r>
              <a:rPr lang="ja-JP" altLang="en-US" sz="4400" dirty="0">
                <a:solidFill>
                  <a:srgbClr val="000000"/>
                </a:solidFill>
              </a:rPr>
              <a:t>ご清聴ありがとうございました　</a:t>
            </a:r>
          </a:p>
        </p:txBody>
      </p:sp>
      <p:sp>
        <p:nvSpPr>
          <p:cNvPr id="2" name="正方形/長方形 1"/>
          <p:cNvSpPr/>
          <p:nvPr/>
        </p:nvSpPr>
        <p:spPr>
          <a:xfrm>
            <a:off x="425361" y="1651518"/>
            <a:ext cx="9289032" cy="2369880"/>
          </a:xfrm>
          <a:prstGeom prst="rect">
            <a:avLst/>
          </a:prstGeom>
        </p:spPr>
        <p:txBody>
          <a:bodyPr wrap="square">
            <a:spAutoFit/>
          </a:bodyPr>
          <a:lstStyle/>
          <a:p>
            <a:r>
              <a:rPr lang="ja-JP" altLang="en-US" sz="2800" kern="100" dirty="0">
                <a:solidFill>
                  <a:srgbClr val="000000"/>
                </a:solidFill>
                <a:latin typeface="ＭＳ Ｐゴシック"/>
                <a:cs typeface="Times New Roman"/>
              </a:rPr>
              <a:t>　</a:t>
            </a:r>
            <a:r>
              <a:rPr lang="ja-JP" altLang="ja-JP" sz="2400" kern="100" dirty="0">
                <a:solidFill>
                  <a:srgbClr val="000000"/>
                </a:solidFill>
                <a:latin typeface="ＭＳ Ｐゴシック"/>
                <a:cs typeface="Times New Roman"/>
              </a:rPr>
              <a:t>改定内容についてのご質問は</a:t>
            </a:r>
            <a:r>
              <a:rPr lang="ja-JP" altLang="en-US" sz="2400" kern="100" dirty="0">
                <a:solidFill>
                  <a:srgbClr val="000000"/>
                </a:solidFill>
                <a:latin typeface="ＭＳ Ｐゴシック"/>
                <a:cs typeface="Times New Roman"/>
              </a:rPr>
              <a:t>日本医師会保険医療部 </a:t>
            </a:r>
            <a:r>
              <a:rPr lang="ja-JP" altLang="ja-JP" sz="2400" kern="100" dirty="0">
                <a:solidFill>
                  <a:srgbClr val="000000"/>
                </a:solidFill>
                <a:latin typeface="ＭＳ Ｐゴシック"/>
                <a:cs typeface="Times New Roman"/>
              </a:rPr>
              <a:t>医療保険課宛にメール</a:t>
            </a:r>
            <a:r>
              <a:rPr lang="ja-JP" altLang="en-US" sz="2400" kern="100" dirty="0">
                <a:solidFill>
                  <a:srgbClr val="000000"/>
                </a:solidFill>
                <a:latin typeface="ＭＳ Ｐゴシック"/>
                <a:cs typeface="Times New Roman"/>
              </a:rPr>
              <a:t>、</a:t>
            </a:r>
            <a:r>
              <a:rPr lang="ja-JP" altLang="ja-JP" sz="2400" kern="100" dirty="0">
                <a:solidFill>
                  <a:srgbClr val="000000"/>
                </a:solidFill>
                <a:latin typeface="ＭＳ Ｐゴシック"/>
                <a:cs typeface="Times New Roman"/>
              </a:rPr>
              <a:t>ＦＡＸ</a:t>
            </a:r>
            <a:r>
              <a:rPr lang="ja-JP" altLang="en-US" sz="2400" kern="100" dirty="0">
                <a:solidFill>
                  <a:srgbClr val="000000"/>
                </a:solidFill>
                <a:latin typeface="ＭＳ Ｐゴシック"/>
                <a:cs typeface="Times New Roman"/>
              </a:rPr>
              <a:t>等</a:t>
            </a:r>
            <a:r>
              <a:rPr lang="ja-JP" altLang="ja-JP" sz="2400" kern="100" dirty="0">
                <a:solidFill>
                  <a:srgbClr val="000000"/>
                </a:solidFill>
                <a:latin typeface="ＭＳ Ｐゴシック"/>
                <a:cs typeface="Times New Roman"/>
              </a:rPr>
              <a:t>で</a:t>
            </a:r>
            <a:r>
              <a:rPr lang="ja-JP" altLang="en-US" sz="2400" kern="100" dirty="0">
                <a:solidFill>
                  <a:srgbClr val="000000"/>
                </a:solidFill>
                <a:latin typeface="ＭＳ Ｐゴシック"/>
                <a:cs typeface="Times New Roman"/>
              </a:rPr>
              <a:t>ご</a:t>
            </a:r>
            <a:r>
              <a:rPr lang="ja-JP" altLang="ja-JP" sz="2400" kern="100" dirty="0">
                <a:solidFill>
                  <a:srgbClr val="000000"/>
                </a:solidFill>
                <a:latin typeface="ＭＳ Ｐゴシック"/>
                <a:cs typeface="Times New Roman"/>
              </a:rPr>
              <a:t>送付</a:t>
            </a:r>
            <a:r>
              <a:rPr lang="ja-JP" altLang="en-US" sz="2400" kern="100" dirty="0">
                <a:solidFill>
                  <a:srgbClr val="000000"/>
                </a:solidFill>
                <a:latin typeface="ＭＳ Ｐゴシック"/>
                <a:cs typeface="Times New Roman"/>
              </a:rPr>
              <a:t>ください</a:t>
            </a:r>
            <a:r>
              <a:rPr lang="ja-JP" altLang="ja-JP" sz="2400" kern="100" dirty="0">
                <a:solidFill>
                  <a:srgbClr val="000000"/>
                </a:solidFill>
                <a:latin typeface="ＭＳ Ｐゴシック"/>
                <a:cs typeface="Times New Roman"/>
              </a:rPr>
              <a:t>。</a:t>
            </a:r>
            <a:endParaRPr lang="en-US" altLang="ja-JP" sz="2400" kern="100" dirty="0">
              <a:solidFill>
                <a:srgbClr val="000000"/>
              </a:solidFill>
              <a:latin typeface="ＭＳ Ｐゴシック"/>
              <a:cs typeface="Times New Roman"/>
            </a:endParaRPr>
          </a:p>
          <a:p>
            <a:r>
              <a:rPr lang="en-US" altLang="ja-JP" sz="2400" kern="100" dirty="0">
                <a:solidFill>
                  <a:srgbClr val="000000"/>
                </a:solidFill>
                <a:latin typeface="ＭＳ Ｐゴシック"/>
                <a:cs typeface="Times New Roman"/>
              </a:rPr>
              <a:t>  </a:t>
            </a:r>
            <a:r>
              <a:rPr lang="ja-JP" altLang="ja-JP" sz="2400" kern="100" dirty="0">
                <a:solidFill>
                  <a:srgbClr val="000000"/>
                </a:solidFill>
                <a:latin typeface="ＭＳ Ｐゴシック"/>
                <a:cs typeface="Times New Roman"/>
              </a:rPr>
              <a:t>整理・確認後、日医版『Ｑ＆Ａ』や厚生労働省</a:t>
            </a:r>
            <a:r>
              <a:rPr lang="en-US" altLang="ja-JP" sz="2400" kern="100" dirty="0">
                <a:solidFill>
                  <a:srgbClr val="000000"/>
                </a:solidFill>
                <a:latin typeface="ＭＳ Ｐゴシック"/>
                <a:cs typeface="Times New Roman"/>
              </a:rPr>
              <a:t> </a:t>
            </a:r>
            <a:r>
              <a:rPr lang="ja-JP" altLang="ja-JP" sz="2400" kern="100" dirty="0">
                <a:solidFill>
                  <a:srgbClr val="000000"/>
                </a:solidFill>
                <a:latin typeface="ＭＳ Ｐゴシック"/>
                <a:cs typeface="Times New Roman"/>
              </a:rPr>
              <a:t>疑義解釈資料に反映させていただき</a:t>
            </a:r>
            <a:r>
              <a:rPr lang="ja-JP" altLang="en-US" sz="2400" kern="100" dirty="0">
                <a:solidFill>
                  <a:srgbClr val="000000"/>
                </a:solidFill>
                <a:latin typeface="ＭＳ Ｐゴシック"/>
                <a:cs typeface="Times New Roman"/>
              </a:rPr>
              <a:t>ます</a:t>
            </a:r>
            <a:r>
              <a:rPr lang="ja-JP" altLang="en-US" sz="2400" kern="100" dirty="0" smtClean="0">
                <a:solidFill>
                  <a:srgbClr val="000000"/>
                </a:solidFill>
                <a:latin typeface="ＭＳ Ｐゴシック"/>
                <a:cs typeface="Times New Roman"/>
              </a:rPr>
              <a:t>。</a:t>
            </a:r>
            <a:endParaRPr lang="en-US" altLang="ja-JP" sz="2400" kern="100" dirty="0" smtClean="0">
              <a:solidFill>
                <a:srgbClr val="000000"/>
              </a:solidFill>
              <a:latin typeface="ＭＳ Ｐゴシック"/>
              <a:cs typeface="Times New Roman"/>
            </a:endParaRPr>
          </a:p>
          <a:p>
            <a:r>
              <a:rPr lang="ja-JP" altLang="en-US" sz="2400" dirty="0" smtClean="0">
                <a:solidFill>
                  <a:srgbClr val="000000"/>
                </a:solidFill>
                <a:latin typeface="ＭＳ Ｐゴシック"/>
              </a:rPr>
              <a:t>　また、本資料は、ＨＰ掲載後に修正する可能性がありますのでご了承下さい。</a:t>
            </a:r>
            <a:endParaRPr lang="ja-JP" altLang="en-US" sz="2400" dirty="0">
              <a:solidFill>
                <a:srgbClr val="000000"/>
              </a:solidFill>
              <a:latin typeface="ＭＳ Ｐゴシック"/>
            </a:endParaRPr>
          </a:p>
        </p:txBody>
      </p:sp>
      <p:pic>
        <p:nvPicPr>
          <p:cNvPr id="7" name="図 6"/>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44904" y="3933058"/>
            <a:ext cx="1872213" cy="2183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354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9819602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632521" y="188640"/>
            <a:ext cx="8640960" cy="523220"/>
          </a:xfrm>
          <a:prstGeom prst="rect">
            <a:avLst/>
          </a:prstGeom>
          <a:noFill/>
        </p:spPr>
        <p:txBody>
          <a:bodyPr wrap="square" rtlCol="0">
            <a:spAutoFit/>
          </a:bodyPr>
          <a:lstStyle/>
          <a:p>
            <a:pPr algn="ctr" fontAlgn="base">
              <a:spcBef>
                <a:spcPct val="0"/>
              </a:spcBef>
              <a:spcAft>
                <a:spcPct val="0"/>
              </a:spcAft>
            </a:pPr>
            <a:r>
              <a:rPr lang="ja-JP" altLang="en-US" sz="2800" dirty="0">
                <a:solidFill>
                  <a:srgbClr val="0000FF"/>
                </a:solidFill>
              </a:rPr>
              <a:t>平成</a:t>
            </a:r>
            <a:r>
              <a:rPr lang="en-US" altLang="ja-JP" sz="2800" dirty="0">
                <a:solidFill>
                  <a:srgbClr val="0000FF"/>
                </a:solidFill>
              </a:rPr>
              <a:t>30</a:t>
            </a:r>
            <a:r>
              <a:rPr lang="ja-JP" altLang="en-US" sz="2800" dirty="0">
                <a:solidFill>
                  <a:srgbClr val="0000FF"/>
                </a:solidFill>
              </a:rPr>
              <a:t>（</a:t>
            </a:r>
            <a:r>
              <a:rPr lang="en-US" altLang="ja-JP" sz="2800" dirty="0">
                <a:solidFill>
                  <a:srgbClr val="0000FF"/>
                </a:solidFill>
              </a:rPr>
              <a:t>2018</a:t>
            </a:r>
            <a:r>
              <a:rPr lang="ja-JP" altLang="en-US" sz="2800" dirty="0">
                <a:solidFill>
                  <a:srgbClr val="0000FF"/>
                </a:solidFill>
              </a:rPr>
              <a:t>）年度診療報酬改定</a:t>
            </a:r>
          </a:p>
        </p:txBody>
      </p:sp>
      <p:graphicFrame>
        <p:nvGraphicFramePr>
          <p:cNvPr id="9" name="表 8">
            <a:extLst>
              <a:ext uri="{FF2B5EF4-FFF2-40B4-BE49-F238E27FC236}">
                <a16:creationId xmlns="" xmlns:a16="http://schemas.microsoft.com/office/drawing/2014/main" id="{6365A53E-42D4-42C0-B429-37ECA56A7E7C}"/>
              </a:ext>
            </a:extLst>
          </p:cNvPr>
          <p:cNvGraphicFramePr>
            <a:graphicFrameLocks noGrp="1"/>
          </p:cNvGraphicFramePr>
          <p:nvPr>
            <p:extLst>
              <p:ext uri="{D42A27DB-BD31-4B8C-83A1-F6EECF244321}">
                <p14:modId xmlns:p14="http://schemas.microsoft.com/office/powerpoint/2010/main" val="1580867913"/>
              </p:ext>
            </p:extLst>
          </p:nvPr>
        </p:nvGraphicFramePr>
        <p:xfrm>
          <a:off x="632521" y="836712"/>
          <a:ext cx="8640960" cy="3600296"/>
        </p:xfrm>
        <a:graphic>
          <a:graphicData uri="http://schemas.openxmlformats.org/drawingml/2006/table">
            <a:tbl>
              <a:tblPr>
                <a:tableStyleId>{93296810-A885-4BE3-A3E7-6D5BEEA58F35}</a:tableStyleId>
              </a:tblPr>
              <a:tblGrid>
                <a:gridCol w="790441">
                  <a:extLst>
                    <a:ext uri="{9D8B030D-6E8A-4147-A177-3AD203B41FA5}">
                      <a16:colId xmlns="" xmlns:a16="http://schemas.microsoft.com/office/drawing/2014/main" val="3265457845"/>
                    </a:ext>
                  </a:extLst>
                </a:gridCol>
                <a:gridCol w="7850519">
                  <a:extLst>
                    <a:ext uri="{9D8B030D-6E8A-4147-A177-3AD203B41FA5}">
                      <a16:colId xmlns="" xmlns:a16="http://schemas.microsoft.com/office/drawing/2014/main" val="1230753538"/>
                    </a:ext>
                  </a:extLst>
                </a:gridCol>
              </a:tblGrid>
              <a:tr h="648072">
                <a:tc gridSpan="2">
                  <a:txBody>
                    <a:bodyPr/>
                    <a:lstStyle/>
                    <a:p>
                      <a:pPr algn="l" fontAlgn="ctr"/>
                      <a:r>
                        <a:rPr lang="ja-JP" altLang="en-US" sz="2000" u="none" strike="noStrike" dirty="0">
                          <a:effectLst/>
                        </a:rPr>
                        <a:t>診療報酬本体　＋</a:t>
                      </a:r>
                      <a:r>
                        <a:rPr lang="en-US" altLang="ja-JP" sz="2000" u="none" strike="noStrike" dirty="0">
                          <a:effectLst/>
                        </a:rPr>
                        <a:t>0.55</a:t>
                      </a:r>
                      <a:r>
                        <a:rPr lang="ja-JP" altLang="en-US" sz="2000" u="none" strike="noStrike" dirty="0">
                          <a:effectLst/>
                        </a:rPr>
                        <a:t>％　</a:t>
                      </a:r>
                      <a:r>
                        <a:rPr lang="ja-JP" altLang="en-US" sz="1800" u="none" strike="noStrike" dirty="0">
                          <a:effectLst/>
                        </a:rPr>
                        <a:t>（国費：＋約</a:t>
                      </a:r>
                      <a:r>
                        <a:rPr lang="en-US" altLang="ja-JP" sz="1800" u="none" strike="noStrike" dirty="0">
                          <a:effectLst/>
                        </a:rPr>
                        <a:t>600</a:t>
                      </a:r>
                      <a:r>
                        <a:rPr lang="ja-JP" altLang="en-US" sz="1800" u="none" strike="noStrike" dirty="0">
                          <a:effectLst/>
                        </a:rPr>
                        <a:t>億円）</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rgbClr val="FFFFCC"/>
                    </a:solidFill>
                  </a:tcPr>
                </a:tc>
                <a:tc hMerge="1">
                  <a:txBody>
                    <a:bodyPr/>
                    <a:lstStyle/>
                    <a:p>
                      <a:endParaRPr kumimoji="1" lang="ja-JP" altLang="en-US"/>
                    </a:p>
                  </a:txBody>
                  <a:tcPr/>
                </a:tc>
                <a:extLst>
                  <a:ext uri="{0D108BD9-81ED-4DB2-BD59-A6C34878D82A}">
                    <a16:rowId xmlns="" xmlns:a16="http://schemas.microsoft.com/office/drawing/2014/main" val="541952487"/>
                  </a:ext>
                </a:extLst>
              </a:tr>
              <a:tr h="468000">
                <a:tc rowSpan="3">
                  <a:txBody>
                    <a:bodyPr/>
                    <a:lstStyle/>
                    <a:p>
                      <a:pPr algn="l" fontAlgn="ctr"/>
                      <a:r>
                        <a:rPr lang="ja-JP" altLang="en-US" sz="2000" u="none" strike="noStrike" dirty="0">
                          <a:effectLst/>
                        </a:rPr>
                        <a:t>　</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2000" u="none" strike="noStrike" dirty="0">
                          <a:effectLst/>
                        </a:rPr>
                        <a:t>　</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2000" u="none" strike="noStrike" dirty="0">
                          <a:effectLst/>
                        </a:rPr>
                        <a:t>　</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solidFill>
                      <a:srgbClr val="FFFFCC"/>
                    </a:solidFill>
                  </a:tcPr>
                </a:tc>
                <a:tc>
                  <a:txBody>
                    <a:bodyPr/>
                    <a:lstStyle/>
                    <a:p>
                      <a:pPr algn="l" fontAlgn="ctr"/>
                      <a:r>
                        <a:rPr lang="ja-JP" altLang="en-US" sz="2000" u="none" strike="noStrike" dirty="0">
                          <a:effectLst/>
                        </a:rPr>
                        <a:t>医科　＋</a:t>
                      </a:r>
                      <a:r>
                        <a:rPr lang="en-US" altLang="ja-JP" sz="2000" u="none" strike="noStrike" dirty="0">
                          <a:effectLst/>
                        </a:rPr>
                        <a:t>0.63</a:t>
                      </a:r>
                      <a:r>
                        <a:rPr lang="ja-JP" altLang="en-US" sz="2000" u="none" strike="noStrike" dirty="0">
                          <a:effectLst/>
                        </a:rPr>
                        <a:t>％</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516175"/>
                  </a:ext>
                </a:extLst>
              </a:tr>
              <a:tr h="468000">
                <a:tc vMerge="1">
                  <a:txBody>
                    <a:bodyPr/>
                    <a:lstStyle/>
                    <a:p>
                      <a:pPr algn="l" fontAlgn="ct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rgbClr val="FFFFCC"/>
                    </a:solidFill>
                  </a:tcPr>
                </a:tc>
                <a:tc>
                  <a:txBody>
                    <a:bodyPr/>
                    <a:lstStyle/>
                    <a:p>
                      <a:pPr algn="l" fontAlgn="ctr"/>
                      <a:r>
                        <a:rPr lang="ja-JP" altLang="en-US" sz="2000" u="none" strike="noStrike" dirty="0">
                          <a:effectLst/>
                        </a:rPr>
                        <a:t>歯科　＋</a:t>
                      </a:r>
                      <a:r>
                        <a:rPr lang="en-US" altLang="ja-JP" sz="2000" u="none" strike="noStrike" dirty="0">
                          <a:effectLst/>
                        </a:rPr>
                        <a:t>0.69</a:t>
                      </a:r>
                      <a:r>
                        <a:rPr lang="ja-JP" altLang="en-US" sz="2000" u="none" strike="noStrike" dirty="0">
                          <a:effectLst/>
                        </a:rPr>
                        <a:t>％</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714122288"/>
                  </a:ext>
                </a:extLst>
              </a:tr>
              <a:tr h="468000">
                <a:tc vMerge="1">
                  <a:txBody>
                    <a:bodyPr/>
                    <a:lstStyle/>
                    <a:p>
                      <a:pPr algn="l" fontAlgn="ct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rgbClr val="FFFFCC"/>
                    </a:solidFill>
                  </a:tcPr>
                </a:tc>
                <a:tc>
                  <a:txBody>
                    <a:bodyPr/>
                    <a:lstStyle/>
                    <a:p>
                      <a:pPr algn="l" fontAlgn="ctr"/>
                      <a:r>
                        <a:rPr lang="ja-JP" altLang="en-US" sz="2000" u="none" strike="noStrike" dirty="0">
                          <a:effectLst/>
                        </a:rPr>
                        <a:t>調剤　＋</a:t>
                      </a:r>
                      <a:r>
                        <a:rPr lang="en-US" altLang="ja-JP" sz="2000" u="none" strike="noStrike" dirty="0">
                          <a:effectLst/>
                        </a:rPr>
                        <a:t>0.19</a:t>
                      </a:r>
                      <a:r>
                        <a:rPr lang="ja-JP" altLang="en-US" sz="2000" u="none" strike="noStrike" dirty="0">
                          <a:effectLst/>
                        </a:rPr>
                        <a:t>％</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694537140"/>
                  </a:ext>
                </a:extLst>
              </a:tr>
              <a:tr h="612224">
                <a:tc gridSpan="2">
                  <a:txBody>
                    <a:bodyPr/>
                    <a:lstStyle/>
                    <a:p>
                      <a:pPr algn="l" fontAlgn="ctr"/>
                      <a:r>
                        <a:rPr lang="ja-JP" altLang="en-US" sz="2000" u="none" strike="noStrike" dirty="0">
                          <a:effectLst/>
                        </a:rPr>
                        <a:t>薬価・材料　　　▲</a:t>
                      </a:r>
                      <a:r>
                        <a:rPr lang="en-US" altLang="ja-JP" sz="2000" u="none" strike="noStrike" dirty="0">
                          <a:effectLst/>
                        </a:rPr>
                        <a:t>1.45</a:t>
                      </a:r>
                      <a:r>
                        <a:rPr lang="ja-JP" altLang="en-US" sz="2000" u="none" strike="noStrike" dirty="0">
                          <a:effectLst/>
                        </a:rPr>
                        <a:t>％　 　 </a:t>
                      </a:r>
                      <a:r>
                        <a:rPr lang="ja-JP" altLang="en-US" sz="1800" u="none" strike="noStrike" dirty="0">
                          <a:effectLst/>
                        </a:rPr>
                        <a:t>（国費：約▲</a:t>
                      </a:r>
                      <a:r>
                        <a:rPr lang="en-US" altLang="ja-JP" sz="1800" u="none" strike="noStrike" dirty="0">
                          <a:effectLst/>
                        </a:rPr>
                        <a:t>1,600</a:t>
                      </a:r>
                      <a:r>
                        <a:rPr lang="ja-JP" altLang="en-US" sz="1800" u="none" strike="noStrike" dirty="0">
                          <a:effectLst/>
                        </a:rPr>
                        <a:t>億円）</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solidFill>
                      <a:srgbClr val="CCFFCC"/>
                    </a:solidFill>
                  </a:tcPr>
                </a:tc>
                <a:tc hMerge="1">
                  <a:txBody>
                    <a:bodyPr/>
                    <a:lstStyle/>
                    <a:p>
                      <a:endParaRPr kumimoji="1" lang="ja-JP" altLang="en-US"/>
                    </a:p>
                  </a:txBody>
                  <a:tcPr/>
                </a:tc>
                <a:extLst>
                  <a:ext uri="{0D108BD9-81ED-4DB2-BD59-A6C34878D82A}">
                    <a16:rowId xmlns="" xmlns:a16="http://schemas.microsoft.com/office/drawing/2014/main" val="1974966742"/>
                  </a:ext>
                </a:extLst>
              </a:tr>
              <a:tr h="468000">
                <a:tc rowSpan="2">
                  <a:txBody>
                    <a:bodyPr/>
                    <a:lstStyle/>
                    <a:p>
                      <a:pPr algn="l" fontAlgn="ctr"/>
                      <a:r>
                        <a:rPr lang="ja-JP" altLang="en-US" sz="2000" u="none" strike="noStrike" dirty="0">
                          <a:effectLst/>
                        </a:rPr>
                        <a:t>　</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2000" u="none" strike="noStrike" dirty="0">
                          <a:effectLst/>
                        </a:rPr>
                        <a:t>　</a:t>
                      </a: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solidFill>
                      <a:srgbClr val="CCFFCC"/>
                    </a:solidFill>
                  </a:tcPr>
                </a:tc>
                <a:tc>
                  <a:txBody>
                    <a:bodyPr/>
                    <a:lstStyle/>
                    <a:p>
                      <a:pPr algn="l" fontAlgn="ctr"/>
                      <a:r>
                        <a:rPr lang="zh-TW" altLang="en-US" sz="2000" u="none" strike="noStrike" dirty="0">
                          <a:effectLst/>
                          <a:latin typeface="ＭＳ Ｐゴシック" panose="020B0600070205080204" pitchFamily="50" charset="-128"/>
                          <a:ea typeface="ＭＳ Ｐゴシック" panose="020B0600070205080204" pitchFamily="50" charset="-128"/>
                        </a:rPr>
                        <a:t>薬価　　　　▲</a:t>
                      </a:r>
                      <a:r>
                        <a:rPr lang="en-US" altLang="zh-TW" sz="2000" u="none" strike="noStrike" dirty="0">
                          <a:effectLst/>
                          <a:latin typeface="ＭＳ Ｐゴシック" panose="020B0600070205080204" pitchFamily="50" charset="-128"/>
                          <a:ea typeface="ＭＳ Ｐゴシック" panose="020B0600070205080204" pitchFamily="50" charset="-128"/>
                        </a:rPr>
                        <a:t>1.36</a:t>
                      </a:r>
                      <a:r>
                        <a:rPr lang="zh-TW" altLang="en-US" sz="2000" u="none" strike="noStrike" dirty="0">
                          <a:effectLst/>
                          <a:latin typeface="ＭＳ Ｐゴシック" panose="020B0600070205080204" pitchFamily="50" charset="-128"/>
                          <a:ea typeface="ＭＳ Ｐゴシック" panose="020B0600070205080204" pitchFamily="50" charset="-128"/>
                        </a:rPr>
                        <a:t>％　（国費：約▲</a:t>
                      </a:r>
                      <a:r>
                        <a:rPr lang="en-US" altLang="zh-TW" sz="2000" u="none" strike="noStrike" dirty="0">
                          <a:effectLst/>
                          <a:latin typeface="ＭＳ Ｐゴシック" panose="020B0600070205080204" pitchFamily="50" charset="-128"/>
                          <a:ea typeface="ＭＳ Ｐゴシック" panose="020B0600070205080204" pitchFamily="50" charset="-128"/>
                        </a:rPr>
                        <a:t>1,500</a:t>
                      </a:r>
                      <a:r>
                        <a:rPr lang="zh-TW" altLang="en-US" sz="2000" u="none" strike="noStrike" dirty="0">
                          <a:effectLst/>
                          <a:latin typeface="ＭＳ Ｐゴシック" panose="020B0600070205080204" pitchFamily="50" charset="-128"/>
                          <a:ea typeface="ＭＳ Ｐゴシック" panose="020B0600070205080204" pitchFamily="50" charset="-128"/>
                        </a:rPr>
                        <a:t>億円）</a:t>
                      </a:r>
                      <a:endParaRPr lang="zh-TW"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4102760429"/>
                  </a:ext>
                </a:extLst>
              </a:tr>
              <a:tr h="468000">
                <a:tc vMerge="1">
                  <a:txBody>
                    <a:bodyPr/>
                    <a:lstStyle/>
                    <a:p>
                      <a:pPr algn="l" fontAlgn="ctr"/>
                      <a:endParaRPr lang="ja-JP"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2000" u="none" strike="noStrike" dirty="0">
                          <a:effectLst/>
                          <a:latin typeface="ＭＳ Ｐゴシック" panose="020B0600070205080204" pitchFamily="50" charset="-128"/>
                          <a:ea typeface="ＭＳ Ｐゴシック" panose="020B0600070205080204" pitchFamily="50" charset="-128"/>
                        </a:rPr>
                        <a:t>材料　　　　▲</a:t>
                      </a:r>
                      <a:r>
                        <a:rPr lang="en-US" altLang="zh-TW" sz="2000" u="none" strike="noStrike" dirty="0">
                          <a:effectLst/>
                          <a:latin typeface="ＭＳ Ｐゴシック" panose="020B0600070205080204" pitchFamily="50" charset="-128"/>
                          <a:ea typeface="ＭＳ Ｐゴシック" panose="020B0600070205080204" pitchFamily="50" charset="-128"/>
                        </a:rPr>
                        <a:t>0.09</a:t>
                      </a:r>
                      <a:r>
                        <a:rPr lang="zh-TW" altLang="en-US" sz="2000" u="none" strike="noStrike" dirty="0">
                          <a:effectLst/>
                          <a:latin typeface="ＭＳ Ｐゴシック" panose="020B0600070205080204" pitchFamily="50" charset="-128"/>
                          <a:ea typeface="ＭＳ Ｐゴシック" panose="020B0600070205080204" pitchFamily="50" charset="-128"/>
                        </a:rPr>
                        <a:t>％　（国費：約▲   </a:t>
                      </a:r>
                      <a:r>
                        <a:rPr lang="en-US" altLang="zh-TW" sz="2000" u="none" strike="noStrike" dirty="0">
                          <a:effectLst/>
                          <a:latin typeface="ＭＳ Ｐゴシック" panose="020B0600070205080204" pitchFamily="50" charset="-128"/>
                          <a:ea typeface="ＭＳ Ｐゴシック" panose="020B0600070205080204" pitchFamily="50" charset="-128"/>
                        </a:rPr>
                        <a:t>100</a:t>
                      </a:r>
                      <a:r>
                        <a:rPr lang="zh-TW" altLang="en-US" sz="2000" u="none" strike="noStrike" dirty="0">
                          <a:effectLst/>
                          <a:latin typeface="ＭＳ Ｐゴシック" panose="020B0600070205080204" pitchFamily="50" charset="-128"/>
                          <a:ea typeface="ＭＳ Ｐゴシック" panose="020B0600070205080204" pitchFamily="50" charset="-128"/>
                        </a:rPr>
                        <a:t>億円）</a:t>
                      </a:r>
                      <a:endParaRPr lang="zh-TW" altLang="en-US" sz="2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47" marR="6747" marT="67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4092274468"/>
                  </a:ext>
                </a:extLst>
              </a:tr>
            </a:tbl>
          </a:graphicData>
        </a:graphic>
      </p:graphicFrame>
      <p:graphicFrame>
        <p:nvGraphicFramePr>
          <p:cNvPr id="10" name="表 9">
            <a:extLst>
              <a:ext uri="{FF2B5EF4-FFF2-40B4-BE49-F238E27FC236}">
                <a16:creationId xmlns="" xmlns:a16="http://schemas.microsoft.com/office/drawing/2014/main" id="{756588FA-4728-4874-BEE1-581F3F403F6B}"/>
              </a:ext>
            </a:extLst>
          </p:cNvPr>
          <p:cNvGraphicFramePr>
            <a:graphicFrameLocks noGrp="1"/>
          </p:cNvGraphicFramePr>
          <p:nvPr>
            <p:extLst/>
          </p:nvPr>
        </p:nvGraphicFramePr>
        <p:xfrm>
          <a:off x="640847" y="5035885"/>
          <a:ext cx="8632639" cy="792480"/>
        </p:xfrm>
        <a:graphic>
          <a:graphicData uri="http://schemas.openxmlformats.org/drawingml/2006/table">
            <a:tbl>
              <a:tblPr/>
              <a:tblGrid>
                <a:gridCol w="8632639">
                  <a:extLst>
                    <a:ext uri="{9D8B030D-6E8A-4147-A177-3AD203B41FA5}">
                      <a16:colId xmlns="" xmlns:a16="http://schemas.microsoft.com/office/drawing/2014/main" val="2458955577"/>
                    </a:ext>
                  </a:extLst>
                </a:gridCol>
              </a:tblGrid>
              <a:tr h="200025">
                <a:tc>
                  <a:txBody>
                    <a:bodyPr/>
                    <a:lstStyle/>
                    <a:p>
                      <a:r>
                        <a:rPr kumimoji="1" lang="ja-JP" altLang="en-US" sz="2000" dirty="0"/>
                        <a:t>薬価制度の抜本改革　　　　　</a:t>
                      </a:r>
                      <a:r>
                        <a:rPr kumimoji="1" lang="ja-JP" altLang="en-US" sz="1800" dirty="0"/>
                        <a:t>（国費：約▲</a:t>
                      </a:r>
                      <a:r>
                        <a:rPr kumimoji="1" lang="en-US" altLang="ja-JP" sz="1800" dirty="0"/>
                        <a:t>300</a:t>
                      </a:r>
                      <a:r>
                        <a:rPr kumimoji="1" lang="ja-JP" altLang="en-US" sz="1800" dirty="0"/>
                        <a:t>億円）</a:t>
                      </a:r>
                      <a:endParaRPr kumimoji="1" lang="ja-JP" altLang="en-US" sz="2000" dirty="0"/>
                    </a:p>
                  </a:txBody>
                  <a:tcPr>
                    <a:lnL w="12700" cmpd="sng">
                      <a:solidFill>
                        <a:schemeClr val="tx1"/>
                      </a:solidFill>
                      <a:prstDash val="solid"/>
                    </a:lnL>
                    <a:lnR w="12700" cmpd="sng">
                      <a:solidFill>
                        <a:schemeClr val="tx1"/>
                      </a:solidFill>
                      <a:prstDash val="solid"/>
                    </a:lnR>
                    <a:lnT w="12700" cmpd="sng">
                      <a:solidFill>
                        <a:schemeClr val="tx1"/>
                      </a:solidFill>
                      <a:prstDash val="soli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809257738"/>
                  </a:ext>
                </a:extLst>
              </a:tr>
              <a:tr h="200025">
                <a:tc>
                  <a:txBody>
                    <a:bodyPr/>
                    <a:lstStyle/>
                    <a:p>
                      <a:r>
                        <a:rPr kumimoji="1" lang="ja-JP" altLang="en-US" sz="2000" dirty="0"/>
                        <a:t>いわゆる大型門前調剤薬局に対する評価の適正化　　  </a:t>
                      </a:r>
                      <a:r>
                        <a:rPr kumimoji="1" lang="ja-JP" altLang="en-US" sz="1800" dirty="0"/>
                        <a:t>（国費：約▲</a:t>
                      </a:r>
                      <a:r>
                        <a:rPr kumimoji="1" lang="en-US" altLang="ja-JP" sz="1800" dirty="0"/>
                        <a:t>60</a:t>
                      </a:r>
                      <a:r>
                        <a:rPr kumimoji="1" lang="ja-JP" altLang="en-US" sz="1800" dirty="0"/>
                        <a:t>億円）</a:t>
                      </a:r>
                      <a:endParaRPr kumimoji="1" lang="ja-JP" altLang="en-US" sz="2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chemeClr val="tx1"/>
                      </a:solidFill>
                      <a:prstDash val="solid"/>
                    </a:lnB>
                  </a:tcPr>
                </a:tc>
                <a:extLst>
                  <a:ext uri="{0D108BD9-81ED-4DB2-BD59-A6C34878D82A}">
                    <a16:rowId xmlns="" xmlns:a16="http://schemas.microsoft.com/office/drawing/2014/main" val="3563979743"/>
                  </a:ext>
                </a:extLst>
              </a:tr>
            </a:tbl>
          </a:graphicData>
        </a:graphic>
      </p:graphicFrame>
      <p:sp>
        <p:nvSpPr>
          <p:cNvPr id="12" name="テキスト ボックス 11">
            <a:extLst>
              <a:ext uri="{FF2B5EF4-FFF2-40B4-BE49-F238E27FC236}">
                <a16:creationId xmlns="" xmlns:a16="http://schemas.microsoft.com/office/drawing/2014/main" id="{921C920A-906B-4616-B280-F1539F7C02F8}"/>
              </a:ext>
            </a:extLst>
          </p:cNvPr>
          <p:cNvSpPr txBox="1"/>
          <p:nvPr/>
        </p:nvSpPr>
        <p:spPr>
          <a:xfrm>
            <a:off x="632525" y="4581128"/>
            <a:ext cx="1512168" cy="400110"/>
          </a:xfrm>
          <a:prstGeom prst="rect">
            <a:avLst/>
          </a:prstGeom>
          <a:noFill/>
        </p:spPr>
        <p:txBody>
          <a:bodyPr wrap="square" rtlCol="0">
            <a:spAutoFit/>
          </a:bodyPr>
          <a:lstStyle/>
          <a:p>
            <a:pPr fontAlgn="base">
              <a:spcBef>
                <a:spcPct val="0"/>
              </a:spcBef>
              <a:spcAft>
                <a:spcPct val="0"/>
              </a:spcAft>
            </a:pPr>
            <a:r>
              <a:rPr lang="en-US" altLang="ja-JP" sz="2000" dirty="0">
                <a:solidFill>
                  <a:prstClr val="black"/>
                </a:solidFill>
              </a:rPr>
              <a:t>【</a:t>
            </a:r>
            <a:r>
              <a:rPr lang="ja-JP" altLang="en-US" sz="2000" dirty="0">
                <a:solidFill>
                  <a:prstClr val="black"/>
                </a:solidFill>
              </a:rPr>
              <a:t>外枠分</a:t>
            </a:r>
            <a:r>
              <a:rPr lang="en-US" altLang="ja-JP" sz="2000" dirty="0">
                <a:solidFill>
                  <a:prstClr val="black"/>
                </a:solidFill>
              </a:rPr>
              <a:t>】</a:t>
            </a:r>
            <a:endParaRPr lang="ja-JP" altLang="en-US" sz="2000" dirty="0">
              <a:solidFill>
                <a:prstClr val="black"/>
              </a:solidFill>
            </a:endParaRPr>
          </a:p>
        </p:txBody>
      </p:sp>
      <p:sp>
        <p:nvSpPr>
          <p:cNvPr id="7"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36</a:t>
            </a:fld>
            <a:endParaRPr lang="ja-JP" altLang="en-US" sz="1600" dirty="0">
              <a:solidFill>
                <a:prstClr val="black"/>
              </a:solidFill>
              <a:latin typeface="Calibri"/>
            </a:endParaRPr>
          </a:p>
        </p:txBody>
      </p:sp>
    </p:spTree>
    <p:extLst>
      <p:ext uri="{BB962C8B-B14F-4D97-AF65-F5344CB8AC3E}">
        <p14:creationId xmlns:p14="http://schemas.microsoft.com/office/powerpoint/2010/main" val="22574057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a:spLocks noChangeArrowheads="1"/>
          </p:cNvSpPr>
          <p:nvPr/>
        </p:nvSpPr>
        <p:spPr bwMode="auto">
          <a:xfrm>
            <a:off x="632521" y="52662"/>
            <a:ext cx="8640960" cy="523220"/>
          </a:xfrm>
          <a:prstGeom prst="rect">
            <a:avLst/>
          </a:prstGeom>
          <a:noFill/>
          <a:ln>
            <a:noFill/>
          </a:ln>
          <a:extLst/>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fontAlgn="base" hangingPunct="1">
              <a:spcBef>
                <a:spcPct val="0"/>
              </a:spcBef>
              <a:spcAft>
                <a:spcPct val="0"/>
              </a:spcAft>
              <a:buFontTx/>
              <a:buNone/>
            </a:pPr>
            <a:r>
              <a:rPr lang="ja-JP" altLang="en-US" sz="2800" dirty="0">
                <a:solidFill>
                  <a:srgbClr val="0000FF"/>
                </a:solidFill>
              </a:rPr>
              <a:t>平成</a:t>
            </a:r>
            <a:r>
              <a:rPr lang="en-US" altLang="ja-JP" sz="2800" dirty="0">
                <a:solidFill>
                  <a:srgbClr val="0000FF"/>
                </a:solidFill>
              </a:rPr>
              <a:t>30</a:t>
            </a:r>
            <a:r>
              <a:rPr lang="ja-JP" altLang="en-US" sz="2800" dirty="0">
                <a:solidFill>
                  <a:srgbClr val="0000FF"/>
                </a:solidFill>
              </a:rPr>
              <a:t>年度診療報酬改定結果を受けて</a:t>
            </a:r>
          </a:p>
        </p:txBody>
      </p:sp>
      <p:sp>
        <p:nvSpPr>
          <p:cNvPr id="2" name="正方形/長方形 1">
            <a:extLst>
              <a:ext uri="{FF2B5EF4-FFF2-40B4-BE49-F238E27FC236}">
                <a16:creationId xmlns="" xmlns:a16="http://schemas.microsoft.com/office/drawing/2014/main" id="{704F1ADE-B02D-414B-A216-A602C44B060B}"/>
              </a:ext>
            </a:extLst>
          </p:cNvPr>
          <p:cNvSpPr/>
          <p:nvPr/>
        </p:nvSpPr>
        <p:spPr>
          <a:xfrm>
            <a:off x="344495" y="644263"/>
            <a:ext cx="9145016" cy="5632311"/>
          </a:xfrm>
          <a:prstGeom prst="rect">
            <a:avLst/>
          </a:prstGeom>
          <a:solidFill>
            <a:srgbClr val="FFFFCC"/>
          </a:solidFill>
        </p:spPr>
        <p:txBody>
          <a:bodyPr wrap="square">
            <a:spAutoFit/>
          </a:bodyPr>
          <a:lstStyle/>
          <a:p>
            <a:pPr marL="266700" indent="-266700" fontAlgn="base">
              <a:spcBef>
                <a:spcPct val="0"/>
              </a:spcBef>
              <a:spcAft>
                <a:spcPct val="0"/>
              </a:spcAft>
            </a:pPr>
            <a:r>
              <a:rPr lang="ja-JP" altLang="en-US" dirty="0">
                <a:solidFill>
                  <a:prstClr val="black"/>
                </a:solidFill>
              </a:rPr>
              <a:t>● 社会保障の充実は国民不安を解消し、経済の好循環につながる」と繰り返し主張してきた結果、最終的には診療報酬本体で前回改定を上回る＋0.55％（医科＋0.63％）とすることができたとして、一定の評価をするとともに、前回改定より引き続き日医が主張してきた</a:t>
            </a:r>
            <a:r>
              <a:rPr lang="ja-JP" altLang="en-US" b="1" u="sng" dirty="0">
                <a:solidFill>
                  <a:srgbClr val="0070C0"/>
                </a:solidFill>
              </a:rPr>
              <a:t>「モノからヒトへ」の評価</a:t>
            </a:r>
            <a:r>
              <a:rPr lang="ja-JP" altLang="en-US" dirty="0">
                <a:solidFill>
                  <a:prstClr val="black"/>
                </a:solidFill>
              </a:rPr>
              <a:t>でもあると考えている。</a:t>
            </a:r>
            <a:endParaRPr lang="en-US" altLang="ja-JP" dirty="0">
              <a:solidFill>
                <a:prstClr val="black"/>
              </a:solidFill>
            </a:endParaRPr>
          </a:p>
          <a:p>
            <a:pPr marL="266700" indent="-266700" fontAlgn="base">
              <a:spcBef>
                <a:spcPct val="0"/>
              </a:spcBef>
              <a:spcAft>
                <a:spcPct val="0"/>
              </a:spcAft>
            </a:pPr>
            <a:endParaRPr lang="en-US" altLang="ja-JP" dirty="0">
              <a:solidFill>
                <a:prstClr val="black"/>
              </a:solidFill>
            </a:endParaRPr>
          </a:p>
          <a:p>
            <a:pPr marL="266700" indent="-266700" fontAlgn="base">
              <a:spcBef>
                <a:spcPct val="0"/>
              </a:spcBef>
              <a:spcAft>
                <a:spcPct val="0"/>
              </a:spcAft>
            </a:pPr>
            <a:r>
              <a:rPr lang="ja-JP" altLang="en-US" dirty="0">
                <a:solidFill>
                  <a:prstClr val="black"/>
                </a:solidFill>
              </a:rPr>
              <a:t>● 平成</a:t>
            </a:r>
            <a:r>
              <a:rPr lang="en-US" altLang="ja-JP" dirty="0">
                <a:solidFill>
                  <a:prstClr val="black"/>
                </a:solidFill>
              </a:rPr>
              <a:t>30</a:t>
            </a:r>
            <a:r>
              <a:rPr lang="ja-JP" altLang="en-US" dirty="0">
                <a:solidFill>
                  <a:prstClr val="black"/>
                </a:solidFill>
              </a:rPr>
              <a:t>年度は各都道府県で策定された</a:t>
            </a:r>
            <a:r>
              <a:rPr lang="ja-JP" altLang="en-US" b="1" u="sng" dirty="0">
                <a:solidFill>
                  <a:srgbClr val="0070C0"/>
                </a:solidFill>
              </a:rPr>
              <a:t>地域医療構想が実行に移され、それに寄り添う診療報酬改定</a:t>
            </a:r>
            <a:r>
              <a:rPr lang="ja-JP" altLang="en-US" dirty="0">
                <a:solidFill>
                  <a:prstClr val="black"/>
                </a:solidFill>
              </a:rPr>
              <a:t>でなくてはならない。地域を支える医療機関の経営は基本診療料によって成り立っており、基本診療料をしっかりと評価すべき。</a:t>
            </a:r>
            <a:endParaRPr lang="en-US" altLang="ja-JP" dirty="0">
              <a:solidFill>
                <a:prstClr val="black"/>
              </a:solidFill>
            </a:endParaRPr>
          </a:p>
          <a:p>
            <a:pPr marL="266700" indent="-266700" fontAlgn="base">
              <a:spcBef>
                <a:spcPct val="0"/>
              </a:spcBef>
              <a:spcAft>
                <a:spcPct val="0"/>
              </a:spcAft>
            </a:pPr>
            <a:endParaRPr lang="en-US" altLang="ja-JP" dirty="0">
              <a:solidFill>
                <a:prstClr val="black"/>
              </a:solidFill>
            </a:endParaRPr>
          </a:p>
          <a:p>
            <a:pPr marL="266700" indent="-266700" fontAlgn="base">
              <a:spcBef>
                <a:spcPct val="0"/>
              </a:spcBef>
              <a:spcAft>
                <a:spcPct val="0"/>
              </a:spcAft>
            </a:pPr>
            <a:r>
              <a:rPr lang="ja-JP" altLang="en-US" dirty="0">
                <a:solidFill>
                  <a:prstClr val="black"/>
                </a:solidFill>
              </a:rPr>
              <a:t>● 平成</a:t>
            </a:r>
            <a:r>
              <a:rPr lang="en-US" altLang="ja-JP" dirty="0">
                <a:solidFill>
                  <a:prstClr val="black"/>
                </a:solidFill>
              </a:rPr>
              <a:t>26</a:t>
            </a:r>
            <a:r>
              <a:rPr lang="ja-JP" altLang="en-US" dirty="0">
                <a:solidFill>
                  <a:prstClr val="black"/>
                </a:solidFill>
              </a:rPr>
              <a:t>年度に</a:t>
            </a:r>
            <a:r>
              <a:rPr lang="en-US" altLang="ja-JP" dirty="0">
                <a:solidFill>
                  <a:prstClr val="black"/>
                </a:solidFill>
              </a:rPr>
              <a:t>904</a:t>
            </a:r>
            <a:r>
              <a:rPr lang="ja-JP" altLang="en-US" dirty="0">
                <a:solidFill>
                  <a:prstClr val="black"/>
                </a:solidFill>
              </a:rPr>
              <a:t>億円で創設されて以降、毎年同額で推移してきた地域医療介護総合確保基金の医療分が、</a:t>
            </a:r>
            <a:r>
              <a:rPr lang="ja-JP" altLang="ja-JP" dirty="0">
                <a:solidFill>
                  <a:prstClr val="black"/>
                </a:solidFill>
              </a:rPr>
              <a:t>今回初めて増額され、来年度予算では</a:t>
            </a:r>
            <a:r>
              <a:rPr lang="en-US" altLang="ja-JP" dirty="0">
                <a:solidFill>
                  <a:prstClr val="black"/>
                </a:solidFill>
              </a:rPr>
              <a:t>30</a:t>
            </a:r>
            <a:r>
              <a:rPr lang="ja-JP" altLang="ja-JP" dirty="0">
                <a:solidFill>
                  <a:prstClr val="black"/>
                </a:solidFill>
              </a:rPr>
              <a:t>億円程度が積み増しされる</a:t>
            </a:r>
            <a:r>
              <a:rPr lang="ja-JP" altLang="en-US" dirty="0">
                <a:solidFill>
                  <a:prstClr val="black"/>
                </a:solidFill>
              </a:rPr>
              <a:t>。基金は各地域の実情に応じ、地域に根ざした看護職の養成強化を含めた医療従事者の確保など、地域包括ケアシステムを推進するためのものであるため、地域の実情に応じた配分と柔軟な運用を求める。</a:t>
            </a:r>
            <a:endParaRPr lang="en-US" altLang="ja-JP" dirty="0">
              <a:solidFill>
                <a:prstClr val="black"/>
              </a:solidFill>
            </a:endParaRPr>
          </a:p>
          <a:p>
            <a:pPr marL="266700" indent="-266700" fontAlgn="base">
              <a:spcBef>
                <a:spcPct val="0"/>
              </a:spcBef>
              <a:spcAft>
                <a:spcPct val="0"/>
              </a:spcAft>
            </a:pPr>
            <a:endParaRPr lang="en-US" altLang="ja-JP" dirty="0">
              <a:solidFill>
                <a:prstClr val="black"/>
              </a:solidFill>
            </a:endParaRPr>
          </a:p>
          <a:p>
            <a:pPr marL="266700" indent="-266700" fontAlgn="base">
              <a:spcBef>
                <a:spcPct val="0"/>
              </a:spcBef>
              <a:spcAft>
                <a:spcPct val="0"/>
              </a:spcAft>
            </a:pPr>
            <a:r>
              <a:rPr lang="ja-JP" altLang="en-US" dirty="0">
                <a:solidFill>
                  <a:prstClr val="black"/>
                </a:solidFill>
              </a:rPr>
              <a:t>● 医科・歯科・調剤の配分は１：</a:t>
            </a:r>
            <a:r>
              <a:rPr lang="en-US" altLang="ja-JP" dirty="0">
                <a:solidFill>
                  <a:prstClr val="black"/>
                </a:solidFill>
              </a:rPr>
              <a:t>1.1</a:t>
            </a:r>
            <a:r>
              <a:rPr lang="ja-JP" altLang="en-US" dirty="0">
                <a:solidFill>
                  <a:prstClr val="black"/>
                </a:solidFill>
              </a:rPr>
              <a:t>：</a:t>
            </a:r>
            <a:r>
              <a:rPr lang="en-US" altLang="ja-JP" dirty="0">
                <a:solidFill>
                  <a:prstClr val="black"/>
                </a:solidFill>
              </a:rPr>
              <a:t>0.3</a:t>
            </a:r>
            <a:r>
              <a:rPr lang="ja-JP" altLang="en-US" dirty="0">
                <a:solidFill>
                  <a:prstClr val="black"/>
                </a:solidFill>
              </a:rPr>
              <a:t>となったが、学会等から中医協に医科の新たな技術が提案され、それを活用する一方、調剤には新たな技術は少ないとされている。</a:t>
            </a:r>
            <a:r>
              <a:rPr lang="ja-JP" altLang="en-US" b="1" u="sng" dirty="0">
                <a:solidFill>
                  <a:srgbClr val="0070C0"/>
                </a:solidFill>
              </a:rPr>
              <a:t>門前・チェーン薬局の調剤報酬の適正化</a:t>
            </a:r>
            <a:r>
              <a:rPr lang="ja-JP" altLang="en-US" dirty="0">
                <a:solidFill>
                  <a:prstClr val="black"/>
                </a:solidFill>
              </a:rPr>
              <a:t>を含めて、調剤報酬の中で病院薬剤師の業務を評価することも今後検討すべきである。また、薬局の形態は様々だが、社会保障の財源を株主に配当するのではなく、社会保障を充実する再生産費用として還元すべきと考えている。</a:t>
            </a:r>
            <a:endParaRPr lang="en-US" altLang="ja-JP" dirty="0">
              <a:solidFill>
                <a:prstClr val="black"/>
              </a:solidFill>
            </a:endParaRPr>
          </a:p>
        </p:txBody>
      </p:sp>
      <p:sp>
        <p:nvSpPr>
          <p:cNvPr id="3" name="テキスト ボックス 2">
            <a:extLst>
              <a:ext uri="{FF2B5EF4-FFF2-40B4-BE49-F238E27FC236}">
                <a16:creationId xmlns="" xmlns:a16="http://schemas.microsoft.com/office/drawing/2014/main" id="{CA39792E-61E2-4588-8F21-0B918F858EB8}"/>
              </a:ext>
            </a:extLst>
          </p:cNvPr>
          <p:cNvSpPr txBox="1"/>
          <p:nvPr/>
        </p:nvSpPr>
        <p:spPr>
          <a:xfrm>
            <a:off x="632520" y="6344983"/>
            <a:ext cx="5976664" cy="276999"/>
          </a:xfrm>
          <a:prstGeom prst="rect">
            <a:avLst/>
          </a:prstGeom>
          <a:noFill/>
        </p:spPr>
        <p:txBody>
          <a:bodyPr wrap="square" rtlCol="0">
            <a:spAutoFit/>
          </a:bodyPr>
          <a:lstStyle/>
          <a:p>
            <a:pPr fontAlgn="base">
              <a:spcBef>
                <a:spcPct val="0"/>
              </a:spcBef>
              <a:spcAft>
                <a:spcPct val="0"/>
              </a:spcAft>
            </a:pPr>
            <a:r>
              <a:rPr lang="en-US" altLang="ja-JP" sz="1200" dirty="0">
                <a:solidFill>
                  <a:prstClr val="black"/>
                </a:solidFill>
              </a:rPr>
              <a:t>*2017</a:t>
            </a:r>
            <a:r>
              <a:rPr lang="ja-JP" altLang="en-US" sz="1200" dirty="0">
                <a:solidFill>
                  <a:prstClr val="black"/>
                </a:solidFill>
              </a:rPr>
              <a:t>年</a:t>
            </a:r>
            <a:r>
              <a:rPr lang="en-US" altLang="ja-JP" sz="1200" dirty="0">
                <a:solidFill>
                  <a:prstClr val="black"/>
                </a:solidFill>
              </a:rPr>
              <a:t>12</a:t>
            </a:r>
            <a:r>
              <a:rPr lang="ja-JP" altLang="en-US" sz="1200" dirty="0">
                <a:solidFill>
                  <a:prstClr val="black"/>
                </a:solidFill>
              </a:rPr>
              <a:t>月</a:t>
            </a:r>
            <a:r>
              <a:rPr lang="en-US" altLang="ja-JP" sz="1200" dirty="0">
                <a:solidFill>
                  <a:prstClr val="black"/>
                </a:solidFill>
              </a:rPr>
              <a:t>20</a:t>
            </a:r>
            <a:r>
              <a:rPr lang="ja-JP" altLang="en-US" sz="1200" dirty="0">
                <a:solidFill>
                  <a:prstClr val="black"/>
                </a:solidFill>
              </a:rPr>
              <a:t>日 日本医師会定例記者会見より</a:t>
            </a:r>
          </a:p>
        </p:txBody>
      </p:sp>
      <p:sp>
        <p:nvSpPr>
          <p:cNvPr id="7"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37</a:t>
            </a:fld>
            <a:endParaRPr lang="ja-JP" altLang="en-US" sz="1600" dirty="0">
              <a:solidFill>
                <a:prstClr val="black"/>
              </a:solidFill>
              <a:latin typeface="Calibri"/>
            </a:endParaRPr>
          </a:p>
        </p:txBody>
      </p:sp>
    </p:spTree>
    <p:extLst>
      <p:ext uri="{BB962C8B-B14F-4D97-AF65-F5344CB8AC3E}">
        <p14:creationId xmlns:p14="http://schemas.microsoft.com/office/powerpoint/2010/main" val="27460058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3"/>
          <p:cNvSpPr>
            <a:spLocks noGrp="1" noChangeArrowheads="1"/>
          </p:cNvSpPr>
          <p:nvPr>
            <p:ph type="body" idx="4294967295"/>
          </p:nvPr>
        </p:nvSpPr>
        <p:spPr>
          <a:xfrm>
            <a:off x="466068" y="332656"/>
            <a:ext cx="9089098" cy="2304256"/>
          </a:xfrm>
          <a:solidFill>
            <a:schemeClr val="accent5">
              <a:alpha val="32000"/>
            </a:schemeClr>
          </a:solidFill>
          <a:ln w="12700">
            <a:solidFill>
              <a:schemeClr val="tx1"/>
            </a:solidFill>
            <a:prstDash val="solid"/>
            <a:miter lim="800000"/>
            <a:headEnd/>
            <a:tailEnd/>
          </a:ln>
        </p:spPr>
        <p:txBody>
          <a:bodyPr/>
          <a:lstStyle/>
          <a:p>
            <a:pPr eaLnBrk="1" hangingPunct="1">
              <a:lnSpc>
                <a:spcPts val="2800"/>
              </a:lnSpc>
              <a:spcBef>
                <a:spcPts val="0"/>
              </a:spcBef>
              <a:buFontTx/>
              <a:buNone/>
            </a:pPr>
            <a:r>
              <a:rPr lang="en-US" altLang="ja-JP" sz="2400" dirty="0">
                <a:latin typeface="+mn-ea"/>
              </a:rPr>
              <a:t>《</a:t>
            </a:r>
            <a:r>
              <a:rPr lang="ja-JP" altLang="en-US" sz="2400" dirty="0">
                <a:latin typeface="+mn-ea"/>
              </a:rPr>
              <a:t>診療報酬改定の役割分担</a:t>
            </a:r>
            <a:r>
              <a:rPr lang="en-US" altLang="ja-JP" sz="2400" dirty="0">
                <a:latin typeface="+mn-ea"/>
              </a:rPr>
              <a:t>》</a:t>
            </a:r>
          </a:p>
          <a:p>
            <a:pPr eaLnBrk="1" hangingPunct="1">
              <a:lnSpc>
                <a:spcPts val="2800"/>
              </a:lnSpc>
              <a:spcBef>
                <a:spcPts val="0"/>
              </a:spcBef>
              <a:buFontTx/>
              <a:buNone/>
            </a:pPr>
            <a:r>
              <a:rPr lang="ja-JP" altLang="en-US" sz="2400" dirty="0">
                <a:latin typeface="+mn-ea"/>
              </a:rPr>
              <a:t>  １．改定率は内閣（予算編成過程において決定される）</a:t>
            </a:r>
          </a:p>
          <a:p>
            <a:pPr eaLnBrk="1" hangingPunct="1">
              <a:lnSpc>
                <a:spcPts val="2800"/>
              </a:lnSpc>
              <a:spcBef>
                <a:spcPts val="0"/>
              </a:spcBef>
              <a:buFontTx/>
              <a:buNone/>
            </a:pPr>
            <a:r>
              <a:rPr lang="ja-JP" altLang="en-US" sz="2400" dirty="0">
                <a:latin typeface="+mn-ea"/>
              </a:rPr>
              <a:t>  ２．診療報酬改定の基本方針は</a:t>
            </a:r>
            <a:endParaRPr lang="en-US" altLang="ja-JP" sz="2400" dirty="0">
              <a:latin typeface="+mn-ea"/>
            </a:endParaRPr>
          </a:p>
          <a:p>
            <a:pPr eaLnBrk="1" hangingPunct="1">
              <a:lnSpc>
                <a:spcPts val="2800"/>
              </a:lnSpc>
              <a:spcBef>
                <a:spcPts val="0"/>
              </a:spcBef>
              <a:buFontTx/>
              <a:buNone/>
            </a:pPr>
            <a:r>
              <a:rPr lang="en-US" altLang="ja-JP" sz="2400" dirty="0">
                <a:latin typeface="+mn-ea"/>
              </a:rPr>
              <a:t>             </a:t>
            </a:r>
            <a:r>
              <a:rPr lang="ja-JP" altLang="en-US" sz="2400" dirty="0">
                <a:latin typeface="+mn-ea"/>
              </a:rPr>
              <a:t>社会保障審議会（医療保険部会・医療部会）</a:t>
            </a:r>
          </a:p>
          <a:p>
            <a:pPr eaLnBrk="1" hangingPunct="1">
              <a:lnSpc>
                <a:spcPts val="2800"/>
              </a:lnSpc>
              <a:spcBef>
                <a:spcPts val="0"/>
              </a:spcBef>
              <a:buFontTx/>
              <a:buNone/>
            </a:pPr>
            <a:r>
              <a:rPr lang="ja-JP" altLang="en-US" sz="2400" dirty="0">
                <a:latin typeface="+mn-ea"/>
              </a:rPr>
              <a:t>  ３．個々の診療報酬改定項目は中医協</a:t>
            </a:r>
          </a:p>
          <a:p>
            <a:pPr eaLnBrk="1" hangingPunct="1">
              <a:lnSpc>
                <a:spcPts val="2800"/>
              </a:lnSpc>
              <a:spcBef>
                <a:spcPts val="0"/>
              </a:spcBef>
              <a:buFontTx/>
              <a:buNone/>
            </a:pPr>
            <a:r>
              <a:rPr lang="ja-JP" altLang="en-US" sz="2400" dirty="0">
                <a:latin typeface="+mn-ea"/>
              </a:rPr>
              <a:t>　　　       国民の声：パブリックコメント募集、地方公聴会の開催</a:t>
            </a:r>
          </a:p>
        </p:txBody>
      </p:sp>
      <p:sp>
        <p:nvSpPr>
          <p:cNvPr id="4" name="Text Box 3"/>
          <p:cNvSpPr txBox="1">
            <a:spLocks noChangeArrowheads="1"/>
          </p:cNvSpPr>
          <p:nvPr/>
        </p:nvSpPr>
        <p:spPr bwMode="auto">
          <a:xfrm>
            <a:off x="271731" y="2780929"/>
            <a:ext cx="9477772" cy="2980432"/>
          </a:xfrm>
          <a:prstGeom prst="rect">
            <a:avLst/>
          </a:prstGeom>
          <a:solidFill>
            <a:schemeClr val="accent5">
              <a:alpha val="32000"/>
            </a:schemeClr>
          </a:solidFill>
          <a:ln w="12700" cmpd="thickThin">
            <a:solidFill>
              <a:srgbClr val="000000"/>
            </a:solidFill>
            <a:prstDash val="solid"/>
            <a:miter lim="800000"/>
            <a:headEnd/>
            <a:tailEnd/>
          </a:ln>
          <a:extLst/>
        </p:spPr>
        <p:txBody>
          <a:bodyPr lIns="90000" tIns="46800" rIns="90000" bIns="46800">
            <a:spAutoFit/>
          </a:bodyPr>
          <a:lstStyle>
            <a:lvl1pPr eaLnBrk="0" hangingPunct="0">
              <a:defRPr kumimoji="1">
                <a:solidFill>
                  <a:schemeClr val="tx1"/>
                </a:solidFill>
                <a:latin typeface="Arial" pitchFamily="34" charset="0"/>
                <a:ea typeface="HG創英角ｺﾞｼｯｸUB" pitchFamily="49" charset="-128"/>
              </a:defRPr>
            </a:lvl1pPr>
            <a:lvl2pPr marL="742950" indent="-285750" eaLnBrk="0" hangingPunct="0">
              <a:defRPr kumimoji="1">
                <a:solidFill>
                  <a:schemeClr val="tx1"/>
                </a:solidFill>
                <a:latin typeface="Arial" pitchFamily="34" charset="0"/>
                <a:ea typeface="HG創英角ｺﾞｼｯｸUB" pitchFamily="49" charset="-128"/>
              </a:defRPr>
            </a:lvl2pPr>
            <a:lvl3pPr marL="1143000" indent="-228600" eaLnBrk="0" hangingPunct="0">
              <a:defRPr kumimoji="1">
                <a:solidFill>
                  <a:schemeClr val="tx1"/>
                </a:solidFill>
                <a:latin typeface="Arial" pitchFamily="34" charset="0"/>
                <a:ea typeface="HG創英角ｺﾞｼｯｸUB" pitchFamily="49" charset="-128"/>
              </a:defRPr>
            </a:lvl3pPr>
            <a:lvl4pPr marL="1600200" indent="-228600" eaLnBrk="0" hangingPunct="0">
              <a:defRPr kumimoji="1">
                <a:solidFill>
                  <a:schemeClr val="tx1"/>
                </a:solidFill>
                <a:latin typeface="Arial" pitchFamily="34" charset="0"/>
                <a:ea typeface="HG創英角ｺﾞｼｯｸUB" pitchFamily="49" charset="-128"/>
              </a:defRPr>
            </a:lvl4pPr>
            <a:lvl5pPr marL="2057400" indent="-228600" eaLnBrk="0" hangingPunct="0">
              <a:defRPr kumimoji="1">
                <a:solidFill>
                  <a:schemeClr val="tx1"/>
                </a:solidFill>
                <a:latin typeface="Arial" pitchFamily="34" charset="0"/>
                <a:ea typeface="HG創英角ｺﾞｼｯｸUB" pitchFamily="49" charset="-128"/>
              </a:defRPr>
            </a:lvl5pPr>
            <a:lvl6pPr marL="25146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6pPr>
            <a:lvl7pPr marL="29718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7pPr>
            <a:lvl8pPr marL="34290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8pPr>
            <a:lvl9pPr marL="38862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9pPr>
          </a:lstStyle>
          <a:p>
            <a:pPr eaLnBrk="1" fontAlgn="base" hangingPunct="1">
              <a:lnSpc>
                <a:spcPts val="2200"/>
              </a:lnSpc>
              <a:spcBef>
                <a:spcPct val="0"/>
              </a:spcBef>
              <a:spcAft>
                <a:spcPct val="0"/>
              </a:spcAft>
            </a:pPr>
            <a:r>
              <a:rPr lang="ja-JP" altLang="en-US" sz="2100" dirty="0">
                <a:solidFill>
                  <a:srgbClr val="000000"/>
                </a:solidFill>
                <a:latin typeface="ＭＳ Ｐゴシック" pitchFamily="50" charset="-128"/>
                <a:ea typeface="ＭＳ Ｐゴシック" pitchFamily="50" charset="-128"/>
              </a:rPr>
              <a:t>◇  診療報酬改定は、中医協で</a:t>
            </a:r>
            <a:r>
              <a:rPr lang="ja-JP" altLang="en-US" sz="2100" dirty="0">
                <a:solidFill>
                  <a:srgbClr val="0000FF"/>
                </a:solidFill>
                <a:latin typeface="ＭＳ Ｐゴシック" pitchFamily="50" charset="-128"/>
                <a:ea typeface="ＭＳ Ｐゴシック" pitchFamily="50" charset="-128"/>
              </a:rPr>
              <a:t>エビデンス</a:t>
            </a:r>
            <a:r>
              <a:rPr lang="ja-JP" altLang="en-US" sz="2100" dirty="0">
                <a:solidFill>
                  <a:srgbClr val="000000"/>
                </a:solidFill>
                <a:latin typeface="ＭＳ Ｐゴシック" pitchFamily="50" charset="-128"/>
                <a:ea typeface="ＭＳ Ｐゴシック" pitchFamily="50" charset="-128"/>
              </a:rPr>
              <a:t>に基づく評価がなされ、さらには前回の</a:t>
            </a:r>
            <a:endParaRPr lang="en-US" altLang="ja-JP" sz="2100" dirty="0">
              <a:solidFill>
                <a:srgbClr val="000000"/>
              </a:solidFill>
              <a:latin typeface="ＭＳ Ｐゴシック" pitchFamily="50" charset="-128"/>
              <a:ea typeface="ＭＳ Ｐゴシック" pitchFamily="50" charset="-128"/>
            </a:endParaRPr>
          </a:p>
          <a:p>
            <a:pPr eaLnBrk="1" fontAlgn="base" hangingPunct="1">
              <a:lnSpc>
                <a:spcPts val="2200"/>
              </a:lnSpc>
              <a:spcBef>
                <a:spcPct val="0"/>
              </a:spcBef>
              <a:spcAft>
                <a:spcPct val="0"/>
              </a:spcAft>
            </a:pPr>
            <a:r>
              <a:rPr lang="en-US" altLang="ja-JP" sz="2100" dirty="0">
                <a:solidFill>
                  <a:srgbClr val="000000"/>
                </a:solidFill>
                <a:latin typeface="ＭＳ Ｐゴシック" pitchFamily="50" charset="-128"/>
                <a:ea typeface="ＭＳ Ｐゴシック" pitchFamily="50" charset="-128"/>
              </a:rPr>
              <a:t>   </a:t>
            </a:r>
            <a:r>
              <a:rPr lang="ja-JP" altLang="en-US" sz="2100" dirty="0">
                <a:solidFill>
                  <a:srgbClr val="000000"/>
                </a:solidFill>
                <a:latin typeface="ＭＳ Ｐゴシック" pitchFamily="50" charset="-128"/>
                <a:ea typeface="ＭＳ Ｐゴシック" pitchFamily="50" charset="-128"/>
              </a:rPr>
              <a:t>改定結果を</a:t>
            </a:r>
            <a:r>
              <a:rPr lang="ja-JP" altLang="en-US" sz="2100" dirty="0">
                <a:solidFill>
                  <a:srgbClr val="FF0000"/>
                </a:solidFill>
                <a:latin typeface="ＭＳ Ｐゴシック" pitchFamily="50" charset="-128"/>
                <a:ea typeface="ＭＳ Ｐゴシック" pitchFamily="50" charset="-128"/>
              </a:rPr>
              <a:t>検証</a:t>
            </a:r>
            <a:r>
              <a:rPr lang="ja-JP" altLang="en-US" sz="2100" dirty="0">
                <a:solidFill>
                  <a:srgbClr val="000000"/>
                </a:solidFill>
                <a:latin typeface="ＭＳ Ｐゴシック" pitchFamily="50" charset="-128"/>
                <a:ea typeface="ＭＳ Ｐゴシック" pitchFamily="50" charset="-128"/>
              </a:rPr>
              <a:t>した上で、次回改定で</a:t>
            </a:r>
            <a:r>
              <a:rPr lang="ja-JP" altLang="en-US" sz="2100" dirty="0">
                <a:solidFill>
                  <a:srgbClr val="0000FF"/>
                </a:solidFill>
                <a:latin typeface="ＭＳ Ｐゴシック" pitchFamily="50" charset="-128"/>
                <a:ea typeface="ＭＳ Ｐゴシック" pitchFamily="50" charset="-128"/>
              </a:rPr>
              <a:t>修正</a:t>
            </a:r>
            <a:r>
              <a:rPr lang="ja-JP" altLang="en-US" sz="2100" dirty="0">
                <a:solidFill>
                  <a:srgbClr val="000000"/>
                </a:solidFill>
                <a:latin typeface="ＭＳ Ｐゴシック" pitchFamily="50" charset="-128"/>
                <a:ea typeface="ＭＳ Ｐゴシック" pitchFamily="50" charset="-128"/>
              </a:rPr>
              <a:t>するという</a:t>
            </a:r>
            <a:r>
              <a:rPr lang="ja-JP" altLang="en-US" sz="2100" dirty="0">
                <a:solidFill>
                  <a:srgbClr val="FF0000"/>
                </a:solidFill>
                <a:latin typeface="ＭＳ Ｐゴシック" pitchFamily="50" charset="-128"/>
                <a:ea typeface="ＭＳ Ｐゴシック" pitchFamily="50" charset="-128"/>
              </a:rPr>
              <a:t>流れ</a:t>
            </a:r>
            <a:r>
              <a:rPr lang="ja-JP" altLang="en-US" sz="2100" dirty="0">
                <a:solidFill>
                  <a:srgbClr val="000000"/>
                </a:solidFill>
                <a:latin typeface="ＭＳ Ｐゴシック" pitchFamily="50" charset="-128"/>
                <a:ea typeface="ＭＳ Ｐゴシック" pitchFamily="50" charset="-128"/>
              </a:rPr>
              <a:t>が確立している</a:t>
            </a:r>
            <a:endParaRPr lang="en-US" altLang="ja-JP" sz="2100" dirty="0">
              <a:solidFill>
                <a:srgbClr val="000000"/>
              </a:solidFill>
              <a:latin typeface="ＭＳ Ｐゴシック" pitchFamily="50" charset="-128"/>
              <a:ea typeface="ＭＳ Ｐゴシック" pitchFamily="50" charset="-128"/>
            </a:endParaRPr>
          </a:p>
          <a:p>
            <a:pPr eaLnBrk="1" fontAlgn="base" hangingPunct="1">
              <a:lnSpc>
                <a:spcPts val="2200"/>
              </a:lnSpc>
              <a:spcBef>
                <a:spcPct val="0"/>
              </a:spcBef>
              <a:spcAft>
                <a:spcPct val="0"/>
              </a:spcAft>
            </a:pPr>
            <a:r>
              <a:rPr lang="ja-JP" altLang="en-US" sz="2100" dirty="0">
                <a:solidFill>
                  <a:srgbClr val="FF0000"/>
                </a:solidFill>
                <a:latin typeface="ＭＳ Ｐゴシック" pitchFamily="50" charset="-128"/>
                <a:ea typeface="ＭＳ Ｐゴシック" pitchFamily="50" charset="-128"/>
              </a:rPr>
              <a:t>   →</a:t>
            </a:r>
            <a:r>
              <a:rPr lang="ja-JP" altLang="en-US" sz="2100" dirty="0">
                <a:solidFill>
                  <a:srgbClr val="000000"/>
                </a:solidFill>
                <a:latin typeface="ＭＳ Ｐゴシック" pitchFamily="50" charset="-128"/>
                <a:ea typeface="ＭＳ Ｐゴシック" pitchFamily="50" charset="-128"/>
              </a:rPr>
              <a:t>　平成２８・２９年度に分けて１０項目について調査・検証を実施</a:t>
            </a:r>
            <a:endParaRPr lang="en-US" altLang="ja-JP" sz="2100" dirty="0">
              <a:solidFill>
                <a:srgbClr val="000000"/>
              </a:solidFill>
              <a:latin typeface="ＭＳ Ｐゴシック" pitchFamily="50" charset="-128"/>
              <a:ea typeface="ＭＳ Ｐゴシック" pitchFamily="50" charset="-128"/>
            </a:endParaRPr>
          </a:p>
          <a:p>
            <a:pPr eaLnBrk="1" fontAlgn="base" hangingPunct="1">
              <a:lnSpc>
                <a:spcPts val="2200"/>
              </a:lnSpc>
              <a:spcBef>
                <a:spcPct val="0"/>
              </a:spcBef>
              <a:spcAft>
                <a:spcPct val="0"/>
              </a:spcAft>
            </a:pPr>
            <a:r>
              <a:rPr lang="ja-JP" altLang="en-US" sz="2100" dirty="0">
                <a:solidFill>
                  <a:srgbClr val="000000"/>
                </a:solidFill>
                <a:latin typeface="ＭＳ Ｐゴシック" pitchFamily="50" charset="-128"/>
                <a:ea typeface="ＭＳ Ｐゴシック" pitchFamily="50" charset="-128"/>
              </a:rPr>
              <a:t>◇ 日本医師会では、社会保険診療報酬検討委員会で</a:t>
            </a:r>
          </a:p>
          <a:p>
            <a:pPr eaLnBrk="1" fontAlgn="base" hangingPunct="1">
              <a:lnSpc>
                <a:spcPts val="2200"/>
              </a:lnSpc>
              <a:spcBef>
                <a:spcPct val="0"/>
              </a:spcBef>
              <a:spcAft>
                <a:spcPct val="0"/>
              </a:spcAft>
            </a:pPr>
            <a:r>
              <a:rPr lang="ja-JP" altLang="en-US" sz="2100" dirty="0">
                <a:solidFill>
                  <a:srgbClr val="000000"/>
                </a:solidFill>
                <a:latin typeface="ＭＳ Ｐゴシック" pitchFamily="50" charset="-128"/>
                <a:ea typeface="ＭＳ Ｐゴシック" pitchFamily="50" charset="-128"/>
              </a:rPr>
              <a:t>　　   ①前回改定の評価</a:t>
            </a:r>
          </a:p>
          <a:p>
            <a:pPr eaLnBrk="1" fontAlgn="base" hangingPunct="1">
              <a:lnSpc>
                <a:spcPts val="2200"/>
              </a:lnSpc>
              <a:spcBef>
                <a:spcPct val="0"/>
              </a:spcBef>
              <a:spcAft>
                <a:spcPct val="0"/>
              </a:spcAft>
            </a:pPr>
            <a:r>
              <a:rPr lang="ja-JP" altLang="en-US" sz="2100" dirty="0">
                <a:solidFill>
                  <a:srgbClr val="000000"/>
                </a:solidFill>
                <a:latin typeface="ＭＳ Ｐゴシック" pitchFamily="50" charset="-128"/>
                <a:ea typeface="ＭＳ Ｐゴシック" pitchFamily="50" charset="-128"/>
              </a:rPr>
              <a:t>　　   ②次回改定の要望事項 </a:t>
            </a:r>
            <a:r>
              <a:rPr lang="ja-JP" altLang="en-US" sz="2100" spc="-40" dirty="0">
                <a:solidFill>
                  <a:srgbClr val="000000"/>
                </a:solidFill>
                <a:latin typeface="ＭＳ Ｐゴシック" pitchFamily="50" charset="-128"/>
                <a:ea typeface="ＭＳ Ｐゴシック" pitchFamily="50" charset="-128"/>
              </a:rPr>
              <a:t>をまとめていただいており、それを踏まえ対応している</a:t>
            </a:r>
            <a:endParaRPr lang="en-US" altLang="ja-JP" sz="2100" spc="-40" dirty="0">
              <a:solidFill>
                <a:srgbClr val="000000"/>
              </a:solidFill>
              <a:latin typeface="ＭＳ Ｐゴシック" pitchFamily="50" charset="-128"/>
              <a:ea typeface="ＭＳ Ｐゴシック" pitchFamily="50" charset="-128"/>
            </a:endParaRPr>
          </a:p>
          <a:p>
            <a:pPr eaLnBrk="1" fontAlgn="base" hangingPunct="1">
              <a:lnSpc>
                <a:spcPts val="2200"/>
              </a:lnSpc>
              <a:spcBef>
                <a:spcPct val="0"/>
              </a:spcBef>
              <a:spcAft>
                <a:spcPct val="0"/>
              </a:spcAft>
            </a:pPr>
            <a:r>
              <a:rPr lang="ja-JP" altLang="en-US" sz="2100" dirty="0">
                <a:solidFill>
                  <a:srgbClr val="000000"/>
                </a:solidFill>
                <a:latin typeface="ＭＳ Ｐゴシック" pitchFamily="50" charset="-128"/>
                <a:ea typeface="ＭＳ Ｐゴシック" pitchFamily="50" charset="-128"/>
              </a:rPr>
              <a:t>◇ 留意事項通知や施設基準の見直し等により、早急に是正すべき問題は、</a:t>
            </a:r>
            <a:endParaRPr lang="en-US" altLang="ja-JP" sz="2100" dirty="0">
              <a:solidFill>
                <a:srgbClr val="000000"/>
              </a:solidFill>
              <a:latin typeface="ＭＳ Ｐゴシック" pitchFamily="50" charset="-128"/>
              <a:ea typeface="ＭＳ Ｐゴシック" pitchFamily="50" charset="-128"/>
            </a:endParaRPr>
          </a:p>
          <a:p>
            <a:pPr algn="r" eaLnBrk="1" fontAlgn="base" hangingPunct="1">
              <a:lnSpc>
                <a:spcPts val="2200"/>
              </a:lnSpc>
              <a:spcBef>
                <a:spcPct val="0"/>
              </a:spcBef>
              <a:spcAft>
                <a:spcPct val="0"/>
              </a:spcAft>
            </a:pPr>
            <a:r>
              <a:rPr lang="ja-JP" altLang="en-US" sz="2100" dirty="0">
                <a:solidFill>
                  <a:srgbClr val="000000"/>
                </a:solidFill>
                <a:latin typeface="ＭＳ Ｐゴシック" pitchFamily="50" charset="-128"/>
                <a:ea typeface="ＭＳ Ｐゴシック" pitchFamily="50" charset="-128"/>
              </a:rPr>
              <a:t>その都度対応していく</a:t>
            </a:r>
          </a:p>
          <a:p>
            <a:pPr eaLnBrk="1" fontAlgn="base" hangingPunct="1">
              <a:lnSpc>
                <a:spcPts val="2200"/>
              </a:lnSpc>
              <a:spcBef>
                <a:spcPct val="20000"/>
              </a:spcBef>
              <a:spcAft>
                <a:spcPct val="0"/>
              </a:spcAft>
            </a:pPr>
            <a:r>
              <a:rPr lang="ja-JP" altLang="en-US" sz="2100" dirty="0">
                <a:solidFill>
                  <a:srgbClr val="000000"/>
                </a:solidFill>
                <a:latin typeface="ＭＳ Ｐゴシック" pitchFamily="50" charset="-128"/>
                <a:ea typeface="ＭＳ Ｐゴシック" pitchFamily="50" charset="-128"/>
              </a:rPr>
              <a:t>◇ 平成２８年１１月に、都道府県医師会のご協力の下、</a:t>
            </a:r>
            <a:endParaRPr lang="en-US" altLang="ja-JP" sz="2100" dirty="0">
              <a:solidFill>
                <a:srgbClr val="000000"/>
              </a:solidFill>
              <a:latin typeface="ＭＳ Ｐゴシック" pitchFamily="50" charset="-128"/>
              <a:ea typeface="ＭＳ Ｐゴシック" pitchFamily="50" charset="-128"/>
            </a:endParaRPr>
          </a:p>
          <a:p>
            <a:pPr algn="r" eaLnBrk="1" fontAlgn="base" hangingPunct="1">
              <a:lnSpc>
                <a:spcPts val="2200"/>
              </a:lnSpc>
              <a:spcAft>
                <a:spcPct val="0"/>
              </a:spcAft>
            </a:pPr>
            <a:r>
              <a:rPr lang="en-US" altLang="ja-JP" sz="2100" dirty="0">
                <a:solidFill>
                  <a:srgbClr val="000000"/>
                </a:solidFill>
                <a:latin typeface="ＭＳ Ｐゴシック" pitchFamily="50" charset="-128"/>
                <a:ea typeface="ＭＳ Ｐゴシック" pitchFamily="50" charset="-128"/>
              </a:rPr>
              <a:t>『</a:t>
            </a:r>
            <a:r>
              <a:rPr lang="ja-JP" altLang="en-US" sz="2100" dirty="0">
                <a:latin typeface="ＭＳ Ｐゴシック" pitchFamily="50" charset="-128"/>
                <a:ea typeface="ＭＳ Ｐゴシック" pitchFamily="50" charset="-128"/>
              </a:rPr>
              <a:t>かかりつけ医機能と在宅医療に</a:t>
            </a:r>
            <a:r>
              <a:rPr lang="ja-JP" altLang="en-US" sz="2100" dirty="0">
                <a:solidFill>
                  <a:srgbClr val="000000"/>
                </a:solidFill>
                <a:latin typeface="ＭＳ Ｐゴシック" pitchFamily="50" charset="-128"/>
                <a:ea typeface="ＭＳ Ｐゴシック" pitchFamily="50" charset="-128"/>
              </a:rPr>
              <a:t>ついての診療所調査</a:t>
            </a:r>
            <a:r>
              <a:rPr lang="en-US" altLang="ja-JP" sz="2100" dirty="0">
                <a:solidFill>
                  <a:srgbClr val="000000"/>
                </a:solidFill>
                <a:latin typeface="ＭＳ Ｐゴシック" pitchFamily="50" charset="-128"/>
                <a:ea typeface="ＭＳ Ｐゴシック" pitchFamily="50" charset="-128"/>
              </a:rPr>
              <a:t>』</a:t>
            </a:r>
            <a:r>
              <a:rPr lang="ja-JP" altLang="en-US" sz="2100" dirty="0">
                <a:solidFill>
                  <a:srgbClr val="000000"/>
                </a:solidFill>
                <a:latin typeface="ＭＳ Ｐゴシック" pitchFamily="50" charset="-128"/>
                <a:ea typeface="ＭＳ Ｐゴシック" pitchFamily="50" charset="-128"/>
              </a:rPr>
              <a:t>を実施させていただいた</a:t>
            </a:r>
            <a:endParaRPr lang="en-US" altLang="ja-JP" sz="2100" dirty="0">
              <a:solidFill>
                <a:srgbClr val="000000"/>
              </a:solidFill>
              <a:latin typeface="ＭＳ Ｐゴシック" pitchFamily="50" charset="-128"/>
              <a:ea typeface="ＭＳ Ｐゴシック" pitchFamily="50" charset="-128"/>
            </a:endParaRPr>
          </a:p>
        </p:txBody>
      </p:sp>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38</a:t>
            </a:r>
            <a:endParaRPr lang="ja-JP" altLang="en-US" sz="1600" dirty="0">
              <a:solidFill>
                <a:prstClr val="black"/>
              </a:solidFill>
            </a:endParaRPr>
          </a:p>
        </p:txBody>
      </p:sp>
    </p:spTree>
    <p:extLst>
      <p:ext uri="{BB962C8B-B14F-4D97-AF65-F5344CB8AC3E}">
        <p14:creationId xmlns:p14="http://schemas.microsoft.com/office/powerpoint/2010/main" val="22575076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0" name="Text Box 17"/>
          <p:cNvSpPr txBox="1">
            <a:spLocks noChangeArrowheads="1"/>
          </p:cNvSpPr>
          <p:nvPr/>
        </p:nvSpPr>
        <p:spPr bwMode="auto">
          <a:xfrm>
            <a:off x="11555" y="114191"/>
            <a:ext cx="9906000" cy="523139"/>
          </a:xfrm>
          <a:prstGeom prst="rect">
            <a:avLst/>
          </a:prstGeom>
          <a:noFill/>
          <a:ln w="9525">
            <a:noFill/>
            <a:miter lim="800000"/>
            <a:headEnd/>
            <a:tailEnd/>
          </a:ln>
        </p:spPr>
        <p:txBody>
          <a:bodyPr lIns="91355" tIns="45680" rIns="91355" bIns="45680">
            <a:spAutoFit/>
          </a:bodyPr>
          <a:lstStyle/>
          <a:p>
            <a:pPr algn="ctr">
              <a:spcBef>
                <a:spcPct val="50000"/>
              </a:spcBef>
            </a:pPr>
            <a:r>
              <a:rPr lang="ja-JP" altLang="en-US" sz="2800" dirty="0">
                <a:solidFill>
                  <a:prstClr val="black"/>
                </a:solidFill>
                <a:latin typeface="ＭＳ Ｐゴシック"/>
              </a:rPr>
              <a:t>平成３０年度診療報酬改定の大まかな流れ</a:t>
            </a:r>
          </a:p>
        </p:txBody>
      </p:sp>
      <p:sp>
        <p:nvSpPr>
          <p:cNvPr id="2065" name="AutoShape 11"/>
          <p:cNvSpPr>
            <a:spLocks noChangeArrowheads="1"/>
          </p:cNvSpPr>
          <p:nvPr/>
        </p:nvSpPr>
        <p:spPr bwMode="auto">
          <a:xfrm flipH="1">
            <a:off x="4960104" y="4362118"/>
            <a:ext cx="209279" cy="720080"/>
          </a:xfrm>
          <a:prstGeom prst="leftArrow">
            <a:avLst>
              <a:gd name="adj1" fmla="val 50000"/>
              <a:gd name="adj2" fmla="val 37568"/>
            </a:avLst>
          </a:prstGeom>
          <a:solidFill>
            <a:srgbClr val="00B0F0"/>
          </a:solidFill>
          <a:ln w="9525">
            <a:solidFill>
              <a:srgbClr val="00B0F0"/>
            </a:solidFill>
            <a:miter lim="800000"/>
            <a:headEnd/>
            <a:tailEnd/>
          </a:ln>
        </p:spPr>
        <p:txBody>
          <a:bodyPr wrap="none" lIns="91355" tIns="45680" rIns="91355" bIns="45680" anchor="ctr"/>
          <a:lstStyle/>
          <a:p>
            <a:endParaRPr lang="ja-JP" altLang="en-US" dirty="0">
              <a:solidFill>
                <a:prstClr val="black"/>
              </a:solidFill>
            </a:endParaRPr>
          </a:p>
        </p:txBody>
      </p:sp>
      <p:sp>
        <p:nvSpPr>
          <p:cNvPr id="2066" name="AutoShape 16"/>
          <p:cNvSpPr>
            <a:spLocks noChangeArrowheads="1"/>
          </p:cNvSpPr>
          <p:nvPr/>
        </p:nvSpPr>
        <p:spPr bwMode="auto">
          <a:xfrm flipH="1">
            <a:off x="4964555" y="5769686"/>
            <a:ext cx="209277" cy="647971"/>
          </a:xfrm>
          <a:prstGeom prst="rightArrow">
            <a:avLst>
              <a:gd name="adj1" fmla="val 50000"/>
              <a:gd name="adj2" fmla="val 37568"/>
            </a:avLst>
          </a:prstGeom>
          <a:solidFill>
            <a:srgbClr val="FF0000"/>
          </a:solidFill>
          <a:ln w="9525">
            <a:solidFill>
              <a:srgbClr val="FF0000"/>
            </a:solidFill>
            <a:miter lim="800000"/>
            <a:headEnd/>
            <a:tailEnd/>
          </a:ln>
        </p:spPr>
        <p:txBody>
          <a:bodyPr wrap="none" lIns="91355" tIns="45680" rIns="91355" bIns="45680" anchor="ctr"/>
          <a:lstStyle/>
          <a:p>
            <a:endParaRPr lang="ja-JP" altLang="en-US" dirty="0">
              <a:solidFill>
                <a:prstClr val="black"/>
              </a:solidFill>
            </a:endParaRPr>
          </a:p>
        </p:txBody>
      </p:sp>
      <p:sp>
        <p:nvSpPr>
          <p:cNvPr id="2067" name="AutoShape 11"/>
          <p:cNvSpPr>
            <a:spLocks noChangeArrowheads="1"/>
          </p:cNvSpPr>
          <p:nvPr/>
        </p:nvSpPr>
        <p:spPr bwMode="auto">
          <a:xfrm flipH="1">
            <a:off x="4950314" y="2267315"/>
            <a:ext cx="228857" cy="648073"/>
          </a:xfrm>
          <a:prstGeom prst="leftArrow">
            <a:avLst>
              <a:gd name="adj1" fmla="val 50000"/>
              <a:gd name="adj2" fmla="val 37431"/>
            </a:avLst>
          </a:prstGeom>
          <a:solidFill>
            <a:srgbClr val="00B0F0"/>
          </a:solidFill>
          <a:ln w="9525">
            <a:solidFill>
              <a:srgbClr val="00B0F0"/>
            </a:solidFill>
            <a:miter lim="800000"/>
            <a:headEnd/>
            <a:tailEnd/>
          </a:ln>
        </p:spPr>
        <p:txBody>
          <a:bodyPr wrap="none" lIns="91355" tIns="45680" rIns="91355" bIns="45680" anchor="ctr"/>
          <a:lstStyle/>
          <a:p>
            <a:endParaRPr lang="ja-JP" altLang="en-US" dirty="0">
              <a:solidFill>
                <a:prstClr val="black"/>
              </a:solidFill>
            </a:endParaRPr>
          </a:p>
        </p:txBody>
      </p:sp>
      <p:sp>
        <p:nvSpPr>
          <p:cNvPr id="2051" name="Rectangle 3"/>
          <p:cNvSpPr>
            <a:spLocks noChangeArrowheads="1"/>
          </p:cNvSpPr>
          <p:nvPr/>
        </p:nvSpPr>
        <p:spPr bwMode="auto">
          <a:xfrm>
            <a:off x="105548" y="2125185"/>
            <a:ext cx="4752511" cy="765744"/>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indent="-271206"/>
            <a:r>
              <a:rPr lang="ja-JP" altLang="en-US" sz="1500" dirty="0">
                <a:solidFill>
                  <a:prstClr val="black"/>
                </a:solidFill>
                <a:latin typeface="ＭＳ Ｐゴシック"/>
              </a:rPr>
              <a:t>９月～</a:t>
            </a:r>
            <a:r>
              <a:rPr lang="en-US" altLang="ja-JP" sz="1500" dirty="0">
                <a:solidFill>
                  <a:prstClr val="black"/>
                </a:solidFill>
                <a:latin typeface="ＭＳ Ｐゴシック"/>
              </a:rPr>
              <a:t>12</a:t>
            </a:r>
            <a:r>
              <a:rPr lang="ja-JP" altLang="en-US" sz="1500" dirty="0">
                <a:solidFill>
                  <a:prstClr val="black"/>
                </a:solidFill>
                <a:latin typeface="ＭＳ Ｐゴシック"/>
              </a:rPr>
              <a:t>月</a:t>
            </a:r>
            <a:r>
              <a:rPr lang="en-US" altLang="ja-JP" sz="1500" dirty="0">
                <a:solidFill>
                  <a:prstClr val="black"/>
                </a:solidFill>
                <a:latin typeface="ＭＳ Ｐゴシック"/>
              </a:rPr>
              <a:t>   </a:t>
            </a:r>
            <a:r>
              <a:rPr lang="ja-JP" altLang="en-US" sz="1500" dirty="0">
                <a:solidFill>
                  <a:prstClr val="black"/>
                </a:solidFill>
                <a:latin typeface="ＭＳ Ｐゴシック"/>
              </a:rPr>
              <a:t>診療報酬改定の基本方針の議論</a:t>
            </a:r>
            <a:endParaRPr lang="en-US" altLang="ja-JP" sz="1500" dirty="0">
              <a:solidFill>
                <a:prstClr val="black"/>
              </a:solidFill>
              <a:latin typeface="ＭＳ Ｐゴシック"/>
            </a:endParaRPr>
          </a:p>
          <a:p>
            <a:pPr marL="271206" indent="-271206"/>
            <a:r>
              <a:rPr lang="en-US" altLang="zh-TW" sz="1500" dirty="0">
                <a:solidFill>
                  <a:prstClr val="black"/>
                </a:solidFill>
                <a:latin typeface="ＭＳ Ｐゴシック"/>
              </a:rPr>
              <a:t>12</a:t>
            </a:r>
            <a:r>
              <a:rPr lang="ja-JP" altLang="en-US" sz="1500" dirty="0">
                <a:solidFill>
                  <a:prstClr val="black"/>
                </a:solidFill>
                <a:latin typeface="ＭＳ Ｐゴシック"/>
              </a:rPr>
              <a:t>月</a:t>
            </a:r>
            <a:r>
              <a:rPr lang="en-US" altLang="ja-JP" sz="1500" dirty="0">
                <a:solidFill>
                  <a:prstClr val="black"/>
                </a:solidFill>
                <a:latin typeface="ＭＳ Ｐゴシック"/>
              </a:rPr>
              <a:t>11</a:t>
            </a:r>
            <a:r>
              <a:rPr lang="ja-JP" altLang="en-US" sz="1500" dirty="0">
                <a:solidFill>
                  <a:prstClr val="black"/>
                </a:solidFill>
                <a:latin typeface="ＭＳ Ｐゴシック"/>
              </a:rPr>
              <a:t>日 </a:t>
            </a:r>
            <a:r>
              <a:rPr lang="zh-TW" altLang="en-US" sz="1500" dirty="0">
                <a:solidFill>
                  <a:prstClr val="black"/>
                </a:solidFill>
                <a:latin typeface="ＭＳ Ｐゴシック"/>
                <a:ea typeface="ＭＳ Ｐゴシック"/>
              </a:rPr>
              <a:t>平成</a:t>
            </a:r>
            <a:r>
              <a:rPr lang="ja-JP" altLang="en-US" sz="1500" dirty="0">
                <a:solidFill>
                  <a:prstClr val="black"/>
                </a:solidFill>
                <a:latin typeface="ＭＳ Ｐゴシック"/>
              </a:rPr>
              <a:t>３０</a:t>
            </a:r>
            <a:r>
              <a:rPr lang="zh-TW" altLang="en-US" sz="1500" dirty="0">
                <a:solidFill>
                  <a:prstClr val="black"/>
                </a:solidFill>
                <a:latin typeface="ＭＳ Ｐゴシック"/>
                <a:ea typeface="ＭＳ Ｐゴシック"/>
              </a:rPr>
              <a:t>年度診療報酬改定</a:t>
            </a:r>
            <a:r>
              <a:rPr lang="ja-JP" altLang="en-US" sz="1500" dirty="0">
                <a:solidFill>
                  <a:prstClr val="black"/>
                </a:solidFill>
                <a:latin typeface="ＭＳ Ｐゴシック"/>
              </a:rPr>
              <a:t>の</a:t>
            </a:r>
            <a:r>
              <a:rPr lang="zh-TW" altLang="en-US" sz="1500" dirty="0">
                <a:solidFill>
                  <a:prstClr val="black"/>
                </a:solidFill>
                <a:latin typeface="ＭＳ Ｐゴシック"/>
                <a:ea typeface="ＭＳ Ｐゴシック"/>
              </a:rPr>
              <a:t>基本方針</a:t>
            </a:r>
            <a:r>
              <a:rPr lang="ja-JP" altLang="en-US" sz="1500" dirty="0">
                <a:solidFill>
                  <a:prstClr val="black"/>
                </a:solidFill>
                <a:latin typeface="ＭＳ Ｐゴシック"/>
              </a:rPr>
              <a:t>の策定</a:t>
            </a:r>
          </a:p>
        </p:txBody>
      </p:sp>
      <p:sp>
        <p:nvSpPr>
          <p:cNvPr id="2053" name="AutoShape 7"/>
          <p:cNvSpPr>
            <a:spLocks noChangeArrowheads="1"/>
          </p:cNvSpPr>
          <p:nvPr/>
        </p:nvSpPr>
        <p:spPr bwMode="auto">
          <a:xfrm>
            <a:off x="1497002" y="2962572"/>
            <a:ext cx="2015623" cy="358249"/>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内　　閣</a:t>
            </a:r>
          </a:p>
        </p:txBody>
      </p:sp>
      <p:sp>
        <p:nvSpPr>
          <p:cNvPr id="2054" name="AutoShape 8"/>
          <p:cNvSpPr>
            <a:spLocks noChangeArrowheads="1"/>
          </p:cNvSpPr>
          <p:nvPr/>
        </p:nvSpPr>
        <p:spPr bwMode="auto">
          <a:xfrm>
            <a:off x="432490" y="1766938"/>
            <a:ext cx="4184456" cy="358249"/>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社会保障審議会（医療保険部会、医療部会）</a:t>
            </a:r>
          </a:p>
        </p:txBody>
      </p:sp>
      <p:sp>
        <p:nvSpPr>
          <p:cNvPr id="2056" name="Rectangle 12"/>
          <p:cNvSpPr>
            <a:spLocks noChangeArrowheads="1"/>
          </p:cNvSpPr>
          <p:nvPr/>
        </p:nvSpPr>
        <p:spPr bwMode="auto">
          <a:xfrm>
            <a:off x="128536" y="4181976"/>
            <a:ext cx="4752511" cy="1293218"/>
          </a:xfrm>
          <a:prstGeom prst="rect">
            <a:avLst/>
          </a:prstGeom>
          <a:solidFill>
            <a:schemeClr val="accent6">
              <a:lumMod val="20000"/>
              <a:lumOff val="80000"/>
            </a:schemeClr>
          </a:solidFill>
          <a:ln w="9525">
            <a:solidFill>
              <a:schemeClr val="tx1"/>
            </a:solidFill>
            <a:miter lim="800000"/>
            <a:headEnd/>
            <a:tailEnd/>
          </a:ln>
        </p:spPr>
        <p:txBody>
          <a:bodyPr lIns="36000" rIns="0"/>
          <a:lstStyle/>
          <a:p>
            <a:pPr marL="271206" indent="-271206"/>
            <a:r>
              <a:rPr lang="ja-JP" altLang="en-US" sz="1500" dirty="0">
                <a:solidFill>
                  <a:prstClr val="black"/>
                </a:solidFill>
                <a:latin typeface="ＭＳ Ｐゴシック"/>
              </a:rPr>
              <a:t> １月</a:t>
            </a:r>
            <a:r>
              <a:rPr lang="en-US" altLang="ja-JP" sz="1500" dirty="0">
                <a:solidFill>
                  <a:prstClr val="black"/>
                </a:solidFill>
                <a:latin typeface="ＭＳ Ｐゴシック"/>
              </a:rPr>
              <a:t>12</a:t>
            </a:r>
            <a:r>
              <a:rPr lang="ja-JP" altLang="en-US" sz="1500" dirty="0">
                <a:solidFill>
                  <a:prstClr val="black"/>
                </a:solidFill>
                <a:latin typeface="ＭＳ Ｐゴシック"/>
              </a:rPr>
              <a:t>日</a:t>
            </a:r>
          </a:p>
          <a:p>
            <a:pPr marL="271206" indent="-271206"/>
            <a:r>
              <a:rPr lang="ja-JP" altLang="en-US" sz="1500" dirty="0">
                <a:solidFill>
                  <a:prstClr val="black"/>
                </a:solidFill>
                <a:latin typeface="ＭＳ Ｐゴシック"/>
              </a:rPr>
              <a:t>　 中医協に対し、</a:t>
            </a:r>
            <a:endParaRPr lang="en-US" altLang="ja-JP" sz="1500" dirty="0">
              <a:solidFill>
                <a:prstClr val="black"/>
              </a:solidFill>
              <a:latin typeface="ＭＳ Ｐゴシック"/>
            </a:endParaRPr>
          </a:p>
          <a:p>
            <a:pPr marL="271206" indent="-98331"/>
            <a:r>
              <a:rPr lang="ja-JP" altLang="en-US" sz="1500" dirty="0">
                <a:solidFill>
                  <a:prstClr val="black"/>
                </a:solidFill>
                <a:latin typeface="ＭＳ Ｐゴシック"/>
              </a:rPr>
              <a:t> ・　予算編成過程を通じて内閣が決定した「改定率」</a:t>
            </a:r>
            <a:endParaRPr lang="en-US" altLang="ja-JP" sz="1500" dirty="0">
              <a:solidFill>
                <a:prstClr val="black"/>
              </a:solidFill>
              <a:latin typeface="ＭＳ Ｐゴシック"/>
            </a:endParaRPr>
          </a:p>
          <a:p>
            <a:pPr marL="271206" indent="-98331"/>
            <a:r>
              <a:rPr lang="ja-JP" altLang="en-US" sz="1500" dirty="0">
                <a:solidFill>
                  <a:prstClr val="black"/>
                </a:solidFill>
                <a:latin typeface="ＭＳ Ｐゴシック"/>
              </a:rPr>
              <a:t> ・　社会保障審議会で策定された「基本方針」</a:t>
            </a:r>
            <a:endParaRPr lang="en-US" altLang="ja-JP" sz="1500" dirty="0">
              <a:solidFill>
                <a:prstClr val="black"/>
              </a:solidFill>
              <a:latin typeface="ＭＳ Ｐゴシック"/>
            </a:endParaRPr>
          </a:p>
          <a:p>
            <a:pPr indent="95160"/>
            <a:r>
              <a:rPr lang="ja-JP" altLang="en-US" sz="1500" dirty="0">
                <a:solidFill>
                  <a:prstClr val="black"/>
                </a:solidFill>
                <a:latin typeface="ＭＳ Ｐゴシック"/>
              </a:rPr>
              <a:t> に基づき改定案の調査･審議を行うよう諮問</a:t>
            </a:r>
          </a:p>
        </p:txBody>
      </p:sp>
      <p:sp>
        <p:nvSpPr>
          <p:cNvPr id="2057" name="AutoShape 13"/>
          <p:cNvSpPr>
            <a:spLocks noChangeArrowheads="1"/>
          </p:cNvSpPr>
          <p:nvPr/>
        </p:nvSpPr>
        <p:spPr bwMode="auto">
          <a:xfrm>
            <a:off x="1517669" y="3798564"/>
            <a:ext cx="2014092" cy="356281"/>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厚生労働大臣</a:t>
            </a:r>
          </a:p>
        </p:txBody>
      </p:sp>
      <p:sp>
        <p:nvSpPr>
          <p:cNvPr id="2058" name="Rectangle 14"/>
          <p:cNvSpPr>
            <a:spLocks noChangeArrowheads="1"/>
          </p:cNvSpPr>
          <p:nvPr/>
        </p:nvSpPr>
        <p:spPr bwMode="auto">
          <a:xfrm>
            <a:off x="128483" y="5912405"/>
            <a:ext cx="4752510" cy="380112"/>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indent="-271206"/>
            <a:r>
              <a:rPr lang="ja-JP" altLang="en-US" sz="1500" dirty="0">
                <a:solidFill>
                  <a:prstClr val="black"/>
                </a:solidFill>
              </a:rPr>
              <a:t> ３月　診療報酬改定に係る告示･通知の発出</a:t>
            </a:r>
          </a:p>
        </p:txBody>
      </p:sp>
      <p:sp>
        <p:nvSpPr>
          <p:cNvPr id="2059" name="AutoShape 15"/>
          <p:cNvSpPr>
            <a:spLocks noChangeArrowheads="1"/>
          </p:cNvSpPr>
          <p:nvPr/>
        </p:nvSpPr>
        <p:spPr bwMode="auto">
          <a:xfrm>
            <a:off x="1447458" y="5552819"/>
            <a:ext cx="2015623" cy="358249"/>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厚生労働大臣</a:t>
            </a:r>
          </a:p>
        </p:txBody>
      </p:sp>
      <p:sp>
        <p:nvSpPr>
          <p:cNvPr id="2050" name="Rectangle 2"/>
          <p:cNvSpPr>
            <a:spLocks noChangeArrowheads="1"/>
          </p:cNvSpPr>
          <p:nvPr/>
        </p:nvSpPr>
        <p:spPr bwMode="auto">
          <a:xfrm>
            <a:off x="5236576" y="1520311"/>
            <a:ext cx="4544010" cy="2007507"/>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indent="-723900"/>
            <a:r>
              <a:rPr lang="en-US" altLang="ja-JP" sz="1500" dirty="0">
                <a:solidFill>
                  <a:prstClr val="black"/>
                </a:solidFill>
                <a:latin typeface="ＭＳ Ｐゴシック"/>
              </a:rPr>
              <a:t>〔</a:t>
            </a:r>
            <a:r>
              <a:rPr lang="ja-JP" altLang="en-US" sz="1500" dirty="0">
                <a:solidFill>
                  <a:prstClr val="black"/>
                </a:solidFill>
                <a:latin typeface="ＭＳ Ｐゴシック"/>
              </a:rPr>
              <a:t>第１ラウンド</a:t>
            </a:r>
            <a:r>
              <a:rPr lang="en-US" altLang="ja-JP" sz="1500" dirty="0">
                <a:solidFill>
                  <a:prstClr val="black"/>
                </a:solidFill>
                <a:latin typeface="ＭＳ Ｐゴシック"/>
              </a:rPr>
              <a:t>〕</a:t>
            </a:r>
            <a:r>
              <a:rPr lang="ja-JP" altLang="en-US" sz="1500" dirty="0">
                <a:solidFill>
                  <a:prstClr val="black"/>
                </a:solidFill>
                <a:latin typeface="ＭＳ Ｐゴシック"/>
              </a:rPr>
              <a:t>～夏頃  各検討項目の経緯、主な論点</a:t>
            </a:r>
            <a:endParaRPr lang="en-US" altLang="ja-JP" sz="1500" dirty="0">
              <a:solidFill>
                <a:prstClr val="black"/>
              </a:solidFill>
              <a:latin typeface="ＭＳ Ｐゴシック"/>
            </a:endParaRPr>
          </a:p>
          <a:p>
            <a:pPr marL="723900" indent="-723900"/>
            <a:r>
              <a:rPr lang="ja-JP" altLang="en-US" sz="1500" dirty="0">
                <a:solidFill>
                  <a:prstClr val="black"/>
                </a:solidFill>
                <a:latin typeface="ＭＳ Ｐゴシック"/>
              </a:rPr>
              <a:t>　１月</a:t>
            </a:r>
            <a:r>
              <a:rPr lang="en-US" altLang="ja-JP" sz="1500" dirty="0">
                <a:solidFill>
                  <a:prstClr val="black"/>
                </a:solidFill>
                <a:latin typeface="ＭＳ Ｐゴシック"/>
              </a:rPr>
              <a:t>11</a:t>
            </a:r>
            <a:r>
              <a:rPr lang="ja-JP" altLang="en-US" sz="1500" dirty="0">
                <a:solidFill>
                  <a:prstClr val="black"/>
                </a:solidFill>
                <a:latin typeface="ＭＳ Ｐゴシック"/>
              </a:rPr>
              <a:t>日　在宅医療（その１）</a:t>
            </a:r>
            <a:endParaRPr lang="en-US" altLang="ja-JP" sz="1500" dirty="0">
              <a:solidFill>
                <a:prstClr val="black"/>
              </a:solidFill>
              <a:latin typeface="ＭＳ Ｐゴシック"/>
            </a:endParaRPr>
          </a:p>
          <a:p>
            <a:pPr marL="723900" indent="-723900"/>
            <a:r>
              <a:rPr lang="ja-JP" altLang="en-US" sz="1500" dirty="0">
                <a:solidFill>
                  <a:prstClr val="black"/>
                </a:solidFill>
                <a:latin typeface="ＭＳ Ｐゴシック"/>
              </a:rPr>
              <a:t>  １月</a:t>
            </a:r>
            <a:r>
              <a:rPr lang="en-US" altLang="ja-JP" sz="1500" dirty="0">
                <a:solidFill>
                  <a:prstClr val="black"/>
                </a:solidFill>
                <a:latin typeface="ＭＳ Ｐゴシック"/>
              </a:rPr>
              <a:t>25</a:t>
            </a:r>
            <a:r>
              <a:rPr lang="ja-JP" altLang="en-US" sz="1500" dirty="0">
                <a:solidFill>
                  <a:prstClr val="black"/>
                </a:solidFill>
                <a:latin typeface="ＭＳ Ｐゴシック"/>
              </a:rPr>
              <a:t>日  入院医療（その１）　　議論開始</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  </a:t>
            </a:r>
            <a:r>
              <a:rPr lang="ja-JP" altLang="en-US" sz="1500" dirty="0">
                <a:solidFill>
                  <a:prstClr val="black"/>
                </a:solidFill>
                <a:latin typeface="ＭＳ Ｐゴシック"/>
              </a:rPr>
              <a:t>２月 ８日  外来医療（その１）</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a:t>
            </a:r>
            <a:r>
              <a:rPr lang="ja-JP" altLang="en-US" sz="1500" dirty="0">
                <a:solidFill>
                  <a:prstClr val="black"/>
                </a:solidFill>
                <a:latin typeface="ＭＳ Ｐゴシック"/>
              </a:rPr>
              <a:t>第２ラウンド</a:t>
            </a:r>
            <a:r>
              <a:rPr lang="en-US" altLang="ja-JP" sz="1500" dirty="0">
                <a:solidFill>
                  <a:prstClr val="black"/>
                </a:solidFill>
                <a:latin typeface="ＭＳ Ｐゴシック"/>
              </a:rPr>
              <a:t>〕</a:t>
            </a:r>
            <a:r>
              <a:rPr lang="ja-JP" altLang="en-US" sz="1500" dirty="0">
                <a:solidFill>
                  <a:prstClr val="black"/>
                </a:solidFill>
                <a:latin typeface="ＭＳ Ｐゴシック"/>
              </a:rPr>
              <a:t>～秋頃  各検討項目の具体的な方向性</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a:t>
            </a:r>
            <a:r>
              <a:rPr lang="ja-JP" altLang="en-US" sz="1500" dirty="0">
                <a:solidFill>
                  <a:prstClr val="black"/>
                </a:solidFill>
                <a:latin typeface="ＭＳ Ｐゴシック"/>
              </a:rPr>
              <a:t>第３ラウンド</a:t>
            </a:r>
            <a:r>
              <a:rPr lang="en-US" altLang="ja-JP" sz="1500" dirty="0">
                <a:solidFill>
                  <a:prstClr val="black"/>
                </a:solidFill>
                <a:latin typeface="ＭＳ Ｐゴシック"/>
              </a:rPr>
              <a:t>〕</a:t>
            </a:r>
            <a:r>
              <a:rPr lang="ja-JP" altLang="en-US" sz="1500" dirty="0">
                <a:solidFill>
                  <a:prstClr val="black"/>
                </a:solidFill>
                <a:latin typeface="ＭＳ Ｐゴシック"/>
              </a:rPr>
              <a:t>～年末　改定の基本方針を踏まえた対応</a:t>
            </a:r>
            <a:endParaRPr lang="en-US" altLang="ja-JP" sz="1500" dirty="0">
              <a:solidFill>
                <a:prstClr val="black"/>
              </a:solidFill>
              <a:latin typeface="ＭＳ Ｐゴシック"/>
            </a:endParaRPr>
          </a:p>
          <a:p>
            <a:pPr marL="723900" indent="-723900">
              <a:spcBef>
                <a:spcPts val="600"/>
              </a:spcBef>
            </a:pPr>
            <a:r>
              <a:rPr lang="en-US" altLang="ja-JP" sz="1500" dirty="0">
                <a:solidFill>
                  <a:prstClr val="black"/>
                </a:solidFill>
                <a:latin typeface="ＭＳ Ｐゴシック"/>
              </a:rPr>
              <a:t>【</a:t>
            </a:r>
            <a:r>
              <a:rPr lang="ja-JP" altLang="en-US" sz="1500" dirty="0">
                <a:solidFill>
                  <a:prstClr val="black"/>
                </a:solidFill>
                <a:latin typeface="ＭＳ Ｐゴシック"/>
              </a:rPr>
              <a:t>医療と介護の連携に関する意見交換</a:t>
            </a:r>
            <a:r>
              <a:rPr lang="en-US" altLang="ja-JP" sz="1500" dirty="0">
                <a:solidFill>
                  <a:prstClr val="black"/>
                </a:solidFill>
                <a:latin typeface="ＭＳ Ｐゴシック"/>
              </a:rPr>
              <a:t>】</a:t>
            </a:r>
          </a:p>
          <a:p>
            <a:pPr marL="723900" indent="-723900"/>
            <a:r>
              <a:rPr lang="ja-JP" altLang="en-US" sz="1500" dirty="0">
                <a:solidFill>
                  <a:prstClr val="black"/>
                </a:solidFill>
                <a:latin typeface="ＭＳ Ｐゴシック"/>
              </a:rPr>
              <a:t>　　中医協・介護給付費分科会の関係委員</a:t>
            </a:r>
            <a:endParaRPr lang="en-US" altLang="ja-JP" sz="1500" dirty="0">
              <a:solidFill>
                <a:prstClr val="black"/>
              </a:solidFill>
              <a:latin typeface="ＭＳ Ｐゴシック"/>
            </a:endParaRPr>
          </a:p>
          <a:p>
            <a:r>
              <a:rPr lang="ja-JP" altLang="en-US" sz="1400" b="1" dirty="0">
                <a:solidFill>
                  <a:prstClr val="black"/>
                </a:solidFill>
                <a:latin typeface="ＭＳ Ｐゴシック"/>
              </a:rPr>
              <a:t>　</a:t>
            </a:r>
            <a:endParaRPr lang="en-US" altLang="ja-JP" sz="1500" b="1" dirty="0">
              <a:solidFill>
                <a:prstClr val="black"/>
              </a:solidFill>
              <a:latin typeface="ＭＳ Ｐゴシック"/>
            </a:endParaRPr>
          </a:p>
        </p:txBody>
      </p:sp>
      <p:sp>
        <p:nvSpPr>
          <p:cNvPr id="2055" name="AutoShape 9"/>
          <p:cNvSpPr>
            <a:spLocks noChangeArrowheads="1"/>
          </p:cNvSpPr>
          <p:nvPr/>
        </p:nvSpPr>
        <p:spPr bwMode="auto">
          <a:xfrm>
            <a:off x="6153984" y="624021"/>
            <a:ext cx="2873182" cy="345709"/>
          </a:xfrm>
          <a:prstGeom prst="roundRect">
            <a:avLst>
              <a:gd name="adj" fmla="val 16667"/>
            </a:avLst>
          </a:prstGeom>
          <a:solidFill>
            <a:schemeClr val="accent5">
              <a:lumMod val="40000"/>
              <a:lumOff val="60000"/>
            </a:schemeClr>
          </a:solidFill>
          <a:ln w="9525">
            <a:solidFill>
              <a:schemeClr val="tx1"/>
            </a:solidFill>
            <a:round/>
            <a:headEnd/>
            <a:tailEnd/>
          </a:ln>
        </p:spPr>
        <p:txBody>
          <a:bodyPr wrap="none" anchor="ctr"/>
          <a:lstStyle/>
          <a:p>
            <a:pPr algn="ctr"/>
            <a:r>
              <a:rPr lang="ja-JP" altLang="en-US" sz="1600" b="1" dirty="0">
                <a:solidFill>
                  <a:prstClr val="black"/>
                </a:solidFill>
              </a:rPr>
              <a:t>中医協</a:t>
            </a:r>
          </a:p>
        </p:txBody>
      </p:sp>
      <p:sp>
        <p:nvSpPr>
          <p:cNvPr id="29" name="正方形/長方形 28"/>
          <p:cNvSpPr/>
          <p:nvPr/>
        </p:nvSpPr>
        <p:spPr>
          <a:xfrm>
            <a:off x="128466" y="6459611"/>
            <a:ext cx="9649070" cy="332656"/>
          </a:xfrm>
          <a:prstGeom prst="rect">
            <a:avLst/>
          </a:prstGeom>
          <a:solidFill>
            <a:srgbClr val="CC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355" tIns="45680" rIns="91355" bIns="45680" rtlCol="0" anchor="ctr"/>
          <a:lstStyle/>
          <a:p>
            <a:pPr algn="ctr"/>
            <a:r>
              <a:rPr lang="ja-JP" altLang="en-US" sz="1600" b="1" dirty="0">
                <a:solidFill>
                  <a:prstClr val="black"/>
                </a:solidFill>
              </a:rPr>
              <a:t>平成３０年４月１日　施行</a:t>
            </a:r>
          </a:p>
        </p:txBody>
      </p:sp>
      <p:sp>
        <p:nvSpPr>
          <p:cNvPr id="2" name="テキスト ボックス 1"/>
          <p:cNvSpPr txBox="1"/>
          <p:nvPr/>
        </p:nvSpPr>
        <p:spPr>
          <a:xfrm>
            <a:off x="64925" y="1397760"/>
            <a:ext cx="1238921" cy="369251"/>
          </a:xfrm>
          <a:prstGeom prst="rect">
            <a:avLst/>
          </a:prstGeom>
          <a:noFill/>
        </p:spPr>
        <p:txBody>
          <a:bodyPr wrap="square" lIns="91355" tIns="45680" rIns="91355" bIns="45680" rtlCol="0">
            <a:spAutoFit/>
          </a:bodyPr>
          <a:lstStyle/>
          <a:p>
            <a:r>
              <a:rPr lang="ja-JP" altLang="en-US" b="1" dirty="0">
                <a:solidFill>
                  <a:prstClr val="black"/>
                </a:solidFill>
                <a:latin typeface="ＭＳ Ｐゴシック"/>
              </a:rPr>
              <a:t>平成２９年</a:t>
            </a:r>
          </a:p>
        </p:txBody>
      </p:sp>
      <p:sp>
        <p:nvSpPr>
          <p:cNvPr id="26" name="テキスト ボックス 25"/>
          <p:cNvSpPr txBox="1"/>
          <p:nvPr/>
        </p:nvSpPr>
        <p:spPr>
          <a:xfrm>
            <a:off x="123721" y="3785595"/>
            <a:ext cx="1323517" cy="369251"/>
          </a:xfrm>
          <a:prstGeom prst="rect">
            <a:avLst/>
          </a:prstGeom>
          <a:noFill/>
        </p:spPr>
        <p:txBody>
          <a:bodyPr wrap="square" lIns="91355" tIns="45680" rIns="91355" bIns="45680" rtlCol="0">
            <a:spAutoFit/>
          </a:bodyPr>
          <a:lstStyle/>
          <a:p>
            <a:r>
              <a:rPr lang="ja-JP" altLang="en-US" b="1" dirty="0">
                <a:solidFill>
                  <a:prstClr val="black"/>
                </a:solidFill>
                <a:latin typeface="ＭＳ Ｐゴシック"/>
              </a:rPr>
              <a:t>平成３０年</a:t>
            </a:r>
          </a:p>
        </p:txBody>
      </p:sp>
      <p:sp>
        <p:nvSpPr>
          <p:cNvPr id="2052" name="Rectangle 6"/>
          <p:cNvSpPr>
            <a:spLocks noChangeArrowheads="1"/>
          </p:cNvSpPr>
          <p:nvPr/>
        </p:nvSpPr>
        <p:spPr bwMode="auto">
          <a:xfrm>
            <a:off x="123713" y="3334672"/>
            <a:ext cx="4752510" cy="386199"/>
          </a:xfrm>
          <a:prstGeom prst="rect">
            <a:avLst/>
          </a:prstGeom>
          <a:solidFill>
            <a:schemeClr val="accent6">
              <a:lumMod val="20000"/>
              <a:lumOff val="80000"/>
            </a:schemeClr>
          </a:solidFill>
          <a:ln w="9525">
            <a:solidFill>
              <a:schemeClr val="tx1"/>
            </a:solidFill>
            <a:miter lim="800000"/>
            <a:headEnd/>
            <a:tailEnd/>
          </a:ln>
        </p:spPr>
        <p:txBody>
          <a:bodyPr anchor="ctr"/>
          <a:lstStyle/>
          <a:p>
            <a:pPr marL="264861" indent="-264861"/>
            <a:r>
              <a:rPr lang="en-US" altLang="ja-JP" sz="1500" dirty="0">
                <a:solidFill>
                  <a:prstClr val="black"/>
                </a:solidFill>
                <a:latin typeface="ＭＳ Ｐゴシック"/>
              </a:rPr>
              <a:t> 12</a:t>
            </a:r>
            <a:r>
              <a:rPr lang="ja-JP" altLang="en-US" sz="1500" dirty="0">
                <a:solidFill>
                  <a:prstClr val="black"/>
                </a:solidFill>
                <a:latin typeface="ＭＳ Ｐゴシック"/>
              </a:rPr>
              <a:t>月</a:t>
            </a:r>
            <a:r>
              <a:rPr lang="en-US" altLang="ja-JP" sz="1500" dirty="0">
                <a:solidFill>
                  <a:prstClr val="black"/>
                </a:solidFill>
                <a:latin typeface="ＭＳ Ｐゴシック"/>
              </a:rPr>
              <a:t>18</a:t>
            </a:r>
            <a:r>
              <a:rPr lang="ja-JP" altLang="en-US" sz="1500" dirty="0">
                <a:solidFill>
                  <a:prstClr val="black"/>
                </a:solidFill>
                <a:latin typeface="ＭＳ Ｐゴシック"/>
              </a:rPr>
              <a:t>日　予算編成過程で、診療報酬の改定率を決定</a:t>
            </a:r>
          </a:p>
        </p:txBody>
      </p:sp>
      <p:sp>
        <p:nvSpPr>
          <p:cNvPr id="20" name="スライド番号プレースホルダー 2"/>
          <p:cNvSpPr txBox="1">
            <a:spLocks/>
          </p:cNvSpPr>
          <p:nvPr/>
        </p:nvSpPr>
        <p:spPr>
          <a:xfrm>
            <a:off x="7682160" y="659260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39</a:t>
            </a:fld>
            <a:endParaRPr lang="ja-JP" altLang="en-US" sz="1600" dirty="0">
              <a:solidFill>
                <a:prstClr val="black"/>
              </a:solidFill>
            </a:endParaRPr>
          </a:p>
        </p:txBody>
      </p:sp>
      <p:sp>
        <p:nvSpPr>
          <p:cNvPr id="21" name="Rectangle 2"/>
          <p:cNvSpPr>
            <a:spLocks noChangeArrowheads="1"/>
          </p:cNvSpPr>
          <p:nvPr/>
        </p:nvSpPr>
        <p:spPr bwMode="auto">
          <a:xfrm>
            <a:off x="5233533" y="4828585"/>
            <a:ext cx="4544010" cy="1631026"/>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358775" indent="-358775"/>
            <a:r>
              <a:rPr lang="ja-JP" altLang="en-US" sz="1500" dirty="0">
                <a:solidFill>
                  <a:prstClr val="black"/>
                </a:solidFill>
                <a:latin typeface="ＭＳ Ｐゴシック"/>
              </a:rPr>
              <a:t> １月</a:t>
            </a:r>
            <a:r>
              <a:rPr lang="en-US" altLang="ja-JP" sz="1500" dirty="0">
                <a:solidFill>
                  <a:prstClr val="black"/>
                </a:solidFill>
                <a:latin typeface="ＭＳ Ｐゴシック"/>
              </a:rPr>
              <a:t>12</a:t>
            </a:r>
            <a:r>
              <a:rPr lang="ja-JP" altLang="en-US" sz="1500" dirty="0">
                <a:solidFill>
                  <a:prstClr val="black"/>
                </a:solidFill>
                <a:latin typeface="ＭＳ Ｐゴシック"/>
              </a:rPr>
              <a:t>日　厚労大臣の諮問を受け、具体的な診療報酬点数の設定に係る審議</a:t>
            </a:r>
            <a:endParaRPr lang="en-US" altLang="ja-JP" sz="1500" dirty="0">
              <a:solidFill>
                <a:prstClr val="black"/>
              </a:solidFill>
              <a:latin typeface="ＭＳ Ｐゴシック"/>
            </a:endParaRPr>
          </a:p>
          <a:p>
            <a:pPr marL="271206" indent="-271206"/>
            <a:r>
              <a:rPr lang="ja-JP" altLang="en-US" sz="1500" dirty="0">
                <a:solidFill>
                  <a:prstClr val="black"/>
                </a:solidFill>
                <a:latin typeface="ＭＳ Ｐゴシック"/>
              </a:rPr>
              <a:t>　　　　「これまでの議論の整理（現時点の骨子）」　</a:t>
            </a:r>
            <a:endParaRPr lang="en-US" altLang="ja-JP" sz="1500" dirty="0">
              <a:solidFill>
                <a:prstClr val="black"/>
              </a:solidFill>
              <a:latin typeface="ＭＳ Ｐゴシック"/>
            </a:endParaRPr>
          </a:p>
          <a:p>
            <a:pPr marL="271206" indent="-271206">
              <a:lnSpc>
                <a:spcPts val="1500"/>
              </a:lnSpc>
            </a:pPr>
            <a:r>
              <a:rPr lang="en-US" altLang="ja-JP" sz="1500" dirty="0">
                <a:solidFill>
                  <a:prstClr val="black"/>
                </a:solidFill>
                <a:latin typeface="ＭＳ Ｐゴシック"/>
              </a:rPr>
              <a:t> </a:t>
            </a:r>
            <a:r>
              <a:rPr lang="ja-JP" altLang="en-US" sz="1500" dirty="0">
                <a:solidFill>
                  <a:prstClr val="black"/>
                </a:solidFill>
                <a:latin typeface="ＭＳ Ｐゴシック"/>
              </a:rPr>
              <a:t>　　　 パブリックコメント募集・公聴会の開催（</a:t>
            </a:r>
            <a:r>
              <a:rPr lang="en-US" altLang="ja-JP" sz="1500" dirty="0">
                <a:solidFill>
                  <a:prstClr val="black"/>
                </a:solidFill>
                <a:latin typeface="ＭＳ Ｐゴシック"/>
              </a:rPr>
              <a:t>19</a:t>
            </a:r>
            <a:r>
              <a:rPr lang="ja-JP" altLang="en-US" sz="1500" dirty="0">
                <a:solidFill>
                  <a:prstClr val="black"/>
                </a:solidFill>
                <a:latin typeface="ＭＳ Ｐゴシック"/>
              </a:rPr>
              <a:t>日）</a:t>
            </a:r>
            <a:endParaRPr lang="en-US" altLang="ja-JP" sz="1500" dirty="0">
              <a:solidFill>
                <a:prstClr val="black"/>
              </a:solidFill>
              <a:latin typeface="ＭＳ Ｐゴシック"/>
            </a:endParaRPr>
          </a:p>
          <a:p>
            <a:pPr marL="271206" indent="-271206">
              <a:lnSpc>
                <a:spcPts val="1500"/>
              </a:lnSpc>
            </a:pPr>
            <a:r>
              <a:rPr lang="ja-JP" altLang="en-US" sz="1500" dirty="0">
                <a:solidFill>
                  <a:prstClr val="black"/>
                </a:solidFill>
                <a:latin typeface="ＭＳ Ｐゴシック"/>
              </a:rPr>
              <a:t> １月</a:t>
            </a:r>
            <a:r>
              <a:rPr lang="en-US" altLang="ja-JP" sz="1500" dirty="0">
                <a:solidFill>
                  <a:prstClr val="black"/>
                </a:solidFill>
                <a:latin typeface="ＭＳ Ｐゴシック"/>
              </a:rPr>
              <a:t>24</a:t>
            </a:r>
            <a:r>
              <a:rPr lang="ja-JP" altLang="en-US" sz="1500" dirty="0">
                <a:solidFill>
                  <a:prstClr val="black"/>
                </a:solidFill>
                <a:latin typeface="ＭＳ Ｐゴシック"/>
              </a:rPr>
              <a:t>日～２月　個別改定項目（短冊）の集中審議</a:t>
            </a:r>
            <a:endParaRPr lang="en-US" altLang="ja-JP" sz="1500" dirty="0">
              <a:solidFill>
                <a:prstClr val="black"/>
              </a:solidFill>
              <a:latin typeface="ＭＳ Ｐゴシック"/>
            </a:endParaRPr>
          </a:p>
          <a:p>
            <a:pPr marL="271206" indent="-271206"/>
            <a:r>
              <a:rPr lang="ja-JP" altLang="en-US" sz="1500" dirty="0">
                <a:solidFill>
                  <a:prstClr val="black"/>
                </a:solidFill>
                <a:latin typeface="ＭＳ Ｐゴシック"/>
              </a:rPr>
              <a:t> ２月７日</a:t>
            </a:r>
          </a:p>
          <a:p>
            <a:pPr marL="271206" indent="-271206"/>
            <a:r>
              <a:rPr lang="ja-JP" altLang="en-US" sz="1500" dirty="0">
                <a:solidFill>
                  <a:prstClr val="black"/>
                </a:solidFill>
                <a:latin typeface="ＭＳ Ｐゴシック"/>
              </a:rPr>
              <a:t> 　厚生労働大臣に対し、改定案を答申</a:t>
            </a:r>
          </a:p>
        </p:txBody>
      </p:sp>
      <p:sp>
        <p:nvSpPr>
          <p:cNvPr id="22" name="Rectangle 2"/>
          <p:cNvSpPr>
            <a:spLocks noChangeArrowheads="1"/>
          </p:cNvSpPr>
          <p:nvPr/>
        </p:nvSpPr>
        <p:spPr bwMode="auto">
          <a:xfrm>
            <a:off x="5233533" y="3577808"/>
            <a:ext cx="4544010" cy="1274277"/>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indent="-723900"/>
            <a:r>
              <a:rPr lang="ja-JP" altLang="en-US" sz="1500" dirty="0">
                <a:solidFill>
                  <a:prstClr val="black"/>
                </a:solidFill>
                <a:latin typeface="ＭＳ Ｐゴシック"/>
              </a:rPr>
              <a:t>５月～７月　医療経済実態調査の実施</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11</a:t>
            </a:r>
            <a:r>
              <a:rPr lang="ja-JP" altLang="en-US" sz="1500" dirty="0">
                <a:solidFill>
                  <a:prstClr val="black"/>
                </a:solidFill>
                <a:latin typeface="ＭＳ Ｐゴシック"/>
              </a:rPr>
              <a:t>月 ８日 医療経済実態調査の結果報告</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12</a:t>
            </a:r>
            <a:r>
              <a:rPr lang="ja-JP" altLang="en-US" sz="1500" dirty="0">
                <a:solidFill>
                  <a:prstClr val="black"/>
                </a:solidFill>
                <a:latin typeface="ＭＳ Ｐゴシック"/>
              </a:rPr>
              <a:t>月 ６日 薬価調査・材料価格調査の速報報告</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12</a:t>
            </a:r>
            <a:r>
              <a:rPr lang="ja-JP" altLang="en-US" sz="1500" dirty="0">
                <a:solidFill>
                  <a:prstClr val="black"/>
                </a:solidFill>
                <a:latin typeface="ＭＳ Ｐゴシック"/>
              </a:rPr>
              <a:t>月</a:t>
            </a:r>
            <a:r>
              <a:rPr lang="en-US" altLang="ja-JP" sz="1500" dirty="0">
                <a:solidFill>
                  <a:prstClr val="black"/>
                </a:solidFill>
                <a:latin typeface="ＭＳ Ｐゴシック"/>
              </a:rPr>
              <a:t>13</a:t>
            </a:r>
            <a:r>
              <a:rPr lang="ja-JP" altLang="en-US" sz="1500" dirty="0">
                <a:solidFill>
                  <a:prstClr val="black"/>
                </a:solidFill>
                <a:latin typeface="ＭＳ Ｐゴシック"/>
              </a:rPr>
              <a:t>日 診療報酬改定に関する両側の見解</a:t>
            </a:r>
            <a:endParaRPr lang="en-US" altLang="ja-JP" sz="1500" dirty="0">
              <a:solidFill>
                <a:prstClr val="black"/>
              </a:solidFill>
              <a:latin typeface="ＭＳ Ｐゴシック"/>
            </a:endParaRPr>
          </a:p>
          <a:p>
            <a:pPr marL="723900" indent="-723900"/>
            <a:r>
              <a:rPr lang="en-US" altLang="ja-JP" sz="1500" dirty="0">
                <a:solidFill>
                  <a:prstClr val="black"/>
                </a:solidFill>
                <a:latin typeface="ＭＳ Ｐゴシック"/>
              </a:rPr>
              <a:t>12</a:t>
            </a:r>
            <a:r>
              <a:rPr lang="ja-JP" altLang="en-US" sz="1500" dirty="0">
                <a:solidFill>
                  <a:prstClr val="black"/>
                </a:solidFill>
                <a:latin typeface="ＭＳ Ｐゴシック"/>
              </a:rPr>
              <a:t>月</a:t>
            </a:r>
            <a:r>
              <a:rPr lang="en-US" altLang="ja-JP" sz="1500" dirty="0">
                <a:solidFill>
                  <a:prstClr val="black"/>
                </a:solidFill>
                <a:latin typeface="ＭＳ Ｐゴシック"/>
              </a:rPr>
              <a:t>15</a:t>
            </a:r>
            <a:r>
              <a:rPr lang="ja-JP" altLang="en-US" sz="1500" dirty="0">
                <a:solidFill>
                  <a:prstClr val="black"/>
                </a:solidFill>
                <a:latin typeface="ＭＳ Ｐゴシック"/>
              </a:rPr>
              <a:t>日 診療報酬改定への意見　</a:t>
            </a:r>
            <a:r>
              <a:rPr lang="ja-JP" altLang="en-US" sz="1500" spc="-100" dirty="0">
                <a:solidFill>
                  <a:prstClr val="black"/>
                </a:solidFill>
                <a:latin typeface="ＭＳ Ｐゴシック"/>
              </a:rPr>
              <a:t>中医協→厚労大臣</a:t>
            </a:r>
            <a:r>
              <a:rPr lang="ja-JP" altLang="en-US" sz="1400" dirty="0">
                <a:solidFill>
                  <a:prstClr val="black"/>
                </a:solidFill>
                <a:latin typeface="ＭＳ Ｐゴシック"/>
              </a:rPr>
              <a:t>　</a:t>
            </a:r>
            <a:endParaRPr lang="en-US" altLang="ja-JP" sz="1500" dirty="0">
              <a:solidFill>
                <a:prstClr val="black"/>
              </a:solidFill>
              <a:latin typeface="ＭＳ Ｐゴシック"/>
            </a:endParaRPr>
          </a:p>
        </p:txBody>
      </p:sp>
      <p:sp>
        <p:nvSpPr>
          <p:cNvPr id="23" name="Rectangle 2"/>
          <p:cNvSpPr>
            <a:spLocks noChangeArrowheads="1"/>
          </p:cNvSpPr>
          <p:nvPr/>
        </p:nvSpPr>
        <p:spPr bwMode="auto">
          <a:xfrm>
            <a:off x="5236576" y="953044"/>
            <a:ext cx="4544010" cy="558413"/>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indent="-723900"/>
            <a:r>
              <a:rPr lang="ja-JP" altLang="en-US" sz="1500" dirty="0">
                <a:solidFill>
                  <a:prstClr val="black"/>
                </a:solidFill>
                <a:latin typeface="ＭＳ Ｐゴシック"/>
              </a:rPr>
              <a:t>平成２８・２９年度</a:t>
            </a:r>
            <a:endParaRPr lang="en-US" altLang="ja-JP" sz="1500" dirty="0">
              <a:solidFill>
                <a:prstClr val="black"/>
              </a:solidFill>
              <a:latin typeface="ＭＳ Ｐゴシック"/>
            </a:endParaRPr>
          </a:p>
          <a:p>
            <a:pPr marL="723900" indent="-723900"/>
            <a:r>
              <a:rPr lang="ja-JP" altLang="en-US" sz="1500" dirty="0">
                <a:solidFill>
                  <a:prstClr val="black"/>
                </a:solidFill>
                <a:latin typeface="ＭＳ Ｐゴシック"/>
              </a:rPr>
              <a:t>　「答申書」附帯意見に基づく検証調査等の実施</a:t>
            </a:r>
            <a:endParaRPr lang="en-US" altLang="ja-JP" sz="1500" dirty="0">
              <a:solidFill>
                <a:prstClr val="black"/>
              </a:solidFill>
              <a:latin typeface="ＭＳ Ｐゴシック"/>
            </a:endParaRPr>
          </a:p>
          <a:p>
            <a:pPr marL="723900" indent="-723900"/>
            <a:r>
              <a:rPr lang="ja-JP" altLang="en-US" sz="1400" dirty="0">
                <a:solidFill>
                  <a:prstClr val="black"/>
                </a:solidFill>
                <a:latin typeface="ＭＳ Ｐゴシック"/>
              </a:rPr>
              <a:t>　</a:t>
            </a:r>
            <a:endParaRPr lang="en-US" altLang="ja-JP" sz="1500" dirty="0">
              <a:solidFill>
                <a:prstClr val="black"/>
              </a:solidFill>
              <a:latin typeface="ＭＳ Ｐゴシック"/>
            </a:endParaRPr>
          </a:p>
        </p:txBody>
      </p:sp>
      <p:sp>
        <p:nvSpPr>
          <p:cNvPr id="3" name="右中かっこ 2"/>
          <p:cNvSpPr/>
          <p:nvPr/>
        </p:nvSpPr>
        <p:spPr>
          <a:xfrm>
            <a:off x="7682160" y="1766943"/>
            <a:ext cx="151160" cy="741114"/>
          </a:xfrm>
          <a:prstGeom prst="righ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Tree>
    <p:extLst>
      <p:ext uri="{BB962C8B-B14F-4D97-AF65-F5344CB8AC3E}">
        <p14:creationId xmlns:p14="http://schemas.microsoft.com/office/powerpoint/2010/main" val="41961969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111511" y="5164635"/>
            <a:ext cx="4539319" cy="1580716"/>
          </a:xfrm>
          <a:prstGeom prst="roundRect">
            <a:avLst>
              <a:gd name="adj" fmla="val 9566"/>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ＭＳ Ｐゴシック"/>
            </a:endParaRPr>
          </a:p>
        </p:txBody>
      </p:sp>
      <p:sp>
        <p:nvSpPr>
          <p:cNvPr id="19" name="角丸四角形 18"/>
          <p:cNvSpPr/>
          <p:nvPr/>
        </p:nvSpPr>
        <p:spPr>
          <a:xfrm>
            <a:off x="4753921" y="5164635"/>
            <a:ext cx="5047304" cy="1580716"/>
          </a:xfrm>
          <a:prstGeom prst="roundRect">
            <a:avLst>
              <a:gd name="adj" fmla="val 9566"/>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ＭＳ Ｐゴシック"/>
            </a:endParaRPr>
          </a:p>
        </p:txBody>
      </p:sp>
      <p:sp>
        <p:nvSpPr>
          <p:cNvPr id="18" name="角丸四角形 17"/>
          <p:cNvSpPr/>
          <p:nvPr/>
        </p:nvSpPr>
        <p:spPr>
          <a:xfrm>
            <a:off x="4767197" y="940905"/>
            <a:ext cx="5034047" cy="3797852"/>
          </a:xfrm>
          <a:prstGeom prst="roundRect">
            <a:avLst>
              <a:gd name="adj" fmla="val 9566"/>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ＭＳ Ｐゴシック"/>
            </a:endParaRPr>
          </a:p>
        </p:txBody>
      </p:sp>
      <p:sp>
        <p:nvSpPr>
          <p:cNvPr id="15" name="角丸四角形 14"/>
          <p:cNvSpPr/>
          <p:nvPr/>
        </p:nvSpPr>
        <p:spPr>
          <a:xfrm>
            <a:off x="111511" y="940904"/>
            <a:ext cx="4539319" cy="3797853"/>
          </a:xfrm>
          <a:prstGeom prst="roundRect">
            <a:avLst>
              <a:gd name="adj" fmla="val 9566"/>
            </a:avLst>
          </a:prstGeom>
          <a:noFill/>
          <a:ln w="381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ＭＳ Ｐゴシック"/>
            </a:endParaRPr>
          </a:p>
        </p:txBody>
      </p:sp>
      <p:sp>
        <p:nvSpPr>
          <p:cNvPr id="4" name="テキスト ボックス 3"/>
          <p:cNvSpPr txBox="1"/>
          <p:nvPr/>
        </p:nvSpPr>
        <p:spPr>
          <a:xfrm>
            <a:off x="114826" y="1179452"/>
            <a:ext cx="4536000" cy="3580467"/>
          </a:xfrm>
          <a:prstGeom prst="rect">
            <a:avLst/>
          </a:prstGeom>
          <a:noFill/>
        </p:spPr>
        <p:txBody>
          <a:bodyPr wrap="square" rtlCol="0">
            <a:spAutoFit/>
          </a:bodyPr>
          <a:lstStyle/>
          <a:p>
            <a:pPr>
              <a:lnSpc>
                <a:spcPts val="1700"/>
              </a:lnSpc>
            </a:pPr>
            <a:r>
              <a:rPr lang="ja-JP" altLang="en-US" sz="1400" b="1" u="sng" dirty="0">
                <a:solidFill>
                  <a:prstClr val="black"/>
                </a:solidFill>
                <a:latin typeface="+mn-ea"/>
              </a:rPr>
              <a:t>医科</a:t>
            </a:r>
            <a:endParaRPr lang="en-US" altLang="ja-JP" sz="1400" b="1" u="sng" dirty="0">
              <a:solidFill>
                <a:prstClr val="black"/>
              </a:solidFill>
              <a:latin typeface="+mn-ea"/>
            </a:endParaRPr>
          </a:p>
          <a:p>
            <a:pPr>
              <a:lnSpc>
                <a:spcPts val="1700"/>
              </a:lnSpc>
            </a:pPr>
            <a:r>
              <a:rPr lang="ja-JP" altLang="en-US" sz="1400" dirty="0">
                <a:solidFill>
                  <a:prstClr val="black"/>
                </a:solidFill>
                <a:latin typeface="ＭＳ Ｐゴシック"/>
              </a:rPr>
              <a:t>　１．地域包括ケアシステム構築のための取組の強化</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２．外来医療の機能分化、重症化予防の取組の推進</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３．医療機能や患者の状態に応じた入院医療の評価</a:t>
            </a:r>
          </a:p>
          <a:p>
            <a:pPr>
              <a:lnSpc>
                <a:spcPts val="1700"/>
              </a:lnSpc>
            </a:pPr>
            <a:r>
              <a:rPr lang="ja-JP" altLang="en-US" sz="1400" dirty="0">
                <a:solidFill>
                  <a:prstClr val="black"/>
                </a:solidFill>
                <a:latin typeface="ＭＳ Ｐゴシック"/>
              </a:rPr>
              <a:t>　４．かかりつけ医の機能の評価</a:t>
            </a:r>
          </a:p>
          <a:p>
            <a:pPr>
              <a:lnSpc>
                <a:spcPts val="1700"/>
              </a:lnSpc>
            </a:pPr>
            <a:r>
              <a:rPr lang="ja-JP" altLang="en-US" sz="1400" dirty="0">
                <a:solidFill>
                  <a:prstClr val="black"/>
                </a:solidFill>
                <a:latin typeface="ＭＳ Ｐゴシック"/>
              </a:rPr>
              <a:t>　５．質の高い在宅医療・訪問看護の確保</a:t>
            </a:r>
          </a:p>
          <a:p>
            <a:pPr>
              <a:lnSpc>
                <a:spcPts val="1700"/>
              </a:lnSpc>
            </a:pPr>
            <a:r>
              <a:rPr lang="ja-JP" altLang="en-US" sz="1400" dirty="0">
                <a:solidFill>
                  <a:prstClr val="black"/>
                </a:solidFill>
                <a:latin typeface="ＭＳ Ｐゴシック"/>
              </a:rPr>
              <a:t>　６．国民の希望に応じた看取りの推進</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７．リハビリテーションにおける医療と介護の連携の推進</a:t>
            </a:r>
            <a:endParaRPr lang="en-US" altLang="ja-JP" sz="1400" dirty="0">
              <a:solidFill>
                <a:prstClr val="black"/>
              </a:solidFill>
              <a:latin typeface="ＭＳ Ｐゴシック"/>
            </a:endParaRPr>
          </a:p>
          <a:p>
            <a:pPr>
              <a:lnSpc>
                <a:spcPts val="1700"/>
              </a:lnSpc>
            </a:pPr>
            <a:r>
              <a:rPr lang="ja-JP" altLang="en-US" sz="1400" b="1" u="sng" dirty="0">
                <a:solidFill>
                  <a:prstClr val="black"/>
                </a:solidFill>
                <a:latin typeface="ＭＳ Ｐゴシック"/>
              </a:rPr>
              <a:t>歯科</a:t>
            </a:r>
            <a:endParaRPr lang="en-US" altLang="ja-JP" sz="1400" b="1" u="sng" dirty="0">
              <a:solidFill>
                <a:prstClr val="black"/>
              </a:solidFill>
              <a:latin typeface="ＭＳ Ｐゴシック"/>
            </a:endParaRPr>
          </a:p>
          <a:p>
            <a:pPr>
              <a:lnSpc>
                <a:spcPts val="1700"/>
              </a:lnSpc>
            </a:pPr>
            <a:r>
              <a:rPr lang="ja-JP" altLang="en-US" sz="1400" dirty="0">
                <a:solidFill>
                  <a:prstClr val="black"/>
                </a:solidFill>
                <a:latin typeface="ＭＳ Ｐゴシック"/>
              </a:rPr>
              <a:t>　１．かかりつけ歯科医の機能の評価</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２．周術期口腔機能管理の推進</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３．質の高い在宅医療の確保</a:t>
            </a:r>
            <a:endParaRPr lang="en-US" altLang="ja-JP" sz="1400" dirty="0">
              <a:solidFill>
                <a:prstClr val="black"/>
              </a:solidFill>
              <a:latin typeface="ＭＳ Ｐゴシック"/>
            </a:endParaRPr>
          </a:p>
          <a:p>
            <a:pPr>
              <a:lnSpc>
                <a:spcPts val="1700"/>
              </a:lnSpc>
            </a:pPr>
            <a:r>
              <a:rPr lang="ja-JP" altLang="en-US" sz="1400" b="1" u="sng" dirty="0">
                <a:solidFill>
                  <a:prstClr val="black"/>
                </a:solidFill>
                <a:latin typeface="ＭＳ Ｐゴシック"/>
              </a:rPr>
              <a:t>調剤</a:t>
            </a:r>
            <a:endParaRPr lang="en-US" altLang="ja-JP" sz="1400" b="1" u="sng" dirty="0">
              <a:solidFill>
                <a:prstClr val="black"/>
              </a:solidFill>
              <a:latin typeface="ＭＳ Ｐゴシック"/>
            </a:endParaRPr>
          </a:p>
          <a:p>
            <a:pPr>
              <a:lnSpc>
                <a:spcPts val="1700"/>
              </a:lnSpc>
            </a:pPr>
            <a:r>
              <a:rPr lang="ja-JP" altLang="en-US" sz="1400" dirty="0">
                <a:solidFill>
                  <a:prstClr val="black"/>
                </a:solidFill>
                <a:latin typeface="ＭＳ Ｐゴシック"/>
              </a:rPr>
              <a:t>　１．地域医療に貢献する薬局の評価</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２．かかりつけ薬剤師の推進</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３．効率的で質の高い在宅薬剤管理指導業務の推進</a:t>
            </a:r>
            <a:endParaRPr lang="en-US" altLang="ja-JP" sz="1400" dirty="0">
              <a:solidFill>
                <a:prstClr val="black"/>
              </a:solidFill>
              <a:latin typeface="ＭＳ Ｐゴシック"/>
            </a:endParaRPr>
          </a:p>
        </p:txBody>
      </p:sp>
      <p:sp>
        <p:nvSpPr>
          <p:cNvPr id="12" name="テキスト ボックス 11"/>
          <p:cNvSpPr txBox="1"/>
          <p:nvPr/>
        </p:nvSpPr>
        <p:spPr>
          <a:xfrm>
            <a:off x="4803210" y="1148043"/>
            <a:ext cx="5102790" cy="3580467"/>
          </a:xfrm>
          <a:prstGeom prst="rect">
            <a:avLst/>
          </a:prstGeom>
          <a:noFill/>
          <a:ln>
            <a:noFill/>
          </a:ln>
        </p:spPr>
        <p:txBody>
          <a:bodyPr wrap="square" rtlCol="0">
            <a:spAutoFit/>
          </a:bodyPr>
          <a:lstStyle/>
          <a:p>
            <a:pPr marL="185738" indent="-185738">
              <a:lnSpc>
                <a:spcPts val="1600"/>
              </a:lnSpc>
            </a:pPr>
            <a:r>
              <a:rPr lang="ja-JP" altLang="en-US" sz="1400" b="1" u="sng" dirty="0">
                <a:solidFill>
                  <a:prstClr val="black"/>
                </a:solidFill>
                <a:latin typeface="ＭＳ Ｐゴシック"/>
              </a:rPr>
              <a:t>医科</a:t>
            </a:r>
            <a:endParaRPr lang="en-US" altLang="ja-JP" sz="1400" b="1" u="sng" dirty="0">
              <a:solidFill>
                <a:prstClr val="black"/>
              </a:solidFill>
              <a:latin typeface="ＭＳ Ｐゴシック"/>
            </a:endParaRPr>
          </a:p>
          <a:p>
            <a:pPr marL="185738" indent="-185738">
              <a:lnSpc>
                <a:spcPts val="1600"/>
              </a:lnSpc>
            </a:pPr>
            <a:r>
              <a:rPr lang="ja-JP" altLang="en-US" sz="1400" dirty="0">
                <a:solidFill>
                  <a:prstClr val="black"/>
                </a:solidFill>
                <a:latin typeface="ＭＳ Ｐゴシック"/>
              </a:rPr>
              <a:t>　１．重点的な対応が求められる医療分野の充実</a:t>
            </a:r>
          </a:p>
          <a:p>
            <a:pPr marL="185738" indent="-185738">
              <a:lnSpc>
                <a:spcPts val="1600"/>
              </a:lnSpc>
            </a:pPr>
            <a:r>
              <a:rPr lang="ja-JP" altLang="en-US" sz="1400" dirty="0">
                <a:solidFill>
                  <a:prstClr val="black"/>
                </a:solidFill>
                <a:latin typeface="ＭＳ Ｐゴシック"/>
              </a:rPr>
              <a:t>　　１）　小児医療、周産期医療、救急医療の充実</a:t>
            </a:r>
          </a:p>
          <a:p>
            <a:pPr marL="185738" indent="-185738">
              <a:lnSpc>
                <a:spcPts val="1600"/>
              </a:lnSpc>
            </a:pPr>
            <a:r>
              <a:rPr lang="ja-JP" altLang="en-US" sz="1400" dirty="0">
                <a:solidFill>
                  <a:prstClr val="black"/>
                </a:solidFill>
                <a:latin typeface="ＭＳ Ｐゴシック"/>
              </a:rPr>
              <a:t>　　２）　緩和ケアを含む質の高いがん医療の評価</a:t>
            </a:r>
          </a:p>
          <a:p>
            <a:pPr marL="185738" indent="-185738">
              <a:lnSpc>
                <a:spcPts val="1600"/>
              </a:lnSpc>
            </a:pPr>
            <a:r>
              <a:rPr lang="ja-JP" altLang="en-US" sz="1400" dirty="0">
                <a:solidFill>
                  <a:prstClr val="black"/>
                </a:solidFill>
                <a:latin typeface="ＭＳ Ｐゴシック"/>
              </a:rPr>
              <a:t>　　３）　認知症の者に対する適切な医療の評価</a:t>
            </a:r>
          </a:p>
          <a:p>
            <a:pPr marL="185738" indent="-185738">
              <a:lnSpc>
                <a:spcPts val="1600"/>
              </a:lnSpc>
            </a:pPr>
            <a:r>
              <a:rPr lang="ja-JP" altLang="en-US" sz="1400" dirty="0">
                <a:solidFill>
                  <a:prstClr val="black"/>
                </a:solidFill>
                <a:latin typeface="ＭＳ Ｐゴシック"/>
              </a:rPr>
              <a:t>　　４）　感染症対策や薬剤耐性対策、医療安全対策の推進</a:t>
            </a:r>
            <a:endParaRPr lang="en-US" altLang="ja-JP" sz="1400" dirty="0">
              <a:solidFill>
                <a:prstClr val="black"/>
              </a:solidFill>
              <a:latin typeface="ＭＳ Ｐゴシック"/>
            </a:endParaRPr>
          </a:p>
          <a:p>
            <a:pPr marL="185738" indent="-185738">
              <a:lnSpc>
                <a:spcPts val="1600"/>
              </a:lnSpc>
            </a:pPr>
            <a:r>
              <a:rPr lang="ja-JP" altLang="en-US" sz="1400" dirty="0">
                <a:solidFill>
                  <a:prstClr val="black"/>
                </a:solidFill>
                <a:latin typeface="ＭＳ Ｐゴシック"/>
              </a:rPr>
              <a:t>　　５）　難病患者に対する適切な医療の評価</a:t>
            </a:r>
            <a:endParaRPr lang="en-US" altLang="ja-JP" sz="1400" dirty="0">
              <a:solidFill>
                <a:prstClr val="black"/>
              </a:solidFill>
              <a:latin typeface="ＭＳ Ｐゴシック"/>
            </a:endParaRPr>
          </a:p>
          <a:p>
            <a:pPr marL="185738" indent="-185738">
              <a:lnSpc>
                <a:spcPts val="1600"/>
              </a:lnSpc>
            </a:pPr>
            <a:r>
              <a:rPr lang="ja-JP" altLang="en-US" sz="1400" dirty="0">
                <a:solidFill>
                  <a:prstClr val="black"/>
                </a:solidFill>
                <a:latin typeface="ＭＳ Ｐゴシック"/>
              </a:rPr>
              <a:t>　　６）　地域移行・地域生活支援の充実を含む質の高い精神医療</a:t>
            </a:r>
            <a:endParaRPr lang="en-US" altLang="ja-JP" sz="1400" dirty="0">
              <a:solidFill>
                <a:prstClr val="black"/>
              </a:solidFill>
              <a:latin typeface="ＭＳ Ｐゴシック"/>
            </a:endParaRPr>
          </a:p>
          <a:p>
            <a:pPr marL="185738" indent="-185738">
              <a:lnSpc>
                <a:spcPts val="1600"/>
              </a:lnSpc>
            </a:pPr>
            <a:r>
              <a:rPr lang="ja-JP" altLang="en-US" sz="1400" dirty="0">
                <a:solidFill>
                  <a:prstClr val="black"/>
                </a:solidFill>
                <a:latin typeface="ＭＳ Ｐゴシック"/>
              </a:rPr>
              <a:t>　　　　の評価</a:t>
            </a:r>
          </a:p>
          <a:p>
            <a:pPr marL="185738" indent="-185738">
              <a:lnSpc>
                <a:spcPts val="1600"/>
              </a:lnSpc>
            </a:pPr>
            <a:r>
              <a:rPr lang="ja-JP" altLang="en-US" sz="1400" dirty="0">
                <a:solidFill>
                  <a:prstClr val="black"/>
                </a:solidFill>
                <a:latin typeface="ＭＳ Ｐゴシック"/>
              </a:rPr>
              <a:t>　２．　先進的な医療技術の適切な評価と着実な導入</a:t>
            </a:r>
            <a:endParaRPr lang="en-US" altLang="ja-JP" sz="1400" dirty="0">
              <a:solidFill>
                <a:prstClr val="black"/>
              </a:solidFill>
              <a:latin typeface="ＭＳ Ｐゴシック"/>
            </a:endParaRPr>
          </a:p>
          <a:p>
            <a:pPr marL="185738" indent="-185738">
              <a:lnSpc>
                <a:spcPts val="1600"/>
              </a:lnSpc>
            </a:pPr>
            <a:r>
              <a:rPr lang="ja-JP" altLang="en-US" sz="1400" dirty="0">
                <a:solidFill>
                  <a:prstClr val="black"/>
                </a:solidFill>
                <a:latin typeface="ＭＳ Ｐゴシック"/>
              </a:rPr>
              <a:t>　　１）　遠隔診療の評価</a:t>
            </a:r>
            <a:endParaRPr lang="en-US" altLang="ja-JP" sz="1400" dirty="0">
              <a:solidFill>
                <a:prstClr val="black"/>
              </a:solidFill>
              <a:latin typeface="ＭＳ Ｐゴシック"/>
            </a:endParaRPr>
          </a:p>
          <a:p>
            <a:pPr marL="185738" indent="-185738">
              <a:lnSpc>
                <a:spcPts val="1600"/>
              </a:lnSpc>
            </a:pPr>
            <a:r>
              <a:rPr lang="ja-JP" altLang="en-US" sz="1400" dirty="0">
                <a:solidFill>
                  <a:prstClr val="black"/>
                </a:solidFill>
                <a:latin typeface="ＭＳ Ｐゴシック"/>
              </a:rPr>
              <a:t>　　２）　医療技術評価分科会における検討を踏まえた対応</a:t>
            </a:r>
            <a:endParaRPr lang="en-US" altLang="ja-JP" sz="1400" dirty="0">
              <a:solidFill>
                <a:prstClr val="black"/>
              </a:solidFill>
              <a:latin typeface="ＭＳ Ｐゴシック"/>
            </a:endParaRPr>
          </a:p>
          <a:p>
            <a:pPr marL="185738" indent="-185738">
              <a:lnSpc>
                <a:spcPts val="1600"/>
              </a:lnSpc>
            </a:pPr>
            <a:r>
              <a:rPr lang="ja-JP" altLang="en-US" sz="1400" b="1" u="sng" dirty="0">
                <a:solidFill>
                  <a:prstClr val="black"/>
                </a:solidFill>
                <a:latin typeface="+mn-ea"/>
              </a:rPr>
              <a:t>歯科</a:t>
            </a:r>
            <a:endParaRPr lang="en-US" altLang="ja-JP" sz="1400" b="1" u="sng" dirty="0">
              <a:solidFill>
                <a:prstClr val="black"/>
              </a:solidFill>
              <a:latin typeface="+mn-ea"/>
            </a:endParaRPr>
          </a:p>
          <a:p>
            <a:pPr marL="185738" indent="-185738">
              <a:lnSpc>
                <a:spcPts val="1600"/>
              </a:lnSpc>
            </a:pPr>
            <a:r>
              <a:rPr lang="ja-JP" altLang="en-US" sz="1400" dirty="0">
                <a:solidFill>
                  <a:prstClr val="black"/>
                </a:solidFill>
                <a:latin typeface="ＭＳ Ｐゴシック"/>
              </a:rPr>
              <a:t>　１．口腔疾患の重症化予防、口腔機能低下への対応、生活の質に配慮した歯科医療の推進</a:t>
            </a:r>
            <a:endParaRPr lang="en-US" altLang="ja-JP" sz="1400" dirty="0">
              <a:solidFill>
                <a:prstClr val="black"/>
              </a:solidFill>
              <a:latin typeface="ＭＳ Ｐゴシック"/>
            </a:endParaRPr>
          </a:p>
          <a:p>
            <a:pPr marL="185738" indent="-185738">
              <a:lnSpc>
                <a:spcPts val="1600"/>
              </a:lnSpc>
            </a:pPr>
            <a:r>
              <a:rPr lang="ja-JP" altLang="en-US" sz="1400" b="1" u="sng" dirty="0">
                <a:solidFill>
                  <a:prstClr val="black"/>
                </a:solidFill>
                <a:latin typeface="+mn-ea"/>
              </a:rPr>
              <a:t>調剤</a:t>
            </a:r>
            <a:endParaRPr lang="en-US" altLang="ja-JP" sz="1400" b="1" u="sng" dirty="0">
              <a:solidFill>
                <a:prstClr val="black"/>
              </a:solidFill>
              <a:latin typeface="+mn-ea"/>
            </a:endParaRPr>
          </a:p>
          <a:p>
            <a:pPr marL="185738" indent="-185738">
              <a:lnSpc>
                <a:spcPts val="1600"/>
              </a:lnSpc>
            </a:pPr>
            <a:r>
              <a:rPr lang="ja-JP" altLang="en-US" sz="1400" dirty="0">
                <a:solidFill>
                  <a:prstClr val="black"/>
                </a:solidFill>
                <a:latin typeface="ＭＳ Ｐゴシック"/>
              </a:rPr>
              <a:t>　１．薬剤師・薬局による対人業務の評価</a:t>
            </a:r>
            <a:endParaRPr lang="en-US" altLang="ja-JP" sz="1400" dirty="0">
              <a:solidFill>
                <a:prstClr val="black"/>
              </a:solidFill>
              <a:latin typeface="ＭＳ Ｐゴシック"/>
            </a:endParaRPr>
          </a:p>
        </p:txBody>
      </p:sp>
      <p:sp>
        <p:nvSpPr>
          <p:cNvPr id="13" name="テキスト ボックス 12"/>
          <p:cNvSpPr txBox="1"/>
          <p:nvPr/>
        </p:nvSpPr>
        <p:spPr>
          <a:xfrm>
            <a:off x="194344" y="5442718"/>
            <a:ext cx="4536000" cy="738664"/>
          </a:xfrm>
          <a:prstGeom prst="rect">
            <a:avLst/>
          </a:prstGeom>
          <a:noFill/>
        </p:spPr>
        <p:txBody>
          <a:bodyPr wrap="square" rtlCol="0">
            <a:spAutoFit/>
          </a:bodyPr>
          <a:lstStyle/>
          <a:p>
            <a:pPr marL="185738" indent="-185738"/>
            <a:r>
              <a:rPr lang="ja-JP" altLang="en-US" sz="1400" dirty="0">
                <a:solidFill>
                  <a:prstClr val="black"/>
                </a:solidFill>
                <a:latin typeface="ＭＳ Ｐゴシック"/>
              </a:rPr>
              <a:t>１．　チーム医療等の推進</a:t>
            </a:r>
            <a:r>
              <a:rPr lang="en-US" altLang="ja-JP" sz="1400" dirty="0">
                <a:solidFill>
                  <a:prstClr val="black"/>
                </a:solidFill>
                <a:latin typeface="ＭＳ Ｐゴシック"/>
              </a:rPr>
              <a:t>(</a:t>
            </a:r>
            <a:r>
              <a:rPr lang="ja-JP" altLang="en-US" sz="1400" dirty="0">
                <a:solidFill>
                  <a:prstClr val="black"/>
                </a:solidFill>
                <a:latin typeface="ＭＳ Ｐゴシック"/>
              </a:rPr>
              <a:t>業務の共同化、移管等</a:t>
            </a:r>
            <a:r>
              <a:rPr lang="en-US" altLang="ja-JP" sz="1400" dirty="0">
                <a:solidFill>
                  <a:prstClr val="black"/>
                </a:solidFill>
                <a:latin typeface="ＭＳ Ｐゴシック"/>
              </a:rPr>
              <a:t>)</a:t>
            </a:r>
            <a:r>
              <a:rPr lang="ja-JP" altLang="en-US" sz="1400" dirty="0">
                <a:solidFill>
                  <a:prstClr val="black"/>
                </a:solidFill>
                <a:latin typeface="ＭＳ Ｐゴシック"/>
              </a:rPr>
              <a:t>等の勤務環境の改善</a:t>
            </a:r>
          </a:p>
          <a:p>
            <a:pPr marL="185738" indent="-185738"/>
            <a:r>
              <a:rPr lang="ja-JP" altLang="en-US" sz="1400" dirty="0">
                <a:solidFill>
                  <a:prstClr val="black"/>
                </a:solidFill>
                <a:latin typeface="ＭＳ Ｐゴシック"/>
              </a:rPr>
              <a:t>２．　業務の効率化・合理化</a:t>
            </a:r>
          </a:p>
        </p:txBody>
      </p:sp>
      <p:sp>
        <p:nvSpPr>
          <p:cNvPr id="14" name="テキスト ボックス 13"/>
          <p:cNvSpPr txBox="1"/>
          <p:nvPr/>
        </p:nvSpPr>
        <p:spPr>
          <a:xfrm>
            <a:off x="4776703" y="5437974"/>
            <a:ext cx="4708966" cy="1169551"/>
          </a:xfrm>
          <a:prstGeom prst="rect">
            <a:avLst/>
          </a:prstGeom>
          <a:noFill/>
        </p:spPr>
        <p:txBody>
          <a:bodyPr wrap="square" rtlCol="0">
            <a:spAutoFit/>
          </a:bodyPr>
          <a:lstStyle/>
          <a:p>
            <a:pPr marL="185738" indent="-185738"/>
            <a:r>
              <a:rPr lang="ja-JP" altLang="en-US" sz="1400" dirty="0">
                <a:solidFill>
                  <a:prstClr val="black"/>
                </a:solidFill>
                <a:latin typeface="ＭＳ Ｐゴシック"/>
              </a:rPr>
              <a:t>１．　薬価制度の抜本改革の推進</a:t>
            </a:r>
            <a:endParaRPr lang="en-US" altLang="ja-JP" sz="1400" dirty="0">
              <a:solidFill>
                <a:prstClr val="black"/>
              </a:solidFill>
              <a:latin typeface="ＭＳ Ｐゴシック"/>
            </a:endParaRPr>
          </a:p>
          <a:p>
            <a:pPr marL="185738" indent="-185738"/>
            <a:r>
              <a:rPr lang="ja-JP" altLang="en-US" sz="1400" dirty="0">
                <a:solidFill>
                  <a:prstClr val="black"/>
                </a:solidFill>
                <a:latin typeface="ＭＳ Ｐゴシック"/>
              </a:rPr>
              <a:t>２．　後発医薬品の使用促進</a:t>
            </a:r>
            <a:endParaRPr lang="en-US" altLang="ja-JP" sz="1400" dirty="0">
              <a:solidFill>
                <a:prstClr val="black"/>
              </a:solidFill>
              <a:latin typeface="ＭＳ Ｐゴシック"/>
            </a:endParaRPr>
          </a:p>
          <a:p>
            <a:pPr marL="185738" indent="-185738"/>
            <a:r>
              <a:rPr lang="ja-JP" altLang="en-US" sz="1400" dirty="0">
                <a:solidFill>
                  <a:prstClr val="black"/>
                </a:solidFill>
                <a:latin typeface="ＭＳ Ｐゴシック"/>
              </a:rPr>
              <a:t>３．　医薬品の適正使用の推進</a:t>
            </a:r>
            <a:endParaRPr lang="en-US" altLang="ja-JP" sz="1400" dirty="0">
              <a:solidFill>
                <a:prstClr val="black"/>
              </a:solidFill>
              <a:latin typeface="ＭＳ Ｐゴシック"/>
            </a:endParaRPr>
          </a:p>
          <a:p>
            <a:pPr marL="185738" indent="-185738"/>
            <a:r>
              <a:rPr lang="ja-JP" altLang="en-US" sz="1400" dirty="0">
                <a:solidFill>
                  <a:prstClr val="black"/>
                </a:solidFill>
                <a:latin typeface="ＭＳ Ｐゴシック"/>
              </a:rPr>
              <a:t>４．　調剤報酬（いわゆる門前薬局等の評価）の見直し</a:t>
            </a:r>
            <a:endParaRPr lang="en-US" altLang="ja-JP" sz="1400" dirty="0">
              <a:solidFill>
                <a:prstClr val="black"/>
              </a:solidFill>
              <a:latin typeface="ＭＳ Ｐゴシック"/>
            </a:endParaRPr>
          </a:p>
          <a:p>
            <a:pPr marL="185738" indent="-185738"/>
            <a:r>
              <a:rPr lang="ja-JP" altLang="en-US" sz="1400" dirty="0">
                <a:solidFill>
                  <a:prstClr val="black"/>
                </a:solidFill>
                <a:latin typeface="ＭＳ Ｐゴシック"/>
              </a:rPr>
              <a:t>５．　医薬品、医療機器、検査等の適正な評価</a:t>
            </a:r>
            <a:endParaRPr lang="en-US" altLang="ja-JP" sz="1400" dirty="0">
              <a:solidFill>
                <a:prstClr val="black"/>
              </a:solidFill>
              <a:latin typeface="ＭＳ Ｐゴシック"/>
            </a:endParaRPr>
          </a:p>
        </p:txBody>
      </p:sp>
      <p:sp>
        <p:nvSpPr>
          <p:cNvPr id="7" name="正方形/長方形 6"/>
          <p:cNvSpPr/>
          <p:nvPr/>
        </p:nvSpPr>
        <p:spPr>
          <a:xfrm>
            <a:off x="499154" y="712095"/>
            <a:ext cx="3748187" cy="504000"/>
          </a:xfrm>
          <a:prstGeom prst="rect">
            <a:avLst/>
          </a:prstGeom>
          <a:ln/>
        </p:spPr>
        <p:style>
          <a:lnRef idx="3">
            <a:schemeClr val="lt1"/>
          </a:lnRef>
          <a:fillRef idx="1">
            <a:schemeClr val="accent2"/>
          </a:fillRef>
          <a:effectRef idx="1">
            <a:schemeClr val="accent2"/>
          </a:effectRef>
          <a:fontRef idx="minor">
            <a:schemeClr val="lt1"/>
          </a:fontRef>
        </p:style>
        <p:txBody>
          <a:bodyPr rtlCol="0" anchor="t"/>
          <a:lstStyle/>
          <a:p>
            <a:pPr marL="180000" indent="-180000" algn="ctr"/>
            <a:r>
              <a:rPr lang="en-US" altLang="ja-JP" sz="1400" b="1" dirty="0">
                <a:solidFill>
                  <a:srgbClr val="FFFFFF"/>
                </a:solidFill>
                <a:latin typeface="ＭＳ Ｐゴシック"/>
              </a:rPr>
              <a:t>Ⅰ</a:t>
            </a:r>
            <a:r>
              <a:rPr lang="ja-JP" altLang="en-US" sz="1400" b="1" dirty="0">
                <a:solidFill>
                  <a:srgbClr val="FFFFFF"/>
                </a:solidFill>
                <a:latin typeface="ＭＳ Ｐゴシック"/>
              </a:rPr>
              <a:t>　地域包括ケアシステムの構築と</a:t>
            </a:r>
            <a:endParaRPr lang="en-US" altLang="ja-JP" sz="1400" b="1" dirty="0">
              <a:solidFill>
                <a:srgbClr val="FFFFFF"/>
              </a:solidFill>
              <a:latin typeface="ＭＳ Ｐゴシック"/>
            </a:endParaRPr>
          </a:p>
          <a:p>
            <a:pPr marL="180000" indent="-180000" algn="ctr"/>
            <a:r>
              <a:rPr lang="ja-JP" altLang="en-US" sz="1400" b="1" dirty="0">
                <a:solidFill>
                  <a:srgbClr val="FFFFFF"/>
                </a:solidFill>
                <a:latin typeface="ＭＳ Ｐゴシック"/>
              </a:rPr>
              <a:t>医療機能の分化・強化、連携の推進</a:t>
            </a:r>
          </a:p>
        </p:txBody>
      </p:sp>
      <p:sp>
        <p:nvSpPr>
          <p:cNvPr id="10" name="正方形/長方形 9"/>
          <p:cNvSpPr/>
          <p:nvPr/>
        </p:nvSpPr>
        <p:spPr>
          <a:xfrm>
            <a:off x="499153" y="4878552"/>
            <a:ext cx="3748187" cy="540000"/>
          </a:xfrm>
          <a:prstGeom prst="rect">
            <a:avLst/>
          </a:prstGeom>
          <a:ln/>
        </p:spPr>
        <p:style>
          <a:lnRef idx="3">
            <a:schemeClr val="lt1"/>
          </a:lnRef>
          <a:fillRef idx="1">
            <a:schemeClr val="accent2"/>
          </a:fillRef>
          <a:effectRef idx="1">
            <a:schemeClr val="accent2"/>
          </a:effectRef>
          <a:fontRef idx="minor">
            <a:schemeClr val="lt1"/>
          </a:fontRef>
        </p:style>
        <p:txBody>
          <a:bodyPr rtlCol="0" anchor="t"/>
          <a:lstStyle/>
          <a:p>
            <a:pPr marL="180000" indent="-180000" algn="ctr"/>
            <a:r>
              <a:rPr lang="en-US" altLang="ja-JP" sz="1400" b="1" dirty="0">
                <a:solidFill>
                  <a:srgbClr val="FFFFFF"/>
                </a:solidFill>
                <a:latin typeface="ＭＳ Ｐゴシック"/>
              </a:rPr>
              <a:t>Ⅲ</a:t>
            </a:r>
            <a:r>
              <a:rPr lang="ja-JP" altLang="en-US" sz="1400" b="1" dirty="0">
                <a:solidFill>
                  <a:srgbClr val="FFFFFF"/>
                </a:solidFill>
                <a:latin typeface="ＭＳ Ｐゴシック"/>
              </a:rPr>
              <a:t>　医療従事者の負担軽減、</a:t>
            </a:r>
            <a:endParaRPr lang="en-US" altLang="ja-JP" sz="1400" b="1" dirty="0">
              <a:solidFill>
                <a:srgbClr val="FFFFFF"/>
              </a:solidFill>
              <a:latin typeface="ＭＳ Ｐゴシック"/>
            </a:endParaRPr>
          </a:p>
          <a:p>
            <a:pPr marL="180000" indent="-180000" algn="ctr"/>
            <a:r>
              <a:rPr lang="ja-JP" altLang="en-US" sz="1400" b="1" dirty="0">
                <a:solidFill>
                  <a:srgbClr val="FFFFFF"/>
                </a:solidFill>
                <a:latin typeface="ＭＳ Ｐゴシック"/>
              </a:rPr>
              <a:t>働き方改革の推進</a:t>
            </a:r>
          </a:p>
        </p:txBody>
      </p:sp>
      <p:sp>
        <p:nvSpPr>
          <p:cNvPr id="8" name="正方形/長方形 7"/>
          <p:cNvSpPr/>
          <p:nvPr/>
        </p:nvSpPr>
        <p:spPr>
          <a:xfrm>
            <a:off x="5427486" y="686457"/>
            <a:ext cx="3748187" cy="540000"/>
          </a:xfrm>
          <a:prstGeom prst="rect">
            <a:avLst/>
          </a:prstGeom>
          <a:solidFill>
            <a:schemeClr val="accent2"/>
          </a:solidFill>
          <a:ln/>
        </p:spPr>
        <p:style>
          <a:lnRef idx="3">
            <a:schemeClr val="lt1"/>
          </a:lnRef>
          <a:fillRef idx="1">
            <a:schemeClr val="accent2"/>
          </a:fillRef>
          <a:effectRef idx="1">
            <a:schemeClr val="accent2"/>
          </a:effectRef>
          <a:fontRef idx="minor">
            <a:schemeClr val="lt1"/>
          </a:fontRef>
        </p:style>
        <p:txBody>
          <a:bodyPr rtlCol="0" anchor="t"/>
          <a:lstStyle/>
          <a:p>
            <a:pPr marL="180000" indent="-180000" algn="ctr"/>
            <a:r>
              <a:rPr lang="en-US" altLang="ja-JP" sz="1400" b="1" dirty="0">
                <a:solidFill>
                  <a:srgbClr val="FFFFFF"/>
                </a:solidFill>
                <a:latin typeface="ＭＳ Ｐゴシック"/>
              </a:rPr>
              <a:t>Ⅱ</a:t>
            </a:r>
            <a:r>
              <a:rPr lang="ja-JP" altLang="en-US" sz="1400" b="1" dirty="0">
                <a:solidFill>
                  <a:srgbClr val="FFFFFF"/>
                </a:solidFill>
                <a:latin typeface="ＭＳ Ｐゴシック"/>
              </a:rPr>
              <a:t>　新しいニーズにも対応でき、安心・安全で</a:t>
            </a:r>
            <a:endParaRPr lang="en-US" altLang="ja-JP" sz="1400" b="1" dirty="0">
              <a:solidFill>
                <a:srgbClr val="FFFFFF"/>
              </a:solidFill>
              <a:latin typeface="ＭＳ Ｐゴシック"/>
            </a:endParaRPr>
          </a:p>
          <a:p>
            <a:pPr marL="180000" indent="-180000" algn="ctr"/>
            <a:r>
              <a:rPr lang="ja-JP" altLang="en-US" sz="1400" b="1" dirty="0">
                <a:solidFill>
                  <a:srgbClr val="FFFFFF"/>
                </a:solidFill>
                <a:latin typeface="ＭＳ Ｐゴシック"/>
              </a:rPr>
              <a:t>納得できる質の高い医療の実現・充実</a:t>
            </a:r>
          </a:p>
        </p:txBody>
      </p:sp>
      <p:sp>
        <p:nvSpPr>
          <p:cNvPr id="11" name="正方形/長方形 10"/>
          <p:cNvSpPr/>
          <p:nvPr/>
        </p:nvSpPr>
        <p:spPr>
          <a:xfrm>
            <a:off x="5401858" y="4899511"/>
            <a:ext cx="3748187" cy="540000"/>
          </a:xfrm>
          <a:prstGeom prst="rect">
            <a:avLst/>
          </a:prstGeom>
          <a:solidFill>
            <a:schemeClr val="accent2"/>
          </a:solidFill>
          <a:ln/>
        </p:spPr>
        <p:style>
          <a:lnRef idx="3">
            <a:schemeClr val="lt1"/>
          </a:lnRef>
          <a:fillRef idx="1">
            <a:schemeClr val="accent2"/>
          </a:fillRef>
          <a:effectRef idx="1">
            <a:schemeClr val="accent2"/>
          </a:effectRef>
          <a:fontRef idx="minor">
            <a:schemeClr val="lt1"/>
          </a:fontRef>
        </p:style>
        <p:txBody>
          <a:bodyPr rtlCol="0" anchor="t"/>
          <a:lstStyle/>
          <a:p>
            <a:pPr marL="180000" indent="-180000" algn="ctr"/>
            <a:r>
              <a:rPr lang="en-US" altLang="ja-JP" sz="1400" b="1" dirty="0">
                <a:solidFill>
                  <a:srgbClr val="FFFFFF"/>
                </a:solidFill>
                <a:latin typeface="ＭＳ Ｐゴシック"/>
              </a:rPr>
              <a:t>Ⅳ</a:t>
            </a:r>
            <a:r>
              <a:rPr lang="ja-JP" altLang="en-US" sz="1400" b="1" dirty="0">
                <a:solidFill>
                  <a:srgbClr val="FFFFFF"/>
                </a:solidFill>
                <a:latin typeface="ＭＳ Ｐゴシック"/>
              </a:rPr>
              <a:t>　効率化・適正化を通じた制度の</a:t>
            </a:r>
            <a:endParaRPr lang="en-US" altLang="ja-JP" sz="1400" b="1" dirty="0">
              <a:solidFill>
                <a:srgbClr val="FFFFFF"/>
              </a:solidFill>
              <a:latin typeface="ＭＳ Ｐゴシック"/>
            </a:endParaRPr>
          </a:p>
          <a:p>
            <a:pPr marL="180000" indent="-180000" algn="ctr"/>
            <a:r>
              <a:rPr lang="ja-JP" altLang="en-US" sz="1400" b="1" dirty="0">
                <a:solidFill>
                  <a:srgbClr val="FFFFFF"/>
                </a:solidFill>
                <a:latin typeface="ＭＳ Ｐゴシック"/>
              </a:rPr>
              <a:t>安定性・持続可能性の強化</a:t>
            </a:r>
          </a:p>
        </p:txBody>
      </p:sp>
      <p:sp>
        <p:nvSpPr>
          <p:cNvPr id="16" name="タイトル 1"/>
          <p:cNvSpPr txBox="1">
            <a:spLocks/>
          </p:cNvSpPr>
          <p:nvPr/>
        </p:nvSpPr>
        <p:spPr>
          <a:xfrm>
            <a:off x="0" y="139752"/>
            <a:ext cx="9906000" cy="496100"/>
          </a:xfrm>
          <a:prstGeom prst="rect">
            <a:avLst/>
          </a:prstGeom>
          <a:solidFill>
            <a:srgbClr val="1F497D"/>
          </a:solidFill>
          <a:ln>
            <a:noFill/>
          </a:ln>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180975" marR="0" lvl="0" indent="-180975" algn="ctr" defTabSz="914400" rtl="0" eaLnBrk="1" fontAlgn="auto" latinLnBrk="0" hangingPunct="1">
              <a:lnSpc>
                <a:spcPct val="100000"/>
              </a:lnSpc>
              <a:spcBef>
                <a:spcPct val="0"/>
              </a:spcBef>
              <a:spcAft>
                <a:spcPts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ＭＳ Ｐゴシック"/>
                <a:ea typeface="ＭＳ Ｐゴシック"/>
                <a:cs typeface="+mj-cs"/>
              </a:rPr>
              <a:t>平成</a:t>
            </a:r>
            <a:r>
              <a:rPr lang="ja-JP" altLang="en-US" sz="2400" b="1" dirty="0">
                <a:solidFill>
                  <a:prstClr val="white"/>
                </a:solidFill>
                <a:latin typeface="ＭＳ Ｐゴシック"/>
                <a:ea typeface="ＭＳ Ｐゴシック"/>
              </a:rPr>
              <a:t>３０</a:t>
            </a:r>
            <a:r>
              <a:rPr kumimoji="1" lang="ja-JP" altLang="en-US" sz="2400" b="1" i="0" u="none" strike="noStrike" kern="1200" cap="none" spc="0" normalizeH="0" baseline="0" noProof="0" dirty="0">
                <a:ln>
                  <a:noFill/>
                </a:ln>
                <a:solidFill>
                  <a:prstClr val="white"/>
                </a:solidFill>
                <a:effectLst/>
                <a:uLnTx/>
                <a:uFillTx/>
                <a:latin typeface="ＭＳ Ｐゴシック"/>
                <a:ea typeface="ＭＳ Ｐゴシック"/>
                <a:cs typeface="+mj-cs"/>
              </a:rPr>
              <a:t>年度診療報酬改定の</a:t>
            </a:r>
            <a:r>
              <a:rPr lang="ja-JP" altLang="en-US" sz="2400" b="1" noProof="0" dirty="0">
                <a:solidFill>
                  <a:prstClr val="white"/>
                </a:solidFill>
                <a:latin typeface="ＭＳ Ｐゴシック"/>
                <a:ea typeface="ＭＳ Ｐゴシック"/>
              </a:rPr>
              <a:t>概要</a:t>
            </a:r>
            <a:endParaRPr kumimoji="1" lang="en-US" altLang="ja-JP" sz="2400" b="1" i="0" u="none" strike="noStrike" kern="1200" cap="none" spc="0" normalizeH="0" baseline="0" noProof="0" dirty="0">
              <a:ln>
                <a:noFill/>
              </a:ln>
              <a:solidFill>
                <a:prstClr val="white"/>
              </a:solidFill>
              <a:effectLst/>
              <a:uLnTx/>
              <a:uFillTx/>
              <a:latin typeface="ＭＳ Ｐゴシック"/>
              <a:ea typeface="ＭＳ Ｐゴシック"/>
              <a:cs typeface="+mj-cs"/>
            </a:endParaRPr>
          </a:p>
        </p:txBody>
      </p:sp>
      <p:sp>
        <p:nvSpPr>
          <p:cNvPr id="20" name="スライド番号プレースホルダー 2"/>
          <p:cNvSpPr txBox="1">
            <a:spLocks/>
          </p:cNvSpPr>
          <p:nvPr/>
        </p:nvSpPr>
        <p:spPr>
          <a:xfrm>
            <a:off x="7682160" y="659336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a:solidFill>
                  <a:prstClr val="black"/>
                </a:solidFill>
              </a:rPr>
              <a:pPr>
                <a:defRPr/>
              </a:pPr>
              <a:t>4</a:t>
            </a:fld>
            <a:endParaRPr lang="ja-JP" altLang="en-US" sz="1600" dirty="0">
              <a:solidFill>
                <a:prstClr val="black"/>
              </a:solidFill>
            </a:endParaRPr>
          </a:p>
        </p:txBody>
      </p:sp>
    </p:spTree>
    <p:extLst>
      <p:ext uri="{BB962C8B-B14F-4D97-AF65-F5344CB8AC3E}">
        <p14:creationId xmlns:p14="http://schemas.microsoft.com/office/powerpoint/2010/main" val="156721380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平成２８年度改定「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１８項目・検討の場①</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6" name="テキスト ボックス 5"/>
          <p:cNvSpPr txBox="1"/>
          <p:nvPr/>
        </p:nvSpPr>
        <p:spPr>
          <a:xfrm>
            <a:off x="6673760" y="593484"/>
            <a:ext cx="3546142" cy="282020"/>
          </a:xfrm>
          <a:prstGeom prst="rect">
            <a:avLst/>
          </a:prstGeom>
          <a:noFill/>
        </p:spPr>
        <p:txBody>
          <a:bodyPr wrap="square" lIns="91428" tIns="45714" rIns="91428" bIns="45714" rtlCol="0">
            <a:spAutoFit/>
          </a:bodyPr>
          <a:lstStyle/>
          <a:p>
            <a:r>
              <a:rPr lang="ja-JP" altLang="ja-JP" sz="1200" dirty="0">
                <a:solidFill>
                  <a:prstClr val="black"/>
                </a:solidFill>
                <a:latin typeface="Calibri"/>
              </a:rPr>
              <a:t>平成２</a:t>
            </a:r>
            <a:r>
              <a:rPr lang="ja-JP" altLang="en-US" sz="1200" dirty="0">
                <a:solidFill>
                  <a:prstClr val="black"/>
                </a:solidFill>
                <a:latin typeface="Calibri"/>
              </a:rPr>
              <a:t>８</a:t>
            </a:r>
            <a:r>
              <a:rPr lang="ja-JP" altLang="ja-JP" sz="1200" dirty="0">
                <a:solidFill>
                  <a:prstClr val="black"/>
                </a:solidFill>
                <a:latin typeface="Calibri"/>
              </a:rPr>
              <a:t>年</a:t>
            </a:r>
            <a:r>
              <a:rPr lang="ja-JP" altLang="en-US" sz="1200" dirty="0">
                <a:solidFill>
                  <a:prstClr val="black"/>
                </a:solidFill>
                <a:latin typeface="Calibri"/>
              </a:rPr>
              <a:t>４</a:t>
            </a:r>
            <a:r>
              <a:rPr lang="ja-JP" altLang="ja-JP" sz="1200" dirty="0">
                <a:solidFill>
                  <a:prstClr val="black"/>
                </a:solidFill>
                <a:latin typeface="Calibri"/>
              </a:rPr>
              <a:t>月</a:t>
            </a:r>
            <a:r>
              <a:rPr lang="ja-JP" altLang="en-US" sz="1200" dirty="0">
                <a:solidFill>
                  <a:prstClr val="black"/>
                </a:solidFill>
                <a:latin typeface="Calibri"/>
              </a:rPr>
              <a:t>２７</a:t>
            </a:r>
            <a:r>
              <a:rPr lang="ja-JP" altLang="ja-JP" sz="1200" dirty="0">
                <a:solidFill>
                  <a:prstClr val="black"/>
                </a:solidFill>
                <a:latin typeface="Calibri"/>
              </a:rPr>
              <a:t>日　</a:t>
            </a:r>
            <a:r>
              <a:rPr lang="ja-JP" altLang="en-US" sz="1200" dirty="0">
                <a:solidFill>
                  <a:prstClr val="black"/>
                </a:solidFill>
                <a:latin typeface="Calibri"/>
              </a:rPr>
              <a:t>中央社会保険医療協議会</a:t>
            </a:r>
            <a:endParaRPr lang="ja-JP" altLang="ja-JP" sz="1200" dirty="0">
              <a:solidFill>
                <a:prstClr val="black"/>
              </a:solidFill>
              <a:latin typeface="Calibri"/>
            </a:endParaRPr>
          </a:p>
        </p:txBody>
      </p:sp>
      <p:graphicFrame>
        <p:nvGraphicFramePr>
          <p:cNvPr id="2" name="表 1"/>
          <p:cNvGraphicFramePr>
            <a:graphicFrameLocks noGrp="1"/>
          </p:cNvGraphicFramePr>
          <p:nvPr>
            <p:extLst>
              <p:ext uri="{D42A27DB-BD31-4B8C-83A1-F6EECF244321}">
                <p14:modId xmlns:p14="http://schemas.microsoft.com/office/powerpoint/2010/main" val="616088474"/>
              </p:ext>
            </p:extLst>
          </p:nvPr>
        </p:nvGraphicFramePr>
        <p:xfrm>
          <a:off x="69802" y="870451"/>
          <a:ext cx="9508769" cy="5306829"/>
        </p:xfrm>
        <a:graphic>
          <a:graphicData uri="http://schemas.openxmlformats.org/drawingml/2006/table">
            <a:tbl>
              <a:tblPr firstRow="1" bandRow="1">
                <a:tableStyleId>{5C22544A-7EE6-4342-B048-85BDC9FD1C3A}</a:tableStyleId>
              </a:tblPr>
              <a:tblGrid>
                <a:gridCol w="346739">
                  <a:extLst>
                    <a:ext uri="{9D8B030D-6E8A-4147-A177-3AD203B41FA5}">
                      <a16:colId xmlns="" xmlns:a16="http://schemas.microsoft.com/office/drawing/2014/main" val="20000"/>
                    </a:ext>
                  </a:extLst>
                </a:gridCol>
                <a:gridCol w="6857552">
                  <a:extLst>
                    <a:ext uri="{9D8B030D-6E8A-4147-A177-3AD203B41FA5}">
                      <a16:colId xmlns="" xmlns:a16="http://schemas.microsoft.com/office/drawing/2014/main" val="20001"/>
                    </a:ext>
                  </a:extLst>
                </a:gridCol>
                <a:gridCol w="2304478">
                  <a:extLst>
                    <a:ext uri="{9D8B030D-6E8A-4147-A177-3AD203B41FA5}">
                      <a16:colId xmlns="" xmlns:a16="http://schemas.microsoft.com/office/drawing/2014/main" val="20002"/>
                    </a:ext>
                  </a:extLst>
                </a:gridCol>
              </a:tblGrid>
              <a:tr h="370840">
                <a:tc gridSpan="2">
                  <a:txBody>
                    <a:bodyPr/>
                    <a:lstStyle/>
                    <a:p>
                      <a:pPr algn="ct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r>
                        <a:rPr kumimoji="1" lang="ja-JP" altLang="en-US" sz="1800" dirty="0">
                          <a:solidFill>
                            <a:schemeClr val="tx1"/>
                          </a:solidFill>
                        </a:rPr>
                        <a:t>検討の場</a:t>
                      </a:r>
                    </a:p>
                  </a:txBody>
                  <a:tcPr/>
                </a:tc>
                <a:extLst>
                  <a:ext uri="{0D108BD9-81ED-4DB2-BD59-A6C34878D82A}">
                    <a16:rowId xmlns="" xmlns:a16="http://schemas.microsoft.com/office/drawing/2014/main" val="10000"/>
                  </a:ext>
                </a:extLst>
              </a:tr>
              <a:tr h="675541">
                <a:tc>
                  <a:txBody>
                    <a:bodyPr/>
                    <a:lstStyle/>
                    <a:p>
                      <a:pPr algn="ctr"/>
                      <a:r>
                        <a:rPr kumimoji="1" lang="ja-JP" altLang="en-US" sz="1800" dirty="0"/>
                        <a:t>１</a:t>
                      </a:r>
                    </a:p>
                  </a:txBody>
                  <a:tcPr/>
                </a:tc>
                <a:tc>
                  <a:txBody>
                    <a:bodyPr/>
                    <a:lstStyle/>
                    <a:p>
                      <a:r>
                        <a:rPr kumimoji="1" lang="ja-JP" altLang="en-US" sz="1800" dirty="0"/>
                        <a:t>急性期、回復期、慢性期等の入院医療の機能分化・連携の推進等について、次に掲げる事項等の影響を調査・検証し、引き続き検討すること。</a:t>
                      </a:r>
                    </a:p>
                  </a:txBody>
                  <a:tcPr/>
                </a:tc>
                <a:tc rowSpan="6">
                  <a:txBody>
                    <a:bodyPr/>
                    <a:lstStyle/>
                    <a:p>
                      <a:r>
                        <a:rPr kumimoji="1" lang="ja-JP" altLang="en-US" sz="1800" dirty="0"/>
                        <a:t>入院医療等の調査・評価分科会</a:t>
                      </a:r>
                      <a:endParaRPr kumimoji="1" lang="en-US" altLang="ja-JP" sz="1800" dirty="0"/>
                    </a:p>
                    <a:p>
                      <a:endParaRPr kumimoji="1" lang="en-US" altLang="ja-JP" sz="1800" dirty="0"/>
                    </a:p>
                    <a:p>
                      <a:endParaRPr kumimoji="1" lang="en-US" altLang="ja-JP" sz="1800" dirty="0"/>
                    </a:p>
                    <a:p>
                      <a:r>
                        <a:rPr kumimoji="1" lang="ja-JP" altLang="en-US" sz="1800" dirty="0"/>
                        <a:t>なお、「夜間の看護要員配置における要件等の見直しの影響」及び「医療従事者の負担軽減にも資するチーム医療の推進」については、検証部会</a:t>
                      </a:r>
                    </a:p>
                  </a:txBody>
                  <a:tcPr/>
                </a:tc>
                <a:extLst>
                  <a:ext uri="{0D108BD9-81ED-4DB2-BD59-A6C34878D82A}">
                    <a16:rowId xmlns="" xmlns:a16="http://schemas.microsoft.com/office/drawing/2014/main" val="10001"/>
                  </a:ext>
                </a:extLst>
              </a:tr>
              <a:tr h="640200">
                <a:tc rowSpan="5">
                  <a:txBody>
                    <a:bodyPr/>
                    <a:lstStyle/>
                    <a:p>
                      <a:pPr algn="ctr"/>
                      <a:endParaRPr kumimoji="1" lang="ja-JP" altLang="en-US" sz="1800" dirty="0"/>
                    </a:p>
                  </a:txBody>
                  <a:tcPr/>
                </a:tc>
                <a:tc>
                  <a:txBody>
                    <a:bodyPr/>
                    <a:lstStyle/>
                    <a:p>
                      <a:pPr marL="177800" indent="-177800"/>
                      <a:r>
                        <a:rPr kumimoji="1" lang="ja-JP" altLang="en-US" sz="1800" dirty="0"/>
                        <a:t>・ 一般病棟入院基本料・特定集中治療室管理料における「重症度、医療・看護必要度」等の施設基準の見直しの影響（一般病棟入院基本料の施設基準の見直しが平均在院日数に与える影響を含む）</a:t>
                      </a:r>
                    </a:p>
                  </a:txBody>
                  <a:tcPr/>
                </a:tc>
                <a:tc vMerge="1">
                  <a:txBody>
                    <a:bodyPr/>
                    <a:lstStyle/>
                    <a:p>
                      <a:endParaRPr kumimoji="1" lang="ja-JP" altLang="en-US" sz="1800" dirty="0"/>
                    </a:p>
                  </a:txBody>
                  <a:tcPr/>
                </a:tc>
                <a:extLst>
                  <a:ext uri="{0D108BD9-81ED-4DB2-BD59-A6C34878D82A}">
                    <a16:rowId xmlns="" xmlns:a16="http://schemas.microsoft.com/office/drawing/2014/main" val="10002"/>
                  </a:ext>
                </a:extLst>
              </a:tr>
              <a:tr h="358909">
                <a:tc vMerge="1">
                  <a:txBody>
                    <a:bodyPr/>
                    <a:lstStyle/>
                    <a:p>
                      <a:endParaRPr kumimoji="1" lang="ja-JP" altLang="en-US" dirty="0"/>
                    </a:p>
                  </a:txBody>
                  <a:tcPr/>
                </a:tc>
                <a:tc>
                  <a:txBody>
                    <a:bodyPr/>
                    <a:lstStyle/>
                    <a:p>
                      <a:pPr marL="177800" indent="-177800" fontAlgn="auto">
                        <a:lnSpc>
                          <a:spcPts val="2200"/>
                        </a:lnSpc>
                        <a:spcBef>
                          <a:spcPts val="0"/>
                        </a:spcBef>
                        <a:spcAft>
                          <a:spcPts val="0"/>
                        </a:spcAft>
                      </a:pPr>
                      <a:r>
                        <a:rPr lang="ja-JP" altLang="en-US" sz="1800" spc="-100" dirty="0">
                          <a:solidFill>
                            <a:prstClr val="black"/>
                          </a:solidFill>
                          <a:latin typeface="ＭＳ Ｐゴシック"/>
                          <a:ea typeface="+mn-ea"/>
                        </a:rPr>
                        <a:t>・ 地域包括ケア病棟入院料の包括範囲の見直しの影響</a:t>
                      </a:r>
                      <a:endParaRPr kumimoji="1" lang="ja-JP" altLang="en-US" sz="1800" dirty="0"/>
                    </a:p>
                  </a:txBody>
                  <a:tcPr/>
                </a:tc>
                <a:tc vMerge="1">
                  <a:txBody>
                    <a:bodyPr/>
                    <a:lstStyle/>
                    <a:p>
                      <a:endParaRPr kumimoji="1" lang="ja-JP" altLang="en-US" dirty="0"/>
                    </a:p>
                  </a:txBody>
                  <a:tcPr/>
                </a:tc>
                <a:extLst>
                  <a:ext uri="{0D108BD9-81ED-4DB2-BD59-A6C34878D82A}">
                    <a16:rowId xmlns="" xmlns:a16="http://schemas.microsoft.com/office/drawing/2014/main" val="10003"/>
                  </a:ext>
                </a:extLst>
              </a:tr>
              <a:tr h="370840">
                <a:tc vMerge="1">
                  <a:txBody>
                    <a:bodyPr/>
                    <a:lstStyle/>
                    <a:p>
                      <a:endParaRPr kumimoji="1" lang="ja-JP" altLang="en-US" dirty="0"/>
                    </a:p>
                  </a:txBody>
                  <a:tcPr/>
                </a:tc>
                <a:tc>
                  <a:txBody>
                    <a:bodyPr/>
                    <a:lstStyle/>
                    <a:p>
                      <a:pPr marL="177800" marR="0" indent="-177800" algn="l" defTabSz="914400" rtl="0" eaLnBrk="1" fontAlgn="auto" latinLnBrk="0" hangingPunct="1">
                        <a:lnSpc>
                          <a:spcPct val="100000"/>
                        </a:lnSpc>
                        <a:spcBef>
                          <a:spcPts val="0"/>
                        </a:spcBef>
                        <a:spcAft>
                          <a:spcPts val="0"/>
                        </a:spcAft>
                        <a:buClrTx/>
                        <a:buSzTx/>
                        <a:buFontTx/>
                        <a:buNone/>
                        <a:tabLst/>
                        <a:defRPr/>
                      </a:pPr>
                      <a:r>
                        <a:rPr lang="ja-JP" altLang="en-US" dirty="0"/>
                        <a:t>・ 療養病棟入院基本料等の慢性期入院医療における評価の見直しの影響</a:t>
                      </a:r>
                      <a:endParaRPr kumimoji="1" lang="ja-JP" altLang="en-US" sz="1800" dirty="0"/>
                    </a:p>
                  </a:txBody>
                  <a:tcPr/>
                </a:tc>
                <a:tc vMerge="1">
                  <a:txBody>
                    <a:bodyPr/>
                    <a:lstStyle/>
                    <a:p>
                      <a:endParaRPr kumimoji="1" lang="ja-JP" altLang="en-US" dirty="0"/>
                    </a:p>
                  </a:txBody>
                  <a:tcPr/>
                </a:tc>
                <a:extLst>
                  <a:ext uri="{0D108BD9-81ED-4DB2-BD59-A6C34878D82A}">
                    <a16:rowId xmlns="" xmlns:a16="http://schemas.microsoft.com/office/drawing/2014/main" val="10004"/>
                  </a:ext>
                </a:extLst>
              </a:tr>
              <a:tr h="370840">
                <a:tc vMerge="1">
                  <a:txBody>
                    <a:bodyPr/>
                    <a:lstStyle/>
                    <a:p>
                      <a:endParaRPr kumimoji="1" lang="ja-JP" altLang="en-US" dirty="0"/>
                    </a:p>
                  </a:txBody>
                  <a:tcPr/>
                </a:tc>
                <a:tc>
                  <a:txBody>
                    <a:bodyPr/>
                    <a:lstStyle/>
                    <a:p>
                      <a:r>
                        <a:rPr lang="ja-JP" altLang="en-US" dirty="0"/>
                        <a:t>・ 夜間の看護要員配置における要件等の見直しの影響</a:t>
                      </a:r>
                      <a:endParaRPr kumimoji="1" lang="ja-JP" altLang="en-US" sz="1800" dirty="0"/>
                    </a:p>
                  </a:txBody>
                  <a:tcPr/>
                </a:tc>
                <a:tc vMerge="1">
                  <a:txBody>
                    <a:bodyPr/>
                    <a:lstStyle/>
                    <a:p>
                      <a:endParaRPr kumimoji="1" lang="ja-JP" altLang="en-US" dirty="0"/>
                    </a:p>
                  </a:txBody>
                  <a:tcPr/>
                </a:tc>
                <a:extLst>
                  <a:ext uri="{0D108BD9-81ED-4DB2-BD59-A6C34878D82A}">
                    <a16:rowId xmlns="" xmlns:a16="http://schemas.microsoft.com/office/drawing/2014/main" val="10005"/>
                  </a:ext>
                </a:extLst>
              </a:tr>
              <a:tr h="370840">
                <a:tc vMerge="1">
                  <a:txBody>
                    <a:bodyPr/>
                    <a:lstStyle/>
                    <a:p>
                      <a:endParaRPr kumimoji="1" lang="ja-JP"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dirty="0"/>
                        <a:t>あわせて、短期滞在手術等基本料及び総合入院体制加算の評価の在り方、救急患者の状態を踏まえた救急医療管理加算等の評価の在り方、退院支援における医療機関の連携や在宅復帰率の評価の在り方、療養病棟をはじめ各病棟における患者像を踏まえた適切な評価の在り方、医療従事者の負担軽減にも資するチーム医療の推進等について、引き続き検討すること。 </a:t>
                      </a:r>
                      <a:endParaRPr kumimoji="1" lang="ja-JP" altLang="en-US" sz="1800" dirty="0"/>
                    </a:p>
                  </a:txBody>
                  <a:tcPr/>
                </a:tc>
                <a:tc vMerge="1">
                  <a:txBody>
                    <a:bodyPr/>
                    <a:lstStyle/>
                    <a:p>
                      <a:endParaRPr kumimoji="1" lang="ja-JP" altLang="en-US" dirty="0"/>
                    </a:p>
                  </a:txBody>
                  <a:tcPr/>
                </a:tc>
                <a:extLst>
                  <a:ext uri="{0D108BD9-81ED-4DB2-BD59-A6C34878D82A}">
                    <a16:rowId xmlns="" xmlns:a16="http://schemas.microsoft.com/office/drawing/2014/main" val="10006"/>
                  </a:ext>
                </a:extLst>
              </a:tr>
            </a:tbl>
          </a:graphicData>
        </a:graphic>
      </p:graphicFrame>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40</a:t>
            </a:r>
            <a:endParaRPr lang="ja-JP" altLang="en-US" sz="1600" dirty="0">
              <a:solidFill>
                <a:prstClr val="black"/>
              </a:solidFill>
            </a:endParaRPr>
          </a:p>
        </p:txBody>
      </p:sp>
    </p:spTree>
    <p:extLst>
      <p:ext uri="{BB962C8B-B14F-4D97-AF65-F5344CB8AC3E}">
        <p14:creationId xmlns:p14="http://schemas.microsoft.com/office/powerpoint/2010/main" val="114231733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平成２８年度改定「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１８項目・検討の場②</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r>
              <a:rPr lang="ja-JP" altLang="ja-JP" sz="1200" dirty="0">
                <a:solidFill>
                  <a:prstClr val="black"/>
                </a:solidFill>
                <a:latin typeface="Calibri"/>
              </a:rPr>
              <a:t>平成２</a:t>
            </a:r>
            <a:r>
              <a:rPr lang="ja-JP" altLang="en-US" sz="1200" dirty="0">
                <a:solidFill>
                  <a:prstClr val="black"/>
                </a:solidFill>
                <a:latin typeface="Calibri"/>
              </a:rPr>
              <a:t>８</a:t>
            </a:r>
            <a:r>
              <a:rPr lang="ja-JP" altLang="ja-JP" sz="1200" dirty="0">
                <a:solidFill>
                  <a:prstClr val="black"/>
                </a:solidFill>
                <a:latin typeface="Calibri"/>
              </a:rPr>
              <a:t>年</a:t>
            </a:r>
            <a:r>
              <a:rPr lang="ja-JP" altLang="en-US" sz="1200" dirty="0">
                <a:solidFill>
                  <a:prstClr val="black"/>
                </a:solidFill>
                <a:latin typeface="Calibri"/>
              </a:rPr>
              <a:t>４</a:t>
            </a:r>
            <a:r>
              <a:rPr lang="ja-JP" altLang="ja-JP" sz="1200" dirty="0">
                <a:solidFill>
                  <a:prstClr val="black"/>
                </a:solidFill>
                <a:latin typeface="Calibri"/>
              </a:rPr>
              <a:t>月</a:t>
            </a:r>
            <a:r>
              <a:rPr lang="ja-JP" altLang="en-US" sz="1200" dirty="0">
                <a:solidFill>
                  <a:prstClr val="black"/>
                </a:solidFill>
                <a:latin typeface="Calibri"/>
              </a:rPr>
              <a:t>２７</a:t>
            </a:r>
            <a:r>
              <a:rPr lang="ja-JP" altLang="ja-JP" sz="1200" dirty="0">
                <a:solidFill>
                  <a:prstClr val="black"/>
                </a:solidFill>
                <a:latin typeface="Calibri"/>
              </a:rPr>
              <a:t>日　</a:t>
            </a:r>
            <a:r>
              <a:rPr lang="ja-JP" altLang="en-US" sz="1200" dirty="0">
                <a:solidFill>
                  <a:prstClr val="black"/>
                </a:solidFill>
                <a:latin typeface="Calibri"/>
              </a:rPr>
              <a:t>中央社会保険医療協議会</a:t>
            </a:r>
            <a:endParaRPr lang="ja-JP" altLang="ja-JP" sz="1200" dirty="0">
              <a:solidFill>
                <a:prstClr val="black"/>
              </a:solidFill>
              <a:latin typeface="Calibri"/>
            </a:endParaRPr>
          </a:p>
        </p:txBody>
      </p:sp>
      <p:graphicFrame>
        <p:nvGraphicFramePr>
          <p:cNvPr id="14" name="表 13"/>
          <p:cNvGraphicFramePr>
            <a:graphicFrameLocks noGrp="1"/>
          </p:cNvGraphicFramePr>
          <p:nvPr>
            <p:extLst>
              <p:ext uri="{D42A27DB-BD31-4B8C-83A1-F6EECF244321}">
                <p14:modId xmlns:p14="http://schemas.microsoft.com/office/powerpoint/2010/main" val="2626622150"/>
              </p:ext>
            </p:extLst>
          </p:nvPr>
        </p:nvGraphicFramePr>
        <p:xfrm>
          <a:off x="69781" y="870449"/>
          <a:ext cx="9780009" cy="5774482"/>
        </p:xfrm>
        <a:graphic>
          <a:graphicData uri="http://schemas.openxmlformats.org/drawingml/2006/table">
            <a:tbl>
              <a:tblPr firstRow="1" bandRow="1">
                <a:tableStyleId>{5C22544A-7EE6-4342-B048-85BDC9FD1C3A}</a:tableStyleId>
              </a:tblPr>
              <a:tblGrid>
                <a:gridCol w="346739">
                  <a:extLst>
                    <a:ext uri="{9D8B030D-6E8A-4147-A177-3AD203B41FA5}">
                      <a16:colId xmlns="" xmlns:a16="http://schemas.microsoft.com/office/drawing/2014/main" val="20000"/>
                    </a:ext>
                  </a:extLst>
                </a:gridCol>
                <a:gridCol w="7128792">
                  <a:extLst>
                    <a:ext uri="{9D8B030D-6E8A-4147-A177-3AD203B41FA5}">
                      <a16:colId xmlns="" xmlns:a16="http://schemas.microsoft.com/office/drawing/2014/main" val="20001"/>
                    </a:ext>
                  </a:extLst>
                </a:gridCol>
                <a:gridCol w="2304478">
                  <a:extLst>
                    <a:ext uri="{9D8B030D-6E8A-4147-A177-3AD203B41FA5}">
                      <a16:colId xmlns="" xmlns:a16="http://schemas.microsoft.com/office/drawing/2014/main" val="20002"/>
                    </a:ext>
                  </a:extLst>
                </a:gridCol>
              </a:tblGrid>
              <a:tr h="368185">
                <a:tc gridSpan="2">
                  <a:txBody>
                    <a:bodyPr/>
                    <a:lstStyle/>
                    <a:p>
                      <a:pPr algn="ct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r>
                        <a:rPr kumimoji="1" lang="ja-JP" altLang="en-US" sz="1800" dirty="0">
                          <a:solidFill>
                            <a:schemeClr val="tx1"/>
                          </a:solidFill>
                        </a:rPr>
                        <a:t>検討の場</a:t>
                      </a:r>
                    </a:p>
                  </a:txBody>
                  <a:tcPr/>
                </a:tc>
                <a:extLst>
                  <a:ext uri="{0D108BD9-81ED-4DB2-BD59-A6C34878D82A}">
                    <a16:rowId xmlns="" xmlns:a16="http://schemas.microsoft.com/office/drawing/2014/main" val="10000"/>
                  </a:ext>
                </a:extLst>
              </a:tr>
              <a:tr h="859097">
                <a:tc>
                  <a:txBody>
                    <a:bodyPr/>
                    <a:lstStyle/>
                    <a:p>
                      <a:pPr algn="ctr">
                        <a:lnSpc>
                          <a:spcPts val="2000"/>
                        </a:lnSpc>
                      </a:pPr>
                      <a:r>
                        <a:rPr kumimoji="1" lang="ja-JP" altLang="en-US" sz="1800" dirty="0"/>
                        <a:t>２</a:t>
                      </a:r>
                    </a:p>
                  </a:txBody>
                  <a:tcPr/>
                </a:tc>
                <a:tc>
                  <a:txBody>
                    <a:bodyPr/>
                    <a:lstStyle/>
                    <a:p>
                      <a:pPr marL="0" indent="0" fontAlgn="auto">
                        <a:lnSpc>
                          <a:spcPts val="2000"/>
                        </a:lnSpc>
                        <a:spcBef>
                          <a:spcPts val="0"/>
                        </a:spcBef>
                        <a:spcAft>
                          <a:spcPts val="0"/>
                        </a:spcAft>
                      </a:pPr>
                      <a:r>
                        <a:rPr lang="ja-JP" altLang="en-US" sz="1800" spc="-100" dirty="0">
                          <a:solidFill>
                            <a:prstClr val="black"/>
                          </a:solidFill>
                          <a:latin typeface="ＭＳ Ｐゴシック"/>
                          <a:ea typeface="+mn-ea"/>
                        </a:rPr>
                        <a:t>　ＤＰＣにおける調整係数の機能評価係数</a:t>
                      </a:r>
                      <a:r>
                        <a:rPr lang="en-US" altLang="ja-JP" sz="1800" spc="-100" dirty="0">
                          <a:solidFill>
                            <a:prstClr val="black"/>
                          </a:solidFill>
                          <a:latin typeface="ＭＳ Ｐゴシック"/>
                          <a:ea typeface="+mn-ea"/>
                        </a:rPr>
                        <a:t>Ⅱ</a:t>
                      </a:r>
                      <a:r>
                        <a:rPr lang="ja-JP" altLang="en-US" sz="1800" spc="-100" dirty="0">
                          <a:solidFill>
                            <a:prstClr val="black"/>
                          </a:solidFill>
                          <a:latin typeface="ＭＳ Ｐゴシック"/>
                          <a:ea typeface="+mn-ea"/>
                        </a:rPr>
                        <a:t>の置き換えに向けた適切な措置について検討するとともに、医療機関群、機能評価係数</a:t>
                      </a:r>
                      <a:r>
                        <a:rPr lang="en-US" altLang="ja-JP" sz="1800" spc="-100" dirty="0">
                          <a:solidFill>
                            <a:prstClr val="black"/>
                          </a:solidFill>
                          <a:latin typeface="ＭＳ Ｐゴシック"/>
                          <a:ea typeface="+mn-ea"/>
                        </a:rPr>
                        <a:t>Ⅱ</a:t>
                      </a:r>
                      <a:r>
                        <a:rPr lang="ja-JP" altLang="en-US" sz="1800" spc="-100" dirty="0">
                          <a:solidFill>
                            <a:prstClr val="black"/>
                          </a:solidFill>
                          <a:latin typeface="ＭＳ Ｐゴシック"/>
                          <a:ea typeface="+mn-ea"/>
                        </a:rPr>
                        <a:t>の見直し等について引き続き調査・検証し、その在り方について引き続き検討すること。</a:t>
                      </a:r>
                      <a:endParaRPr kumimoji="1" lang="ja-JP" altLang="en-US" sz="1800" dirty="0"/>
                    </a:p>
                  </a:txBody>
                  <a:tcPr/>
                </a:tc>
                <a:tc>
                  <a:txBody>
                    <a:bodyPr/>
                    <a:lstStyle/>
                    <a:p>
                      <a:pPr>
                        <a:lnSpc>
                          <a:spcPts val="2000"/>
                        </a:lnSpc>
                      </a:pPr>
                      <a:r>
                        <a:rPr kumimoji="1" lang="ja-JP" altLang="en-US" sz="1800" dirty="0"/>
                        <a:t>ＤＰＣ評価分科会</a:t>
                      </a:r>
                    </a:p>
                  </a:txBody>
                  <a:tcPr/>
                </a:tc>
                <a:extLst>
                  <a:ext uri="{0D108BD9-81ED-4DB2-BD59-A6C34878D82A}">
                    <a16:rowId xmlns="" xmlns:a16="http://schemas.microsoft.com/office/drawing/2014/main" val="10001"/>
                  </a:ext>
                </a:extLst>
              </a:tr>
              <a:tr h="603414">
                <a:tc>
                  <a:txBody>
                    <a:bodyPr/>
                    <a:lstStyle/>
                    <a:p>
                      <a:pPr algn="ctr">
                        <a:lnSpc>
                          <a:spcPts val="2000"/>
                        </a:lnSpc>
                      </a:pPr>
                      <a:r>
                        <a:rPr kumimoji="1" lang="ja-JP" altLang="en-US" sz="1800" dirty="0"/>
                        <a:t>３</a:t>
                      </a:r>
                    </a:p>
                  </a:txBody>
                  <a:tcPr/>
                </a:tc>
                <a:tc>
                  <a:txBody>
                    <a:bodyPr/>
                    <a:lstStyle/>
                    <a:p>
                      <a:pPr fontAlgn="auto">
                        <a:lnSpc>
                          <a:spcPts val="2000"/>
                        </a:lnSpc>
                        <a:spcBef>
                          <a:spcPts val="600"/>
                        </a:spcBef>
                        <a:spcAft>
                          <a:spcPts val="0"/>
                        </a:spcAft>
                      </a:pPr>
                      <a:r>
                        <a:rPr lang="ja-JP" altLang="en-US" sz="1800" spc="-100" dirty="0">
                          <a:solidFill>
                            <a:prstClr val="black"/>
                          </a:solidFill>
                          <a:latin typeface="ＭＳ Ｐゴシック"/>
                          <a:ea typeface="+mn-ea"/>
                        </a:rPr>
                        <a:t>　かかりつけ医・かかりつけ歯科医に関する評価等の影響を調査・検証し、外来医療・歯科医療の適切な評価の在り方について引き続き検討すること。</a:t>
                      </a:r>
                    </a:p>
                  </a:txBody>
                  <a:tcPr/>
                </a:tc>
                <a:tc>
                  <a:txBody>
                    <a:bodyPr/>
                    <a:lstStyle/>
                    <a:p>
                      <a:pPr>
                        <a:lnSpc>
                          <a:spcPts val="2000"/>
                        </a:lnSpc>
                      </a:pPr>
                      <a:r>
                        <a:rPr kumimoji="1" lang="ja-JP" altLang="en-US" sz="1800" dirty="0"/>
                        <a:t>検証部会</a:t>
                      </a:r>
                    </a:p>
                  </a:txBody>
                  <a:tcPr/>
                </a:tc>
                <a:extLst>
                  <a:ext uri="{0D108BD9-81ED-4DB2-BD59-A6C34878D82A}">
                    <a16:rowId xmlns="" xmlns:a16="http://schemas.microsoft.com/office/drawing/2014/main" val="10002"/>
                  </a:ext>
                </a:extLst>
              </a:tr>
              <a:tr h="583839">
                <a:tc>
                  <a:txBody>
                    <a:bodyPr/>
                    <a:lstStyle/>
                    <a:p>
                      <a:pPr algn="ctr">
                        <a:lnSpc>
                          <a:spcPts val="2000"/>
                        </a:lnSpc>
                      </a:pPr>
                      <a:r>
                        <a:rPr kumimoji="1" lang="ja-JP" altLang="en-US" sz="1800" dirty="0"/>
                        <a:t>４</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紹介状なしの大病院受診時の定額負担の導入の影響を調査・検証し、外来医療の機能分化・連携の推進について引き続き検討すること。</a:t>
                      </a:r>
                      <a:endParaRPr kumimoji="1" lang="ja-JP" altLang="en-US" sz="1800" dirty="0"/>
                    </a:p>
                  </a:txBody>
                  <a:tcPr/>
                </a:tc>
                <a:tc>
                  <a:txBody>
                    <a:bodyPr/>
                    <a:lstStyle/>
                    <a:p>
                      <a:pPr>
                        <a:lnSpc>
                          <a:spcPts val="2000"/>
                        </a:lnSpc>
                      </a:pPr>
                      <a:r>
                        <a:rPr kumimoji="1" lang="ja-JP" altLang="en-US" sz="1800" dirty="0"/>
                        <a:t>検証部会</a:t>
                      </a:r>
                    </a:p>
                  </a:txBody>
                  <a:tcPr/>
                </a:tc>
                <a:extLst>
                  <a:ext uri="{0D108BD9-81ED-4DB2-BD59-A6C34878D82A}">
                    <a16:rowId xmlns="" xmlns:a16="http://schemas.microsoft.com/office/drawing/2014/main" val="10003"/>
                  </a:ext>
                </a:extLst>
              </a:tr>
              <a:tr h="1114782">
                <a:tc>
                  <a:txBody>
                    <a:bodyPr/>
                    <a:lstStyle/>
                    <a:p>
                      <a:pPr algn="ctr">
                        <a:lnSpc>
                          <a:spcPts val="2000"/>
                        </a:lnSpc>
                      </a:pPr>
                      <a:r>
                        <a:rPr kumimoji="1" lang="ja-JP" altLang="en-US" sz="1800" dirty="0"/>
                        <a:t>５</a:t>
                      </a:r>
                    </a:p>
                  </a:txBody>
                  <a:tcPr/>
                </a:tc>
                <a:tc>
                  <a:txBody>
                    <a:bodyPr/>
                    <a:lstStyle/>
                    <a:p>
                      <a:pPr marL="0" indent="0" fontAlgn="auto">
                        <a:lnSpc>
                          <a:spcPts val="2000"/>
                        </a:lnSpc>
                        <a:spcBef>
                          <a:spcPts val="600"/>
                        </a:spcBef>
                        <a:spcAft>
                          <a:spcPts val="0"/>
                        </a:spcAft>
                      </a:pPr>
                      <a:r>
                        <a:rPr lang="ja-JP" altLang="en-US" dirty="0"/>
                        <a:t>　質が高く効率的な在宅医療の推進について、重症度や居住形態に応じた評価の影響を調査・検証するとともに、在宅専門の医療機関を含めた医療機関の特性に応じた評価の在り方、患者の特性に応じた訪問看護の在り方等について引き続き検討すること。 </a:t>
                      </a:r>
                      <a:endParaRPr kumimoji="1" lang="ja-JP" altLang="en-US" sz="1800" dirty="0"/>
                    </a:p>
                  </a:txBody>
                  <a:tcPr/>
                </a:tc>
                <a:tc>
                  <a:txBody>
                    <a:bodyPr/>
                    <a:lstStyle/>
                    <a:p>
                      <a:pPr marL="0" marR="0" indent="0" algn="l" defTabSz="914277" rtl="0" eaLnBrk="1" fontAlgn="auto" latinLnBrk="0" hangingPunct="1">
                        <a:lnSpc>
                          <a:spcPts val="2000"/>
                        </a:lnSpc>
                        <a:spcBef>
                          <a:spcPts val="0"/>
                        </a:spcBef>
                        <a:spcAft>
                          <a:spcPts val="0"/>
                        </a:spcAft>
                        <a:buClrTx/>
                        <a:buSzTx/>
                        <a:buFontTx/>
                        <a:buNone/>
                        <a:tabLst/>
                        <a:defRPr/>
                      </a:pPr>
                      <a:r>
                        <a:rPr kumimoji="1" lang="ja-JP" altLang="en-US" sz="1800" dirty="0"/>
                        <a:t>検証部会</a:t>
                      </a:r>
                    </a:p>
                    <a:p>
                      <a:pPr>
                        <a:lnSpc>
                          <a:spcPts val="2000"/>
                        </a:lnSpc>
                      </a:pPr>
                      <a:endParaRPr kumimoji="1" lang="ja-JP" altLang="en-US" sz="1800" dirty="0"/>
                    </a:p>
                  </a:txBody>
                  <a:tcPr/>
                </a:tc>
                <a:extLst>
                  <a:ext uri="{0D108BD9-81ED-4DB2-BD59-A6C34878D82A}">
                    <a16:rowId xmlns="" xmlns:a16="http://schemas.microsoft.com/office/drawing/2014/main" val="10004"/>
                  </a:ext>
                </a:extLst>
              </a:tr>
              <a:tr h="1114782">
                <a:tc>
                  <a:txBody>
                    <a:bodyPr/>
                    <a:lstStyle/>
                    <a:p>
                      <a:pPr algn="ctr">
                        <a:lnSpc>
                          <a:spcPts val="2000"/>
                        </a:lnSpc>
                      </a:pPr>
                      <a:r>
                        <a:rPr kumimoji="1" lang="ja-JP" altLang="en-US" sz="1800" dirty="0"/>
                        <a:t>６</a:t>
                      </a:r>
                    </a:p>
                  </a:txBody>
                  <a:tcPr/>
                </a:tc>
                <a:tc>
                  <a:txBody>
                    <a:bodyPr/>
                    <a:lstStyle/>
                    <a:p>
                      <a:pPr marL="0" indent="0" fontAlgn="auto">
                        <a:lnSpc>
                          <a:spcPts val="2000"/>
                        </a:lnSpc>
                        <a:spcBef>
                          <a:spcPts val="600"/>
                        </a:spcBef>
                        <a:spcAft>
                          <a:spcPts val="0"/>
                        </a:spcAft>
                      </a:pPr>
                      <a:r>
                        <a:rPr lang="ja-JP" altLang="en-US" sz="1800" spc="-100" dirty="0">
                          <a:solidFill>
                            <a:prstClr val="black"/>
                          </a:solidFill>
                          <a:latin typeface="ＭＳ Ｐゴシック"/>
                          <a:ea typeface="+mn-ea"/>
                        </a:rPr>
                        <a:t>　回復期リハビリテーション病棟におけるアウトカム評価の導入、維持期リハビリテーションの介護保険への移行状況、廃用症候群リハビリテーションの実施状況等について調査・検証し、それらの在り方について引き続き検討すること。</a:t>
                      </a:r>
                      <a:endParaRPr kumimoji="1" lang="ja-JP" altLang="en-US" sz="1800" dirty="0"/>
                    </a:p>
                  </a:txBody>
                  <a:tcPr/>
                </a:tc>
                <a:tc>
                  <a:txBody>
                    <a:bodyPr/>
                    <a:lstStyle/>
                    <a:p>
                      <a:pPr>
                        <a:lnSpc>
                          <a:spcPts val="2000"/>
                        </a:lnSpc>
                      </a:pPr>
                      <a:r>
                        <a:rPr kumimoji="1" lang="ja-JP" altLang="en-US" sz="1800" dirty="0"/>
                        <a:t>検証部会</a:t>
                      </a:r>
                    </a:p>
                  </a:txBody>
                  <a:tcPr/>
                </a:tc>
                <a:extLst>
                  <a:ext uri="{0D108BD9-81ED-4DB2-BD59-A6C34878D82A}">
                    <a16:rowId xmlns="" xmlns:a16="http://schemas.microsoft.com/office/drawing/2014/main" val="10005"/>
                  </a:ext>
                </a:extLst>
              </a:tr>
              <a:tr h="1114782">
                <a:tc>
                  <a:txBody>
                    <a:bodyPr/>
                    <a:lstStyle/>
                    <a:p>
                      <a:pPr algn="ctr">
                        <a:lnSpc>
                          <a:spcPts val="2000"/>
                        </a:lnSpc>
                      </a:pPr>
                      <a:r>
                        <a:rPr kumimoji="1" lang="ja-JP" altLang="en-US" sz="1800" dirty="0"/>
                        <a:t>７</a:t>
                      </a:r>
                    </a:p>
                  </a:txBody>
                  <a:tcPr/>
                </a:tc>
                <a:tc>
                  <a:txBody>
                    <a:bodyPr/>
                    <a:lstStyle/>
                    <a:p>
                      <a:pPr marL="0" indent="0" fontAlgn="auto">
                        <a:lnSpc>
                          <a:spcPts val="2000"/>
                        </a:lnSpc>
                        <a:spcBef>
                          <a:spcPts val="600"/>
                        </a:spcBef>
                        <a:spcAft>
                          <a:spcPts val="0"/>
                        </a:spcAft>
                      </a:pPr>
                      <a:r>
                        <a:rPr lang="ja-JP" altLang="en-US" dirty="0"/>
                        <a:t>精神医療について、デイケア・訪問看護や福祉サービス等の利用による地域移行・地域生活支援の推進、入院患者の状態に応じた評価の在り方、適切な向精神薬の使用の推進の在り方について引き続き検討すること。 </a:t>
                      </a:r>
                      <a:endParaRPr kumimoji="1" lang="ja-JP" altLang="en-US" sz="1800" dirty="0"/>
                    </a:p>
                  </a:txBody>
                  <a:tcPr/>
                </a:tc>
                <a:tc>
                  <a:txBody>
                    <a:bodyPr/>
                    <a:lstStyle/>
                    <a:p>
                      <a:pPr>
                        <a:lnSpc>
                          <a:spcPts val="2000"/>
                        </a:lnSpc>
                      </a:pPr>
                      <a:r>
                        <a:rPr kumimoji="1" lang="ja-JP" altLang="en-US" sz="1800" dirty="0"/>
                        <a:t>検証部会</a:t>
                      </a:r>
                    </a:p>
                    <a:p>
                      <a:pPr>
                        <a:lnSpc>
                          <a:spcPts val="2000"/>
                        </a:lnSpc>
                      </a:pPr>
                      <a:endParaRPr kumimoji="1" lang="ja-JP" altLang="en-US" sz="1800" dirty="0"/>
                    </a:p>
                  </a:txBody>
                  <a:tcPr/>
                </a:tc>
                <a:extLst>
                  <a:ext uri="{0D108BD9-81ED-4DB2-BD59-A6C34878D82A}">
                    <a16:rowId xmlns="" xmlns:a16="http://schemas.microsoft.com/office/drawing/2014/main" val="10006"/>
                  </a:ext>
                </a:extLst>
              </a:tr>
            </a:tbl>
          </a:graphicData>
        </a:graphic>
      </p:graphicFrame>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41</a:t>
            </a:r>
            <a:endParaRPr lang="ja-JP" altLang="en-US" sz="1600" dirty="0">
              <a:solidFill>
                <a:prstClr val="black"/>
              </a:solidFill>
            </a:endParaRPr>
          </a:p>
        </p:txBody>
      </p:sp>
    </p:spTree>
    <p:extLst>
      <p:ext uri="{BB962C8B-B14F-4D97-AF65-F5344CB8AC3E}">
        <p14:creationId xmlns:p14="http://schemas.microsoft.com/office/powerpoint/2010/main" val="424426275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平成２８年度改定「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１８項目・検討の場③</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r>
              <a:rPr lang="ja-JP" altLang="ja-JP" sz="1200" dirty="0">
                <a:solidFill>
                  <a:prstClr val="black"/>
                </a:solidFill>
                <a:latin typeface="Calibri"/>
              </a:rPr>
              <a:t>平成２</a:t>
            </a:r>
            <a:r>
              <a:rPr lang="ja-JP" altLang="en-US" sz="1200" dirty="0">
                <a:solidFill>
                  <a:prstClr val="black"/>
                </a:solidFill>
                <a:latin typeface="Calibri"/>
              </a:rPr>
              <a:t>８</a:t>
            </a:r>
            <a:r>
              <a:rPr lang="ja-JP" altLang="ja-JP" sz="1200" dirty="0">
                <a:solidFill>
                  <a:prstClr val="black"/>
                </a:solidFill>
                <a:latin typeface="Calibri"/>
              </a:rPr>
              <a:t>年</a:t>
            </a:r>
            <a:r>
              <a:rPr lang="ja-JP" altLang="en-US" sz="1200" dirty="0">
                <a:solidFill>
                  <a:prstClr val="black"/>
                </a:solidFill>
                <a:latin typeface="Calibri"/>
              </a:rPr>
              <a:t>４</a:t>
            </a:r>
            <a:r>
              <a:rPr lang="ja-JP" altLang="ja-JP" sz="1200" dirty="0">
                <a:solidFill>
                  <a:prstClr val="black"/>
                </a:solidFill>
                <a:latin typeface="Calibri"/>
              </a:rPr>
              <a:t>月</a:t>
            </a:r>
            <a:r>
              <a:rPr lang="ja-JP" altLang="en-US" sz="1200" dirty="0">
                <a:solidFill>
                  <a:prstClr val="black"/>
                </a:solidFill>
                <a:latin typeface="Calibri"/>
              </a:rPr>
              <a:t>２７</a:t>
            </a:r>
            <a:r>
              <a:rPr lang="ja-JP" altLang="ja-JP" sz="1200" dirty="0">
                <a:solidFill>
                  <a:prstClr val="black"/>
                </a:solidFill>
                <a:latin typeface="Calibri"/>
              </a:rPr>
              <a:t>日　</a:t>
            </a:r>
            <a:r>
              <a:rPr lang="ja-JP" altLang="en-US" sz="1200" dirty="0">
                <a:solidFill>
                  <a:prstClr val="black"/>
                </a:solidFill>
                <a:latin typeface="Calibri"/>
              </a:rPr>
              <a:t>中央社会保険医療協議会</a:t>
            </a:r>
            <a:endParaRPr lang="ja-JP" altLang="ja-JP" sz="1200" dirty="0">
              <a:solidFill>
                <a:prstClr val="black"/>
              </a:solidFill>
              <a:latin typeface="Calibri"/>
            </a:endParaRPr>
          </a:p>
        </p:txBody>
      </p:sp>
      <p:graphicFrame>
        <p:nvGraphicFramePr>
          <p:cNvPr id="14" name="表 13"/>
          <p:cNvGraphicFramePr>
            <a:graphicFrameLocks noGrp="1"/>
          </p:cNvGraphicFramePr>
          <p:nvPr>
            <p:extLst>
              <p:ext uri="{D42A27DB-BD31-4B8C-83A1-F6EECF244321}">
                <p14:modId xmlns:p14="http://schemas.microsoft.com/office/powerpoint/2010/main" val="1526789371"/>
              </p:ext>
            </p:extLst>
          </p:nvPr>
        </p:nvGraphicFramePr>
        <p:xfrm>
          <a:off x="69771" y="870450"/>
          <a:ext cx="9779787" cy="5438870"/>
        </p:xfrm>
        <a:graphic>
          <a:graphicData uri="http://schemas.openxmlformats.org/drawingml/2006/table">
            <a:tbl>
              <a:tblPr firstRow="1" bandRow="1">
                <a:tableStyleId>{5C22544A-7EE6-4342-B048-85BDC9FD1C3A}</a:tableStyleId>
              </a:tblPr>
              <a:tblGrid>
                <a:gridCol w="465455">
                  <a:extLst>
                    <a:ext uri="{9D8B030D-6E8A-4147-A177-3AD203B41FA5}">
                      <a16:colId xmlns="" xmlns:a16="http://schemas.microsoft.com/office/drawing/2014/main" val="20000"/>
                    </a:ext>
                  </a:extLst>
                </a:gridCol>
                <a:gridCol w="7154092">
                  <a:extLst>
                    <a:ext uri="{9D8B030D-6E8A-4147-A177-3AD203B41FA5}">
                      <a16:colId xmlns="" xmlns:a16="http://schemas.microsoft.com/office/drawing/2014/main" val="20001"/>
                    </a:ext>
                  </a:extLst>
                </a:gridCol>
                <a:gridCol w="2160240">
                  <a:extLst>
                    <a:ext uri="{9D8B030D-6E8A-4147-A177-3AD203B41FA5}">
                      <a16:colId xmlns=""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 xmlns:a16="http://schemas.microsoft.com/office/drawing/2014/main" val="10000"/>
                  </a:ext>
                </a:extLst>
              </a:tr>
              <a:tr h="644760">
                <a:tc>
                  <a:txBody>
                    <a:bodyPr/>
                    <a:lstStyle/>
                    <a:p>
                      <a:pPr algn="ctr">
                        <a:lnSpc>
                          <a:spcPts val="2100"/>
                        </a:lnSpc>
                      </a:pPr>
                      <a:r>
                        <a:rPr kumimoji="1" lang="ja-JP" altLang="en-US" sz="1800" dirty="0"/>
                        <a:t>８</a:t>
                      </a:r>
                    </a:p>
                  </a:txBody>
                  <a:tcPr/>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a:solidFill>
                            <a:prstClr val="black"/>
                          </a:solidFill>
                          <a:latin typeface="ＭＳ Ｐゴシック"/>
                          <a:ea typeface="+mn-ea"/>
                        </a:rPr>
                        <a:t>　湿布薬の処方に係る新たなルールの導入の影響も含め、残薬、重複・多剤投薬の実態を調査・検証し、かかりつけ医とかかりつけ薬剤師・薬局が連携して薬剤の適正使用を推進する方策について引き続き検討すること。あわせて、過去の取組の状況も踏まえつつ、医薬品の適正な給付の在り方について引き続き検討すること。</a:t>
                      </a:r>
                    </a:p>
                  </a:txBody>
                  <a:tcPr/>
                </a:tc>
                <a:tc>
                  <a:txBody>
                    <a:bodyPr/>
                    <a:lstStyle/>
                    <a:p>
                      <a:pPr>
                        <a:lnSpc>
                          <a:spcPts val="2100"/>
                        </a:lnSpc>
                      </a:pPr>
                      <a:r>
                        <a:rPr kumimoji="1" lang="ja-JP" altLang="en-US" sz="1800" dirty="0"/>
                        <a:t>検証部会 </a:t>
                      </a:r>
                    </a:p>
                  </a:txBody>
                  <a:tcPr/>
                </a:tc>
                <a:extLst>
                  <a:ext uri="{0D108BD9-81ED-4DB2-BD59-A6C34878D82A}">
                    <a16:rowId xmlns="" xmlns:a16="http://schemas.microsoft.com/office/drawing/2014/main" val="10001"/>
                  </a:ext>
                </a:extLst>
              </a:tr>
              <a:tr h="644760">
                <a:tc>
                  <a:txBody>
                    <a:bodyPr/>
                    <a:lstStyle/>
                    <a:p>
                      <a:pPr algn="ctr">
                        <a:lnSpc>
                          <a:spcPts val="2100"/>
                        </a:lnSpc>
                      </a:pPr>
                      <a:r>
                        <a:rPr kumimoji="1" lang="ja-JP" altLang="en-US" sz="1800" dirty="0"/>
                        <a:t>９</a:t>
                      </a: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医薬品・医療機器の評価の在り方に費用対効果の観点を試行的に導入することを踏まえ、本格的な導入について引き続き検討すること。あわせて、著しく高額な医療機器を用いる医療技術の評価に際して費用対効果の観点を導入する場合の考え方について検討すること。</a:t>
                      </a:r>
                    </a:p>
                  </a:txBody>
                  <a:tcPr/>
                </a:tc>
                <a:tc>
                  <a:txBody>
                    <a:bodyPr/>
                    <a:lstStyle/>
                    <a:p>
                      <a:pPr>
                        <a:lnSpc>
                          <a:spcPts val="2100"/>
                        </a:lnSpc>
                      </a:pPr>
                      <a:r>
                        <a:rPr lang="en-US" altLang="zh-TW" dirty="0">
                          <a:latin typeface="ＭＳ Ｐゴシック" panose="020B0600070205080204" pitchFamily="50" charset="-128"/>
                          <a:ea typeface="ＭＳ Ｐゴシック" panose="020B0600070205080204" pitchFamily="50" charset="-128"/>
                        </a:rPr>
                        <a:t>※</a:t>
                      </a:r>
                      <a:r>
                        <a:rPr lang="zh-TW" altLang="en-US" dirty="0">
                          <a:latin typeface="ＭＳ Ｐゴシック" panose="020B0600070205080204" pitchFamily="50" charset="-128"/>
                          <a:ea typeface="ＭＳ Ｐゴシック" panose="020B0600070205080204" pitchFamily="50" charset="-128"/>
                        </a:rPr>
                        <a:t>費用対効果評価 専門部会</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 xmlns:a16="http://schemas.microsoft.com/office/drawing/2014/main" val="10002"/>
                  </a:ext>
                </a:extLst>
              </a:tr>
              <a:tr h="644760">
                <a:tc>
                  <a:txBody>
                    <a:bodyPr/>
                    <a:lstStyle/>
                    <a:p>
                      <a:pPr algn="ctr">
                        <a:lnSpc>
                          <a:spcPts val="2100"/>
                        </a:lnSpc>
                      </a:pPr>
                      <a:r>
                        <a:rPr kumimoji="1" lang="en-US" altLang="ja-JP" sz="1800" dirty="0"/>
                        <a:t>10</a:t>
                      </a:r>
                      <a:endParaRPr kumimoji="1" lang="ja-JP" altLang="en-US" sz="1800" dirty="0"/>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患者本位の医薬分業の実現のための取組の観点から、かかりつけ薬剤師・</a:t>
                      </a:r>
                    </a:p>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薬局の評価やいわゆる門前薬局の評価の見直し等、薬局に係る対物業務から対人業務への転換を促すための措置の影響を調査・検証し、調剤報酬の在り方について引き続き検討すること。</a:t>
                      </a:r>
                      <a:endParaRPr kumimoji="1" lang="ja-JP" altLang="en-US" sz="1800" dirty="0"/>
                    </a:p>
                  </a:txBody>
                  <a:tcPr/>
                </a:tc>
                <a:tc>
                  <a:txBody>
                    <a:bodyPr/>
                    <a:lstStyle/>
                    <a:p>
                      <a:pPr>
                        <a:lnSpc>
                          <a:spcPts val="2100"/>
                        </a:lnSpc>
                      </a:pPr>
                      <a:r>
                        <a:rPr kumimoji="1" lang="ja-JP" altLang="en-US" sz="1800" dirty="0"/>
                        <a:t>検証部会 </a:t>
                      </a:r>
                    </a:p>
                    <a:p>
                      <a:pPr>
                        <a:lnSpc>
                          <a:spcPts val="2100"/>
                        </a:lnSpc>
                      </a:pPr>
                      <a:endParaRPr kumimoji="1" lang="ja-JP" altLang="en-US" sz="1800" dirty="0"/>
                    </a:p>
                  </a:txBody>
                  <a:tcPr/>
                </a:tc>
                <a:extLst>
                  <a:ext uri="{0D108BD9-81ED-4DB2-BD59-A6C34878D82A}">
                    <a16:rowId xmlns="" xmlns:a16="http://schemas.microsoft.com/office/drawing/2014/main" val="10003"/>
                  </a:ext>
                </a:extLst>
              </a:tr>
              <a:tr h="938376">
                <a:tc>
                  <a:txBody>
                    <a:bodyPr/>
                    <a:lstStyle/>
                    <a:p>
                      <a:pPr algn="ctr">
                        <a:lnSpc>
                          <a:spcPts val="2100"/>
                        </a:lnSpc>
                      </a:pPr>
                      <a:r>
                        <a:rPr kumimoji="1" lang="en-US" altLang="ja-JP" sz="1800" dirty="0"/>
                        <a:t>11</a:t>
                      </a:r>
                      <a:endParaRPr kumimoji="1" lang="ja-JP" altLang="en-US" sz="1800" dirty="0"/>
                    </a:p>
                  </a:txBody>
                  <a:tcPr/>
                </a:tc>
                <a:tc>
                  <a:txBody>
                    <a:bodyPr/>
                    <a:lstStyle/>
                    <a:p>
                      <a:pPr marL="0" marR="0" indent="0" algn="l" defTabSz="914400" rtl="0" eaLnBrk="1" fontAlgn="auto" latinLnBrk="0" hangingPunct="1">
                        <a:lnSpc>
                          <a:spcPts val="2200"/>
                        </a:lnSpc>
                        <a:spcBef>
                          <a:spcPts val="600"/>
                        </a:spcBef>
                        <a:spcAft>
                          <a:spcPts val="0"/>
                        </a:spcAft>
                        <a:buClrTx/>
                        <a:buSzTx/>
                        <a:buFontTx/>
                        <a:buNone/>
                        <a:tabLst/>
                        <a:defRPr/>
                      </a:pPr>
                      <a:r>
                        <a:rPr lang="ja-JP" altLang="en-US" sz="1800" spc="-100" dirty="0">
                          <a:solidFill>
                            <a:prstClr val="black"/>
                          </a:solidFill>
                          <a:latin typeface="ＭＳ Ｐゴシック"/>
                          <a:ea typeface="+mn-ea"/>
                        </a:rPr>
                        <a:t>　後発医薬品に係る数量シェア </a:t>
                      </a:r>
                      <a:r>
                        <a:rPr lang="en-US" altLang="ja-JP" sz="1800" spc="-100" dirty="0">
                          <a:solidFill>
                            <a:prstClr val="black"/>
                          </a:solidFill>
                          <a:latin typeface="ＭＳ Ｐゴシック"/>
                          <a:ea typeface="+mn-ea"/>
                        </a:rPr>
                        <a:t>80</a:t>
                      </a:r>
                      <a:r>
                        <a:rPr lang="ja-JP" altLang="en-US" sz="1800" spc="-100" dirty="0">
                          <a:solidFill>
                            <a:prstClr val="black"/>
                          </a:solidFill>
                          <a:latin typeface="ＭＳ Ｐゴシック"/>
                          <a:ea typeface="+mn-ea"/>
                        </a:rPr>
                        <a:t>％目標を達成するため、医療機関や薬局における使用状況を調査・検証し、薬価の在り方や診療報酬における更なる使用促進について検討すること。</a:t>
                      </a:r>
                      <a:endParaRPr kumimoji="1" lang="ja-JP" altLang="en-US" sz="1800" dirty="0"/>
                    </a:p>
                  </a:txBody>
                  <a:tcPr/>
                </a:tc>
                <a:tc>
                  <a:txBody>
                    <a:bodyPr/>
                    <a:lstStyle/>
                    <a:p>
                      <a:pPr>
                        <a:lnSpc>
                          <a:spcPts val="2100"/>
                        </a:lnSpc>
                      </a:pPr>
                      <a:r>
                        <a:rPr kumimoji="1" lang="ja-JP" altLang="en-US" sz="1800" dirty="0"/>
                        <a:t>検証部会 </a:t>
                      </a:r>
                    </a:p>
                    <a:p>
                      <a:pPr>
                        <a:lnSpc>
                          <a:spcPts val="2100"/>
                        </a:lnSpc>
                      </a:pPr>
                      <a:r>
                        <a:rPr kumimoji="1" lang="ja-JP" altLang="en-US" sz="1800" dirty="0"/>
                        <a:t>（</a:t>
                      </a:r>
                      <a:r>
                        <a:rPr kumimoji="1" lang="en-US" altLang="ja-JP" sz="1800" dirty="0"/>
                        <a:t>※</a:t>
                      </a:r>
                      <a:r>
                        <a:rPr kumimoji="1" lang="ja-JP" altLang="en-US" sz="1800" dirty="0"/>
                        <a:t>薬価専門部会）</a:t>
                      </a:r>
                    </a:p>
                  </a:txBody>
                  <a:tcPr/>
                </a:tc>
                <a:extLst>
                  <a:ext uri="{0D108BD9-81ED-4DB2-BD59-A6C34878D82A}">
                    <a16:rowId xmlns="" xmlns:a16="http://schemas.microsoft.com/office/drawing/2014/main" val="10004"/>
                  </a:ext>
                </a:extLst>
              </a:tr>
              <a:tr h="389516">
                <a:tc>
                  <a:txBody>
                    <a:bodyPr/>
                    <a:lstStyle/>
                    <a:p>
                      <a:pPr algn="ctr">
                        <a:lnSpc>
                          <a:spcPts val="2100"/>
                        </a:lnSpc>
                      </a:pPr>
                      <a:r>
                        <a:rPr kumimoji="1" lang="en-US" altLang="ja-JP" sz="1800" dirty="0"/>
                        <a:t>12</a:t>
                      </a:r>
                      <a:endParaRPr kumimoji="1" lang="ja-JP" altLang="en-US" sz="1800" dirty="0"/>
                    </a:p>
                  </a:txBody>
                  <a:tcPr/>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a:solidFill>
                            <a:prstClr val="black"/>
                          </a:solidFill>
                          <a:latin typeface="ＭＳ Ｐゴシック"/>
                          <a:ea typeface="+mn-ea"/>
                        </a:rPr>
                        <a:t>　ニコチン依存症管理料による禁煙治療の効果について調査・検証すること。</a:t>
                      </a:r>
                      <a:endParaRPr kumimoji="1" lang="ja-JP" altLang="en-US" sz="1800" dirty="0"/>
                    </a:p>
                  </a:txBody>
                  <a:tcPr/>
                </a:tc>
                <a:tc>
                  <a:txBody>
                    <a:bodyPr/>
                    <a:lstStyle/>
                    <a:p>
                      <a:pPr>
                        <a:lnSpc>
                          <a:spcPts val="2100"/>
                        </a:lnSpc>
                      </a:pPr>
                      <a:r>
                        <a:rPr kumimoji="1" lang="ja-JP" altLang="en-US" sz="1800" dirty="0"/>
                        <a:t>検証部会 </a:t>
                      </a:r>
                    </a:p>
                  </a:txBody>
                  <a:tcPr/>
                </a:tc>
                <a:extLst>
                  <a:ext uri="{0D108BD9-81ED-4DB2-BD59-A6C34878D82A}">
                    <a16:rowId xmlns="" xmlns:a16="http://schemas.microsoft.com/office/drawing/2014/main" val="10005"/>
                  </a:ext>
                </a:extLst>
              </a:tr>
            </a:tbl>
          </a:graphicData>
        </a:graphic>
      </p:graphicFrame>
      <p:sp>
        <p:nvSpPr>
          <p:cNvPr id="7" name="テキスト ボックス 6"/>
          <p:cNvSpPr txBox="1"/>
          <p:nvPr/>
        </p:nvSpPr>
        <p:spPr>
          <a:xfrm>
            <a:off x="56455" y="6381328"/>
            <a:ext cx="5184576" cy="369332"/>
          </a:xfrm>
          <a:prstGeom prst="rect">
            <a:avLst/>
          </a:prstGeom>
          <a:noFill/>
        </p:spPr>
        <p:txBody>
          <a:bodyPr wrap="square" rtlCol="0">
            <a:spAutoFit/>
          </a:bodyPr>
          <a:lstStyle/>
          <a:p>
            <a:r>
              <a:rPr lang="en-US" altLang="ja-JP" dirty="0">
                <a:solidFill>
                  <a:srgbClr val="000000"/>
                </a:solidFill>
              </a:rPr>
              <a:t>※</a:t>
            </a:r>
            <a:r>
              <a:rPr lang="ja-JP" altLang="en-US" dirty="0">
                <a:solidFill>
                  <a:srgbClr val="000000"/>
                </a:solidFill>
              </a:rPr>
              <a:t>は、調査を行わないもの。</a:t>
            </a:r>
          </a:p>
        </p:txBody>
      </p:sp>
      <p:sp>
        <p:nvSpPr>
          <p:cNvPr id="6"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42</a:t>
            </a:r>
            <a:endParaRPr lang="ja-JP" altLang="en-US" sz="1600" dirty="0">
              <a:solidFill>
                <a:prstClr val="black"/>
              </a:solidFill>
            </a:endParaRPr>
          </a:p>
        </p:txBody>
      </p:sp>
    </p:spTree>
    <p:extLst>
      <p:ext uri="{BB962C8B-B14F-4D97-AF65-F5344CB8AC3E}">
        <p14:creationId xmlns:p14="http://schemas.microsoft.com/office/powerpoint/2010/main" val="63111890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平成２８年度改定「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１８項目・検討の場④</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r>
              <a:rPr lang="ja-JP" altLang="ja-JP" sz="1200" dirty="0">
                <a:solidFill>
                  <a:prstClr val="black"/>
                </a:solidFill>
                <a:latin typeface="Calibri"/>
              </a:rPr>
              <a:t>平成２</a:t>
            </a:r>
            <a:r>
              <a:rPr lang="ja-JP" altLang="en-US" sz="1200" dirty="0">
                <a:solidFill>
                  <a:prstClr val="black"/>
                </a:solidFill>
                <a:latin typeface="Calibri"/>
              </a:rPr>
              <a:t>８</a:t>
            </a:r>
            <a:r>
              <a:rPr lang="ja-JP" altLang="ja-JP" sz="1200" dirty="0">
                <a:solidFill>
                  <a:prstClr val="black"/>
                </a:solidFill>
                <a:latin typeface="Calibri"/>
              </a:rPr>
              <a:t>年</a:t>
            </a:r>
            <a:r>
              <a:rPr lang="ja-JP" altLang="en-US" sz="1200" dirty="0">
                <a:solidFill>
                  <a:prstClr val="black"/>
                </a:solidFill>
                <a:latin typeface="Calibri"/>
              </a:rPr>
              <a:t>４</a:t>
            </a:r>
            <a:r>
              <a:rPr lang="ja-JP" altLang="ja-JP" sz="1200" dirty="0">
                <a:solidFill>
                  <a:prstClr val="black"/>
                </a:solidFill>
                <a:latin typeface="Calibri"/>
              </a:rPr>
              <a:t>月</a:t>
            </a:r>
            <a:r>
              <a:rPr lang="ja-JP" altLang="en-US" sz="1200" dirty="0">
                <a:solidFill>
                  <a:prstClr val="black"/>
                </a:solidFill>
                <a:latin typeface="Calibri"/>
              </a:rPr>
              <a:t>２７</a:t>
            </a:r>
            <a:r>
              <a:rPr lang="ja-JP" altLang="ja-JP" sz="1200" dirty="0">
                <a:solidFill>
                  <a:prstClr val="black"/>
                </a:solidFill>
                <a:latin typeface="Calibri"/>
              </a:rPr>
              <a:t>日　</a:t>
            </a:r>
            <a:r>
              <a:rPr lang="ja-JP" altLang="en-US" sz="1200" dirty="0">
                <a:solidFill>
                  <a:prstClr val="black"/>
                </a:solidFill>
                <a:latin typeface="Calibri"/>
              </a:rPr>
              <a:t>中央社会保険医療協議会</a:t>
            </a:r>
            <a:endParaRPr lang="ja-JP" altLang="ja-JP" sz="1200" dirty="0">
              <a:solidFill>
                <a:prstClr val="black"/>
              </a:solidFill>
              <a:latin typeface="Calibri"/>
            </a:endParaRPr>
          </a:p>
        </p:txBody>
      </p:sp>
      <p:graphicFrame>
        <p:nvGraphicFramePr>
          <p:cNvPr id="14" name="表 13"/>
          <p:cNvGraphicFramePr>
            <a:graphicFrameLocks noGrp="1"/>
          </p:cNvGraphicFramePr>
          <p:nvPr>
            <p:extLst>
              <p:ext uri="{D42A27DB-BD31-4B8C-83A1-F6EECF244321}">
                <p14:modId xmlns:p14="http://schemas.microsoft.com/office/powerpoint/2010/main" val="3531899382"/>
              </p:ext>
            </p:extLst>
          </p:nvPr>
        </p:nvGraphicFramePr>
        <p:xfrm>
          <a:off x="69771" y="870450"/>
          <a:ext cx="9779787" cy="5147986"/>
        </p:xfrm>
        <a:graphic>
          <a:graphicData uri="http://schemas.openxmlformats.org/drawingml/2006/table">
            <a:tbl>
              <a:tblPr firstRow="1" bandRow="1">
                <a:tableStyleId>{5C22544A-7EE6-4342-B048-85BDC9FD1C3A}</a:tableStyleId>
              </a:tblPr>
              <a:tblGrid>
                <a:gridCol w="465455">
                  <a:extLst>
                    <a:ext uri="{9D8B030D-6E8A-4147-A177-3AD203B41FA5}">
                      <a16:colId xmlns="" xmlns:a16="http://schemas.microsoft.com/office/drawing/2014/main" val="20000"/>
                    </a:ext>
                  </a:extLst>
                </a:gridCol>
                <a:gridCol w="7154092">
                  <a:extLst>
                    <a:ext uri="{9D8B030D-6E8A-4147-A177-3AD203B41FA5}">
                      <a16:colId xmlns="" xmlns:a16="http://schemas.microsoft.com/office/drawing/2014/main" val="20001"/>
                    </a:ext>
                  </a:extLst>
                </a:gridCol>
                <a:gridCol w="2160240">
                  <a:extLst>
                    <a:ext uri="{9D8B030D-6E8A-4147-A177-3AD203B41FA5}">
                      <a16:colId xmlns=""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 xmlns:a16="http://schemas.microsoft.com/office/drawing/2014/main" val="10000"/>
                  </a:ext>
                </a:extLst>
              </a:tr>
              <a:tr h="644760">
                <a:tc>
                  <a:txBody>
                    <a:bodyPr/>
                    <a:lstStyle/>
                    <a:p>
                      <a:pPr algn="ctr">
                        <a:lnSpc>
                          <a:spcPts val="2100"/>
                        </a:lnSpc>
                      </a:pPr>
                      <a:r>
                        <a:rPr kumimoji="1" lang="en-US" altLang="ja-JP" sz="1800" dirty="0"/>
                        <a:t>13</a:t>
                      </a:r>
                      <a:endParaRPr kumimoji="1" lang="ja-JP" altLang="en-US" sz="1800" dirty="0"/>
                    </a:p>
                  </a:txBody>
                  <a:tcPr/>
                </a:tc>
                <a:tc>
                  <a:txBody>
                    <a:bodyPr/>
                    <a:lstStyle/>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　経腸栄養用製品を含めた食事療養に係る給付について調査を行い、その在</a:t>
                      </a:r>
                    </a:p>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り方について検討すること。</a:t>
                      </a:r>
                      <a:endParaRPr kumimoji="1" lang="ja-JP" altLang="en-US" sz="1800" dirty="0"/>
                    </a:p>
                  </a:txBody>
                  <a:tcPr/>
                </a:tc>
                <a:tc>
                  <a:txBody>
                    <a:bodyPr/>
                    <a:lstStyle/>
                    <a:p>
                      <a:pPr>
                        <a:lnSpc>
                          <a:spcPts val="2100"/>
                        </a:lnSpc>
                      </a:pPr>
                      <a:r>
                        <a:rPr kumimoji="1" lang="ja-JP" altLang="en-US" sz="1800" dirty="0"/>
                        <a:t>入院医療等の調</a:t>
                      </a:r>
                    </a:p>
                    <a:p>
                      <a:pPr>
                        <a:lnSpc>
                          <a:spcPts val="2100"/>
                        </a:lnSpc>
                      </a:pPr>
                      <a:r>
                        <a:rPr kumimoji="1" lang="ja-JP" altLang="en-US" sz="1800" dirty="0"/>
                        <a:t>査・評価分科会</a:t>
                      </a:r>
                    </a:p>
                  </a:txBody>
                  <a:tcPr/>
                </a:tc>
                <a:extLst>
                  <a:ext uri="{0D108BD9-81ED-4DB2-BD59-A6C34878D82A}">
                    <a16:rowId xmlns="" xmlns:a16="http://schemas.microsoft.com/office/drawing/2014/main" val="10001"/>
                  </a:ext>
                </a:extLst>
              </a:tr>
              <a:tr h="335824">
                <a:tc>
                  <a:txBody>
                    <a:bodyPr/>
                    <a:lstStyle/>
                    <a:p>
                      <a:pPr algn="ctr">
                        <a:lnSpc>
                          <a:spcPts val="2100"/>
                        </a:lnSpc>
                      </a:pPr>
                      <a:r>
                        <a:rPr kumimoji="1" lang="en-US" altLang="ja-JP" sz="1800" dirty="0"/>
                        <a:t>14</a:t>
                      </a:r>
                      <a:endParaRPr kumimoji="1" lang="ja-JP" altLang="en-US" sz="1800" dirty="0"/>
                    </a:p>
                  </a:txBody>
                  <a:tcPr/>
                </a:tc>
                <a:tc>
                  <a:txBody>
                    <a:bodyPr/>
                    <a:lstStyle/>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　在宅自己注射指導管理料等の評価の在り方について引き続き検討すること。 </a:t>
                      </a:r>
                      <a:endParaRPr kumimoji="1" lang="ja-JP" altLang="en-US" sz="1800" dirty="0"/>
                    </a:p>
                  </a:txBody>
                  <a:tcPr/>
                </a:tc>
                <a:tc>
                  <a:txBody>
                    <a:bodyPr/>
                    <a:lstStyle/>
                    <a:p>
                      <a:pPr>
                        <a:lnSpc>
                          <a:spcPts val="2100"/>
                        </a:lnSpc>
                      </a:pPr>
                      <a:r>
                        <a:rPr lang="en-US" altLang="ja-JP" dirty="0"/>
                        <a:t>※</a:t>
                      </a:r>
                      <a:r>
                        <a:rPr lang="ja-JP" altLang="en-US" dirty="0"/>
                        <a:t>総会</a:t>
                      </a:r>
                      <a:endParaRPr kumimoji="1" lang="ja-JP" altLang="en-US" sz="1800" dirty="0"/>
                    </a:p>
                  </a:txBody>
                  <a:tcPr/>
                </a:tc>
                <a:extLst>
                  <a:ext uri="{0D108BD9-81ED-4DB2-BD59-A6C34878D82A}">
                    <a16:rowId xmlns="" xmlns:a16="http://schemas.microsoft.com/office/drawing/2014/main" val="10002"/>
                  </a:ext>
                </a:extLst>
              </a:tr>
              <a:tr h="369558">
                <a:tc>
                  <a:txBody>
                    <a:bodyPr/>
                    <a:lstStyle/>
                    <a:p>
                      <a:pPr algn="ctr">
                        <a:lnSpc>
                          <a:spcPts val="2100"/>
                        </a:lnSpc>
                      </a:pPr>
                      <a:r>
                        <a:rPr kumimoji="1" lang="en-US" altLang="ja-JP" sz="1800" dirty="0"/>
                        <a:t>15</a:t>
                      </a:r>
                      <a:endParaRPr kumimoji="1" lang="ja-JP" altLang="en-US" sz="1800" dirty="0"/>
                    </a:p>
                  </a:txBody>
                  <a:tcPr/>
                </a:tc>
                <a:tc>
                  <a:txBody>
                    <a:bodyPr/>
                    <a:lstStyle/>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　未承認薬・適応外薬の開発の進捗、新薬創出のための研究開発の具体的成果も踏まえた新薬創出・適応外薬解消等促進加算の在り方、薬価を下支えする制度として創設された基礎的医薬品への対応の在り方、年間販売額が極めて大きい医薬品を対象とした市場拡大再算定の特例の在り方について引き続き検討すること。</a:t>
                      </a:r>
                    </a:p>
                  </a:txBody>
                  <a:tcPr/>
                </a:tc>
                <a:tc>
                  <a:txBody>
                    <a:bodyPr/>
                    <a:lstStyle/>
                    <a:p>
                      <a:pPr>
                        <a:lnSpc>
                          <a:spcPts val="2100"/>
                        </a:lnSpc>
                      </a:pPr>
                      <a:r>
                        <a:rPr lang="en-US" altLang="ja-JP" dirty="0"/>
                        <a:t>※</a:t>
                      </a:r>
                      <a:r>
                        <a:rPr lang="ja-JP" altLang="en-US" dirty="0"/>
                        <a:t>薬価専門部会</a:t>
                      </a:r>
                      <a:endParaRPr kumimoji="1" lang="ja-JP" altLang="en-US" sz="1800" dirty="0"/>
                    </a:p>
                  </a:txBody>
                  <a:tcPr/>
                </a:tc>
                <a:extLst>
                  <a:ext uri="{0D108BD9-81ED-4DB2-BD59-A6C34878D82A}">
                    <a16:rowId xmlns="" xmlns:a16="http://schemas.microsoft.com/office/drawing/2014/main" val="10003"/>
                  </a:ext>
                </a:extLst>
              </a:tr>
              <a:tr h="435254">
                <a:tc>
                  <a:txBody>
                    <a:bodyPr/>
                    <a:lstStyle/>
                    <a:p>
                      <a:pPr algn="ctr">
                        <a:lnSpc>
                          <a:spcPts val="2100"/>
                        </a:lnSpc>
                      </a:pPr>
                      <a:r>
                        <a:rPr kumimoji="1" lang="en-US" altLang="ja-JP" sz="1800" dirty="0"/>
                        <a:t>16</a:t>
                      </a:r>
                      <a:endParaRPr kumimoji="1" lang="ja-JP" altLang="en-US" sz="1800" dirty="0"/>
                    </a:p>
                  </a:txBody>
                  <a:tcPr/>
                </a:tc>
                <a:tc>
                  <a:txBody>
                    <a:bodyPr/>
                    <a:lstStyle/>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　公費負担医療に係るものを含む明細書の無料発行の促進について、影響を</a:t>
                      </a:r>
                    </a:p>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調査・検証し、その在り方について引き続き検討すること。</a:t>
                      </a:r>
                    </a:p>
                  </a:txBody>
                  <a:tcPr/>
                </a:tc>
                <a:tc>
                  <a:txBody>
                    <a:bodyPr/>
                    <a:lstStyle/>
                    <a:p>
                      <a:pPr>
                        <a:lnSpc>
                          <a:spcPts val="2100"/>
                        </a:lnSpc>
                      </a:pPr>
                      <a:r>
                        <a:rPr lang="ja-JP" altLang="en-US" dirty="0"/>
                        <a:t>検証部会</a:t>
                      </a:r>
                      <a:endParaRPr kumimoji="1" lang="ja-JP" altLang="en-US" sz="1800" dirty="0"/>
                    </a:p>
                  </a:txBody>
                  <a:tcPr/>
                </a:tc>
                <a:extLst>
                  <a:ext uri="{0D108BD9-81ED-4DB2-BD59-A6C34878D82A}">
                    <a16:rowId xmlns="" xmlns:a16="http://schemas.microsoft.com/office/drawing/2014/main" val="10004"/>
                  </a:ext>
                </a:extLst>
              </a:tr>
              <a:tr h="369558">
                <a:tc>
                  <a:txBody>
                    <a:bodyPr/>
                    <a:lstStyle/>
                    <a:p>
                      <a:pPr algn="ctr">
                        <a:lnSpc>
                          <a:spcPts val="2100"/>
                        </a:lnSpc>
                      </a:pPr>
                      <a:r>
                        <a:rPr kumimoji="1" lang="en-US" altLang="ja-JP" sz="1800" dirty="0"/>
                        <a:t>17</a:t>
                      </a:r>
                      <a:endParaRPr kumimoji="1" lang="ja-JP" altLang="en-US" sz="1800" dirty="0"/>
                    </a:p>
                  </a:txBody>
                  <a:tcPr/>
                </a:tc>
                <a:tc>
                  <a:txBody>
                    <a:bodyPr/>
                    <a:lstStyle/>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　診療報酬改定の結果検証等の調査について、ＮＤＢ等の各種データの活用</a:t>
                      </a:r>
                    </a:p>
                    <a:p>
                      <a:pPr marL="0" marR="0" indent="0" algn="l" defTabSz="914400" rtl="0" eaLnBrk="1" fontAlgn="auto" latinLnBrk="0" hangingPunct="1">
                        <a:lnSpc>
                          <a:spcPts val="2300"/>
                        </a:lnSpc>
                        <a:spcBef>
                          <a:spcPts val="0"/>
                        </a:spcBef>
                        <a:spcAft>
                          <a:spcPts val="0"/>
                        </a:spcAft>
                        <a:buClrTx/>
                        <a:buSzTx/>
                        <a:buFontTx/>
                        <a:buNone/>
                        <a:tabLst/>
                        <a:defRPr/>
                      </a:pPr>
                      <a:r>
                        <a:rPr lang="ja-JP" altLang="en-US" sz="1800" spc="-100" dirty="0">
                          <a:solidFill>
                            <a:prstClr val="black"/>
                          </a:solidFill>
                          <a:latin typeface="ＭＳ Ｐゴシック"/>
                          <a:ea typeface="+mn-ea"/>
                        </a:rPr>
                        <a:t>により調査の客観性の確保を図るとともに、回答率の向上にも資する調査の簡素化について検討すること。また、引き続き調査分析手法の向上について検討し、調査の信頼性の確保に努めること。</a:t>
                      </a:r>
                    </a:p>
                  </a:txBody>
                  <a:tcPr/>
                </a:tc>
                <a:tc>
                  <a:txBody>
                    <a:bodyPr/>
                    <a:lstStyle/>
                    <a:p>
                      <a:pPr>
                        <a:lnSpc>
                          <a:spcPts val="2100"/>
                        </a:lnSpc>
                      </a:pPr>
                      <a:r>
                        <a:rPr lang="en-US" altLang="ja-JP" dirty="0"/>
                        <a:t>※</a:t>
                      </a:r>
                      <a:r>
                        <a:rPr lang="ja-JP" altLang="en-US" dirty="0"/>
                        <a:t>検証部会 </a:t>
                      </a:r>
                      <a:endParaRPr kumimoji="1" lang="ja-JP" altLang="en-US" sz="1800" dirty="0"/>
                    </a:p>
                  </a:txBody>
                  <a:tcPr/>
                </a:tc>
                <a:extLst>
                  <a:ext uri="{0D108BD9-81ED-4DB2-BD59-A6C34878D82A}">
                    <a16:rowId xmlns="" xmlns:a16="http://schemas.microsoft.com/office/drawing/2014/main" val="10005"/>
                  </a:ext>
                </a:extLst>
              </a:tr>
              <a:tr h="369558">
                <a:tc>
                  <a:txBody>
                    <a:bodyPr/>
                    <a:lstStyle/>
                    <a:p>
                      <a:pPr algn="ctr">
                        <a:lnSpc>
                          <a:spcPts val="2100"/>
                        </a:lnSpc>
                      </a:pPr>
                      <a:r>
                        <a:rPr kumimoji="1" lang="en-US" altLang="ja-JP" sz="1800" dirty="0"/>
                        <a:t>18</a:t>
                      </a:r>
                      <a:endParaRPr kumimoji="1" lang="ja-JP" altLang="en-US" sz="1800" dirty="0"/>
                    </a:p>
                  </a:txBody>
                  <a:tcPr/>
                </a:tc>
                <a:tc>
                  <a:txBody>
                    <a:bodyPr/>
                    <a:lstStyle/>
                    <a:p>
                      <a:pPr marL="0" marR="0" indent="0" algn="l" defTabSz="914400" rtl="0" eaLnBrk="1" fontAlgn="auto" latinLnBrk="0" hangingPunct="1">
                        <a:lnSpc>
                          <a:spcPts val="2300"/>
                        </a:lnSpc>
                        <a:spcBef>
                          <a:spcPts val="0"/>
                        </a:spcBef>
                        <a:spcAft>
                          <a:spcPts val="0"/>
                        </a:spcAft>
                        <a:buClrTx/>
                        <a:buSzTx/>
                        <a:buFontTx/>
                        <a:buNone/>
                        <a:tabLst/>
                        <a:defRPr/>
                      </a:pPr>
                      <a:r>
                        <a:rPr lang="ja-JP" altLang="en-US" dirty="0"/>
                        <a:t>ＩＣＴを活用した医療情報の共有の評価の在り方を検討すること。 </a:t>
                      </a:r>
                      <a:endParaRPr lang="ja-JP" altLang="en-US" sz="1800" spc="-100" dirty="0">
                        <a:solidFill>
                          <a:prstClr val="black"/>
                        </a:solidFill>
                        <a:latin typeface="ＭＳ Ｐゴシック"/>
                        <a:ea typeface="+mn-ea"/>
                      </a:endParaRPr>
                    </a:p>
                  </a:txBody>
                  <a:tcPr/>
                </a:tc>
                <a:tc>
                  <a:txBody>
                    <a:bodyPr/>
                    <a:lstStyle/>
                    <a:p>
                      <a:pPr>
                        <a:lnSpc>
                          <a:spcPts val="2100"/>
                        </a:lnSpc>
                      </a:pPr>
                      <a:r>
                        <a:rPr lang="en-US" altLang="ja-JP" dirty="0"/>
                        <a:t>※</a:t>
                      </a:r>
                      <a:r>
                        <a:rPr lang="ja-JP" altLang="en-US" dirty="0"/>
                        <a:t>総会</a:t>
                      </a:r>
                      <a:endParaRPr kumimoji="1" lang="ja-JP" altLang="en-US" sz="1800" dirty="0"/>
                    </a:p>
                  </a:txBody>
                  <a:tcPr/>
                </a:tc>
                <a:extLst>
                  <a:ext uri="{0D108BD9-81ED-4DB2-BD59-A6C34878D82A}">
                    <a16:rowId xmlns="" xmlns:a16="http://schemas.microsoft.com/office/drawing/2014/main" val="10006"/>
                  </a:ext>
                </a:extLst>
              </a:tr>
            </a:tbl>
          </a:graphicData>
        </a:graphic>
      </p:graphicFrame>
      <p:sp>
        <p:nvSpPr>
          <p:cNvPr id="2" name="テキスト ボックス 1"/>
          <p:cNvSpPr txBox="1"/>
          <p:nvPr/>
        </p:nvSpPr>
        <p:spPr>
          <a:xfrm>
            <a:off x="56455" y="6381328"/>
            <a:ext cx="5184576" cy="369332"/>
          </a:xfrm>
          <a:prstGeom prst="rect">
            <a:avLst/>
          </a:prstGeom>
          <a:noFill/>
        </p:spPr>
        <p:txBody>
          <a:bodyPr wrap="square" rtlCol="0">
            <a:spAutoFit/>
          </a:bodyPr>
          <a:lstStyle/>
          <a:p>
            <a:r>
              <a:rPr lang="en-US" altLang="ja-JP" dirty="0">
                <a:solidFill>
                  <a:srgbClr val="000000"/>
                </a:solidFill>
              </a:rPr>
              <a:t>※</a:t>
            </a:r>
            <a:r>
              <a:rPr lang="ja-JP" altLang="en-US" dirty="0">
                <a:solidFill>
                  <a:srgbClr val="000000"/>
                </a:solidFill>
              </a:rPr>
              <a:t>は、調査を行わないもの。</a:t>
            </a:r>
          </a:p>
        </p:txBody>
      </p:sp>
      <p:sp>
        <p:nvSpPr>
          <p:cNvPr id="6"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43</a:t>
            </a:r>
            <a:endParaRPr lang="ja-JP" altLang="en-US" sz="1600" dirty="0">
              <a:solidFill>
                <a:prstClr val="black"/>
              </a:solidFill>
            </a:endParaRPr>
          </a:p>
        </p:txBody>
      </p:sp>
    </p:spTree>
    <p:extLst>
      <p:ext uri="{BB962C8B-B14F-4D97-AF65-F5344CB8AC3E}">
        <p14:creationId xmlns:p14="http://schemas.microsoft.com/office/powerpoint/2010/main" val="416298384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1424608" y="773842"/>
            <a:ext cx="7056784" cy="648072"/>
          </a:xfrm>
          <a:noFill/>
          <a:ln>
            <a:noFill/>
          </a:ln>
        </p:spPr>
        <p:txBody>
          <a:bodyPr>
            <a:noAutofit/>
          </a:bodyPr>
          <a:lstStyle/>
          <a:p>
            <a:r>
              <a:rPr lang="en-US" altLang="ja-JP" sz="3200" dirty="0"/>
              <a:t>〔</a:t>
            </a:r>
            <a:r>
              <a:rPr lang="ja-JP" altLang="en-US" sz="3200" dirty="0"/>
              <a:t>平成３０年度診療報酬改定に向けて</a:t>
            </a:r>
            <a:r>
              <a:rPr lang="en-US" altLang="ja-JP" sz="3200" dirty="0"/>
              <a:t>〕</a:t>
            </a:r>
            <a:r>
              <a:rPr lang="ja-JP" altLang="en-US" sz="2800" dirty="0">
                <a:solidFill>
                  <a:prstClr val="black"/>
                </a:solidFill>
              </a:rPr>
              <a:t>　</a:t>
            </a:r>
            <a:endParaRPr kumimoji="1" lang="ja-JP" altLang="en-US" sz="2800" dirty="0"/>
          </a:p>
        </p:txBody>
      </p:sp>
      <p:sp>
        <p:nvSpPr>
          <p:cNvPr id="3"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44</a:t>
            </a:fld>
            <a:endParaRPr lang="ja-JP" altLang="en-US" sz="1600" dirty="0">
              <a:solidFill>
                <a:prstClr val="black"/>
              </a:solidFill>
            </a:endParaRPr>
          </a:p>
        </p:txBody>
      </p:sp>
      <p:sp>
        <p:nvSpPr>
          <p:cNvPr id="4" name="正方形/長方形 3"/>
          <p:cNvSpPr/>
          <p:nvPr/>
        </p:nvSpPr>
        <p:spPr>
          <a:xfrm>
            <a:off x="272480" y="2276872"/>
            <a:ext cx="9361040" cy="2605842"/>
          </a:xfrm>
          <a:prstGeom prst="rect">
            <a:avLst/>
          </a:prstGeom>
        </p:spPr>
        <p:txBody>
          <a:bodyPr wrap="square">
            <a:spAutoFit/>
          </a:bodyPr>
          <a:lstStyle/>
          <a:p>
            <a:pPr marL="182563" indent="-182563">
              <a:lnSpc>
                <a:spcPts val="2800"/>
              </a:lnSpc>
            </a:pPr>
            <a:r>
              <a:rPr lang="ja-JP" altLang="en-US" sz="2200" dirty="0">
                <a:solidFill>
                  <a:prstClr val="black"/>
                </a:solidFill>
                <a:latin typeface="ＭＳ Ｐゴシック"/>
              </a:rPr>
              <a:t>◇　平成３０年度診療報酬改定は、</a:t>
            </a:r>
            <a:r>
              <a:rPr lang="ja-JP" altLang="en-US" sz="2200" dirty="0">
                <a:solidFill>
                  <a:srgbClr val="FF0000"/>
                </a:solidFill>
                <a:latin typeface="ＭＳ Ｐゴシック"/>
              </a:rPr>
              <a:t>６年に１度の介護報酬との同時改定</a:t>
            </a:r>
            <a:r>
              <a:rPr lang="ja-JP" altLang="en-US" sz="2200" dirty="0">
                <a:solidFill>
                  <a:prstClr val="black"/>
                </a:solidFill>
                <a:latin typeface="ＭＳ Ｐゴシック"/>
              </a:rPr>
              <a:t>になる とともに、医療介護総合確保方針、医療計画、介護保険事業（支援）計画、</a:t>
            </a:r>
            <a:endParaRPr lang="en-US" altLang="ja-JP" sz="2200" dirty="0">
              <a:solidFill>
                <a:prstClr val="black"/>
              </a:solidFill>
              <a:latin typeface="ＭＳ Ｐゴシック"/>
            </a:endParaRPr>
          </a:p>
          <a:p>
            <a:pPr marL="182563" indent="-182563">
              <a:lnSpc>
                <a:spcPts val="2800"/>
              </a:lnSpc>
            </a:pPr>
            <a:r>
              <a:rPr lang="en-US" altLang="ja-JP" sz="2200" dirty="0">
                <a:solidFill>
                  <a:prstClr val="black"/>
                </a:solidFill>
                <a:latin typeface="ＭＳ Ｐゴシック"/>
              </a:rPr>
              <a:t>  </a:t>
            </a:r>
            <a:r>
              <a:rPr lang="ja-JP" altLang="en-US" sz="2200" dirty="0">
                <a:solidFill>
                  <a:prstClr val="black"/>
                </a:solidFill>
                <a:latin typeface="ＭＳ Ｐゴシック"/>
              </a:rPr>
              <a:t>医療保険制度改革などの医療と介護に関わる関連制度の一体改革にとって</a:t>
            </a:r>
            <a:endParaRPr lang="en-US" altLang="ja-JP" sz="2200" dirty="0">
              <a:solidFill>
                <a:prstClr val="black"/>
              </a:solidFill>
              <a:latin typeface="ＭＳ Ｐゴシック"/>
            </a:endParaRPr>
          </a:p>
          <a:p>
            <a:pPr marL="182563" indent="-182563">
              <a:lnSpc>
                <a:spcPts val="2800"/>
              </a:lnSpc>
            </a:pPr>
            <a:r>
              <a:rPr lang="en-US" altLang="ja-JP" sz="2200" dirty="0">
                <a:solidFill>
                  <a:prstClr val="black"/>
                </a:solidFill>
                <a:latin typeface="ＭＳ Ｐゴシック"/>
              </a:rPr>
              <a:t>  </a:t>
            </a:r>
            <a:r>
              <a:rPr lang="ja-JP" altLang="en-US" sz="2200" dirty="0">
                <a:solidFill>
                  <a:prstClr val="black"/>
                </a:solidFill>
                <a:latin typeface="ＭＳ Ｐゴシック"/>
              </a:rPr>
              <a:t>大きな節目であることから、今後の医療及び介護サービスの提供体制の確保に向け様々な視点からの検討が重要となる。</a:t>
            </a:r>
            <a:endParaRPr lang="en-US" altLang="ja-JP" sz="2200" dirty="0">
              <a:solidFill>
                <a:prstClr val="black"/>
              </a:solidFill>
              <a:latin typeface="ＭＳ Ｐゴシック"/>
            </a:endParaRPr>
          </a:p>
          <a:p>
            <a:pPr marL="182563" indent="-182563">
              <a:lnSpc>
                <a:spcPts val="2800"/>
              </a:lnSpc>
            </a:pPr>
            <a:r>
              <a:rPr lang="ja-JP" altLang="en-US" sz="2200" dirty="0">
                <a:solidFill>
                  <a:prstClr val="black"/>
                </a:solidFill>
                <a:latin typeface="ＭＳ Ｐゴシック"/>
              </a:rPr>
              <a:t>◇　そのため、中医協においては、通常の改定よりも早い段階から検討が始まった。</a:t>
            </a:r>
            <a:endParaRPr lang="en-US" altLang="ja-JP" sz="2200" dirty="0">
              <a:solidFill>
                <a:prstClr val="black"/>
              </a:solidFill>
              <a:latin typeface="ＭＳ Ｐゴシック"/>
            </a:endParaRPr>
          </a:p>
        </p:txBody>
      </p:sp>
    </p:spTree>
    <p:extLst>
      <p:ext uri="{BB962C8B-B14F-4D97-AF65-F5344CB8AC3E}">
        <p14:creationId xmlns:p14="http://schemas.microsoft.com/office/powerpoint/2010/main" val="172262566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ボックス 14"/>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総－２</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２８．１２．１４</a:t>
            </a:r>
          </a:p>
        </p:txBody>
      </p:sp>
      <p:sp>
        <p:nvSpPr>
          <p:cNvPr id="6" name="テキスト ボックス 5"/>
          <p:cNvSpPr txBox="1"/>
          <p:nvPr/>
        </p:nvSpPr>
        <p:spPr>
          <a:xfrm>
            <a:off x="92081" y="836715"/>
            <a:ext cx="9784423" cy="4334520"/>
          </a:xfrm>
          <a:prstGeom prst="rect">
            <a:avLst/>
          </a:prstGeom>
          <a:noFill/>
        </p:spPr>
        <p:txBody>
          <a:bodyPr wrap="square" rtlCol="0">
            <a:spAutoFit/>
          </a:bodyPr>
          <a:lstStyle/>
          <a:p>
            <a:pPr marL="182563" indent="-182563"/>
            <a:r>
              <a:rPr lang="ja-JP" altLang="en-US" sz="2400" u="sng" dirty="0">
                <a:solidFill>
                  <a:prstClr val="black"/>
                </a:solidFill>
              </a:rPr>
              <a:t>① 基本認識</a:t>
            </a:r>
            <a:endParaRPr lang="en-US" altLang="ja-JP" sz="2400" u="sng" dirty="0">
              <a:solidFill>
                <a:prstClr val="black"/>
              </a:solidFill>
            </a:endParaRPr>
          </a:p>
          <a:p>
            <a:pPr marL="182563" indent="-182563">
              <a:tabLst>
                <a:tab pos="536575" algn="l"/>
              </a:tabLst>
            </a:pPr>
            <a:r>
              <a:rPr lang="en-US" altLang="ja-JP" sz="2400" dirty="0">
                <a:solidFill>
                  <a:prstClr val="black"/>
                </a:solidFill>
              </a:rPr>
              <a:t>     </a:t>
            </a:r>
            <a:r>
              <a:rPr lang="ja-JP" altLang="en-US" sz="2400" dirty="0">
                <a:solidFill>
                  <a:prstClr val="black"/>
                </a:solidFill>
              </a:rPr>
              <a:t> </a:t>
            </a:r>
            <a:r>
              <a:rPr lang="ja-JP" altLang="en-US" sz="2200" dirty="0">
                <a:solidFill>
                  <a:prstClr val="black"/>
                </a:solidFill>
              </a:rPr>
              <a:t>平成３０年度の診療報酬改定に向けた検討においては、前述のような医療と 介護を取り巻く環境等を共有するとともに、診療報酬が、医療と介護の提供体制の確保に</a:t>
            </a:r>
            <a:endParaRPr lang="en-US" altLang="ja-JP" sz="2200" dirty="0">
              <a:solidFill>
                <a:prstClr val="black"/>
              </a:solidFill>
            </a:endParaRPr>
          </a:p>
          <a:p>
            <a:pPr marL="182563" indent="-182563">
              <a:tabLst>
                <a:tab pos="536575" algn="l"/>
              </a:tabLst>
            </a:pPr>
            <a:r>
              <a:rPr lang="en-US" altLang="ja-JP" sz="2200" dirty="0">
                <a:solidFill>
                  <a:prstClr val="black"/>
                </a:solidFill>
              </a:rPr>
              <a:t>  </a:t>
            </a:r>
            <a:r>
              <a:rPr lang="ja-JP" altLang="en-US" sz="2200" dirty="0">
                <a:solidFill>
                  <a:prstClr val="black"/>
                </a:solidFill>
              </a:rPr>
              <a:t>多大な影響を及ぼす仕組みであることから、以下の点に留意する必要がある。</a:t>
            </a:r>
            <a:endParaRPr lang="en-US" altLang="ja-JP" sz="2200" dirty="0">
              <a:solidFill>
                <a:prstClr val="black"/>
              </a:solidFill>
            </a:endParaRPr>
          </a:p>
          <a:p>
            <a:pPr marL="182563" indent="-182563">
              <a:lnSpc>
                <a:spcPts val="2600"/>
              </a:lnSpc>
              <a:spcBef>
                <a:spcPts val="600"/>
              </a:spcBef>
              <a:tabLst>
                <a:tab pos="536575" algn="l"/>
              </a:tabLst>
            </a:pPr>
            <a:r>
              <a:rPr lang="ja-JP" altLang="en-US" sz="2200" dirty="0">
                <a:solidFill>
                  <a:prstClr val="black"/>
                </a:solidFill>
              </a:rPr>
              <a:t>　 ・   </a:t>
            </a:r>
            <a:r>
              <a:rPr lang="en-US" altLang="ja-JP" sz="2200" dirty="0">
                <a:solidFill>
                  <a:prstClr val="black"/>
                </a:solidFill>
              </a:rPr>
              <a:t>2025</a:t>
            </a:r>
            <a:r>
              <a:rPr lang="ja-JP" altLang="en-US" sz="2200" dirty="0">
                <a:solidFill>
                  <a:prstClr val="black"/>
                </a:solidFill>
              </a:rPr>
              <a:t>年に向けた医療介護ニーズ増大への対応体制構築のためには、 </a:t>
            </a:r>
            <a:endParaRPr lang="en-US" altLang="ja-JP" sz="2200" dirty="0">
              <a:solidFill>
                <a:prstClr val="black"/>
              </a:solidFill>
            </a:endParaRPr>
          </a:p>
          <a:p>
            <a:pPr marL="182563" indent="-182563">
              <a:lnSpc>
                <a:spcPts val="2600"/>
              </a:lnSpc>
              <a:tabLst>
                <a:tab pos="536575" algn="l"/>
              </a:tabLst>
            </a:pPr>
            <a:r>
              <a:rPr lang="en-US" altLang="ja-JP" sz="2200" dirty="0">
                <a:solidFill>
                  <a:prstClr val="black"/>
                </a:solidFill>
              </a:rPr>
              <a:t>      2018</a:t>
            </a:r>
            <a:r>
              <a:rPr lang="ja-JP" altLang="en-US" sz="2200" dirty="0">
                <a:solidFill>
                  <a:prstClr val="black"/>
                </a:solidFill>
              </a:rPr>
              <a:t>年度の次の同時改定が</a:t>
            </a:r>
            <a:r>
              <a:rPr lang="en-US" altLang="ja-JP" sz="2200" dirty="0">
                <a:solidFill>
                  <a:prstClr val="black"/>
                </a:solidFill>
              </a:rPr>
              <a:t>2024</a:t>
            </a:r>
            <a:r>
              <a:rPr lang="ja-JP" altLang="en-US" sz="2200" dirty="0">
                <a:solidFill>
                  <a:prstClr val="black"/>
                </a:solidFill>
              </a:rPr>
              <a:t>年度となることを踏まえれば、</a:t>
            </a:r>
            <a:endParaRPr lang="en-US" altLang="ja-JP" sz="2200" dirty="0">
              <a:solidFill>
                <a:prstClr val="black"/>
              </a:solidFill>
            </a:endParaRPr>
          </a:p>
          <a:p>
            <a:pPr marL="182563" indent="-182563">
              <a:lnSpc>
                <a:spcPts val="2600"/>
              </a:lnSpc>
              <a:tabLst>
                <a:tab pos="536575" algn="l"/>
              </a:tabLst>
            </a:pPr>
            <a:r>
              <a:rPr lang="en-US" altLang="ja-JP" sz="2200" dirty="0">
                <a:solidFill>
                  <a:prstClr val="black"/>
                </a:solidFill>
              </a:rPr>
              <a:t>      </a:t>
            </a:r>
            <a:r>
              <a:rPr lang="en-US" altLang="ja-JP" sz="2200" dirty="0">
                <a:solidFill>
                  <a:srgbClr val="00B0F0"/>
                </a:solidFill>
              </a:rPr>
              <a:t>2018</a:t>
            </a:r>
            <a:r>
              <a:rPr lang="ja-JP" altLang="en-US" sz="2200" dirty="0">
                <a:solidFill>
                  <a:srgbClr val="00B0F0"/>
                </a:solidFill>
              </a:rPr>
              <a:t>年</a:t>
            </a:r>
            <a:r>
              <a:rPr lang="ja-JP" altLang="en-US" sz="2000" dirty="0">
                <a:solidFill>
                  <a:srgbClr val="00B0F0"/>
                </a:solidFill>
              </a:rPr>
              <a:t>（平成</a:t>
            </a:r>
            <a:r>
              <a:rPr lang="en-US" altLang="ja-JP" sz="2000" dirty="0">
                <a:solidFill>
                  <a:srgbClr val="00B0F0"/>
                </a:solidFill>
              </a:rPr>
              <a:t>30</a:t>
            </a:r>
            <a:r>
              <a:rPr lang="ja-JP" altLang="en-US" sz="2000" dirty="0">
                <a:solidFill>
                  <a:srgbClr val="00B0F0"/>
                </a:solidFill>
              </a:rPr>
              <a:t>年）</a:t>
            </a:r>
            <a:r>
              <a:rPr lang="ja-JP" altLang="en-US" sz="2200" dirty="0">
                <a:solidFill>
                  <a:srgbClr val="00B0F0"/>
                </a:solidFill>
              </a:rPr>
              <a:t>度の同時改定が極めて重要な意味を持つ</a:t>
            </a:r>
            <a:r>
              <a:rPr lang="ja-JP" altLang="en-US" sz="2200" dirty="0">
                <a:solidFill>
                  <a:prstClr val="black"/>
                </a:solidFill>
              </a:rPr>
              <a:t>ものであること </a:t>
            </a:r>
            <a:endParaRPr lang="en-US" altLang="ja-JP" sz="2200" dirty="0">
              <a:solidFill>
                <a:prstClr val="black"/>
              </a:solidFill>
            </a:endParaRPr>
          </a:p>
          <a:p>
            <a:pPr marL="182563" indent="-182563">
              <a:lnSpc>
                <a:spcPts val="2600"/>
              </a:lnSpc>
              <a:spcBef>
                <a:spcPts val="600"/>
              </a:spcBef>
              <a:tabLst>
                <a:tab pos="536575" algn="l"/>
              </a:tabLst>
            </a:pPr>
            <a:r>
              <a:rPr lang="ja-JP" altLang="en-US" sz="2200" dirty="0">
                <a:solidFill>
                  <a:prstClr val="black"/>
                </a:solidFill>
              </a:rPr>
              <a:t>    ・   医療介護ニーズの変化（</a:t>
            </a:r>
            <a:r>
              <a:rPr lang="en-US" altLang="ja-JP" sz="2200" dirty="0">
                <a:solidFill>
                  <a:prstClr val="black"/>
                </a:solidFill>
              </a:rPr>
              <a:t>2025</a:t>
            </a:r>
            <a:r>
              <a:rPr lang="ja-JP" altLang="en-US" sz="2200" dirty="0">
                <a:solidFill>
                  <a:prstClr val="black"/>
                </a:solidFill>
              </a:rPr>
              <a:t>年に向けた急増加、その後、横ばいから減少）</a:t>
            </a:r>
            <a:endParaRPr lang="en-US" altLang="ja-JP" sz="2200" dirty="0">
              <a:solidFill>
                <a:prstClr val="black"/>
              </a:solidFill>
            </a:endParaRPr>
          </a:p>
          <a:p>
            <a:pPr marL="182563" indent="-182563">
              <a:lnSpc>
                <a:spcPts val="2600"/>
              </a:lnSpc>
              <a:tabLst>
                <a:tab pos="536575" algn="l"/>
              </a:tabLst>
            </a:pPr>
            <a:r>
              <a:rPr lang="en-US" altLang="ja-JP" sz="2200" dirty="0">
                <a:solidFill>
                  <a:prstClr val="black"/>
                </a:solidFill>
              </a:rPr>
              <a:t>      </a:t>
            </a:r>
            <a:r>
              <a:rPr lang="ja-JP" altLang="en-US" sz="2200" dirty="0">
                <a:solidFill>
                  <a:prstClr val="black"/>
                </a:solidFill>
              </a:rPr>
              <a:t>とともに、今後の生産年齢人口減少トレンドを考慮すれば、医療と介護の提供</a:t>
            </a:r>
            <a:endParaRPr lang="en-US" altLang="ja-JP" sz="2200" dirty="0">
              <a:solidFill>
                <a:prstClr val="black"/>
              </a:solidFill>
            </a:endParaRPr>
          </a:p>
          <a:p>
            <a:pPr marL="182563" indent="-182563">
              <a:lnSpc>
                <a:spcPts val="2600"/>
              </a:lnSpc>
              <a:tabLst>
                <a:tab pos="536575" algn="l"/>
              </a:tabLst>
            </a:pPr>
            <a:r>
              <a:rPr lang="en-US" altLang="ja-JP" sz="2200" dirty="0">
                <a:solidFill>
                  <a:prstClr val="black"/>
                </a:solidFill>
              </a:rPr>
              <a:t>      </a:t>
            </a:r>
            <a:r>
              <a:rPr lang="ja-JP" altLang="en-US" sz="2200" dirty="0">
                <a:solidFill>
                  <a:prstClr val="black"/>
                </a:solidFill>
              </a:rPr>
              <a:t>体制の確保にあたっては、</a:t>
            </a:r>
            <a:r>
              <a:rPr lang="en-US" altLang="ja-JP" sz="2200" dirty="0">
                <a:solidFill>
                  <a:srgbClr val="00B0F0"/>
                </a:solidFill>
              </a:rPr>
              <a:t>2025</a:t>
            </a:r>
            <a:r>
              <a:rPr lang="ja-JP" altLang="en-US" sz="2200" dirty="0">
                <a:solidFill>
                  <a:srgbClr val="00B0F0"/>
                </a:solidFill>
              </a:rPr>
              <a:t>年から先の将来を見据えた対応が求められて</a:t>
            </a:r>
            <a:endParaRPr lang="en-US" altLang="ja-JP" sz="2200" dirty="0">
              <a:solidFill>
                <a:srgbClr val="00B0F0"/>
              </a:solidFill>
            </a:endParaRPr>
          </a:p>
          <a:p>
            <a:pPr marL="182563" indent="-182563">
              <a:lnSpc>
                <a:spcPts val="2600"/>
              </a:lnSpc>
              <a:tabLst>
                <a:tab pos="536575" algn="l"/>
              </a:tabLst>
            </a:pPr>
            <a:r>
              <a:rPr lang="en-US" altLang="ja-JP" sz="2200" dirty="0">
                <a:solidFill>
                  <a:srgbClr val="00B0F0"/>
                </a:solidFill>
              </a:rPr>
              <a:t>      </a:t>
            </a:r>
            <a:r>
              <a:rPr lang="ja-JP" altLang="en-US" sz="2200" dirty="0">
                <a:solidFill>
                  <a:srgbClr val="00B0F0"/>
                </a:solidFill>
              </a:rPr>
              <a:t>いる</a:t>
            </a:r>
            <a:r>
              <a:rPr lang="ja-JP" altLang="en-US" sz="2200" dirty="0">
                <a:solidFill>
                  <a:prstClr val="black"/>
                </a:solidFill>
              </a:rPr>
              <a:t>こと</a:t>
            </a:r>
            <a:endParaRPr lang="ja-JP" altLang="en-US" sz="2200" dirty="0">
              <a:solidFill>
                <a:prstClr val="black"/>
              </a:solidFill>
              <a:latin typeface="ＭＳ Ｐゴシック"/>
            </a:endParaRPr>
          </a:p>
        </p:txBody>
      </p:sp>
      <p:sp>
        <p:nvSpPr>
          <p:cNvPr id="7" name="Rectangle 2"/>
          <p:cNvSpPr txBox="1">
            <a:spLocks noChangeArrowheads="1"/>
          </p:cNvSpPr>
          <p:nvPr/>
        </p:nvSpPr>
        <p:spPr>
          <a:xfrm>
            <a:off x="414528" y="151979"/>
            <a:ext cx="7924800" cy="471591"/>
          </a:xfrm>
          <a:prstGeom prst="rect">
            <a:avLst/>
          </a:prstGeom>
          <a:solidFill>
            <a:srgbClr val="CFDEB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377"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2400" dirty="0">
                <a:solidFill>
                  <a:prstClr val="black"/>
                </a:solidFill>
              </a:rPr>
              <a:t>平成３０年度の診療報酬改定の検討に向けた考え方（案）</a:t>
            </a:r>
            <a:endParaRPr lang="en-US" altLang="ja-JP" sz="2400" dirty="0">
              <a:solidFill>
                <a:prstClr val="black"/>
              </a:solidFill>
            </a:endParaRPr>
          </a:p>
        </p:txBody>
      </p:sp>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45</a:t>
            </a:r>
            <a:endParaRPr lang="ja-JP" altLang="en-US" sz="1600" dirty="0">
              <a:solidFill>
                <a:prstClr val="black"/>
              </a:solidFill>
            </a:endParaRPr>
          </a:p>
        </p:txBody>
      </p:sp>
    </p:spTree>
    <p:extLst>
      <p:ext uri="{BB962C8B-B14F-4D97-AF65-F5344CB8AC3E}">
        <p14:creationId xmlns:p14="http://schemas.microsoft.com/office/powerpoint/2010/main" val="348845402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p:cNvSpPr txBox="1">
            <a:spLocks noChangeArrowheads="1"/>
          </p:cNvSpPr>
          <p:nvPr/>
        </p:nvSpPr>
        <p:spPr>
          <a:xfrm>
            <a:off x="414528" y="151979"/>
            <a:ext cx="7924800" cy="471591"/>
          </a:xfrm>
          <a:prstGeom prst="rect">
            <a:avLst/>
          </a:prstGeom>
          <a:solidFill>
            <a:srgbClr val="CFDEB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377"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2400" dirty="0">
                <a:solidFill>
                  <a:prstClr val="black"/>
                </a:solidFill>
              </a:rPr>
              <a:t>平成３０年度の診療報酬改定の検討に向けた考え方（案）</a:t>
            </a:r>
            <a:endParaRPr lang="en-US" altLang="ja-JP" sz="2400" dirty="0">
              <a:solidFill>
                <a:prstClr val="black"/>
              </a:solidFill>
            </a:endParaRPr>
          </a:p>
        </p:txBody>
      </p:sp>
      <p:sp>
        <p:nvSpPr>
          <p:cNvPr id="13" name="テキスト ボックス 12"/>
          <p:cNvSpPr txBox="1"/>
          <p:nvPr/>
        </p:nvSpPr>
        <p:spPr>
          <a:xfrm>
            <a:off x="62596" y="660103"/>
            <a:ext cx="9813931" cy="5955476"/>
          </a:xfrm>
          <a:prstGeom prst="rect">
            <a:avLst/>
          </a:prstGeom>
          <a:noFill/>
        </p:spPr>
        <p:txBody>
          <a:bodyPr wrap="square" rtlCol="0">
            <a:spAutoFit/>
          </a:bodyPr>
          <a:lstStyle/>
          <a:p>
            <a:r>
              <a:rPr lang="ja-JP" altLang="en-US" sz="2400" u="sng" dirty="0">
                <a:solidFill>
                  <a:prstClr val="black"/>
                </a:solidFill>
              </a:rPr>
              <a:t>② 医療と介護の連携に関する主な検討項目</a:t>
            </a:r>
          </a:p>
          <a:p>
            <a:r>
              <a:rPr lang="ja-JP" altLang="en-US" sz="2400" dirty="0">
                <a:solidFill>
                  <a:prstClr val="black"/>
                </a:solidFill>
              </a:rPr>
              <a:t>　</a:t>
            </a:r>
            <a:r>
              <a:rPr lang="ja-JP" altLang="en-US" sz="2200" dirty="0">
                <a:solidFill>
                  <a:prstClr val="black"/>
                </a:solidFill>
              </a:rPr>
              <a:t>   医療と介護を取り巻く現状と課題等を踏まえつつ、近年の診療報酬改定では、</a:t>
            </a:r>
            <a:endParaRPr lang="en-US" altLang="ja-JP" sz="2200" dirty="0">
              <a:solidFill>
                <a:prstClr val="black"/>
              </a:solidFill>
            </a:endParaRPr>
          </a:p>
          <a:p>
            <a:r>
              <a:rPr lang="en-US" altLang="ja-JP" sz="2200" dirty="0">
                <a:solidFill>
                  <a:prstClr val="black"/>
                </a:solidFill>
              </a:rPr>
              <a:t>   </a:t>
            </a:r>
            <a:r>
              <a:rPr lang="ja-JP" altLang="en-US" sz="2200" dirty="0">
                <a:solidFill>
                  <a:srgbClr val="FF0000"/>
                </a:solidFill>
              </a:rPr>
              <a:t>地域包括ケアシステムの構築の推進</a:t>
            </a:r>
            <a:r>
              <a:rPr lang="ja-JP" altLang="en-US" sz="2200" dirty="0">
                <a:solidFill>
                  <a:prstClr val="black"/>
                </a:solidFill>
              </a:rPr>
              <a:t>や</a:t>
            </a:r>
            <a:r>
              <a:rPr lang="ja-JP" altLang="en-US" sz="2200" dirty="0">
                <a:solidFill>
                  <a:srgbClr val="FF0000"/>
                </a:solidFill>
              </a:rPr>
              <a:t>医療と介護の連携に関する検討</a:t>
            </a:r>
            <a:r>
              <a:rPr lang="ja-JP" altLang="en-US" sz="2200" dirty="0">
                <a:solidFill>
                  <a:prstClr val="black"/>
                </a:solidFill>
              </a:rPr>
              <a:t>が行</a:t>
            </a:r>
            <a:r>
              <a:rPr lang="ja-JP" altLang="en-US" sz="2200" dirty="0" err="1">
                <a:solidFill>
                  <a:prstClr val="black"/>
                </a:solidFill>
              </a:rPr>
              <a:t>わ</a:t>
            </a:r>
            <a:endParaRPr lang="en-US" altLang="ja-JP" sz="2200" dirty="0">
              <a:solidFill>
                <a:prstClr val="black"/>
              </a:solidFill>
            </a:endParaRPr>
          </a:p>
          <a:p>
            <a:r>
              <a:rPr lang="en-US" altLang="ja-JP" sz="2200" dirty="0">
                <a:solidFill>
                  <a:prstClr val="black"/>
                </a:solidFill>
              </a:rPr>
              <a:t>   </a:t>
            </a:r>
            <a:r>
              <a:rPr lang="ja-JP" altLang="en-US" sz="2200" dirty="0">
                <a:solidFill>
                  <a:prstClr val="black"/>
                </a:solidFill>
              </a:rPr>
              <a:t>れている。</a:t>
            </a:r>
            <a:r>
              <a:rPr lang="ja-JP" altLang="en-US" sz="2200" spc="-20" dirty="0">
                <a:solidFill>
                  <a:prstClr val="black"/>
                </a:solidFill>
              </a:rPr>
              <a:t>平成３０年度の診療報酬改定は、介護報酬との同時改定であることか</a:t>
            </a:r>
            <a:endParaRPr lang="en-US" altLang="ja-JP" sz="2200" spc="-20" dirty="0">
              <a:solidFill>
                <a:prstClr val="black"/>
              </a:solidFill>
            </a:endParaRPr>
          </a:p>
          <a:p>
            <a:r>
              <a:rPr lang="en-US" altLang="ja-JP" sz="2200" spc="-20" dirty="0">
                <a:solidFill>
                  <a:prstClr val="black"/>
                </a:solidFill>
              </a:rPr>
              <a:t>   </a:t>
            </a:r>
            <a:r>
              <a:rPr lang="ja-JP" altLang="en-US" sz="2200" spc="-20" dirty="0">
                <a:solidFill>
                  <a:prstClr val="black"/>
                </a:solidFill>
              </a:rPr>
              <a:t>ら、医療と介護の連携に関するこれまでの検討を踏まえ、両者の連携が特に重要</a:t>
            </a:r>
            <a:endParaRPr lang="en-US" altLang="ja-JP" sz="2200" spc="-20" dirty="0">
              <a:solidFill>
                <a:prstClr val="black"/>
              </a:solidFill>
            </a:endParaRPr>
          </a:p>
          <a:p>
            <a:r>
              <a:rPr lang="en-US" altLang="ja-JP" sz="2200" spc="-20" dirty="0">
                <a:solidFill>
                  <a:prstClr val="black"/>
                </a:solidFill>
              </a:rPr>
              <a:t>   </a:t>
            </a:r>
            <a:r>
              <a:rPr lang="ja-JP" altLang="en-US" sz="2200" spc="-20" dirty="0">
                <a:solidFill>
                  <a:prstClr val="black"/>
                </a:solidFill>
              </a:rPr>
              <a:t>と考えられる以下のような内容を今後の検討事項に含めることとしてはどうか。</a:t>
            </a:r>
            <a:endParaRPr lang="en-US" altLang="ja-JP" sz="2200" spc="-20" dirty="0">
              <a:solidFill>
                <a:prstClr val="black"/>
              </a:solidFill>
            </a:endParaRPr>
          </a:p>
          <a:p>
            <a:pPr>
              <a:lnSpc>
                <a:spcPts val="2400"/>
              </a:lnSpc>
              <a:spcBef>
                <a:spcPts val="600"/>
              </a:spcBef>
            </a:pPr>
            <a:r>
              <a:rPr lang="ja-JP" altLang="en-US" sz="2200" dirty="0">
                <a:solidFill>
                  <a:prstClr val="black"/>
                </a:solidFill>
              </a:rPr>
              <a:t>   </a:t>
            </a:r>
            <a:r>
              <a:rPr lang="ja-JP" altLang="en-US" sz="2200" u="sng" dirty="0">
                <a:solidFill>
                  <a:srgbClr val="00B0F0"/>
                </a:solidFill>
              </a:rPr>
              <a:t>ア）療養病床・施設系サービスにおける医療</a:t>
            </a:r>
          </a:p>
          <a:p>
            <a:pPr marL="354013" indent="-354013">
              <a:lnSpc>
                <a:spcPts val="2400"/>
              </a:lnSpc>
            </a:pPr>
            <a:r>
              <a:rPr lang="ja-JP" altLang="en-US" sz="2200" dirty="0">
                <a:solidFill>
                  <a:prstClr val="black"/>
                </a:solidFill>
              </a:rPr>
              <a:t>　  ・   介護療養病床の見直し（新施設体系）を踏まえた、外付け医療サービスの</a:t>
            </a:r>
            <a:endParaRPr lang="en-US" altLang="ja-JP" sz="2200" dirty="0">
              <a:solidFill>
                <a:prstClr val="black"/>
              </a:solidFill>
            </a:endParaRPr>
          </a:p>
          <a:p>
            <a:pPr marL="354013" indent="-354013">
              <a:lnSpc>
                <a:spcPts val="2400"/>
              </a:lnSpc>
            </a:pPr>
            <a:r>
              <a:rPr lang="en-US" altLang="ja-JP" sz="2200" dirty="0">
                <a:solidFill>
                  <a:prstClr val="black"/>
                </a:solidFill>
              </a:rPr>
              <a:t>        </a:t>
            </a:r>
            <a:r>
              <a:rPr lang="ja-JP" altLang="en-US" sz="2200" dirty="0">
                <a:solidFill>
                  <a:prstClr val="black"/>
                </a:solidFill>
              </a:rPr>
              <a:t>給付調整の在り方について</a:t>
            </a:r>
          </a:p>
          <a:p>
            <a:pPr marL="354013" indent="-354013">
              <a:lnSpc>
                <a:spcPts val="2400"/>
              </a:lnSpc>
            </a:pPr>
            <a:r>
              <a:rPr lang="ja-JP" altLang="en-US" sz="2200" dirty="0">
                <a:solidFill>
                  <a:prstClr val="black"/>
                </a:solidFill>
              </a:rPr>
              <a:t>　  ・   療養病棟の入院患者の患者像を踏まえた適切な評価の在り方について</a:t>
            </a:r>
            <a:endParaRPr lang="en-US" altLang="ja-JP" sz="2200" dirty="0">
              <a:solidFill>
                <a:prstClr val="black"/>
              </a:solidFill>
            </a:endParaRPr>
          </a:p>
          <a:p>
            <a:pPr>
              <a:lnSpc>
                <a:spcPts val="2400"/>
              </a:lnSpc>
            </a:pPr>
            <a:r>
              <a:rPr lang="ja-JP" altLang="en-US" sz="2200" dirty="0">
                <a:solidFill>
                  <a:prstClr val="black"/>
                </a:solidFill>
              </a:rPr>
              <a:t>   </a:t>
            </a:r>
            <a:r>
              <a:rPr lang="ja-JP" altLang="en-US" sz="2200" u="sng" dirty="0">
                <a:solidFill>
                  <a:srgbClr val="00B0F0"/>
                </a:solidFill>
              </a:rPr>
              <a:t>イ）居宅等における医療</a:t>
            </a:r>
            <a:r>
              <a:rPr lang="ja-JP" altLang="en-US" sz="2200" u="sng" spc="-20" dirty="0">
                <a:solidFill>
                  <a:srgbClr val="00B0F0"/>
                </a:solidFill>
              </a:rPr>
              <a:t>（訪問診療・訪問看護、歯科訪問診療、薬剤師の業務等）</a:t>
            </a:r>
          </a:p>
          <a:p>
            <a:pPr marL="354013" indent="-354013">
              <a:lnSpc>
                <a:spcPts val="2400"/>
              </a:lnSpc>
            </a:pPr>
            <a:r>
              <a:rPr lang="ja-JP" altLang="en-US" sz="2200" dirty="0">
                <a:solidFill>
                  <a:prstClr val="black"/>
                </a:solidFill>
              </a:rPr>
              <a:t>     ・   介護報酬における居宅療養管理指導による評価と、診療報酬における訪問</a:t>
            </a:r>
            <a:endParaRPr lang="en-US" altLang="ja-JP" sz="2200" dirty="0">
              <a:solidFill>
                <a:prstClr val="black"/>
              </a:solidFill>
            </a:endParaRPr>
          </a:p>
          <a:p>
            <a:pPr marL="354013" indent="-354013">
              <a:lnSpc>
                <a:spcPts val="2400"/>
              </a:lnSpc>
            </a:pPr>
            <a:r>
              <a:rPr lang="en-US" altLang="ja-JP" sz="2200" dirty="0">
                <a:solidFill>
                  <a:prstClr val="black"/>
                </a:solidFill>
              </a:rPr>
              <a:t>        </a:t>
            </a:r>
            <a:r>
              <a:rPr lang="ja-JP" altLang="en-US" sz="2200" dirty="0">
                <a:solidFill>
                  <a:prstClr val="black"/>
                </a:solidFill>
              </a:rPr>
              <a:t>指導管理の評価の在り方について</a:t>
            </a:r>
          </a:p>
          <a:p>
            <a:pPr>
              <a:lnSpc>
                <a:spcPts val="2400"/>
              </a:lnSpc>
            </a:pPr>
            <a:r>
              <a:rPr lang="ja-JP" altLang="en-US" sz="2200" dirty="0">
                <a:solidFill>
                  <a:prstClr val="black"/>
                </a:solidFill>
              </a:rPr>
              <a:t>　  ・   医療と介護の訪問看護のサービスの在り方について</a:t>
            </a:r>
          </a:p>
          <a:p>
            <a:pPr>
              <a:lnSpc>
                <a:spcPts val="2400"/>
              </a:lnSpc>
            </a:pPr>
            <a:r>
              <a:rPr lang="ja-JP" altLang="en-US" sz="2200" dirty="0">
                <a:solidFill>
                  <a:prstClr val="black"/>
                </a:solidFill>
              </a:rPr>
              <a:t>　  ・   居宅等における看取り支援の在り方について</a:t>
            </a:r>
          </a:p>
          <a:p>
            <a:pPr>
              <a:lnSpc>
                <a:spcPts val="2400"/>
              </a:lnSpc>
            </a:pPr>
            <a:r>
              <a:rPr lang="ja-JP" altLang="en-US" sz="2200" dirty="0">
                <a:solidFill>
                  <a:prstClr val="black"/>
                </a:solidFill>
              </a:rPr>
              <a:t>  </a:t>
            </a:r>
            <a:r>
              <a:rPr lang="ja-JP" altLang="en-US" sz="2200" u="sng" dirty="0">
                <a:solidFill>
                  <a:srgbClr val="00B0F0"/>
                </a:solidFill>
              </a:rPr>
              <a:t>ウ）維持期のリハビリテーション</a:t>
            </a:r>
          </a:p>
          <a:p>
            <a:pPr>
              <a:lnSpc>
                <a:spcPts val="2400"/>
              </a:lnSpc>
            </a:pPr>
            <a:r>
              <a:rPr lang="ja-JP" altLang="en-US" sz="2200" dirty="0">
                <a:solidFill>
                  <a:prstClr val="black"/>
                </a:solidFill>
              </a:rPr>
              <a:t>　  ・   外来や通所におけるリハビリテーションの在り方について</a:t>
            </a:r>
          </a:p>
          <a:p>
            <a:pPr>
              <a:lnSpc>
                <a:spcPts val="2400"/>
              </a:lnSpc>
            </a:pPr>
            <a:r>
              <a:rPr lang="ja-JP" altLang="en-US" sz="2200" dirty="0">
                <a:solidFill>
                  <a:prstClr val="black"/>
                </a:solidFill>
              </a:rPr>
              <a:t>　  ・   地域（居宅等）におけるリハビリテーションの在り方について</a:t>
            </a:r>
            <a:endParaRPr lang="ja-JP" altLang="en-US" sz="2200" dirty="0">
              <a:solidFill>
                <a:prstClr val="black"/>
              </a:solidFill>
              <a:latin typeface="ＭＳ Ｐゴシック"/>
            </a:endParaRPr>
          </a:p>
        </p:txBody>
      </p:sp>
      <p:sp>
        <p:nvSpPr>
          <p:cNvPr id="5" name="テキスト ボックス 4"/>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総－２</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２８．１２．１４</a:t>
            </a:r>
          </a:p>
        </p:txBody>
      </p:sp>
      <p:sp>
        <p:nvSpPr>
          <p:cNvPr id="6"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46</a:t>
            </a:r>
            <a:endParaRPr lang="ja-JP" altLang="en-US" sz="1600" dirty="0">
              <a:solidFill>
                <a:prstClr val="black"/>
              </a:solidFill>
            </a:endParaRPr>
          </a:p>
        </p:txBody>
      </p:sp>
    </p:spTree>
    <p:extLst>
      <p:ext uri="{BB962C8B-B14F-4D97-AF65-F5344CB8AC3E}">
        <p14:creationId xmlns:p14="http://schemas.microsoft.com/office/powerpoint/2010/main" val="122881548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70383" y="1051282"/>
            <a:ext cx="9813931" cy="5693866"/>
          </a:xfrm>
          <a:prstGeom prst="rect">
            <a:avLst/>
          </a:prstGeom>
          <a:noFill/>
        </p:spPr>
        <p:txBody>
          <a:bodyPr wrap="square" rtlCol="0">
            <a:spAutoFit/>
          </a:bodyPr>
          <a:lstStyle/>
          <a:p>
            <a:r>
              <a:rPr lang="ja-JP" altLang="en-US" dirty="0">
                <a:solidFill>
                  <a:prstClr val="black"/>
                </a:solidFill>
                <a:latin typeface="ＭＳ Ｐゴシック"/>
              </a:rPr>
              <a:t>　平成 ３０年度の診療報酬改定に向けた検討においては、これまでの診療報酬改定での検討項目、医療と介護の連携に関する検討項目、平成２８年度診療報酬改定に係る答申書附帯意見、他の審議会等の議論等を踏まえ、以下のような内容を今後の主な検討項目とする。</a:t>
            </a:r>
          </a:p>
          <a:p>
            <a:pPr>
              <a:lnSpc>
                <a:spcPts val="800"/>
              </a:lnSpc>
            </a:pPr>
            <a:endParaRPr lang="en-US" altLang="ja-JP" dirty="0">
              <a:solidFill>
                <a:prstClr val="black"/>
              </a:solidFill>
              <a:latin typeface="ＭＳ Ｐゴシック"/>
            </a:endParaRPr>
          </a:p>
          <a:p>
            <a:r>
              <a:rPr lang="ja-JP" altLang="en-US" sz="2000" b="1" u="sng" dirty="0">
                <a:solidFill>
                  <a:prstClr val="black"/>
                </a:solidFill>
                <a:latin typeface="ＭＳ Ｐゴシック"/>
              </a:rPr>
              <a:t>（１）医療機能の分化・連携の強化、地域包括ケアシステムの構築の推進</a:t>
            </a:r>
          </a:p>
          <a:p>
            <a:pPr marL="182563">
              <a:lnSpc>
                <a:spcPts val="2000"/>
              </a:lnSpc>
            </a:pPr>
            <a:r>
              <a:rPr lang="ja-JP" altLang="en-US" sz="2000" b="1" dirty="0">
                <a:solidFill>
                  <a:prstClr val="black"/>
                </a:solidFill>
                <a:latin typeface="ＭＳ Ｐゴシック"/>
              </a:rPr>
              <a:t>①入院医療</a:t>
            </a:r>
          </a:p>
          <a:p>
            <a:pPr marL="182563">
              <a:lnSpc>
                <a:spcPts val="2000"/>
              </a:lnSpc>
            </a:pPr>
            <a:r>
              <a:rPr lang="ja-JP" altLang="en-US" sz="2000" dirty="0">
                <a:solidFill>
                  <a:prstClr val="black"/>
                </a:solidFill>
                <a:latin typeface="ＭＳ Ｐゴシック"/>
              </a:rPr>
              <a:t>  ・  医療機能、患者の状態に応じた評価</a:t>
            </a:r>
          </a:p>
          <a:p>
            <a:pPr marL="182563">
              <a:lnSpc>
                <a:spcPts val="2000"/>
              </a:lnSpc>
            </a:pPr>
            <a:r>
              <a:rPr lang="ja-JP" altLang="en-US" sz="2000" dirty="0">
                <a:solidFill>
                  <a:prstClr val="black"/>
                </a:solidFill>
                <a:latin typeface="ＭＳ Ｐゴシック"/>
              </a:rPr>
              <a:t>  ・  ＤＰＣ制度における調整係数、機能評価係数</a:t>
            </a:r>
            <a:r>
              <a:rPr lang="en-US" altLang="ja-JP" sz="2000" dirty="0">
                <a:solidFill>
                  <a:prstClr val="black"/>
                </a:solidFill>
                <a:latin typeface="ＭＳ Ｐゴシック"/>
              </a:rPr>
              <a:t>Ⅱ</a:t>
            </a:r>
            <a:r>
              <a:rPr lang="ja-JP" altLang="en-US" sz="2000" dirty="0">
                <a:solidFill>
                  <a:prstClr val="black"/>
                </a:solidFill>
                <a:latin typeface="ＭＳ Ｐゴシック"/>
              </a:rPr>
              <a:t>の見直し等</a:t>
            </a:r>
          </a:p>
          <a:p>
            <a:pPr marL="182563">
              <a:lnSpc>
                <a:spcPts val="2000"/>
              </a:lnSpc>
            </a:pPr>
            <a:r>
              <a:rPr lang="ja-JP" altLang="en-US" sz="2000" dirty="0">
                <a:solidFill>
                  <a:prstClr val="black"/>
                </a:solidFill>
                <a:latin typeface="ＭＳ Ｐゴシック"/>
              </a:rPr>
              <a:t>  ・  医療従事者の負担軽減やチーム医療の推進等に係る取組</a:t>
            </a:r>
          </a:p>
          <a:p>
            <a:pPr marL="182563">
              <a:lnSpc>
                <a:spcPts val="2000"/>
              </a:lnSpc>
            </a:pPr>
            <a:r>
              <a:rPr lang="ja-JP" altLang="en-US" sz="2000" b="1" dirty="0">
                <a:solidFill>
                  <a:prstClr val="black"/>
                </a:solidFill>
                <a:latin typeface="ＭＳ Ｐゴシック"/>
              </a:rPr>
              <a:t>②外来医療</a:t>
            </a:r>
          </a:p>
          <a:p>
            <a:pPr marL="182563">
              <a:lnSpc>
                <a:spcPts val="2000"/>
              </a:lnSpc>
            </a:pPr>
            <a:r>
              <a:rPr lang="ja-JP" altLang="en-US" sz="2000" dirty="0">
                <a:solidFill>
                  <a:prstClr val="black"/>
                </a:solidFill>
                <a:latin typeface="ＭＳ Ｐゴシック"/>
              </a:rPr>
              <a:t>  ・  かかりつけ医機能とかかりつけ歯科医機能</a:t>
            </a:r>
          </a:p>
          <a:p>
            <a:pPr marL="182563">
              <a:lnSpc>
                <a:spcPts val="2000"/>
              </a:lnSpc>
            </a:pPr>
            <a:r>
              <a:rPr lang="ja-JP" altLang="en-US" sz="2000" dirty="0">
                <a:solidFill>
                  <a:prstClr val="black"/>
                </a:solidFill>
                <a:latin typeface="ＭＳ Ｐゴシック"/>
              </a:rPr>
              <a:t>  ・  かかりつけ医機能とかかりつけ薬剤師・薬局機能の連携</a:t>
            </a:r>
          </a:p>
          <a:p>
            <a:pPr marL="182563">
              <a:lnSpc>
                <a:spcPts val="2000"/>
              </a:lnSpc>
            </a:pPr>
            <a:r>
              <a:rPr lang="ja-JP" altLang="en-US" sz="2000" dirty="0">
                <a:solidFill>
                  <a:prstClr val="black"/>
                </a:solidFill>
                <a:latin typeface="ＭＳ Ｐゴシック"/>
              </a:rPr>
              <a:t>  ・  生活習慣病治療薬等の処方</a:t>
            </a:r>
          </a:p>
          <a:p>
            <a:pPr marL="182563">
              <a:lnSpc>
                <a:spcPts val="2000"/>
              </a:lnSpc>
            </a:pPr>
            <a:r>
              <a:rPr lang="ja-JP" altLang="en-US" sz="2000" dirty="0">
                <a:solidFill>
                  <a:prstClr val="black"/>
                </a:solidFill>
                <a:latin typeface="ＭＳ Ｐゴシック"/>
              </a:rPr>
              <a:t>  ・  紹介状なしの大病院受診時の定額負担</a:t>
            </a:r>
          </a:p>
          <a:p>
            <a:pPr marL="182563">
              <a:lnSpc>
                <a:spcPts val="2000"/>
              </a:lnSpc>
            </a:pPr>
            <a:r>
              <a:rPr lang="ja-JP" altLang="en-US" sz="2000" b="1" dirty="0">
                <a:solidFill>
                  <a:prstClr val="black"/>
                </a:solidFill>
                <a:latin typeface="ＭＳ Ｐゴシック"/>
              </a:rPr>
              <a:t>③在宅医療</a:t>
            </a:r>
          </a:p>
          <a:p>
            <a:pPr marL="182563">
              <a:lnSpc>
                <a:spcPts val="2000"/>
              </a:lnSpc>
            </a:pPr>
            <a:r>
              <a:rPr lang="ja-JP" altLang="en-US" sz="2000" dirty="0">
                <a:solidFill>
                  <a:prstClr val="black"/>
                </a:solidFill>
                <a:latin typeface="ＭＳ Ｐゴシック"/>
              </a:rPr>
              <a:t>  ・  重症度や居住形態、患者の特性に応じた評価</a:t>
            </a:r>
          </a:p>
          <a:p>
            <a:pPr marL="182563">
              <a:lnSpc>
                <a:spcPts val="2000"/>
              </a:lnSpc>
            </a:pPr>
            <a:r>
              <a:rPr lang="ja-JP" altLang="en-US" sz="2000" dirty="0">
                <a:solidFill>
                  <a:prstClr val="black"/>
                </a:solidFill>
                <a:latin typeface="ＭＳ Ｐゴシック"/>
              </a:rPr>
              <a:t>  ・  訪問診療、歯科訪問診療、訪問看護、在宅薬剤管理指導等</a:t>
            </a:r>
          </a:p>
          <a:p>
            <a:pPr marL="182563">
              <a:lnSpc>
                <a:spcPts val="2000"/>
              </a:lnSpc>
            </a:pPr>
            <a:r>
              <a:rPr lang="ja-JP" altLang="en-US" sz="2000" dirty="0">
                <a:solidFill>
                  <a:prstClr val="black"/>
                </a:solidFill>
                <a:latin typeface="ＭＳ Ｐゴシック"/>
              </a:rPr>
              <a:t>  ・  訪問リハビリテーション指導管理</a:t>
            </a:r>
            <a:endParaRPr lang="en-US" altLang="ja-JP" sz="2000" dirty="0">
              <a:solidFill>
                <a:prstClr val="black"/>
              </a:solidFill>
              <a:latin typeface="ＭＳ Ｐゴシック"/>
            </a:endParaRPr>
          </a:p>
          <a:p>
            <a:pPr marL="182563">
              <a:lnSpc>
                <a:spcPts val="2000"/>
              </a:lnSpc>
            </a:pPr>
            <a:r>
              <a:rPr lang="ja-JP" altLang="en-US" sz="2000" b="1" dirty="0">
                <a:solidFill>
                  <a:prstClr val="black"/>
                </a:solidFill>
                <a:latin typeface="ＭＳ Ｐゴシック"/>
              </a:rPr>
              <a:t>④医療と介護の連携</a:t>
            </a:r>
          </a:p>
          <a:p>
            <a:pPr marL="182563">
              <a:lnSpc>
                <a:spcPts val="2000"/>
              </a:lnSpc>
            </a:pPr>
            <a:r>
              <a:rPr lang="ja-JP" altLang="en-US" sz="2000" dirty="0">
                <a:solidFill>
                  <a:prstClr val="black"/>
                </a:solidFill>
                <a:latin typeface="ＭＳ Ｐゴシック"/>
              </a:rPr>
              <a:t>  ・  療養病床・施設系サービスにおける医療</a:t>
            </a:r>
          </a:p>
          <a:p>
            <a:pPr marL="182563">
              <a:lnSpc>
                <a:spcPts val="2000"/>
              </a:lnSpc>
            </a:pPr>
            <a:r>
              <a:rPr lang="ja-JP" altLang="en-US" sz="2000" dirty="0">
                <a:solidFill>
                  <a:prstClr val="black"/>
                </a:solidFill>
                <a:latin typeface="ＭＳ Ｐゴシック"/>
              </a:rPr>
              <a:t>  ・  居宅等における医療（訪問診療・訪問看護、歯科訪問診療、薬剤師の業務等）</a:t>
            </a:r>
          </a:p>
          <a:p>
            <a:pPr marL="182563">
              <a:lnSpc>
                <a:spcPts val="2000"/>
              </a:lnSpc>
            </a:pPr>
            <a:r>
              <a:rPr lang="ja-JP" altLang="en-US" sz="2000" dirty="0">
                <a:solidFill>
                  <a:prstClr val="black"/>
                </a:solidFill>
                <a:latin typeface="ＭＳ Ｐゴシック"/>
              </a:rPr>
              <a:t>  ・  維持期のリハビリテーション</a:t>
            </a:r>
          </a:p>
        </p:txBody>
      </p:sp>
      <p:sp>
        <p:nvSpPr>
          <p:cNvPr id="5" name="テキスト ボックス 4"/>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総－４</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２８．１２．２１</a:t>
            </a:r>
          </a:p>
        </p:txBody>
      </p:sp>
      <p:sp>
        <p:nvSpPr>
          <p:cNvPr id="2" name="正方形/長方形 1"/>
          <p:cNvSpPr/>
          <p:nvPr/>
        </p:nvSpPr>
        <p:spPr>
          <a:xfrm>
            <a:off x="92094" y="655516"/>
            <a:ext cx="6576955" cy="430887"/>
          </a:xfrm>
          <a:prstGeom prst="rect">
            <a:avLst/>
          </a:prstGeom>
          <a:solidFill>
            <a:srgbClr val="00B0F0">
              <a:alpha val="20000"/>
            </a:srgbClr>
          </a:solidFill>
          <a:ln>
            <a:solidFill>
              <a:schemeClr val="tx1"/>
            </a:solidFill>
          </a:ln>
        </p:spPr>
        <p:txBody>
          <a:bodyPr wrap="square">
            <a:spAutoFit/>
          </a:bodyPr>
          <a:lstStyle/>
          <a:p>
            <a:r>
              <a:rPr lang="ja-JP" altLang="en-US" sz="2200" dirty="0">
                <a:solidFill>
                  <a:prstClr val="black"/>
                </a:solidFill>
              </a:rPr>
              <a:t>１．平成 ３０年度診療報酬改定に向けた主な検討項目</a:t>
            </a:r>
          </a:p>
        </p:txBody>
      </p:sp>
      <p:sp>
        <p:nvSpPr>
          <p:cNvPr id="6" name="Rectangle 2"/>
          <p:cNvSpPr txBox="1">
            <a:spLocks noChangeArrowheads="1"/>
          </p:cNvSpPr>
          <p:nvPr/>
        </p:nvSpPr>
        <p:spPr>
          <a:xfrm>
            <a:off x="414528" y="151979"/>
            <a:ext cx="7924800" cy="471591"/>
          </a:xfrm>
          <a:prstGeom prst="rect">
            <a:avLst/>
          </a:prstGeom>
          <a:solidFill>
            <a:srgbClr val="CFDEB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377"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2400" dirty="0">
                <a:solidFill>
                  <a:prstClr val="black"/>
                </a:solidFill>
              </a:rPr>
              <a:t>平成３０年度診療報酬改定に向けた検討項目と進め方（案）</a:t>
            </a:r>
            <a:endParaRPr lang="en-US" altLang="ja-JP" sz="2400" dirty="0">
              <a:solidFill>
                <a:prstClr val="black"/>
              </a:solidFill>
            </a:endParaRPr>
          </a:p>
        </p:txBody>
      </p:sp>
      <p:sp>
        <p:nvSpPr>
          <p:cNvPr id="7"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47</a:t>
            </a:r>
            <a:endParaRPr lang="ja-JP" altLang="en-US" sz="1600" dirty="0">
              <a:solidFill>
                <a:prstClr val="black"/>
              </a:solidFill>
            </a:endParaRPr>
          </a:p>
        </p:txBody>
      </p:sp>
    </p:spTree>
    <p:extLst>
      <p:ext uri="{BB962C8B-B14F-4D97-AF65-F5344CB8AC3E}">
        <p14:creationId xmlns:p14="http://schemas.microsoft.com/office/powerpoint/2010/main" val="256715953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62596" y="557571"/>
            <a:ext cx="9813931" cy="6299160"/>
          </a:xfrm>
          <a:prstGeom prst="rect">
            <a:avLst/>
          </a:prstGeom>
          <a:noFill/>
        </p:spPr>
        <p:txBody>
          <a:bodyPr wrap="square" rtlCol="0">
            <a:spAutoFit/>
          </a:bodyPr>
          <a:lstStyle/>
          <a:p>
            <a:pPr>
              <a:lnSpc>
                <a:spcPts val="2200"/>
              </a:lnSpc>
            </a:pPr>
            <a:r>
              <a:rPr lang="ja-JP" altLang="en-US" sz="2000" b="1" u="sng" dirty="0">
                <a:solidFill>
                  <a:prstClr val="black"/>
                </a:solidFill>
                <a:latin typeface="ＭＳ Ｐゴシック"/>
              </a:rPr>
              <a:t>（２）患者の価値中心の安心・安全で質の高い医療の実現</a:t>
            </a:r>
          </a:p>
          <a:p>
            <a:pPr marL="182563">
              <a:lnSpc>
                <a:spcPts val="2200"/>
              </a:lnSpc>
            </a:pPr>
            <a:r>
              <a:rPr lang="ja-JP" altLang="en-US" sz="2000" dirty="0">
                <a:solidFill>
                  <a:prstClr val="black"/>
                </a:solidFill>
                <a:latin typeface="ＭＳ Ｐゴシック"/>
              </a:rPr>
              <a:t> ・  アウトカムに基づく評価</a:t>
            </a:r>
          </a:p>
          <a:p>
            <a:pPr marL="182563">
              <a:lnSpc>
                <a:spcPts val="2200"/>
              </a:lnSpc>
            </a:pPr>
            <a:r>
              <a:rPr lang="ja-JP" altLang="en-US" sz="2000" dirty="0">
                <a:solidFill>
                  <a:prstClr val="black"/>
                </a:solidFill>
                <a:latin typeface="ＭＳ Ｐゴシック"/>
              </a:rPr>
              <a:t> ・  患者や家族等への情報提供や相談支援</a:t>
            </a:r>
          </a:p>
          <a:p>
            <a:pPr marL="182563">
              <a:lnSpc>
                <a:spcPts val="2200"/>
              </a:lnSpc>
            </a:pPr>
            <a:r>
              <a:rPr lang="ja-JP" altLang="en-US" sz="2000" dirty="0">
                <a:solidFill>
                  <a:prstClr val="black"/>
                </a:solidFill>
                <a:latin typeface="ＭＳ Ｐゴシック"/>
              </a:rPr>
              <a:t> ・  医療機能等に関する情報提供や公表</a:t>
            </a:r>
          </a:p>
          <a:p>
            <a:pPr marL="182563">
              <a:lnSpc>
                <a:spcPts val="2200"/>
              </a:lnSpc>
            </a:pPr>
            <a:r>
              <a:rPr lang="ja-JP" altLang="en-US" sz="2000" dirty="0">
                <a:solidFill>
                  <a:prstClr val="black"/>
                </a:solidFill>
                <a:latin typeface="ＭＳ Ｐゴシック"/>
              </a:rPr>
              <a:t> ・  患者の選択に基づくサービス提供</a:t>
            </a:r>
          </a:p>
          <a:p>
            <a:pPr>
              <a:lnSpc>
                <a:spcPts val="2200"/>
              </a:lnSpc>
            </a:pPr>
            <a:r>
              <a:rPr lang="ja-JP" altLang="en-US" sz="2000" b="1" u="sng" dirty="0">
                <a:solidFill>
                  <a:prstClr val="black"/>
                </a:solidFill>
                <a:latin typeface="ＭＳ Ｐゴシック"/>
              </a:rPr>
              <a:t>（３）重点分野、個別分野に係る質の高い医療提供の推進</a:t>
            </a:r>
          </a:p>
          <a:p>
            <a:pPr marL="182563">
              <a:lnSpc>
                <a:spcPts val="2200"/>
              </a:lnSpc>
            </a:pPr>
            <a:r>
              <a:rPr lang="ja-JP" altLang="en-US" sz="2000" dirty="0">
                <a:solidFill>
                  <a:prstClr val="black"/>
                </a:solidFill>
                <a:latin typeface="ＭＳ Ｐゴシック"/>
              </a:rPr>
              <a:t> ・  緩和ケアを含むがん患者への質の高い医療</a:t>
            </a:r>
          </a:p>
          <a:p>
            <a:pPr marL="182563">
              <a:lnSpc>
                <a:spcPts val="2200"/>
              </a:lnSpc>
            </a:pPr>
            <a:r>
              <a:rPr lang="ja-JP" altLang="en-US" sz="2000" dirty="0">
                <a:solidFill>
                  <a:prstClr val="black"/>
                </a:solidFill>
                <a:latin typeface="ＭＳ Ｐゴシック"/>
              </a:rPr>
              <a:t> ・  認知症患者への質の高い医療</a:t>
            </a:r>
          </a:p>
          <a:p>
            <a:pPr marL="182563">
              <a:lnSpc>
                <a:spcPts val="2200"/>
              </a:lnSpc>
            </a:pPr>
            <a:r>
              <a:rPr lang="ja-JP" altLang="en-US" sz="2000" dirty="0">
                <a:solidFill>
                  <a:prstClr val="black"/>
                </a:solidFill>
                <a:latin typeface="ＭＳ Ｐゴシック"/>
              </a:rPr>
              <a:t> ・  精神疾患患者への医療提供や地域移行・地域生活支援</a:t>
            </a:r>
          </a:p>
          <a:p>
            <a:pPr marL="182563">
              <a:lnSpc>
                <a:spcPts val="2200"/>
              </a:lnSpc>
            </a:pPr>
            <a:r>
              <a:rPr lang="ja-JP" altLang="en-US" sz="2000" dirty="0">
                <a:solidFill>
                  <a:prstClr val="black"/>
                </a:solidFill>
                <a:latin typeface="ＭＳ Ｐゴシック"/>
              </a:rPr>
              <a:t> ・  外来や入院でのリハビリテーション</a:t>
            </a:r>
          </a:p>
          <a:p>
            <a:pPr marL="182563">
              <a:lnSpc>
                <a:spcPts val="2200"/>
              </a:lnSpc>
            </a:pPr>
            <a:r>
              <a:rPr lang="ja-JP" altLang="en-US" sz="2000" dirty="0">
                <a:solidFill>
                  <a:prstClr val="black"/>
                </a:solidFill>
                <a:latin typeface="ＭＳ Ｐゴシック"/>
              </a:rPr>
              <a:t> ・  口腔疾患の重症化予防、口腔機能低下への対応、生活の質に配慮した歯科医療</a:t>
            </a:r>
          </a:p>
          <a:p>
            <a:pPr marL="182563">
              <a:lnSpc>
                <a:spcPts val="2200"/>
              </a:lnSpc>
            </a:pPr>
            <a:r>
              <a:rPr lang="ja-JP" altLang="en-US" sz="2000" dirty="0">
                <a:solidFill>
                  <a:prstClr val="black"/>
                </a:solidFill>
                <a:latin typeface="ＭＳ Ｐゴシック"/>
              </a:rPr>
              <a:t> ・  薬剤使用の適正化に係る薬剤管理業務</a:t>
            </a:r>
          </a:p>
          <a:p>
            <a:pPr>
              <a:lnSpc>
                <a:spcPts val="2200"/>
              </a:lnSpc>
            </a:pPr>
            <a:r>
              <a:rPr lang="ja-JP" altLang="en-US" sz="2000" b="1" u="sng" dirty="0">
                <a:solidFill>
                  <a:prstClr val="black"/>
                </a:solidFill>
                <a:latin typeface="ＭＳ Ｐゴシック"/>
              </a:rPr>
              <a:t>（４）持続可能性を高める効果的・効率的な医療への対応</a:t>
            </a:r>
          </a:p>
          <a:p>
            <a:pPr marL="182563">
              <a:lnSpc>
                <a:spcPts val="2200"/>
              </a:lnSpc>
            </a:pPr>
            <a:r>
              <a:rPr lang="ja-JP" altLang="en-US" sz="2000" dirty="0">
                <a:solidFill>
                  <a:prstClr val="black"/>
                </a:solidFill>
                <a:latin typeface="ＭＳ Ｐゴシック"/>
              </a:rPr>
              <a:t>① 医薬品、医療機器等の適切な評価</a:t>
            </a:r>
          </a:p>
          <a:p>
            <a:pPr marL="354013">
              <a:lnSpc>
                <a:spcPts val="2200"/>
              </a:lnSpc>
            </a:pPr>
            <a:r>
              <a:rPr lang="ja-JP" altLang="en-US" sz="2000" dirty="0">
                <a:solidFill>
                  <a:prstClr val="black"/>
                </a:solidFill>
                <a:latin typeface="ＭＳ Ｐゴシック"/>
              </a:rPr>
              <a:t>・ 薬価制度の抜本改革（保険医療材料価格制度の見直しを含む）</a:t>
            </a:r>
          </a:p>
          <a:p>
            <a:pPr marL="354013">
              <a:lnSpc>
                <a:spcPts val="2200"/>
              </a:lnSpc>
            </a:pPr>
            <a:r>
              <a:rPr lang="ja-JP" altLang="en-US" sz="2000" dirty="0">
                <a:solidFill>
                  <a:prstClr val="black"/>
                </a:solidFill>
                <a:latin typeface="ＭＳ Ｐゴシック"/>
              </a:rPr>
              <a:t>・ 医療技術の費用対効果の観点を踏まえた評価</a:t>
            </a:r>
          </a:p>
          <a:p>
            <a:pPr marL="354013">
              <a:lnSpc>
                <a:spcPts val="2200"/>
              </a:lnSpc>
            </a:pPr>
            <a:r>
              <a:rPr lang="ja-JP" altLang="en-US" sz="2000" dirty="0">
                <a:solidFill>
                  <a:prstClr val="black"/>
                </a:solidFill>
                <a:latin typeface="ＭＳ Ｐゴシック"/>
              </a:rPr>
              <a:t>・ 新しい医療技術の保険適用</a:t>
            </a:r>
          </a:p>
          <a:p>
            <a:pPr marL="354013">
              <a:lnSpc>
                <a:spcPts val="2200"/>
              </a:lnSpc>
            </a:pPr>
            <a:r>
              <a:rPr lang="ja-JP" altLang="en-US" sz="2000" dirty="0">
                <a:solidFill>
                  <a:prstClr val="black"/>
                </a:solidFill>
                <a:latin typeface="ＭＳ Ｐゴシック"/>
              </a:rPr>
              <a:t>・ 後発医薬品の更なる使用促進</a:t>
            </a:r>
          </a:p>
          <a:p>
            <a:pPr marL="182563">
              <a:lnSpc>
                <a:spcPts val="2200"/>
              </a:lnSpc>
            </a:pPr>
            <a:r>
              <a:rPr lang="ja-JP" altLang="en-US" sz="2000" dirty="0">
                <a:solidFill>
                  <a:prstClr val="black"/>
                </a:solidFill>
                <a:latin typeface="ＭＳ Ｐゴシック"/>
              </a:rPr>
              <a:t>② 次世代の医療を担うサービスイノベーションの推進</a:t>
            </a:r>
          </a:p>
          <a:p>
            <a:pPr marL="354013">
              <a:lnSpc>
                <a:spcPts val="2200"/>
              </a:lnSpc>
            </a:pPr>
            <a:r>
              <a:rPr lang="ja-JP" altLang="en-US" sz="2000" dirty="0">
                <a:solidFill>
                  <a:prstClr val="black"/>
                </a:solidFill>
                <a:latin typeface="ＭＳ Ｐゴシック"/>
              </a:rPr>
              <a:t>・ バイオテクノロジー、ＩＣＴ、ＡＩ（人工知能）などの新たな技術への対応</a:t>
            </a:r>
          </a:p>
          <a:p>
            <a:pPr marL="354013">
              <a:lnSpc>
                <a:spcPts val="2200"/>
              </a:lnSpc>
            </a:pPr>
            <a:r>
              <a:rPr lang="ja-JP" altLang="en-US" sz="2000" dirty="0">
                <a:solidFill>
                  <a:prstClr val="black"/>
                </a:solidFill>
                <a:latin typeface="ＭＳ Ｐゴシック"/>
              </a:rPr>
              <a:t>・ ＩＣＴを活用した医療情報の共有の在り方</a:t>
            </a:r>
          </a:p>
          <a:p>
            <a:pPr marL="354013">
              <a:lnSpc>
                <a:spcPts val="2200"/>
              </a:lnSpc>
            </a:pPr>
            <a:r>
              <a:rPr lang="ja-JP" altLang="en-US" sz="2000" dirty="0">
                <a:solidFill>
                  <a:prstClr val="black"/>
                </a:solidFill>
                <a:latin typeface="ＭＳ Ｐゴシック"/>
              </a:rPr>
              <a:t>・ より効率的な共有・活用を推進するための医療の情報化等に資する取組の推進</a:t>
            </a:r>
          </a:p>
        </p:txBody>
      </p:sp>
      <p:sp>
        <p:nvSpPr>
          <p:cNvPr id="5" name="テキスト ボックス 4"/>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総－４</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２８．１２．２１</a:t>
            </a:r>
          </a:p>
        </p:txBody>
      </p:sp>
      <p:sp>
        <p:nvSpPr>
          <p:cNvPr id="6" name="正方形/長方形 5"/>
          <p:cNvSpPr/>
          <p:nvPr/>
        </p:nvSpPr>
        <p:spPr>
          <a:xfrm>
            <a:off x="92094" y="147730"/>
            <a:ext cx="6576955" cy="430887"/>
          </a:xfrm>
          <a:prstGeom prst="rect">
            <a:avLst/>
          </a:prstGeom>
          <a:solidFill>
            <a:srgbClr val="00B0F0">
              <a:alpha val="20000"/>
            </a:srgbClr>
          </a:solidFill>
          <a:ln>
            <a:solidFill>
              <a:schemeClr val="tx1"/>
            </a:solidFill>
          </a:ln>
        </p:spPr>
        <p:txBody>
          <a:bodyPr wrap="square">
            <a:spAutoFit/>
          </a:bodyPr>
          <a:lstStyle/>
          <a:p>
            <a:r>
              <a:rPr lang="ja-JP" altLang="en-US" sz="2200" dirty="0">
                <a:solidFill>
                  <a:prstClr val="black"/>
                </a:solidFill>
              </a:rPr>
              <a:t>１．平成 ３０年度診療報酬改定に向けた主な検討項目</a:t>
            </a:r>
          </a:p>
        </p:txBody>
      </p:sp>
      <p:sp>
        <p:nvSpPr>
          <p:cNvPr id="7"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48</a:t>
            </a:r>
            <a:endParaRPr lang="ja-JP" altLang="en-US" sz="1600" dirty="0">
              <a:solidFill>
                <a:prstClr val="black"/>
              </a:solidFill>
            </a:endParaRPr>
          </a:p>
        </p:txBody>
      </p:sp>
    </p:spTree>
    <p:extLst>
      <p:ext uri="{BB962C8B-B14F-4D97-AF65-F5344CB8AC3E}">
        <p14:creationId xmlns:p14="http://schemas.microsoft.com/office/powerpoint/2010/main" val="404144442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62596" y="621819"/>
            <a:ext cx="9813931" cy="5786199"/>
          </a:xfrm>
          <a:prstGeom prst="rect">
            <a:avLst/>
          </a:prstGeom>
          <a:noFill/>
        </p:spPr>
        <p:txBody>
          <a:bodyPr wrap="square" rtlCol="0">
            <a:spAutoFit/>
          </a:bodyPr>
          <a:lstStyle/>
          <a:p>
            <a:r>
              <a:rPr lang="ja-JP" altLang="en-US" sz="2000" b="1" u="sng" dirty="0">
                <a:solidFill>
                  <a:prstClr val="black"/>
                </a:solidFill>
                <a:latin typeface="ＭＳ Ｐゴシック"/>
              </a:rPr>
              <a:t>（１）検討の場</a:t>
            </a:r>
          </a:p>
          <a:p>
            <a:r>
              <a:rPr lang="ja-JP" altLang="en-US" sz="2000" dirty="0">
                <a:solidFill>
                  <a:prstClr val="black"/>
                </a:solidFill>
                <a:latin typeface="ＭＳ Ｐゴシック"/>
              </a:rPr>
              <a:t>　　前回改定と同様に、</a:t>
            </a:r>
          </a:p>
          <a:p>
            <a:pPr marL="324000" indent="-85725"/>
            <a:r>
              <a:rPr lang="ja-JP" altLang="en-US" sz="2000" dirty="0">
                <a:solidFill>
                  <a:prstClr val="black"/>
                </a:solidFill>
                <a:latin typeface="ＭＳ Ｐゴシック"/>
              </a:rPr>
              <a:t>・　調査専門組織に係る事項及び診療報酬の基本的事項についてあらかじめ調整を行う 必要がある事項は、</a:t>
            </a:r>
            <a:r>
              <a:rPr lang="ja-JP" altLang="en-US" sz="2000" b="1" dirty="0">
                <a:solidFill>
                  <a:srgbClr val="0070C0"/>
                </a:solidFill>
                <a:latin typeface="ＭＳ Ｐゴシック"/>
              </a:rPr>
              <a:t>診療報酬基本問題小委員会</a:t>
            </a:r>
            <a:r>
              <a:rPr lang="ja-JP" altLang="en-US" sz="2000" dirty="0">
                <a:solidFill>
                  <a:prstClr val="black"/>
                </a:solidFill>
                <a:latin typeface="ＭＳ Ｐゴシック"/>
              </a:rPr>
              <a:t>において、</a:t>
            </a:r>
          </a:p>
          <a:p>
            <a:pPr marL="324000" indent="-85725"/>
            <a:r>
              <a:rPr lang="ja-JP" altLang="en-US" sz="2000" dirty="0">
                <a:solidFill>
                  <a:prstClr val="black"/>
                </a:solidFill>
                <a:latin typeface="ＭＳ Ｐゴシック"/>
              </a:rPr>
              <a:t>・　その他の各専門事項については、</a:t>
            </a:r>
            <a:r>
              <a:rPr lang="ja-JP" altLang="en-US" sz="2000" b="1" dirty="0">
                <a:solidFill>
                  <a:srgbClr val="0070C0"/>
                </a:solidFill>
                <a:latin typeface="ＭＳ Ｐゴシック"/>
              </a:rPr>
              <a:t>診療報酬改定結果検証部会、薬価専門部会、保険医療材料専門部会、費用対効果評価専門部会</a:t>
            </a:r>
            <a:r>
              <a:rPr lang="ja-JP" altLang="en-US" sz="2000" dirty="0">
                <a:solidFill>
                  <a:prstClr val="black"/>
                </a:solidFill>
                <a:latin typeface="ＭＳ Ｐゴシック"/>
              </a:rPr>
              <a:t>の各部会において、</a:t>
            </a:r>
            <a:endParaRPr lang="en-US" altLang="ja-JP" sz="2000" dirty="0">
              <a:solidFill>
                <a:prstClr val="black"/>
              </a:solidFill>
              <a:latin typeface="ＭＳ Ｐゴシック"/>
            </a:endParaRPr>
          </a:p>
          <a:p>
            <a:pPr marL="268288" indent="-185738"/>
            <a:r>
              <a:rPr lang="ja-JP" altLang="en-US" sz="2000" dirty="0">
                <a:solidFill>
                  <a:prstClr val="black"/>
                </a:solidFill>
                <a:latin typeface="ＭＳ Ｐゴシック"/>
              </a:rPr>
              <a:t>基礎的事項を整理した上で、総会で議論する。</a:t>
            </a:r>
          </a:p>
          <a:p>
            <a:pPr>
              <a:spcBef>
                <a:spcPts val="600"/>
              </a:spcBef>
            </a:pPr>
            <a:r>
              <a:rPr lang="ja-JP" altLang="en-US" sz="2000" b="1" u="sng" dirty="0">
                <a:solidFill>
                  <a:prstClr val="black"/>
                </a:solidFill>
                <a:latin typeface="ＭＳ Ｐゴシック"/>
              </a:rPr>
              <a:t>（２）スケジュール</a:t>
            </a:r>
          </a:p>
          <a:p>
            <a:r>
              <a:rPr lang="ja-JP" altLang="en-US" sz="2000" dirty="0">
                <a:solidFill>
                  <a:prstClr val="black"/>
                </a:solidFill>
                <a:latin typeface="ＭＳ Ｐゴシック"/>
              </a:rPr>
              <a:t>　平成２９年当初から集中的に検討を始める</a:t>
            </a:r>
          </a:p>
          <a:p>
            <a:pPr marL="182563"/>
            <a:r>
              <a:rPr lang="ja-JP" altLang="en-US" sz="2000" dirty="0">
                <a:solidFill>
                  <a:prstClr val="black"/>
                </a:solidFill>
                <a:latin typeface="ＭＳ Ｐゴシック"/>
              </a:rPr>
              <a:t>　・ 第１ラウンド（～夏頃）：各検討項目の経緯や主な論点について</a:t>
            </a:r>
          </a:p>
          <a:p>
            <a:pPr marL="182563"/>
            <a:r>
              <a:rPr lang="ja-JP" altLang="en-US" sz="2000" dirty="0">
                <a:solidFill>
                  <a:prstClr val="black"/>
                </a:solidFill>
                <a:latin typeface="ＭＳ Ｐゴシック"/>
              </a:rPr>
              <a:t>　・ 第２ラウンド（～秋頃）：各検討項目の具体的な方向性について</a:t>
            </a:r>
          </a:p>
          <a:p>
            <a:pPr marL="182563"/>
            <a:r>
              <a:rPr lang="ja-JP" altLang="en-US" sz="2000" dirty="0">
                <a:solidFill>
                  <a:prstClr val="black"/>
                </a:solidFill>
                <a:latin typeface="ＭＳ Ｐゴシック"/>
              </a:rPr>
              <a:t>　・ 第３ラウンド（～年末）：改定の基本方針を踏まえた対応について</a:t>
            </a:r>
          </a:p>
          <a:p>
            <a:pPr>
              <a:spcBef>
                <a:spcPts val="600"/>
              </a:spcBef>
            </a:pPr>
            <a:r>
              <a:rPr lang="ja-JP" altLang="en-US" sz="2000" b="1" u="sng" dirty="0">
                <a:solidFill>
                  <a:prstClr val="black"/>
                </a:solidFill>
                <a:latin typeface="ＭＳ Ｐゴシック"/>
              </a:rPr>
              <a:t>（３）医療と介護の連携に関する意見交換</a:t>
            </a:r>
          </a:p>
          <a:p>
            <a:r>
              <a:rPr lang="ja-JP" altLang="en-US" sz="2000" dirty="0">
                <a:solidFill>
                  <a:prstClr val="black"/>
                </a:solidFill>
                <a:latin typeface="ＭＳ Ｐゴシック"/>
              </a:rPr>
              <a:t>　　平成３０年度診療報酬改定に向けた主な検討項目のうち、医療と介護の連携に関する</a:t>
            </a:r>
            <a:endParaRPr lang="en-US" altLang="ja-JP" sz="2000" dirty="0">
              <a:solidFill>
                <a:prstClr val="black"/>
              </a:solidFill>
              <a:latin typeface="ＭＳ Ｐゴシック"/>
            </a:endParaRPr>
          </a:p>
          <a:p>
            <a:r>
              <a:rPr lang="en-US" altLang="ja-JP" sz="2000" dirty="0">
                <a:solidFill>
                  <a:prstClr val="black"/>
                </a:solidFill>
                <a:latin typeface="ＭＳ Ｐゴシック"/>
              </a:rPr>
              <a:t>   </a:t>
            </a:r>
            <a:r>
              <a:rPr lang="ja-JP" altLang="en-US" sz="2000" dirty="0">
                <a:solidFill>
                  <a:prstClr val="black"/>
                </a:solidFill>
                <a:latin typeface="ＭＳ Ｐゴシック"/>
              </a:rPr>
              <a:t>検討項目については、診療報酬と介護報酬との連携・調整をより一層進める観点から、</a:t>
            </a:r>
            <a:endParaRPr lang="en-US" altLang="ja-JP" sz="2000" dirty="0">
              <a:solidFill>
                <a:prstClr val="black"/>
              </a:solidFill>
              <a:latin typeface="ＭＳ Ｐゴシック"/>
            </a:endParaRPr>
          </a:p>
          <a:p>
            <a:r>
              <a:rPr lang="en-US" altLang="ja-JP" sz="2000" dirty="0">
                <a:solidFill>
                  <a:prstClr val="black"/>
                </a:solidFill>
                <a:latin typeface="ＭＳ Ｐゴシック"/>
              </a:rPr>
              <a:t>   </a:t>
            </a:r>
            <a:r>
              <a:rPr lang="ja-JP" altLang="en-US" sz="2000" u="sng" dirty="0">
                <a:solidFill>
                  <a:prstClr val="black"/>
                </a:solidFill>
                <a:latin typeface="ＭＳ Ｐゴシック"/>
              </a:rPr>
              <a:t>中医協総会及び介護給付費分科会の委員のうち検討項目に主に関係する委員で意見</a:t>
            </a:r>
            <a:endParaRPr lang="en-US" altLang="ja-JP" sz="2000" u="sng" dirty="0">
              <a:solidFill>
                <a:prstClr val="black"/>
              </a:solidFill>
              <a:latin typeface="ＭＳ Ｐゴシック"/>
            </a:endParaRPr>
          </a:p>
          <a:p>
            <a:r>
              <a:rPr lang="en-US" altLang="ja-JP" sz="2000" dirty="0">
                <a:solidFill>
                  <a:prstClr val="black"/>
                </a:solidFill>
                <a:latin typeface="ＭＳ Ｐゴシック"/>
              </a:rPr>
              <a:t>   </a:t>
            </a:r>
            <a:r>
              <a:rPr lang="ja-JP" altLang="en-US" sz="2000" u="sng" dirty="0">
                <a:solidFill>
                  <a:prstClr val="black"/>
                </a:solidFill>
                <a:latin typeface="ＭＳ Ｐゴシック"/>
              </a:rPr>
              <a:t>交換を行う場を設けるとともに、その内容を踏まえ、中医協において具体的な議論を進め</a:t>
            </a:r>
            <a:endParaRPr lang="en-US" altLang="ja-JP" sz="2000" u="sng" dirty="0">
              <a:solidFill>
                <a:prstClr val="black"/>
              </a:solidFill>
              <a:latin typeface="ＭＳ Ｐゴシック"/>
            </a:endParaRPr>
          </a:p>
          <a:p>
            <a:r>
              <a:rPr lang="en-US" altLang="ja-JP" sz="2000" dirty="0">
                <a:solidFill>
                  <a:prstClr val="black"/>
                </a:solidFill>
                <a:latin typeface="ＭＳ Ｐゴシック"/>
              </a:rPr>
              <a:t>   </a:t>
            </a:r>
            <a:r>
              <a:rPr lang="ja-JP" altLang="en-US" sz="2000" u="sng" dirty="0">
                <a:solidFill>
                  <a:prstClr val="black"/>
                </a:solidFill>
                <a:latin typeface="ＭＳ Ｐゴシック"/>
              </a:rPr>
              <a:t>る。</a:t>
            </a:r>
          </a:p>
        </p:txBody>
      </p:sp>
      <p:sp>
        <p:nvSpPr>
          <p:cNvPr id="5" name="テキスト ボックス 4"/>
          <p:cNvSpPr txBox="1"/>
          <p:nvPr/>
        </p:nvSpPr>
        <p:spPr>
          <a:xfrm>
            <a:off x="8339328" y="70778"/>
            <a:ext cx="1537176" cy="584775"/>
          </a:xfrm>
          <a:prstGeom prst="rect">
            <a:avLst/>
          </a:prstGeom>
          <a:noFill/>
          <a:ln>
            <a:solidFill>
              <a:schemeClr val="tx1"/>
            </a:solidFill>
          </a:ln>
        </p:spPr>
        <p:txBody>
          <a:bodyPr wrap="square" rtlCol="0">
            <a:spAutoFit/>
          </a:bodyPr>
          <a:lstStyle/>
          <a:p>
            <a:pPr algn="dist"/>
            <a:r>
              <a:rPr lang="ja-JP" altLang="en-US" sz="1600" dirty="0">
                <a:solidFill>
                  <a:prstClr val="black"/>
                </a:solidFill>
                <a:latin typeface="ＭＳ Ｐゴシック"/>
              </a:rPr>
              <a:t>中医協　総－４</a:t>
            </a:r>
            <a:endParaRPr lang="en-US" altLang="ja-JP" sz="1600" dirty="0">
              <a:solidFill>
                <a:prstClr val="black"/>
              </a:solidFill>
              <a:latin typeface="ＭＳ Ｐゴシック"/>
            </a:endParaRPr>
          </a:p>
          <a:p>
            <a:pPr algn="dist"/>
            <a:r>
              <a:rPr lang="ja-JP" altLang="en-US" sz="1600" dirty="0">
                <a:solidFill>
                  <a:prstClr val="black"/>
                </a:solidFill>
                <a:latin typeface="ＭＳ Ｐゴシック"/>
              </a:rPr>
              <a:t>２８．１２．２１</a:t>
            </a:r>
          </a:p>
        </p:txBody>
      </p:sp>
      <p:sp>
        <p:nvSpPr>
          <p:cNvPr id="6" name="正方形/長方形 5"/>
          <p:cNvSpPr/>
          <p:nvPr/>
        </p:nvSpPr>
        <p:spPr>
          <a:xfrm>
            <a:off x="92094" y="147730"/>
            <a:ext cx="5150491" cy="430887"/>
          </a:xfrm>
          <a:prstGeom prst="rect">
            <a:avLst/>
          </a:prstGeom>
          <a:solidFill>
            <a:srgbClr val="00B0F0">
              <a:alpha val="20000"/>
            </a:srgbClr>
          </a:solidFill>
          <a:ln>
            <a:solidFill>
              <a:schemeClr val="tx1"/>
            </a:solidFill>
          </a:ln>
        </p:spPr>
        <p:txBody>
          <a:bodyPr wrap="square">
            <a:spAutoFit/>
          </a:bodyPr>
          <a:lstStyle/>
          <a:p>
            <a:r>
              <a:rPr lang="ja-JP" altLang="en-US" sz="2200" dirty="0">
                <a:solidFill>
                  <a:prstClr val="black"/>
                </a:solidFill>
              </a:rPr>
              <a:t>２．中医協における今後の検討の進め方</a:t>
            </a:r>
          </a:p>
        </p:txBody>
      </p:sp>
      <p:sp>
        <p:nvSpPr>
          <p:cNvPr id="7"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49</a:t>
            </a:r>
            <a:endParaRPr lang="ja-JP" altLang="en-US" sz="1600" dirty="0">
              <a:solidFill>
                <a:prstClr val="black"/>
              </a:solidFill>
            </a:endParaRPr>
          </a:p>
        </p:txBody>
      </p:sp>
    </p:spTree>
    <p:extLst>
      <p:ext uri="{BB962C8B-B14F-4D97-AF65-F5344CB8AC3E}">
        <p14:creationId xmlns:p14="http://schemas.microsoft.com/office/powerpoint/2010/main" val="20799188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64167" y="164109"/>
            <a:ext cx="9760115" cy="437055"/>
          </a:xfrm>
          <a:solidFill>
            <a:srgbClr val="FFCC66"/>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平成３０年度診療報酬改定の基本方針（概要）</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graphicFrame>
        <p:nvGraphicFramePr>
          <p:cNvPr id="3" name="表 2">
            <a:extLst>
              <a:ext uri="{FF2B5EF4-FFF2-40B4-BE49-F238E27FC236}">
                <a16:creationId xmlns="" xmlns:a16="http://schemas.microsoft.com/office/drawing/2014/main" id="{5DC3FEDB-1827-49C8-8750-9EFBCE1E3E81}"/>
              </a:ext>
            </a:extLst>
          </p:cNvPr>
          <p:cNvGraphicFramePr>
            <a:graphicFrameLocks noGrp="1"/>
          </p:cNvGraphicFramePr>
          <p:nvPr>
            <p:extLst>
              <p:ext uri="{D42A27DB-BD31-4B8C-83A1-F6EECF244321}">
                <p14:modId xmlns:p14="http://schemas.microsoft.com/office/powerpoint/2010/main" val="419995268"/>
              </p:ext>
            </p:extLst>
          </p:nvPr>
        </p:nvGraphicFramePr>
        <p:xfrm>
          <a:off x="64163" y="769785"/>
          <a:ext cx="9760116" cy="1244299"/>
        </p:xfrm>
        <a:graphic>
          <a:graphicData uri="http://schemas.openxmlformats.org/drawingml/2006/table">
            <a:tbl>
              <a:tblPr firstRow="1" bandRow="1">
                <a:tableStyleId>{5C22544A-7EE6-4342-B048-85BDC9FD1C3A}</a:tableStyleId>
              </a:tblPr>
              <a:tblGrid>
                <a:gridCol w="2800605">
                  <a:extLst>
                    <a:ext uri="{9D8B030D-6E8A-4147-A177-3AD203B41FA5}">
                      <a16:colId xmlns="" xmlns:a16="http://schemas.microsoft.com/office/drawing/2014/main" val="3697155605"/>
                    </a:ext>
                  </a:extLst>
                </a:gridCol>
                <a:gridCol w="6959511">
                  <a:extLst>
                    <a:ext uri="{9D8B030D-6E8A-4147-A177-3AD203B41FA5}">
                      <a16:colId xmlns="" xmlns:a16="http://schemas.microsoft.com/office/drawing/2014/main" val="367855682"/>
                    </a:ext>
                  </a:extLst>
                </a:gridCol>
              </a:tblGrid>
              <a:tr h="340517">
                <a:tc>
                  <a:txBody>
                    <a:bodyPr/>
                    <a:lstStyle/>
                    <a:p>
                      <a:pPr marL="0" marR="0" lvl="0" indent="0" algn="l" defTabSz="914277"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改定に当たっての基本認識</a:t>
                      </a:r>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solidFill>
                      <a:srgbClr val="FFCC66"/>
                    </a:solidFill>
                  </a:tcPr>
                </a:tc>
                <a:tc>
                  <a:txBody>
                    <a:bodyPr/>
                    <a:lstStyle/>
                    <a:p>
                      <a:endParaRPr kumimoji="1" lang="ja-JP" altLang="en-US" dirty="0"/>
                    </a:p>
                  </a:txBody>
                  <a:tcPr>
                    <a:lnL w="19050" cap="flat" cmpd="sng" algn="ctr">
                      <a:solidFill>
                        <a:srgbClr val="FFC000"/>
                      </a:solidFill>
                      <a:prstDash val="solid"/>
                      <a:round/>
                      <a:headEnd type="none" w="med" len="med"/>
                      <a:tailEnd type="none" w="med" len="med"/>
                    </a:lnL>
                    <a:lnB w="19050" cap="flat" cmpd="sng" algn="ctr">
                      <a:solidFill>
                        <a:srgbClr val="FFC000"/>
                      </a:solidFill>
                      <a:prstDash val="solid"/>
                      <a:round/>
                      <a:headEnd type="none" w="med" len="med"/>
                      <a:tailEnd type="none" w="med" len="med"/>
                    </a:lnB>
                    <a:noFill/>
                  </a:tcPr>
                </a:tc>
                <a:extLst>
                  <a:ext uri="{0D108BD9-81ED-4DB2-BD59-A6C34878D82A}">
                    <a16:rowId xmlns="" xmlns:a16="http://schemas.microsoft.com/office/drawing/2014/main" val="854402287"/>
                  </a:ext>
                </a:extLst>
              </a:tr>
              <a:tr h="878539">
                <a:tc gridSpan="2">
                  <a:txBody>
                    <a:bodyPr/>
                    <a:lstStyle/>
                    <a:p>
                      <a:pPr marL="0" indent="0"/>
                      <a:r>
                        <a:rPr kumimoji="1" lang="ja-JP" altLang="en-US" sz="1600" dirty="0"/>
                        <a:t>▶ 人生</a:t>
                      </a:r>
                      <a:r>
                        <a:rPr kumimoji="1" lang="en-US" altLang="ja-JP" sz="1600" dirty="0"/>
                        <a:t>100</a:t>
                      </a:r>
                      <a:r>
                        <a:rPr kumimoji="1" lang="ja-JP" altLang="en-US" sz="1600" dirty="0"/>
                        <a:t>年時代を見据えた社会の実現</a:t>
                      </a:r>
                    </a:p>
                    <a:p>
                      <a:pPr marL="0" indent="0"/>
                      <a:r>
                        <a:rPr kumimoji="1" lang="ja-JP" altLang="en-US" sz="1600" dirty="0"/>
                        <a:t>▶ どこに住んでいても適切な医療・介護を安心して受けられる社会の実現（地域包括ケアシステムの構築）</a:t>
                      </a:r>
                    </a:p>
                    <a:p>
                      <a:pPr marL="0" indent="0"/>
                      <a:r>
                        <a:rPr kumimoji="1" lang="ja-JP" altLang="en-US" sz="1600" dirty="0"/>
                        <a:t>▶ 制度の安定性・持続可能性の確保と医療・介護現場の新たな働き方の推進</a:t>
                      </a:r>
                      <a:endParaRPr kumimoji="1" lang="ja-JP" altLang="en-US" dirty="0"/>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solidFill>
                      <a:schemeClr val="bg1"/>
                    </a:solidFill>
                  </a:tcPr>
                </a:tc>
                <a:tc hMerge="1">
                  <a:txBody>
                    <a:bodyPr/>
                    <a:lstStyle/>
                    <a:p>
                      <a:endParaRPr kumimoji="1" lang="ja-JP" altLang="en-US" dirty="0"/>
                    </a:p>
                  </a:txBody>
                  <a:tcPr/>
                </a:tc>
                <a:extLst>
                  <a:ext uri="{0D108BD9-81ED-4DB2-BD59-A6C34878D82A}">
                    <a16:rowId xmlns="" xmlns:a16="http://schemas.microsoft.com/office/drawing/2014/main" val="642166110"/>
                  </a:ext>
                </a:extLst>
              </a:tr>
            </a:tbl>
          </a:graphicData>
        </a:graphic>
      </p:graphicFrame>
      <p:graphicFrame>
        <p:nvGraphicFramePr>
          <p:cNvPr id="9" name="表 8">
            <a:extLst>
              <a:ext uri="{FF2B5EF4-FFF2-40B4-BE49-F238E27FC236}">
                <a16:creationId xmlns="" xmlns:a16="http://schemas.microsoft.com/office/drawing/2014/main" id="{72F4EA58-BAC0-43F3-96AF-4C0D58AD04CA}"/>
              </a:ext>
            </a:extLst>
          </p:cNvPr>
          <p:cNvGraphicFramePr>
            <a:graphicFrameLocks noGrp="1"/>
          </p:cNvGraphicFramePr>
          <p:nvPr>
            <p:extLst>
              <p:ext uri="{D42A27DB-BD31-4B8C-83A1-F6EECF244321}">
                <p14:modId xmlns:p14="http://schemas.microsoft.com/office/powerpoint/2010/main" val="1176569020"/>
              </p:ext>
            </p:extLst>
          </p:nvPr>
        </p:nvGraphicFramePr>
        <p:xfrm>
          <a:off x="62159" y="2194560"/>
          <a:ext cx="4530802" cy="2763024"/>
        </p:xfrm>
        <a:graphic>
          <a:graphicData uri="http://schemas.openxmlformats.org/drawingml/2006/table">
            <a:tbl>
              <a:tblPr firstRow="1" bandRow="1">
                <a:tableStyleId>{5C22544A-7EE6-4342-B048-85BDC9FD1C3A}</a:tableStyleId>
              </a:tblPr>
              <a:tblGrid>
                <a:gridCol w="3337919">
                  <a:extLst>
                    <a:ext uri="{9D8B030D-6E8A-4147-A177-3AD203B41FA5}">
                      <a16:colId xmlns="" xmlns:a16="http://schemas.microsoft.com/office/drawing/2014/main" val="3697155605"/>
                    </a:ext>
                  </a:extLst>
                </a:gridCol>
                <a:gridCol w="1192883">
                  <a:extLst>
                    <a:ext uri="{9D8B030D-6E8A-4147-A177-3AD203B41FA5}">
                      <a16:colId xmlns="" xmlns:a16="http://schemas.microsoft.com/office/drawing/2014/main" val="367855682"/>
                    </a:ext>
                  </a:extLst>
                </a:gridCol>
              </a:tblGrid>
              <a:tr h="390074">
                <a:tc>
                  <a:txBody>
                    <a:bodyPr/>
                    <a:lstStyle/>
                    <a:p>
                      <a:pPr marL="0" marR="0" lvl="0" indent="0" algn="l" defTabSz="914277"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改定の基本的視点と具体的方向性</a:t>
                      </a:r>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solidFill>
                      <a:srgbClr val="FFCC66"/>
                    </a:solidFill>
                  </a:tcPr>
                </a:tc>
                <a:tc>
                  <a:txBody>
                    <a:bodyPr/>
                    <a:lstStyle/>
                    <a:p>
                      <a:endParaRPr kumimoji="1" lang="ja-JP" altLang="en-US" dirty="0"/>
                    </a:p>
                  </a:txBody>
                  <a:tcPr>
                    <a:lnL w="19050" cap="flat" cmpd="sng" algn="ctr">
                      <a:solidFill>
                        <a:srgbClr val="FFC000"/>
                      </a:solidFill>
                      <a:prstDash val="solid"/>
                      <a:round/>
                      <a:headEnd type="none" w="med" len="med"/>
                      <a:tailEnd type="none" w="med" len="med"/>
                    </a:lnL>
                    <a:lnB w="19050" cap="flat" cmpd="sng" algn="ctr">
                      <a:solidFill>
                        <a:srgbClr val="FFC000"/>
                      </a:solidFill>
                      <a:prstDash val="solid"/>
                      <a:round/>
                      <a:headEnd type="none" w="med" len="med"/>
                      <a:tailEnd type="none" w="med" len="med"/>
                    </a:lnB>
                    <a:noFill/>
                  </a:tcPr>
                </a:tc>
                <a:extLst>
                  <a:ext uri="{0D108BD9-81ED-4DB2-BD59-A6C34878D82A}">
                    <a16:rowId xmlns="" xmlns:a16="http://schemas.microsoft.com/office/drawing/2014/main" val="854402287"/>
                  </a:ext>
                </a:extLst>
              </a:tr>
              <a:tr h="2372950">
                <a:tc gridSpan="2">
                  <a:txBody>
                    <a:bodyPr/>
                    <a:lstStyle/>
                    <a:p>
                      <a:pPr marL="0" indent="0"/>
                      <a:r>
                        <a:rPr kumimoji="1" lang="ja-JP" altLang="en-US" sz="1100" u="sng" dirty="0">
                          <a:latin typeface="ＭＳ ゴシック" panose="020B0609070205080204" pitchFamily="49" charset="-128"/>
                          <a:ea typeface="ＭＳ ゴシック" panose="020B0609070205080204" pitchFamily="49" charset="-128"/>
                        </a:rPr>
                        <a:t>１　</a:t>
                      </a:r>
                      <a:r>
                        <a:rPr kumimoji="1" lang="ja-JP" altLang="en-US" sz="1100" u="sng" spc="-40" baseline="0" dirty="0">
                          <a:latin typeface="ＭＳ ゴシック" panose="020B0609070205080204" pitchFamily="49" charset="-128"/>
                          <a:ea typeface="ＭＳ ゴシック" panose="020B0609070205080204" pitchFamily="49" charset="-128"/>
                        </a:rPr>
                        <a:t>地域包括ケアシステムの構築と医療機能の分化・強化、連携の推進</a:t>
                      </a:r>
                      <a:endParaRPr kumimoji="1" lang="en-US" altLang="ja-JP" sz="1100" u="sng" spc="-40" baseline="0" dirty="0">
                        <a:latin typeface="ＭＳ ゴシック" panose="020B0609070205080204" pitchFamily="49" charset="-128"/>
                        <a:ea typeface="ＭＳ ゴシック" panose="020B0609070205080204" pitchFamily="49" charset="-128"/>
                      </a:endParaRPr>
                    </a:p>
                    <a:p>
                      <a:pPr marL="0" indent="0" algn="r"/>
                      <a:r>
                        <a:rPr kumimoji="1" lang="en-US" altLang="ja-JP" sz="1100" u="sng" spc="-40" baseline="0" dirty="0">
                          <a:latin typeface="ＭＳ ゴシック" panose="020B0609070205080204" pitchFamily="49" charset="-128"/>
                          <a:ea typeface="ＭＳ ゴシック" panose="020B0609070205080204" pitchFamily="49" charset="-128"/>
                        </a:rPr>
                        <a:t>【</a:t>
                      </a:r>
                      <a:r>
                        <a:rPr kumimoji="1" lang="ja-JP" altLang="en-US" sz="1100" u="sng" spc="-40" baseline="0" dirty="0">
                          <a:latin typeface="ＭＳ ゴシック" panose="020B0609070205080204" pitchFamily="49" charset="-128"/>
                          <a:ea typeface="ＭＳ ゴシック" panose="020B0609070205080204" pitchFamily="49" charset="-128"/>
                        </a:rPr>
                        <a:t>重点課題</a:t>
                      </a:r>
                      <a:r>
                        <a:rPr kumimoji="1" lang="en-US" altLang="ja-JP" sz="1100" u="sng" spc="-40" baseline="0" dirty="0">
                          <a:latin typeface="ＭＳ ゴシック" panose="020B0609070205080204" pitchFamily="49" charset="-128"/>
                          <a:ea typeface="ＭＳ ゴシック" panose="020B0609070205080204" pitchFamily="49" charset="-128"/>
                        </a:rPr>
                        <a:t>】</a:t>
                      </a:r>
                    </a:p>
                    <a:p>
                      <a:pPr marL="0" indent="0"/>
                      <a:endParaRPr kumimoji="1" lang="ja-JP" altLang="en-US" sz="800" u="sng" dirty="0">
                        <a:latin typeface="ＭＳ ゴシック" panose="020B0609070205080204" pitchFamily="49" charset="-128"/>
                        <a:ea typeface="ＭＳ ゴシック" panose="020B0609070205080204" pitchFamily="49" charset="-128"/>
                      </a:endParaRPr>
                    </a:p>
                    <a:p>
                      <a:pPr marL="0" indent="0"/>
                      <a:r>
                        <a:rPr kumimoji="1" lang="en-US" altLang="ja-JP" sz="1100" dirty="0">
                          <a:latin typeface="ＭＳ ゴシック" panose="020B0609070205080204" pitchFamily="49" charset="-128"/>
                          <a:ea typeface="ＭＳ ゴシック" panose="020B0609070205080204" pitchFamily="49" charset="-128"/>
                        </a:rPr>
                        <a:t>【</a:t>
                      </a:r>
                      <a:r>
                        <a:rPr kumimoji="1" lang="ja-JP" altLang="en-US" sz="1100" dirty="0">
                          <a:latin typeface="ＭＳ ゴシック" panose="020B0609070205080204" pitchFamily="49" charset="-128"/>
                          <a:ea typeface="ＭＳ ゴシック" panose="020B0609070205080204" pitchFamily="49" charset="-128"/>
                        </a:rPr>
                        <a:t>具体的方向性の例</a:t>
                      </a:r>
                      <a:r>
                        <a:rPr kumimoji="1" lang="en-US" altLang="ja-JP" sz="1100" dirty="0">
                          <a:latin typeface="ＭＳ ゴシック" panose="020B0609070205080204" pitchFamily="49" charset="-128"/>
                          <a:ea typeface="ＭＳ ゴシック" panose="020B0609070205080204" pitchFamily="49" charset="-128"/>
                        </a:rPr>
                        <a:t>】</a:t>
                      </a:r>
                    </a:p>
                    <a:p>
                      <a:pPr marL="90488" indent="0"/>
                      <a:r>
                        <a:rPr kumimoji="1" lang="ja-JP" altLang="en-US" sz="1100" dirty="0">
                          <a:latin typeface="ＭＳ ゴシック" panose="020B0609070205080204" pitchFamily="49" charset="-128"/>
                          <a:ea typeface="ＭＳ ゴシック" panose="020B0609070205080204" pitchFamily="49" charset="-128"/>
                        </a:rPr>
                        <a:t>・地域包括ケアシステム構築のための取組の強化</a:t>
                      </a:r>
                    </a:p>
                    <a:p>
                      <a:pPr marL="90488" indent="0"/>
                      <a:r>
                        <a:rPr kumimoji="1" lang="ja-JP" altLang="en-US" sz="1100" dirty="0">
                          <a:latin typeface="ＭＳ ゴシック" panose="020B0609070205080204" pitchFamily="49" charset="-128"/>
                          <a:ea typeface="ＭＳ ゴシック" panose="020B0609070205080204" pitchFamily="49" charset="-128"/>
                        </a:rPr>
                        <a:t>・かかりつけ医の機能の評価</a:t>
                      </a:r>
                    </a:p>
                    <a:p>
                      <a:pPr marL="90488" indent="0"/>
                      <a:r>
                        <a:rPr kumimoji="1" lang="ja-JP" altLang="en-US" sz="1100" dirty="0">
                          <a:latin typeface="ＭＳ ゴシック" panose="020B0609070205080204" pitchFamily="49" charset="-128"/>
                          <a:ea typeface="ＭＳ ゴシック" panose="020B0609070205080204" pitchFamily="49" charset="-128"/>
                        </a:rPr>
                        <a:t>・かかりつけ歯科医の機能の評価</a:t>
                      </a:r>
                    </a:p>
                    <a:p>
                      <a:pPr marL="90488" indent="0"/>
                      <a:r>
                        <a:rPr kumimoji="1" lang="ja-JP" altLang="en-US" sz="1100" dirty="0">
                          <a:latin typeface="ＭＳ ゴシック" panose="020B0609070205080204" pitchFamily="49" charset="-128"/>
                          <a:ea typeface="ＭＳ ゴシック" panose="020B0609070205080204" pitchFamily="49" charset="-128"/>
                        </a:rPr>
                        <a:t>・かかりつけ薬剤師・薬局の機能の評価</a:t>
                      </a:r>
                    </a:p>
                    <a:p>
                      <a:pPr marL="90488" indent="0"/>
                      <a:r>
                        <a:rPr kumimoji="1" lang="ja-JP" altLang="en-US" sz="1100" dirty="0">
                          <a:latin typeface="ＭＳ ゴシック" panose="020B0609070205080204" pitchFamily="49" charset="-128"/>
                          <a:ea typeface="ＭＳ ゴシック" panose="020B0609070205080204" pitchFamily="49" charset="-128"/>
                        </a:rPr>
                        <a:t>・医療機能や患者の状態に応じた入院医療の評価</a:t>
                      </a:r>
                    </a:p>
                    <a:p>
                      <a:pPr marL="90488" indent="0"/>
                      <a:r>
                        <a:rPr kumimoji="1" lang="ja-JP" altLang="en-US" sz="1100" dirty="0">
                          <a:latin typeface="ＭＳ ゴシック" panose="020B0609070205080204" pitchFamily="49" charset="-128"/>
                          <a:ea typeface="ＭＳ ゴシック" panose="020B0609070205080204" pitchFamily="49" charset="-128"/>
                        </a:rPr>
                        <a:t>・外来医療の機能分化、重症化予防の取組の推進</a:t>
                      </a:r>
                    </a:p>
                    <a:p>
                      <a:pPr marL="90488" indent="0"/>
                      <a:r>
                        <a:rPr kumimoji="1" lang="ja-JP" altLang="en-US" sz="1100" dirty="0">
                          <a:latin typeface="ＭＳ ゴシック" panose="020B0609070205080204" pitchFamily="49" charset="-128"/>
                          <a:ea typeface="ＭＳ ゴシック" panose="020B0609070205080204" pitchFamily="49" charset="-128"/>
                        </a:rPr>
                        <a:t>・質の高い在宅医療・訪問看護の確保</a:t>
                      </a:r>
                    </a:p>
                    <a:p>
                      <a:pPr marL="90488" indent="0"/>
                      <a:r>
                        <a:rPr kumimoji="1" lang="ja-JP" altLang="en-US" sz="1100" dirty="0">
                          <a:latin typeface="ＭＳ ゴシック" panose="020B0609070205080204" pitchFamily="49" charset="-128"/>
                          <a:ea typeface="ＭＳ ゴシック" panose="020B0609070205080204" pitchFamily="49" charset="-128"/>
                        </a:rPr>
                        <a:t>・国民の希望に応じた看取りの推進</a:t>
                      </a:r>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solidFill>
                      <a:schemeClr val="bg1"/>
                    </a:solidFill>
                  </a:tcPr>
                </a:tc>
                <a:tc hMerge="1">
                  <a:txBody>
                    <a:bodyPr/>
                    <a:lstStyle/>
                    <a:p>
                      <a:endParaRPr kumimoji="1" lang="ja-JP" altLang="en-US" dirty="0"/>
                    </a:p>
                  </a:txBody>
                  <a:tcPr/>
                </a:tc>
                <a:extLst>
                  <a:ext uri="{0D108BD9-81ED-4DB2-BD59-A6C34878D82A}">
                    <a16:rowId xmlns="" xmlns:a16="http://schemas.microsoft.com/office/drawing/2014/main" val="642166110"/>
                  </a:ext>
                </a:extLst>
              </a:tr>
            </a:tbl>
          </a:graphicData>
        </a:graphic>
      </p:graphicFrame>
      <p:graphicFrame>
        <p:nvGraphicFramePr>
          <p:cNvPr id="10" name="表 9">
            <a:extLst>
              <a:ext uri="{FF2B5EF4-FFF2-40B4-BE49-F238E27FC236}">
                <a16:creationId xmlns="" xmlns:a16="http://schemas.microsoft.com/office/drawing/2014/main" id="{59DB12E9-CB82-4231-8F80-0E505453B84A}"/>
              </a:ext>
            </a:extLst>
          </p:cNvPr>
          <p:cNvGraphicFramePr>
            <a:graphicFrameLocks noGrp="1"/>
          </p:cNvGraphicFramePr>
          <p:nvPr>
            <p:extLst>
              <p:ext uri="{D42A27DB-BD31-4B8C-83A1-F6EECF244321}">
                <p14:modId xmlns:p14="http://schemas.microsoft.com/office/powerpoint/2010/main" val="1140433225"/>
              </p:ext>
            </p:extLst>
          </p:nvPr>
        </p:nvGraphicFramePr>
        <p:xfrm>
          <a:off x="4664982" y="2583010"/>
          <a:ext cx="5159311" cy="2374574"/>
        </p:xfrm>
        <a:graphic>
          <a:graphicData uri="http://schemas.openxmlformats.org/drawingml/2006/table">
            <a:tbl>
              <a:tblPr firstRow="1" bandRow="1">
                <a:tableStyleId>{5C22544A-7EE6-4342-B048-85BDC9FD1C3A}</a:tableStyleId>
              </a:tblPr>
              <a:tblGrid>
                <a:gridCol w="5159311">
                  <a:extLst>
                    <a:ext uri="{9D8B030D-6E8A-4147-A177-3AD203B41FA5}">
                      <a16:colId xmlns="" xmlns:a16="http://schemas.microsoft.com/office/drawing/2014/main" val="3697155605"/>
                    </a:ext>
                  </a:extLst>
                </a:gridCol>
              </a:tblGrid>
              <a:tr h="2374574">
                <a:tc>
                  <a:txBody>
                    <a:bodyPr/>
                    <a:lstStyle/>
                    <a:p>
                      <a:pPr marL="0" indent="0"/>
                      <a:r>
                        <a:rPr kumimoji="1" lang="ja-JP" altLang="en-US" sz="1100" b="0" u="sng" dirty="0">
                          <a:solidFill>
                            <a:schemeClr val="tx1"/>
                          </a:solidFill>
                          <a:latin typeface="ＭＳ ゴシック" panose="020B0609070205080204" pitchFamily="49" charset="-128"/>
                          <a:ea typeface="ＭＳ ゴシック" panose="020B0609070205080204" pitchFamily="49" charset="-128"/>
                        </a:rPr>
                        <a:t>２　新しいニーズにも対応でき、安心・安全で納得できる質の高い医療の</a:t>
                      </a:r>
                      <a:endParaRPr kumimoji="1" lang="en-US" altLang="ja-JP" sz="1100" b="0" u="sng" dirty="0">
                        <a:solidFill>
                          <a:schemeClr val="tx1"/>
                        </a:solidFill>
                        <a:latin typeface="ＭＳ ゴシック" panose="020B0609070205080204" pitchFamily="49" charset="-128"/>
                        <a:ea typeface="ＭＳ ゴシック" panose="020B0609070205080204" pitchFamily="49" charset="-128"/>
                      </a:endParaRPr>
                    </a:p>
                    <a:p>
                      <a:pPr marL="0" indent="0"/>
                      <a:r>
                        <a:rPr kumimoji="1" lang="ja-JP" altLang="en-US" sz="1100" b="0" u="none" dirty="0">
                          <a:solidFill>
                            <a:schemeClr val="tx1"/>
                          </a:solidFill>
                          <a:latin typeface="ＭＳ ゴシック" panose="020B0609070205080204" pitchFamily="49" charset="-128"/>
                          <a:ea typeface="ＭＳ ゴシック" panose="020B0609070205080204" pitchFamily="49" charset="-128"/>
                        </a:rPr>
                        <a:t>　　　　　　　　　　　　　　　　　　　　　　　　　　　　　　</a:t>
                      </a:r>
                      <a:r>
                        <a:rPr kumimoji="1" lang="ja-JP" altLang="en-US" sz="1100" b="0" u="sng" dirty="0">
                          <a:solidFill>
                            <a:schemeClr val="tx1"/>
                          </a:solidFill>
                          <a:latin typeface="ＭＳ ゴシック" panose="020B0609070205080204" pitchFamily="49" charset="-128"/>
                          <a:ea typeface="ＭＳ ゴシック" panose="020B0609070205080204" pitchFamily="49" charset="-128"/>
                        </a:rPr>
                        <a:t>実現・充実</a:t>
                      </a:r>
                      <a:endParaRPr kumimoji="1" lang="en-US" altLang="ja-JP" sz="1100" b="0" u="sng" dirty="0">
                        <a:solidFill>
                          <a:schemeClr val="tx1"/>
                        </a:solidFill>
                        <a:latin typeface="ＭＳ ゴシック" panose="020B0609070205080204" pitchFamily="49" charset="-128"/>
                        <a:ea typeface="ＭＳ ゴシック" panose="020B0609070205080204" pitchFamily="49" charset="-128"/>
                      </a:endParaRPr>
                    </a:p>
                    <a:p>
                      <a:pPr marL="0" indent="0"/>
                      <a:endParaRPr kumimoji="1" lang="ja-JP" altLang="en-US" sz="600" b="0" u="sng" dirty="0">
                        <a:solidFill>
                          <a:schemeClr val="tx1"/>
                        </a:solidFill>
                        <a:latin typeface="ＭＳ ゴシック" panose="020B0609070205080204" pitchFamily="49" charset="-128"/>
                        <a:ea typeface="ＭＳ ゴシック" panose="020B0609070205080204" pitchFamily="49" charset="-128"/>
                      </a:endParaRPr>
                    </a:p>
                    <a:p>
                      <a:pPr marL="0" indent="0">
                        <a:lnSpc>
                          <a:spcPts val="1230"/>
                        </a:lnSpc>
                      </a:pPr>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具体的方向性の例</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・緩和ケアを含む質の高いがん医療の評価</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・認知症の者に対する適切な医療の評価</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・地域移行・地域生活支援の充実を含む質の高い精神医療の評価</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・難病患者に対する適切な医療の評価</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・小児医療、周産期医療、救急医療の充実</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・口腔疾患の重症化予防、口腔機能低下への対応、生活の質に配慮した歯科　　医療の推進</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・イノベーションを含む先進的な医療技術の適切な評価</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ICT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等の将来の医療を担う新たな技術の着実な導入、データの収集・利活用の推進</a:t>
                      </a:r>
                    </a:p>
                    <a:p>
                      <a:pPr marL="252000" indent="-144000">
                        <a:lnSpc>
                          <a:spcPts val="123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・アウトカムに着目した評価の推進</a:t>
                      </a:r>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noFill/>
                  </a:tcPr>
                </a:tc>
                <a:extLst>
                  <a:ext uri="{0D108BD9-81ED-4DB2-BD59-A6C34878D82A}">
                    <a16:rowId xmlns="" xmlns:a16="http://schemas.microsoft.com/office/drawing/2014/main" val="642166110"/>
                  </a:ext>
                </a:extLst>
              </a:tr>
            </a:tbl>
          </a:graphicData>
        </a:graphic>
      </p:graphicFrame>
      <p:graphicFrame>
        <p:nvGraphicFramePr>
          <p:cNvPr id="11" name="表 10">
            <a:extLst>
              <a:ext uri="{FF2B5EF4-FFF2-40B4-BE49-F238E27FC236}">
                <a16:creationId xmlns="" xmlns:a16="http://schemas.microsoft.com/office/drawing/2014/main" id="{150A7D56-A06C-48A3-AD2D-1742854D39C6}"/>
              </a:ext>
            </a:extLst>
          </p:cNvPr>
          <p:cNvGraphicFramePr>
            <a:graphicFrameLocks noGrp="1"/>
          </p:cNvGraphicFramePr>
          <p:nvPr>
            <p:extLst>
              <p:ext uri="{D42A27DB-BD31-4B8C-83A1-F6EECF244321}">
                <p14:modId xmlns:p14="http://schemas.microsoft.com/office/powerpoint/2010/main" val="3149454937"/>
              </p:ext>
            </p:extLst>
          </p:nvPr>
        </p:nvGraphicFramePr>
        <p:xfrm>
          <a:off x="56456" y="5013176"/>
          <a:ext cx="4536504" cy="1800200"/>
        </p:xfrm>
        <a:graphic>
          <a:graphicData uri="http://schemas.openxmlformats.org/drawingml/2006/table">
            <a:tbl>
              <a:tblPr firstRow="1" bandRow="1">
                <a:tableStyleId>{5C22544A-7EE6-4342-B048-85BDC9FD1C3A}</a:tableStyleId>
              </a:tblPr>
              <a:tblGrid>
                <a:gridCol w="4536504">
                  <a:extLst>
                    <a:ext uri="{9D8B030D-6E8A-4147-A177-3AD203B41FA5}">
                      <a16:colId xmlns="" xmlns:a16="http://schemas.microsoft.com/office/drawing/2014/main" val="3697155605"/>
                    </a:ext>
                  </a:extLst>
                </a:gridCol>
              </a:tblGrid>
              <a:tr h="1800200">
                <a:tc>
                  <a:txBody>
                    <a:bodyPr/>
                    <a:lstStyle/>
                    <a:p>
                      <a:pPr marL="0" indent="0"/>
                      <a:r>
                        <a:rPr kumimoji="1" lang="ja-JP" altLang="en-US" sz="1100" b="0" u="sng" dirty="0">
                          <a:solidFill>
                            <a:schemeClr val="tx1"/>
                          </a:solidFill>
                          <a:latin typeface="ＭＳ ゴシック" panose="020B0609070205080204" pitchFamily="49" charset="-128"/>
                          <a:ea typeface="ＭＳ ゴシック" panose="020B0609070205080204" pitchFamily="49" charset="-128"/>
                        </a:rPr>
                        <a:t>３　医療従事者の負担軽減、働き方改革の推進</a:t>
                      </a:r>
                      <a:endParaRPr kumimoji="1" lang="en-US" altLang="ja-JP" sz="1100" b="0" u="sng" dirty="0">
                        <a:solidFill>
                          <a:schemeClr val="tx1"/>
                        </a:solidFill>
                        <a:latin typeface="ＭＳ ゴシック" panose="020B0609070205080204" pitchFamily="49" charset="-128"/>
                        <a:ea typeface="ＭＳ ゴシック" panose="020B0609070205080204" pitchFamily="49" charset="-128"/>
                      </a:endParaRPr>
                    </a:p>
                    <a:p>
                      <a:pPr marL="0" indent="0"/>
                      <a:endParaRPr kumimoji="1" lang="ja-JP" altLang="en-US" sz="800" b="0" dirty="0">
                        <a:solidFill>
                          <a:schemeClr val="tx1"/>
                        </a:solidFill>
                        <a:latin typeface="ＭＳ ゴシック" panose="020B0609070205080204" pitchFamily="49" charset="-128"/>
                        <a:ea typeface="ＭＳ ゴシック" panose="020B0609070205080204" pitchFamily="49" charset="-128"/>
                      </a:endParaRPr>
                    </a:p>
                    <a:p>
                      <a:pPr marL="0" indent="0"/>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具体的方向性の例</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p>
                    <a:p>
                      <a:pPr marL="90488" indent="0"/>
                      <a:r>
                        <a:rPr kumimoji="1" lang="ja-JP" altLang="en-US" sz="1100" b="0" dirty="0">
                          <a:solidFill>
                            <a:schemeClr val="tx1"/>
                          </a:solidFill>
                          <a:latin typeface="ＭＳ ゴシック" panose="020B0609070205080204" pitchFamily="49" charset="-128"/>
                          <a:ea typeface="ＭＳ ゴシック" panose="020B0609070205080204" pitchFamily="49" charset="-128"/>
                        </a:rPr>
                        <a:t>・チーム医療等の推進</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業務の共同化、移管等</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等の勤務環境の改善</a:t>
                      </a:r>
                    </a:p>
                    <a:p>
                      <a:pPr marL="90488" indent="0"/>
                      <a:r>
                        <a:rPr kumimoji="1" lang="ja-JP" altLang="en-US" sz="1100" b="0" dirty="0">
                          <a:solidFill>
                            <a:schemeClr val="tx1"/>
                          </a:solidFill>
                          <a:latin typeface="ＭＳ ゴシック" panose="020B0609070205080204" pitchFamily="49" charset="-128"/>
                          <a:ea typeface="ＭＳ ゴシック" panose="020B0609070205080204" pitchFamily="49" charset="-128"/>
                        </a:rPr>
                        <a:t>・業務の効率化・合理化</a:t>
                      </a:r>
                    </a:p>
                    <a:p>
                      <a:pPr marL="90488" indent="0"/>
                      <a:r>
                        <a:rPr kumimoji="1" lang="ja-JP" altLang="en-US" sz="1100" b="0" dirty="0">
                          <a:solidFill>
                            <a:schemeClr val="tx1"/>
                          </a:solidFill>
                          <a:latin typeface="ＭＳ ゴシック" panose="020B0609070205080204" pitchFamily="49" charset="-128"/>
                          <a:ea typeface="ＭＳ ゴシック" panose="020B0609070205080204" pitchFamily="49" charset="-128"/>
                        </a:rPr>
                        <a:t>・</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ICT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等の将来の医療を担う新たな技術の着実な導入（再掲）</a:t>
                      </a:r>
                    </a:p>
                    <a:p>
                      <a:pPr marL="90488" indent="0"/>
                      <a:r>
                        <a:rPr kumimoji="1" lang="ja-JP" altLang="en-US" sz="1100" b="0" dirty="0">
                          <a:solidFill>
                            <a:schemeClr val="tx1"/>
                          </a:solidFill>
                          <a:latin typeface="ＭＳ ゴシック" panose="020B0609070205080204" pitchFamily="49" charset="-128"/>
                          <a:ea typeface="ＭＳ ゴシック" panose="020B0609070205080204" pitchFamily="49" charset="-128"/>
                        </a:rPr>
                        <a:t>・地域包括ケアシステム構築のための多職種連携による取組の</a:t>
                      </a:r>
                    </a:p>
                    <a:p>
                      <a:pPr marL="180975" indent="46038"/>
                      <a:r>
                        <a:rPr kumimoji="1" lang="ja-JP" altLang="en-US" sz="1100" b="0" dirty="0">
                          <a:solidFill>
                            <a:schemeClr val="tx1"/>
                          </a:solidFill>
                          <a:latin typeface="ＭＳ ゴシック" panose="020B0609070205080204" pitchFamily="49" charset="-128"/>
                          <a:ea typeface="ＭＳ ゴシック" panose="020B0609070205080204" pitchFamily="49" charset="-128"/>
                        </a:rPr>
                        <a:t>強化（再掲）</a:t>
                      </a:r>
                    </a:p>
                    <a:p>
                      <a:pPr marL="90488" indent="0"/>
                      <a:r>
                        <a:rPr kumimoji="1" lang="ja-JP" altLang="en-US" sz="1100" b="0" dirty="0">
                          <a:solidFill>
                            <a:schemeClr val="tx1"/>
                          </a:solidFill>
                          <a:latin typeface="ＭＳ ゴシック" panose="020B0609070205080204" pitchFamily="49" charset="-128"/>
                          <a:ea typeface="ＭＳ ゴシック" panose="020B0609070205080204" pitchFamily="49" charset="-128"/>
                        </a:rPr>
                        <a:t>・外来医療の機能分化（再掲）</a:t>
                      </a:r>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noFill/>
                  </a:tcPr>
                </a:tc>
                <a:extLst>
                  <a:ext uri="{0D108BD9-81ED-4DB2-BD59-A6C34878D82A}">
                    <a16:rowId xmlns="" xmlns:a16="http://schemas.microsoft.com/office/drawing/2014/main" val="642166110"/>
                  </a:ext>
                </a:extLst>
              </a:tr>
            </a:tbl>
          </a:graphicData>
        </a:graphic>
      </p:graphicFrame>
      <p:graphicFrame>
        <p:nvGraphicFramePr>
          <p:cNvPr id="12" name="表 11">
            <a:extLst>
              <a:ext uri="{FF2B5EF4-FFF2-40B4-BE49-F238E27FC236}">
                <a16:creationId xmlns="" xmlns:a16="http://schemas.microsoft.com/office/drawing/2014/main" id="{1D7DA276-C3E4-40B1-800E-B94EAF2B80EC}"/>
              </a:ext>
            </a:extLst>
          </p:cNvPr>
          <p:cNvGraphicFramePr>
            <a:graphicFrameLocks noGrp="1"/>
          </p:cNvGraphicFramePr>
          <p:nvPr>
            <p:extLst>
              <p:ext uri="{D42A27DB-BD31-4B8C-83A1-F6EECF244321}">
                <p14:modId xmlns:p14="http://schemas.microsoft.com/office/powerpoint/2010/main" val="2312233517"/>
              </p:ext>
            </p:extLst>
          </p:nvPr>
        </p:nvGraphicFramePr>
        <p:xfrm>
          <a:off x="4664983" y="5006983"/>
          <a:ext cx="5159311" cy="1800200"/>
        </p:xfrm>
        <a:graphic>
          <a:graphicData uri="http://schemas.openxmlformats.org/drawingml/2006/table">
            <a:tbl>
              <a:tblPr firstRow="1" bandRow="1">
                <a:tableStyleId>{5C22544A-7EE6-4342-B048-85BDC9FD1C3A}</a:tableStyleId>
              </a:tblPr>
              <a:tblGrid>
                <a:gridCol w="5159311">
                  <a:extLst>
                    <a:ext uri="{9D8B030D-6E8A-4147-A177-3AD203B41FA5}">
                      <a16:colId xmlns="" xmlns:a16="http://schemas.microsoft.com/office/drawing/2014/main" val="3697155605"/>
                    </a:ext>
                  </a:extLst>
                </a:gridCol>
              </a:tblGrid>
              <a:tr h="1800200">
                <a:tc>
                  <a:txBody>
                    <a:bodyPr/>
                    <a:lstStyle/>
                    <a:p>
                      <a:pPr marL="0" indent="0"/>
                      <a:r>
                        <a:rPr kumimoji="1" lang="ja-JP" altLang="en-US" sz="1100" b="0" u="sng" dirty="0">
                          <a:solidFill>
                            <a:schemeClr val="tx1"/>
                          </a:solidFill>
                          <a:latin typeface="ＭＳ ゴシック" panose="020B0609070205080204" pitchFamily="49" charset="-128"/>
                          <a:ea typeface="ＭＳ ゴシック" panose="020B0609070205080204" pitchFamily="49" charset="-128"/>
                        </a:rPr>
                        <a:t>４　効率化・適正化を通じた制度の安定性・持続可能性の向上</a:t>
                      </a:r>
                      <a:endParaRPr kumimoji="1" lang="en-US" altLang="ja-JP" sz="1100" b="0" u="sng" dirty="0">
                        <a:solidFill>
                          <a:schemeClr val="tx1"/>
                        </a:solidFill>
                        <a:latin typeface="ＭＳ ゴシック" panose="020B0609070205080204" pitchFamily="49" charset="-128"/>
                        <a:ea typeface="ＭＳ ゴシック" panose="020B0609070205080204" pitchFamily="49" charset="-128"/>
                      </a:endParaRPr>
                    </a:p>
                    <a:p>
                      <a:pPr marL="0" indent="0"/>
                      <a:endParaRPr kumimoji="1" lang="ja-JP" altLang="en-US" sz="800" b="0" dirty="0">
                        <a:solidFill>
                          <a:schemeClr val="tx1"/>
                        </a:solidFill>
                        <a:latin typeface="ＭＳ ゴシック" panose="020B0609070205080204" pitchFamily="49" charset="-128"/>
                        <a:ea typeface="ＭＳ ゴシック" panose="020B0609070205080204" pitchFamily="49" charset="-128"/>
                      </a:endParaRPr>
                    </a:p>
                    <a:p>
                      <a:pPr marL="0" indent="0"/>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r>
                        <a:rPr kumimoji="1" lang="ja-JP" altLang="en-US" sz="1100" b="0" dirty="0">
                          <a:solidFill>
                            <a:schemeClr val="tx1"/>
                          </a:solidFill>
                          <a:latin typeface="ＭＳ ゴシック" panose="020B0609070205080204" pitchFamily="49" charset="-128"/>
                          <a:ea typeface="ＭＳ ゴシック" panose="020B0609070205080204" pitchFamily="49" charset="-128"/>
                        </a:rPr>
                        <a:t>具体的方向性の例</a:t>
                      </a:r>
                      <a:r>
                        <a:rPr kumimoji="1" lang="en-US" altLang="ja-JP" sz="1100" b="0" dirty="0">
                          <a:solidFill>
                            <a:schemeClr val="tx1"/>
                          </a:solidFill>
                          <a:latin typeface="ＭＳ ゴシック" panose="020B0609070205080204" pitchFamily="49" charset="-128"/>
                          <a:ea typeface="ＭＳ ゴシック" panose="020B0609070205080204" pitchFamily="49" charset="-128"/>
                        </a:rPr>
                        <a:t>】</a:t>
                      </a: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・薬価制度の抜本改革の推進</a:t>
                      </a: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・後発医薬品の使用促進 </a:t>
                      </a:r>
                      <a:endParaRPr kumimoji="1" lang="en-US" altLang="ja-JP" sz="1100" b="0" dirty="0">
                        <a:solidFill>
                          <a:schemeClr val="tx1"/>
                        </a:solidFill>
                        <a:latin typeface="ＭＳ ゴシック" panose="020B0609070205080204" pitchFamily="49" charset="-128"/>
                        <a:ea typeface="ＭＳ ゴシック" panose="020B0609070205080204" pitchFamily="49" charset="-128"/>
                      </a:endParaRP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・費用対効果の評価</a:t>
                      </a:r>
                      <a:endParaRPr kumimoji="1" lang="en-US" altLang="ja-JP" sz="1100" b="0" dirty="0">
                        <a:solidFill>
                          <a:schemeClr val="tx1"/>
                        </a:solidFill>
                        <a:latin typeface="ＭＳ ゴシック" panose="020B0609070205080204" pitchFamily="49" charset="-128"/>
                        <a:ea typeface="ＭＳ ゴシック" panose="020B0609070205080204" pitchFamily="49" charset="-128"/>
                      </a:endParaRPr>
                    </a:p>
                    <a:p>
                      <a:pPr marL="90488" marR="0" indent="0" algn="l" defTabSz="914277" rtl="0" eaLnBrk="1" fontAlgn="auto" latinLnBrk="0" hangingPunct="1">
                        <a:lnSpc>
                          <a:spcPts val="1240"/>
                        </a:lnSpc>
                        <a:spcBef>
                          <a:spcPts val="0"/>
                        </a:spcBef>
                        <a:spcAft>
                          <a:spcPts val="0"/>
                        </a:spcAft>
                        <a:buClrTx/>
                        <a:buSzTx/>
                        <a:buFontTx/>
                        <a:buNone/>
                        <a:tabLst/>
                        <a:defRPr/>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・医薬品の適正使用の推進</a:t>
                      </a: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・効率性等に応じた薬局の評価の推進</a:t>
                      </a: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・医薬品、医療機器、検査等の適正な評価</a:t>
                      </a: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・医療機能や患者の状態に応じた入院医療の評価（再掲）</a:t>
                      </a:r>
                    </a:p>
                    <a:p>
                      <a:pPr marL="90488" indent="0">
                        <a:lnSpc>
                          <a:spcPts val="1240"/>
                        </a:lnSpc>
                      </a:pPr>
                      <a:r>
                        <a:rPr kumimoji="1" lang="ja-JP" altLang="en-US" sz="1100" b="0" dirty="0">
                          <a:solidFill>
                            <a:schemeClr val="tx1"/>
                          </a:solidFill>
                          <a:latin typeface="ＭＳ ゴシック" panose="020B0609070205080204" pitchFamily="49" charset="-128"/>
                          <a:ea typeface="ＭＳ ゴシック" panose="020B0609070205080204" pitchFamily="49" charset="-128"/>
                        </a:rPr>
                        <a:t>・外来医療の機能分化、重症化予防の取組の推進（再掲）</a:t>
                      </a:r>
                    </a:p>
                  </a:txBody>
                  <a:tcPr>
                    <a:lnL w="19050" cap="flat" cmpd="sng" algn="ctr">
                      <a:solidFill>
                        <a:srgbClr val="FFC000"/>
                      </a:solidFill>
                      <a:prstDash val="solid"/>
                      <a:round/>
                      <a:headEnd type="none" w="med" len="med"/>
                      <a:tailEnd type="none" w="med" len="med"/>
                    </a:lnL>
                    <a:lnR w="19050" cap="flat" cmpd="sng" algn="ctr">
                      <a:solidFill>
                        <a:srgbClr val="FFC000"/>
                      </a:solidFill>
                      <a:prstDash val="solid"/>
                      <a:round/>
                      <a:headEnd type="none" w="med" len="med"/>
                      <a:tailEnd type="none" w="med" len="med"/>
                    </a:lnR>
                    <a:lnT w="19050" cap="flat" cmpd="sng" algn="ctr">
                      <a:solidFill>
                        <a:srgbClr val="FFC000"/>
                      </a:solidFill>
                      <a:prstDash val="solid"/>
                      <a:round/>
                      <a:headEnd type="none" w="med" len="med"/>
                      <a:tailEnd type="none" w="med" len="med"/>
                    </a:lnT>
                    <a:lnB w="19050" cap="flat" cmpd="sng" algn="ctr">
                      <a:solidFill>
                        <a:srgbClr val="FFC000"/>
                      </a:solidFill>
                      <a:prstDash val="solid"/>
                      <a:round/>
                      <a:headEnd type="none" w="med" len="med"/>
                      <a:tailEnd type="none" w="med" len="med"/>
                    </a:lnB>
                    <a:noFill/>
                  </a:tcPr>
                </a:tc>
                <a:extLst>
                  <a:ext uri="{0D108BD9-81ED-4DB2-BD59-A6C34878D82A}">
                    <a16:rowId xmlns="" xmlns:a16="http://schemas.microsoft.com/office/drawing/2014/main" val="642166110"/>
                  </a:ext>
                </a:extLst>
              </a:tr>
            </a:tbl>
          </a:graphicData>
        </a:graphic>
      </p:graphicFrame>
      <p:sp>
        <p:nvSpPr>
          <p:cNvPr id="8" name="正方形/長方形 7"/>
          <p:cNvSpPr/>
          <p:nvPr/>
        </p:nvSpPr>
        <p:spPr>
          <a:xfrm>
            <a:off x="3818298" y="692697"/>
            <a:ext cx="6097287" cy="338554"/>
          </a:xfrm>
          <a:prstGeom prst="rect">
            <a:avLst/>
          </a:prstGeom>
          <a:solidFill>
            <a:schemeClr val="bg1">
              <a:alpha val="20000"/>
            </a:schemeClr>
          </a:solidFill>
          <a:ln>
            <a:noFill/>
          </a:ln>
        </p:spPr>
        <p:txBody>
          <a:bodyPr wrap="square">
            <a:spAutoFit/>
          </a:bodyPr>
          <a:lstStyle/>
          <a:p>
            <a:pPr algn="r">
              <a:defRPr/>
            </a:pPr>
            <a:r>
              <a:rPr kumimoji="0" lang="en-US" altLang="ja-JP" sz="1600" kern="0" dirty="0">
                <a:solidFill>
                  <a:prstClr val="black"/>
                </a:solidFill>
                <a:latin typeface="Calibri" panose="020F0502020204030204"/>
              </a:rPr>
              <a:t>〔</a:t>
            </a:r>
            <a:r>
              <a:rPr kumimoji="0" lang="ja-JP" altLang="en-US" sz="1600" kern="0" dirty="0">
                <a:solidFill>
                  <a:prstClr val="black"/>
                </a:solidFill>
                <a:latin typeface="Calibri" panose="020F0502020204030204"/>
              </a:rPr>
              <a:t>社会保障審議会（医療保険部会・医療部会）（平成</a:t>
            </a:r>
            <a:r>
              <a:rPr kumimoji="0" lang="en-US" altLang="ja-JP" sz="1600" kern="0" dirty="0">
                <a:solidFill>
                  <a:prstClr val="black"/>
                </a:solidFill>
                <a:latin typeface="Calibri" panose="020F0502020204030204"/>
              </a:rPr>
              <a:t>29</a:t>
            </a:r>
            <a:r>
              <a:rPr kumimoji="0" lang="ja-JP" altLang="en-US" sz="1600" kern="0" dirty="0">
                <a:solidFill>
                  <a:prstClr val="black"/>
                </a:solidFill>
                <a:latin typeface="Calibri" panose="020F0502020204030204"/>
              </a:rPr>
              <a:t>年</a:t>
            </a:r>
            <a:r>
              <a:rPr kumimoji="0" lang="en-US" altLang="ja-JP" sz="1600" kern="0" dirty="0">
                <a:solidFill>
                  <a:prstClr val="black"/>
                </a:solidFill>
                <a:latin typeface="Calibri" panose="020F0502020204030204"/>
              </a:rPr>
              <a:t>12</a:t>
            </a:r>
            <a:r>
              <a:rPr kumimoji="0" lang="ja-JP" altLang="en-US" sz="1600" kern="0" dirty="0">
                <a:solidFill>
                  <a:prstClr val="black"/>
                </a:solidFill>
                <a:latin typeface="Calibri" panose="020F0502020204030204"/>
              </a:rPr>
              <a:t>月</a:t>
            </a:r>
            <a:r>
              <a:rPr kumimoji="0" lang="en-US" altLang="ja-JP" sz="1600" kern="0" dirty="0">
                <a:solidFill>
                  <a:prstClr val="black"/>
                </a:solidFill>
                <a:latin typeface="Calibri" panose="020F0502020204030204"/>
              </a:rPr>
              <a:t>11</a:t>
            </a:r>
            <a:r>
              <a:rPr kumimoji="0" lang="ja-JP" altLang="en-US" sz="1600" kern="0" dirty="0">
                <a:solidFill>
                  <a:prstClr val="black"/>
                </a:solidFill>
                <a:latin typeface="Calibri" panose="020F0502020204030204"/>
              </a:rPr>
              <a:t>日）</a:t>
            </a:r>
            <a:r>
              <a:rPr kumimoji="0" lang="en-US" altLang="ja-JP" sz="1600" kern="0" dirty="0">
                <a:solidFill>
                  <a:prstClr val="black"/>
                </a:solidFill>
                <a:latin typeface="Calibri" panose="020F0502020204030204"/>
              </a:rPr>
              <a:t>〕</a:t>
            </a:r>
            <a:endParaRPr kumimoji="0" lang="ja-JP" altLang="en-US" sz="1600" kern="0" dirty="0">
              <a:solidFill>
                <a:prstClr val="black"/>
              </a:solidFill>
              <a:latin typeface="Calibri" panose="020F0502020204030204"/>
            </a:endParaRPr>
          </a:p>
        </p:txBody>
      </p:sp>
      <p:sp>
        <p:nvSpPr>
          <p:cNvPr id="13" name="スライド番号プレースホルダー 2"/>
          <p:cNvSpPr txBox="1">
            <a:spLocks/>
          </p:cNvSpPr>
          <p:nvPr/>
        </p:nvSpPr>
        <p:spPr>
          <a:xfrm>
            <a:off x="7682160" y="659336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a:t>
            </a:r>
            <a:endParaRPr lang="ja-JP" altLang="en-US" sz="1600" dirty="0">
              <a:solidFill>
                <a:prstClr val="black"/>
              </a:solidFill>
            </a:endParaRPr>
          </a:p>
        </p:txBody>
      </p:sp>
    </p:spTree>
    <p:extLst>
      <p:ext uri="{BB962C8B-B14F-4D97-AF65-F5344CB8AC3E}">
        <p14:creationId xmlns:p14="http://schemas.microsoft.com/office/powerpoint/2010/main" val="26992537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50000"/>
              </a:spcBef>
              <a:spcAft>
                <a:spcPct val="0"/>
              </a:spcAft>
              <a:buFontTx/>
              <a:buNone/>
            </a:pPr>
            <a:r>
              <a:rPr lang="ja-JP" altLang="en-US" sz="2600" dirty="0">
                <a:solidFill>
                  <a:srgbClr val="000000"/>
                </a:solidFill>
              </a:rPr>
              <a:t>平成３０年度診療報酬改定の流れ</a:t>
            </a:r>
          </a:p>
        </p:txBody>
      </p:sp>
      <p:sp>
        <p:nvSpPr>
          <p:cNvPr id="5" name="Rectangle 3"/>
          <p:cNvSpPr txBox="1">
            <a:spLocks noChangeArrowheads="1"/>
          </p:cNvSpPr>
          <p:nvPr/>
        </p:nvSpPr>
        <p:spPr bwMode="auto">
          <a:xfrm>
            <a:off x="334186" y="657235"/>
            <a:ext cx="9319840" cy="942975"/>
          </a:xfrm>
          <a:prstGeom prst="rect">
            <a:avLst/>
          </a:prstGeom>
          <a:solidFill>
            <a:srgbClr val="00B0F0">
              <a:alpha val="20000"/>
            </a:srgbClr>
          </a:solidFill>
          <a:ln w="12700">
            <a:solidFill>
              <a:schemeClr val="tx1"/>
            </a:solidFill>
            <a:prstDash val="dash"/>
          </a:ln>
          <a:extLst/>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eaLnBrk="1" fontAlgn="auto" hangingPunct="1">
              <a:spcAft>
                <a:spcPts val="0"/>
              </a:spcAft>
              <a:buFont typeface="Arial" charset="0"/>
              <a:buNone/>
              <a:defRPr/>
            </a:pPr>
            <a:r>
              <a:rPr lang="en-US" altLang="ja-JP" sz="1800" b="1" dirty="0">
                <a:solidFill>
                  <a:prstClr val="black"/>
                </a:solidFill>
                <a:latin typeface="ＭＳ Ｐゴシック"/>
              </a:rPr>
              <a:t>〔</a:t>
            </a:r>
            <a:r>
              <a:rPr lang="ja-JP" altLang="en-US" sz="1800" b="1" dirty="0">
                <a:solidFill>
                  <a:prstClr val="black"/>
                </a:solidFill>
                <a:latin typeface="ＭＳ Ｐゴシック"/>
              </a:rPr>
              <a:t>中医協　医療経済実態調査</a:t>
            </a:r>
            <a:r>
              <a:rPr lang="en-US" altLang="ja-JP" sz="1800" b="1" dirty="0">
                <a:solidFill>
                  <a:prstClr val="black"/>
                </a:solidFill>
                <a:latin typeface="ＭＳ Ｐゴシック"/>
              </a:rPr>
              <a:t>〕</a:t>
            </a:r>
            <a:endParaRPr lang="ja-JP" altLang="en-US" sz="1800" b="1" dirty="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平成２９年１１月８日　医療経済実態調査結果の報告</a:t>
            </a:r>
            <a:endParaRPr lang="en-US" altLang="ja-JP" sz="1800" b="1" dirty="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平成２９年１１月２４日　医療経済実態調査結果に対する両側の見解</a:t>
            </a:r>
            <a:endParaRPr lang="en-US" altLang="ja-JP" sz="1800" b="1" dirty="0">
              <a:solidFill>
                <a:prstClr val="black"/>
              </a:solidFill>
              <a:latin typeface="ＭＳ Ｐゴシック"/>
            </a:endParaRPr>
          </a:p>
        </p:txBody>
      </p:sp>
      <p:sp>
        <p:nvSpPr>
          <p:cNvPr id="6" name="Rectangle 3"/>
          <p:cNvSpPr txBox="1">
            <a:spLocks noChangeArrowheads="1"/>
          </p:cNvSpPr>
          <p:nvPr/>
        </p:nvSpPr>
        <p:spPr>
          <a:xfrm>
            <a:off x="337502" y="5311851"/>
            <a:ext cx="9296648" cy="1213523"/>
          </a:xfrm>
          <a:prstGeom prst="rect">
            <a:avLst/>
          </a:prstGeom>
          <a:solidFill>
            <a:srgbClr val="00B0F0">
              <a:alpha val="40000"/>
            </a:srgbClr>
          </a:solidFill>
          <a:ln w="12700">
            <a:solidFill>
              <a:schemeClr val="tx1"/>
            </a:solidFill>
            <a:prstDash val="dash"/>
          </a:ln>
        </p:spPr>
        <p:txBody>
          <a:bodyPr>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中医協　診療報酬改定に関する基本的見解</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dirty="0">
                <a:solidFill>
                  <a:prstClr val="black"/>
                </a:solidFill>
                <a:latin typeface="ＭＳ Ｐゴシック"/>
              </a:rPr>
              <a:t>　</a:t>
            </a:r>
            <a:r>
              <a:rPr lang="ja-JP" altLang="en-US" sz="1800" b="1" dirty="0">
                <a:solidFill>
                  <a:prstClr val="black"/>
                </a:solidFill>
                <a:latin typeface="ＭＳ Ｐゴシック"/>
              </a:rPr>
              <a:t>平成２９年１２月１３日　平成３０年度診療報酬改定に関する両側の考え方</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平成２９年１２月１５日　平成３０年度診療報酬改定について</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中医協としてとりまとめ厚生労働大臣に意見具申（両論併記）　　　　　　　　　　　　　　　　　　　　　　　　　　　　　　　　　　　　　　　　　　　</a:t>
            </a:r>
            <a:endParaRPr lang="en-US" altLang="ja-JP" sz="1800" dirty="0">
              <a:solidFill>
                <a:srgbClr val="FF0000"/>
              </a:solidFill>
              <a:latin typeface="ＭＳ Ｐゴシック"/>
            </a:endParaRPr>
          </a:p>
        </p:txBody>
      </p:sp>
      <p:sp>
        <p:nvSpPr>
          <p:cNvPr id="7" name="Rectangle 3"/>
          <p:cNvSpPr txBox="1">
            <a:spLocks noChangeArrowheads="1"/>
          </p:cNvSpPr>
          <p:nvPr/>
        </p:nvSpPr>
        <p:spPr bwMode="auto">
          <a:xfrm>
            <a:off x="334186" y="1600210"/>
            <a:ext cx="9319840" cy="1524000"/>
          </a:xfrm>
          <a:prstGeom prst="rect">
            <a:avLst/>
          </a:prstGeom>
          <a:solidFill>
            <a:srgbClr val="00B0F0">
              <a:alpha val="20000"/>
            </a:srgbClr>
          </a:solidFill>
          <a:ln w="12700">
            <a:solidFill>
              <a:schemeClr val="tx1"/>
            </a:solidFill>
            <a:prstDash val="dash"/>
          </a:ln>
          <a:extLst/>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eaLnBrk="1" fontAlgn="auto" hangingPunct="1">
              <a:spcAft>
                <a:spcPts val="0"/>
              </a:spcAft>
              <a:buFont typeface="Arial" charset="0"/>
              <a:buNone/>
              <a:defRPr/>
            </a:pPr>
            <a:r>
              <a:rPr lang="en-US" altLang="ja-JP" sz="1800" b="1" dirty="0">
                <a:solidFill>
                  <a:prstClr val="black"/>
                </a:solidFill>
                <a:latin typeface="ＭＳ Ｐゴシック"/>
              </a:rPr>
              <a:t>〔</a:t>
            </a:r>
            <a:r>
              <a:rPr lang="ja-JP" altLang="en-US" sz="1800" b="1" dirty="0">
                <a:solidFill>
                  <a:prstClr val="black"/>
                </a:solidFill>
                <a:latin typeface="ＭＳ Ｐゴシック"/>
              </a:rPr>
              <a:t>中医協　薬価調査・保険医療材料価格調査</a:t>
            </a:r>
            <a:r>
              <a:rPr lang="en-US" altLang="ja-JP" sz="1800" b="1" dirty="0">
                <a:solidFill>
                  <a:prstClr val="black"/>
                </a:solidFill>
                <a:latin typeface="ＭＳ Ｐゴシック"/>
              </a:rPr>
              <a:t>〕</a:t>
            </a:r>
            <a:endParaRPr lang="ja-JP" altLang="en-US" sz="1800" b="1" dirty="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平成２９年１２月６日　薬価調査・特定保険医療材料価格調査（速報値）</a:t>
            </a:r>
            <a:endParaRPr lang="en-US" altLang="ja-JP" sz="1800" b="1" dirty="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a:t>
            </a:r>
            <a:r>
              <a:rPr lang="en-US" altLang="ja-JP" sz="1800" b="1" dirty="0">
                <a:solidFill>
                  <a:prstClr val="black"/>
                </a:solidFill>
                <a:latin typeface="ＭＳ Ｐゴシック"/>
              </a:rPr>
              <a:t>《</a:t>
            </a:r>
            <a:r>
              <a:rPr lang="ja-JP" altLang="en-US" sz="1800" b="1" dirty="0">
                <a:solidFill>
                  <a:prstClr val="black"/>
                </a:solidFill>
                <a:latin typeface="ＭＳ Ｐゴシック"/>
              </a:rPr>
              <a:t>平均乖離率</a:t>
            </a:r>
            <a:r>
              <a:rPr lang="en-US" altLang="ja-JP" sz="1800" b="1" dirty="0">
                <a:solidFill>
                  <a:prstClr val="black"/>
                </a:solidFill>
                <a:latin typeface="ＭＳ Ｐゴシック"/>
              </a:rPr>
              <a:t>》</a:t>
            </a: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薬価：約９．１％（前回：８．８％）</a:t>
            </a:r>
            <a:endParaRPr lang="en-US" altLang="ja-JP" sz="1800" b="1" dirty="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特定保険医療材料：約７．０％（前回：７．９％）</a:t>
            </a:r>
            <a:endParaRPr lang="en-US" altLang="ja-JP" sz="1800" b="1" dirty="0">
              <a:solidFill>
                <a:prstClr val="black"/>
              </a:solidFill>
              <a:latin typeface="ＭＳ Ｐゴシック"/>
            </a:endParaRPr>
          </a:p>
        </p:txBody>
      </p:sp>
      <p:sp>
        <p:nvSpPr>
          <p:cNvPr id="8" name="Rectangle 3"/>
          <p:cNvSpPr txBox="1">
            <a:spLocks noChangeArrowheads="1"/>
          </p:cNvSpPr>
          <p:nvPr/>
        </p:nvSpPr>
        <p:spPr>
          <a:xfrm>
            <a:off x="337501" y="3273287"/>
            <a:ext cx="9319840" cy="1908313"/>
          </a:xfrm>
          <a:prstGeom prst="rect">
            <a:avLst/>
          </a:prstGeom>
          <a:solidFill>
            <a:srgbClr val="00B0F0">
              <a:alpha val="30000"/>
            </a:srgbClr>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社会保障審議会（医療保険部会・医療部会）</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b="1" dirty="0">
                <a:solidFill>
                  <a:prstClr val="black"/>
                </a:solidFill>
                <a:latin typeface="ＭＳ Ｐゴシック"/>
              </a:rPr>
              <a:t>　平成２９年１２月１１日　平成３０年度診療報酬改定の基本方針</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en-US" altLang="ja-JP" sz="1800" b="1" dirty="0">
                <a:solidFill>
                  <a:prstClr val="black"/>
                </a:solidFill>
                <a:latin typeface="ＭＳ Ｐゴシック"/>
              </a:rPr>
              <a:t>《</a:t>
            </a:r>
            <a:r>
              <a:rPr lang="ja-JP" altLang="en-US" sz="1800" b="1" dirty="0">
                <a:solidFill>
                  <a:prstClr val="black"/>
                </a:solidFill>
                <a:latin typeface="ＭＳ Ｐゴシック"/>
              </a:rPr>
              <a:t>改定の基本的視点と具体的方向性</a:t>
            </a:r>
            <a:r>
              <a:rPr lang="en-US" altLang="ja-JP" sz="1800" b="1" dirty="0">
                <a:solidFill>
                  <a:prstClr val="black"/>
                </a:solidFill>
                <a:latin typeface="ＭＳ Ｐゴシック"/>
              </a:rPr>
              <a:t>》</a:t>
            </a:r>
          </a:p>
          <a:p>
            <a:pPr marL="271463" indent="-271463">
              <a:lnSpc>
                <a:spcPts val="2000"/>
              </a:lnSpc>
              <a:spcBef>
                <a:spcPts val="0"/>
              </a:spcBef>
              <a:buFont typeface="Arial" pitchFamily="34" charset="0"/>
              <a:buNone/>
              <a:defRPr/>
            </a:pPr>
            <a:r>
              <a:rPr lang="ja-JP" altLang="en-US" sz="1800" b="1" dirty="0">
                <a:solidFill>
                  <a:prstClr val="black"/>
                </a:solidFill>
                <a:latin typeface="ＭＳ Ｐゴシック"/>
              </a:rPr>
              <a:t>　　 １　地域包括ケアシステムの構築と医療機能の分化・強化、連携の推進</a:t>
            </a:r>
            <a:r>
              <a:rPr lang="en-US" altLang="ja-JP" sz="1800" b="1" dirty="0">
                <a:solidFill>
                  <a:srgbClr val="FF0000"/>
                </a:solidFill>
                <a:latin typeface="ＭＳ Ｐゴシック"/>
              </a:rPr>
              <a:t>【</a:t>
            </a:r>
            <a:r>
              <a:rPr lang="ja-JP" altLang="en-US" sz="1800" b="1" dirty="0">
                <a:solidFill>
                  <a:srgbClr val="FF0000"/>
                </a:solidFill>
                <a:latin typeface="ＭＳ Ｐゴシック"/>
              </a:rPr>
              <a:t>重点課題</a:t>
            </a:r>
            <a:r>
              <a:rPr lang="en-US" altLang="ja-JP" sz="1800" b="1" dirty="0">
                <a:solidFill>
                  <a:srgbClr val="FF0000"/>
                </a:solidFill>
                <a:latin typeface="ＭＳ Ｐゴシック"/>
              </a:rPr>
              <a:t>】</a:t>
            </a:r>
          </a:p>
          <a:p>
            <a:pPr marL="271463" indent="-271463">
              <a:lnSpc>
                <a:spcPts val="2000"/>
              </a:lnSpc>
              <a:spcBef>
                <a:spcPts val="0"/>
              </a:spcBef>
              <a:buFont typeface="Arial" pitchFamily="34" charset="0"/>
              <a:buNone/>
              <a:defRPr/>
            </a:pPr>
            <a:r>
              <a:rPr lang="ja-JP" altLang="en-US" sz="1800" b="1" dirty="0">
                <a:solidFill>
                  <a:prstClr val="black"/>
                </a:solidFill>
                <a:latin typeface="ＭＳ Ｐゴシック"/>
              </a:rPr>
              <a:t>　　 ２　新しいニーズにも対応でき、安心・安全で納得できる質の高い医療の実現・充実</a:t>
            </a:r>
            <a:endParaRPr lang="en-US" altLang="ja-JP" sz="1800" b="1" dirty="0">
              <a:solidFill>
                <a:prstClr val="black"/>
              </a:solidFill>
              <a:latin typeface="ＭＳ Ｐゴシック"/>
            </a:endParaRPr>
          </a:p>
          <a:p>
            <a:pPr marL="271463" indent="-271463">
              <a:lnSpc>
                <a:spcPts val="2000"/>
              </a:lnSpc>
              <a:spcBef>
                <a:spcPts val="0"/>
              </a:spcBef>
              <a:buFont typeface="Arial" pitchFamily="34" charset="0"/>
              <a:buNone/>
              <a:defRPr/>
            </a:pPr>
            <a:r>
              <a:rPr lang="ja-JP" altLang="en-US" sz="1800" b="1" dirty="0">
                <a:solidFill>
                  <a:prstClr val="black"/>
                </a:solidFill>
                <a:latin typeface="ＭＳ Ｐゴシック"/>
              </a:rPr>
              <a:t>　　 ３　医療従事者の負担軽減、働き方改革の推進</a:t>
            </a:r>
            <a:endParaRPr lang="en-US" altLang="ja-JP" sz="1800" b="1" dirty="0">
              <a:solidFill>
                <a:prstClr val="black"/>
              </a:solidFill>
              <a:latin typeface="ＭＳ Ｐゴシック"/>
            </a:endParaRPr>
          </a:p>
          <a:p>
            <a:pPr marL="271463" indent="85725">
              <a:lnSpc>
                <a:spcPts val="2000"/>
              </a:lnSpc>
              <a:spcBef>
                <a:spcPts val="0"/>
              </a:spcBef>
              <a:buFont typeface="Arial" pitchFamily="34" charset="0"/>
              <a:buNone/>
              <a:defRPr/>
            </a:pPr>
            <a:r>
              <a:rPr lang="ja-JP" altLang="en-US" sz="1800" b="1" dirty="0">
                <a:solidFill>
                  <a:prstClr val="black"/>
                </a:solidFill>
                <a:latin typeface="ＭＳ Ｐゴシック"/>
              </a:rPr>
              <a:t>４　効率化・適正化を通じた制度の安定性・持続可能性の向上</a:t>
            </a:r>
            <a:endParaRPr lang="en-US" altLang="ja-JP" sz="1800" b="1" dirty="0">
              <a:solidFill>
                <a:prstClr val="black"/>
              </a:solidFill>
              <a:latin typeface="ＭＳ Ｐゴシック"/>
            </a:endParaRPr>
          </a:p>
        </p:txBody>
      </p:sp>
      <p:sp>
        <p:nvSpPr>
          <p:cNvPr id="9"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50</a:t>
            </a:r>
            <a:endParaRPr lang="ja-JP" altLang="en-US" sz="1600" dirty="0">
              <a:solidFill>
                <a:prstClr val="black"/>
              </a:solidFill>
            </a:endParaRPr>
          </a:p>
        </p:txBody>
      </p:sp>
    </p:spTree>
    <p:extLst>
      <p:ext uri="{BB962C8B-B14F-4D97-AF65-F5344CB8AC3E}">
        <p14:creationId xmlns:p14="http://schemas.microsoft.com/office/powerpoint/2010/main" val="37578569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50000"/>
              </a:spcBef>
              <a:spcAft>
                <a:spcPct val="0"/>
              </a:spcAft>
              <a:buFontTx/>
              <a:buNone/>
            </a:pPr>
            <a:r>
              <a:rPr lang="ja-JP" altLang="en-US" sz="2600" dirty="0">
                <a:solidFill>
                  <a:srgbClr val="000000"/>
                </a:solidFill>
              </a:rPr>
              <a:t>平成３０年度診療報酬改定の流れ</a:t>
            </a:r>
          </a:p>
        </p:txBody>
      </p:sp>
      <p:sp>
        <p:nvSpPr>
          <p:cNvPr id="9" name="Rectangle 3"/>
          <p:cNvSpPr txBox="1">
            <a:spLocks noChangeArrowheads="1"/>
          </p:cNvSpPr>
          <p:nvPr/>
        </p:nvSpPr>
        <p:spPr>
          <a:xfrm>
            <a:off x="204671" y="657232"/>
            <a:ext cx="9423034" cy="2411728"/>
          </a:xfrm>
          <a:prstGeom prst="rect">
            <a:avLst/>
          </a:prstGeom>
          <a:solidFill>
            <a:srgbClr val="00B0F0">
              <a:alpha val="20000"/>
            </a:srgbClr>
          </a:solidFill>
          <a:ln w="12700">
            <a:solidFill>
              <a:schemeClr val="tx1"/>
            </a:solidFill>
            <a:prstDash val="dash"/>
          </a:ln>
        </p:spPr>
        <p:txBody>
          <a:bodyPr>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内閣</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b="1" dirty="0">
                <a:solidFill>
                  <a:prstClr val="black"/>
                </a:solidFill>
                <a:latin typeface="ＭＳ Ｐゴシック"/>
              </a:rPr>
              <a:t>　平成２９年１２月１８日　平成３０年度予算編成過程で、診療報酬等の改定率を決定</a:t>
            </a: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en-US" altLang="ja-JP" sz="1800" b="1" dirty="0">
                <a:solidFill>
                  <a:prstClr val="black"/>
                </a:solidFill>
                <a:latin typeface="ＭＳ Ｐゴシック"/>
              </a:rPr>
              <a:t>《</a:t>
            </a:r>
            <a:r>
              <a:rPr lang="ja-JP" altLang="en-US" sz="1800" b="1" dirty="0">
                <a:solidFill>
                  <a:prstClr val="black"/>
                </a:solidFill>
                <a:latin typeface="ＭＳ Ｐゴシック"/>
              </a:rPr>
              <a:t>大臣折衝事項</a:t>
            </a:r>
            <a:r>
              <a:rPr lang="en-US" altLang="ja-JP" sz="1800" b="1" dirty="0">
                <a:solidFill>
                  <a:prstClr val="black"/>
                </a:solidFill>
                <a:latin typeface="ＭＳ Ｐゴシック"/>
              </a:rPr>
              <a:t>》</a:t>
            </a:r>
          </a:p>
          <a:p>
            <a:pPr marL="271463" indent="-271463">
              <a:spcBef>
                <a:spcPts val="0"/>
              </a:spcBef>
              <a:buFont typeface="Arial" pitchFamily="34" charset="0"/>
              <a:buNone/>
              <a:defRPr/>
            </a:pPr>
            <a:r>
              <a:rPr lang="ja-JP" altLang="en-US" sz="1800" b="1" dirty="0">
                <a:solidFill>
                  <a:prstClr val="black"/>
                </a:solidFill>
                <a:latin typeface="ＭＳ Ｐゴシック"/>
              </a:rPr>
              <a:t>　   １．診療報酬改定：＋０．５５％（医科：＋０．６３％、歯科：＋０．６９％、調剤：＋０．１９％）</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２．薬価等　①薬価▲１．６５％　</a:t>
            </a:r>
            <a:r>
              <a:rPr lang="ja-JP" altLang="en-US" sz="1600" b="1" spc="-100" dirty="0">
                <a:solidFill>
                  <a:prstClr val="black"/>
                </a:solidFill>
                <a:latin typeface="ＭＳ Ｐゴシック"/>
              </a:rPr>
              <a:t>うち、実勢価等改定▲１．３６％</a:t>
            </a:r>
            <a:endParaRPr lang="en-US" altLang="ja-JP" sz="1600" b="1" spc="-100" dirty="0">
              <a:solidFill>
                <a:prstClr val="black"/>
              </a:solidFill>
              <a:latin typeface="ＭＳ Ｐゴシック"/>
            </a:endParaRPr>
          </a:p>
          <a:p>
            <a:pPr marL="271463" indent="-271463">
              <a:spcBef>
                <a:spcPts val="0"/>
              </a:spcBef>
              <a:buFont typeface="Arial" pitchFamily="34" charset="0"/>
              <a:buNone/>
              <a:defRPr/>
            </a:pPr>
            <a:r>
              <a:rPr lang="ja-JP" altLang="en-US" sz="1600" b="1" spc="-100" dirty="0">
                <a:solidFill>
                  <a:prstClr val="black"/>
                </a:solidFill>
                <a:latin typeface="ＭＳ Ｐゴシック"/>
              </a:rPr>
              <a:t>　　　　　　　　　　　　　　　　　　　　　　　　               　薬価制度の抜本改革▲０．２９％　</a:t>
            </a:r>
            <a:endParaRPr lang="en-US" altLang="ja-JP" sz="1600" b="1" spc="-100"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②材料価格▲０．０９％</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en-US" altLang="ja-JP" sz="1800" dirty="0">
                <a:solidFill>
                  <a:prstClr val="black"/>
                </a:solidFill>
                <a:latin typeface="ＭＳ Ｐゴシック"/>
              </a:rPr>
              <a:t>         </a:t>
            </a:r>
            <a:r>
              <a:rPr lang="ja-JP" altLang="en-US" sz="1800" dirty="0">
                <a:solidFill>
                  <a:prstClr val="black"/>
                </a:solidFill>
                <a:latin typeface="ＭＳ Ｐゴシック"/>
              </a:rPr>
              <a:t>なお、上記のほか、いわゆる大型門前薬局に対する評価の適正化の措置を講ずる</a:t>
            </a:r>
            <a:endParaRPr lang="en-US" altLang="ja-JP" sz="1800" dirty="0">
              <a:solidFill>
                <a:prstClr val="black"/>
              </a:solidFill>
              <a:latin typeface="ＭＳ Ｐゴシック"/>
            </a:endParaRPr>
          </a:p>
        </p:txBody>
      </p:sp>
      <p:sp>
        <p:nvSpPr>
          <p:cNvPr id="6" name="Rectangle 3"/>
          <p:cNvSpPr txBox="1">
            <a:spLocks noChangeArrowheads="1"/>
          </p:cNvSpPr>
          <p:nvPr/>
        </p:nvSpPr>
        <p:spPr>
          <a:xfrm>
            <a:off x="204671" y="3140968"/>
            <a:ext cx="9432973" cy="2321768"/>
          </a:xfrm>
          <a:prstGeom prst="rect">
            <a:avLst/>
          </a:prstGeom>
          <a:solidFill>
            <a:srgbClr val="00B0F0">
              <a:alpha val="40000"/>
            </a:srgbClr>
          </a:solidFill>
          <a:ln w="12700">
            <a:solidFill>
              <a:schemeClr val="tx1"/>
            </a:solidFill>
            <a:prstDash val="solid"/>
          </a:ln>
        </p:spPr>
        <p:txBody>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厚生労働大臣</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b="1" dirty="0">
                <a:solidFill>
                  <a:prstClr val="black"/>
                </a:solidFill>
                <a:latin typeface="ＭＳ Ｐゴシック"/>
              </a:rPr>
              <a:t>　平成３０年１月１２日　中医協に対して以下に基づき答申を行うよう諮問</a:t>
            </a:r>
          </a:p>
          <a:p>
            <a:pPr marL="271463" indent="-271463">
              <a:spcBef>
                <a:spcPts val="0"/>
              </a:spcBef>
              <a:buFont typeface="Arial" pitchFamily="34" charset="0"/>
              <a:buNone/>
              <a:defRPr/>
            </a:pPr>
            <a:r>
              <a:rPr lang="ja-JP" altLang="en-US" sz="1800" b="1" dirty="0">
                <a:solidFill>
                  <a:prstClr val="black"/>
                </a:solidFill>
                <a:latin typeface="ＭＳ Ｐゴシック"/>
              </a:rPr>
              <a:t>　　　　①予算編成過程で内閣が決定した改定率</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②社会保障審議会 医療部会・医療保険部会が策定した「改定の基本方針」</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中医協におけるこれまでの</a:t>
            </a:r>
            <a:r>
              <a:rPr lang="ja-JP" altLang="en-US" sz="1800" dirty="0">
                <a:solidFill>
                  <a:srgbClr val="FF0000"/>
                </a:solidFill>
                <a:latin typeface="ＭＳ Ｐゴシック"/>
              </a:rPr>
              <a:t>議論の整理（現時点の骨子）</a:t>
            </a:r>
            <a:r>
              <a:rPr lang="ja-JP" altLang="en-US" sz="1800" b="1" dirty="0">
                <a:solidFill>
                  <a:prstClr val="black"/>
                </a:solidFill>
                <a:latin typeface="ＭＳ Ｐゴシック"/>
              </a:rPr>
              <a:t>を公表し、パブリックコメントを募集</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en-US" altLang="ja-JP" sz="1800" b="1" dirty="0">
                <a:solidFill>
                  <a:prstClr val="black"/>
                </a:solidFill>
                <a:latin typeface="ＭＳ Ｐゴシック"/>
              </a:rPr>
              <a:t>〔</a:t>
            </a:r>
            <a:r>
              <a:rPr lang="ja-JP" altLang="en-US" sz="1800" b="1" dirty="0">
                <a:solidFill>
                  <a:prstClr val="black"/>
                </a:solidFill>
                <a:latin typeface="ＭＳ Ｐゴシック"/>
              </a:rPr>
              <a:t>中医協</a:t>
            </a:r>
            <a:r>
              <a:rPr lang="en-US" altLang="ja-JP" sz="1800" b="1" dirty="0">
                <a:solidFill>
                  <a:prstClr val="black"/>
                </a:solidFill>
                <a:latin typeface="ＭＳ Ｐゴシック"/>
              </a:rPr>
              <a:t>〕</a:t>
            </a:r>
          </a:p>
          <a:p>
            <a:pPr marL="271463" indent="-271463">
              <a:spcBef>
                <a:spcPts val="0"/>
              </a:spcBef>
              <a:buFont typeface="Arial" pitchFamily="34" charset="0"/>
              <a:buNone/>
              <a:defRPr/>
            </a:pPr>
            <a:r>
              <a:rPr lang="ja-JP" altLang="en-US" sz="1800" b="1" dirty="0">
                <a:solidFill>
                  <a:prstClr val="black"/>
                </a:solidFill>
                <a:latin typeface="ＭＳ Ｐゴシック"/>
              </a:rPr>
              <a:t>　平成３０年１月１９日　地方公聴会を千葉市で開催</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平成３０年１月２４・２６日・３１日　</a:t>
            </a:r>
            <a:r>
              <a:rPr lang="ja-JP" altLang="en-US" sz="1800" b="1" dirty="0">
                <a:solidFill>
                  <a:srgbClr val="FF0000"/>
                </a:solidFill>
                <a:latin typeface="ＭＳ Ｐゴシック"/>
              </a:rPr>
              <a:t>個別改定項目（短冊）</a:t>
            </a:r>
            <a:r>
              <a:rPr lang="ja-JP" altLang="en-US" sz="1800" b="1" dirty="0">
                <a:solidFill>
                  <a:prstClr val="black"/>
                </a:solidFill>
                <a:latin typeface="ＭＳ Ｐゴシック"/>
              </a:rPr>
              <a:t>を議論</a:t>
            </a:r>
            <a:endParaRPr lang="en-US" altLang="ja-JP" sz="1800" b="1" dirty="0">
              <a:solidFill>
                <a:prstClr val="black"/>
              </a:solidFill>
              <a:latin typeface="ＭＳ Ｐゴシック"/>
            </a:endParaRPr>
          </a:p>
        </p:txBody>
      </p:sp>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51</a:t>
            </a:r>
            <a:endParaRPr lang="ja-JP" altLang="en-US" sz="1600" dirty="0">
              <a:solidFill>
                <a:prstClr val="black"/>
              </a:solidFill>
            </a:endParaRPr>
          </a:p>
        </p:txBody>
      </p:sp>
    </p:spTree>
    <p:extLst>
      <p:ext uri="{BB962C8B-B14F-4D97-AF65-F5344CB8AC3E}">
        <p14:creationId xmlns:p14="http://schemas.microsoft.com/office/powerpoint/2010/main" val="369174695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50844" y="642938"/>
            <a:ext cx="9282676" cy="4946650"/>
          </a:xfrm>
          <a:solidFill>
            <a:srgbClr val="00B0F0">
              <a:alpha val="40000"/>
            </a:srgbClr>
          </a:solidFill>
          <a:ln w="12700">
            <a:solidFill>
              <a:schemeClr val="tx1"/>
            </a:solidFill>
            <a:prstDash val="dash"/>
          </a:ln>
        </p:spPr>
        <p:txBody>
          <a:bodyPr rtlCol="0">
            <a:normAutofit/>
          </a:bodyPr>
          <a:lstStyle/>
          <a:p>
            <a:pPr eaLnBrk="1" fontAlgn="auto" hangingPunct="1">
              <a:lnSpc>
                <a:spcPts val="2200"/>
              </a:lnSpc>
              <a:spcBef>
                <a:spcPts val="0"/>
              </a:spcBef>
              <a:spcAft>
                <a:spcPts val="0"/>
              </a:spcAft>
              <a:buFontTx/>
              <a:buNone/>
              <a:defRPr/>
            </a:pPr>
            <a:r>
              <a:rPr lang="ja-JP" altLang="en-US" sz="2200" dirty="0">
                <a:latin typeface="ＭＳ Ｐゴシック" charset="-128"/>
              </a:rPr>
              <a:t>◎前回改定「答申書」附帯意見（１８項目）に基づく検討</a:t>
            </a:r>
            <a:endParaRPr lang="en-US" altLang="ja-JP" sz="2200" dirty="0">
              <a:latin typeface="ＭＳ Ｐゴシック" charset="-128"/>
            </a:endParaRPr>
          </a:p>
          <a:p>
            <a:pPr eaLnBrk="1" fontAlgn="auto" hangingPunct="1">
              <a:lnSpc>
                <a:spcPts val="2200"/>
              </a:lnSpc>
              <a:spcBef>
                <a:spcPts val="0"/>
              </a:spcBef>
              <a:spcAft>
                <a:spcPts val="0"/>
              </a:spcAft>
              <a:buFontTx/>
              <a:buNone/>
              <a:defRPr/>
            </a:pPr>
            <a:r>
              <a:rPr lang="ja-JP" altLang="en-US" sz="2200" dirty="0">
                <a:latin typeface="ＭＳ Ｐゴシック" charset="-128"/>
              </a:rPr>
              <a:t>　</a:t>
            </a:r>
            <a:r>
              <a:rPr lang="ja-JP" altLang="en-US" sz="2000" dirty="0">
                <a:latin typeface="ＭＳ Ｐゴシック" charset="-128"/>
              </a:rPr>
              <a:t>・検証調査（１０項目）、医療経済実態調査、薬価調査、特定保険医療材料価格調査</a:t>
            </a:r>
            <a:endParaRPr lang="en-US" altLang="ja-JP" sz="20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latin typeface="ＭＳ Ｐゴシック" charset="-128"/>
              </a:rPr>
              <a:t>　・入院医療、外来医療、在宅医療、横断的事項、個別事項、医療と介護の連携</a:t>
            </a:r>
            <a:endParaRPr lang="en-US" altLang="ja-JP" sz="20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solidFill>
                  <a:prstClr val="black"/>
                </a:solidFill>
                <a:latin typeface="+mn-ea"/>
              </a:rPr>
              <a:t>　・薬価制度の抜本改革、費用対効果評価、先進医療、最適使用推進ＧＬ　等</a:t>
            </a:r>
            <a:endParaRPr lang="en-US" altLang="ja-JP" sz="2000" i="1" dirty="0">
              <a:solidFill>
                <a:prstClr val="black"/>
              </a:solidFill>
              <a:latin typeface="+mn-ea"/>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p:txBody>
      </p:sp>
      <p:sp>
        <p:nvSpPr>
          <p:cNvPr id="6"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a:solidFill>
                  <a:prstClr val="black"/>
                </a:solidFill>
                <a:latin typeface="ＭＳ Ｐゴシック"/>
              </a:rPr>
              <a:t>《</a:t>
            </a:r>
            <a:r>
              <a:rPr lang="ja-JP" altLang="en-US" sz="2400" dirty="0">
                <a:solidFill>
                  <a:prstClr val="black"/>
                </a:solidFill>
                <a:latin typeface="ＭＳ Ｐゴシック"/>
              </a:rPr>
              <a:t>中医協</a:t>
            </a:r>
            <a:r>
              <a:rPr lang="en-US" altLang="ja-JP" sz="2400" dirty="0">
                <a:solidFill>
                  <a:prstClr val="black"/>
                </a:solidFill>
                <a:latin typeface="ＭＳ Ｐゴシック"/>
              </a:rPr>
              <a:t>》</a:t>
            </a:r>
          </a:p>
        </p:txBody>
      </p:sp>
      <p:sp>
        <p:nvSpPr>
          <p:cNvPr id="8" name="Rectangle 3"/>
          <p:cNvSpPr txBox="1">
            <a:spLocks noChangeArrowheads="1"/>
          </p:cNvSpPr>
          <p:nvPr/>
        </p:nvSpPr>
        <p:spPr>
          <a:xfrm>
            <a:off x="975122" y="1844675"/>
            <a:ext cx="6425142" cy="3671888"/>
          </a:xfrm>
          <a:prstGeom prst="rect">
            <a:avLst/>
          </a:prstGeom>
          <a:solidFill>
            <a:schemeClr val="bg1"/>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ja-JP" altLang="en-US" sz="2000" dirty="0">
                <a:solidFill>
                  <a:prstClr val="black"/>
                </a:solidFill>
                <a:latin typeface="ＭＳ Ｐゴシック" charset="-128"/>
              </a:rPr>
              <a:t>［総会］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［薬価専門部会］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［保険医療材料専門部会］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［費用対効果評価専門部会］</a:t>
            </a:r>
            <a:endParaRPr lang="en-US" altLang="ja-JP" sz="2000" dirty="0">
              <a:solidFill>
                <a:prstClr val="black"/>
              </a:solidFill>
              <a:latin typeface="ＭＳ Ｐゴシック" charset="-128"/>
            </a:endParaRPr>
          </a:p>
          <a:p>
            <a:pPr marL="0" lvl="0" indent="0">
              <a:spcBef>
                <a:spcPts val="0"/>
              </a:spcBef>
              <a:buNone/>
              <a:defRPr/>
            </a:pPr>
            <a:r>
              <a:rPr lang="ja-JP" altLang="en-US" sz="2000" dirty="0">
                <a:solidFill>
                  <a:prstClr val="black"/>
                </a:solidFill>
                <a:latin typeface="ＭＳ Ｐゴシック" charset="-128"/>
              </a:rPr>
              <a:t>［診療報酬改定結果検証部会］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［診療報酬基本問題小委員会］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［調査実施小委員会］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［調査専門組織］</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　　・ＤＰＣ評価分科会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　  ・入院医療等の調査・評価分科会</a:t>
            </a:r>
            <a:endParaRPr lang="en-US" altLang="ja-JP" sz="2000" dirty="0">
              <a:solidFill>
                <a:prstClr val="black"/>
              </a:solidFill>
              <a:latin typeface="ＭＳ Ｐゴシック" charset="-128"/>
            </a:endParaRPr>
          </a:p>
          <a:p>
            <a:pPr marL="0" lvl="0" indent="0">
              <a:spcBef>
                <a:spcPts val="0"/>
              </a:spcBef>
              <a:buNone/>
              <a:defRPr/>
            </a:pPr>
            <a:r>
              <a:rPr lang="ja-JP" altLang="en-US" sz="2000" dirty="0">
                <a:solidFill>
                  <a:prstClr val="black"/>
                </a:solidFill>
                <a:latin typeface="ＭＳ Ｐゴシック" charset="-128"/>
              </a:rPr>
              <a:t>  　・医療技術評価分科会</a:t>
            </a:r>
            <a:endParaRPr lang="en-US" altLang="ja-JP" sz="2000" dirty="0">
              <a:solidFill>
                <a:prstClr val="black"/>
              </a:solidFill>
              <a:latin typeface="ＭＳ Ｐゴシック" charset="-128"/>
            </a:endParaRPr>
          </a:p>
          <a:p>
            <a:pPr marL="0" lvl="0" indent="0">
              <a:lnSpc>
                <a:spcPct val="90000"/>
              </a:lnSpc>
              <a:spcBef>
                <a:spcPts val="0"/>
              </a:spcBef>
              <a:buNone/>
              <a:defRPr/>
            </a:pPr>
            <a:r>
              <a:rPr lang="ja-JP" altLang="en-US" sz="2000" dirty="0">
                <a:solidFill>
                  <a:prstClr val="black"/>
                </a:solidFill>
                <a:latin typeface="ＭＳ Ｐゴシック" charset="-128"/>
              </a:rPr>
              <a:t>    ・医療機関等における消費税負担に関する分科会</a:t>
            </a:r>
            <a:endParaRPr lang="en-US" altLang="ja-JP" sz="2000" dirty="0">
              <a:solidFill>
                <a:prstClr val="black"/>
              </a:solidFill>
              <a:latin typeface="ＭＳ Ｐゴシック" charset="-128"/>
            </a:endParaRPr>
          </a:p>
          <a:p>
            <a:pPr marL="0" lvl="0" indent="0">
              <a:lnSpc>
                <a:spcPct val="90000"/>
              </a:lnSpc>
              <a:spcBef>
                <a:spcPts val="0"/>
              </a:spcBef>
              <a:buNone/>
              <a:defRPr/>
            </a:pPr>
            <a:r>
              <a:rPr lang="ja-JP" altLang="en-US" sz="2000" dirty="0">
                <a:solidFill>
                  <a:prstClr val="black"/>
                </a:solidFill>
                <a:latin typeface="ＭＳ Ｐゴシック" charset="-128"/>
              </a:rPr>
              <a:t>国民の声：パブコメ、地方公聴会</a:t>
            </a:r>
            <a:endParaRPr lang="en-US" altLang="ja-JP" sz="2000" dirty="0">
              <a:solidFill>
                <a:prstClr val="black"/>
              </a:solidFill>
              <a:latin typeface="ＭＳ Ｐゴシック" charset="-128"/>
            </a:endParaRPr>
          </a:p>
          <a:p>
            <a:pPr marL="0" lvl="0" indent="0">
              <a:spcBef>
                <a:spcPts val="0"/>
              </a:spcBef>
              <a:buNone/>
              <a:defRPr/>
            </a:pPr>
            <a:endParaRPr lang="en-US" altLang="ja-JP" sz="2000" dirty="0">
              <a:solidFill>
                <a:prstClr val="black"/>
              </a:solidFill>
              <a:latin typeface="ＭＳ Ｐゴシック" charset="-128"/>
            </a:endParaRPr>
          </a:p>
        </p:txBody>
      </p:sp>
      <p:sp>
        <p:nvSpPr>
          <p:cNvPr id="7" name="タイトル 1"/>
          <p:cNvSpPr txBox="1">
            <a:spLocks/>
          </p:cNvSpPr>
          <p:nvPr/>
        </p:nvSpPr>
        <p:spPr>
          <a:xfrm>
            <a:off x="350844" y="5949950"/>
            <a:ext cx="9204325" cy="573088"/>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271463" indent="-271463" algn="l">
              <a:spcBef>
                <a:spcPts val="0"/>
              </a:spcBef>
              <a:defRPr/>
            </a:pPr>
            <a:r>
              <a:rPr lang="ja-JP" altLang="en-US" sz="2000" dirty="0">
                <a:solidFill>
                  <a:prstClr val="black"/>
                </a:solidFill>
                <a:latin typeface="ＭＳ Ｐゴシック"/>
              </a:rPr>
              <a:t>平成３０年２月７日  </a:t>
            </a:r>
            <a:r>
              <a:rPr lang="ja-JP" altLang="en-US" sz="2000" dirty="0">
                <a:solidFill>
                  <a:prstClr val="black"/>
                </a:solidFill>
              </a:rPr>
              <a:t>厚生労働大臣に対し、診療報酬点数の改定案を答申</a:t>
            </a:r>
            <a:endParaRPr lang="en-US" altLang="ja-JP" sz="2000" dirty="0">
              <a:solidFill>
                <a:prstClr val="black"/>
              </a:solidFill>
            </a:endParaRPr>
          </a:p>
          <a:p>
            <a:pPr marL="271463" indent="-271463" algn="r">
              <a:spcBef>
                <a:spcPts val="0"/>
              </a:spcBef>
              <a:defRPr/>
            </a:pPr>
            <a:r>
              <a:rPr lang="ja-JP" altLang="en-US" sz="1800" dirty="0">
                <a:solidFill>
                  <a:prstClr val="black"/>
                </a:solidFill>
              </a:rPr>
              <a:t>（附帯意見：２０項目）</a:t>
            </a:r>
          </a:p>
        </p:txBody>
      </p:sp>
      <p:sp>
        <p:nvSpPr>
          <p:cNvPr id="2" name="下矢印 1"/>
          <p:cNvSpPr/>
          <p:nvPr/>
        </p:nvSpPr>
        <p:spPr>
          <a:xfrm>
            <a:off x="3938323" y="5618558"/>
            <a:ext cx="2106745" cy="287337"/>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dirty="0">
              <a:solidFill>
                <a:prstClr val="white"/>
              </a:solidFill>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52</a:t>
            </a:fld>
            <a:endParaRPr lang="ja-JP" altLang="en-US" sz="1600" dirty="0">
              <a:solidFill>
                <a:prstClr val="black"/>
              </a:solidFill>
            </a:endParaRPr>
          </a:p>
        </p:txBody>
      </p:sp>
      <p:sp>
        <p:nvSpPr>
          <p:cNvPr id="3" name="テキスト ボックス 2"/>
          <p:cNvSpPr txBox="1"/>
          <p:nvPr/>
        </p:nvSpPr>
        <p:spPr>
          <a:xfrm>
            <a:off x="6141119" y="5585103"/>
            <a:ext cx="2733318" cy="369332"/>
          </a:xfrm>
          <a:prstGeom prst="rect">
            <a:avLst/>
          </a:prstGeom>
          <a:noFill/>
        </p:spPr>
        <p:txBody>
          <a:bodyPr wrap="square" rtlCol="0">
            <a:spAutoFit/>
          </a:bodyPr>
          <a:lstStyle/>
          <a:p>
            <a:r>
              <a:rPr kumimoji="1" lang="en-US" altLang="ja-JP" dirty="0">
                <a:solidFill>
                  <a:srgbClr val="FF0000"/>
                </a:solidFill>
              </a:rPr>
              <a:t>※</a:t>
            </a:r>
            <a:r>
              <a:rPr kumimoji="1" lang="ja-JP" altLang="en-US" dirty="0">
                <a:solidFill>
                  <a:srgbClr val="FF0000"/>
                </a:solidFill>
              </a:rPr>
              <a:t>２年度で</a:t>
            </a:r>
            <a:r>
              <a:rPr lang="ja-JP" altLang="en-US" dirty="0">
                <a:solidFill>
                  <a:srgbClr val="FF0000"/>
                </a:solidFill>
              </a:rPr>
              <a:t>１７８</a:t>
            </a:r>
            <a:r>
              <a:rPr kumimoji="1" lang="ja-JP" altLang="en-US" dirty="0">
                <a:solidFill>
                  <a:srgbClr val="FF0000"/>
                </a:solidFill>
              </a:rPr>
              <a:t>回開催</a:t>
            </a:r>
          </a:p>
        </p:txBody>
      </p:sp>
      <p:pic>
        <p:nvPicPr>
          <p:cNvPr id="1026" name="Picture 2" descr="\\jmasv\hoken\平成３０年度改定\20180305説明会\DSC0417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97016" y="1844678"/>
            <a:ext cx="4320704" cy="28804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776389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正方形/長方形 75"/>
          <p:cNvSpPr/>
          <p:nvPr/>
        </p:nvSpPr>
        <p:spPr>
          <a:xfrm>
            <a:off x="4009384" y="974259"/>
            <a:ext cx="3894215" cy="2994136"/>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10" name="正方形/長方形 9"/>
          <p:cNvSpPr/>
          <p:nvPr/>
        </p:nvSpPr>
        <p:spPr>
          <a:xfrm>
            <a:off x="50735" y="974271"/>
            <a:ext cx="3891378" cy="5798161"/>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5" name="正方形/長方形 4"/>
          <p:cNvSpPr/>
          <p:nvPr/>
        </p:nvSpPr>
        <p:spPr>
          <a:xfrm>
            <a:off x="50740" y="290281"/>
            <a:ext cx="9782251" cy="595936"/>
          </a:xfrm>
          <a:prstGeom prst="rect">
            <a:avLst/>
          </a:prstGeom>
          <a:solidFill>
            <a:schemeClr val="bg1">
              <a:lumMod val="85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nchorCtr="0"/>
          <a:lstStyle/>
          <a:p>
            <a:pPr defTabSz="825940"/>
            <a:r>
              <a:rPr lang="ja-JP" altLang="en-US" dirty="0">
                <a:solidFill>
                  <a:prstClr val="black"/>
                </a:solidFill>
              </a:rPr>
              <a:t>　　　　　　　　　　　</a:t>
            </a:r>
            <a:r>
              <a:rPr lang="ja-JP" altLang="en-US" b="1" dirty="0">
                <a:solidFill>
                  <a:prstClr val="black"/>
                </a:solidFill>
              </a:rPr>
              <a:t>中央社会保険医療協議会　　　</a:t>
            </a:r>
            <a:r>
              <a:rPr lang="ja-JP" altLang="en-US" dirty="0">
                <a:solidFill>
                  <a:prstClr val="black"/>
                </a:solidFill>
              </a:rPr>
              <a:t>　　　　総会　（Ｓ２５設置）</a:t>
            </a:r>
          </a:p>
        </p:txBody>
      </p:sp>
      <p:sp>
        <p:nvSpPr>
          <p:cNvPr id="4" name="テキスト ボックス 3"/>
          <p:cNvSpPr txBox="1"/>
          <p:nvPr/>
        </p:nvSpPr>
        <p:spPr>
          <a:xfrm>
            <a:off x="50740" y="-50886"/>
            <a:ext cx="9782251" cy="360399"/>
          </a:xfrm>
          <a:prstGeom prst="rect">
            <a:avLst/>
          </a:prstGeom>
          <a:noFill/>
        </p:spPr>
        <p:txBody>
          <a:bodyPr wrap="square" lIns="82594" tIns="41297" rIns="82594" bIns="41297" rtlCol="0">
            <a:spAutoFit/>
          </a:bodyPr>
          <a:lstStyle/>
          <a:p>
            <a:pPr algn="ctr" defTabSz="825940"/>
            <a:r>
              <a:rPr lang="ja-JP" altLang="en-US" b="1" u="sng" dirty="0">
                <a:solidFill>
                  <a:prstClr val="black"/>
                </a:solidFill>
                <a:effectLst>
                  <a:outerShdw blurRad="38100" dist="38100" dir="2700000" algn="tl">
                    <a:srgbClr val="000000">
                      <a:alpha val="43137"/>
                    </a:srgbClr>
                  </a:outerShdw>
                </a:effectLst>
              </a:rPr>
              <a:t>中央社会保険医療協議会の関連組織</a:t>
            </a:r>
          </a:p>
        </p:txBody>
      </p:sp>
      <p:sp>
        <p:nvSpPr>
          <p:cNvPr id="33" name="正方形/長方形 32"/>
          <p:cNvSpPr/>
          <p:nvPr/>
        </p:nvSpPr>
        <p:spPr>
          <a:xfrm>
            <a:off x="8038434" y="1838198"/>
            <a:ext cx="1734146" cy="1446786"/>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dirty="0">
              <a:solidFill>
                <a:prstClr val="white"/>
              </a:solidFill>
            </a:endParaRPr>
          </a:p>
        </p:txBody>
      </p:sp>
      <p:sp>
        <p:nvSpPr>
          <p:cNvPr id="34" name="テキスト ボックス 33"/>
          <p:cNvSpPr txBox="1"/>
          <p:nvPr/>
        </p:nvSpPr>
        <p:spPr>
          <a:xfrm>
            <a:off x="8337760" y="1899300"/>
            <a:ext cx="974715" cy="244983"/>
          </a:xfrm>
          <a:prstGeom prst="rect">
            <a:avLst/>
          </a:prstGeom>
          <a:noFill/>
        </p:spPr>
        <p:txBody>
          <a:bodyPr wrap="none" lIns="82594" tIns="41297" rIns="82594" bIns="41297" rtlCol="0">
            <a:spAutoFit/>
          </a:bodyPr>
          <a:lstStyle/>
          <a:p>
            <a:pPr defTabSz="825940"/>
            <a:r>
              <a:rPr lang="ja-JP" altLang="en-US" sz="1050" b="1" dirty="0">
                <a:solidFill>
                  <a:prstClr val="black"/>
                </a:solidFill>
              </a:rPr>
              <a:t>薬価算定組織</a:t>
            </a:r>
          </a:p>
        </p:txBody>
      </p:sp>
      <p:sp>
        <p:nvSpPr>
          <p:cNvPr id="35" name="テキスト ボックス 34"/>
          <p:cNvSpPr txBox="1"/>
          <p:nvPr/>
        </p:nvSpPr>
        <p:spPr>
          <a:xfrm>
            <a:off x="7993722" y="2093588"/>
            <a:ext cx="1913162" cy="1191396"/>
          </a:xfrm>
          <a:prstGeom prst="rect">
            <a:avLst/>
          </a:prstGeom>
          <a:noFill/>
        </p:spPr>
        <p:txBody>
          <a:bodyPr wrap="square" lIns="82594" tIns="41297" rIns="82594" bIns="41297" rtlCol="0">
            <a:spAutoFit/>
          </a:bodyPr>
          <a:lstStyle/>
          <a:p>
            <a:pPr defTabSz="825940"/>
            <a:r>
              <a:rPr lang="ja-JP" altLang="en-US" sz="800" dirty="0">
                <a:solidFill>
                  <a:prstClr val="black"/>
                </a:solidFill>
                <a:latin typeface="ＭＳ Ｐゴシック" panose="020B0600070205080204" pitchFamily="50" charset="-128"/>
              </a:rPr>
              <a:t>所掌：</a:t>
            </a:r>
            <a:r>
              <a:rPr lang="ja-JP" altLang="en-US" sz="800" u="sng" dirty="0">
                <a:solidFill>
                  <a:prstClr val="black"/>
                </a:solidFill>
                <a:latin typeface="ＭＳ Ｐゴシック" panose="020B0600070205080204" pitchFamily="50" charset="-128"/>
              </a:rPr>
              <a:t>新薬の薬価算定等</a:t>
            </a:r>
            <a:r>
              <a:rPr lang="ja-JP" altLang="en-US" sz="800" dirty="0">
                <a:solidFill>
                  <a:prstClr val="black"/>
                </a:solidFill>
                <a:latin typeface="ＭＳ Ｐゴシック" panose="020B0600070205080204" pitchFamily="50" charset="-128"/>
              </a:rPr>
              <a:t>に</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ついての調査審議</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設置：Ｈ１２</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委員長：秋下雅弘（</a:t>
            </a:r>
            <a:r>
              <a:rPr lang="zh-CN" altLang="en-US" sz="800" dirty="0">
                <a:solidFill>
                  <a:prstClr val="black"/>
                </a:solidFill>
                <a:latin typeface="ＭＳ Ｐゴシック" panose="020B0600070205080204" pitchFamily="50" charset="-128"/>
                <a:ea typeface="ＭＳ Ｐゴシック" panose="020B0600070205080204" pitchFamily="50" charset="-128"/>
              </a:rPr>
              <a:t>東京大学医学</a:t>
            </a:r>
            <a:endParaRPr lang="en-US" altLang="zh-CN" sz="800" dirty="0">
              <a:solidFill>
                <a:prstClr val="black"/>
              </a:solidFill>
              <a:latin typeface="ＭＳ Ｐゴシック" panose="020B0600070205080204" pitchFamily="50" charset="-128"/>
              <a:ea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a:t>
            </a:r>
            <a:r>
              <a:rPr lang="zh-CN" altLang="en-US" sz="800" dirty="0">
                <a:solidFill>
                  <a:prstClr val="black"/>
                </a:solidFill>
                <a:latin typeface="ＭＳ Ｐゴシック" panose="020B0600070205080204" pitchFamily="50" charset="-128"/>
                <a:ea typeface="ＭＳ Ｐゴシック" panose="020B0600070205080204" pitchFamily="50" charset="-128"/>
              </a:rPr>
              <a:t>部老年病学教授</a:t>
            </a:r>
            <a:r>
              <a:rPr lang="ja-JP" altLang="en-US" sz="800" dirty="0">
                <a:solidFill>
                  <a:prstClr val="black"/>
                </a:solidFill>
                <a:latin typeface="ＭＳ Ｐゴシック" panose="020B0600070205080204" pitchFamily="50" charset="-128"/>
              </a:rPr>
              <a:t>）</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委員：保険医療専門審査員</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時期：４半期に一度の薬価</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収載、緊急収載等に</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応じて、月１回程度</a:t>
            </a:r>
            <a:endParaRPr lang="en-US" altLang="ja-JP" sz="800" dirty="0">
              <a:solidFill>
                <a:prstClr val="black"/>
              </a:solidFill>
              <a:latin typeface="ＭＳ Ｐゴシック" panose="020B0600070205080204" pitchFamily="50" charset="-128"/>
            </a:endParaRPr>
          </a:p>
        </p:txBody>
      </p:sp>
      <p:sp>
        <p:nvSpPr>
          <p:cNvPr id="36" name="テキスト ボックス 35"/>
          <p:cNvSpPr txBox="1"/>
          <p:nvPr/>
        </p:nvSpPr>
        <p:spPr>
          <a:xfrm>
            <a:off x="7974985" y="955572"/>
            <a:ext cx="1840537" cy="85284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専門組織</a:t>
            </a:r>
            <a:endParaRPr lang="en-US" altLang="ja-JP" sz="1400" b="1" dirty="0">
              <a:solidFill>
                <a:prstClr val="black"/>
              </a:solidFill>
            </a:endParaRPr>
          </a:p>
          <a:p>
            <a:pPr algn="ctr" defTabSz="825940"/>
            <a:r>
              <a:rPr lang="ja-JP" altLang="en-US" sz="900" u="sng" dirty="0">
                <a:solidFill>
                  <a:prstClr val="black"/>
                </a:solidFill>
              </a:rPr>
              <a:t>薬価算定、材料の適用及び技術的課題等について調査審議する必要があるとき、有識者に意見を聴くことができる</a:t>
            </a:r>
            <a:endParaRPr lang="en-US" altLang="ja-JP" sz="900" u="sng" dirty="0">
              <a:solidFill>
                <a:prstClr val="black"/>
              </a:solidFill>
            </a:endParaRPr>
          </a:p>
        </p:txBody>
      </p:sp>
      <p:sp>
        <p:nvSpPr>
          <p:cNvPr id="38" name="正方形/長方形 37"/>
          <p:cNvSpPr/>
          <p:nvPr/>
        </p:nvSpPr>
        <p:spPr>
          <a:xfrm>
            <a:off x="8038468" y="3377184"/>
            <a:ext cx="1734145" cy="156398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dirty="0">
              <a:solidFill>
                <a:prstClr val="white"/>
              </a:solidFill>
            </a:endParaRPr>
          </a:p>
        </p:txBody>
      </p:sp>
      <p:sp>
        <p:nvSpPr>
          <p:cNvPr id="39" name="テキスト ボックス 38"/>
          <p:cNvSpPr txBox="1"/>
          <p:nvPr/>
        </p:nvSpPr>
        <p:spPr>
          <a:xfrm>
            <a:off x="8060915" y="3429000"/>
            <a:ext cx="1664785" cy="221900"/>
          </a:xfrm>
          <a:prstGeom prst="rect">
            <a:avLst/>
          </a:prstGeom>
          <a:noFill/>
        </p:spPr>
        <p:txBody>
          <a:bodyPr wrap="square" lIns="82594" tIns="41297" rIns="82594" bIns="41297" rtlCol="0">
            <a:spAutoFit/>
          </a:bodyPr>
          <a:lstStyle/>
          <a:p>
            <a:pPr algn="ctr" defTabSz="825940"/>
            <a:r>
              <a:rPr lang="ja-JP" altLang="en-US" sz="900" b="1" dirty="0">
                <a:solidFill>
                  <a:prstClr val="black"/>
                </a:solidFill>
              </a:rPr>
              <a:t>保険医療材料等専門組織</a:t>
            </a:r>
            <a:endParaRPr lang="ja-JP" altLang="en-US" sz="1000" b="1" dirty="0">
              <a:solidFill>
                <a:prstClr val="black"/>
              </a:solidFill>
            </a:endParaRPr>
          </a:p>
        </p:txBody>
      </p:sp>
      <p:sp>
        <p:nvSpPr>
          <p:cNvPr id="40" name="テキスト ボックス 39"/>
          <p:cNvSpPr txBox="1"/>
          <p:nvPr/>
        </p:nvSpPr>
        <p:spPr>
          <a:xfrm>
            <a:off x="7998490" y="3645048"/>
            <a:ext cx="1817031" cy="1314507"/>
          </a:xfrm>
          <a:prstGeom prst="rect">
            <a:avLst/>
          </a:prstGeom>
          <a:noFill/>
        </p:spPr>
        <p:txBody>
          <a:bodyPr wrap="square" lIns="82594" tIns="41297" rIns="82594" bIns="41297" rtlCol="0">
            <a:spAutoFit/>
          </a:bodyPr>
          <a:lstStyle/>
          <a:p>
            <a:pPr defTabSz="825940"/>
            <a:r>
              <a:rPr lang="ja-JP" altLang="en-US" sz="800" dirty="0">
                <a:solidFill>
                  <a:prstClr val="black"/>
                </a:solidFill>
                <a:latin typeface="ＭＳ Ｐゴシック" panose="020B0600070205080204" pitchFamily="50" charset="-128"/>
              </a:rPr>
              <a:t>所掌：</a:t>
            </a:r>
            <a:r>
              <a:rPr lang="ja-JP" altLang="en-US" sz="800" u="sng" dirty="0">
                <a:solidFill>
                  <a:prstClr val="black"/>
                </a:solidFill>
                <a:latin typeface="ＭＳ Ｐゴシック" panose="020B0600070205080204" pitchFamily="50" charset="-128"/>
              </a:rPr>
              <a:t>特定保険医療材料及び対外</a:t>
            </a:r>
            <a:endParaRPr lang="en-US" altLang="ja-JP" sz="800" u="sng"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a:t>
            </a:r>
            <a:r>
              <a:rPr lang="ja-JP" altLang="en-US" sz="800" u="sng" dirty="0">
                <a:solidFill>
                  <a:prstClr val="black"/>
                </a:solidFill>
                <a:latin typeface="ＭＳ Ｐゴシック" panose="020B0600070205080204" pitchFamily="50" charset="-128"/>
              </a:rPr>
              <a:t>診断用医薬品の保険適用</a:t>
            </a:r>
            <a:r>
              <a:rPr lang="ja-JP" altLang="en-US" sz="800" dirty="0">
                <a:solidFill>
                  <a:prstClr val="black"/>
                </a:solidFill>
                <a:latin typeface="ＭＳ Ｐゴシック" panose="020B0600070205080204" pitchFamily="50" charset="-128"/>
              </a:rPr>
              <a:t>に</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ついての調査審議</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設置：Ｈ１２</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委員長：小澤壯治</a:t>
            </a:r>
            <a:r>
              <a:rPr lang="zh-CN" altLang="en-US" sz="800" dirty="0">
                <a:solidFill>
                  <a:prstClr val="black"/>
                </a:solidFill>
                <a:latin typeface="ＭＳ Ｐゴシック" panose="020B0600070205080204" pitchFamily="50" charset="-128"/>
                <a:ea typeface="ＭＳ Ｐゴシック" panose="020B0600070205080204" pitchFamily="50" charset="-128"/>
              </a:rPr>
              <a:t>（東海大学医学</a:t>
            </a:r>
            <a:r>
              <a:rPr lang="ja-JP" altLang="en-US" sz="800" dirty="0">
                <a:solidFill>
                  <a:prstClr val="black"/>
                </a:solidFill>
                <a:latin typeface="ＭＳ Ｐゴシック" panose="020B0600070205080204" pitchFamily="50" charset="-128"/>
              </a:rPr>
              <a:t>　　　</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a:t>
            </a:r>
            <a:r>
              <a:rPr lang="ja-JP" altLang="en-US" sz="800">
                <a:solidFill>
                  <a:prstClr val="black"/>
                </a:solidFill>
                <a:latin typeface="ＭＳ Ｐゴシック" panose="020B0600070205080204" pitchFamily="50" charset="-128"/>
              </a:rPr>
              <a:t>　</a:t>
            </a:r>
            <a:r>
              <a:rPr lang="zh-CN" altLang="en-US" sz="800">
                <a:solidFill>
                  <a:prstClr val="black"/>
                </a:solidFill>
                <a:latin typeface="ＭＳ Ｐゴシック" panose="020B0600070205080204" pitchFamily="50" charset="-128"/>
                <a:ea typeface="ＭＳ Ｐゴシック" panose="020B0600070205080204" pitchFamily="50" charset="-128"/>
              </a:rPr>
              <a:t>部医</a:t>
            </a:r>
            <a:r>
              <a:rPr lang="zh-CN" altLang="en-US" sz="800" dirty="0">
                <a:solidFill>
                  <a:prstClr val="black"/>
                </a:solidFill>
                <a:latin typeface="ＭＳ Ｐゴシック" panose="020B0600070205080204" pitchFamily="50" charset="-128"/>
                <a:ea typeface="ＭＳ Ｐゴシック" panose="020B0600070205080204" pitchFamily="50" charset="-128"/>
              </a:rPr>
              <a:t>学科領域主任教授）</a:t>
            </a:r>
          </a:p>
          <a:p>
            <a:pPr defTabSz="825940"/>
            <a:r>
              <a:rPr lang="ja-JP" altLang="en-US" sz="800" dirty="0">
                <a:solidFill>
                  <a:prstClr val="black"/>
                </a:solidFill>
                <a:latin typeface="ＭＳ Ｐゴシック" panose="020B0600070205080204" pitchFamily="50" charset="-128"/>
              </a:rPr>
              <a:t>委員：保険医療専門審査員</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時期：４半期に一度の保険</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収載等に応じて、月１</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回程度</a:t>
            </a:r>
            <a:endParaRPr lang="en-US" altLang="ja-JP" sz="800" dirty="0">
              <a:solidFill>
                <a:prstClr val="black"/>
              </a:solidFill>
              <a:latin typeface="ＭＳ Ｐゴシック" panose="020B0600070205080204" pitchFamily="50" charset="-128"/>
            </a:endParaRPr>
          </a:p>
        </p:txBody>
      </p:sp>
      <p:sp>
        <p:nvSpPr>
          <p:cNvPr id="53" name="テキスト ボックス 52"/>
          <p:cNvSpPr txBox="1"/>
          <p:nvPr/>
        </p:nvSpPr>
        <p:spPr>
          <a:xfrm>
            <a:off x="3945721" y="974268"/>
            <a:ext cx="3950257" cy="59786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小委員会　　</a:t>
            </a:r>
            <a:endParaRPr lang="en-US" altLang="ja-JP" sz="1400" b="1" dirty="0">
              <a:solidFill>
                <a:prstClr val="black"/>
              </a:solidFill>
            </a:endParaRPr>
          </a:p>
          <a:p>
            <a:pPr algn="ctr" defTabSz="825940"/>
            <a:r>
              <a:rPr lang="ja-JP" altLang="en-US" sz="900" u="sng" dirty="0">
                <a:solidFill>
                  <a:prstClr val="black"/>
                </a:solidFill>
              </a:rPr>
              <a:t>特定の事項についてあらかじめ意見調整を行う必要があるとき</a:t>
            </a:r>
            <a:endParaRPr lang="en-US" altLang="ja-JP" sz="900" u="sng" dirty="0">
              <a:solidFill>
                <a:prstClr val="black"/>
              </a:solidFill>
            </a:endParaRPr>
          </a:p>
          <a:p>
            <a:pPr algn="ctr" defTabSz="825940"/>
            <a:r>
              <a:rPr lang="ja-JP" altLang="en-US" sz="900" u="sng" dirty="0">
                <a:solidFill>
                  <a:prstClr val="black"/>
                </a:solidFill>
              </a:rPr>
              <a:t>中医協の議決により設置</a:t>
            </a:r>
            <a:endParaRPr lang="en-US" altLang="ja-JP" sz="900" u="sng" dirty="0">
              <a:solidFill>
                <a:prstClr val="black"/>
              </a:solidFill>
            </a:endParaRPr>
          </a:p>
        </p:txBody>
      </p:sp>
      <p:sp>
        <p:nvSpPr>
          <p:cNvPr id="18" name="正方形/長方形 17"/>
          <p:cNvSpPr/>
          <p:nvPr/>
        </p:nvSpPr>
        <p:spPr>
          <a:xfrm>
            <a:off x="4073391" y="1575051"/>
            <a:ext cx="1900296" cy="2363707"/>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19" name="テキスト ボックス 18"/>
          <p:cNvSpPr txBox="1"/>
          <p:nvPr/>
        </p:nvSpPr>
        <p:spPr>
          <a:xfrm>
            <a:off x="4137744" y="1589007"/>
            <a:ext cx="1810523" cy="52495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診療報酬基本問題</a:t>
            </a:r>
            <a:endParaRPr lang="en-US" altLang="ja-JP" sz="1400" b="1" dirty="0">
              <a:solidFill>
                <a:prstClr val="black"/>
              </a:solidFill>
            </a:endParaRPr>
          </a:p>
          <a:p>
            <a:pPr algn="ctr" defTabSz="825940"/>
            <a:r>
              <a:rPr lang="ja-JP" altLang="en-US" sz="1400" b="1" dirty="0">
                <a:solidFill>
                  <a:prstClr val="black"/>
                </a:solidFill>
              </a:rPr>
              <a:t>小委員会</a:t>
            </a:r>
          </a:p>
        </p:txBody>
      </p:sp>
      <p:sp>
        <p:nvSpPr>
          <p:cNvPr id="20" name="テキスト ボックス 19"/>
          <p:cNvSpPr txBox="1"/>
          <p:nvPr/>
        </p:nvSpPr>
        <p:spPr>
          <a:xfrm>
            <a:off x="4055056" y="2066666"/>
            <a:ext cx="2074128" cy="1883893"/>
          </a:xfrm>
          <a:prstGeom prst="rect">
            <a:avLst/>
          </a:prstGeom>
          <a:noFill/>
        </p:spPr>
        <p:txBody>
          <a:bodyPr wrap="square" lIns="82594" tIns="41297" rIns="82594" bIns="41297" rtlCol="0">
            <a:spAutoFit/>
          </a:bodyPr>
          <a:lstStyle/>
          <a:p>
            <a:pPr defTabSz="825940"/>
            <a:r>
              <a:rPr lang="ja-JP" altLang="en-US" sz="900" dirty="0">
                <a:solidFill>
                  <a:prstClr val="black"/>
                </a:solidFill>
                <a:latin typeface="ＭＳ Ｐゴシック" panose="020B0600070205080204" pitchFamily="50" charset="-128"/>
              </a:rPr>
              <a:t>所掌：</a:t>
            </a:r>
            <a:r>
              <a:rPr lang="ja-JP" altLang="en-US" sz="900" u="sng" dirty="0">
                <a:solidFill>
                  <a:prstClr val="black"/>
                </a:solidFill>
                <a:latin typeface="ＭＳ Ｐゴシック" panose="020B0600070205080204" pitchFamily="50" charset="-128"/>
              </a:rPr>
              <a:t>基本的な問題についてあら</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a:t>
            </a:r>
            <a:r>
              <a:rPr lang="ja-JP" altLang="en-US" sz="900" u="sng" dirty="0" err="1">
                <a:solidFill>
                  <a:prstClr val="black"/>
                </a:solidFill>
                <a:latin typeface="ＭＳ Ｐゴシック" panose="020B0600070205080204" pitchFamily="50" charset="-128"/>
              </a:rPr>
              <a:t>かじめ</a:t>
            </a:r>
            <a:r>
              <a:rPr lang="ja-JP" altLang="en-US" sz="900" u="sng" dirty="0">
                <a:solidFill>
                  <a:prstClr val="black"/>
                </a:solidFill>
                <a:latin typeface="ＭＳ Ｐゴシック" panose="020B0600070205080204" pitchFamily="50" charset="-128"/>
              </a:rPr>
              <a:t>意見調整</a:t>
            </a:r>
            <a:r>
              <a:rPr lang="ja-JP" altLang="en-US" sz="900" dirty="0">
                <a:solidFill>
                  <a:prstClr val="black"/>
                </a:solidFill>
                <a:latin typeface="ＭＳ Ｐゴシック" panose="020B0600070205080204" pitchFamily="50" charset="-128"/>
              </a:rPr>
              <a:t>を行う</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設置：Ｈ３</a:t>
            </a:r>
            <a:endParaRPr lang="en-US" altLang="ja-JP" sz="900" dirty="0">
              <a:solidFill>
                <a:prstClr val="black"/>
              </a:solidFill>
              <a:latin typeface="ＭＳ Ｐゴシック" panose="020B0600070205080204" pitchFamily="50" charset="-128"/>
            </a:endParaRPr>
          </a:p>
          <a:p>
            <a:pPr marL="321198" indent="-321198" defTabSz="825940"/>
            <a:r>
              <a:rPr lang="ja-JP" altLang="en-US" sz="900" dirty="0">
                <a:solidFill>
                  <a:prstClr val="black"/>
                </a:solidFill>
                <a:latin typeface="ＭＳ Ｐゴシック" panose="020B0600070205080204" pitchFamily="50" charset="-128"/>
              </a:rPr>
              <a:t>会長：田辺国昭（東京大学大学院法学政治学研究科教授）　　　</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委員：支払：診療：公益＝５：５：６</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開催：改定の議論に応じて開催　　　　　</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平成２３年度開催なし</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平成２４年度５回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平成２５年度２回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平成２６年度７回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平成２７年度９回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平成２８年度３回</a:t>
            </a:r>
            <a:endParaRPr lang="en-US" altLang="ja-JP" sz="900" dirty="0">
              <a:solidFill>
                <a:prstClr val="black"/>
              </a:solidFill>
              <a:latin typeface="ＭＳ Ｐゴシック" panose="020B0600070205080204" pitchFamily="50" charset="-128"/>
            </a:endParaRPr>
          </a:p>
        </p:txBody>
      </p:sp>
      <p:sp>
        <p:nvSpPr>
          <p:cNvPr id="21" name="正方形/長方形 20"/>
          <p:cNvSpPr/>
          <p:nvPr/>
        </p:nvSpPr>
        <p:spPr>
          <a:xfrm>
            <a:off x="6027477" y="1568655"/>
            <a:ext cx="1823083" cy="2370105"/>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22" name="テキスト ボックス 21"/>
          <p:cNvSpPr txBox="1"/>
          <p:nvPr/>
        </p:nvSpPr>
        <p:spPr>
          <a:xfrm>
            <a:off x="6015005" y="1589003"/>
            <a:ext cx="1825673" cy="306220"/>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調査実施小委員会</a:t>
            </a:r>
          </a:p>
        </p:txBody>
      </p:sp>
      <p:sp>
        <p:nvSpPr>
          <p:cNvPr id="23" name="テキスト ボックス 22"/>
          <p:cNvSpPr txBox="1"/>
          <p:nvPr/>
        </p:nvSpPr>
        <p:spPr>
          <a:xfrm>
            <a:off x="6027508" y="1838208"/>
            <a:ext cx="1876129" cy="2160892"/>
          </a:xfrm>
          <a:prstGeom prst="rect">
            <a:avLst/>
          </a:prstGeom>
          <a:noFill/>
        </p:spPr>
        <p:txBody>
          <a:bodyPr wrap="square" lIns="82594" tIns="41297" rIns="82594" bIns="41297" rtlCol="0">
            <a:spAutoFit/>
          </a:bodyPr>
          <a:lstStyle/>
          <a:p>
            <a:pPr defTabSz="825940"/>
            <a:r>
              <a:rPr lang="ja-JP" altLang="en-US" sz="900" dirty="0">
                <a:solidFill>
                  <a:prstClr val="black"/>
                </a:solidFill>
                <a:latin typeface="ＭＳ Ｐゴシック" panose="020B0600070205080204" pitchFamily="50" charset="-128"/>
              </a:rPr>
              <a:t>所掌：</a:t>
            </a:r>
            <a:r>
              <a:rPr lang="ja-JP" altLang="en-US" sz="900" u="sng" dirty="0">
                <a:solidFill>
                  <a:prstClr val="black"/>
                </a:solidFill>
                <a:latin typeface="ＭＳ Ｐゴシック" panose="020B0600070205080204" pitchFamily="50" charset="-128"/>
              </a:rPr>
              <a:t>医療経済実態調査</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a:t>
            </a:r>
            <a:r>
              <a:rPr lang="ja-JP" altLang="en-US" sz="900" u="sng" dirty="0">
                <a:solidFill>
                  <a:prstClr val="black"/>
                </a:solidFill>
                <a:latin typeface="ＭＳ Ｐゴシック" panose="020B0600070205080204" pitchFamily="50" charset="-128"/>
              </a:rPr>
              <a:t>についてあらかじめ</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a:t>
            </a:r>
            <a:r>
              <a:rPr lang="ja-JP" altLang="en-US" sz="900" u="sng" dirty="0">
                <a:solidFill>
                  <a:prstClr val="black"/>
                </a:solidFill>
                <a:latin typeface="ＭＳ Ｐゴシック" panose="020B0600070205080204" pitchFamily="50" charset="-128"/>
              </a:rPr>
              <a:t>意見調整</a:t>
            </a:r>
            <a:r>
              <a:rPr lang="ja-JP" altLang="en-US" sz="900" dirty="0">
                <a:solidFill>
                  <a:prstClr val="black"/>
                </a:solidFill>
                <a:latin typeface="ＭＳ Ｐゴシック" panose="020B0600070205080204" pitchFamily="50" charset="-128"/>
              </a:rPr>
              <a:t>を行う</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設置：Ｓ４２</a:t>
            </a:r>
            <a:endParaRPr lang="en-US" altLang="ja-JP" sz="900" dirty="0">
              <a:solidFill>
                <a:prstClr val="black"/>
              </a:solidFill>
              <a:latin typeface="ＭＳ Ｐゴシック" panose="020B0600070205080204" pitchFamily="50" charset="-128"/>
            </a:endParaRPr>
          </a:p>
          <a:p>
            <a:pPr marL="321198" indent="-321198" defTabSz="825940"/>
            <a:r>
              <a:rPr lang="ja-JP" altLang="en-US" sz="900" dirty="0">
                <a:solidFill>
                  <a:prstClr val="black"/>
                </a:solidFill>
                <a:latin typeface="ＭＳ Ｐゴシック" panose="020B0600070205080204" pitchFamily="50" charset="-128"/>
              </a:rPr>
              <a:t>会長：野口晴子（早稲田大学政治経済学術院教授）</a:t>
            </a:r>
            <a:endParaRPr lang="en-US" altLang="ja-JP" sz="900" dirty="0">
              <a:solidFill>
                <a:prstClr val="black"/>
              </a:solidFill>
              <a:latin typeface="ＭＳ Ｐゴシック" panose="020B0600070205080204" pitchFamily="50" charset="-128"/>
            </a:endParaRPr>
          </a:p>
          <a:p>
            <a:pPr marL="321198" indent="-321198" defTabSz="825940"/>
            <a:r>
              <a:rPr lang="ja-JP" altLang="en-US" sz="900" dirty="0">
                <a:solidFill>
                  <a:prstClr val="black"/>
                </a:solidFill>
                <a:latin typeface="ＭＳ Ｐゴシック" panose="020B0600070205080204" pitchFamily="50" charset="-128"/>
              </a:rPr>
              <a:t>委員：支払：診療：公益　　　　　　　＝５：５：４</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開催：調査設計で開催</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平成２３年度２回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平成２４年度４回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平成２５年度１回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平成２６年度３回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平成２７年度１回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平成２８年度３回</a:t>
            </a:r>
            <a:endParaRPr lang="en-US" altLang="ja-JP" sz="900" dirty="0">
              <a:solidFill>
                <a:prstClr val="black"/>
              </a:solidFill>
              <a:latin typeface="ＭＳ Ｐゴシック" panose="020B0600070205080204" pitchFamily="50" charset="-128"/>
            </a:endParaRPr>
          </a:p>
        </p:txBody>
      </p:sp>
      <p:sp>
        <p:nvSpPr>
          <p:cNvPr id="6" name="正方形/長方形 5"/>
          <p:cNvSpPr/>
          <p:nvPr/>
        </p:nvSpPr>
        <p:spPr>
          <a:xfrm>
            <a:off x="2016413" y="1560212"/>
            <a:ext cx="1872706" cy="2385623"/>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7" name="テキスト ボックス 6"/>
          <p:cNvSpPr txBox="1"/>
          <p:nvPr/>
        </p:nvSpPr>
        <p:spPr>
          <a:xfrm>
            <a:off x="2196394" y="1586707"/>
            <a:ext cx="1244019" cy="298844"/>
          </a:xfrm>
          <a:prstGeom prst="rect">
            <a:avLst/>
          </a:prstGeom>
          <a:noFill/>
        </p:spPr>
        <p:txBody>
          <a:bodyPr wrap="none" lIns="82594" tIns="41297" rIns="82594" bIns="41297" rtlCol="0">
            <a:spAutoFit/>
          </a:bodyPr>
          <a:lstStyle/>
          <a:p>
            <a:pPr defTabSz="825940"/>
            <a:r>
              <a:rPr lang="ja-JP" altLang="en-US" sz="1400" b="1" dirty="0">
                <a:solidFill>
                  <a:prstClr val="black"/>
                </a:solidFill>
              </a:rPr>
              <a:t>薬価専門部会</a:t>
            </a:r>
          </a:p>
        </p:txBody>
      </p:sp>
      <p:sp>
        <p:nvSpPr>
          <p:cNvPr id="8" name="テキスト ボックス 7"/>
          <p:cNvSpPr txBox="1"/>
          <p:nvPr/>
        </p:nvSpPr>
        <p:spPr>
          <a:xfrm>
            <a:off x="2040294" y="1962559"/>
            <a:ext cx="1997480" cy="2022393"/>
          </a:xfrm>
          <a:prstGeom prst="rect">
            <a:avLst/>
          </a:prstGeom>
          <a:noFill/>
        </p:spPr>
        <p:txBody>
          <a:bodyPr wrap="square" lIns="82594" tIns="41297" rIns="82594" bIns="41297" rtlCol="0">
            <a:spAutoFit/>
          </a:bodyPr>
          <a:lstStyle/>
          <a:p>
            <a:pPr defTabSz="825940"/>
            <a:r>
              <a:rPr lang="ja-JP" altLang="en-US" sz="900" dirty="0">
                <a:solidFill>
                  <a:prstClr val="black"/>
                </a:solidFill>
                <a:latin typeface="ＭＳ Ｐゴシック" panose="020B0600070205080204" pitchFamily="50" charset="-128"/>
              </a:rPr>
              <a:t>所掌：</a:t>
            </a:r>
            <a:r>
              <a:rPr lang="ja-JP" altLang="en-US" sz="900" u="sng" dirty="0">
                <a:solidFill>
                  <a:prstClr val="black"/>
                </a:solidFill>
                <a:latin typeface="ＭＳ Ｐゴシック" panose="020B0600070205080204" pitchFamily="50" charset="-128"/>
              </a:rPr>
              <a:t>薬価の価格算定ルール</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を審議</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設置：Ｈ２</a:t>
            </a:r>
            <a:endParaRPr lang="en-US" altLang="ja-JP" sz="900" dirty="0">
              <a:solidFill>
                <a:prstClr val="black"/>
              </a:solidFill>
              <a:latin typeface="ＭＳ Ｐゴシック" panose="020B0600070205080204" pitchFamily="50" charset="-128"/>
            </a:endParaRPr>
          </a:p>
          <a:p>
            <a:pPr marL="321198" indent="-321198" defTabSz="825940"/>
            <a:r>
              <a:rPr lang="ja-JP" altLang="en-US" sz="900" dirty="0">
                <a:solidFill>
                  <a:prstClr val="black"/>
                </a:solidFill>
                <a:latin typeface="ＭＳ Ｐゴシック" panose="020B0600070205080204" pitchFamily="50" charset="-128"/>
              </a:rPr>
              <a:t>会長：中村洋（慶應義塾大学大学院経営管理研究科教授）</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委員：支払：診療：公益</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＝４：４：４</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開催：改定の議論に応じて開催</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平成２３年度１４回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平成２４年度８回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平成２５年度１３回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平成２６年度３回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平成２７年度１３回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平成２８年度１３回</a:t>
            </a:r>
            <a:endParaRPr lang="en-US" altLang="ja-JP" sz="900" dirty="0">
              <a:solidFill>
                <a:prstClr val="black"/>
              </a:solidFill>
              <a:latin typeface="ＭＳ Ｐゴシック" panose="020B0600070205080204" pitchFamily="50" charset="-128"/>
            </a:endParaRPr>
          </a:p>
        </p:txBody>
      </p:sp>
      <p:sp>
        <p:nvSpPr>
          <p:cNvPr id="12" name="正方形/長方形 11"/>
          <p:cNvSpPr/>
          <p:nvPr/>
        </p:nvSpPr>
        <p:spPr>
          <a:xfrm>
            <a:off x="2016446" y="4063700"/>
            <a:ext cx="1880635" cy="2590970"/>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13" name="テキスト ボックス 12"/>
          <p:cNvSpPr txBox="1"/>
          <p:nvPr/>
        </p:nvSpPr>
        <p:spPr>
          <a:xfrm>
            <a:off x="1985401" y="4063700"/>
            <a:ext cx="1842077" cy="52495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保険医療材料</a:t>
            </a:r>
            <a:endParaRPr lang="en-US" altLang="ja-JP" sz="1400" b="1" dirty="0">
              <a:solidFill>
                <a:prstClr val="black"/>
              </a:solidFill>
            </a:endParaRPr>
          </a:p>
          <a:p>
            <a:pPr algn="ctr" defTabSz="825940"/>
            <a:r>
              <a:rPr lang="ja-JP" altLang="en-US" sz="1400" b="1" dirty="0">
                <a:solidFill>
                  <a:prstClr val="black"/>
                </a:solidFill>
              </a:rPr>
              <a:t>専門部会</a:t>
            </a:r>
          </a:p>
        </p:txBody>
      </p:sp>
      <p:sp>
        <p:nvSpPr>
          <p:cNvPr id="14" name="テキスト ボックス 13"/>
          <p:cNvSpPr txBox="1"/>
          <p:nvPr/>
        </p:nvSpPr>
        <p:spPr>
          <a:xfrm>
            <a:off x="2016415" y="4609673"/>
            <a:ext cx="1925698" cy="1883893"/>
          </a:xfrm>
          <a:prstGeom prst="rect">
            <a:avLst/>
          </a:prstGeom>
          <a:noFill/>
        </p:spPr>
        <p:txBody>
          <a:bodyPr wrap="square" lIns="82594" tIns="41297" rIns="82594" bIns="41297" rtlCol="0">
            <a:spAutoFit/>
          </a:bodyPr>
          <a:lstStyle/>
          <a:p>
            <a:pPr defTabSz="825940"/>
            <a:r>
              <a:rPr lang="ja-JP" altLang="en-US" sz="900" dirty="0">
                <a:solidFill>
                  <a:prstClr val="black"/>
                </a:solidFill>
                <a:latin typeface="ＭＳ Ｐゴシック" panose="020B0600070205080204" pitchFamily="50" charset="-128"/>
              </a:rPr>
              <a:t>所掌：</a:t>
            </a:r>
            <a:r>
              <a:rPr lang="ja-JP" altLang="en-US" sz="900" u="sng" dirty="0">
                <a:solidFill>
                  <a:prstClr val="black"/>
                </a:solidFill>
                <a:latin typeface="ＭＳ Ｐゴシック" panose="020B0600070205080204" pitchFamily="50" charset="-128"/>
              </a:rPr>
              <a:t>保険医療材料の価格算</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a:t>
            </a:r>
            <a:r>
              <a:rPr lang="ja-JP" altLang="en-US" sz="900" u="sng" dirty="0">
                <a:solidFill>
                  <a:prstClr val="black"/>
                </a:solidFill>
                <a:latin typeface="ＭＳ Ｐゴシック" panose="020B0600070205080204" pitchFamily="50" charset="-128"/>
              </a:rPr>
              <a:t>定ルール</a:t>
            </a:r>
            <a:r>
              <a:rPr lang="ja-JP" altLang="en-US" sz="900" dirty="0">
                <a:solidFill>
                  <a:prstClr val="black"/>
                </a:solidFill>
                <a:latin typeface="ＭＳ Ｐゴシック" panose="020B0600070205080204" pitchFamily="50" charset="-128"/>
              </a:rPr>
              <a:t>を審議</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設置：Ｈ１１</a:t>
            </a:r>
            <a:endParaRPr lang="en-US" altLang="ja-JP" sz="900" dirty="0">
              <a:solidFill>
                <a:prstClr val="black"/>
              </a:solidFill>
              <a:latin typeface="ＭＳ Ｐゴシック" panose="020B0600070205080204" pitchFamily="50" charset="-128"/>
            </a:endParaRPr>
          </a:p>
          <a:p>
            <a:pPr marL="321198" indent="-321198" defTabSz="825940"/>
            <a:r>
              <a:rPr lang="ja-JP" altLang="en-US" sz="900" dirty="0">
                <a:solidFill>
                  <a:prstClr val="black"/>
                </a:solidFill>
                <a:latin typeface="ＭＳ Ｐゴシック" panose="020B0600070205080204" pitchFamily="50" charset="-128"/>
              </a:rPr>
              <a:t>会長：関</a:t>
            </a:r>
            <a:r>
              <a:rPr lang="ja-JP" altLang="en-US" sz="900" dirty="0" err="1">
                <a:solidFill>
                  <a:prstClr val="black"/>
                </a:solidFill>
                <a:latin typeface="ＭＳ Ｐゴシック" panose="020B0600070205080204" pitchFamily="50" charset="-128"/>
              </a:rPr>
              <a:t>ふ佐</a:t>
            </a:r>
            <a:r>
              <a:rPr lang="ja-JP" altLang="en-US" sz="900" dirty="0">
                <a:solidFill>
                  <a:prstClr val="black"/>
                </a:solidFill>
                <a:latin typeface="ＭＳ Ｐゴシック" panose="020B0600070205080204" pitchFamily="50" charset="-128"/>
              </a:rPr>
              <a:t>子（横浜国立大学大学院国際社会科学研究院教授）</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委員：支払：診療：公益＝４：４：４　　　　　　　　　</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開催：改定の議論に応じて開催</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平成２３年度８回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平成２４年度１回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平成２５年度１０回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平成２６年度４回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平成２７年度９回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平成２８年度１回</a:t>
            </a:r>
          </a:p>
        </p:txBody>
      </p:sp>
      <p:sp>
        <p:nvSpPr>
          <p:cNvPr id="15" name="正方形/長方形 14"/>
          <p:cNvSpPr/>
          <p:nvPr/>
        </p:nvSpPr>
        <p:spPr>
          <a:xfrm>
            <a:off x="176152" y="1564202"/>
            <a:ext cx="1795174" cy="2383456"/>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16" name="テキスト ボックス 15"/>
          <p:cNvSpPr txBox="1"/>
          <p:nvPr/>
        </p:nvSpPr>
        <p:spPr>
          <a:xfrm>
            <a:off x="128517" y="1562353"/>
            <a:ext cx="1869739" cy="52495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診療報酬改定結果</a:t>
            </a:r>
            <a:endParaRPr lang="en-US" altLang="ja-JP" sz="1400" b="1" dirty="0">
              <a:solidFill>
                <a:prstClr val="black"/>
              </a:solidFill>
            </a:endParaRPr>
          </a:p>
          <a:p>
            <a:pPr algn="ctr" defTabSz="825940"/>
            <a:r>
              <a:rPr lang="ja-JP" altLang="en-US" sz="1400" b="1" dirty="0">
                <a:solidFill>
                  <a:prstClr val="black"/>
                </a:solidFill>
              </a:rPr>
              <a:t>検証部会</a:t>
            </a:r>
          </a:p>
        </p:txBody>
      </p:sp>
      <p:sp>
        <p:nvSpPr>
          <p:cNvPr id="17" name="テキスト ボックス 16"/>
          <p:cNvSpPr txBox="1"/>
          <p:nvPr/>
        </p:nvSpPr>
        <p:spPr>
          <a:xfrm>
            <a:off x="-6965" y="2064343"/>
            <a:ext cx="2003389" cy="2037782"/>
          </a:xfrm>
          <a:prstGeom prst="rect">
            <a:avLst/>
          </a:prstGeom>
          <a:noFill/>
        </p:spPr>
        <p:txBody>
          <a:bodyPr wrap="square" lIns="82594" tIns="41297" rIns="0" bIns="41297" rtlCol="0">
            <a:spAutoFit/>
          </a:bodyPr>
          <a:lstStyle/>
          <a:p>
            <a:pPr marL="407234" indent="-407234" defTabSz="825940"/>
            <a:r>
              <a:rPr lang="ja-JP" altLang="en-US" sz="1000" dirty="0">
                <a:solidFill>
                  <a:prstClr val="black"/>
                </a:solidFill>
              </a:rPr>
              <a:t>  　</a:t>
            </a:r>
            <a:r>
              <a:rPr lang="ja-JP" altLang="en-US" sz="900" dirty="0">
                <a:solidFill>
                  <a:prstClr val="black"/>
                </a:solidFill>
                <a:latin typeface="ＭＳ Ｐゴシック" panose="020B0600070205080204" pitchFamily="50" charset="-128"/>
              </a:rPr>
              <a:t>所掌：</a:t>
            </a:r>
            <a:r>
              <a:rPr lang="ja-JP" altLang="en-US" sz="900" u="sng" dirty="0">
                <a:solidFill>
                  <a:prstClr val="black"/>
                </a:solidFill>
                <a:latin typeface="ＭＳ Ｐゴシック" panose="020B0600070205080204" pitchFamily="50" charset="-128"/>
              </a:rPr>
              <a:t>診療報酬が医療現場等に与えた影響等</a:t>
            </a:r>
            <a:r>
              <a:rPr lang="ja-JP" altLang="en-US" sz="900" dirty="0">
                <a:solidFill>
                  <a:prstClr val="black"/>
                </a:solidFill>
                <a:latin typeface="ＭＳ Ｐゴシック" panose="020B0600070205080204" pitchFamily="50" charset="-128"/>
              </a:rPr>
              <a:t>について審議</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設置：Ｈ１７</a:t>
            </a:r>
            <a:endParaRPr lang="en-US" altLang="ja-JP" sz="900" dirty="0">
              <a:solidFill>
                <a:prstClr val="black"/>
              </a:solidFill>
              <a:latin typeface="ＭＳ Ｐゴシック" panose="020B0600070205080204" pitchFamily="50" charset="-128"/>
            </a:endParaRPr>
          </a:p>
          <a:p>
            <a:pPr marL="407234" indent="-407234" defTabSz="825940"/>
            <a:r>
              <a:rPr lang="ja-JP" altLang="en-US" sz="900" dirty="0">
                <a:solidFill>
                  <a:prstClr val="black"/>
                </a:solidFill>
                <a:latin typeface="ＭＳ Ｐゴシック" panose="020B0600070205080204" pitchFamily="50" charset="-128"/>
              </a:rPr>
              <a:t> 　 会長：松原由美（早稲田大学人間  科学学術院准教授）</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委員：公益委員のみ</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開催：改定の議論に応じて開催</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平成２３年度２回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平成２４年度４回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平成２５年度２回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平成２６年度６回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平成２７年度４回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平成２８年度３回</a:t>
            </a:r>
            <a:endParaRPr lang="en-US" altLang="ja-JP" sz="900" dirty="0">
              <a:solidFill>
                <a:prstClr val="black"/>
              </a:solidFill>
              <a:latin typeface="ＭＳ Ｐゴシック" panose="020B0600070205080204" pitchFamily="50" charset="-128"/>
            </a:endParaRPr>
          </a:p>
          <a:p>
            <a:pPr defTabSz="825940"/>
            <a:endParaRPr lang="en-US" altLang="ja-JP" sz="900" dirty="0">
              <a:solidFill>
                <a:prstClr val="black"/>
              </a:solidFill>
              <a:latin typeface="ＭＳ Ｐゴシック" panose="020B0600070205080204" pitchFamily="50" charset="-128"/>
            </a:endParaRPr>
          </a:p>
        </p:txBody>
      </p:sp>
      <p:sp>
        <p:nvSpPr>
          <p:cNvPr id="24" name="テキスト ボックス 23"/>
          <p:cNvSpPr txBox="1"/>
          <p:nvPr/>
        </p:nvSpPr>
        <p:spPr>
          <a:xfrm>
            <a:off x="-6965" y="974268"/>
            <a:ext cx="3865457" cy="59786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専門部会</a:t>
            </a:r>
            <a:endParaRPr lang="en-US" altLang="ja-JP" sz="1400" b="1" dirty="0">
              <a:solidFill>
                <a:prstClr val="black"/>
              </a:solidFill>
            </a:endParaRPr>
          </a:p>
          <a:p>
            <a:pPr algn="ctr" defTabSz="825940"/>
            <a:r>
              <a:rPr lang="ja-JP" altLang="en-US" sz="900" u="sng" dirty="0">
                <a:solidFill>
                  <a:prstClr val="black"/>
                </a:solidFill>
              </a:rPr>
              <a:t>特に専門的事項を調査審議させるため必要があるとき、</a:t>
            </a:r>
            <a:endParaRPr lang="en-US" altLang="ja-JP" sz="900" u="sng" dirty="0">
              <a:solidFill>
                <a:prstClr val="black"/>
              </a:solidFill>
            </a:endParaRPr>
          </a:p>
          <a:p>
            <a:pPr algn="ctr" defTabSz="825940"/>
            <a:r>
              <a:rPr lang="ja-JP" altLang="en-US" sz="900" u="sng" dirty="0">
                <a:solidFill>
                  <a:prstClr val="black"/>
                </a:solidFill>
              </a:rPr>
              <a:t>中医協の議決により設置</a:t>
            </a:r>
            <a:endParaRPr lang="en-US" altLang="ja-JP" sz="900" u="sng" dirty="0">
              <a:solidFill>
                <a:prstClr val="black"/>
              </a:solidFill>
            </a:endParaRPr>
          </a:p>
        </p:txBody>
      </p:sp>
      <p:sp>
        <p:nvSpPr>
          <p:cNvPr id="85" name="正方形/長方形 84"/>
          <p:cNvSpPr/>
          <p:nvPr/>
        </p:nvSpPr>
        <p:spPr>
          <a:xfrm>
            <a:off x="187405" y="4073355"/>
            <a:ext cx="1792835" cy="2581339"/>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sp>
        <p:nvSpPr>
          <p:cNvPr id="86" name="テキスト ボックス 85"/>
          <p:cNvSpPr txBox="1"/>
          <p:nvPr/>
        </p:nvSpPr>
        <p:spPr>
          <a:xfrm>
            <a:off x="185070" y="4065078"/>
            <a:ext cx="1813167" cy="524952"/>
          </a:xfrm>
          <a:prstGeom prst="rect">
            <a:avLst/>
          </a:prstGeom>
          <a:noFill/>
        </p:spPr>
        <p:txBody>
          <a:bodyPr wrap="square" lIns="82594" tIns="41297" rIns="82594" bIns="41297" rtlCol="0">
            <a:spAutoFit/>
          </a:bodyPr>
          <a:lstStyle/>
          <a:p>
            <a:pPr algn="ctr" defTabSz="825940"/>
            <a:r>
              <a:rPr lang="ja-JP" altLang="en-US" sz="1400" b="1" dirty="0">
                <a:solidFill>
                  <a:prstClr val="black"/>
                </a:solidFill>
              </a:rPr>
              <a:t>費用対効果評価</a:t>
            </a:r>
            <a:endParaRPr lang="en-US" altLang="ja-JP" sz="1400" b="1" dirty="0">
              <a:solidFill>
                <a:prstClr val="black"/>
              </a:solidFill>
            </a:endParaRPr>
          </a:p>
          <a:p>
            <a:pPr algn="ctr" defTabSz="825940"/>
            <a:r>
              <a:rPr lang="ja-JP" altLang="en-US" sz="1400" b="1" dirty="0">
                <a:solidFill>
                  <a:prstClr val="black"/>
                </a:solidFill>
              </a:rPr>
              <a:t>専門部会</a:t>
            </a:r>
            <a:endParaRPr lang="en-US" altLang="ja-JP" sz="1400" b="1" dirty="0">
              <a:solidFill>
                <a:prstClr val="black"/>
              </a:solidFill>
            </a:endParaRPr>
          </a:p>
        </p:txBody>
      </p:sp>
      <p:sp>
        <p:nvSpPr>
          <p:cNvPr id="87" name="テキスト ボックス 86"/>
          <p:cNvSpPr txBox="1"/>
          <p:nvPr/>
        </p:nvSpPr>
        <p:spPr>
          <a:xfrm>
            <a:off x="176172" y="4580484"/>
            <a:ext cx="1912375" cy="2160892"/>
          </a:xfrm>
          <a:prstGeom prst="rect">
            <a:avLst/>
          </a:prstGeom>
          <a:noFill/>
        </p:spPr>
        <p:txBody>
          <a:bodyPr wrap="square" lIns="82594" tIns="41297" rIns="82594" bIns="41297" rtlCol="0">
            <a:spAutoFit/>
          </a:bodyPr>
          <a:lstStyle/>
          <a:p>
            <a:pPr defTabSz="825940"/>
            <a:r>
              <a:rPr lang="ja-JP" altLang="en-US" sz="900" dirty="0">
                <a:solidFill>
                  <a:prstClr val="black"/>
                </a:solidFill>
                <a:latin typeface="ＭＳ Ｐゴシック" panose="020B0600070205080204" pitchFamily="50" charset="-128"/>
              </a:rPr>
              <a:t>所掌：</a:t>
            </a:r>
            <a:r>
              <a:rPr lang="ja-JP" altLang="en-US" sz="900" u="sng" dirty="0">
                <a:solidFill>
                  <a:prstClr val="black"/>
                </a:solidFill>
                <a:latin typeface="ＭＳ Ｐゴシック" panose="020B0600070205080204" pitchFamily="50" charset="-128"/>
              </a:rPr>
              <a:t>医療保険制度における</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a:t>
            </a:r>
            <a:r>
              <a:rPr lang="ja-JP" altLang="en-US" sz="900" u="sng" dirty="0">
                <a:solidFill>
                  <a:prstClr val="black"/>
                </a:solidFill>
                <a:latin typeface="ＭＳ Ｐゴシック" panose="020B0600070205080204" pitchFamily="50" charset="-128"/>
              </a:rPr>
              <a:t>費用対効果評価導入の</a:t>
            </a:r>
            <a:endParaRPr lang="en-US" altLang="ja-JP" sz="900" u="sng"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a:t>
            </a:r>
            <a:r>
              <a:rPr lang="ja-JP" altLang="en-US" sz="900" u="sng" dirty="0">
                <a:solidFill>
                  <a:prstClr val="black"/>
                </a:solidFill>
                <a:latin typeface="ＭＳ Ｐゴシック" panose="020B0600070205080204" pitchFamily="50" charset="-128"/>
              </a:rPr>
              <a:t>在り方</a:t>
            </a:r>
            <a:r>
              <a:rPr lang="ja-JP" altLang="en-US" sz="900" dirty="0">
                <a:solidFill>
                  <a:prstClr val="black"/>
                </a:solidFill>
                <a:latin typeface="ＭＳ Ｐゴシック" panose="020B0600070205080204" pitchFamily="50" charset="-128"/>
              </a:rPr>
              <a:t>について審議</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設置：Ｈ２４</a:t>
            </a:r>
            <a:endParaRPr lang="en-US" altLang="ja-JP" sz="900" dirty="0">
              <a:solidFill>
                <a:prstClr val="black"/>
              </a:solidFill>
              <a:latin typeface="ＭＳ Ｐゴシック" panose="020B0600070205080204" pitchFamily="50" charset="-128"/>
            </a:endParaRPr>
          </a:p>
          <a:p>
            <a:pPr marL="160600" indent="-160600" defTabSz="825940"/>
            <a:r>
              <a:rPr lang="ja-JP" altLang="en-US" sz="900" dirty="0">
                <a:solidFill>
                  <a:prstClr val="black"/>
                </a:solidFill>
                <a:latin typeface="ＭＳ Ｐゴシック" panose="020B0600070205080204" pitchFamily="50" charset="-128"/>
              </a:rPr>
              <a:t>会長：荒井耕（一橋大学大学院</a:t>
            </a:r>
            <a:endParaRPr lang="en-US" altLang="ja-JP" sz="900" dirty="0">
              <a:solidFill>
                <a:prstClr val="black"/>
              </a:solidFill>
              <a:latin typeface="ＭＳ Ｐゴシック" panose="020B0600070205080204" pitchFamily="50" charset="-128"/>
            </a:endParaRPr>
          </a:p>
          <a:p>
            <a:pPr marL="160600" indent="-160600" defTabSz="825940"/>
            <a:r>
              <a:rPr lang="ja-JP" altLang="en-US" sz="900" dirty="0">
                <a:solidFill>
                  <a:prstClr val="black"/>
                </a:solidFill>
                <a:latin typeface="ＭＳ Ｐゴシック" panose="020B0600070205080204" pitchFamily="50" charset="-128"/>
              </a:rPr>
              <a:t>　　　　商学研究科教授）</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委員：支払：診療：公益：参考人</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＝６：６：４：２</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開催：改定の議論に応じて開催</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平成２４年度８回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平成２５年度７回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平成２６年度８回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平成２７年度１０回</a:t>
            </a:r>
            <a:endParaRPr lang="en-US" altLang="ja-JP" sz="900" dirty="0">
              <a:solidFill>
                <a:prstClr val="black"/>
              </a:solidFill>
              <a:latin typeface="ＭＳ Ｐゴシック" panose="020B0600070205080204" pitchFamily="50" charset="-128"/>
            </a:endParaRPr>
          </a:p>
          <a:p>
            <a:pPr defTabSz="825940"/>
            <a:r>
              <a:rPr lang="ja-JP" altLang="en-US" sz="900" dirty="0">
                <a:solidFill>
                  <a:prstClr val="black"/>
                </a:solidFill>
                <a:latin typeface="ＭＳ Ｐゴシック" panose="020B0600070205080204" pitchFamily="50" charset="-128"/>
              </a:rPr>
              <a:t>　　　平成２８年度４回</a:t>
            </a:r>
            <a:endParaRPr lang="en-US" altLang="ja-JP" sz="900" dirty="0">
              <a:solidFill>
                <a:prstClr val="black"/>
              </a:solidFill>
              <a:latin typeface="ＭＳ Ｐゴシック" panose="020B0600070205080204" pitchFamily="50" charset="-128"/>
            </a:endParaRPr>
          </a:p>
          <a:p>
            <a:pPr defTabSz="825940"/>
            <a:endParaRPr lang="en-US" altLang="ja-JP" sz="900" dirty="0">
              <a:solidFill>
                <a:prstClr val="black"/>
              </a:solidFill>
              <a:latin typeface="ＭＳ Ｐゴシック" panose="020B0600070205080204" pitchFamily="50" charset="-128"/>
            </a:endParaRPr>
          </a:p>
        </p:txBody>
      </p:sp>
      <p:grpSp>
        <p:nvGrpSpPr>
          <p:cNvPr id="3" name="グループ化 2"/>
          <p:cNvGrpSpPr/>
          <p:nvPr/>
        </p:nvGrpSpPr>
        <p:grpSpPr>
          <a:xfrm>
            <a:off x="4055053" y="4033735"/>
            <a:ext cx="3919894" cy="2620965"/>
            <a:chOff x="188134" y="4000232"/>
            <a:chExt cx="4018021" cy="2939925"/>
          </a:xfrm>
        </p:grpSpPr>
        <p:sp>
          <p:nvSpPr>
            <p:cNvPr id="70" name="正方形/長方形 69"/>
            <p:cNvSpPr/>
            <p:nvPr/>
          </p:nvSpPr>
          <p:spPr>
            <a:xfrm>
              <a:off x="188134" y="4000232"/>
              <a:ext cx="4018021" cy="293992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5940"/>
              <a:endParaRPr lang="ja-JP" altLang="en-US" dirty="0">
                <a:solidFill>
                  <a:prstClr val="white"/>
                </a:solidFill>
              </a:endParaRPr>
            </a:p>
          </p:txBody>
        </p:sp>
        <p:sp>
          <p:nvSpPr>
            <p:cNvPr id="73" name="テキスト ボックス 72"/>
            <p:cNvSpPr txBox="1"/>
            <p:nvPr/>
          </p:nvSpPr>
          <p:spPr>
            <a:xfrm>
              <a:off x="1388636" y="4000232"/>
              <a:ext cx="2029595" cy="345232"/>
            </a:xfrm>
            <a:prstGeom prst="rect">
              <a:avLst/>
            </a:prstGeom>
            <a:noFill/>
          </p:spPr>
          <p:txBody>
            <a:bodyPr wrap="none" rtlCol="0">
              <a:spAutoFit/>
            </a:bodyPr>
            <a:lstStyle/>
            <a:p>
              <a:pPr defTabSz="825940"/>
              <a:r>
                <a:rPr lang="ja-JP" altLang="en-US" sz="1400" b="1" dirty="0">
                  <a:solidFill>
                    <a:prstClr val="black"/>
                  </a:solidFill>
                </a:rPr>
                <a:t>診療報酬調査専門組織</a:t>
              </a:r>
            </a:p>
          </p:txBody>
        </p:sp>
        <p:sp>
          <p:nvSpPr>
            <p:cNvPr id="74" name="テキスト ボックス 73"/>
            <p:cNvSpPr txBox="1"/>
            <p:nvPr/>
          </p:nvSpPr>
          <p:spPr>
            <a:xfrm>
              <a:off x="236330" y="4266778"/>
              <a:ext cx="3850516" cy="457986"/>
            </a:xfrm>
            <a:prstGeom prst="rect">
              <a:avLst/>
            </a:prstGeom>
            <a:noFill/>
          </p:spPr>
          <p:txBody>
            <a:bodyPr wrap="square" rtlCol="0">
              <a:spAutoFit/>
            </a:bodyPr>
            <a:lstStyle/>
            <a:p>
              <a:pPr defTabSz="825940"/>
              <a:r>
                <a:rPr lang="ja-JP" altLang="en-US" sz="1000" dirty="0">
                  <a:solidFill>
                    <a:prstClr val="black"/>
                  </a:solidFill>
                </a:rPr>
                <a:t>所掌：</a:t>
              </a:r>
              <a:r>
                <a:rPr lang="ja-JP" altLang="en-US" sz="1000" u="sng" dirty="0">
                  <a:solidFill>
                    <a:prstClr val="black"/>
                  </a:solidFill>
                </a:rPr>
                <a:t>診療報酬体系の見直しに係る技術的課題</a:t>
              </a:r>
              <a:r>
                <a:rPr lang="ja-JP" altLang="en-US" sz="1000" dirty="0">
                  <a:solidFill>
                    <a:prstClr val="black"/>
                  </a:solidFill>
                </a:rPr>
                <a:t>の調査・検討</a:t>
              </a:r>
              <a:endParaRPr lang="en-US" altLang="ja-JP" sz="1000" dirty="0">
                <a:solidFill>
                  <a:prstClr val="black"/>
                </a:solidFill>
              </a:endParaRPr>
            </a:p>
            <a:p>
              <a:pPr defTabSz="825940"/>
              <a:r>
                <a:rPr lang="ja-JP" altLang="en-US" sz="1000" dirty="0">
                  <a:solidFill>
                    <a:prstClr val="black"/>
                  </a:solidFill>
                </a:rPr>
                <a:t>設置：Ｈ１５　　　委員：保険医療専門審査員</a:t>
              </a:r>
              <a:endParaRPr lang="en-US" altLang="ja-JP" sz="1000" dirty="0">
                <a:solidFill>
                  <a:prstClr val="black"/>
                </a:solidFill>
              </a:endParaRPr>
            </a:p>
          </p:txBody>
        </p:sp>
        <p:sp>
          <p:nvSpPr>
            <p:cNvPr id="75" name="正方形/長方形 74"/>
            <p:cNvSpPr/>
            <p:nvPr/>
          </p:nvSpPr>
          <p:spPr>
            <a:xfrm>
              <a:off x="240116" y="4698826"/>
              <a:ext cx="3882463" cy="2170874"/>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5940"/>
              <a:r>
                <a:rPr lang="ja-JP" altLang="en-US" sz="1300" b="1" dirty="0">
                  <a:solidFill>
                    <a:prstClr val="black"/>
                  </a:solidFill>
                  <a:latin typeface="ＭＳ Ｐゴシック" panose="020B0600070205080204" pitchFamily="50" charset="-128"/>
                </a:rPr>
                <a:t>■ＤＰＣ評価分科会</a:t>
              </a:r>
              <a:r>
                <a:rPr lang="ja-JP" altLang="en-US" sz="1100" b="1" dirty="0">
                  <a:solidFill>
                    <a:prstClr val="black"/>
                  </a:solidFill>
                  <a:latin typeface="ＭＳ Ｐゴシック" panose="020B0600070205080204" pitchFamily="50" charset="-128"/>
                </a:rPr>
                <a:t>　</a:t>
              </a:r>
              <a:r>
                <a:rPr lang="ja-JP" altLang="en-US" sz="900" b="1" dirty="0">
                  <a:solidFill>
                    <a:prstClr val="black"/>
                  </a:solidFill>
                  <a:latin typeface="ＭＳ Ｐゴシック" panose="020B0600070205080204" pitchFamily="50" charset="-128"/>
                </a:rPr>
                <a:t> </a:t>
              </a:r>
              <a:endParaRPr lang="en-US" altLang="ja-JP" sz="900" b="1" dirty="0">
                <a:solidFill>
                  <a:prstClr val="black"/>
                </a:solidFill>
                <a:latin typeface="ＭＳ Ｐゴシック" panose="020B0600070205080204" pitchFamily="50" charset="-128"/>
              </a:endParaRPr>
            </a:p>
            <a:p>
              <a:pPr defTabSz="825940"/>
              <a:r>
                <a:rPr lang="ja-JP" altLang="en-US" sz="900" b="1" dirty="0">
                  <a:solidFill>
                    <a:prstClr val="black"/>
                  </a:solidFill>
                  <a:latin typeface="ＭＳ Ｐゴシック" panose="020B0600070205080204" pitchFamily="50" charset="-128"/>
                </a:rPr>
                <a:t>　　</a:t>
              </a:r>
              <a:r>
                <a:rPr lang="ja-JP" altLang="en-US" sz="900" dirty="0">
                  <a:solidFill>
                    <a:prstClr val="black"/>
                  </a:solidFill>
                  <a:latin typeface="ＭＳ Ｐゴシック" panose="020B0600070205080204" pitchFamily="50" charset="-128"/>
                </a:rPr>
                <a:t>会長：</a:t>
              </a:r>
              <a:r>
                <a:rPr lang="ja-JP" altLang="en-US" sz="900" dirty="0">
                  <a:solidFill>
                    <a:prstClr val="black"/>
                  </a:solidFill>
                  <a:latin typeface="ＭＳ Ｐゴシック" panose="020B0600070205080204" pitchFamily="50" charset="-128"/>
                  <a:sym typeface="Wingdings" pitchFamily="2" charset="2"/>
                </a:rPr>
                <a:t>小山信彌（東邦大学医学部特任教授</a:t>
              </a:r>
              <a:r>
                <a:rPr lang="ja-JP" altLang="en-US" sz="900" dirty="0">
                  <a:solidFill>
                    <a:prstClr val="black"/>
                  </a:solidFill>
                  <a:latin typeface="ＭＳ Ｐゴシック" panose="020B0600070205080204" pitchFamily="50" charset="-128"/>
                </a:rPr>
                <a:t>）</a:t>
              </a:r>
              <a:r>
                <a:rPr lang="ja-JP" altLang="en-US" sz="1100" dirty="0">
                  <a:solidFill>
                    <a:prstClr val="black"/>
                  </a:solidFill>
                  <a:latin typeface="ＭＳ Ｐゴシック" panose="020B0600070205080204" pitchFamily="50" charset="-128"/>
                </a:rPr>
                <a:t>　　</a:t>
              </a:r>
              <a:endParaRPr lang="en-US" altLang="ja-JP" sz="1100" dirty="0">
                <a:solidFill>
                  <a:prstClr val="black"/>
                </a:solidFill>
                <a:latin typeface="ＭＳ Ｐゴシック" panose="020B0600070205080204" pitchFamily="50" charset="-128"/>
              </a:endParaRPr>
            </a:p>
            <a:p>
              <a:pPr defTabSz="825940"/>
              <a:r>
                <a:rPr lang="ja-JP" altLang="en-US" sz="1300" b="1" dirty="0">
                  <a:solidFill>
                    <a:prstClr val="black"/>
                  </a:solidFill>
                  <a:latin typeface="ＭＳ Ｐゴシック" panose="020B0600070205080204" pitchFamily="50" charset="-128"/>
                </a:rPr>
                <a:t>■医療技術評価分科会  </a:t>
              </a:r>
              <a:r>
                <a:rPr lang="ja-JP" altLang="en-US" sz="900" dirty="0">
                  <a:solidFill>
                    <a:prstClr val="black"/>
                  </a:solidFill>
                  <a:latin typeface="ＭＳ Ｐゴシック" panose="020B0600070205080204" pitchFamily="50" charset="-128"/>
                </a:rPr>
                <a:t>時期：年１回程度</a:t>
              </a:r>
              <a:endParaRPr lang="en-US" altLang="ja-JP" sz="900" b="1" dirty="0">
                <a:solidFill>
                  <a:prstClr val="black"/>
                </a:solidFill>
                <a:latin typeface="ＭＳ Ｐゴシック" panose="020B0600070205080204" pitchFamily="50" charset="-128"/>
              </a:endParaRPr>
            </a:p>
            <a:p>
              <a:pPr indent="160600" defTabSz="825940"/>
              <a:r>
                <a:rPr lang="ja-JP" altLang="en-US" sz="900" dirty="0">
                  <a:solidFill>
                    <a:prstClr val="black"/>
                  </a:solidFill>
                  <a:latin typeface="ＭＳ Ｐゴシック" panose="020B0600070205080204" pitchFamily="50" charset="-128"/>
                </a:rPr>
                <a:t>会長：福井次矢（聖路加国際病院長）　</a:t>
              </a:r>
              <a:endParaRPr lang="en-US" altLang="ja-JP" sz="900" dirty="0">
                <a:solidFill>
                  <a:prstClr val="black"/>
                </a:solidFill>
                <a:latin typeface="ＭＳ Ｐゴシック" panose="020B0600070205080204" pitchFamily="50" charset="-128"/>
              </a:endParaRPr>
            </a:p>
            <a:p>
              <a:pPr defTabSz="825940"/>
              <a:r>
                <a:rPr lang="ja-JP" altLang="en-US" sz="1300" b="1" dirty="0">
                  <a:solidFill>
                    <a:prstClr val="black"/>
                  </a:solidFill>
                  <a:latin typeface="ＭＳ Ｐゴシック" panose="020B0600070205080204" pitchFamily="50" charset="-128"/>
                </a:rPr>
                <a:t>■医療機関のコスト調査分科会   </a:t>
              </a:r>
              <a:r>
                <a:rPr lang="ja-JP" altLang="en-US" sz="900" dirty="0">
                  <a:solidFill>
                    <a:prstClr val="black"/>
                  </a:solidFill>
                  <a:latin typeface="ＭＳ Ｐゴシック" panose="020B0600070205080204" pitchFamily="50" charset="-128"/>
                </a:rPr>
                <a:t>時期：年１回程度</a:t>
              </a:r>
              <a:endParaRPr lang="en-US" altLang="ja-JP" sz="900" b="1" dirty="0">
                <a:solidFill>
                  <a:prstClr val="black"/>
                </a:solidFill>
                <a:latin typeface="ＭＳ Ｐゴシック" panose="020B0600070205080204" pitchFamily="50" charset="-128"/>
              </a:endParaRPr>
            </a:p>
            <a:p>
              <a:pPr indent="160600" defTabSz="825940"/>
              <a:r>
                <a:rPr lang="ja-JP" altLang="en-US" sz="900" dirty="0">
                  <a:solidFill>
                    <a:prstClr val="black"/>
                  </a:solidFill>
                  <a:latin typeface="ＭＳ Ｐゴシック" panose="020B0600070205080204" pitchFamily="50" charset="-128"/>
                </a:rPr>
                <a:t>会長：田中滋（</a:t>
              </a:r>
              <a:r>
                <a:rPr lang="zh-TW" altLang="en-US" sz="900" dirty="0">
                  <a:solidFill>
                    <a:prstClr val="black"/>
                  </a:solidFill>
                  <a:latin typeface="ＭＳ Ｐゴシック" panose="020B0600070205080204" pitchFamily="50" charset="-128"/>
                  <a:ea typeface="ＭＳ Ｐゴシック" panose="020B0600070205080204" pitchFamily="50" charset="-128"/>
                </a:rPr>
                <a:t>慶應義塾大学</a:t>
              </a:r>
              <a:r>
                <a:rPr lang="ja-JP" altLang="en-US" sz="900" dirty="0">
                  <a:solidFill>
                    <a:prstClr val="black"/>
                  </a:solidFill>
                  <a:latin typeface="ＭＳ Ｐゴシック" panose="020B0600070205080204" pitchFamily="50" charset="-128"/>
                </a:rPr>
                <a:t>名誉</a:t>
              </a:r>
              <a:r>
                <a:rPr lang="zh-TW" altLang="en-US" sz="900" dirty="0">
                  <a:solidFill>
                    <a:prstClr val="black"/>
                  </a:solidFill>
                  <a:latin typeface="ＭＳ Ｐゴシック" panose="020B0600070205080204" pitchFamily="50" charset="-128"/>
                  <a:ea typeface="ＭＳ Ｐゴシック" panose="020B0600070205080204" pitchFamily="50" charset="-128"/>
                </a:rPr>
                <a:t>教授 </a:t>
              </a:r>
              <a:r>
                <a:rPr lang="ja-JP" altLang="en-US" sz="900" dirty="0">
                  <a:solidFill>
                    <a:prstClr val="black"/>
                  </a:solidFill>
                  <a:latin typeface="ＭＳ Ｐゴシック" panose="020B0600070205080204" pitchFamily="50" charset="-128"/>
                </a:rPr>
                <a:t>）</a:t>
              </a:r>
              <a:endParaRPr lang="en-US" altLang="ja-JP" sz="900" dirty="0">
                <a:solidFill>
                  <a:prstClr val="black"/>
                </a:solidFill>
                <a:latin typeface="ＭＳ Ｐゴシック" panose="020B0600070205080204" pitchFamily="50" charset="-128"/>
              </a:endParaRPr>
            </a:p>
            <a:p>
              <a:pPr algn="dist" defTabSz="825940"/>
              <a:r>
                <a:rPr lang="ja-JP" altLang="en-US" sz="1300" b="1" dirty="0">
                  <a:solidFill>
                    <a:prstClr val="black"/>
                  </a:solidFill>
                  <a:latin typeface="ＭＳ Ｐゴシック" panose="020B0600070205080204" pitchFamily="50" charset="-128"/>
                </a:rPr>
                <a:t>■</a:t>
              </a:r>
              <a:r>
                <a:rPr lang="ja-JP" altLang="en-US" sz="1200" b="1" dirty="0">
                  <a:solidFill>
                    <a:prstClr val="black"/>
                  </a:solidFill>
                  <a:latin typeface="ＭＳ Ｐゴシック" panose="020B0600070205080204" pitchFamily="50" charset="-128"/>
                </a:rPr>
                <a:t>医療機関等における消費税負担に関する分科会</a:t>
              </a:r>
              <a:endParaRPr lang="en-US" altLang="ja-JP" sz="1200" b="1" dirty="0">
                <a:solidFill>
                  <a:prstClr val="black"/>
                </a:solidFill>
                <a:latin typeface="ＭＳ Ｐゴシック" panose="020B0600070205080204" pitchFamily="50" charset="-128"/>
              </a:endParaRPr>
            </a:p>
            <a:p>
              <a:pPr indent="160600" defTabSz="825940"/>
              <a:r>
                <a:rPr lang="ja-JP" altLang="en-US" sz="900" dirty="0">
                  <a:solidFill>
                    <a:prstClr val="black"/>
                  </a:solidFill>
                  <a:latin typeface="ＭＳ Ｐゴシック" panose="020B0600070205080204" pitchFamily="50" charset="-128"/>
                </a:rPr>
                <a:t>会長：田中滋（</a:t>
              </a:r>
              <a:r>
                <a:rPr lang="zh-TW" altLang="en-US" sz="900" dirty="0">
                  <a:solidFill>
                    <a:prstClr val="black"/>
                  </a:solidFill>
                  <a:latin typeface="ＭＳ Ｐゴシック" panose="020B0600070205080204" pitchFamily="50" charset="-128"/>
                  <a:ea typeface="ＭＳ Ｐゴシック" panose="020B0600070205080204" pitchFamily="50" charset="-128"/>
                </a:rPr>
                <a:t>慶應義塾大学</a:t>
              </a:r>
              <a:r>
                <a:rPr lang="ja-JP" altLang="en-US" sz="900" dirty="0">
                  <a:solidFill>
                    <a:prstClr val="black"/>
                  </a:solidFill>
                  <a:latin typeface="ＭＳ Ｐゴシック" panose="020B0600070205080204" pitchFamily="50" charset="-128"/>
                </a:rPr>
                <a:t>名誉</a:t>
              </a:r>
              <a:r>
                <a:rPr lang="zh-TW" altLang="en-US" sz="900" dirty="0">
                  <a:solidFill>
                    <a:prstClr val="black"/>
                  </a:solidFill>
                  <a:latin typeface="ＭＳ Ｐゴシック" panose="020B0600070205080204" pitchFamily="50" charset="-128"/>
                  <a:ea typeface="ＭＳ Ｐゴシック" panose="020B0600070205080204" pitchFamily="50" charset="-128"/>
                </a:rPr>
                <a:t>教授 </a:t>
              </a:r>
              <a:r>
                <a:rPr lang="ja-JP" altLang="en-US" sz="900" dirty="0">
                  <a:solidFill>
                    <a:prstClr val="black"/>
                  </a:solidFill>
                  <a:latin typeface="ＭＳ Ｐゴシック" panose="020B0600070205080204" pitchFamily="50" charset="-128"/>
                </a:rPr>
                <a:t>）</a:t>
              </a:r>
              <a:endParaRPr lang="en-US" altLang="ja-JP" sz="900" dirty="0">
                <a:solidFill>
                  <a:prstClr val="black"/>
                </a:solidFill>
                <a:latin typeface="ＭＳ Ｐゴシック" panose="020B0600070205080204" pitchFamily="50" charset="-128"/>
              </a:endParaRPr>
            </a:p>
            <a:p>
              <a:pPr defTabSz="825940"/>
              <a:r>
                <a:rPr lang="ja-JP" altLang="en-US" sz="1300" b="1" dirty="0">
                  <a:solidFill>
                    <a:prstClr val="black"/>
                  </a:solidFill>
                  <a:latin typeface="ＭＳ Ｐゴシック" panose="020B0600070205080204" pitchFamily="50" charset="-128"/>
                </a:rPr>
                <a:t>■入院医療等の調査・評価分科会</a:t>
              </a:r>
              <a:endParaRPr lang="en-US" altLang="ja-JP" sz="1300" b="1" baseline="30000" dirty="0">
                <a:solidFill>
                  <a:prstClr val="black"/>
                </a:solidFill>
                <a:latin typeface="ＭＳ Ｐゴシック" panose="020B0600070205080204" pitchFamily="50" charset="-128"/>
              </a:endParaRPr>
            </a:p>
            <a:p>
              <a:pPr indent="160600" defTabSz="825940"/>
              <a:r>
                <a:rPr lang="ja-JP" altLang="en-US" sz="900" dirty="0">
                  <a:solidFill>
                    <a:prstClr val="black"/>
                  </a:solidFill>
                  <a:latin typeface="ＭＳ Ｐゴシック" panose="020B0600070205080204" pitchFamily="50" charset="-128"/>
                </a:rPr>
                <a:t>会長：武藤正樹（</a:t>
              </a:r>
              <a:r>
                <a:rPr lang="zh-CN" altLang="en-US" sz="900" dirty="0">
                  <a:solidFill>
                    <a:prstClr val="black"/>
                  </a:solidFill>
                  <a:latin typeface="ＭＳ Ｐゴシック" panose="020B0600070205080204" pitchFamily="50" charset="-128"/>
                  <a:ea typeface="ＭＳ Ｐゴシック" panose="020B0600070205080204" pitchFamily="50" charset="-128"/>
                </a:rPr>
                <a:t>国際医療福祉大学大学院教授</a:t>
              </a:r>
              <a:r>
                <a:rPr lang="ja-JP" altLang="en-US" sz="900" dirty="0">
                  <a:solidFill>
                    <a:prstClr val="black"/>
                  </a:solidFill>
                  <a:latin typeface="ＭＳ Ｐゴシック" panose="020B0600070205080204" pitchFamily="50" charset="-128"/>
                </a:rPr>
                <a:t>）</a:t>
              </a:r>
              <a:endParaRPr lang="en-US" altLang="ja-JP" sz="900" dirty="0">
                <a:solidFill>
                  <a:prstClr val="black"/>
                </a:solidFill>
                <a:latin typeface="ＭＳ Ｐゴシック" panose="020B0600070205080204" pitchFamily="50" charset="-128"/>
              </a:endParaRPr>
            </a:p>
          </p:txBody>
        </p:sp>
      </p:grpSp>
      <p:sp>
        <p:nvSpPr>
          <p:cNvPr id="25" name="L 字 24"/>
          <p:cNvSpPr/>
          <p:nvPr/>
        </p:nvSpPr>
        <p:spPr>
          <a:xfrm flipH="1">
            <a:off x="4009279" y="974258"/>
            <a:ext cx="5840518" cy="5798172"/>
          </a:xfrm>
          <a:custGeom>
            <a:avLst/>
            <a:gdLst>
              <a:gd name="connsiteX0" fmla="*/ 0 w 3947874"/>
              <a:gd name="connsiteY0" fmla="*/ 0 h 5256584"/>
              <a:gd name="connsiteX1" fmla="*/ 3947874 w 3947874"/>
              <a:gd name="connsiteY1" fmla="*/ 0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162105 w 3947874"/>
              <a:gd name="connsiteY1" fmla="*/ 3227294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097560 w 3947874"/>
              <a:gd name="connsiteY1" fmla="*/ 150607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6443648"/>
              <a:gd name="connsiteY0" fmla="*/ 0 h 5149008"/>
              <a:gd name="connsiteX1" fmla="*/ 2097560 w 6443648"/>
              <a:gd name="connsiteY1" fmla="*/ 43031 h 5149008"/>
              <a:gd name="connsiteX2" fmla="*/ 3947874 w 6443648"/>
              <a:gd name="connsiteY2" fmla="*/ 3175071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75304 w 6443648"/>
              <a:gd name="connsiteY0" fmla="*/ 0 h 5149008"/>
              <a:gd name="connsiteX1" fmla="*/ 2097560 w 6443648"/>
              <a:gd name="connsiteY1" fmla="*/ 43031 h 5149008"/>
              <a:gd name="connsiteX2" fmla="*/ 2129831 w 6443648"/>
              <a:gd name="connsiteY2" fmla="*/ 3132040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43031 w 6443648"/>
              <a:gd name="connsiteY0" fmla="*/ 0 h 5127492"/>
              <a:gd name="connsiteX1" fmla="*/ 2097560 w 6443648"/>
              <a:gd name="connsiteY1" fmla="*/ 21515 h 5127492"/>
              <a:gd name="connsiteX2" fmla="*/ 2129831 w 6443648"/>
              <a:gd name="connsiteY2" fmla="*/ 3110524 h 5127492"/>
              <a:gd name="connsiteX3" fmla="*/ 6443648 w 6443648"/>
              <a:gd name="connsiteY3" fmla="*/ 3142797 h 5127492"/>
              <a:gd name="connsiteX4" fmla="*/ 3947874 w 6443648"/>
              <a:gd name="connsiteY4" fmla="*/ 5127492 h 5127492"/>
              <a:gd name="connsiteX5" fmla="*/ 0 w 6443648"/>
              <a:gd name="connsiteY5" fmla="*/ 5127492 h 5127492"/>
              <a:gd name="connsiteX6" fmla="*/ 43031 w 6443648"/>
              <a:gd name="connsiteY6" fmla="*/ 0 h 5127492"/>
              <a:gd name="connsiteX0" fmla="*/ 43031 w 6443648"/>
              <a:gd name="connsiteY0" fmla="*/ 0 h 6095681"/>
              <a:gd name="connsiteX1" fmla="*/ 2097560 w 6443648"/>
              <a:gd name="connsiteY1" fmla="*/ 21515 h 6095681"/>
              <a:gd name="connsiteX2" fmla="*/ 2129831 w 6443648"/>
              <a:gd name="connsiteY2" fmla="*/ 3110524 h 6095681"/>
              <a:gd name="connsiteX3" fmla="*/ 6443648 w 6443648"/>
              <a:gd name="connsiteY3" fmla="*/ 3142797 h 6095681"/>
              <a:gd name="connsiteX4" fmla="*/ 6411375 w 6443648"/>
              <a:gd name="connsiteY4" fmla="*/ 6095681 h 6095681"/>
              <a:gd name="connsiteX5" fmla="*/ 0 w 6443648"/>
              <a:gd name="connsiteY5" fmla="*/ 5127492 h 6095681"/>
              <a:gd name="connsiteX6" fmla="*/ 43031 w 6443648"/>
              <a:gd name="connsiteY6" fmla="*/ 0 h 6095681"/>
              <a:gd name="connsiteX0" fmla="*/ 1 w 6400618"/>
              <a:gd name="connsiteY0" fmla="*/ 0 h 6095681"/>
              <a:gd name="connsiteX1" fmla="*/ 2054530 w 6400618"/>
              <a:gd name="connsiteY1" fmla="*/ 21515 h 6095681"/>
              <a:gd name="connsiteX2" fmla="*/ 2086801 w 6400618"/>
              <a:gd name="connsiteY2" fmla="*/ 3110524 h 6095681"/>
              <a:gd name="connsiteX3" fmla="*/ 6400618 w 6400618"/>
              <a:gd name="connsiteY3" fmla="*/ 3142797 h 6095681"/>
              <a:gd name="connsiteX4" fmla="*/ 6368345 w 6400618"/>
              <a:gd name="connsiteY4" fmla="*/ 6095681 h 6095681"/>
              <a:gd name="connsiteX5" fmla="*/ 0 w 6400618"/>
              <a:gd name="connsiteY5" fmla="*/ 6074165 h 6095681"/>
              <a:gd name="connsiteX6" fmla="*/ 1 w 6400618"/>
              <a:gd name="connsiteY6" fmla="*/ 0 h 6095681"/>
              <a:gd name="connsiteX0" fmla="*/ 0 w 6411375"/>
              <a:gd name="connsiteY0" fmla="*/ 1 h 6074166"/>
              <a:gd name="connsiteX1" fmla="*/ 2065287 w 6411375"/>
              <a:gd name="connsiteY1" fmla="*/ 0 h 6074166"/>
              <a:gd name="connsiteX2" fmla="*/ 2097558 w 6411375"/>
              <a:gd name="connsiteY2" fmla="*/ 3089009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11375"/>
              <a:gd name="connsiteY0" fmla="*/ 1 h 6074166"/>
              <a:gd name="connsiteX1" fmla="*/ 2065287 w 6411375"/>
              <a:gd name="connsiteY1" fmla="*/ 0 h 6074166"/>
              <a:gd name="connsiteX2" fmla="*/ 2054245 w 6411375"/>
              <a:gd name="connsiteY2" fmla="*/ 3192886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22203"/>
              <a:gd name="connsiteY0" fmla="*/ 1 h 6074166"/>
              <a:gd name="connsiteX1" fmla="*/ 2065287 w 6422203"/>
              <a:gd name="connsiteY1" fmla="*/ 0 h 6074166"/>
              <a:gd name="connsiteX2" fmla="*/ 2054245 w 6422203"/>
              <a:gd name="connsiteY2" fmla="*/ 3192886 h 6074166"/>
              <a:gd name="connsiteX3" fmla="*/ 6422203 w 6422203"/>
              <a:gd name="connsiteY3" fmla="*/ 3193995 h 6074166"/>
              <a:gd name="connsiteX4" fmla="*/ 6379102 w 6422203"/>
              <a:gd name="connsiteY4" fmla="*/ 6074166 h 6074166"/>
              <a:gd name="connsiteX5" fmla="*/ 10757 w 6422203"/>
              <a:gd name="connsiteY5" fmla="*/ 6052650 h 6074166"/>
              <a:gd name="connsiteX6" fmla="*/ 0 w 6422203"/>
              <a:gd name="connsiteY6" fmla="*/ 1 h 6074166"/>
              <a:gd name="connsiteX0" fmla="*/ 0 w 6422312"/>
              <a:gd name="connsiteY0" fmla="*/ 1 h 6080061"/>
              <a:gd name="connsiteX1" fmla="*/ 2065287 w 6422312"/>
              <a:gd name="connsiteY1" fmla="*/ 0 h 6080061"/>
              <a:gd name="connsiteX2" fmla="*/ 2054245 w 6422312"/>
              <a:gd name="connsiteY2" fmla="*/ 3192886 h 6080061"/>
              <a:gd name="connsiteX3" fmla="*/ 6422203 w 6422312"/>
              <a:gd name="connsiteY3" fmla="*/ 3193995 h 6080061"/>
              <a:gd name="connsiteX4" fmla="*/ 6422312 w 6422312"/>
              <a:gd name="connsiteY4" fmla="*/ 6080061 h 6080061"/>
              <a:gd name="connsiteX5" fmla="*/ 10757 w 6422312"/>
              <a:gd name="connsiteY5" fmla="*/ 6052650 h 6080061"/>
              <a:gd name="connsiteX6" fmla="*/ 0 w 6422312"/>
              <a:gd name="connsiteY6" fmla="*/ 1 h 60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2312" h="6080061">
                <a:moveTo>
                  <a:pt x="0" y="1"/>
                </a:moveTo>
                <a:lnTo>
                  <a:pt x="2065287" y="0"/>
                </a:lnTo>
                <a:cubicBezTo>
                  <a:pt x="2061606" y="1064295"/>
                  <a:pt x="2057926" y="2128591"/>
                  <a:pt x="2054245" y="3192886"/>
                </a:cubicBezTo>
                <a:lnTo>
                  <a:pt x="6422203" y="3193995"/>
                </a:lnTo>
                <a:cubicBezTo>
                  <a:pt x="6422239" y="4156017"/>
                  <a:pt x="6422276" y="5118039"/>
                  <a:pt x="6422312" y="6080061"/>
                </a:cubicBezTo>
                <a:lnTo>
                  <a:pt x="10757" y="6052650"/>
                </a:lnTo>
                <a:cubicBezTo>
                  <a:pt x="10757" y="4027928"/>
                  <a:pt x="0" y="2024723"/>
                  <a:pt x="0" y="1"/>
                </a:cubicBezTo>
                <a:close/>
              </a:path>
            </a:pathLst>
          </a:custGeom>
          <a:no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a:solidFill>
                <a:prstClr val="white"/>
              </a:solidFill>
            </a:endParaRPr>
          </a:p>
        </p:txBody>
      </p:sp>
      <p:grpSp>
        <p:nvGrpSpPr>
          <p:cNvPr id="79" name="グループ化 78"/>
          <p:cNvGrpSpPr/>
          <p:nvPr/>
        </p:nvGrpSpPr>
        <p:grpSpPr>
          <a:xfrm>
            <a:off x="789459" y="358522"/>
            <a:ext cx="566084" cy="818796"/>
            <a:chOff x="702470" y="594371"/>
            <a:chExt cx="606999" cy="864095"/>
          </a:xfrm>
        </p:grpSpPr>
        <p:sp>
          <p:nvSpPr>
            <p:cNvPr id="80" name="右矢印 79"/>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5940"/>
              <a:endParaRPr lang="ja-JP" altLang="en-US">
                <a:solidFill>
                  <a:prstClr val="white"/>
                </a:solidFill>
              </a:endParaRPr>
            </a:p>
          </p:txBody>
        </p:sp>
        <p:sp>
          <p:nvSpPr>
            <p:cNvPr id="81" name="テキスト ボックス 80"/>
            <p:cNvSpPr txBox="1"/>
            <p:nvPr/>
          </p:nvSpPr>
          <p:spPr>
            <a:xfrm>
              <a:off x="769273" y="810394"/>
              <a:ext cx="495033" cy="584647"/>
            </a:xfrm>
            <a:prstGeom prst="rect">
              <a:avLst/>
            </a:prstGeom>
            <a:noFill/>
          </p:spPr>
          <p:txBody>
            <a:bodyPr vert="eaVert" wrap="none" rtlCol="0">
              <a:spAutoFit/>
            </a:bodyPr>
            <a:lstStyle/>
            <a:p>
              <a:pPr defTabSz="825940"/>
              <a:r>
                <a:rPr lang="ja-JP" altLang="en-US" dirty="0">
                  <a:solidFill>
                    <a:prstClr val="black"/>
                  </a:solidFill>
                </a:rPr>
                <a:t>報告</a:t>
              </a:r>
            </a:p>
          </p:txBody>
        </p:sp>
      </p:grpSp>
      <p:grpSp>
        <p:nvGrpSpPr>
          <p:cNvPr id="82" name="グループ化 81"/>
          <p:cNvGrpSpPr/>
          <p:nvPr/>
        </p:nvGrpSpPr>
        <p:grpSpPr>
          <a:xfrm>
            <a:off x="4921848" y="358522"/>
            <a:ext cx="566084" cy="818796"/>
            <a:chOff x="702470" y="594371"/>
            <a:chExt cx="606999" cy="864095"/>
          </a:xfrm>
        </p:grpSpPr>
        <p:sp>
          <p:nvSpPr>
            <p:cNvPr id="83" name="右矢印 82"/>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5940"/>
              <a:endParaRPr lang="ja-JP" altLang="en-US">
                <a:solidFill>
                  <a:prstClr val="white"/>
                </a:solidFill>
              </a:endParaRPr>
            </a:p>
          </p:txBody>
        </p:sp>
        <p:sp>
          <p:nvSpPr>
            <p:cNvPr id="84" name="テキスト ボックス 83"/>
            <p:cNvSpPr txBox="1"/>
            <p:nvPr/>
          </p:nvSpPr>
          <p:spPr>
            <a:xfrm>
              <a:off x="779082" y="810394"/>
              <a:ext cx="495033" cy="584647"/>
            </a:xfrm>
            <a:prstGeom prst="rect">
              <a:avLst/>
            </a:prstGeom>
            <a:noFill/>
          </p:spPr>
          <p:txBody>
            <a:bodyPr vert="eaVert" wrap="none" rtlCol="0">
              <a:spAutoFit/>
            </a:bodyPr>
            <a:lstStyle/>
            <a:p>
              <a:pPr defTabSz="825940"/>
              <a:r>
                <a:rPr lang="ja-JP" altLang="en-US" dirty="0">
                  <a:solidFill>
                    <a:prstClr val="black"/>
                  </a:solidFill>
                </a:rPr>
                <a:t>報告</a:t>
              </a:r>
            </a:p>
          </p:txBody>
        </p:sp>
      </p:grpSp>
      <p:grpSp>
        <p:nvGrpSpPr>
          <p:cNvPr id="88" name="グループ化 87"/>
          <p:cNvGrpSpPr/>
          <p:nvPr/>
        </p:nvGrpSpPr>
        <p:grpSpPr>
          <a:xfrm flipV="1">
            <a:off x="7974976" y="358522"/>
            <a:ext cx="566084" cy="818796"/>
            <a:chOff x="702470" y="594371"/>
            <a:chExt cx="606999" cy="864095"/>
          </a:xfrm>
        </p:grpSpPr>
        <p:sp>
          <p:nvSpPr>
            <p:cNvPr id="89" name="右矢印 88"/>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5940"/>
              <a:endParaRPr lang="ja-JP" altLang="en-US">
                <a:solidFill>
                  <a:prstClr val="white"/>
                </a:solidFill>
              </a:endParaRPr>
            </a:p>
          </p:txBody>
        </p:sp>
        <p:sp>
          <p:nvSpPr>
            <p:cNvPr id="90" name="テキスト ボックス 89"/>
            <p:cNvSpPr txBox="1"/>
            <p:nvPr/>
          </p:nvSpPr>
          <p:spPr>
            <a:xfrm flipV="1">
              <a:off x="770694" y="808665"/>
              <a:ext cx="495033" cy="584647"/>
            </a:xfrm>
            <a:prstGeom prst="rect">
              <a:avLst/>
            </a:prstGeom>
            <a:noFill/>
          </p:spPr>
          <p:txBody>
            <a:bodyPr vert="eaVert" wrap="none" rtlCol="0">
              <a:spAutoFit/>
            </a:bodyPr>
            <a:lstStyle/>
            <a:p>
              <a:pPr defTabSz="825940"/>
              <a:r>
                <a:rPr lang="ja-JP" altLang="en-US" dirty="0">
                  <a:solidFill>
                    <a:prstClr val="black"/>
                  </a:solidFill>
                </a:rPr>
                <a:t>聴取</a:t>
              </a:r>
            </a:p>
          </p:txBody>
        </p:sp>
      </p:grpSp>
      <p:grpSp>
        <p:nvGrpSpPr>
          <p:cNvPr id="97" name="グループ化 96"/>
          <p:cNvGrpSpPr/>
          <p:nvPr/>
        </p:nvGrpSpPr>
        <p:grpSpPr>
          <a:xfrm>
            <a:off x="9266928" y="323735"/>
            <a:ext cx="566084" cy="818796"/>
            <a:chOff x="702470" y="594371"/>
            <a:chExt cx="606999" cy="864095"/>
          </a:xfrm>
        </p:grpSpPr>
        <p:sp>
          <p:nvSpPr>
            <p:cNvPr id="98" name="右矢印 97"/>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5940"/>
              <a:endParaRPr lang="ja-JP" altLang="en-US">
                <a:solidFill>
                  <a:prstClr val="white"/>
                </a:solidFill>
              </a:endParaRPr>
            </a:p>
          </p:txBody>
        </p:sp>
        <p:sp>
          <p:nvSpPr>
            <p:cNvPr id="99" name="テキスト ボックス 98"/>
            <p:cNvSpPr txBox="1"/>
            <p:nvPr/>
          </p:nvSpPr>
          <p:spPr>
            <a:xfrm>
              <a:off x="771553" y="810394"/>
              <a:ext cx="495033" cy="584647"/>
            </a:xfrm>
            <a:prstGeom prst="rect">
              <a:avLst/>
            </a:prstGeom>
            <a:noFill/>
          </p:spPr>
          <p:txBody>
            <a:bodyPr vert="eaVert" wrap="none" rtlCol="0">
              <a:spAutoFit/>
            </a:bodyPr>
            <a:lstStyle/>
            <a:p>
              <a:pPr defTabSz="825940"/>
              <a:r>
                <a:rPr lang="ja-JP" altLang="en-US" dirty="0">
                  <a:solidFill>
                    <a:prstClr val="black"/>
                  </a:solidFill>
                </a:rPr>
                <a:t>意見</a:t>
              </a:r>
            </a:p>
          </p:txBody>
        </p:sp>
      </p:grpSp>
      <p:sp>
        <p:nvSpPr>
          <p:cNvPr id="55" name="右矢印 54"/>
          <p:cNvSpPr/>
          <p:nvPr/>
        </p:nvSpPr>
        <p:spPr>
          <a:xfrm rot="16200000">
            <a:off x="4586395" y="3774747"/>
            <a:ext cx="457720" cy="553732"/>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99"/>
            <a:endParaRPr lang="ja-JP" altLang="en-US">
              <a:solidFill>
                <a:prstClr val="white"/>
              </a:solidFill>
            </a:endParaRPr>
          </a:p>
        </p:txBody>
      </p:sp>
      <p:sp>
        <p:nvSpPr>
          <p:cNvPr id="56" name="テキスト ボックス 55"/>
          <p:cNvSpPr txBox="1"/>
          <p:nvPr/>
        </p:nvSpPr>
        <p:spPr>
          <a:xfrm>
            <a:off x="4641019" y="3833853"/>
            <a:ext cx="369332" cy="400110"/>
          </a:xfrm>
          <a:prstGeom prst="rect">
            <a:avLst/>
          </a:prstGeom>
          <a:noFill/>
        </p:spPr>
        <p:txBody>
          <a:bodyPr vert="eaVert" wrap="none" rtlCol="0">
            <a:spAutoFit/>
          </a:bodyPr>
          <a:lstStyle/>
          <a:p>
            <a:pPr defTabSz="913799"/>
            <a:r>
              <a:rPr lang="ja-JP" altLang="en-US" sz="1200" dirty="0">
                <a:solidFill>
                  <a:prstClr val="black"/>
                </a:solidFill>
              </a:rPr>
              <a:t>意見</a:t>
            </a:r>
          </a:p>
        </p:txBody>
      </p:sp>
      <p:sp>
        <p:nvSpPr>
          <p:cNvPr id="57" name="右矢印 56"/>
          <p:cNvSpPr/>
          <p:nvPr/>
        </p:nvSpPr>
        <p:spPr>
          <a:xfrm rot="5400000" flipV="1">
            <a:off x="4017298" y="3747403"/>
            <a:ext cx="518375" cy="573017"/>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99"/>
            <a:endParaRPr lang="ja-JP" altLang="en-US">
              <a:solidFill>
                <a:prstClr val="white"/>
              </a:solidFill>
            </a:endParaRPr>
          </a:p>
        </p:txBody>
      </p:sp>
      <p:sp>
        <p:nvSpPr>
          <p:cNvPr id="58" name="テキスト ボックス 57"/>
          <p:cNvSpPr txBox="1"/>
          <p:nvPr/>
        </p:nvSpPr>
        <p:spPr>
          <a:xfrm>
            <a:off x="4071118" y="3833853"/>
            <a:ext cx="400110" cy="417678"/>
          </a:xfrm>
          <a:prstGeom prst="rect">
            <a:avLst/>
          </a:prstGeom>
          <a:noFill/>
        </p:spPr>
        <p:txBody>
          <a:bodyPr vert="eaVert" wrap="square" rtlCol="0">
            <a:spAutoFit/>
          </a:bodyPr>
          <a:lstStyle/>
          <a:p>
            <a:pPr defTabSz="913799"/>
            <a:r>
              <a:rPr lang="ja-JP" altLang="en-US" sz="1200" dirty="0">
                <a:solidFill>
                  <a:prstClr val="black"/>
                </a:solidFill>
              </a:rPr>
              <a:t>聴取</a:t>
            </a:r>
          </a:p>
        </p:txBody>
      </p:sp>
      <p:sp>
        <p:nvSpPr>
          <p:cNvPr id="59" name="正方形/長方形 58"/>
          <p:cNvSpPr/>
          <p:nvPr/>
        </p:nvSpPr>
        <p:spPr>
          <a:xfrm>
            <a:off x="8038468" y="5013177"/>
            <a:ext cx="1734145" cy="1641494"/>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rtlCol="0" anchor="ctr"/>
          <a:lstStyle/>
          <a:p>
            <a:pPr algn="ctr" defTabSz="825940"/>
            <a:endParaRPr lang="ja-JP" altLang="en-US" dirty="0">
              <a:solidFill>
                <a:prstClr val="white"/>
              </a:solidFill>
            </a:endParaRPr>
          </a:p>
        </p:txBody>
      </p:sp>
      <p:sp>
        <p:nvSpPr>
          <p:cNvPr id="60" name="テキスト ボックス 59"/>
          <p:cNvSpPr txBox="1"/>
          <p:nvPr/>
        </p:nvSpPr>
        <p:spPr>
          <a:xfrm>
            <a:off x="8070206" y="5032529"/>
            <a:ext cx="1664785" cy="221900"/>
          </a:xfrm>
          <a:prstGeom prst="rect">
            <a:avLst/>
          </a:prstGeom>
          <a:noFill/>
        </p:spPr>
        <p:txBody>
          <a:bodyPr wrap="square" lIns="82594" tIns="41297" rIns="82594" bIns="41297" rtlCol="0">
            <a:spAutoFit/>
          </a:bodyPr>
          <a:lstStyle/>
          <a:p>
            <a:pPr algn="ctr" defTabSz="825940"/>
            <a:r>
              <a:rPr lang="ja-JP" altLang="en-US" sz="900" b="1" dirty="0">
                <a:solidFill>
                  <a:prstClr val="black"/>
                </a:solidFill>
              </a:rPr>
              <a:t>費用対効果評価専門組織</a:t>
            </a:r>
            <a:endParaRPr lang="ja-JP" altLang="en-US" sz="1000" b="1" dirty="0">
              <a:solidFill>
                <a:prstClr val="black"/>
              </a:solidFill>
            </a:endParaRPr>
          </a:p>
        </p:txBody>
      </p:sp>
      <p:sp>
        <p:nvSpPr>
          <p:cNvPr id="61" name="テキスト ボックス 60"/>
          <p:cNvSpPr txBox="1"/>
          <p:nvPr/>
        </p:nvSpPr>
        <p:spPr>
          <a:xfrm>
            <a:off x="8032784" y="5254504"/>
            <a:ext cx="1817031" cy="1314507"/>
          </a:xfrm>
          <a:prstGeom prst="rect">
            <a:avLst/>
          </a:prstGeom>
          <a:noFill/>
        </p:spPr>
        <p:txBody>
          <a:bodyPr wrap="square" lIns="82594" tIns="41297" rIns="82594" bIns="41297" rtlCol="0">
            <a:spAutoFit/>
          </a:bodyPr>
          <a:lstStyle/>
          <a:p>
            <a:pPr defTabSz="825940"/>
            <a:r>
              <a:rPr lang="ja-JP" altLang="en-US" sz="800" dirty="0">
                <a:solidFill>
                  <a:prstClr val="black"/>
                </a:solidFill>
                <a:latin typeface="ＭＳ Ｐゴシック" panose="020B0600070205080204" pitchFamily="50" charset="-128"/>
              </a:rPr>
              <a:t>所掌：医薬品及び医療機器の</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費用対効果評価について</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調査審議</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設置：Ｈ２８</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委員長：田倉智之</a:t>
            </a:r>
            <a:endParaRPr lang="zh-CN" altLang="en-US" sz="800" dirty="0">
              <a:solidFill>
                <a:prstClr val="black"/>
              </a:solidFill>
              <a:latin typeface="ＭＳ Ｐゴシック" panose="020B0600070205080204" pitchFamily="50" charset="-128"/>
              <a:ea typeface="ＭＳ Ｐゴシック" panose="020B0600070205080204" pitchFamily="50" charset="-128"/>
            </a:endParaRPr>
          </a:p>
          <a:p>
            <a:pPr defTabSz="825940"/>
            <a:r>
              <a:rPr lang="zh-CN" altLang="en-US" sz="800" dirty="0">
                <a:solidFill>
                  <a:prstClr val="black"/>
                </a:solidFill>
                <a:latin typeface="ＭＳ Ｐゴシック" panose="020B0600070205080204" pitchFamily="50" charset="-128"/>
                <a:ea typeface="ＭＳ Ｐゴシック" panose="020B0600070205080204" pitchFamily="50" charset="-128"/>
              </a:rPr>
              <a:t>　</a:t>
            </a:r>
            <a:r>
              <a:rPr lang="ja-JP" altLang="en-US" sz="800" dirty="0">
                <a:solidFill>
                  <a:prstClr val="black"/>
                </a:solidFill>
                <a:latin typeface="ＭＳ Ｐゴシック" panose="020B0600070205080204" pitchFamily="50" charset="-128"/>
              </a:rPr>
              <a:t>　　　</a:t>
            </a:r>
            <a:r>
              <a:rPr lang="zh-CN" altLang="en-US" sz="800" dirty="0">
                <a:solidFill>
                  <a:prstClr val="black"/>
                </a:solidFill>
                <a:latin typeface="ＭＳ Ｐゴシック" panose="020B0600070205080204" pitchFamily="50" charset="-128"/>
                <a:ea typeface="ＭＳ Ｐゴシック" panose="020B0600070205080204" pitchFamily="50" charset="-128"/>
              </a:rPr>
              <a:t>（大阪大学大学院医学系研</a:t>
            </a:r>
            <a:endParaRPr lang="en-US" altLang="zh-CN" sz="800" dirty="0">
              <a:solidFill>
                <a:prstClr val="black"/>
              </a:solidFill>
              <a:latin typeface="ＭＳ Ｐゴシック" panose="020B0600070205080204" pitchFamily="50" charset="-128"/>
              <a:ea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a:t>
            </a:r>
            <a:r>
              <a:rPr lang="zh-CN" altLang="en-US" sz="800" dirty="0">
                <a:solidFill>
                  <a:prstClr val="black"/>
                </a:solidFill>
                <a:latin typeface="ＭＳ Ｐゴシック" panose="020B0600070205080204" pitchFamily="50" charset="-128"/>
                <a:ea typeface="ＭＳ Ｐゴシック" panose="020B0600070205080204" pitchFamily="50" charset="-128"/>
              </a:rPr>
              <a:t>究科医療経済産業政策学</a:t>
            </a:r>
            <a:r>
              <a:rPr lang="ja-JP" altLang="en-US" sz="800" dirty="0">
                <a:solidFill>
                  <a:prstClr val="black"/>
                </a:solidFill>
                <a:latin typeface="ＭＳ Ｐゴシック" panose="020B0600070205080204" pitchFamily="50" charset="-128"/>
              </a:rPr>
              <a:t>　　　　</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　　　　　</a:t>
            </a:r>
            <a:r>
              <a:rPr lang="zh-CN" altLang="en-US" sz="800" dirty="0">
                <a:solidFill>
                  <a:prstClr val="black"/>
                </a:solidFill>
                <a:latin typeface="ＭＳ Ｐゴシック" panose="020B0600070205080204" pitchFamily="50" charset="-128"/>
                <a:ea typeface="ＭＳ Ｐゴシック" panose="020B0600070205080204" pitchFamily="50" charset="-128"/>
              </a:rPr>
              <a:t>教授）</a:t>
            </a:r>
          </a:p>
          <a:p>
            <a:pPr defTabSz="825940"/>
            <a:r>
              <a:rPr lang="ja-JP" altLang="en-US" sz="800" dirty="0">
                <a:solidFill>
                  <a:prstClr val="black"/>
                </a:solidFill>
                <a:latin typeface="ＭＳ Ｐゴシック" panose="020B0600070205080204" pitchFamily="50" charset="-128"/>
              </a:rPr>
              <a:t>委員：保険医療専門審査員</a:t>
            </a:r>
            <a:endParaRPr lang="en-US" altLang="ja-JP" sz="800" dirty="0">
              <a:solidFill>
                <a:prstClr val="black"/>
              </a:solidFill>
              <a:latin typeface="ＭＳ Ｐゴシック" panose="020B0600070205080204" pitchFamily="50" charset="-128"/>
            </a:endParaRPr>
          </a:p>
          <a:p>
            <a:pPr defTabSz="825940"/>
            <a:r>
              <a:rPr lang="ja-JP" altLang="en-US" sz="800" dirty="0">
                <a:solidFill>
                  <a:prstClr val="black"/>
                </a:solidFill>
                <a:latin typeface="ＭＳ Ｐゴシック" panose="020B0600070205080204" pitchFamily="50" charset="-128"/>
              </a:rPr>
              <a:t>時期：１年に数回程度</a:t>
            </a:r>
            <a:endParaRPr lang="en-US" altLang="ja-JP" sz="800" dirty="0">
              <a:solidFill>
                <a:prstClr val="black"/>
              </a:solidFill>
              <a:latin typeface="ＭＳ Ｐゴシック" panose="020B0600070205080204" pitchFamily="50" charset="-128"/>
            </a:endParaRPr>
          </a:p>
        </p:txBody>
      </p:sp>
      <p:sp>
        <p:nvSpPr>
          <p:cNvPr id="62"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53</a:t>
            </a:r>
            <a:endParaRPr lang="ja-JP" altLang="en-US" sz="1600" dirty="0">
              <a:solidFill>
                <a:prstClr val="black"/>
              </a:solidFill>
            </a:endParaRPr>
          </a:p>
        </p:txBody>
      </p:sp>
    </p:spTree>
    <p:extLst>
      <p:ext uri="{BB962C8B-B14F-4D97-AF65-F5344CB8AC3E}">
        <p14:creationId xmlns:p14="http://schemas.microsoft.com/office/powerpoint/2010/main" val="41098314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58"/>
            <a:ext cx="9281716" cy="5689170"/>
          </a:xfrm>
          <a:solidFill>
            <a:srgbClr val="00B0F0">
              <a:alpha val="30000"/>
            </a:srgbClr>
          </a:solidFill>
          <a:ln w="12700">
            <a:solidFill>
              <a:schemeClr val="tx1"/>
            </a:solidFill>
            <a:prstDash val="dash"/>
          </a:ln>
        </p:spPr>
        <p:txBody>
          <a:bodyPr rtlCol="0">
            <a:no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［診療報酬改定結果検証部会］</a:t>
            </a:r>
          </a:p>
          <a:p>
            <a:pPr marL="271463" indent="-271463" eaLnBrk="1" fontAlgn="auto" hangingPunct="1">
              <a:lnSpc>
                <a:spcPts val="2300"/>
              </a:lnSpc>
              <a:spcBef>
                <a:spcPts val="0"/>
              </a:spcBef>
              <a:spcAft>
                <a:spcPts val="0"/>
              </a:spcAft>
              <a:buFont typeface="Arial" pitchFamily="34" charset="0"/>
              <a:buNone/>
              <a:defRPr/>
            </a:pPr>
            <a:r>
              <a:rPr lang="en-US" altLang="ja-JP" sz="1800" dirty="0">
                <a:solidFill>
                  <a:prstClr val="black"/>
                </a:solidFill>
                <a:latin typeface="+mn-ea"/>
              </a:rPr>
              <a:t>《</a:t>
            </a:r>
            <a:r>
              <a:rPr lang="ja-JP" altLang="en-US" sz="1800" dirty="0">
                <a:solidFill>
                  <a:prstClr val="black"/>
                </a:solidFill>
                <a:latin typeface="+mn-ea"/>
              </a:rPr>
              <a:t>検証調査（平成２８年度実施分）</a:t>
            </a:r>
            <a:r>
              <a:rPr lang="en-US" altLang="ja-JP" sz="1800" dirty="0">
                <a:solidFill>
                  <a:prstClr val="black"/>
                </a:solidFill>
                <a:latin typeface="+mn-ea"/>
              </a:rPr>
              <a:t>》</a:t>
            </a:r>
          </a:p>
          <a:p>
            <a:pPr marL="277813" lvl="0" indent="-277813" eaLnBrk="1" fontAlgn="auto" hangingPunct="1">
              <a:lnSpc>
                <a:spcPts val="2300"/>
              </a:lnSpc>
              <a:spcBef>
                <a:spcPts val="0"/>
              </a:spcBef>
              <a:spcAft>
                <a:spcPts val="0"/>
              </a:spcAft>
              <a:buNone/>
            </a:pPr>
            <a:r>
              <a:rPr lang="ja-JP" altLang="en-US" sz="1800" dirty="0">
                <a:solidFill>
                  <a:prstClr val="black"/>
                </a:solidFill>
                <a:latin typeface="+mn-ea"/>
              </a:rPr>
              <a:t>　 １） </a:t>
            </a:r>
            <a:r>
              <a:rPr lang="ja-JP" altLang="en-US" sz="1800" kern="100" dirty="0">
                <a:solidFill>
                  <a:srgbClr val="000000"/>
                </a:solidFill>
                <a:latin typeface="ＭＳ Ｐゴシック"/>
                <a:cs typeface="Times New Roman"/>
              </a:rPr>
              <a:t>夜間の看護要員配置における要件等の見直しの影響及び医療従事者の負担軽減にも</a:t>
            </a:r>
            <a:endParaRPr lang="en-US" altLang="ja-JP" sz="18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資するチーム医療の実施状況調査</a:t>
            </a:r>
            <a:endParaRPr lang="en-US" altLang="ja-JP" sz="18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　２） かかりつけ医・かかりつけ歯科医に関する評価等の影響及び紹介状なしの大病院受診時</a:t>
            </a:r>
            <a:endParaRPr lang="en-US" altLang="ja-JP" sz="18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の定額負担の導入の実施状況調査</a:t>
            </a:r>
            <a:endParaRPr lang="en-US" altLang="ja-JP" sz="18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　３） </a:t>
            </a:r>
            <a:r>
              <a:rPr lang="ja-JP" altLang="en-US" sz="1800" kern="100" spc="-40" dirty="0">
                <a:solidFill>
                  <a:srgbClr val="000000"/>
                </a:solidFill>
                <a:latin typeface="ＭＳ Ｐゴシック"/>
                <a:cs typeface="Times New Roman"/>
              </a:rPr>
              <a:t>重症度や居住形態に応じた評価の影響調査等を含む在宅医療・訪問看護の実施状況調査</a:t>
            </a:r>
            <a:endParaRPr lang="en-US" altLang="ja-JP" sz="1800" kern="100" spc="-4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ja-JP" altLang="en-US" sz="1800" kern="100" dirty="0">
                <a:solidFill>
                  <a:srgbClr val="000000"/>
                </a:solidFill>
                <a:latin typeface="ＭＳ Ｐゴシック"/>
                <a:cs typeface="Times New Roman"/>
              </a:rPr>
              <a:t> 　４） 精神疾患患者の地域移行・地域生活支援の推進や適切な向精神薬の使用の推進等を</a:t>
            </a:r>
            <a:endParaRPr lang="en-US" altLang="ja-JP" sz="18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含む精神医療の実施状況調査</a:t>
            </a:r>
            <a:endParaRPr lang="en-US" altLang="ja-JP" sz="1800" kern="100" dirty="0">
              <a:solidFill>
                <a:srgbClr val="000000"/>
              </a:solidFill>
              <a:latin typeface="ＭＳ Ｐゴシック"/>
              <a:cs typeface="Times New Roman"/>
            </a:endParaRPr>
          </a:p>
          <a:p>
            <a:pPr marL="0" indent="0">
              <a:lnSpc>
                <a:spcPts val="2300"/>
              </a:lnSpc>
              <a:spcBef>
                <a:spcPts val="0"/>
              </a:spcBef>
              <a:spcAft>
                <a:spcPts val="0"/>
              </a:spcAft>
              <a:buNone/>
            </a:pPr>
            <a:r>
              <a:rPr lang="ja-JP" altLang="en-US" sz="1800" dirty="0">
                <a:latin typeface="+mn-ea"/>
              </a:rPr>
              <a:t>　 ５） 後発医薬品の使用促進策の影響及び実施状況調査</a:t>
            </a:r>
            <a:endParaRPr lang="ja-JP" altLang="en-US" sz="1800" dirty="0">
              <a:solidFill>
                <a:prstClr val="black"/>
              </a:solidFill>
              <a:latin typeface="+mn-ea"/>
            </a:endParaRPr>
          </a:p>
          <a:p>
            <a:pPr marL="0" indent="0">
              <a:lnSpc>
                <a:spcPts val="2300"/>
              </a:lnSpc>
              <a:spcBef>
                <a:spcPts val="600"/>
              </a:spcBef>
              <a:spcAft>
                <a:spcPts val="0"/>
              </a:spcAft>
              <a:buNone/>
            </a:pPr>
            <a:r>
              <a:rPr lang="en-US" altLang="ja-JP" sz="1800" dirty="0">
                <a:solidFill>
                  <a:prstClr val="black"/>
                </a:solidFill>
                <a:latin typeface="+mn-ea"/>
              </a:rPr>
              <a:t>《</a:t>
            </a:r>
            <a:r>
              <a:rPr lang="ja-JP" altLang="en-US" sz="1800" dirty="0">
                <a:solidFill>
                  <a:prstClr val="black"/>
                </a:solidFill>
                <a:latin typeface="+mn-ea"/>
              </a:rPr>
              <a:t>検証調査（平成２９年度実施分）</a:t>
            </a:r>
            <a:r>
              <a:rPr lang="en-US" altLang="ja-JP" sz="1800" dirty="0">
                <a:solidFill>
                  <a:prstClr val="black"/>
                </a:solidFill>
                <a:latin typeface="+mn-ea"/>
              </a:rPr>
              <a:t>》</a:t>
            </a:r>
          </a:p>
          <a:p>
            <a:pPr marL="277813" lvl="0" indent="-277813" eaLnBrk="1" fontAlgn="auto" hangingPunct="1">
              <a:lnSpc>
                <a:spcPts val="2300"/>
              </a:lnSpc>
              <a:spcBef>
                <a:spcPts val="0"/>
              </a:spcBef>
              <a:spcAft>
                <a:spcPts val="0"/>
              </a:spcAft>
              <a:buNone/>
            </a:pPr>
            <a:r>
              <a:rPr lang="ja-JP" altLang="en-US" sz="1800" dirty="0">
                <a:latin typeface="+mn-ea"/>
              </a:rPr>
              <a:t>   ６） </a:t>
            </a:r>
            <a:r>
              <a:rPr lang="ja-JP" altLang="en-US" sz="1800" kern="100" dirty="0">
                <a:solidFill>
                  <a:srgbClr val="000000"/>
                </a:solidFill>
                <a:latin typeface="ＭＳ Ｐゴシック"/>
                <a:cs typeface="Times New Roman"/>
              </a:rPr>
              <a:t>回復期リハビリテーション病棟におけるアウトカム評価の導入の影響、維持期リハビリ  </a:t>
            </a:r>
            <a:endParaRPr lang="en-US" altLang="ja-JP" sz="1800" kern="100" dirty="0">
              <a:solidFill>
                <a:srgbClr val="000000"/>
              </a:solidFill>
              <a:latin typeface="ＭＳ Ｐゴシック"/>
              <a:cs typeface="Times New Roman"/>
            </a:endParaRPr>
          </a:p>
          <a:p>
            <a:pPr marL="277813" lvl="0" indent="-277813"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テーションの介護保険への移行状況等を含むリハビリテーションの実施状況調査</a:t>
            </a:r>
            <a:endParaRPr lang="en-US" altLang="ja-JP" sz="1800" kern="100" dirty="0">
              <a:solidFill>
                <a:srgbClr val="000000"/>
              </a:solidFill>
              <a:latin typeface="ＭＳ Ｐゴシック"/>
              <a:cs typeface="Times New Roman"/>
            </a:endParaRPr>
          </a:p>
          <a:p>
            <a:pPr marL="266700" lvl="0" indent="-266700" eaLnBrk="1" fontAlgn="auto" hangingPunct="1">
              <a:lnSpc>
                <a:spcPts val="2300"/>
              </a:lnSpc>
              <a:spcBef>
                <a:spcPts val="0"/>
              </a:spcBef>
              <a:spcAft>
                <a:spcPts val="0"/>
              </a:spcAft>
              <a:buNone/>
            </a:pPr>
            <a:r>
              <a:rPr lang="ja-JP" altLang="en-US" sz="1800" kern="100" dirty="0">
                <a:solidFill>
                  <a:srgbClr val="000000"/>
                </a:solidFill>
                <a:latin typeface="ＭＳ Ｐゴシック"/>
                <a:cs typeface="Times New Roman"/>
              </a:rPr>
              <a:t> 　７） 医薬品の適正使用のための残薬、重複・多剤投薬の実態調査並びにかかりつけ薬剤師・</a:t>
            </a:r>
            <a:endParaRPr lang="en-US" altLang="ja-JP" sz="1800" kern="100" dirty="0">
              <a:solidFill>
                <a:srgbClr val="000000"/>
              </a:solidFill>
              <a:latin typeface="ＭＳ Ｐゴシック"/>
              <a:cs typeface="Times New Roman"/>
            </a:endParaRPr>
          </a:p>
          <a:p>
            <a:pPr marL="266700" lvl="0" indent="-266700"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薬局の評価を含む調剤報酬改定の影響及び実施状況調査</a:t>
            </a:r>
            <a:endParaRPr lang="en-US" altLang="ja-JP" sz="1800" kern="100" dirty="0">
              <a:solidFill>
                <a:srgbClr val="000000"/>
              </a:solidFill>
              <a:latin typeface="ＭＳ Ｐゴシック"/>
              <a:cs typeface="Times New Roman"/>
            </a:endParaRPr>
          </a:p>
          <a:p>
            <a:pPr marL="0" lvl="0" indent="0" eaLnBrk="1" fontAlgn="auto" hangingPunct="1">
              <a:lnSpc>
                <a:spcPts val="2300"/>
              </a:lnSpc>
              <a:spcBef>
                <a:spcPts val="0"/>
              </a:spcBef>
              <a:spcAft>
                <a:spcPts val="0"/>
              </a:spcAft>
              <a:buNone/>
            </a:pPr>
            <a:r>
              <a:rPr lang="ja-JP" altLang="en-US" sz="1800" kern="100" dirty="0">
                <a:solidFill>
                  <a:srgbClr val="000000"/>
                </a:solidFill>
                <a:latin typeface="ＭＳ Ｐゴシック"/>
                <a:cs typeface="Times New Roman"/>
              </a:rPr>
              <a:t> 　８） ニコチン依存症管理料による禁煙治療の効果等に関する調査</a:t>
            </a:r>
            <a:endParaRPr lang="en-US" altLang="ja-JP" sz="1800" kern="100" dirty="0">
              <a:solidFill>
                <a:srgbClr val="000000"/>
              </a:solidFill>
              <a:latin typeface="ＭＳ Ｐゴシック"/>
              <a:cs typeface="Times New Roman"/>
            </a:endParaRPr>
          </a:p>
          <a:p>
            <a:pPr marL="0" lvl="0" indent="0" eaLnBrk="1" fontAlgn="auto" hangingPunct="1">
              <a:lnSpc>
                <a:spcPts val="2300"/>
              </a:lnSpc>
              <a:spcBef>
                <a:spcPts val="0"/>
              </a:spcBef>
              <a:spcAft>
                <a:spcPts val="0"/>
              </a:spcAft>
              <a:buNone/>
            </a:pPr>
            <a:r>
              <a:rPr lang="en-US" altLang="ja-JP" sz="1800" kern="100" dirty="0">
                <a:solidFill>
                  <a:srgbClr val="000000"/>
                </a:solidFill>
                <a:latin typeface="ＭＳ Ｐゴシック"/>
                <a:cs typeface="Times New Roman"/>
              </a:rPr>
              <a:t>   </a:t>
            </a:r>
            <a:r>
              <a:rPr lang="ja-JP" altLang="en-US" sz="1800" kern="100" dirty="0">
                <a:solidFill>
                  <a:srgbClr val="000000"/>
                </a:solidFill>
                <a:latin typeface="ＭＳ Ｐゴシック"/>
                <a:cs typeface="Times New Roman"/>
              </a:rPr>
              <a:t>９） 公費負担医療に係るものを含む明細書の無料発行の実施状況調査</a:t>
            </a:r>
            <a:endParaRPr lang="en-US" altLang="ja-JP" sz="1800" kern="100" dirty="0">
              <a:solidFill>
                <a:srgbClr val="000000"/>
              </a:solidFill>
              <a:latin typeface="ＭＳ Ｐゴシック"/>
              <a:cs typeface="Times New Roman"/>
            </a:endParaRPr>
          </a:p>
          <a:p>
            <a:pPr marL="0" indent="0">
              <a:lnSpc>
                <a:spcPts val="2300"/>
              </a:lnSpc>
              <a:spcBef>
                <a:spcPts val="0"/>
              </a:spcBef>
              <a:spcAft>
                <a:spcPts val="0"/>
              </a:spcAft>
              <a:buNone/>
            </a:pPr>
            <a:r>
              <a:rPr lang="en-US" altLang="ja-JP" sz="1800" dirty="0">
                <a:latin typeface="+mn-ea"/>
              </a:rPr>
              <a:t>  10</a:t>
            </a:r>
            <a:r>
              <a:rPr lang="ja-JP" altLang="en-US" sz="1800" dirty="0">
                <a:latin typeface="+mn-ea"/>
              </a:rPr>
              <a:t>） 後発医薬品の使用促進策の影響及び実施状況調査</a:t>
            </a:r>
            <a:endParaRPr lang="en-US" altLang="ja-JP" sz="18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a:solidFill>
                  <a:prstClr val="black"/>
                </a:solidFill>
                <a:latin typeface="ＭＳ Ｐゴシック"/>
              </a:rPr>
              <a:t>《</a:t>
            </a:r>
            <a:r>
              <a:rPr lang="ja-JP" altLang="en-US" sz="2400" dirty="0">
                <a:solidFill>
                  <a:prstClr val="black"/>
                </a:solidFill>
                <a:latin typeface="ＭＳ Ｐゴシック"/>
              </a:rPr>
              <a:t>中医協における検討①</a:t>
            </a:r>
            <a:r>
              <a:rPr lang="en-US" altLang="ja-JP" sz="2400" dirty="0">
                <a:solidFill>
                  <a:prstClr val="black"/>
                </a:solidFill>
                <a:latin typeface="ＭＳ Ｐゴシック"/>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54</a:t>
            </a:fld>
            <a:endParaRPr lang="ja-JP" altLang="en-US" sz="1600" dirty="0">
              <a:solidFill>
                <a:prstClr val="black"/>
              </a:solidFill>
            </a:endParaRPr>
          </a:p>
        </p:txBody>
      </p:sp>
    </p:spTree>
    <p:extLst>
      <p:ext uri="{BB962C8B-B14F-4D97-AF65-F5344CB8AC3E}">
        <p14:creationId xmlns:p14="http://schemas.microsoft.com/office/powerpoint/2010/main" val="393906032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60"/>
            <a:ext cx="9281716" cy="5900107"/>
          </a:xfrm>
          <a:solidFill>
            <a:srgbClr val="00B0F0">
              <a:alpha val="30000"/>
            </a:srgbClr>
          </a:solidFill>
          <a:ln w="12700">
            <a:solidFill>
              <a:schemeClr val="tx1"/>
            </a:solidFill>
            <a:prstDash val="dash"/>
          </a:ln>
        </p:spPr>
        <p:txBody>
          <a:bodyPr rtlCol="0">
            <a:norm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［薬価専門部会］</a:t>
            </a:r>
            <a:endParaRPr lang="en-US" altLang="ja-JP" sz="22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平成２９年１２月２０日　薬価制度の抜本改革に係る骨子</a:t>
            </a:r>
            <a:endParaRPr lang="en-US" altLang="ja-JP" sz="19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平成３０年１月１７日　平成３０年度薬価制度の見直しについて</a:t>
            </a:r>
            <a:endParaRPr lang="en-US" altLang="ja-JP" sz="1900" dirty="0">
              <a:solidFill>
                <a:prstClr val="black"/>
              </a:solidFill>
              <a:latin typeface="+mn-ea"/>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［保険医療材料専門部会］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平成２９年１２月１３日　平成３０年度保険医療材料制度改革の骨子</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平成３０年１月１７日　平成３０年度保険医療材料制度の見直しについて</a:t>
            </a:r>
            <a:endParaRPr lang="en-US" altLang="ja-JP" sz="1900" dirty="0">
              <a:solidFill>
                <a:prstClr val="black"/>
              </a:solidFill>
              <a:latin typeface="ＭＳ Ｐゴシック"/>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［費用対効果評価専門部会］［合同部会］</a:t>
            </a:r>
            <a:endParaRPr lang="en-US" altLang="ja-JP" sz="2200" dirty="0">
              <a:solidFill>
                <a:prstClr val="black"/>
              </a:solidFill>
              <a:latin typeface="ＭＳ Ｐゴシック"/>
            </a:endParaRPr>
          </a:p>
          <a:p>
            <a:pPr indent="-166688"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平成２９年７月２６日　費用対効果評価の制度化に向けたこれまでの議論のまとめ</a:t>
            </a:r>
            <a:endParaRPr lang="en-US" altLang="ja-JP" sz="1900" dirty="0">
              <a:solidFill>
                <a:prstClr val="black"/>
              </a:solidFill>
              <a:latin typeface="ＭＳ Ｐゴシック"/>
            </a:endParaRPr>
          </a:p>
          <a:p>
            <a:pPr marL="2327275" indent="-2151063"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平成２９年１２月２０日　費用対効果評価の試行的導入における取組及び制度化に向けた主な課題について</a:t>
            </a:r>
            <a:endParaRPr lang="en-US" altLang="ja-JP" sz="19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ja-JP" altLang="en-US" sz="2200" dirty="0">
                <a:solidFill>
                  <a:prstClr val="black"/>
                </a:solidFill>
                <a:latin typeface="ＭＳ Ｐゴシック"/>
              </a:rPr>
              <a:t>［診療報酬基本問題小委員会］</a:t>
            </a:r>
            <a:endParaRPr lang="en-US" altLang="ja-JP" sz="2200" dirty="0">
              <a:solidFill>
                <a:prstClr val="black"/>
              </a:solidFill>
              <a:latin typeface="ＭＳ Ｐゴシック"/>
            </a:endParaRPr>
          </a:p>
          <a:p>
            <a:pPr marL="2066925" indent="-2066925"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平成２９年７月５日　平成３０年度診療報酬改定に向けた</a:t>
            </a:r>
            <a:r>
              <a:rPr lang="en-US" altLang="ja-JP" sz="1900" dirty="0">
                <a:solidFill>
                  <a:prstClr val="black"/>
                </a:solidFill>
              </a:rPr>
              <a:t>DPC</a:t>
            </a:r>
            <a:r>
              <a:rPr lang="ja-JP" altLang="en-US" sz="1900" dirty="0">
                <a:solidFill>
                  <a:prstClr val="black"/>
                </a:solidFill>
              </a:rPr>
              <a:t>制度（</a:t>
            </a:r>
            <a:r>
              <a:rPr lang="en-US" altLang="ja-JP" sz="1900" dirty="0">
                <a:solidFill>
                  <a:prstClr val="black"/>
                </a:solidFill>
              </a:rPr>
              <a:t>DPC/PDPS</a:t>
            </a:r>
            <a:r>
              <a:rPr lang="ja-JP" altLang="en-US" sz="1900" dirty="0">
                <a:solidFill>
                  <a:prstClr val="black"/>
                </a:solidFill>
              </a:rPr>
              <a:t>）に係るこれまでの検討状況　中間報告</a:t>
            </a:r>
            <a:endParaRPr lang="en-US" altLang="ja-JP" sz="1900" dirty="0">
              <a:solidFill>
                <a:prstClr val="black"/>
              </a:solidFill>
            </a:endParaRPr>
          </a:p>
          <a:p>
            <a:pPr marL="1976438" indent="-1976438"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平成２９年９月２７日　入院医療等の調査・評価分科会におけるこれまでの検討状況</a:t>
            </a:r>
            <a:endParaRPr lang="en-US" altLang="ja-JP" sz="1900" dirty="0"/>
          </a:p>
          <a:p>
            <a:pPr eaLnBrk="1" fontAlgn="auto" hangingPunct="1">
              <a:spcBef>
                <a:spcPts val="0"/>
              </a:spcBef>
              <a:spcAft>
                <a:spcPts val="0"/>
              </a:spcAft>
              <a:buFont typeface="Arial" pitchFamily="34" charset="0"/>
              <a:buNone/>
              <a:defRPr/>
            </a:pPr>
            <a:r>
              <a:rPr lang="ja-JP" altLang="en-US" sz="1900" dirty="0"/>
              <a:t>　平成２９年１１月１７日　入院医療等の調査・評価分科会における検討結果（とりまとめ）</a:t>
            </a:r>
            <a:endParaRPr lang="en-US" altLang="ja-JP" sz="1900" dirty="0"/>
          </a:p>
          <a:p>
            <a:pPr marL="2330450" indent="-2330450" eaLnBrk="1" fontAlgn="auto" hangingPunct="1">
              <a:spcBef>
                <a:spcPts val="0"/>
              </a:spcBef>
              <a:spcAft>
                <a:spcPts val="0"/>
              </a:spcAft>
              <a:buFont typeface="Arial" pitchFamily="34" charset="0"/>
              <a:buNone/>
              <a:defRPr/>
            </a:pPr>
            <a:r>
              <a:rPr lang="ja-JP" altLang="en-US" sz="1900" dirty="0"/>
              <a:t>　平成２９年１１月２４日　医療技術評価分科会からの報告</a:t>
            </a:r>
            <a:endParaRPr lang="en-US" altLang="ja-JP" sz="1900" dirty="0"/>
          </a:p>
          <a:p>
            <a:pPr marL="2330450" indent="-2154238" eaLnBrk="1" fontAlgn="auto" hangingPunct="1">
              <a:spcBef>
                <a:spcPts val="0"/>
              </a:spcBef>
              <a:spcAft>
                <a:spcPts val="0"/>
              </a:spcAft>
              <a:buFont typeface="Arial" pitchFamily="34" charset="0"/>
              <a:buNone/>
              <a:defRPr/>
            </a:pPr>
            <a:r>
              <a:rPr lang="ja-JP" altLang="en-US" sz="1900" dirty="0"/>
              <a:t>平成２９年１２月６日　平成３０年度改定に向けた</a:t>
            </a:r>
            <a:r>
              <a:rPr lang="en-US" altLang="ja-JP" sz="1900" dirty="0"/>
              <a:t>DPC</a:t>
            </a:r>
            <a:r>
              <a:rPr lang="ja-JP" altLang="en-US" sz="1900" dirty="0"/>
              <a:t>制度（</a:t>
            </a:r>
            <a:r>
              <a:rPr lang="en-US" altLang="ja-JP" sz="1900" dirty="0"/>
              <a:t>DPC/PDPS</a:t>
            </a:r>
            <a:r>
              <a:rPr lang="ja-JP" altLang="en-US" sz="1900" dirty="0"/>
              <a:t>）の対応 検討結果</a:t>
            </a:r>
            <a:endParaRPr lang="en-US" altLang="ja-JP" sz="1900" dirty="0"/>
          </a:p>
          <a:p>
            <a:pPr eaLnBrk="1" fontAlgn="auto" hangingPunct="1">
              <a:spcBef>
                <a:spcPts val="0"/>
              </a:spcBef>
              <a:spcAft>
                <a:spcPts val="0"/>
              </a:spcAft>
              <a:buFont typeface="Arial" pitchFamily="34" charset="0"/>
              <a:buNone/>
              <a:defRPr/>
            </a:pPr>
            <a:r>
              <a:rPr lang="ja-JP" altLang="en-US" sz="2200" dirty="0">
                <a:solidFill>
                  <a:prstClr val="black"/>
                </a:solidFill>
                <a:latin typeface="ＭＳ Ｐゴシック"/>
              </a:rPr>
              <a:t>［調査実施小委員会］</a:t>
            </a:r>
            <a:endParaRPr lang="en-US" altLang="ja-JP" sz="22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平成２９年１１月８日　第２１回医療経済実態調査報告</a:t>
            </a:r>
            <a:endParaRPr lang="ja-JP" altLang="en-US" sz="18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a:solidFill>
                  <a:prstClr val="black"/>
                </a:solidFill>
                <a:latin typeface="ＭＳ Ｐゴシック"/>
              </a:rPr>
              <a:t>《</a:t>
            </a:r>
            <a:r>
              <a:rPr lang="ja-JP" altLang="en-US" sz="2400" dirty="0">
                <a:solidFill>
                  <a:prstClr val="black"/>
                </a:solidFill>
                <a:latin typeface="ＭＳ Ｐゴシック"/>
              </a:rPr>
              <a:t>中医協における検討②</a:t>
            </a:r>
            <a:r>
              <a:rPr lang="en-US" altLang="ja-JP" sz="2400" dirty="0">
                <a:solidFill>
                  <a:prstClr val="black"/>
                </a:solidFill>
                <a:latin typeface="ＭＳ Ｐゴシック"/>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55</a:t>
            </a:fld>
            <a:endParaRPr lang="ja-JP" altLang="en-US" sz="1600" dirty="0">
              <a:solidFill>
                <a:prstClr val="black"/>
              </a:solidFill>
            </a:endParaRPr>
          </a:p>
        </p:txBody>
      </p:sp>
    </p:spTree>
    <p:extLst>
      <p:ext uri="{BB962C8B-B14F-4D97-AF65-F5344CB8AC3E}">
        <p14:creationId xmlns:p14="http://schemas.microsoft.com/office/powerpoint/2010/main" val="391267937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92646" y="692150"/>
            <a:ext cx="9517327" cy="4249018"/>
          </a:xfrm>
          <a:solidFill>
            <a:srgbClr val="00B0F0">
              <a:alpha val="30000"/>
            </a:srgbClr>
          </a:solidFill>
          <a:ln w="12700">
            <a:solidFill>
              <a:schemeClr val="tx1"/>
            </a:solidFill>
            <a:prstDash val="dash"/>
          </a:ln>
        </p:spPr>
        <p:txBody>
          <a:bodyPr rtlCol="0">
            <a:normAutofit/>
          </a:bodyPr>
          <a:lstStyle/>
          <a:p>
            <a:pPr eaLnBrk="1" fontAlgn="auto" hangingPunct="1">
              <a:spcAft>
                <a:spcPts val="0"/>
              </a:spcAft>
              <a:buFont typeface="Arial" pitchFamily="34" charset="0"/>
              <a:buNone/>
              <a:defRPr/>
            </a:pPr>
            <a:r>
              <a:rPr lang="ja-JP" altLang="en-US" sz="2200" dirty="0">
                <a:solidFill>
                  <a:prstClr val="black"/>
                </a:solidFill>
                <a:latin typeface="+mn-ea"/>
              </a:rPr>
              <a:t>［診療報酬調査専門組織］</a:t>
            </a:r>
            <a:endParaRPr lang="en-US" altLang="ja-JP" sz="2200" dirty="0">
              <a:solidFill>
                <a:prstClr val="black"/>
              </a:solidFill>
              <a:latin typeface="+mn-ea"/>
            </a:endParaRPr>
          </a:p>
          <a:p>
            <a:pPr eaLnBrk="1" fontAlgn="auto" hangingPunct="1">
              <a:spcBef>
                <a:spcPts val="600"/>
              </a:spcBef>
              <a:spcAft>
                <a:spcPts val="0"/>
              </a:spcAft>
              <a:buFont typeface="Arial" pitchFamily="34" charset="0"/>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ＤＰＣ評価分科会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marL="2066925" indent="-2066925"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平成２９年５月２４日　平成３０年改定に向けたＤＰＣ制度（ＤＰＣ／ＰＤＰＳ）に係るこれまでの</a:t>
            </a:r>
            <a:r>
              <a:rPr lang="en-US" altLang="ja-JP" sz="1800" dirty="0">
                <a:solidFill>
                  <a:prstClr val="black"/>
                </a:solidFill>
                <a:latin typeface="ＭＳ Ｐゴシック"/>
              </a:rPr>
              <a:t/>
            </a:r>
            <a:br>
              <a:rPr lang="en-US" altLang="ja-JP" sz="1800" dirty="0">
                <a:solidFill>
                  <a:prstClr val="black"/>
                </a:solidFill>
                <a:latin typeface="ＭＳ Ｐゴシック"/>
              </a:rPr>
            </a:br>
            <a:r>
              <a:rPr lang="ja-JP" altLang="en-US" sz="1800" dirty="0">
                <a:solidFill>
                  <a:prstClr val="black"/>
                </a:solidFill>
                <a:latin typeface="ＭＳ Ｐゴシック"/>
              </a:rPr>
              <a:t>検討状況（中間報告）</a:t>
            </a:r>
            <a:endParaRPr lang="en-US" altLang="ja-JP" sz="1800" dirty="0">
              <a:solidFill>
                <a:prstClr val="black"/>
              </a:solidFill>
              <a:latin typeface="ＭＳ Ｐゴシック"/>
            </a:endParaRPr>
          </a:p>
          <a:p>
            <a:pPr marL="2244725" lvl="0" indent="-2244725" eaLnBrk="1" fontAlgn="auto" hangingPunct="1">
              <a:spcBef>
                <a:spcPts val="0"/>
              </a:spcBef>
              <a:spcAft>
                <a:spcPts val="0"/>
              </a:spcAft>
              <a:buNone/>
              <a:defRPr/>
            </a:pPr>
            <a:r>
              <a:rPr lang="ja-JP" altLang="en-US" sz="1800" dirty="0">
                <a:solidFill>
                  <a:prstClr val="black"/>
                </a:solidFill>
                <a:latin typeface="ＭＳ Ｐゴシック"/>
              </a:rPr>
              <a:t>   平成２９年１１月２９日　平成３０年度診療報酬改定に向けたＤＰＣ制度（ＤＰＣ／ＰＤＰＳ）の</a:t>
            </a:r>
            <a:r>
              <a:rPr lang="en-US" altLang="ja-JP" sz="1800" dirty="0">
                <a:solidFill>
                  <a:prstClr val="black"/>
                </a:solidFill>
                <a:latin typeface="ＭＳ Ｐゴシック"/>
              </a:rPr>
              <a:t/>
            </a:r>
            <a:br>
              <a:rPr lang="en-US" altLang="ja-JP" sz="1800" dirty="0">
                <a:solidFill>
                  <a:prstClr val="black"/>
                </a:solidFill>
                <a:latin typeface="ＭＳ Ｐゴシック"/>
              </a:rPr>
            </a:br>
            <a:r>
              <a:rPr lang="ja-JP" altLang="en-US" sz="1800" dirty="0">
                <a:solidFill>
                  <a:prstClr val="black"/>
                </a:solidFill>
                <a:latin typeface="ＭＳ Ｐゴシック"/>
              </a:rPr>
              <a:t>対応について</a:t>
            </a:r>
            <a:endParaRPr lang="en-US" altLang="ja-JP" sz="1800" dirty="0">
              <a:solidFill>
                <a:prstClr val="black"/>
              </a:solidFill>
              <a:latin typeface="ＭＳ Ｐゴシック"/>
            </a:endParaRPr>
          </a:p>
          <a:p>
            <a:pPr lvl="0" eaLnBrk="1" fontAlgn="auto" hangingPunct="1">
              <a:spcBef>
                <a:spcPts val="600"/>
              </a:spcBef>
              <a:spcAft>
                <a:spcPts val="0"/>
              </a:spcAft>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入院医療等の調査・評価分科会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平成２９年１１月９日　入院医療等の調査・評価分科会における検討結果報告</a:t>
            </a:r>
            <a:endParaRPr lang="en-US" altLang="ja-JP" sz="18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医療技術評価分科会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平成３０年１月１５日　平成３０年度診療報酬改定に向けた医療技術の評価について</a:t>
            </a:r>
            <a:r>
              <a:rPr lang="en-US" altLang="ja-JP" sz="1800" dirty="0">
                <a:solidFill>
                  <a:prstClr val="black"/>
                </a:solidFill>
                <a:latin typeface="ＭＳ Ｐゴシック"/>
              </a:rPr>
              <a:t/>
            </a:r>
            <a:br>
              <a:rPr lang="en-US" altLang="ja-JP" sz="1800" dirty="0">
                <a:solidFill>
                  <a:prstClr val="black"/>
                </a:solidFill>
                <a:latin typeface="ＭＳ Ｐゴシック"/>
              </a:rPr>
            </a:br>
            <a:r>
              <a:rPr lang="ja-JP" altLang="en-US" sz="1800" dirty="0">
                <a:solidFill>
                  <a:prstClr val="black"/>
                </a:solidFill>
                <a:latin typeface="ＭＳ Ｐゴシック"/>
              </a:rPr>
              <a:t>　　　　　　　　　　　　　医療技術の評価（案）について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endParaRPr lang="ja-JP" altLang="en-US" sz="1800" dirty="0">
              <a:solidFill>
                <a:prstClr val="black"/>
              </a:solidFill>
              <a:latin typeface="+mn-ea"/>
            </a:endParaRPr>
          </a:p>
          <a:p>
            <a:pPr marL="271463" indent="-271463" eaLnBrk="1" fontAlgn="auto" hangingPunct="1">
              <a:lnSpc>
                <a:spcPts val="2200"/>
              </a:lnSpc>
              <a:spcBef>
                <a:spcPts val="0"/>
              </a:spcBef>
              <a:spcAft>
                <a:spcPts val="0"/>
              </a:spcAft>
              <a:buFont typeface="Arial" pitchFamily="34" charset="0"/>
              <a:buNone/>
              <a:defRPr/>
            </a:pPr>
            <a:endParaRPr lang="ja-JP" altLang="en-US" sz="26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a:solidFill>
                  <a:prstClr val="black"/>
                </a:solidFill>
                <a:latin typeface="ＭＳ Ｐゴシック"/>
              </a:rPr>
              <a:t>《</a:t>
            </a:r>
            <a:r>
              <a:rPr lang="ja-JP" altLang="en-US" sz="2400" dirty="0">
                <a:solidFill>
                  <a:prstClr val="black"/>
                </a:solidFill>
                <a:latin typeface="ＭＳ Ｐゴシック"/>
              </a:rPr>
              <a:t>中医協における検討③</a:t>
            </a:r>
            <a:r>
              <a:rPr lang="en-US" altLang="ja-JP" sz="2400" dirty="0">
                <a:solidFill>
                  <a:prstClr val="black"/>
                </a:solidFill>
                <a:latin typeface="ＭＳ Ｐゴシック"/>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56</a:t>
            </a:fld>
            <a:endParaRPr lang="ja-JP" altLang="en-US" sz="1600" dirty="0">
              <a:solidFill>
                <a:prstClr val="black"/>
              </a:solidFill>
            </a:endParaRPr>
          </a:p>
        </p:txBody>
      </p:sp>
    </p:spTree>
    <p:extLst>
      <p:ext uri="{BB962C8B-B14F-4D97-AF65-F5344CB8AC3E}">
        <p14:creationId xmlns:p14="http://schemas.microsoft.com/office/powerpoint/2010/main" val="177672210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94327" y="620688"/>
            <a:ext cx="9713939" cy="5904656"/>
          </a:xfrm>
          <a:noFill/>
          <a:ln w="12700">
            <a:solidFill>
              <a:schemeClr val="tx1"/>
            </a:solidFill>
            <a:prstDash val="dash"/>
          </a:ln>
        </p:spPr>
        <p:txBody>
          <a:bodyPr rtlCol="0">
            <a:noAutofit/>
          </a:bodyPr>
          <a:lstStyle/>
          <a:p>
            <a:pPr marL="0" indent="0">
              <a:lnSpc>
                <a:spcPts val="1900"/>
              </a:lnSpc>
              <a:spcBef>
                <a:spcPts val="0"/>
              </a:spcBef>
              <a:buNone/>
            </a:pPr>
            <a:r>
              <a:rPr lang="en-US" altLang="ja-JP" sz="1900" dirty="0"/>
              <a:t>〔</a:t>
            </a:r>
            <a:r>
              <a:rPr lang="ja-JP" altLang="ja-JP" sz="1900" dirty="0"/>
              <a:t>１０月２５日</a:t>
            </a:r>
            <a:r>
              <a:rPr lang="en-US" altLang="ja-JP" sz="1900" dirty="0"/>
              <a:t>〕</a:t>
            </a:r>
            <a:endParaRPr lang="ja-JP" altLang="ja-JP" sz="1900" dirty="0"/>
          </a:p>
          <a:p>
            <a:pPr marL="0" indent="0">
              <a:lnSpc>
                <a:spcPts val="1900"/>
              </a:lnSpc>
              <a:spcBef>
                <a:spcPts val="0"/>
              </a:spcBef>
              <a:buNone/>
            </a:pPr>
            <a:r>
              <a:rPr lang="en-US" altLang="ja-JP" sz="1900" dirty="0"/>
              <a:t>【</a:t>
            </a:r>
            <a:r>
              <a:rPr lang="ja-JP" altLang="ja-JP" sz="1900" dirty="0"/>
              <a:t>財政制度</a:t>
            </a:r>
            <a:r>
              <a:rPr lang="ja-JP" altLang="en-US" sz="1900" dirty="0"/>
              <a:t>等</a:t>
            </a:r>
            <a:r>
              <a:rPr lang="ja-JP" altLang="ja-JP" sz="1900" dirty="0"/>
              <a:t>審議会 財政制度分科会</a:t>
            </a:r>
            <a:r>
              <a:rPr lang="en-US" altLang="ja-JP" sz="1900" dirty="0"/>
              <a:t>】</a:t>
            </a:r>
            <a:endParaRPr lang="ja-JP" altLang="ja-JP" sz="1900" dirty="0"/>
          </a:p>
          <a:p>
            <a:pPr marL="0" indent="0">
              <a:lnSpc>
                <a:spcPts val="1900"/>
              </a:lnSpc>
              <a:spcBef>
                <a:spcPts val="0"/>
              </a:spcBef>
              <a:buNone/>
            </a:pPr>
            <a:r>
              <a:rPr lang="ja-JP" altLang="ja-JP" sz="1800" dirty="0"/>
              <a:t>◇　過去１０年間で国民医療費は年平均２．５％のペースで増加しているが、</a:t>
            </a:r>
            <a:endParaRPr lang="en-US" altLang="ja-JP" sz="1800" dirty="0"/>
          </a:p>
          <a:p>
            <a:pPr marL="0" indent="0">
              <a:lnSpc>
                <a:spcPts val="1900"/>
              </a:lnSpc>
              <a:spcBef>
                <a:spcPts val="0"/>
              </a:spcBef>
              <a:buNone/>
            </a:pPr>
            <a:r>
              <a:rPr lang="ja-JP" altLang="en-US" sz="1800" dirty="0"/>
              <a:t>　　　　　　　　　　　　　　　　　　　　　　　　　　　　　　　　　　　　 </a:t>
            </a:r>
            <a:r>
              <a:rPr lang="ja-JP" altLang="ja-JP" sz="1800" dirty="0"/>
              <a:t>このうち高齢化等による要因は年１．２％</a:t>
            </a:r>
          </a:p>
          <a:p>
            <a:pPr marL="0" indent="0">
              <a:lnSpc>
                <a:spcPts val="1900"/>
              </a:lnSpc>
              <a:spcBef>
                <a:spcPts val="0"/>
              </a:spcBef>
              <a:buNone/>
            </a:pPr>
            <a:r>
              <a:rPr lang="en-US" altLang="ja-JP" sz="1800" dirty="0"/>
              <a:t>→</a:t>
            </a:r>
            <a:r>
              <a:rPr lang="ja-JP" altLang="ja-JP" sz="1800" dirty="0"/>
              <a:t>　医療費の伸びを高齢化</a:t>
            </a:r>
            <a:r>
              <a:rPr lang="ja-JP" altLang="en-US" sz="1800" dirty="0"/>
              <a:t>等</a:t>
            </a:r>
            <a:r>
              <a:rPr lang="ja-JP" altLang="ja-JP" sz="1800" dirty="0"/>
              <a:t>の範囲内にするためには、</a:t>
            </a:r>
            <a:endParaRPr lang="en-US" altLang="ja-JP" sz="1800" dirty="0"/>
          </a:p>
          <a:p>
            <a:pPr marL="0" indent="0">
              <a:lnSpc>
                <a:spcPts val="1900"/>
              </a:lnSpc>
              <a:spcBef>
                <a:spcPts val="0"/>
              </a:spcBef>
              <a:buNone/>
            </a:pPr>
            <a:r>
              <a:rPr lang="en-US" altLang="ja-JP" sz="1800" dirty="0"/>
              <a:t>                                                      </a:t>
            </a:r>
            <a:r>
              <a:rPr lang="ja-JP" altLang="ja-JP" sz="1800" dirty="0"/>
              <a:t>「１回の改定あたり</a:t>
            </a:r>
            <a:r>
              <a:rPr lang="ja-JP" altLang="ja-JP" sz="1800" dirty="0">
                <a:solidFill>
                  <a:srgbClr val="00B0F0"/>
                </a:solidFill>
              </a:rPr>
              <a:t>２％半ば以上のマイナス改定</a:t>
            </a:r>
            <a:r>
              <a:rPr lang="ja-JP" altLang="ja-JP" sz="1800" dirty="0"/>
              <a:t>が必要」</a:t>
            </a:r>
          </a:p>
          <a:p>
            <a:pPr marL="0" indent="0">
              <a:lnSpc>
                <a:spcPts val="1900"/>
              </a:lnSpc>
              <a:spcBef>
                <a:spcPts val="0"/>
              </a:spcBef>
              <a:buNone/>
            </a:pPr>
            <a:r>
              <a:rPr lang="ja-JP" altLang="ja-JP" sz="1800" dirty="0"/>
              <a:t>◇　</a:t>
            </a:r>
            <a:r>
              <a:rPr lang="ja-JP" altLang="en-US" sz="1800" dirty="0"/>
              <a:t>保険料率</a:t>
            </a:r>
            <a:r>
              <a:rPr lang="ja-JP" altLang="ja-JP" sz="1800" dirty="0"/>
              <a:t>の引き上げを抑えるためにも、制度の持続可能性を確保するためにも、</a:t>
            </a:r>
            <a:endParaRPr lang="en-US" altLang="ja-JP" sz="1800" dirty="0"/>
          </a:p>
          <a:p>
            <a:pPr marL="0" indent="0">
              <a:lnSpc>
                <a:spcPts val="1900"/>
              </a:lnSpc>
              <a:spcBef>
                <a:spcPts val="0"/>
              </a:spcBef>
              <a:buNone/>
            </a:pPr>
            <a:r>
              <a:rPr lang="en-US" altLang="ja-JP" sz="1800" dirty="0"/>
              <a:t>    </a:t>
            </a:r>
            <a:r>
              <a:rPr lang="ja-JP" altLang="en-US" sz="1800" dirty="0"/>
              <a:t>　　　　　　　　　　　　　　　　　　　　　　　　</a:t>
            </a:r>
            <a:r>
              <a:rPr lang="ja-JP" altLang="ja-JP" sz="1800" dirty="0"/>
              <a:t>少なくともこの程度の</a:t>
            </a:r>
            <a:r>
              <a:rPr lang="ja-JP" altLang="ja-JP" sz="1800" dirty="0">
                <a:solidFill>
                  <a:srgbClr val="00B0F0"/>
                </a:solidFill>
              </a:rPr>
              <a:t>マイナス改定</a:t>
            </a:r>
            <a:r>
              <a:rPr lang="ja-JP" altLang="ja-JP" sz="1800" dirty="0"/>
              <a:t>とすることが求められる</a:t>
            </a:r>
            <a:endParaRPr lang="en-US" altLang="ja-JP" sz="1800" dirty="0"/>
          </a:p>
          <a:p>
            <a:pPr marL="0" indent="0">
              <a:lnSpc>
                <a:spcPts val="1900"/>
              </a:lnSpc>
              <a:spcBef>
                <a:spcPts val="0"/>
              </a:spcBef>
              <a:buNone/>
            </a:pPr>
            <a:endParaRPr lang="en-US" altLang="ja-JP" sz="1800" dirty="0"/>
          </a:p>
          <a:p>
            <a:pPr marL="0" lvl="0" indent="0">
              <a:lnSpc>
                <a:spcPts val="1900"/>
              </a:lnSpc>
              <a:spcBef>
                <a:spcPts val="0"/>
              </a:spcBef>
              <a:buNone/>
            </a:pPr>
            <a:r>
              <a:rPr lang="en-US" altLang="ja-JP" sz="1900" dirty="0">
                <a:solidFill>
                  <a:prstClr val="black"/>
                </a:solidFill>
              </a:rPr>
              <a:t>〔</a:t>
            </a:r>
            <a:r>
              <a:rPr lang="ja-JP" altLang="ja-JP" sz="1900" dirty="0">
                <a:solidFill>
                  <a:prstClr val="black"/>
                </a:solidFill>
              </a:rPr>
              <a:t>１１月８日</a:t>
            </a:r>
            <a:r>
              <a:rPr lang="en-US" altLang="ja-JP" sz="1900" dirty="0">
                <a:solidFill>
                  <a:prstClr val="black"/>
                </a:solidFill>
              </a:rPr>
              <a:t>〕</a:t>
            </a:r>
          </a:p>
          <a:p>
            <a:pPr marL="0" lvl="0" indent="0">
              <a:lnSpc>
                <a:spcPts val="1900"/>
              </a:lnSpc>
              <a:spcBef>
                <a:spcPts val="0"/>
              </a:spcBef>
              <a:buNone/>
            </a:pPr>
            <a:r>
              <a:rPr lang="en-US" altLang="ja-JP" sz="1900" dirty="0">
                <a:solidFill>
                  <a:prstClr val="black"/>
                </a:solidFill>
              </a:rPr>
              <a:t>【</a:t>
            </a:r>
            <a:r>
              <a:rPr lang="ja-JP" altLang="en-US" sz="1900" dirty="0">
                <a:solidFill>
                  <a:prstClr val="black"/>
                </a:solidFill>
              </a:rPr>
              <a:t>中医協</a:t>
            </a:r>
            <a:r>
              <a:rPr lang="en-US" altLang="ja-JP" sz="1900" dirty="0">
                <a:solidFill>
                  <a:prstClr val="black"/>
                </a:solidFill>
              </a:rPr>
              <a:t>】</a:t>
            </a:r>
          </a:p>
          <a:p>
            <a:pPr marL="0" lvl="0" indent="0">
              <a:lnSpc>
                <a:spcPts val="1900"/>
              </a:lnSpc>
              <a:spcBef>
                <a:spcPts val="0"/>
              </a:spcBef>
              <a:buNone/>
            </a:pPr>
            <a:r>
              <a:rPr lang="ja-JP" altLang="en-US" sz="1900" dirty="0">
                <a:solidFill>
                  <a:prstClr val="black"/>
                </a:solidFill>
              </a:rPr>
              <a:t>　◎</a:t>
            </a:r>
            <a:r>
              <a:rPr lang="ja-JP" altLang="ja-JP" sz="1800" dirty="0">
                <a:solidFill>
                  <a:prstClr val="black"/>
                </a:solidFill>
              </a:rPr>
              <a:t>医療経済実態調査結果の報告</a:t>
            </a:r>
          </a:p>
          <a:p>
            <a:pPr marL="0" lvl="0" indent="0">
              <a:lnSpc>
                <a:spcPts val="1900"/>
              </a:lnSpc>
              <a:spcBef>
                <a:spcPts val="0"/>
              </a:spcBef>
              <a:buNone/>
            </a:pPr>
            <a:r>
              <a:rPr lang="ja-JP" altLang="en-US" sz="1800" dirty="0">
                <a:solidFill>
                  <a:prstClr val="black"/>
                </a:solidFill>
              </a:rPr>
              <a:t>　　　　</a:t>
            </a:r>
            <a:r>
              <a:rPr lang="ja-JP" altLang="ja-JP" sz="1800" dirty="0">
                <a:solidFill>
                  <a:prstClr val="black"/>
                </a:solidFill>
              </a:rPr>
              <a:t>一般病院</a:t>
            </a:r>
            <a:r>
              <a:rPr lang="ja-JP" altLang="en-US" sz="1800" dirty="0">
                <a:solidFill>
                  <a:prstClr val="black"/>
                </a:solidFill>
              </a:rPr>
              <a:t>全体で</a:t>
            </a:r>
            <a:r>
              <a:rPr lang="en-US" altLang="ja-JP" sz="1800" dirty="0">
                <a:solidFill>
                  <a:prstClr val="black"/>
                </a:solidFill>
              </a:rPr>
              <a:t>4.2</a:t>
            </a:r>
            <a:r>
              <a:rPr lang="ja-JP" altLang="ja-JP" sz="1800" dirty="0">
                <a:solidFill>
                  <a:prstClr val="black"/>
                </a:solidFill>
              </a:rPr>
              <a:t>％の赤字 過去３番目</a:t>
            </a:r>
            <a:r>
              <a:rPr lang="ja-JP" altLang="en-US" sz="1800" dirty="0">
                <a:solidFill>
                  <a:prstClr val="black"/>
                </a:solidFill>
              </a:rPr>
              <a:t>に低い数字</a:t>
            </a:r>
            <a:r>
              <a:rPr lang="ja-JP" altLang="ja-JP" sz="1800" dirty="0">
                <a:solidFill>
                  <a:prstClr val="black"/>
                </a:solidFill>
              </a:rPr>
              <a:t> 人件費増、公立は</a:t>
            </a:r>
            <a:r>
              <a:rPr lang="en-US" altLang="ja-JP" sz="1800" dirty="0">
                <a:solidFill>
                  <a:prstClr val="black"/>
                </a:solidFill>
              </a:rPr>
              <a:t>13.7</a:t>
            </a:r>
            <a:r>
              <a:rPr lang="ja-JP" altLang="ja-JP" sz="1800" dirty="0">
                <a:solidFill>
                  <a:prstClr val="black"/>
                </a:solidFill>
              </a:rPr>
              <a:t>％</a:t>
            </a:r>
            <a:r>
              <a:rPr lang="ja-JP" altLang="en-US" sz="1800" dirty="0">
                <a:solidFill>
                  <a:prstClr val="black"/>
                </a:solidFill>
              </a:rPr>
              <a:t>の赤字</a:t>
            </a:r>
            <a:endParaRPr lang="en-US" altLang="ja-JP" sz="1800" dirty="0">
              <a:solidFill>
                <a:prstClr val="black"/>
              </a:solidFill>
            </a:endParaRPr>
          </a:p>
          <a:p>
            <a:pPr marL="0" lvl="0" indent="0">
              <a:lnSpc>
                <a:spcPts val="1900"/>
              </a:lnSpc>
              <a:spcBef>
                <a:spcPts val="0"/>
              </a:spcBef>
              <a:buNone/>
            </a:pPr>
            <a:r>
              <a:rPr lang="en-US" altLang="ja-JP" sz="1900" dirty="0">
                <a:solidFill>
                  <a:prstClr val="black"/>
                </a:solidFill>
              </a:rPr>
              <a:t>【</a:t>
            </a:r>
            <a:r>
              <a:rPr lang="ja-JP" altLang="ja-JP" sz="1900" dirty="0">
                <a:solidFill>
                  <a:prstClr val="black"/>
                </a:solidFill>
              </a:rPr>
              <a:t>財政制度</a:t>
            </a:r>
            <a:r>
              <a:rPr lang="ja-JP" altLang="en-US" sz="1900" dirty="0">
                <a:solidFill>
                  <a:prstClr val="black"/>
                </a:solidFill>
              </a:rPr>
              <a:t>等</a:t>
            </a:r>
            <a:r>
              <a:rPr lang="ja-JP" altLang="ja-JP" sz="1900" dirty="0">
                <a:solidFill>
                  <a:prstClr val="black"/>
                </a:solidFill>
              </a:rPr>
              <a:t>審議会 財政制度分科会</a:t>
            </a:r>
            <a:r>
              <a:rPr lang="en-US" altLang="ja-JP" sz="1900" dirty="0">
                <a:solidFill>
                  <a:prstClr val="black"/>
                </a:solidFill>
              </a:rPr>
              <a:t>】</a:t>
            </a:r>
            <a:endParaRPr lang="ja-JP" altLang="ja-JP" sz="1900" dirty="0">
              <a:solidFill>
                <a:prstClr val="black"/>
              </a:solidFill>
            </a:endParaRPr>
          </a:p>
          <a:p>
            <a:pPr marL="355600" lvl="0" indent="-355600">
              <a:lnSpc>
                <a:spcPts val="1900"/>
              </a:lnSpc>
              <a:spcBef>
                <a:spcPts val="0"/>
              </a:spcBef>
              <a:buNone/>
            </a:pPr>
            <a:r>
              <a:rPr lang="ja-JP" altLang="en-US" sz="1900" dirty="0">
                <a:solidFill>
                  <a:prstClr val="black"/>
                </a:solidFill>
              </a:rPr>
              <a:t>　◎実調結果について、</a:t>
            </a:r>
            <a:r>
              <a:rPr lang="ja-JP" altLang="ja-JP" sz="1800" dirty="0">
                <a:solidFill>
                  <a:prstClr val="black"/>
                </a:solidFill>
              </a:rPr>
              <a:t>財務省から「</a:t>
            </a:r>
            <a:r>
              <a:rPr lang="ja-JP" altLang="en-US" sz="1800" dirty="0">
                <a:solidFill>
                  <a:prstClr val="black"/>
                </a:solidFill>
              </a:rPr>
              <a:t>経営状況を適切に反映していない</a:t>
            </a:r>
            <a:r>
              <a:rPr lang="ja-JP" altLang="ja-JP" sz="1800" dirty="0">
                <a:solidFill>
                  <a:prstClr val="black"/>
                </a:solidFill>
              </a:rPr>
              <a:t>」などの指摘がなされたと報道</a:t>
            </a:r>
            <a:endParaRPr lang="en-US" altLang="ja-JP" sz="1800" dirty="0">
              <a:solidFill>
                <a:prstClr val="black"/>
              </a:solidFill>
            </a:endParaRPr>
          </a:p>
          <a:p>
            <a:pPr marL="0" lvl="0" indent="0">
              <a:lnSpc>
                <a:spcPts val="1900"/>
              </a:lnSpc>
              <a:spcBef>
                <a:spcPts val="0"/>
              </a:spcBef>
              <a:buNone/>
            </a:pPr>
            <a:endParaRPr lang="en-US" altLang="ja-JP" sz="1900" dirty="0">
              <a:solidFill>
                <a:prstClr val="black"/>
              </a:solidFill>
            </a:endParaRPr>
          </a:p>
          <a:p>
            <a:pPr marL="0" lvl="0" indent="0">
              <a:lnSpc>
                <a:spcPts val="1900"/>
              </a:lnSpc>
              <a:spcBef>
                <a:spcPts val="0"/>
              </a:spcBef>
              <a:buNone/>
            </a:pPr>
            <a:r>
              <a:rPr lang="en-US" altLang="ja-JP" sz="1900" dirty="0">
                <a:solidFill>
                  <a:prstClr val="black"/>
                </a:solidFill>
              </a:rPr>
              <a:t>〔</a:t>
            </a:r>
            <a:r>
              <a:rPr lang="ja-JP" altLang="ja-JP" sz="1900" dirty="0">
                <a:solidFill>
                  <a:prstClr val="black"/>
                </a:solidFill>
              </a:rPr>
              <a:t>１１月２２日</a:t>
            </a:r>
            <a:r>
              <a:rPr lang="en-US" altLang="ja-JP" sz="1900" dirty="0">
                <a:solidFill>
                  <a:prstClr val="black"/>
                </a:solidFill>
              </a:rPr>
              <a:t>〕</a:t>
            </a:r>
            <a:endParaRPr lang="ja-JP" altLang="ja-JP" sz="1900" dirty="0">
              <a:solidFill>
                <a:prstClr val="black"/>
              </a:solidFill>
            </a:endParaRPr>
          </a:p>
          <a:p>
            <a:pPr marL="0" lvl="0" indent="0">
              <a:lnSpc>
                <a:spcPts val="1900"/>
              </a:lnSpc>
              <a:spcBef>
                <a:spcPts val="0"/>
              </a:spcBef>
              <a:buNone/>
            </a:pPr>
            <a:r>
              <a:rPr lang="en-US" altLang="ja-JP" sz="1900" dirty="0">
                <a:solidFill>
                  <a:prstClr val="black"/>
                </a:solidFill>
              </a:rPr>
              <a:t>【</a:t>
            </a:r>
            <a:r>
              <a:rPr lang="ja-JP" altLang="en-US" sz="1900" dirty="0">
                <a:solidFill>
                  <a:prstClr val="black"/>
                </a:solidFill>
              </a:rPr>
              <a:t>中医協</a:t>
            </a:r>
            <a:r>
              <a:rPr lang="en-US" altLang="ja-JP" sz="1900" dirty="0">
                <a:solidFill>
                  <a:prstClr val="black"/>
                </a:solidFill>
              </a:rPr>
              <a:t>】</a:t>
            </a:r>
          </a:p>
          <a:p>
            <a:pPr marL="0" lvl="0" indent="0">
              <a:lnSpc>
                <a:spcPts val="1900"/>
              </a:lnSpc>
              <a:spcBef>
                <a:spcPts val="0"/>
              </a:spcBef>
              <a:buNone/>
            </a:pPr>
            <a:r>
              <a:rPr lang="ja-JP" altLang="en-US" sz="1900" dirty="0">
                <a:solidFill>
                  <a:prstClr val="black"/>
                </a:solidFill>
              </a:rPr>
              <a:t>　◎</a:t>
            </a:r>
            <a:r>
              <a:rPr lang="ja-JP" altLang="ja-JP" sz="1800" dirty="0">
                <a:solidFill>
                  <a:prstClr val="black"/>
                </a:solidFill>
              </a:rPr>
              <a:t>薬価制度</a:t>
            </a:r>
            <a:r>
              <a:rPr lang="ja-JP" altLang="en-US" sz="1800" dirty="0">
                <a:solidFill>
                  <a:prstClr val="black"/>
                </a:solidFill>
              </a:rPr>
              <a:t>の</a:t>
            </a:r>
            <a:r>
              <a:rPr lang="ja-JP" altLang="ja-JP" sz="1800" dirty="0">
                <a:solidFill>
                  <a:prstClr val="black"/>
                </a:solidFill>
              </a:rPr>
              <a:t>抜本改革</a:t>
            </a:r>
            <a:r>
              <a:rPr lang="ja-JP" altLang="en-US" sz="1800" dirty="0">
                <a:solidFill>
                  <a:prstClr val="black"/>
                </a:solidFill>
              </a:rPr>
              <a:t>について</a:t>
            </a:r>
            <a:r>
              <a:rPr lang="ja-JP" altLang="ja-JP" sz="1800" dirty="0">
                <a:solidFill>
                  <a:prstClr val="black"/>
                </a:solidFill>
              </a:rPr>
              <a:t>（案）の提示</a:t>
            </a:r>
          </a:p>
          <a:p>
            <a:pPr marL="0" lvl="0" indent="0">
              <a:lnSpc>
                <a:spcPts val="1900"/>
              </a:lnSpc>
              <a:spcBef>
                <a:spcPts val="0"/>
              </a:spcBef>
              <a:buNone/>
            </a:pPr>
            <a:endParaRPr lang="en-US" altLang="ja-JP" sz="1900" dirty="0">
              <a:solidFill>
                <a:prstClr val="black"/>
              </a:solidFill>
            </a:endParaRPr>
          </a:p>
          <a:p>
            <a:pPr marL="0" lvl="0" indent="0">
              <a:lnSpc>
                <a:spcPts val="1900"/>
              </a:lnSpc>
              <a:spcBef>
                <a:spcPts val="0"/>
              </a:spcBef>
              <a:buNone/>
            </a:pPr>
            <a:r>
              <a:rPr lang="en-US" altLang="ja-JP" sz="1900" dirty="0">
                <a:solidFill>
                  <a:prstClr val="black"/>
                </a:solidFill>
              </a:rPr>
              <a:t>〔</a:t>
            </a:r>
            <a:r>
              <a:rPr lang="ja-JP" altLang="ja-JP" sz="1900" dirty="0">
                <a:solidFill>
                  <a:prstClr val="black"/>
                </a:solidFill>
              </a:rPr>
              <a:t>１１月２４日</a:t>
            </a:r>
            <a:r>
              <a:rPr lang="en-US" altLang="ja-JP" sz="1900" dirty="0">
                <a:solidFill>
                  <a:prstClr val="black"/>
                </a:solidFill>
              </a:rPr>
              <a:t>〕</a:t>
            </a:r>
            <a:endParaRPr lang="ja-JP" altLang="ja-JP" sz="1900" dirty="0">
              <a:solidFill>
                <a:prstClr val="black"/>
              </a:solidFill>
            </a:endParaRPr>
          </a:p>
          <a:p>
            <a:pPr marL="0" lvl="0" indent="0">
              <a:lnSpc>
                <a:spcPts val="1900"/>
              </a:lnSpc>
              <a:spcBef>
                <a:spcPts val="0"/>
              </a:spcBef>
              <a:buNone/>
            </a:pPr>
            <a:r>
              <a:rPr lang="en-US" altLang="ja-JP" sz="1900" dirty="0">
                <a:solidFill>
                  <a:prstClr val="black"/>
                </a:solidFill>
              </a:rPr>
              <a:t>【</a:t>
            </a:r>
            <a:r>
              <a:rPr lang="ja-JP" altLang="en-US" sz="1900" dirty="0">
                <a:solidFill>
                  <a:prstClr val="black"/>
                </a:solidFill>
              </a:rPr>
              <a:t>中医協</a:t>
            </a:r>
            <a:r>
              <a:rPr lang="en-US" altLang="ja-JP" sz="1900" dirty="0">
                <a:solidFill>
                  <a:prstClr val="black"/>
                </a:solidFill>
              </a:rPr>
              <a:t>】</a:t>
            </a:r>
          </a:p>
          <a:p>
            <a:pPr marL="0" lvl="0" indent="0">
              <a:lnSpc>
                <a:spcPts val="1900"/>
              </a:lnSpc>
              <a:spcBef>
                <a:spcPts val="0"/>
              </a:spcBef>
              <a:buNone/>
            </a:pPr>
            <a:r>
              <a:rPr lang="ja-JP" altLang="en-US" sz="1900" dirty="0">
                <a:solidFill>
                  <a:prstClr val="black"/>
                </a:solidFill>
              </a:rPr>
              <a:t>　◎</a:t>
            </a:r>
            <a:r>
              <a:rPr lang="ja-JP" altLang="ja-JP" sz="1800" dirty="0">
                <a:solidFill>
                  <a:prstClr val="black"/>
                </a:solidFill>
              </a:rPr>
              <a:t>医療経済実態調査結果に対する両側の見解</a:t>
            </a:r>
          </a:p>
          <a:p>
            <a:pPr marL="0" lvl="0" indent="0">
              <a:lnSpc>
                <a:spcPts val="1900"/>
              </a:lnSpc>
              <a:spcBef>
                <a:spcPts val="0"/>
              </a:spcBef>
              <a:buNone/>
            </a:pPr>
            <a:endParaRPr lang="en-US" altLang="ja-JP" sz="1800" dirty="0">
              <a:solidFill>
                <a:prstClr val="black"/>
              </a:solidFill>
            </a:endParaRPr>
          </a:p>
          <a:p>
            <a:pPr marL="0" indent="0">
              <a:lnSpc>
                <a:spcPts val="1900"/>
              </a:lnSpc>
              <a:spcBef>
                <a:spcPts val="0"/>
              </a:spcBef>
              <a:buNone/>
            </a:pPr>
            <a:endParaRPr lang="en-US" altLang="ja-JP" sz="1900" dirty="0"/>
          </a:p>
        </p:txBody>
      </p:sp>
      <p:sp>
        <p:nvSpPr>
          <p:cNvPr id="5" name="タイトル 1"/>
          <p:cNvSpPr txBox="1">
            <a:spLocks/>
          </p:cNvSpPr>
          <p:nvPr/>
        </p:nvSpPr>
        <p:spPr>
          <a:xfrm>
            <a:off x="741231" y="54712"/>
            <a:ext cx="8420100" cy="504825"/>
          </a:xfrm>
          <a:prstGeom prst="rect">
            <a:avLst/>
          </a:prstGeom>
          <a:solidFill>
            <a:srgbClr val="FFC000">
              <a:alpha val="3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ja-JP" altLang="en-US" sz="2800" dirty="0">
                <a:solidFill>
                  <a:prstClr val="black"/>
                </a:solidFill>
                <a:latin typeface="ＭＳ Ｐゴシック"/>
              </a:rPr>
              <a:t>中医協を中心にした直近の動き①</a:t>
            </a:r>
            <a:endParaRPr lang="en-US" altLang="ja-JP" sz="2800" dirty="0">
              <a:solidFill>
                <a:prstClr val="black"/>
              </a:solidFill>
              <a:latin typeface="ＭＳ Ｐゴシック"/>
            </a:endParaRPr>
          </a:p>
        </p:txBody>
      </p:sp>
      <p:sp>
        <p:nvSpPr>
          <p:cNvPr id="4"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57</a:t>
            </a:r>
            <a:endParaRPr lang="ja-JP" altLang="en-US" sz="1600" dirty="0">
              <a:solidFill>
                <a:prstClr val="black"/>
              </a:solidFill>
            </a:endParaRPr>
          </a:p>
        </p:txBody>
      </p:sp>
    </p:spTree>
    <p:extLst>
      <p:ext uri="{BB962C8B-B14F-4D97-AF65-F5344CB8AC3E}">
        <p14:creationId xmlns:p14="http://schemas.microsoft.com/office/powerpoint/2010/main" val="50517407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94327" y="620691"/>
            <a:ext cx="9713939" cy="5976625"/>
          </a:xfrm>
          <a:noFill/>
          <a:ln w="12700">
            <a:solidFill>
              <a:schemeClr val="tx1"/>
            </a:solidFill>
            <a:prstDash val="dash"/>
          </a:ln>
        </p:spPr>
        <p:txBody>
          <a:bodyPr rtlCol="0">
            <a:noAutofit/>
          </a:bodyPr>
          <a:lstStyle/>
          <a:p>
            <a:pPr marL="0" indent="0">
              <a:lnSpc>
                <a:spcPts val="1900"/>
              </a:lnSpc>
              <a:spcBef>
                <a:spcPts val="0"/>
              </a:spcBef>
              <a:buNone/>
            </a:pPr>
            <a:r>
              <a:rPr lang="en-US" altLang="ja-JP" sz="1900" dirty="0"/>
              <a:t>〔</a:t>
            </a:r>
            <a:r>
              <a:rPr lang="ja-JP" altLang="ja-JP" sz="1900" dirty="0"/>
              <a:t>１</a:t>
            </a:r>
            <a:r>
              <a:rPr lang="ja-JP" altLang="en-US" sz="1900" dirty="0"/>
              <a:t>１</a:t>
            </a:r>
            <a:r>
              <a:rPr lang="ja-JP" altLang="ja-JP" sz="1900" dirty="0"/>
              <a:t>月２</a:t>
            </a:r>
            <a:r>
              <a:rPr lang="ja-JP" altLang="en-US" sz="1900" dirty="0"/>
              <a:t>９</a:t>
            </a:r>
            <a:r>
              <a:rPr lang="ja-JP" altLang="ja-JP" sz="1900" dirty="0"/>
              <a:t>日</a:t>
            </a:r>
            <a:r>
              <a:rPr lang="en-US" altLang="ja-JP" sz="1900" dirty="0"/>
              <a:t>〕</a:t>
            </a:r>
            <a:endParaRPr lang="ja-JP" altLang="ja-JP" sz="1900" dirty="0"/>
          </a:p>
          <a:p>
            <a:pPr marL="0" indent="0">
              <a:lnSpc>
                <a:spcPts val="1900"/>
              </a:lnSpc>
              <a:spcBef>
                <a:spcPts val="0"/>
              </a:spcBef>
              <a:buNone/>
            </a:pPr>
            <a:r>
              <a:rPr lang="en-US" altLang="ja-JP" sz="1900" dirty="0"/>
              <a:t>【</a:t>
            </a:r>
            <a:r>
              <a:rPr lang="ja-JP" altLang="ja-JP" sz="1900" dirty="0"/>
              <a:t>財政制度</a:t>
            </a:r>
            <a:r>
              <a:rPr lang="ja-JP" altLang="en-US" sz="1900" dirty="0"/>
              <a:t>等</a:t>
            </a:r>
            <a:r>
              <a:rPr lang="ja-JP" altLang="ja-JP" sz="1900" dirty="0"/>
              <a:t>審議会</a:t>
            </a:r>
            <a:r>
              <a:rPr lang="en-US" altLang="ja-JP" sz="1900" dirty="0"/>
              <a:t>】</a:t>
            </a:r>
            <a:endParaRPr lang="ja-JP" altLang="ja-JP" sz="1900" dirty="0"/>
          </a:p>
          <a:p>
            <a:pPr marL="0" indent="0">
              <a:lnSpc>
                <a:spcPts val="1900"/>
              </a:lnSpc>
              <a:spcBef>
                <a:spcPts val="0"/>
              </a:spcBef>
              <a:buNone/>
            </a:pPr>
            <a:r>
              <a:rPr lang="ja-JP" altLang="en-US" sz="1900" dirty="0"/>
              <a:t>　◎</a:t>
            </a:r>
            <a:r>
              <a:rPr lang="en-US" altLang="ja-JP" sz="1800" dirty="0"/>
              <a:t>2018</a:t>
            </a:r>
            <a:r>
              <a:rPr lang="ja-JP" altLang="ja-JP" sz="1800" dirty="0"/>
              <a:t>年度の予算編成等に関する建議をまとめ、麻生財務相に提出</a:t>
            </a:r>
          </a:p>
          <a:p>
            <a:pPr marL="0" indent="0">
              <a:lnSpc>
                <a:spcPts val="1900"/>
              </a:lnSpc>
              <a:spcBef>
                <a:spcPts val="0"/>
              </a:spcBef>
              <a:buNone/>
            </a:pPr>
            <a:r>
              <a:rPr lang="en-US" altLang="ja-JP" sz="1800" dirty="0"/>
              <a:t>《</a:t>
            </a:r>
            <a:r>
              <a:rPr lang="ja-JP" altLang="ja-JP" sz="1800" dirty="0"/>
              <a:t>予算編成における具体的な取組</a:t>
            </a:r>
            <a:r>
              <a:rPr lang="en-US" altLang="ja-JP" sz="1800" dirty="0"/>
              <a:t>》</a:t>
            </a:r>
            <a:endParaRPr lang="ja-JP" altLang="ja-JP" sz="1800" dirty="0"/>
          </a:p>
          <a:p>
            <a:pPr marL="0" indent="0">
              <a:lnSpc>
                <a:spcPts val="1700"/>
              </a:lnSpc>
              <a:spcBef>
                <a:spcPts val="0"/>
              </a:spcBef>
              <a:buNone/>
            </a:pPr>
            <a:r>
              <a:rPr lang="ja-JP" altLang="en-US" sz="1800" dirty="0"/>
              <a:t>　</a:t>
            </a:r>
            <a:r>
              <a:rPr lang="en-US" altLang="ja-JP" sz="1700" dirty="0"/>
              <a:t>〔</a:t>
            </a:r>
            <a:r>
              <a:rPr lang="ja-JP" altLang="ja-JP" sz="1700" dirty="0"/>
              <a:t>診療報酬改定</a:t>
            </a:r>
            <a:r>
              <a:rPr lang="en-US" altLang="ja-JP" sz="1700" dirty="0"/>
              <a:t>〕</a:t>
            </a:r>
            <a:endParaRPr lang="ja-JP" altLang="ja-JP" sz="1700" dirty="0"/>
          </a:p>
          <a:p>
            <a:pPr marL="0" indent="0">
              <a:lnSpc>
                <a:spcPts val="1700"/>
              </a:lnSpc>
              <a:spcBef>
                <a:spcPts val="0"/>
              </a:spcBef>
              <a:buNone/>
            </a:pPr>
            <a:r>
              <a:rPr lang="ja-JP" altLang="en-US" sz="1700" dirty="0"/>
              <a:t>　</a:t>
            </a:r>
            <a:r>
              <a:rPr lang="ja-JP" altLang="ja-JP" sz="1700" dirty="0"/>
              <a:t>◇　国民負担の増加の抑制や制度の持続可能性の観点から、</a:t>
            </a:r>
            <a:r>
              <a:rPr lang="ja-JP" altLang="ja-JP" sz="1700" dirty="0">
                <a:solidFill>
                  <a:srgbClr val="00B0F0"/>
                </a:solidFill>
              </a:rPr>
              <a:t>２％半ば以上のマイナス改定が必要</a:t>
            </a:r>
            <a:r>
              <a:rPr lang="ja-JP" altLang="ja-JP" sz="1700" dirty="0"/>
              <a:t>。</a:t>
            </a:r>
            <a:endParaRPr lang="en-US" altLang="ja-JP" sz="1700" dirty="0"/>
          </a:p>
          <a:p>
            <a:pPr marL="0" indent="0">
              <a:lnSpc>
                <a:spcPts val="1700"/>
              </a:lnSpc>
              <a:spcBef>
                <a:spcPts val="0"/>
              </a:spcBef>
              <a:buNone/>
            </a:pPr>
            <a:r>
              <a:rPr lang="ja-JP" altLang="en-US" sz="1700" dirty="0"/>
              <a:t>　　 </a:t>
            </a:r>
            <a:r>
              <a:rPr lang="ja-JP" altLang="ja-JP" sz="1700" dirty="0"/>
              <a:t>これまでの賃金・物価の動向等を踏まえ、診療報酬本体についても一定程度のマイナスとすべき。</a:t>
            </a:r>
            <a:endParaRPr lang="en-US" altLang="ja-JP" sz="1700" dirty="0"/>
          </a:p>
          <a:p>
            <a:pPr marL="0" indent="0">
              <a:lnSpc>
                <a:spcPts val="1700"/>
              </a:lnSpc>
              <a:spcBef>
                <a:spcPts val="0"/>
              </a:spcBef>
              <a:buNone/>
            </a:pPr>
            <a:r>
              <a:rPr lang="en-US" altLang="ja-JP" sz="1700" dirty="0"/>
              <a:t>      </a:t>
            </a:r>
            <a:r>
              <a:rPr lang="ja-JP" altLang="ja-JP" sz="1700" dirty="0"/>
              <a:t>地域医療構想の実現に向けた対応（急性期病床の適正化など）、薬局の実態を踏まえた調剤報酬の</a:t>
            </a:r>
            <a:endParaRPr lang="en-US" altLang="ja-JP" sz="1700" dirty="0"/>
          </a:p>
          <a:p>
            <a:pPr marL="0" indent="0">
              <a:lnSpc>
                <a:spcPts val="1700"/>
              </a:lnSpc>
              <a:spcBef>
                <a:spcPts val="0"/>
              </a:spcBef>
              <a:buNone/>
            </a:pPr>
            <a:r>
              <a:rPr lang="en-US" altLang="ja-JP" sz="1700" dirty="0"/>
              <a:t>      </a:t>
            </a:r>
            <a:r>
              <a:rPr lang="ja-JP" altLang="ja-JP" sz="1700" dirty="0"/>
              <a:t>抜本的な見直しを行うべき</a:t>
            </a:r>
          </a:p>
          <a:p>
            <a:pPr marL="0" indent="0">
              <a:lnSpc>
                <a:spcPts val="1700"/>
              </a:lnSpc>
              <a:spcBef>
                <a:spcPts val="0"/>
              </a:spcBef>
              <a:buNone/>
            </a:pPr>
            <a:r>
              <a:rPr lang="ja-JP" altLang="en-US" sz="1700" dirty="0"/>
              <a:t>　</a:t>
            </a:r>
            <a:r>
              <a:rPr lang="en-US" altLang="ja-JP" sz="1700" dirty="0"/>
              <a:t>〔</a:t>
            </a:r>
            <a:r>
              <a:rPr lang="ja-JP" altLang="ja-JP" sz="1700" dirty="0"/>
              <a:t>薬価制度の抜本改革</a:t>
            </a:r>
            <a:r>
              <a:rPr lang="en-US" altLang="ja-JP" sz="1700" dirty="0"/>
              <a:t>〕</a:t>
            </a:r>
            <a:endParaRPr lang="ja-JP" altLang="ja-JP" sz="1700" dirty="0"/>
          </a:p>
          <a:p>
            <a:pPr marL="0" indent="0">
              <a:lnSpc>
                <a:spcPts val="1700"/>
              </a:lnSpc>
              <a:spcBef>
                <a:spcPts val="0"/>
              </a:spcBef>
              <a:buNone/>
            </a:pPr>
            <a:r>
              <a:rPr lang="ja-JP" altLang="en-US" sz="1700" dirty="0"/>
              <a:t>　</a:t>
            </a:r>
            <a:r>
              <a:rPr lang="ja-JP" altLang="ja-JP" sz="1700" dirty="0"/>
              <a:t>◇</a:t>
            </a:r>
            <a:r>
              <a:rPr lang="en-US" altLang="ja-JP" sz="1700" dirty="0"/>
              <a:t>   </a:t>
            </a:r>
            <a:r>
              <a:rPr lang="ja-JP" altLang="ja-JP" sz="1700" dirty="0"/>
              <a:t>「薬価制度の抜本改革に向けた基本方針」に基づき、「毎年調査・毎年改定」、「新薬創出等加算の</a:t>
            </a:r>
            <a:endParaRPr lang="en-US" altLang="ja-JP" sz="1700" dirty="0"/>
          </a:p>
          <a:p>
            <a:pPr marL="0" indent="0">
              <a:lnSpc>
                <a:spcPts val="1700"/>
              </a:lnSpc>
              <a:spcBef>
                <a:spcPts val="0"/>
              </a:spcBef>
              <a:buNone/>
            </a:pPr>
            <a:r>
              <a:rPr lang="en-US" altLang="ja-JP" sz="1700" dirty="0"/>
              <a:t>      </a:t>
            </a:r>
            <a:r>
              <a:rPr lang="ja-JP" altLang="ja-JP" sz="1700" dirty="0"/>
              <a:t>ゼロベースでの抜本的な見直し」、「費用対効果評価の活用」など、改革を具体化し、十分な国民負担</a:t>
            </a:r>
            <a:endParaRPr lang="en-US" altLang="ja-JP" sz="1700" dirty="0"/>
          </a:p>
          <a:p>
            <a:pPr marL="0" indent="0">
              <a:lnSpc>
                <a:spcPts val="1700"/>
              </a:lnSpc>
              <a:spcBef>
                <a:spcPts val="0"/>
              </a:spcBef>
              <a:buNone/>
            </a:pPr>
            <a:r>
              <a:rPr lang="en-US" altLang="ja-JP" sz="1700" dirty="0"/>
              <a:t>      </a:t>
            </a:r>
            <a:r>
              <a:rPr lang="ja-JP" altLang="ja-JP" sz="1700" dirty="0"/>
              <a:t>の軽減につなげるべき</a:t>
            </a:r>
          </a:p>
          <a:p>
            <a:pPr marL="0" indent="0">
              <a:lnSpc>
                <a:spcPts val="1700"/>
              </a:lnSpc>
              <a:spcBef>
                <a:spcPts val="0"/>
              </a:spcBef>
              <a:buNone/>
            </a:pPr>
            <a:r>
              <a:rPr lang="en-US" altLang="ja-JP" sz="1700" dirty="0"/>
              <a:t>   〔</a:t>
            </a:r>
            <a:r>
              <a:rPr lang="ja-JP" altLang="ja-JP" sz="1700" dirty="0"/>
              <a:t>医療・介護提供体制</a:t>
            </a:r>
            <a:r>
              <a:rPr lang="en-US" altLang="ja-JP" sz="1700" dirty="0"/>
              <a:t>〕</a:t>
            </a:r>
            <a:endParaRPr lang="ja-JP" altLang="ja-JP" sz="1700" dirty="0"/>
          </a:p>
          <a:p>
            <a:pPr marL="0" indent="0">
              <a:lnSpc>
                <a:spcPts val="1700"/>
              </a:lnSpc>
              <a:spcBef>
                <a:spcPts val="0"/>
              </a:spcBef>
              <a:buNone/>
            </a:pPr>
            <a:r>
              <a:rPr lang="en-US" altLang="ja-JP" sz="1700" dirty="0"/>
              <a:t>  </a:t>
            </a:r>
            <a:r>
              <a:rPr lang="ja-JP" altLang="ja-JP" sz="1700" dirty="0"/>
              <a:t>◇　医師の配置等に係る実効的なコントロール、療養病床の再編などに取り組むべき</a:t>
            </a:r>
          </a:p>
          <a:p>
            <a:pPr marL="0" indent="0">
              <a:lnSpc>
                <a:spcPts val="1700"/>
              </a:lnSpc>
              <a:spcBef>
                <a:spcPts val="0"/>
              </a:spcBef>
              <a:buNone/>
            </a:pPr>
            <a:r>
              <a:rPr lang="en-US" altLang="ja-JP" sz="1700" dirty="0"/>
              <a:t>   〔</a:t>
            </a:r>
            <a:r>
              <a:rPr lang="ja-JP" altLang="ja-JP" sz="1700" dirty="0"/>
              <a:t>改革工程表の着実な実施</a:t>
            </a:r>
            <a:r>
              <a:rPr lang="en-US" altLang="ja-JP" sz="1700" dirty="0"/>
              <a:t>〕</a:t>
            </a:r>
            <a:endParaRPr lang="ja-JP" altLang="ja-JP" sz="1700" dirty="0"/>
          </a:p>
          <a:p>
            <a:pPr marL="0" indent="0">
              <a:lnSpc>
                <a:spcPts val="1700"/>
              </a:lnSpc>
              <a:spcBef>
                <a:spcPts val="0"/>
              </a:spcBef>
              <a:buNone/>
            </a:pPr>
            <a:r>
              <a:rPr lang="en-US" altLang="ja-JP" sz="1700" dirty="0"/>
              <a:t>  </a:t>
            </a:r>
            <a:r>
              <a:rPr lang="ja-JP" altLang="ja-JP" sz="1700" dirty="0"/>
              <a:t>◇　病院への外来受診時の定額負担、先発医薬品価格のうち後発医薬品に係る保険給付額を超える</a:t>
            </a:r>
            <a:endParaRPr lang="en-US" altLang="ja-JP" sz="1700" dirty="0"/>
          </a:p>
          <a:p>
            <a:pPr marL="0" indent="0">
              <a:lnSpc>
                <a:spcPts val="1700"/>
              </a:lnSpc>
              <a:spcBef>
                <a:spcPts val="0"/>
              </a:spcBef>
              <a:buNone/>
            </a:pPr>
            <a:r>
              <a:rPr lang="en-US" altLang="ja-JP" sz="1700" dirty="0"/>
              <a:t>     </a:t>
            </a:r>
            <a:r>
              <a:rPr lang="ja-JP" altLang="ja-JP" sz="1700" dirty="0"/>
              <a:t>部分の負担、地域別診療報酬のあり方等について、</a:t>
            </a:r>
            <a:r>
              <a:rPr lang="en-US" altLang="ja-JP" sz="1700" dirty="0"/>
              <a:t>2017</a:t>
            </a:r>
            <a:r>
              <a:rPr lang="ja-JP" altLang="ja-JP" sz="1700" dirty="0"/>
              <a:t>年末までに結論を得る必要。また、後期高齢</a:t>
            </a:r>
            <a:endParaRPr lang="en-US" altLang="ja-JP" sz="1700" dirty="0"/>
          </a:p>
          <a:p>
            <a:pPr marL="0" indent="0">
              <a:lnSpc>
                <a:spcPts val="1700"/>
              </a:lnSpc>
              <a:spcBef>
                <a:spcPts val="0"/>
              </a:spcBef>
              <a:buNone/>
            </a:pPr>
            <a:r>
              <a:rPr lang="en-US" altLang="ja-JP" sz="1700" dirty="0"/>
              <a:t>     </a:t>
            </a:r>
            <a:r>
              <a:rPr lang="ja-JP" altLang="ja-JP" sz="1700" dirty="0"/>
              <a:t>者の窓口負担、薬剤自己負担の引上げ等についても、できる限り速やかに検討を進めていくべき</a:t>
            </a:r>
            <a:endParaRPr lang="en-US" altLang="ja-JP" sz="1700" dirty="0"/>
          </a:p>
          <a:p>
            <a:pPr marL="0" indent="0">
              <a:lnSpc>
                <a:spcPts val="1900"/>
              </a:lnSpc>
              <a:spcBef>
                <a:spcPts val="600"/>
              </a:spcBef>
              <a:buNone/>
            </a:pPr>
            <a:r>
              <a:rPr lang="en-US" altLang="ja-JP" sz="1900" dirty="0"/>
              <a:t>【</a:t>
            </a:r>
            <a:r>
              <a:rPr lang="ja-JP" altLang="en-US" sz="1900" dirty="0"/>
              <a:t>中医協</a:t>
            </a:r>
            <a:r>
              <a:rPr lang="en-US" altLang="ja-JP" sz="1900" dirty="0"/>
              <a:t>】</a:t>
            </a:r>
            <a:endParaRPr lang="ja-JP" altLang="ja-JP" sz="1900" dirty="0"/>
          </a:p>
          <a:p>
            <a:pPr marL="0" indent="0">
              <a:lnSpc>
                <a:spcPts val="1900"/>
              </a:lnSpc>
              <a:spcBef>
                <a:spcPts val="0"/>
              </a:spcBef>
              <a:buNone/>
            </a:pPr>
            <a:r>
              <a:rPr lang="ja-JP" altLang="en-US" sz="1900" dirty="0"/>
              <a:t>　◎</a:t>
            </a:r>
            <a:r>
              <a:rPr lang="ja-JP" altLang="ja-JP" sz="1900" dirty="0"/>
              <a:t>薬価制度の抜本改革案に対する医薬品業界からの意見陳述</a:t>
            </a:r>
          </a:p>
          <a:p>
            <a:pPr marL="0" indent="0">
              <a:lnSpc>
                <a:spcPts val="1900"/>
              </a:lnSpc>
              <a:spcBef>
                <a:spcPts val="0"/>
              </a:spcBef>
              <a:buNone/>
            </a:pPr>
            <a:r>
              <a:rPr lang="ja-JP" altLang="en-US" sz="1900" dirty="0"/>
              <a:t>　</a:t>
            </a:r>
            <a:r>
              <a:rPr lang="ja-JP" altLang="en-US" sz="1700" dirty="0"/>
              <a:t>　</a:t>
            </a:r>
            <a:r>
              <a:rPr lang="ja-JP" altLang="ja-JP" sz="1700" dirty="0"/>
              <a:t>日薬連「新薬創出等加算、企業収益を直撃、再考を」 </a:t>
            </a:r>
          </a:p>
          <a:p>
            <a:pPr marL="0" indent="0">
              <a:lnSpc>
                <a:spcPts val="1900"/>
              </a:lnSpc>
              <a:spcBef>
                <a:spcPts val="0"/>
              </a:spcBef>
              <a:buNone/>
            </a:pPr>
            <a:r>
              <a:rPr lang="en-US" altLang="ja-JP" sz="1700" dirty="0"/>
              <a:t>       </a:t>
            </a:r>
            <a:r>
              <a:rPr lang="ja-JP" altLang="ja-JP" sz="1700" dirty="0"/>
              <a:t>ＰｈＲＭＡ「ショック、落胆、到底容認できない」</a:t>
            </a:r>
          </a:p>
          <a:p>
            <a:pPr marL="0" indent="0">
              <a:lnSpc>
                <a:spcPts val="1900"/>
              </a:lnSpc>
              <a:spcBef>
                <a:spcPts val="0"/>
              </a:spcBef>
              <a:buNone/>
            </a:pPr>
            <a:r>
              <a:rPr lang="ja-JP" altLang="en-US" sz="1700" dirty="0"/>
              <a:t>　　 </a:t>
            </a:r>
            <a:r>
              <a:rPr lang="ja-JP" altLang="ja-JP" sz="1700" dirty="0"/>
              <a:t>ＥＦＰＩＡ「イノベーションの推進に逆行するもの」</a:t>
            </a:r>
          </a:p>
          <a:p>
            <a:pPr marL="0" indent="0">
              <a:lnSpc>
                <a:spcPts val="1900"/>
              </a:lnSpc>
              <a:spcBef>
                <a:spcPts val="0"/>
              </a:spcBef>
              <a:buNone/>
            </a:pPr>
            <a:r>
              <a:rPr lang="ja-JP" altLang="en-US" sz="1700" dirty="0"/>
              <a:t>　　</a:t>
            </a:r>
            <a:r>
              <a:rPr lang="ja-JP" altLang="ja-JP" sz="1700" dirty="0"/>
              <a:t>卸連「医薬品流通、医薬品の安定供給に大きな影響が及ぶ」</a:t>
            </a:r>
          </a:p>
        </p:txBody>
      </p:sp>
      <p:sp>
        <p:nvSpPr>
          <p:cNvPr id="5" name="タイトル 1"/>
          <p:cNvSpPr txBox="1">
            <a:spLocks/>
          </p:cNvSpPr>
          <p:nvPr/>
        </p:nvSpPr>
        <p:spPr>
          <a:xfrm>
            <a:off x="741231" y="54712"/>
            <a:ext cx="8420100" cy="504825"/>
          </a:xfrm>
          <a:prstGeom prst="rect">
            <a:avLst/>
          </a:prstGeom>
          <a:solidFill>
            <a:srgbClr val="FFC000">
              <a:alpha val="3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ja-JP" altLang="en-US" sz="2800" dirty="0">
                <a:solidFill>
                  <a:prstClr val="black"/>
                </a:solidFill>
                <a:latin typeface="ＭＳ Ｐゴシック"/>
              </a:rPr>
              <a:t>中医協を中心にした直近の動き②</a:t>
            </a:r>
            <a:endParaRPr lang="en-US" altLang="ja-JP" sz="2800" dirty="0">
              <a:solidFill>
                <a:prstClr val="black"/>
              </a:solidFill>
              <a:latin typeface="ＭＳ Ｐゴシック"/>
            </a:endParaRPr>
          </a:p>
        </p:txBody>
      </p:sp>
      <p:sp>
        <p:nvSpPr>
          <p:cNvPr id="4"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58</a:t>
            </a:r>
            <a:endParaRPr lang="ja-JP" altLang="en-US" sz="1600" dirty="0">
              <a:solidFill>
                <a:prstClr val="black"/>
              </a:solidFill>
            </a:endParaRPr>
          </a:p>
        </p:txBody>
      </p:sp>
    </p:spTree>
    <p:extLst>
      <p:ext uri="{BB962C8B-B14F-4D97-AF65-F5344CB8AC3E}">
        <p14:creationId xmlns:p14="http://schemas.microsoft.com/office/powerpoint/2010/main" val="9605463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94327" y="620688"/>
            <a:ext cx="9713939" cy="5976664"/>
          </a:xfrm>
          <a:noFill/>
          <a:ln w="12700">
            <a:solidFill>
              <a:schemeClr val="tx1"/>
            </a:solidFill>
            <a:prstDash val="dash"/>
          </a:ln>
        </p:spPr>
        <p:txBody>
          <a:bodyPr rtlCol="0">
            <a:noAutofit/>
          </a:bodyPr>
          <a:lstStyle/>
          <a:p>
            <a:pPr marL="0" indent="0">
              <a:lnSpc>
                <a:spcPts val="1900"/>
              </a:lnSpc>
              <a:spcBef>
                <a:spcPts val="0"/>
              </a:spcBef>
              <a:buNone/>
            </a:pPr>
            <a:r>
              <a:rPr lang="en-US" altLang="ja-JP" sz="1800" dirty="0"/>
              <a:t>〔</a:t>
            </a:r>
            <a:r>
              <a:rPr lang="ja-JP" altLang="ja-JP" sz="1800" dirty="0"/>
              <a:t>１</a:t>
            </a:r>
            <a:r>
              <a:rPr lang="ja-JP" altLang="en-US" sz="1800" dirty="0"/>
              <a:t>２</a:t>
            </a:r>
            <a:r>
              <a:rPr lang="ja-JP" altLang="ja-JP" sz="1800" dirty="0"/>
              <a:t>月</a:t>
            </a:r>
            <a:r>
              <a:rPr lang="ja-JP" altLang="en-US" sz="1800" dirty="0"/>
              <a:t>６</a:t>
            </a:r>
            <a:r>
              <a:rPr lang="ja-JP" altLang="ja-JP" sz="1800" dirty="0"/>
              <a:t>日</a:t>
            </a:r>
            <a:r>
              <a:rPr lang="en-US" altLang="ja-JP" sz="1800" dirty="0"/>
              <a:t>〕</a:t>
            </a:r>
            <a:endParaRPr lang="ja-JP" altLang="ja-JP" sz="1800" dirty="0"/>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a:t>
            </a:r>
            <a:r>
              <a:rPr lang="ja-JP" altLang="ja-JP" sz="1800" dirty="0"/>
              <a:t>薬価・材料価格調査結果</a:t>
            </a:r>
          </a:p>
          <a:p>
            <a:pPr marL="0" indent="0">
              <a:lnSpc>
                <a:spcPts val="1900"/>
              </a:lnSpc>
              <a:spcBef>
                <a:spcPts val="0"/>
              </a:spcBef>
              <a:buNone/>
            </a:pPr>
            <a:r>
              <a:rPr lang="ja-JP" altLang="en-US" sz="1800" dirty="0"/>
              <a:t>　　</a:t>
            </a:r>
            <a:r>
              <a:rPr lang="ja-JP" altLang="ja-JP" sz="1800" dirty="0"/>
              <a:t>〔平均乖離率〕</a:t>
            </a:r>
          </a:p>
          <a:p>
            <a:pPr marL="0" indent="0">
              <a:lnSpc>
                <a:spcPts val="1900"/>
              </a:lnSpc>
              <a:spcBef>
                <a:spcPts val="0"/>
              </a:spcBef>
              <a:buNone/>
            </a:pPr>
            <a:r>
              <a:rPr lang="ja-JP" altLang="en-US" sz="1800" dirty="0"/>
              <a:t>　　　　</a:t>
            </a:r>
            <a:r>
              <a:rPr lang="ja-JP" altLang="ja-JP" sz="1800" dirty="0"/>
              <a:t>薬価調査：約</a:t>
            </a:r>
            <a:r>
              <a:rPr lang="en-US" altLang="ja-JP" sz="1800" dirty="0"/>
              <a:t>9.1</a:t>
            </a:r>
            <a:r>
              <a:rPr lang="ja-JP" altLang="ja-JP" sz="1800" dirty="0"/>
              <a:t>％（前回：約</a:t>
            </a:r>
            <a:r>
              <a:rPr lang="en-US" altLang="ja-JP" sz="1800" dirty="0"/>
              <a:t>8.8</a:t>
            </a:r>
            <a:r>
              <a:rPr lang="ja-JP" altLang="ja-JP" sz="1800" dirty="0"/>
              <a:t>％）</a:t>
            </a:r>
          </a:p>
          <a:p>
            <a:pPr marL="0" indent="0">
              <a:lnSpc>
                <a:spcPts val="1900"/>
              </a:lnSpc>
              <a:spcBef>
                <a:spcPts val="0"/>
              </a:spcBef>
              <a:buNone/>
            </a:pPr>
            <a:r>
              <a:rPr lang="ja-JP" altLang="en-US" sz="1800" dirty="0"/>
              <a:t>　　　　</a:t>
            </a:r>
            <a:r>
              <a:rPr lang="ja-JP" altLang="ja-JP" sz="1800" dirty="0"/>
              <a:t>材料価格調査：約</a:t>
            </a:r>
            <a:r>
              <a:rPr lang="en-US" altLang="ja-JP" sz="1800" dirty="0"/>
              <a:t>7.0</a:t>
            </a:r>
            <a:r>
              <a:rPr lang="ja-JP" altLang="ja-JP" sz="1800" dirty="0"/>
              <a:t>％（前回：約</a:t>
            </a:r>
            <a:r>
              <a:rPr lang="en-US" altLang="ja-JP" sz="1800" dirty="0"/>
              <a:t>7.9</a:t>
            </a:r>
            <a:r>
              <a:rPr lang="ja-JP" altLang="ja-JP" sz="1800" dirty="0"/>
              <a:t>％）</a:t>
            </a:r>
          </a:p>
          <a:p>
            <a:pPr marL="0" indent="0">
              <a:lnSpc>
                <a:spcPts val="1900"/>
              </a:lnSpc>
              <a:spcBef>
                <a:spcPts val="600"/>
              </a:spcBef>
              <a:buNone/>
            </a:pPr>
            <a:r>
              <a:rPr lang="ja-JP" altLang="en-US" sz="1800" dirty="0"/>
              <a:t>　◎</a:t>
            </a:r>
            <a:r>
              <a:rPr lang="ja-JP" altLang="ja-JP" sz="1800" dirty="0"/>
              <a:t>平成３０年度改定に向けたＤＰＣ制度の対応が了承</a:t>
            </a:r>
          </a:p>
          <a:p>
            <a:pPr marL="0" indent="0">
              <a:lnSpc>
                <a:spcPts val="1900"/>
              </a:lnSpc>
              <a:spcBef>
                <a:spcPts val="0"/>
              </a:spcBef>
              <a:buNone/>
            </a:pPr>
            <a:r>
              <a:rPr lang="ja-JP" altLang="en-US" sz="1800" dirty="0"/>
              <a:t>　　　</a:t>
            </a:r>
            <a:r>
              <a:rPr lang="ja-JP" altLang="ja-JP" sz="1800" dirty="0"/>
              <a:t>医療機関群の名称</a:t>
            </a:r>
          </a:p>
          <a:p>
            <a:pPr marL="0" indent="0">
              <a:lnSpc>
                <a:spcPts val="1900"/>
              </a:lnSpc>
              <a:spcBef>
                <a:spcPts val="0"/>
              </a:spcBef>
              <a:buNone/>
            </a:pPr>
            <a:r>
              <a:rPr lang="ja-JP" altLang="en-US" sz="1800" dirty="0"/>
              <a:t>　　　</a:t>
            </a:r>
            <a:r>
              <a:rPr lang="ja-JP" altLang="ja-JP" sz="1800" dirty="0"/>
              <a:t>Ⅰ群：大学病院本院群、Ⅱ群：ＤＰＣ特定病院群、Ⅲ群：ＤＰＣ標準</a:t>
            </a:r>
            <a:r>
              <a:rPr lang="ja-JP" altLang="en-US" sz="1800" dirty="0"/>
              <a:t>病院</a:t>
            </a:r>
            <a:r>
              <a:rPr lang="ja-JP" altLang="ja-JP" sz="1800" dirty="0"/>
              <a:t>群　等</a:t>
            </a:r>
          </a:p>
          <a:p>
            <a:pPr marL="0" indent="0">
              <a:lnSpc>
                <a:spcPts val="1900"/>
              </a:lnSpc>
              <a:spcBef>
                <a:spcPts val="0"/>
              </a:spcBef>
              <a:buNone/>
            </a:pPr>
            <a:endParaRPr lang="en-US" altLang="ja-JP" sz="1800" dirty="0"/>
          </a:p>
          <a:p>
            <a:pPr marL="0" indent="0">
              <a:lnSpc>
                <a:spcPts val="1900"/>
              </a:lnSpc>
              <a:spcBef>
                <a:spcPts val="0"/>
              </a:spcBef>
              <a:buNone/>
            </a:pPr>
            <a:r>
              <a:rPr lang="en-US" altLang="ja-JP" sz="1800" dirty="0"/>
              <a:t>〔</a:t>
            </a:r>
            <a:r>
              <a:rPr lang="ja-JP" altLang="ja-JP" sz="1800" dirty="0"/>
              <a:t>１２月１１日</a:t>
            </a:r>
            <a:r>
              <a:rPr lang="en-US" altLang="ja-JP" sz="1800" dirty="0"/>
              <a:t>〕</a:t>
            </a:r>
            <a:endParaRPr lang="ja-JP" altLang="ja-JP" sz="1800" dirty="0"/>
          </a:p>
          <a:p>
            <a:pPr marL="0" indent="0">
              <a:lnSpc>
                <a:spcPts val="1900"/>
              </a:lnSpc>
              <a:spcBef>
                <a:spcPts val="0"/>
              </a:spcBef>
              <a:buNone/>
            </a:pPr>
            <a:r>
              <a:rPr lang="en-US" altLang="ja-JP" sz="1800" dirty="0"/>
              <a:t>【</a:t>
            </a:r>
            <a:r>
              <a:rPr lang="ja-JP" altLang="en-US" sz="1800" dirty="0"/>
              <a:t>社会保障審議会</a:t>
            </a:r>
            <a:r>
              <a:rPr lang="ja-JP" altLang="ja-JP" sz="1800" dirty="0"/>
              <a:t>（医療保険部会・医療部会） </a:t>
            </a:r>
            <a:r>
              <a:rPr lang="en-US" altLang="ja-JP" sz="1800" dirty="0"/>
              <a:t>】</a:t>
            </a:r>
          </a:p>
          <a:p>
            <a:pPr marL="0" indent="0">
              <a:lnSpc>
                <a:spcPts val="1900"/>
              </a:lnSpc>
              <a:spcBef>
                <a:spcPts val="0"/>
              </a:spcBef>
              <a:buNone/>
            </a:pPr>
            <a:r>
              <a:rPr lang="ja-JP" altLang="en-US" sz="1800" dirty="0"/>
              <a:t>　◎</a:t>
            </a:r>
            <a:r>
              <a:rPr lang="ja-JP" altLang="ja-JP" sz="1800" dirty="0"/>
              <a:t>診療報酬改定の基本方針</a:t>
            </a:r>
          </a:p>
          <a:p>
            <a:pPr marL="0" indent="0">
              <a:lnSpc>
                <a:spcPts val="1900"/>
              </a:lnSpc>
              <a:spcBef>
                <a:spcPts val="0"/>
              </a:spcBef>
              <a:buNone/>
            </a:pPr>
            <a:r>
              <a:rPr lang="ja-JP" altLang="en-US" sz="1800" dirty="0"/>
              <a:t>　　</a:t>
            </a:r>
            <a:r>
              <a:rPr lang="ja-JP" altLang="ja-JP" sz="1800" dirty="0"/>
              <a:t>〔改定に当たっての基本認識〕</a:t>
            </a:r>
          </a:p>
          <a:p>
            <a:pPr marL="0" indent="0">
              <a:lnSpc>
                <a:spcPts val="1900"/>
              </a:lnSpc>
              <a:spcBef>
                <a:spcPts val="0"/>
              </a:spcBef>
              <a:buNone/>
            </a:pPr>
            <a:r>
              <a:rPr lang="ja-JP" altLang="en-US" sz="1800" dirty="0"/>
              <a:t>　　　</a:t>
            </a:r>
            <a:r>
              <a:rPr lang="ja-JP" altLang="ja-JP" sz="1800" dirty="0"/>
              <a:t>▶ 人生</a:t>
            </a:r>
            <a:r>
              <a:rPr lang="en-US" altLang="ja-JP" sz="1800" dirty="0"/>
              <a:t>100</a:t>
            </a:r>
            <a:r>
              <a:rPr lang="ja-JP" altLang="ja-JP" sz="1800" dirty="0"/>
              <a:t>年時代を見据えた社会の実現</a:t>
            </a:r>
          </a:p>
          <a:p>
            <a:pPr marL="0" indent="0">
              <a:lnSpc>
                <a:spcPts val="1900"/>
              </a:lnSpc>
              <a:spcBef>
                <a:spcPts val="0"/>
              </a:spcBef>
              <a:buNone/>
            </a:pPr>
            <a:r>
              <a:rPr lang="ja-JP" altLang="en-US" sz="1800" dirty="0"/>
              <a:t>　　　</a:t>
            </a:r>
            <a:r>
              <a:rPr lang="ja-JP" altLang="ja-JP" sz="1800" dirty="0"/>
              <a:t>▶ どこに住んでいても適切な医療・介護を安心して受けられる社会の実現</a:t>
            </a:r>
            <a:endParaRPr lang="en-US" altLang="ja-JP" sz="1800" dirty="0"/>
          </a:p>
          <a:p>
            <a:pPr marL="0" indent="0">
              <a:lnSpc>
                <a:spcPts val="1900"/>
              </a:lnSpc>
              <a:spcBef>
                <a:spcPts val="0"/>
              </a:spcBef>
              <a:buNone/>
            </a:pPr>
            <a:r>
              <a:rPr lang="ja-JP" altLang="en-US" sz="1800" dirty="0"/>
              <a:t>　　　　</a:t>
            </a:r>
            <a:r>
              <a:rPr lang="ja-JP" altLang="ja-JP" sz="1800" dirty="0"/>
              <a:t>（地域包括ケアシステムの構築）</a:t>
            </a:r>
          </a:p>
          <a:p>
            <a:pPr marL="0" indent="0">
              <a:lnSpc>
                <a:spcPts val="1900"/>
              </a:lnSpc>
              <a:spcBef>
                <a:spcPts val="0"/>
              </a:spcBef>
              <a:buNone/>
            </a:pPr>
            <a:r>
              <a:rPr lang="ja-JP" altLang="en-US" sz="1800" dirty="0"/>
              <a:t>　　　</a:t>
            </a:r>
            <a:r>
              <a:rPr lang="ja-JP" altLang="ja-JP" sz="1800" dirty="0"/>
              <a:t>▶ 制度の安定性・持続可能性の確保と医療・介護現場の新たな働き方の推進</a:t>
            </a:r>
          </a:p>
          <a:p>
            <a:pPr marL="0" indent="0">
              <a:lnSpc>
                <a:spcPts val="1900"/>
              </a:lnSpc>
              <a:spcBef>
                <a:spcPts val="0"/>
              </a:spcBef>
              <a:buNone/>
            </a:pPr>
            <a:r>
              <a:rPr lang="ja-JP" altLang="en-US" sz="1800" dirty="0"/>
              <a:t>　　</a:t>
            </a:r>
            <a:r>
              <a:rPr lang="ja-JP" altLang="ja-JP" sz="1800" dirty="0"/>
              <a:t>〔改定の基本的視点と具体的方向性〕</a:t>
            </a:r>
          </a:p>
          <a:p>
            <a:pPr marL="0" indent="0">
              <a:lnSpc>
                <a:spcPts val="1900"/>
              </a:lnSpc>
              <a:spcBef>
                <a:spcPts val="0"/>
              </a:spcBef>
              <a:buNone/>
            </a:pPr>
            <a:r>
              <a:rPr lang="ja-JP" altLang="en-US" sz="1800" dirty="0"/>
              <a:t>　　　</a:t>
            </a:r>
            <a:r>
              <a:rPr lang="ja-JP" altLang="ja-JP" sz="1800" dirty="0"/>
              <a:t>１　地域包括ケアシステムの構築と医療機能の分化・強化、連携の推進</a:t>
            </a:r>
          </a:p>
          <a:p>
            <a:pPr marL="0" indent="0">
              <a:lnSpc>
                <a:spcPts val="1900"/>
              </a:lnSpc>
              <a:spcBef>
                <a:spcPts val="0"/>
              </a:spcBef>
              <a:buNone/>
            </a:pPr>
            <a:r>
              <a:rPr lang="ja-JP" altLang="en-US" sz="1800" dirty="0"/>
              <a:t>　　　</a:t>
            </a:r>
            <a:r>
              <a:rPr lang="ja-JP" altLang="ja-JP" sz="1800" dirty="0"/>
              <a:t>２　新しいニーズにも対応でき、安心・安全で納得できる質の高い医療の実現・充実</a:t>
            </a:r>
          </a:p>
          <a:p>
            <a:pPr marL="0" indent="0">
              <a:lnSpc>
                <a:spcPts val="1900"/>
              </a:lnSpc>
              <a:spcBef>
                <a:spcPts val="0"/>
              </a:spcBef>
              <a:buNone/>
            </a:pPr>
            <a:r>
              <a:rPr lang="ja-JP" altLang="en-US" sz="1800" dirty="0"/>
              <a:t>　　　</a:t>
            </a:r>
            <a:r>
              <a:rPr lang="ja-JP" altLang="ja-JP" sz="1800" dirty="0"/>
              <a:t>３　医療従事者の負担軽減、働き方改革の推進</a:t>
            </a:r>
          </a:p>
          <a:p>
            <a:pPr marL="0" indent="0">
              <a:lnSpc>
                <a:spcPts val="1900"/>
              </a:lnSpc>
              <a:spcBef>
                <a:spcPts val="0"/>
              </a:spcBef>
              <a:buNone/>
            </a:pPr>
            <a:r>
              <a:rPr lang="ja-JP" altLang="en-US" sz="1800" dirty="0"/>
              <a:t>　　　</a:t>
            </a:r>
            <a:r>
              <a:rPr lang="ja-JP" altLang="ja-JP" sz="1800" dirty="0"/>
              <a:t>４　効率化・適正化を通じた制度の安定性・持続可能性の向上</a:t>
            </a:r>
          </a:p>
        </p:txBody>
      </p:sp>
      <p:sp>
        <p:nvSpPr>
          <p:cNvPr id="5" name="タイトル 1"/>
          <p:cNvSpPr txBox="1">
            <a:spLocks/>
          </p:cNvSpPr>
          <p:nvPr/>
        </p:nvSpPr>
        <p:spPr>
          <a:xfrm>
            <a:off x="741231" y="54712"/>
            <a:ext cx="8420100" cy="504825"/>
          </a:xfrm>
          <a:prstGeom prst="rect">
            <a:avLst/>
          </a:prstGeom>
          <a:solidFill>
            <a:srgbClr val="FFC000">
              <a:alpha val="3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ja-JP" altLang="en-US" sz="2800" dirty="0">
                <a:solidFill>
                  <a:prstClr val="black"/>
                </a:solidFill>
                <a:latin typeface="ＭＳ Ｐゴシック"/>
              </a:rPr>
              <a:t>中医協を中心にした直近の動き③</a:t>
            </a:r>
            <a:endParaRPr lang="en-US" altLang="ja-JP" sz="2800" dirty="0">
              <a:solidFill>
                <a:prstClr val="black"/>
              </a:solidFill>
              <a:latin typeface="ＭＳ Ｐゴシック"/>
            </a:endParaRPr>
          </a:p>
        </p:txBody>
      </p:sp>
      <p:sp>
        <p:nvSpPr>
          <p:cNvPr id="4"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59</a:t>
            </a:r>
            <a:endParaRPr lang="ja-JP" altLang="en-US" sz="1600" dirty="0">
              <a:solidFill>
                <a:prstClr val="black"/>
              </a:solidFill>
            </a:endParaRPr>
          </a:p>
        </p:txBody>
      </p:sp>
    </p:spTree>
    <p:extLst>
      <p:ext uri="{BB962C8B-B14F-4D97-AF65-F5344CB8AC3E}">
        <p14:creationId xmlns:p14="http://schemas.microsoft.com/office/powerpoint/2010/main" val="21150881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１．改定に当たっての基本認識①</a:t>
            </a:r>
            <a:endParaRPr lang="en-US" altLang="ja-JP" sz="2200" dirty="0">
              <a:solidFill>
                <a:srgbClr val="000000"/>
              </a:solidFill>
            </a:endParaRPr>
          </a:p>
        </p:txBody>
      </p:sp>
      <p:sp>
        <p:nvSpPr>
          <p:cNvPr id="7" name="Rectangle 4"/>
          <p:cNvSpPr>
            <a:spLocks noChangeArrowheads="1"/>
          </p:cNvSpPr>
          <p:nvPr/>
        </p:nvSpPr>
        <p:spPr bwMode="auto">
          <a:xfrm>
            <a:off x="340537" y="1196871"/>
            <a:ext cx="9360827" cy="3852337"/>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en-US" altLang="ja-JP" sz="2000" b="1" dirty="0">
                <a:solidFill>
                  <a:srgbClr val="000000"/>
                </a:solidFill>
                <a:latin typeface="ＭＳ Ｐゴシック"/>
              </a:rPr>
              <a:t>《</a:t>
            </a:r>
            <a:r>
              <a:rPr lang="ja-JP" altLang="en-US" sz="2000" b="1" dirty="0">
                <a:solidFill>
                  <a:srgbClr val="000000"/>
                </a:solidFill>
                <a:latin typeface="ＭＳ Ｐゴシック"/>
              </a:rPr>
              <a:t>人生１００年時代を見据えた社会の実現</a:t>
            </a:r>
            <a:r>
              <a:rPr lang="en-US" altLang="ja-JP" sz="2000" b="1" dirty="0">
                <a:solidFill>
                  <a:srgbClr val="000000"/>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我が国は、国民皆保険や優れた保健・医療システムの成果により、</a:t>
            </a:r>
            <a:r>
              <a:rPr kumimoji="0" lang="ja-JP" altLang="en-US" u="sng" kern="0" dirty="0">
                <a:solidFill>
                  <a:prstClr val="black"/>
                </a:solidFill>
                <a:uFill>
                  <a:solidFill>
                    <a:srgbClr val="FF0000"/>
                  </a:solidFill>
                </a:uFill>
                <a:latin typeface="ＭＳ Ｐゴシック"/>
              </a:rPr>
              <a:t>世界最高水準の平均寿</a:t>
            </a:r>
            <a:endParaRPr kumimoji="0" lang="en-US" altLang="ja-JP" u="sng" kern="0" dirty="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命</a:t>
            </a:r>
            <a:r>
              <a:rPr kumimoji="0" lang="ja-JP" altLang="en-US" kern="0" dirty="0">
                <a:solidFill>
                  <a:prstClr val="black"/>
                </a:solidFill>
                <a:latin typeface="ＭＳ Ｐゴシック"/>
              </a:rPr>
              <a:t>を達成し、超高齢社会が到来している。</a:t>
            </a:r>
            <a:r>
              <a:rPr kumimoji="0" lang="ja-JP" altLang="en-US" u="sng" kern="0" dirty="0">
                <a:solidFill>
                  <a:prstClr val="black"/>
                </a:solidFill>
                <a:uFill>
                  <a:solidFill>
                    <a:srgbClr val="FF0000"/>
                  </a:solidFill>
                </a:uFill>
                <a:latin typeface="ＭＳ Ｐゴシック"/>
              </a:rPr>
              <a:t>１００歳以上人口も６万人を超えて</a:t>
            </a:r>
            <a:r>
              <a:rPr kumimoji="0" lang="ja-JP" altLang="en-US" kern="0" dirty="0">
                <a:solidFill>
                  <a:prstClr val="black"/>
                </a:solidFill>
                <a:latin typeface="ＭＳ Ｐゴシック"/>
              </a:rPr>
              <a:t>おり、こうした状況</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を踏まえて、</a:t>
            </a:r>
            <a:r>
              <a:rPr kumimoji="0" lang="ja-JP" altLang="en-US" u="sng" kern="0" dirty="0">
                <a:solidFill>
                  <a:prstClr val="black"/>
                </a:solidFill>
                <a:uFill>
                  <a:solidFill>
                    <a:srgbClr val="FF0000"/>
                  </a:solidFill>
                </a:uFill>
                <a:latin typeface="ＭＳ Ｐゴシック"/>
              </a:rPr>
              <a:t>人生１００年時代を見据えた社会の実現</a:t>
            </a:r>
            <a:r>
              <a:rPr kumimoji="0" lang="ja-JP" altLang="en-US" kern="0" dirty="0">
                <a:solidFill>
                  <a:prstClr val="black"/>
                </a:solidFill>
                <a:latin typeface="ＭＳ Ｐゴシック"/>
              </a:rPr>
              <a:t>が求められている。</a:t>
            </a:r>
            <a:endParaRPr kumimoji="0" lang="en-US" altLang="ja-JP" kern="0" dirty="0">
              <a:solidFill>
                <a:prstClr val="black"/>
              </a:solidFill>
              <a:latin typeface="ＭＳ Ｐゴシック"/>
            </a:endParaRPr>
          </a:p>
          <a:p>
            <a:pPr fontAlgn="base">
              <a:spcBef>
                <a:spcPts val="600"/>
              </a:spcBef>
              <a:spcAft>
                <a:spcPct val="0"/>
              </a:spcAft>
              <a:defRPr/>
            </a:pPr>
            <a:r>
              <a:rPr kumimoji="0" lang="ja-JP" altLang="en-US" kern="0" dirty="0">
                <a:solidFill>
                  <a:prstClr val="black"/>
                </a:solidFill>
                <a:latin typeface="ＭＳ Ｐゴシック"/>
              </a:rPr>
              <a:t>○　今後、２０２５年にはいわゆる団塊の世代が全て７５歳以上の高齢者となり、２０４０年には</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いわゆる団塊ジュニア世代が６５歳以上の高齢者となる等、</a:t>
            </a:r>
            <a:r>
              <a:rPr kumimoji="0" lang="ja-JP" altLang="en-US" u="sng" kern="0" dirty="0">
                <a:solidFill>
                  <a:prstClr val="black"/>
                </a:solidFill>
                <a:uFill>
                  <a:solidFill>
                    <a:srgbClr val="FF0000"/>
                  </a:solidFill>
                </a:uFill>
                <a:latin typeface="ＭＳ Ｐゴシック"/>
              </a:rPr>
              <a:t>人口の高齢化が急速に進展する</a:t>
            </a:r>
            <a:endParaRPr kumimoji="0" lang="en-US" altLang="ja-JP" u="sng"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中で、活力ある社会を実現することが必要</a:t>
            </a:r>
            <a:r>
              <a:rPr kumimoji="0" lang="ja-JP" altLang="en-US" kern="0" dirty="0">
                <a:solidFill>
                  <a:prstClr val="black"/>
                </a:solidFill>
                <a:latin typeface="ＭＳ Ｐゴシック"/>
              </a:rPr>
              <a:t>である。そのためにも、</a:t>
            </a:r>
            <a:r>
              <a:rPr kumimoji="0" lang="ja-JP" altLang="en-US" u="sng" kern="0" dirty="0">
                <a:solidFill>
                  <a:prstClr val="black"/>
                </a:solidFill>
                <a:uFill>
                  <a:solidFill>
                    <a:srgbClr val="FF0000"/>
                  </a:solidFill>
                </a:uFill>
                <a:latin typeface="ＭＳ Ｐゴシック"/>
              </a:rPr>
              <a:t>国民一人一人の予防・健康</a:t>
            </a:r>
            <a:endParaRPr kumimoji="0" lang="en-US" altLang="ja-JP" u="sng"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づくりに関する意識を涵養し、健康寿命の延伸により長寿を実現するとともに、世界に冠たる</a:t>
            </a:r>
            <a:endParaRPr kumimoji="0" lang="en-US" altLang="ja-JP" u="sng"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国民皆保険の持続可能性を確保しながら、あらゆる世代の国民一人一人が状態に応じた</a:t>
            </a:r>
            <a:endParaRPr kumimoji="0" lang="en-US" altLang="ja-JP" u="sng"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安心・安全で質が高く効果的・効率的な医療を受けられるようにする</a:t>
            </a:r>
            <a:r>
              <a:rPr kumimoji="0" lang="ja-JP" altLang="en-US" kern="0" dirty="0">
                <a:solidFill>
                  <a:prstClr val="black"/>
                </a:solidFill>
                <a:latin typeface="ＭＳ Ｐゴシック"/>
              </a:rPr>
              <a:t>ことが必要である。</a:t>
            </a:r>
            <a:endParaRPr kumimoji="0" lang="en-US" altLang="ja-JP" kern="0" dirty="0">
              <a:solidFill>
                <a:prstClr val="black"/>
              </a:solidFill>
              <a:latin typeface="ＭＳ Ｐゴシック"/>
            </a:endParaRPr>
          </a:p>
          <a:p>
            <a:pPr fontAlgn="base">
              <a:spcBef>
                <a:spcPts val="600"/>
              </a:spcBef>
              <a:spcAft>
                <a:spcPct val="0"/>
              </a:spcAft>
              <a:defRPr/>
            </a:pPr>
            <a:r>
              <a:rPr kumimoji="0" lang="ja-JP" altLang="en-US" kern="0" dirty="0">
                <a:solidFill>
                  <a:prstClr val="black"/>
                </a:solidFill>
                <a:latin typeface="ＭＳ Ｐゴシック"/>
              </a:rPr>
              <a:t>○　あわせて、我が国の医療制度は、人口減少の中での地域医療の確保、少子化への対応と</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いった様々な課題に直面しており、さらには、災害時の対応や自殺対策など、個々の政策課題</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err="1">
                <a:solidFill>
                  <a:prstClr val="black"/>
                </a:solidFill>
                <a:latin typeface="ＭＳ Ｐゴシック"/>
              </a:rPr>
              <a:t>への</a:t>
            </a:r>
            <a:r>
              <a:rPr kumimoji="0" lang="ja-JP" altLang="en-US" kern="0" dirty="0">
                <a:solidFill>
                  <a:prstClr val="black"/>
                </a:solidFill>
                <a:latin typeface="ＭＳ Ｐゴシック"/>
              </a:rPr>
              <a:t>対応も求められている。こうした多面的な課題にも総合的に対応する必要がある。</a:t>
            </a:r>
            <a:endParaRPr kumimoji="0" lang="en-US" altLang="ja-JP" kern="0" dirty="0">
              <a:solidFill>
                <a:prstClr val="black"/>
              </a:solidFill>
              <a:latin typeface="ＭＳ Ｐゴシック"/>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6</a:t>
            </a:fld>
            <a:endParaRPr lang="ja-JP" altLang="en-US" sz="1600" dirty="0">
              <a:solidFill>
                <a:prstClr val="black"/>
              </a:solidFill>
              <a:latin typeface="Calibri"/>
            </a:endParaRPr>
          </a:p>
        </p:txBody>
      </p:sp>
    </p:spTree>
    <p:extLst>
      <p:ext uri="{BB962C8B-B14F-4D97-AF65-F5344CB8AC3E}">
        <p14:creationId xmlns:p14="http://schemas.microsoft.com/office/powerpoint/2010/main" val="168265866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94327" y="620688"/>
            <a:ext cx="9713939" cy="5904656"/>
          </a:xfrm>
          <a:noFill/>
          <a:ln w="12700">
            <a:solidFill>
              <a:schemeClr val="tx1"/>
            </a:solidFill>
            <a:prstDash val="dash"/>
          </a:ln>
        </p:spPr>
        <p:txBody>
          <a:bodyPr rtlCol="0">
            <a:noAutofit/>
          </a:bodyPr>
          <a:lstStyle/>
          <a:p>
            <a:pPr marL="0" indent="0">
              <a:lnSpc>
                <a:spcPts val="1900"/>
              </a:lnSpc>
              <a:spcBef>
                <a:spcPts val="0"/>
              </a:spcBef>
              <a:buNone/>
            </a:pPr>
            <a:r>
              <a:rPr lang="en-US" altLang="ja-JP" sz="1800" dirty="0"/>
              <a:t>〔</a:t>
            </a:r>
            <a:r>
              <a:rPr lang="ja-JP" altLang="ja-JP" sz="1800" dirty="0"/>
              <a:t>１</a:t>
            </a:r>
            <a:r>
              <a:rPr lang="ja-JP" altLang="en-US" sz="1800" dirty="0"/>
              <a:t>２</a:t>
            </a:r>
            <a:r>
              <a:rPr lang="ja-JP" altLang="ja-JP" sz="1800" dirty="0"/>
              <a:t>月</a:t>
            </a:r>
            <a:r>
              <a:rPr lang="ja-JP" altLang="en-US" sz="1800" dirty="0"/>
              <a:t>１３</a:t>
            </a:r>
            <a:r>
              <a:rPr lang="ja-JP" altLang="ja-JP" sz="1800" dirty="0"/>
              <a:t>日</a:t>
            </a:r>
            <a:r>
              <a:rPr lang="en-US" altLang="ja-JP" sz="1800" dirty="0"/>
              <a:t>〕</a:t>
            </a:r>
            <a:endParaRPr lang="ja-JP" altLang="ja-JP" sz="1800" dirty="0"/>
          </a:p>
          <a:p>
            <a:pPr marL="0" indent="0">
              <a:lnSpc>
                <a:spcPts val="1900"/>
              </a:lnSpc>
              <a:spcBef>
                <a:spcPts val="0"/>
              </a:spcBef>
              <a:buNone/>
            </a:pPr>
            <a:r>
              <a:rPr lang="en-US" altLang="ja-JP" sz="1800" dirty="0"/>
              <a:t>【</a:t>
            </a:r>
            <a:r>
              <a:rPr lang="ja-JP" altLang="ja-JP" sz="1800" dirty="0"/>
              <a:t>新聞・テレビ報道</a:t>
            </a:r>
            <a:r>
              <a:rPr lang="en-US" altLang="ja-JP" sz="1800" dirty="0"/>
              <a:t>】</a:t>
            </a:r>
            <a:endParaRPr lang="ja-JP" altLang="ja-JP" sz="1800" dirty="0"/>
          </a:p>
          <a:p>
            <a:pPr marL="0" indent="0">
              <a:lnSpc>
                <a:spcPts val="1900"/>
              </a:lnSpc>
              <a:spcBef>
                <a:spcPts val="0"/>
              </a:spcBef>
              <a:buNone/>
            </a:pPr>
            <a:r>
              <a:rPr lang="ja-JP" altLang="en-US" sz="1800" dirty="0"/>
              <a:t>　</a:t>
            </a:r>
            <a:r>
              <a:rPr lang="ja-JP" altLang="ja-JP" sz="1800" dirty="0"/>
              <a:t>「診察・入院料</a:t>
            </a:r>
            <a:r>
              <a:rPr lang="en-US" altLang="ja-JP" sz="1800" dirty="0"/>
              <a:t>0.55</a:t>
            </a:r>
            <a:r>
              <a:rPr lang="ja-JP" altLang="ja-JP" sz="1800" dirty="0"/>
              <a:t>％上げ 診療報酬 政府・与党が決定」</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a:t>
            </a:r>
            <a:r>
              <a:rPr lang="ja-JP" altLang="ja-JP" sz="1800" dirty="0"/>
              <a:t>平成３０年度診療報酬改定に関する基本的な見解（各号意見）</a:t>
            </a:r>
          </a:p>
          <a:p>
            <a:pPr marL="0" indent="0">
              <a:lnSpc>
                <a:spcPts val="1900"/>
              </a:lnSpc>
              <a:spcBef>
                <a:spcPts val="0"/>
              </a:spcBef>
              <a:buNone/>
            </a:pPr>
            <a:r>
              <a:rPr lang="ja-JP" altLang="en-US" sz="1800" dirty="0"/>
              <a:t>　</a:t>
            </a:r>
            <a:r>
              <a:rPr lang="en-US" altLang="ja-JP" sz="1800" dirty="0"/>
              <a:t>〈</a:t>
            </a:r>
            <a:r>
              <a:rPr lang="ja-JP" altLang="ja-JP" sz="1800" dirty="0"/>
              <a:t>診療側</a:t>
            </a:r>
            <a:r>
              <a:rPr lang="en-US" altLang="ja-JP" sz="1800" dirty="0"/>
              <a:t>〉</a:t>
            </a:r>
            <a:endParaRPr lang="ja-JP" altLang="ja-JP" sz="1800" dirty="0"/>
          </a:p>
          <a:p>
            <a:pPr marL="0" indent="0">
              <a:lnSpc>
                <a:spcPts val="1900"/>
              </a:lnSpc>
              <a:spcBef>
                <a:spcPts val="0"/>
              </a:spcBef>
              <a:buNone/>
            </a:pPr>
            <a:r>
              <a:rPr lang="ja-JP" altLang="en-US" sz="1800" dirty="0"/>
              <a:t>　 </a:t>
            </a:r>
            <a:r>
              <a:rPr lang="ja-JP" altLang="ja-JP" sz="1800" dirty="0"/>
              <a:t>◇　平成３０年度の医療と介護の同時改定にあたり、改革を継続し、世界に誇るべき国民皆保険</a:t>
            </a:r>
            <a:endParaRPr lang="en-US" altLang="ja-JP" sz="1800" dirty="0"/>
          </a:p>
          <a:p>
            <a:pPr marL="0" indent="0">
              <a:lnSpc>
                <a:spcPts val="1900"/>
              </a:lnSpc>
              <a:spcBef>
                <a:spcPts val="0"/>
              </a:spcBef>
              <a:buNone/>
            </a:pPr>
            <a:r>
              <a:rPr lang="en-US" altLang="ja-JP" sz="1800" dirty="0"/>
              <a:t>        </a:t>
            </a:r>
            <a:r>
              <a:rPr lang="ja-JP" altLang="ja-JP" sz="1800" dirty="0"/>
              <a:t>を持続可能なものとするためにも、今回、薬価改定財源は診療報酬本体に充て、診療報酬改定</a:t>
            </a:r>
            <a:endParaRPr lang="en-US" altLang="ja-JP" sz="1800" dirty="0"/>
          </a:p>
          <a:p>
            <a:pPr marL="0" indent="0">
              <a:lnSpc>
                <a:spcPts val="1900"/>
              </a:lnSpc>
              <a:spcBef>
                <a:spcPts val="0"/>
              </a:spcBef>
              <a:buNone/>
            </a:pPr>
            <a:r>
              <a:rPr lang="en-US" altLang="ja-JP" sz="1800" dirty="0"/>
              <a:t>        </a:t>
            </a:r>
            <a:r>
              <a:rPr lang="ja-JP" altLang="ja-JP" sz="1800" dirty="0"/>
              <a:t>は</a:t>
            </a:r>
            <a:r>
              <a:rPr lang="ja-JP" altLang="ja-JP" sz="1800" dirty="0">
                <a:solidFill>
                  <a:srgbClr val="FF0000"/>
                </a:solidFill>
              </a:rPr>
              <a:t>プラス改定</a:t>
            </a:r>
            <a:r>
              <a:rPr lang="ja-JP" altLang="ja-JP" sz="1800" dirty="0"/>
              <a:t>とするべき</a:t>
            </a:r>
          </a:p>
          <a:p>
            <a:pPr marL="0" indent="0">
              <a:lnSpc>
                <a:spcPts val="1900"/>
              </a:lnSpc>
              <a:spcBef>
                <a:spcPts val="0"/>
              </a:spcBef>
              <a:buNone/>
            </a:pPr>
            <a:r>
              <a:rPr lang="en-US" altLang="ja-JP" sz="1800" dirty="0"/>
              <a:t>   〈</a:t>
            </a:r>
            <a:r>
              <a:rPr lang="ja-JP" altLang="ja-JP" sz="1800" dirty="0"/>
              <a:t>支払側</a:t>
            </a:r>
            <a:r>
              <a:rPr lang="en-US" altLang="ja-JP" sz="1800" dirty="0"/>
              <a:t>〉</a:t>
            </a:r>
            <a:endParaRPr lang="ja-JP" altLang="ja-JP" sz="1800" dirty="0"/>
          </a:p>
          <a:p>
            <a:pPr marL="0" indent="0">
              <a:lnSpc>
                <a:spcPts val="1900"/>
              </a:lnSpc>
              <a:spcBef>
                <a:spcPts val="0"/>
              </a:spcBef>
              <a:buNone/>
            </a:pPr>
            <a:r>
              <a:rPr lang="en-US" altLang="ja-JP" sz="1800" dirty="0"/>
              <a:t>   </a:t>
            </a:r>
            <a:r>
              <a:rPr lang="ja-JP" altLang="ja-JP" sz="1800" dirty="0"/>
              <a:t>◆　国民負担の抑制といった観点を踏まえ、３０年度改定において診療報酬は</a:t>
            </a:r>
            <a:r>
              <a:rPr lang="ja-JP" altLang="ja-JP" sz="1800" dirty="0">
                <a:solidFill>
                  <a:srgbClr val="00B0F0"/>
                </a:solidFill>
              </a:rPr>
              <a:t>マイナス改定</a:t>
            </a:r>
            <a:r>
              <a:rPr lang="ja-JP" altLang="ja-JP" sz="1800" dirty="0"/>
              <a:t>とすべ</a:t>
            </a:r>
            <a:endParaRPr lang="en-US" altLang="ja-JP" sz="1800" dirty="0"/>
          </a:p>
          <a:p>
            <a:pPr marL="0" indent="0">
              <a:lnSpc>
                <a:spcPts val="1900"/>
              </a:lnSpc>
              <a:spcBef>
                <a:spcPts val="0"/>
              </a:spcBef>
              <a:buNone/>
            </a:pPr>
            <a:r>
              <a:rPr lang="en-US" altLang="ja-JP" sz="1800" dirty="0"/>
              <a:t>       </a:t>
            </a:r>
            <a:r>
              <a:rPr lang="ja-JP" altLang="ja-JP" sz="1800" dirty="0"/>
              <a:t>き。併せて、薬価・特定保険医療材料改定及び薬価制度の抜本改革等による引下げ分は診療</a:t>
            </a:r>
            <a:endParaRPr lang="en-US" altLang="ja-JP" sz="1800" dirty="0"/>
          </a:p>
          <a:p>
            <a:pPr marL="0" indent="0">
              <a:lnSpc>
                <a:spcPts val="1900"/>
              </a:lnSpc>
              <a:spcBef>
                <a:spcPts val="0"/>
              </a:spcBef>
              <a:buNone/>
            </a:pPr>
            <a:r>
              <a:rPr lang="en-US" altLang="ja-JP" sz="1800" dirty="0"/>
              <a:t>       </a:t>
            </a:r>
            <a:r>
              <a:rPr lang="ja-JP" altLang="ja-JP" sz="1800" dirty="0"/>
              <a:t>報酬本体に充当せず、確実に国民に還元する必要がある</a:t>
            </a:r>
          </a:p>
          <a:p>
            <a:pPr marL="0" indent="0">
              <a:lnSpc>
                <a:spcPts val="1900"/>
              </a:lnSpc>
              <a:spcBef>
                <a:spcPts val="600"/>
              </a:spcBef>
              <a:buNone/>
            </a:pPr>
            <a:r>
              <a:rPr lang="en-US" altLang="ja-JP" sz="1800" dirty="0"/>
              <a:t>   </a:t>
            </a:r>
            <a:r>
              <a:rPr lang="ja-JP" altLang="en-US" sz="1800" dirty="0"/>
              <a:t>◎</a:t>
            </a:r>
            <a:r>
              <a:rPr lang="ja-JP" altLang="ja-JP" sz="1800" dirty="0"/>
              <a:t>薬価制度の抜本改革案について業界からの意見を踏まえ見直し</a:t>
            </a:r>
          </a:p>
          <a:p>
            <a:pPr marL="0" indent="0">
              <a:lnSpc>
                <a:spcPts val="1900"/>
              </a:lnSpc>
              <a:spcBef>
                <a:spcPts val="0"/>
              </a:spcBef>
              <a:buNone/>
            </a:pPr>
            <a:r>
              <a:rPr lang="en-US" altLang="ja-JP" sz="1800" dirty="0"/>
              <a:t>          </a:t>
            </a:r>
            <a:r>
              <a:rPr lang="ja-JP" altLang="ja-JP" sz="1800" dirty="0"/>
              <a:t>新薬創出等加算の見直し、薬価算定</a:t>
            </a:r>
            <a:r>
              <a:rPr lang="ja-JP" altLang="en-US" sz="1800" dirty="0"/>
              <a:t>方式（類似薬効</a:t>
            </a:r>
            <a:r>
              <a:rPr lang="ja-JP" altLang="ja-JP" sz="1800" dirty="0"/>
              <a:t>比較方式</a:t>
            </a:r>
            <a:r>
              <a:rPr lang="ja-JP" altLang="en-US" sz="1800" dirty="0"/>
              <a:t>）</a:t>
            </a:r>
            <a:endParaRPr lang="ja-JP" altLang="ja-JP" sz="1800" dirty="0"/>
          </a:p>
          <a:p>
            <a:pPr marL="0" indent="0">
              <a:lnSpc>
                <a:spcPts val="1900"/>
              </a:lnSpc>
              <a:spcBef>
                <a:spcPts val="600"/>
              </a:spcBef>
              <a:buNone/>
            </a:pPr>
            <a:r>
              <a:rPr lang="en-US" altLang="ja-JP" sz="1800" dirty="0"/>
              <a:t>〔</a:t>
            </a:r>
            <a:r>
              <a:rPr lang="ja-JP" altLang="ja-JP" sz="1800" dirty="0"/>
              <a:t>１２月１５日</a:t>
            </a:r>
            <a:r>
              <a:rPr lang="en-US" altLang="ja-JP" sz="1800" dirty="0"/>
              <a:t>〕</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a:t>
            </a:r>
            <a:r>
              <a:rPr lang="ja-JP" altLang="ja-JP" sz="1800" dirty="0"/>
              <a:t>平成３０年度診療報酬改定</a:t>
            </a:r>
            <a:r>
              <a:rPr lang="ja-JP" altLang="en-US" sz="1800" dirty="0"/>
              <a:t>への意見 </a:t>
            </a:r>
            <a:r>
              <a:rPr lang="ja-JP" altLang="ja-JP" sz="1800" dirty="0"/>
              <a:t>公益委員案を提示</a:t>
            </a:r>
            <a:r>
              <a:rPr lang="en-US" altLang="ja-JP" sz="1800" dirty="0"/>
              <a:t> </a:t>
            </a:r>
            <a:r>
              <a:rPr lang="ja-JP" altLang="ja-JP" sz="1800" dirty="0">
                <a:solidFill>
                  <a:srgbClr val="00B0F0"/>
                </a:solidFill>
              </a:rPr>
              <a:t>→</a:t>
            </a:r>
            <a:r>
              <a:rPr lang="en-US" altLang="ja-JP" sz="1800" dirty="0"/>
              <a:t> </a:t>
            </a:r>
            <a:r>
              <a:rPr lang="ja-JP" altLang="ja-JP" sz="1800" dirty="0"/>
              <a:t>厚生労働大臣に意見具申</a:t>
            </a:r>
          </a:p>
          <a:p>
            <a:pPr marL="0" indent="0">
              <a:lnSpc>
                <a:spcPts val="1900"/>
              </a:lnSpc>
              <a:spcBef>
                <a:spcPts val="0"/>
              </a:spcBef>
              <a:buNone/>
            </a:pPr>
            <a:r>
              <a:rPr lang="en-US" altLang="ja-JP" sz="1800" dirty="0"/>
              <a:t>     </a:t>
            </a:r>
            <a:r>
              <a:rPr lang="ja-JP" altLang="ja-JP" sz="1800" dirty="0"/>
              <a:t>医療経済実態調査結果、薬価・材料価格調査結果、両側の意見を踏まえ、</a:t>
            </a:r>
            <a:endParaRPr lang="en-US" altLang="ja-JP" sz="1800" dirty="0"/>
          </a:p>
          <a:p>
            <a:pPr marL="0" indent="0">
              <a:lnSpc>
                <a:spcPts val="1900"/>
              </a:lnSpc>
              <a:spcBef>
                <a:spcPts val="0"/>
              </a:spcBef>
              <a:buNone/>
            </a:pPr>
            <a:r>
              <a:rPr lang="ja-JP" altLang="en-US" sz="1800" dirty="0"/>
              <a:t>　  </a:t>
            </a:r>
            <a:r>
              <a:rPr lang="ja-JP" altLang="ja-JP" sz="1800" dirty="0"/>
              <a:t>・</a:t>
            </a:r>
            <a:r>
              <a:rPr lang="en-US" altLang="ja-JP" sz="1800" dirty="0"/>
              <a:t> </a:t>
            </a:r>
            <a:r>
              <a:rPr lang="ja-JP" altLang="ja-JP" sz="1800" dirty="0"/>
              <a:t>予算編成に当たり改定率の設定に関し適切な対応を求める</a:t>
            </a:r>
          </a:p>
          <a:p>
            <a:pPr marL="0" indent="0">
              <a:lnSpc>
                <a:spcPts val="1900"/>
              </a:lnSpc>
              <a:spcBef>
                <a:spcPts val="0"/>
              </a:spcBef>
              <a:buNone/>
            </a:pPr>
            <a:r>
              <a:rPr lang="ja-JP" altLang="en-US" sz="1800" dirty="0"/>
              <a:t>　  </a:t>
            </a:r>
            <a:r>
              <a:rPr lang="ja-JP" altLang="ja-JP" sz="1800" dirty="0"/>
              <a:t>・</a:t>
            </a:r>
            <a:r>
              <a:rPr lang="en-US" altLang="ja-JP" sz="1800" dirty="0"/>
              <a:t> </a:t>
            </a:r>
            <a:r>
              <a:rPr lang="ja-JP" altLang="ja-JP" sz="1800" dirty="0"/>
              <a:t>地域医療介護</a:t>
            </a:r>
            <a:r>
              <a:rPr lang="ja-JP" altLang="en-US" sz="1800" dirty="0"/>
              <a:t>総合</a:t>
            </a:r>
            <a:r>
              <a:rPr lang="ja-JP" altLang="ja-JP" sz="1800" dirty="0"/>
              <a:t>確保基金の活用や予防・健康づくりの取組など幅広い医療施策を講じていく</a:t>
            </a:r>
            <a:endParaRPr lang="en-US" altLang="ja-JP" sz="1800" dirty="0"/>
          </a:p>
          <a:p>
            <a:pPr marL="0" indent="0">
              <a:lnSpc>
                <a:spcPts val="1900"/>
              </a:lnSpc>
              <a:spcBef>
                <a:spcPts val="0"/>
              </a:spcBef>
              <a:buNone/>
            </a:pPr>
            <a:r>
              <a:rPr lang="en-US" altLang="ja-JP" sz="1800" dirty="0"/>
              <a:t>       </a:t>
            </a:r>
            <a:r>
              <a:rPr lang="ja-JP" altLang="ja-JP" sz="1800" dirty="0"/>
              <a:t>必要があり、この点も</a:t>
            </a:r>
            <a:r>
              <a:rPr lang="ja-JP" altLang="en-US" sz="1800" dirty="0"/>
              <a:t>十分な</a:t>
            </a:r>
            <a:r>
              <a:rPr lang="ja-JP" altLang="ja-JP" sz="1800" dirty="0"/>
              <a:t>配慮が行われるよう望む</a:t>
            </a:r>
          </a:p>
          <a:p>
            <a:pPr marL="0" indent="0">
              <a:lnSpc>
                <a:spcPts val="1900"/>
              </a:lnSpc>
              <a:spcBef>
                <a:spcPts val="600"/>
              </a:spcBef>
              <a:buNone/>
            </a:pPr>
            <a:r>
              <a:rPr lang="ja-JP" altLang="en-US" sz="1800" dirty="0"/>
              <a:t>　◎</a:t>
            </a:r>
            <a:r>
              <a:rPr lang="ja-JP" altLang="ja-JP" sz="1800" dirty="0"/>
              <a:t>平成３０年度保険医療材料制度改革の骨子（案）</a:t>
            </a:r>
          </a:p>
        </p:txBody>
      </p:sp>
      <p:sp>
        <p:nvSpPr>
          <p:cNvPr id="5" name="タイトル 1"/>
          <p:cNvSpPr txBox="1">
            <a:spLocks/>
          </p:cNvSpPr>
          <p:nvPr/>
        </p:nvSpPr>
        <p:spPr>
          <a:xfrm>
            <a:off x="741231" y="54712"/>
            <a:ext cx="8420100" cy="504825"/>
          </a:xfrm>
          <a:prstGeom prst="rect">
            <a:avLst/>
          </a:prstGeom>
          <a:solidFill>
            <a:srgbClr val="FFC000">
              <a:alpha val="3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ja-JP" altLang="en-US" sz="2800" dirty="0">
                <a:solidFill>
                  <a:prstClr val="black"/>
                </a:solidFill>
                <a:latin typeface="ＭＳ Ｐゴシック"/>
              </a:rPr>
              <a:t>中医協を中心にした直近の動き④</a:t>
            </a:r>
            <a:endParaRPr lang="en-US" altLang="ja-JP" sz="2800" dirty="0">
              <a:solidFill>
                <a:prstClr val="black"/>
              </a:solidFill>
              <a:latin typeface="ＭＳ Ｐゴシック"/>
            </a:endParaRPr>
          </a:p>
        </p:txBody>
      </p:sp>
      <p:sp>
        <p:nvSpPr>
          <p:cNvPr id="4"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60</a:t>
            </a:r>
            <a:endParaRPr lang="ja-JP" altLang="en-US" sz="1600" dirty="0">
              <a:solidFill>
                <a:prstClr val="black"/>
              </a:solidFill>
            </a:endParaRPr>
          </a:p>
        </p:txBody>
      </p:sp>
    </p:spTree>
    <p:extLst>
      <p:ext uri="{BB962C8B-B14F-4D97-AF65-F5344CB8AC3E}">
        <p14:creationId xmlns:p14="http://schemas.microsoft.com/office/powerpoint/2010/main" val="428233142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94327" y="620688"/>
            <a:ext cx="9713939" cy="6120680"/>
          </a:xfrm>
          <a:noFill/>
          <a:ln w="12700">
            <a:solidFill>
              <a:schemeClr val="tx1"/>
            </a:solidFill>
            <a:prstDash val="dash"/>
          </a:ln>
        </p:spPr>
        <p:txBody>
          <a:bodyPr rtlCol="0">
            <a:noAutofit/>
          </a:bodyPr>
          <a:lstStyle/>
          <a:p>
            <a:pPr marL="0" indent="0">
              <a:lnSpc>
                <a:spcPts val="1900"/>
              </a:lnSpc>
              <a:spcBef>
                <a:spcPts val="0"/>
              </a:spcBef>
              <a:buNone/>
            </a:pPr>
            <a:r>
              <a:rPr lang="en-US" altLang="ja-JP" sz="1800" dirty="0"/>
              <a:t>〔</a:t>
            </a:r>
            <a:r>
              <a:rPr lang="ja-JP" altLang="ja-JP" sz="1800" dirty="0"/>
              <a:t>１</a:t>
            </a:r>
            <a:r>
              <a:rPr lang="ja-JP" altLang="en-US" sz="1800" dirty="0"/>
              <a:t>２</a:t>
            </a:r>
            <a:r>
              <a:rPr lang="ja-JP" altLang="ja-JP" sz="1800" dirty="0"/>
              <a:t>月</a:t>
            </a:r>
            <a:r>
              <a:rPr lang="ja-JP" altLang="en-US" sz="1800" dirty="0"/>
              <a:t>１８</a:t>
            </a:r>
            <a:r>
              <a:rPr lang="ja-JP" altLang="ja-JP" sz="1800" dirty="0"/>
              <a:t>日</a:t>
            </a:r>
            <a:r>
              <a:rPr lang="en-US" altLang="ja-JP" sz="1800" dirty="0"/>
              <a:t>〕</a:t>
            </a:r>
            <a:endParaRPr lang="ja-JP" altLang="ja-JP" sz="1800" dirty="0"/>
          </a:p>
          <a:p>
            <a:pPr marL="0" indent="0">
              <a:lnSpc>
                <a:spcPts val="1900"/>
              </a:lnSpc>
              <a:spcBef>
                <a:spcPts val="0"/>
              </a:spcBef>
              <a:buNone/>
            </a:pPr>
            <a:r>
              <a:rPr lang="en-US" altLang="ja-JP" sz="1800" dirty="0"/>
              <a:t>【</a:t>
            </a:r>
            <a:r>
              <a:rPr lang="ja-JP" altLang="en-US" sz="1800" dirty="0"/>
              <a:t>予算大臣折衝</a:t>
            </a:r>
            <a:r>
              <a:rPr lang="en-US" altLang="ja-JP" sz="1800" dirty="0"/>
              <a:t>】</a:t>
            </a:r>
            <a:endParaRPr lang="ja-JP" altLang="ja-JP" sz="1800" dirty="0"/>
          </a:p>
          <a:p>
            <a:pPr marL="0" indent="0">
              <a:lnSpc>
                <a:spcPts val="1900"/>
              </a:lnSpc>
              <a:spcBef>
                <a:spcPts val="0"/>
              </a:spcBef>
              <a:buNone/>
            </a:pPr>
            <a:r>
              <a:rPr lang="ja-JP" altLang="en-US" sz="1800" dirty="0"/>
              <a:t>　◎</a:t>
            </a:r>
            <a:r>
              <a:rPr lang="ja-JP" altLang="ja-JP" sz="1800" dirty="0"/>
              <a:t>改定率決定</a:t>
            </a:r>
          </a:p>
          <a:p>
            <a:pPr marL="0" indent="0">
              <a:lnSpc>
                <a:spcPts val="1900"/>
              </a:lnSpc>
              <a:spcBef>
                <a:spcPts val="0"/>
              </a:spcBef>
              <a:buNone/>
            </a:pPr>
            <a:r>
              <a:rPr lang="ja-JP" altLang="en-US" sz="1800" dirty="0"/>
              <a:t>　　　　</a:t>
            </a:r>
            <a:r>
              <a:rPr lang="ja-JP" altLang="ja-JP" sz="1800" dirty="0"/>
              <a:t>診療報酬改定</a:t>
            </a:r>
            <a:r>
              <a:rPr lang="en-US" altLang="ja-JP" sz="1800" dirty="0"/>
              <a:t>   </a:t>
            </a:r>
            <a:r>
              <a:rPr lang="ja-JP" altLang="ja-JP" sz="1800" dirty="0"/>
              <a:t>＋０．５５％（医科＋</a:t>
            </a:r>
            <a:r>
              <a:rPr lang="en-US" altLang="ja-JP" sz="1800" dirty="0"/>
              <a:t>0.63</a:t>
            </a:r>
            <a:r>
              <a:rPr lang="ja-JP" altLang="ja-JP" sz="1800" dirty="0"/>
              <a:t>％、歯科＋</a:t>
            </a:r>
            <a:r>
              <a:rPr lang="en-US" altLang="ja-JP" sz="1800" dirty="0"/>
              <a:t>0.69</a:t>
            </a:r>
            <a:r>
              <a:rPr lang="ja-JP" altLang="ja-JP" sz="1800" dirty="0"/>
              <a:t>％、調剤＋</a:t>
            </a:r>
            <a:r>
              <a:rPr lang="en-US" altLang="ja-JP" sz="1800" dirty="0"/>
              <a:t>0.19</a:t>
            </a:r>
            <a:r>
              <a:rPr lang="ja-JP" altLang="ja-JP" sz="1800" dirty="0"/>
              <a:t>％）</a:t>
            </a:r>
          </a:p>
          <a:p>
            <a:pPr marL="0" indent="0">
              <a:lnSpc>
                <a:spcPts val="1900"/>
              </a:lnSpc>
              <a:spcBef>
                <a:spcPts val="0"/>
              </a:spcBef>
              <a:buNone/>
            </a:pPr>
            <a:r>
              <a:rPr lang="ja-JP" altLang="en-US" sz="1800" dirty="0"/>
              <a:t>　　　　</a:t>
            </a:r>
            <a:r>
              <a:rPr lang="ja-JP" altLang="ja-JP" sz="1800" dirty="0"/>
              <a:t>薬価等　①薬価▲１．６５％（実勢価等改定▲</a:t>
            </a:r>
            <a:r>
              <a:rPr lang="en-US" altLang="ja-JP" sz="1800" dirty="0"/>
              <a:t>1.36</a:t>
            </a:r>
            <a:r>
              <a:rPr lang="ja-JP" altLang="ja-JP" sz="1800" dirty="0"/>
              <a:t>％、抜本改革▲</a:t>
            </a:r>
            <a:r>
              <a:rPr lang="en-US" altLang="ja-JP" sz="1800" dirty="0"/>
              <a:t>0.29</a:t>
            </a:r>
            <a:r>
              <a:rPr lang="ja-JP" altLang="ja-JP" sz="1800" dirty="0"/>
              <a:t>％）</a:t>
            </a:r>
          </a:p>
          <a:p>
            <a:pPr marL="0" indent="0">
              <a:lnSpc>
                <a:spcPts val="1900"/>
              </a:lnSpc>
              <a:spcBef>
                <a:spcPts val="0"/>
              </a:spcBef>
              <a:buNone/>
            </a:pPr>
            <a:r>
              <a:rPr lang="ja-JP" altLang="en-US" sz="1800" dirty="0"/>
              <a:t>　　　　</a:t>
            </a:r>
            <a:r>
              <a:rPr lang="ja-JP" altLang="ja-JP" sz="1800" dirty="0"/>
              <a:t>　　　</a:t>
            </a:r>
            <a:r>
              <a:rPr lang="en-US" altLang="ja-JP" sz="1800" dirty="0"/>
              <a:t> </a:t>
            </a:r>
            <a:r>
              <a:rPr lang="ja-JP" altLang="en-US" sz="1800" dirty="0"/>
              <a:t>　　</a:t>
            </a:r>
            <a:r>
              <a:rPr lang="en-US" altLang="ja-JP" sz="1800" dirty="0"/>
              <a:t> </a:t>
            </a:r>
            <a:r>
              <a:rPr lang="ja-JP" altLang="ja-JP" sz="1800" dirty="0"/>
              <a:t>②材料価格▲０．０９％</a:t>
            </a:r>
          </a:p>
          <a:p>
            <a:pPr marL="0" indent="0">
              <a:lnSpc>
                <a:spcPts val="1900"/>
              </a:lnSpc>
              <a:spcBef>
                <a:spcPts val="0"/>
              </a:spcBef>
              <a:buNone/>
            </a:pPr>
            <a:r>
              <a:rPr lang="en-US" altLang="ja-JP" sz="1800" dirty="0"/>
              <a:t>     </a:t>
            </a:r>
            <a:r>
              <a:rPr lang="ja-JP" altLang="ja-JP" sz="1800" dirty="0"/>
              <a:t>上記のほか、いわゆる</a:t>
            </a:r>
            <a:r>
              <a:rPr lang="ja-JP" altLang="ja-JP" sz="1800" dirty="0">
                <a:solidFill>
                  <a:srgbClr val="00B0F0"/>
                </a:solidFill>
              </a:rPr>
              <a:t>大型門前薬局</a:t>
            </a:r>
            <a:r>
              <a:rPr lang="ja-JP" altLang="ja-JP" sz="1800" dirty="0"/>
              <a:t>に対する評価の適正化の措置を講ずる</a:t>
            </a:r>
          </a:p>
          <a:p>
            <a:pPr marL="0" indent="0">
              <a:lnSpc>
                <a:spcPts val="1900"/>
              </a:lnSpc>
              <a:spcBef>
                <a:spcPts val="0"/>
              </a:spcBef>
              <a:buNone/>
            </a:pPr>
            <a:r>
              <a:rPr lang="ja-JP" altLang="ja-JP" sz="1800" dirty="0"/>
              <a:t>〔加藤厚生労働大臣〕</a:t>
            </a:r>
          </a:p>
          <a:p>
            <a:pPr marL="0" indent="0">
              <a:lnSpc>
                <a:spcPts val="1900"/>
              </a:lnSpc>
              <a:spcBef>
                <a:spcPts val="0"/>
              </a:spcBef>
              <a:buNone/>
            </a:pPr>
            <a:r>
              <a:rPr lang="ja-JP" altLang="en-US" sz="1800" dirty="0"/>
              <a:t>　</a:t>
            </a:r>
            <a:r>
              <a:rPr lang="ja-JP" altLang="ja-JP" sz="1800" dirty="0"/>
              <a:t>◇ </a:t>
            </a:r>
            <a:r>
              <a:rPr lang="en-US" altLang="ja-JP" sz="1800" dirty="0"/>
              <a:t>2025</a:t>
            </a:r>
            <a:r>
              <a:rPr lang="ja-JP" altLang="ja-JP" sz="1800" dirty="0"/>
              <a:t>年問題への対応、実調における医療機関の収支の悪化、医療従事者の賃金動向などを</a:t>
            </a:r>
            <a:endParaRPr lang="en-US" altLang="ja-JP" sz="1800" dirty="0"/>
          </a:p>
          <a:p>
            <a:pPr marL="0" indent="0">
              <a:lnSpc>
                <a:spcPts val="1900"/>
              </a:lnSpc>
              <a:spcBef>
                <a:spcPts val="0"/>
              </a:spcBef>
              <a:buNone/>
            </a:pPr>
            <a:r>
              <a:rPr lang="en-US" altLang="ja-JP" sz="1800" dirty="0"/>
              <a:t>   </a:t>
            </a:r>
            <a:r>
              <a:rPr lang="ja-JP" altLang="en-US" sz="1800" dirty="0"/>
              <a:t>　</a:t>
            </a:r>
            <a:r>
              <a:rPr lang="ja-JP" altLang="ja-JP" sz="1800" dirty="0"/>
              <a:t>踏まえる一方、社会保障費の自然増の約</a:t>
            </a:r>
            <a:r>
              <a:rPr lang="en-US" altLang="ja-JP" sz="1800" dirty="0"/>
              <a:t>5,000</a:t>
            </a:r>
            <a:r>
              <a:rPr lang="ja-JP" altLang="ja-JP" sz="1800" dirty="0"/>
              <a:t>億円への抑制、財政再建などを総合的に勘案し</a:t>
            </a:r>
            <a:endParaRPr lang="en-US" altLang="ja-JP" sz="1800" dirty="0"/>
          </a:p>
          <a:p>
            <a:pPr marL="0" indent="0">
              <a:lnSpc>
                <a:spcPts val="1900"/>
              </a:lnSpc>
              <a:spcBef>
                <a:spcPts val="0"/>
              </a:spcBef>
              <a:buNone/>
            </a:pPr>
            <a:r>
              <a:rPr lang="ja-JP" altLang="en-US" sz="1800" dirty="0"/>
              <a:t>　　</a:t>
            </a:r>
            <a:r>
              <a:rPr lang="ja-JP" altLang="ja-JP" sz="1800" dirty="0" err="1"/>
              <a:t>た</a:t>
            </a:r>
            <a:r>
              <a:rPr lang="ja-JP" altLang="ja-JP" sz="1800" dirty="0"/>
              <a:t>結果として、</a:t>
            </a:r>
            <a:r>
              <a:rPr lang="en-US" altLang="ja-JP" sz="1800" dirty="0"/>
              <a:t>0.55</a:t>
            </a:r>
            <a:r>
              <a:rPr lang="ja-JP" altLang="ja-JP" sz="1800" dirty="0"/>
              <a:t>％に決定した</a:t>
            </a:r>
          </a:p>
          <a:p>
            <a:pPr marL="0" indent="0">
              <a:lnSpc>
                <a:spcPts val="1900"/>
              </a:lnSpc>
              <a:spcBef>
                <a:spcPts val="0"/>
              </a:spcBef>
              <a:buNone/>
            </a:pPr>
            <a:r>
              <a:rPr lang="ja-JP" altLang="en-US" sz="1800" dirty="0"/>
              <a:t>　</a:t>
            </a:r>
            <a:r>
              <a:rPr lang="ja-JP" altLang="ja-JP" sz="1800" dirty="0"/>
              <a:t>◇ 必要な効率化を実施しながら、必要な対応に必要な財源を確保するという方針で実施した。</a:t>
            </a:r>
            <a:endParaRPr lang="en-US" altLang="ja-JP" sz="1800" dirty="0"/>
          </a:p>
          <a:p>
            <a:pPr marL="0" indent="0">
              <a:lnSpc>
                <a:spcPts val="1900"/>
              </a:lnSpc>
              <a:spcBef>
                <a:spcPts val="0"/>
              </a:spcBef>
              <a:buNone/>
            </a:pPr>
            <a:r>
              <a:rPr lang="en-US" altLang="ja-JP" sz="1800" dirty="0"/>
              <a:t>   </a:t>
            </a:r>
            <a:r>
              <a:rPr lang="ja-JP" altLang="en-US" sz="1800" dirty="0"/>
              <a:t>　</a:t>
            </a:r>
            <a:r>
              <a:rPr lang="ja-JP" altLang="ja-JP" sz="1800" dirty="0"/>
              <a:t>診療報酬を上げれば、保険料の増加に跳ね返り、自己負担が増えるかもしれないが、</a:t>
            </a:r>
            <a:endParaRPr lang="en-US" altLang="ja-JP" sz="1800" dirty="0"/>
          </a:p>
          <a:p>
            <a:pPr marL="0" indent="0">
              <a:lnSpc>
                <a:spcPts val="1900"/>
              </a:lnSpc>
              <a:spcBef>
                <a:spcPts val="0"/>
              </a:spcBef>
              <a:buNone/>
            </a:pPr>
            <a:r>
              <a:rPr lang="ja-JP" altLang="en-US" sz="1800" dirty="0"/>
              <a:t>　　                            </a:t>
            </a:r>
            <a:r>
              <a:rPr lang="ja-JP" altLang="ja-JP" sz="1800" dirty="0"/>
              <a:t>社会保障を議論していく際には、多面的に見て、総合的な観点に立つことが必要</a:t>
            </a:r>
          </a:p>
          <a:p>
            <a:pPr marL="0" indent="0">
              <a:lnSpc>
                <a:spcPts val="1900"/>
              </a:lnSpc>
              <a:spcBef>
                <a:spcPts val="600"/>
              </a:spcBef>
              <a:buNone/>
            </a:pPr>
            <a:r>
              <a:rPr lang="en-US" altLang="ja-JP" sz="1800" dirty="0"/>
              <a:t>〔</a:t>
            </a:r>
            <a:r>
              <a:rPr lang="ja-JP" altLang="ja-JP" sz="1800" dirty="0"/>
              <a:t>１２月２０日</a:t>
            </a:r>
            <a:r>
              <a:rPr lang="en-US" altLang="ja-JP" sz="1800" dirty="0"/>
              <a:t>〕</a:t>
            </a:r>
            <a:endParaRPr lang="ja-JP" altLang="ja-JP" sz="1800" dirty="0"/>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a:t>
            </a:r>
            <a:r>
              <a:rPr lang="ja-JP" altLang="ja-JP" sz="1800" dirty="0"/>
              <a:t>薬価制度</a:t>
            </a:r>
            <a:r>
              <a:rPr lang="ja-JP" altLang="en-US" sz="1800" dirty="0"/>
              <a:t>の抜本</a:t>
            </a:r>
            <a:r>
              <a:rPr lang="ja-JP" altLang="ja-JP" sz="1800" dirty="0"/>
              <a:t>改革の骨子（案）</a:t>
            </a:r>
            <a:endParaRPr lang="en-US" altLang="ja-JP" sz="1800" dirty="0"/>
          </a:p>
          <a:p>
            <a:pPr marL="0" indent="0">
              <a:lnSpc>
                <a:spcPts val="1900"/>
              </a:lnSpc>
              <a:spcBef>
                <a:spcPts val="0"/>
              </a:spcBef>
              <a:buNone/>
            </a:pPr>
            <a:r>
              <a:rPr lang="ja-JP" altLang="en-US" sz="1800" dirty="0"/>
              <a:t>　◎費用対効果評価の試行的導入における取組及び制度化に向けた主な課題</a:t>
            </a:r>
            <a:endParaRPr lang="en-US" altLang="ja-JP" sz="1800" dirty="0"/>
          </a:p>
          <a:p>
            <a:pPr marL="0" indent="0">
              <a:lnSpc>
                <a:spcPts val="1900"/>
              </a:lnSpc>
              <a:spcBef>
                <a:spcPts val="600"/>
              </a:spcBef>
              <a:buNone/>
            </a:pPr>
            <a:r>
              <a:rPr lang="en-US" altLang="ja-JP" sz="1800" dirty="0"/>
              <a:t>〔</a:t>
            </a:r>
            <a:r>
              <a:rPr lang="ja-JP" altLang="en-US" sz="1800" dirty="0"/>
              <a:t>１２月２２日</a:t>
            </a:r>
            <a:r>
              <a:rPr lang="en-US" altLang="ja-JP" sz="1800" dirty="0"/>
              <a:t>〕</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◎平成３０年度診療報酬改定への意見（各号意見）</a:t>
            </a:r>
            <a:endParaRPr lang="ja-JP" altLang="ja-JP" sz="1800" dirty="0"/>
          </a:p>
          <a:p>
            <a:pPr marL="0" lvl="0" indent="0">
              <a:lnSpc>
                <a:spcPts val="1900"/>
              </a:lnSpc>
              <a:spcBef>
                <a:spcPts val="600"/>
              </a:spcBef>
              <a:buNone/>
            </a:pPr>
            <a:r>
              <a:rPr lang="en-US" altLang="ja-JP" sz="1800" dirty="0">
                <a:solidFill>
                  <a:prstClr val="black"/>
                </a:solidFill>
              </a:rPr>
              <a:t>〔</a:t>
            </a:r>
            <a:r>
              <a:rPr lang="ja-JP" altLang="en-US" sz="1800" dirty="0">
                <a:solidFill>
                  <a:prstClr val="black"/>
                </a:solidFill>
              </a:rPr>
              <a:t>平成３０年</a:t>
            </a:r>
            <a:r>
              <a:rPr lang="ja-JP" altLang="ja-JP" sz="1800" dirty="0">
                <a:solidFill>
                  <a:prstClr val="black"/>
                </a:solidFill>
              </a:rPr>
              <a:t>１月</a:t>
            </a:r>
            <a:r>
              <a:rPr lang="ja-JP" altLang="en-US" sz="1800" dirty="0">
                <a:solidFill>
                  <a:prstClr val="black"/>
                </a:solidFill>
              </a:rPr>
              <a:t>１０</a:t>
            </a:r>
            <a:r>
              <a:rPr lang="ja-JP" altLang="ja-JP" sz="1800" dirty="0">
                <a:solidFill>
                  <a:prstClr val="black"/>
                </a:solidFill>
              </a:rPr>
              <a:t>日</a:t>
            </a:r>
            <a:r>
              <a:rPr lang="en-US" altLang="ja-JP" sz="1800" dirty="0">
                <a:solidFill>
                  <a:prstClr val="black"/>
                </a:solidFill>
              </a:rPr>
              <a:t>〕</a:t>
            </a:r>
            <a:endParaRPr lang="ja-JP" altLang="ja-JP" sz="1800" dirty="0">
              <a:solidFill>
                <a:prstClr val="black"/>
              </a:solidFill>
            </a:endParaRPr>
          </a:p>
          <a:p>
            <a:pPr marL="0" lvl="0" indent="0">
              <a:lnSpc>
                <a:spcPts val="1900"/>
              </a:lnSpc>
              <a:spcBef>
                <a:spcPts val="0"/>
              </a:spcBef>
              <a:buNone/>
            </a:pPr>
            <a:r>
              <a:rPr lang="en-US" altLang="ja-JP" sz="1800" dirty="0">
                <a:solidFill>
                  <a:prstClr val="black"/>
                </a:solidFill>
              </a:rPr>
              <a:t>【</a:t>
            </a:r>
            <a:r>
              <a:rPr lang="ja-JP" altLang="en-US" sz="1800" dirty="0">
                <a:solidFill>
                  <a:prstClr val="black"/>
                </a:solidFill>
              </a:rPr>
              <a:t>中医協</a:t>
            </a:r>
            <a:r>
              <a:rPr lang="en-US" altLang="ja-JP" sz="1800" dirty="0">
                <a:solidFill>
                  <a:prstClr val="black"/>
                </a:solidFill>
              </a:rPr>
              <a:t>】</a:t>
            </a:r>
            <a:endParaRPr lang="ja-JP" altLang="ja-JP" sz="1800" dirty="0">
              <a:solidFill>
                <a:prstClr val="black"/>
              </a:solidFill>
            </a:endParaRPr>
          </a:p>
          <a:p>
            <a:pPr marL="0" lvl="0" indent="0">
              <a:lnSpc>
                <a:spcPts val="1900"/>
              </a:lnSpc>
              <a:spcBef>
                <a:spcPts val="0"/>
              </a:spcBef>
              <a:buNone/>
            </a:pPr>
            <a:r>
              <a:rPr lang="ja-JP" altLang="en-US" sz="1800" dirty="0">
                <a:solidFill>
                  <a:prstClr val="black"/>
                </a:solidFill>
              </a:rPr>
              <a:t>　◎平成３０年度診療報酬</a:t>
            </a:r>
            <a:r>
              <a:rPr lang="ja-JP" altLang="ja-JP" sz="1800" dirty="0">
                <a:solidFill>
                  <a:prstClr val="black"/>
                </a:solidFill>
              </a:rPr>
              <a:t>改定</a:t>
            </a:r>
            <a:r>
              <a:rPr lang="ja-JP" altLang="en-US" sz="1800" dirty="0">
                <a:solidFill>
                  <a:prstClr val="black"/>
                </a:solidFill>
              </a:rPr>
              <a:t>に係るこれまでの議論の整理（案）</a:t>
            </a:r>
            <a:endParaRPr lang="ja-JP" altLang="ja-JP" sz="1800" dirty="0">
              <a:solidFill>
                <a:prstClr val="black"/>
              </a:solidFill>
            </a:endParaRPr>
          </a:p>
          <a:p>
            <a:pPr marL="0" indent="0">
              <a:lnSpc>
                <a:spcPts val="1900"/>
              </a:lnSpc>
              <a:spcBef>
                <a:spcPts val="0"/>
              </a:spcBef>
              <a:buNone/>
            </a:pPr>
            <a:endParaRPr lang="ja-JP" altLang="ja-JP" sz="1800" dirty="0"/>
          </a:p>
        </p:txBody>
      </p:sp>
      <p:sp>
        <p:nvSpPr>
          <p:cNvPr id="5" name="タイトル 1"/>
          <p:cNvSpPr txBox="1">
            <a:spLocks/>
          </p:cNvSpPr>
          <p:nvPr/>
        </p:nvSpPr>
        <p:spPr>
          <a:xfrm>
            <a:off x="741231" y="54712"/>
            <a:ext cx="8420100" cy="504825"/>
          </a:xfrm>
          <a:prstGeom prst="rect">
            <a:avLst/>
          </a:prstGeom>
          <a:solidFill>
            <a:srgbClr val="FFC000">
              <a:alpha val="3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ja-JP" altLang="en-US" sz="2800" dirty="0">
                <a:solidFill>
                  <a:prstClr val="black"/>
                </a:solidFill>
                <a:latin typeface="ＭＳ Ｐゴシック"/>
              </a:rPr>
              <a:t>中医協を中心にした直近の動き⑤</a:t>
            </a:r>
            <a:endParaRPr lang="en-US" altLang="ja-JP" sz="2800" dirty="0">
              <a:solidFill>
                <a:prstClr val="black"/>
              </a:solidFill>
              <a:latin typeface="ＭＳ Ｐゴシック"/>
            </a:endParaRPr>
          </a:p>
        </p:txBody>
      </p:sp>
      <p:sp>
        <p:nvSpPr>
          <p:cNvPr id="4"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61</a:t>
            </a:r>
            <a:endParaRPr lang="ja-JP" altLang="en-US" sz="1600" dirty="0">
              <a:solidFill>
                <a:prstClr val="black"/>
              </a:solidFill>
            </a:endParaRPr>
          </a:p>
        </p:txBody>
      </p:sp>
    </p:spTree>
    <p:extLst>
      <p:ext uri="{BB962C8B-B14F-4D97-AF65-F5344CB8AC3E}">
        <p14:creationId xmlns:p14="http://schemas.microsoft.com/office/powerpoint/2010/main" val="368896685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94327" y="620688"/>
            <a:ext cx="9713939" cy="5904656"/>
          </a:xfrm>
          <a:noFill/>
          <a:ln w="12700">
            <a:solidFill>
              <a:schemeClr val="tx1"/>
            </a:solidFill>
            <a:prstDash val="dash"/>
          </a:ln>
        </p:spPr>
        <p:txBody>
          <a:bodyPr rtlCol="0">
            <a:noAutofit/>
          </a:bodyPr>
          <a:lstStyle/>
          <a:p>
            <a:pPr marL="0" indent="0">
              <a:lnSpc>
                <a:spcPts val="1900"/>
              </a:lnSpc>
              <a:spcBef>
                <a:spcPts val="300"/>
              </a:spcBef>
              <a:buNone/>
            </a:pPr>
            <a:r>
              <a:rPr lang="en-US" altLang="ja-JP" sz="1800" dirty="0"/>
              <a:t>〔</a:t>
            </a:r>
            <a:r>
              <a:rPr lang="ja-JP" altLang="ja-JP" sz="1800" dirty="0"/>
              <a:t>１月</a:t>
            </a:r>
            <a:r>
              <a:rPr lang="ja-JP" altLang="en-US" sz="1800" dirty="0"/>
              <a:t>１２</a:t>
            </a:r>
            <a:r>
              <a:rPr lang="ja-JP" altLang="ja-JP" sz="1800" dirty="0"/>
              <a:t>日</a:t>
            </a:r>
            <a:r>
              <a:rPr lang="en-US" altLang="ja-JP" sz="1800" dirty="0"/>
              <a:t>〕</a:t>
            </a:r>
            <a:endParaRPr lang="ja-JP" altLang="ja-JP" sz="1800" dirty="0"/>
          </a:p>
          <a:p>
            <a:pPr marL="0" indent="0">
              <a:lnSpc>
                <a:spcPts val="1900"/>
              </a:lnSpc>
              <a:spcBef>
                <a:spcPts val="0"/>
              </a:spcBef>
              <a:buNone/>
            </a:pPr>
            <a:r>
              <a:rPr lang="en-US" altLang="ja-JP" sz="1800" dirty="0"/>
              <a:t>【</a:t>
            </a:r>
            <a:r>
              <a:rPr lang="ja-JP" altLang="en-US" sz="1800" dirty="0"/>
              <a:t>中医協</a:t>
            </a:r>
            <a:r>
              <a:rPr lang="en-US" altLang="ja-JP" sz="1800" dirty="0"/>
              <a:t>】</a:t>
            </a:r>
          </a:p>
          <a:p>
            <a:pPr marL="0" lvl="0" indent="0">
              <a:lnSpc>
                <a:spcPts val="1900"/>
              </a:lnSpc>
              <a:spcBef>
                <a:spcPts val="0"/>
              </a:spcBef>
              <a:buNone/>
            </a:pPr>
            <a:r>
              <a:rPr lang="ja-JP" altLang="en-US" sz="1800" dirty="0"/>
              <a:t>　◎</a:t>
            </a:r>
            <a:r>
              <a:rPr lang="ja-JP" altLang="en-US" sz="1800" dirty="0">
                <a:solidFill>
                  <a:prstClr val="black"/>
                </a:solidFill>
              </a:rPr>
              <a:t>平成３０年度診療報酬</a:t>
            </a:r>
            <a:r>
              <a:rPr lang="ja-JP" altLang="ja-JP" sz="1800" dirty="0">
                <a:solidFill>
                  <a:prstClr val="black"/>
                </a:solidFill>
              </a:rPr>
              <a:t>改定</a:t>
            </a:r>
            <a:r>
              <a:rPr lang="ja-JP" altLang="en-US" sz="1800" dirty="0">
                <a:solidFill>
                  <a:prstClr val="black"/>
                </a:solidFill>
              </a:rPr>
              <a:t>に係るこれまでの議論の整理（現時点の骨子）</a:t>
            </a:r>
            <a:endParaRPr lang="en-US" altLang="ja-JP" sz="1800" dirty="0"/>
          </a:p>
          <a:p>
            <a:pPr marL="0" indent="0">
              <a:lnSpc>
                <a:spcPts val="1900"/>
              </a:lnSpc>
              <a:spcBef>
                <a:spcPts val="0"/>
              </a:spcBef>
              <a:buNone/>
            </a:pPr>
            <a:r>
              <a:rPr lang="ja-JP" altLang="en-US" sz="1800" dirty="0"/>
              <a:t>　◎平成３０年度診療報酬改定について（厚生労働大臣からの諮問）</a:t>
            </a:r>
            <a:endParaRPr lang="en-US" altLang="ja-JP" sz="1800" dirty="0"/>
          </a:p>
          <a:p>
            <a:pPr marL="0" indent="0">
              <a:lnSpc>
                <a:spcPts val="1900"/>
              </a:lnSpc>
              <a:spcBef>
                <a:spcPts val="0"/>
              </a:spcBef>
              <a:buNone/>
            </a:pPr>
            <a:r>
              <a:rPr lang="ja-JP" altLang="en-US" sz="1800" dirty="0"/>
              <a:t>　◎改定内容についてパブリックコメント募集開始</a:t>
            </a:r>
            <a:endParaRPr lang="en-US" altLang="ja-JP" sz="1800" dirty="0"/>
          </a:p>
          <a:p>
            <a:pPr marL="0" indent="0">
              <a:lnSpc>
                <a:spcPts val="1900"/>
              </a:lnSpc>
              <a:spcBef>
                <a:spcPts val="600"/>
              </a:spcBef>
              <a:buNone/>
            </a:pPr>
            <a:r>
              <a:rPr lang="en-US" altLang="ja-JP" sz="1800" dirty="0"/>
              <a:t>〔</a:t>
            </a:r>
            <a:r>
              <a:rPr lang="ja-JP" altLang="en-US" sz="1800" dirty="0"/>
              <a:t>１月１７日</a:t>
            </a:r>
            <a:r>
              <a:rPr lang="en-US" altLang="ja-JP" sz="1800" dirty="0"/>
              <a:t>〕</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◎平成３０年度薬価制度・</a:t>
            </a:r>
            <a:r>
              <a:rPr lang="ja-JP" altLang="en-US" sz="1800" dirty="0">
                <a:solidFill>
                  <a:prstClr val="black"/>
                </a:solidFill>
              </a:rPr>
              <a:t>保険医療材料制度</a:t>
            </a:r>
            <a:r>
              <a:rPr lang="ja-JP" altLang="en-US" sz="1800" dirty="0"/>
              <a:t>の見直し</a:t>
            </a:r>
            <a:endParaRPr lang="en-US" altLang="ja-JP" sz="1800" dirty="0"/>
          </a:p>
          <a:p>
            <a:pPr marL="0" indent="0">
              <a:lnSpc>
                <a:spcPts val="1900"/>
              </a:lnSpc>
              <a:spcBef>
                <a:spcPts val="0"/>
              </a:spcBef>
              <a:buNone/>
            </a:pPr>
            <a:r>
              <a:rPr lang="ja-JP" altLang="en-US" sz="1800" dirty="0"/>
              <a:t>　◎医療技術の評価（医療技術評価分科会からの報告）</a:t>
            </a:r>
            <a:endParaRPr lang="ja-JP" altLang="ja-JP" sz="1800" dirty="0"/>
          </a:p>
          <a:p>
            <a:pPr marL="0" indent="0">
              <a:lnSpc>
                <a:spcPts val="1900"/>
              </a:lnSpc>
              <a:spcBef>
                <a:spcPts val="600"/>
              </a:spcBef>
              <a:buNone/>
            </a:pPr>
            <a:r>
              <a:rPr lang="en-US" altLang="ja-JP" sz="1800" dirty="0"/>
              <a:t>〔</a:t>
            </a:r>
            <a:r>
              <a:rPr lang="ja-JP" altLang="en-US" sz="1800" dirty="0"/>
              <a:t>１月１９日</a:t>
            </a:r>
            <a:r>
              <a:rPr lang="en-US" altLang="ja-JP" sz="1800" dirty="0"/>
              <a:t>〕</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◎中医協委員が国民の声を聴くため公聴会を開催（千葉市）</a:t>
            </a:r>
            <a:endParaRPr lang="en-US" altLang="ja-JP" sz="1800" dirty="0"/>
          </a:p>
          <a:p>
            <a:pPr marL="0" indent="0">
              <a:lnSpc>
                <a:spcPts val="1900"/>
              </a:lnSpc>
              <a:spcBef>
                <a:spcPts val="600"/>
              </a:spcBef>
              <a:buNone/>
            </a:pPr>
            <a:r>
              <a:rPr lang="en-US" altLang="ja-JP" sz="1800" dirty="0"/>
              <a:t>〔</a:t>
            </a:r>
            <a:r>
              <a:rPr lang="ja-JP" altLang="en-US" sz="1800" dirty="0"/>
              <a:t>１月２４日～</a:t>
            </a:r>
            <a:r>
              <a:rPr lang="en-US" altLang="ja-JP" sz="1800" dirty="0"/>
              <a:t>〕</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◎個別改定項目（短冊）の審議</a:t>
            </a:r>
            <a:endParaRPr lang="en-US" altLang="ja-JP" sz="1800" dirty="0"/>
          </a:p>
          <a:p>
            <a:pPr marL="0" lvl="0" indent="0">
              <a:lnSpc>
                <a:spcPts val="1900"/>
              </a:lnSpc>
              <a:spcBef>
                <a:spcPts val="600"/>
              </a:spcBef>
              <a:buNone/>
            </a:pPr>
            <a:r>
              <a:rPr lang="en-US" altLang="ja-JP" sz="1800" dirty="0">
                <a:solidFill>
                  <a:prstClr val="black"/>
                </a:solidFill>
              </a:rPr>
              <a:t>〔</a:t>
            </a:r>
            <a:r>
              <a:rPr lang="ja-JP" altLang="en-US" sz="1800" dirty="0">
                <a:solidFill>
                  <a:prstClr val="black"/>
                </a:solidFill>
              </a:rPr>
              <a:t>１月２６日</a:t>
            </a:r>
            <a:r>
              <a:rPr lang="en-US" altLang="ja-JP" sz="1800" dirty="0">
                <a:solidFill>
                  <a:prstClr val="black"/>
                </a:solidFill>
              </a:rPr>
              <a:t>〕</a:t>
            </a:r>
          </a:p>
          <a:p>
            <a:pPr marL="0" lvl="0" indent="0">
              <a:lnSpc>
                <a:spcPts val="1900"/>
              </a:lnSpc>
              <a:spcBef>
                <a:spcPts val="0"/>
              </a:spcBef>
              <a:buNone/>
            </a:pPr>
            <a:r>
              <a:rPr lang="en-US" altLang="ja-JP" sz="1800" dirty="0">
                <a:solidFill>
                  <a:prstClr val="black"/>
                </a:solidFill>
              </a:rPr>
              <a:t>【</a:t>
            </a:r>
            <a:r>
              <a:rPr lang="ja-JP" altLang="en-US" sz="1800" dirty="0">
                <a:solidFill>
                  <a:prstClr val="black"/>
                </a:solidFill>
              </a:rPr>
              <a:t>中医協</a:t>
            </a:r>
            <a:r>
              <a:rPr lang="en-US" altLang="ja-JP" sz="1800" dirty="0">
                <a:solidFill>
                  <a:prstClr val="black"/>
                </a:solidFill>
              </a:rPr>
              <a:t>】</a:t>
            </a:r>
          </a:p>
          <a:p>
            <a:pPr marL="0" lvl="0" indent="0">
              <a:lnSpc>
                <a:spcPts val="1900"/>
              </a:lnSpc>
              <a:spcBef>
                <a:spcPts val="0"/>
              </a:spcBef>
              <a:buNone/>
            </a:pPr>
            <a:r>
              <a:rPr lang="ja-JP" altLang="en-US" sz="1800" dirty="0">
                <a:solidFill>
                  <a:prstClr val="black"/>
                </a:solidFill>
              </a:rPr>
              <a:t>　◎急性期一般入院基本料の「重症度、医療・看護必要度」の該当患者割合の基準値について</a:t>
            </a:r>
            <a:endParaRPr lang="en-US" altLang="ja-JP" sz="1800" dirty="0">
              <a:solidFill>
                <a:prstClr val="black"/>
              </a:solidFill>
            </a:endParaRPr>
          </a:p>
          <a:p>
            <a:pPr marL="0" lvl="0" indent="0">
              <a:lnSpc>
                <a:spcPts val="1900"/>
              </a:lnSpc>
              <a:spcBef>
                <a:spcPts val="0"/>
              </a:spcBef>
              <a:buNone/>
            </a:pPr>
            <a:r>
              <a:rPr lang="ja-JP" altLang="en-US" sz="1800" dirty="0">
                <a:solidFill>
                  <a:prstClr val="black"/>
                </a:solidFill>
              </a:rPr>
              <a:t>　　（公益裁定）</a:t>
            </a:r>
            <a:endParaRPr lang="en-US" altLang="ja-JP" sz="1800" dirty="0">
              <a:solidFill>
                <a:prstClr val="black"/>
              </a:solidFill>
            </a:endParaRPr>
          </a:p>
          <a:p>
            <a:pPr marL="0" indent="0">
              <a:lnSpc>
                <a:spcPts val="1900"/>
              </a:lnSpc>
              <a:spcBef>
                <a:spcPts val="600"/>
              </a:spcBef>
              <a:buNone/>
            </a:pPr>
            <a:r>
              <a:rPr lang="en-US" altLang="ja-JP" sz="1800" dirty="0"/>
              <a:t>〔</a:t>
            </a:r>
            <a:r>
              <a:rPr lang="ja-JP" altLang="en-US" sz="1800" dirty="0"/>
              <a:t>２月７日</a:t>
            </a:r>
            <a:r>
              <a:rPr lang="en-US" altLang="ja-JP" sz="1800" dirty="0"/>
              <a:t>〕</a:t>
            </a:r>
          </a:p>
          <a:p>
            <a:pPr marL="0" indent="0">
              <a:lnSpc>
                <a:spcPts val="1900"/>
              </a:lnSpc>
              <a:spcBef>
                <a:spcPts val="0"/>
              </a:spcBef>
              <a:buNone/>
            </a:pPr>
            <a:r>
              <a:rPr lang="en-US" altLang="ja-JP" sz="1800" dirty="0"/>
              <a:t>【</a:t>
            </a:r>
            <a:r>
              <a:rPr lang="ja-JP" altLang="en-US" sz="1800" dirty="0"/>
              <a:t>中医協</a:t>
            </a:r>
            <a:r>
              <a:rPr lang="en-US" altLang="ja-JP" sz="1800" dirty="0"/>
              <a:t>】</a:t>
            </a:r>
          </a:p>
          <a:p>
            <a:pPr marL="0" indent="0">
              <a:lnSpc>
                <a:spcPts val="1900"/>
              </a:lnSpc>
              <a:spcBef>
                <a:spcPts val="0"/>
              </a:spcBef>
              <a:buNone/>
            </a:pPr>
            <a:r>
              <a:rPr lang="ja-JP" altLang="en-US" sz="1800" dirty="0"/>
              <a:t>　◎答申・附帯意見２０項目</a:t>
            </a:r>
            <a:endParaRPr lang="en-US" altLang="ja-JP" sz="1800" dirty="0"/>
          </a:p>
          <a:p>
            <a:pPr marL="0" indent="0">
              <a:lnSpc>
                <a:spcPts val="1900"/>
              </a:lnSpc>
              <a:spcBef>
                <a:spcPts val="0"/>
              </a:spcBef>
              <a:buNone/>
            </a:pPr>
            <a:endParaRPr lang="ja-JP" altLang="ja-JP" sz="1800" dirty="0"/>
          </a:p>
        </p:txBody>
      </p:sp>
      <p:sp>
        <p:nvSpPr>
          <p:cNvPr id="5" name="タイトル 1"/>
          <p:cNvSpPr txBox="1">
            <a:spLocks/>
          </p:cNvSpPr>
          <p:nvPr/>
        </p:nvSpPr>
        <p:spPr>
          <a:xfrm>
            <a:off x="741231" y="54712"/>
            <a:ext cx="8420100" cy="504825"/>
          </a:xfrm>
          <a:prstGeom prst="rect">
            <a:avLst/>
          </a:prstGeom>
          <a:solidFill>
            <a:srgbClr val="FFC000">
              <a:alpha val="3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ja-JP" altLang="en-US" sz="2800" dirty="0">
                <a:solidFill>
                  <a:prstClr val="black"/>
                </a:solidFill>
                <a:latin typeface="ＭＳ Ｐゴシック"/>
              </a:rPr>
              <a:t>中医協を中心にした直近の動き⑥</a:t>
            </a:r>
            <a:endParaRPr lang="en-US" altLang="ja-JP" sz="2800" dirty="0">
              <a:solidFill>
                <a:prstClr val="black"/>
              </a:solidFill>
              <a:latin typeface="ＭＳ Ｐゴシック"/>
            </a:endParaRPr>
          </a:p>
        </p:txBody>
      </p:sp>
      <p:sp>
        <p:nvSpPr>
          <p:cNvPr id="4"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62</a:t>
            </a:r>
            <a:endParaRPr lang="ja-JP" altLang="en-US" sz="1600" dirty="0">
              <a:solidFill>
                <a:prstClr val="black"/>
              </a:solidFill>
            </a:endParaRPr>
          </a:p>
        </p:txBody>
      </p:sp>
    </p:spTree>
    <p:extLst>
      <p:ext uri="{BB962C8B-B14F-4D97-AF65-F5344CB8AC3E}">
        <p14:creationId xmlns:p14="http://schemas.microsoft.com/office/powerpoint/2010/main" val="423438903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416496" y="1484784"/>
            <a:ext cx="9361040" cy="3096344"/>
          </a:xfrm>
          <a:noFill/>
          <a:ln>
            <a:noFill/>
          </a:ln>
        </p:spPr>
        <p:txBody>
          <a:bodyPr>
            <a:noAutofit/>
          </a:bodyPr>
          <a:lstStyle/>
          <a:p>
            <a:pPr algn="l">
              <a:spcBef>
                <a:spcPts val="0"/>
              </a:spcBef>
            </a:pPr>
            <a:r>
              <a:rPr lang="ja-JP" altLang="en-US" sz="3200" dirty="0">
                <a:solidFill>
                  <a:prstClr val="black"/>
                </a:solidFill>
              </a:rPr>
              <a:t>　</a:t>
            </a:r>
            <a:r>
              <a:rPr lang="en-US" altLang="ja-JP" sz="3200" dirty="0">
                <a:solidFill>
                  <a:prstClr val="black"/>
                </a:solidFill>
              </a:rPr>
              <a:t>【</a:t>
            </a:r>
            <a:r>
              <a:rPr lang="ja-JP" altLang="en-US" sz="3200" dirty="0">
                <a:solidFill>
                  <a:prstClr val="black"/>
                </a:solidFill>
              </a:rPr>
              <a:t>中医協における審議項目</a:t>
            </a:r>
            <a:r>
              <a:rPr lang="en-US" altLang="ja-JP" sz="3200" dirty="0">
                <a:solidFill>
                  <a:prstClr val="black"/>
                </a:solidFill>
              </a:rPr>
              <a:t>】</a:t>
            </a:r>
            <a:br>
              <a:rPr lang="en-US" altLang="ja-JP" sz="3200" dirty="0">
                <a:solidFill>
                  <a:prstClr val="black"/>
                </a:solidFill>
              </a:rPr>
            </a:br>
            <a:r>
              <a:rPr lang="ja-JP" altLang="en-US" sz="3200" dirty="0">
                <a:solidFill>
                  <a:prstClr val="black"/>
                </a:solidFill>
              </a:rPr>
              <a:t>　　　外来医療、在宅医療、入院医療、</a:t>
            </a:r>
            <a:r>
              <a:rPr lang="en-US" altLang="ja-JP" sz="3200" dirty="0">
                <a:solidFill>
                  <a:prstClr val="black"/>
                </a:solidFill>
              </a:rPr>
              <a:t/>
            </a:r>
            <a:br>
              <a:rPr lang="en-US" altLang="ja-JP" sz="3200" dirty="0">
                <a:solidFill>
                  <a:prstClr val="black"/>
                </a:solidFill>
              </a:rPr>
            </a:br>
            <a:r>
              <a:rPr lang="ja-JP" altLang="en-US" sz="3200" dirty="0">
                <a:solidFill>
                  <a:prstClr val="black"/>
                </a:solidFill>
              </a:rPr>
              <a:t>　　　横断的事項、個別事項、医療と介護の連携</a:t>
            </a:r>
            <a:r>
              <a:rPr lang="en-US" altLang="ja-JP" sz="3200" dirty="0">
                <a:solidFill>
                  <a:prstClr val="black"/>
                </a:solidFill>
              </a:rPr>
              <a:t/>
            </a:r>
            <a:br>
              <a:rPr lang="en-US" altLang="ja-JP" sz="3200" dirty="0">
                <a:solidFill>
                  <a:prstClr val="black"/>
                </a:solidFill>
              </a:rPr>
            </a:br>
            <a:r>
              <a:rPr lang="ja-JP" altLang="en-US" sz="3200" dirty="0">
                <a:solidFill>
                  <a:prstClr val="black"/>
                </a:solidFill>
              </a:rPr>
              <a:t>　　　　　　（平成２９年１月～平成３０年１月）　　</a:t>
            </a:r>
            <a:r>
              <a:rPr lang="en-US" altLang="ja-JP" sz="3200" dirty="0">
                <a:solidFill>
                  <a:prstClr val="black"/>
                </a:solidFill>
              </a:rPr>
              <a:t/>
            </a:r>
            <a:br>
              <a:rPr lang="en-US" altLang="ja-JP" sz="3200" dirty="0">
                <a:solidFill>
                  <a:prstClr val="black"/>
                </a:solidFill>
              </a:rPr>
            </a:br>
            <a:endParaRPr kumimoji="1" lang="ja-JP" altLang="en-US" sz="3200" dirty="0"/>
          </a:p>
        </p:txBody>
      </p:sp>
      <p:sp>
        <p:nvSpPr>
          <p:cNvPr id="4" name="スライド番号プレースホルダー 2"/>
          <p:cNvSpPr txBox="1">
            <a:spLocks/>
          </p:cNvSpPr>
          <p:nvPr/>
        </p:nvSpPr>
        <p:spPr>
          <a:xfrm>
            <a:off x="7682160" y="65926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63</a:t>
            </a:fld>
            <a:endParaRPr lang="ja-JP" altLang="en-US" sz="1600" dirty="0">
              <a:solidFill>
                <a:prstClr val="black"/>
              </a:solidFill>
            </a:endParaRPr>
          </a:p>
        </p:txBody>
      </p:sp>
    </p:spTree>
    <p:extLst>
      <p:ext uri="{BB962C8B-B14F-4D97-AF65-F5344CB8AC3E}">
        <p14:creationId xmlns:p14="http://schemas.microsoft.com/office/powerpoint/2010/main" val="185537582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2520" y="23559"/>
            <a:ext cx="8915400" cy="620688"/>
          </a:xfrm>
          <a:noFill/>
          <a:ln>
            <a:noFill/>
          </a:ln>
        </p:spPr>
        <p:txBody>
          <a:bodyPr>
            <a:normAutofit/>
          </a:bodyPr>
          <a:lstStyle/>
          <a:p>
            <a:r>
              <a:rPr lang="ja-JP" altLang="en-US" sz="3200" dirty="0"/>
              <a:t>中医協における審議項目</a:t>
            </a:r>
            <a:r>
              <a:rPr lang="en-US" altLang="ja-JP" sz="3200" dirty="0"/>
              <a:t>《</a:t>
            </a:r>
            <a:r>
              <a:rPr lang="ja-JP" altLang="en-US" sz="3200" dirty="0"/>
              <a:t>外来</a:t>
            </a:r>
            <a:r>
              <a:rPr kumimoji="1" lang="ja-JP" altLang="en-US" sz="3200" dirty="0"/>
              <a:t>医療</a:t>
            </a:r>
            <a:r>
              <a:rPr kumimoji="1" lang="en-US" altLang="ja-JP" sz="3200" dirty="0"/>
              <a:t>》</a:t>
            </a:r>
            <a:endParaRPr kumimoji="1" lang="ja-JP" altLang="en-US" sz="3200" dirty="0"/>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1639999248"/>
              </p:ext>
            </p:extLst>
          </p:nvPr>
        </p:nvGraphicFramePr>
        <p:xfrm>
          <a:off x="365131" y="841375"/>
          <a:ext cx="4443413" cy="3119120"/>
        </p:xfrm>
        <a:graphic>
          <a:graphicData uri="http://schemas.openxmlformats.org/drawingml/2006/table">
            <a:tbl>
              <a:tblPr firstRow="1" bandRow="1">
                <a:tableStyleId>{5C22544A-7EE6-4342-B048-85BDC9FD1C3A}</a:tableStyleId>
              </a:tblPr>
              <a:tblGrid>
                <a:gridCol w="4443413">
                  <a:extLst>
                    <a:ext uri="{9D8B030D-6E8A-4147-A177-3AD203B41FA5}">
                      <a16:colId xmlns="" xmlns:a16="http://schemas.microsoft.com/office/drawing/2014/main" val="20000"/>
                    </a:ext>
                  </a:extLst>
                </a:gridCol>
              </a:tblGrid>
              <a:tr h="370840">
                <a:tc>
                  <a:txBody>
                    <a:bodyPr/>
                    <a:lstStyle/>
                    <a:p>
                      <a:r>
                        <a:rPr kumimoji="1" lang="en-US" altLang="ja-JP" dirty="0">
                          <a:solidFill>
                            <a:schemeClr val="tx1"/>
                          </a:solidFill>
                        </a:rPr>
                        <a:t>【</a:t>
                      </a:r>
                      <a:r>
                        <a:rPr kumimoji="1" lang="ja-JP" altLang="en-US" dirty="0">
                          <a:solidFill>
                            <a:schemeClr val="tx1"/>
                          </a:solidFill>
                        </a:rPr>
                        <a:t>その１（平成２９年２月８日）</a:t>
                      </a:r>
                      <a:r>
                        <a:rPr kumimoji="1" lang="en-US" altLang="ja-JP" dirty="0">
                          <a:solidFill>
                            <a:schemeClr val="tx1"/>
                          </a:solidFill>
                        </a:rPr>
                        <a:t>】</a:t>
                      </a: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dirty="0"/>
                        <a:t>　①医療提供体制</a:t>
                      </a:r>
                      <a:endParaRPr kumimoji="1" lang="en-US" altLang="ja-JP" dirty="0"/>
                    </a:p>
                    <a:p>
                      <a:r>
                        <a:rPr kumimoji="1" lang="ja-JP" altLang="en-US" dirty="0"/>
                        <a:t>　②患者の状況</a:t>
                      </a:r>
                      <a:endParaRPr kumimoji="1" lang="en-US" altLang="ja-JP" dirty="0"/>
                    </a:p>
                    <a:p>
                      <a:r>
                        <a:rPr kumimoji="1" lang="ja-JP" altLang="en-US" dirty="0"/>
                        <a:t>　③診療内容と医療費</a:t>
                      </a:r>
                      <a:endParaRPr kumimoji="1" lang="en-US" altLang="ja-JP" dirty="0"/>
                    </a:p>
                    <a:p>
                      <a:r>
                        <a:rPr kumimoji="1" lang="ja-JP" altLang="en-US" dirty="0"/>
                        <a:t>　④診療報酬上の評価</a:t>
                      </a:r>
                      <a:endParaRPr kumimoji="1" lang="en-US" altLang="ja-JP" dirty="0"/>
                    </a:p>
                    <a:p>
                      <a:r>
                        <a:rPr kumimoji="1" lang="ja-JP" altLang="en-US" dirty="0"/>
                        <a:t>　⑤その他（遠隔診療、遠隔モニタリング）</a:t>
                      </a:r>
                    </a:p>
                  </a:txBody>
                  <a:tcPr/>
                </a:tc>
                <a:extLst>
                  <a:ext uri="{0D108BD9-81ED-4DB2-BD59-A6C34878D82A}">
                    <a16:rowId xmlns="" xmlns:a16="http://schemas.microsoft.com/office/drawing/2014/main" val="10001"/>
                  </a:ext>
                </a:extLst>
              </a:tr>
              <a:tr h="370840">
                <a:tc>
                  <a:txBody>
                    <a:bodyPr/>
                    <a:lstStyle/>
                    <a:p>
                      <a:r>
                        <a:rPr kumimoji="1" lang="en-US" altLang="ja-JP" b="1" dirty="0">
                          <a:latin typeface="+mn-ea"/>
                          <a:ea typeface="+mn-ea"/>
                        </a:rPr>
                        <a:t>【</a:t>
                      </a:r>
                      <a:r>
                        <a:rPr kumimoji="1" lang="ja-JP" altLang="en-US" b="1" dirty="0">
                          <a:latin typeface="+mn-ea"/>
                          <a:ea typeface="+mn-ea"/>
                        </a:rPr>
                        <a:t>その２（平成２９年３月２９日）</a:t>
                      </a:r>
                      <a:r>
                        <a:rPr kumimoji="1" lang="en-US" altLang="ja-JP" b="1" dirty="0">
                          <a:latin typeface="+mn-ea"/>
                          <a:ea typeface="+mn-ea"/>
                        </a:rPr>
                        <a:t>】</a:t>
                      </a:r>
                      <a:endParaRPr kumimoji="1" lang="ja-JP" altLang="en-US" b="1" dirty="0">
                        <a:latin typeface="+mn-ea"/>
                        <a:ea typeface="+mn-ea"/>
                      </a:endParaRPr>
                    </a:p>
                  </a:txBody>
                  <a:tcPr/>
                </a:tc>
                <a:extLst>
                  <a:ext uri="{0D108BD9-81ED-4DB2-BD59-A6C34878D82A}">
                    <a16:rowId xmlns="" xmlns:a16="http://schemas.microsoft.com/office/drawing/2014/main" val="10002"/>
                  </a:ext>
                </a:extLst>
              </a:tr>
              <a:tr h="370840">
                <a:tc>
                  <a:txBody>
                    <a:bodyPr/>
                    <a:lstStyle/>
                    <a:p>
                      <a:r>
                        <a:rPr kumimoji="1" lang="ja-JP" altLang="en-US" dirty="0"/>
                        <a:t>　①外来医療の現状</a:t>
                      </a:r>
                      <a:endParaRPr kumimoji="1" lang="en-US" altLang="ja-JP" dirty="0"/>
                    </a:p>
                    <a:p>
                      <a:r>
                        <a:rPr kumimoji="1" lang="ja-JP" altLang="en-US" dirty="0"/>
                        <a:t>　②生活習慣病の重症化予防と医学管理</a:t>
                      </a:r>
                      <a:endParaRPr kumimoji="1" lang="en-US" altLang="ja-JP" dirty="0"/>
                    </a:p>
                    <a:p>
                      <a:r>
                        <a:rPr kumimoji="1" lang="ja-JP" altLang="en-US" dirty="0"/>
                        <a:t>　③医療機関と予防事業の連携</a:t>
                      </a:r>
                    </a:p>
                  </a:txBody>
                  <a:tcPr/>
                </a:tc>
                <a:extLst>
                  <a:ext uri="{0D108BD9-81ED-4DB2-BD59-A6C34878D82A}">
                    <a16:rowId xmlns="" xmlns:a16="http://schemas.microsoft.com/office/drawing/2014/main" val="10003"/>
                  </a:ext>
                </a:extLst>
              </a:tr>
            </a:tbl>
          </a:graphicData>
        </a:graphic>
      </p:graphicFrame>
      <p:graphicFrame>
        <p:nvGraphicFramePr>
          <p:cNvPr id="5" name="コンテンツ プレースホルダー 3"/>
          <p:cNvGraphicFramePr>
            <a:graphicFrameLocks/>
          </p:cNvGraphicFramePr>
          <p:nvPr>
            <p:extLst>
              <p:ext uri="{D42A27DB-BD31-4B8C-83A1-F6EECF244321}">
                <p14:modId xmlns:p14="http://schemas.microsoft.com/office/powerpoint/2010/main" val="2673294522"/>
              </p:ext>
            </p:extLst>
          </p:nvPr>
        </p:nvGraphicFramePr>
        <p:xfrm>
          <a:off x="4953000" y="836712"/>
          <a:ext cx="4443413" cy="3119120"/>
        </p:xfrm>
        <a:graphic>
          <a:graphicData uri="http://schemas.openxmlformats.org/drawingml/2006/table">
            <a:tbl>
              <a:tblPr firstRow="1" bandRow="1">
                <a:tableStyleId>{5C22544A-7EE6-4342-B048-85BDC9FD1C3A}</a:tableStyleId>
              </a:tblPr>
              <a:tblGrid>
                <a:gridCol w="4443413">
                  <a:extLst>
                    <a:ext uri="{9D8B030D-6E8A-4147-A177-3AD203B41FA5}">
                      <a16:colId xmlns="" xmlns:a16="http://schemas.microsoft.com/office/drawing/2014/main" val="20000"/>
                    </a:ext>
                  </a:extLst>
                </a:gridCol>
              </a:tblGrid>
              <a:tr h="370840">
                <a:tc>
                  <a:txBody>
                    <a:bodyPr/>
                    <a:lstStyle/>
                    <a:p>
                      <a:r>
                        <a:rPr kumimoji="1" lang="en-US" altLang="ja-JP" dirty="0">
                          <a:solidFill>
                            <a:schemeClr val="tx1"/>
                          </a:solidFill>
                        </a:rPr>
                        <a:t>【</a:t>
                      </a:r>
                      <a:r>
                        <a:rPr kumimoji="1" lang="ja-JP" altLang="en-US" dirty="0">
                          <a:solidFill>
                            <a:schemeClr val="tx1"/>
                          </a:solidFill>
                        </a:rPr>
                        <a:t>その３（平成２９年１１月１日）</a:t>
                      </a:r>
                      <a:r>
                        <a:rPr kumimoji="1" lang="en-US" altLang="ja-JP" dirty="0">
                          <a:solidFill>
                            <a:schemeClr val="tx1"/>
                          </a:solidFill>
                        </a:rPr>
                        <a:t>】</a:t>
                      </a: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dirty="0"/>
                        <a:t>　①生活習慣病の重症化予防</a:t>
                      </a:r>
                      <a:endParaRPr kumimoji="1" lang="en-US" altLang="ja-JP" dirty="0"/>
                    </a:p>
                    <a:p>
                      <a:r>
                        <a:rPr kumimoji="1" lang="ja-JP" altLang="en-US" dirty="0"/>
                        <a:t>　②遠隔診療（情報通信機器を用いた診療）</a:t>
                      </a:r>
                      <a:endParaRPr kumimoji="1" lang="en-US" altLang="ja-JP" dirty="0"/>
                    </a:p>
                    <a:p>
                      <a:r>
                        <a:rPr kumimoji="1" lang="ja-JP" altLang="en-US" dirty="0"/>
                        <a:t>　③後発医薬品の使用促進</a:t>
                      </a:r>
                      <a:endParaRPr kumimoji="1" lang="en-US" altLang="ja-JP" dirty="0"/>
                    </a:p>
                    <a:p>
                      <a:r>
                        <a:rPr kumimoji="1" lang="ja-JP" altLang="en-US" dirty="0"/>
                        <a:t>　④多剤・重複投薬等の適正化</a:t>
                      </a:r>
                      <a:endParaRPr kumimoji="1" lang="en-US" altLang="ja-JP" dirty="0"/>
                    </a:p>
                  </a:txBody>
                  <a:tcPr/>
                </a:tc>
                <a:extLst>
                  <a:ext uri="{0D108BD9-81ED-4DB2-BD59-A6C34878D82A}">
                    <a16:rowId xmlns="" xmlns:a16="http://schemas.microsoft.com/office/drawing/2014/main" val="10001"/>
                  </a:ext>
                </a:extLst>
              </a:tr>
              <a:tr h="370840">
                <a:tc>
                  <a:txBody>
                    <a:bodyPr/>
                    <a:lstStyle/>
                    <a:p>
                      <a:r>
                        <a:rPr kumimoji="1" lang="en-US" altLang="ja-JP" b="1" dirty="0">
                          <a:latin typeface="+mn-ea"/>
                          <a:ea typeface="+mn-ea"/>
                        </a:rPr>
                        <a:t>【</a:t>
                      </a:r>
                      <a:r>
                        <a:rPr kumimoji="1" lang="ja-JP" altLang="en-US" b="1" dirty="0">
                          <a:latin typeface="+mn-ea"/>
                          <a:ea typeface="+mn-ea"/>
                        </a:rPr>
                        <a:t>その４（平成３０年１月１０日）</a:t>
                      </a:r>
                      <a:r>
                        <a:rPr kumimoji="1" lang="en-US" altLang="ja-JP" b="1" dirty="0">
                          <a:latin typeface="+mn-ea"/>
                          <a:ea typeface="+mn-ea"/>
                        </a:rPr>
                        <a:t>】</a:t>
                      </a:r>
                      <a:endParaRPr kumimoji="1" lang="ja-JP" altLang="en-US" b="1" dirty="0">
                        <a:latin typeface="+mn-ea"/>
                        <a:ea typeface="+mn-ea"/>
                      </a:endParaRPr>
                    </a:p>
                  </a:txBody>
                  <a:tcPr/>
                </a:tc>
                <a:extLst>
                  <a:ext uri="{0D108BD9-81ED-4DB2-BD59-A6C34878D82A}">
                    <a16:rowId xmlns="" xmlns:a16="http://schemas.microsoft.com/office/drawing/2014/main" val="10002"/>
                  </a:ext>
                </a:extLst>
              </a:tr>
              <a:tr h="370840">
                <a:tc>
                  <a:txBody>
                    <a:bodyPr/>
                    <a:lstStyle/>
                    <a:p>
                      <a:r>
                        <a:rPr kumimoji="1" lang="ja-JP" altLang="en-US" dirty="0"/>
                        <a:t>　病診連携・機能分化</a:t>
                      </a:r>
                      <a:endParaRPr kumimoji="1" lang="en-US" altLang="ja-JP" dirty="0"/>
                    </a:p>
                    <a:p>
                      <a:r>
                        <a:rPr kumimoji="1" lang="ja-JP" altLang="en-US" dirty="0"/>
                        <a:t>　　①大病院受診時定額負担</a:t>
                      </a:r>
                      <a:endParaRPr kumimoji="1" lang="en-US" altLang="ja-JP" dirty="0"/>
                    </a:p>
                    <a:p>
                      <a:r>
                        <a:rPr kumimoji="1" lang="ja-JP" altLang="en-US" dirty="0"/>
                        <a:t>　　②かかりつけ医機能</a:t>
                      </a:r>
                      <a:endParaRPr kumimoji="1" lang="en-US" altLang="ja-JP" dirty="0"/>
                    </a:p>
                    <a:p>
                      <a:r>
                        <a:rPr kumimoji="1" lang="ja-JP" altLang="en-US" dirty="0"/>
                        <a:t>　　③ＩＣＴを活用した診療</a:t>
                      </a:r>
                      <a:endParaRPr kumimoji="1" lang="en-US" altLang="ja-JP" dirty="0"/>
                    </a:p>
                  </a:txBody>
                  <a:tcPr/>
                </a:tc>
                <a:extLst>
                  <a:ext uri="{0D108BD9-81ED-4DB2-BD59-A6C34878D82A}">
                    <a16:rowId xmlns="" xmlns:a16="http://schemas.microsoft.com/office/drawing/2014/main" val="10003"/>
                  </a:ext>
                </a:extLst>
              </a:tr>
            </a:tbl>
          </a:graphicData>
        </a:graphic>
      </p:graphicFrame>
      <p:sp>
        <p:nvSpPr>
          <p:cNvPr id="6"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64</a:t>
            </a:r>
            <a:endParaRPr lang="ja-JP" altLang="en-US" sz="1600" dirty="0">
              <a:solidFill>
                <a:prstClr val="black"/>
              </a:solidFill>
            </a:endParaRPr>
          </a:p>
        </p:txBody>
      </p:sp>
    </p:spTree>
    <p:extLst>
      <p:ext uri="{BB962C8B-B14F-4D97-AF65-F5344CB8AC3E}">
        <p14:creationId xmlns:p14="http://schemas.microsoft.com/office/powerpoint/2010/main" val="405183927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2520" y="23559"/>
            <a:ext cx="8915400" cy="620688"/>
          </a:xfrm>
          <a:noFill/>
          <a:ln>
            <a:noFill/>
          </a:ln>
        </p:spPr>
        <p:txBody>
          <a:bodyPr>
            <a:normAutofit/>
          </a:bodyPr>
          <a:lstStyle/>
          <a:p>
            <a:r>
              <a:rPr lang="ja-JP" altLang="en-US" sz="3200" dirty="0"/>
              <a:t>中医協における審議項目</a:t>
            </a:r>
            <a:r>
              <a:rPr lang="en-US" altLang="ja-JP" sz="3200" dirty="0"/>
              <a:t>《</a:t>
            </a:r>
            <a:r>
              <a:rPr lang="ja-JP" altLang="en-US" sz="3200" dirty="0"/>
              <a:t>在宅</a:t>
            </a:r>
            <a:r>
              <a:rPr kumimoji="1" lang="ja-JP" altLang="en-US" sz="3200" dirty="0"/>
              <a:t>医療</a:t>
            </a:r>
            <a:r>
              <a:rPr kumimoji="1" lang="en-US" altLang="ja-JP" sz="3200" dirty="0"/>
              <a:t>》</a:t>
            </a:r>
            <a:endParaRPr kumimoji="1" lang="ja-JP" altLang="en-US" sz="3200" dirty="0"/>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2901806821"/>
              </p:ext>
            </p:extLst>
          </p:nvPr>
        </p:nvGraphicFramePr>
        <p:xfrm>
          <a:off x="128464" y="836712"/>
          <a:ext cx="4680520" cy="4612640"/>
        </p:xfrm>
        <a:graphic>
          <a:graphicData uri="http://schemas.openxmlformats.org/drawingml/2006/table">
            <a:tbl>
              <a:tblPr firstRow="1" bandRow="1">
                <a:tableStyleId>{5C22544A-7EE6-4342-B048-85BDC9FD1C3A}</a:tableStyleId>
              </a:tblPr>
              <a:tblGrid>
                <a:gridCol w="4680520">
                  <a:extLst>
                    <a:ext uri="{9D8B030D-6E8A-4147-A177-3AD203B41FA5}">
                      <a16:colId xmlns="" xmlns:a16="http://schemas.microsoft.com/office/drawing/2014/main" val="20000"/>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dirty="0">
                          <a:solidFill>
                            <a:schemeClr val="tx1"/>
                          </a:solidFill>
                        </a:rPr>
                        <a:t>【</a:t>
                      </a:r>
                      <a:r>
                        <a:rPr kumimoji="1" lang="ja-JP" altLang="en-US" dirty="0">
                          <a:solidFill>
                            <a:schemeClr val="tx1"/>
                          </a:solidFill>
                        </a:rPr>
                        <a:t>その１ </a:t>
                      </a:r>
                      <a:r>
                        <a:rPr kumimoji="1" lang="en-US" altLang="ja-JP" sz="1800" b="1" i="0" u="none" strike="noStrike" kern="1200" cap="none" spc="0" normalizeH="0" baseline="0" noProof="0" dirty="0">
                          <a:ln>
                            <a:noFill/>
                          </a:ln>
                          <a:solidFill>
                            <a:prstClr val="black"/>
                          </a:solidFill>
                          <a:effectLst/>
                          <a:uLnTx/>
                          <a:uFillTx/>
                          <a:latin typeface="+mn-lt"/>
                          <a:ea typeface="+mn-ea"/>
                          <a:cs typeface="+mn-cs"/>
                        </a:rPr>
                        <a:t>】</a:t>
                      </a:r>
                      <a:r>
                        <a:rPr kumimoji="1" lang="ja-JP" altLang="en-US" dirty="0">
                          <a:solidFill>
                            <a:schemeClr val="tx1"/>
                          </a:solidFill>
                        </a:rPr>
                        <a:t>（平成２９年１月１１日）</a:t>
                      </a:r>
                      <a:endParaRPr kumimoji="1" lang="en-US" altLang="ja-JP" dirty="0">
                        <a:solidFill>
                          <a:schemeClr val="tx1"/>
                        </a:solidFill>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dirty="0"/>
                        <a:t>・在宅医療を取り巻く現状</a:t>
                      </a:r>
                      <a:endParaRPr kumimoji="1" lang="en-US" altLang="ja-JP" dirty="0"/>
                    </a:p>
                    <a:p>
                      <a:r>
                        <a:rPr kumimoji="1" lang="ja-JP" altLang="en-US" dirty="0"/>
                        <a:t>・在宅医療の提供体制と患者の状況</a:t>
                      </a:r>
                      <a:endParaRPr kumimoji="1" lang="en-US" altLang="ja-JP" dirty="0"/>
                    </a:p>
                    <a:p>
                      <a:r>
                        <a:rPr kumimoji="1" lang="ja-JP" altLang="en-US" dirty="0"/>
                        <a:t>・在宅医療に対する診療報酬上の評価</a:t>
                      </a:r>
                      <a:endParaRPr kumimoji="1" lang="en-US" altLang="ja-JP" dirty="0"/>
                    </a:p>
                    <a:p>
                      <a:r>
                        <a:rPr kumimoji="1" lang="ja-JP" altLang="en-US" dirty="0"/>
                        <a:t>　</a:t>
                      </a:r>
                      <a:r>
                        <a:rPr kumimoji="1" lang="ja-JP" altLang="en-US" sz="1600" dirty="0"/>
                        <a:t>（訪問診療、在宅歯科、在宅薬剤管理、訪問看護）</a:t>
                      </a:r>
                    </a:p>
                  </a:txBody>
                  <a:tcPr/>
                </a:tc>
                <a:extLst>
                  <a:ext uri="{0D108BD9-81ED-4DB2-BD59-A6C34878D82A}">
                    <a16:rowId xmlns="" xmlns:a16="http://schemas.microsoft.com/office/drawing/2014/main" val="10001"/>
                  </a:ext>
                </a:extLst>
              </a:tr>
              <a:tr h="370840">
                <a:tc>
                  <a:txBody>
                    <a:bodyPr/>
                    <a:lstStyle/>
                    <a:p>
                      <a:r>
                        <a:rPr kumimoji="1" lang="en-US" altLang="ja-JP" b="1" dirty="0">
                          <a:solidFill>
                            <a:schemeClr val="tx1"/>
                          </a:solidFill>
                          <a:latin typeface="+mn-ea"/>
                          <a:ea typeface="+mn-ea"/>
                        </a:rPr>
                        <a:t>【</a:t>
                      </a:r>
                      <a:r>
                        <a:rPr kumimoji="1" lang="ja-JP" altLang="en-US" b="1" dirty="0">
                          <a:solidFill>
                            <a:schemeClr val="tx1"/>
                          </a:solidFill>
                          <a:latin typeface="+mn-ea"/>
                          <a:ea typeface="+mn-ea"/>
                        </a:rPr>
                        <a:t>その２ </a:t>
                      </a:r>
                      <a:r>
                        <a:rPr kumimoji="1" lang="en-US" altLang="ja-JP" b="1" dirty="0">
                          <a:solidFill>
                            <a:schemeClr val="tx1"/>
                          </a:solidFill>
                          <a:latin typeface="+mn-ea"/>
                          <a:ea typeface="+mn-ea"/>
                        </a:rPr>
                        <a:t>】</a:t>
                      </a:r>
                      <a:r>
                        <a:rPr kumimoji="1" lang="ja-JP" altLang="en-US" b="1" dirty="0">
                          <a:solidFill>
                            <a:schemeClr val="tx1"/>
                          </a:solidFill>
                          <a:latin typeface="+mn-ea"/>
                          <a:ea typeface="+mn-ea"/>
                        </a:rPr>
                        <a:t>（平成２９年４月１２日）</a:t>
                      </a:r>
                    </a:p>
                  </a:txBody>
                  <a:tcPr/>
                </a:tc>
                <a:extLst>
                  <a:ext uri="{0D108BD9-81ED-4DB2-BD59-A6C34878D82A}">
                    <a16:rowId xmlns="" xmlns:a16="http://schemas.microsoft.com/office/drawing/2014/main" val="10002"/>
                  </a:ext>
                </a:extLst>
              </a:tr>
              <a:tr h="370840">
                <a:tc>
                  <a:txBody>
                    <a:bodyPr/>
                    <a:lstStyle/>
                    <a:p>
                      <a:r>
                        <a:rPr kumimoji="1" lang="ja-JP" altLang="en-US" dirty="0"/>
                        <a:t>①在宅医療に係るニーズの特徴</a:t>
                      </a:r>
                      <a:endParaRPr kumimoji="1" lang="en-US" altLang="ja-JP" dirty="0"/>
                    </a:p>
                    <a:p>
                      <a:r>
                        <a:rPr kumimoji="1" lang="ja-JP" altLang="en-US" dirty="0"/>
                        <a:t>　</a:t>
                      </a:r>
                      <a:r>
                        <a:rPr kumimoji="1" lang="ja-JP" altLang="en-US" sz="1600" dirty="0"/>
                        <a:t>（人生の最終段階における医療に関する国民の意識、人生の最終段階における医療の決定プロセスに関するガイドライン）</a:t>
                      </a:r>
                      <a:endParaRPr kumimoji="1" lang="en-US" altLang="ja-JP" sz="1600" dirty="0"/>
                    </a:p>
                    <a:p>
                      <a:r>
                        <a:rPr kumimoji="1" lang="ja-JP" altLang="en-US" dirty="0"/>
                        <a:t>②在宅医療（訪問診療）を担う医療機関</a:t>
                      </a:r>
                      <a:endParaRPr kumimoji="1" lang="en-US" altLang="ja-JP" dirty="0"/>
                    </a:p>
                    <a:p>
                      <a:r>
                        <a:rPr kumimoji="1" lang="ja-JP" altLang="en-US" sz="1600" dirty="0"/>
                        <a:t>　（医療機関の体制、緊急時の対応、診療科、在宅患者の割合）</a:t>
                      </a:r>
                      <a:endParaRPr kumimoji="1" lang="en-US" altLang="ja-JP" sz="1600" dirty="0"/>
                    </a:p>
                    <a:p>
                      <a:r>
                        <a:rPr kumimoji="1" lang="ja-JP" altLang="en-US" dirty="0"/>
                        <a:t>③在宅医療を必要とする患者とその内容</a:t>
                      </a:r>
                      <a:endParaRPr kumimoji="1" lang="en-US" altLang="ja-JP" dirty="0"/>
                    </a:p>
                    <a:p>
                      <a:r>
                        <a:rPr kumimoji="1" lang="ja-JP" altLang="en-US" sz="1600" dirty="0"/>
                        <a:t>    （疾患、状態、診療内容、居住場所）</a:t>
                      </a:r>
                      <a:endParaRPr kumimoji="1" lang="en-US" altLang="ja-JP" sz="1600" dirty="0"/>
                    </a:p>
                    <a:p>
                      <a:r>
                        <a:rPr kumimoji="1" lang="en-US" altLang="ja-JP" sz="1600" dirty="0"/>
                        <a:t> </a:t>
                      </a:r>
                      <a:r>
                        <a:rPr kumimoji="1" lang="ja-JP" altLang="en-US" sz="1800" dirty="0"/>
                        <a:t>④取組事例</a:t>
                      </a:r>
                    </a:p>
                  </a:txBody>
                  <a:tcPr/>
                </a:tc>
                <a:extLst>
                  <a:ext uri="{0D108BD9-81ED-4DB2-BD59-A6C34878D82A}">
                    <a16:rowId xmlns="" xmlns:a16="http://schemas.microsoft.com/office/drawing/2014/main" val="10003"/>
                  </a:ext>
                </a:extLst>
              </a:tr>
            </a:tbl>
          </a:graphicData>
        </a:graphic>
      </p:graphicFrame>
      <p:graphicFrame>
        <p:nvGraphicFramePr>
          <p:cNvPr id="5" name="コンテンツ プレースホルダー 3"/>
          <p:cNvGraphicFramePr>
            <a:graphicFrameLocks/>
          </p:cNvGraphicFramePr>
          <p:nvPr>
            <p:extLst>
              <p:ext uri="{D42A27DB-BD31-4B8C-83A1-F6EECF244321}">
                <p14:modId xmlns:p14="http://schemas.microsoft.com/office/powerpoint/2010/main" val="1312233456"/>
              </p:ext>
            </p:extLst>
          </p:nvPr>
        </p:nvGraphicFramePr>
        <p:xfrm>
          <a:off x="4953000" y="836712"/>
          <a:ext cx="4824536" cy="5344160"/>
        </p:xfrm>
        <a:graphic>
          <a:graphicData uri="http://schemas.openxmlformats.org/drawingml/2006/table">
            <a:tbl>
              <a:tblPr firstRow="1" bandRow="1">
                <a:tableStyleId>{5C22544A-7EE6-4342-B048-85BDC9FD1C3A}</a:tableStyleId>
              </a:tblPr>
              <a:tblGrid>
                <a:gridCol w="4824536">
                  <a:extLst>
                    <a:ext uri="{9D8B030D-6E8A-4147-A177-3AD203B41FA5}">
                      <a16:colId xmlns="" xmlns:a16="http://schemas.microsoft.com/office/drawing/2014/main" val="20000"/>
                    </a:ext>
                  </a:extLst>
                </a:gridCol>
              </a:tblGrid>
              <a:tr h="370840">
                <a:tc>
                  <a:txBody>
                    <a:bodyPr/>
                    <a:lstStyle/>
                    <a:p>
                      <a:r>
                        <a:rPr kumimoji="1" lang="en-US" altLang="ja-JP" dirty="0">
                          <a:solidFill>
                            <a:schemeClr val="tx1"/>
                          </a:solidFill>
                          <a:latin typeface="+mn-ea"/>
                          <a:ea typeface="+mn-ea"/>
                        </a:rPr>
                        <a:t>【</a:t>
                      </a:r>
                      <a:r>
                        <a:rPr kumimoji="1" lang="ja-JP" altLang="en-US" dirty="0">
                          <a:solidFill>
                            <a:schemeClr val="tx1"/>
                          </a:solidFill>
                          <a:latin typeface="+mn-ea"/>
                          <a:ea typeface="+mn-ea"/>
                        </a:rPr>
                        <a:t>その３ </a:t>
                      </a:r>
                      <a:r>
                        <a:rPr kumimoji="1" lang="en-US" altLang="ja-JP" dirty="0">
                          <a:solidFill>
                            <a:schemeClr val="tx1"/>
                          </a:solidFill>
                          <a:latin typeface="+mn-ea"/>
                          <a:ea typeface="+mn-ea"/>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（平成２９年１１月１０日）</a:t>
                      </a:r>
                      <a:endParaRPr kumimoji="1" lang="en-US" altLang="ja-JP"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dirty="0"/>
                        <a:t>１．医療と介護の連携</a:t>
                      </a:r>
                      <a:endParaRPr kumimoji="1" lang="en-US" altLang="ja-JP" dirty="0"/>
                    </a:p>
                    <a:p>
                      <a:r>
                        <a:rPr kumimoji="1" lang="ja-JP" altLang="en-US" sz="1600" dirty="0"/>
                        <a:t>　（併設する介護施設入居者等への診療、医療機関とケアマネジャーとの連携、看取り）</a:t>
                      </a:r>
                      <a:endParaRPr kumimoji="1" lang="en-US" altLang="ja-JP" sz="1600" dirty="0"/>
                    </a:p>
                    <a:p>
                      <a:r>
                        <a:rPr kumimoji="1" lang="ja-JP" altLang="en-US" dirty="0"/>
                        <a:t>２．訪問診療</a:t>
                      </a:r>
                      <a:endParaRPr kumimoji="1" lang="en-US" altLang="ja-JP" dirty="0"/>
                    </a:p>
                    <a:p>
                      <a:r>
                        <a:rPr kumimoji="1" lang="ja-JP" altLang="en-US" sz="1600" dirty="0"/>
                        <a:t>　（複数医療機関による訪問診療、往診の状況）</a:t>
                      </a:r>
                      <a:endParaRPr kumimoji="1" lang="en-US" altLang="ja-JP" sz="1600" dirty="0"/>
                    </a:p>
                    <a:p>
                      <a:r>
                        <a:rPr kumimoji="1" lang="ja-JP" altLang="en-US" dirty="0"/>
                        <a:t>３．在宅歯科医療</a:t>
                      </a:r>
                      <a:endParaRPr kumimoji="1" lang="en-US" altLang="ja-JP" dirty="0"/>
                    </a:p>
                    <a:p>
                      <a:r>
                        <a:rPr kumimoji="1" lang="ja-JP" altLang="en-US" dirty="0"/>
                        <a:t>　</a:t>
                      </a:r>
                      <a:r>
                        <a:rPr kumimoji="1" lang="ja-JP" altLang="en-US" sz="1600" dirty="0"/>
                        <a:t>（在宅歯科医療を担う歯科医療機関、小児に対する歯科訪問診療、歯科訪問診療における口腔衛生指導、歯科訪問診療における連携等）</a:t>
                      </a:r>
                      <a:endParaRPr kumimoji="1" lang="en-US" altLang="ja-JP" sz="1600" dirty="0"/>
                    </a:p>
                    <a:p>
                      <a:r>
                        <a:rPr kumimoji="1" lang="ja-JP" altLang="en-US" sz="1800" dirty="0"/>
                        <a:t>４．在宅薬剤管理</a:t>
                      </a:r>
                      <a:endParaRPr kumimoji="1" lang="en-US" altLang="ja-JP" sz="1800" dirty="0"/>
                    </a:p>
                    <a:p>
                      <a:r>
                        <a:rPr kumimoji="1" lang="ja-JP" altLang="en-US" sz="1600" b="0" i="0" u="none" strike="noStrike" kern="1200" cap="none" spc="0" normalizeH="0" baseline="0" noProof="0" dirty="0">
                          <a:ln>
                            <a:noFill/>
                          </a:ln>
                          <a:solidFill>
                            <a:prstClr val="black"/>
                          </a:solidFill>
                          <a:effectLst/>
                          <a:uLnTx/>
                          <a:uFillTx/>
                          <a:latin typeface="+mn-lt"/>
                          <a:ea typeface="+mn-ea"/>
                          <a:cs typeface="+mn-cs"/>
                        </a:rPr>
                        <a:t>　（在宅薬剤管理の状況、積極的な対応を要する在宅薬剤管理、小児に対する在宅薬剤管理）</a:t>
                      </a:r>
                      <a:endParaRPr kumimoji="1" lang="en-US" altLang="ja-JP" sz="1800" dirty="0"/>
                    </a:p>
                  </a:txBody>
                  <a:tcPr/>
                </a:tc>
                <a:extLst>
                  <a:ext uri="{0D108BD9-81ED-4DB2-BD59-A6C34878D82A}">
                    <a16:rowId xmlns="" xmlns:a16="http://schemas.microsoft.com/office/drawing/2014/main" val="10001"/>
                  </a:ext>
                </a:extLst>
              </a:tr>
              <a:tr h="370840">
                <a:tc>
                  <a:txBody>
                    <a:bodyPr/>
                    <a:lstStyle/>
                    <a:p>
                      <a:r>
                        <a:rPr kumimoji="1" lang="en-US" altLang="ja-JP" b="1" dirty="0">
                          <a:latin typeface="+mn-ea"/>
                          <a:ea typeface="+mn-ea"/>
                        </a:rPr>
                        <a:t>【</a:t>
                      </a:r>
                      <a:r>
                        <a:rPr kumimoji="1" lang="ja-JP" altLang="en-US" b="1" dirty="0">
                          <a:latin typeface="+mn-ea"/>
                          <a:ea typeface="+mn-ea"/>
                        </a:rPr>
                        <a:t>その４ </a:t>
                      </a:r>
                      <a:r>
                        <a:rPr kumimoji="1" lang="en-US" altLang="ja-JP" b="1" dirty="0">
                          <a:latin typeface="+mn-ea"/>
                          <a:ea typeface="+mn-ea"/>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（平成２９年１１月１５日）</a:t>
                      </a:r>
                      <a:endParaRPr kumimoji="1" lang="ja-JP" altLang="en-US" b="1" dirty="0">
                        <a:latin typeface="+mn-ea"/>
                        <a:ea typeface="+mn-ea"/>
                      </a:endParaRPr>
                    </a:p>
                  </a:txBody>
                  <a:tcPr/>
                </a:tc>
                <a:extLst>
                  <a:ext uri="{0D108BD9-81ED-4DB2-BD59-A6C34878D82A}">
                    <a16:rowId xmlns="" xmlns:a16="http://schemas.microsoft.com/office/drawing/2014/main" val="10002"/>
                  </a:ext>
                </a:extLst>
              </a:tr>
              <a:tr h="370840">
                <a:tc>
                  <a:txBody>
                    <a:bodyPr/>
                    <a:lstStyle/>
                    <a:p>
                      <a:r>
                        <a:rPr kumimoji="1" lang="ja-JP" altLang="en-US" dirty="0"/>
                        <a:t>１．訪問看護の提供体制（総論）</a:t>
                      </a:r>
                      <a:endParaRPr kumimoji="1" lang="en-US" altLang="ja-JP" dirty="0"/>
                    </a:p>
                    <a:p>
                      <a:r>
                        <a:rPr kumimoji="1" lang="ja-JP" altLang="en-US" dirty="0"/>
                        <a:t>２．利用者の様々な状況に対応する訪問看護</a:t>
                      </a:r>
                      <a:endParaRPr kumimoji="1" lang="en-US" altLang="ja-JP" dirty="0"/>
                    </a:p>
                    <a:p>
                      <a:r>
                        <a:rPr kumimoji="1" lang="ja-JP" altLang="en-US" sz="1600" dirty="0"/>
                        <a:t>　（訪問看護の提供体制、利用者のニーズへの対応）</a:t>
                      </a:r>
                      <a:endParaRPr kumimoji="1" lang="en-US" altLang="ja-JP" sz="1600" dirty="0"/>
                    </a:p>
                    <a:p>
                      <a:r>
                        <a:rPr kumimoji="1" lang="ja-JP" altLang="en-US" dirty="0"/>
                        <a:t>３．病院併設の訪問看護ステーション</a:t>
                      </a:r>
                      <a:endParaRPr kumimoji="1" lang="en-US" altLang="ja-JP" dirty="0"/>
                    </a:p>
                    <a:p>
                      <a:r>
                        <a:rPr kumimoji="1" lang="ja-JP" altLang="en-US" dirty="0"/>
                        <a:t>４．関係機関との連携</a:t>
                      </a:r>
                      <a:endParaRPr kumimoji="1" lang="en-US" altLang="ja-JP" dirty="0"/>
                    </a:p>
                  </a:txBody>
                  <a:tcPr/>
                </a:tc>
                <a:extLst>
                  <a:ext uri="{0D108BD9-81ED-4DB2-BD59-A6C34878D82A}">
                    <a16:rowId xmlns="" xmlns:a16="http://schemas.microsoft.com/office/drawing/2014/main" val="10003"/>
                  </a:ext>
                </a:extLst>
              </a:tr>
            </a:tbl>
          </a:graphicData>
        </a:graphic>
      </p:graphicFrame>
      <p:sp>
        <p:nvSpPr>
          <p:cNvPr id="6"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65</a:t>
            </a:r>
            <a:endParaRPr lang="ja-JP" altLang="en-US" sz="1600" dirty="0">
              <a:solidFill>
                <a:prstClr val="black"/>
              </a:solidFill>
            </a:endParaRPr>
          </a:p>
        </p:txBody>
      </p:sp>
    </p:spTree>
    <p:extLst>
      <p:ext uri="{BB962C8B-B14F-4D97-AF65-F5344CB8AC3E}">
        <p14:creationId xmlns:p14="http://schemas.microsoft.com/office/powerpoint/2010/main" val="322881644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2520" y="23559"/>
            <a:ext cx="8915400" cy="620688"/>
          </a:xfrm>
          <a:noFill/>
          <a:ln>
            <a:noFill/>
          </a:ln>
        </p:spPr>
        <p:txBody>
          <a:bodyPr>
            <a:normAutofit/>
          </a:bodyPr>
          <a:lstStyle/>
          <a:p>
            <a:r>
              <a:rPr lang="ja-JP" altLang="en-US" sz="3200" dirty="0"/>
              <a:t>中医協における審議項目</a:t>
            </a:r>
            <a:r>
              <a:rPr lang="en-US" altLang="ja-JP" sz="3200" dirty="0"/>
              <a:t>《</a:t>
            </a:r>
            <a:r>
              <a:rPr lang="ja-JP" altLang="en-US" sz="3200" dirty="0"/>
              <a:t>入院医療</a:t>
            </a:r>
            <a:r>
              <a:rPr kumimoji="1" lang="en-US" altLang="ja-JP" sz="3200" dirty="0"/>
              <a:t>》</a:t>
            </a:r>
            <a:endParaRPr kumimoji="1" lang="ja-JP" altLang="en-US" sz="3200" dirty="0"/>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1084107720"/>
              </p:ext>
            </p:extLst>
          </p:nvPr>
        </p:nvGraphicFramePr>
        <p:xfrm>
          <a:off x="128464" y="546100"/>
          <a:ext cx="4680520" cy="5873492"/>
        </p:xfrm>
        <a:graphic>
          <a:graphicData uri="http://schemas.openxmlformats.org/drawingml/2006/table">
            <a:tbl>
              <a:tblPr firstRow="1" bandRow="1">
                <a:tableStyleId>{5C22544A-7EE6-4342-B048-85BDC9FD1C3A}</a:tableStyleId>
              </a:tblPr>
              <a:tblGrid>
                <a:gridCol w="4680520">
                  <a:extLst>
                    <a:ext uri="{9D8B030D-6E8A-4147-A177-3AD203B41FA5}">
                      <a16:colId xmlns="" xmlns:a16="http://schemas.microsoft.com/office/drawing/2014/main" val="20000"/>
                    </a:ext>
                  </a:extLst>
                </a:gridCol>
              </a:tblGrid>
              <a:tr h="28803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dirty="0">
                          <a:solidFill>
                            <a:schemeClr val="tx1"/>
                          </a:solidFill>
                          <a:latin typeface="+mn-ea"/>
                          <a:ea typeface="+mn-ea"/>
                        </a:rPr>
                        <a:t>【</a:t>
                      </a:r>
                      <a:r>
                        <a:rPr kumimoji="1" lang="ja-JP" altLang="en-US" sz="1600" dirty="0">
                          <a:solidFill>
                            <a:schemeClr val="tx1"/>
                          </a:solidFill>
                          <a:latin typeface="+mn-ea"/>
                          <a:ea typeface="+mn-ea"/>
                        </a:rPr>
                        <a:t>その１</a:t>
                      </a:r>
                      <a:r>
                        <a:rPr kumimoji="1" lang="en-US" altLang="ja-JP" sz="1600" b="1" i="0" u="none" strike="noStrike" kern="1200" cap="none" spc="0" normalizeH="0" baseline="0" noProof="0" dirty="0">
                          <a:ln>
                            <a:noFill/>
                          </a:ln>
                          <a:solidFill>
                            <a:prstClr val="black"/>
                          </a:solidFill>
                          <a:effectLst/>
                          <a:uLnTx/>
                          <a:uFillTx/>
                          <a:latin typeface="+mn-ea"/>
                          <a:ea typeface="+mn-ea"/>
                          <a:cs typeface="+mn-cs"/>
                        </a:rPr>
                        <a:t>】</a:t>
                      </a:r>
                      <a:r>
                        <a:rPr kumimoji="1" lang="ja-JP" altLang="en-US" sz="1600" dirty="0">
                          <a:solidFill>
                            <a:schemeClr val="tx1"/>
                          </a:solidFill>
                          <a:latin typeface="+mn-ea"/>
                          <a:ea typeface="+mn-ea"/>
                        </a:rPr>
                        <a:t>（平成２９年１月２５日）</a:t>
                      </a:r>
                      <a:endParaRPr kumimoji="1" lang="en-US" altLang="ja-JP" sz="1600"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pPr>
                        <a:lnSpc>
                          <a:spcPts val="1500"/>
                        </a:lnSpc>
                      </a:pPr>
                      <a:r>
                        <a:rPr kumimoji="1" lang="ja-JP" altLang="en-US" sz="1400" dirty="0"/>
                        <a:t>１．入院医療を取り巻く現状</a:t>
                      </a:r>
                      <a:endParaRPr kumimoji="1" lang="en-US" altLang="ja-JP" sz="1400" dirty="0"/>
                    </a:p>
                    <a:p>
                      <a:pPr>
                        <a:lnSpc>
                          <a:spcPts val="1500"/>
                        </a:lnSpc>
                      </a:pPr>
                      <a:r>
                        <a:rPr kumimoji="1" lang="ja-JP" altLang="en-US" sz="1400" dirty="0"/>
                        <a:t>（①入院患者、②医療提供体制、③入院医療費）</a:t>
                      </a:r>
                      <a:endParaRPr kumimoji="1" lang="en-US" altLang="ja-JP" sz="1400" dirty="0"/>
                    </a:p>
                    <a:p>
                      <a:pPr>
                        <a:lnSpc>
                          <a:spcPts val="1500"/>
                        </a:lnSpc>
                      </a:pPr>
                      <a:r>
                        <a:rPr kumimoji="1" lang="ja-JP" altLang="en-US" sz="1400" spc="0" baseline="0" dirty="0"/>
                        <a:t>２．入院医療等</a:t>
                      </a:r>
                      <a:endParaRPr kumimoji="1" lang="en-US" altLang="ja-JP" sz="1400" spc="0" baseline="0" dirty="0"/>
                    </a:p>
                    <a:p>
                      <a:pPr>
                        <a:lnSpc>
                          <a:spcPts val="1500"/>
                        </a:lnSpc>
                      </a:pPr>
                      <a:r>
                        <a:rPr kumimoji="1" lang="ja-JP" altLang="en-US" sz="1400" spc="0" baseline="0" dirty="0"/>
                        <a:t>（①急性期入院医療、②地域包括ケア病棟・回復期入院医療、③慢性期入院医療）</a:t>
                      </a:r>
                      <a:endParaRPr kumimoji="1" lang="en-US" altLang="ja-JP" sz="1400" spc="0" baseline="0" dirty="0"/>
                    </a:p>
                  </a:txBody>
                  <a:tcPr/>
                </a:tc>
                <a:extLst>
                  <a:ext uri="{0D108BD9-81ED-4DB2-BD59-A6C34878D82A}">
                    <a16:rowId xmlns="" xmlns:a16="http://schemas.microsoft.com/office/drawing/2014/main" val="10001"/>
                  </a:ext>
                </a:extLst>
              </a:tr>
              <a:tr h="270872">
                <a:tc>
                  <a:txBody>
                    <a:bodyPr/>
                    <a:lstStyle/>
                    <a:p>
                      <a:pPr>
                        <a:lnSpc>
                          <a:spcPts val="1500"/>
                        </a:lnSpc>
                      </a:pP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その２</a:t>
                      </a: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（平成２９年３月１５日）</a:t>
                      </a:r>
                    </a:p>
                  </a:txBody>
                  <a:tcPr/>
                </a:tc>
                <a:extLst>
                  <a:ext uri="{0D108BD9-81ED-4DB2-BD59-A6C34878D82A}">
                    <a16:rowId xmlns="" xmlns:a16="http://schemas.microsoft.com/office/drawing/2014/main" val="10002"/>
                  </a:ext>
                </a:extLst>
              </a:tr>
              <a:tr h="370840">
                <a:tc>
                  <a:txBody>
                    <a:bodyPr/>
                    <a:lstStyle/>
                    <a:p>
                      <a:pPr>
                        <a:lnSpc>
                          <a:spcPts val="1500"/>
                        </a:lnSpc>
                      </a:pPr>
                      <a:r>
                        <a:rPr kumimoji="1" lang="ja-JP" altLang="en-US" sz="1400" dirty="0"/>
                        <a:t>１．一般病棟入院基本料</a:t>
                      </a:r>
                      <a:endParaRPr kumimoji="1" lang="en-US" altLang="ja-JP" sz="1400" dirty="0"/>
                    </a:p>
                    <a:p>
                      <a:pPr>
                        <a:lnSpc>
                          <a:spcPts val="1500"/>
                        </a:lnSpc>
                      </a:pPr>
                      <a:r>
                        <a:rPr kumimoji="1" lang="ja-JP" altLang="en-US" sz="1400" dirty="0"/>
                        <a:t>２．地域における医療提供体制</a:t>
                      </a:r>
                      <a:endParaRPr kumimoji="1" lang="en-US" altLang="ja-JP" sz="1400" dirty="0"/>
                    </a:p>
                  </a:txBody>
                  <a:tcPr/>
                </a:tc>
                <a:extLst>
                  <a:ext uri="{0D108BD9-81ED-4DB2-BD59-A6C34878D82A}">
                    <a16:rowId xmlns="" xmlns:a16="http://schemas.microsoft.com/office/drawing/2014/main" val="10003"/>
                  </a:ext>
                </a:extLst>
              </a:tr>
              <a:tr h="20735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その３</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（平成２９年４月２６日）</a:t>
                      </a:r>
                    </a:p>
                  </a:txBody>
                  <a:tcPr/>
                </a:tc>
                <a:extLst>
                  <a:ext uri="{0D108BD9-81ED-4DB2-BD59-A6C34878D82A}">
                    <a16:rowId xmlns="" xmlns:a16="http://schemas.microsoft.com/office/drawing/2014/main" val="10004"/>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◎療養病棟入院基本料</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①医療の提供体制、②患者の状態と医療内容、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③医療費の分析、④療養病床に関する検討の状況</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r h="24543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（平成２９年５月１７日）</a:t>
                      </a:r>
                    </a:p>
                  </a:txBody>
                  <a:tcPr/>
                </a:tc>
                <a:extLst>
                  <a:ext uri="{0D108BD9-81ED-4DB2-BD59-A6C34878D82A}">
                    <a16:rowId xmlns="" xmlns:a16="http://schemas.microsoft.com/office/drawing/2014/main" val="10006"/>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◎地域包括ケア病棟入院料・入院医療管理料</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１．医療の提供体制</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２．患者の状態と医療内容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（①患者の状態、②在宅復帰に係る状況）</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◎回復期リハビリテーション病棟入院料</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１．医療の提供体制</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２．患者の状態と医療内容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（①患者の状態、②ＡＤＬの改善状況等）</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7"/>
                  </a:ext>
                </a:extLst>
              </a:tr>
              <a:tr h="23302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（平成２９年７月２６日）</a:t>
                      </a:r>
                    </a:p>
                  </a:txBody>
                  <a:tcPr/>
                </a:tc>
                <a:extLst>
                  <a:ext uri="{0D108BD9-81ED-4DB2-BD59-A6C34878D82A}">
                    <a16:rowId xmlns="" xmlns:a16="http://schemas.microsoft.com/office/drawing/2014/main" val="10008"/>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１．認知症治療病棟入院料</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２．老人性認知症疾患療養病棟に関する検討状況</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３．老人性認知症疾患療養病棟の現状</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9"/>
                  </a:ext>
                </a:extLst>
              </a:tr>
            </a:tbl>
          </a:graphicData>
        </a:graphic>
      </p:graphicFrame>
      <p:graphicFrame>
        <p:nvGraphicFramePr>
          <p:cNvPr id="3" name="表 2"/>
          <p:cNvGraphicFramePr>
            <a:graphicFrameLocks noGrp="1"/>
          </p:cNvGraphicFramePr>
          <p:nvPr>
            <p:extLst>
              <p:ext uri="{D42A27DB-BD31-4B8C-83A1-F6EECF244321}">
                <p14:modId xmlns:p14="http://schemas.microsoft.com/office/powerpoint/2010/main" val="3221891648"/>
              </p:ext>
            </p:extLst>
          </p:nvPr>
        </p:nvGraphicFramePr>
        <p:xfrm>
          <a:off x="4953000" y="546100"/>
          <a:ext cx="4824536" cy="6269176"/>
        </p:xfrm>
        <a:graphic>
          <a:graphicData uri="http://schemas.openxmlformats.org/drawingml/2006/table">
            <a:tbl>
              <a:tblPr firstRow="1" bandRow="1">
                <a:tableStyleId>{5C22544A-7EE6-4342-B048-85BDC9FD1C3A}</a:tableStyleId>
              </a:tblPr>
              <a:tblGrid>
                <a:gridCol w="4824536">
                  <a:extLst>
                    <a:ext uri="{9D8B030D-6E8A-4147-A177-3AD203B41FA5}">
                      <a16:colId xmlns="" xmlns:a16="http://schemas.microsoft.com/office/drawing/2014/main" val="20000"/>
                    </a:ext>
                  </a:extLst>
                </a:gridCol>
              </a:tblGrid>
              <a:tr h="28803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dirty="0">
                          <a:solidFill>
                            <a:schemeClr val="tx1"/>
                          </a:solidFill>
                          <a:latin typeface="+mn-ea"/>
                          <a:ea typeface="+mn-ea"/>
                        </a:rPr>
                        <a:t>【</a:t>
                      </a:r>
                      <a:r>
                        <a:rPr kumimoji="1" lang="ja-JP" altLang="en-US" sz="1600" dirty="0">
                          <a:solidFill>
                            <a:schemeClr val="tx1"/>
                          </a:solidFill>
                          <a:latin typeface="+mn-ea"/>
                          <a:ea typeface="+mn-ea"/>
                        </a:rPr>
                        <a:t>その６</a:t>
                      </a:r>
                      <a:r>
                        <a:rPr kumimoji="1" lang="en-US" altLang="ja-JP" sz="1600" b="1" i="0" u="none" strike="noStrike" kern="1200" cap="none" spc="0" normalizeH="0" baseline="0" noProof="0" dirty="0">
                          <a:ln>
                            <a:noFill/>
                          </a:ln>
                          <a:solidFill>
                            <a:prstClr val="black"/>
                          </a:solidFill>
                          <a:effectLst/>
                          <a:uLnTx/>
                          <a:uFillTx/>
                          <a:latin typeface="+mn-ea"/>
                          <a:ea typeface="+mn-ea"/>
                          <a:cs typeface="+mn-cs"/>
                        </a:rPr>
                        <a:t>】</a:t>
                      </a:r>
                      <a:r>
                        <a:rPr kumimoji="1" lang="ja-JP" altLang="en-US" sz="1600" dirty="0">
                          <a:solidFill>
                            <a:schemeClr val="tx1"/>
                          </a:solidFill>
                          <a:latin typeface="+mn-ea"/>
                          <a:ea typeface="+mn-ea"/>
                        </a:rPr>
                        <a:t>（平成２９年１１月１７日）</a:t>
                      </a:r>
                      <a:endParaRPr kumimoji="1" lang="en-US" altLang="ja-JP" sz="1600"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pPr>
                        <a:lnSpc>
                          <a:spcPts val="1500"/>
                        </a:lnSpc>
                      </a:pPr>
                      <a:r>
                        <a:rPr kumimoji="1" lang="ja-JP" altLang="en-US" sz="1400" spc="0" baseline="0" dirty="0"/>
                        <a:t>１．療養病棟入院基本料</a:t>
                      </a:r>
                      <a:endParaRPr kumimoji="1" lang="en-US" altLang="ja-JP" sz="1400" spc="0" baseline="0" dirty="0"/>
                    </a:p>
                    <a:p>
                      <a:pPr>
                        <a:lnSpc>
                          <a:spcPts val="1500"/>
                        </a:lnSpc>
                      </a:pPr>
                      <a:r>
                        <a:rPr kumimoji="1" lang="ja-JP" altLang="en-US" sz="1400" spc="0" baseline="0" dirty="0"/>
                        <a:t>２．有床診療所入院基本料</a:t>
                      </a:r>
                      <a:endParaRPr kumimoji="1" lang="en-US" altLang="ja-JP" sz="1400" spc="0" baseline="0" dirty="0"/>
                    </a:p>
                    <a:p>
                      <a:pPr>
                        <a:lnSpc>
                          <a:spcPts val="1500"/>
                        </a:lnSpc>
                      </a:pPr>
                      <a:r>
                        <a:rPr kumimoji="1" lang="ja-JP" altLang="en-US" sz="1400" spc="0" baseline="0" dirty="0"/>
                        <a:t>３．障害者施設等入院基本料等</a:t>
                      </a:r>
                      <a:endParaRPr kumimoji="1" lang="en-US" altLang="ja-JP" sz="1400" spc="0" baseline="0" dirty="0"/>
                    </a:p>
                    <a:p>
                      <a:pPr>
                        <a:lnSpc>
                          <a:spcPts val="1500"/>
                        </a:lnSpc>
                      </a:pPr>
                      <a:r>
                        <a:rPr kumimoji="1" lang="ja-JP" altLang="en-US" sz="1400" spc="0" baseline="0" dirty="0"/>
                        <a:t>４．入院時食事療養費等</a:t>
                      </a:r>
                      <a:endParaRPr kumimoji="1" lang="en-US" altLang="ja-JP" sz="1400" spc="0" baseline="0" dirty="0"/>
                    </a:p>
                  </a:txBody>
                  <a:tcPr/>
                </a:tc>
                <a:extLst>
                  <a:ext uri="{0D108BD9-81ED-4DB2-BD59-A6C34878D82A}">
                    <a16:rowId xmlns="" xmlns:a16="http://schemas.microsoft.com/office/drawing/2014/main" val="10001"/>
                  </a:ext>
                </a:extLst>
              </a:tr>
              <a:tr h="270872">
                <a:tc>
                  <a:txBody>
                    <a:bodyPr/>
                    <a:lstStyle/>
                    <a:p>
                      <a:pPr>
                        <a:lnSpc>
                          <a:spcPts val="1500"/>
                        </a:lnSpc>
                      </a:pP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その７</a:t>
                      </a: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（平成２９年１１月２４日）</a:t>
                      </a:r>
                    </a:p>
                  </a:txBody>
                  <a:tcPr/>
                </a:tc>
                <a:extLst>
                  <a:ext uri="{0D108BD9-81ED-4DB2-BD59-A6C34878D82A}">
                    <a16:rowId xmlns="" xmlns:a16="http://schemas.microsoft.com/office/drawing/2014/main" val="10002"/>
                  </a:ext>
                </a:extLst>
              </a:tr>
              <a:tr h="370840">
                <a:tc>
                  <a:txBody>
                    <a:bodyPr/>
                    <a:lstStyle/>
                    <a:p>
                      <a:pPr>
                        <a:lnSpc>
                          <a:spcPts val="1500"/>
                        </a:lnSpc>
                      </a:pPr>
                      <a:r>
                        <a:rPr kumimoji="1" lang="ja-JP" altLang="en-US" sz="1400" dirty="0"/>
                        <a:t>１．一般病棟入院基本料</a:t>
                      </a:r>
                      <a:endParaRPr kumimoji="1" lang="en-US" altLang="ja-JP" sz="1400" dirty="0"/>
                    </a:p>
                    <a:p>
                      <a:pPr>
                        <a:lnSpc>
                          <a:spcPts val="1500"/>
                        </a:lnSpc>
                      </a:pPr>
                      <a:r>
                        <a:rPr kumimoji="1" lang="ja-JP" altLang="en-US" sz="1400" dirty="0"/>
                        <a:t>２．特定集中治療室管理料等</a:t>
                      </a:r>
                      <a:endParaRPr kumimoji="1" lang="en-US" altLang="ja-JP" sz="1400" dirty="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３．地域包括ケア病棟入院料・入院医療管理料</a:t>
                      </a:r>
                      <a:endParaRPr kumimoji="1" lang="en-US" altLang="ja-JP" sz="1400" dirty="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４．医療機関間の連携に関する評価</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3"/>
                  </a:ext>
                </a:extLst>
              </a:tr>
              <a:tr h="224328">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（平成２９年１２月６日）</a:t>
                      </a:r>
                    </a:p>
                  </a:txBody>
                  <a:tcPr/>
                </a:tc>
                <a:extLst>
                  <a:ext uri="{0D108BD9-81ED-4DB2-BD59-A6C34878D82A}">
                    <a16:rowId xmlns="" xmlns:a16="http://schemas.microsoft.com/office/drawing/2014/main" val="10004"/>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１．入院医療の評価体系</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２．救急医療（その２）</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３．短期滞在手術等基本料</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４．入退院支援</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５．データ提出加算</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６．入院患者に対する褥瘡対策</a:t>
                      </a:r>
                      <a:endParaRPr kumimoji="1" lang="en-US" altLang="ja-JP" sz="1400" b="0" i="0" u="none" strike="noStrike" kern="1200" cap="none" spc="-8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r h="281796">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その９</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（平成２９年１２月８日）</a:t>
                      </a:r>
                    </a:p>
                  </a:txBody>
                  <a:tcPr/>
                </a:tc>
                <a:extLst>
                  <a:ext uri="{0D108BD9-81ED-4DB2-BD59-A6C34878D82A}">
                    <a16:rowId xmlns="" xmlns:a16="http://schemas.microsoft.com/office/drawing/2014/main" val="10006"/>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１．療養病棟入院基本料</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（評価体系、医療区分、在宅復帰機能強化加算）</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２．入退院支援（その２）</a:t>
                      </a:r>
                      <a:endParaRPr kumimoji="1" lang="en-US" altLang="ja-JP" sz="1400" b="0" i="0" u="none" strike="noStrike" kern="1200" cap="none" spc="-8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7"/>
                  </a:ext>
                </a:extLst>
              </a:tr>
              <a:tr h="26032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その１０</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（平成３０年１月１０日）</a:t>
                      </a:r>
                    </a:p>
                  </a:txBody>
                  <a:tcPr/>
                </a:tc>
                <a:extLst>
                  <a:ext uri="{0D108BD9-81ED-4DB2-BD59-A6C34878D82A}">
                    <a16:rowId xmlns="" xmlns:a16="http://schemas.microsoft.com/office/drawing/2014/main" val="10008"/>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baseline="0" dirty="0">
                          <a:solidFill>
                            <a:schemeClr val="dk1"/>
                          </a:solidFill>
                          <a:latin typeface="+mn-lt"/>
                          <a:ea typeface="+mn-ea"/>
                          <a:cs typeface="+mn-cs"/>
                        </a:rPr>
                        <a:t>◎一般病棟入院基本料</a:t>
                      </a:r>
                      <a:endParaRPr kumimoji="1" lang="en-US" altLang="ja-JP" sz="1400" b="0" i="0" u="none" strike="noStrike" kern="1200" baseline="0" dirty="0">
                        <a:solidFill>
                          <a:schemeClr val="dk1"/>
                        </a:solidFill>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baseline="0" dirty="0">
                          <a:solidFill>
                            <a:schemeClr val="dk1"/>
                          </a:solidFill>
                          <a:latin typeface="+mn-lt"/>
                          <a:ea typeface="+mn-ea"/>
                          <a:cs typeface="+mn-cs"/>
                        </a:rPr>
                        <a:t>・重症度、医療・看護必要度の項目の定義・判定基準の変更</a:t>
                      </a:r>
                      <a:endParaRPr kumimoji="1" lang="en-US" altLang="ja-JP" sz="1400" b="0" i="0" u="none" strike="noStrike" kern="1200" baseline="0" dirty="0">
                        <a:solidFill>
                          <a:schemeClr val="dk1"/>
                        </a:solidFill>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80" normalizeH="0" baseline="0" noProof="0" dirty="0">
                          <a:ln>
                            <a:noFill/>
                          </a:ln>
                          <a:solidFill>
                            <a:schemeClr val="dk1"/>
                          </a:solidFill>
                          <a:effectLst/>
                          <a:uLnTx/>
                          <a:uFillTx/>
                          <a:latin typeface="+mn-lt"/>
                          <a:ea typeface="+mn-ea"/>
                          <a:cs typeface="+mn-cs"/>
                        </a:rPr>
                        <a:t>・</a:t>
                      </a:r>
                      <a:r>
                        <a:rPr lang="ja-JP" altLang="en-US" sz="1400" b="0" i="0" u="none" strike="noStrike" baseline="0" dirty="0">
                          <a:latin typeface="俵俽俹僑僔僢僋"/>
                        </a:rPr>
                        <a:t>一般病棟入院基本料（７対１、</a:t>
                      </a:r>
                      <a:r>
                        <a:rPr lang="en-US" altLang="ja-JP" sz="1400" b="0" i="0" u="none" strike="noStrike" baseline="0" dirty="0">
                          <a:latin typeface="俵俽俹僑僔僢僋"/>
                        </a:rPr>
                        <a:t>10</a:t>
                      </a:r>
                      <a:r>
                        <a:rPr lang="ja-JP" altLang="en-US" sz="1400" b="0" i="0" u="none" strike="noStrike" baseline="0" dirty="0">
                          <a:latin typeface="俵俽俹僑僔僢僋"/>
                        </a:rPr>
                        <a:t>対１）の再編・統合）</a:t>
                      </a:r>
                      <a:endParaRPr kumimoji="1" lang="en-US" altLang="ja-JP" sz="1400" b="0" i="0" u="none" strike="noStrike" kern="1200" cap="none" spc="-8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9"/>
                  </a:ext>
                </a:extLst>
              </a:tr>
              <a:tr h="238844">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その１１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（平成３０年１月２４日・２６日）</a:t>
                      </a:r>
                    </a:p>
                  </a:txBody>
                  <a:tcPr/>
                </a:tc>
                <a:extLst>
                  <a:ext uri="{0D108BD9-81ED-4DB2-BD59-A6C34878D82A}">
                    <a16:rowId xmlns="" xmlns:a16="http://schemas.microsoft.com/office/drawing/2014/main" val="10010"/>
                  </a:ext>
                </a:extLst>
              </a:tr>
              <a:tr h="304244">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80" normalizeH="0" baseline="0" noProof="0" dirty="0">
                          <a:ln>
                            <a:noFill/>
                          </a:ln>
                          <a:solidFill>
                            <a:prstClr val="black"/>
                          </a:solidFill>
                          <a:effectLst/>
                          <a:uLnTx/>
                          <a:uFillTx/>
                          <a:latin typeface="+mn-lt"/>
                          <a:ea typeface="+mn-ea"/>
                          <a:cs typeface="+mn-cs"/>
                        </a:rPr>
                        <a:t>◎急性期一般入院基本料</a:t>
                      </a:r>
                      <a:r>
                        <a:rPr kumimoji="1" lang="ja-JP" altLang="en-US" sz="1400" b="0" i="0" u="none" strike="noStrike" kern="1200" cap="none" spc="-80" normalizeH="0" baseline="0" noProof="0" dirty="0">
                          <a:ln>
                            <a:noFill/>
                          </a:ln>
                          <a:solidFill>
                            <a:srgbClr val="FF0000"/>
                          </a:solidFill>
                          <a:effectLst/>
                          <a:uLnTx/>
                          <a:uFillTx/>
                          <a:latin typeface="+mn-lt"/>
                          <a:ea typeface="+mn-ea"/>
                          <a:cs typeface="+mn-cs"/>
                        </a:rPr>
                        <a:t>　</a:t>
                      </a:r>
                      <a:r>
                        <a:rPr kumimoji="1" lang="en-US" altLang="ja-JP" sz="1400" b="0" i="0" u="none" strike="noStrike" kern="1200" cap="none" spc="-80" normalizeH="0" baseline="0" noProof="0" dirty="0">
                          <a:ln>
                            <a:noFill/>
                          </a:ln>
                          <a:solidFill>
                            <a:srgbClr val="FF0000"/>
                          </a:solidFill>
                          <a:effectLst/>
                          <a:uLnTx/>
                          <a:uFillTx/>
                          <a:latin typeface="+mn-lt"/>
                          <a:ea typeface="+mn-ea"/>
                          <a:cs typeface="+mn-cs"/>
                        </a:rPr>
                        <a:t>〔</a:t>
                      </a:r>
                      <a:r>
                        <a:rPr kumimoji="1" lang="ja-JP" altLang="en-US" sz="1400" b="0" i="0" u="none" strike="noStrike" kern="1200" cap="none" spc="-80" normalizeH="0" baseline="0" noProof="0" dirty="0">
                          <a:ln>
                            <a:noFill/>
                          </a:ln>
                          <a:solidFill>
                            <a:srgbClr val="FF0000"/>
                          </a:solidFill>
                          <a:effectLst/>
                          <a:uLnTx/>
                          <a:uFillTx/>
                          <a:latin typeface="+mn-lt"/>
                          <a:ea typeface="+mn-ea"/>
                          <a:cs typeface="+mn-cs"/>
                        </a:rPr>
                        <a:t>公益裁定</a:t>
                      </a:r>
                      <a:r>
                        <a:rPr kumimoji="1" lang="en-US" altLang="ja-JP" sz="1400" b="0" i="0" u="none" strike="noStrike" kern="1200" cap="none" spc="-80" normalizeH="0" baseline="0" noProof="0" dirty="0">
                          <a:ln>
                            <a:noFill/>
                          </a:ln>
                          <a:solidFill>
                            <a:srgbClr val="FF0000"/>
                          </a:solidFill>
                          <a:effectLst/>
                          <a:uLnTx/>
                          <a:uFillTx/>
                          <a:latin typeface="+mn-lt"/>
                          <a:ea typeface="+mn-ea"/>
                          <a:cs typeface="+mn-cs"/>
                        </a:rPr>
                        <a:t>〕</a:t>
                      </a:r>
                    </a:p>
                  </a:txBody>
                  <a:tcPr/>
                </a:tc>
                <a:extLst>
                  <a:ext uri="{0D108BD9-81ED-4DB2-BD59-A6C34878D82A}">
                    <a16:rowId xmlns="" xmlns:a16="http://schemas.microsoft.com/office/drawing/2014/main" val="10011"/>
                  </a:ext>
                </a:extLst>
              </a:tr>
            </a:tbl>
          </a:graphicData>
        </a:graphic>
      </p:graphicFrame>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66</a:t>
            </a:r>
            <a:endParaRPr lang="ja-JP" altLang="en-US" sz="1600" dirty="0">
              <a:solidFill>
                <a:prstClr val="black"/>
              </a:solidFill>
            </a:endParaRPr>
          </a:p>
        </p:txBody>
      </p:sp>
    </p:spTree>
    <p:extLst>
      <p:ext uri="{BB962C8B-B14F-4D97-AF65-F5344CB8AC3E}">
        <p14:creationId xmlns:p14="http://schemas.microsoft.com/office/powerpoint/2010/main" val="188022594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2520" y="13933"/>
            <a:ext cx="8915400" cy="620688"/>
          </a:xfrm>
          <a:noFill/>
          <a:ln>
            <a:noFill/>
          </a:ln>
        </p:spPr>
        <p:txBody>
          <a:bodyPr>
            <a:normAutofit/>
          </a:bodyPr>
          <a:lstStyle/>
          <a:p>
            <a:r>
              <a:rPr lang="ja-JP" altLang="en-US" sz="3200" dirty="0"/>
              <a:t>中医協における審議項目</a:t>
            </a:r>
            <a:r>
              <a:rPr lang="en-US" altLang="ja-JP" sz="3200" dirty="0"/>
              <a:t>《</a:t>
            </a:r>
            <a:r>
              <a:rPr lang="ja-JP" altLang="en-US" sz="3200" dirty="0"/>
              <a:t>横断的事項</a:t>
            </a:r>
            <a:r>
              <a:rPr kumimoji="1" lang="en-US" altLang="ja-JP" sz="3200" dirty="0"/>
              <a:t>》</a:t>
            </a:r>
            <a:endParaRPr kumimoji="1" lang="ja-JP" altLang="en-US" sz="3200" dirty="0"/>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1033664280"/>
              </p:ext>
            </p:extLst>
          </p:nvPr>
        </p:nvGraphicFramePr>
        <p:xfrm>
          <a:off x="128464" y="836712"/>
          <a:ext cx="4680520" cy="5715000"/>
        </p:xfrm>
        <a:graphic>
          <a:graphicData uri="http://schemas.openxmlformats.org/drawingml/2006/table">
            <a:tbl>
              <a:tblPr firstRow="1" bandRow="1">
                <a:tableStyleId>{5C22544A-7EE6-4342-B048-85BDC9FD1C3A}</a:tableStyleId>
              </a:tblPr>
              <a:tblGrid>
                <a:gridCol w="4680520">
                  <a:extLst>
                    <a:ext uri="{9D8B030D-6E8A-4147-A177-3AD203B41FA5}">
                      <a16:colId xmlns="" xmlns:a16="http://schemas.microsoft.com/office/drawing/2014/main" val="20000"/>
                    </a:ext>
                  </a:extLst>
                </a:gridCol>
              </a:tblGrid>
              <a:tr h="2880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dirty="0">
                          <a:solidFill>
                            <a:schemeClr val="tx1"/>
                          </a:solidFill>
                          <a:latin typeface="+mn-ea"/>
                          <a:ea typeface="+mn-ea"/>
                        </a:rPr>
                        <a:t>【</a:t>
                      </a:r>
                      <a:r>
                        <a:rPr kumimoji="1" lang="ja-JP" altLang="en-US" dirty="0">
                          <a:solidFill>
                            <a:schemeClr val="tx1"/>
                          </a:solidFill>
                          <a:latin typeface="+mn-ea"/>
                          <a:ea typeface="+mn-ea"/>
                        </a:rPr>
                        <a:t>その１</a:t>
                      </a:r>
                      <a:r>
                        <a:rPr kumimoji="1" lang="en-US" altLang="ja-JP" sz="1800" b="1" i="0" u="none" strike="noStrike" kern="1200" cap="none" spc="0" normalizeH="0" baseline="0" noProof="0" dirty="0">
                          <a:ln>
                            <a:noFill/>
                          </a:ln>
                          <a:solidFill>
                            <a:prstClr val="black"/>
                          </a:solidFill>
                          <a:effectLst/>
                          <a:uLnTx/>
                          <a:uFillTx/>
                          <a:latin typeface="+mn-ea"/>
                          <a:ea typeface="+mn-ea"/>
                          <a:cs typeface="+mn-cs"/>
                        </a:rPr>
                        <a:t>】</a:t>
                      </a:r>
                      <a:r>
                        <a:rPr kumimoji="1" lang="ja-JP" altLang="en-US" dirty="0">
                          <a:solidFill>
                            <a:schemeClr val="tx1"/>
                          </a:solidFill>
                          <a:latin typeface="+mn-ea"/>
                          <a:ea typeface="+mn-ea"/>
                        </a:rPr>
                        <a:t>（平成２９年２月２２日）</a:t>
                      </a:r>
                      <a:endParaRPr kumimoji="1" lang="en-US" altLang="ja-JP"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sz="1700" dirty="0"/>
                        <a:t>◎かかりつけ医機能（その１）</a:t>
                      </a:r>
                      <a:endParaRPr kumimoji="1" lang="en-US" altLang="ja-JP" sz="1700" dirty="0"/>
                    </a:p>
                    <a:p>
                      <a:r>
                        <a:rPr kumimoji="1" lang="ja-JP" altLang="en-US" sz="1500" dirty="0"/>
                        <a:t>・</a:t>
                      </a:r>
                      <a:r>
                        <a:rPr kumimoji="1" lang="ja-JP" altLang="en-US" sz="1500" spc="-40" baseline="0" dirty="0"/>
                        <a:t>かかりつけ医機能（定義等、イメージ、想定される役割）</a:t>
                      </a:r>
                      <a:endParaRPr kumimoji="1" lang="en-US" altLang="ja-JP" sz="1500" spc="-40" baseline="0" dirty="0"/>
                    </a:p>
                    <a:p>
                      <a:r>
                        <a:rPr kumimoji="1" lang="ja-JP" altLang="en-US" sz="1500" dirty="0"/>
                        <a:t>・かかりつけ医機能に係る現状</a:t>
                      </a:r>
                      <a:endParaRPr kumimoji="1" lang="en-US" altLang="ja-JP" sz="1500" dirty="0"/>
                    </a:p>
                    <a:p>
                      <a:r>
                        <a:rPr kumimoji="1" lang="ja-JP" altLang="en-US" sz="1500" dirty="0"/>
                        <a:t>・取組事例</a:t>
                      </a:r>
                      <a:r>
                        <a:rPr kumimoji="1" lang="ja-JP" altLang="en-US" sz="1500" spc="-100" dirty="0"/>
                        <a:t>（日常的な健康相談、</a:t>
                      </a:r>
                      <a:r>
                        <a:rPr kumimoji="1" lang="ja-JP" altLang="en-US" sz="1500" spc="-100" baseline="0" dirty="0"/>
                        <a:t>専門医療機関等との連携）</a:t>
                      </a:r>
                      <a:endParaRPr kumimoji="1" lang="en-US" altLang="ja-JP" sz="1500" spc="-100" baseline="0" dirty="0"/>
                    </a:p>
                    <a:p>
                      <a:r>
                        <a:rPr kumimoji="1" lang="ja-JP" altLang="en-US" sz="1500" dirty="0"/>
                        <a:t>・関係審議会等の検討状況</a:t>
                      </a:r>
                    </a:p>
                  </a:txBody>
                  <a:tcPr/>
                </a:tc>
                <a:extLst>
                  <a:ext uri="{0D108BD9-81ED-4DB2-BD59-A6C34878D82A}">
                    <a16:rowId xmlns="" xmlns:a16="http://schemas.microsoft.com/office/drawing/2014/main" val="10001"/>
                  </a:ext>
                </a:extLst>
              </a:tr>
              <a:tr h="370840">
                <a:tc>
                  <a:txBody>
                    <a:bodyPr/>
                    <a:lstStyle/>
                    <a:p>
                      <a:r>
                        <a:rPr kumimoji="1" lang="en-US" altLang="ja-JP" b="1" dirty="0">
                          <a:solidFill>
                            <a:schemeClr val="tx1"/>
                          </a:solidFill>
                          <a:latin typeface="+mn-ea"/>
                          <a:ea typeface="+mn-ea"/>
                        </a:rPr>
                        <a:t>【</a:t>
                      </a:r>
                      <a:r>
                        <a:rPr kumimoji="1" lang="ja-JP" altLang="en-US" b="1" dirty="0">
                          <a:solidFill>
                            <a:schemeClr val="tx1"/>
                          </a:solidFill>
                          <a:latin typeface="+mn-ea"/>
                          <a:ea typeface="+mn-ea"/>
                        </a:rPr>
                        <a:t>その２</a:t>
                      </a:r>
                      <a:r>
                        <a:rPr kumimoji="1" lang="en-US" altLang="ja-JP" b="1" dirty="0">
                          <a:solidFill>
                            <a:schemeClr val="tx1"/>
                          </a:solidFill>
                          <a:latin typeface="+mn-ea"/>
                          <a:ea typeface="+mn-ea"/>
                        </a:rPr>
                        <a:t>】</a:t>
                      </a:r>
                      <a:r>
                        <a:rPr kumimoji="1" lang="ja-JP" altLang="en-US" b="1" dirty="0">
                          <a:solidFill>
                            <a:schemeClr val="tx1"/>
                          </a:solidFill>
                          <a:latin typeface="+mn-ea"/>
                          <a:ea typeface="+mn-ea"/>
                        </a:rPr>
                        <a:t>（平成２９年７月１２日）</a:t>
                      </a:r>
                    </a:p>
                  </a:txBody>
                  <a:tcPr/>
                </a:tc>
                <a:extLst>
                  <a:ext uri="{0D108BD9-81ED-4DB2-BD59-A6C34878D82A}">
                    <a16:rowId xmlns="" xmlns:a16="http://schemas.microsoft.com/office/drawing/2014/main" val="10002"/>
                  </a:ext>
                </a:extLst>
              </a:tr>
              <a:tr h="370840">
                <a:tc>
                  <a:txBody>
                    <a:bodyPr/>
                    <a:lstStyle/>
                    <a:p>
                      <a:r>
                        <a:rPr kumimoji="1" lang="ja-JP" altLang="en-US" sz="1700" dirty="0"/>
                        <a:t>◎</a:t>
                      </a:r>
                      <a:r>
                        <a:rPr kumimoji="1" lang="ja-JP" altLang="en-US" sz="1700" spc="-100" baseline="0" dirty="0"/>
                        <a:t>診療報酬に係る事務の効率化・合理化及び診療報酬の情報の利活用等を見据えた対応</a:t>
                      </a:r>
                      <a:endParaRPr kumimoji="1" lang="en-US" altLang="ja-JP" sz="1700" spc="-100" baseline="0" dirty="0"/>
                    </a:p>
                    <a:p>
                      <a:r>
                        <a:rPr kumimoji="1" lang="ja-JP" altLang="en-US" sz="1500" dirty="0"/>
                        <a:t>・レセプト請求の現状</a:t>
                      </a:r>
                      <a:endParaRPr kumimoji="1" lang="en-US" altLang="ja-JP" sz="1500" dirty="0"/>
                    </a:p>
                    <a:p>
                      <a:r>
                        <a:rPr kumimoji="1" lang="ja-JP" altLang="en-US" sz="1500" dirty="0"/>
                        <a:t>・診療実績に関するデータ</a:t>
                      </a:r>
                      <a:endParaRPr kumimoji="1" lang="en-US" altLang="ja-JP" sz="1500" dirty="0"/>
                    </a:p>
                    <a:p>
                      <a:r>
                        <a:rPr kumimoji="1" lang="ja-JP" altLang="en-US" sz="1500" dirty="0"/>
                        <a:t>・効率化・合理化の取組</a:t>
                      </a:r>
                      <a:endParaRPr kumimoji="1" lang="en-US" altLang="ja-JP" sz="1500" dirty="0"/>
                    </a:p>
                  </a:txBody>
                  <a:tcPr/>
                </a:tc>
                <a:extLst>
                  <a:ext uri="{0D108BD9-81ED-4DB2-BD59-A6C34878D82A}">
                    <a16:rowId xmlns="" xmlns:a16="http://schemas.microsoft.com/office/drawing/2014/main" val="100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その３</a:t>
                      </a:r>
                      <a:r>
                        <a:rPr kumimoji="1" lang="en-US" altLang="ja-JP" sz="18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（平成２９年９月２７日）</a:t>
                      </a:r>
                    </a:p>
                  </a:txBody>
                  <a:tcPr/>
                </a:tc>
                <a:extLst>
                  <a:ext uri="{0D108BD9-81ED-4DB2-BD59-A6C34878D82A}">
                    <a16:rowId xmlns="" xmlns:a16="http://schemas.microsoft.com/office/drawing/2014/main" val="1000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700" b="0" i="0" u="none" strike="noStrike" kern="1200" cap="none" spc="-100" normalizeH="0" baseline="0" noProof="0" dirty="0">
                          <a:ln>
                            <a:noFill/>
                          </a:ln>
                          <a:solidFill>
                            <a:prstClr val="black"/>
                          </a:solidFill>
                          <a:effectLst/>
                          <a:uLnTx/>
                          <a:uFillTx/>
                          <a:latin typeface="+mn-lt"/>
                          <a:ea typeface="+mn-ea"/>
                          <a:cs typeface="+mn-cs"/>
                        </a:rPr>
                        <a:t>診療報酬に係る事務の効率化・合理化及び診療報酬の情報の利活用等を見据えた対応②</a:t>
                      </a:r>
                      <a:endParaRPr kumimoji="1" lang="en-US" altLang="ja-JP" sz="1700" b="0" i="0" u="none" strike="noStrike" kern="1200" cap="none" spc="-10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mn-lt"/>
                          <a:ea typeface="+mn-ea"/>
                          <a:cs typeface="+mn-cs"/>
                        </a:rPr>
                        <a:t>・事務の効率化・合理化</a:t>
                      </a:r>
                      <a:endParaRPr kumimoji="1" lang="en-US" altLang="ja-JP" sz="15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mn-lt"/>
                          <a:ea typeface="+mn-ea"/>
                          <a:cs typeface="+mn-cs"/>
                        </a:rPr>
                        <a:t>・情報の利活用</a:t>
                      </a:r>
                      <a:endParaRPr kumimoji="1" lang="en-US" altLang="ja-JP" sz="15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その４</a:t>
                      </a:r>
                      <a:r>
                        <a:rPr kumimoji="1" lang="en-US" altLang="ja-JP" sz="18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（平成２９年１１月８日）</a:t>
                      </a:r>
                    </a:p>
                  </a:txBody>
                  <a:tcPr/>
                </a:tc>
                <a:extLst>
                  <a:ext uri="{0D108BD9-81ED-4DB2-BD59-A6C34878D82A}">
                    <a16:rowId xmlns="" xmlns:a16="http://schemas.microsoft.com/office/drawing/2014/main" val="1000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700" b="0" i="0" u="none" strike="noStrike" kern="1200" cap="none" spc="-100" normalizeH="0" baseline="0" noProof="0" dirty="0">
                          <a:ln>
                            <a:noFill/>
                          </a:ln>
                          <a:solidFill>
                            <a:prstClr val="black"/>
                          </a:solidFill>
                          <a:effectLst/>
                          <a:uLnTx/>
                          <a:uFillTx/>
                          <a:latin typeface="+mn-lt"/>
                          <a:ea typeface="+mn-ea"/>
                          <a:cs typeface="+mn-cs"/>
                        </a:rPr>
                        <a:t>医療従事者の働き方、病床数の取扱い、地域の実情を踏まえた対応</a:t>
                      </a:r>
                      <a:endParaRPr kumimoji="1" lang="en-US" altLang="ja-JP" sz="1700" b="0" i="0" u="none" strike="noStrike" kern="1200" cap="none" spc="-10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7"/>
                  </a:ext>
                </a:extLst>
              </a:tr>
            </a:tbl>
          </a:graphicData>
        </a:graphic>
      </p:graphicFrame>
      <p:graphicFrame>
        <p:nvGraphicFramePr>
          <p:cNvPr id="5" name="コンテンツ プレースホルダー 3"/>
          <p:cNvGraphicFramePr>
            <a:graphicFrameLocks/>
          </p:cNvGraphicFramePr>
          <p:nvPr>
            <p:extLst>
              <p:ext uri="{D42A27DB-BD31-4B8C-83A1-F6EECF244321}">
                <p14:modId xmlns:p14="http://schemas.microsoft.com/office/powerpoint/2010/main" val="321105867"/>
              </p:ext>
            </p:extLst>
          </p:nvPr>
        </p:nvGraphicFramePr>
        <p:xfrm>
          <a:off x="4953000" y="836712"/>
          <a:ext cx="4824536" cy="5029200"/>
        </p:xfrm>
        <a:graphic>
          <a:graphicData uri="http://schemas.openxmlformats.org/drawingml/2006/table">
            <a:tbl>
              <a:tblPr firstRow="1" bandRow="1">
                <a:tableStyleId>{5C22544A-7EE6-4342-B048-85BDC9FD1C3A}</a:tableStyleId>
              </a:tblPr>
              <a:tblGrid>
                <a:gridCol w="4824536">
                  <a:extLst>
                    <a:ext uri="{9D8B030D-6E8A-4147-A177-3AD203B41FA5}">
                      <a16:colId xmlns="" xmlns:a16="http://schemas.microsoft.com/office/drawing/2014/main" val="20000"/>
                    </a:ext>
                  </a:extLst>
                </a:gridCol>
              </a:tblGrid>
              <a:tr h="370840">
                <a:tc>
                  <a:txBody>
                    <a:bodyPr/>
                    <a:lstStyle/>
                    <a:p>
                      <a:r>
                        <a:rPr kumimoji="1" lang="en-US" altLang="ja-JP" dirty="0">
                          <a:solidFill>
                            <a:schemeClr val="tx1"/>
                          </a:solidFill>
                          <a:latin typeface="+mn-ea"/>
                          <a:ea typeface="+mn-ea"/>
                        </a:rPr>
                        <a:t>【</a:t>
                      </a:r>
                      <a:r>
                        <a:rPr kumimoji="1" lang="ja-JP" altLang="en-US" dirty="0">
                          <a:solidFill>
                            <a:schemeClr val="tx1"/>
                          </a:solidFill>
                          <a:latin typeface="+mn-ea"/>
                          <a:ea typeface="+mn-ea"/>
                        </a:rPr>
                        <a:t>その５</a:t>
                      </a:r>
                      <a:r>
                        <a:rPr kumimoji="1" lang="en-US" altLang="ja-JP" dirty="0">
                          <a:solidFill>
                            <a:schemeClr val="tx1"/>
                          </a:solidFill>
                          <a:latin typeface="+mn-ea"/>
                          <a:ea typeface="+mn-ea"/>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（平成２９年１２月１日）</a:t>
                      </a:r>
                      <a:endParaRPr kumimoji="1" lang="en-US" altLang="ja-JP"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sz="1700" dirty="0"/>
                        <a:t>・地域包括診療料等</a:t>
                      </a:r>
                      <a:endParaRPr kumimoji="1" lang="en-US" altLang="ja-JP" sz="1700" dirty="0"/>
                    </a:p>
                    <a:p>
                      <a:r>
                        <a:rPr kumimoji="1" lang="ja-JP" altLang="en-US" sz="1700" dirty="0"/>
                        <a:t>・薬剤の適正使用の推進</a:t>
                      </a:r>
                      <a:endParaRPr kumimoji="1" lang="en-US" altLang="ja-JP" sz="1700" dirty="0"/>
                    </a:p>
                    <a:p>
                      <a:r>
                        <a:rPr kumimoji="1" lang="ja-JP" altLang="en-US" sz="1700" dirty="0"/>
                        <a:t>・遠隔診療（情報通信機器を用いた診療）</a:t>
                      </a:r>
                      <a:endParaRPr kumimoji="1" lang="en-US" altLang="ja-JP" sz="1700" dirty="0"/>
                    </a:p>
                    <a:p>
                      <a:r>
                        <a:rPr kumimoji="1" lang="ja-JP" altLang="en-US" sz="1700" dirty="0"/>
                        <a:t>・情報通信技術（ＩＣＴ）を活用した連携</a:t>
                      </a:r>
                      <a:endParaRPr kumimoji="1" lang="en-US" altLang="ja-JP" sz="1700" dirty="0"/>
                    </a:p>
                  </a:txBody>
                  <a:tcPr/>
                </a:tc>
                <a:extLst>
                  <a:ext uri="{0D108BD9-81ED-4DB2-BD59-A6C34878D82A}">
                    <a16:rowId xmlns="" xmlns:a16="http://schemas.microsoft.com/office/drawing/2014/main" val="10001"/>
                  </a:ext>
                </a:extLst>
              </a:tr>
              <a:tr h="370840">
                <a:tc>
                  <a:txBody>
                    <a:bodyPr/>
                    <a:lstStyle/>
                    <a:p>
                      <a:r>
                        <a:rPr kumimoji="1" lang="en-US" altLang="ja-JP" b="1" dirty="0">
                          <a:latin typeface="+mn-ea"/>
                          <a:ea typeface="+mn-ea"/>
                        </a:rPr>
                        <a:t>【</a:t>
                      </a:r>
                      <a:r>
                        <a:rPr kumimoji="1" lang="ja-JP" altLang="en-US" b="1" dirty="0">
                          <a:latin typeface="+mn-ea"/>
                          <a:ea typeface="+mn-ea"/>
                        </a:rPr>
                        <a:t>その６</a:t>
                      </a:r>
                      <a:r>
                        <a:rPr kumimoji="1" lang="en-US" altLang="ja-JP" b="1" dirty="0">
                          <a:latin typeface="+mn-ea"/>
                          <a:ea typeface="+mn-ea"/>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（平成２９年１２月８日）</a:t>
                      </a:r>
                      <a:endParaRPr kumimoji="1" lang="ja-JP" altLang="en-US" b="1" dirty="0">
                        <a:latin typeface="+mn-ea"/>
                        <a:ea typeface="+mn-ea"/>
                      </a:endParaRPr>
                    </a:p>
                  </a:txBody>
                  <a:tcPr/>
                </a:tc>
                <a:extLst>
                  <a:ext uri="{0D108BD9-81ED-4DB2-BD59-A6C34878D82A}">
                    <a16:rowId xmlns="" xmlns:a16="http://schemas.microsoft.com/office/drawing/2014/main" val="10002"/>
                  </a:ext>
                </a:extLst>
              </a:tr>
              <a:tr h="370840">
                <a:tc>
                  <a:txBody>
                    <a:bodyPr/>
                    <a:lstStyle/>
                    <a:p>
                      <a:r>
                        <a:rPr kumimoji="1" lang="ja-JP" altLang="en-US" sz="1700" dirty="0"/>
                        <a:t>◎医療と介護の連携</a:t>
                      </a:r>
                      <a:endParaRPr kumimoji="1" lang="en-US" altLang="ja-JP" sz="1700" dirty="0"/>
                    </a:p>
                    <a:p>
                      <a:r>
                        <a:rPr kumimoji="1" lang="ja-JP" altLang="en-US" sz="1500" dirty="0"/>
                        <a:t>　１．介護支援専門員や老健施設との情報共有・連携</a:t>
                      </a:r>
                      <a:endParaRPr kumimoji="1" lang="en-US" altLang="ja-JP" sz="1500" dirty="0"/>
                    </a:p>
                    <a:p>
                      <a:r>
                        <a:rPr kumimoji="1" lang="ja-JP" altLang="en-US" sz="1500" dirty="0"/>
                        <a:t>　　（１）入院中からの介護支援専門員への情報提供</a:t>
                      </a:r>
                      <a:endParaRPr kumimoji="1" lang="en-US" altLang="ja-JP" sz="1500" dirty="0"/>
                    </a:p>
                    <a:p>
                      <a:r>
                        <a:rPr kumimoji="1" lang="ja-JP" altLang="en-US" sz="1500" dirty="0"/>
                        <a:t>　　（２）かかりつけ医と老健施設との連携</a:t>
                      </a:r>
                      <a:endParaRPr kumimoji="1" lang="en-US" altLang="ja-JP" sz="1500" dirty="0"/>
                    </a:p>
                    <a:p>
                      <a:r>
                        <a:rPr kumimoji="1" lang="ja-JP" altLang="en-US" sz="1500" dirty="0"/>
                        <a:t>　２．介護施設での看取り</a:t>
                      </a:r>
                      <a:endParaRPr kumimoji="1" lang="en-US" altLang="ja-JP" sz="1500" dirty="0"/>
                    </a:p>
                    <a:p>
                      <a:r>
                        <a:rPr kumimoji="1" lang="ja-JP" altLang="en-US" sz="1500" dirty="0"/>
                        <a:t>　３．訪問指導料の単一建物に係る取扱い</a:t>
                      </a:r>
                      <a:endParaRPr kumimoji="1" lang="en-US" altLang="ja-JP" sz="1500" dirty="0"/>
                    </a:p>
                    <a:p>
                      <a:r>
                        <a:rPr kumimoji="1" lang="ja-JP" altLang="en-US" sz="1500" dirty="0"/>
                        <a:t>　４．その他</a:t>
                      </a:r>
                      <a:endParaRPr kumimoji="1" lang="en-US" altLang="ja-JP" sz="1500" dirty="0"/>
                    </a:p>
                  </a:txBody>
                  <a:tcPr/>
                </a:tc>
                <a:extLst>
                  <a:ext uri="{0D108BD9-81ED-4DB2-BD59-A6C34878D82A}">
                    <a16:rowId xmlns="" xmlns:a16="http://schemas.microsoft.com/office/drawing/2014/main" val="100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その７</a:t>
                      </a:r>
                      <a:r>
                        <a:rPr kumimoji="1" lang="en-US" altLang="ja-JP" sz="18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mn-ea"/>
                          <a:cs typeface="+mn-cs"/>
                        </a:rPr>
                        <a:t>（平成２９年１２月８日）</a:t>
                      </a:r>
                    </a:p>
                  </a:txBody>
                  <a:tcPr/>
                </a:tc>
                <a:extLst>
                  <a:ext uri="{0D108BD9-81ED-4DB2-BD59-A6C34878D82A}">
                    <a16:rowId xmlns="" xmlns:a16="http://schemas.microsoft.com/office/drawing/2014/main" val="1000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700" b="0" i="0" u="none" strike="noStrike" kern="1200" cap="none" spc="-100" normalizeH="0" baseline="0" noProof="0" dirty="0">
                          <a:ln>
                            <a:noFill/>
                          </a:ln>
                          <a:solidFill>
                            <a:prstClr val="black"/>
                          </a:solidFill>
                          <a:effectLst/>
                          <a:uLnTx/>
                          <a:uFillTx/>
                          <a:latin typeface="+mn-lt"/>
                          <a:ea typeface="+mn-ea"/>
                          <a:cs typeface="+mn-cs"/>
                        </a:rPr>
                        <a:t>診療報酬に係る事務の効率化・合理化及び診療報酬の情報の利活用等を見据えた対応</a:t>
                      </a:r>
                      <a:endParaRPr kumimoji="1" lang="en-US" altLang="ja-JP" sz="1500" b="0" i="0" u="none" strike="noStrike" kern="1200" cap="none" spc="0" normalizeH="0" baseline="0" noProof="0" dirty="0">
                        <a:ln>
                          <a:noFill/>
                        </a:ln>
                        <a:solidFill>
                          <a:schemeClr val="dk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chemeClr val="dk1"/>
                          </a:solidFill>
                          <a:effectLst/>
                          <a:uLnTx/>
                          <a:uFillTx/>
                          <a:latin typeface="+mn-lt"/>
                          <a:ea typeface="+mn-ea"/>
                          <a:cs typeface="+mn-cs"/>
                        </a:rPr>
                        <a:t>（１）患者氏名のカタカナ記載の追記</a:t>
                      </a:r>
                      <a:endParaRPr kumimoji="1" lang="en-US" altLang="ja-JP" sz="1500" b="0" i="0" u="none" strike="noStrike" kern="1200" cap="none" spc="0" normalizeH="0" baseline="0" noProof="0" dirty="0">
                        <a:ln>
                          <a:noFill/>
                        </a:ln>
                        <a:solidFill>
                          <a:schemeClr val="dk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chemeClr val="dk1"/>
                          </a:solidFill>
                          <a:effectLst/>
                          <a:uLnTx/>
                          <a:uFillTx/>
                          <a:latin typeface="+mn-lt"/>
                          <a:ea typeface="+mn-ea"/>
                          <a:cs typeface="+mn-cs"/>
                        </a:rPr>
                        <a:t>（２）郵便番号（患者住所情報）</a:t>
                      </a:r>
                      <a:endParaRPr kumimoji="1" lang="en-US" altLang="ja-JP" sz="1700" b="0" i="0" u="none" strike="noStrike" kern="1200" cap="none" spc="-10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bl>
          </a:graphicData>
        </a:graphic>
      </p:graphicFrame>
      <p:sp>
        <p:nvSpPr>
          <p:cNvPr id="6"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67</a:t>
            </a:r>
            <a:endParaRPr lang="ja-JP" altLang="en-US" sz="1600" dirty="0">
              <a:solidFill>
                <a:prstClr val="black"/>
              </a:solidFill>
            </a:endParaRPr>
          </a:p>
        </p:txBody>
      </p:sp>
    </p:spTree>
    <p:extLst>
      <p:ext uri="{BB962C8B-B14F-4D97-AF65-F5344CB8AC3E}">
        <p14:creationId xmlns:p14="http://schemas.microsoft.com/office/powerpoint/2010/main" val="400069806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2520" y="23559"/>
            <a:ext cx="8915400" cy="620688"/>
          </a:xfrm>
          <a:noFill/>
          <a:ln>
            <a:noFill/>
          </a:ln>
        </p:spPr>
        <p:txBody>
          <a:bodyPr>
            <a:normAutofit/>
          </a:bodyPr>
          <a:lstStyle/>
          <a:p>
            <a:r>
              <a:rPr lang="ja-JP" altLang="en-US" sz="3200" dirty="0"/>
              <a:t>中医協における審議項目</a:t>
            </a:r>
            <a:r>
              <a:rPr lang="en-US" altLang="ja-JP" sz="3200" dirty="0"/>
              <a:t>《</a:t>
            </a:r>
            <a:r>
              <a:rPr lang="ja-JP" altLang="en-US" sz="3200" dirty="0"/>
              <a:t>個別事項</a:t>
            </a:r>
            <a:r>
              <a:rPr kumimoji="1" lang="en-US" altLang="ja-JP" sz="3200" dirty="0"/>
              <a:t>》</a:t>
            </a:r>
            <a:endParaRPr kumimoji="1" lang="ja-JP" altLang="en-US" sz="3200" dirty="0"/>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767650499"/>
              </p:ext>
            </p:extLst>
          </p:nvPr>
        </p:nvGraphicFramePr>
        <p:xfrm>
          <a:off x="128464" y="546100"/>
          <a:ext cx="4680520" cy="6311900"/>
        </p:xfrm>
        <a:graphic>
          <a:graphicData uri="http://schemas.openxmlformats.org/drawingml/2006/table">
            <a:tbl>
              <a:tblPr firstRow="1" bandRow="1">
                <a:tableStyleId>{5C22544A-7EE6-4342-B048-85BDC9FD1C3A}</a:tableStyleId>
              </a:tblPr>
              <a:tblGrid>
                <a:gridCol w="4680520">
                  <a:extLst>
                    <a:ext uri="{9D8B030D-6E8A-4147-A177-3AD203B41FA5}">
                      <a16:colId xmlns="" xmlns:a16="http://schemas.microsoft.com/office/drawing/2014/main" val="20000"/>
                    </a:ext>
                  </a:extLst>
                </a:gridCol>
              </a:tblGrid>
              <a:tr h="288032">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dirty="0">
                          <a:solidFill>
                            <a:schemeClr val="tx1"/>
                          </a:solidFill>
                          <a:latin typeface="+mn-ea"/>
                          <a:ea typeface="+mn-ea"/>
                        </a:rPr>
                        <a:t>【</a:t>
                      </a:r>
                      <a:r>
                        <a:rPr kumimoji="1" lang="ja-JP" altLang="en-US" sz="1600" dirty="0">
                          <a:solidFill>
                            <a:schemeClr val="tx1"/>
                          </a:solidFill>
                          <a:latin typeface="+mn-ea"/>
                          <a:ea typeface="+mn-ea"/>
                        </a:rPr>
                        <a:t>その１</a:t>
                      </a:r>
                      <a:r>
                        <a:rPr kumimoji="1" lang="en-US" altLang="ja-JP" sz="1600" b="1" i="0" u="none" strike="noStrike" kern="1200" cap="none" spc="0" normalizeH="0" baseline="0" noProof="0" dirty="0">
                          <a:ln>
                            <a:noFill/>
                          </a:ln>
                          <a:solidFill>
                            <a:prstClr val="black"/>
                          </a:solidFill>
                          <a:effectLst/>
                          <a:uLnTx/>
                          <a:uFillTx/>
                          <a:latin typeface="+mn-ea"/>
                          <a:ea typeface="+mn-ea"/>
                          <a:cs typeface="+mn-cs"/>
                        </a:rPr>
                        <a:t>】</a:t>
                      </a:r>
                      <a:r>
                        <a:rPr kumimoji="1" lang="ja-JP" altLang="en-US" sz="1600" dirty="0">
                          <a:solidFill>
                            <a:schemeClr val="tx1"/>
                          </a:solidFill>
                          <a:latin typeface="+mn-ea"/>
                          <a:ea typeface="+mn-ea"/>
                        </a:rPr>
                        <a:t>（平成２９年９月１３日）</a:t>
                      </a:r>
                      <a:endParaRPr kumimoji="1" lang="en-US" altLang="ja-JP" sz="1600"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pPr>
                        <a:lnSpc>
                          <a:spcPts val="1500"/>
                        </a:lnSpc>
                      </a:pPr>
                      <a:r>
                        <a:rPr kumimoji="1" lang="ja-JP" altLang="en-US" sz="1600" dirty="0"/>
                        <a:t>◎疾患別リハビリテーション</a:t>
                      </a:r>
                      <a:endParaRPr kumimoji="1" lang="en-US" altLang="ja-JP" sz="1400" dirty="0"/>
                    </a:p>
                    <a:p>
                      <a:pPr>
                        <a:lnSpc>
                          <a:spcPts val="1500"/>
                        </a:lnSpc>
                      </a:pPr>
                      <a:r>
                        <a:rPr kumimoji="1" lang="ja-JP" altLang="en-US" sz="1400" spc="0" baseline="0" dirty="0"/>
                        <a:t>　１．維持期・生活期のリハビリテーション</a:t>
                      </a:r>
                      <a:endParaRPr kumimoji="1" lang="en-US" altLang="ja-JP" sz="1400" spc="0" baseline="0" dirty="0"/>
                    </a:p>
                    <a:p>
                      <a:pPr>
                        <a:lnSpc>
                          <a:spcPts val="1500"/>
                        </a:lnSpc>
                      </a:pPr>
                      <a:r>
                        <a:rPr kumimoji="1" lang="ja-JP" altLang="en-US" sz="1400" spc="0" baseline="0" dirty="0"/>
                        <a:t>　２．リハビリテーションに係る情報共有</a:t>
                      </a:r>
                      <a:endParaRPr kumimoji="1" lang="en-US" altLang="ja-JP" sz="1400" spc="0" baseline="0" dirty="0"/>
                    </a:p>
                  </a:txBody>
                  <a:tcPr/>
                </a:tc>
                <a:extLst>
                  <a:ext uri="{0D108BD9-81ED-4DB2-BD59-A6C34878D82A}">
                    <a16:rowId xmlns="" xmlns:a16="http://schemas.microsoft.com/office/drawing/2014/main" val="10001"/>
                  </a:ext>
                </a:extLst>
              </a:tr>
              <a:tr h="270872">
                <a:tc>
                  <a:txBody>
                    <a:bodyPr/>
                    <a:lstStyle/>
                    <a:p>
                      <a:pPr>
                        <a:lnSpc>
                          <a:spcPts val="1600"/>
                        </a:lnSpc>
                      </a:pP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その２</a:t>
                      </a: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（平成２９年１０月４日）</a:t>
                      </a:r>
                    </a:p>
                  </a:txBody>
                  <a:tcPr/>
                </a:tc>
                <a:extLst>
                  <a:ext uri="{0D108BD9-81ED-4DB2-BD59-A6C34878D82A}">
                    <a16:rowId xmlns="" xmlns:a16="http://schemas.microsoft.com/office/drawing/2014/main" val="10002"/>
                  </a:ext>
                </a:extLst>
              </a:tr>
              <a:tr h="370840">
                <a:tc>
                  <a:txBody>
                    <a:bodyPr/>
                    <a:lstStyle/>
                    <a:p>
                      <a:pPr>
                        <a:lnSpc>
                          <a:spcPts val="1500"/>
                        </a:lnSpc>
                      </a:pPr>
                      <a:r>
                        <a:rPr kumimoji="1" lang="ja-JP" altLang="en-US" sz="1600" dirty="0"/>
                        <a:t>◎がん、感染症等</a:t>
                      </a:r>
                      <a:endParaRPr kumimoji="1" lang="en-US" altLang="ja-JP" sz="1400" dirty="0"/>
                    </a:p>
                    <a:p>
                      <a:pPr>
                        <a:lnSpc>
                          <a:spcPts val="1500"/>
                        </a:lnSpc>
                      </a:pPr>
                      <a:r>
                        <a:rPr kumimoji="1" lang="ja-JP" altLang="en-US" sz="1400" dirty="0"/>
                        <a:t>　１．がん（がん医療の提供体制）</a:t>
                      </a:r>
                      <a:endParaRPr kumimoji="1" lang="en-US" altLang="ja-JP" sz="1400" dirty="0"/>
                    </a:p>
                    <a:p>
                      <a:pPr>
                        <a:lnSpc>
                          <a:spcPts val="1500"/>
                        </a:lnSpc>
                      </a:pPr>
                      <a:r>
                        <a:rPr kumimoji="1" lang="ja-JP" altLang="en-US" sz="1400" dirty="0"/>
                        <a:t>　２．緩和ケア（がん患者、非がん患者）</a:t>
                      </a:r>
                      <a:endParaRPr kumimoji="1" lang="en-US" altLang="ja-JP" sz="1400" dirty="0"/>
                    </a:p>
                    <a:p>
                      <a:pPr>
                        <a:lnSpc>
                          <a:spcPts val="1500"/>
                        </a:lnSpc>
                      </a:pPr>
                      <a:r>
                        <a:rPr kumimoji="1" lang="ja-JP" altLang="en-US" sz="1400" dirty="0"/>
                        <a:t>　３．感染症</a:t>
                      </a:r>
                      <a:endParaRPr kumimoji="1" lang="en-US" altLang="ja-JP" sz="1400" dirty="0"/>
                    </a:p>
                    <a:p>
                      <a:pPr>
                        <a:lnSpc>
                          <a:spcPts val="1500"/>
                        </a:lnSpc>
                      </a:pPr>
                      <a:r>
                        <a:rPr kumimoji="1" lang="ja-JP" altLang="en-US" sz="1400" spc="0" dirty="0"/>
                        <a:t>　</a:t>
                      </a:r>
                      <a:r>
                        <a:rPr kumimoji="1" lang="ja-JP" altLang="en-US" sz="1400" spc="0" baseline="0" dirty="0"/>
                        <a:t>（薬剤耐性（ＡＭＲ）対策、小規模の結核病棟の取扱い）</a:t>
                      </a:r>
                      <a:endParaRPr kumimoji="1" lang="en-US" altLang="ja-JP" sz="1400" spc="0" baseline="0" dirty="0"/>
                    </a:p>
                    <a:p>
                      <a:pPr>
                        <a:lnSpc>
                          <a:spcPts val="1500"/>
                        </a:lnSpc>
                      </a:pPr>
                      <a:r>
                        <a:rPr kumimoji="1" lang="ja-JP" altLang="en-US" sz="1400" dirty="0"/>
                        <a:t>　４．移植医療（造血幹細胞移植の実施体制）</a:t>
                      </a:r>
                      <a:endParaRPr kumimoji="1" lang="en-US" altLang="ja-JP" sz="1400" dirty="0"/>
                    </a:p>
                  </a:txBody>
                  <a:tcPr/>
                </a:tc>
                <a:extLst>
                  <a:ext uri="{0D108BD9-81ED-4DB2-BD59-A6C34878D82A}">
                    <a16:rowId xmlns="" xmlns:a16="http://schemas.microsoft.com/office/drawing/2014/main" val="10003"/>
                  </a:ext>
                </a:extLst>
              </a:tr>
              <a:tr h="252224">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その３</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（平成２９年１０月１１日）</a:t>
                      </a:r>
                    </a:p>
                  </a:txBody>
                  <a:tcPr/>
                </a:tc>
                <a:extLst>
                  <a:ext uri="{0D108BD9-81ED-4DB2-BD59-A6C34878D82A}">
                    <a16:rowId xmlns="" xmlns:a16="http://schemas.microsoft.com/office/drawing/2014/main" val="10004"/>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◎救急、小児・周産期等</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１．救急医療（救急医療の提供体制）</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２．小児・周産期医療</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80" normalizeH="0" baseline="0" noProof="0" dirty="0">
                          <a:ln>
                            <a:noFill/>
                          </a:ln>
                          <a:solidFill>
                            <a:prstClr val="black"/>
                          </a:solidFill>
                          <a:effectLst/>
                          <a:uLnTx/>
                          <a:uFillTx/>
                          <a:latin typeface="+mn-lt"/>
                          <a:ea typeface="+mn-ea"/>
                          <a:cs typeface="+mn-cs"/>
                        </a:rPr>
                        <a:t>　（小児慢性特定疾病の患者の入院医療、妊産婦の外来管理）</a:t>
                      </a:r>
                      <a:endParaRPr kumimoji="1" lang="en-US" altLang="ja-JP" sz="1400" b="0" i="0" u="none" strike="noStrike" kern="1200" cap="none" spc="-8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３．医療安全対策（医療安全部門への医師等の配置）</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r h="245432">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（平成２９年１０月１８日）</a:t>
                      </a:r>
                    </a:p>
                  </a:txBody>
                  <a:tcPr/>
                </a:tc>
                <a:extLst>
                  <a:ext uri="{0D108BD9-81ED-4DB2-BD59-A6C34878D82A}">
                    <a16:rowId xmlns="" xmlns:a16="http://schemas.microsoft.com/office/drawing/2014/main" val="10006"/>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n-lt"/>
                          <a:ea typeface="+mn-ea"/>
                          <a:cs typeface="+mn-cs"/>
                        </a:rPr>
                        <a:t>◎精神医療</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１．措置入院に係る医療</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２．精神保健指定医の取扱い</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３．長期入院患者の地域移行に向けた取組</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４．急性期医療を担う病棟の状況</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５．多様な精神疾患に対する医療</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7"/>
                  </a:ext>
                </a:extLst>
              </a:tr>
              <a:tr h="224328">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（平成２９年１０月２５日）</a:t>
                      </a:r>
                    </a:p>
                  </a:txBody>
                  <a:tcPr/>
                </a:tc>
                <a:extLst>
                  <a:ext uri="{0D108BD9-81ED-4DB2-BD59-A6C34878D82A}">
                    <a16:rowId xmlns="" xmlns:a16="http://schemas.microsoft.com/office/drawing/2014/main" val="10008"/>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◎リハビリテーション</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１．回復期リハビリテーション病棟入院料（その２）</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２．疾患別リハビリテーション（その２）</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9"/>
                  </a:ext>
                </a:extLst>
              </a:tr>
            </a:tbl>
          </a:graphicData>
        </a:graphic>
      </p:graphicFrame>
      <p:graphicFrame>
        <p:nvGraphicFramePr>
          <p:cNvPr id="3" name="表 2"/>
          <p:cNvGraphicFramePr>
            <a:graphicFrameLocks noGrp="1"/>
          </p:cNvGraphicFramePr>
          <p:nvPr>
            <p:extLst>
              <p:ext uri="{D42A27DB-BD31-4B8C-83A1-F6EECF244321}">
                <p14:modId xmlns:p14="http://schemas.microsoft.com/office/powerpoint/2010/main" val="1564693947"/>
              </p:ext>
            </p:extLst>
          </p:nvPr>
        </p:nvGraphicFramePr>
        <p:xfrm>
          <a:off x="4953000" y="546100"/>
          <a:ext cx="4824536" cy="5539740"/>
        </p:xfrm>
        <a:graphic>
          <a:graphicData uri="http://schemas.openxmlformats.org/drawingml/2006/table">
            <a:tbl>
              <a:tblPr firstRow="1" bandRow="1">
                <a:tableStyleId>{5C22544A-7EE6-4342-B048-85BDC9FD1C3A}</a:tableStyleId>
              </a:tblPr>
              <a:tblGrid>
                <a:gridCol w="4824536">
                  <a:extLst>
                    <a:ext uri="{9D8B030D-6E8A-4147-A177-3AD203B41FA5}">
                      <a16:colId xmlns="" xmlns:a16="http://schemas.microsoft.com/office/drawing/2014/main" val="20000"/>
                    </a:ext>
                  </a:extLst>
                </a:gridCol>
              </a:tblGrid>
              <a:tr h="288032">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dirty="0">
                          <a:solidFill>
                            <a:schemeClr val="tx1"/>
                          </a:solidFill>
                          <a:latin typeface="+mn-ea"/>
                          <a:ea typeface="+mn-ea"/>
                        </a:rPr>
                        <a:t>【</a:t>
                      </a:r>
                      <a:r>
                        <a:rPr kumimoji="1" lang="ja-JP" altLang="en-US" sz="1600" dirty="0">
                          <a:solidFill>
                            <a:schemeClr val="tx1"/>
                          </a:solidFill>
                          <a:latin typeface="+mn-ea"/>
                          <a:ea typeface="+mn-ea"/>
                        </a:rPr>
                        <a:t>その６</a:t>
                      </a:r>
                      <a:r>
                        <a:rPr kumimoji="1" lang="en-US" altLang="ja-JP" sz="1600" b="1" i="0" u="none" strike="noStrike" kern="1200" cap="none" spc="0" normalizeH="0" baseline="0" noProof="0" dirty="0">
                          <a:ln>
                            <a:noFill/>
                          </a:ln>
                          <a:solidFill>
                            <a:prstClr val="black"/>
                          </a:solidFill>
                          <a:effectLst/>
                          <a:uLnTx/>
                          <a:uFillTx/>
                          <a:latin typeface="+mn-ea"/>
                          <a:ea typeface="+mn-ea"/>
                          <a:cs typeface="+mn-cs"/>
                        </a:rPr>
                        <a:t>】</a:t>
                      </a:r>
                      <a:r>
                        <a:rPr kumimoji="1" lang="ja-JP" altLang="en-US" sz="1600" dirty="0">
                          <a:solidFill>
                            <a:schemeClr val="tx1"/>
                          </a:solidFill>
                          <a:latin typeface="+mn-ea"/>
                          <a:ea typeface="+mn-ea"/>
                        </a:rPr>
                        <a:t>（平成２９年１１月２９日）</a:t>
                      </a:r>
                      <a:endParaRPr kumimoji="1" lang="en-US" altLang="ja-JP" sz="1600" dirty="0">
                        <a:solidFill>
                          <a:schemeClr val="tx1"/>
                        </a:solidFill>
                        <a:latin typeface="+mn-ea"/>
                        <a:ea typeface="+mn-ea"/>
                      </a:endParaRP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pPr>
                        <a:lnSpc>
                          <a:spcPts val="1500"/>
                        </a:lnSpc>
                      </a:pPr>
                      <a:r>
                        <a:rPr kumimoji="1" lang="ja-JP" altLang="en-US" sz="1600" dirty="0"/>
                        <a:t>◎技術的事項</a:t>
                      </a:r>
                      <a:endParaRPr kumimoji="1" lang="en-US" altLang="ja-JP" sz="1400" dirty="0"/>
                    </a:p>
                    <a:p>
                      <a:pPr>
                        <a:lnSpc>
                          <a:spcPts val="1500"/>
                        </a:lnSpc>
                      </a:pPr>
                      <a:r>
                        <a:rPr kumimoji="1" lang="ja-JP" altLang="en-US" sz="1400" spc="0" baseline="0" dirty="0"/>
                        <a:t>　１．検査（遺伝学的検査、悪性腫瘍遺伝子検査）</a:t>
                      </a:r>
                      <a:endParaRPr kumimoji="1" lang="en-US" altLang="ja-JP" sz="1400" spc="0" baseline="0" dirty="0"/>
                    </a:p>
                    <a:p>
                      <a:pPr>
                        <a:lnSpc>
                          <a:spcPts val="1500"/>
                        </a:lnSpc>
                      </a:pPr>
                      <a:r>
                        <a:rPr kumimoji="1" lang="ja-JP" altLang="en-US" sz="1400" spc="0" baseline="0" dirty="0"/>
                        <a:t>　２．移植医療（抗ＨＬＡ抗体検査、組織移植）</a:t>
                      </a:r>
                      <a:endParaRPr kumimoji="1" lang="en-US" altLang="ja-JP" sz="1400" spc="0" baseline="0" dirty="0"/>
                    </a:p>
                    <a:p>
                      <a:pPr>
                        <a:lnSpc>
                          <a:spcPts val="1500"/>
                        </a:lnSpc>
                      </a:pPr>
                      <a:r>
                        <a:rPr kumimoji="1" lang="ja-JP" altLang="en-US" sz="1400" spc="0" baseline="0" dirty="0"/>
                        <a:t>　３．性同一性障害患者に対する性別適合手術</a:t>
                      </a:r>
                      <a:endParaRPr kumimoji="1" lang="en-US" altLang="ja-JP" sz="1400" spc="0" baseline="0" dirty="0"/>
                    </a:p>
                    <a:p>
                      <a:pPr>
                        <a:lnSpc>
                          <a:spcPts val="1500"/>
                        </a:lnSpc>
                      </a:pPr>
                      <a:r>
                        <a:rPr kumimoji="1" lang="ja-JP" altLang="en-US" sz="1400" spc="0" baseline="0" dirty="0"/>
                        <a:t>　４．安定冠動脈疾患に対するＰＣＩ</a:t>
                      </a:r>
                      <a:endParaRPr kumimoji="1" lang="en-US" altLang="ja-JP" sz="1400" spc="0" baseline="0" dirty="0"/>
                    </a:p>
                    <a:p>
                      <a:pPr>
                        <a:lnSpc>
                          <a:spcPts val="1500"/>
                        </a:lnSpc>
                      </a:pPr>
                      <a:r>
                        <a:rPr kumimoji="1" lang="ja-JP" altLang="en-US" sz="1400" spc="0" baseline="0" dirty="0"/>
                        <a:t>　５．放射線治療機器の効率的な利用</a:t>
                      </a:r>
                      <a:endParaRPr kumimoji="1" lang="en-US" altLang="ja-JP" sz="1400" spc="0" baseline="0" dirty="0"/>
                    </a:p>
                    <a:p>
                      <a:pPr>
                        <a:lnSpc>
                          <a:spcPts val="1500"/>
                        </a:lnSpc>
                      </a:pPr>
                      <a:r>
                        <a:rPr kumimoji="1" lang="ja-JP" altLang="en-US" sz="1400" spc="0" baseline="0" dirty="0"/>
                        <a:t>　６．皮膚科治療</a:t>
                      </a:r>
                      <a:endParaRPr kumimoji="1" lang="en-US" altLang="ja-JP" sz="1400" spc="0" baseline="0" dirty="0"/>
                    </a:p>
                  </a:txBody>
                  <a:tcPr/>
                </a:tc>
                <a:extLst>
                  <a:ext uri="{0D108BD9-81ED-4DB2-BD59-A6C34878D82A}">
                    <a16:rowId xmlns="" xmlns:a16="http://schemas.microsoft.com/office/drawing/2014/main" val="10001"/>
                  </a:ext>
                </a:extLst>
              </a:tr>
              <a:tr h="270872">
                <a:tc>
                  <a:txBody>
                    <a:bodyPr/>
                    <a:lstStyle/>
                    <a:p>
                      <a:pPr>
                        <a:lnSpc>
                          <a:spcPts val="1600"/>
                        </a:lnSpc>
                      </a:pPr>
                      <a:r>
                        <a:rPr kumimoji="1" lang="en-US" altLang="ja-JP" sz="1600" b="1" dirty="0">
                          <a:solidFill>
                            <a:schemeClr val="tx1"/>
                          </a:solidFill>
                          <a:latin typeface="+mn-ea"/>
                          <a:ea typeface="+mn-ea"/>
                        </a:rPr>
                        <a:t>【</a:t>
                      </a:r>
                      <a:r>
                        <a:rPr kumimoji="1" lang="ja-JP" altLang="en-US" sz="1600" b="1" dirty="0">
                          <a:solidFill>
                            <a:schemeClr val="tx1"/>
                          </a:solidFill>
                          <a:latin typeface="+mn-ea"/>
                          <a:ea typeface="+mn-ea"/>
                        </a:rPr>
                        <a:t>その７</a:t>
                      </a:r>
                      <a:r>
                        <a:rPr kumimoji="1" lang="en-US" altLang="ja-JP" sz="1600" b="1" dirty="0">
                          <a:solidFill>
                            <a:schemeClr val="tx1"/>
                          </a:solidFill>
                          <a:latin typeface="+mn-ea"/>
                          <a:ea typeface="+mn-ea"/>
                        </a:rPr>
                        <a:t>】</a:t>
                      </a:r>
                      <a:r>
                        <a:rPr kumimoji="1" lang="ja-JP" altLang="en-US" sz="1600" b="1" spc="-100" baseline="0" dirty="0">
                          <a:solidFill>
                            <a:schemeClr val="tx1"/>
                          </a:solidFill>
                          <a:latin typeface="+mn-ea"/>
                          <a:ea typeface="+mn-ea"/>
                        </a:rPr>
                        <a:t>（平成２９年１２月８日・１２月１３日・１２月１５日）</a:t>
                      </a:r>
                    </a:p>
                  </a:txBody>
                  <a:tcPr/>
                </a:tc>
                <a:extLst>
                  <a:ext uri="{0D108BD9-81ED-4DB2-BD59-A6C34878D82A}">
                    <a16:rowId xmlns="" xmlns:a16="http://schemas.microsoft.com/office/drawing/2014/main" val="10002"/>
                  </a:ext>
                </a:extLst>
              </a:tr>
              <a:tr h="370840">
                <a:tc>
                  <a:txBody>
                    <a:bodyPr/>
                    <a:lstStyle/>
                    <a:p>
                      <a:pPr>
                        <a:lnSpc>
                          <a:spcPts val="1500"/>
                        </a:lnSpc>
                      </a:pPr>
                      <a:r>
                        <a:rPr kumimoji="1" lang="ja-JP" altLang="en-US" sz="1600" dirty="0"/>
                        <a:t>◎その他の論点</a:t>
                      </a:r>
                      <a:endParaRPr kumimoji="1" lang="en-US" altLang="ja-JP" sz="1600" dirty="0"/>
                    </a:p>
                    <a:p>
                      <a:pPr>
                        <a:lnSpc>
                          <a:spcPts val="1500"/>
                        </a:lnSpc>
                      </a:pPr>
                      <a:r>
                        <a:rPr kumimoji="1" lang="ja-JP" altLang="en-US" sz="1400" dirty="0"/>
                        <a:t>　１．腎代替療法</a:t>
                      </a:r>
                      <a:endParaRPr kumimoji="1" lang="en-US" altLang="ja-JP" sz="1400" dirty="0"/>
                    </a:p>
                    <a:p>
                      <a:pPr>
                        <a:lnSpc>
                          <a:spcPts val="1500"/>
                        </a:lnSpc>
                      </a:pPr>
                      <a:r>
                        <a:rPr kumimoji="1" lang="ja-JP" altLang="en-US" sz="1400" dirty="0"/>
                        <a:t>　２．遠隔病理診断</a:t>
                      </a:r>
                      <a:endParaRPr kumimoji="1" lang="en-US" altLang="ja-JP" sz="1400" dirty="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dirty="0"/>
                        <a:t>　３．小児への対応</a:t>
                      </a:r>
                      <a:endParaRPr kumimoji="1" lang="en-US" altLang="ja-JP" sz="1400" dirty="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４．医療機関と薬局の情報共有・連携</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５．医療従事者の多様な働き方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６．公認心理師</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７．外来における相談・連携</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８．明細書の無料発行</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９．歯科の特定薬剤等の算定方法</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１０．新医薬品の処方日数制限の取り扱い</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3"/>
                  </a:ext>
                </a:extLst>
              </a:tr>
              <a:tr h="224328">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その８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（平成２９年１２月１５日）</a:t>
                      </a:r>
                    </a:p>
                  </a:txBody>
                  <a:tcPr/>
                </a:tc>
                <a:extLst>
                  <a:ext uri="{0D108BD9-81ED-4DB2-BD59-A6C34878D82A}">
                    <a16:rowId xmlns="" xmlns:a16="http://schemas.microsoft.com/office/drawing/2014/main" val="10004"/>
                  </a:ext>
                </a:extLst>
              </a:tr>
              <a:tr h="37084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◎その他の論点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１．治療と仕事の両立支援</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２．</a:t>
                      </a:r>
                      <a:r>
                        <a:rPr kumimoji="1" lang="ja-JP" altLang="en-US" sz="1400" b="0" i="0" u="none" strike="noStrike" kern="1200" cap="none" spc="-60" normalizeH="0" baseline="0" noProof="0" dirty="0">
                          <a:ln>
                            <a:noFill/>
                          </a:ln>
                          <a:solidFill>
                            <a:prstClr val="black"/>
                          </a:solidFill>
                          <a:effectLst/>
                          <a:uLnTx/>
                          <a:uFillTx/>
                          <a:latin typeface="+mn-lt"/>
                          <a:ea typeface="+mn-ea"/>
                          <a:cs typeface="+mn-cs"/>
                        </a:rPr>
                        <a:t>保険医療機関に所属しない病理医との連携による病理診断</a:t>
                      </a:r>
                      <a:endParaRPr kumimoji="1" lang="en-US" altLang="ja-JP" sz="1400" b="0" i="0" u="none" strike="noStrike" kern="1200" cap="none" spc="-6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３．麻酔の技術評価の在り方</a:t>
                      </a:r>
                      <a:endParaRPr kumimoji="1" lang="en-US" altLang="ja-JP" sz="14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　４．</a:t>
                      </a:r>
                      <a:r>
                        <a:rPr kumimoji="1" lang="ja-JP" altLang="en-US" sz="1400" b="0" i="0" u="none" strike="noStrike" kern="1200" cap="none" spc="-80" normalizeH="0" baseline="0" noProof="0" dirty="0">
                          <a:ln>
                            <a:noFill/>
                          </a:ln>
                          <a:solidFill>
                            <a:prstClr val="black"/>
                          </a:solidFill>
                          <a:effectLst/>
                          <a:uLnTx/>
                          <a:uFillTx/>
                          <a:latin typeface="+mn-lt"/>
                          <a:ea typeface="+mn-ea"/>
                          <a:cs typeface="+mn-cs"/>
                        </a:rPr>
                        <a:t>スティーヴンス・ジョンソン症候群等の眼後遺症に対する治療</a:t>
                      </a:r>
                      <a:endParaRPr kumimoji="1" lang="en-US" altLang="ja-JP" sz="1400" b="0" i="0" u="none" strike="noStrike" kern="1200" cap="none" spc="-8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bl>
          </a:graphicData>
        </a:graphic>
      </p:graphicFrame>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68</a:t>
            </a:r>
            <a:endParaRPr lang="ja-JP" altLang="en-US" sz="1600" dirty="0">
              <a:solidFill>
                <a:prstClr val="black"/>
              </a:solidFill>
            </a:endParaRPr>
          </a:p>
        </p:txBody>
      </p:sp>
    </p:spTree>
    <p:extLst>
      <p:ext uri="{BB962C8B-B14F-4D97-AF65-F5344CB8AC3E}">
        <p14:creationId xmlns:p14="http://schemas.microsoft.com/office/powerpoint/2010/main" val="270394314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32520" y="23559"/>
            <a:ext cx="8915400" cy="620688"/>
          </a:xfrm>
          <a:noFill/>
          <a:ln>
            <a:noFill/>
          </a:ln>
        </p:spPr>
        <p:txBody>
          <a:bodyPr>
            <a:normAutofit/>
          </a:bodyPr>
          <a:lstStyle/>
          <a:p>
            <a:r>
              <a:rPr lang="ja-JP" altLang="en-US" sz="3200" dirty="0"/>
              <a:t>中医協における審議項目</a:t>
            </a:r>
            <a:r>
              <a:rPr lang="en-US" altLang="ja-JP" sz="3200" dirty="0"/>
              <a:t>《</a:t>
            </a:r>
            <a:r>
              <a:rPr lang="ja-JP" altLang="en-US" sz="3200" dirty="0"/>
              <a:t>医療と介護の連携</a:t>
            </a:r>
            <a:r>
              <a:rPr kumimoji="1" lang="en-US" altLang="ja-JP" sz="3200" dirty="0"/>
              <a:t>》</a:t>
            </a:r>
            <a:endParaRPr kumimoji="1" lang="ja-JP" altLang="en-US" sz="3200" dirty="0"/>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1414004706"/>
              </p:ext>
            </p:extLst>
          </p:nvPr>
        </p:nvGraphicFramePr>
        <p:xfrm>
          <a:off x="365141" y="841375"/>
          <a:ext cx="8620323" cy="4765040"/>
        </p:xfrm>
        <a:graphic>
          <a:graphicData uri="http://schemas.openxmlformats.org/drawingml/2006/table">
            <a:tbl>
              <a:tblPr firstRow="1" bandRow="1">
                <a:tableStyleId>{5C22544A-7EE6-4342-B048-85BDC9FD1C3A}</a:tableStyleId>
              </a:tblPr>
              <a:tblGrid>
                <a:gridCol w="8620323">
                  <a:extLst>
                    <a:ext uri="{9D8B030D-6E8A-4147-A177-3AD203B41FA5}">
                      <a16:colId xmlns="" xmlns:a16="http://schemas.microsoft.com/office/drawing/2014/main" val="20000"/>
                    </a:ext>
                  </a:extLst>
                </a:gridCol>
              </a:tblGrid>
              <a:tr h="370840">
                <a:tc>
                  <a:txBody>
                    <a:bodyPr/>
                    <a:lstStyle/>
                    <a:p>
                      <a:r>
                        <a:rPr kumimoji="1" lang="en-US" altLang="ja-JP" dirty="0">
                          <a:solidFill>
                            <a:schemeClr val="tx1"/>
                          </a:solidFill>
                        </a:rPr>
                        <a:t>【</a:t>
                      </a:r>
                      <a:r>
                        <a:rPr kumimoji="1" lang="ja-JP" altLang="en-US" dirty="0">
                          <a:solidFill>
                            <a:schemeClr val="tx1"/>
                          </a:solidFill>
                        </a:rPr>
                        <a:t>第１回（平成２９年３月２２日）</a:t>
                      </a:r>
                      <a:r>
                        <a:rPr kumimoji="1" lang="en-US" altLang="ja-JP" dirty="0">
                          <a:solidFill>
                            <a:schemeClr val="tx1"/>
                          </a:solidFill>
                        </a:rPr>
                        <a:t>】</a:t>
                      </a:r>
                    </a:p>
                  </a:txBody>
                  <a:tcPr>
                    <a:solidFill>
                      <a:schemeClr val="tx2">
                        <a:lumMod val="20000"/>
                        <a:lumOff val="80000"/>
                      </a:schemeClr>
                    </a:solidFill>
                  </a:tcPr>
                </a:tc>
                <a:extLst>
                  <a:ext uri="{0D108BD9-81ED-4DB2-BD59-A6C34878D82A}">
                    <a16:rowId xmlns="" xmlns:a16="http://schemas.microsoft.com/office/drawing/2014/main" val="10000"/>
                  </a:ext>
                </a:extLst>
              </a:tr>
              <a:tr h="370840">
                <a:tc>
                  <a:txBody>
                    <a:bodyPr/>
                    <a:lstStyle/>
                    <a:p>
                      <a:r>
                        <a:rPr kumimoji="1" lang="ja-JP" altLang="en-US" dirty="0"/>
                        <a:t>１．看取り</a:t>
                      </a:r>
                      <a:endParaRPr kumimoji="1" lang="en-US" altLang="ja-JP" dirty="0"/>
                    </a:p>
                    <a:p>
                      <a:r>
                        <a:rPr kumimoji="1" lang="ja-JP" altLang="en-US" dirty="0"/>
                        <a:t>　・「人生の最終段階における医療の決定プロセスに関するガイドライン」を踏まえた対応</a:t>
                      </a:r>
                      <a:endParaRPr kumimoji="1" lang="en-US" altLang="ja-JP" dirty="0"/>
                    </a:p>
                    <a:p>
                      <a:r>
                        <a:rPr kumimoji="1" lang="ja-JP" altLang="en-US" dirty="0"/>
                        <a:t>　・在宅、介護保険施設等、医療機関における看取りと医療・介護サービスの在り方</a:t>
                      </a:r>
                      <a:endParaRPr kumimoji="1" lang="en-US" altLang="ja-JP" dirty="0"/>
                    </a:p>
                    <a:p>
                      <a:r>
                        <a:rPr kumimoji="1" lang="ja-JP" altLang="en-US" dirty="0"/>
                        <a:t>　・要介護被保険者等の状態やニーズに応じた、医療・介護サービスの供給の範囲</a:t>
                      </a:r>
                      <a:endParaRPr kumimoji="1" lang="en-US" altLang="ja-JP" dirty="0"/>
                    </a:p>
                    <a:p>
                      <a:r>
                        <a:rPr kumimoji="1" lang="ja-JP" altLang="en-US" dirty="0"/>
                        <a:t>２．訪問看護</a:t>
                      </a:r>
                      <a:endParaRPr kumimoji="1" lang="en-US" altLang="ja-JP" dirty="0"/>
                    </a:p>
                    <a:p>
                      <a:r>
                        <a:rPr kumimoji="1" lang="ja-JP" altLang="en-US" dirty="0"/>
                        <a:t>　・医療機関から在宅への円滑な移行支援に係る訪問看護の提供体制</a:t>
                      </a:r>
                      <a:endParaRPr kumimoji="1" lang="en-US" altLang="ja-JP" dirty="0"/>
                    </a:p>
                    <a:p>
                      <a:r>
                        <a:rPr kumimoji="1" lang="ja-JP" altLang="en-US" dirty="0"/>
                        <a:t>　・在宅での療養生活を送るための訪問看護の</a:t>
                      </a:r>
                      <a:r>
                        <a:rPr kumimoji="1" lang="en-US" altLang="ja-JP" dirty="0"/>
                        <a:t>24</a:t>
                      </a:r>
                      <a:r>
                        <a:rPr kumimoji="1" lang="ja-JP" altLang="en-US" dirty="0"/>
                        <a:t>時間対応や急変時対応</a:t>
                      </a:r>
                      <a:endParaRPr kumimoji="1" lang="en-US" altLang="ja-JP" dirty="0"/>
                    </a:p>
                    <a:p>
                      <a:r>
                        <a:rPr kumimoji="1" lang="ja-JP" altLang="en-US" dirty="0"/>
                        <a:t>　・訪問看護における医療職と介護職の連携　</a:t>
                      </a:r>
                    </a:p>
                  </a:txBody>
                  <a:tcPr/>
                </a:tc>
                <a:extLst>
                  <a:ext uri="{0D108BD9-81ED-4DB2-BD59-A6C34878D82A}">
                    <a16:rowId xmlns="" xmlns:a16="http://schemas.microsoft.com/office/drawing/2014/main" val="10001"/>
                  </a:ext>
                </a:extLst>
              </a:tr>
              <a:tr h="370840">
                <a:tc>
                  <a:txBody>
                    <a:bodyPr/>
                    <a:lstStyle/>
                    <a:p>
                      <a:r>
                        <a:rPr kumimoji="1" lang="en-US" altLang="ja-JP" b="1" dirty="0">
                          <a:latin typeface="+mn-ea"/>
                          <a:ea typeface="+mn-ea"/>
                        </a:rPr>
                        <a:t>【</a:t>
                      </a:r>
                      <a:r>
                        <a:rPr kumimoji="1" lang="ja-JP" altLang="en-US" b="1" dirty="0">
                          <a:latin typeface="+mn-ea"/>
                          <a:ea typeface="+mn-ea"/>
                        </a:rPr>
                        <a:t>第２回（</a:t>
                      </a:r>
                      <a:r>
                        <a:rPr kumimoji="1" lang="ja-JP" altLang="en-US" sz="1800" b="1" i="0" u="none" strike="noStrike" kern="1200" cap="none" spc="0" normalizeH="0" baseline="0" noProof="0" dirty="0">
                          <a:ln>
                            <a:noFill/>
                          </a:ln>
                          <a:solidFill>
                            <a:prstClr val="black"/>
                          </a:solidFill>
                          <a:effectLst/>
                          <a:uLnTx/>
                          <a:uFillTx/>
                          <a:latin typeface="+mn-lt"/>
                          <a:ea typeface="+mn-ea"/>
                          <a:cs typeface="+mn-cs"/>
                        </a:rPr>
                        <a:t>平成２９年</a:t>
                      </a:r>
                      <a:r>
                        <a:rPr kumimoji="1" lang="ja-JP" altLang="en-US" b="1" dirty="0">
                          <a:latin typeface="+mn-ea"/>
                          <a:ea typeface="+mn-ea"/>
                        </a:rPr>
                        <a:t>４月１９日）</a:t>
                      </a:r>
                      <a:r>
                        <a:rPr kumimoji="1" lang="en-US" altLang="ja-JP" b="1" dirty="0">
                          <a:latin typeface="+mn-ea"/>
                          <a:ea typeface="+mn-ea"/>
                        </a:rPr>
                        <a:t>】</a:t>
                      </a:r>
                      <a:endParaRPr kumimoji="1" lang="ja-JP" altLang="en-US" b="1" dirty="0">
                        <a:latin typeface="+mn-ea"/>
                        <a:ea typeface="+mn-ea"/>
                      </a:endParaRPr>
                    </a:p>
                  </a:txBody>
                  <a:tcPr/>
                </a:tc>
                <a:extLst>
                  <a:ext uri="{0D108BD9-81ED-4DB2-BD59-A6C34878D82A}">
                    <a16:rowId xmlns="" xmlns:a16="http://schemas.microsoft.com/office/drawing/2014/main" val="10002"/>
                  </a:ext>
                </a:extLst>
              </a:tr>
              <a:tr h="370840">
                <a:tc>
                  <a:txBody>
                    <a:bodyPr/>
                    <a:lstStyle/>
                    <a:p>
                      <a:r>
                        <a:rPr kumimoji="1" lang="ja-JP" altLang="en-US" dirty="0"/>
                        <a:t>３．リハビリテーション</a:t>
                      </a:r>
                      <a:endParaRPr kumimoji="1" lang="en-US" altLang="ja-JP" dirty="0"/>
                    </a:p>
                    <a:p>
                      <a:r>
                        <a:rPr kumimoji="1" lang="ja-JP" altLang="en-US" dirty="0"/>
                        <a:t>　・医療と介護による継続的なリハビリテーションの提供の在り方</a:t>
                      </a:r>
                      <a:endParaRPr kumimoji="1" lang="en-US" altLang="ja-JP" dirty="0"/>
                    </a:p>
                    <a:p>
                      <a:r>
                        <a:rPr kumimoji="1" lang="ja-JP" altLang="en-US" dirty="0"/>
                        <a:t>　・リハビリテーションにおける医師の指示や実施計画等の在り方</a:t>
                      </a:r>
                      <a:endParaRPr kumimoji="1" lang="en-US" altLang="ja-JP" dirty="0"/>
                    </a:p>
                    <a:p>
                      <a:r>
                        <a:rPr kumimoji="1" lang="ja-JP" altLang="en-US" dirty="0"/>
                        <a:t>４．関係者・関係機関間の連携・調整</a:t>
                      </a:r>
                      <a:endParaRPr kumimoji="1" lang="en-US" altLang="ja-JP" dirty="0"/>
                    </a:p>
                    <a:p>
                      <a:r>
                        <a:rPr kumimoji="1" lang="ja-JP" altLang="en-US" dirty="0"/>
                        <a:t>　・入退院時、日常療養時及び急変時等における、医療機関と居宅介護支援事業所等</a:t>
                      </a:r>
                      <a:endParaRPr kumimoji="1" lang="en-US" altLang="ja-JP" dirty="0"/>
                    </a:p>
                    <a:p>
                      <a:r>
                        <a:rPr kumimoji="1" lang="en-US" altLang="ja-JP" dirty="0"/>
                        <a:t>    </a:t>
                      </a:r>
                      <a:r>
                        <a:rPr kumimoji="1" lang="ja-JP" altLang="en-US" dirty="0"/>
                        <a:t>の医療・介護を含めたサービス提供者間の連携の在り方</a:t>
                      </a:r>
                      <a:endParaRPr kumimoji="1" lang="en-US" altLang="ja-JP" dirty="0"/>
                    </a:p>
                  </a:txBody>
                  <a:tcPr/>
                </a:tc>
                <a:extLst>
                  <a:ext uri="{0D108BD9-81ED-4DB2-BD59-A6C34878D82A}">
                    <a16:rowId xmlns="" xmlns:a16="http://schemas.microsoft.com/office/drawing/2014/main" val="10003"/>
                  </a:ext>
                </a:extLst>
              </a:tr>
            </a:tbl>
          </a:graphicData>
        </a:graphic>
      </p:graphicFrame>
      <p:sp>
        <p:nvSpPr>
          <p:cNvPr id="5" name="スライド番号プレースホルダー 2"/>
          <p:cNvSpPr txBox="1">
            <a:spLocks/>
          </p:cNvSpPr>
          <p:nvPr/>
        </p:nvSpPr>
        <p:spPr>
          <a:xfrm>
            <a:off x="7594600" y="646649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r>
              <a:rPr lang="en-US" altLang="ja-JP" sz="1600" dirty="0">
                <a:solidFill>
                  <a:prstClr val="black"/>
                </a:solidFill>
              </a:rPr>
              <a:t>69</a:t>
            </a:r>
            <a:endParaRPr lang="ja-JP" altLang="en-US" sz="1600" dirty="0">
              <a:solidFill>
                <a:prstClr val="black"/>
              </a:solidFill>
            </a:endParaRPr>
          </a:p>
        </p:txBody>
      </p:sp>
    </p:spTree>
    <p:extLst>
      <p:ext uri="{BB962C8B-B14F-4D97-AF65-F5344CB8AC3E}">
        <p14:creationId xmlns:p14="http://schemas.microsoft.com/office/powerpoint/2010/main" val="23193322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38" y="822295"/>
            <a:ext cx="418041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１．改定に当たっての基本認識②</a:t>
            </a:r>
            <a:endParaRPr lang="en-US" altLang="ja-JP" sz="2200" dirty="0">
              <a:solidFill>
                <a:srgbClr val="000000"/>
              </a:solidFill>
            </a:endParaRPr>
          </a:p>
        </p:txBody>
      </p:sp>
      <p:sp>
        <p:nvSpPr>
          <p:cNvPr id="7" name="Rectangle 4"/>
          <p:cNvSpPr>
            <a:spLocks noChangeArrowheads="1"/>
          </p:cNvSpPr>
          <p:nvPr/>
        </p:nvSpPr>
        <p:spPr bwMode="auto">
          <a:xfrm>
            <a:off x="340537" y="1196755"/>
            <a:ext cx="9360827" cy="3149580"/>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en-US" altLang="ja-JP" sz="2000" b="1" dirty="0">
                <a:solidFill>
                  <a:srgbClr val="000000"/>
                </a:solidFill>
                <a:latin typeface="ＭＳ Ｐゴシック"/>
              </a:rPr>
              <a:t>《</a:t>
            </a:r>
            <a:r>
              <a:rPr lang="ja-JP" altLang="en-US" sz="2000" b="1" dirty="0">
                <a:solidFill>
                  <a:srgbClr val="000000"/>
                </a:solidFill>
                <a:latin typeface="ＭＳ Ｐゴシック"/>
              </a:rPr>
              <a:t>どこに住んでいても適切な医療・介護を安心して受けられる社会の実現</a:t>
            </a:r>
            <a:endParaRPr lang="en-US" altLang="ja-JP" sz="2000" b="1" dirty="0">
              <a:solidFill>
                <a:srgbClr val="000000"/>
              </a:solidFill>
              <a:latin typeface="ＭＳ Ｐゴシック"/>
            </a:endParaRPr>
          </a:p>
          <a:p>
            <a:pPr algn="r" fontAlgn="base">
              <a:lnSpc>
                <a:spcPts val="2200"/>
              </a:lnSpc>
              <a:spcBef>
                <a:spcPct val="0"/>
              </a:spcBef>
              <a:spcAft>
                <a:spcPct val="0"/>
              </a:spcAft>
              <a:defRPr/>
            </a:pPr>
            <a:r>
              <a:rPr lang="ja-JP" altLang="en-US" sz="2000" b="1" dirty="0">
                <a:solidFill>
                  <a:srgbClr val="000000"/>
                </a:solidFill>
                <a:latin typeface="ＭＳ Ｐゴシック"/>
              </a:rPr>
              <a:t>（地域包括ケアシステムの構築）</a:t>
            </a:r>
            <a:r>
              <a:rPr lang="en-US" altLang="ja-JP" sz="2000" b="1" dirty="0">
                <a:solidFill>
                  <a:srgbClr val="000000"/>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地域の実情に応じて、可能な限り住み慣れた地域でその有する能力に応じ自立した日常生</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活を営むことができるよう、</a:t>
            </a:r>
            <a:r>
              <a:rPr kumimoji="0" lang="ja-JP" altLang="en-US" u="sng" kern="0" dirty="0">
                <a:solidFill>
                  <a:prstClr val="black"/>
                </a:solidFill>
                <a:uFill>
                  <a:solidFill>
                    <a:srgbClr val="FF0000"/>
                  </a:solidFill>
                </a:uFill>
                <a:latin typeface="ＭＳ Ｐゴシック"/>
              </a:rPr>
              <a:t>地域包括ケアシステムを構築し、今後の医療ニーズや技術革新を</a:t>
            </a:r>
            <a:endParaRPr kumimoji="0" lang="en-US" altLang="ja-JP" u="sng" kern="0" dirty="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踏まえた、国民一人一人の状態に応じた安心・安全で質が高く効果的・効率的な医療を受けら</a:t>
            </a:r>
            <a:endParaRPr kumimoji="0" lang="en-US" altLang="ja-JP" u="sng" kern="0" dirty="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err="1">
                <a:solidFill>
                  <a:prstClr val="black"/>
                </a:solidFill>
                <a:uFill>
                  <a:solidFill>
                    <a:srgbClr val="FF0000"/>
                  </a:solidFill>
                </a:uFill>
                <a:latin typeface="ＭＳ Ｐゴシック"/>
              </a:rPr>
              <a:t>れるように</a:t>
            </a:r>
            <a:r>
              <a:rPr kumimoji="0" lang="ja-JP" altLang="en-US" u="sng" kern="0" dirty="0">
                <a:solidFill>
                  <a:prstClr val="black"/>
                </a:solidFill>
                <a:uFill>
                  <a:solidFill>
                    <a:srgbClr val="FF0000"/>
                  </a:solidFill>
                </a:uFill>
                <a:latin typeface="ＭＳ Ｐゴシック"/>
              </a:rPr>
              <a:t>する</a:t>
            </a:r>
            <a:r>
              <a:rPr kumimoji="0" lang="ja-JP" altLang="en-US" kern="0" dirty="0">
                <a:solidFill>
                  <a:prstClr val="black"/>
                </a:solidFill>
                <a:latin typeface="ＭＳ Ｐゴシック"/>
              </a:rPr>
              <a:t>ことが重要である。</a:t>
            </a:r>
            <a:endParaRPr kumimoji="0" lang="en-US" altLang="ja-JP" kern="0" dirty="0">
              <a:solidFill>
                <a:prstClr val="black"/>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特に、平成３０年度の改定は、</a:t>
            </a:r>
            <a:r>
              <a:rPr kumimoji="0" lang="ja-JP" altLang="en-US" u="sng" kern="0" dirty="0">
                <a:solidFill>
                  <a:prstClr val="black"/>
                </a:solidFill>
                <a:uFill>
                  <a:solidFill>
                    <a:srgbClr val="FF0000"/>
                  </a:solidFill>
                </a:uFill>
                <a:latin typeface="ＭＳ Ｐゴシック"/>
              </a:rPr>
              <a:t>６年に一度の診療報酬と介護報酬の同時改定</a:t>
            </a:r>
            <a:r>
              <a:rPr kumimoji="0" lang="ja-JP" altLang="en-US" kern="0" dirty="0">
                <a:solidFill>
                  <a:prstClr val="black"/>
                </a:solidFill>
                <a:latin typeface="ＭＳ Ｐゴシック"/>
              </a:rPr>
              <a:t>であり、</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団塊の世代が全て７５歳以上の高齢者となる</a:t>
            </a:r>
            <a:r>
              <a:rPr kumimoji="0" lang="ja-JP" altLang="en-US" u="sng" kern="0" dirty="0">
                <a:solidFill>
                  <a:prstClr val="black"/>
                </a:solidFill>
                <a:uFill>
                  <a:solidFill>
                    <a:srgbClr val="FF0000"/>
                  </a:solidFill>
                </a:uFill>
                <a:latin typeface="ＭＳ Ｐゴシック"/>
              </a:rPr>
              <a:t>２０２５年に向けた道筋を示す実質的に最後の</a:t>
            </a:r>
            <a:endParaRPr kumimoji="0" lang="en-US" altLang="ja-JP" u="sng" kern="0" dirty="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同時改定</a:t>
            </a:r>
            <a:r>
              <a:rPr kumimoji="0" lang="ja-JP" altLang="en-US" kern="0" dirty="0">
                <a:solidFill>
                  <a:prstClr val="black"/>
                </a:solidFill>
                <a:latin typeface="ＭＳ Ｐゴシック"/>
              </a:rPr>
              <a:t>となるため、医療・介護両制度にとって重要な節目となる。今回の改定では、医療機</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能の分化・強化、連携や、医療と介護の役割分担と切れ目のない連携を着実に進めることが</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重要である。</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7</a:t>
            </a:fld>
            <a:endParaRPr lang="ja-JP" altLang="en-US" sz="1600" dirty="0">
              <a:solidFill>
                <a:prstClr val="black"/>
              </a:solidFill>
              <a:latin typeface="Calibri"/>
            </a:endParaRPr>
          </a:p>
        </p:txBody>
      </p:sp>
      <p:sp>
        <p:nvSpPr>
          <p:cNvPr id="11"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401904524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rPr>
              <a:t>平成３０年度「答申書」附帯意見（２０項目）①</a:t>
            </a:r>
          </a:p>
        </p:txBody>
      </p:sp>
      <p:sp>
        <p:nvSpPr>
          <p:cNvPr id="6" name="正方形/長方形 5"/>
          <p:cNvSpPr/>
          <p:nvPr/>
        </p:nvSpPr>
        <p:spPr>
          <a:xfrm>
            <a:off x="6612633" y="445351"/>
            <a:ext cx="3172663" cy="276999"/>
          </a:xfrm>
          <a:prstGeom prst="rect">
            <a:avLst/>
          </a:prstGeom>
        </p:spPr>
        <p:txBody>
          <a:bodyPr wrap="none">
            <a:spAutoFit/>
          </a:bodyPr>
          <a:lstStyle/>
          <a:p>
            <a:r>
              <a:rPr lang="ja-JP" altLang="en-US" sz="1200" dirty="0">
                <a:solidFill>
                  <a:prstClr val="black"/>
                </a:solidFill>
                <a:latin typeface="ＭＳ Ｐゴシック"/>
              </a:rPr>
              <a:t>平成３０年２月７日　中央社会保険医療協議会</a:t>
            </a:r>
          </a:p>
        </p:txBody>
      </p:sp>
      <p:sp>
        <p:nvSpPr>
          <p:cNvPr id="8" name="Rectangle 37"/>
          <p:cNvSpPr>
            <a:spLocks noChangeArrowheads="1"/>
          </p:cNvSpPr>
          <p:nvPr/>
        </p:nvSpPr>
        <p:spPr bwMode="auto">
          <a:xfrm>
            <a:off x="52884" y="742540"/>
            <a:ext cx="9730903" cy="6032572"/>
          </a:xfrm>
          <a:prstGeom prst="rect">
            <a:avLst/>
          </a:prstGeom>
          <a:noFill/>
          <a:ln w="9525">
            <a:solidFill>
              <a:schemeClr val="tx1"/>
            </a:solidFill>
            <a:miter lim="800000"/>
            <a:headEnd/>
            <a:tailEnd/>
          </a:ln>
        </p:spPr>
        <p:txBody>
          <a:bodyPr/>
          <a:lstStyle/>
          <a:p>
            <a:r>
              <a:rPr lang="ja-JP" altLang="en-US" b="1" dirty="0">
                <a:solidFill>
                  <a:srgbClr val="5B9BD5"/>
                </a:solidFill>
              </a:rPr>
              <a:t>　　　</a:t>
            </a:r>
            <a:endParaRPr lang="en-US" altLang="ja-JP" b="1" dirty="0">
              <a:solidFill>
                <a:srgbClr val="5B9BD5"/>
              </a:solidFill>
            </a:endParaRPr>
          </a:p>
          <a:p>
            <a:r>
              <a:rPr lang="ja-JP" altLang="en-US" dirty="0">
                <a:solidFill>
                  <a:prstClr val="black"/>
                </a:solidFill>
                <a:latin typeface="ＭＳ Ｐゴシック" pitchFamily="50" charset="-128"/>
              </a:rPr>
              <a:t>　　</a:t>
            </a:r>
            <a:r>
              <a:rPr lang="ja-JP" altLang="en-US" sz="2000" dirty="0">
                <a:solidFill>
                  <a:prstClr val="black"/>
                </a:solidFill>
                <a:latin typeface="ＭＳ Ｐゴシック" pitchFamily="50" charset="-128"/>
              </a:rPr>
              <a:t>　　　　　　　　　　</a:t>
            </a:r>
            <a:r>
              <a:rPr lang="ja-JP" altLang="en-US" dirty="0">
                <a:solidFill>
                  <a:prstClr val="black"/>
                </a:solidFill>
                <a:latin typeface="ＭＳ Ｐゴシック" pitchFamily="50" charset="-128"/>
              </a:rPr>
              <a:t>　</a:t>
            </a:r>
            <a:endParaRPr lang="ja-JP" altLang="en-US" dirty="0">
              <a:solidFill>
                <a:prstClr val="black"/>
              </a:solidFill>
            </a:endParaRPr>
          </a:p>
        </p:txBody>
      </p:sp>
      <p:sp>
        <p:nvSpPr>
          <p:cNvPr id="11" name="正方形/長方形 10"/>
          <p:cNvSpPr/>
          <p:nvPr/>
        </p:nvSpPr>
        <p:spPr>
          <a:xfrm>
            <a:off x="36881" y="738637"/>
            <a:ext cx="9730903" cy="6183744"/>
          </a:xfrm>
          <a:prstGeom prst="rect">
            <a:avLst/>
          </a:prstGeom>
        </p:spPr>
        <p:txBody>
          <a:bodyPr wrap="square">
            <a:spAutoFit/>
          </a:bodyPr>
          <a:lstStyle/>
          <a:p>
            <a:pPr>
              <a:lnSpc>
                <a:spcPts val="1700"/>
              </a:lnSpc>
            </a:pPr>
            <a:r>
              <a:rPr lang="ja-JP" altLang="ja-JP" sz="1500" b="1" dirty="0">
                <a:solidFill>
                  <a:prstClr val="black"/>
                </a:solidFill>
              </a:rPr>
              <a:t>（入院医療）</a:t>
            </a:r>
          </a:p>
          <a:p>
            <a:pPr>
              <a:lnSpc>
                <a:spcPts val="1700"/>
              </a:lnSpc>
            </a:pPr>
            <a:r>
              <a:rPr lang="ja-JP" altLang="ja-JP" sz="1400" dirty="0">
                <a:solidFill>
                  <a:prstClr val="black"/>
                </a:solidFill>
              </a:rPr>
              <a:t>１　今回改定で再編・統合した急性期一般入院基本料、地域一般入院基本料、療養病棟入院基本料等（救急医療に関する評価</a:t>
            </a:r>
            <a:r>
              <a:rPr lang="ja-JP" altLang="en-US" sz="1400" dirty="0">
                <a:solidFill>
                  <a:prstClr val="black"/>
                </a:solidFill>
              </a:rPr>
              <a:t>　</a:t>
            </a:r>
            <a:endParaRPr lang="en-US" altLang="ja-JP" sz="1400" dirty="0">
              <a:solidFill>
                <a:prstClr val="black"/>
              </a:solidFill>
            </a:endParaRPr>
          </a:p>
          <a:p>
            <a:pPr>
              <a:lnSpc>
                <a:spcPts val="1700"/>
              </a:lnSpc>
            </a:pPr>
            <a:r>
              <a:rPr lang="en-US" altLang="ja-JP" sz="1400" dirty="0">
                <a:solidFill>
                  <a:prstClr val="black"/>
                </a:solidFill>
              </a:rPr>
              <a:t>   </a:t>
            </a:r>
            <a:r>
              <a:rPr lang="ja-JP" altLang="ja-JP" sz="1400" dirty="0">
                <a:solidFill>
                  <a:prstClr val="black"/>
                </a:solidFill>
              </a:rPr>
              <a:t>を含む。）に係る、在宅復帰・病床機能連携率、重症度、医療・看護必要度、医療区分、リハビリテーションの実績指数等の指標</a:t>
            </a:r>
            <a:endParaRPr lang="en-US" altLang="ja-JP" sz="1400" dirty="0">
              <a:solidFill>
                <a:prstClr val="black"/>
              </a:solidFill>
            </a:endParaRPr>
          </a:p>
          <a:p>
            <a:pPr>
              <a:lnSpc>
                <a:spcPts val="1700"/>
              </a:lnSpc>
            </a:pPr>
            <a:r>
              <a:rPr lang="en-US" altLang="ja-JP" sz="1400" dirty="0">
                <a:solidFill>
                  <a:prstClr val="black"/>
                </a:solidFill>
              </a:rPr>
              <a:t>  </a:t>
            </a:r>
            <a:r>
              <a:rPr lang="ja-JP" altLang="ja-JP" sz="1400" dirty="0">
                <a:solidFill>
                  <a:prstClr val="black"/>
                </a:solidFill>
              </a:rPr>
              <a:t>及び看護職員の配置の状況について調査・検証するとともに、特定機能病院入院基本料等のその他の病棟の評価体系も含め</a:t>
            </a:r>
            <a:endParaRPr lang="en-US" altLang="ja-JP" sz="1400" dirty="0">
              <a:solidFill>
                <a:prstClr val="black"/>
              </a:solidFill>
            </a:endParaRPr>
          </a:p>
          <a:p>
            <a:pPr>
              <a:lnSpc>
                <a:spcPts val="1700"/>
              </a:lnSpc>
            </a:pPr>
            <a:r>
              <a:rPr lang="en-US" altLang="ja-JP" sz="1400" dirty="0">
                <a:solidFill>
                  <a:prstClr val="black"/>
                </a:solidFill>
              </a:rPr>
              <a:t>   </a:t>
            </a:r>
            <a:r>
              <a:rPr lang="ja-JP" altLang="ja-JP" sz="1400" dirty="0">
                <a:solidFill>
                  <a:prstClr val="black"/>
                </a:solidFill>
              </a:rPr>
              <a:t>た、入院医療機能のより適切な評価指標や測定方法等、医療機能の分化・強化、連携の推進に資する評価の在り方について</a:t>
            </a:r>
            <a:endParaRPr lang="en-US" altLang="ja-JP" sz="1400" dirty="0">
              <a:solidFill>
                <a:prstClr val="black"/>
              </a:solidFill>
            </a:endParaRPr>
          </a:p>
          <a:p>
            <a:pPr>
              <a:lnSpc>
                <a:spcPts val="1700"/>
              </a:lnSpc>
            </a:pPr>
            <a:r>
              <a:rPr lang="en-US" altLang="ja-JP" sz="1400" dirty="0">
                <a:solidFill>
                  <a:prstClr val="black"/>
                </a:solidFill>
              </a:rPr>
              <a:t>  </a:t>
            </a:r>
            <a:r>
              <a:rPr lang="ja-JP" altLang="ja-JP" sz="1400" dirty="0">
                <a:solidFill>
                  <a:prstClr val="black"/>
                </a:solidFill>
              </a:rPr>
              <a:t>引き続き検討すること。</a:t>
            </a:r>
          </a:p>
          <a:p>
            <a:pPr>
              <a:lnSpc>
                <a:spcPts val="1700"/>
              </a:lnSpc>
            </a:pPr>
            <a:r>
              <a:rPr lang="ja-JP" altLang="ja-JP" sz="1400" dirty="0">
                <a:solidFill>
                  <a:prstClr val="black"/>
                </a:solidFill>
              </a:rPr>
              <a:t>２　データに基づくアウトカム評価の推進の観点から、より適切な評価に資するデータ提出項目の追加やデータ提出を要件化する</a:t>
            </a:r>
            <a:endParaRPr lang="en-US" altLang="ja-JP" sz="1400" dirty="0">
              <a:solidFill>
                <a:prstClr val="black"/>
              </a:solidFill>
            </a:endParaRPr>
          </a:p>
          <a:p>
            <a:pPr>
              <a:lnSpc>
                <a:spcPts val="1700"/>
              </a:lnSpc>
            </a:pPr>
            <a:r>
              <a:rPr lang="en-US" altLang="ja-JP" sz="1400" dirty="0">
                <a:solidFill>
                  <a:prstClr val="black"/>
                </a:solidFill>
              </a:rPr>
              <a:t>  </a:t>
            </a:r>
            <a:r>
              <a:rPr lang="ja-JP" altLang="ja-JP" sz="1400" dirty="0">
                <a:solidFill>
                  <a:prstClr val="black"/>
                </a:solidFill>
              </a:rPr>
              <a:t>対象病棟の拡大等について引き続き検討すること。</a:t>
            </a:r>
          </a:p>
          <a:p>
            <a:pPr>
              <a:lnSpc>
                <a:spcPts val="1700"/>
              </a:lnSpc>
              <a:spcBef>
                <a:spcPts val="300"/>
              </a:spcBef>
            </a:pPr>
            <a:r>
              <a:rPr lang="en-US" altLang="ja-JP" sz="1500" b="1" dirty="0">
                <a:solidFill>
                  <a:prstClr val="black"/>
                </a:solidFill>
              </a:rPr>
              <a:t> </a:t>
            </a:r>
            <a:r>
              <a:rPr lang="ja-JP" altLang="ja-JP" sz="1500" b="1" dirty="0">
                <a:solidFill>
                  <a:prstClr val="black"/>
                </a:solidFill>
              </a:rPr>
              <a:t>（ＤＰＣ制度）</a:t>
            </a:r>
          </a:p>
          <a:p>
            <a:pPr>
              <a:lnSpc>
                <a:spcPts val="1800"/>
              </a:lnSpc>
            </a:pPr>
            <a:r>
              <a:rPr lang="ja-JP" altLang="ja-JP" sz="1400" dirty="0">
                <a:solidFill>
                  <a:prstClr val="black"/>
                </a:solidFill>
              </a:rPr>
              <a:t>３　調整係数の機能評価係数Ⅱへの置換え完了等を踏まえ、ＤＰＣ制度以外の入院医療とともに、ＤＰＣ制度の適切かつ安定的</a:t>
            </a:r>
            <a:endParaRPr lang="en-US" altLang="ja-JP" sz="1400" dirty="0">
              <a:solidFill>
                <a:prstClr val="black"/>
              </a:solidFill>
            </a:endParaRPr>
          </a:p>
          <a:p>
            <a:pPr>
              <a:lnSpc>
                <a:spcPts val="1800"/>
              </a:lnSpc>
            </a:pPr>
            <a:r>
              <a:rPr lang="en-US" altLang="ja-JP" sz="1400" dirty="0">
                <a:solidFill>
                  <a:prstClr val="black"/>
                </a:solidFill>
              </a:rPr>
              <a:t>  </a:t>
            </a:r>
            <a:r>
              <a:rPr lang="ja-JP" altLang="ja-JP" sz="1400" dirty="0">
                <a:solidFill>
                  <a:prstClr val="black"/>
                </a:solidFill>
              </a:rPr>
              <a:t>な運用について、引き続き推進すること。</a:t>
            </a:r>
          </a:p>
          <a:p>
            <a:pPr>
              <a:lnSpc>
                <a:spcPts val="1700"/>
              </a:lnSpc>
              <a:spcBef>
                <a:spcPts val="300"/>
              </a:spcBef>
            </a:pPr>
            <a:r>
              <a:rPr lang="en-US" altLang="ja-JP" sz="1500" b="1" dirty="0">
                <a:solidFill>
                  <a:prstClr val="black"/>
                </a:solidFill>
              </a:rPr>
              <a:t> </a:t>
            </a:r>
            <a:r>
              <a:rPr lang="ja-JP" altLang="ja-JP" sz="1500" b="1" dirty="0">
                <a:solidFill>
                  <a:prstClr val="black"/>
                </a:solidFill>
              </a:rPr>
              <a:t>（外来医療、在宅医療、かかりつけ機能）</a:t>
            </a:r>
          </a:p>
          <a:p>
            <a:pPr>
              <a:lnSpc>
                <a:spcPts val="1800"/>
              </a:lnSpc>
            </a:pPr>
            <a:r>
              <a:rPr lang="ja-JP" altLang="ja-JP" sz="1400" dirty="0">
                <a:solidFill>
                  <a:prstClr val="black"/>
                </a:solidFill>
              </a:rPr>
              <a:t>４　外来医療の在り方に係る今後の方向性を踏まえ、紹介状なしで大病院を受診した場合の定額負担の対象医療機関の範囲拡</a:t>
            </a:r>
            <a:endParaRPr lang="en-US" altLang="ja-JP" sz="1400" dirty="0">
              <a:solidFill>
                <a:prstClr val="black"/>
              </a:solidFill>
            </a:endParaRPr>
          </a:p>
          <a:p>
            <a:pPr>
              <a:lnSpc>
                <a:spcPts val="1800"/>
              </a:lnSpc>
            </a:pPr>
            <a:r>
              <a:rPr lang="en-US" altLang="ja-JP" sz="1400" dirty="0">
                <a:solidFill>
                  <a:prstClr val="black"/>
                </a:solidFill>
              </a:rPr>
              <a:t>  </a:t>
            </a:r>
            <a:r>
              <a:rPr lang="ja-JP" altLang="ja-JP" sz="1400" dirty="0">
                <a:solidFill>
                  <a:prstClr val="black"/>
                </a:solidFill>
              </a:rPr>
              <a:t>大、地域包括診療料等の見直し、かかりつけ医機能を有する医療機関の</a:t>
            </a:r>
            <a:r>
              <a:rPr lang="ja-JP" altLang="en-US" sz="1400" dirty="0">
                <a:solidFill>
                  <a:prstClr val="black"/>
                </a:solidFill>
              </a:rPr>
              <a:t>新たな評価</a:t>
            </a:r>
            <a:r>
              <a:rPr lang="ja-JP" altLang="ja-JP" sz="1400" dirty="0">
                <a:solidFill>
                  <a:prstClr val="black"/>
                </a:solidFill>
              </a:rPr>
              <a:t>等の影響を調査・検証</a:t>
            </a:r>
            <a:r>
              <a:rPr lang="en-US" altLang="ja-JP" sz="1400" dirty="0">
                <a:solidFill>
                  <a:prstClr val="black"/>
                </a:solidFill>
              </a:rPr>
              <a:t> </a:t>
            </a:r>
            <a:r>
              <a:rPr lang="ja-JP" altLang="ja-JP" sz="1400" dirty="0">
                <a:solidFill>
                  <a:prstClr val="black"/>
                </a:solidFill>
              </a:rPr>
              <a:t>し、</a:t>
            </a:r>
            <a:r>
              <a:rPr lang="en-US" altLang="ja-JP" sz="1400" dirty="0">
                <a:solidFill>
                  <a:prstClr val="black"/>
                </a:solidFill>
              </a:rPr>
              <a:t>  </a:t>
            </a:r>
            <a:r>
              <a:rPr lang="ja-JP" altLang="ja-JP" sz="1400" dirty="0">
                <a:solidFill>
                  <a:prstClr val="black"/>
                </a:solidFill>
              </a:rPr>
              <a:t>かかりつけ医</a:t>
            </a:r>
            <a:endParaRPr lang="en-US" altLang="ja-JP" sz="1400" dirty="0">
              <a:solidFill>
                <a:prstClr val="black"/>
              </a:solidFill>
            </a:endParaRPr>
          </a:p>
          <a:p>
            <a:pPr>
              <a:lnSpc>
                <a:spcPts val="1800"/>
              </a:lnSpc>
            </a:pPr>
            <a:r>
              <a:rPr lang="ja-JP" altLang="en-US" sz="1400" dirty="0">
                <a:solidFill>
                  <a:prstClr val="black"/>
                </a:solidFill>
              </a:rPr>
              <a:t>  </a:t>
            </a:r>
            <a:r>
              <a:rPr lang="ja-JP" altLang="ja-JP" sz="1400" dirty="0">
                <a:solidFill>
                  <a:prstClr val="black"/>
                </a:solidFill>
              </a:rPr>
              <a:t>機能を有する医療機関と専門医療機関との機能分化・連携強化に資する評価の在り方について引き続き検討すること。</a:t>
            </a:r>
          </a:p>
          <a:p>
            <a:pPr>
              <a:lnSpc>
                <a:spcPts val="1800"/>
              </a:lnSpc>
            </a:pPr>
            <a:r>
              <a:rPr lang="ja-JP" altLang="ja-JP" sz="1400" dirty="0">
                <a:solidFill>
                  <a:prstClr val="black"/>
                </a:solidFill>
              </a:rPr>
              <a:t>５　かかりつけ医機能を有する医療機関を含む在宅医療の提供体制の確保や、個々の患者の特性に応じた質の高い在宅医療と</a:t>
            </a:r>
            <a:endParaRPr lang="en-US" altLang="ja-JP" sz="1400" dirty="0">
              <a:solidFill>
                <a:prstClr val="black"/>
              </a:solidFill>
            </a:endParaRPr>
          </a:p>
          <a:p>
            <a:pPr>
              <a:lnSpc>
                <a:spcPts val="1800"/>
              </a:lnSpc>
            </a:pPr>
            <a:r>
              <a:rPr lang="en-US" altLang="ja-JP" sz="1400" dirty="0">
                <a:solidFill>
                  <a:prstClr val="black"/>
                </a:solidFill>
              </a:rPr>
              <a:t>  </a:t>
            </a:r>
            <a:r>
              <a:rPr lang="ja-JP" altLang="ja-JP" sz="1400" dirty="0">
                <a:solidFill>
                  <a:prstClr val="black"/>
                </a:solidFill>
              </a:rPr>
              <a:t>訪問看護の推進に資する評価の在り方について、歯科訪問診療や在宅薬学管理を含め、引き続き検討すること。</a:t>
            </a:r>
          </a:p>
          <a:p>
            <a:pPr>
              <a:lnSpc>
                <a:spcPts val="1700"/>
              </a:lnSpc>
              <a:spcBef>
                <a:spcPts val="300"/>
              </a:spcBef>
            </a:pPr>
            <a:r>
              <a:rPr lang="en-US" altLang="ja-JP" sz="1500" dirty="0">
                <a:solidFill>
                  <a:prstClr val="black"/>
                </a:solidFill>
              </a:rPr>
              <a:t> </a:t>
            </a:r>
            <a:r>
              <a:rPr lang="ja-JP" altLang="ja-JP" sz="1500" b="1" dirty="0">
                <a:solidFill>
                  <a:prstClr val="black"/>
                </a:solidFill>
              </a:rPr>
              <a:t>（医薬品の適正使用）</a:t>
            </a:r>
          </a:p>
          <a:p>
            <a:pPr>
              <a:lnSpc>
                <a:spcPts val="1800"/>
              </a:lnSpc>
            </a:pPr>
            <a:r>
              <a:rPr lang="ja-JP" altLang="ja-JP" sz="1400" dirty="0">
                <a:solidFill>
                  <a:prstClr val="black"/>
                </a:solidFill>
              </a:rPr>
              <a:t>６　向精神薬や抗菌薬等をはじめ、医薬品の適正使用の取組推進と併せて、医薬品の長期処方・多剤処方、処方箋様式や医療</a:t>
            </a:r>
            <a:endParaRPr lang="en-US" altLang="ja-JP" sz="1400" dirty="0">
              <a:solidFill>
                <a:prstClr val="black"/>
              </a:solidFill>
            </a:endParaRPr>
          </a:p>
          <a:p>
            <a:pPr>
              <a:lnSpc>
                <a:spcPts val="1800"/>
              </a:lnSpc>
            </a:pPr>
            <a:r>
              <a:rPr lang="en-US" altLang="ja-JP" sz="1400" dirty="0">
                <a:solidFill>
                  <a:prstClr val="black"/>
                </a:solidFill>
              </a:rPr>
              <a:t>  </a:t>
            </a:r>
            <a:r>
              <a:rPr lang="ja-JP" altLang="ja-JP" sz="1400" dirty="0">
                <a:solidFill>
                  <a:prstClr val="black"/>
                </a:solidFill>
              </a:rPr>
              <a:t>機関と薬局の連携等の在り方について引き続き検討すること。</a:t>
            </a:r>
          </a:p>
          <a:p>
            <a:pPr lvl="0">
              <a:lnSpc>
                <a:spcPts val="1800"/>
              </a:lnSpc>
              <a:spcBef>
                <a:spcPts val="300"/>
              </a:spcBef>
            </a:pPr>
            <a:r>
              <a:rPr lang="ja-JP" altLang="ja-JP" sz="1500" b="1" dirty="0">
                <a:solidFill>
                  <a:prstClr val="black"/>
                </a:solidFill>
              </a:rPr>
              <a:t>（生活習慣病の医学管理、オンライン診療等）</a:t>
            </a:r>
          </a:p>
          <a:p>
            <a:pPr lvl="0">
              <a:lnSpc>
                <a:spcPts val="1700"/>
              </a:lnSpc>
            </a:pPr>
            <a:r>
              <a:rPr lang="ja-JP" altLang="ja-JP" sz="1400" dirty="0">
                <a:solidFill>
                  <a:prstClr val="black"/>
                </a:solidFill>
              </a:rPr>
              <a:t>７　生活習慣病管理料を含む生活習慣病の診断・治療に係る評価の見直しの影響を調査・検証し、エビデンスに基づく生活習慣</a:t>
            </a:r>
            <a:endParaRPr lang="en-US" altLang="ja-JP" sz="1400" dirty="0">
              <a:solidFill>
                <a:prstClr val="black"/>
              </a:solidFill>
            </a:endParaRPr>
          </a:p>
          <a:p>
            <a:pPr lvl="0">
              <a:lnSpc>
                <a:spcPts val="1700"/>
              </a:lnSpc>
            </a:pPr>
            <a:r>
              <a:rPr lang="en-US" altLang="ja-JP" sz="1400" dirty="0">
                <a:solidFill>
                  <a:prstClr val="black"/>
                </a:solidFill>
              </a:rPr>
              <a:t>  </a:t>
            </a:r>
            <a:r>
              <a:rPr lang="ja-JP" altLang="ja-JP" sz="1400" dirty="0">
                <a:solidFill>
                  <a:prstClr val="black"/>
                </a:solidFill>
              </a:rPr>
              <a:t>病の重症化予防のより効率的・効果的な推進の在り方について引き続き検討すること。</a:t>
            </a:r>
            <a:endParaRPr lang="en-US" altLang="ja-JP" sz="1400" dirty="0">
              <a:solidFill>
                <a:prstClr val="black"/>
              </a:solidFill>
            </a:endParaRPr>
          </a:p>
          <a:p>
            <a:pPr lvl="0">
              <a:lnSpc>
                <a:spcPts val="1700"/>
              </a:lnSpc>
            </a:pPr>
            <a:r>
              <a:rPr lang="ja-JP" altLang="en-US" sz="1400" dirty="0">
                <a:solidFill>
                  <a:prstClr val="black"/>
                </a:solidFill>
              </a:rPr>
              <a:t>８　オンラインシステム等の通信技術を用いた診療の評価の新設に係る影響を調査・検証するとともに、対面診療と適切に組み合</a:t>
            </a:r>
            <a:endParaRPr lang="en-US" altLang="ja-JP" sz="1400" dirty="0">
              <a:solidFill>
                <a:prstClr val="black"/>
              </a:solidFill>
            </a:endParaRPr>
          </a:p>
          <a:p>
            <a:pPr lvl="0">
              <a:lnSpc>
                <a:spcPts val="1700"/>
              </a:lnSpc>
            </a:pPr>
            <a:r>
              <a:rPr lang="en-US" altLang="ja-JP" sz="1400" dirty="0">
                <a:solidFill>
                  <a:prstClr val="black"/>
                </a:solidFill>
              </a:rPr>
              <a:t>  </a:t>
            </a:r>
            <a:r>
              <a:rPr lang="ja-JP" altLang="en-US" sz="1400" dirty="0">
                <a:solidFill>
                  <a:prstClr val="black"/>
                </a:solidFill>
              </a:rPr>
              <a:t>わせたＩＣＴを活用した効果的・効率的な外来・在宅医療の提供や、遠隔でのモニタリング等に係る評価の在り方について引き続</a:t>
            </a:r>
            <a:endParaRPr lang="en-US" altLang="ja-JP" sz="1400" dirty="0">
              <a:solidFill>
                <a:prstClr val="black"/>
              </a:solidFill>
            </a:endParaRPr>
          </a:p>
          <a:p>
            <a:pPr lvl="0">
              <a:lnSpc>
                <a:spcPts val="1800"/>
              </a:lnSpc>
            </a:pPr>
            <a:r>
              <a:rPr lang="en-US" altLang="ja-JP" sz="1400" dirty="0">
                <a:solidFill>
                  <a:prstClr val="black"/>
                </a:solidFill>
              </a:rPr>
              <a:t>  </a:t>
            </a:r>
            <a:r>
              <a:rPr lang="ja-JP" altLang="en-US" sz="1400" dirty="0">
                <a:solidFill>
                  <a:prstClr val="black"/>
                </a:solidFill>
              </a:rPr>
              <a:t>き検討すること。</a:t>
            </a:r>
            <a:endParaRPr lang="en-US" altLang="ja-JP" sz="1400" dirty="0">
              <a:solidFill>
                <a:prstClr val="black"/>
              </a:solidFill>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Tree>
    <p:extLst>
      <p:ext uri="{BB962C8B-B14F-4D97-AF65-F5344CB8AC3E}">
        <p14:creationId xmlns:p14="http://schemas.microsoft.com/office/powerpoint/2010/main" val="323106417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77935" y="732499"/>
            <a:ext cx="9730903" cy="6042611"/>
          </a:xfrm>
          <a:prstGeom prst="rect">
            <a:avLst/>
          </a:prstGeom>
          <a:noFill/>
          <a:ln w="9525">
            <a:solidFill>
              <a:schemeClr val="tx1"/>
            </a:solidFill>
            <a:miter lim="800000"/>
            <a:headEnd/>
            <a:tailEnd/>
          </a:ln>
        </p:spPr>
        <p:txBody>
          <a:bodyPr/>
          <a:lstStyle/>
          <a:p>
            <a:r>
              <a:rPr lang="ja-JP" altLang="en-US" b="1" dirty="0">
                <a:solidFill>
                  <a:srgbClr val="5B9BD5"/>
                </a:solidFill>
              </a:rPr>
              <a:t>　　　</a:t>
            </a:r>
            <a:endParaRPr lang="en-US" altLang="ja-JP" b="1" dirty="0">
              <a:solidFill>
                <a:srgbClr val="5B9BD5"/>
              </a:solidFill>
            </a:endParaRPr>
          </a:p>
          <a:p>
            <a:r>
              <a:rPr lang="ja-JP" altLang="en-US" dirty="0">
                <a:solidFill>
                  <a:prstClr val="black"/>
                </a:solidFill>
                <a:latin typeface="ＭＳ Ｐゴシック" pitchFamily="50" charset="-128"/>
              </a:rPr>
              <a:t>　　</a:t>
            </a:r>
            <a:r>
              <a:rPr lang="ja-JP" altLang="en-US" sz="2000" dirty="0">
                <a:solidFill>
                  <a:prstClr val="black"/>
                </a:solidFill>
                <a:latin typeface="ＭＳ Ｐゴシック" pitchFamily="50" charset="-128"/>
              </a:rPr>
              <a:t>　　　　　　　　　　</a:t>
            </a:r>
            <a:r>
              <a:rPr lang="ja-JP" altLang="en-US" dirty="0">
                <a:solidFill>
                  <a:prstClr val="black"/>
                </a:solidFill>
                <a:latin typeface="ＭＳ Ｐゴシック" pitchFamily="50" charset="-128"/>
              </a:rPr>
              <a:t>　</a:t>
            </a:r>
            <a:endParaRPr lang="ja-JP" altLang="en-US" dirty="0">
              <a:solidFill>
                <a:prstClr val="black"/>
              </a:solidFill>
            </a:endParaRPr>
          </a:p>
        </p:txBody>
      </p:sp>
      <p:sp>
        <p:nvSpPr>
          <p:cNvPr id="11" name="正方形/長方形 10"/>
          <p:cNvSpPr/>
          <p:nvPr/>
        </p:nvSpPr>
        <p:spPr>
          <a:xfrm>
            <a:off x="89752" y="741514"/>
            <a:ext cx="9730903" cy="6324808"/>
          </a:xfrm>
          <a:prstGeom prst="rect">
            <a:avLst/>
          </a:prstGeom>
        </p:spPr>
        <p:txBody>
          <a:bodyPr wrap="square">
            <a:spAutoFit/>
          </a:bodyPr>
          <a:lstStyle/>
          <a:p>
            <a:pPr lvl="0">
              <a:lnSpc>
                <a:spcPts val="1800"/>
              </a:lnSpc>
              <a:spcBef>
                <a:spcPts val="600"/>
              </a:spcBef>
            </a:pPr>
            <a:r>
              <a:rPr lang="en-US" altLang="ja-JP" sz="1500" dirty="0">
                <a:solidFill>
                  <a:prstClr val="black"/>
                </a:solidFill>
              </a:rPr>
              <a:t> </a:t>
            </a:r>
            <a:r>
              <a:rPr lang="ja-JP" altLang="en-US" sz="1500" b="1" dirty="0">
                <a:solidFill>
                  <a:prstClr val="black"/>
                </a:solidFill>
                <a:latin typeface="ＭＳ Ｐゴシック"/>
              </a:rPr>
              <a:t>（医療と介護の連携）</a:t>
            </a:r>
          </a:p>
          <a:p>
            <a:pPr>
              <a:lnSpc>
                <a:spcPts val="1700"/>
              </a:lnSpc>
            </a:pPr>
            <a:r>
              <a:rPr lang="ja-JP" altLang="en-US" sz="1400" dirty="0">
                <a:solidFill>
                  <a:prstClr val="black"/>
                </a:solidFill>
                <a:latin typeface="ＭＳ Ｐゴシック"/>
              </a:rPr>
              <a:t>９　介護保険制度における介護療養型医療施設及び老人性認知症疾患療養病棟の見直し、介護医療院の創設等の方向性を</a:t>
            </a:r>
            <a:endParaRPr lang="en-US" altLang="ja-JP" sz="1400" dirty="0">
              <a:solidFill>
                <a:prstClr val="black"/>
              </a:solidFill>
              <a:latin typeface="ＭＳ Ｐゴシック"/>
            </a:endParaRPr>
          </a:p>
          <a:p>
            <a:pPr>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踏まえつつ、</a:t>
            </a:r>
          </a:p>
          <a:p>
            <a:pPr>
              <a:lnSpc>
                <a:spcPts val="1700"/>
              </a:lnSpc>
            </a:pPr>
            <a:r>
              <a:rPr lang="ja-JP" altLang="en-US" sz="1400" dirty="0">
                <a:solidFill>
                  <a:prstClr val="black"/>
                </a:solidFill>
                <a:latin typeface="ＭＳ Ｐゴシック"/>
              </a:rPr>
              <a:t>　①　医療と介護が適切に連携した患者が望む場所での看取りの実現、</a:t>
            </a:r>
          </a:p>
          <a:p>
            <a:pPr>
              <a:lnSpc>
                <a:spcPts val="1700"/>
              </a:lnSpc>
            </a:pPr>
            <a:r>
              <a:rPr lang="ja-JP" altLang="en-US" sz="1400" dirty="0">
                <a:solidFill>
                  <a:prstClr val="black"/>
                </a:solidFill>
                <a:latin typeface="ＭＳ Ｐゴシック"/>
              </a:rPr>
              <a:t>　②　維持期・生活期のリハビリテーションの介護保険への移行等を踏まえ、切れ目のないリハビリテーションの推進、</a:t>
            </a:r>
          </a:p>
          <a:p>
            <a:pPr>
              <a:lnSpc>
                <a:spcPts val="1700"/>
              </a:lnSpc>
            </a:pPr>
            <a:r>
              <a:rPr lang="ja-JP" altLang="en-US" sz="1400" dirty="0">
                <a:solidFill>
                  <a:prstClr val="black"/>
                </a:solidFill>
                <a:latin typeface="ＭＳ Ｐゴシック"/>
              </a:rPr>
              <a:t>　③　有床診療所をはじめとする地域包括ケアを担う医療機関・訪問看護ステーションと、居宅介護支援専門員や介護保険施設</a:t>
            </a:r>
            <a:endParaRPr lang="en-US" altLang="ja-JP" sz="1400" dirty="0">
              <a:solidFill>
                <a:prstClr val="black"/>
              </a:solidFill>
              <a:latin typeface="ＭＳ Ｐゴシック"/>
            </a:endParaRPr>
          </a:p>
          <a:p>
            <a:pPr>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等の関係者・関係機関との連携の推進</a:t>
            </a:r>
            <a:endParaRPr lang="en-US" altLang="ja-JP" sz="1400" dirty="0">
              <a:solidFill>
                <a:prstClr val="black"/>
              </a:solidFill>
              <a:latin typeface="ＭＳ Ｐゴシック"/>
            </a:endParaRPr>
          </a:p>
          <a:p>
            <a:pPr>
              <a:lnSpc>
                <a:spcPts val="1700"/>
              </a:lnSpc>
            </a:pPr>
            <a:r>
              <a:rPr lang="ja-JP" altLang="en-US" sz="1400" dirty="0">
                <a:solidFill>
                  <a:prstClr val="black"/>
                </a:solidFill>
                <a:latin typeface="ＭＳ Ｐゴシック"/>
              </a:rPr>
              <a:t>　に資する評価の在り方について引き続き検討すること。</a:t>
            </a:r>
          </a:p>
          <a:p>
            <a:pPr>
              <a:lnSpc>
                <a:spcPts val="1800"/>
              </a:lnSpc>
              <a:spcBef>
                <a:spcPts val="300"/>
              </a:spcBef>
            </a:pPr>
            <a:r>
              <a:rPr lang="ja-JP" altLang="en-US" sz="1500" b="1" dirty="0">
                <a:solidFill>
                  <a:prstClr val="black"/>
                </a:solidFill>
                <a:latin typeface="ＭＳ Ｐゴシック"/>
              </a:rPr>
              <a:t>（医療従事者の負担軽減、働き方改革）</a:t>
            </a:r>
          </a:p>
          <a:p>
            <a:pPr>
              <a:lnSpc>
                <a:spcPts val="1800"/>
              </a:lnSpc>
            </a:pPr>
            <a:r>
              <a:rPr lang="en-US" altLang="ja-JP" sz="1400" dirty="0">
                <a:solidFill>
                  <a:prstClr val="black"/>
                </a:solidFill>
                <a:latin typeface="ＭＳ Ｐゴシック"/>
              </a:rPr>
              <a:t>10</a:t>
            </a:r>
            <a:r>
              <a:rPr lang="ja-JP" altLang="en-US" sz="1400" dirty="0">
                <a:solidFill>
                  <a:prstClr val="black"/>
                </a:solidFill>
                <a:latin typeface="ＭＳ Ｐゴシック"/>
              </a:rPr>
              <a:t>　常勤配置や勤務場所等に係る要件の緩和等の影響を調査・検証し、医療従事者の負担軽減、働き方改革の推進に資する</a:t>
            </a:r>
            <a:endParaRPr lang="en-US" altLang="ja-JP" sz="1400" dirty="0">
              <a:solidFill>
                <a:prstClr val="black"/>
              </a:solidFill>
              <a:latin typeface="ＭＳ Ｐゴシック"/>
            </a:endParaRPr>
          </a:p>
          <a:p>
            <a:pPr>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評価の在り方について引き続き検討すること。</a:t>
            </a:r>
            <a:endParaRPr lang="en-US" altLang="ja-JP" sz="1400" dirty="0">
              <a:solidFill>
                <a:prstClr val="black"/>
              </a:solidFill>
              <a:latin typeface="ＭＳ Ｐゴシック"/>
            </a:endParaRPr>
          </a:p>
          <a:p>
            <a:pPr>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また、診療報酬請求等に係る業務の効率化・合理化に係る取組について引き続き推進すること。</a:t>
            </a:r>
          </a:p>
          <a:p>
            <a:pPr>
              <a:lnSpc>
                <a:spcPts val="1800"/>
              </a:lnSpc>
              <a:spcBef>
                <a:spcPts val="300"/>
              </a:spcBef>
            </a:pPr>
            <a:r>
              <a:rPr lang="ja-JP" altLang="en-US" sz="1500" b="1" dirty="0">
                <a:solidFill>
                  <a:prstClr val="black"/>
                </a:solidFill>
                <a:latin typeface="ＭＳ Ｐゴシック"/>
              </a:rPr>
              <a:t>（データの利活用）</a:t>
            </a:r>
          </a:p>
          <a:p>
            <a:pPr lvl="0">
              <a:lnSpc>
                <a:spcPts val="1800"/>
              </a:lnSpc>
            </a:pPr>
            <a:r>
              <a:rPr lang="en-US" altLang="ja-JP" sz="1400" dirty="0">
                <a:solidFill>
                  <a:prstClr val="black"/>
                </a:solidFill>
                <a:latin typeface="ＭＳ Ｐゴシック"/>
              </a:rPr>
              <a:t>11</a:t>
            </a:r>
            <a:r>
              <a:rPr lang="ja-JP" altLang="en-US" sz="1400" dirty="0">
                <a:solidFill>
                  <a:prstClr val="black"/>
                </a:solidFill>
                <a:latin typeface="ＭＳ Ｐゴシック"/>
              </a:rPr>
              <a:t>　診療報酬に関するデータの利活用の推進に係る取組について引き続き推進するとともに、平成３２年度に向けたレセプト様式</a:t>
            </a:r>
            <a:endParaRPr lang="en-US" altLang="ja-JP" sz="1400" dirty="0">
              <a:solidFill>
                <a:prstClr val="black"/>
              </a:solidFill>
              <a:latin typeface="ＭＳ Ｐゴシック"/>
            </a:endParaRPr>
          </a:p>
          <a:p>
            <a:pPr lvl="0">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や診療報酬コード体系の抜本的な見直しについて、郵便番号の追加を含め、次期診療報酬改定での対応について、引き続き</a:t>
            </a:r>
            <a:endParaRPr lang="en-US" altLang="ja-JP" sz="1400" dirty="0">
              <a:solidFill>
                <a:prstClr val="black"/>
              </a:solidFill>
              <a:latin typeface="ＭＳ Ｐゴシック"/>
            </a:endParaRPr>
          </a:p>
          <a:p>
            <a:pPr lvl="0">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検討すること。</a:t>
            </a:r>
            <a:endParaRPr lang="en-US" altLang="ja-JP" sz="1400" dirty="0">
              <a:solidFill>
                <a:prstClr val="black"/>
              </a:solidFill>
              <a:latin typeface="ＭＳ Ｐゴシック"/>
            </a:endParaRPr>
          </a:p>
          <a:p>
            <a:pPr lvl="0">
              <a:lnSpc>
                <a:spcPts val="1800"/>
              </a:lnSpc>
              <a:spcBef>
                <a:spcPts val="600"/>
              </a:spcBef>
            </a:pPr>
            <a:r>
              <a:rPr lang="ja-JP" altLang="en-US" sz="1500" b="1" dirty="0">
                <a:solidFill>
                  <a:prstClr val="black"/>
                </a:solidFill>
                <a:latin typeface="ＭＳ Ｐゴシック"/>
              </a:rPr>
              <a:t>（歯科診療報酬）</a:t>
            </a:r>
          </a:p>
          <a:p>
            <a:pPr lvl="0">
              <a:lnSpc>
                <a:spcPts val="1700"/>
              </a:lnSpc>
            </a:pPr>
            <a:r>
              <a:rPr lang="en-US" altLang="ja-JP" sz="1400" dirty="0">
                <a:solidFill>
                  <a:prstClr val="black"/>
                </a:solidFill>
                <a:latin typeface="ＭＳ Ｐゴシック"/>
              </a:rPr>
              <a:t>12</a:t>
            </a:r>
            <a:r>
              <a:rPr lang="ja-JP" altLang="en-US" sz="1400" dirty="0">
                <a:solidFill>
                  <a:prstClr val="black"/>
                </a:solidFill>
                <a:latin typeface="ＭＳ Ｐゴシック"/>
              </a:rPr>
              <a:t>　かかりつけ歯科医機能強化型歯科診療所の評価の見直しによる影響や、歯科疾患管理料に係る加算の新設の影響及び</a:t>
            </a:r>
            <a:endParaRPr lang="en-US" altLang="ja-JP" sz="1400" dirty="0">
              <a:solidFill>
                <a:prstClr val="black"/>
              </a:solidFill>
              <a:latin typeface="ＭＳ Ｐゴシック"/>
            </a:endParaRPr>
          </a:p>
          <a:p>
            <a:pPr lvl="0">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継続的管理の実施状況等を調査・検証し、かかりつけ歯科医の機能の評価や口腔疾患の継続的な管理の在り方について</a:t>
            </a:r>
            <a:endParaRPr lang="en-US" altLang="ja-JP" sz="1400" dirty="0">
              <a:solidFill>
                <a:prstClr val="black"/>
              </a:solidFill>
              <a:latin typeface="ＭＳ Ｐゴシック"/>
            </a:endParaRPr>
          </a:p>
          <a:p>
            <a:pPr lvl="0">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引き続き検討すること。</a:t>
            </a:r>
          </a:p>
          <a:p>
            <a:pPr lvl="0">
              <a:lnSpc>
                <a:spcPts val="1700"/>
              </a:lnSpc>
            </a:pPr>
            <a:r>
              <a:rPr lang="en-US" altLang="ja-JP" sz="1400" dirty="0">
                <a:solidFill>
                  <a:prstClr val="black"/>
                </a:solidFill>
                <a:latin typeface="ＭＳ Ｐゴシック"/>
              </a:rPr>
              <a:t>13</a:t>
            </a:r>
            <a:r>
              <a:rPr lang="ja-JP" altLang="en-US" sz="1400" dirty="0">
                <a:solidFill>
                  <a:prstClr val="black"/>
                </a:solidFill>
                <a:latin typeface="ＭＳ Ｐゴシック"/>
              </a:rPr>
              <a:t>　院内感染対策に係る初診料・再診料の見直しの影響を把握し、院内感染対策の推進に資する評価の在り方について引き続</a:t>
            </a:r>
            <a:endParaRPr lang="en-US" altLang="ja-JP" sz="1400" dirty="0">
              <a:solidFill>
                <a:prstClr val="black"/>
              </a:solidFill>
              <a:latin typeface="ＭＳ Ｐゴシック"/>
            </a:endParaRPr>
          </a:p>
          <a:p>
            <a:pPr lvl="0">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き検討すること。</a:t>
            </a:r>
            <a:endParaRPr lang="en-US" altLang="ja-JP" sz="1400" dirty="0">
              <a:solidFill>
                <a:prstClr val="black"/>
              </a:solidFill>
              <a:latin typeface="ＭＳ Ｐゴシック"/>
            </a:endParaRPr>
          </a:p>
          <a:p>
            <a:pPr lvl="0">
              <a:lnSpc>
                <a:spcPts val="1800"/>
              </a:lnSpc>
              <a:spcBef>
                <a:spcPts val="300"/>
              </a:spcBef>
            </a:pPr>
            <a:r>
              <a:rPr lang="ja-JP" altLang="en-US" sz="1500" b="1" dirty="0">
                <a:solidFill>
                  <a:prstClr val="black"/>
                </a:solidFill>
                <a:latin typeface="ＭＳ Ｐゴシック"/>
              </a:rPr>
              <a:t>（調剤報酬）</a:t>
            </a:r>
          </a:p>
          <a:p>
            <a:pPr lvl="0">
              <a:lnSpc>
                <a:spcPts val="1700"/>
              </a:lnSpc>
            </a:pPr>
            <a:r>
              <a:rPr lang="en-US" altLang="ja-JP" sz="1400" dirty="0">
                <a:solidFill>
                  <a:prstClr val="black"/>
                </a:solidFill>
                <a:latin typeface="ＭＳ Ｐゴシック"/>
              </a:rPr>
              <a:t>14</a:t>
            </a:r>
            <a:r>
              <a:rPr lang="ja-JP" altLang="en-US" sz="1400" dirty="0">
                <a:solidFill>
                  <a:prstClr val="black"/>
                </a:solidFill>
                <a:latin typeface="ＭＳ Ｐゴシック"/>
              </a:rPr>
              <a:t>　服薬情報の一元的・継続的な把握とそれに基づく薬学的管理・指導を</a:t>
            </a:r>
            <a:r>
              <a:rPr lang="ja-JP" altLang="en-US" sz="1400" dirty="0" err="1">
                <a:solidFill>
                  <a:prstClr val="black"/>
                </a:solidFill>
                <a:latin typeface="ＭＳ Ｐゴシック"/>
              </a:rPr>
              <a:t>行うかかりつけ</a:t>
            </a:r>
            <a:r>
              <a:rPr lang="ja-JP" altLang="en-US" sz="1400" dirty="0">
                <a:solidFill>
                  <a:prstClr val="black"/>
                </a:solidFill>
                <a:latin typeface="ＭＳ Ｐゴシック"/>
              </a:rPr>
              <a:t>薬剤師の取組状況やいわゆる大型門</a:t>
            </a:r>
            <a:endParaRPr lang="en-US" altLang="ja-JP" sz="1400" dirty="0">
              <a:solidFill>
                <a:prstClr val="black"/>
              </a:solidFill>
              <a:latin typeface="ＭＳ Ｐゴシック"/>
            </a:endParaRPr>
          </a:p>
          <a:p>
            <a:pPr lvl="0">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前薬局等の評価の適正化による影響を調査・検証し、患者本位の医薬分業を実現するための調剤報酬の在り方について</a:t>
            </a:r>
            <a:endParaRPr lang="en-US" altLang="ja-JP" sz="1400" dirty="0">
              <a:solidFill>
                <a:prstClr val="black"/>
              </a:solidFill>
              <a:latin typeface="ＭＳ Ｐゴシック"/>
            </a:endParaRPr>
          </a:p>
          <a:p>
            <a:pPr lvl="0">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引き続き検討すること。</a:t>
            </a:r>
          </a:p>
          <a:p>
            <a:pPr>
              <a:lnSpc>
                <a:spcPts val="1800"/>
              </a:lnSpc>
            </a:pPr>
            <a:endParaRPr lang="ja-JP" altLang="en-US" sz="1400" dirty="0">
              <a:solidFill>
                <a:prstClr val="black"/>
              </a:solidFill>
              <a:latin typeface="ＭＳ Ｐゴシック"/>
            </a:endParaRPr>
          </a:p>
        </p:txBody>
      </p:sp>
      <p:sp>
        <p:nvSpPr>
          <p:cNvPr id="10"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rPr>
              <a:t>平成３０年度「答申書」附帯意見（２０項目）②</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7" name="正方形/長方形 6"/>
          <p:cNvSpPr/>
          <p:nvPr/>
        </p:nvSpPr>
        <p:spPr>
          <a:xfrm>
            <a:off x="6612633" y="445351"/>
            <a:ext cx="3172663" cy="276999"/>
          </a:xfrm>
          <a:prstGeom prst="rect">
            <a:avLst/>
          </a:prstGeom>
        </p:spPr>
        <p:txBody>
          <a:bodyPr wrap="none">
            <a:spAutoFit/>
          </a:bodyPr>
          <a:lstStyle/>
          <a:p>
            <a:r>
              <a:rPr lang="ja-JP" altLang="en-US" sz="1200" dirty="0">
                <a:solidFill>
                  <a:prstClr val="black"/>
                </a:solidFill>
                <a:latin typeface="ＭＳ Ｐゴシック"/>
              </a:rPr>
              <a:t>平成３０年２月７日　中央社会保険医療協議会</a:t>
            </a:r>
          </a:p>
        </p:txBody>
      </p:sp>
    </p:spTree>
    <p:extLst>
      <p:ext uri="{BB962C8B-B14F-4D97-AF65-F5344CB8AC3E}">
        <p14:creationId xmlns:p14="http://schemas.microsoft.com/office/powerpoint/2010/main" val="3587442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52884" y="764705"/>
            <a:ext cx="9730903" cy="4752528"/>
          </a:xfrm>
          <a:prstGeom prst="rect">
            <a:avLst/>
          </a:prstGeom>
          <a:noFill/>
          <a:ln w="9525">
            <a:solidFill>
              <a:schemeClr val="tx1"/>
            </a:solidFill>
            <a:miter lim="800000"/>
            <a:headEnd/>
            <a:tailEnd/>
          </a:ln>
        </p:spPr>
        <p:txBody>
          <a:bodyPr/>
          <a:lstStyle/>
          <a:p>
            <a:r>
              <a:rPr lang="ja-JP" altLang="en-US" b="1" dirty="0">
                <a:solidFill>
                  <a:srgbClr val="5B9BD5"/>
                </a:solidFill>
              </a:rPr>
              <a:t>　　　</a:t>
            </a:r>
            <a:endParaRPr lang="en-US" altLang="ja-JP" b="1" dirty="0">
              <a:solidFill>
                <a:srgbClr val="5B9BD5"/>
              </a:solidFill>
            </a:endParaRPr>
          </a:p>
          <a:p>
            <a:r>
              <a:rPr lang="ja-JP" altLang="en-US" dirty="0">
                <a:solidFill>
                  <a:prstClr val="black"/>
                </a:solidFill>
                <a:latin typeface="ＭＳ Ｐゴシック" pitchFamily="50" charset="-128"/>
              </a:rPr>
              <a:t>　　</a:t>
            </a:r>
            <a:r>
              <a:rPr lang="ja-JP" altLang="en-US" sz="2000" dirty="0">
                <a:solidFill>
                  <a:prstClr val="black"/>
                </a:solidFill>
                <a:latin typeface="ＭＳ Ｐゴシック" pitchFamily="50" charset="-128"/>
              </a:rPr>
              <a:t>　　　　　　　　　　</a:t>
            </a:r>
            <a:r>
              <a:rPr lang="ja-JP" altLang="en-US" dirty="0">
                <a:solidFill>
                  <a:prstClr val="black"/>
                </a:solidFill>
                <a:latin typeface="ＭＳ Ｐゴシック" pitchFamily="50" charset="-128"/>
              </a:rPr>
              <a:t>　</a:t>
            </a:r>
            <a:endParaRPr lang="ja-JP" altLang="en-US" dirty="0">
              <a:solidFill>
                <a:prstClr val="black"/>
              </a:solidFill>
            </a:endParaRPr>
          </a:p>
        </p:txBody>
      </p:sp>
      <p:sp>
        <p:nvSpPr>
          <p:cNvPr id="11" name="正方形/長方形 10"/>
          <p:cNvSpPr/>
          <p:nvPr/>
        </p:nvSpPr>
        <p:spPr>
          <a:xfrm>
            <a:off x="77935" y="785862"/>
            <a:ext cx="9730903" cy="4875694"/>
          </a:xfrm>
          <a:prstGeom prst="rect">
            <a:avLst/>
          </a:prstGeom>
        </p:spPr>
        <p:txBody>
          <a:bodyPr wrap="square">
            <a:spAutoFit/>
          </a:bodyPr>
          <a:lstStyle/>
          <a:p>
            <a:pPr>
              <a:lnSpc>
                <a:spcPts val="1800"/>
              </a:lnSpc>
              <a:spcBef>
                <a:spcPts val="300"/>
              </a:spcBef>
            </a:pPr>
            <a:r>
              <a:rPr lang="ja-JP" altLang="en-US" sz="1500" b="1" dirty="0">
                <a:solidFill>
                  <a:prstClr val="black"/>
                </a:solidFill>
                <a:latin typeface="ＭＳ Ｐゴシック"/>
              </a:rPr>
              <a:t>（後発医薬品の使用促進）</a:t>
            </a:r>
          </a:p>
          <a:p>
            <a:pPr>
              <a:lnSpc>
                <a:spcPts val="1700"/>
              </a:lnSpc>
            </a:pPr>
            <a:r>
              <a:rPr lang="en-US" altLang="ja-JP" sz="1400" dirty="0">
                <a:solidFill>
                  <a:prstClr val="black"/>
                </a:solidFill>
                <a:latin typeface="ＭＳ Ｐゴシック"/>
              </a:rPr>
              <a:t>15</a:t>
            </a:r>
            <a:r>
              <a:rPr lang="ja-JP" altLang="en-US" sz="1400" dirty="0">
                <a:solidFill>
                  <a:prstClr val="black"/>
                </a:solidFill>
                <a:latin typeface="ＭＳ Ｐゴシック"/>
              </a:rPr>
              <a:t>　後発医薬品の数量シェア８０％目標の達成に向けて、医療機関や薬局における使用状況を調査・検証し、薬価の在り方や</a:t>
            </a:r>
            <a:endParaRPr lang="en-US" altLang="ja-JP" sz="1400" dirty="0">
              <a:solidFill>
                <a:prstClr val="black"/>
              </a:solidFill>
              <a:latin typeface="ＭＳ Ｐゴシック"/>
            </a:endParaRPr>
          </a:p>
          <a:p>
            <a:pPr>
              <a:lnSpc>
                <a:spcPts val="1700"/>
              </a:lnSpc>
            </a:pPr>
            <a:r>
              <a:rPr lang="en-US" altLang="ja-JP" sz="1400" dirty="0">
                <a:solidFill>
                  <a:prstClr val="black"/>
                </a:solidFill>
                <a:latin typeface="ＭＳ Ｐゴシック"/>
              </a:rPr>
              <a:t>   </a:t>
            </a:r>
            <a:r>
              <a:rPr lang="ja-JP" altLang="en-US" sz="1400" dirty="0">
                <a:solidFill>
                  <a:prstClr val="black"/>
                </a:solidFill>
                <a:latin typeface="ＭＳ Ｐゴシック"/>
              </a:rPr>
              <a:t>診療報酬における更なる使用促進策について引き続き検討すること。</a:t>
            </a:r>
          </a:p>
          <a:p>
            <a:pPr>
              <a:lnSpc>
                <a:spcPts val="1800"/>
              </a:lnSpc>
              <a:spcBef>
                <a:spcPts val="300"/>
              </a:spcBef>
            </a:pPr>
            <a:r>
              <a:rPr lang="ja-JP" altLang="en-US" sz="1500" b="1" dirty="0">
                <a:solidFill>
                  <a:prstClr val="black"/>
                </a:solidFill>
                <a:latin typeface="ＭＳ Ｐゴシック"/>
              </a:rPr>
              <a:t>（薬価制度の抜本改革）</a:t>
            </a:r>
          </a:p>
          <a:p>
            <a:pPr>
              <a:lnSpc>
                <a:spcPts val="1800"/>
              </a:lnSpc>
            </a:pPr>
            <a:r>
              <a:rPr lang="en-US" altLang="ja-JP" sz="1400" dirty="0">
                <a:solidFill>
                  <a:prstClr val="black"/>
                </a:solidFill>
                <a:latin typeface="ＭＳ Ｐゴシック"/>
              </a:rPr>
              <a:t>16</a:t>
            </a:r>
            <a:r>
              <a:rPr lang="ja-JP" altLang="en-US" sz="1400" dirty="0">
                <a:solidFill>
                  <a:prstClr val="black"/>
                </a:solidFill>
                <a:latin typeface="ＭＳ Ｐゴシック"/>
              </a:rPr>
              <a:t>　「薬価制度の抜本改革について　骨子」に基づき、薬価制度の抜本改革による関係者への影響を検証した上で、必要な対応</a:t>
            </a:r>
            <a:endParaRPr lang="en-US" altLang="ja-JP" sz="1400" dirty="0">
              <a:solidFill>
                <a:prstClr val="black"/>
              </a:solidFill>
              <a:latin typeface="ＭＳ Ｐゴシック"/>
            </a:endParaRPr>
          </a:p>
          <a:p>
            <a:pPr>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について引き続き検討すること。また、基礎的医薬品への対応の在り方について引き続き検討すること。</a:t>
            </a:r>
          </a:p>
          <a:p>
            <a:pPr>
              <a:lnSpc>
                <a:spcPts val="1800"/>
              </a:lnSpc>
              <a:spcBef>
                <a:spcPts val="300"/>
              </a:spcBef>
            </a:pPr>
            <a:r>
              <a:rPr lang="ja-JP" altLang="en-US" sz="1500" b="1" dirty="0">
                <a:solidFill>
                  <a:prstClr val="black"/>
                </a:solidFill>
                <a:latin typeface="ＭＳ Ｐゴシック"/>
              </a:rPr>
              <a:t>（費用対効果評価）</a:t>
            </a:r>
          </a:p>
          <a:p>
            <a:pPr>
              <a:lnSpc>
                <a:spcPts val="1800"/>
              </a:lnSpc>
            </a:pPr>
            <a:r>
              <a:rPr lang="en-US" altLang="ja-JP" sz="1400" dirty="0">
                <a:solidFill>
                  <a:prstClr val="black"/>
                </a:solidFill>
                <a:latin typeface="ＭＳ Ｐゴシック"/>
              </a:rPr>
              <a:t>17</a:t>
            </a:r>
            <a:r>
              <a:rPr lang="ja-JP" altLang="en-US" sz="1400" dirty="0">
                <a:solidFill>
                  <a:prstClr val="black"/>
                </a:solidFill>
                <a:latin typeface="ＭＳ Ｐゴシック"/>
              </a:rPr>
              <a:t>　試行的実施において明らかとなった技術的課題への対応策とともに、本格実施の具体的内容について引き続き検討を行い、</a:t>
            </a:r>
            <a:endParaRPr lang="en-US" altLang="ja-JP" sz="1400" dirty="0">
              <a:solidFill>
                <a:prstClr val="black"/>
              </a:solidFill>
              <a:latin typeface="ＭＳ Ｐゴシック"/>
            </a:endParaRPr>
          </a:p>
          <a:p>
            <a:pPr>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平成３０年度中に結論を得ること。</a:t>
            </a:r>
          </a:p>
          <a:p>
            <a:pPr>
              <a:lnSpc>
                <a:spcPts val="1800"/>
              </a:lnSpc>
              <a:spcBef>
                <a:spcPts val="300"/>
              </a:spcBef>
            </a:pPr>
            <a:r>
              <a:rPr lang="ja-JP" altLang="en-US" sz="1500" b="1" dirty="0">
                <a:solidFill>
                  <a:prstClr val="black"/>
                </a:solidFill>
                <a:latin typeface="ＭＳ Ｐゴシック"/>
              </a:rPr>
              <a:t>（明細書の無料発行）</a:t>
            </a:r>
          </a:p>
          <a:p>
            <a:pPr>
              <a:lnSpc>
                <a:spcPts val="1800"/>
              </a:lnSpc>
            </a:pPr>
            <a:r>
              <a:rPr lang="en-US" altLang="ja-JP" sz="1400" dirty="0">
                <a:solidFill>
                  <a:prstClr val="black"/>
                </a:solidFill>
                <a:latin typeface="ＭＳ Ｐゴシック"/>
              </a:rPr>
              <a:t>18</a:t>
            </a:r>
            <a:r>
              <a:rPr lang="ja-JP" altLang="en-US" sz="1400" dirty="0">
                <a:solidFill>
                  <a:prstClr val="black"/>
                </a:solidFill>
                <a:latin typeface="ＭＳ Ｐゴシック"/>
              </a:rPr>
              <a:t>　現行のレセプト様式の見直しが予定されている平成３２年度に向けて、明細書の無料発行の更なる促進の取組について</a:t>
            </a:r>
            <a:endParaRPr lang="en-US" altLang="ja-JP" sz="1400" dirty="0">
              <a:solidFill>
                <a:prstClr val="black"/>
              </a:solidFill>
              <a:latin typeface="ＭＳ Ｐゴシック"/>
            </a:endParaRPr>
          </a:p>
          <a:p>
            <a:pPr>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引き続き検討すること。</a:t>
            </a:r>
            <a:endParaRPr lang="en-US" altLang="ja-JP" sz="1400" dirty="0">
              <a:solidFill>
                <a:prstClr val="black"/>
              </a:solidFill>
              <a:latin typeface="ＭＳ Ｐゴシック"/>
            </a:endParaRPr>
          </a:p>
          <a:p>
            <a:pPr lvl="0">
              <a:lnSpc>
                <a:spcPts val="1800"/>
              </a:lnSpc>
              <a:spcBef>
                <a:spcPts val="300"/>
              </a:spcBef>
            </a:pPr>
            <a:r>
              <a:rPr lang="ja-JP" altLang="en-US" sz="1500" b="1" dirty="0">
                <a:solidFill>
                  <a:prstClr val="black"/>
                </a:solidFill>
                <a:latin typeface="ＭＳ Ｐゴシック"/>
              </a:rPr>
              <a:t>（医療技術の評価）</a:t>
            </a:r>
          </a:p>
          <a:p>
            <a:pPr lvl="0">
              <a:lnSpc>
                <a:spcPts val="1800"/>
              </a:lnSpc>
            </a:pPr>
            <a:r>
              <a:rPr lang="en-US" altLang="ja-JP" sz="1400" dirty="0">
                <a:solidFill>
                  <a:prstClr val="black"/>
                </a:solidFill>
                <a:latin typeface="ＭＳ Ｐゴシック"/>
              </a:rPr>
              <a:t>19</a:t>
            </a:r>
            <a:r>
              <a:rPr lang="ja-JP" altLang="en-US" sz="1400" dirty="0">
                <a:solidFill>
                  <a:prstClr val="black"/>
                </a:solidFill>
                <a:latin typeface="ＭＳ Ｐゴシック"/>
              </a:rPr>
              <a:t>　先進医療を含む新規医療技術の評価の在り方について、医療技術評価分科会と先進医療会議との連携・役割分担を含め、</a:t>
            </a:r>
            <a:endParaRPr lang="en-US" altLang="ja-JP" sz="1400" dirty="0">
              <a:solidFill>
                <a:prstClr val="black"/>
              </a:solidFill>
              <a:latin typeface="ＭＳ Ｐゴシック"/>
            </a:endParaRPr>
          </a:p>
          <a:p>
            <a:pPr lvl="0">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引き続き検討すること。また、手術手技をはじめとした技術評価（分類）について、関係有識者と連携しながら、国際的な動向も</a:t>
            </a:r>
            <a:endParaRPr lang="en-US" altLang="ja-JP" sz="1400" dirty="0">
              <a:solidFill>
                <a:prstClr val="black"/>
              </a:solidFill>
              <a:latin typeface="ＭＳ Ｐゴシック"/>
            </a:endParaRPr>
          </a:p>
          <a:p>
            <a:pPr lvl="0">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踏まえつつ、体系化を引き続き推進すること。</a:t>
            </a:r>
          </a:p>
          <a:p>
            <a:pPr lvl="0">
              <a:lnSpc>
                <a:spcPts val="1800"/>
              </a:lnSpc>
              <a:spcBef>
                <a:spcPts val="300"/>
              </a:spcBef>
            </a:pPr>
            <a:r>
              <a:rPr lang="ja-JP" altLang="en-US" sz="1500" b="1" dirty="0">
                <a:solidFill>
                  <a:prstClr val="black"/>
                </a:solidFill>
                <a:latin typeface="ＭＳ Ｐゴシック"/>
              </a:rPr>
              <a:t>（その他）</a:t>
            </a:r>
          </a:p>
          <a:p>
            <a:pPr lvl="0">
              <a:lnSpc>
                <a:spcPts val="1800"/>
              </a:lnSpc>
            </a:pPr>
            <a:r>
              <a:rPr lang="en-US" altLang="ja-JP" sz="1400" dirty="0">
                <a:solidFill>
                  <a:prstClr val="black"/>
                </a:solidFill>
                <a:latin typeface="ＭＳ Ｐゴシック"/>
              </a:rPr>
              <a:t>20</a:t>
            </a:r>
            <a:r>
              <a:rPr lang="ja-JP" altLang="en-US" sz="1400" dirty="0">
                <a:solidFill>
                  <a:prstClr val="black"/>
                </a:solidFill>
                <a:latin typeface="ＭＳ Ｐゴシック"/>
              </a:rPr>
              <a:t>　ニコチン依存症管理料の適切な評価、医療用保湿剤の適正な処方及び精神科入院患者の地域移行の推進等について</a:t>
            </a:r>
            <a:endParaRPr lang="en-US" altLang="ja-JP" sz="1400" dirty="0">
              <a:solidFill>
                <a:prstClr val="black"/>
              </a:solidFill>
              <a:latin typeface="ＭＳ Ｐゴシック"/>
            </a:endParaRPr>
          </a:p>
          <a:p>
            <a:pPr lvl="0">
              <a:lnSpc>
                <a:spcPts val="1800"/>
              </a:lnSpc>
            </a:pPr>
            <a:r>
              <a:rPr lang="en-US" altLang="ja-JP" sz="1400" dirty="0">
                <a:solidFill>
                  <a:prstClr val="black"/>
                </a:solidFill>
                <a:latin typeface="ＭＳ Ｐゴシック"/>
              </a:rPr>
              <a:t>   </a:t>
            </a:r>
            <a:r>
              <a:rPr lang="ja-JP" altLang="en-US" sz="1400" dirty="0">
                <a:solidFill>
                  <a:prstClr val="black"/>
                </a:solidFill>
                <a:latin typeface="ＭＳ Ｐゴシック"/>
              </a:rPr>
              <a:t>引き続き検討すること。</a:t>
            </a:r>
          </a:p>
          <a:p>
            <a:pPr>
              <a:lnSpc>
                <a:spcPts val="1800"/>
              </a:lnSpc>
            </a:pPr>
            <a:endParaRPr lang="ja-JP" altLang="en-US" sz="1400" dirty="0">
              <a:solidFill>
                <a:prstClr val="black"/>
              </a:solidFill>
              <a:latin typeface="ＭＳ Ｐゴシック"/>
            </a:endParaRPr>
          </a:p>
        </p:txBody>
      </p:sp>
      <p:sp>
        <p:nvSpPr>
          <p:cNvPr id="9"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a:solidFill>
                  <a:prstClr val="black"/>
                </a:solidFill>
              </a:rPr>
              <a:t>平成３０年度「答申書」附帯意見（２０項目）③</a:t>
            </a: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7" name="正方形/長方形 6"/>
          <p:cNvSpPr/>
          <p:nvPr/>
        </p:nvSpPr>
        <p:spPr>
          <a:xfrm>
            <a:off x="6612633" y="445351"/>
            <a:ext cx="3172663" cy="276999"/>
          </a:xfrm>
          <a:prstGeom prst="rect">
            <a:avLst/>
          </a:prstGeom>
        </p:spPr>
        <p:txBody>
          <a:bodyPr wrap="none">
            <a:spAutoFit/>
          </a:bodyPr>
          <a:lstStyle/>
          <a:p>
            <a:r>
              <a:rPr lang="ja-JP" altLang="en-US" sz="1200" dirty="0">
                <a:solidFill>
                  <a:prstClr val="black"/>
                </a:solidFill>
                <a:latin typeface="ＭＳ Ｐゴシック"/>
              </a:rPr>
              <a:t>平成３０年２月７日　中央社会保険医療協議会</a:t>
            </a:r>
          </a:p>
        </p:txBody>
      </p:sp>
    </p:spTree>
    <p:extLst>
      <p:ext uri="{BB962C8B-B14F-4D97-AF65-F5344CB8AC3E}">
        <p14:creationId xmlns:p14="http://schemas.microsoft.com/office/powerpoint/2010/main" val="59724348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a:spLocks noChangeArrowheads="1"/>
          </p:cNvSpPr>
          <p:nvPr/>
        </p:nvSpPr>
        <p:spPr bwMode="auto">
          <a:xfrm>
            <a:off x="632521" y="52662"/>
            <a:ext cx="8640960" cy="523220"/>
          </a:xfrm>
          <a:prstGeom prst="rect">
            <a:avLst/>
          </a:prstGeom>
          <a:noFill/>
          <a:ln>
            <a:noFill/>
          </a:ln>
          <a:extLst/>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fontAlgn="base" hangingPunct="1">
              <a:spcBef>
                <a:spcPct val="0"/>
              </a:spcBef>
              <a:spcAft>
                <a:spcPct val="0"/>
              </a:spcAft>
              <a:buFontTx/>
              <a:buNone/>
            </a:pPr>
            <a:r>
              <a:rPr lang="ja-JP" altLang="en-US" sz="2800" dirty="0">
                <a:solidFill>
                  <a:srgbClr val="0000FF"/>
                </a:solidFill>
              </a:rPr>
              <a:t>中医協答申を受けて</a:t>
            </a:r>
          </a:p>
        </p:txBody>
      </p:sp>
      <p:sp>
        <p:nvSpPr>
          <p:cNvPr id="2" name="正方形/長方形 1">
            <a:extLst>
              <a:ext uri="{FF2B5EF4-FFF2-40B4-BE49-F238E27FC236}">
                <a16:creationId xmlns="" xmlns:a16="http://schemas.microsoft.com/office/drawing/2014/main" id="{704F1ADE-B02D-414B-A216-A602C44B060B}"/>
              </a:ext>
            </a:extLst>
          </p:cNvPr>
          <p:cNvSpPr/>
          <p:nvPr/>
        </p:nvSpPr>
        <p:spPr>
          <a:xfrm>
            <a:off x="344495" y="644263"/>
            <a:ext cx="9145016" cy="5632311"/>
          </a:xfrm>
          <a:prstGeom prst="rect">
            <a:avLst/>
          </a:prstGeom>
          <a:solidFill>
            <a:srgbClr val="FFFFCC"/>
          </a:solidFill>
        </p:spPr>
        <p:txBody>
          <a:bodyPr wrap="square">
            <a:spAutoFit/>
          </a:bodyPr>
          <a:lstStyle/>
          <a:p>
            <a:pPr marL="266700" indent="-266700" fontAlgn="base">
              <a:spcBef>
                <a:spcPct val="0"/>
              </a:spcBef>
              <a:spcAft>
                <a:spcPct val="0"/>
              </a:spcAft>
            </a:pPr>
            <a:r>
              <a:rPr lang="ja-JP" altLang="en-US" dirty="0">
                <a:solidFill>
                  <a:prstClr val="black"/>
                </a:solidFill>
              </a:rPr>
              <a:t>◇ 　このたびの改定は</a:t>
            </a:r>
            <a:r>
              <a:rPr lang="en-US" altLang="ja-JP" dirty="0">
                <a:solidFill>
                  <a:prstClr val="black"/>
                </a:solidFill>
              </a:rPr>
              <a:t>6</a:t>
            </a:r>
            <a:r>
              <a:rPr lang="ja-JP" altLang="en-US" dirty="0">
                <a:solidFill>
                  <a:prstClr val="black"/>
                </a:solidFill>
              </a:rPr>
              <a:t>年に一度の診療報酬と介護報酬の同時改定である。前々回改定で社会保障・税一体改革に基づく第一歩を踏み出し、前回改定ではこの改革を継続し、今回の同時改定に向けて襷を繋げた。診療報酬改定とは本来その時代を反映してあるべき姿に是正していくものであるが、折しも来年度は各都道府県で策定された地域医療構想が実行に移され、</a:t>
            </a:r>
            <a:r>
              <a:rPr lang="en-US" altLang="ja-JP" dirty="0">
                <a:solidFill>
                  <a:prstClr val="black"/>
                </a:solidFill>
              </a:rPr>
              <a:t>2025</a:t>
            </a:r>
            <a:r>
              <a:rPr lang="ja-JP" altLang="en-US" dirty="0">
                <a:solidFill>
                  <a:prstClr val="black"/>
                </a:solidFill>
              </a:rPr>
              <a:t>年に向けた新しい医療提供体制へと踏み出すときであり、それに寄り添う形で、今回の改定が行われる。</a:t>
            </a:r>
            <a:endParaRPr lang="en-US" altLang="ja-JP" dirty="0">
              <a:solidFill>
                <a:prstClr val="black"/>
              </a:solidFill>
            </a:endParaRPr>
          </a:p>
          <a:p>
            <a:pPr marL="266700" indent="-266700" fontAlgn="base">
              <a:spcBef>
                <a:spcPct val="0"/>
              </a:spcBef>
              <a:spcAft>
                <a:spcPct val="0"/>
              </a:spcAft>
            </a:pPr>
            <a:endParaRPr lang="en-US" altLang="ja-JP" dirty="0">
              <a:solidFill>
                <a:prstClr val="black"/>
              </a:solidFill>
            </a:endParaRPr>
          </a:p>
          <a:p>
            <a:pPr marL="266700" indent="-266700" fontAlgn="base">
              <a:spcBef>
                <a:spcPct val="0"/>
              </a:spcBef>
              <a:spcAft>
                <a:spcPct val="0"/>
              </a:spcAft>
            </a:pPr>
            <a:r>
              <a:rPr lang="ja-JP" altLang="en-US" dirty="0">
                <a:solidFill>
                  <a:prstClr val="black"/>
                </a:solidFill>
              </a:rPr>
              <a:t>◇　今後、国民が生涯にわたり健やかでいきいきと活躍し続ける「人生</a:t>
            </a:r>
            <a:r>
              <a:rPr lang="en-US" altLang="ja-JP" dirty="0">
                <a:solidFill>
                  <a:prstClr val="black"/>
                </a:solidFill>
              </a:rPr>
              <a:t>100</a:t>
            </a:r>
            <a:r>
              <a:rPr lang="ja-JP" altLang="en-US" dirty="0">
                <a:solidFill>
                  <a:prstClr val="black"/>
                </a:solidFill>
              </a:rPr>
              <a:t>年時代」を見据えた社会を実現していくためには、国民皆保険を堅持しつつ、持続可能な社会保障制度の確立が不可欠であり、そのため地域包括ケアシステムの構築や医療提供体制の再構築等の改革が継続されている。国民が住み慣れた地域において質の高い医療・介護を受けるため、かかりつけ医を中心とした切れ目のない医療・介護体制が確保されるよう、介護・福祉サービスなどとともに医療の充実はかかすことができないと主張し続けてきた。</a:t>
            </a:r>
            <a:endParaRPr lang="en-US" altLang="ja-JP" dirty="0">
              <a:solidFill>
                <a:prstClr val="black"/>
              </a:solidFill>
            </a:endParaRPr>
          </a:p>
          <a:p>
            <a:pPr marL="266700" indent="-266700" fontAlgn="base">
              <a:spcBef>
                <a:spcPct val="0"/>
              </a:spcBef>
              <a:spcAft>
                <a:spcPct val="0"/>
              </a:spcAft>
            </a:pPr>
            <a:endParaRPr lang="en-US" altLang="ja-JP" dirty="0">
              <a:solidFill>
                <a:prstClr val="black"/>
              </a:solidFill>
            </a:endParaRPr>
          </a:p>
          <a:p>
            <a:pPr marL="266700" indent="-266700" fontAlgn="base">
              <a:spcBef>
                <a:spcPct val="0"/>
              </a:spcBef>
              <a:spcAft>
                <a:spcPct val="0"/>
              </a:spcAft>
            </a:pPr>
            <a:r>
              <a:rPr lang="ja-JP" altLang="en-US" dirty="0">
                <a:solidFill>
                  <a:prstClr val="black"/>
                </a:solidFill>
              </a:rPr>
              <a:t>◇　非常に限られた財源の中でも、超高齢社会に対応する上での最重要課題である地域包括ケアの推進に向けて、地域における医療資源を有効活用しながら、継続して改革を進めるためにも、必要な財源配分を行うことが重要である。今回の改定では前々回、前回に引き続き少ない改定財源の中、それなりの評価ができたと認識している。今回改定の影響を適正なタイミングで検証しつつ、</a:t>
            </a:r>
            <a:r>
              <a:rPr lang="en-US" altLang="ja-JP" dirty="0">
                <a:solidFill>
                  <a:prstClr val="black"/>
                </a:solidFill>
              </a:rPr>
              <a:t>2025</a:t>
            </a:r>
            <a:r>
              <a:rPr lang="ja-JP" altLang="en-US" dirty="0">
                <a:solidFill>
                  <a:prstClr val="black"/>
                </a:solidFill>
              </a:rPr>
              <a:t>年に向けた新しい医療提供体制に寄り添った改革を継続していくべき。</a:t>
            </a:r>
            <a:endParaRPr lang="en-US" altLang="ja-JP" dirty="0">
              <a:solidFill>
                <a:prstClr val="black"/>
              </a:solidFill>
            </a:endParaRPr>
          </a:p>
        </p:txBody>
      </p:sp>
      <p:sp>
        <p:nvSpPr>
          <p:cNvPr id="3" name="テキスト ボックス 2">
            <a:extLst>
              <a:ext uri="{FF2B5EF4-FFF2-40B4-BE49-F238E27FC236}">
                <a16:creationId xmlns="" xmlns:a16="http://schemas.microsoft.com/office/drawing/2014/main" id="{CA39792E-61E2-4588-8F21-0B918F858EB8}"/>
              </a:ext>
            </a:extLst>
          </p:cNvPr>
          <p:cNvSpPr txBox="1"/>
          <p:nvPr/>
        </p:nvSpPr>
        <p:spPr>
          <a:xfrm>
            <a:off x="632520" y="6344983"/>
            <a:ext cx="5976664" cy="276999"/>
          </a:xfrm>
          <a:prstGeom prst="rect">
            <a:avLst/>
          </a:prstGeom>
          <a:noFill/>
        </p:spPr>
        <p:txBody>
          <a:bodyPr wrap="square" rtlCol="0">
            <a:spAutoFit/>
          </a:bodyPr>
          <a:lstStyle/>
          <a:p>
            <a:pPr fontAlgn="base">
              <a:spcBef>
                <a:spcPct val="0"/>
              </a:spcBef>
              <a:spcAft>
                <a:spcPct val="0"/>
              </a:spcAft>
            </a:pPr>
            <a:r>
              <a:rPr lang="en-US" altLang="ja-JP" sz="1200" dirty="0">
                <a:solidFill>
                  <a:prstClr val="black"/>
                </a:solidFill>
              </a:rPr>
              <a:t>*2018</a:t>
            </a:r>
            <a:r>
              <a:rPr lang="ja-JP" altLang="en-US" sz="1200" dirty="0">
                <a:solidFill>
                  <a:prstClr val="black"/>
                </a:solidFill>
              </a:rPr>
              <a:t>年</a:t>
            </a:r>
            <a:r>
              <a:rPr lang="en-US" altLang="ja-JP" sz="1200" dirty="0">
                <a:solidFill>
                  <a:prstClr val="black"/>
                </a:solidFill>
              </a:rPr>
              <a:t>2</a:t>
            </a:r>
            <a:r>
              <a:rPr lang="ja-JP" altLang="en-US" sz="1200" dirty="0">
                <a:solidFill>
                  <a:prstClr val="black"/>
                </a:solidFill>
              </a:rPr>
              <a:t>月</a:t>
            </a:r>
            <a:r>
              <a:rPr lang="en-US" altLang="ja-JP" sz="1200" dirty="0">
                <a:solidFill>
                  <a:prstClr val="black"/>
                </a:solidFill>
              </a:rPr>
              <a:t>7</a:t>
            </a:r>
            <a:r>
              <a:rPr lang="ja-JP" altLang="en-US" sz="1200" dirty="0">
                <a:solidFill>
                  <a:prstClr val="black"/>
                </a:solidFill>
              </a:rPr>
              <a:t>日 三師会合同記者会見、日医・四病協合同記者会見より</a:t>
            </a: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73</a:t>
            </a:fld>
            <a:endParaRPr lang="ja-JP" altLang="en-US" sz="1600" dirty="0">
              <a:solidFill>
                <a:prstClr val="black"/>
              </a:solidFill>
              <a:latin typeface="Calibri"/>
            </a:endParaRPr>
          </a:p>
        </p:txBody>
      </p:sp>
    </p:spTree>
    <p:extLst>
      <p:ext uri="{BB962C8B-B14F-4D97-AF65-F5344CB8AC3E}">
        <p14:creationId xmlns:p14="http://schemas.microsoft.com/office/powerpoint/2010/main" val="147958786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04528" y="188640"/>
            <a:ext cx="8420100" cy="543704"/>
          </a:xfrm>
        </p:spPr>
        <p:txBody>
          <a:bodyPr/>
          <a:lstStyle/>
          <a:p>
            <a:r>
              <a:rPr lang="en-US" altLang="ja-JP" sz="2800" dirty="0"/>
              <a:t>【</a:t>
            </a:r>
            <a:r>
              <a:rPr lang="ja-JP" altLang="en-US" sz="2800" dirty="0"/>
              <a:t>主な改定項目</a:t>
            </a:r>
            <a:r>
              <a:rPr lang="en-US" altLang="ja-JP" sz="2800" dirty="0"/>
              <a:t>】</a:t>
            </a:r>
            <a:endParaRPr lang="ja-JP" altLang="en-US" sz="2800" dirty="0"/>
          </a:p>
        </p:txBody>
      </p:sp>
      <p:sp>
        <p:nvSpPr>
          <p:cNvPr id="3" name="コンテンツ プレースホルダー 2"/>
          <p:cNvSpPr>
            <a:spLocks noGrp="1"/>
          </p:cNvSpPr>
          <p:nvPr>
            <p:ph idx="1"/>
          </p:nvPr>
        </p:nvSpPr>
        <p:spPr>
          <a:xfrm>
            <a:off x="272480" y="692696"/>
            <a:ext cx="9793089" cy="5760640"/>
          </a:xfrm>
          <a:ln>
            <a:noFill/>
          </a:ln>
        </p:spPr>
        <p:txBody>
          <a:bodyPr/>
          <a:lstStyle/>
          <a:p>
            <a:pPr marL="0" indent="0">
              <a:lnSpc>
                <a:spcPts val="2400"/>
              </a:lnSpc>
              <a:spcBef>
                <a:spcPts val="0"/>
              </a:spcBef>
              <a:spcAft>
                <a:spcPts val="0"/>
              </a:spcAft>
              <a:buNone/>
            </a:pPr>
            <a:r>
              <a:rPr lang="en-US" altLang="ja-JP" sz="2200" dirty="0">
                <a:latin typeface="+mn-ea"/>
              </a:rPr>
              <a:t>  </a:t>
            </a:r>
            <a:r>
              <a:rPr lang="ja-JP" altLang="ja-JP" sz="2200" dirty="0">
                <a:latin typeface="+mn-ea"/>
              </a:rPr>
              <a:t>１．</a:t>
            </a:r>
            <a:r>
              <a:rPr lang="ja-JP" altLang="en-US" sz="2200" dirty="0">
                <a:latin typeface="+mn-ea"/>
              </a:rPr>
              <a:t>外来医療の機能分化と</a:t>
            </a:r>
            <a:r>
              <a:rPr lang="ja-JP" altLang="ja-JP" sz="2200" dirty="0">
                <a:latin typeface="+mn-ea"/>
              </a:rPr>
              <a:t>かかりつけ医</a:t>
            </a:r>
            <a:r>
              <a:rPr lang="ja-JP" altLang="en-US" sz="2200" dirty="0">
                <a:latin typeface="+mn-ea"/>
              </a:rPr>
              <a:t>機能</a:t>
            </a:r>
            <a:r>
              <a:rPr lang="ja-JP" altLang="ja-JP" sz="2200" dirty="0">
                <a:latin typeface="+mn-ea"/>
              </a:rPr>
              <a:t>の</a:t>
            </a:r>
            <a:r>
              <a:rPr lang="ja-JP" altLang="en-US" sz="2200" dirty="0">
                <a:latin typeface="+mn-ea"/>
              </a:rPr>
              <a:t>一層の推進</a:t>
            </a:r>
            <a:endParaRPr lang="en-US" altLang="ja-JP" sz="2200" dirty="0">
              <a:latin typeface="+mn-ea"/>
            </a:endParaRPr>
          </a:p>
          <a:p>
            <a:pPr marL="0" indent="0">
              <a:lnSpc>
                <a:spcPts val="2400"/>
              </a:lnSpc>
              <a:spcBef>
                <a:spcPts val="0"/>
              </a:spcBef>
              <a:spcAft>
                <a:spcPts val="0"/>
              </a:spcAft>
              <a:buNone/>
            </a:pPr>
            <a:r>
              <a:rPr lang="en-US" altLang="ja-JP" sz="1800" dirty="0">
                <a:latin typeface="+mn-ea"/>
              </a:rPr>
              <a:t>   </a:t>
            </a:r>
            <a:r>
              <a:rPr lang="ja-JP" altLang="en-US" sz="1800" dirty="0">
                <a:latin typeface="+mn-ea"/>
              </a:rPr>
              <a:t>　（１）</a:t>
            </a:r>
            <a:r>
              <a:rPr lang="ja-JP" altLang="en-US" sz="1800" spc="-60" dirty="0">
                <a:latin typeface="+mn-ea"/>
              </a:rPr>
              <a:t>地域包括診療加算・診療料、認知症地域包括診療加算・診療料の見直し</a:t>
            </a:r>
            <a:endParaRPr lang="en-US" altLang="ja-JP" sz="1800" spc="-60" dirty="0">
              <a:latin typeface="+mn-ea"/>
            </a:endParaRPr>
          </a:p>
          <a:p>
            <a:pPr marL="0" indent="0">
              <a:lnSpc>
                <a:spcPts val="2400"/>
              </a:lnSpc>
              <a:spcBef>
                <a:spcPts val="0"/>
              </a:spcBef>
              <a:spcAft>
                <a:spcPts val="0"/>
              </a:spcAft>
              <a:buNone/>
            </a:pPr>
            <a:r>
              <a:rPr lang="ja-JP" altLang="en-US" sz="1800" dirty="0">
                <a:latin typeface="+mn-ea"/>
              </a:rPr>
              <a:t>　　 （２）小児かかりつけ診療料の見直し</a:t>
            </a:r>
            <a:endParaRPr lang="en-US" altLang="ja-JP" sz="1800" dirty="0">
              <a:latin typeface="+mn-ea"/>
            </a:endParaRPr>
          </a:p>
          <a:p>
            <a:pPr marL="0" indent="0">
              <a:lnSpc>
                <a:spcPts val="2400"/>
              </a:lnSpc>
              <a:spcBef>
                <a:spcPts val="0"/>
              </a:spcBef>
              <a:spcAft>
                <a:spcPts val="0"/>
              </a:spcAft>
              <a:buNone/>
            </a:pPr>
            <a:r>
              <a:rPr lang="ja-JP" altLang="en-US" sz="1800" dirty="0">
                <a:latin typeface="+mn-ea"/>
              </a:rPr>
              <a:t>   　（３）かかりつけ医機能を有する医療機関における初診の評価</a:t>
            </a:r>
            <a:endParaRPr lang="en-US" altLang="ja-JP" sz="1800" dirty="0">
              <a:latin typeface="+mn-ea"/>
            </a:endParaRPr>
          </a:p>
          <a:p>
            <a:pPr marL="0" indent="0">
              <a:lnSpc>
                <a:spcPts val="2400"/>
              </a:lnSpc>
              <a:spcBef>
                <a:spcPts val="0"/>
              </a:spcBef>
              <a:spcAft>
                <a:spcPts val="0"/>
              </a:spcAft>
              <a:buNone/>
            </a:pPr>
            <a:r>
              <a:rPr lang="ja-JP" altLang="en-US" sz="1800" dirty="0">
                <a:latin typeface="+mn-ea"/>
              </a:rPr>
              <a:t>     （４）外来における妊婦加算 （５）特定疾患処方管理加算の評価 （６）一般名処方加算の見直し </a:t>
            </a:r>
            <a:endParaRPr lang="en-US" altLang="ja-JP" sz="1800" dirty="0">
              <a:latin typeface="+mn-ea"/>
            </a:endParaRPr>
          </a:p>
          <a:p>
            <a:pPr marL="0" indent="0">
              <a:lnSpc>
                <a:spcPts val="2400"/>
              </a:lnSpc>
              <a:spcBef>
                <a:spcPts val="0"/>
              </a:spcBef>
              <a:spcAft>
                <a:spcPts val="0"/>
              </a:spcAft>
              <a:buNone/>
            </a:pPr>
            <a:r>
              <a:rPr lang="en-US" altLang="ja-JP" sz="1800" dirty="0">
                <a:latin typeface="+mn-ea"/>
              </a:rPr>
              <a:t>     </a:t>
            </a:r>
            <a:r>
              <a:rPr lang="ja-JP" altLang="en-US" sz="1800" dirty="0">
                <a:latin typeface="+mn-ea"/>
              </a:rPr>
              <a:t>（７）入院中の減薬の取組の評価</a:t>
            </a:r>
            <a:r>
              <a:rPr lang="en-US" altLang="ja-JP" sz="1800" dirty="0">
                <a:latin typeface="+mn-ea"/>
              </a:rPr>
              <a:t> </a:t>
            </a:r>
            <a:r>
              <a:rPr lang="ja-JP" altLang="en-US" sz="1800" dirty="0">
                <a:latin typeface="+mn-ea"/>
              </a:rPr>
              <a:t>（８）医師の基礎的な技術の再評価（モノから人へ）</a:t>
            </a:r>
            <a:endParaRPr lang="en-US" altLang="ja-JP" sz="1800" dirty="0">
              <a:latin typeface="+mn-ea"/>
            </a:endParaRPr>
          </a:p>
          <a:p>
            <a:pPr marL="0" indent="0">
              <a:lnSpc>
                <a:spcPts val="2400"/>
              </a:lnSpc>
              <a:spcBef>
                <a:spcPts val="0"/>
              </a:spcBef>
              <a:spcAft>
                <a:spcPts val="0"/>
              </a:spcAft>
              <a:buNone/>
            </a:pPr>
            <a:r>
              <a:rPr lang="ja-JP" altLang="en-US" sz="1800" dirty="0">
                <a:latin typeface="+mn-ea"/>
              </a:rPr>
              <a:t>　 　（９）在支診以外の診療所の訪問診療に対する評価</a:t>
            </a:r>
            <a:endParaRPr lang="en-US" altLang="ja-JP" sz="1800" dirty="0">
              <a:latin typeface="+mn-ea"/>
            </a:endParaRPr>
          </a:p>
          <a:p>
            <a:pPr marL="0" indent="0">
              <a:lnSpc>
                <a:spcPts val="2400"/>
              </a:lnSpc>
              <a:spcBef>
                <a:spcPts val="0"/>
              </a:spcBef>
              <a:spcAft>
                <a:spcPts val="0"/>
              </a:spcAft>
              <a:buNone/>
            </a:pPr>
            <a:r>
              <a:rPr lang="ja-JP" altLang="en-US" sz="1800" dirty="0">
                <a:latin typeface="+mn-ea"/>
              </a:rPr>
              <a:t>　 　（</a:t>
            </a:r>
            <a:r>
              <a:rPr lang="en-US" altLang="ja-JP" sz="1800" dirty="0">
                <a:latin typeface="+mn-ea"/>
              </a:rPr>
              <a:t>10</a:t>
            </a:r>
            <a:r>
              <a:rPr lang="ja-JP" altLang="en-US" sz="1800" dirty="0">
                <a:latin typeface="+mn-ea"/>
              </a:rPr>
              <a:t>）かかりつけ医と認知症サポート医との連携に係る評価</a:t>
            </a:r>
            <a:endParaRPr lang="en-US" altLang="ja-JP" sz="1800" dirty="0">
              <a:latin typeface="+mn-ea"/>
            </a:endParaRPr>
          </a:p>
          <a:p>
            <a:pPr marL="0" indent="0">
              <a:lnSpc>
                <a:spcPts val="2400"/>
              </a:lnSpc>
              <a:spcBef>
                <a:spcPts val="0"/>
              </a:spcBef>
              <a:spcAft>
                <a:spcPts val="0"/>
              </a:spcAft>
              <a:buNone/>
            </a:pPr>
            <a:r>
              <a:rPr lang="en-US" altLang="ja-JP" sz="1800" dirty="0">
                <a:latin typeface="+mn-ea"/>
              </a:rPr>
              <a:t>   </a:t>
            </a:r>
            <a:r>
              <a:rPr lang="ja-JP" altLang="en-US" sz="1800" dirty="0">
                <a:latin typeface="+mn-ea"/>
              </a:rPr>
              <a:t>　（</a:t>
            </a:r>
            <a:r>
              <a:rPr lang="en-US" altLang="ja-JP" sz="1800" dirty="0">
                <a:latin typeface="+mn-ea"/>
              </a:rPr>
              <a:t>11</a:t>
            </a:r>
            <a:r>
              <a:rPr lang="ja-JP" altLang="en-US" sz="1800" dirty="0">
                <a:latin typeface="+mn-ea"/>
              </a:rPr>
              <a:t>）大病院の外来機能分化の推進</a:t>
            </a:r>
            <a:endParaRPr lang="en-US" altLang="ja-JP" sz="1800" dirty="0">
              <a:latin typeface="+mn-ea"/>
            </a:endParaRPr>
          </a:p>
          <a:p>
            <a:pPr marL="0" indent="0">
              <a:lnSpc>
                <a:spcPts val="2500"/>
              </a:lnSpc>
              <a:spcBef>
                <a:spcPts val="0"/>
              </a:spcBef>
              <a:spcAft>
                <a:spcPts val="0"/>
              </a:spcAft>
              <a:buNone/>
            </a:pPr>
            <a:r>
              <a:rPr lang="ja-JP" altLang="en-US" sz="2200" dirty="0">
                <a:latin typeface="+mn-ea"/>
              </a:rPr>
              <a:t>　</a:t>
            </a:r>
            <a:r>
              <a:rPr lang="ja-JP" altLang="en-US" sz="2200" dirty="0">
                <a:solidFill>
                  <a:srgbClr val="000000"/>
                </a:solidFill>
                <a:latin typeface="+mn-ea"/>
              </a:rPr>
              <a:t>２．医療技術の適正な評価（モノから人へ）</a:t>
            </a:r>
            <a:endParaRPr lang="en-US" altLang="ja-JP" sz="2200" dirty="0">
              <a:solidFill>
                <a:srgbClr val="000000"/>
              </a:solidFill>
              <a:latin typeface="+mn-ea"/>
            </a:endParaRPr>
          </a:p>
          <a:p>
            <a:pPr marL="0" indent="0">
              <a:lnSpc>
                <a:spcPts val="2500"/>
              </a:lnSpc>
              <a:spcBef>
                <a:spcPts val="0"/>
              </a:spcBef>
              <a:spcAft>
                <a:spcPts val="0"/>
              </a:spcAft>
              <a:buNone/>
            </a:pPr>
            <a:r>
              <a:rPr lang="ja-JP" altLang="en-US" sz="2200" dirty="0">
                <a:latin typeface="+mn-ea"/>
              </a:rPr>
              <a:t>　３．情報通信機器を活用した診療</a:t>
            </a:r>
            <a:endParaRPr lang="ja-JP" altLang="ja-JP" sz="2200" dirty="0">
              <a:latin typeface="+mn-ea"/>
            </a:endParaRPr>
          </a:p>
          <a:p>
            <a:pPr marL="0" indent="0">
              <a:lnSpc>
                <a:spcPts val="2500"/>
              </a:lnSpc>
              <a:spcBef>
                <a:spcPts val="0"/>
              </a:spcBef>
              <a:spcAft>
                <a:spcPts val="0"/>
              </a:spcAft>
              <a:buNone/>
            </a:pPr>
            <a:r>
              <a:rPr lang="en-US" altLang="ja-JP" sz="2200" dirty="0">
                <a:solidFill>
                  <a:srgbClr val="000000"/>
                </a:solidFill>
                <a:latin typeface="+mn-ea"/>
              </a:rPr>
              <a:t>  </a:t>
            </a:r>
            <a:r>
              <a:rPr lang="ja-JP" altLang="en-US" sz="2200" dirty="0">
                <a:solidFill>
                  <a:srgbClr val="000000"/>
                </a:solidFill>
                <a:latin typeface="+mn-ea"/>
              </a:rPr>
              <a:t>４</a:t>
            </a:r>
            <a:r>
              <a:rPr lang="ja-JP" altLang="ja-JP" sz="2200" dirty="0">
                <a:solidFill>
                  <a:srgbClr val="000000"/>
                </a:solidFill>
                <a:latin typeface="+mn-ea"/>
              </a:rPr>
              <a:t>．</a:t>
            </a:r>
            <a:r>
              <a:rPr lang="ja-JP" altLang="en-US" sz="2200" dirty="0">
                <a:solidFill>
                  <a:srgbClr val="000000"/>
                </a:solidFill>
                <a:latin typeface="+mn-ea"/>
              </a:rPr>
              <a:t>質の高い</a:t>
            </a:r>
            <a:r>
              <a:rPr lang="ja-JP" altLang="ja-JP" sz="2200" dirty="0">
                <a:solidFill>
                  <a:srgbClr val="000000"/>
                </a:solidFill>
                <a:latin typeface="+mn-ea"/>
              </a:rPr>
              <a:t>在宅医療</a:t>
            </a:r>
            <a:r>
              <a:rPr lang="ja-JP" altLang="en-US" sz="2200" dirty="0">
                <a:solidFill>
                  <a:srgbClr val="000000"/>
                </a:solidFill>
                <a:latin typeface="+mn-ea"/>
              </a:rPr>
              <a:t>・訪問看護</a:t>
            </a:r>
            <a:r>
              <a:rPr lang="ja-JP" altLang="ja-JP" sz="2200" dirty="0">
                <a:solidFill>
                  <a:srgbClr val="000000"/>
                </a:solidFill>
                <a:latin typeface="+mn-ea"/>
              </a:rPr>
              <a:t>の</a:t>
            </a:r>
            <a:r>
              <a:rPr lang="ja-JP" altLang="en-US" sz="2200" dirty="0">
                <a:solidFill>
                  <a:srgbClr val="000000"/>
                </a:solidFill>
                <a:latin typeface="+mn-ea"/>
              </a:rPr>
              <a:t>確保</a:t>
            </a:r>
            <a:endParaRPr lang="ja-JP" altLang="ja-JP" sz="2200" dirty="0">
              <a:solidFill>
                <a:srgbClr val="000000"/>
              </a:solidFill>
              <a:latin typeface="+mn-ea"/>
            </a:endParaRPr>
          </a:p>
          <a:p>
            <a:pPr marL="0" lvl="0" indent="0">
              <a:lnSpc>
                <a:spcPts val="2500"/>
              </a:lnSpc>
              <a:spcBef>
                <a:spcPts val="0"/>
              </a:spcBef>
              <a:spcAft>
                <a:spcPts val="0"/>
              </a:spcAft>
              <a:buNone/>
            </a:pPr>
            <a:r>
              <a:rPr lang="ja-JP" altLang="en-US" sz="2200" kern="100" dirty="0">
                <a:solidFill>
                  <a:srgbClr val="000000"/>
                </a:solidFill>
                <a:latin typeface="+mn-ea"/>
                <a:cs typeface="Times New Roman"/>
              </a:rPr>
              <a:t>　</a:t>
            </a:r>
            <a:r>
              <a:rPr lang="ja-JP" altLang="en-US" sz="2200" dirty="0">
                <a:solidFill>
                  <a:srgbClr val="000000"/>
                </a:solidFill>
                <a:latin typeface="+mn-ea"/>
              </a:rPr>
              <a:t>５</a:t>
            </a:r>
            <a:r>
              <a:rPr lang="ja-JP" altLang="ja-JP" sz="2200" dirty="0">
                <a:solidFill>
                  <a:srgbClr val="000000"/>
                </a:solidFill>
                <a:latin typeface="+mn-ea"/>
              </a:rPr>
              <a:t>．</a:t>
            </a:r>
            <a:r>
              <a:rPr lang="ja-JP" altLang="en-US" sz="2200" dirty="0">
                <a:solidFill>
                  <a:srgbClr val="000000"/>
                </a:solidFill>
                <a:latin typeface="+mn-ea"/>
              </a:rPr>
              <a:t>医療と介護の同時改定</a:t>
            </a:r>
            <a:endParaRPr lang="en-US" altLang="ja-JP" sz="2200" dirty="0">
              <a:solidFill>
                <a:srgbClr val="000000"/>
              </a:solidFill>
              <a:latin typeface="+mn-ea"/>
            </a:endParaRPr>
          </a:p>
          <a:p>
            <a:pPr marL="0" lvl="0" indent="0">
              <a:lnSpc>
                <a:spcPts val="2500"/>
              </a:lnSpc>
              <a:spcBef>
                <a:spcPts val="0"/>
              </a:spcBef>
              <a:spcAft>
                <a:spcPts val="0"/>
              </a:spcAft>
              <a:buNone/>
            </a:pPr>
            <a:r>
              <a:rPr lang="ja-JP" altLang="en-US" sz="2200" kern="100" dirty="0">
                <a:solidFill>
                  <a:srgbClr val="000000"/>
                </a:solidFill>
                <a:latin typeface="+mn-ea"/>
                <a:cs typeface="Times New Roman"/>
              </a:rPr>
              <a:t>　６．医療従事者の負担軽減・働き方改革の推進</a:t>
            </a:r>
            <a:endParaRPr lang="en-US" altLang="ja-JP" sz="2200" kern="100" dirty="0">
              <a:solidFill>
                <a:srgbClr val="000000"/>
              </a:solidFill>
              <a:latin typeface="+mn-ea"/>
              <a:cs typeface="Times New Roman"/>
            </a:endParaRPr>
          </a:p>
          <a:p>
            <a:pPr marL="0" lvl="0" indent="0">
              <a:lnSpc>
                <a:spcPts val="2500"/>
              </a:lnSpc>
              <a:spcBef>
                <a:spcPts val="0"/>
              </a:spcBef>
              <a:spcAft>
                <a:spcPts val="0"/>
              </a:spcAft>
              <a:buNone/>
            </a:pPr>
            <a:r>
              <a:rPr lang="ja-JP" altLang="en-US" sz="2200" kern="100" dirty="0">
                <a:solidFill>
                  <a:srgbClr val="000000"/>
                </a:solidFill>
                <a:latin typeface="+mn-ea"/>
                <a:cs typeface="Times New Roman"/>
              </a:rPr>
              <a:t>　７．医療機能や患者の状態に応じた入院医療の評価</a:t>
            </a:r>
            <a:endParaRPr lang="en-US" altLang="ja-JP" sz="2200" kern="100" dirty="0">
              <a:solidFill>
                <a:srgbClr val="000000"/>
              </a:solidFill>
              <a:latin typeface="+mn-ea"/>
              <a:cs typeface="Times New Roman"/>
            </a:endParaRPr>
          </a:p>
          <a:p>
            <a:pPr marL="0" lvl="0" indent="0">
              <a:lnSpc>
                <a:spcPts val="2500"/>
              </a:lnSpc>
              <a:spcBef>
                <a:spcPts val="0"/>
              </a:spcBef>
              <a:spcAft>
                <a:spcPts val="0"/>
              </a:spcAft>
              <a:buNone/>
            </a:pPr>
            <a:r>
              <a:rPr lang="ja-JP" altLang="en-US" sz="2200" kern="100" dirty="0">
                <a:solidFill>
                  <a:srgbClr val="000000"/>
                </a:solidFill>
                <a:latin typeface="+mn-ea"/>
                <a:cs typeface="Times New Roman"/>
              </a:rPr>
              <a:t>　８．地域包括ケアシステム構築のための取組の強化</a:t>
            </a:r>
            <a:endParaRPr lang="en-US" altLang="ja-JP" sz="2200" kern="100" dirty="0">
              <a:solidFill>
                <a:srgbClr val="000000"/>
              </a:solidFill>
              <a:latin typeface="+mn-ea"/>
              <a:cs typeface="Times New Roman"/>
            </a:endParaRPr>
          </a:p>
          <a:p>
            <a:pPr eaLnBrk="1" hangingPunct="1">
              <a:lnSpc>
                <a:spcPts val="2500"/>
              </a:lnSpc>
              <a:spcBef>
                <a:spcPts val="0"/>
              </a:spcBef>
              <a:buFont typeface="Arial" charset="0"/>
              <a:buNone/>
              <a:defRPr/>
            </a:pPr>
            <a:r>
              <a:rPr lang="ja-JP" altLang="en-US" sz="2200" dirty="0">
                <a:solidFill>
                  <a:srgbClr val="000000"/>
                </a:solidFill>
                <a:latin typeface="+mn-ea"/>
              </a:rPr>
              <a:t>　９．</a:t>
            </a:r>
            <a:r>
              <a:rPr lang="ja-JP" altLang="ja-JP" sz="2200" dirty="0">
                <a:solidFill>
                  <a:srgbClr val="000000"/>
                </a:solidFill>
                <a:latin typeface="+mn-ea"/>
              </a:rPr>
              <a:t>医薬品の適正使用の推進</a:t>
            </a:r>
            <a:endParaRPr lang="en-US" altLang="ja-JP" sz="2200" dirty="0">
              <a:solidFill>
                <a:srgbClr val="000000"/>
              </a:solidFill>
              <a:latin typeface="+mn-ea"/>
            </a:endParaRPr>
          </a:p>
          <a:p>
            <a:pPr marL="0" lvl="0" indent="0">
              <a:lnSpc>
                <a:spcPts val="2500"/>
              </a:lnSpc>
              <a:spcBef>
                <a:spcPts val="0"/>
              </a:spcBef>
              <a:spcAft>
                <a:spcPts val="0"/>
              </a:spcAft>
              <a:buNone/>
            </a:pPr>
            <a:r>
              <a:rPr lang="ja-JP" altLang="en-US" sz="2200" dirty="0">
                <a:solidFill>
                  <a:srgbClr val="000000"/>
                </a:solidFill>
                <a:latin typeface="+mn-ea"/>
              </a:rPr>
              <a:t>１０．後発医薬品の使用促進</a:t>
            </a:r>
            <a:endParaRPr lang="en-US" altLang="ja-JP" sz="2200" dirty="0">
              <a:solidFill>
                <a:srgbClr val="000000"/>
              </a:solidFill>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a:rPr>
              <a:pPr>
                <a:defRPr/>
              </a:pPr>
              <a:t>74</a:t>
            </a:fld>
            <a:endParaRPr lang="ja-JP" altLang="en-US" sz="1600" dirty="0">
              <a:solidFill>
                <a:prstClr val="black"/>
              </a:solidFill>
              <a:latin typeface="Calibri"/>
            </a:endParaRPr>
          </a:p>
        </p:txBody>
      </p:sp>
    </p:spTree>
    <p:extLst>
      <p:ext uri="{BB962C8B-B14F-4D97-AF65-F5344CB8AC3E}">
        <p14:creationId xmlns:p14="http://schemas.microsoft.com/office/powerpoint/2010/main" val="189194821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04528" y="188640"/>
            <a:ext cx="8420100" cy="543704"/>
          </a:xfrm>
        </p:spPr>
        <p:txBody>
          <a:bodyPr/>
          <a:lstStyle/>
          <a:p>
            <a:r>
              <a:rPr lang="en-US" altLang="ja-JP" sz="2800" dirty="0"/>
              <a:t>【</a:t>
            </a:r>
            <a:r>
              <a:rPr lang="ja-JP" altLang="en-US" sz="2800" dirty="0"/>
              <a:t>主な改定項目</a:t>
            </a:r>
            <a:r>
              <a:rPr lang="en-US" altLang="ja-JP" sz="2800" dirty="0"/>
              <a:t>】</a:t>
            </a:r>
            <a:endParaRPr lang="ja-JP" altLang="en-US" sz="2800" dirty="0"/>
          </a:p>
        </p:txBody>
      </p:sp>
      <p:sp>
        <p:nvSpPr>
          <p:cNvPr id="3" name="コンテンツ プレースホルダー 2"/>
          <p:cNvSpPr>
            <a:spLocks noGrp="1"/>
          </p:cNvSpPr>
          <p:nvPr>
            <p:ph idx="1"/>
          </p:nvPr>
        </p:nvSpPr>
        <p:spPr>
          <a:xfrm>
            <a:off x="272480" y="746122"/>
            <a:ext cx="8993430" cy="5832648"/>
          </a:xfrm>
          <a:ln>
            <a:noFill/>
          </a:ln>
        </p:spPr>
        <p:txBody>
          <a:bodyPr/>
          <a:lstStyle/>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１１．</a:t>
            </a:r>
            <a:r>
              <a:rPr lang="ja-JP" altLang="ja-JP" sz="2200" kern="100" dirty="0">
                <a:solidFill>
                  <a:srgbClr val="000000"/>
                </a:solidFill>
                <a:latin typeface="+mn-ea"/>
                <a:cs typeface="Times New Roman"/>
              </a:rPr>
              <a:t>リハビリ</a:t>
            </a:r>
            <a:r>
              <a:rPr lang="ja-JP" altLang="en-US" sz="2200" kern="100" dirty="0">
                <a:solidFill>
                  <a:srgbClr val="000000"/>
                </a:solidFill>
                <a:latin typeface="+mn-ea"/>
                <a:cs typeface="Times New Roman"/>
              </a:rPr>
              <a:t>テーション</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１２．緩和ケアを含む質の高いがん医療の評価</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１３．認知症の者に対する適切な医療の評価</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１４．</a:t>
            </a:r>
            <a:r>
              <a:rPr lang="ja-JP" altLang="en-US" sz="2200" kern="100" spc="-40" dirty="0">
                <a:solidFill>
                  <a:srgbClr val="000000"/>
                </a:solidFill>
                <a:latin typeface="+mn-ea"/>
                <a:cs typeface="Times New Roman"/>
              </a:rPr>
              <a:t>地域移行・地域生活支援の充実を含む質の高い精神医療の評価</a:t>
            </a:r>
            <a:endParaRPr lang="en-US" altLang="ja-JP" sz="2200" kern="100" spc="-4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１５．難病患者に対する適切な医療の評価</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１６．小児医療の充実</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１７．周産期医療の充実</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１８．救急医療の充実</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１９．感染症対策や薬剤耐性対策、医療安全対策の推進</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２０．</a:t>
            </a:r>
            <a:r>
              <a:rPr lang="ja-JP" altLang="en-US" sz="2200" kern="100" dirty="0">
                <a:latin typeface="+mn-ea"/>
                <a:cs typeface="Times New Roman"/>
              </a:rPr>
              <a:t>イノベーションや医療技術の適切な評価と着実な導入</a:t>
            </a:r>
            <a:endParaRPr lang="en-US" altLang="ja-JP" sz="2200" kern="100" dirty="0">
              <a:latin typeface="+mn-ea"/>
              <a:cs typeface="Times New Roman"/>
            </a:endParaRPr>
          </a:p>
          <a:p>
            <a:pPr marL="0" lvl="0" indent="0">
              <a:lnSpc>
                <a:spcPts val="2400"/>
              </a:lnSpc>
              <a:spcBef>
                <a:spcPts val="0"/>
              </a:spcBef>
              <a:spcAft>
                <a:spcPts val="0"/>
              </a:spcAft>
              <a:buNone/>
            </a:pPr>
            <a:r>
              <a:rPr lang="ja-JP" altLang="en-US" sz="2200" kern="100" dirty="0">
                <a:latin typeface="+mn-ea"/>
                <a:cs typeface="Times New Roman"/>
              </a:rPr>
              <a:t>２１．重症化予防の取組</a:t>
            </a:r>
            <a:endParaRPr lang="en-US" altLang="ja-JP" sz="2200" kern="100" dirty="0">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２２．医薬品等の適正評価</a:t>
            </a:r>
            <a:endParaRPr lang="en-US" altLang="ja-JP" sz="2200" kern="100" dirty="0">
              <a:solidFill>
                <a:srgbClr val="000000"/>
              </a:solidFill>
              <a:latin typeface="+mn-ea"/>
              <a:cs typeface="Times New Roman"/>
            </a:endParaRPr>
          </a:p>
          <a:p>
            <a:pPr marL="0" lvl="0" indent="0">
              <a:lnSpc>
                <a:spcPts val="2400"/>
              </a:lnSpc>
              <a:spcBef>
                <a:spcPts val="0"/>
              </a:spcBef>
              <a:spcAft>
                <a:spcPts val="0"/>
              </a:spcAft>
              <a:buNone/>
            </a:pPr>
            <a:r>
              <a:rPr lang="ja-JP" altLang="en-US" sz="2200" kern="100" dirty="0">
                <a:solidFill>
                  <a:srgbClr val="000000"/>
                </a:solidFill>
                <a:latin typeface="+mn-ea"/>
                <a:cs typeface="Times New Roman"/>
              </a:rPr>
              <a:t>２３．透析医療に係る診療報酬の見直し</a:t>
            </a:r>
            <a:endParaRPr lang="en-US" altLang="ja-JP" sz="2200" kern="100" dirty="0">
              <a:solidFill>
                <a:srgbClr val="000000"/>
              </a:solidFill>
              <a:latin typeface="+mn-ea"/>
              <a:cs typeface="Times New Roman"/>
            </a:endParaRPr>
          </a:p>
          <a:p>
            <a:pPr marL="0" indent="0" eaLnBrk="1" fontAlgn="auto" hangingPunct="1">
              <a:lnSpc>
                <a:spcPts val="2400"/>
              </a:lnSpc>
              <a:spcBef>
                <a:spcPts val="0"/>
              </a:spcBef>
              <a:spcAft>
                <a:spcPts val="0"/>
              </a:spcAft>
              <a:buNone/>
              <a:defRPr/>
            </a:pPr>
            <a:r>
              <a:rPr lang="ja-JP" altLang="en-US" sz="2200" dirty="0">
                <a:solidFill>
                  <a:srgbClr val="000000"/>
                </a:solidFill>
                <a:latin typeface="+mn-ea"/>
              </a:rPr>
              <a:t>２４．業務の効率化・合理化</a:t>
            </a:r>
            <a:endParaRPr lang="en-US" altLang="ja-JP" sz="2200" dirty="0">
              <a:solidFill>
                <a:srgbClr val="000000"/>
              </a:solidFill>
              <a:latin typeface="+mn-ea"/>
            </a:endParaRPr>
          </a:p>
          <a:p>
            <a:pPr marL="0" indent="0" eaLnBrk="1" fontAlgn="auto" hangingPunct="1">
              <a:lnSpc>
                <a:spcPts val="2400"/>
              </a:lnSpc>
              <a:spcBef>
                <a:spcPts val="0"/>
              </a:spcBef>
              <a:spcAft>
                <a:spcPts val="0"/>
              </a:spcAft>
              <a:buNone/>
              <a:defRPr/>
            </a:pPr>
            <a:r>
              <a:rPr lang="ja-JP" altLang="en-US" sz="2200" dirty="0">
                <a:solidFill>
                  <a:prstClr val="black"/>
                </a:solidFill>
                <a:latin typeface="+mn-ea"/>
              </a:rPr>
              <a:t>２５．明細書無料発行の推進</a:t>
            </a:r>
            <a:endParaRPr lang="en-US" altLang="ja-JP" sz="2200" dirty="0">
              <a:solidFill>
                <a:srgbClr val="000000"/>
              </a:solidFill>
              <a:latin typeface="+mn-ea"/>
            </a:endParaRPr>
          </a:p>
          <a:p>
            <a:pPr marL="0" lvl="0" indent="0" eaLnBrk="1" fontAlgn="auto" hangingPunct="1">
              <a:lnSpc>
                <a:spcPts val="2400"/>
              </a:lnSpc>
              <a:spcBef>
                <a:spcPts val="0"/>
              </a:spcBef>
              <a:spcAft>
                <a:spcPts val="0"/>
              </a:spcAft>
              <a:buNone/>
              <a:defRPr/>
            </a:pPr>
            <a:r>
              <a:rPr lang="ja-JP" altLang="en-US" sz="2200" kern="100" dirty="0">
                <a:solidFill>
                  <a:srgbClr val="000000"/>
                </a:solidFill>
                <a:latin typeface="+mn-ea"/>
                <a:cs typeface="Times New Roman"/>
              </a:rPr>
              <a:t>２６．</a:t>
            </a:r>
            <a:r>
              <a:rPr lang="ja-JP" altLang="en-US" sz="2200" kern="100" dirty="0">
                <a:solidFill>
                  <a:srgbClr val="000000"/>
                </a:solidFill>
                <a:latin typeface="ＭＳ Ｐゴシック"/>
                <a:cs typeface="Times New Roman"/>
              </a:rPr>
              <a:t>薬価制度の抜本改革</a:t>
            </a:r>
            <a:endParaRPr lang="en-US" altLang="ja-JP" sz="2200" kern="100" dirty="0">
              <a:solidFill>
                <a:srgbClr val="000000"/>
              </a:solidFill>
              <a:latin typeface="+mn-ea"/>
              <a:cs typeface="Times New Roman"/>
            </a:endParaRPr>
          </a:p>
          <a:p>
            <a:pPr marL="0" lvl="0" indent="0" eaLnBrk="1" fontAlgn="auto" hangingPunct="1">
              <a:lnSpc>
                <a:spcPts val="2400"/>
              </a:lnSpc>
              <a:spcBef>
                <a:spcPts val="0"/>
              </a:spcBef>
              <a:spcAft>
                <a:spcPts val="0"/>
              </a:spcAft>
              <a:buNone/>
              <a:defRPr/>
            </a:pPr>
            <a:r>
              <a:rPr lang="ja-JP" altLang="en-US" sz="2200" kern="100" dirty="0">
                <a:solidFill>
                  <a:srgbClr val="000000"/>
                </a:solidFill>
                <a:latin typeface="+mn-ea"/>
                <a:cs typeface="Times New Roman"/>
              </a:rPr>
              <a:t>２７．</a:t>
            </a:r>
            <a:r>
              <a:rPr lang="ja-JP" altLang="en-US" sz="2200" kern="1200" dirty="0">
                <a:solidFill>
                  <a:srgbClr val="000000"/>
                </a:solidFill>
                <a:latin typeface="+mn-ea"/>
              </a:rPr>
              <a:t>経過措置</a:t>
            </a:r>
            <a:endParaRPr lang="en-US" altLang="ja-JP" sz="2200" kern="1200" dirty="0">
              <a:solidFill>
                <a:srgbClr val="000000"/>
              </a:solidFill>
              <a:latin typeface="+mn-ea"/>
            </a:endParaRPr>
          </a:p>
          <a:p>
            <a:pPr marL="0" lvl="0" indent="0" eaLnBrk="1" fontAlgn="auto" hangingPunct="1">
              <a:lnSpc>
                <a:spcPts val="2400"/>
              </a:lnSpc>
              <a:spcBef>
                <a:spcPts val="0"/>
              </a:spcBef>
              <a:spcAft>
                <a:spcPts val="0"/>
              </a:spcAft>
              <a:buNone/>
              <a:defRPr/>
            </a:pPr>
            <a:r>
              <a:rPr lang="ja-JP" altLang="en-US" sz="2200" kern="1200" dirty="0">
                <a:solidFill>
                  <a:srgbClr val="000000"/>
                </a:solidFill>
                <a:latin typeface="+mn-ea"/>
              </a:rPr>
              <a:t>２８．</a:t>
            </a:r>
            <a:r>
              <a:rPr lang="ja-JP" altLang="en-US" sz="2200" kern="1200" dirty="0">
                <a:solidFill>
                  <a:srgbClr val="000000"/>
                </a:solidFill>
                <a:latin typeface="ＭＳ Ｐゴシック"/>
              </a:rPr>
              <a:t>届出</a:t>
            </a:r>
            <a:endParaRPr lang="en-US" altLang="ja-JP" sz="2200" kern="1200" dirty="0">
              <a:solidFill>
                <a:srgbClr val="000000"/>
              </a:solidFill>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75</a:t>
            </a:fld>
            <a:endParaRPr lang="ja-JP" altLang="en-US" sz="1600" dirty="0">
              <a:solidFill>
                <a:prstClr val="black"/>
              </a:solidFill>
              <a:latin typeface="Calibri"/>
            </a:endParaRPr>
          </a:p>
        </p:txBody>
      </p:sp>
    </p:spTree>
    <p:extLst>
      <p:ext uri="{BB962C8B-B14F-4D97-AF65-F5344CB8AC3E}">
        <p14:creationId xmlns:p14="http://schemas.microsoft.com/office/powerpoint/2010/main" val="177713089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76</a:t>
            </a:fld>
            <a:endParaRPr lang="ja-JP" altLang="en-US" sz="1600" dirty="0">
              <a:solidFill>
                <a:prstClr val="black"/>
              </a:solidFill>
              <a:latin typeface="Calibri"/>
            </a:endParaRPr>
          </a:p>
        </p:txBody>
      </p:sp>
      <p:sp>
        <p:nvSpPr>
          <p:cNvPr id="5" name="1 つの角を丸めた四角形 4"/>
          <p:cNvSpPr/>
          <p:nvPr/>
        </p:nvSpPr>
        <p:spPr bwMode="auto">
          <a:xfrm>
            <a:off x="462980" y="1916832"/>
            <a:ext cx="9170540" cy="1728192"/>
          </a:xfrm>
          <a:prstGeom prst="round1Rect">
            <a:avLst>
              <a:gd name="adj" fmla="val 0"/>
            </a:avLst>
          </a:prstGeom>
          <a:noFill/>
          <a:ln w="12700">
            <a:solidFill>
              <a:schemeClr val="tx1"/>
            </a:solidFill>
          </a:ln>
          <a:effectLst/>
          <a:extLst/>
        </p:spPr>
        <p:txBody>
          <a:bodyPr vert="horz" wrap="square" lIns="91440" tIns="45720" rIns="91440" bIns="45720" numCol="1" rtlCol="0" anchor="ctr" anchorCtr="0" compatLnSpc="1">
            <a:prstTxWarp prst="textNoShape">
              <a:avLst/>
            </a:prstTxWarp>
          </a:bodyPr>
          <a:lstStyle/>
          <a:p>
            <a:pPr marL="268288" indent="-268288">
              <a:buFont typeface="Wingdings 2"/>
              <a:buNone/>
              <a:defRPr/>
            </a:pPr>
            <a:r>
              <a:rPr lang="en-US" altLang="ja-JP" sz="2400" dirty="0">
                <a:solidFill>
                  <a:srgbClr val="000000"/>
                </a:solidFill>
                <a:latin typeface="ＭＳ Ｐゴシック" panose="020B0600070205080204" pitchFamily="50" charset="-128"/>
              </a:rPr>
              <a:t>※</a:t>
            </a:r>
            <a:r>
              <a:rPr lang="ja-JP" altLang="en-US" sz="2400" dirty="0">
                <a:solidFill>
                  <a:srgbClr val="000000"/>
                </a:solidFill>
                <a:latin typeface="ＭＳ Ｐゴシック" panose="020B0600070205080204" pitchFamily="50" charset="-128"/>
              </a:rPr>
              <a:t>　スライド各ページに記載している</a:t>
            </a:r>
            <a:r>
              <a:rPr lang="en-US" altLang="ja-JP" sz="2400">
                <a:solidFill>
                  <a:srgbClr val="000000"/>
                </a:solidFill>
                <a:latin typeface="ＭＳ Ｐゴシック" panose="020B0600070205080204" pitchFamily="50" charset="-128"/>
              </a:rPr>
              <a:t>【</a:t>
            </a:r>
            <a:r>
              <a:rPr lang="ja-JP" altLang="en-US" sz="2400">
                <a:solidFill>
                  <a:srgbClr val="000000"/>
                </a:solidFill>
                <a:latin typeface="ＭＳ Ｐゴシック" panose="020B0600070205080204" pitchFamily="50" charset="-128"/>
              </a:rPr>
              <a:t>点ｐ○</a:t>
            </a:r>
            <a:r>
              <a:rPr lang="ja-JP" altLang="en-US" sz="2400" dirty="0">
                <a:solidFill>
                  <a:srgbClr val="000000"/>
                </a:solidFill>
                <a:latin typeface="ＭＳ Ｐゴシック" panose="020B0600070205080204" pitchFamily="50" charset="-128"/>
              </a:rPr>
              <a:t>○</a:t>
            </a:r>
            <a:r>
              <a:rPr lang="ja-JP" altLang="en-US" sz="2400">
                <a:solidFill>
                  <a:srgbClr val="000000"/>
                </a:solidFill>
                <a:latin typeface="ＭＳ Ｐゴシック" panose="020B0600070205080204" pitchFamily="50" charset="-128"/>
              </a:rPr>
              <a:t>、留ｐ○</a:t>
            </a:r>
            <a:r>
              <a:rPr lang="ja-JP" altLang="en-US" sz="2400" dirty="0">
                <a:solidFill>
                  <a:srgbClr val="000000"/>
                </a:solidFill>
                <a:latin typeface="ＭＳ Ｐゴシック" panose="020B0600070205080204" pitchFamily="50" charset="-128"/>
              </a:rPr>
              <a:t>○</a:t>
            </a:r>
            <a:r>
              <a:rPr lang="ja-JP" altLang="en-US" sz="2400">
                <a:solidFill>
                  <a:srgbClr val="000000"/>
                </a:solidFill>
                <a:latin typeface="ＭＳ Ｐゴシック" panose="020B0600070205080204" pitchFamily="50" charset="-128"/>
              </a:rPr>
              <a:t>、施告ｐ○</a:t>
            </a:r>
            <a:r>
              <a:rPr lang="ja-JP" altLang="en-US" sz="2400" dirty="0">
                <a:solidFill>
                  <a:srgbClr val="000000"/>
                </a:solidFill>
                <a:latin typeface="ＭＳ Ｐゴシック" panose="020B0600070205080204" pitchFamily="50" charset="-128"/>
              </a:rPr>
              <a:t>○</a:t>
            </a:r>
            <a:r>
              <a:rPr lang="ja-JP" altLang="en-US" sz="2400">
                <a:solidFill>
                  <a:srgbClr val="000000"/>
                </a:solidFill>
                <a:latin typeface="ＭＳ Ｐゴシック" panose="020B0600070205080204" pitchFamily="50" charset="-128"/>
              </a:rPr>
              <a:t>、施通ｐ○</a:t>
            </a:r>
            <a:r>
              <a:rPr lang="ja-JP" altLang="en-US" sz="2400" dirty="0">
                <a:solidFill>
                  <a:srgbClr val="000000"/>
                </a:solidFill>
                <a:latin typeface="ＭＳ Ｐゴシック" panose="020B0600070205080204" pitchFamily="50" charset="-128"/>
              </a:rPr>
              <a:t>○</a:t>
            </a:r>
            <a:r>
              <a:rPr lang="en-US" altLang="ja-JP" sz="2400" dirty="0">
                <a:solidFill>
                  <a:srgbClr val="000000"/>
                </a:solidFill>
                <a:latin typeface="ＭＳ Ｐゴシック" panose="020B0600070205080204" pitchFamily="50" charset="-128"/>
              </a:rPr>
              <a:t>】</a:t>
            </a:r>
            <a:r>
              <a:rPr lang="ja-JP" altLang="en-US" sz="2400" dirty="0">
                <a:solidFill>
                  <a:srgbClr val="000000"/>
                </a:solidFill>
                <a:latin typeface="ＭＳ Ｐゴシック" panose="020B0600070205080204" pitchFamily="50" charset="-128"/>
              </a:rPr>
              <a:t>等は</a:t>
            </a:r>
            <a:r>
              <a:rPr lang="en-US" altLang="ja-JP" sz="2400" dirty="0">
                <a:solidFill>
                  <a:srgbClr val="000000"/>
                </a:solidFill>
                <a:latin typeface="ＭＳ Ｐゴシック" panose="020B0600070205080204" pitchFamily="50" charset="-128"/>
              </a:rPr>
              <a:t>『</a:t>
            </a:r>
            <a:r>
              <a:rPr lang="ja-JP" altLang="en-US" sz="2400" dirty="0">
                <a:solidFill>
                  <a:srgbClr val="000000"/>
                </a:solidFill>
                <a:latin typeface="ＭＳ Ｐゴシック" panose="020B0600070205080204" pitchFamily="50" charset="-128"/>
              </a:rPr>
              <a:t>改定診療報酬点数表参考資料</a:t>
            </a:r>
            <a:r>
              <a:rPr lang="en-US" altLang="ja-JP" sz="2400" dirty="0">
                <a:solidFill>
                  <a:srgbClr val="000000"/>
                </a:solidFill>
                <a:latin typeface="ＭＳ Ｐゴシック" panose="020B0600070205080204" pitchFamily="50" charset="-128"/>
              </a:rPr>
              <a:t>』</a:t>
            </a:r>
            <a:r>
              <a:rPr lang="ja-JP" altLang="en-US" sz="2400" dirty="0">
                <a:solidFill>
                  <a:srgbClr val="000000"/>
                </a:solidFill>
                <a:latin typeface="ＭＳ Ｐゴシック" panose="020B0600070205080204" pitchFamily="50" charset="-128"/>
              </a:rPr>
              <a:t>の点数告示、</a:t>
            </a:r>
            <a:endParaRPr lang="en-US" altLang="ja-JP" sz="2400" dirty="0">
              <a:solidFill>
                <a:srgbClr val="000000"/>
              </a:solidFill>
              <a:latin typeface="ＭＳ Ｐゴシック" panose="020B0600070205080204" pitchFamily="50" charset="-128"/>
            </a:endParaRPr>
          </a:p>
          <a:p>
            <a:pPr marL="268288" indent="-268288">
              <a:buFont typeface="Wingdings 2"/>
              <a:buNone/>
              <a:defRPr/>
            </a:pPr>
            <a:r>
              <a:rPr lang="ja-JP" altLang="en-US" sz="2400" dirty="0">
                <a:solidFill>
                  <a:srgbClr val="000000"/>
                </a:solidFill>
                <a:latin typeface="ＭＳ Ｐゴシック" panose="020B0600070205080204" pitchFamily="50" charset="-128"/>
              </a:rPr>
              <a:t>　留意事項通知、施設基準告示、施設基準通知の関連ページを示しています。</a:t>
            </a:r>
          </a:p>
        </p:txBody>
      </p:sp>
    </p:spTree>
    <p:extLst>
      <p:ext uri="{BB962C8B-B14F-4D97-AF65-F5344CB8AC3E}">
        <p14:creationId xmlns:p14="http://schemas.microsoft.com/office/powerpoint/2010/main" val="5977006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sz="2400" dirty="0">
                <a:solidFill>
                  <a:srgbClr val="000000"/>
                </a:solidFill>
              </a:rPr>
              <a:t>１．外来医療の機能分化とかかりつけ医機能の一層の推進</a:t>
            </a:r>
          </a:p>
        </p:txBody>
      </p:sp>
      <p:sp>
        <p:nvSpPr>
          <p:cNvPr id="7" name="正方形/長方形 6"/>
          <p:cNvSpPr/>
          <p:nvPr/>
        </p:nvSpPr>
        <p:spPr>
          <a:xfrm>
            <a:off x="161315" y="2204868"/>
            <a:ext cx="9493250" cy="4401205"/>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nSpc>
                <a:spcPts val="2400"/>
              </a:lnSpc>
            </a:pPr>
            <a:r>
              <a:rPr lang="ja-JP" altLang="en-US" sz="2000" kern="0" dirty="0">
                <a:solidFill>
                  <a:prstClr val="black"/>
                </a:solidFill>
                <a:latin typeface="ＭＳ Ｐゴシック"/>
                <a:ea typeface="ＭＳ Ｐゴシック"/>
                <a:cs typeface="Times New Roman"/>
              </a:rPr>
              <a:t>◇</a:t>
            </a:r>
            <a:r>
              <a:rPr lang="ja-JP" altLang="en-US" sz="2000" kern="100" dirty="0">
                <a:solidFill>
                  <a:prstClr val="black"/>
                </a:solidFill>
                <a:latin typeface="ＭＳ Ｐゴシック"/>
                <a:ea typeface="ＭＳ Ｐゴシック"/>
                <a:cs typeface="Times New Roman"/>
              </a:rPr>
              <a:t> 前々回（平成２６年度）改定で地域包括診療加算・地域包括診療料を創設し、</a:t>
            </a:r>
            <a:endParaRPr lang="en-US" altLang="ja-JP" sz="2000" kern="100" dirty="0">
              <a:solidFill>
                <a:prstClr val="black"/>
              </a:solidFill>
              <a:latin typeface="ＭＳ Ｐゴシック"/>
              <a:ea typeface="ＭＳ Ｐゴシック"/>
              <a:cs typeface="Times New Roman"/>
            </a:endParaRPr>
          </a:p>
          <a:p>
            <a:pPr>
              <a:lnSpc>
                <a:spcPts val="2400"/>
              </a:lnSpc>
            </a:pPr>
            <a:r>
              <a:rPr lang="ja-JP" altLang="en-US" sz="2000" kern="100" dirty="0">
                <a:solidFill>
                  <a:prstClr val="black"/>
                </a:solidFill>
                <a:latin typeface="ＭＳ Ｐゴシック"/>
                <a:ea typeface="ＭＳ Ｐゴシック"/>
                <a:cs typeface="Times New Roman"/>
              </a:rPr>
              <a:t>　 前回（平成２８年度）改定では、これらの要件緩和と、</a:t>
            </a:r>
            <a:r>
              <a:rPr lang="ja-JP" altLang="en-US" sz="2000" kern="100" spc="-100" dirty="0">
                <a:solidFill>
                  <a:prstClr val="black"/>
                </a:solidFill>
                <a:latin typeface="ＭＳ Ｐゴシック"/>
                <a:ea typeface="ＭＳ Ｐゴシック"/>
                <a:cs typeface="Times New Roman"/>
              </a:rPr>
              <a:t>認知症や小児に評価を拡大した。</a:t>
            </a:r>
            <a:endParaRPr lang="en-US" altLang="ja-JP" sz="2000" kern="100" spc="-100" dirty="0">
              <a:solidFill>
                <a:prstClr val="black"/>
              </a:solidFill>
              <a:latin typeface="ＭＳ Ｐゴシック"/>
              <a:ea typeface="ＭＳ Ｐゴシック"/>
              <a:cs typeface="Times New Roman"/>
            </a:endParaRPr>
          </a:p>
          <a:p>
            <a:pPr>
              <a:lnSpc>
                <a:spcPts val="2400"/>
              </a:lnSpc>
            </a:pPr>
            <a:r>
              <a:rPr lang="ja-JP" altLang="en-US" sz="2000" dirty="0">
                <a:solidFill>
                  <a:prstClr val="black"/>
                </a:solidFill>
              </a:rPr>
              <a:t>◇ </a:t>
            </a:r>
            <a:r>
              <a:rPr lang="ja-JP" altLang="ja-JP" sz="2000" dirty="0">
                <a:solidFill>
                  <a:prstClr val="black"/>
                </a:solidFill>
              </a:rPr>
              <a:t>今回の改定では、</a:t>
            </a:r>
            <a:r>
              <a:rPr lang="ja-JP" altLang="en-US" sz="2000" dirty="0">
                <a:solidFill>
                  <a:prstClr val="black"/>
                </a:solidFill>
              </a:rPr>
              <a:t>より一層の推進を図るため、日医のアンケート調査でも負担が大き</a:t>
            </a:r>
            <a:endParaRPr lang="en-US" altLang="ja-JP" sz="2000" dirty="0">
              <a:solidFill>
                <a:prstClr val="black"/>
              </a:solidFill>
            </a:endParaRPr>
          </a:p>
          <a:p>
            <a:pPr>
              <a:lnSpc>
                <a:spcPts val="2400"/>
              </a:lnSpc>
            </a:pPr>
            <a:r>
              <a:rPr lang="en-US" altLang="ja-JP" sz="2000" dirty="0">
                <a:solidFill>
                  <a:prstClr val="black"/>
                </a:solidFill>
              </a:rPr>
              <a:t>   </a:t>
            </a:r>
            <a:r>
              <a:rPr lang="ja-JP" altLang="en-US" sz="2000" dirty="0">
                <a:solidFill>
                  <a:prstClr val="black"/>
                </a:solidFill>
              </a:rPr>
              <a:t>いと回答のあった</a:t>
            </a:r>
            <a:r>
              <a:rPr lang="ja-JP" altLang="en-US" sz="2000" dirty="0">
                <a:solidFill>
                  <a:srgbClr val="FF0000"/>
                </a:solidFill>
              </a:rPr>
              <a:t>「</a:t>
            </a:r>
            <a:r>
              <a:rPr lang="en-US" altLang="ja-JP" sz="2000" dirty="0">
                <a:solidFill>
                  <a:srgbClr val="FF0000"/>
                </a:solidFill>
              </a:rPr>
              <a:t>24</a:t>
            </a:r>
            <a:r>
              <a:rPr lang="ja-JP" altLang="en-US" sz="2000" dirty="0">
                <a:solidFill>
                  <a:srgbClr val="FF0000"/>
                </a:solidFill>
              </a:rPr>
              <a:t>時間対応」</a:t>
            </a:r>
            <a:r>
              <a:rPr lang="ja-JP" altLang="en-US" sz="2000" dirty="0">
                <a:solidFill>
                  <a:prstClr val="black"/>
                </a:solidFill>
              </a:rPr>
              <a:t>と</a:t>
            </a:r>
            <a:r>
              <a:rPr lang="ja-JP" altLang="en-US" sz="2000" dirty="0">
                <a:solidFill>
                  <a:srgbClr val="FF0000"/>
                </a:solidFill>
              </a:rPr>
              <a:t>「在宅医療の提供」</a:t>
            </a:r>
            <a:r>
              <a:rPr lang="ja-JP" altLang="en-US" sz="2000" dirty="0">
                <a:solidFill>
                  <a:prstClr val="black"/>
                </a:solidFill>
              </a:rPr>
              <a:t>について見直しを行うなど、</a:t>
            </a:r>
            <a:endParaRPr lang="en-US" altLang="ja-JP" sz="2000" dirty="0">
              <a:solidFill>
                <a:prstClr val="black"/>
              </a:solidFill>
            </a:endParaRPr>
          </a:p>
          <a:p>
            <a:pPr>
              <a:lnSpc>
                <a:spcPts val="2400"/>
              </a:lnSpc>
            </a:pPr>
            <a:r>
              <a:rPr lang="en-US" altLang="ja-JP" sz="2000" dirty="0">
                <a:solidFill>
                  <a:prstClr val="black"/>
                </a:solidFill>
              </a:rPr>
              <a:t>   </a:t>
            </a:r>
            <a:r>
              <a:rPr lang="ja-JP" altLang="en-US" sz="2000" dirty="0">
                <a:solidFill>
                  <a:prstClr val="black"/>
                </a:solidFill>
              </a:rPr>
              <a:t>更なる要件緩和を行ったうえで、かかりつけ医機能を有する医療機関の</a:t>
            </a:r>
            <a:r>
              <a:rPr lang="ja-JP" altLang="en-US" sz="2000" dirty="0">
                <a:solidFill>
                  <a:srgbClr val="FF0000"/>
                </a:solidFill>
              </a:rPr>
              <a:t>初診の評価</a:t>
            </a:r>
            <a:r>
              <a:rPr lang="ja-JP" altLang="en-US" sz="2000" dirty="0">
                <a:solidFill>
                  <a:prstClr val="black"/>
                </a:solidFill>
              </a:rPr>
              <a:t>を</a:t>
            </a:r>
            <a:endParaRPr lang="en-US" altLang="ja-JP" sz="2000" dirty="0">
              <a:solidFill>
                <a:prstClr val="black"/>
              </a:solidFill>
            </a:endParaRPr>
          </a:p>
          <a:p>
            <a:pPr>
              <a:lnSpc>
                <a:spcPts val="2400"/>
              </a:lnSpc>
            </a:pPr>
            <a:r>
              <a:rPr lang="en-US" altLang="ja-JP" sz="2000" dirty="0">
                <a:solidFill>
                  <a:prstClr val="black"/>
                </a:solidFill>
              </a:rPr>
              <a:t>   </a:t>
            </a:r>
            <a:r>
              <a:rPr lang="ja-JP" altLang="en-US" sz="2000" dirty="0">
                <a:solidFill>
                  <a:prstClr val="black"/>
                </a:solidFill>
              </a:rPr>
              <a:t>行うことができた</a:t>
            </a:r>
            <a:r>
              <a:rPr lang="ja-JP" altLang="ja-JP" sz="2000" dirty="0">
                <a:solidFill>
                  <a:prstClr val="black"/>
                </a:solidFill>
              </a:rPr>
              <a:t>。</a:t>
            </a:r>
          </a:p>
          <a:p>
            <a:pPr marL="185738" indent="-185738">
              <a:lnSpc>
                <a:spcPts val="2400"/>
              </a:lnSpc>
            </a:pPr>
            <a:r>
              <a:rPr lang="ja-JP" altLang="en-US" sz="2000" dirty="0">
                <a:solidFill>
                  <a:prstClr val="black"/>
                </a:solidFill>
              </a:rPr>
              <a:t>◇ また、</a:t>
            </a:r>
            <a:r>
              <a:rPr lang="ja-JP" altLang="ja-JP" sz="2000" dirty="0">
                <a:solidFill>
                  <a:prstClr val="black"/>
                </a:solidFill>
              </a:rPr>
              <a:t>外来の機能分化の推進の観点から、紹介率・逆紹介</a:t>
            </a:r>
            <a:r>
              <a:rPr lang="ja-JP" altLang="en-US" sz="2000" dirty="0">
                <a:solidFill>
                  <a:prstClr val="black"/>
                </a:solidFill>
              </a:rPr>
              <a:t>率の規定を満たさない大病院の長期処方に対する処方料・処方箋料・薬剤料の減額措置の適正化と、処方料や処方箋料の加算として、診療所や２００床未満の病院で算定する特定疾患処方管理加算の引き上げにより、</a:t>
            </a:r>
            <a:r>
              <a:rPr lang="ja-JP" altLang="ja-JP" sz="2000" dirty="0">
                <a:solidFill>
                  <a:srgbClr val="FF0000"/>
                </a:solidFill>
              </a:rPr>
              <a:t>大病院から診療所、中小病院への外来患者の誘導策</a:t>
            </a:r>
            <a:r>
              <a:rPr lang="ja-JP" altLang="en-US" sz="2000" dirty="0">
                <a:solidFill>
                  <a:prstClr val="black"/>
                </a:solidFill>
              </a:rPr>
              <a:t>の実効性の向上を図るとともに、今回、紹介状なしで受診した場合の定額負担の対象病院を特定機能病院および許可病床４００床以上の地域医療支援病院に拡大が行われた。</a:t>
            </a:r>
            <a:endParaRPr lang="ja-JP" altLang="ja-JP" sz="2000" dirty="0">
              <a:solidFill>
                <a:prstClr val="black"/>
              </a:solidFill>
            </a:endParaRPr>
          </a:p>
          <a:p>
            <a:pPr>
              <a:lnSpc>
                <a:spcPts val="2400"/>
              </a:lnSpc>
            </a:pPr>
            <a:r>
              <a:rPr lang="ja-JP" altLang="en-US" sz="2000" dirty="0">
                <a:solidFill>
                  <a:prstClr val="black"/>
                </a:solidFill>
              </a:rPr>
              <a:t>◇ </a:t>
            </a:r>
            <a:r>
              <a:rPr lang="ja-JP" altLang="ja-JP" sz="2000" dirty="0">
                <a:solidFill>
                  <a:prstClr val="black"/>
                </a:solidFill>
              </a:rPr>
              <a:t>こうした外来機能分化の中で、かかりつけ医機能</a:t>
            </a:r>
            <a:r>
              <a:rPr lang="ja-JP" altLang="en-US" sz="2000" dirty="0">
                <a:solidFill>
                  <a:prstClr val="black"/>
                </a:solidFill>
              </a:rPr>
              <a:t>の普及に向け、</a:t>
            </a:r>
            <a:r>
              <a:rPr lang="ja-JP" altLang="ja-JP" sz="2000" dirty="0">
                <a:solidFill>
                  <a:prstClr val="black"/>
                </a:solidFill>
              </a:rPr>
              <a:t>今後の改定でさらな</a:t>
            </a:r>
            <a:endParaRPr lang="en-US" altLang="ja-JP" sz="2000" dirty="0">
              <a:solidFill>
                <a:prstClr val="black"/>
              </a:solidFill>
            </a:endParaRPr>
          </a:p>
          <a:p>
            <a:pPr>
              <a:lnSpc>
                <a:spcPts val="2400"/>
              </a:lnSpc>
            </a:pPr>
            <a:r>
              <a:rPr lang="en-US" altLang="ja-JP" sz="2000" dirty="0">
                <a:solidFill>
                  <a:prstClr val="black"/>
                </a:solidFill>
              </a:rPr>
              <a:t>   </a:t>
            </a:r>
            <a:r>
              <a:rPr lang="ja-JP" altLang="ja-JP" sz="2000" dirty="0">
                <a:solidFill>
                  <a:prstClr val="black"/>
                </a:solidFill>
              </a:rPr>
              <a:t>る評価を求めてい</a:t>
            </a:r>
            <a:r>
              <a:rPr lang="ja-JP" altLang="en-US" sz="2000" dirty="0">
                <a:solidFill>
                  <a:prstClr val="black"/>
                </a:solidFill>
              </a:rPr>
              <a:t>く</a:t>
            </a:r>
            <a:r>
              <a:rPr lang="ja-JP" altLang="ja-JP" sz="2000" dirty="0">
                <a:solidFill>
                  <a:prstClr val="black"/>
                </a:solidFill>
              </a:rPr>
              <a:t>。</a:t>
            </a:r>
          </a:p>
        </p:txBody>
      </p:sp>
      <p:sp>
        <p:nvSpPr>
          <p:cNvPr id="9" name="Rectangle 7"/>
          <p:cNvSpPr>
            <a:spLocks noChangeArrowheads="1"/>
          </p:cNvSpPr>
          <p:nvPr/>
        </p:nvSpPr>
        <p:spPr bwMode="auto">
          <a:xfrm>
            <a:off x="165110" y="762000"/>
            <a:ext cx="9494670" cy="1370856"/>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fontAlgn="base" hangingPunct="1">
              <a:lnSpc>
                <a:spcPts val="2200"/>
              </a:lnSpc>
              <a:spcBef>
                <a:spcPts val="0"/>
              </a:spcBef>
              <a:spcAft>
                <a:spcPct val="0"/>
              </a:spcAft>
              <a:buFontTx/>
              <a:buNone/>
            </a:pPr>
            <a:r>
              <a:rPr lang="ja-JP" altLang="en-US" sz="1900" dirty="0">
                <a:solidFill>
                  <a:srgbClr val="000000"/>
                </a:solidFill>
                <a:latin typeface="ＭＳ Ｐゴシック"/>
                <a:ea typeface="ＭＳ Ｐゴシック"/>
              </a:rPr>
              <a:t>（１）地域包括診療加算・診療料、認知症地域包括診療加算・診療料</a:t>
            </a:r>
            <a:endParaRPr lang="en-US" altLang="ja-JP" sz="1900" dirty="0">
              <a:solidFill>
                <a:srgbClr val="000000"/>
              </a:solidFill>
              <a:latin typeface="ＭＳ Ｐゴシック"/>
              <a:ea typeface="ＭＳ Ｐゴシック"/>
            </a:endParaRPr>
          </a:p>
          <a:p>
            <a:pPr eaLnBrk="1" fontAlgn="base" hangingPunct="1">
              <a:lnSpc>
                <a:spcPts val="2200"/>
              </a:lnSpc>
              <a:spcBef>
                <a:spcPts val="0"/>
              </a:spcBef>
              <a:spcAft>
                <a:spcPct val="0"/>
              </a:spcAft>
              <a:buFontTx/>
              <a:buNone/>
            </a:pPr>
            <a:r>
              <a:rPr lang="ja-JP" altLang="en-US" sz="1900" dirty="0">
                <a:solidFill>
                  <a:srgbClr val="000000"/>
                </a:solidFill>
                <a:latin typeface="ＭＳ Ｐゴシック"/>
                <a:ea typeface="ＭＳ Ｐゴシック"/>
              </a:rPr>
              <a:t>　要件緩和・明確化・手続き簡略化・加算の新設　（２）小児かかりつけ診療料　要件緩和</a:t>
            </a:r>
            <a:endParaRPr lang="en-US" altLang="ja-JP" sz="1900" dirty="0">
              <a:solidFill>
                <a:srgbClr val="000000"/>
              </a:solidFill>
              <a:latin typeface="ＭＳ Ｐゴシック"/>
              <a:ea typeface="ＭＳ Ｐゴシック"/>
            </a:endParaRPr>
          </a:p>
          <a:p>
            <a:pPr eaLnBrk="1" fontAlgn="base" hangingPunct="1">
              <a:lnSpc>
                <a:spcPts val="2200"/>
              </a:lnSpc>
              <a:spcBef>
                <a:spcPts val="0"/>
              </a:spcBef>
              <a:spcAft>
                <a:spcPct val="0"/>
              </a:spcAft>
              <a:buFontTx/>
              <a:buNone/>
            </a:pPr>
            <a:r>
              <a:rPr lang="ja-JP" altLang="en-US" sz="1900" dirty="0">
                <a:solidFill>
                  <a:srgbClr val="000000"/>
                </a:solidFill>
                <a:latin typeface="ＭＳ Ｐゴシック"/>
                <a:ea typeface="ＭＳ Ｐゴシック"/>
              </a:rPr>
              <a:t>（３）かかりつけ医機能を有する医療機関における初診の評価</a:t>
            </a:r>
            <a:endParaRPr lang="en-US" altLang="ja-JP" sz="1900" dirty="0">
              <a:solidFill>
                <a:srgbClr val="000000"/>
              </a:solidFill>
              <a:latin typeface="ＭＳ Ｐゴシック"/>
              <a:ea typeface="ＭＳ Ｐゴシック"/>
            </a:endParaRPr>
          </a:p>
          <a:p>
            <a:pPr eaLnBrk="1" fontAlgn="base" hangingPunct="1">
              <a:lnSpc>
                <a:spcPts val="2200"/>
              </a:lnSpc>
              <a:spcBef>
                <a:spcPts val="0"/>
              </a:spcBef>
              <a:spcAft>
                <a:spcPct val="0"/>
              </a:spcAft>
              <a:buFontTx/>
              <a:buNone/>
            </a:pPr>
            <a:r>
              <a:rPr lang="ja-JP" altLang="en-US" sz="1900" dirty="0">
                <a:solidFill>
                  <a:srgbClr val="000000"/>
                </a:solidFill>
                <a:latin typeface="ＭＳ Ｐゴシック"/>
                <a:ea typeface="ＭＳ Ｐゴシック"/>
              </a:rPr>
              <a:t>（４）</a:t>
            </a:r>
            <a:r>
              <a:rPr lang="ja-JP" altLang="en-US" sz="1900" spc="-100" dirty="0">
                <a:solidFill>
                  <a:srgbClr val="000000"/>
                </a:solidFill>
                <a:latin typeface="ＭＳ Ｐゴシック"/>
                <a:ea typeface="ＭＳ Ｐゴシック"/>
              </a:rPr>
              <a:t>医師の基礎的な技術の再評価　</a:t>
            </a:r>
            <a:r>
              <a:rPr lang="ja-JP" altLang="en-US" sz="1900" dirty="0">
                <a:solidFill>
                  <a:srgbClr val="000000"/>
                </a:solidFill>
                <a:latin typeface="ＭＳ Ｐゴシック"/>
                <a:ea typeface="ＭＳ Ｐゴシック"/>
              </a:rPr>
              <a:t>（５）</a:t>
            </a:r>
            <a:r>
              <a:rPr lang="ja-JP" altLang="en-US" sz="1900" spc="-40" dirty="0">
                <a:solidFill>
                  <a:srgbClr val="000000"/>
                </a:solidFill>
                <a:latin typeface="ＭＳ Ｐゴシック"/>
                <a:ea typeface="ＭＳ Ｐゴシック"/>
              </a:rPr>
              <a:t>大病院の外来機能の分化の推進　　等</a:t>
            </a:r>
            <a:endParaRPr lang="en-US" altLang="ja-JP" sz="1900" spc="-40" dirty="0">
              <a:solidFill>
                <a:srgbClr val="000000"/>
              </a:solidFill>
              <a:latin typeface="ＭＳ Ｐゴシック"/>
              <a:ea typeface="ＭＳ Ｐゴシック"/>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77</a:t>
            </a:fld>
            <a:endParaRPr lang="ja-JP" altLang="en-US" sz="1600" dirty="0">
              <a:solidFill>
                <a:prstClr val="black"/>
              </a:solidFill>
            </a:endParaRPr>
          </a:p>
        </p:txBody>
      </p:sp>
    </p:spTree>
    <p:extLst>
      <p:ext uri="{BB962C8B-B14F-4D97-AF65-F5344CB8AC3E}">
        <p14:creationId xmlns:p14="http://schemas.microsoft.com/office/powerpoint/2010/main" val="392623347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50559" y="2709269"/>
            <a:ext cx="9322545" cy="4102469"/>
          </a:xfrm>
          <a:prstGeom prst="roundRect">
            <a:avLst/>
          </a:prstGeom>
          <a:blipFill>
            <a:blip r:embed="rId2" cstate="print"/>
            <a:tile tx="0" ty="0" sx="100000" sy="100000" flip="none" algn="tl"/>
          </a:blipFill>
          <a:ln>
            <a:noFill/>
          </a:ln>
        </p:spPr>
        <p:style>
          <a:lnRef idx="1">
            <a:schemeClr val="accent5"/>
          </a:lnRef>
          <a:fillRef idx="2">
            <a:schemeClr val="accent5"/>
          </a:fillRef>
          <a:effectRef idx="1">
            <a:schemeClr val="accent5"/>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70" name="円/楕円 69"/>
          <p:cNvSpPr/>
          <p:nvPr/>
        </p:nvSpPr>
        <p:spPr>
          <a:xfrm>
            <a:off x="992686" y="3500973"/>
            <a:ext cx="1452953" cy="503814"/>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endParaRPr lang="ja-JP" altLang="en-US" spc="-100" dirty="0">
              <a:solidFill>
                <a:prstClr val="black"/>
              </a:solidFill>
            </a:endParaRPr>
          </a:p>
        </p:txBody>
      </p:sp>
      <p:sp>
        <p:nvSpPr>
          <p:cNvPr id="57" name="円/楕円 56"/>
          <p:cNvSpPr/>
          <p:nvPr/>
        </p:nvSpPr>
        <p:spPr>
          <a:xfrm>
            <a:off x="1298619" y="3500968"/>
            <a:ext cx="7254806" cy="3094855"/>
          </a:xfrm>
          <a:prstGeom prst="ellipse">
            <a:avLst/>
          </a:prstGeom>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69" name="円/楕円 68"/>
          <p:cNvSpPr/>
          <p:nvPr/>
        </p:nvSpPr>
        <p:spPr>
          <a:xfrm>
            <a:off x="7695315" y="3788853"/>
            <a:ext cx="1728192" cy="50381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73" name="右カーブ矢印 72"/>
          <p:cNvSpPr/>
          <p:nvPr/>
        </p:nvSpPr>
        <p:spPr>
          <a:xfrm rot="19031753">
            <a:off x="2709322" y="3998067"/>
            <a:ext cx="541706" cy="1431831"/>
          </a:xfrm>
          <a:prstGeom prst="curvedRigh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4" name="左カーブ矢印 73"/>
          <p:cNvSpPr/>
          <p:nvPr/>
        </p:nvSpPr>
        <p:spPr>
          <a:xfrm rot="9981534" flipH="1">
            <a:off x="3989931" y="3896911"/>
            <a:ext cx="456880" cy="965849"/>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5" name="右カーブ矢印 74"/>
          <p:cNvSpPr/>
          <p:nvPr/>
        </p:nvSpPr>
        <p:spPr>
          <a:xfrm rot="11588426" flipH="1">
            <a:off x="5232831" y="3891541"/>
            <a:ext cx="411173" cy="950186"/>
          </a:xfrm>
          <a:prstGeom prst="curvedRigh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1" name="左カーブ矢印 70"/>
          <p:cNvSpPr/>
          <p:nvPr/>
        </p:nvSpPr>
        <p:spPr>
          <a:xfrm rot="2216199">
            <a:off x="6520600" y="3994435"/>
            <a:ext cx="439767" cy="1317898"/>
          </a:xfrm>
          <a:prstGeom prst="curvedLef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7" name="左カーブ矢印 76"/>
          <p:cNvSpPr/>
          <p:nvPr/>
        </p:nvSpPr>
        <p:spPr>
          <a:xfrm rot="1592324" flipH="1">
            <a:off x="3640514" y="4771054"/>
            <a:ext cx="496094" cy="1219124"/>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6" name="右カーブ矢印 75"/>
          <p:cNvSpPr/>
          <p:nvPr/>
        </p:nvSpPr>
        <p:spPr>
          <a:xfrm rot="12586660">
            <a:off x="5647360" y="5165966"/>
            <a:ext cx="545322" cy="1443143"/>
          </a:xfrm>
          <a:prstGeom prst="curvedRightArrow">
            <a:avLst>
              <a:gd name="adj1" fmla="val 23452"/>
              <a:gd name="adj2" fmla="val 50000"/>
              <a:gd name="adj3" fmla="val 26143"/>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38" name="円/楕円 37"/>
          <p:cNvSpPr/>
          <p:nvPr/>
        </p:nvSpPr>
        <p:spPr>
          <a:xfrm>
            <a:off x="3638879" y="4596784"/>
            <a:ext cx="2574286" cy="703510"/>
          </a:xfrm>
          <a:prstGeom prst="ellipse">
            <a:avLst/>
          </a:prstGeom>
        </p:spPr>
        <p:style>
          <a:lnRef idx="1">
            <a:schemeClr val="accent2"/>
          </a:lnRef>
          <a:fillRef idx="2">
            <a:schemeClr val="accent2"/>
          </a:fillRef>
          <a:effectRef idx="1">
            <a:schemeClr val="accent2"/>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36" name="円/楕円 35"/>
          <p:cNvSpPr/>
          <p:nvPr/>
        </p:nvSpPr>
        <p:spPr>
          <a:xfrm>
            <a:off x="3303732" y="6020237"/>
            <a:ext cx="1368151"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41" name="テキスト ボックス 40"/>
          <p:cNvSpPr txBox="1"/>
          <p:nvPr/>
        </p:nvSpPr>
        <p:spPr>
          <a:xfrm>
            <a:off x="1610593" y="3141302"/>
            <a:ext cx="1170130" cy="338391"/>
          </a:xfrm>
          <a:prstGeom prst="rect">
            <a:avLst/>
          </a:prstGeom>
          <a:noFill/>
        </p:spPr>
        <p:txBody>
          <a:bodyPr wrap="square" lIns="91376" tIns="45691" rIns="91376" bIns="45691" rtlCol="0">
            <a:spAutoFit/>
          </a:bodyPr>
          <a:lstStyle/>
          <a:p>
            <a:endParaRPr lang="en-US" altLang="ja-JP" sz="1599" b="1" spc="-100" dirty="0">
              <a:solidFill>
                <a:prstClr val="black"/>
              </a:solidFill>
              <a:latin typeface="HG丸ｺﾞｼｯｸM-PRO" pitchFamily="50" charset="-128"/>
              <a:ea typeface="HG丸ｺﾞｼｯｸM-PRO" pitchFamily="50" charset="-128"/>
            </a:endParaRPr>
          </a:p>
        </p:txBody>
      </p:sp>
      <p:sp>
        <p:nvSpPr>
          <p:cNvPr id="43" name="テキスト ボックス 42"/>
          <p:cNvSpPr txBox="1"/>
          <p:nvPr/>
        </p:nvSpPr>
        <p:spPr>
          <a:xfrm>
            <a:off x="3872903" y="5516922"/>
            <a:ext cx="2340260" cy="499883"/>
          </a:xfrm>
          <a:prstGeom prst="rect">
            <a:avLst/>
          </a:prstGeom>
          <a:noFill/>
        </p:spPr>
        <p:txBody>
          <a:bodyPr wrap="square" lIns="91376" tIns="45691" rIns="91376" bIns="45691" rtlCol="0">
            <a:spAutoFit/>
          </a:bodyPr>
          <a:lstStyle/>
          <a:p>
            <a:r>
              <a:rPr lang="ja-JP" altLang="en-US" sz="1049" spc="-100" dirty="0">
                <a:solidFill>
                  <a:prstClr val="black"/>
                </a:solidFill>
                <a:latin typeface="ＭＳ Ｐゴシック"/>
              </a:rPr>
              <a:t>いつまでも元気に暮らすために･･･  </a:t>
            </a:r>
            <a:endParaRPr lang="en-US" altLang="ja-JP" sz="1049" spc="-100" dirty="0">
              <a:solidFill>
                <a:prstClr val="black"/>
              </a:solidFill>
              <a:latin typeface="ＭＳ Ｐゴシック"/>
            </a:endParaRPr>
          </a:p>
          <a:p>
            <a:r>
              <a:rPr lang="ja-JP" altLang="en-US" sz="1599" b="1" spc="-100" dirty="0">
                <a:solidFill>
                  <a:prstClr val="black"/>
                </a:solidFill>
                <a:latin typeface="HG丸ｺﾞｼｯｸM-PRO" pitchFamily="50" charset="-128"/>
                <a:ea typeface="HG丸ｺﾞｼｯｸM-PRO" pitchFamily="50" charset="-128"/>
              </a:rPr>
              <a:t>生活支援・介護予防</a:t>
            </a:r>
            <a:endParaRPr lang="en-US" altLang="ja-JP" sz="1599" b="1" spc="-100" dirty="0">
              <a:solidFill>
                <a:prstClr val="black"/>
              </a:solidFill>
              <a:latin typeface="HG丸ｺﾞｼｯｸM-PRO" pitchFamily="50" charset="-128"/>
              <a:ea typeface="HG丸ｺﾞｼｯｸM-PRO" pitchFamily="50" charset="-128"/>
            </a:endParaRPr>
          </a:p>
        </p:txBody>
      </p:sp>
      <p:sp>
        <p:nvSpPr>
          <p:cNvPr id="44" name="テキスト ボックス 43"/>
          <p:cNvSpPr txBox="1"/>
          <p:nvPr/>
        </p:nvSpPr>
        <p:spPr>
          <a:xfrm>
            <a:off x="4454972" y="4386339"/>
            <a:ext cx="1032027" cy="338377"/>
          </a:xfrm>
          <a:prstGeom prst="rect">
            <a:avLst/>
          </a:prstGeom>
          <a:noFill/>
        </p:spPr>
        <p:txBody>
          <a:bodyPr wrap="square" lIns="91376" tIns="45691" rIns="91376" bIns="45691" rtlCol="0">
            <a:spAutoFit/>
          </a:bodyPr>
          <a:lstStyle/>
          <a:p>
            <a:r>
              <a:rPr lang="ja-JP" altLang="en-US" sz="1599" b="1" spc="-100" dirty="0">
                <a:solidFill>
                  <a:prstClr val="black"/>
                </a:solidFill>
                <a:latin typeface="HG丸ｺﾞｼｯｸM-PRO" pitchFamily="50" charset="-128"/>
                <a:ea typeface="HG丸ｺﾞｼｯｸM-PRO" pitchFamily="50" charset="-128"/>
              </a:rPr>
              <a:t>住まい</a:t>
            </a:r>
            <a:endParaRPr lang="en-US" altLang="ja-JP" sz="1599" b="1" spc="-100" dirty="0">
              <a:solidFill>
                <a:prstClr val="black"/>
              </a:solidFill>
              <a:latin typeface="HG丸ｺﾞｼｯｸM-PRO" pitchFamily="50" charset="-128"/>
              <a:ea typeface="HG丸ｺﾞｼｯｸM-PRO" pitchFamily="50" charset="-128"/>
            </a:endParaRPr>
          </a:p>
        </p:txBody>
      </p:sp>
      <p:pic>
        <p:nvPicPr>
          <p:cNvPr id="20" name="図 19" descr="building02_house1_cl.wmf"/>
          <p:cNvPicPr>
            <a:picLocks noChangeAspect="1"/>
          </p:cNvPicPr>
          <p:nvPr/>
        </p:nvPicPr>
        <p:blipFill>
          <a:blip r:embed="rId3" cstate="print"/>
          <a:stretch>
            <a:fillRect/>
          </a:stretch>
        </p:blipFill>
        <p:spPr>
          <a:xfrm>
            <a:off x="3951271" y="4580769"/>
            <a:ext cx="936105" cy="526645"/>
          </a:xfrm>
          <a:prstGeom prst="rect">
            <a:avLst/>
          </a:prstGeom>
        </p:spPr>
      </p:pic>
      <p:sp>
        <p:nvSpPr>
          <p:cNvPr id="55" name="角丸四角形 54"/>
          <p:cNvSpPr/>
          <p:nvPr/>
        </p:nvSpPr>
        <p:spPr>
          <a:xfrm>
            <a:off x="2959266" y="2925395"/>
            <a:ext cx="4368485" cy="359867"/>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lIns="91376" tIns="45691" rIns="91376" bIns="45691" rtlCol="0" anchor="ctr"/>
          <a:lstStyle/>
          <a:p>
            <a:pPr algn="ctr"/>
            <a:r>
              <a:rPr lang="ja-JP" altLang="en-US" sz="2000" spc="-100" dirty="0">
                <a:solidFill>
                  <a:prstClr val="black"/>
                </a:solidFill>
              </a:rPr>
              <a:t>地域包括ケアシステムの姿</a:t>
            </a:r>
          </a:p>
        </p:txBody>
      </p:sp>
      <p:sp>
        <p:nvSpPr>
          <p:cNvPr id="59" name="角丸四角形 58"/>
          <p:cNvSpPr/>
          <p:nvPr/>
        </p:nvSpPr>
        <p:spPr>
          <a:xfrm>
            <a:off x="6543151" y="5300503"/>
            <a:ext cx="2884819" cy="863681"/>
          </a:xfrm>
          <a:prstGeom prst="roundRect">
            <a:avLst/>
          </a:prstGeom>
          <a:ln>
            <a:prstDash val="dash"/>
          </a:ln>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marL="174538" indent="-174538"/>
            <a:r>
              <a:rPr lang="en-US" altLang="ja-JP" sz="1199" spc="-100" dirty="0">
                <a:solidFill>
                  <a:prstClr val="black"/>
                </a:solidFill>
              </a:rPr>
              <a:t>※</a:t>
            </a:r>
            <a:r>
              <a:rPr lang="ja-JP" altLang="en-US" sz="1199" spc="-100" dirty="0">
                <a:solidFill>
                  <a:prstClr val="black"/>
                </a:solidFill>
              </a:rPr>
              <a:t>　</a:t>
            </a:r>
            <a:r>
              <a:rPr lang="ja-JP" altLang="ja-JP" sz="1199" spc="-100" dirty="0">
                <a:solidFill>
                  <a:prstClr val="black"/>
                </a:solidFill>
              </a:rPr>
              <a:t>地域包括ケアシステムは、おおむね３０分以内に必要なサービスが提供される日常生活圏域（具体的には中学校区）を単位として想定</a:t>
            </a:r>
            <a:endParaRPr lang="ja-JP" altLang="en-US" sz="1199" spc="-100" dirty="0">
              <a:solidFill>
                <a:prstClr val="black"/>
              </a:solidFill>
            </a:endParaRPr>
          </a:p>
        </p:txBody>
      </p:sp>
      <p:pic>
        <p:nvPicPr>
          <p:cNvPr id="3" name="図 2" descr="health_0150.wmf"/>
          <p:cNvPicPr>
            <a:picLocks noChangeAspect="1"/>
          </p:cNvPicPr>
          <p:nvPr/>
        </p:nvPicPr>
        <p:blipFill>
          <a:blip r:embed="rId4" cstate="print"/>
          <a:stretch>
            <a:fillRect/>
          </a:stretch>
        </p:blipFill>
        <p:spPr>
          <a:xfrm>
            <a:off x="5535086" y="4221234"/>
            <a:ext cx="290177" cy="920446"/>
          </a:xfrm>
          <a:prstGeom prst="rect">
            <a:avLst/>
          </a:prstGeom>
        </p:spPr>
      </p:pic>
      <p:pic>
        <p:nvPicPr>
          <p:cNvPr id="8" name="図 7" descr="health_0180.wmf"/>
          <p:cNvPicPr>
            <a:picLocks noChangeAspect="1"/>
          </p:cNvPicPr>
          <p:nvPr/>
        </p:nvPicPr>
        <p:blipFill>
          <a:blip r:embed="rId5" cstate="print"/>
          <a:stretch>
            <a:fillRect/>
          </a:stretch>
        </p:blipFill>
        <p:spPr>
          <a:xfrm>
            <a:off x="4814940" y="4508798"/>
            <a:ext cx="936104" cy="695575"/>
          </a:xfrm>
          <a:prstGeom prst="rect">
            <a:avLst/>
          </a:prstGeom>
        </p:spPr>
      </p:pic>
      <p:sp>
        <p:nvSpPr>
          <p:cNvPr id="48" name="円/楕円 47"/>
          <p:cNvSpPr/>
          <p:nvPr/>
        </p:nvSpPr>
        <p:spPr>
          <a:xfrm>
            <a:off x="5967568" y="3644906"/>
            <a:ext cx="2303820" cy="71973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algn="ctr"/>
            <a:endParaRPr lang="ja-JP" altLang="en-US" spc="-100" dirty="0">
              <a:solidFill>
                <a:prstClr val="black"/>
              </a:solidFill>
            </a:endParaRPr>
          </a:p>
        </p:txBody>
      </p:sp>
      <p:pic>
        <p:nvPicPr>
          <p:cNvPr id="18" name="図 17" descr="build32.wmf"/>
          <p:cNvPicPr>
            <a:picLocks noChangeAspect="1"/>
          </p:cNvPicPr>
          <p:nvPr/>
        </p:nvPicPr>
        <p:blipFill>
          <a:blip r:embed="rId6" cstate="print"/>
          <a:stretch>
            <a:fillRect/>
          </a:stretch>
        </p:blipFill>
        <p:spPr>
          <a:xfrm>
            <a:off x="8046689" y="3285047"/>
            <a:ext cx="936104" cy="604374"/>
          </a:xfrm>
          <a:prstGeom prst="rect">
            <a:avLst/>
          </a:prstGeom>
        </p:spPr>
      </p:pic>
      <p:pic>
        <p:nvPicPr>
          <p:cNvPr id="6" name="図 5" descr="health_0166.wmf"/>
          <p:cNvPicPr>
            <a:picLocks noChangeAspect="1"/>
          </p:cNvPicPr>
          <p:nvPr/>
        </p:nvPicPr>
        <p:blipFill>
          <a:blip r:embed="rId7" cstate="print"/>
          <a:stretch>
            <a:fillRect/>
          </a:stretch>
        </p:blipFill>
        <p:spPr>
          <a:xfrm>
            <a:off x="8046698" y="3572936"/>
            <a:ext cx="858094" cy="559452"/>
          </a:xfrm>
          <a:prstGeom prst="rect">
            <a:avLst/>
          </a:prstGeom>
        </p:spPr>
      </p:pic>
      <p:pic>
        <p:nvPicPr>
          <p:cNvPr id="32" name="図 31" descr="build34.wmf"/>
          <p:cNvPicPr>
            <a:picLocks noChangeAspect="1"/>
          </p:cNvPicPr>
          <p:nvPr/>
        </p:nvPicPr>
        <p:blipFill>
          <a:blip r:embed="rId8" cstate="print"/>
          <a:stretch>
            <a:fillRect/>
          </a:stretch>
        </p:blipFill>
        <p:spPr>
          <a:xfrm>
            <a:off x="6903245" y="3285054"/>
            <a:ext cx="733281" cy="520423"/>
          </a:xfrm>
          <a:prstGeom prst="rect">
            <a:avLst/>
          </a:prstGeom>
        </p:spPr>
      </p:pic>
      <p:pic>
        <p:nvPicPr>
          <p:cNvPr id="9" name="図 8" descr="health_0047.wmf"/>
          <p:cNvPicPr>
            <a:picLocks noChangeAspect="1"/>
          </p:cNvPicPr>
          <p:nvPr/>
        </p:nvPicPr>
        <p:blipFill>
          <a:blip r:embed="rId9" cstate="print"/>
          <a:stretch>
            <a:fillRect/>
          </a:stretch>
        </p:blipFill>
        <p:spPr>
          <a:xfrm>
            <a:off x="7332344" y="3530599"/>
            <a:ext cx="722972" cy="690094"/>
          </a:xfrm>
          <a:prstGeom prst="rect">
            <a:avLst/>
          </a:prstGeom>
        </p:spPr>
      </p:pic>
      <p:sp>
        <p:nvSpPr>
          <p:cNvPr id="39" name="テキスト ボックス 38"/>
          <p:cNvSpPr txBox="1"/>
          <p:nvPr/>
        </p:nvSpPr>
        <p:spPr>
          <a:xfrm>
            <a:off x="6179572" y="3879126"/>
            <a:ext cx="3228034" cy="1092068"/>
          </a:xfrm>
          <a:prstGeom prst="rect">
            <a:avLst/>
          </a:prstGeom>
          <a:noFill/>
        </p:spPr>
        <p:txBody>
          <a:bodyPr wrap="square" lIns="91376" tIns="45691" rIns="91376" bIns="45691" rtlCol="0">
            <a:spAutoFit/>
          </a:bodyPr>
          <a:lstStyle/>
          <a:p>
            <a:r>
              <a:rPr lang="ja-JP" altLang="en-US" sz="900" spc="-100" dirty="0">
                <a:solidFill>
                  <a:prstClr val="black"/>
                </a:solidFill>
                <a:latin typeface="ＭＳ Ｐゴシック"/>
              </a:rPr>
              <a:t>■在宅系サービス：</a:t>
            </a:r>
            <a:endParaRPr lang="en-US" altLang="ja-JP" sz="900" spc="-100" dirty="0">
              <a:solidFill>
                <a:prstClr val="black"/>
              </a:solidFill>
              <a:latin typeface="ＭＳ Ｐゴシック"/>
            </a:endParaRPr>
          </a:p>
          <a:p>
            <a:r>
              <a:rPr lang="ja-JP" altLang="en-US" sz="800" spc="-100" dirty="0">
                <a:solidFill>
                  <a:prstClr val="black"/>
                </a:solidFill>
                <a:latin typeface="ＭＳ Ｐゴシック"/>
              </a:rPr>
              <a:t>・訪問介護　・訪問看護　・通所介護　</a:t>
            </a:r>
            <a:endParaRPr lang="en-US" altLang="ja-JP" sz="800" spc="-100" dirty="0">
              <a:solidFill>
                <a:prstClr val="black"/>
              </a:solidFill>
              <a:latin typeface="ＭＳ Ｐゴシック"/>
            </a:endParaRPr>
          </a:p>
          <a:p>
            <a:r>
              <a:rPr lang="ja-JP" altLang="en-US" sz="800" spc="-100" dirty="0">
                <a:solidFill>
                  <a:prstClr val="black"/>
                </a:solidFill>
                <a:latin typeface="ＭＳ Ｐゴシック"/>
              </a:rPr>
              <a:t>・小規模多機能型居宅介護</a:t>
            </a:r>
            <a:endParaRPr lang="en-US" altLang="ja-JP" sz="800" spc="-100" dirty="0">
              <a:solidFill>
                <a:prstClr val="black"/>
              </a:solidFill>
              <a:latin typeface="ＭＳ Ｐゴシック"/>
            </a:endParaRPr>
          </a:p>
          <a:p>
            <a:r>
              <a:rPr lang="ja-JP" altLang="en-US" sz="800" spc="-100" dirty="0">
                <a:solidFill>
                  <a:prstClr val="black"/>
                </a:solidFill>
                <a:latin typeface="ＭＳ Ｐゴシック"/>
              </a:rPr>
              <a:t>・</a:t>
            </a:r>
            <a:r>
              <a:rPr lang="ja-JP" altLang="en-US" sz="800" spc="-100" dirty="0">
                <a:solidFill>
                  <a:prstClr val="black"/>
                </a:solidFill>
              </a:rPr>
              <a:t>短期入所生活介護</a:t>
            </a:r>
            <a:endParaRPr lang="en-US" altLang="ja-JP" sz="800" spc="-100" dirty="0">
              <a:solidFill>
                <a:prstClr val="black"/>
              </a:solidFill>
            </a:endParaRPr>
          </a:p>
          <a:p>
            <a:r>
              <a:rPr lang="ja-JP" altLang="en-US" sz="800" spc="-100" dirty="0">
                <a:solidFill>
                  <a:prstClr val="black"/>
                </a:solidFill>
              </a:rPr>
              <a:t>・福祉用具</a:t>
            </a:r>
            <a:endParaRPr lang="en-US" altLang="ja-JP" sz="800" spc="-100" dirty="0">
              <a:solidFill>
                <a:prstClr val="black"/>
              </a:solidFill>
            </a:endParaRPr>
          </a:p>
          <a:p>
            <a:r>
              <a:rPr lang="ja-JP" altLang="en-US" sz="800" spc="-100" dirty="0">
                <a:solidFill>
                  <a:prstClr val="black"/>
                </a:solidFill>
              </a:rPr>
              <a:t>・</a:t>
            </a:r>
            <a:r>
              <a:rPr lang="en-US" altLang="ja-JP" sz="800" spc="-100" dirty="0">
                <a:solidFill>
                  <a:prstClr val="black"/>
                </a:solidFill>
              </a:rPr>
              <a:t>24</a:t>
            </a:r>
            <a:r>
              <a:rPr lang="ja-JP" altLang="en-US" sz="800" spc="-100" dirty="0">
                <a:solidFill>
                  <a:prstClr val="black"/>
                </a:solidFill>
              </a:rPr>
              <a:t>時間対応の訪問サービス</a:t>
            </a:r>
            <a:endParaRPr lang="en-US" altLang="ja-JP" sz="800" spc="-100" dirty="0">
              <a:solidFill>
                <a:prstClr val="black"/>
              </a:solidFill>
            </a:endParaRPr>
          </a:p>
          <a:p>
            <a:r>
              <a:rPr lang="ja-JP" altLang="en-US" sz="800" spc="-100" dirty="0">
                <a:solidFill>
                  <a:prstClr val="black"/>
                </a:solidFill>
              </a:rPr>
              <a:t>・複合型サービス</a:t>
            </a:r>
            <a:endParaRPr lang="en-US" altLang="ja-JP" sz="800" spc="-100" dirty="0">
              <a:solidFill>
                <a:prstClr val="black"/>
              </a:solidFill>
            </a:endParaRPr>
          </a:p>
          <a:p>
            <a:r>
              <a:rPr lang="en-US" altLang="ja-JP" sz="800" spc="-100" dirty="0">
                <a:solidFill>
                  <a:prstClr val="black"/>
                </a:solidFill>
              </a:rPr>
              <a:t>  </a:t>
            </a:r>
            <a:r>
              <a:rPr lang="ja-JP" altLang="en-US" sz="800" spc="-100" dirty="0">
                <a:solidFill>
                  <a:prstClr val="black"/>
                </a:solidFill>
              </a:rPr>
              <a:t>　（小規模多機能型居宅介護＋訪問看護） </a:t>
            </a:r>
            <a:r>
              <a:rPr lang="ja-JP" altLang="en-US" sz="800" spc="-100" dirty="0">
                <a:solidFill>
                  <a:prstClr val="black"/>
                </a:solidFill>
                <a:latin typeface="ＭＳ Ｐゴシック"/>
              </a:rPr>
              <a:t>等</a:t>
            </a:r>
            <a:endParaRPr lang="en-US" altLang="ja-JP" sz="800" spc="-100" dirty="0">
              <a:solidFill>
                <a:prstClr val="black"/>
              </a:solidFill>
              <a:latin typeface="ＭＳ Ｐゴシック"/>
            </a:endParaRPr>
          </a:p>
        </p:txBody>
      </p:sp>
      <p:sp>
        <p:nvSpPr>
          <p:cNvPr id="51" name="角丸四角形吹き出し 50"/>
          <p:cNvSpPr/>
          <p:nvPr/>
        </p:nvSpPr>
        <p:spPr>
          <a:xfrm>
            <a:off x="3872847" y="5156347"/>
            <a:ext cx="1732224" cy="287894"/>
          </a:xfrm>
          <a:prstGeom prst="wedgeRoundRectCallout">
            <a:avLst>
              <a:gd name="adj1" fmla="val 3593"/>
              <a:gd name="adj2" fmla="val -98948"/>
              <a:gd name="adj3" fmla="val 16667"/>
            </a:avLst>
          </a:prstGeom>
          <a:ln w="12700">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r>
              <a:rPr lang="ja-JP" altLang="en-US" sz="900" spc="-100" dirty="0">
                <a:solidFill>
                  <a:prstClr val="black"/>
                </a:solidFill>
              </a:rPr>
              <a:t>　・自宅</a:t>
            </a:r>
            <a:endParaRPr lang="en-US" altLang="ja-JP" sz="900" spc="-100" dirty="0">
              <a:solidFill>
                <a:prstClr val="black"/>
              </a:solidFill>
            </a:endParaRPr>
          </a:p>
          <a:p>
            <a:r>
              <a:rPr lang="ja-JP" altLang="en-US" sz="900" spc="-100" dirty="0">
                <a:solidFill>
                  <a:prstClr val="black"/>
                </a:solidFill>
              </a:rPr>
              <a:t>　・サービス付き高齢者向け住宅 等</a:t>
            </a:r>
          </a:p>
        </p:txBody>
      </p:sp>
      <p:pic>
        <p:nvPicPr>
          <p:cNvPr id="66" name="図 65" descr="building03_cl2.wmf"/>
          <p:cNvPicPr>
            <a:picLocks noChangeAspect="1"/>
          </p:cNvPicPr>
          <p:nvPr/>
        </p:nvPicPr>
        <p:blipFill>
          <a:blip r:embed="rId10" cstate="print"/>
          <a:stretch>
            <a:fillRect/>
          </a:stretch>
        </p:blipFill>
        <p:spPr>
          <a:xfrm flipH="1">
            <a:off x="1380119" y="5322538"/>
            <a:ext cx="648074" cy="550752"/>
          </a:xfrm>
          <a:prstGeom prst="rect">
            <a:avLst/>
          </a:prstGeom>
        </p:spPr>
      </p:pic>
      <p:sp>
        <p:nvSpPr>
          <p:cNvPr id="78" name="角丸四角形吹き出し 77"/>
          <p:cNvSpPr/>
          <p:nvPr/>
        </p:nvSpPr>
        <p:spPr>
          <a:xfrm>
            <a:off x="2172254" y="5372473"/>
            <a:ext cx="1422159" cy="359867"/>
          </a:xfrm>
          <a:prstGeom prst="wedgeRoundRectCallout">
            <a:avLst>
              <a:gd name="adj1" fmla="val -69366"/>
              <a:gd name="adj2" fmla="val 26389"/>
              <a:gd name="adj3" fmla="val 16667"/>
            </a:avLst>
          </a:prstGeom>
          <a:ln w="19050">
            <a:solidFill>
              <a:srgbClr val="FFC000"/>
            </a:solidFill>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pPr algn="ctr"/>
            <a:r>
              <a:rPr lang="ja-JP" altLang="en-US" sz="900" spc="-100" dirty="0">
                <a:solidFill>
                  <a:prstClr val="black"/>
                </a:solidFill>
              </a:rPr>
              <a:t>相談業務やサービスの</a:t>
            </a:r>
            <a:endParaRPr lang="en-US" altLang="ja-JP" sz="900" spc="-100" dirty="0">
              <a:solidFill>
                <a:prstClr val="black"/>
              </a:solidFill>
            </a:endParaRPr>
          </a:p>
          <a:p>
            <a:pPr algn="ctr"/>
            <a:r>
              <a:rPr lang="ja-JP" altLang="en-US" sz="900" spc="-100" dirty="0">
                <a:solidFill>
                  <a:prstClr val="black"/>
                </a:solidFill>
              </a:rPr>
              <a:t>コーディネートを行います。</a:t>
            </a:r>
          </a:p>
        </p:txBody>
      </p:sp>
      <p:pic>
        <p:nvPicPr>
          <p:cNvPr id="40" name="図 39" descr="health_0179.wmf"/>
          <p:cNvPicPr>
            <a:picLocks noChangeAspect="1"/>
          </p:cNvPicPr>
          <p:nvPr/>
        </p:nvPicPr>
        <p:blipFill>
          <a:blip r:embed="rId11" cstate="print"/>
          <a:stretch>
            <a:fillRect/>
          </a:stretch>
        </p:blipFill>
        <p:spPr>
          <a:xfrm>
            <a:off x="6014883" y="3506447"/>
            <a:ext cx="888573" cy="498326"/>
          </a:xfrm>
          <a:prstGeom prst="rect">
            <a:avLst/>
          </a:prstGeom>
        </p:spPr>
      </p:pic>
      <p:sp>
        <p:nvSpPr>
          <p:cNvPr id="65" name="テキスト ボックス 64"/>
          <p:cNvSpPr txBox="1"/>
          <p:nvPr/>
        </p:nvSpPr>
        <p:spPr>
          <a:xfrm>
            <a:off x="8480336" y="4007696"/>
            <a:ext cx="1649237" cy="953634"/>
          </a:xfrm>
          <a:prstGeom prst="rect">
            <a:avLst/>
          </a:prstGeom>
          <a:noFill/>
        </p:spPr>
        <p:txBody>
          <a:bodyPr wrap="square" lIns="91376" tIns="45691" rIns="91376" bIns="45691" rtlCol="0">
            <a:spAutoFit/>
          </a:bodyPr>
          <a:lstStyle/>
          <a:p>
            <a:r>
              <a:rPr lang="ja-JP" altLang="en-US" sz="800" spc="-100" dirty="0">
                <a:solidFill>
                  <a:prstClr val="black"/>
                </a:solidFill>
              </a:rPr>
              <a:t>■施設・居住系サービス</a:t>
            </a:r>
          </a:p>
          <a:p>
            <a:r>
              <a:rPr lang="ja-JP" altLang="en-US" sz="800" spc="-100" dirty="0">
                <a:solidFill>
                  <a:prstClr val="black"/>
                </a:solidFill>
              </a:rPr>
              <a:t>・介護老人福祉施設</a:t>
            </a:r>
            <a:endParaRPr lang="en-US" altLang="ja-JP" sz="800" spc="-100" dirty="0">
              <a:solidFill>
                <a:prstClr val="black"/>
              </a:solidFill>
            </a:endParaRPr>
          </a:p>
          <a:p>
            <a:r>
              <a:rPr lang="ja-JP" altLang="en-US" sz="800" spc="-100" dirty="0">
                <a:solidFill>
                  <a:prstClr val="black"/>
                </a:solidFill>
              </a:rPr>
              <a:t>・介護老人保健施設</a:t>
            </a:r>
            <a:endParaRPr lang="en-US" altLang="ja-JP" sz="800" spc="-100" dirty="0">
              <a:solidFill>
                <a:prstClr val="black"/>
              </a:solidFill>
            </a:endParaRPr>
          </a:p>
          <a:p>
            <a:r>
              <a:rPr lang="ja-JP" altLang="en-US" sz="800" spc="-100" dirty="0">
                <a:solidFill>
                  <a:prstClr val="black"/>
                </a:solidFill>
                <a:latin typeface="ＭＳ Ｐゴシック"/>
              </a:rPr>
              <a:t>・</a:t>
            </a:r>
            <a:r>
              <a:rPr lang="ja-JP" altLang="en-US" sz="800" spc="-100" dirty="0">
                <a:solidFill>
                  <a:prstClr val="black"/>
                </a:solidFill>
              </a:rPr>
              <a:t>認知症共同生活介護</a:t>
            </a:r>
            <a:endParaRPr lang="en-US" altLang="ja-JP" sz="800" spc="-100" dirty="0">
              <a:solidFill>
                <a:prstClr val="black"/>
              </a:solidFill>
            </a:endParaRPr>
          </a:p>
          <a:p>
            <a:r>
              <a:rPr lang="ja-JP" altLang="en-US" sz="800" spc="-100" dirty="0">
                <a:solidFill>
                  <a:prstClr val="black"/>
                </a:solidFill>
              </a:rPr>
              <a:t>・特定施設入居者生活介護</a:t>
            </a:r>
            <a:endParaRPr lang="en-US" altLang="ja-JP" sz="800" spc="-100" dirty="0">
              <a:solidFill>
                <a:prstClr val="black"/>
              </a:solidFill>
            </a:endParaRPr>
          </a:p>
          <a:p>
            <a:r>
              <a:rPr lang="ja-JP" altLang="en-US" sz="800" spc="-100" dirty="0">
                <a:solidFill>
                  <a:prstClr val="black"/>
                </a:solidFill>
              </a:rPr>
              <a:t>　　　　　　　　　　　　　　　　等</a:t>
            </a:r>
            <a:endParaRPr lang="en-US" altLang="ja-JP" sz="800" spc="-100" dirty="0">
              <a:solidFill>
                <a:prstClr val="black"/>
              </a:solidFill>
            </a:endParaRPr>
          </a:p>
          <a:p>
            <a:endParaRPr lang="en-US" altLang="ja-JP" sz="800" spc="-100" dirty="0">
              <a:solidFill>
                <a:prstClr val="black"/>
              </a:solidFill>
              <a:latin typeface="ＭＳ Ｐゴシック"/>
            </a:endParaRPr>
          </a:p>
        </p:txBody>
      </p:sp>
      <p:sp>
        <p:nvSpPr>
          <p:cNvPr id="35" name="円/楕円 34"/>
          <p:cNvSpPr/>
          <p:nvPr/>
        </p:nvSpPr>
        <p:spPr>
          <a:xfrm>
            <a:off x="2086264" y="3644906"/>
            <a:ext cx="1864578" cy="647760"/>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pPr algn="ctr"/>
            <a:endParaRPr lang="ja-JP" altLang="en-US" spc="-100" dirty="0">
              <a:solidFill>
                <a:prstClr val="black"/>
              </a:solidFill>
            </a:endParaRPr>
          </a:p>
        </p:txBody>
      </p:sp>
      <p:pic>
        <p:nvPicPr>
          <p:cNvPr id="13" name="図 12" descr="doctor4_3.gif"/>
          <p:cNvPicPr>
            <a:picLocks noChangeAspect="1"/>
          </p:cNvPicPr>
          <p:nvPr/>
        </p:nvPicPr>
        <p:blipFill>
          <a:blip r:embed="rId12" cstate="print"/>
          <a:stretch>
            <a:fillRect/>
          </a:stretch>
        </p:blipFill>
        <p:spPr>
          <a:xfrm>
            <a:off x="2510743" y="3357012"/>
            <a:ext cx="643706" cy="678750"/>
          </a:xfrm>
          <a:prstGeom prst="rect">
            <a:avLst/>
          </a:prstGeom>
        </p:spPr>
      </p:pic>
      <p:pic>
        <p:nvPicPr>
          <p:cNvPr id="14" name="図 13" descr="doctor_illust07_02.gif"/>
          <p:cNvPicPr>
            <a:picLocks noChangeAspect="1"/>
          </p:cNvPicPr>
          <p:nvPr/>
        </p:nvPicPr>
        <p:blipFill>
          <a:blip r:embed="rId13" cstate="print"/>
          <a:stretch>
            <a:fillRect/>
          </a:stretch>
        </p:blipFill>
        <p:spPr>
          <a:xfrm>
            <a:off x="2869512" y="3365500"/>
            <a:ext cx="643708" cy="712687"/>
          </a:xfrm>
          <a:prstGeom prst="rect">
            <a:avLst/>
          </a:prstGeom>
        </p:spPr>
      </p:pic>
      <p:sp>
        <p:nvSpPr>
          <p:cNvPr id="79" name="円/楕円 78"/>
          <p:cNvSpPr/>
          <p:nvPr/>
        </p:nvSpPr>
        <p:spPr>
          <a:xfrm>
            <a:off x="4310897" y="6280550"/>
            <a:ext cx="1152128" cy="387238"/>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72" name="円/楕円 71"/>
          <p:cNvSpPr/>
          <p:nvPr/>
        </p:nvSpPr>
        <p:spPr>
          <a:xfrm>
            <a:off x="5170938" y="6135686"/>
            <a:ext cx="1300269"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62" name="正方形/長方形 61"/>
          <p:cNvSpPr/>
          <p:nvPr/>
        </p:nvSpPr>
        <p:spPr>
          <a:xfrm>
            <a:off x="2541117" y="4059365"/>
            <a:ext cx="1944216"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spc="-100" dirty="0">
                <a:solidFill>
                  <a:prstClr val="black"/>
                </a:solidFill>
              </a:rPr>
              <a:t>日常の医療：</a:t>
            </a:r>
            <a:endParaRPr lang="en-US" altLang="ja-JP" sz="1100" spc="-100" dirty="0">
              <a:solidFill>
                <a:prstClr val="black"/>
              </a:solidFill>
            </a:endParaRPr>
          </a:p>
          <a:p>
            <a:r>
              <a:rPr lang="ja-JP" altLang="en-US" sz="1100" spc="-100" dirty="0">
                <a:solidFill>
                  <a:prstClr val="black"/>
                </a:solidFill>
              </a:rPr>
              <a:t>　・かかりつけ医、有床診療所</a:t>
            </a:r>
            <a:endParaRPr lang="en-US" altLang="ja-JP" sz="1100" spc="-100" dirty="0">
              <a:solidFill>
                <a:prstClr val="black"/>
              </a:solidFill>
            </a:endParaRPr>
          </a:p>
          <a:p>
            <a:r>
              <a:rPr lang="ja-JP" altLang="en-US" sz="1100" spc="-100" dirty="0">
                <a:solidFill>
                  <a:prstClr val="black"/>
                </a:solidFill>
              </a:rPr>
              <a:t>　・地域の連携病院</a:t>
            </a:r>
            <a:endParaRPr lang="en-US" altLang="ja-JP" sz="1100" spc="-100" dirty="0">
              <a:solidFill>
                <a:prstClr val="black"/>
              </a:solidFill>
            </a:endParaRPr>
          </a:p>
          <a:p>
            <a:r>
              <a:rPr lang="ja-JP" altLang="en-US" sz="1100" spc="-100" dirty="0">
                <a:solidFill>
                  <a:prstClr val="black"/>
                </a:solidFill>
              </a:rPr>
              <a:t>　・歯科医療、薬局</a:t>
            </a:r>
          </a:p>
        </p:txBody>
      </p:sp>
      <p:pic>
        <p:nvPicPr>
          <p:cNvPr id="4" name="図 3" descr="health_0183.wmf"/>
          <p:cNvPicPr>
            <a:picLocks noChangeAspect="1"/>
          </p:cNvPicPr>
          <p:nvPr/>
        </p:nvPicPr>
        <p:blipFill>
          <a:blip r:embed="rId14" cstate="print"/>
          <a:stretch>
            <a:fillRect/>
          </a:stretch>
        </p:blipFill>
        <p:spPr>
          <a:xfrm>
            <a:off x="5463015" y="5948770"/>
            <a:ext cx="790890" cy="661641"/>
          </a:xfrm>
          <a:prstGeom prst="rect">
            <a:avLst/>
          </a:prstGeom>
        </p:spPr>
      </p:pic>
      <p:pic>
        <p:nvPicPr>
          <p:cNvPr id="5" name="図 4" descr="health_0153.wmf"/>
          <p:cNvPicPr>
            <a:picLocks noChangeAspect="1"/>
          </p:cNvPicPr>
          <p:nvPr/>
        </p:nvPicPr>
        <p:blipFill>
          <a:blip r:embed="rId15" cstate="print"/>
          <a:stretch>
            <a:fillRect/>
          </a:stretch>
        </p:blipFill>
        <p:spPr>
          <a:xfrm>
            <a:off x="4671305" y="6020237"/>
            <a:ext cx="499255" cy="520999"/>
          </a:xfrm>
          <a:prstGeom prst="rect">
            <a:avLst/>
          </a:prstGeom>
        </p:spPr>
      </p:pic>
      <p:sp>
        <p:nvSpPr>
          <p:cNvPr id="47" name="テキスト ボックス 46"/>
          <p:cNvSpPr txBox="1"/>
          <p:nvPr/>
        </p:nvSpPr>
        <p:spPr>
          <a:xfrm>
            <a:off x="3212833" y="6603630"/>
            <a:ext cx="4914546" cy="280586"/>
          </a:xfrm>
          <a:prstGeom prst="rect">
            <a:avLst/>
          </a:prstGeom>
          <a:noFill/>
        </p:spPr>
        <p:txBody>
          <a:bodyPr wrap="square" lIns="91376" tIns="45691" rIns="91376" bIns="45691" rtlCol="0">
            <a:spAutoFit/>
          </a:bodyPr>
          <a:lstStyle/>
          <a:p>
            <a:r>
              <a:rPr lang="ja-JP" altLang="en-US" sz="1199" spc="-100" dirty="0">
                <a:solidFill>
                  <a:prstClr val="black"/>
                </a:solidFill>
                <a:latin typeface="HG丸ｺﾞｼｯｸM-PRO" pitchFamily="50" charset="-128"/>
                <a:ea typeface="HG丸ｺﾞｼｯｸM-PRO" pitchFamily="50" charset="-128"/>
              </a:rPr>
              <a:t>老人クラブ・自治会・ボランティア・</a:t>
            </a:r>
            <a:r>
              <a:rPr lang="en-US" altLang="ja-JP" sz="1199" spc="-100" dirty="0">
                <a:solidFill>
                  <a:prstClr val="black"/>
                </a:solidFill>
                <a:latin typeface="HG丸ｺﾞｼｯｸM-PRO" pitchFamily="50" charset="-128"/>
                <a:ea typeface="HG丸ｺﾞｼｯｸM-PRO" pitchFamily="50" charset="-128"/>
              </a:rPr>
              <a:t>NPO</a:t>
            </a:r>
            <a:r>
              <a:rPr lang="ja-JP" altLang="en-US" sz="1199" spc="-100" dirty="0">
                <a:solidFill>
                  <a:prstClr val="black"/>
                </a:solidFill>
                <a:latin typeface="HG丸ｺﾞｼｯｸM-PRO" pitchFamily="50" charset="-128"/>
                <a:ea typeface="HG丸ｺﾞｼｯｸM-PRO" pitchFamily="50" charset="-128"/>
              </a:rPr>
              <a:t>　等</a:t>
            </a:r>
            <a:endParaRPr lang="en-US" altLang="ja-JP" sz="1199" spc="-100" dirty="0">
              <a:solidFill>
                <a:prstClr val="black"/>
              </a:solidFill>
              <a:latin typeface="HG丸ｺﾞｼｯｸM-PRO" pitchFamily="50" charset="-128"/>
              <a:ea typeface="HG丸ｺﾞｼｯｸM-PRO" pitchFamily="50" charset="-128"/>
            </a:endParaRPr>
          </a:p>
        </p:txBody>
      </p:sp>
      <p:pic>
        <p:nvPicPr>
          <p:cNvPr id="28" name="図 27" descr="person_0290.wmf"/>
          <p:cNvPicPr>
            <a:picLocks noChangeAspect="1"/>
          </p:cNvPicPr>
          <p:nvPr/>
        </p:nvPicPr>
        <p:blipFill>
          <a:blip r:embed="rId16" cstate="print"/>
          <a:stretch>
            <a:fillRect/>
          </a:stretch>
        </p:blipFill>
        <p:spPr>
          <a:xfrm flipH="1">
            <a:off x="1236141" y="5106138"/>
            <a:ext cx="402046" cy="749891"/>
          </a:xfrm>
          <a:prstGeom prst="rect">
            <a:avLst/>
          </a:prstGeom>
        </p:spPr>
      </p:pic>
      <p:sp>
        <p:nvSpPr>
          <p:cNvPr id="49" name="テキスト ボックス 48"/>
          <p:cNvSpPr txBox="1"/>
          <p:nvPr/>
        </p:nvSpPr>
        <p:spPr>
          <a:xfrm>
            <a:off x="747613" y="4725011"/>
            <a:ext cx="1856656" cy="430666"/>
          </a:xfrm>
          <a:prstGeom prst="rect">
            <a:avLst/>
          </a:prstGeom>
          <a:noFill/>
        </p:spPr>
        <p:txBody>
          <a:bodyPr wrap="square" lIns="91376" tIns="45691" rIns="91376" bIns="45691" rtlCol="0">
            <a:spAutoFit/>
          </a:bodyPr>
          <a:lstStyle/>
          <a:p>
            <a:r>
              <a:rPr lang="ja-JP" altLang="en-US" sz="1099" spc="-100" dirty="0">
                <a:solidFill>
                  <a:prstClr val="black"/>
                </a:solidFill>
                <a:latin typeface="ＭＳ Ｐゴシック"/>
              </a:rPr>
              <a:t>・地域包括支援センター</a:t>
            </a:r>
            <a:endParaRPr lang="en-US" altLang="ja-JP" sz="1099" spc="-100" dirty="0">
              <a:solidFill>
                <a:prstClr val="black"/>
              </a:solidFill>
              <a:latin typeface="ＭＳ Ｐゴシック"/>
            </a:endParaRPr>
          </a:p>
          <a:p>
            <a:r>
              <a:rPr lang="ja-JP" altLang="en-US" sz="1099" spc="-100" dirty="0">
                <a:solidFill>
                  <a:prstClr val="black"/>
                </a:solidFill>
                <a:latin typeface="ＭＳ Ｐゴシック"/>
              </a:rPr>
              <a:t>・ケアマネジャー</a:t>
            </a:r>
            <a:endParaRPr lang="en-US" altLang="ja-JP" sz="1099" spc="-100" dirty="0">
              <a:solidFill>
                <a:prstClr val="black"/>
              </a:solidFill>
              <a:latin typeface="ＭＳ Ｐゴシック"/>
            </a:endParaRPr>
          </a:p>
        </p:txBody>
      </p:sp>
      <p:sp>
        <p:nvSpPr>
          <p:cNvPr id="50" name="テキスト ボックス 49"/>
          <p:cNvSpPr txBox="1"/>
          <p:nvPr/>
        </p:nvSpPr>
        <p:spPr>
          <a:xfrm>
            <a:off x="3800872" y="3799916"/>
            <a:ext cx="1008112" cy="276852"/>
          </a:xfrm>
          <a:prstGeom prst="rect">
            <a:avLst/>
          </a:prstGeom>
          <a:noFill/>
        </p:spPr>
        <p:txBody>
          <a:bodyPr wrap="square" lIns="91376" tIns="45691" rIns="91376" bIns="45691" rtlCol="0">
            <a:spAutoFit/>
          </a:bodyPr>
          <a:lstStyle/>
          <a:p>
            <a:r>
              <a:rPr lang="ja-JP" altLang="en-US" sz="1199" spc="-100" dirty="0">
                <a:solidFill>
                  <a:prstClr val="black"/>
                </a:solidFill>
                <a:latin typeface="HG丸ｺﾞｼｯｸM-PRO" pitchFamily="50" charset="-128"/>
                <a:ea typeface="HG丸ｺﾞｼｯｸM-PRO" pitchFamily="50" charset="-128"/>
              </a:rPr>
              <a:t>通院・入院</a:t>
            </a:r>
            <a:endParaRPr lang="en-US" altLang="ja-JP" sz="1199" spc="-100" dirty="0">
              <a:solidFill>
                <a:prstClr val="black"/>
              </a:solidFill>
              <a:latin typeface="HG丸ｺﾞｼｯｸM-PRO" pitchFamily="50" charset="-128"/>
              <a:ea typeface="HG丸ｺﾞｼｯｸM-PRO" pitchFamily="50" charset="-128"/>
            </a:endParaRPr>
          </a:p>
        </p:txBody>
      </p:sp>
      <p:sp>
        <p:nvSpPr>
          <p:cNvPr id="46" name="テキスト ボックス 45"/>
          <p:cNvSpPr txBox="1"/>
          <p:nvPr/>
        </p:nvSpPr>
        <p:spPr>
          <a:xfrm>
            <a:off x="5237362" y="3932813"/>
            <a:ext cx="945734" cy="276812"/>
          </a:xfrm>
          <a:prstGeom prst="rect">
            <a:avLst/>
          </a:prstGeom>
          <a:noFill/>
        </p:spPr>
        <p:txBody>
          <a:bodyPr wrap="square" lIns="91376" tIns="45691" rIns="91376" bIns="45691" rtlCol="0">
            <a:spAutoFit/>
          </a:bodyPr>
          <a:lstStyle/>
          <a:p>
            <a:r>
              <a:rPr lang="ja-JP" altLang="en-US" sz="1199" spc="-100" dirty="0">
                <a:solidFill>
                  <a:prstClr val="black"/>
                </a:solidFill>
                <a:latin typeface="HG丸ｺﾞｼｯｸM-PRO" pitchFamily="50" charset="-128"/>
                <a:ea typeface="HG丸ｺﾞｼｯｸM-PRO" pitchFamily="50" charset="-128"/>
              </a:rPr>
              <a:t>通所・入所</a:t>
            </a:r>
            <a:endParaRPr lang="en-US" altLang="ja-JP" sz="1199" spc="-100" dirty="0">
              <a:solidFill>
                <a:prstClr val="black"/>
              </a:solidFill>
              <a:latin typeface="HG丸ｺﾞｼｯｸM-PRO" pitchFamily="50" charset="-128"/>
              <a:ea typeface="HG丸ｺﾞｼｯｸM-PRO" pitchFamily="50" charset="-128"/>
            </a:endParaRPr>
          </a:p>
        </p:txBody>
      </p:sp>
      <p:pic>
        <p:nvPicPr>
          <p:cNvPr id="64" name="図 63" descr="小規模building03_cl2.png"/>
          <p:cNvPicPr>
            <a:picLocks noChangeAspect="1"/>
          </p:cNvPicPr>
          <p:nvPr/>
        </p:nvPicPr>
        <p:blipFill>
          <a:blip r:embed="rId17" cstate="print"/>
          <a:stretch>
            <a:fillRect/>
          </a:stretch>
        </p:blipFill>
        <p:spPr>
          <a:xfrm>
            <a:off x="1316447" y="3042134"/>
            <a:ext cx="540237" cy="602786"/>
          </a:xfrm>
          <a:prstGeom prst="rect">
            <a:avLst/>
          </a:prstGeom>
        </p:spPr>
      </p:pic>
      <p:sp>
        <p:nvSpPr>
          <p:cNvPr id="63" name="正方形/長方形 62"/>
          <p:cNvSpPr/>
          <p:nvPr/>
        </p:nvSpPr>
        <p:spPr>
          <a:xfrm>
            <a:off x="992572" y="3500977"/>
            <a:ext cx="1532620"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spc="-100" dirty="0">
                <a:solidFill>
                  <a:prstClr val="black"/>
                </a:solidFill>
              </a:rPr>
              <a:t>病院：</a:t>
            </a:r>
            <a:endParaRPr lang="en-US" altLang="ja-JP" sz="1050" spc="-100" dirty="0">
              <a:solidFill>
                <a:prstClr val="black"/>
              </a:solidFill>
            </a:endParaRPr>
          </a:p>
          <a:p>
            <a:r>
              <a:rPr lang="ja-JP" altLang="en-US" sz="1050" spc="-100" dirty="0">
                <a:solidFill>
                  <a:prstClr val="black"/>
                </a:solidFill>
              </a:rPr>
              <a:t>　急性期、回復期、慢性期</a:t>
            </a:r>
            <a:endParaRPr lang="en-US" altLang="ja-JP" sz="1050" spc="-100" dirty="0">
              <a:solidFill>
                <a:prstClr val="black"/>
              </a:solidFill>
            </a:endParaRPr>
          </a:p>
        </p:txBody>
      </p:sp>
      <p:pic>
        <p:nvPicPr>
          <p:cNvPr id="1026" name="Picture 2" descr="C:\Users\KNXVS\AppData\Local\Microsoft\Windows\Temporary Internet Files\Content.IE5\ADV5CF2Q\MC900426352[1].wmf"/>
          <p:cNvPicPr>
            <a:picLocks noChangeAspect="1" noChangeArrowheads="1"/>
          </p:cNvPicPr>
          <p:nvPr/>
        </p:nvPicPr>
        <p:blipFill>
          <a:blip r:embed="rId18" cstate="print"/>
          <a:srcRect/>
          <a:stretch>
            <a:fillRect/>
          </a:stretch>
        </p:blipFill>
        <p:spPr bwMode="auto">
          <a:xfrm>
            <a:off x="1851434" y="3386722"/>
            <a:ext cx="437307" cy="330173"/>
          </a:xfrm>
          <a:prstGeom prst="rect">
            <a:avLst/>
          </a:prstGeom>
          <a:noFill/>
        </p:spPr>
      </p:pic>
      <p:sp>
        <p:nvSpPr>
          <p:cNvPr id="58" name="正方形/長方形 57"/>
          <p:cNvSpPr/>
          <p:nvPr/>
        </p:nvSpPr>
        <p:spPr>
          <a:xfrm>
            <a:off x="1918044" y="2925187"/>
            <a:ext cx="1305165" cy="676724"/>
          </a:xfrm>
          <a:prstGeom prst="rect">
            <a:avLst/>
          </a:prstGeom>
        </p:spPr>
        <p:txBody>
          <a:bodyPr wrap="none">
            <a:spAutoFit/>
          </a:bodyPr>
          <a:lstStyle/>
          <a:p>
            <a:pPr defTabSz="913668">
              <a:defRPr/>
            </a:pPr>
            <a:r>
              <a:rPr lang="ja-JP" altLang="en-US" sz="1199" spc="-100" dirty="0">
                <a:solidFill>
                  <a:prstClr val="black"/>
                </a:solidFill>
                <a:latin typeface="ＭＳ Ｐゴシック"/>
              </a:rPr>
              <a:t>病気になったら･･･  </a:t>
            </a:r>
            <a:endParaRPr lang="en-US" altLang="ja-JP" sz="1199" spc="-100" dirty="0">
              <a:solidFill>
                <a:prstClr val="black"/>
              </a:solidFill>
              <a:latin typeface="ＭＳ Ｐゴシック"/>
            </a:endParaRPr>
          </a:p>
          <a:p>
            <a:pPr defTabSz="913668">
              <a:defRPr/>
            </a:pPr>
            <a:r>
              <a:rPr lang="ja-JP" altLang="en-US" sz="1399" b="1" spc="-100" dirty="0">
                <a:solidFill>
                  <a:prstClr val="black"/>
                </a:solidFill>
                <a:latin typeface="HG丸ｺﾞｼｯｸM-PRO" pitchFamily="50" charset="-128"/>
                <a:ea typeface="HG丸ｺﾞｼｯｸM-PRO" pitchFamily="50" charset="-128"/>
              </a:rPr>
              <a:t>医　療</a:t>
            </a:r>
            <a:endParaRPr lang="en-US" altLang="ja-JP" sz="1399" b="1" spc="-100" dirty="0">
              <a:solidFill>
                <a:prstClr val="black"/>
              </a:solidFill>
              <a:latin typeface="HG丸ｺﾞｼｯｸM-PRO" pitchFamily="50" charset="-128"/>
              <a:ea typeface="HG丸ｺﾞｼｯｸM-PRO" pitchFamily="50" charset="-128"/>
            </a:endParaRPr>
          </a:p>
          <a:p>
            <a:pPr defTabSz="913668">
              <a:defRPr/>
            </a:pPr>
            <a:endParaRPr lang="ja-JP" altLang="en-US" sz="1199" spc="-100" dirty="0">
              <a:solidFill>
                <a:prstClr val="black"/>
              </a:solidFill>
              <a:latin typeface="ＭＳ Ｐゴシック"/>
            </a:endParaRPr>
          </a:p>
        </p:txBody>
      </p:sp>
      <p:pic>
        <p:nvPicPr>
          <p:cNvPr id="33" name="Picture 5" descr="C:\Documents and Settings\nao\Local Settings\Temporary Internet Files\Content.IE5\TEYYXPF4\MC900343525[1].wmf"/>
          <p:cNvPicPr>
            <a:picLocks noChangeAspect="1" noChangeArrowheads="1"/>
          </p:cNvPicPr>
          <p:nvPr/>
        </p:nvPicPr>
        <p:blipFill>
          <a:blip r:embed="rId19" cstate="print"/>
          <a:srcRect/>
          <a:stretch>
            <a:fillRect/>
          </a:stretch>
        </p:blipFill>
        <p:spPr bwMode="auto">
          <a:xfrm>
            <a:off x="3422330" y="5936555"/>
            <a:ext cx="1177445" cy="587495"/>
          </a:xfrm>
          <a:prstGeom prst="rect">
            <a:avLst/>
          </a:prstGeom>
          <a:noFill/>
        </p:spPr>
      </p:pic>
      <p:sp>
        <p:nvSpPr>
          <p:cNvPr id="42" name="テキスト ボックス 41"/>
          <p:cNvSpPr txBox="1"/>
          <p:nvPr/>
        </p:nvSpPr>
        <p:spPr>
          <a:xfrm>
            <a:off x="6969565" y="3069119"/>
            <a:ext cx="2144688" cy="522954"/>
          </a:xfrm>
          <a:prstGeom prst="rect">
            <a:avLst/>
          </a:prstGeom>
          <a:noFill/>
        </p:spPr>
        <p:txBody>
          <a:bodyPr wrap="square" lIns="91376" tIns="45691" rIns="91376" bIns="45691" rtlCol="0">
            <a:spAutoFit/>
          </a:bodyPr>
          <a:lstStyle/>
          <a:p>
            <a:r>
              <a:rPr lang="ja-JP" altLang="en-US" sz="1199" spc="-100" dirty="0">
                <a:solidFill>
                  <a:prstClr val="black"/>
                </a:solidFill>
                <a:latin typeface="ＭＳ Ｐゴシック"/>
              </a:rPr>
              <a:t>介護が必要になったら･･･  </a:t>
            </a:r>
            <a:endParaRPr lang="en-US" altLang="ja-JP" sz="1199" spc="-100" dirty="0">
              <a:solidFill>
                <a:prstClr val="black"/>
              </a:solidFill>
              <a:latin typeface="ＭＳ Ｐゴシック"/>
            </a:endParaRPr>
          </a:p>
          <a:p>
            <a:r>
              <a:rPr lang="ja-JP" altLang="en-US" sz="1599" b="1" spc="-100" dirty="0">
                <a:solidFill>
                  <a:prstClr val="black"/>
                </a:solidFill>
                <a:latin typeface="HG丸ｺﾞｼｯｸM-PRO" pitchFamily="50" charset="-128"/>
                <a:ea typeface="HG丸ｺﾞｼｯｸM-PRO" pitchFamily="50" charset="-128"/>
              </a:rPr>
              <a:t>　　　介　護</a:t>
            </a:r>
            <a:endParaRPr lang="en-US" altLang="ja-JP" sz="1599" b="1" spc="-100" dirty="0">
              <a:solidFill>
                <a:prstClr val="black"/>
              </a:solidFill>
              <a:latin typeface="HG丸ｺﾞｼｯｸM-PRO" pitchFamily="50" charset="-128"/>
              <a:ea typeface="HG丸ｺﾞｼｯｸM-PRO" pitchFamily="50" charset="-128"/>
            </a:endParaRPr>
          </a:p>
        </p:txBody>
      </p:sp>
      <p:sp>
        <p:nvSpPr>
          <p:cNvPr id="67" name="テキスト ボックス 66"/>
          <p:cNvSpPr txBox="1"/>
          <p:nvPr/>
        </p:nvSpPr>
        <p:spPr>
          <a:xfrm>
            <a:off x="6209703" y="4868727"/>
            <a:ext cx="1239574" cy="215325"/>
          </a:xfrm>
          <a:prstGeom prst="rect">
            <a:avLst/>
          </a:prstGeom>
          <a:noFill/>
        </p:spPr>
        <p:txBody>
          <a:bodyPr wrap="square" lIns="91376" tIns="45691" rIns="91376" bIns="45691" rtlCol="0">
            <a:spAutoFit/>
          </a:bodyPr>
          <a:lstStyle/>
          <a:p>
            <a:r>
              <a:rPr lang="ja-JP" altLang="en-US" sz="800" spc="-100" dirty="0">
                <a:solidFill>
                  <a:prstClr val="black"/>
                </a:solidFill>
                <a:latin typeface="ＭＳ Ｐゴシック"/>
              </a:rPr>
              <a:t>■介護予防サービス</a:t>
            </a:r>
            <a:endParaRPr lang="en-US" altLang="ja-JP" sz="800" spc="-100" dirty="0">
              <a:solidFill>
                <a:prstClr val="black"/>
              </a:solidFill>
              <a:latin typeface="ＭＳ Ｐゴシック"/>
            </a:endParaRPr>
          </a:p>
        </p:txBody>
      </p:sp>
      <p:sp>
        <p:nvSpPr>
          <p:cNvPr id="68" name="正方形/長方形 67"/>
          <p:cNvSpPr/>
          <p:nvPr/>
        </p:nvSpPr>
        <p:spPr>
          <a:xfrm>
            <a:off x="81504" y="116633"/>
            <a:ext cx="9778938" cy="416749"/>
          </a:xfrm>
          <a:prstGeom prst="rect">
            <a:avLst/>
          </a:prstGeom>
          <a:solidFill>
            <a:srgbClr val="FFFF00">
              <a:alpha val="31000"/>
            </a:srgbClr>
          </a:solidFill>
          <a:ln>
            <a:solidFill>
              <a:srgbClr val="4F81BD">
                <a:shade val="50000"/>
              </a:srgb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r>
              <a:rPr lang="ja-JP" altLang="en-US" sz="1999" dirty="0">
                <a:solidFill>
                  <a:prstClr val="black"/>
                </a:solidFill>
                <a:latin typeface="HGP創英角ｺﾞｼｯｸUB" pitchFamily="50" charset="-128"/>
                <a:ea typeface="HGP創英角ｺﾞｼｯｸUB" pitchFamily="50" charset="-128"/>
              </a:rPr>
              <a:t>地域包括ケアシステムの構築について</a:t>
            </a:r>
          </a:p>
        </p:txBody>
      </p:sp>
      <p:pic>
        <p:nvPicPr>
          <p:cNvPr id="332802" name="Picture 2" descr="http://2.bp.blogspot.com/-ZutWWMGHrFI/T0NQ4UxCeUI/AAAAAAAAEXQ/2yMbzeE4if8/s1600/ojiisan_stand.png"/>
          <p:cNvPicPr>
            <a:picLocks noChangeAspect="1" noChangeArrowheads="1"/>
          </p:cNvPicPr>
          <p:nvPr/>
        </p:nvPicPr>
        <p:blipFill>
          <a:blip r:embed="rId20" cstate="print"/>
          <a:srcRect/>
          <a:stretch>
            <a:fillRect/>
          </a:stretch>
        </p:blipFill>
        <p:spPr bwMode="auto">
          <a:xfrm>
            <a:off x="5817096" y="4364654"/>
            <a:ext cx="352996" cy="710820"/>
          </a:xfrm>
          <a:prstGeom prst="rect">
            <a:avLst/>
          </a:prstGeom>
          <a:noFill/>
        </p:spPr>
      </p:pic>
      <p:sp>
        <p:nvSpPr>
          <p:cNvPr id="80" name="角丸四角形 79"/>
          <p:cNvSpPr/>
          <p:nvPr/>
        </p:nvSpPr>
        <p:spPr bwMode="auto">
          <a:xfrm>
            <a:off x="194550" y="632363"/>
            <a:ext cx="9584526" cy="2220574"/>
          </a:xfrm>
          <a:prstGeom prst="roundRect">
            <a:avLst>
              <a:gd name="adj" fmla="val 6785"/>
            </a:avLst>
          </a:prstGeom>
          <a:solidFill>
            <a:srgbClr val="FFFF99"/>
          </a:solidFill>
          <a:ln w="9525" cap="flat" cmpd="sng" algn="ctr">
            <a:solidFill>
              <a:schemeClr val="tx1"/>
            </a:solidFill>
            <a:prstDash val="solid"/>
            <a:round/>
            <a:headEnd type="none" w="med" len="med"/>
            <a:tailEnd type="none" w="med" len="med"/>
          </a:ln>
          <a:effectLst/>
          <a:scene3d>
            <a:camera prst="orthographicFront"/>
            <a:lightRig rig="threePt" dir="t"/>
          </a:scene3d>
          <a:sp3d>
            <a:bevelT/>
            <a:bevelB/>
          </a:sp3d>
        </p:spPr>
        <p:txBody>
          <a:bodyPr tIns="35983" bIns="35983" anchor="ctr"/>
          <a:lstStyle/>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団塊の世代が７５歳以上となる２０２５年を目途に、重度な要介護状態となっても住み慣れた地域で自分らしい暮らしを人生の最後まで続けることができるよう、</a:t>
            </a:r>
            <a:r>
              <a:rPr lang="ja-JP" altLang="en-US" sz="1599" b="1" dirty="0">
                <a:solidFill>
                  <a:srgbClr val="FF0000"/>
                </a:solidFill>
                <a:latin typeface="HGPｺﾞｼｯｸM" pitchFamily="50" charset="-128"/>
                <a:ea typeface="HGPｺﾞｼｯｸM" pitchFamily="50" charset="-128"/>
              </a:rPr>
              <a:t>医療・介護・予防・住まい・生活支援が包括的に確保される体制（地域包括ケアシステム）の構築を実現</a:t>
            </a:r>
            <a:r>
              <a:rPr lang="ja-JP" altLang="en-US" sz="1599" dirty="0">
                <a:solidFill>
                  <a:srgbClr val="000000"/>
                </a:solidFill>
                <a:latin typeface="HGPｺﾞｼｯｸM" pitchFamily="50" charset="-128"/>
                <a:ea typeface="HGPｺﾞｼｯｸM" pitchFamily="50" charset="-128"/>
              </a:rPr>
              <a:t>。</a:t>
            </a:r>
            <a:endParaRPr lang="en-US" altLang="ja-JP" sz="1599" dirty="0">
              <a:solidFill>
                <a:srgbClr val="000000"/>
              </a:solidFill>
              <a:latin typeface="HGPｺﾞｼｯｸM" pitchFamily="50" charset="-128"/>
              <a:ea typeface="HGPｺﾞｼｯｸM" pitchFamily="50" charset="-128"/>
            </a:endParaRPr>
          </a:p>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今後、認知症高齢者の増加が見込まれることから、認知症高齢者の地域での生活を支えるためにも、地域包括ケアシステムの構築が重要。</a:t>
            </a:r>
            <a:endParaRPr lang="en-US" altLang="ja-JP" sz="1599" dirty="0">
              <a:solidFill>
                <a:srgbClr val="000000"/>
              </a:solidFill>
              <a:latin typeface="HGPｺﾞｼｯｸM" pitchFamily="50" charset="-128"/>
              <a:ea typeface="HGPｺﾞｼｯｸM" pitchFamily="50" charset="-128"/>
            </a:endParaRPr>
          </a:p>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人口が横ばいで７５歳以上人口が急増する大都市部、７５歳以上人口の増加は緩やかだが人口は減少する町村部等、</a:t>
            </a:r>
            <a:r>
              <a:rPr lang="ja-JP" altLang="en-US" sz="1599" b="1" dirty="0">
                <a:solidFill>
                  <a:srgbClr val="FF0000"/>
                </a:solidFill>
                <a:latin typeface="HGPｺﾞｼｯｸM" pitchFamily="50" charset="-128"/>
                <a:ea typeface="HGPｺﾞｼｯｸM" pitchFamily="50" charset="-128"/>
              </a:rPr>
              <a:t>高齢化の進展状況には大きな地域差</a:t>
            </a:r>
            <a:r>
              <a:rPr lang="ja-JP" altLang="en-US" sz="1599" dirty="0">
                <a:solidFill>
                  <a:srgbClr val="000000"/>
                </a:solidFill>
                <a:latin typeface="HGPｺﾞｼｯｸM" pitchFamily="50" charset="-128"/>
                <a:ea typeface="HGPｺﾞｼｯｸM" pitchFamily="50" charset="-128"/>
              </a:rPr>
              <a:t>。</a:t>
            </a:r>
            <a:endParaRPr lang="en-US" altLang="ja-JP" sz="1599" dirty="0">
              <a:solidFill>
                <a:srgbClr val="000000"/>
              </a:solidFill>
              <a:latin typeface="HGPｺﾞｼｯｸM" pitchFamily="50" charset="-128"/>
              <a:ea typeface="HGPｺﾞｼｯｸM" pitchFamily="50" charset="-128"/>
            </a:endParaRPr>
          </a:p>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地域包括ケアシステムは、</a:t>
            </a:r>
            <a:r>
              <a:rPr lang="ja-JP" altLang="en-US" sz="1599" b="1" dirty="0">
                <a:solidFill>
                  <a:srgbClr val="FF0000"/>
                </a:solidFill>
                <a:latin typeface="HGPｺﾞｼｯｸM" pitchFamily="50" charset="-128"/>
                <a:ea typeface="HGPｺﾞｼｯｸM" pitchFamily="50" charset="-128"/>
              </a:rPr>
              <a:t>保険者である市町村や都道府県が、地域の自主性や主体性に基づき、地域の特性に応じて作り上げていく</a:t>
            </a:r>
            <a:r>
              <a:rPr lang="ja-JP" altLang="en-US" sz="1599" dirty="0">
                <a:solidFill>
                  <a:prstClr val="black"/>
                </a:solidFill>
                <a:latin typeface="HGPｺﾞｼｯｸM" pitchFamily="50" charset="-128"/>
                <a:ea typeface="HGPｺﾞｼｯｸM" pitchFamily="50" charset="-128"/>
              </a:rPr>
              <a:t>ことが必要。</a:t>
            </a:r>
            <a:endParaRPr lang="ja-JP" altLang="en-US" sz="1199" dirty="0">
              <a:solidFill>
                <a:prstClr val="black"/>
              </a:solidFill>
            </a:endParaRPr>
          </a:p>
        </p:txBody>
      </p:sp>
      <p:sp>
        <p:nvSpPr>
          <p:cNvPr id="60"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78</a:t>
            </a:fld>
            <a:endParaRPr lang="ja-JP" altLang="en-US" sz="1600" dirty="0">
              <a:solidFill>
                <a:prstClr val="black"/>
              </a:solidFill>
            </a:endParaRPr>
          </a:p>
        </p:txBody>
      </p:sp>
    </p:spTree>
    <p:extLst>
      <p:ext uri="{BB962C8B-B14F-4D97-AF65-F5344CB8AC3E}">
        <p14:creationId xmlns:p14="http://schemas.microsoft.com/office/powerpoint/2010/main" val="275429518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Rectangle 4"/>
          <p:cNvSpPr>
            <a:spLocks noChangeArrowheads="1"/>
          </p:cNvSpPr>
          <p:nvPr/>
        </p:nvSpPr>
        <p:spPr bwMode="auto">
          <a:xfrm>
            <a:off x="1354690" y="3409339"/>
            <a:ext cx="1407910" cy="757705"/>
          </a:xfrm>
          <a:prstGeom prst="rect">
            <a:avLst/>
          </a:prstGeom>
          <a:solidFill>
            <a:schemeClr val="accent1"/>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white"/>
                </a:solidFill>
              </a:rPr>
              <a:t>入院</a:t>
            </a:r>
          </a:p>
        </p:txBody>
      </p:sp>
      <p:sp>
        <p:nvSpPr>
          <p:cNvPr id="3079" name="Rectangle 5"/>
          <p:cNvSpPr>
            <a:spLocks noChangeArrowheads="1"/>
          </p:cNvSpPr>
          <p:nvPr/>
        </p:nvSpPr>
        <p:spPr bwMode="auto">
          <a:xfrm>
            <a:off x="1354690" y="4161481"/>
            <a:ext cx="1407910" cy="757706"/>
          </a:xfrm>
          <a:prstGeom prst="rect">
            <a:avLst/>
          </a:prstGeom>
          <a:solidFill>
            <a:srgbClr val="FF99CC"/>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black"/>
                </a:solidFill>
              </a:rPr>
              <a:t>外来</a:t>
            </a:r>
          </a:p>
        </p:txBody>
      </p:sp>
      <p:sp>
        <p:nvSpPr>
          <p:cNvPr id="3080" name="Rectangle 6"/>
          <p:cNvSpPr>
            <a:spLocks noChangeArrowheads="1"/>
          </p:cNvSpPr>
          <p:nvPr/>
        </p:nvSpPr>
        <p:spPr bwMode="auto">
          <a:xfrm>
            <a:off x="1354690" y="5289135"/>
            <a:ext cx="1407910" cy="353818"/>
          </a:xfrm>
          <a:prstGeom prst="rect">
            <a:avLst/>
          </a:prstGeom>
          <a:solidFill>
            <a:schemeClr val="accent1"/>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white"/>
                </a:solidFill>
              </a:rPr>
              <a:t>入院</a:t>
            </a:r>
          </a:p>
        </p:txBody>
      </p:sp>
      <p:sp>
        <p:nvSpPr>
          <p:cNvPr id="3081" name="Rectangle 7"/>
          <p:cNvSpPr>
            <a:spLocks noChangeArrowheads="1"/>
          </p:cNvSpPr>
          <p:nvPr/>
        </p:nvSpPr>
        <p:spPr bwMode="auto">
          <a:xfrm>
            <a:off x="1354690" y="5645972"/>
            <a:ext cx="1407910" cy="677049"/>
          </a:xfrm>
          <a:prstGeom prst="rect">
            <a:avLst/>
          </a:prstGeom>
          <a:solidFill>
            <a:srgbClr val="FF99CC"/>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black"/>
                </a:solidFill>
              </a:rPr>
              <a:t>外来</a:t>
            </a:r>
          </a:p>
        </p:txBody>
      </p:sp>
      <p:sp>
        <p:nvSpPr>
          <p:cNvPr id="3082" name="Text Box 8"/>
          <p:cNvSpPr txBox="1">
            <a:spLocks noChangeArrowheads="1"/>
          </p:cNvSpPr>
          <p:nvPr/>
        </p:nvSpPr>
        <p:spPr bwMode="auto">
          <a:xfrm>
            <a:off x="217439" y="3887318"/>
            <a:ext cx="1041843" cy="784667"/>
          </a:xfrm>
          <a:prstGeom prst="rect">
            <a:avLst/>
          </a:prstGeom>
          <a:noFill/>
          <a:ln w="9525">
            <a:noFill/>
            <a:miter lim="800000"/>
            <a:headEnd/>
            <a:tailEnd/>
          </a:ln>
        </p:spPr>
        <p:txBody>
          <a:bodyPr wrap="square" lIns="91284" tIns="45639" rIns="91284" bIns="45639">
            <a:spAutoFit/>
          </a:bodyPr>
          <a:lstStyle/>
          <a:p>
            <a:pPr defTabSz="912850">
              <a:defRPr/>
            </a:pPr>
            <a:r>
              <a:rPr lang="ja-JP" altLang="en-US" sz="1500" dirty="0">
                <a:solidFill>
                  <a:prstClr val="black"/>
                </a:solidFill>
              </a:rPr>
              <a:t>地域の拠点となるような病院</a:t>
            </a:r>
          </a:p>
        </p:txBody>
      </p:sp>
      <p:sp>
        <p:nvSpPr>
          <p:cNvPr id="3083" name="Text Box 9"/>
          <p:cNvSpPr txBox="1">
            <a:spLocks noChangeArrowheads="1"/>
          </p:cNvSpPr>
          <p:nvPr/>
        </p:nvSpPr>
        <p:spPr bwMode="auto">
          <a:xfrm>
            <a:off x="203802" y="5735273"/>
            <a:ext cx="998535" cy="323002"/>
          </a:xfrm>
          <a:prstGeom prst="rect">
            <a:avLst/>
          </a:prstGeom>
          <a:noFill/>
          <a:ln w="9525">
            <a:noFill/>
            <a:miter lim="800000"/>
            <a:headEnd/>
            <a:tailEnd/>
          </a:ln>
        </p:spPr>
        <p:txBody>
          <a:bodyPr wrap="square" lIns="91284" tIns="45639" rIns="91284" bIns="45639">
            <a:spAutoFit/>
          </a:bodyPr>
          <a:lstStyle/>
          <a:p>
            <a:pPr defTabSz="912850">
              <a:defRPr/>
            </a:pPr>
            <a:r>
              <a:rPr lang="ja-JP" altLang="en-US" sz="1500" dirty="0">
                <a:solidFill>
                  <a:prstClr val="black"/>
                </a:solidFill>
              </a:rPr>
              <a:t>診療所等</a:t>
            </a:r>
          </a:p>
        </p:txBody>
      </p:sp>
      <p:sp>
        <p:nvSpPr>
          <p:cNvPr id="3084" name="AutoShape 10"/>
          <p:cNvSpPr>
            <a:spLocks noChangeArrowheads="1"/>
          </p:cNvSpPr>
          <p:nvPr/>
        </p:nvSpPr>
        <p:spPr bwMode="auto">
          <a:xfrm>
            <a:off x="3104194" y="4024081"/>
            <a:ext cx="670716" cy="352706"/>
          </a:xfrm>
          <a:prstGeom prst="rightArrow">
            <a:avLst>
              <a:gd name="adj1" fmla="val 50000"/>
              <a:gd name="adj2" fmla="val 35804"/>
            </a:avLst>
          </a:prstGeom>
          <a:solidFill>
            <a:schemeClr val="accent1"/>
          </a:solidFill>
          <a:ln w="9525">
            <a:solidFill>
              <a:schemeClr val="tx1"/>
            </a:solidFill>
            <a:miter lim="800000"/>
            <a:headEnd/>
            <a:tailEnd/>
          </a:ln>
        </p:spPr>
        <p:txBody>
          <a:bodyPr wrap="none" lIns="91284" tIns="45639" rIns="91284" bIns="45639" anchor="ctr"/>
          <a:lstStyle/>
          <a:p>
            <a:pPr defTabSz="912850">
              <a:defRPr/>
            </a:pPr>
            <a:endParaRPr lang="ja-JP" altLang="ja-JP" sz="1600" dirty="0">
              <a:solidFill>
                <a:prstClr val="black"/>
              </a:solidFill>
            </a:endParaRPr>
          </a:p>
        </p:txBody>
      </p:sp>
      <p:sp>
        <p:nvSpPr>
          <p:cNvPr id="3085" name="AutoShape 11"/>
          <p:cNvSpPr>
            <a:spLocks noChangeArrowheads="1"/>
          </p:cNvSpPr>
          <p:nvPr/>
        </p:nvSpPr>
        <p:spPr bwMode="auto">
          <a:xfrm>
            <a:off x="3115380" y="5618815"/>
            <a:ext cx="670716" cy="352706"/>
          </a:xfrm>
          <a:prstGeom prst="rightArrow">
            <a:avLst>
              <a:gd name="adj1" fmla="val 50000"/>
              <a:gd name="adj2" fmla="val 35804"/>
            </a:avLst>
          </a:prstGeom>
          <a:solidFill>
            <a:schemeClr val="accent1"/>
          </a:solidFill>
          <a:ln w="9525">
            <a:solidFill>
              <a:schemeClr val="tx1"/>
            </a:solidFill>
            <a:miter lim="800000"/>
            <a:headEnd/>
            <a:tailEnd/>
          </a:ln>
        </p:spPr>
        <p:txBody>
          <a:bodyPr wrap="none" lIns="91284" tIns="45639" rIns="91284" bIns="45639" anchor="ctr"/>
          <a:lstStyle/>
          <a:p>
            <a:pPr defTabSz="912850">
              <a:defRPr/>
            </a:pPr>
            <a:endParaRPr lang="ja-JP" altLang="ja-JP" sz="1700" dirty="0">
              <a:solidFill>
                <a:prstClr val="black"/>
              </a:solidFill>
            </a:endParaRPr>
          </a:p>
        </p:txBody>
      </p:sp>
      <p:sp>
        <p:nvSpPr>
          <p:cNvPr id="3086" name="Rectangle 12"/>
          <p:cNvSpPr>
            <a:spLocks noChangeArrowheads="1"/>
          </p:cNvSpPr>
          <p:nvPr/>
        </p:nvSpPr>
        <p:spPr bwMode="auto">
          <a:xfrm>
            <a:off x="4273938" y="3422981"/>
            <a:ext cx="1407911" cy="927563"/>
          </a:xfrm>
          <a:prstGeom prst="rect">
            <a:avLst/>
          </a:prstGeom>
          <a:solidFill>
            <a:schemeClr val="accent1"/>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white"/>
                </a:solidFill>
              </a:rPr>
              <a:t>入院</a:t>
            </a:r>
          </a:p>
          <a:p>
            <a:pPr algn="ctr" defTabSz="912850">
              <a:defRPr/>
            </a:pPr>
            <a:r>
              <a:rPr lang="ja-JP" altLang="en-US" sz="1600" dirty="0">
                <a:solidFill>
                  <a:prstClr val="white"/>
                </a:solidFill>
              </a:rPr>
              <a:t>（機能強化</a:t>
            </a:r>
          </a:p>
          <a:p>
            <a:pPr algn="ctr" defTabSz="912850">
              <a:defRPr/>
            </a:pPr>
            <a:r>
              <a:rPr lang="ja-JP" altLang="en-US" sz="1600" dirty="0">
                <a:solidFill>
                  <a:prstClr val="white"/>
                </a:solidFill>
              </a:rPr>
              <a:t>・分化）</a:t>
            </a:r>
          </a:p>
        </p:txBody>
      </p:sp>
      <p:sp>
        <p:nvSpPr>
          <p:cNvPr id="3087" name="Rectangle 13"/>
          <p:cNvSpPr>
            <a:spLocks noChangeArrowheads="1"/>
          </p:cNvSpPr>
          <p:nvPr/>
        </p:nvSpPr>
        <p:spPr bwMode="auto">
          <a:xfrm>
            <a:off x="4273938" y="4338925"/>
            <a:ext cx="1407911" cy="302638"/>
          </a:xfrm>
          <a:prstGeom prst="rect">
            <a:avLst/>
          </a:prstGeom>
          <a:solidFill>
            <a:srgbClr val="FF99CC"/>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black"/>
                </a:solidFill>
              </a:rPr>
              <a:t>外来（</a:t>
            </a:r>
            <a:r>
              <a:rPr lang="ja-JP" altLang="en-US" sz="1600" b="1" dirty="0">
                <a:solidFill>
                  <a:prstClr val="black"/>
                </a:solidFill>
              </a:rPr>
              <a:t>専門化</a:t>
            </a:r>
            <a:r>
              <a:rPr lang="ja-JP" altLang="en-US" sz="1600" dirty="0">
                <a:solidFill>
                  <a:prstClr val="black"/>
                </a:solidFill>
              </a:rPr>
              <a:t>）</a:t>
            </a:r>
          </a:p>
        </p:txBody>
      </p:sp>
      <p:sp>
        <p:nvSpPr>
          <p:cNvPr id="3089" name="Rectangle 15"/>
          <p:cNvSpPr>
            <a:spLocks noChangeArrowheads="1"/>
          </p:cNvSpPr>
          <p:nvPr/>
        </p:nvSpPr>
        <p:spPr bwMode="auto">
          <a:xfrm>
            <a:off x="4261991" y="5628810"/>
            <a:ext cx="1407911" cy="1059230"/>
          </a:xfrm>
          <a:prstGeom prst="rect">
            <a:avLst/>
          </a:prstGeom>
          <a:solidFill>
            <a:srgbClr val="FF99CC"/>
          </a:solidFill>
          <a:ln w="9525">
            <a:solidFill>
              <a:schemeClr val="tx1"/>
            </a:solidFill>
            <a:miter lim="800000"/>
            <a:headEnd/>
            <a:tailEnd/>
          </a:ln>
        </p:spPr>
        <p:txBody>
          <a:bodyPr wrap="none" lIns="91284" tIns="45639" rIns="91284" bIns="45639" anchor="ctr"/>
          <a:lstStyle/>
          <a:p>
            <a:pPr algn="ctr" defTabSz="912850">
              <a:defRPr/>
            </a:pPr>
            <a:r>
              <a:rPr lang="ja-JP" altLang="en-US" sz="1300" dirty="0">
                <a:solidFill>
                  <a:prstClr val="black"/>
                </a:solidFill>
              </a:rPr>
              <a:t>外来・訪問診療等</a:t>
            </a:r>
            <a:endParaRPr lang="en-US" altLang="ja-JP" sz="1300" dirty="0">
              <a:solidFill>
                <a:prstClr val="black"/>
              </a:solidFill>
            </a:endParaRPr>
          </a:p>
          <a:p>
            <a:pPr algn="ctr" defTabSz="912850">
              <a:defRPr/>
            </a:pPr>
            <a:endParaRPr lang="ja-JP" altLang="en-US" sz="1300" dirty="0">
              <a:solidFill>
                <a:prstClr val="black"/>
              </a:solidFill>
            </a:endParaRPr>
          </a:p>
          <a:p>
            <a:pPr algn="ctr" defTabSz="912850">
              <a:defRPr/>
            </a:pPr>
            <a:endParaRPr lang="ja-JP" altLang="en-US" sz="1300" dirty="0">
              <a:solidFill>
                <a:prstClr val="black"/>
              </a:solidFill>
            </a:endParaRPr>
          </a:p>
          <a:p>
            <a:pPr algn="ctr" defTabSz="912850">
              <a:defRPr/>
            </a:pPr>
            <a:endParaRPr lang="en-US" altLang="ja-JP" sz="1300" dirty="0">
              <a:solidFill>
                <a:prstClr val="black"/>
              </a:solidFill>
            </a:endParaRPr>
          </a:p>
        </p:txBody>
      </p:sp>
      <p:sp>
        <p:nvSpPr>
          <p:cNvPr id="3092" name="Line 18"/>
          <p:cNvSpPr>
            <a:spLocks noChangeShapeType="1"/>
          </p:cNvSpPr>
          <p:nvPr/>
        </p:nvSpPr>
        <p:spPr bwMode="auto">
          <a:xfrm flipV="1">
            <a:off x="4664332" y="4846734"/>
            <a:ext cx="0" cy="353818"/>
          </a:xfrm>
          <a:prstGeom prst="line">
            <a:avLst/>
          </a:prstGeom>
          <a:noFill/>
          <a:ln w="9525">
            <a:solidFill>
              <a:schemeClr val="tx1"/>
            </a:solidFill>
            <a:round/>
            <a:headEnd/>
            <a:tailEnd type="triangle" w="med" len="med"/>
          </a:ln>
        </p:spPr>
        <p:txBody>
          <a:bodyPr lIns="91284" tIns="45639" rIns="91284" bIns="45639"/>
          <a:lstStyle/>
          <a:p>
            <a:pPr defTabSz="912850">
              <a:defRPr/>
            </a:pPr>
            <a:endParaRPr lang="ja-JP" altLang="en-US" sz="1600" dirty="0">
              <a:solidFill>
                <a:prstClr val="black"/>
              </a:solidFill>
            </a:endParaRPr>
          </a:p>
        </p:txBody>
      </p:sp>
      <p:sp>
        <p:nvSpPr>
          <p:cNvPr id="3093" name="Line 19"/>
          <p:cNvSpPr>
            <a:spLocks noChangeShapeType="1"/>
          </p:cNvSpPr>
          <p:nvPr/>
        </p:nvSpPr>
        <p:spPr bwMode="auto">
          <a:xfrm>
            <a:off x="4820043" y="4846735"/>
            <a:ext cx="0" cy="353818"/>
          </a:xfrm>
          <a:prstGeom prst="line">
            <a:avLst/>
          </a:prstGeom>
          <a:noFill/>
          <a:ln w="9525">
            <a:solidFill>
              <a:schemeClr val="tx1"/>
            </a:solidFill>
            <a:round/>
            <a:headEnd/>
            <a:tailEnd type="triangle" w="med" len="med"/>
          </a:ln>
        </p:spPr>
        <p:txBody>
          <a:bodyPr lIns="91284" tIns="45639" rIns="91284" bIns="45639"/>
          <a:lstStyle/>
          <a:p>
            <a:pPr defTabSz="912850">
              <a:defRPr/>
            </a:pPr>
            <a:endParaRPr lang="ja-JP" altLang="en-US" sz="1600" dirty="0">
              <a:solidFill>
                <a:prstClr val="black"/>
              </a:solidFill>
            </a:endParaRPr>
          </a:p>
        </p:txBody>
      </p:sp>
      <p:sp>
        <p:nvSpPr>
          <p:cNvPr id="3094" name="Text Box 21"/>
          <p:cNvSpPr txBox="1">
            <a:spLocks noChangeArrowheads="1"/>
          </p:cNvSpPr>
          <p:nvPr/>
        </p:nvSpPr>
        <p:spPr bwMode="auto">
          <a:xfrm>
            <a:off x="4820051" y="4702752"/>
            <a:ext cx="1339953" cy="523057"/>
          </a:xfrm>
          <a:prstGeom prst="rect">
            <a:avLst/>
          </a:prstGeom>
          <a:noFill/>
          <a:ln w="9525">
            <a:noFill/>
            <a:miter lim="800000"/>
            <a:headEnd/>
            <a:tailEnd/>
          </a:ln>
        </p:spPr>
        <p:txBody>
          <a:bodyPr wrap="square" lIns="91284" tIns="45639" rIns="91284" bIns="45639">
            <a:spAutoFit/>
          </a:bodyPr>
          <a:lstStyle/>
          <a:p>
            <a:pPr defTabSz="912850">
              <a:defRPr/>
            </a:pPr>
            <a:r>
              <a:rPr lang="ja-JP" altLang="en-US" sz="1400" dirty="0">
                <a:solidFill>
                  <a:prstClr val="black"/>
                </a:solidFill>
              </a:rPr>
              <a:t>地域レベルでの連携強化</a:t>
            </a:r>
          </a:p>
        </p:txBody>
      </p:sp>
      <p:sp>
        <p:nvSpPr>
          <p:cNvPr id="3095" name="Rectangle 22"/>
          <p:cNvSpPr>
            <a:spLocks noChangeArrowheads="1"/>
          </p:cNvSpPr>
          <p:nvPr/>
        </p:nvSpPr>
        <p:spPr bwMode="auto">
          <a:xfrm>
            <a:off x="4353079" y="6049834"/>
            <a:ext cx="1271995" cy="505137"/>
          </a:xfrm>
          <a:prstGeom prst="rect">
            <a:avLst/>
          </a:prstGeom>
          <a:solidFill>
            <a:srgbClr val="00FFFF"/>
          </a:solidFill>
          <a:ln w="9525">
            <a:solidFill>
              <a:schemeClr val="tx1"/>
            </a:solidFill>
            <a:prstDash val="dash"/>
            <a:miter lim="800000"/>
            <a:headEnd/>
            <a:tailEnd/>
          </a:ln>
        </p:spPr>
        <p:txBody>
          <a:bodyPr wrap="square" lIns="91284" tIns="45639" rIns="91284" bIns="45639" anchor="ctr"/>
          <a:lstStyle/>
          <a:p>
            <a:pPr algn="ctr" defTabSz="912850">
              <a:defRPr/>
            </a:pPr>
            <a:r>
              <a:rPr lang="ja-JP" altLang="en-US" sz="1400" b="1" dirty="0">
                <a:solidFill>
                  <a:prstClr val="black"/>
                </a:solidFill>
              </a:rPr>
              <a:t>かかりつけ医機能の強化</a:t>
            </a:r>
          </a:p>
        </p:txBody>
      </p:sp>
      <p:sp>
        <p:nvSpPr>
          <p:cNvPr id="3098" name="Line 25"/>
          <p:cNvSpPr>
            <a:spLocks noChangeShapeType="1"/>
          </p:cNvSpPr>
          <p:nvPr/>
        </p:nvSpPr>
        <p:spPr bwMode="auto">
          <a:xfrm>
            <a:off x="2636702" y="4579663"/>
            <a:ext cx="1319517" cy="1009855"/>
          </a:xfrm>
          <a:prstGeom prst="line">
            <a:avLst/>
          </a:prstGeom>
          <a:noFill/>
          <a:ln w="28575">
            <a:solidFill>
              <a:srgbClr val="0000FF"/>
            </a:solidFill>
            <a:round/>
            <a:headEnd/>
            <a:tailEnd type="triangle" w="med" len="med"/>
          </a:ln>
        </p:spPr>
        <p:txBody>
          <a:bodyPr lIns="91284" tIns="45639" rIns="91284" bIns="45639"/>
          <a:lstStyle/>
          <a:p>
            <a:pPr defTabSz="912850">
              <a:defRPr/>
            </a:pPr>
            <a:endParaRPr lang="ja-JP" altLang="en-US" sz="1600" dirty="0">
              <a:solidFill>
                <a:prstClr val="black"/>
              </a:solidFill>
            </a:endParaRPr>
          </a:p>
        </p:txBody>
      </p:sp>
      <p:sp>
        <p:nvSpPr>
          <p:cNvPr id="3099" name="Line 26"/>
          <p:cNvSpPr>
            <a:spLocks noChangeShapeType="1"/>
          </p:cNvSpPr>
          <p:nvPr/>
        </p:nvSpPr>
        <p:spPr bwMode="auto">
          <a:xfrm>
            <a:off x="2714106" y="6096676"/>
            <a:ext cx="1273472" cy="0"/>
          </a:xfrm>
          <a:prstGeom prst="line">
            <a:avLst/>
          </a:prstGeom>
          <a:noFill/>
          <a:ln w="28575">
            <a:solidFill>
              <a:srgbClr val="0000FF"/>
            </a:solidFill>
            <a:round/>
            <a:headEnd/>
            <a:tailEnd type="triangle" w="med" len="med"/>
          </a:ln>
        </p:spPr>
        <p:txBody>
          <a:bodyPr lIns="91284" tIns="45639" rIns="91284" bIns="45639"/>
          <a:lstStyle/>
          <a:p>
            <a:pPr defTabSz="912850">
              <a:defRPr/>
            </a:pPr>
            <a:endParaRPr lang="ja-JP" altLang="en-US" sz="1700" dirty="0">
              <a:solidFill>
                <a:prstClr val="black"/>
              </a:solidFill>
            </a:endParaRPr>
          </a:p>
        </p:txBody>
      </p:sp>
      <p:sp>
        <p:nvSpPr>
          <p:cNvPr id="3104" name="Text Box 8"/>
          <p:cNvSpPr txBox="1">
            <a:spLocks noChangeArrowheads="1"/>
          </p:cNvSpPr>
          <p:nvPr/>
        </p:nvSpPr>
        <p:spPr bwMode="auto">
          <a:xfrm>
            <a:off x="1743428" y="3080465"/>
            <a:ext cx="951414" cy="338391"/>
          </a:xfrm>
          <a:prstGeom prst="rect">
            <a:avLst/>
          </a:prstGeom>
          <a:noFill/>
          <a:ln w="9525">
            <a:noFill/>
            <a:miter lim="800000"/>
            <a:headEnd/>
            <a:tailEnd/>
          </a:ln>
        </p:spPr>
        <p:txBody>
          <a:bodyPr wrap="square" lIns="91284" tIns="45639" rIns="91284" bIns="45639">
            <a:spAutoFit/>
          </a:bodyPr>
          <a:lstStyle/>
          <a:p>
            <a:pPr defTabSz="912850">
              <a:defRPr/>
            </a:pPr>
            <a:r>
              <a:rPr lang="ja-JP" altLang="en-US" sz="1600" dirty="0">
                <a:solidFill>
                  <a:prstClr val="black"/>
                </a:solidFill>
                <a:latin typeface="HG丸ｺﾞｼｯｸM-PRO" pitchFamily="50" charset="-128"/>
                <a:ea typeface="HG丸ｺﾞｼｯｸM-PRO" pitchFamily="50" charset="-128"/>
              </a:rPr>
              <a:t>現在</a:t>
            </a:r>
          </a:p>
        </p:txBody>
      </p:sp>
      <p:sp>
        <p:nvSpPr>
          <p:cNvPr id="3105" name="Text Box 8"/>
          <p:cNvSpPr txBox="1">
            <a:spLocks noChangeArrowheads="1"/>
          </p:cNvSpPr>
          <p:nvPr/>
        </p:nvSpPr>
        <p:spPr bwMode="auto">
          <a:xfrm>
            <a:off x="4574939" y="3094084"/>
            <a:ext cx="916731" cy="338391"/>
          </a:xfrm>
          <a:prstGeom prst="rect">
            <a:avLst/>
          </a:prstGeom>
          <a:noFill/>
          <a:ln w="9525">
            <a:noFill/>
            <a:miter lim="800000"/>
            <a:headEnd/>
            <a:tailEnd/>
          </a:ln>
        </p:spPr>
        <p:txBody>
          <a:bodyPr wrap="square" lIns="91284" tIns="45639" rIns="91284" bIns="45639">
            <a:spAutoFit/>
          </a:bodyPr>
          <a:lstStyle/>
          <a:p>
            <a:pPr defTabSz="912850">
              <a:defRPr/>
            </a:pPr>
            <a:r>
              <a:rPr lang="ja-JP" altLang="en-US" sz="1600" dirty="0">
                <a:solidFill>
                  <a:prstClr val="black"/>
                </a:solidFill>
                <a:latin typeface="HG丸ｺﾞｼｯｸM-PRO" pitchFamily="50" charset="-128"/>
                <a:ea typeface="HG丸ｺﾞｼｯｸM-PRO" pitchFamily="50" charset="-128"/>
              </a:rPr>
              <a:t>方向性</a:t>
            </a:r>
          </a:p>
        </p:txBody>
      </p:sp>
      <p:sp>
        <p:nvSpPr>
          <p:cNvPr id="3109" name="Line 39"/>
          <p:cNvSpPr>
            <a:spLocks noChangeShapeType="1"/>
          </p:cNvSpPr>
          <p:nvPr/>
        </p:nvSpPr>
        <p:spPr bwMode="auto">
          <a:xfrm>
            <a:off x="167320" y="5177105"/>
            <a:ext cx="9306627" cy="0"/>
          </a:xfrm>
          <a:prstGeom prst="line">
            <a:avLst/>
          </a:prstGeom>
          <a:noFill/>
          <a:ln w="19050">
            <a:solidFill>
              <a:schemeClr val="tx1"/>
            </a:solidFill>
            <a:prstDash val="dash"/>
            <a:round/>
            <a:headEnd/>
            <a:tailEnd/>
          </a:ln>
        </p:spPr>
        <p:txBody>
          <a:bodyPr lIns="91284" tIns="45639" rIns="91284" bIns="45639"/>
          <a:lstStyle/>
          <a:p>
            <a:pPr defTabSz="912850">
              <a:defRPr/>
            </a:pPr>
            <a:endParaRPr lang="ja-JP" altLang="en-US" sz="1700" dirty="0">
              <a:solidFill>
                <a:prstClr val="black"/>
              </a:solidFill>
            </a:endParaRPr>
          </a:p>
        </p:txBody>
      </p:sp>
      <p:sp>
        <p:nvSpPr>
          <p:cNvPr id="42" name="正方形/長方形 41"/>
          <p:cNvSpPr/>
          <p:nvPr/>
        </p:nvSpPr>
        <p:spPr>
          <a:xfrm>
            <a:off x="198139" y="6535798"/>
            <a:ext cx="3418533" cy="246058"/>
          </a:xfrm>
          <a:prstGeom prst="rect">
            <a:avLst/>
          </a:prstGeom>
        </p:spPr>
        <p:txBody>
          <a:bodyPr wrap="square" lIns="91284" tIns="45639" rIns="91284" bIns="45639">
            <a:spAutoFit/>
          </a:bodyPr>
          <a:lstStyle/>
          <a:p>
            <a:pPr defTabSz="912850">
              <a:defRPr/>
            </a:pPr>
            <a:r>
              <a:rPr lang="ja-JP" altLang="en-US" sz="1000" dirty="0">
                <a:solidFill>
                  <a:prstClr val="black"/>
                </a:solidFill>
              </a:rPr>
              <a:t>出典：社会保障国民会議資料を基に医療課で作成　</a:t>
            </a:r>
          </a:p>
        </p:txBody>
      </p:sp>
      <p:sp>
        <p:nvSpPr>
          <p:cNvPr id="43" name="Rectangle 6"/>
          <p:cNvSpPr>
            <a:spLocks noChangeArrowheads="1"/>
          </p:cNvSpPr>
          <p:nvPr/>
        </p:nvSpPr>
        <p:spPr bwMode="auto">
          <a:xfrm>
            <a:off x="4262189" y="5274145"/>
            <a:ext cx="1407910" cy="353818"/>
          </a:xfrm>
          <a:prstGeom prst="rect">
            <a:avLst/>
          </a:prstGeom>
          <a:solidFill>
            <a:schemeClr val="accent1"/>
          </a:solidFill>
          <a:ln w="9525">
            <a:solidFill>
              <a:schemeClr val="tx1"/>
            </a:solidFill>
            <a:miter lim="800000"/>
            <a:headEnd/>
            <a:tailEnd/>
          </a:ln>
        </p:spPr>
        <p:txBody>
          <a:bodyPr wrap="none" lIns="91284" tIns="45639" rIns="91284" bIns="45639" anchor="ctr"/>
          <a:lstStyle/>
          <a:p>
            <a:pPr algn="ctr" defTabSz="912850">
              <a:defRPr/>
            </a:pPr>
            <a:r>
              <a:rPr lang="ja-JP" altLang="en-US" sz="1600" dirty="0">
                <a:solidFill>
                  <a:prstClr val="white"/>
                </a:solidFill>
              </a:rPr>
              <a:t>入院</a:t>
            </a:r>
          </a:p>
        </p:txBody>
      </p:sp>
      <p:sp>
        <p:nvSpPr>
          <p:cNvPr id="44" name="円/楕円 43"/>
          <p:cNvSpPr/>
          <p:nvPr/>
        </p:nvSpPr>
        <p:spPr>
          <a:xfrm>
            <a:off x="4111970" y="5577899"/>
            <a:ext cx="1670132" cy="1160775"/>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284" tIns="45639" rIns="91284" bIns="45639" rtlCol="0" anchor="ctr"/>
          <a:lstStyle/>
          <a:p>
            <a:pPr algn="ctr" defTabSz="912850">
              <a:defRPr/>
            </a:pPr>
            <a:endParaRPr lang="ja-JP" altLang="en-US" sz="1700" dirty="0">
              <a:solidFill>
                <a:srgbClr val="FF0000"/>
              </a:solidFill>
            </a:endParaRPr>
          </a:p>
        </p:txBody>
      </p:sp>
      <p:sp>
        <p:nvSpPr>
          <p:cNvPr id="39" name="円/楕円 38"/>
          <p:cNvSpPr/>
          <p:nvPr/>
        </p:nvSpPr>
        <p:spPr>
          <a:xfrm>
            <a:off x="4196711" y="4224005"/>
            <a:ext cx="1563784" cy="51198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284" tIns="45639" rIns="91284" bIns="45639" rtlCol="0" anchor="ctr"/>
          <a:lstStyle/>
          <a:p>
            <a:pPr algn="ctr" defTabSz="912850">
              <a:defRPr/>
            </a:pPr>
            <a:endParaRPr lang="ja-JP" altLang="en-US" sz="1600" dirty="0">
              <a:solidFill>
                <a:srgbClr val="FF0000"/>
              </a:solidFill>
            </a:endParaRPr>
          </a:p>
        </p:txBody>
      </p:sp>
      <p:sp>
        <p:nvSpPr>
          <p:cNvPr id="6" name="テキスト ボックス 5"/>
          <p:cNvSpPr txBox="1"/>
          <p:nvPr/>
        </p:nvSpPr>
        <p:spPr>
          <a:xfrm>
            <a:off x="54596" y="957147"/>
            <a:ext cx="9810460" cy="1708160"/>
          </a:xfrm>
          <a:prstGeom prst="rect">
            <a:avLst/>
          </a:prstGeom>
          <a:noFill/>
          <a:ln>
            <a:solidFill>
              <a:schemeClr val="accent3"/>
            </a:solidFill>
          </a:ln>
        </p:spPr>
        <p:txBody>
          <a:bodyPr wrap="square" rtlCol="0">
            <a:spAutoFit/>
          </a:bodyPr>
          <a:lstStyle/>
          <a:p>
            <a:pPr marL="173038" indent="-173038">
              <a:defRPr/>
            </a:pPr>
            <a:r>
              <a:rPr lang="ja-JP" altLang="en-US" sz="1500" dirty="0">
                <a:solidFill>
                  <a:prstClr val="black"/>
                </a:solidFill>
              </a:rPr>
              <a:t>○　新しい提供体制は、利用者である患者が</a:t>
            </a:r>
            <a:r>
              <a:rPr lang="ja-JP" altLang="en-US" sz="1500" u="sng" dirty="0">
                <a:solidFill>
                  <a:prstClr val="black"/>
                </a:solidFill>
              </a:rPr>
              <a:t>大病院、重装備病院への選好を今の形で続けたままでは機能しない</a:t>
            </a:r>
            <a:endParaRPr lang="en-US" altLang="ja-JP" sz="1500" u="sng" dirty="0">
              <a:solidFill>
                <a:prstClr val="black"/>
              </a:solidFill>
            </a:endParaRPr>
          </a:p>
          <a:p>
            <a:pPr marL="173038" indent="-173038">
              <a:defRPr/>
            </a:pPr>
            <a:r>
              <a:rPr lang="ja-JP" altLang="en-US" sz="1500" dirty="0">
                <a:solidFill>
                  <a:prstClr val="black"/>
                </a:solidFill>
              </a:rPr>
              <a:t>○　</a:t>
            </a:r>
            <a:r>
              <a:rPr lang="ja-JP" altLang="en-US" sz="1500" u="sng" dirty="0">
                <a:solidFill>
                  <a:prstClr val="black"/>
                </a:solidFill>
              </a:rPr>
              <a:t>フリーアクセスの基本は守りつつ</a:t>
            </a:r>
            <a:r>
              <a:rPr lang="ja-JP" altLang="en-US" sz="1500" dirty="0">
                <a:solidFill>
                  <a:prstClr val="black"/>
                </a:solidFill>
              </a:rPr>
              <a:t>、限りある医療資源を効率的に活用するという医療提供体制改革に即した観点からは、医療機関間の適切な役割分担を図るため、</a:t>
            </a:r>
            <a:r>
              <a:rPr lang="ja-JP" altLang="en-US" sz="1500" u="sng" dirty="0">
                <a:solidFill>
                  <a:prstClr val="black"/>
                </a:solidFill>
              </a:rPr>
              <a:t>「緩やかなゲートキーパー機能」の導入は必要</a:t>
            </a:r>
            <a:endParaRPr lang="en-US" altLang="ja-JP" sz="1500" u="sng" dirty="0">
              <a:solidFill>
                <a:prstClr val="black"/>
              </a:solidFill>
            </a:endParaRPr>
          </a:p>
          <a:p>
            <a:pPr marL="173038" indent="-173038">
              <a:defRPr/>
            </a:pPr>
            <a:r>
              <a:rPr lang="ja-JP" altLang="en-US" sz="1500" dirty="0">
                <a:solidFill>
                  <a:prstClr val="black"/>
                </a:solidFill>
              </a:rPr>
              <a:t>○　</a:t>
            </a:r>
            <a:r>
              <a:rPr lang="ja-JP" altLang="en-US" sz="1500" u="sng" dirty="0">
                <a:solidFill>
                  <a:prstClr val="black"/>
                </a:solidFill>
              </a:rPr>
              <a:t>大病院の外来は紹介患者を中心</a:t>
            </a:r>
            <a:r>
              <a:rPr lang="ja-JP" altLang="en-US" sz="1500" dirty="0">
                <a:solidFill>
                  <a:prstClr val="black"/>
                </a:solidFill>
              </a:rPr>
              <a:t>とし、</a:t>
            </a:r>
            <a:r>
              <a:rPr lang="ja-JP" altLang="en-US" sz="1500" u="sng" dirty="0">
                <a:solidFill>
                  <a:prstClr val="black"/>
                </a:solidFill>
              </a:rPr>
              <a:t>一般的な外来受診は「かかりつけ医」に相談する</a:t>
            </a:r>
            <a:r>
              <a:rPr lang="ja-JP" altLang="en-US" sz="1500" dirty="0">
                <a:solidFill>
                  <a:prstClr val="black"/>
                </a:solidFill>
              </a:rPr>
              <a:t>ことを基本とするシステムの普及、定着は必須</a:t>
            </a:r>
            <a:endParaRPr lang="en-US" altLang="ja-JP" sz="1500" dirty="0">
              <a:solidFill>
                <a:prstClr val="black"/>
              </a:solidFill>
            </a:endParaRPr>
          </a:p>
          <a:p>
            <a:pPr marL="173038" indent="-173038">
              <a:defRPr/>
            </a:pPr>
            <a:r>
              <a:rPr lang="ja-JP" altLang="en-US" sz="1500" dirty="0">
                <a:solidFill>
                  <a:prstClr val="black"/>
                </a:solidFill>
              </a:rPr>
              <a:t>○　医療の提供を受ける患者の側に、大病院にすぐに行かなくとも、</a:t>
            </a:r>
            <a:r>
              <a:rPr lang="ja-JP" altLang="en-US" sz="1500" u="sng" dirty="0">
                <a:solidFill>
                  <a:prstClr val="black"/>
                </a:solidFill>
              </a:rPr>
              <a:t>気軽に相談できるという安心感を与える医療体制の方が望ましい</a:t>
            </a:r>
            <a:r>
              <a:rPr lang="ja-JP" altLang="en-US" sz="1500" dirty="0">
                <a:solidFill>
                  <a:prstClr val="black"/>
                </a:solidFill>
              </a:rPr>
              <a:t>　</a:t>
            </a:r>
          </a:p>
        </p:txBody>
      </p:sp>
      <p:sp>
        <p:nvSpPr>
          <p:cNvPr id="8" name="テキスト ボックス 7"/>
          <p:cNvSpPr txBox="1"/>
          <p:nvPr/>
        </p:nvSpPr>
        <p:spPr>
          <a:xfrm>
            <a:off x="78857" y="659696"/>
            <a:ext cx="4539854" cy="307777"/>
          </a:xfrm>
          <a:prstGeom prst="rect">
            <a:avLst/>
          </a:prstGeom>
          <a:solidFill>
            <a:schemeClr val="accent3">
              <a:lumMod val="40000"/>
              <a:lumOff val="60000"/>
            </a:schemeClr>
          </a:solidFill>
          <a:ln>
            <a:noFill/>
          </a:ln>
        </p:spPr>
        <p:txBody>
          <a:bodyPr wrap="square" rtlCol="0">
            <a:spAutoFit/>
          </a:bodyPr>
          <a:lstStyle/>
          <a:p>
            <a:pPr>
              <a:defRPr/>
            </a:pPr>
            <a:r>
              <a:rPr lang="ja-JP" altLang="en-US" sz="1400" dirty="0">
                <a:solidFill>
                  <a:prstClr val="black"/>
                </a:solidFill>
              </a:rPr>
              <a:t>社会保障制度改革国民会議報告書（</a:t>
            </a:r>
            <a:r>
              <a:rPr lang="en-US" altLang="ja-JP" sz="1400" dirty="0">
                <a:solidFill>
                  <a:prstClr val="black"/>
                </a:solidFill>
              </a:rPr>
              <a:t>H25</a:t>
            </a:r>
            <a:r>
              <a:rPr lang="ja-JP" altLang="en-US" sz="1400" dirty="0">
                <a:solidFill>
                  <a:prstClr val="black"/>
                </a:solidFill>
              </a:rPr>
              <a:t>年</a:t>
            </a:r>
            <a:r>
              <a:rPr lang="en-US" altLang="ja-JP" sz="1400" dirty="0">
                <a:solidFill>
                  <a:prstClr val="black"/>
                </a:solidFill>
              </a:rPr>
              <a:t>8</a:t>
            </a:r>
            <a:r>
              <a:rPr lang="ja-JP" altLang="en-US" sz="1400" dirty="0">
                <a:solidFill>
                  <a:prstClr val="black"/>
                </a:solidFill>
              </a:rPr>
              <a:t>月</a:t>
            </a:r>
            <a:r>
              <a:rPr lang="en-US" altLang="ja-JP" sz="1400" dirty="0">
                <a:solidFill>
                  <a:prstClr val="black"/>
                </a:solidFill>
              </a:rPr>
              <a:t>6</a:t>
            </a:r>
            <a:r>
              <a:rPr lang="ja-JP" altLang="en-US" sz="1400" dirty="0">
                <a:solidFill>
                  <a:prstClr val="black"/>
                </a:solidFill>
              </a:rPr>
              <a:t>日）抜粋</a:t>
            </a:r>
          </a:p>
        </p:txBody>
      </p:sp>
      <p:sp>
        <p:nvSpPr>
          <p:cNvPr id="4" name="正方形/長方形 3"/>
          <p:cNvSpPr/>
          <p:nvPr/>
        </p:nvSpPr>
        <p:spPr>
          <a:xfrm>
            <a:off x="198124" y="2739206"/>
            <a:ext cx="9553505" cy="3999438"/>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5" name="テキスト ボックス 4"/>
          <p:cNvSpPr txBox="1"/>
          <p:nvPr/>
        </p:nvSpPr>
        <p:spPr>
          <a:xfrm>
            <a:off x="3038721" y="2752854"/>
            <a:ext cx="2935419" cy="338554"/>
          </a:xfrm>
          <a:prstGeom prst="rect">
            <a:avLst/>
          </a:prstGeom>
          <a:solidFill>
            <a:schemeClr val="accent2">
              <a:lumMod val="20000"/>
              <a:lumOff val="80000"/>
            </a:schemeClr>
          </a:solidFill>
        </p:spPr>
        <p:txBody>
          <a:bodyPr wrap="none" rtlCol="0">
            <a:spAutoFit/>
          </a:bodyPr>
          <a:lstStyle/>
          <a:p>
            <a:pPr>
              <a:defRPr/>
            </a:pPr>
            <a:r>
              <a:rPr lang="ja-JP" altLang="en-US" sz="1600" dirty="0">
                <a:solidFill>
                  <a:prstClr val="black"/>
                </a:solidFill>
              </a:rPr>
              <a:t>外来医療の役割分担のイメージ</a:t>
            </a:r>
          </a:p>
        </p:txBody>
      </p:sp>
      <p:sp>
        <p:nvSpPr>
          <p:cNvPr id="35" name="AutoShape 23"/>
          <p:cNvSpPr>
            <a:spLocks noChangeArrowheads="1"/>
          </p:cNvSpPr>
          <p:nvPr/>
        </p:nvSpPr>
        <p:spPr bwMode="auto">
          <a:xfrm>
            <a:off x="6223773" y="3593454"/>
            <a:ext cx="3239166" cy="547222"/>
          </a:xfrm>
          <a:prstGeom prst="wedgeRoundRectCallout">
            <a:avLst>
              <a:gd name="adj1" fmla="val -72147"/>
              <a:gd name="adj2" fmla="val 4316"/>
              <a:gd name="adj3" fmla="val 16667"/>
            </a:avLst>
          </a:prstGeom>
          <a:ln>
            <a:headEnd/>
            <a:tailEnd/>
          </a:ln>
        </p:spPr>
        <p:style>
          <a:lnRef idx="1">
            <a:schemeClr val="accent6"/>
          </a:lnRef>
          <a:fillRef idx="2">
            <a:schemeClr val="accent6"/>
          </a:fillRef>
          <a:effectRef idx="1">
            <a:schemeClr val="accent6"/>
          </a:effectRef>
          <a:fontRef idx="minor">
            <a:schemeClr val="dk1"/>
          </a:fontRef>
        </p:style>
        <p:txBody>
          <a:bodyPr lIns="91284" tIns="45639" rIns="91284" bIns="45639"/>
          <a:lstStyle/>
          <a:p>
            <a:pPr defTabSz="912850"/>
            <a:r>
              <a:rPr lang="ja-JP" altLang="en-US" sz="1300" dirty="0">
                <a:solidFill>
                  <a:prstClr val="black"/>
                </a:solidFill>
                <a:latin typeface="ＭＳ Ｐゴシック"/>
                <a:cs typeface="メイリオ" panose="020B0604030504040204" pitchFamily="50" charset="-128"/>
              </a:rPr>
              <a:t>紹介状なしの大病院受診時の定額負担の対象医療機関の範囲を拡大</a:t>
            </a:r>
          </a:p>
        </p:txBody>
      </p:sp>
      <p:sp>
        <p:nvSpPr>
          <p:cNvPr id="36" name="AutoShape 23"/>
          <p:cNvSpPr>
            <a:spLocks noChangeArrowheads="1"/>
          </p:cNvSpPr>
          <p:nvPr/>
        </p:nvSpPr>
        <p:spPr bwMode="auto">
          <a:xfrm>
            <a:off x="6223769" y="5225780"/>
            <a:ext cx="3409751" cy="1400598"/>
          </a:xfrm>
          <a:prstGeom prst="wedgeRoundRectCallout">
            <a:avLst>
              <a:gd name="adj1" fmla="val -69656"/>
              <a:gd name="adj2" fmla="val 15116"/>
              <a:gd name="adj3" fmla="val 16667"/>
            </a:avLst>
          </a:prstGeom>
          <a:ln>
            <a:headEnd/>
            <a:tailEnd/>
          </a:ln>
        </p:spPr>
        <p:style>
          <a:lnRef idx="1">
            <a:schemeClr val="accent6"/>
          </a:lnRef>
          <a:fillRef idx="2">
            <a:schemeClr val="accent6"/>
          </a:fillRef>
          <a:effectRef idx="1">
            <a:schemeClr val="accent6"/>
          </a:effectRef>
          <a:fontRef idx="minor">
            <a:schemeClr val="dk1"/>
          </a:fontRef>
        </p:style>
        <p:txBody>
          <a:bodyPr lIns="91284" tIns="45639" rIns="91284" bIns="45639"/>
          <a:lstStyle/>
          <a:p>
            <a:pPr defTabSz="912850"/>
            <a:r>
              <a:rPr lang="ja-JP" altLang="en-US" sz="1300" dirty="0">
                <a:solidFill>
                  <a:prstClr val="black"/>
                </a:solidFill>
                <a:latin typeface="ＭＳ Ｐゴシック"/>
                <a:cs typeface="メイリオ" panose="020B0604030504040204" pitchFamily="50" charset="-128"/>
              </a:rPr>
              <a:t>・  地域包括診療料等を算定する医療機関</a:t>
            </a:r>
            <a:endParaRPr lang="en-US" altLang="ja-JP" sz="1300" dirty="0">
              <a:solidFill>
                <a:prstClr val="black"/>
              </a:solidFill>
              <a:latin typeface="ＭＳ Ｐゴシック"/>
              <a:cs typeface="メイリオ" panose="020B0604030504040204" pitchFamily="50" charset="-128"/>
            </a:endParaRPr>
          </a:p>
          <a:p>
            <a:pPr defTabSz="912850"/>
            <a:r>
              <a:rPr lang="en-US" altLang="ja-JP" sz="1300" dirty="0">
                <a:solidFill>
                  <a:prstClr val="black"/>
                </a:solidFill>
                <a:latin typeface="ＭＳ Ｐゴシック"/>
                <a:cs typeface="メイリオ" panose="020B0604030504040204" pitchFamily="50" charset="-128"/>
              </a:rPr>
              <a:t>  </a:t>
            </a:r>
            <a:r>
              <a:rPr lang="ja-JP" altLang="en-US" sz="1300" dirty="0">
                <a:solidFill>
                  <a:prstClr val="black"/>
                </a:solidFill>
                <a:latin typeface="ＭＳ Ｐゴシック"/>
                <a:cs typeface="メイリオ" panose="020B0604030504040204" pitchFamily="50" charset="-128"/>
              </a:rPr>
              <a:t>について、初診料に一定の加算</a:t>
            </a:r>
            <a:endParaRPr lang="en-US" altLang="ja-JP" sz="1300" dirty="0">
              <a:solidFill>
                <a:prstClr val="black"/>
              </a:solidFill>
              <a:latin typeface="ＭＳ Ｐゴシック"/>
              <a:cs typeface="メイリオ" panose="020B0604030504040204" pitchFamily="50" charset="-128"/>
            </a:endParaRPr>
          </a:p>
          <a:p>
            <a:pPr defTabSz="912850"/>
            <a:endParaRPr lang="en-US" altLang="ja-JP" sz="1300" dirty="0">
              <a:solidFill>
                <a:prstClr val="black"/>
              </a:solidFill>
              <a:latin typeface="ＭＳ Ｐゴシック"/>
              <a:cs typeface="メイリオ" panose="020B0604030504040204" pitchFamily="50" charset="-128"/>
            </a:endParaRPr>
          </a:p>
          <a:p>
            <a:pPr defTabSz="912850"/>
            <a:r>
              <a:rPr lang="ja-JP" altLang="en-US" sz="1300" dirty="0">
                <a:solidFill>
                  <a:prstClr val="black"/>
                </a:solidFill>
                <a:latin typeface="ＭＳ Ｐゴシック"/>
                <a:cs typeface="メイリオ" panose="020B0604030504040204" pitchFamily="50" charset="-128"/>
              </a:rPr>
              <a:t>・  地域包括診療料等の施設基準や小児か</a:t>
            </a:r>
            <a:endParaRPr lang="en-US" altLang="ja-JP" sz="1300" dirty="0">
              <a:solidFill>
                <a:prstClr val="black"/>
              </a:solidFill>
              <a:latin typeface="ＭＳ Ｐゴシック"/>
              <a:cs typeface="メイリオ" panose="020B0604030504040204" pitchFamily="50" charset="-128"/>
            </a:endParaRPr>
          </a:p>
          <a:p>
            <a:pPr defTabSz="912850"/>
            <a:r>
              <a:rPr lang="en-US" altLang="ja-JP" sz="1300" dirty="0">
                <a:solidFill>
                  <a:prstClr val="black"/>
                </a:solidFill>
                <a:latin typeface="ＭＳ Ｐゴシック"/>
                <a:cs typeface="メイリオ" panose="020B0604030504040204" pitchFamily="50" charset="-128"/>
              </a:rPr>
              <a:t>  </a:t>
            </a:r>
            <a:r>
              <a:rPr lang="ja-JP" altLang="en-US" sz="1300" dirty="0">
                <a:solidFill>
                  <a:prstClr val="black"/>
                </a:solidFill>
                <a:latin typeface="ＭＳ Ｐゴシック"/>
                <a:cs typeface="メイリオ" panose="020B0604030504040204" pitchFamily="50" charset="-128"/>
              </a:rPr>
              <a:t>かりつけ診療料の算定要件の緩和等、</a:t>
            </a:r>
            <a:endParaRPr lang="en-US" altLang="ja-JP" sz="1300" dirty="0">
              <a:solidFill>
                <a:prstClr val="black"/>
              </a:solidFill>
              <a:latin typeface="ＭＳ Ｐゴシック"/>
              <a:cs typeface="メイリオ" panose="020B0604030504040204" pitchFamily="50" charset="-128"/>
            </a:endParaRPr>
          </a:p>
          <a:p>
            <a:pPr defTabSz="912850"/>
            <a:r>
              <a:rPr lang="en-US" altLang="ja-JP" sz="1300" dirty="0">
                <a:solidFill>
                  <a:prstClr val="black"/>
                </a:solidFill>
                <a:latin typeface="ＭＳ Ｐゴシック"/>
                <a:cs typeface="メイリオ" panose="020B0604030504040204" pitchFamily="50" charset="-128"/>
              </a:rPr>
              <a:t>  </a:t>
            </a:r>
            <a:r>
              <a:rPr lang="ja-JP" altLang="en-US" sz="1300" dirty="0">
                <a:solidFill>
                  <a:prstClr val="black"/>
                </a:solidFill>
                <a:latin typeface="ＭＳ Ｐゴシック"/>
                <a:cs typeface="メイリオ" panose="020B0604030504040204" pitchFamily="50" charset="-128"/>
              </a:rPr>
              <a:t>かかりつけ医機能の評価の拡充</a:t>
            </a:r>
          </a:p>
        </p:txBody>
      </p:sp>
      <p:sp>
        <p:nvSpPr>
          <p:cNvPr id="37" name="テキスト ボックス 36"/>
          <p:cNvSpPr txBox="1"/>
          <p:nvPr/>
        </p:nvSpPr>
        <p:spPr>
          <a:xfrm>
            <a:off x="6227140" y="2955502"/>
            <a:ext cx="3300904" cy="307777"/>
          </a:xfrm>
          <a:prstGeom prst="rect">
            <a:avLst/>
          </a:prstGeom>
          <a:ln/>
        </p:spPr>
        <p:style>
          <a:lnRef idx="1">
            <a:schemeClr val="accent6"/>
          </a:lnRef>
          <a:fillRef idx="2">
            <a:schemeClr val="accent6"/>
          </a:fillRef>
          <a:effectRef idx="1">
            <a:schemeClr val="accent6"/>
          </a:effectRef>
          <a:fontRef idx="minor">
            <a:schemeClr val="dk1"/>
          </a:fontRef>
        </p:style>
        <p:txBody>
          <a:bodyPr wrap="none" rtlCol="0">
            <a:spAutoFit/>
          </a:bodyPr>
          <a:lstStyle/>
          <a:p>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平成</a:t>
            </a:r>
            <a:r>
              <a:rPr lang="en-US" altLang="ja-JP"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30</a:t>
            </a:r>
            <a:r>
              <a:rPr lang="ja-JP" altLang="en-US" sz="14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年度診療報酬改定での主な対応</a:t>
            </a:r>
          </a:p>
        </p:txBody>
      </p:sp>
      <p:sp>
        <p:nvSpPr>
          <p:cNvPr id="45" name="Rectangle 2"/>
          <p:cNvSpPr txBox="1">
            <a:spLocks noChangeArrowheads="1"/>
          </p:cNvSpPr>
          <p:nvPr/>
        </p:nvSpPr>
        <p:spPr>
          <a:xfrm>
            <a:off x="175100" y="0"/>
            <a:ext cx="9536573" cy="591390"/>
          </a:xfrm>
          <a:prstGeom prst="rect">
            <a:avLst/>
          </a:prstGeom>
          <a:solidFill>
            <a:schemeClr val="tx2">
              <a:lumMod val="40000"/>
              <a:lumOff val="6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kumimoji="0" lang="ja-JP" altLang="en-US" sz="2800" kern="0" dirty="0">
                <a:solidFill>
                  <a:prstClr val="black"/>
                </a:solidFill>
                <a:latin typeface="ＭＳ Ｐゴシック" panose="020B0600070205080204" pitchFamily="50" charset="-128"/>
              </a:rPr>
              <a:t>外来医療の今後の方向性（イメージ）</a:t>
            </a:r>
          </a:p>
        </p:txBody>
      </p:sp>
      <p:sp>
        <p:nvSpPr>
          <p:cNvPr id="40"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79</a:t>
            </a:fld>
            <a:endParaRPr lang="ja-JP" altLang="en-US" sz="1600" dirty="0">
              <a:solidFill>
                <a:prstClr val="black"/>
              </a:solidFill>
            </a:endParaRPr>
          </a:p>
        </p:txBody>
      </p:sp>
    </p:spTree>
    <p:extLst>
      <p:ext uri="{BB962C8B-B14F-4D97-AF65-F5344CB8AC3E}">
        <p14:creationId xmlns:p14="http://schemas.microsoft.com/office/powerpoint/2010/main" val="8248979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38" y="822295"/>
            <a:ext cx="418041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１．改定に当たっての基本認識③</a:t>
            </a:r>
            <a:endParaRPr lang="en-US" altLang="ja-JP" sz="2200" dirty="0">
              <a:solidFill>
                <a:srgbClr val="000000"/>
              </a:solidFill>
            </a:endParaRPr>
          </a:p>
        </p:txBody>
      </p:sp>
      <p:sp>
        <p:nvSpPr>
          <p:cNvPr id="7" name="Rectangle 4"/>
          <p:cNvSpPr>
            <a:spLocks noChangeArrowheads="1"/>
          </p:cNvSpPr>
          <p:nvPr/>
        </p:nvSpPr>
        <p:spPr bwMode="auto">
          <a:xfrm>
            <a:off x="340537" y="1196760"/>
            <a:ext cx="9360827" cy="3698448"/>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en-US" altLang="ja-JP" sz="2000" b="1" dirty="0">
                <a:solidFill>
                  <a:srgbClr val="000000"/>
                </a:solidFill>
                <a:latin typeface="ＭＳ Ｐゴシック"/>
              </a:rPr>
              <a:t>《</a:t>
            </a:r>
            <a:r>
              <a:rPr lang="ja-JP" altLang="en-US" sz="2000" b="1" dirty="0">
                <a:solidFill>
                  <a:srgbClr val="000000"/>
                </a:solidFill>
                <a:latin typeface="ＭＳ Ｐゴシック"/>
              </a:rPr>
              <a:t>制度の安定性・持続可能性の確保と医療・介護現場の新たな働き方の推進</a:t>
            </a:r>
            <a:r>
              <a:rPr lang="en-US" altLang="ja-JP" sz="2000" b="1" dirty="0">
                <a:solidFill>
                  <a:srgbClr val="000000"/>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今後、人口減少・少子高齢化が進む中で、制度の安定性・持続可能性を確保しつつ国民皆</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保険を堅持するためには、消費税率の引上げにより得られた財源も活用しつつ、国民皆保険</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を支える国民各層の給付・負担の両面にわたる制度の理解を深めることが不可欠である。</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そのためにも、「経済財政運営と改革の基本方針２０１７」や「未来投資戦略２０１７」等を踏まえ</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つつ、保険料などの国民負担、物価・賃金の動向、医療機関の収入や経営状況、保険財政や</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国の財政に係る状況等を踏まえるとともに、無駄の排除、医療資源の効率的な配分、医療分</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野におけるイノベーションの評価等を通じた経済成長への貢献を図ることが必要である。</a:t>
            </a:r>
            <a:endParaRPr kumimoji="0" lang="en-US" altLang="ja-JP" kern="0" dirty="0">
              <a:solidFill>
                <a:prstClr val="black"/>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また、今後の医療ニーズの変化や生産年齢人口の減少、医療技術の進歩等も踏まえ、</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制度を支える</a:t>
            </a:r>
            <a:r>
              <a:rPr kumimoji="0" lang="ja-JP" altLang="en-US" u="sng" kern="0" dirty="0">
                <a:solidFill>
                  <a:prstClr val="black"/>
                </a:solidFill>
                <a:uFill>
                  <a:solidFill>
                    <a:srgbClr val="FF0000"/>
                  </a:solidFill>
                </a:uFill>
                <a:latin typeface="ＭＳ Ｐゴシック"/>
              </a:rPr>
              <a:t>医療現場の人材確保や働き方改革の推進</a:t>
            </a:r>
            <a:r>
              <a:rPr kumimoji="0" lang="ja-JP" altLang="en-US" kern="0" dirty="0">
                <a:solidFill>
                  <a:prstClr val="black"/>
                </a:solidFill>
                <a:latin typeface="ＭＳ Ｐゴシック"/>
              </a:rPr>
              <a:t>が重要である。</a:t>
            </a:r>
            <a:endParaRPr kumimoji="0" lang="en-US" altLang="ja-JP" kern="0" dirty="0">
              <a:solidFill>
                <a:prstClr val="black"/>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我が国の医療制度が直面する様々な課題に対応するためには、診療報酬のみならず、</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医療法、医療保険各法等の制度的枠組みや、補助金等の予算措置など、総合的な政策の</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構築が不可欠である。</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8</a:t>
            </a:fld>
            <a:endParaRPr lang="ja-JP" altLang="en-US" sz="1600" dirty="0">
              <a:solidFill>
                <a:prstClr val="black"/>
              </a:solidFill>
              <a:latin typeface="Calibri"/>
            </a:endParaRPr>
          </a:p>
        </p:txBody>
      </p:sp>
      <p:sp>
        <p:nvSpPr>
          <p:cNvPr id="11"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203252293"/>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左右矢印 33"/>
          <p:cNvSpPr/>
          <p:nvPr/>
        </p:nvSpPr>
        <p:spPr>
          <a:xfrm rot="16200000">
            <a:off x="4473634" y="2272692"/>
            <a:ext cx="792000" cy="407261"/>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39" name="正方形/長方形 38"/>
          <p:cNvSpPr/>
          <p:nvPr/>
        </p:nvSpPr>
        <p:spPr>
          <a:xfrm>
            <a:off x="5453945" y="3010855"/>
            <a:ext cx="1886801" cy="1169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4" name="角丸四角形 3"/>
          <p:cNvSpPr/>
          <p:nvPr/>
        </p:nvSpPr>
        <p:spPr>
          <a:xfrm>
            <a:off x="3263513" y="4714878"/>
            <a:ext cx="3503728" cy="2088000"/>
          </a:xfrm>
          <a:prstGeom prst="roundRect">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indent="-85725">
              <a:buFont typeface="Arial" panose="020B0604020202020204" pitchFamily="34" charset="0"/>
              <a:buChar char="•"/>
              <a:defRPr/>
            </a:pPr>
            <a:r>
              <a:rPr lang="ja-JP" altLang="en-US" sz="1600" dirty="0">
                <a:solidFill>
                  <a:prstClr val="black"/>
                </a:solidFill>
                <a:latin typeface="ＭＳ Ｐゴシック"/>
              </a:rPr>
              <a:t> かかりつけ医機能を有する医療機関における初診機能の評価</a:t>
            </a:r>
            <a:endParaRPr lang="en-US" altLang="ja-JP" sz="500" dirty="0">
              <a:solidFill>
                <a:prstClr val="black"/>
              </a:solidFill>
              <a:latin typeface="ＭＳ Ｐゴシック"/>
            </a:endParaRPr>
          </a:p>
          <a:p>
            <a:pPr marL="85725" indent="-85725">
              <a:buFont typeface="Arial" panose="020B0604020202020204" pitchFamily="34" charset="0"/>
              <a:buChar char="•"/>
              <a:defRPr/>
            </a:pPr>
            <a:endParaRPr lang="en-US" altLang="ja-JP" sz="500" dirty="0">
              <a:solidFill>
                <a:prstClr val="black"/>
              </a:solidFill>
              <a:latin typeface="ＭＳ Ｐゴシック"/>
            </a:endParaRPr>
          </a:p>
          <a:p>
            <a:pPr marL="85725" indent="-85725">
              <a:buFont typeface="Arial" panose="020B0604020202020204" pitchFamily="34" charset="0"/>
              <a:buChar char="•"/>
              <a:defRPr/>
            </a:pPr>
            <a:r>
              <a:rPr lang="ja-JP" altLang="en-US" sz="1600" dirty="0">
                <a:solidFill>
                  <a:prstClr val="black"/>
                </a:solidFill>
                <a:latin typeface="ＭＳ Ｐゴシック"/>
              </a:rPr>
              <a:t> 地域包括診療料</a:t>
            </a:r>
            <a:r>
              <a:rPr lang="en-US" altLang="ja-JP" sz="1600" dirty="0">
                <a:solidFill>
                  <a:prstClr val="black"/>
                </a:solidFill>
                <a:latin typeface="ＭＳ Ｐゴシック"/>
              </a:rPr>
              <a:t>(※)</a:t>
            </a:r>
            <a:r>
              <a:rPr lang="ja-JP" altLang="en-US" sz="1600" dirty="0">
                <a:solidFill>
                  <a:prstClr val="black"/>
                </a:solidFill>
                <a:latin typeface="ＭＳ Ｐゴシック"/>
              </a:rPr>
              <a:t>等の施設基準の緩和</a:t>
            </a:r>
          </a:p>
          <a:p>
            <a:pPr marL="179388" indent="-93663">
              <a:defRPr/>
            </a:pPr>
            <a:r>
              <a:rPr lang="ja-JP" altLang="en-US" sz="1100" dirty="0">
                <a:solidFill>
                  <a:prstClr val="black"/>
                </a:solidFill>
                <a:latin typeface="ＭＳ Ｐゴシック"/>
              </a:rPr>
              <a:t>（</a:t>
            </a:r>
            <a:r>
              <a:rPr lang="en-US" altLang="ja-JP" sz="1100" dirty="0">
                <a:solidFill>
                  <a:prstClr val="black"/>
                </a:solidFill>
                <a:latin typeface="ＭＳ Ｐゴシック"/>
              </a:rPr>
              <a:t>※</a:t>
            </a:r>
            <a:r>
              <a:rPr lang="ja-JP" altLang="en-US" sz="1100" dirty="0">
                <a:solidFill>
                  <a:prstClr val="black"/>
                </a:solidFill>
                <a:latin typeface="ＭＳ Ｐゴシック"/>
              </a:rPr>
              <a:t>）複数の慢性疾患を持つ患者に対する継続的で全人的な医療を行うことを評価</a:t>
            </a:r>
            <a:endParaRPr lang="en-US" altLang="ja-JP" sz="1100" dirty="0">
              <a:solidFill>
                <a:prstClr val="black"/>
              </a:solidFill>
              <a:latin typeface="ＭＳ Ｐゴシック"/>
            </a:endParaRPr>
          </a:p>
          <a:p>
            <a:pPr marL="85725" indent="-85725">
              <a:buFont typeface="Arial" panose="020B0604020202020204" pitchFamily="34" charset="0"/>
              <a:buChar char="•"/>
              <a:defRPr/>
            </a:pPr>
            <a:r>
              <a:rPr lang="ja-JP" altLang="en-US" sz="1600" dirty="0">
                <a:solidFill>
                  <a:prstClr val="black"/>
                </a:solidFill>
                <a:latin typeface="ＭＳ Ｐゴシック"/>
              </a:rPr>
              <a:t> 小児かかりつけ診療料の算定要件の緩和</a:t>
            </a:r>
            <a:endParaRPr lang="en-US" altLang="ja-JP" sz="1050" dirty="0">
              <a:solidFill>
                <a:prstClr val="black"/>
              </a:solidFill>
              <a:latin typeface="ＭＳ Ｐゴシック"/>
            </a:endParaRPr>
          </a:p>
        </p:txBody>
      </p:sp>
      <p:sp>
        <p:nvSpPr>
          <p:cNvPr id="17" name="角丸四角形 16"/>
          <p:cNvSpPr/>
          <p:nvPr/>
        </p:nvSpPr>
        <p:spPr>
          <a:xfrm>
            <a:off x="115645" y="5353537"/>
            <a:ext cx="2992452" cy="1302954"/>
          </a:xfrm>
          <a:prstGeom prst="roundRect">
            <a:avLst/>
          </a:prstGeom>
          <a:noFill/>
          <a:ln w="28575">
            <a:solidFill>
              <a:srgbClr val="CC33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a:rPr>
              <a:t>生活習慣病管理料の療養計画書の記載項目（様式）に、保険者からの依頼に応じて情報提供を行うことを要件化</a:t>
            </a:r>
            <a:endParaRPr lang="en-US" altLang="ja-JP" sz="1600" dirty="0">
              <a:solidFill>
                <a:prstClr val="black"/>
              </a:solidFill>
              <a:latin typeface="ＭＳ Ｐゴシック"/>
            </a:endParaRPr>
          </a:p>
        </p:txBody>
      </p:sp>
      <p:pic>
        <p:nvPicPr>
          <p:cNvPr id="1028" name="Picture 4" descr="問診のイラスト「お医者さんとお爺さん」"/>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10000" b="97750" l="250" r="45750">
                        <a14:foregroundMark x1="29750" y1="24250" x2="29750" y2="24250"/>
                        <a14:foregroundMark x1="40500" y1="95250" x2="40500" y2="95250"/>
                        <a14:foregroundMark x1="44000" y1="95500" x2="44000" y2="95500"/>
                        <a14:foregroundMark x1="31250" y1="94500" x2="31250" y2="94500"/>
                        <a14:foregroundMark x1="34000" y1="95000" x2="34000" y2="95000"/>
                      </a14:backgroundRemoval>
                    </a14:imgEffect>
                  </a14:imgLayer>
                </a14:imgProps>
              </a:ext>
              <a:ext uri="{28A0092B-C50C-407E-A947-70E740481C1C}">
                <a14:useLocalDpi xmlns:a14="http://schemas.microsoft.com/office/drawing/2010/main" val="0"/>
              </a:ext>
            </a:extLst>
          </a:blip>
          <a:srcRect r="51426"/>
          <a:stretch/>
        </p:blipFill>
        <p:spPr bwMode="auto">
          <a:xfrm>
            <a:off x="3880449" y="2678437"/>
            <a:ext cx="989185" cy="2036440"/>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6" descr="歯医者のイラスト「治療中」"/>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ja-JP" altLang="en-US">
              <a:solidFill>
                <a:prstClr val="black"/>
              </a:solidFill>
            </a:endParaRPr>
          </a:p>
        </p:txBody>
      </p:sp>
      <p:sp>
        <p:nvSpPr>
          <p:cNvPr id="8" name="AutoShape 10" descr="歯医者のイラスト「治療中」"/>
          <p:cNvSpPr>
            <a:spLocks noChangeAspect="1" noChangeArrowheads="1"/>
          </p:cNvSpPr>
          <p:nvPr/>
        </p:nvSpPr>
        <p:spPr bwMode="auto">
          <a:xfrm>
            <a:off x="307976"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ja-JP" altLang="en-US">
              <a:solidFill>
                <a:prstClr val="black"/>
              </a:solidFill>
            </a:endParaRPr>
          </a:p>
        </p:txBody>
      </p:sp>
      <p:sp>
        <p:nvSpPr>
          <p:cNvPr id="11" name="AutoShape 12" descr="歯医者のイラスト「治療中」"/>
          <p:cNvSpPr>
            <a:spLocks noChangeAspect="1" noChangeArrowheads="1"/>
          </p:cNvSpPr>
          <p:nvPr/>
        </p:nvSpPr>
        <p:spPr bwMode="auto">
          <a:xfrm>
            <a:off x="460375" y="1603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defRPr/>
            </a:pPr>
            <a:endParaRPr lang="ja-JP" altLang="en-US">
              <a:solidFill>
                <a:prstClr val="black"/>
              </a:solidFill>
            </a:endParaRPr>
          </a:p>
        </p:txBody>
      </p:sp>
      <p:sp>
        <p:nvSpPr>
          <p:cNvPr id="20" name="左右矢印 19"/>
          <p:cNvSpPr/>
          <p:nvPr/>
        </p:nvSpPr>
        <p:spPr>
          <a:xfrm rot="1500000">
            <a:off x="2275666" y="3072554"/>
            <a:ext cx="1614324" cy="407261"/>
          </a:xfrm>
          <a:prstGeom prst="leftRigh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pic>
        <p:nvPicPr>
          <p:cNvPr id="2056" name="Picture 8" descr="歯医者の建物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88905" y="589200"/>
            <a:ext cx="1465360" cy="1454370"/>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歯医者さんのイラスト（職業）">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278094" y="522940"/>
            <a:ext cx="1013241" cy="1577710"/>
          </a:xfrm>
          <a:prstGeom prst="rect">
            <a:avLst/>
          </a:prstGeom>
          <a:noFill/>
          <a:extLst>
            <a:ext uri="{909E8E84-426E-40DD-AFC4-6F175D3DCCD1}">
              <a14:hiddenFill xmlns:a14="http://schemas.microsoft.com/office/drawing/2010/main">
                <a:solidFill>
                  <a:srgbClr val="FFFFFF"/>
                </a:solidFill>
              </a14:hiddenFill>
            </a:ext>
          </a:extLst>
        </p:spPr>
      </p:pic>
      <p:sp>
        <p:nvSpPr>
          <p:cNvPr id="23" name="角丸四角形 22"/>
          <p:cNvSpPr/>
          <p:nvPr/>
        </p:nvSpPr>
        <p:spPr>
          <a:xfrm>
            <a:off x="6246144" y="709943"/>
            <a:ext cx="2296081" cy="821964"/>
          </a:xfrm>
          <a:prstGeom prst="round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a:rPr>
              <a:t>かかりつけ医とかかりつけ歯科医の間の情報共有の評価</a:t>
            </a:r>
          </a:p>
        </p:txBody>
      </p:sp>
      <p:sp>
        <p:nvSpPr>
          <p:cNvPr id="30" name="テキスト ボックス 29"/>
          <p:cNvSpPr txBox="1"/>
          <p:nvPr/>
        </p:nvSpPr>
        <p:spPr>
          <a:xfrm>
            <a:off x="3496859" y="2115132"/>
            <a:ext cx="1364768" cy="646331"/>
          </a:xfrm>
          <a:prstGeom prst="rect">
            <a:avLst/>
          </a:prstGeom>
          <a:noFill/>
        </p:spPr>
        <p:txBody>
          <a:bodyPr wrap="square" rtlCol="0">
            <a:spAutoFit/>
          </a:bodyPr>
          <a:lstStyle/>
          <a:p>
            <a:pPr algn="ctr">
              <a:defRPr/>
            </a:pPr>
            <a:r>
              <a:rPr lang="ja-JP" altLang="en-US" dirty="0">
                <a:solidFill>
                  <a:prstClr val="black"/>
                </a:solidFill>
              </a:rPr>
              <a:t>情報共有</a:t>
            </a:r>
            <a:endParaRPr lang="en-US" altLang="ja-JP" dirty="0">
              <a:solidFill>
                <a:prstClr val="black"/>
              </a:solidFill>
            </a:endParaRPr>
          </a:p>
          <a:p>
            <a:pPr algn="ctr">
              <a:defRPr/>
            </a:pPr>
            <a:r>
              <a:rPr lang="ja-JP" altLang="en-US" dirty="0">
                <a:solidFill>
                  <a:prstClr val="black"/>
                </a:solidFill>
              </a:rPr>
              <a:t>・連携</a:t>
            </a:r>
          </a:p>
        </p:txBody>
      </p:sp>
      <p:pic>
        <p:nvPicPr>
          <p:cNvPr id="27" name="Picture 4" descr="問診のイラスト「お医者さんとお爺さん」"/>
          <p:cNvPicPr>
            <a:picLocks noChangeArrowheads="1"/>
          </p:cNvPicPr>
          <p:nvPr/>
        </p:nvPicPr>
        <p:blipFill rotWithShape="1">
          <a:blip r:embed="rId8">
            <a:extLst>
              <a:ext uri="{BEBA8EAE-BF5A-486C-A8C5-ECC9F3942E4B}">
                <a14:imgProps xmlns:a14="http://schemas.microsoft.com/office/drawing/2010/main">
                  <a14:imgLayer r:embed="rId3">
                    <a14:imgEffect>
                      <a14:backgroundRemoval t="1500" b="97000" l="41250" r="98250">
                        <a14:foregroundMark x1="67000" y1="19750" x2="67000" y2="19750"/>
                        <a14:foregroundMark x1="78250" y1="19500" x2="78250" y2="19500"/>
                        <a14:foregroundMark x1="68000" y1="24750" x2="68000" y2="24750"/>
                        <a14:foregroundMark x1="78000" y1="25000" x2="78000" y2="25000"/>
                        <a14:foregroundMark x1="61000" y1="93500" x2="61000" y2="93500"/>
                        <a14:foregroundMark x1="58750" y1="93750" x2="58750" y2="93750"/>
                        <a14:foregroundMark x1="57250" y1="94250" x2="57250" y2="94250"/>
                        <a14:foregroundMark x1="71500" y1="93500" x2="71500" y2="93500"/>
                        <a14:foregroundMark x1="69250" y1="94250" x2="69250" y2="94250"/>
                      </a14:backgroundRemoval>
                    </a14:imgEffect>
                  </a14:imgLayer>
                </a14:imgProps>
              </a:ext>
              <a:ext uri="{28A0092B-C50C-407E-A947-70E740481C1C}">
                <a14:useLocalDpi xmlns:a14="http://schemas.microsoft.com/office/drawing/2010/main" val="0"/>
              </a:ext>
            </a:extLst>
          </a:blip>
          <a:srcRect l="37537"/>
          <a:stretch/>
        </p:blipFill>
        <p:spPr bwMode="auto">
          <a:xfrm>
            <a:off x="4666003" y="2819869"/>
            <a:ext cx="1044000" cy="1901932"/>
          </a:xfrm>
          <a:prstGeom prst="rect">
            <a:avLst/>
          </a:prstGeom>
          <a:noFill/>
          <a:extLst>
            <a:ext uri="{909E8E84-426E-40DD-AFC4-6F175D3DCCD1}">
              <a14:hiddenFill xmlns:a14="http://schemas.microsoft.com/office/drawing/2010/main">
                <a:solidFill>
                  <a:srgbClr val="FFFFFF"/>
                </a:solidFill>
              </a14:hiddenFill>
            </a:ext>
          </a:extLst>
        </p:spPr>
      </p:pic>
      <p:sp>
        <p:nvSpPr>
          <p:cNvPr id="35" name="左矢印 34"/>
          <p:cNvSpPr/>
          <p:nvPr/>
        </p:nvSpPr>
        <p:spPr>
          <a:xfrm rot="19800000">
            <a:off x="1863125" y="4394576"/>
            <a:ext cx="2029164" cy="406800"/>
          </a:xfrm>
          <a:prstGeom prst="lef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37" name="角丸四角形 36"/>
          <p:cNvSpPr/>
          <p:nvPr/>
        </p:nvSpPr>
        <p:spPr>
          <a:xfrm>
            <a:off x="189023" y="1191273"/>
            <a:ext cx="2808351" cy="949128"/>
          </a:xfrm>
          <a:prstGeom prst="roundRect">
            <a:avLst/>
          </a:pr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a:rPr>
              <a:t>がん患者に対しての治療と仕事の両立のために産業医と情報共有・連携を評価</a:t>
            </a:r>
            <a:endParaRPr lang="en-US" altLang="ja-JP" sz="1600" dirty="0">
              <a:solidFill>
                <a:prstClr val="black"/>
              </a:solidFill>
              <a:latin typeface="ＭＳ Ｐゴシック"/>
            </a:endParaRPr>
          </a:p>
        </p:txBody>
      </p:sp>
      <p:sp>
        <p:nvSpPr>
          <p:cNvPr id="41" name="テキスト ボックス 40"/>
          <p:cNvSpPr txBox="1"/>
          <p:nvPr/>
        </p:nvSpPr>
        <p:spPr>
          <a:xfrm rot="1500000">
            <a:off x="2584076" y="2604176"/>
            <a:ext cx="1364768" cy="646331"/>
          </a:xfrm>
          <a:prstGeom prst="rect">
            <a:avLst/>
          </a:prstGeom>
          <a:noFill/>
        </p:spPr>
        <p:txBody>
          <a:bodyPr wrap="square" rtlCol="0">
            <a:spAutoFit/>
          </a:bodyPr>
          <a:lstStyle/>
          <a:p>
            <a:pPr algn="ctr">
              <a:defRPr/>
            </a:pPr>
            <a:r>
              <a:rPr lang="ja-JP" altLang="en-US" dirty="0">
                <a:solidFill>
                  <a:prstClr val="black"/>
                </a:solidFill>
              </a:rPr>
              <a:t>情報共有</a:t>
            </a:r>
            <a:endParaRPr lang="en-US" altLang="ja-JP" dirty="0">
              <a:solidFill>
                <a:prstClr val="black"/>
              </a:solidFill>
            </a:endParaRPr>
          </a:p>
          <a:p>
            <a:pPr algn="ctr">
              <a:defRPr/>
            </a:pPr>
            <a:r>
              <a:rPr lang="ja-JP" altLang="en-US" dirty="0">
                <a:solidFill>
                  <a:prstClr val="black"/>
                </a:solidFill>
              </a:rPr>
              <a:t>・連携</a:t>
            </a:r>
          </a:p>
        </p:txBody>
      </p:sp>
      <p:pic>
        <p:nvPicPr>
          <p:cNvPr id="3074" name="Picture 2" descr="カウンセリングのイラスト（男性医師）"/>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39186" y="2032927"/>
            <a:ext cx="1562667" cy="1562667"/>
          </a:xfrm>
          <a:prstGeom prst="rect">
            <a:avLst/>
          </a:prstGeom>
          <a:noFill/>
          <a:extLst>
            <a:ext uri="{909E8E84-426E-40DD-AFC4-6F175D3DCCD1}">
              <a14:hiddenFill xmlns:a14="http://schemas.microsoft.com/office/drawing/2010/main">
                <a:solidFill>
                  <a:srgbClr val="FFFFFF"/>
                </a:solidFill>
              </a14:hiddenFill>
            </a:ext>
          </a:extLst>
        </p:spPr>
      </p:pic>
      <p:sp>
        <p:nvSpPr>
          <p:cNvPr id="38" name="テキスト ボックス 37"/>
          <p:cNvSpPr txBox="1"/>
          <p:nvPr/>
        </p:nvSpPr>
        <p:spPr>
          <a:xfrm rot="19800000">
            <a:off x="2115193" y="4124804"/>
            <a:ext cx="1340037" cy="369332"/>
          </a:xfrm>
          <a:prstGeom prst="rect">
            <a:avLst/>
          </a:prstGeom>
          <a:noFill/>
        </p:spPr>
        <p:txBody>
          <a:bodyPr wrap="square" rtlCol="0">
            <a:spAutoFit/>
          </a:bodyPr>
          <a:lstStyle/>
          <a:p>
            <a:pPr algn="ctr">
              <a:defRPr/>
            </a:pPr>
            <a:r>
              <a:rPr lang="ja-JP" altLang="en-US" dirty="0">
                <a:solidFill>
                  <a:prstClr val="black"/>
                </a:solidFill>
              </a:rPr>
              <a:t>情報提供</a:t>
            </a:r>
          </a:p>
        </p:txBody>
      </p:sp>
      <p:pic>
        <p:nvPicPr>
          <p:cNvPr id="3080" name="Picture 8" descr="オフィスのイラスト"/>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38366" y="4248478"/>
            <a:ext cx="1154831" cy="1269045"/>
          </a:xfrm>
          <a:prstGeom prst="rect">
            <a:avLst/>
          </a:prstGeom>
          <a:noFill/>
          <a:extLst>
            <a:ext uri="{909E8E84-426E-40DD-AFC4-6F175D3DCCD1}">
              <a14:hiddenFill xmlns:a14="http://schemas.microsoft.com/office/drawing/2010/main">
                <a:solidFill>
                  <a:srgbClr val="FFFFFF"/>
                </a:solidFill>
              </a14:hiddenFill>
            </a:ext>
          </a:extLst>
        </p:spPr>
      </p:pic>
      <p:sp>
        <p:nvSpPr>
          <p:cNvPr id="5" name="角丸四角形 4"/>
          <p:cNvSpPr/>
          <p:nvPr/>
        </p:nvSpPr>
        <p:spPr>
          <a:xfrm>
            <a:off x="483235" y="4317400"/>
            <a:ext cx="1054099" cy="280575"/>
          </a:xfrm>
          <a:prstGeom prst="roundRect">
            <a:avLst/>
          </a:prstGeom>
          <a:solidFill>
            <a:srgbClr val="3865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prstClr val="white"/>
                </a:solidFill>
                <a:latin typeface="ＤＦ特太ゴシック体" panose="020B0509000000000000" pitchFamily="49" charset="-128"/>
                <a:ea typeface="ＤＦ特太ゴシック体" panose="020B0509000000000000" pitchFamily="49" charset="-128"/>
              </a:rPr>
              <a:t>〇〇健保</a:t>
            </a:r>
          </a:p>
        </p:txBody>
      </p:sp>
      <p:pic>
        <p:nvPicPr>
          <p:cNvPr id="36" name="Picture 12" descr="訪問看護・訪問介護のイラスト（男性）">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262716" y="4333376"/>
            <a:ext cx="2084132" cy="1787723"/>
          </a:xfrm>
          <a:prstGeom prst="rect">
            <a:avLst/>
          </a:prstGeom>
          <a:noFill/>
          <a:extLst>
            <a:ext uri="{909E8E84-426E-40DD-AFC4-6F175D3DCCD1}">
              <a14:hiddenFill xmlns:a14="http://schemas.microsoft.com/office/drawing/2010/main">
                <a:solidFill>
                  <a:srgbClr val="FFFFFF"/>
                </a:solidFill>
              </a14:hiddenFill>
            </a:ext>
          </a:extLst>
        </p:spPr>
      </p:pic>
      <p:sp>
        <p:nvSpPr>
          <p:cNvPr id="44" name="角丸四角形 43"/>
          <p:cNvSpPr/>
          <p:nvPr/>
        </p:nvSpPr>
        <p:spPr>
          <a:xfrm>
            <a:off x="6995750" y="5939352"/>
            <a:ext cx="2667139" cy="854575"/>
          </a:xfrm>
          <a:prstGeom prst="round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a:rPr>
              <a:t>外来から訪問診療に移行した患者への在宅医療の提供実績の評価</a:t>
            </a:r>
            <a:endParaRPr lang="en-US" altLang="ja-JP" sz="1600" dirty="0">
              <a:solidFill>
                <a:prstClr val="black"/>
              </a:solidFill>
              <a:latin typeface="ＭＳ Ｐゴシック"/>
            </a:endParaRPr>
          </a:p>
        </p:txBody>
      </p:sp>
      <p:sp>
        <p:nvSpPr>
          <p:cNvPr id="46" name="角丸四角形 45"/>
          <p:cNvSpPr/>
          <p:nvPr/>
        </p:nvSpPr>
        <p:spPr>
          <a:xfrm>
            <a:off x="6873727" y="1897883"/>
            <a:ext cx="2891759" cy="845317"/>
          </a:xfrm>
          <a:prstGeom prst="round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600" dirty="0">
                <a:solidFill>
                  <a:prstClr val="black"/>
                </a:solidFill>
                <a:latin typeface="ＭＳ Ｐゴシック"/>
              </a:rPr>
              <a:t>末期のがん患者についてケアマネージャーと在宅主治医との連携を強化</a:t>
            </a:r>
            <a:endParaRPr lang="en-US" altLang="ja-JP" sz="1600" dirty="0">
              <a:solidFill>
                <a:prstClr val="black"/>
              </a:solidFill>
              <a:latin typeface="ＭＳ Ｐゴシック"/>
            </a:endParaRPr>
          </a:p>
        </p:txBody>
      </p:sp>
      <p:pic>
        <p:nvPicPr>
          <p:cNvPr id="47" name="Picture 4" descr="社会福祉士のイラスト（女性）"/>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990925" y="2529960"/>
            <a:ext cx="1553933" cy="1645341"/>
          </a:xfrm>
          <a:prstGeom prst="rect">
            <a:avLst/>
          </a:prstGeom>
          <a:noFill/>
          <a:extLst>
            <a:ext uri="{909E8E84-426E-40DD-AFC4-6F175D3DCCD1}">
              <a14:hiddenFill xmlns:a14="http://schemas.microsoft.com/office/drawing/2010/main">
                <a:solidFill>
                  <a:srgbClr val="FFFFFF"/>
                </a:solidFill>
              </a14:hiddenFill>
            </a:ext>
          </a:extLst>
        </p:spPr>
      </p:pic>
      <p:sp>
        <p:nvSpPr>
          <p:cNvPr id="48" name="左右矢印 47"/>
          <p:cNvSpPr/>
          <p:nvPr/>
        </p:nvSpPr>
        <p:spPr>
          <a:xfrm>
            <a:off x="5859741" y="3148999"/>
            <a:ext cx="2053336" cy="407261"/>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49" name="テキスト ボックス 48"/>
          <p:cNvSpPr txBox="1"/>
          <p:nvPr/>
        </p:nvSpPr>
        <p:spPr>
          <a:xfrm>
            <a:off x="6545217" y="2906853"/>
            <a:ext cx="682384" cy="369332"/>
          </a:xfrm>
          <a:prstGeom prst="rect">
            <a:avLst/>
          </a:prstGeom>
          <a:noFill/>
        </p:spPr>
        <p:txBody>
          <a:bodyPr wrap="square" rtlCol="0">
            <a:spAutoFit/>
          </a:bodyPr>
          <a:lstStyle/>
          <a:p>
            <a:pPr algn="ctr">
              <a:defRPr/>
            </a:pPr>
            <a:r>
              <a:rPr lang="ja-JP" altLang="en-US" dirty="0">
                <a:solidFill>
                  <a:prstClr val="black"/>
                </a:solidFill>
              </a:rPr>
              <a:t>連携</a:t>
            </a:r>
          </a:p>
        </p:txBody>
      </p:sp>
      <p:sp>
        <p:nvSpPr>
          <p:cNvPr id="50" name="左矢印 49"/>
          <p:cNvSpPr/>
          <p:nvPr/>
        </p:nvSpPr>
        <p:spPr>
          <a:xfrm rot="2093399" flipH="1">
            <a:off x="5745047" y="4214806"/>
            <a:ext cx="1601391" cy="406800"/>
          </a:xfrm>
          <a:prstGeom prst="lef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sp>
        <p:nvSpPr>
          <p:cNvPr id="51" name="テキスト ボックス 50"/>
          <p:cNvSpPr txBox="1"/>
          <p:nvPr/>
        </p:nvSpPr>
        <p:spPr>
          <a:xfrm rot="2100000">
            <a:off x="6076065" y="3769300"/>
            <a:ext cx="1364768" cy="646331"/>
          </a:xfrm>
          <a:prstGeom prst="rect">
            <a:avLst/>
          </a:prstGeom>
          <a:noFill/>
        </p:spPr>
        <p:txBody>
          <a:bodyPr wrap="square" rtlCol="0">
            <a:spAutoFit/>
          </a:bodyPr>
          <a:lstStyle/>
          <a:p>
            <a:pPr algn="ctr">
              <a:defRPr/>
            </a:pPr>
            <a:r>
              <a:rPr lang="ja-JP" altLang="en-US" dirty="0">
                <a:solidFill>
                  <a:prstClr val="black"/>
                </a:solidFill>
              </a:rPr>
              <a:t>訪問診療</a:t>
            </a:r>
            <a:endParaRPr lang="en-US" altLang="ja-JP" dirty="0">
              <a:solidFill>
                <a:prstClr val="black"/>
              </a:solidFill>
            </a:endParaRPr>
          </a:p>
          <a:p>
            <a:pPr algn="ctr">
              <a:defRPr/>
            </a:pPr>
            <a:r>
              <a:rPr lang="ja-JP" altLang="en-US" dirty="0" err="1">
                <a:solidFill>
                  <a:prstClr val="black"/>
                </a:solidFill>
              </a:rPr>
              <a:t>への</a:t>
            </a:r>
            <a:r>
              <a:rPr lang="ja-JP" altLang="en-US" dirty="0">
                <a:solidFill>
                  <a:prstClr val="black"/>
                </a:solidFill>
              </a:rPr>
              <a:t>移行</a:t>
            </a:r>
          </a:p>
        </p:txBody>
      </p:sp>
      <p:sp>
        <p:nvSpPr>
          <p:cNvPr id="40" name="Rectangle 2"/>
          <p:cNvSpPr txBox="1">
            <a:spLocks noChangeArrowheads="1"/>
          </p:cNvSpPr>
          <p:nvPr/>
        </p:nvSpPr>
        <p:spPr>
          <a:xfrm>
            <a:off x="175100" y="7937"/>
            <a:ext cx="9536573" cy="548025"/>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2800" dirty="0">
                <a:solidFill>
                  <a:prstClr val="black"/>
                </a:solidFill>
                <a:latin typeface="ＭＳ Ｐゴシック"/>
              </a:rPr>
              <a:t>かかりつけ医機能評価の充実</a:t>
            </a:r>
            <a:endParaRPr lang="en-US" altLang="ja-JP" sz="2800" dirty="0">
              <a:solidFill>
                <a:prstClr val="black"/>
              </a:solidFill>
              <a:latin typeface="ＭＳ Ｐゴシック"/>
            </a:endParaRPr>
          </a:p>
        </p:txBody>
      </p:sp>
      <p:sp>
        <p:nvSpPr>
          <p:cNvPr id="42"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79652788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7"/>
          <p:cNvSpPr>
            <a:spLocks noChangeArrowheads="1"/>
          </p:cNvSpPr>
          <p:nvPr/>
        </p:nvSpPr>
        <p:spPr bwMode="auto">
          <a:xfrm>
            <a:off x="155925" y="836712"/>
            <a:ext cx="9592213" cy="5904656"/>
          </a:xfrm>
          <a:prstGeom prst="rect">
            <a:avLst/>
          </a:prstGeom>
          <a:noFill/>
          <a:ln w="9525">
            <a:solidFill>
              <a:schemeClr val="tx1"/>
            </a:solidFill>
            <a:miter lim="800000"/>
            <a:headEnd/>
            <a:tailEnd/>
          </a:ln>
        </p:spPr>
        <p:txBody>
          <a:bodyPr/>
          <a:lstStyle/>
          <a:p>
            <a:pPr marL="271463" indent="-271463">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ja-JP" sz="1600" dirty="0">
                <a:solidFill>
                  <a:prstClr val="black"/>
                </a:solidFill>
                <a:latin typeface="ＭＳ Ｐゴシック" panose="020B0600070205080204" pitchFamily="50" charset="-128"/>
              </a:rPr>
              <a:t>かかりつけ医機能を推進する観点から、</a:t>
            </a:r>
            <a:r>
              <a:rPr lang="en-US" altLang="ja-JP" sz="1600" dirty="0">
                <a:solidFill>
                  <a:prstClr val="black"/>
                </a:solidFill>
                <a:latin typeface="ＭＳ Ｐゴシック" panose="020B0600070205080204" pitchFamily="50" charset="-128"/>
              </a:rPr>
              <a:t> 24</a:t>
            </a:r>
            <a:r>
              <a:rPr lang="ja-JP" altLang="ja-JP" sz="1600" dirty="0">
                <a:solidFill>
                  <a:prstClr val="black"/>
                </a:solidFill>
                <a:latin typeface="ＭＳ Ｐゴシック" panose="020B0600070205080204" pitchFamily="50" charset="-128"/>
              </a:rPr>
              <a:t>時間対応</a:t>
            </a:r>
            <a:r>
              <a:rPr lang="ja-JP" altLang="en-US" sz="1600" dirty="0">
                <a:solidFill>
                  <a:prstClr val="black"/>
                </a:solidFill>
                <a:latin typeface="ＭＳ Ｐゴシック" panose="020B0600070205080204" pitchFamily="50" charset="-128"/>
              </a:rPr>
              <a:t>や医師配置</a:t>
            </a:r>
            <a:r>
              <a:rPr lang="ja-JP" altLang="ja-JP" sz="1600" dirty="0">
                <a:solidFill>
                  <a:prstClr val="black"/>
                </a:solidFill>
                <a:latin typeface="ＭＳ Ｐゴシック" panose="020B0600070205080204" pitchFamily="50" charset="-128"/>
              </a:rPr>
              <a:t>基準の</a:t>
            </a:r>
            <a:r>
              <a:rPr lang="ja-JP" altLang="en-US" sz="1600" dirty="0">
                <a:solidFill>
                  <a:prstClr val="black"/>
                </a:solidFill>
                <a:latin typeface="ＭＳ Ｐゴシック" panose="020B0600070205080204" pitchFamily="50" charset="-128"/>
              </a:rPr>
              <a:t>緩和と在宅への移行実績を評価</a:t>
            </a:r>
            <a:endParaRPr lang="en-US" altLang="ja-JP" sz="1600" b="1" dirty="0">
              <a:solidFill>
                <a:prstClr val="black"/>
              </a:solidFill>
              <a:latin typeface="ＭＳ Ｐゴシック" panose="020B0600070205080204" pitchFamily="50" charset="-128"/>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latin typeface="ＭＳ Ｐゴシック"/>
            </a:endParaRPr>
          </a:p>
          <a:p>
            <a:pPr marL="271463" indent="-271463">
              <a:buFont typeface="Wingdings" pitchFamily="2" charset="2"/>
              <a:buChar char="Ø"/>
              <a:defRPr/>
            </a:pPr>
            <a:endParaRPr lang="en-US" altLang="ja-JP" dirty="0">
              <a:solidFill>
                <a:prstClr val="black"/>
              </a:solidFill>
            </a:endParaRPr>
          </a:p>
          <a:p>
            <a:pPr marL="271463" indent="-271463">
              <a:buFont typeface="Wingdings" pitchFamily="2" charset="2"/>
              <a:buChar char="Ø"/>
              <a:defRPr/>
            </a:pPr>
            <a:endParaRPr lang="en-US" altLang="ja-JP" dirty="0">
              <a:solidFill>
                <a:prstClr val="black"/>
              </a:solidFill>
            </a:endParaRPr>
          </a:p>
          <a:p>
            <a:pPr marL="271463" indent="-271463">
              <a:buFont typeface="Wingdings" pitchFamily="2" charset="2"/>
              <a:buChar char="Ø"/>
              <a:defRPr/>
            </a:pPr>
            <a:endParaRPr lang="en-US" altLang="ja-JP" dirty="0">
              <a:solidFill>
                <a:prstClr val="black"/>
              </a:solidFill>
            </a:endParaRPr>
          </a:p>
          <a:p>
            <a:pPr marL="271463" indent="-271463">
              <a:buFont typeface="Wingdings" pitchFamily="2" charset="2"/>
              <a:buChar char="Ø"/>
              <a:defRPr/>
            </a:pPr>
            <a:endParaRPr lang="en-US" altLang="ja-JP" dirty="0">
              <a:solidFill>
                <a:prstClr val="black"/>
              </a:solidFill>
            </a:endParaRPr>
          </a:p>
          <a:p>
            <a:pPr marL="271463" indent="-271463">
              <a:buFont typeface="Wingdings" pitchFamily="2" charset="2"/>
              <a:buChar char="Ø"/>
              <a:defRPr/>
            </a:pPr>
            <a:endParaRPr lang="en-US" altLang="ja-JP" dirty="0">
              <a:solidFill>
                <a:prstClr val="black"/>
              </a:solidFill>
            </a:endParaRPr>
          </a:p>
          <a:p>
            <a:pPr>
              <a:defRPr/>
            </a:pPr>
            <a:endParaRPr lang="en-US" altLang="ja-JP" dirty="0">
              <a:solidFill>
                <a:prstClr val="black"/>
              </a:solidFill>
            </a:endParaRPr>
          </a:p>
          <a:p>
            <a:pPr marL="271463" indent="-271463">
              <a:buFont typeface="Wingdings" pitchFamily="2" charset="2"/>
              <a:buChar char="Ø"/>
              <a:defRPr/>
            </a:pPr>
            <a:endParaRPr lang="en-US" altLang="ja-JP" dirty="0">
              <a:solidFill>
                <a:prstClr val="black"/>
              </a:solidFill>
            </a:endParaRPr>
          </a:p>
          <a:p>
            <a:pPr marL="271463" indent="-271463">
              <a:buFont typeface="Wingdings" pitchFamily="2" charset="2"/>
              <a:buChar char="Ø"/>
              <a:defRPr/>
            </a:pPr>
            <a:endParaRPr lang="en-US" altLang="ja-JP" dirty="0">
              <a:solidFill>
                <a:prstClr val="black"/>
              </a:solidFill>
            </a:endParaRPr>
          </a:p>
          <a:p>
            <a:pPr>
              <a:defRPr/>
            </a:pPr>
            <a:endParaRPr lang="en-US" altLang="ja-JP" dirty="0">
              <a:solidFill>
                <a:prstClr val="black"/>
              </a:solidFill>
            </a:endParaRPr>
          </a:p>
          <a:p>
            <a:pPr>
              <a:defRPr/>
            </a:pPr>
            <a:endParaRPr lang="en-US" altLang="ja-JP" dirty="0">
              <a:solidFill>
                <a:prstClr val="black"/>
              </a:solidFill>
            </a:endParaRPr>
          </a:p>
          <a:p>
            <a:pPr marL="271463" indent="-271463">
              <a:buFont typeface="Wingdings" pitchFamily="2" charset="2"/>
              <a:buChar char="Ø"/>
              <a:defRPr/>
            </a:pPr>
            <a:r>
              <a:rPr lang="ja-JP" altLang="en-US" sz="1600" dirty="0">
                <a:solidFill>
                  <a:prstClr val="black"/>
                </a:solidFill>
              </a:rPr>
              <a:t>　</a:t>
            </a:r>
            <a:r>
              <a:rPr lang="ja-JP" altLang="ja-JP" sz="1600" dirty="0">
                <a:solidFill>
                  <a:prstClr val="black"/>
                </a:solidFill>
              </a:rPr>
              <a:t>地域包括診療料等の要件である患者の受診医療機関や処方薬の把握について看護</a:t>
            </a:r>
            <a:r>
              <a:rPr lang="ja-JP" altLang="en-US" sz="1600" dirty="0">
                <a:solidFill>
                  <a:prstClr val="black"/>
                </a:solidFill>
              </a:rPr>
              <a:t>職員</a:t>
            </a:r>
            <a:r>
              <a:rPr lang="ja-JP" altLang="ja-JP" sz="1600" dirty="0">
                <a:solidFill>
                  <a:prstClr val="black"/>
                </a:solidFill>
              </a:rPr>
              <a:t>等が実施可能であることを明確化する。</a:t>
            </a:r>
            <a:endParaRPr lang="en-US" altLang="ja-JP" sz="1600" dirty="0">
              <a:solidFill>
                <a:prstClr val="black"/>
              </a:solidFill>
              <a:latin typeface="ＭＳ Ｐゴシック"/>
            </a:endParaRPr>
          </a:p>
          <a:p>
            <a:pPr>
              <a:defRPr/>
            </a:pPr>
            <a:r>
              <a:rPr lang="ja-JP" altLang="en-US" dirty="0">
                <a:solidFill>
                  <a:prstClr val="black"/>
                </a:solidFill>
                <a:latin typeface="ＭＳ Ｐゴシック"/>
              </a:rPr>
              <a:t>　</a:t>
            </a:r>
            <a:endParaRPr lang="en-US" altLang="ja-JP" sz="1400" dirty="0">
              <a:solidFill>
                <a:prstClr val="black"/>
              </a:solidFill>
              <a:latin typeface="ＭＳ Ｐゴシック"/>
            </a:endParaRPr>
          </a:p>
          <a:p>
            <a:pPr marL="177800" indent="-177800">
              <a:spcBef>
                <a:spcPct val="20000"/>
              </a:spcBef>
              <a:defRPr/>
            </a:pPr>
            <a:endParaRPr lang="en-US" altLang="ja-JP" sz="1400" dirty="0">
              <a:solidFill>
                <a:prstClr val="black"/>
              </a:solidFill>
              <a:latin typeface="ＭＳ Ｐゴシック"/>
            </a:endParaRPr>
          </a:p>
          <a:p>
            <a:pPr marL="177800" indent="-177800">
              <a:spcBef>
                <a:spcPct val="20000"/>
              </a:spcBef>
              <a:defRPr/>
            </a:pPr>
            <a:endParaRPr lang="en-US" altLang="ja-JP" sz="1400" dirty="0">
              <a:solidFill>
                <a:prstClr val="black"/>
              </a:solidFill>
              <a:latin typeface="ＭＳ Ｐゴシック"/>
            </a:endParaRPr>
          </a:p>
          <a:p>
            <a:pPr marL="177800" indent="-177800">
              <a:spcBef>
                <a:spcPct val="20000"/>
              </a:spcBef>
              <a:defRPr/>
            </a:pPr>
            <a:endParaRPr lang="en-US" altLang="ja-JP" sz="1400" dirty="0">
              <a:solidFill>
                <a:prstClr val="black"/>
              </a:solidFill>
              <a:latin typeface="ＭＳ Ｐゴシック"/>
            </a:endParaRPr>
          </a:p>
          <a:p>
            <a:pPr marL="177800" indent="-177800">
              <a:spcBef>
                <a:spcPct val="20000"/>
              </a:spcBef>
              <a:defRPr/>
            </a:pPr>
            <a:endParaRPr lang="en-US" altLang="ja-JP" sz="1200" dirty="0">
              <a:solidFill>
                <a:prstClr val="black"/>
              </a:solidFill>
              <a:latin typeface="ＭＳ Ｐゴシック"/>
            </a:endParaRPr>
          </a:p>
          <a:p>
            <a:pPr marL="177800" indent="-177800">
              <a:spcBef>
                <a:spcPct val="20000"/>
              </a:spcBef>
              <a:defRPr/>
            </a:pPr>
            <a:endParaRPr lang="en-US" altLang="ja-JP" sz="1200" dirty="0">
              <a:solidFill>
                <a:prstClr val="black"/>
              </a:solidFill>
              <a:latin typeface="ＭＳ Ｐゴシック"/>
            </a:endParaRPr>
          </a:p>
          <a:p>
            <a:pPr marL="177800" indent="-177800">
              <a:spcBef>
                <a:spcPct val="20000"/>
              </a:spcBef>
              <a:defRPr/>
            </a:pPr>
            <a:endParaRPr lang="en-US" altLang="ja-JP" sz="1200" dirty="0">
              <a:solidFill>
                <a:prstClr val="black"/>
              </a:solidFill>
              <a:latin typeface="ＭＳ Ｐゴシック"/>
            </a:endParaRPr>
          </a:p>
          <a:p>
            <a:pPr marL="177800" indent="-177800">
              <a:spcBef>
                <a:spcPct val="20000"/>
              </a:spcBef>
              <a:defRPr/>
            </a:pPr>
            <a:endParaRPr lang="en-US" altLang="ja-JP" sz="1200" dirty="0">
              <a:solidFill>
                <a:prstClr val="black"/>
              </a:solidFill>
              <a:latin typeface="ＭＳ Ｐゴシック"/>
            </a:endParaRPr>
          </a:p>
          <a:p>
            <a:pPr marL="177800" indent="-177800">
              <a:spcBef>
                <a:spcPct val="20000"/>
              </a:spcBef>
              <a:defRPr/>
            </a:pPr>
            <a:endParaRPr lang="en-US" altLang="ja-JP" sz="1200" dirty="0">
              <a:solidFill>
                <a:prstClr val="black"/>
              </a:solidFill>
              <a:latin typeface="ＭＳ Ｐゴシック"/>
            </a:endParaRPr>
          </a:p>
          <a:p>
            <a:pPr>
              <a:defRPr/>
            </a:pPr>
            <a:r>
              <a:rPr lang="ja-JP" altLang="en-US" sz="2000" dirty="0">
                <a:solidFill>
                  <a:prstClr val="black"/>
                </a:solidFill>
                <a:latin typeface="ＭＳ Ｐゴシック"/>
              </a:rPr>
              <a:t>　　　　　　　　　　　　　　</a:t>
            </a:r>
            <a:r>
              <a:rPr lang="ja-JP" altLang="en-US" dirty="0">
                <a:solidFill>
                  <a:prstClr val="black"/>
                </a:solidFill>
                <a:latin typeface="ＭＳ Ｐゴシック"/>
              </a:rPr>
              <a:t>　</a:t>
            </a:r>
          </a:p>
        </p:txBody>
      </p:sp>
      <p:graphicFrame>
        <p:nvGraphicFramePr>
          <p:cNvPr id="8" name="表 7"/>
          <p:cNvGraphicFramePr>
            <a:graphicFrameLocks noGrp="1"/>
          </p:cNvGraphicFramePr>
          <p:nvPr>
            <p:extLst>
              <p:ext uri="{D42A27DB-BD31-4B8C-83A1-F6EECF244321}">
                <p14:modId xmlns:p14="http://schemas.microsoft.com/office/powerpoint/2010/main" val="2862123232"/>
              </p:ext>
            </p:extLst>
          </p:nvPr>
        </p:nvGraphicFramePr>
        <p:xfrm>
          <a:off x="299230" y="1188875"/>
          <a:ext cx="3333210" cy="4053840"/>
        </p:xfrm>
        <a:graphic>
          <a:graphicData uri="http://schemas.openxmlformats.org/drawingml/2006/table">
            <a:tbl>
              <a:tblPr firstRow="1" bandRow="1">
                <a:tableStyleId>{5C22544A-7EE6-4342-B048-85BDC9FD1C3A}</a:tableStyleId>
              </a:tblPr>
              <a:tblGrid>
                <a:gridCol w="3333210">
                  <a:extLst>
                    <a:ext uri="{9D8B030D-6E8A-4147-A177-3AD203B41FA5}">
                      <a16:colId xmlns="" xmlns:a16="http://schemas.microsoft.com/office/drawing/2014/main" val="20000"/>
                    </a:ext>
                  </a:extLst>
                </a:gridCol>
              </a:tblGrid>
              <a:tr h="232698">
                <a:tc>
                  <a:txBody>
                    <a:bodyPr/>
                    <a:lstStyle/>
                    <a:p>
                      <a:pPr algn="ctr"/>
                      <a:r>
                        <a:rPr kumimoji="1" lang="ja-JP" altLang="en-US" sz="1400" baseline="0" dirty="0">
                          <a:latin typeface="+mn-ea"/>
                          <a:ea typeface="+mn-ea"/>
                        </a:rPr>
                        <a:t>現行</a:t>
                      </a:r>
                    </a:p>
                  </a:txBody>
                  <a:tcPr/>
                </a:tc>
                <a:extLst>
                  <a:ext uri="{0D108BD9-81ED-4DB2-BD59-A6C34878D82A}">
                    <a16:rowId xmlns="" xmlns:a16="http://schemas.microsoft.com/office/drawing/2014/main" val="10000"/>
                  </a:ext>
                </a:extLst>
              </a:tr>
              <a:tr h="14945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地域包括診療加算等</a:t>
                      </a:r>
                      <a:r>
                        <a:rPr kumimoji="1" lang="en-US" altLang="ja-JP" sz="14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地域包括診療加算</a:t>
                      </a:r>
                      <a:r>
                        <a:rPr kumimoji="1" lang="en-US" altLang="ja-JP" sz="1400" baseline="0" dirty="0">
                          <a:latin typeface="+mn-ea"/>
                          <a:ea typeface="+mn-ea"/>
                        </a:rPr>
                        <a:t>		20</a:t>
                      </a:r>
                      <a:r>
                        <a:rPr kumimoji="1" lang="ja-JP" altLang="en-US" sz="1400" baseline="0" dirty="0">
                          <a:latin typeface="+mn-ea"/>
                          <a:ea typeface="+mn-ea"/>
                        </a:rPr>
                        <a:t>点</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認知症地域包括診療加算</a:t>
                      </a:r>
                      <a:r>
                        <a:rPr kumimoji="1" lang="en-US" altLang="ja-JP" sz="1400" baseline="0" dirty="0">
                          <a:latin typeface="+mn-ea"/>
                          <a:ea typeface="+mn-ea"/>
                        </a:rPr>
                        <a:t>	30</a:t>
                      </a:r>
                      <a:r>
                        <a:rPr kumimoji="1" lang="ja-JP" altLang="en-US" sz="1400" baseline="0" dirty="0">
                          <a:latin typeface="+mn-ea"/>
                          <a:ea typeface="+mn-ea"/>
                        </a:rPr>
                        <a:t>点</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［施設基準</a:t>
                      </a:r>
                      <a:r>
                        <a:rPr kumimoji="1" lang="ja-JP" altLang="en-US" sz="1200" baseline="0" dirty="0">
                          <a:solidFill>
                            <a:schemeClr val="tx1"/>
                          </a:solidFill>
                          <a:latin typeface="+mn-ea"/>
                          <a:ea typeface="+mn-ea"/>
                        </a:rPr>
                        <a:t>（抜粋）</a:t>
                      </a:r>
                      <a:r>
                        <a:rPr kumimoji="1" lang="ja-JP" altLang="en-US" sz="1200" baseline="0" dirty="0">
                          <a:latin typeface="+mn-ea"/>
                          <a:ea typeface="+mn-ea"/>
                        </a:rPr>
                        <a:t>］</a:t>
                      </a:r>
                      <a:endParaRPr kumimoji="1" lang="en-US" altLang="ja-JP" sz="1200" baseline="0" dirty="0">
                        <a:latin typeface="+mn-ea"/>
                        <a:ea typeface="+mn-ea"/>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(1) </a:t>
                      </a:r>
                      <a:r>
                        <a:rPr kumimoji="1" lang="ja-JP" altLang="en-US" sz="1200" baseline="0" dirty="0">
                          <a:latin typeface="+mn-ea"/>
                          <a:ea typeface="+mn-ea"/>
                        </a:rPr>
                        <a:t>在宅医療の提供及び当該患者に対し </a:t>
                      </a:r>
                      <a:r>
                        <a:rPr kumimoji="1" lang="en-US" altLang="ja-JP" sz="1200" baseline="0" dirty="0">
                          <a:latin typeface="+mn-ea"/>
                          <a:ea typeface="+mn-ea"/>
                        </a:rPr>
                        <a:t>24</a:t>
                      </a:r>
                      <a:r>
                        <a:rPr kumimoji="1" lang="ja-JP" altLang="en-US" sz="1200" baseline="0" dirty="0">
                          <a:latin typeface="+mn-ea"/>
                          <a:ea typeface="+mn-ea"/>
                        </a:rPr>
                        <a:t>時間の対応を実施している旨を院内掲示していること。</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(2) </a:t>
                      </a:r>
                      <a:r>
                        <a:rPr kumimoji="1" lang="ja-JP" altLang="en-US" sz="1200" baseline="0" dirty="0">
                          <a:latin typeface="+mn-ea"/>
                          <a:ea typeface="+mn-ea"/>
                        </a:rPr>
                        <a:t>以下のいずれかを満たしていること。</a:t>
                      </a:r>
                    </a:p>
                    <a:p>
                      <a:pPr marL="180975"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ア 時間外対応加算１又は２の届出</a:t>
                      </a:r>
                    </a:p>
                    <a:p>
                      <a:pPr marL="180975"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イ </a:t>
                      </a:r>
                      <a:r>
                        <a:rPr kumimoji="1" lang="ja-JP" altLang="en-US" sz="1200" b="1" u="sng" baseline="0" dirty="0">
                          <a:solidFill>
                            <a:srgbClr val="0070C0"/>
                          </a:solidFill>
                          <a:latin typeface="+mn-ea"/>
                          <a:ea typeface="+mn-ea"/>
                        </a:rPr>
                        <a:t>常勤の医師を２名</a:t>
                      </a:r>
                      <a:r>
                        <a:rPr kumimoji="1" lang="ja-JP" altLang="en-US" sz="1200" baseline="0" dirty="0">
                          <a:latin typeface="+mn-ea"/>
                          <a:ea typeface="+mn-ea"/>
                        </a:rPr>
                        <a:t>以上配置</a:t>
                      </a:r>
                    </a:p>
                    <a:p>
                      <a:pPr marL="180975"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ウ 在宅療養支援診療所</a:t>
                      </a:r>
                    </a:p>
                  </a:txBody>
                  <a:tcPr/>
                </a:tc>
                <a:extLst>
                  <a:ext uri="{0D108BD9-81ED-4DB2-BD59-A6C34878D82A}">
                    <a16:rowId xmlns="" xmlns:a16="http://schemas.microsoft.com/office/drawing/2014/main" val="10001"/>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2064055226"/>
              </p:ext>
            </p:extLst>
          </p:nvPr>
        </p:nvGraphicFramePr>
        <p:xfrm>
          <a:off x="4127819" y="1188875"/>
          <a:ext cx="5502705" cy="4832413"/>
        </p:xfrm>
        <a:graphic>
          <a:graphicData uri="http://schemas.openxmlformats.org/drawingml/2006/table">
            <a:tbl>
              <a:tblPr firstRow="1" bandRow="1">
                <a:tableStyleId>{21E4AEA4-8DFA-4A89-87EB-49C32662AFE0}</a:tableStyleId>
              </a:tblPr>
              <a:tblGrid>
                <a:gridCol w="5502705">
                  <a:extLst>
                    <a:ext uri="{9D8B030D-6E8A-4147-A177-3AD203B41FA5}">
                      <a16:colId xmlns="" xmlns:a16="http://schemas.microsoft.com/office/drawing/2014/main" val="20000"/>
                    </a:ext>
                  </a:extLst>
                </a:gridCol>
              </a:tblGrid>
              <a:tr h="333884">
                <a:tc>
                  <a:txBody>
                    <a:bodyPr/>
                    <a:lstStyle/>
                    <a:p>
                      <a:pPr algn="ctr"/>
                      <a:r>
                        <a:rPr kumimoji="1" lang="ja-JP" altLang="en-US" sz="1400" dirty="0">
                          <a:latin typeface="+mn-ea"/>
                          <a:ea typeface="+mn-ea"/>
                        </a:rPr>
                        <a:t>改定後</a:t>
                      </a:r>
                    </a:p>
                  </a:txBody>
                  <a:tcPr/>
                </a:tc>
                <a:extLst>
                  <a:ext uri="{0D108BD9-81ED-4DB2-BD59-A6C34878D82A}">
                    <a16:rowId xmlns="" xmlns:a16="http://schemas.microsoft.com/office/drawing/2014/main" val="10000"/>
                  </a:ext>
                </a:extLst>
              </a:tr>
              <a:tr h="449852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地域包括診療加算等</a:t>
                      </a:r>
                      <a:r>
                        <a:rPr kumimoji="1" lang="en-US" altLang="ja-JP" sz="1400" baseline="0" dirty="0">
                          <a:latin typeface="+mn-ea"/>
                          <a:ea typeface="+mn-ea"/>
                        </a:rPr>
                        <a:t>】</a:t>
                      </a: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新</a:t>
                      </a:r>
                      <a:r>
                        <a:rPr kumimoji="1" lang="en-US" altLang="ja-JP" sz="1400" b="1" baseline="0" dirty="0">
                          <a:solidFill>
                            <a:srgbClr val="0070C0"/>
                          </a:solidFill>
                          <a:latin typeface="+mn-ea"/>
                          <a:ea typeface="+mn-ea"/>
                        </a:rPr>
                        <a:t>)</a:t>
                      </a:r>
                      <a:r>
                        <a:rPr kumimoji="1" lang="en-US" altLang="ja-JP" sz="1400" baseline="0" dirty="0">
                          <a:latin typeface="+mn-ea"/>
                          <a:ea typeface="+mn-ea"/>
                        </a:rPr>
                        <a:t>	</a:t>
                      </a:r>
                      <a:r>
                        <a:rPr kumimoji="1" lang="ja-JP" altLang="en-US" sz="1400" b="1" u="sng" baseline="0" dirty="0">
                          <a:solidFill>
                            <a:srgbClr val="0070C0"/>
                          </a:solidFill>
                          <a:latin typeface="+mn-ea"/>
                          <a:ea typeface="+mn-ea"/>
                        </a:rPr>
                        <a:t>地域包括診療加算１</a:t>
                      </a:r>
                      <a:r>
                        <a:rPr kumimoji="1" lang="en-US" altLang="ja-JP" sz="1400" b="1" u="sng" baseline="0" dirty="0">
                          <a:solidFill>
                            <a:srgbClr val="0070C0"/>
                          </a:solidFill>
                          <a:latin typeface="+mn-ea"/>
                          <a:ea typeface="+mn-ea"/>
                        </a:rPr>
                        <a:t>			25</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	</a:t>
                      </a:r>
                      <a:r>
                        <a:rPr kumimoji="1" lang="ja-JP" altLang="en-US" sz="1400" b="1" u="none" baseline="0" dirty="0">
                          <a:solidFill>
                            <a:schemeClr val="tx1"/>
                          </a:solidFill>
                          <a:latin typeface="+mn-ea"/>
                          <a:ea typeface="+mn-ea"/>
                        </a:rPr>
                        <a:t>地域包括診療加算２</a:t>
                      </a:r>
                      <a:r>
                        <a:rPr kumimoji="1" lang="en-US" altLang="ja-JP" sz="1400" b="1" u="none" baseline="0" dirty="0">
                          <a:solidFill>
                            <a:schemeClr val="tx1"/>
                          </a:solidFill>
                          <a:latin typeface="+mn-ea"/>
                          <a:ea typeface="+mn-ea"/>
                        </a:rPr>
                        <a:t>			</a:t>
                      </a:r>
                      <a:r>
                        <a:rPr kumimoji="1" lang="en-US" altLang="ja-JP" sz="1400" b="1" u="sng" baseline="0" dirty="0">
                          <a:solidFill>
                            <a:srgbClr val="0070C0"/>
                          </a:solidFill>
                          <a:latin typeface="+mn-ea"/>
                          <a:ea typeface="+mn-ea"/>
                        </a:rPr>
                        <a:t>18</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新</a:t>
                      </a:r>
                      <a:r>
                        <a:rPr kumimoji="1" lang="en-US" altLang="ja-JP" sz="1400" b="1" baseline="0" dirty="0">
                          <a:solidFill>
                            <a:srgbClr val="0070C0"/>
                          </a:solidFill>
                          <a:latin typeface="+mn-ea"/>
                          <a:ea typeface="+mn-ea"/>
                        </a:rPr>
                        <a:t>)	</a:t>
                      </a:r>
                      <a:r>
                        <a:rPr kumimoji="1" lang="ja-JP" altLang="en-US" sz="1400" b="1" u="sng" baseline="0" dirty="0">
                          <a:solidFill>
                            <a:srgbClr val="0070C0"/>
                          </a:solidFill>
                          <a:latin typeface="+mn-ea"/>
                          <a:ea typeface="+mn-ea"/>
                        </a:rPr>
                        <a:t>認知症地域包括診療加算１</a:t>
                      </a:r>
                      <a:r>
                        <a:rPr kumimoji="1" lang="en-US" altLang="ja-JP" sz="1400" b="1" u="sng" baseline="0" dirty="0">
                          <a:solidFill>
                            <a:srgbClr val="0070C0"/>
                          </a:solidFill>
                          <a:latin typeface="+mn-ea"/>
                          <a:ea typeface="+mn-ea"/>
                        </a:rPr>
                        <a:t>		35</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	</a:t>
                      </a:r>
                      <a:r>
                        <a:rPr kumimoji="1" lang="ja-JP" altLang="en-US" sz="1400" b="1" u="none" baseline="0" dirty="0">
                          <a:solidFill>
                            <a:schemeClr val="tx1"/>
                          </a:solidFill>
                          <a:latin typeface="+mn-ea"/>
                          <a:ea typeface="+mn-ea"/>
                        </a:rPr>
                        <a:t>認知症地域包括診療加算２</a:t>
                      </a:r>
                      <a:r>
                        <a:rPr kumimoji="1" lang="en-US" altLang="ja-JP" sz="1400" b="1" u="none" baseline="0" dirty="0">
                          <a:solidFill>
                            <a:schemeClr val="tx1"/>
                          </a:solidFill>
                          <a:latin typeface="+mn-ea"/>
                          <a:ea typeface="+mn-ea"/>
                        </a:rPr>
                        <a:t>		</a:t>
                      </a:r>
                      <a:r>
                        <a:rPr kumimoji="1" lang="en-US" altLang="ja-JP" sz="1400" b="1" u="sng" baseline="0" dirty="0">
                          <a:solidFill>
                            <a:srgbClr val="0070C0"/>
                          </a:solidFill>
                          <a:latin typeface="+mn-ea"/>
                          <a:ea typeface="+mn-ea"/>
                        </a:rPr>
                        <a:t>28</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［算定要件・施設基準</a:t>
                      </a:r>
                      <a:r>
                        <a:rPr kumimoji="1" lang="ja-JP" altLang="en-US" sz="1200" baseline="0" dirty="0">
                          <a:solidFill>
                            <a:schemeClr val="tx1"/>
                          </a:solidFill>
                          <a:latin typeface="+mn-ea"/>
                          <a:ea typeface="+mn-ea"/>
                        </a:rPr>
                        <a:t>（抜粋）</a:t>
                      </a:r>
                      <a:r>
                        <a:rPr kumimoji="1" lang="ja-JP" altLang="en-US" sz="1200" baseline="0" dirty="0">
                          <a:latin typeface="+mn-ea"/>
                          <a:ea typeface="+mn-ea"/>
                        </a:rPr>
                        <a:t>］</a:t>
                      </a:r>
                      <a:endParaRPr kumimoji="1" lang="en-US" altLang="ja-JP" sz="1200" baseline="0" dirty="0">
                        <a:latin typeface="+mn-ea"/>
                        <a:ea typeface="+mn-ea"/>
                      </a:endParaRPr>
                    </a:p>
                    <a:p>
                      <a:pPr marL="90488" marR="0" indent="-90488" algn="l" defTabSz="540000" rtl="0" eaLnBrk="1" fontAlgn="auto" latinLnBrk="0" hangingPunct="1">
                        <a:lnSpc>
                          <a:spcPct val="100000"/>
                        </a:lnSpc>
                        <a:spcBef>
                          <a:spcPts val="0"/>
                        </a:spcBef>
                        <a:spcAft>
                          <a:spcPts val="0"/>
                        </a:spcAft>
                        <a:buClrTx/>
                        <a:buSzTx/>
                        <a:buFontTx/>
                        <a:buAutoNum type="arabicParenBoth"/>
                        <a:tabLst/>
                        <a:defRPr/>
                      </a:pPr>
                      <a:r>
                        <a:rPr kumimoji="1" lang="ja-JP" altLang="en-US" sz="1200" baseline="0" dirty="0">
                          <a:latin typeface="+mn-ea"/>
                          <a:ea typeface="+mn-ea"/>
                        </a:rPr>
                        <a:t>当該患者に対し</a:t>
                      </a:r>
                      <a:r>
                        <a:rPr kumimoji="1" lang="ja-JP" altLang="en-US" sz="1200" b="1" u="sng" baseline="0" dirty="0">
                          <a:solidFill>
                            <a:srgbClr val="0070C0"/>
                          </a:solidFill>
                          <a:latin typeface="+mn-ea"/>
                          <a:ea typeface="+mn-ea"/>
                        </a:rPr>
                        <a:t>標榜時間外の電話等による問い合わせに対応可能な体制を有し、連絡先について情報提供するとともに、患者又は患者の家族等から連絡を受けた場合には、受診の指示等、速やかに必要な対応を行うこと。</a:t>
                      </a:r>
                      <a:endParaRPr kumimoji="1" lang="en-US" altLang="ja-JP" sz="12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endParaRPr kumimoji="1" lang="en-US" altLang="ja-JP" sz="900" b="1" u="sng" baseline="0" dirty="0">
                        <a:solidFill>
                          <a:srgbClr val="0070C0"/>
                        </a:solidFill>
                        <a:latin typeface="+mn-ea"/>
                        <a:ea typeface="+mn-ea"/>
                      </a:endParaRPr>
                    </a:p>
                    <a:p>
                      <a:pPr marL="88900" marR="0" indent="0" algn="l" defTabSz="540000" rtl="0" eaLnBrk="1" fontAlgn="auto" latinLnBrk="0" hangingPunct="1">
                        <a:lnSpc>
                          <a:spcPct val="100000"/>
                        </a:lnSpc>
                        <a:spcBef>
                          <a:spcPts val="0"/>
                        </a:spcBef>
                        <a:spcAft>
                          <a:spcPts val="0"/>
                        </a:spcAft>
                        <a:buClrTx/>
                        <a:buSzTx/>
                        <a:buFontTx/>
                        <a:buNone/>
                        <a:tabLst/>
                        <a:defRPr/>
                      </a:pPr>
                      <a:r>
                        <a:rPr kumimoji="1" lang="ja-JP" altLang="en-US" sz="1200" b="1" u="none" baseline="0" dirty="0">
                          <a:solidFill>
                            <a:srgbClr val="0070C0"/>
                          </a:solidFill>
                          <a:latin typeface="+mn-ea"/>
                          <a:ea typeface="+mn-ea"/>
                        </a:rPr>
                        <a:t>　　</a:t>
                      </a:r>
                      <a:r>
                        <a:rPr kumimoji="1" lang="ja-JP" altLang="en-US" sz="1200" b="1" u="sng" baseline="0" dirty="0">
                          <a:solidFill>
                            <a:srgbClr val="0070C0"/>
                          </a:solidFill>
                          <a:latin typeface="+mn-ea"/>
                          <a:ea typeface="+mn-ea"/>
                        </a:rPr>
                        <a:t>加算１を算定する場合には、</a:t>
                      </a:r>
                      <a:r>
                        <a:rPr kumimoji="1" lang="en-US" altLang="ja-JP" sz="1200" b="1" u="sng" baseline="0" dirty="0">
                          <a:solidFill>
                            <a:srgbClr val="0070C0"/>
                          </a:solidFill>
                          <a:latin typeface="+mn-ea"/>
                          <a:ea typeface="+mn-ea"/>
                        </a:rPr>
                        <a:t>24</a:t>
                      </a:r>
                      <a:r>
                        <a:rPr kumimoji="1" lang="ja-JP" altLang="en-US" sz="1200" b="1" u="sng" baseline="0" dirty="0">
                          <a:solidFill>
                            <a:srgbClr val="0070C0"/>
                          </a:solidFill>
                          <a:latin typeface="+mn-ea"/>
                          <a:ea typeface="+mn-ea"/>
                        </a:rPr>
                        <a:t>時間の連絡体制と、連絡を受けて行う往診</a:t>
                      </a:r>
                      <a:endParaRPr kumimoji="1" lang="en-US" altLang="ja-JP" sz="1200" b="1" u="sng" baseline="0" dirty="0">
                        <a:solidFill>
                          <a:srgbClr val="0070C0"/>
                        </a:solidFill>
                        <a:latin typeface="+mn-ea"/>
                        <a:ea typeface="+mn-ea"/>
                      </a:endParaRPr>
                    </a:p>
                    <a:p>
                      <a:pPr marL="88900" marR="0" indent="0" algn="l" defTabSz="540000" rtl="0" eaLnBrk="1" fontAlgn="auto" latinLnBrk="0" hangingPunct="1">
                        <a:lnSpc>
                          <a:spcPct val="100000"/>
                        </a:lnSpc>
                        <a:spcBef>
                          <a:spcPts val="0"/>
                        </a:spcBef>
                        <a:spcAft>
                          <a:spcPts val="0"/>
                        </a:spcAft>
                        <a:buClrTx/>
                        <a:buSzTx/>
                        <a:buFontTx/>
                        <a:buNone/>
                        <a:tabLst/>
                        <a:defRPr/>
                      </a:pPr>
                      <a:r>
                        <a:rPr kumimoji="1" lang="ja-JP" altLang="en-US" sz="1200" b="1" u="sng" baseline="0" dirty="0">
                          <a:solidFill>
                            <a:srgbClr val="0070C0"/>
                          </a:solidFill>
                          <a:latin typeface="+mn-ea"/>
                          <a:ea typeface="+mn-ea"/>
                        </a:rPr>
                        <a:t>又は外来診療の体制を確保していること。（機能強化型在支診（単独型）以外</a:t>
                      </a:r>
                      <a:endParaRPr kumimoji="1" lang="en-US" altLang="ja-JP" sz="1200" b="1" u="sng" baseline="0" dirty="0">
                        <a:solidFill>
                          <a:srgbClr val="0070C0"/>
                        </a:solidFill>
                        <a:latin typeface="+mn-ea"/>
                        <a:ea typeface="+mn-ea"/>
                      </a:endParaRPr>
                    </a:p>
                    <a:p>
                      <a:pPr marL="88900" marR="0" indent="0" algn="l" defTabSz="540000" rtl="0" eaLnBrk="1" fontAlgn="auto" latinLnBrk="0" hangingPunct="1">
                        <a:lnSpc>
                          <a:spcPct val="100000"/>
                        </a:lnSpc>
                        <a:spcBef>
                          <a:spcPts val="0"/>
                        </a:spcBef>
                        <a:spcAft>
                          <a:spcPts val="0"/>
                        </a:spcAft>
                        <a:buClrTx/>
                        <a:buSzTx/>
                        <a:buFontTx/>
                        <a:buNone/>
                        <a:tabLst/>
                        <a:defRPr/>
                      </a:pPr>
                      <a:r>
                        <a:rPr kumimoji="1" lang="ja-JP" altLang="en-US" sz="1200" b="1" u="sng" baseline="0" dirty="0">
                          <a:solidFill>
                            <a:srgbClr val="0070C0"/>
                          </a:solidFill>
                          <a:latin typeface="+mn-ea"/>
                          <a:ea typeface="+mn-ea"/>
                        </a:rPr>
                        <a:t>の診療所については連携医療機関の協力を得て行うことも可能）</a:t>
                      </a:r>
                      <a:endParaRPr kumimoji="1" lang="en-US" altLang="ja-JP" sz="1200" b="1" u="sng" baseline="0" dirty="0">
                        <a:solidFill>
                          <a:srgbClr val="0070C0"/>
                        </a:solidFill>
                        <a:latin typeface="+mn-ea"/>
                        <a:ea typeface="+mn-ea"/>
                      </a:endParaRPr>
                    </a:p>
                    <a:p>
                      <a:pPr marL="228600" marR="0" indent="-228600" algn="l" defTabSz="540000" rtl="0" eaLnBrk="1" fontAlgn="auto" latinLnBrk="0" hangingPunct="1">
                        <a:lnSpc>
                          <a:spcPct val="100000"/>
                        </a:lnSpc>
                        <a:spcBef>
                          <a:spcPts val="0"/>
                        </a:spcBef>
                        <a:spcAft>
                          <a:spcPts val="0"/>
                        </a:spcAft>
                        <a:buClrTx/>
                        <a:buSzTx/>
                        <a:buFontTx/>
                        <a:buAutoNum type="arabicParenBoth"/>
                        <a:tabLst/>
                        <a:defRPr/>
                      </a:pPr>
                      <a:endParaRPr kumimoji="1" lang="en-US" altLang="ja-JP" sz="1200" baseline="0" dirty="0">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n-ea"/>
                          <a:ea typeface="+mn-ea"/>
                        </a:rPr>
                        <a:t>(2)</a:t>
                      </a:r>
                      <a:r>
                        <a:rPr kumimoji="1" lang="ja-JP" altLang="en-US" sz="1200" baseline="0" dirty="0">
                          <a:latin typeface="+mn-ea"/>
                          <a:ea typeface="+mn-ea"/>
                        </a:rPr>
                        <a:t>以下のいずれかの要件を満たしていること。</a:t>
                      </a:r>
                      <a:endParaRPr kumimoji="1" lang="en-US" altLang="ja-JP" sz="1200" baseline="0" dirty="0">
                        <a:latin typeface="+mn-ea"/>
                        <a:ea typeface="+mn-ea"/>
                      </a:endParaRPr>
                    </a:p>
                    <a:p>
                      <a:pPr marL="442913" marR="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ア　時間外対応加算１又は２の届出</a:t>
                      </a:r>
                      <a:endParaRPr kumimoji="1" lang="en-US" altLang="ja-JP" sz="1200" baseline="0" dirty="0">
                        <a:latin typeface="+mn-ea"/>
                        <a:ea typeface="+mn-ea"/>
                      </a:endParaRPr>
                    </a:p>
                    <a:p>
                      <a:pPr marL="442913" marR="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1" u="sng" baseline="0" dirty="0">
                          <a:solidFill>
                            <a:srgbClr val="0070C0"/>
                          </a:solidFill>
                          <a:latin typeface="+mn-ea"/>
                          <a:ea typeface="+mn-ea"/>
                        </a:rPr>
                        <a:t>イ　常勤換算２名以上の医師の配置、うち常勤医師が１名以上</a:t>
                      </a:r>
                    </a:p>
                    <a:p>
                      <a:pPr marL="442913" marR="0" indent="-17145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n-ea"/>
                          <a:ea typeface="+mn-ea"/>
                        </a:rPr>
                        <a:t>ウ　在宅療養支援診療所</a:t>
                      </a:r>
                      <a:endParaRPr kumimoji="1" lang="en-US" altLang="ja-JP" sz="1200" baseline="0" dirty="0">
                        <a:latin typeface="+mn-ea"/>
                        <a:ea typeface="+mn-ea"/>
                      </a:endParaRPr>
                    </a:p>
                    <a:p>
                      <a:pPr marL="442913" marR="0" indent="-17145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a:latin typeface="+mn-ea"/>
                        <a:ea typeface="+mn-ea"/>
                      </a:endParaRPr>
                    </a:p>
                    <a:p>
                      <a:pPr marL="90488" marR="0" indent="-90488" algn="l" defTabSz="540000" rtl="0" eaLnBrk="1" fontAlgn="auto" latinLnBrk="0" hangingPunct="1">
                        <a:lnSpc>
                          <a:spcPct val="100000"/>
                        </a:lnSpc>
                        <a:spcBef>
                          <a:spcPts val="0"/>
                        </a:spcBef>
                        <a:spcAft>
                          <a:spcPts val="0"/>
                        </a:spcAft>
                        <a:buClrTx/>
                        <a:buSzTx/>
                        <a:buFontTx/>
                        <a:buNone/>
                        <a:tabLst/>
                        <a:defRPr/>
                      </a:pPr>
                      <a:r>
                        <a:rPr kumimoji="1" lang="en-US" altLang="ja-JP" sz="1200" b="1" u="none" baseline="0" dirty="0">
                          <a:solidFill>
                            <a:srgbClr val="0070C0"/>
                          </a:solidFill>
                          <a:latin typeface="+mn-ea"/>
                          <a:ea typeface="+mn-ea"/>
                        </a:rPr>
                        <a:t>(3) </a:t>
                      </a:r>
                      <a:r>
                        <a:rPr kumimoji="1" lang="ja-JP" altLang="en-US" sz="1200" b="1" u="sng" baseline="0" dirty="0">
                          <a:solidFill>
                            <a:srgbClr val="0070C0"/>
                          </a:solidFill>
                          <a:latin typeface="+mn-ea"/>
                          <a:ea typeface="+mn-ea"/>
                        </a:rPr>
                        <a:t>加算１</a:t>
                      </a:r>
                      <a:r>
                        <a:rPr kumimoji="1" lang="ja-JP" altLang="en-US" sz="1200" b="1" u="none" baseline="0" dirty="0">
                          <a:solidFill>
                            <a:srgbClr val="0070C0"/>
                          </a:solidFill>
                          <a:latin typeface="+mn-ea"/>
                          <a:ea typeface="+mn-ea"/>
                        </a:rPr>
                        <a:t>を算定する場合には、</a:t>
                      </a:r>
                      <a:r>
                        <a:rPr kumimoji="1" lang="ja-JP" altLang="en-US" sz="1200" b="1" u="sng" baseline="0" dirty="0">
                          <a:solidFill>
                            <a:srgbClr val="0070C0"/>
                          </a:solidFill>
                          <a:latin typeface="+mn-ea"/>
                          <a:ea typeface="+mn-ea"/>
                        </a:rPr>
                        <a:t>当該医療機関での継続的な外来診療を経て</a:t>
                      </a:r>
                      <a:endParaRPr kumimoji="1" lang="en-US" altLang="ja-JP" sz="1200" b="1" u="sng" baseline="0" dirty="0">
                        <a:solidFill>
                          <a:srgbClr val="0070C0"/>
                        </a:solidFill>
                        <a:latin typeface="+mn-ea"/>
                        <a:ea typeface="+mn-ea"/>
                      </a:endParaRPr>
                    </a:p>
                    <a:p>
                      <a:pPr marL="90488" marR="0" indent="-90488" algn="l" defTabSz="540000" rtl="0" eaLnBrk="1" fontAlgn="auto" latinLnBrk="0" hangingPunct="1">
                        <a:lnSpc>
                          <a:spcPct val="100000"/>
                        </a:lnSpc>
                        <a:spcBef>
                          <a:spcPts val="0"/>
                        </a:spcBef>
                        <a:spcAft>
                          <a:spcPts val="0"/>
                        </a:spcAft>
                        <a:buClrTx/>
                        <a:buSzTx/>
                        <a:buFontTx/>
                        <a:buNone/>
                        <a:tabLst/>
                        <a:defRPr/>
                      </a:pPr>
                      <a:r>
                        <a:rPr kumimoji="1" lang="ja-JP" altLang="en-US" sz="1200" b="1" u="none" baseline="0" dirty="0">
                          <a:solidFill>
                            <a:srgbClr val="0070C0"/>
                          </a:solidFill>
                          <a:latin typeface="+mn-ea"/>
                          <a:ea typeface="+mn-ea"/>
                        </a:rPr>
                        <a:t>　</a:t>
                      </a:r>
                      <a:r>
                        <a:rPr kumimoji="1" lang="ja-JP" altLang="en-US" sz="1200" b="1" u="sng" baseline="0" dirty="0">
                          <a:solidFill>
                            <a:srgbClr val="0070C0"/>
                          </a:solidFill>
                          <a:latin typeface="+mn-ea"/>
                          <a:ea typeface="+mn-ea"/>
                        </a:rPr>
                        <a:t>往診料、訪問診療料を算定した患者数が</a:t>
                      </a:r>
                      <a:r>
                        <a:rPr kumimoji="1" lang="en-US" altLang="ja-JP" sz="1200" b="1" u="sng" baseline="0" dirty="0">
                          <a:solidFill>
                            <a:srgbClr val="0070C0"/>
                          </a:solidFill>
                          <a:latin typeface="+mn-ea"/>
                          <a:ea typeface="+mn-ea"/>
                        </a:rPr>
                        <a:t>3</a:t>
                      </a:r>
                      <a:r>
                        <a:rPr kumimoji="1" lang="ja-JP" altLang="en-US" sz="1200" b="1" u="sng" baseline="0" dirty="0">
                          <a:solidFill>
                            <a:srgbClr val="0070C0"/>
                          </a:solidFill>
                          <a:latin typeface="+mn-ea"/>
                          <a:ea typeface="+mn-ea"/>
                        </a:rPr>
                        <a:t>人（在宅療養支援診療所の場合</a:t>
                      </a:r>
                      <a:endParaRPr kumimoji="1" lang="en-US" altLang="ja-JP" sz="1200" b="1" u="sng" baseline="0" dirty="0">
                        <a:solidFill>
                          <a:srgbClr val="0070C0"/>
                        </a:solidFill>
                        <a:latin typeface="+mn-ea"/>
                        <a:ea typeface="+mn-ea"/>
                      </a:endParaRPr>
                    </a:p>
                    <a:p>
                      <a:pPr marL="90488" marR="0" indent="-90488" algn="l" defTabSz="540000" rtl="0" eaLnBrk="1" fontAlgn="auto" latinLnBrk="0" hangingPunct="1">
                        <a:lnSpc>
                          <a:spcPct val="100000"/>
                        </a:lnSpc>
                        <a:spcBef>
                          <a:spcPts val="0"/>
                        </a:spcBef>
                        <a:spcAft>
                          <a:spcPts val="0"/>
                        </a:spcAft>
                        <a:buClrTx/>
                        <a:buSzTx/>
                        <a:buFontTx/>
                        <a:buNone/>
                        <a:tabLst/>
                        <a:defRPr/>
                      </a:pPr>
                      <a:r>
                        <a:rPr kumimoji="1" lang="ja-JP" altLang="en-US" sz="1200" b="1" u="none" baseline="0" dirty="0">
                          <a:solidFill>
                            <a:srgbClr val="0070C0"/>
                          </a:solidFill>
                          <a:latin typeface="+mn-ea"/>
                          <a:ea typeface="+mn-ea"/>
                        </a:rPr>
                        <a:t>　</a:t>
                      </a:r>
                      <a:r>
                        <a:rPr kumimoji="1" lang="ja-JP" altLang="en-US" sz="1200" b="1" u="sng" baseline="0" dirty="0">
                          <a:solidFill>
                            <a:srgbClr val="0070C0"/>
                          </a:solidFill>
                          <a:latin typeface="+mn-ea"/>
                          <a:ea typeface="+mn-ea"/>
                        </a:rPr>
                        <a:t>は</a:t>
                      </a:r>
                      <a:r>
                        <a:rPr kumimoji="1" lang="en-US" altLang="ja-JP" sz="1200" b="1" u="sng" baseline="0" dirty="0">
                          <a:solidFill>
                            <a:srgbClr val="0070C0"/>
                          </a:solidFill>
                          <a:latin typeface="+mn-ea"/>
                          <a:ea typeface="+mn-ea"/>
                        </a:rPr>
                        <a:t>10</a:t>
                      </a:r>
                      <a:r>
                        <a:rPr kumimoji="1" lang="ja-JP" altLang="en-US" sz="1200" b="1" u="sng" baseline="0" dirty="0">
                          <a:solidFill>
                            <a:srgbClr val="0070C0"/>
                          </a:solidFill>
                          <a:latin typeface="+mn-ea"/>
                          <a:ea typeface="+mn-ea"/>
                        </a:rPr>
                        <a:t>人）以上であること。</a:t>
                      </a:r>
                      <a:endParaRPr kumimoji="1" lang="en-US" altLang="ja-JP" sz="1200" b="1" u="sng" baseline="0" dirty="0">
                        <a:solidFill>
                          <a:srgbClr val="0070C0"/>
                        </a:solidFill>
                        <a:latin typeface="+mn-ea"/>
                        <a:ea typeface="+mn-ea"/>
                      </a:endParaRPr>
                    </a:p>
                  </a:txBody>
                  <a:tcPr/>
                </a:tc>
                <a:extLst>
                  <a:ext uri="{0D108BD9-81ED-4DB2-BD59-A6C34878D82A}">
                    <a16:rowId xmlns="" xmlns:a16="http://schemas.microsoft.com/office/drawing/2014/main" val="10001"/>
                  </a:ext>
                </a:extLst>
              </a:tr>
            </a:tbl>
          </a:graphicData>
        </a:graphic>
      </p:graphicFrame>
      <p:sp>
        <p:nvSpPr>
          <p:cNvPr id="10" name="Rectangle 2"/>
          <p:cNvSpPr txBox="1">
            <a:spLocks noChangeArrowheads="1"/>
          </p:cNvSpPr>
          <p:nvPr/>
        </p:nvSpPr>
        <p:spPr>
          <a:xfrm>
            <a:off x="131037" y="460760"/>
            <a:ext cx="6982219"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defRPr/>
            </a:pPr>
            <a:r>
              <a:rPr kumimoji="0" lang="ja-JP" altLang="en-US" sz="2000" kern="0" dirty="0">
                <a:solidFill>
                  <a:prstClr val="black"/>
                </a:solidFill>
                <a:latin typeface="ＭＳ Ｐゴシック" panose="020B0600070205080204" pitchFamily="50" charset="-128"/>
              </a:rPr>
              <a:t>（１）地域包括診療加算・認知症地域包括診療加算の見直し</a:t>
            </a:r>
            <a:endParaRPr lang="en-US" altLang="ja-JP" sz="2000" dirty="0">
              <a:solidFill>
                <a:prstClr val="black"/>
              </a:solidFill>
              <a:latin typeface="ＭＳ Ｐゴシック"/>
            </a:endParaRPr>
          </a:p>
        </p:txBody>
      </p:sp>
      <p:sp>
        <p:nvSpPr>
          <p:cNvPr id="12" name="右矢印 9">
            <a:extLst>
              <a:ext uri="{FF2B5EF4-FFF2-40B4-BE49-F238E27FC236}">
                <a16:creationId xmlns="" xmlns:a16="http://schemas.microsoft.com/office/drawing/2014/main" id="{B72EF782-D1F1-4D9C-BE7F-8440424C4F93}"/>
              </a:ext>
            </a:extLst>
          </p:cNvPr>
          <p:cNvSpPr/>
          <p:nvPr/>
        </p:nvSpPr>
        <p:spPr>
          <a:xfrm>
            <a:off x="3697709" y="1653329"/>
            <a:ext cx="364841" cy="720473"/>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4" name="正方形/長方形 13">
            <a:extLst>
              <a:ext uri="{FF2B5EF4-FFF2-40B4-BE49-F238E27FC236}">
                <a16:creationId xmlns="" xmlns:a16="http://schemas.microsoft.com/office/drawing/2014/main" id="{BFC881B6-ACD3-41B4-961E-E9A9869222A2}"/>
              </a:ext>
            </a:extLst>
          </p:cNvPr>
          <p:cNvSpPr/>
          <p:nvPr/>
        </p:nvSpPr>
        <p:spPr>
          <a:xfrm>
            <a:off x="4190719" y="5334359"/>
            <a:ext cx="5154769" cy="654340"/>
          </a:xfrm>
          <a:prstGeom prst="rect">
            <a:avLst/>
          </a:prstGeom>
          <a:noFill/>
          <a:ln w="2857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cxnSp>
        <p:nvCxnSpPr>
          <p:cNvPr id="15" name="直線コネクタ 14">
            <a:extLst>
              <a:ext uri="{FF2B5EF4-FFF2-40B4-BE49-F238E27FC236}">
                <a16:creationId xmlns="" xmlns:a16="http://schemas.microsoft.com/office/drawing/2014/main" id="{B64CF03A-BC39-46E0-A83E-7A9F5BAE1F14}"/>
              </a:ext>
            </a:extLst>
          </p:cNvPr>
          <p:cNvCxnSpPr>
            <a:cxnSpLocks/>
          </p:cNvCxnSpPr>
          <p:nvPr/>
        </p:nvCxnSpPr>
        <p:spPr>
          <a:xfrm flipV="1">
            <a:off x="9529894" y="1879186"/>
            <a:ext cx="0" cy="3782343"/>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16" name="直線矢印コネクタ 15">
            <a:extLst>
              <a:ext uri="{FF2B5EF4-FFF2-40B4-BE49-F238E27FC236}">
                <a16:creationId xmlns="" xmlns:a16="http://schemas.microsoft.com/office/drawing/2014/main" id="{70372A30-667D-45D1-BB47-AA43854CDBF7}"/>
              </a:ext>
            </a:extLst>
          </p:cNvPr>
          <p:cNvCxnSpPr>
            <a:cxnSpLocks/>
          </p:cNvCxnSpPr>
          <p:nvPr/>
        </p:nvCxnSpPr>
        <p:spPr>
          <a:xfrm flipH="1" flipV="1">
            <a:off x="7892641" y="1892931"/>
            <a:ext cx="1637253" cy="8391"/>
          </a:xfrm>
          <a:prstGeom prst="straightConnector1">
            <a:avLst/>
          </a:prstGeom>
          <a:ln w="28575">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7" name="直線矢印コネクタ 16">
            <a:extLst>
              <a:ext uri="{FF2B5EF4-FFF2-40B4-BE49-F238E27FC236}">
                <a16:creationId xmlns="" xmlns:a16="http://schemas.microsoft.com/office/drawing/2014/main" id="{E1160C04-CB92-448B-B247-609F65806AB3}"/>
              </a:ext>
            </a:extLst>
          </p:cNvPr>
          <p:cNvCxnSpPr>
            <a:cxnSpLocks/>
          </p:cNvCxnSpPr>
          <p:nvPr/>
        </p:nvCxnSpPr>
        <p:spPr>
          <a:xfrm flipH="1" flipV="1">
            <a:off x="7894045" y="2347335"/>
            <a:ext cx="1637253" cy="8390"/>
          </a:xfrm>
          <a:prstGeom prst="straightConnector1">
            <a:avLst/>
          </a:prstGeom>
          <a:ln w="28575">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8" name="直線矢印コネクタ 17">
            <a:extLst>
              <a:ext uri="{FF2B5EF4-FFF2-40B4-BE49-F238E27FC236}">
                <a16:creationId xmlns="" xmlns:a16="http://schemas.microsoft.com/office/drawing/2014/main" id="{1518E76A-DE93-48A1-9342-D356AAEB2F64}"/>
              </a:ext>
            </a:extLst>
          </p:cNvPr>
          <p:cNvCxnSpPr>
            <a:cxnSpLocks/>
          </p:cNvCxnSpPr>
          <p:nvPr/>
        </p:nvCxnSpPr>
        <p:spPr>
          <a:xfrm>
            <a:off x="2576736" y="4941168"/>
            <a:ext cx="1797116" cy="0"/>
          </a:xfrm>
          <a:prstGeom prst="straightConnector1">
            <a:avLst/>
          </a:prstGeom>
          <a:ln w="28575">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2"/>
          <p:cNvSpPr>
            <a:spLocks noChangeArrowheads="1"/>
          </p:cNvSpPr>
          <p:nvPr/>
        </p:nvSpPr>
        <p:spPr bwMode="auto">
          <a:xfrm>
            <a:off x="274347" y="13043"/>
            <a:ext cx="9517327" cy="44771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3"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20" name="正方形/長方形 19">
            <a:extLst>
              <a:ext uri="{FF2B5EF4-FFF2-40B4-BE49-F238E27FC236}">
                <a16:creationId xmlns="" xmlns:a16="http://schemas.microsoft.com/office/drawing/2014/main" id="{BFC881B6-ACD3-41B4-961E-E9A9869222A2}"/>
              </a:ext>
            </a:extLst>
          </p:cNvPr>
          <p:cNvSpPr/>
          <p:nvPr/>
        </p:nvSpPr>
        <p:spPr>
          <a:xfrm>
            <a:off x="4238378" y="3717032"/>
            <a:ext cx="5107110" cy="618794"/>
          </a:xfrm>
          <a:prstGeom prst="rect">
            <a:avLst/>
          </a:prstGeom>
          <a:noFill/>
          <a:ln w="2857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cxnSp>
        <p:nvCxnSpPr>
          <p:cNvPr id="21" name="直線矢印コネクタ 20">
            <a:extLst>
              <a:ext uri="{FF2B5EF4-FFF2-40B4-BE49-F238E27FC236}">
                <a16:creationId xmlns="" xmlns:a16="http://schemas.microsoft.com/office/drawing/2014/main" id="{70372A30-667D-45D1-BB47-AA43854CDBF7}"/>
              </a:ext>
            </a:extLst>
          </p:cNvPr>
          <p:cNvCxnSpPr>
            <a:cxnSpLocks/>
          </p:cNvCxnSpPr>
          <p:nvPr/>
        </p:nvCxnSpPr>
        <p:spPr>
          <a:xfrm flipH="1" flipV="1">
            <a:off x="9373223" y="4005019"/>
            <a:ext cx="142519" cy="1"/>
          </a:xfrm>
          <a:prstGeom prst="straightConnector1">
            <a:avLst/>
          </a:prstGeom>
          <a:ln w="28575">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直線矢印コネクタ 21">
            <a:extLst>
              <a:ext uri="{FF2B5EF4-FFF2-40B4-BE49-F238E27FC236}">
                <a16:creationId xmlns="" xmlns:a16="http://schemas.microsoft.com/office/drawing/2014/main" id="{70372A30-667D-45D1-BB47-AA43854CDBF7}"/>
              </a:ext>
            </a:extLst>
          </p:cNvPr>
          <p:cNvCxnSpPr>
            <a:cxnSpLocks/>
          </p:cNvCxnSpPr>
          <p:nvPr/>
        </p:nvCxnSpPr>
        <p:spPr>
          <a:xfrm flipH="1" flipV="1">
            <a:off x="9354740" y="5654314"/>
            <a:ext cx="142519" cy="1"/>
          </a:xfrm>
          <a:prstGeom prst="straightConnector1">
            <a:avLst/>
          </a:prstGeom>
          <a:ln w="28575">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204656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900" y="859294"/>
            <a:ext cx="9592213" cy="4709232"/>
          </a:xfrm>
          <a:prstGeom prst="rect">
            <a:avLst/>
          </a:prstGeom>
          <a:noFill/>
          <a:ln w="9525">
            <a:solidFill>
              <a:schemeClr val="tx1"/>
            </a:solidFill>
            <a:miter lim="800000"/>
            <a:headEnd/>
            <a:tailEnd/>
          </a:ln>
        </p:spPr>
        <p:txBody>
          <a:bodyPr/>
          <a:lstStyle/>
          <a:p>
            <a:pPr marL="271463" indent="-271463">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ja-JP" sz="1600" dirty="0">
                <a:solidFill>
                  <a:prstClr val="black"/>
                </a:solidFill>
                <a:latin typeface="ＭＳ Ｐゴシック" panose="020B0600070205080204" pitchFamily="50" charset="-128"/>
              </a:rPr>
              <a:t>かかりつけ医機能を推進する観点から、</a:t>
            </a:r>
            <a:r>
              <a:rPr lang="ja-JP" altLang="en-US" sz="1600" dirty="0">
                <a:solidFill>
                  <a:prstClr val="black"/>
                </a:solidFill>
                <a:latin typeface="ＭＳ Ｐゴシック" panose="020B0600070205080204" pitchFamily="50" charset="-128"/>
              </a:rPr>
              <a:t>医師の配置</a:t>
            </a:r>
            <a:r>
              <a:rPr lang="ja-JP" altLang="ja-JP" sz="1600" dirty="0">
                <a:solidFill>
                  <a:prstClr val="black"/>
                </a:solidFill>
                <a:latin typeface="ＭＳ Ｐゴシック" panose="020B0600070205080204" pitchFamily="50" charset="-128"/>
              </a:rPr>
              <a:t>基準の</a:t>
            </a:r>
            <a:r>
              <a:rPr lang="ja-JP" altLang="en-US" sz="1600" dirty="0">
                <a:solidFill>
                  <a:prstClr val="black"/>
                </a:solidFill>
                <a:latin typeface="ＭＳ Ｐゴシック" panose="020B0600070205080204" pitchFamily="50" charset="-128"/>
              </a:rPr>
              <a:t>緩和と在宅への移行実績を評価</a:t>
            </a:r>
            <a:endParaRPr lang="en-US" altLang="ja-JP" sz="1600" b="1" dirty="0">
              <a:solidFill>
                <a:prstClr val="black"/>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a:defRPr/>
            </a:pPr>
            <a:r>
              <a:rPr lang="ja-JP" altLang="en-US" sz="1600" dirty="0">
                <a:solidFill>
                  <a:prstClr val="black"/>
                </a:solidFill>
                <a:latin typeface="ＭＳ Ｐゴシック" panose="020B0600070205080204" pitchFamily="50" charset="-128"/>
              </a:rPr>
              <a:t>　　　　　　　　　　　　　　　</a:t>
            </a:r>
          </a:p>
        </p:txBody>
      </p:sp>
      <p:graphicFrame>
        <p:nvGraphicFramePr>
          <p:cNvPr id="4" name="表 3"/>
          <p:cNvGraphicFramePr>
            <a:graphicFrameLocks noGrp="1"/>
          </p:cNvGraphicFramePr>
          <p:nvPr>
            <p:extLst/>
          </p:nvPr>
        </p:nvGraphicFramePr>
        <p:xfrm>
          <a:off x="279134" y="1268760"/>
          <a:ext cx="3525591" cy="3692382"/>
        </p:xfrm>
        <a:graphic>
          <a:graphicData uri="http://schemas.openxmlformats.org/drawingml/2006/table">
            <a:tbl>
              <a:tblPr firstRow="1" bandRow="1">
                <a:tableStyleId>{5C22544A-7EE6-4342-B048-85BDC9FD1C3A}</a:tableStyleId>
              </a:tblPr>
              <a:tblGrid>
                <a:gridCol w="3525591">
                  <a:extLst>
                    <a:ext uri="{9D8B030D-6E8A-4147-A177-3AD203B41FA5}">
                      <a16:colId xmlns="" xmlns:a16="http://schemas.microsoft.com/office/drawing/2014/main" val="20000"/>
                    </a:ext>
                  </a:extLst>
                </a:gridCol>
              </a:tblGrid>
              <a:tr h="264058">
                <a:tc>
                  <a:txBody>
                    <a:bodyPr/>
                    <a:lstStyle/>
                    <a:p>
                      <a:pPr algn="ctr"/>
                      <a:r>
                        <a:rPr kumimoji="1" lang="ja-JP" altLang="en-US" sz="1400" baseline="0" dirty="0">
                          <a:latin typeface="+mn-ea"/>
                          <a:ea typeface="+mn-ea"/>
                        </a:rPr>
                        <a:t>現行</a:t>
                      </a:r>
                    </a:p>
                  </a:txBody>
                  <a:tcPr/>
                </a:tc>
                <a:extLst>
                  <a:ext uri="{0D108BD9-81ED-4DB2-BD59-A6C34878D82A}">
                    <a16:rowId xmlns="" xmlns:a16="http://schemas.microsoft.com/office/drawing/2014/main" val="10000"/>
                  </a:ext>
                </a:extLst>
              </a:tr>
              <a:tr h="33875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地域包括診療料等</a:t>
                      </a:r>
                      <a:r>
                        <a:rPr kumimoji="1" lang="en-US" altLang="ja-JP" sz="140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地域包括診療料</a:t>
                      </a:r>
                      <a:r>
                        <a:rPr kumimoji="1" lang="en-US" altLang="ja-JP" sz="1400" baseline="0" dirty="0">
                          <a:latin typeface="+mn-ea"/>
                          <a:ea typeface="+mn-ea"/>
                        </a:rPr>
                        <a:t>		1,503</a:t>
                      </a:r>
                      <a:r>
                        <a:rPr kumimoji="1" lang="ja-JP" altLang="en-US" sz="1400" baseline="0" dirty="0">
                          <a:latin typeface="+mn-ea"/>
                          <a:ea typeface="+mn-ea"/>
                        </a:rPr>
                        <a:t>点</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認知症地域包括診療料</a:t>
                      </a:r>
                      <a:r>
                        <a:rPr kumimoji="1" lang="en-US" altLang="ja-JP" sz="1400" baseline="0" dirty="0">
                          <a:latin typeface="+mn-ea"/>
                          <a:ea typeface="+mn-ea"/>
                        </a:rPr>
                        <a:t>		1,515</a:t>
                      </a:r>
                      <a:r>
                        <a:rPr kumimoji="1" lang="ja-JP" altLang="en-US" sz="1400" baseline="0" dirty="0">
                          <a:latin typeface="+mn-ea"/>
                          <a:ea typeface="+mn-ea"/>
                        </a:rPr>
                        <a:t>点</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［施設基準</a:t>
                      </a:r>
                      <a:r>
                        <a:rPr kumimoji="1" lang="ja-JP" altLang="en-US" sz="1400" baseline="0" dirty="0">
                          <a:solidFill>
                            <a:schemeClr val="tx1"/>
                          </a:solidFill>
                          <a:latin typeface="+mn-ea"/>
                          <a:ea typeface="+mn-ea"/>
                        </a:rPr>
                        <a:t>（抜粋）</a:t>
                      </a:r>
                      <a:r>
                        <a:rPr kumimoji="1" lang="ja-JP" altLang="en-US" sz="1400" baseline="0" dirty="0">
                          <a:latin typeface="+mn-ea"/>
                          <a:ea typeface="+mn-ea"/>
                        </a:rPr>
                        <a:t>］</a:t>
                      </a:r>
                      <a:endParaRPr kumimoji="1" lang="en-US" altLang="ja-JP" sz="1400" baseline="0" dirty="0">
                        <a:latin typeface="+mn-ea"/>
                        <a:ea typeface="+mn-ea"/>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以下の全ての要件を満たしていること。</a:t>
                      </a:r>
                      <a:endParaRPr kumimoji="1" lang="en-US" altLang="ja-JP" sz="1400" baseline="0" dirty="0">
                        <a:latin typeface="+mn-ea"/>
                        <a:ea typeface="+mn-ea"/>
                      </a:endParaRPr>
                    </a:p>
                    <a:p>
                      <a:pPr marL="14400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ア　診療所の場合</a:t>
                      </a:r>
                    </a:p>
                    <a:p>
                      <a:pPr marL="28800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イ</a:t>
                      </a:r>
                      <a:r>
                        <a:rPr kumimoji="1" lang="en-US" altLang="ja-JP" sz="1400" baseline="0" dirty="0">
                          <a:latin typeface="+mn-ea"/>
                          <a:ea typeface="+mn-ea"/>
                        </a:rPr>
                        <a:t>)</a:t>
                      </a:r>
                      <a:r>
                        <a:rPr kumimoji="1" lang="ja-JP" altLang="en-US" sz="1400" baseline="0" dirty="0">
                          <a:latin typeface="+mn-ea"/>
                          <a:ea typeface="+mn-ea"/>
                        </a:rPr>
                        <a:t>　時間外対応加算１の届出</a:t>
                      </a:r>
                      <a:endParaRPr kumimoji="1" lang="en-US" altLang="ja-JP" sz="1400" baseline="0" dirty="0">
                        <a:latin typeface="+mn-ea"/>
                        <a:ea typeface="+mn-ea"/>
                      </a:endParaRPr>
                    </a:p>
                    <a:p>
                      <a:pPr marL="28800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ロ</a:t>
                      </a:r>
                      <a:r>
                        <a:rPr kumimoji="1" lang="en-US" altLang="ja-JP" sz="1400" baseline="0" dirty="0">
                          <a:latin typeface="+mn-ea"/>
                          <a:ea typeface="+mn-ea"/>
                        </a:rPr>
                        <a:t>)</a:t>
                      </a:r>
                      <a:r>
                        <a:rPr kumimoji="1" lang="ja-JP" altLang="en-US" sz="1400" baseline="0" dirty="0">
                          <a:latin typeface="+mn-ea"/>
                          <a:ea typeface="+mn-ea"/>
                        </a:rPr>
                        <a:t>　</a:t>
                      </a:r>
                      <a:r>
                        <a:rPr kumimoji="1" lang="ja-JP" altLang="en-US" sz="1400" b="1" u="sng" baseline="0" dirty="0">
                          <a:solidFill>
                            <a:srgbClr val="0070C0"/>
                          </a:solidFill>
                          <a:latin typeface="+mn-ea"/>
                          <a:ea typeface="+mn-ea"/>
                        </a:rPr>
                        <a:t>常勤医師２名</a:t>
                      </a:r>
                      <a:r>
                        <a:rPr kumimoji="1" lang="ja-JP" altLang="en-US" sz="1400" baseline="0" dirty="0">
                          <a:latin typeface="+mn-ea"/>
                          <a:ea typeface="+mn-ea"/>
                        </a:rPr>
                        <a:t>以上の配置</a:t>
                      </a:r>
                    </a:p>
                    <a:p>
                      <a:pPr marL="28800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ハ</a:t>
                      </a:r>
                      <a:r>
                        <a:rPr kumimoji="1" lang="en-US" altLang="ja-JP" sz="1400" baseline="0" dirty="0">
                          <a:latin typeface="+mn-ea"/>
                          <a:ea typeface="+mn-ea"/>
                        </a:rPr>
                        <a:t>)</a:t>
                      </a:r>
                      <a:r>
                        <a:rPr kumimoji="1" lang="ja-JP" altLang="en-US" sz="1400" baseline="0" dirty="0">
                          <a:latin typeface="+mn-ea"/>
                          <a:ea typeface="+mn-ea"/>
                        </a:rPr>
                        <a:t>　在宅療養支援診療所</a:t>
                      </a:r>
                      <a:endParaRPr kumimoji="1" lang="en-US" altLang="ja-JP" sz="1400" baseline="0" dirty="0">
                        <a:latin typeface="+mn-ea"/>
                        <a:ea typeface="+mn-ea"/>
                      </a:endParaRPr>
                    </a:p>
                    <a:p>
                      <a:pPr marL="179388"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イ　病院の場合</a:t>
                      </a:r>
                    </a:p>
                    <a:p>
                      <a:pPr marL="28800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イ</a:t>
                      </a:r>
                      <a:r>
                        <a:rPr kumimoji="1" lang="en-US" altLang="ja-JP" sz="1400" baseline="0" dirty="0">
                          <a:latin typeface="+mn-ea"/>
                          <a:ea typeface="+mn-ea"/>
                        </a:rPr>
                        <a:t>)</a:t>
                      </a:r>
                      <a:r>
                        <a:rPr kumimoji="1" lang="ja-JP" altLang="en-US" sz="1400" baseline="0" dirty="0">
                          <a:latin typeface="+mn-ea"/>
                          <a:ea typeface="+mn-ea"/>
                        </a:rPr>
                        <a:t>　地域包括ケア病棟入院料の届出</a:t>
                      </a:r>
                      <a:endParaRPr kumimoji="1" lang="en-US" altLang="ja-JP" sz="1400" baseline="0" dirty="0">
                        <a:latin typeface="+mn-ea"/>
                        <a:ea typeface="+mn-ea"/>
                      </a:endParaRPr>
                    </a:p>
                    <a:p>
                      <a:pPr marL="28800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ロ</a:t>
                      </a:r>
                      <a:r>
                        <a:rPr kumimoji="1" lang="en-US" altLang="ja-JP" sz="1400" baseline="0" dirty="0">
                          <a:latin typeface="+mn-ea"/>
                          <a:ea typeface="+mn-ea"/>
                        </a:rPr>
                        <a:t>)</a:t>
                      </a:r>
                      <a:r>
                        <a:rPr kumimoji="1" lang="ja-JP" altLang="en-US" sz="1400" baseline="0" dirty="0">
                          <a:latin typeface="+mn-ea"/>
                          <a:ea typeface="+mn-ea"/>
                        </a:rPr>
                        <a:t>　在宅療養支援病院の届出</a:t>
                      </a:r>
                    </a:p>
                  </a:txBody>
                  <a:tcPr/>
                </a:tc>
                <a:extLst>
                  <a:ext uri="{0D108BD9-81ED-4DB2-BD59-A6C34878D82A}">
                    <a16:rowId xmlns="" xmlns:a16="http://schemas.microsoft.com/office/drawing/2014/main" val="10001"/>
                  </a:ext>
                </a:extLst>
              </a:tr>
            </a:tbl>
          </a:graphicData>
        </a:graphic>
      </p:graphicFrame>
      <p:graphicFrame>
        <p:nvGraphicFramePr>
          <p:cNvPr id="5" name="表 4"/>
          <p:cNvGraphicFramePr>
            <a:graphicFrameLocks noGrp="1"/>
          </p:cNvGraphicFramePr>
          <p:nvPr>
            <p:extLst/>
          </p:nvPr>
        </p:nvGraphicFramePr>
        <p:xfrm>
          <a:off x="4354339" y="1231692"/>
          <a:ext cx="5284921" cy="4262229"/>
        </p:xfrm>
        <a:graphic>
          <a:graphicData uri="http://schemas.openxmlformats.org/drawingml/2006/table">
            <a:tbl>
              <a:tblPr firstRow="1" bandRow="1">
                <a:tableStyleId>{21E4AEA4-8DFA-4A89-87EB-49C32662AFE0}</a:tableStyleId>
              </a:tblPr>
              <a:tblGrid>
                <a:gridCol w="5284921">
                  <a:extLst>
                    <a:ext uri="{9D8B030D-6E8A-4147-A177-3AD203B41FA5}">
                      <a16:colId xmlns="" xmlns:a16="http://schemas.microsoft.com/office/drawing/2014/main" val="20000"/>
                    </a:ext>
                  </a:extLst>
                </a:gridCol>
              </a:tblGrid>
              <a:tr h="281441">
                <a:tc>
                  <a:txBody>
                    <a:bodyPr/>
                    <a:lstStyle/>
                    <a:p>
                      <a:pPr algn="ctr"/>
                      <a:r>
                        <a:rPr kumimoji="1" lang="ja-JP" altLang="en-US" sz="1400" dirty="0">
                          <a:latin typeface="+mn-ea"/>
                          <a:ea typeface="+mn-ea"/>
                        </a:rPr>
                        <a:t>改定後</a:t>
                      </a:r>
                    </a:p>
                  </a:txBody>
                  <a:tcPr/>
                </a:tc>
                <a:extLst>
                  <a:ext uri="{0D108BD9-81ED-4DB2-BD59-A6C34878D82A}">
                    <a16:rowId xmlns="" xmlns:a16="http://schemas.microsoft.com/office/drawing/2014/main" val="10000"/>
                  </a:ext>
                </a:extLst>
              </a:tr>
              <a:tr h="395742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地域包括診療料等</a:t>
                      </a:r>
                      <a:r>
                        <a:rPr kumimoji="1" lang="en-US" altLang="ja-JP" sz="1400" baseline="0" dirty="0">
                          <a:latin typeface="+mn-ea"/>
                          <a:ea typeface="+mn-ea"/>
                        </a:rPr>
                        <a:t>】</a:t>
                      </a: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新</a:t>
                      </a:r>
                      <a:r>
                        <a:rPr kumimoji="1" lang="en-US" altLang="ja-JP" sz="1400" b="1" baseline="0" dirty="0">
                          <a:solidFill>
                            <a:srgbClr val="0070C0"/>
                          </a:solidFill>
                          <a:latin typeface="+mn-ea"/>
                          <a:ea typeface="+mn-ea"/>
                        </a:rPr>
                        <a:t>)	</a:t>
                      </a:r>
                      <a:r>
                        <a:rPr kumimoji="1" lang="ja-JP" altLang="en-US" sz="1400" b="1" u="sng" baseline="0" dirty="0">
                          <a:solidFill>
                            <a:srgbClr val="0070C0"/>
                          </a:solidFill>
                          <a:latin typeface="+mn-ea"/>
                          <a:ea typeface="+mn-ea"/>
                        </a:rPr>
                        <a:t>地域包括診療料１</a:t>
                      </a:r>
                      <a:r>
                        <a:rPr kumimoji="1" lang="en-US" altLang="ja-JP" sz="1400" b="1" u="sng" baseline="0" dirty="0">
                          <a:solidFill>
                            <a:srgbClr val="0070C0"/>
                          </a:solidFill>
                          <a:latin typeface="+mn-ea"/>
                          <a:ea typeface="+mn-ea"/>
                        </a:rPr>
                        <a:t>			1,560</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0" baseline="0" dirty="0">
                          <a:solidFill>
                            <a:schemeClr val="tx1"/>
                          </a:solidFill>
                          <a:latin typeface="+mn-ea"/>
                          <a:ea typeface="+mn-ea"/>
                        </a:rPr>
                        <a:t>	</a:t>
                      </a:r>
                      <a:r>
                        <a:rPr kumimoji="1" lang="ja-JP" altLang="en-US" sz="1400" b="0" baseline="0" dirty="0">
                          <a:solidFill>
                            <a:schemeClr val="tx1"/>
                          </a:solidFill>
                          <a:latin typeface="+mn-ea"/>
                          <a:ea typeface="+mn-ea"/>
                        </a:rPr>
                        <a:t>地域包括診療料２</a:t>
                      </a:r>
                      <a:r>
                        <a:rPr kumimoji="1" lang="en-US" altLang="ja-JP" sz="1400" b="0" baseline="0" dirty="0">
                          <a:solidFill>
                            <a:schemeClr val="tx1"/>
                          </a:solidFill>
                          <a:latin typeface="+mn-ea"/>
                          <a:ea typeface="+mn-ea"/>
                        </a:rPr>
                        <a:t>			1,503</a:t>
                      </a:r>
                      <a:r>
                        <a:rPr kumimoji="1" lang="ja-JP" altLang="en-US" sz="1400" b="0" baseline="0" dirty="0">
                          <a:solidFill>
                            <a:schemeClr val="tx1"/>
                          </a:solidFill>
                          <a:latin typeface="+mn-ea"/>
                          <a:ea typeface="+mn-ea"/>
                        </a:rPr>
                        <a:t>点</a:t>
                      </a:r>
                      <a:endParaRPr kumimoji="1" lang="en-US" altLang="ja-JP" sz="1400" b="0" baseline="0" dirty="0">
                        <a:solidFill>
                          <a:schemeClr val="tx1"/>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1" baseline="0" dirty="0">
                          <a:solidFill>
                            <a:srgbClr val="0070C0"/>
                          </a:solidFill>
                          <a:latin typeface="+mn-ea"/>
                          <a:ea typeface="+mn-ea"/>
                        </a:rPr>
                        <a:t>(</a:t>
                      </a:r>
                      <a:r>
                        <a:rPr kumimoji="1" lang="ja-JP" altLang="en-US" sz="1400" b="1" baseline="0" dirty="0">
                          <a:solidFill>
                            <a:srgbClr val="0070C0"/>
                          </a:solidFill>
                          <a:latin typeface="+mn-ea"/>
                          <a:ea typeface="+mn-ea"/>
                        </a:rPr>
                        <a:t>新</a:t>
                      </a:r>
                      <a:r>
                        <a:rPr kumimoji="1" lang="en-US" altLang="ja-JP" sz="1400" b="1" baseline="0" dirty="0">
                          <a:solidFill>
                            <a:srgbClr val="0070C0"/>
                          </a:solidFill>
                          <a:latin typeface="+mn-ea"/>
                          <a:ea typeface="+mn-ea"/>
                        </a:rPr>
                        <a:t>)	</a:t>
                      </a:r>
                      <a:r>
                        <a:rPr kumimoji="1" lang="ja-JP" altLang="en-US" sz="1400" b="1" u="sng" baseline="0" dirty="0">
                          <a:solidFill>
                            <a:srgbClr val="0070C0"/>
                          </a:solidFill>
                          <a:latin typeface="+mn-ea"/>
                          <a:ea typeface="+mn-ea"/>
                        </a:rPr>
                        <a:t>認知症地域包括診療料１</a:t>
                      </a:r>
                      <a:r>
                        <a:rPr kumimoji="1" lang="en-US" altLang="ja-JP" sz="1400" b="1" u="sng" baseline="0" dirty="0">
                          <a:solidFill>
                            <a:srgbClr val="0070C0"/>
                          </a:solidFill>
                          <a:latin typeface="+mn-ea"/>
                          <a:ea typeface="+mn-ea"/>
                        </a:rPr>
                        <a:t>		1,580</a:t>
                      </a:r>
                      <a:r>
                        <a:rPr kumimoji="1" lang="ja-JP" altLang="en-US" sz="1400" b="1" u="sng" baseline="0" dirty="0">
                          <a:solidFill>
                            <a:srgbClr val="0070C0"/>
                          </a:solidFill>
                          <a:latin typeface="+mn-ea"/>
                          <a:ea typeface="+mn-ea"/>
                        </a:rPr>
                        <a:t>点</a:t>
                      </a:r>
                      <a:endParaRPr kumimoji="1" lang="en-US" altLang="ja-JP" sz="1400" b="1" u="sng" baseline="0" dirty="0">
                        <a:solidFill>
                          <a:srgbClr val="0070C0"/>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r>
                        <a:rPr kumimoji="1" lang="en-US" altLang="ja-JP" sz="1400" b="0" baseline="0" dirty="0">
                          <a:solidFill>
                            <a:schemeClr val="tx1"/>
                          </a:solidFill>
                          <a:latin typeface="+mn-ea"/>
                          <a:ea typeface="+mn-ea"/>
                        </a:rPr>
                        <a:t>	</a:t>
                      </a:r>
                      <a:r>
                        <a:rPr kumimoji="1" lang="ja-JP" altLang="en-US" sz="1400" b="0" baseline="0" dirty="0">
                          <a:solidFill>
                            <a:schemeClr val="tx1"/>
                          </a:solidFill>
                          <a:latin typeface="+mn-ea"/>
                          <a:ea typeface="+mn-ea"/>
                        </a:rPr>
                        <a:t>認知症地域包括診療料２</a:t>
                      </a:r>
                      <a:r>
                        <a:rPr kumimoji="1" lang="en-US" altLang="ja-JP" sz="1400" b="0" baseline="0" dirty="0">
                          <a:solidFill>
                            <a:schemeClr val="tx1"/>
                          </a:solidFill>
                          <a:latin typeface="+mn-ea"/>
                          <a:ea typeface="+mn-ea"/>
                        </a:rPr>
                        <a:t>		1,515</a:t>
                      </a:r>
                      <a:r>
                        <a:rPr kumimoji="1" lang="ja-JP" altLang="en-US" sz="1400" b="0" baseline="0" dirty="0">
                          <a:solidFill>
                            <a:schemeClr val="tx1"/>
                          </a:solidFill>
                          <a:latin typeface="+mn-ea"/>
                          <a:ea typeface="+mn-ea"/>
                        </a:rPr>
                        <a:t>点</a:t>
                      </a:r>
                      <a:endParaRPr kumimoji="1" lang="en-US" altLang="ja-JP" sz="1400" b="0" baseline="0" dirty="0">
                        <a:solidFill>
                          <a:schemeClr val="tx1"/>
                        </a:solidFill>
                        <a:latin typeface="+mn-ea"/>
                        <a:ea typeface="+mn-ea"/>
                      </a:endParaRPr>
                    </a:p>
                    <a:p>
                      <a:pPr marL="0" marR="0" indent="0" algn="l" defTabSz="540000" rtl="0" eaLnBrk="1" fontAlgn="auto" latinLnBrk="0" hangingPunct="1">
                        <a:lnSpc>
                          <a:spcPct val="100000"/>
                        </a:lnSpc>
                        <a:spcBef>
                          <a:spcPts val="0"/>
                        </a:spcBef>
                        <a:spcAft>
                          <a:spcPts val="0"/>
                        </a:spcAft>
                        <a:buClrTx/>
                        <a:buSzTx/>
                        <a:buFontTx/>
                        <a:buNone/>
                        <a:tabLst/>
                        <a:defRPr/>
                      </a:pPr>
                      <a:endParaRPr kumimoji="1" lang="en-US" altLang="ja-JP" sz="1400" b="1" baseline="0" dirty="0">
                        <a:solidFill>
                          <a:srgbClr val="0070C0"/>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［施設基準</a:t>
                      </a:r>
                      <a:r>
                        <a:rPr kumimoji="1" lang="ja-JP" altLang="en-US" sz="1400" baseline="0" dirty="0">
                          <a:solidFill>
                            <a:schemeClr val="tx1"/>
                          </a:solidFill>
                          <a:latin typeface="+mn-ea"/>
                          <a:ea typeface="+mn-ea"/>
                        </a:rPr>
                        <a:t>（抜粋）</a:t>
                      </a:r>
                      <a:r>
                        <a:rPr kumimoji="1" lang="ja-JP" altLang="en-US" sz="1400" baseline="0" dirty="0">
                          <a:latin typeface="+mn-ea"/>
                          <a:ea typeface="+mn-ea"/>
                        </a:rPr>
                        <a:t>］</a:t>
                      </a:r>
                      <a:endParaRPr kumimoji="1" lang="en-US" altLang="ja-JP" sz="140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(1) </a:t>
                      </a:r>
                      <a:r>
                        <a:rPr kumimoji="1" lang="ja-JP" altLang="en-US" sz="1400" baseline="0" dirty="0">
                          <a:latin typeface="+mn-ea"/>
                          <a:ea typeface="+mn-ea"/>
                        </a:rPr>
                        <a:t>診療料については、以下の全ての要件を満たしていること。</a:t>
                      </a:r>
                      <a:endParaRPr kumimoji="1" lang="en-US" altLang="ja-JP" sz="1400" baseline="0" dirty="0">
                        <a:latin typeface="+mn-ea"/>
                        <a:ea typeface="+mn-ea"/>
                      </a:endParaRPr>
                    </a:p>
                    <a:p>
                      <a:pPr marL="14400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ア　診療所の場合</a:t>
                      </a:r>
                      <a:endParaRPr kumimoji="1" lang="en-US" altLang="ja-JP" sz="1400" b="1" baseline="0" dirty="0">
                        <a:latin typeface="+mn-ea"/>
                        <a:ea typeface="+mn-ea"/>
                      </a:endParaRPr>
                    </a:p>
                    <a:p>
                      <a:pPr marL="442913" marR="0" indent="-17145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イ</a:t>
                      </a:r>
                      <a:r>
                        <a:rPr kumimoji="1" lang="en-US" altLang="ja-JP" sz="1400" baseline="0" dirty="0">
                          <a:latin typeface="+mn-ea"/>
                          <a:ea typeface="+mn-ea"/>
                        </a:rPr>
                        <a:t>)</a:t>
                      </a:r>
                      <a:r>
                        <a:rPr kumimoji="1" lang="ja-JP" altLang="en-US" sz="1400" baseline="0" dirty="0">
                          <a:latin typeface="+mn-ea"/>
                          <a:ea typeface="+mn-ea"/>
                        </a:rPr>
                        <a:t>　時間外対応加算１の届出</a:t>
                      </a:r>
                      <a:endParaRPr kumimoji="1" lang="en-US" altLang="ja-JP" sz="1400" baseline="0" dirty="0">
                        <a:latin typeface="+mn-ea"/>
                        <a:ea typeface="+mn-ea"/>
                      </a:endParaRPr>
                    </a:p>
                    <a:p>
                      <a:pPr marL="442913" marR="0" indent="-17145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ロ</a:t>
                      </a:r>
                      <a:r>
                        <a:rPr kumimoji="1" lang="en-US" altLang="ja-JP" sz="1400" baseline="0" dirty="0">
                          <a:latin typeface="+mn-ea"/>
                          <a:ea typeface="+mn-ea"/>
                        </a:rPr>
                        <a:t>)</a:t>
                      </a:r>
                      <a:r>
                        <a:rPr kumimoji="1" lang="ja-JP" altLang="en-US" sz="1400" baseline="0" dirty="0">
                          <a:latin typeface="+mn-ea"/>
                          <a:ea typeface="+mn-ea"/>
                        </a:rPr>
                        <a:t>　</a:t>
                      </a:r>
                      <a:r>
                        <a:rPr kumimoji="1" lang="ja-JP" altLang="en-US" sz="1400" b="1" u="sng" baseline="0" dirty="0">
                          <a:solidFill>
                            <a:srgbClr val="0070C0"/>
                          </a:solidFill>
                          <a:latin typeface="+mn-ea"/>
                          <a:ea typeface="+mn-ea"/>
                        </a:rPr>
                        <a:t>常勤換算２名以上の医師の配置、うち常勤医師が１名以上</a:t>
                      </a:r>
                    </a:p>
                    <a:p>
                      <a:pPr marL="442913" marR="0" indent="-17145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ハ</a:t>
                      </a:r>
                      <a:r>
                        <a:rPr kumimoji="1" lang="en-US" altLang="ja-JP" sz="1400" baseline="0" dirty="0">
                          <a:latin typeface="+mn-ea"/>
                          <a:ea typeface="+mn-ea"/>
                        </a:rPr>
                        <a:t>)</a:t>
                      </a:r>
                      <a:r>
                        <a:rPr kumimoji="1" lang="ja-JP" altLang="en-US" sz="1400" baseline="0" dirty="0">
                          <a:latin typeface="+mn-ea"/>
                          <a:ea typeface="+mn-ea"/>
                        </a:rPr>
                        <a:t>　在宅療養支援診療所</a:t>
                      </a:r>
                    </a:p>
                    <a:p>
                      <a:pPr marL="14400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mn-ea"/>
                          <a:ea typeface="+mn-ea"/>
                        </a:rPr>
                        <a:t>イ　病院の場合</a:t>
                      </a:r>
                    </a:p>
                    <a:p>
                      <a:pPr marL="269875"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イ</a:t>
                      </a:r>
                      <a:r>
                        <a:rPr kumimoji="1" lang="en-US" altLang="ja-JP" sz="1400" baseline="0" dirty="0">
                          <a:latin typeface="+mn-ea"/>
                          <a:ea typeface="+mn-ea"/>
                        </a:rPr>
                        <a:t>)</a:t>
                      </a:r>
                      <a:r>
                        <a:rPr kumimoji="1" lang="ja-JP" altLang="en-US" sz="1400" baseline="0" dirty="0">
                          <a:latin typeface="+mn-ea"/>
                          <a:ea typeface="+mn-ea"/>
                        </a:rPr>
                        <a:t>　地域包括ケア病棟入院料の届出を行っていること。</a:t>
                      </a:r>
                    </a:p>
                    <a:p>
                      <a:pPr marL="269875"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ロ</a:t>
                      </a:r>
                      <a:r>
                        <a:rPr kumimoji="1" lang="en-US" altLang="ja-JP" sz="1400" baseline="0" dirty="0">
                          <a:latin typeface="+mn-ea"/>
                          <a:ea typeface="+mn-ea"/>
                        </a:rPr>
                        <a:t>)</a:t>
                      </a:r>
                      <a:r>
                        <a:rPr kumimoji="1" lang="ja-JP" altLang="en-US" sz="1400" baseline="0" dirty="0">
                          <a:latin typeface="+mn-ea"/>
                          <a:ea typeface="+mn-ea"/>
                        </a:rPr>
                        <a:t>　在宅療養支援病院の届出を行っていること。</a:t>
                      </a:r>
                      <a:endParaRPr kumimoji="1" lang="en-US" altLang="ja-JP" sz="1400" baseline="0" dirty="0">
                        <a:latin typeface="+mn-ea"/>
                        <a:ea typeface="+mn-ea"/>
                      </a:endParaRPr>
                    </a:p>
                    <a:p>
                      <a:pPr marL="90488" marR="0" indent="-90488"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(2) </a:t>
                      </a:r>
                      <a:r>
                        <a:rPr kumimoji="1" lang="ja-JP" altLang="en-US" sz="1400" b="1" u="sng" baseline="0" dirty="0">
                          <a:solidFill>
                            <a:srgbClr val="0070C0"/>
                          </a:solidFill>
                          <a:latin typeface="+mn-ea"/>
                          <a:ea typeface="+mn-ea"/>
                        </a:rPr>
                        <a:t>診療料１</a:t>
                      </a:r>
                      <a:r>
                        <a:rPr kumimoji="1" lang="ja-JP" altLang="en-US" sz="1400" b="1" u="none" baseline="0" dirty="0">
                          <a:solidFill>
                            <a:srgbClr val="0070C0"/>
                          </a:solidFill>
                          <a:latin typeface="+mn-ea"/>
                          <a:ea typeface="+mn-ea"/>
                        </a:rPr>
                        <a:t>を算定する場合には、</a:t>
                      </a:r>
                      <a:r>
                        <a:rPr kumimoji="1" lang="ja-JP" altLang="en-US" sz="1400" b="1" u="sng" baseline="0" dirty="0">
                          <a:solidFill>
                            <a:srgbClr val="0070C0"/>
                          </a:solidFill>
                          <a:latin typeface="+mn-ea"/>
                          <a:ea typeface="+mn-ea"/>
                        </a:rPr>
                        <a:t>当該医療機関での継続的な外来診療を経て往診料、訪問診療料を算定した患者数が</a:t>
                      </a:r>
                      <a:r>
                        <a:rPr kumimoji="1" lang="en-US" altLang="ja-JP" sz="1400" b="1" u="sng" baseline="0" dirty="0">
                          <a:solidFill>
                            <a:srgbClr val="0070C0"/>
                          </a:solidFill>
                          <a:latin typeface="+mn-ea"/>
                          <a:ea typeface="+mn-ea"/>
                        </a:rPr>
                        <a:t>10</a:t>
                      </a:r>
                      <a:r>
                        <a:rPr kumimoji="1" lang="ja-JP" altLang="en-US" sz="1400" b="1" u="sng" baseline="0" dirty="0">
                          <a:solidFill>
                            <a:srgbClr val="0070C0"/>
                          </a:solidFill>
                          <a:latin typeface="+mn-ea"/>
                          <a:ea typeface="+mn-ea"/>
                        </a:rPr>
                        <a:t>人以上</a:t>
                      </a:r>
                      <a:r>
                        <a:rPr kumimoji="1" lang="ja-JP" altLang="en-US" sz="1400" b="1" u="none" baseline="0" dirty="0">
                          <a:solidFill>
                            <a:srgbClr val="0070C0"/>
                          </a:solidFill>
                          <a:latin typeface="+mn-ea"/>
                          <a:ea typeface="+mn-ea"/>
                        </a:rPr>
                        <a:t>であること。</a:t>
                      </a:r>
                      <a:endParaRPr kumimoji="1" lang="en-US" altLang="ja-JP" sz="1400" b="1" u="none" baseline="0" dirty="0">
                        <a:solidFill>
                          <a:srgbClr val="0070C0"/>
                        </a:solidFill>
                        <a:latin typeface="+mn-ea"/>
                        <a:ea typeface="+mn-ea"/>
                      </a:endParaRPr>
                    </a:p>
                  </a:txBody>
                  <a:tcPr/>
                </a:tc>
                <a:extLst>
                  <a:ext uri="{0D108BD9-81ED-4DB2-BD59-A6C34878D82A}">
                    <a16:rowId xmlns="" xmlns:a16="http://schemas.microsoft.com/office/drawing/2014/main" val="10001"/>
                  </a:ext>
                </a:extLst>
              </a:tr>
            </a:tbl>
          </a:graphicData>
        </a:graphic>
      </p:graphicFrame>
      <p:sp>
        <p:nvSpPr>
          <p:cNvPr id="10" name="右矢印 9"/>
          <p:cNvSpPr/>
          <p:nvPr/>
        </p:nvSpPr>
        <p:spPr>
          <a:xfrm>
            <a:off x="3890655" y="1619568"/>
            <a:ext cx="364841" cy="789471"/>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sp>
        <p:nvSpPr>
          <p:cNvPr id="11" name="Rectangle 2"/>
          <p:cNvSpPr txBox="1">
            <a:spLocks noChangeArrowheads="1"/>
          </p:cNvSpPr>
          <p:nvPr/>
        </p:nvSpPr>
        <p:spPr>
          <a:xfrm>
            <a:off x="175096" y="483342"/>
            <a:ext cx="6434088"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defRPr/>
            </a:pPr>
            <a:r>
              <a:rPr kumimoji="0" lang="ja-JP" altLang="en-US" sz="2000" kern="0" dirty="0">
                <a:solidFill>
                  <a:prstClr val="black"/>
                </a:solidFill>
                <a:latin typeface="ＭＳ Ｐゴシック" panose="020B0600070205080204" pitchFamily="50" charset="-128"/>
              </a:rPr>
              <a:t>（１）地域包括診療料、認知症地域包括診療料の見直し</a:t>
            </a:r>
            <a:endParaRPr lang="en-US" altLang="ja-JP" sz="2000" dirty="0">
              <a:solidFill>
                <a:prstClr val="black"/>
              </a:solidFill>
              <a:latin typeface="ＭＳ Ｐゴシック"/>
            </a:endParaRPr>
          </a:p>
        </p:txBody>
      </p:sp>
      <p:cxnSp>
        <p:nvCxnSpPr>
          <p:cNvPr id="6" name="直線矢印コネクタ 5">
            <a:extLst>
              <a:ext uri="{FF2B5EF4-FFF2-40B4-BE49-F238E27FC236}">
                <a16:creationId xmlns="" xmlns:a16="http://schemas.microsoft.com/office/drawing/2014/main" id="{1518E76A-DE93-48A1-9342-D356AAEB2F64}"/>
              </a:ext>
            </a:extLst>
          </p:cNvPr>
          <p:cNvCxnSpPr>
            <a:cxnSpLocks/>
          </p:cNvCxnSpPr>
          <p:nvPr/>
        </p:nvCxnSpPr>
        <p:spPr>
          <a:xfrm>
            <a:off x="2952272" y="3861048"/>
            <a:ext cx="1704906" cy="0"/>
          </a:xfrm>
          <a:prstGeom prst="straightConnector1">
            <a:avLst/>
          </a:prstGeom>
          <a:ln w="28575">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6" name="正方形/長方形 15">
            <a:extLst>
              <a:ext uri="{FF2B5EF4-FFF2-40B4-BE49-F238E27FC236}">
                <a16:creationId xmlns="" xmlns:a16="http://schemas.microsoft.com/office/drawing/2014/main" id="{B1D2A995-1497-4D56-AB63-479D3F42B627}"/>
              </a:ext>
            </a:extLst>
          </p:cNvPr>
          <p:cNvSpPr/>
          <p:nvPr/>
        </p:nvSpPr>
        <p:spPr>
          <a:xfrm>
            <a:off x="4354339" y="4797152"/>
            <a:ext cx="5284921" cy="689248"/>
          </a:xfrm>
          <a:prstGeom prst="rect">
            <a:avLst/>
          </a:prstGeom>
          <a:noFill/>
          <a:ln w="2857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endParaRPr>
          </a:p>
        </p:txBody>
      </p:sp>
      <p:cxnSp>
        <p:nvCxnSpPr>
          <p:cNvPr id="21" name="直線コネクタ 20">
            <a:extLst>
              <a:ext uri="{FF2B5EF4-FFF2-40B4-BE49-F238E27FC236}">
                <a16:creationId xmlns="" xmlns:a16="http://schemas.microsoft.com/office/drawing/2014/main" id="{AB174EC5-47E2-4470-81ED-9A9CDCC23112}"/>
              </a:ext>
            </a:extLst>
          </p:cNvPr>
          <p:cNvCxnSpPr/>
          <p:nvPr/>
        </p:nvCxnSpPr>
        <p:spPr>
          <a:xfrm flipV="1">
            <a:off x="9563450" y="1963024"/>
            <a:ext cx="0" cy="283412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23" name="直線矢印コネクタ 22">
            <a:extLst>
              <a:ext uri="{FF2B5EF4-FFF2-40B4-BE49-F238E27FC236}">
                <a16:creationId xmlns="" xmlns:a16="http://schemas.microsoft.com/office/drawing/2014/main" id="{442D83AB-D517-4D98-8311-85507F9233C3}"/>
              </a:ext>
            </a:extLst>
          </p:cNvPr>
          <p:cNvCxnSpPr>
            <a:cxnSpLocks/>
          </p:cNvCxnSpPr>
          <p:nvPr/>
        </p:nvCxnSpPr>
        <p:spPr>
          <a:xfrm flipH="1" flipV="1">
            <a:off x="8330268" y="1954635"/>
            <a:ext cx="1233182" cy="8389"/>
          </a:xfrm>
          <a:prstGeom prst="straightConnector1">
            <a:avLst/>
          </a:prstGeom>
          <a:ln w="28575">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7" name="直線矢印コネクタ 26">
            <a:extLst>
              <a:ext uri="{FF2B5EF4-FFF2-40B4-BE49-F238E27FC236}">
                <a16:creationId xmlns="" xmlns:a16="http://schemas.microsoft.com/office/drawing/2014/main" id="{E4D08F20-F068-4DC0-B694-D7859DBA32E2}"/>
              </a:ext>
            </a:extLst>
          </p:cNvPr>
          <p:cNvCxnSpPr>
            <a:cxnSpLocks/>
          </p:cNvCxnSpPr>
          <p:nvPr/>
        </p:nvCxnSpPr>
        <p:spPr>
          <a:xfrm flipH="1" flipV="1">
            <a:off x="8331667" y="2409069"/>
            <a:ext cx="1233182" cy="8389"/>
          </a:xfrm>
          <a:prstGeom prst="straightConnector1">
            <a:avLst/>
          </a:prstGeom>
          <a:ln w="28575">
            <a:prstDash val="sysDot"/>
            <a:tailEnd type="triangle"/>
          </a:ln>
        </p:spPr>
        <p:style>
          <a:lnRef idx="1">
            <a:schemeClr val="accent1"/>
          </a:lnRef>
          <a:fillRef idx="0">
            <a:schemeClr val="accent1"/>
          </a:fillRef>
          <a:effectRef idx="0">
            <a:schemeClr val="accent1"/>
          </a:effectRef>
          <a:fontRef idx="minor">
            <a:schemeClr val="tx1"/>
          </a:fontRef>
        </p:style>
      </p:cxnSp>
      <p:sp>
        <p:nvSpPr>
          <p:cNvPr id="28" name="Rectangle 37">
            <a:extLst>
              <a:ext uri="{FF2B5EF4-FFF2-40B4-BE49-F238E27FC236}">
                <a16:creationId xmlns="" xmlns:a16="http://schemas.microsoft.com/office/drawing/2014/main" id="{E8F5BC8E-3380-4B5B-A498-76C0FD33975F}"/>
              </a:ext>
            </a:extLst>
          </p:cNvPr>
          <p:cNvSpPr>
            <a:spLocks noChangeArrowheads="1"/>
          </p:cNvSpPr>
          <p:nvPr/>
        </p:nvSpPr>
        <p:spPr bwMode="auto">
          <a:xfrm>
            <a:off x="177089" y="5951624"/>
            <a:ext cx="9386362" cy="843352"/>
          </a:xfrm>
          <a:prstGeom prst="rect">
            <a:avLst/>
          </a:prstGeom>
          <a:no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a:solidFill>
                  <a:prstClr val="black"/>
                </a:solidFill>
              </a:rPr>
              <a:t>　小児科医師の負担を軽減し、一層の普及を図る観点から、</a:t>
            </a:r>
            <a:r>
              <a:rPr lang="ja-JP" altLang="en-US" sz="1600" u="sng" dirty="0">
                <a:solidFill>
                  <a:srgbClr val="0070C0"/>
                </a:solidFill>
              </a:rPr>
              <a:t>在宅当番医制等</a:t>
            </a:r>
            <a:r>
              <a:rPr lang="ja-JP" altLang="en-US" sz="1600" dirty="0">
                <a:solidFill>
                  <a:prstClr val="black"/>
                </a:solidFill>
              </a:rPr>
              <a:t>により</a:t>
            </a:r>
            <a:r>
              <a:rPr lang="ja-JP" altLang="en-US" sz="1600" u="sng" dirty="0">
                <a:solidFill>
                  <a:srgbClr val="0070C0"/>
                </a:solidFill>
              </a:rPr>
              <a:t>地域における夜間・休日の小児科外来診療に定期的に協力する常勤小児科医</a:t>
            </a:r>
            <a:r>
              <a:rPr lang="ja-JP" altLang="en-US" sz="1600" dirty="0">
                <a:solidFill>
                  <a:prstClr val="black"/>
                </a:solidFill>
              </a:rPr>
              <a:t>が配置された医療機関について、時間外の相談対応について、</a:t>
            </a:r>
            <a:r>
              <a:rPr lang="ja-JP" altLang="en-US" sz="1600" u="sng" dirty="0">
                <a:solidFill>
                  <a:srgbClr val="0070C0"/>
                </a:solidFill>
              </a:rPr>
              <a:t>地域の在宅当番医等を案内する</a:t>
            </a:r>
            <a:r>
              <a:rPr lang="ja-JP" altLang="en-US" sz="1600" dirty="0">
                <a:solidFill>
                  <a:prstClr val="black"/>
                </a:solidFill>
              </a:rPr>
              <a:t>ことでもよいこととする。</a:t>
            </a:r>
            <a:endParaRPr lang="en-US" altLang="ja-JP" sz="1600" dirty="0">
              <a:solidFill>
                <a:prstClr val="black"/>
              </a:solidFill>
            </a:endParaRPr>
          </a:p>
        </p:txBody>
      </p:sp>
      <p:sp>
        <p:nvSpPr>
          <p:cNvPr id="18"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17" name="Rectangle 2"/>
          <p:cNvSpPr txBox="1">
            <a:spLocks noChangeArrowheads="1"/>
          </p:cNvSpPr>
          <p:nvPr/>
        </p:nvSpPr>
        <p:spPr>
          <a:xfrm>
            <a:off x="175112" y="5575672"/>
            <a:ext cx="4202253" cy="375952"/>
          </a:xfrm>
          <a:prstGeom prst="rect">
            <a:avLst/>
          </a:prstGeom>
          <a:solidFill>
            <a:srgbClr val="FFE699"/>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defRPr/>
            </a:pPr>
            <a:r>
              <a:rPr kumimoji="0" lang="ja-JP" altLang="en-US" sz="2000" kern="0" dirty="0">
                <a:solidFill>
                  <a:prstClr val="black"/>
                </a:solidFill>
                <a:latin typeface="ＭＳ Ｐゴシック" panose="020B0600070205080204" pitchFamily="50" charset="-128"/>
              </a:rPr>
              <a:t>（２）小児かかりつけ診療料の見直し</a:t>
            </a:r>
            <a:endParaRPr lang="en-US" altLang="ja-JP" sz="2000" dirty="0">
              <a:solidFill>
                <a:prstClr val="black"/>
              </a:solidFill>
              <a:latin typeface="ＭＳ Ｐゴシック"/>
            </a:endParaRPr>
          </a:p>
        </p:txBody>
      </p:sp>
    </p:spTree>
    <p:extLst>
      <p:ext uri="{BB962C8B-B14F-4D97-AF65-F5344CB8AC3E}">
        <p14:creationId xmlns:p14="http://schemas.microsoft.com/office/powerpoint/2010/main" val="27151106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9" y="859294"/>
            <a:ext cx="9592213" cy="5522034"/>
          </a:xfrm>
          <a:prstGeom prst="rect">
            <a:avLst/>
          </a:prstGeom>
          <a:solidFill>
            <a:schemeClr val="bg1"/>
          </a:solidFill>
          <a:ln w="9525">
            <a:solidFill>
              <a:schemeClr val="tx1"/>
            </a:solidFill>
            <a:miter lim="800000"/>
            <a:headEnd/>
            <a:tailEnd/>
          </a:ln>
        </p:spPr>
        <p:txBody>
          <a:bodyPr/>
          <a:lstStyle/>
          <a:p>
            <a:pPr>
              <a:lnSpc>
                <a:spcPts val="1600"/>
              </a:lnSpc>
              <a:spcBef>
                <a:spcPts val="600"/>
              </a:spcBef>
            </a:pPr>
            <a:r>
              <a:rPr lang="ja-JP" altLang="en-US" sz="1600" b="1" u="sng" dirty="0">
                <a:solidFill>
                  <a:srgbClr val="0070C0"/>
                </a:solidFill>
              </a:rPr>
              <a:t>地域包括診療加算１：２５点　、　加算２：１８点（１回につき）</a:t>
            </a:r>
            <a:endParaRPr lang="en-US" altLang="ja-JP" sz="1600" b="1" u="sng" dirty="0">
              <a:solidFill>
                <a:srgbClr val="0070C0"/>
              </a:solidFill>
            </a:endParaRPr>
          </a:p>
          <a:p>
            <a:pPr>
              <a:lnSpc>
                <a:spcPts val="1400"/>
              </a:lnSpc>
            </a:pPr>
            <a:endParaRPr lang="en-US" altLang="ja-JP" sz="1200" dirty="0">
              <a:solidFill>
                <a:prstClr val="black"/>
              </a:solidFill>
            </a:endParaRPr>
          </a:p>
          <a:p>
            <a:pPr>
              <a:lnSpc>
                <a:spcPts val="1400"/>
              </a:lnSpc>
            </a:pPr>
            <a:r>
              <a:rPr lang="ja-JP" altLang="en-US" sz="1200" dirty="0">
                <a:solidFill>
                  <a:prstClr val="black"/>
                </a:solidFill>
              </a:rPr>
              <a:t>［</a:t>
            </a:r>
            <a:r>
              <a:rPr lang="ja-JP" altLang="ja-JP" sz="1200" dirty="0">
                <a:solidFill>
                  <a:prstClr val="black"/>
                </a:solidFill>
              </a:rPr>
              <a:t>算定要件</a:t>
            </a:r>
            <a:r>
              <a:rPr lang="ja-JP" altLang="en-US" sz="1200" dirty="0">
                <a:solidFill>
                  <a:prstClr val="black"/>
                </a:solidFill>
              </a:rPr>
              <a:t>］</a:t>
            </a:r>
            <a:endParaRPr lang="ja-JP" altLang="ja-JP" sz="1200" dirty="0">
              <a:solidFill>
                <a:prstClr val="black"/>
              </a:solidFill>
            </a:endParaRPr>
          </a:p>
          <a:p>
            <a:pPr marL="263525" indent="-263525">
              <a:lnSpc>
                <a:spcPts val="1400"/>
              </a:lnSpc>
            </a:pPr>
            <a:r>
              <a:rPr lang="ja-JP" altLang="ja-JP" sz="1200" dirty="0">
                <a:solidFill>
                  <a:prstClr val="black"/>
                </a:solidFill>
              </a:rPr>
              <a:t>①　対象患者は、</a:t>
            </a:r>
            <a:r>
              <a:rPr lang="ja-JP" altLang="ja-JP" sz="1200" b="1" u="sng" dirty="0">
                <a:solidFill>
                  <a:srgbClr val="00B0F0"/>
                </a:solidFill>
              </a:rPr>
              <a:t>高血圧症、糖尿病、脂質異常症、認知症の４疾病のうち２つ以上（疑いは除く）を有する患者</a:t>
            </a:r>
            <a:r>
              <a:rPr lang="ja-JP" altLang="ja-JP" sz="1200" dirty="0">
                <a:solidFill>
                  <a:prstClr val="black"/>
                </a:solidFill>
              </a:rPr>
              <a:t>とする。</a:t>
            </a:r>
            <a:endParaRPr lang="en-US" altLang="ja-JP" sz="1200" dirty="0">
              <a:solidFill>
                <a:prstClr val="black"/>
              </a:solidFill>
            </a:endParaRPr>
          </a:p>
          <a:p>
            <a:pPr marL="174625" indent="-174625">
              <a:lnSpc>
                <a:spcPts val="1400"/>
              </a:lnSpc>
            </a:pPr>
            <a:r>
              <a:rPr lang="en-US" altLang="ja-JP" sz="1200" dirty="0">
                <a:solidFill>
                  <a:prstClr val="black"/>
                </a:solidFill>
              </a:rPr>
              <a:t>        </a:t>
            </a:r>
            <a:r>
              <a:rPr lang="ja-JP" altLang="ja-JP" sz="1200" dirty="0">
                <a:solidFill>
                  <a:prstClr val="black"/>
                </a:solidFill>
              </a:rPr>
              <a:t>当該</a:t>
            </a:r>
            <a:r>
              <a:rPr lang="ja-JP" altLang="en-US" sz="1200" dirty="0">
                <a:solidFill>
                  <a:prstClr val="black"/>
                </a:solidFill>
              </a:rPr>
              <a:t>診療所</a:t>
            </a:r>
            <a:r>
              <a:rPr lang="ja-JP" altLang="ja-JP" sz="1200" dirty="0">
                <a:solidFill>
                  <a:prstClr val="black"/>
                </a:solidFill>
              </a:rPr>
              <a:t>で診療を行う対象疾病（上記４疾病のうち２つ）と重複しない対象疾病（上記４疾病のうち２つ）について他医療機関で診療を行う場合に限り、当該他医療機関でも当該診療料を算定可能とする</a:t>
            </a:r>
            <a:endParaRPr lang="en-US" altLang="ja-JP" sz="1200" dirty="0">
              <a:solidFill>
                <a:prstClr val="black"/>
              </a:solidFill>
            </a:endParaRPr>
          </a:p>
          <a:p>
            <a:pPr marL="174625" indent="-174625">
              <a:lnSpc>
                <a:spcPts val="1400"/>
              </a:lnSpc>
            </a:pPr>
            <a:r>
              <a:rPr lang="ja-JP" altLang="en-US" sz="1200" dirty="0">
                <a:solidFill>
                  <a:prstClr val="black"/>
                </a:solidFill>
              </a:rPr>
              <a:t>②</a:t>
            </a:r>
            <a:r>
              <a:rPr lang="ja-JP" altLang="ja-JP" sz="1200" dirty="0">
                <a:solidFill>
                  <a:prstClr val="black"/>
                </a:solidFill>
              </a:rPr>
              <a:t>　担当医を決めること。また、当該医師は、関係団体主催の研修を修了していること</a:t>
            </a:r>
            <a:endParaRPr lang="en-US" altLang="ja-JP" sz="1200" dirty="0">
              <a:solidFill>
                <a:prstClr val="black"/>
              </a:solidFill>
            </a:endParaRPr>
          </a:p>
          <a:p>
            <a:pPr marL="263525" indent="-263525">
              <a:lnSpc>
                <a:spcPts val="1400"/>
              </a:lnSpc>
            </a:pPr>
            <a:r>
              <a:rPr lang="ja-JP" altLang="en-US" sz="1200" dirty="0">
                <a:solidFill>
                  <a:prstClr val="black"/>
                </a:solidFill>
              </a:rPr>
              <a:t>③　</a:t>
            </a:r>
            <a:r>
              <a:rPr lang="ja-JP" altLang="ja-JP" sz="1200" dirty="0">
                <a:solidFill>
                  <a:prstClr val="black"/>
                </a:solidFill>
              </a:rPr>
              <a:t>当該点数を算定している場合は、</a:t>
            </a:r>
            <a:r>
              <a:rPr lang="ja-JP" altLang="ja-JP" sz="1200" b="1" u="sng" dirty="0">
                <a:solidFill>
                  <a:srgbClr val="00B0F0"/>
                </a:solidFill>
              </a:rPr>
              <a:t>７剤投与の減算規定の対象外</a:t>
            </a:r>
            <a:r>
              <a:rPr lang="ja-JP" altLang="ja-JP" sz="1200" dirty="0">
                <a:solidFill>
                  <a:prstClr val="black"/>
                </a:solidFill>
              </a:rPr>
              <a:t>とする</a:t>
            </a:r>
          </a:p>
          <a:p>
            <a:pPr marL="263525" indent="-263525">
              <a:lnSpc>
                <a:spcPts val="1400"/>
              </a:lnSpc>
            </a:pPr>
            <a:r>
              <a:rPr lang="ja-JP" altLang="en-US" sz="1200" dirty="0">
                <a:solidFill>
                  <a:prstClr val="black"/>
                </a:solidFill>
              </a:rPr>
              <a:t>④　</a:t>
            </a:r>
            <a:r>
              <a:rPr lang="ja-JP" altLang="ja-JP" sz="1200" dirty="0">
                <a:solidFill>
                  <a:prstClr val="black"/>
                </a:solidFill>
              </a:rPr>
              <a:t>下記のうち</a:t>
            </a:r>
            <a:r>
              <a:rPr lang="ja-JP" altLang="en-US" sz="1200" b="1" u="sng" dirty="0">
                <a:solidFill>
                  <a:srgbClr val="00B0F0"/>
                </a:solidFill>
              </a:rPr>
              <a:t>いずれか１つ</a:t>
            </a:r>
            <a:r>
              <a:rPr lang="ja-JP" altLang="ja-JP" sz="1200" dirty="0">
                <a:solidFill>
                  <a:prstClr val="black"/>
                </a:solidFill>
              </a:rPr>
              <a:t>を満たすこと</a:t>
            </a:r>
            <a:endParaRPr lang="en-US" altLang="ja-JP" sz="1200" dirty="0">
              <a:solidFill>
                <a:prstClr val="black"/>
              </a:solidFill>
            </a:endParaRPr>
          </a:p>
          <a:p>
            <a:pPr marL="263525" indent="-263525">
              <a:lnSpc>
                <a:spcPts val="1400"/>
              </a:lnSpc>
            </a:pPr>
            <a:r>
              <a:rPr lang="ja-JP" altLang="en-US" sz="1200" dirty="0">
                <a:solidFill>
                  <a:prstClr val="black"/>
                </a:solidFill>
              </a:rPr>
              <a:t>　　　　</a:t>
            </a:r>
            <a:r>
              <a:rPr lang="ja-JP" altLang="ja-JP" sz="1200" dirty="0">
                <a:solidFill>
                  <a:prstClr val="black"/>
                </a:solidFill>
              </a:rPr>
              <a:t>ア</a:t>
            </a:r>
            <a:r>
              <a:rPr lang="en-US" altLang="ja-JP" sz="1200" dirty="0">
                <a:solidFill>
                  <a:prstClr val="black"/>
                </a:solidFill>
              </a:rPr>
              <a:t>)</a:t>
            </a:r>
            <a:r>
              <a:rPr lang="ja-JP" altLang="ja-JP" sz="1200" dirty="0">
                <a:solidFill>
                  <a:prstClr val="black"/>
                </a:solidFill>
              </a:rPr>
              <a:t>　時間外対応加算１</a:t>
            </a:r>
            <a:r>
              <a:rPr lang="ja-JP" altLang="en-US" sz="1200" u="sng" dirty="0">
                <a:solidFill>
                  <a:prstClr val="black"/>
                </a:solidFill>
              </a:rPr>
              <a:t>又は</a:t>
            </a:r>
            <a:r>
              <a:rPr lang="ja-JP" altLang="en-US" sz="1200" dirty="0">
                <a:solidFill>
                  <a:prstClr val="black"/>
                </a:solidFill>
              </a:rPr>
              <a:t>２を届出</a:t>
            </a:r>
            <a:r>
              <a:rPr lang="ja-JP" altLang="ja-JP" sz="1200" dirty="0">
                <a:solidFill>
                  <a:prstClr val="black"/>
                </a:solidFill>
              </a:rPr>
              <a:t>していること</a:t>
            </a:r>
            <a:r>
              <a:rPr lang="en-US" altLang="ja-JP" sz="1200" dirty="0">
                <a:solidFill>
                  <a:prstClr val="black"/>
                </a:solidFill>
              </a:rPr>
              <a:t>  </a:t>
            </a:r>
            <a:r>
              <a:rPr lang="ja-JP" altLang="ja-JP" sz="1200" dirty="0">
                <a:solidFill>
                  <a:prstClr val="black"/>
                </a:solidFill>
              </a:rPr>
              <a:t>イ</a:t>
            </a:r>
            <a:r>
              <a:rPr lang="en-US" altLang="ja-JP" sz="1200" dirty="0">
                <a:solidFill>
                  <a:prstClr val="black"/>
                </a:solidFill>
              </a:rPr>
              <a:t>)</a:t>
            </a:r>
            <a:r>
              <a:rPr lang="ja-JP" altLang="ja-JP" sz="1200" dirty="0">
                <a:solidFill>
                  <a:prstClr val="black"/>
                </a:solidFill>
              </a:rPr>
              <a:t>　常勤</a:t>
            </a:r>
            <a:r>
              <a:rPr lang="ja-JP" altLang="en-US" sz="1200" dirty="0">
                <a:solidFill>
                  <a:prstClr val="black"/>
                </a:solidFill>
              </a:rPr>
              <a:t>換算で２人以上の</a:t>
            </a:r>
            <a:r>
              <a:rPr lang="ja-JP" altLang="ja-JP" sz="1200" dirty="0">
                <a:solidFill>
                  <a:prstClr val="black"/>
                </a:solidFill>
              </a:rPr>
              <a:t>医師が</a:t>
            </a:r>
            <a:r>
              <a:rPr lang="ja-JP" altLang="en-US" sz="1200" dirty="0">
                <a:solidFill>
                  <a:prstClr val="black"/>
                </a:solidFill>
              </a:rPr>
              <a:t>配置され、</a:t>
            </a:r>
            <a:r>
              <a:rPr lang="ja-JP" altLang="en-US" sz="1200" b="1" u="sng" dirty="0">
                <a:solidFill>
                  <a:srgbClr val="FF0000"/>
                </a:solidFill>
              </a:rPr>
              <a:t>そのうち１</a:t>
            </a:r>
            <a:r>
              <a:rPr lang="ja-JP" altLang="ja-JP" sz="1200" b="1" u="sng" dirty="0">
                <a:solidFill>
                  <a:srgbClr val="FF0000"/>
                </a:solidFill>
              </a:rPr>
              <a:t>人以上</a:t>
            </a:r>
            <a:r>
              <a:rPr lang="ja-JP" altLang="en-US" sz="1200" b="1" u="sng" dirty="0">
                <a:solidFill>
                  <a:srgbClr val="FF0000"/>
                </a:solidFill>
              </a:rPr>
              <a:t>が常勤医師であること</a:t>
            </a:r>
            <a:endParaRPr lang="en-US" altLang="ja-JP" sz="1200" b="1" u="sng" dirty="0">
              <a:solidFill>
                <a:srgbClr val="FF0000"/>
              </a:solidFill>
            </a:endParaRPr>
          </a:p>
          <a:p>
            <a:pPr marL="263525" indent="-263525">
              <a:lnSpc>
                <a:spcPts val="1400"/>
              </a:lnSpc>
            </a:pPr>
            <a:r>
              <a:rPr lang="en-US" altLang="ja-JP" sz="1200" dirty="0">
                <a:solidFill>
                  <a:prstClr val="black"/>
                </a:solidFill>
              </a:rPr>
              <a:t>            </a:t>
            </a:r>
            <a:r>
              <a:rPr lang="ja-JP" altLang="ja-JP" sz="1200" dirty="0">
                <a:solidFill>
                  <a:prstClr val="black"/>
                </a:solidFill>
              </a:rPr>
              <a:t>ウ</a:t>
            </a:r>
            <a:r>
              <a:rPr lang="en-US" altLang="ja-JP" sz="1200" dirty="0">
                <a:solidFill>
                  <a:prstClr val="black"/>
                </a:solidFill>
              </a:rPr>
              <a:t>)</a:t>
            </a:r>
            <a:r>
              <a:rPr lang="ja-JP" altLang="ja-JP" sz="1200" dirty="0">
                <a:solidFill>
                  <a:prstClr val="black"/>
                </a:solidFill>
              </a:rPr>
              <a:t>　在支診であること</a:t>
            </a:r>
          </a:p>
          <a:p>
            <a:pPr>
              <a:lnSpc>
                <a:spcPts val="1400"/>
              </a:lnSpc>
            </a:pPr>
            <a:r>
              <a:rPr lang="ja-JP" altLang="en-US" sz="1200" dirty="0">
                <a:solidFill>
                  <a:prstClr val="black"/>
                </a:solidFill>
              </a:rPr>
              <a:t>⑤　療養上の指導、</a:t>
            </a:r>
            <a:r>
              <a:rPr lang="ja-JP" altLang="ja-JP" sz="1200" dirty="0">
                <a:solidFill>
                  <a:prstClr val="black"/>
                </a:solidFill>
              </a:rPr>
              <a:t>服薬管理</a:t>
            </a:r>
            <a:r>
              <a:rPr lang="ja-JP" altLang="en-US" sz="1200" b="1" u="sng" dirty="0">
                <a:solidFill>
                  <a:srgbClr val="FF0000"/>
                </a:solidFill>
              </a:rPr>
              <a:t>（医師の指示を受けた看護職員等が情報把握することも可能）</a:t>
            </a:r>
            <a:r>
              <a:rPr lang="ja-JP" altLang="en-US" sz="1200" dirty="0">
                <a:solidFill>
                  <a:prstClr val="black"/>
                </a:solidFill>
              </a:rPr>
              <a:t>、健康管理、介護保険に係る対応を行っていること</a:t>
            </a:r>
            <a:endParaRPr lang="en-US" altLang="ja-JP" sz="1200" dirty="0">
              <a:solidFill>
                <a:prstClr val="black"/>
              </a:solidFill>
            </a:endParaRPr>
          </a:p>
          <a:p>
            <a:pPr>
              <a:lnSpc>
                <a:spcPts val="1400"/>
              </a:lnSpc>
            </a:pPr>
            <a:r>
              <a:rPr lang="ja-JP" altLang="en-US" sz="1200" dirty="0">
                <a:solidFill>
                  <a:prstClr val="black"/>
                </a:solidFill>
              </a:rPr>
              <a:t>⑥　患者の署名付の同意書を作成し診療録に添付</a:t>
            </a:r>
            <a:r>
              <a:rPr lang="ja-JP" altLang="en-US" sz="1200" b="1" u="sng" dirty="0">
                <a:solidFill>
                  <a:srgbClr val="FF0000"/>
                </a:solidFill>
              </a:rPr>
              <a:t>（直近１年間に４回以上の受診歴がある患者は、診療の要点を説明していれば同意の省略可能）</a:t>
            </a:r>
            <a:endParaRPr lang="en-US" altLang="ja-JP" sz="1200" b="1" u="sng" dirty="0">
              <a:solidFill>
                <a:srgbClr val="FF0000"/>
              </a:solidFill>
            </a:endParaRPr>
          </a:p>
          <a:p>
            <a:pPr>
              <a:lnSpc>
                <a:spcPts val="1400"/>
              </a:lnSpc>
            </a:pPr>
            <a:r>
              <a:rPr lang="ja-JP" altLang="en-US" sz="1200" dirty="0">
                <a:solidFill>
                  <a:prstClr val="black"/>
                </a:solidFill>
              </a:rPr>
              <a:t>⑦　抗菌薬の適正な使用の普及啓発に資する取組を行っていること</a:t>
            </a:r>
            <a:endParaRPr lang="en-US" altLang="ja-JP" sz="1200" dirty="0">
              <a:solidFill>
                <a:prstClr val="black"/>
              </a:solidFill>
            </a:endParaRPr>
          </a:p>
          <a:p>
            <a:pPr>
              <a:lnSpc>
                <a:spcPts val="1400"/>
              </a:lnSpc>
            </a:pPr>
            <a:endParaRPr lang="en-US" altLang="ja-JP" sz="1200" dirty="0">
              <a:solidFill>
                <a:prstClr val="black"/>
              </a:solidFill>
            </a:endParaRPr>
          </a:p>
          <a:p>
            <a:pPr>
              <a:lnSpc>
                <a:spcPts val="1400"/>
              </a:lnSpc>
            </a:pPr>
            <a:r>
              <a:rPr lang="ja-JP" altLang="en-US" sz="1200" dirty="0">
                <a:solidFill>
                  <a:prstClr val="black"/>
                </a:solidFill>
              </a:rPr>
              <a:t>［加算１］</a:t>
            </a:r>
            <a:r>
              <a:rPr lang="en-US" altLang="ja-JP" sz="1200" dirty="0">
                <a:solidFill>
                  <a:prstClr val="black"/>
                </a:solidFill>
              </a:rPr>
              <a:t> </a:t>
            </a:r>
            <a:endParaRPr lang="en-US" altLang="ja-JP" sz="1200" b="1" dirty="0">
              <a:solidFill>
                <a:srgbClr val="00B0F0"/>
              </a:solidFill>
            </a:endParaRPr>
          </a:p>
          <a:p>
            <a:pPr>
              <a:lnSpc>
                <a:spcPts val="1400"/>
              </a:lnSpc>
            </a:pPr>
            <a:r>
              <a:rPr lang="ja-JP" altLang="en-US" sz="1200" dirty="0">
                <a:solidFill>
                  <a:prstClr val="black"/>
                </a:solidFill>
              </a:rPr>
              <a:t>◇　在宅医療の提供および当該患者に対し</a:t>
            </a:r>
            <a:r>
              <a:rPr lang="ja-JP" altLang="en-US" sz="1200" b="1" dirty="0">
                <a:solidFill>
                  <a:srgbClr val="00B0F0"/>
                </a:solidFill>
              </a:rPr>
              <a:t>２４時間の往診等の体制</a:t>
            </a:r>
            <a:r>
              <a:rPr lang="ja-JP" altLang="en-US" sz="1200" dirty="0">
                <a:solidFill>
                  <a:prstClr val="black"/>
                </a:solidFill>
              </a:rPr>
              <a:t>を確保していること（強化型在支診（単独型）以外は連携医療機関の協力を得て</a:t>
            </a:r>
            <a:endParaRPr lang="en-US" altLang="ja-JP" sz="1200" dirty="0">
              <a:solidFill>
                <a:prstClr val="black"/>
              </a:solidFill>
            </a:endParaRPr>
          </a:p>
          <a:p>
            <a:pPr>
              <a:lnSpc>
                <a:spcPts val="1400"/>
              </a:lnSpc>
            </a:pPr>
            <a:r>
              <a:rPr lang="ja-JP" altLang="en-US" sz="1200" dirty="0">
                <a:solidFill>
                  <a:prstClr val="black"/>
                </a:solidFill>
              </a:rPr>
              <a:t>　 行うものを含む）</a:t>
            </a:r>
            <a:endParaRPr lang="en-US" altLang="ja-JP" sz="1200" dirty="0">
              <a:solidFill>
                <a:prstClr val="black"/>
              </a:solidFill>
            </a:endParaRPr>
          </a:p>
          <a:p>
            <a:pPr>
              <a:lnSpc>
                <a:spcPts val="1400"/>
              </a:lnSpc>
            </a:pPr>
            <a:r>
              <a:rPr lang="ja-JP" altLang="en-US" sz="1200" dirty="0">
                <a:solidFill>
                  <a:prstClr val="black"/>
                </a:solidFill>
              </a:rPr>
              <a:t>◇　以下のすべてを満たすこと</a:t>
            </a:r>
            <a:endParaRPr lang="en-US" altLang="ja-JP" sz="1200" dirty="0">
              <a:solidFill>
                <a:prstClr val="black"/>
              </a:solidFill>
            </a:endParaRPr>
          </a:p>
          <a:p>
            <a:pPr>
              <a:lnSpc>
                <a:spcPts val="14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直近１年間に、当該診療所での継続的な外来診療を経て、往診、訪問診療を算定した患者数</a:t>
            </a:r>
            <a:r>
              <a:rPr lang="ja-JP" altLang="en-US" sz="1200" spc="-40" dirty="0">
                <a:solidFill>
                  <a:prstClr val="black"/>
                </a:solidFill>
              </a:rPr>
              <a:t>（在支診：１０人以上、在支診以外：３人以上）</a:t>
            </a:r>
            <a:endParaRPr lang="en-US" altLang="ja-JP" sz="1200" spc="-40" dirty="0">
              <a:solidFill>
                <a:prstClr val="black"/>
              </a:solidFill>
            </a:endParaRPr>
          </a:p>
          <a:p>
            <a:pPr>
              <a:lnSpc>
                <a:spcPts val="1400"/>
              </a:lnSpc>
            </a:pPr>
            <a:r>
              <a:rPr lang="ja-JP" altLang="en-US" sz="1200" dirty="0">
                <a:solidFill>
                  <a:prstClr val="black"/>
                </a:solidFill>
              </a:rPr>
              <a:t>　　　　イ</a:t>
            </a:r>
            <a:r>
              <a:rPr lang="en-US" altLang="ja-JP" sz="1200" dirty="0">
                <a:solidFill>
                  <a:prstClr val="black"/>
                </a:solidFill>
              </a:rPr>
              <a:t>)   </a:t>
            </a:r>
            <a:r>
              <a:rPr lang="ja-JP" altLang="en-US" sz="1200" dirty="0">
                <a:solidFill>
                  <a:prstClr val="black"/>
                </a:solidFill>
              </a:rPr>
              <a:t>直近１か月に初診、再診、往診、訪問診療を実施した患者のうち、往診・訪問診療を実施した患者割合が７０％未満であること</a:t>
            </a:r>
            <a:endParaRPr lang="en-US" altLang="ja-JP" sz="1200" dirty="0">
              <a:solidFill>
                <a:prstClr val="black"/>
              </a:solidFill>
            </a:endParaRPr>
          </a:p>
          <a:p>
            <a:pPr>
              <a:lnSpc>
                <a:spcPts val="1400"/>
              </a:lnSpc>
            </a:pPr>
            <a:r>
              <a:rPr lang="ja-JP" altLang="en-US" sz="1200" dirty="0">
                <a:solidFill>
                  <a:prstClr val="black"/>
                </a:solidFill>
              </a:rPr>
              <a:t>［加算２］</a:t>
            </a:r>
            <a:endParaRPr lang="ja-JP" altLang="ja-JP" sz="1200" dirty="0">
              <a:solidFill>
                <a:prstClr val="black"/>
              </a:solidFill>
            </a:endParaRPr>
          </a:p>
          <a:p>
            <a:pPr marL="174625" indent="-174625">
              <a:lnSpc>
                <a:spcPts val="1400"/>
              </a:lnSpc>
            </a:pPr>
            <a:r>
              <a:rPr lang="ja-JP" altLang="en-US" sz="1200" dirty="0">
                <a:solidFill>
                  <a:prstClr val="black"/>
                </a:solidFill>
              </a:rPr>
              <a:t>◇　在宅医療の提供および当該患者に対し</a:t>
            </a:r>
            <a:r>
              <a:rPr lang="ja-JP" altLang="en-US" sz="1200" b="1" dirty="0">
                <a:solidFill>
                  <a:srgbClr val="00B0F0"/>
                </a:solidFill>
              </a:rPr>
              <a:t>２４時間の連絡体制</a:t>
            </a:r>
            <a:r>
              <a:rPr lang="ja-JP" altLang="en-US" sz="1200" dirty="0">
                <a:solidFill>
                  <a:prstClr val="black"/>
                </a:solidFill>
              </a:rPr>
              <a:t>を確保していること</a:t>
            </a:r>
            <a:endParaRPr lang="en-US" altLang="ja-JP" sz="1200" dirty="0">
              <a:solidFill>
                <a:prstClr val="black"/>
              </a:solidFill>
            </a:endParaRPr>
          </a:p>
          <a:p>
            <a:pPr marL="174625" indent="-174625">
              <a:lnSpc>
                <a:spcPts val="1400"/>
              </a:lnSpc>
            </a:pPr>
            <a:endParaRPr lang="en-US" altLang="ja-JP" sz="1200" dirty="0">
              <a:solidFill>
                <a:prstClr val="black"/>
              </a:solidFill>
            </a:endParaRPr>
          </a:p>
          <a:p>
            <a:pPr marL="174625" indent="-174625"/>
            <a:r>
              <a:rPr lang="ja-JP" altLang="en-US" sz="1600" b="1" u="sng" dirty="0">
                <a:solidFill>
                  <a:srgbClr val="0070C0"/>
                </a:solidFill>
              </a:rPr>
              <a:t>薬剤適正使用連携加算：３０点（１回）</a:t>
            </a:r>
            <a:r>
              <a:rPr lang="ja-JP" altLang="en-US" sz="2000" b="1" u="sng" dirty="0">
                <a:solidFill>
                  <a:srgbClr val="0070C0"/>
                </a:solidFill>
              </a:rPr>
              <a:t>　</a:t>
            </a:r>
            <a:r>
              <a:rPr lang="ja-JP" altLang="ja-JP" sz="1200" dirty="0">
                <a:solidFill>
                  <a:prstClr val="black"/>
                </a:solidFill>
              </a:rPr>
              <a:t>　</a:t>
            </a:r>
            <a:r>
              <a:rPr lang="ja-JP" altLang="en-US" sz="1200" dirty="0">
                <a:solidFill>
                  <a:prstClr val="black"/>
                </a:solidFill>
              </a:rPr>
              <a:t>　</a:t>
            </a:r>
            <a:endParaRPr lang="ja-JP" altLang="ja-JP" sz="1200" dirty="0">
              <a:solidFill>
                <a:prstClr val="black"/>
              </a:solidFill>
            </a:endParaRPr>
          </a:p>
          <a:p>
            <a:pPr>
              <a:lnSpc>
                <a:spcPts val="1400"/>
              </a:lnSpc>
            </a:pPr>
            <a:r>
              <a:rPr lang="ja-JP" altLang="en-US" sz="1200" dirty="0">
                <a:solidFill>
                  <a:prstClr val="black"/>
                </a:solidFill>
              </a:rPr>
              <a:t>［</a:t>
            </a:r>
            <a:r>
              <a:rPr lang="ja-JP" altLang="ja-JP" sz="1200" dirty="0">
                <a:solidFill>
                  <a:prstClr val="black"/>
                </a:solidFill>
              </a:rPr>
              <a:t>算定要件</a:t>
            </a:r>
            <a:r>
              <a:rPr lang="ja-JP" altLang="en-US" sz="1200" dirty="0">
                <a:solidFill>
                  <a:prstClr val="black"/>
                </a:solidFill>
              </a:rPr>
              <a:t>］</a:t>
            </a:r>
            <a:endParaRPr lang="ja-JP" altLang="ja-JP" sz="1200" dirty="0">
              <a:solidFill>
                <a:prstClr val="black"/>
              </a:solidFill>
            </a:endParaRPr>
          </a:p>
          <a:p>
            <a:pPr>
              <a:lnSpc>
                <a:spcPts val="1200"/>
              </a:lnSpc>
            </a:pPr>
            <a:r>
              <a:rPr lang="ja-JP" altLang="en-US" sz="1200" dirty="0">
                <a:solidFill>
                  <a:prstClr val="black"/>
                </a:solidFill>
              </a:rPr>
              <a:t>◇　以下のすべてを満たすこと</a:t>
            </a:r>
            <a:endParaRPr lang="en-US" altLang="ja-JP" sz="1200" dirty="0">
              <a:solidFill>
                <a:prstClr val="black"/>
              </a:solidFill>
            </a:endParaRPr>
          </a:p>
          <a:p>
            <a:pPr>
              <a:lnSpc>
                <a:spcPts val="12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処方内容、薬歴等を入院・入所先に情報提供　イ</a:t>
            </a:r>
            <a:r>
              <a:rPr lang="en-US" altLang="ja-JP" sz="1200" dirty="0">
                <a:solidFill>
                  <a:prstClr val="black"/>
                </a:solidFill>
              </a:rPr>
              <a:t>) </a:t>
            </a:r>
            <a:r>
              <a:rPr lang="ja-JP" altLang="en-US" sz="1200" dirty="0">
                <a:solidFill>
                  <a:prstClr val="black"/>
                </a:solidFill>
              </a:rPr>
              <a:t>入院・入所先から処方内容の照会に適切に対応</a:t>
            </a:r>
            <a:endParaRPr lang="en-US" altLang="ja-JP" sz="1200" dirty="0">
              <a:solidFill>
                <a:prstClr val="black"/>
              </a:solidFill>
            </a:endParaRPr>
          </a:p>
          <a:p>
            <a:pPr>
              <a:lnSpc>
                <a:spcPts val="1200"/>
              </a:lnSpc>
            </a:pPr>
            <a:r>
              <a:rPr lang="ja-JP" altLang="en-US" sz="1200" dirty="0">
                <a:solidFill>
                  <a:prstClr val="black"/>
                </a:solidFill>
              </a:rPr>
              <a:t>　　　　ウ</a:t>
            </a:r>
            <a:r>
              <a:rPr lang="en-US" altLang="ja-JP" sz="1200" dirty="0">
                <a:solidFill>
                  <a:prstClr val="black"/>
                </a:solidFill>
              </a:rPr>
              <a:t>) </a:t>
            </a:r>
            <a:r>
              <a:rPr lang="ja-JP" altLang="en-US" sz="1200" dirty="0">
                <a:solidFill>
                  <a:prstClr val="black"/>
                </a:solidFill>
              </a:rPr>
              <a:t>入院・入所先で減薬しており、減薬後の処方内容について退院・退所後１月以内に情報提供を受けている</a:t>
            </a: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a:defRPr/>
            </a:pPr>
            <a:r>
              <a:rPr lang="ja-JP" altLang="en-US" sz="1600" dirty="0">
                <a:solidFill>
                  <a:prstClr val="black"/>
                </a:solidFill>
                <a:latin typeface="ＭＳ Ｐゴシック" panose="020B0600070205080204" pitchFamily="50" charset="-128"/>
              </a:rPr>
              <a:t>　　　　　　　　　　　　　　　</a:t>
            </a:r>
          </a:p>
        </p:txBody>
      </p:sp>
      <p:sp>
        <p:nvSpPr>
          <p:cNvPr id="11" name="Rectangle 2"/>
          <p:cNvSpPr txBox="1">
            <a:spLocks noChangeArrowheads="1"/>
          </p:cNvSpPr>
          <p:nvPr/>
        </p:nvSpPr>
        <p:spPr>
          <a:xfrm>
            <a:off x="175096" y="253490"/>
            <a:ext cx="3629628"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spcBef>
                <a:spcPct val="20000"/>
              </a:spcBef>
            </a:pPr>
            <a:r>
              <a:rPr lang="en-US" altLang="ja-JP" sz="2000" dirty="0">
                <a:solidFill>
                  <a:prstClr val="black"/>
                </a:solidFill>
              </a:rPr>
              <a:t>〔</a:t>
            </a:r>
            <a:r>
              <a:rPr lang="ja-JP" altLang="en-US" sz="2000" dirty="0">
                <a:solidFill>
                  <a:prstClr val="black"/>
                </a:solidFill>
              </a:rPr>
              <a:t>地域包括診療加算（診療所）</a:t>
            </a:r>
            <a:r>
              <a:rPr lang="en-US" altLang="ja-JP" sz="2000" dirty="0">
                <a:solidFill>
                  <a:prstClr val="black"/>
                </a:solidFill>
              </a:rPr>
              <a:t>〕</a:t>
            </a:r>
            <a:endParaRPr lang="ja-JP" altLang="en-US" sz="2000" dirty="0">
              <a:solidFill>
                <a:prstClr val="black"/>
              </a:solidFill>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83</a:t>
            </a:fld>
            <a:endParaRPr lang="ja-JP" altLang="en-US" sz="1600" dirty="0">
              <a:solidFill>
                <a:prstClr val="black"/>
              </a:solidFill>
            </a:endParaRPr>
          </a:p>
        </p:txBody>
      </p:sp>
      <p:sp>
        <p:nvSpPr>
          <p:cNvPr id="5" name="テキスト ボックス 4"/>
          <p:cNvSpPr txBox="1"/>
          <p:nvPr/>
        </p:nvSpPr>
        <p:spPr>
          <a:xfrm>
            <a:off x="5601072" y="881840"/>
            <a:ext cx="228923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19</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701</a:t>
            </a:r>
          </a:p>
        </p:txBody>
      </p:sp>
      <p:sp>
        <p:nvSpPr>
          <p:cNvPr id="6" name="テキスト ボックス 5"/>
          <p:cNvSpPr txBox="1"/>
          <p:nvPr/>
        </p:nvSpPr>
        <p:spPr>
          <a:xfrm>
            <a:off x="3584848" y="5229200"/>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21</a:t>
            </a:r>
          </a:p>
        </p:txBody>
      </p:sp>
    </p:spTree>
    <p:extLst>
      <p:ext uri="{BB962C8B-B14F-4D97-AF65-F5344CB8AC3E}">
        <p14:creationId xmlns:p14="http://schemas.microsoft.com/office/powerpoint/2010/main" val="35366594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9" y="715279"/>
            <a:ext cx="9592213" cy="5594042"/>
          </a:xfrm>
          <a:prstGeom prst="rect">
            <a:avLst/>
          </a:prstGeom>
          <a:noFill/>
          <a:ln w="9525">
            <a:solidFill>
              <a:schemeClr val="tx1"/>
            </a:solidFill>
            <a:miter lim="800000"/>
            <a:headEnd/>
            <a:tailEnd/>
          </a:ln>
        </p:spPr>
        <p:txBody>
          <a:bodyPr/>
          <a:lstStyle/>
          <a:p>
            <a:pPr>
              <a:lnSpc>
                <a:spcPts val="1800"/>
              </a:lnSpc>
            </a:pPr>
            <a:r>
              <a:rPr lang="ja-JP" altLang="en-US" sz="1600" b="1" u="sng" dirty="0">
                <a:solidFill>
                  <a:srgbClr val="0070C0"/>
                </a:solidFill>
              </a:rPr>
              <a:t>地域包括診療料</a:t>
            </a:r>
            <a:r>
              <a:rPr lang="ja-JP" altLang="en-US" sz="1600" b="1" u="sng" dirty="0">
                <a:solidFill>
                  <a:srgbClr val="0070C0"/>
                </a:solidFill>
                <a:latin typeface="ＭＳ Ｐゴシック"/>
              </a:rPr>
              <a:t>１：１</a:t>
            </a:r>
            <a:r>
              <a:rPr lang="en-US" altLang="ja-JP" sz="1600" b="1" u="sng" dirty="0">
                <a:solidFill>
                  <a:srgbClr val="0070C0"/>
                </a:solidFill>
                <a:latin typeface="ＭＳ Ｐゴシック"/>
              </a:rPr>
              <a:t>,</a:t>
            </a:r>
            <a:r>
              <a:rPr lang="ja-JP" altLang="en-US" sz="1600" b="1" u="sng" dirty="0">
                <a:solidFill>
                  <a:srgbClr val="0070C0"/>
                </a:solidFill>
                <a:latin typeface="ＭＳ Ｐゴシック"/>
              </a:rPr>
              <a:t>５６０点、２：１</a:t>
            </a:r>
            <a:r>
              <a:rPr lang="en-US" altLang="ja-JP" sz="1600" b="1" u="sng" dirty="0">
                <a:solidFill>
                  <a:srgbClr val="0070C0"/>
                </a:solidFill>
                <a:latin typeface="ＭＳ Ｐゴシック"/>
              </a:rPr>
              <a:t>,</a:t>
            </a:r>
            <a:r>
              <a:rPr lang="ja-JP" altLang="en-US" sz="1600" b="1" u="sng" dirty="0">
                <a:solidFill>
                  <a:srgbClr val="0070C0"/>
                </a:solidFill>
                <a:latin typeface="ＭＳ Ｐゴシック"/>
              </a:rPr>
              <a:t>５０３点（月１回）</a:t>
            </a:r>
            <a:endParaRPr lang="en-US" altLang="ja-JP" sz="1600" b="1" u="sng" dirty="0">
              <a:solidFill>
                <a:srgbClr val="0070C0"/>
              </a:solidFill>
              <a:latin typeface="ＭＳ Ｐゴシック"/>
            </a:endParaRPr>
          </a:p>
          <a:p>
            <a:pPr>
              <a:lnSpc>
                <a:spcPts val="1800"/>
              </a:lnSpc>
            </a:pPr>
            <a:r>
              <a:rPr lang="ja-JP" altLang="en-US" sz="1200" dirty="0">
                <a:latin typeface="ＭＳ Ｐゴシック"/>
              </a:rPr>
              <a:t>［</a:t>
            </a:r>
            <a:r>
              <a:rPr lang="ja-JP" altLang="ja-JP" sz="1200" dirty="0">
                <a:solidFill>
                  <a:prstClr val="black"/>
                </a:solidFill>
              </a:rPr>
              <a:t>包括範囲</a:t>
            </a:r>
            <a:r>
              <a:rPr lang="ja-JP" altLang="en-US" sz="1200" dirty="0">
                <a:solidFill>
                  <a:prstClr val="black"/>
                </a:solidFill>
              </a:rPr>
              <a:t>］</a:t>
            </a:r>
            <a:endParaRPr lang="ja-JP" altLang="ja-JP" sz="1200" dirty="0">
              <a:solidFill>
                <a:prstClr val="black"/>
              </a:solidFill>
            </a:endParaRPr>
          </a:p>
          <a:p>
            <a:pPr>
              <a:lnSpc>
                <a:spcPts val="1200"/>
              </a:lnSpc>
            </a:pPr>
            <a:r>
              <a:rPr lang="ja-JP" altLang="en-US" sz="1200" dirty="0">
                <a:solidFill>
                  <a:prstClr val="black"/>
                </a:solidFill>
              </a:rPr>
              <a:t>　</a:t>
            </a:r>
            <a:r>
              <a:rPr lang="ja-JP" altLang="ja-JP" sz="1200" dirty="0">
                <a:solidFill>
                  <a:prstClr val="black"/>
                </a:solidFill>
              </a:rPr>
              <a:t>下記以外は</a:t>
            </a:r>
            <a:r>
              <a:rPr lang="ja-JP" altLang="ja-JP" sz="1200" dirty="0">
                <a:solidFill>
                  <a:prstClr val="black"/>
                </a:solidFill>
                <a:latin typeface="ＭＳ Ｐゴシック" panose="020B0600070205080204" pitchFamily="50" charset="-128"/>
              </a:rPr>
              <a:t>包括とする。なお、当該点数の算定は患者の状態に応じて月ごとに決定することとし、算定しなかった月については包括されない。</a:t>
            </a:r>
          </a:p>
          <a:p>
            <a:pPr marL="176213" indent="-1588">
              <a:lnSpc>
                <a:spcPts val="1200"/>
              </a:lnSpc>
            </a:pPr>
            <a:r>
              <a:rPr lang="ja-JP" altLang="en-US" sz="1200" dirty="0">
                <a:solidFill>
                  <a:prstClr val="black"/>
                </a:solidFill>
                <a:latin typeface="ＭＳ Ｐゴシック" panose="020B0600070205080204" pitchFamily="50" charset="-128"/>
              </a:rPr>
              <a:t>・</a:t>
            </a:r>
            <a:r>
              <a:rPr lang="ja-JP"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再診料の</a:t>
            </a:r>
            <a:r>
              <a:rPr lang="ja-JP" altLang="ja-JP" sz="1200" dirty="0">
                <a:solidFill>
                  <a:prstClr val="black"/>
                </a:solidFill>
                <a:latin typeface="ＭＳ Ｐゴシック" panose="020B0600070205080204" pitchFamily="50" charset="-128"/>
              </a:rPr>
              <a:t>）時間外加算、休日加算、深夜加算</a:t>
            </a:r>
            <a:r>
              <a:rPr lang="ja-JP" altLang="en-US" sz="1200" dirty="0">
                <a:solidFill>
                  <a:prstClr val="black"/>
                </a:solidFill>
                <a:latin typeface="ＭＳ Ｐゴシック" panose="020B0600070205080204" pitchFamily="50" charset="-128"/>
              </a:rPr>
              <a:t>、</a:t>
            </a:r>
            <a:r>
              <a:rPr lang="ja-JP" altLang="ja-JP" sz="1200" dirty="0">
                <a:solidFill>
                  <a:prstClr val="black"/>
                </a:solidFill>
                <a:latin typeface="ＭＳ Ｐゴシック" panose="020B0600070205080204" pitchFamily="50" charset="-128"/>
              </a:rPr>
              <a:t>小児科特例加算</a:t>
            </a:r>
            <a:r>
              <a:rPr lang="ja-JP" altLang="en-US" sz="1200" dirty="0">
                <a:solidFill>
                  <a:prstClr val="black"/>
                </a:solidFill>
                <a:latin typeface="ＭＳ Ｐゴシック" panose="020B0600070205080204" pitchFamily="50" charset="-128"/>
              </a:rPr>
              <a:t>及び産科・産婦人科特例加算　</a:t>
            </a:r>
            <a:endParaRPr lang="en-US" altLang="ja-JP" sz="1200" dirty="0">
              <a:solidFill>
                <a:prstClr val="black"/>
              </a:solidFill>
              <a:latin typeface="ＭＳ Ｐゴシック" panose="020B0600070205080204" pitchFamily="50" charset="-128"/>
            </a:endParaRPr>
          </a:p>
          <a:p>
            <a:pPr marL="176213" indent="-1588">
              <a:lnSpc>
                <a:spcPts val="1200"/>
              </a:lnSpc>
            </a:pPr>
            <a:r>
              <a:rPr lang="ja-JP" altLang="en-US" sz="1200" dirty="0">
                <a:solidFill>
                  <a:prstClr val="black"/>
                </a:solidFill>
                <a:latin typeface="ＭＳ Ｐゴシック" panose="020B0600070205080204" pitchFamily="50" charset="-128"/>
              </a:rPr>
              <a:t>・</a:t>
            </a:r>
            <a:r>
              <a:rPr lang="en-US" altLang="ja-JP" sz="1200" dirty="0" err="1">
                <a:solidFill>
                  <a:prstClr val="black"/>
                </a:solidFill>
                <a:latin typeface="ＭＳ Ｐゴシック" panose="020B0600070205080204" pitchFamily="50" charset="-128"/>
              </a:rPr>
              <a:t>地域連携小児夜間・休日診療料</a:t>
            </a:r>
            <a:r>
              <a:rPr lang="ja-JP" altLang="en-US" sz="1200" dirty="0">
                <a:solidFill>
                  <a:prstClr val="black"/>
                </a:solidFill>
                <a:latin typeface="ＭＳ Ｐゴシック" panose="020B0600070205080204" pitchFamily="50" charset="-128"/>
              </a:rPr>
              <a:t>　診療情報提供料（</a:t>
            </a:r>
            <a:r>
              <a:rPr lang="en-US" altLang="ja-JP" sz="1200" dirty="0">
                <a:solidFill>
                  <a:prstClr val="black"/>
                </a:solidFill>
                <a:latin typeface="ＭＳ Ｐゴシック" panose="020B0600070205080204" pitchFamily="50" charset="-128"/>
              </a:rPr>
              <a:t>Ⅱ</a:t>
            </a:r>
            <a:r>
              <a:rPr lang="ja-JP" altLang="en-US" sz="1200" dirty="0">
                <a:solidFill>
                  <a:prstClr val="black"/>
                </a:solidFill>
                <a:latin typeface="ＭＳ Ｐゴシック" panose="020B0600070205080204" pitchFamily="50" charset="-128"/>
              </a:rPr>
              <a:t>）</a:t>
            </a:r>
            <a:endParaRPr lang="en-US" altLang="ja-JP" sz="1200" dirty="0">
              <a:solidFill>
                <a:prstClr val="black"/>
              </a:solidFill>
              <a:latin typeface="ＭＳ Ｐゴシック" panose="020B0600070205080204" pitchFamily="50" charset="-128"/>
            </a:endParaRPr>
          </a:p>
          <a:p>
            <a:pPr marL="176213" indent="-1588">
              <a:lnSpc>
                <a:spcPts val="1200"/>
              </a:lnSpc>
            </a:pPr>
            <a:r>
              <a:rPr lang="ja-JP" altLang="en-US" sz="1200" dirty="0">
                <a:solidFill>
                  <a:prstClr val="black"/>
                </a:solidFill>
                <a:latin typeface="ＭＳ Ｐゴシック" panose="020B0600070205080204" pitchFamily="50" charset="-128"/>
              </a:rPr>
              <a:t>・</a:t>
            </a:r>
            <a:r>
              <a:rPr lang="ja-JP" altLang="ja-JP" sz="1200" dirty="0">
                <a:solidFill>
                  <a:prstClr val="black"/>
                </a:solidFill>
                <a:latin typeface="ＭＳ Ｐゴシック" panose="020B0600070205080204" pitchFamily="50" charset="-128"/>
              </a:rPr>
              <a:t>在宅医療に係る点数（訪問診療料</a:t>
            </a:r>
            <a:r>
              <a:rPr lang="ja-JP" altLang="en-US" sz="1200" dirty="0">
                <a:solidFill>
                  <a:prstClr val="black"/>
                </a:solidFill>
                <a:latin typeface="ＭＳ Ｐゴシック" panose="020B0600070205080204" pitchFamily="50" charset="-128"/>
              </a:rPr>
              <a:t>、</a:t>
            </a:r>
            <a:r>
              <a:rPr lang="ja-JP" altLang="ja-JP" sz="1200" kern="100" dirty="0">
                <a:solidFill>
                  <a:prstClr val="black"/>
                </a:solidFill>
                <a:latin typeface="ＭＳ Ｐゴシック"/>
                <a:cs typeface="Times New Roman" panose="02020603050405020304" pitchFamily="18" charset="0"/>
              </a:rPr>
              <a:t>在宅時医学総合管理料</a:t>
            </a:r>
            <a:r>
              <a:rPr lang="ja-JP" altLang="en-US" sz="1200" dirty="0">
                <a:solidFill>
                  <a:prstClr val="black"/>
                </a:solidFill>
              </a:rPr>
              <a:t> </a:t>
            </a:r>
            <a:r>
              <a:rPr lang="ja-JP" altLang="ja-JP" sz="1200" kern="100" dirty="0">
                <a:solidFill>
                  <a:prstClr val="black"/>
                </a:solidFill>
                <a:latin typeface="ＭＳ Ｐゴシック"/>
                <a:cs typeface="Times New Roman" panose="02020603050405020304" pitchFamily="18" charset="0"/>
              </a:rPr>
              <a:t>、特定施設入居時等医学総合管理料</a:t>
            </a:r>
            <a:r>
              <a:rPr lang="ja-JP" altLang="ja-JP" sz="1200" dirty="0">
                <a:solidFill>
                  <a:prstClr val="black"/>
                </a:solidFill>
                <a:latin typeface="ＭＳ Ｐゴシック" panose="020B0600070205080204" pitchFamily="50" charset="-128"/>
              </a:rPr>
              <a:t>を除く</a:t>
            </a:r>
            <a:r>
              <a:rPr lang="ja-JP" altLang="en-US" sz="1200" dirty="0">
                <a:solidFill>
                  <a:prstClr val="black"/>
                </a:solidFill>
                <a:latin typeface="ＭＳ Ｐゴシック" panose="020B0600070205080204" pitchFamily="50" charset="-128"/>
              </a:rPr>
              <a:t>。</a:t>
            </a:r>
            <a:r>
              <a:rPr lang="ja-JP" altLang="ja-JP" sz="1200" dirty="0">
                <a:solidFill>
                  <a:prstClr val="black"/>
                </a:solidFill>
                <a:latin typeface="ＭＳ Ｐゴシック" panose="020B0600070205080204" pitchFamily="50" charset="-128"/>
              </a:rPr>
              <a:t>）</a:t>
            </a:r>
            <a:endParaRPr lang="en-US" altLang="ja-JP" sz="1200" dirty="0">
              <a:solidFill>
                <a:prstClr val="black"/>
              </a:solidFill>
              <a:latin typeface="ＭＳ Ｐゴシック" panose="020B0600070205080204" pitchFamily="50" charset="-128"/>
            </a:endParaRPr>
          </a:p>
          <a:p>
            <a:pPr marL="176213" indent="-1588">
              <a:lnSpc>
                <a:spcPts val="1200"/>
              </a:lnSpc>
            </a:pPr>
            <a:r>
              <a:rPr lang="ja-JP" altLang="en-US" sz="1200" dirty="0">
                <a:solidFill>
                  <a:prstClr val="black"/>
                </a:solidFill>
                <a:latin typeface="ＭＳ Ｐゴシック" panose="020B0600070205080204" pitchFamily="50" charset="-128"/>
              </a:rPr>
              <a:t>・</a:t>
            </a:r>
            <a:r>
              <a:rPr lang="ja-JP" altLang="ja-JP" sz="1200" dirty="0">
                <a:solidFill>
                  <a:prstClr val="black"/>
                </a:solidFill>
                <a:latin typeface="ＭＳ Ｐゴシック" panose="020B0600070205080204" pitchFamily="50" charset="-128"/>
              </a:rPr>
              <a:t>薬剤料（処方料、</a:t>
            </a:r>
            <a:r>
              <a:rPr lang="ja-JP" altLang="en-US" sz="1200" dirty="0">
                <a:solidFill>
                  <a:prstClr val="black"/>
                </a:solidFill>
                <a:latin typeface="ＭＳ Ｐゴシック" panose="020B0600070205080204" pitchFamily="50" charset="-128"/>
              </a:rPr>
              <a:t>処方箋</a:t>
            </a:r>
            <a:r>
              <a:rPr lang="ja-JP" altLang="ja-JP" sz="1200" dirty="0">
                <a:solidFill>
                  <a:prstClr val="black"/>
                </a:solidFill>
                <a:latin typeface="ＭＳ Ｐゴシック" panose="020B0600070205080204" pitchFamily="50" charset="-128"/>
              </a:rPr>
              <a:t>料を除く。）</a:t>
            </a:r>
            <a:endParaRPr lang="en-US" altLang="ja-JP" sz="1200" dirty="0">
              <a:solidFill>
                <a:prstClr val="black"/>
              </a:solidFill>
              <a:latin typeface="ＭＳ Ｐゴシック" panose="020B0600070205080204" pitchFamily="50" charset="-128"/>
            </a:endParaRPr>
          </a:p>
          <a:p>
            <a:pPr marL="176213" indent="-1588">
              <a:lnSpc>
                <a:spcPts val="1200"/>
              </a:lnSpc>
            </a:pPr>
            <a:r>
              <a:rPr lang="ja-JP" altLang="en-US" sz="1200" dirty="0">
                <a:solidFill>
                  <a:prstClr val="black"/>
                </a:solidFill>
                <a:latin typeface="ＭＳ Ｐゴシック" panose="020B0600070205080204" pitchFamily="50" charset="-128"/>
              </a:rPr>
              <a:t>・</a:t>
            </a:r>
            <a:r>
              <a:rPr lang="ja-JP" altLang="ja-JP" sz="1200" dirty="0">
                <a:solidFill>
                  <a:prstClr val="black"/>
                </a:solidFill>
                <a:latin typeface="ＭＳ Ｐゴシック" panose="020B0600070205080204" pitchFamily="50" charset="-128"/>
              </a:rPr>
              <a:t>患者の病状の</a:t>
            </a:r>
            <a:r>
              <a:rPr lang="ja-JP" altLang="ja-JP" sz="1200" dirty="0">
                <a:solidFill>
                  <a:prstClr val="black"/>
                </a:solidFill>
              </a:rPr>
              <a:t>急性増悪時に実施した検査、画像診断及び処置に係る費用のうち、所定点数が</a:t>
            </a:r>
            <a:r>
              <a:rPr lang="en-US" altLang="ja-JP" sz="1200" dirty="0">
                <a:solidFill>
                  <a:prstClr val="black"/>
                </a:solidFill>
              </a:rPr>
              <a:t>550</a:t>
            </a:r>
            <a:r>
              <a:rPr lang="ja-JP" altLang="ja-JP" sz="1200" dirty="0">
                <a:solidFill>
                  <a:prstClr val="black"/>
                </a:solidFill>
              </a:rPr>
              <a:t>点以上のもの</a:t>
            </a:r>
            <a:endParaRPr lang="en-US" altLang="ja-JP" sz="1200" dirty="0">
              <a:solidFill>
                <a:prstClr val="black"/>
              </a:solidFill>
            </a:endParaRPr>
          </a:p>
          <a:p>
            <a:pPr marL="176213" indent="-1588">
              <a:lnSpc>
                <a:spcPts val="1200"/>
              </a:lnSpc>
            </a:pPr>
            <a:endParaRPr lang="en-US" altLang="ja-JP" sz="1200" dirty="0">
              <a:solidFill>
                <a:prstClr val="black"/>
              </a:solidFill>
            </a:endParaRPr>
          </a:p>
          <a:p>
            <a:pPr>
              <a:lnSpc>
                <a:spcPts val="1200"/>
              </a:lnSpc>
            </a:pPr>
            <a:r>
              <a:rPr lang="ja-JP" altLang="en-US" sz="1200" dirty="0">
                <a:solidFill>
                  <a:prstClr val="black"/>
                </a:solidFill>
              </a:rPr>
              <a:t>［</a:t>
            </a:r>
            <a:r>
              <a:rPr lang="ja-JP" altLang="ja-JP" sz="1200" dirty="0">
                <a:solidFill>
                  <a:prstClr val="black"/>
                </a:solidFill>
              </a:rPr>
              <a:t>算定要件</a:t>
            </a:r>
            <a:r>
              <a:rPr lang="ja-JP" altLang="en-US" sz="1200" dirty="0">
                <a:solidFill>
                  <a:prstClr val="black"/>
                </a:solidFill>
              </a:rPr>
              <a:t>］</a:t>
            </a:r>
            <a:endParaRPr lang="ja-JP" altLang="ja-JP" sz="1200" dirty="0">
              <a:solidFill>
                <a:prstClr val="black"/>
              </a:solidFill>
            </a:endParaRPr>
          </a:p>
          <a:p>
            <a:pPr marL="263525" indent="-263525">
              <a:lnSpc>
                <a:spcPts val="1200"/>
              </a:lnSpc>
            </a:pPr>
            <a:r>
              <a:rPr lang="ja-JP" altLang="ja-JP" sz="1200" dirty="0">
                <a:solidFill>
                  <a:prstClr val="black"/>
                </a:solidFill>
              </a:rPr>
              <a:t>①　対象患者は、</a:t>
            </a:r>
            <a:r>
              <a:rPr lang="ja-JP" altLang="ja-JP" sz="1200" b="1" u="sng" dirty="0">
                <a:solidFill>
                  <a:srgbClr val="00B0F0"/>
                </a:solidFill>
              </a:rPr>
              <a:t>高血圧症、糖尿病、脂質異常症、認知症の４疾病のうち２つ以上（疑いは除く。）を有する患者</a:t>
            </a:r>
            <a:r>
              <a:rPr lang="ja-JP" altLang="ja-JP" sz="1200" dirty="0">
                <a:solidFill>
                  <a:prstClr val="black"/>
                </a:solidFill>
              </a:rPr>
              <a:t>とする。</a:t>
            </a:r>
            <a:endParaRPr lang="en-US" altLang="ja-JP" sz="1200" dirty="0">
              <a:solidFill>
                <a:prstClr val="black"/>
              </a:solidFill>
            </a:endParaRPr>
          </a:p>
          <a:p>
            <a:pPr marL="263525" indent="-263525">
              <a:lnSpc>
                <a:spcPts val="1200"/>
              </a:lnSpc>
            </a:pPr>
            <a:r>
              <a:rPr lang="en-US" altLang="ja-JP" sz="1200" dirty="0">
                <a:solidFill>
                  <a:prstClr val="black"/>
                </a:solidFill>
              </a:rPr>
              <a:t>        </a:t>
            </a:r>
            <a:r>
              <a:rPr lang="ja-JP" altLang="ja-JP" sz="1200" dirty="0">
                <a:solidFill>
                  <a:prstClr val="black"/>
                </a:solidFill>
              </a:rPr>
              <a:t>なお、当該医療機関で診療を行う対象疾病（上記４疾病のうち２つ）と重複しない対象疾病（上記４疾病のうち２つ）について他医療機関で診療を行う場合に限り、当該他医療機関でも当該診療料を算定可能とする。</a:t>
            </a:r>
            <a:endParaRPr lang="en-US" altLang="ja-JP" sz="1200" dirty="0">
              <a:solidFill>
                <a:prstClr val="black"/>
              </a:solidFill>
            </a:endParaRPr>
          </a:p>
          <a:p>
            <a:pPr marL="263525" indent="-263525">
              <a:lnSpc>
                <a:spcPts val="1200"/>
              </a:lnSpc>
            </a:pPr>
            <a:r>
              <a:rPr lang="ja-JP" altLang="en-US" sz="1200" dirty="0">
                <a:solidFill>
                  <a:prstClr val="black"/>
                </a:solidFill>
              </a:rPr>
              <a:t>②</a:t>
            </a:r>
            <a:r>
              <a:rPr lang="ja-JP" altLang="ja-JP" sz="1200" dirty="0">
                <a:solidFill>
                  <a:prstClr val="black"/>
                </a:solidFill>
              </a:rPr>
              <a:t>　担当医を決めること。また、当該医師は、関係団体主催の研修を修了していること。</a:t>
            </a:r>
            <a:endParaRPr lang="en-US" altLang="ja-JP" sz="1200" dirty="0">
              <a:solidFill>
                <a:prstClr val="black"/>
              </a:solidFill>
            </a:endParaRPr>
          </a:p>
          <a:p>
            <a:pPr marL="263525" indent="-263525">
              <a:lnSpc>
                <a:spcPts val="1200"/>
              </a:lnSpc>
            </a:pPr>
            <a:r>
              <a:rPr lang="ja-JP" altLang="en-US" sz="1200" dirty="0">
                <a:solidFill>
                  <a:prstClr val="black"/>
                </a:solidFill>
              </a:rPr>
              <a:t>③</a:t>
            </a:r>
            <a:r>
              <a:rPr lang="ja-JP" altLang="ja-JP" sz="1200" dirty="0">
                <a:solidFill>
                  <a:prstClr val="black"/>
                </a:solidFill>
              </a:rPr>
              <a:t>　</a:t>
            </a:r>
            <a:r>
              <a:rPr lang="ja-JP" altLang="en-US" sz="1200" b="1" u="sng" dirty="0">
                <a:solidFill>
                  <a:srgbClr val="00B0F0"/>
                </a:solidFill>
              </a:rPr>
              <a:t>療養上の指導、</a:t>
            </a:r>
            <a:r>
              <a:rPr lang="ja-JP" altLang="ja-JP" sz="1200" b="1" u="sng" dirty="0">
                <a:solidFill>
                  <a:srgbClr val="00B0F0"/>
                </a:solidFill>
              </a:rPr>
              <a:t>服薬管理</a:t>
            </a:r>
            <a:r>
              <a:rPr lang="ja-JP" altLang="en-US" sz="1200" b="1" u="sng" dirty="0">
                <a:solidFill>
                  <a:srgbClr val="00B0F0"/>
                </a:solidFill>
              </a:rPr>
              <a:t>、健康管理、介護保険に係る対応、在宅医療の提供および当該患者に対し</a:t>
            </a:r>
            <a:r>
              <a:rPr lang="en-US" altLang="ja-JP" sz="1200" b="1" u="sng" dirty="0">
                <a:solidFill>
                  <a:srgbClr val="00B0F0"/>
                </a:solidFill>
              </a:rPr>
              <a:t>24</a:t>
            </a:r>
            <a:r>
              <a:rPr lang="ja-JP" altLang="en-US" sz="1200" b="1" u="sng" dirty="0">
                <a:solidFill>
                  <a:srgbClr val="00B0F0"/>
                </a:solidFill>
              </a:rPr>
              <a:t>時間の対応等</a:t>
            </a:r>
            <a:r>
              <a:rPr lang="ja-JP" altLang="ja-JP" sz="1200" dirty="0">
                <a:solidFill>
                  <a:prstClr val="black"/>
                </a:solidFill>
              </a:rPr>
              <a:t>を行っていること。</a:t>
            </a:r>
          </a:p>
          <a:p>
            <a:pPr marL="263525" indent="-263525">
              <a:lnSpc>
                <a:spcPts val="1200"/>
              </a:lnSpc>
            </a:pPr>
            <a:r>
              <a:rPr lang="ja-JP" altLang="en-US" sz="1200" dirty="0">
                <a:solidFill>
                  <a:prstClr val="black"/>
                </a:solidFill>
              </a:rPr>
              <a:t>④</a:t>
            </a:r>
            <a:r>
              <a:rPr lang="ja-JP" altLang="ja-JP" sz="1200" dirty="0">
                <a:solidFill>
                  <a:prstClr val="black"/>
                </a:solidFill>
              </a:rPr>
              <a:t>　当該点数を算定している場合は、</a:t>
            </a:r>
            <a:r>
              <a:rPr lang="ja-JP" altLang="ja-JP" sz="1200" b="1" u="sng" dirty="0">
                <a:solidFill>
                  <a:srgbClr val="00B0F0"/>
                </a:solidFill>
              </a:rPr>
              <a:t>７剤投与の減算規定の対象外</a:t>
            </a:r>
            <a:r>
              <a:rPr lang="ja-JP" altLang="ja-JP" sz="1200" dirty="0">
                <a:solidFill>
                  <a:prstClr val="black"/>
                </a:solidFill>
              </a:rPr>
              <a:t>とする。</a:t>
            </a:r>
          </a:p>
          <a:p>
            <a:pPr marL="263525" indent="-263525">
              <a:lnSpc>
                <a:spcPts val="1200"/>
              </a:lnSpc>
            </a:pPr>
            <a:r>
              <a:rPr lang="ja-JP" altLang="en-US" sz="1200" dirty="0">
                <a:solidFill>
                  <a:prstClr val="black"/>
                </a:solidFill>
              </a:rPr>
              <a:t>⑤</a:t>
            </a:r>
            <a:r>
              <a:rPr lang="ja-JP" altLang="ja-JP" sz="1200" dirty="0">
                <a:solidFill>
                  <a:prstClr val="black"/>
                </a:solidFill>
              </a:rPr>
              <a:t>　下記のうち</a:t>
            </a:r>
            <a:r>
              <a:rPr lang="ja-JP" altLang="ja-JP" sz="1200" b="1" u="sng" dirty="0">
                <a:solidFill>
                  <a:srgbClr val="00B0F0"/>
                </a:solidFill>
              </a:rPr>
              <a:t>すべて</a:t>
            </a:r>
            <a:r>
              <a:rPr lang="ja-JP" altLang="ja-JP" sz="1200" dirty="0">
                <a:solidFill>
                  <a:prstClr val="black"/>
                </a:solidFill>
              </a:rPr>
              <a:t>を満たすこと</a:t>
            </a:r>
            <a:endParaRPr lang="en-US" altLang="ja-JP" sz="1200" dirty="0">
              <a:solidFill>
                <a:prstClr val="black"/>
              </a:solidFill>
            </a:endParaRPr>
          </a:p>
          <a:p>
            <a:pPr marL="539750" indent="-452438">
              <a:lnSpc>
                <a:spcPts val="1200"/>
              </a:lnSpc>
            </a:pPr>
            <a:r>
              <a:rPr lang="ja-JP" altLang="en-US" sz="1200" dirty="0">
                <a:solidFill>
                  <a:prstClr val="black"/>
                </a:solidFill>
              </a:rPr>
              <a:t>　　</a:t>
            </a:r>
            <a:r>
              <a:rPr lang="ja-JP" altLang="ja-JP" sz="1200" dirty="0">
                <a:solidFill>
                  <a:prstClr val="black"/>
                </a:solidFill>
              </a:rPr>
              <a:t>・診療所の場合</a:t>
            </a:r>
            <a:r>
              <a:rPr lang="ja-JP" altLang="en-US" sz="1200" dirty="0">
                <a:solidFill>
                  <a:prstClr val="black"/>
                </a:solidFill>
              </a:rPr>
              <a:t>　　　　　　　　　　　　　　　　　　　　　　　　　　　　　　　　　</a:t>
            </a:r>
            <a:endParaRPr lang="en-US" altLang="ja-JP" sz="1200" dirty="0">
              <a:solidFill>
                <a:prstClr val="black"/>
              </a:solidFill>
            </a:endParaRPr>
          </a:p>
          <a:p>
            <a:pPr marL="539750" indent="-87313">
              <a:lnSpc>
                <a:spcPts val="1200"/>
              </a:lnSpc>
            </a:pPr>
            <a:r>
              <a:rPr lang="ja-JP" altLang="ja-JP" sz="1200" dirty="0">
                <a:solidFill>
                  <a:prstClr val="black"/>
                </a:solidFill>
              </a:rPr>
              <a:t>ア</a:t>
            </a:r>
            <a:r>
              <a:rPr lang="en-US" altLang="ja-JP" sz="1200" dirty="0">
                <a:solidFill>
                  <a:prstClr val="black"/>
                </a:solidFill>
              </a:rPr>
              <a:t>)</a:t>
            </a:r>
            <a:r>
              <a:rPr lang="ja-JP" altLang="ja-JP" sz="1200" dirty="0">
                <a:solidFill>
                  <a:prstClr val="black"/>
                </a:solidFill>
              </a:rPr>
              <a:t>　時間外対応加算１を算定していること</a:t>
            </a:r>
            <a:r>
              <a:rPr lang="ja-JP" altLang="en-US" sz="1200" dirty="0">
                <a:solidFill>
                  <a:prstClr val="black"/>
                </a:solidFill>
              </a:rPr>
              <a:t>　</a:t>
            </a:r>
            <a:r>
              <a:rPr lang="ja-JP" altLang="ja-JP" sz="1200" dirty="0">
                <a:solidFill>
                  <a:prstClr val="black"/>
                </a:solidFill>
              </a:rPr>
              <a:t>イ</a:t>
            </a:r>
            <a:r>
              <a:rPr lang="en-US" altLang="ja-JP" sz="1200" dirty="0">
                <a:solidFill>
                  <a:prstClr val="black"/>
                </a:solidFill>
              </a:rPr>
              <a:t>)</a:t>
            </a:r>
            <a:r>
              <a:rPr lang="ja-JP" altLang="ja-JP" sz="1200" dirty="0">
                <a:solidFill>
                  <a:prstClr val="black"/>
                </a:solidFill>
              </a:rPr>
              <a:t>　常勤</a:t>
            </a:r>
            <a:r>
              <a:rPr lang="ja-JP" altLang="en-US" sz="1200" dirty="0">
                <a:solidFill>
                  <a:prstClr val="black"/>
                </a:solidFill>
              </a:rPr>
              <a:t>換算で２人以上の</a:t>
            </a:r>
            <a:r>
              <a:rPr lang="ja-JP" altLang="ja-JP" sz="1200" dirty="0">
                <a:solidFill>
                  <a:prstClr val="black"/>
                </a:solidFill>
              </a:rPr>
              <a:t>医師が</a:t>
            </a:r>
            <a:r>
              <a:rPr lang="ja-JP" altLang="en-US" sz="1200" dirty="0">
                <a:solidFill>
                  <a:prstClr val="black"/>
                </a:solidFill>
              </a:rPr>
              <a:t>配置、</a:t>
            </a:r>
            <a:r>
              <a:rPr lang="ja-JP" altLang="en-US" sz="1200" b="1" u="sng" dirty="0">
                <a:solidFill>
                  <a:srgbClr val="FF0000"/>
                </a:solidFill>
              </a:rPr>
              <a:t>そのうち１人以上が常勤医師であ</a:t>
            </a:r>
            <a:r>
              <a:rPr lang="ja-JP" altLang="ja-JP" sz="1200" b="1" u="sng" dirty="0">
                <a:solidFill>
                  <a:srgbClr val="FF0000"/>
                </a:solidFill>
              </a:rPr>
              <a:t>ること</a:t>
            </a:r>
            <a:endParaRPr lang="en-US" altLang="ja-JP" sz="1200" b="1" u="sng" dirty="0">
              <a:solidFill>
                <a:srgbClr val="FF0000"/>
              </a:solidFill>
            </a:endParaRPr>
          </a:p>
          <a:p>
            <a:pPr marL="539750" indent="-87313">
              <a:lnSpc>
                <a:spcPts val="1200"/>
              </a:lnSpc>
            </a:pPr>
            <a:r>
              <a:rPr lang="ja-JP" altLang="ja-JP" sz="1200" dirty="0">
                <a:solidFill>
                  <a:prstClr val="black"/>
                </a:solidFill>
              </a:rPr>
              <a:t>ウ</a:t>
            </a:r>
            <a:r>
              <a:rPr lang="en-US" altLang="ja-JP" sz="1200" dirty="0">
                <a:solidFill>
                  <a:prstClr val="black"/>
                </a:solidFill>
              </a:rPr>
              <a:t>)</a:t>
            </a:r>
            <a:r>
              <a:rPr lang="ja-JP" altLang="ja-JP" sz="1200" dirty="0">
                <a:solidFill>
                  <a:prstClr val="black"/>
                </a:solidFill>
              </a:rPr>
              <a:t>　在支診であること</a:t>
            </a:r>
            <a:endParaRPr lang="en-US" altLang="ja-JP" sz="1200" dirty="0">
              <a:solidFill>
                <a:prstClr val="black"/>
              </a:solidFill>
            </a:endParaRPr>
          </a:p>
          <a:p>
            <a:pPr marL="539750" indent="-539750">
              <a:lnSpc>
                <a:spcPts val="1200"/>
              </a:lnSpc>
            </a:pPr>
            <a:r>
              <a:rPr lang="ja-JP" altLang="en-US" sz="1200" dirty="0">
                <a:solidFill>
                  <a:prstClr val="black"/>
                </a:solidFill>
              </a:rPr>
              <a:t>　　　</a:t>
            </a:r>
            <a:r>
              <a:rPr lang="ja-JP" altLang="ja-JP" sz="1200" dirty="0">
                <a:solidFill>
                  <a:prstClr val="black"/>
                </a:solidFill>
              </a:rPr>
              <a:t>・病院の場合</a:t>
            </a:r>
            <a:endParaRPr lang="en-US" altLang="ja-JP" sz="1200" dirty="0">
              <a:solidFill>
                <a:prstClr val="black"/>
              </a:solidFill>
            </a:endParaRPr>
          </a:p>
          <a:p>
            <a:pPr marL="539750" indent="-87313">
              <a:lnSpc>
                <a:spcPts val="1200"/>
              </a:lnSpc>
            </a:pPr>
            <a:r>
              <a:rPr lang="ja-JP" altLang="en-US" sz="1200" dirty="0">
                <a:solidFill>
                  <a:prstClr val="black"/>
                </a:solidFill>
              </a:rPr>
              <a:t>ア</a:t>
            </a:r>
            <a:r>
              <a:rPr lang="en-US" altLang="ja-JP" sz="1200" dirty="0">
                <a:solidFill>
                  <a:prstClr val="black"/>
                </a:solidFill>
              </a:rPr>
              <a:t>)</a:t>
            </a:r>
            <a:r>
              <a:rPr lang="ja-JP" altLang="ja-JP" sz="1200" dirty="0">
                <a:solidFill>
                  <a:prstClr val="black"/>
                </a:solidFill>
              </a:rPr>
              <a:t>　地域包括ケア入院料又は地域包括ケア入院医療管理料を算定していること</a:t>
            </a:r>
            <a:r>
              <a:rPr lang="ja-JP" altLang="en-US" sz="1200" dirty="0">
                <a:solidFill>
                  <a:prstClr val="black"/>
                </a:solidFill>
              </a:rPr>
              <a:t>　イ</a:t>
            </a:r>
            <a:r>
              <a:rPr lang="en-US" altLang="ja-JP" sz="1200" dirty="0">
                <a:solidFill>
                  <a:prstClr val="black"/>
                </a:solidFill>
              </a:rPr>
              <a:t>)</a:t>
            </a:r>
            <a:r>
              <a:rPr lang="ja-JP" altLang="ja-JP" sz="1200" dirty="0">
                <a:solidFill>
                  <a:prstClr val="black"/>
                </a:solidFill>
              </a:rPr>
              <a:t>　在支病であること</a:t>
            </a:r>
            <a:endParaRPr lang="en-US" altLang="ja-JP" sz="1200" dirty="0">
              <a:solidFill>
                <a:prstClr val="black"/>
              </a:solidFill>
            </a:endParaRPr>
          </a:p>
          <a:p>
            <a:pPr>
              <a:lnSpc>
                <a:spcPts val="1400"/>
              </a:lnSpc>
            </a:pPr>
            <a:r>
              <a:rPr lang="ja-JP" altLang="en-US" sz="1200" dirty="0">
                <a:solidFill>
                  <a:prstClr val="black"/>
                </a:solidFill>
              </a:rPr>
              <a:t>⑥　抗菌薬の適正な使用の普及啓発に資する取組を行っていること</a:t>
            </a:r>
            <a:endParaRPr lang="en-US" altLang="ja-JP" sz="1200" dirty="0">
              <a:solidFill>
                <a:prstClr val="black"/>
              </a:solidFill>
            </a:endParaRPr>
          </a:p>
          <a:p>
            <a:pPr marL="539750" indent="-539750">
              <a:lnSpc>
                <a:spcPts val="1200"/>
              </a:lnSpc>
            </a:pPr>
            <a:endParaRPr lang="en-US" altLang="ja-JP" sz="1200" dirty="0">
              <a:solidFill>
                <a:prstClr val="black"/>
              </a:solidFill>
            </a:endParaRPr>
          </a:p>
          <a:p>
            <a:pPr marL="539750" indent="-539750">
              <a:lnSpc>
                <a:spcPts val="1200"/>
              </a:lnSpc>
            </a:pPr>
            <a:r>
              <a:rPr lang="ja-JP" altLang="en-US" sz="1200" dirty="0">
                <a:solidFill>
                  <a:prstClr val="black"/>
                </a:solidFill>
              </a:rPr>
              <a:t>［地域包括診療料</a:t>
            </a:r>
            <a:r>
              <a:rPr lang="en-US" altLang="ja-JP" sz="1200" dirty="0">
                <a:solidFill>
                  <a:prstClr val="black"/>
                </a:solidFill>
              </a:rPr>
              <a:t>1</a:t>
            </a:r>
            <a:r>
              <a:rPr lang="ja-JP" altLang="en-US" sz="1200" dirty="0">
                <a:solidFill>
                  <a:prstClr val="black"/>
                </a:solidFill>
              </a:rPr>
              <a:t>］</a:t>
            </a:r>
            <a:endParaRPr lang="en-US" altLang="ja-JP" sz="1200" dirty="0">
              <a:solidFill>
                <a:prstClr val="black"/>
              </a:solidFill>
            </a:endParaRPr>
          </a:p>
          <a:p>
            <a:pPr>
              <a:lnSpc>
                <a:spcPts val="1200"/>
              </a:lnSpc>
            </a:pPr>
            <a:r>
              <a:rPr lang="ja-JP" altLang="en-US" sz="1200" dirty="0">
                <a:solidFill>
                  <a:prstClr val="black"/>
                </a:solidFill>
              </a:rPr>
              <a:t>◇　以下のすべてを満たすこと</a:t>
            </a:r>
            <a:endParaRPr lang="en-US" altLang="ja-JP" sz="1200" dirty="0">
              <a:solidFill>
                <a:prstClr val="black"/>
              </a:solidFill>
            </a:endParaRPr>
          </a:p>
          <a:p>
            <a:pPr>
              <a:lnSpc>
                <a:spcPts val="14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  直近１年間に、当該診療所での継続的な外来診療を経て、往診、訪問診療を算定した患者数</a:t>
            </a:r>
            <a:r>
              <a:rPr lang="ja-JP" altLang="en-US" sz="1200" spc="-40" dirty="0">
                <a:solidFill>
                  <a:prstClr val="black"/>
                </a:solidFill>
              </a:rPr>
              <a:t>が１０人以上</a:t>
            </a:r>
            <a:endParaRPr lang="en-US" altLang="ja-JP" sz="1200" spc="-40" dirty="0">
              <a:solidFill>
                <a:prstClr val="black"/>
              </a:solidFill>
            </a:endParaRPr>
          </a:p>
          <a:p>
            <a:pPr>
              <a:lnSpc>
                <a:spcPts val="1400"/>
              </a:lnSpc>
            </a:pPr>
            <a:r>
              <a:rPr lang="ja-JP" altLang="en-US" sz="1200" dirty="0">
                <a:solidFill>
                  <a:prstClr val="black"/>
                </a:solidFill>
              </a:rPr>
              <a:t>　　　　イ</a:t>
            </a:r>
            <a:r>
              <a:rPr lang="en-US" altLang="ja-JP" sz="1200" dirty="0">
                <a:solidFill>
                  <a:prstClr val="black"/>
                </a:solidFill>
              </a:rPr>
              <a:t>)   </a:t>
            </a:r>
            <a:r>
              <a:rPr lang="ja-JP" altLang="en-US" sz="1200" dirty="0">
                <a:solidFill>
                  <a:prstClr val="black"/>
                </a:solidFill>
              </a:rPr>
              <a:t>直近１か月に初診、再診、往診、訪問診療を実施した患者のうち、往診・訪問診療を実施した患者割合が７０％未満であること</a:t>
            </a:r>
            <a:endParaRPr lang="en-US" altLang="ja-JP" sz="1200" dirty="0">
              <a:solidFill>
                <a:prstClr val="black"/>
              </a:solidFill>
            </a:endParaRPr>
          </a:p>
          <a:p>
            <a:pPr>
              <a:lnSpc>
                <a:spcPts val="1400"/>
              </a:lnSpc>
            </a:pPr>
            <a:endParaRPr lang="en-US" altLang="ja-JP" sz="1200" dirty="0">
              <a:solidFill>
                <a:prstClr val="black"/>
              </a:solidFill>
            </a:endParaRPr>
          </a:p>
          <a:p>
            <a:pPr marL="174625" indent="-174625">
              <a:lnSpc>
                <a:spcPts val="2000"/>
              </a:lnSpc>
            </a:pPr>
            <a:r>
              <a:rPr lang="ja-JP" altLang="en-US" sz="1600" b="1" u="sng" dirty="0">
                <a:solidFill>
                  <a:srgbClr val="0070C0"/>
                </a:solidFill>
              </a:rPr>
              <a:t>薬剤適正使用連携加算：３０点（１回）　</a:t>
            </a:r>
            <a:endParaRPr lang="en-US" altLang="ja-JP" sz="1600" b="1" u="sng" dirty="0">
              <a:solidFill>
                <a:srgbClr val="0070C0"/>
              </a:solidFill>
            </a:endParaRPr>
          </a:p>
          <a:p>
            <a:pPr>
              <a:lnSpc>
                <a:spcPts val="1200"/>
              </a:lnSpc>
            </a:pPr>
            <a:r>
              <a:rPr lang="en-US" altLang="ja-JP" sz="1200" dirty="0">
                <a:solidFill>
                  <a:prstClr val="black"/>
                </a:solidFill>
              </a:rPr>
              <a:t>[</a:t>
            </a:r>
            <a:r>
              <a:rPr lang="ja-JP" altLang="ja-JP" sz="1200" dirty="0">
                <a:solidFill>
                  <a:prstClr val="black"/>
                </a:solidFill>
              </a:rPr>
              <a:t>算定要件</a:t>
            </a:r>
            <a:r>
              <a:rPr lang="en-US" altLang="ja-JP" sz="1200" dirty="0">
                <a:solidFill>
                  <a:prstClr val="black"/>
                </a:solidFill>
              </a:rPr>
              <a:t>]</a:t>
            </a:r>
            <a:endParaRPr lang="ja-JP" altLang="ja-JP" sz="1200" dirty="0">
              <a:solidFill>
                <a:prstClr val="black"/>
              </a:solidFill>
            </a:endParaRPr>
          </a:p>
          <a:p>
            <a:pPr>
              <a:lnSpc>
                <a:spcPts val="1200"/>
              </a:lnSpc>
            </a:pPr>
            <a:r>
              <a:rPr lang="ja-JP" altLang="en-US" sz="1200" dirty="0">
                <a:solidFill>
                  <a:prstClr val="black"/>
                </a:solidFill>
              </a:rPr>
              <a:t>◇　以下のすべてを満たすこと</a:t>
            </a:r>
            <a:endParaRPr lang="en-US" altLang="ja-JP" sz="1200" dirty="0">
              <a:solidFill>
                <a:prstClr val="black"/>
              </a:solidFill>
            </a:endParaRPr>
          </a:p>
          <a:p>
            <a:pPr>
              <a:lnSpc>
                <a:spcPts val="12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処方内容、薬歴等を入院・入所先に情報提供　イ</a:t>
            </a:r>
            <a:r>
              <a:rPr lang="en-US" altLang="ja-JP" sz="1200" dirty="0">
                <a:solidFill>
                  <a:prstClr val="black"/>
                </a:solidFill>
              </a:rPr>
              <a:t>) </a:t>
            </a:r>
            <a:r>
              <a:rPr lang="ja-JP" altLang="en-US" sz="1200" dirty="0">
                <a:solidFill>
                  <a:prstClr val="black"/>
                </a:solidFill>
              </a:rPr>
              <a:t>入院・入所先から処方内容の照会に適切に対応</a:t>
            </a:r>
            <a:endParaRPr lang="en-US" altLang="ja-JP" sz="1200" dirty="0">
              <a:solidFill>
                <a:prstClr val="black"/>
              </a:solidFill>
            </a:endParaRPr>
          </a:p>
          <a:p>
            <a:pPr>
              <a:lnSpc>
                <a:spcPts val="1200"/>
              </a:lnSpc>
            </a:pPr>
            <a:r>
              <a:rPr lang="ja-JP" altLang="en-US" sz="1200" dirty="0">
                <a:solidFill>
                  <a:prstClr val="black"/>
                </a:solidFill>
              </a:rPr>
              <a:t>　　　　ウ</a:t>
            </a:r>
            <a:r>
              <a:rPr lang="en-US" altLang="ja-JP" sz="1200" dirty="0">
                <a:solidFill>
                  <a:prstClr val="black"/>
                </a:solidFill>
              </a:rPr>
              <a:t>) </a:t>
            </a:r>
            <a:r>
              <a:rPr lang="ja-JP" altLang="en-US" sz="1200" dirty="0">
                <a:solidFill>
                  <a:prstClr val="black"/>
                </a:solidFill>
              </a:rPr>
              <a:t>入院・入所先で減薬しており、減薬後の処方内容について退院・退所後１月以内に情報提供を受けている</a:t>
            </a:r>
          </a:p>
          <a:p>
            <a:pPr marL="174625" indent="-174625">
              <a:lnSpc>
                <a:spcPts val="2000"/>
              </a:lnSpc>
            </a:pPr>
            <a:r>
              <a:rPr lang="ja-JP" altLang="ja-JP" sz="1200" dirty="0">
                <a:solidFill>
                  <a:prstClr val="black"/>
                </a:solidFill>
              </a:rPr>
              <a:t>　</a:t>
            </a:r>
            <a:r>
              <a:rPr lang="ja-JP" altLang="en-US" sz="1200" dirty="0">
                <a:solidFill>
                  <a:prstClr val="black"/>
                </a:solidFill>
              </a:rPr>
              <a:t>　</a:t>
            </a:r>
            <a:endParaRPr lang="ja-JP" altLang="ja-JP" sz="1200" dirty="0">
              <a:solidFill>
                <a:prstClr val="black"/>
              </a:solidFill>
            </a:endParaRPr>
          </a:p>
          <a:p>
            <a:pPr marL="539750" indent="-87313"/>
            <a:endParaRPr lang="ja-JP" altLang="ja-JP" sz="1200" dirty="0">
              <a:solidFill>
                <a:prstClr val="black"/>
              </a:solidFill>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271463" indent="-271463">
              <a:buFont typeface="Wingdings" pitchFamily="2" charset="2"/>
              <a:buChar char="Ø"/>
              <a:defRPr/>
            </a:pPr>
            <a:endParaRPr lang="en-US" altLang="ja-JP" sz="1600" b="1" dirty="0">
              <a:solidFill>
                <a:srgbClr val="0070C0"/>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marL="177800" indent="-177800">
              <a:spcBef>
                <a:spcPct val="20000"/>
              </a:spcBef>
              <a:defRPr/>
            </a:pPr>
            <a:endParaRPr lang="en-US" altLang="ja-JP" sz="1600" dirty="0">
              <a:solidFill>
                <a:prstClr val="black"/>
              </a:solidFill>
              <a:latin typeface="ＭＳ Ｐゴシック" panose="020B0600070205080204" pitchFamily="50" charset="-128"/>
            </a:endParaRPr>
          </a:p>
          <a:p>
            <a:pPr>
              <a:defRPr/>
            </a:pPr>
            <a:r>
              <a:rPr lang="ja-JP" altLang="en-US" sz="1600" dirty="0">
                <a:solidFill>
                  <a:prstClr val="black"/>
                </a:solidFill>
                <a:latin typeface="ＭＳ Ｐゴシック" panose="020B0600070205080204" pitchFamily="50" charset="-128"/>
              </a:rPr>
              <a:t>　　　　　　　　　　　　　　　</a:t>
            </a:r>
          </a:p>
        </p:txBody>
      </p:sp>
      <p:sp>
        <p:nvSpPr>
          <p:cNvPr id="11" name="Rectangle 2"/>
          <p:cNvSpPr txBox="1">
            <a:spLocks noChangeArrowheads="1"/>
          </p:cNvSpPr>
          <p:nvPr/>
        </p:nvSpPr>
        <p:spPr>
          <a:xfrm>
            <a:off x="156899" y="260648"/>
            <a:ext cx="5425976"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spcBef>
                <a:spcPct val="20000"/>
              </a:spcBef>
            </a:pPr>
            <a:r>
              <a:rPr lang="en-US" altLang="ja-JP" sz="2000" dirty="0">
                <a:solidFill>
                  <a:prstClr val="black"/>
                </a:solidFill>
              </a:rPr>
              <a:t>〔</a:t>
            </a:r>
            <a:r>
              <a:rPr lang="ja-JP" altLang="en-US" sz="2000" dirty="0">
                <a:solidFill>
                  <a:prstClr val="black"/>
                </a:solidFill>
              </a:rPr>
              <a:t>地域包括診療料（診療所・</a:t>
            </a:r>
            <a:r>
              <a:rPr lang="en-US" altLang="ja-JP" sz="2000" dirty="0">
                <a:solidFill>
                  <a:prstClr val="black"/>
                </a:solidFill>
              </a:rPr>
              <a:t>200</a:t>
            </a:r>
            <a:r>
              <a:rPr lang="ja-JP" altLang="en-US" sz="2000" dirty="0">
                <a:solidFill>
                  <a:prstClr val="black"/>
                </a:solidFill>
              </a:rPr>
              <a:t>床未満病院）</a:t>
            </a:r>
            <a:r>
              <a:rPr lang="en-US" altLang="ja-JP" sz="2000" dirty="0">
                <a:solidFill>
                  <a:prstClr val="black"/>
                </a:solidFill>
              </a:rPr>
              <a:t>〕</a:t>
            </a:r>
            <a:endParaRPr lang="ja-JP" altLang="en-US" sz="2000" dirty="0">
              <a:solidFill>
                <a:prstClr val="black"/>
              </a:solidFill>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84</a:t>
            </a:fld>
            <a:endParaRPr lang="ja-JP" altLang="en-US" sz="1600" dirty="0">
              <a:solidFill>
                <a:prstClr val="black"/>
              </a:solidFill>
            </a:endParaRPr>
          </a:p>
        </p:txBody>
      </p:sp>
      <p:sp>
        <p:nvSpPr>
          <p:cNvPr id="5" name="テキスト ボックス 4"/>
          <p:cNvSpPr txBox="1"/>
          <p:nvPr/>
        </p:nvSpPr>
        <p:spPr>
          <a:xfrm>
            <a:off x="5620490" y="499835"/>
            <a:ext cx="228923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203</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849</a:t>
            </a:r>
          </a:p>
        </p:txBody>
      </p:sp>
      <p:sp>
        <p:nvSpPr>
          <p:cNvPr id="6" name="テキスト ボックス 5"/>
          <p:cNvSpPr txBox="1"/>
          <p:nvPr/>
        </p:nvSpPr>
        <p:spPr>
          <a:xfrm>
            <a:off x="3656856" y="5445224"/>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205</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1343256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8" y="733920"/>
            <a:ext cx="9592213" cy="6007448"/>
          </a:xfrm>
          <a:prstGeom prst="rect">
            <a:avLst/>
          </a:prstGeom>
          <a:solidFill>
            <a:schemeClr val="bg1"/>
          </a:solidFill>
          <a:ln w="9525">
            <a:solidFill>
              <a:schemeClr val="tx1"/>
            </a:solidFill>
            <a:miter lim="800000"/>
            <a:headEnd/>
            <a:tailEnd/>
          </a:ln>
        </p:spPr>
        <p:txBody>
          <a:bodyPr/>
          <a:lstStyle/>
          <a:p>
            <a:r>
              <a:rPr lang="ja-JP" altLang="en-US" sz="1600" b="1" u="sng" dirty="0">
                <a:solidFill>
                  <a:srgbClr val="0070C0"/>
                </a:solidFill>
              </a:rPr>
              <a:t>認知症地域包括診療加算１：３５点、加算２：２８点（１回につき）</a:t>
            </a:r>
            <a:endParaRPr lang="en-US" altLang="ja-JP" sz="1600" b="1" u="sng" dirty="0">
              <a:solidFill>
                <a:srgbClr val="0070C0"/>
              </a:solidFill>
            </a:endParaRPr>
          </a:p>
          <a:p>
            <a:pPr>
              <a:lnSpc>
                <a:spcPts val="1800"/>
              </a:lnSpc>
            </a:pPr>
            <a:r>
              <a:rPr lang="ja-JP" altLang="en-US" sz="1600" b="1" u="sng" dirty="0">
                <a:solidFill>
                  <a:srgbClr val="0070C0"/>
                </a:solidFill>
              </a:rPr>
              <a:t>認知症地域包括診療料１：１</a:t>
            </a:r>
            <a:r>
              <a:rPr lang="en-US" altLang="ja-JP" sz="1600" b="1" u="sng" dirty="0">
                <a:solidFill>
                  <a:srgbClr val="0070C0"/>
                </a:solidFill>
              </a:rPr>
              <a:t>,</a:t>
            </a:r>
            <a:r>
              <a:rPr lang="ja-JP" altLang="en-US" sz="1600" b="1" u="sng" dirty="0">
                <a:solidFill>
                  <a:srgbClr val="0070C0"/>
                </a:solidFill>
              </a:rPr>
              <a:t>５８０点、２：１，５１５点（月１回）</a:t>
            </a:r>
            <a:endParaRPr lang="en-US" altLang="ja-JP" sz="1600" dirty="0">
              <a:solidFill>
                <a:prstClr val="black"/>
              </a:solidFill>
            </a:endParaRPr>
          </a:p>
          <a:p>
            <a:r>
              <a:rPr lang="ja-JP" altLang="en-US" sz="1200" dirty="0">
                <a:solidFill>
                  <a:prstClr val="black"/>
                </a:solidFill>
              </a:rPr>
              <a:t>［</a:t>
            </a:r>
            <a:r>
              <a:rPr lang="ja-JP" altLang="ja-JP" sz="1200" dirty="0">
                <a:solidFill>
                  <a:prstClr val="black"/>
                </a:solidFill>
              </a:rPr>
              <a:t>算定要件</a:t>
            </a:r>
            <a:r>
              <a:rPr lang="ja-JP" altLang="en-US" sz="1200" dirty="0">
                <a:solidFill>
                  <a:prstClr val="black"/>
                </a:solidFill>
              </a:rPr>
              <a:t>］</a:t>
            </a:r>
            <a:endParaRPr lang="ja-JP" altLang="ja-JP" sz="1200" dirty="0">
              <a:solidFill>
                <a:prstClr val="black"/>
              </a:solidFill>
            </a:endParaRPr>
          </a:p>
          <a:p>
            <a:pPr marL="85725" indent="-85725"/>
            <a:r>
              <a:rPr lang="ja-JP" altLang="en-US" sz="1200" dirty="0">
                <a:solidFill>
                  <a:prstClr val="black"/>
                </a:solidFill>
              </a:rPr>
              <a:t>　　</a:t>
            </a:r>
            <a:r>
              <a:rPr lang="ja-JP" altLang="ja-JP" sz="1200" dirty="0">
                <a:solidFill>
                  <a:prstClr val="black"/>
                </a:solidFill>
              </a:rPr>
              <a:t>対象患者は、</a:t>
            </a:r>
            <a:r>
              <a:rPr lang="ja-JP" altLang="ja-JP" sz="1200" b="1" u="sng" dirty="0">
                <a:solidFill>
                  <a:srgbClr val="00B0F0"/>
                </a:solidFill>
              </a:rPr>
              <a:t>認知症</a:t>
            </a:r>
            <a:r>
              <a:rPr lang="ja-JP" altLang="en-US" sz="1200" b="1" u="sng" dirty="0">
                <a:solidFill>
                  <a:srgbClr val="00B0F0"/>
                </a:solidFill>
              </a:rPr>
              <a:t>患者であって以下のすべてを満たすもの</a:t>
            </a:r>
            <a:r>
              <a:rPr lang="ja-JP" altLang="en-US" sz="1200" dirty="0">
                <a:solidFill>
                  <a:prstClr val="black"/>
                </a:solidFill>
              </a:rPr>
              <a:t>に対して、患者または家族等の同意を得て、療養上必要な</a:t>
            </a:r>
            <a:endParaRPr lang="en-US" altLang="ja-JP" sz="1200" dirty="0">
              <a:solidFill>
                <a:prstClr val="black"/>
              </a:solidFill>
            </a:endParaRPr>
          </a:p>
          <a:p>
            <a:pPr marL="85725" indent="-85725"/>
            <a:r>
              <a:rPr lang="ja-JP" altLang="en-US" sz="1200" dirty="0">
                <a:solidFill>
                  <a:prstClr val="black"/>
                </a:solidFill>
              </a:rPr>
              <a:t>　指導及び診療を行った場合に算定</a:t>
            </a:r>
            <a:r>
              <a:rPr lang="ja-JP" altLang="ja-JP" sz="1200" dirty="0">
                <a:solidFill>
                  <a:prstClr val="black"/>
                </a:solidFill>
              </a:rPr>
              <a:t>する。</a:t>
            </a:r>
            <a:endParaRPr lang="en-US" altLang="ja-JP" sz="1200" dirty="0">
              <a:solidFill>
                <a:prstClr val="black"/>
              </a:solidFill>
            </a:endParaRPr>
          </a:p>
          <a:p>
            <a:pPr marL="263525" indent="-263525"/>
            <a:r>
              <a:rPr lang="ja-JP" altLang="en-US" sz="1200" dirty="0">
                <a:solidFill>
                  <a:prstClr val="black"/>
                </a:solidFill>
              </a:rPr>
              <a:t>①　認知症以外に</a:t>
            </a:r>
            <a:r>
              <a:rPr lang="ja-JP" altLang="en-US" sz="1200" u="sng" dirty="0">
                <a:solidFill>
                  <a:prstClr val="black"/>
                </a:solidFill>
              </a:rPr>
              <a:t>１以上の疾患（疑いは除く）を有する</a:t>
            </a:r>
            <a:endParaRPr lang="en-US" altLang="ja-JP" sz="1200" dirty="0">
              <a:solidFill>
                <a:prstClr val="black"/>
              </a:solidFill>
            </a:endParaRPr>
          </a:p>
          <a:p>
            <a:pPr marL="263525" indent="-263525"/>
            <a:r>
              <a:rPr lang="ja-JP" altLang="en-US" sz="1200" dirty="0">
                <a:solidFill>
                  <a:prstClr val="black"/>
                </a:solidFill>
              </a:rPr>
              <a:t>②　同月に当該医療機関で以下のいずれの投薬も受けていない</a:t>
            </a:r>
            <a:endParaRPr lang="en-US" altLang="ja-JP" sz="1200" dirty="0">
              <a:solidFill>
                <a:prstClr val="black"/>
              </a:solidFill>
            </a:endParaRPr>
          </a:p>
          <a:p>
            <a:pPr marL="174625" indent="-174625"/>
            <a:r>
              <a:rPr lang="ja-JP" altLang="en-US" sz="1200" dirty="0">
                <a:solidFill>
                  <a:prstClr val="black"/>
                </a:solidFill>
              </a:rPr>
              <a:t>　　１）１処方につき</a:t>
            </a:r>
            <a:r>
              <a:rPr lang="ja-JP" altLang="en-US" sz="1200" u="sng" dirty="0">
                <a:solidFill>
                  <a:prstClr val="black"/>
                </a:solidFill>
              </a:rPr>
              <a:t>５種類を超える内服薬（錠剤、カプセル剤、散剤、顆粒剤、液剤の１銘柄ごとに１種類として計算）</a:t>
            </a:r>
            <a:endParaRPr lang="en-US" altLang="ja-JP" sz="1200" dirty="0">
              <a:solidFill>
                <a:prstClr val="black"/>
              </a:solidFill>
            </a:endParaRPr>
          </a:p>
          <a:p>
            <a:pPr marL="174625" indent="-174625"/>
            <a:r>
              <a:rPr lang="ja-JP" altLang="en-US" sz="1200" dirty="0">
                <a:solidFill>
                  <a:prstClr val="black"/>
                </a:solidFill>
              </a:rPr>
              <a:t>　　２）１処方につき</a:t>
            </a:r>
            <a:r>
              <a:rPr lang="ja-JP" altLang="en-US" sz="1200" u="sng" dirty="0">
                <a:solidFill>
                  <a:prstClr val="black"/>
                </a:solidFill>
              </a:rPr>
              <a:t>抗うつ薬、抗精神病薬、抗不安薬、睡眠薬を合わせて３種類を超えている</a:t>
            </a:r>
            <a:endParaRPr lang="en-US" altLang="ja-JP" sz="1200" u="sng" dirty="0">
              <a:solidFill>
                <a:prstClr val="black"/>
              </a:solidFill>
            </a:endParaRPr>
          </a:p>
          <a:p>
            <a:pPr marL="174625" indent="-174625"/>
            <a:r>
              <a:rPr lang="ja-JP" altLang="en-US" sz="1200" dirty="0">
                <a:solidFill>
                  <a:prstClr val="black"/>
                </a:solidFill>
              </a:rPr>
              <a:t>③</a:t>
            </a:r>
            <a:r>
              <a:rPr lang="ja-JP" altLang="ja-JP" sz="1200" dirty="0">
                <a:solidFill>
                  <a:prstClr val="black"/>
                </a:solidFill>
              </a:rPr>
              <a:t>　</a:t>
            </a:r>
            <a:r>
              <a:rPr lang="ja-JP" altLang="en-US" sz="1200" dirty="0">
                <a:solidFill>
                  <a:prstClr val="black"/>
                </a:solidFill>
              </a:rPr>
              <a:t>疾患及び投薬の種類数に関する要件を除き、地域包括診療加算（地域包括診療料）の算定要件を満たす</a:t>
            </a:r>
            <a:endParaRPr lang="en-US" altLang="ja-JP" sz="1200" dirty="0">
              <a:solidFill>
                <a:prstClr val="black"/>
              </a:solidFill>
            </a:endParaRPr>
          </a:p>
          <a:p>
            <a:pPr marL="174625" indent="-174625"/>
            <a:r>
              <a:rPr lang="en-US" altLang="ja-JP" sz="1200" dirty="0">
                <a:solidFill>
                  <a:prstClr val="black"/>
                </a:solidFill>
              </a:rPr>
              <a:t>※</a:t>
            </a:r>
            <a:r>
              <a:rPr lang="ja-JP" altLang="en-US" sz="1200" dirty="0">
                <a:solidFill>
                  <a:prstClr val="black"/>
                </a:solidFill>
              </a:rPr>
              <a:t>　当該医療機関で診療を行う疾病（認知症を含む２つ以上）と重複しない疾病を対象とする場合に限り、他医療機関でも地域包括診療加算又は</a:t>
            </a:r>
            <a:endParaRPr lang="en-US" altLang="ja-JP" sz="1200" dirty="0">
              <a:solidFill>
                <a:prstClr val="black"/>
              </a:solidFill>
            </a:endParaRPr>
          </a:p>
          <a:p>
            <a:pPr marL="174625" indent="-174625"/>
            <a:r>
              <a:rPr lang="ja-JP" altLang="en-US" sz="1200" dirty="0">
                <a:solidFill>
                  <a:prstClr val="black"/>
                </a:solidFill>
              </a:rPr>
              <a:t>　地域包括診療料が算定可能</a:t>
            </a:r>
            <a:endParaRPr lang="en-US" altLang="ja-JP" sz="1200" dirty="0">
              <a:solidFill>
                <a:prstClr val="black"/>
              </a:solidFill>
            </a:endParaRPr>
          </a:p>
          <a:p>
            <a:pPr>
              <a:lnSpc>
                <a:spcPts val="1300"/>
              </a:lnSpc>
            </a:pPr>
            <a:endParaRPr lang="en-US" altLang="ja-JP" sz="1300" dirty="0">
              <a:solidFill>
                <a:prstClr val="black"/>
              </a:solidFill>
            </a:endParaRPr>
          </a:p>
          <a:p>
            <a:pPr>
              <a:lnSpc>
                <a:spcPts val="1400"/>
              </a:lnSpc>
            </a:pPr>
            <a:r>
              <a:rPr lang="ja-JP" altLang="en-US" sz="1200" dirty="0">
                <a:solidFill>
                  <a:prstClr val="black"/>
                </a:solidFill>
              </a:rPr>
              <a:t>［加算１］</a:t>
            </a:r>
            <a:r>
              <a:rPr lang="en-US" altLang="ja-JP" sz="1200" dirty="0">
                <a:solidFill>
                  <a:prstClr val="black"/>
                </a:solidFill>
              </a:rPr>
              <a:t> </a:t>
            </a:r>
            <a:endParaRPr lang="en-US" altLang="ja-JP" sz="1200" b="1" dirty="0">
              <a:solidFill>
                <a:srgbClr val="00B0F0"/>
              </a:solidFill>
            </a:endParaRPr>
          </a:p>
          <a:p>
            <a:pPr>
              <a:lnSpc>
                <a:spcPts val="1400"/>
              </a:lnSpc>
            </a:pPr>
            <a:r>
              <a:rPr lang="ja-JP" altLang="en-US" sz="1200" dirty="0">
                <a:solidFill>
                  <a:prstClr val="black"/>
                </a:solidFill>
              </a:rPr>
              <a:t>◇　在宅医療の提供および当該患者に対し</a:t>
            </a:r>
            <a:r>
              <a:rPr lang="ja-JP" altLang="en-US" sz="1200" b="1" dirty="0">
                <a:solidFill>
                  <a:srgbClr val="00B0F0"/>
                </a:solidFill>
              </a:rPr>
              <a:t>２４時間の往診等の体制</a:t>
            </a:r>
            <a:r>
              <a:rPr lang="ja-JP" altLang="en-US" sz="1200" dirty="0">
                <a:solidFill>
                  <a:prstClr val="black"/>
                </a:solidFill>
              </a:rPr>
              <a:t>を確保していること（強化型在支診（単独型）以外は連携医療機関の協力を得て</a:t>
            </a:r>
            <a:endParaRPr lang="en-US" altLang="ja-JP" sz="1200" dirty="0">
              <a:solidFill>
                <a:prstClr val="black"/>
              </a:solidFill>
            </a:endParaRPr>
          </a:p>
          <a:p>
            <a:pPr>
              <a:lnSpc>
                <a:spcPts val="1400"/>
              </a:lnSpc>
            </a:pPr>
            <a:r>
              <a:rPr lang="en-US" altLang="ja-JP" sz="1200" dirty="0">
                <a:solidFill>
                  <a:prstClr val="black"/>
                </a:solidFill>
              </a:rPr>
              <a:t>   </a:t>
            </a:r>
            <a:r>
              <a:rPr lang="ja-JP" altLang="en-US" sz="1200" dirty="0">
                <a:solidFill>
                  <a:prstClr val="black"/>
                </a:solidFill>
              </a:rPr>
              <a:t>行うものを含む）</a:t>
            </a:r>
            <a:endParaRPr lang="en-US" altLang="ja-JP" sz="1200" dirty="0">
              <a:solidFill>
                <a:prstClr val="black"/>
              </a:solidFill>
            </a:endParaRPr>
          </a:p>
          <a:p>
            <a:pPr>
              <a:lnSpc>
                <a:spcPts val="1400"/>
              </a:lnSpc>
            </a:pPr>
            <a:r>
              <a:rPr lang="ja-JP" altLang="en-US" sz="1200" dirty="0">
                <a:solidFill>
                  <a:prstClr val="black"/>
                </a:solidFill>
              </a:rPr>
              <a:t>◇　以下のすべてを満たすこと</a:t>
            </a:r>
            <a:endParaRPr lang="en-US" altLang="ja-JP" sz="1200" dirty="0">
              <a:solidFill>
                <a:prstClr val="black"/>
              </a:solidFill>
            </a:endParaRPr>
          </a:p>
          <a:p>
            <a:pPr>
              <a:lnSpc>
                <a:spcPts val="14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直近１年間に、当該診療所での継続的な外来診療を経て、往診、訪問診療を算定した患者数</a:t>
            </a:r>
            <a:r>
              <a:rPr lang="ja-JP" altLang="en-US" sz="1200" spc="-40" dirty="0">
                <a:solidFill>
                  <a:prstClr val="black"/>
                </a:solidFill>
              </a:rPr>
              <a:t>（在支診：１０人以上、在支診以外：３人以上）</a:t>
            </a:r>
            <a:endParaRPr lang="en-US" altLang="ja-JP" sz="1200" spc="-40" dirty="0">
              <a:solidFill>
                <a:prstClr val="black"/>
              </a:solidFill>
            </a:endParaRPr>
          </a:p>
          <a:p>
            <a:pPr>
              <a:lnSpc>
                <a:spcPts val="1400"/>
              </a:lnSpc>
            </a:pPr>
            <a:r>
              <a:rPr lang="ja-JP" altLang="en-US" sz="1200" dirty="0">
                <a:solidFill>
                  <a:prstClr val="black"/>
                </a:solidFill>
              </a:rPr>
              <a:t>　　　　イ</a:t>
            </a:r>
            <a:r>
              <a:rPr lang="en-US" altLang="ja-JP" sz="1200" dirty="0">
                <a:solidFill>
                  <a:prstClr val="black"/>
                </a:solidFill>
              </a:rPr>
              <a:t>)   </a:t>
            </a:r>
            <a:r>
              <a:rPr lang="ja-JP" altLang="en-US" sz="1200" dirty="0">
                <a:solidFill>
                  <a:prstClr val="black"/>
                </a:solidFill>
              </a:rPr>
              <a:t>直近１か月に初診、再診、往診、訪問診療を実施した患者のうち、往診・訪問診療を実施した患者割合が７０％未満であること</a:t>
            </a:r>
            <a:endParaRPr lang="en-US" altLang="ja-JP" sz="1200" dirty="0">
              <a:solidFill>
                <a:prstClr val="black"/>
              </a:solidFill>
            </a:endParaRPr>
          </a:p>
          <a:p>
            <a:pPr>
              <a:lnSpc>
                <a:spcPts val="1400"/>
              </a:lnSpc>
            </a:pPr>
            <a:endParaRPr lang="en-US" altLang="ja-JP" sz="1200" dirty="0">
              <a:solidFill>
                <a:prstClr val="black"/>
              </a:solidFill>
            </a:endParaRPr>
          </a:p>
          <a:p>
            <a:pPr>
              <a:lnSpc>
                <a:spcPts val="1400"/>
              </a:lnSpc>
            </a:pPr>
            <a:r>
              <a:rPr lang="ja-JP" altLang="en-US" sz="1200" dirty="0">
                <a:solidFill>
                  <a:prstClr val="black"/>
                </a:solidFill>
              </a:rPr>
              <a:t>［加算２］</a:t>
            </a:r>
            <a:endParaRPr lang="ja-JP" altLang="ja-JP" sz="1200" dirty="0">
              <a:solidFill>
                <a:prstClr val="black"/>
              </a:solidFill>
            </a:endParaRPr>
          </a:p>
          <a:p>
            <a:pPr marL="174625" indent="-174625">
              <a:lnSpc>
                <a:spcPts val="1400"/>
              </a:lnSpc>
            </a:pPr>
            <a:r>
              <a:rPr lang="ja-JP" altLang="en-US" sz="1200" dirty="0">
                <a:solidFill>
                  <a:prstClr val="black"/>
                </a:solidFill>
              </a:rPr>
              <a:t>◇　在宅医療の提供および当該患者に対し</a:t>
            </a:r>
            <a:r>
              <a:rPr lang="ja-JP" altLang="en-US" sz="1200" b="1" dirty="0">
                <a:solidFill>
                  <a:srgbClr val="00B0F0"/>
                </a:solidFill>
              </a:rPr>
              <a:t>２４時間の連絡体制</a:t>
            </a:r>
            <a:r>
              <a:rPr lang="ja-JP" altLang="en-US" sz="1200" dirty="0">
                <a:solidFill>
                  <a:prstClr val="black"/>
                </a:solidFill>
              </a:rPr>
              <a:t>を確保していること</a:t>
            </a:r>
            <a:endParaRPr lang="en-US" altLang="ja-JP" sz="1200" dirty="0">
              <a:solidFill>
                <a:prstClr val="black"/>
              </a:solidFill>
            </a:endParaRPr>
          </a:p>
          <a:p>
            <a:pPr marL="174625" indent="-174625">
              <a:lnSpc>
                <a:spcPts val="1400"/>
              </a:lnSpc>
            </a:pPr>
            <a:endParaRPr lang="en-US" altLang="ja-JP" sz="1200" dirty="0">
              <a:solidFill>
                <a:prstClr val="black"/>
              </a:solidFill>
            </a:endParaRPr>
          </a:p>
          <a:p>
            <a:pPr marL="539750" indent="-539750">
              <a:lnSpc>
                <a:spcPts val="1200"/>
              </a:lnSpc>
            </a:pPr>
            <a:r>
              <a:rPr lang="ja-JP" altLang="en-US" sz="1200" dirty="0">
                <a:solidFill>
                  <a:prstClr val="black"/>
                </a:solidFill>
              </a:rPr>
              <a:t>［診療料１］</a:t>
            </a:r>
            <a:endParaRPr lang="en-US" altLang="ja-JP" sz="1200" dirty="0">
              <a:solidFill>
                <a:prstClr val="black"/>
              </a:solidFill>
            </a:endParaRPr>
          </a:p>
          <a:p>
            <a:pPr>
              <a:lnSpc>
                <a:spcPts val="1200"/>
              </a:lnSpc>
            </a:pPr>
            <a:r>
              <a:rPr lang="ja-JP" altLang="en-US" sz="1200" dirty="0">
                <a:solidFill>
                  <a:prstClr val="black"/>
                </a:solidFill>
              </a:rPr>
              <a:t>◇　以下のすべてを満たすこと</a:t>
            </a:r>
            <a:endParaRPr lang="en-US" altLang="ja-JP" sz="1200" dirty="0">
              <a:solidFill>
                <a:prstClr val="black"/>
              </a:solidFill>
            </a:endParaRPr>
          </a:p>
          <a:p>
            <a:pPr>
              <a:lnSpc>
                <a:spcPts val="14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  直近１年間に、当該診療所での継続的な外来診療を経て、往診、訪問診療を算定した患者数</a:t>
            </a:r>
            <a:r>
              <a:rPr lang="ja-JP" altLang="en-US" sz="1200" spc="-40" dirty="0">
                <a:solidFill>
                  <a:prstClr val="black"/>
                </a:solidFill>
              </a:rPr>
              <a:t>が１０人以上であること</a:t>
            </a:r>
            <a:endParaRPr lang="en-US" altLang="ja-JP" sz="1200" spc="-40" dirty="0">
              <a:solidFill>
                <a:prstClr val="black"/>
              </a:solidFill>
            </a:endParaRPr>
          </a:p>
          <a:p>
            <a:pPr>
              <a:lnSpc>
                <a:spcPts val="1400"/>
              </a:lnSpc>
            </a:pPr>
            <a:r>
              <a:rPr lang="ja-JP" altLang="en-US" sz="1200" dirty="0">
                <a:solidFill>
                  <a:prstClr val="black"/>
                </a:solidFill>
              </a:rPr>
              <a:t>　　　　イ</a:t>
            </a:r>
            <a:r>
              <a:rPr lang="en-US" altLang="ja-JP" sz="1200" dirty="0">
                <a:solidFill>
                  <a:prstClr val="black"/>
                </a:solidFill>
              </a:rPr>
              <a:t>)   </a:t>
            </a:r>
            <a:r>
              <a:rPr lang="ja-JP" altLang="en-US" sz="1200" dirty="0">
                <a:solidFill>
                  <a:prstClr val="black"/>
                </a:solidFill>
              </a:rPr>
              <a:t>直近１か月に初診、再診、往診、訪問診療を実施した患者のうち、往診・訪問診療を実施した患者割合が７０％未満であること</a:t>
            </a:r>
            <a:endParaRPr lang="en-US" altLang="ja-JP" sz="1200" dirty="0">
              <a:solidFill>
                <a:prstClr val="black"/>
              </a:solidFill>
            </a:endParaRPr>
          </a:p>
          <a:p>
            <a:pPr>
              <a:lnSpc>
                <a:spcPts val="1400"/>
              </a:lnSpc>
            </a:pPr>
            <a:endParaRPr lang="en-US" altLang="ja-JP" sz="2000" b="1" dirty="0">
              <a:solidFill>
                <a:srgbClr val="0070C0"/>
              </a:solidFill>
            </a:endParaRPr>
          </a:p>
          <a:p>
            <a:pPr marL="174625" indent="-174625">
              <a:lnSpc>
                <a:spcPts val="1600"/>
              </a:lnSpc>
              <a:spcBef>
                <a:spcPts val="300"/>
              </a:spcBef>
            </a:pPr>
            <a:r>
              <a:rPr lang="ja-JP" altLang="en-US" sz="1600" b="1" u="sng" dirty="0">
                <a:solidFill>
                  <a:srgbClr val="0070C0"/>
                </a:solidFill>
              </a:rPr>
              <a:t>薬剤適正使用連携加算：３０点（１回）　</a:t>
            </a:r>
            <a:endParaRPr lang="ja-JP" altLang="ja-JP" sz="1600" dirty="0">
              <a:solidFill>
                <a:prstClr val="black"/>
              </a:solidFill>
            </a:endParaRPr>
          </a:p>
          <a:p>
            <a:pPr>
              <a:lnSpc>
                <a:spcPts val="1200"/>
              </a:lnSpc>
            </a:pPr>
            <a:r>
              <a:rPr lang="en-US" altLang="ja-JP" sz="1600" dirty="0">
                <a:solidFill>
                  <a:prstClr val="black"/>
                </a:solidFill>
              </a:rPr>
              <a:t>[</a:t>
            </a:r>
            <a:r>
              <a:rPr lang="ja-JP" altLang="ja-JP" sz="1200" dirty="0">
                <a:solidFill>
                  <a:prstClr val="black"/>
                </a:solidFill>
              </a:rPr>
              <a:t>算定要件</a:t>
            </a:r>
            <a:r>
              <a:rPr lang="en-US" altLang="ja-JP" sz="1200" dirty="0">
                <a:solidFill>
                  <a:prstClr val="black"/>
                </a:solidFill>
              </a:rPr>
              <a:t>]</a:t>
            </a:r>
            <a:endParaRPr lang="ja-JP" altLang="ja-JP" sz="1200" dirty="0">
              <a:solidFill>
                <a:prstClr val="black"/>
              </a:solidFill>
            </a:endParaRPr>
          </a:p>
          <a:p>
            <a:pPr>
              <a:lnSpc>
                <a:spcPts val="1200"/>
              </a:lnSpc>
            </a:pPr>
            <a:r>
              <a:rPr lang="ja-JP" altLang="en-US" sz="1200" dirty="0">
                <a:solidFill>
                  <a:prstClr val="black"/>
                </a:solidFill>
              </a:rPr>
              <a:t>◇　以下のすべてを満たすこと</a:t>
            </a:r>
            <a:endParaRPr lang="en-US" altLang="ja-JP" sz="1200" dirty="0">
              <a:solidFill>
                <a:prstClr val="black"/>
              </a:solidFill>
            </a:endParaRPr>
          </a:p>
          <a:p>
            <a:pPr>
              <a:lnSpc>
                <a:spcPts val="1200"/>
              </a:lnSpc>
            </a:pPr>
            <a:r>
              <a:rPr lang="ja-JP" altLang="en-US" sz="1200" dirty="0">
                <a:solidFill>
                  <a:prstClr val="black"/>
                </a:solidFill>
              </a:rPr>
              <a:t>　　　　ア</a:t>
            </a:r>
            <a:r>
              <a:rPr lang="en-US" altLang="ja-JP" sz="1200" dirty="0">
                <a:solidFill>
                  <a:prstClr val="black"/>
                </a:solidFill>
              </a:rPr>
              <a:t>) </a:t>
            </a:r>
            <a:r>
              <a:rPr lang="ja-JP" altLang="en-US" sz="1200" dirty="0">
                <a:solidFill>
                  <a:prstClr val="black"/>
                </a:solidFill>
              </a:rPr>
              <a:t>処方内容、薬歴等を入院・入所先に情報提供　イ</a:t>
            </a:r>
            <a:r>
              <a:rPr lang="en-US" altLang="ja-JP" sz="1200" dirty="0">
                <a:solidFill>
                  <a:prstClr val="black"/>
                </a:solidFill>
              </a:rPr>
              <a:t>) </a:t>
            </a:r>
            <a:r>
              <a:rPr lang="ja-JP" altLang="en-US" sz="1200" dirty="0">
                <a:solidFill>
                  <a:prstClr val="black"/>
                </a:solidFill>
              </a:rPr>
              <a:t>入院・入所先から処方内容の照会に適切に対応</a:t>
            </a:r>
            <a:endParaRPr lang="en-US" altLang="ja-JP" sz="1200" dirty="0">
              <a:solidFill>
                <a:prstClr val="black"/>
              </a:solidFill>
            </a:endParaRPr>
          </a:p>
          <a:p>
            <a:pPr>
              <a:lnSpc>
                <a:spcPts val="1200"/>
              </a:lnSpc>
            </a:pPr>
            <a:r>
              <a:rPr lang="ja-JP" altLang="en-US" sz="1200" dirty="0">
                <a:solidFill>
                  <a:prstClr val="black"/>
                </a:solidFill>
              </a:rPr>
              <a:t>　　　　ウ</a:t>
            </a:r>
            <a:r>
              <a:rPr lang="en-US" altLang="ja-JP" sz="1200" dirty="0">
                <a:solidFill>
                  <a:prstClr val="black"/>
                </a:solidFill>
              </a:rPr>
              <a:t>) </a:t>
            </a:r>
            <a:r>
              <a:rPr lang="ja-JP" altLang="en-US" sz="1200" dirty="0">
                <a:solidFill>
                  <a:prstClr val="black"/>
                </a:solidFill>
              </a:rPr>
              <a:t>入院・入所先で減薬しており、減薬後の処方内容について退院・退所後１月以内に情報提供を受けている</a:t>
            </a:r>
          </a:p>
        </p:txBody>
      </p:sp>
      <p:sp>
        <p:nvSpPr>
          <p:cNvPr id="11" name="Rectangle 2"/>
          <p:cNvSpPr txBox="1">
            <a:spLocks noChangeArrowheads="1"/>
          </p:cNvSpPr>
          <p:nvPr/>
        </p:nvSpPr>
        <p:spPr>
          <a:xfrm>
            <a:off x="259797" y="160587"/>
            <a:ext cx="9386416"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spcBef>
                <a:spcPct val="20000"/>
              </a:spcBef>
            </a:pPr>
            <a:r>
              <a:rPr lang="en-US" altLang="ja-JP" sz="2000" spc="-100" dirty="0">
                <a:solidFill>
                  <a:prstClr val="black"/>
                </a:solidFill>
              </a:rPr>
              <a:t>〔</a:t>
            </a:r>
            <a:r>
              <a:rPr lang="ja-JP" altLang="en-US" sz="2000" spc="-100" dirty="0">
                <a:solidFill>
                  <a:prstClr val="black"/>
                </a:solidFill>
              </a:rPr>
              <a:t>認知症地域包括診療加算（診療所）・認知症地域包括診療料（診療所・</a:t>
            </a:r>
            <a:r>
              <a:rPr lang="en-US" altLang="ja-JP" sz="2000" spc="-100" dirty="0">
                <a:solidFill>
                  <a:prstClr val="black"/>
                </a:solidFill>
              </a:rPr>
              <a:t>200</a:t>
            </a:r>
            <a:r>
              <a:rPr lang="ja-JP" altLang="en-US" sz="2000" spc="-100" dirty="0">
                <a:solidFill>
                  <a:prstClr val="black"/>
                </a:solidFill>
              </a:rPr>
              <a:t>床未満病院）</a:t>
            </a:r>
            <a:r>
              <a:rPr lang="en-US" altLang="ja-JP" sz="2000" spc="-100" dirty="0">
                <a:solidFill>
                  <a:prstClr val="black"/>
                </a:solidFill>
              </a:rPr>
              <a:t>〕</a:t>
            </a:r>
            <a:endParaRPr lang="ja-JP" altLang="en-US" sz="2000" spc="-100" dirty="0">
              <a:solidFill>
                <a:prstClr val="black"/>
              </a:solidFill>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85</a:t>
            </a:fld>
            <a:endParaRPr lang="ja-JP" altLang="en-US" sz="1600" dirty="0">
              <a:solidFill>
                <a:prstClr val="black"/>
              </a:solidFill>
            </a:endParaRPr>
          </a:p>
        </p:txBody>
      </p:sp>
      <p:sp>
        <p:nvSpPr>
          <p:cNvPr id="7" name="テキスト ボックス 6"/>
          <p:cNvSpPr txBox="1"/>
          <p:nvPr/>
        </p:nvSpPr>
        <p:spPr>
          <a:xfrm>
            <a:off x="5787053" y="949579"/>
            <a:ext cx="3374141" cy="246221"/>
          </a:xfrm>
          <a:prstGeom prst="rect">
            <a:avLst/>
          </a:prstGeom>
          <a:noFill/>
          <a:ln w="6350">
            <a:noFill/>
            <a:prstDash val="dash"/>
          </a:ln>
        </p:spPr>
        <p:txBody>
          <a:bodyPr wrap="square" rtlCol="0">
            <a:spAutoFit/>
          </a:bodyPr>
          <a:lstStyle/>
          <a:p>
            <a:pPr>
              <a:lnSpc>
                <a:spcPts val="1200"/>
              </a:lnSpc>
            </a:pPr>
            <a:r>
              <a:rPr lang="en-US" altLang="ja-JP" sz="1200" dirty="0">
                <a:solidFill>
                  <a:prstClr val="black"/>
                </a:solidFill>
              </a:rPr>
              <a:t>※</a:t>
            </a:r>
            <a:r>
              <a:rPr lang="ja-JP" altLang="en-US" sz="1200" dirty="0">
                <a:solidFill>
                  <a:prstClr val="black"/>
                </a:solidFill>
              </a:rPr>
              <a:t>地域包括診療加算の届出を行っていること</a:t>
            </a:r>
            <a:endParaRPr lang="ja-JP" altLang="ja-JP" sz="1200" dirty="0">
              <a:solidFill>
                <a:prstClr val="black"/>
              </a:solidFill>
            </a:endParaRPr>
          </a:p>
        </p:txBody>
      </p:sp>
      <p:sp>
        <p:nvSpPr>
          <p:cNvPr id="8" name="テキスト ボックス 7"/>
          <p:cNvSpPr txBox="1"/>
          <p:nvPr/>
        </p:nvSpPr>
        <p:spPr>
          <a:xfrm>
            <a:off x="5781054" y="1174988"/>
            <a:ext cx="3374141" cy="246221"/>
          </a:xfrm>
          <a:prstGeom prst="rect">
            <a:avLst/>
          </a:prstGeom>
          <a:noFill/>
          <a:ln w="6350">
            <a:noFill/>
            <a:prstDash val="dash"/>
          </a:ln>
        </p:spPr>
        <p:txBody>
          <a:bodyPr wrap="square" rtlCol="0">
            <a:spAutoFit/>
          </a:bodyPr>
          <a:lstStyle/>
          <a:p>
            <a:pPr>
              <a:lnSpc>
                <a:spcPts val="1200"/>
              </a:lnSpc>
            </a:pPr>
            <a:r>
              <a:rPr lang="en-US" altLang="ja-JP" sz="1200" dirty="0">
                <a:solidFill>
                  <a:prstClr val="black"/>
                </a:solidFill>
              </a:rPr>
              <a:t>※</a:t>
            </a:r>
            <a:r>
              <a:rPr lang="ja-JP" altLang="en-US" sz="1200" dirty="0">
                <a:solidFill>
                  <a:prstClr val="black"/>
                </a:solidFill>
              </a:rPr>
              <a:t>地域包括診療料の届出を行っていること</a:t>
            </a:r>
            <a:endParaRPr lang="ja-JP" altLang="ja-JP" sz="1200" dirty="0">
              <a:solidFill>
                <a:prstClr val="black"/>
              </a:solidFill>
            </a:endParaRPr>
          </a:p>
        </p:txBody>
      </p:sp>
      <p:sp>
        <p:nvSpPr>
          <p:cNvPr id="9" name="テキスト ボックス 8"/>
          <p:cNvSpPr txBox="1"/>
          <p:nvPr/>
        </p:nvSpPr>
        <p:spPr>
          <a:xfrm>
            <a:off x="6105129" y="4293096"/>
            <a:ext cx="312450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認知症地域包括診療加算：点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19</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　　　　　　　　　　　　　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702</a:t>
            </a:r>
            <a:endParaRPr lang="ja-JP" altLang="en-US" sz="1100" dirty="0">
              <a:solidFill>
                <a:srgbClr val="002060"/>
              </a:solidFill>
              <a:latin typeface="ＭＳ Ｐゴシック" panose="020B0600070205080204" pitchFamily="50" charset="-128"/>
            </a:endParaRPr>
          </a:p>
        </p:txBody>
      </p:sp>
      <p:sp>
        <p:nvSpPr>
          <p:cNvPr id="10" name="テキスト ボックス 9"/>
          <p:cNvSpPr txBox="1"/>
          <p:nvPr/>
        </p:nvSpPr>
        <p:spPr>
          <a:xfrm>
            <a:off x="6105128" y="4825870"/>
            <a:ext cx="312450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認知症地域包括診療料：点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203</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　　　　　　　　　　　　　　　　　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850</a:t>
            </a:r>
            <a:endParaRPr lang="ja-JP" altLang="en-US" sz="1100" dirty="0">
              <a:solidFill>
                <a:srgbClr val="002060"/>
              </a:solidFill>
              <a:latin typeface="ＭＳ Ｐゴシック" panose="020B0600070205080204" pitchFamily="50" charset="-128"/>
            </a:endParaRPr>
          </a:p>
        </p:txBody>
      </p:sp>
      <p:sp>
        <p:nvSpPr>
          <p:cNvPr id="12" name="テキスト ボックス 11"/>
          <p:cNvSpPr txBox="1"/>
          <p:nvPr/>
        </p:nvSpPr>
        <p:spPr>
          <a:xfrm>
            <a:off x="3808384" y="5805264"/>
            <a:ext cx="373690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認知症地域包括診療加算：点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21</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認知症地域包括診療料：点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5795494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9" y="620688"/>
            <a:ext cx="9592213" cy="6120680"/>
          </a:xfrm>
          <a:prstGeom prst="rect">
            <a:avLst/>
          </a:prstGeom>
          <a:solidFill>
            <a:schemeClr val="bg1"/>
          </a:solidFill>
          <a:ln w="9525">
            <a:solidFill>
              <a:schemeClr val="tx1"/>
            </a:solidFill>
            <a:miter lim="800000"/>
            <a:headEnd/>
            <a:tailEnd/>
          </a:ln>
        </p:spPr>
        <p:txBody>
          <a:bodyPr/>
          <a:lstStyle/>
          <a:p>
            <a:pPr>
              <a:lnSpc>
                <a:spcPts val="1800"/>
              </a:lnSpc>
            </a:pPr>
            <a:r>
              <a:rPr lang="ja-JP" altLang="en-US" sz="1600" b="1" dirty="0">
                <a:solidFill>
                  <a:srgbClr val="0070C0"/>
                </a:solidFill>
              </a:rPr>
              <a:t>１ 処方箋を交付する場合 </a:t>
            </a:r>
            <a:r>
              <a:rPr lang="en-US" altLang="ja-JP" sz="1600" b="1" dirty="0">
                <a:solidFill>
                  <a:srgbClr val="0070C0"/>
                </a:solidFill>
              </a:rPr>
              <a:t>:</a:t>
            </a:r>
          </a:p>
          <a:p>
            <a:r>
              <a:rPr lang="en-US" altLang="ja-JP" sz="1600" b="1" dirty="0">
                <a:solidFill>
                  <a:srgbClr val="0070C0"/>
                </a:solidFill>
              </a:rPr>
              <a:t>               </a:t>
            </a:r>
            <a:r>
              <a:rPr lang="ja-JP" altLang="en-US" sz="1600" b="1" dirty="0">
                <a:solidFill>
                  <a:srgbClr val="0070C0"/>
                </a:solidFill>
              </a:rPr>
              <a:t>初診時６０２点、再診時４１３点</a:t>
            </a:r>
            <a:endParaRPr lang="en-US" altLang="ja-JP" sz="1600" b="1" dirty="0">
              <a:solidFill>
                <a:srgbClr val="0070C0"/>
              </a:solidFill>
            </a:endParaRPr>
          </a:p>
          <a:p>
            <a:r>
              <a:rPr lang="ja-JP" altLang="en-US" sz="1600" b="1" dirty="0">
                <a:solidFill>
                  <a:srgbClr val="0070C0"/>
                </a:solidFill>
              </a:rPr>
              <a:t>２　処方箋を交付しない場合</a:t>
            </a:r>
            <a:r>
              <a:rPr lang="en-US" altLang="ja-JP" sz="1600" b="1" dirty="0">
                <a:solidFill>
                  <a:srgbClr val="0070C0"/>
                </a:solidFill>
              </a:rPr>
              <a:t>:</a:t>
            </a:r>
          </a:p>
          <a:p>
            <a:r>
              <a:rPr lang="en-US" altLang="ja-JP" sz="1600" b="1" dirty="0">
                <a:solidFill>
                  <a:srgbClr val="0070C0"/>
                </a:solidFill>
              </a:rPr>
              <a:t>               </a:t>
            </a:r>
            <a:r>
              <a:rPr lang="ja-JP" altLang="en-US" sz="1600" b="1" dirty="0">
                <a:solidFill>
                  <a:srgbClr val="0070C0"/>
                </a:solidFill>
              </a:rPr>
              <a:t>初診時７１２点、再診時５２３点</a:t>
            </a:r>
            <a:endParaRPr lang="en-US" altLang="ja-JP" sz="1600" b="1" dirty="0">
              <a:solidFill>
                <a:srgbClr val="0070C0"/>
              </a:solidFill>
            </a:endParaRPr>
          </a:p>
          <a:p>
            <a:r>
              <a:rPr lang="ja-JP" altLang="en-US" sz="1400" b="1" dirty="0">
                <a:solidFill>
                  <a:srgbClr val="0070C0"/>
                </a:solidFill>
              </a:rPr>
              <a:t>　　　　　</a:t>
            </a:r>
            <a:endParaRPr lang="en-US" altLang="ja-JP" sz="1400" b="1" dirty="0">
              <a:solidFill>
                <a:srgbClr val="0070C0"/>
              </a:solidFill>
            </a:endParaRPr>
          </a:p>
          <a:p>
            <a:pPr>
              <a:lnSpc>
                <a:spcPts val="1500"/>
              </a:lnSpc>
            </a:pPr>
            <a:endParaRPr lang="en-US" altLang="ja-JP" sz="1400" dirty="0">
              <a:solidFill>
                <a:prstClr val="black"/>
              </a:solidFill>
            </a:endParaRPr>
          </a:p>
          <a:p>
            <a:pPr>
              <a:lnSpc>
                <a:spcPts val="1500"/>
              </a:lnSpc>
            </a:pPr>
            <a:endParaRPr lang="en-US" altLang="ja-JP" sz="1400" dirty="0">
              <a:solidFill>
                <a:prstClr val="black"/>
              </a:solidFill>
            </a:endParaRPr>
          </a:p>
          <a:p>
            <a:pPr>
              <a:lnSpc>
                <a:spcPts val="1500"/>
              </a:lnSpc>
            </a:pPr>
            <a:endParaRPr lang="en-US" altLang="ja-JP" sz="1400" dirty="0">
              <a:solidFill>
                <a:prstClr val="black"/>
              </a:solidFill>
            </a:endParaRPr>
          </a:p>
          <a:p>
            <a:pPr>
              <a:lnSpc>
                <a:spcPts val="1500"/>
              </a:lnSpc>
            </a:pPr>
            <a:endParaRPr lang="en-US" altLang="ja-JP" sz="1400" dirty="0">
              <a:solidFill>
                <a:prstClr val="black"/>
              </a:solidFill>
            </a:endParaRPr>
          </a:p>
          <a:p>
            <a:pPr>
              <a:lnSpc>
                <a:spcPts val="1500"/>
              </a:lnSpc>
            </a:pPr>
            <a:endParaRPr lang="en-US" altLang="ja-JP" sz="1400" dirty="0">
              <a:solidFill>
                <a:prstClr val="black"/>
              </a:solidFill>
            </a:endParaRPr>
          </a:p>
          <a:p>
            <a:pPr>
              <a:lnSpc>
                <a:spcPts val="1500"/>
              </a:lnSpc>
            </a:pPr>
            <a:r>
              <a:rPr lang="ja-JP" altLang="en-US" sz="1200" dirty="0">
                <a:solidFill>
                  <a:prstClr val="black"/>
                </a:solidFill>
              </a:rPr>
              <a:t>［</a:t>
            </a:r>
            <a:r>
              <a:rPr lang="ja-JP" altLang="ja-JP" sz="1200" dirty="0">
                <a:solidFill>
                  <a:prstClr val="black"/>
                </a:solidFill>
              </a:rPr>
              <a:t>算定要件</a:t>
            </a:r>
            <a:r>
              <a:rPr lang="ja-JP" altLang="en-US" sz="1200" dirty="0">
                <a:solidFill>
                  <a:prstClr val="black"/>
                </a:solidFill>
              </a:rPr>
              <a:t>］</a:t>
            </a:r>
            <a:endParaRPr lang="ja-JP" altLang="ja-JP" sz="1200" dirty="0">
              <a:solidFill>
                <a:prstClr val="black"/>
              </a:solidFill>
            </a:endParaRPr>
          </a:p>
          <a:p>
            <a:pPr marL="85725" indent="-85725">
              <a:lnSpc>
                <a:spcPts val="1500"/>
              </a:lnSpc>
            </a:pPr>
            <a:r>
              <a:rPr lang="ja-JP" altLang="en-US" sz="1200" dirty="0">
                <a:solidFill>
                  <a:prstClr val="black"/>
                </a:solidFill>
              </a:rPr>
              <a:t>①　</a:t>
            </a:r>
            <a:r>
              <a:rPr lang="ja-JP" altLang="ja-JP" sz="1200" dirty="0">
                <a:solidFill>
                  <a:prstClr val="black"/>
                </a:solidFill>
              </a:rPr>
              <a:t>対象患者は、</a:t>
            </a:r>
            <a:r>
              <a:rPr lang="ja-JP" altLang="en-US" sz="1200" u="sng" dirty="0">
                <a:solidFill>
                  <a:prstClr val="black"/>
                </a:solidFill>
              </a:rPr>
              <a:t>継続的（４回以上受診（予防接種等の実施を目的とした保険外も含む）した３歳未満の患者（３歳未満で当該診療料を算定したことのある患者については未就学児まで算定可）であって</a:t>
            </a:r>
            <a:r>
              <a:rPr lang="ja-JP" altLang="en-US" sz="1200" dirty="0">
                <a:solidFill>
                  <a:prstClr val="black"/>
                </a:solidFill>
              </a:rPr>
              <a:t>、かかりつけ医として、患者の同意を得た上で、</a:t>
            </a:r>
            <a:endParaRPr lang="en-US" altLang="ja-JP" sz="1200" dirty="0">
              <a:solidFill>
                <a:prstClr val="black"/>
              </a:solidFill>
            </a:endParaRPr>
          </a:p>
          <a:p>
            <a:pPr marL="85725" indent="-85725">
              <a:lnSpc>
                <a:spcPts val="1500"/>
              </a:lnSpc>
            </a:pPr>
            <a:r>
              <a:rPr lang="ja-JP" altLang="en-US" sz="1200" dirty="0">
                <a:solidFill>
                  <a:prstClr val="black"/>
                </a:solidFill>
              </a:rPr>
              <a:t>　緊急時や明らかに専門外の場合等を除き、継続的・全人的な医療を行うことを評価。原則、</a:t>
            </a:r>
            <a:r>
              <a:rPr lang="en-US" altLang="ja-JP" sz="1200" dirty="0">
                <a:solidFill>
                  <a:prstClr val="black"/>
                </a:solidFill>
              </a:rPr>
              <a:t>1</a:t>
            </a:r>
            <a:r>
              <a:rPr lang="ja-JP" altLang="en-US" sz="1200" dirty="0">
                <a:solidFill>
                  <a:prstClr val="black"/>
                </a:solidFill>
              </a:rPr>
              <a:t>か所の医療機関が算定。</a:t>
            </a:r>
            <a:endParaRPr lang="en-US" altLang="ja-JP" sz="1200" dirty="0">
              <a:solidFill>
                <a:prstClr val="black"/>
              </a:solidFill>
            </a:endParaRPr>
          </a:p>
          <a:p>
            <a:pPr marL="85725" indent="-85725">
              <a:lnSpc>
                <a:spcPts val="1500"/>
              </a:lnSpc>
            </a:pPr>
            <a:r>
              <a:rPr lang="ja-JP" altLang="en-US" sz="1200" dirty="0">
                <a:solidFill>
                  <a:prstClr val="black"/>
                </a:solidFill>
              </a:rPr>
              <a:t>②　急性疾患を発症した際の対応の仕方や、アトピー性皮膚炎・喘息など乳幼児期に頻繁に見られる慢性疾患の管理等について、かかりつけ医として必要な指導・診療を行う</a:t>
            </a:r>
            <a:endParaRPr lang="en-US" altLang="ja-JP" sz="1200" dirty="0">
              <a:solidFill>
                <a:prstClr val="black"/>
              </a:solidFill>
            </a:endParaRPr>
          </a:p>
          <a:p>
            <a:pPr marL="85725" indent="-85725">
              <a:lnSpc>
                <a:spcPts val="1500"/>
              </a:lnSpc>
            </a:pPr>
            <a:r>
              <a:rPr lang="ja-JP" altLang="en-US" sz="1200" dirty="0">
                <a:solidFill>
                  <a:prstClr val="black"/>
                </a:solidFill>
              </a:rPr>
              <a:t>③　他の医療機関と連携の上、患者が受診している医療機関を全て把握するとともに、必要に応じて専門的な医療を要する際の紹介等を行う</a:t>
            </a:r>
            <a:endParaRPr lang="en-US" altLang="ja-JP" sz="1200" dirty="0">
              <a:solidFill>
                <a:prstClr val="black"/>
              </a:solidFill>
            </a:endParaRPr>
          </a:p>
          <a:p>
            <a:pPr marL="263525" indent="-263525">
              <a:lnSpc>
                <a:spcPts val="1500"/>
              </a:lnSpc>
            </a:pPr>
            <a:r>
              <a:rPr lang="ja-JP" altLang="en-US" sz="1200" dirty="0">
                <a:solidFill>
                  <a:prstClr val="black"/>
                </a:solidFill>
              </a:rPr>
              <a:t>④　児の健診歴及び健診結果を把握するとともに、発達段階に応じた助言・指導を行い、保護者からの健康相談に応じる</a:t>
            </a:r>
            <a:endParaRPr lang="en-US" altLang="ja-JP" sz="1200" dirty="0">
              <a:solidFill>
                <a:prstClr val="black"/>
              </a:solidFill>
            </a:endParaRPr>
          </a:p>
          <a:p>
            <a:pPr marL="85725" indent="-85725">
              <a:lnSpc>
                <a:spcPts val="1500"/>
              </a:lnSpc>
            </a:pPr>
            <a:r>
              <a:rPr lang="ja-JP" altLang="en-US" sz="1200" dirty="0">
                <a:solidFill>
                  <a:prstClr val="black"/>
                </a:solidFill>
              </a:rPr>
              <a:t>⑤　児の予防接種の実施状況を把握するとともに、予防接種の有効性・安全性に関する指導やスケジュール管理等に関する指導を行う</a:t>
            </a:r>
            <a:endParaRPr lang="en-US" altLang="ja-JP" sz="1200" dirty="0">
              <a:solidFill>
                <a:prstClr val="black"/>
              </a:solidFill>
            </a:endParaRPr>
          </a:p>
          <a:p>
            <a:pPr marL="85725" indent="-85725">
              <a:lnSpc>
                <a:spcPts val="1500"/>
              </a:lnSpc>
            </a:pPr>
            <a:r>
              <a:rPr lang="ja-JP" altLang="en-US" sz="1200" dirty="0">
                <a:solidFill>
                  <a:prstClr val="black"/>
                </a:solidFill>
              </a:rPr>
              <a:t>⑥　当該診療料を算定する患者からの電話等による緊急の相談等に対し、原則として当該医療機関において、常時対応を行う</a:t>
            </a:r>
            <a:endParaRPr lang="en-US" altLang="ja-JP" sz="1200" dirty="0">
              <a:solidFill>
                <a:prstClr val="black"/>
              </a:solidFill>
            </a:endParaRPr>
          </a:p>
          <a:p>
            <a:pPr marL="85725" indent="-85725">
              <a:lnSpc>
                <a:spcPts val="1500"/>
              </a:lnSpc>
            </a:pPr>
            <a:r>
              <a:rPr lang="ja-JP" altLang="en-US" sz="1200" dirty="0">
                <a:solidFill>
                  <a:prstClr val="black"/>
                </a:solidFill>
              </a:rPr>
              <a:t>　　</a:t>
            </a:r>
            <a:r>
              <a:rPr lang="ja-JP" altLang="en-US" sz="1200" b="1" dirty="0">
                <a:solidFill>
                  <a:schemeClr val="accent1">
                    <a:lumMod val="75000"/>
                  </a:schemeClr>
                </a:solidFill>
              </a:rPr>
              <a:t>ただし、以下のいずれかの要件を満たす常勤小児科医が配置された保険医療機関については、夜間・休日の相談等について、地域において夜間・休日の小児科外来診療を担当する医療機関、または「＃８０００事業」における電話相談を案内することも可能</a:t>
            </a:r>
            <a:endParaRPr lang="en-US" altLang="ja-JP" sz="1200" b="1" dirty="0">
              <a:solidFill>
                <a:schemeClr val="accent1">
                  <a:lumMod val="75000"/>
                </a:schemeClr>
              </a:solidFill>
            </a:endParaRPr>
          </a:p>
          <a:p>
            <a:pPr marL="85725" indent="-85725">
              <a:lnSpc>
                <a:spcPts val="1500"/>
              </a:lnSpc>
            </a:pPr>
            <a:r>
              <a:rPr lang="ja-JP" altLang="en-US" sz="1200" dirty="0">
                <a:solidFill>
                  <a:prstClr val="black"/>
                </a:solidFill>
              </a:rPr>
              <a:t>　　</a:t>
            </a:r>
            <a:r>
              <a:rPr lang="en-US" altLang="ja-JP" sz="1200" b="1" dirty="0">
                <a:solidFill>
                  <a:schemeClr val="accent1">
                    <a:lumMod val="75000"/>
                  </a:schemeClr>
                </a:solidFill>
              </a:rPr>
              <a:t>(1)  </a:t>
            </a:r>
            <a:r>
              <a:rPr lang="ja-JP" altLang="en-US" sz="1200" b="1" dirty="0">
                <a:solidFill>
                  <a:schemeClr val="accent1">
                    <a:lumMod val="75000"/>
                  </a:schemeClr>
                </a:solidFill>
              </a:rPr>
              <a:t>在宅当番医制等により地域における夜間・休日の小児科外来診療に月１回以上の頻度で協力する常勤小児科医であること</a:t>
            </a:r>
            <a:endParaRPr lang="en-US" altLang="ja-JP" sz="1200" b="1" dirty="0">
              <a:solidFill>
                <a:schemeClr val="accent1">
                  <a:lumMod val="75000"/>
                </a:schemeClr>
              </a:solidFill>
            </a:endParaRPr>
          </a:p>
          <a:p>
            <a:pPr marL="85725" indent="-85725">
              <a:lnSpc>
                <a:spcPts val="1500"/>
              </a:lnSpc>
            </a:pPr>
            <a:r>
              <a:rPr lang="ja-JP" altLang="en-US" sz="1200" dirty="0">
                <a:solidFill>
                  <a:prstClr val="black"/>
                </a:solidFill>
              </a:rPr>
              <a:t>　   </a:t>
            </a:r>
            <a:r>
              <a:rPr lang="en-US" altLang="ja-JP" sz="1200" b="1" dirty="0">
                <a:solidFill>
                  <a:schemeClr val="accent1">
                    <a:lumMod val="75000"/>
                  </a:schemeClr>
                </a:solidFill>
              </a:rPr>
              <a:t>(2)  </a:t>
            </a:r>
            <a:r>
              <a:rPr lang="ja-JP" altLang="en-US" sz="1200" b="1" dirty="0">
                <a:solidFill>
                  <a:schemeClr val="accent1">
                    <a:lumMod val="75000"/>
                  </a:schemeClr>
                </a:solidFill>
              </a:rPr>
              <a:t>直近１年間に、 「＃８０００事業」に１回以上協力したことのある常勤小児科医であること</a:t>
            </a:r>
            <a:endParaRPr lang="en-US" altLang="ja-JP" sz="1200" b="1" dirty="0">
              <a:solidFill>
                <a:schemeClr val="accent1">
                  <a:lumMod val="75000"/>
                </a:schemeClr>
              </a:solidFill>
            </a:endParaRPr>
          </a:p>
          <a:p>
            <a:pPr marL="85725" indent="-85725">
              <a:lnSpc>
                <a:spcPts val="1500"/>
              </a:lnSpc>
            </a:pPr>
            <a:r>
              <a:rPr lang="ja-JP" altLang="en-US" sz="1200" dirty="0">
                <a:solidFill>
                  <a:prstClr val="black"/>
                </a:solidFill>
              </a:rPr>
              <a:t>⑦　上記の指導・相談等を行う旨を、患者に書面を交付して説明し・同意を得る</a:t>
            </a:r>
            <a:endParaRPr lang="en-US" altLang="ja-JP" sz="1200" dirty="0">
              <a:solidFill>
                <a:prstClr val="black"/>
              </a:solidFill>
            </a:endParaRPr>
          </a:p>
          <a:p>
            <a:pPr marL="85725" indent="-85725">
              <a:lnSpc>
                <a:spcPts val="1500"/>
              </a:lnSpc>
            </a:pPr>
            <a:r>
              <a:rPr lang="ja-JP" altLang="en-US" sz="1200" dirty="0">
                <a:solidFill>
                  <a:prstClr val="black"/>
                </a:solidFill>
              </a:rPr>
              <a:t>⑧　上記の指導・相談等を行う旨を、院内に掲示する</a:t>
            </a:r>
            <a:endParaRPr lang="en-US" altLang="ja-JP" sz="1200" dirty="0">
              <a:solidFill>
                <a:prstClr val="black"/>
              </a:solidFill>
            </a:endParaRPr>
          </a:p>
          <a:p>
            <a:pPr>
              <a:lnSpc>
                <a:spcPts val="1400"/>
              </a:lnSpc>
            </a:pPr>
            <a:r>
              <a:rPr lang="ja-JP" altLang="en-US" sz="1200" dirty="0">
                <a:solidFill>
                  <a:prstClr val="black"/>
                </a:solidFill>
              </a:rPr>
              <a:t>⑨　抗菌薬の適正な使用の普及啓発に資する取組を行っていること</a:t>
            </a:r>
            <a:endParaRPr lang="en-US" altLang="ja-JP" sz="1200" dirty="0">
              <a:solidFill>
                <a:prstClr val="black"/>
              </a:solidFill>
            </a:endParaRPr>
          </a:p>
          <a:p>
            <a:pPr lvl="0"/>
            <a:endParaRPr lang="en-US" altLang="ja-JP" sz="1600" b="1" dirty="0">
              <a:solidFill>
                <a:srgbClr val="0070C0"/>
              </a:solidFill>
            </a:endParaRPr>
          </a:p>
          <a:p>
            <a:pPr lvl="0"/>
            <a:r>
              <a:rPr lang="ja-JP" altLang="en-US" sz="1600" b="1" dirty="0">
                <a:solidFill>
                  <a:srgbClr val="0070C0"/>
                </a:solidFill>
              </a:rPr>
              <a:t>小児抗菌薬適正使用加算（初診時）：８０点</a:t>
            </a:r>
            <a:endParaRPr lang="en-US" altLang="ja-JP" sz="1600" b="1" dirty="0">
              <a:solidFill>
                <a:srgbClr val="0070C0"/>
              </a:solidFill>
            </a:endParaRPr>
          </a:p>
          <a:p>
            <a:pPr marL="85725" indent="-85725">
              <a:lnSpc>
                <a:spcPts val="1500"/>
              </a:lnSpc>
            </a:pPr>
            <a:endParaRPr lang="en-US" altLang="ja-JP" sz="1400" dirty="0">
              <a:solidFill>
                <a:prstClr val="black"/>
              </a:solidFill>
            </a:endParaRPr>
          </a:p>
        </p:txBody>
      </p:sp>
      <p:sp>
        <p:nvSpPr>
          <p:cNvPr id="11" name="Rectangle 2"/>
          <p:cNvSpPr txBox="1">
            <a:spLocks noChangeArrowheads="1"/>
          </p:cNvSpPr>
          <p:nvPr/>
        </p:nvSpPr>
        <p:spPr>
          <a:xfrm>
            <a:off x="180248" y="27293"/>
            <a:ext cx="2977704"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l">
              <a:spcBef>
                <a:spcPct val="20000"/>
              </a:spcBef>
            </a:pPr>
            <a:r>
              <a:rPr lang="en-US" altLang="ja-JP" sz="2000" dirty="0">
                <a:solidFill>
                  <a:prstClr val="black"/>
                </a:solidFill>
              </a:rPr>
              <a:t>〔</a:t>
            </a:r>
            <a:r>
              <a:rPr lang="ja-JP" altLang="en-US" sz="2000" dirty="0">
                <a:solidFill>
                  <a:prstClr val="black"/>
                </a:solidFill>
              </a:rPr>
              <a:t>小児かかりつけ診療料</a:t>
            </a:r>
            <a:r>
              <a:rPr lang="en-US" altLang="ja-JP" sz="2000" dirty="0">
                <a:solidFill>
                  <a:prstClr val="black"/>
                </a:solidFill>
              </a:rPr>
              <a:t>〕</a:t>
            </a:r>
            <a:endParaRPr lang="ja-JP" altLang="en-US" sz="2000" dirty="0">
              <a:solidFill>
                <a:prstClr val="black"/>
              </a:solidFill>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86</a:t>
            </a:fld>
            <a:endParaRPr lang="ja-JP" altLang="en-US" sz="1600" dirty="0">
              <a:solidFill>
                <a:prstClr val="black"/>
              </a:solidFill>
            </a:endParaRPr>
          </a:p>
        </p:txBody>
      </p:sp>
      <p:sp>
        <p:nvSpPr>
          <p:cNvPr id="10" name="正方形/長方形 9"/>
          <p:cNvSpPr/>
          <p:nvPr/>
        </p:nvSpPr>
        <p:spPr>
          <a:xfrm>
            <a:off x="4589316" y="750144"/>
            <a:ext cx="5160607" cy="1900520"/>
          </a:xfrm>
          <a:prstGeom prst="rect">
            <a:avLst/>
          </a:prstGeom>
        </p:spPr>
        <p:txBody>
          <a:bodyPr wrap="square">
            <a:spAutoFit/>
          </a:bodyPr>
          <a:lstStyle/>
          <a:p>
            <a:pPr>
              <a:lnSpc>
                <a:spcPts val="1400"/>
              </a:lnSpc>
            </a:pPr>
            <a:r>
              <a:rPr lang="ja-JP" altLang="en-US" sz="1200" dirty="0">
                <a:solidFill>
                  <a:prstClr val="black"/>
                </a:solidFill>
              </a:rPr>
              <a:t>［施設基準］</a:t>
            </a:r>
            <a:endParaRPr lang="ja-JP" altLang="ja-JP" sz="1200" dirty="0">
              <a:solidFill>
                <a:prstClr val="black"/>
              </a:solidFill>
            </a:endParaRPr>
          </a:p>
          <a:p>
            <a:pPr>
              <a:lnSpc>
                <a:spcPts val="1400"/>
              </a:lnSpc>
            </a:pPr>
            <a:r>
              <a:rPr lang="en-US" altLang="ja-JP" sz="1200" dirty="0">
                <a:solidFill>
                  <a:prstClr val="black"/>
                </a:solidFill>
              </a:rPr>
              <a:t>※</a:t>
            </a:r>
            <a:r>
              <a:rPr lang="ja-JP" altLang="en-US" sz="1200" dirty="0">
                <a:solidFill>
                  <a:prstClr val="black"/>
                </a:solidFill>
              </a:rPr>
              <a:t>１　小児科外来診療料の算定医療機関</a:t>
            </a:r>
            <a:endParaRPr lang="en-US" altLang="ja-JP" sz="1200" dirty="0">
              <a:solidFill>
                <a:prstClr val="black"/>
              </a:solidFill>
            </a:endParaRPr>
          </a:p>
          <a:p>
            <a:pPr marL="263525" indent="-263525">
              <a:lnSpc>
                <a:spcPts val="1400"/>
              </a:lnSpc>
            </a:pPr>
            <a:r>
              <a:rPr lang="en-US" altLang="ja-JP" sz="1200" dirty="0">
                <a:solidFill>
                  <a:prstClr val="black"/>
                </a:solidFill>
              </a:rPr>
              <a:t>※</a:t>
            </a:r>
            <a:r>
              <a:rPr lang="ja-JP" altLang="en-US" sz="1200" dirty="0">
                <a:solidFill>
                  <a:prstClr val="black"/>
                </a:solidFill>
              </a:rPr>
              <a:t>２</a:t>
            </a:r>
            <a:r>
              <a:rPr lang="ja-JP" altLang="ja-JP" sz="1200" dirty="0">
                <a:solidFill>
                  <a:prstClr val="black"/>
                </a:solidFill>
              </a:rPr>
              <a:t>　</a:t>
            </a:r>
            <a:r>
              <a:rPr lang="ja-JP" altLang="en-US" sz="1200" dirty="0">
                <a:solidFill>
                  <a:prstClr val="black"/>
                </a:solidFill>
              </a:rPr>
              <a:t>時間外対応加算１又は２の届出医療機関</a:t>
            </a:r>
            <a:endParaRPr lang="en-US" altLang="ja-JP" sz="1200" dirty="0">
              <a:solidFill>
                <a:prstClr val="black"/>
              </a:solidFill>
            </a:endParaRPr>
          </a:p>
          <a:p>
            <a:pPr marL="263525" indent="-263525">
              <a:lnSpc>
                <a:spcPts val="1400"/>
              </a:lnSpc>
            </a:pPr>
            <a:r>
              <a:rPr lang="en-US" altLang="ja-JP" sz="1200" dirty="0">
                <a:solidFill>
                  <a:prstClr val="black"/>
                </a:solidFill>
              </a:rPr>
              <a:t>※</a:t>
            </a:r>
            <a:r>
              <a:rPr lang="ja-JP" altLang="en-US" sz="1200" dirty="0">
                <a:solidFill>
                  <a:prstClr val="black"/>
                </a:solidFill>
              </a:rPr>
              <a:t>３　小児科又は小児外科を専任する常勤の医師１名以上</a:t>
            </a:r>
            <a:endParaRPr lang="en-US" altLang="ja-JP" sz="1200" dirty="0">
              <a:solidFill>
                <a:prstClr val="black"/>
              </a:solidFill>
            </a:endParaRPr>
          </a:p>
          <a:p>
            <a:pPr marL="263525" indent="-263525">
              <a:lnSpc>
                <a:spcPts val="1400"/>
              </a:lnSpc>
            </a:pPr>
            <a:r>
              <a:rPr lang="en-US" altLang="ja-JP" sz="1200" dirty="0">
                <a:solidFill>
                  <a:prstClr val="black"/>
                </a:solidFill>
              </a:rPr>
              <a:t>※</a:t>
            </a:r>
            <a:r>
              <a:rPr lang="ja-JP" altLang="en-US" sz="1200" dirty="0">
                <a:solidFill>
                  <a:prstClr val="black"/>
                </a:solidFill>
              </a:rPr>
              <a:t>４</a:t>
            </a:r>
            <a:r>
              <a:rPr lang="ja-JP" altLang="ja-JP" sz="1200" dirty="0">
                <a:solidFill>
                  <a:prstClr val="black"/>
                </a:solidFill>
              </a:rPr>
              <a:t>　</a:t>
            </a:r>
            <a:r>
              <a:rPr lang="ja-JP" altLang="en-US" sz="1200" dirty="0">
                <a:solidFill>
                  <a:prstClr val="black"/>
                </a:solidFill>
              </a:rPr>
              <a:t>以下の要件のうち</a:t>
            </a:r>
            <a:r>
              <a:rPr lang="ja-JP" altLang="en-US" sz="1200" u="sng" dirty="0">
                <a:solidFill>
                  <a:srgbClr val="00B0F0"/>
                </a:solidFill>
              </a:rPr>
              <a:t>３つ以上</a:t>
            </a:r>
            <a:r>
              <a:rPr lang="ja-JP" altLang="en-US" sz="1200" dirty="0">
                <a:solidFill>
                  <a:prstClr val="black"/>
                </a:solidFill>
              </a:rPr>
              <a:t>に該当すること</a:t>
            </a:r>
            <a:endParaRPr lang="en-US" altLang="ja-JP" sz="1200" dirty="0">
              <a:solidFill>
                <a:prstClr val="black"/>
              </a:solidFill>
            </a:endParaRPr>
          </a:p>
          <a:p>
            <a:pPr marL="263525" indent="-263525">
              <a:lnSpc>
                <a:spcPts val="1400"/>
              </a:lnSpc>
            </a:pPr>
            <a:r>
              <a:rPr lang="ja-JP" altLang="en-US" sz="1200" dirty="0">
                <a:solidFill>
                  <a:prstClr val="black"/>
                </a:solidFill>
              </a:rPr>
              <a:t>　　①　初期小児救急への参加（休日又は夜間診療を月１回以上）</a:t>
            </a:r>
            <a:endParaRPr lang="en-US" altLang="ja-JP" sz="1200" dirty="0">
              <a:solidFill>
                <a:prstClr val="black"/>
              </a:solidFill>
            </a:endParaRPr>
          </a:p>
          <a:p>
            <a:pPr marL="263525" indent="-263525">
              <a:lnSpc>
                <a:spcPts val="1400"/>
              </a:lnSpc>
            </a:pPr>
            <a:r>
              <a:rPr lang="ja-JP" altLang="en-US" sz="1200" dirty="0">
                <a:solidFill>
                  <a:prstClr val="black"/>
                </a:solidFill>
              </a:rPr>
              <a:t>　　②　自治体による乳幼児健診の実施</a:t>
            </a:r>
            <a:endParaRPr lang="en-US" altLang="ja-JP" sz="1200" dirty="0">
              <a:solidFill>
                <a:prstClr val="black"/>
              </a:solidFill>
            </a:endParaRPr>
          </a:p>
          <a:p>
            <a:pPr marL="263525" indent="-263525">
              <a:lnSpc>
                <a:spcPts val="1400"/>
              </a:lnSpc>
            </a:pPr>
            <a:r>
              <a:rPr lang="ja-JP" altLang="en-US" sz="1200" dirty="0">
                <a:solidFill>
                  <a:prstClr val="black"/>
                </a:solidFill>
              </a:rPr>
              <a:t>　　③　定期予防接種の実施</a:t>
            </a:r>
            <a:endParaRPr lang="en-US" altLang="ja-JP" sz="1200" dirty="0">
              <a:solidFill>
                <a:prstClr val="black"/>
              </a:solidFill>
            </a:endParaRPr>
          </a:p>
          <a:p>
            <a:pPr marL="263525" indent="-263525">
              <a:lnSpc>
                <a:spcPts val="1400"/>
              </a:lnSpc>
            </a:pPr>
            <a:r>
              <a:rPr lang="ja-JP" altLang="en-US" sz="1200" dirty="0">
                <a:solidFill>
                  <a:prstClr val="black"/>
                </a:solidFill>
              </a:rPr>
              <a:t>　　④　過去１年間に超重症児・準超重症に対する在宅医療の提供</a:t>
            </a:r>
            <a:endParaRPr lang="en-US" altLang="ja-JP" sz="1200" dirty="0">
              <a:solidFill>
                <a:prstClr val="black"/>
              </a:solidFill>
            </a:endParaRPr>
          </a:p>
          <a:p>
            <a:pPr marL="263525" indent="-263525">
              <a:lnSpc>
                <a:spcPts val="1400"/>
              </a:lnSpc>
            </a:pPr>
            <a:r>
              <a:rPr lang="ja-JP" altLang="en-US" sz="1200" dirty="0">
                <a:solidFill>
                  <a:prstClr val="black"/>
                </a:solidFill>
              </a:rPr>
              <a:t>　　⑤　幼稚園の園医または保育園の嘱託医への就任</a:t>
            </a:r>
            <a:endParaRPr lang="ja-JP" altLang="ja-JP" sz="1200" dirty="0">
              <a:solidFill>
                <a:prstClr val="black"/>
              </a:solidFill>
            </a:endParaRPr>
          </a:p>
        </p:txBody>
      </p:sp>
      <p:sp>
        <p:nvSpPr>
          <p:cNvPr id="6" name="テキスト ボックス 5"/>
          <p:cNvSpPr txBox="1"/>
          <p:nvPr/>
        </p:nvSpPr>
        <p:spPr>
          <a:xfrm>
            <a:off x="4736976" y="56733"/>
            <a:ext cx="156225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206</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794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850</a:t>
            </a:r>
            <a:endParaRPr lang="ja-JP" altLang="en-US" sz="1100" dirty="0">
              <a:solidFill>
                <a:srgbClr val="002060"/>
              </a:solidFill>
              <a:latin typeface="ＭＳ Ｐゴシック" panose="020B0600070205080204" pitchFamily="50" charset="-128"/>
            </a:endParaRPr>
          </a:p>
        </p:txBody>
      </p:sp>
      <p:sp>
        <p:nvSpPr>
          <p:cNvPr id="7" name="テキスト ボックス 6"/>
          <p:cNvSpPr txBox="1"/>
          <p:nvPr/>
        </p:nvSpPr>
        <p:spPr>
          <a:xfrm>
            <a:off x="4304933" y="6330909"/>
            <a:ext cx="121317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77951684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29131" y="794018"/>
            <a:ext cx="9625941" cy="1114154"/>
          </a:xfrm>
          <a:prstGeom prst="rect">
            <a:avLst/>
          </a:prstGeom>
          <a:noFill/>
          <a:ln w="9525">
            <a:noFill/>
            <a:miter lim="800000"/>
            <a:headEnd/>
            <a:tailEnd/>
          </a:ln>
        </p:spPr>
        <p:txBody>
          <a:bodyPr/>
          <a:lstStyle/>
          <a:p>
            <a:pPr marL="285750" indent="-285750">
              <a:buFont typeface="Wingdings" panose="05000000000000000000" pitchFamily="2" charset="2"/>
              <a:buChar char="Ø"/>
              <a:defRPr/>
            </a:pPr>
            <a:r>
              <a:rPr lang="ja-JP" altLang="en-US" dirty="0">
                <a:solidFill>
                  <a:prstClr val="black"/>
                </a:solidFill>
                <a:latin typeface="ＭＳ Ｐゴシック"/>
              </a:rPr>
              <a:t>かかりつけ医機能に係る診療報酬を届け出ている医療機関において、専門医療機関への受診の要否の判断等を含めた、初診時における診療機能を評価する観点から、加算を新設する。</a:t>
            </a:r>
            <a:endParaRPr lang="en-US" altLang="ja-JP" dirty="0">
              <a:solidFill>
                <a:prstClr val="black"/>
              </a:solidFill>
              <a:latin typeface="ＭＳ Ｐゴシック"/>
            </a:endParaRPr>
          </a:p>
          <a:p>
            <a:pPr indent="177800">
              <a:defRPr/>
            </a:pPr>
            <a:r>
              <a:rPr lang="ja-JP" altLang="en-US" sz="1600" kern="100" dirty="0">
                <a:solidFill>
                  <a:prstClr val="black"/>
                </a:solidFill>
                <a:latin typeface="ＭＳ Ｐゴシック"/>
                <a:cs typeface="Times New Roman" panose="02020603050405020304" pitchFamily="18" charset="0"/>
              </a:rPr>
              <a:t>　　・初診料</a:t>
            </a:r>
            <a:endParaRPr lang="en-US" altLang="ja-JP" sz="1600" kern="100" dirty="0">
              <a:solidFill>
                <a:prstClr val="black"/>
              </a:solidFill>
              <a:latin typeface="ＭＳ Ｐゴシック"/>
              <a:cs typeface="Times New Roman" panose="02020603050405020304" pitchFamily="18" charset="0"/>
            </a:endParaRPr>
          </a:p>
          <a:p>
            <a:pPr indent="177800">
              <a:defRPr/>
            </a:pPr>
            <a:r>
              <a:rPr lang="ja-JP" altLang="en-US" sz="1600" kern="100" dirty="0">
                <a:solidFill>
                  <a:prstClr val="black"/>
                </a:solidFill>
                <a:latin typeface="ＭＳ Ｐゴシック"/>
                <a:cs typeface="Times New Roman" panose="02020603050405020304" pitchFamily="18" charset="0"/>
              </a:rPr>
              <a:t>　　・小児科外来診療料（初診時）</a:t>
            </a:r>
            <a:endParaRPr lang="en-US" altLang="ja-JP" sz="1600" kern="100" dirty="0">
              <a:solidFill>
                <a:prstClr val="black"/>
              </a:solidFill>
              <a:latin typeface="ＭＳ Ｐゴシック"/>
              <a:cs typeface="Times New Roman" panose="02020603050405020304" pitchFamily="18" charset="0"/>
            </a:endParaRPr>
          </a:p>
          <a:p>
            <a:pPr indent="177800">
              <a:defRPr/>
            </a:pPr>
            <a:r>
              <a:rPr lang="ja-JP" altLang="en-US" sz="1600" kern="100" dirty="0">
                <a:solidFill>
                  <a:prstClr val="black"/>
                </a:solidFill>
                <a:latin typeface="ＭＳ Ｐゴシック"/>
                <a:cs typeface="Times New Roman" panose="02020603050405020304" pitchFamily="18" charset="0"/>
              </a:rPr>
              <a:t>　　・小児かかりつけ診療料（初診時）</a:t>
            </a:r>
            <a:endParaRPr lang="en-US" altLang="ja-JP" sz="1600" kern="100" dirty="0">
              <a:solidFill>
                <a:prstClr val="black"/>
              </a:solidFill>
              <a:latin typeface="ＭＳ Ｐゴシック"/>
              <a:cs typeface="Times New Roman" panose="02020603050405020304" pitchFamily="18" charset="0"/>
            </a:endParaRPr>
          </a:p>
          <a:p>
            <a:pPr indent="177800">
              <a:defRPr/>
            </a:pPr>
            <a:r>
              <a:rPr lang="en-US" altLang="ja-JP" sz="1600" kern="100" dirty="0">
                <a:solidFill>
                  <a:prstClr val="black"/>
                </a:solidFill>
                <a:latin typeface="ＭＳ Ｐゴシック"/>
                <a:cs typeface="Times New Roman" panose="02020603050405020304" pitchFamily="18" charset="0"/>
              </a:rPr>
              <a:t> </a:t>
            </a:r>
            <a:r>
              <a:rPr lang="ja-JP" altLang="en-US" sz="1600" kern="100" dirty="0">
                <a:solidFill>
                  <a:prstClr val="black"/>
                </a:solidFill>
                <a:latin typeface="ＭＳ Ｐゴシック"/>
                <a:cs typeface="Times New Roman" panose="02020603050405020304" pitchFamily="18" charset="0"/>
              </a:rPr>
              <a:t>　　　　</a:t>
            </a:r>
            <a:r>
              <a:rPr lang="en-US" altLang="ja-JP" sz="1600" b="1" dirty="0">
                <a:solidFill>
                  <a:srgbClr val="0070C0"/>
                </a:solidFill>
                <a:latin typeface="ＭＳ Ｐゴシック"/>
              </a:rPr>
              <a:t>(</a:t>
            </a:r>
            <a:r>
              <a:rPr lang="ja-JP" altLang="ja-JP" sz="1600" b="1" dirty="0">
                <a:solidFill>
                  <a:srgbClr val="0070C0"/>
                </a:solidFill>
                <a:latin typeface="ＭＳ Ｐゴシック"/>
              </a:rPr>
              <a:t>新</a:t>
            </a:r>
            <a:r>
              <a:rPr lang="en-US" altLang="ja-JP" sz="1600" b="1" dirty="0">
                <a:solidFill>
                  <a:srgbClr val="0070C0"/>
                </a:solidFill>
                <a:latin typeface="ＭＳ Ｐゴシック"/>
              </a:rPr>
              <a:t>)</a:t>
            </a:r>
            <a:r>
              <a:rPr lang="ja-JP" altLang="en-US" sz="1600" b="1" dirty="0">
                <a:solidFill>
                  <a:srgbClr val="0070C0"/>
                </a:solidFill>
                <a:latin typeface="ＭＳ Ｐゴシック"/>
              </a:rPr>
              <a:t>　　</a:t>
            </a:r>
            <a:r>
              <a:rPr lang="ja-JP" altLang="en-US" sz="1600" b="1" u="sng" dirty="0">
                <a:solidFill>
                  <a:srgbClr val="0070C0"/>
                </a:solidFill>
                <a:latin typeface="ＭＳ Ｐゴシック"/>
              </a:rPr>
              <a:t>機能強化加算：８０点</a:t>
            </a:r>
            <a:endParaRPr lang="en-US" altLang="ja-JP" sz="1600" b="1" u="sng" dirty="0">
              <a:solidFill>
                <a:srgbClr val="0070C0"/>
              </a:solidFill>
              <a:latin typeface="ＭＳ Ｐゴシック"/>
            </a:endParaRPr>
          </a:p>
          <a:p>
            <a:pPr>
              <a:defRPr/>
            </a:pPr>
            <a:r>
              <a:rPr lang="ja-JP" altLang="en-US" dirty="0">
                <a:solidFill>
                  <a:srgbClr val="0070C0"/>
                </a:solidFill>
                <a:latin typeface="ＭＳ Ｐゴシック"/>
              </a:rPr>
              <a:t>　</a:t>
            </a:r>
            <a:endParaRPr lang="en-US" altLang="ja-JP" dirty="0">
              <a:solidFill>
                <a:prstClr val="black"/>
              </a:solidFill>
              <a:latin typeface="ＭＳ Ｐゴシック"/>
            </a:endParaRPr>
          </a:p>
          <a:p>
            <a:pPr>
              <a:defRPr/>
            </a:pPr>
            <a:r>
              <a:rPr lang="ja-JP" altLang="en-US" dirty="0">
                <a:solidFill>
                  <a:prstClr val="black"/>
                </a:solidFill>
                <a:latin typeface="ＭＳ Ｐゴシック"/>
              </a:rPr>
              <a:t>　　　　</a:t>
            </a:r>
            <a:endParaRPr lang="en-US" altLang="ja-JP" dirty="0">
              <a:solidFill>
                <a:prstClr val="black"/>
              </a:solidFill>
              <a:latin typeface="ＭＳ Ｐゴシック"/>
            </a:endParaRPr>
          </a:p>
        </p:txBody>
      </p:sp>
      <p:pic>
        <p:nvPicPr>
          <p:cNvPr id="7" name="Picture 4" descr="お医者さんの顔イラスト４・ベテランの医師・ニッコリ"/>
          <p:cNvPicPr>
            <a:picLocks noChangeAspect="1" noChangeArrowheads="1"/>
          </p:cNvPicPr>
          <p:nvPr/>
        </p:nvPicPr>
        <p:blipFill>
          <a:blip r:embed="rId3" cstate="print"/>
          <a:srcRect/>
          <a:stretch>
            <a:fillRect/>
          </a:stretch>
        </p:blipFill>
        <p:spPr bwMode="auto">
          <a:xfrm>
            <a:off x="4646426" y="1533078"/>
            <a:ext cx="881741" cy="815805"/>
          </a:xfrm>
          <a:prstGeom prst="rect">
            <a:avLst/>
          </a:prstGeom>
          <a:noFill/>
        </p:spPr>
      </p:pic>
      <p:sp>
        <p:nvSpPr>
          <p:cNvPr id="2" name="テキスト ボックス 1"/>
          <p:cNvSpPr txBox="1"/>
          <p:nvPr/>
        </p:nvSpPr>
        <p:spPr>
          <a:xfrm>
            <a:off x="183011" y="2401556"/>
            <a:ext cx="5345155" cy="1200329"/>
          </a:xfrm>
          <a:prstGeom prst="rect">
            <a:avLst/>
          </a:prstGeom>
          <a:noFill/>
          <a:ln w="6350">
            <a:solidFill>
              <a:schemeClr val="tx1"/>
            </a:solidFill>
            <a:prstDash val="dash"/>
          </a:ln>
        </p:spPr>
        <p:txBody>
          <a:bodyPr wrap="square" rtlCol="0">
            <a:spAutoFit/>
          </a:bodyPr>
          <a:lstStyle/>
          <a:p>
            <a:pPr>
              <a:defRPr/>
            </a:pPr>
            <a:r>
              <a:rPr lang="ja-JP" altLang="en-US" sz="1200" dirty="0">
                <a:solidFill>
                  <a:prstClr val="black"/>
                </a:solidFill>
                <a:latin typeface="ＭＳ Ｐゴシック"/>
              </a:rPr>
              <a:t>［算定要件］　　　</a:t>
            </a:r>
            <a:endParaRPr lang="en-US" altLang="ja-JP" sz="1200" dirty="0">
              <a:solidFill>
                <a:prstClr val="black"/>
              </a:solidFill>
              <a:latin typeface="ＭＳ Ｐゴシック"/>
            </a:endParaRPr>
          </a:p>
          <a:p>
            <a:pPr>
              <a:defRPr/>
            </a:pPr>
            <a:r>
              <a:rPr lang="ja-JP" altLang="en-US" sz="1200" dirty="0">
                <a:solidFill>
                  <a:prstClr val="black"/>
                </a:solidFill>
                <a:latin typeface="ＭＳ Ｐゴシック"/>
              </a:rPr>
              <a:t>　地域包括診療加算、地域包括診療料、小児かかりつけ診療料、在宅時医学総合管理料（在宅療養支援診療所又は在宅療養支援病院に限る。）、施設入居時等医学総合管理料（在宅療養支援診療所又は在宅療養支援病院に限る。）を届け出をしている</a:t>
            </a:r>
            <a:r>
              <a:rPr lang="ja-JP" altLang="en-US" sz="1200" u="sng" dirty="0">
                <a:solidFill>
                  <a:srgbClr val="FF0000"/>
                </a:solidFill>
                <a:latin typeface="ＭＳ Ｐゴシック"/>
              </a:rPr>
              <a:t>保険医療機関（診療所又は </a:t>
            </a:r>
            <a:r>
              <a:rPr lang="en-US" altLang="ja-JP" sz="1200" u="sng" dirty="0">
                <a:solidFill>
                  <a:srgbClr val="FF0000"/>
                </a:solidFill>
                <a:latin typeface="ＭＳ Ｐゴシック"/>
              </a:rPr>
              <a:t>200</a:t>
            </a:r>
            <a:r>
              <a:rPr lang="ja-JP" altLang="en-US" sz="1200" u="sng" dirty="0">
                <a:solidFill>
                  <a:srgbClr val="FF0000"/>
                </a:solidFill>
                <a:latin typeface="ＭＳ Ｐゴシック"/>
              </a:rPr>
              <a:t>床未満の保険医療機関に限る。）</a:t>
            </a:r>
            <a:r>
              <a:rPr lang="ja-JP" altLang="en-US" sz="1200" dirty="0">
                <a:solidFill>
                  <a:prstClr val="black"/>
                </a:solidFill>
                <a:latin typeface="ＭＳ Ｐゴシック"/>
              </a:rPr>
              <a:t>において、初診を行った場合に、所定の点数に加算する。</a:t>
            </a:r>
            <a:endParaRPr lang="en-US" altLang="ja-JP" sz="1200" dirty="0">
              <a:solidFill>
                <a:prstClr val="black"/>
              </a:solidFill>
              <a:latin typeface="ＭＳ Ｐゴシック"/>
            </a:endParaRPr>
          </a:p>
        </p:txBody>
      </p:sp>
      <p:graphicFrame>
        <p:nvGraphicFramePr>
          <p:cNvPr id="27" name="グラフ 26"/>
          <p:cNvGraphicFramePr>
            <a:graphicFrameLocks/>
          </p:cNvGraphicFramePr>
          <p:nvPr>
            <p:extLst>
              <p:ext uri="{D42A27DB-BD31-4B8C-83A1-F6EECF244321}">
                <p14:modId xmlns:p14="http://schemas.microsoft.com/office/powerpoint/2010/main" val="1857591521"/>
              </p:ext>
            </p:extLst>
          </p:nvPr>
        </p:nvGraphicFramePr>
        <p:xfrm>
          <a:off x="2709954" y="4524116"/>
          <a:ext cx="2682485" cy="225136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グラフ 27"/>
          <p:cNvGraphicFramePr>
            <a:graphicFrameLocks/>
          </p:cNvGraphicFramePr>
          <p:nvPr>
            <p:extLst>
              <p:ext uri="{D42A27DB-BD31-4B8C-83A1-F6EECF244321}">
                <p14:modId xmlns:p14="http://schemas.microsoft.com/office/powerpoint/2010/main" val="3127510893"/>
              </p:ext>
            </p:extLst>
          </p:nvPr>
        </p:nvGraphicFramePr>
        <p:xfrm>
          <a:off x="625696" y="4865440"/>
          <a:ext cx="2084254" cy="1934123"/>
        </p:xfrm>
        <a:graphic>
          <a:graphicData uri="http://schemas.openxmlformats.org/drawingml/2006/chart">
            <c:chart xmlns:c="http://schemas.openxmlformats.org/drawingml/2006/chart" xmlns:r="http://schemas.openxmlformats.org/officeDocument/2006/relationships" r:id="rId5"/>
          </a:graphicData>
        </a:graphic>
      </p:graphicFrame>
      <p:sp>
        <p:nvSpPr>
          <p:cNvPr id="29" name="テキスト ボックス 28"/>
          <p:cNvSpPr txBox="1"/>
          <p:nvPr/>
        </p:nvSpPr>
        <p:spPr>
          <a:xfrm>
            <a:off x="360256" y="4644981"/>
            <a:ext cx="2216695" cy="253916"/>
          </a:xfrm>
          <a:prstGeom prst="rect">
            <a:avLst/>
          </a:prstGeom>
          <a:noFill/>
        </p:spPr>
        <p:txBody>
          <a:bodyPr wrap="square" rtlCol="0">
            <a:spAutoFit/>
          </a:bodyPr>
          <a:lstStyle/>
          <a:p>
            <a:pPr algn="ctr">
              <a:defRPr/>
            </a:pPr>
            <a:r>
              <a:rPr kumimoji="0" lang="ja-JP" altLang="en-US" sz="1050" kern="0" dirty="0">
                <a:solidFill>
                  <a:prstClr val="black"/>
                </a:solidFill>
                <a:latin typeface="HGｺﾞｼｯｸM" panose="020B0609000000000000" pitchFamily="49" charset="-128"/>
                <a:ea typeface="HGｺﾞｼｯｸM" panose="020B0609000000000000" pitchFamily="49" charset="-128"/>
              </a:rPr>
              <a:t>＜一般診療所の推計外来患者数＞</a:t>
            </a:r>
          </a:p>
        </p:txBody>
      </p:sp>
      <p:sp>
        <p:nvSpPr>
          <p:cNvPr id="30" name="テキスト ボックス 29"/>
          <p:cNvSpPr txBox="1"/>
          <p:nvPr/>
        </p:nvSpPr>
        <p:spPr>
          <a:xfrm>
            <a:off x="4965488" y="5589686"/>
            <a:ext cx="700751" cy="276999"/>
          </a:xfrm>
          <a:prstGeom prst="rect">
            <a:avLst/>
          </a:prstGeom>
          <a:noFill/>
        </p:spPr>
        <p:txBody>
          <a:bodyPr wrap="square" rtlCol="0">
            <a:spAutoFit/>
          </a:bodyPr>
          <a:lstStyle/>
          <a:p>
            <a:r>
              <a:rPr lang="ja-JP" altLang="en-US" sz="1200" b="1" dirty="0">
                <a:solidFill>
                  <a:srgbClr val="FF0000"/>
                </a:solidFill>
              </a:rPr>
              <a:t>約</a:t>
            </a:r>
            <a:r>
              <a:rPr lang="en-US" altLang="ja-JP" sz="1200" b="1" dirty="0">
                <a:solidFill>
                  <a:srgbClr val="FF0000"/>
                </a:solidFill>
              </a:rPr>
              <a:t>84</a:t>
            </a:r>
            <a:r>
              <a:rPr lang="ja-JP" altLang="en-US" sz="1200" b="1" dirty="0">
                <a:solidFill>
                  <a:srgbClr val="FF0000"/>
                </a:solidFill>
              </a:rPr>
              <a:t>％</a:t>
            </a:r>
          </a:p>
        </p:txBody>
      </p:sp>
      <p:sp>
        <p:nvSpPr>
          <p:cNvPr id="31" name="ストライプ矢印 30"/>
          <p:cNvSpPr/>
          <p:nvPr/>
        </p:nvSpPr>
        <p:spPr>
          <a:xfrm>
            <a:off x="2645281" y="5020917"/>
            <a:ext cx="1095461" cy="448887"/>
          </a:xfrm>
          <a:prstGeom prst="striped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prstClr val="white"/>
                </a:solidFill>
              </a:rPr>
              <a:t>内訳</a:t>
            </a:r>
          </a:p>
        </p:txBody>
      </p:sp>
      <p:sp>
        <p:nvSpPr>
          <p:cNvPr id="32" name="右中かっこ 31"/>
          <p:cNvSpPr/>
          <p:nvPr/>
        </p:nvSpPr>
        <p:spPr>
          <a:xfrm>
            <a:off x="4802765" y="4923601"/>
            <a:ext cx="191075" cy="1609890"/>
          </a:xfrm>
          <a:prstGeom prst="rightBrace">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33" name="テキスト ボックス 32"/>
          <p:cNvSpPr txBox="1"/>
          <p:nvPr/>
        </p:nvSpPr>
        <p:spPr>
          <a:xfrm>
            <a:off x="366189" y="4833043"/>
            <a:ext cx="1512918" cy="276999"/>
          </a:xfrm>
          <a:prstGeom prst="rect">
            <a:avLst/>
          </a:prstGeom>
          <a:noFill/>
        </p:spPr>
        <p:txBody>
          <a:bodyPr wrap="square" rtlCol="0">
            <a:spAutoFit/>
          </a:bodyPr>
          <a:lstStyle/>
          <a:p>
            <a:r>
              <a:rPr kumimoji="0" lang="ja-JP" altLang="en-US" sz="1200" kern="0" dirty="0">
                <a:solidFill>
                  <a:prstClr val="black"/>
                </a:solidFill>
                <a:latin typeface="HGｺﾞｼｯｸM" panose="020B0609000000000000" pitchFamily="49" charset="-128"/>
                <a:ea typeface="HGｺﾞｼｯｸM" panose="020B0609000000000000" pitchFamily="49" charset="-128"/>
              </a:rPr>
              <a:t>（</a:t>
            </a:r>
            <a:r>
              <a:rPr lang="en-US" altLang="ja-JP" sz="1200" dirty="0">
                <a:solidFill>
                  <a:prstClr val="black"/>
                </a:solidFill>
                <a:latin typeface="HGｺﾞｼｯｸM" panose="020B0609000000000000" pitchFamily="49" charset="-128"/>
                <a:ea typeface="HGｺﾞｼｯｸM" panose="020B0609000000000000" pitchFamily="49" charset="-128"/>
              </a:rPr>
              <a:t> 4,233</a:t>
            </a:r>
            <a:r>
              <a:rPr lang="ja-JP" altLang="en-US" sz="1200" dirty="0">
                <a:solidFill>
                  <a:prstClr val="black"/>
                </a:solidFill>
                <a:latin typeface="HGｺﾞｼｯｸM" panose="020B0609000000000000" pitchFamily="49" charset="-128"/>
                <a:ea typeface="HGｺﾞｼｯｸM" panose="020B0609000000000000" pitchFamily="49" charset="-128"/>
              </a:rPr>
              <a:t>千人）</a:t>
            </a:r>
            <a:endParaRPr kumimoji="0" lang="ja-JP" altLang="en-US" sz="1200" kern="0" dirty="0">
              <a:solidFill>
                <a:prstClr val="black"/>
              </a:solidFill>
              <a:latin typeface="HGｺﾞｼｯｸM" panose="020B0609000000000000" pitchFamily="49" charset="-128"/>
              <a:ea typeface="HGｺﾞｼｯｸM" panose="020B0609000000000000" pitchFamily="49" charset="-128"/>
            </a:endParaRPr>
          </a:p>
        </p:txBody>
      </p:sp>
      <p:graphicFrame>
        <p:nvGraphicFramePr>
          <p:cNvPr id="34" name="表 33"/>
          <p:cNvGraphicFramePr>
            <a:graphicFrameLocks noGrp="1"/>
          </p:cNvGraphicFramePr>
          <p:nvPr>
            <p:extLst>
              <p:ext uri="{D42A27DB-BD31-4B8C-83A1-F6EECF244321}">
                <p14:modId xmlns:p14="http://schemas.microsoft.com/office/powerpoint/2010/main" val="3426376952"/>
              </p:ext>
            </p:extLst>
          </p:nvPr>
        </p:nvGraphicFramePr>
        <p:xfrm>
          <a:off x="5640634" y="2197370"/>
          <a:ext cx="4134717" cy="4439650"/>
        </p:xfrm>
        <a:graphic>
          <a:graphicData uri="http://schemas.openxmlformats.org/drawingml/2006/table">
            <a:tbl>
              <a:tblPr firstRow="1" bandRow="1">
                <a:tableStyleId>{5940675A-B579-460E-94D1-54222C63F5DA}</a:tableStyleId>
              </a:tblPr>
              <a:tblGrid>
                <a:gridCol w="2415971">
                  <a:extLst>
                    <a:ext uri="{9D8B030D-6E8A-4147-A177-3AD203B41FA5}">
                      <a16:colId xmlns="" xmlns:a16="http://schemas.microsoft.com/office/drawing/2014/main" val="3551098006"/>
                    </a:ext>
                  </a:extLst>
                </a:gridCol>
                <a:gridCol w="1718746">
                  <a:extLst>
                    <a:ext uri="{9D8B030D-6E8A-4147-A177-3AD203B41FA5}">
                      <a16:colId xmlns="" xmlns:a16="http://schemas.microsoft.com/office/drawing/2014/main" val="1493238965"/>
                    </a:ext>
                  </a:extLst>
                </a:gridCol>
              </a:tblGrid>
              <a:tr h="485379">
                <a:tc>
                  <a:txBody>
                    <a:bodyPr/>
                    <a:lstStyle/>
                    <a:p>
                      <a:pPr algn="ctr"/>
                      <a:r>
                        <a:rPr kumimoji="1" lang="ja-JP" altLang="en-US" dirty="0"/>
                        <a:t>再診の患者</a:t>
                      </a:r>
                    </a:p>
                  </a:txBody>
                  <a:tcPr>
                    <a:noFill/>
                  </a:tcPr>
                </a:tc>
                <a:tc>
                  <a:txBody>
                    <a:bodyPr/>
                    <a:lstStyle/>
                    <a:p>
                      <a:pPr algn="ctr"/>
                      <a:r>
                        <a:rPr kumimoji="1" lang="ja-JP" altLang="en-US" dirty="0"/>
                        <a:t>初診の患者</a:t>
                      </a:r>
                    </a:p>
                  </a:txBody>
                  <a:tcPr>
                    <a:noFill/>
                  </a:tcPr>
                </a:tc>
                <a:extLst>
                  <a:ext uri="{0D108BD9-81ED-4DB2-BD59-A6C34878D82A}">
                    <a16:rowId xmlns="" xmlns:a16="http://schemas.microsoft.com/office/drawing/2014/main" val="4082097216"/>
                  </a:ext>
                </a:extLst>
              </a:tr>
              <a:tr h="3954271">
                <a:tc>
                  <a:txBody>
                    <a:bodyPr/>
                    <a:lstStyle/>
                    <a:p>
                      <a:endParaRPr kumimoji="1" lang="ja-JP" altLang="en-US" dirty="0"/>
                    </a:p>
                  </a:txBody>
                  <a:tcPr/>
                </a:tc>
                <a:tc>
                  <a:txBody>
                    <a:bodyPr/>
                    <a:lstStyle/>
                    <a:p>
                      <a:endParaRPr kumimoji="1" lang="ja-JP" altLang="en-US" dirty="0"/>
                    </a:p>
                  </a:txBody>
                  <a:tcPr/>
                </a:tc>
                <a:extLst>
                  <a:ext uri="{0D108BD9-81ED-4DB2-BD59-A6C34878D82A}">
                    <a16:rowId xmlns="" xmlns:a16="http://schemas.microsoft.com/office/drawing/2014/main" val="2143089584"/>
                  </a:ext>
                </a:extLst>
              </a:tr>
            </a:tbl>
          </a:graphicData>
        </a:graphic>
      </p:graphicFrame>
      <p:sp>
        <p:nvSpPr>
          <p:cNvPr id="35" name="角丸四角形吹き出し 34"/>
          <p:cNvSpPr/>
          <p:nvPr/>
        </p:nvSpPr>
        <p:spPr>
          <a:xfrm>
            <a:off x="5666224" y="2745556"/>
            <a:ext cx="2345790" cy="1152000"/>
          </a:xfrm>
          <a:prstGeom prst="wedgeRoundRectCallout">
            <a:avLst>
              <a:gd name="adj1" fmla="val -62886"/>
              <a:gd name="adj2" fmla="val 193418"/>
              <a:gd name="adj3" fmla="val 16667"/>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正方形/長方形 35"/>
          <p:cNvSpPr/>
          <p:nvPr/>
        </p:nvSpPr>
        <p:spPr>
          <a:xfrm>
            <a:off x="5731413" y="2822052"/>
            <a:ext cx="2213999" cy="985452"/>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dirty="0">
                <a:solidFill>
                  <a:prstClr val="black"/>
                </a:solidFill>
              </a:rPr>
              <a:t>地域包括診療料等の対象患者（生活習慣病や認知症を有する患者　等）</a:t>
            </a:r>
            <a:endParaRPr lang="en-US" altLang="ja-JP" sz="1400" dirty="0">
              <a:solidFill>
                <a:prstClr val="black"/>
              </a:solidFill>
            </a:endParaRPr>
          </a:p>
        </p:txBody>
      </p:sp>
      <p:sp>
        <p:nvSpPr>
          <p:cNvPr id="37" name="正方形/長方形 36"/>
          <p:cNvSpPr/>
          <p:nvPr/>
        </p:nvSpPr>
        <p:spPr>
          <a:xfrm>
            <a:off x="8143109" y="2745563"/>
            <a:ext cx="1568567" cy="3825005"/>
          </a:xfrm>
          <a:prstGeom prst="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black"/>
                </a:solidFill>
              </a:rPr>
              <a:t>機能強化加算に</a:t>
            </a:r>
            <a:r>
              <a:rPr lang="ja-JP" altLang="en-US" sz="1400" b="1" dirty="0" err="1">
                <a:solidFill>
                  <a:prstClr val="black"/>
                </a:solidFill>
              </a:rPr>
              <a:t>の</a:t>
            </a:r>
            <a:endParaRPr lang="en-US" altLang="ja-JP" sz="1400" b="1" dirty="0">
              <a:solidFill>
                <a:prstClr val="black"/>
              </a:solidFill>
            </a:endParaRPr>
          </a:p>
          <a:p>
            <a:pPr algn="ctr">
              <a:defRPr/>
            </a:pPr>
            <a:r>
              <a:rPr lang="ja-JP" altLang="en-US" sz="1400" b="1" dirty="0">
                <a:solidFill>
                  <a:prstClr val="black"/>
                </a:solidFill>
              </a:rPr>
              <a:t>対象患者</a:t>
            </a:r>
          </a:p>
        </p:txBody>
      </p:sp>
      <p:sp>
        <p:nvSpPr>
          <p:cNvPr id="38" name="テキスト ボックス 37"/>
          <p:cNvSpPr txBox="1"/>
          <p:nvPr/>
        </p:nvSpPr>
        <p:spPr>
          <a:xfrm>
            <a:off x="5666224" y="1858817"/>
            <a:ext cx="4090130" cy="338554"/>
          </a:xfrm>
          <a:prstGeom prst="rect">
            <a:avLst/>
          </a:prstGeom>
          <a:noFill/>
        </p:spPr>
        <p:txBody>
          <a:bodyPr wrap="square" rtlCol="0">
            <a:spAutoFit/>
          </a:bodyPr>
          <a:lstStyle/>
          <a:p>
            <a:pPr algn="ctr">
              <a:defRPr/>
            </a:pPr>
            <a:r>
              <a:rPr lang="ja-JP" altLang="en-US" sz="1600" dirty="0">
                <a:solidFill>
                  <a:prstClr val="black"/>
                </a:solidFill>
              </a:rPr>
              <a:t>［評価の対象となる患者の範囲（イメージ）］</a:t>
            </a:r>
          </a:p>
        </p:txBody>
      </p:sp>
      <p:sp>
        <p:nvSpPr>
          <p:cNvPr id="22" name="Rectangle 36"/>
          <p:cNvSpPr>
            <a:spLocks noChangeArrowheads="1"/>
          </p:cNvSpPr>
          <p:nvPr/>
        </p:nvSpPr>
        <p:spPr bwMode="auto">
          <a:xfrm>
            <a:off x="114235" y="490214"/>
            <a:ext cx="7112775"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（３）かかりつけ医機能を有する医療機関における初診の評価</a:t>
            </a:r>
          </a:p>
        </p:txBody>
      </p:sp>
      <p:sp>
        <p:nvSpPr>
          <p:cNvPr id="23"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24" name="正方形/長方形 23"/>
          <p:cNvSpPr/>
          <p:nvPr/>
        </p:nvSpPr>
        <p:spPr>
          <a:xfrm>
            <a:off x="183011" y="3640574"/>
            <a:ext cx="5345155" cy="913070"/>
          </a:xfrm>
          <a:prstGeom prst="rect">
            <a:avLst/>
          </a:prstGeom>
          <a:ln w="9525">
            <a:solidFill>
              <a:srgbClr val="FF0000"/>
            </a:solidFill>
            <a:prstDash val="dash"/>
          </a:ln>
        </p:spPr>
        <p:txBody>
          <a:bodyPr wrap="square">
            <a:spAutoFit/>
          </a:bodyPr>
          <a:lstStyle/>
          <a:p>
            <a:pPr>
              <a:lnSpc>
                <a:spcPts val="1600"/>
              </a:lnSpc>
            </a:pPr>
            <a:r>
              <a:rPr lang="en-US" altLang="ja-JP" sz="1400" dirty="0">
                <a:solidFill>
                  <a:prstClr val="black"/>
                </a:solidFill>
              </a:rPr>
              <a:t> ※</a:t>
            </a:r>
            <a:r>
              <a:rPr lang="ja-JP" altLang="en-US" sz="1400" dirty="0">
                <a:solidFill>
                  <a:prstClr val="black"/>
                </a:solidFill>
              </a:rPr>
              <a:t>　医療機関の体制に対する評価であり</a:t>
            </a:r>
            <a:r>
              <a:rPr lang="ja-JP" altLang="en-US" sz="1400" b="1" dirty="0">
                <a:solidFill>
                  <a:prstClr val="black"/>
                </a:solidFill>
              </a:rPr>
              <a:t>、</a:t>
            </a:r>
            <a:r>
              <a:rPr lang="ja-JP" altLang="en-US" sz="1400" b="1" u="sng" dirty="0">
                <a:solidFill>
                  <a:prstClr val="black"/>
                </a:solidFill>
              </a:rPr>
              <a:t>対象疾患、対象患者に</a:t>
            </a:r>
            <a:endParaRPr lang="en-US" altLang="ja-JP" sz="1400" b="1" u="sng" dirty="0">
              <a:solidFill>
                <a:prstClr val="black"/>
              </a:solidFill>
            </a:endParaRPr>
          </a:p>
          <a:p>
            <a:pPr>
              <a:lnSpc>
                <a:spcPts val="1600"/>
              </a:lnSpc>
            </a:pPr>
            <a:r>
              <a:rPr lang="en-US" altLang="ja-JP" sz="1400" b="1" dirty="0">
                <a:solidFill>
                  <a:prstClr val="black"/>
                </a:solidFill>
              </a:rPr>
              <a:t>     </a:t>
            </a:r>
            <a:r>
              <a:rPr lang="ja-JP" altLang="en-US" sz="1400" b="1" u="sng" dirty="0">
                <a:solidFill>
                  <a:prstClr val="black"/>
                </a:solidFill>
              </a:rPr>
              <a:t>限定なく</a:t>
            </a:r>
            <a:r>
              <a:rPr lang="ja-JP" altLang="en-US" sz="1400" dirty="0">
                <a:solidFill>
                  <a:prstClr val="black"/>
                </a:solidFill>
              </a:rPr>
              <a:t>、初診料を算定する患者すべてに加算可能</a:t>
            </a:r>
            <a:endParaRPr lang="en-US" altLang="ja-JP" sz="1400" dirty="0">
              <a:solidFill>
                <a:prstClr val="black"/>
              </a:solidFill>
            </a:endParaRPr>
          </a:p>
          <a:p>
            <a:pPr>
              <a:lnSpc>
                <a:spcPts val="1600"/>
              </a:lnSpc>
            </a:pPr>
            <a:r>
              <a:rPr lang="en-US" altLang="ja-JP" sz="1400" dirty="0">
                <a:solidFill>
                  <a:prstClr val="black"/>
                </a:solidFill>
              </a:rPr>
              <a:t> ※</a:t>
            </a:r>
            <a:r>
              <a:rPr lang="ja-JP" altLang="en-US" sz="1400" dirty="0">
                <a:solidFill>
                  <a:prstClr val="black"/>
                </a:solidFill>
              </a:rPr>
              <a:t>　小児かかりつけ診療料届出医療機関で小児科外来診療料にも</a:t>
            </a:r>
            <a:endParaRPr lang="en-US" altLang="ja-JP" sz="1400" dirty="0">
              <a:solidFill>
                <a:prstClr val="black"/>
              </a:solidFill>
            </a:endParaRPr>
          </a:p>
          <a:p>
            <a:pPr>
              <a:lnSpc>
                <a:spcPts val="1600"/>
              </a:lnSpc>
            </a:pPr>
            <a:r>
              <a:rPr lang="en-US" altLang="ja-JP" sz="1400" dirty="0">
                <a:solidFill>
                  <a:prstClr val="black"/>
                </a:solidFill>
              </a:rPr>
              <a:t>     </a:t>
            </a:r>
            <a:r>
              <a:rPr lang="ja-JP" altLang="en-US" sz="1400" dirty="0">
                <a:solidFill>
                  <a:prstClr val="black"/>
                </a:solidFill>
              </a:rPr>
              <a:t>加算可能</a:t>
            </a:r>
            <a:endParaRPr lang="ja-JP" altLang="en-US" dirty="0"/>
          </a:p>
        </p:txBody>
      </p:sp>
      <p:pic>
        <p:nvPicPr>
          <p:cNvPr id="40" name="図 39" descr="doctor_illust07_02.gif"/>
          <p:cNvPicPr>
            <a:picLocks noChangeAspect="1"/>
          </p:cNvPicPr>
          <p:nvPr/>
        </p:nvPicPr>
        <p:blipFill>
          <a:blip r:embed="rId6" cstate="print"/>
          <a:stretch>
            <a:fillRect/>
          </a:stretch>
        </p:blipFill>
        <p:spPr>
          <a:xfrm>
            <a:off x="4057000" y="1552854"/>
            <a:ext cx="745749" cy="858687"/>
          </a:xfrm>
          <a:prstGeom prst="rect">
            <a:avLst/>
          </a:prstGeom>
        </p:spPr>
      </p:pic>
      <p:sp>
        <p:nvSpPr>
          <p:cNvPr id="4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39" name="テキスト ボックス 38"/>
          <p:cNvSpPr txBox="1"/>
          <p:nvPr/>
        </p:nvSpPr>
        <p:spPr>
          <a:xfrm>
            <a:off x="7682160" y="422704"/>
            <a:ext cx="202951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112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9330471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84008" y="836712"/>
            <a:ext cx="9689654" cy="1224136"/>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panose="020B0600070205080204" pitchFamily="50" charset="-128"/>
              </a:rPr>
              <a:t>　 </a:t>
            </a:r>
            <a:r>
              <a:rPr lang="ja-JP" altLang="ja-JP" sz="1700" dirty="0">
                <a:solidFill>
                  <a:prstClr val="black"/>
                </a:solidFill>
                <a:latin typeface="+mn-ea"/>
              </a:rPr>
              <a:t>妊婦の外来診療について、妊娠の継続や胎児に配慮した適切な診療を評価する観点から、</a:t>
            </a:r>
            <a:endParaRPr lang="en-US" altLang="ja-JP" sz="1700" dirty="0">
              <a:solidFill>
                <a:prstClr val="black"/>
              </a:solidFill>
              <a:latin typeface="+mn-ea"/>
            </a:endParaRPr>
          </a:p>
          <a:p>
            <a:pPr>
              <a:defRPr/>
            </a:pPr>
            <a:r>
              <a:rPr lang="ja-JP" altLang="en-US" sz="1700" dirty="0">
                <a:solidFill>
                  <a:prstClr val="black"/>
                </a:solidFill>
                <a:latin typeface="+mn-ea"/>
              </a:rPr>
              <a:t>　  </a:t>
            </a:r>
            <a:r>
              <a:rPr lang="ja-JP" altLang="ja-JP" sz="1700" dirty="0">
                <a:solidFill>
                  <a:prstClr val="black"/>
                </a:solidFill>
                <a:latin typeface="+mn-ea"/>
              </a:rPr>
              <a:t>初診料</a:t>
            </a:r>
            <a:r>
              <a:rPr lang="ja-JP" altLang="en-US" sz="1700" dirty="0">
                <a:solidFill>
                  <a:prstClr val="black"/>
                </a:solidFill>
                <a:latin typeface="+mn-ea"/>
              </a:rPr>
              <a:t>等</a:t>
            </a:r>
            <a:r>
              <a:rPr lang="ja-JP" altLang="ja-JP" sz="1700" dirty="0">
                <a:solidFill>
                  <a:prstClr val="black"/>
                </a:solidFill>
                <a:latin typeface="+mn-ea"/>
              </a:rPr>
              <a:t>において</a:t>
            </a:r>
            <a:r>
              <a:rPr lang="ja-JP" altLang="en-US" sz="1700" dirty="0">
                <a:solidFill>
                  <a:prstClr val="black"/>
                </a:solidFill>
                <a:latin typeface="+mn-ea"/>
              </a:rPr>
              <a:t>、</a:t>
            </a:r>
            <a:r>
              <a:rPr lang="ja-JP" altLang="ja-JP" sz="1700" dirty="0">
                <a:solidFill>
                  <a:prstClr val="black"/>
                </a:solidFill>
                <a:latin typeface="+mn-ea"/>
              </a:rPr>
              <a:t>妊婦に対して診療を行った場合に算定する妊婦加算を新設する。</a:t>
            </a:r>
            <a:endParaRPr lang="en-US" altLang="ja-JP" sz="1700" dirty="0">
              <a:solidFill>
                <a:prstClr val="black"/>
              </a:solidFill>
              <a:latin typeface="+mn-ea"/>
            </a:endParaRPr>
          </a:p>
          <a:p>
            <a:pPr>
              <a:spcBef>
                <a:spcPts val="400"/>
              </a:spcBef>
              <a:defRPr/>
            </a:pPr>
            <a:r>
              <a:rPr lang="ja-JP" altLang="en-US" sz="1600" dirty="0">
                <a:solidFill>
                  <a:prstClr val="black"/>
                </a:solidFill>
                <a:latin typeface="ＭＳ Ｐゴシック" panose="020B0600070205080204" pitchFamily="50" charset="-128"/>
              </a:rPr>
              <a:t>　　　</a:t>
            </a:r>
            <a:r>
              <a:rPr lang="ja-JP" altLang="en-US" sz="1600" b="1" dirty="0">
                <a:solidFill>
                  <a:prstClr val="black"/>
                </a:solidFill>
                <a:latin typeface="ＭＳ Ｐゴシック" panose="020B0600070205080204" pitchFamily="50" charset="-128"/>
              </a:rPr>
              <a:t>初診料</a:t>
            </a:r>
            <a:r>
              <a:rPr lang="ja-JP" altLang="en-US" sz="1600" dirty="0">
                <a:solidFill>
                  <a:prstClr val="black"/>
                </a:solidFill>
                <a:latin typeface="ＭＳ Ｐゴシック" panose="020B0600070205080204" pitchFamily="50" charset="-128"/>
              </a:rPr>
              <a:t>　</a:t>
            </a:r>
            <a:r>
              <a:rPr lang="ja-JP" altLang="en-US" sz="1600" dirty="0">
                <a:solidFill>
                  <a:srgbClr val="0070C0"/>
                </a:solidFill>
                <a:latin typeface="ＭＳ Ｐゴシック" panose="020B0600070205080204" pitchFamily="50" charset="-128"/>
              </a:rPr>
              <a:t>　　　　　　　</a:t>
            </a:r>
            <a:r>
              <a:rPr lang="ja-JP" altLang="en-US" sz="1100" dirty="0">
                <a:solidFill>
                  <a:srgbClr val="0070C0"/>
                </a:solidFill>
                <a:latin typeface="ＭＳ Ｐゴシック" panose="020B0600070205080204" pitchFamily="50" charset="-128"/>
              </a:rPr>
              <a:t> </a:t>
            </a:r>
            <a:r>
              <a:rPr lang="ja-JP" altLang="en-US" sz="1600" b="1" dirty="0">
                <a:solidFill>
                  <a:srgbClr val="0070C0"/>
                </a:solidFill>
                <a:latin typeface="ＭＳ Ｐゴシック" panose="020B0600070205080204" pitchFamily="50" charset="-128"/>
              </a:rPr>
              <a:t>　</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　　</a:t>
            </a:r>
            <a:r>
              <a:rPr lang="ja-JP" altLang="en-US" sz="1600" b="1" u="sng" dirty="0">
                <a:solidFill>
                  <a:srgbClr val="0070C0"/>
                </a:solidFill>
                <a:latin typeface="ＭＳ Ｐゴシック" panose="020B0600070205080204" pitchFamily="50" charset="-128"/>
              </a:rPr>
              <a:t>妊婦加算（時間外／休日／深夜）：７５点（２００点／３６５点／６９５点）　等</a:t>
            </a:r>
            <a:endParaRPr lang="en-US" altLang="ja-JP" sz="1600" b="1" u="sng" dirty="0">
              <a:solidFill>
                <a:srgbClr val="0070C0"/>
              </a:solidFill>
              <a:latin typeface="ＭＳ Ｐゴシック" panose="020B0600070205080204" pitchFamily="50" charset="-128"/>
            </a:endParaRPr>
          </a:p>
          <a:p>
            <a:pPr>
              <a:defRPr/>
            </a:pPr>
            <a:r>
              <a:rPr lang="ja-JP" altLang="en-US" sz="1600" b="1" dirty="0">
                <a:solidFill>
                  <a:prstClr val="black"/>
                </a:solidFill>
                <a:latin typeface="ＭＳ Ｐゴシック" panose="020B0600070205080204" pitchFamily="50" charset="-128"/>
              </a:rPr>
              <a:t>　　　再診料・外来診療料　</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　　</a:t>
            </a:r>
            <a:r>
              <a:rPr lang="ja-JP" altLang="en-US" sz="1600" b="1" u="sng" dirty="0">
                <a:solidFill>
                  <a:srgbClr val="0070C0"/>
                </a:solidFill>
                <a:latin typeface="ＭＳ Ｐゴシック" panose="020B0600070205080204" pitchFamily="50" charset="-128"/>
              </a:rPr>
              <a:t>妊婦加算（時間外／休日／深夜）：３８点（１３５点／２６０点／５９０点）　等</a:t>
            </a:r>
            <a:endParaRPr lang="en-US" altLang="ja-JP" sz="1600" b="1" u="sng" dirty="0">
              <a:solidFill>
                <a:srgbClr val="0070C0"/>
              </a:solidFill>
              <a:latin typeface="ＭＳ Ｐゴシック" panose="020B0600070205080204" pitchFamily="50" charset="-128"/>
            </a:endParaRPr>
          </a:p>
        </p:txBody>
      </p:sp>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4" name="Rectangle 36"/>
          <p:cNvSpPr>
            <a:spLocks noChangeArrowheads="1"/>
          </p:cNvSpPr>
          <p:nvPr/>
        </p:nvSpPr>
        <p:spPr bwMode="auto">
          <a:xfrm>
            <a:off x="87308" y="542727"/>
            <a:ext cx="3857593"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（４）外来における妊婦加算の新設</a:t>
            </a:r>
          </a:p>
        </p:txBody>
      </p:sp>
      <p:sp>
        <p:nvSpPr>
          <p:cNvPr id="15" name="Rectangle 36"/>
          <p:cNvSpPr>
            <a:spLocks noChangeArrowheads="1"/>
          </p:cNvSpPr>
          <p:nvPr/>
        </p:nvSpPr>
        <p:spPr bwMode="auto">
          <a:xfrm>
            <a:off x="84017" y="4208265"/>
            <a:ext cx="3428831"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（６）一般名処方加算の見直し</a:t>
            </a:r>
          </a:p>
        </p:txBody>
      </p:sp>
      <p:sp>
        <p:nvSpPr>
          <p:cNvPr id="19" name="Rectangle 37"/>
          <p:cNvSpPr>
            <a:spLocks noChangeArrowheads="1"/>
          </p:cNvSpPr>
          <p:nvPr/>
        </p:nvSpPr>
        <p:spPr bwMode="auto">
          <a:xfrm>
            <a:off x="105409" y="4557372"/>
            <a:ext cx="9647229" cy="2035177"/>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a:solidFill>
                  <a:prstClr val="black"/>
                </a:solidFill>
                <a:latin typeface="Calibri"/>
                <a:ea typeface="ＭＳ Ｐゴシック"/>
              </a:rPr>
              <a:t>    </a:t>
            </a:r>
            <a:r>
              <a:rPr lang="ja-JP" altLang="en-US" sz="1700" dirty="0">
                <a:solidFill>
                  <a:prstClr val="black"/>
                </a:solidFill>
                <a:latin typeface="ＭＳ Ｐゴシック"/>
                <a:ea typeface="ＭＳ Ｐゴシック"/>
              </a:rPr>
              <a:t>一般名による処方が後発医薬品の使用促進に一定の効果があるとの調査結果等を踏まえ、</a:t>
            </a:r>
            <a:endParaRPr lang="en-US" altLang="ja-JP" sz="1700" dirty="0">
              <a:solidFill>
                <a:prstClr val="black"/>
              </a:solidFill>
              <a:latin typeface="ＭＳ Ｐゴシック"/>
              <a:ea typeface="ＭＳ Ｐゴシック"/>
            </a:endParaRPr>
          </a:p>
          <a:p>
            <a:pPr>
              <a:lnSpc>
                <a:spcPts val="1900"/>
              </a:lnSpc>
            </a:pPr>
            <a:r>
              <a:rPr lang="en-US" altLang="ja-JP" sz="1700" dirty="0">
                <a:solidFill>
                  <a:prstClr val="black"/>
                </a:solidFill>
                <a:latin typeface="ＭＳ Ｐゴシック"/>
                <a:ea typeface="ＭＳ Ｐゴシック"/>
              </a:rPr>
              <a:t>     </a:t>
            </a:r>
            <a:r>
              <a:rPr lang="ja-JP" altLang="en-US" sz="1700" dirty="0">
                <a:solidFill>
                  <a:prstClr val="black"/>
                </a:solidFill>
                <a:latin typeface="ＭＳ Ｐゴシック"/>
                <a:ea typeface="ＭＳ Ｐゴシック"/>
              </a:rPr>
              <a:t>より一般名による処方が推進されるよう一般名処方加算の評価を見直す。</a:t>
            </a:r>
            <a:endParaRPr lang="en-US" altLang="ja-JP" sz="1700" dirty="0">
              <a:solidFill>
                <a:prstClr val="black"/>
              </a:solidFill>
              <a:latin typeface="ＭＳ Ｐゴシック"/>
              <a:ea typeface="ＭＳ Ｐゴシック"/>
            </a:endParaRPr>
          </a:p>
          <a:p>
            <a:pPr fontAlgn="auto">
              <a:lnSpc>
                <a:spcPts val="2300"/>
              </a:lnSpc>
              <a:spcBef>
                <a:spcPts val="0"/>
              </a:spcBef>
              <a:spcAft>
                <a:spcPts val="0"/>
              </a:spcAft>
            </a:pPr>
            <a:r>
              <a:rPr lang="ja-JP" altLang="en-US" sz="1600" dirty="0">
                <a:solidFill>
                  <a:prstClr val="black"/>
                </a:solidFill>
                <a:latin typeface="Calibri"/>
                <a:ea typeface="ＭＳ Ｐゴシック"/>
              </a:rPr>
              <a:t>　　　　</a:t>
            </a:r>
            <a:r>
              <a:rPr lang="ja-JP" altLang="en-US" b="1" dirty="0">
                <a:solidFill>
                  <a:srgbClr val="0070C0"/>
                </a:solidFill>
                <a:latin typeface="Calibri"/>
                <a:ea typeface="ＭＳ Ｐゴシック"/>
              </a:rPr>
              <a:t>処方箋料　一般名処方加算１：３点　</a:t>
            </a:r>
            <a:r>
              <a:rPr lang="ja-JP" altLang="en-US" b="1" dirty="0">
                <a:solidFill>
                  <a:srgbClr val="FF0000"/>
                </a:solidFill>
                <a:latin typeface="Calibri"/>
                <a:ea typeface="ＭＳ Ｐゴシック"/>
              </a:rPr>
              <a:t>→</a:t>
            </a:r>
            <a:r>
              <a:rPr lang="ja-JP" altLang="en-US" b="1" dirty="0">
                <a:solidFill>
                  <a:srgbClr val="0070C0"/>
                </a:solidFill>
                <a:latin typeface="Calibri"/>
                <a:ea typeface="ＭＳ Ｐゴシック"/>
              </a:rPr>
              <a:t>　</a:t>
            </a:r>
            <a:r>
              <a:rPr lang="ja-JP" altLang="en-US" b="1" u="sng" dirty="0">
                <a:solidFill>
                  <a:srgbClr val="0070C0"/>
                </a:solidFill>
                <a:latin typeface="Calibri"/>
                <a:ea typeface="ＭＳ Ｐゴシック"/>
              </a:rPr>
              <a:t>６点</a:t>
            </a:r>
            <a:endParaRPr lang="en-US" altLang="ja-JP" b="1" u="sng" dirty="0">
              <a:solidFill>
                <a:srgbClr val="0070C0"/>
              </a:solidFill>
              <a:latin typeface="Calibri"/>
              <a:ea typeface="ＭＳ Ｐゴシック"/>
            </a:endParaRPr>
          </a:p>
          <a:p>
            <a:pPr fontAlgn="auto">
              <a:lnSpc>
                <a:spcPts val="2300"/>
              </a:lnSpc>
              <a:spcBef>
                <a:spcPts val="0"/>
              </a:spcBef>
              <a:spcAft>
                <a:spcPts val="0"/>
              </a:spcAft>
            </a:pPr>
            <a:r>
              <a:rPr lang="ja-JP" altLang="en-US" b="1" dirty="0">
                <a:solidFill>
                  <a:srgbClr val="0070C0"/>
                </a:solidFill>
                <a:latin typeface="Calibri"/>
                <a:ea typeface="ＭＳ Ｐゴシック"/>
              </a:rPr>
              <a:t>　　　　　　　　　　  一般名処方加算２：２点　</a:t>
            </a:r>
            <a:r>
              <a:rPr lang="ja-JP" altLang="en-US" b="1" dirty="0">
                <a:solidFill>
                  <a:srgbClr val="FF0000"/>
                </a:solidFill>
                <a:latin typeface="Calibri"/>
                <a:ea typeface="ＭＳ Ｐゴシック"/>
              </a:rPr>
              <a:t>→</a:t>
            </a:r>
            <a:r>
              <a:rPr lang="ja-JP" altLang="en-US" b="1" dirty="0">
                <a:solidFill>
                  <a:srgbClr val="0070C0"/>
                </a:solidFill>
                <a:latin typeface="Calibri"/>
                <a:ea typeface="ＭＳ Ｐゴシック"/>
              </a:rPr>
              <a:t>　</a:t>
            </a:r>
            <a:r>
              <a:rPr lang="ja-JP" altLang="en-US" b="1" u="sng" dirty="0">
                <a:solidFill>
                  <a:srgbClr val="0070C0"/>
                </a:solidFill>
                <a:latin typeface="Calibri"/>
                <a:ea typeface="ＭＳ Ｐゴシック"/>
              </a:rPr>
              <a:t>４点</a:t>
            </a:r>
            <a:endParaRPr lang="en-US" altLang="ja-JP" b="1" u="sng" dirty="0">
              <a:solidFill>
                <a:srgbClr val="0070C0"/>
              </a:solidFill>
              <a:latin typeface="Calibri"/>
              <a:ea typeface="ＭＳ Ｐゴシック"/>
            </a:endParaRPr>
          </a:p>
          <a:p>
            <a:pPr marL="85725" indent="-85725" fontAlgn="auto">
              <a:lnSpc>
                <a:spcPts val="1600"/>
              </a:lnSpc>
              <a:spcBef>
                <a:spcPts val="0"/>
              </a:spcBef>
              <a:spcAft>
                <a:spcPts val="0"/>
              </a:spcAft>
            </a:pPr>
            <a:r>
              <a:rPr lang="ja-JP" altLang="en-US" sz="1400" dirty="0">
                <a:solidFill>
                  <a:prstClr val="black"/>
                </a:solidFill>
                <a:latin typeface="Calibri"/>
                <a:ea typeface="ＭＳ Ｐゴシック"/>
              </a:rPr>
              <a:t>［算定要件］</a:t>
            </a:r>
            <a:endParaRPr lang="en-US" altLang="ja-JP" sz="1400" dirty="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a:solidFill>
                  <a:prstClr val="black"/>
                </a:solidFill>
                <a:latin typeface="Calibri"/>
                <a:ea typeface="ＭＳ Ｐゴシック"/>
              </a:rPr>
              <a:t>加算１：交付した処方箋に含まれる医薬品のうち、</a:t>
            </a:r>
            <a:r>
              <a:rPr lang="ja-JP" altLang="en-US" sz="1400" b="1" u="sng" spc="-60" dirty="0">
                <a:solidFill>
                  <a:srgbClr val="00B0F0"/>
                </a:solidFill>
                <a:latin typeface="Calibri"/>
                <a:ea typeface="ＭＳ Ｐゴシック"/>
              </a:rPr>
              <a:t>後発医薬品がある全ての医薬品（２品目以上）が一般名処方されている場合</a:t>
            </a:r>
            <a:endParaRPr lang="en-US" altLang="ja-JP" sz="1400" spc="-60" dirty="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a:solidFill>
                  <a:prstClr val="black"/>
                </a:solidFill>
                <a:latin typeface="Calibri"/>
                <a:ea typeface="ＭＳ Ｐゴシック"/>
              </a:rPr>
              <a:t>加算２：交付した処方箋に</a:t>
            </a:r>
            <a:r>
              <a:rPr lang="ja-JP" altLang="en-US" sz="1400" b="1" u="sng" dirty="0">
                <a:solidFill>
                  <a:srgbClr val="00B0F0"/>
                </a:solidFill>
                <a:latin typeface="Calibri"/>
                <a:ea typeface="ＭＳ Ｐゴシック"/>
              </a:rPr>
              <a:t>１品目でも一般名処方された医薬品が含まれている場合</a:t>
            </a:r>
            <a:endParaRPr lang="en-US" altLang="ja-JP" sz="1600" b="1" u="sng" dirty="0">
              <a:solidFill>
                <a:srgbClr val="00B0F0"/>
              </a:solidFill>
              <a:latin typeface="Calibri"/>
              <a:ea typeface="ＭＳ Ｐゴシック"/>
            </a:endParaRPr>
          </a:p>
          <a:p>
            <a:pPr marL="266700" indent="-266700" fontAlgn="auto">
              <a:lnSpc>
                <a:spcPts val="1900"/>
              </a:lnSpc>
              <a:spcBef>
                <a:spcPts val="0"/>
              </a:spcBef>
              <a:spcAft>
                <a:spcPts val="0"/>
              </a:spcAft>
              <a:buFont typeface="Wingdings" panose="05000000000000000000" pitchFamily="2" charset="2"/>
              <a:buChar char="Ø"/>
            </a:pPr>
            <a:r>
              <a:rPr lang="ja-JP" altLang="en-US" sz="1600" dirty="0">
                <a:solidFill>
                  <a:prstClr val="black"/>
                </a:solidFill>
                <a:latin typeface="Calibri"/>
                <a:ea typeface="ＭＳ Ｐゴシック"/>
              </a:rPr>
              <a:t>　</a:t>
            </a:r>
            <a:r>
              <a:rPr lang="ja-JP" altLang="en-US" sz="1600" b="1" dirty="0">
                <a:solidFill>
                  <a:prstClr val="black"/>
                </a:solidFill>
                <a:latin typeface="Calibri"/>
                <a:ea typeface="ＭＳ Ｐゴシック"/>
              </a:rPr>
              <a:t>処方時に後発医薬品の銘柄を記載した上で変更不可とする場合には、処方箋にその理由を記載する</a:t>
            </a:r>
            <a:endParaRPr lang="en-US" altLang="ja-JP" sz="1600" b="1" dirty="0">
              <a:solidFill>
                <a:prstClr val="black"/>
              </a:solidFill>
              <a:latin typeface="Calibri"/>
              <a:ea typeface="ＭＳ Ｐゴシック"/>
            </a:endParaRPr>
          </a:p>
        </p:txBody>
      </p:sp>
      <p:sp>
        <p:nvSpPr>
          <p:cNvPr id="20" name="Rectangle 37"/>
          <p:cNvSpPr>
            <a:spLocks noChangeArrowheads="1"/>
          </p:cNvSpPr>
          <p:nvPr/>
        </p:nvSpPr>
        <p:spPr bwMode="auto">
          <a:xfrm>
            <a:off x="83929" y="2480043"/>
            <a:ext cx="9647311" cy="1656184"/>
          </a:xfrm>
          <a:prstGeom prst="rect">
            <a:avLst/>
          </a:prstGeom>
          <a:solidFill>
            <a:schemeClr val="bg1">
              <a:lumMod val="95000"/>
            </a:scheme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a:solidFill>
                  <a:prstClr val="black"/>
                </a:solidFill>
              </a:rPr>
              <a:t>　</a:t>
            </a:r>
            <a:r>
              <a:rPr lang="ja-JP" altLang="en-US" sz="1700" dirty="0">
                <a:solidFill>
                  <a:prstClr val="black"/>
                </a:solidFill>
                <a:latin typeface="ＭＳ Ｐゴシック"/>
              </a:rPr>
              <a:t>大病院における外来機能の役割分担と医薬品の適正使用を進める観点から、紹介率の低い大病院の処方減算を適正化することに伴い、診療所、２００床未満病院における特定疾患への処方に関する管理加算を見直す。</a:t>
            </a:r>
            <a:endParaRPr lang="en-US" altLang="ja-JP" sz="1700" dirty="0">
              <a:solidFill>
                <a:prstClr val="black"/>
              </a:solidFill>
              <a:latin typeface="ＭＳ Ｐゴシック"/>
            </a:endParaRPr>
          </a:p>
          <a:p>
            <a:pPr>
              <a:lnSpc>
                <a:spcPts val="1800"/>
              </a:lnSpc>
              <a:spcBef>
                <a:spcPts val="600"/>
              </a:spcBef>
            </a:pPr>
            <a:r>
              <a:rPr lang="ja-JP" altLang="en-US" sz="1600" spc="-60" dirty="0">
                <a:solidFill>
                  <a:srgbClr val="0070C0"/>
                </a:solidFill>
                <a:latin typeface="ＭＳ Ｐゴシック"/>
              </a:rPr>
              <a:t>　</a:t>
            </a:r>
            <a:r>
              <a:rPr lang="ja-JP" altLang="en-US" sz="1500" spc="-60" dirty="0">
                <a:solidFill>
                  <a:srgbClr val="0070C0"/>
                </a:solidFill>
              </a:rPr>
              <a:t>処方料・処方箋料</a:t>
            </a:r>
            <a:endParaRPr lang="en-US" altLang="ja-JP" sz="1500" spc="-60" dirty="0">
              <a:solidFill>
                <a:srgbClr val="0070C0"/>
              </a:solidFill>
            </a:endParaRPr>
          </a:p>
          <a:p>
            <a:pPr lvl="0">
              <a:lnSpc>
                <a:spcPts val="1800"/>
              </a:lnSpc>
            </a:pPr>
            <a:r>
              <a:rPr lang="ja-JP" altLang="en-US" sz="1500" spc="-60" dirty="0">
                <a:solidFill>
                  <a:srgbClr val="0070C0"/>
                </a:solidFill>
              </a:rPr>
              <a:t>　　特定疾患処方管理加算：１８点　　　　　　　　　　　　　　　　　　　 特定疾患処方管理加算１：１８点</a:t>
            </a:r>
            <a:endParaRPr lang="en-US" altLang="ja-JP" sz="1500" spc="-60" dirty="0">
              <a:solidFill>
                <a:srgbClr val="0070C0"/>
              </a:solidFill>
            </a:endParaRPr>
          </a:p>
          <a:p>
            <a:pPr>
              <a:lnSpc>
                <a:spcPts val="1800"/>
              </a:lnSpc>
            </a:pPr>
            <a:r>
              <a:rPr lang="ja-JP" altLang="en-US" sz="1500" spc="-60" dirty="0">
                <a:solidFill>
                  <a:srgbClr val="0070C0"/>
                </a:solidFill>
              </a:rPr>
              <a:t>　　　　　　　　　　　　　　　　　　６５点（処方期間が２８日以上）　</a:t>
            </a:r>
            <a:r>
              <a:rPr lang="ja-JP" altLang="en-US" sz="1500" b="1" spc="-60" dirty="0">
                <a:solidFill>
                  <a:srgbClr val="FF0000"/>
                </a:solidFill>
              </a:rPr>
              <a:t>→</a:t>
            </a:r>
            <a:r>
              <a:rPr lang="ja-JP" altLang="en-US" sz="1500" b="1" spc="-60" dirty="0">
                <a:solidFill>
                  <a:srgbClr val="0070C0"/>
                </a:solidFill>
              </a:rPr>
              <a:t>　 </a:t>
            </a:r>
            <a:r>
              <a:rPr lang="ja-JP" altLang="en-US" sz="1500" b="1" u="sng" spc="-60" dirty="0">
                <a:solidFill>
                  <a:srgbClr val="0070C0"/>
                </a:solidFill>
              </a:rPr>
              <a:t>特定疾患処方管理加算２：６６点</a:t>
            </a:r>
            <a:r>
              <a:rPr lang="ja-JP" altLang="en-US" sz="1500" b="1" spc="-60" dirty="0">
                <a:solidFill>
                  <a:srgbClr val="0070C0"/>
                </a:solidFill>
              </a:rPr>
              <a:t>（処方期間が２８日以上）</a:t>
            </a:r>
            <a:r>
              <a:rPr lang="ja-JP" altLang="en-US" sz="1500" spc="-60" dirty="0">
                <a:solidFill>
                  <a:prstClr val="black"/>
                </a:solidFill>
                <a:latin typeface="ＭＳ Ｐゴシック" pitchFamily="50" charset="-128"/>
              </a:rPr>
              <a:t>　</a:t>
            </a:r>
            <a:r>
              <a:rPr lang="ja-JP" altLang="en-US" dirty="0">
                <a:solidFill>
                  <a:prstClr val="black"/>
                </a:solidFill>
                <a:latin typeface="ＭＳ Ｐゴシック" pitchFamily="50" charset="-128"/>
              </a:rPr>
              <a:t>　　　　　　　　　　　　　　　　　　</a:t>
            </a:r>
            <a:r>
              <a:rPr lang="ja-JP" altLang="en-US" sz="1600" dirty="0">
                <a:solidFill>
                  <a:prstClr val="black"/>
                </a:solidFill>
                <a:latin typeface="ＭＳ Ｐゴシック" pitchFamily="50" charset="-128"/>
              </a:rPr>
              <a:t>　　</a:t>
            </a:r>
            <a:endParaRPr lang="ja-JP" altLang="en-US" sz="1600" dirty="0">
              <a:solidFill>
                <a:prstClr val="black"/>
              </a:solidFill>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13" name="Rectangle 36"/>
          <p:cNvSpPr>
            <a:spLocks noChangeArrowheads="1"/>
          </p:cNvSpPr>
          <p:nvPr/>
        </p:nvSpPr>
        <p:spPr bwMode="auto">
          <a:xfrm>
            <a:off x="72474" y="2107180"/>
            <a:ext cx="4016430"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（５）特定疾患処方管理加算の評価</a:t>
            </a:r>
          </a:p>
        </p:txBody>
      </p:sp>
      <p:sp>
        <p:nvSpPr>
          <p:cNvPr id="16" name="テキスト ボックス 15"/>
          <p:cNvSpPr txBox="1"/>
          <p:nvPr/>
        </p:nvSpPr>
        <p:spPr>
          <a:xfrm>
            <a:off x="4056550" y="542727"/>
            <a:ext cx="55049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初診料：点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再診料：点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外来診療料：点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17" name="テキスト ボックス 16"/>
          <p:cNvSpPr txBox="1"/>
          <p:nvPr/>
        </p:nvSpPr>
        <p:spPr>
          <a:xfrm>
            <a:off x="7257256" y="3092691"/>
            <a:ext cx="202951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処方料　：点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404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410</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defRPr/>
            </a:pPr>
            <a:r>
              <a:rPr lang="ja-JP" altLang="en-US" sz="1100" dirty="0">
                <a:solidFill>
                  <a:srgbClr val="002060"/>
                </a:solidFill>
                <a:latin typeface="ＭＳ Ｐゴシック" panose="020B0600070205080204" pitchFamily="50" charset="-128"/>
              </a:rPr>
              <a:t>処方箋料：点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406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410</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
        <p:nvSpPr>
          <p:cNvPr id="18" name="テキスト ボックス 17"/>
          <p:cNvSpPr txBox="1"/>
          <p:nvPr/>
        </p:nvSpPr>
        <p:spPr>
          <a:xfrm>
            <a:off x="7409656" y="5229200"/>
            <a:ext cx="20295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処方箋料：点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406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415</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8305217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221104" y="1159427"/>
            <a:ext cx="9511189" cy="3043567"/>
          </a:xfrm>
          <a:prstGeom prst="rect">
            <a:avLst/>
          </a:prstGeom>
          <a:solidFill>
            <a:schemeClr val="bg1">
              <a:alpha val="50000"/>
            </a:schemeClr>
          </a:solidFill>
          <a:ln w="9525">
            <a:solidFill>
              <a:schemeClr val="tx1"/>
            </a:solidFill>
            <a:miter lim="800000"/>
            <a:headEnd/>
            <a:tailEnd/>
          </a:ln>
        </p:spPr>
        <p:txBody>
          <a:bodyPr/>
          <a:lstStyle/>
          <a:p>
            <a:pPr marL="285750" lvl="0" indent="-285750">
              <a:buFont typeface="Wingdings" panose="05000000000000000000" pitchFamily="2" charset="2"/>
              <a:buChar char="Ø"/>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地域包括診療料等の算定患者が他の保険医療機関に入院または介護老健施設に入所した場合に、入院先の医療機関または入所先の介護老健施設と連携して薬剤の服用状況・薬剤服用歴の情報共有を行うとともに、他の保険医療機関または介護老健施設で処方した薬剤種類数が減少したことについて、評価を新設する</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lvl="0"/>
            <a:r>
              <a:rPr lang="ja-JP" altLang="en-US" sz="2000" b="1" dirty="0">
                <a:solidFill>
                  <a:srgbClr val="0070C0"/>
                </a:solidFill>
              </a:rPr>
              <a:t>　　　     </a:t>
            </a:r>
            <a:r>
              <a:rPr lang="ja-JP" altLang="en-US" b="1" dirty="0">
                <a:solidFill>
                  <a:prstClr val="black"/>
                </a:solidFill>
              </a:rPr>
              <a:t>地域包括診療料・認知症地域包括診療料</a:t>
            </a:r>
            <a:endParaRPr lang="en-US" altLang="ja-JP" b="1" dirty="0">
              <a:solidFill>
                <a:prstClr val="black"/>
              </a:solidFill>
            </a:endParaRPr>
          </a:p>
          <a:p>
            <a:pPr lvl="0"/>
            <a:r>
              <a:rPr lang="ja-JP" altLang="en-US" b="1" dirty="0">
                <a:solidFill>
                  <a:prstClr val="black"/>
                </a:solidFill>
              </a:rPr>
              <a:t>　　　       地域包括診療加算・認知症地域包括診療加算</a:t>
            </a:r>
            <a:endParaRPr lang="en-US" altLang="ja-JP" b="1" dirty="0">
              <a:solidFill>
                <a:prstClr val="black"/>
              </a:solidFill>
            </a:endParaRPr>
          </a:p>
          <a:p>
            <a:pPr lvl="0"/>
            <a:r>
              <a:rPr lang="ja-JP" altLang="en-US" sz="2000" b="1" dirty="0">
                <a:solidFill>
                  <a:srgbClr val="0070C0"/>
                </a:solidFill>
              </a:rPr>
              <a:t>　　</a:t>
            </a:r>
            <a:r>
              <a:rPr lang="ja-JP" altLang="en-US" b="1" dirty="0">
                <a:solidFill>
                  <a:srgbClr val="0070C0"/>
                </a:solidFill>
              </a:rPr>
              <a:t>（新）　</a:t>
            </a:r>
            <a:r>
              <a:rPr lang="ja-JP" altLang="en-US" b="1" u="sng" dirty="0">
                <a:solidFill>
                  <a:srgbClr val="0070C0"/>
                </a:solidFill>
              </a:rPr>
              <a:t>薬剤適正使用連携加算：３０点（退院または退所の日を含む月の翌月までに１回）</a:t>
            </a:r>
            <a:endParaRPr lang="en-US" altLang="ja-JP" b="1" u="sng" dirty="0">
              <a:solidFill>
                <a:srgbClr val="0070C0"/>
              </a:solidFill>
            </a:endParaRPr>
          </a:p>
          <a:p>
            <a:endParaRPr lang="en-US" altLang="ja-JP" kern="100" dirty="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b="1" dirty="0">
              <a:solidFill>
                <a:srgbClr val="0070C0"/>
              </a:solidFill>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052" name="Rectangle 36"/>
          <p:cNvSpPr>
            <a:spLocks noChangeArrowheads="1"/>
          </p:cNvSpPr>
          <p:nvPr/>
        </p:nvSpPr>
        <p:spPr bwMode="auto">
          <a:xfrm>
            <a:off x="221093" y="761940"/>
            <a:ext cx="401182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a:solidFill>
                  <a:prstClr val="black"/>
                </a:solidFill>
                <a:latin typeface="ＭＳ Ｐゴシック"/>
              </a:rPr>
              <a:t>（７）入院中等の減薬の取組の評価</a:t>
            </a:r>
            <a:endParaRPr lang="en-US" altLang="ja-JP" sz="2000" dirty="0">
              <a:solidFill>
                <a:prstClr val="black"/>
              </a:solidFill>
              <a:latin typeface="ＭＳ Ｐゴシック"/>
            </a:endParaRPr>
          </a:p>
        </p:txBody>
      </p:sp>
      <p:sp>
        <p:nvSpPr>
          <p:cNvPr id="13" name="Rectangle 2"/>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4230162">
            <a:off x="6854404" y="2160161"/>
            <a:ext cx="473633" cy="519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90532" y="2175272"/>
            <a:ext cx="494433" cy="488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テキスト ボックス 18"/>
          <p:cNvSpPr txBox="1"/>
          <p:nvPr/>
        </p:nvSpPr>
        <p:spPr>
          <a:xfrm>
            <a:off x="300511" y="3212983"/>
            <a:ext cx="9328937" cy="990015"/>
          </a:xfrm>
          <a:prstGeom prst="rect">
            <a:avLst/>
          </a:prstGeom>
          <a:noFill/>
          <a:ln w="6350">
            <a:noFill/>
            <a:prstDash val="dash"/>
          </a:ln>
        </p:spPr>
        <p:txBody>
          <a:bodyPr wrap="square" rtlCol="0">
            <a:spAutoFit/>
          </a:bodyPr>
          <a:lstStyle/>
          <a:p>
            <a:pPr>
              <a:lnSpc>
                <a:spcPts val="1400"/>
              </a:lnSpc>
            </a:pPr>
            <a:r>
              <a:rPr lang="ja-JP" altLang="en-US" sz="1400" dirty="0">
                <a:solidFill>
                  <a:prstClr val="black"/>
                </a:solidFill>
              </a:rPr>
              <a:t>［</a:t>
            </a:r>
            <a:r>
              <a:rPr lang="ja-JP" altLang="ja-JP" sz="1400" dirty="0">
                <a:solidFill>
                  <a:prstClr val="black"/>
                </a:solidFill>
              </a:rPr>
              <a:t>算定要件</a:t>
            </a:r>
            <a:r>
              <a:rPr lang="ja-JP" altLang="en-US" sz="1400" dirty="0">
                <a:solidFill>
                  <a:prstClr val="black"/>
                </a:solidFill>
              </a:rPr>
              <a:t>］</a:t>
            </a:r>
            <a:endParaRPr lang="ja-JP" altLang="ja-JP" sz="1400" dirty="0">
              <a:solidFill>
                <a:prstClr val="black"/>
              </a:solidFill>
            </a:endParaRPr>
          </a:p>
          <a:p>
            <a:pPr>
              <a:lnSpc>
                <a:spcPts val="1400"/>
              </a:lnSpc>
            </a:pPr>
            <a:r>
              <a:rPr lang="ja-JP" altLang="en-US" sz="1400" dirty="0">
                <a:solidFill>
                  <a:prstClr val="black"/>
                </a:solidFill>
              </a:rPr>
              <a:t>◇　以下のすべてを満たすこと</a:t>
            </a:r>
            <a:endParaRPr lang="en-US" altLang="ja-JP" sz="1400" dirty="0">
              <a:solidFill>
                <a:prstClr val="black"/>
              </a:solidFill>
            </a:endParaRPr>
          </a:p>
          <a:p>
            <a:pPr>
              <a:lnSpc>
                <a:spcPts val="1400"/>
              </a:lnSpc>
            </a:pPr>
            <a:r>
              <a:rPr lang="ja-JP" altLang="en-US" sz="1400" dirty="0">
                <a:solidFill>
                  <a:prstClr val="black"/>
                </a:solidFill>
              </a:rPr>
              <a:t>　　　　ア</a:t>
            </a:r>
            <a:r>
              <a:rPr lang="en-US" altLang="ja-JP" sz="1400" dirty="0">
                <a:solidFill>
                  <a:prstClr val="black"/>
                </a:solidFill>
              </a:rPr>
              <a:t>) </a:t>
            </a:r>
            <a:r>
              <a:rPr lang="ja-JP" altLang="en-US" sz="1400" dirty="0">
                <a:solidFill>
                  <a:prstClr val="black"/>
                </a:solidFill>
              </a:rPr>
              <a:t>処方内容、薬歴等を入院・入所先に情報提供</a:t>
            </a:r>
            <a:endParaRPr lang="en-US" altLang="ja-JP" sz="1400" dirty="0">
              <a:solidFill>
                <a:prstClr val="black"/>
              </a:solidFill>
            </a:endParaRPr>
          </a:p>
          <a:p>
            <a:pPr>
              <a:lnSpc>
                <a:spcPts val="1400"/>
              </a:lnSpc>
            </a:pPr>
            <a:r>
              <a:rPr lang="ja-JP" altLang="en-US" sz="1400" dirty="0">
                <a:solidFill>
                  <a:prstClr val="black"/>
                </a:solidFill>
              </a:rPr>
              <a:t>　　　　イ</a:t>
            </a:r>
            <a:r>
              <a:rPr lang="en-US" altLang="ja-JP" sz="1400" dirty="0">
                <a:solidFill>
                  <a:prstClr val="black"/>
                </a:solidFill>
              </a:rPr>
              <a:t>) </a:t>
            </a:r>
            <a:r>
              <a:rPr lang="ja-JP" altLang="en-US" sz="1400" dirty="0">
                <a:solidFill>
                  <a:prstClr val="black"/>
                </a:solidFill>
              </a:rPr>
              <a:t>入院・入所先から処方内容の照会に適切に対応</a:t>
            </a:r>
            <a:endParaRPr lang="en-US" altLang="ja-JP" sz="1400" dirty="0">
              <a:solidFill>
                <a:prstClr val="black"/>
              </a:solidFill>
            </a:endParaRPr>
          </a:p>
          <a:p>
            <a:pPr>
              <a:lnSpc>
                <a:spcPts val="1400"/>
              </a:lnSpc>
            </a:pPr>
            <a:r>
              <a:rPr lang="ja-JP" altLang="en-US" sz="1400" dirty="0">
                <a:solidFill>
                  <a:prstClr val="black"/>
                </a:solidFill>
              </a:rPr>
              <a:t>　　　　ウ</a:t>
            </a:r>
            <a:r>
              <a:rPr lang="en-US" altLang="ja-JP" sz="1400" dirty="0">
                <a:solidFill>
                  <a:prstClr val="black"/>
                </a:solidFill>
              </a:rPr>
              <a:t>) </a:t>
            </a:r>
            <a:r>
              <a:rPr lang="ja-JP" altLang="en-US" sz="1400" dirty="0">
                <a:solidFill>
                  <a:prstClr val="black"/>
                </a:solidFill>
              </a:rPr>
              <a:t>入院・入所先で減薬しており、減薬後の処方内容について退院・退所後１月以内に情報提供を受けている</a:t>
            </a:r>
          </a:p>
        </p:txBody>
      </p:sp>
      <p:sp>
        <p:nvSpPr>
          <p:cNvPr id="9"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89</a:t>
            </a:fld>
            <a:endParaRPr lang="ja-JP" altLang="en-US" sz="1600" dirty="0">
              <a:solidFill>
                <a:prstClr val="black"/>
              </a:solidFill>
            </a:endParaRPr>
          </a:p>
        </p:txBody>
      </p:sp>
      <p:sp>
        <p:nvSpPr>
          <p:cNvPr id="11" name="テキスト ボックス 10"/>
          <p:cNvSpPr txBox="1"/>
          <p:nvPr/>
        </p:nvSpPr>
        <p:spPr>
          <a:xfrm>
            <a:off x="4376936" y="620688"/>
            <a:ext cx="446092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　　　地域包括診療料・認知症地域包括診療料：点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206</a:t>
            </a:r>
          </a:p>
          <a:p>
            <a:pPr>
              <a:defRPr/>
            </a:pPr>
            <a:r>
              <a:rPr lang="ja-JP" altLang="en-US" sz="1100" dirty="0">
                <a:solidFill>
                  <a:srgbClr val="002060"/>
                </a:solidFill>
                <a:latin typeface="ＭＳ Ｐゴシック" panose="020B0600070205080204" pitchFamily="50" charset="-128"/>
              </a:rPr>
              <a:t>地域包括診療加算・認知症地域包括診療加算：点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21</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602410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a:ea typeface="HG創英角ｺﾞｼｯｸUB" pitchFamily="49" charset="-128"/>
              </a:rPr>
              <a:t>平成３０年度診療報酬改定の基本方針</a:t>
            </a:r>
            <a:endParaRPr lang="ja-JP" altLang="en-US" sz="2600" dirty="0">
              <a:latin typeface="+mj-ea"/>
            </a:endParaRPr>
          </a:p>
        </p:txBody>
      </p:sp>
      <p:sp>
        <p:nvSpPr>
          <p:cNvPr id="178179" name="Rectangle 4"/>
          <p:cNvSpPr>
            <a:spLocks noChangeArrowheads="1"/>
          </p:cNvSpPr>
          <p:nvPr/>
        </p:nvSpPr>
        <p:spPr bwMode="auto">
          <a:xfrm>
            <a:off x="34054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２．改定の基本的視点と具体的方向性①</a:t>
            </a:r>
            <a:endParaRPr lang="en-US" altLang="ja-JP" sz="2200" dirty="0">
              <a:solidFill>
                <a:srgbClr val="000000"/>
              </a:solidFill>
            </a:endParaRPr>
          </a:p>
        </p:txBody>
      </p:sp>
      <p:sp>
        <p:nvSpPr>
          <p:cNvPr id="7" name="Rectangle 4"/>
          <p:cNvSpPr>
            <a:spLocks noChangeArrowheads="1"/>
          </p:cNvSpPr>
          <p:nvPr/>
        </p:nvSpPr>
        <p:spPr bwMode="auto">
          <a:xfrm>
            <a:off x="340537" y="1196759"/>
            <a:ext cx="9360827" cy="5083443"/>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a:solidFill>
                  <a:srgbClr val="000000"/>
                </a:solidFill>
                <a:latin typeface="ＭＳ Ｐゴシック"/>
              </a:rPr>
              <a:t>（１）地域包括ケアシステムの構築と医療機能の分化・強化、連携の推進　</a:t>
            </a:r>
            <a:r>
              <a:rPr lang="en-US" altLang="ja-JP" sz="2000" b="1" dirty="0">
                <a:solidFill>
                  <a:srgbClr val="000000"/>
                </a:solidFill>
                <a:latin typeface="ＭＳ Ｐゴシック"/>
              </a:rPr>
              <a:t>【</a:t>
            </a:r>
            <a:r>
              <a:rPr lang="ja-JP" altLang="en-US" sz="2000" b="1" dirty="0">
                <a:solidFill>
                  <a:srgbClr val="000000"/>
                </a:solidFill>
                <a:latin typeface="ＭＳ Ｐゴシック"/>
              </a:rPr>
              <a:t>重点課題</a:t>
            </a:r>
            <a:r>
              <a:rPr lang="en-US" altLang="ja-JP" sz="2000" b="1" dirty="0">
                <a:solidFill>
                  <a:srgbClr val="000000"/>
                </a:solidFill>
                <a:latin typeface="ＭＳ Ｐゴシック"/>
              </a:rPr>
              <a:t>】</a:t>
            </a: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基本的視点</a:t>
            </a:r>
            <a:r>
              <a:rPr kumimoji="0" lang="en-US" altLang="ja-JP" kern="0" dirty="0">
                <a:solidFill>
                  <a:prstClr val="black"/>
                </a:solidFill>
                <a:latin typeface="ＭＳ Ｐゴシック"/>
              </a:rPr>
              <a:t>》</a:t>
            </a:r>
          </a:p>
          <a:p>
            <a:pPr fontAlgn="base">
              <a:spcBef>
                <a:spcPct val="0"/>
              </a:spcBef>
              <a:spcAft>
                <a:spcPct val="0"/>
              </a:spcAft>
              <a:defRPr/>
            </a:pPr>
            <a:r>
              <a:rPr kumimoji="0" lang="ja-JP" altLang="en-US" kern="0" dirty="0">
                <a:solidFill>
                  <a:prstClr val="black"/>
                </a:solidFill>
                <a:latin typeface="ＭＳ Ｐゴシック"/>
              </a:rPr>
              <a:t>○  患者の状態等に応じて質の高い医療が適切に受けられるとともに、必要に応じて介護サービ</a:t>
            </a:r>
            <a:endParaRPr kumimoji="0" lang="en-US" altLang="ja-JP" kern="0" dirty="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スと連携・協働する等、</a:t>
            </a:r>
            <a:r>
              <a:rPr kumimoji="0" lang="ja-JP" altLang="en-US" u="sng" kern="0" dirty="0">
                <a:solidFill>
                  <a:prstClr val="black"/>
                </a:solidFill>
                <a:uFill>
                  <a:solidFill>
                    <a:srgbClr val="FF0000"/>
                  </a:solidFill>
                </a:uFill>
                <a:latin typeface="ＭＳ Ｐゴシック"/>
              </a:rPr>
              <a:t>切れ目のない医療・介護提供体制が確保される</a:t>
            </a:r>
            <a:r>
              <a:rPr kumimoji="0" lang="ja-JP" altLang="en-US" kern="0" dirty="0">
                <a:solidFill>
                  <a:prstClr val="black"/>
                </a:solidFill>
                <a:latin typeface="ＭＳ Ｐゴシック"/>
              </a:rPr>
              <a:t>ことが重要である。　</a:t>
            </a:r>
            <a:endParaRPr kumimoji="0" lang="en-US" altLang="ja-JP" kern="0" dirty="0">
              <a:solidFill>
                <a:prstClr val="black"/>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このためには、</a:t>
            </a:r>
            <a:r>
              <a:rPr kumimoji="0" lang="ja-JP" altLang="en-US" u="sng" kern="0" dirty="0">
                <a:solidFill>
                  <a:prstClr val="black"/>
                </a:solidFill>
                <a:uFill>
                  <a:solidFill>
                    <a:srgbClr val="FF0000"/>
                  </a:solidFill>
                </a:uFill>
                <a:latin typeface="ＭＳ Ｐゴシック"/>
              </a:rPr>
              <a:t>医療機能の分化・強化、連携を進め、効果的・効率的で質の高い医療提供体</a:t>
            </a:r>
            <a:endParaRPr kumimoji="0" lang="en-US" altLang="ja-JP" u="sng" kern="0" dirty="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u="sng" kern="0" dirty="0">
                <a:solidFill>
                  <a:prstClr val="black"/>
                </a:solidFill>
                <a:uFill>
                  <a:solidFill>
                    <a:srgbClr val="FF0000"/>
                  </a:solidFill>
                </a:uFill>
                <a:latin typeface="ＭＳ Ｐゴシック"/>
              </a:rPr>
              <a:t>   </a:t>
            </a:r>
            <a:r>
              <a:rPr kumimoji="0" lang="ja-JP" altLang="en-US" u="sng" kern="0" dirty="0">
                <a:solidFill>
                  <a:prstClr val="black"/>
                </a:solidFill>
                <a:uFill>
                  <a:solidFill>
                    <a:srgbClr val="FF0000"/>
                  </a:solidFill>
                </a:uFill>
                <a:latin typeface="ＭＳ Ｐゴシック"/>
              </a:rPr>
              <a:t>制を構築するとともに、地域包括ケアシステムを構築していくことが必要</a:t>
            </a:r>
            <a:r>
              <a:rPr kumimoji="0" lang="ja-JP" altLang="en-US" kern="0" dirty="0">
                <a:solidFill>
                  <a:prstClr val="black"/>
                </a:solidFill>
                <a:latin typeface="ＭＳ Ｐゴシック"/>
              </a:rPr>
              <a:t>である。</a:t>
            </a:r>
            <a:endParaRPr kumimoji="0" lang="en-US" altLang="ja-JP" kern="0" dirty="0">
              <a:solidFill>
                <a:prstClr val="black"/>
              </a:solidFill>
              <a:latin typeface="ＭＳ Ｐゴシック"/>
            </a:endParaRPr>
          </a:p>
          <a:p>
            <a:pPr fontAlgn="base">
              <a:spcAft>
                <a:spcPct val="0"/>
              </a:spcAft>
              <a:defRPr/>
            </a:pP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具体的方向性の例</a:t>
            </a:r>
            <a:r>
              <a:rPr kumimoji="0" lang="en-US" altLang="ja-JP" kern="0" dirty="0">
                <a:solidFill>
                  <a:prstClr val="black"/>
                </a:solidFill>
                <a:latin typeface="ＭＳ Ｐゴシック"/>
              </a:rPr>
              <a:t>》</a:t>
            </a:r>
          </a:p>
          <a:p>
            <a:pPr fontAlgn="base">
              <a:spcAft>
                <a:spcPct val="0"/>
              </a:spcAft>
              <a:defRPr/>
            </a:pPr>
            <a:r>
              <a:rPr kumimoji="0" lang="ja-JP" altLang="en-US" kern="0" dirty="0">
                <a:solidFill>
                  <a:prstClr val="black"/>
                </a:solidFill>
                <a:uFill>
                  <a:solidFill>
                    <a:srgbClr val="FF0000"/>
                  </a:solidFill>
                </a:uFill>
                <a:latin typeface="ＭＳ Ｐゴシック"/>
              </a:rPr>
              <a:t>○　地域包括ケアシステム構築のための取組の強化</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医療機関間の連携（病病連携・病診連携・診診連携）、周術期口腔管理等の医科歯科連</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携、服用薬管理等の病診薬連携、栄養指導や、介護、障害保健福祉、母子保健、児童福祉</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等との連携など、地域包括ケアシステムを構築し、患者・利用者の状態に応じて真に必要な</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サービスを適時適切に提供するため、地域の関係者間の多職種連携の取組等を推進。</a:t>
            </a:r>
            <a:endParaRPr kumimoji="0" lang="en-US" altLang="ja-JP" kern="0" dirty="0">
              <a:solidFill>
                <a:prstClr val="black"/>
              </a:solidFill>
              <a:latin typeface="ＭＳ Ｐゴシック"/>
            </a:endParaRPr>
          </a:p>
          <a:p>
            <a:pPr fontAlgn="base">
              <a:spcAft>
                <a:spcPct val="0"/>
              </a:spcAft>
              <a:defRPr/>
            </a:pPr>
            <a:r>
              <a:rPr kumimoji="0" lang="ja-JP" altLang="en-US" kern="0" dirty="0">
                <a:solidFill>
                  <a:prstClr val="black"/>
                </a:solidFill>
                <a:uFill>
                  <a:solidFill>
                    <a:srgbClr val="FF0000"/>
                  </a:solidFill>
                </a:uFill>
                <a:latin typeface="ＭＳ Ｐゴシック"/>
              </a:rPr>
              <a:t>  ・　　患者が救急時の対応を含めて安心・納得して入退院し、住み慣れた地域での療養や生活</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ja-JP" altLang="en-US" kern="0" dirty="0">
                <a:solidFill>
                  <a:prstClr val="black"/>
                </a:solidFill>
                <a:uFill>
                  <a:solidFill>
                    <a:srgbClr val="FF0000"/>
                  </a:solidFill>
                </a:uFill>
                <a:latin typeface="ＭＳ Ｐゴシック"/>
              </a:rPr>
              <a:t>を継続できるようにするための取組を推進。</a:t>
            </a:r>
            <a:endParaRPr kumimoji="0" lang="en-US" altLang="ja-JP" kern="0" dirty="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    介護施設入所者等に対する適切な医療提供や口腔管理、医療・介護間の切れ目のない</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継続的なリハビリテーションの提供など、適切な役割分担に基づく医療・介護サービスの提供</a:t>
            </a:r>
            <a:endParaRPr kumimoji="0" lang="en-US" altLang="ja-JP" kern="0" dirty="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を推進。</a:t>
            </a:r>
            <a:endParaRPr kumimoji="0" lang="en-US" altLang="ja-JP" kern="0" dirty="0">
              <a:solidFill>
                <a:prstClr val="black"/>
              </a:solidFill>
              <a:latin typeface="ＭＳ Ｐゴシック"/>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latin typeface="Calibri"/>
              </a:rPr>
              <a:pPr/>
              <a:t>9</a:t>
            </a:fld>
            <a:endParaRPr lang="ja-JP" altLang="en-US" sz="1600" dirty="0">
              <a:solidFill>
                <a:prstClr val="black"/>
              </a:solidFill>
              <a:latin typeface="Calibri"/>
            </a:endParaRPr>
          </a:p>
        </p:txBody>
      </p:sp>
      <p:sp>
        <p:nvSpPr>
          <p:cNvPr id="11"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algn="r" eaLnBrk="1" fontAlgn="base" hangingPunct="1">
              <a:spcBef>
                <a:spcPct val="0"/>
              </a:spcBef>
              <a:spcAft>
                <a:spcPct val="0"/>
              </a:spcAft>
              <a:buFontTx/>
              <a:buNone/>
            </a:pPr>
            <a:r>
              <a:rPr lang="ja-JP" altLang="en-US" sz="1400" dirty="0">
                <a:solidFill>
                  <a:srgbClr val="000000"/>
                </a:solidFill>
                <a:latin typeface="ＭＳ Ｐゴシック" pitchFamily="50" charset="-128"/>
              </a:rPr>
              <a:t>［平成</a:t>
            </a:r>
            <a:r>
              <a:rPr lang="en-US" altLang="ja-JP" sz="1400" dirty="0">
                <a:solidFill>
                  <a:srgbClr val="000000"/>
                </a:solidFill>
                <a:latin typeface="ＭＳ Ｐゴシック" pitchFamily="50" charset="-128"/>
              </a:rPr>
              <a:t>29</a:t>
            </a:r>
            <a:r>
              <a:rPr lang="ja-JP" altLang="en-US" sz="1400" dirty="0">
                <a:solidFill>
                  <a:srgbClr val="000000"/>
                </a:solidFill>
                <a:latin typeface="ＭＳ Ｐゴシック" pitchFamily="50" charset="-128"/>
              </a:rPr>
              <a:t>年</a:t>
            </a:r>
            <a:r>
              <a:rPr lang="en-US" altLang="ja-JP" sz="1400" dirty="0">
                <a:solidFill>
                  <a:srgbClr val="000000"/>
                </a:solidFill>
                <a:latin typeface="ＭＳ Ｐゴシック" pitchFamily="50" charset="-128"/>
              </a:rPr>
              <a:t>12</a:t>
            </a:r>
            <a:r>
              <a:rPr lang="ja-JP" altLang="en-US" sz="1400" dirty="0">
                <a:solidFill>
                  <a:srgbClr val="000000"/>
                </a:solidFill>
                <a:latin typeface="ＭＳ Ｐゴシック" pitchFamily="50" charset="-128"/>
              </a:rPr>
              <a:t>月</a:t>
            </a:r>
            <a:r>
              <a:rPr lang="en-US" altLang="ja-JP" sz="1400" dirty="0">
                <a:solidFill>
                  <a:srgbClr val="000000"/>
                </a:solidFill>
                <a:latin typeface="ＭＳ Ｐゴシック" pitchFamily="50" charset="-128"/>
              </a:rPr>
              <a:t>11</a:t>
            </a:r>
            <a:r>
              <a:rPr lang="ja-JP" altLang="en-US" sz="1400" dirty="0">
                <a:solidFill>
                  <a:srgbClr val="000000"/>
                </a:solidFill>
                <a:latin typeface="ＭＳ Ｐゴシック" pitchFamily="50" charset="-128"/>
              </a:rPr>
              <a:t>日 社会保障審議会</a:t>
            </a:r>
            <a:r>
              <a:rPr kumimoji="0" lang="ja-JP" altLang="en-US" sz="1400" kern="0" dirty="0">
                <a:solidFill>
                  <a:prstClr val="black"/>
                </a:solidFill>
                <a:latin typeface="Calibri" panose="020F0502020204030204"/>
                <a:ea typeface="ＭＳ Ｐゴシック"/>
              </a:rPr>
              <a:t>（医療保険部会・医療部会） </a:t>
            </a:r>
            <a:r>
              <a:rPr lang="ja-JP" altLang="en-US" sz="1400" dirty="0">
                <a:solidFill>
                  <a:srgbClr val="000000"/>
                </a:solidFill>
                <a:latin typeface="ＭＳ Ｐゴシック" pitchFamily="50" charset="-128"/>
              </a:rPr>
              <a:t>］</a:t>
            </a:r>
          </a:p>
        </p:txBody>
      </p:sp>
    </p:spTree>
    <p:extLst>
      <p:ext uri="{BB962C8B-B14F-4D97-AF65-F5344CB8AC3E}">
        <p14:creationId xmlns:p14="http://schemas.microsoft.com/office/powerpoint/2010/main" val="149198707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818027"/>
            <a:ext cx="9594720" cy="5957053"/>
          </a:xfrm>
          <a:prstGeom prst="rect">
            <a:avLst/>
          </a:prstGeom>
          <a:solidFill>
            <a:schemeClr val="bg1">
              <a:alpha val="50000"/>
            </a:schemeClr>
          </a:solidFill>
          <a:ln w="9525">
            <a:solidFill>
              <a:schemeClr val="tx1"/>
            </a:solidFill>
            <a:miter lim="800000"/>
            <a:headEnd/>
            <a:tailEnd/>
          </a:ln>
        </p:spPr>
        <p:txBody>
          <a:bodyPr/>
          <a:lstStyle/>
          <a:p>
            <a:endParaRPr lang="en-US" altLang="ja-JP" sz="1600" dirty="0">
              <a:solidFill>
                <a:prstClr val="black"/>
              </a:solidFill>
            </a:endParaRPr>
          </a:p>
          <a:p>
            <a:pPr marL="285750" indent="-285750">
              <a:buFont typeface="Wingdings" panose="05000000000000000000" pitchFamily="2" charset="2"/>
              <a:buChar char="Ø"/>
            </a:pPr>
            <a:r>
              <a:rPr lang="ja-JP" altLang="en-US" dirty="0">
                <a:solidFill>
                  <a:prstClr val="black"/>
                </a:solidFill>
              </a:rPr>
              <a:t>　医療技術評価分科会における検討結果等を踏まえ、基礎的な技術等の評価の見直しを行う</a:t>
            </a:r>
            <a:endParaRPr lang="en-US" altLang="ja-JP" dirty="0">
              <a:solidFill>
                <a:prstClr val="black"/>
              </a:solidFill>
            </a:endParaRPr>
          </a:p>
          <a:p>
            <a:r>
              <a:rPr lang="ja-JP" altLang="en-US" sz="1600" b="1" dirty="0">
                <a:solidFill>
                  <a:prstClr val="black"/>
                </a:solidFill>
              </a:rPr>
              <a:t>　　</a:t>
            </a:r>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pPr indent="273050"/>
            <a:r>
              <a:rPr lang="ja-JP" altLang="en-US" b="1" dirty="0">
                <a:solidFill>
                  <a:srgbClr val="0070C0"/>
                </a:solidFill>
              </a:rPr>
              <a:t>　</a:t>
            </a:r>
            <a:endParaRPr lang="en-US" altLang="ja-JP" sz="1400" dirty="0">
              <a:solidFill>
                <a:prstClr val="black"/>
              </a:solidFill>
            </a:endParaRPr>
          </a:p>
          <a:p>
            <a:pPr marL="174625" indent="-174625">
              <a:lnSpc>
                <a:spcPts val="1400"/>
              </a:lnSpc>
            </a:pPr>
            <a:endParaRPr lang="en-US" altLang="ja-JP" sz="1400" dirty="0">
              <a:solidFill>
                <a:prstClr val="black"/>
              </a:solidFill>
            </a:endParaRPr>
          </a:p>
          <a:p>
            <a:pPr marL="174625" indent="-174625">
              <a:lnSpc>
                <a:spcPts val="1400"/>
              </a:lnSpc>
            </a:pPr>
            <a:r>
              <a:rPr lang="ja-JP" altLang="en-US" sz="2000" b="1" u="sng" dirty="0">
                <a:solidFill>
                  <a:srgbClr val="0070C0"/>
                </a:solidFill>
              </a:rPr>
              <a:t>　　</a:t>
            </a:r>
            <a:endParaRPr lang="ja-JP" altLang="ja-JP" sz="1400" dirty="0">
              <a:solidFill>
                <a:prstClr val="black"/>
              </a:solidFill>
            </a:endParaRPr>
          </a:p>
          <a:p>
            <a:pPr marL="263525" indent="-263525">
              <a:lnSpc>
                <a:spcPts val="1400"/>
              </a:lnSpc>
            </a:pPr>
            <a:endParaRPr lang="en-US" altLang="ja-JP" sz="1400" dirty="0">
              <a:solidFill>
                <a:prstClr val="black"/>
              </a:solidFill>
            </a:endParaRPr>
          </a:p>
        </p:txBody>
      </p:sp>
      <p:sp>
        <p:nvSpPr>
          <p:cNvPr id="2052" name="Rectangle 36"/>
          <p:cNvSpPr>
            <a:spLocks noChangeArrowheads="1"/>
          </p:cNvSpPr>
          <p:nvPr/>
        </p:nvSpPr>
        <p:spPr bwMode="auto">
          <a:xfrm>
            <a:off x="117004" y="597862"/>
            <a:ext cx="5772100" cy="38289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（８）医師の基礎的な技術の再評価（モノから人へ）①</a:t>
            </a:r>
          </a:p>
        </p:txBody>
      </p:sp>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02810" y="4849217"/>
            <a:ext cx="387832" cy="42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90</a:t>
            </a:fld>
            <a:endParaRPr lang="ja-JP" altLang="en-US" sz="1600" dirty="0">
              <a:solidFill>
                <a:prstClr val="black"/>
              </a:solidFill>
            </a:endParaRPr>
          </a:p>
        </p:txBody>
      </p:sp>
      <p:graphicFrame>
        <p:nvGraphicFramePr>
          <p:cNvPr id="3" name="表 2"/>
          <p:cNvGraphicFramePr>
            <a:graphicFrameLocks noGrp="1"/>
          </p:cNvGraphicFramePr>
          <p:nvPr>
            <p:extLst>
              <p:ext uri="{D42A27DB-BD31-4B8C-83A1-F6EECF244321}">
                <p14:modId xmlns:p14="http://schemas.microsoft.com/office/powerpoint/2010/main" val="3269542236"/>
              </p:ext>
            </p:extLst>
          </p:nvPr>
        </p:nvGraphicFramePr>
        <p:xfrm>
          <a:off x="382872" y="1412776"/>
          <a:ext cx="4464496" cy="5058257"/>
        </p:xfrm>
        <a:graphic>
          <a:graphicData uri="http://schemas.openxmlformats.org/drawingml/2006/table">
            <a:tbl>
              <a:tblPr firstRow="1" bandRow="1">
                <a:tableStyleId>{5C22544A-7EE6-4342-B048-85BDC9FD1C3A}</a:tableStyleId>
              </a:tblPr>
              <a:tblGrid>
                <a:gridCol w="4464496">
                  <a:extLst>
                    <a:ext uri="{9D8B030D-6E8A-4147-A177-3AD203B41FA5}">
                      <a16:colId xmlns="" xmlns:a16="http://schemas.microsoft.com/office/drawing/2014/main" val="20000"/>
                    </a:ext>
                  </a:extLst>
                </a:gridCol>
              </a:tblGrid>
              <a:tr h="290677">
                <a:tc>
                  <a:txBody>
                    <a:bodyPr/>
                    <a:lstStyle/>
                    <a:p>
                      <a:pPr algn="ctr">
                        <a:lnSpc>
                          <a:spcPts val="1400"/>
                        </a:lnSpc>
                      </a:pPr>
                      <a:r>
                        <a:rPr kumimoji="1" lang="ja-JP" altLang="en-US" sz="1400" dirty="0"/>
                        <a:t>現行（例①）</a:t>
                      </a:r>
                    </a:p>
                  </a:txBody>
                  <a:tcPr/>
                </a:tc>
                <a:extLst>
                  <a:ext uri="{0D108BD9-81ED-4DB2-BD59-A6C34878D82A}">
                    <a16:rowId xmlns="" xmlns:a16="http://schemas.microsoft.com/office/drawing/2014/main" val="10000"/>
                  </a:ext>
                </a:extLst>
              </a:tr>
              <a:tr h="583636">
                <a:tc>
                  <a:txBody>
                    <a:bodyPr/>
                    <a:lstStyle/>
                    <a:p>
                      <a:pPr>
                        <a:lnSpc>
                          <a:spcPts val="1300"/>
                        </a:lnSpc>
                      </a:pPr>
                      <a:r>
                        <a:rPr kumimoji="1" lang="ja-JP" altLang="en-US" sz="1200" b="1" dirty="0"/>
                        <a:t>Ｄ４００</a:t>
                      </a:r>
                      <a:r>
                        <a:rPr kumimoji="1" lang="ja-JP" altLang="en-US" sz="1200" dirty="0"/>
                        <a:t>　血液採取　　</a:t>
                      </a:r>
                      <a:endParaRPr kumimoji="1" lang="en-US" altLang="ja-JP" sz="1200" dirty="0"/>
                    </a:p>
                    <a:p>
                      <a:pPr>
                        <a:lnSpc>
                          <a:spcPts val="1300"/>
                        </a:lnSpc>
                      </a:pPr>
                      <a:r>
                        <a:rPr kumimoji="1" lang="ja-JP" altLang="en-US" sz="1200" dirty="0"/>
                        <a:t>　１　静脈：２５点</a:t>
                      </a:r>
                      <a:endParaRPr kumimoji="1" lang="en-US" altLang="ja-JP" sz="1200" dirty="0"/>
                    </a:p>
                    <a:p>
                      <a:pPr>
                        <a:lnSpc>
                          <a:spcPts val="1300"/>
                        </a:lnSpc>
                      </a:pPr>
                      <a:r>
                        <a:rPr kumimoji="1" lang="ja-JP" altLang="en-US" sz="1200" dirty="0"/>
                        <a:t>　注２　６歳未満の乳幼児に対して行った場合は、２０点を加算する</a:t>
                      </a:r>
                    </a:p>
                  </a:txBody>
                  <a:tcPr/>
                </a:tc>
                <a:extLst>
                  <a:ext uri="{0D108BD9-81ED-4DB2-BD59-A6C34878D82A}">
                    <a16:rowId xmlns="" xmlns:a16="http://schemas.microsoft.com/office/drawing/2014/main" val="10001"/>
                  </a:ext>
                </a:extLst>
              </a:tr>
              <a:tr h="255183">
                <a:tc>
                  <a:txBody>
                    <a:bodyPr/>
                    <a:lstStyle/>
                    <a:p>
                      <a:pPr>
                        <a:lnSpc>
                          <a:spcPts val="1300"/>
                        </a:lnSpc>
                      </a:pPr>
                      <a:r>
                        <a:rPr kumimoji="1" lang="ja-JP" altLang="en-US" sz="1200" b="1" dirty="0"/>
                        <a:t>Ｄ０１１</a:t>
                      </a:r>
                      <a:r>
                        <a:rPr kumimoji="1" lang="ja-JP" altLang="en-US" sz="1200" dirty="0"/>
                        <a:t>　免疫学的検査</a:t>
                      </a:r>
                      <a:endParaRPr kumimoji="1" lang="en-US" altLang="ja-JP" sz="1200" dirty="0"/>
                    </a:p>
                    <a:p>
                      <a:pPr>
                        <a:lnSpc>
                          <a:spcPts val="1300"/>
                        </a:lnSpc>
                      </a:pPr>
                      <a:r>
                        <a:rPr kumimoji="1" lang="ja-JP" altLang="en-US" sz="1200" dirty="0"/>
                        <a:t>　１　ＡＢＯ血液型、Ｒｈ（Ｄ）血液型：２１点</a:t>
                      </a:r>
                    </a:p>
                  </a:txBody>
                  <a:tcPr/>
                </a:tc>
                <a:extLst>
                  <a:ext uri="{0D108BD9-81ED-4DB2-BD59-A6C34878D82A}">
                    <a16:rowId xmlns="" xmlns:a16="http://schemas.microsoft.com/office/drawing/2014/main" val="10002"/>
                  </a:ext>
                </a:extLst>
              </a:tr>
              <a:tr h="255183">
                <a:tc>
                  <a:txBody>
                    <a:bodyPr/>
                    <a:lstStyle/>
                    <a:p>
                      <a:pPr>
                        <a:lnSpc>
                          <a:spcPts val="1300"/>
                        </a:lnSpc>
                      </a:pPr>
                      <a:r>
                        <a:rPr kumimoji="1" lang="ja-JP" altLang="en-US" sz="1200" dirty="0"/>
                        <a:t>生体検査</a:t>
                      </a:r>
                      <a:endParaRPr kumimoji="1" lang="en-US" altLang="ja-JP" sz="1200" dirty="0"/>
                    </a:p>
                    <a:p>
                      <a:pPr>
                        <a:lnSpc>
                          <a:spcPts val="1300"/>
                        </a:lnSpc>
                      </a:pPr>
                      <a:r>
                        <a:rPr kumimoji="1" lang="ja-JP" altLang="en-US" sz="1200" dirty="0"/>
                        <a:t>　新生児加算</a:t>
                      </a:r>
                      <a:r>
                        <a:rPr kumimoji="1" lang="en-US" altLang="ja-JP" sz="1200" dirty="0"/>
                        <a:t>80/100</a:t>
                      </a:r>
                      <a:r>
                        <a:rPr kumimoji="1" lang="ja-JP" altLang="en-US" sz="1200" dirty="0"/>
                        <a:t>　乳幼児加算</a:t>
                      </a:r>
                      <a:r>
                        <a:rPr kumimoji="1" lang="en-US" altLang="ja-JP" sz="1200" dirty="0"/>
                        <a:t>50/100</a:t>
                      </a:r>
                      <a:r>
                        <a:rPr kumimoji="1" lang="ja-JP" altLang="en-US" sz="1200" dirty="0"/>
                        <a:t>　幼児加算</a:t>
                      </a:r>
                      <a:r>
                        <a:rPr kumimoji="1" lang="en-US" altLang="ja-JP" sz="1200" dirty="0"/>
                        <a:t>30/100</a:t>
                      </a:r>
                      <a:endParaRPr kumimoji="1" lang="ja-JP" altLang="en-US" sz="1200" dirty="0"/>
                    </a:p>
                  </a:txBody>
                  <a:tcPr/>
                </a:tc>
                <a:extLst>
                  <a:ext uri="{0D108BD9-81ED-4DB2-BD59-A6C34878D82A}">
                    <a16:rowId xmlns="" xmlns:a16="http://schemas.microsoft.com/office/drawing/2014/main" val="10007"/>
                  </a:ext>
                </a:extLst>
              </a:tr>
              <a:tr h="23677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Ｄ２３１－２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皮下連続グルコース測定（一連につき）：７００点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dk1"/>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注　別に厚生労働大臣が定める施設基準に適合しているものとし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て地方厚生局等に届け出た保険医療機関において行われる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場合に限り算定する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r>
                        <a:rPr kumimoji="1" lang="ja-JP" altLang="en-US" sz="1200" dirty="0"/>
                        <a:t>（施設基準）</a:t>
                      </a:r>
                      <a:endParaRPr kumimoji="1" lang="en-US" altLang="ja-JP" sz="1200" dirty="0"/>
                    </a:p>
                    <a:p>
                      <a:pPr>
                        <a:lnSpc>
                          <a:spcPts val="1300"/>
                        </a:lnSpc>
                      </a:pPr>
                      <a:r>
                        <a:rPr kumimoji="1" lang="ja-JP" altLang="en-US" sz="1200" dirty="0"/>
                        <a:t>（１）　糖尿病の治療に関し、専門の知識および少なくとも５年以上</a:t>
                      </a:r>
                      <a:endParaRPr kumimoji="1" lang="en-US" altLang="ja-JP" sz="1200" dirty="0"/>
                    </a:p>
                    <a:p>
                      <a:pPr>
                        <a:lnSpc>
                          <a:spcPts val="1300"/>
                        </a:lnSpc>
                      </a:pPr>
                      <a:r>
                        <a:rPr kumimoji="1" lang="ja-JP" altLang="en-US" sz="1200" dirty="0"/>
                        <a:t>　　の経験を有する常勤の医師が２名以上配置されていること</a:t>
                      </a:r>
                      <a:endParaRPr kumimoji="1" lang="en-US" altLang="ja-JP" sz="1200" dirty="0"/>
                    </a:p>
                    <a:p>
                      <a:pPr>
                        <a:lnSpc>
                          <a:spcPts val="1300"/>
                        </a:lnSpc>
                      </a:pPr>
                      <a:endParaRPr kumimoji="1" lang="en-US" altLang="ja-JP" sz="1200" dirty="0"/>
                    </a:p>
                    <a:p>
                      <a:pPr>
                        <a:lnSpc>
                          <a:spcPts val="1300"/>
                        </a:lnSpc>
                      </a:pPr>
                      <a:endParaRPr kumimoji="1" lang="en-US" altLang="ja-JP" sz="1200" dirty="0"/>
                    </a:p>
                  </a:txBody>
                  <a:tcPr/>
                </a:tc>
                <a:extLst>
                  <a:ext uri="{0D108BD9-81ED-4DB2-BD59-A6C34878D82A}">
                    <a16:rowId xmlns="" xmlns:a16="http://schemas.microsoft.com/office/drawing/2014/main" val="10003"/>
                  </a:ext>
                </a:extLst>
              </a:tr>
              <a:tr h="236772">
                <a:tc>
                  <a:txBody>
                    <a:bodyPr/>
                    <a:lstStyle/>
                    <a:p>
                      <a:pPr>
                        <a:lnSpc>
                          <a:spcPts val="1300"/>
                        </a:lnSpc>
                      </a:pPr>
                      <a:r>
                        <a:rPr kumimoji="1" lang="ja-JP" altLang="en-US" sz="1200" b="1" dirty="0"/>
                        <a:t>Ｄ２３９－３</a:t>
                      </a:r>
                      <a:r>
                        <a:rPr kumimoji="1" lang="ja-JP" altLang="en-US" sz="1200" dirty="0"/>
                        <a:t>　神経学的検査：４５０点</a:t>
                      </a:r>
                      <a:endParaRPr kumimoji="1" lang="en-US" altLang="ja-JP" sz="1200" dirty="0"/>
                    </a:p>
                  </a:txBody>
                  <a:tcPr/>
                </a:tc>
                <a:extLst>
                  <a:ext uri="{0D108BD9-81ED-4DB2-BD59-A6C34878D82A}">
                    <a16:rowId xmlns="" xmlns:a16="http://schemas.microsoft.com/office/drawing/2014/main" val="10004"/>
                  </a:ext>
                </a:extLst>
              </a:tr>
              <a:tr h="0">
                <a:tc>
                  <a:txBody>
                    <a:bodyPr/>
                    <a:lstStyle/>
                    <a:p>
                      <a:pPr>
                        <a:lnSpc>
                          <a:spcPts val="1300"/>
                        </a:lnSpc>
                      </a:pPr>
                      <a:r>
                        <a:rPr kumimoji="1" lang="ja-JP" altLang="en-US" sz="1200" b="1" dirty="0"/>
                        <a:t>Ｄ２８２－４</a:t>
                      </a:r>
                      <a:r>
                        <a:rPr kumimoji="1" lang="ja-JP" altLang="en-US" sz="1200" dirty="0"/>
                        <a:t>　ダーモスコピー：７２点</a:t>
                      </a:r>
                      <a:endParaRPr kumimoji="1" lang="en-US" altLang="ja-JP" sz="1200" dirty="0"/>
                    </a:p>
                    <a:p>
                      <a:pPr>
                        <a:lnSpc>
                          <a:spcPts val="1300"/>
                        </a:lnSpc>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（初回の診断日に限る）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endParaRPr kumimoji="1" lang="ja-JP" altLang="en-US"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1" baseline="0" dirty="0"/>
                        <a:t> </a:t>
                      </a:r>
                      <a:r>
                        <a:rPr kumimoji="1" lang="ja-JP" altLang="en-US" sz="1200" b="0" baseline="0" dirty="0"/>
                        <a:t>改訂</a:t>
                      </a:r>
                      <a:r>
                        <a:rPr kumimoji="1" lang="ja-JP" altLang="en-US" sz="1200" b="0" baseline="0" dirty="0">
                          <a:latin typeface="+mn-ea"/>
                          <a:ea typeface="+mn-ea"/>
                        </a:rPr>
                        <a:t>長谷川式簡易知能評価スケールを用いた検査の費用は、基本診療料に含まれているものであり、別に算定できない</a:t>
                      </a:r>
                      <a:endParaRPr kumimoji="1" lang="en-US" altLang="ja-JP" sz="1200" b="0" baseline="0" dirty="0">
                        <a:latin typeface="+mn-ea"/>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dirty="0">
                        <a:latin typeface="+mn-ea"/>
                        <a:ea typeface="+mn-ea"/>
                      </a:endParaRPr>
                    </a:p>
                  </a:txBody>
                  <a:tcPr/>
                </a:tc>
                <a:extLst>
                  <a:ext uri="{0D108BD9-81ED-4DB2-BD59-A6C34878D82A}">
                    <a16:rowId xmlns="" xmlns:a16="http://schemas.microsoft.com/office/drawing/2014/main" val="10006"/>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1983559043"/>
              </p:ext>
            </p:extLst>
          </p:nvPr>
        </p:nvGraphicFramePr>
        <p:xfrm>
          <a:off x="5272702" y="1379289"/>
          <a:ext cx="4449479" cy="5064600"/>
        </p:xfrm>
        <a:graphic>
          <a:graphicData uri="http://schemas.openxmlformats.org/drawingml/2006/table">
            <a:tbl>
              <a:tblPr firstRow="1" bandRow="1">
                <a:tableStyleId>{5C22544A-7EE6-4342-B048-85BDC9FD1C3A}</a:tableStyleId>
              </a:tblPr>
              <a:tblGrid>
                <a:gridCol w="4449479">
                  <a:extLst>
                    <a:ext uri="{9D8B030D-6E8A-4147-A177-3AD203B41FA5}">
                      <a16:colId xmlns="" xmlns:a16="http://schemas.microsoft.com/office/drawing/2014/main" val="20000"/>
                    </a:ext>
                  </a:extLst>
                </a:gridCol>
              </a:tblGrid>
              <a:tr h="297020">
                <a:tc>
                  <a:txBody>
                    <a:bodyPr/>
                    <a:lstStyle/>
                    <a:p>
                      <a:pPr algn="ctr">
                        <a:lnSpc>
                          <a:spcPts val="1400"/>
                        </a:lnSpc>
                      </a:pPr>
                      <a:r>
                        <a:rPr kumimoji="1" lang="ja-JP" altLang="en-US" sz="1400" dirty="0"/>
                        <a:t>改定（例①）</a:t>
                      </a:r>
                    </a:p>
                  </a:txBody>
                  <a:tcPr/>
                </a:tc>
                <a:extLst>
                  <a:ext uri="{0D108BD9-81ED-4DB2-BD59-A6C34878D82A}">
                    <a16:rowId xmlns="" xmlns:a16="http://schemas.microsoft.com/office/drawing/2014/main" val="10000"/>
                  </a:ext>
                </a:extLst>
              </a:tr>
              <a:tr h="57176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３０点</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注２　６歳未満の乳幼児に対して行った場合は、</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２５点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を加算する</a:t>
                      </a:r>
                    </a:p>
                  </a:txBody>
                  <a:tcPr/>
                </a:tc>
                <a:extLst>
                  <a:ext uri="{0D108BD9-81ED-4DB2-BD59-A6C34878D82A}">
                    <a16:rowId xmlns=""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Ｄ０１１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免疫学的検査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ＡＢＯ血液型、Ｒｈ（Ｄ）血液型：</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２４点</a:t>
                      </a:r>
                    </a:p>
                  </a:txBody>
                  <a:tcPr/>
                </a:tc>
                <a:extLst>
                  <a:ext uri="{0D108BD9-81ED-4DB2-BD59-A6C34878D82A}">
                    <a16:rowId xmlns=""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生体検査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新生児加算</a:t>
                      </a:r>
                      <a:r>
                        <a:rPr kumimoji="1" lang="en-US" altLang="ja-JP" sz="1200" b="0" i="0" u="sng" strike="noStrike" kern="1200" cap="none" spc="0" normalizeH="0" baseline="0" noProof="0" dirty="0">
                          <a:ln>
                            <a:noFill/>
                          </a:ln>
                          <a:solidFill>
                            <a:srgbClr val="FF0000"/>
                          </a:solidFill>
                          <a:effectLst/>
                          <a:uLnTx/>
                          <a:uFillTx/>
                          <a:latin typeface="+mn-lt"/>
                          <a:ea typeface="+mn-ea"/>
                          <a:cs typeface="+mn-cs"/>
                        </a:rPr>
                        <a:t>100/100</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乳幼児加算</a:t>
                      </a:r>
                      <a:r>
                        <a:rPr kumimoji="1" lang="en-US" altLang="ja-JP" sz="1200" b="0" i="0" u="sng" strike="noStrike" kern="1200" cap="none" spc="0" normalizeH="0" baseline="0" noProof="0" dirty="0">
                          <a:ln>
                            <a:noFill/>
                          </a:ln>
                          <a:solidFill>
                            <a:srgbClr val="FF0000"/>
                          </a:solidFill>
                          <a:effectLst/>
                          <a:uLnTx/>
                          <a:uFillTx/>
                          <a:latin typeface="+mn-lt"/>
                          <a:ea typeface="+mn-ea"/>
                          <a:cs typeface="+mn-cs"/>
                        </a:rPr>
                        <a:t>70/100</a:t>
                      </a:r>
                      <a:r>
                        <a:rPr kumimoji="1" lang="ja-JP" altLang="en-US" sz="1200" b="0" i="0" u="none" strike="noStrike" kern="1200" cap="none" spc="0" normalizeH="0" baseline="0" noProof="0">
                          <a:ln>
                            <a:noFill/>
                          </a:ln>
                          <a:solidFill>
                            <a:prstClr val="black"/>
                          </a:solidFill>
                          <a:effectLst/>
                          <a:uLnTx/>
                          <a:uFillTx/>
                          <a:latin typeface="+mn-lt"/>
                          <a:ea typeface="+mn-ea"/>
                          <a:cs typeface="+mn-cs"/>
                        </a:rPr>
                        <a:t>　幼児加算</a:t>
                      </a:r>
                      <a:r>
                        <a:rPr kumimoji="1" lang="en-US" altLang="ja-JP" sz="1200" b="0" i="0" u="sng" strike="noStrike" kern="1200" cap="none" spc="0" normalizeH="0" baseline="0" noProof="0" dirty="0">
                          <a:ln>
                            <a:noFill/>
                          </a:ln>
                          <a:solidFill>
                            <a:srgbClr val="FF0000"/>
                          </a:solidFill>
                          <a:effectLst/>
                          <a:uLnTx/>
                          <a:uFillTx/>
                          <a:latin typeface="+mn-lt"/>
                          <a:ea typeface="+mn-ea"/>
                          <a:cs typeface="+mn-cs"/>
                        </a:rPr>
                        <a:t>40/100</a:t>
                      </a:r>
                      <a:endParaRPr kumimoji="1" lang="ja-JP" altLang="en-US" sz="1200" b="0"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 xmlns:a16="http://schemas.microsoft.com/office/drawing/2014/main" val="10007"/>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Ｄ２３１－２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皮下連続式グルコース測定（一連につき）：７００点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注１　別に厚生労働大臣が定める施設基準に適合しているものと</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して地方厚生局等に届け出た保険医療機関において行われ</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る場合に限り算定する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（施設基準）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（１）　糖尿病の治療に関し、専門の知識および少なくとも５年以上</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の経験を有する常勤の医師が</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１名以上</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配置されていること</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sng" strike="noStrike" kern="1200" cap="none" spc="0" normalizeH="0" baseline="0" noProof="0" dirty="0">
                          <a:ln>
                            <a:noFill/>
                          </a:ln>
                          <a:solidFill>
                            <a:srgbClr val="FF0000"/>
                          </a:solidFill>
                          <a:effectLst/>
                          <a:uLnTx/>
                          <a:uFillTx/>
                          <a:latin typeface="+mn-lt"/>
                          <a:ea typeface="+mn-ea"/>
                          <a:cs typeface="+mn-cs"/>
                        </a:rPr>
                        <a:t>注２　注１に規定する届出を行った診療所において行われる場合</a:t>
                      </a:r>
                      <a:endParaRPr kumimoji="1" lang="en-US" altLang="ja-JP" sz="1200" b="0"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mn-lt"/>
                          <a:ea typeface="+mn-ea"/>
                          <a:cs typeface="+mn-cs"/>
                        </a:rPr>
                        <a:t>　　　</a:t>
                      </a:r>
                      <a:r>
                        <a:rPr kumimoji="1" lang="ja-JP" altLang="en-US" sz="1200" b="0" i="0" u="sng" strike="noStrike" kern="1200" cap="none" spc="0" normalizeH="0" baseline="0" noProof="0" dirty="0">
                          <a:ln>
                            <a:noFill/>
                          </a:ln>
                          <a:solidFill>
                            <a:srgbClr val="FF0000"/>
                          </a:solidFill>
                          <a:effectLst/>
                          <a:uLnTx/>
                          <a:uFillTx/>
                          <a:latin typeface="+mn-lt"/>
                          <a:ea typeface="+mn-ea"/>
                          <a:cs typeface="+mn-cs"/>
                        </a:rPr>
                        <a:t>は、６月に２回に限り算定する</a:t>
                      </a:r>
                      <a:endParaRPr kumimoji="1" lang="en-US" altLang="ja-JP" sz="1200" b="0"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 xmlns:a16="http://schemas.microsoft.com/office/drawing/2014/main" val="10003"/>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Ｄ２３９－３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神経学的検査：</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 xmlns:a16="http://schemas.microsoft.com/office/drawing/2014/main" val="10004"/>
                  </a:ext>
                </a:extLst>
              </a:tr>
              <a:tr h="62459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ダーモスコピー：７２点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sng" strike="noStrike" kern="1200" cap="none" spc="0" normalizeH="0" baseline="0" noProof="0" dirty="0">
                          <a:ln>
                            <a:noFill/>
                          </a:ln>
                          <a:solidFill>
                            <a:srgbClr val="FF0000"/>
                          </a:solidFill>
                          <a:effectLst/>
                          <a:uLnTx/>
                          <a:uFillTx/>
                          <a:latin typeface="+mn-lt"/>
                          <a:ea typeface="+mn-ea"/>
                          <a:cs typeface="+mn-cs"/>
                        </a:rPr>
                        <a:t>注　検査の回数又は部位数にかかわらず、４月に１回に限り算定</a:t>
                      </a:r>
                      <a:endParaRPr kumimoji="1" lang="en-US" altLang="ja-JP" sz="1200" b="0"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FF0000"/>
                          </a:solidFill>
                          <a:effectLst/>
                          <a:uLnTx/>
                          <a:uFillTx/>
                          <a:latin typeface="+mn-lt"/>
                          <a:ea typeface="+mn-ea"/>
                          <a:cs typeface="+mn-cs"/>
                        </a:rPr>
                        <a:t>      </a:t>
                      </a:r>
                      <a:r>
                        <a:rPr kumimoji="1" lang="en-US" altLang="ja-JP" sz="1200" b="0" i="0" u="sng" strike="noStrike" kern="1200" cap="none" spc="0" normalizeH="0" baseline="0" noProof="0" dirty="0">
                          <a:ln>
                            <a:noFill/>
                          </a:ln>
                          <a:solidFill>
                            <a:srgbClr val="FF0000"/>
                          </a:solidFill>
                          <a:effectLst/>
                          <a:uLnTx/>
                          <a:uFillTx/>
                          <a:latin typeface="+mn-lt"/>
                          <a:ea typeface="+mn-ea"/>
                          <a:cs typeface="+mn-cs"/>
                        </a:rPr>
                        <a:t> </a:t>
                      </a:r>
                      <a:r>
                        <a:rPr kumimoji="1" lang="ja-JP" altLang="en-US" sz="1200" b="0" i="0" u="sng" strike="noStrike" kern="1200" cap="none" spc="0" normalizeH="0" baseline="0" noProof="0" dirty="0">
                          <a:ln>
                            <a:noFill/>
                          </a:ln>
                          <a:solidFill>
                            <a:srgbClr val="FF0000"/>
                          </a:solidFill>
                          <a:effectLst/>
                          <a:uLnTx/>
                          <a:uFillTx/>
                          <a:latin typeface="+mn-lt"/>
                          <a:ea typeface="+mn-ea"/>
                          <a:cs typeface="+mn-cs"/>
                        </a:rPr>
                        <a:t>する</a:t>
                      </a:r>
                      <a:endParaRPr kumimoji="1" lang="en-US" altLang="ja-JP" sz="12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FF0000"/>
                          </a:solidFill>
                          <a:effectLst/>
                          <a:uLnTx/>
                          <a:uFillTx/>
                          <a:latin typeface="+mn-lt"/>
                          <a:ea typeface="+mn-ea"/>
                          <a:cs typeface="+mn-cs"/>
                        </a:rPr>
                        <a:t>     </a:t>
                      </a:r>
                      <a:r>
                        <a:rPr kumimoji="1" lang="ja-JP" altLang="en-US" sz="1200" b="0" i="0" u="none" strike="noStrike" kern="1200" cap="none" spc="0" normalizeH="0" baseline="0" noProof="0" dirty="0">
                          <a:ln>
                            <a:noFill/>
                          </a:ln>
                          <a:solidFill>
                            <a:srgbClr val="FF0000"/>
                          </a:solidFill>
                          <a:effectLst/>
                          <a:uLnTx/>
                          <a:uFillTx/>
                          <a:latin typeface="+mn-lt"/>
                          <a:ea typeface="+mn-ea"/>
                          <a:cs typeface="+mn-cs"/>
                        </a:rPr>
                        <a:t>経過観察の目的で算定可能。新たに他の疾患で検査を行う場合であっても、前回の算定日から１月を経過していること。</a:t>
                      </a:r>
                    </a:p>
                  </a:txBody>
                  <a:tcPr/>
                </a:tc>
                <a:extLst>
                  <a:ext uri="{0D108BD9-81ED-4DB2-BD59-A6C34878D82A}">
                    <a16:rowId xmlns="" xmlns:a16="http://schemas.microsoft.com/office/drawing/2014/main" val="10005"/>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認知機能検査　その他の心理検査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操作が容易なもの：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８０点</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長谷川式知能評価スケール、ＭＭＳＥ等を追加</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6"/>
                  </a:ext>
                </a:extLst>
              </a:tr>
            </a:tbl>
          </a:graphicData>
        </a:graphic>
      </p:graphicFrame>
      <p:sp>
        <p:nvSpPr>
          <p:cNvPr id="5" name="右矢印 4"/>
          <p:cNvSpPr/>
          <p:nvPr/>
        </p:nvSpPr>
        <p:spPr>
          <a:xfrm>
            <a:off x="4826565"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Tree>
    <p:extLst>
      <p:ext uri="{BB962C8B-B14F-4D97-AF65-F5344CB8AC3E}">
        <p14:creationId xmlns:p14="http://schemas.microsoft.com/office/powerpoint/2010/main" val="344017385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6496" y="912891"/>
            <a:ext cx="9594720" cy="5862219"/>
          </a:xfrm>
          <a:prstGeom prst="rect">
            <a:avLst/>
          </a:prstGeom>
          <a:solidFill>
            <a:schemeClr val="bg1">
              <a:alpha val="50000"/>
            </a:schemeClr>
          </a:solidFill>
          <a:ln w="9525">
            <a:solidFill>
              <a:schemeClr val="tx1"/>
            </a:solidFill>
            <a:miter lim="800000"/>
            <a:headEnd/>
            <a:tailEnd/>
          </a:ln>
        </p:spPr>
        <p:txBody>
          <a:bodyPr/>
          <a:lstStyle/>
          <a:p>
            <a:endParaRPr lang="en-US" altLang="ja-JP" sz="1600" dirty="0">
              <a:solidFill>
                <a:prstClr val="black"/>
              </a:solidFill>
            </a:endParaRPr>
          </a:p>
          <a:p>
            <a:pPr marL="285750" indent="-285750">
              <a:buFont typeface="Wingdings" panose="05000000000000000000" pitchFamily="2" charset="2"/>
              <a:buChar char="Ø"/>
            </a:pPr>
            <a:r>
              <a:rPr lang="ja-JP" altLang="en-US" sz="1600" dirty="0">
                <a:solidFill>
                  <a:prstClr val="black"/>
                </a:solidFill>
              </a:rPr>
              <a:t>　</a:t>
            </a:r>
            <a:r>
              <a:rPr lang="ja-JP" altLang="en-US" dirty="0">
                <a:solidFill>
                  <a:prstClr val="black"/>
                </a:solidFill>
              </a:rPr>
              <a:t>医療技術評価分科会における検討結果等を踏まえ、基礎的な技術等の評価の見直しを行う</a:t>
            </a:r>
            <a:endParaRPr lang="en-US" altLang="ja-JP" dirty="0">
              <a:solidFill>
                <a:prstClr val="black"/>
              </a:solidFill>
            </a:endParaRPr>
          </a:p>
          <a:p>
            <a:r>
              <a:rPr lang="ja-JP" altLang="en-US" sz="1600" b="1" dirty="0">
                <a:solidFill>
                  <a:prstClr val="black"/>
                </a:solidFill>
              </a:rPr>
              <a:t>　　</a:t>
            </a:r>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endParaRPr lang="en-US" altLang="ja-JP" b="1" dirty="0">
              <a:solidFill>
                <a:srgbClr val="0070C0"/>
              </a:solidFill>
            </a:endParaRPr>
          </a:p>
          <a:p>
            <a:pPr indent="273050"/>
            <a:r>
              <a:rPr lang="ja-JP" altLang="en-US" b="1" dirty="0">
                <a:solidFill>
                  <a:srgbClr val="0070C0"/>
                </a:solidFill>
              </a:rPr>
              <a:t>　</a:t>
            </a:r>
            <a:endParaRPr lang="en-US" altLang="ja-JP" sz="1400" dirty="0">
              <a:solidFill>
                <a:prstClr val="black"/>
              </a:solidFill>
            </a:endParaRPr>
          </a:p>
          <a:p>
            <a:pPr marL="174625" indent="-174625">
              <a:lnSpc>
                <a:spcPts val="1400"/>
              </a:lnSpc>
            </a:pPr>
            <a:endParaRPr lang="en-US" altLang="ja-JP" sz="1400" dirty="0">
              <a:solidFill>
                <a:prstClr val="black"/>
              </a:solidFill>
            </a:endParaRPr>
          </a:p>
          <a:p>
            <a:pPr marL="174625" indent="-174625">
              <a:lnSpc>
                <a:spcPts val="1400"/>
              </a:lnSpc>
            </a:pPr>
            <a:r>
              <a:rPr lang="ja-JP" altLang="en-US" sz="2000" b="1" u="sng" dirty="0">
                <a:solidFill>
                  <a:srgbClr val="0070C0"/>
                </a:solidFill>
              </a:rPr>
              <a:t>　　</a:t>
            </a:r>
            <a:endParaRPr lang="ja-JP" altLang="ja-JP" sz="1400" dirty="0">
              <a:solidFill>
                <a:prstClr val="black"/>
              </a:solidFill>
            </a:endParaRPr>
          </a:p>
          <a:p>
            <a:pPr marL="263525" indent="-263525">
              <a:lnSpc>
                <a:spcPts val="1400"/>
              </a:lnSpc>
            </a:pPr>
            <a:endParaRPr lang="en-US" altLang="ja-JP" sz="1400" dirty="0">
              <a:solidFill>
                <a:prstClr val="black"/>
              </a:solidFill>
            </a:endParaRPr>
          </a:p>
        </p:txBody>
      </p:sp>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02810" y="4849217"/>
            <a:ext cx="387832" cy="42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2"/>
          <p:cNvSpPr>
            <a:spLocks noChangeArrowheads="1"/>
          </p:cNvSpPr>
          <p:nvPr/>
        </p:nvSpPr>
        <p:spPr bwMode="auto">
          <a:xfrm>
            <a:off x="245192" y="10749"/>
            <a:ext cx="9517327" cy="53793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91</a:t>
            </a:fld>
            <a:endParaRPr lang="ja-JP" altLang="en-US" sz="1600" dirty="0">
              <a:solidFill>
                <a:prstClr val="black"/>
              </a:solidFill>
            </a:endParaRPr>
          </a:p>
        </p:txBody>
      </p:sp>
      <p:graphicFrame>
        <p:nvGraphicFramePr>
          <p:cNvPr id="3" name="表 2"/>
          <p:cNvGraphicFramePr>
            <a:graphicFrameLocks noGrp="1"/>
          </p:cNvGraphicFramePr>
          <p:nvPr>
            <p:extLst>
              <p:ext uri="{D42A27DB-BD31-4B8C-83A1-F6EECF244321}">
                <p14:modId xmlns:p14="http://schemas.microsoft.com/office/powerpoint/2010/main" val="1123035534"/>
              </p:ext>
            </p:extLst>
          </p:nvPr>
        </p:nvGraphicFramePr>
        <p:xfrm>
          <a:off x="362072" y="1523614"/>
          <a:ext cx="4464496" cy="4918557"/>
        </p:xfrm>
        <a:graphic>
          <a:graphicData uri="http://schemas.openxmlformats.org/drawingml/2006/table">
            <a:tbl>
              <a:tblPr firstRow="1" bandRow="1">
                <a:tableStyleId>{5C22544A-7EE6-4342-B048-85BDC9FD1C3A}</a:tableStyleId>
              </a:tblPr>
              <a:tblGrid>
                <a:gridCol w="4464496">
                  <a:extLst>
                    <a:ext uri="{9D8B030D-6E8A-4147-A177-3AD203B41FA5}">
                      <a16:colId xmlns="" xmlns:a16="http://schemas.microsoft.com/office/drawing/2014/main" val="20000"/>
                    </a:ext>
                  </a:extLst>
                </a:gridCol>
              </a:tblGrid>
              <a:tr h="290677">
                <a:tc>
                  <a:txBody>
                    <a:bodyPr/>
                    <a:lstStyle/>
                    <a:p>
                      <a:pPr algn="ctr">
                        <a:lnSpc>
                          <a:spcPts val="1400"/>
                        </a:lnSpc>
                      </a:pPr>
                      <a:r>
                        <a:rPr kumimoji="1" lang="ja-JP" altLang="en-US" sz="1400" dirty="0"/>
                        <a:t>現行（例②）</a:t>
                      </a:r>
                    </a:p>
                  </a:txBody>
                  <a:tcPr/>
                </a:tc>
                <a:extLst>
                  <a:ext uri="{0D108BD9-81ED-4DB2-BD59-A6C34878D82A}">
                    <a16:rowId xmlns="" xmlns:a16="http://schemas.microsoft.com/office/drawing/2014/main" val="10000"/>
                  </a:ext>
                </a:extLst>
              </a:tr>
              <a:tr h="411744">
                <a:tc>
                  <a:txBody>
                    <a:bodyPr/>
                    <a:lstStyle/>
                    <a:p>
                      <a:pPr>
                        <a:lnSpc>
                          <a:spcPts val="1300"/>
                        </a:lnSpc>
                      </a:pPr>
                      <a:r>
                        <a:rPr kumimoji="1" lang="ja-JP" altLang="en-US" sz="1200" b="1" dirty="0"/>
                        <a:t>Ｊ０００</a:t>
                      </a:r>
                      <a:r>
                        <a:rPr kumimoji="1" lang="ja-JP" altLang="en-US" sz="1200" dirty="0"/>
                        <a:t>　創傷処置</a:t>
                      </a:r>
                      <a:endParaRPr kumimoji="1" lang="en-US" altLang="ja-JP" sz="1200" dirty="0"/>
                    </a:p>
                    <a:p>
                      <a:pPr>
                        <a:lnSpc>
                          <a:spcPts val="1300"/>
                        </a:lnSpc>
                      </a:pPr>
                      <a:r>
                        <a:rPr kumimoji="1" lang="ja-JP" altLang="en-US" sz="1200" dirty="0"/>
                        <a:t>　１　</a:t>
                      </a:r>
                      <a:r>
                        <a:rPr kumimoji="1" lang="en-US" altLang="ja-JP" sz="1200" dirty="0"/>
                        <a:t>100</a:t>
                      </a:r>
                      <a:r>
                        <a:rPr kumimoji="1" lang="ja-JP" altLang="en-US" sz="1200" dirty="0"/>
                        <a:t>㎠未満</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：４５点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1"/>
                  </a:ext>
                </a:extLst>
              </a:tr>
              <a:tr h="272869">
                <a:tc>
                  <a:txBody>
                    <a:bodyPr/>
                    <a:lstStyle/>
                    <a:p>
                      <a:r>
                        <a:rPr kumimoji="1" lang="ja-JP" altLang="en-US" sz="1200" b="0" dirty="0"/>
                        <a:t>　３歳未満の乳幼児に対して区分番号</a:t>
                      </a:r>
                      <a:r>
                        <a:rPr kumimoji="1" lang="ja-JP" altLang="en-US" sz="1200" b="1" dirty="0"/>
                        <a:t>Ｊ１２２～Ｊ１２９－４</a:t>
                      </a:r>
                      <a:r>
                        <a:rPr kumimoji="1" lang="ja-JP" altLang="en-US" sz="1200" b="0" dirty="0"/>
                        <a:t>までに掲げるギプスの処置を行った場合には、</a:t>
                      </a:r>
                      <a:r>
                        <a:rPr kumimoji="1" lang="ja-JP" altLang="en-US" sz="1200" b="1" dirty="0"/>
                        <a:t>　</a:t>
                      </a:r>
                      <a:r>
                        <a:rPr kumimoji="1" lang="ja-JP" altLang="en-US" sz="1200" b="0" dirty="0"/>
                        <a:t>当該各区分の所定点数の</a:t>
                      </a:r>
                      <a:r>
                        <a:rPr kumimoji="1" lang="en-US" altLang="ja-JP" sz="1200" b="0" dirty="0"/>
                        <a:t>55/100</a:t>
                      </a:r>
                      <a:r>
                        <a:rPr kumimoji="1" lang="ja-JP" altLang="en-US" sz="1200" b="0" dirty="0"/>
                        <a:t>に相当する点数を所定点数に加算する</a:t>
                      </a:r>
                      <a:endParaRPr kumimoji="1" lang="en-US" altLang="ja-JP" sz="1200" b="0" dirty="0"/>
                    </a:p>
                    <a:p>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Ｊ１２２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四肢ギプス包帯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Ｊ１２３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体幹ギプス包帯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Ｊ１２４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鎖骨ギプス包帯（片側）</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Ｊ１２５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ギプスベッド</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Ｊ１２６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斜頸矯正ギプス包帯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Ｊ１２７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先天性股関節脱臼ギプス包帯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Ｊ１２８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脊椎側弯矯正ギプス包帯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治療装具の採型ギプス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練習用仮義足又は仮義手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義肢装具採寸法（１肢につき）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Ｊ１２９－４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治療装具採型法（１肢につき）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2"/>
                  </a:ext>
                </a:extLst>
              </a:tr>
              <a:tr h="272869">
                <a:tc>
                  <a:txBody>
                    <a:bodyPr/>
                    <a:lstStyle/>
                    <a:p>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Ｊ０５７－３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鶏眼・胼胝処置：１７０点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　月１回に限り算定する</a:t>
                      </a:r>
                      <a:endParaRPr kumimoji="1" lang="en-US" altLang="ja-JP" sz="1200" dirty="0"/>
                    </a:p>
                  </a:txBody>
                  <a:tcPr/>
                </a:tc>
                <a:extLst>
                  <a:ext uri="{0D108BD9-81ED-4DB2-BD59-A6C34878D82A}">
                    <a16:rowId xmlns="" xmlns:a16="http://schemas.microsoft.com/office/drawing/2014/main" val="10003"/>
                  </a:ext>
                </a:extLst>
              </a:tr>
              <a:tr h="2728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Ｊ１１３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耳垢塞栓除去（複雑なもの）　２　両側：１５０点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r>
                        <a:rPr kumimoji="1" lang="ja-JP" altLang="en-US" sz="1200" dirty="0"/>
                        <a:t>　注　乳幼児加算：５０点</a:t>
                      </a:r>
                      <a:endParaRPr kumimoji="1" lang="en-US" altLang="ja-JP" sz="1200" dirty="0"/>
                    </a:p>
                  </a:txBody>
                  <a:tcPr/>
                </a:tc>
                <a:extLst>
                  <a:ext uri="{0D108BD9-81ED-4DB2-BD59-A6C34878D82A}">
                    <a16:rowId xmlns="" xmlns:a16="http://schemas.microsoft.com/office/drawing/2014/main" val="10005"/>
                  </a:ext>
                </a:extLst>
              </a:tr>
              <a:tr h="272869">
                <a:tc>
                  <a:txBody>
                    <a:bodyPr/>
                    <a:lstStyle/>
                    <a:p>
                      <a:r>
                        <a:rPr kumimoji="1" lang="ja-JP" altLang="en-US" sz="1200" b="1" dirty="0"/>
                        <a:t>Ｋ８９８</a:t>
                      </a:r>
                      <a:r>
                        <a:rPr kumimoji="1" lang="ja-JP" altLang="en-US" sz="1200" dirty="0"/>
                        <a:t> 帝王切開術　</a:t>
                      </a:r>
                      <a:endParaRPr kumimoji="1" lang="en-US" altLang="ja-JP" sz="1200" dirty="0"/>
                    </a:p>
                    <a:p>
                      <a:r>
                        <a:rPr kumimoji="1" lang="ja-JP" altLang="en-US" sz="1200" dirty="0"/>
                        <a:t>　注　複雑な場合については２</a:t>
                      </a:r>
                      <a:r>
                        <a:rPr kumimoji="1" lang="en-US" altLang="ja-JP" sz="1200" dirty="0"/>
                        <a:t>,</a:t>
                      </a:r>
                      <a:r>
                        <a:rPr kumimoji="1" lang="ja-JP" altLang="en-US" sz="1200" dirty="0"/>
                        <a:t>０００点を所定点数に加算する</a:t>
                      </a:r>
                      <a:endParaRPr kumimoji="1" lang="en-US" altLang="ja-JP" sz="1200" dirty="0"/>
                    </a:p>
                    <a:p>
                      <a:endParaRPr kumimoji="1" lang="en-US" altLang="ja-JP" sz="1200" dirty="0"/>
                    </a:p>
                  </a:txBody>
                  <a:tcPr/>
                </a:tc>
                <a:extLst>
                  <a:ext uri="{0D108BD9-81ED-4DB2-BD59-A6C34878D82A}">
                    <a16:rowId xmlns="" xmlns:a16="http://schemas.microsoft.com/office/drawing/2014/main" val="10004"/>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987432096"/>
              </p:ext>
            </p:extLst>
          </p:nvPr>
        </p:nvGraphicFramePr>
        <p:xfrm>
          <a:off x="5313056" y="1520441"/>
          <a:ext cx="4449479" cy="4924900"/>
        </p:xfrm>
        <a:graphic>
          <a:graphicData uri="http://schemas.openxmlformats.org/drawingml/2006/table">
            <a:tbl>
              <a:tblPr firstRow="1" bandRow="1">
                <a:tableStyleId>{5C22544A-7EE6-4342-B048-85BDC9FD1C3A}</a:tableStyleId>
              </a:tblPr>
              <a:tblGrid>
                <a:gridCol w="4449479">
                  <a:extLst>
                    <a:ext uri="{9D8B030D-6E8A-4147-A177-3AD203B41FA5}">
                      <a16:colId xmlns="" xmlns:a16="http://schemas.microsoft.com/office/drawing/2014/main" val="20000"/>
                    </a:ext>
                  </a:extLst>
                </a:gridCol>
              </a:tblGrid>
              <a:tr h="297020">
                <a:tc>
                  <a:txBody>
                    <a:bodyPr/>
                    <a:lstStyle/>
                    <a:p>
                      <a:pPr algn="ctr">
                        <a:lnSpc>
                          <a:spcPts val="1400"/>
                        </a:lnSpc>
                      </a:pPr>
                      <a:r>
                        <a:rPr kumimoji="1" lang="ja-JP" altLang="en-US" sz="1400" dirty="0"/>
                        <a:t>改定（例②）</a:t>
                      </a:r>
                    </a:p>
                  </a:txBody>
                  <a:tcPr/>
                </a:tc>
                <a:extLst>
                  <a:ext uri="{0D108BD9-81ED-4DB2-BD59-A6C34878D82A}">
                    <a16:rowId xmlns="" xmlns:a16="http://schemas.microsoft.com/office/drawing/2014/main" val="10000"/>
                  </a:ext>
                </a:extLst>
              </a:tr>
              <a:tr h="40695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創傷処置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㎠未満：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５２点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 xmlns:a16="http://schemas.microsoft.com/office/drawing/2014/main" val="10001"/>
                  </a:ext>
                </a:extLst>
              </a:tr>
              <a:tr h="2529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６歳未満</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の乳幼児に対して区分番号</a:t>
                      </a: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Ｊ１２２～Ｊ１２９－４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までに掲げるギプスの処置を行った場合には、</a:t>
                      </a: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当該各区分の所定点数の</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55/100</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に相当する点数を所定点数に加算する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Ｊ１２２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四肢ギプス包帯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Ｊ１２３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体幹ギプス包帯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Ｊ１２４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鎖骨ギプス包帯（片側）</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Ｊ１２５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ギプスベッド</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Ｊ１２６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斜頸矯正ギプス包帯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Ｊ１２７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先天性股関節脱臼ギプス包帯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Ｊ１２８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脊椎側弯矯正ギプス包帯</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治療装具の採型ギプス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練習用仮義足又は仮義手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義肢装具採寸法（１肢につき）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　Ｊ１２９－４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治療装具採型法（１肢につき）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2"/>
                  </a:ext>
                </a:extLst>
              </a:tr>
              <a:tr h="2529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Ｊ０５７－３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鶏眼・胼胝処置：１７０点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　</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月２回</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に限り算定する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3"/>
                  </a:ext>
                </a:extLst>
              </a:tr>
              <a:tr h="2529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Ｊ１１３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耳垢塞栓除去（複雑なもの）　２　両側：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１８０点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　乳幼児加算：</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 xmlns:a16="http://schemas.microsoft.com/office/drawing/2014/main" val="10005"/>
                  </a:ext>
                </a:extLst>
              </a:tr>
              <a:tr h="2529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Ｋ８９８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帝王切開術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注　複雑な場合については２</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０００点を所定点数に加算する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「複雑な場合」に</a:t>
                      </a:r>
                      <a:r>
                        <a:rPr kumimoji="1" lang="ja-JP" altLang="en-US" sz="1200" b="1" i="0" u="none" strike="noStrike" kern="1200" cap="none" spc="0" normalizeH="0" baseline="0" noProof="0" dirty="0">
                          <a:ln>
                            <a:noFill/>
                          </a:ln>
                          <a:solidFill>
                            <a:srgbClr val="FF0000"/>
                          </a:solidFill>
                          <a:effectLst/>
                          <a:uLnTx/>
                          <a:uFillTx/>
                          <a:latin typeface="+mn-lt"/>
                          <a:ea typeface="+mn-ea"/>
                          <a:cs typeface="+mn-cs"/>
                        </a:rPr>
                        <a:t>「多胎」</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を加える</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 xmlns:a16="http://schemas.microsoft.com/office/drawing/2014/main" val="10004"/>
                  </a:ext>
                </a:extLst>
              </a:tr>
            </a:tbl>
          </a:graphicData>
        </a:graphic>
      </p:graphicFrame>
      <p:sp>
        <p:nvSpPr>
          <p:cNvPr id="5" name="右矢印 4"/>
          <p:cNvSpPr/>
          <p:nvPr/>
        </p:nvSpPr>
        <p:spPr>
          <a:xfrm>
            <a:off x="4826565"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Rectangle 36"/>
          <p:cNvSpPr>
            <a:spLocks noChangeArrowheads="1"/>
          </p:cNvSpPr>
          <p:nvPr/>
        </p:nvSpPr>
        <p:spPr bwMode="auto">
          <a:xfrm>
            <a:off x="117004" y="597862"/>
            <a:ext cx="5772100" cy="38289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（８）医師の基礎的な技術の再評価（モノから人へ）②</a:t>
            </a:r>
          </a:p>
        </p:txBody>
      </p:sp>
    </p:spTree>
    <p:extLst>
      <p:ext uri="{BB962C8B-B14F-4D97-AF65-F5344CB8AC3E}">
        <p14:creationId xmlns:p14="http://schemas.microsoft.com/office/powerpoint/2010/main" val="160853362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37"/>
          <p:cNvSpPr>
            <a:spLocks noChangeArrowheads="1"/>
          </p:cNvSpPr>
          <p:nvPr/>
        </p:nvSpPr>
        <p:spPr bwMode="auto">
          <a:xfrm>
            <a:off x="212030" y="924446"/>
            <a:ext cx="9511189" cy="2216523"/>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pPr>
            <a:r>
              <a:rPr lang="ja-JP" altLang="en-US" dirty="0">
                <a:solidFill>
                  <a:prstClr val="black"/>
                </a:solidFill>
              </a:rPr>
              <a:t>  在支診以外の診療所が、かかりつけの患者に対し、他の医療機関との連携等により２４時間の往診体制と連絡体制を構築した場合の加算を新設する。</a:t>
            </a:r>
            <a:endParaRPr lang="en-US" altLang="ja-JP" dirty="0">
              <a:solidFill>
                <a:prstClr val="black"/>
              </a:solidFill>
            </a:endParaRPr>
          </a:p>
          <a:p>
            <a:r>
              <a:rPr lang="en-US" altLang="ja-JP" dirty="0">
                <a:solidFill>
                  <a:prstClr val="black"/>
                </a:solidFill>
              </a:rPr>
              <a:t>	</a:t>
            </a:r>
            <a:r>
              <a:rPr lang="ja-JP" altLang="en-US" dirty="0">
                <a:solidFill>
                  <a:prstClr val="black"/>
                </a:solidFill>
              </a:rPr>
              <a:t>在宅時医学総合管理料・施設入居時医学総合管理料</a:t>
            </a:r>
            <a:endParaRPr lang="en-US" altLang="ja-JP" dirty="0">
              <a:solidFill>
                <a:prstClr val="black"/>
              </a:solidFill>
            </a:endParaRPr>
          </a:p>
          <a:p>
            <a:r>
              <a:rPr lang="ja-JP" altLang="en-US" b="1" dirty="0">
                <a:solidFill>
                  <a:srgbClr val="0070C0"/>
                </a:solidFill>
              </a:rPr>
              <a:t>（新）</a:t>
            </a:r>
            <a:r>
              <a:rPr lang="en-US" altLang="ja-JP" b="1" dirty="0">
                <a:solidFill>
                  <a:prstClr val="black"/>
                </a:solidFill>
              </a:rPr>
              <a:t>	</a:t>
            </a:r>
            <a:r>
              <a:rPr lang="ja-JP" altLang="en-US" b="1" u="sng" dirty="0">
                <a:solidFill>
                  <a:srgbClr val="0070C0"/>
                </a:solidFill>
              </a:rPr>
              <a:t>継続診療加算：２１６点（１月に１回）</a:t>
            </a:r>
            <a:endParaRPr lang="en-US" altLang="ja-JP" sz="1200" dirty="0">
              <a:solidFill>
                <a:prstClr val="black"/>
              </a:solidFill>
            </a:endParaRPr>
          </a:p>
          <a:p>
            <a:r>
              <a:rPr lang="ja-JP" altLang="en-US" sz="1200" dirty="0">
                <a:solidFill>
                  <a:prstClr val="black"/>
                </a:solidFill>
              </a:rPr>
              <a:t>　　　</a:t>
            </a:r>
            <a:r>
              <a:rPr lang="ja-JP" altLang="en-US" sz="1400" dirty="0">
                <a:solidFill>
                  <a:prstClr val="black"/>
                </a:solidFill>
              </a:rPr>
              <a:t>［主な算定要件］</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(1) </a:t>
            </a:r>
            <a:r>
              <a:rPr lang="ja-JP" altLang="en-US" sz="1400" dirty="0">
                <a:solidFill>
                  <a:prstClr val="black"/>
                </a:solidFill>
              </a:rPr>
              <a:t>当該診療所の外来を４回以上受診した後に訪問診療に移行した患者であること。</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(2) </a:t>
            </a:r>
            <a:r>
              <a:rPr lang="ja-JP" altLang="en-US" sz="1400" dirty="0">
                <a:solidFill>
                  <a:prstClr val="black"/>
                </a:solidFill>
              </a:rPr>
              <a:t>算定患者ごとに、連携する医療機関との協力等により、</a:t>
            </a:r>
            <a:r>
              <a:rPr lang="en-US" altLang="ja-JP" sz="1400" dirty="0">
                <a:solidFill>
                  <a:prstClr val="black"/>
                </a:solidFill>
              </a:rPr>
              <a:t>24</a:t>
            </a:r>
            <a:r>
              <a:rPr lang="ja-JP" altLang="en-US" sz="1400" dirty="0">
                <a:solidFill>
                  <a:prstClr val="black"/>
                </a:solidFill>
              </a:rPr>
              <a:t>時間の往診体制及び </a:t>
            </a:r>
            <a:r>
              <a:rPr lang="en-US" altLang="ja-JP" sz="1400" dirty="0">
                <a:solidFill>
                  <a:prstClr val="black"/>
                </a:solidFill>
              </a:rPr>
              <a:t>24</a:t>
            </a:r>
            <a:r>
              <a:rPr lang="ja-JP" altLang="en-US" sz="1400" dirty="0">
                <a:solidFill>
                  <a:prstClr val="black"/>
                </a:solidFill>
              </a:rPr>
              <a:t>時間の連絡体制を構築すること。　　　　　　</a:t>
            </a:r>
            <a:endParaRPr lang="en-US" altLang="ja-JP" sz="1400" dirty="0">
              <a:solidFill>
                <a:prstClr val="black"/>
              </a:solidFill>
            </a:endParaRPr>
          </a:p>
          <a:p>
            <a:r>
              <a:rPr lang="ja-JP" altLang="en-US" sz="1400" dirty="0">
                <a:solidFill>
                  <a:prstClr val="black"/>
                </a:solidFill>
              </a:rPr>
              <a:t>　　　　</a:t>
            </a:r>
            <a:r>
              <a:rPr lang="en-US" altLang="ja-JP" sz="1400" dirty="0">
                <a:solidFill>
                  <a:prstClr val="black"/>
                </a:solidFill>
              </a:rPr>
              <a:t>(3) </a:t>
            </a:r>
            <a:r>
              <a:rPr lang="ja-JP" altLang="en-US" sz="1400" dirty="0">
                <a:solidFill>
                  <a:prstClr val="black"/>
                </a:solidFill>
              </a:rPr>
              <a:t>訪問看護が必要な患者に対し、訪問看護を提供する体制を有していること。</a:t>
            </a:r>
          </a:p>
        </p:txBody>
      </p:sp>
      <p:graphicFrame>
        <p:nvGraphicFramePr>
          <p:cNvPr id="17" name="グラフ 16"/>
          <p:cNvGraphicFramePr/>
          <p:nvPr>
            <p:extLst>
              <p:ext uri="{D42A27DB-BD31-4B8C-83A1-F6EECF244321}">
                <p14:modId xmlns:p14="http://schemas.microsoft.com/office/powerpoint/2010/main" val="2144816524"/>
              </p:ext>
            </p:extLst>
          </p:nvPr>
        </p:nvGraphicFramePr>
        <p:xfrm>
          <a:off x="0" y="3439086"/>
          <a:ext cx="5281683" cy="2934652"/>
        </p:xfrm>
        <a:graphic>
          <a:graphicData uri="http://schemas.openxmlformats.org/drawingml/2006/chart">
            <c:chart xmlns:c="http://schemas.openxmlformats.org/drawingml/2006/chart" xmlns:r="http://schemas.openxmlformats.org/officeDocument/2006/relationships" r:id="rId3"/>
          </a:graphicData>
        </a:graphic>
      </p:graphicFrame>
      <p:sp>
        <p:nvSpPr>
          <p:cNvPr id="19" name="テキスト ボックス 18"/>
          <p:cNvSpPr txBox="1"/>
          <p:nvPr/>
        </p:nvSpPr>
        <p:spPr>
          <a:xfrm>
            <a:off x="21604" y="6559846"/>
            <a:ext cx="4673543" cy="261610"/>
          </a:xfrm>
          <a:prstGeom prst="rect">
            <a:avLst/>
          </a:prstGeom>
          <a:noFill/>
        </p:spPr>
        <p:txBody>
          <a:bodyPr wrap="square" rtlCol="0">
            <a:spAutoFit/>
          </a:bodyPr>
          <a:lstStyle/>
          <a:p>
            <a:r>
              <a:rPr lang="ja-JP" altLang="en-US" sz="1100" dirty="0">
                <a:solidFill>
                  <a:prstClr val="black"/>
                </a:solidFill>
              </a:rPr>
              <a:t>出典：平成</a:t>
            </a:r>
            <a:r>
              <a:rPr lang="en-US" altLang="ja-JP" sz="1100" dirty="0">
                <a:solidFill>
                  <a:prstClr val="black"/>
                </a:solidFill>
              </a:rPr>
              <a:t>26</a:t>
            </a:r>
            <a:r>
              <a:rPr lang="ja-JP" altLang="en-US" sz="1100" dirty="0">
                <a:solidFill>
                  <a:prstClr val="black"/>
                </a:solidFill>
              </a:rPr>
              <a:t>年度医療施設調査</a:t>
            </a:r>
            <a:r>
              <a:rPr lang="en-US" altLang="ja-JP" sz="1100" dirty="0">
                <a:solidFill>
                  <a:prstClr val="black"/>
                </a:solidFill>
              </a:rPr>
              <a:t>(</a:t>
            </a:r>
            <a:r>
              <a:rPr lang="ja-JP" altLang="en-US" sz="1100" dirty="0">
                <a:solidFill>
                  <a:prstClr val="black"/>
                </a:solidFill>
              </a:rPr>
              <a:t>厚生労働省）（特別集計）</a:t>
            </a:r>
          </a:p>
        </p:txBody>
      </p:sp>
      <p:sp>
        <p:nvSpPr>
          <p:cNvPr id="20" name="テキスト ボックス 1"/>
          <p:cNvSpPr txBox="1"/>
          <p:nvPr/>
        </p:nvSpPr>
        <p:spPr>
          <a:xfrm>
            <a:off x="4358821" y="6451435"/>
            <a:ext cx="672642" cy="16809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dirty="0">
                <a:solidFill>
                  <a:prstClr val="black"/>
                </a:solidFill>
              </a:rPr>
              <a:t>（施設）</a:t>
            </a:r>
            <a:endParaRPr lang="en-US" altLang="ja-JP" sz="1200" dirty="0">
              <a:solidFill>
                <a:prstClr val="black"/>
              </a:solidFill>
            </a:endParaRPr>
          </a:p>
          <a:p>
            <a:endParaRPr lang="ja-JP" altLang="en-US" sz="1200" dirty="0">
              <a:solidFill>
                <a:prstClr val="black"/>
              </a:solidFill>
            </a:endParaRPr>
          </a:p>
        </p:txBody>
      </p:sp>
      <p:sp>
        <p:nvSpPr>
          <p:cNvPr id="21" name="テキスト ボックス 20"/>
          <p:cNvSpPr txBox="1"/>
          <p:nvPr/>
        </p:nvSpPr>
        <p:spPr>
          <a:xfrm>
            <a:off x="4280374" y="4069166"/>
            <a:ext cx="1710684" cy="276999"/>
          </a:xfrm>
          <a:prstGeom prst="rect">
            <a:avLst/>
          </a:prstGeom>
          <a:noFill/>
        </p:spPr>
        <p:txBody>
          <a:bodyPr wrap="square" rtlCol="0">
            <a:spAutoFit/>
          </a:bodyPr>
          <a:lstStyle/>
          <a:p>
            <a:r>
              <a:rPr lang="ja-JP" altLang="en-US" sz="1200" dirty="0">
                <a:solidFill>
                  <a:prstClr val="black"/>
                </a:solidFill>
              </a:rPr>
              <a:t>全</a:t>
            </a:r>
            <a:r>
              <a:rPr lang="en-US" altLang="ja-JP" sz="1200" dirty="0">
                <a:solidFill>
                  <a:prstClr val="black"/>
                </a:solidFill>
              </a:rPr>
              <a:t>20,597</a:t>
            </a:r>
            <a:r>
              <a:rPr lang="ja-JP" altLang="en-US" sz="1200" dirty="0">
                <a:solidFill>
                  <a:prstClr val="black"/>
                </a:solidFill>
              </a:rPr>
              <a:t>施設</a:t>
            </a:r>
          </a:p>
        </p:txBody>
      </p:sp>
      <p:sp>
        <p:nvSpPr>
          <p:cNvPr id="22" name="テキスト ボックス 2"/>
          <p:cNvSpPr txBox="1"/>
          <p:nvPr/>
        </p:nvSpPr>
        <p:spPr>
          <a:xfrm>
            <a:off x="230845" y="3234756"/>
            <a:ext cx="4464298" cy="35030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400" b="1" dirty="0">
                <a:solidFill>
                  <a:prstClr val="black"/>
                </a:solidFill>
              </a:rPr>
              <a:t>［在宅医療サービスを実施する一般診療所の施設数］</a:t>
            </a:r>
          </a:p>
        </p:txBody>
      </p:sp>
      <p:sp>
        <p:nvSpPr>
          <p:cNvPr id="23" name="テキスト ボックス 7"/>
          <p:cNvSpPr txBox="1"/>
          <p:nvPr/>
        </p:nvSpPr>
        <p:spPr>
          <a:xfrm>
            <a:off x="4659517" y="4577943"/>
            <a:ext cx="1485064" cy="27699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200" dirty="0">
                <a:solidFill>
                  <a:prstClr val="black"/>
                </a:solidFill>
              </a:rPr>
              <a:t>全</a:t>
            </a:r>
            <a:r>
              <a:rPr lang="en-US" altLang="ja-JP" sz="1200" dirty="0">
                <a:solidFill>
                  <a:prstClr val="black"/>
                </a:solidFill>
              </a:rPr>
              <a:t>23,358</a:t>
            </a:r>
            <a:r>
              <a:rPr lang="ja-JP" altLang="en-US" sz="1200" dirty="0">
                <a:solidFill>
                  <a:prstClr val="black"/>
                </a:solidFill>
              </a:rPr>
              <a:t>施設</a:t>
            </a:r>
          </a:p>
        </p:txBody>
      </p:sp>
      <p:graphicFrame>
        <p:nvGraphicFramePr>
          <p:cNvPr id="24" name="コンテンツ プレースホルダー 4"/>
          <p:cNvGraphicFramePr>
            <a:graphicFrameLocks/>
          </p:cNvGraphicFramePr>
          <p:nvPr>
            <p:extLst>
              <p:ext uri="{D42A27DB-BD31-4B8C-83A1-F6EECF244321}">
                <p14:modId xmlns:p14="http://schemas.microsoft.com/office/powerpoint/2010/main" val="2225540638"/>
              </p:ext>
            </p:extLst>
          </p:nvPr>
        </p:nvGraphicFramePr>
        <p:xfrm>
          <a:off x="5538151" y="3743910"/>
          <a:ext cx="4367848" cy="2968276"/>
        </p:xfrm>
        <a:graphic>
          <a:graphicData uri="http://schemas.openxmlformats.org/drawingml/2006/chart">
            <c:chart xmlns:c="http://schemas.openxmlformats.org/drawingml/2006/chart" xmlns:r="http://schemas.openxmlformats.org/officeDocument/2006/relationships" r:id="rId4"/>
          </a:graphicData>
        </a:graphic>
      </p:graphicFrame>
      <p:sp>
        <p:nvSpPr>
          <p:cNvPr id="26" name="テキスト ボックス 25"/>
          <p:cNvSpPr txBox="1"/>
          <p:nvPr/>
        </p:nvSpPr>
        <p:spPr>
          <a:xfrm>
            <a:off x="5171340" y="6623876"/>
            <a:ext cx="3961506" cy="253916"/>
          </a:xfrm>
          <a:prstGeom prst="rect">
            <a:avLst/>
          </a:prstGeom>
          <a:noFill/>
        </p:spPr>
        <p:txBody>
          <a:bodyPr wrap="square" rtlCol="0">
            <a:spAutoFit/>
          </a:bodyPr>
          <a:lstStyle/>
          <a:p>
            <a:pPr algn="r"/>
            <a:r>
              <a:rPr lang="ja-JP" altLang="en-US" sz="1050" dirty="0">
                <a:solidFill>
                  <a:prstClr val="black"/>
                </a:solidFill>
              </a:rPr>
              <a:t>（出典：診療報酬改定の結果検証に係る特別調査（平成</a:t>
            </a:r>
            <a:r>
              <a:rPr lang="en-US" altLang="ja-JP" sz="1050" dirty="0">
                <a:solidFill>
                  <a:prstClr val="black"/>
                </a:solidFill>
              </a:rPr>
              <a:t>28</a:t>
            </a:r>
            <a:r>
              <a:rPr lang="ja-JP" altLang="en-US" sz="1050" dirty="0">
                <a:solidFill>
                  <a:prstClr val="black"/>
                </a:solidFill>
              </a:rPr>
              <a:t>年度））</a:t>
            </a:r>
            <a:endParaRPr lang="en-US" altLang="ja-JP" sz="1050" dirty="0">
              <a:solidFill>
                <a:prstClr val="black"/>
              </a:solidFill>
            </a:endParaRPr>
          </a:p>
        </p:txBody>
      </p:sp>
      <p:sp>
        <p:nvSpPr>
          <p:cNvPr id="28" name="テキスト ボックス 27"/>
          <p:cNvSpPr txBox="1"/>
          <p:nvPr/>
        </p:nvSpPr>
        <p:spPr>
          <a:xfrm>
            <a:off x="6987098" y="3686469"/>
            <a:ext cx="1429269" cy="415498"/>
          </a:xfrm>
          <a:prstGeom prst="rect">
            <a:avLst/>
          </a:prstGeom>
          <a:noFill/>
        </p:spPr>
        <p:txBody>
          <a:bodyPr wrap="square" rtlCol="0">
            <a:spAutoFit/>
          </a:bodyPr>
          <a:lstStyle/>
          <a:p>
            <a:r>
              <a:rPr lang="ja-JP" altLang="en-US" sz="1050" b="1" dirty="0">
                <a:solidFill>
                  <a:prstClr val="black"/>
                </a:solidFill>
              </a:rPr>
              <a:t>自院に通院等していた患者</a:t>
            </a:r>
          </a:p>
        </p:txBody>
      </p:sp>
      <p:cxnSp>
        <p:nvCxnSpPr>
          <p:cNvPr id="29" name="直線コネクタ 28"/>
          <p:cNvCxnSpPr/>
          <p:nvPr/>
        </p:nvCxnSpPr>
        <p:spPr>
          <a:xfrm>
            <a:off x="7497819" y="3962496"/>
            <a:ext cx="217960" cy="276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8417122" y="3669955"/>
            <a:ext cx="1431438" cy="253916"/>
          </a:xfrm>
          <a:prstGeom prst="rect">
            <a:avLst/>
          </a:prstGeom>
          <a:noFill/>
        </p:spPr>
        <p:txBody>
          <a:bodyPr wrap="square" rtlCol="0">
            <a:spAutoFit/>
          </a:bodyPr>
          <a:lstStyle/>
          <a:p>
            <a:r>
              <a:rPr lang="ja-JP" altLang="en-US" sz="1050" dirty="0">
                <a:solidFill>
                  <a:prstClr val="black"/>
                </a:solidFill>
              </a:rPr>
              <a:t>他院からの紹介患者</a:t>
            </a:r>
          </a:p>
        </p:txBody>
      </p:sp>
      <p:cxnSp>
        <p:nvCxnSpPr>
          <p:cNvPr id="31" name="直線コネクタ 30"/>
          <p:cNvCxnSpPr/>
          <p:nvPr/>
        </p:nvCxnSpPr>
        <p:spPr>
          <a:xfrm flipH="1">
            <a:off x="8915746" y="3922290"/>
            <a:ext cx="111916" cy="23251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2"/>
          <p:cNvSpPr txBox="1"/>
          <p:nvPr/>
        </p:nvSpPr>
        <p:spPr>
          <a:xfrm>
            <a:off x="5786212" y="3234756"/>
            <a:ext cx="4464298" cy="35030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400" b="1" dirty="0">
                <a:solidFill>
                  <a:prstClr val="black"/>
                </a:solidFill>
              </a:rPr>
              <a:t>［訪問診療を行っている患者の受診経路別割合］</a:t>
            </a:r>
          </a:p>
        </p:txBody>
      </p:sp>
      <p:sp>
        <p:nvSpPr>
          <p:cNvPr id="25" name="Rectangle 2"/>
          <p:cNvSpPr>
            <a:spLocks noChangeArrowheads="1"/>
          </p:cNvSpPr>
          <p:nvPr/>
        </p:nvSpPr>
        <p:spPr bwMode="auto">
          <a:xfrm>
            <a:off x="194414" y="44449"/>
            <a:ext cx="9517327" cy="48305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33" name="Rectangle 36"/>
          <p:cNvSpPr>
            <a:spLocks noChangeArrowheads="1"/>
          </p:cNvSpPr>
          <p:nvPr/>
        </p:nvSpPr>
        <p:spPr bwMode="auto">
          <a:xfrm>
            <a:off x="212031" y="527501"/>
            <a:ext cx="5815769" cy="38344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（９）在支診以外の診療所の訪問診療に対する評価</a:t>
            </a:r>
          </a:p>
        </p:txBody>
      </p:sp>
      <p:sp>
        <p:nvSpPr>
          <p:cNvPr id="34"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7" name="テキスト ボックス 26"/>
          <p:cNvSpPr txBox="1"/>
          <p:nvPr/>
        </p:nvSpPr>
        <p:spPr>
          <a:xfrm>
            <a:off x="6483061" y="1628800"/>
            <a:ext cx="20295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243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274</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2705226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200493" y="836712"/>
            <a:ext cx="9511189" cy="5839852"/>
          </a:xfrm>
          <a:prstGeom prst="rect">
            <a:avLst/>
          </a:prstGeom>
          <a:noFill/>
          <a:ln w="9525">
            <a:solidFill>
              <a:schemeClr val="tx1"/>
            </a:solidFill>
            <a:miter lim="800000"/>
            <a:headEnd/>
            <a:tailEnd/>
          </a:ln>
        </p:spPr>
        <p:txBody>
          <a:bodyPr/>
          <a:lstStyle/>
          <a:p>
            <a:pPr marL="285750" indent="-285750">
              <a:spcAft>
                <a:spcPts val="600"/>
              </a:spcAft>
              <a:buFont typeface="Wingdings" panose="05000000000000000000" pitchFamily="2" charset="2"/>
              <a:buChar char="Ø"/>
              <a:tabLst>
                <a:tab pos="540000" algn="l"/>
              </a:tabLst>
            </a:pPr>
            <a:r>
              <a:rPr lang="ja-JP" altLang="en-US" dirty="0">
                <a:solidFill>
                  <a:prstClr val="black"/>
                </a:solidFill>
              </a:rPr>
              <a:t>　地域において認知症患者の支援体制の確保に協力する認知症サポート医が</a:t>
            </a:r>
            <a:r>
              <a:rPr lang="ja-JP" altLang="en-US" dirty="0" err="1">
                <a:solidFill>
                  <a:prstClr val="black"/>
                </a:solidFill>
              </a:rPr>
              <a:t>行うかかりつけ</a:t>
            </a:r>
            <a:r>
              <a:rPr lang="ja-JP" altLang="en-US" dirty="0">
                <a:solidFill>
                  <a:prstClr val="black"/>
                </a:solidFill>
              </a:rPr>
              <a:t>医への指導・助言について評価を設ける。</a:t>
            </a:r>
            <a:endParaRPr lang="en-US" altLang="ja-JP" dirty="0">
              <a:solidFill>
                <a:prstClr val="black"/>
              </a:solidFill>
            </a:endParaRPr>
          </a:p>
          <a:p>
            <a:pPr>
              <a:spcAft>
                <a:spcPts val="600"/>
              </a:spcAft>
              <a:tabLst>
                <a:tab pos="540000" algn="l"/>
              </a:tabLst>
            </a:pPr>
            <a:r>
              <a:rPr lang="en-US" altLang="ja-JP" b="1" dirty="0">
                <a:solidFill>
                  <a:srgbClr val="0070C0"/>
                </a:solidFill>
                <a:latin typeface="ＭＳ Ｐゴシック"/>
              </a:rPr>
              <a:t>(</a:t>
            </a:r>
            <a:r>
              <a:rPr lang="ja-JP" altLang="en-US" b="1" dirty="0">
                <a:solidFill>
                  <a:srgbClr val="0070C0"/>
                </a:solidFill>
                <a:latin typeface="ＭＳ Ｐゴシック"/>
              </a:rPr>
              <a:t>新</a:t>
            </a:r>
            <a:r>
              <a:rPr lang="en-US" altLang="ja-JP" b="1" dirty="0">
                <a:solidFill>
                  <a:srgbClr val="0070C0"/>
                </a:solidFill>
                <a:latin typeface="ＭＳ Ｐゴシック"/>
              </a:rPr>
              <a:t>)		</a:t>
            </a:r>
            <a:r>
              <a:rPr lang="ja-JP" altLang="en-US" b="1" u="sng" dirty="0">
                <a:solidFill>
                  <a:srgbClr val="0070C0"/>
                </a:solidFill>
                <a:latin typeface="ＭＳ Ｐゴシック"/>
              </a:rPr>
              <a:t>認知症サポート指導料：４５０点（６月に１回）</a:t>
            </a:r>
            <a:endParaRPr lang="en-US" altLang="ja-JP" b="1" dirty="0">
              <a:solidFill>
                <a:prstClr val="black"/>
              </a:solidFill>
              <a:latin typeface="ＭＳ Ｐゴシック"/>
            </a:endParaRPr>
          </a:p>
          <a:p>
            <a:pPr marL="625475" indent="1588">
              <a:tabLst>
                <a:tab pos="540000" algn="l"/>
              </a:tabLst>
            </a:pPr>
            <a:r>
              <a:rPr lang="ja-JP" altLang="en-US" sz="1200" dirty="0">
                <a:solidFill>
                  <a:prstClr val="black"/>
                </a:solidFill>
                <a:latin typeface="ＭＳ Ｐゴシック"/>
              </a:rPr>
              <a:t>［算定要件］</a:t>
            </a:r>
            <a:endParaRPr lang="en-US" altLang="ja-JP" sz="1200" dirty="0">
              <a:solidFill>
                <a:prstClr val="black"/>
              </a:solidFill>
              <a:latin typeface="ＭＳ Ｐゴシック"/>
            </a:endParaRPr>
          </a:p>
          <a:p>
            <a:pPr marL="717550" indent="1588">
              <a:tabLst>
                <a:tab pos="540000" algn="l"/>
              </a:tabLst>
            </a:pPr>
            <a:r>
              <a:rPr lang="ja-JP" altLang="en-US" sz="1200" dirty="0">
                <a:solidFill>
                  <a:prstClr val="black"/>
                </a:solidFill>
                <a:latin typeface="ＭＳ Ｐゴシック"/>
              </a:rPr>
              <a:t>地域の認知症患者に対する支援体制構築のための役割・業務を担っている認知症サポート医が、かかりつけ医の求めに応じて、認知症患者に対し療養上の指導を行うとともに、紹介元のかかりつけ医に対し療養方針に係る助言を行っていること</a:t>
            </a:r>
            <a:endParaRPr lang="en-US" altLang="ja-JP" sz="1200" dirty="0">
              <a:solidFill>
                <a:prstClr val="black"/>
              </a:solidFill>
              <a:latin typeface="ＭＳ Ｐゴシック"/>
            </a:endParaRPr>
          </a:p>
          <a:p>
            <a:pPr marL="625475" indent="1588">
              <a:tabLst>
                <a:tab pos="540000" algn="l"/>
              </a:tabLst>
            </a:pPr>
            <a:endParaRPr lang="en-US" altLang="ja-JP" sz="1200" dirty="0">
              <a:solidFill>
                <a:prstClr val="black"/>
              </a:solidFill>
              <a:latin typeface="ＭＳ Ｐゴシック"/>
            </a:endParaRPr>
          </a:p>
          <a:p>
            <a:pPr marL="285750" indent="-285750">
              <a:spcAft>
                <a:spcPts val="600"/>
              </a:spcAft>
              <a:buFont typeface="Wingdings" panose="05000000000000000000" pitchFamily="2" charset="2"/>
              <a:buChar char="Ø"/>
              <a:tabLst>
                <a:tab pos="540000" algn="l"/>
              </a:tabLst>
            </a:pPr>
            <a:r>
              <a:rPr lang="ja-JP" altLang="en-US" dirty="0">
                <a:solidFill>
                  <a:prstClr val="black"/>
                </a:solidFill>
              </a:rPr>
              <a:t>　認知症サポート医の助言を</a:t>
            </a:r>
            <a:r>
              <a:rPr lang="ja-JP" altLang="en-US" dirty="0" err="1">
                <a:solidFill>
                  <a:prstClr val="black"/>
                </a:solidFill>
              </a:rPr>
              <a:t>受けたかかりつけ</a:t>
            </a:r>
            <a:r>
              <a:rPr lang="ja-JP" altLang="en-US" dirty="0">
                <a:solidFill>
                  <a:prstClr val="black"/>
                </a:solidFill>
              </a:rPr>
              <a:t>医が行う認知症患者の医学管理等について、評価を新設する。</a:t>
            </a:r>
            <a:endParaRPr lang="en-US" altLang="ja-JP" dirty="0">
              <a:solidFill>
                <a:prstClr val="black"/>
              </a:solidFill>
            </a:endParaRPr>
          </a:p>
          <a:p>
            <a:pPr>
              <a:spcAft>
                <a:spcPts val="600"/>
              </a:spcAft>
              <a:tabLst>
                <a:tab pos="540000" algn="l"/>
              </a:tabLst>
            </a:pPr>
            <a:r>
              <a:rPr lang="ja-JP" altLang="en-US" b="1" dirty="0">
                <a:solidFill>
                  <a:srgbClr val="0070C0"/>
                </a:solidFill>
              </a:rPr>
              <a:t>（新）</a:t>
            </a:r>
            <a:r>
              <a:rPr lang="en-US" altLang="ja-JP" b="1" dirty="0">
                <a:solidFill>
                  <a:srgbClr val="0070C0"/>
                </a:solidFill>
              </a:rPr>
              <a:t>		</a:t>
            </a:r>
            <a:r>
              <a:rPr lang="ja-JP" altLang="en-US" b="1" u="sng" dirty="0">
                <a:solidFill>
                  <a:srgbClr val="0070C0"/>
                </a:solidFill>
              </a:rPr>
              <a:t>認知症療養指導料２：３００点（月１回）（６月に限る）</a:t>
            </a:r>
            <a:endParaRPr lang="en-US" altLang="ja-JP" b="1" u="sng" dirty="0">
              <a:solidFill>
                <a:srgbClr val="0070C0"/>
              </a:solidFill>
            </a:endParaRPr>
          </a:p>
          <a:p>
            <a:pPr>
              <a:spcAft>
                <a:spcPts val="600"/>
              </a:spcAft>
              <a:tabLst>
                <a:tab pos="540000" algn="l"/>
              </a:tabLst>
            </a:pPr>
            <a:r>
              <a:rPr lang="ja-JP" altLang="en-US" b="1" dirty="0">
                <a:solidFill>
                  <a:srgbClr val="0070C0"/>
                </a:solidFill>
              </a:rPr>
              <a:t>（新）</a:t>
            </a:r>
            <a:r>
              <a:rPr lang="en-US" altLang="ja-JP" b="1" dirty="0">
                <a:solidFill>
                  <a:srgbClr val="0070C0"/>
                </a:solidFill>
              </a:rPr>
              <a:t>		</a:t>
            </a:r>
            <a:r>
              <a:rPr lang="ja-JP" altLang="en-US" b="1" u="sng" dirty="0">
                <a:solidFill>
                  <a:srgbClr val="0070C0"/>
                </a:solidFill>
              </a:rPr>
              <a:t>認知症療養指導料３：３００点（月１回） （６月に限る）</a:t>
            </a:r>
            <a:endParaRPr lang="en-US" altLang="ja-JP" b="1" u="sng" dirty="0">
              <a:solidFill>
                <a:srgbClr val="0070C0"/>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marL="719138">
              <a:tabLst>
                <a:tab pos="540000" algn="l"/>
              </a:tabLst>
            </a:pPr>
            <a:endParaRPr lang="en-US" altLang="ja-JP" sz="1200" dirty="0">
              <a:solidFill>
                <a:prstClr val="black"/>
              </a:solidFill>
            </a:endParaRPr>
          </a:p>
          <a:p>
            <a:pPr>
              <a:spcBef>
                <a:spcPts val="1200"/>
              </a:spcBef>
              <a:tabLst>
                <a:tab pos="540000" algn="l"/>
              </a:tabLst>
            </a:pPr>
            <a:endParaRPr lang="en-US" altLang="ja-JP" dirty="0">
              <a:solidFill>
                <a:prstClr val="black"/>
              </a:solidFill>
            </a:endParaRPr>
          </a:p>
        </p:txBody>
      </p:sp>
      <p:sp>
        <p:nvSpPr>
          <p:cNvPr id="2" name="テキスト ボックス 1"/>
          <p:cNvSpPr txBox="1"/>
          <p:nvPr/>
        </p:nvSpPr>
        <p:spPr>
          <a:xfrm>
            <a:off x="0" y="3872832"/>
            <a:ext cx="3652838" cy="1754326"/>
          </a:xfrm>
          <a:prstGeom prst="rect">
            <a:avLst/>
          </a:prstGeom>
          <a:noFill/>
        </p:spPr>
        <p:txBody>
          <a:bodyPr wrap="square" rtlCol="0">
            <a:spAutoFit/>
          </a:bodyPr>
          <a:lstStyle/>
          <a:p>
            <a:pPr marL="627063">
              <a:tabLst>
                <a:tab pos="540000" algn="l"/>
              </a:tabLst>
            </a:pPr>
            <a:r>
              <a:rPr lang="ja-JP" altLang="en-US" sz="1200" dirty="0">
                <a:solidFill>
                  <a:prstClr val="black"/>
                </a:solidFill>
              </a:rPr>
              <a:t>［認知症療養指導料２の算定要件］</a:t>
            </a:r>
            <a:endParaRPr lang="en-US" altLang="ja-JP" sz="1200" dirty="0">
              <a:solidFill>
                <a:prstClr val="black"/>
              </a:solidFill>
            </a:endParaRPr>
          </a:p>
          <a:p>
            <a:pPr marL="719138">
              <a:tabLst>
                <a:tab pos="540000" algn="l"/>
              </a:tabLst>
            </a:pPr>
            <a:r>
              <a:rPr lang="ja-JP" altLang="en-US" sz="1200" dirty="0">
                <a:solidFill>
                  <a:prstClr val="black"/>
                </a:solidFill>
              </a:rPr>
              <a:t> かかりつけ医が、認知症サポート医による助言を踏まえて、認知症患者に対し療養計画に基づく治療を行った場合に算定する。</a:t>
            </a:r>
            <a:endParaRPr lang="en-US" altLang="ja-JP" sz="1200" dirty="0">
              <a:solidFill>
                <a:prstClr val="black"/>
              </a:solidFill>
            </a:endParaRPr>
          </a:p>
          <a:p>
            <a:pPr marL="719138">
              <a:tabLst>
                <a:tab pos="540000" algn="l"/>
              </a:tabLst>
            </a:pPr>
            <a:endParaRPr lang="en-US" altLang="ja-JP" sz="1200" dirty="0">
              <a:solidFill>
                <a:prstClr val="black"/>
              </a:solidFill>
            </a:endParaRPr>
          </a:p>
          <a:p>
            <a:pPr marL="627063">
              <a:tabLst>
                <a:tab pos="540000" algn="l"/>
              </a:tabLst>
            </a:pPr>
            <a:r>
              <a:rPr lang="ja-JP" altLang="en-US" sz="1200" dirty="0">
                <a:solidFill>
                  <a:prstClr val="black"/>
                </a:solidFill>
              </a:rPr>
              <a:t>［認知症療養指導料３の算定要件］</a:t>
            </a:r>
            <a:endParaRPr lang="en-US" altLang="ja-JP" sz="1200" dirty="0">
              <a:solidFill>
                <a:prstClr val="black"/>
              </a:solidFill>
            </a:endParaRPr>
          </a:p>
          <a:p>
            <a:pPr marL="719138">
              <a:tabLst>
                <a:tab pos="540000" algn="l"/>
              </a:tabLst>
            </a:pPr>
            <a:r>
              <a:rPr lang="ja-JP" altLang="en-US" sz="1200" dirty="0">
                <a:solidFill>
                  <a:prstClr val="black"/>
                </a:solidFill>
              </a:rPr>
              <a:t> 認知症サポート医が、かかりつけ医として、認知症患者に対し療養計画に基づく治療を行った場合に算定する。</a:t>
            </a:r>
          </a:p>
        </p:txBody>
      </p:sp>
      <p:sp>
        <p:nvSpPr>
          <p:cNvPr id="3" name="角丸四角形 2"/>
          <p:cNvSpPr/>
          <p:nvPr/>
        </p:nvSpPr>
        <p:spPr>
          <a:xfrm>
            <a:off x="4505744" y="4013481"/>
            <a:ext cx="1575766" cy="103029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white"/>
                </a:solidFill>
              </a:rPr>
              <a:t>かかりつけ医</a:t>
            </a:r>
            <a:endParaRPr lang="en-US" altLang="ja-JP" dirty="0">
              <a:solidFill>
                <a:prstClr val="white"/>
              </a:solidFill>
            </a:endParaRPr>
          </a:p>
        </p:txBody>
      </p:sp>
      <p:sp>
        <p:nvSpPr>
          <p:cNvPr id="12" name="角丸四角形 11"/>
          <p:cNvSpPr/>
          <p:nvPr/>
        </p:nvSpPr>
        <p:spPr>
          <a:xfrm>
            <a:off x="7924800" y="3989669"/>
            <a:ext cx="1543050" cy="107791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solidFill>
                  <a:prstClr val="white"/>
                </a:solidFill>
              </a:rPr>
              <a:t>認知症</a:t>
            </a:r>
            <a:endParaRPr lang="en-US" altLang="ja-JP" dirty="0">
              <a:solidFill>
                <a:prstClr val="white"/>
              </a:solidFill>
            </a:endParaRPr>
          </a:p>
          <a:p>
            <a:pPr algn="ctr"/>
            <a:r>
              <a:rPr lang="ja-JP" altLang="en-US" dirty="0">
                <a:solidFill>
                  <a:prstClr val="white"/>
                </a:solidFill>
              </a:rPr>
              <a:t>サポート医</a:t>
            </a:r>
          </a:p>
        </p:txBody>
      </p:sp>
      <p:cxnSp>
        <p:nvCxnSpPr>
          <p:cNvPr id="5" name="直線矢印コネクタ 4"/>
          <p:cNvCxnSpPr/>
          <p:nvPr/>
        </p:nvCxnSpPr>
        <p:spPr>
          <a:xfrm>
            <a:off x="6140894" y="4460852"/>
            <a:ext cx="1728000" cy="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flipH="1">
            <a:off x="6140894" y="4684711"/>
            <a:ext cx="1728000" cy="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7864779" y="4855932"/>
            <a:ext cx="1656223" cy="276999"/>
          </a:xfrm>
          <a:prstGeom prst="rect">
            <a:avLst/>
          </a:prstGeom>
          <a:solidFill>
            <a:schemeClr val="accent6">
              <a:lumMod val="40000"/>
              <a:lumOff val="60000"/>
            </a:schemeClr>
          </a:solidFill>
        </p:spPr>
        <p:txBody>
          <a:bodyPr wrap="none" rtlCol="0">
            <a:spAutoFit/>
          </a:bodyPr>
          <a:lstStyle/>
          <a:p>
            <a:pPr algn="ctr"/>
            <a:r>
              <a:rPr lang="ja-JP" altLang="en-US" sz="1200" dirty="0">
                <a:solidFill>
                  <a:prstClr val="black"/>
                </a:solidFill>
              </a:rPr>
              <a:t>認知症サポート指導料</a:t>
            </a:r>
          </a:p>
        </p:txBody>
      </p:sp>
      <p:sp>
        <p:nvSpPr>
          <p:cNvPr id="17" name="テキスト ボックス 16"/>
          <p:cNvSpPr txBox="1"/>
          <p:nvPr/>
        </p:nvSpPr>
        <p:spPr>
          <a:xfrm>
            <a:off x="4527076" y="4872351"/>
            <a:ext cx="1521571" cy="276999"/>
          </a:xfrm>
          <a:prstGeom prst="rect">
            <a:avLst/>
          </a:prstGeom>
          <a:solidFill>
            <a:schemeClr val="accent6">
              <a:lumMod val="40000"/>
              <a:lumOff val="60000"/>
            </a:schemeClr>
          </a:solidFill>
        </p:spPr>
        <p:txBody>
          <a:bodyPr wrap="none" rtlCol="0">
            <a:spAutoFit/>
          </a:bodyPr>
          <a:lstStyle/>
          <a:p>
            <a:pPr algn="ctr"/>
            <a:r>
              <a:rPr lang="ja-JP" altLang="en-US" sz="1200" dirty="0">
                <a:solidFill>
                  <a:prstClr val="black"/>
                </a:solidFill>
              </a:rPr>
              <a:t>認知症療養指導料２</a:t>
            </a:r>
          </a:p>
        </p:txBody>
      </p:sp>
      <p:sp>
        <p:nvSpPr>
          <p:cNvPr id="15" name="テキスト ボックス 14"/>
          <p:cNvSpPr txBox="1"/>
          <p:nvPr/>
        </p:nvSpPr>
        <p:spPr>
          <a:xfrm>
            <a:off x="6172804" y="3973616"/>
            <a:ext cx="1639207" cy="461665"/>
          </a:xfrm>
          <a:prstGeom prst="rect">
            <a:avLst/>
          </a:prstGeom>
          <a:noFill/>
        </p:spPr>
        <p:txBody>
          <a:bodyPr wrap="square" rtlCol="0">
            <a:spAutoFit/>
          </a:bodyPr>
          <a:lstStyle/>
          <a:p>
            <a:pPr algn="ctr"/>
            <a:r>
              <a:rPr lang="ja-JP" altLang="en-US" sz="1200" dirty="0">
                <a:solidFill>
                  <a:prstClr val="black"/>
                </a:solidFill>
              </a:rPr>
              <a:t>認知症患者の治療に対する助言の求め</a:t>
            </a:r>
          </a:p>
        </p:txBody>
      </p:sp>
      <p:sp>
        <p:nvSpPr>
          <p:cNvPr id="18" name="テキスト ボックス 17"/>
          <p:cNvSpPr txBox="1"/>
          <p:nvPr/>
        </p:nvSpPr>
        <p:spPr>
          <a:xfrm>
            <a:off x="6776223" y="4745195"/>
            <a:ext cx="492443" cy="276999"/>
          </a:xfrm>
          <a:prstGeom prst="rect">
            <a:avLst/>
          </a:prstGeom>
          <a:noFill/>
        </p:spPr>
        <p:txBody>
          <a:bodyPr wrap="none" rtlCol="0">
            <a:spAutoFit/>
          </a:bodyPr>
          <a:lstStyle/>
          <a:p>
            <a:r>
              <a:rPr lang="ja-JP" altLang="en-US" sz="1200" dirty="0">
                <a:solidFill>
                  <a:prstClr val="black"/>
                </a:solidFill>
              </a:rPr>
              <a:t>助言</a:t>
            </a:r>
          </a:p>
        </p:txBody>
      </p:sp>
      <p:sp>
        <p:nvSpPr>
          <p:cNvPr id="19" name="テキスト ボックス 18"/>
          <p:cNvSpPr txBox="1"/>
          <p:nvPr/>
        </p:nvSpPr>
        <p:spPr>
          <a:xfrm>
            <a:off x="4133470" y="5129280"/>
            <a:ext cx="2397493" cy="276999"/>
          </a:xfrm>
          <a:prstGeom prst="rect">
            <a:avLst/>
          </a:prstGeom>
          <a:noFill/>
        </p:spPr>
        <p:txBody>
          <a:bodyPr wrap="square" rtlCol="0">
            <a:spAutoFit/>
          </a:bodyPr>
          <a:lstStyle/>
          <a:p>
            <a:pPr algn="ctr"/>
            <a:r>
              <a:rPr lang="ja-JP" altLang="en-US" sz="1200" dirty="0">
                <a:solidFill>
                  <a:prstClr val="black"/>
                </a:solidFill>
              </a:rPr>
              <a:t>⇒　療養計画に基づく治療を提供</a:t>
            </a:r>
          </a:p>
        </p:txBody>
      </p:sp>
      <p:pic>
        <p:nvPicPr>
          <p:cNvPr id="20" name="Picture 6" descr="オレンジバンド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31625" y="1094470"/>
            <a:ext cx="1188625" cy="873639"/>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
          <p:cNvSpPr>
            <a:spLocks noChangeArrowheads="1"/>
          </p:cNvSpPr>
          <p:nvPr/>
        </p:nvSpPr>
        <p:spPr bwMode="auto">
          <a:xfrm>
            <a:off x="213524" y="16322"/>
            <a:ext cx="9517327" cy="42981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2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93</a:t>
            </a:fld>
            <a:endParaRPr lang="ja-JP" altLang="en-US" sz="1600" dirty="0">
              <a:solidFill>
                <a:prstClr val="black"/>
              </a:solidFill>
            </a:endParaRPr>
          </a:p>
        </p:txBody>
      </p:sp>
      <p:sp>
        <p:nvSpPr>
          <p:cNvPr id="23" name="Rectangle 36"/>
          <p:cNvSpPr>
            <a:spLocks noChangeArrowheads="1"/>
          </p:cNvSpPr>
          <p:nvPr/>
        </p:nvSpPr>
        <p:spPr bwMode="auto">
          <a:xfrm>
            <a:off x="143988" y="476712"/>
            <a:ext cx="6632236"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rPr>
              <a:t>（１０）かかりつけ医と認知症サポート医との連携に係る評価</a:t>
            </a:r>
            <a:endParaRPr kumimoji="0" lang="en-US" altLang="ja-JP" sz="2000" kern="0" dirty="0">
              <a:solidFill>
                <a:prstClr val="black"/>
              </a:solidFill>
            </a:endParaRPr>
          </a:p>
        </p:txBody>
      </p:sp>
      <p:sp>
        <p:nvSpPr>
          <p:cNvPr id="24" name="テキスト ボックス 23"/>
          <p:cNvSpPr txBox="1"/>
          <p:nvPr/>
        </p:nvSpPr>
        <p:spPr>
          <a:xfrm>
            <a:off x="6483061" y="1628800"/>
            <a:ext cx="13289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222</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
        <p:nvSpPr>
          <p:cNvPr id="25" name="テキスト ボックス 24"/>
          <p:cNvSpPr txBox="1"/>
          <p:nvPr/>
        </p:nvSpPr>
        <p:spPr>
          <a:xfrm>
            <a:off x="6587674" y="2996952"/>
            <a:ext cx="132895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221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1064</a:t>
            </a:r>
          </a:p>
        </p:txBody>
      </p:sp>
    </p:spTree>
    <p:extLst>
      <p:ext uri="{BB962C8B-B14F-4D97-AF65-F5344CB8AC3E}">
        <p14:creationId xmlns:p14="http://schemas.microsoft.com/office/powerpoint/2010/main" val="80021711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8552" y="1214733"/>
            <a:ext cx="9689654" cy="2175751"/>
          </a:xfrm>
          <a:prstGeom prst="rect">
            <a:avLst/>
          </a:prstGeom>
          <a:noFill/>
          <a:ln w="9525">
            <a:solidFill>
              <a:schemeClr val="tx1"/>
            </a:solidFill>
            <a:miter lim="800000"/>
            <a:headEnd/>
            <a:tailEnd/>
          </a:ln>
        </p:spPr>
        <p:txBody>
          <a:bodyPr/>
          <a:lstStyle/>
          <a:p>
            <a:pPr marL="177800" indent="-177800">
              <a:buFont typeface="Wingdings" pitchFamily="2" charset="2"/>
              <a:buChar char="Ø"/>
              <a:defRPr/>
            </a:pPr>
            <a:endParaRPr lang="en-US" altLang="ja-JP" sz="600" dirty="0">
              <a:solidFill>
                <a:prstClr val="black"/>
              </a:solidFill>
              <a:latin typeface="ＭＳ Ｐゴシック"/>
            </a:endParaRPr>
          </a:p>
          <a:p>
            <a:pPr marL="177800" indent="-177800">
              <a:lnSpc>
                <a:spcPts val="2000"/>
              </a:lnSpc>
              <a:spcBef>
                <a:spcPts val="600"/>
              </a:spcBef>
              <a:buFont typeface="Wingdings" pitchFamily="2" charset="2"/>
              <a:buChar char="Ø"/>
              <a:defRPr/>
            </a:pPr>
            <a:r>
              <a:rPr lang="ja-JP" altLang="en-US" sz="2000" dirty="0">
                <a:solidFill>
                  <a:prstClr val="black"/>
                </a:solidFill>
                <a:latin typeface="ＭＳ Ｐゴシック"/>
              </a:rPr>
              <a:t>　</a:t>
            </a:r>
            <a:r>
              <a:rPr lang="ja-JP" altLang="en-US" dirty="0">
                <a:solidFill>
                  <a:prstClr val="black"/>
                </a:solidFill>
                <a:latin typeface="ＭＳ Ｐゴシック"/>
              </a:rPr>
              <a:t>大病院の外来医療の機能分化を推進する観点から、紹介状なしで大病院を受診した患者等の定額負担を徴収する責務がある医療機関について、対象病院を拡大する。</a:t>
            </a:r>
            <a:endParaRPr lang="en-US" altLang="ja-JP" dirty="0">
              <a:solidFill>
                <a:prstClr val="black"/>
              </a:solidFill>
              <a:latin typeface="ＭＳ Ｐゴシック"/>
            </a:endParaRPr>
          </a:p>
          <a:p>
            <a:pPr>
              <a:lnSpc>
                <a:spcPts val="2000"/>
              </a:lnSpc>
              <a:defRPr/>
            </a:pPr>
            <a:endParaRPr lang="en-US" altLang="ja-JP" sz="2000" dirty="0">
              <a:solidFill>
                <a:prstClr val="black"/>
              </a:solidFill>
              <a:latin typeface="ＭＳ Ｐゴシック"/>
            </a:endParaRPr>
          </a:p>
          <a:p>
            <a:pPr>
              <a:lnSpc>
                <a:spcPts val="2000"/>
              </a:lnSpc>
              <a:spcBef>
                <a:spcPts val="600"/>
              </a:spcBef>
            </a:pPr>
            <a:endParaRPr lang="en-US" altLang="ja-JP" sz="2000" dirty="0">
              <a:solidFill>
                <a:prstClr val="black"/>
              </a:solidFill>
              <a:latin typeface="ＭＳ Ｐゴシック"/>
            </a:endParaRPr>
          </a:p>
          <a:p>
            <a:pPr>
              <a:lnSpc>
                <a:spcPts val="1800"/>
              </a:lnSpc>
            </a:pPr>
            <a:r>
              <a:rPr lang="ja-JP" altLang="en-US" sz="1400" dirty="0">
                <a:solidFill>
                  <a:prstClr val="black"/>
                </a:solidFill>
                <a:latin typeface="ＭＳ Ｐゴシック"/>
              </a:rPr>
              <a:t>　</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　［経過措置］</a:t>
            </a:r>
            <a:endParaRPr lang="en-US" altLang="ja-JP" sz="1400" dirty="0">
              <a:solidFill>
                <a:prstClr val="black"/>
              </a:solidFill>
              <a:latin typeface="ＭＳ Ｐゴシック"/>
            </a:endParaRPr>
          </a:p>
          <a:p>
            <a:pPr marL="447675" indent="-447675">
              <a:lnSpc>
                <a:spcPts val="1500"/>
              </a:lnSpc>
            </a:pPr>
            <a:r>
              <a:rPr lang="ja-JP" altLang="en-US" sz="1400" dirty="0">
                <a:solidFill>
                  <a:prstClr val="black"/>
                </a:solidFill>
                <a:latin typeface="ＭＳ Ｐゴシック"/>
              </a:rPr>
              <a:t>　　　・　自治体による条例制定が必要な公的医療機関については、条例を制定するまでの期間を考慮し、６か月間の経過措置を設ける。</a:t>
            </a:r>
            <a:endParaRPr lang="en-US" altLang="ja-JP" sz="1400" dirty="0">
              <a:solidFill>
                <a:prstClr val="black"/>
              </a:solidFill>
              <a:latin typeface="ＭＳ Ｐゴシック"/>
            </a:endParaRPr>
          </a:p>
        </p:txBody>
      </p:sp>
      <p:sp>
        <p:nvSpPr>
          <p:cNvPr id="14" name="Rectangle 36"/>
          <p:cNvSpPr>
            <a:spLocks noChangeArrowheads="1"/>
          </p:cNvSpPr>
          <p:nvPr/>
        </p:nvSpPr>
        <p:spPr bwMode="auto">
          <a:xfrm>
            <a:off x="81972" y="1055129"/>
            <a:ext cx="6887258"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①紹介状なしの大病院受診時の定額負担の対象範囲の拡大</a:t>
            </a:r>
          </a:p>
        </p:txBody>
      </p:sp>
      <p:graphicFrame>
        <p:nvGraphicFramePr>
          <p:cNvPr id="125" name="表 124"/>
          <p:cNvGraphicFramePr>
            <a:graphicFrameLocks noGrp="1"/>
          </p:cNvGraphicFramePr>
          <p:nvPr>
            <p:extLst/>
          </p:nvPr>
        </p:nvGraphicFramePr>
        <p:xfrm>
          <a:off x="247375" y="2017636"/>
          <a:ext cx="4143786" cy="569940"/>
        </p:xfrm>
        <a:graphic>
          <a:graphicData uri="http://schemas.openxmlformats.org/drawingml/2006/table">
            <a:tbl>
              <a:tblPr firstRow="1" bandRow="1">
                <a:tableStyleId>{FABFCF23-3B69-468F-B69F-88F6DE6A72F2}</a:tableStyleId>
              </a:tblPr>
              <a:tblGrid>
                <a:gridCol w="4143786">
                  <a:extLst>
                    <a:ext uri="{9D8B030D-6E8A-4147-A177-3AD203B41FA5}">
                      <a16:colId xmlns="" xmlns:a16="http://schemas.microsoft.com/office/drawing/2014/main" val="20000"/>
                    </a:ext>
                  </a:extLst>
                </a:gridCol>
              </a:tblGrid>
              <a:tr h="179453">
                <a:tc>
                  <a:txBody>
                    <a:bodyPr/>
                    <a:lstStyle/>
                    <a:p>
                      <a:pPr algn="ctr">
                        <a:lnSpc>
                          <a:spcPts val="1500"/>
                        </a:lnSpc>
                      </a:pPr>
                      <a:r>
                        <a:rPr kumimoji="1" lang="ja-JP" altLang="en-US" sz="1400" dirty="0">
                          <a:latin typeface="+mn-ea"/>
                          <a:ea typeface="+mn-ea"/>
                        </a:rPr>
                        <a:t>現行（対象病院）</a:t>
                      </a:r>
                    </a:p>
                  </a:txBody>
                  <a:tcPr marL="99060" marR="99060" anchor="ctr"/>
                </a:tc>
                <a:extLst>
                  <a:ext uri="{0D108BD9-81ED-4DB2-BD59-A6C34878D82A}">
                    <a16:rowId xmlns="" xmlns:a16="http://schemas.microsoft.com/office/drawing/2014/main" val="10000"/>
                  </a:ext>
                </a:extLst>
              </a:tr>
              <a:tr h="288000">
                <a:tc>
                  <a:txBody>
                    <a:bodyPr/>
                    <a:lstStyle/>
                    <a:p>
                      <a:pPr marL="0" indent="0">
                        <a:spcBef>
                          <a:spcPts val="600"/>
                        </a:spcBef>
                        <a:defRPr/>
                      </a:pPr>
                      <a:r>
                        <a:rPr lang="ja-JP" altLang="en-US" sz="1200" dirty="0">
                          <a:solidFill>
                            <a:prstClr val="black"/>
                          </a:solidFill>
                          <a:latin typeface="+mn-ea"/>
                        </a:rPr>
                        <a:t>特定機能病院及び一般病床</a:t>
                      </a:r>
                      <a:r>
                        <a:rPr lang="en-US" altLang="ja-JP" sz="1200" dirty="0">
                          <a:solidFill>
                            <a:prstClr val="black"/>
                          </a:solidFill>
                          <a:latin typeface="+mn-ea"/>
                        </a:rPr>
                        <a:t>500</a:t>
                      </a:r>
                      <a:r>
                        <a:rPr lang="ja-JP" altLang="en-US" sz="1200" dirty="0">
                          <a:solidFill>
                            <a:prstClr val="black"/>
                          </a:solidFill>
                          <a:latin typeface="+mn-ea"/>
                        </a:rPr>
                        <a:t>床以上の地域医療支援病院</a:t>
                      </a:r>
                      <a:endParaRPr lang="en-US" altLang="ja-JP" sz="1400" dirty="0">
                        <a:solidFill>
                          <a:prstClr val="black"/>
                        </a:solidFill>
                        <a:latin typeface="ＭＳ Ｐゴシック"/>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extLst>
                  <a:ext uri="{0D108BD9-81ED-4DB2-BD59-A6C34878D82A}">
                    <a16:rowId xmlns="" xmlns:a16="http://schemas.microsoft.com/office/drawing/2014/main" val="10001"/>
                  </a:ext>
                </a:extLst>
              </a:tr>
            </a:tbl>
          </a:graphicData>
        </a:graphic>
      </p:graphicFrame>
      <p:graphicFrame>
        <p:nvGraphicFramePr>
          <p:cNvPr id="126" name="表 125"/>
          <p:cNvGraphicFramePr>
            <a:graphicFrameLocks noGrp="1"/>
          </p:cNvGraphicFramePr>
          <p:nvPr>
            <p:extLst/>
          </p:nvPr>
        </p:nvGraphicFramePr>
        <p:xfrm>
          <a:off x="5274117" y="2024476"/>
          <a:ext cx="4267484" cy="556260"/>
        </p:xfrm>
        <a:graphic>
          <a:graphicData uri="http://schemas.openxmlformats.org/drawingml/2006/table">
            <a:tbl>
              <a:tblPr firstRow="1" bandRow="1">
                <a:tableStyleId>{9DCAF9ED-07DC-4A11-8D7F-57B35C25682E}</a:tableStyleId>
              </a:tblPr>
              <a:tblGrid>
                <a:gridCol w="4267484">
                  <a:extLst>
                    <a:ext uri="{9D8B030D-6E8A-4147-A177-3AD203B41FA5}">
                      <a16:colId xmlns="" xmlns:a16="http://schemas.microsoft.com/office/drawing/2014/main" val="20000"/>
                    </a:ext>
                  </a:extLst>
                </a:gridCol>
              </a:tblGrid>
              <a:tr h="190188">
                <a:tc>
                  <a:txBody>
                    <a:bodyPr/>
                    <a:lstStyle/>
                    <a:p>
                      <a:pPr algn="ctr">
                        <a:lnSpc>
                          <a:spcPts val="1500"/>
                        </a:lnSpc>
                      </a:pPr>
                      <a:r>
                        <a:rPr kumimoji="1" lang="ja-JP" altLang="en-US" sz="1400" u="none" dirty="0">
                          <a:latin typeface="+mn-ea"/>
                          <a:ea typeface="+mn-ea"/>
                        </a:rPr>
                        <a:t>改定後（対象病院）</a:t>
                      </a:r>
                    </a:p>
                  </a:txBody>
                  <a:tcPr marL="99060" marR="99060" anchor="ctr"/>
                </a:tc>
                <a:extLst>
                  <a:ext uri="{0D108BD9-81ED-4DB2-BD59-A6C34878D82A}">
                    <a16:rowId xmlns="" xmlns:a16="http://schemas.microsoft.com/office/drawing/2014/main" val="10000"/>
                  </a:ext>
                </a:extLst>
              </a:tr>
              <a:tr h="18968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lang="ja-JP" altLang="en-US" sz="1200" dirty="0">
                          <a:solidFill>
                            <a:prstClr val="black"/>
                          </a:solidFill>
                          <a:latin typeface="+mn-ea"/>
                        </a:rPr>
                        <a:t>特定機能病院及び</a:t>
                      </a:r>
                      <a:r>
                        <a:rPr lang="ja-JP" altLang="en-US" sz="1200" b="1" u="sng" dirty="0">
                          <a:solidFill>
                            <a:srgbClr val="0070C0"/>
                          </a:solidFill>
                          <a:latin typeface="+mn-ea"/>
                        </a:rPr>
                        <a:t>許可病床</a:t>
                      </a:r>
                      <a:r>
                        <a:rPr lang="en-US" altLang="ja-JP" sz="1200" b="1" u="sng" dirty="0">
                          <a:solidFill>
                            <a:srgbClr val="0070C0"/>
                          </a:solidFill>
                          <a:latin typeface="+mn-ea"/>
                        </a:rPr>
                        <a:t>400</a:t>
                      </a:r>
                      <a:r>
                        <a:rPr lang="ja-JP" altLang="en-US" sz="1200" b="1" u="sng" dirty="0">
                          <a:solidFill>
                            <a:srgbClr val="0070C0"/>
                          </a:solidFill>
                          <a:latin typeface="+mn-ea"/>
                        </a:rPr>
                        <a:t>床以上</a:t>
                      </a:r>
                      <a:r>
                        <a:rPr lang="ja-JP" altLang="en-US" sz="1200" dirty="0">
                          <a:solidFill>
                            <a:prstClr val="black"/>
                          </a:solidFill>
                          <a:latin typeface="+mn-ea"/>
                        </a:rPr>
                        <a:t>の地域医療支援病院</a:t>
                      </a:r>
                      <a:endParaRPr kumimoji="1" lang="ja-JP" altLang="en-US" sz="1400" b="1" i="0" u="sng" strike="noStrike" cap="none" normalizeH="0" baseline="0" dirty="0">
                        <a:ln>
                          <a:noFill/>
                        </a:ln>
                        <a:solidFill>
                          <a:srgbClr val="0070C0"/>
                        </a:solidFill>
                        <a:effectLst/>
                        <a:latin typeface="+mn-ea"/>
                        <a:ea typeface="+mn-ea"/>
                        <a:cs typeface="メイリオ" pitchFamily="50" charset="-128"/>
                      </a:endParaRPr>
                    </a:p>
                  </a:txBody>
                  <a:tcPr marL="99060" marR="99060" horzOverflow="overflow"/>
                </a:tc>
                <a:extLst>
                  <a:ext uri="{0D108BD9-81ED-4DB2-BD59-A6C34878D82A}">
                    <a16:rowId xmlns="" xmlns:a16="http://schemas.microsoft.com/office/drawing/2014/main" val="10001"/>
                  </a:ext>
                </a:extLst>
              </a:tr>
            </a:tbl>
          </a:graphicData>
        </a:graphic>
      </p:graphicFrame>
      <p:sp>
        <p:nvSpPr>
          <p:cNvPr id="127" name="右矢印 126"/>
          <p:cNvSpPr/>
          <p:nvPr/>
        </p:nvSpPr>
        <p:spPr>
          <a:xfrm>
            <a:off x="4537731" y="1976375"/>
            <a:ext cx="569251" cy="65246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a:endParaRPr>
          </a:p>
        </p:txBody>
      </p:sp>
      <p:grpSp>
        <p:nvGrpSpPr>
          <p:cNvPr id="5" name="グループ化 4"/>
          <p:cNvGrpSpPr/>
          <p:nvPr/>
        </p:nvGrpSpPr>
        <p:grpSpPr>
          <a:xfrm>
            <a:off x="8481398" y="5085184"/>
            <a:ext cx="1060209" cy="1138342"/>
            <a:chOff x="8397664" y="5450749"/>
            <a:chExt cx="1060209" cy="1138342"/>
          </a:xfrm>
        </p:grpSpPr>
        <p:pic>
          <p:nvPicPr>
            <p:cNvPr id="12" name="Picture 2" descr="C:\Users\MKRMP\AppData\Local\Microsoft\Windows\Temporary Internet Files\Content.IE5\XBSXZDFH\MC900438706[1].jpg"/>
            <p:cNvPicPr>
              <a:picLocks noChangeAspect="1" noChangeArrowheads="1"/>
            </p:cNvPicPr>
            <p:nvPr/>
          </p:nvPicPr>
          <p:blipFill>
            <a:blip r:embed="rId3" cstate="print"/>
            <a:srcRect/>
            <a:stretch>
              <a:fillRect/>
            </a:stretch>
          </p:blipFill>
          <p:spPr bwMode="auto">
            <a:xfrm>
              <a:off x="8397664" y="5450749"/>
              <a:ext cx="1060209" cy="1138342"/>
            </a:xfrm>
            <a:prstGeom prst="rect">
              <a:avLst/>
            </a:prstGeom>
            <a:noFill/>
          </p:spPr>
        </p:pic>
        <p:sp>
          <p:nvSpPr>
            <p:cNvPr id="4" name="平行四辺形 3"/>
            <p:cNvSpPr/>
            <p:nvPr/>
          </p:nvSpPr>
          <p:spPr>
            <a:xfrm rot="298429" flipH="1">
              <a:off x="8414445" y="5483503"/>
              <a:ext cx="201600" cy="111600"/>
            </a:xfrm>
            <a:prstGeom prst="parallelogram">
              <a:avLst>
                <a:gd name="adj" fmla="val 41090"/>
              </a:avLst>
            </a:prstGeom>
            <a:solidFill>
              <a:srgbClr val="B8B8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1" lang="ja-JP" altLang="en-US" sz="1600" b="0" i="0" u="none" strike="noStrike" kern="1200" cap="none" spc="0" normalizeH="0" baseline="0" noProof="0" dirty="0">
              <a:ln>
                <a:noFill/>
              </a:ln>
              <a:solidFill>
                <a:prstClr val="black"/>
              </a:solidFill>
              <a:effectLst/>
              <a:uLnTx/>
              <a:uFillTx/>
              <a:ea typeface="ＭＳ Ｐゴシック"/>
              <a:cs typeface="+mn-cs"/>
            </a:endParaRPr>
          </a:p>
        </p:txBody>
      </p:sp>
      <p:sp>
        <p:nvSpPr>
          <p:cNvPr id="19"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20" name="Rectangle 36"/>
          <p:cNvSpPr>
            <a:spLocks noChangeArrowheads="1"/>
          </p:cNvSpPr>
          <p:nvPr/>
        </p:nvSpPr>
        <p:spPr bwMode="auto">
          <a:xfrm>
            <a:off x="98557" y="649744"/>
            <a:ext cx="4206376" cy="38344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（１１）大病院の外来機能分化の推進</a:t>
            </a:r>
          </a:p>
        </p:txBody>
      </p:sp>
      <p:sp>
        <p:nvSpPr>
          <p:cNvPr id="18" name="Rectangle 37"/>
          <p:cNvSpPr>
            <a:spLocks noChangeArrowheads="1"/>
          </p:cNvSpPr>
          <p:nvPr/>
        </p:nvSpPr>
        <p:spPr bwMode="auto">
          <a:xfrm>
            <a:off x="81972" y="3746529"/>
            <a:ext cx="9689654" cy="2858080"/>
          </a:xfrm>
          <a:prstGeom prst="rect">
            <a:avLst/>
          </a:prstGeom>
          <a:noFill/>
          <a:ln w="9525">
            <a:solidFill>
              <a:schemeClr val="tx1"/>
            </a:solidFill>
            <a:miter lim="800000"/>
            <a:headEnd/>
            <a:tailEnd/>
          </a:ln>
        </p:spPr>
        <p:txBody>
          <a:bodyPr tIns="108000"/>
          <a:lstStyle/>
          <a:p>
            <a:pPr marL="177800" indent="-177800">
              <a:buFont typeface="Wingdings" pitchFamily="2" charset="2"/>
              <a:buChar char="Ø"/>
              <a:defRPr/>
            </a:pPr>
            <a:r>
              <a:rPr lang="ja-JP" altLang="en-US" dirty="0">
                <a:solidFill>
                  <a:prstClr val="black"/>
                </a:solidFill>
                <a:latin typeface="ＭＳ Ｐゴシック"/>
              </a:rPr>
              <a:t>　</a:t>
            </a:r>
            <a:r>
              <a:rPr lang="ja-JP" altLang="ja-JP" dirty="0">
                <a:solidFill>
                  <a:prstClr val="black"/>
                </a:solidFill>
                <a:latin typeface="ＭＳ Ｐゴシック"/>
              </a:rPr>
              <a:t>病床数</a:t>
            </a:r>
            <a:r>
              <a:rPr lang="en-US" altLang="ja-JP" dirty="0">
                <a:solidFill>
                  <a:prstClr val="black"/>
                </a:solidFill>
                <a:latin typeface="ＭＳ Ｐゴシック"/>
              </a:rPr>
              <a:t>500</a:t>
            </a:r>
            <a:r>
              <a:rPr lang="ja-JP" altLang="ja-JP" dirty="0">
                <a:solidFill>
                  <a:prstClr val="black"/>
                </a:solidFill>
                <a:latin typeface="ＭＳ Ｐゴシック"/>
              </a:rPr>
              <a:t>床以上を要件とする診療報酬について</a:t>
            </a:r>
            <a:r>
              <a:rPr lang="ja-JP" altLang="en-US" dirty="0">
                <a:solidFill>
                  <a:prstClr val="black"/>
                </a:solidFill>
                <a:latin typeface="ＭＳ Ｐゴシック"/>
              </a:rPr>
              <a:t>、</a:t>
            </a:r>
            <a:r>
              <a:rPr lang="ja-JP" altLang="ja-JP" dirty="0">
                <a:solidFill>
                  <a:prstClr val="black"/>
                </a:solidFill>
                <a:latin typeface="ＭＳ Ｐゴシック"/>
              </a:rPr>
              <a:t>当該基準を</a:t>
            </a:r>
            <a:r>
              <a:rPr lang="en-US" altLang="ja-JP" dirty="0">
                <a:solidFill>
                  <a:prstClr val="black"/>
                </a:solidFill>
                <a:latin typeface="ＭＳ Ｐゴシック"/>
              </a:rPr>
              <a:t>400</a:t>
            </a:r>
            <a:r>
              <a:rPr lang="ja-JP" altLang="ja-JP" dirty="0">
                <a:solidFill>
                  <a:prstClr val="black"/>
                </a:solidFill>
                <a:latin typeface="ＭＳ Ｐゴシック"/>
              </a:rPr>
              <a:t>床に変更する</a:t>
            </a:r>
            <a:r>
              <a:rPr lang="ja-JP" altLang="en-US" dirty="0">
                <a:solidFill>
                  <a:prstClr val="black"/>
                </a:solidFill>
                <a:latin typeface="ＭＳ Ｐゴシック"/>
              </a:rPr>
              <a:t>。</a:t>
            </a:r>
            <a:endParaRPr lang="en-US" altLang="ja-JP" dirty="0">
              <a:solidFill>
                <a:prstClr val="black"/>
              </a:solidFill>
              <a:latin typeface="ＭＳ Ｐゴシック"/>
            </a:endParaRPr>
          </a:p>
          <a:p>
            <a:pPr marL="177800" indent="-177800">
              <a:lnSpc>
                <a:spcPts val="1500"/>
              </a:lnSpc>
              <a:defRPr/>
            </a:pPr>
            <a:r>
              <a:rPr lang="ja-JP" altLang="en-US" sz="1600" dirty="0">
                <a:solidFill>
                  <a:prstClr val="black"/>
                </a:solidFill>
                <a:latin typeface="ＭＳ Ｐゴシック"/>
              </a:rPr>
              <a:t>　</a:t>
            </a:r>
            <a:r>
              <a:rPr lang="ja-JP" altLang="en-US" sz="1400" dirty="0">
                <a:solidFill>
                  <a:prstClr val="black"/>
                </a:solidFill>
                <a:latin typeface="ＭＳ Ｐゴシック"/>
              </a:rPr>
              <a:t>　［対象］</a:t>
            </a:r>
            <a:endParaRPr lang="en-US" altLang="ja-JP" sz="1400" dirty="0">
              <a:solidFill>
                <a:prstClr val="black"/>
              </a:solidFill>
              <a:latin typeface="ＭＳ Ｐゴシック"/>
            </a:endParaRPr>
          </a:p>
          <a:p>
            <a:pPr marL="177800" indent="-177800">
              <a:lnSpc>
                <a:spcPts val="1500"/>
              </a:lnSpc>
              <a:spcBef>
                <a:spcPct val="20000"/>
              </a:spcBef>
              <a:defRPr/>
            </a:pPr>
            <a:r>
              <a:rPr lang="ja-JP" altLang="en-US" sz="1400" dirty="0">
                <a:solidFill>
                  <a:prstClr val="black"/>
                </a:solidFill>
                <a:latin typeface="ＭＳ Ｐゴシック"/>
              </a:rPr>
              <a:t>　　</a:t>
            </a:r>
            <a:r>
              <a:rPr lang="ja-JP" altLang="en-US" sz="1600" u="sng" dirty="0">
                <a:solidFill>
                  <a:prstClr val="black"/>
                </a:solidFill>
                <a:latin typeface="ＭＳ Ｐゴシック"/>
              </a:rPr>
              <a:t>○ 初診料及び外来診療料</a:t>
            </a:r>
            <a:r>
              <a:rPr lang="ja-JP" altLang="en-US" sz="1600" dirty="0">
                <a:solidFill>
                  <a:prstClr val="black"/>
                </a:solidFill>
                <a:latin typeface="ＭＳ Ｐゴシック"/>
              </a:rPr>
              <a:t>　　</a:t>
            </a:r>
            <a:r>
              <a:rPr lang="en-US" altLang="ja-JP" sz="1400" baseline="30000" dirty="0">
                <a:solidFill>
                  <a:prstClr val="black"/>
                </a:solidFill>
                <a:latin typeface="ＭＳ Ｐゴシック"/>
              </a:rPr>
              <a:t>※</a:t>
            </a:r>
            <a:r>
              <a:rPr lang="ja-JP" altLang="en-US" sz="1400" baseline="30000" dirty="0">
                <a:solidFill>
                  <a:prstClr val="black"/>
                </a:solidFill>
                <a:latin typeface="ＭＳ Ｐゴシック"/>
              </a:rPr>
              <a:t> 平成</a:t>
            </a:r>
            <a:r>
              <a:rPr lang="en-US" altLang="ja-JP" sz="1400" baseline="30000" dirty="0">
                <a:solidFill>
                  <a:prstClr val="black"/>
                </a:solidFill>
                <a:latin typeface="ＭＳ Ｐゴシック"/>
              </a:rPr>
              <a:t>30</a:t>
            </a:r>
            <a:r>
              <a:rPr lang="ja-JP" altLang="en-US" sz="1400" baseline="30000" dirty="0">
                <a:solidFill>
                  <a:prstClr val="black"/>
                </a:solidFill>
                <a:latin typeface="ＭＳ Ｐゴシック"/>
              </a:rPr>
              <a:t>年９月</a:t>
            </a:r>
            <a:r>
              <a:rPr lang="en-US" altLang="ja-JP" sz="1400" baseline="30000" dirty="0">
                <a:solidFill>
                  <a:prstClr val="black"/>
                </a:solidFill>
                <a:latin typeface="ＭＳ Ｐゴシック"/>
              </a:rPr>
              <a:t>30</a:t>
            </a:r>
            <a:r>
              <a:rPr lang="ja-JP" altLang="en-US" sz="1400" baseline="30000" dirty="0">
                <a:solidFill>
                  <a:prstClr val="black"/>
                </a:solidFill>
                <a:latin typeface="ＭＳ Ｐゴシック"/>
              </a:rPr>
              <a:t>日までの経過措置を設ける</a:t>
            </a:r>
            <a:endParaRPr lang="en-US" altLang="ja-JP" sz="1400" baseline="30000" dirty="0">
              <a:solidFill>
                <a:prstClr val="black"/>
              </a:solidFill>
              <a:latin typeface="ＭＳ Ｐゴシック"/>
            </a:endParaRPr>
          </a:p>
          <a:p>
            <a:pPr marL="542925" indent="-542925">
              <a:lnSpc>
                <a:spcPts val="1500"/>
              </a:lnSpc>
              <a:spcBef>
                <a:spcPts val="300"/>
              </a:spcBef>
              <a:defRPr/>
            </a:pPr>
            <a:r>
              <a:rPr lang="ja-JP" altLang="en-US" sz="1400" dirty="0">
                <a:solidFill>
                  <a:prstClr val="black"/>
                </a:solidFill>
                <a:latin typeface="ＭＳ Ｐゴシック"/>
              </a:rPr>
              <a:t>　　　　  紹介率等の低い医療機関の初診料・外来診療料における減算規定の対象となる保険医療機関の病床数</a:t>
            </a:r>
            <a:endParaRPr lang="en-US" altLang="ja-JP" sz="1400" dirty="0">
              <a:solidFill>
                <a:prstClr val="black"/>
              </a:solidFill>
              <a:latin typeface="ＭＳ Ｐゴシック"/>
            </a:endParaRPr>
          </a:p>
          <a:p>
            <a:pPr marL="177800" indent="-177800">
              <a:lnSpc>
                <a:spcPts val="1500"/>
              </a:lnSpc>
              <a:spcBef>
                <a:spcPts val="1800"/>
              </a:spcBef>
              <a:defRPr/>
            </a:pPr>
            <a:r>
              <a:rPr lang="ja-JP" altLang="en-US" sz="1600" dirty="0">
                <a:solidFill>
                  <a:prstClr val="black"/>
                </a:solidFill>
                <a:latin typeface="ＭＳ Ｐゴシック"/>
              </a:rPr>
              <a:t>　　</a:t>
            </a:r>
            <a:r>
              <a:rPr lang="ja-JP" altLang="en-US" sz="1600" u="sng" dirty="0">
                <a:solidFill>
                  <a:prstClr val="black"/>
                </a:solidFill>
                <a:latin typeface="ＭＳ Ｐゴシック"/>
              </a:rPr>
              <a:t>○ </a:t>
            </a:r>
            <a:r>
              <a:rPr lang="ja-JP" altLang="ja-JP" sz="1600" u="sng" dirty="0">
                <a:solidFill>
                  <a:prstClr val="black"/>
                </a:solidFill>
                <a:latin typeface="ＭＳ Ｐゴシック"/>
              </a:rPr>
              <a:t>在宅患者緊急入院診療加算</a:t>
            </a:r>
            <a:r>
              <a:rPr lang="en-US" altLang="ja-JP" sz="1600" u="sng" baseline="30000" dirty="0">
                <a:solidFill>
                  <a:prstClr val="black"/>
                </a:solidFill>
                <a:latin typeface="ＭＳ Ｐゴシック"/>
              </a:rPr>
              <a:t>※</a:t>
            </a:r>
            <a:r>
              <a:rPr lang="ja-JP" altLang="en-US" sz="1600" u="sng" dirty="0" err="1">
                <a:solidFill>
                  <a:prstClr val="black"/>
                </a:solidFill>
                <a:latin typeface="ＭＳ Ｐゴシック"/>
              </a:rPr>
              <a:t>、</a:t>
            </a:r>
            <a:r>
              <a:rPr lang="ja-JP" altLang="en-US" sz="1600" u="sng" dirty="0">
                <a:solidFill>
                  <a:prstClr val="black"/>
                </a:solidFill>
                <a:latin typeface="ＭＳ Ｐゴシック"/>
              </a:rPr>
              <a:t>在宅患者共同診療料</a:t>
            </a:r>
            <a:r>
              <a:rPr lang="ja-JP" altLang="en-US" sz="1600" baseline="30000" dirty="0">
                <a:solidFill>
                  <a:prstClr val="black"/>
                </a:solidFill>
                <a:latin typeface="ＭＳ Ｐゴシック"/>
              </a:rPr>
              <a:t>　　</a:t>
            </a:r>
            <a:r>
              <a:rPr lang="en-US" altLang="ja-JP" sz="1600" baseline="30000" dirty="0">
                <a:solidFill>
                  <a:prstClr val="black"/>
                </a:solidFill>
                <a:latin typeface="ＭＳ Ｐゴシック"/>
              </a:rPr>
              <a:t>※ </a:t>
            </a:r>
            <a:r>
              <a:rPr lang="ja-JP" altLang="en-US" sz="1600" baseline="30000" dirty="0">
                <a:solidFill>
                  <a:prstClr val="black"/>
                </a:solidFill>
                <a:latin typeface="ＭＳ Ｐゴシック"/>
              </a:rPr>
              <a:t>平成</a:t>
            </a:r>
            <a:r>
              <a:rPr lang="en-US" altLang="ja-JP" sz="1600" baseline="30000" dirty="0">
                <a:solidFill>
                  <a:prstClr val="black"/>
                </a:solidFill>
                <a:latin typeface="ＭＳ Ｐゴシック"/>
              </a:rPr>
              <a:t>31</a:t>
            </a:r>
            <a:r>
              <a:rPr lang="ja-JP" altLang="en-US" sz="1600" baseline="30000" dirty="0">
                <a:solidFill>
                  <a:prstClr val="black"/>
                </a:solidFill>
                <a:latin typeface="ＭＳ Ｐゴシック"/>
              </a:rPr>
              <a:t>年</a:t>
            </a:r>
            <a:r>
              <a:rPr lang="en-US" altLang="ja-JP" sz="1600" baseline="30000" dirty="0">
                <a:solidFill>
                  <a:prstClr val="black"/>
                </a:solidFill>
                <a:latin typeface="ＭＳ Ｐゴシック"/>
              </a:rPr>
              <a:t>4</a:t>
            </a:r>
            <a:r>
              <a:rPr lang="ja-JP" altLang="en-US" sz="1600" baseline="30000" dirty="0">
                <a:solidFill>
                  <a:prstClr val="black"/>
                </a:solidFill>
                <a:latin typeface="ＭＳ Ｐゴシック"/>
              </a:rPr>
              <a:t>月</a:t>
            </a:r>
            <a:r>
              <a:rPr lang="en-US" altLang="ja-JP" sz="1600" baseline="30000" dirty="0">
                <a:solidFill>
                  <a:prstClr val="black"/>
                </a:solidFill>
                <a:latin typeface="ＭＳ Ｐゴシック"/>
              </a:rPr>
              <a:t>1</a:t>
            </a:r>
            <a:r>
              <a:rPr lang="ja-JP" altLang="en-US" sz="1600" baseline="30000" dirty="0">
                <a:solidFill>
                  <a:prstClr val="black"/>
                </a:solidFill>
                <a:latin typeface="ＭＳ Ｐゴシック"/>
              </a:rPr>
              <a:t>日より適用</a:t>
            </a:r>
          </a:p>
          <a:p>
            <a:pPr marL="542925" indent="-542925">
              <a:lnSpc>
                <a:spcPts val="1500"/>
              </a:lnSpc>
              <a:spcBef>
                <a:spcPts val="300"/>
              </a:spcBef>
              <a:defRPr/>
            </a:pPr>
            <a:r>
              <a:rPr lang="ja-JP" altLang="en-US" sz="1400" dirty="0">
                <a:solidFill>
                  <a:prstClr val="black"/>
                </a:solidFill>
                <a:latin typeface="ＭＳ Ｐゴシック"/>
              </a:rPr>
              <a:t>　　　　  算定対象が特定の疾病等を有する患者</a:t>
            </a:r>
            <a:r>
              <a:rPr lang="en-US" altLang="ja-JP" sz="1400" baseline="30000" dirty="0">
                <a:solidFill>
                  <a:prstClr val="black"/>
                </a:solidFill>
                <a:latin typeface="ＭＳ Ｐゴシック"/>
              </a:rPr>
              <a:t>*</a:t>
            </a:r>
            <a:r>
              <a:rPr lang="ja-JP" altLang="en-US" sz="1400" dirty="0">
                <a:solidFill>
                  <a:prstClr val="black"/>
                </a:solidFill>
                <a:latin typeface="ＭＳ Ｐゴシック"/>
              </a:rPr>
              <a:t>に限られる在宅療養後方支援病院の病床数</a:t>
            </a:r>
            <a:endParaRPr lang="en-US" altLang="ja-JP" sz="1400" dirty="0">
              <a:solidFill>
                <a:prstClr val="black"/>
              </a:solidFill>
              <a:latin typeface="ＭＳ Ｐゴシック"/>
            </a:endParaRPr>
          </a:p>
          <a:p>
            <a:pPr marL="542925" indent="-542925">
              <a:lnSpc>
                <a:spcPts val="1500"/>
              </a:lnSpc>
              <a:spcBef>
                <a:spcPts val="300"/>
              </a:spcBef>
              <a:defRPr/>
            </a:pPr>
            <a:r>
              <a:rPr lang="ja-JP" altLang="en-US" sz="1000" dirty="0">
                <a:solidFill>
                  <a:prstClr val="black"/>
                </a:solidFill>
                <a:latin typeface="ＭＳ Ｐゴシック"/>
              </a:rPr>
              <a:t>　　　　　　（</a:t>
            </a:r>
            <a:r>
              <a:rPr lang="en-US" altLang="ja-JP" sz="1000" dirty="0">
                <a:solidFill>
                  <a:prstClr val="black"/>
                </a:solidFill>
                <a:latin typeface="ＭＳ Ｐゴシック"/>
              </a:rPr>
              <a:t>*15</a:t>
            </a:r>
            <a:r>
              <a:rPr lang="ja-JP" altLang="en-US" sz="1000" dirty="0">
                <a:solidFill>
                  <a:prstClr val="black"/>
                </a:solidFill>
                <a:latin typeface="ＭＳ Ｐゴシック"/>
              </a:rPr>
              <a:t>歳未満の人工呼吸を実施している患者若しくは</a:t>
            </a:r>
            <a:r>
              <a:rPr lang="en-US" altLang="ja-JP" sz="1000" dirty="0">
                <a:solidFill>
                  <a:prstClr val="black"/>
                </a:solidFill>
                <a:latin typeface="ＭＳ Ｐゴシック"/>
              </a:rPr>
              <a:t>15</a:t>
            </a:r>
            <a:r>
              <a:rPr lang="ja-JP" altLang="en-US" sz="1000" dirty="0">
                <a:solidFill>
                  <a:prstClr val="black"/>
                </a:solidFill>
                <a:latin typeface="ＭＳ Ｐゴシック"/>
              </a:rPr>
              <a:t>歳未満から引き続き人工呼吸を実施しており体重が</a:t>
            </a:r>
            <a:r>
              <a:rPr lang="en-US" altLang="ja-JP" sz="1000" dirty="0">
                <a:solidFill>
                  <a:prstClr val="black"/>
                </a:solidFill>
                <a:latin typeface="ＭＳ Ｐゴシック"/>
              </a:rPr>
              <a:t>20kg</a:t>
            </a:r>
            <a:r>
              <a:rPr lang="ja-JP" altLang="en-US" sz="1000" dirty="0">
                <a:solidFill>
                  <a:prstClr val="black"/>
                </a:solidFill>
                <a:latin typeface="ＭＳ Ｐゴシック"/>
              </a:rPr>
              <a:t>未満の患者又は神経難病等の患者）</a:t>
            </a:r>
            <a:endParaRPr lang="en-US" altLang="ja-JP" sz="1000" dirty="0">
              <a:solidFill>
                <a:prstClr val="black"/>
              </a:solidFill>
              <a:latin typeface="ＭＳ Ｐゴシック"/>
            </a:endParaRPr>
          </a:p>
          <a:p>
            <a:pPr marL="542925" indent="-542925">
              <a:lnSpc>
                <a:spcPts val="1500"/>
              </a:lnSpc>
              <a:spcBef>
                <a:spcPts val="300"/>
              </a:spcBef>
              <a:defRPr/>
            </a:pPr>
            <a:endParaRPr lang="en-US" altLang="ja-JP" sz="1000" dirty="0">
              <a:solidFill>
                <a:prstClr val="black"/>
              </a:solidFill>
              <a:latin typeface="ＭＳ Ｐゴシック"/>
            </a:endParaRPr>
          </a:p>
          <a:p>
            <a:pPr marL="542925" indent="-542925">
              <a:lnSpc>
                <a:spcPts val="1500"/>
              </a:lnSpc>
              <a:spcBef>
                <a:spcPts val="300"/>
              </a:spcBef>
              <a:defRPr/>
            </a:pPr>
            <a:r>
              <a:rPr lang="ja-JP" altLang="en-US" sz="1600" dirty="0">
                <a:solidFill>
                  <a:prstClr val="black"/>
                </a:solidFill>
                <a:latin typeface="ＭＳ Ｐゴシック"/>
              </a:rPr>
              <a:t>　　</a:t>
            </a:r>
            <a:r>
              <a:rPr lang="ja-JP" altLang="en-US" sz="1600" u="sng" dirty="0">
                <a:solidFill>
                  <a:prstClr val="black"/>
                </a:solidFill>
                <a:latin typeface="ＭＳ Ｐゴシック"/>
              </a:rPr>
              <a:t>○ </a:t>
            </a:r>
            <a:r>
              <a:rPr lang="ja-JP" altLang="ja-JP" sz="1600" u="sng" dirty="0">
                <a:solidFill>
                  <a:prstClr val="black"/>
                </a:solidFill>
                <a:latin typeface="ＭＳ Ｐゴシック"/>
              </a:rPr>
              <a:t>地域包括ケア病棟入院料</a:t>
            </a:r>
            <a:endParaRPr lang="en-US" altLang="ja-JP" sz="1600" u="sng" dirty="0">
              <a:solidFill>
                <a:prstClr val="black"/>
              </a:solidFill>
              <a:latin typeface="ＭＳ Ｐゴシック"/>
            </a:endParaRPr>
          </a:p>
          <a:p>
            <a:pPr marL="447675" indent="-447675">
              <a:lnSpc>
                <a:spcPts val="1500"/>
              </a:lnSpc>
              <a:spcBef>
                <a:spcPts val="300"/>
              </a:spcBef>
              <a:defRPr/>
            </a:pPr>
            <a:r>
              <a:rPr lang="ja-JP" altLang="en-US" sz="1400" dirty="0">
                <a:solidFill>
                  <a:prstClr val="black"/>
                </a:solidFill>
                <a:latin typeface="ＭＳ Ｐゴシック"/>
              </a:rPr>
              <a:t>　　　　  地域包括ケア病棟入院料を届出をすることができる病棟が１病棟に限られる保険医療機関の病床数</a:t>
            </a:r>
            <a:endParaRPr lang="en-US" altLang="ja-JP" sz="1400" dirty="0">
              <a:solidFill>
                <a:prstClr val="black"/>
              </a:solidFill>
              <a:latin typeface="ＭＳ Ｐゴシック"/>
            </a:endParaRPr>
          </a:p>
          <a:p>
            <a:pPr marL="447675" indent="-447675">
              <a:lnSpc>
                <a:spcPts val="1500"/>
              </a:lnSpc>
              <a:spcBef>
                <a:spcPts val="300"/>
              </a:spcBef>
              <a:defRPr/>
            </a:pPr>
            <a:r>
              <a:rPr lang="ja-JP" altLang="en-US" sz="1000" dirty="0">
                <a:solidFill>
                  <a:prstClr val="black"/>
                </a:solidFill>
                <a:latin typeface="ＭＳ Ｐゴシック"/>
              </a:rPr>
              <a:t>　　　　　　　（平成</a:t>
            </a:r>
            <a:r>
              <a:rPr lang="en-US" altLang="ja-JP" sz="1000" dirty="0">
                <a:solidFill>
                  <a:prstClr val="black"/>
                </a:solidFill>
                <a:latin typeface="ＭＳ Ｐゴシック"/>
              </a:rPr>
              <a:t>30</a:t>
            </a:r>
            <a:r>
              <a:rPr lang="ja-JP" altLang="en-US" sz="1000" dirty="0">
                <a:solidFill>
                  <a:prstClr val="black"/>
                </a:solidFill>
                <a:latin typeface="ＭＳ Ｐゴシック"/>
              </a:rPr>
              <a:t>年</a:t>
            </a:r>
            <a:r>
              <a:rPr lang="en-US" altLang="ja-JP" sz="1000" dirty="0">
                <a:solidFill>
                  <a:prstClr val="black"/>
                </a:solidFill>
                <a:latin typeface="ＭＳ Ｐゴシック"/>
              </a:rPr>
              <a:t>1</a:t>
            </a:r>
            <a:r>
              <a:rPr lang="ja-JP" altLang="en-US" sz="1000" dirty="0">
                <a:solidFill>
                  <a:prstClr val="black"/>
                </a:solidFill>
                <a:latin typeface="ＭＳ Ｐゴシック"/>
              </a:rPr>
              <a:t>月</a:t>
            </a:r>
            <a:r>
              <a:rPr lang="en-US" altLang="ja-JP" sz="1000" dirty="0">
                <a:solidFill>
                  <a:prstClr val="black"/>
                </a:solidFill>
                <a:latin typeface="ＭＳ Ｐゴシック"/>
              </a:rPr>
              <a:t>1</a:t>
            </a:r>
            <a:r>
              <a:rPr lang="ja-JP" altLang="en-US" sz="1000" dirty="0">
                <a:solidFill>
                  <a:prstClr val="black"/>
                </a:solidFill>
                <a:latin typeface="ＭＳ Ｐゴシック"/>
              </a:rPr>
              <a:t>日時点で地域包括ケア病棟入院料</a:t>
            </a:r>
            <a:r>
              <a:rPr lang="en-US" altLang="ja-JP" sz="1000" dirty="0">
                <a:solidFill>
                  <a:prstClr val="black"/>
                </a:solidFill>
                <a:latin typeface="ＭＳ Ｐゴシック"/>
              </a:rPr>
              <a:t>1</a:t>
            </a:r>
            <a:r>
              <a:rPr lang="ja-JP" altLang="en-US" sz="1000" dirty="0">
                <a:solidFill>
                  <a:prstClr val="black"/>
                </a:solidFill>
                <a:latin typeface="ＭＳ Ｐゴシック"/>
              </a:rPr>
              <a:t>又は</a:t>
            </a:r>
            <a:r>
              <a:rPr lang="en-US" altLang="ja-JP" sz="1000" dirty="0">
                <a:solidFill>
                  <a:prstClr val="black"/>
                </a:solidFill>
                <a:latin typeface="ＭＳ Ｐゴシック"/>
              </a:rPr>
              <a:t>2</a:t>
            </a:r>
            <a:r>
              <a:rPr lang="ja-JP" altLang="en-US" sz="1000" dirty="0">
                <a:solidFill>
                  <a:prstClr val="black"/>
                </a:solidFill>
                <a:latin typeface="ＭＳ Ｐゴシック"/>
              </a:rPr>
              <a:t>を</a:t>
            </a:r>
            <a:r>
              <a:rPr lang="en-US" altLang="ja-JP" sz="1000" dirty="0">
                <a:solidFill>
                  <a:prstClr val="black"/>
                </a:solidFill>
                <a:latin typeface="ＭＳ Ｐゴシック"/>
              </a:rPr>
              <a:t>2</a:t>
            </a:r>
            <a:r>
              <a:rPr lang="ja-JP" altLang="en-US" sz="1000" dirty="0">
                <a:solidFill>
                  <a:prstClr val="black"/>
                </a:solidFill>
                <a:latin typeface="ＭＳ Ｐゴシック"/>
              </a:rPr>
              <a:t>病棟以上届け出ている許可病床数</a:t>
            </a:r>
            <a:r>
              <a:rPr lang="en-US" altLang="ja-JP" sz="1000" dirty="0">
                <a:solidFill>
                  <a:prstClr val="black"/>
                </a:solidFill>
                <a:latin typeface="ＭＳ Ｐゴシック"/>
              </a:rPr>
              <a:t>400</a:t>
            </a:r>
            <a:r>
              <a:rPr lang="ja-JP" altLang="en-US" sz="1000" dirty="0">
                <a:solidFill>
                  <a:prstClr val="black"/>
                </a:solidFill>
                <a:latin typeface="ＭＳ Ｐゴシック"/>
              </a:rPr>
              <a:t>床以上の保険医療機関は、現時点の届出病棟を維持できる）</a:t>
            </a:r>
            <a:endParaRPr lang="en-US" altLang="ja-JP" sz="1000" dirty="0">
              <a:solidFill>
                <a:prstClr val="black"/>
              </a:solidFill>
              <a:latin typeface="ＭＳ Ｐゴシック"/>
            </a:endParaRPr>
          </a:p>
        </p:txBody>
      </p:sp>
      <p:sp>
        <p:nvSpPr>
          <p:cNvPr id="16" name="Rectangle 36"/>
          <p:cNvSpPr>
            <a:spLocks noChangeArrowheads="1"/>
          </p:cNvSpPr>
          <p:nvPr/>
        </p:nvSpPr>
        <p:spPr bwMode="auto">
          <a:xfrm>
            <a:off x="98552" y="3524233"/>
            <a:ext cx="7302720"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rPr>
              <a:t>②</a:t>
            </a:r>
            <a:r>
              <a:rPr lang="ja-JP" altLang="ja-JP" sz="2000" dirty="0">
                <a:solidFill>
                  <a:prstClr val="black"/>
                </a:solidFill>
              </a:rPr>
              <a:t>病床数</a:t>
            </a:r>
            <a:r>
              <a:rPr lang="ja-JP" altLang="en-US" sz="2000" dirty="0">
                <a:solidFill>
                  <a:prstClr val="black"/>
                </a:solidFill>
              </a:rPr>
              <a:t>５００</a:t>
            </a:r>
            <a:r>
              <a:rPr lang="ja-JP" altLang="ja-JP" sz="2000" dirty="0">
                <a:solidFill>
                  <a:prstClr val="black"/>
                </a:solidFill>
              </a:rPr>
              <a:t>床以上を要件としている診療報酬の取扱い</a:t>
            </a:r>
            <a:r>
              <a:rPr lang="ja-JP" altLang="en-US" sz="2000" dirty="0">
                <a:solidFill>
                  <a:prstClr val="black"/>
                </a:solidFill>
              </a:rPr>
              <a:t>の見直し</a:t>
            </a:r>
            <a:endParaRPr lang="ja-JP" altLang="en-US" sz="2000" dirty="0">
              <a:solidFill>
                <a:prstClr val="black"/>
              </a:solidFill>
              <a:latin typeface="ＭＳ Ｐゴシック"/>
            </a:endParaRPr>
          </a:p>
        </p:txBody>
      </p:sp>
      <p:sp>
        <p:nvSpPr>
          <p:cNvPr id="15" name="テキスト ボックス 14">
            <a:extLst>
              <a:ext uri="{FF2B5EF4-FFF2-40B4-BE49-F238E27FC236}">
                <a16:creationId xmlns="" xmlns:a16="http://schemas.microsoft.com/office/drawing/2014/main" id="{7C7BC86E-C16C-4008-99D4-CC3345EC2CF9}"/>
              </a:ext>
            </a:extLst>
          </p:cNvPr>
          <p:cNvSpPr txBox="1"/>
          <p:nvPr/>
        </p:nvSpPr>
        <p:spPr>
          <a:xfrm>
            <a:off x="7521540" y="1680114"/>
            <a:ext cx="17519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療担</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942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961</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962</a:t>
            </a:r>
          </a:p>
        </p:txBody>
      </p:sp>
      <p:sp>
        <p:nvSpPr>
          <p:cNvPr id="21" name="テキスト ボックス 20">
            <a:extLst>
              <a:ext uri="{FF2B5EF4-FFF2-40B4-BE49-F238E27FC236}">
                <a16:creationId xmlns="" xmlns:a16="http://schemas.microsoft.com/office/drawing/2014/main" id="{6EB592E1-28A5-411C-A144-65B80EF889E5}"/>
              </a:ext>
            </a:extLst>
          </p:cNvPr>
          <p:cNvSpPr txBox="1"/>
          <p:nvPr/>
        </p:nvSpPr>
        <p:spPr>
          <a:xfrm>
            <a:off x="8173385" y="4274257"/>
            <a:ext cx="13289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22</a:t>
            </a:r>
          </a:p>
        </p:txBody>
      </p:sp>
      <p:sp>
        <p:nvSpPr>
          <p:cNvPr id="22" name="テキスト ボックス 21">
            <a:extLst>
              <a:ext uri="{FF2B5EF4-FFF2-40B4-BE49-F238E27FC236}">
                <a16:creationId xmlns="" xmlns:a16="http://schemas.microsoft.com/office/drawing/2014/main" id="{E4BEF4F9-8217-40B5-A653-E929415EBD15}"/>
              </a:ext>
            </a:extLst>
          </p:cNvPr>
          <p:cNvSpPr txBox="1"/>
          <p:nvPr/>
        </p:nvSpPr>
        <p:spPr>
          <a:xfrm>
            <a:off x="7164770" y="4892514"/>
            <a:ext cx="117260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64</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253</a:t>
            </a:r>
          </a:p>
        </p:txBody>
      </p:sp>
      <p:sp>
        <p:nvSpPr>
          <p:cNvPr id="23" name="テキスト ボックス 22">
            <a:extLst>
              <a:ext uri="{FF2B5EF4-FFF2-40B4-BE49-F238E27FC236}">
                <a16:creationId xmlns="" xmlns:a16="http://schemas.microsoft.com/office/drawing/2014/main" id="{92AE9710-B6D4-4C08-B994-651CF2AF6A82}"/>
              </a:ext>
            </a:extLst>
          </p:cNvPr>
          <p:cNvSpPr txBox="1"/>
          <p:nvPr/>
        </p:nvSpPr>
        <p:spPr>
          <a:xfrm>
            <a:off x="3081361" y="5802871"/>
            <a:ext cx="106020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778</a:t>
            </a:r>
          </a:p>
        </p:txBody>
      </p:sp>
    </p:spTree>
    <p:extLst>
      <p:ext uri="{BB962C8B-B14F-4D97-AF65-F5344CB8AC3E}">
        <p14:creationId xmlns:p14="http://schemas.microsoft.com/office/powerpoint/2010/main" val="79395555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213524" y="16322"/>
            <a:ext cx="9517327" cy="49570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z="1600" smtClean="0">
                <a:solidFill>
                  <a:prstClr val="black"/>
                </a:solidFill>
              </a:rPr>
              <a:pPr/>
              <a:t>95</a:t>
            </a:fld>
            <a:endParaRPr lang="ja-JP" altLang="en-US" sz="1600" dirty="0">
              <a:solidFill>
                <a:prstClr val="black"/>
              </a:solidFill>
            </a:endParaRPr>
          </a:p>
        </p:txBody>
      </p:sp>
      <p:sp>
        <p:nvSpPr>
          <p:cNvPr id="9" name="Rectangle 37"/>
          <p:cNvSpPr>
            <a:spLocks noChangeArrowheads="1"/>
          </p:cNvSpPr>
          <p:nvPr/>
        </p:nvSpPr>
        <p:spPr bwMode="auto">
          <a:xfrm>
            <a:off x="174828" y="703749"/>
            <a:ext cx="9594720" cy="4567327"/>
          </a:xfrm>
          <a:prstGeom prst="rect">
            <a:avLst/>
          </a:prstGeom>
          <a:noFill/>
          <a:ln w="9525">
            <a:solidFill>
              <a:schemeClr val="tx1"/>
            </a:solidFill>
            <a:miter lim="800000"/>
            <a:headEnd/>
            <a:tailEnd/>
          </a:ln>
        </p:spPr>
        <p:txBody>
          <a:bodyPr/>
          <a:lstStyle/>
          <a:p>
            <a:endParaRPr lang="en-US" altLang="ja-JP" sz="1600" dirty="0">
              <a:solidFill>
                <a:prstClr val="black"/>
              </a:solidFill>
            </a:endParaRPr>
          </a:p>
          <a:p>
            <a:pPr marL="285750" indent="-285750">
              <a:buFont typeface="Wingdings" panose="05000000000000000000" pitchFamily="2" charset="2"/>
              <a:buChar char="Ø"/>
            </a:pPr>
            <a:r>
              <a:rPr lang="ja-JP" altLang="en-US" sz="1600" dirty="0">
                <a:solidFill>
                  <a:prstClr val="black"/>
                </a:solidFill>
              </a:rPr>
              <a:t>　</a:t>
            </a:r>
            <a:r>
              <a:rPr lang="ja-JP" altLang="en-US" sz="1600" dirty="0">
                <a:solidFill>
                  <a:prstClr val="black"/>
                </a:solidFill>
                <a:latin typeface="+mn-ea"/>
              </a:rPr>
              <a:t>薬価調査が適切に実施される環境整備を図るため、「流通改善ガイドライン」を踏まえ、妥結率の低い許可病床数２００床以上病院の初診料、再診料、外来診療料の減額を見直す</a:t>
            </a:r>
            <a:endParaRPr lang="en-US" altLang="ja-JP" sz="1600" dirty="0">
              <a:solidFill>
                <a:prstClr val="black"/>
              </a:solidFill>
              <a:latin typeface="+mn-ea"/>
            </a:endParaRPr>
          </a:p>
          <a:p>
            <a:r>
              <a:rPr lang="ja-JP" altLang="en-US" sz="1600" dirty="0">
                <a:solidFill>
                  <a:prstClr val="black"/>
                </a:solidFill>
                <a:latin typeface="+mn-ea"/>
              </a:rPr>
              <a:t>（１）　「流通改善ガイドライン」に基づき、</a:t>
            </a:r>
            <a:r>
              <a:rPr lang="ja-JP" altLang="en-US" sz="1600" b="1" dirty="0">
                <a:solidFill>
                  <a:prstClr val="black"/>
                </a:solidFill>
                <a:latin typeface="+mn-ea"/>
              </a:rPr>
              <a:t>①原則としてすべての品目について単品単価契約とすることが望まし</a:t>
            </a:r>
            <a:endParaRPr lang="en-US" altLang="ja-JP" sz="1600" b="1" dirty="0">
              <a:solidFill>
                <a:prstClr val="black"/>
              </a:solidFill>
              <a:latin typeface="+mn-ea"/>
            </a:endParaRPr>
          </a:p>
          <a:p>
            <a:r>
              <a:rPr lang="ja-JP" altLang="en-US" sz="1600" b="1" dirty="0">
                <a:solidFill>
                  <a:prstClr val="black"/>
                </a:solidFill>
                <a:latin typeface="+mn-ea"/>
              </a:rPr>
              <a:t>　　いこと、②医薬品の価値を無視した過大な値引き交渉を慎むこと</a:t>
            </a:r>
            <a:r>
              <a:rPr lang="ja-JP" altLang="en-US" sz="1600" dirty="0">
                <a:solidFill>
                  <a:prstClr val="black"/>
                </a:solidFill>
                <a:latin typeface="+mn-ea"/>
              </a:rPr>
              <a:t>を理念として明記する</a:t>
            </a:r>
            <a:endParaRPr lang="en-US" altLang="ja-JP" sz="1600" dirty="0">
              <a:solidFill>
                <a:prstClr val="black"/>
              </a:solidFill>
              <a:latin typeface="+mn-ea"/>
            </a:endParaRPr>
          </a:p>
          <a:p>
            <a:r>
              <a:rPr lang="ja-JP" altLang="en-US" sz="1600" dirty="0">
                <a:solidFill>
                  <a:prstClr val="black"/>
                </a:solidFill>
                <a:latin typeface="+mn-ea"/>
              </a:rPr>
              <a:t>（２）　許可病床数２００床以上病院に対し、「単品単価契約率」および「一律値引き契約に係る状況」等に係る</a:t>
            </a:r>
            <a:endParaRPr lang="en-US" altLang="ja-JP" sz="1600" dirty="0">
              <a:solidFill>
                <a:prstClr val="black"/>
              </a:solidFill>
              <a:latin typeface="+mn-ea"/>
            </a:endParaRPr>
          </a:p>
          <a:p>
            <a:r>
              <a:rPr lang="ja-JP" altLang="en-US" sz="1600" dirty="0">
                <a:solidFill>
                  <a:prstClr val="black"/>
                </a:solidFill>
                <a:latin typeface="+mn-ea"/>
              </a:rPr>
              <a:t>　　報告書を求め、報告を行わなかった場合の減算を設ける</a:t>
            </a:r>
            <a:endParaRPr lang="en-US" altLang="ja-JP" sz="1600" dirty="0">
              <a:solidFill>
                <a:prstClr val="black"/>
              </a:solidFill>
              <a:latin typeface="+mn-ea"/>
            </a:endParaRPr>
          </a:p>
          <a:p>
            <a:r>
              <a:rPr lang="ja-JP" altLang="en-US" sz="1600" dirty="0">
                <a:solidFill>
                  <a:prstClr val="black"/>
                </a:solidFill>
                <a:latin typeface="+mn-ea"/>
              </a:rPr>
              <a:t>（３）妥結率の報告に係る取扱いについて、病院の負担軽減の観点から、厚生局への報告時期を現在の１０月</a:t>
            </a:r>
            <a:endParaRPr lang="en-US" altLang="ja-JP" sz="1600" dirty="0">
              <a:solidFill>
                <a:prstClr val="black"/>
              </a:solidFill>
              <a:latin typeface="+mn-ea"/>
            </a:endParaRPr>
          </a:p>
          <a:p>
            <a:r>
              <a:rPr lang="ja-JP" altLang="en-US" sz="1600" dirty="0">
                <a:solidFill>
                  <a:prstClr val="black"/>
                </a:solidFill>
                <a:latin typeface="+mn-ea"/>
              </a:rPr>
              <a:t>　　の１か月間から１０月～１１月の２か月間に変更する</a:t>
            </a:r>
            <a:endParaRPr lang="en-US" altLang="ja-JP" sz="1600" dirty="0">
              <a:solidFill>
                <a:prstClr val="black"/>
              </a:solidFill>
              <a:latin typeface="+mn-ea"/>
            </a:endParaRPr>
          </a:p>
          <a:p>
            <a:r>
              <a:rPr lang="ja-JP" altLang="en-US" b="1" dirty="0">
                <a:solidFill>
                  <a:srgbClr val="0070C0"/>
                </a:solidFill>
              </a:rPr>
              <a:t>　別に厚生労働大臣が定める施設基準に該当する許可病床数が２００床以上の病院</a:t>
            </a:r>
            <a:endParaRPr lang="en-US" altLang="ja-JP" b="1" dirty="0">
              <a:solidFill>
                <a:srgbClr val="0070C0"/>
              </a:solidFill>
            </a:endParaRPr>
          </a:p>
          <a:p>
            <a:pPr>
              <a:tabLst>
                <a:tab pos="1346200" algn="l"/>
              </a:tabLst>
            </a:pPr>
            <a:r>
              <a:rPr lang="en-US" altLang="ja-JP" dirty="0"/>
              <a:t>	</a:t>
            </a:r>
            <a:r>
              <a:rPr lang="ja-JP" altLang="en-US" dirty="0"/>
              <a:t>初診料：　　　２８２点　　</a:t>
            </a:r>
            <a:r>
              <a:rPr lang="ja-JP" altLang="en-US" b="1" dirty="0">
                <a:solidFill>
                  <a:srgbClr val="FF0000"/>
                </a:solidFill>
              </a:rPr>
              <a:t>→　</a:t>
            </a:r>
            <a:r>
              <a:rPr lang="ja-JP" altLang="en-US" dirty="0">
                <a:solidFill>
                  <a:srgbClr val="0070C0"/>
                </a:solidFill>
              </a:rPr>
              <a:t>特定妥結率初診料</a:t>
            </a:r>
            <a:r>
              <a:rPr lang="ja-JP" altLang="en-US" dirty="0"/>
              <a:t>： 　　</a:t>
            </a:r>
            <a:r>
              <a:rPr lang="ja-JP" altLang="en-US" b="1" u="sng" dirty="0"/>
              <a:t>２０９点</a:t>
            </a:r>
            <a:endParaRPr lang="en-US" altLang="ja-JP" b="1" dirty="0"/>
          </a:p>
          <a:p>
            <a:pPr>
              <a:tabLst>
                <a:tab pos="1346200" algn="l"/>
              </a:tabLst>
            </a:pPr>
            <a:r>
              <a:rPr lang="en-US" altLang="ja-JP" dirty="0"/>
              <a:t>	</a:t>
            </a:r>
            <a:r>
              <a:rPr lang="ja-JP" altLang="en-US" dirty="0"/>
              <a:t>再診料：</a:t>
            </a:r>
            <a:r>
              <a:rPr lang="en-US" altLang="ja-JP" dirty="0"/>
              <a:t>	</a:t>
            </a:r>
            <a:r>
              <a:rPr lang="ja-JP" altLang="en-US" dirty="0"/>
              <a:t>７２点　　</a:t>
            </a:r>
            <a:r>
              <a:rPr lang="ja-JP" altLang="en-US" b="1" dirty="0">
                <a:solidFill>
                  <a:srgbClr val="FF0000"/>
                </a:solidFill>
              </a:rPr>
              <a:t>→　</a:t>
            </a:r>
            <a:r>
              <a:rPr lang="ja-JP" altLang="en-US" dirty="0">
                <a:solidFill>
                  <a:srgbClr val="0070C0"/>
                </a:solidFill>
              </a:rPr>
              <a:t>特定妥結率再診料</a:t>
            </a:r>
            <a:r>
              <a:rPr lang="ja-JP" altLang="en-US" dirty="0"/>
              <a:t>：　　　 </a:t>
            </a:r>
            <a:r>
              <a:rPr lang="ja-JP" altLang="en-US" b="1" u="sng" dirty="0"/>
              <a:t>５３点</a:t>
            </a:r>
            <a:endParaRPr lang="en-US" altLang="ja-JP" b="1" dirty="0"/>
          </a:p>
          <a:p>
            <a:pPr>
              <a:tabLst>
                <a:tab pos="1346200" algn="l"/>
              </a:tabLst>
            </a:pPr>
            <a:r>
              <a:rPr lang="en-US" altLang="ja-JP" dirty="0"/>
              <a:t>	</a:t>
            </a:r>
            <a:r>
              <a:rPr lang="ja-JP" altLang="en-US" dirty="0"/>
              <a:t>外来診療料：</a:t>
            </a:r>
            <a:r>
              <a:rPr lang="en-US" altLang="ja-JP" dirty="0"/>
              <a:t>	</a:t>
            </a:r>
            <a:r>
              <a:rPr lang="ja-JP" altLang="en-US" dirty="0"/>
              <a:t>７３点　　</a:t>
            </a:r>
            <a:r>
              <a:rPr lang="ja-JP" altLang="en-US" b="1" dirty="0">
                <a:solidFill>
                  <a:srgbClr val="FF0000"/>
                </a:solidFill>
              </a:rPr>
              <a:t>→　</a:t>
            </a:r>
            <a:r>
              <a:rPr lang="ja-JP" altLang="en-US" dirty="0">
                <a:solidFill>
                  <a:srgbClr val="0070C0"/>
                </a:solidFill>
              </a:rPr>
              <a:t>特定妥結率外来診療料</a:t>
            </a:r>
            <a:r>
              <a:rPr lang="ja-JP" altLang="en-US" dirty="0"/>
              <a:t>： </a:t>
            </a:r>
            <a:r>
              <a:rPr lang="ja-JP" altLang="en-US" b="1" u="sng" dirty="0"/>
              <a:t>５４点</a:t>
            </a:r>
            <a:r>
              <a:rPr lang="ja-JP" altLang="en-US" b="1" dirty="0">
                <a:solidFill>
                  <a:srgbClr val="0070C0"/>
                </a:solidFill>
              </a:rPr>
              <a:t>　　</a:t>
            </a:r>
            <a:endParaRPr lang="en-US" altLang="ja-JP" sz="1400" dirty="0">
              <a:solidFill>
                <a:prstClr val="black"/>
              </a:solidFill>
            </a:endParaRPr>
          </a:p>
          <a:p>
            <a:pPr>
              <a:lnSpc>
                <a:spcPts val="1600"/>
              </a:lnSpc>
            </a:pPr>
            <a:r>
              <a:rPr lang="ja-JP" altLang="en-US" sz="1400" dirty="0">
                <a:solidFill>
                  <a:prstClr val="black"/>
                </a:solidFill>
              </a:rPr>
              <a:t>［別に厚生労働大臣が定める施設基準］</a:t>
            </a:r>
            <a:endParaRPr lang="ja-JP" altLang="ja-JP" sz="1400" dirty="0">
              <a:solidFill>
                <a:prstClr val="black"/>
              </a:solidFill>
            </a:endParaRPr>
          </a:p>
          <a:p>
            <a:pPr marL="85725" indent="-85725">
              <a:lnSpc>
                <a:spcPts val="1600"/>
              </a:lnSpc>
            </a:pPr>
            <a:r>
              <a:rPr lang="ja-JP" altLang="en-US" sz="1400" dirty="0">
                <a:solidFill>
                  <a:prstClr val="black"/>
                </a:solidFill>
              </a:rPr>
              <a:t>◇　次のいずれかに該当する保険医療機関であること</a:t>
            </a:r>
            <a:endParaRPr lang="en-US" altLang="ja-JP" sz="1400" dirty="0">
              <a:solidFill>
                <a:prstClr val="black"/>
              </a:solidFill>
            </a:endParaRPr>
          </a:p>
          <a:p>
            <a:pPr marL="85725" indent="-85725">
              <a:lnSpc>
                <a:spcPts val="1600"/>
              </a:lnSpc>
            </a:pPr>
            <a:r>
              <a:rPr lang="ja-JP" altLang="en-US" sz="1400" dirty="0">
                <a:solidFill>
                  <a:prstClr val="black"/>
                </a:solidFill>
              </a:rPr>
              <a:t>（１）　当該保険医療機関における医療用医薬品の取引価格の妥結率に係る状況について、地方厚生局長等に定期的に報告し、 </a:t>
            </a:r>
            <a:endParaRPr lang="en-US" altLang="ja-JP" sz="1400" dirty="0">
              <a:solidFill>
                <a:prstClr val="black"/>
              </a:solidFill>
            </a:endParaRPr>
          </a:p>
          <a:p>
            <a:pPr marL="85725" indent="-85725">
              <a:lnSpc>
                <a:spcPts val="1600"/>
              </a:lnSpc>
            </a:pPr>
            <a:r>
              <a:rPr lang="en-US" altLang="ja-JP" sz="1400" dirty="0">
                <a:solidFill>
                  <a:prstClr val="black"/>
                </a:solidFill>
              </a:rPr>
              <a:t>      </a:t>
            </a:r>
            <a:r>
              <a:rPr lang="ja-JP" altLang="en-US" sz="1400" u="sng" dirty="0">
                <a:solidFill>
                  <a:prstClr val="black"/>
                </a:solidFill>
              </a:rPr>
              <a:t>妥結率が５割以下</a:t>
            </a:r>
            <a:r>
              <a:rPr lang="ja-JP" altLang="en-US" sz="1400" dirty="0">
                <a:solidFill>
                  <a:prstClr val="black"/>
                </a:solidFill>
              </a:rPr>
              <a:t>であること</a:t>
            </a:r>
            <a:endParaRPr lang="en-US" altLang="ja-JP" sz="1400" dirty="0">
              <a:solidFill>
                <a:prstClr val="black"/>
              </a:solidFill>
            </a:endParaRPr>
          </a:p>
          <a:p>
            <a:pPr marL="85725" indent="-85725">
              <a:lnSpc>
                <a:spcPts val="1600"/>
              </a:lnSpc>
            </a:pPr>
            <a:r>
              <a:rPr lang="ja-JP" altLang="en-US" sz="1400" dirty="0">
                <a:solidFill>
                  <a:prstClr val="black"/>
                </a:solidFill>
              </a:rPr>
              <a:t>（２）　当該保険医療機関における医療用医薬品の取引価格の妥結率および一律値引き契約に係る状況について、地方厚生局</a:t>
            </a:r>
            <a:endParaRPr lang="en-US" altLang="ja-JP" sz="1400" dirty="0">
              <a:solidFill>
                <a:prstClr val="black"/>
              </a:solidFill>
            </a:endParaRPr>
          </a:p>
          <a:p>
            <a:pPr marL="85725" indent="-85725">
              <a:lnSpc>
                <a:spcPts val="1600"/>
              </a:lnSpc>
            </a:pPr>
            <a:r>
              <a:rPr lang="ja-JP" altLang="en-US" sz="1400" dirty="0">
                <a:solidFill>
                  <a:prstClr val="black"/>
                </a:solidFill>
              </a:rPr>
              <a:t>　　長等に定期的に報告していない保険医療機関であること</a:t>
            </a:r>
            <a:r>
              <a:rPr lang="ja-JP" altLang="en-US" sz="2000" b="1" u="sng" dirty="0">
                <a:solidFill>
                  <a:srgbClr val="0070C0"/>
                </a:solidFill>
              </a:rPr>
              <a:t>　　</a:t>
            </a:r>
            <a:endParaRPr lang="ja-JP" altLang="ja-JP" sz="1400" dirty="0">
              <a:solidFill>
                <a:prstClr val="black"/>
              </a:solidFill>
            </a:endParaRPr>
          </a:p>
        </p:txBody>
      </p:sp>
      <p:sp>
        <p:nvSpPr>
          <p:cNvPr id="13" name="Rectangle 37"/>
          <p:cNvSpPr>
            <a:spLocks noChangeArrowheads="1"/>
          </p:cNvSpPr>
          <p:nvPr/>
        </p:nvSpPr>
        <p:spPr bwMode="auto">
          <a:xfrm>
            <a:off x="174827" y="5424188"/>
            <a:ext cx="9594720" cy="1318131"/>
          </a:xfrm>
          <a:prstGeom prst="rect">
            <a:avLst/>
          </a:prstGeom>
          <a:solidFill>
            <a:schemeClr val="bg1">
              <a:lumMod val="95000"/>
              <a:alpha val="50000"/>
            </a:schemeClr>
          </a:solidFill>
          <a:ln w="9525">
            <a:solidFill>
              <a:schemeClr val="tx1"/>
            </a:solidFill>
            <a:miter lim="800000"/>
            <a:headEnd/>
            <a:tailEnd/>
          </a:ln>
        </p:spPr>
        <p:txBody>
          <a:bodyPr/>
          <a:lstStyle/>
          <a:p>
            <a:endParaRPr lang="en-US" altLang="ja-JP" sz="1600" dirty="0">
              <a:solidFill>
                <a:prstClr val="black"/>
              </a:solidFill>
            </a:endParaRPr>
          </a:p>
          <a:p>
            <a:pPr marL="285750" indent="-285750">
              <a:buFont typeface="Wingdings" panose="05000000000000000000" pitchFamily="2" charset="2"/>
              <a:buChar char="Ø"/>
            </a:pPr>
            <a:r>
              <a:rPr lang="ja-JP" altLang="en-US" sz="1600" dirty="0">
                <a:solidFill>
                  <a:prstClr val="black"/>
                </a:solidFill>
              </a:rPr>
              <a:t>　</a:t>
            </a:r>
            <a:r>
              <a:rPr lang="ja-JP" altLang="en-US" sz="1600" b="1" dirty="0">
                <a:solidFill>
                  <a:prstClr val="black"/>
                </a:solidFill>
                <a:latin typeface="ＭＳ Ｐゴシック"/>
              </a:rPr>
              <a:t>大病院における外来機能の役割分担と医薬品の適正使用を進める観点から、紹介率の低い大病院で</a:t>
            </a:r>
            <a:endParaRPr lang="en-US" altLang="ja-JP" sz="1600" b="1" dirty="0">
              <a:solidFill>
                <a:prstClr val="black"/>
              </a:solidFill>
              <a:latin typeface="ＭＳ Ｐゴシック"/>
            </a:endParaRPr>
          </a:p>
          <a:p>
            <a:r>
              <a:rPr lang="en-US" altLang="ja-JP" sz="1600" b="1" dirty="0">
                <a:solidFill>
                  <a:prstClr val="black"/>
                </a:solidFill>
                <a:latin typeface="ＭＳ Ｐゴシック"/>
              </a:rPr>
              <a:t>    </a:t>
            </a:r>
            <a:r>
              <a:rPr lang="ja-JP" altLang="en-US" sz="1600" b="1" dirty="0">
                <a:solidFill>
                  <a:prstClr val="black"/>
                </a:solidFill>
                <a:latin typeface="ＭＳ Ｐゴシック"/>
              </a:rPr>
              <a:t>１処方につき投与期間が３０日以上の投薬を行った場合の処方減算を適正化する</a:t>
            </a:r>
            <a:endParaRPr lang="en-US" altLang="ja-JP" b="1" dirty="0">
              <a:solidFill>
                <a:prstClr val="black"/>
              </a:solidFill>
              <a:latin typeface="ＭＳ Ｐゴシック"/>
            </a:endParaRPr>
          </a:p>
          <a:p>
            <a:r>
              <a:rPr lang="ja-JP" altLang="en-US" b="1" dirty="0">
                <a:solidFill>
                  <a:prstClr val="black"/>
                </a:solidFill>
              </a:rPr>
              <a:t>　　</a:t>
            </a:r>
            <a:r>
              <a:rPr lang="ja-JP" altLang="en-US" b="1" dirty="0">
                <a:solidFill>
                  <a:srgbClr val="0070C0"/>
                </a:solidFill>
              </a:rPr>
              <a:t>    処方料、処方箋料、薬剤料：６０／１００に相当する点数</a:t>
            </a:r>
            <a:endParaRPr lang="en-US" altLang="ja-JP" b="1" dirty="0">
              <a:solidFill>
                <a:srgbClr val="0070C0"/>
              </a:solidFill>
            </a:endParaRPr>
          </a:p>
          <a:p>
            <a:r>
              <a:rPr lang="ja-JP" altLang="en-US" b="1" dirty="0">
                <a:solidFill>
                  <a:srgbClr val="0070C0"/>
                </a:solidFill>
              </a:rPr>
              <a:t>　　　　　　　　　　　　　　　　　　　　　　　</a:t>
            </a:r>
            <a:r>
              <a:rPr lang="ja-JP" altLang="en-US" b="1" dirty="0">
                <a:solidFill>
                  <a:srgbClr val="FF0000"/>
                </a:solidFill>
              </a:rPr>
              <a:t>→</a:t>
            </a:r>
            <a:r>
              <a:rPr lang="ja-JP" altLang="en-US" b="1" dirty="0">
                <a:solidFill>
                  <a:srgbClr val="0070C0"/>
                </a:solidFill>
              </a:rPr>
              <a:t>　４０／１００に相当する点数</a:t>
            </a:r>
            <a:endParaRPr lang="en-US" altLang="ja-JP" sz="1400" dirty="0">
              <a:solidFill>
                <a:prstClr val="black"/>
              </a:solidFill>
            </a:endParaRPr>
          </a:p>
        </p:txBody>
      </p:sp>
      <p:sp>
        <p:nvSpPr>
          <p:cNvPr id="10" name="Rectangle 36"/>
          <p:cNvSpPr>
            <a:spLocks noChangeArrowheads="1"/>
          </p:cNvSpPr>
          <p:nvPr/>
        </p:nvSpPr>
        <p:spPr bwMode="auto">
          <a:xfrm>
            <a:off x="174827" y="544145"/>
            <a:ext cx="2776304"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③未妥結減算の見直し</a:t>
            </a:r>
          </a:p>
        </p:txBody>
      </p:sp>
      <p:sp>
        <p:nvSpPr>
          <p:cNvPr id="12" name="Rectangle 36"/>
          <p:cNvSpPr>
            <a:spLocks noChangeArrowheads="1"/>
          </p:cNvSpPr>
          <p:nvPr/>
        </p:nvSpPr>
        <p:spPr bwMode="auto">
          <a:xfrm>
            <a:off x="174827" y="5271076"/>
            <a:ext cx="6624736" cy="319263"/>
          </a:xfrm>
          <a:prstGeom prst="rect">
            <a:avLst/>
          </a:prstGeom>
          <a:ln>
            <a:headEnd/>
            <a:tailEnd/>
          </a:ln>
        </p:spPr>
        <p:style>
          <a:lnRef idx="1">
            <a:schemeClr val="accent2"/>
          </a:lnRef>
          <a:fillRef idx="2">
            <a:schemeClr val="accent2"/>
          </a:fillRef>
          <a:effectRef idx="1">
            <a:schemeClr val="accent2"/>
          </a:effectRef>
          <a:fontRef idx="minor">
            <a:schemeClr val="dk1"/>
          </a:fontRef>
        </p:style>
        <p:txBody>
          <a:bodyPr tIns="0"/>
          <a:lstStyle/>
          <a:p>
            <a:pPr>
              <a:spcBef>
                <a:spcPct val="20000"/>
              </a:spcBef>
            </a:pPr>
            <a:r>
              <a:rPr lang="ja-JP" altLang="en-US" sz="2000" dirty="0">
                <a:solidFill>
                  <a:prstClr val="black"/>
                </a:solidFill>
                <a:latin typeface="ＭＳ Ｐゴシック"/>
              </a:rPr>
              <a:t>④紹介率の低い大病院の処方料・処方箋料・薬剤料の減算</a:t>
            </a:r>
          </a:p>
        </p:txBody>
      </p:sp>
      <p:sp>
        <p:nvSpPr>
          <p:cNvPr id="11" name="テキスト ボックス 10"/>
          <p:cNvSpPr txBox="1"/>
          <p:nvPr/>
        </p:nvSpPr>
        <p:spPr>
          <a:xfrm>
            <a:off x="6847546" y="5328144"/>
            <a:ext cx="247870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404</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405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4511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806</a:t>
            </a:r>
          </a:p>
        </p:txBody>
      </p:sp>
      <p:sp>
        <p:nvSpPr>
          <p:cNvPr id="14" name="テキスト ボックス 13"/>
          <p:cNvSpPr txBox="1"/>
          <p:nvPr/>
        </p:nvSpPr>
        <p:spPr>
          <a:xfrm>
            <a:off x="7329485" y="3212976"/>
            <a:ext cx="2440063" cy="253916"/>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50" dirty="0">
                <a:solidFill>
                  <a:srgbClr val="002060"/>
                </a:solidFill>
                <a:latin typeface="ＭＳ Ｐゴシック" panose="020B0600070205080204" pitchFamily="50" charset="-128"/>
              </a:rPr>
              <a:t>点</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2</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留</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9</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施告</a:t>
            </a:r>
            <a:r>
              <a:rPr lang="en-US" altLang="ja-JP" sz="1050" dirty="0">
                <a:solidFill>
                  <a:srgbClr val="002060"/>
                </a:solidFill>
                <a:latin typeface="ＭＳ Ｐゴシック" panose="020B0600070205080204" pitchFamily="50" charset="-128"/>
              </a:rPr>
              <a:t>p645</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施通</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702</a:t>
            </a:r>
            <a:endParaRPr lang="ja-JP" altLang="en-US" sz="1050" dirty="0">
              <a:solidFill>
                <a:srgbClr val="002060"/>
              </a:solidFill>
              <a:latin typeface="ＭＳ Ｐゴシック" panose="020B0600070205080204" pitchFamily="50" charset="-128"/>
            </a:endParaRPr>
          </a:p>
        </p:txBody>
      </p:sp>
      <p:sp>
        <p:nvSpPr>
          <p:cNvPr id="15" name="テキスト ボックス 14"/>
          <p:cNvSpPr txBox="1"/>
          <p:nvPr/>
        </p:nvSpPr>
        <p:spPr>
          <a:xfrm>
            <a:off x="7351027" y="3557530"/>
            <a:ext cx="2440063" cy="253916"/>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50" dirty="0">
                <a:solidFill>
                  <a:srgbClr val="002060"/>
                </a:solidFill>
                <a:latin typeface="ＭＳ Ｐゴシック" panose="020B0600070205080204" pitchFamily="50" charset="-128"/>
              </a:rPr>
              <a:t>点</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3</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留</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16</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施告</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645</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施通</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702</a:t>
            </a:r>
            <a:endParaRPr lang="ja-JP" altLang="en-US" sz="1050" dirty="0">
              <a:solidFill>
                <a:srgbClr val="002060"/>
              </a:solidFill>
              <a:latin typeface="ＭＳ Ｐゴシック" panose="020B0600070205080204" pitchFamily="50" charset="-128"/>
            </a:endParaRPr>
          </a:p>
        </p:txBody>
      </p:sp>
      <p:sp>
        <p:nvSpPr>
          <p:cNvPr id="16" name="テキスト ボックス 15"/>
          <p:cNvSpPr txBox="1"/>
          <p:nvPr/>
        </p:nvSpPr>
        <p:spPr>
          <a:xfrm>
            <a:off x="7351027" y="3901991"/>
            <a:ext cx="2440063" cy="253916"/>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50" dirty="0">
                <a:solidFill>
                  <a:srgbClr val="002060"/>
                </a:solidFill>
                <a:latin typeface="ＭＳ Ｐゴシック" panose="020B0600070205080204" pitchFamily="50" charset="-128"/>
              </a:rPr>
              <a:t>点</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5</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留</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22</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施告</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645</a:t>
            </a:r>
            <a:r>
              <a:rPr lang="ja-JP" altLang="en-US" sz="1050" dirty="0" err="1">
                <a:solidFill>
                  <a:srgbClr val="002060"/>
                </a:solidFill>
                <a:latin typeface="ＭＳ Ｐゴシック" panose="020B0600070205080204" pitchFamily="50" charset="-128"/>
              </a:rPr>
              <a:t>，</a:t>
            </a:r>
            <a:r>
              <a:rPr lang="ja-JP" altLang="en-US" sz="1050" dirty="0">
                <a:solidFill>
                  <a:srgbClr val="002060"/>
                </a:solidFill>
                <a:latin typeface="ＭＳ Ｐゴシック" panose="020B0600070205080204" pitchFamily="50" charset="-128"/>
              </a:rPr>
              <a:t>施通</a:t>
            </a:r>
            <a:r>
              <a:rPr lang="ja-JP" altLang="en-US" sz="1050" dirty="0" err="1">
                <a:solidFill>
                  <a:srgbClr val="002060"/>
                </a:solidFill>
                <a:latin typeface="ＭＳ Ｐゴシック" panose="020B0600070205080204" pitchFamily="50" charset="-128"/>
              </a:rPr>
              <a:t>ｐ</a:t>
            </a:r>
            <a:r>
              <a:rPr lang="en-US" altLang="ja-JP" sz="1050" dirty="0">
                <a:solidFill>
                  <a:srgbClr val="002060"/>
                </a:solidFill>
                <a:latin typeface="ＭＳ Ｐゴシック" panose="020B0600070205080204" pitchFamily="50" charset="-128"/>
              </a:rPr>
              <a:t>702</a:t>
            </a:r>
            <a:endParaRPr lang="ja-JP" altLang="en-US" sz="105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6492672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83406" y="3005825"/>
            <a:ext cx="9555000" cy="3769235"/>
          </a:xfrm>
          <a:prstGeom prst="rect">
            <a:avLst/>
          </a:prstGeom>
          <a:solidFill>
            <a:schemeClr val="bg1">
              <a:lumMod val="95000"/>
              <a:alpha val="50000"/>
            </a:schemeClr>
          </a:solidFill>
          <a:ln w="9525">
            <a:solidFill>
              <a:schemeClr val="tx1"/>
            </a:solidFill>
            <a:miter lim="800000"/>
            <a:headEnd/>
            <a:tailEnd/>
          </a:ln>
        </p:spPr>
        <p:txBody>
          <a:bodyPr/>
          <a:lstStyle/>
          <a:p>
            <a:pPr>
              <a:lnSpc>
                <a:spcPts val="2400"/>
              </a:lnSpc>
              <a:defRPr/>
            </a:pPr>
            <a:endParaRPr lang="ja-JP" altLang="en-US" dirty="0">
              <a:solidFill>
                <a:prstClr val="black"/>
              </a:solidFill>
            </a:endParaRPr>
          </a:p>
        </p:txBody>
      </p:sp>
      <p:sp>
        <p:nvSpPr>
          <p:cNvPr id="2053" name="Rectangle 37"/>
          <p:cNvSpPr>
            <a:spLocks noChangeArrowheads="1"/>
          </p:cNvSpPr>
          <p:nvPr/>
        </p:nvSpPr>
        <p:spPr bwMode="auto">
          <a:xfrm>
            <a:off x="206627" y="1153532"/>
            <a:ext cx="9555000" cy="1427591"/>
          </a:xfrm>
          <a:prstGeom prst="rect">
            <a:avLst/>
          </a:prstGeom>
          <a:solidFill>
            <a:schemeClr val="bg1">
              <a:alpha val="50000"/>
            </a:schemeClr>
          </a:solidFill>
          <a:ln w="9525">
            <a:solidFill>
              <a:schemeClr val="tx1"/>
            </a:solidFill>
            <a:miter lim="800000"/>
            <a:headEnd/>
            <a:tailEnd/>
          </a:ln>
        </p:spPr>
        <p:txBody>
          <a:bodyPr/>
          <a:lstStyle/>
          <a:p>
            <a:pPr>
              <a:defRPr/>
            </a:pPr>
            <a:endParaRPr lang="en-US" altLang="ja-JP" sz="2400" b="1" dirty="0">
              <a:solidFill>
                <a:srgbClr val="0070C0"/>
              </a:solidFill>
              <a:latin typeface="ＭＳ Ｐゴシック"/>
            </a:endParaRPr>
          </a:p>
        </p:txBody>
      </p:sp>
      <p:sp>
        <p:nvSpPr>
          <p:cNvPr id="33" name="テキスト ボックス 32"/>
          <p:cNvSpPr txBox="1"/>
          <p:nvPr/>
        </p:nvSpPr>
        <p:spPr>
          <a:xfrm>
            <a:off x="267566" y="1257722"/>
            <a:ext cx="9433215" cy="132343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2000" dirty="0">
                <a:solidFill>
                  <a:prstClr val="black"/>
                </a:solidFill>
              </a:rPr>
              <a:t>　我が国の医療水準は国際的にみても高い状況にあり、引き続き、質の高い医療を継続的に提供できる体制を確保するために、外科的な手術や専門性の高い医学管理などの医療技術について、学会等からの提案も踏まえ、難易度や専門性に応じた適切な評価を行う。</a:t>
            </a:r>
          </a:p>
        </p:txBody>
      </p:sp>
      <p:sp>
        <p:nvSpPr>
          <p:cNvPr id="14" name="Rectangle 36"/>
          <p:cNvSpPr>
            <a:spLocks noChangeArrowheads="1"/>
          </p:cNvSpPr>
          <p:nvPr/>
        </p:nvSpPr>
        <p:spPr bwMode="auto">
          <a:xfrm>
            <a:off x="183407" y="836528"/>
            <a:ext cx="2158739" cy="40509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fontAlgn="base">
              <a:spcBef>
                <a:spcPct val="20000"/>
              </a:spcBef>
              <a:spcAft>
                <a:spcPct val="0"/>
              </a:spcAft>
              <a:defRPr/>
            </a:pPr>
            <a:r>
              <a:rPr kumimoji="0" lang="ja-JP" altLang="en-US" sz="2000" kern="0" dirty="0">
                <a:solidFill>
                  <a:prstClr val="black"/>
                </a:solidFill>
              </a:rPr>
              <a:t>基本的な考え方</a:t>
            </a:r>
          </a:p>
        </p:txBody>
      </p:sp>
      <p:sp>
        <p:nvSpPr>
          <p:cNvPr id="15" name="Rectangle 36"/>
          <p:cNvSpPr>
            <a:spLocks noChangeArrowheads="1"/>
          </p:cNvSpPr>
          <p:nvPr/>
        </p:nvSpPr>
        <p:spPr bwMode="auto">
          <a:xfrm>
            <a:off x="183407" y="2685527"/>
            <a:ext cx="1529233" cy="37987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fontAlgn="base">
              <a:spcBef>
                <a:spcPct val="20000"/>
              </a:spcBef>
              <a:spcAft>
                <a:spcPct val="0"/>
              </a:spcAft>
              <a:defRPr/>
            </a:pPr>
            <a:r>
              <a:rPr kumimoji="0" lang="ja-JP" altLang="en-US" sz="2000" kern="0" dirty="0">
                <a:solidFill>
                  <a:prstClr val="black"/>
                </a:solidFill>
              </a:rPr>
              <a:t>評価の視点</a:t>
            </a:r>
          </a:p>
        </p:txBody>
      </p:sp>
      <p:sp>
        <p:nvSpPr>
          <p:cNvPr id="2" name="正方形/長方形 1"/>
          <p:cNvSpPr/>
          <p:nvPr/>
        </p:nvSpPr>
        <p:spPr>
          <a:xfrm>
            <a:off x="221786" y="3065371"/>
            <a:ext cx="9433215" cy="3631763"/>
          </a:xfrm>
          <a:prstGeom prst="rect">
            <a:avLst/>
          </a:prstGeom>
          <a:solidFill>
            <a:schemeClr val="bg1"/>
          </a:solidFill>
        </p:spPr>
        <p:txBody>
          <a:bodyPr wrap="square">
            <a:spAutoFit/>
          </a:bodyPr>
          <a:lstStyle/>
          <a:p>
            <a:pPr>
              <a:lnSpc>
                <a:spcPts val="2400"/>
              </a:lnSpc>
              <a:defRPr/>
            </a:pPr>
            <a:r>
              <a:rPr lang="ja-JP" altLang="en-US" sz="2000" b="1" u="sng" dirty="0">
                <a:solidFill>
                  <a:prstClr val="black"/>
                </a:solidFill>
              </a:rPr>
              <a:t>（１）医療技術の評価及び再評価</a:t>
            </a:r>
            <a:endParaRPr lang="en-US" altLang="ja-JP" sz="2000" dirty="0">
              <a:solidFill>
                <a:prstClr val="black"/>
              </a:solidFill>
            </a:endParaRPr>
          </a:p>
          <a:p>
            <a:pPr marL="273050">
              <a:lnSpc>
                <a:spcPts val="2400"/>
              </a:lnSpc>
              <a:defRPr/>
            </a:pPr>
            <a:r>
              <a:rPr lang="ja-JP" altLang="en-US" sz="2000" dirty="0">
                <a:solidFill>
                  <a:prstClr val="black"/>
                </a:solidFill>
              </a:rPr>
              <a:t>　学会等からの提案書に基づき、医療技術評価分科会における検討結果等を踏まえ、新規技術の保険導入および既存技術の診療報酬上の評価の見直しを行う。</a:t>
            </a:r>
            <a:endParaRPr lang="en-US" altLang="ja-JP" sz="2000" dirty="0">
              <a:solidFill>
                <a:prstClr val="black"/>
              </a:solidFill>
            </a:endParaRPr>
          </a:p>
          <a:p>
            <a:pPr marL="273050">
              <a:lnSpc>
                <a:spcPts val="2400"/>
              </a:lnSpc>
              <a:defRPr/>
            </a:pPr>
            <a:r>
              <a:rPr lang="ja-JP" altLang="en-US" sz="2000" dirty="0">
                <a:solidFill>
                  <a:prstClr val="black"/>
                </a:solidFill>
              </a:rPr>
              <a:t>　</a:t>
            </a:r>
            <a:r>
              <a:rPr lang="en-US" altLang="ja-JP" sz="2000" dirty="0">
                <a:solidFill>
                  <a:srgbClr val="FF0000"/>
                </a:solidFill>
              </a:rPr>
              <a:t>※</a:t>
            </a:r>
            <a:r>
              <a:rPr lang="ja-JP" altLang="en-US" sz="2000" dirty="0">
                <a:solidFill>
                  <a:srgbClr val="FF0000"/>
                </a:solidFill>
              </a:rPr>
              <a:t>　医師の基礎的な技術の再評価</a:t>
            </a:r>
            <a:endParaRPr lang="en-US" altLang="ja-JP" sz="2000" dirty="0">
              <a:solidFill>
                <a:srgbClr val="FF0000"/>
              </a:solidFill>
            </a:endParaRPr>
          </a:p>
          <a:p>
            <a:pPr marL="176213">
              <a:defRPr/>
            </a:pPr>
            <a:endParaRPr lang="en-US" altLang="ja-JP" sz="500" dirty="0">
              <a:solidFill>
                <a:prstClr val="black"/>
              </a:solidFill>
            </a:endParaRPr>
          </a:p>
          <a:p>
            <a:pPr>
              <a:lnSpc>
                <a:spcPts val="2400"/>
              </a:lnSpc>
              <a:defRPr/>
            </a:pPr>
            <a:r>
              <a:rPr lang="ja-JP" altLang="en-US" sz="2000" b="1" u="sng" dirty="0">
                <a:solidFill>
                  <a:prstClr val="black"/>
                </a:solidFill>
              </a:rPr>
              <a:t>（２）外科的手術等の適正な評価</a:t>
            </a:r>
            <a:endParaRPr lang="en-US" altLang="ja-JP" sz="2000" b="1" u="sng" dirty="0">
              <a:solidFill>
                <a:prstClr val="black"/>
              </a:solidFill>
            </a:endParaRPr>
          </a:p>
          <a:p>
            <a:pPr marL="273050" indent="-4763">
              <a:lnSpc>
                <a:spcPts val="2400"/>
              </a:lnSpc>
              <a:defRPr/>
            </a:pPr>
            <a:r>
              <a:rPr lang="ja-JP" altLang="en-US" sz="2000" dirty="0">
                <a:solidFill>
                  <a:prstClr val="black"/>
                </a:solidFill>
              </a:rPr>
              <a:t>　外科的手術等の適正な評価を行うため、「外保連試案２０１８」等における手術等に係る人件費および材料に係る費用の調査結果を参考とし、技術料の相対的な評価を見直す。</a:t>
            </a:r>
            <a:endParaRPr lang="en-US" altLang="ja-JP" sz="2000" dirty="0">
              <a:solidFill>
                <a:prstClr val="black"/>
              </a:solidFill>
            </a:endParaRPr>
          </a:p>
          <a:p>
            <a:pPr marL="180975" indent="-4763">
              <a:defRPr/>
            </a:pPr>
            <a:endParaRPr lang="en-US" altLang="ja-JP" sz="500" dirty="0">
              <a:solidFill>
                <a:prstClr val="black"/>
              </a:solidFill>
            </a:endParaRPr>
          </a:p>
          <a:p>
            <a:pPr>
              <a:lnSpc>
                <a:spcPts val="2400"/>
              </a:lnSpc>
              <a:defRPr/>
            </a:pPr>
            <a:r>
              <a:rPr lang="ja-JP" altLang="en-US" sz="2000" b="1" u="sng" dirty="0">
                <a:solidFill>
                  <a:prstClr val="black"/>
                </a:solidFill>
              </a:rPr>
              <a:t>（３）先進医療からの保険導入</a:t>
            </a:r>
            <a:endParaRPr lang="en-US" altLang="ja-JP" sz="2000" b="1" u="sng" dirty="0">
              <a:solidFill>
                <a:prstClr val="black"/>
              </a:solidFill>
            </a:endParaRPr>
          </a:p>
          <a:p>
            <a:pPr marL="273050">
              <a:lnSpc>
                <a:spcPts val="2400"/>
              </a:lnSpc>
              <a:defRPr/>
            </a:pPr>
            <a:r>
              <a:rPr lang="ja-JP" altLang="en-US" sz="2000" dirty="0">
                <a:solidFill>
                  <a:prstClr val="black"/>
                </a:solidFill>
              </a:rPr>
              <a:t>　先進医療会議・医療技術評価分科会の検討結果を踏まえ、優先的に保険導入すべきとされた医療技術の保険導入を行う。</a:t>
            </a:r>
            <a:endParaRPr lang="en-US" altLang="ja-JP" sz="2000" dirty="0">
              <a:solidFill>
                <a:prstClr val="black"/>
              </a:solidFill>
            </a:endParaRPr>
          </a:p>
        </p:txBody>
      </p:sp>
      <p:sp>
        <p:nvSpPr>
          <p:cNvPr id="11" name="Rectangle 2"/>
          <p:cNvSpPr>
            <a:spLocks noChangeArrowheads="1"/>
          </p:cNvSpPr>
          <p:nvPr/>
        </p:nvSpPr>
        <p:spPr bwMode="auto">
          <a:xfrm>
            <a:off x="202253" y="0"/>
            <a:ext cx="9517327" cy="5876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sz="2400" kern="0" dirty="0">
                <a:solidFill>
                  <a:srgbClr val="000000"/>
                </a:solidFill>
              </a:rPr>
              <a:t>２．医療技術の適切な評価（モノから人へ）</a:t>
            </a:r>
          </a:p>
        </p:txBody>
      </p:sp>
      <p:sp>
        <p:nvSpPr>
          <p:cNvPr id="1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96</a:t>
            </a:fld>
            <a:endParaRPr lang="ja-JP" altLang="en-US" sz="1600" dirty="0">
              <a:solidFill>
                <a:prstClr val="black"/>
              </a:solidFill>
            </a:endParaRPr>
          </a:p>
        </p:txBody>
      </p:sp>
    </p:spTree>
    <p:extLst>
      <p:ext uri="{BB962C8B-B14F-4D97-AF65-F5344CB8AC3E}">
        <p14:creationId xmlns:p14="http://schemas.microsoft.com/office/powerpoint/2010/main" val="74439962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7"/>
          <p:cNvSpPr>
            <a:spLocks noChangeArrowheads="1"/>
          </p:cNvSpPr>
          <p:nvPr/>
        </p:nvSpPr>
        <p:spPr bwMode="auto">
          <a:xfrm>
            <a:off x="173890" y="432858"/>
            <a:ext cx="9666135" cy="6298569"/>
          </a:xfrm>
          <a:prstGeom prst="rect">
            <a:avLst/>
          </a:prstGeom>
          <a:solidFill>
            <a:schemeClr val="bg1">
              <a:alpha val="50000"/>
            </a:schemeClr>
          </a:solidFill>
          <a:ln w="6350">
            <a:solidFill>
              <a:sysClr val="windowText" lastClr="000000"/>
            </a:solidFill>
            <a:miter lim="800000"/>
            <a:headEnd/>
            <a:tailEnd/>
          </a:ln>
        </p:spPr>
        <p:txBody>
          <a:bodyPr tIns="180000"/>
          <a:lstStyle/>
          <a:p>
            <a:pPr fontAlgn="base">
              <a:lnSpc>
                <a:spcPts val="2200"/>
              </a:lnSpc>
              <a:spcAft>
                <a:spcPct val="0"/>
              </a:spcAft>
              <a:defRPr/>
            </a:pPr>
            <a:r>
              <a:rPr kumimoji="0" lang="ja-JP" altLang="en-US" sz="2000" b="1" u="sng" kern="0" dirty="0">
                <a:solidFill>
                  <a:prstClr val="black"/>
                </a:solidFill>
              </a:rPr>
              <a:t>（１）医療技術の評価及び再評価</a:t>
            </a:r>
            <a:endParaRPr kumimoji="0" lang="en-US" altLang="ja-JP" sz="2000" b="1" u="sng" kern="0" dirty="0">
              <a:solidFill>
                <a:prstClr val="black"/>
              </a:solidFill>
            </a:endParaRPr>
          </a:p>
          <a:p>
            <a:pPr fontAlgn="base">
              <a:lnSpc>
                <a:spcPts val="2000"/>
              </a:lnSpc>
              <a:spcAft>
                <a:spcPct val="0"/>
              </a:spcAft>
              <a:defRPr/>
            </a:pPr>
            <a:r>
              <a:rPr kumimoji="0" lang="ja-JP" altLang="en-US" sz="2000" kern="0" dirty="0">
                <a:solidFill>
                  <a:prstClr val="black"/>
                </a:solidFill>
              </a:rPr>
              <a:t>　医療技術の適正な評価の観点から、関係学会等から提出された提案書に基づき、</a:t>
            </a:r>
            <a:endParaRPr kumimoji="0" lang="en-US" altLang="ja-JP" sz="2000" kern="0" dirty="0">
              <a:solidFill>
                <a:prstClr val="black"/>
              </a:solidFill>
            </a:endParaRPr>
          </a:p>
          <a:p>
            <a:pPr fontAlgn="base">
              <a:lnSpc>
                <a:spcPts val="2000"/>
              </a:lnSpc>
              <a:spcAft>
                <a:spcPct val="0"/>
              </a:spcAft>
              <a:defRPr/>
            </a:pPr>
            <a:r>
              <a:rPr kumimoji="0" lang="ja-JP" altLang="en-US" sz="2000" kern="0" dirty="0">
                <a:solidFill>
                  <a:prstClr val="black"/>
                </a:solidFill>
              </a:rPr>
              <a:t>医療技術評価分科会において検討を実施し、</a:t>
            </a:r>
            <a:r>
              <a:rPr kumimoji="0" lang="ja-JP" altLang="en-US" sz="2000" kern="0" dirty="0">
                <a:solidFill>
                  <a:srgbClr val="FF0000"/>
                </a:solidFill>
              </a:rPr>
              <a:t>新しい医療技術１０７件を保険導入</a:t>
            </a:r>
            <a:r>
              <a:rPr kumimoji="0" lang="ja-JP" altLang="en-US" sz="2000" kern="0" dirty="0">
                <a:solidFill>
                  <a:prstClr val="black"/>
                </a:solidFill>
              </a:rPr>
              <a:t>するとともに、</a:t>
            </a:r>
            <a:r>
              <a:rPr kumimoji="0" lang="ja-JP" altLang="en-US" sz="2000" kern="0" dirty="0">
                <a:solidFill>
                  <a:srgbClr val="FF0000"/>
                </a:solidFill>
              </a:rPr>
              <a:t>既存技術２００件について診療報酬上の評価の見直し</a:t>
            </a:r>
            <a:r>
              <a:rPr kumimoji="0" lang="ja-JP" altLang="en-US" sz="2000" kern="0" dirty="0">
                <a:solidFill>
                  <a:prstClr val="black"/>
                </a:solidFill>
              </a:rPr>
              <a:t>を行う。</a:t>
            </a:r>
            <a:endParaRPr kumimoji="0" lang="en-US" altLang="ja-JP" sz="2000" kern="0" dirty="0">
              <a:solidFill>
                <a:prstClr val="black"/>
              </a:solidFill>
            </a:endParaRPr>
          </a:p>
          <a:p>
            <a:pPr fontAlgn="base">
              <a:lnSpc>
                <a:spcPts val="1600"/>
              </a:lnSpc>
              <a:spcAft>
                <a:spcPct val="0"/>
              </a:spcAft>
              <a:defRPr/>
            </a:pPr>
            <a:r>
              <a:rPr kumimoji="0" lang="en-US" altLang="ja-JP" sz="1400" kern="0" dirty="0">
                <a:solidFill>
                  <a:prstClr val="black"/>
                </a:solidFill>
              </a:rPr>
              <a:t>【</a:t>
            </a:r>
            <a:r>
              <a:rPr kumimoji="0" lang="ja-JP" altLang="en-US" sz="1400" kern="0" dirty="0">
                <a:solidFill>
                  <a:prstClr val="black"/>
                </a:solidFill>
              </a:rPr>
              <a:t>評価の実施方法等</a:t>
            </a:r>
            <a:r>
              <a:rPr kumimoji="0" lang="en-US" altLang="ja-JP" sz="1400" kern="0" dirty="0">
                <a:solidFill>
                  <a:prstClr val="black"/>
                </a:solidFill>
              </a:rPr>
              <a:t>】</a:t>
            </a:r>
          </a:p>
          <a:p>
            <a:pPr fontAlgn="base">
              <a:lnSpc>
                <a:spcPts val="1600"/>
              </a:lnSpc>
              <a:spcAft>
                <a:spcPct val="0"/>
              </a:spcAft>
              <a:defRPr/>
            </a:pPr>
            <a:r>
              <a:rPr kumimoji="0" lang="ja-JP" altLang="en-US" sz="1400" kern="0" dirty="0">
                <a:solidFill>
                  <a:prstClr val="black"/>
                </a:solidFill>
              </a:rPr>
              <a:t>　① 平成２９年１月から５月にかけ関係学会から</a:t>
            </a:r>
            <a:r>
              <a:rPr kumimoji="0" lang="ja-JP" altLang="en-US" sz="1400" u="sng" kern="0" dirty="0">
                <a:solidFill>
                  <a:srgbClr val="0070C0"/>
                </a:solidFill>
              </a:rPr>
              <a:t>９８４件（重複を含む）</a:t>
            </a:r>
            <a:r>
              <a:rPr kumimoji="0" lang="ja-JP" altLang="en-US" sz="1400" kern="0" dirty="0">
                <a:solidFill>
                  <a:prstClr val="black"/>
                </a:solidFill>
              </a:rPr>
              <a:t>の</a:t>
            </a:r>
            <a:r>
              <a:rPr kumimoji="0" lang="ja-JP" altLang="en-US" sz="1400" b="1" kern="0" dirty="0">
                <a:solidFill>
                  <a:prstClr val="black"/>
                </a:solidFill>
              </a:rPr>
              <a:t>提案書</a:t>
            </a:r>
            <a:r>
              <a:rPr kumimoji="0" lang="ja-JP" altLang="en-US" sz="1400" kern="0" dirty="0">
                <a:solidFill>
                  <a:prstClr val="black"/>
                </a:solidFill>
              </a:rPr>
              <a:t>が提出</a:t>
            </a:r>
            <a:endParaRPr kumimoji="0" lang="en-US" altLang="ja-JP" sz="1400" kern="0" dirty="0">
              <a:solidFill>
                <a:prstClr val="black"/>
              </a:solidFill>
            </a:endParaRPr>
          </a:p>
          <a:p>
            <a:pPr marL="266700" indent="-266700" fontAlgn="base">
              <a:lnSpc>
                <a:spcPts val="1600"/>
              </a:lnSpc>
              <a:spcAft>
                <a:spcPct val="0"/>
              </a:spcAft>
              <a:defRPr/>
            </a:pPr>
            <a:r>
              <a:rPr kumimoji="0" lang="ja-JP" altLang="en-US" sz="1400" kern="0" dirty="0">
                <a:solidFill>
                  <a:prstClr val="black"/>
                </a:solidFill>
              </a:rPr>
              <a:t>　② 学会等のヒアリングや重複の確認を行い、基本診療料に係る提案や使用する医薬品等について医薬品医療機器等法上の承認が確認できない技術等を除いた技術について検討を実施</a:t>
            </a:r>
            <a:endParaRPr kumimoji="0" lang="en-US" altLang="ja-JP" sz="1400" kern="0" dirty="0">
              <a:solidFill>
                <a:prstClr val="black"/>
              </a:solidFill>
            </a:endParaRPr>
          </a:p>
          <a:p>
            <a:pPr marL="266700" indent="-266700" fontAlgn="base">
              <a:lnSpc>
                <a:spcPts val="1600"/>
              </a:lnSpc>
              <a:spcAft>
                <a:spcPct val="0"/>
              </a:spcAft>
              <a:defRPr/>
            </a:pPr>
            <a:r>
              <a:rPr kumimoji="0" lang="ja-JP" altLang="en-US" sz="1400" kern="0" dirty="0">
                <a:solidFill>
                  <a:prstClr val="black"/>
                </a:solidFill>
              </a:rPr>
              <a:t>　③ 幅広い観点から評価が必要な技術について、専門的観点も踏まえ、分野横断的な幅広い観点から評価を実施</a:t>
            </a:r>
            <a:endParaRPr kumimoji="0" lang="en-US" altLang="ja-JP" sz="1400" kern="0" dirty="0">
              <a:solidFill>
                <a:prstClr val="black"/>
              </a:solidFill>
            </a:endParaRPr>
          </a:p>
          <a:p>
            <a:pPr marL="266700" indent="-266700" fontAlgn="base">
              <a:lnSpc>
                <a:spcPts val="2000"/>
              </a:lnSpc>
              <a:spcAft>
                <a:spcPct val="0"/>
              </a:spcAft>
              <a:defRPr/>
            </a:pPr>
            <a:endParaRPr kumimoji="0" lang="en-US" altLang="ja-JP" sz="1600"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1600"/>
              </a:lnSpc>
              <a:spcAft>
                <a:spcPct val="0"/>
              </a:spcAft>
              <a:defRPr/>
            </a:pPr>
            <a:r>
              <a:rPr kumimoji="0" lang="ja-JP" altLang="en-US" kern="0" dirty="0">
                <a:solidFill>
                  <a:prstClr val="black"/>
                </a:solidFill>
              </a:rPr>
              <a:t>　　　　　</a:t>
            </a:r>
            <a:endParaRPr kumimoji="0" lang="en-US" altLang="ja-JP" kern="0" dirty="0">
              <a:solidFill>
                <a:prstClr val="black"/>
              </a:solidFill>
            </a:endParaRPr>
          </a:p>
          <a:p>
            <a:pPr fontAlgn="base">
              <a:lnSpc>
                <a:spcPts val="1600"/>
              </a:lnSpc>
              <a:spcAft>
                <a:spcPct val="0"/>
              </a:spcAft>
              <a:defRPr/>
            </a:pPr>
            <a:r>
              <a:rPr kumimoji="0" lang="ja-JP" altLang="en-US" kern="0" dirty="0">
                <a:solidFill>
                  <a:prstClr val="black"/>
                </a:solidFill>
              </a:rPr>
              <a:t>　　</a:t>
            </a:r>
            <a:endParaRPr kumimoji="0" lang="en-US" altLang="ja-JP" kern="0" dirty="0">
              <a:solidFill>
                <a:prstClr val="black"/>
              </a:solidFill>
              <a:latin typeface="ＭＳ Ｐゴシック" pitchFamily="50" charset="-128"/>
            </a:endParaRPr>
          </a:p>
          <a:p>
            <a:pPr fontAlgn="base">
              <a:lnSpc>
                <a:spcPts val="1800"/>
              </a:lnSpc>
              <a:spcAft>
                <a:spcPct val="0"/>
              </a:spcAft>
              <a:defRPr/>
            </a:pPr>
            <a:endParaRPr kumimoji="0" lang="en-US" altLang="ja-JP" sz="1200" b="1" u="sng" kern="0" dirty="0">
              <a:solidFill>
                <a:prstClr val="black"/>
              </a:solidFill>
            </a:endParaRPr>
          </a:p>
          <a:p>
            <a:pPr marL="177800" indent="-177800" fontAlgn="base">
              <a:lnSpc>
                <a:spcPts val="2000"/>
              </a:lnSpc>
              <a:spcAft>
                <a:spcPct val="0"/>
              </a:spcAft>
              <a:defRPr/>
            </a:pPr>
            <a:r>
              <a:rPr kumimoji="0" lang="ja-JP" altLang="en-US" sz="1600" kern="0" dirty="0">
                <a:solidFill>
                  <a:prstClr val="black"/>
                </a:solidFill>
              </a:rPr>
              <a:t>　</a:t>
            </a:r>
            <a:endParaRPr kumimoji="0" lang="en-US" altLang="ja-JP" sz="1600" kern="0" dirty="0">
              <a:solidFill>
                <a:prstClr val="black"/>
              </a:solidFill>
              <a:latin typeface="ＭＳ Ｐゴシック" pitchFamily="50" charset="-128"/>
            </a:endParaRPr>
          </a:p>
        </p:txBody>
      </p:sp>
      <p:sp>
        <p:nvSpPr>
          <p:cNvPr id="3" name="正方形/長方形 2"/>
          <p:cNvSpPr/>
          <p:nvPr/>
        </p:nvSpPr>
        <p:spPr>
          <a:xfrm>
            <a:off x="164375" y="5654224"/>
            <a:ext cx="9685167" cy="1077218"/>
          </a:xfrm>
          <a:prstGeom prst="rect">
            <a:avLst/>
          </a:prstGeom>
        </p:spPr>
        <p:txBody>
          <a:bodyPr wrap="square">
            <a:spAutoFit/>
          </a:bodyPr>
          <a:lstStyle/>
          <a:p>
            <a:r>
              <a:rPr lang="ja-JP" altLang="en-US" sz="1400" spc="-80" dirty="0">
                <a:solidFill>
                  <a:prstClr val="black"/>
                </a:solidFill>
                <a:latin typeface="ＭＳ Ｐゴシック"/>
              </a:rPr>
              <a:t>例）</a:t>
            </a:r>
            <a:endParaRPr lang="en-US" altLang="ja-JP" sz="1400" spc="-80" dirty="0">
              <a:solidFill>
                <a:prstClr val="black"/>
              </a:solidFill>
              <a:latin typeface="ＭＳ Ｐゴシック"/>
            </a:endParaRPr>
          </a:p>
          <a:p>
            <a:pPr>
              <a:lnSpc>
                <a:spcPts val="1500"/>
              </a:lnSpc>
            </a:pPr>
            <a:r>
              <a:rPr lang="en-US" altLang="ja-JP" sz="1400" spc="-80" dirty="0">
                <a:solidFill>
                  <a:prstClr val="black"/>
                </a:solidFill>
                <a:latin typeface="ＭＳ Ｐゴシック"/>
              </a:rPr>
              <a:t>【</a:t>
            </a:r>
            <a:r>
              <a:rPr lang="ja-JP" altLang="en-US" sz="1400" spc="-80" dirty="0">
                <a:solidFill>
                  <a:prstClr val="black"/>
                </a:solidFill>
                <a:latin typeface="ＭＳ Ｐゴシック"/>
              </a:rPr>
              <a:t>新規技術</a:t>
            </a:r>
            <a:r>
              <a:rPr lang="en-US" altLang="ja-JP" sz="1400" spc="-80" dirty="0">
                <a:solidFill>
                  <a:prstClr val="black"/>
                </a:solidFill>
                <a:latin typeface="ＭＳ Ｐゴシック"/>
              </a:rPr>
              <a:t>】</a:t>
            </a:r>
            <a:r>
              <a:rPr lang="ja-JP" altLang="en-US" sz="1400" spc="-80" dirty="0">
                <a:solidFill>
                  <a:prstClr val="black"/>
                </a:solidFill>
                <a:latin typeface="ＭＳ Ｐゴシック"/>
              </a:rPr>
              <a:t>　</a:t>
            </a:r>
            <a:r>
              <a:rPr lang="ja-JP" altLang="en-US" sz="1400" dirty="0">
                <a:solidFill>
                  <a:prstClr val="black"/>
                </a:solidFill>
                <a:latin typeface="ＭＳ Ｐゴシック"/>
              </a:rPr>
              <a:t>施行頻度の高い認知機能検査（長谷川式知能評価スケール等）、胃悪性腫瘍手術（切除）（ロボット支援）、</a:t>
            </a:r>
            <a:endParaRPr lang="en-US" altLang="ja-JP" sz="1400" dirty="0">
              <a:solidFill>
                <a:prstClr val="black"/>
              </a:solidFill>
              <a:latin typeface="ＭＳ Ｐゴシック"/>
            </a:endParaRPr>
          </a:p>
          <a:p>
            <a:pPr>
              <a:lnSpc>
                <a:spcPts val="1500"/>
              </a:lnSpc>
            </a:pPr>
            <a:r>
              <a:rPr lang="ja-JP" altLang="en-US" sz="1400" dirty="0">
                <a:solidFill>
                  <a:prstClr val="black"/>
                </a:solidFill>
                <a:latin typeface="ＭＳ Ｐゴシック"/>
              </a:rPr>
              <a:t>　　　　　　　　　　同種死体小腸移植術、一時的創外固定骨折治療術、陽子線治療の適応拡大など</a:t>
            </a:r>
            <a:endParaRPr lang="en-US" altLang="ja-JP" sz="1400" dirty="0">
              <a:solidFill>
                <a:prstClr val="black"/>
              </a:solidFill>
              <a:latin typeface="ＭＳ Ｐゴシック"/>
            </a:endParaRPr>
          </a:p>
          <a:p>
            <a:pPr>
              <a:lnSpc>
                <a:spcPts val="1500"/>
              </a:lnSpc>
            </a:pPr>
            <a:r>
              <a:rPr lang="en-US" altLang="ja-JP" sz="1400" spc="-80" dirty="0">
                <a:solidFill>
                  <a:prstClr val="black"/>
                </a:solidFill>
                <a:latin typeface="ＭＳ Ｐゴシック"/>
              </a:rPr>
              <a:t>【</a:t>
            </a:r>
            <a:r>
              <a:rPr lang="ja-JP" altLang="en-US" sz="1400" spc="-80" dirty="0">
                <a:solidFill>
                  <a:prstClr val="black"/>
                </a:solidFill>
                <a:latin typeface="ＭＳ Ｐゴシック"/>
              </a:rPr>
              <a:t>既存技術</a:t>
            </a:r>
            <a:r>
              <a:rPr lang="en-US" altLang="ja-JP" sz="1400" spc="-80" dirty="0">
                <a:solidFill>
                  <a:prstClr val="black"/>
                </a:solidFill>
                <a:latin typeface="ＭＳ Ｐゴシック"/>
              </a:rPr>
              <a:t>】</a:t>
            </a:r>
            <a:r>
              <a:rPr lang="ja-JP" altLang="en-US" sz="1400" spc="-80" dirty="0">
                <a:solidFill>
                  <a:prstClr val="black"/>
                </a:solidFill>
                <a:latin typeface="ＭＳ Ｐゴシック"/>
              </a:rPr>
              <a:t>　</a:t>
            </a:r>
            <a:r>
              <a:rPr lang="ja-JP" altLang="en-US" sz="1400" dirty="0">
                <a:solidFill>
                  <a:prstClr val="black"/>
                </a:solidFill>
                <a:latin typeface="ＭＳ Ｐゴシック"/>
              </a:rPr>
              <a:t>血液採取（静脈）、創傷処置、自動縫合器・自動吻合器加算の適応拡大、帝王切開術の複雑加算に多胎を追加、</a:t>
            </a:r>
            <a:endParaRPr lang="en-US" altLang="ja-JP" sz="1400" dirty="0">
              <a:solidFill>
                <a:prstClr val="black"/>
              </a:solidFill>
              <a:latin typeface="ＭＳ Ｐゴシック"/>
            </a:endParaRPr>
          </a:p>
          <a:p>
            <a:pPr>
              <a:lnSpc>
                <a:spcPts val="1500"/>
              </a:lnSpc>
            </a:pPr>
            <a:r>
              <a:rPr lang="ja-JP" altLang="en-US" sz="1400" spc="-80" dirty="0">
                <a:solidFill>
                  <a:prstClr val="black"/>
                </a:solidFill>
                <a:latin typeface="ＭＳ Ｐゴシック"/>
              </a:rPr>
              <a:t>　　　　　　　　　　高気圧酸素治療の救急的適応と非救急的適応の撤廃、トレッドミル・サイクルエルゴメーターによる負荷心肺機能検査 等</a:t>
            </a:r>
          </a:p>
        </p:txBody>
      </p:sp>
      <p:sp>
        <p:nvSpPr>
          <p:cNvPr id="32" name="Rectangle 2"/>
          <p:cNvSpPr>
            <a:spLocks noChangeArrowheads="1"/>
          </p:cNvSpPr>
          <p:nvPr/>
        </p:nvSpPr>
        <p:spPr bwMode="auto">
          <a:xfrm>
            <a:off x="201434" y="11554"/>
            <a:ext cx="9517327" cy="42130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fontAlgn="base" hangingPunct="1">
              <a:spcBef>
                <a:spcPct val="0"/>
              </a:spcBef>
              <a:spcAft>
                <a:spcPct val="0"/>
              </a:spcAft>
              <a:buNone/>
              <a:defRPr/>
            </a:pPr>
            <a:r>
              <a:rPr lang="ja-JP" altLang="en-US" sz="2400" kern="0" dirty="0">
                <a:solidFill>
                  <a:srgbClr val="000000"/>
                </a:solidFill>
              </a:rPr>
              <a:t>２．医療技術の適切な評価</a:t>
            </a:r>
            <a:r>
              <a:rPr lang="ja-JP" altLang="en-US" sz="2400" kern="0" dirty="0">
                <a:solidFill>
                  <a:srgbClr val="000000"/>
                </a:solidFill>
                <a:latin typeface="Calibri"/>
                <a:ea typeface="ＭＳ Ｐゴシック"/>
              </a:rPr>
              <a:t>（モノから人へ）</a:t>
            </a:r>
          </a:p>
        </p:txBody>
      </p:sp>
      <p:sp>
        <p:nvSpPr>
          <p:cNvPr id="29"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97</a:t>
            </a:fld>
            <a:endParaRPr lang="ja-JP" altLang="en-US" sz="1600" dirty="0">
              <a:solidFill>
                <a:prstClr val="black"/>
              </a:solidFill>
            </a:endParaRPr>
          </a:p>
        </p:txBody>
      </p:sp>
      <p:pic>
        <p:nvPicPr>
          <p:cNvPr id="5" name="図 4">
            <a:extLst>
              <a:ext uri="{FF2B5EF4-FFF2-40B4-BE49-F238E27FC236}">
                <a16:creationId xmlns="" xmlns:a16="http://schemas.microsoft.com/office/drawing/2014/main" id="{08209D04-5001-4F35-8341-335FB2D67640}"/>
              </a:ext>
            </a:extLst>
          </p:cNvPr>
          <p:cNvPicPr>
            <a:picLocks noChangeAspect="1"/>
          </p:cNvPicPr>
          <p:nvPr/>
        </p:nvPicPr>
        <p:blipFill>
          <a:blip r:embed="rId3"/>
          <a:stretch>
            <a:fillRect/>
          </a:stretch>
        </p:blipFill>
        <p:spPr>
          <a:xfrm>
            <a:off x="201434" y="2708924"/>
            <a:ext cx="9517327" cy="3099499"/>
          </a:xfrm>
          <a:prstGeom prst="rect">
            <a:avLst/>
          </a:prstGeom>
        </p:spPr>
      </p:pic>
    </p:spTree>
    <p:extLst>
      <p:ext uri="{BB962C8B-B14F-4D97-AF65-F5344CB8AC3E}">
        <p14:creationId xmlns:p14="http://schemas.microsoft.com/office/powerpoint/2010/main" val="260115552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485305"/>
            <a:ext cx="9689654" cy="5007570"/>
          </a:xfrm>
          <a:prstGeom prst="rect">
            <a:avLst/>
          </a:prstGeom>
          <a:noFill/>
          <a:ln w="9525">
            <a:solidFill>
              <a:schemeClr val="tx1"/>
            </a:solidFill>
            <a:miter lim="800000"/>
            <a:headEnd/>
            <a:tailEnd/>
          </a:ln>
        </p:spPr>
        <p:txBody>
          <a:bodyPr anchor="ctr" anchorCtr="0"/>
          <a:lstStyle/>
          <a:p>
            <a:pPr indent="715963">
              <a:defRPr/>
            </a:pPr>
            <a:r>
              <a:rPr lang="ja-JP" altLang="en-US" sz="1600" b="1" dirty="0">
                <a:solidFill>
                  <a:prstClr val="black"/>
                </a:solidFill>
                <a:latin typeface="ＭＳ Ｐゴシック"/>
              </a:rPr>
              <a:t>（１）保険導入等を行う新規技術の例</a:t>
            </a:r>
            <a:endParaRPr lang="en-US" altLang="ja-JP" sz="1600" b="1"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ja-JP" altLang="en-US" sz="1600" dirty="0">
                <a:solidFill>
                  <a:prstClr val="black"/>
                </a:solidFill>
                <a:latin typeface="ＭＳ Ｐゴシック"/>
              </a:rPr>
              <a:t>腹腔鏡下胃切除術（内視鏡手術用支援機器を用いるもの）</a:t>
            </a:r>
            <a:r>
              <a:rPr lang="en-US" altLang="ja-JP" sz="1600" baseline="30000" dirty="0">
                <a:solidFill>
                  <a:prstClr val="black"/>
                </a:solidFill>
                <a:latin typeface="ＭＳ Ｐゴシック"/>
              </a:rPr>
              <a:t>※</a:t>
            </a:r>
          </a:p>
          <a:p>
            <a:pPr marL="1254125" indent="-265113">
              <a:buFont typeface="Arial" panose="020B0604020202020204" pitchFamily="34" charset="0"/>
              <a:buChar char="•"/>
              <a:tabLst>
                <a:tab pos="1339850" algn="l"/>
              </a:tabLst>
              <a:defRPr/>
            </a:pPr>
            <a:r>
              <a:rPr lang="ja-JP" altLang="ja-JP" sz="1600" dirty="0">
                <a:solidFill>
                  <a:prstClr val="black"/>
                </a:solidFill>
                <a:latin typeface="ＭＳ Ｐゴシック"/>
              </a:rPr>
              <a:t>生体小腸部分移植術</a:t>
            </a:r>
            <a:r>
              <a:rPr lang="ja-JP" altLang="en-US" sz="1600" dirty="0">
                <a:solidFill>
                  <a:prstClr val="black"/>
                </a:solidFill>
                <a:latin typeface="ＭＳ Ｐゴシック"/>
              </a:rPr>
              <a:t>　　</a:t>
            </a:r>
            <a:endParaRPr lang="en-US" altLang="ja-JP" sz="1600"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ja-JP" altLang="ja-JP" sz="1600" dirty="0">
                <a:solidFill>
                  <a:prstClr val="black"/>
                </a:solidFill>
                <a:latin typeface="ＭＳ Ｐゴシック"/>
              </a:rPr>
              <a:t>バルーン閉塞下逆行性静脈塞栓術（</a:t>
            </a:r>
            <a:r>
              <a:rPr lang="en-US" altLang="ja-JP" sz="1600" dirty="0">
                <a:solidFill>
                  <a:prstClr val="black"/>
                </a:solidFill>
                <a:latin typeface="ＭＳ Ｐゴシック"/>
              </a:rPr>
              <a:t>BRTO</a:t>
            </a:r>
            <a:r>
              <a:rPr lang="ja-JP" altLang="ja-JP" sz="1600" dirty="0">
                <a:solidFill>
                  <a:prstClr val="black"/>
                </a:solidFill>
                <a:latin typeface="ＭＳ Ｐゴシック"/>
              </a:rPr>
              <a:t>）</a:t>
            </a:r>
            <a:endParaRPr lang="en-US" altLang="ja-JP" sz="1600"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en-US" altLang="ja-JP" sz="1600" dirty="0">
                <a:solidFill>
                  <a:prstClr val="black"/>
                </a:solidFill>
                <a:latin typeface="ＭＳ Ｐゴシック"/>
              </a:rPr>
              <a:t>ADAMTS13</a:t>
            </a:r>
            <a:r>
              <a:rPr lang="ja-JP" altLang="ja-JP" sz="1600" dirty="0">
                <a:solidFill>
                  <a:prstClr val="black"/>
                </a:solidFill>
                <a:latin typeface="ＭＳ Ｐゴシック"/>
              </a:rPr>
              <a:t>活性測定</a:t>
            </a:r>
            <a:endParaRPr lang="en-US" altLang="ja-JP" sz="1600"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ja-JP" altLang="en-US" sz="1600" dirty="0">
                <a:solidFill>
                  <a:prstClr val="black"/>
                </a:solidFill>
                <a:latin typeface="ＭＳ Ｐゴシック"/>
              </a:rPr>
              <a:t>陽子線治療（切除非適応の骨軟部腫瘍、頭頸部腫瘍（口腔・咽喉頭の扁平上皮がんを除く）及び限局性前立腺がんに対するもの）</a:t>
            </a:r>
            <a:r>
              <a:rPr lang="en-US" altLang="ja-JP" sz="1600" baseline="30000" dirty="0">
                <a:solidFill>
                  <a:prstClr val="black"/>
                </a:solidFill>
                <a:latin typeface="ＭＳ Ｐゴシック"/>
              </a:rPr>
              <a:t>※</a:t>
            </a:r>
          </a:p>
          <a:p>
            <a:pPr marL="1254125" indent="-265113">
              <a:buFont typeface="Arial" panose="020B0604020202020204" pitchFamily="34" charset="0"/>
              <a:buChar char="•"/>
              <a:tabLst>
                <a:tab pos="1339850" algn="l"/>
              </a:tabLst>
              <a:defRPr/>
            </a:pPr>
            <a:r>
              <a:rPr lang="ja-JP" altLang="ja-JP" sz="1600" dirty="0">
                <a:solidFill>
                  <a:prstClr val="black"/>
                </a:solidFill>
                <a:latin typeface="ＭＳ Ｐゴシック"/>
              </a:rPr>
              <a:t>重粒子線治療</a:t>
            </a:r>
            <a:r>
              <a:rPr lang="ja-JP" altLang="en-US" sz="1600" dirty="0">
                <a:solidFill>
                  <a:prstClr val="black"/>
                </a:solidFill>
                <a:latin typeface="ＭＳ Ｐゴシック"/>
              </a:rPr>
              <a:t>（頭頸部腫瘍（口腔・咽喉頭の扁平上皮がんを除く）及び限局性前立腺がんに対するもの）</a:t>
            </a:r>
            <a:r>
              <a:rPr lang="en-US" altLang="ja-JP" sz="1600" baseline="30000" dirty="0">
                <a:solidFill>
                  <a:prstClr val="black"/>
                </a:solidFill>
                <a:latin typeface="ＭＳ Ｐゴシック"/>
              </a:rPr>
              <a:t>※</a:t>
            </a:r>
          </a:p>
          <a:p>
            <a:pPr marL="989012">
              <a:spcBef>
                <a:spcPts val="600"/>
              </a:spcBef>
              <a:tabLst>
                <a:tab pos="1339850" algn="l"/>
              </a:tabLst>
              <a:defRPr/>
            </a:pPr>
            <a:r>
              <a:rPr lang="ja-JP" altLang="en-US" sz="1400" dirty="0">
                <a:solidFill>
                  <a:prstClr val="black"/>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　先進医療として実施している技術</a:t>
            </a:r>
            <a:endParaRPr lang="en-US" altLang="ja-JP" sz="1400" dirty="0">
              <a:solidFill>
                <a:prstClr val="black"/>
              </a:solidFill>
              <a:latin typeface="ＭＳ Ｐゴシック"/>
            </a:endParaRPr>
          </a:p>
          <a:p>
            <a:pPr marL="1254125" indent="-265113">
              <a:buFont typeface="Arial" panose="020B0604020202020204" pitchFamily="34" charset="0"/>
              <a:buChar char="•"/>
              <a:tabLst>
                <a:tab pos="1339850" algn="l"/>
              </a:tabLst>
              <a:defRPr/>
            </a:pPr>
            <a:endParaRPr lang="en-US" altLang="ja-JP" sz="1600" dirty="0">
              <a:solidFill>
                <a:prstClr val="black"/>
              </a:solidFill>
              <a:latin typeface="ＭＳ Ｐゴシック"/>
            </a:endParaRPr>
          </a:p>
          <a:p>
            <a:pPr marL="712788">
              <a:defRPr/>
            </a:pPr>
            <a:r>
              <a:rPr lang="ja-JP" altLang="en-US" sz="1600" b="1" dirty="0">
                <a:solidFill>
                  <a:prstClr val="black"/>
                </a:solidFill>
                <a:latin typeface="ＭＳ Ｐゴシック"/>
              </a:rPr>
              <a:t>　（２）評価を見直す既存技術の例</a:t>
            </a:r>
            <a:endParaRPr lang="en-US" altLang="ja-JP" sz="1600" b="1"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ja-JP" altLang="ja-JP" sz="1600" dirty="0">
                <a:solidFill>
                  <a:prstClr val="black"/>
                </a:solidFill>
                <a:latin typeface="ＭＳ Ｐゴシック"/>
              </a:rPr>
              <a:t>人工膵臓検査の施設基準（血液検査）緩和</a:t>
            </a:r>
            <a:endParaRPr lang="en-US" altLang="ja-JP" sz="1600"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en-US" altLang="ja-JP" sz="1600" dirty="0">
                <a:solidFill>
                  <a:prstClr val="black"/>
                </a:solidFill>
                <a:latin typeface="ＭＳ Ｐゴシック"/>
              </a:rPr>
              <a:t>Coombs</a:t>
            </a:r>
            <a:r>
              <a:rPr lang="ja-JP" altLang="ja-JP" sz="1600" dirty="0">
                <a:solidFill>
                  <a:prstClr val="black"/>
                </a:solidFill>
                <a:latin typeface="ＭＳ Ｐゴシック"/>
              </a:rPr>
              <a:t>試験（間接）</a:t>
            </a:r>
            <a:endParaRPr lang="en-US" altLang="ja-JP" sz="1600" dirty="0">
              <a:solidFill>
                <a:prstClr val="black"/>
              </a:solidFill>
              <a:latin typeface="ＭＳ Ｐゴシック"/>
            </a:endParaRPr>
          </a:p>
          <a:p>
            <a:pPr marL="1254125" indent="-265113">
              <a:buFont typeface="Arial" panose="020B0604020202020204" pitchFamily="34" charset="0"/>
              <a:buChar char="•"/>
              <a:tabLst>
                <a:tab pos="1339850" algn="l"/>
              </a:tabLst>
              <a:defRPr/>
            </a:pPr>
            <a:endParaRPr lang="en-US" altLang="ja-JP" sz="1600" dirty="0">
              <a:solidFill>
                <a:prstClr val="black"/>
              </a:solidFill>
              <a:latin typeface="ＭＳ Ｐゴシック"/>
            </a:endParaRPr>
          </a:p>
          <a:p>
            <a:pPr marL="712788">
              <a:defRPr/>
            </a:pPr>
            <a:r>
              <a:rPr lang="ja-JP" altLang="en-US" sz="1600" b="1" dirty="0">
                <a:solidFill>
                  <a:prstClr val="black"/>
                </a:solidFill>
                <a:latin typeface="ＭＳ Ｐゴシック"/>
              </a:rPr>
              <a:t>　（３）項目の削除を行う技術の例</a:t>
            </a:r>
            <a:endParaRPr lang="en-US" altLang="ja-JP" sz="1600" b="1"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ja-JP" altLang="ja-JP" sz="1600" dirty="0">
                <a:solidFill>
                  <a:prstClr val="black"/>
                </a:solidFill>
                <a:latin typeface="ＭＳ Ｐゴシック"/>
              </a:rPr>
              <a:t>膵分泌性トリプシンインヒビター（</a:t>
            </a:r>
            <a:r>
              <a:rPr lang="en-US" altLang="ja-JP" sz="1600" dirty="0">
                <a:solidFill>
                  <a:prstClr val="black"/>
                </a:solidFill>
                <a:latin typeface="ＭＳ Ｐゴシック"/>
              </a:rPr>
              <a:t>PSTI</a:t>
            </a:r>
            <a:r>
              <a:rPr lang="ja-JP" altLang="ja-JP" sz="1600" dirty="0">
                <a:solidFill>
                  <a:prstClr val="black"/>
                </a:solidFill>
                <a:latin typeface="ＭＳ Ｐゴシック"/>
              </a:rPr>
              <a:t>）</a:t>
            </a:r>
            <a:r>
              <a:rPr lang="ja-JP" altLang="en-US" sz="1600" dirty="0">
                <a:solidFill>
                  <a:prstClr val="black"/>
                </a:solidFill>
                <a:latin typeface="ＭＳ Ｐゴシック"/>
              </a:rPr>
              <a:t>検査</a:t>
            </a:r>
            <a:endParaRPr lang="en-US" altLang="ja-JP" sz="1600" dirty="0">
              <a:solidFill>
                <a:prstClr val="black"/>
              </a:solidFill>
              <a:latin typeface="ＭＳ Ｐゴシック"/>
            </a:endParaRPr>
          </a:p>
          <a:p>
            <a:pPr marL="1254125" indent="-265113">
              <a:buFont typeface="Arial" panose="020B0604020202020204" pitchFamily="34" charset="0"/>
              <a:buChar char="•"/>
              <a:tabLst>
                <a:tab pos="1339850" algn="l"/>
              </a:tabLst>
              <a:defRPr/>
            </a:pPr>
            <a:r>
              <a:rPr lang="ja-JP" altLang="ja-JP" sz="1600" dirty="0">
                <a:solidFill>
                  <a:prstClr val="black"/>
                </a:solidFill>
                <a:latin typeface="ＭＳ Ｐゴシック"/>
              </a:rPr>
              <a:t>腹腔鏡下食道噴門部縫縮術</a:t>
            </a:r>
            <a:endParaRPr lang="en-US" altLang="ja-JP" sz="1600" dirty="0">
              <a:solidFill>
                <a:prstClr val="black"/>
              </a:solidFill>
              <a:latin typeface="ＭＳ Ｐゴシック"/>
            </a:endParaRPr>
          </a:p>
        </p:txBody>
      </p:sp>
      <p:pic>
        <p:nvPicPr>
          <p:cNvPr id="10" name="図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62052" y="4950603"/>
            <a:ext cx="2019610" cy="1421651"/>
          </a:xfrm>
          <a:prstGeom prst="rect">
            <a:avLst/>
          </a:prstGeom>
        </p:spPr>
      </p:pic>
      <p:sp>
        <p:nvSpPr>
          <p:cNvPr id="3" name="テキスト ボックス 2"/>
          <p:cNvSpPr txBox="1"/>
          <p:nvPr/>
        </p:nvSpPr>
        <p:spPr>
          <a:xfrm>
            <a:off x="117957" y="836712"/>
            <a:ext cx="9788059" cy="923330"/>
          </a:xfrm>
          <a:prstGeom prst="rect">
            <a:avLst/>
          </a:prstGeom>
          <a:noFill/>
        </p:spPr>
        <p:txBody>
          <a:bodyPr wrap="square" rtlCol="0">
            <a:spAutoFit/>
          </a:bodyPr>
          <a:lstStyle/>
          <a:p>
            <a:r>
              <a:rPr lang="ja-JP" altLang="en-US" dirty="0">
                <a:solidFill>
                  <a:prstClr val="black"/>
                </a:solidFill>
                <a:latin typeface="ＭＳ Ｐゴシック"/>
              </a:rPr>
              <a:t>　医療技術評価分科会における検討結果等を踏まえ、新規技術（先進医療として実施している医療技術を含む。）の保険導入及び既存技術の評価の見直し（廃止を含む。）を行う。</a:t>
            </a:r>
            <a:endParaRPr lang="en-US" altLang="ja-JP" dirty="0">
              <a:solidFill>
                <a:prstClr val="black"/>
              </a:solidFill>
              <a:latin typeface="ＭＳ Ｐゴシック"/>
            </a:endParaRPr>
          </a:p>
          <a:p>
            <a:endParaRPr lang="ja-JP" altLang="en-US" dirty="0">
              <a:solidFill>
                <a:prstClr val="black"/>
              </a:solidFill>
            </a:endParaRPr>
          </a:p>
        </p:txBody>
      </p:sp>
      <p:sp>
        <p:nvSpPr>
          <p:cNvPr id="12" name="Rectangle 2"/>
          <p:cNvSpPr>
            <a:spLocks noChangeArrowheads="1"/>
          </p:cNvSpPr>
          <p:nvPr/>
        </p:nvSpPr>
        <p:spPr bwMode="auto">
          <a:xfrm>
            <a:off x="189267" y="0"/>
            <a:ext cx="9517327" cy="41760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 typeface="Arial" charset="0"/>
              <a:buNone/>
              <a:defRPr/>
            </a:pPr>
            <a:r>
              <a:rPr lang="ja-JP" altLang="en-US" sz="2400" kern="0" dirty="0">
                <a:solidFill>
                  <a:srgbClr val="000000"/>
                </a:solidFill>
              </a:rPr>
              <a:t>２．医療技術の適切な評価</a:t>
            </a:r>
            <a:r>
              <a:rPr lang="ja-JP" altLang="en-US" sz="2400" kern="0" dirty="0">
                <a:solidFill>
                  <a:srgbClr val="000000"/>
                </a:solidFill>
                <a:latin typeface="Calibri"/>
                <a:ea typeface="ＭＳ Ｐゴシック"/>
              </a:rPr>
              <a:t>（モノから人へ）</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98</a:t>
            </a:fld>
            <a:endParaRPr lang="ja-JP" altLang="en-US" sz="1600" dirty="0">
              <a:solidFill>
                <a:prstClr val="black"/>
              </a:solidFill>
            </a:endParaRPr>
          </a:p>
        </p:txBody>
      </p:sp>
      <p:sp>
        <p:nvSpPr>
          <p:cNvPr id="8" name="Rectangle 36"/>
          <p:cNvSpPr>
            <a:spLocks noChangeArrowheads="1"/>
          </p:cNvSpPr>
          <p:nvPr/>
        </p:nvSpPr>
        <p:spPr bwMode="auto">
          <a:xfrm>
            <a:off x="89478" y="548680"/>
            <a:ext cx="633670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医療技術評価分科会における検討を踏まえた対応①</a:t>
            </a:r>
            <a:endParaRPr lang="en-US" altLang="ja-JP" sz="2000" dirty="0">
              <a:solidFill>
                <a:prstClr val="black"/>
              </a:solidFill>
            </a:endParaRPr>
          </a:p>
        </p:txBody>
      </p:sp>
    </p:spTree>
    <p:extLst>
      <p:ext uri="{BB962C8B-B14F-4D97-AF65-F5344CB8AC3E}">
        <p14:creationId xmlns:p14="http://schemas.microsoft.com/office/powerpoint/2010/main" val="235517024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524000"/>
            <a:ext cx="9689654" cy="5210745"/>
          </a:xfrm>
          <a:prstGeom prst="rect">
            <a:avLst/>
          </a:prstGeom>
          <a:noFill/>
          <a:ln w="9525">
            <a:solidFill>
              <a:schemeClr val="tx1"/>
            </a:solidFill>
            <a:miter lim="800000"/>
            <a:headEnd/>
            <a:tailEnd/>
          </a:ln>
        </p:spPr>
        <p:txBody>
          <a:bodyPr/>
          <a:lstStyle/>
          <a:p>
            <a:pPr fontAlgn="base">
              <a:spcBef>
                <a:spcPts val="1200"/>
              </a:spcBef>
              <a:spcAft>
                <a:spcPct val="0"/>
              </a:spcAft>
              <a:defRPr/>
            </a:pPr>
            <a:r>
              <a:rPr lang="ja-JP" altLang="en-US" sz="1600" dirty="0">
                <a:solidFill>
                  <a:prstClr val="black"/>
                </a:solidFill>
                <a:latin typeface="ＭＳ Ｐゴシック"/>
                <a:cs typeface="Arial" panose="020B0604020202020204" pitchFamily="34" charset="0"/>
              </a:rPr>
              <a:t>　腹腔鏡下胃切除術　２　悪性腫瘍手術：</a:t>
            </a:r>
            <a:r>
              <a:rPr lang="en-US" altLang="ja-JP" sz="1600" dirty="0">
                <a:solidFill>
                  <a:prstClr val="black"/>
                </a:solidFill>
                <a:latin typeface="ＭＳ Ｐゴシック"/>
                <a:cs typeface="Arial" panose="020B0604020202020204" pitchFamily="34" charset="0"/>
              </a:rPr>
              <a:t>64,120</a:t>
            </a:r>
            <a:r>
              <a:rPr lang="ja-JP" altLang="en-US" sz="1600" dirty="0">
                <a:solidFill>
                  <a:prstClr val="black"/>
                </a:solidFill>
                <a:latin typeface="ＭＳ Ｐゴシック"/>
                <a:cs typeface="Arial" panose="020B0604020202020204" pitchFamily="34" charset="0"/>
              </a:rPr>
              <a:t>点</a:t>
            </a:r>
            <a:endParaRPr lang="en-US" altLang="ja-JP" sz="1600" u="sng" dirty="0">
              <a:solidFill>
                <a:prstClr val="black"/>
              </a:solidFill>
              <a:latin typeface="ＭＳ Ｐゴシック"/>
              <a:cs typeface="Arial" panose="020B0604020202020204" pitchFamily="34" charset="0"/>
            </a:endParaRPr>
          </a:p>
          <a:p>
            <a:pPr fontAlgn="base">
              <a:spcAft>
                <a:spcPct val="0"/>
              </a:spcAft>
              <a:defRPr/>
            </a:pPr>
            <a:r>
              <a:rPr lang="ja-JP" altLang="en-US" sz="1600" b="1" dirty="0">
                <a:solidFill>
                  <a:srgbClr val="5B9BD5">
                    <a:lumMod val="75000"/>
                  </a:srgbClr>
                </a:solidFill>
                <a:latin typeface="ＭＳ Ｐゴシック"/>
                <a:cs typeface="Arial" panose="020B0604020202020204" pitchFamily="34" charset="0"/>
              </a:rPr>
              <a:t>　</a:t>
            </a:r>
            <a:r>
              <a:rPr lang="ja-JP" altLang="en-US" sz="1600" b="1" u="sng" dirty="0">
                <a:solidFill>
                  <a:srgbClr val="5B9BD5">
                    <a:lumMod val="75000"/>
                  </a:srgbClr>
                </a:solidFill>
                <a:latin typeface="ＭＳ Ｐゴシック"/>
                <a:cs typeface="Arial" panose="020B0604020202020204" pitchFamily="34" charset="0"/>
              </a:rPr>
              <a:t>（新）内視鏡手術用支援機器を用いて行った場合においても算定できる。</a:t>
            </a:r>
            <a:endParaRPr lang="en-US" altLang="ja-JP" sz="1600" b="1" u="sng" dirty="0">
              <a:solidFill>
                <a:srgbClr val="5B9BD5">
                  <a:lumMod val="75000"/>
                </a:srgbClr>
              </a:solidFill>
              <a:latin typeface="ＭＳ Ｐゴシック"/>
              <a:cs typeface="Arial" panose="020B0604020202020204" pitchFamily="34" charset="0"/>
            </a:endParaRPr>
          </a:p>
          <a:p>
            <a:pPr fontAlgn="base">
              <a:lnSpc>
                <a:spcPct val="90000"/>
              </a:lnSpc>
              <a:spcBef>
                <a:spcPts val="1200"/>
              </a:spcBef>
              <a:spcAft>
                <a:spcPct val="0"/>
              </a:spcAft>
              <a:tabLst>
                <a:tab pos="9237663" algn="l"/>
              </a:tabLst>
            </a:pPr>
            <a:r>
              <a:rPr lang="ja-JP" altLang="en-US" sz="1600" b="1" dirty="0">
                <a:solidFill>
                  <a:prstClr val="black"/>
                </a:solidFill>
                <a:latin typeface="ＭＳ Ｐゴシック"/>
                <a:cs typeface="Arial" panose="020B0604020202020204" pitchFamily="34" charset="0"/>
              </a:rPr>
              <a:t>技術の概要：</a:t>
            </a:r>
            <a:endParaRPr lang="en-US" altLang="ja-JP" sz="1600" b="1" dirty="0">
              <a:solidFill>
                <a:prstClr val="black"/>
              </a:solidFill>
              <a:latin typeface="ＭＳ Ｐゴシック"/>
              <a:cs typeface="Arial" panose="020B0604020202020204" pitchFamily="34" charset="0"/>
            </a:endParaRPr>
          </a:p>
          <a:p>
            <a:pPr indent="182563">
              <a:lnSpc>
                <a:spcPct val="90000"/>
              </a:lnSpc>
            </a:pPr>
            <a:r>
              <a:rPr lang="ja-JP" altLang="ja-JP" sz="1600" dirty="0">
                <a:solidFill>
                  <a:prstClr val="black"/>
                </a:solidFill>
                <a:latin typeface="ＭＳ Ｐゴシック"/>
              </a:rPr>
              <a:t>胃癌治療のため、</a:t>
            </a:r>
            <a:r>
              <a:rPr lang="ja-JP" altLang="en-US" sz="1600" dirty="0">
                <a:solidFill>
                  <a:prstClr val="black"/>
                </a:solidFill>
                <a:latin typeface="ＭＳ Ｐゴシック"/>
              </a:rPr>
              <a:t>内視鏡手術用支援機器を用いて</a:t>
            </a:r>
            <a:r>
              <a:rPr lang="ja-JP" altLang="ja-JP" sz="1600" dirty="0">
                <a:solidFill>
                  <a:prstClr val="black"/>
                </a:solidFill>
                <a:latin typeface="ＭＳ Ｐゴシック"/>
              </a:rPr>
              <a:t>内視鏡下に</a:t>
            </a:r>
            <a:r>
              <a:rPr lang="ja-JP" altLang="en-US" sz="1600" dirty="0">
                <a:solidFill>
                  <a:prstClr val="black"/>
                </a:solidFill>
                <a:latin typeface="ＭＳ Ｐゴシック"/>
              </a:rPr>
              <a:t>胃切除を行う技術。</a:t>
            </a:r>
            <a:endParaRPr lang="en-US" altLang="ja-JP" sz="1600" dirty="0">
              <a:solidFill>
                <a:prstClr val="black"/>
              </a:solidFill>
              <a:latin typeface="ＭＳ Ｐゴシック"/>
            </a:endParaRPr>
          </a:p>
          <a:p>
            <a:pPr>
              <a:lnSpc>
                <a:spcPct val="90000"/>
              </a:lnSpc>
            </a:pPr>
            <a:endParaRPr lang="en-US" altLang="ja-JP" sz="1600" dirty="0">
              <a:solidFill>
                <a:prstClr val="black"/>
              </a:solidFill>
              <a:latin typeface="ＭＳ Ｐゴシック"/>
            </a:endParaRPr>
          </a:p>
          <a:p>
            <a:pPr marL="989012">
              <a:tabLst>
                <a:tab pos="1339850" algn="l"/>
              </a:tabLst>
              <a:defRPr/>
            </a:pPr>
            <a:endParaRPr lang="en-US" altLang="ja-JP" sz="1600" dirty="0">
              <a:solidFill>
                <a:prstClr val="black"/>
              </a:solidFill>
              <a:latin typeface="ＭＳ Ｐゴシック"/>
            </a:endParaRPr>
          </a:p>
          <a:p>
            <a:pPr marL="989012">
              <a:tabLst>
                <a:tab pos="1339850" algn="l"/>
              </a:tabLst>
              <a:defRPr/>
            </a:pPr>
            <a:endParaRPr lang="en-US" altLang="ja-JP" sz="1600" dirty="0">
              <a:solidFill>
                <a:prstClr val="black"/>
              </a:solidFill>
              <a:latin typeface="ＭＳ Ｐゴシック"/>
            </a:endParaRPr>
          </a:p>
          <a:p>
            <a:pPr marL="989012">
              <a:spcBef>
                <a:spcPts val="600"/>
              </a:spcBef>
              <a:tabLst>
                <a:tab pos="1339850" algn="l"/>
              </a:tabLst>
              <a:defRPr/>
            </a:pPr>
            <a:endParaRPr lang="en-US" altLang="ja-JP" sz="1600" u="sng" dirty="0">
              <a:solidFill>
                <a:prstClr val="black"/>
              </a:solidFill>
              <a:latin typeface="ＭＳ Ｐゴシック"/>
            </a:endParaRPr>
          </a:p>
          <a:p>
            <a:pPr marL="989012">
              <a:tabLst>
                <a:tab pos="1339850" algn="l"/>
              </a:tabLst>
              <a:defRPr/>
            </a:pPr>
            <a:endParaRPr lang="en-US" altLang="ja-JP" sz="1600" dirty="0">
              <a:solidFill>
                <a:prstClr val="black"/>
              </a:solidFill>
              <a:latin typeface="ＭＳ Ｐゴシック"/>
            </a:endParaRPr>
          </a:p>
        </p:txBody>
      </p:sp>
      <p:pic>
        <p:nvPicPr>
          <p:cNvPr id="8"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533" t="2320" r="50000"/>
          <a:stretch/>
        </p:blipFill>
        <p:spPr bwMode="auto">
          <a:xfrm>
            <a:off x="7400838" y="1750331"/>
            <a:ext cx="2142303" cy="198884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 name="正方形/長方形 8"/>
          <p:cNvSpPr/>
          <p:nvPr/>
        </p:nvSpPr>
        <p:spPr>
          <a:xfrm>
            <a:off x="249470" y="2868637"/>
            <a:ext cx="7019840" cy="954107"/>
          </a:xfrm>
          <a:prstGeom prst="rect">
            <a:avLst/>
          </a:prstGeom>
          <a:noFill/>
          <a:ln w="6350"/>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pPr>
            <a:r>
              <a:rPr lang="en-US" altLang="ja-JP" sz="1400" kern="100" dirty="0">
                <a:solidFill>
                  <a:prstClr val="black"/>
                </a:solidFill>
                <a:latin typeface="ＭＳ Ｐゴシック"/>
                <a:cs typeface="Arial" panose="020B0604020202020204" pitchFamily="34" charset="0"/>
              </a:rPr>
              <a:t>[</a:t>
            </a:r>
            <a:r>
              <a:rPr lang="ja-JP" altLang="en-US" sz="1400" kern="100" dirty="0">
                <a:solidFill>
                  <a:prstClr val="black"/>
                </a:solidFill>
                <a:latin typeface="ＭＳ Ｐゴシック"/>
                <a:cs typeface="Arial" panose="020B0604020202020204" pitchFamily="34" charset="0"/>
              </a:rPr>
              <a:t>内視鏡手術用支援機器を用いて行う場合の施設基準の概要</a:t>
            </a:r>
            <a:r>
              <a:rPr lang="en-US" altLang="ja-JP" sz="1400" kern="100" dirty="0">
                <a:solidFill>
                  <a:prstClr val="black"/>
                </a:solidFill>
                <a:latin typeface="ＭＳ Ｐゴシック"/>
                <a:cs typeface="Arial" panose="020B0604020202020204" pitchFamily="34" charset="0"/>
              </a:rPr>
              <a:t>]</a:t>
            </a:r>
          </a:p>
          <a:p>
            <a:pPr marL="92075" indent="-92075" algn="just" fontAlgn="base">
              <a:spcBef>
                <a:spcPct val="0"/>
              </a:spcBef>
              <a:spcAft>
                <a:spcPct val="0"/>
              </a:spcAft>
            </a:pPr>
            <a:r>
              <a:rPr lang="ja-JP" altLang="en-US" sz="1400" kern="100" dirty="0">
                <a:solidFill>
                  <a:prstClr val="black"/>
                </a:solidFill>
                <a:latin typeface="ＭＳ Ｐゴシック"/>
                <a:cs typeface="Arial" panose="020B0604020202020204" pitchFamily="34" charset="0"/>
              </a:rPr>
              <a:t>・</a:t>
            </a:r>
            <a:r>
              <a:rPr lang="ja-JP" altLang="en-US" sz="1400" b="1" u="sng" kern="100" dirty="0">
                <a:solidFill>
                  <a:srgbClr val="0070C0"/>
                </a:solidFill>
                <a:latin typeface="ＭＳ Ｐゴシック"/>
                <a:cs typeface="Arial" panose="020B0604020202020204" pitchFamily="34" charset="0"/>
              </a:rPr>
              <a:t>当該</a:t>
            </a:r>
            <a:r>
              <a:rPr lang="ja-JP" altLang="en-US" sz="1400" b="1" u="sng" dirty="0">
                <a:solidFill>
                  <a:srgbClr val="0070C0"/>
                </a:solidFill>
                <a:latin typeface="ＭＳ Ｐゴシック"/>
                <a:cs typeface="Arial" panose="020B0604020202020204" pitchFamily="34" charset="0"/>
              </a:rPr>
              <a:t>手術及び関連する手術に関する実績を有すること</a:t>
            </a:r>
            <a:endParaRPr lang="en-US" altLang="ja-JP" sz="1400" b="1" u="sng" dirty="0">
              <a:solidFill>
                <a:srgbClr val="0070C0"/>
              </a:solidFill>
              <a:latin typeface="ＭＳ Ｐゴシック"/>
              <a:cs typeface="Arial" panose="020B0604020202020204" pitchFamily="34" charset="0"/>
            </a:endParaRPr>
          </a:p>
          <a:p>
            <a:pPr marL="92075" indent="-92075" algn="just" fontAlgn="base">
              <a:spcBef>
                <a:spcPct val="0"/>
              </a:spcBef>
              <a:spcAft>
                <a:spcPct val="0"/>
              </a:spcAft>
            </a:pPr>
            <a:r>
              <a:rPr lang="ja-JP" altLang="en-US" sz="1400" dirty="0">
                <a:solidFill>
                  <a:prstClr val="black"/>
                </a:solidFill>
                <a:latin typeface="ＭＳ Ｐゴシック"/>
                <a:cs typeface="Arial" panose="020B0604020202020204" pitchFamily="34" charset="0"/>
              </a:rPr>
              <a:t>・当該手術を実施する患者について、</a:t>
            </a:r>
            <a:r>
              <a:rPr lang="ja-JP" altLang="en-US" sz="1400" b="1" u="sng" dirty="0">
                <a:solidFill>
                  <a:srgbClr val="0070C0"/>
                </a:solidFill>
                <a:latin typeface="ＭＳ Ｐゴシック"/>
                <a:cs typeface="Arial" panose="020B0604020202020204" pitchFamily="34" charset="0"/>
              </a:rPr>
              <a:t>関連学会と連携の上、治療方針の決定及び術後の管理等を行っていること</a:t>
            </a:r>
            <a:endParaRPr lang="en-US" altLang="ja-JP" sz="1400" b="1" u="sng" dirty="0">
              <a:solidFill>
                <a:srgbClr val="0070C0"/>
              </a:solidFill>
              <a:latin typeface="ＭＳ Ｐゴシック"/>
              <a:cs typeface="Arial" panose="020B0604020202020204" pitchFamily="34" charset="0"/>
            </a:endParaRPr>
          </a:p>
        </p:txBody>
      </p:sp>
      <p:graphicFrame>
        <p:nvGraphicFramePr>
          <p:cNvPr id="2" name="表 1"/>
          <p:cNvGraphicFramePr>
            <a:graphicFrameLocks noGrp="1"/>
          </p:cNvGraphicFramePr>
          <p:nvPr>
            <p:extLst/>
          </p:nvPr>
        </p:nvGraphicFramePr>
        <p:xfrm>
          <a:off x="2316950" y="4142568"/>
          <a:ext cx="4952365" cy="2524600"/>
        </p:xfrm>
        <a:graphic>
          <a:graphicData uri="http://schemas.openxmlformats.org/drawingml/2006/table">
            <a:tbl>
              <a:tblPr firstRow="1" firstCol="1" bandRow="1">
                <a:tableStyleId>{B301B821-A1FF-4177-AEE7-76D212191A09}</a:tableStyleId>
              </a:tblPr>
              <a:tblGrid>
                <a:gridCol w="361950">
                  <a:extLst>
                    <a:ext uri="{9D8B030D-6E8A-4147-A177-3AD203B41FA5}">
                      <a16:colId xmlns="" xmlns:a16="http://schemas.microsoft.com/office/drawing/2014/main" val="20000"/>
                    </a:ext>
                  </a:extLst>
                </a:gridCol>
                <a:gridCol w="4590415">
                  <a:extLst>
                    <a:ext uri="{9D8B030D-6E8A-4147-A177-3AD203B41FA5}">
                      <a16:colId xmlns="" xmlns:a16="http://schemas.microsoft.com/office/drawing/2014/main" val="20001"/>
                    </a:ext>
                  </a:extLst>
                </a:gridCol>
              </a:tblGrid>
              <a:tr h="194200">
                <a:tc>
                  <a:txBody>
                    <a:bodyPr/>
                    <a:lstStyle/>
                    <a:p>
                      <a:pPr algn="ctr">
                        <a:spcAft>
                          <a:spcPts val="0"/>
                        </a:spcAft>
                      </a:pPr>
                      <a:r>
                        <a:rPr lang="en-US" sz="1200" kern="100" dirty="0">
                          <a:effectLst/>
                        </a:rPr>
                        <a:t> </a:t>
                      </a:r>
                      <a:endParaRPr lang="ja-JP" sz="1400" kern="100" dirty="0">
                        <a:effectLst/>
                        <a:latin typeface="Century"/>
                        <a:ea typeface="ＭＳ ゴシック"/>
                        <a:cs typeface="Times New Roman"/>
                      </a:endParaRPr>
                    </a:p>
                  </a:txBody>
                  <a:tcPr marL="68580" marR="68580" marT="0" marB="0" anchor="ctr">
                    <a:solidFill>
                      <a:schemeClr val="accent1">
                        <a:lumMod val="75000"/>
                      </a:schemeClr>
                    </a:solidFill>
                  </a:tcPr>
                </a:tc>
                <a:tc>
                  <a:txBody>
                    <a:bodyPr/>
                    <a:lstStyle/>
                    <a:p>
                      <a:pPr algn="ctr">
                        <a:spcAft>
                          <a:spcPts val="0"/>
                        </a:spcAft>
                      </a:pPr>
                      <a:r>
                        <a:rPr lang="ja-JP" sz="1200" kern="100" dirty="0">
                          <a:effectLst/>
                        </a:rPr>
                        <a:t>内視鏡手術用支援機器を用いる対象となる手術名</a:t>
                      </a:r>
                      <a:endParaRPr lang="ja-JP" sz="1400" kern="100" dirty="0">
                        <a:effectLst/>
                        <a:latin typeface="Century"/>
                        <a:ea typeface="ＭＳ ゴシック"/>
                        <a:cs typeface="Times New Roman"/>
                      </a:endParaRPr>
                    </a:p>
                  </a:txBody>
                  <a:tcPr marL="68580" marR="68580" marT="0" marB="0" anchor="ctr">
                    <a:solidFill>
                      <a:schemeClr val="accent1">
                        <a:lumMod val="75000"/>
                      </a:schemeClr>
                    </a:solidFill>
                  </a:tcPr>
                </a:tc>
                <a:extLst>
                  <a:ext uri="{0D108BD9-81ED-4DB2-BD59-A6C34878D82A}">
                    <a16:rowId xmlns="" xmlns:a16="http://schemas.microsoft.com/office/drawing/2014/main" val="10000"/>
                  </a:ext>
                </a:extLst>
              </a:tr>
              <a:tr h="194200">
                <a:tc>
                  <a:txBody>
                    <a:bodyPr/>
                    <a:lstStyle/>
                    <a:p>
                      <a:pPr algn="ctr">
                        <a:spcAft>
                          <a:spcPts val="0"/>
                        </a:spcAft>
                      </a:pPr>
                      <a:r>
                        <a:rPr lang="ja-JP" sz="1200" kern="100">
                          <a:effectLst/>
                        </a:rPr>
                        <a:t>１</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胸腔鏡下縦隔悪性腫瘍手術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1"/>
                  </a:ext>
                </a:extLst>
              </a:tr>
              <a:tr h="194200">
                <a:tc>
                  <a:txBody>
                    <a:bodyPr/>
                    <a:lstStyle/>
                    <a:p>
                      <a:pPr algn="ctr">
                        <a:spcAft>
                          <a:spcPts val="0"/>
                        </a:spcAft>
                      </a:pPr>
                      <a:r>
                        <a:rPr lang="ja-JP" sz="1200" kern="100">
                          <a:effectLst/>
                        </a:rPr>
                        <a:t>２</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胸腔鏡下良性縦隔腫瘍手術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2"/>
                  </a:ext>
                </a:extLst>
              </a:tr>
              <a:tr h="194200">
                <a:tc>
                  <a:txBody>
                    <a:bodyPr/>
                    <a:lstStyle/>
                    <a:p>
                      <a:pPr algn="ctr">
                        <a:spcAft>
                          <a:spcPts val="0"/>
                        </a:spcAft>
                      </a:pPr>
                      <a:r>
                        <a:rPr lang="ja-JP" sz="1200" kern="100">
                          <a:effectLst/>
                        </a:rPr>
                        <a:t>３</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胸腔鏡下肺悪性腫瘍手術（肺葉切除又は１肺葉を超えるもの）</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3"/>
                  </a:ext>
                </a:extLst>
              </a:tr>
              <a:tr h="194200">
                <a:tc>
                  <a:txBody>
                    <a:bodyPr/>
                    <a:lstStyle/>
                    <a:p>
                      <a:pPr algn="ctr">
                        <a:spcAft>
                          <a:spcPts val="0"/>
                        </a:spcAft>
                      </a:pPr>
                      <a:r>
                        <a:rPr lang="ja-JP" sz="1200" kern="100">
                          <a:effectLst/>
                        </a:rPr>
                        <a:t>４</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胸腔鏡下食道悪性腫瘍手術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4"/>
                  </a:ext>
                </a:extLst>
              </a:tr>
              <a:tr h="194200">
                <a:tc>
                  <a:txBody>
                    <a:bodyPr/>
                    <a:lstStyle/>
                    <a:p>
                      <a:pPr algn="ctr">
                        <a:spcAft>
                          <a:spcPts val="0"/>
                        </a:spcAft>
                      </a:pPr>
                      <a:r>
                        <a:rPr lang="ja-JP" sz="1200" kern="100">
                          <a:effectLst/>
                        </a:rPr>
                        <a:t>５</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胸腔鏡下弁形成術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5"/>
                  </a:ext>
                </a:extLst>
              </a:tr>
              <a:tr h="194200">
                <a:tc>
                  <a:txBody>
                    <a:bodyPr/>
                    <a:lstStyle/>
                    <a:p>
                      <a:pPr algn="ctr">
                        <a:spcAft>
                          <a:spcPts val="0"/>
                        </a:spcAft>
                      </a:pPr>
                      <a:r>
                        <a:rPr lang="ja-JP" sz="1200" kern="100">
                          <a:effectLst/>
                        </a:rPr>
                        <a:t>６</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腹腔鏡下胃切除術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6"/>
                  </a:ext>
                </a:extLst>
              </a:tr>
              <a:tr h="194200">
                <a:tc>
                  <a:txBody>
                    <a:bodyPr/>
                    <a:lstStyle/>
                    <a:p>
                      <a:pPr algn="ctr">
                        <a:spcAft>
                          <a:spcPts val="0"/>
                        </a:spcAft>
                      </a:pPr>
                      <a:r>
                        <a:rPr lang="ja-JP" sz="1200" kern="100">
                          <a:effectLst/>
                        </a:rPr>
                        <a:t>７</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a:effectLst/>
                        </a:rPr>
                        <a:t>腹腔鏡下噴門側胃切除術</a:t>
                      </a:r>
                      <a:endParaRPr lang="ja-JP" sz="1400" kern="10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7"/>
                  </a:ext>
                </a:extLst>
              </a:tr>
              <a:tr h="194200">
                <a:tc>
                  <a:txBody>
                    <a:bodyPr/>
                    <a:lstStyle/>
                    <a:p>
                      <a:pPr algn="ctr">
                        <a:spcAft>
                          <a:spcPts val="0"/>
                        </a:spcAft>
                      </a:pPr>
                      <a:r>
                        <a:rPr lang="ja-JP" sz="1200" kern="100">
                          <a:effectLst/>
                        </a:rPr>
                        <a:t>８</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腹腔鏡下胃全摘術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8"/>
                  </a:ext>
                </a:extLst>
              </a:tr>
              <a:tr h="194200">
                <a:tc>
                  <a:txBody>
                    <a:bodyPr/>
                    <a:lstStyle/>
                    <a:p>
                      <a:pPr algn="ctr">
                        <a:spcAft>
                          <a:spcPts val="0"/>
                        </a:spcAft>
                      </a:pPr>
                      <a:r>
                        <a:rPr lang="ja-JP" sz="1200" kern="100">
                          <a:effectLst/>
                        </a:rPr>
                        <a:t>９</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a:effectLst/>
                        </a:rPr>
                        <a:t>腹腔鏡下直腸切除・切断術</a:t>
                      </a:r>
                      <a:endParaRPr lang="ja-JP" sz="1400" kern="10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09"/>
                  </a:ext>
                </a:extLst>
              </a:tr>
              <a:tr h="194200">
                <a:tc>
                  <a:txBody>
                    <a:bodyPr/>
                    <a:lstStyle/>
                    <a:p>
                      <a:pPr algn="ctr">
                        <a:spcAft>
                          <a:spcPts val="0"/>
                        </a:spcAft>
                      </a:pPr>
                      <a:r>
                        <a:rPr lang="en-US" sz="1200" kern="100">
                          <a:effectLst/>
                        </a:rPr>
                        <a:t>10</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腹腔鏡下膀胱悪性腫瘍手術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10"/>
                  </a:ext>
                </a:extLst>
              </a:tr>
              <a:tr h="194200">
                <a:tc>
                  <a:txBody>
                    <a:bodyPr/>
                    <a:lstStyle/>
                    <a:p>
                      <a:pPr algn="ctr">
                        <a:spcAft>
                          <a:spcPts val="0"/>
                        </a:spcAft>
                      </a:pPr>
                      <a:r>
                        <a:rPr lang="en-US" sz="1200" kern="100">
                          <a:effectLst/>
                        </a:rPr>
                        <a:t>11</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腹腔鏡下子宮悪性腫瘍手術（子宮体がんに限る。）</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11"/>
                  </a:ext>
                </a:extLst>
              </a:tr>
              <a:tr h="194200">
                <a:tc>
                  <a:txBody>
                    <a:bodyPr/>
                    <a:lstStyle/>
                    <a:p>
                      <a:pPr algn="ctr">
                        <a:spcAft>
                          <a:spcPts val="0"/>
                        </a:spcAft>
                      </a:pPr>
                      <a:r>
                        <a:rPr lang="en-US" sz="1200" kern="100">
                          <a:effectLst/>
                        </a:rPr>
                        <a:t>12</a:t>
                      </a:r>
                      <a:endParaRPr lang="ja-JP" sz="1400" kern="100">
                        <a:effectLst/>
                        <a:latin typeface="Century"/>
                        <a:ea typeface="ＭＳ ゴシック"/>
                        <a:cs typeface="Times New Roman"/>
                      </a:endParaRPr>
                    </a:p>
                  </a:txBody>
                  <a:tcPr marL="68580" marR="68580" marT="0" marB="0" anchor="ctr"/>
                </a:tc>
                <a:tc>
                  <a:txBody>
                    <a:bodyPr/>
                    <a:lstStyle/>
                    <a:p>
                      <a:pPr algn="ctr">
                        <a:spcAft>
                          <a:spcPts val="0"/>
                        </a:spcAft>
                      </a:pPr>
                      <a:r>
                        <a:rPr lang="ja-JP" sz="1200" kern="100" dirty="0">
                          <a:effectLst/>
                        </a:rPr>
                        <a:t>腹腔鏡下膣式子宮全摘術</a:t>
                      </a:r>
                      <a:endParaRPr lang="ja-JP" sz="1400" kern="100" dirty="0">
                        <a:effectLst/>
                        <a:latin typeface="Century"/>
                        <a:ea typeface="ＭＳ ゴシック"/>
                        <a:cs typeface="Times New Roman"/>
                      </a:endParaRPr>
                    </a:p>
                  </a:txBody>
                  <a:tcPr marL="68580" marR="68580" marT="0" marB="0" anchor="ctr"/>
                </a:tc>
                <a:extLst>
                  <a:ext uri="{0D108BD9-81ED-4DB2-BD59-A6C34878D82A}">
                    <a16:rowId xmlns="" xmlns:a16="http://schemas.microsoft.com/office/drawing/2014/main" val="10012"/>
                  </a:ext>
                </a:extLst>
              </a:tr>
            </a:tbl>
          </a:graphicData>
        </a:graphic>
      </p:graphicFrame>
      <p:sp>
        <p:nvSpPr>
          <p:cNvPr id="3" name="正方形/長方形 2"/>
          <p:cNvSpPr/>
          <p:nvPr/>
        </p:nvSpPr>
        <p:spPr>
          <a:xfrm>
            <a:off x="9767" y="877673"/>
            <a:ext cx="9797827" cy="646331"/>
          </a:xfrm>
          <a:prstGeom prst="rect">
            <a:avLst/>
          </a:prstGeom>
        </p:spPr>
        <p:txBody>
          <a:bodyPr wrap="square">
            <a:spAutoFit/>
          </a:bodyPr>
          <a:lstStyle/>
          <a:p>
            <a:pPr>
              <a:buFont typeface="Wingdings" pitchFamily="2" charset="2"/>
              <a:buChar char="Ø"/>
              <a:defRPr/>
            </a:pPr>
            <a:r>
              <a:rPr lang="ja-JP" altLang="en-US" dirty="0">
                <a:solidFill>
                  <a:prstClr val="black"/>
                </a:solidFill>
                <a:latin typeface="ＭＳ Ｐゴシック"/>
              </a:rPr>
              <a:t>　保険導入を行う新規技術の例（１）</a:t>
            </a:r>
            <a:endParaRPr lang="en-US" altLang="ja-JP" dirty="0">
              <a:solidFill>
                <a:prstClr val="black"/>
              </a:solidFill>
              <a:latin typeface="ＭＳ Ｐゴシック"/>
            </a:endParaRPr>
          </a:p>
          <a:p>
            <a:pPr>
              <a:defRPr/>
            </a:pPr>
            <a:r>
              <a:rPr lang="ja-JP" altLang="en-US" b="1" dirty="0">
                <a:solidFill>
                  <a:prstClr val="black"/>
                </a:solidFill>
                <a:latin typeface="ＭＳ Ｐゴシック"/>
              </a:rPr>
              <a:t>○　既存技術と同等程度の有効性・安全性を有するロボット支援下内視鏡手術を保険適用する。</a:t>
            </a:r>
            <a:endParaRPr lang="en-US" altLang="ja-JP" b="1" dirty="0">
              <a:solidFill>
                <a:prstClr val="black"/>
              </a:solidFill>
              <a:latin typeface="ＭＳ Ｐゴシック"/>
            </a:endParaRPr>
          </a:p>
        </p:txBody>
      </p:sp>
      <p:sp>
        <p:nvSpPr>
          <p:cNvPr id="4" name="テキスト ボックス 3"/>
          <p:cNvSpPr txBox="1"/>
          <p:nvPr/>
        </p:nvSpPr>
        <p:spPr>
          <a:xfrm>
            <a:off x="2906720" y="3822714"/>
            <a:ext cx="3374642" cy="523220"/>
          </a:xfrm>
          <a:prstGeom prst="rect">
            <a:avLst/>
          </a:prstGeom>
          <a:noFill/>
        </p:spPr>
        <p:txBody>
          <a:bodyPr wrap="none" rtlCol="0">
            <a:spAutoFit/>
          </a:bodyPr>
          <a:lstStyle/>
          <a:p>
            <a:r>
              <a:rPr lang="ja-JP" altLang="en-US" sz="1400" u="sng" dirty="0">
                <a:solidFill>
                  <a:prstClr val="black"/>
                </a:solidFill>
                <a:latin typeface="ＭＳ Ｐゴシック"/>
              </a:rPr>
              <a:t>保険導入を行う</a:t>
            </a:r>
            <a:r>
              <a:rPr lang="ja-JP" altLang="ja-JP" sz="1400" u="sng" dirty="0">
                <a:solidFill>
                  <a:prstClr val="black"/>
                </a:solidFill>
                <a:latin typeface="ＭＳ Ｐゴシック"/>
              </a:rPr>
              <a:t>ロボット支援下内視鏡手術</a:t>
            </a:r>
          </a:p>
          <a:p>
            <a:endParaRPr lang="ja-JP" altLang="en-US" sz="1400" dirty="0">
              <a:solidFill>
                <a:prstClr val="black"/>
              </a:solidFill>
            </a:endParaRPr>
          </a:p>
        </p:txBody>
      </p:sp>
      <p:sp>
        <p:nvSpPr>
          <p:cNvPr id="12" name="Rectangle 2"/>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 typeface="Arial" charset="0"/>
              <a:buNone/>
              <a:defRPr/>
            </a:pPr>
            <a:r>
              <a:rPr lang="ja-JP" altLang="en-US" sz="2400" kern="0" dirty="0">
                <a:solidFill>
                  <a:srgbClr val="000000"/>
                </a:solidFill>
              </a:rPr>
              <a:t>２．医療技術の適切な評価</a:t>
            </a:r>
            <a:r>
              <a:rPr lang="ja-JP" altLang="en-US" sz="2400" kern="0" dirty="0">
                <a:solidFill>
                  <a:srgbClr val="000000"/>
                </a:solidFill>
                <a:latin typeface="Calibri"/>
                <a:ea typeface="ＭＳ Ｐゴシック"/>
              </a:rPr>
              <a:t>（モノから人へ）</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rPr>
              <a:pPr>
                <a:defRPr/>
              </a:pPr>
              <a:t>99</a:t>
            </a:fld>
            <a:endParaRPr lang="ja-JP" altLang="en-US" sz="1600" dirty="0">
              <a:solidFill>
                <a:prstClr val="black"/>
              </a:solidFill>
            </a:endParaRPr>
          </a:p>
        </p:txBody>
      </p:sp>
      <p:sp>
        <p:nvSpPr>
          <p:cNvPr id="13" name="Rectangle 36"/>
          <p:cNvSpPr>
            <a:spLocks noChangeArrowheads="1"/>
          </p:cNvSpPr>
          <p:nvPr/>
        </p:nvSpPr>
        <p:spPr bwMode="auto">
          <a:xfrm>
            <a:off x="91726" y="517629"/>
            <a:ext cx="633670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000" dirty="0">
                <a:solidFill>
                  <a:prstClr val="black"/>
                </a:solidFill>
              </a:rPr>
              <a:t>◇　医療技術評価分科会における検討を踏まえた対応②</a:t>
            </a:r>
            <a:endParaRPr lang="en-US" altLang="ja-JP" sz="2000" dirty="0">
              <a:solidFill>
                <a:prstClr val="black"/>
              </a:solidFill>
            </a:endParaRPr>
          </a:p>
        </p:txBody>
      </p:sp>
    </p:spTree>
    <p:extLst>
      <p:ext uri="{BB962C8B-B14F-4D97-AF65-F5344CB8AC3E}">
        <p14:creationId xmlns:p14="http://schemas.microsoft.com/office/powerpoint/2010/main" val="1206068510"/>
      </p:ext>
    </p:extLst>
  </p:cSld>
  <p:clrMapOvr>
    <a:masterClrMapping/>
  </p:clrMapOvr>
</p:sld>
</file>

<file path=ppt/theme/theme1.xml><?xml version="1.0" encoding="utf-8"?>
<a:theme xmlns:a="http://schemas.openxmlformats.org/drawingml/2006/main" name="1_デザインの設定">
  <a:themeElements>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デザインの設定">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デザインの設定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デザインの設定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デザインの設定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デザインの設定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デザインの設定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デザインの設定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デザインの設定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デザインの設定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デザインの設定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デザインの設定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デザインの設定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3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8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4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4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5_テーマ1">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5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54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55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6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70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8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5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64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5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5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10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10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10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104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8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8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8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4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2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85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デザインの設定">
  <a:themeElements>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デザインの設定">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デザインの設定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デザインの設定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デザインの設定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デザインの設定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デザインの設定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デザインの設定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デザインの設定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デザインの設定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デザインの設定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デザインの設定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デザインの設定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112_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11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124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125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126_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12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1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rtlCol="0">
        <a:spAutoFit/>
      </a:bodyPr>
      <a:lstStyle>
        <a:defPPr>
          <a:defRPr sz="1400" dirty="0" smtClean="0"/>
        </a:defPPr>
      </a:lstStyle>
    </a:txDef>
  </a:objectDefaults>
  <a:extraClrSchemeLst/>
</a:theme>
</file>

<file path=ppt/theme/theme48.xml><?xml version="1.0" encoding="utf-8"?>
<a:theme xmlns:a="http://schemas.openxmlformats.org/drawingml/2006/main" name="12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130_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0.xml><?xml version="1.0" encoding="utf-8"?>
<a:theme xmlns:a="http://schemas.openxmlformats.org/drawingml/2006/main" name="13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132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133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135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0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26374</TotalTime>
  <Words>51441</Words>
  <Application>Microsoft Office PowerPoint</Application>
  <PresentationFormat>A4 210 x 297 mm</PresentationFormat>
  <Paragraphs>13383</Paragraphs>
  <Slides>354</Slides>
  <Notes>267</Notes>
  <HiddenSlides>0</HiddenSlides>
  <MMClips>0</MMClips>
  <ScaleCrop>false</ScaleCrop>
  <HeadingPairs>
    <vt:vector size="8" baseType="variant">
      <vt:variant>
        <vt:lpstr>使用されているフォント</vt:lpstr>
      </vt:variant>
      <vt:variant>
        <vt:i4>32</vt:i4>
      </vt:variant>
      <vt:variant>
        <vt:lpstr>テーマ</vt:lpstr>
      </vt:variant>
      <vt:variant>
        <vt:i4>53</vt:i4>
      </vt:variant>
      <vt:variant>
        <vt:lpstr>埋め込まれた OLE サーバー</vt:lpstr>
      </vt:variant>
      <vt:variant>
        <vt:i4>1</vt:i4>
      </vt:variant>
      <vt:variant>
        <vt:lpstr>スライド タイトル</vt:lpstr>
      </vt:variant>
      <vt:variant>
        <vt:i4>354</vt:i4>
      </vt:variant>
    </vt:vector>
  </HeadingPairs>
  <TitlesOfParts>
    <vt:vector size="440" baseType="lpstr">
      <vt:lpstr>ＤＦ特太ゴシック体</vt:lpstr>
      <vt:lpstr>ＤＨＰ特太ゴシック体</vt:lpstr>
      <vt:lpstr>HGPｺﾞｼｯｸM</vt:lpstr>
      <vt:lpstr>HGP創英角ｺﾞｼｯｸUB</vt:lpstr>
      <vt:lpstr>HGP創英角ﾎﾟｯﾌﾟ体</vt:lpstr>
      <vt:lpstr>HGSｺﾞｼｯｸM</vt:lpstr>
      <vt:lpstr>HGｺﾞｼｯｸM</vt:lpstr>
      <vt:lpstr>HG丸ｺﾞｼｯｸM-PRO</vt:lpstr>
      <vt:lpstr>HG正楷書体-PRO</vt:lpstr>
      <vt:lpstr>HG創英角ｺﾞｼｯｸUB</vt:lpstr>
      <vt:lpstr>Meiryo UI</vt:lpstr>
      <vt:lpstr>MS PGothic</vt:lpstr>
      <vt:lpstr>MS PGothic</vt:lpstr>
      <vt:lpstr>ＭＳ Ｐ明朝</vt:lpstr>
      <vt:lpstr>ＭＳ ゴシック</vt:lpstr>
      <vt:lpstr>ＭＳ 明朝</vt:lpstr>
      <vt:lpstr>MS-Gothic</vt:lpstr>
      <vt:lpstr>ＭＳゴシック</vt:lpstr>
      <vt:lpstr>新細明體</vt:lpstr>
      <vt:lpstr>宋体</vt:lpstr>
      <vt:lpstr>メイリオ</vt:lpstr>
      <vt:lpstr>俵俽俹僑僔僢僋</vt:lpstr>
      <vt:lpstr>游ゴシック</vt:lpstr>
      <vt:lpstr>游ゴシック Light</vt:lpstr>
      <vt:lpstr>Arial</vt:lpstr>
      <vt:lpstr>Calibri</vt:lpstr>
      <vt:lpstr>Calibri Light</vt:lpstr>
      <vt:lpstr>Century</vt:lpstr>
      <vt:lpstr>Segoe UI</vt:lpstr>
      <vt:lpstr>Times New Roman</vt:lpstr>
      <vt:lpstr>Wingdings</vt:lpstr>
      <vt:lpstr>Wingdings 2</vt:lpstr>
      <vt:lpstr>1_デザインの設定</vt:lpstr>
      <vt:lpstr>Office テーマ</vt:lpstr>
      <vt:lpstr>5_Office ​​テーマ</vt:lpstr>
      <vt:lpstr>2_デザインの設定</vt:lpstr>
      <vt:lpstr>4_Office テーマ</vt:lpstr>
      <vt:lpstr>20_Office テーマ</vt:lpstr>
      <vt:lpstr>31_Office テーマ</vt:lpstr>
      <vt:lpstr>39_Office テーマ</vt:lpstr>
      <vt:lpstr>13_Office ​​テーマ</vt:lpstr>
      <vt:lpstr>4_Office ​​テーマ</vt:lpstr>
      <vt:lpstr>2_Office テーマ</vt:lpstr>
      <vt:lpstr>9_Office テーマ</vt:lpstr>
      <vt:lpstr>32_Office テーマ</vt:lpstr>
      <vt:lpstr>8_Office ​​テーマ</vt:lpstr>
      <vt:lpstr>43_Office テーマ</vt:lpstr>
      <vt:lpstr>49_Office テーマ</vt:lpstr>
      <vt:lpstr>5_テーマ1</vt:lpstr>
      <vt:lpstr>13_Office テーマ</vt:lpstr>
      <vt:lpstr>53_Office テーマ</vt:lpstr>
      <vt:lpstr>54_Office テーマ</vt:lpstr>
      <vt:lpstr>55_Office テーマ</vt:lpstr>
      <vt:lpstr>63_Office テーマ</vt:lpstr>
      <vt:lpstr>70_Office テーマ</vt:lpstr>
      <vt:lpstr>88_Office テーマ</vt:lpstr>
      <vt:lpstr>29_Office テーマ</vt:lpstr>
      <vt:lpstr>25_Office テーマ</vt:lpstr>
      <vt:lpstr>64_Office テーマ</vt:lpstr>
      <vt:lpstr>58_Office テーマ</vt:lpstr>
      <vt:lpstr>59_Office テーマ</vt:lpstr>
      <vt:lpstr>101_Office テーマ</vt:lpstr>
      <vt:lpstr>102_Office テーマ</vt:lpstr>
      <vt:lpstr>103_Office テーマ</vt:lpstr>
      <vt:lpstr>104_Office テーマ</vt:lpstr>
      <vt:lpstr>81_Office テーマ</vt:lpstr>
      <vt:lpstr>82_Office テーマ</vt:lpstr>
      <vt:lpstr>83_Office テーマ</vt:lpstr>
      <vt:lpstr>42_Office テーマ</vt:lpstr>
      <vt:lpstr>28_Office テーマ</vt:lpstr>
      <vt:lpstr>85_Office テーマ</vt:lpstr>
      <vt:lpstr>6_Office ​​テーマ</vt:lpstr>
      <vt:lpstr>112_Office テーマ</vt:lpstr>
      <vt:lpstr>113_Office テーマ</vt:lpstr>
      <vt:lpstr>124_Office テーマ</vt:lpstr>
      <vt:lpstr>125_Office テーマ</vt:lpstr>
      <vt:lpstr>126_Office テーマ</vt:lpstr>
      <vt:lpstr>128_Office テーマ</vt:lpstr>
      <vt:lpstr>11_Office ​​テーマ</vt:lpstr>
      <vt:lpstr>129_Office テーマ</vt:lpstr>
      <vt:lpstr>130_Office テーマ</vt:lpstr>
      <vt:lpstr>131_Office テーマ</vt:lpstr>
      <vt:lpstr>132_Office テーマ</vt:lpstr>
      <vt:lpstr>133_Office テーマ</vt:lpstr>
      <vt:lpstr>135_Office テーマ</vt:lpstr>
      <vt:lpstr>プレゼンテーション</vt:lpstr>
      <vt:lpstr>《都道府県医師会 社会保険担当理事連絡協議会》  平成３０年度診療報酬改定について 〔概要版〕</vt:lpstr>
      <vt:lpstr>２０２５（平成３７）年に向けた改革</vt:lpstr>
      <vt:lpstr> １．診療報酬改定　＋０．５５％ 　　　　各科改定率　医科　＋０．６３％ 　　　　　　　　　　　　 歯科   ＋０．６９％ 　　　　　　　　　　　　 調剤　＋０．１９％  ２．薬価等 　①　薬価　　　▲１．６５％ 　　　※　うち、実勢価等改定　▲１．３６％、 　　　　　　　　　薬価制度の抜本改革　▲０．２９％ 　②　材料価格▲０．０９％ 　 なお、上記のほか、いわゆる大型門前薬局に対する評価の適正化の措置を講ずる。</vt:lpstr>
      <vt:lpstr>PowerPoint プレゼンテーション</vt:lpstr>
      <vt:lpstr>平成３０年度診療報酬改定の基本方針（概要）</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平成３０年度診療報酬改定の基本方針</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平成２８年度改定「答申書」附帯意見１８項目・検討の場①</vt:lpstr>
      <vt:lpstr>平成２８年度改定「答申書」附帯意見１８項目・検討の場②</vt:lpstr>
      <vt:lpstr>平成２８年度改定「答申書」附帯意見１８項目・検討の場③</vt:lpstr>
      <vt:lpstr>平成２８年度改定「答申書」附帯意見１８項目・検討の場④</vt:lpstr>
      <vt:lpstr>〔平成３０年度診療報酬改定に向けて〕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【中医協における審議項目】 　　　外来医療、在宅医療、入院医療、 　　　横断的事項、個別事項、医療と介護の連携 　　　　　　（平成２９年１月～平成３０年１月）　　 </vt:lpstr>
      <vt:lpstr>中医協における審議項目《外来医療》</vt:lpstr>
      <vt:lpstr>中医協における審議項目《在宅医療》</vt:lpstr>
      <vt:lpstr>中医協における審議項目《入院医療》</vt:lpstr>
      <vt:lpstr>中医協における審議項目《横断的事項》</vt:lpstr>
      <vt:lpstr>中医協における審議項目《個別事項》</vt:lpstr>
      <vt:lpstr>中医協における審議項目《医療と介護の連携》</vt:lpstr>
      <vt:lpstr>PowerPoint プレゼンテーション</vt:lpstr>
      <vt:lpstr>PowerPoint プレゼンテーション</vt:lpstr>
      <vt:lpstr>PowerPoint プレゼンテーション</vt:lpstr>
      <vt:lpstr>PowerPoint プレゼンテーション</vt:lpstr>
      <vt:lpstr>【主な改定項目】</vt:lpstr>
      <vt:lpstr>【主な改定項目】</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医療技術の保険導入①</vt:lpstr>
      <vt:lpstr>医療技術の保険導入②</vt:lpstr>
      <vt:lpstr>医療技術の保険導入③</vt:lpstr>
      <vt:lpstr>医療技術の保険導入④</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複数の医療機関による訪問診療の例</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（５）看護職員と看護補助者との業務分担・共同の推進①</vt:lpstr>
      <vt:lpstr>PowerPoint プレゼンテーション</vt:lpstr>
      <vt:lpstr>PowerPoint プレゼンテーション</vt:lpstr>
      <vt:lpstr>（６）情報通信技術（ICT）を活用した関係機関連携の推進</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（１）急性期医療</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（２）急性期医療～長期療養</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（３）長期療養</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（４）その他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（１）効能追加等に伴う市場拡大への対応    （２）毎年薬価調査・毎年薬価改定    （３）新薬創出等加算の見直し    （４）イノベーションの評価    （５）費用対効果評価の価格調整（試行的導入）     （６）長期収載品の薬価等の見直し    （７）外国平均価格調整の見直し    （８）基礎的医薬品の拡充    （９）後発医薬品の薬価等の見直し （１０）薬価算定方式の正確性（類似薬効比較方式）  （１１）薬価算定方式の正確性（原価計算方式）  （１２）薬価算定方式の透明性 （１３）用法用量変化再算定の見直し （１４）医療系ベンチャーの振興のための方策 （１５）各制度の適用順 （１６）平成２８年度緊急薬価改定の対象品目の薬価の取扱い （１７）毎年薬価改定の調査手法（２年に１回行われている薬価調査の間の年の調査手法）  （１８）薬価調査の正確性及び調査手法の見直し（現行の薬価調査の見直し） （１９）薬価調査結果の公表事項 （２０）医療用医薬品の流通改善への対応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Printed>2018-03-04T02:29:50Z</cp:lastPrinted>
  <dcterms:created xsi:type="dcterms:W3CDTF">2015-01-27T02:00:50Z</dcterms:created>
  <dcterms:modified xsi:type="dcterms:W3CDTF">2018-03-04T02:42:48Z</dcterms:modified>
</cp:coreProperties>
</file>